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66"/>
  </p:notesMasterIdLst>
  <p:sldIdLst>
    <p:sldId id="300" r:id="rId2"/>
    <p:sldId id="313" r:id="rId3"/>
    <p:sldId id="301" r:id="rId4"/>
    <p:sldId id="302" r:id="rId5"/>
    <p:sldId id="303" r:id="rId6"/>
    <p:sldId id="304" r:id="rId7"/>
    <p:sldId id="311" r:id="rId8"/>
    <p:sldId id="305" r:id="rId9"/>
    <p:sldId id="306" r:id="rId10"/>
    <p:sldId id="307" r:id="rId11"/>
    <p:sldId id="314" r:id="rId12"/>
    <p:sldId id="309" r:id="rId13"/>
    <p:sldId id="315" r:id="rId14"/>
    <p:sldId id="310" r:id="rId15"/>
    <p:sldId id="316" r:id="rId16"/>
    <p:sldId id="317" r:id="rId17"/>
    <p:sldId id="318" r:id="rId18"/>
    <p:sldId id="319" r:id="rId19"/>
    <p:sldId id="320" r:id="rId20"/>
    <p:sldId id="321" r:id="rId21"/>
    <p:sldId id="322" r:id="rId22"/>
    <p:sldId id="323" r:id="rId23"/>
    <p:sldId id="324" r:id="rId24"/>
    <p:sldId id="325" r:id="rId25"/>
    <p:sldId id="326" r:id="rId26"/>
    <p:sldId id="355" r:id="rId27"/>
    <p:sldId id="356" r:id="rId28"/>
    <p:sldId id="327" r:id="rId29"/>
    <p:sldId id="328" r:id="rId30"/>
    <p:sldId id="329" r:id="rId31"/>
    <p:sldId id="330" r:id="rId32"/>
    <p:sldId id="331" r:id="rId33"/>
    <p:sldId id="332" r:id="rId34"/>
    <p:sldId id="333" r:id="rId35"/>
    <p:sldId id="334" r:id="rId36"/>
    <p:sldId id="358" r:id="rId37"/>
    <p:sldId id="335" r:id="rId38"/>
    <p:sldId id="336" r:id="rId39"/>
    <p:sldId id="337" r:id="rId40"/>
    <p:sldId id="360" r:id="rId41"/>
    <p:sldId id="338" r:id="rId42"/>
    <p:sldId id="341" r:id="rId43"/>
    <p:sldId id="361" r:id="rId44"/>
    <p:sldId id="339" r:id="rId45"/>
    <p:sldId id="340" r:id="rId46"/>
    <p:sldId id="342" r:id="rId47"/>
    <p:sldId id="343" r:id="rId48"/>
    <p:sldId id="344" r:id="rId49"/>
    <p:sldId id="345" r:id="rId50"/>
    <p:sldId id="346" r:id="rId51"/>
    <p:sldId id="362" r:id="rId52"/>
    <p:sldId id="347" r:id="rId53"/>
    <p:sldId id="348" r:id="rId54"/>
    <p:sldId id="349" r:id="rId55"/>
    <p:sldId id="350" r:id="rId56"/>
    <p:sldId id="351" r:id="rId57"/>
    <p:sldId id="284" r:id="rId58"/>
    <p:sldId id="357" r:id="rId59"/>
    <p:sldId id="312" r:id="rId60"/>
    <p:sldId id="286" r:id="rId61"/>
    <p:sldId id="353" r:id="rId62"/>
    <p:sldId id="359" r:id="rId63"/>
    <p:sldId id="298" r:id="rId64"/>
    <p:sldId id="354" r:id="rId65"/>
  </p:sldIdLst>
  <p:sldSz cx="12192000" cy="6858000"/>
  <p:notesSz cx="6858000" cy="9144000"/>
  <p:embeddedFontLst>
    <p:embeddedFont>
      <p:font typeface="Abadi" panose="020B0604020104020204" pitchFamily="34" charset="0"/>
      <p:regular r:id="rId67"/>
    </p:embeddedFont>
    <p:embeddedFont>
      <p:font typeface="Calibri" panose="020F0502020204030204" pitchFamily="34" charset="0"/>
      <p:regular r:id="rId68"/>
      <p:bold r:id="rId69"/>
      <p:italic r:id="rId70"/>
      <p:boldItalic r:id="rId71"/>
    </p:embeddedFont>
    <p:embeddedFont>
      <p:font typeface="Calibri Light" panose="020F0302020204030204" pitchFamily="34" charset="0"/>
      <p:regular r:id="rId72"/>
      <p:italic r:id="rId73"/>
    </p:embeddedFont>
    <p:embeddedFont>
      <p:font typeface="Harrington" panose="04040505050A02020702" pitchFamily="82" charset="0"/>
      <p:regular r:id="rId74"/>
    </p:embeddedFont>
    <p:embeddedFont>
      <p:font typeface="Open Sans" panose="020B0606030504020204" pitchFamily="34" charset="0"/>
      <p:regular r:id="rId75"/>
      <p:bold r:id="rId76"/>
      <p:italic r:id="rId77"/>
      <p:boldItalic r:id="rId78"/>
    </p:embeddedFont>
    <p:embeddedFont>
      <p:font typeface="Palatino" pitchFamily="2" charset="0"/>
      <p:regular r:id="rId7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8" autoAdjust="0"/>
    <p:restoredTop sz="94660"/>
  </p:normalViewPr>
  <p:slideViewPr>
    <p:cSldViewPr snapToGrid="0">
      <p:cViewPr varScale="1">
        <p:scale>
          <a:sx n="60" d="100"/>
          <a:sy n="60" d="100"/>
        </p:scale>
        <p:origin x="68" y="1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font" Target="fonts/font2.fntdata"/><Relationship Id="rId76" Type="http://schemas.openxmlformats.org/officeDocument/2006/relationships/font" Target="fonts/font10.fntdata"/><Relationship Id="rId7" Type="http://schemas.openxmlformats.org/officeDocument/2006/relationships/slide" Target="slides/slide6.xml"/><Relationship Id="rId71"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74" Type="http://schemas.openxmlformats.org/officeDocument/2006/relationships/font" Target="fonts/font8.fntdata"/><Relationship Id="rId79" Type="http://schemas.openxmlformats.org/officeDocument/2006/relationships/font" Target="fonts/font13.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7.fntdata"/><Relationship Id="rId78" Type="http://schemas.openxmlformats.org/officeDocument/2006/relationships/font" Target="fonts/font12.fntdata"/><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3.fntdata"/><Relationship Id="rId77"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6.fntdata"/><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4.fntdata"/><Relationship Id="rId75" Type="http://schemas.openxmlformats.org/officeDocument/2006/relationships/font" Target="fonts/font9.fntdata"/><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24DE7A-B0A5-4C62-A5B6-076CA6188874}" type="datetimeFigureOut">
              <a:rPr lang="en-US" smtClean="0"/>
              <a:pPr/>
              <a:t>9/15/2020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FBA57A5-2AFA-4289-AB8D-AFAA30F6128F}" type="slidenum">
              <a:rPr lang="en-US" smtClean="0"/>
              <a:pPr/>
              <a:t>‹#›</a:t>
            </a:fld>
            <a:endParaRPr lang="en-US"/>
          </a:p>
        </p:txBody>
      </p:sp>
    </p:spTree>
    <p:extLst>
      <p:ext uri="{BB962C8B-B14F-4D97-AF65-F5344CB8AC3E}">
        <p14:creationId xmlns:p14="http://schemas.microsoft.com/office/powerpoint/2010/main" val="3106948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0ED1E60-F7E4-49B1-83A0-CDF9BDB3AF90}" type="datetimeFigureOut">
              <a:rPr lang="en-US" smtClean="0"/>
              <a:pPr/>
              <a:t>9/15/2020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34362499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ED1E60-F7E4-49B1-83A0-CDF9BDB3AF90}" type="datetimeFigureOut">
              <a:rPr lang="en-US" smtClean="0"/>
              <a:pPr/>
              <a:t>9/15/2020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4012660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ED1E60-F7E4-49B1-83A0-CDF9BDB3AF90}" type="datetimeFigureOut">
              <a:rPr lang="en-US" smtClean="0"/>
              <a:pPr/>
              <a:t>9/15/2020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3567596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ED1E60-F7E4-49B1-83A0-CDF9BDB3AF90}" type="datetimeFigureOut">
              <a:rPr lang="en-US" smtClean="0"/>
              <a:pPr/>
              <a:t>9/15/2020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285715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0ED1E60-F7E4-49B1-83A0-CDF9BDB3AF90}" type="datetimeFigureOut">
              <a:rPr lang="en-US" smtClean="0"/>
              <a:pPr/>
              <a:t>9/15/2020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2130791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0ED1E60-F7E4-49B1-83A0-CDF9BDB3AF90}" type="datetimeFigureOut">
              <a:rPr lang="en-US" smtClean="0"/>
              <a:pPr/>
              <a:t>9/15/2020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3022873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0ED1E60-F7E4-49B1-83A0-CDF9BDB3AF90}" type="datetimeFigureOut">
              <a:rPr lang="en-US" smtClean="0"/>
              <a:pPr/>
              <a:t>9/15/2020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3730924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0ED1E60-F7E4-49B1-83A0-CDF9BDB3AF90}" type="datetimeFigureOut">
              <a:rPr lang="en-US" smtClean="0"/>
              <a:pPr/>
              <a:t>9/15/2020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3414143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ED1E60-F7E4-49B1-83A0-CDF9BDB3AF90}" type="datetimeFigureOut">
              <a:rPr lang="en-US" smtClean="0"/>
              <a:pPr/>
              <a:t>9/15/2020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2375128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0ED1E60-F7E4-49B1-83A0-CDF9BDB3AF90}" type="datetimeFigureOut">
              <a:rPr lang="en-US" smtClean="0"/>
              <a:pPr/>
              <a:t>9/15/2020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1827438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0ED1E60-F7E4-49B1-83A0-CDF9BDB3AF90}" type="datetimeFigureOut">
              <a:rPr lang="en-US" smtClean="0"/>
              <a:pPr/>
              <a:t>9/15/2020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41883258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ED1E60-F7E4-49B1-83A0-CDF9BDB3AF90}" type="datetimeFigureOut">
              <a:rPr lang="en-US" smtClean="0"/>
              <a:pPr/>
              <a:t>9/15/2020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67C6EC-E220-4FD2-9392-C8108E83BB9D}" type="slidenum">
              <a:rPr lang="en-US" smtClean="0"/>
              <a:pPr/>
              <a:t>‹#›</a:t>
            </a:fld>
            <a:endParaRPr lang="en-US"/>
          </a:p>
        </p:txBody>
      </p:sp>
    </p:spTree>
    <p:extLst>
      <p:ext uri="{BB962C8B-B14F-4D97-AF65-F5344CB8AC3E}">
        <p14:creationId xmlns:p14="http://schemas.microsoft.com/office/powerpoint/2010/main" val="23091493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jp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gif"/></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7.xml"/><Relationship Id="rId4" Type="http://schemas.openxmlformats.org/officeDocument/2006/relationships/image" Target="../media/image43.jpg"/></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7.xml"/><Relationship Id="rId4" Type="http://schemas.openxmlformats.org/officeDocument/2006/relationships/image" Target="../media/image57.jpg"/></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 Id="rId5" Type="http://schemas.openxmlformats.org/officeDocument/2006/relationships/image" Target="../media/image72.gif"/><Relationship Id="rId4" Type="http://schemas.openxmlformats.org/officeDocument/2006/relationships/image" Target="../media/image71.jpeg"/></Relationships>
</file>

<file path=ppt/slides/_rels/slide42.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eg"/><Relationship Id="rId1" Type="http://schemas.openxmlformats.org/officeDocument/2006/relationships/slideLayout" Target="../slideLayouts/slideLayout7.xml"/><Relationship Id="rId4" Type="http://schemas.openxmlformats.org/officeDocument/2006/relationships/image" Target="../media/image82.jpg"/></Relationships>
</file>

<file path=ppt/slides/_rels/slide4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3.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gif"/><Relationship Id="rId1" Type="http://schemas.openxmlformats.org/officeDocument/2006/relationships/slideLayout" Target="../slideLayouts/slideLayout7.xml"/><Relationship Id="rId5" Type="http://schemas.openxmlformats.org/officeDocument/2006/relationships/image" Target="../media/image13.gif"/><Relationship Id="rId4" Type="http://schemas.openxmlformats.org/officeDocument/2006/relationships/image" Target="../media/image12.gif"/></Relationships>
</file>

<file path=ppt/slides/_rels/slide9.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790972BD-C613-4916-AB6F-BF66E620D0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36304" y="519383"/>
            <a:ext cx="11939156" cy="1661993"/>
          </a:xfrm>
          <a:prstGeom prst="rect">
            <a:avLst/>
          </a:prstGeom>
          <a:noFill/>
        </p:spPr>
        <p:txBody>
          <a:bodyPr wrap="square" rtlCol="0">
            <a:spAutoFit/>
          </a:bodyPr>
          <a:lstStyle/>
          <a:p>
            <a:pPr algn="ctr"/>
            <a:r>
              <a:rPr lang="en-US" sz="6600" dirty="0">
                <a:solidFill>
                  <a:schemeClr val="bg1"/>
                </a:solidFill>
                <a:latin typeface="Harrington" panose="04040505050A02020702" pitchFamily="82" charset="0"/>
              </a:rPr>
              <a:t>7 Seals and 7 Angels</a:t>
            </a:r>
          </a:p>
          <a:p>
            <a:pPr algn="ctr"/>
            <a:r>
              <a:rPr lang="en-US" sz="3600" dirty="0">
                <a:solidFill>
                  <a:schemeClr val="bg1"/>
                </a:solidFill>
                <a:latin typeface="Harrington" panose="04040505050A02020702" pitchFamily="82" charset="0"/>
              </a:rPr>
              <a:t>Revelation 6-11</a:t>
            </a:r>
          </a:p>
        </p:txBody>
      </p:sp>
      <p:grpSp>
        <p:nvGrpSpPr>
          <p:cNvPr id="2" name="Group 5"/>
          <p:cNvGrpSpPr/>
          <p:nvPr/>
        </p:nvGrpSpPr>
        <p:grpSpPr>
          <a:xfrm>
            <a:off x="9510835" y="5092323"/>
            <a:ext cx="930361" cy="990600"/>
            <a:chOff x="7351776" y="1481328"/>
            <a:chExt cx="1271016" cy="1353312"/>
          </a:xfrm>
        </p:grpSpPr>
        <p:sp>
          <p:nvSpPr>
            <p:cNvPr id="7" name="Oval 6"/>
            <p:cNvSpPr/>
            <p:nvPr/>
          </p:nvSpPr>
          <p:spPr>
            <a:xfrm>
              <a:off x="7351776" y="1481328"/>
              <a:ext cx="1271016" cy="1353312"/>
            </a:xfrm>
            <a:prstGeom prst="ellipse">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Quad Arrow 7"/>
            <p:cNvSpPr/>
            <p:nvPr/>
          </p:nvSpPr>
          <p:spPr>
            <a:xfrm>
              <a:off x="7391400" y="1524000"/>
              <a:ext cx="1219200" cy="1295400"/>
            </a:xfrm>
            <a:prstGeom prst="quadArrow">
              <a:avLst>
                <a:gd name="adj1" fmla="val 18000"/>
                <a:gd name="adj2" fmla="val 22500"/>
                <a:gd name="adj3" fmla="val 22500"/>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Quad Arrow 8"/>
            <p:cNvSpPr/>
            <p:nvPr/>
          </p:nvSpPr>
          <p:spPr>
            <a:xfrm rot="2324333">
              <a:off x="7394380" y="1494755"/>
              <a:ext cx="1219200" cy="1295400"/>
            </a:xfrm>
            <a:prstGeom prst="quadArrow">
              <a:avLst>
                <a:gd name="adj1" fmla="val 5593"/>
                <a:gd name="adj2" fmla="val 14773"/>
                <a:gd name="adj3" fmla="val 22500"/>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903464" y="2033016"/>
              <a:ext cx="228600" cy="228600"/>
            </a:xfrm>
            <a:prstGeom prst="ellipse">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10"/>
          <p:cNvGrpSpPr/>
          <p:nvPr/>
        </p:nvGrpSpPr>
        <p:grpSpPr>
          <a:xfrm>
            <a:off x="9448419" y="3729132"/>
            <a:ext cx="930361" cy="990600"/>
            <a:chOff x="7351776" y="1481328"/>
            <a:chExt cx="1271016" cy="1353312"/>
          </a:xfrm>
        </p:grpSpPr>
        <p:sp>
          <p:nvSpPr>
            <p:cNvPr id="12" name="Oval 11"/>
            <p:cNvSpPr/>
            <p:nvPr/>
          </p:nvSpPr>
          <p:spPr>
            <a:xfrm>
              <a:off x="7351776" y="1481328"/>
              <a:ext cx="1271016" cy="1353312"/>
            </a:xfrm>
            <a:prstGeom prst="ellipse">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Quad Arrow 12"/>
            <p:cNvSpPr/>
            <p:nvPr/>
          </p:nvSpPr>
          <p:spPr>
            <a:xfrm>
              <a:off x="7391400" y="1524000"/>
              <a:ext cx="1219200" cy="1295400"/>
            </a:xfrm>
            <a:prstGeom prst="quadArrow">
              <a:avLst>
                <a:gd name="adj1" fmla="val 18000"/>
                <a:gd name="adj2" fmla="val 22500"/>
                <a:gd name="adj3" fmla="val 22500"/>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Quad Arrow 13"/>
            <p:cNvSpPr/>
            <p:nvPr/>
          </p:nvSpPr>
          <p:spPr>
            <a:xfrm rot="2324333">
              <a:off x="7394380" y="1494755"/>
              <a:ext cx="1219200" cy="1295400"/>
            </a:xfrm>
            <a:prstGeom prst="quadArrow">
              <a:avLst>
                <a:gd name="adj1" fmla="val 5593"/>
                <a:gd name="adj2" fmla="val 14773"/>
                <a:gd name="adj3" fmla="val 22500"/>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7903464" y="2033016"/>
              <a:ext cx="228600" cy="228600"/>
            </a:xfrm>
            <a:prstGeom prst="ellipse">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15"/>
          <p:cNvGrpSpPr/>
          <p:nvPr/>
        </p:nvGrpSpPr>
        <p:grpSpPr>
          <a:xfrm>
            <a:off x="5598072" y="3751258"/>
            <a:ext cx="930361" cy="990600"/>
            <a:chOff x="7351776" y="1481328"/>
            <a:chExt cx="1271016" cy="1353312"/>
          </a:xfrm>
        </p:grpSpPr>
        <p:sp>
          <p:nvSpPr>
            <p:cNvPr id="17" name="Oval 16"/>
            <p:cNvSpPr/>
            <p:nvPr/>
          </p:nvSpPr>
          <p:spPr>
            <a:xfrm>
              <a:off x="7351776" y="1481328"/>
              <a:ext cx="1271016" cy="1353312"/>
            </a:xfrm>
            <a:prstGeom prst="ellipse">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Quad Arrow 17"/>
            <p:cNvSpPr/>
            <p:nvPr/>
          </p:nvSpPr>
          <p:spPr>
            <a:xfrm>
              <a:off x="7391400" y="1524000"/>
              <a:ext cx="1219200" cy="1295400"/>
            </a:xfrm>
            <a:prstGeom prst="quadArrow">
              <a:avLst>
                <a:gd name="adj1" fmla="val 18000"/>
                <a:gd name="adj2" fmla="val 22500"/>
                <a:gd name="adj3" fmla="val 22500"/>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Quad Arrow 18"/>
            <p:cNvSpPr/>
            <p:nvPr/>
          </p:nvSpPr>
          <p:spPr>
            <a:xfrm rot="2324333">
              <a:off x="7394380" y="1494755"/>
              <a:ext cx="1219200" cy="1295400"/>
            </a:xfrm>
            <a:prstGeom prst="quadArrow">
              <a:avLst>
                <a:gd name="adj1" fmla="val 5593"/>
                <a:gd name="adj2" fmla="val 14773"/>
                <a:gd name="adj3" fmla="val 22500"/>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903464" y="2033016"/>
              <a:ext cx="228600" cy="228600"/>
            </a:xfrm>
            <a:prstGeom prst="ellipse">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30"/>
          <p:cNvGrpSpPr/>
          <p:nvPr/>
        </p:nvGrpSpPr>
        <p:grpSpPr>
          <a:xfrm>
            <a:off x="277366" y="802557"/>
            <a:ext cx="930361" cy="990600"/>
            <a:chOff x="7351776" y="1481328"/>
            <a:chExt cx="1271016" cy="1353312"/>
          </a:xfrm>
        </p:grpSpPr>
        <p:sp>
          <p:nvSpPr>
            <p:cNvPr id="32" name="Oval 31"/>
            <p:cNvSpPr/>
            <p:nvPr/>
          </p:nvSpPr>
          <p:spPr>
            <a:xfrm>
              <a:off x="7351776" y="1481328"/>
              <a:ext cx="1271016" cy="1353312"/>
            </a:xfrm>
            <a:prstGeom prst="ellipse">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Quad Arrow 32"/>
            <p:cNvSpPr/>
            <p:nvPr/>
          </p:nvSpPr>
          <p:spPr>
            <a:xfrm>
              <a:off x="7391400" y="1524000"/>
              <a:ext cx="1219200" cy="1295400"/>
            </a:xfrm>
            <a:prstGeom prst="quadArrow">
              <a:avLst>
                <a:gd name="adj1" fmla="val 18000"/>
                <a:gd name="adj2" fmla="val 22500"/>
                <a:gd name="adj3" fmla="val 22500"/>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Quad Arrow 33"/>
            <p:cNvSpPr/>
            <p:nvPr/>
          </p:nvSpPr>
          <p:spPr>
            <a:xfrm rot="2324333">
              <a:off x="7394380" y="1494755"/>
              <a:ext cx="1219200" cy="1295400"/>
            </a:xfrm>
            <a:prstGeom prst="quadArrow">
              <a:avLst>
                <a:gd name="adj1" fmla="val 5593"/>
                <a:gd name="adj2" fmla="val 14773"/>
                <a:gd name="adj3" fmla="val 22500"/>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7903464" y="2033016"/>
              <a:ext cx="228600" cy="228600"/>
            </a:xfrm>
            <a:prstGeom prst="ellipse">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0" name="TextBox 119"/>
          <p:cNvSpPr txBox="1"/>
          <p:nvPr/>
        </p:nvSpPr>
        <p:spPr>
          <a:xfrm>
            <a:off x="0" y="0"/>
            <a:ext cx="2286000" cy="369332"/>
          </a:xfrm>
          <a:prstGeom prst="rect">
            <a:avLst/>
          </a:prstGeom>
          <a:noFill/>
        </p:spPr>
        <p:txBody>
          <a:bodyPr wrap="square" rtlCol="0">
            <a:spAutoFit/>
          </a:bodyPr>
          <a:lstStyle/>
          <a:p>
            <a:r>
              <a:rPr lang="en-US" dirty="0">
                <a:solidFill>
                  <a:schemeClr val="bg1"/>
                </a:solidFill>
              </a:rPr>
              <a:t>Lesson 154 and 155</a:t>
            </a:r>
          </a:p>
        </p:txBody>
      </p:sp>
      <p:grpSp>
        <p:nvGrpSpPr>
          <p:cNvPr id="121" name="Group 120"/>
          <p:cNvGrpSpPr/>
          <p:nvPr/>
        </p:nvGrpSpPr>
        <p:grpSpPr>
          <a:xfrm>
            <a:off x="6845891" y="2559124"/>
            <a:ext cx="891658" cy="1847316"/>
            <a:chOff x="5737476" y="2372197"/>
            <a:chExt cx="1526754" cy="3163093"/>
          </a:xfr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p:grpSpPr>
        <p:sp>
          <p:nvSpPr>
            <p:cNvPr id="122" name="Freeform: Shape 121"/>
            <p:cNvSpPr/>
            <p:nvPr/>
          </p:nvSpPr>
          <p:spPr>
            <a:xfrm rot="1925385">
              <a:off x="5737476" y="2505271"/>
              <a:ext cx="950042" cy="445787"/>
            </a:xfrm>
            <a:custGeom>
              <a:avLst/>
              <a:gdLst>
                <a:gd name="connsiteX0" fmla="*/ 12457 w 950042"/>
                <a:gd name="connsiteY0" fmla="*/ 0 h 445787"/>
                <a:gd name="connsiteX1" fmla="*/ 244764 w 950042"/>
                <a:gd name="connsiteY1" fmla="*/ 189995 h 445787"/>
                <a:gd name="connsiteX2" fmla="*/ 950042 w 950042"/>
                <a:gd name="connsiteY2" fmla="*/ 189995 h 445787"/>
                <a:gd name="connsiteX3" fmla="*/ 950042 w 950042"/>
                <a:gd name="connsiteY3" fmla="*/ 313097 h 445787"/>
                <a:gd name="connsiteX4" fmla="*/ 182118 w 950042"/>
                <a:gd name="connsiteY4" fmla="*/ 313097 h 445787"/>
                <a:gd name="connsiteX5" fmla="*/ 0 w 950042"/>
                <a:gd name="connsiteY5" fmla="*/ 445787 h 44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0042" h="445787">
                  <a:moveTo>
                    <a:pt x="12457" y="0"/>
                  </a:moveTo>
                  <a:lnTo>
                    <a:pt x="244764" y="189995"/>
                  </a:lnTo>
                  <a:lnTo>
                    <a:pt x="950042" y="189995"/>
                  </a:lnTo>
                  <a:lnTo>
                    <a:pt x="950042" y="313097"/>
                  </a:lnTo>
                  <a:lnTo>
                    <a:pt x="182118" y="313097"/>
                  </a:lnTo>
                  <a:lnTo>
                    <a:pt x="0" y="445787"/>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3" name="Freeform: Shape 122"/>
            <p:cNvSpPr/>
            <p:nvPr/>
          </p:nvSpPr>
          <p:spPr>
            <a:xfrm>
              <a:off x="6193289" y="4432750"/>
              <a:ext cx="704834" cy="1096325"/>
            </a:xfrm>
            <a:custGeom>
              <a:avLst/>
              <a:gdLst>
                <a:gd name="connsiteX0" fmla="*/ 321408 w 704834"/>
                <a:gd name="connsiteY0" fmla="*/ 0 h 1096325"/>
                <a:gd name="connsiteX1" fmla="*/ 704834 w 704834"/>
                <a:gd name="connsiteY1" fmla="*/ 42697 h 1096325"/>
                <a:gd name="connsiteX2" fmla="*/ 512814 w 704834"/>
                <a:gd name="connsiteY2" fmla="*/ 970214 h 1096325"/>
                <a:gd name="connsiteX3" fmla="*/ 513214 w 704834"/>
                <a:gd name="connsiteY3" fmla="*/ 970464 h 1096325"/>
                <a:gd name="connsiteX4" fmla="*/ 534204 w 704834"/>
                <a:gd name="connsiteY4" fmla="*/ 1005728 h 1096325"/>
                <a:gd name="connsiteX5" fmla="*/ 513214 w 704834"/>
                <a:gd name="connsiteY5" fmla="*/ 1040993 h 1096325"/>
                <a:gd name="connsiteX6" fmla="*/ 495924 w 704834"/>
                <a:gd name="connsiteY6" fmla="*/ 1051797 h 1096325"/>
                <a:gd name="connsiteX7" fmla="*/ 494834 w 704834"/>
                <a:gd name="connsiteY7" fmla="*/ 1057062 h 1096325"/>
                <a:gd name="connsiteX8" fmla="*/ 488608 w 704834"/>
                <a:gd name="connsiteY8" fmla="*/ 1056369 h 1096325"/>
                <a:gd name="connsiteX9" fmla="*/ 488587 w 704834"/>
                <a:gd name="connsiteY9" fmla="*/ 1056382 h 1096325"/>
                <a:gd name="connsiteX10" fmla="*/ 267102 w 704834"/>
                <a:gd name="connsiteY10" fmla="*/ 1096325 h 1096325"/>
                <a:gd name="connsiteX11" fmla="*/ 0 w 704834"/>
                <a:gd name="connsiteY11" fmla="*/ 1005728 h 1096325"/>
                <a:gd name="connsiteX12" fmla="*/ 267102 w 704834"/>
                <a:gd name="connsiteY12" fmla="*/ 915131 h 1096325"/>
                <a:gd name="connsiteX13" fmla="*/ 305204 w 704834"/>
                <a:gd name="connsiteY13" fmla="*/ 917740 h 10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4834" h="1096325">
                  <a:moveTo>
                    <a:pt x="321408" y="0"/>
                  </a:moveTo>
                  <a:lnTo>
                    <a:pt x="704834" y="42697"/>
                  </a:lnTo>
                  <a:lnTo>
                    <a:pt x="512814" y="970214"/>
                  </a:lnTo>
                  <a:lnTo>
                    <a:pt x="513214" y="970464"/>
                  </a:lnTo>
                  <a:cubicBezTo>
                    <a:pt x="526730" y="981303"/>
                    <a:pt x="534204" y="993219"/>
                    <a:pt x="534204" y="1005728"/>
                  </a:cubicBezTo>
                  <a:cubicBezTo>
                    <a:pt x="534204" y="1018237"/>
                    <a:pt x="526730" y="1030154"/>
                    <a:pt x="513214" y="1040993"/>
                  </a:cubicBezTo>
                  <a:lnTo>
                    <a:pt x="495924" y="1051797"/>
                  </a:lnTo>
                  <a:lnTo>
                    <a:pt x="494834" y="1057062"/>
                  </a:lnTo>
                  <a:lnTo>
                    <a:pt x="488608" y="1056369"/>
                  </a:lnTo>
                  <a:lnTo>
                    <a:pt x="488587" y="1056382"/>
                  </a:lnTo>
                  <a:cubicBezTo>
                    <a:pt x="440587" y="1080481"/>
                    <a:pt x="359300" y="1096325"/>
                    <a:pt x="267102" y="1096325"/>
                  </a:cubicBezTo>
                  <a:cubicBezTo>
                    <a:pt x="119586" y="1096325"/>
                    <a:pt x="0" y="1055763"/>
                    <a:pt x="0" y="1005728"/>
                  </a:cubicBezTo>
                  <a:cubicBezTo>
                    <a:pt x="0" y="955693"/>
                    <a:pt x="119586" y="915131"/>
                    <a:pt x="267102" y="915131"/>
                  </a:cubicBezTo>
                  <a:lnTo>
                    <a:pt x="305204" y="917740"/>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4" name="Freeform: Shape 123"/>
            <p:cNvSpPr/>
            <p:nvPr/>
          </p:nvSpPr>
          <p:spPr>
            <a:xfrm>
              <a:off x="5857740" y="2660536"/>
              <a:ext cx="487597" cy="732349"/>
            </a:xfrm>
            <a:custGeom>
              <a:avLst/>
              <a:gdLst>
                <a:gd name="connsiteX0" fmla="*/ 335197 w 487597"/>
                <a:gd name="connsiteY0" fmla="*/ 0 h 732349"/>
                <a:gd name="connsiteX1" fmla="*/ 487597 w 487597"/>
                <a:gd name="connsiteY1" fmla="*/ 128809 h 732349"/>
                <a:gd name="connsiteX2" fmla="*/ 335197 w 487597"/>
                <a:gd name="connsiteY2" fmla="*/ 257618 h 732349"/>
                <a:gd name="connsiteX3" fmla="*/ 326735 w 487597"/>
                <a:gd name="connsiteY3" fmla="*/ 256174 h 732349"/>
                <a:gd name="connsiteX4" fmla="*/ 211841 w 487597"/>
                <a:gd name="connsiteY4" fmla="*/ 481325 h 732349"/>
                <a:gd name="connsiteX5" fmla="*/ 366508 w 487597"/>
                <a:gd name="connsiteY5" fmla="*/ 560251 h 732349"/>
                <a:gd name="connsiteX6" fmla="*/ 374629 w 487597"/>
                <a:gd name="connsiteY6" fmla="*/ 600073 h 732349"/>
                <a:gd name="connsiteX7" fmla="*/ 316850 w 487597"/>
                <a:gd name="connsiteY7" fmla="*/ 713297 h 732349"/>
                <a:gd name="connsiteX8" fmla="*/ 279840 w 487597"/>
                <a:gd name="connsiteY8" fmla="*/ 730089 h 732349"/>
                <a:gd name="connsiteX9" fmla="*/ 102608 w 487597"/>
                <a:gd name="connsiteY9" fmla="*/ 639648 h 732349"/>
                <a:gd name="connsiteX10" fmla="*/ 17511 w 487597"/>
                <a:gd name="connsiteY10" fmla="*/ 596224 h 732349"/>
                <a:gd name="connsiteX11" fmla="*/ 12351 w 487597"/>
                <a:gd name="connsiteY11" fmla="*/ 593590 h 732349"/>
                <a:gd name="connsiteX12" fmla="*/ 4230 w 487597"/>
                <a:gd name="connsiteY12" fmla="*/ 553768 h 732349"/>
                <a:gd name="connsiteX13" fmla="*/ 195217 w 487597"/>
                <a:gd name="connsiteY13" fmla="*/ 179503 h 732349"/>
                <a:gd name="connsiteX14" fmla="*/ 194774 w 487597"/>
                <a:gd name="connsiteY14" fmla="*/ 178947 h 732349"/>
                <a:gd name="connsiteX15" fmla="*/ 182797 w 487597"/>
                <a:gd name="connsiteY15" fmla="*/ 128809 h 732349"/>
                <a:gd name="connsiteX16" fmla="*/ 335197 w 487597"/>
                <a:gd name="connsiteY16" fmla="*/ 0 h 73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7597" h="732349">
                  <a:moveTo>
                    <a:pt x="335197" y="0"/>
                  </a:moveTo>
                  <a:cubicBezTo>
                    <a:pt x="419365" y="0"/>
                    <a:pt x="487597" y="57670"/>
                    <a:pt x="487597" y="128809"/>
                  </a:cubicBezTo>
                  <a:cubicBezTo>
                    <a:pt x="487597" y="199948"/>
                    <a:pt x="419365" y="257618"/>
                    <a:pt x="335197" y="257618"/>
                  </a:cubicBezTo>
                  <a:lnTo>
                    <a:pt x="326735" y="256174"/>
                  </a:lnTo>
                  <a:lnTo>
                    <a:pt x="211841" y="481325"/>
                  </a:lnTo>
                  <a:lnTo>
                    <a:pt x="366508" y="560251"/>
                  </a:lnTo>
                  <a:cubicBezTo>
                    <a:pt x="378971" y="566610"/>
                    <a:pt x="382606" y="584439"/>
                    <a:pt x="374629" y="600073"/>
                  </a:cubicBezTo>
                  <a:lnTo>
                    <a:pt x="316850" y="713297"/>
                  </a:lnTo>
                  <a:cubicBezTo>
                    <a:pt x="308873" y="728931"/>
                    <a:pt x="292303" y="736449"/>
                    <a:pt x="279840" y="730089"/>
                  </a:cubicBezTo>
                  <a:lnTo>
                    <a:pt x="102608" y="639648"/>
                  </a:lnTo>
                  <a:lnTo>
                    <a:pt x="17511" y="596224"/>
                  </a:lnTo>
                  <a:lnTo>
                    <a:pt x="12351" y="593590"/>
                  </a:lnTo>
                  <a:cubicBezTo>
                    <a:pt x="-112" y="587231"/>
                    <a:pt x="-3747" y="569402"/>
                    <a:pt x="4230" y="553768"/>
                  </a:cubicBezTo>
                  <a:lnTo>
                    <a:pt x="195217" y="179503"/>
                  </a:lnTo>
                  <a:lnTo>
                    <a:pt x="194774" y="178947"/>
                  </a:lnTo>
                  <a:cubicBezTo>
                    <a:pt x="187062" y="163537"/>
                    <a:pt x="182797" y="146594"/>
                    <a:pt x="182797" y="128809"/>
                  </a:cubicBezTo>
                  <a:cubicBezTo>
                    <a:pt x="182797" y="57670"/>
                    <a:pt x="251029" y="0"/>
                    <a:pt x="335197" y="0"/>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Trapezoid 124"/>
            <p:cNvSpPr/>
            <p:nvPr/>
          </p:nvSpPr>
          <p:spPr>
            <a:xfrm rot="7108612">
              <a:off x="6265031" y="3038386"/>
              <a:ext cx="343815" cy="811306"/>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Freeform: Shape 125"/>
            <p:cNvSpPr/>
            <p:nvPr/>
          </p:nvSpPr>
          <p:spPr>
            <a:xfrm rot="20798583">
              <a:off x="6472339" y="4438965"/>
              <a:ext cx="704834" cy="1096325"/>
            </a:xfrm>
            <a:custGeom>
              <a:avLst/>
              <a:gdLst>
                <a:gd name="connsiteX0" fmla="*/ 321408 w 704834"/>
                <a:gd name="connsiteY0" fmla="*/ 0 h 1096325"/>
                <a:gd name="connsiteX1" fmla="*/ 704834 w 704834"/>
                <a:gd name="connsiteY1" fmla="*/ 42697 h 1096325"/>
                <a:gd name="connsiteX2" fmla="*/ 512814 w 704834"/>
                <a:gd name="connsiteY2" fmla="*/ 970214 h 1096325"/>
                <a:gd name="connsiteX3" fmla="*/ 513214 w 704834"/>
                <a:gd name="connsiteY3" fmla="*/ 970464 h 1096325"/>
                <a:gd name="connsiteX4" fmla="*/ 534204 w 704834"/>
                <a:gd name="connsiteY4" fmla="*/ 1005728 h 1096325"/>
                <a:gd name="connsiteX5" fmla="*/ 513214 w 704834"/>
                <a:gd name="connsiteY5" fmla="*/ 1040993 h 1096325"/>
                <a:gd name="connsiteX6" fmla="*/ 495924 w 704834"/>
                <a:gd name="connsiteY6" fmla="*/ 1051797 h 1096325"/>
                <a:gd name="connsiteX7" fmla="*/ 494834 w 704834"/>
                <a:gd name="connsiteY7" fmla="*/ 1057062 h 1096325"/>
                <a:gd name="connsiteX8" fmla="*/ 488608 w 704834"/>
                <a:gd name="connsiteY8" fmla="*/ 1056369 h 1096325"/>
                <a:gd name="connsiteX9" fmla="*/ 488587 w 704834"/>
                <a:gd name="connsiteY9" fmla="*/ 1056382 h 1096325"/>
                <a:gd name="connsiteX10" fmla="*/ 267102 w 704834"/>
                <a:gd name="connsiteY10" fmla="*/ 1096325 h 1096325"/>
                <a:gd name="connsiteX11" fmla="*/ 0 w 704834"/>
                <a:gd name="connsiteY11" fmla="*/ 1005728 h 1096325"/>
                <a:gd name="connsiteX12" fmla="*/ 267102 w 704834"/>
                <a:gd name="connsiteY12" fmla="*/ 915131 h 1096325"/>
                <a:gd name="connsiteX13" fmla="*/ 305204 w 704834"/>
                <a:gd name="connsiteY13" fmla="*/ 917740 h 10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4834" h="1096325">
                  <a:moveTo>
                    <a:pt x="321408" y="0"/>
                  </a:moveTo>
                  <a:lnTo>
                    <a:pt x="704834" y="42697"/>
                  </a:lnTo>
                  <a:lnTo>
                    <a:pt x="512814" y="970214"/>
                  </a:lnTo>
                  <a:lnTo>
                    <a:pt x="513214" y="970464"/>
                  </a:lnTo>
                  <a:cubicBezTo>
                    <a:pt x="526730" y="981303"/>
                    <a:pt x="534204" y="993219"/>
                    <a:pt x="534204" y="1005728"/>
                  </a:cubicBezTo>
                  <a:cubicBezTo>
                    <a:pt x="534204" y="1018237"/>
                    <a:pt x="526730" y="1030154"/>
                    <a:pt x="513214" y="1040993"/>
                  </a:cubicBezTo>
                  <a:lnTo>
                    <a:pt x="495924" y="1051797"/>
                  </a:lnTo>
                  <a:lnTo>
                    <a:pt x="494834" y="1057062"/>
                  </a:lnTo>
                  <a:lnTo>
                    <a:pt x="488608" y="1056369"/>
                  </a:lnTo>
                  <a:lnTo>
                    <a:pt x="488587" y="1056382"/>
                  </a:lnTo>
                  <a:cubicBezTo>
                    <a:pt x="440587" y="1080481"/>
                    <a:pt x="359300" y="1096325"/>
                    <a:pt x="267102" y="1096325"/>
                  </a:cubicBezTo>
                  <a:cubicBezTo>
                    <a:pt x="119586" y="1096325"/>
                    <a:pt x="0" y="1055763"/>
                    <a:pt x="0" y="1005728"/>
                  </a:cubicBezTo>
                  <a:cubicBezTo>
                    <a:pt x="0" y="955693"/>
                    <a:pt x="119586" y="915131"/>
                    <a:pt x="267102" y="915131"/>
                  </a:cubicBezTo>
                  <a:lnTo>
                    <a:pt x="305204" y="917740"/>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7" name="Trapezoid 126"/>
            <p:cNvSpPr/>
            <p:nvPr/>
          </p:nvSpPr>
          <p:spPr>
            <a:xfrm>
              <a:off x="6400800" y="3387243"/>
              <a:ext cx="787213" cy="1767487"/>
            </a:xfrm>
            <a:prstGeom prst="trapezoid">
              <a:avLst>
                <a:gd name="adj" fmla="val 3310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Freeform: Shape 127"/>
            <p:cNvSpPr/>
            <p:nvPr/>
          </p:nvSpPr>
          <p:spPr>
            <a:xfrm rot="18933998">
              <a:off x="6350552" y="2372197"/>
              <a:ext cx="913678" cy="888133"/>
            </a:xfrm>
            <a:custGeom>
              <a:avLst/>
              <a:gdLst>
                <a:gd name="connsiteX0" fmla="*/ 799691 w 913678"/>
                <a:gd name="connsiteY0" fmla="*/ 10041 h 888133"/>
                <a:gd name="connsiteX1" fmla="*/ 841644 w 913678"/>
                <a:gd name="connsiteY1" fmla="*/ 99397 h 888133"/>
                <a:gd name="connsiteX2" fmla="*/ 841876 w 913678"/>
                <a:gd name="connsiteY2" fmla="*/ 99617 h 888133"/>
                <a:gd name="connsiteX3" fmla="*/ 875001 w 913678"/>
                <a:gd name="connsiteY3" fmla="*/ 131250 h 888133"/>
                <a:gd name="connsiteX4" fmla="*/ 895486 w 913678"/>
                <a:gd name="connsiteY4" fmla="*/ 186119 h 888133"/>
                <a:gd name="connsiteX5" fmla="*/ 893076 w 913678"/>
                <a:gd name="connsiteY5" fmla="*/ 280156 h 888133"/>
                <a:gd name="connsiteX6" fmla="*/ 910680 w 913678"/>
                <a:gd name="connsiteY6" fmla="*/ 423937 h 888133"/>
                <a:gd name="connsiteX7" fmla="*/ 828213 w 913678"/>
                <a:gd name="connsiteY7" fmla="*/ 549796 h 888133"/>
                <a:gd name="connsiteX8" fmla="*/ 798691 w 913678"/>
                <a:gd name="connsiteY8" fmla="*/ 657641 h 888133"/>
                <a:gd name="connsiteX9" fmla="*/ 698179 w 913678"/>
                <a:gd name="connsiteY9" fmla="*/ 670699 h 888133"/>
                <a:gd name="connsiteX10" fmla="*/ 626351 w 913678"/>
                <a:gd name="connsiteY10" fmla="*/ 785749 h 888133"/>
                <a:gd name="connsiteX11" fmla="*/ 596060 w 913678"/>
                <a:gd name="connsiteY11" fmla="*/ 789960 h 888133"/>
                <a:gd name="connsiteX12" fmla="*/ 570246 w 913678"/>
                <a:gd name="connsiteY12" fmla="*/ 780021 h 888133"/>
                <a:gd name="connsiteX13" fmla="*/ 506422 w 913678"/>
                <a:gd name="connsiteY13" fmla="*/ 821979 h 888133"/>
                <a:gd name="connsiteX14" fmla="*/ 77291 w 913678"/>
                <a:gd name="connsiteY14" fmla="*/ 814764 h 888133"/>
                <a:gd name="connsiteX15" fmla="*/ 174364 w 913678"/>
                <a:gd name="connsiteY15" fmla="*/ 232886 h 888133"/>
                <a:gd name="connsiteX16" fmla="*/ 325076 w 913678"/>
                <a:gd name="connsiteY16" fmla="*/ 117109 h 888133"/>
                <a:gd name="connsiteX17" fmla="*/ 395887 w 913678"/>
                <a:gd name="connsiteY17" fmla="*/ 84415 h 888133"/>
                <a:gd name="connsiteX18" fmla="*/ 419540 w 913678"/>
                <a:gd name="connsiteY18" fmla="*/ 71347 h 888133"/>
                <a:gd name="connsiteX19" fmla="*/ 435115 w 913678"/>
                <a:gd name="connsiteY19" fmla="*/ 71839 h 888133"/>
                <a:gd name="connsiteX20" fmla="*/ 484390 w 913678"/>
                <a:gd name="connsiteY20" fmla="*/ 58094 h 888133"/>
                <a:gd name="connsiteX21" fmla="*/ 503284 w 913678"/>
                <a:gd name="connsiteY21" fmla="*/ 56346 h 888133"/>
                <a:gd name="connsiteX22" fmla="*/ 508893 w 913678"/>
                <a:gd name="connsiteY22" fmla="*/ 45608 h 888133"/>
                <a:gd name="connsiteX23" fmla="*/ 585331 w 913678"/>
                <a:gd name="connsiteY23" fmla="*/ 33289 h 888133"/>
                <a:gd name="connsiteX24" fmla="*/ 604948 w 913678"/>
                <a:gd name="connsiteY24" fmla="*/ 56008 h 888133"/>
                <a:gd name="connsiteX25" fmla="*/ 610338 w 913678"/>
                <a:gd name="connsiteY25" fmla="*/ 56633 h 888133"/>
                <a:gd name="connsiteX26" fmla="*/ 628453 w 913678"/>
                <a:gd name="connsiteY26" fmla="*/ 20518 h 888133"/>
                <a:gd name="connsiteX27" fmla="*/ 656946 w 913678"/>
                <a:gd name="connsiteY27" fmla="*/ 1079 h 888133"/>
                <a:gd name="connsiteX28" fmla="*/ 690292 w 913678"/>
                <a:gd name="connsiteY28" fmla="*/ 8132 h 888133"/>
                <a:gd name="connsiteX29" fmla="*/ 716186 w 913678"/>
                <a:gd name="connsiteY29" fmla="*/ 41790 h 888133"/>
                <a:gd name="connsiteX30" fmla="*/ 716959 w 913678"/>
                <a:gd name="connsiteY30" fmla="*/ 42795 h 888133"/>
                <a:gd name="connsiteX31" fmla="*/ 777457 w 913678"/>
                <a:gd name="connsiteY31" fmla="*/ 592 h 888133"/>
                <a:gd name="connsiteX32" fmla="*/ 799691 w 913678"/>
                <a:gd name="connsiteY32" fmla="*/ 10041 h 88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3678" h="888133">
                  <a:moveTo>
                    <a:pt x="799691" y="10041"/>
                  </a:moveTo>
                  <a:cubicBezTo>
                    <a:pt x="821659" y="26061"/>
                    <a:pt x="837412" y="59602"/>
                    <a:pt x="841644" y="99397"/>
                  </a:cubicBezTo>
                  <a:lnTo>
                    <a:pt x="841876" y="99617"/>
                  </a:lnTo>
                  <a:lnTo>
                    <a:pt x="875001" y="131250"/>
                  </a:lnTo>
                  <a:cubicBezTo>
                    <a:pt x="884259" y="146159"/>
                    <a:pt x="891371" y="164905"/>
                    <a:pt x="895486" y="186119"/>
                  </a:cubicBezTo>
                  <a:cubicBezTo>
                    <a:pt x="901466" y="216916"/>
                    <a:pt x="900614" y="250365"/>
                    <a:pt x="893076" y="280156"/>
                  </a:cubicBezTo>
                  <a:cubicBezTo>
                    <a:pt x="911606" y="321012"/>
                    <a:pt x="918086" y="373974"/>
                    <a:pt x="910680" y="423937"/>
                  </a:cubicBezTo>
                  <a:cubicBezTo>
                    <a:pt x="900835" y="490360"/>
                    <a:pt x="868242" y="540103"/>
                    <a:pt x="828213" y="549796"/>
                  </a:cubicBezTo>
                  <a:cubicBezTo>
                    <a:pt x="828022" y="591255"/>
                    <a:pt x="817251" y="630574"/>
                    <a:pt x="798691" y="657641"/>
                  </a:cubicBezTo>
                  <a:cubicBezTo>
                    <a:pt x="770492" y="698771"/>
                    <a:pt x="729758" y="704056"/>
                    <a:pt x="698179" y="670699"/>
                  </a:cubicBezTo>
                  <a:cubicBezTo>
                    <a:pt x="687967" y="727995"/>
                    <a:pt x="660620" y="771795"/>
                    <a:pt x="626351" y="785749"/>
                  </a:cubicBezTo>
                  <a:cubicBezTo>
                    <a:pt x="616256" y="789859"/>
                    <a:pt x="606051" y="791191"/>
                    <a:pt x="596060" y="789960"/>
                  </a:cubicBezTo>
                  <a:lnTo>
                    <a:pt x="570246" y="780021"/>
                  </a:lnTo>
                  <a:lnTo>
                    <a:pt x="506422" y="821979"/>
                  </a:lnTo>
                  <a:cubicBezTo>
                    <a:pt x="348300" y="909957"/>
                    <a:pt x="177276" y="912791"/>
                    <a:pt x="77291" y="814764"/>
                  </a:cubicBezTo>
                  <a:cubicBezTo>
                    <a:pt x="-56023" y="684061"/>
                    <a:pt x="-12562" y="423546"/>
                    <a:pt x="174364" y="232886"/>
                  </a:cubicBezTo>
                  <a:cubicBezTo>
                    <a:pt x="221095" y="185221"/>
                    <a:pt x="272368" y="146435"/>
                    <a:pt x="325076" y="117109"/>
                  </a:cubicBezTo>
                  <a:lnTo>
                    <a:pt x="395887" y="84415"/>
                  </a:lnTo>
                  <a:lnTo>
                    <a:pt x="419540" y="71347"/>
                  </a:lnTo>
                  <a:lnTo>
                    <a:pt x="435115" y="71839"/>
                  </a:lnTo>
                  <a:lnTo>
                    <a:pt x="484390" y="58094"/>
                  </a:lnTo>
                  <a:lnTo>
                    <a:pt x="503284" y="56346"/>
                  </a:lnTo>
                  <a:lnTo>
                    <a:pt x="508893" y="45608"/>
                  </a:lnTo>
                  <a:cubicBezTo>
                    <a:pt x="531115" y="19537"/>
                    <a:pt x="560306" y="14464"/>
                    <a:pt x="585331" y="33289"/>
                  </a:cubicBezTo>
                  <a:lnTo>
                    <a:pt x="604948" y="56008"/>
                  </a:lnTo>
                  <a:lnTo>
                    <a:pt x="610338" y="56633"/>
                  </a:lnTo>
                  <a:lnTo>
                    <a:pt x="628453" y="20518"/>
                  </a:lnTo>
                  <a:cubicBezTo>
                    <a:pt x="636763" y="10366"/>
                    <a:pt x="646505" y="3585"/>
                    <a:pt x="656946" y="1079"/>
                  </a:cubicBezTo>
                  <a:cubicBezTo>
                    <a:pt x="668437" y="-1682"/>
                    <a:pt x="679921" y="924"/>
                    <a:pt x="690292" y="8132"/>
                  </a:cubicBezTo>
                  <a:lnTo>
                    <a:pt x="716186" y="41790"/>
                  </a:lnTo>
                  <a:lnTo>
                    <a:pt x="716959" y="42795"/>
                  </a:lnTo>
                  <a:cubicBezTo>
                    <a:pt x="732191" y="12427"/>
                    <a:pt x="754894" y="-2643"/>
                    <a:pt x="777457" y="592"/>
                  </a:cubicBezTo>
                  <a:cubicBezTo>
                    <a:pt x="784978" y="1671"/>
                    <a:pt x="792483" y="4783"/>
                    <a:pt x="799691" y="10041"/>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9" name="Group 30"/>
          <p:cNvGrpSpPr/>
          <p:nvPr/>
        </p:nvGrpSpPr>
        <p:grpSpPr>
          <a:xfrm>
            <a:off x="5621491" y="2503338"/>
            <a:ext cx="930361" cy="990600"/>
            <a:chOff x="7351776" y="1481328"/>
            <a:chExt cx="1271016" cy="1353312"/>
          </a:xfrm>
        </p:grpSpPr>
        <p:sp>
          <p:nvSpPr>
            <p:cNvPr id="130" name="Oval 129"/>
            <p:cNvSpPr/>
            <p:nvPr/>
          </p:nvSpPr>
          <p:spPr>
            <a:xfrm>
              <a:off x="7351776" y="1481328"/>
              <a:ext cx="1271016" cy="1353312"/>
            </a:xfrm>
            <a:prstGeom prst="ellipse">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Quad Arrow 32"/>
            <p:cNvSpPr/>
            <p:nvPr/>
          </p:nvSpPr>
          <p:spPr>
            <a:xfrm>
              <a:off x="7391400" y="1524000"/>
              <a:ext cx="1219200" cy="1295400"/>
            </a:xfrm>
            <a:prstGeom prst="quadArrow">
              <a:avLst>
                <a:gd name="adj1" fmla="val 18000"/>
                <a:gd name="adj2" fmla="val 22500"/>
                <a:gd name="adj3" fmla="val 22500"/>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Quad Arrow 33"/>
            <p:cNvSpPr/>
            <p:nvPr/>
          </p:nvSpPr>
          <p:spPr>
            <a:xfrm rot="2324333">
              <a:off x="7394380" y="1494755"/>
              <a:ext cx="1219200" cy="1295400"/>
            </a:xfrm>
            <a:prstGeom prst="quadArrow">
              <a:avLst>
                <a:gd name="adj1" fmla="val 5593"/>
                <a:gd name="adj2" fmla="val 14773"/>
                <a:gd name="adj3" fmla="val 22500"/>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p:cNvSpPr/>
            <p:nvPr/>
          </p:nvSpPr>
          <p:spPr>
            <a:xfrm>
              <a:off x="7903464" y="2033016"/>
              <a:ext cx="228600" cy="228600"/>
            </a:xfrm>
            <a:prstGeom prst="ellipse">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4" name="Group 133"/>
          <p:cNvGrpSpPr/>
          <p:nvPr/>
        </p:nvGrpSpPr>
        <p:grpSpPr>
          <a:xfrm flipH="1">
            <a:off x="4173881" y="2578199"/>
            <a:ext cx="891658" cy="1847316"/>
            <a:chOff x="5737476" y="2372197"/>
            <a:chExt cx="1526754" cy="3163093"/>
          </a:xfr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p:grpSpPr>
        <p:sp>
          <p:nvSpPr>
            <p:cNvPr id="135" name="Freeform: Shape 134"/>
            <p:cNvSpPr/>
            <p:nvPr/>
          </p:nvSpPr>
          <p:spPr>
            <a:xfrm rot="1925385">
              <a:off x="5737476" y="2505271"/>
              <a:ext cx="950042" cy="445787"/>
            </a:xfrm>
            <a:custGeom>
              <a:avLst/>
              <a:gdLst>
                <a:gd name="connsiteX0" fmla="*/ 12457 w 950042"/>
                <a:gd name="connsiteY0" fmla="*/ 0 h 445787"/>
                <a:gd name="connsiteX1" fmla="*/ 244764 w 950042"/>
                <a:gd name="connsiteY1" fmla="*/ 189995 h 445787"/>
                <a:gd name="connsiteX2" fmla="*/ 950042 w 950042"/>
                <a:gd name="connsiteY2" fmla="*/ 189995 h 445787"/>
                <a:gd name="connsiteX3" fmla="*/ 950042 w 950042"/>
                <a:gd name="connsiteY3" fmla="*/ 313097 h 445787"/>
                <a:gd name="connsiteX4" fmla="*/ 182118 w 950042"/>
                <a:gd name="connsiteY4" fmla="*/ 313097 h 445787"/>
                <a:gd name="connsiteX5" fmla="*/ 0 w 950042"/>
                <a:gd name="connsiteY5" fmla="*/ 445787 h 44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0042" h="445787">
                  <a:moveTo>
                    <a:pt x="12457" y="0"/>
                  </a:moveTo>
                  <a:lnTo>
                    <a:pt x="244764" y="189995"/>
                  </a:lnTo>
                  <a:lnTo>
                    <a:pt x="950042" y="189995"/>
                  </a:lnTo>
                  <a:lnTo>
                    <a:pt x="950042" y="313097"/>
                  </a:lnTo>
                  <a:lnTo>
                    <a:pt x="182118" y="313097"/>
                  </a:lnTo>
                  <a:lnTo>
                    <a:pt x="0" y="445787"/>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6" name="Freeform: Shape 135"/>
            <p:cNvSpPr/>
            <p:nvPr/>
          </p:nvSpPr>
          <p:spPr>
            <a:xfrm>
              <a:off x="6193289" y="4432750"/>
              <a:ext cx="704834" cy="1096325"/>
            </a:xfrm>
            <a:custGeom>
              <a:avLst/>
              <a:gdLst>
                <a:gd name="connsiteX0" fmla="*/ 321408 w 704834"/>
                <a:gd name="connsiteY0" fmla="*/ 0 h 1096325"/>
                <a:gd name="connsiteX1" fmla="*/ 704834 w 704834"/>
                <a:gd name="connsiteY1" fmla="*/ 42697 h 1096325"/>
                <a:gd name="connsiteX2" fmla="*/ 512814 w 704834"/>
                <a:gd name="connsiteY2" fmla="*/ 970214 h 1096325"/>
                <a:gd name="connsiteX3" fmla="*/ 513214 w 704834"/>
                <a:gd name="connsiteY3" fmla="*/ 970464 h 1096325"/>
                <a:gd name="connsiteX4" fmla="*/ 534204 w 704834"/>
                <a:gd name="connsiteY4" fmla="*/ 1005728 h 1096325"/>
                <a:gd name="connsiteX5" fmla="*/ 513214 w 704834"/>
                <a:gd name="connsiteY5" fmla="*/ 1040993 h 1096325"/>
                <a:gd name="connsiteX6" fmla="*/ 495924 w 704834"/>
                <a:gd name="connsiteY6" fmla="*/ 1051797 h 1096325"/>
                <a:gd name="connsiteX7" fmla="*/ 494834 w 704834"/>
                <a:gd name="connsiteY7" fmla="*/ 1057062 h 1096325"/>
                <a:gd name="connsiteX8" fmla="*/ 488608 w 704834"/>
                <a:gd name="connsiteY8" fmla="*/ 1056369 h 1096325"/>
                <a:gd name="connsiteX9" fmla="*/ 488587 w 704834"/>
                <a:gd name="connsiteY9" fmla="*/ 1056382 h 1096325"/>
                <a:gd name="connsiteX10" fmla="*/ 267102 w 704834"/>
                <a:gd name="connsiteY10" fmla="*/ 1096325 h 1096325"/>
                <a:gd name="connsiteX11" fmla="*/ 0 w 704834"/>
                <a:gd name="connsiteY11" fmla="*/ 1005728 h 1096325"/>
                <a:gd name="connsiteX12" fmla="*/ 267102 w 704834"/>
                <a:gd name="connsiteY12" fmla="*/ 915131 h 1096325"/>
                <a:gd name="connsiteX13" fmla="*/ 305204 w 704834"/>
                <a:gd name="connsiteY13" fmla="*/ 917740 h 10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4834" h="1096325">
                  <a:moveTo>
                    <a:pt x="321408" y="0"/>
                  </a:moveTo>
                  <a:lnTo>
                    <a:pt x="704834" y="42697"/>
                  </a:lnTo>
                  <a:lnTo>
                    <a:pt x="512814" y="970214"/>
                  </a:lnTo>
                  <a:lnTo>
                    <a:pt x="513214" y="970464"/>
                  </a:lnTo>
                  <a:cubicBezTo>
                    <a:pt x="526730" y="981303"/>
                    <a:pt x="534204" y="993219"/>
                    <a:pt x="534204" y="1005728"/>
                  </a:cubicBezTo>
                  <a:cubicBezTo>
                    <a:pt x="534204" y="1018237"/>
                    <a:pt x="526730" y="1030154"/>
                    <a:pt x="513214" y="1040993"/>
                  </a:cubicBezTo>
                  <a:lnTo>
                    <a:pt x="495924" y="1051797"/>
                  </a:lnTo>
                  <a:lnTo>
                    <a:pt x="494834" y="1057062"/>
                  </a:lnTo>
                  <a:lnTo>
                    <a:pt x="488608" y="1056369"/>
                  </a:lnTo>
                  <a:lnTo>
                    <a:pt x="488587" y="1056382"/>
                  </a:lnTo>
                  <a:cubicBezTo>
                    <a:pt x="440587" y="1080481"/>
                    <a:pt x="359300" y="1096325"/>
                    <a:pt x="267102" y="1096325"/>
                  </a:cubicBezTo>
                  <a:cubicBezTo>
                    <a:pt x="119586" y="1096325"/>
                    <a:pt x="0" y="1055763"/>
                    <a:pt x="0" y="1005728"/>
                  </a:cubicBezTo>
                  <a:cubicBezTo>
                    <a:pt x="0" y="955693"/>
                    <a:pt x="119586" y="915131"/>
                    <a:pt x="267102" y="915131"/>
                  </a:cubicBezTo>
                  <a:lnTo>
                    <a:pt x="305204" y="917740"/>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7" name="Freeform: Shape 136"/>
            <p:cNvSpPr/>
            <p:nvPr/>
          </p:nvSpPr>
          <p:spPr>
            <a:xfrm>
              <a:off x="5857740" y="2660536"/>
              <a:ext cx="487597" cy="732349"/>
            </a:xfrm>
            <a:custGeom>
              <a:avLst/>
              <a:gdLst>
                <a:gd name="connsiteX0" fmla="*/ 335197 w 487597"/>
                <a:gd name="connsiteY0" fmla="*/ 0 h 732349"/>
                <a:gd name="connsiteX1" fmla="*/ 487597 w 487597"/>
                <a:gd name="connsiteY1" fmla="*/ 128809 h 732349"/>
                <a:gd name="connsiteX2" fmla="*/ 335197 w 487597"/>
                <a:gd name="connsiteY2" fmla="*/ 257618 h 732349"/>
                <a:gd name="connsiteX3" fmla="*/ 326735 w 487597"/>
                <a:gd name="connsiteY3" fmla="*/ 256174 h 732349"/>
                <a:gd name="connsiteX4" fmla="*/ 211841 w 487597"/>
                <a:gd name="connsiteY4" fmla="*/ 481325 h 732349"/>
                <a:gd name="connsiteX5" fmla="*/ 366508 w 487597"/>
                <a:gd name="connsiteY5" fmla="*/ 560251 h 732349"/>
                <a:gd name="connsiteX6" fmla="*/ 374629 w 487597"/>
                <a:gd name="connsiteY6" fmla="*/ 600073 h 732349"/>
                <a:gd name="connsiteX7" fmla="*/ 316850 w 487597"/>
                <a:gd name="connsiteY7" fmla="*/ 713297 h 732349"/>
                <a:gd name="connsiteX8" fmla="*/ 279840 w 487597"/>
                <a:gd name="connsiteY8" fmla="*/ 730089 h 732349"/>
                <a:gd name="connsiteX9" fmla="*/ 102608 w 487597"/>
                <a:gd name="connsiteY9" fmla="*/ 639648 h 732349"/>
                <a:gd name="connsiteX10" fmla="*/ 17511 w 487597"/>
                <a:gd name="connsiteY10" fmla="*/ 596224 h 732349"/>
                <a:gd name="connsiteX11" fmla="*/ 12351 w 487597"/>
                <a:gd name="connsiteY11" fmla="*/ 593590 h 732349"/>
                <a:gd name="connsiteX12" fmla="*/ 4230 w 487597"/>
                <a:gd name="connsiteY12" fmla="*/ 553768 h 732349"/>
                <a:gd name="connsiteX13" fmla="*/ 195217 w 487597"/>
                <a:gd name="connsiteY13" fmla="*/ 179503 h 732349"/>
                <a:gd name="connsiteX14" fmla="*/ 194774 w 487597"/>
                <a:gd name="connsiteY14" fmla="*/ 178947 h 732349"/>
                <a:gd name="connsiteX15" fmla="*/ 182797 w 487597"/>
                <a:gd name="connsiteY15" fmla="*/ 128809 h 732349"/>
                <a:gd name="connsiteX16" fmla="*/ 335197 w 487597"/>
                <a:gd name="connsiteY16" fmla="*/ 0 h 73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7597" h="732349">
                  <a:moveTo>
                    <a:pt x="335197" y="0"/>
                  </a:moveTo>
                  <a:cubicBezTo>
                    <a:pt x="419365" y="0"/>
                    <a:pt x="487597" y="57670"/>
                    <a:pt x="487597" y="128809"/>
                  </a:cubicBezTo>
                  <a:cubicBezTo>
                    <a:pt x="487597" y="199948"/>
                    <a:pt x="419365" y="257618"/>
                    <a:pt x="335197" y="257618"/>
                  </a:cubicBezTo>
                  <a:lnTo>
                    <a:pt x="326735" y="256174"/>
                  </a:lnTo>
                  <a:lnTo>
                    <a:pt x="211841" y="481325"/>
                  </a:lnTo>
                  <a:lnTo>
                    <a:pt x="366508" y="560251"/>
                  </a:lnTo>
                  <a:cubicBezTo>
                    <a:pt x="378971" y="566610"/>
                    <a:pt x="382606" y="584439"/>
                    <a:pt x="374629" y="600073"/>
                  </a:cubicBezTo>
                  <a:lnTo>
                    <a:pt x="316850" y="713297"/>
                  </a:lnTo>
                  <a:cubicBezTo>
                    <a:pt x="308873" y="728931"/>
                    <a:pt x="292303" y="736449"/>
                    <a:pt x="279840" y="730089"/>
                  </a:cubicBezTo>
                  <a:lnTo>
                    <a:pt x="102608" y="639648"/>
                  </a:lnTo>
                  <a:lnTo>
                    <a:pt x="17511" y="596224"/>
                  </a:lnTo>
                  <a:lnTo>
                    <a:pt x="12351" y="593590"/>
                  </a:lnTo>
                  <a:cubicBezTo>
                    <a:pt x="-112" y="587231"/>
                    <a:pt x="-3747" y="569402"/>
                    <a:pt x="4230" y="553768"/>
                  </a:cubicBezTo>
                  <a:lnTo>
                    <a:pt x="195217" y="179503"/>
                  </a:lnTo>
                  <a:lnTo>
                    <a:pt x="194774" y="178947"/>
                  </a:lnTo>
                  <a:cubicBezTo>
                    <a:pt x="187062" y="163537"/>
                    <a:pt x="182797" y="146594"/>
                    <a:pt x="182797" y="128809"/>
                  </a:cubicBezTo>
                  <a:cubicBezTo>
                    <a:pt x="182797" y="57670"/>
                    <a:pt x="251029" y="0"/>
                    <a:pt x="335197" y="0"/>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Trapezoid 137"/>
            <p:cNvSpPr/>
            <p:nvPr/>
          </p:nvSpPr>
          <p:spPr>
            <a:xfrm rot="7108612">
              <a:off x="6265031" y="3038386"/>
              <a:ext cx="343815" cy="811306"/>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Freeform: Shape 138"/>
            <p:cNvSpPr/>
            <p:nvPr/>
          </p:nvSpPr>
          <p:spPr>
            <a:xfrm rot="20798583">
              <a:off x="6472339" y="4438965"/>
              <a:ext cx="704834" cy="1096325"/>
            </a:xfrm>
            <a:custGeom>
              <a:avLst/>
              <a:gdLst>
                <a:gd name="connsiteX0" fmla="*/ 321408 w 704834"/>
                <a:gd name="connsiteY0" fmla="*/ 0 h 1096325"/>
                <a:gd name="connsiteX1" fmla="*/ 704834 w 704834"/>
                <a:gd name="connsiteY1" fmla="*/ 42697 h 1096325"/>
                <a:gd name="connsiteX2" fmla="*/ 512814 w 704834"/>
                <a:gd name="connsiteY2" fmla="*/ 970214 h 1096325"/>
                <a:gd name="connsiteX3" fmla="*/ 513214 w 704834"/>
                <a:gd name="connsiteY3" fmla="*/ 970464 h 1096325"/>
                <a:gd name="connsiteX4" fmla="*/ 534204 w 704834"/>
                <a:gd name="connsiteY4" fmla="*/ 1005728 h 1096325"/>
                <a:gd name="connsiteX5" fmla="*/ 513214 w 704834"/>
                <a:gd name="connsiteY5" fmla="*/ 1040993 h 1096325"/>
                <a:gd name="connsiteX6" fmla="*/ 495924 w 704834"/>
                <a:gd name="connsiteY6" fmla="*/ 1051797 h 1096325"/>
                <a:gd name="connsiteX7" fmla="*/ 494834 w 704834"/>
                <a:gd name="connsiteY7" fmla="*/ 1057062 h 1096325"/>
                <a:gd name="connsiteX8" fmla="*/ 488608 w 704834"/>
                <a:gd name="connsiteY8" fmla="*/ 1056369 h 1096325"/>
                <a:gd name="connsiteX9" fmla="*/ 488587 w 704834"/>
                <a:gd name="connsiteY9" fmla="*/ 1056382 h 1096325"/>
                <a:gd name="connsiteX10" fmla="*/ 267102 w 704834"/>
                <a:gd name="connsiteY10" fmla="*/ 1096325 h 1096325"/>
                <a:gd name="connsiteX11" fmla="*/ 0 w 704834"/>
                <a:gd name="connsiteY11" fmla="*/ 1005728 h 1096325"/>
                <a:gd name="connsiteX12" fmla="*/ 267102 w 704834"/>
                <a:gd name="connsiteY12" fmla="*/ 915131 h 1096325"/>
                <a:gd name="connsiteX13" fmla="*/ 305204 w 704834"/>
                <a:gd name="connsiteY13" fmla="*/ 917740 h 10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4834" h="1096325">
                  <a:moveTo>
                    <a:pt x="321408" y="0"/>
                  </a:moveTo>
                  <a:lnTo>
                    <a:pt x="704834" y="42697"/>
                  </a:lnTo>
                  <a:lnTo>
                    <a:pt x="512814" y="970214"/>
                  </a:lnTo>
                  <a:lnTo>
                    <a:pt x="513214" y="970464"/>
                  </a:lnTo>
                  <a:cubicBezTo>
                    <a:pt x="526730" y="981303"/>
                    <a:pt x="534204" y="993219"/>
                    <a:pt x="534204" y="1005728"/>
                  </a:cubicBezTo>
                  <a:cubicBezTo>
                    <a:pt x="534204" y="1018237"/>
                    <a:pt x="526730" y="1030154"/>
                    <a:pt x="513214" y="1040993"/>
                  </a:cubicBezTo>
                  <a:lnTo>
                    <a:pt x="495924" y="1051797"/>
                  </a:lnTo>
                  <a:lnTo>
                    <a:pt x="494834" y="1057062"/>
                  </a:lnTo>
                  <a:lnTo>
                    <a:pt x="488608" y="1056369"/>
                  </a:lnTo>
                  <a:lnTo>
                    <a:pt x="488587" y="1056382"/>
                  </a:lnTo>
                  <a:cubicBezTo>
                    <a:pt x="440587" y="1080481"/>
                    <a:pt x="359300" y="1096325"/>
                    <a:pt x="267102" y="1096325"/>
                  </a:cubicBezTo>
                  <a:cubicBezTo>
                    <a:pt x="119586" y="1096325"/>
                    <a:pt x="0" y="1055763"/>
                    <a:pt x="0" y="1005728"/>
                  </a:cubicBezTo>
                  <a:cubicBezTo>
                    <a:pt x="0" y="955693"/>
                    <a:pt x="119586" y="915131"/>
                    <a:pt x="267102" y="915131"/>
                  </a:cubicBezTo>
                  <a:lnTo>
                    <a:pt x="305204" y="917740"/>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0" name="Trapezoid 139"/>
            <p:cNvSpPr/>
            <p:nvPr/>
          </p:nvSpPr>
          <p:spPr>
            <a:xfrm>
              <a:off x="6400800" y="3387243"/>
              <a:ext cx="787213" cy="1767487"/>
            </a:xfrm>
            <a:prstGeom prst="trapezoid">
              <a:avLst>
                <a:gd name="adj" fmla="val 3310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Freeform: Shape 140"/>
            <p:cNvSpPr/>
            <p:nvPr/>
          </p:nvSpPr>
          <p:spPr>
            <a:xfrm rot="18933998">
              <a:off x="6350552" y="2372197"/>
              <a:ext cx="913678" cy="888133"/>
            </a:xfrm>
            <a:custGeom>
              <a:avLst/>
              <a:gdLst>
                <a:gd name="connsiteX0" fmla="*/ 799691 w 913678"/>
                <a:gd name="connsiteY0" fmla="*/ 10041 h 888133"/>
                <a:gd name="connsiteX1" fmla="*/ 841644 w 913678"/>
                <a:gd name="connsiteY1" fmla="*/ 99397 h 888133"/>
                <a:gd name="connsiteX2" fmla="*/ 841876 w 913678"/>
                <a:gd name="connsiteY2" fmla="*/ 99617 h 888133"/>
                <a:gd name="connsiteX3" fmla="*/ 875001 w 913678"/>
                <a:gd name="connsiteY3" fmla="*/ 131250 h 888133"/>
                <a:gd name="connsiteX4" fmla="*/ 895486 w 913678"/>
                <a:gd name="connsiteY4" fmla="*/ 186119 h 888133"/>
                <a:gd name="connsiteX5" fmla="*/ 893076 w 913678"/>
                <a:gd name="connsiteY5" fmla="*/ 280156 h 888133"/>
                <a:gd name="connsiteX6" fmla="*/ 910680 w 913678"/>
                <a:gd name="connsiteY6" fmla="*/ 423937 h 888133"/>
                <a:gd name="connsiteX7" fmla="*/ 828213 w 913678"/>
                <a:gd name="connsiteY7" fmla="*/ 549796 h 888133"/>
                <a:gd name="connsiteX8" fmla="*/ 798691 w 913678"/>
                <a:gd name="connsiteY8" fmla="*/ 657641 h 888133"/>
                <a:gd name="connsiteX9" fmla="*/ 698179 w 913678"/>
                <a:gd name="connsiteY9" fmla="*/ 670699 h 888133"/>
                <a:gd name="connsiteX10" fmla="*/ 626351 w 913678"/>
                <a:gd name="connsiteY10" fmla="*/ 785749 h 888133"/>
                <a:gd name="connsiteX11" fmla="*/ 596060 w 913678"/>
                <a:gd name="connsiteY11" fmla="*/ 789960 h 888133"/>
                <a:gd name="connsiteX12" fmla="*/ 570246 w 913678"/>
                <a:gd name="connsiteY12" fmla="*/ 780021 h 888133"/>
                <a:gd name="connsiteX13" fmla="*/ 506422 w 913678"/>
                <a:gd name="connsiteY13" fmla="*/ 821979 h 888133"/>
                <a:gd name="connsiteX14" fmla="*/ 77291 w 913678"/>
                <a:gd name="connsiteY14" fmla="*/ 814764 h 888133"/>
                <a:gd name="connsiteX15" fmla="*/ 174364 w 913678"/>
                <a:gd name="connsiteY15" fmla="*/ 232886 h 888133"/>
                <a:gd name="connsiteX16" fmla="*/ 325076 w 913678"/>
                <a:gd name="connsiteY16" fmla="*/ 117109 h 888133"/>
                <a:gd name="connsiteX17" fmla="*/ 395887 w 913678"/>
                <a:gd name="connsiteY17" fmla="*/ 84415 h 888133"/>
                <a:gd name="connsiteX18" fmla="*/ 419540 w 913678"/>
                <a:gd name="connsiteY18" fmla="*/ 71347 h 888133"/>
                <a:gd name="connsiteX19" fmla="*/ 435115 w 913678"/>
                <a:gd name="connsiteY19" fmla="*/ 71839 h 888133"/>
                <a:gd name="connsiteX20" fmla="*/ 484390 w 913678"/>
                <a:gd name="connsiteY20" fmla="*/ 58094 h 888133"/>
                <a:gd name="connsiteX21" fmla="*/ 503284 w 913678"/>
                <a:gd name="connsiteY21" fmla="*/ 56346 h 888133"/>
                <a:gd name="connsiteX22" fmla="*/ 508893 w 913678"/>
                <a:gd name="connsiteY22" fmla="*/ 45608 h 888133"/>
                <a:gd name="connsiteX23" fmla="*/ 585331 w 913678"/>
                <a:gd name="connsiteY23" fmla="*/ 33289 h 888133"/>
                <a:gd name="connsiteX24" fmla="*/ 604948 w 913678"/>
                <a:gd name="connsiteY24" fmla="*/ 56008 h 888133"/>
                <a:gd name="connsiteX25" fmla="*/ 610338 w 913678"/>
                <a:gd name="connsiteY25" fmla="*/ 56633 h 888133"/>
                <a:gd name="connsiteX26" fmla="*/ 628453 w 913678"/>
                <a:gd name="connsiteY26" fmla="*/ 20518 h 888133"/>
                <a:gd name="connsiteX27" fmla="*/ 656946 w 913678"/>
                <a:gd name="connsiteY27" fmla="*/ 1079 h 888133"/>
                <a:gd name="connsiteX28" fmla="*/ 690292 w 913678"/>
                <a:gd name="connsiteY28" fmla="*/ 8132 h 888133"/>
                <a:gd name="connsiteX29" fmla="*/ 716186 w 913678"/>
                <a:gd name="connsiteY29" fmla="*/ 41790 h 888133"/>
                <a:gd name="connsiteX30" fmla="*/ 716959 w 913678"/>
                <a:gd name="connsiteY30" fmla="*/ 42795 h 888133"/>
                <a:gd name="connsiteX31" fmla="*/ 777457 w 913678"/>
                <a:gd name="connsiteY31" fmla="*/ 592 h 888133"/>
                <a:gd name="connsiteX32" fmla="*/ 799691 w 913678"/>
                <a:gd name="connsiteY32" fmla="*/ 10041 h 88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3678" h="888133">
                  <a:moveTo>
                    <a:pt x="799691" y="10041"/>
                  </a:moveTo>
                  <a:cubicBezTo>
                    <a:pt x="821659" y="26061"/>
                    <a:pt x="837412" y="59602"/>
                    <a:pt x="841644" y="99397"/>
                  </a:cubicBezTo>
                  <a:lnTo>
                    <a:pt x="841876" y="99617"/>
                  </a:lnTo>
                  <a:lnTo>
                    <a:pt x="875001" y="131250"/>
                  </a:lnTo>
                  <a:cubicBezTo>
                    <a:pt x="884259" y="146159"/>
                    <a:pt x="891371" y="164905"/>
                    <a:pt x="895486" y="186119"/>
                  </a:cubicBezTo>
                  <a:cubicBezTo>
                    <a:pt x="901466" y="216916"/>
                    <a:pt x="900614" y="250365"/>
                    <a:pt x="893076" y="280156"/>
                  </a:cubicBezTo>
                  <a:cubicBezTo>
                    <a:pt x="911606" y="321012"/>
                    <a:pt x="918086" y="373974"/>
                    <a:pt x="910680" y="423937"/>
                  </a:cubicBezTo>
                  <a:cubicBezTo>
                    <a:pt x="900835" y="490360"/>
                    <a:pt x="868242" y="540103"/>
                    <a:pt x="828213" y="549796"/>
                  </a:cubicBezTo>
                  <a:cubicBezTo>
                    <a:pt x="828022" y="591255"/>
                    <a:pt x="817251" y="630574"/>
                    <a:pt x="798691" y="657641"/>
                  </a:cubicBezTo>
                  <a:cubicBezTo>
                    <a:pt x="770492" y="698771"/>
                    <a:pt x="729758" y="704056"/>
                    <a:pt x="698179" y="670699"/>
                  </a:cubicBezTo>
                  <a:cubicBezTo>
                    <a:pt x="687967" y="727995"/>
                    <a:pt x="660620" y="771795"/>
                    <a:pt x="626351" y="785749"/>
                  </a:cubicBezTo>
                  <a:cubicBezTo>
                    <a:pt x="616256" y="789859"/>
                    <a:pt x="606051" y="791191"/>
                    <a:pt x="596060" y="789960"/>
                  </a:cubicBezTo>
                  <a:lnTo>
                    <a:pt x="570246" y="780021"/>
                  </a:lnTo>
                  <a:lnTo>
                    <a:pt x="506422" y="821979"/>
                  </a:lnTo>
                  <a:cubicBezTo>
                    <a:pt x="348300" y="909957"/>
                    <a:pt x="177276" y="912791"/>
                    <a:pt x="77291" y="814764"/>
                  </a:cubicBezTo>
                  <a:cubicBezTo>
                    <a:pt x="-56023" y="684061"/>
                    <a:pt x="-12562" y="423546"/>
                    <a:pt x="174364" y="232886"/>
                  </a:cubicBezTo>
                  <a:cubicBezTo>
                    <a:pt x="221095" y="185221"/>
                    <a:pt x="272368" y="146435"/>
                    <a:pt x="325076" y="117109"/>
                  </a:cubicBezTo>
                  <a:lnTo>
                    <a:pt x="395887" y="84415"/>
                  </a:lnTo>
                  <a:lnTo>
                    <a:pt x="419540" y="71347"/>
                  </a:lnTo>
                  <a:lnTo>
                    <a:pt x="435115" y="71839"/>
                  </a:lnTo>
                  <a:lnTo>
                    <a:pt x="484390" y="58094"/>
                  </a:lnTo>
                  <a:lnTo>
                    <a:pt x="503284" y="56346"/>
                  </a:lnTo>
                  <a:lnTo>
                    <a:pt x="508893" y="45608"/>
                  </a:lnTo>
                  <a:cubicBezTo>
                    <a:pt x="531115" y="19537"/>
                    <a:pt x="560306" y="14464"/>
                    <a:pt x="585331" y="33289"/>
                  </a:cubicBezTo>
                  <a:lnTo>
                    <a:pt x="604948" y="56008"/>
                  </a:lnTo>
                  <a:lnTo>
                    <a:pt x="610338" y="56633"/>
                  </a:lnTo>
                  <a:lnTo>
                    <a:pt x="628453" y="20518"/>
                  </a:lnTo>
                  <a:cubicBezTo>
                    <a:pt x="636763" y="10366"/>
                    <a:pt x="646505" y="3585"/>
                    <a:pt x="656946" y="1079"/>
                  </a:cubicBezTo>
                  <a:cubicBezTo>
                    <a:pt x="668437" y="-1682"/>
                    <a:pt x="679921" y="924"/>
                    <a:pt x="690292" y="8132"/>
                  </a:cubicBezTo>
                  <a:lnTo>
                    <a:pt x="716186" y="41790"/>
                  </a:lnTo>
                  <a:lnTo>
                    <a:pt x="716959" y="42795"/>
                  </a:lnTo>
                  <a:cubicBezTo>
                    <a:pt x="732191" y="12427"/>
                    <a:pt x="754894" y="-2643"/>
                    <a:pt x="777457" y="592"/>
                  </a:cubicBezTo>
                  <a:cubicBezTo>
                    <a:pt x="784978" y="1671"/>
                    <a:pt x="792483" y="4783"/>
                    <a:pt x="799691" y="10041"/>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2" name="Group 141"/>
          <p:cNvGrpSpPr/>
          <p:nvPr/>
        </p:nvGrpSpPr>
        <p:grpSpPr>
          <a:xfrm>
            <a:off x="10839601" y="4632719"/>
            <a:ext cx="891658" cy="1847316"/>
            <a:chOff x="5737476" y="2372197"/>
            <a:chExt cx="1526754" cy="3163093"/>
          </a:xfr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p:grpSpPr>
        <p:sp>
          <p:nvSpPr>
            <p:cNvPr id="143" name="Freeform: Shape 142"/>
            <p:cNvSpPr/>
            <p:nvPr/>
          </p:nvSpPr>
          <p:spPr>
            <a:xfrm rot="1925385">
              <a:off x="5737476" y="2505271"/>
              <a:ext cx="950042" cy="445787"/>
            </a:xfrm>
            <a:custGeom>
              <a:avLst/>
              <a:gdLst>
                <a:gd name="connsiteX0" fmla="*/ 12457 w 950042"/>
                <a:gd name="connsiteY0" fmla="*/ 0 h 445787"/>
                <a:gd name="connsiteX1" fmla="*/ 244764 w 950042"/>
                <a:gd name="connsiteY1" fmla="*/ 189995 h 445787"/>
                <a:gd name="connsiteX2" fmla="*/ 950042 w 950042"/>
                <a:gd name="connsiteY2" fmla="*/ 189995 h 445787"/>
                <a:gd name="connsiteX3" fmla="*/ 950042 w 950042"/>
                <a:gd name="connsiteY3" fmla="*/ 313097 h 445787"/>
                <a:gd name="connsiteX4" fmla="*/ 182118 w 950042"/>
                <a:gd name="connsiteY4" fmla="*/ 313097 h 445787"/>
                <a:gd name="connsiteX5" fmla="*/ 0 w 950042"/>
                <a:gd name="connsiteY5" fmla="*/ 445787 h 44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0042" h="445787">
                  <a:moveTo>
                    <a:pt x="12457" y="0"/>
                  </a:moveTo>
                  <a:lnTo>
                    <a:pt x="244764" y="189995"/>
                  </a:lnTo>
                  <a:lnTo>
                    <a:pt x="950042" y="189995"/>
                  </a:lnTo>
                  <a:lnTo>
                    <a:pt x="950042" y="313097"/>
                  </a:lnTo>
                  <a:lnTo>
                    <a:pt x="182118" y="313097"/>
                  </a:lnTo>
                  <a:lnTo>
                    <a:pt x="0" y="445787"/>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4" name="Freeform: Shape 143"/>
            <p:cNvSpPr/>
            <p:nvPr/>
          </p:nvSpPr>
          <p:spPr>
            <a:xfrm>
              <a:off x="6193289" y="4432750"/>
              <a:ext cx="704834" cy="1096325"/>
            </a:xfrm>
            <a:custGeom>
              <a:avLst/>
              <a:gdLst>
                <a:gd name="connsiteX0" fmla="*/ 321408 w 704834"/>
                <a:gd name="connsiteY0" fmla="*/ 0 h 1096325"/>
                <a:gd name="connsiteX1" fmla="*/ 704834 w 704834"/>
                <a:gd name="connsiteY1" fmla="*/ 42697 h 1096325"/>
                <a:gd name="connsiteX2" fmla="*/ 512814 w 704834"/>
                <a:gd name="connsiteY2" fmla="*/ 970214 h 1096325"/>
                <a:gd name="connsiteX3" fmla="*/ 513214 w 704834"/>
                <a:gd name="connsiteY3" fmla="*/ 970464 h 1096325"/>
                <a:gd name="connsiteX4" fmla="*/ 534204 w 704834"/>
                <a:gd name="connsiteY4" fmla="*/ 1005728 h 1096325"/>
                <a:gd name="connsiteX5" fmla="*/ 513214 w 704834"/>
                <a:gd name="connsiteY5" fmla="*/ 1040993 h 1096325"/>
                <a:gd name="connsiteX6" fmla="*/ 495924 w 704834"/>
                <a:gd name="connsiteY6" fmla="*/ 1051797 h 1096325"/>
                <a:gd name="connsiteX7" fmla="*/ 494834 w 704834"/>
                <a:gd name="connsiteY7" fmla="*/ 1057062 h 1096325"/>
                <a:gd name="connsiteX8" fmla="*/ 488608 w 704834"/>
                <a:gd name="connsiteY8" fmla="*/ 1056369 h 1096325"/>
                <a:gd name="connsiteX9" fmla="*/ 488587 w 704834"/>
                <a:gd name="connsiteY9" fmla="*/ 1056382 h 1096325"/>
                <a:gd name="connsiteX10" fmla="*/ 267102 w 704834"/>
                <a:gd name="connsiteY10" fmla="*/ 1096325 h 1096325"/>
                <a:gd name="connsiteX11" fmla="*/ 0 w 704834"/>
                <a:gd name="connsiteY11" fmla="*/ 1005728 h 1096325"/>
                <a:gd name="connsiteX12" fmla="*/ 267102 w 704834"/>
                <a:gd name="connsiteY12" fmla="*/ 915131 h 1096325"/>
                <a:gd name="connsiteX13" fmla="*/ 305204 w 704834"/>
                <a:gd name="connsiteY13" fmla="*/ 917740 h 10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4834" h="1096325">
                  <a:moveTo>
                    <a:pt x="321408" y="0"/>
                  </a:moveTo>
                  <a:lnTo>
                    <a:pt x="704834" y="42697"/>
                  </a:lnTo>
                  <a:lnTo>
                    <a:pt x="512814" y="970214"/>
                  </a:lnTo>
                  <a:lnTo>
                    <a:pt x="513214" y="970464"/>
                  </a:lnTo>
                  <a:cubicBezTo>
                    <a:pt x="526730" y="981303"/>
                    <a:pt x="534204" y="993219"/>
                    <a:pt x="534204" y="1005728"/>
                  </a:cubicBezTo>
                  <a:cubicBezTo>
                    <a:pt x="534204" y="1018237"/>
                    <a:pt x="526730" y="1030154"/>
                    <a:pt x="513214" y="1040993"/>
                  </a:cubicBezTo>
                  <a:lnTo>
                    <a:pt x="495924" y="1051797"/>
                  </a:lnTo>
                  <a:lnTo>
                    <a:pt x="494834" y="1057062"/>
                  </a:lnTo>
                  <a:lnTo>
                    <a:pt x="488608" y="1056369"/>
                  </a:lnTo>
                  <a:lnTo>
                    <a:pt x="488587" y="1056382"/>
                  </a:lnTo>
                  <a:cubicBezTo>
                    <a:pt x="440587" y="1080481"/>
                    <a:pt x="359300" y="1096325"/>
                    <a:pt x="267102" y="1096325"/>
                  </a:cubicBezTo>
                  <a:cubicBezTo>
                    <a:pt x="119586" y="1096325"/>
                    <a:pt x="0" y="1055763"/>
                    <a:pt x="0" y="1005728"/>
                  </a:cubicBezTo>
                  <a:cubicBezTo>
                    <a:pt x="0" y="955693"/>
                    <a:pt x="119586" y="915131"/>
                    <a:pt x="267102" y="915131"/>
                  </a:cubicBezTo>
                  <a:lnTo>
                    <a:pt x="305204" y="917740"/>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5" name="Freeform: Shape 144"/>
            <p:cNvSpPr/>
            <p:nvPr/>
          </p:nvSpPr>
          <p:spPr>
            <a:xfrm>
              <a:off x="5857740" y="2660536"/>
              <a:ext cx="487597" cy="732349"/>
            </a:xfrm>
            <a:custGeom>
              <a:avLst/>
              <a:gdLst>
                <a:gd name="connsiteX0" fmla="*/ 335197 w 487597"/>
                <a:gd name="connsiteY0" fmla="*/ 0 h 732349"/>
                <a:gd name="connsiteX1" fmla="*/ 487597 w 487597"/>
                <a:gd name="connsiteY1" fmla="*/ 128809 h 732349"/>
                <a:gd name="connsiteX2" fmla="*/ 335197 w 487597"/>
                <a:gd name="connsiteY2" fmla="*/ 257618 h 732349"/>
                <a:gd name="connsiteX3" fmla="*/ 326735 w 487597"/>
                <a:gd name="connsiteY3" fmla="*/ 256174 h 732349"/>
                <a:gd name="connsiteX4" fmla="*/ 211841 w 487597"/>
                <a:gd name="connsiteY4" fmla="*/ 481325 h 732349"/>
                <a:gd name="connsiteX5" fmla="*/ 366508 w 487597"/>
                <a:gd name="connsiteY5" fmla="*/ 560251 h 732349"/>
                <a:gd name="connsiteX6" fmla="*/ 374629 w 487597"/>
                <a:gd name="connsiteY6" fmla="*/ 600073 h 732349"/>
                <a:gd name="connsiteX7" fmla="*/ 316850 w 487597"/>
                <a:gd name="connsiteY7" fmla="*/ 713297 h 732349"/>
                <a:gd name="connsiteX8" fmla="*/ 279840 w 487597"/>
                <a:gd name="connsiteY8" fmla="*/ 730089 h 732349"/>
                <a:gd name="connsiteX9" fmla="*/ 102608 w 487597"/>
                <a:gd name="connsiteY9" fmla="*/ 639648 h 732349"/>
                <a:gd name="connsiteX10" fmla="*/ 17511 w 487597"/>
                <a:gd name="connsiteY10" fmla="*/ 596224 h 732349"/>
                <a:gd name="connsiteX11" fmla="*/ 12351 w 487597"/>
                <a:gd name="connsiteY11" fmla="*/ 593590 h 732349"/>
                <a:gd name="connsiteX12" fmla="*/ 4230 w 487597"/>
                <a:gd name="connsiteY12" fmla="*/ 553768 h 732349"/>
                <a:gd name="connsiteX13" fmla="*/ 195217 w 487597"/>
                <a:gd name="connsiteY13" fmla="*/ 179503 h 732349"/>
                <a:gd name="connsiteX14" fmla="*/ 194774 w 487597"/>
                <a:gd name="connsiteY14" fmla="*/ 178947 h 732349"/>
                <a:gd name="connsiteX15" fmla="*/ 182797 w 487597"/>
                <a:gd name="connsiteY15" fmla="*/ 128809 h 732349"/>
                <a:gd name="connsiteX16" fmla="*/ 335197 w 487597"/>
                <a:gd name="connsiteY16" fmla="*/ 0 h 73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7597" h="732349">
                  <a:moveTo>
                    <a:pt x="335197" y="0"/>
                  </a:moveTo>
                  <a:cubicBezTo>
                    <a:pt x="419365" y="0"/>
                    <a:pt x="487597" y="57670"/>
                    <a:pt x="487597" y="128809"/>
                  </a:cubicBezTo>
                  <a:cubicBezTo>
                    <a:pt x="487597" y="199948"/>
                    <a:pt x="419365" y="257618"/>
                    <a:pt x="335197" y="257618"/>
                  </a:cubicBezTo>
                  <a:lnTo>
                    <a:pt x="326735" y="256174"/>
                  </a:lnTo>
                  <a:lnTo>
                    <a:pt x="211841" y="481325"/>
                  </a:lnTo>
                  <a:lnTo>
                    <a:pt x="366508" y="560251"/>
                  </a:lnTo>
                  <a:cubicBezTo>
                    <a:pt x="378971" y="566610"/>
                    <a:pt x="382606" y="584439"/>
                    <a:pt x="374629" y="600073"/>
                  </a:cubicBezTo>
                  <a:lnTo>
                    <a:pt x="316850" y="713297"/>
                  </a:lnTo>
                  <a:cubicBezTo>
                    <a:pt x="308873" y="728931"/>
                    <a:pt x="292303" y="736449"/>
                    <a:pt x="279840" y="730089"/>
                  </a:cubicBezTo>
                  <a:lnTo>
                    <a:pt x="102608" y="639648"/>
                  </a:lnTo>
                  <a:lnTo>
                    <a:pt x="17511" y="596224"/>
                  </a:lnTo>
                  <a:lnTo>
                    <a:pt x="12351" y="593590"/>
                  </a:lnTo>
                  <a:cubicBezTo>
                    <a:pt x="-112" y="587231"/>
                    <a:pt x="-3747" y="569402"/>
                    <a:pt x="4230" y="553768"/>
                  </a:cubicBezTo>
                  <a:lnTo>
                    <a:pt x="195217" y="179503"/>
                  </a:lnTo>
                  <a:lnTo>
                    <a:pt x="194774" y="178947"/>
                  </a:lnTo>
                  <a:cubicBezTo>
                    <a:pt x="187062" y="163537"/>
                    <a:pt x="182797" y="146594"/>
                    <a:pt x="182797" y="128809"/>
                  </a:cubicBezTo>
                  <a:cubicBezTo>
                    <a:pt x="182797" y="57670"/>
                    <a:pt x="251029" y="0"/>
                    <a:pt x="335197" y="0"/>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Trapezoid 145"/>
            <p:cNvSpPr/>
            <p:nvPr/>
          </p:nvSpPr>
          <p:spPr>
            <a:xfrm rot="7108612">
              <a:off x="6265031" y="3038386"/>
              <a:ext cx="343815" cy="811306"/>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Freeform: Shape 146"/>
            <p:cNvSpPr/>
            <p:nvPr/>
          </p:nvSpPr>
          <p:spPr>
            <a:xfrm rot="20798583">
              <a:off x="6472339" y="4438965"/>
              <a:ext cx="704834" cy="1096325"/>
            </a:xfrm>
            <a:custGeom>
              <a:avLst/>
              <a:gdLst>
                <a:gd name="connsiteX0" fmla="*/ 321408 w 704834"/>
                <a:gd name="connsiteY0" fmla="*/ 0 h 1096325"/>
                <a:gd name="connsiteX1" fmla="*/ 704834 w 704834"/>
                <a:gd name="connsiteY1" fmla="*/ 42697 h 1096325"/>
                <a:gd name="connsiteX2" fmla="*/ 512814 w 704834"/>
                <a:gd name="connsiteY2" fmla="*/ 970214 h 1096325"/>
                <a:gd name="connsiteX3" fmla="*/ 513214 w 704834"/>
                <a:gd name="connsiteY3" fmla="*/ 970464 h 1096325"/>
                <a:gd name="connsiteX4" fmla="*/ 534204 w 704834"/>
                <a:gd name="connsiteY4" fmla="*/ 1005728 h 1096325"/>
                <a:gd name="connsiteX5" fmla="*/ 513214 w 704834"/>
                <a:gd name="connsiteY5" fmla="*/ 1040993 h 1096325"/>
                <a:gd name="connsiteX6" fmla="*/ 495924 w 704834"/>
                <a:gd name="connsiteY6" fmla="*/ 1051797 h 1096325"/>
                <a:gd name="connsiteX7" fmla="*/ 494834 w 704834"/>
                <a:gd name="connsiteY7" fmla="*/ 1057062 h 1096325"/>
                <a:gd name="connsiteX8" fmla="*/ 488608 w 704834"/>
                <a:gd name="connsiteY8" fmla="*/ 1056369 h 1096325"/>
                <a:gd name="connsiteX9" fmla="*/ 488587 w 704834"/>
                <a:gd name="connsiteY9" fmla="*/ 1056382 h 1096325"/>
                <a:gd name="connsiteX10" fmla="*/ 267102 w 704834"/>
                <a:gd name="connsiteY10" fmla="*/ 1096325 h 1096325"/>
                <a:gd name="connsiteX11" fmla="*/ 0 w 704834"/>
                <a:gd name="connsiteY11" fmla="*/ 1005728 h 1096325"/>
                <a:gd name="connsiteX12" fmla="*/ 267102 w 704834"/>
                <a:gd name="connsiteY12" fmla="*/ 915131 h 1096325"/>
                <a:gd name="connsiteX13" fmla="*/ 305204 w 704834"/>
                <a:gd name="connsiteY13" fmla="*/ 917740 h 10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4834" h="1096325">
                  <a:moveTo>
                    <a:pt x="321408" y="0"/>
                  </a:moveTo>
                  <a:lnTo>
                    <a:pt x="704834" y="42697"/>
                  </a:lnTo>
                  <a:lnTo>
                    <a:pt x="512814" y="970214"/>
                  </a:lnTo>
                  <a:lnTo>
                    <a:pt x="513214" y="970464"/>
                  </a:lnTo>
                  <a:cubicBezTo>
                    <a:pt x="526730" y="981303"/>
                    <a:pt x="534204" y="993219"/>
                    <a:pt x="534204" y="1005728"/>
                  </a:cubicBezTo>
                  <a:cubicBezTo>
                    <a:pt x="534204" y="1018237"/>
                    <a:pt x="526730" y="1030154"/>
                    <a:pt x="513214" y="1040993"/>
                  </a:cubicBezTo>
                  <a:lnTo>
                    <a:pt x="495924" y="1051797"/>
                  </a:lnTo>
                  <a:lnTo>
                    <a:pt x="494834" y="1057062"/>
                  </a:lnTo>
                  <a:lnTo>
                    <a:pt x="488608" y="1056369"/>
                  </a:lnTo>
                  <a:lnTo>
                    <a:pt x="488587" y="1056382"/>
                  </a:lnTo>
                  <a:cubicBezTo>
                    <a:pt x="440587" y="1080481"/>
                    <a:pt x="359300" y="1096325"/>
                    <a:pt x="267102" y="1096325"/>
                  </a:cubicBezTo>
                  <a:cubicBezTo>
                    <a:pt x="119586" y="1096325"/>
                    <a:pt x="0" y="1055763"/>
                    <a:pt x="0" y="1005728"/>
                  </a:cubicBezTo>
                  <a:cubicBezTo>
                    <a:pt x="0" y="955693"/>
                    <a:pt x="119586" y="915131"/>
                    <a:pt x="267102" y="915131"/>
                  </a:cubicBezTo>
                  <a:lnTo>
                    <a:pt x="305204" y="917740"/>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8" name="Trapezoid 147"/>
            <p:cNvSpPr/>
            <p:nvPr/>
          </p:nvSpPr>
          <p:spPr>
            <a:xfrm>
              <a:off x="6400800" y="3387243"/>
              <a:ext cx="787213" cy="1767487"/>
            </a:xfrm>
            <a:prstGeom prst="trapezoid">
              <a:avLst>
                <a:gd name="adj" fmla="val 3310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Freeform: Shape 148"/>
            <p:cNvSpPr/>
            <p:nvPr/>
          </p:nvSpPr>
          <p:spPr>
            <a:xfrm rot="18933998">
              <a:off x="6350552" y="2372197"/>
              <a:ext cx="913678" cy="888133"/>
            </a:xfrm>
            <a:custGeom>
              <a:avLst/>
              <a:gdLst>
                <a:gd name="connsiteX0" fmla="*/ 799691 w 913678"/>
                <a:gd name="connsiteY0" fmla="*/ 10041 h 888133"/>
                <a:gd name="connsiteX1" fmla="*/ 841644 w 913678"/>
                <a:gd name="connsiteY1" fmla="*/ 99397 h 888133"/>
                <a:gd name="connsiteX2" fmla="*/ 841876 w 913678"/>
                <a:gd name="connsiteY2" fmla="*/ 99617 h 888133"/>
                <a:gd name="connsiteX3" fmla="*/ 875001 w 913678"/>
                <a:gd name="connsiteY3" fmla="*/ 131250 h 888133"/>
                <a:gd name="connsiteX4" fmla="*/ 895486 w 913678"/>
                <a:gd name="connsiteY4" fmla="*/ 186119 h 888133"/>
                <a:gd name="connsiteX5" fmla="*/ 893076 w 913678"/>
                <a:gd name="connsiteY5" fmla="*/ 280156 h 888133"/>
                <a:gd name="connsiteX6" fmla="*/ 910680 w 913678"/>
                <a:gd name="connsiteY6" fmla="*/ 423937 h 888133"/>
                <a:gd name="connsiteX7" fmla="*/ 828213 w 913678"/>
                <a:gd name="connsiteY7" fmla="*/ 549796 h 888133"/>
                <a:gd name="connsiteX8" fmla="*/ 798691 w 913678"/>
                <a:gd name="connsiteY8" fmla="*/ 657641 h 888133"/>
                <a:gd name="connsiteX9" fmla="*/ 698179 w 913678"/>
                <a:gd name="connsiteY9" fmla="*/ 670699 h 888133"/>
                <a:gd name="connsiteX10" fmla="*/ 626351 w 913678"/>
                <a:gd name="connsiteY10" fmla="*/ 785749 h 888133"/>
                <a:gd name="connsiteX11" fmla="*/ 596060 w 913678"/>
                <a:gd name="connsiteY11" fmla="*/ 789960 h 888133"/>
                <a:gd name="connsiteX12" fmla="*/ 570246 w 913678"/>
                <a:gd name="connsiteY12" fmla="*/ 780021 h 888133"/>
                <a:gd name="connsiteX13" fmla="*/ 506422 w 913678"/>
                <a:gd name="connsiteY13" fmla="*/ 821979 h 888133"/>
                <a:gd name="connsiteX14" fmla="*/ 77291 w 913678"/>
                <a:gd name="connsiteY14" fmla="*/ 814764 h 888133"/>
                <a:gd name="connsiteX15" fmla="*/ 174364 w 913678"/>
                <a:gd name="connsiteY15" fmla="*/ 232886 h 888133"/>
                <a:gd name="connsiteX16" fmla="*/ 325076 w 913678"/>
                <a:gd name="connsiteY16" fmla="*/ 117109 h 888133"/>
                <a:gd name="connsiteX17" fmla="*/ 395887 w 913678"/>
                <a:gd name="connsiteY17" fmla="*/ 84415 h 888133"/>
                <a:gd name="connsiteX18" fmla="*/ 419540 w 913678"/>
                <a:gd name="connsiteY18" fmla="*/ 71347 h 888133"/>
                <a:gd name="connsiteX19" fmla="*/ 435115 w 913678"/>
                <a:gd name="connsiteY19" fmla="*/ 71839 h 888133"/>
                <a:gd name="connsiteX20" fmla="*/ 484390 w 913678"/>
                <a:gd name="connsiteY20" fmla="*/ 58094 h 888133"/>
                <a:gd name="connsiteX21" fmla="*/ 503284 w 913678"/>
                <a:gd name="connsiteY21" fmla="*/ 56346 h 888133"/>
                <a:gd name="connsiteX22" fmla="*/ 508893 w 913678"/>
                <a:gd name="connsiteY22" fmla="*/ 45608 h 888133"/>
                <a:gd name="connsiteX23" fmla="*/ 585331 w 913678"/>
                <a:gd name="connsiteY23" fmla="*/ 33289 h 888133"/>
                <a:gd name="connsiteX24" fmla="*/ 604948 w 913678"/>
                <a:gd name="connsiteY24" fmla="*/ 56008 h 888133"/>
                <a:gd name="connsiteX25" fmla="*/ 610338 w 913678"/>
                <a:gd name="connsiteY25" fmla="*/ 56633 h 888133"/>
                <a:gd name="connsiteX26" fmla="*/ 628453 w 913678"/>
                <a:gd name="connsiteY26" fmla="*/ 20518 h 888133"/>
                <a:gd name="connsiteX27" fmla="*/ 656946 w 913678"/>
                <a:gd name="connsiteY27" fmla="*/ 1079 h 888133"/>
                <a:gd name="connsiteX28" fmla="*/ 690292 w 913678"/>
                <a:gd name="connsiteY28" fmla="*/ 8132 h 888133"/>
                <a:gd name="connsiteX29" fmla="*/ 716186 w 913678"/>
                <a:gd name="connsiteY29" fmla="*/ 41790 h 888133"/>
                <a:gd name="connsiteX30" fmla="*/ 716959 w 913678"/>
                <a:gd name="connsiteY30" fmla="*/ 42795 h 888133"/>
                <a:gd name="connsiteX31" fmla="*/ 777457 w 913678"/>
                <a:gd name="connsiteY31" fmla="*/ 592 h 888133"/>
                <a:gd name="connsiteX32" fmla="*/ 799691 w 913678"/>
                <a:gd name="connsiteY32" fmla="*/ 10041 h 88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3678" h="888133">
                  <a:moveTo>
                    <a:pt x="799691" y="10041"/>
                  </a:moveTo>
                  <a:cubicBezTo>
                    <a:pt x="821659" y="26061"/>
                    <a:pt x="837412" y="59602"/>
                    <a:pt x="841644" y="99397"/>
                  </a:cubicBezTo>
                  <a:lnTo>
                    <a:pt x="841876" y="99617"/>
                  </a:lnTo>
                  <a:lnTo>
                    <a:pt x="875001" y="131250"/>
                  </a:lnTo>
                  <a:cubicBezTo>
                    <a:pt x="884259" y="146159"/>
                    <a:pt x="891371" y="164905"/>
                    <a:pt x="895486" y="186119"/>
                  </a:cubicBezTo>
                  <a:cubicBezTo>
                    <a:pt x="901466" y="216916"/>
                    <a:pt x="900614" y="250365"/>
                    <a:pt x="893076" y="280156"/>
                  </a:cubicBezTo>
                  <a:cubicBezTo>
                    <a:pt x="911606" y="321012"/>
                    <a:pt x="918086" y="373974"/>
                    <a:pt x="910680" y="423937"/>
                  </a:cubicBezTo>
                  <a:cubicBezTo>
                    <a:pt x="900835" y="490360"/>
                    <a:pt x="868242" y="540103"/>
                    <a:pt x="828213" y="549796"/>
                  </a:cubicBezTo>
                  <a:cubicBezTo>
                    <a:pt x="828022" y="591255"/>
                    <a:pt x="817251" y="630574"/>
                    <a:pt x="798691" y="657641"/>
                  </a:cubicBezTo>
                  <a:cubicBezTo>
                    <a:pt x="770492" y="698771"/>
                    <a:pt x="729758" y="704056"/>
                    <a:pt x="698179" y="670699"/>
                  </a:cubicBezTo>
                  <a:cubicBezTo>
                    <a:pt x="687967" y="727995"/>
                    <a:pt x="660620" y="771795"/>
                    <a:pt x="626351" y="785749"/>
                  </a:cubicBezTo>
                  <a:cubicBezTo>
                    <a:pt x="616256" y="789859"/>
                    <a:pt x="606051" y="791191"/>
                    <a:pt x="596060" y="789960"/>
                  </a:cubicBezTo>
                  <a:lnTo>
                    <a:pt x="570246" y="780021"/>
                  </a:lnTo>
                  <a:lnTo>
                    <a:pt x="506422" y="821979"/>
                  </a:lnTo>
                  <a:cubicBezTo>
                    <a:pt x="348300" y="909957"/>
                    <a:pt x="177276" y="912791"/>
                    <a:pt x="77291" y="814764"/>
                  </a:cubicBezTo>
                  <a:cubicBezTo>
                    <a:pt x="-56023" y="684061"/>
                    <a:pt x="-12562" y="423546"/>
                    <a:pt x="174364" y="232886"/>
                  </a:cubicBezTo>
                  <a:cubicBezTo>
                    <a:pt x="221095" y="185221"/>
                    <a:pt x="272368" y="146435"/>
                    <a:pt x="325076" y="117109"/>
                  </a:cubicBezTo>
                  <a:lnTo>
                    <a:pt x="395887" y="84415"/>
                  </a:lnTo>
                  <a:lnTo>
                    <a:pt x="419540" y="71347"/>
                  </a:lnTo>
                  <a:lnTo>
                    <a:pt x="435115" y="71839"/>
                  </a:lnTo>
                  <a:lnTo>
                    <a:pt x="484390" y="58094"/>
                  </a:lnTo>
                  <a:lnTo>
                    <a:pt x="503284" y="56346"/>
                  </a:lnTo>
                  <a:lnTo>
                    <a:pt x="508893" y="45608"/>
                  </a:lnTo>
                  <a:cubicBezTo>
                    <a:pt x="531115" y="19537"/>
                    <a:pt x="560306" y="14464"/>
                    <a:pt x="585331" y="33289"/>
                  </a:cubicBezTo>
                  <a:lnTo>
                    <a:pt x="604948" y="56008"/>
                  </a:lnTo>
                  <a:lnTo>
                    <a:pt x="610338" y="56633"/>
                  </a:lnTo>
                  <a:lnTo>
                    <a:pt x="628453" y="20518"/>
                  </a:lnTo>
                  <a:cubicBezTo>
                    <a:pt x="636763" y="10366"/>
                    <a:pt x="646505" y="3585"/>
                    <a:pt x="656946" y="1079"/>
                  </a:cubicBezTo>
                  <a:cubicBezTo>
                    <a:pt x="668437" y="-1682"/>
                    <a:pt x="679921" y="924"/>
                    <a:pt x="690292" y="8132"/>
                  </a:cubicBezTo>
                  <a:lnTo>
                    <a:pt x="716186" y="41790"/>
                  </a:lnTo>
                  <a:lnTo>
                    <a:pt x="716959" y="42795"/>
                  </a:lnTo>
                  <a:cubicBezTo>
                    <a:pt x="732191" y="12427"/>
                    <a:pt x="754894" y="-2643"/>
                    <a:pt x="777457" y="592"/>
                  </a:cubicBezTo>
                  <a:cubicBezTo>
                    <a:pt x="784978" y="1671"/>
                    <a:pt x="792483" y="4783"/>
                    <a:pt x="799691" y="10041"/>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0" name="Group 149"/>
          <p:cNvGrpSpPr/>
          <p:nvPr/>
        </p:nvGrpSpPr>
        <p:grpSpPr>
          <a:xfrm flipH="1">
            <a:off x="8167591" y="4651794"/>
            <a:ext cx="891658" cy="1847316"/>
            <a:chOff x="5737476" y="2372197"/>
            <a:chExt cx="1526754" cy="3163093"/>
          </a:xfr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p:grpSpPr>
        <p:sp>
          <p:nvSpPr>
            <p:cNvPr id="151" name="Freeform: Shape 150"/>
            <p:cNvSpPr/>
            <p:nvPr/>
          </p:nvSpPr>
          <p:spPr>
            <a:xfrm rot="1925385">
              <a:off x="5737476" y="2505271"/>
              <a:ext cx="950042" cy="445787"/>
            </a:xfrm>
            <a:custGeom>
              <a:avLst/>
              <a:gdLst>
                <a:gd name="connsiteX0" fmla="*/ 12457 w 950042"/>
                <a:gd name="connsiteY0" fmla="*/ 0 h 445787"/>
                <a:gd name="connsiteX1" fmla="*/ 244764 w 950042"/>
                <a:gd name="connsiteY1" fmla="*/ 189995 h 445787"/>
                <a:gd name="connsiteX2" fmla="*/ 950042 w 950042"/>
                <a:gd name="connsiteY2" fmla="*/ 189995 h 445787"/>
                <a:gd name="connsiteX3" fmla="*/ 950042 w 950042"/>
                <a:gd name="connsiteY3" fmla="*/ 313097 h 445787"/>
                <a:gd name="connsiteX4" fmla="*/ 182118 w 950042"/>
                <a:gd name="connsiteY4" fmla="*/ 313097 h 445787"/>
                <a:gd name="connsiteX5" fmla="*/ 0 w 950042"/>
                <a:gd name="connsiteY5" fmla="*/ 445787 h 44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0042" h="445787">
                  <a:moveTo>
                    <a:pt x="12457" y="0"/>
                  </a:moveTo>
                  <a:lnTo>
                    <a:pt x="244764" y="189995"/>
                  </a:lnTo>
                  <a:lnTo>
                    <a:pt x="950042" y="189995"/>
                  </a:lnTo>
                  <a:lnTo>
                    <a:pt x="950042" y="313097"/>
                  </a:lnTo>
                  <a:lnTo>
                    <a:pt x="182118" y="313097"/>
                  </a:lnTo>
                  <a:lnTo>
                    <a:pt x="0" y="445787"/>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2" name="Freeform: Shape 151"/>
            <p:cNvSpPr/>
            <p:nvPr/>
          </p:nvSpPr>
          <p:spPr>
            <a:xfrm>
              <a:off x="6193289" y="4432750"/>
              <a:ext cx="704834" cy="1096325"/>
            </a:xfrm>
            <a:custGeom>
              <a:avLst/>
              <a:gdLst>
                <a:gd name="connsiteX0" fmla="*/ 321408 w 704834"/>
                <a:gd name="connsiteY0" fmla="*/ 0 h 1096325"/>
                <a:gd name="connsiteX1" fmla="*/ 704834 w 704834"/>
                <a:gd name="connsiteY1" fmla="*/ 42697 h 1096325"/>
                <a:gd name="connsiteX2" fmla="*/ 512814 w 704834"/>
                <a:gd name="connsiteY2" fmla="*/ 970214 h 1096325"/>
                <a:gd name="connsiteX3" fmla="*/ 513214 w 704834"/>
                <a:gd name="connsiteY3" fmla="*/ 970464 h 1096325"/>
                <a:gd name="connsiteX4" fmla="*/ 534204 w 704834"/>
                <a:gd name="connsiteY4" fmla="*/ 1005728 h 1096325"/>
                <a:gd name="connsiteX5" fmla="*/ 513214 w 704834"/>
                <a:gd name="connsiteY5" fmla="*/ 1040993 h 1096325"/>
                <a:gd name="connsiteX6" fmla="*/ 495924 w 704834"/>
                <a:gd name="connsiteY6" fmla="*/ 1051797 h 1096325"/>
                <a:gd name="connsiteX7" fmla="*/ 494834 w 704834"/>
                <a:gd name="connsiteY7" fmla="*/ 1057062 h 1096325"/>
                <a:gd name="connsiteX8" fmla="*/ 488608 w 704834"/>
                <a:gd name="connsiteY8" fmla="*/ 1056369 h 1096325"/>
                <a:gd name="connsiteX9" fmla="*/ 488587 w 704834"/>
                <a:gd name="connsiteY9" fmla="*/ 1056382 h 1096325"/>
                <a:gd name="connsiteX10" fmla="*/ 267102 w 704834"/>
                <a:gd name="connsiteY10" fmla="*/ 1096325 h 1096325"/>
                <a:gd name="connsiteX11" fmla="*/ 0 w 704834"/>
                <a:gd name="connsiteY11" fmla="*/ 1005728 h 1096325"/>
                <a:gd name="connsiteX12" fmla="*/ 267102 w 704834"/>
                <a:gd name="connsiteY12" fmla="*/ 915131 h 1096325"/>
                <a:gd name="connsiteX13" fmla="*/ 305204 w 704834"/>
                <a:gd name="connsiteY13" fmla="*/ 917740 h 10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4834" h="1096325">
                  <a:moveTo>
                    <a:pt x="321408" y="0"/>
                  </a:moveTo>
                  <a:lnTo>
                    <a:pt x="704834" y="42697"/>
                  </a:lnTo>
                  <a:lnTo>
                    <a:pt x="512814" y="970214"/>
                  </a:lnTo>
                  <a:lnTo>
                    <a:pt x="513214" y="970464"/>
                  </a:lnTo>
                  <a:cubicBezTo>
                    <a:pt x="526730" y="981303"/>
                    <a:pt x="534204" y="993219"/>
                    <a:pt x="534204" y="1005728"/>
                  </a:cubicBezTo>
                  <a:cubicBezTo>
                    <a:pt x="534204" y="1018237"/>
                    <a:pt x="526730" y="1030154"/>
                    <a:pt x="513214" y="1040993"/>
                  </a:cubicBezTo>
                  <a:lnTo>
                    <a:pt x="495924" y="1051797"/>
                  </a:lnTo>
                  <a:lnTo>
                    <a:pt x="494834" y="1057062"/>
                  </a:lnTo>
                  <a:lnTo>
                    <a:pt x="488608" y="1056369"/>
                  </a:lnTo>
                  <a:lnTo>
                    <a:pt x="488587" y="1056382"/>
                  </a:lnTo>
                  <a:cubicBezTo>
                    <a:pt x="440587" y="1080481"/>
                    <a:pt x="359300" y="1096325"/>
                    <a:pt x="267102" y="1096325"/>
                  </a:cubicBezTo>
                  <a:cubicBezTo>
                    <a:pt x="119586" y="1096325"/>
                    <a:pt x="0" y="1055763"/>
                    <a:pt x="0" y="1005728"/>
                  </a:cubicBezTo>
                  <a:cubicBezTo>
                    <a:pt x="0" y="955693"/>
                    <a:pt x="119586" y="915131"/>
                    <a:pt x="267102" y="915131"/>
                  </a:cubicBezTo>
                  <a:lnTo>
                    <a:pt x="305204" y="917740"/>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3" name="Freeform: Shape 152"/>
            <p:cNvSpPr/>
            <p:nvPr/>
          </p:nvSpPr>
          <p:spPr>
            <a:xfrm>
              <a:off x="5857740" y="2660536"/>
              <a:ext cx="487597" cy="732349"/>
            </a:xfrm>
            <a:custGeom>
              <a:avLst/>
              <a:gdLst>
                <a:gd name="connsiteX0" fmla="*/ 335197 w 487597"/>
                <a:gd name="connsiteY0" fmla="*/ 0 h 732349"/>
                <a:gd name="connsiteX1" fmla="*/ 487597 w 487597"/>
                <a:gd name="connsiteY1" fmla="*/ 128809 h 732349"/>
                <a:gd name="connsiteX2" fmla="*/ 335197 w 487597"/>
                <a:gd name="connsiteY2" fmla="*/ 257618 h 732349"/>
                <a:gd name="connsiteX3" fmla="*/ 326735 w 487597"/>
                <a:gd name="connsiteY3" fmla="*/ 256174 h 732349"/>
                <a:gd name="connsiteX4" fmla="*/ 211841 w 487597"/>
                <a:gd name="connsiteY4" fmla="*/ 481325 h 732349"/>
                <a:gd name="connsiteX5" fmla="*/ 366508 w 487597"/>
                <a:gd name="connsiteY5" fmla="*/ 560251 h 732349"/>
                <a:gd name="connsiteX6" fmla="*/ 374629 w 487597"/>
                <a:gd name="connsiteY6" fmla="*/ 600073 h 732349"/>
                <a:gd name="connsiteX7" fmla="*/ 316850 w 487597"/>
                <a:gd name="connsiteY7" fmla="*/ 713297 h 732349"/>
                <a:gd name="connsiteX8" fmla="*/ 279840 w 487597"/>
                <a:gd name="connsiteY8" fmla="*/ 730089 h 732349"/>
                <a:gd name="connsiteX9" fmla="*/ 102608 w 487597"/>
                <a:gd name="connsiteY9" fmla="*/ 639648 h 732349"/>
                <a:gd name="connsiteX10" fmla="*/ 17511 w 487597"/>
                <a:gd name="connsiteY10" fmla="*/ 596224 h 732349"/>
                <a:gd name="connsiteX11" fmla="*/ 12351 w 487597"/>
                <a:gd name="connsiteY11" fmla="*/ 593590 h 732349"/>
                <a:gd name="connsiteX12" fmla="*/ 4230 w 487597"/>
                <a:gd name="connsiteY12" fmla="*/ 553768 h 732349"/>
                <a:gd name="connsiteX13" fmla="*/ 195217 w 487597"/>
                <a:gd name="connsiteY13" fmla="*/ 179503 h 732349"/>
                <a:gd name="connsiteX14" fmla="*/ 194774 w 487597"/>
                <a:gd name="connsiteY14" fmla="*/ 178947 h 732349"/>
                <a:gd name="connsiteX15" fmla="*/ 182797 w 487597"/>
                <a:gd name="connsiteY15" fmla="*/ 128809 h 732349"/>
                <a:gd name="connsiteX16" fmla="*/ 335197 w 487597"/>
                <a:gd name="connsiteY16" fmla="*/ 0 h 73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7597" h="732349">
                  <a:moveTo>
                    <a:pt x="335197" y="0"/>
                  </a:moveTo>
                  <a:cubicBezTo>
                    <a:pt x="419365" y="0"/>
                    <a:pt x="487597" y="57670"/>
                    <a:pt x="487597" y="128809"/>
                  </a:cubicBezTo>
                  <a:cubicBezTo>
                    <a:pt x="487597" y="199948"/>
                    <a:pt x="419365" y="257618"/>
                    <a:pt x="335197" y="257618"/>
                  </a:cubicBezTo>
                  <a:lnTo>
                    <a:pt x="326735" y="256174"/>
                  </a:lnTo>
                  <a:lnTo>
                    <a:pt x="211841" y="481325"/>
                  </a:lnTo>
                  <a:lnTo>
                    <a:pt x="366508" y="560251"/>
                  </a:lnTo>
                  <a:cubicBezTo>
                    <a:pt x="378971" y="566610"/>
                    <a:pt x="382606" y="584439"/>
                    <a:pt x="374629" y="600073"/>
                  </a:cubicBezTo>
                  <a:lnTo>
                    <a:pt x="316850" y="713297"/>
                  </a:lnTo>
                  <a:cubicBezTo>
                    <a:pt x="308873" y="728931"/>
                    <a:pt x="292303" y="736449"/>
                    <a:pt x="279840" y="730089"/>
                  </a:cubicBezTo>
                  <a:lnTo>
                    <a:pt x="102608" y="639648"/>
                  </a:lnTo>
                  <a:lnTo>
                    <a:pt x="17511" y="596224"/>
                  </a:lnTo>
                  <a:lnTo>
                    <a:pt x="12351" y="593590"/>
                  </a:lnTo>
                  <a:cubicBezTo>
                    <a:pt x="-112" y="587231"/>
                    <a:pt x="-3747" y="569402"/>
                    <a:pt x="4230" y="553768"/>
                  </a:cubicBezTo>
                  <a:lnTo>
                    <a:pt x="195217" y="179503"/>
                  </a:lnTo>
                  <a:lnTo>
                    <a:pt x="194774" y="178947"/>
                  </a:lnTo>
                  <a:cubicBezTo>
                    <a:pt x="187062" y="163537"/>
                    <a:pt x="182797" y="146594"/>
                    <a:pt x="182797" y="128809"/>
                  </a:cubicBezTo>
                  <a:cubicBezTo>
                    <a:pt x="182797" y="57670"/>
                    <a:pt x="251029" y="0"/>
                    <a:pt x="335197" y="0"/>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Trapezoid 153"/>
            <p:cNvSpPr/>
            <p:nvPr/>
          </p:nvSpPr>
          <p:spPr>
            <a:xfrm rot="7108612">
              <a:off x="6265031" y="3038386"/>
              <a:ext cx="343815" cy="811306"/>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Freeform: Shape 154"/>
            <p:cNvSpPr/>
            <p:nvPr/>
          </p:nvSpPr>
          <p:spPr>
            <a:xfrm rot="20798583">
              <a:off x="6472339" y="4438965"/>
              <a:ext cx="704834" cy="1096325"/>
            </a:xfrm>
            <a:custGeom>
              <a:avLst/>
              <a:gdLst>
                <a:gd name="connsiteX0" fmla="*/ 321408 w 704834"/>
                <a:gd name="connsiteY0" fmla="*/ 0 h 1096325"/>
                <a:gd name="connsiteX1" fmla="*/ 704834 w 704834"/>
                <a:gd name="connsiteY1" fmla="*/ 42697 h 1096325"/>
                <a:gd name="connsiteX2" fmla="*/ 512814 w 704834"/>
                <a:gd name="connsiteY2" fmla="*/ 970214 h 1096325"/>
                <a:gd name="connsiteX3" fmla="*/ 513214 w 704834"/>
                <a:gd name="connsiteY3" fmla="*/ 970464 h 1096325"/>
                <a:gd name="connsiteX4" fmla="*/ 534204 w 704834"/>
                <a:gd name="connsiteY4" fmla="*/ 1005728 h 1096325"/>
                <a:gd name="connsiteX5" fmla="*/ 513214 w 704834"/>
                <a:gd name="connsiteY5" fmla="*/ 1040993 h 1096325"/>
                <a:gd name="connsiteX6" fmla="*/ 495924 w 704834"/>
                <a:gd name="connsiteY6" fmla="*/ 1051797 h 1096325"/>
                <a:gd name="connsiteX7" fmla="*/ 494834 w 704834"/>
                <a:gd name="connsiteY7" fmla="*/ 1057062 h 1096325"/>
                <a:gd name="connsiteX8" fmla="*/ 488608 w 704834"/>
                <a:gd name="connsiteY8" fmla="*/ 1056369 h 1096325"/>
                <a:gd name="connsiteX9" fmla="*/ 488587 w 704834"/>
                <a:gd name="connsiteY9" fmla="*/ 1056382 h 1096325"/>
                <a:gd name="connsiteX10" fmla="*/ 267102 w 704834"/>
                <a:gd name="connsiteY10" fmla="*/ 1096325 h 1096325"/>
                <a:gd name="connsiteX11" fmla="*/ 0 w 704834"/>
                <a:gd name="connsiteY11" fmla="*/ 1005728 h 1096325"/>
                <a:gd name="connsiteX12" fmla="*/ 267102 w 704834"/>
                <a:gd name="connsiteY12" fmla="*/ 915131 h 1096325"/>
                <a:gd name="connsiteX13" fmla="*/ 305204 w 704834"/>
                <a:gd name="connsiteY13" fmla="*/ 917740 h 10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4834" h="1096325">
                  <a:moveTo>
                    <a:pt x="321408" y="0"/>
                  </a:moveTo>
                  <a:lnTo>
                    <a:pt x="704834" y="42697"/>
                  </a:lnTo>
                  <a:lnTo>
                    <a:pt x="512814" y="970214"/>
                  </a:lnTo>
                  <a:lnTo>
                    <a:pt x="513214" y="970464"/>
                  </a:lnTo>
                  <a:cubicBezTo>
                    <a:pt x="526730" y="981303"/>
                    <a:pt x="534204" y="993219"/>
                    <a:pt x="534204" y="1005728"/>
                  </a:cubicBezTo>
                  <a:cubicBezTo>
                    <a:pt x="534204" y="1018237"/>
                    <a:pt x="526730" y="1030154"/>
                    <a:pt x="513214" y="1040993"/>
                  </a:cubicBezTo>
                  <a:lnTo>
                    <a:pt x="495924" y="1051797"/>
                  </a:lnTo>
                  <a:lnTo>
                    <a:pt x="494834" y="1057062"/>
                  </a:lnTo>
                  <a:lnTo>
                    <a:pt x="488608" y="1056369"/>
                  </a:lnTo>
                  <a:lnTo>
                    <a:pt x="488587" y="1056382"/>
                  </a:lnTo>
                  <a:cubicBezTo>
                    <a:pt x="440587" y="1080481"/>
                    <a:pt x="359300" y="1096325"/>
                    <a:pt x="267102" y="1096325"/>
                  </a:cubicBezTo>
                  <a:cubicBezTo>
                    <a:pt x="119586" y="1096325"/>
                    <a:pt x="0" y="1055763"/>
                    <a:pt x="0" y="1005728"/>
                  </a:cubicBezTo>
                  <a:cubicBezTo>
                    <a:pt x="0" y="955693"/>
                    <a:pt x="119586" y="915131"/>
                    <a:pt x="267102" y="915131"/>
                  </a:cubicBezTo>
                  <a:lnTo>
                    <a:pt x="305204" y="917740"/>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6" name="Trapezoid 155"/>
            <p:cNvSpPr/>
            <p:nvPr/>
          </p:nvSpPr>
          <p:spPr>
            <a:xfrm>
              <a:off x="6400800" y="3387243"/>
              <a:ext cx="787213" cy="1767487"/>
            </a:xfrm>
            <a:prstGeom prst="trapezoid">
              <a:avLst>
                <a:gd name="adj" fmla="val 3310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Freeform: Shape 156"/>
            <p:cNvSpPr/>
            <p:nvPr/>
          </p:nvSpPr>
          <p:spPr>
            <a:xfrm rot="18933998">
              <a:off x="6350552" y="2372197"/>
              <a:ext cx="913678" cy="888133"/>
            </a:xfrm>
            <a:custGeom>
              <a:avLst/>
              <a:gdLst>
                <a:gd name="connsiteX0" fmla="*/ 799691 w 913678"/>
                <a:gd name="connsiteY0" fmla="*/ 10041 h 888133"/>
                <a:gd name="connsiteX1" fmla="*/ 841644 w 913678"/>
                <a:gd name="connsiteY1" fmla="*/ 99397 h 888133"/>
                <a:gd name="connsiteX2" fmla="*/ 841876 w 913678"/>
                <a:gd name="connsiteY2" fmla="*/ 99617 h 888133"/>
                <a:gd name="connsiteX3" fmla="*/ 875001 w 913678"/>
                <a:gd name="connsiteY3" fmla="*/ 131250 h 888133"/>
                <a:gd name="connsiteX4" fmla="*/ 895486 w 913678"/>
                <a:gd name="connsiteY4" fmla="*/ 186119 h 888133"/>
                <a:gd name="connsiteX5" fmla="*/ 893076 w 913678"/>
                <a:gd name="connsiteY5" fmla="*/ 280156 h 888133"/>
                <a:gd name="connsiteX6" fmla="*/ 910680 w 913678"/>
                <a:gd name="connsiteY6" fmla="*/ 423937 h 888133"/>
                <a:gd name="connsiteX7" fmla="*/ 828213 w 913678"/>
                <a:gd name="connsiteY7" fmla="*/ 549796 h 888133"/>
                <a:gd name="connsiteX8" fmla="*/ 798691 w 913678"/>
                <a:gd name="connsiteY8" fmla="*/ 657641 h 888133"/>
                <a:gd name="connsiteX9" fmla="*/ 698179 w 913678"/>
                <a:gd name="connsiteY9" fmla="*/ 670699 h 888133"/>
                <a:gd name="connsiteX10" fmla="*/ 626351 w 913678"/>
                <a:gd name="connsiteY10" fmla="*/ 785749 h 888133"/>
                <a:gd name="connsiteX11" fmla="*/ 596060 w 913678"/>
                <a:gd name="connsiteY11" fmla="*/ 789960 h 888133"/>
                <a:gd name="connsiteX12" fmla="*/ 570246 w 913678"/>
                <a:gd name="connsiteY12" fmla="*/ 780021 h 888133"/>
                <a:gd name="connsiteX13" fmla="*/ 506422 w 913678"/>
                <a:gd name="connsiteY13" fmla="*/ 821979 h 888133"/>
                <a:gd name="connsiteX14" fmla="*/ 77291 w 913678"/>
                <a:gd name="connsiteY14" fmla="*/ 814764 h 888133"/>
                <a:gd name="connsiteX15" fmla="*/ 174364 w 913678"/>
                <a:gd name="connsiteY15" fmla="*/ 232886 h 888133"/>
                <a:gd name="connsiteX16" fmla="*/ 325076 w 913678"/>
                <a:gd name="connsiteY16" fmla="*/ 117109 h 888133"/>
                <a:gd name="connsiteX17" fmla="*/ 395887 w 913678"/>
                <a:gd name="connsiteY17" fmla="*/ 84415 h 888133"/>
                <a:gd name="connsiteX18" fmla="*/ 419540 w 913678"/>
                <a:gd name="connsiteY18" fmla="*/ 71347 h 888133"/>
                <a:gd name="connsiteX19" fmla="*/ 435115 w 913678"/>
                <a:gd name="connsiteY19" fmla="*/ 71839 h 888133"/>
                <a:gd name="connsiteX20" fmla="*/ 484390 w 913678"/>
                <a:gd name="connsiteY20" fmla="*/ 58094 h 888133"/>
                <a:gd name="connsiteX21" fmla="*/ 503284 w 913678"/>
                <a:gd name="connsiteY21" fmla="*/ 56346 h 888133"/>
                <a:gd name="connsiteX22" fmla="*/ 508893 w 913678"/>
                <a:gd name="connsiteY22" fmla="*/ 45608 h 888133"/>
                <a:gd name="connsiteX23" fmla="*/ 585331 w 913678"/>
                <a:gd name="connsiteY23" fmla="*/ 33289 h 888133"/>
                <a:gd name="connsiteX24" fmla="*/ 604948 w 913678"/>
                <a:gd name="connsiteY24" fmla="*/ 56008 h 888133"/>
                <a:gd name="connsiteX25" fmla="*/ 610338 w 913678"/>
                <a:gd name="connsiteY25" fmla="*/ 56633 h 888133"/>
                <a:gd name="connsiteX26" fmla="*/ 628453 w 913678"/>
                <a:gd name="connsiteY26" fmla="*/ 20518 h 888133"/>
                <a:gd name="connsiteX27" fmla="*/ 656946 w 913678"/>
                <a:gd name="connsiteY27" fmla="*/ 1079 h 888133"/>
                <a:gd name="connsiteX28" fmla="*/ 690292 w 913678"/>
                <a:gd name="connsiteY28" fmla="*/ 8132 h 888133"/>
                <a:gd name="connsiteX29" fmla="*/ 716186 w 913678"/>
                <a:gd name="connsiteY29" fmla="*/ 41790 h 888133"/>
                <a:gd name="connsiteX30" fmla="*/ 716959 w 913678"/>
                <a:gd name="connsiteY30" fmla="*/ 42795 h 888133"/>
                <a:gd name="connsiteX31" fmla="*/ 777457 w 913678"/>
                <a:gd name="connsiteY31" fmla="*/ 592 h 888133"/>
                <a:gd name="connsiteX32" fmla="*/ 799691 w 913678"/>
                <a:gd name="connsiteY32" fmla="*/ 10041 h 88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3678" h="888133">
                  <a:moveTo>
                    <a:pt x="799691" y="10041"/>
                  </a:moveTo>
                  <a:cubicBezTo>
                    <a:pt x="821659" y="26061"/>
                    <a:pt x="837412" y="59602"/>
                    <a:pt x="841644" y="99397"/>
                  </a:cubicBezTo>
                  <a:lnTo>
                    <a:pt x="841876" y="99617"/>
                  </a:lnTo>
                  <a:lnTo>
                    <a:pt x="875001" y="131250"/>
                  </a:lnTo>
                  <a:cubicBezTo>
                    <a:pt x="884259" y="146159"/>
                    <a:pt x="891371" y="164905"/>
                    <a:pt x="895486" y="186119"/>
                  </a:cubicBezTo>
                  <a:cubicBezTo>
                    <a:pt x="901466" y="216916"/>
                    <a:pt x="900614" y="250365"/>
                    <a:pt x="893076" y="280156"/>
                  </a:cubicBezTo>
                  <a:cubicBezTo>
                    <a:pt x="911606" y="321012"/>
                    <a:pt x="918086" y="373974"/>
                    <a:pt x="910680" y="423937"/>
                  </a:cubicBezTo>
                  <a:cubicBezTo>
                    <a:pt x="900835" y="490360"/>
                    <a:pt x="868242" y="540103"/>
                    <a:pt x="828213" y="549796"/>
                  </a:cubicBezTo>
                  <a:cubicBezTo>
                    <a:pt x="828022" y="591255"/>
                    <a:pt x="817251" y="630574"/>
                    <a:pt x="798691" y="657641"/>
                  </a:cubicBezTo>
                  <a:cubicBezTo>
                    <a:pt x="770492" y="698771"/>
                    <a:pt x="729758" y="704056"/>
                    <a:pt x="698179" y="670699"/>
                  </a:cubicBezTo>
                  <a:cubicBezTo>
                    <a:pt x="687967" y="727995"/>
                    <a:pt x="660620" y="771795"/>
                    <a:pt x="626351" y="785749"/>
                  </a:cubicBezTo>
                  <a:cubicBezTo>
                    <a:pt x="616256" y="789859"/>
                    <a:pt x="606051" y="791191"/>
                    <a:pt x="596060" y="789960"/>
                  </a:cubicBezTo>
                  <a:lnTo>
                    <a:pt x="570246" y="780021"/>
                  </a:lnTo>
                  <a:lnTo>
                    <a:pt x="506422" y="821979"/>
                  </a:lnTo>
                  <a:cubicBezTo>
                    <a:pt x="348300" y="909957"/>
                    <a:pt x="177276" y="912791"/>
                    <a:pt x="77291" y="814764"/>
                  </a:cubicBezTo>
                  <a:cubicBezTo>
                    <a:pt x="-56023" y="684061"/>
                    <a:pt x="-12562" y="423546"/>
                    <a:pt x="174364" y="232886"/>
                  </a:cubicBezTo>
                  <a:cubicBezTo>
                    <a:pt x="221095" y="185221"/>
                    <a:pt x="272368" y="146435"/>
                    <a:pt x="325076" y="117109"/>
                  </a:cubicBezTo>
                  <a:lnTo>
                    <a:pt x="395887" y="84415"/>
                  </a:lnTo>
                  <a:lnTo>
                    <a:pt x="419540" y="71347"/>
                  </a:lnTo>
                  <a:lnTo>
                    <a:pt x="435115" y="71839"/>
                  </a:lnTo>
                  <a:lnTo>
                    <a:pt x="484390" y="58094"/>
                  </a:lnTo>
                  <a:lnTo>
                    <a:pt x="503284" y="56346"/>
                  </a:lnTo>
                  <a:lnTo>
                    <a:pt x="508893" y="45608"/>
                  </a:lnTo>
                  <a:cubicBezTo>
                    <a:pt x="531115" y="19537"/>
                    <a:pt x="560306" y="14464"/>
                    <a:pt x="585331" y="33289"/>
                  </a:cubicBezTo>
                  <a:lnTo>
                    <a:pt x="604948" y="56008"/>
                  </a:lnTo>
                  <a:lnTo>
                    <a:pt x="610338" y="56633"/>
                  </a:lnTo>
                  <a:lnTo>
                    <a:pt x="628453" y="20518"/>
                  </a:lnTo>
                  <a:cubicBezTo>
                    <a:pt x="636763" y="10366"/>
                    <a:pt x="646505" y="3585"/>
                    <a:pt x="656946" y="1079"/>
                  </a:cubicBezTo>
                  <a:cubicBezTo>
                    <a:pt x="668437" y="-1682"/>
                    <a:pt x="679921" y="924"/>
                    <a:pt x="690292" y="8132"/>
                  </a:cubicBezTo>
                  <a:lnTo>
                    <a:pt x="716186" y="41790"/>
                  </a:lnTo>
                  <a:lnTo>
                    <a:pt x="716959" y="42795"/>
                  </a:lnTo>
                  <a:cubicBezTo>
                    <a:pt x="732191" y="12427"/>
                    <a:pt x="754894" y="-2643"/>
                    <a:pt x="777457" y="592"/>
                  </a:cubicBezTo>
                  <a:cubicBezTo>
                    <a:pt x="784978" y="1671"/>
                    <a:pt x="792483" y="4783"/>
                    <a:pt x="799691" y="10041"/>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p:cNvGrpSpPr/>
          <p:nvPr/>
        </p:nvGrpSpPr>
        <p:grpSpPr>
          <a:xfrm>
            <a:off x="211674" y="3954499"/>
            <a:ext cx="3563668" cy="2428208"/>
            <a:chOff x="211674" y="3954499"/>
            <a:chExt cx="3563668" cy="2428208"/>
          </a:xfrm>
        </p:grpSpPr>
        <p:grpSp>
          <p:nvGrpSpPr>
            <p:cNvPr id="11" name="Group 20"/>
            <p:cNvGrpSpPr/>
            <p:nvPr/>
          </p:nvGrpSpPr>
          <p:grpSpPr>
            <a:xfrm>
              <a:off x="1567963" y="5362281"/>
              <a:ext cx="930361" cy="990600"/>
              <a:chOff x="7351776" y="1481328"/>
              <a:chExt cx="1271016" cy="1353312"/>
            </a:xfrm>
          </p:grpSpPr>
          <p:sp>
            <p:nvSpPr>
              <p:cNvPr id="22" name="Oval 21"/>
              <p:cNvSpPr/>
              <p:nvPr/>
            </p:nvSpPr>
            <p:spPr>
              <a:xfrm>
                <a:off x="7351776" y="1481328"/>
                <a:ext cx="1271016" cy="1353312"/>
              </a:xfrm>
              <a:prstGeom prst="ellipse">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Quad Arrow 22"/>
              <p:cNvSpPr/>
              <p:nvPr/>
            </p:nvSpPr>
            <p:spPr>
              <a:xfrm>
                <a:off x="7391400" y="1524000"/>
                <a:ext cx="1219200" cy="1295400"/>
              </a:xfrm>
              <a:prstGeom prst="quadArrow">
                <a:avLst>
                  <a:gd name="adj1" fmla="val 18000"/>
                  <a:gd name="adj2" fmla="val 22500"/>
                  <a:gd name="adj3" fmla="val 22500"/>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Quad Arrow 23"/>
              <p:cNvSpPr/>
              <p:nvPr/>
            </p:nvSpPr>
            <p:spPr>
              <a:xfrm rot="2324333">
                <a:off x="7394380" y="1494755"/>
                <a:ext cx="1219200" cy="1295400"/>
              </a:xfrm>
              <a:prstGeom prst="quadArrow">
                <a:avLst>
                  <a:gd name="adj1" fmla="val 5593"/>
                  <a:gd name="adj2" fmla="val 14773"/>
                  <a:gd name="adj3" fmla="val 22500"/>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7903464" y="2033016"/>
                <a:ext cx="228600" cy="228600"/>
              </a:xfrm>
              <a:prstGeom prst="ellipse">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25"/>
            <p:cNvGrpSpPr/>
            <p:nvPr/>
          </p:nvGrpSpPr>
          <p:grpSpPr>
            <a:xfrm>
              <a:off x="1563673" y="3954499"/>
              <a:ext cx="930361" cy="990600"/>
              <a:chOff x="7351776" y="1481328"/>
              <a:chExt cx="1271016" cy="1353312"/>
            </a:xfrm>
          </p:grpSpPr>
          <p:sp>
            <p:nvSpPr>
              <p:cNvPr id="27" name="Oval 26"/>
              <p:cNvSpPr/>
              <p:nvPr/>
            </p:nvSpPr>
            <p:spPr>
              <a:xfrm>
                <a:off x="7351776" y="1481328"/>
                <a:ext cx="1271016" cy="1353312"/>
              </a:xfrm>
              <a:prstGeom prst="ellipse">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Quad Arrow 27"/>
              <p:cNvSpPr/>
              <p:nvPr/>
            </p:nvSpPr>
            <p:spPr>
              <a:xfrm>
                <a:off x="7391400" y="1524000"/>
                <a:ext cx="1219200" cy="1295400"/>
              </a:xfrm>
              <a:prstGeom prst="quadArrow">
                <a:avLst>
                  <a:gd name="adj1" fmla="val 18000"/>
                  <a:gd name="adj2" fmla="val 22500"/>
                  <a:gd name="adj3" fmla="val 22500"/>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Quad Arrow 28"/>
              <p:cNvSpPr/>
              <p:nvPr/>
            </p:nvSpPr>
            <p:spPr>
              <a:xfrm rot="2324333">
                <a:off x="7394380" y="1494755"/>
                <a:ext cx="1219200" cy="1295400"/>
              </a:xfrm>
              <a:prstGeom prst="quadArrow">
                <a:avLst>
                  <a:gd name="adj1" fmla="val 5593"/>
                  <a:gd name="adj2" fmla="val 14773"/>
                  <a:gd name="adj3" fmla="val 22500"/>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7903464" y="2033016"/>
                <a:ext cx="228600" cy="228600"/>
              </a:xfrm>
              <a:prstGeom prst="ellipse">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8" name="Group 157"/>
            <p:cNvGrpSpPr/>
            <p:nvPr/>
          </p:nvGrpSpPr>
          <p:grpSpPr>
            <a:xfrm>
              <a:off x="2883684" y="4516316"/>
              <a:ext cx="891658" cy="1847316"/>
              <a:chOff x="5737476" y="2372197"/>
              <a:chExt cx="1526754" cy="3163093"/>
            </a:xfr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p:grpSpPr>
          <p:sp>
            <p:nvSpPr>
              <p:cNvPr id="159" name="Freeform: Shape 158"/>
              <p:cNvSpPr/>
              <p:nvPr/>
            </p:nvSpPr>
            <p:spPr>
              <a:xfrm rot="1925385">
                <a:off x="5737476" y="2505271"/>
                <a:ext cx="950042" cy="445787"/>
              </a:xfrm>
              <a:custGeom>
                <a:avLst/>
                <a:gdLst>
                  <a:gd name="connsiteX0" fmla="*/ 12457 w 950042"/>
                  <a:gd name="connsiteY0" fmla="*/ 0 h 445787"/>
                  <a:gd name="connsiteX1" fmla="*/ 244764 w 950042"/>
                  <a:gd name="connsiteY1" fmla="*/ 189995 h 445787"/>
                  <a:gd name="connsiteX2" fmla="*/ 950042 w 950042"/>
                  <a:gd name="connsiteY2" fmla="*/ 189995 h 445787"/>
                  <a:gd name="connsiteX3" fmla="*/ 950042 w 950042"/>
                  <a:gd name="connsiteY3" fmla="*/ 313097 h 445787"/>
                  <a:gd name="connsiteX4" fmla="*/ 182118 w 950042"/>
                  <a:gd name="connsiteY4" fmla="*/ 313097 h 445787"/>
                  <a:gd name="connsiteX5" fmla="*/ 0 w 950042"/>
                  <a:gd name="connsiteY5" fmla="*/ 445787 h 44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0042" h="445787">
                    <a:moveTo>
                      <a:pt x="12457" y="0"/>
                    </a:moveTo>
                    <a:lnTo>
                      <a:pt x="244764" y="189995"/>
                    </a:lnTo>
                    <a:lnTo>
                      <a:pt x="950042" y="189995"/>
                    </a:lnTo>
                    <a:lnTo>
                      <a:pt x="950042" y="313097"/>
                    </a:lnTo>
                    <a:lnTo>
                      <a:pt x="182118" y="313097"/>
                    </a:lnTo>
                    <a:lnTo>
                      <a:pt x="0" y="445787"/>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0" name="Freeform: Shape 159"/>
              <p:cNvSpPr/>
              <p:nvPr/>
            </p:nvSpPr>
            <p:spPr>
              <a:xfrm>
                <a:off x="6193289" y="4432750"/>
                <a:ext cx="704834" cy="1096325"/>
              </a:xfrm>
              <a:custGeom>
                <a:avLst/>
                <a:gdLst>
                  <a:gd name="connsiteX0" fmla="*/ 321408 w 704834"/>
                  <a:gd name="connsiteY0" fmla="*/ 0 h 1096325"/>
                  <a:gd name="connsiteX1" fmla="*/ 704834 w 704834"/>
                  <a:gd name="connsiteY1" fmla="*/ 42697 h 1096325"/>
                  <a:gd name="connsiteX2" fmla="*/ 512814 w 704834"/>
                  <a:gd name="connsiteY2" fmla="*/ 970214 h 1096325"/>
                  <a:gd name="connsiteX3" fmla="*/ 513214 w 704834"/>
                  <a:gd name="connsiteY3" fmla="*/ 970464 h 1096325"/>
                  <a:gd name="connsiteX4" fmla="*/ 534204 w 704834"/>
                  <a:gd name="connsiteY4" fmla="*/ 1005728 h 1096325"/>
                  <a:gd name="connsiteX5" fmla="*/ 513214 w 704834"/>
                  <a:gd name="connsiteY5" fmla="*/ 1040993 h 1096325"/>
                  <a:gd name="connsiteX6" fmla="*/ 495924 w 704834"/>
                  <a:gd name="connsiteY6" fmla="*/ 1051797 h 1096325"/>
                  <a:gd name="connsiteX7" fmla="*/ 494834 w 704834"/>
                  <a:gd name="connsiteY7" fmla="*/ 1057062 h 1096325"/>
                  <a:gd name="connsiteX8" fmla="*/ 488608 w 704834"/>
                  <a:gd name="connsiteY8" fmla="*/ 1056369 h 1096325"/>
                  <a:gd name="connsiteX9" fmla="*/ 488587 w 704834"/>
                  <a:gd name="connsiteY9" fmla="*/ 1056382 h 1096325"/>
                  <a:gd name="connsiteX10" fmla="*/ 267102 w 704834"/>
                  <a:gd name="connsiteY10" fmla="*/ 1096325 h 1096325"/>
                  <a:gd name="connsiteX11" fmla="*/ 0 w 704834"/>
                  <a:gd name="connsiteY11" fmla="*/ 1005728 h 1096325"/>
                  <a:gd name="connsiteX12" fmla="*/ 267102 w 704834"/>
                  <a:gd name="connsiteY12" fmla="*/ 915131 h 1096325"/>
                  <a:gd name="connsiteX13" fmla="*/ 305204 w 704834"/>
                  <a:gd name="connsiteY13" fmla="*/ 917740 h 10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4834" h="1096325">
                    <a:moveTo>
                      <a:pt x="321408" y="0"/>
                    </a:moveTo>
                    <a:lnTo>
                      <a:pt x="704834" y="42697"/>
                    </a:lnTo>
                    <a:lnTo>
                      <a:pt x="512814" y="970214"/>
                    </a:lnTo>
                    <a:lnTo>
                      <a:pt x="513214" y="970464"/>
                    </a:lnTo>
                    <a:cubicBezTo>
                      <a:pt x="526730" y="981303"/>
                      <a:pt x="534204" y="993219"/>
                      <a:pt x="534204" y="1005728"/>
                    </a:cubicBezTo>
                    <a:cubicBezTo>
                      <a:pt x="534204" y="1018237"/>
                      <a:pt x="526730" y="1030154"/>
                      <a:pt x="513214" y="1040993"/>
                    </a:cubicBezTo>
                    <a:lnTo>
                      <a:pt x="495924" y="1051797"/>
                    </a:lnTo>
                    <a:lnTo>
                      <a:pt x="494834" y="1057062"/>
                    </a:lnTo>
                    <a:lnTo>
                      <a:pt x="488608" y="1056369"/>
                    </a:lnTo>
                    <a:lnTo>
                      <a:pt x="488587" y="1056382"/>
                    </a:lnTo>
                    <a:cubicBezTo>
                      <a:pt x="440587" y="1080481"/>
                      <a:pt x="359300" y="1096325"/>
                      <a:pt x="267102" y="1096325"/>
                    </a:cubicBezTo>
                    <a:cubicBezTo>
                      <a:pt x="119586" y="1096325"/>
                      <a:pt x="0" y="1055763"/>
                      <a:pt x="0" y="1005728"/>
                    </a:cubicBezTo>
                    <a:cubicBezTo>
                      <a:pt x="0" y="955693"/>
                      <a:pt x="119586" y="915131"/>
                      <a:pt x="267102" y="915131"/>
                    </a:cubicBezTo>
                    <a:lnTo>
                      <a:pt x="305204" y="917740"/>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1" name="Freeform: Shape 160"/>
              <p:cNvSpPr/>
              <p:nvPr/>
            </p:nvSpPr>
            <p:spPr>
              <a:xfrm>
                <a:off x="5857740" y="2660536"/>
                <a:ext cx="487597" cy="732349"/>
              </a:xfrm>
              <a:custGeom>
                <a:avLst/>
                <a:gdLst>
                  <a:gd name="connsiteX0" fmla="*/ 335197 w 487597"/>
                  <a:gd name="connsiteY0" fmla="*/ 0 h 732349"/>
                  <a:gd name="connsiteX1" fmla="*/ 487597 w 487597"/>
                  <a:gd name="connsiteY1" fmla="*/ 128809 h 732349"/>
                  <a:gd name="connsiteX2" fmla="*/ 335197 w 487597"/>
                  <a:gd name="connsiteY2" fmla="*/ 257618 h 732349"/>
                  <a:gd name="connsiteX3" fmla="*/ 326735 w 487597"/>
                  <a:gd name="connsiteY3" fmla="*/ 256174 h 732349"/>
                  <a:gd name="connsiteX4" fmla="*/ 211841 w 487597"/>
                  <a:gd name="connsiteY4" fmla="*/ 481325 h 732349"/>
                  <a:gd name="connsiteX5" fmla="*/ 366508 w 487597"/>
                  <a:gd name="connsiteY5" fmla="*/ 560251 h 732349"/>
                  <a:gd name="connsiteX6" fmla="*/ 374629 w 487597"/>
                  <a:gd name="connsiteY6" fmla="*/ 600073 h 732349"/>
                  <a:gd name="connsiteX7" fmla="*/ 316850 w 487597"/>
                  <a:gd name="connsiteY7" fmla="*/ 713297 h 732349"/>
                  <a:gd name="connsiteX8" fmla="*/ 279840 w 487597"/>
                  <a:gd name="connsiteY8" fmla="*/ 730089 h 732349"/>
                  <a:gd name="connsiteX9" fmla="*/ 102608 w 487597"/>
                  <a:gd name="connsiteY9" fmla="*/ 639648 h 732349"/>
                  <a:gd name="connsiteX10" fmla="*/ 17511 w 487597"/>
                  <a:gd name="connsiteY10" fmla="*/ 596224 h 732349"/>
                  <a:gd name="connsiteX11" fmla="*/ 12351 w 487597"/>
                  <a:gd name="connsiteY11" fmla="*/ 593590 h 732349"/>
                  <a:gd name="connsiteX12" fmla="*/ 4230 w 487597"/>
                  <a:gd name="connsiteY12" fmla="*/ 553768 h 732349"/>
                  <a:gd name="connsiteX13" fmla="*/ 195217 w 487597"/>
                  <a:gd name="connsiteY13" fmla="*/ 179503 h 732349"/>
                  <a:gd name="connsiteX14" fmla="*/ 194774 w 487597"/>
                  <a:gd name="connsiteY14" fmla="*/ 178947 h 732349"/>
                  <a:gd name="connsiteX15" fmla="*/ 182797 w 487597"/>
                  <a:gd name="connsiteY15" fmla="*/ 128809 h 732349"/>
                  <a:gd name="connsiteX16" fmla="*/ 335197 w 487597"/>
                  <a:gd name="connsiteY16" fmla="*/ 0 h 73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7597" h="732349">
                    <a:moveTo>
                      <a:pt x="335197" y="0"/>
                    </a:moveTo>
                    <a:cubicBezTo>
                      <a:pt x="419365" y="0"/>
                      <a:pt x="487597" y="57670"/>
                      <a:pt x="487597" y="128809"/>
                    </a:cubicBezTo>
                    <a:cubicBezTo>
                      <a:pt x="487597" y="199948"/>
                      <a:pt x="419365" y="257618"/>
                      <a:pt x="335197" y="257618"/>
                    </a:cubicBezTo>
                    <a:lnTo>
                      <a:pt x="326735" y="256174"/>
                    </a:lnTo>
                    <a:lnTo>
                      <a:pt x="211841" y="481325"/>
                    </a:lnTo>
                    <a:lnTo>
                      <a:pt x="366508" y="560251"/>
                    </a:lnTo>
                    <a:cubicBezTo>
                      <a:pt x="378971" y="566610"/>
                      <a:pt x="382606" y="584439"/>
                      <a:pt x="374629" y="600073"/>
                    </a:cubicBezTo>
                    <a:lnTo>
                      <a:pt x="316850" y="713297"/>
                    </a:lnTo>
                    <a:cubicBezTo>
                      <a:pt x="308873" y="728931"/>
                      <a:pt x="292303" y="736449"/>
                      <a:pt x="279840" y="730089"/>
                    </a:cubicBezTo>
                    <a:lnTo>
                      <a:pt x="102608" y="639648"/>
                    </a:lnTo>
                    <a:lnTo>
                      <a:pt x="17511" y="596224"/>
                    </a:lnTo>
                    <a:lnTo>
                      <a:pt x="12351" y="593590"/>
                    </a:lnTo>
                    <a:cubicBezTo>
                      <a:pt x="-112" y="587231"/>
                      <a:pt x="-3747" y="569402"/>
                      <a:pt x="4230" y="553768"/>
                    </a:cubicBezTo>
                    <a:lnTo>
                      <a:pt x="195217" y="179503"/>
                    </a:lnTo>
                    <a:lnTo>
                      <a:pt x="194774" y="178947"/>
                    </a:lnTo>
                    <a:cubicBezTo>
                      <a:pt x="187062" y="163537"/>
                      <a:pt x="182797" y="146594"/>
                      <a:pt x="182797" y="128809"/>
                    </a:cubicBezTo>
                    <a:cubicBezTo>
                      <a:pt x="182797" y="57670"/>
                      <a:pt x="251029" y="0"/>
                      <a:pt x="335197" y="0"/>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Trapezoid 161"/>
              <p:cNvSpPr/>
              <p:nvPr/>
            </p:nvSpPr>
            <p:spPr>
              <a:xfrm rot="7108612">
                <a:off x="6265031" y="3038386"/>
                <a:ext cx="343815" cy="811306"/>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Freeform: Shape 162"/>
              <p:cNvSpPr/>
              <p:nvPr/>
            </p:nvSpPr>
            <p:spPr>
              <a:xfrm rot="20798583">
                <a:off x="6472339" y="4438965"/>
                <a:ext cx="704834" cy="1096325"/>
              </a:xfrm>
              <a:custGeom>
                <a:avLst/>
                <a:gdLst>
                  <a:gd name="connsiteX0" fmla="*/ 321408 w 704834"/>
                  <a:gd name="connsiteY0" fmla="*/ 0 h 1096325"/>
                  <a:gd name="connsiteX1" fmla="*/ 704834 w 704834"/>
                  <a:gd name="connsiteY1" fmla="*/ 42697 h 1096325"/>
                  <a:gd name="connsiteX2" fmla="*/ 512814 w 704834"/>
                  <a:gd name="connsiteY2" fmla="*/ 970214 h 1096325"/>
                  <a:gd name="connsiteX3" fmla="*/ 513214 w 704834"/>
                  <a:gd name="connsiteY3" fmla="*/ 970464 h 1096325"/>
                  <a:gd name="connsiteX4" fmla="*/ 534204 w 704834"/>
                  <a:gd name="connsiteY4" fmla="*/ 1005728 h 1096325"/>
                  <a:gd name="connsiteX5" fmla="*/ 513214 w 704834"/>
                  <a:gd name="connsiteY5" fmla="*/ 1040993 h 1096325"/>
                  <a:gd name="connsiteX6" fmla="*/ 495924 w 704834"/>
                  <a:gd name="connsiteY6" fmla="*/ 1051797 h 1096325"/>
                  <a:gd name="connsiteX7" fmla="*/ 494834 w 704834"/>
                  <a:gd name="connsiteY7" fmla="*/ 1057062 h 1096325"/>
                  <a:gd name="connsiteX8" fmla="*/ 488608 w 704834"/>
                  <a:gd name="connsiteY8" fmla="*/ 1056369 h 1096325"/>
                  <a:gd name="connsiteX9" fmla="*/ 488587 w 704834"/>
                  <a:gd name="connsiteY9" fmla="*/ 1056382 h 1096325"/>
                  <a:gd name="connsiteX10" fmla="*/ 267102 w 704834"/>
                  <a:gd name="connsiteY10" fmla="*/ 1096325 h 1096325"/>
                  <a:gd name="connsiteX11" fmla="*/ 0 w 704834"/>
                  <a:gd name="connsiteY11" fmla="*/ 1005728 h 1096325"/>
                  <a:gd name="connsiteX12" fmla="*/ 267102 w 704834"/>
                  <a:gd name="connsiteY12" fmla="*/ 915131 h 1096325"/>
                  <a:gd name="connsiteX13" fmla="*/ 305204 w 704834"/>
                  <a:gd name="connsiteY13" fmla="*/ 917740 h 10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4834" h="1096325">
                    <a:moveTo>
                      <a:pt x="321408" y="0"/>
                    </a:moveTo>
                    <a:lnTo>
                      <a:pt x="704834" y="42697"/>
                    </a:lnTo>
                    <a:lnTo>
                      <a:pt x="512814" y="970214"/>
                    </a:lnTo>
                    <a:lnTo>
                      <a:pt x="513214" y="970464"/>
                    </a:lnTo>
                    <a:cubicBezTo>
                      <a:pt x="526730" y="981303"/>
                      <a:pt x="534204" y="993219"/>
                      <a:pt x="534204" y="1005728"/>
                    </a:cubicBezTo>
                    <a:cubicBezTo>
                      <a:pt x="534204" y="1018237"/>
                      <a:pt x="526730" y="1030154"/>
                      <a:pt x="513214" y="1040993"/>
                    </a:cubicBezTo>
                    <a:lnTo>
                      <a:pt x="495924" y="1051797"/>
                    </a:lnTo>
                    <a:lnTo>
                      <a:pt x="494834" y="1057062"/>
                    </a:lnTo>
                    <a:lnTo>
                      <a:pt x="488608" y="1056369"/>
                    </a:lnTo>
                    <a:lnTo>
                      <a:pt x="488587" y="1056382"/>
                    </a:lnTo>
                    <a:cubicBezTo>
                      <a:pt x="440587" y="1080481"/>
                      <a:pt x="359300" y="1096325"/>
                      <a:pt x="267102" y="1096325"/>
                    </a:cubicBezTo>
                    <a:cubicBezTo>
                      <a:pt x="119586" y="1096325"/>
                      <a:pt x="0" y="1055763"/>
                      <a:pt x="0" y="1005728"/>
                    </a:cubicBezTo>
                    <a:cubicBezTo>
                      <a:pt x="0" y="955693"/>
                      <a:pt x="119586" y="915131"/>
                      <a:pt x="267102" y="915131"/>
                    </a:cubicBezTo>
                    <a:lnTo>
                      <a:pt x="305204" y="917740"/>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4" name="Trapezoid 163"/>
              <p:cNvSpPr/>
              <p:nvPr/>
            </p:nvSpPr>
            <p:spPr>
              <a:xfrm>
                <a:off x="6400800" y="3387243"/>
                <a:ext cx="787213" cy="1767487"/>
              </a:xfrm>
              <a:prstGeom prst="trapezoid">
                <a:avLst>
                  <a:gd name="adj" fmla="val 3310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Freeform: Shape 164"/>
              <p:cNvSpPr/>
              <p:nvPr/>
            </p:nvSpPr>
            <p:spPr>
              <a:xfrm rot="18933998">
                <a:off x="6350552" y="2372197"/>
                <a:ext cx="913678" cy="888133"/>
              </a:xfrm>
              <a:custGeom>
                <a:avLst/>
                <a:gdLst>
                  <a:gd name="connsiteX0" fmla="*/ 799691 w 913678"/>
                  <a:gd name="connsiteY0" fmla="*/ 10041 h 888133"/>
                  <a:gd name="connsiteX1" fmla="*/ 841644 w 913678"/>
                  <a:gd name="connsiteY1" fmla="*/ 99397 h 888133"/>
                  <a:gd name="connsiteX2" fmla="*/ 841876 w 913678"/>
                  <a:gd name="connsiteY2" fmla="*/ 99617 h 888133"/>
                  <a:gd name="connsiteX3" fmla="*/ 875001 w 913678"/>
                  <a:gd name="connsiteY3" fmla="*/ 131250 h 888133"/>
                  <a:gd name="connsiteX4" fmla="*/ 895486 w 913678"/>
                  <a:gd name="connsiteY4" fmla="*/ 186119 h 888133"/>
                  <a:gd name="connsiteX5" fmla="*/ 893076 w 913678"/>
                  <a:gd name="connsiteY5" fmla="*/ 280156 h 888133"/>
                  <a:gd name="connsiteX6" fmla="*/ 910680 w 913678"/>
                  <a:gd name="connsiteY6" fmla="*/ 423937 h 888133"/>
                  <a:gd name="connsiteX7" fmla="*/ 828213 w 913678"/>
                  <a:gd name="connsiteY7" fmla="*/ 549796 h 888133"/>
                  <a:gd name="connsiteX8" fmla="*/ 798691 w 913678"/>
                  <a:gd name="connsiteY8" fmla="*/ 657641 h 888133"/>
                  <a:gd name="connsiteX9" fmla="*/ 698179 w 913678"/>
                  <a:gd name="connsiteY9" fmla="*/ 670699 h 888133"/>
                  <a:gd name="connsiteX10" fmla="*/ 626351 w 913678"/>
                  <a:gd name="connsiteY10" fmla="*/ 785749 h 888133"/>
                  <a:gd name="connsiteX11" fmla="*/ 596060 w 913678"/>
                  <a:gd name="connsiteY11" fmla="*/ 789960 h 888133"/>
                  <a:gd name="connsiteX12" fmla="*/ 570246 w 913678"/>
                  <a:gd name="connsiteY12" fmla="*/ 780021 h 888133"/>
                  <a:gd name="connsiteX13" fmla="*/ 506422 w 913678"/>
                  <a:gd name="connsiteY13" fmla="*/ 821979 h 888133"/>
                  <a:gd name="connsiteX14" fmla="*/ 77291 w 913678"/>
                  <a:gd name="connsiteY14" fmla="*/ 814764 h 888133"/>
                  <a:gd name="connsiteX15" fmla="*/ 174364 w 913678"/>
                  <a:gd name="connsiteY15" fmla="*/ 232886 h 888133"/>
                  <a:gd name="connsiteX16" fmla="*/ 325076 w 913678"/>
                  <a:gd name="connsiteY16" fmla="*/ 117109 h 888133"/>
                  <a:gd name="connsiteX17" fmla="*/ 395887 w 913678"/>
                  <a:gd name="connsiteY17" fmla="*/ 84415 h 888133"/>
                  <a:gd name="connsiteX18" fmla="*/ 419540 w 913678"/>
                  <a:gd name="connsiteY18" fmla="*/ 71347 h 888133"/>
                  <a:gd name="connsiteX19" fmla="*/ 435115 w 913678"/>
                  <a:gd name="connsiteY19" fmla="*/ 71839 h 888133"/>
                  <a:gd name="connsiteX20" fmla="*/ 484390 w 913678"/>
                  <a:gd name="connsiteY20" fmla="*/ 58094 h 888133"/>
                  <a:gd name="connsiteX21" fmla="*/ 503284 w 913678"/>
                  <a:gd name="connsiteY21" fmla="*/ 56346 h 888133"/>
                  <a:gd name="connsiteX22" fmla="*/ 508893 w 913678"/>
                  <a:gd name="connsiteY22" fmla="*/ 45608 h 888133"/>
                  <a:gd name="connsiteX23" fmla="*/ 585331 w 913678"/>
                  <a:gd name="connsiteY23" fmla="*/ 33289 h 888133"/>
                  <a:gd name="connsiteX24" fmla="*/ 604948 w 913678"/>
                  <a:gd name="connsiteY24" fmla="*/ 56008 h 888133"/>
                  <a:gd name="connsiteX25" fmla="*/ 610338 w 913678"/>
                  <a:gd name="connsiteY25" fmla="*/ 56633 h 888133"/>
                  <a:gd name="connsiteX26" fmla="*/ 628453 w 913678"/>
                  <a:gd name="connsiteY26" fmla="*/ 20518 h 888133"/>
                  <a:gd name="connsiteX27" fmla="*/ 656946 w 913678"/>
                  <a:gd name="connsiteY27" fmla="*/ 1079 h 888133"/>
                  <a:gd name="connsiteX28" fmla="*/ 690292 w 913678"/>
                  <a:gd name="connsiteY28" fmla="*/ 8132 h 888133"/>
                  <a:gd name="connsiteX29" fmla="*/ 716186 w 913678"/>
                  <a:gd name="connsiteY29" fmla="*/ 41790 h 888133"/>
                  <a:gd name="connsiteX30" fmla="*/ 716959 w 913678"/>
                  <a:gd name="connsiteY30" fmla="*/ 42795 h 888133"/>
                  <a:gd name="connsiteX31" fmla="*/ 777457 w 913678"/>
                  <a:gd name="connsiteY31" fmla="*/ 592 h 888133"/>
                  <a:gd name="connsiteX32" fmla="*/ 799691 w 913678"/>
                  <a:gd name="connsiteY32" fmla="*/ 10041 h 88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3678" h="888133">
                    <a:moveTo>
                      <a:pt x="799691" y="10041"/>
                    </a:moveTo>
                    <a:cubicBezTo>
                      <a:pt x="821659" y="26061"/>
                      <a:pt x="837412" y="59602"/>
                      <a:pt x="841644" y="99397"/>
                    </a:cubicBezTo>
                    <a:lnTo>
                      <a:pt x="841876" y="99617"/>
                    </a:lnTo>
                    <a:lnTo>
                      <a:pt x="875001" y="131250"/>
                    </a:lnTo>
                    <a:cubicBezTo>
                      <a:pt x="884259" y="146159"/>
                      <a:pt x="891371" y="164905"/>
                      <a:pt x="895486" y="186119"/>
                    </a:cubicBezTo>
                    <a:cubicBezTo>
                      <a:pt x="901466" y="216916"/>
                      <a:pt x="900614" y="250365"/>
                      <a:pt x="893076" y="280156"/>
                    </a:cubicBezTo>
                    <a:cubicBezTo>
                      <a:pt x="911606" y="321012"/>
                      <a:pt x="918086" y="373974"/>
                      <a:pt x="910680" y="423937"/>
                    </a:cubicBezTo>
                    <a:cubicBezTo>
                      <a:pt x="900835" y="490360"/>
                      <a:pt x="868242" y="540103"/>
                      <a:pt x="828213" y="549796"/>
                    </a:cubicBezTo>
                    <a:cubicBezTo>
                      <a:pt x="828022" y="591255"/>
                      <a:pt x="817251" y="630574"/>
                      <a:pt x="798691" y="657641"/>
                    </a:cubicBezTo>
                    <a:cubicBezTo>
                      <a:pt x="770492" y="698771"/>
                      <a:pt x="729758" y="704056"/>
                      <a:pt x="698179" y="670699"/>
                    </a:cubicBezTo>
                    <a:cubicBezTo>
                      <a:pt x="687967" y="727995"/>
                      <a:pt x="660620" y="771795"/>
                      <a:pt x="626351" y="785749"/>
                    </a:cubicBezTo>
                    <a:cubicBezTo>
                      <a:pt x="616256" y="789859"/>
                      <a:pt x="606051" y="791191"/>
                      <a:pt x="596060" y="789960"/>
                    </a:cubicBezTo>
                    <a:lnTo>
                      <a:pt x="570246" y="780021"/>
                    </a:lnTo>
                    <a:lnTo>
                      <a:pt x="506422" y="821979"/>
                    </a:lnTo>
                    <a:cubicBezTo>
                      <a:pt x="348300" y="909957"/>
                      <a:pt x="177276" y="912791"/>
                      <a:pt x="77291" y="814764"/>
                    </a:cubicBezTo>
                    <a:cubicBezTo>
                      <a:pt x="-56023" y="684061"/>
                      <a:pt x="-12562" y="423546"/>
                      <a:pt x="174364" y="232886"/>
                    </a:cubicBezTo>
                    <a:cubicBezTo>
                      <a:pt x="221095" y="185221"/>
                      <a:pt x="272368" y="146435"/>
                      <a:pt x="325076" y="117109"/>
                    </a:cubicBezTo>
                    <a:lnTo>
                      <a:pt x="395887" y="84415"/>
                    </a:lnTo>
                    <a:lnTo>
                      <a:pt x="419540" y="71347"/>
                    </a:lnTo>
                    <a:lnTo>
                      <a:pt x="435115" y="71839"/>
                    </a:lnTo>
                    <a:lnTo>
                      <a:pt x="484390" y="58094"/>
                    </a:lnTo>
                    <a:lnTo>
                      <a:pt x="503284" y="56346"/>
                    </a:lnTo>
                    <a:lnTo>
                      <a:pt x="508893" y="45608"/>
                    </a:lnTo>
                    <a:cubicBezTo>
                      <a:pt x="531115" y="19537"/>
                      <a:pt x="560306" y="14464"/>
                      <a:pt x="585331" y="33289"/>
                    </a:cubicBezTo>
                    <a:lnTo>
                      <a:pt x="604948" y="56008"/>
                    </a:lnTo>
                    <a:lnTo>
                      <a:pt x="610338" y="56633"/>
                    </a:lnTo>
                    <a:lnTo>
                      <a:pt x="628453" y="20518"/>
                    </a:lnTo>
                    <a:cubicBezTo>
                      <a:pt x="636763" y="10366"/>
                      <a:pt x="646505" y="3585"/>
                      <a:pt x="656946" y="1079"/>
                    </a:cubicBezTo>
                    <a:cubicBezTo>
                      <a:pt x="668437" y="-1682"/>
                      <a:pt x="679921" y="924"/>
                      <a:pt x="690292" y="8132"/>
                    </a:cubicBezTo>
                    <a:lnTo>
                      <a:pt x="716186" y="41790"/>
                    </a:lnTo>
                    <a:lnTo>
                      <a:pt x="716959" y="42795"/>
                    </a:lnTo>
                    <a:cubicBezTo>
                      <a:pt x="732191" y="12427"/>
                      <a:pt x="754894" y="-2643"/>
                      <a:pt x="777457" y="592"/>
                    </a:cubicBezTo>
                    <a:cubicBezTo>
                      <a:pt x="784978" y="1671"/>
                      <a:pt x="792483" y="4783"/>
                      <a:pt x="799691" y="10041"/>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6" name="Group 165"/>
            <p:cNvGrpSpPr/>
            <p:nvPr/>
          </p:nvGrpSpPr>
          <p:grpSpPr>
            <a:xfrm flipH="1">
              <a:off x="211674" y="4535391"/>
              <a:ext cx="891658" cy="1847316"/>
              <a:chOff x="5737476" y="2372197"/>
              <a:chExt cx="1526754" cy="3163093"/>
            </a:xfr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p:grpSpPr>
          <p:sp>
            <p:nvSpPr>
              <p:cNvPr id="167" name="Freeform: Shape 166"/>
              <p:cNvSpPr/>
              <p:nvPr/>
            </p:nvSpPr>
            <p:spPr>
              <a:xfrm rot="1925385">
                <a:off x="5737476" y="2505271"/>
                <a:ext cx="950042" cy="445787"/>
              </a:xfrm>
              <a:custGeom>
                <a:avLst/>
                <a:gdLst>
                  <a:gd name="connsiteX0" fmla="*/ 12457 w 950042"/>
                  <a:gd name="connsiteY0" fmla="*/ 0 h 445787"/>
                  <a:gd name="connsiteX1" fmla="*/ 244764 w 950042"/>
                  <a:gd name="connsiteY1" fmla="*/ 189995 h 445787"/>
                  <a:gd name="connsiteX2" fmla="*/ 950042 w 950042"/>
                  <a:gd name="connsiteY2" fmla="*/ 189995 h 445787"/>
                  <a:gd name="connsiteX3" fmla="*/ 950042 w 950042"/>
                  <a:gd name="connsiteY3" fmla="*/ 313097 h 445787"/>
                  <a:gd name="connsiteX4" fmla="*/ 182118 w 950042"/>
                  <a:gd name="connsiteY4" fmla="*/ 313097 h 445787"/>
                  <a:gd name="connsiteX5" fmla="*/ 0 w 950042"/>
                  <a:gd name="connsiteY5" fmla="*/ 445787 h 44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0042" h="445787">
                    <a:moveTo>
                      <a:pt x="12457" y="0"/>
                    </a:moveTo>
                    <a:lnTo>
                      <a:pt x="244764" y="189995"/>
                    </a:lnTo>
                    <a:lnTo>
                      <a:pt x="950042" y="189995"/>
                    </a:lnTo>
                    <a:lnTo>
                      <a:pt x="950042" y="313097"/>
                    </a:lnTo>
                    <a:lnTo>
                      <a:pt x="182118" y="313097"/>
                    </a:lnTo>
                    <a:lnTo>
                      <a:pt x="0" y="445787"/>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8" name="Freeform: Shape 167"/>
              <p:cNvSpPr/>
              <p:nvPr/>
            </p:nvSpPr>
            <p:spPr>
              <a:xfrm>
                <a:off x="6193289" y="4432750"/>
                <a:ext cx="704834" cy="1096325"/>
              </a:xfrm>
              <a:custGeom>
                <a:avLst/>
                <a:gdLst>
                  <a:gd name="connsiteX0" fmla="*/ 321408 w 704834"/>
                  <a:gd name="connsiteY0" fmla="*/ 0 h 1096325"/>
                  <a:gd name="connsiteX1" fmla="*/ 704834 w 704834"/>
                  <a:gd name="connsiteY1" fmla="*/ 42697 h 1096325"/>
                  <a:gd name="connsiteX2" fmla="*/ 512814 w 704834"/>
                  <a:gd name="connsiteY2" fmla="*/ 970214 h 1096325"/>
                  <a:gd name="connsiteX3" fmla="*/ 513214 w 704834"/>
                  <a:gd name="connsiteY3" fmla="*/ 970464 h 1096325"/>
                  <a:gd name="connsiteX4" fmla="*/ 534204 w 704834"/>
                  <a:gd name="connsiteY4" fmla="*/ 1005728 h 1096325"/>
                  <a:gd name="connsiteX5" fmla="*/ 513214 w 704834"/>
                  <a:gd name="connsiteY5" fmla="*/ 1040993 h 1096325"/>
                  <a:gd name="connsiteX6" fmla="*/ 495924 w 704834"/>
                  <a:gd name="connsiteY6" fmla="*/ 1051797 h 1096325"/>
                  <a:gd name="connsiteX7" fmla="*/ 494834 w 704834"/>
                  <a:gd name="connsiteY7" fmla="*/ 1057062 h 1096325"/>
                  <a:gd name="connsiteX8" fmla="*/ 488608 w 704834"/>
                  <a:gd name="connsiteY8" fmla="*/ 1056369 h 1096325"/>
                  <a:gd name="connsiteX9" fmla="*/ 488587 w 704834"/>
                  <a:gd name="connsiteY9" fmla="*/ 1056382 h 1096325"/>
                  <a:gd name="connsiteX10" fmla="*/ 267102 w 704834"/>
                  <a:gd name="connsiteY10" fmla="*/ 1096325 h 1096325"/>
                  <a:gd name="connsiteX11" fmla="*/ 0 w 704834"/>
                  <a:gd name="connsiteY11" fmla="*/ 1005728 h 1096325"/>
                  <a:gd name="connsiteX12" fmla="*/ 267102 w 704834"/>
                  <a:gd name="connsiteY12" fmla="*/ 915131 h 1096325"/>
                  <a:gd name="connsiteX13" fmla="*/ 305204 w 704834"/>
                  <a:gd name="connsiteY13" fmla="*/ 917740 h 10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4834" h="1096325">
                    <a:moveTo>
                      <a:pt x="321408" y="0"/>
                    </a:moveTo>
                    <a:lnTo>
                      <a:pt x="704834" y="42697"/>
                    </a:lnTo>
                    <a:lnTo>
                      <a:pt x="512814" y="970214"/>
                    </a:lnTo>
                    <a:lnTo>
                      <a:pt x="513214" y="970464"/>
                    </a:lnTo>
                    <a:cubicBezTo>
                      <a:pt x="526730" y="981303"/>
                      <a:pt x="534204" y="993219"/>
                      <a:pt x="534204" y="1005728"/>
                    </a:cubicBezTo>
                    <a:cubicBezTo>
                      <a:pt x="534204" y="1018237"/>
                      <a:pt x="526730" y="1030154"/>
                      <a:pt x="513214" y="1040993"/>
                    </a:cubicBezTo>
                    <a:lnTo>
                      <a:pt x="495924" y="1051797"/>
                    </a:lnTo>
                    <a:lnTo>
                      <a:pt x="494834" y="1057062"/>
                    </a:lnTo>
                    <a:lnTo>
                      <a:pt x="488608" y="1056369"/>
                    </a:lnTo>
                    <a:lnTo>
                      <a:pt x="488587" y="1056382"/>
                    </a:lnTo>
                    <a:cubicBezTo>
                      <a:pt x="440587" y="1080481"/>
                      <a:pt x="359300" y="1096325"/>
                      <a:pt x="267102" y="1096325"/>
                    </a:cubicBezTo>
                    <a:cubicBezTo>
                      <a:pt x="119586" y="1096325"/>
                      <a:pt x="0" y="1055763"/>
                      <a:pt x="0" y="1005728"/>
                    </a:cubicBezTo>
                    <a:cubicBezTo>
                      <a:pt x="0" y="955693"/>
                      <a:pt x="119586" y="915131"/>
                      <a:pt x="267102" y="915131"/>
                    </a:cubicBezTo>
                    <a:lnTo>
                      <a:pt x="305204" y="917740"/>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9" name="Freeform: Shape 168"/>
              <p:cNvSpPr/>
              <p:nvPr/>
            </p:nvSpPr>
            <p:spPr>
              <a:xfrm>
                <a:off x="5857740" y="2660536"/>
                <a:ext cx="487597" cy="732349"/>
              </a:xfrm>
              <a:custGeom>
                <a:avLst/>
                <a:gdLst>
                  <a:gd name="connsiteX0" fmla="*/ 335197 w 487597"/>
                  <a:gd name="connsiteY0" fmla="*/ 0 h 732349"/>
                  <a:gd name="connsiteX1" fmla="*/ 487597 w 487597"/>
                  <a:gd name="connsiteY1" fmla="*/ 128809 h 732349"/>
                  <a:gd name="connsiteX2" fmla="*/ 335197 w 487597"/>
                  <a:gd name="connsiteY2" fmla="*/ 257618 h 732349"/>
                  <a:gd name="connsiteX3" fmla="*/ 326735 w 487597"/>
                  <a:gd name="connsiteY3" fmla="*/ 256174 h 732349"/>
                  <a:gd name="connsiteX4" fmla="*/ 211841 w 487597"/>
                  <a:gd name="connsiteY4" fmla="*/ 481325 h 732349"/>
                  <a:gd name="connsiteX5" fmla="*/ 366508 w 487597"/>
                  <a:gd name="connsiteY5" fmla="*/ 560251 h 732349"/>
                  <a:gd name="connsiteX6" fmla="*/ 374629 w 487597"/>
                  <a:gd name="connsiteY6" fmla="*/ 600073 h 732349"/>
                  <a:gd name="connsiteX7" fmla="*/ 316850 w 487597"/>
                  <a:gd name="connsiteY7" fmla="*/ 713297 h 732349"/>
                  <a:gd name="connsiteX8" fmla="*/ 279840 w 487597"/>
                  <a:gd name="connsiteY8" fmla="*/ 730089 h 732349"/>
                  <a:gd name="connsiteX9" fmla="*/ 102608 w 487597"/>
                  <a:gd name="connsiteY9" fmla="*/ 639648 h 732349"/>
                  <a:gd name="connsiteX10" fmla="*/ 17511 w 487597"/>
                  <a:gd name="connsiteY10" fmla="*/ 596224 h 732349"/>
                  <a:gd name="connsiteX11" fmla="*/ 12351 w 487597"/>
                  <a:gd name="connsiteY11" fmla="*/ 593590 h 732349"/>
                  <a:gd name="connsiteX12" fmla="*/ 4230 w 487597"/>
                  <a:gd name="connsiteY12" fmla="*/ 553768 h 732349"/>
                  <a:gd name="connsiteX13" fmla="*/ 195217 w 487597"/>
                  <a:gd name="connsiteY13" fmla="*/ 179503 h 732349"/>
                  <a:gd name="connsiteX14" fmla="*/ 194774 w 487597"/>
                  <a:gd name="connsiteY14" fmla="*/ 178947 h 732349"/>
                  <a:gd name="connsiteX15" fmla="*/ 182797 w 487597"/>
                  <a:gd name="connsiteY15" fmla="*/ 128809 h 732349"/>
                  <a:gd name="connsiteX16" fmla="*/ 335197 w 487597"/>
                  <a:gd name="connsiteY16" fmla="*/ 0 h 73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7597" h="732349">
                    <a:moveTo>
                      <a:pt x="335197" y="0"/>
                    </a:moveTo>
                    <a:cubicBezTo>
                      <a:pt x="419365" y="0"/>
                      <a:pt x="487597" y="57670"/>
                      <a:pt x="487597" y="128809"/>
                    </a:cubicBezTo>
                    <a:cubicBezTo>
                      <a:pt x="487597" y="199948"/>
                      <a:pt x="419365" y="257618"/>
                      <a:pt x="335197" y="257618"/>
                    </a:cubicBezTo>
                    <a:lnTo>
                      <a:pt x="326735" y="256174"/>
                    </a:lnTo>
                    <a:lnTo>
                      <a:pt x="211841" y="481325"/>
                    </a:lnTo>
                    <a:lnTo>
                      <a:pt x="366508" y="560251"/>
                    </a:lnTo>
                    <a:cubicBezTo>
                      <a:pt x="378971" y="566610"/>
                      <a:pt x="382606" y="584439"/>
                      <a:pt x="374629" y="600073"/>
                    </a:cubicBezTo>
                    <a:lnTo>
                      <a:pt x="316850" y="713297"/>
                    </a:lnTo>
                    <a:cubicBezTo>
                      <a:pt x="308873" y="728931"/>
                      <a:pt x="292303" y="736449"/>
                      <a:pt x="279840" y="730089"/>
                    </a:cubicBezTo>
                    <a:lnTo>
                      <a:pt x="102608" y="639648"/>
                    </a:lnTo>
                    <a:lnTo>
                      <a:pt x="17511" y="596224"/>
                    </a:lnTo>
                    <a:lnTo>
                      <a:pt x="12351" y="593590"/>
                    </a:lnTo>
                    <a:cubicBezTo>
                      <a:pt x="-112" y="587231"/>
                      <a:pt x="-3747" y="569402"/>
                      <a:pt x="4230" y="553768"/>
                    </a:cubicBezTo>
                    <a:lnTo>
                      <a:pt x="195217" y="179503"/>
                    </a:lnTo>
                    <a:lnTo>
                      <a:pt x="194774" y="178947"/>
                    </a:lnTo>
                    <a:cubicBezTo>
                      <a:pt x="187062" y="163537"/>
                      <a:pt x="182797" y="146594"/>
                      <a:pt x="182797" y="128809"/>
                    </a:cubicBezTo>
                    <a:cubicBezTo>
                      <a:pt x="182797" y="57670"/>
                      <a:pt x="251029" y="0"/>
                      <a:pt x="335197" y="0"/>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Trapezoid 169"/>
              <p:cNvSpPr/>
              <p:nvPr/>
            </p:nvSpPr>
            <p:spPr>
              <a:xfrm rot="7108612">
                <a:off x="6265031" y="3038386"/>
                <a:ext cx="343815" cy="811306"/>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Freeform: Shape 170"/>
              <p:cNvSpPr/>
              <p:nvPr/>
            </p:nvSpPr>
            <p:spPr>
              <a:xfrm rot="20798583">
                <a:off x="6472339" y="4438965"/>
                <a:ext cx="704834" cy="1096325"/>
              </a:xfrm>
              <a:custGeom>
                <a:avLst/>
                <a:gdLst>
                  <a:gd name="connsiteX0" fmla="*/ 321408 w 704834"/>
                  <a:gd name="connsiteY0" fmla="*/ 0 h 1096325"/>
                  <a:gd name="connsiteX1" fmla="*/ 704834 w 704834"/>
                  <a:gd name="connsiteY1" fmla="*/ 42697 h 1096325"/>
                  <a:gd name="connsiteX2" fmla="*/ 512814 w 704834"/>
                  <a:gd name="connsiteY2" fmla="*/ 970214 h 1096325"/>
                  <a:gd name="connsiteX3" fmla="*/ 513214 w 704834"/>
                  <a:gd name="connsiteY3" fmla="*/ 970464 h 1096325"/>
                  <a:gd name="connsiteX4" fmla="*/ 534204 w 704834"/>
                  <a:gd name="connsiteY4" fmla="*/ 1005728 h 1096325"/>
                  <a:gd name="connsiteX5" fmla="*/ 513214 w 704834"/>
                  <a:gd name="connsiteY5" fmla="*/ 1040993 h 1096325"/>
                  <a:gd name="connsiteX6" fmla="*/ 495924 w 704834"/>
                  <a:gd name="connsiteY6" fmla="*/ 1051797 h 1096325"/>
                  <a:gd name="connsiteX7" fmla="*/ 494834 w 704834"/>
                  <a:gd name="connsiteY7" fmla="*/ 1057062 h 1096325"/>
                  <a:gd name="connsiteX8" fmla="*/ 488608 w 704834"/>
                  <a:gd name="connsiteY8" fmla="*/ 1056369 h 1096325"/>
                  <a:gd name="connsiteX9" fmla="*/ 488587 w 704834"/>
                  <a:gd name="connsiteY9" fmla="*/ 1056382 h 1096325"/>
                  <a:gd name="connsiteX10" fmla="*/ 267102 w 704834"/>
                  <a:gd name="connsiteY10" fmla="*/ 1096325 h 1096325"/>
                  <a:gd name="connsiteX11" fmla="*/ 0 w 704834"/>
                  <a:gd name="connsiteY11" fmla="*/ 1005728 h 1096325"/>
                  <a:gd name="connsiteX12" fmla="*/ 267102 w 704834"/>
                  <a:gd name="connsiteY12" fmla="*/ 915131 h 1096325"/>
                  <a:gd name="connsiteX13" fmla="*/ 305204 w 704834"/>
                  <a:gd name="connsiteY13" fmla="*/ 917740 h 10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4834" h="1096325">
                    <a:moveTo>
                      <a:pt x="321408" y="0"/>
                    </a:moveTo>
                    <a:lnTo>
                      <a:pt x="704834" y="42697"/>
                    </a:lnTo>
                    <a:lnTo>
                      <a:pt x="512814" y="970214"/>
                    </a:lnTo>
                    <a:lnTo>
                      <a:pt x="513214" y="970464"/>
                    </a:lnTo>
                    <a:cubicBezTo>
                      <a:pt x="526730" y="981303"/>
                      <a:pt x="534204" y="993219"/>
                      <a:pt x="534204" y="1005728"/>
                    </a:cubicBezTo>
                    <a:cubicBezTo>
                      <a:pt x="534204" y="1018237"/>
                      <a:pt x="526730" y="1030154"/>
                      <a:pt x="513214" y="1040993"/>
                    </a:cubicBezTo>
                    <a:lnTo>
                      <a:pt x="495924" y="1051797"/>
                    </a:lnTo>
                    <a:lnTo>
                      <a:pt x="494834" y="1057062"/>
                    </a:lnTo>
                    <a:lnTo>
                      <a:pt x="488608" y="1056369"/>
                    </a:lnTo>
                    <a:lnTo>
                      <a:pt x="488587" y="1056382"/>
                    </a:lnTo>
                    <a:cubicBezTo>
                      <a:pt x="440587" y="1080481"/>
                      <a:pt x="359300" y="1096325"/>
                      <a:pt x="267102" y="1096325"/>
                    </a:cubicBezTo>
                    <a:cubicBezTo>
                      <a:pt x="119586" y="1096325"/>
                      <a:pt x="0" y="1055763"/>
                      <a:pt x="0" y="1005728"/>
                    </a:cubicBezTo>
                    <a:cubicBezTo>
                      <a:pt x="0" y="955693"/>
                      <a:pt x="119586" y="915131"/>
                      <a:pt x="267102" y="915131"/>
                    </a:cubicBezTo>
                    <a:lnTo>
                      <a:pt x="305204" y="917740"/>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2" name="Trapezoid 171"/>
              <p:cNvSpPr/>
              <p:nvPr/>
            </p:nvSpPr>
            <p:spPr>
              <a:xfrm>
                <a:off x="6400800" y="3387243"/>
                <a:ext cx="787213" cy="1767487"/>
              </a:xfrm>
              <a:prstGeom prst="trapezoid">
                <a:avLst>
                  <a:gd name="adj" fmla="val 3310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Freeform: Shape 172"/>
              <p:cNvSpPr/>
              <p:nvPr/>
            </p:nvSpPr>
            <p:spPr>
              <a:xfrm rot="18933998">
                <a:off x="6350552" y="2372197"/>
                <a:ext cx="913678" cy="888133"/>
              </a:xfrm>
              <a:custGeom>
                <a:avLst/>
                <a:gdLst>
                  <a:gd name="connsiteX0" fmla="*/ 799691 w 913678"/>
                  <a:gd name="connsiteY0" fmla="*/ 10041 h 888133"/>
                  <a:gd name="connsiteX1" fmla="*/ 841644 w 913678"/>
                  <a:gd name="connsiteY1" fmla="*/ 99397 h 888133"/>
                  <a:gd name="connsiteX2" fmla="*/ 841876 w 913678"/>
                  <a:gd name="connsiteY2" fmla="*/ 99617 h 888133"/>
                  <a:gd name="connsiteX3" fmla="*/ 875001 w 913678"/>
                  <a:gd name="connsiteY3" fmla="*/ 131250 h 888133"/>
                  <a:gd name="connsiteX4" fmla="*/ 895486 w 913678"/>
                  <a:gd name="connsiteY4" fmla="*/ 186119 h 888133"/>
                  <a:gd name="connsiteX5" fmla="*/ 893076 w 913678"/>
                  <a:gd name="connsiteY5" fmla="*/ 280156 h 888133"/>
                  <a:gd name="connsiteX6" fmla="*/ 910680 w 913678"/>
                  <a:gd name="connsiteY6" fmla="*/ 423937 h 888133"/>
                  <a:gd name="connsiteX7" fmla="*/ 828213 w 913678"/>
                  <a:gd name="connsiteY7" fmla="*/ 549796 h 888133"/>
                  <a:gd name="connsiteX8" fmla="*/ 798691 w 913678"/>
                  <a:gd name="connsiteY8" fmla="*/ 657641 h 888133"/>
                  <a:gd name="connsiteX9" fmla="*/ 698179 w 913678"/>
                  <a:gd name="connsiteY9" fmla="*/ 670699 h 888133"/>
                  <a:gd name="connsiteX10" fmla="*/ 626351 w 913678"/>
                  <a:gd name="connsiteY10" fmla="*/ 785749 h 888133"/>
                  <a:gd name="connsiteX11" fmla="*/ 596060 w 913678"/>
                  <a:gd name="connsiteY11" fmla="*/ 789960 h 888133"/>
                  <a:gd name="connsiteX12" fmla="*/ 570246 w 913678"/>
                  <a:gd name="connsiteY12" fmla="*/ 780021 h 888133"/>
                  <a:gd name="connsiteX13" fmla="*/ 506422 w 913678"/>
                  <a:gd name="connsiteY13" fmla="*/ 821979 h 888133"/>
                  <a:gd name="connsiteX14" fmla="*/ 77291 w 913678"/>
                  <a:gd name="connsiteY14" fmla="*/ 814764 h 888133"/>
                  <a:gd name="connsiteX15" fmla="*/ 174364 w 913678"/>
                  <a:gd name="connsiteY15" fmla="*/ 232886 h 888133"/>
                  <a:gd name="connsiteX16" fmla="*/ 325076 w 913678"/>
                  <a:gd name="connsiteY16" fmla="*/ 117109 h 888133"/>
                  <a:gd name="connsiteX17" fmla="*/ 395887 w 913678"/>
                  <a:gd name="connsiteY17" fmla="*/ 84415 h 888133"/>
                  <a:gd name="connsiteX18" fmla="*/ 419540 w 913678"/>
                  <a:gd name="connsiteY18" fmla="*/ 71347 h 888133"/>
                  <a:gd name="connsiteX19" fmla="*/ 435115 w 913678"/>
                  <a:gd name="connsiteY19" fmla="*/ 71839 h 888133"/>
                  <a:gd name="connsiteX20" fmla="*/ 484390 w 913678"/>
                  <a:gd name="connsiteY20" fmla="*/ 58094 h 888133"/>
                  <a:gd name="connsiteX21" fmla="*/ 503284 w 913678"/>
                  <a:gd name="connsiteY21" fmla="*/ 56346 h 888133"/>
                  <a:gd name="connsiteX22" fmla="*/ 508893 w 913678"/>
                  <a:gd name="connsiteY22" fmla="*/ 45608 h 888133"/>
                  <a:gd name="connsiteX23" fmla="*/ 585331 w 913678"/>
                  <a:gd name="connsiteY23" fmla="*/ 33289 h 888133"/>
                  <a:gd name="connsiteX24" fmla="*/ 604948 w 913678"/>
                  <a:gd name="connsiteY24" fmla="*/ 56008 h 888133"/>
                  <a:gd name="connsiteX25" fmla="*/ 610338 w 913678"/>
                  <a:gd name="connsiteY25" fmla="*/ 56633 h 888133"/>
                  <a:gd name="connsiteX26" fmla="*/ 628453 w 913678"/>
                  <a:gd name="connsiteY26" fmla="*/ 20518 h 888133"/>
                  <a:gd name="connsiteX27" fmla="*/ 656946 w 913678"/>
                  <a:gd name="connsiteY27" fmla="*/ 1079 h 888133"/>
                  <a:gd name="connsiteX28" fmla="*/ 690292 w 913678"/>
                  <a:gd name="connsiteY28" fmla="*/ 8132 h 888133"/>
                  <a:gd name="connsiteX29" fmla="*/ 716186 w 913678"/>
                  <a:gd name="connsiteY29" fmla="*/ 41790 h 888133"/>
                  <a:gd name="connsiteX30" fmla="*/ 716959 w 913678"/>
                  <a:gd name="connsiteY30" fmla="*/ 42795 h 888133"/>
                  <a:gd name="connsiteX31" fmla="*/ 777457 w 913678"/>
                  <a:gd name="connsiteY31" fmla="*/ 592 h 888133"/>
                  <a:gd name="connsiteX32" fmla="*/ 799691 w 913678"/>
                  <a:gd name="connsiteY32" fmla="*/ 10041 h 88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3678" h="888133">
                    <a:moveTo>
                      <a:pt x="799691" y="10041"/>
                    </a:moveTo>
                    <a:cubicBezTo>
                      <a:pt x="821659" y="26061"/>
                      <a:pt x="837412" y="59602"/>
                      <a:pt x="841644" y="99397"/>
                    </a:cubicBezTo>
                    <a:lnTo>
                      <a:pt x="841876" y="99617"/>
                    </a:lnTo>
                    <a:lnTo>
                      <a:pt x="875001" y="131250"/>
                    </a:lnTo>
                    <a:cubicBezTo>
                      <a:pt x="884259" y="146159"/>
                      <a:pt x="891371" y="164905"/>
                      <a:pt x="895486" y="186119"/>
                    </a:cubicBezTo>
                    <a:cubicBezTo>
                      <a:pt x="901466" y="216916"/>
                      <a:pt x="900614" y="250365"/>
                      <a:pt x="893076" y="280156"/>
                    </a:cubicBezTo>
                    <a:cubicBezTo>
                      <a:pt x="911606" y="321012"/>
                      <a:pt x="918086" y="373974"/>
                      <a:pt x="910680" y="423937"/>
                    </a:cubicBezTo>
                    <a:cubicBezTo>
                      <a:pt x="900835" y="490360"/>
                      <a:pt x="868242" y="540103"/>
                      <a:pt x="828213" y="549796"/>
                    </a:cubicBezTo>
                    <a:cubicBezTo>
                      <a:pt x="828022" y="591255"/>
                      <a:pt x="817251" y="630574"/>
                      <a:pt x="798691" y="657641"/>
                    </a:cubicBezTo>
                    <a:cubicBezTo>
                      <a:pt x="770492" y="698771"/>
                      <a:pt x="729758" y="704056"/>
                      <a:pt x="698179" y="670699"/>
                    </a:cubicBezTo>
                    <a:cubicBezTo>
                      <a:pt x="687967" y="727995"/>
                      <a:pt x="660620" y="771795"/>
                      <a:pt x="626351" y="785749"/>
                    </a:cubicBezTo>
                    <a:cubicBezTo>
                      <a:pt x="616256" y="789859"/>
                      <a:pt x="606051" y="791191"/>
                      <a:pt x="596060" y="789960"/>
                    </a:cubicBezTo>
                    <a:lnTo>
                      <a:pt x="570246" y="780021"/>
                    </a:lnTo>
                    <a:lnTo>
                      <a:pt x="506422" y="821979"/>
                    </a:lnTo>
                    <a:cubicBezTo>
                      <a:pt x="348300" y="909957"/>
                      <a:pt x="177276" y="912791"/>
                      <a:pt x="77291" y="814764"/>
                    </a:cubicBezTo>
                    <a:cubicBezTo>
                      <a:pt x="-56023" y="684061"/>
                      <a:pt x="-12562" y="423546"/>
                      <a:pt x="174364" y="232886"/>
                    </a:cubicBezTo>
                    <a:cubicBezTo>
                      <a:pt x="221095" y="185221"/>
                      <a:pt x="272368" y="146435"/>
                      <a:pt x="325076" y="117109"/>
                    </a:cubicBezTo>
                    <a:lnTo>
                      <a:pt x="395887" y="84415"/>
                    </a:lnTo>
                    <a:lnTo>
                      <a:pt x="419540" y="71347"/>
                    </a:lnTo>
                    <a:lnTo>
                      <a:pt x="435115" y="71839"/>
                    </a:lnTo>
                    <a:lnTo>
                      <a:pt x="484390" y="58094"/>
                    </a:lnTo>
                    <a:lnTo>
                      <a:pt x="503284" y="56346"/>
                    </a:lnTo>
                    <a:lnTo>
                      <a:pt x="508893" y="45608"/>
                    </a:lnTo>
                    <a:cubicBezTo>
                      <a:pt x="531115" y="19537"/>
                      <a:pt x="560306" y="14464"/>
                      <a:pt x="585331" y="33289"/>
                    </a:cubicBezTo>
                    <a:lnTo>
                      <a:pt x="604948" y="56008"/>
                    </a:lnTo>
                    <a:lnTo>
                      <a:pt x="610338" y="56633"/>
                    </a:lnTo>
                    <a:lnTo>
                      <a:pt x="628453" y="20518"/>
                    </a:lnTo>
                    <a:cubicBezTo>
                      <a:pt x="636763" y="10366"/>
                      <a:pt x="646505" y="3585"/>
                      <a:pt x="656946" y="1079"/>
                    </a:cubicBezTo>
                    <a:cubicBezTo>
                      <a:pt x="668437" y="-1682"/>
                      <a:pt x="679921" y="924"/>
                      <a:pt x="690292" y="8132"/>
                    </a:cubicBezTo>
                    <a:lnTo>
                      <a:pt x="716186" y="41790"/>
                    </a:lnTo>
                    <a:lnTo>
                      <a:pt x="716959" y="42795"/>
                    </a:lnTo>
                    <a:cubicBezTo>
                      <a:pt x="732191" y="12427"/>
                      <a:pt x="754894" y="-2643"/>
                      <a:pt x="777457" y="592"/>
                    </a:cubicBezTo>
                    <a:cubicBezTo>
                      <a:pt x="784978" y="1671"/>
                      <a:pt x="792483" y="4783"/>
                      <a:pt x="799691" y="10041"/>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4" name="Group 173"/>
          <p:cNvGrpSpPr/>
          <p:nvPr/>
        </p:nvGrpSpPr>
        <p:grpSpPr>
          <a:xfrm>
            <a:off x="10748776" y="519383"/>
            <a:ext cx="891658" cy="1847316"/>
            <a:chOff x="5737476" y="2372197"/>
            <a:chExt cx="1526754" cy="3163093"/>
          </a:xfr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p:grpSpPr>
        <p:sp>
          <p:nvSpPr>
            <p:cNvPr id="175" name="Freeform: Shape 174"/>
            <p:cNvSpPr/>
            <p:nvPr/>
          </p:nvSpPr>
          <p:spPr>
            <a:xfrm rot="1925385">
              <a:off x="5737476" y="2505271"/>
              <a:ext cx="950042" cy="445787"/>
            </a:xfrm>
            <a:custGeom>
              <a:avLst/>
              <a:gdLst>
                <a:gd name="connsiteX0" fmla="*/ 12457 w 950042"/>
                <a:gd name="connsiteY0" fmla="*/ 0 h 445787"/>
                <a:gd name="connsiteX1" fmla="*/ 244764 w 950042"/>
                <a:gd name="connsiteY1" fmla="*/ 189995 h 445787"/>
                <a:gd name="connsiteX2" fmla="*/ 950042 w 950042"/>
                <a:gd name="connsiteY2" fmla="*/ 189995 h 445787"/>
                <a:gd name="connsiteX3" fmla="*/ 950042 w 950042"/>
                <a:gd name="connsiteY3" fmla="*/ 313097 h 445787"/>
                <a:gd name="connsiteX4" fmla="*/ 182118 w 950042"/>
                <a:gd name="connsiteY4" fmla="*/ 313097 h 445787"/>
                <a:gd name="connsiteX5" fmla="*/ 0 w 950042"/>
                <a:gd name="connsiteY5" fmla="*/ 445787 h 44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0042" h="445787">
                  <a:moveTo>
                    <a:pt x="12457" y="0"/>
                  </a:moveTo>
                  <a:lnTo>
                    <a:pt x="244764" y="189995"/>
                  </a:lnTo>
                  <a:lnTo>
                    <a:pt x="950042" y="189995"/>
                  </a:lnTo>
                  <a:lnTo>
                    <a:pt x="950042" y="313097"/>
                  </a:lnTo>
                  <a:lnTo>
                    <a:pt x="182118" y="313097"/>
                  </a:lnTo>
                  <a:lnTo>
                    <a:pt x="0" y="445787"/>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6" name="Freeform: Shape 175"/>
            <p:cNvSpPr/>
            <p:nvPr/>
          </p:nvSpPr>
          <p:spPr>
            <a:xfrm>
              <a:off x="6193289" y="4432750"/>
              <a:ext cx="704834" cy="1096325"/>
            </a:xfrm>
            <a:custGeom>
              <a:avLst/>
              <a:gdLst>
                <a:gd name="connsiteX0" fmla="*/ 321408 w 704834"/>
                <a:gd name="connsiteY0" fmla="*/ 0 h 1096325"/>
                <a:gd name="connsiteX1" fmla="*/ 704834 w 704834"/>
                <a:gd name="connsiteY1" fmla="*/ 42697 h 1096325"/>
                <a:gd name="connsiteX2" fmla="*/ 512814 w 704834"/>
                <a:gd name="connsiteY2" fmla="*/ 970214 h 1096325"/>
                <a:gd name="connsiteX3" fmla="*/ 513214 w 704834"/>
                <a:gd name="connsiteY3" fmla="*/ 970464 h 1096325"/>
                <a:gd name="connsiteX4" fmla="*/ 534204 w 704834"/>
                <a:gd name="connsiteY4" fmla="*/ 1005728 h 1096325"/>
                <a:gd name="connsiteX5" fmla="*/ 513214 w 704834"/>
                <a:gd name="connsiteY5" fmla="*/ 1040993 h 1096325"/>
                <a:gd name="connsiteX6" fmla="*/ 495924 w 704834"/>
                <a:gd name="connsiteY6" fmla="*/ 1051797 h 1096325"/>
                <a:gd name="connsiteX7" fmla="*/ 494834 w 704834"/>
                <a:gd name="connsiteY7" fmla="*/ 1057062 h 1096325"/>
                <a:gd name="connsiteX8" fmla="*/ 488608 w 704834"/>
                <a:gd name="connsiteY8" fmla="*/ 1056369 h 1096325"/>
                <a:gd name="connsiteX9" fmla="*/ 488587 w 704834"/>
                <a:gd name="connsiteY9" fmla="*/ 1056382 h 1096325"/>
                <a:gd name="connsiteX10" fmla="*/ 267102 w 704834"/>
                <a:gd name="connsiteY10" fmla="*/ 1096325 h 1096325"/>
                <a:gd name="connsiteX11" fmla="*/ 0 w 704834"/>
                <a:gd name="connsiteY11" fmla="*/ 1005728 h 1096325"/>
                <a:gd name="connsiteX12" fmla="*/ 267102 w 704834"/>
                <a:gd name="connsiteY12" fmla="*/ 915131 h 1096325"/>
                <a:gd name="connsiteX13" fmla="*/ 305204 w 704834"/>
                <a:gd name="connsiteY13" fmla="*/ 917740 h 10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4834" h="1096325">
                  <a:moveTo>
                    <a:pt x="321408" y="0"/>
                  </a:moveTo>
                  <a:lnTo>
                    <a:pt x="704834" y="42697"/>
                  </a:lnTo>
                  <a:lnTo>
                    <a:pt x="512814" y="970214"/>
                  </a:lnTo>
                  <a:lnTo>
                    <a:pt x="513214" y="970464"/>
                  </a:lnTo>
                  <a:cubicBezTo>
                    <a:pt x="526730" y="981303"/>
                    <a:pt x="534204" y="993219"/>
                    <a:pt x="534204" y="1005728"/>
                  </a:cubicBezTo>
                  <a:cubicBezTo>
                    <a:pt x="534204" y="1018237"/>
                    <a:pt x="526730" y="1030154"/>
                    <a:pt x="513214" y="1040993"/>
                  </a:cubicBezTo>
                  <a:lnTo>
                    <a:pt x="495924" y="1051797"/>
                  </a:lnTo>
                  <a:lnTo>
                    <a:pt x="494834" y="1057062"/>
                  </a:lnTo>
                  <a:lnTo>
                    <a:pt x="488608" y="1056369"/>
                  </a:lnTo>
                  <a:lnTo>
                    <a:pt x="488587" y="1056382"/>
                  </a:lnTo>
                  <a:cubicBezTo>
                    <a:pt x="440587" y="1080481"/>
                    <a:pt x="359300" y="1096325"/>
                    <a:pt x="267102" y="1096325"/>
                  </a:cubicBezTo>
                  <a:cubicBezTo>
                    <a:pt x="119586" y="1096325"/>
                    <a:pt x="0" y="1055763"/>
                    <a:pt x="0" y="1005728"/>
                  </a:cubicBezTo>
                  <a:cubicBezTo>
                    <a:pt x="0" y="955693"/>
                    <a:pt x="119586" y="915131"/>
                    <a:pt x="267102" y="915131"/>
                  </a:cubicBezTo>
                  <a:lnTo>
                    <a:pt x="305204" y="917740"/>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7" name="Freeform: Shape 176"/>
            <p:cNvSpPr/>
            <p:nvPr/>
          </p:nvSpPr>
          <p:spPr>
            <a:xfrm>
              <a:off x="5857740" y="2660536"/>
              <a:ext cx="487597" cy="732349"/>
            </a:xfrm>
            <a:custGeom>
              <a:avLst/>
              <a:gdLst>
                <a:gd name="connsiteX0" fmla="*/ 335197 w 487597"/>
                <a:gd name="connsiteY0" fmla="*/ 0 h 732349"/>
                <a:gd name="connsiteX1" fmla="*/ 487597 w 487597"/>
                <a:gd name="connsiteY1" fmla="*/ 128809 h 732349"/>
                <a:gd name="connsiteX2" fmla="*/ 335197 w 487597"/>
                <a:gd name="connsiteY2" fmla="*/ 257618 h 732349"/>
                <a:gd name="connsiteX3" fmla="*/ 326735 w 487597"/>
                <a:gd name="connsiteY3" fmla="*/ 256174 h 732349"/>
                <a:gd name="connsiteX4" fmla="*/ 211841 w 487597"/>
                <a:gd name="connsiteY4" fmla="*/ 481325 h 732349"/>
                <a:gd name="connsiteX5" fmla="*/ 366508 w 487597"/>
                <a:gd name="connsiteY5" fmla="*/ 560251 h 732349"/>
                <a:gd name="connsiteX6" fmla="*/ 374629 w 487597"/>
                <a:gd name="connsiteY6" fmla="*/ 600073 h 732349"/>
                <a:gd name="connsiteX7" fmla="*/ 316850 w 487597"/>
                <a:gd name="connsiteY7" fmla="*/ 713297 h 732349"/>
                <a:gd name="connsiteX8" fmla="*/ 279840 w 487597"/>
                <a:gd name="connsiteY8" fmla="*/ 730089 h 732349"/>
                <a:gd name="connsiteX9" fmla="*/ 102608 w 487597"/>
                <a:gd name="connsiteY9" fmla="*/ 639648 h 732349"/>
                <a:gd name="connsiteX10" fmla="*/ 17511 w 487597"/>
                <a:gd name="connsiteY10" fmla="*/ 596224 h 732349"/>
                <a:gd name="connsiteX11" fmla="*/ 12351 w 487597"/>
                <a:gd name="connsiteY11" fmla="*/ 593590 h 732349"/>
                <a:gd name="connsiteX12" fmla="*/ 4230 w 487597"/>
                <a:gd name="connsiteY12" fmla="*/ 553768 h 732349"/>
                <a:gd name="connsiteX13" fmla="*/ 195217 w 487597"/>
                <a:gd name="connsiteY13" fmla="*/ 179503 h 732349"/>
                <a:gd name="connsiteX14" fmla="*/ 194774 w 487597"/>
                <a:gd name="connsiteY14" fmla="*/ 178947 h 732349"/>
                <a:gd name="connsiteX15" fmla="*/ 182797 w 487597"/>
                <a:gd name="connsiteY15" fmla="*/ 128809 h 732349"/>
                <a:gd name="connsiteX16" fmla="*/ 335197 w 487597"/>
                <a:gd name="connsiteY16" fmla="*/ 0 h 73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7597" h="732349">
                  <a:moveTo>
                    <a:pt x="335197" y="0"/>
                  </a:moveTo>
                  <a:cubicBezTo>
                    <a:pt x="419365" y="0"/>
                    <a:pt x="487597" y="57670"/>
                    <a:pt x="487597" y="128809"/>
                  </a:cubicBezTo>
                  <a:cubicBezTo>
                    <a:pt x="487597" y="199948"/>
                    <a:pt x="419365" y="257618"/>
                    <a:pt x="335197" y="257618"/>
                  </a:cubicBezTo>
                  <a:lnTo>
                    <a:pt x="326735" y="256174"/>
                  </a:lnTo>
                  <a:lnTo>
                    <a:pt x="211841" y="481325"/>
                  </a:lnTo>
                  <a:lnTo>
                    <a:pt x="366508" y="560251"/>
                  </a:lnTo>
                  <a:cubicBezTo>
                    <a:pt x="378971" y="566610"/>
                    <a:pt x="382606" y="584439"/>
                    <a:pt x="374629" y="600073"/>
                  </a:cubicBezTo>
                  <a:lnTo>
                    <a:pt x="316850" y="713297"/>
                  </a:lnTo>
                  <a:cubicBezTo>
                    <a:pt x="308873" y="728931"/>
                    <a:pt x="292303" y="736449"/>
                    <a:pt x="279840" y="730089"/>
                  </a:cubicBezTo>
                  <a:lnTo>
                    <a:pt x="102608" y="639648"/>
                  </a:lnTo>
                  <a:lnTo>
                    <a:pt x="17511" y="596224"/>
                  </a:lnTo>
                  <a:lnTo>
                    <a:pt x="12351" y="593590"/>
                  </a:lnTo>
                  <a:cubicBezTo>
                    <a:pt x="-112" y="587231"/>
                    <a:pt x="-3747" y="569402"/>
                    <a:pt x="4230" y="553768"/>
                  </a:cubicBezTo>
                  <a:lnTo>
                    <a:pt x="195217" y="179503"/>
                  </a:lnTo>
                  <a:lnTo>
                    <a:pt x="194774" y="178947"/>
                  </a:lnTo>
                  <a:cubicBezTo>
                    <a:pt x="187062" y="163537"/>
                    <a:pt x="182797" y="146594"/>
                    <a:pt x="182797" y="128809"/>
                  </a:cubicBezTo>
                  <a:cubicBezTo>
                    <a:pt x="182797" y="57670"/>
                    <a:pt x="251029" y="0"/>
                    <a:pt x="335197" y="0"/>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Trapezoid 177"/>
            <p:cNvSpPr/>
            <p:nvPr/>
          </p:nvSpPr>
          <p:spPr>
            <a:xfrm rot="7108612">
              <a:off x="6265031" y="3038386"/>
              <a:ext cx="343815" cy="811306"/>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Freeform: Shape 178"/>
            <p:cNvSpPr/>
            <p:nvPr/>
          </p:nvSpPr>
          <p:spPr>
            <a:xfrm rot="20798583">
              <a:off x="6472339" y="4438965"/>
              <a:ext cx="704834" cy="1096325"/>
            </a:xfrm>
            <a:custGeom>
              <a:avLst/>
              <a:gdLst>
                <a:gd name="connsiteX0" fmla="*/ 321408 w 704834"/>
                <a:gd name="connsiteY0" fmla="*/ 0 h 1096325"/>
                <a:gd name="connsiteX1" fmla="*/ 704834 w 704834"/>
                <a:gd name="connsiteY1" fmla="*/ 42697 h 1096325"/>
                <a:gd name="connsiteX2" fmla="*/ 512814 w 704834"/>
                <a:gd name="connsiteY2" fmla="*/ 970214 h 1096325"/>
                <a:gd name="connsiteX3" fmla="*/ 513214 w 704834"/>
                <a:gd name="connsiteY3" fmla="*/ 970464 h 1096325"/>
                <a:gd name="connsiteX4" fmla="*/ 534204 w 704834"/>
                <a:gd name="connsiteY4" fmla="*/ 1005728 h 1096325"/>
                <a:gd name="connsiteX5" fmla="*/ 513214 w 704834"/>
                <a:gd name="connsiteY5" fmla="*/ 1040993 h 1096325"/>
                <a:gd name="connsiteX6" fmla="*/ 495924 w 704834"/>
                <a:gd name="connsiteY6" fmla="*/ 1051797 h 1096325"/>
                <a:gd name="connsiteX7" fmla="*/ 494834 w 704834"/>
                <a:gd name="connsiteY7" fmla="*/ 1057062 h 1096325"/>
                <a:gd name="connsiteX8" fmla="*/ 488608 w 704834"/>
                <a:gd name="connsiteY8" fmla="*/ 1056369 h 1096325"/>
                <a:gd name="connsiteX9" fmla="*/ 488587 w 704834"/>
                <a:gd name="connsiteY9" fmla="*/ 1056382 h 1096325"/>
                <a:gd name="connsiteX10" fmla="*/ 267102 w 704834"/>
                <a:gd name="connsiteY10" fmla="*/ 1096325 h 1096325"/>
                <a:gd name="connsiteX11" fmla="*/ 0 w 704834"/>
                <a:gd name="connsiteY11" fmla="*/ 1005728 h 1096325"/>
                <a:gd name="connsiteX12" fmla="*/ 267102 w 704834"/>
                <a:gd name="connsiteY12" fmla="*/ 915131 h 1096325"/>
                <a:gd name="connsiteX13" fmla="*/ 305204 w 704834"/>
                <a:gd name="connsiteY13" fmla="*/ 917740 h 10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4834" h="1096325">
                  <a:moveTo>
                    <a:pt x="321408" y="0"/>
                  </a:moveTo>
                  <a:lnTo>
                    <a:pt x="704834" y="42697"/>
                  </a:lnTo>
                  <a:lnTo>
                    <a:pt x="512814" y="970214"/>
                  </a:lnTo>
                  <a:lnTo>
                    <a:pt x="513214" y="970464"/>
                  </a:lnTo>
                  <a:cubicBezTo>
                    <a:pt x="526730" y="981303"/>
                    <a:pt x="534204" y="993219"/>
                    <a:pt x="534204" y="1005728"/>
                  </a:cubicBezTo>
                  <a:cubicBezTo>
                    <a:pt x="534204" y="1018237"/>
                    <a:pt x="526730" y="1030154"/>
                    <a:pt x="513214" y="1040993"/>
                  </a:cubicBezTo>
                  <a:lnTo>
                    <a:pt x="495924" y="1051797"/>
                  </a:lnTo>
                  <a:lnTo>
                    <a:pt x="494834" y="1057062"/>
                  </a:lnTo>
                  <a:lnTo>
                    <a:pt x="488608" y="1056369"/>
                  </a:lnTo>
                  <a:lnTo>
                    <a:pt x="488587" y="1056382"/>
                  </a:lnTo>
                  <a:cubicBezTo>
                    <a:pt x="440587" y="1080481"/>
                    <a:pt x="359300" y="1096325"/>
                    <a:pt x="267102" y="1096325"/>
                  </a:cubicBezTo>
                  <a:cubicBezTo>
                    <a:pt x="119586" y="1096325"/>
                    <a:pt x="0" y="1055763"/>
                    <a:pt x="0" y="1005728"/>
                  </a:cubicBezTo>
                  <a:cubicBezTo>
                    <a:pt x="0" y="955693"/>
                    <a:pt x="119586" y="915131"/>
                    <a:pt x="267102" y="915131"/>
                  </a:cubicBezTo>
                  <a:lnTo>
                    <a:pt x="305204" y="917740"/>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0" name="Trapezoid 179"/>
            <p:cNvSpPr/>
            <p:nvPr/>
          </p:nvSpPr>
          <p:spPr>
            <a:xfrm>
              <a:off x="6400800" y="3387243"/>
              <a:ext cx="787213" cy="1767487"/>
            </a:xfrm>
            <a:prstGeom prst="trapezoid">
              <a:avLst>
                <a:gd name="adj" fmla="val 3310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Freeform: Shape 180"/>
            <p:cNvSpPr/>
            <p:nvPr/>
          </p:nvSpPr>
          <p:spPr>
            <a:xfrm rot="18933998">
              <a:off x="6350552" y="2372197"/>
              <a:ext cx="913678" cy="888133"/>
            </a:xfrm>
            <a:custGeom>
              <a:avLst/>
              <a:gdLst>
                <a:gd name="connsiteX0" fmla="*/ 799691 w 913678"/>
                <a:gd name="connsiteY0" fmla="*/ 10041 h 888133"/>
                <a:gd name="connsiteX1" fmla="*/ 841644 w 913678"/>
                <a:gd name="connsiteY1" fmla="*/ 99397 h 888133"/>
                <a:gd name="connsiteX2" fmla="*/ 841876 w 913678"/>
                <a:gd name="connsiteY2" fmla="*/ 99617 h 888133"/>
                <a:gd name="connsiteX3" fmla="*/ 875001 w 913678"/>
                <a:gd name="connsiteY3" fmla="*/ 131250 h 888133"/>
                <a:gd name="connsiteX4" fmla="*/ 895486 w 913678"/>
                <a:gd name="connsiteY4" fmla="*/ 186119 h 888133"/>
                <a:gd name="connsiteX5" fmla="*/ 893076 w 913678"/>
                <a:gd name="connsiteY5" fmla="*/ 280156 h 888133"/>
                <a:gd name="connsiteX6" fmla="*/ 910680 w 913678"/>
                <a:gd name="connsiteY6" fmla="*/ 423937 h 888133"/>
                <a:gd name="connsiteX7" fmla="*/ 828213 w 913678"/>
                <a:gd name="connsiteY7" fmla="*/ 549796 h 888133"/>
                <a:gd name="connsiteX8" fmla="*/ 798691 w 913678"/>
                <a:gd name="connsiteY8" fmla="*/ 657641 h 888133"/>
                <a:gd name="connsiteX9" fmla="*/ 698179 w 913678"/>
                <a:gd name="connsiteY9" fmla="*/ 670699 h 888133"/>
                <a:gd name="connsiteX10" fmla="*/ 626351 w 913678"/>
                <a:gd name="connsiteY10" fmla="*/ 785749 h 888133"/>
                <a:gd name="connsiteX11" fmla="*/ 596060 w 913678"/>
                <a:gd name="connsiteY11" fmla="*/ 789960 h 888133"/>
                <a:gd name="connsiteX12" fmla="*/ 570246 w 913678"/>
                <a:gd name="connsiteY12" fmla="*/ 780021 h 888133"/>
                <a:gd name="connsiteX13" fmla="*/ 506422 w 913678"/>
                <a:gd name="connsiteY13" fmla="*/ 821979 h 888133"/>
                <a:gd name="connsiteX14" fmla="*/ 77291 w 913678"/>
                <a:gd name="connsiteY14" fmla="*/ 814764 h 888133"/>
                <a:gd name="connsiteX15" fmla="*/ 174364 w 913678"/>
                <a:gd name="connsiteY15" fmla="*/ 232886 h 888133"/>
                <a:gd name="connsiteX16" fmla="*/ 325076 w 913678"/>
                <a:gd name="connsiteY16" fmla="*/ 117109 h 888133"/>
                <a:gd name="connsiteX17" fmla="*/ 395887 w 913678"/>
                <a:gd name="connsiteY17" fmla="*/ 84415 h 888133"/>
                <a:gd name="connsiteX18" fmla="*/ 419540 w 913678"/>
                <a:gd name="connsiteY18" fmla="*/ 71347 h 888133"/>
                <a:gd name="connsiteX19" fmla="*/ 435115 w 913678"/>
                <a:gd name="connsiteY19" fmla="*/ 71839 h 888133"/>
                <a:gd name="connsiteX20" fmla="*/ 484390 w 913678"/>
                <a:gd name="connsiteY20" fmla="*/ 58094 h 888133"/>
                <a:gd name="connsiteX21" fmla="*/ 503284 w 913678"/>
                <a:gd name="connsiteY21" fmla="*/ 56346 h 888133"/>
                <a:gd name="connsiteX22" fmla="*/ 508893 w 913678"/>
                <a:gd name="connsiteY22" fmla="*/ 45608 h 888133"/>
                <a:gd name="connsiteX23" fmla="*/ 585331 w 913678"/>
                <a:gd name="connsiteY23" fmla="*/ 33289 h 888133"/>
                <a:gd name="connsiteX24" fmla="*/ 604948 w 913678"/>
                <a:gd name="connsiteY24" fmla="*/ 56008 h 888133"/>
                <a:gd name="connsiteX25" fmla="*/ 610338 w 913678"/>
                <a:gd name="connsiteY25" fmla="*/ 56633 h 888133"/>
                <a:gd name="connsiteX26" fmla="*/ 628453 w 913678"/>
                <a:gd name="connsiteY26" fmla="*/ 20518 h 888133"/>
                <a:gd name="connsiteX27" fmla="*/ 656946 w 913678"/>
                <a:gd name="connsiteY27" fmla="*/ 1079 h 888133"/>
                <a:gd name="connsiteX28" fmla="*/ 690292 w 913678"/>
                <a:gd name="connsiteY28" fmla="*/ 8132 h 888133"/>
                <a:gd name="connsiteX29" fmla="*/ 716186 w 913678"/>
                <a:gd name="connsiteY29" fmla="*/ 41790 h 888133"/>
                <a:gd name="connsiteX30" fmla="*/ 716959 w 913678"/>
                <a:gd name="connsiteY30" fmla="*/ 42795 h 888133"/>
                <a:gd name="connsiteX31" fmla="*/ 777457 w 913678"/>
                <a:gd name="connsiteY31" fmla="*/ 592 h 888133"/>
                <a:gd name="connsiteX32" fmla="*/ 799691 w 913678"/>
                <a:gd name="connsiteY32" fmla="*/ 10041 h 88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3678" h="888133">
                  <a:moveTo>
                    <a:pt x="799691" y="10041"/>
                  </a:moveTo>
                  <a:cubicBezTo>
                    <a:pt x="821659" y="26061"/>
                    <a:pt x="837412" y="59602"/>
                    <a:pt x="841644" y="99397"/>
                  </a:cubicBezTo>
                  <a:lnTo>
                    <a:pt x="841876" y="99617"/>
                  </a:lnTo>
                  <a:lnTo>
                    <a:pt x="875001" y="131250"/>
                  </a:lnTo>
                  <a:cubicBezTo>
                    <a:pt x="884259" y="146159"/>
                    <a:pt x="891371" y="164905"/>
                    <a:pt x="895486" y="186119"/>
                  </a:cubicBezTo>
                  <a:cubicBezTo>
                    <a:pt x="901466" y="216916"/>
                    <a:pt x="900614" y="250365"/>
                    <a:pt x="893076" y="280156"/>
                  </a:cubicBezTo>
                  <a:cubicBezTo>
                    <a:pt x="911606" y="321012"/>
                    <a:pt x="918086" y="373974"/>
                    <a:pt x="910680" y="423937"/>
                  </a:cubicBezTo>
                  <a:cubicBezTo>
                    <a:pt x="900835" y="490360"/>
                    <a:pt x="868242" y="540103"/>
                    <a:pt x="828213" y="549796"/>
                  </a:cubicBezTo>
                  <a:cubicBezTo>
                    <a:pt x="828022" y="591255"/>
                    <a:pt x="817251" y="630574"/>
                    <a:pt x="798691" y="657641"/>
                  </a:cubicBezTo>
                  <a:cubicBezTo>
                    <a:pt x="770492" y="698771"/>
                    <a:pt x="729758" y="704056"/>
                    <a:pt x="698179" y="670699"/>
                  </a:cubicBezTo>
                  <a:cubicBezTo>
                    <a:pt x="687967" y="727995"/>
                    <a:pt x="660620" y="771795"/>
                    <a:pt x="626351" y="785749"/>
                  </a:cubicBezTo>
                  <a:cubicBezTo>
                    <a:pt x="616256" y="789859"/>
                    <a:pt x="606051" y="791191"/>
                    <a:pt x="596060" y="789960"/>
                  </a:cubicBezTo>
                  <a:lnTo>
                    <a:pt x="570246" y="780021"/>
                  </a:lnTo>
                  <a:lnTo>
                    <a:pt x="506422" y="821979"/>
                  </a:lnTo>
                  <a:cubicBezTo>
                    <a:pt x="348300" y="909957"/>
                    <a:pt x="177276" y="912791"/>
                    <a:pt x="77291" y="814764"/>
                  </a:cubicBezTo>
                  <a:cubicBezTo>
                    <a:pt x="-56023" y="684061"/>
                    <a:pt x="-12562" y="423546"/>
                    <a:pt x="174364" y="232886"/>
                  </a:cubicBezTo>
                  <a:cubicBezTo>
                    <a:pt x="221095" y="185221"/>
                    <a:pt x="272368" y="146435"/>
                    <a:pt x="325076" y="117109"/>
                  </a:cubicBezTo>
                  <a:lnTo>
                    <a:pt x="395887" y="84415"/>
                  </a:lnTo>
                  <a:lnTo>
                    <a:pt x="419540" y="71347"/>
                  </a:lnTo>
                  <a:lnTo>
                    <a:pt x="435115" y="71839"/>
                  </a:lnTo>
                  <a:lnTo>
                    <a:pt x="484390" y="58094"/>
                  </a:lnTo>
                  <a:lnTo>
                    <a:pt x="503284" y="56346"/>
                  </a:lnTo>
                  <a:lnTo>
                    <a:pt x="508893" y="45608"/>
                  </a:lnTo>
                  <a:cubicBezTo>
                    <a:pt x="531115" y="19537"/>
                    <a:pt x="560306" y="14464"/>
                    <a:pt x="585331" y="33289"/>
                  </a:cubicBezTo>
                  <a:lnTo>
                    <a:pt x="604948" y="56008"/>
                  </a:lnTo>
                  <a:lnTo>
                    <a:pt x="610338" y="56633"/>
                  </a:lnTo>
                  <a:lnTo>
                    <a:pt x="628453" y="20518"/>
                  </a:lnTo>
                  <a:cubicBezTo>
                    <a:pt x="636763" y="10366"/>
                    <a:pt x="646505" y="3585"/>
                    <a:pt x="656946" y="1079"/>
                  </a:cubicBezTo>
                  <a:cubicBezTo>
                    <a:pt x="668437" y="-1682"/>
                    <a:pt x="679921" y="924"/>
                    <a:pt x="690292" y="8132"/>
                  </a:cubicBezTo>
                  <a:lnTo>
                    <a:pt x="716186" y="41790"/>
                  </a:lnTo>
                  <a:lnTo>
                    <a:pt x="716959" y="42795"/>
                  </a:lnTo>
                  <a:cubicBezTo>
                    <a:pt x="732191" y="12427"/>
                    <a:pt x="754894" y="-2643"/>
                    <a:pt x="777457" y="592"/>
                  </a:cubicBezTo>
                  <a:cubicBezTo>
                    <a:pt x="784978" y="1671"/>
                    <a:pt x="792483" y="4783"/>
                    <a:pt x="799691" y="10041"/>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Rectangle 30"/>
          <p:cNvSpPr/>
          <p:nvPr/>
        </p:nvSpPr>
        <p:spPr>
          <a:xfrm>
            <a:off x="4332437" y="5112970"/>
            <a:ext cx="3450931" cy="1107996"/>
          </a:xfrm>
          <a:prstGeom prst="rect">
            <a:avLst/>
          </a:prstGeom>
        </p:spPr>
        <p:txBody>
          <a:bodyPr wrap="square">
            <a:spAutoFit/>
          </a:bodyPr>
          <a:lstStyle/>
          <a:p>
            <a:pPr algn="ctr"/>
            <a:r>
              <a:rPr lang="en-US" sz="2400" i="1" dirty="0">
                <a:solidFill>
                  <a:schemeClr val="bg1"/>
                </a:solidFill>
                <a:latin typeface="Palatino"/>
              </a:rPr>
              <a:t>…but if ye are prepared ye shall not fear.</a:t>
            </a:r>
          </a:p>
          <a:p>
            <a:pPr algn="ctr"/>
            <a:r>
              <a:rPr lang="en-US" i="1" dirty="0">
                <a:solidFill>
                  <a:schemeClr val="bg1"/>
                </a:solidFill>
                <a:latin typeface="Palatino"/>
              </a:rPr>
              <a:t>D&amp;C 38:30</a:t>
            </a:r>
            <a:endParaRPr lang="en-US" i="1" dirty="0">
              <a:solidFill>
                <a:schemeClr val="bg1"/>
              </a:solidFill>
            </a:endParaRPr>
          </a:p>
        </p:txBody>
      </p:sp>
    </p:spTree>
    <p:extLst>
      <p:ext uri="{BB962C8B-B14F-4D97-AF65-F5344CB8AC3E}">
        <p14:creationId xmlns:p14="http://schemas.microsoft.com/office/powerpoint/2010/main" val="1411939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490383" y="1116106"/>
            <a:ext cx="9377082" cy="1569660"/>
          </a:xfrm>
          <a:prstGeom prst="rect">
            <a:avLst/>
          </a:prstGeom>
          <a:noFill/>
        </p:spPr>
        <p:txBody>
          <a:bodyPr wrap="square" rtlCol="0">
            <a:spAutoFit/>
          </a:bodyPr>
          <a:lstStyle/>
          <a:p>
            <a:r>
              <a:rPr lang="en-US" sz="2400" dirty="0">
                <a:solidFill>
                  <a:schemeClr val="bg1"/>
                </a:solidFill>
              </a:rPr>
              <a:t>“Because of the destruction of the wicked at the Savior’s Second Coming, only righteous people will live on the earth at the beginning of the Millennium. They will be those who have lived virtuous and honest lives. These people will inherit either the terrestrial or celestial kingdom.”</a:t>
            </a:r>
          </a:p>
        </p:txBody>
      </p:sp>
      <p:sp>
        <p:nvSpPr>
          <p:cNvPr id="6" name="TextBox 5"/>
          <p:cNvSpPr txBox="1"/>
          <p:nvPr/>
        </p:nvSpPr>
        <p:spPr>
          <a:xfrm>
            <a:off x="3810000" y="228600"/>
            <a:ext cx="5257800" cy="523220"/>
          </a:xfrm>
          <a:prstGeom prst="rect">
            <a:avLst/>
          </a:prstGeom>
          <a:noFill/>
        </p:spPr>
        <p:txBody>
          <a:bodyPr wrap="square" rtlCol="0">
            <a:spAutoFit/>
          </a:bodyPr>
          <a:lstStyle/>
          <a:p>
            <a:r>
              <a:rPr lang="en-US" sz="2800" dirty="0">
                <a:solidFill>
                  <a:schemeClr val="bg1"/>
                </a:solidFill>
              </a:rPr>
              <a:t>Terrestrial or Celestial lifestyle</a:t>
            </a:r>
          </a:p>
        </p:txBody>
      </p:sp>
      <p:sp>
        <p:nvSpPr>
          <p:cNvPr id="10" name="TextBox 9"/>
          <p:cNvSpPr txBox="1"/>
          <p:nvPr/>
        </p:nvSpPr>
        <p:spPr>
          <a:xfrm>
            <a:off x="0" y="6415684"/>
            <a:ext cx="2819400" cy="369332"/>
          </a:xfrm>
          <a:prstGeom prst="rect">
            <a:avLst/>
          </a:prstGeom>
          <a:noFill/>
        </p:spPr>
        <p:txBody>
          <a:bodyPr wrap="square" rtlCol="0">
            <a:spAutoFit/>
          </a:bodyPr>
          <a:lstStyle/>
          <a:p>
            <a:r>
              <a:rPr lang="en-US" dirty="0">
                <a:solidFill>
                  <a:schemeClr val="bg1"/>
                </a:solidFill>
              </a:rPr>
              <a:t>Revelation 6:16-17</a:t>
            </a:r>
          </a:p>
        </p:txBody>
      </p:sp>
      <p:sp>
        <p:nvSpPr>
          <p:cNvPr id="7" name="TextBox 6"/>
          <p:cNvSpPr txBox="1"/>
          <p:nvPr/>
        </p:nvSpPr>
        <p:spPr>
          <a:xfrm>
            <a:off x="9296400" y="6415684"/>
            <a:ext cx="2895600" cy="400110"/>
          </a:xfrm>
          <a:prstGeom prst="rect">
            <a:avLst/>
          </a:prstGeom>
          <a:noFill/>
        </p:spPr>
        <p:txBody>
          <a:bodyPr wrap="square" rtlCol="0">
            <a:spAutoFit/>
          </a:bodyPr>
          <a:lstStyle/>
          <a:p>
            <a:pPr algn="r"/>
            <a:r>
              <a:rPr lang="en-US" sz="2000" dirty="0">
                <a:solidFill>
                  <a:schemeClr val="bg1"/>
                </a:solidFill>
              </a:rPr>
              <a:t>(4)</a:t>
            </a:r>
          </a:p>
        </p:txBody>
      </p:sp>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3004325"/>
            <a:ext cx="4398029" cy="3411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36852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057400" y="76201"/>
            <a:ext cx="8077200" cy="461665"/>
          </a:xfrm>
          <a:prstGeom prst="rect">
            <a:avLst/>
          </a:prstGeom>
          <a:noFill/>
        </p:spPr>
        <p:txBody>
          <a:bodyPr wrap="square" rtlCol="0">
            <a:spAutoFit/>
          </a:bodyPr>
          <a:lstStyle/>
          <a:p>
            <a:pPr algn="ctr"/>
            <a:r>
              <a:rPr lang="en-US" sz="2400" dirty="0">
                <a:solidFill>
                  <a:schemeClr val="bg1"/>
                </a:solidFill>
              </a:rPr>
              <a:t>Revelation 7: The Sixth Seal</a:t>
            </a:r>
          </a:p>
        </p:txBody>
      </p:sp>
      <p:sp>
        <p:nvSpPr>
          <p:cNvPr id="6" name="TextBox 5"/>
          <p:cNvSpPr txBox="1"/>
          <p:nvPr/>
        </p:nvSpPr>
        <p:spPr>
          <a:xfrm>
            <a:off x="471621" y="1451163"/>
            <a:ext cx="2771102" cy="1754326"/>
          </a:xfrm>
          <a:prstGeom prst="rect">
            <a:avLst/>
          </a:prstGeom>
          <a:noFill/>
        </p:spPr>
        <p:txBody>
          <a:bodyPr wrap="square" rtlCol="0">
            <a:spAutoFit/>
          </a:bodyPr>
          <a:lstStyle/>
          <a:p>
            <a:pPr algn="ctr"/>
            <a:r>
              <a:rPr lang="en-US" sz="5400" dirty="0">
                <a:solidFill>
                  <a:schemeClr val="bg1"/>
                </a:solidFill>
                <a:latin typeface="Harrington" panose="04040505050A02020702" pitchFamily="82" charset="0"/>
              </a:rPr>
              <a:t>Four Angels</a:t>
            </a:r>
          </a:p>
        </p:txBody>
      </p:sp>
      <p:sp>
        <p:nvSpPr>
          <p:cNvPr id="7" name="TextBox 6"/>
          <p:cNvSpPr txBox="1"/>
          <p:nvPr/>
        </p:nvSpPr>
        <p:spPr>
          <a:xfrm>
            <a:off x="8495253" y="974110"/>
            <a:ext cx="3378499" cy="954107"/>
          </a:xfrm>
          <a:prstGeom prst="rect">
            <a:avLst/>
          </a:prstGeom>
          <a:noFill/>
        </p:spPr>
        <p:txBody>
          <a:bodyPr wrap="square" rtlCol="0">
            <a:spAutoFit/>
          </a:bodyPr>
          <a:lstStyle/>
          <a:p>
            <a:r>
              <a:rPr lang="en-US" sz="2800" dirty="0">
                <a:solidFill>
                  <a:schemeClr val="bg1"/>
                </a:solidFill>
              </a:rPr>
              <a:t>Standing over 4 corners of the earth</a:t>
            </a:r>
          </a:p>
        </p:txBody>
      </p:sp>
      <p:sp>
        <p:nvSpPr>
          <p:cNvPr id="10" name="TextBox 9"/>
          <p:cNvSpPr txBox="1"/>
          <p:nvPr/>
        </p:nvSpPr>
        <p:spPr>
          <a:xfrm>
            <a:off x="0" y="6398060"/>
            <a:ext cx="2819400" cy="369332"/>
          </a:xfrm>
          <a:prstGeom prst="rect">
            <a:avLst/>
          </a:prstGeom>
          <a:noFill/>
        </p:spPr>
        <p:txBody>
          <a:bodyPr wrap="square" rtlCol="0">
            <a:spAutoFit/>
          </a:bodyPr>
          <a:lstStyle/>
          <a:p>
            <a:r>
              <a:rPr lang="en-US" dirty="0">
                <a:solidFill>
                  <a:schemeClr val="bg1"/>
                </a:solidFill>
              </a:rPr>
              <a:t>Revelation 7:1-9</a:t>
            </a:r>
          </a:p>
        </p:txBody>
      </p:sp>
      <p:sp>
        <p:nvSpPr>
          <p:cNvPr id="13" name="TextBox 12"/>
          <p:cNvSpPr txBox="1"/>
          <p:nvPr/>
        </p:nvSpPr>
        <p:spPr>
          <a:xfrm>
            <a:off x="8829623" y="2902327"/>
            <a:ext cx="3719864" cy="1384995"/>
          </a:xfrm>
          <a:prstGeom prst="rect">
            <a:avLst/>
          </a:prstGeom>
          <a:noFill/>
        </p:spPr>
        <p:txBody>
          <a:bodyPr wrap="square" rtlCol="0">
            <a:spAutoFit/>
          </a:bodyPr>
          <a:lstStyle/>
          <a:p>
            <a:r>
              <a:rPr lang="en-US" sz="2800" dirty="0">
                <a:solidFill>
                  <a:schemeClr val="bg1"/>
                </a:solidFill>
              </a:rPr>
              <a:t>Holding the four winds…power in all directions</a:t>
            </a:r>
          </a:p>
        </p:txBody>
      </p:sp>
      <p:sp>
        <p:nvSpPr>
          <p:cNvPr id="14" name="TextBox 13"/>
          <p:cNvSpPr txBox="1"/>
          <p:nvPr/>
        </p:nvSpPr>
        <p:spPr>
          <a:xfrm>
            <a:off x="3227906" y="5267563"/>
            <a:ext cx="6906694" cy="1384995"/>
          </a:xfrm>
          <a:prstGeom prst="rect">
            <a:avLst/>
          </a:prstGeom>
          <a:noFill/>
        </p:spPr>
        <p:txBody>
          <a:bodyPr wrap="square" rtlCol="0">
            <a:spAutoFit/>
          </a:bodyPr>
          <a:lstStyle/>
          <a:p>
            <a:r>
              <a:rPr lang="en-US" sz="2800" dirty="0">
                <a:solidFill>
                  <a:schemeClr val="bg1"/>
                </a:solidFill>
              </a:rPr>
              <a:t>“Say, Hurt not the earth, neither the sea, nor the trees till we have sealed the servants of our God in their foreheads.”</a:t>
            </a:r>
          </a:p>
        </p:txBody>
      </p:sp>
      <p:grpSp>
        <p:nvGrpSpPr>
          <p:cNvPr id="18" name="Group 5"/>
          <p:cNvGrpSpPr/>
          <p:nvPr/>
        </p:nvGrpSpPr>
        <p:grpSpPr>
          <a:xfrm>
            <a:off x="8035760" y="126930"/>
            <a:ext cx="484125" cy="515471"/>
            <a:chOff x="7351776" y="1481328"/>
            <a:chExt cx="1271016" cy="1353312"/>
          </a:xfrm>
        </p:grpSpPr>
        <p:sp>
          <p:nvSpPr>
            <p:cNvPr id="19" name="Oval 18"/>
            <p:cNvSpPr/>
            <p:nvPr/>
          </p:nvSpPr>
          <p:spPr>
            <a:xfrm>
              <a:off x="7351776" y="1481328"/>
              <a:ext cx="1271016" cy="1353312"/>
            </a:xfrm>
            <a:prstGeom prst="ellipse">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Quad Arrow 7"/>
            <p:cNvSpPr/>
            <p:nvPr/>
          </p:nvSpPr>
          <p:spPr>
            <a:xfrm>
              <a:off x="7391400" y="1524000"/>
              <a:ext cx="1219200" cy="1295400"/>
            </a:xfrm>
            <a:prstGeom prst="quadArrow">
              <a:avLst>
                <a:gd name="adj1" fmla="val 18000"/>
                <a:gd name="adj2" fmla="val 22500"/>
                <a:gd name="adj3" fmla="val 22500"/>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Quad Arrow 8"/>
            <p:cNvSpPr/>
            <p:nvPr/>
          </p:nvSpPr>
          <p:spPr>
            <a:xfrm rot="2324333">
              <a:off x="7394380" y="1494755"/>
              <a:ext cx="1219200" cy="1295400"/>
            </a:xfrm>
            <a:prstGeom prst="quadArrow">
              <a:avLst>
                <a:gd name="adj1" fmla="val 5593"/>
                <a:gd name="adj2" fmla="val 14773"/>
                <a:gd name="adj3" fmla="val 22500"/>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7903464" y="2033016"/>
              <a:ext cx="228600" cy="228600"/>
            </a:xfrm>
            <a:prstGeom prst="ellipse">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p:cNvGrpSpPr/>
          <p:nvPr/>
        </p:nvGrpSpPr>
        <p:grpSpPr>
          <a:xfrm>
            <a:off x="4036585" y="873945"/>
            <a:ext cx="3999175" cy="4245671"/>
            <a:chOff x="3616342" y="721783"/>
            <a:chExt cx="3999175" cy="4245671"/>
          </a:xfrm>
        </p:grpSpPr>
        <p:pic>
          <p:nvPicPr>
            <p:cNvPr id="4098" name="Picture 2" descr="Image result for four corners of the ear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6342" y="721783"/>
              <a:ext cx="3999175" cy="39991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616342" y="4705844"/>
              <a:ext cx="1116011" cy="261610"/>
            </a:xfrm>
            <a:prstGeom prst="rect">
              <a:avLst/>
            </a:prstGeom>
          </p:spPr>
          <p:txBody>
            <a:bodyPr wrap="none">
              <a:spAutoFit/>
            </a:bodyPr>
            <a:lstStyle/>
            <a:p>
              <a:r>
                <a:rPr lang="en-US" sz="1100" dirty="0" err="1">
                  <a:solidFill>
                    <a:schemeClr val="bg1"/>
                  </a:solidFill>
                  <a:latin typeface="Calibri" panose="020F0502020204030204" pitchFamily="34" charset="0"/>
                </a:rPr>
                <a:t>Ormonde</a:t>
              </a:r>
              <a:r>
                <a:rPr lang="en-US" sz="1100" dirty="0">
                  <a:solidFill>
                    <a:schemeClr val="bg1"/>
                  </a:solidFill>
                  <a:latin typeface="Calibri" panose="020F0502020204030204" pitchFamily="34" charset="0"/>
                </a:rPr>
                <a:t> Jayne </a:t>
              </a:r>
              <a:endParaRPr lang="en-US" sz="1100" dirty="0">
                <a:solidFill>
                  <a:schemeClr val="bg1"/>
                </a:solidFill>
              </a:endParaRPr>
            </a:p>
          </p:txBody>
        </p:sp>
      </p:grpSp>
    </p:spTree>
    <p:extLst>
      <p:ext uri="{BB962C8B-B14F-4D97-AF65-F5344CB8AC3E}">
        <p14:creationId xmlns:p14="http://schemas.microsoft.com/office/powerpoint/2010/main" val="314057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057400" y="76201"/>
            <a:ext cx="8077200" cy="646331"/>
          </a:xfrm>
          <a:prstGeom prst="rect">
            <a:avLst/>
          </a:prstGeom>
          <a:noFill/>
        </p:spPr>
        <p:txBody>
          <a:bodyPr wrap="square" rtlCol="0">
            <a:spAutoFit/>
          </a:bodyPr>
          <a:lstStyle/>
          <a:p>
            <a:pPr algn="ctr"/>
            <a:r>
              <a:rPr lang="en-US" sz="3600" dirty="0">
                <a:solidFill>
                  <a:schemeClr val="bg1"/>
                </a:solidFill>
              </a:rPr>
              <a:t>Who are the 144,000?</a:t>
            </a:r>
          </a:p>
        </p:txBody>
      </p:sp>
      <p:sp>
        <p:nvSpPr>
          <p:cNvPr id="16" name="TextBox 15"/>
          <p:cNvSpPr txBox="1"/>
          <p:nvPr/>
        </p:nvSpPr>
        <p:spPr>
          <a:xfrm>
            <a:off x="7571266" y="798733"/>
            <a:ext cx="4450976" cy="1200329"/>
          </a:xfrm>
          <a:prstGeom prst="rect">
            <a:avLst/>
          </a:prstGeom>
          <a:noFill/>
        </p:spPr>
        <p:txBody>
          <a:bodyPr wrap="square" rtlCol="0">
            <a:spAutoFit/>
          </a:bodyPr>
          <a:lstStyle/>
          <a:p>
            <a:r>
              <a:rPr lang="en-US" dirty="0">
                <a:solidFill>
                  <a:schemeClr val="bg1"/>
                </a:solidFill>
              </a:rPr>
              <a:t>The Church of the Firstborn—the Church of Jesus Christ of Latter-day Saints and often includes the connotation of being exalted.</a:t>
            </a:r>
          </a:p>
          <a:p>
            <a:r>
              <a:rPr lang="en-US" dirty="0">
                <a:solidFill>
                  <a:schemeClr val="bg1"/>
                </a:solidFill>
              </a:rPr>
              <a:t>D&amp;C 76:54-56</a:t>
            </a:r>
          </a:p>
        </p:txBody>
      </p:sp>
      <p:sp>
        <p:nvSpPr>
          <p:cNvPr id="17" name="TextBox 16"/>
          <p:cNvSpPr txBox="1"/>
          <p:nvPr/>
        </p:nvSpPr>
        <p:spPr>
          <a:xfrm>
            <a:off x="340658" y="722532"/>
            <a:ext cx="4621307" cy="1477328"/>
          </a:xfrm>
          <a:prstGeom prst="rect">
            <a:avLst/>
          </a:prstGeom>
          <a:noFill/>
        </p:spPr>
        <p:txBody>
          <a:bodyPr wrap="square" rtlCol="0">
            <a:spAutoFit/>
          </a:bodyPr>
          <a:lstStyle/>
          <a:p>
            <a:r>
              <a:rPr lang="en-US" dirty="0">
                <a:solidFill>
                  <a:schemeClr val="bg1"/>
                </a:solidFill>
              </a:rPr>
              <a:t>High Priests</a:t>
            </a:r>
          </a:p>
          <a:p>
            <a:r>
              <a:rPr lang="en-US" dirty="0">
                <a:solidFill>
                  <a:schemeClr val="bg1"/>
                </a:solidFill>
              </a:rPr>
              <a:t>12,000 out of each of the tribes of Israel, who will “bring as many as will come to the Church of the Firstborn”</a:t>
            </a:r>
          </a:p>
          <a:p>
            <a:r>
              <a:rPr lang="en-US" dirty="0">
                <a:solidFill>
                  <a:schemeClr val="bg1"/>
                </a:solidFill>
              </a:rPr>
              <a:t>D&amp;C 77:11</a:t>
            </a:r>
          </a:p>
        </p:txBody>
      </p:sp>
      <p:sp>
        <p:nvSpPr>
          <p:cNvPr id="18" name="TextBox 17"/>
          <p:cNvSpPr txBox="1"/>
          <p:nvPr/>
        </p:nvSpPr>
        <p:spPr>
          <a:xfrm>
            <a:off x="456383" y="2333685"/>
            <a:ext cx="2667000" cy="4524315"/>
          </a:xfrm>
          <a:prstGeom prst="rect">
            <a:avLst/>
          </a:prstGeom>
          <a:noFill/>
        </p:spPr>
        <p:txBody>
          <a:bodyPr wrap="square" rtlCol="0">
            <a:spAutoFit/>
          </a:bodyPr>
          <a:lstStyle/>
          <a:p>
            <a:r>
              <a:rPr lang="en-US" dirty="0">
                <a:solidFill>
                  <a:schemeClr val="bg1"/>
                </a:solidFill>
              </a:rPr>
              <a:t>Juda—12,000</a:t>
            </a:r>
          </a:p>
          <a:p>
            <a:r>
              <a:rPr lang="en-US" dirty="0">
                <a:solidFill>
                  <a:schemeClr val="bg1"/>
                </a:solidFill>
              </a:rPr>
              <a:t>Reuben—12,000</a:t>
            </a:r>
          </a:p>
          <a:p>
            <a:r>
              <a:rPr lang="en-US" dirty="0">
                <a:solidFill>
                  <a:schemeClr val="bg1"/>
                </a:solidFill>
              </a:rPr>
              <a:t>Gad—12,000</a:t>
            </a:r>
          </a:p>
          <a:p>
            <a:r>
              <a:rPr lang="en-US" dirty="0">
                <a:solidFill>
                  <a:schemeClr val="bg1"/>
                </a:solidFill>
              </a:rPr>
              <a:t>Aser—12,000</a:t>
            </a:r>
          </a:p>
          <a:p>
            <a:r>
              <a:rPr lang="en-US" dirty="0">
                <a:solidFill>
                  <a:schemeClr val="bg1"/>
                </a:solidFill>
              </a:rPr>
              <a:t>Nephthalim—12,000</a:t>
            </a:r>
          </a:p>
          <a:p>
            <a:r>
              <a:rPr lang="en-US" dirty="0">
                <a:solidFill>
                  <a:schemeClr val="bg1"/>
                </a:solidFill>
              </a:rPr>
              <a:t>Manasses—12,000</a:t>
            </a:r>
          </a:p>
          <a:p>
            <a:r>
              <a:rPr lang="en-US" dirty="0">
                <a:solidFill>
                  <a:schemeClr val="bg1"/>
                </a:solidFill>
              </a:rPr>
              <a:t>Simeon—12,000</a:t>
            </a:r>
          </a:p>
          <a:p>
            <a:r>
              <a:rPr lang="en-US" dirty="0">
                <a:solidFill>
                  <a:schemeClr val="bg1"/>
                </a:solidFill>
              </a:rPr>
              <a:t>Levi—12,000</a:t>
            </a:r>
          </a:p>
          <a:p>
            <a:r>
              <a:rPr lang="en-US" dirty="0">
                <a:solidFill>
                  <a:schemeClr val="bg1"/>
                </a:solidFill>
              </a:rPr>
              <a:t>Issachar—12,000</a:t>
            </a:r>
          </a:p>
          <a:p>
            <a:r>
              <a:rPr lang="en-US" dirty="0">
                <a:solidFill>
                  <a:schemeClr val="bg1"/>
                </a:solidFill>
              </a:rPr>
              <a:t>Zabulon—12,000</a:t>
            </a:r>
          </a:p>
          <a:p>
            <a:r>
              <a:rPr lang="en-US" dirty="0">
                <a:solidFill>
                  <a:schemeClr val="bg1"/>
                </a:solidFill>
              </a:rPr>
              <a:t>Joseph—12,000</a:t>
            </a:r>
          </a:p>
          <a:p>
            <a:r>
              <a:rPr lang="en-US" dirty="0">
                <a:solidFill>
                  <a:schemeClr val="bg1"/>
                </a:solidFill>
              </a:rPr>
              <a:t>Benjamin—12,000</a:t>
            </a:r>
          </a:p>
          <a:p>
            <a:r>
              <a:rPr lang="en-US" dirty="0">
                <a:solidFill>
                  <a:schemeClr val="bg1"/>
                </a:solidFill>
              </a:rPr>
              <a:t>Dan and Ephraim l(not mentioned)</a:t>
            </a:r>
          </a:p>
          <a:p>
            <a:endParaRPr lang="en-US" dirty="0">
              <a:solidFill>
                <a:schemeClr val="bg1"/>
              </a:solidFill>
            </a:endParaRPr>
          </a:p>
          <a:p>
            <a:endParaRPr lang="en-US" dirty="0">
              <a:solidFill>
                <a:schemeClr val="bg1"/>
              </a:solidFill>
            </a:endParaRPr>
          </a:p>
        </p:txBody>
      </p:sp>
      <p:sp>
        <p:nvSpPr>
          <p:cNvPr id="19" name="TextBox 18"/>
          <p:cNvSpPr txBox="1"/>
          <p:nvPr/>
        </p:nvSpPr>
        <p:spPr>
          <a:xfrm>
            <a:off x="7706881" y="3512562"/>
            <a:ext cx="4315361" cy="830997"/>
          </a:xfrm>
          <a:prstGeom prst="rect">
            <a:avLst/>
          </a:prstGeom>
          <a:noFill/>
        </p:spPr>
        <p:txBody>
          <a:bodyPr wrap="square" rtlCol="0">
            <a:spAutoFit/>
          </a:bodyPr>
          <a:lstStyle/>
          <a:p>
            <a:pPr algn="ctr"/>
            <a:r>
              <a:rPr lang="en-US" sz="2400" dirty="0">
                <a:solidFill>
                  <a:schemeClr val="bg1"/>
                </a:solidFill>
                <a:effectLst>
                  <a:glow rad="228600">
                    <a:schemeClr val="accent3">
                      <a:satMod val="175000"/>
                      <a:alpha val="40000"/>
                    </a:schemeClr>
                  </a:glow>
                </a:effectLst>
              </a:rPr>
              <a:t>Read  Abraham 2:9-11 </a:t>
            </a:r>
          </a:p>
          <a:p>
            <a:pPr algn="ctr"/>
            <a:r>
              <a:rPr lang="en-US" sz="2400" b="1" i="1" dirty="0">
                <a:solidFill>
                  <a:schemeClr val="bg1"/>
                </a:solidFill>
              </a:rPr>
              <a:t>All</a:t>
            </a:r>
            <a:r>
              <a:rPr lang="en-US" sz="2400" dirty="0">
                <a:solidFill>
                  <a:schemeClr val="bg1"/>
                </a:solidFill>
              </a:rPr>
              <a:t> lineage will have blessings</a:t>
            </a:r>
          </a:p>
        </p:txBody>
      </p:sp>
      <p:pic>
        <p:nvPicPr>
          <p:cNvPr id="5122" name="Picture 2" descr="Image result for lineage char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7888659" y="4639154"/>
            <a:ext cx="4028258" cy="177818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12 Tribes of Israel Compos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1311" y="2356527"/>
            <a:ext cx="4634287" cy="364333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6494501"/>
            <a:ext cx="1762085" cy="369332"/>
          </a:xfrm>
          <a:prstGeom prst="rect">
            <a:avLst/>
          </a:prstGeom>
        </p:spPr>
        <p:txBody>
          <a:bodyPr wrap="none">
            <a:spAutoFit/>
          </a:bodyPr>
          <a:lstStyle/>
          <a:p>
            <a:r>
              <a:rPr lang="en-US" dirty="0">
                <a:solidFill>
                  <a:schemeClr val="bg1"/>
                </a:solidFill>
                <a:latin typeface="Calibri" panose="020F0502020204030204" pitchFamily="34" charset="0"/>
              </a:rPr>
              <a:t>Revelation 7:4-8 </a:t>
            </a:r>
            <a:endParaRPr lang="en-US" dirty="0">
              <a:solidFill>
                <a:schemeClr val="bg1"/>
              </a:solidFill>
            </a:endParaRPr>
          </a:p>
        </p:txBody>
      </p:sp>
      <p:sp>
        <p:nvSpPr>
          <p:cNvPr id="13" name="TextBox 12"/>
          <p:cNvSpPr txBox="1"/>
          <p:nvPr/>
        </p:nvSpPr>
        <p:spPr>
          <a:xfrm>
            <a:off x="4881282" y="616199"/>
            <a:ext cx="2667000" cy="923330"/>
          </a:xfrm>
          <a:prstGeom prst="rect">
            <a:avLst/>
          </a:prstGeom>
          <a:noFill/>
        </p:spPr>
        <p:txBody>
          <a:bodyPr wrap="square" rtlCol="0">
            <a:spAutoFit/>
          </a:bodyPr>
          <a:lstStyle/>
          <a:p>
            <a:r>
              <a:rPr lang="en-US" dirty="0">
                <a:solidFill>
                  <a:schemeClr val="bg1"/>
                </a:solidFill>
              </a:rPr>
              <a:t>144= these are not the only ones saved…</a:t>
            </a:r>
          </a:p>
          <a:p>
            <a:r>
              <a:rPr lang="en-US" dirty="0">
                <a:solidFill>
                  <a:schemeClr val="bg1"/>
                </a:solidFill>
              </a:rPr>
              <a:t>—palms in their hands</a:t>
            </a:r>
          </a:p>
        </p:txBody>
      </p:sp>
    </p:spTree>
    <p:extLst>
      <p:ext uri="{BB962C8B-B14F-4D97-AF65-F5344CB8AC3E}">
        <p14:creationId xmlns:p14="http://schemas.microsoft.com/office/powerpoint/2010/main" val="1432691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1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anim calcmode="lin" valueType="num">
                                      <p:cBhvr>
                                        <p:cTn id="26" dur="1000" fill="hold"/>
                                        <p:tgtEl>
                                          <p:spTgt spid="19"/>
                                        </p:tgtEl>
                                        <p:attrNameLst>
                                          <p:attrName>ppt_x</p:attrName>
                                        </p:attrNameLst>
                                      </p:cBhvr>
                                      <p:tavLst>
                                        <p:tav tm="0">
                                          <p:val>
                                            <p:strVal val="#ppt_x"/>
                                          </p:val>
                                        </p:tav>
                                        <p:tav tm="100000">
                                          <p:val>
                                            <p:strVal val="#ppt_x"/>
                                          </p:val>
                                        </p:tav>
                                      </p:tavLst>
                                    </p:anim>
                                    <p:anim calcmode="lin" valueType="num">
                                      <p:cBhvr>
                                        <p:cTn id="27" dur="1000" fill="hold"/>
                                        <p:tgtEl>
                                          <p:spTgt spid="19"/>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5122"/>
                                        </p:tgtEl>
                                        <p:attrNameLst>
                                          <p:attrName>style.visibility</p:attrName>
                                        </p:attrNameLst>
                                      </p:cBhvr>
                                      <p:to>
                                        <p:strVal val="visible"/>
                                      </p:to>
                                    </p:set>
                                    <p:animEffect transition="in" filter="fade">
                                      <p:cBhvr>
                                        <p:cTn id="30" dur="1000"/>
                                        <p:tgtEl>
                                          <p:spTgt spid="5122"/>
                                        </p:tgtEl>
                                      </p:cBhvr>
                                    </p:animEffect>
                                    <p:anim calcmode="lin" valueType="num">
                                      <p:cBhvr>
                                        <p:cTn id="31" dur="1000" fill="hold"/>
                                        <p:tgtEl>
                                          <p:spTgt spid="5122"/>
                                        </p:tgtEl>
                                        <p:attrNameLst>
                                          <p:attrName>ppt_x</p:attrName>
                                        </p:attrNameLst>
                                      </p:cBhvr>
                                      <p:tavLst>
                                        <p:tav tm="0">
                                          <p:val>
                                            <p:strVal val="#ppt_x"/>
                                          </p:val>
                                        </p:tav>
                                        <p:tav tm="100000">
                                          <p:val>
                                            <p:strVal val="#ppt_x"/>
                                          </p:val>
                                        </p:tav>
                                      </p:tavLst>
                                    </p:anim>
                                    <p:anim calcmode="lin" valueType="num">
                                      <p:cBhvr>
                                        <p:cTn id="32"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057400" y="76201"/>
            <a:ext cx="8077200" cy="646331"/>
          </a:xfrm>
          <a:prstGeom prst="rect">
            <a:avLst/>
          </a:prstGeom>
          <a:noFill/>
        </p:spPr>
        <p:txBody>
          <a:bodyPr wrap="square" rtlCol="0">
            <a:spAutoFit/>
          </a:bodyPr>
          <a:lstStyle/>
          <a:p>
            <a:pPr algn="ctr"/>
            <a:r>
              <a:rPr lang="en-US" sz="3600" dirty="0">
                <a:solidFill>
                  <a:schemeClr val="bg1"/>
                </a:solidFill>
              </a:rPr>
              <a:t>Elias – The Other Angel</a:t>
            </a:r>
          </a:p>
        </p:txBody>
      </p:sp>
      <p:sp>
        <p:nvSpPr>
          <p:cNvPr id="2" name="Rectangle 1"/>
          <p:cNvSpPr/>
          <p:nvPr/>
        </p:nvSpPr>
        <p:spPr>
          <a:xfrm>
            <a:off x="0" y="6494501"/>
            <a:ext cx="1762085" cy="369332"/>
          </a:xfrm>
          <a:prstGeom prst="rect">
            <a:avLst/>
          </a:prstGeom>
        </p:spPr>
        <p:txBody>
          <a:bodyPr wrap="none">
            <a:spAutoFit/>
          </a:bodyPr>
          <a:lstStyle/>
          <a:p>
            <a:r>
              <a:rPr lang="en-US" dirty="0">
                <a:solidFill>
                  <a:schemeClr val="bg1"/>
                </a:solidFill>
                <a:latin typeface="Calibri" panose="020F0502020204030204" pitchFamily="34" charset="0"/>
              </a:rPr>
              <a:t>Revelation 7:4-8 </a:t>
            </a:r>
            <a:endParaRPr lang="en-US" dirty="0">
              <a:solidFill>
                <a:schemeClr val="bg1"/>
              </a:solidFill>
            </a:endParaRPr>
          </a:p>
        </p:txBody>
      </p:sp>
      <p:sp>
        <p:nvSpPr>
          <p:cNvPr id="11" name="TextBox 10"/>
          <p:cNvSpPr txBox="1"/>
          <p:nvPr/>
        </p:nvSpPr>
        <p:spPr>
          <a:xfrm>
            <a:off x="8167124" y="4924841"/>
            <a:ext cx="3934951" cy="1569660"/>
          </a:xfrm>
          <a:prstGeom prst="rect">
            <a:avLst/>
          </a:prstGeom>
          <a:noFill/>
        </p:spPr>
        <p:txBody>
          <a:bodyPr wrap="square" rtlCol="0">
            <a:spAutoFit/>
          </a:bodyPr>
          <a:lstStyle/>
          <a:p>
            <a:r>
              <a:rPr lang="en-US" sz="2400" dirty="0">
                <a:solidFill>
                  <a:schemeClr val="bg1"/>
                </a:solidFill>
              </a:rPr>
              <a:t>Elias—with keys—given to “hurt the earth and sea” (Angels are not just to destroy but to save lives too)</a:t>
            </a:r>
          </a:p>
        </p:txBody>
      </p:sp>
      <p:sp>
        <p:nvSpPr>
          <p:cNvPr id="13" name="TextBox 12"/>
          <p:cNvSpPr txBox="1"/>
          <p:nvPr/>
        </p:nvSpPr>
        <p:spPr>
          <a:xfrm>
            <a:off x="449067" y="2381732"/>
            <a:ext cx="3420036" cy="2308324"/>
          </a:xfrm>
          <a:prstGeom prst="rect">
            <a:avLst/>
          </a:prstGeom>
          <a:noFill/>
        </p:spPr>
        <p:txBody>
          <a:bodyPr wrap="square" rtlCol="0">
            <a:spAutoFit/>
          </a:bodyPr>
          <a:lstStyle/>
          <a:p>
            <a:r>
              <a:rPr lang="en-US" sz="2400" dirty="0">
                <a:solidFill>
                  <a:schemeClr val="bg1"/>
                </a:solidFill>
              </a:rPr>
              <a:t>“…signifies sealing the blessing upon their heads, the everlasting covenant, making their calling and election sure.”</a:t>
            </a:r>
          </a:p>
          <a:p>
            <a:r>
              <a:rPr lang="en-US" sz="2400" dirty="0">
                <a:solidFill>
                  <a:schemeClr val="bg1"/>
                </a:solidFill>
              </a:rPr>
              <a:t>(5)</a:t>
            </a:r>
          </a:p>
        </p:txBody>
      </p:sp>
      <p:sp>
        <p:nvSpPr>
          <p:cNvPr id="3" name="Rectangle 2"/>
          <p:cNvSpPr/>
          <p:nvPr/>
        </p:nvSpPr>
        <p:spPr>
          <a:xfrm>
            <a:off x="3263153" y="628802"/>
            <a:ext cx="6096000" cy="1200329"/>
          </a:xfrm>
          <a:prstGeom prst="rect">
            <a:avLst/>
          </a:prstGeom>
        </p:spPr>
        <p:txBody>
          <a:bodyPr>
            <a:spAutoFit/>
          </a:bodyPr>
          <a:lstStyle/>
          <a:p>
            <a:pPr algn="ctr"/>
            <a:r>
              <a:rPr lang="en-US" sz="2400" dirty="0">
                <a:solidFill>
                  <a:schemeClr val="bg1"/>
                </a:solidFill>
                <a:latin typeface="Open Sans"/>
              </a:rPr>
              <a:t>A “title for those whose mission [is] to commit keys and powers to men in the final dispensation” </a:t>
            </a:r>
            <a:endParaRPr lang="en-US" sz="2400" dirty="0">
              <a:solidFill>
                <a:schemeClr val="bg1"/>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6416" y="980730"/>
            <a:ext cx="1062256" cy="1288049"/>
          </a:xfrm>
          <a:prstGeom prst="rect">
            <a:avLst/>
          </a:prstGeom>
        </p:spPr>
      </p:pic>
      <p:pic>
        <p:nvPicPr>
          <p:cNvPr id="7170" name="Picture 2" descr="Related image"/>
          <p:cNvPicPr>
            <a:picLocks noChangeAspect="1" noChangeArrowheads="1"/>
          </p:cNvPicPr>
          <p:nvPr/>
        </p:nvPicPr>
        <p:blipFill rotWithShape="1">
          <a:blip r:embed="rId3">
            <a:extLst>
              <a:ext uri="{28A0092B-C50C-407E-A947-70E740481C1C}">
                <a14:useLocalDpi xmlns:a14="http://schemas.microsoft.com/office/drawing/2010/main" val="0"/>
              </a:ext>
            </a:extLst>
          </a:blip>
          <a:srcRect l="42680" b="49470"/>
          <a:stretch/>
        </p:blipFill>
        <p:spPr bwMode="auto">
          <a:xfrm>
            <a:off x="8968353" y="1684172"/>
            <a:ext cx="2456890" cy="217063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1246094" y="5389211"/>
            <a:ext cx="5065059" cy="646331"/>
          </a:xfrm>
          <a:prstGeom prst="rect">
            <a:avLst/>
          </a:prstGeom>
          <a:noFill/>
        </p:spPr>
        <p:txBody>
          <a:bodyPr wrap="square" rtlCol="0">
            <a:spAutoFit/>
          </a:bodyPr>
          <a:lstStyle/>
          <a:p>
            <a:pPr algn="ctr"/>
            <a:r>
              <a:rPr lang="en-US" sz="3600" dirty="0">
                <a:solidFill>
                  <a:schemeClr val="bg1"/>
                </a:solidFill>
              </a:rPr>
              <a:t>Forerunner or Restorer</a:t>
            </a:r>
          </a:p>
        </p:txBody>
      </p:sp>
      <p:pic>
        <p:nvPicPr>
          <p:cNvPr id="8" name="Picture 7">
            <a:extLst>
              <a:ext uri="{FF2B5EF4-FFF2-40B4-BE49-F238E27FC236}">
                <a16:creationId xmlns:a16="http://schemas.microsoft.com/office/drawing/2014/main" id="{E16AD59D-CB32-4872-A79D-1AA5660A18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9764" y="2020224"/>
            <a:ext cx="4212471" cy="2817552"/>
          </a:xfrm>
          <a:prstGeom prst="rect">
            <a:avLst/>
          </a:prstGeom>
        </p:spPr>
      </p:pic>
    </p:spTree>
    <p:extLst>
      <p:ext uri="{BB962C8B-B14F-4D97-AF65-F5344CB8AC3E}">
        <p14:creationId xmlns:p14="http://schemas.microsoft.com/office/powerpoint/2010/main" val="17862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17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057400" y="76201"/>
            <a:ext cx="8077200" cy="646331"/>
          </a:xfrm>
          <a:prstGeom prst="rect">
            <a:avLst/>
          </a:prstGeom>
          <a:noFill/>
        </p:spPr>
        <p:txBody>
          <a:bodyPr wrap="square" rtlCol="0">
            <a:spAutoFit/>
          </a:bodyPr>
          <a:lstStyle/>
          <a:p>
            <a:pPr algn="ctr"/>
            <a:r>
              <a:rPr lang="en-US" sz="3600" dirty="0">
                <a:solidFill>
                  <a:schemeClr val="bg1"/>
                </a:solidFill>
              </a:rPr>
              <a:t>Standing Before the Throne</a:t>
            </a:r>
          </a:p>
        </p:txBody>
      </p:sp>
      <p:sp>
        <p:nvSpPr>
          <p:cNvPr id="17" name="TextBox 16"/>
          <p:cNvSpPr txBox="1"/>
          <p:nvPr/>
        </p:nvSpPr>
        <p:spPr>
          <a:xfrm>
            <a:off x="403413" y="693413"/>
            <a:ext cx="5002305" cy="830997"/>
          </a:xfrm>
          <a:prstGeom prst="rect">
            <a:avLst/>
          </a:prstGeom>
          <a:noFill/>
        </p:spPr>
        <p:txBody>
          <a:bodyPr wrap="square" rtlCol="0">
            <a:spAutoFit/>
          </a:bodyPr>
          <a:lstStyle/>
          <a:p>
            <a:r>
              <a:rPr lang="en-US" sz="2400" dirty="0">
                <a:solidFill>
                  <a:schemeClr val="bg1"/>
                </a:solidFill>
              </a:rPr>
              <a:t>Multitudes-too many to count</a:t>
            </a:r>
          </a:p>
          <a:p>
            <a:r>
              <a:rPr lang="en-US" sz="2400" dirty="0">
                <a:solidFill>
                  <a:schemeClr val="bg1"/>
                </a:solidFill>
              </a:rPr>
              <a:t>D&amp;C 7:9</a:t>
            </a:r>
          </a:p>
        </p:txBody>
      </p:sp>
      <p:sp>
        <p:nvSpPr>
          <p:cNvPr id="19" name="TextBox 18"/>
          <p:cNvSpPr txBox="1"/>
          <p:nvPr/>
        </p:nvSpPr>
        <p:spPr>
          <a:xfrm>
            <a:off x="7010399" y="1219200"/>
            <a:ext cx="3706565" cy="461665"/>
          </a:xfrm>
          <a:prstGeom prst="rect">
            <a:avLst/>
          </a:prstGeom>
          <a:noFill/>
        </p:spPr>
        <p:txBody>
          <a:bodyPr wrap="square" rtlCol="0">
            <a:spAutoFit/>
          </a:bodyPr>
          <a:lstStyle/>
          <a:p>
            <a:r>
              <a:rPr lang="en-US" sz="2400" dirty="0">
                <a:solidFill>
                  <a:schemeClr val="bg1"/>
                </a:solidFill>
              </a:rPr>
              <a:t>Saying “Amen”—we agree</a:t>
            </a:r>
          </a:p>
        </p:txBody>
      </p:sp>
      <p:sp>
        <p:nvSpPr>
          <p:cNvPr id="11" name="TextBox 10"/>
          <p:cNvSpPr txBox="1"/>
          <p:nvPr/>
        </p:nvSpPr>
        <p:spPr>
          <a:xfrm>
            <a:off x="2241175" y="4142709"/>
            <a:ext cx="9350190" cy="3170099"/>
          </a:xfrm>
          <a:prstGeom prst="rect">
            <a:avLst/>
          </a:prstGeom>
          <a:noFill/>
        </p:spPr>
        <p:txBody>
          <a:bodyPr wrap="square" rtlCol="0">
            <a:spAutoFit/>
          </a:bodyPr>
          <a:lstStyle/>
          <a:p>
            <a:r>
              <a:rPr lang="en-US" sz="2000" dirty="0">
                <a:solidFill>
                  <a:schemeClr val="bg1"/>
                </a:solidFill>
              </a:rPr>
              <a:t>White Robes—</a:t>
            </a:r>
          </a:p>
          <a:p>
            <a:r>
              <a:rPr lang="en-US" sz="2000" dirty="0">
                <a:solidFill>
                  <a:schemeClr val="bg1"/>
                </a:solidFill>
              </a:rPr>
              <a:t>They which came out of great tribulation—tough times ahead</a:t>
            </a:r>
          </a:p>
          <a:p>
            <a:r>
              <a:rPr lang="en-US" sz="2000" dirty="0">
                <a:solidFill>
                  <a:schemeClr val="bg1"/>
                </a:solidFill>
              </a:rPr>
              <a:t>Washed their robes in blood of the lamb--repentance</a:t>
            </a:r>
          </a:p>
          <a:p>
            <a:r>
              <a:rPr lang="en-US" sz="2000" dirty="0">
                <a:solidFill>
                  <a:schemeClr val="bg1"/>
                </a:solidFill>
              </a:rPr>
              <a:t>Serve God day and night in Temple</a:t>
            </a:r>
          </a:p>
          <a:p>
            <a:r>
              <a:rPr lang="en-US" sz="2000" dirty="0">
                <a:solidFill>
                  <a:schemeClr val="bg1"/>
                </a:solidFill>
              </a:rPr>
              <a:t>God dwells among them</a:t>
            </a:r>
          </a:p>
          <a:p>
            <a:r>
              <a:rPr lang="en-US" sz="2000" dirty="0">
                <a:solidFill>
                  <a:schemeClr val="bg1"/>
                </a:solidFill>
              </a:rPr>
              <a:t>No more hunger, thirst, or trials</a:t>
            </a:r>
          </a:p>
          <a:p>
            <a:r>
              <a:rPr lang="en-US" sz="2000" dirty="0">
                <a:solidFill>
                  <a:schemeClr val="bg1"/>
                </a:solidFill>
              </a:rPr>
              <a:t>God will feed them and give them water and wipe their tears</a:t>
            </a:r>
          </a:p>
          <a:p>
            <a:r>
              <a:rPr lang="en-US" sz="2000" dirty="0">
                <a:solidFill>
                  <a:schemeClr val="bg1"/>
                </a:solidFill>
              </a:rPr>
              <a:t>They not only serve but are served in return</a:t>
            </a:r>
          </a:p>
          <a:p>
            <a:endParaRPr lang="en-US" sz="2000" dirty="0">
              <a:solidFill>
                <a:schemeClr val="bg1"/>
              </a:solidFill>
            </a:endParaRPr>
          </a:p>
          <a:p>
            <a:endParaRPr lang="en-US" sz="2000" dirty="0">
              <a:solidFill>
                <a:schemeClr val="bg1"/>
              </a:solidFill>
            </a:endParaRPr>
          </a:p>
        </p:txBody>
      </p:sp>
      <p:sp>
        <p:nvSpPr>
          <p:cNvPr id="12" name="TextBox 11"/>
          <p:cNvSpPr txBox="1"/>
          <p:nvPr/>
        </p:nvSpPr>
        <p:spPr>
          <a:xfrm>
            <a:off x="9383464" y="2468482"/>
            <a:ext cx="2667000" cy="1200329"/>
          </a:xfrm>
          <a:prstGeom prst="rect">
            <a:avLst/>
          </a:prstGeom>
          <a:noFill/>
        </p:spPr>
        <p:txBody>
          <a:bodyPr wrap="square" rtlCol="0">
            <a:spAutoFit/>
          </a:bodyPr>
          <a:lstStyle/>
          <a:p>
            <a:r>
              <a:rPr lang="en-US" sz="7200" dirty="0">
                <a:solidFill>
                  <a:schemeClr val="bg1"/>
                </a:solidFill>
              </a:rPr>
              <a:t>Zion</a:t>
            </a:r>
          </a:p>
        </p:txBody>
      </p:sp>
      <p:sp>
        <p:nvSpPr>
          <p:cNvPr id="13" name="TextBox 12"/>
          <p:cNvSpPr txBox="1"/>
          <p:nvPr/>
        </p:nvSpPr>
        <p:spPr>
          <a:xfrm>
            <a:off x="0" y="6488668"/>
            <a:ext cx="2667000" cy="369332"/>
          </a:xfrm>
          <a:prstGeom prst="rect">
            <a:avLst/>
          </a:prstGeom>
          <a:noFill/>
        </p:spPr>
        <p:txBody>
          <a:bodyPr wrap="square" rtlCol="0">
            <a:spAutoFit/>
          </a:bodyPr>
          <a:lstStyle/>
          <a:p>
            <a:r>
              <a:rPr lang="en-US" dirty="0">
                <a:solidFill>
                  <a:schemeClr val="bg1"/>
                </a:solidFill>
              </a:rPr>
              <a:t>Revelation 7:13-17</a:t>
            </a:r>
          </a:p>
        </p:txBody>
      </p:sp>
      <p:pic>
        <p:nvPicPr>
          <p:cNvPr id="3" name="Picture 2">
            <a:extLst>
              <a:ext uri="{FF2B5EF4-FFF2-40B4-BE49-F238E27FC236}">
                <a16:creationId xmlns:a16="http://schemas.microsoft.com/office/drawing/2014/main" id="{84816D01-3B1B-4892-8E2E-CD2F112118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8632" y="1415945"/>
            <a:ext cx="3886200" cy="2438400"/>
          </a:xfrm>
          <a:prstGeom prst="rect">
            <a:avLst/>
          </a:prstGeom>
        </p:spPr>
      </p:pic>
    </p:spTree>
    <p:extLst>
      <p:ext uri="{BB962C8B-B14F-4D97-AF65-F5344CB8AC3E}">
        <p14:creationId xmlns:p14="http://schemas.microsoft.com/office/powerpoint/2010/main" val="805958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6" presetClass="emph" presetSubtype="0" fill="hold" grpId="1" nodeType="withEffect">
                                  <p:stCondLst>
                                    <p:cond delay="0"/>
                                  </p:stCondLst>
                                  <p:childTnLst>
                                    <p:animScale>
                                      <p:cBhvr>
                                        <p:cTn id="40" dur="2000" fill="hold"/>
                                        <p:tgtEl>
                                          <p:spTgt spid="1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981200" y="609601"/>
            <a:ext cx="7848600" cy="5078313"/>
          </a:xfrm>
          <a:prstGeom prst="rect">
            <a:avLst/>
          </a:prstGeom>
          <a:noFill/>
        </p:spPr>
        <p:txBody>
          <a:bodyPr wrap="square" rtlCol="0">
            <a:spAutoFit/>
          </a:bodyPr>
          <a:lstStyle/>
          <a:p>
            <a:pPr algn="ctr"/>
            <a:r>
              <a:rPr lang="en-US" sz="8800" dirty="0">
                <a:solidFill>
                  <a:srgbClr val="FF0000"/>
                </a:solidFill>
                <a:latin typeface="Abadi" panose="020B0604020104020204" pitchFamily="34" charset="0"/>
              </a:rPr>
              <a:t>The Seventh Seal</a:t>
            </a:r>
          </a:p>
          <a:p>
            <a:pPr algn="ctr"/>
            <a:endParaRPr lang="en-US" sz="8800" dirty="0">
              <a:solidFill>
                <a:srgbClr val="FF0000"/>
              </a:solidFill>
              <a:latin typeface="Abadi" panose="020B0604020104020204" pitchFamily="34" charset="0"/>
            </a:endParaRPr>
          </a:p>
          <a:p>
            <a:pPr algn="ctr"/>
            <a:r>
              <a:rPr lang="en-US" sz="6000" dirty="0">
                <a:solidFill>
                  <a:srgbClr val="FF0000"/>
                </a:solidFill>
                <a:latin typeface="Abadi" panose="020B0604020104020204" pitchFamily="34" charset="0"/>
              </a:rPr>
              <a:t>Revelation 8-11</a:t>
            </a:r>
          </a:p>
        </p:txBody>
      </p:sp>
      <p:grpSp>
        <p:nvGrpSpPr>
          <p:cNvPr id="2" name="Group 5"/>
          <p:cNvGrpSpPr/>
          <p:nvPr/>
        </p:nvGrpSpPr>
        <p:grpSpPr>
          <a:xfrm>
            <a:off x="7162800" y="2514601"/>
            <a:ext cx="1752600" cy="1866077"/>
            <a:chOff x="7351776" y="1481328"/>
            <a:chExt cx="1271016" cy="1353312"/>
          </a:xfrm>
        </p:grpSpPr>
        <p:sp>
          <p:nvSpPr>
            <p:cNvPr id="7" name="Oval 6"/>
            <p:cNvSpPr/>
            <p:nvPr/>
          </p:nvSpPr>
          <p:spPr>
            <a:xfrm>
              <a:off x="7351776" y="1481328"/>
              <a:ext cx="1271016" cy="1353312"/>
            </a:xfrm>
            <a:prstGeom prst="ellipse">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Quad Arrow 7"/>
            <p:cNvSpPr/>
            <p:nvPr/>
          </p:nvSpPr>
          <p:spPr>
            <a:xfrm>
              <a:off x="7391400" y="1524000"/>
              <a:ext cx="1219200" cy="1295400"/>
            </a:xfrm>
            <a:prstGeom prst="quadArrow">
              <a:avLst>
                <a:gd name="adj1" fmla="val 18000"/>
                <a:gd name="adj2" fmla="val 22500"/>
                <a:gd name="adj3" fmla="val 22500"/>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Quad Arrow 8"/>
            <p:cNvSpPr/>
            <p:nvPr/>
          </p:nvSpPr>
          <p:spPr>
            <a:xfrm rot="2324333">
              <a:off x="7394380" y="1494755"/>
              <a:ext cx="1219200" cy="1295400"/>
            </a:xfrm>
            <a:prstGeom prst="quadArrow">
              <a:avLst>
                <a:gd name="adj1" fmla="val 5593"/>
                <a:gd name="adj2" fmla="val 14773"/>
                <a:gd name="adj3" fmla="val 22500"/>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903464" y="2033016"/>
              <a:ext cx="228600" cy="228600"/>
            </a:xfrm>
            <a:prstGeom prst="ellipse">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082173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133600" y="228601"/>
            <a:ext cx="7848600" cy="830997"/>
          </a:xfrm>
          <a:prstGeom prst="rect">
            <a:avLst/>
          </a:prstGeom>
          <a:noFill/>
        </p:spPr>
        <p:txBody>
          <a:bodyPr wrap="square" rtlCol="0">
            <a:spAutoFit/>
          </a:bodyPr>
          <a:lstStyle/>
          <a:p>
            <a:pPr algn="ctr"/>
            <a:r>
              <a:rPr lang="en-US" sz="4800" dirty="0">
                <a:solidFill>
                  <a:srgbClr val="FF0000"/>
                </a:solidFill>
                <a:latin typeface="Abadi" panose="020B0604020104020204" pitchFamily="34" charset="0"/>
              </a:rPr>
              <a:t>Silence in Heaven</a:t>
            </a:r>
          </a:p>
        </p:txBody>
      </p:sp>
      <p:sp>
        <p:nvSpPr>
          <p:cNvPr id="11" name="TextBox 10"/>
          <p:cNvSpPr txBox="1"/>
          <p:nvPr/>
        </p:nvSpPr>
        <p:spPr>
          <a:xfrm>
            <a:off x="67234" y="6404657"/>
            <a:ext cx="2971800" cy="369332"/>
          </a:xfrm>
          <a:prstGeom prst="rect">
            <a:avLst/>
          </a:prstGeom>
          <a:noFill/>
        </p:spPr>
        <p:txBody>
          <a:bodyPr wrap="square" rtlCol="0">
            <a:spAutoFit/>
          </a:bodyPr>
          <a:lstStyle/>
          <a:p>
            <a:r>
              <a:rPr lang="en-US" dirty="0">
                <a:solidFill>
                  <a:schemeClr val="bg2"/>
                </a:solidFill>
              </a:rPr>
              <a:t>Revelation 8:1</a:t>
            </a:r>
          </a:p>
        </p:txBody>
      </p:sp>
      <p:sp>
        <p:nvSpPr>
          <p:cNvPr id="12" name="TextBox 11"/>
          <p:cNvSpPr txBox="1"/>
          <p:nvPr/>
        </p:nvSpPr>
        <p:spPr>
          <a:xfrm>
            <a:off x="748553" y="1059598"/>
            <a:ext cx="4419600" cy="1938992"/>
          </a:xfrm>
          <a:prstGeom prst="rect">
            <a:avLst/>
          </a:prstGeom>
          <a:noFill/>
        </p:spPr>
        <p:txBody>
          <a:bodyPr wrap="square" rtlCol="0">
            <a:spAutoFit/>
          </a:bodyPr>
          <a:lstStyle/>
          <a:p>
            <a:r>
              <a:rPr lang="en-US" sz="2000" dirty="0">
                <a:solidFill>
                  <a:schemeClr val="bg2"/>
                </a:solidFill>
              </a:rPr>
              <a:t>D&amp;C 88:95</a:t>
            </a:r>
          </a:p>
          <a:p>
            <a:r>
              <a:rPr lang="en-US" sz="2000" dirty="0">
                <a:solidFill>
                  <a:schemeClr val="bg2"/>
                </a:solidFill>
              </a:rPr>
              <a:t>There will be a great sign in heaven all shall see but say it is a natural phenomenon…this may be a repetition of the sign of Christ’s first coming (Zech 14:67)</a:t>
            </a:r>
          </a:p>
        </p:txBody>
      </p:sp>
      <p:sp>
        <p:nvSpPr>
          <p:cNvPr id="13" name="TextBox 12"/>
          <p:cNvSpPr txBox="1"/>
          <p:nvPr/>
        </p:nvSpPr>
        <p:spPr>
          <a:xfrm>
            <a:off x="6249211" y="1439377"/>
            <a:ext cx="4419600" cy="1015663"/>
          </a:xfrm>
          <a:prstGeom prst="rect">
            <a:avLst/>
          </a:prstGeom>
          <a:noFill/>
        </p:spPr>
        <p:txBody>
          <a:bodyPr wrap="square" rtlCol="0">
            <a:spAutoFit/>
          </a:bodyPr>
          <a:lstStyle/>
          <a:p>
            <a:r>
              <a:rPr lang="en-US" sz="2000" dirty="0">
                <a:solidFill>
                  <a:schemeClr val="bg2"/>
                </a:solidFill>
              </a:rPr>
              <a:t>Silence—in Americas after the destruction and Christ’s voice (3 Nephi 1-2)</a:t>
            </a:r>
          </a:p>
        </p:txBody>
      </p:sp>
      <p:sp>
        <p:nvSpPr>
          <p:cNvPr id="14" name="TextBox 13"/>
          <p:cNvSpPr txBox="1"/>
          <p:nvPr/>
        </p:nvSpPr>
        <p:spPr>
          <a:xfrm>
            <a:off x="995082" y="3578239"/>
            <a:ext cx="5100918" cy="2246769"/>
          </a:xfrm>
          <a:prstGeom prst="rect">
            <a:avLst/>
          </a:prstGeom>
          <a:noFill/>
        </p:spPr>
        <p:txBody>
          <a:bodyPr wrap="square" rtlCol="0">
            <a:spAutoFit/>
          </a:bodyPr>
          <a:lstStyle/>
          <a:p>
            <a:r>
              <a:rPr lang="en-US" sz="2000" dirty="0">
                <a:solidFill>
                  <a:schemeClr val="bg2"/>
                </a:solidFill>
              </a:rPr>
              <a:t>½ Hour—Period of time—fractions denote partial of time. Possibilities:</a:t>
            </a:r>
          </a:p>
          <a:p>
            <a:r>
              <a:rPr lang="en-US" sz="2000" dirty="0">
                <a:solidFill>
                  <a:schemeClr val="bg2"/>
                </a:solidFill>
              </a:rPr>
              <a:t>21 years= ½ hour in God’s day of 1000 years</a:t>
            </a:r>
          </a:p>
          <a:p>
            <a:r>
              <a:rPr lang="en-US" sz="2000" dirty="0">
                <a:solidFill>
                  <a:schemeClr val="bg2"/>
                </a:solidFill>
              </a:rPr>
              <a:t>30 minutes in our time</a:t>
            </a:r>
          </a:p>
          <a:p>
            <a:r>
              <a:rPr lang="en-US" sz="2000" dirty="0">
                <a:solidFill>
                  <a:schemeClr val="bg2"/>
                </a:solidFill>
              </a:rPr>
              <a:t>Dramatic—to get out attention</a:t>
            </a:r>
          </a:p>
          <a:p>
            <a:r>
              <a:rPr lang="en-US" sz="2000" dirty="0">
                <a:solidFill>
                  <a:schemeClr val="bg2"/>
                </a:solidFill>
              </a:rPr>
              <a:t>Long-suffering and mercy—2 Peter 3:9</a:t>
            </a:r>
          </a:p>
          <a:p>
            <a:r>
              <a:rPr lang="en-US" sz="2000" dirty="0">
                <a:solidFill>
                  <a:schemeClr val="bg2"/>
                </a:solidFill>
              </a:rPr>
              <a:t>Final word—Lord has nothing else to say</a:t>
            </a:r>
          </a:p>
        </p:txBody>
      </p:sp>
      <p:pic>
        <p:nvPicPr>
          <p:cNvPr id="3" name="Picture 2">
            <a:extLst>
              <a:ext uri="{FF2B5EF4-FFF2-40B4-BE49-F238E27FC236}">
                <a16:creationId xmlns:a16="http://schemas.microsoft.com/office/drawing/2014/main" id="{AEC7CD9E-28D6-4A07-9952-D4FC212DE9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3235" y="2834819"/>
            <a:ext cx="4843183" cy="3630809"/>
          </a:xfrm>
          <a:prstGeom prst="rect">
            <a:avLst/>
          </a:prstGeom>
        </p:spPr>
      </p:pic>
    </p:spTree>
    <p:extLst>
      <p:ext uri="{BB962C8B-B14F-4D97-AF65-F5344CB8AC3E}">
        <p14:creationId xmlns:p14="http://schemas.microsoft.com/office/powerpoint/2010/main" val="2306721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133600" y="117656"/>
            <a:ext cx="7848600" cy="830997"/>
          </a:xfrm>
          <a:prstGeom prst="rect">
            <a:avLst/>
          </a:prstGeom>
          <a:noFill/>
        </p:spPr>
        <p:txBody>
          <a:bodyPr wrap="square" rtlCol="0">
            <a:spAutoFit/>
          </a:bodyPr>
          <a:lstStyle/>
          <a:p>
            <a:pPr algn="ctr"/>
            <a:r>
              <a:rPr lang="en-US" sz="4800" dirty="0">
                <a:solidFill>
                  <a:srgbClr val="FF0000"/>
                </a:solidFill>
                <a:latin typeface="Abadi" panose="020B0604020104020204" pitchFamily="34" charset="0"/>
              </a:rPr>
              <a:t>Seven Angels</a:t>
            </a:r>
          </a:p>
        </p:txBody>
      </p:sp>
      <p:sp>
        <p:nvSpPr>
          <p:cNvPr id="11" name="TextBox 10"/>
          <p:cNvSpPr txBox="1"/>
          <p:nvPr/>
        </p:nvSpPr>
        <p:spPr>
          <a:xfrm>
            <a:off x="22412" y="6488668"/>
            <a:ext cx="2971800" cy="369332"/>
          </a:xfrm>
          <a:prstGeom prst="rect">
            <a:avLst/>
          </a:prstGeom>
          <a:noFill/>
        </p:spPr>
        <p:txBody>
          <a:bodyPr wrap="square" rtlCol="0">
            <a:spAutoFit/>
          </a:bodyPr>
          <a:lstStyle/>
          <a:p>
            <a:r>
              <a:rPr lang="en-US" dirty="0">
                <a:solidFill>
                  <a:schemeClr val="bg2"/>
                </a:solidFill>
              </a:rPr>
              <a:t>Revelation 8:2</a:t>
            </a:r>
          </a:p>
        </p:txBody>
      </p:sp>
      <p:sp>
        <p:nvSpPr>
          <p:cNvPr id="12" name="TextBox 11"/>
          <p:cNvSpPr txBox="1"/>
          <p:nvPr/>
        </p:nvSpPr>
        <p:spPr>
          <a:xfrm>
            <a:off x="4572000" y="937872"/>
            <a:ext cx="4419600" cy="461665"/>
          </a:xfrm>
          <a:prstGeom prst="rect">
            <a:avLst/>
          </a:prstGeom>
          <a:noFill/>
        </p:spPr>
        <p:txBody>
          <a:bodyPr wrap="square" rtlCol="0">
            <a:spAutoFit/>
          </a:bodyPr>
          <a:lstStyle/>
          <a:p>
            <a:r>
              <a:rPr lang="en-US" sz="2400" dirty="0">
                <a:solidFill>
                  <a:schemeClr val="bg2"/>
                </a:solidFill>
              </a:rPr>
              <a:t>Ready	Finished   Full</a:t>
            </a:r>
          </a:p>
        </p:txBody>
      </p:sp>
      <p:sp>
        <p:nvSpPr>
          <p:cNvPr id="13" name="TextBox 12"/>
          <p:cNvSpPr txBox="1"/>
          <p:nvPr/>
        </p:nvSpPr>
        <p:spPr>
          <a:xfrm>
            <a:off x="8306071" y="1859340"/>
            <a:ext cx="3352257" cy="1569660"/>
          </a:xfrm>
          <a:prstGeom prst="rect">
            <a:avLst/>
          </a:prstGeom>
          <a:noFill/>
        </p:spPr>
        <p:txBody>
          <a:bodyPr wrap="square" rtlCol="0">
            <a:spAutoFit/>
          </a:bodyPr>
          <a:lstStyle/>
          <a:p>
            <a:r>
              <a:rPr lang="en-US" sz="2400" dirty="0">
                <a:solidFill>
                  <a:schemeClr val="bg2"/>
                </a:solidFill>
              </a:rPr>
              <a:t>Trumpets—Call to attention or announce something important </a:t>
            </a:r>
            <a:r>
              <a:rPr lang="en-US" sz="2400" dirty="0">
                <a:solidFill>
                  <a:schemeClr val="bg2"/>
                </a:solidFill>
                <a:effectLst>
                  <a:glow rad="228600">
                    <a:schemeClr val="accent2">
                      <a:satMod val="175000"/>
                      <a:alpha val="40000"/>
                    </a:schemeClr>
                  </a:glow>
                </a:effectLst>
              </a:rPr>
              <a:t>(D&amp;C 77:12</a:t>
            </a:r>
            <a:r>
              <a:rPr lang="en-US" sz="2400" dirty="0">
                <a:solidFill>
                  <a:schemeClr val="bg2"/>
                </a:solidFill>
              </a:rPr>
              <a:t>)</a:t>
            </a:r>
          </a:p>
        </p:txBody>
      </p:sp>
      <p:sp>
        <p:nvSpPr>
          <p:cNvPr id="14" name="TextBox 13"/>
          <p:cNvSpPr txBox="1"/>
          <p:nvPr/>
        </p:nvSpPr>
        <p:spPr>
          <a:xfrm>
            <a:off x="2895600" y="5288339"/>
            <a:ext cx="7162800" cy="1200329"/>
          </a:xfrm>
          <a:prstGeom prst="rect">
            <a:avLst/>
          </a:prstGeom>
          <a:noFill/>
        </p:spPr>
        <p:txBody>
          <a:bodyPr wrap="square" rtlCol="0">
            <a:spAutoFit/>
          </a:bodyPr>
          <a:lstStyle/>
          <a:p>
            <a:r>
              <a:rPr lang="en-US" sz="2400" dirty="0">
                <a:solidFill>
                  <a:schemeClr val="bg2"/>
                </a:solidFill>
              </a:rPr>
              <a:t>A call to the earth’s Sabbath=Millennium</a:t>
            </a:r>
          </a:p>
          <a:p>
            <a:r>
              <a:rPr lang="en-US" sz="2400" dirty="0">
                <a:solidFill>
                  <a:schemeClr val="bg2"/>
                </a:solidFill>
              </a:rPr>
              <a:t>Angels and trumpets—preparing the way before the time of His coming.</a:t>
            </a:r>
          </a:p>
        </p:txBody>
      </p:sp>
      <p:pic>
        <p:nvPicPr>
          <p:cNvPr id="3" name="Picture 2">
            <a:extLst>
              <a:ext uri="{FF2B5EF4-FFF2-40B4-BE49-F238E27FC236}">
                <a16:creationId xmlns:a16="http://schemas.microsoft.com/office/drawing/2014/main" id="{FFDDFA77-2B5F-4E4C-A632-606F852D4E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8414" y="1734532"/>
            <a:ext cx="4493194" cy="2189286"/>
          </a:xfrm>
          <a:prstGeom prst="rect">
            <a:avLst/>
          </a:prstGeom>
        </p:spPr>
      </p:pic>
      <p:pic>
        <p:nvPicPr>
          <p:cNvPr id="7" name="Picture 6">
            <a:extLst>
              <a:ext uri="{FF2B5EF4-FFF2-40B4-BE49-F238E27FC236}">
                <a16:creationId xmlns:a16="http://schemas.microsoft.com/office/drawing/2014/main" id="{CCCD163C-E571-4A00-8539-23CF662627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004" y="3069103"/>
            <a:ext cx="1876425" cy="2819400"/>
          </a:xfrm>
          <a:prstGeom prst="rect">
            <a:avLst/>
          </a:prstGeom>
        </p:spPr>
      </p:pic>
    </p:spTree>
    <p:extLst>
      <p:ext uri="{BB962C8B-B14F-4D97-AF65-F5344CB8AC3E}">
        <p14:creationId xmlns:p14="http://schemas.microsoft.com/office/powerpoint/2010/main" val="99452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171700" y="0"/>
            <a:ext cx="7848600" cy="830997"/>
          </a:xfrm>
          <a:prstGeom prst="rect">
            <a:avLst/>
          </a:prstGeom>
          <a:noFill/>
        </p:spPr>
        <p:txBody>
          <a:bodyPr wrap="square" rtlCol="0">
            <a:spAutoFit/>
          </a:bodyPr>
          <a:lstStyle/>
          <a:p>
            <a:pPr algn="ctr"/>
            <a:r>
              <a:rPr lang="en-US" sz="4800" dirty="0">
                <a:solidFill>
                  <a:srgbClr val="FF0000"/>
                </a:solidFill>
                <a:latin typeface="Abadi" panose="020B0604020104020204" pitchFamily="34" charset="0"/>
              </a:rPr>
              <a:t>Another Angel—Adam?</a:t>
            </a:r>
          </a:p>
        </p:txBody>
      </p:sp>
      <p:sp>
        <p:nvSpPr>
          <p:cNvPr id="11" name="TextBox 10"/>
          <p:cNvSpPr txBox="1"/>
          <p:nvPr/>
        </p:nvSpPr>
        <p:spPr>
          <a:xfrm>
            <a:off x="190500" y="6380202"/>
            <a:ext cx="2971800" cy="369332"/>
          </a:xfrm>
          <a:prstGeom prst="rect">
            <a:avLst/>
          </a:prstGeom>
          <a:noFill/>
        </p:spPr>
        <p:txBody>
          <a:bodyPr wrap="square" rtlCol="0">
            <a:spAutoFit/>
          </a:bodyPr>
          <a:lstStyle/>
          <a:p>
            <a:r>
              <a:rPr lang="en-US" dirty="0">
                <a:solidFill>
                  <a:schemeClr val="bg2"/>
                </a:solidFill>
              </a:rPr>
              <a:t>Revelation 8:3-5</a:t>
            </a:r>
          </a:p>
        </p:txBody>
      </p:sp>
      <p:sp>
        <p:nvSpPr>
          <p:cNvPr id="12" name="TextBox 11"/>
          <p:cNvSpPr txBox="1"/>
          <p:nvPr/>
        </p:nvSpPr>
        <p:spPr>
          <a:xfrm>
            <a:off x="6448334" y="1910232"/>
            <a:ext cx="4419600" cy="2308324"/>
          </a:xfrm>
          <a:prstGeom prst="rect">
            <a:avLst/>
          </a:prstGeom>
          <a:noFill/>
        </p:spPr>
        <p:txBody>
          <a:bodyPr wrap="square" rtlCol="0">
            <a:spAutoFit/>
          </a:bodyPr>
          <a:lstStyle/>
          <a:p>
            <a:r>
              <a:rPr lang="en-US" sz="2400" dirty="0">
                <a:solidFill>
                  <a:schemeClr val="bg2"/>
                </a:solidFill>
              </a:rPr>
              <a:t>Golden Censer of incense—ancient temple had a golden altar of incense denoting the prayers of the righteous that would pass through the veil to God—a pleading with the Lord to come</a:t>
            </a:r>
          </a:p>
        </p:txBody>
      </p:sp>
      <p:sp>
        <p:nvSpPr>
          <p:cNvPr id="13" name="TextBox 12"/>
          <p:cNvSpPr txBox="1"/>
          <p:nvPr/>
        </p:nvSpPr>
        <p:spPr>
          <a:xfrm>
            <a:off x="3647983" y="750837"/>
            <a:ext cx="5609666" cy="830997"/>
          </a:xfrm>
          <a:prstGeom prst="rect">
            <a:avLst/>
          </a:prstGeom>
          <a:noFill/>
        </p:spPr>
        <p:txBody>
          <a:bodyPr wrap="square" rtlCol="0">
            <a:spAutoFit/>
          </a:bodyPr>
          <a:lstStyle/>
          <a:p>
            <a:pPr algn="ctr"/>
            <a:r>
              <a:rPr lang="en-US" sz="2400" dirty="0">
                <a:solidFill>
                  <a:schemeClr val="bg2"/>
                </a:solidFill>
              </a:rPr>
              <a:t>One who holds the keys over this earth.</a:t>
            </a:r>
          </a:p>
          <a:p>
            <a:pPr algn="ctr"/>
            <a:r>
              <a:rPr lang="en-US" sz="2400" dirty="0">
                <a:solidFill>
                  <a:schemeClr val="bg2"/>
                </a:solidFill>
              </a:rPr>
              <a:t> (D&amp;C 88:112)</a:t>
            </a:r>
          </a:p>
        </p:txBody>
      </p:sp>
      <p:sp>
        <p:nvSpPr>
          <p:cNvPr id="14" name="TextBox 13"/>
          <p:cNvSpPr txBox="1"/>
          <p:nvPr/>
        </p:nvSpPr>
        <p:spPr>
          <a:xfrm>
            <a:off x="190500" y="4093924"/>
            <a:ext cx="6143065" cy="1938992"/>
          </a:xfrm>
          <a:prstGeom prst="rect">
            <a:avLst/>
          </a:prstGeom>
          <a:noFill/>
        </p:spPr>
        <p:txBody>
          <a:bodyPr wrap="square" rtlCol="0">
            <a:spAutoFit/>
          </a:bodyPr>
          <a:lstStyle/>
          <a:p>
            <a:r>
              <a:rPr lang="en-US" sz="2400" dirty="0">
                <a:solidFill>
                  <a:schemeClr val="bg2"/>
                </a:solidFill>
              </a:rPr>
              <a:t>Smoke of incense ascends up—prayers</a:t>
            </a:r>
          </a:p>
          <a:p>
            <a:endParaRPr lang="en-US" sz="2400" dirty="0">
              <a:solidFill>
                <a:schemeClr val="bg2"/>
              </a:solidFill>
            </a:endParaRPr>
          </a:p>
          <a:p>
            <a:r>
              <a:rPr lang="en-US" sz="2400" dirty="0">
                <a:solidFill>
                  <a:schemeClr val="bg2"/>
                </a:solidFill>
              </a:rPr>
              <a:t>Fire on the altar—punishments from God</a:t>
            </a:r>
          </a:p>
          <a:p>
            <a:endParaRPr lang="en-US" sz="2400" dirty="0">
              <a:solidFill>
                <a:schemeClr val="bg2"/>
              </a:solidFill>
            </a:endParaRPr>
          </a:p>
          <a:p>
            <a:r>
              <a:rPr lang="en-US" sz="2400" dirty="0">
                <a:solidFill>
                  <a:schemeClr val="bg2"/>
                </a:solidFill>
              </a:rPr>
              <a:t>Voices—Earth must go through a cleansing first</a:t>
            </a:r>
          </a:p>
        </p:txBody>
      </p:sp>
      <p:pic>
        <p:nvPicPr>
          <p:cNvPr id="3" name="Picture 2">
            <a:extLst>
              <a:ext uri="{FF2B5EF4-FFF2-40B4-BE49-F238E27FC236}">
                <a16:creationId xmlns:a16="http://schemas.microsoft.com/office/drawing/2014/main" id="{AB89B394-B69C-4575-9D5C-4480C17CF4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872281"/>
            <a:ext cx="2209800" cy="3048000"/>
          </a:xfrm>
          <a:prstGeom prst="rect">
            <a:avLst/>
          </a:prstGeom>
        </p:spPr>
      </p:pic>
      <p:pic>
        <p:nvPicPr>
          <p:cNvPr id="7" name="Picture 6">
            <a:extLst>
              <a:ext uri="{FF2B5EF4-FFF2-40B4-BE49-F238E27FC236}">
                <a16:creationId xmlns:a16="http://schemas.microsoft.com/office/drawing/2014/main" id="{676D81C0-EB7A-4667-BE7C-4302AF4A1C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2215" y="4502358"/>
            <a:ext cx="3733800" cy="1981200"/>
          </a:xfrm>
          <a:prstGeom prst="rect">
            <a:avLst/>
          </a:prstGeom>
        </p:spPr>
      </p:pic>
    </p:spTree>
    <p:extLst>
      <p:ext uri="{BB962C8B-B14F-4D97-AF65-F5344CB8AC3E}">
        <p14:creationId xmlns:p14="http://schemas.microsoft.com/office/powerpoint/2010/main" val="3114817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171700" y="58579"/>
            <a:ext cx="7848600" cy="830997"/>
          </a:xfrm>
          <a:prstGeom prst="rect">
            <a:avLst/>
          </a:prstGeom>
          <a:noFill/>
        </p:spPr>
        <p:txBody>
          <a:bodyPr wrap="square" rtlCol="0">
            <a:spAutoFit/>
          </a:bodyPr>
          <a:lstStyle/>
          <a:p>
            <a:pPr algn="ctr"/>
            <a:r>
              <a:rPr lang="en-US" sz="4800" dirty="0">
                <a:solidFill>
                  <a:srgbClr val="FF0000"/>
                </a:solidFill>
                <a:latin typeface="Abadi" panose="020B0604020104020204" pitchFamily="34" charset="0"/>
              </a:rPr>
              <a:t>3 Major Cleansing Agents</a:t>
            </a:r>
          </a:p>
        </p:txBody>
      </p:sp>
      <p:sp>
        <p:nvSpPr>
          <p:cNvPr id="12" name="TextBox 11"/>
          <p:cNvSpPr txBox="1"/>
          <p:nvPr/>
        </p:nvSpPr>
        <p:spPr>
          <a:xfrm>
            <a:off x="8552330" y="2742303"/>
            <a:ext cx="2667000" cy="1200329"/>
          </a:xfrm>
          <a:prstGeom prst="rect">
            <a:avLst/>
          </a:prstGeom>
          <a:noFill/>
        </p:spPr>
        <p:txBody>
          <a:bodyPr wrap="square" rtlCol="0">
            <a:spAutoFit/>
          </a:bodyPr>
          <a:lstStyle/>
          <a:p>
            <a:r>
              <a:rPr lang="en-US" sz="3600" dirty="0">
                <a:solidFill>
                  <a:schemeClr val="bg2"/>
                </a:solidFill>
              </a:rPr>
              <a:t>Fire—</a:t>
            </a:r>
          </a:p>
          <a:p>
            <a:r>
              <a:rPr lang="en-US" sz="3600" dirty="0">
                <a:solidFill>
                  <a:schemeClr val="bg2"/>
                </a:solidFill>
              </a:rPr>
              <a:t>Holy Ghost</a:t>
            </a:r>
          </a:p>
        </p:txBody>
      </p:sp>
      <p:sp>
        <p:nvSpPr>
          <p:cNvPr id="13" name="TextBox 12"/>
          <p:cNvSpPr txBox="1"/>
          <p:nvPr/>
        </p:nvSpPr>
        <p:spPr>
          <a:xfrm>
            <a:off x="4495800" y="1219201"/>
            <a:ext cx="4419600" cy="584775"/>
          </a:xfrm>
          <a:prstGeom prst="rect">
            <a:avLst/>
          </a:prstGeom>
          <a:noFill/>
        </p:spPr>
        <p:txBody>
          <a:bodyPr wrap="square" rtlCol="0">
            <a:spAutoFit/>
          </a:bodyPr>
          <a:lstStyle/>
          <a:p>
            <a:r>
              <a:rPr lang="en-US" sz="3200" dirty="0">
                <a:solidFill>
                  <a:schemeClr val="bg2"/>
                </a:solidFill>
              </a:rPr>
              <a:t>Water--Baptism</a:t>
            </a:r>
          </a:p>
        </p:txBody>
      </p:sp>
      <p:sp>
        <p:nvSpPr>
          <p:cNvPr id="14" name="TextBox 13"/>
          <p:cNvSpPr txBox="1"/>
          <p:nvPr/>
        </p:nvSpPr>
        <p:spPr>
          <a:xfrm>
            <a:off x="878847" y="2573179"/>
            <a:ext cx="2895600" cy="1077218"/>
          </a:xfrm>
          <a:prstGeom prst="rect">
            <a:avLst/>
          </a:prstGeom>
          <a:noFill/>
        </p:spPr>
        <p:txBody>
          <a:bodyPr wrap="square" rtlCol="0">
            <a:spAutoFit/>
          </a:bodyPr>
          <a:lstStyle/>
          <a:p>
            <a:r>
              <a:rPr lang="en-US" sz="3200" dirty="0">
                <a:solidFill>
                  <a:schemeClr val="bg2"/>
                </a:solidFill>
              </a:rPr>
              <a:t>Blood--Atonement</a:t>
            </a:r>
          </a:p>
        </p:txBody>
      </p:sp>
      <p:sp>
        <p:nvSpPr>
          <p:cNvPr id="10" name="TextBox 9"/>
          <p:cNvSpPr txBox="1"/>
          <p:nvPr/>
        </p:nvSpPr>
        <p:spPr>
          <a:xfrm>
            <a:off x="1819836" y="5267685"/>
            <a:ext cx="9144000" cy="1200329"/>
          </a:xfrm>
          <a:prstGeom prst="rect">
            <a:avLst/>
          </a:prstGeom>
          <a:noFill/>
        </p:spPr>
        <p:txBody>
          <a:bodyPr wrap="square" rtlCol="0">
            <a:spAutoFit/>
          </a:bodyPr>
          <a:lstStyle/>
          <a:p>
            <a:r>
              <a:rPr lang="en-US" sz="2400" dirty="0">
                <a:solidFill>
                  <a:schemeClr val="bg2"/>
                </a:solidFill>
              </a:rPr>
              <a:t>Or you can be cleansed by water, fire and blood of War Fire—becomes the chief cleansing medium—war of burning in which </a:t>
            </a:r>
          </a:p>
          <a:p>
            <a:r>
              <a:rPr lang="en-US" sz="2400" i="1" dirty="0">
                <a:solidFill>
                  <a:srgbClr val="FFFF00"/>
                </a:solidFill>
              </a:rPr>
              <a:t>“The people shall be as the fuel of the fire” (2 Nephi 19:19)</a:t>
            </a:r>
          </a:p>
        </p:txBody>
      </p:sp>
      <p:pic>
        <p:nvPicPr>
          <p:cNvPr id="3" name="Picture 2">
            <a:extLst>
              <a:ext uri="{FF2B5EF4-FFF2-40B4-BE49-F238E27FC236}">
                <a16:creationId xmlns:a16="http://schemas.microsoft.com/office/drawing/2014/main" id="{1FC9F7B1-4B75-493B-859A-31285BEEC4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5386" y="2017586"/>
            <a:ext cx="5266944" cy="2962656"/>
          </a:xfrm>
          <a:prstGeom prst="rect">
            <a:avLst/>
          </a:prstGeom>
        </p:spPr>
      </p:pic>
    </p:spTree>
    <p:extLst>
      <p:ext uri="{BB962C8B-B14F-4D97-AF65-F5344CB8AC3E}">
        <p14:creationId xmlns:p14="http://schemas.microsoft.com/office/powerpoint/2010/main" val="3964580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863354" y="1654205"/>
            <a:ext cx="5374341" cy="4031873"/>
          </a:xfrm>
          <a:prstGeom prst="rect">
            <a:avLst/>
          </a:prstGeom>
          <a:noFill/>
        </p:spPr>
        <p:txBody>
          <a:bodyPr wrap="square" rtlCol="0">
            <a:spAutoFit/>
          </a:bodyPr>
          <a:lstStyle/>
          <a:p>
            <a:r>
              <a:rPr lang="en-US" sz="3200" dirty="0">
                <a:solidFill>
                  <a:schemeClr val="bg1"/>
                </a:solidFill>
              </a:rPr>
              <a:t>“Prophets, priests and kings … have looked forward with joyful anticipation to the day in which we live; and fired with heavenly and joyful anticipations they have sung and written and prophesied of this our day.”</a:t>
            </a:r>
          </a:p>
        </p:txBody>
      </p:sp>
      <p:sp>
        <p:nvSpPr>
          <p:cNvPr id="7" name="TextBox 6"/>
          <p:cNvSpPr txBox="1"/>
          <p:nvPr/>
        </p:nvSpPr>
        <p:spPr>
          <a:xfrm>
            <a:off x="9296400" y="6415684"/>
            <a:ext cx="2895600" cy="400110"/>
          </a:xfrm>
          <a:prstGeom prst="rect">
            <a:avLst/>
          </a:prstGeom>
          <a:noFill/>
        </p:spPr>
        <p:txBody>
          <a:bodyPr wrap="square" rtlCol="0">
            <a:spAutoFit/>
          </a:bodyPr>
          <a:lstStyle/>
          <a:p>
            <a:pPr algn="r"/>
            <a:r>
              <a:rPr lang="en-US" sz="2000" dirty="0">
                <a:solidFill>
                  <a:schemeClr val="bg1"/>
                </a:solidFill>
              </a:rPr>
              <a:t>(6)</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7177" y="2033374"/>
            <a:ext cx="2523744" cy="3060192"/>
          </a:xfrm>
          <a:prstGeom prst="rect">
            <a:avLst/>
          </a:prstGeom>
        </p:spPr>
      </p:pic>
    </p:spTree>
    <p:extLst>
      <p:ext uri="{BB962C8B-B14F-4D97-AF65-F5344CB8AC3E}">
        <p14:creationId xmlns:p14="http://schemas.microsoft.com/office/powerpoint/2010/main" val="440493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171700" y="64531"/>
            <a:ext cx="7848600" cy="830997"/>
          </a:xfrm>
          <a:prstGeom prst="rect">
            <a:avLst/>
          </a:prstGeom>
          <a:noFill/>
        </p:spPr>
        <p:txBody>
          <a:bodyPr wrap="square" rtlCol="0">
            <a:spAutoFit/>
          </a:bodyPr>
          <a:lstStyle/>
          <a:p>
            <a:pPr algn="ctr"/>
            <a:r>
              <a:rPr lang="en-US" sz="4800" dirty="0">
                <a:solidFill>
                  <a:srgbClr val="FF0000"/>
                </a:solidFill>
                <a:latin typeface="Abadi" panose="020B0604020104020204" pitchFamily="34" charset="0"/>
              </a:rPr>
              <a:t>1</a:t>
            </a:r>
            <a:r>
              <a:rPr lang="en-US" sz="4800" baseline="30000" dirty="0">
                <a:solidFill>
                  <a:srgbClr val="FF0000"/>
                </a:solidFill>
                <a:latin typeface="Abadi" panose="020B0604020104020204" pitchFamily="34" charset="0"/>
              </a:rPr>
              <a:t>st</a:t>
            </a:r>
            <a:r>
              <a:rPr lang="en-US" sz="4800" dirty="0">
                <a:solidFill>
                  <a:srgbClr val="FF0000"/>
                </a:solidFill>
                <a:latin typeface="Abadi" panose="020B0604020104020204" pitchFamily="34" charset="0"/>
              </a:rPr>
              <a:t> Angel Sounds</a:t>
            </a:r>
          </a:p>
        </p:txBody>
      </p:sp>
      <p:sp>
        <p:nvSpPr>
          <p:cNvPr id="11" name="TextBox 10"/>
          <p:cNvSpPr txBox="1"/>
          <p:nvPr/>
        </p:nvSpPr>
        <p:spPr>
          <a:xfrm>
            <a:off x="190500" y="6373479"/>
            <a:ext cx="2971800" cy="369332"/>
          </a:xfrm>
          <a:prstGeom prst="rect">
            <a:avLst/>
          </a:prstGeom>
          <a:noFill/>
        </p:spPr>
        <p:txBody>
          <a:bodyPr wrap="square" rtlCol="0">
            <a:spAutoFit/>
          </a:bodyPr>
          <a:lstStyle/>
          <a:p>
            <a:r>
              <a:rPr lang="en-US" dirty="0">
                <a:solidFill>
                  <a:schemeClr val="bg2"/>
                </a:solidFill>
              </a:rPr>
              <a:t>Revelation 8:7</a:t>
            </a:r>
          </a:p>
        </p:txBody>
      </p:sp>
      <p:sp>
        <p:nvSpPr>
          <p:cNvPr id="17" name="Rectangle 16"/>
          <p:cNvSpPr/>
          <p:nvPr/>
        </p:nvSpPr>
        <p:spPr>
          <a:xfrm>
            <a:off x="3048000" y="5277148"/>
            <a:ext cx="6096000" cy="1323439"/>
          </a:xfrm>
          <a:prstGeom prst="rect">
            <a:avLst/>
          </a:prstGeom>
        </p:spPr>
        <p:txBody>
          <a:bodyPr>
            <a:spAutoFit/>
          </a:bodyPr>
          <a:lstStyle/>
          <a:p>
            <a:r>
              <a:rPr lang="en-US" sz="2000" i="1" dirty="0">
                <a:solidFill>
                  <a:srgbClr val="FFFF00"/>
                </a:solidFill>
                <a:latin typeface="Calibri" panose="020F0502020204030204" pitchFamily="34" charset="0"/>
              </a:rPr>
              <a:t>For, behold, the day cometh, that shall burn as an oven; and all the proud, yea, and all that do wickedly, shall be stubble: and the day that cometh shall burn them up." (Malachi 4:1)</a:t>
            </a:r>
            <a:endParaRPr lang="en-US" sz="2000" i="1" dirty="0">
              <a:solidFill>
                <a:srgbClr val="FFFF00"/>
              </a:solidFill>
            </a:endParaRPr>
          </a:p>
        </p:txBody>
      </p:sp>
      <p:grpSp>
        <p:nvGrpSpPr>
          <p:cNvPr id="29" name="Group 28"/>
          <p:cNvGrpSpPr/>
          <p:nvPr/>
        </p:nvGrpSpPr>
        <p:grpSpPr>
          <a:xfrm flipH="1">
            <a:off x="3048000" y="103832"/>
            <a:ext cx="508178" cy="1052831"/>
            <a:chOff x="5737476" y="2372197"/>
            <a:chExt cx="1526754" cy="3163093"/>
          </a:xfr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p:grpSpPr>
        <p:sp>
          <p:nvSpPr>
            <p:cNvPr id="30" name="Freeform: Shape 29"/>
            <p:cNvSpPr/>
            <p:nvPr/>
          </p:nvSpPr>
          <p:spPr>
            <a:xfrm rot="1925385">
              <a:off x="5737476" y="2505271"/>
              <a:ext cx="950042" cy="445787"/>
            </a:xfrm>
            <a:custGeom>
              <a:avLst/>
              <a:gdLst>
                <a:gd name="connsiteX0" fmla="*/ 12457 w 950042"/>
                <a:gd name="connsiteY0" fmla="*/ 0 h 445787"/>
                <a:gd name="connsiteX1" fmla="*/ 244764 w 950042"/>
                <a:gd name="connsiteY1" fmla="*/ 189995 h 445787"/>
                <a:gd name="connsiteX2" fmla="*/ 950042 w 950042"/>
                <a:gd name="connsiteY2" fmla="*/ 189995 h 445787"/>
                <a:gd name="connsiteX3" fmla="*/ 950042 w 950042"/>
                <a:gd name="connsiteY3" fmla="*/ 313097 h 445787"/>
                <a:gd name="connsiteX4" fmla="*/ 182118 w 950042"/>
                <a:gd name="connsiteY4" fmla="*/ 313097 h 445787"/>
                <a:gd name="connsiteX5" fmla="*/ 0 w 950042"/>
                <a:gd name="connsiteY5" fmla="*/ 445787 h 44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0042" h="445787">
                  <a:moveTo>
                    <a:pt x="12457" y="0"/>
                  </a:moveTo>
                  <a:lnTo>
                    <a:pt x="244764" y="189995"/>
                  </a:lnTo>
                  <a:lnTo>
                    <a:pt x="950042" y="189995"/>
                  </a:lnTo>
                  <a:lnTo>
                    <a:pt x="950042" y="313097"/>
                  </a:lnTo>
                  <a:lnTo>
                    <a:pt x="182118" y="313097"/>
                  </a:lnTo>
                  <a:lnTo>
                    <a:pt x="0" y="445787"/>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p:cNvSpPr/>
            <p:nvPr/>
          </p:nvSpPr>
          <p:spPr>
            <a:xfrm>
              <a:off x="6193289" y="4432750"/>
              <a:ext cx="704834" cy="1096325"/>
            </a:xfrm>
            <a:custGeom>
              <a:avLst/>
              <a:gdLst>
                <a:gd name="connsiteX0" fmla="*/ 321408 w 704834"/>
                <a:gd name="connsiteY0" fmla="*/ 0 h 1096325"/>
                <a:gd name="connsiteX1" fmla="*/ 704834 w 704834"/>
                <a:gd name="connsiteY1" fmla="*/ 42697 h 1096325"/>
                <a:gd name="connsiteX2" fmla="*/ 512814 w 704834"/>
                <a:gd name="connsiteY2" fmla="*/ 970214 h 1096325"/>
                <a:gd name="connsiteX3" fmla="*/ 513214 w 704834"/>
                <a:gd name="connsiteY3" fmla="*/ 970464 h 1096325"/>
                <a:gd name="connsiteX4" fmla="*/ 534204 w 704834"/>
                <a:gd name="connsiteY4" fmla="*/ 1005728 h 1096325"/>
                <a:gd name="connsiteX5" fmla="*/ 513214 w 704834"/>
                <a:gd name="connsiteY5" fmla="*/ 1040993 h 1096325"/>
                <a:gd name="connsiteX6" fmla="*/ 495924 w 704834"/>
                <a:gd name="connsiteY6" fmla="*/ 1051797 h 1096325"/>
                <a:gd name="connsiteX7" fmla="*/ 494834 w 704834"/>
                <a:gd name="connsiteY7" fmla="*/ 1057062 h 1096325"/>
                <a:gd name="connsiteX8" fmla="*/ 488608 w 704834"/>
                <a:gd name="connsiteY8" fmla="*/ 1056369 h 1096325"/>
                <a:gd name="connsiteX9" fmla="*/ 488587 w 704834"/>
                <a:gd name="connsiteY9" fmla="*/ 1056382 h 1096325"/>
                <a:gd name="connsiteX10" fmla="*/ 267102 w 704834"/>
                <a:gd name="connsiteY10" fmla="*/ 1096325 h 1096325"/>
                <a:gd name="connsiteX11" fmla="*/ 0 w 704834"/>
                <a:gd name="connsiteY11" fmla="*/ 1005728 h 1096325"/>
                <a:gd name="connsiteX12" fmla="*/ 267102 w 704834"/>
                <a:gd name="connsiteY12" fmla="*/ 915131 h 1096325"/>
                <a:gd name="connsiteX13" fmla="*/ 305204 w 704834"/>
                <a:gd name="connsiteY13" fmla="*/ 917740 h 10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4834" h="1096325">
                  <a:moveTo>
                    <a:pt x="321408" y="0"/>
                  </a:moveTo>
                  <a:lnTo>
                    <a:pt x="704834" y="42697"/>
                  </a:lnTo>
                  <a:lnTo>
                    <a:pt x="512814" y="970214"/>
                  </a:lnTo>
                  <a:lnTo>
                    <a:pt x="513214" y="970464"/>
                  </a:lnTo>
                  <a:cubicBezTo>
                    <a:pt x="526730" y="981303"/>
                    <a:pt x="534204" y="993219"/>
                    <a:pt x="534204" y="1005728"/>
                  </a:cubicBezTo>
                  <a:cubicBezTo>
                    <a:pt x="534204" y="1018237"/>
                    <a:pt x="526730" y="1030154"/>
                    <a:pt x="513214" y="1040993"/>
                  </a:cubicBezTo>
                  <a:lnTo>
                    <a:pt x="495924" y="1051797"/>
                  </a:lnTo>
                  <a:lnTo>
                    <a:pt x="494834" y="1057062"/>
                  </a:lnTo>
                  <a:lnTo>
                    <a:pt x="488608" y="1056369"/>
                  </a:lnTo>
                  <a:lnTo>
                    <a:pt x="488587" y="1056382"/>
                  </a:lnTo>
                  <a:cubicBezTo>
                    <a:pt x="440587" y="1080481"/>
                    <a:pt x="359300" y="1096325"/>
                    <a:pt x="267102" y="1096325"/>
                  </a:cubicBezTo>
                  <a:cubicBezTo>
                    <a:pt x="119586" y="1096325"/>
                    <a:pt x="0" y="1055763"/>
                    <a:pt x="0" y="1005728"/>
                  </a:cubicBezTo>
                  <a:cubicBezTo>
                    <a:pt x="0" y="955693"/>
                    <a:pt x="119586" y="915131"/>
                    <a:pt x="267102" y="915131"/>
                  </a:cubicBezTo>
                  <a:lnTo>
                    <a:pt x="305204" y="917740"/>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p:cNvSpPr/>
            <p:nvPr/>
          </p:nvSpPr>
          <p:spPr>
            <a:xfrm>
              <a:off x="5857740" y="2660536"/>
              <a:ext cx="487597" cy="732349"/>
            </a:xfrm>
            <a:custGeom>
              <a:avLst/>
              <a:gdLst>
                <a:gd name="connsiteX0" fmla="*/ 335197 w 487597"/>
                <a:gd name="connsiteY0" fmla="*/ 0 h 732349"/>
                <a:gd name="connsiteX1" fmla="*/ 487597 w 487597"/>
                <a:gd name="connsiteY1" fmla="*/ 128809 h 732349"/>
                <a:gd name="connsiteX2" fmla="*/ 335197 w 487597"/>
                <a:gd name="connsiteY2" fmla="*/ 257618 h 732349"/>
                <a:gd name="connsiteX3" fmla="*/ 326735 w 487597"/>
                <a:gd name="connsiteY3" fmla="*/ 256174 h 732349"/>
                <a:gd name="connsiteX4" fmla="*/ 211841 w 487597"/>
                <a:gd name="connsiteY4" fmla="*/ 481325 h 732349"/>
                <a:gd name="connsiteX5" fmla="*/ 366508 w 487597"/>
                <a:gd name="connsiteY5" fmla="*/ 560251 h 732349"/>
                <a:gd name="connsiteX6" fmla="*/ 374629 w 487597"/>
                <a:gd name="connsiteY6" fmla="*/ 600073 h 732349"/>
                <a:gd name="connsiteX7" fmla="*/ 316850 w 487597"/>
                <a:gd name="connsiteY7" fmla="*/ 713297 h 732349"/>
                <a:gd name="connsiteX8" fmla="*/ 279840 w 487597"/>
                <a:gd name="connsiteY8" fmla="*/ 730089 h 732349"/>
                <a:gd name="connsiteX9" fmla="*/ 102608 w 487597"/>
                <a:gd name="connsiteY9" fmla="*/ 639648 h 732349"/>
                <a:gd name="connsiteX10" fmla="*/ 17511 w 487597"/>
                <a:gd name="connsiteY10" fmla="*/ 596224 h 732349"/>
                <a:gd name="connsiteX11" fmla="*/ 12351 w 487597"/>
                <a:gd name="connsiteY11" fmla="*/ 593590 h 732349"/>
                <a:gd name="connsiteX12" fmla="*/ 4230 w 487597"/>
                <a:gd name="connsiteY12" fmla="*/ 553768 h 732349"/>
                <a:gd name="connsiteX13" fmla="*/ 195217 w 487597"/>
                <a:gd name="connsiteY13" fmla="*/ 179503 h 732349"/>
                <a:gd name="connsiteX14" fmla="*/ 194774 w 487597"/>
                <a:gd name="connsiteY14" fmla="*/ 178947 h 732349"/>
                <a:gd name="connsiteX15" fmla="*/ 182797 w 487597"/>
                <a:gd name="connsiteY15" fmla="*/ 128809 h 732349"/>
                <a:gd name="connsiteX16" fmla="*/ 335197 w 487597"/>
                <a:gd name="connsiteY16" fmla="*/ 0 h 73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7597" h="732349">
                  <a:moveTo>
                    <a:pt x="335197" y="0"/>
                  </a:moveTo>
                  <a:cubicBezTo>
                    <a:pt x="419365" y="0"/>
                    <a:pt x="487597" y="57670"/>
                    <a:pt x="487597" y="128809"/>
                  </a:cubicBezTo>
                  <a:cubicBezTo>
                    <a:pt x="487597" y="199948"/>
                    <a:pt x="419365" y="257618"/>
                    <a:pt x="335197" y="257618"/>
                  </a:cubicBezTo>
                  <a:lnTo>
                    <a:pt x="326735" y="256174"/>
                  </a:lnTo>
                  <a:lnTo>
                    <a:pt x="211841" y="481325"/>
                  </a:lnTo>
                  <a:lnTo>
                    <a:pt x="366508" y="560251"/>
                  </a:lnTo>
                  <a:cubicBezTo>
                    <a:pt x="378971" y="566610"/>
                    <a:pt x="382606" y="584439"/>
                    <a:pt x="374629" y="600073"/>
                  </a:cubicBezTo>
                  <a:lnTo>
                    <a:pt x="316850" y="713297"/>
                  </a:lnTo>
                  <a:cubicBezTo>
                    <a:pt x="308873" y="728931"/>
                    <a:pt x="292303" y="736449"/>
                    <a:pt x="279840" y="730089"/>
                  </a:cubicBezTo>
                  <a:lnTo>
                    <a:pt x="102608" y="639648"/>
                  </a:lnTo>
                  <a:lnTo>
                    <a:pt x="17511" y="596224"/>
                  </a:lnTo>
                  <a:lnTo>
                    <a:pt x="12351" y="593590"/>
                  </a:lnTo>
                  <a:cubicBezTo>
                    <a:pt x="-112" y="587231"/>
                    <a:pt x="-3747" y="569402"/>
                    <a:pt x="4230" y="553768"/>
                  </a:cubicBezTo>
                  <a:lnTo>
                    <a:pt x="195217" y="179503"/>
                  </a:lnTo>
                  <a:lnTo>
                    <a:pt x="194774" y="178947"/>
                  </a:lnTo>
                  <a:cubicBezTo>
                    <a:pt x="187062" y="163537"/>
                    <a:pt x="182797" y="146594"/>
                    <a:pt x="182797" y="128809"/>
                  </a:cubicBezTo>
                  <a:cubicBezTo>
                    <a:pt x="182797" y="57670"/>
                    <a:pt x="251029" y="0"/>
                    <a:pt x="335197" y="0"/>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rapezoid 32"/>
            <p:cNvSpPr/>
            <p:nvPr/>
          </p:nvSpPr>
          <p:spPr>
            <a:xfrm rot="7108612">
              <a:off x="6265031" y="3038386"/>
              <a:ext cx="343815" cy="811306"/>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p:cNvSpPr/>
            <p:nvPr/>
          </p:nvSpPr>
          <p:spPr>
            <a:xfrm rot="20798583">
              <a:off x="6472339" y="4438965"/>
              <a:ext cx="704834" cy="1096325"/>
            </a:xfrm>
            <a:custGeom>
              <a:avLst/>
              <a:gdLst>
                <a:gd name="connsiteX0" fmla="*/ 321408 w 704834"/>
                <a:gd name="connsiteY0" fmla="*/ 0 h 1096325"/>
                <a:gd name="connsiteX1" fmla="*/ 704834 w 704834"/>
                <a:gd name="connsiteY1" fmla="*/ 42697 h 1096325"/>
                <a:gd name="connsiteX2" fmla="*/ 512814 w 704834"/>
                <a:gd name="connsiteY2" fmla="*/ 970214 h 1096325"/>
                <a:gd name="connsiteX3" fmla="*/ 513214 w 704834"/>
                <a:gd name="connsiteY3" fmla="*/ 970464 h 1096325"/>
                <a:gd name="connsiteX4" fmla="*/ 534204 w 704834"/>
                <a:gd name="connsiteY4" fmla="*/ 1005728 h 1096325"/>
                <a:gd name="connsiteX5" fmla="*/ 513214 w 704834"/>
                <a:gd name="connsiteY5" fmla="*/ 1040993 h 1096325"/>
                <a:gd name="connsiteX6" fmla="*/ 495924 w 704834"/>
                <a:gd name="connsiteY6" fmla="*/ 1051797 h 1096325"/>
                <a:gd name="connsiteX7" fmla="*/ 494834 w 704834"/>
                <a:gd name="connsiteY7" fmla="*/ 1057062 h 1096325"/>
                <a:gd name="connsiteX8" fmla="*/ 488608 w 704834"/>
                <a:gd name="connsiteY8" fmla="*/ 1056369 h 1096325"/>
                <a:gd name="connsiteX9" fmla="*/ 488587 w 704834"/>
                <a:gd name="connsiteY9" fmla="*/ 1056382 h 1096325"/>
                <a:gd name="connsiteX10" fmla="*/ 267102 w 704834"/>
                <a:gd name="connsiteY10" fmla="*/ 1096325 h 1096325"/>
                <a:gd name="connsiteX11" fmla="*/ 0 w 704834"/>
                <a:gd name="connsiteY11" fmla="*/ 1005728 h 1096325"/>
                <a:gd name="connsiteX12" fmla="*/ 267102 w 704834"/>
                <a:gd name="connsiteY12" fmla="*/ 915131 h 1096325"/>
                <a:gd name="connsiteX13" fmla="*/ 305204 w 704834"/>
                <a:gd name="connsiteY13" fmla="*/ 917740 h 10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4834" h="1096325">
                  <a:moveTo>
                    <a:pt x="321408" y="0"/>
                  </a:moveTo>
                  <a:lnTo>
                    <a:pt x="704834" y="42697"/>
                  </a:lnTo>
                  <a:lnTo>
                    <a:pt x="512814" y="970214"/>
                  </a:lnTo>
                  <a:lnTo>
                    <a:pt x="513214" y="970464"/>
                  </a:lnTo>
                  <a:cubicBezTo>
                    <a:pt x="526730" y="981303"/>
                    <a:pt x="534204" y="993219"/>
                    <a:pt x="534204" y="1005728"/>
                  </a:cubicBezTo>
                  <a:cubicBezTo>
                    <a:pt x="534204" y="1018237"/>
                    <a:pt x="526730" y="1030154"/>
                    <a:pt x="513214" y="1040993"/>
                  </a:cubicBezTo>
                  <a:lnTo>
                    <a:pt x="495924" y="1051797"/>
                  </a:lnTo>
                  <a:lnTo>
                    <a:pt x="494834" y="1057062"/>
                  </a:lnTo>
                  <a:lnTo>
                    <a:pt x="488608" y="1056369"/>
                  </a:lnTo>
                  <a:lnTo>
                    <a:pt x="488587" y="1056382"/>
                  </a:lnTo>
                  <a:cubicBezTo>
                    <a:pt x="440587" y="1080481"/>
                    <a:pt x="359300" y="1096325"/>
                    <a:pt x="267102" y="1096325"/>
                  </a:cubicBezTo>
                  <a:cubicBezTo>
                    <a:pt x="119586" y="1096325"/>
                    <a:pt x="0" y="1055763"/>
                    <a:pt x="0" y="1005728"/>
                  </a:cubicBezTo>
                  <a:cubicBezTo>
                    <a:pt x="0" y="955693"/>
                    <a:pt x="119586" y="915131"/>
                    <a:pt x="267102" y="915131"/>
                  </a:cubicBezTo>
                  <a:lnTo>
                    <a:pt x="305204" y="917740"/>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Trapezoid 34"/>
            <p:cNvSpPr/>
            <p:nvPr/>
          </p:nvSpPr>
          <p:spPr>
            <a:xfrm>
              <a:off x="6400800" y="3387243"/>
              <a:ext cx="787213" cy="1767487"/>
            </a:xfrm>
            <a:prstGeom prst="trapezoid">
              <a:avLst>
                <a:gd name="adj" fmla="val 3310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p:cNvSpPr/>
            <p:nvPr/>
          </p:nvSpPr>
          <p:spPr>
            <a:xfrm rot="18933998">
              <a:off x="6350552" y="2372197"/>
              <a:ext cx="913678" cy="888133"/>
            </a:xfrm>
            <a:custGeom>
              <a:avLst/>
              <a:gdLst>
                <a:gd name="connsiteX0" fmla="*/ 799691 w 913678"/>
                <a:gd name="connsiteY0" fmla="*/ 10041 h 888133"/>
                <a:gd name="connsiteX1" fmla="*/ 841644 w 913678"/>
                <a:gd name="connsiteY1" fmla="*/ 99397 h 888133"/>
                <a:gd name="connsiteX2" fmla="*/ 841876 w 913678"/>
                <a:gd name="connsiteY2" fmla="*/ 99617 h 888133"/>
                <a:gd name="connsiteX3" fmla="*/ 875001 w 913678"/>
                <a:gd name="connsiteY3" fmla="*/ 131250 h 888133"/>
                <a:gd name="connsiteX4" fmla="*/ 895486 w 913678"/>
                <a:gd name="connsiteY4" fmla="*/ 186119 h 888133"/>
                <a:gd name="connsiteX5" fmla="*/ 893076 w 913678"/>
                <a:gd name="connsiteY5" fmla="*/ 280156 h 888133"/>
                <a:gd name="connsiteX6" fmla="*/ 910680 w 913678"/>
                <a:gd name="connsiteY6" fmla="*/ 423937 h 888133"/>
                <a:gd name="connsiteX7" fmla="*/ 828213 w 913678"/>
                <a:gd name="connsiteY7" fmla="*/ 549796 h 888133"/>
                <a:gd name="connsiteX8" fmla="*/ 798691 w 913678"/>
                <a:gd name="connsiteY8" fmla="*/ 657641 h 888133"/>
                <a:gd name="connsiteX9" fmla="*/ 698179 w 913678"/>
                <a:gd name="connsiteY9" fmla="*/ 670699 h 888133"/>
                <a:gd name="connsiteX10" fmla="*/ 626351 w 913678"/>
                <a:gd name="connsiteY10" fmla="*/ 785749 h 888133"/>
                <a:gd name="connsiteX11" fmla="*/ 596060 w 913678"/>
                <a:gd name="connsiteY11" fmla="*/ 789960 h 888133"/>
                <a:gd name="connsiteX12" fmla="*/ 570246 w 913678"/>
                <a:gd name="connsiteY12" fmla="*/ 780021 h 888133"/>
                <a:gd name="connsiteX13" fmla="*/ 506422 w 913678"/>
                <a:gd name="connsiteY13" fmla="*/ 821979 h 888133"/>
                <a:gd name="connsiteX14" fmla="*/ 77291 w 913678"/>
                <a:gd name="connsiteY14" fmla="*/ 814764 h 888133"/>
                <a:gd name="connsiteX15" fmla="*/ 174364 w 913678"/>
                <a:gd name="connsiteY15" fmla="*/ 232886 h 888133"/>
                <a:gd name="connsiteX16" fmla="*/ 325076 w 913678"/>
                <a:gd name="connsiteY16" fmla="*/ 117109 h 888133"/>
                <a:gd name="connsiteX17" fmla="*/ 395887 w 913678"/>
                <a:gd name="connsiteY17" fmla="*/ 84415 h 888133"/>
                <a:gd name="connsiteX18" fmla="*/ 419540 w 913678"/>
                <a:gd name="connsiteY18" fmla="*/ 71347 h 888133"/>
                <a:gd name="connsiteX19" fmla="*/ 435115 w 913678"/>
                <a:gd name="connsiteY19" fmla="*/ 71839 h 888133"/>
                <a:gd name="connsiteX20" fmla="*/ 484390 w 913678"/>
                <a:gd name="connsiteY20" fmla="*/ 58094 h 888133"/>
                <a:gd name="connsiteX21" fmla="*/ 503284 w 913678"/>
                <a:gd name="connsiteY21" fmla="*/ 56346 h 888133"/>
                <a:gd name="connsiteX22" fmla="*/ 508893 w 913678"/>
                <a:gd name="connsiteY22" fmla="*/ 45608 h 888133"/>
                <a:gd name="connsiteX23" fmla="*/ 585331 w 913678"/>
                <a:gd name="connsiteY23" fmla="*/ 33289 h 888133"/>
                <a:gd name="connsiteX24" fmla="*/ 604948 w 913678"/>
                <a:gd name="connsiteY24" fmla="*/ 56008 h 888133"/>
                <a:gd name="connsiteX25" fmla="*/ 610338 w 913678"/>
                <a:gd name="connsiteY25" fmla="*/ 56633 h 888133"/>
                <a:gd name="connsiteX26" fmla="*/ 628453 w 913678"/>
                <a:gd name="connsiteY26" fmla="*/ 20518 h 888133"/>
                <a:gd name="connsiteX27" fmla="*/ 656946 w 913678"/>
                <a:gd name="connsiteY27" fmla="*/ 1079 h 888133"/>
                <a:gd name="connsiteX28" fmla="*/ 690292 w 913678"/>
                <a:gd name="connsiteY28" fmla="*/ 8132 h 888133"/>
                <a:gd name="connsiteX29" fmla="*/ 716186 w 913678"/>
                <a:gd name="connsiteY29" fmla="*/ 41790 h 888133"/>
                <a:gd name="connsiteX30" fmla="*/ 716959 w 913678"/>
                <a:gd name="connsiteY30" fmla="*/ 42795 h 888133"/>
                <a:gd name="connsiteX31" fmla="*/ 777457 w 913678"/>
                <a:gd name="connsiteY31" fmla="*/ 592 h 888133"/>
                <a:gd name="connsiteX32" fmla="*/ 799691 w 913678"/>
                <a:gd name="connsiteY32" fmla="*/ 10041 h 88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3678" h="888133">
                  <a:moveTo>
                    <a:pt x="799691" y="10041"/>
                  </a:moveTo>
                  <a:cubicBezTo>
                    <a:pt x="821659" y="26061"/>
                    <a:pt x="837412" y="59602"/>
                    <a:pt x="841644" y="99397"/>
                  </a:cubicBezTo>
                  <a:lnTo>
                    <a:pt x="841876" y="99617"/>
                  </a:lnTo>
                  <a:lnTo>
                    <a:pt x="875001" y="131250"/>
                  </a:lnTo>
                  <a:cubicBezTo>
                    <a:pt x="884259" y="146159"/>
                    <a:pt x="891371" y="164905"/>
                    <a:pt x="895486" y="186119"/>
                  </a:cubicBezTo>
                  <a:cubicBezTo>
                    <a:pt x="901466" y="216916"/>
                    <a:pt x="900614" y="250365"/>
                    <a:pt x="893076" y="280156"/>
                  </a:cubicBezTo>
                  <a:cubicBezTo>
                    <a:pt x="911606" y="321012"/>
                    <a:pt x="918086" y="373974"/>
                    <a:pt x="910680" y="423937"/>
                  </a:cubicBezTo>
                  <a:cubicBezTo>
                    <a:pt x="900835" y="490360"/>
                    <a:pt x="868242" y="540103"/>
                    <a:pt x="828213" y="549796"/>
                  </a:cubicBezTo>
                  <a:cubicBezTo>
                    <a:pt x="828022" y="591255"/>
                    <a:pt x="817251" y="630574"/>
                    <a:pt x="798691" y="657641"/>
                  </a:cubicBezTo>
                  <a:cubicBezTo>
                    <a:pt x="770492" y="698771"/>
                    <a:pt x="729758" y="704056"/>
                    <a:pt x="698179" y="670699"/>
                  </a:cubicBezTo>
                  <a:cubicBezTo>
                    <a:pt x="687967" y="727995"/>
                    <a:pt x="660620" y="771795"/>
                    <a:pt x="626351" y="785749"/>
                  </a:cubicBezTo>
                  <a:cubicBezTo>
                    <a:pt x="616256" y="789859"/>
                    <a:pt x="606051" y="791191"/>
                    <a:pt x="596060" y="789960"/>
                  </a:cubicBezTo>
                  <a:lnTo>
                    <a:pt x="570246" y="780021"/>
                  </a:lnTo>
                  <a:lnTo>
                    <a:pt x="506422" y="821979"/>
                  </a:lnTo>
                  <a:cubicBezTo>
                    <a:pt x="348300" y="909957"/>
                    <a:pt x="177276" y="912791"/>
                    <a:pt x="77291" y="814764"/>
                  </a:cubicBezTo>
                  <a:cubicBezTo>
                    <a:pt x="-56023" y="684061"/>
                    <a:pt x="-12562" y="423546"/>
                    <a:pt x="174364" y="232886"/>
                  </a:cubicBezTo>
                  <a:cubicBezTo>
                    <a:pt x="221095" y="185221"/>
                    <a:pt x="272368" y="146435"/>
                    <a:pt x="325076" y="117109"/>
                  </a:cubicBezTo>
                  <a:lnTo>
                    <a:pt x="395887" y="84415"/>
                  </a:lnTo>
                  <a:lnTo>
                    <a:pt x="419540" y="71347"/>
                  </a:lnTo>
                  <a:lnTo>
                    <a:pt x="435115" y="71839"/>
                  </a:lnTo>
                  <a:lnTo>
                    <a:pt x="484390" y="58094"/>
                  </a:lnTo>
                  <a:lnTo>
                    <a:pt x="503284" y="56346"/>
                  </a:lnTo>
                  <a:lnTo>
                    <a:pt x="508893" y="45608"/>
                  </a:lnTo>
                  <a:cubicBezTo>
                    <a:pt x="531115" y="19537"/>
                    <a:pt x="560306" y="14464"/>
                    <a:pt x="585331" y="33289"/>
                  </a:cubicBezTo>
                  <a:lnTo>
                    <a:pt x="604948" y="56008"/>
                  </a:lnTo>
                  <a:lnTo>
                    <a:pt x="610338" y="56633"/>
                  </a:lnTo>
                  <a:lnTo>
                    <a:pt x="628453" y="20518"/>
                  </a:lnTo>
                  <a:cubicBezTo>
                    <a:pt x="636763" y="10366"/>
                    <a:pt x="646505" y="3585"/>
                    <a:pt x="656946" y="1079"/>
                  </a:cubicBezTo>
                  <a:cubicBezTo>
                    <a:pt x="668437" y="-1682"/>
                    <a:pt x="679921" y="924"/>
                    <a:pt x="690292" y="8132"/>
                  </a:cubicBezTo>
                  <a:lnTo>
                    <a:pt x="716186" y="41790"/>
                  </a:lnTo>
                  <a:lnTo>
                    <a:pt x="716959" y="42795"/>
                  </a:lnTo>
                  <a:cubicBezTo>
                    <a:pt x="732191" y="12427"/>
                    <a:pt x="754894" y="-2643"/>
                    <a:pt x="777457" y="592"/>
                  </a:cubicBezTo>
                  <a:cubicBezTo>
                    <a:pt x="784978" y="1671"/>
                    <a:pt x="792483" y="4783"/>
                    <a:pt x="799691" y="10041"/>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8EC35401-1B88-4AFD-A7BF-76E631F982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507" y="1639918"/>
            <a:ext cx="4517528" cy="3151905"/>
          </a:xfrm>
          <a:prstGeom prst="rect">
            <a:avLst/>
          </a:prstGeom>
        </p:spPr>
      </p:pic>
      <p:pic>
        <p:nvPicPr>
          <p:cNvPr id="18" name="Picture 17">
            <a:extLst>
              <a:ext uri="{FF2B5EF4-FFF2-40B4-BE49-F238E27FC236}">
                <a16:creationId xmlns:a16="http://schemas.microsoft.com/office/drawing/2014/main" id="{2298F513-D29F-4E66-9A65-2DF2784592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3470" y="1223536"/>
            <a:ext cx="3523793" cy="3535986"/>
          </a:xfrm>
          <a:prstGeom prst="rect">
            <a:avLst/>
          </a:prstGeom>
        </p:spPr>
      </p:pic>
      <p:pic>
        <p:nvPicPr>
          <p:cNvPr id="20" name="Picture 19">
            <a:extLst>
              <a:ext uri="{FF2B5EF4-FFF2-40B4-BE49-F238E27FC236}">
                <a16:creationId xmlns:a16="http://schemas.microsoft.com/office/drawing/2014/main" id="{E73FC0D7-FC1B-412C-8B94-DC82969467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23402" y="1454625"/>
            <a:ext cx="3353091" cy="3822523"/>
          </a:xfrm>
          <a:prstGeom prst="rect">
            <a:avLst/>
          </a:prstGeom>
        </p:spPr>
      </p:pic>
    </p:spTree>
    <p:extLst>
      <p:ext uri="{BB962C8B-B14F-4D97-AF65-F5344CB8AC3E}">
        <p14:creationId xmlns:p14="http://schemas.microsoft.com/office/powerpoint/2010/main" val="2416284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133600" y="144072"/>
            <a:ext cx="7848600" cy="830997"/>
          </a:xfrm>
          <a:prstGeom prst="rect">
            <a:avLst/>
          </a:prstGeom>
          <a:noFill/>
        </p:spPr>
        <p:txBody>
          <a:bodyPr wrap="square" rtlCol="0">
            <a:spAutoFit/>
          </a:bodyPr>
          <a:lstStyle/>
          <a:p>
            <a:pPr algn="ctr"/>
            <a:r>
              <a:rPr lang="en-US" sz="4800" dirty="0">
                <a:solidFill>
                  <a:srgbClr val="FF0000"/>
                </a:solidFill>
                <a:latin typeface="Abadi" panose="020B0604020104020204" pitchFamily="34" charset="0"/>
              </a:rPr>
              <a:t>2nd Angel Sounds</a:t>
            </a:r>
          </a:p>
        </p:txBody>
      </p:sp>
      <p:sp>
        <p:nvSpPr>
          <p:cNvPr id="11" name="TextBox 10"/>
          <p:cNvSpPr txBox="1"/>
          <p:nvPr/>
        </p:nvSpPr>
        <p:spPr>
          <a:xfrm>
            <a:off x="101569" y="6436549"/>
            <a:ext cx="2971800" cy="369332"/>
          </a:xfrm>
          <a:prstGeom prst="rect">
            <a:avLst/>
          </a:prstGeom>
          <a:noFill/>
        </p:spPr>
        <p:txBody>
          <a:bodyPr wrap="square" rtlCol="0">
            <a:spAutoFit/>
          </a:bodyPr>
          <a:lstStyle/>
          <a:p>
            <a:r>
              <a:rPr lang="en-US" dirty="0">
                <a:solidFill>
                  <a:schemeClr val="bg2"/>
                </a:solidFill>
              </a:rPr>
              <a:t>Revelation 8:8-9</a:t>
            </a:r>
          </a:p>
        </p:txBody>
      </p:sp>
      <p:grpSp>
        <p:nvGrpSpPr>
          <p:cNvPr id="14" name="Group 13"/>
          <p:cNvGrpSpPr/>
          <p:nvPr/>
        </p:nvGrpSpPr>
        <p:grpSpPr>
          <a:xfrm flipH="1">
            <a:off x="3048000" y="103832"/>
            <a:ext cx="508178" cy="1052831"/>
            <a:chOff x="5737476" y="2372197"/>
            <a:chExt cx="1526754" cy="3163093"/>
          </a:xfr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p:grpSpPr>
        <p:sp>
          <p:nvSpPr>
            <p:cNvPr id="18" name="Freeform: Shape 17"/>
            <p:cNvSpPr/>
            <p:nvPr/>
          </p:nvSpPr>
          <p:spPr>
            <a:xfrm rot="1925385">
              <a:off x="5737476" y="2505271"/>
              <a:ext cx="950042" cy="445787"/>
            </a:xfrm>
            <a:custGeom>
              <a:avLst/>
              <a:gdLst>
                <a:gd name="connsiteX0" fmla="*/ 12457 w 950042"/>
                <a:gd name="connsiteY0" fmla="*/ 0 h 445787"/>
                <a:gd name="connsiteX1" fmla="*/ 244764 w 950042"/>
                <a:gd name="connsiteY1" fmla="*/ 189995 h 445787"/>
                <a:gd name="connsiteX2" fmla="*/ 950042 w 950042"/>
                <a:gd name="connsiteY2" fmla="*/ 189995 h 445787"/>
                <a:gd name="connsiteX3" fmla="*/ 950042 w 950042"/>
                <a:gd name="connsiteY3" fmla="*/ 313097 h 445787"/>
                <a:gd name="connsiteX4" fmla="*/ 182118 w 950042"/>
                <a:gd name="connsiteY4" fmla="*/ 313097 h 445787"/>
                <a:gd name="connsiteX5" fmla="*/ 0 w 950042"/>
                <a:gd name="connsiteY5" fmla="*/ 445787 h 44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0042" h="445787">
                  <a:moveTo>
                    <a:pt x="12457" y="0"/>
                  </a:moveTo>
                  <a:lnTo>
                    <a:pt x="244764" y="189995"/>
                  </a:lnTo>
                  <a:lnTo>
                    <a:pt x="950042" y="189995"/>
                  </a:lnTo>
                  <a:lnTo>
                    <a:pt x="950042" y="313097"/>
                  </a:lnTo>
                  <a:lnTo>
                    <a:pt x="182118" y="313097"/>
                  </a:lnTo>
                  <a:lnTo>
                    <a:pt x="0" y="445787"/>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p:cNvSpPr/>
            <p:nvPr/>
          </p:nvSpPr>
          <p:spPr>
            <a:xfrm>
              <a:off x="6193289" y="4432750"/>
              <a:ext cx="704834" cy="1096325"/>
            </a:xfrm>
            <a:custGeom>
              <a:avLst/>
              <a:gdLst>
                <a:gd name="connsiteX0" fmla="*/ 321408 w 704834"/>
                <a:gd name="connsiteY0" fmla="*/ 0 h 1096325"/>
                <a:gd name="connsiteX1" fmla="*/ 704834 w 704834"/>
                <a:gd name="connsiteY1" fmla="*/ 42697 h 1096325"/>
                <a:gd name="connsiteX2" fmla="*/ 512814 w 704834"/>
                <a:gd name="connsiteY2" fmla="*/ 970214 h 1096325"/>
                <a:gd name="connsiteX3" fmla="*/ 513214 w 704834"/>
                <a:gd name="connsiteY3" fmla="*/ 970464 h 1096325"/>
                <a:gd name="connsiteX4" fmla="*/ 534204 w 704834"/>
                <a:gd name="connsiteY4" fmla="*/ 1005728 h 1096325"/>
                <a:gd name="connsiteX5" fmla="*/ 513214 w 704834"/>
                <a:gd name="connsiteY5" fmla="*/ 1040993 h 1096325"/>
                <a:gd name="connsiteX6" fmla="*/ 495924 w 704834"/>
                <a:gd name="connsiteY6" fmla="*/ 1051797 h 1096325"/>
                <a:gd name="connsiteX7" fmla="*/ 494834 w 704834"/>
                <a:gd name="connsiteY7" fmla="*/ 1057062 h 1096325"/>
                <a:gd name="connsiteX8" fmla="*/ 488608 w 704834"/>
                <a:gd name="connsiteY8" fmla="*/ 1056369 h 1096325"/>
                <a:gd name="connsiteX9" fmla="*/ 488587 w 704834"/>
                <a:gd name="connsiteY9" fmla="*/ 1056382 h 1096325"/>
                <a:gd name="connsiteX10" fmla="*/ 267102 w 704834"/>
                <a:gd name="connsiteY10" fmla="*/ 1096325 h 1096325"/>
                <a:gd name="connsiteX11" fmla="*/ 0 w 704834"/>
                <a:gd name="connsiteY11" fmla="*/ 1005728 h 1096325"/>
                <a:gd name="connsiteX12" fmla="*/ 267102 w 704834"/>
                <a:gd name="connsiteY12" fmla="*/ 915131 h 1096325"/>
                <a:gd name="connsiteX13" fmla="*/ 305204 w 704834"/>
                <a:gd name="connsiteY13" fmla="*/ 917740 h 10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4834" h="1096325">
                  <a:moveTo>
                    <a:pt x="321408" y="0"/>
                  </a:moveTo>
                  <a:lnTo>
                    <a:pt x="704834" y="42697"/>
                  </a:lnTo>
                  <a:lnTo>
                    <a:pt x="512814" y="970214"/>
                  </a:lnTo>
                  <a:lnTo>
                    <a:pt x="513214" y="970464"/>
                  </a:lnTo>
                  <a:cubicBezTo>
                    <a:pt x="526730" y="981303"/>
                    <a:pt x="534204" y="993219"/>
                    <a:pt x="534204" y="1005728"/>
                  </a:cubicBezTo>
                  <a:cubicBezTo>
                    <a:pt x="534204" y="1018237"/>
                    <a:pt x="526730" y="1030154"/>
                    <a:pt x="513214" y="1040993"/>
                  </a:cubicBezTo>
                  <a:lnTo>
                    <a:pt x="495924" y="1051797"/>
                  </a:lnTo>
                  <a:lnTo>
                    <a:pt x="494834" y="1057062"/>
                  </a:lnTo>
                  <a:lnTo>
                    <a:pt x="488608" y="1056369"/>
                  </a:lnTo>
                  <a:lnTo>
                    <a:pt x="488587" y="1056382"/>
                  </a:lnTo>
                  <a:cubicBezTo>
                    <a:pt x="440587" y="1080481"/>
                    <a:pt x="359300" y="1096325"/>
                    <a:pt x="267102" y="1096325"/>
                  </a:cubicBezTo>
                  <a:cubicBezTo>
                    <a:pt x="119586" y="1096325"/>
                    <a:pt x="0" y="1055763"/>
                    <a:pt x="0" y="1005728"/>
                  </a:cubicBezTo>
                  <a:cubicBezTo>
                    <a:pt x="0" y="955693"/>
                    <a:pt x="119586" y="915131"/>
                    <a:pt x="267102" y="915131"/>
                  </a:cubicBezTo>
                  <a:lnTo>
                    <a:pt x="305204" y="917740"/>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p:cNvSpPr/>
            <p:nvPr/>
          </p:nvSpPr>
          <p:spPr>
            <a:xfrm>
              <a:off x="5857740" y="2660536"/>
              <a:ext cx="487597" cy="732349"/>
            </a:xfrm>
            <a:custGeom>
              <a:avLst/>
              <a:gdLst>
                <a:gd name="connsiteX0" fmla="*/ 335197 w 487597"/>
                <a:gd name="connsiteY0" fmla="*/ 0 h 732349"/>
                <a:gd name="connsiteX1" fmla="*/ 487597 w 487597"/>
                <a:gd name="connsiteY1" fmla="*/ 128809 h 732349"/>
                <a:gd name="connsiteX2" fmla="*/ 335197 w 487597"/>
                <a:gd name="connsiteY2" fmla="*/ 257618 h 732349"/>
                <a:gd name="connsiteX3" fmla="*/ 326735 w 487597"/>
                <a:gd name="connsiteY3" fmla="*/ 256174 h 732349"/>
                <a:gd name="connsiteX4" fmla="*/ 211841 w 487597"/>
                <a:gd name="connsiteY4" fmla="*/ 481325 h 732349"/>
                <a:gd name="connsiteX5" fmla="*/ 366508 w 487597"/>
                <a:gd name="connsiteY5" fmla="*/ 560251 h 732349"/>
                <a:gd name="connsiteX6" fmla="*/ 374629 w 487597"/>
                <a:gd name="connsiteY6" fmla="*/ 600073 h 732349"/>
                <a:gd name="connsiteX7" fmla="*/ 316850 w 487597"/>
                <a:gd name="connsiteY7" fmla="*/ 713297 h 732349"/>
                <a:gd name="connsiteX8" fmla="*/ 279840 w 487597"/>
                <a:gd name="connsiteY8" fmla="*/ 730089 h 732349"/>
                <a:gd name="connsiteX9" fmla="*/ 102608 w 487597"/>
                <a:gd name="connsiteY9" fmla="*/ 639648 h 732349"/>
                <a:gd name="connsiteX10" fmla="*/ 17511 w 487597"/>
                <a:gd name="connsiteY10" fmla="*/ 596224 h 732349"/>
                <a:gd name="connsiteX11" fmla="*/ 12351 w 487597"/>
                <a:gd name="connsiteY11" fmla="*/ 593590 h 732349"/>
                <a:gd name="connsiteX12" fmla="*/ 4230 w 487597"/>
                <a:gd name="connsiteY12" fmla="*/ 553768 h 732349"/>
                <a:gd name="connsiteX13" fmla="*/ 195217 w 487597"/>
                <a:gd name="connsiteY13" fmla="*/ 179503 h 732349"/>
                <a:gd name="connsiteX14" fmla="*/ 194774 w 487597"/>
                <a:gd name="connsiteY14" fmla="*/ 178947 h 732349"/>
                <a:gd name="connsiteX15" fmla="*/ 182797 w 487597"/>
                <a:gd name="connsiteY15" fmla="*/ 128809 h 732349"/>
                <a:gd name="connsiteX16" fmla="*/ 335197 w 487597"/>
                <a:gd name="connsiteY16" fmla="*/ 0 h 73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7597" h="732349">
                  <a:moveTo>
                    <a:pt x="335197" y="0"/>
                  </a:moveTo>
                  <a:cubicBezTo>
                    <a:pt x="419365" y="0"/>
                    <a:pt x="487597" y="57670"/>
                    <a:pt x="487597" y="128809"/>
                  </a:cubicBezTo>
                  <a:cubicBezTo>
                    <a:pt x="487597" y="199948"/>
                    <a:pt x="419365" y="257618"/>
                    <a:pt x="335197" y="257618"/>
                  </a:cubicBezTo>
                  <a:lnTo>
                    <a:pt x="326735" y="256174"/>
                  </a:lnTo>
                  <a:lnTo>
                    <a:pt x="211841" y="481325"/>
                  </a:lnTo>
                  <a:lnTo>
                    <a:pt x="366508" y="560251"/>
                  </a:lnTo>
                  <a:cubicBezTo>
                    <a:pt x="378971" y="566610"/>
                    <a:pt x="382606" y="584439"/>
                    <a:pt x="374629" y="600073"/>
                  </a:cubicBezTo>
                  <a:lnTo>
                    <a:pt x="316850" y="713297"/>
                  </a:lnTo>
                  <a:cubicBezTo>
                    <a:pt x="308873" y="728931"/>
                    <a:pt x="292303" y="736449"/>
                    <a:pt x="279840" y="730089"/>
                  </a:cubicBezTo>
                  <a:lnTo>
                    <a:pt x="102608" y="639648"/>
                  </a:lnTo>
                  <a:lnTo>
                    <a:pt x="17511" y="596224"/>
                  </a:lnTo>
                  <a:lnTo>
                    <a:pt x="12351" y="593590"/>
                  </a:lnTo>
                  <a:cubicBezTo>
                    <a:pt x="-112" y="587231"/>
                    <a:pt x="-3747" y="569402"/>
                    <a:pt x="4230" y="553768"/>
                  </a:cubicBezTo>
                  <a:lnTo>
                    <a:pt x="195217" y="179503"/>
                  </a:lnTo>
                  <a:lnTo>
                    <a:pt x="194774" y="178947"/>
                  </a:lnTo>
                  <a:cubicBezTo>
                    <a:pt x="187062" y="163537"/>
                    <a:pt x="182797" y="146594"/>
                    <a:pt x="182797" y="128809"/>
                  </a:cubicBezTo>
                  <a:cubicBezTo>
                    <a:pt x="182797" y="57670"/>
                    <a:pt x="251029" y="0"/>
                    <a:pt x="335197" y="0"/>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rapezoid 20"/>
            <p:cNvSpPr/>
            <p:nvPr/>
          </p:nvSpPr>
          <p:spPr>
            <a:xfrm rot="7108612">
              <a:off x="6265031" y="3038386"/>
              <a:ext cx="343815" cy="811306"/>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p:cNvSpPr/>
            <p:nvPr/>
          </p:nvSpPr>
          <p:spPr>
            <a:xfrm rot="20798583">
              <a:off x="6472339" y="4438965"/>
              <a:ext cx="704834" cy="1096325"/>
            </a:xfrm>
            <a:custGeom>
              <a:avLst/>
              <a:gdLst>
                <a:gd name="connsiteX0" fmla="*/ 321408 w 704834"/>
                <a:gd name="connsiteY0" fmla="*/ 0 h 1096325"/>
                <a:gd name="connsiteX1" fmla="*/ 704834 w 704834"/>
                <a:gd name="connsiteY1" fmla="*/ 42697 h 1096325"/>
                <a:gd name="connsiteX2" fmla="*/ 512814 w 704834"/>
                <a:gd name="connsiteY2" fmla="*/ 970214 h 1096325"/>
                <a:gd name="connsiteX3" fmla="*/ 513214 w 704834"/>
                <a:gd name="connsiteY3" fmla="*/ 970464 h 1096325"/>
                <a:gd name="connsiteX4" fmla="*/ 534204 w 704834"/>
                <a:gd name="connsiteY4" fmla="*/ 1005728 h 1096325"/>
                <a:gd name="connsiteX5" fmla="*/ 513214 w 704834"/>
                <a:gd name="connsiteY5" fmla="*/ 1040993 h 1096325"/>
                <a:gd name="connsiteX6" fmla="*/ 495924 w 704834"/>
                <a:gd name="connsiteY6" fmla="*/ 1051797 h 1096325"/>
                <a:gd name="connsiteX7" fmla="*/ 494834 w 704834"/>
                <a:gd name="connsiteY7" fmla="*/ 1057062 h 1096325"/>
                <a:gd name="connsiteX8" fmla="*/ 488608 w 704834"/>
                <a:gd name="connsiteY8" fmla="*/ 1056369 h 1096325"/>
                <a:gd name="connsiteX9" fmla="*/ 488587 w 704834"/>
                <a:gd name="connsiteY9" fmla="*/ 1056382 h 1096325"/>
                <a:gd name="connsiteX10" fmla="*/ 267102 w 704834"/>
                <a:gd name="connsiteY10" fmla="*/ 1096325 h 1096325"/>
                <a:gd name="connsiteX11" fmla="*/ 0 w 704834"/>
                <a:gd name="connsiteY11" fmla="*/ 1005728 h 1096325"/>
                <a:gd name="connsiteX12" fmla="*/ 267102 w 704834"/>
                <a:gd name="connsiteY12" fmla="*/ 915131 h 1096325"/>
                <a:gd name="connsiteX13" fmla="*/ 305204 w 704834"/>
                <a:gd name="connsiteY13" fmla="*/ 917740 h 10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4834" h="1096325">
                  <a:moveTo>
                    <a:pt x="321408" y="0"/>
                  </a:moveTo>
                  <a:lnTo>
                    <a:pt x="704834" y="42697"/>
                  </a:lnTo>
                  <a:lnTo>
                    <a:pt x="512814" y="970214"/>
                  </a:lnTo>
                  <a:lnTo>
                    <a:pt x="513214" y="970464"/>
                  </a:lnTo>
                  <a:cubicBezTo>
                    <a:pt x="526730" y="981303"/>
                    <a:pt x="534204" y="993219"/>
                    <a:pt x="534204" y="1005728"/>
                  </a:cubicBezTo>
                  <a:cubicBezTo>
                    <a:pt x="534204" y="1018237"/>
                    <a:pt x="526730" y="1030154"/>
                    <a:pt x="513214" y="1040993"/>
                  </a:cubicBezTo>
                  <a:lnTo>
                    <a:pt x="495924" y="1051797"/>
                  </a:lnTo>
                  <a:lnTo>
                    <a:pt x="494834" y="1057062"/>
                  </a:lnTo>
                  <a:lnTo>
                    <a:pt x="488608" y="1056369"/>
                  </a:lnTo>
                  <a:lnTo>
                    <a:pt x="488587" y="1056382"/>
                  </a:lnTo>
                  <a:cubicBezTo>
                    <a:pt x="440587" y="1080481"/>
                    <a:pt x="359300" y="1096325"/>
                    <a:pt x="267102" y="1096325"/>
                  </a:cubicBezTo>
                  <a:cubicBezTo>
                    <a:pt x="119586" y="1096325"/>
                    <a:pt x="0" y="1055763"/>
                    <a:pt x="0" y="1005728"/>
                  </a:cubicBezTo>
                  <a:cubicBezTo>
                    <a:pt x="0" y="955693"/>
                    <a:pt x="119586" y="915131"/>
                    <a:pt x="267102" y="915131"/>
                  </a:cubicBezTo>
                  <a:lnTo>
                    <a:pt x="305204" y="917740"/>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Trapezoid 22"/>
            <p:cNvSpPr/>
            <p:nvPr/>
          </p:nvSpPr>
          <p:spPr>
            <a:xfrm>
              <a:off x="6400800" y="3387243"/>
              <a:ext cx="787213" cy="1767487"/>
            </a:xfrm>
            <a:prstGeom prst="trapezoid">
              <a:avLst>
                <a:gd name="adj" fmla="val 3310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p:cNvSpPr/>
            <p:nvPr/>
          </p:nvSpPr>
          <p:spPr>
            <a:xfrm rot="18933998">
              <a:off x="6350552" y="2372197"/>
              <a:ext cx="913678" cy="888133"/>
            </a:xfrm>
            <a:custGeom>
              <a:avLst/>
              <a:gdLst>
                <a:gd name="connsiteX0" fmla="*/ 799691 w 913678"/>
                <a:gd name="connsiteY0" fmla="*/ 10041 h 888133"/>
                <a:gd name="connsiteX1" fmla="*/ 841644 w 913678"/>
                <a:gd name="connsiteY1" fmla="*/ 99397 h 888133"/>
                <a:gd name="connsiteX2" fmla="*/ 841876 w 913678"/>
                <a:gd name="connsiteY2" fmla="*/ 99617 h 888133"/>
                <a:gd name="connsiteX3" fmla="*/ 875001 w 913678"/>
                <a:gd name="connsiteY3" fmla="*/ 131250 h 888133"/>
                <a:gd name="connsiteX4" fmla="*/ 895486 w 913678"/>
                <a:gd name="connsiteY4" fmla="*/ 186119 h 888133"/>
                <a:gd name="connsiteX5" fmla="*/ 893076 w 913678"/>
                <a:gd name="connsiteY5" fmla="*/ 280156 h 888133"/>
                <a:gd name="connsiteX6" fmla="*/ 910680 w 913678"/>
                <a:gd name="connsiteY6" fmla="*/ 423937 h 888133"/>
                <a:gd name="connsiteX7" fmla="*/ 828213 w 913678"/>
                <a:gd name="connsiteY7" fmla="*/ 549796 h 888133"/>
                <a:gd name="connsiteX8" fmla="*/ 798691 w 913678"/>
                <a:gd name="connsiteY8" fmla="*/ 657641 h 888133"/>
                <a:gd name="connsiteX9" fmla="*/ 698179 w 913678"/>
                <a:gd name="connsiteY9" fmla="*/ 670699 h 888133"/>
                <a:gd name="connsiteX10" fmla="*/ 626351 w 913678"/>
                <a:gd name="connsiteY10" fmla="*/ 785749 h 888133"/>
                <a:gd name="connsiteX11" fmla="*/ 596060 w 913678"/>
                <a:gd name="connsiteY11" fmla="*/ 789960 h 888133"/>
                <a:gd name="connsiteX12" fmla="*/ 570246 w 913678"/>
                <a:gd name="connsiteY12" fmla="*/ 780021 h 888133"/>
                <a:gd name="connsiteX13" fmla="*/ 506422 w 913678"/>
                <a:gd name="connsiteY13" fmla="*/ 821979 h 888133"/>
                <a:gd name="connsiteX14" fmla="*/ 77291 w 913678"/>
                <a:gd name="connsiteY14" fmla="*/ 814764 h 888133"/>
                <a:gd name="connsiteX15" fmla="*/ 174364 w 913678"/>
                <a:gd name="connsiteY15" fmla="*/ 232886 h 888133"/>
                <a:gd name="connsiteX16" fmla="*/ 325076 w 913678"/>
                <a:gd name="connsiteY16" fmla="*/ 117109 h 888133"/>
                <a:gd name="connsiteX17" fmla="*/ 395887 w 913678"/>
                <a:gd name="connsiteY17" fmla="*/ 84415 h 888133"/>
                <a:gd name="connsiteX18" fmla="*/ 419540 w 913678"/>
                <a:gd name="connsiteY18" fmla="*/ 71347 h 888133"/>
                <a:gd name="connsiteX19" fmla="*/ 435115 w 913678"/>
                <a:gd name="connsiteY19" fmla="*/ 71839 h 888133"/>
                <a:gd name="connsiteX20" fmla="*/ 484390 w 913678"/>
                <a:gd name="connsiteY20" fmla="*/ 58094 h 888133"/>
                <a:gd name="connsiteX21" fmla="*/ 503284 w 913678"/>
                <a:gd name="connsiteY21" fmla="*/ 56346 h 888133"/>
                <a:gd name="connsiteX22" fmla="*/ 508893 w 913678"/>
                <a:gd name="connsiteY22" fmla="*/ 45608 h 888133"/>
                <a:gd name="connsiteX23" fmla="*/ 585331 w 913678"/>
                <a:gd name="connsiteY23" fmla="*/ 33289 h 888133"/>
                <a:gd name="connsiteX24" fmla="*/ 604948 w 913678"/>
                <a:gd name="connsiteY24" fmla="*/ 56008 h 888133"/>
                <a:gd name="connsiteX25" fmla="*/ 610338 w 913678"/>
                <a:gd name="connsiteY25" fmla="*/ 56633 h 888133"/>
                <a:gd name="connsiteX26" fmla="*/ 628453 w 913678"/>
                <a:gd name="connsiteY26" fmla="*/ 20518 h 888133"/>
                <a:gd name="connsiteX27" fmla="*/ 656946 w 913678"/>
                <a:gd name="connsiteY27" fmla="*/ 1079 h 888133"/>
                <a:gd name="connsiteX28" fmla="*/ 690292 w 913678"/>
                <a:gd name="connsiteY28" fmla="*/ 8132 h 888133"/>
                <a:gd name="connsiteX29" fmla="*/ 716186 w 913678"/>
                <a:gd name="connsiteY29" fmla="*/ 41790 h 888133"/>
                <a:gd name="connsiteX30" fmla="*/ 716959 w 913678"/>
                <a:gd name="connsiteY30" fmla="*/ 42795 h 888133"/>
                <a:gd name="connsiteX31" fmla="*/ 777457 w 913678"/>
                <a:gd name="connsiteY31" fmla="*/ 592 h 888133"/>
                <a:gd name="connsiteX32" fmla="*/ 799691 w 913678"/>
                <a:gd name="connsiteY32" fmla="*/ 10041 h 88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3678" h="888133">
                  <a:moveTo>
                    <a:pt x="799691" y="10041"/>
                  </a:moveTo>
                  <a:cubicBezTo>
                    <a:pt x="821659" y="26061"/>
                    <a:pt x="837412" y="59602"/>
                    <a:pt x="841644" y="99397"/>
                  </a:cubicBezTo>
                  <a:lnTo>
                    <a:pt x="841876" y="99617"/>
                  </a:lnTo>
                  <a:lnTo>
                    <a:pt x="875001" y="131250"/>
                  </a:lnTo>
                  <a:cubicBezTo>
                    <a:pt x="884259" y="146159"/>
                    <a:pt x="891371" y="164905"/>
                    <a:pt x="895486" y="186119"/>
                  </a:cubicBezTo>
                  <a:cubicBezTo>
                    <a:pt x="901466" y="216916"/>
                    <a:pt x="900614" y="250365"/>
                    <a:pt x="893076" y="280156"/>
                  </a:cubicBezTo>
                  <a:cubicBezTo>
                    <a:pt x="911606" y="321012"/>
                    <a:pt x="918086" y="373974"/>
                    <a:pt x="910680" y="423937"/>
                  </a:cubicBezTo>
                  <a:cubicBezTo>
                    <a:pt x="900835" y="490360"/>
                    <a:pt x="868242" y="540103"/>
                    <a:pt x="828213" y="549796"/>
                  </a:cubicBezTo>
                  <a:cubicBezTo>
                    <a:pt x="828022" y="591255"/>
                    <a:pt x="817251" y="630574"/>
                    <a:pt x="798691" y="657641"/>
                  </a:cubicBezTo>
                  <a:cubicBezTo>
                    <a:pt x="770492" y="698771"/>
                    <a:pt x="729758" y="704056"/>
                    <a:pt x="698179" y="670699"/>
                  </a:cubicBezTo>
                  <a:cubicBezTo>
                    <a:pt x="687967" y="727995"/>
                    <a:pt x="660620" y="771795"/>
                    <a:pt x="626351" y="785749"/>
                  </a:cubicBezTo>
                  <a:cubicBezTo>
                    <a:pt x="616256" y="789859"/>
                    <a:pt x="606051" y="791191"/>
                    <a:pt x="596060" y="789960"/>
                  </a:cubicBezTo>
                  <a:lnTo>
                    <a:pt x="570246" y="780021"/>
                  </a:lnTo>
                  <a:lnTo>
                    <a:pt x="506422" y="821979"/>
                  </a:lnTo>
                  <a:cubicBezTo>
                    <a:pt x="348300" y="909957"/>
                    <a:pt x="177276" y="912791"/>
                    <a:pt x="77291" y="814764"/>
                  </a:cubicBezTo>
                  <a:cubicBezTo>
                    <a:pt x="-56023" y="684061"/>
                    <a:pt x="-12562" y="423546"/>
                    <a:pt x="174364" y="232886"/>
                  </a:cubicBezTo>
                  <a:cubicBezTo>
                    <a:pt x="221095" y="185221"/>
                    <a:pt x="272368" y="146435"/>
                    <a:pt x="325076" y="117109"/>
                  </a:cubicBezTo>
                  <a:lnTo>
                    <a:pt x="395887" y="84415"/>
                  </a:lnTo>
                  <a:lnTo>
                    <a:pt x="419540" y="71347"/>
                  </a:lnTo>
                  <a:lnTo>
                    <a:pt x="435115" y="71839"/>
                  </a:lnTo>
                  <a:lnTo>
                    <a:pt x="484390" y="58094"/>
                  </a:lnTo>
                  <a:lnTo>
                    <a:pt x="503284" y="56346"/>
                  </a:lnTo>
                  <a:lnTo>
                    <a:pt x="508893" y="45608"/>
                  </a:lnTo>
                  <a:cubicBezTo>
                    <a:pt x="531115" y="19537"/>
                    <a:pt x="560306" y="14464"/>
                    <a:pt x="585331" y="33289"/>
                  </a:cubicBezTo>
                  <a:lnTo>
                    <a:pt x="604948" y="56008"/>
                  </a:lnTo>
                  <a:lnTo>
                    <a:pt x="610338" y="56633"/>
                  </a:lnTo>
                  <a:lnTo>
                    <a:pt x="628453" y="20518"/>
                  </a:lnTo>
                  <a:cubicBezTo>
                    <a:pt x="636763" y="10366"/>
                    <a:pt x="646505" y="3585"/>
                    <a:pt x="656946" y="1079"/>
                  </a:cubicBezTo>
                  <a:cubicBezTo>
                    <a:pt x="668437" y="-1682"/>
                    <a:pt x="679921" y="924"/>
                    <a:pt x="690292" y="8132"/>
                  </a:cubicBezTo>
                  <a:lnTo>
                    <a:pt x="716186" y="41790"/>
                  </a:lnTo>
                  <a:lnTo>
                    <a:pt x="716959" y="42795"/>
                  </a:lnTo>
                  <a:cubicBezTo>
                    <a:pt x="732191" y="12427"/>
                    <a:pt x="754894" y="-2643"/>
                    <a:pt x="777457" y="592"/>
                  </a:cubicBezTo>
                  <a:cubicBezTo>
                    <a:pt x="784978" y="1671"/>
                    <a:pt x="792483" y="4783"/>
                    <a:pt x="799691" y="10041"/>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p:nvGrpSpPr>
        <p:grpSpPr>
          <a:xfrm>
            <a:off x="2988002" y="5317759"/>
            <a:ext cx="7326658" cy="1224229"/>
            <a:chOff x="1817342" y="5319618"/>
            <a:chExt cx="7326658" cy="1224229"/>
          </a:xfrm>
        </p:grpSpPr>
        <p:sp>
          <p:nvSpPr>
            <p:cNvPr id="2" name="Rectangle 1"/>
            <p:cNvSpPr/>
            <p:nvPr/>
          </p:nvSpPr>
          <p:spPr>
            <a:xfrm>
              <a:off x="2775697" y="5343518"/>
              <a:ext cx="6368303" cy="1200329"/>
            </a:xfrm>
            <a:prstGeom prst="rect">
              <a:avLst/>
            </a:prstGeom>
          </p:spPr>
          <p:txBody>
            <a:bodyPr wrap="square">
              <a:spAutoFit/>
            </a:bodyPr>
            <a:lstStyle/>
            <a:p>
              <a:r>
                <a:rPr lang="en-US" dirty="0">
                  <a:solidFill>
                    <a:schemeClr val="bg1"/>
                  </a:solidFill>
                  <a:latin typeface="Calibri" panose="020F0502020204030204" pitchFamily="34" charset="0"/>
                </a:rPr>
                <a:t>“We have no way of conceiving what kind of a natural calamity would destroy a third part of the sea life and of all ships. Will it be a volcanic eruption of such magnitude as to involve whole continents?” (</a:t>
              </a:r>
              <a:r>
                <a:rPr lang="en-US" i="1" dirty="0">
                  <a:solidFill>
                    <a:schemeClr val="bg1"/>
                  </a:solidFill>
                  <a:latin typeface="Calibri" panose="020F0502020204030204" pitchFamily="34" charset="0"/>
                </a:rPr>
                <a:t>3</a:t>
              </a:r>
              <a:r>
                <a:rPr lang="en-US" dirty="0">
                  <a:solidFill>
                    <a:schemeClr val="bg1"/>
                  </a:solidFill>
                  <a:latin typeface="Calibri" panose="020F0502020204030204" pitchFamily="34" charset="0"/>
                </a:rPr>
                <a:t>)</a:t>
              </a:r>
              <a:endParaRPr lang="en-US" dirty="0">
                <a:solidFill>
                  <a:schemeClr val="bg1"/>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17342" y="5319618"/>
              <a:ext cx="760261" cy="1061197"/>
            </a:xfrm>
            <a:prstGeom prst="rect">
              <a:avLst/>
            </a:prstGeom>
          </p:spPr>
        </p:pic>
      </p:grpSp>
      <p:grpSp>
        <p:nvGrpSpPr>
          <p:cNvPr id="7" name="Group 6"/>
          <p:cNvGrpSpPr/>
          <p:nvPr/>
        </p:nvGrpSpPr>
        <p:grpSpPr>
          <a:xfrm>
            <a:off x="28575" y="1422294"/>
            <a:ext cx="4379012" cy="3519564"/>
            <a:chOff x="28575" y="1422294"/>
            <a:chExt cx="4379012" cy="3519564"/>
          </a:xfrm>
        </p:grpSpPr>
        <p:sp>
          <p:nvSpPr>
            <p:cNvPr id="13" name="TextBox 12"/>
            <p:cNvSpPr txBox="1"/>
            <p:nvPr/>
          </p:nvSpPr>
          <p:spPr>
            <a:xfrm>
              <a:off x="266700" y="1422294"/>
              <a:ext cx="3861547" cy="954107"/>
            </a:xfrm>
            <a:prstGeom prst="rect">
              <a:avLst/>
            </a:prstGeom>
            <a:noFill/>
          </p:spPr>
          <p:txBody>
            <a:bodyPr wrap="square" rtlCol="0">
              <a:spAutoFit/>
            </a:bodyPr>
            <a:lstStyle/>
            <a:p>
              <a:r>
                <a:rPr lang="en-US" sz="2800" dirty="0">
                  <a:solidFill>
                    <a:schemeClr val="bg2"/>
                  </a:solidFill>
                </a:rPr>
                <a:t>Great mountain burning with fire--mankind</a:t>
              </a:r>
            </a:p>
          </p:txBody>
        </p:sp>
        <p:pic>
          <p:nvPicPr>
            <p:cNvPr id="8194" name="Picture 2" descr="Image result for volcano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575" y="2480853"/>
              <a:ext cx="4379012" cy="246100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7924800" y="1899347"/>
            <a:ext cx="4267200" cy="3126300"/>
            <a:chOff x="7924800" y="1899347"/>
            <a:chExt cx="4267200" cy="3126300"/>
          </a:xfrm>
        </p:grpSpPr>
        <p:sp>
          <p:nvSpPr>
            <p:cNvPr id="17" name="TextBox 16"/>
            <p:cNvSpPr txBox="1"/>
            <p:nvPr/>
          </p:nvSpPr>
          <p:spPr>
            <a:xfrm>
              <a:off x="8153400" y="1899347"/>
              <a:ext cx="4038600" cy="954107"/>
            </a:xfrm>
            <a:prstGeom prst="rect">
              <a:avLst/>
            </a:prstGeom>
            <a:noFill/>
          </p:spPr>
          <p:txBody>
            <a:bodyPr wrap="square" rtlCol="0">
              <a:spAutoFit/>
            </a:bodyPr>
            <a:lstStyle/>
            <a:p>
              <a:r>
                <a:rPr lang="en-US" sz="2800" dirty="0">
                  <a:solidFill>
                    <a:schemeClr val="bg2"/>
                  </a:solidFill>
                </a:rPr>
                <a:t>Sea “creatures” die and ships destroyed</a:t>
              </a:r>
            </a:p>
          </p:txBody>
        </p:sp>
        <p:pic>
          <p:nvPicPr>
            <p:cNvPr id="8196" name="Picture 4" descr="Image result for volcano and ocean 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924800" y="3034922"/>
              <a:ext cx="3533775" cy="1990725"/>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14">
            <a:extLst>
              <a:ext uri="{FF2B5EF4-FFF2-40B4-BE49-F238E27FC236}">
                <a16:creationId xmlns:a16="http://schemas.microsoft.com/office/drawing/2014/main" id="{27236BA0-69DD-49C9-AE7C-C5D3B10BF5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3358" y="1282657"/>
            <a:ext cx="3365284" cy="3859102"/>
          </a:xfrm>
          <a:prstGeom prst="rect">
            <a:avLst/>
          </a:prstGeom>
        </p:spPr>
      </p:pic>
    </p:spTree>
    <p:extLst>
      <p:ext uri="{BB962C8B-B14F-4D97-AF65-F5344CB8AC3E}">
        <p14:creationId xmlns:p14="http://schemas.microsoft.com/office/powerpoint/2010/main" val="2831101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138082" y="67163"/>
            <a:ext cx="7848600" cy="830997"/>
          </a:xfrm>
          <a:prstGeom prst="rect">
            <a:avLst/>
          </a:prstGeom>
          <a:noFill/>
        </p:spPr>
        <p:txBody>
          <a:bodyPr wrap="square" rtlCol="0">
            <a:spAutoFit/>
          </a:bodyPr>
          <a:lstStyle/>
          <a:p>
            <a:pPr algn="ctr"/>
            <a:r>
              <a:rPr lang="en-US" sz="4800" dirty="0">
                <a:solidFill>
                  <a:srgbClr val="FF0000"/>
                </a:solidFill>
                <a:latin typeface="Abadi" panose="020B0604020104020204" pitchFamily="34" charset="0"/>
              </a:rPr>
              <a:t>3rd Angel Sounds</a:t>
            </a:r>
          </a:p>
        </p:txBody>
      </p:sp>
      <p:sp>
        <p:nvSpPr>
          <p:cNvPr id="11" name="TextBox 10"/>
          <p:cNvSpPr txBox="1"/>
          <p:nvPr/>
        </p:nvSpPr>
        <p:spPr>
          <a:xfrm>
            <a:off x="216616" y="6366302"/>
            <a:ext cx="2971800" cy="369332"/>
          </a:xfrm>
          <a:prstGeom prst="rect">
            <a:avLst/>
          </a:prstGeom>
          <a:noFill/>
        </p:spPr>
        <p:txBody>
          <a:bodyPr wrap="square" rtlCol="0">
            <a:spAutoFit/>
          </a:bodyPr>
          <a:lstStyle/>
          <a:p>
            <a:r>
              <a:rPr lang="en-US" dirty="0">
                <a:solidFill>
                  <a:schemeClr val="bg2"/>
                </a:solidFill>
              </a:rPr>
              <a:t>Revelation 8:10-11</a:t>
            </a:r>
          </a:p>
        </p:txBody>
      </p:sp>
      <p:grpSp>
        <p:nvGrpSpPr>
          <p:cNvPr id="15" name="Group 14"/>
          <p:cNvGrpSpPr/>
          <p:nvPr/>
        </p:nvGrpSpPr>
        <p:grpSpPr>
          <a:xfrm flipH="1">
            <a:off x="3032036" y="159385"/>
            <a:ext cx="508178" cy="1052831"/>
            <a:chOff x="5737476" y="2372197"/>
            <a:chExt cx="1526754" cy="3163093"/>
          </a:xfr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p:grpSpPr>
        <p:sp>
          <p:nvSpPr>
            <p:cNvPr id="16" name="Freeform: Shape 15"/>
            <p:cNvSpPr/>
            <p:nvPr/>
          </p:nvSpPr>
          <p:spPr>
            <a:xfrm rot="1925385">
              <a:off x="5737476" y="2505271"/>
              <a:ext cx="950042" cy="445787"/>
            </a:xfrm>
            <a:custGeom>
              <a:avLst/>
              <a:gdLst>
                <a:gd name="connsiteX0" fmla="*/ 12457 w 950042"/>
                <a:gd name="connsiteY0" fmla="*/ 0 h 445787"/>
                <a:gd name="connsiteX1" fmla="*/ 244764 w 950042"/>
                <a:gd name="connsiteY1" fmla="*/ 189995 h 445787"/>
                <a:gd name="connsiteX2" fmla="*/ 950042 w 950042"/>
                <a:gd name="connsiteY2" fmla="*/ 189995 h 445787"/>
                <a:gd name="connsiteX3" fmla="*/ 950042 w 950042"/>
                <a:gd name="connsiteY3" fmla="*/ 313097 h 445787"/>
                <a:gd name="connsiteX4" fmla="*/ 182118 w 950042"/>
                <a:gd name="connsiteY4" fmla="*/ 313097 h 445787"/>
                <a:gd name="connsiteX5" fmla="*/ 0 w 950042"/>
                <a:gd name="connsiteY5" fmla="*/ 445787 h 44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0042" h="445787">
                  <a:moveTo>
                    <a:pt x="12457" y="0"/>
                  </a:moveTo>
                  <a:lnTo>
                    <a:pt x="244764" y="189995"/>
                  </a:lnTo>
                  <a:lnTo>
                    <a:pt x="950042" y="189995"/>
                  </a:lnTo>
                  <a:lnTo>
                    <a:pt x="950042" y="313097"/>
                  </a:lnTo>
                  <a:lnTo>
                    <a:pt x="182118" y="313097"/>
                  </a:lnTo>
                  <a:lnTo>
                    <a:pt x="0" y="445787"/>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p:cNvSpPr/>
            <p:nvPr/>
          </p:nvSpPr>
          <p:spPr>
            <a:xfrm>
              <a:off x="6193289" y="4432750"/>
              <a:ext cx="704834" cy="1096325"/>
            </a:xfrm>
            <a:custGeom>
              <a:avLst/>
              <a:gdLst>
                <a:gd name="connsiteX0" fmla="*/ 321408 w 704834"/>
                <a:gd name="connsiteY0" fmla="*/ 0 h 1096325"/>
                <a:gd name="connsiteX1" fmla="*/ 704834 w 704834"/>
                <a:gd name="connsiteY1" fmla="*/ 42697 h 1096325"/>
                <a:gd name="connsiteX2" fmla="*/ 512814 w 704834"/>
                <a:gd name="connsiteY2" fmla="*/ 970214 h 1096325"/>
                <a:gd name="connsiteX3" fmla="*/ 513214 w 704834"/>
                <a:gd name="connsiteY3" fmla="*/ 970464 h 1096325"/>
                <a:gd name="connsiteX4" fmla="*/ 534204 w 704834"/>
                <a:gd name="connsiteY4" fmla="*/ 1005728 h 1096325"/>
                <a:gd name="connsiteX5" fmla="*/ 513214 w 704834"/>
                <a:gd name="connsiteY5" fmla="*/ 1040993 h 1096325"/>
                <a:gd name="connsiteX6" fmla="*/ 495924 w 704834"/>
                <a:gd name="connsiteY6" fmla="*/ 1051797 h 1096325"/>
                <a:gd name="connsiteX7" fmla="*/ 494834 w 704834"/>
                <a:gd name="connsiteY7" fmla="*/ 1057062 h 1096325"/>
                <a:gd name="connsiteX8" fmla="*/ 488608 w 704834"/>
                <a:gd name="connsiteY8" fmla="*/ 1056369 h 1096325"/>
                <a:gd name="connsiteX9" fmla="*/ 488587 w 704834"/>
                <a:gd name="connsiteY9" fmla="*/ 1056382 h 1096325"/>
                <a:gd name="connsiteX10" fmla="*/ 267102 w 704834"/>
                <a:gd name="connsiteY10" fmla="*/ 1096325 h 1096325"/>
                <a:gd name="connsiteX11" fmla="*/ 0 w 704834"/>
                <a:gd name="connsiteY11" fmla="*/ 1005728 h 1096325"/>
                <a:gd name="connsiteX12" fmla="*/ 267102 w 704834"/>
                <a:gd name="connsiteY12" fmla="*/ 915131 h 1096325"/>
                <a:gd name="connsiteX13" fmla="*/ 305204 w 704834"/>
                <a:gd name="connsiteY13" fmla="*/ 917740 h 10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4834" h="1096325">
                  <a:moveTo>
                    <a:pt x="321408" y="0"/>
                  </a:moveTo>
                  <a:lnTo>
                    <a:pt x="704834" y="42697"/>
                  </a:lnTo>
                  <a:lnTo>
                    <a:pt x="512814" y="970214"/>
                  </a:lnTo>
                  <a:lnTo>
                    <a:pt x="513214" y="970464"/>
                  </a:lnTo>
                  <a:cubicBezTo>
                    <a:pt x="526730" y="981303"/>
                    <a:pt x="534204" y="993219"/>
                    <a:pt x="534204" y="1005728"/>
                  </a:cubicBezTo>
                  <a:cubicBezTo>
                    <a:pt x="534204" y="1018237"/>
                    <a:pt x="526730" y="1030154"/>
                    <a:pt x="513214" y="1040993"/>
                  </a:cubicBezTo>
                  <a:lnTo>
                    <a:pt x="495924" y="1051797"/>
                  </a:lnTo>
                  <a:lnTo>
                    <a:pt x="494834" y="1057062"/>
                  </a:lnTo>
                  <a:lnTo>
                    <a:pt x="488608" y="1056369"/>
                  </a:lnTo>
                  <a:lnTo>
                    <a:pt x="488587" y="1056382"/>
                  </a:lnTo>
                  <a:cubicBezTo>
                    <a:pt x="440587" y="1080481"/>
                    <a:pt x="359300" y="1096325"/>
                    <a:pt x="267102" y="1096325"/>
                  </a:cubicBezTo>
                  <a:cubicBezTo>
                    <a:pt x="119586" y="1096325"/>
                    <a:pt x="0" y="1055763"/>
                    <a:pt x="0" y="1005728"/>
                  </a:cubicBezTo>
                  <a:cubicBezTo>
                    <a:pt x="0" y="955693"/>
                    <a:pt x="119586" y="915131"/>
                    <a:pt x="267102" y="915131"/>
                  </a:cubicBezTo>
                  <a:lnTo>
                    <a:pt x="305204" y="917740"/>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p:cNvSpPr/>
            <p:nvPr/>
          </p:nvSpPr>
          <p:spPr>
            <a:xfrm>
              <a:off x="5857740" y="2660536"/>
              <a:ext cx="487597" cy="732349"/>
            </a:xfrm>
            <a:custGeom>
              <a:avLst/>
              <a:gdLst>
                <a:gd name="connsiteX0" fmla="*/ 335197 w 487597"/>
                <a:gd name="connsiteY0" fmla="*/ 0 h 732349"/>
                <a:gd name="connsiteX1" fmla="*/ 487597 w 487597"/>
                <a:gd name="connsiteY1" fmla="*/ 128809 h 732349"/>
                <a:gd name="connsiteX2" fmla="*/ 335197 w 487597"/>
                <a:gd name="connsiteY2" fmla="*/ 257618 h 732349"/>
                <a:gd name="connsiteX3" fmla="*/ 326735 w 487597"/>
                <a:gd name="connsiteY3" fmla="*/ 256174 h 732349"/>
                <a:gd name="connsiteX4" fmla="*/ 211841 w 487597"/>
                <a:gd name="connsiteY4" fmla="*/ 481325 h 732349"/>
                <a:gd name="connsiteX5" fmla="*/ 366508 w 487597"/>
                <a:gd name="connsiteY5" fmla="*/ 560251 h 732349"/>
                <a:gd name="connsiteX6" fmla="*/ 374629 w 487597"/>
                <a:gd name="connsiteY6" fmla="*/ 600073 h 732349"/>
                <a:gd name="connsiteX7" fmla="*/ 316850 w 487597"/>
                <a:gd name="connsiteY7" fmla="*/ 713297 h 732349"/>
                <a:gd name="connsiteX8" fmla="*/ 279840 w 487597"/>
                <a:gd name="connsiteY8" fmla="*/ 730089 h 732349"/>
                <a:gd name="connsiteX9" fmla="*/ 102608 w 487597"/>
                <a:gd name="connsiteY9" fmla="*/ 639648 h 732349"/>
                <a:gd name="connsiteX10" fmla="*/ 17511 w 487597"/>
                <a:gd name="connsiteY10" fmla="*/ 596224 h 732349"/>
                <a:gd name="connsiteX11" fmla="*/ 12351 w 487597"/>
                <a:gd name="connsiteY11" fmla="*/ 593590 h 732349"/>
                <a:gd name="connsiteX12" fmla="*/ 4230 w 487597"/>
                <a:gd name="connsiteY12" fmla="*/ 553768 h 732349"/>
                <a:gd name="connsiteX13" fmla="*/ 195217 w 487597"/>
                <a:gd name="connsiteY13" fmla="*/ 179503 h 732349"/>
                <a:gd name="connsiteX14" fmla="*/ 194774 w 487597"/>
                <a:gd name="connsiteY14" fmla="*/ 178947 h 732349"/>
                <a:gd name="connsiteX15" fmla="*/ 182797 w 487597"/>
                <a:gd name="connsiteY15" fmla="*/ 128809 h 732349"/>
                <a:gd name="connsiteX16" fmla="*/ 335197 w 487597"/>
                <a:gd name="connsiteY16" fmla="*/ 0 h 73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7597" h="732349">
                  <a:moveTo>
                    <a:pt x="335197" y="0"/>
                  </a:moveTo>
                  <a:cubicBezTo>
                    <a:pt x="419365" y="0"/>
                    <a:pt x="487597" y="57670"/>
                    <a:pt x="487597" y="128809"/>
                  </a:cubicBezTo>
                  <a:cubicBezTo>
                    <a:pt x="487597" y="199948"/>
                    <a:pt x="419365" y="257618"/>
                    <a:pt x="335197" y="257618"/>
                  </a:cubicBezTo>
                  <a:lnTo>
                    <a:pt x="326735" y="256174"/>
                  </a:lnTo>
                  <a:lnTo>
                    <a:pt x="211841" y="481325"/>
                  </a:lnTo>
                  <a:lnTo>
                    <a:pt x="366508" y="560251"/>
                  </a:lnTo>
                  <a:cubicBezTo>
                    <a:pt x="378971" y="566610"/>
                    <a:pt x="382606" y="584439"/>
                    <a:pt x="374629" y="600073"/>
                  </a:cubicBezTo>
                  <a:lnTo>
                    <a:pt x="316850" y="713297"/>
                  </a:lnTo>
                  <a:cubicBezTo>
                    <a:pt x="308873" y="728931"/>
                    <a:pt x="292303" y="736449"/>
                    <a:pt x="279840" y="730089"/>
                  </a:cubicBezTo>
                  <a:lnTo>
                    <a:pt x="102608" y="639648"/>
                  </a:lnTo>
                  <a:lnTo>
                    <a:pt x="17511" y="596224"/>
                  </a:lnTo>
                  <a:lnTo>
                    <a:pt x="12351" y="593590"/>
                  </a:lnTo>
                  <a:cubicBezTo>
                    <a:pt x="-112" y="587231"/>
                    <a:pt x="-3747" y="569402"/>
                    <a:pt x="4230" y="553768"/>
                  </a:cubicBezTo>
                  <a:lnTo>
                    <a:pt x="195217" y="179503"/>
                  </a:lnTo>
                  <a:lnTo>
                    <a:pt x="194774" y="178947"/>
                  </a:lnTo>
                  <a:cubicBezTo>
                    <a:pt x="187062" y="163537"/>
                    <a:pt x="182797" y="146594"/>
                    <a:pt x="182797" y="128809"/>
                  </a:cubicBezTo>
                  <a:cubicBezTo>
                    <a:pt x="182797" y="57670"/>
                    <a:pt x="251029" y="0"/>
                    <a:pt x="335197" y="0"/>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apezoid 18"/>
            <p:cNvSpPr/>
            <p:nvPr/>
          </p:nvSpPr>
          <p:spPr>
            <a:xfrm rot="7108612">
              <a:off x="6265031" y="3038386"/>
              <a:ext cx="343815" cy="811306"/>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p:cNvSpPr/>
            <p:nvPr/>
          </p:nvSpPr>
          <p:spPr>
            <a:xfrm rot="20798583">
              <a:off x="6472339" y="4438965"/>
              <a:ext cx="704834" cy="1096325"/>
            </a:xfrm>
            <a:custGeom>
              <a:avLst/>
              <a:gdLst>
                <a:gd name="connsiteX0" fmla="*/ 321408 w 704834"/>
                <a:gd name="connsiteY0" fmla="*/ 0 h 1096325"/>
                <a:gd name="connsiteX1" fmla="*/ 704834 w 704834"/>
                <a:gd name="connsiteY1" fmla="*/ 42697 h 1096325"/>
                <a:gd name="connsiteX2" fmla="*/ 512814 w 704834"/>
                <a:gd name="connsiteY2" fmla="*/ 970214 h 1096325"/>
                <a:gd name="connsiteX3" fmla="*/ 513214 w 704834"/>
                <a:gd name="connsiteY3" fmla="*/ 970464 h 1096325"/>
                <a:gd name="connsiteX4" fmla="*/ 534204 w 704834"/>
                <a:gd name="connsiteY4" fmla="*/ 1005728 h 1096325"/>
                <a:gd name="connsiteX5" fmla="*/ 513214 w 704834"/>
                <a:gd name="connsiteY5" fmla="*/ 1040993 h 1096325"/>
                <a:gd name="connsiteX6" fmla="*/ 495924 w 704834"/>
                <a:gd name="connsiteY6" fmla="*/ 1051797 h 1096325"/>
                <a:gd name="connsiteX7" fmla="*/ 494834 w 704834"/>
                <a:gd name="connsiteY7" fmla="*/ 1057062 h 1096325"/>
                <a:gd name="connsiteX8" fmla="*/ 488608 w 704834"/>
                <a:gd name="connsiteY8" fmla="*/ 1056369 h 1096325"/>
                <a:gd name="connsiteX9" fmla="*/ 488587 w 704834"/>
                <a:gd name="connsiteY9" fmla="*/ 1056382 h 1096325"/>
                <a:gd name="connsiteX10" fmla="*/ 267102 w 704834"/>
                <a:gd name="connsiteY10" fmla="*/ 1096325 h 1096325"/>
                <a:gd name="connsiteX11" fmla="*/ 0 w 704834"/>
                <a:gd name="connsiteY11" fmla="*/ 1005728 h 1096325"/>
                <a:gd name="connsiteX12" fmla="*/ 267102 w 704834"/>
                <a:gd name="connsiteY12" fmla="*/ 915131 h 1096325"/>
                <a:gd name="connsiteX13" fmla="*/ 305204 w 704834"/>
                <a:gd name="connsiteY13" fmla="*/ 917740 h 10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4834" h="1096325">
                  <a:moveTo>
                    <a:pt x="321408" y="0"/>
                  </a:moveTo>
                  <a:lnTo>
                    <a:pt x="704834" y="42697"/>
                  </a:lnTo>
                  <a:lnTo>
                    <a:pt x="512814" y="970214"/>
                  </a:lnTo>
                  <a:lnTo>
                    <a:pt x="513214" y="970464"/>
                  </a:lnTo>
                  <a:cubicBezTo>
                    <a:pt x="526730" y="981303"/>
                    <a:pt x="534204" y="993219"/>
                    <a:pt x="534204" y="1005728"/>
                  </a:cubicBezTo>
                  <a:cubicBezTo>
                    <a:pt x="534204" y="1018237"/>
                    <a:pt x="526730" y="1030154"/>
                    <a:pt x="513214" y="1040993"/>
                  </a:cubicBezTo>
                  <a:lnTo>
                    <a:pt x="495924" y="1051797"/>
                  </a:lnTo>
                  <a:lnTo>
                    <a:pt x="494834" y="1057062"/>
                  </a:lnTo>
                  <a:lnTo>
                    <a:pt x="488608" y="1056369"/>
                  </a:lnTo>
                  <a:lnTo>
                    <a:pt x="488587" y="1056382"/>
                  </a:lnTo>
                  <a:cubicBezTo>
                    <a:pt x="440587" y="1080481"/>
                    <a:pt x="359300" y="1096325"/>
                    <a:pt x="267102" y="1096325"/>
                  </a:cubicBezTo>
                  <a:cubicBezTo>
                    <a:pt x="119586" y="1096325"/>
                    <a:pt x="0" y="1055763"/>
                    <a:pt x="0" y="1005728"/>
                  </a:cubicBezTo>
                  <a:cubicBezTo>
                    <a:pt x="0" y="955693"/>
                    <a:pt x="119586" y="915131"/>
                    <a:pt x="267102" y="915131"/>
                  </a:cubicBezTo>
                  <a:lnTo>
                    <a:pt x="305204" y="917740"/>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Trapezoid 20"/>
            <p:cNvSpPr/>
            <p:nvPr/>
          </p:nvSpPr>
          <p:spPr>
            <a:xfrm>
              <a:off x="6400800" y="3387243"/>
              <a:ext cx="787213" cy="1767487"/>
            </a:xfrm>
            <a:prstGeom prst="trapezoid">
              <a:avLst>
                <a:gd name="adj" fmla="val 3310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p:cNvSpPr/>
            <p:nvPr/>
          </p:nvSpPr>
          <p:spPr>
            <a:xfrm rot="18933998">
              <a:off x="6350552" y="2372197"/>
              <a:ext cx="913678" cy="888133"/>
            </a:xfrm>
            <a:custGeom>
              <a:avLst/>
              <a:gdLst>
                <a:gd name="connsiteX0" fmla="*/ 799691 w 913678"/>
                <a:gd name="connsiteY0" fmla="*/ 10041 h 888133"/>
                <a:gd name="connsiteX1" fmla="*/ 841644 w 913678"/>
                <a:gd name="connsiteY1" fmla="*/ 99397 h 888133"/>
                <a:gd name="connsiteX2" fmla="*/ 841876 w 913678"/>
                <a:gd name="connsiteY2" fmla="*/ 99617 h 888133"/>
                <a:gd name="connsiteX3" fmla="*/ 875001 w 913678"/>
                <a:gd name="connsiteY3" fmla="*/ 131250 h 888133"/>
                <a:gd name="connsiteX4" fmla="*/ 895486 w 913678"/>
                <a:gd name="connsiteY4" fmla="*/ 186119 h 888133"/>
                <a:gd name="connsiteX5" fmla="*/ 893076 w 913678"/>
                <a:gd name="connsiteY5" fmla="*/ 280156 h 888133"/>
                <a:gd name="connsiteX6" fmla="*/ 910680 w 913678"/>
                <a:gd name="connsiteY6" fmla="*/ 423937 h 888133"/>
                <a:gd name="connsiteX7" fmla="*/ 828213 w 913678"/>
                <a:gd name="connsiteY7" fmla="*/ 549796 h 888133"/>
                <a:gd name="connsiteX8" fmla="*/ 798691 w 913678"/>
                <a:gd name="connsiteY8" fmla="*/ 657641 h 888133"/>
                <a:gd name="connsiteX9" fmla="*/ 698179 w 913678"/>
                <a:gd name="connsiteY9" fmla="*/ 670699 h 888133"/>
                <a:gd name="connsiteX10" fmla="*/ 626351 w 913678"/>
                <a:gd name="connsiteY10" fmla="*/ 785749 h 888133"/>
                <a:gd name="connsiteX11" fmla="*/ 596060 w 913678"/>
                <a:gd name="connsiteY11" fmla="*/ 789960 h 888133"/>
                <a:gd name="connsiteX12" fmla="*/ 570246 w 913678"/>
                <a:gd name="connsiteY12" fmla="*/ 780021 h 888133"/>
                <a:gd name="connsiteX13" fmla="*/ 506422 w 913678"/>
                <a:gd name="connsiteY13" fmla="*/ 821979 h 888133"/>
                <a:gd name="connsiteX14" fmla="*/ 77291 w 913678"/>
                <a:gd name="connsiteY14" fmla="*/ 814764 h 888133"/>
                <a:gd name="connsiteX15" fmla="*/ 174364 w 913678"/>
                <a:gd name="connsiteY15" fmla="*/ 232886 h 888133"/>
                <a:gd name="connsiteX16" fmla="*/ 325076 w 913678"/>
                <a:gd name="connsiteY16" fmla="*/ 117109 h 888133"/>
                <a:gd name="connsiteX17" fmla="*/ 395887 w 913678"/>
                <a:gd name="connsiteY17" fmla="*/ 84415 h 888133"/>
                <a:gd name="connsiteX18" fmla="*/ 419540 w 913678"/>
                <a:gd name="connsiteY18" fmla="*/ 71347 h 888133"/>
                <a:gd name="connsiteX19" fmla="*/ 435115 w 913678"/>
                <a:gd name="connsiteY19" fmla="*/ 71839 h 888133"/>
                <a:gd name="connsiteX20" fmla="*/ 484390 w 913678"/>
                <a:gd name="connsiteY20" fmla="*/ 58094 h 888133"/>
                <a:gd name="connsiteX21" fmla="*/ 503284 w 913678"/>
                <a:gd name="connsiteY21" fmla="*/ 56346 h 888133"/>
                <a:gd name="connsiteX22" fmla="*/ 508893 w 913678"/>
                <a:gd name="connsiteY22" fmla="*/ 45608 h 888133"/>
                <a:gd name="connsiteX23" fmla="*/ 585331 w 913678"/>
                <a:gd name="connsiteY23" fmla="*/ 33289 h 888133"/>
                <a:gd name="connsiteX24" fmla="*/ 604948 w 913678"/>
                <a:gd name="connsiteY24" fmla="*/ 56008 h 888133"/>
                <a:gd name="connsiteX25" fmla="*/ 610338 w 913678"/>
                <a:gd name="connsiteY25" fmla="*/ 56633 h 888133"/>
                <a:gd name="connsiteX26" fmla="*/ 628453 w 913678"/>
                <a:gd name="connsiteY26" fmla="*/ 20518 h 888133"/>
                <a:gd name="connsiteX27" fmla="*/ 656946 w 913678"/>
                <a:gd name="connsiteY27" fmla="*/ 1079 h 888133"/>
                <a:gd name="connsiteX28" fmla="*/ 690292 w 913678"/>
                <a:gd name="connsiteY28" fmla="*/ 8132 h 888133"/>
                <a:gd name="connsiteX29" fmla="*/ 716186 w 913678"/>
                <a:gd name="connsiteY29" fmla="*/ 41790 h 888133"/>
                <a:gd name="connsiteX30" fmla="*/ 716959 w 913678"/>
                <a:gd name="connsiteY30" fmla="*/ 42795 h 888133"/>
                <a:gd name="connsiteX31" fmla="*/ 777457 w 913678"/>
                <a:gd name="connsiteY31" fmla="*/ 592 h 888133"/>
                <a:gd name="connsiteX32" fmla="*/ 799691 w 913678"/>
                <a:gd name="connsiteY32" fmla="*/ 10041 h 88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3678" h="888133">
                  <a:moveTo>
                    <a:pt x="799691" y="10041"/>
                  </a:moveTo>
                  <a:cubicBezTo>
                    <a:pt x="821659" y="26061"/>
                    <a:pt x="837412" y="59602"/>
                    <a:pt x="841644" y="99397"/>
                  </a:cubicBezTo>
                  <a:lnTo>
                    <a:pt x="841876" y="99617"/>
                  </a:lnTo>
                  <a:lnTo>
                    <a:pt x="875001" y="131250"/>
                  </a:lnTo>
                  <a:cubicBezTo>
                    <a:pt x="884259" y="146159"/>
                    <a:pt x="891371" y="164905"/>
                    <a:pt x="895486" y="186119"/>
                  </a:cubicBezTo>
                  <a:cubicBezTo>
                    <a:pt x="901466" y="216916"/>
                    <a:pt x="900614" y="250365"/>
                    <a:pt x="893076" y="280156"/>
                  </a:cubicBezTo>
                  <a:cubicBezTo>
                    <a:pt x="911606" y="321012"/>
                    <a:pt x="918086" y="373974"/>
                    <a:pt x="910680" y="423937"/>
                  </a:cubicBezTo>
                  <a:cubicBezTo>
                    <a:pt x="900835" y="490360"/>
                    <a:pt x="868242" y="540103"/>
                    <a:pt x="828213" y="549796"/>
                  </a:cubicBezTo>
                  <a:cubicBezTo>
                    <a:pt x="828022" y="591255"/>
                    <a:pt x="817251" y="630574"/>
                    <a:pt x="798691" y="657641"/>
                  </a:cubicBezTo>
                  <a:cubicBezTo>
                    <a:pt x="770492" y="698771"/>
                    <a:pt x="729758" y="704056"/>
                    <a:pt x="698179" y="670699"/>
                  </a:cubicBezTo>
                  <a:cubicBezTo>
                    <a:pt x="687967" y="727995"/>
                    <a:pt x="660620" y="771795"/>
                    <a:pt x="626351" y="785749"/>
                  </a:cubicBezTo>
                  <a:cubicBezTo>
                    <a:pt x="616256" y="789859"/>
                    <a:pt x="606051" y="791191"/>
                    <a:pt x="596060" y="789960"/>
                  </a:cubicBezTo>
                  <a:lnTo>
                    <a:pt x="570246" y="780021"/>
                  </a:lnTo>
                  <a:lnTo>
                    <a:pt x="506422" y="821979"/>
                  </a:lnTo>
                  <a:cubicBezTo>
                    <a:pt x="348300" y="909957"/>
                    <a:pt x="177276" y="912791"/>
                    <a:pt x="77291" y="814764"/>
                  </a:cubicBezTo>
                  <a:cubicBezTo>
                    <a:pt x="-56023" y="684061"/>
                    <a:pt x="-12562" y="423546"/>
                    <a:pt x="174364" y="232886"/>
                  </a:cubicBezTo>
                  <a:cubicBezTo>
                    <a:pt x="221095" y="185221"/>
                    <a:pt x="272368" y="146435"/>
                    <a:pt x="325076" y="117109"/>
                  </a:cubicBezTo>
                  <a:lnTo>
                    <a:pt x="395887" y="84415"/>
                  </a:lnTo>
                  <a:lnTo>
                    <a:pt x="419540" y="71347"/>
                  </a:lnTo>
                  <a:lnTo>
                    <a:pt x="435115" y="71839"/>
                  </a:lnTo>
                  <a:lnTo>
                    <a:pt x="484390" y="58094"/>
                  </a:lnTo>
                  <a:lnTo>
                    <a:pt x="503284" y="56346"/>
                  </a:lnTo>
                  <a:lnTo>
                    <a:pt x="508893" y="45608"/>
                  </a:lnTo>
                  <a:cubicBezTo>
                    <a:pt x="531115" y="19537"/>
                    <a:pt x="560306" y="14464"/>
                    <a:pt x="585331" y="33289"/>
                  </a:cubicBezTo>
                  <a:lnTo>
                    <a:pt x="604948" y="56008"/>
                  </a:lnTo>
                  <a:lnTo>
                    <a:pt x="610338" y="56633"/>
                  </a:lnTo>
                  <a:lnTo>
                    <a:pt x="628453" y="20518"/>
                  </a:lnTo>
                  <a:cubicBezTo>
                    <a:pt x="636763" y="10366"/>
                    <a:pt x="646505" y="3585"/>
                    <a:pt x="656946" y="1079"/>
                  </a:cubicBezTo>
                  <a:cubicBezTo>
                    <a:pt x="668437" y="-1682"/>
                    <a:pt x="679921" y="924"/>
                    <a:pt x="690292" y="8132"/>
                  </a:cubicBezTo>
                  <a:lnTo>
                    <a:pt x="716186" y="41790"/>
                  </a:lnTo>
                  <a:lnTo>
                    <a:pt x="716959" y="42795"/>
                  </a:lnTo>
                  <a:cubicBezTo>
                    <a:pt x="732191" y="12427"/>
                    <a:pt x="754894" y="-2643"/>
                    <a:pt x="777457" y="592"/>
                  </a:cubicBezTo>
                  <a:cubicBezTo>
                    <a:pt x="784978" y="1671"/>
                    <a:pt x="792483" y="4783"/>
                    <a:pt x="799691" y="10041"/>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p:cNvSpPr/>
          <p:nvPr/>
        </p:nvSpPr>
        <p:spPr>
          <a:xfrm>
            <a:off x="3956049" y="4818313"/>
            <a:ext cx="4962151" cy="1754326"/>
          </a:xfrm>
          <a:prstGeom prst="rect">
            <a:avLst/>
          </a:prstGeom>
        </p:spPr>
        <p:txBody>
          <a:bodyPr wrap="square">
            <a:spAutoFit/>
          </a:bodyPr>
          <a:lstStyle/>
          <a:p>
            <a:r>
              <a:rPr lang="en-US" dirty="0">
                <a:solidFill>
                  <a:schemeClr val="bg1"/>
                </a:solidFill>
                <a:latin typeface="Calibri" panose="020F0502020204030204" pitchFamily="34" charset="0"/>
              </a:rPr>
              <a:t>In Moses' day, the lakes, ponds, storage water, and the Nile itself were turned to blood so that the fish died, the river stank, and the Egyptians couldn't drink of the water. They dug for wells away from the Nile to obtain uncontaminated water. This curse lasted 7 days (Ex. 7:14-25).</a:t>
            </a:r>
            <a:endParaRPr lang="en-US" dirty="0">
              <a:solidFill>
                <a:schemeClr val="bg1"/>
              </a:solidFill>
            </a:endParaRPr>
          </a:p>
        </p:txBody>
      </p:sp>
      <p:pic>
        <p:nvPicPr>
          <p:cNvPr id="9" name="Picture 8">
            <a:extLst>
              <a:ext uri="{FF2B5EF4-FFF2-40B4-BE49-F238E27FC236}">
                <a16:creationId xmlns:a16="http://schemas.microsoft.com/office/drawing/2014/main" id="{3396D6E3-2665-49D6-AEAB-2284F0BCEA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49" y="1312997"/>
            <a:ext cx="4023709" cy="3871296"/>
          </a:xfrm>
          <a:prstGeom prst="rect">
            <a:avLst/>
          </a:prstGeom>
        </p:spPr>
      </p:pic>
      <p:pic>
        <p:nvPicPr>
          <p:cNvPr id="23" name="Picture 22">
            <a:extLst>
              <a:ext uri="{FF2B5EF4-FFF2-40B4-BE49-F238E27FC236}">
                <a16:creationId xmlns:a16="http://schemas.microsoft.com/office/drawing/2014/main" id="{A7ABDF5C-B0C0-4789-A0DB-18CD4B01FA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1066" y="1027692"/>
            <a:ext cx="4163929" cy="3066554"/>
          </a:xfrm>
          <a:prstGeom prst="rect">
            <a:avLst/>
          </a:prstGeom>
        </p:spPr>
      </p:pic>
      <p:pic>
        <p:nvPicPr>
          <p:cNvPr id="25" name="Picture 24">
            <a:extLst>
              <a:ext uri="{FF2B5EF4-FFF2-40B4-BE49-F238E27FC236}">
                <a16:creationId xmlns:a16="http://schemas.microsoft.com/office/drawing/2014/main" id="{ADB9460A-91FE-4C4F-8987-BD8FE8A349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74621" y="1210147"/>
            <a:ext cx="3627434" cy="4688230"/>
          </a:xfrm>
          <a:prstGeom prst="rect">
            <a:avLst/>
          </a:prstGeom>
        </p:spPr>
      </p:pic>
    </p:spTree>
    <p:extLst>
      <p:ext uri="{BB962C8B-B14F-4D97-AF65-F5344CB8AC3E}">
        <p14:creationId xmlns:p14="http://schemas.microsoft.com/office/powerpoint/2010/main" val="2063601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anim calcmode="lin" valueType="num">
                                      <p:cBhvr>
                                        <p:cTn id="22" dur="1000" fill="hold"/>
                                        <p:tgtEl>
                                          <p:spTgt spid="25"/>
                                        </p:tgtEl>
                                        <p:attrNameLst>
                                          <p:attrName>ppt_x</p:attrName>
                                        </p:attrNameLst>
                                      </p:cBhvr>
                                      <p:tavLst>
                                        <p:tav tm="0">
                                          <p:val>
                                            <p:strVal val="#ppt_x"/>
                                          </p:val>
                                        </p:tav>
                                        <p:tav tm="100000">
                                          <p:val>
                                            <p:strVal val="#ppt_x"/>
                                          </p:val>
                                        </p:tav>
                                      </p:tavLst>
                                    </p:anim>
                                    <p:anim calcmode="lin" valueType="num">
                                      <p:cBhvr>
                                        <p:cTn id="2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133600" y="228601"/>
            <a:ext cx="7848600" cy="830997"/>
          </a:xfrm>
          <a:prstGeom prst="rect">
            <a:avLst/>
          </a:prstGeom>
          <a:noFill/>
        </p:spPr>
        <p:txBody>
          <a:bodyPr wrap="square" rtlCol="0">
            <a:spAutoFit/>
          </a:bodyPr>
          <a:lstStyle/>
          <a:p>
            <a:pPr algn="ctr"/>
            <a:r>
              <a:rPr lang="en-US" sz="4800" dirty="0">
                <a:solidFill>
                  <a:srgbClr val="FF0000"/>
                </a:solidFill>
                <a:latin typeface="Abadi" panose="020B0604020104020204" pitchFamily="34" charset="0"/>
              </a:rPr>
              <a:t>4th Angel Sounds</a:t>
            </a:r>
          </a:p>
        </p:txBody>
      </p:sp>
      <p:sp>
        <p:nvSpPr>
          <p:cNvPr id="11" name="TextBox 10"/>
          <p:cNvSpPr txBox="1"/>
          <p:nvPr/>
        </p:nvSpPr>
        <p:spPr>
          <a:xfrm>
            <a:off x="101569" y="6404032"/>
            <a:ext cx="2971800" cy="369332"/>
          </a:xfrm>
          <a:prstGeom prst="rect">
            <a:avLst/>
          </a:prstGeom>
          <a:noFill/>
        </p:spPr>
        <p:txBody>
          <a:bodyPr wrap="square" rtlCol="0">
            <a:spAutoFit/>
          </a:bodyPr>
          <a:lstStyle/>
          <a:p>
            <a:r>
              <a:rPr lang="en-US" dirty="0">
                <a:solidFill>
                  <a:schemeClr val="bg2"/>
                </a:solidFill>
              </a:rPr>
              <a:t>Revelation 8:12</a:t>
            </a:r>
          </a:p>
        </p:txBody>
      </p:sp>
      <p:sp>
        <p:nvSpPr>
          <p:cNvPr id="12" name="TextBox 11"/>
          <p:cNvSpPr txBox="1"/>
          <p:nvPr/>
        </p:nvSpPr>
        <p:spPr>
          <a:xfrm>
            <a:off x="3335392" y="5265795"/>
            <a:ext cx="8013926" cy="954107"/>
          </a:xfrm>
          <a:prstGeom prst="rect">
            <a:avLst/>
          </a:prstGeom>
          <a:noFill/>
        </p:spPr>
        <p:txBody>
          <a:bodyPr wrap="square" rtlCol="0">
            <a:spAutoFit/>
          </a:bodyPr>
          <a:lstStyle/>
          <a:p>
            <a:r>
              <a:rPr lang="en-US" sz="2800" dirty="0">
                <a:solidFill>
                  <a:schemeClr val="bg2"/>
                </a:solidFill>
              </a:rPr>
              <a:t>Great spiritual darkness upon the earth in the last days before the Second Coming of the Savior.</a:t>
            </a:r>
          </a:p>
        </p:txBody>
      </p:sp>
      <p:sp>
        <p:nvSpPr>
          <p:cNvPr id="13" name="TextBox 12"/>
          <p:cNvSpPr txBox="1"/>
          <p:nvPr/>
        </p:nvSpPr>
        <p:spPr>
          <a:xfrm>
            <a:off x="654424" y="2053699"/>
            <a:ext cx="4419600" cy="1815882"/>
          </a:xfrm>
          <a:prstGeom prst="rect">
            <a:avLst/>
          </a:prstGeom>
          <a:noFill/>
        </p:spPr>
        <p:txBody>
          <a:bodyPr wrap="square" rtlCol="0">
            <a:spAutoFit/>
          </a:bodyPr>
          <a:lstStyle/>
          <a:p>
            <a:r>
              <a:rPr lang="en-US" sz="2800" dirty="0">
                <a:solidFill>
                  <a:schemeClr val="bg2"/>
                </a:solidFill>
              </a:rPr>
              <a:t>1/3 Part</a:t>
            </a:r>
          </a:p>
          <a:p>
            <a:r>
              <a:rPr lang="en-US" sz="2800" dirty="0">
                <a:solidFill>
                  <a:schemeClr val="bg2"/>
                </a:solidFill>
              </a:rPr>
              <a:t>	Sun</a:t>
            </a:r>
          </a:p>
          <a:p>
            <a:r>
              <a:rPr lang="en-US" sz="2800" dirty="0">
                <a:solidFill>
                  <a:schemeClr val="bg2"/>
                </a:solidFill>
              </a:rPr>
              <a:t>	Moon</a:t>
            </a:r>
          </a:p>
          <a:p>
            <a:r>
              <a:rPr lang="en-US" sz="2800" dirty="0">
                <a:solidFill>
                  <a:schemeClr val="bg2"/>
                </a:solidFill>
              </a:rPr>
              <a:t>	Stars darkened</a:t>
            </a:r>
          </a:p>
        </p:txBody>
      </p:sp>
      <p:grpSp>
        <p:nvGrpSpPr>
          <p:cNvPr id="8" name="Group 7"/>
          <p:cNvGrpSpPr/>
          <p:nvPr/>
        </p:nvGrpSpPr>
        <p:grpSpPr>
          <a:xfrm flipH="1">
            <a:off x="3048000" y="103832"/>
            <a:ext cx="508178" cy="1052831"/>
            <a:chOff x="5737476" y="2372197"/>
            <a:chExt cx="1526754" cy="3163093"/>
          </a:xfr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p:grpSpPr>
        <p:sp>
          <p:nvSpPr>
            <p:cNvPr id="9" name="Freeform: Shape 8"/>
            <p:cNvSpPr/>
            <p:nvPr/>
          </p:nvSpPr>
          <p:spPr>
            <a:xfrm rot="1925385">
              <a:off x="5737476" y="2505271"/>
              <a:ext cx="950042" cy="445787"/>
            </a:xfrm>
            <a:custGeom>
              <a:avLst/>
              <a:gdLst>
                <a:gd name="connsiteX0" fmla="*/ 12457 w 950042"/>
                <a:gd name="connsiteY0" fmla="*/ 0 h 445787"/>
                <a:gd name="connsiteX1" fmla="*/ 244764 w 950042"/>
                <a:gd name="connsiteY1" fmla="*/ 189995 h 445787"/>
                <a:gd name="connsiteX2" fmla="*/ 950042 w 950042"/>
                <a:gd name="connsiteY2" fmla="*/ 189995 h 445787"/>
                <a:gd name="connsiteX3" fmla="*/ 950042 w 950042"/>
                <a:gd name="connsiteY3" fmla="*/ 313097 h 445787"/>
                <a:gd name="connsiteX4" fmla="*/ 182118 w 950042"/>
                <a:gd name="connsiteY4" fmla="*/ 313097 h 445787"/>
                <a:gd name="connsiteX5" fmla="*/ 0 w 950042"/>
                <a:gd name="connsiteY5" fmla="*/ 445787 h 44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0042" h="445787">
                  <a:moveTo>
                    <a:pt x="12457" y="0"/>
                  </a:moveTo>
                  <a:lnTo>
                    <a:pt x="244764" y="189995"/>
                  </a:lnTo>
                  <a:lnTo>
                    <a:pt x="950042" y="189995"/>
                  </a:lnTo>
                  <a:lnTo>
                    <a:pt x="950042" y="313097"/>
                  </a:lnTo>
                  <a:lnTo>
                    <a:pt x="182118" y="313097"/>
                  </a:lnTo>
                  <a:lnTo>
                    <a:pt x="0" y="445787"/>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p:cNvSpPr/>
            <p:nvPr/>
          </p:nvSpPr>
          <p:spPr>
            <a:xfrm>
              <a:off x="6193289" y="4432750"/>
              <a:ext cx="704834" cy="1096325"/>
            </a:xfrm>
            <a:custGeom>
              <a:avLst/>
              <a:gdLst>
                <a:gd name="connsiteX0" fmla="*/ 321408 w 704834"/>
                <a:gd name="connsiteY0" fmla="*/ 0 h 1096325"/>
                <a:gd name="connsiteX1" fmla="*/ 704834 w 704834"/>
                <a:gd name="connsiteY1" fmla="*/ 42697 h 1096325"/>
                <a:gd name="connsiteX2" fmla="*/ 512814 w 704834"/>
                <a:gd name="connsiteY2" fmla="*/ 970214 h 1096325"/>
                <a:gd name="connsiteX3" fmla="*/ 513214 w 704834"/>
                <a:gd name="connsiteY3" fmla="*/ 970464 h 1096325"/>
                <a:gd name="connsiteX4" fmla="*/ 534204 w 704834"/>
                <a:gd name="connsiteY4" fmla="*/ 1005728 h 1096325"/>
                <a:gd name="connsiteX5" fmla="*/ 513214 w 704834"/>
                <a:gd name="connsiteY5" fmla="*/ 1040993 h 1096325"/>
                <a:gd name="connsiteX6" fmla="*/ 495924 w 704834"/>
                <a:gd name="connsiteY6" fmla="*/ 1051797 h 1096325"/>
                <a:gd name="connsiteX7" fmla="*/ 494834 w 704834"/>
                <a:gd name="connsiteY7" fmla="*/ 1057062 h 1096325"/>
                <a:gd name="connsiteX8" fmla="*/ 488608 w 704834"/>
                <a:gd name="connsiteY8" fmla="*/ 1056369 h 1096325"/>
                <a:gd name="connsiteX9" fmla="*/ 488587 w 704834"/>
                <a:gd name="connsiteY9" fmla="*/ 1056382 h 1096325"/>
                <a:gd name="connsiteX10" fmla="*/ 267102 w 704834"/>
                <a:gd name="connsiteY10" fmla="*/ 1096325 h 1096325"/>
                <a:gd name="connsiteX11" fmla="*/ 0 w 704834"/>
                <a:gd name="connsiteY11" fmla="*/ 1005728 h 1096325"/>
                <a:gd name="connsiteX12" fmla="*/ 267102 w 704834"/>
                <a:gd name="connsiteY12" fmla="*/ 915131 h 1096325"/>
                <a:gd name="connsiteX13" fmla="*/ 305204 w 704834"/>
                <a:gd name="connsiteY13" fmla="*/ 917740 h 10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4834" h="1096325">
                  <a:moveTo>
                    <a:pt x="321408" y="0"/>
                  </a:moveTo>
                  <a:lnTo>
                    <a:pt x="704834" y="42697"/>
                  </a:lnTo>
                  <a:lnTo>
                    <a:pt x="512814" y="970214"/>
                  </a:lnTo>
                  <a:lnTo>
                    <a:pt x="513214" y="970464"/>
                  </a:lnTo>
                  <a:cubicBezTo>
                    <a:pt x="526730" y="981303"/>
                    <a:pt x="534204" y="993219"/>
                    <a:pt x="534204" y="1005728"/>
                  </a:cubicBezTo>
                  <a:cubicBezTo>
                    <a:pt x="534204" y="1018237"/>
                    <a:pt x="526730" y="1030154"/>
                    <a:pt x="513214" y="1040993"/>
                  </a:cubicBezTo>
                  <a:lnTo>
                    <a:pt x="495924" y="1051797"/>
                  </a:lnTo>
                  <a:lnTo>
                    <a:pt x="494834" y="1057062"/>
                  </a:lnTo>
                  <a:lnTo>
                    <a:pt x="488608" y="1056369"/>
                  </a:lnTo>
                  <a:lnTo>
                    <a:pt x="488587" y="1056382"/>
                  </a:lnTo>
                  <a:cubicBezTo>
                    <a:pt x="440587" y="1080481"/>
                    <a:pt x="359300" y="1096325"/>
                    <a:pt x="267102" y="1096325"/>
                  </a:cubicBezTo>
                  <a:cubicBezTo>
                    <a:pt x="119586" y="1096325"/>
                    <a:pt x="0" y="1055763"/>
                    <a:pt x="0" y="1005728"/>
                  </a:cubicBezTo>
                  <a:cubicBezTo>
                    <a:pt x="0" y="955693"/>
                    <a:pt x="119586" y="915131"/>
                    <a:pt x="267102" y="915131"/>
                  </a:cubicBezTo>
                  <a:lnTo>
                    <a:pt x="305204" y="917740"/>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p:cNvSpPr/>
            <p:nvPr/>
          </p:nvSpPr>
          <p:spPr>
            <a:xfrm>
              <a:off x="5857740" y="2660536"/>
              <a:ext cx="487597" cy="732349"/>
            </a:xfrm>
            <a:custGeom>
              <a:avLst/>
              <a:gdLst>
                <a:gd name="connsiteX0" fmla="*/ 335197 w 487597"/>
                <a:gd name="connsiteY0" fmla="*/ 0 h 732349"/>
                <a:gd name="connsiteX1" fmla="*/ 487597 w 487597"/>
                <a:gd name="connsiteY1" fmla="*/ 128809 h 732349"/>
                <a:gd name="connsiteX2" fmla="*/ 335197 w 487597"/>
                <a:gd name="connsiteY2" fmla="*/ 257618 h 732349"/>
                <a:gd name="connsiteX3" fmla="*/ 326735 w 487597"/>
                <a:gd name="connsiteY3" fmla="*/ 256174 h 732349"/>
                <a:gd name="connsiteX4" fmla="*/ 211841 w 487597"/>
                <a:gd name="connsiteY4" fmla="*/ 481325 h 732349"/>
                <a:gd name="connsiteX5" fmla="*/ 366508 w 487597"/>
                <a:gd name="connsiteY5" fmla="*/ 560251 h 732349"/>
                <a:gd name="connsiteX6" fmla="*/ 374629 w 487597"/>
                <a:gd name="connsiteY6" fmla="*/ 600073 h 732349"/>
                <a:gd name="connsiteX7" fmla="*/ 316850 w 487597"/>
                <a:gd name="connsiteY7" fmla="*/ 713297 h 732349"/>
                <a:gd name="connsiteX8" fmla="*/ 279840 w 487597"/>
                <a:gd name="connsiteY8" fmla="*/ 730089 h 732349"/>
                <a:gd name="connsiteX9" fmla="*/ 102608 w 487597"/>
                <a:gd name="connsiteY9" fmla="*/ 639648 h 732349"/>
                <a:gd name="connsiteX10" fmla="*/ 17511 w 487597"/>
                <a:gd name="connsiteY10" fmla="*/ 596224 h 732349"/>
                <a:gd name="connsiteX11" fmla="*/ 12351 w 487597"/>
                <a:gd name="connsiteY11" fmla="*/ 593590 h 732349"/>
                <a:gd name="connsiteX12" fmla="*/ 4230 w 487597"/>
                <a:gd name="connsiteY12" fmla="*/ 553768 h 732349"/>
                <a:gd name="connsiteX13" fmla="*/ 195217 w 487597"/>
                <a:gd name="connsiteY13" fmla="*/ 179503 h 732349"/>
                <a:gd name="connsiteX14" fmla="*/ 194774 w 487597"/>
                <a:gd name="connsiteY14" fmla="*/ 178947 h 732349"/>
                <a:gd name="connsiteX15" fmla="*/ 182797 w 487597"/>
                <a:gd name="connsiteY15" fmla="*/ 128809 h 732349"/>
                <a:gd name="connsiteX16" fmla="*/ 335197 w 487597"/>
                <a:gd name="connsiteY16" fmla="*/ 0 h 73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7597" h="732349">
                  <a:moveTo>
                    <a:pt x="335197" y="0"/>
                  </a:moveTo>
                  <a:cubicBezTo>
                    <a:pt x="419365" y="0"/>
                    <a:pt x="487597" y="57670"/>
                    <a:pt x="487597" y="128809"/>
                  </a:cubicBezTo>
                  <a:cubicBezTo>
                    <a:pt x="487597" y="199948"/>
                    <a:pt x="419365" y="257618"/>
                    <a:pt x="335197" y="257618"/>
                  </a:cubicBezTo>
                  <a:lnTo>
                    <a:pt x="326735" y="256174"/>
                  </a:lnTo>
                  <a:lnTo>
                    <a:pt x="211841" y="481325"/>
                  </a:lnTo>
                  <a:lnTo>
                    <a:pt x="366508" y="560251"/>
                  </a:lnTo>
                  <a:cubicBezTo>
                    <a:pt x="378971" y="566610"/>
                    <a:pt x="382606" y="584439"/>
                    <a:pt x="374629" y="600073"/>
                  </a:cubicBezTo>
                  <a:lnTo>
                    <a:pt x="316850" y="713297"/>
                  </a:lnTo>
                  <a:cubicBezTo>
                    <a:pt x="308873" y="728931"/>
                    <a:pt x="292303" y="736449"/>
                    <a:pt x="279840" y="730089"/>
                  </a:cubicBezTo>
                  <a:lnTo>
                    <a:pt x="102608" y="639648"/>
                  </a:lnTo>
                  <a:lnTo>
                    <a:pt x="17511" y="596224"/>
                  </a:lnTo>
                  <a:lnTo>
                    <a:pt x="12351" y="593590"/>
                  </a:lnTo>
                  <a:cubicBezTo>
                    <a:pt x="-112" y="587231"/>
                    <a:pt x="-3747" y="569402"/>
                    <a:pt x="4230" y="553768"/>
                  </a:cubicBezTo>
                  <a:lnTo>
                    <a:pt x="195217" y="179503"/>
                  </a:lnTo>
                  <a:lnTo>
                    <a:pt x="194774" y="178947"/>
                  </a:lnTo>
                  <a:cubicBezTo>
                    <a:pt x="187062" y="163537"/>
                    <a:pt x="182797" y="146594"/>
                    <a:pt x="182797" y="128809"/>
                  </a:cubicBezTo>
                  <a:cubicBezTo>
                    <a:pt x="182797" y="57670"/>
                    <a:pt x="251029" y="0"/>
                    <a:pt x="335197" y="0"/>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p:cNvSpPr/>
            <p:nvPr/>
          </p:nvSpPr>
          <p:spPr>
            <a:xfrm rot="7108612">
              <a:off x="6265031" y="3038386"/>
              <a:ext cx="343815" cy="811306"/>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p:cNvSpPr/>
            <p:nvPr/>
          </p:nvSpPr>
          <p:spPr>
            <a:xfrm rot="20798583">
              <a:off x="6472339" y="4438965"/>
              <a:ext cx="704834" cy="1096325"/>
            </a:xfrm>
            <a:custGeom>
              <a:avLst/>
              <a:gdLst>
                <a:gd name="connsiteX0" fmla="*/ 321408 w 704834"/>
                <a:gd name="connsiteY0" fmla="*/ 0 h 1096325"/>
                <a:gd name="connsiteX1" fmla="*/ 704834 w 704834"/>
                <a:gd name="connsiteY1" fmla="*/ 42697 h 1096325"/>
                <a:gd name="connsiteX2" fmla="*/ 512814 w 704834"/>
                <a:gd name="connsiteY2" fmla="*/ 970214 h 1096325"/>
                <a:gd name="connsiteX3" fmla="*/ 513214 w 704834"/>
                <a:gd name="connsiteY3" fmla="*/ 970464 h 1096325"/>
                <a:gd name="connsiteX4" fmla="*/ 534204 w 704834"/>
                <a:gd name="connsiteY4" fmla="*/ 1005728 h 1096325"/>
                <a:gd name="connsiteX5" fmla="*/ 513214 w 704834"/>
                <a:gd name="connsiteY5" fmla="*/ 1040993 h 1096325"/>
                <a:gd name="connsiteX6" fmla="*/ 495924 w 704834"/>
                <a:gd name="connsiteY6" fmla="*/ 1051797 h 1096325"/>
                <a:gd name="connsiteX7" fmla="*/ 494834 w 704834"/>
                <a:gd name="connsiteY7" fmla="*/ 1057062 h 1096325"/>
                <a:gd name="connsiteX8" fmla="*/ 488608 w 704834"/>
                <a:gd name="connsiteY8" fmla="*/ 1056369 h 1096325"/>
                <a:gd name="connsiteX9" fmla="*/ 488587 w 704834"/>
                <a:gd name="connsiteY9" fmla="*/ 1056382 h 1096325"/>
                <a:gd name="connsiteX10" fmla="*/ 267102 w 704834"/>
                <a:gd name="connsiteY10" fmla="*/ 1096325 h 1096325"/>
                <a:gd name="connsiteX11" fmla="*/ 0 w 704834"/>
                <a:gd name="connsiteY11" fmla="*/ 1005728 h 1096325"/>
                <a:gd name="connsiteX12" fmla="*/ 267102 w 704834"/>
                <a:gd name="connsiteY12" fmla="*/ 915131 h 1096325"/>
                <a:gd name="connsiteX13" fmla="*/ 305204 w 704834"/>
                <a:gd name="connsiteY13" fmla="*/ 917740 h 10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4834" h="1096325">
                  <a:moveTo>
                    <a:pt x="321408" y="0"/>
                  </a:moveTo>
                  <a:lnTo>
                    <a:pt x="704834" y="42697"/>
                  </a:lnTo>
                  <a:lnTo>
                    <a:pt x="512814" y="970214"/>
                  </a:lnTo>
                  <a:lnTo>
                    <a:pt x="513214" y="970464"/>
                  </a:lnTo>
                  <a:cubicBezTo>
                    <a:pt x="526730" y="981303"/>
                    <a:pt x="534204" y="993219"/>
                    <a:pt x="534204" y="1005728"/>
                  </a:cubicBezTo>
                  <a:cubicBezTo>
                    <a:pt x="534204" y="1018237"/>
                    <a:pt x="526730" y="1030154"/>
                    <a:pt x="513214" y="1040993"/>
                  </a:cubicBezTo>
                  <a:lnTo>
                    <a:pt x="495924" y="1051797"/>
                  </a:lnTo>
                  <a:lnTo>
                    <a:pt x="494834" y="1057062"/>
                  </a:lnTo>
                  <a:lnTo>
                    <a:pt x="488608" y="1056369"/>
                  </a:lnTo>
                  <a:lnTo>
                    <a:pt x="488587" y="1056382"/>
                  </a:lnTo>
                  <a:cubicBezTo>
                    <a:pt x="440587" y="1080481"/>
                    <a:pt x="359300" y="1096325"/>
                    <a:pt x="267102" y="1096325"/>
                  </a:cubicBezTo>
                  <a:cubicBezTo>
                    <a:pt x="119586" y="1096325"/>
                    <a:pt x="0" y="1055763"/>
                    <a:pt x="0" y="1005728"/>
                  </a:cubicBezTo>
                  <a:cubicBezTo>
                    <a:pt x="0" y="955693"/>
                    <a:pt x="119586" y="915131"/>
                    <a:pt x="267102" y="915131"/>
                  </a:cubicBezTo>
                  <a:lnTo>
                    <a:pt x="305204" y="917740"/>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Trapezoid 17"/>
            <p:cNvSpPr/>
            <p:nvPr/>
          </p:nvSpPr>
          <p:spPr>
            <a:xfrm>
              <a:off x="6400800" y="3387243"/>
              <a:ext cx="787213" cy="1767487"/>
            </a:xfrm>
            <a:prstGeom prst="trapezoid">
              <a:avLst>
                <a:gd name="adj" fmla="val 3310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p:cNvSpPr/>
            <p:nvPr/>
          </p:nvSpPr>
          <p:spPr>
            <a:xfrm rot="18933998">
              <a:off x="6350552" y="2372197"/>
              <a:ext cx="913678" cy="888133"/>
            </a:xfrm>
            <a:custGeom>
              <a:avLst/>
              <a:gdLst>
                <a:gd name="connsiteX0" fmla="*/ 799691 w 913678"/>
                <a:gd name="connsiteY0" fmla="*/ 10041 h 888133"/>
                <a:gd name="connsiteX1" fmla="*/ 841644 w 913678"/>
                <a:gd name="connsiteY1" fmla="*/ 99397 h 888133"/>
                <a:gd name="connsiteX2" fmla="*/ 841876 w 913678"/>
                <a:gd name="connsiteY2" fmla="*/ 99617 h 888133"/>
                <a:gd name="connsiteX3" fmla="*/ 875001 w 913678"/>
                <a:gd name="connsiteY3" fmla="*/ 131250 h 888133"/>
                <a:gd name="connsiteX4" fmla="*/ 895486 w 913678"/>
                <a:gd name="connsiteY4" fmla="*/ 186119 h 888133"/>
                <a:gd name="connsiteX5" fmla="*/ 893076 w 913678"/>
                <a:gd name="connsiteY5" fmla="*/ 280156 h 888133"/>
                <a:gd name="connsiteX6" fmla="*/ 910680 w 913678"/>
                <a:gd name="connsiteY6" fmla="*/ 423937 h 888133"/>
                <a:gd name="connsiteX7" fmla="*/ 828213 w 913678"/>
                <a:gd name="connsiteY7" fmla="*/ 549796 h 888133"/>
                <a:gd name="connsiteX8" fmla="*/ 798691 w 913678"/>
                <a:gd name="connsiteY8" fmla="*/ 657641 h 888133"/>
                <a:gd name="connsiteX9" fmla="*/ 698179 w 913678"/>
                <a:gd name="connsiteY9" fmla="*/ 670699 h 888133"/>
                <a:gd name="connsiteX10" fmla="*/ 626351 w 913678"/>
                <a:gd name="connsiteY10" fmla="*/ 785749 h 888133"/>
                <a:gd name="connsiteX11" fmla="*/ 596060 w 913678"/>
                <a:gd name="connsiteY11" fmla="*/ 789960 h 888133"/>
                <a:gd name="connsiteX12" fmla="*/ 570246 w 913678"/>
                <a:gd name="connsiteY12" fmla="*/ 780021 h 888133"/>
                <a:gd name="connsiteX13" fmla="*/ 506422 w 913678"/>
                <a:gd name="connsiteY13" fmla="*/ 821979 h 888133"/>
                <a:gd name="connsiteX14" fmla="*/ 77291 w 913678"/>
                <a:gd name="connsiteY14" fmla="*/ 814764 h 888133"/>
                <a:gd name="connsiteX15" fmla="*/ 174364 w 913678"/>
                <a:gd name="connsiteY15" fmla="*/ 232886 h 888133"/>
                <a:gd name="connsiteX16" fmla="*/ 325076 w 913678"/>
                <a:gd name="connsiteY16" fmla="*/ 117109 h 888133"/>
                <a:gd name="connsiteX17" fmla="*/ 395887 w 913678"/>
                <a:gd name="connsiteY17" fmla="*/ 84415 h 888133"/>
                <a:gd name="connsiteX18" fmla="*/ 419540 w 913678"/>
                <a:gd name="connsiteY18" fmla="*/ 71347 h 888133"/>
                <a:gd name="connsiteX19" fmla="*/ 435115 w 913678"/>
                <a:gd name="connsiteY19" fmla="*/ 71839 h 888133"/>
                <a:gd name="connsiteX20" fmla="*/ 484390 w 913678"/>
                <a:gd name="connsiteY20" fmla="*/ 58094 h 888133"/>
                <a:gd name="connsiteX21" fmla="*/ 503284 w 913678"/>
                <a:gd name="connsiteY21" fmla="*/ 56346 h 888133"/>
                <a:gd name="connsiteX22" fmla="*/ 508893 w 913678"/>
                <a:gd name="connsiteY22" fmla="*/ 45608 h 888133"/>
                <a:gd name="connsiteX23" fmla="*/ 585331 w 913678"/>
                <a:gd name="connsiteY23" fmla="*/ 33289 h 888133"/>
                <a:gd name="connsiteX24" fmla="*/ 604948 w 913678"/>
                <a:gd name="connsiteY24" fmla="*/ 56008 h 888133"/>
                <a:gd name="connsiteX25" fmla="*/ 610338 w 913678"/>
                <a:gd name="connsiteY25" fmla="*/ 56633 h 888133"/>
                <a:gd name="connsiteX26" fmla="*/ 628453 w 913678"/>
                <a:gd name="connsiteY26" fmla="*/ 20518 h 888133"/>
                <a:gd name="connsiteX27" fmla="*/ 656946 w 913678"/>
                <a:gd name="connsiteY27" fmla="*/ 1079 h 888133"/>
                <a:gd name="connsiteX28" fmla="*/ 690292 w 913678"/>
                <a:gd name="connsiteY28" fmla="*/ 8132 h 888133"/>
                <a:gd name="connsiteX29" fmla="*/ 716186 w 913678"/>
                <a:gd name="connsiteY29" fmla="*/ 41790 h 888133"/>
                <a:gd name="connsiteX30" fmla="*/ 716959 w 913678"/>
                <a:gd name="connsiteY30" fmla="*/ 42795 h 888133"/>
                <a:gd name="connsiteX31" fmla="*/ 777457 w 913678"/>
                <a:gd name="connsiteY31" fmla="*/ 592 h 888133"/>
                <a:gd name="connsiteX32" fmla="*/ 799691 w 913678"/>
                <a:gd name="connsiteY32" fmla="*/ 10041 h 88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3678" h="888133">
                  <a:moveTo>
                    <a:pt x="799691" y="10041"/>
                  </a:moveTo>
                  <a:cubicBezTo>
                    <a:pt x="821659" y="26061"/>
                    <a:pt x="837412" y="59602"/>
                    <a:pt x="841644" y="99397"/>
                  </a:cubicBezTo>
                  <a:lnTo>
                    <a:pt x="841876" y="99617"/>
                  </a:lnTo>
                  <a:lnTo>
                    <a:pt x="875001" y="131250"/>
                  </a:lnTo>
                  <a:cubicBezTo>
                    <a:pt x="884259" y="146159"/>
                    <a:pt x="891371" y="164905"/>
                    <a:pt x="895486" y="186119"/>
                  </a:cubicBezTo>
                  <a:cubicBezTo>
                    <a:pt x="901466" y="216916"/>
                    <a:pt x="900614" y="250365"/>
                    <a:pt x="893076" y="280156"/>
                  </a:cubicBezTo>
                  <a:cubicBezTo>
                    <a:pt x="911606" y="321012"/>
                    <a:pt x="918086" y="373974"/>
                    <a:pt x="910680" y="423937"/>
                  </a:cubicBezTo>
                  <a:cubicBezTo>
                    <a:pt x="900835" y="490360"/>
                    <a:pt x="868242" y="540103"/>
                    <a:pt x="828213" y="549796"/>
                  </a:cubicBezTo>
                  <a:cubicBezTo>
                    <a:pt x="828022" y="591255"/>
                    <a:pt x="817251" y="630574"/>
                    <a:pt x="798691" y="657641"/>
                  </a:cubicBezTo>
                  <a:cubicBezTo>
                    <a:pt x="770492" y="698771"/>
                    <a:pt x="729758" y="704056"/>
                    <a:pt x="698179" y="670699"/>
                  </a:cubicBezTo>
                  <a:cubicBezTo>
                    <a:pt x="687967" y="727995"/>
                    <a:pt x="660620" y="771795"/>
                    <a:pt x="626351" y="785749"/>
                  </a:cubicBezTo>
                  <a:cubicBezTo>
                    <a:pt x="616256" y="789859"/>
                    <a:pt x="606051" y="791191"/>
                    <a:pt x="596060" y="789960"/>
                  </a:cubicBezTo>
                  <a:lnTo>
                    <a:pt x="570246" y="780021"/>
                  </a:lnTo>
                  <a:lnTo>
                    <a:pt x="506422" y="821979"/>
                  </a:lnTo>
                  <a:cubicBezTo>
                    <a:pt x="348300" y="909957"/>
                    <a:pt x="177276" y="912791"/>
                    <a:pt x="77291" y="814764"/>
                  </a:cubicBezTo>
                  <a:cubicBezTo>
                    <a:pt x="-56023" y="684061"/>
                    <a:pt x="-12562" y="423546"/>
                    <a:pt x="174364" y="232886"/>
                  </a:cubicBezTo>
                  <a:cubicBezTo>
                    <a:pt x="221095" y="185221"/>
                    <a:pt x="272368" y="146435"/>
                    <a:pt x="325076" y="117109"/>
                  </a:cubicBezTo>
                  <a:lnTo>
                    <a:pt x="395887" y="84415"/>
                  </a:lnTo>
                  <a:lnTo>
                    <a:pt x="419540" y="71347"/>
                  </a:lnTo>
                  <a:lnTo>
                    <a:pt x="435115" y="71839"/>
                  </a:lnTo>
                  <a:lnTo>
                    <a:pt x="484390" y="58094"/>
                  </a:lnTo>
                  <a:lnTo>
                    <a:pt x="503284" y="56346"/>
                  </a:lnTo>
                  <a:lnTo>
                    <a:pt x="508893" y="45608"/>
                  </a:lnTo>
                  <a:cubicBezTo>
                    <a:pt x="531115" y="19537"/>
                    <a:pt x="560306" y="14464"/>
                    <a:pt x="585331" y="33289"/>
                  </a:cubicBezTo>
                  <a:lnTo>
                    <a:pt x="604948" y="56008"/>
                  </a:lnTo>
                  <a:lnTo>
                    <a:pt x="610338" y="56633"/>
                  </a:lnTo>
                  <a:lnTo>
                    <a:pt x="628453" y="20518"/>
                  </a:lnTo>
                  <a:cubicBezTo>
                    <a:pt x="636763" y="10366"/>
                    <a:pt x="646505" y="3585"/>
                    <a:pt x="656946" y="1079"/>
                  </a:cubicBezTo>
                  <a:cubicBezTo>
                    <a:pt x="668437" y="-1682"/>
                    <a:pt x="679921" y="924"/>
                    <a:pt x="690292" y="8132"/>
                  </a:cubicBezTo>
                  <a:lnTo>
                    <a:pt x="716186" y="41790"/>
                  </a:lnTo>
                  <a:lnTo>
                    <a:pt x="716959" y="42795"/>
                  </a:lnTo>
                  <a:cubicBezTo>
                    <a:pt x="732191" y="12427"/>
                    <a:pt x="754894" y="-2643"/>
                    <a:pt x="777457" y="592"/>
                  </a:cubicBezTo>
                  <a:cubicBezTo>
                    <a:pt x="784978" y="1671"/>
                    <a:pt x="792483" y="4783"/>
                    <a:pt x="799691" y="10041"/>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06AFBEF9-C9A9-4C73-94DE-09FC4913DC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9590" y="1395809"/>
            <a:ext cx="4676775" cy="3533775"/>
          </a:xfrm>
          <a:prstGeom prst="rect">
            <a:avLst/>
          </a:prstGeom>
        </p:spPr>
      </p:pic>
    </p:spTree>
    <p:extLst>
      <p:ext uri="{BB962C8B-B14F-4D97-AF65-F5344CB8AC3E}">
        <p14:creationId xmlns:p14="http://schemas.microsoft.com/office/powerpoint/2010/main" val="455520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133600" y="228601"/>
            <a:ext cx="7848600" cy="830997"/>
          </a:xfrm>
          <a:prstGeom prst="rect">
            <a:avLst/>
          </a:prstGeom>
          <a:noFill/>
        </p:spPr>
        <p:txBody>
          <a:bodyPr wrap="square" rtlCol="0">
            <a:spAutoFit/>
          </a:bodyPr>
          <a:lstStyle/>
          <a:p>
            <a:pPr algn="ctr"/>
            <a:r>
              <a:rPr lang="en-US" sz="4800" dirty="0">
                <a:solidFill>
                  <a:srgbClr val="FF0000"/>
                </a:solidFill>
                <a:latin typeface="Abadi" panose="020B0604020104020204" pitchFamily="34" charset="0"/>
              </a:rPr>
              <a:t>Woe, Woe, Woe</a:t>
            </a:r>
          </a:p>
        </p:txBody>
      </p:sp>
      <p:sp>
        <p:nvSpPr>
          <p:cNvPr id="11" name="TextBox 10"/>
          <p:cNvSpPr txBox="1"/>
          <p:nvPr/>
        </p:nvSpPr>
        <p:spPr>
          <a:xfrm>
            <a:off x="0" y="6460003"/>
            <a:ext cx="2971800" cy="369332"/>
          </a:xfrm>
          <a:prstGeom prst="rect">
            <a:avLst/>
          </a:prstGeom>
          <a:noFill/>
        </p:spPr>
        <p:txBody>
          <a:bodyPr wrap="square" rtlCol="0">
            <a:spAutoFit/>
          </a:bodyPr>
          <a:lstStyle/>
          <a:p>
            <a:r>
              <a:rPr lang="en-US" dirty="0">
                <a:solidFill>
                  <a:schemeClr val="bg2"/>
                </a:solidFill>
              </a:rPr>
              <a:t>Revelation 8:13</a:t>
            </a:r>
          </a:p>
        </p:txBody>
      </p:sp>
      <p:sp>
        <p:nvSpPr>
          <p:cNvPr id="12" name="TextBox 11"/>
          <p:cNvSpPr txBox="1"/>
          <p:nvPr/>
        </p:nvSpPr>
        <p:spPr>
          <a:xfrm>
            <a:off x="6938681" y="2626659"/>
            <a:ext cx="4477871" cy="2246769"/>
          </a:xfrm>
          <a:prstGeom prst="rect">
            <a:avLst/>
          </a:prstGeom>
          <a:noFill/>
        </p:spPr>
        <p:txBody>
          <a:bodyPr wrap="square" rtlCol="0">
            <a:spAutoFit/>
          </a:bodyPr>
          <a:lstStyle/>
          <a:p>
            <a:r>
              <a:rPr lang="en-US" sz="2800" dirty="0">
                <a:solidFill>
                  <a:schemeClr val="bg2"/>
                </a:solidFill>
              </a:rPr>
              <a:t>1</a:t>
            </a:r>
            <a:r>
              <a:rPr lang="en-US" sz="2800" baseline="30000" dirty="0">
                <a:solidFill>
                  <a:schemeClr val="bg2"/>
                </a:solidFill>
              </a:rPr>
              <a:t>st</a:t>
            </a:r>
            <a:r>
              <a:rPr lang="en-US" sz="2800" dirty="0">
                <a:solidFill>
                  <a:schemeClr val="bg2"/>
                </a:solidFill>
              </a:rPr>
              <a:t> Woe will be the gathering of the armies of destruction. </a:t>
            </a:r>
          </a:p>
          <a:p>
            <a:endParaRPr lang="en-US" sz="2800" dirty="0">
              <a:solidFill>
                <a:schemeClr val="bg2"/>
              </a:solidFill>
            </a:endParaRPr>
          </a:p>
          <a:p>
            <a:r>
              <a:rPr lang="en-US" sz="2800" dirty="0">
                <a:solidFill>
                  <a:schemeClr val="bg2"/>
                </a:solidFill>
              </a:rPr>
              <a:t>It will be frightening as we see destruction gathering.</a:t>
            </a:r>
          </a:p>
        </p:txBody>
      </p:sp>
      <p:sp>
        <p:nvSpPr>
          <p:cNvPr id="13" name="TextBox 12"/>
          <p:cNvSpPr txBox="1"/>
          <p:nvPr/>
        </p:nvSpPr>
        <p:spPr>
          <a:xfrm>
            <a:off x="1752600" y="1371600"/>
            <a:ext cx="4419600" cy="523220"/>
          </a:xfrm>
          <a:prstGeom prst="rect">
            <a:avLst/>
          </a:prstGeom>
          <a:noFill/>
        </p:spPr>
        <p:txBody>
          <a:bodyPr wrap="square" rtlCol="0">
            <a:spAutoFit/>
          </a:bodyPr>
          <a:lstStyle/>
          <a:p>
            <a:r>
              <a:rPr lang="en-US" sz="2800" dirty="0">
                <a:solidFill>
                  <a:schemeClr val="bg2"/>
                </a:solidFill>
              </a:rPr>
              <a:t>Dramatic Warning</a:t>
            </a:r>
          </a:p>
        </p:txBody>
      </p:sp>
      <p:pic>
        <p:nvPicPr>
          <p:cNvPr id="3" name="Picture 2">
            <a:extLst>
              <a:ext uri="{FF2B5EF4-FFF2-40B4-BE49-F238E27FC236}">
                <a16:creationId xmlns:a16="http://schemas.microsoft.com/office/drawing/2014/main" id="{D249A162-B371-4722-B864-15ADFC6BCB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894" y="2482723"/>
            <a:ext cx="5425440" cy="3389376"/>
          </a:xfrm>
          <a:prstGeom prst="rect">
            <a:avLst/>
          </a:prstGeom>
        </p:spPr>
      </p:pic>
    </p:spTree>
    <p:extLst>
      <p:ext uri="{BB962C8B-B14F-4D97-AF65-F5344CB8AC3E}">
        <p14:creationId xmlns:p14="http://schemas.microsoft.com/office/powerpoint/2010/main" val="1331349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133600" y="148611"/>
            <a:ext cx="7848600" cy="830997"/>
          </a:xfrm>
          <a:prstGeom prst="rect">
            <a:avLst/>
          </a:prstGeom>
          <a:noFill/>
        </p:spPr>
        <p:txBody>
          <a:bodyPr wrap="square" rtlCol="0">
            <a:spAutoFit/>
          </a:bodyPr>
          <a:lstStyle/>
          <a:p>
            <a:pPr algn="ctr"/>
            <a:r>
              <a:rPr lang="en-US" sz="4800" dirty="0">
                <a:solidFill>
                  <a:srgbClr val="FF0000"/>
                </a:solidFill>
                <a:latin typeface="Abadi" panose="020B0604020104020204" pitchFamily="34" charset="0"/>
              </a:rPr>
              <a:t>Fifth Angel Sounds</a:t>
            </a:r>
          </a:p>
        </p:txBody>
      </p:sp>
      <p:sp>
        <p:nvSpPr>
          <p:cNvPr id="11" name="TextBox 10"/>
          <p:cNvSpPr txBox="1"/>
          <p:nvPr/>
        </p:nvSpPr>
        <p:spPr>
          <a:xfrm>
            <a:off x="79646" y="6400389"/>
            <a:ext cx="2971800" cy="369332"/>
          </a:xfrm>
          <a:prstGeom prst="rect">
            <a:avLst/>
          </a:prstGeom>
          <a:noFill/>
        </p:spPr>
        <p:txBody>
          <a:bodyPr wrap="square" rtlCol="0">
            <a:spAutoFit/>
          </a:bodyPr>
          <a:lstStyle/>
          <a:p>
            <a:r>
              <a:rPr lang="en-US" dirty="0">
                <a:solidFill>
                  <a:schemeClr val="bg2"/>
                </a:solidFill>
              </a:rPr>
              <a:t>Revelation 9:1</a:t>
            </a:r>
          </a:p>
        </p:txBody>
      </p:sp>
      <p:sp>
        <p:nvSpPr>
          <p:cNvPr id="12" name="TextBox 11"/>
          <p:cNvSpPr txBox="1"/>
          <p:nvPr/>
        </p:nvSpPr>
        <p:spPr>
          <a:xfrm>
            <a:off x="340275" y="5378602"/>
            <a:ext cx="4888088" cy="523220"/>
          </a:xfrm>
          <a:prstGeom prst="rect">
            <a:avLst/>
          </a:prstGeom>
          <a:noFill/>
        </p:spPr>
        <p:txBody>
          <a:bodyPr wrap="square" rtlCol="0">
            <a:spAutoFit/>
          </a:bodyPr>
          <a:lstStyle/>
          <a:p>
            <a:r>
              <a:rPr lang="en-US" sz="2800" dirty="0">
                <a:solidFill>
                  <a:schemeClr val="bg2"/>
                </a:solidFill>
              </a:rPr>
              <a:t>Bottomless Pit—pit of the abyss</a:t>
            </a:r>
          </a:p>
        </p:txBody>
      </p:sp>
      <p:sp>
        <p:nvSpPr>
          <p:cNvPr id="13" name="TextBox 12"/>
          <p:cNvSpPr txBox="1"/>
          <p:nvPr/>
        </p:nvSpPr>
        <p:spPr>
          <a:xfrm>
            <a:off x="340275" y="1122545"/>
            <a:ext cx="4621690" cy="1508105"/>
          </a:xfrm>
          <a:prstGeom prst="rect">
            <a:avLst/>
          </a:prstGeom>
          <a:noFill/>
        </p:spPr>
        <p:txBody>
          <a:bodyPr wrap="square" rtlCol="0">
            <a:spAutoFit/>
          </a:bodyPr>
          <a:lstStyle/>
          <a:p>
            <a:r>
              <a:rPr lang="en-US" sz="2800" dirty="0">
                <a:solidFill>
                  <a:schemeClr val="bg2"/>
                </a:solidFill>
              </a:rPr>
              <a:t>Star falls from heaven—Satan</a:t>
            </a:r>
          </a:p>
          <a:p>
            <a:endParaRPr lang="en-US" sz="2800" dirty="0">
              <a:solidFill>
                <a:schemeClr val="bg2"/>
              </a:solidFill>
            </a:endParaRPr>
          </a:p>
          <a:p>
            <a:r>
              <a:rPr lang="en-US" i="1" dirty="0">
                <a:solidFill>
                  <a:srgbClr val="FFFF00"/>
                </a:solidFill>
              </a:rPr>
              <a:t>“I beheld Satan as lightning fall from heaven.” Luke 10:18</a:t>
            </a:r>
            <a:endParaRPr lang="en-US" sz="2800" i="1" dirty="0">
              <a:solidFill>
                <a:srgbClr val="FFFF00"/>
              </a:solidFill>
            </a:endParaRPr>
          </a:p>
        </p:txBody>
      </p:sp>
      <p:sp>
        <p:nvSpPr>
          <p:cNvPr id="8" name="TextBox 7"/>
          <p:cNvSpPr txBox="1"/>
          <p:nvPr/>
        </p:nvSpPr>
        <p:spPr>
          <a:xfrm>
            <a:off x="5517776" y="3607179"/>
            <a:ext cx="3810000" cy="1384995"/>
          </a:xfrm>
          <a:prstGeom prst="rect">
            <a:avLst/>
          </a:prstGeom>
          <a:noFill/>
        </p:spPr>
        <p:txBody>
          <a:bodyPr wrap="square" rtlCol="0">
            <a:spAutoFit/>
          </a:bodyPr>
          <a:lstStyle/>
          <a:p>
            <a:r>
              <a:rPr lang="en-US" sz="2800" dirty="0">
                <a:solidFill>
                  <a:schemeClr val="bg2"/>
                </a:solidFill>
              </a:rPr>
              <a:t>Key to bottomless pit—Power to his (Satan’s) own kingdom</a:t>
            </a:r>
          </a:p>
        </p:txBody>
      </p:sp>
      <p:sp>
        <p:nvSpPr>
          <p:cNvPr id="9" name="TextBox 8"/>
          <p:cNvSpPr txBox="1"/>
          <p:nvPr/>
        </p:nvSpPr>
        <p:spPr>
          <a:xfrm>
            <a:off x="4346227" y="5978677"/>
            <a:ext cx="7551728" cy="523220"/>
          </a:xfrm>
          <a:prstGeom prst="rect">
            <a:avLst/>
          </a:prstGeom>
          <a:noFill/>
        </p:spPr>
        <p:txBody>
          <a:bodyPr wrap="square" rtlCol="0">
            <a:spAutoFit/>
          </a:bodyPr>
          <a:lstStyle/>
          <a:p>
            <a:r>
              <a:rPr lang="en-US" sz="2800" dirty="0">
                <a:solidFill>
                  <a:srgbClr val="FF0000"/>
                </a:solidFill>
                <a:effectLst>
                  <a:glow rad="228600">
                    <a:schemeClr val="accent2">
                      <a:satMod val="175000"/>
                      <a:alpha val="40000"/>
                    </a:schemeClr>
                  </a:glow>
                </a:effectLst>
              </a:rPr>
              <a:t>Note: Both Christ and Satan hold keys to the pit</a:t>
            </a:r>
          </a:p>
        </p:txBody>
      </p:sp>
      <p:grpSp>
        <p:nvGrpSpPr>
          <p:cNvPr id="14" name="Group 13"/>
          <p:cNvGrpSpPr/>
          <p:nvPr/>
        </p:nvGrpSpPr>
        <p:grpSpPr>
          <a:xfrm flipH="1">
            <a:off x="2797357" y="117683"/>
            <a:ext cx="508178" cy="1052831"/>
            <a:chOff x="5737476" y="2372197"/>
            <a:chExt cx="1526754" cy="3163093"/>
          </a:xfr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p:grpSpPr>
        <p:sp>
          <p:nvSpPr>
            <p:cNvPr id="15" name="Freeform: Shape 14"/>
            <p:cNvSpPr/>
            <p:nvPr/>
          </p:nvSpPr>
          <p:spPr>
            <a:xfrm rot="1925385">
              <a:off x="5737476" y="2505271"/>
              <a:ext cx="950042" cy="445787"/>
            </a:xfrm>
            <a:custGeom>
              <a:avLst/>
              <a:gdLst>
                <a:gd name="connsiteX0" fmla="*/ 12457 w 950042"/>
                <a:gd name="connsiteY0" fmla="*/ 0 h 445787"/>
                <a:gd name="connsiteX1" fmla="*/ 244764 w 950042"/>
                <a:gd name="connsiteY1" fmla="*/ 189995 h 445787"/>
                <a:gd name="connsiteX2" fmla="*/ 950042 w 950042"/>
                <a:gd name="connsiteY2" fmla="*/ 189995 h 445787"/>
                <a:gd name="connsiteX3" fmla="*/ 950042 w 950042"/>
                <a:gd name="connsiteY3" fmla="*/ 313097 h 445787"/>
                <a:gd name="connsiteX4" fmla="*/ 182118 w 950042"/>
                <a:gd name="connsiteY4" fmla="*/ 313097 h 445787"/>
                <a:gd name="connsiteX5" fmla="*/ 0 w 950042"/>
                <a:gd name="connsiteY5" fmla="*/ 445787 h 44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0042" h="445787">
                  <a:moveTo>
                    <a:pt x="12457" y="0"/>
                  </a:moveTo>
                  <a:lnTo>
                    <a:pt x="244764" y="189995"/>
                  </a:lnTo>
                  <a:lnTo>
                    <a:pt x="950042" y="189995"/>
                  </a:lnTo>
                  <a:lnTo>
                    <a:pt x="950042" y="313097"/>
                  </a:lnTo>
                  <a:lnTo>
                    <a:pt x="182118" y="313097"/>
                  </a:lnTo>
                  <a:lnTo>
                    <a:pt x="0" y="445787"/>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p:cNvSpPr/>
            <p:nvPr/>
          </p:nvSpPr>
          <p:spPr>
            <a:xfrm>
              <a:off x="6193289" y="4432750"/>
              <a:ext cx="704834" cy="1096325"/>
            </a:xfrm>
            <a:custGeom>
              <a:avLst/>
              <a:gdLst>
                <a:gd name="connsiteX0" fmla="*/ 321408 w 704834"/>
                <a:gd name="connsiteY0" fmla="*/ 0 h 1096325"/>
                <a:gd name="connsiteX1" fmla="*/ 704834 w 704834"/>
                <a:gd name="connsiteY1" fmla="*/ 42697 h 1096325"/>
                <a:gd name="connsiteX2" fmla="*/ 512814 w 704834"/>
                <a:gd name="connsiteY2" fmla="*/ 970214 h 1096325"/>
                <a:gd name="connsiteX3" fmla="*/ 513214 w 704834"/>
                <a:gd name="connsiteY3" fmla="*/ 970464 h 1096325"/>
                <a:gd name="connsiteX4" fmla="*/ 534204 w 704834"/>
                <a:gd name="connsiteY4" fmla="*/ 1005728 h 1096325"/>
                <a:gd name="connsiteX5" fmla="*/ 513214 w 704834"/>
                <a:gd name="connsiteY5" fmla="*/ 1040993 h 1096325"/>
                <a:gd name="connsiteX6" fmla="*/ 495924 w 704834"/>
                <a:gd name="connsiteY6" fmla="*/ 1051797 h 1096325"/>
                <a:gd name="connsiteX7" fmla="*/ 494834 w 704834"/>
                <a:gd name="connsiteY7" fmla="*/ 1057062 h 1096325"/>
                <a:gd name="connsiteX8" fmla="*/ 488608 w 704834"/>
                <a:gd name="connsiteY8" fmla="*/ 1056369 h 1096325"/>
                <a:gd name="connsiteX9" fmla="*/ 488587 w 704834"/>
                <a:gd name="connsiteY9" fmla="*/ 1056382 h 1096325"/>
                <a:gd name="connsiteX10" fmla="*/ 267102 w 704834"/>
                <a:gd name="connsiteY10" fmla="*/ 1096325 h 1096325"/>
                <a:gd name="connsiteX11" fmla="*/ 0 w 704834"/>
                <a:gd name="connsiteY11" fmla="*/ 1005728 h 1096325"/>
                <a:gd name="connsiteX12" fmla="*/ 267102 w 704834"/>
                <a:gd name="connsiteY12" fmla="*/ 915131 h 1096325"/>
                <a:gd name="connsiteX13" fmla="*/ 305204 w 704834"/>
                <a:gd name="connsiteY13" fmla="*/ 917740 h 10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4834" h="1096325">
                  <a:moveTo>
                    <a:pt x="321408" y="0"/>
                  </a:moveTo>
                  <a:lnTo>
                    <a:pt x="704834" y="42697"/>
                  </a:lnTo>
                  <a:lnTo>
                    <a:pt x="512814" y="970214"/>
                  </a:lnTo>
                  <a:lnTo>
                    <a:pt x="513214" y="970464"/>
                  </a:lnTo>
                  <a:cubicBezTo>
                    <a:pt x="526730" y="981303"/>
                    <a:pt x="534204" y="993219"/>
                    <a:pt x="534204" y="1005728"/>
                  </a:cubicBezTo>
                  <a:cubicBezTo>
                    <a:pt x="534204" y="1018237"/>
                    <a:pt x="526730" y="1030154"/>
                    <a:pt x="513214" y="1040993"/>
                  </a:cubicBezTo>
                  <a:lnTo>
                    <a:pt x="495924" y="1051797"/>
                  </a:lnTo>
                  <a:lnTo>
                    <a:pt x="494834" y="1057062"/>
                  </a:lnTo>
                  <a:lnTo>
                    <a:pt x="488608" y="1056369"/>
                  </a:lnTo>
                  <a:lnTo>
                    <a:pt x="488587" y="1056382"/>
                  </a:lnTo>
                  <a:cubicBezTo>
                    <a:pt x="440587" y="1080481"/>
                    <a:pt x="359300" y="1096325"/>
                    <a:pt x="267102" y="1096325"/>
                  </a:cubicBezTo>
                  <a:cubicBezTo>
                    <a:pt x="119586" y="1096325"/>
                    <a:pt x="0" y="1055763"/>
                    <a:pt x="0" y="1005728"/>
                  </a:cubicBezTo>
                  <a:cubicBezTo>
                    <a:pt x="0" y="955693"/>
                    <a:pt x="119586" y="915131"/>
                    <a:pt x="267102" y="915131"/>
                  </a:cubicBezTo>
                  <a:lnTo>
                    <a:pt x="305204" y="917740"/>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p:cNvSpPr/>
            <p:nvPr/>
          </p:nvSpPr>
          <p:spPr>
            <a:xfrm>
              <a:off x="5857740" y="2660536"/>
              <a:ext cx="487597" cy="732349"/>
            </a:xfrm>
            <a:custGeom>
              <a:avLst/>
              <a:gdLst>
                <a:gd name="connsiteX0" fmla="*/ 335197 w 487597"/>
                <a:gd name="connsiteY0" fmla="*/ 0 h 732349"/>
                <a:gd name="connsiteX1" fmla="*/ 487597 w 487597"/>
                <a:gd name="connsiteY1" fmla="*/ 128809 h 732349"/>
                <a:gd name="connsiteX2" fmla="*/ 335197 w 487597"/>
                <a:gd name="connsiteY2" fmla="*/ 257618 h 732349"/>
                <a:gd name="connsiteX3" fmla="*/ 326735 w 487597"/>
                <a:gd name="connsiteY3" fmla="*/ 256174 h 732349"/>
                <a:gd name="connsiteX4" fmla="*/ 211841 w 487597"/>
                <a:gd name="connsiteY4" fmla="*/ 481325 h 732349"/>
                <a:gd name="connsiteX5" fmla="*/ 366508 w 487597"/>
                <a:gd name="connsiteY5" fmla="*/ 560251 h 732349"/>
                <a:gd name="connsiteX6" fmla="*/ 374629 w 487597"/>
                <a:gd name="connsiteY6" fmla="*/ 600073 h 732349"/>
                <a:gd name="connsiteX7" fmla="*/ 316850 w 487597"/>
                <a:gd name="connsiteY7" fmla="*/ 713297 h 732349"/>
                <a:gd name="connsiteX8" fmla="*/ 279840 w 487597"/>
                <a:gd name="connsiteY8" fmla="*/ 730089 h 732349"/>
                <a:gd name="connsiteX9" fmla="*/ 102608 w 487597"/>
                <a:gd name="connsiteY9" fmla="*/ 639648 h 732349"/>
                <a:gd name="connsiteX10" fmla="*/ 17511 w 487597"/>
                <a:gd name="connsiteY10" fmla="*/ 596224 h 732349"/>
                <a:gd name="connsiteX11" fmla="*/ 12351 w 487597"/>
                <a:gd name="connsiteY11" fmla="*/ 593590 h 732349"/>
                <a:gd name="connsiteX12" fmla="*/ 4230 w 487597"/>
                <a:gd name="connsiteY12" fmla="*/ 553768 h 732349"/>
                <a:gd name="connsiteX13" fmla="*/ 195217 w 487597"/>
                <a:gd name="connsiteY13" fmla="*/ 179503 h 732349"/>
                <a:gd name="connsiteX14" fmla="*/ 194774 w 487597"/>
                <a:gd name="connsiteY14" fmla="*/ 178947 h 732349"/>
                <a:gd name="connsiteX15" fmla="*/ 182797 w 487597"/>
                <a:gd name="connsiteY15" fmla="*/ 128809 h 732349"/>
                <a:gd name="connsiteX16" fmla="*/ 335197 w 487597"/>
                <a:gd name="connsiteY16" fmla="*/ 0 h 73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7597" h="732349">
                  <a:moveTo>
                    <a:pt x="335197" y="0"/>
                  </a:moveTo>
                  <a:cubicBezTo>
                    <a:pt x="419365" y="0"/>
                    <a:pt x="487597" y="57670"/>
                    <a:pt x="487597" y="128809"/>
                  </a:cubicBezTo>
                  <a:cubicBezTo>
                    <a:pt x="487597" y="199948"/>
                    <a:pt x="419365" y="257618"/>
                    <a:pt x="335197" y="257618"/>
                  </a:cubicBezTo>
                  <a:lnTo>
                    <a:pt x="326735" y="256174"/>
                  </a:lnTo>
                  <a:lnTo>
                    <a:pt x="211841" y="481325"/>
                  </a:lnTo>
                  <a:lnTo>
                    <a:pt x="366508" y="560251"/>
                  </a:lnTo>
                  <a:cubicBezTo>
                    <a:pt x="378971" y="566610"/>
                    <a:pt x="382606" y="584439"/>
                    <a:pt x="374629" y="600073"/>
                  </a:cubicBezTo>
                  <a:lnTo>
                    <a:pt x="316850" y="713297"/>
                  </a:lnTo>
                  <a:cubicBezTo>
                    <a:pt x="308873" y="728931"/>
                    <a:pt x="292303" y="736449"/>
                    <a:pt x="279840" y="730089"/>
                  </a:cubicBezTo>
                  <a:lnTo>
                    <a:pt x="102608" y="639648"/>
                  </a:lnTo>
                  <a:lnTo>
                    <a:pt x="17511" y="596224"/>
                  </a:lnTo>
                  <a:lnTo>
                    <a:pt x="12351" y="593590"/>
                  </a:lnTo>
                  <a:cubicBezTo>
                    <a:pt x="-112" y="587231"/>
                    <a:pt x="-3747" y="569402"/>
                    <a:pt x="4230" y="553768"/>
                  </a:cubicBezTo>
                  <a:lnTo>
                    <a:pt x="195217" y="179503"/>
                  </a:lnTo>
                  <a:lnTo>
                    <a:pt x="194774" y="178947"/>
                  </a:lnTo>
                  <a:cubicBezTo>
                    <a:pt x="187062" y="163537"/>
                    <a:pt x="182797" y="146594"/>
                    <a:pt x="182797" y="128809"/>
                  </a:cubicBezTo>
                  <a:cubicBezTo>
                    <a:pt x="182797" y="57670"/>
                    <a:pt x="251029" y="0"/>
                    <a:pt x="335197" y="0"/>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7"/>
            <p:cNvSpPr/>
            <p:nvPr/>
          </p:nvSpPr>
          <p:spPr>
            <a:xfrm rot="7108612">
              <a:off x="6265031" y="3038386"/>
              <a:ext cx="343815" cy="811306"/>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p:cNvSpPr/>
            <p:nvPr/>
          </p:nvSpPr>
          <p:spPr>
            <a:xfrm rot="20798583">
              <a:off x="6472339" y="4438965"/>
              <a:ext cx="704834" cy="1096325"/>
            </a:xfrm>
            <a:custGeom>
              <a:avLst/>
              <a:gdLst>
                <a:gd name="connsiteX0" fmla="*/ 321408 w 704834"/>
                <a:gd name="connsiteY0" fmla="*/ 0 h 1096325"/>
                <a:gd name="connsiteX1" fmla="*/ 704834 w 704834"/>
                <a:gd name="connsiteY1" fmla="*/ 42697 h 1096325"/>
                <a:gd name="connsiteX2" fmla="*/ 512814 w 704834"/>
                <a:gd name="connsiteY2" fmla="*/ 970214 h 1096325"/>
                <a:gd name="connsiteX3" fmla="*/ 513214 w 704834"/>
                <a:gd name="connsiteY3" fmla="*/ 970464 h 1096325"/>
                <a:gd name="connsiteX4" fmla="*/ 534204 w 704834"/>
                <a:gd name="connsiteY4" fmla="*/ 1005728 h 1096325"/>
                <a:gd name="connsiteX5" fmla="*/ 513214 w 704834"/>
                <a:gd name="connsiteY5" fmla="*/ 1040993 h 1096325"/>
                <a:gd name="connsiteX6" fmla="*/ 495924 w 704834"/>
                <a:gd name="connsiteY6" fmla="*/ 1051797 h 1096325"/>
                <a:gd name="connsiteX7" fmla="*/ 494834 w 704834"/>
                <a:gd name="connsiteY7" fmla="*/ 1057062 h 1096325"/>
                <a:gd name="connsiteX8" fmla="*/ 488608 w 704834"/>
                <a:gd name="connsiteY8" fmla="*/ 1056369 h 1096325"/>
                <a:gd name="connsiteX9" fmla="*/ 488587 w 704834"/>
                <a:gd name="connsiteY9" fmla="*/ 1056382 h 1096325"/>
                <a:gd name="connsiteX10" fmla="*/ 267102 w 704834"/>
                <a:gd name="connsiteY10" fmla="*/ 1096325 h 1096325"/>
                <a:gd name="connsiteX11" fmla="*/ 0 w 704834"/>
                <a:gd name="connsiteY11" fmla="*/ 1005728 h 1096325"/>
                <a:gd name="connsiteX12" fmla="*/ 267102 w 704834"/>
                <a:gd name="connsiteY12" fmla="*/ 915131 h 1096325"/>
                <a:gd name="connsiteX13" fmla="*/ 305204 w 704834"/>
                <a:gd name="connsiteY13" fmla="*/ 917740 h 10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4834" h="1096325">
                  <a:moveTo>
                    <a:pt x="321408" y="0"/>
                  </a:moveTo>
                  <a:lnTo>
                    <a:pt x="704834" y="42697"/>
                  </a:lnTo>
                  <a:lnTo>
                    <a:pt x="512814" y="970214"/>
                  </a:lnTo>
                  <a:lnTo>
                    <a:pt x="513214" y="970464"/>
                  </a:lnTo>
                  <a:cubicBezTo>
                    <a:pt x="526730" y="981303"/>
                    <a:pt x="534204" y="993219"/>
                    <a:pt x="534204" y="1005728"/>
                  </a:cubicBezTo>
                  <a:cubicBezTo>
                    <a:pt x="534204" y="1018237"/>
                    <a:pt x="526730" y="1030154"/>
                    <a:pt x="513214" y="1040993"/>
                  </a:cubicBezTo>
                  <a:lnTo>
                    <a:pt x="495924" y="1051797"/>
                  </a:lnTo>
                  <a:lnTo>
                    <a:pt x="494834" y="1057062"/>
                  </a:lnTo>
                  <a:lnTo>
                    <a:pt x="488608" y="1056369"/>
                  </a:lnTo>
                  <a:lnTo>
                    <a:pt x="488587" y="1056382"/>
                  </a:lnTo>
                  <a:cubicBezTo>
                    <a:pt x="440587" y="1080481"/>
                    <a:pt x="359300" y="1096325"/>
                    <a:pt x="267102" y="1096325"/>
                  </a:cubicBezTo>
                  <a:cubicBezTo>
                    <a:pt x="119586" y="1096325"/>
                    <a:pt x="0" y="1055763"/>
                    <a:pt x="0" y="1005728"/>
                  </a:cubicBezTo>
                  <a:cubicBezTo>
                    <a:pt x="0" y="955693"/>
                    <a:pt x="119586" y="915131"/>
                    <a:pt x="267102" y="915131"/>
                  </a:cubicBezTo>
                  <a:lnTo>
                    <a:pt x="305204" y="917740"/>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Trapezoid 19"/>
            <p:cNvSpPr/>
            <p:nvPr/>
          </p:nvSpPr>
          <p:spPr>
            <a:xfrm>
              <a:off x="6400800" y="3387243"/>
              <a:ext cx="787213" cy="1767487"/>
            </a:xfrm>
            <a:prstGeom prst="trapezoid">
              <a:avLst>
                <a:gd name="adj" fmla="val 3310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p:cNvSpPr/>
            <p:nvPr/>
          </p:nvSpPr>
          <p:spPr>
            <a:xfrm rot="18933998">
              <a:off x="6350552" y="2372197"/>
              <a:ext cx="913678" cy="888133"/>
            </a:xfrm>
            <a:custGeom>
              <a:avLst/>
              <a:gdLst>
                <a:gd name="connsiteX0" fmla="*/ 799691 w 913678"/>
                <a:gd name="connsiteY0" fmla="*/ 10041 h 888133"/>
                <a:gd name="connsiteX1" fmla="*/ 841644 w 913678"/>
                <a:gd name="connsiteY1" fmla="*/ 99397 h 888133"/>
                <a:gd name="connsiteX2" fmla="*/ 841876 w 913678"/>
                <a:gd name="connsiteY2" fmla="*/ 99617 h 888133"/>
                <a:gd name="connsiteX3" fmla="*/ 875001 w 913678"/>
                <a:gd name="connsiteY3" fmla="*/ 131250 h 888133"/>
                <a:gd name="connsiteX4" fmla="*/ 895486 w 913678"/>
                <a:gd name="connsiteY4" fmla="*/ 186119 h 888133"/>
                <a:gd name="connsiteX5" fmla="*/ 893076 w 913678"/>
                <a:gd name="connsiteY5" fmla="*/ 280156 h 888133"/>
                <a:gd name="connsiteX6" fmla="*/ 910680 w 913678"/>
                <a:gd name="connsiteY6" fmla="*/ 423937 h 888133"/>
                <a:gd name="connsiteX7" fmla="*/ 828213 w 913678"/>
                <a:gd name="connsiteY7" fmla="*/ 549796 h 888133"/>
                <a:gd name="connsiteX8" fmla="*/ 798691 w 913678"/>
                <a:gd name="connsiteY8" fmla="*/ 657641 h 888133"/>
                <a:gd name="connsiteX9" fmla="*/ 698179 w 913678"/>
                <a:gd name="connsiteY9" fmla="*/ 670699 h 888133"/>
                <a:gd name="connsiteX10" fmla="*/ 626351 w 913678"/>
                <a:gd name="connsiteY10" fmla="*/ 785749 h 888133"/>
                <a:gd name="connsiteX11" fmla="*/ 596060 w 913678"/>
                <a:gd name="connsiteY11" fmla="*/ 789960 h 888133"/>
                <a:gd name="connsiteX12" fmla="*/ 570246 w 913678"/>
                <a:gd name="connsiteY12" fmla="*/ 780021 h 888133"/>
                <a:gd name="connsiteX13" fmla="*/ 506422 w 913678"/>
                <a:gd name="connsiteY13" fmla="*/ 821979 h 888133"/>
                <a:gd name="connsiteX14" fmla="*/ 77291 w 913678"/>
                <a:gd name="connsiteY14" fmla="*/ 814764 h 888133"/>
                <a:gd name="connsiteX15" fmla="*/ 174364 w 913678"/>
                <a:gd name="connsiteY15" fmla="*/ 232886 h 888133"/>
                <a:gd name="connsiteX16" fmla="*/ 325076 w 913678"/>
                <a:gd name="connsiteY16" fmla="*/ 117109 h 888133"/>
                <a:gd name="connsiteX17" fmla="*/ 395887 w 913678"/>
                <a:gd name="connsiteY17" fmla="*/ 84415 h 888133"/>
                <a:gd name="connsiteX18" fmla="*/ 419540 w 913678"/>
                <a:gd name="connsiteY18" fmla="*/ 71347 h 888133"/>
                <a:gd name="connsiteX19" fmla="*/ 435115 w 913678"/>
                <a:gd name="connsiteY19" fmla="*/ 71839 h 888133"/>
                <a:gd name="connsiteX20" fmla="*/ 484390 w 913678"/>
                <a:gd name="connsiteY20" fmla="*/ 58094 h 888133"/>
                <a:gd name="connsiteX21" fmla="*/ 503284 w 913678"/>
                <a:gd name="connsiteY21" fmla="*/ 56346 h 888133"/>
                <a:gd name="connsiteX22" fmla="*/ 508893 w 913678"/>
                <a:gd name="connsiteY22" fmla="*/ 45608 h 888133"/>
                <a:gd name="connsiteX23" fmla="*/ 585331 w 913678"/>
                <a:gd name="connsiteY23" fmla="*/ 33289 h 888133"/>
                <a:gd name="connsiteX24" fmla="*/ 604948 w 913678"/>
                <a:gd name="connsiteY24" fmla="*/ 56008 h 888133"/>
                <a:gd name="connsiteX25" fmla="*/ 610338 w 913678"/>
                <a:gd name="connsiteY25" fmla="*/ 56633 h 888133"/>
                <a:gd name="connsiteX26" fmla="*/ 628453 w 913678"/>
                <a:gd name="connsiteY26" fmla="*/ 20518 h 888133"/>
                <a:gd name="connsiteX27" fmla="*/ 656946 w 913678"/>
                <a:gd name="connsiteY27" fmla="*/ 1079 h 888133"/>
                <a:gd name="connsiteX28" fmla="*/ 690292 w 913678"/>
                <a:gd name="connsiteY28" fmla="*/ 8132 h 888133"/>
                <a:gd name="connsiteX29" fmla="*/ 716186 w 913678"/>
                <a:gd name="connsiteY29" fmla="*/ 41790 h 888133"/>
                <a:gd name="connsiteX30" fmla="*/ 716959 w 913678"/>
                <a:gd name="connsiteY30" fmla="*/ 42795 h 888133"/>
                <a:gd name="connsiteX31" fmla="*/ 777457 w 913678"/>
                <a:gd name="connsiteY31" fmla="*/ 592 h 888133"/>
                <a:gd name="connsiteX32" fmla="*/ 799691 w 913678"/>
                <a:gd name="connsiteY32" fmla="*/ 10041 h 88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3678" h="888133">
                  <a:moveTo>
                    <a:pt x="799691" y="10041"/>
                  </a:moveTo>
                  <a:cubicBezTo>
                    <a:pt x="821659" y="26061"/>
                    <a:pt x="837412" y="59602"/>
                    <a:pt x="841644" y="99397"/>
                  </a:cubicBezTo>
                  <a:lnTo>
                    <a:pt x="841876" y="99617"/>
                  </a:lnTo>
                  <a:lnTo>
                    <a:pt x="875001" y="131250"/>
                  </a:lnTo>
                  <a:cubicBezTo>
                    <a:pt x="884259" y="146159"/>
                    <a:pt x="891371" y="164905"/>
                    <a:pt x="895486" y="186119"/>
                  </a:cubicBezTo>
                  <a:cubicBezTo>
                    <a:pt x="901466" y="216916"/>
                    <a:pt x="900614" y="250365"/>
                    <a:pt x="893076" y="280156"/>
                  </a:cubicBezTo>
                  <a:cubicBezTo>
                    <a:pt x="911606" y="321012"/>
                    <a:pt x="918086" y="373974"/>
                    <a:pt x="910680" y="423937"/>
                  </a:cubicBezTo>
                  <a:cubicBezTo>
                    <a:pt x="900835" y="490360"/>
                    <a:pt x="868242" y="540103"/>
                    <a:pt x="828213" y="549796"/>
                  </a:cubicBezTo>
                  <a:cubicBezTo>
                    <a:pt x="828022" y="591255"/>
                    <a:pt x="817251" y="630574"/>
                    <a:pt x="798691" y="657641"/>
                  </a:cubicBezTo>
                  <a:cubicBezTo>
                    <a:pt x="770492" y="698771"/>
                    <a:pt x="729758" y="704056"/>
                    <a:pt x="698179" y="670699"/>
                  </a:cubicBezTo>
                  <a:cubicBezTo>
                    <a:pt x="687967" y="727995"/>
                    <a:pt x="660620" y="771795"/>
                    <a:pt x="626351" y="785749"/>
                  </a:cubicBezTo>
                  <a:cubicBezTo>
                    <a:pt x="616256" y="789859"/>
                    <a:pt x="606051" y="791191"/>
                    <a:pt x="596060" y="789960"/>
                  </a:cubicBezTo>
                  <a:lnTo>
                    <a:pt x="570246" y="780021"/>
                  </a:lnTo>
                  <a:lnTo>
                    <a:pt x="506422" y="821979"/>
                  </a:lnTo>
                  <a:cubicBezTo>
                    <a:pt x="348300" y="909957"/>
                    <a:pt x="177276" y="912791"/>
                    <a:pt x="77291" y="814764"/>
                  </a:cubicBezTo>
                  <a:cubicBezTo>
                    <a:pt x="-56023" y="684061"/>
                    <a:pt x="-12562" y="423546"/>
                    <a:pt x="174364" y="232886"/>
                  </a:cubicBezTo>
                  <a:cubicBezTo>
                    <a:pt x="221095" y="185221"/>
                    <a:pt x="272368" y="146435"/>
                    <a:pt x="325076" y="117109"/>
                  </a:cubicBezTo>
                  <a:lnTo>
                    <a:pt x="395887" y="84415"/>
                  </a:lnTo>
                  <a:lnTo>
                    <a:pt x="419540" y="71347"/>
                  </a:lnTo>
                  <a:lnTo>
                    <a:pt x="435115" y="71839"/>
                  </a:lnTo>
                  <a:lnTo>
                    <a:pt x="484390" y="58094"/>
                  </a:lnTo>
                  <a:lnTo>
                    <a:pt x="503284" y="56346"/>
                  </a:lnTo>
                  <a:lnTo>
                    <a:pt x="508893" y="45608"/>
                  </a:lnTo>
                  <a:cubicBezTo>
                    <a:pt x="531115" y="19537"/>
                    <a:pt x="560306" y="14464"/>
                    <a:pt x="585331" y="33289"/>
                  </a:cubicBezTo>
                  <a:lnTo>
                    <a:pt x="604948" y="56008"/>
                  </a:lnTo>
                  <a:lnTo>
                    <a:pt x="610338" y="56633"/>
                  </a:lnTo>
                  <a:lnTo>
                    <a:pt x="628453" y="20518"/>
                  </a:lnTo>
                  <a:cubicBezTo>
                    <a:pt x="636763" y="10366"/>
                    <a:pt x="646505" y="3585"/>
                    <a:pt x="656946" y="1079"/>
                  </a:cubicBezTo>
                  <a:cubicBezTo>
                    <a:pt x="668437" y="-1682"/>
                    <a:pt x="679921" y="924"/>
                    <a:pt x="690292" y="8132"/>
                  </a:cubicBezTo>
                  <a:lnTo>
                    <a:pt x="716186" y="41790"/>
                  </a:lnTo>
                  <a:lnTo>
                    <a:pt x="716959" y="42795"/>
                  </a:lnTo>
                  <a:cubicBezTo>
                    <a:pt x="732191" y="12427"/>
                    <a:pt x="754894" y="-2643"/>
                    <a:pt x="777457" y="592"/>
                  </a:cubicBezTo>
                  <a:cubicBezTo>
                    <a:pt x="784978" y="1671"/>
                    <a:pt x="792483" y="4783"/>
                    <a:pt x="799691" y="10041"/>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p:cNvSpPr/>
          <p:nvPr/>
        </p:nvSpPr>
        <p:spPr>
          <a:xfrm>
            <a:off x="9224682" y="1067718"/>
            <a:ext cx="2673273" cy="2308324"/>
          </a:xfrm>
          <a:prstGeom prst="rect">
            <a:avLst/>
          </a:prstGeom>
        </p:spPr>
        <p:txBody>
          <a:bodyPr wrap="square">
            <a:spAutoFit/>
          </a:bodyPr>
          <a:lstStyle/>
          <a:p>
            <a:r>
              <a:rPr lang="en-US" dirty="0">
                <a:solidFill>
                  <a:srgbClr val="FFFF00"/>
                </a:solidFill>
                <a:latin typeface="Palatino"/>
              </a:rPr>
              <a:t>How art thou fallen from heaven, O Lucifer, son of the morning! </a:t>
            </a:r>
            <a:r>
              <a:rPr lang="en-US" i="1" dirty="0">
                <a:solidFill>
                  <a:srgbClr val="FFFF00"/>
                </a:solidFill>
                <a:latin typeface="Palatino"/>
              </a:rPr>
              <a:t>how</a:t>
            </a:r>
            <a:r>
              <a:rPr lang="en-US" dirty="0">
                <a:solidFill>
                  <a:srgbClr val="FFFF00"/>
                </a:solidFill>
                <a:latin typeface="Palatino"/>
              </a:rPr>
              <a:t> art thou cut down to the ground, which didst weaken the nations!</a:t>
            </a:r>
          </a:p>
          <a:p>
            <a:r>
              <a:rPr lang="en-US" dirty="0">
                <a:solidFill>
                  <a:srgbClr val="FFFF00"/>
                </a:solidFill>
                <a:latin typeface="Palatino"/>
              </a:rPr>
              <a:t>Isaiah 14:12</a:t>
            </a:r>
            <a:endParaRPr lang="en-US" dirty="0">
              <a:solidFill>
                <a:srgbClr val="FFFF00"/>
              </a:solidFill>
            </a:endParaRPr>
          </a:p>
        </p:txBody>
      </p:sp>
      <p:pic>
        <p:nvPicPr>
          <p:cNvPr id="6" name="Picture 5">
            <a:extLst>
              <a:ext uri="{FF2B5EF4-FFF2-40B4-BE49-F238E27FC236}">
                <a16:creationId xmlns:a16="http://schemas.microsoft.com/office/drawing/2014/main" id="{86D9C8CC-9944-4809-BC64-E400B0B76C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5293" y="1195572"/>
            <a:ext cx="3895344" cy="2200656"/>
          </a:xfrm>
          <a:prstGeom prst="rect">
            <a:avLst/>
          </a:prstGeom>
        </p:spPr>
      </p:pic>
      <p:pic>
        <p:nvPicPr>
          <p:cNvPr id="10" name="Picture 9">
            <a:extLst>
              <a:ext uri="{FF2B5EF4-FFF2-40B4-BE49-F238E27FC236}">
                <a16:creationId xmlns:a16="http://schemas.microsoft.com/office/drawing/2014/main" id="{02DA74C6-8B2F-4E48-A493-034C6CFC20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203" y="2823526"/>
            <a:ext cx="3136900" cy="2362200"/>
          </a:xfrm>
          <a:prstGeom prst="rect">
            <a:avLst/>
          </a:prstGeom>
        </p:spPr>
      </p:pic>
      <p:pic>
        <p:nvPicPr>
          <p:cNvPr id="23" name="Picture 22">
            <a:extLst>
              <a:ext uri="{FF2B5EF4-FFF2-40B4-BE49-F238E27FC236}">
                <a16:creationId xmlns:a16="http://schemas.microsoft.com/office/drawing/2014/main" id="{0235AECE-74E1-480E-A08A-F594C3DC64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3672" y="4740100"/>
            <a:ext cx="1600200" cy="1200150"/>
          </a:xfrm>
          <a:prstGeom prst="rect">
            <a:avLst/>
          </a:prstGeom>
        </p:spPr>
      </p:pic>
    </p:spTree>
    <p:extLst>
      <p:ext uri="{BB962C8B-B14F-4D97-AF65-F5344CB8AC3E}">
        <p14:creationId xmlns:p14="http://schemas.microsoft.com/office/powerpoint/2010/main" val="1322330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0"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8"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133600" y="148611"/>
            <a:ext cx="7848600" cy="830997"/>
          </a:xfrm>
          <a:prstGeom prst="rect">
            <a:avLst/>
          </a:prstGeom>
          <a:noFill/>
        </p:spPr>
        <p:txBody>
          <a:bodyPr wrap="square" rtlCol="0">
            <a:spAutoFit/>
          </a:bodyPr>
          <a:lstStyle/>
          <a:p>
            <a:pPr algn="ctr"/>
            <a:r>
              <a:rPr lang="en-US" sz="4800" dirty="0">
                <a:solidFill>
                  <a:srgbClr val="FF0000"/>
                </a:solidFill>
                <a:latin typeface="Abadi" panose="020B0604020104020204" pitchFamily="34" charset="0"/>
              </a:rPr>
              <a:t>The Key Unleashed</a:t>
            </a:r>
          </a:p>
        </p:txBody>
      </p:sp>
      <p:sp>
        <p:nvSpPr>
          <p:cNvPr id="11" name="TextBox 10"/>
          <p:cNvSpPr txBox="1"/>
          <p:nvPr/>
        </p:nvSpPr>
        <p:spPr>
          <a:xfrm>
            <a:off x="79646" y="6400389"/>
            <a:ext cx="2971800" cy="369332"/>
          </a:xfrm>
          <a:prstGeom prst="rect">
            <a:avLst/>
          </a:prstGeom>
          <a:noFill/>
        </p:spPr>
        <p:txBody>
          <a:bodyPr wrap="square" rtlCol="0">
            <a:spAutoFit/>
          </a:bodyPr>
          <a:lstStyle/>
          <a:p>
            <a:r>
              <a:rPr lang="en-US" dirty="0">
                <a:solidFill>
                  <a:schemeClr val="bg2"/>
                </a:solidFill>
              </a:rPr>
              <a:t>Revelation 9:1</a:t>
            </a:r>
          </a:p>
        </p:txBody>
      </p:sp>
      <p:sp>
        <p:nvSpPr>
          <p:cNvPr id="9" name="TextBox 8"/>
          <p:cNvSpPr txBox="1"/>
          <p:nvPr/>
        </p:nvSpPr>
        <p:spPr>
          <a:xfrm>
            <a:off x="2553785" y="866609"/>
            <a:ext cx="7551728" cy="523220"/>
          </a:xfrm>
          <a:prstGeom prst="rect">
            <a:avLst/>
          </a:prstGeom>
          <a:noFill/>
        </p:spPr>
        <p:txBody>
          <a:bodyPr wrap="square" rtlCol="0">
            <a:spAutoFit/>
          </a:bodyPr>
          <a:lstStyle/>
          <a:p>
            <a:r>
              <a:rPr lang="en-US" sz="2800" dirty="0">
                <a:solidFill>
                  <a:srgbClr val="FF0000"/>
                </a:solidFill>
                <a:effectLst>
                  <a:glow rad="228600">
                    <a:schemeClr val="accent2">
                      <a:satMod val="175000"/>
                      <a:alpha val="40000"/>
                    </a:schemeClr>
                  </a:glow>
                </a:effectLst>
              </a:rPr>
              <a:t>Note: Both Christ and Satan hold keys to the pit</a:t>
            </a:r>
          </a:p>
        </p:txBody>
      </p:sp>
      <p:sp>
        <p:nvSpPr>
          <p:cNvPr id="3" name="Rectangle 2"/>
          <p:cNvSpPr/>
          <p:nvPr/>
        </p:nvSpPr>
        <p:spPr>
          <a:xfrm>
            <a:off x="323519" y="1697606"/>
            <a:ext cx="4181245" cy="3139321"/>
          </a:xfrm>
          <a:prstGeom prst="rect">
            <a:avLst/>
          </a:prstGeom>
        </p:spPr>
        <p:txBody>
          <a:bodyPr wrap="square">
            <a:spAutoFit/>
          </a:bodyPr>
          <a:lstStyle/>
          <a:p>
            <a:r>
              <a:rPr lang="en-US" dirty="0">
                <a:solidFill>
                  <a:schemeClr val="bg1"/>
                </a:solidFill>
                <a:latin typeface="Calibri" panose="020F0502020204030204" pitchFamily="34" charset="0"/>
              </a:rPr>
              <a:t>"John witnesses Satan turn the key to unleash the very powers of hell upon an unsuspecting world. </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The predator's intent is to destroy the earth. From the onset of this millennial battle, John shows that Satan leads the hosts forth upon the earth. </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Before this, God overmastered the plagues through the destroying angels. </a:t>
            </a:r>
            <a:endParaRPr lang="en-US" dirty="0">
              <a:solidFill>
                <a:schemeClr val="bg1"/>
              </a:solidFill>
            </a:endParaRPr>
          </a:p>
        </p:txBody>
      </p:sp>
      <p:sp>
        <p:nvSpPr>
          <p:cNvPr id="23" name="Rectangle 22"/>
          <p:cNvSpPr/>
          <p:nvPr/>
        </p:nvSpPr>
        <p:spPr>
          <a:xfrm>
            <a:off x="11635189" y="6400389"/>
            <a:ext cx="495649" cy="369332"/>
          </a:xfrm>
          <a:prstGeom prst="rect">
            <a:avLst/>
          </a:prstGeom>
        </p:spPr>
        <p:txBody>
          <a:bodyPr wrap="none">
            <a:spAutoFit/>
          </a:bodyPr>
          <a:lstStyle/>
          <a:p>
            <a:r>
              <a:rPr lang="en-US" dirty="0">
                <a:solidFill>
                  <a:schemeClr val="bg1"/>
                </a:solidFill>
                <a:latin typeface="Calibri" panose="020F0502020204030204" pitchFamily="34" charset="0"/>
              </a:rPr>
              <a:t>(7) </a:t>
            </a:r>
            <a:endParaRPr lang="en-US" dirty="0"/>
          </a:p>
        </p:txBody>
      </p:sp>
      <p:sp>
        <p:nvSpPr>
          <p:cNvPr id="7" name="Rectangle 6"/>
          <p:cNvSpPr/>
          <p:nvPr/>
        </p:nvSpPr>
        <p:spPr>
          <a:xfrm>
            <a:off x="6121895" y="4553730"/>
            <a:ext cx="5513294" cy="2031325"/>
          </a:xfrm>
          <a:prstGeom prst="rect">
            <a:avLst/>
          </a:prstGeom>
        </p:spPr>
        <p:txBody>
          <a:bodyPr wrap="square">
            <a:spAutoFit/>
          </a:bodyPr>
          <a:lstStyle/>
          <a:p>
            <a:r>
              <a:rPr lang="en-US" dirty="0">
                <a:solidFill>
                  <a:schemeClr val="bg1"/>
                </a:solidFill>
                <a:latin typeface="Calibri" panose="020F0502020204030204" pitchFamily="34" charset="0"/>
              </a:rPr>
              <a:t>From this point on, Satan personally directs the operations bringing the misery that fuels hell to the surface of the earth. </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The Seer reveals the Adversary at his worst-venting anger, frustration, and rage. The world will feel the full thrust of his fury.</a:t>
            </a:r>
            <a:endParaRPr lang="en-US" dirty="0">
              <a:solidFill>
                <a:schemeClr val="bg1"/>
              </a:solidFill>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19" y="204971"/>
            <a:ext cx="947872" cy="1421808"/>
          </a:xfrm>
          <a:prstGeom prst="rect">
            <a:avLst/>
          </a:prstGeom>
        </p:spPr>
      </p:pic>
      <p:pic>
        <p:nvPicPr>
          <p:cNvPr id="22" name="Picture 2" descr="Related image"/>
          <p:cNvPicPr>
            <a:picLocks noChangeAspect="1" noChangeArrowheads="1"/>
          </p:cNvPicPr>
          <p:nvPr/>
        </p:nvPicPr>
        <p:blipFill rotWithShape="1">
          <a:blip r:embed="rId3">
            <a:extLst>
              <a:ext uri="{28A0092B-C50C-407E-A947-70E740481C1C}">
                <a14:useLocalDpi xmlns:a14="http://schemas.microsoft.com/office/drawing/2010/main" val="0"/>
              </a:ext>
            </a:extLst>
          </a:blip>
          <a:srcRect t="37177" r="5405"/>
          <a:stretch/>
        </p:blipFill>
        <p:spPr bwMode="auto">
          <a:xfrm>
            <a:off x="5029200" y="1846217"/>
            <a:ext cx="5647765" cy="2109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0771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68941" y="148611"/>
            <a:ext cx="11631706" cy="830997"/>
          </a:xfrm>
          <a:prstGeom prst="rect">
            <a:avLst/>
          </a:prstGeom>
          <a:noFill/>
        </p:spPr>
        <p:txBody>
          <a:bodyPr wrap="square" rtlCol="0">
            <a:spAutoFit/>
          </a:bodyPr>
          <a:lstStyle/>
          <a:p>
            <a:pPr algn="ctr"/>
            <a:r>
              <a:rPr lang="en-US" sz="4800" dirty="0">
                <a:solidFill>
                  <a:srgbClr val="FF0000"/>
                </a:solidFill>
                <a:latin typeface="Abadi" panose="020B0604020104020204" pitchFamily="34" charset="0"/>
              </a:rPr>
              <a:t>Satan Does Not Own The Key</a:t>
            </a:r>
          </a:p>
        </p:txBody>
      </p:sp>
      <p:sp>
        <p:nvSpPr>
          <p:cNvPr id="11" name="TextBox 10"/>
          <p:cNvSpPr txBox="1"/>
          <p:nvPr/>
        </p:nvSpPr>
        <p:spPr>
          <a:xfrm>
            <a:off x="79646" y="6400389"/>
            <a:ext cx="2971800" cy="369332"/>
          </a:xfrm>
          <a:prstGeom prst="rect">
            <a:avLst/>
          </a:prstGeom>
          <a:noFill/>
        </p:spPr>
        <p:txBody>
          <a:bodyPr wrap="square" rtlCol="0">
            <a:spAutoFit/>
          </a:bodyPr>
          <a:lstStyle/>
          <a:p>
            <a:r>
              <a:rPr lang="en-US" dirty="0">
                <a:solidFill>
                  <a:schemeClr val="bg2"/>
                </a:solidFill>
              </a:rPr>
              <a:t>Revelation 9:1</a:t>
            </a:r>
          </a:p>
        </p:txBody>
      </p:sp>
      <p:sp>
        <p:nvSpPr>
          <p:cNvPr id="6" name="Rectangle 5"/>
          <p:cNvSpPr/>
          <p:nvPr/>
        </p:nvSpPr>
        <p:spPr>
          <a:xfrm>
            <a:off x="365606" y="1289341"/>
            <a:ext cx="4609806" cy="4247317"/>
          </a:xfrm>
          <a:prstGeom prst="rect">
            <a:avLst/>
          </a:prstGeom>
        </p:spPr>
        <p:txBody>
          <a:bodyPr wrap="square">
            <a:spAutoFit/>
          </a:bodyPr>
          <a:lstStyle/>
          <a:p>
            <a:r>
              <a:rPr lang="en-US" dirty="0">
                <a:solidFill>
                  <a:schemeClr val="bg1"/>
                </a:solidFill>
                <a:latin typeface="Calibri" panose="020F0502020204030204" pitchFamily="34" charset="0"/>
              </a:rPr>
              <a:t> "John sees the evil pour out of the pit in the abyss. Ancient writings show this place to be the abode of Jehovah's enemy and a kind of holding tank for fallen angels or even Satan himself. </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The key Satan uses to open the pit symbolizes power, authority, and ownership. </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But note, Satan does not own the key. He receives it.</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Once again, John reveals that someone acts behind the scenes, controlling and directing even the machinations of the Evil One. </a:t>
            </a:r>
            <a:endParaRPr lang="en-US" b="0" i="0" dirty="0">
              <a:solidFill>
                <a:schemeClr val="bg1"/>
              </a:solidFill>
              <a:effectLst/>
              <a:latin typeface="Calibri" panose="020F0502020204030204" pitchFamily="34" charset="0"/>
            </a:endParaRPr>
          </a:p>
        </p:txBody>
      </p:sp>
      <p:sp>
        <p:nvSpPr>
          <p:cNvPr id="2" name="Rectangle 1"/>
          <p:cNvSpPr/>
          <p:nvPr/>
        </p:nvSpPr>
        <p:spPr>
          <a:xfrm>
            <a:off x="6081936" y="4553730"/>
            <a:ext cx="6096000" cy="1477328"/>
          </a:xfrm>
          <a:prstGeom prst="rect">
            <a:avLst/>
          </a:prstGeom>
        </p:spPr>
        <p:txBody>
          <a:bodyPr>
            <a:spAutoFit/>
          </a:bodyPr>
          <a:lstStyle/>
          <a:p>
            <a:r>
              <a:rPr lang="en-US" dirty="0">
                <a:solidFill>
                  <a:schemeClr val="bg1"/>
                </a:solidFill>
                <a:latin typeface="Calibri" panose="020F0502020204030204" pitchFamily="34" charset="0"/>
              </a:rPr>
              <a:t>Ironically this potent one, for all his flaunted authority, cannot free the might of hell until God gives him the key. In this way John shows that Perdition's dominion starts and ends where the Lord dictates. Satan's limits are firm-he cannot go beyond them (Job 1:12; 2:6)."</a:t>
            </a:r>
            <a:endParaRPr lang="en-US" dirty="0"/>
          </a:p>
        </p:txBody>
      </p:sp>
      <p:sp>
        <p:nvSpPr>
          <p:cNvPr id="7" name="Rectangle 6"/>
          <p:cNvSpPr/>
          <p:nvPr/>
        </p:nvSpPr>
        <p:spPr>
          <a:xfrm>
            <a:off x="11635189" y="6400389"/>
            <a:ext cx="495649" cy="369332"/>
          </a:xfrm>
          <a:prstGeom prst="rect">
            <a:avLst/>
          </a:prstGeom>
        </p:spPr>
        <p:txBody>
          <a:bodyPr wrap="none">
            <a:spAutoFit/>
          </a:bodyPr>
          <a:lstStyle/>
          <a:p>
            <a:r>
              <a:rPr lang="en-US" dirty="0">
                <a:solidFill>
                  <a:schemeClr val="bg1"/>
                </a:solidFill>
                <a:latin typeface="Calibri" panose="020F0502020204030204" pitchFamily="34" charset="0"/>
              </a:rPr>
              <a:t>(7) </a:t>
            </a:r>
            <a:endParaRPr lang="en-US" dirty="0"/>
          </a:p>
        </p:txBody>
      </p:sp>
      <p:pic>
        <p:nvPicPr>
          <p:cNvPr id="3074" name="Picture 2" descr="Image result for key abstract"/>
          <p:cNvPicPr>
            <a:picLocks noChangeAspect="1" noChangeArrowheads="1"/>
          </p:cNvPicPr>
          <p:nvPr/>
        </p:nvPicPr>
        <p:blipFill rotWithShape="1">
          <a:blip r:embed="rId2">
            <a:extLst>
              <a:ext uri="{28A0092B-C50C-407E-A947-70E740481C1C}">
                <a14:useLocalDpi xmlns:a14="http://schemas.microsoft.com/office/drawing/2010/main" val="0"/>
              </a:ext>
            </a:extLst>
          </a:blip>
          <a:srcRect t="24588" r="17843" b="4470"/>
          <a:stretch/>
        </p:blipFill>
        <p:spPr bwMode="auto">
          <a:xfrm>
            <a:off x="6081936" y="997035"/>
            <a:ext cx="3691234" cy="318736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958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fade">
                                      <p:cBhvr>
                                        <p:cTn id="15" dur="1000"/>
                                        <p:tgtEl>
                                          <p:spTgt spid="3074"/>
                                        </p:tgtEl>
                                      </p:cBhvr>
                                    </p:animEffect>
                                    <p:anim calcmode="lin" valueType="num">
                                      <p:cBhvr>
                                        <p:cTn id="16" dur="1000" fill="hold"/>
                                        <p:tgtEl>
                                          <p:spTgt spid="3074"/>
                                        </p:tgtEl>
                                        <p:attrNameLst>
                                          <p:attrName>ppt_x</p:attrName>
                                        </p:attrNameLst>
                                      </p:cBhvr>
                                      <p:tavLst>
                                        <p:tav tm="0">
                                          <p:val>
                                            <p:strVal val="#ppt_x"/>
                                          </p:val>
                                        </p:tav>
                                        <p:tav tm="100000">
                                          <p:val>
                                            <p:strVal val="#ppt_x"/>
                                          </p:val>
                                        </p:tav>
                                      </p:tavLst>
                                    </p:anim>
                                    <p:anim calcmode="lin" valueType="num">
                                      <p:cBhvr>
                                        <p:cTn id="17"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133600" y="1"/>
            <a:ext cx="7848600" cy="830997"/>
          </a:xfrm>
          <a:prstGeom prst="rect">
            <a:avLst/>
          </a:prstGeom>
          <a:noFill/>
        </p:spPr>
        <p:txBody>
          <a:bodyPr wrap="square" rtlCol="0">
            <a:spAutoFit/>
          </a:bodyPr>
          <a:lstStyle/>
          <a:p>
            <a:pPr algn="ctr"/>
            <a:r>
              <a:rPr lang="en-US" sz="4800" dirty="0">
                <a:solidFill>
                  <a:srgbClr val="FF0000"/>
                </a:solidFill>
                <a:latin typeface="Abadi" panose="020B0604020104020204" pitchFamily="34" charset="0"/>
              </a:rPr>
              <a:t>Satan Opens Pit</a:t>
            </a:r>
          </a:p>
        </p:txBody>
      </p:sp>
      <p:sp>
        <p:nvSpPr>
          <p:cNvPr id="11" name="TextBox 10"/>
          <p:cNvSpPr txBox="1"/>
          <p:nvPr/>
        </p:nvSpPr>
        <p:spPr>
          <a:xfrm>
            <a:off x="0" y="6488668"/>
            <a:ext cx="2971800" cy="369332"/>
          </a:xfrm>
          <a:prstGeom prst="rect">
            <a:avLst/>
          </a:prstGeom>
          <a:noFill/>
        </p:spPr>
        <p:txBody>
          <a:bodyPr wrap="square" rtlCol="0">
            <a:spAutoFit/>
          </a:bodyPr>
          <a:lstStyle/>
          <a:p>
            <a:r>
              <a:rPr lang="en-US" dirty="0">
                <a:solidFill>
                  <a:schemeClr val="bg2"/>
                </a:solidFill>
              </a:rPr>
              <a:t>Revelation 9:2</a:t>
            </a:r>
          </a:p>
        </p:txBody>
      </p:sp>
      <p:sp>
        <p:nvSpPr>
          <p:cNvPr id="12" name="TextBox 11"/>
          <p:cNvSpPr txBox="1"/>
          <p:nvPr/>
        </p:nvSpPr>
        <p:spPr>
          <a:xfrm>
            <a:off x="4267200" y="5317166"/>
            <a:ext cx="5943600" cy="1200329"/>
          </a:xfrm>
          <a:prstGeom prst="rect">
            <a:avLst/>
          </a:prstGeom>
          <a:noFill/>
        </p:spPr>
        <p:txBody>
          <a:bodyPr wrap="square" rtlCol="0">
            <a:spAutoFit/>
          </a:bodyPr>
          <a:lstStyle/>
          <a:p>
            <a:r>
              <a:rPr lang="en-US" sz="2400" dirty="0">
                <a:solidFill>
                  <a:schemeClr val="bg2"/>
                </a:solidFill>
              </a:rPr>
              <a:t>If there is no love, no truth, no consequences—hardened hearts which result in contention, hatred and war</a:t>
            </a:r>
          </a:p>
        </p:txBody>
      </p:sp>
      <p:sp>
        <p:nvSpPr>
          <p:cNvPr id="13" name="TextBox 12"/>
          <p:cNvSpPr txBox="1"/>
          <p:nvPr/>
        </p:nvSpPr>
        <p:spPr>
          <a:xfrm>
            <a:off x="600635" y="956101"/>
            <a:ext cx="6019800" cy="830997"/>
          </a:xfrm>
          <a:prstGeom prst="rect">
            <a:avLst/>
          </a:prstGeom>
          <a:noFill/>
        </p:spPr>
        <p:txBody>
          <a:bodyPr wrap="square" rtlCol="0">
            <a:spAutoFit/>
          </a:bodyPr>
          <a:lstStyle/>
          <a:p>
            <a:r>
              <a:rPr lang="en-US" sz="2400" dirty="0">
                <a:solidFill>
                  <a:schemeClr val="bg2"/>
                </a:solidFill>
              </a:rPr>
              <a:t>Smoke—obscured vision—blind eyes and hardened hearts</a:t>
            </a:r>
          </a:p>
        </p:txBody>
      </p:sp>
      <p:sp>
        <p:nvSpPr>
          <p:cNvPr id="8" name="TextBox 7"/>
          <p:cNvSpPr txBox="1"/>
          <p:nvPr/>
        </p:nvSpPr>
        <p:spPr>
          <a:xfrm>
            <a:off x="6400800" y="2819401"/>
            <a:ext cx="3810000" cy="2062103"/>
          </a:xfrm>
          <a:prstGeom prst="rect">
            <a:avLst/>
          </a:prstGeom>
          <a:noFill/>
        </p:spPr>
        <p:txBody>
          <a:bodyPr wrap="square" rtlCol="0">
            <a:spAutoFit/>
          </a:bodyPr>
          <a:lstStyle/>
          <a:p>
            <a:r>
              <a:rPr lang="en-US" sz="2800" dirty="0">
                <a:solidFill>
                  <a:schemeClr val="bg2"/>
                </a:solidFill>
              </a:rPr>
              <a:t>Lehi’s Dream—mists—three symbols:</a:t>
            </a:r>
          </a:p>
          <a:p>
            <a:pPr marL="514350" indent="-514350">
              <a:buAutoNum type="arabicPeriod"/>
            </a:pPr>
            <a:r>
              <a:rPr lang="en-US" dirty="0">
                <a:solidFill>
                  <a:schemeClr val="bg2"/>
                </a:solidFill>
              </a:rPr>
              <a:t>Tree or love of God</a:t>
            </a:r>
          </a:p>
          <a:p>
            <a:pPr marL="514350" indent="-514350">
              <a:buAutoNum type="arabicPeriod"/>
            </a:pPr>
            <a:r>
              <a:rPr lang="en-US" dirty="0">
                <a:solidFill>
                  <a:schemeClr val="bg2"/>
                </a:solidFill>
              </a:rPr>
              <a:t>Rod of Iron—Words and Truth of God</a:t>
            </a:r>
          </a:p>
          <a:p>
            <a:pPr marL="514350" indent="-514350">
              <a:buAutoNum type="arabicPeriod"/>
            </a:pPr>
            <a:r>
              <a:rPr lang="en-US" dirty="0">
                <a:solidFill>
                  <a:schemeClr val="bg2"/>
                </a:solidFill>
              </a:rPr>
              <a:t>River—consequences of sin</a:t>
            </a:r>
          </a:p>
        </p:txBody>
      </p:sp>
      <p:pic>
        <p:nvPicPr>
          <p:cNvPr id="3" name="Picture 2">
            <a:extLst>
              <a:ext uri="{FF2B5EF4-FFF2-40B4-BE49-F238E27FC236}">
                <a16:creationId xmlns:a16="http://schemas.microsoft.com/office/drawing/2014/main" id="{4AB5D98F-358E-490C-AEC1-C6E9598DC2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6583" y="796498"/>
            <a:ext cx="2852928" cy="1981200"/>
          </a:xfrm>
          <a:prstGeom prst="rect">
            <a:avLst/>
          </a:prstGeom>
        </p:spPr>
      </p:pic>
      <p:pic>
        <p:nvPicPr>
          <p:cNvPr id="7" name="Picture 6">
            <a:extLst>
              <a:ext uri="{FF2B5EF4-FFF2-40B4-BE49-F238E27FC236}">
                <a16:creationId xmlns:a16="http://schemas.microsoft.com/office/drawing/2014/main" id="{746C01B6-3626-4023-95E6-CB5E484CF4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489" y="2203088"/>
            <a:ext cx="4054766" cy="2773573"/>
          </a:xfrm>
          <a:prstGeom prst="rect">
            <a:avLst/>
          </a:prstGeom>
        </p:spPr>
      </p:pic>
    </p:spTree>
    <p:extLst>
      <p:ext uri="{BB962C8B-B14F-4D97-AF65-F5344CB8AC3E}">
        <p14:creationId xmlns:p14="http://schemas.microsoft.com/office/powerpoint/2010/main" val="4277718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133600" y="1"/>
            <a:ext cx="7848600" cy="830997"/>
          </a:xfrm>
          <a:prstGeom prst="rect">
            <a:avLst/>
          </a:prstGeom>
          <a:noFill/>
        </p:spPr>
        <p:txBody>
          <a:bodyPr wrap="square" rtlCol="0">
            <a:spAutoFit/>
          </a:bodyPr>
          <a:lstStyle/>
          <a:p>
            <a:pPr algn="ctr"/>
            <a:r>
              <a:rPr lang="en-US" sz="4800" dirty="0">
                <a:solidFill>
                  <a:srgbClr val="FF0000"/>
                </a:solidFill>
                <a:latin typeface="Abadi" panose="020B0604020104020204" pitchFamily="34" charset="0"/>
              </a:rPr>
              <a:t>Locust</a:t>
            </a:r>
          </a:p>
        </p:txBody>
      </p:sp>
      <p:sp>
        <p:nvSpPr>
          <p:cNvPr id="11" name="TextBox 10"/>
          <p:cNvSpPr txBox="1"/>
          <p:nvPr/>
        </p:nvSpPr>
        <p:spPr>
          <a:xfrm>
            <a:off x="0" y="6488668"/>
            <a:ext cx="2971800" cy="369332"/>
          </a:xfrm>
          <a:prstGeom prst="rect">
            <a:avLst/>
          </a:prstGeom>
          <a:noFill/>
        </p:spPr>
        <p:txBody>
          <a:bodyPr wrap="square" rtlCol="0">
            <a:spAutoFit/>
          </a:bodyPr>
          <a:lstStyle/>
          <a:p>
            <a:r>
              <a:rPr lang="en-US" dirty="0">
                <a:solidFill>
                  <a:schemeClr val="bg2"/>
                </a:solidFill>
              </a:rPr>
              <a:t>Revelation 9:3</a:t>
            </a:r>
          </a:p>
        </p:txBody>
      </p:sp>
      <p:sp>
        <p:nvSpPr>
          <p:cNvPr id="12" name="TextBox 11"/>
          <p:cNvSpPr txBox="1"/>
          <p:nvPr/>
        </p:nvSpPr>
        <p:spPr>
          <a:xfrm>
            <a:off x="389965" y="4648201"/>
            <a:ext cx="7077635" cy="830997"/>
          </a:xfrm>
          <a:prstGeom prst="rect">
            <a:avLst/>
          </a:prstGeom>
          <a:noFill/>
        </p:spPr>
        <p:txBody>
          <a:bodyPr wrap="square" rtlCol="0">
            <a:spAutoFit/>
          </a:bodyPr>
          <a:lstStyle/>
          <a:p>
            <a:r>
              <a:rPr lang="en-US" sz="2400" dirty="0">
                <a:solidFill>
                  <a:schemeClr val="bg2"/>
                </a:solidFill>
              </a:rPr>
              <a:t>Swarms cause darkness—men are blinded by sin/corruption</a:t>
            </a:r>
          </a:p>
        </p:txBody>
      </p:sp>
      <p:sp>
        <p:nvSpPr>
          <p:cNvPr id="13" name="TextBox 12"/>
          <p:cNvSpPr txBox="1"/>
          <p:nvPr/>
        </p:nvSpPr>
        <p:spPr>
          <a:xfrm>
            <a:off x="1866900" y="772806"/>
            <a:ext cx="8610600" cy="830997"/>
          </a:xfrm>
          <a:prstGeom prst="rect">
            <a:avLst/>
          </a:prstGeom>
          <a:noFill/>
        </p:spPr>
        <p:txBody>
          <a:bodyPr wrap="square" rtlCol="0">
            <a:spAutoFit/>
          </a:bodyPr>
          <a:lstStyle/>
          <a:p>
            <a:r>
              <a:rPr lang="en-US" sz="2400" dirty="0">
                <a:solidFill>
                  <a:schemeClr val="bg2"/>
                </a:solidFill>
              </a:rPr>
              <a:t>Out of the smoke of hatred—they are born and devour all. Their season lasts about 5 months—late spring to early fall</a:t>
            </a:r>
          </a:p>
        </p:txBody>
      </p:sp>
      <p:sp>
        <p:nvSpPr>
          <p:cNvPr id="8" name="TextBox 7"/>
          <p:cNvSpPr txBox="1"/>
          <p:nvPr/>
        </p:nvSpPr>
        <p:spPr>
          <a:xfrm>
            <a:off x="6938682" y="2126398"/>
            <a:ext cx="3810000" cy="830997"/>
          </a:xfrm>
          <a:prstGeom prst="rect">
            <a:avLst/>
          </a:prstGeom>
          <a:noFill/>
        </p:spPr>
        <p:txBody>
          <a:bodyPr wrap="square" rtlCol="0">
            <a:spAutoFit/>
          </a:bodyPr>
          <a:lstStyle/>
          <a:p>
            <a:r>
              <a:rPr lang="en-US" sz="2400" dirty="0">
                <a:solidFill>
                  <a:schemeClr val="bg2"/>
                </a:solidFill>
              </a:rPr>
              <a:t>Ancient armies fought mostly during this season</a:t>
            </a:r>
          </a:p>
        </p:txBody>
      </p:sp>
      <p:sp>
        <p:nvSpPr>
          <p:cNvPr id="14" name="TextBox 13"/>
          <p:cNvSpPr txBox="1"/>
          <p:nvPr/>
        </p:nvSpPr>
        <p:spPr>
          <a:xfrm>
            <a:off x="4191000" y="5638801"/>
            <a:ext cx="5943600" cy="830997"/>
          </a:xfrm>
          <a:prstGeom prst="rect">
            <a:avLst/>
          </a:prstGeom>
          <a:noFill/>
        </p:spPr>
        <p:txBody>
          <a:bodyPr wrap="square" rtlCol="0">
            <a:spAutoFit/>
          </a:bodyPr>
          <a:lstStyle/>
          <a:p>
            <a:r>
              <a:rPr lang="en-US" sz="2400" dirty="0">
                <a:solidFill>
                  <a:schemeClr val="bg2"/>
                </a:solidFill>
              </a:rPr>
              <a:t>Frenzy of evil not unlike the feeding frenzy of the locusts—their objective is to torture men</a:t>
            </a:r>
          </a:p>
        </p:txBody>
      </p:sp>
      <p:pic>
        <p:nvPicPr>
          <p:cNvPr id="3" name="Picture 2">
            <a:extLst>
              <a:ext uri="{FF2B5EF4-FFF2-40B4-BE49-F238E27FC236}">
                <a16:creationId xmlns:a16="http://schemas.microsoft.com/office/drawing/2014/main" id="{7FE07F56-07CE-4B29-8A03-D3B018BB20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5950" y="1710900"/>
            <a:ext cx="3695700" cy="2857500"/>
          </a:xfrm>
          <a:prstGeom prst="rect">
            <a:avLst/>
          </a:prstGeom>
        </p:spPr>
      </p:pic>
      <p:pic>
        <p:nvPicPr>
          <p:cNvPr id="7" name="Picture 6">
            <a:extLst>
              <a:ext uri="{FF2B5EF4-FFF2-40B4-BE49-F238E27FC236}">
                <a16:creationId xmlns:a16="http://schemas.microsoft.com/office/drawing/2014/main" id="{3B8C1DC7-D7D1-4312-8961-19B603A55E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8682" y="3178607"/>
            <a:ext cx="3253068" cy="2183878"/>
          </a:xfrm>
          <a:prstGeom prst="rect">
            <a:avLst/>
          </a:prstGeom>
        </p:spPr>
      </p:pic>
    </p:spTree>
    <p:extLst>
      <p:ext uri="{BB962C8B-B14F-4D97-AF65-F5344CB8AC3E}">
        <p14:creationId xmlns:p14="http://schemas.microsoft.com/office/powerpoint/2010/main" val="874388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874058" y="1219200"/>
            <a:ext cx="3312459" cy="2308324"/>
          </a:xfrm>
          <a:prstGeom prst="rect">
            <a:avLst/>
          </a:prstGeom>
          <a:noFill/>
        </p:spPr>
        <p:txBody>
          <a:bodyPr wrap="square" rtlCol="0">
            <a:spAutoFit/>
          </a:bodyPr>
          <a:lstStyle/>
          <a:p>
            <a:r>
              <a:rPr lang="en-US" sz="2400" dirty="0">
                <a:solidFill>
                  <a:schemeClr val="bg1"/>
                </a:solidFill>
              </a:rPr>
              <a:t>Each of the seals represents one thousand years of the earth’s temporal or mortal existence.  </a:t>
            </a:r>
          </a:p>
          <a:p>
            <a:r>
              <a:rPr lang="en-US" sz="2400" dirty="0">
                <a:solidFill>
                  <a:schemeClr val="bg1"/>
                </a:solidFill>
              </a:rPr>
              <a:t>--D&amp;C 77:7</a:t>
            </a:r>
          </a:p>
        </p:txBody>
      </p:sp>
      <p:sp>
        <p:nvSpPr>
          <p:cNvPr id="6" name="TextBox 5"/>
          <p:cNvSpPr txBox="1"/>
          <p:nvPr/>
        </p:nvSpPr>
        <p:spPr>
          <a:xfrm>
            <a:off x="3886200" y="152400"/>
            <a:ext cx="5105400" cy="707886"/>
          </a:xfrm>
          <a:prstGeom prst="rect">
            <a:avLst/>
          </a:prstGeom>
          <a:noFill/>
        </p:spPr>
        <p:txBody>
          <a:bodyPr wrap="square" rtlCol="0">
            <a:spAutoFit/>
          </a:bodyPr>
          <a:lstStyle/>
          <a:p>
            <a:r>
              <a:rPr lang="en-US" sz="4000" dirty="0">
                <a:solidFill>
                  <a:schemeClr val="bg1"/>
                </a:solidFill>
              </a:rPr>
              <a:t>1,000 Years Each Seal</a:t>
            </a:r>
          </a:p>
        </p:txBody>
      </p:sp>
      <p:sp>
        <p:nvSpPr>
          <p:cNvPr id="8" name="TextBox 7"/>
          <p:cNvSpPr txBox="1"/>
          <p:nvPr/>
        </p:nvSpPr>
        <p:spPr>
          <a:xfrm>
            <a:off x="2187387" y="4193941"/>
            <a:ext cx="3312459" cy="2308324"/>
          </a:xfrm>
          <a:prstGeom prst="rect">
            <a:avLst/>
          </a:prstGeom>
          <a:noFill/>
        </p:spPr>
        <p:txBody>
          <a:bodyPr wrap="square" rtlCol="0">
            <a:spAutoFit/>
          </a:bodyPr>
          <a:lstStyle/>
          <a:p>
            <a:r>
              <a:rPr lang="en-US" sz="2400" dirty="0">
                <a:solidFill>
                  <a:schemeClr val="bg1"/>
                </a:solidFill>
              </a:rPr>
              <a:t>…at the end of the Millennium when the earth’s temporal existence comes to an end. </a:t>
            </a:r>
          </a:p>
          <a:p>
            <a:r>
              <a:rPr lang="en-US" sz="2400" dirty="0">
                <a:solidFill>
                  <a:schemeClr val="bg1"/>
                </a:solidFill>
              </a:rPr>
              <a:t>--D&amp;C 77:6</a:t>
            </a:r>
          </a:p>
        </p:txBody>
      </p:sp>
      <p:sp>
        <p:nvSpPr>
          <p:cNvPr id="11" name="TextBox 10"/>
          <p:cNvSpPr txBox="1"/>
          <p:nvPr/>
        </p:nvSpPr>
        <p:spPr>
          <a:xfrm>
            <a:off x="9296400" y="6415684"/>
            <a:ext cx="2895600" cy="400110"/>
          </a:xfrm>
          <a:prstGeom prst="rect">
            <a:avLst/>
          </a:prstGeom>
          <a:noFill/>
        </p:spPr>
        <p:txBody>
          <a:bodyPr wrap="square" rtlCol="0">
            <a:spAutoFit/>
          </a:bodyPr>
          <a:lstStyle/>
          <a:p>
            <a:pPr algn="r"/>
            <a:r>
              <a:rPr lang="en-US" sz="2000" dirty="0">
                <a:solidFill>
                  <a:schemeClr val="bg1"/>
                </a:solidFill>
              </a:rPr>
              <a:t>(2)</a:t>
            </a:r>
          </a:p>
        </p:txBody>
      </p:sp>
      <p:sp>
        <p:nvSpPr>
          <p:cNvPr id="10" name="TextBox 9"/>
          <p:cNvSpPr txBox="1"/>
          <p:nvPr/>
        </p:nvSpPr>
        <p:spPr>
          <a:xfrm>
            <a:off x="7658099" y="1123242"/>
            <a:ext cx="3312459" cy="2677656"/>
          </a:xfrm>
          <a:prstGeom prst="rect">
            <a:avLst/>
          </a:prstGeom>
          <a:noFill/>
        </p:spPr>
        <p:txBody>
          <a:bodyPr wrap="square" rtlCol="0">
            <a:spAutoFit/>
          </a:bodyPr>
          <a:lstStyle/>
          <a:p>
            <a:r>
              <a:rPr lang="en-US" sz="2400" dirty="0">
                <a:solidFill>
                  <a:schemeClr val="bg1"/>
                </a:solidFill>
              </a:rPr>
              <a:t>“We understand this to mean that the earth has a total of 7,000 years from the time of the Fall of Adam and Eve to the end of the “little season” </a:t>
            </a:r>
          </a:p>
          <a:p>
            <a:r>
              <a:rPr lang="en-US" sz="2400" dirty="0">
                <a:solidFill>
                  <a:schemeClr val="bg1"/>
                </a:solidFill>
              </a:rPr>
              <a:t>--D&amp;C 88:111 …</a:t>
            </a:r>
          </a:p>
        </p:txBody>
      </p:sp>
      <p:pic>
        <p:nvPicPr>
          <p:cNvPr id="3" name="Picture 2">
            <a:extLst>
              <a:ext uri="{FF2B5EF4-FFF2-40B4-BE49-F238E27FC236}">
                <a16:creationId xmlns:a16="http://schemas.microsoft.com/office/drawing/2014/main" id="{5EC2B01B-B350-4DAE-88E2-7D38907619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9641" y="1422542"/>
            <a:ext cx="2743200" cy="1816100"/>
          </a:xfrm>
          <a:prstGeom prst="rect">
            <a:avLst/>
          </a:prstGeom>
        </p:spPr>
      </p:pic>
      <p:pic>
        <p:nvPicPr>
          <p:cNvPr id="12" name="Picture 11">
            <a:extLst>
              <a:ext uri="{FF2B5EF4-FFF2-40B4-BE49-F238E27FC236}">
                <a16:creationId xmlns:a16="http://schemas.microsoft.com/office/drawing/2014/main" id="{DEBFD6AA-B531-407F-B10C-5067ECA23A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1241" y="3919749"/>
            <a:ext cx="3746500" cy="2819400"/>
          </a:xfrm>
          <a:prstGeom prst="rect">
            <a:avLst/>
          </a:prstGeom>
        </p:spPr>
      </p:pic>
    </p:spTree>
    <p:extLst>
      <p:ext uri="{BB962C8B-B14F-4D97-AF65-F5344CB8AC3E}">
        <p14:creationId xmlns:p14="http://schemas.microsoft.com/office/powerpoint/2010/main" val="1603122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133600" y="1"/>
            <a:ext cx="7848600" cy="830997"/>
          </a:xfrm>
          <a:prstGeom prst="rect">
            <a:avLst/>
          </a:prstGeom>
          <a:noFill/>
        </p:spPr>
        <p:txBody>
          <a:bodyPr wrap="square" rtlCol="0">
            <a:spAutoFit/>
          </a:bodyPr>
          <a:lstStyle/>
          <a:p>
            <a:pPr algn="ctr"/>
            <a:r>
              <a:rPr lang="en-US" sz="4800" dirty="0">
                <a:solidFill>
                  <a:srgbClr val="FF0000"/>
                </a:solidFill>
                <a:latin typeface="Abadi" panose="020B0604020104020204" pitchFamily="34" charset="0"/>
              </a:rPr>
              <a:t>The Seal of God</a:t>
            </a:r>
          </a:p>
        </p:txBody>
      </p:sp>
      <p:sp>
        <p:nvSpPr>
          <p:cNvPr id="11" name="TextBox 10"/>
          <p:cNvSpPr txBox="1"/>
          <p:nvPr/>
        </p:nvSpPr>
        <p:spPr>
          <a:xfrm>
            <a:off x="190500" y="6416069"/>
            <a:ext cx="2971800" cy="369332"/>
          </a:xfrm>
          <a:prstGeom prst="rect">
            <a:avLst/>
          </a:prstGeom>
          <a:noFill/>
        </p:spPr>
        <p:txBody>
          <a:bodyPr wrap="square" rtlCol="0">
            <a:spAutoFit/>
          </a:bodyPr>
          <a:lstStyle/>
          <a:p>
            <a:r>
              <a:rPr lang="en-US" dirty="0">
                <a:solidFill>
                  <a:schemeClr val="bg2"/>
                </a:solidFill>
              </a:rPr>
              <a:t>Revelation 9:4-5</a:t>
            </a:r>
          </a:p>
        </p:txBody>
      </p:sp>
      <p:sp>
        <p:nvSpPr>
          <p:cNvPr id="12" name="TextBox 11"/>
          <p:cNvSpPr txBox="1"/>
          <p:nvPr/>
        </p:nvSpPr>
        <p:spPr>
          <a:xfrm>
            <a:off x="1524000" y="4648201"/>
            <a:ext cx="5943600" cy="1200329"/>
          </a:xfrm>
          <a:prstGeom prst="rect">
            <a:avLst/>
          </a:prstGeom>
          <a:noFill/>
        </p:spPr>
        <p:txBody>
          <a:bodyPr wrap="square" rtlCol="0">
            <a:spAutoFit/>
          </a:bodyPr>
          <a:lstStyle/>
          <a:p>
            <a:pPr algn="ctr"/>
            <a:r>
              <a:rPr lang="en-US" sz="3600" dirty="0">
                <a:solidFill>
                  <a:schemeClr val="bg2"/>
                </a:solidFill>
              </a:rPr>
              <a:t>The Atonement—our protection</a:t>
            </a:r>
          </a:p>
        </p:txBody>
      </p:sp>
      <p:sp>
        <p:nvSpPr>
          <p:cNvPr id="13" name="TextBox 12"/>
          <p:cNvSpPr txBox="1"/>
          <p:nvPr/>
        </p:nvSpPr>
        <p:spPr>
          <a:xfrm>
            <a:off x="1676400" y="1143001"/>
            <a:ext cx="8610600" cy="461665"/>
          </a:xfrm>
          <a:prstGeom prst="rect">
            <a:avLst/>
          </a:prstGeom>
          <a:noFill/>
        </p:spPr>
        <p:txBody>
          <a:bodyPr wrap="square" rtlCol="0">
            <a:spAutoFit/>
          </a:bodyPr>
          <a:lstStyle/>
          <a:p>
            <a:r>
              <a:rPr lang="en-US" sz="2400" dirty="0">
                <a:solidFill>
                  <a:schemeClr val="bg2"/>
                </a:solidFill>
              </a:rPr>
              <a:t>Torture (internal conflict) to evil except those “sealed in forehead”</a:t>
            </a:r>
          </a:p>
        </p:txBody>
      </p:sp>
      <p:sp>
        <p:nvSpPr>
          <p:cNvPr id="8" name="TextBox 7"/>
          <p:cNvSpPr txBox="1"/>
          <p:nvPr/>
        </p:nvSpPr>
        <p:spPr>
          <a:xfrm>
            <a:off x="7196417" y="2334904"/>
            <a:ext cx="4504765" cy="830997"/>
          </a:xfrm>
          <a:prstGeom prst="rect">
            <a:avLst/>
          </a:prstGeom>
          <a:noFill/>
        </p:spPr>
        <p:txBody>
          <a:bodyPr wrap="square" rtlCol="0">
            <a:spAutoFit/>
          </a:bodyPr>
          <a:lstStyle/>
          <a:p>
            <a:r>
              <a:rPr lang="en-US" sz="2400" dirty="0">
                <a:solidFill>
                  <a:schemeClr val="bg2"/>
                </a:solidFill>
              </a:rPr>
              <a:t>God sets the limits to the horror—it is never out of control</a:t>
            </a:r>
          </a:p>
        </p:txBody>
      </p:sp>
      <p:pic>
        <p:nvPicPr>
          <p:cNvPr id="3" name="Picture 2">
            <a:extLst>
              <a:ext uri="{FF2B5EF4-FFF2-40B4-BE49-F238E27FC236}">
                <a16:creationId xmlns:a16="http://schemas.microsoft.com/office/drawing/2014/main" id="{0D807911-2502-4B24-AB0F-B4EF3196BE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3957" y="1849832"/>
            <a:ext cx="3390900" cy="2514600"/>
          </a:xfrm>
          <a:prstGeom prst="rect">
            <a:avLst/>
          </a:prstGeom>
        </p:spPr>
      </p:pic>
      <p:pic>
        <p:nvPicPr>
          <p:cNvPr id="7" name="Picture 6">
            <a:extLst>
              <a:ext uri="{FF2B5EF4-FFF2-40B4-BE49-F238E27FC236}">
                <a16:creationId xmlns:a16="http://schemas.microsoft.com/office/drawing/2014/main" id="{9D2C0FDB-795E-4990-8BEE-F35810408E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600" y="3625887"/>
            <a:ext cx="3200400" cy="2974848"/>
          </a:xfrm>
          <a:prstGeom prst="rect">
            <a:avLst/>
          </a:prstGeom>
        </p:spPr>
      </p:pic>
    </p:spTree>
    <p:extLst>
      <p:ext uri="{BB962C8B-B14F-4D97-AF65-F5344CB8AC3E}">
        <p14:creationId xmlns:p14="http://schemas.microsoft.com/office/powerpoint/2010/main" val="1015706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133600" y="1"/>
            <a:ext cx="7848600" cy="830997"/>
          </a:xfrm>
          <a:prstGeom prst="rect">
            <a:avLst/>
          </a:prstGeom>
          <a:noFill/>
        </p:spPr>
        <p:txBody>
          <a:bodyPr wrap="square" rtlCol="0">
            <a:spAutoFit/>
          </a:bodyPr>
          <a:lstStyle/>
          <a:p>
            <a:pPr algn="ctr"/>
            <a:r>
              <a:rPr lang="en-US" sz="4800" dirty="0">
                <a:solidFill>
                  <a:srgbClr val="FF0000"/>
                </a:solidFill>
                <a:latin typeface="Abadi" panose="020B0604020104020204" pitchFamily="34" charset="0"/>
              </a:rPr>
              <a:t>Men Seek Death</a:t>
            </a:r>
          </a:p>
        </p:txBody>
      </p:sp>
      <p:sp>
        <p:nvSpPr>
          <p:cNvPr id="11" name="TextBox 10"/>
          <p:cNvSpPr txBox="1"/>
          <p:nvPr/>
        </p:nvSpPr>
        <p:spPr>
          <a:xfrm>
            <a:off x="0" y="6460004"/>
            <a:ext cx="2971800" cy="369332"/>
          </a:xfrm>
          <a:prstGeom prst="rect">
            <a:avLst/>
          </a:prstGeom>
          <a:noFill/>
        </p:spPr>
        <p:txBody>
          <a:bodyPr wrap="square" rtlCol="0">
            <a:spAutoFit/>
          </a:bodyPr>
          <a:lstStyle/>
          <a:p>
            <a:r>
              <a:rPr lang="en-US" dirty="0">
                <a:solidFill>
                  <a:schemeClr val="bg2"/>
                </a:solidFill>
              </a:rPr>
              <a:t>Revelation 9:6</a:t>
            </a:r>
          </a:p>
        </p:txBody>
      </p:sp>
      <p:sp>
        <p:nvSpPr>
          <p:cNvPr id="13" name="TextBox 12"/>
          <p:cNvSpPr txBox="1"/>
          <p:nvPr/>
        </p:nvSpPr>
        <p:spPr>
          <a:xfrm>
            <a:off x="1676400" y="1143001"/>
            <a:ext cx="8610600" cy="830997"/>
          </a:xfrm>
          <a:prstGeom prst="rect">
            <a:avLst/>
          </a:prstGeom>
          <a:noFill/>
        </p:spPr>
        <p:txBody>
          <a:bodyPr wrap="square" rtlCol="0">
            <a:spAutoFit/>
          </a:bodyPr>
          <a:lstStyle/>
          <a:p>
            <a:r>
              <a:rPr lang="en-US" sz="2400" dirty="0">
                <a:solidFill>
                  <a:schemeClr val="bg2"/>
                </a:solidFill>
              </a:rPr>
              <a:t>There could be relief but righteousness is the price and for these men it is too high—death appears easier and cheaper</a:t>
            </a:r>
          </a:p>
        </p:txBody>
      </p:sp>
      <p:sp>
        <p:nvSpPr>
          <p:cNvPr id="8" name="TextBox 7"/>
          <p:cNvSpPr txBox="1"/>
          <p:nvPr/>
        </p:nvSpPr>
        <p:spPr>
          <a:xfrm>
            <a:off x="5886691" y="5555398"/>
            <a:ext cx="3810000" cy="830997"/>
          </a:xfrm>
          <a:prstGeom prst="rect">
            <a:avLst/>
          </a:prstGeom>
          <a:noFill/>
        </p:spPr>
        <p:txBody>
          <a:bodyPr wrap="square" rtlCol="0">
            <a:spAutoFit/>
          </a:bodyPr>
          <a:lstStyle/>
          <a:p>
            <a:r>
              <a:rPr lang="en-US" sz="2400" dirty="0">
                <a:solidFill>
                  <a:schemeClr val="bg2"/>
                </a:solidFill>
              </a:rPr>
              <a:t>Some would rather die than face the plagues </a:t>
            </a:r>
          </a:p>
        </p:txBody>
      </p:sp>
      <p:pic>
        <p:nvPicPr>
          <p:cNvPr id="3" name="Picture 2">
            <a:extLst>
              <a:ext uri="{FF2B5EF4-FFF2-40B4-BE49-F238E27FC236}">
                <a16:creationId xmlns:a16="http://schemas.microsoft.com/office/drawing/2014/main" id="{054A3A95-86C4-4A4D-84BF-B5FF99FF47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5899" y="2021980"/>
            <a:ext cx="2762009" cy="4146619"/>
          </a:xfrm>
          <a:prstGeom prst="rect">
            <a:avLst/>
          </a:prstGeom>
        </p:spPr>
      </p:pic>
      <p:pic>
        <p:nvPicPr>
          <p:cNvPr id="7" name="Picture 6">
            <a:extLst>
              <a:ext uri="{FF2B5EF4-FFF2-40B4-BE49-F238E27FC236}">
                <a16:creationId xmlns:a16="http://schemas.microsoft.com/office/drawing/2014/main" id="{A6A9D6E3-A8A0-4850-803C-7F22EA3467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4836" y="2679133"/>
            <a:ext cx="4400309" cy="2546918"/>
          </a:xfrm>
          <a:prstGeom prst="rect">
            <a:avLst/>
          </a:prstGeom>
        </p:spPr>
      </p:pic>
    </p:spTree>
    <p:extLst>
      <p:ext uri="{BB962C8B-B14F-4D97-AF65-F5344CB8AC3E}">
        <p14:creationId xmlns:p14="http://schemas.microsoft.com/office/powerpoint/2010/main" val="534660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133600" y="1"/>
            <a:ext cx="7848600" cy="830997"/>
          </a:xfrm>
          <a:prstGeom prst="rect">
            <a:avLst/>
          </a:prstGeom>
          <a:noFill/>
        </p:spPr>
        <p:txBody>
          <a:bodyPr wrap="square" rtlCol="0">
            <a:spAutoFit/>
          </a:bodyPr>
          <a:lstStyle/>
          <a:p>
            <a:pPr algn="ctr"/>
            <a:r>
              <a:rPr lang="en-US" sz="4800" dirty="0">
                <a:solidFill>
                  <a:srgbClr val="FF0000"/>
                </a:solidFill>
                <a:latin typeface="Abadi" panose="020B0604020104020204" pitchFamily="34" charset="0"/>
              </a:rPr>
              <a:t>Description</a:t>
            </a:r>
          </a:p>
        </p:txBody>
      </p:sp>
      <p:sp>
        <p:nvSpPr>
          <p:cNvPr id="11" name="TextBox 10"/>
          <p:cNvSpPr txBox="1"/>
          <p:nvPr/>
        </p:nvSpPr>
        <p:spPr>
          <a:xfrm>
            <a:off x="0" y="6434942"/>
            <a:ext cx="2971800" cy="369332"/>
          </a:xfrm>
          <a:prstGeom prst="rect">
            <a:avLst/>
          </a:prstGeom>
          <a:noFill/>
        </p:spPr>
        <p:txBody>
          <a:bodyPr wrap="square" rtlCol="0">
            <a:spAutoFit/>
          </a:bodyPr>
          <a:lstStyle/>
          <a:p>
            <a:r>
              <a:rPr lang="en-US" dirty="0">
                <a:solidFill>
                  <a:schemeClr val="bg2"/>
                </a:solidFill>
              </a:rPr>
              <a:t>Revelation 9:7-10</a:t>
            </a:r>
          </a:p>
        </p:txBody>
      </p:sp>
      <p:sp>
        <p:nvSpPr>
          <p:cNvPr id="13" name="TextBox 12"/>
          <p:cNvSpPr txBox="1"/>
          <p:nvPr/>
        </p:nvSpPr>
        <p:spPr>
          <a:xfrm>
            <a:off x="4298081" y="1152436"/>
            <a:ext cx="3904625" cy="461665"/>
          </a:xfrm>
          <a:prstGeom prst="rect">
            <a:avLst/>
          </a:prstGeom>
          <a:noFill/>
        </p:spPr>
        <p:txBody>
          <a:bodyPr wrap="square" rtlCol="0">
            <a:spAutoFit/>
          </a:bodyPr>
          <a:lstStyle/>
          <a:p>
            <a:r>
              <a:rPr lang="en-US" sz="2400" dirty="0">
                <a:solidFill>
                  <a:schemeClr val="bg2"/>
                </a:solidFill>
              </a:rPr>
              <a:t>Locust = military horses</a:t>
            </a:r>
          </a:p>
        </p:txBody>
      </p:sp>
      <p:sp>
        <p:nvSpPr>
          <p:cNvPr id="12" name="TextBox 11"/>
          <p:cNvSpPr txBox="1"/>
          <p:nvPr/>
        </p:nvSpPr>
        <p:spPr>
          <a:xfrm>
            <a:off x="2596916" y="2805931"/>
            <a:ext cx="8610600" cy="461665"/>
          </a:xfrm>
          <a:prstGeom prst="rect">
            <a:avLst/>
          </a:prstGeom>
          <a:noFill/>
        </p:spPr>
        <p:txBody>
          <a:bodyPr wrap="square" rtlCol="0">
            <a:spAutoFit/>
          </a:bodyPr>
          <a:lstStyle/>
          <a:p>
            <a:r>
              <a:rPr lang="en-US" sz="2400" dirty="0">
                <a:solidFill>
                  <a:schemeClr val="bg2"/>
                </a:solidFill>
              </a:rPr>
              <a:t>Horses—war   Crowns—victory but temporary</a:t>
            </a:r>
          </a:p>
        </p:txBody>
      </p:sp>
      <p:sp>
        <p:nvSpPr>
          <p:cNvPr id="14" name="TextBox 13"/>
          <p:cNvSpPr txBox="1"/>
          <p:nvPr/>
        </p:nvSpPr>
        <p:spPr>
          <a:xfrm>
            <a:off x="1329018" y="3581074"/>
            <a:ext cx="9144000" cy="2862322"/>
          </a:xfrm>
          <a:prstGeom prst="rect">
            <a:avLst/>
          </a:prstGeom>
          <a:noFill/>
        </p:spPr>
        <p:txBody>
          <a:bodyPr wrap="square" rtlCol="0">
            <a:spAutoFit/>
          </a:bodyPr>
          <a:lstStyle/>
          <a:p>
            <a:r>
              <a:rPr lang="en-US" sz="2000" dirty="0">
                <a:solidFill>
                  <a:schemeClr val="bg2"/>
                </a:solidFill>
              </a:rPr>
              <a:t>Faces of men—intelligent, cunning enemy</a:t>
            </a:r>
          </a:p>
          <a:p>
            <a:r>
              <a:rPr lang="en-US" sz="2000" dirty="0">
                <a:solidFill>
                  <a:schemeClr val="bg2"/>
                </a:solidFill>
              </a:rPr>
              <a:t>Hair as women—strength, brute power,</a:t>
            </a:r>
          </a:p>
          <a:p>
            <a:r>
              <a:rPr lang="en-US" sz="2000" dirty="0">
                <a:solidFill>
                  <a:schemeClr val="bg2"/>
                </a:solidFill>
              </a:rPr>
              <a:t> prowess</a:t>
            </a:r>
          </a:p>
          <a:p>
            <a:r>
              <a:rPr lang="en-US" sz="2000" dirty="0">
                <a:solidFill>
                  <a:schemeClr val="bg2"/>
                </a:solidFill>
              </a:rPr>
              <a:t>Lion’s teeth—ferocity, savageness, </a:t>
            </a:r>
          </a:p>
          <a:p>
            <a:r>
              <a:rPr lang="en-US" sz="2000" dirty="0">
                <a:solidFill>
                  <a:schemeClr val="bg2"/>
                </a:solidFill>
              </a:rPr>
              <a:t>aggression</a:t>
            </a:r>
          </a:p>
          <a:p>
            <a:r>
              <a:rPr lang="en-US" sz="2000" dirty="0">
                <a:solidFill>
                  <a:schemeClr val="bg2"/>
                </a:solidFill>
              </a:rPr>
              <a:t>Breastplate—invulnerable and invincible </a:t>
            </a:r>
          </a:p>
          <a:p>
            <a:r>
              <a:rPr lang="en-US" sz="2000" dirty="0">
                <a:solidFill>
                  <a:schemeClr val="bg2"/>
                </a:solidFill>
              </a:rPr>
              <a:t>(protection)</a:t>
            </a:r>
          </a:p>
          <a:p>
            <a:r>
              <a:rPr lang="en-US" sz="2000" dirty="0">
                <a:solidFill>
                  <a:schemeClr val="bg2"/>
                </a:solidFill>
              </a:rPr>
              <a:t>Sound—to create fear before they are </a:t>
            </a:r>
          </a:p>
          <a:p>
            <a:r>
              <a:rPr lang="en-US" sz="2000" dirty="0">
                <a:solidFill>
                  <a:schemeClr val="bg2"/>
                </a:solidFill>
              </a:rPr>
              <a:t>even seen, rapid, unstoppable</a:t>
            </a:r>
          </a:p>
        </p:txBody>
      </p:sp>
      <p:pic>
        <p:nvPicPr>
          <p:cNvPr id="3" name="Picture 2">
            <a:extLst>
              <a:ext uri="{FF2B5EF4-FFF2-40B4-BE49-F238E27FC236}">
                <a16:creationId xmlns:a16="http://schemas.microsoft.com/office/drawing/2014/main" id="{4E32B2BA-18BE-4E49-953D-69FF57731A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9794" y="668286"/>
            <a:ext cx="2694432" cy="1749552"/>
          </a:xfrm>
          <a:prstGeom prst="rect">
            <a:avLst/>
          </a:prstGeom>
        </p:spPr>
      </p:pic>
      <p:pic>
        <p:nvPicPr>
          <p:cNvPr id="7" name="Picture 6">
            <a:extLst>
              <a:ext uri="{FF2B5EF4-FFF2-40B4-BE49-F238E27FC236}">
                <a16:creationId xmlns:a16="http://schemas.microsoft.com/office/drawing/2014/main" id="{9D7610E3-FE1B-4E34-A8BA-D8FA468A8A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6913" y="668286"/>
            <a:ext cx="2414016" cy="2133600"/>
          </a:xfrm>
          <a:prstGeom prst="rect">
            <a:avLst/>
          </a:prstGeom>
        </p:spPr>
      </p:pic>
      <p:pic>
        <p:nvPicPr>
          <p:cNvPr id="9" name="Picture 8">
            <a:extLst>
              <a:ext uri="{FF2B5EF4-FFF2-40B4-BE49-F238E27FC236}">
                <a16:creationId xmlns:a16="http://schemas.microsoft.com/office/drawing/2014/main" id="{AC73B31E-C2BD-4C7B-BB06-42E5883EC1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9241" y="3932275"/>
            <a:ext cx="4381500" cy="2743200"/>
          </a:xfrm>
          <a:prstGeom prst="rect">
            <a:avLst/>
          </a:prstGeom>
        </p:spPr>
      </p:pic>
    </p:spTree>
    <p:extLst>
      <p:ext uri="{BB962C8B-B14F-4D97-AF65-F5344CB8AC3E}">
        <p14:creationId xmlns:p14="http://schemas.microsoft.com/office/powerpoint/2010/main" val="2256974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133600" y="1"/>
            <a:ext cx="7848600" cy="830997"/>
          </a:xfrm>
          <a:prstGeom prst="rect">
            <a:avLst/>
          </a:prstGeom>
          <a:noFill/>
        </p:spPr>
        <p:txBody>
          <a:bodyPr wrap="square" rtlCol="0">
            <a:spAutoFit/>
          </a:bodyPr>
          <a:lstStyle/>
          <a:p>
            <a:pPr algn="ctr"/>
            <a:r>
              <a:rPr lang="en-US" sz="4800" dirty="0">
                <a:solidFill>
                  <a:srgbClr val="FF0000"/>
                </a:solidFill>
                <a:latin typeface="Abadi" panose="020B0604020104020204" pitchFamily="34" charset="0"/>
              </a:rPr>
              <a:t>Angel of Bottomless Pit</a:t>
            </a:r>
          </a:p>
        </p:txBody>
      </p:sp>
      <p:sp>
        <p:nvSpPr>
          <p:cNvPr id="11" name="TextBox 10"/>
          <p:cNvSpPr txBox="1"/>
          <p:nvPr/>
        </p:nvSpPr>
        <p:spPr>
          <a:xfrm>
            <a:off x="98611" y="6433066"/>
            <a:ext cx="2971800" cy="369332"/>
          </a:xfrm>
          <a:prstGeom prst="rect">
            <a:avLst/>
          </a:prstGeom>
          <a:noFill/>
        </p:spPr>
        <p:txBody>
          <a:bodyPr wrap="square" rtlCol="0">
            <a:spAutoFit/>
          </a:bodyPr>
          <a:lstStyle/>
          <a:p>
            <a:r>
              <a:rPr lang="en-US" dirty="0">
                <a:solidFill>
                  <a:schemeClr val="bg2"/>
                </a:solidFill>
              </a:rPr>
              <a:t>Revelation 9:11</a:t>
            </a:r>
          </a:p>
        </p:txBody>
      </p:sp>
      <p:sp>
        <p:nvSpPr>
          <p:cNvPr id="13" name="TextBox 12"/>
          <p:cNvSpPr txBox="1"/>
          <p:nvPr/>
        </p:nvSpPr>
        <p:spPr>
          <a:xfrm>
            <a:off x="936812" y="1033145"/>
            <a:ext cx="6019800" cy="1569660"/>
          </a:xfrm>
          <a:prstGeom prst="rect">
            <a:avLst/>
          </a:prstGeom>
          <a:noFill/>
        </p:spPr>
        <p:txBody>
          <a:bodyPr wrap="square" rtlCol="0">
            <a:spAutoFit/>
          </a:bodyPr>
          <a:lstStyle/>
          <a:p>
            <a:r>
              <a:rPr lang="en-US" sz="2400" dirty="0">
                <a:solidFill>
                  <a:schemeClr val="bg2"/>
                </a:solidFill>
              </a:rPr>
              <a:t>Hebrew: </a:t>
            </a:r>
            <a:r>
              <a:rPr lang="en-US" sz="2400" dirty="0" err="1">
                <a:solidFill>
                  <a:schemeClr val="bg2"/>
                </a:solidFill>
              </a:rPr>
              <a:t>Abaddon</a:t>
            </a:r>
            <a:r>
              <a:rPr lang="en-US" sz="2400" dirty="0">
                <a:solidFill>
                  <a:schemeClr val="bg2"/>
                </a:solidFill>
              </a:rPr>
              <a:t>—he who causes to perish. Ruin, destruction</a:t>
            </a:r>
          </a:p>
          <a:p>
            <a:endParaRPr lang="en-US" sz="2400" dirty="0">
              <a:solidFill>
                <a:schemeClr val="bg2"/>
              </a:solidFill>
            </a:endParaRPr>
          </a:p>
          <a:p>
            <a:r>
              <a:rPr lang="en-US" sz="2400" dirty="0">
                <a:solidFill>
                  <a:schemeClr val="bg2"/>
                </a:solidFill>
              </a:rPr>
              <a:t>Greek: </a:t>
            </a:r>
            <a:r>
              <a:rPr lang="en-US" sz="2400" dirty="0" err="1">
                <a:solidFill>
                  <a:schemeClr val="bg2"/>
                </a:solidFill>
              </a:rPr>
              <a:t>Apollyon</a:t>
            </a:r>
            <a:r>
              <a:rPr lang="en-US" sz="2400" dirty="0">
                <a:solidFill>
                  <a:schemeClr val="bg2"/>
                </a:solidFill>
              </a:rPr>
              <a:t>—The destroyer</a:t>
            </a:r>
          </a:p>
        </p:txBody>
      </p:sp>
      <p:sp>
        <p:nvSpPr>
          <p:cNvPr id="14" name="TextBox 13"/>
          <p:cNvSpPr txBox="1"/>
          <p:nvPr/>
        </p:nvSpPr>
        <p:spPr>
          <a:xfrm>
            <a:off x="6566646" y="4477786"/>
            <a:ext cx="3733800" cy="1815882"/>
          </a:xfrm>
          <a:prstGeom prst="rect">
            <a:avLst/>
          </a:prstGeom>
          <a:noFill/>
        </p:spPr>
        <p:txBody>
          <a:bodyPr wrap="square" rtlCol="0">
            <a:spAutoFit/>
          </a:bodyPr>
          <a:lstStyle/>
          <a:p>
            <a:r>
              <a:rPr lang="en-US" sz="2800" dirty="0">
                <a:solidFill>
                  <a:schemeClr val="bg2"/>
                </a:solidFill>
              </a:rPr>
              <a:t>Satan has gone from one who bears the light to one whose sole intent is to destroy</a:t>
            </a:r>
          </a:p>
        </p:txBody>
      </p:sp>
      <p:pic>
        <p:nvPicPr>
          <p:cNvPr id="7" name="Picture 6">
            <a:extLst>
              <a:ext uri="{FF2B5EF4-FFF2-40B4-BE49-F238E27FC236}">
                <a16:creationId xmlns:a16="http://schemas.microsoft.com/office/drawing/2014/main" id="{ECD3EAA9-4EEF-466A-89D2-77E7D4A1E2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2704" y="3075786"/>
            <a:ext cx="3633531" cy="2804403"/>
          </a:xfrm>
          <a:prstGeom prst="rect">
            <a:avLst/>
          </a:prstGeom>
        </p:spPr>
      </p:pic>
      <p:pic>
        <p:nvPicPr>
          <p:cNvPr id="9" name="Picture 8">
            <a:extLst>
              <a:ext uri="{FF2B5EF4-FFF2-40B4-BE49-F238E27FC236}">
                <a16:creationId xmlns:a16="http://schemas.microsoft.com/office/drawing/2014/main" id="{6C5AFDEF-1F13-46F2-AC71-8147B062AD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5766" y="1575306"/>
            <a:ext cx="3676207" cy="2658086"/>
          </a:xfrm>
          <a:prstGeom prst="rect">
            <a:avLst/>
          </a:prstGeom>
        </p:spPr>
      </p:pic>
    </p:spTree>
    <p:extLst>
      <p:ext uri="{BB962C8B-B14F-4D97-AF65-F5344CB8AC3E}">
        <p14:creationId xmlns:p14="http://schemas.microsoft.com/office/powerpoint/2010/main" val="1105849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133599" y="1"/>
            <a:ext cx="9719733" cy="830997"/>
          </a:xfrm>
          <a:prstGeom prst="rect">
            <a:avLst/>
          </a:prstGeom>
          <a:noFill/>
        </p:spPr>
        <p:txBody>
          <a:bodyPr wrap="square" rtlCol="0">
            <a:spAutoFit/>
          </a:bodyPr>
          <a:lstStyle/>
          <a:p>
            <a:pPr algn="ctr"/>
            <a:r>
              <a:rPr lang="en-US" sz="4800" dirty="0">
                <a:solidFill>
                  <a:srgbClr val="FF0000"/>
                </a:solidFill>
                <a:latin typeface="Abadi" panose="020B0604020104020204" pitchFamily="34" charset="0"/>
              </a:rPr>
              <a:t>6</a:t>
            </a:r>
            <a:r>
              <a:rPr lang="en-US" sz="4800" baseline="30000" dirty="0">
                <a:solidFill>
                  <a:srgbClr val="FF0000"/>
                </a:solidFill>
                <a:latin typeface="Abadi" panose="020B0604020104020204" pitchFamily="34" charset="0"/>
              </a:rPr>
              <a:t>th</a:t>
            </a:r>
            <a:r>
              <a:rPr lang="en-US" sz="4800" dirty="0">
                <a:solidFill>
                  <a:srgbClr val="FF0000"/>
                </a:solidFill>
                <a:latin typeface="Abadi" panose="020B0604020104020204" pitchFamily="34" charset="0"/>
              </a:rPr>
              <a:t> Angel--Loose the 4 Angels</a:t>
            </a:r>
          </a:p>
        </p:txBody>
      </p:sp>
      <p:sp>
        <p:nvSpPr>
          <p:cNvPr id="11" name="TextBox 10"/>
          <p:cNvSpPr txBox="1"/>
          <p:nvPr/>
        </p:nvSpPr>
        <p:spPr>
          <a:xfrm>
            <a:off x="190500" y="6460003"/>
            <a:ext cx="2971800" cy="369332"/>
          </a:xfrm>
          <a:prstGeom prst="rect">
            <a:avLst/>
          </a:prstGeom>
          <a:noFill/>
        </p:spPr>
        <p:txBody>
          <a:bodyPr wrap="square" rtlCol="0">
            <a:spAutoFit/>
          </a:bodyPr>
          <a:lstStyle/>
          <a:p>
            <a:r>
              <a:rPr lang="en-US" dirty="0">
                <a:solidFill>
                  <a:schemeClr val="bg2"/>
                </a:solidFill>
              </a:rPr>
              <a:t>Revelation 9:14-15</a:t>
            </a:r>
          </a:p>
        </p:txBody>
      </p:sp>
      <p:sp>
        <p:nvSpPr>
          <p:cNvPr id="13" name="TextBox 12"/>
          <p:cNvSpPr txBox="1"/>
          <p:nvPr/>
        </p:nvSpPr>
        <p:spPr>
          <a:xfrm>
            <a:off x="706965" y="1802368"/>
            <a:ext cx="6019800" cy="1569660"/>
          </a:xfrm>
          <a:prstGeom prst="rect">
            <a:avLst/>
          </a:prstGeom>
          <a:noFill/>
        </p:spPr>
        <p:txBody>
          <a:bodyPr wrap="square" rtlCol="0">
            <a:spAutoFit/>
          </a:bodyPr>
          <a:lstStyle/>
          <a:p>
            <a:r>
              <a:rPr lang="en-US" sz="2400" dirty="0">
                <a:solidFill>
                  <a:schemeClr val="bg2"/>
                </a:solidFill>
              </a:rPr>
              <a:t>Angels of destruction</a:t>
            </a:r>
          </a:p>
          <a:p>
            <a:endParaRPr lang="en-US" sz="2400" dirty="0">
              <a:solidFill>
                <a:schemeClr val="bg2"/>
              </a:solidFill>
            </a:endParaRPr>
          </a:p>
          <a:p>
            <a:r>
              <a:rPr lang="en-US" sz="2400" dirty="0">
                <a:solidFill>
                  <a:schemeClr val="bg2"/>
                </a:solidFill>
              </a:rPr>
              <a:t>Now to destroy man—Euphrates—</a:t>
            </a:r>
          </a:p>
          <a:p>
            <a:r>
              <a:rPr lang="en-US" sz="2400" dirty="0">
                <a:solidFill>
                  <a:schemeClr val="bg2"/>
                </a:solidFill>
              </a:rPr>
              <a:t>JST—bottomless pit</a:t>
            </a:r>
          </a:p>
        </p:txBody>
      </p:sp>
      <p:sp>
        <p:nvSpPr>
          <p:cNvPr id="15" name="TextBox 14"/>
          <p:cNvSpPr txBox="1"/>
          <p:nvPr/>
        </p:nvSpPr>
        <p:spPr>
          <a:xfrm>
            <a:off x="5916706" y="4372493"/>
            <a:ext cx="4719918" cy="1938992"/>
          </a:xfrm>
          <a:prstGeom prst="rect">
            <a:avLst/>
          </a:prstGeom>
          <a:noFill/>
        </p:spPr>
        <p:txBody>
          <a:bodyPr wrap="square" rtlCol="0">
            <a:spAutoFit/>
          </a:bodyPr>
          <a:lstStyle/>
          <a:p>
            <a:pPr algn="ctr"/>
            <a:r>
              <a:rPr lang="en-US" sz="2400" dirty="0">
                <a:solidFill>
                  <a:schemeClr val="bg2"/>
                </a:solidFill>
              </a:rPr>
              <a:t>Hour—Day—Month—Year:</a:t>
            </a:r>
          </a:p>
          <a:p>
            <a:pPr algn="ctr"/>
            <a:endParaRPr lang="en-US" sz="2400" dirty="0">
              <a:solidFill>
                <a:schemeClr val="bg2"/>
              </a:solidFill>
            </a:endParaRPr>
          </a:p>
          <a:p>
            <a:r>
              <a:rPr lang="en-US" sz="2400" dirty="0">
                <a:solidFill>
                  <a:schemeClr val="bg2"/>
                </a:solidFill>
              </a:rPr>
              <a:t>The angels are prepared for that moment in time. They are not late for their appointment with mankind. </a:t>
            </a:r>
          </a:p>
        </p:txBody>
      </p:sp>
      <p:grpSp>
        <p:nvGrpSpPr>
          <p:cNvPr id="8" name="Group 7"/>
          <p:cNvGrpSpPr/>
          <p:nvPr/>
        </p:nvGrpSpPr>
        <p:grpSpPr>
          <a:xfrm flipH="1">
            <a:off x="2133600" y="209514"/>
            <a:ext cx="508178" cy="1052831"/>
            <a:chOff x="5737476" y="2372197"/>
            <a:chExt cx="1526754" cy="3163093"/>
          </a:xfr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p:grpSpPr>
        <p:sp>
          <p:nvSpPr>
            <p:cNvPr id="9" name="Freeform: Shape 8"/>
            <p:cNvSpPr/>
            <p:nvPr/>
          </p:nvSpPr>
          <p:spPr>
            <a:xfrm rot="1925385">
              <a:off x="5737476" y="2505271"/>
              <a:ext cx="950042" cy="445787"/>
            </a:xfrm>
            <a:custGeom>
              <a:avLst/>
              <a:gdLst>
                <a:gd name="connsiteX0" fmla="*/ 12457 w 950042"/>
                <a:gd name="connsiteY0" fmla="*/ 0 h 445787"/>
                <a:gd name="connsiteX1" fmla="*/ 244764 w 950042"/>
                <a:gd name="connsiteY1" fmla="*/ 189995 h 445787"/>
                <a:gd name="connsiteX2" fmla="*/ 950042 w 950042"/>
                <a:gd name="connsiteY2" fmla="*/ 189995 h 445787"/>
                <a:gd name="connsiteX3" fmla="*/ 950042 w 950042"/>
                <a:gd name="connsiteY3" fmla="*/ 313097 h 445787"/>
                <a:gd name="connsiteX4" fmla="*/ 182118 w 950042"/>
                <a:gd name="connsiteY4" fmla="*/ 313097 h 445787"/>
                <a:gd name="connsiteX5" fmla="*/ 0 w 950042"/>
                <a:gd name="connsiteY5" fmla="*/ 445787 h 44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0042" h="445787">
                  <a:moveTo>
                    <a:pt x="12457" y="0"/>
                  </a:moveTo>
                  <a:lnTo>
                    <a:pt x="244764" y="189995"/>
                  </a:lnTo>
                  <a:lnTo>
                    <a:pt x="950042" y="189995"/>
                  </a:lnTo>
                  <a:lnTo>
                    <a:pt x="950042" y="313097"/>
                  </a:lnTo>
                  <a:lnTo>
                    <a:pt x="182118" y="313097"/>
                  </a:lnTo>
                  <a:lnTo>
                    <a:pt x="0" y="445787"/>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p:cNvSpPr/>
            <p:nvPr/>
          </p:nvSpPr>
          <p:spPr>
            <a:xfrm>
              <a:off x="6193289" y="4432750"/>
              <a:ext cx="704834" cy="1096325"/>
            </a:xfrm>
            <a:custGeom>
              <a:avLst/>
              <a:gdLst>
                <a:gd name="connsiteX0" fmla="*/ 321408 w 704834"/>
                <a:gd name="connsiteY0" fmla="*/ 0 h 1096325"/>
                <a:gd name="connsiteX1" fmla="*/ 704834 w 704834"/>
                <a:gd name="connsiteY1" fmla="*/ 42697 h 1096325"/>
                <a:gd name="connsiteX2" fmla="*/ 512814 w 704834"/>
                <a:gd name="connsiteY2" fmla="*/ 970214 h 1096325"/>
                <a:gd name="connsiteX3" fmla="*/ 513214 w 704834"/>
                <a:gd name="connsiteY3" fmla="*/ 970464 h 1096325"/>
                <a:gd name="connsiteX4" fmla="*/ 534204 w 704834"/>
                <a:gd name="connsiteY4" fmla="*/ 1005728 h 1096325"/>
                <a:gd name="connsiteX5" fmla="*/ 513214 w 704834"/>
                <a:gd name="connsiteY5" fmla="*/ 1040993 h 1096325"/>
                <a:gd name="connsiteX6" fmla="*/ 495924 w 704834"/>
                <a:gd name="connsiteY6" fmla="*/ 1051797 h 1096325"/>
                <a:gd name="connsiteX7" fmla="*/ 494834 w 704834"/>
                <a:gd name="connsiteY7" fmla="*/ 1057062 h 1096325"/>
                <a:gd name="connsiteX8" fmla="*/ 488608 w 704834"/>
                <a:gd name="connsiteY8" fmla="*/ 1056369 h 1096325"/>
                <a:gd name="connsiteX9" fmla="*/ 488587 w 704834"/>
                <a:gd name="connsiteY9" fmla="*/ 1056382 h 1096325"/>
                <a:gd name="connsiteX10" fmla="*/ 267102 w 704834"/>
                <a:gd name="connsiteY10" fmla="*/ 1096325 h 1096325"/>
                <a:gd name="connsiteX11" fmla="*/ 0 w 704834"/>
                <a:gd name="connsiteY11" fmla="*/ 1005728 h 1096325"/>
                <a:gd name="connsiteX12" fmla="*/ 267102 w 704834"/>
                <a:gd name="connsiteY12" fmla="*/ 915131 h 1096325"/>
                <a:gd name="connsiteX13" fmla="*/ 305204 w 704834"/>
                <a:gd name="connsiteY13" fmla="*/ 917740 h 10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4834" h="1096325">
                  <a:moveTo>
                    <a:pt x="321408" y="0"/>
                  </a:moveTo>
                  <a:lnTo>
                    <a:pt x="704834" y="42697"/>
                  </a:lnTo>
                  <a:lnTo>
                    <a:pt x="512814" y="970214"/>
                  </a:lnTo>
                  <a:lnTo>
                    <a:pt x="513214" y="970464"/>
                  </a:lnTo>
                  <a:cubicBezTo>
                    <a:pt x="526730" y="981303"/>
                    <a:pt x="534204" y="993219"/>
                    <a:pt x="534204" y="1005728"/>
                  </a:cubicBezTo>
                  <a:cubicBezTo>
                    <a:pt x="534204" y="1018237"/>
                    <a:pt x="526730" y="1030154"/>
                    <a:pt x="513214" y="1040993"/>
                  </a:cubicBezTo>
                  <a:lnTo>
                    <a:pt x="495924" y="1051797"/>
                  </a:lnTo>
                  <a:lnTo>
                    <a:pt x="494834" y="1057062"/>
                  </a:lnTo>
                  <a:lnTo>
                    <a:pt x="488608" y="1056369"/>
                  </a:lnTo>
                  <a:lnTo>
                    <a:pt x="488587" y="1056382"/>
                  </a:lnTo>
                  <a:cubicBezTo>
                    <a:pt x="440587" y="1080481"/>
                    <a:pt x="359300" y="1096325"/>
                    <a:pt x="267102" y="1096325"/>
                  </a:cubicBezTo>
                  <a:cubicBezTo>
                    <a:pt x="119586" y="1096325"/>
                    <a:pt x="0" y="1055763"/>
                    <a:pt x="0" y="1005728"/>
                  </a:cubicBezTo>
                  <a:cubicBezTo>
                    <a:pt x="0" y="955693"/>
                    <a:pt x="119586" y="915131"/>
                    <a:pt x="267102" y="915131"/>
                  </a:cubicBezTo>
                  <a:lnTo>
                    <a:pt x="305204" y="917740"/>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p:cNvSpPr/>
            <p:nvPr/>
          </p:nvSpPr>
          <p:spPr>
            <a:xfrm>
              <a:off x="5857740" y="2660536"/>
              <a:ext cx="487597" cy="732349"/>
            </a:xfrm>
            <a:custGeom>
              <a:avLst/>
              <a:gdLst>
                <a:gd name="connsiteX0" fmla="*/ 335197 w 487597"/>
                <a:gd name="connsiteY0" fmla="*/ 0 h 732349"/>
                <a:gd name="connsiteX1" fmla="*/ 487597 w 487597"/>
                <a:gd name="connsiteY1" fmla="*/ 128809 h 732349"/>
                <a:gd name="connsiteX2" fmla="*/ 335197 w 487597"/>
                <a:gd name="connsiteY2" fmla="*/ 257618 h 732349"/>
                <a:gd name="connsiteX3" fmla="*/ 326735 w 487597"/>
                <a:gd name="connsiteY3" fmla="*/ 256174 h 732349"/>
                <a:gd name="connsiteX4" fmla="*/ 211841 w 487597"/>
                <a:gd name="connsiteY4" fmla="*/ 481325 h 732349"/>
                <a:gd name="connsiteX5" fmla="*/ 366508 w 487597"/>
                <a:gd name="connsiteY5" fmla="*/ 560251 h 732349"/>
                <a:gd name="connsiteX6" fmla="*/ 374629 w 487597"/>
                <a:gd name="connsiteY6" fmla="*/ 600073 h 732349"/>
                <a:gd name="connsiteX7" fmla="*/ 316850 w 487597"/>
                <a:gd name="connsiteY7" fmla="*/ 713297 h 732349"/>
                <a:gd name="connsiteX8" fmla="*/ 279840 w 487597"/>
                <a:gd name="connsiteY8" fmla="*/ 730089 h 732349"/>
                <a:gd name="connsiteX9" fmla="*/ 102608 w 487597"/>
                <a:gd name="connsiteY9" fmla="*/ 639648 h 732349"/>
                <a:gd name="connsiteX10" fmla="*/ 17511 w 487597"/>
                <a:gd name="connsiteY10" fmla="*/ 596224 h 732349"/>
                <a:gd name="connsiteX11" fmla="*/ 12351 w 487597"/>
                <a:gd name="connsiteY11" fmla="*/ 593590 h 732349"/>
                <a:gd name="connsiteX12" fmla="*/ 4230 w 487597"/>
                <a:gd name="connsiteY12" fmla="*/ 553768 h 732349"/>
                <a:gd name="connsiteX13" fmla="*/ 195217 w 487597"/>
                <a:gd name="connsiteY13" fmla="*/ 179503 h 732349"/>
                <a:gd name="connsiteX14" fmla="*/ 194774 w 487597"/>
                <a:gd name="connsiteY14" fmla="*/ 178947 h 732349"/>
                <a:gd name="connsiteX15" fmla="*/ 182797 w 487597"/>
                <a:gd name="connsiteY15" fmla="*/ 128809 h 732349"/>
                <a:gd name="connsiteX16" fmla="*/ 335197 w 487597"/>
                <a:gd name="connsiteY16" fmla="*/ 0 h 73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7597" h="732349">
                  <a:moveTo>
                    <a:pt x="335197" y="0"/>
                  </a:moveTo>
                  <a:cubicBezTo>
                    <a:pt x="419365" y="0"/>
                    <a:pt x="487597" y="57670"/>
                    <a:pt x="487597" y="128809"/>
                  </a:cubicBezTo>
                  <a:cubicBezTo>
                    <a:pt x="487597" y="199948"/>
                    <a:pt x="419365" y="257618"/>
                    <a:pt x="335197" y="257618"/>
                  </a:cubicBezTo>
                  <a:lnTo>
                    <a:pt x="326735" y="256174"/>
                  </a:lnTo>
                  <a:lnTo>
                    <a:pt x="211841" y="481325"/>
                  </a:lnTo>
                  <a:lnTo>
                    <a:pt x="366508" y="560251"/>
                  </a:lnTo>
                  <a:cubicBezTo>
                    <a:pt x="378971" y="566610"/>
                    <a:pt x="382606" y="584439"/>
                    <a:pt x="374629" y="600073"/>
                  </a:cubicBezTo>
                  <a:lnTo>
                    <a:pt x="316850" y="713297"/>
                  </a:lnTo>
                  <a:cubicBezTo>
                    <a:pt x="308873" y="728931"/>
                    <a:pt x="292303" y="736449"/>
                    <a:pt x="279840" y="730089"/>
                  </a:cubicBezTo>
                  <a:lnTo>
                    <a:pt x="102608" y="639648"/>
                  </a:lnTo>
                  <a:lnTo>
                    <a:pt x="17511" y="596224"/>
                  </a:lnTo>
                  <a:lnTo>
                    <a:pt x="12351" y="593590"/>
                  </a:lnTo>
                  <a:cubicBezTo>
                    <a:pt x="-112" y="587231"/>
                    <a:pt x="-3747" y="569402"/>
                    <a:pt x="4230" y="553768"/>
                  </a:cubicBezTo>
                  <a:lnTo>
                    <a:pt x="195217" y="179503"/>
                  </a:lnTo>
                  <a:lnTo>
                    <a:pt x="194774" y="178947"/>
                  </a:lnTo>
                  <a:cubicBezTo>
                    <a:pt x="187062" y="163537"/>
                    <a:pt x="182797" y="146594"/>
                    <a:pt x="182797" y="128809"/>
                  </a:cubicBezTo>
                  <a:cubicBezTo>
                    <a:pt x="182797" y="57670"/>
                    <a:pt x="251029" y="0"/>
                    <a:pt x="335197" y="0"/>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p:cNvSpPr/>
            <p:nvPr/>
          </p:nvSpPr>
          <p:spPr>
            <a:xfrm rot="7108612">
              <a:off x="6265031" y="3038386"/>
              <a:ext cx="343815" cy="811306"/>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p:cNvSpPr/>
            <p:nvPr/>
          </p:nvSpPr>
          <p:spPr>
            <a:xfrm rot="20798583">
              <a:off x="6472339" y="4438965"/>
              <a:ext cx="704834" cy="1096325"/>
            </a:xfrm>
            <a:custGeom>
              <a:avLst/>
              <a:gdLst>
                <a:gd name="connsiteX0" fmla="*/ 321408 w 704834"/>
                <a:gd name="connsiteY0" fmla="*/ 0 h 1096325"/>
                <a:gd name="connsiteX1" fmla="*/ 704834 w 704834"/>
                <a:gd name="connsiteY1" fmla="*/ 42697 h 1096325"/>
                <a:gd name="connsiteX2" fmla="*/ 512814 w 704834"/>
                <a:gd name="connsiteY2" fmla="*/ 970214 h 1096325"/>
                <a:gd name="connsiteX3" fmla="*/ 513214 w 704834"/>
                <a:gd name="connsiteY3" fmla="*/ 970464 h 1096325"/>
                <a:gd name="connsiteX4" fmla="*/ 534204 w 704834"/>
                <a:gd name="connsiteY4" fmla="*/ 1005728 h 1096325"/>
                <a:gd name="connsiteX5" fmla="*/ 513214 w 704834"/>
                <a:gd name="connsiteY5" fmla="*/ 1040993 h 1096325"/>
                <a:gd name="connsiteX6" fmla="*/ 495924 w 704834"/>
                <a:gd name="connsiteY6" fmla="*/ 1051797 h 1096325"/>
                <a:gd name="connsiteX7" fmla="*/ 494834 w 704834"/>
                <a:gd name="connsiteY7" fmla="*/ 1057062 h 1096325"/>
                <a:gd name="connsiteX8" fmla="*/ 488608 w 704834"/>
                <a:gd name="connsiteY8" fmla="*/ 1056369 h 1096325"/>
                <a:gd name="connsiteX9" fmla="*/ 488587 w 704834"/>
                <a:gd name="connsiteY9" fmla="*/ 1056382 h 1096325"/>
                <a:gd name="connsiteX10" fmla="*/ 267102 w 704834"/>
                <a:gd name="connsiteY10" fmla="*/ 1096325 h 1096325"/>
                <a:gd name="connsiteX11" fmla="*/ 0 w 704834"/>
                <a:gd name="connsiteY11" fmla="*/ 1005728 h 1096325"/>
                <a:gd name="connsiteX12" fmla="*/ 267102 w 704834"/>
                <a:gd name="connsiteY12" fmla="*/ 915131 h 1096325"/>
                <a:gd name="connsiteX13" fmla="*/ 305204 w 704834"/>
                <a:gd name="connsiteY13" fmla="*/ 917740 h 10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4834" h="1096325">
                  <a:moveTo>
                    <a:pt x="321408" y="0"/>
                  </a:moveTo>
                  <a:lnTo>
                    <a:pt x="704834" y="42697"/>
                  </a:lnTo>
                  <a:lnTo>
                    <a:pt x="512814" y="970214"/>
                  </a:lnTo>
                  <a:lnTo>
                    <a:pt x="513214" y="970464"/>
                  </a:lnTo>
                  <a:cubicBezTo>
                    <a:pt x="526730" y="981303"/>
                    <a:pt x="534204" y="993219"/>
                    <a:pt x="534204" y="1005728"/>
                  </a:cubicBezTo>
                  <a:cubicBezTo>
                    <a:pt x="534204" y="1018237"/>
                    <a:pt x="526730" y="1030154"/>
                    <a:pt x="513214" y="1040993"/>
                  </a:cubicBezTo>
                  <a:lnTo>
                    <a:pt x="495924" y="1051797"/>
                  </a:lnTo>
                  <a:lnTo>
                    <a:pt x="494834" y="1057062"/>
                  </a:lnTo>
                  <a:lnTo>
                    <a:pt x="488608" y="1056369"/>
                  </a:lnTo>
                  <a:lnTo>
                    <a:pt x="488587" y="1056382"/>
                  </a:lnTo>
                  <a:cubicBezTo>
                    <a:pt x="440587" y="1080481"/>
                    <a:pt x="359300" y="1096325"/>
                    <a:pt x="267102" y="1096325"/>
                  </a:cubicBezTo>
                  <a:cubicBezTo>
                    <a:pt x="119586" y="1096325"/>
                    <a:pt x="0" y="1055763"/>
                    <a:pt x="0" y="1005728"/>
                  </a:cubicBezTo>
                  <a:cubicBezTo>
                    <a:pt x="0" y="955693"/>
                    <a:pt x="119586" y="915131"/>
                    <a:pt x="267102" y="915131"/>
                  </a:cubicBezTo>
                  <a:lnTo>
                    <a:pt x="305204" y="917740"/>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Trapezoid 16"/>
            <p:cNvSpPr/>
            <p:nvPr/>
          </p:nvSpPr>
          <p:spPr>
            <a:xfrm>
              <a:off x="6400800" y="3387243"/>
              <a:ext cx="787213" cy="1767487"/>
            </a:xfrm>
            <a:prstGeom prst="trapezoid">
              <a:avLst>
                <a:gd name="adj" fmla="val 3310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p:cNvSpPr/>
            <p:nvPr/>
          </p:nvSpPr>
          <p:spPr>
            <a:xfrm rot="18933998">
              <a:off x="6350552" y="2372197"/>
              <a:ext cx="913678" cy="888133"/>
            </a:xfrm>
            <a:custGeom>
              <a:avLst/>
              <a:gdLst>
                <a:gd name="connsiteX0" fmla="*/ 799691 w 913678"/>
                <a:gd name="connsiteY0" fmla="*/ 10041 h 888133"/>
                <a:gd name="connsiteX1" fmla="*/ 841644 w 913678"/>
                <a:gd name="connsiteY1" fmla="*/ 99397 h 888133"/>
                <a:gd name="connsiteX2" fmla="*/ 841876 w 913678"/>
                <a:gd name="connsiteY2" fmla="*/ 99617 h 888133"/>
                <a:gd name="connsiteX3" fmla="*/ 875001 w 913678"/>
                <a:gd name="connsiteY3" fmla="*/ 131250 h 888133"/>
                <a:gd name="connsiteX4" fmla="*/ 895486 w 913678"/>
                <a:gd name="connsiteY4" fmla="*/ 186119 h 888133"/>
                <a:gd name="connsiteX5" fmla="*/ 893076 w 913678"/>
                <a:gd name="connsiteY5" fmla="*/ 280156 h 888133"/>
                <a:gd name="connsiteX6" fmla="*/ 910680 w 913678"/>
                <a:gd name="connsiteY6" fmla="*/ 423937 h 888133"/>
                <a:gd name="connsiteX7" fmla="*/ 828213 w 913678"/>
                <a:gd name="connsiteY7" fmla="*/ 549796 h 888133"/>
                <a:gd name="connsiteX8" fmla="*/ 798691 w 913678"/>
                <a:gd name="connsiteY8" fmla="*/ 657641 h 888133"/>
                <a:gd name="connsiteX9" fmla="*/ 698179 w 913678"/>
                <a:gd name="connsiteY9" fmla="*/ 670699 h 888133"/>
                <a:gd name="connsiteX10" fmla="*/ 626351 w 913678"/>
                <a:gd name="connsiteY10" fmla="*/ 785749 h 888133"/>
                <a:gd name="connsiteX11" fmla="*/ 596060 w 913678"/>
                <a:gd name="connsiteY11" fmla="*/ 789960 h 888133"/>
                <a:gd name="connsiteX12" fmla="*/ 570246 w 913678"/>
                <a:gd name="connsiteY12" fmla="*/ 780021 h 888133"/>
                <a:gd name="connsiteX13" fmla="*/ 506422 w 913678"/>
                <a:gd name="connsiteY13" fmla="*/ 821979 h 888133"/>
                <a:gd name="connsiteX14" fmla="*/ 77291 w 913678"/>
                <a:gd name="connsiteY14" fmla="*/ 814764 h 888133"/>
                <a:gd name="connsiteX15" fmla="*/ 174364 w 913678"/>
                <a:gd name="connsiteY15" fmla="*/ 232886 h 888133"/>
                <a:gd name="connsiteX16" fmla="*/ 325076 w 913678"/>
                <a:gd name="connsiteY16" fmla="*/ 117109 h 888133"/>
                <a:gd name="connsiteX17" fmla="*/ 395887 w 913678"/>
                <a:gd name="connsiteY17" fmla="*/ 84415 h 888133"/>
                <a:gd name="connsiteX18" fmla="*/ 419540 w 913678"/>
                <a:gd name="connsiteY18" fmla="*/ 71347 h 888133"/>
                <a:gd name="connsiteX19" fmla="*/ 435115 w 913678"/>
                <a:gd name="connsiteY19" fmla="*/ 71839 h 888133"/>
                <a:gd name="connsiteX20" fmla="*/ 484390 w 913678"/>
                <a:gd name="connsiteY20" fmla="*/ 58094 h 888133"/>
                <a:gd name="connsiteX21" fmla="*/ 503284 w 913678"/>
                <a:gd name="connsiteY21" fmla="*/ 56346 h 888133"/>
                <a:gd name="connsiteX22" fmla="*/ 508893 w 913678"/>
                <a:gd name="connsiteY22" fmla="*/ 45608 h 888133"/>
                <a:gd name="connsiteX23" fmla="*/ 585331 w 913678"/>
                <a:gd name="connsiteY23" fmla="*/ 33289 h 888133"/>
                <a:gd name="connsiteX24" fmla="*/ 604948 w 913678"/>
                <a:gd name="connsiteY24" fmla="*/ 56008 h 888133"/>
                <a:gd name="connsiteX25" fmla="*/ 610338 w 913678"/>
                <a:gd name="connsiteY25" fmla="*/ 56633 h 888133"/>
                <a:gd name="connsiteX26" fmla="*/ 628453 w 913678"/>
                <a:gd name="connsiteY26" fmla="*/ 20518 h 888133"/>
                <a:gd name="connsiteX27" fmla="*/ 656946 w 913678"/>
                <a:gd name="connsiteY27" fmla="*/ 1079 h 888133"/>
                <a:gd name="connsiteX28" fmla="*/ 690292 w 913678"/>
                <a:gd name="connsiteY28" fmla="*/ 8132 h 888133"/>
                <a:gd name="connsiteX29" fmla="*/ 716186 w 913678"/>
                <a:gd name="connsiteY29" fmla="*/ 41790 h 888133"/>
                <a:gd name="connsiteX30" fmla="*/ 716959 w 913678"/>
                <a:gd name="connsiteY30" fmla="*/ 42795 h 888133"/>
                <a:gd name="connsiteX31" fmla="*/ 777457 w 913678"/>
                <a:gd name="connsiteY31" fmla="*/ 592 h 888133"/>
                <a:gd name="connsiteX32" fmla="*/ 799691 w 913678"/>
                <a:gd name="connsiteY32" fmla="*/ 10041 h 88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3678" h="888133">
                  <a:moveTo>
                    <a:pt x="799691" y="10041"/>
                  </a:moveTo>
                  <a:cubicBezTo>
                    <a:pt x="821659" y="26061"/>
                    <a:pt x="837412" y="59602"/>
                    <a:pt x="841644" y="99397"/>
                  </a:cubicBezTo>
                  <a:lnTo>
                    <a:pt x="841876" y="99617"/>
                  </a:lnTo>
                  <a:lnTo>
                    <a:pt x="875001" y="131250"/>
                  </a:lnTo>
                  <a:cubicBezTo>
                    <a:pt x="884259" y="146159"/>
                    <a:pt x="891371" y="164905"/>
                    <a:pt x="895486" y="186119"/>
                  </a:cubicBezTo>
                  <a:cubicBezTo>
                    <a:pt x="901466" y="216916"/>
                    <a:pt x="900614" y="250365"/>
                    <a:pt x="893076" y="280156"/>
                  </a:cubicBezTo>
                  <a:cubicBezTo>
                    <a:pt x="911606" y="321012"/>
                    <a:pt x="918086" y="373974"/>
                    <a:pt x="910680" y="423937"/>
                  </a:cubicBezTo>
                  <a:cubicBezTo>
                    <a:pt x="900835" y="490360"/>
                    <a:pt x="868242" y="540103"/>
                    <a:pt x="828213" y="549796"/>
                  </a:cubicBezTo>
                  <a:cubicBezTo>
                    <a:pt x="828022" y="591255"/>
                    <a:pt x="817251" y="630574"/>
                    <a:pt x="798691" y="657641"/>
                  </a:cubicBezTo>
                  <a:cubicBezTo>
                    <a:pt x="770492" y="698771"/>
                    <a:pt x="729758" y="704056"/>
                    <a:pt x="698179" y="670699"/>
                  </a:cubicBezTo>
                  <a:cubicBezTo>
                    <a:pt x="687967" y="727995"/>
                    <a:pt x="660620" y="771795"/>
                    <a:pt x="626351" y="785749"/>
                  </a:cubicBezTo>
                  <a:cubicBezTo>
                    <a:pt x="616256" y="789859"/>
                    <a:pt x="606051" y="791191"/>
                    <a:pt x="596060" y="789960"/>
                  </a:cubicBezTo>
                  <a:lnTo>
                    <a:pt x="570246" y="780021"/>
                  </a:lnTo>
                  <a:lnTo>
                    <a:pt x="506422" y="821979"/>
                  </a:lnTo>
                  <a:cubicBezTo>
                    <a:pt x="348300" y="909957"/>
                    <a:pt x="177276" y="912791"/>
                    <a:pt x="77291" y="814764"/>
                  </a:cubicBezTo>
                  <a:cubicBezTo>
                    <a:pt x="-56023" y="684061"/>
                    <a:pt x="-12562" y="423546"/>
                    <a:pt x="174364" y="232886"/>
                  </a:cubicBezTo>
                  <a:cubicBezTo>
                    <a:pt x="221095" y="185221"/>
                    <a:pt x="272368" y="146435"/>
                    <a:pt x="325076" y="117109"/>
                  </a:cubicBezTo>
                  <a:lnTo>
                    <a:pt x="395887" y="84415"/>
                  </a:lnTo>
                  <a:lnTo>
                    <a:pt x="419540" y="71347"/>
                  </a:lnTo>
                  <a:lnTo>
                    <a:pt x="435115" y="71839"/>
                  </a:lnTo>
                  <a:lnTo>
                    <a:pt x="484390" y="58094"/>
                  </a:lnTo>
                  <a:lnTo>
                    <a:pt x="503284" y="56346"/>
                  </a:lnTo>
                  <a:lnTo>
                    <a:pt x="508893" y="45608"/>
                  </a:lnTo>
                  <a:cubicBezTo>
                    <a:pt x="531115" y="19537"/>
                    <a:pt x="560306" y="14464"/>
                    <a:pt x="585331" y="33289"/>
                  </a:cubicBezTo>
                  <a:lnTo>
                    <a:pt x="604948" y="56008"/>
                  </a:lnTo>
                  <a:lnTo>
                    <a:pt x="610338" y="56633"/>
                  </a:lnTo>
                  <a:lnTo>
                    <a:pt x="628453" y="20518"/>
                  </a:lnTo>
                  <a:cubicBezTo>
                    <a:pt x="636763" y="10366"/>
                    <a:pt x="646505" y="3585"/>
                    <a:pt x="656946" y="1079"/>
                  </a:cubicBezTo>
                  <a:cubicBezTo>
                    <a:pt x="668437" y="-1682"/>
                    <a:pt x="679921" y="924"/>
                    <a:pt x="690292" y="8132"/>
                  </a:cubicBezTo>
                  <a:lnTo>
                    <a:pt x="716186" y="41790"/>
                  </a:lnTo>
                  <a:lnTo>
                    <a:pt x="716959" y="42795"/>
                  </a:lnTo>
                  <a:cubicBezTo>
                    <a:pt x="732191" y="12427"/>
                    <a:pt x="754894" y="-2643"/>
                    <a:pt x="777457" y="592"/>
                  </a:cubicBezTo>
                  <a:cubicBezTo>
                    <a:pt x="784978" y="1671"/>
                    <a:pt x="792483" y="4783"/>
                    <a:pt x="799691" y="10041"/>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F186738B-51D8-448A-A2C3-BC1890F053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2988" y="1134561"/>
            <a:ext cx="3747354" cy="2934369"/>
          </a:xfrm>
          <a:prstGeom prst="rect">
            <a:avLst/>
          </a:prstGeom>
        </p:spPr>
      </p:pic>
    </p:spTree>
    <p:extLst>
      <p:ext uri="{BB962C8B-B14F-4D97-AF65-F5344CB8AC3E}">
        <p14:creationId xmlns:p14="http://schemas.microsoft.com/office/powerpoint/2010/main" val="3850513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133600" y="1"/>
            <a:ext cx="7848600" cy="830997"/>
          </a:xfrm>
          <a:prstGeom prst="rect">
            <a:avLst/>
          </a:prstGeom>
          <a:noFill/>
        </p:spPr>
        <p:txBody>
          <a:bodyPr wrap="square" rtlCol="0">
            <a:spAutoFit/>
          </a:bodyPr>
          <a:lstStyle/>
          <a:p>
            <a:pPr algn="ctr"/>
            <a:r>
              <a:rPr lang="en-US" sz="4800" dirty="0">
                <a:solidFill>
                  <a:srgbClr val="FF0000"/>
                </a:solidFill>
                <a:latin typeface="Abadi" panose="020B0604020104020204" pitchFamily="34" charset="0"/>
              </a:rPr>
              <a:t>200 thousand </a:t>
            </a:r>
            <a:r>
              <a:rPr lang="en-US" sz="4800" dirty="0" err="1">
                <a:solidFill>
                  <a:srgbClr val="FF0000"/>
                </a:solidFill>
                <a:latin typeface="Abadi" panose="020B0604020104020204" pitchFamily="34" charset="0"/>
              </a:rPr>
              <a:t>thousand</a:t>
            </a:r>
            <a:endParaRPr lang="en-US" sz="4800" dirty="0">
              <a:solidFill>
                <a:srgbClr val="FF0000"/>
              </a:solidFill>
              <a:latin typeface="Abadi" panose="020B0604020104020204" pitchFamily="34" charset="0"/>
            </a:endParaRPr>
          </a:p>
        </p:txBody>
      </p:sp>
      <p:sp>
        <p:nvSpPr>
          <p:cNvPr id="11" name="TextBox 10"/>
          <p:cNvSpPr txBox="1"/>
          <p:nvPr/>
        </p:nvSpPr>
        <p:spPr>
          <a:xfrm>
            <a:off x="190500" y="6423379"/>
            <a:ext cx="2971800" cy="369332"/>
          </a:xfrm>
          <a:prstGeom prst="rect">
            <a:avLst/>
          </a:prstGeom>
          <a:noFill/>
        </p:spPr>
        <p:txBody>
          <a:bodyPr wrap="square" rtlCol="0">
            <a:spAutoFit/>
          </a:bodyPr>
          <a:lstStyle/>
          <a:p>
            <a:r>
              <a:rPr lang="en-US" dirty="0">
                <a:solidFill>
                  <a:schemeClr val="bg2"/>
                </a:solidFill>
              </a:rPr>
              <a:t>Revelation 9:17-19</a:t>
            </a:r>
          </a:p>
        </p:txBody>
      </p:sp>
      <p:sp>
        <p:nvSpPr>
          <p:cNvPr id="13" name="TextBox 12"/>
          <p:cNvSpPr txBox="1"/>
          <p:nvPr/>
        </p:nvSpPr>
        <p:spPr>
          <a:xfrm>
            <a:off x="1676400" y="1143001"/>
            <a:ext cx="6019800" cy="461665"/>
          </a:xfrm>
          <a:prstGeom prst="rect">
            <a:avLst/>
          </a:prstGeom>
          <a:noFill/>
        </p:spPr>
        <p:txBody>
          <a:bodyPr wrap="square" rtlCol="0">
            <a:spAutoFit/>
          </a:bodyPr>
          <a:lstStyle/>
          <a:p>
            <a:r>
              <a:rPr lang="en-US" sz="2400" dirty="0">
                <a:solidFill>
                  <a:schemeClr val="bg2"/>
                </a:solidFill>
              </a:rPr>
              <a:t>Horsemen—similar to locusts</a:t>
            </a:r>
          </a:p>
        </p:txBody>
      </p:sp>
      <p:sp>
        <p:nvSpPr>
          <p:cNvPr id="15" name="TextBox 14"/>
          <p:cNvSpPr txBox="1"/>
          <p:nvPr/>
        </p:nvSpPr>
        <p:spPr>
          <a:xfrm>
            <a:off x="6210300" y="1585717"/>
            <a:ext cx="4411133" cy="1323439"/>
          </a:xfrm>
          <a:prstGeom prst="rect">
            <a:avLst/>
          </a:prstGeom>
          <a:noFill/>
        </p:spPr>
        <p:txBody>
          <a:bodyPr wrap="square" rtlCol="0">
            <a:spAutoFit/>
          </a:bodyPr>
          <a:lstStyle/>
          <a:p>
            <a:r>
              <a:rPr lang="en-US" sz="2000" dirty="0">
                <a:solidFill>
                  <a:schemeClr val="bg2"/>
                </a:solidFill>
              </a:rPr>
              <a:t>Breastplate of fire—destructive armor</a:t>
            </a:r>
          </a:p>
          <a:p>
            <a:r>
              <a:rPr lang="en-US" sz="2000" dirty="0">
                <a:solidFill>
                  <a:schemeClr val="bg2"/>
                </a:solidFill>
              </a:rPr>
              <a:t>Horse heads of lions—embodiment of cruelty and destruction</a:t>
            </a:r>
          </a:p>
          <a:p>
            <a:r>
              <a:rPr lang="en-US" sz="2000" dirty="0">
                <a:solidFill>
                  <a:schemeClr val="bg2"/>
                </a:solidFill>
              </a:rPr>
              <a:t>Fire, smoke, brimstone—torment of hell</a:t>
            </a:r>
          </a:p>
        </p:txBody>
      </p:sp>
      <p:sp>
        <p:nvSpPr>
          <p:cNvPr id="8" name="TextBox 7"/>
          <p:cNvSpPr txBox="1"/>
          <p:nvPr/>
        </p:nvSpPr>
        <p:spPr>
          <a:xfrm>
            <a:off x="1035424" y="5003379"/>
            <a:ext cx="6432176" cy="830997"/>
          </a:xfrm>
          <a:prstGeom prst="rect">
            <a:avLst/>
          </a:prstGeom>
          <a:noFill/>
        </p:spPr>
        <p:txBody>
          <a:bodyPr wrap="square" rtlCol="0">
            <a:spAutoFit/>
          </a:bodyPr>
          <a:lstStyle/>
          <a:p>
            <a:r>
              <a:rPr lang="en-US" sz="2400" dirty="0">
                <a:solidFill>
                  <a:schemeClr val="bg2"/>
                </a:solidFill>
              </a:rPr>
              <a:t>Killing of a staggering number of people</a:t>
            </a:r>
          </a:p>
          <a:p>
            <a:r>
              <a:rPr lang="en-US" sz="2400" dirty="0">
                <a:solidFill>
                  <a:schemeClr val="bg2"/>
                </a:solidFill>
              </a:rPr>
              <a:t>These deaths are not quick but agonizing misery</a:t>
            </a:r>
          </a:p>
        </p:txBody>
      </p:sp>
      <p:sp>
        <p:nvSpPr>
          <p:cNvPr id="10" name="TextBox 9"/>
          <p:cNvSpPr txBox="1"/>
          <p:nvPr/>
        </p:nvSpPr>
        <p:spPr>
          <a:xfrm>
            <a:off x="3162300" y="616307"/>
            <a:ext cx="6019800" cy="461665"/>
          </a:xfrm>
          <a:prstGeom prst="rect">
            <a:avLst/>
          </a:prstGeom>
          <a:noFill/>
        </p:spPr>
        <p:txBody>
          <a:bodyPr wrap="square" rtlCol="0">
            <a:spAutoFit/>
          </a:bodyPr>
          <a:lstStyle/>
          <a:p>
            <a:pPr algn="ctr"/>
            <a:r>
              <a:rPr lang="en-US" sz="2400" dirty="0">
                <a:solidFill>
                  <a:schemeClr val="bg2"/>
                </a:solidFill>
              </a:rPr>
              <a:t>200,000,000</a:t>
            </a:r>
          </a:p>
        </p:txBody>
      </p:sp>
      <p:pic>
        <p:nvPicPr>
          <p:cNvPr id="3" name="Picture 2">
            <a:extLst>
              <a:ext uri="{FF2B5EF4-FFF2-40B4-BE49-F238E27FC236}">
                <a16:creationId xmlns:a16="http://schemas.microsoft.com/office/drawing/2014/main" id="{416AA711-7A27-4C2F-92D4-EAD6ADBEAE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8502" y="1931782"/>
            <a:ext cx="4309872" cy="2798064"/>
          </a:xfrm>
          <a:prstGeom prst="rect">
            <a:avLst/>
          </a:prstGeom>
        </p:spPr>
      </p:pic>
      <p:pic>
        <p:nvPicPr>
          <p:cNvPr id="7" name="Picture 6">
            <a:extLst>
              <a:ext uri="{FF2B5EF4-FFF2-40B4-BE49-F238E27FC236}">
                <a16:creationId xmlns:a16="http://schemas.microsoft.com/office/drawing/2014/main" id="{8CE9918C-E858-4162-A9E9-3D2AE9A404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3947" y="3979269"/>
            <a:ext cx="3949700" cy="2235200"/>
          </a:xfrm>
          <a:prstGeom prst="rect">
            <a:avLst/>
          </a:prstGeom>
        </p:spPr>
      </p:pic>
    </p:spTree>
    <p:extLst>
      <p:ext uri="{BB962C8B-B14F-4D97-AF65-F5344CB8AC3E}">
        <p14:creationId xmlns:p14="http://schemas.microsoft.com/office/powerpoint/2010/main" val="3101096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133600" y="1"/>
            <a:ext cx="7848600" cy="830997"/>
          </a:xfrm>
          <a:prstGeom prst="rect">
            <a:avLst/>
          </a:prstGeom>
          <a:noFill/>
        </p:spPr>
        <p:txBody>
          <a:bodyPr wrap="square" rtlCol="0">
            <a:spAutoFit/>
          </a:bodyPr>
          <a:lstStyle/>
          <a:p>
            <a:pPr algn="ctr"/>
            <a:r>
              <a:rPr lang="en-US" sz="4800" dirty="0">
                <a:solidFill>
                  <a:srgbClr val="FF0000"/>
                </a:solidFill>
                <a:latin typeface="Abadi" panose="020B0604020104020204" pitchFamily="34" charset="0"/>
              </a:rPr>
              <a:t>Battle of Armageddon</a:t>
            </a:r>
          </a:p>
        </p:txBody>
      </p:sp>
      <p:sp>
        <p:nvSpPr>
          <p:cNvPr id="11" name="TextBox 10"/>
          <p:cNvSpPr txBox="1"/>
          <p:nvPr/>
        </p:nvSpPr>
        <p:spPr>
          <a:xfrm>
            <a:off x="190500" y="6423379"/>
            <a:ext cx="2971800" cy="369332"/>
          </a:xfrm>
          <a:prstGeom prst="rect">
            <a:avLst/>
          </a:prstGeom>
          <a:noFill/>
        </p:spPr>
        <p:txBody>
          <a:bodyPr wrap="square" rtlCol="0">
            <a:spAutoFit/>
          </a:bodyPr>
          <a:lstStyle/>
          <a:p>
            <a:r>
              <a:rPr lang="en-US" dirty="0">
                <a:solidFill>
                  <a:schemeClr val="bg2"/>
                </a:solidFill>
              </a:rPr>
              <a:t>Revelation 9:17-19</a:t>
            </a:r>
          </a:p>
        </p:txBody>
      </p:sp>
      <p:sp>
        <p:nvSpPr>
          <p:cNvPr id="13" name="TextBox 12"/>
          <p:cNvSpPr txBox="1"/>
          <p:nvPr/>
        </p:nvSpPr>
        <p:spPr>
          <a:xfrm>
            <a:off x="1275229" y="1243820"/>
            <a:ext cx="4401671" cy="1569660"/>
          </a:xfrm>
          <a:prstGeom prst="rect">
            <a:avLst/>
          </a:prstGeom>
          <a:noFill/>
        </p:spPr>
        <p:txBody>
          <a:bodyPr wrap="square" rtlCol="0">
            <a:spAutoFit/>
          </a:bodyPr>
          <a:lstStyle/>
          <a:p>
            <a:r>
              <a:rPr lang="en-US" sz="2400" dirty="0">
                <a:solidFill>
                  <a:schemeClr val="bg1"/>
                </a:solidFill>
              </a:rPr>
              <a:t>A terrible destruction will be unleashed by God’s messengers during the last days before the Savior’s Second Coming. </a:t>
            </a:r>
          </a:p>
        </p:txBody>
      </p:sp>
      <p:sp>
        <p:nvSpPr>
          <p:cNvPr id="8" name="TextBox 7"/>
          <p:cNvSpPr txBox="1"/>
          <p:nvPr/>
        </p:nvSpPr>
        <p:spPr>
          <a:xfrm>
            <a:off x="6952128" y="1804446"/>
            <a:ext cx="4703200" cy="1569660"/>
          </a:xfrm>
          <a:prstGeom prst="rect">
            <a:avLst/>
          </a:prstGeom>
          <a:noFill/>
        </p:spPr>
        <p:txBody>
          <a:bodyPr wrap="square" rtlCol="0">
            <a:spAutoFit/>
          </a:bodyPr>
          <a:lstStyle/>
          <a:p>
            <a:r>
              <a:rPr lang="en-US" sz="2400" dirty="0">
                <a:solidFill>
                  <a:schemeClr val="bg1"/>
                </a:solidFill>
              </a:rPr>
              <a:t>We do not know whether that number is symbolic or literal. John also recorded that “the third part of men” will be slain</a:t>
            </a:r>
          </a:p>
        </p:txBody>
      </p:sp>
      <p:sp>
        <p:nvSpPr>
          <p:cNvPr id="2" name="Rectangle 1"/>
          <p:cNvSpPr/>
          <p:nvPr/>
        </p:nvSpPr>
        <p:spPr>
          <a:xfrm>
            <a:off x="6952128" y="4795962"/>
            <a:ext cx="3160059" cy="1477328"/>
          </a:xfrm>
          <a:prstGeom prst="rect">
            <a:avLst/>
          </a:prstGeom>
        </p:spPr>
        <p:txBody>
          <a:bodyPr wrap="square">
            <a:spAutoFit/>
          </a:bodyPr>
          <a:lstStyle/>
          <a:p>
            <a:r>
              <a:rPr lang="en-US" dirty="0">
                <a:solidFill>
                  <a:schemeClr val="bg1"/>
                </a:solidFill>
                <a:latin typeface="Open Sans"/>
              </a:rPr>
              <a:t> “The slain will be a third of the inhabitants of the earth itself, however many billions of people that may turn out to be.” (3)</a:t>
            </a:r>
            <a:endParaRPr lang="en-US" dirty="0">
              <a:solidFill>
                <a:schemeClr val="bg1"/>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09719" y="4824300"/>
            <a:ext cx="1145609" cy="1599079"/>
          </a:xfrm>
          <a:prstGeom prst="rect">
            <a:avLst/>
          </a:prstGeom>
        </p:spPr>
      </p:pic>
      <p:pic>
        <p:nvPicPr>
          <p:cNvPr id="1026" name="Picture 2" descr="Image result for bible battle of armagedd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847" y="3621752"/>
            <a:ext cx="6221506" cy="2488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2137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133600" y="1"/>
            <a:ext cx="7848600" cy="830997"/>
          </a:xfrm>
          <a:prstGeom prst="rect">
            <a:avLst/>
          </a:prstGeom>
          <a:noFill/>
        </p:spPr>
        <p:txBody>
          <a:bodyPr wrap="square" rtlCol="0">
            <a:spAutoFit/>
          </a:bodyPr>
          <a:lstStyle/>
          <a:p>
            <a:pPr algn="ctr"/>
            <a:r>
              <a:rPr lang="en-US" sz="4800" dirty="0">
                <a:solidFill>
                  <a:srgbClr val="FF0000"/>
                </a:solidFill>
                <a:latin typeface="Abadi" panose="020B0604020104020204" pitchFamily="34" charset="0"/>
              </a:rPr>
              <a:t>The Destroyer</a:t>
            </a:r>
          </a:p>
        </p:txBody>
      </p:sp>
      <p:sp>
        <p:nvSpPr>
          <p:cNvPr id="11" name="TextBox 10"/>
          <p:cNvSpPr txBox="1"/>
          <p:nvPr/>
        </p:nvSpPr>
        <p:spPr>
          <a:xfrm>
            <a:off x="6057900" y="6304003"/>
            <a:ext cx="5943600" cy="369332"/>
          </a:xfrm>
          <a:prstGeom prst="rect">
            <a:avLst/>
          </a:prstGeom>
          <a:noFill/>
        </p:spPr>
        <p:txBody>
          <a:bodyPr wrap="square" rtlCol="0">
            <a:spAutoFit/>
          </a:bodyPr>
          <a:lstStyle/>
          <a:p>
            <a:pPr algn="r"/>
            <a:r>
              <a:rPr lang="en-US" dirty="0">
                <a:solidFill>
                  <a:schemeClr val="bg2"/>
                </a:solidFill>
              </a:rPr>
              <a:t>(8)</a:t>
            </a:r>
          </a:p>
        </p:txBody>
      </p:sp>
      <p:sp>
        <p:nvSpPr>
          <p:cNvPr id="13" name="TextBox 12"/>
          <p:cNvSpPr txBox="1"/>
          <p:nvPr/>
        </p:nvSpPr>
        <p:spPr>
          <a:xfrm>
            <a:off x="2865967" y="1551564"/>
            <a:ext cx="7988300" cy="4031873"/>
          </a:xfrm>
          <a:prstGeom prst="rect">
            <a:avLst/>
          </a:prstGeom>
          <a:noFill/>
        </p:spPr>
        <p:txBody>
          <a:bodyPr wrap="square" rtlCol="0">
            <a:spAutoFit/>
          </a:bodyPr>
          <a:lstStyle/>
          <a:p>
            <a:r>
              <a:rPr lang="en-US" sz="3200" dirty="0">
                <a:solidFill>
                  <a:schemeClr val="bg2"/>
                </a:solidFill>
              </a:rPr>
              <a:t>“The Destroyer seems to be taking full advantage of the time remaining to him in this, the great day of his power. </a:t>
            </a:r>
          </a:p>
          <a:p>
            <a:endParaRPr lang="en-US" sz="3200" dirty="0">
              <a:solidFill>
                <a:schemeClr val="bg2"/>
              </a:solidFill>
            </a:endParaRPr>
          </a:p>
          <a:p>
            <a:r>
              <a:rPr lang="en-US" sz="3200" dirty="0">
                <a:solidFill>
                  <a:schemeClr val="bg2"/>
                </a:solidFill>
              </a:rPr>
              <a:t>Evil seems about to engulf us like a great wave, and we feel that truly we are living in conditions similar to those in the days of Noah before the flood.”</a:t>
            </a:r>
          </a:p>
        </p:txBody>
      </p:sp>
      <p:pic>
        <p:nvPicPr>
          <p:cNvPr id="3" name="Picture 2">
            <a:extLst>
              <a:ext uri="{FF2B5EF4-FFF2-40B4-BE49-F238E27FC236}">
                <a16:creationId xmlns:a16="http://schemas.microsoft.com/office/drawing/2014/main" id="{615F4C79-4C34-4C9F-A4AF-69DF3B48C4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391" y="700862"/>
            <a:ext cx="1524000" cy="1905000"/>
          </a:xfrm>
          <a:prstGeom prst="rect">
            <a:avLst/>
          </a:prstGeom>
        </p:spPr>
      </p:pic>
    </p:spTree>
    <p:extLst>
      <p:ext uri="{BB962C8B-B14F-4D97-AF65-F5344CB8AC3E}">
        <p14:creationId xmlns:p14="http://schemas.microsoft.com/office/powerpoint/2010/main" val="227751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133600" y="1"/>
            <a:ext cx="7848600" cy="830997"/>
          </a:xfrm>
          <a:prstGeom prst="rect">
            <a:avLst/>
          </a:prstGeom>
          <a:noFill/>
        </p:spPr>
        <p:txBody>
          <a:bodyPr wrap="square" rtlCol="0">
            <a:spAutoFit/>
          </a:bodyPr>
          <a:lstStyle/>
          <a:p>
            <a:pPr algn="ctr"/>
            <a:r>
              <a:rPr lang="en-US" sz="4800" dirty="0">
                <a:solidFill>
                  <a:srgbClr val="FF0000"/>
                </a:solidFill>
                <a:latin typeface="Abadi" panose="020B0604020104020204" pitchFamily="34" charset="0"/>
              </a:rPr>
              <a:t>Idolatry</a:t>
            </a:r>
          </a:p>
        </p:txBody>
      </p:sp>
      <p:sp>
        <p:nvSpPr>
          <p:cNvPr id="13" name="TextBox 12"/>
          <p:cNvSpPr txBox="1"/>
          <p:nvPr/>
        </p:nvSpPr>
        <p:spPr>
          <a:xfrm>
            <a:off x="2438400" y="1166841"/>
            <a:ext cx="7802033" cy="5262979"/>
          </a:xfrm>
          <a:prstGeom prst="rect">
            <a:avLst/>
          </a:prstGeom>
          <a:noFill/>
        </p:spPr>
        <p:txBody>
          <a:bodyPr wrap="square" rtlCol="0">
            <a:spAutoFit/>
          </a:bodyPr>
          <a:lstStyle/>
          <a:p>
            <a:r>
              <a:rPr lang="en-US" sz="2800" dirty="0">
                <a:solidFill>
                  <a:schemeClr val="bg2"/>
                </a:solidFill>
              </a:rPr>
              <a:t>“Sadly, however, we find that to be shown the way is not necessarily to walk in it, and many have not been able to continue in faith. These have submitted themselves in one degree or another to the </a:t>
            </a:r>
            <a:r>
              <a:rPr lang="en-US" sz="2800" dirty="0" err="1">
                <a:solidFill>
                  <a:schemeClr val="bg2"/>
                </a:solidFill>
              </a:rPr>
              <a:t>enticings</a:t>
            </a:r>
            <a:r>
              <a:rPr lang="en-US" sz="2800" dirty="0">
                <a:solidFill>
                  <a:schemeClr val="bg2"/>
                </a:solidFill>
              </a:rPr>
              <a:t> of Satan and his servants and joined with those of “the world” in lives of ever-deepening idolatry…</a:t>
            </a:r>
          </a:p>
          <a:p>
            <a:endParaRPr lang="en-US" sz="2800" dirty="0">
              <a:solidFill>
                <a:schemeClr val="bg2"/>
              </a:solidFill>
            </a:endParaRPr>
          </a:p>
          <a:p>
            <a:r>
              <a:rPr lang="en-US" sz="2800" dirty="0">
                <a:solidFill>
                  <a:schemeClr val="bg2"/>
                </a:solidFill>
              </a:rPr>
              <a:t>…Whatever thing a man sets his heart and his trust in most is his god; and if his god doesn’t also happen to be the true and living God of Israel, that man is laboring in idolatry.</a:t>
            </a:r>
          </a:p>
        </p:txBody>
      </p:sp>
      <p:sp>
        <p:nvSpPr>
          <p:cNvPr id="7" name="TextBox 6"/>
          <p:cNvSpPr txBox="1"/>
          <p:nvPr/>
        </p:nvSpPr>
        <p:spPr>
          <a:xfrm>
            <a:off x="6057900" y="6304003"/>
            <a:ext cx="5943600" cy="369332"/>
          </a:xfrm>
          <a:prstGeom prst="rect">
            <a:avLst/>
          </a:prstGeom>
          <a:noFill/>
        </p:spPr>
        <p:txBody>
          <a:bodyPr wrap="square" rtlCol="0">
            <a:spAutoFit/>
          </a:bodyPr>
          <a:lstStyle/>
          <a:p>
            <a:pPr algn="r"/>
            <a:r>
              <a:rPr lang="en-US" dirty="0">
                <a:solidFill>
                  <a:schemeClr val="bg2"/>
                </a:solidFill>
              </a:rPr>
              <a:t>(8)</a:t>
            </a:r>
          </a:p>
        </p:txBody>
      </p:sp>
      <p:pic>
        <p:nvPicPr>
          <p:cNvPr id="2" name="Picture 1">
            <a:extLst>
              <a:ext uri="{FF2B5EF4-FFF2-40B4-BE49-F238E27FC236}">
                <a16:creationId xmlns:a16="http://schemas.microsoft.com/office/drawing/2014/main" id="{3888E06D-1D78-4ABA-8136-A6CA7601FA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391" y="700862"/>
            <a:ext cx="1524000" cy="1905000"/>
          </a:xfrm>
          <a:prstGeom prst="rect">
            <a:avLst/>
          </a:prstGeom>
        </p:spPr>
      </p:pic>
    </p:spTree>
    <p:extLst>
      <p:ext uri="{BB962C8B-B14F-4D97-AF65-F5344CB8AC3E}">
        <p14:creationId xmlns:p14="http://schemas.microsoft.com/office/powerpoint/2010/main" val="2720946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animEffect transition="in" filter="fade">
                                      <p:cBhvr>
                                        <p:cTn id="7" dur="1000"/>
                                        <p:tgtEl>
                                          <p:spTgt spid="13">
                                            <p:txEl>
                                              <p:pRg st="2" end="2"/>
                                            </p:txEl>
                                          </p:spTgt>
                                        </p:tgtEl>
                                      </p:cBhvr>
                                    </p:animEffect>
                                    <p:anim calcmode="lin" valueType="num">
                                      <p:cBhvr>
                                        <p:cTn id="8"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24000" y="1"/>
            <a:ext cx="9144000" cy="830997"/>
          </a:xfrm>
          <a:prstGeom prst="rect">
            <a:avLst/>
          </a:prstGeom>
          <a:noFill/>
        </p:spPr>
        <p:txBody>
          <a:bodyPr wrap="square" rtlCol="0">
            <a:spAutoFit/>
          </a:bodyPr>
          <a:lstStyle/>
          <a:p>
            <a:pPr algn="ctr"/>
            <a:r>
              <a:rPr lang="en-US" sz="4800" dirty="0">
                <a:solidFill>
                  <a:srgbClr val="FF0000"/>
                </a:solidFill>
                <a:latin typeface="Abadi" panose="020B0604020104020204" pitchFamily="34" charset="0"/>
              </a:rPr>
              <a:t>Angel Clothed With a Cloud</a:t>
            </a:r>
          </a:p>
        </p:txBody>
      </p:sp>
      <p:sp>
        <p:nvSpPr>
          <p:cNvPr id="11" name="TextBox 10"/>
          <p:cNvSpPr txBox="1"/>
          <p:nvPr/>
        </p:nvSpPr>
        <p:spPr>
          <a:xfrm>
            <a:off x="190500" y="6460004"/>
            <a:ext cx="2971800" cy="369332"/>
          </a:xfrm>
          <a:prstGeom prst="rect">
            <a:avLst/>
          </a:prstGeom>
          <a:noFill/>
        </p:spPr>
        <p:txBody>
          <a:bodyPr wrap="square" rtlCol="0">
            <a:spAutoFit/>
          </a:bodyPr>
          <a:lstStyle/>
          <a:p>
            <a:r>
              <a:rPr lang="en-US" dirty="0">
                <a:solidFill>
                  <a:schemeClr val="bg2"/>
                </a:solidFill>
              </a:rPr>
              <a:t>Revelation 10:1</a:t>
            </a:r>
          </a:p>
        </p:txBody>
      </p:sp>
      <p:sp>
        <p:nvSpPr>
          <p:cNvPr id="14" name="TextBox 13"/>
          <p:cNvSpPr txBox="1"/>
          <p:nvPr/>
        </p:nvSpPr>
        <p:spPr>
          <a:xfrm>
            <a:off x="3480638" y="681236"/>
            <a:ext cx="5419165" cy="461665"/>
          </a:xfrm>
          <a:prstGeom prst="rect">
            <a:avLst/>
          </a:prstGeom>
          <a:noFill/>
        </p:spPr>
        <p:txBody>
          <a:bodyPr wrap="square" rtlCol="0">
            <a:spAutoFit/>
          </a:bodyPr>
          <a:lstStyle/>
          <a:p>
            <a:r>
              <a:rPr lang="en-US" sz="2400" dirty="0">
                <a:solidFill>
                  <a:schemeClr val="bg2"/>
                </a:solidFill>
              </a:rPr>
              <a:t>Cloud—in power, glory, beauty (Celestial)</a:t>
            </a:r>
          </a:p>
        </p:txBody>
      </p:sp>
      <p:sp>
        <p:nvSpPr>
          <p:cNvPr id="12" name="TextBox 11"/>
          <p:cNvSpPr txBox="1"/>
          <p:nvPr/>
        </p:nvSpPr>
        <p:spPr>
          <a:xfrm>
            <a:off x="334095" y="5497948"/>
            <a:ext cx="8009964" cy="461665"/>
          </a:xfrm>
          <a:prstGeom prst="rect">
            <a:avLst/>
          </a:prstGeom>
          <a:noFill/>
        </p:spPr>
        <p:txBody>
          <a:bodyPr wrap="square" rtlCol="0">
            <a:spAutoFit/>
          </a:bodyPr>
          <a:lstStyle/>
          <a:p>
            <a:r>
              <a:rPr lang="en-US" sz="2400" dirty="0">
                <a:solidFill>
                  <a:schemeClr val="bg2"/>
                </a:solidFill>
              </a:rPr>
              <a:t>Rainbow—sign of God’s covenant with mankind (Revelation 4)</a:t>
            </a:r>
          </a:p>
        </p:txBody>
      </p:sp>
      <p:sp>
        <p:nvSpPr>
          <p:cNvPr id="2" name="Rectangle 1"/>
          <p:cNvSpPr/>
          <p:nvPr/>
        </p:nvSpPr>
        <p:spPr>
          <a:xfrm>
            <a:off x="6190221" y="2173906"/>
            <a:ext cx="5226332" cy="2585323"/>
          </a:xfrm>
          <a:prstGeom prst="rect">
            <a:avLst/>
          </a:prstGeom>
        </p:spPr>
        <p:txBody>
          <a:bodyPr wrap="square">
            <a:spAutoFit/>
          </a:bodyPr>
          <a:lstStyle/>
          <a:p>
            <a:r>
              <a:rPr lang="en-US" dirty="0">
                <a:solidFill>
                  <a:schemeClr val="bg1"/>
                </a:solidFill>
                <a:latin typeface="Calibri" panose="020F0502020204030204" pitchFamily="34" charset="0"/>
              </a:rPr>
              <a:t>There are two kinds of beings in heaven, namely: Angels, who are resurrected personages... Secondly: the spirits of just men made perfect." (D&amp;C 129:1) </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When we read of this angel with a face as the sun and feet as pillars of fire, we should immediately recognize that this angel is a glorified and resurrected being. "These are they whose bodies are celestial, whose glory is that of the sun, even the glory of God." (5) </a:t>
            </a:r>
            <a:endParaRPr lang="en-US" dirty="0">
              <a:solidFill>
                <a:schemeClr val="bg1"/>
              </a:solidFill>
            </a:endParaRPr>
          </a:p>
        </p:txBody>
      </p:sp>
      <p:sp>
        <p:nvSpPr>
          <p:cNvPr id="3" name="Rectangle 2"/>
          <p:cNvSpPr/>
          <p:nvPr/>
        </p:nvSpPr>
        <p:spPr>
          <a:xfrm>
            <a:off x="8974559" y="5800932"/>
            <a:ext cx="2560445" cy="523220"/>
          </a:xfrm>
          <a:prstGeom prst="rect">
            <a:avLst/>
          </a:prstGeom>
        </p:spPr>
        <p:txBody>
          <a:bodyPr wrap="none">
            <a:spAutoFit/>
          </a:bodyPr>
          <a:lstStyle/>
          <a:p>
            <a:r>
              <a:rPr lang="en-US" sz="2800" dirty="0">
                <a:solidFill>
                  <a:schemeClr val="bg1"/>
                </a:solidFill>
                <a:effectLst>
                  <a:glow rad="228600">
                    <a:schemeClr val="accent5">
                      <a:satMod val="175000"/>
                      <a:alpha val="40000"/>
                    </a:schemeClr>
                  </a:glow>
                </a:effectLst>
                <a:latin typeface="Calibri" panose="020F0502020204030204" pitchFamily="34" charset="0"/>
              </a:rPr>
              <a:t>Read D&amp;C 76:70</a:t>
            </a:r>
            <a:endParaRPr lang="en-US" sz="2800" dirty="0">
              <a:effectLst>
                <a:glow rad="228600">
                  <a:schemeClr val="accent5">
                    <a:satMod val="175000"/>
                    <a:alpha val="40000"/>
                  </a:schemeClr>
                </a:glow>
              </a:effectLst>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8172" y="434265"/>
            <a:ext cx="1123951" cy="1543051"/>
          </a:xfrm>
          <a:prstGeom prst="rect">
            <a:avLst/>
          </a:prstGeom>
        </p:spPr>
      </p:pic>
      <p:pic>
        <p:nvPicPr>
          <p:cNvPr id="8" name="Picture 7">
            <a:extLst>
              <a:ext uri="{FF2B5EF4-FFF2-40B4-BE49-F238E27FC236}">
                <a16:creationId xmlns:a16="http://schemas.microsoft.com/office/drawing/2014/main" id="{D7C9382E-43BE-4611-A844-8EB7736231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760" y="1512233"/>
            <a:ext cx="5053584" cy="3285744"/>
          </a:xfrm>
          <a:prstGeom prst="rect">
            <a:avLst/>
          </a:prstGeom>
        </p:spPr>
      </p:pic>
    </p:spTree>
    <p:extLst>
      <p:ext uri="{BB962C8B-B14F-4D97-AF65-F5344CB8AC3E}">
        <p14:creationId xmlns:p14="http://schemas.microsoft.com/office/powerpoint/2010/main" val="3433189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08212" y="1661342"/>
            <a:ext cx="5374341" cy="3046988"/>
          </a:xfrm>
          <a:prstGeom prst="rect">
            <a:avLst/>
          </a:prstGeom>
          <a:noFill/>
        </p:spPr>
        <p:txBody>
          <a:bodyPr wrap="square" rtlCol="0">
            <a:spAutoFit/>
          </a:bodyPr>
          <a:lstStyle/>
          <a:p>
            <a:r>
              <a:rPr lang="en-US" sz="3200" dirty="0">
                <a:solidFill>
                  <a:schemeClr val="bg1"/>
                </a:solidFill>
              </a:rPr>
              <a:t>“It is important to remember that we do not know the exact date of Adam’s Fall…Thus, we cannot tell exactly where we are in relation to the 7,000 years.”</a:t>
            </a:r>
          </a:p>
        </p:txBody>
      </p:sp>
      <p:sp>
        <p:nvSpPr>
          <p:cNvPr id="6" name="TextBox 5"/>
          <p:cNvSpPr txBox="1"/>
          <p:nvPr/>
        </p:nvSpPr>
        <p:spPr>
          <a:xfrm>
            <a:off x="4572000" y="152400"/>
            <a:ext cx="2895600" cy="707886"/>
          </a:xfrm>
          <a:prstGeom prst="rect">
            <a:avLst/>
          </a:prstGeom>
          <a:noFill/>
        </p:spPr>
        <p:txBody>
          <a:bodyPr wrap="square" rtlCol="0">
            <a:spAutoFit/>
          </a:bodyPr>
          <a:lstStyle/>
          <a:p>
            <a:r>
              <a:rPr lang="en-US" sz="4000" dirty="0">
                <a:solidFill>
                  <a:schemeClr val="bg1"/>
                </a:solidFill>
              </a:rPr>
              <a:t>7,000 Years</a:t>
            </a:r>
          </a:p>
        </p:txBody>
      </p:sp>
      <p:sp>
        <p:nvSpPr>
          <p:cNvPr id="7" name="TextBox 6"/>
          <p:cNvSpPr txBox="1"/>
          <p:nvPr/>
        </p:nvSpPr>
        <p:spPr>
          <a:xfrm>
            <a:off x="9296400" y="6415684"/>
            <a:ext cx="2895600" cy="400110"/>
          </a:xfrm>
          <a:prstGeom prst="rect">
            <a:avLst/>
          </a:prstGeom>
          <a:noFill/>
        </p:spPr>
        <p:txBody>
          <a:bodyPr wrap="square" rtlCol="0">
            <a:spAutoFit/>
          </a:bodyPr>
          <a:lstStyle/>
          <a:p>
            <a:pPr algn="r"/>
            <a:r>
              <a:rPr lang="en-US" sz="2000" dirty="0">
                <a:solidFill>
                  <a:schemeClr val="bg1"/>
                </a:solidFill>
              </a:rPr>
              <a:t>(2)</a:t>
            </a:r>
          </a:p>
        </p:txBody>
      </p:sp>
      <p:pic>
        <p:nvPicPr>
          <p:cNvPr id="9" name="Picture 8">
            <a:extLst>
              <a:ext uri="{FF2B5EF4-FFF2-40B4-BE49-F238E27FC236}">
                <a16:creationId xmlns:a16="http://schemas.microsoft.com/office/drawing/2014/main" id="{DA94760C-452F-424E-A9C1-BA9C50A157C7}"/>
              </a:ext>
            </a:extLst>
          </p:cNvPr>
          <p:cNvPicPr>
            <a:picLocks noChangeAspect="1"/>
          </p:cNvPicPr>
          <p:nvPr/>
        </p:nvPicPr>
        <p:blipFill rotWithShape="1">
          <a:blip r:embed="rId2">
            <a:extLst>
              <a:ext uri="{28A0092B-C50C-407E-A947-70E740481C1C}">
                <a14:useLocalDpi xmlns:a14="http://schemas.microsoft.com/office/drawing/2010/main" val="0"/>
              </a:ext>
            </a:extLst>
          </a:blip>
          <a:srcRect t="1649" b="2913"/>
          <a:stretch/>
        </p:blipFill>
        <p:spPr>
          <a:xfrm>
            <a:off x="6668704" y="1771048"/>
            <a:ext cx="4572000" cy="32725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793509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24000" y="1"/>
            <a:ext cx="9144000" cy="830997"/>
          </a:xfrm>
          <a:prstGeom prst="rect">
            <a:avLst/>
          </a:prstGeom>
          <a:noFill/>
        </p:spPr>
        <p:txBody>
          <a:bodyPr wrap="square" rtlCol="0">
            <a:spAutoFit/>
          </a:bodyPr>
          <a:lstStyle/>
          <a:p>
            <a:pPr algn="ctr"/>
            <a:r>
              <a:rPr lang="en-US" sz="4800" dirty="0">
                <a:solidFill>
                  <a:srgbClr val="FF0000"/>
                </a:solidFill>
                <a:latin typeface="Abadi" panose="020B0604020104020204" pitchFamily="34" charset="0"/>
              </a:rPr>
              <a:t>7</a:t>
            </a:r>
            <a:r>
              <a:rPr lang="en-US" sz="4800" baseline="30000" dirty="0">
                <a:solidFill>
                  <a:srgbClr val="FF0000"/>
                </a:solidFill>
                <a:latin typeface="Abadi" panose="020B0604020104020204" pitchFamily="34" charset="0"/>
              </a:rPr>
              <a:t>th</a:t>
            </a:r>
            <a:r>
              <a:rPr lang="en-US" sz="4800" dirty="0">
                <a:solidFill>
                  <a:srgbClr val="FF0000"/>
                </a:solidFill>
                <a:latin typeface="Abadi" panose="020B0604020104020204" pitchFamily="34" charset="0"/>
              </a:rPr>
              <a:t> Angel</a:t>
            </a:r>
          </a:p>
        </p:txBody>
      </p:sp>
      <p:sp>
        <p:nvSpPr>
          <p:cNvPr id="11" name="TextBox 10"/>
          <p:cNvSpPr txBox="1"/>
          <p:nvPr/>
        </p:nvSpPr>
        <p:spPr>
          <a:xfrm>
            <a:off x="190500" y="6460004"/>
            <a:ext cx="2971800" cy="369332"/>
          </a:xfrm>
          <a:prstGeom prst="rect">
            <a:avLst/>
          </a:prstGeom>
          <a:noFill/>
        </p:spPr>
        <p:txBody>
          <a:bodyPr wrap="square" rtlCol="0">
            <a:spAutoFit/>
          </a:bodyPr>
          <a:lstStyle/>
          <a:p>
            <a:r>
              <a:rPr lang="en-US" dirty="0">
                <a:solidFill>
                  <a:schemeClr val="bg2"/>
                </a:solidFill>
              </a:rPr>
              <a:t>Revelation 10:1</a:t>
            </a:r>
          </a:p>
        </p:txBody>
      </p:sp>
      <p:sp>
        <p:nvSpPr>
          <p:cNvPr id="13" name="TextBox 12"/>
          <p:cNvSpPr txBox="1"/>
          <p:nvPr/>
        </p:nvSpPr>
        <p:spPr>
          <a:xfrm>
            <a:off x="4365811" y="682424"/>
            <a:ext cx="7252448" cy="461665"/>
          </a:xfrm>
          <a:prstGeom prst="rect">
            <a:avLst/>
          </a:prstGeom>
          <a:noFill/>
        </p:spPr>
        <p:txBody>
          <a:bodyPr wrap="square" rtlCol="0">
            <a:spAutoFit/>
          </a:bodyPr>
          <a:lstStyle/>
          <a:p>
            <a:r>
              <a:rPr lang="en-US" sz="2400" dirty="0">
                <a:solidFill>
                  <a:schemeClr val="bg2"/>
                </a:solidFill>
              </a:rPr>
              <a:t>Possible 7</a:t>
            </a:r>
            <a:r>
              <a:rPr lang="en-US" sz="2400" baseline="30000" dirty="0">
                <a:solidFill>
                  <a:schemeClr val="bg2"/>
                </a:solidFill>
              </a:rPr>
              <a:t>th</a:t>
            </a:r>
            <a:r>
              <a:rPr lang="en-US" sz="2400" dirty="0">
                <a:solidFill>
                  <a:schemeClr val="bg2"/>
                </a:solidFill>
              </a:rPr>
              <a:t> Angel—Adam?</a:t>
            </a:r>
          </a:p>
        </p:txBody>
      </p:sp>
      <p:sp>
        <p:nvSpPr>
          <p:cNvPr id="12" name="TextBox 11"/>
          <p:cNvSpPr txBox="1"/>
          <p:nvPr/>
        </p:nvSpPr>
        <p:spPr>
          <a:xfrm>
            <a:off x="3670017" y="1245839"/>
            <a:ext cx="5040406" cy="5078313"/>
          </a:xfrm>
          <a:prstGeom prst="rect">
            <a:avLst/>
          </a:prstGeom>
          <a:noFill/>
        </p:spPr>
        <p:txBody>
          <a:bodyPr wrap="square" rtlCol="0">
            <a:spAutoFit/>
          </a:bodyPr>
          <a:lstStyle/>
          <a:p>
            <a:r>
              <a:rPr lang="en-US" dirty="0">
                <a:solidFill>
                  <a:srgbClr val="FFFF00"/>
                </a:solidFill>
              </a:rPr>
              <a:t>And again, another angel shall sound his trump, which is the seventh angel, saying: It is finished; it is finished! The Lamb of God hath overcome and trodden the wine-press alone, even the wine-press of the fierceness of the wrath of Almighty God. D&amp;C 88:106</a:t>
            </a:r>
          </a:p>
          <a:p>
            <a:endParaRPr lang="en-US" dirty="0">
              <a:solidFill>
                <a:srgbClr val="FFFF00"/>
              </a:solidFill>
            </a:endParaRPr>
          </a:p>
          <a:p>
            <a:r>
              <a:rPr lang="en-US" dirty="0">
                <a:solidFill>
                  <a:srgbClr val="FFFF00"/>
                </a:solidFill>
              </a:rPr>
              <a:t>And so on, until the seventh angel shall sound his trump; and he shall stand forth upon the land and upon the sea, and swear in the name of him who </a:t>
            </a:r>
            <a:r>
              <a:rPr lang="en-US" dirty="0" err="1">
                <a:solidFill>
                  <a:srgbClr val="FFFF00"/>
                </a:solidFill>
              </a:rPr>
              <a:t>sitteth</a:t>
            </a:r>
            <a:r>
              <a:rPr lang="en-US" dirty="0">
                <a:solidFill>
                  <a:srgbClr val="FFFF00"/>
                </a:solidFill>
              </a:rPr>
              <a:t> upon the throne, that there shall be time no longer; and Satan shall be bound, that old serpent, who is called the devil, and shall not be loosed for the space of a thousand years. D&amp;C 88:110</a:t>
            </a:r>
          </a:p>
          <a:p>
            <a:endParaRPr lang="en-US" i="1" dirty="0">
              <a:solidFill>
                <a:srgbClr val="FFFF00"/>
              </a:solidFill>
            </a:endParaRPr>
          </a:p>
          <a:p>
            <a:r>
              <a:rPr lang="en-US" i="1" dirty="0">
                <a:solidFill>
                  <a:srgbClr val="FFFF00"/>
                </a:solidFill>
              </a:rPr>
              <a:t>And Michael, the seventh angel, even the archangel, shall gather together his armies, even the hosts of heaven. D&amp;C 88:112</a:t>
            </a:r>
            <a:endParaRPr lang="en-US" sz="2400" i="1" dirty="0">
              <a:solidFill>
                <a:srgbClr val="FFFF00"/>
              </a:solidFill>
            </a:endParaRPr>
          </a:p>
        </p:txBody>
      </p:sp>
      <p:pic>
        <p:nvPicPr>
          <p:cNvPr id="2050" name="Picture 2" descr="Image result for michael the archangel"/>
          <p:cNvPicPr>
            <a:picLocks noChangeAspect="1" noChangeArrowheads="1"/>
          </p:cNvPicPr>
          <p:nvPr/>
        </p:nvPicPr>
        <p:blipFill rotWithShape="1">
          <a:blip r:embed="rId2">
            <a:extLst>
              <a:ext uri="{28A0092B-C50C-407E-A947-70E740481C1C}">
                <a14:useLocalDpi xmlns:a14="http://schemas.microsoft.com/office/drawing/2010/main" val="0"/>
              </a:ext>
            </a:extLst>
          </a:blip>
          <a:srcRect t="12430" r="29616"/>
          <a:stretch/>
        </p:blipFill>
        <p:spPr bwMode="auto">
          <a:xfrm flipH="1">
            <a:off x="324982" y="529852"/>
            <a:ext cx="3090570" cy="56520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devil angel statue"/>
          <p:cNvPicPr>
            <a:picLocks noChangeAspect="1" noChangeArrowheads="1"/>
          </p:cNvPicPr>
          <p:nvPr/>
        </p:nvPicPr>
        <p:blipFill rotWithShape="1">
          <a:blip r:embed="rId3">
            <a:extLst>
              <a:ext uri="{28A0092B-C50C-407E-A947-70E740481C1C}">
                <a14:useLocalDpi xmlns:a14="http://schemas.microsoft.com/office/drawing/2010/main" val="0"/>
              </a:ext>
            </a:extLst>
          </a:blip>
          <a:srcRect l="35754" t="2549"/>
          <a:stretch/>
        </p:blipFill>
        <p:spPr bwMode="auto">
          <a:xfrm flipH="1">
            <a:off x="8898521" y="529852"/>
            <a:ext cx="2779059" cy="5930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9185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24000" y="1"/>
            <a:ext cx="9144000" cy="830997"/>
          </a:xfrm>
          <a:prstGeom prst="rect">
            <a:avLst/>
          </a:prstGeom>
          <a:noFill/>
        </p:spPr>
        <p:txBody>
          <a:bodyPr wrap="square" rtlCol="0">
            <a:spAutoFit/>
          </a:bodyPr>
          <a:lstStyle/>
          <a:p>
            <a:pPr algn="ctr"/>
            <a:r>
              <a:rPr lang="en-US" sz="4800" dirty="0">
                <a:solidFill>
                  <a:srgbClr val="FF0000"/>
                </a:solidFill>
                <a:latin typeface="Abadi" panose="020B0604020104020204" pitchFamily="34" charset="0"/>
              </a:rPr>
              <a:t>Little Book—John’s Mission</a:t>
            </a:r>
          </a:p>
        </p:txBody>
      </p:sp>
      <p:sp>
        <p:nvSpPr>
          <p:cNvPr id="11" name="TextBox 10"/>
          <p:cNvSpPr txBox="1"/>
          <p:nvPr/>
        </p:nvSpPr>
        <p:spPr>
          <a:xfrm>
            <a:off x="190500" y="6460004"/>
            <a:ext cx="2971800" cy="369332"/>
          </a:xfrm>
          <a:prstGeom prst="rect">
            <a:avLst/>
          </a:prstGeom>
          <a:noFill/>
        </p:spPr>
        <p:txBody>
          <a:bodyPr wrap="square" rtlCol="0">
            <a:spAutoFit/>
          </a:bodyPr>
          <a:lstStyle/>
          <a:p>
            <a:r>
              <a:rPr lang="en-US" dirty="0">
                <a:solidFill>
                  <a:schemeClr val="bg2"/>
                </a:solidFill>
              </a:rPr>
              <a:t>Revelation 10:2, 10</a:t>
            </a:r>
          </a:p>
        </p:txBody>
      </p:sp>
      <p:sp>
        <p:nvSpPr>
          <p:cNvPr id="13" name="TextBox 12"/>
          <p:cNvSpPr txBox="1"/>
          <p:nvPr/>
        </p:nvSpPr>
        <p:spPr>
          <a:xfrm>
            <a:off x="644339" y="1355891"/>
            <a:ext cx="5232026" cy="830997"/>
          </a:xfrm>
          <a:prstGeom prst="rect">
            <a:avLst/>
          </a:prstGeom>
          <a:noFill/>
        </p:spPr>
        <p:txBody>
          <a:bodyPr wrap="square" rtlCol="0">
            <a:spAutoFit/>
          </a:bodyPr>
          <a:lstStyle/>
          <a:p>
            <a:r>
              <a:rPr lang="en-US" sz="2400" dirty="0">
                <a:solidFill>
                  <a:schemeClr val="bg2"/>
                </a:solidFill>
              </a:rPr>
              <a:t>D&amp;C 77:14—Elias must come and restore all things—to gather Israel </a:t>
            </a:r>
          </a:p>
        </p:txBody>
      </p:sp>
      <p:pic>
        <p:nvPicPr>
          <p:cNvPr id="10" name="Picture 4" descr="https://encrypted-tbn3.gstatic.com/images?q=tbn:ANd9GcQh8-NxXu_70v18un03ToLXcGfDxR7yq4ASc6WWs1MeIR8v1GWa"/>
          <p:cNvPicPr>
            <a:picLocks noChangeAspect="1" noChangeArrowheads="1"/>
          </p:cNvPicPr>
          <p:nvPr/>
        </p:nvPicPr>
        <p:blipFill>
          <a:blip r:embed="rId2" cstate="print"/>
          <a:srcRect/>
          <a:stretch>
            <a:fillRect/>
          </a:stretch>
        </p:blipFill>
        <p:spPr bwMode="auto">
          <a:xfrm>
            <a:off x="848845" y="2456786"/>
            <a:ext cx="3780305" cy="2515623"/>
          </a:xfrm>
          <a:prstGeom prst="rect">
            <a:avLst/>
          </a:prstGeom>
          <a:noFill/>
        </p:spPr>
      </p:pic>
      <p:sp>
        <p:nvSpPr>
          <p:cNvPr id="16" name="TextBox 15"/>
          <p:cNvSpPr txBox="1"/>
          <p:nvPr/>
        </p:nvSpPr>
        <p:spPr>
          <a:xfrm>
            <a:off x="192181" y="5023709"/>
            <a:ext cx="6352054" cy="461665"/>
          </a:xfrm>
          <a:prstGeom prst="rect">
            <a:avLst/>
          </a:prstGeom>
          <a:noFill/>
        </p:spPr>
        <p:txBody>
          <a:bodyPr wrap="square" rtlCol="0">
            <a:spAutoFit/>
          </a:bodyPr>
          <a:lstStyle/>
          <a:p>
            <a:r>
              <a:rPr lang="en-US" sz="2400" dirty="0">
                <a:solidFill>
                  <a:schemeClr val="bg2"/>
                </a:solidFill>
              </a:rPr>
              <a:t>Eating the Book = John accepts his mission</a:t>
            </a:r>
          </a:p>
        </p:txBody>
      </p:sp>
      <p:sp>
        <p:nvSpPr>
          <p:cNvPr id="2" name="Rectangle 1"/>
          <p:cNvSpPr/>
          <p:nvPr/>
        </p:nvSpPr>
        <p:spPr>
          <a:xfrm>
            <a:off x="5945632" y="3891619"/>
            <a:ext cx="4518212" cy="2677656"/>
          </a:xfrm>
          <a:prstGeom prst="rect">
            <a:avLst/>
          </a:prstGeom>
        </p:spPr>
        <p:txBody>
          <a:bodyPr wrap="square">
            <a:spAutoFit/>
          </a:bodyPr>
          <a:lstStyle/>
          <a:p>
            <a:r>
              <a:rPr lang="en-US" sz="2400" dirty="0">
                <a:solidFill>
                  <a:schemeClr val="bg1"/>
                </a:solidFill>
                <a:latin typeface="Open Sans"/>
              </a:rPr>
              <a:t>That the book was “sweet as honey” in John’s mouth but “bitter” in his belly may suggest that his mission would involve many sweet and joyous experiences but also rejection and painful experiences.</a:t>
            </a:r>
            <a:endParaRPr lang="en-US" sz="2400" dirty="0">
              <a:solidFill>
                <a:schemeClr val="bg1"/>
              </a:solidFill>
            </a:endParaRPr>
          </a:p>
        </p:txBody>
      </p:sp>
      <p:pic>
        <p:nvPicPr>
          <p:cNvPr id="3074" name="Picture 2" descr="Image result for lem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3837" y="2048671"/>
            <a:ext cx="2495265" cy="163883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suga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73096" y="2048671"/>
            <a:ext cx="2660276" cy="147286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making lemonade 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71663" y="3753901"/>
            <a:ext cx="1728156" cy="3077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4898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7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24000" y="1"/>
            <a:ext cx="9144000" cy="830997"/>
          </a:xfrm>
          <a:prstGeom prst="rect">
            <a:avLst/>
          </a:prstGeom>
          <a:noFill/>
        </p:spPr>
        <p:txBody>
          <a:bodyPr wrap="square" rtlCol="0">
            <a:spAutoFit/>
          </a:bodyPr>
          <a:lstStyle/>
          <a:p>
            <a:pPr algn="ctr"/>
            <a:r>
              <a:rPr lang="en-US" sz="4800" dirty="0">
                <a:solidFill>
                  <a:srgbClr val="FF0000"/>
                </a:solidFill>
                <a:latin typeface="Abadi" panose="020B0604020104020204" pitchFamily="34" charset="0"/>
              </a:rPr>
              <a:t>John Eats Little Book</a:t>
            </a:r>
          </a:p>
        </p:txBody>
      </p:sp>
      <p:sp>
        <p:nvSpPr>
          <p:cNvPr id="11" name="TextBox 10"/>
          <p:cNvSpPr txBox="1"/>
          <p:nvPr/>
        </p:nvSpPr>
        <p:spPr>
          <a:xfrm>
            <a:off x="206188" y="6416069"/>
            <a:ext cx="5257800" cy="369332"/>
          </a:xfrm>
          <a:prstGeom prst="rect">
            <a:avLst/>
          </a:prstGeom>
          <a:noFill/>
        </p:spPr>
        <p:txBody>
          <a:bodyPr wrap="square" rtlCol="0">
            <a:spAutoFit/>
          </a:bodyPr>
          <a:lstStyle/>
          <a:p>
            <a:r>
              <a:rPr lang="en-US" dirty="0">
                <a:solidFill>
                  <a:schemeClr val="bg2"/>
                </a:solidFill>
              </a:rPr>
              <a:t>Revelation 10:9-11 and D&amp;C 77:14</a:t>
            </a:r>
          </a:p>
        </p:txBody>
      </p:sp>
      <p:sp>
        <p:nvSpPr>
          <p:cNvPr id="13" name="TextBox 12"/>
          <p:cNvSpPr txBox="1"/>
          <p:nvPr/>
        </p:nvSpPr>
        <p:spPr>
          <a:xfrm>
            <a:off x="699246" y="1136183"/>
            <a:ext cx="5930153" cy="584775"/>
          </a:xfrm>
          <a:prstGeom prst="rect">
            <a:avLst/>
          </a:prstGeom>
          <a:noFill/>
        </p:spPr>
        <p:txBody>
          <a:bodyPr wrap="square" rtlCol="0">
            <a:spAutoFit/>
          </a:bodyPr>
          <a:lstStyle/>
          <a:p>
            <a:r>
              <a:rPr lang="en-US" sz="3200" dirty="0">
                <a:solidFill>
                  <a:schemeClr val="bg2"/>
                </a:solidFill>
              </a:rPr>
              <a:t>He made it a part of him…</a:t>
            </a:r>
          </a:p>
        </p:txBody>
      </p:sp>
      <p:sp>
        <p:nvSpPr>
          <p:cNvPr id="14" name="TextBox 13"/>
          <p:cNvSpPr txBox="1"/>
          <p:nvPr/>
        </p:nvSpPr>
        <p:spPr>
          <a:xfrm>
            <a:off x="5674659" y="2087940"/>
            <a:ext cx="5051613" cy="1077218"/>
          </a:xfrm>
          <a:prstGeom prst="rect">
            <a:avLst/>
          </a:prstGeom>
          <a:noFill/>
        </p:spPr>
        <p:txBody>
          <a:bodyPr wrap="square" rtlCol="0">
            <a:spAutoFit/>
          </a:bodyPr>
          <a:lstStyle/>
          <a:p>
            <a:r>
              <a:rPr lang="en-US" sz="3200" dirty="0">
                <a:solidFill>
                  <a:schemeClr val="bg2"/>
                </a:solidFill>
              </a:rPr>
              <a:t>It is his responsibility to gather Israel in the last days. </a:t>
            </a:r>
          </a:p>
        </p:txBody>
      </p:sp>
      <p:pic>
        <p:nvPicPr>
          <p:cNvPr id="3" name="Picture 2">
            <a:extLst>
              <a:ext uri="{FF2B5EF4-FFF2-40B4-BE49-F238E27FC236}">
                <a16:creationId xmlns:a16="http://schemas.microsoft.com/office/drawing/2014/main" id="{23C8BFF5-A9DB-409F-A07D-01EE5D792C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4131" y="2087940"/>
            <a:ext cx="2844800" cy="3530600"/>
          </a:xfrm>
          <a:prstGeom prst="rect">
            <a:avLst/>
          </a:prstGeom>
        </p:spPr>
      </p:pic>
      <p:pic>
        <p:nvPicPr>
          <p:cNvPr id="7" name="Picture 6">
            <a:extLst>
              <a:ext uri="{FF2B5EF4-FFF2-40B4-BE49-F238E27FC236}">
                <a16:creationId xmlns:a16="http://schemas.microsoft.com/office/drawing/2014/main" id="{0D995AF3-865D-4D74-9F0A-DDB56C00C6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8119" y="3357663"/>
            <a:ext cx="2438400" cy="3243072"/>
          </a:xfrm>
          <a:prstGeom prst="rect">
            <a:avLst/>
          </a:prstGeom>
        </p:spPr>
      </p:pic>
    </p:spTree>
    <p:extLst>
      <p:ext uri="{BB962C8B-B14F-4D97-AF65-F5344CB8AC3E}">
        <p14:creationId xmlns:p14="http://schemas.microsoft.com/office/powerpoint/2010/main" val="299520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24000" y="1"/>
            <a:ext cx="9144000" cy="830997"/>
          </a:xfrm>
          <a:prstGeom prst="rect">
            <a:avLst/>
          </a:prstGeom>
          <a:noFill/>
        </p:spPr>
        <p:txBody>
          <a:bodyPr wrap="square" rtlCol="0">
            <a:spAutoFit/>
          </a:bodyPr>
          <a:lstStyle/>
          <a:p>
            <a:pPr algn="ctr"/>
            <a:r>
              <a:rPr lang="en-US" sz="4800" dirty="0">
                <a:solidFill>
                  <a:srgbClr val="FF0000"/>
                </a:solidFill>
                <a:latin typeface="Abadi" panose="020B0604020104020204" pitchFamily="34" charset="0"/>
              </a:rPr>
              <a:t>Right Foot—Left Foot</a:t>
            </a:r>
          </a:p>
        </p:txBody>
      </p:sp>
      <p:sp>
        <p:nvSpPr>
          <p:cNvPr id="11" name="TextBox 10"/>
          <p:cNvSpPr txBox="1"/>
          <p:nvPr/>
        </p:nvSpPr>
        <p:spPr>
          <a:xfrm>
            <a:off x="190500" y="6460004"/>
            <a:ext cx="2971800" cy="369332"/>
          </a:xfrm>
          <a:prstGeom prst="rect">
            <a:avLst/>
          </a:prstGeom>
          <a:noFill/>
        </p:spPr>
        <p:txBody>
          <a:bodyPr wrap="square" rtlCol="0">
            <a:spAutoFit/>
          </a:bodyPr>
          <a:lstStyle/>
          <a:p>
            <a:r>
              <a:rPr lang="en-US" dirty="0">
                <a:solidFill>
                  <a:schemeClr val="bg2"/>
                </a:solidFill>
              </a:rPr>
              <a:t>Revelation 10:2</a:t>
            </a:r>
          </a:p>
        </p:txBody>
      </p:sp>
      <p:sp>
        <p:nvSpPr>
          <p:cNvPr id="14" name="TextBox 13"/>
          <p:cNvSpPr txBox="1"/>
          <p:nvPr/>
        </p:nvSpPr>
        <p:spPr>
          <a:xfrm>
            <a:off x="480733" y="967845"/>
            <a:ext cx="5696596" cy="2246769"/>
          </a:xfrm>
          <a:prstGeom prst="rect">
            <a:avLst/>
          </a:prstGeom>
          <a:noFill/>
        </p:spPr>
        <p:txBody>
          <a:bodyPr wrap="square" rtlCol="0">
            <a:spAutoFit/>
          </a:bodyPr>
          <a:lstStyle/>
          <a:p>
            <a:r>
              <a:rPr lang="en-US" sz="2800" dirty="0">
                <a:solidFill>
                  <a:schemeClr val="bg2"/>
                </a:solidFill>
              </a:rPr>
              <a:t>Right Foot—Sea	  Left Foot—earth</a:t>
            </a:r>
          </a:p>
          <a:p>
            <a:r>
              <a:rPr lang="en-US" sz="2800" dirty="0">
                <a:solidFill>
                  <a:schemeClr val="bg2"/>
                </a:solidFill>
              </a:rPr>
              <a:t>Total  dominion, power and possession..indicates all the earth is subject to Him.</a:t>
            </a:r>
          </a:p>
          <a:p>
            <a:endParaRPr lang="en-US" sz="2800" dirty="0">
              <a:solidFill>
                <a:schemeClr val="bg2"/>
              </a:solidFill>
            </a:endParaRPr>
          </a:p>
        </p:txBody>
      </p:sp>
      <p:sp>
        <p:nvSpPr>
          <p:cNvPr id="12" name="TextBox 11"/>
          <p:cNvSpPr txBox="1"/>
          <p:nvPr/>
        </p:nvSpPr>
        <p:spPr>
          <a:xfrm>
            <a:off x="4424082" y="5781838"/>
            <a:ext cx="8119782" cy="461665"/>
          </a:xfrm>
          <a:prstGeom prst="rect">
            <a:avLst/>
          </a:prstGeom>
          <a:noFill/>
        </p:spPr>
        <p:txBody>
          <a:bodyPr wrap="square" rtlCol="0">
            <a:spAutoFit/>
          </a:bodyPr>
          <a:lstStyle/>
          <a:p>
            <a:r>
              <a:rPr lang="en-US" sz="2400" dirty="0">
                <a:solidFill>
                  <a:schemeClr val="bg2"/>
                </a:solidFill>
              </a:rPr>
              <a:t>Placing one’s foot on something—conquest (Joshua 10:24)</a:t>
            </a:r>
          </a:p>
        </p:txBody>
      </p:sp>
      <p:pic>
        <p:nvPicPr>
          <p:cNvPr id="4098"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t="72172" r="26175"/>
          <a:stretch/>
        </p:blipFill>
        <p:spPr bwMode="auto">
          <a:xfrm>
            <a:off x="697914" y="2980298"/>
            <a:ext cx="4928772" cy="219218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foot on neck conquer"/>
          <p:cNvPicPr>
            <a:picLocks noChangeAspect="1" noChangeArrowheads="1"/>
          </p:cNvPicPr>
          <p:nvPr/>
        </p:nvPicPr>
        <p:blipFill rotWithShape="1">
          <a:blip r:embed="rId3">
            <a:extLst>
              <a:ext uri="{28A0092B-C50C-407E-A947-70E740481C1C}">
                <a14:useLocalDpi xmlns:a14="http://schemas.microsoft.com/office/drawing/2010/main" val="0"/>
              </a:ext>
            </a:extLst>
          </a:blip>
          <a:srcRect l="35873" t="2521"/>
          <a:stretch/>
        </p:blipFill>
        <p:spPr bwMode="auto">
          <a:xfrm>
            <a:off x="6283613" y="1536261"/>
            <a:ext cx="4581050" cy="363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9821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24000" y="1"/>
            <a:ext cx="9144000" cy="830997"/>
          </a:xfrm>
          <a:prstGeom prst="rect">
            <a:avLst/>
          </a:prstGeom>
          <a:noFill/>
        </p:spPr>
        <p:txBody>
          <a:bodyPr wrap="square" rtlCol="0">
            <a:spAutoFit/>
          </a:bodyPr>
          <a:lstStyle/>
          <a:p>
            <a:pPr algn="ctr"/>
            <a:r>
              <a:rPr lang="en-US" sz="4800" dirty="0">
                <a:solidFill>
                  <a:srgbClr val="FF0000"/>
                </a:solidFill>
                <a:latin typeface="Abadi" panose="020B0604020104020204" pitchFamily="34" charset="0"/>
              </a:rPr>
              <a:t>A Lion </a:t>
            </a:r>
            <a:r>
              <a:rPr lang="en-US" sz="4800" dirty="0" err="1">
                <a:solidFill>
                  <a:srgbClr val="FF0000"/>
                </a:solidFill>
                <a:latin typeface="Abadi" panose="020B0604020104020204" pitchFamily="34" charset="0"/>
              </a:rPr>
              <a:t>Roareth</a:t>
            </a:r>
            <a:r>
              <a:rPr lang="en-US" sz="4800" dirty="0">
                <a:solidFill>
                  <a:srgbClr val="FF0000"/>
                </a:solidFill>
                <a:latin typeface="Abadi" panose="020B0604020104020204" pitchFamily="34" charset="0"/>
              </a:rPr>
              <a:t>—God’s Voice</a:t>
            </a:r>
          </a:p>
        </p:txBody>
      </p:sp>
      <p:sp>
        <p:nvSpPr>
          <p:cNvPr id="11" name="TextBox 10"/>
          <p:cNvSpPr txBox="1"/>
          <p:nvPr/>
        </p:nvSpPr>
        <p:spPr>
          <a:xfrm>
            <a:off x="38100" y="6475750"/>
            <a:ext cx="2971800" cy="369332"/>
          </a:xfrm>
          <a:prstGeom prst="rect">
            <a:avLst/>
          </a:prstGeom>
          <a:noFill/>
        </p:spPr>
        <p:txBody>
          <a:bodyPr wrap="square" rtlCol="0">
            <a:spAutoFit/>
          </a:bodyPr>
          <a:lstStyle/>
          <a:p>
            <a:r>
              <a:rPr lang="en-US" dirty="0">
                <a:solidFill>
                  <a:schemeClr val="bg2"/>
                </a:solidFill>
              </a:rPr>
              <a:t>Revelation 10:3-6</a:t>
            </a:r>
          </a:p>
        </p:txBody>
      </p:sp>
      <p:sp>
        <p:nvSpPr>
          <p:cNvPr id="13" name="TextBox 12"/>
          <p:cNvSpPr txBox="1"/>
          <p:nvPr/>
        </p:nvSpPr>
        <p:spPr>
          <a:xfrm>
            <a:off x="569259" y="2075754"/>
            <a:ext cx="3962400" cy="1200329"/>
          </a:xfrm>
          <a:prstGeom prst="rect">
            <a:avLst/>
          </a:prstGeom>
          <a:noFill/>
        </p:spPr>
        <p:txBody>
          <a:bodyPr wrap="square" rtlCol="0">
            <a:spAutoFit/>
          </a:bodyPr>
          <a:lstStyle/>
          <a:p>
            <a:r>
              <a:rPr lang="en-US" sz="2400" dirty="0">
                <a:solidFill>
                  <a:schemeClr val="bg2"/>
                </a:solidFill>
              </a:rPr>
              <a:t>7 thunders and voices—7 angels with seven seals</a:t>
            </a:r>
          </a:p>
          <a:p>
            <a:r>
              <a:rPr lang="en-US" sz="2400" dirty="0">
                <a:solidFill>
                  <a:schemeClr val="bg2"/>
                </a:solidFill>
              </a:rPr>
              <a:t>(D&amp;C 88:108-110)</a:t>
            </a:r>
          </a:p>
        </p:txBody>
      </p:sp>
      <p:sp>
        <p:nvSpPr>
          <p:cNvPr id="14" name="TextBox 13"/>
          <p:cNvSpPr txBox="1"/>
          <p:nvPr/>
        </p:nvSpPr>
        <p:spPr>
          <a:xfrm>
            <a:off x="1344705" y="738037"/>
            <a:ext cx="3186954" cy="1015663"/>
          </a:xfrm>
          <a:prstGeom prst="rect">
            <a:avLst/>
          </a:prstGeom>
          <a:noFill/>
        </p:spPr>
        <p:txBody>
          <a:bodyPr wrap="square" rtlCol="0">
            <a:spAutoFit/>
          </a:bodyPr>
          <a:lstStyle/>
          <a:p>
            <a:r>
              <a:rPr lang="en-US" sz="2000" dirty="0">
                <a:solidFill>
                  <a:schemeClr val="bg2"/>
                </a:solidFill>
              </a:rPr>
              <a:t>Seal up—write them not</a:t>
            </a:r>
          </a:p>
          <a:p>
            <a:r>
              <a:rPr lang="en-US" sz="2000" dirty="0">
                <a:solidFill>
                  <a:schemeClr val="bg2"/>
                </a:solidFill>
              </a:rPr>
              <a:t>(D&amp;C 88:87-95)</a:t>
            </a:r>
          </a:p>
          <a:p>
            <a:endParaRPr lang="en-US" sz="2000" dirty="0">
              <a:solidFill>
                <a:schemeClr val="bg2"/>
              </a:solidFill>
            </a:endParaRPr>
          </a:p>
        </p:txBody>
      </p:sp>
      <p:sp>
        <p:nvSpPr>
          <p:cNvPr id="12" name="TextBox 11"/>
          <p:cNvSpPr txBox="1"/>
          <p:nvPr/>
        </p:nvSpPr>
        <p:spPr>
          <a:xfrm>
            <a:off x="459920" y="3719935"/>
            <a:ext cx="3673349" cy="2308324"/>
          </a:xfrm>
          <a:prstGeom prst="rect">
            <a:avLst/>
          </a:prstGeom>
          <a:noFill/>
        </p:spPr>
        <p:txBody>
          <a:bodyPr wrap="square" rtlCol="0">
            <a:spAutoFit/>
          </a:bodyPr>
          <a:lstStyle/>
          <a:p>
            <a:r>
              <a:rPr lang="en-US" sz="2400" dirty="0">
                <a:solidFill>
                  <a:schemeClr val="bg2"/>
                </a:solidFill>
              </a:rPr>
              <a:t>First 4 trumpets—announce the resurrection of the Celestial, Terrestrial, </a:t>
            </a:r>
            <a:r>
              <a:rPr lang="en-US" sz="2400" dirty="0" err="1">
                <a:solidFill>
                  <a:schemeClr val="bg2"/>
                </a:solidFill>
              </a:rPr>
              <a:t>Telestial</a:t>
            </a:r>
            <a:r>
              <a:rPr lang="en-US" sz="2400" dirty="0">
                <a:solidFill>
                  <a:schemeClr val="bg2"/>
                </a:solidFill>
              </a:rPr>
              <a:t>, and Sons of Perdition—they will stay bound until the Millennium</a:t>
            </a:r>
          </a:p>
        </p:txBody>
      </p:sp>
      <p:sp>
        <p:nvSpPr>
          <p:cNvPr id="10" name="TextBox 9"/>
          <p:cNvSpPr txBox="1"/>
          <p:nvPr/>
        </p:nvSpPr>
        <p:spPr>
          <a:xfrm>
            <a:off x="7839365" y="1087369"/>
            <a:ext cx="3733800" cy="707886"/>
          </a:xfrm>
          <a:prstGeom prst="rect">
            <a:avLst/>
          </a:prstGeom>
          <a:noFill/>
        </p:spPr>
        <p:txBody>
          <a:bodyPr wrap="square" rtlCol="0">
            <a:spAutoFit/>
          </a:bodyPr>
          <a:lstStyle/>
          <a:p>
            <a:r>
              <a:rPr lang="en-US" sz="2000" dirty="0">
                <a:solidFill>
                  <a:schemeClr val="bg2"/>
                </a:solidFill>
              </a:rPr>
              <a:t>5</a:t>
            </a:r>
            <a:r>
              <a:rPr lang="en-US" sz="2000" baseline="30000" dirty="0">
                <a:solidFill>
                  <a:schemeClr val="bg2"/>
                </a:solidFill>
              </a:rPr>
              <a:t>th</a:t>
            </a:r>
            <a:r>
              <a:rPr lang="en-US" sz="2000" dirty="0">
                <a:solidFill>
                  <a:schemeClr val="bg2"/>
                </a:solidFill>
              </a:rPr>
              <a:t> trumpet—Every knee will bow</a:t>
            </a:r>
          </a:p>
          <a:p>
            <a:r>
              <a:rPr lang="en-US" sz="2000" dirty="0">
                <a:solidFill>
                  <a:schemeClr val="bg2"/>
                </a:solidFill>
              </a:rPr>
              <a:t>(D&amp;C 88:103-104)</a:t>
            </a:r>
          </a:p>
        </p:txBody>
      </p:sp>
      <p:sp>
        <p:nvSpPr>
          <p:cNvPr id="15" name="TextBox 14"/>
          <p:cNvSpPr txBox="1"/>
          <p:nvPr/>
        </p:nvSpPr>
        <p:spPr>
          <a:xfrm>
            <a:off x="7839365" y="2904396"/>
            <a:ext cx="3733800" cy="1015663"/>
          </a:xfrm>
          <a:prstGeom prst="rect">
            <a:avLst/>
          </a:prstGeom>
          <a:noFill/>
        </p:spPr>
        <p:txBody>
          <a:bodyPr wrap="square" rtlCol="0">
            <a:spAutoFit/>
          </a:bodyPr>
          <a:lstStyle/>
          <a:p>
            <a:r>
              <a:rPr lang="en-US" sz="2000" dirty="0">
                <a:solidFill>
                  <a:schemeClr val="bg2"/>
                </a:solidFill>
              </a:rPr>
              <a:t>6</a:t>
            </a:r>
            <a:r>
              <a:rPr lang="en-US" sz="2000" baseline="30000" dirty="0">
                <a:solidFill>
                  <a:schemeClr val="bg2"/>
                </a:solidFill>
              </a:rPr>
              <a:t>th</a:t>
            </a:r>
            <a:r>
              <a:rPr lang="en-US" sz="2000" dirty="0">
                <a:solidFill>
                  <a:schemeClr val="bg2"/>
                </a:solidFill>
              </a:rPr>
              <a:t> trumpet—declares that the apostasy’s grip on mankind is broken (D&amp;C 88:105)</a:t>
            </a:r>
          </a:p>
        </p:txBody>
      </p:sp>
      <p:sp>
        <p:nvSpPr>
          <p:cNvPr id="16" name="TextBox 15"/>
          <p:cNvSpPr txBox="1"/>
          <p:nvPr/>
        </p:nvSpPr>
        <p:spPr>
          <a:xfrm>
            <a:off x="4579472" y="4877984"/>
            <a:ext cx="7216859" cy="1631216"/>
          </a:xfrm>
          <a:prstGeom prst="rect">
            <a:avLst/>
          </a:prstGeom>
          <a:noFill/>
        </p:spPr>
        <p:txBody>
          <a:bodyPr wrap="square" rtlCol="0">
            <a:spAutoFit/>
          </a:bodyPr>
          <a:lstStyle/>
          <a:p>
            <a:r>
              <a:rPr lang="en-US" sz="2000" dirty="0">
                <a:solidFill>
                  <a:schemeClr val="bg2"/>
                </a:solidFill>
              </a:rPr>
              <a:t>7</a:t>
            </a:r>
            <a:r>
              <a:rPr lang="en-US" sz="2000" baseline="30000" dirty="0">
                <a:solidFill>
                  <a:schemeClr val="bg2"/>
                </a:solidFill>
              </a:rPr>
              <a:t>th</a:t>
            </a:r>
            <a:r>
              <a:rPr lang="en-US" sz="2000" dirty="0">
                <a:solidFill>
                  <a:schemeClr val="bg2"/>
                </a:solidFill>
              </a:rPr>
              <a:t> trumpet—it is finished and we are made equal with him (D&amp;C 88:106-107)</a:t>
            </a:r>
          </a:p>
          <a:p>
            <a:endParaRPr lang="en-US" sz="2000" dirty="0">
              <a:solidFill>
                <a:schemeClr val="bg2"/>
              </a:solidFill>
            </a:endParaRPr>
          </a:p>
          <a:p>
            <a:r>
              <a:rPr lang="en-US" sz="2000" dirty="0">
                <a:solidFill>
                  <a:schemeClr val="bg2"/>
                </a:solidFill>
              </a:rPr>
              <a:t>After it is sounded the heavenly chorus proclaims “The kingdoms of this world are become the kingdoms of our Lord…”</a:t>
            </a:r>
          </a:p>
        </p:txBody>
      </p:sp>
      <p:pic>
        <p:nvPicPr>
          <p:cNvPr id="5122"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4659" y="738037"/>
            <a:ext cx="2482682" cy="4128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5796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2" grpId="0"/>
      <p:bldP spid="10" grpId="0"/>
      <p:bldP spid="1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24000" y="1"/>
            <a:ext cx="9144000" cy="830997"/>
          </a:xfrm>
          <a:prstGeom prst="rect">
            <a:avLst/>
          </a:prstGeom>
          <a:noFill/>
        </p:spPr>
        <p:txBody>
          <a:bodyPr wrap="square" rtlCol="0">
            <a:spAutoFit/>
          </a:bodyPr>
          <a:lstStyle/>
          <a:p>
            <a:pPr algn="ctr"/>
            <a:r>
              <a:rPr lang="en-US" sz="4800" dirty="0">
                <a:solidFill>
                  <a:srgbClr val="FF0000"/>
                </a:solidFill>
                <a:latin typeface="Abadi" panose="020B0604020104020204" pitchFamily="34" charset="0"/>
              </a:rPr>
              <a:t>No More Time</a:t>
            </a:r>
          </a:p>
        </p:txBody>
      </p:sp>
      <p:sp>
        <p:nvSpPr>
          <p:cNvPr id="11" name="TextBox 10"/>
          <p:cNvSpPr txBox="1"/>
          <p:nvPr/>
        </p:nvSpPr>
        <p:spPr>
          <a:xfrm>
            <a:off x="53788" y="6404949"/>
            <a:ext cx="2971800" cy="369332"/>
          </a:xfrm>
          <a:prstGeom prst="rect">
            <a:avLst/>
          </a:prstGeom>
          <a:noFill/>
        </p:spPr>
        <p:txBody>
          <a:bodyPr wrap="square" rtlCol="0">
            <a:spAutoFit/>
          </a:bodyPr>
          <a:lstStyle/>
          <a:p>
            <a:r>
              <a:rPr lang="en-US" dirty="0">
                <a:solidFill>
                  <a:schemeClr val="bg2"/>
                </a:solidFill>
              </a:rPr>
              <a:t>Revelation 10:6</a:t>
            </a:r>
          </a:p>
        </p:txBody>
      </p:sp>
      <p:sp>
        <p:nvSpPr>
          <p:cNvPr id="13" name="TextBox 12"/>
          <p:cNvSpPr txBox="1"/>
          <p:nvPr/>
        </p:nvSpPr>
        <p:spPr>
          <a:xfrm>
            <a:off x="739588" y="811857"/>
            <a:ext cx="4572000" cy="830997"/>
          </a:xfrm>
          <a:prstGeom prst="rect">
            <a:avLst/>
          </a:prstGeom>
          <a:noFill/>
        </p:spPr>
        <p:txBody>
          <a:bodyPr wrap="square" rtlCol="0">
            <a:spAutoFit/>
          </a:bodyPr>
          <a:lstStyle/>
          <a:p>
            <a:r>
              <a:rPr lang="en-US" sz="2400" dirty="0">
                <a:solidFill>
                  <a:schemeClr val="bg2"/>
                </a:solidFill>
              </a:rPr>
              <a:t>The day of repentance is past, that there should be no more delay</a:t>
            </a:r>
          </a:p>
        </p:txBody>
      </p:sp>
      <p:sp>
        <p:nvSpPr>
          <p:cNvPr id="14" name="TextBox 13"/>
          <p:cNvSpPr txBox="1"/>
          <p:nvPr/>
        </p:nvSpPr>
        <p:spPr>
          <a:xfrm>
            <a:off x="6324600" y="4650623"/>
            <a:ext cx="4343400" cy="1754326"/>
          </a:xfrm>
          <a:prstGeom prst="rect">
            <a:avLst/>
          </a:prstGeom>
          <a:noFill/>
        </p:spPr>
        <p:txBody>
          <a:bodyPr wrap="square" rtlCol="0">
            <a:spAutoFit/>
          </a:bodyPr>
          <a:lstStyle/>
          <a:p>
            <a:pPr algn="ctr"/>
            <a:r>
              <a:rPr lang="en-US" sz="3600" dirty="0">
                <a:solidFill>
                  <a:schemeClr val="bg2"/>
                </a:solidFill>
              </a:rPr>
              <a:t>The Beginning of the Millennium</a:t>
            </a:r>
          </a:p>
          <a:p>
            <a:pPr algn="ctr"/>
            <a:endParaRPr lang="en-US" sz="3600" dirty="0">
              <a:solidFill>
                <a:schemeClr val="bg2"/>
              </a:solidFill>
            </a:endParaRPr>
          </a:p>
        </p:txBody>
      </p:sp>
      <p:pic>
        <p:nvPicPr>
          <p:cNvPr id="3" name="Picture 2">
            <a:extLst>
              <a:ext uri="{FF2B5EF4-FFF2-40B4-BE49-F238E27FC236}">
                <a16:creationId xmlns:a16="http://schemas.microsoft.com/office/drawing/2014/main" id="{7867809F-3061-435C-A7D3-54D8D034B2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163" y="2620491"/>
            <a:ext cx="4638675" cy="3095625"/>
          </a:xfrm>
          <a:prstGeom prst="rect">
            <a:avLst/>
          </a:prstGeom>
        </p:spPr>
      </p:pic>
      <p:pic>
        <p:nvPicPr>
          <p:cNvPr id="7" name="Picture 6">
            <a:extLst>
              <a:ext uri="{FF2B5EF4-FFF2-40B4-BE49-F238E27FC236}">
                <a16:creationId xmlns:a16="http://schemas.microsoft.com/office/drawing/2014/main" id="{A19C6013-8725-40B3-B05E-CC4F917F38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6003" y="1173502"/>
            <a:ext cx="4112392" cy="2727165"/>
          </a:xfrm>
          <a:prstGeom prst="rect">
            <a:avLst/>
          </a:prstGeom>
        </p:spPr>
      </p:pic>
    </p:spTree>
    <p:extLst>
      <p:ext uri="{BB962C8B-B14F-4D97-AF65-F5344CB8AC3E}">
        <p14:creationId xmlns:p14="http://schemas.microsoft.com/office/powerpoint/2010/main" val="184610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24000" y="1"/>
            <a:ext cx="9144000" cy="830997"/>
          </a:xfrm>
          <a:prstGeom prst="rect">
            <a:avLst/>
          </a:prstGeom>
          <a:noFill/>
        </p:spPr>
        <p:txBody>
          <a:bodyPr wrap="square" rtlCol="0">
            <a:spAutoFit/>
          </a:bodyPr>
          <a:lstStyle/>
          <a:p>
            <a:pPr algn="ctr"/>
            <a:r>
              <a:rPr lang="en-US" sz="4800" dirty="0">
                <a:solidFill>
                  <a:srgbClr val="FF0000"/>
                </a:solidFill>
                <a:latin typeface="Abadi" panose="020B0604020104020204" pitchFamily="34" charset="0"/>
              </a:rPr>
              <a:t>Reed</a:t>
            </a:r>
          </a:p>
        </p:txBody>
      </p:sp>
      <p:sp>
        <p:nvSpPr>
          <p:cNvPr id="11" name="TextBox 10"/>
          <p:cNvSpPr txBox="1"/>
          <p:nvPr/>
        </p:nvSpPr>
        <p:spPr>
          <a:xfrm>
            <a:off x="152400" y="6442907"/>
            <a:ext cx="5257800" cy="369332"/>
          </a:xfrm>
          <a:prstGeom prst="rect">
            <a:avLst/>
          </a:prstGeom>
          <a:noFill/>
        </p:spPr>
        <p:txBody>
          <a:bodyPr wrap="square" rtlCol="0">
            <a:spAutoFit/>
          </a:bodyPr>
          <a:lstStyle/>
          <a:p>
            <a:r>
              <a:rPr lang="en-US" dirty="0">
                <a:solidFill>
                  <a:schemeClr val="bg2"/>
                </a:solidFill>
              </a:rPr>
              <a:t>Revelation 11:1</a:t>
            </a:r>
          </a:p>
        </p:txBody>
      </p:sp>
      <p:sp>
        <p:nvSpPr>
          <p:cNvPr id="13" name="TextBox 12"/>
          <p:cNvSpPr txBox="1"/>
          <p:nvPr/>
        </p:nvSpPr>
        <p:spPr>
          <a:xfrm>
            <a:off x="419100" y="475397"/>
            <a:ext cx="6629400" cy="4154984"/>
          </a:xfrm>
          <a:prstGeom prst="rect">
            <a:avLst/>
          </a:prstGeom>
          <a:noFill/>
        </p:spPr>
        <p:txBody>
          <a:bodyPr wrap="square" rtlCol="0">
            <a:spAutoFit/>
          </a:bodyPr>
          <a:lstStyle/>
          <a:p>
            <a:r>
              <a:rPr lang="en-US" sz="2400" dirty="0">
                <a:solidFill>
                  <a:schemeClr val="bg2"/>
                </a:solidFill>
              </a:rPr>
              <a:t>A rod—a measuring device</a:t>
            </a:r>
          </a:p>
          <a:p>
            <a:endParaRPr lang="en-US" sz="2400" dirty="0">
              <a:solidFill>
                <a:schemeClr val="bg2"/>
              </a:solidFill>
            </a:endParaRPr>
          </a:p>
          <a:p>
            <a:r>
              <a:rPr lang="en-US" sz="2400" dirty="0">
                <a:solidFill>
                  <a:schemeClr val="bg2"/>
                </a:solidFill>
              </a:rPr>
              <a:t>Temple:</a:t>
            </a:r>
          </a:p>
          <a:p>
            <a:pPr marL="457200" indent="-457200">
              <a:buAutoNum type="arabicPeriod"/>
            </a:pPr>
            <a:r>
              <a:rPr lang="en-US" sz="2400" dirty="0">
                <a:solidFill>
                  <a:schemeClr val="bg2"/>
                </a:solidFill>
              </a:rPr>
              <a:t>Placing of a protective line around an area—God’s protection</a:t>
            </a:r>
          </a:p>
          <a:p>
            <a:pPr marL="457200" indent="-457200">
              <a:buAutoNum type="arabicPeriod"/>
            </a:pPr>
            <a:r>
              <a:rPr lang="en-US" sz="2400" dirty="0">
                <a:solidFill>
                  <a:schemeClr val="bg2"/>
                </a:solidFill>
              </a:rPr>
              <a:t>Those outside the limits will not have God’s shelter—they are outside of the spirit and not committed to God</a:t>
            </a:r>
          </a:p>
          <a:p>
            <a:pPr marL="457200" indent="-457200">
              <a:buAutoNum type="arabicPeriod"/>
            </a:pPr>
            <a:r>
              <a:rPr lang="en-US" sz="2400" dirty="0">
                <a:solidFill>
                  <a:schemeClr val="bg2"/>
                </a:solidFill>
              </a:rPr>
              <a:t>Sanctuary is a symbol of the Lord’s people</a:t>
            </a:r>
          </a:p>
          <a:p>
            <a:pPr marL="457200" indent="-457200">
              <a:buAutoNum type="arabicPeriod"/>
            </a:pPr>
            <a:r>
              <a:rPr lang="en-US" sz="2400" dirty="0">
                <a:solidFill>
                  <a:schemeClr val="bg2"/>
                </a:solidFill>
              </a:rPr>
              <a:t>Judgment—how do we measure up?</a:t>
            </a:r>
          </a:p>
          <a:p>
            <a:endParaRPr lang="en-US" sz="2400" dirty="0">
              <a:solidFill>
                <a:schemeClr val="bg2"/>
              </a:solidFill>
            </a:endParaRPr>
          </a:p>
        </p:txBody>
      </p:sp>
      <p:grpSp>
        <p:nvGrpSpPr>
          <p:cNvPr id="2" name="Group 1"/>
          <p:cNvGrpSpPr/>
          <p:nvPr/>
        </p:nvGrpSpPr>
        <p:grpSpPr>
          <a:xfrm>
            <a:off x="3939470" y="4239421"/>
            <a:ext cx="3375730" cy="2572818"/>
            <a:chOff x="3939470" y="4239421"/>
            <a:chExt cx="3375730" cy="2572818"/>
          </a:xfrm>
        </p:grpSpPr>
        <p:pic>
          <p:nvPicPr>
            <p:cNvPr id="6146" name="Picture 2" descr="Rexburg Idaho Mormon Templ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909" b="8309"/>
            <a:stretch/>
          </p:blipFill>
          <p:spPr bwMode="auto">
            <a:xfrm>
              <a:off x="3939470" y="4239421"/>
              <a:ext cx="3375730" cy="239098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939470" y="6550629"/>
              <a:ext cx="2299965" cy="261610"/>
            </a:xfrm>
            <a:prstGeom prst="rect">
              <a:avLst/>
            </a:prstGeom>
            <a:noFill/>
          </p:spPr>
          <p:txBody>
            <a:bodyPr wrap="square" rtlCol="0">
              <a:spAutoFit/>
            </a:bodyPr>
            <a:lstStyle/>
            <a:p>
              <a:r>
                <a:rPr lang="en-US" sz="1100" dirty="0">
                  <a:solidFill>
                    <a:schemeClr val="bg2"/>
                  </a:solidFill>
                </a:rPr>
                <a:t>Roberta </a:t>
              </a:r>
              <a:r>
                <a:rPr lang="en-US" sz="1100" dirty="0" err="1">
                  <a:solidFill>
                    <a:schemeClr val="bg2"/>
                  </a:solidFill>
                </a:rPr>
                <a:t>Boice</a:t>
              </a:r>
              <a:endParaRPr lang="en-US" sz="1100" dirty="0">
                <a:solidFill>
                  <a:schemeClr val="bg2"/>
                </a:solidFill>
              </a:endParaRPr>
            </a:p>
          </p:txBody>
        </p:sp>
      </p:grpSp>
      <p:pic>
        <p:nvPicPr>
          <p:cNvPr id="6" name="Picture 5">
            <a:extLst>
              <a:ext uri="{FF2B5EF4-FFF2-40B4-BE49-F238E27FC236}">
                <a16:creationId xmlns:a16="http://schemas.microsoft.com/office/drawing/2014/main" id="{48513B4F-9B27-4AB7-9FF9-321C5484A2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7729" y="413424"/>
            <a:ext cx="3705225" cy="2695575"/>
          </a:xfrm>
          <a:prstGeom prst="rect">
            <a:avLst/>
          </a:prstGeom>
        </p:spPr>
      </p:pic>
      <p:pic>
        <p:nvPicPr>
          <p:cNvPr id="8" name="Picture 7">
            <a:extLst>
              <a:ext uri="{FF2B5EF4-FFF2-40B4-BE49-F238E27FC236}">
                <a16:creationId xmlns:a16="http://schemas.microsoft.com/office/drawing/2014/main" id="{D4338863-C417-4C35-A0AD-42BE1D7307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8600" y="3522423"/>
            <a:ext cx="3810000" cy="3105150"/>
          </a:xfrm>
          <a:prstGeom prst="rect">
            <a:avLst/>
          </a:prstGeom>
        </p:spPr>
      </p:pic>
    </p:spTree>
    <p:extLst>
      <p:ext uri="{BB962C8B-B14F-4D97-AF65-F5344CB8AC3E}">
        <p14:creationId xmlns:p14="http://schemas.microsoft.com/office/powerpoint/2010/main" val="278786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3" end="3"/>
                                            </p:txEl>
                                          </p:spTgt>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3">
                                            <p:txEl>
                                              <p:pRg st="5" end="5"/>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24000" y="1"/>
            <a:ext cx="9144000" cy="830997"/>
          </a:xfrm>
          <a:prstGeom prst="rect">
            <a:avLst/>
          </a:prstGeom>
          <a:noFill/>
        </p:spPr>
        <p:txBody>
          <a:bodyPr wrap="square" rtlCol="0">
            <a:spAutoFit/>
          </a:bodyPr>
          <a:lstStyle/>
          <a:p>
            <a:pPr algn="ctr"/>
            <a:r>
              <a:rPr lang="en-US" sz="4800" dirty="0">
                <a:solidFill>
                  <a:srgbClr val="FF0000"/>
                </a:solidFill>
                <a:latin typeface="Abadi" panose="020B0604020104020204" pitchFamily="34" charset="0"/>
              </a:rPr>
              <a:t>Outer Court</a:t>
            </a:r>
          </a:p>
        </p:txBody>
      </p:sp>
      <p:sp>
        <p:nvSpPr>
          <p:cNvPr id="11" name="TextBox 10"/>
          <p:cNvSpPr txBox="1"/>
          <p:nvPr/>
        </p:nvSpPr>
        <p:spPr>
          <a:xfrm>
            <a:off x="84826" y="6456402"/>
            <a:ext cx="5257800" cy="369332"/>
          </a:xfrm>
          <a:prstGeom prst="rect">
            <a:avLst/>
          </a:prstGeom>
          <a:noFill/>
        </p:spPr>
        <p:txBody>
          <a:bodyPr wrap="square" rtlCol="0">
            <a:spAutoFit/>
          </a:bodyPr>
          <a:lstStyle/>
          <a:p>
            <a:r>
              <a:rPr lang="en-US" dirty="0">
                <a:solidFill>
                  <a:schemeClr val="bg2"/>
                </a:solidFill>
              </a:rPr>
              <a:t>Revelation 11:2</a:t>
            </a:r>
          </a:p>
        </p:txBody>
      </p:sp>
      <p:sp>
        <p:nvSpPr>
          <p:cNvPr id="13" name="TextBox 12"/>
          <p:cNvSpPr txBox="1"/>
          <p:nvPr/>
        </p:nvSpPr>
        <p:spPr>
          <a:xfrm>
            <a:off x="1676400" y="990600"/>
            <a:ext cx="8534400" cy="3785652"/>
          </a:xfrm>
          <a:prstGeom prst="rect">
            <a:avLst/>
          </a:prstGeom>
          <a:noFill/>
        </p:spPr>
        <p:txBody>
          <a:bodyPr wrap="square" rtlCol="0">
            <a:spAutoFit/>
          </a:bodyPr>
          <a:lstStyle/>
          <a:p>
            <a:r>
              <a:rPr lang="en-US" sz="2400" dirty="0">
                <a:solidFill>
                  <a:schemeClr val="bg2"/>
                </a:solidFill>
              </a:rPr>
              <a:t>Gentiles: Not their time to be judged</a:t>
            </a:r>
          </a:p>
          <a:p>
            <a:endParaRPr lang="en-US" sz="2400" dirty="0">
              <a:solidFill>
                <a:schemeClr val="bg2"/>
              </a:solidFill>
            </a:endParaRPr>
          </a:p>
          <a:p>
            <a:r>
              <a:rPr lang="en-US" sz="2400" dirty="0">
                <a:solidFill>
                  <a:schemeClr val="bg2"/>
                </a:solidFill>
              </a:rPr>
              <a:t>Holy city—Jerusalem</a:t>
            </a:r>
          </a:p>
          <a:p>
            <a:endParaRPr lang="en-US" sz="2400" dirty="0">
              <a:solidFill>
                <a:schemeClr val="bg2"/>
              </a:solidFill>
            </a:endParaRPr>
          </a:p>
          <a:p>
            <a:r>
              <a:rPr lang="en-US" sz="2400" dirty="0">
                <a:solidFill>
                  <a:schemeClr val="bg2"/>
                </a:solidFill>
              </a:rPr>
              <a:t>42 months:</a:t>
            </a:r>
          </a:p>
          <a:p>
            <a:r>
              <a:rPr lang="en-US" sz="2400" dirty="0">
                <a:solidFill>
                  <a:schemeClr val="bg2"/>
                </a:solidFill>
              </a:rPr>
              <a:t>	3 ½ years—time of persecution, dissent and apostasy</a:t>
            </a:r>
          </a:p>
          <a:p>
            <a:r>
              <a:rPr lang="en-US" sz="2400" dirty="0">
                <a:solidFill>
                  <a:schemeClr val="bg2"/>
                </a:solidFill>
              </a:rPr>
              <a:t>	6X7—perfection missing the mark</a:t>
            </a:r>
          </a:p>
          <a:p>
            <a:r>
              <a:rPr lang="en-US" sz="2400" dirty="0">
                <a:solidFill>
                  <a:schemeClr val="bg2"/>
                </a:solidFill>
              </a:rPr>
              <a:t>	Limited period in which evil is allowed to reign</a:t>
            </a:r>
          </a:p>
          <a:p>
            <a:endParaRPr lang="en-US" sz="2400" dirty="0">
              <a:solidFill>
                <a:schemeClr val="bg2"/>
              </a:solidFill>
            </a:endParaRPr>
          </a:p>
          <a:p>
            <a:endParaRPr lang="en-US" sz="2400" dirty="0">
              <a:solidFill>
                <a:schemeClr val="bg2"/>
              </a:solidFill>
            </a:endParaRPr>
          </a:p>
        </p:txBody>
      </p:sp>
      <p:pic>
        <p:nvPicPr>
          <p:cNvPr id="3" name="Picture 2">
            <a:extLst>
              <a:ext uri="{FF2B5EF4-FFF2-40B4-BE49-F238E27FC236}">
                <a16:creationId xmlns:a16="http://schemas.microsoft.com/office/drawing/2014/main" id="{EABCD534-9761-40A7-9686-229F63E7F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9639" y="4354749"/>
            <a:ext cx="3286584" cy="2286319"/>
          </a:xfrm>
          <a:prstGeom prst="rect">
            <a:avLst/>
          </a:prstGeom>
        </p:spPr>
      </p:pic>
    </p:spTree>
    <p:extLst>
      <p:ext uri="{BB962C8B-B14F-4D97-AF65-F5344CB8AC3E}">
        <p14:creationId xmlns:p14="http://schemas.microsoft.com/office/powerpoint/2010/main" val="2711117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24000" y="1"/>
            <a:ext cx="9144000" cy="830997"/>
          </a:xfrm>
          <a:prstGeom prst="rect">
            <a:avLst/>
          </a:prstGeom>
          <a:noFill/>
        </p:spPr>
        <p:txBody>
          <a:bodyPr wrap="square" rtlCol="0">
            <a:spAutoFit/>
          </a:bodyPr>
          <a:lstStyle/>
          <a:p>
            <a:pPr algn="ctr"/>
            <a:r>
              <a:rPr lang="en-US" sz="4800" dirty="0">
                <a:solidFill>
                  <a:srgbClr val="FF0000"/>
                </a:solidFill>
                <a:latin typeface="Abadi" panose="020B0604020104020204" pitchFamily="34" charset="0"/>
              </a:rPr>
              <a:t>Two Witnesses</a:t>
            </a:r>
          </a:p>
        </p:txBody>
      </p:sp>
      <p:sp>
        <p:nvSpPr>
          <p:cNvPr id="11" name="TextBox 10"/>
          <p:cNvSpPr txBox="1"/>
          <p:nvPr/>
        </p:nvSpPr>
        <p:spPr>
          <a:xfrm>
            <a:off x="0" y="6488668"/>
            <a:ext cx="5257800" cy="369332"/>
          </a:xfrm>
          <a:prstGeom prst="rect">
            <a:avLst/>
          </a:prstGeom>
          <a:noFill/>
        </p:spPr>
        <p:txBody>
          <a:bodyPr wrap="square" rtlCol="0">
            <a:spAutoFit/>
          </a:bodyPr>
          <a:lstStyle/>
          <a:p>
            <a:r>
              <a:rPr lang="en-US" dirty="0">
                <a:solidFill>
                  <a:schemeClr val="bg2"/>
                </a:solidFill>
              </a:rPr>
              <a:t>Revelation 11:3’ Isaiah 51:20</a:t>
            </a:r>
          </a:p>
        </p:txBody>
      </p:sp>
      <p:sp>
        <p:nvSpPr>
          <p:cNvPr id="13" name="TextBox 12"/>
          <p:cNvSpPr txBox="1"/>
          <p:nvPr/>
        </p:nvSpPr>
        <p:spPr>
          <a:xfrm>
            <a:off x="2281518" y="692571"/>
            <a:ext cx="8534400" cy="461665"/>
          </a:xfrm>
          <a:prstGeom prst="rect">
            <a:avLst/>
          </a:prstGeom>
          <a:noFill/>
        </p:spPr>
        <p:txBody>
          <a:bodyPr wrap="square" rtlCol="0">
            <a:spAutoFit/>
          </a:bodyPr>
          <a:lstStyle/>
          <a:p>
            <a:r>
              <a:rPr lang="en-US" sz="2400" dirty="0">
                <a:solidFill>
                  <a:schemeClr val="bg2"/>
                </a:solidFill>
              </a:rPr>
              <a:t>Two—necessary to sustain a charge in court—law of witnesses</a:t>
            </a:r>
          </a:p>
        </p:txBody>
      </p:sp>
      <p:sp>
        <p:nvSpPr>
          <p:cNvPr id="7" name="TextBox 6"/>
          <p:cNvSpPr txBox="1"/>
          <p:nvPr/>
        </p:nvSpPr>
        <p:spPr>
          <a:xfrm>
            <a:off x="219636" y="1520020"/>
            <a:ext cx="8534400" cy="2308324"/>
          </a:xfrm>
          <a:prstGeom prst="rect">
            <a:avLst/>
          </a:prstGeom>
          <a:noFill/>
        </p:spPr>
        <p:txBody>
          <a:bodyPr wrap="square" rtlCol="0">
            <a:spAutoFit/>
          </a:bodyPr>
          <a:lstStyle/>
          <a:p>
            <a:r>
              <a:rPr lang="en-US" sz="2400" dirty="0">
                <a:solidFill>
                  <a:schemeClr val="bg2"/>
                </a:solidFill>
              </a:rPr>
              <a:t>D&amp;C 77:15 Three things must happen:</a:t>
            </a:r>
          </a:p>
          <a:p>
            <a:r>
              <a:rPr lang="en-US" sz="2400" dirty="0">
                <a:solidFill>
                  <a:schemeClr val="bg2"/>
                </a:solidFill>
              </a:rPr>
              <a:t>	1. Restoration</a:t>
            </a:r>
          </a:p>
          <a:p>
            <a:r>
              <a:rPr lang="en-US" sz="2400" dirty="0">
                <a:solidFill>
                  <a:schemeClr val="bg2"/>
                </a:solidFill>
              </a:rPr>
              <a:t>	2. Jews must gather to the land of their inheritance</a:t>
            </a:r>
          </a:p>
          <a:p>
            <a:r>
              <a:rPr lang="en-US" sz="2400" dirty="0">
                <a:solidFill>
                  <a:schemeClr val="bg2"/>
                </a:solidFill>
              </a:rPr>
              <a:t>	3. Jews must rebuild Jerusalem</a:t>
            </a:r>
          </a:p>
          <a:p>
            <a:endParaRPr lang="en-US" sz="2400" dirty="0">
              <a:solidFill>
                <a:schemeClr val="bg2"/>
              </a:solidFill>
            </a:endParaRPr>
          </a:p>
          <a:p>
            <a:r>
              <a:rPr lang="en-US" sz="2400" dirty="0">
                <a:solidFill>
                  <a:schemeClr val="bg2"/>
                </a:solidFill>
              </a:rPr>
              <a:t>Sackcloth—those with extreme humility</a:t>
            </a:r>
          </a:p>
        </p:txBody>
      </p:sp>
      <p:sp>
        <p:nvSpPr>
          <p:cNvPr id="2" name="Rectangle 1"/>
          <p:cNvSpPr/>
          <p:nvPr/>
        </p:nvSpPr>
        <p:spPr>
          <a:xfrm>
            <a:off x="8317006" y="2046703"/>
            <a:ext cx="3680012" cy="3693319"/>
          </a:xfrm>
          <a:prstGeom prst="rect">
            <a:avLst/>
          </a:prstGeom>
        </p:spPr>
        <p:txBody>
          <a:bodyPr wrap="square">
            <a:spAutoFit/>
          </a:bodyPr>
          <a:lstStyle/>
          <a:p>
            <a:r>
              <a:rPr lang="en-US" dirty="0">
                <a:solidFill>
                  <a:schemeClr val="bg1"/>
                </a:solidFill>
              </a:rPr>
              <a:t>The Lord's answer to Joseph Smith, reveals that these two prophets were "raised up to the Jewish nation." Isaiah says they were </a:t>
            </a:r>
            <a:r>
              <a:rPr lang="en-US" i="1" dirty="0">
                <a:solidFill>
                  <a:schemeClr val="bg1"/>
                </a:solidFill>
              </a:rPr>
              <a:t>sons</a:t>
            </a:r>
            <a:r>
              <a:rPr lang="en-US" dirty="0">
                <a:solidFill>
                  <a:schemeClr val="bg1"/>
                </a:solidFill>
              </a:rPr>
              <a:t> of Jerusalem (Isa. 51:20), implying that they were Jewish natives and perhaps separate from the organizational structure of the church. </a:t>
            </a:r>
          </a:p>
          <a:p>
            <a:endParaRPr lang="en-US" dirty="0">
              <a:solidFill>
                <a:schemeClr val="bg1"/>
              </a:solidFill>
            </a:endParaRPr>
          </a:p>
          <a:p>
            <a:r>
              <a:rPr lang="en-US" dirty="0">
                <a:solidFill>
                  <a:schemeClr val="bg1"/>
                </a:solidFill>
              </a:rPr>
              <a:t>However, Elder Bruce McConkie has commented that they will likely be apostles. For sure, they are prophets.</a:t>
            </a:r>
          </a:p>
        </p:txBody>
      </p:sp>
      <p:pic>
        <p:nvPicPr>
          <p:cNvPr id="6" name="Picture 5">
            <a:extLst>
              <a:ext uri="{FF2B5EF4-FFF2-40B4-BE49-F238E27FC236}">
                <a16:creationId xmlns:a16="http://schemas.microsoft.com/office/drawing/2014/main" id="{FE298A25-7E67-4B5B-8968-92C8D4D837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5024" y="3429000"/>
            <a:ext cx="2667000" cy="3124200"/>
          </a:xfrm>
          <a:prstGeom prst="rect">
            <a:avLst/>
          </a:prstGeom>
        </p:spPr>
      </p:pic>
    </p:spTree>
    <p:extLst>
      <p:ext uri="{BB962C8B-B14F-4D97-AF65-F5344CB8AC3E}">
        <p14:creationId xmlns:p14="http://schemas.microsoft.com/office/powerpoint/2010/main" val="1830949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24000" y="1"/>
            <a:ext cx="9144000" cy="830997"/>
          </a:xfrm>
          <a:prstGeom prst="rect">
            <a:avLst/>
          </a:prstGeom>
          <a:noFill/>
        </p:spPr>
        <p:txBody>
          <a:bodyPr wrap="square" rtlCol="0">
            <a:spAutoFit/>
          </a:bodyPr>
          <a:lstStyle/>
          <a:p>
            <a:pPr algn="ctr"/>
            <a:r>
              <a:rPr lang="en-US" sz="4800" dirty="0">
                <a:solidFill>
                  <a:srgbClr val="FF0000"/>
                </a:solidFill>
                <a:latin typeface="Abadi" panose="020B0604020104020204" pitchFamily="34" charset="0"/>
              </a:rPr>
              <a:t>2 Olive Trees/2 Candlesticks</a:t>
            </a:r>
          </a:p>
        </p:txBody>
      </p:sp>
      <p:sp>
        <p:nvSpPr>
          <p:cNvPr id="11" name="TextBox 10"/>
          <p:cNvSpPr txBox="1"/>
          <p:nvPr/>
        </p:nvSpPr>
        <p:spPr>
          <a:xfrm>
            <a:off x="138953" y="6330686"/>
            <a:ext cx="5257800" cy="369332"/>
          </a:xfrm>
          <a:prstGeom prst="rect">
            <a:avLst/>
          </a:prstGeom>
          <a:noFill/>
        </p:spPr>
        <p:txBody>
          <a:bodyPr wrap="square" rtlCol="0">
            <a:spAutoFit/>
          </a:bodyPr>
          <a:lstStyle/>
          <a:p>
            <a:r>
              <a:rPr lang="en-US" dirty="0">
                <a:solidFill>
                  <a:schemeClr val="bg2"/>
                </a:solidFill>
              </a:rPr>
              <a:t>Revelation 11:4-6</a:t>
            </a:r>
          </a:p>
        </p:txBody>
      </p:sp>
      <p:sp>
        <p:nvSpPr>
          <p:cNvPr id="13" name="TextBox 12"/>
          <p:cNvSpPr txBox="1"/>
          <p:nvPr/>
        </p:nvSpPr>
        <p:spPr>
          <a:xfrm>
            <a:off x="1828800" y="884366"/>
            <a:ext cx="8534400" cy="830997"/>
          </a:xfrm>
          <a:prstGeom prst="rect">
            <a:avLst/>
          </a:prstGeom>
          <a:noFill/>
        </p:spPr>
        <p:txBody>
          <a:bodyPr wrap="square" rtlCol="0">
            <a:spAutoFit/>
          </a:bodyPr>
          <a:lstStyle/>
          <a:p>
            <a:r>
              <a:rPr lang="en-US" sz="2400" dirty="0">
                <a:solidFill>
                  <a:schemeClr val="bg2"/>
                </a:solidFill>
              </a:rPr>
              <a:t>The witnesses not only uphold the light (Christ) but the substance of the light, the Holy Ghost, flows through them</a:t>
            </a:r>
          </a:p>
        </p:txBody>
      </p:sp>
      <p:sp>
        <p:nvSpPr>
          <p:cNvPr id="7" name="TextBox 6"/>
          <p:cNvSpPr txBox="1"/>
          <p:nvPr/>
        </p:nvSpPr>
        <p:spPr>
          <a:xfrm>
            <a:off x="1524000" y="2209801"/>
            <a:ext cx="8534400" cy="461665"/>
          </a:xfrm>
          <a:prstGeom prst="rect">
            <a:avLst/>
          </a:prstGeom>
          <a:noFill/>
        </p:spPr>
        <p:txBody>
          <a:bodyPr wrap="square" rtlCol="0">
            <a:spAutoFit/>
          </a:bodyPr>
          <a:lstStyle/>
          <a:p>
            <a:r>
              <a:rPr lang="en-US" sz="2400" dirty="0">
                <a:solidFill>
                  <a:schemeClr val="bg2"/>
                </a:solidFill>
              </a:rPr>
              <a:t>They will have divine protection</a:t>
            </a:r>
          </a:p>
        </p:txBody>
      </p:sp>
      <p:sp>
        <p:nvSpPr>
          <p:cNvPr id="8" name="TextBox 7"/>
          <p:cNvSpPr txBox="1"/>
          <p:nvPr/>
        </p:nvSpPr>
        <p:spPr>
          <a:xfrm>
            <a:off x="1524000" y="3352801"/>
            <a:ext cx="8534400" cy="461665"/>
          </a:xfrm>
          <a:prstGeom prst="rect">
            <a:avLst/>
          </a:prstGeom>
          <a:noFill/>
        </p:spPr>
        <p:txBody>
          <a:bodyPr wrap="square" rtlCol="0">
            <a:spAutoFit/>
          </a:bodyPr>
          <a:lstStyle/>
          <a:p>
            <a:r>
              <a:rPr lang="en-US" sz="2400" dirty="0">
                <a:solidFill>
                  <a:schemeClr val="bg2"/>
                </a:solidFill>
              </a:rPr>
              <a:t>Fire issuing—their testimonies</a:t>
            </a:r>
          </a:p>
        </p:txBody>
      </p:sp>
      <p:sp>
        <p:nvSpPr>
          <p:cNvPr id="9" name="TextBox 8"/>
          <p:cNvSpPr txBox="1"/>
          <p:nvPr/>
        </p:nvSpPr>
        <p:spPr>
          <a:xfrm>
            <a:off x="1524000" y="4419601"/>
            <a:ext cx="8534400" cy="461665"/>
          </a:xfrm>
          <a:prstGeom prst="rect">
            <a:avLst/>
          </a:prstGeom>
          <a:noFill/>
        </p:spPr>
        <p:txBody>
          <a:bodyPr wrap="square" rtlCol="0">
            <a:spAutoFit/>
          </a:bodyPr>
          <a:lstStyle/>
          <a:p>
            <a:r>
              <a:rPr lang="en-US" sz="2400" dirty="0">
                <a:solidFill>
                  <a:schemeClr val="bg2"/>
                </a:solidFill>
              </a:rPr>
              <a:t>Power to shut the heavens—no rain, Elijah sealed the heaven</a:t>
            </a:r>
          </a:p>
        </p:txBody>
      </p:sp>
      <p:sp>
        <p:nvSpPr>
          <p:cNvPr id="10" name="TextBox 9"/>
          <p:cNvSpPr txBox="1"/>
          <p:nvPr/>
        </p:nvSpPr>
        <p:spPr>
          <a:xfrm>
            <a:off x="1524000" y="5334001"/>
            <a:ext cx="8534400" cy="461665"/>
          </a:xfrm>
          <a:prstGeom prst="rect">
            <a:avLst/>
          </a:prstGeom>
          <a:noFill/>
        </p:spPr>
        <p:txBody>
          <a:bodyPr wrap="square" rtlCol="0">
            <a:spAutoFit/>
          </a:bodyPr>
          <a:lstStyle/>
          <a:p>
            <a:r>
              <a:rPr lang="en-US" sz="2400" dirty="0">
                <a:solidFill>
                  <a:schemeClr val="bg2"/>
                </a:solidFill>
              </a:rPr>
              <a:t>Power over waters and earth and plagues (like Moses)</a:t>
            </a:r>
          </a:p>
        </p:txBody>
      </p:sp>
      <p:pic>
        <p:nvPicPr>
          <p:cNvPr id="3" name="Picture 2">
            <a:extLst>
              <a:ext uri="{FF2B5EF4-FFF2-40B4-BE49-F238E27FC236}">
                <a16:creationId xmlns:a16="http://schemas.microsoft.com/office/drawing/2014/main" id="{BAE9A505-6B67-44A2-8330-8ACB730D6F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5400" y="1678134"/>
            <a:ext cx="3632200" cy="2730500"/>
          </a:xfrm>
          <a:prstGeom prst="rect">
            <a:avLst/>
          </a:prstGeom>
        </p:spPr>
      </p:pic>
    </p:spTree>
    <p:extLst>
      <p:ext uri="{BB962C8B-B14F-4D97-AF65-F5344CB8AC3E}">
        <p14:creationId xmlns:p14="http://schemas.microsoft.com/office/powerpoint/2010/main" val="436601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par>
                                <p:cTn id="19" presetID="10"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057400" y="76201"/>
            <a:ext cx="8077200" cy="461665"/>
          </a:xfrm>
          <a:prstGeom prst="rect">
            <a:avLst/>
          </a:prstGeom>
          <a:noFill/>
        </p:spPr>
        <p:txBody>
          <a:bodyPr wrap="square" rtlCol="0">
            <a:spAutoFit/>
          </a:bodyPr>
          <a:lstStyle/>
          <a:p>
            <a:pPr algn="ctr"/>
            <a:r>
              <a:rPr lang="en-US" sz="2400" dirty="0">
                <a:solidFill>
                  <a:schemeClr val="bg1"/>
                </a:solidFill>
              </a:rPr>
              <a:t>Revelation 6: The First Four thousand years</a:t>
            </a:r>
          </a:p>
        </p:txBody>
      </p:sp>
      <p:sp>
        <p:nvSpPr>
          <p:cNvPr id="6" name="TextBox 5"/>
          <p:cNvSpPr txBox="1"/>
          <p:nvPr/>
        </p:nvSpPr>
        <p:spPr>
          <a:xfrm>
            <a:off x="304800" y="1425389"/>
            <a:ext cx="1752600" cy="3970318"/>
          </a:xfrm>
          <a:prstGeom prst="rect">
            <a:avLst/>
          </a:prstGeom>
          <a:noFill/>
        </p:spPr>
        <p:txBody>
          <a:bodyPr wrap="square" rtlCol="0">
            <a:spAutoFit/>
          </a:bodyPr>
          <a:lstStyle/>
          <a:p>
            <a:r>
              <a:rPr lang="en-US" dirty="0">
                <a:solidFill>
                  <a:schemeClr val="bg1"/>
                </a:solidFill>
              </a:rPr>
              <a:t>First Seal</a:t>
            </a:r>
          </a:p>
          <a:p>
            <a:endParaRPr lang="en-US" dirty="0">
              <a:solidFill>
                <a:schemeClr val="bg1"/>
              </a:solidFill>
            </a:endParaRPr>
          </a:p>
          <a:p>
            <a:endParaRPr lang="en-US" dirty="0">
              <a:solidFill>
                <a:schemeClr val="bg1"/>
              </a:solidFill>
            </a:endParaRPr>
          </a:p>
          <a:p>
            <a:endParaRPr lang="en-US" dirty="0">
              <a:solidFill>
                <a:schemeClr val="bg1"/>
              </a:solidFill>
            </a:endParaRPr>
          </a:p>
          <a:p>
            <a:r>
              <a:rPr lang="en-US" dirty="0">
                <a:solidFill>
                  <a:schemeClr val="bg1"/>
                </a:solidFill>
              </a:rPr>
              <a:t>Second Seal</a:t>
            </a:r>
          </a:p>
          <a:p>
            <a:endParaRPr lang="en-US" dirty="0">
              <a:solidFill>
                <a:schemeClr val="bg1"/>
              </a:solidFill>
            </a:endParaRPr>
          </a:p>
          <a:p>
            <a:endParaRPr lang="en-US" dirty="0">
              <a:solidFill>
                <a:schemeClr val="bg1"/>
              </a:solidFill>
            </a:endParaRPr>
          </a:p>
          <a:p>
            <a:endParaRPr lang="en-US" dirty="0">
              <a:solidFill>
                <a:schemeClr val="bg1"/>
              </a:solidFill>
            </a:endParaRPr>
          </a:p>
          <a:p>
            <a:r>
              <a:rPr lang="en-US" dirty="0">
                <a:solidFill>
                  <a:schemeClr val="bg1"/>
                </a:solidFill>
              </a:rPr>
              <a:t>Third Seal</a:t>
            </a: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r>
              <a:rPr lang="en-US" dirty="0">
                <a:solidFill>
                  <a:schemeClr val="bg1"/>
                </a:solidFill>
              </a:rPr>
              <a:t>Fourth Seal</a:t>
            </a:r>
          </a:p>
        </p:txBody>
      </p:sp>
      <p:sp>
        <p:nvSpPr>
          <p:cNvPr id="7" name="TextBox 6"/>
          <p:cNvSpPr txBox="1"/>
          <p:nvPr/>
        </p:nvSpPr>
        <p:spPr>
          <a:xfrm>
            <a:off x="2209800" y="1195340"/>
            <a:ext cx="2590800" cy="4524315"/>
          </a:xfrm>
          <a:prstGeom prst="rect">
            <a:avLst/>
          </a:prstGeom>
          <a:noFill/>
        </p:spPr>
        <p:txBody>
          <a:bodyPr wrap="square" rtlCol="0">
            <a:spAutoFit/>
          </a:bodyPr>
          <a:lstStyle/>
          <a:p>
            <a:r>
              <a:rPr lang="en-US" dirty="0">
                <a:solidFill>
                  <a:schemeClr val="bg1"/>
                </a:solidFill>
              </a:rPr>
              <a:t>White horse—victory</a:t>
            </a:r>
          </a:p>
          <a:p>
            <a:r>
              <a:rPr lang="en-US" dirty="0">
                <a:solidFill>
                  <a:schemeClr val="bg1"/>
                </a:solidFill>
              </a:rPr>
              <a:t>Bow—Warfare</a:t>
            </a:r>
          </a:p>
          <a:p>
            <a:r>
              <a:rPr lang="en-US" dirty="0">
                <a:solidFill>
                  <a:schemeClr val="bg1"/>
                </a:solidFill>
              </a:rPr>
              <a:t>Crown—conquer</a:t>
            </a:r>
          </a:p>
          <a:p>
            <a:endParaRPr lang="en-US" dirty="0">
              <a:solidFill>
                <a:schemeClr val="bg1"/>
              </a:solidFill>
            </a:endParaRPr>
          </a:p>
          <a:p>
            <a:r>
              <a:rPr lang="en-US" dirty="0">
                <a:solidFill>
                  <a:schemeClr val="bg1"/>
                </a:solidFill>
              </a:rPr>
              <a:t>Red horse—bloodshed</a:t>
            </a:r>
          </a:p>
          <a:p>
            <a:r>
              <a:rPr lang="en-US" dirty="0">
                <a:solidFill>
                  <a:schemeClr val="bg1"/>
                </a:solidFill>
              </a:rPr>
              <a:t>Sword—war and destruction</a:t>
            </a:r>
          </a:p>
          <a:p>
            <a:endParaRPr lang="en-US" dirty="0">
              <a:solidFill>
                <a:schemeClr val="bg1"/>
              </a:solidFill>
            </a:endParaRPr>
          </a:p>
          <a:p>
            <a:r>
              <a:rPr lang="en-US" dirty="0">
                <a:solidFill>
                  <a:schemeClr val="bg1"/>
                </a:solidFill>
              </a:rPr>
              <a:t>Black Horse—famine</a:t>
            </a:r>
          </a:p>
          <a:p>
            <a:r>
              <a:rPr lang="en-US" dirty="0">
                <a:solidFill>
                  <a:schemeClr val="bg1"/>
                </a:solidFill>
              </a:rPr>
              <a:t>Balances—high price for food</a:t>
            </a:r>
          </a:p>
          <a:p>
            <a:endParaRPr lang="en-US" dirty="0">
              <a:solidFill>
                <a:schemeClr val="bg1"/>
              </a:solidFill>
            </a:endParaRPr>
          </a:p>
          <a:p>
            <a:r>
              <a:rPr lang="en-US" dirty="0">
                <a:solidFill>
                  <a:schemeClr val="bg1"/>
                </a:solidFill>
              </a:rPr>
              <a:t>Pale Horse—color of dead bodies</a:t>
            </a:r>
          </a:p>
          <a:p>
            <a:r>
              <a:rPr lang="en-US" dirty="0">
                <a:solidFill>
                  <a:schemeClr val="bg1"/>
                </a:solidFill>
              </a:rPr>
              <a:t>Death and hell—wicked killing the wicked</a:t>
            </a:r>
            <a:endParaRPr lang="en-US" sz="2400" dirty="0">
              <a:solidFill>
                <a:schemeClr val="bg1"/>
              </a:solidFill>
            </a:endParaRPr>
          </a:p>
        </p:txBody>
      </p:sp>
      <p:sp>
        <p:nvSpPr>
          <p:cNvPr id="8" name="TextBox 7"/>
          <p:cNvSpPr txBox="1"/>
          <p:nvPr/>
        </p:nvSpPr>
        <p:spPr>
          <a:xfrm>
            <a:off x="8382000" y="1137054"/>
            <a:ext cx="3505200" cy="5078313"/>
          </a:xfrm>
          <a:prstGeom prst="rect">
            <a:avLst/>
          </a:prstGeom>
          <a:noFill/>
        </p:spPr>
        <p:txBody>
          <a:bodyPr wrap="square" rtlCol="0">
            <a:spAutoFit/>
          </a:bodyPr>
          <a:lstStyle/>
          <a:p>
            <a:r>
              <a:rPr lang="en-US" dirty="0">
                <a:solidFill>
                  <a:schemeClr val="bg1"/>
                </a:solidFill>
              </a:rPr>
              <a:t>This describes Enoch’s day, and that the riders are possibly Enoch and Adam.</a:t>
            </a:r>
          </a:p>
          <a:p>
            <a:endParaRPr lang="en-US" dirty="0">
              <a:solidFill>
                <a:schemeClr val="bg1"/>
              </a:solidFill>
            </a:endParaRPr>
          </a:p>
          <a:p>
            <a:endParaRPr lang="en-US" dirty="0">
              <a:solidFill>
                <a:schemeClr val="bg1"/>
              </a:solidFill>
            </a:endParaRPr>
          </a:p>
          <a:p>
            <a:r>
              <a:rPr lang="en-US" dirty="0">
                <a:solidFill>
                  <a:schemeClr val="bg1"/>
                </a:solidFill>
              </a:rPr>
              <a:t>Describes Noah’s day, when wickedness covered the earth.</a:t>
            </a:r>
          </a:p>
          <a:p>
            <a:endParaRPr lang="en-US" dirty="0">
              <a:solidFill>
                <a:schemeClr val="bg1"/>
              </a:solidFill>
            </a:endParaRPr>
          </a:p>
          <a:p>
            <a:endParaRPr lang="en-US" dirty="0">
              <a:solidFill>
                <a:schemeClr val="bg1"/>
              </a:solidFill>
            </a:endParaRPr>
          </a:p>
          <a:p>
            <a:r>
              <a:rPr lang="en-US" dirty="0">
                <a:solidFill>
                  <a:schemeClr val="bg1"/>
                </a:solidFill>
              </a:rPr>
              <a:t>This is the Age of Abraham when many died of starvation.</a:t>
            </a:r>
          </a:p>
          <a:p>
            <a:endParaRPr lang="en-US" dirty="0">
              <a:solidFill>
                <a:schemeClr val="bg1"/>
              </a:solidFill>
            </a:endParaRPr>
          </a:p>
          <a:p>
            <a:endParaRPr lang="en-US" dirty="0">
              <a:solidFill>
                <a:schemeClr val="bg1"/>
              </a:solidFill>
            </a:endParaRPr>
          </a:p>
          <a:p>
            <a:endParaRPr lang="en-US" dirty="0">
              <a:solidFill>
                <a:schemeClr val="bg1"/>
              </a:solidFill>
            </a:endParaRPr>
          </a:p>
          <a:p>
            <a:r>
              <a:rPr lang="en-US" dirty="0">
                <a:solidFill>
                  <a:schemeClr val="bg1"/>
                </a:solidFill>
              </a:rPr>
              <a:t>This is the Millennium of those great kingdoms and nations whose wars and treacheries tormented and overran Israel, again and again.</a:t>
            </a:r>
          </a:p>
        </p:txBody>
      </p:sp>
      <p:pic>
        <p:nvPicPr>
          <p:cNvPr id="9" name="Picture 8" descr="four-horsemen-of-the-apocalypse.jpg"/>
          <p:cNvPicPr>
            <a:picLocks noChangeAspect="1"/>
          </p:cNvPicPr>
          <p:nvPr/>
        </p:nvPicPr>
        <p:blipFill>
          <a:blip r:embed="rId2" cstate="print"/>
          <a:stretch>
            <a:fillRect/>
          </a:stretch>
        </p:blipFill>
        <p:spPr>
          <a:xfrm>
            <a:off x="4800600" y="1926254"/>
            <a:ext cx="3276600" cy="2391918"/>
          </a:xfrm>
          <a:prstGeom prst="rect">
            <a:avLst/>
          </a:prstGeom>
        </p:spPr>
      </p:pic>
      <p:sp>
        <p:nvSpPr>
          <p:cNvPr id="11" name="TextBox 10"/>
          <p:cNvSpPr txBox="1"/>
          <p:nvPr/>
        </p:nvSpPr>
        <p:spPr>
          <a:xfrm>
            <a:off x="9296400" y="6415684"/>
            <a:ext cx="2895600" cy="400110"/>
          </a:xfrm>
          <a:prstGeom prst="rect">
            <a:avLst/>
          </a:prstGeom>
          <a:noFill/>
        </p:spPr>
        <p:txBody>
          <a:bodyPr wrap="square" rtlCol="0">
            <a:spAutoFit/>
          </a:bodyPr>
          <a:lstStyle/>
          <a:p>
            <a:pPr algn="r"/>
            <a:r>
              <a:rPr lang="en-US" sz="2000" dirty="0">
                <a:solidFill>
                  <a:schemeClr val="bg1"/>
                </a:solidFill>
              </a:rPr>
              <a:t>(3)</a:t>
            </a:r>
          </a:p>
        </p:txBody>
      </p:sp>
      <p:grpSp>
        <p:nvGrpSpPr>
          <p:cNvPr id="10" name="Group 5"/>
          <p:cNvGrpSpPr/>
          <p:nvPr/>
        </p:nvGrpSpPr>
        <p:grpSpPr>
          <a:xfrm>
            <a:off x="4327012" y="553719"/>
            <a:ext cx="484125" cy="515471"/>
            <a:chOff x="7351776" y="1481328"/>
            <a:chExt cx="1271016" cy="1353312"/>
          </a:xfrm>
        </p:grpSpPr>
        <p:sp>
          <p:nvSpPr>
            <p:cNvPr id="12" name="Oval 11"/>
            <p:cNvSpPr/>
            <p:nvPr/>
          </p:nvSpPr>
          <p:spPr>
            <a:xfrm>
              <a:off x="7351776" y="1481328"/>
              <a:ext cx="1271016" cy="1353312"/>
            </a:xfrm>
            <a:prstGeom prst="ellipse">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Quad Arrow 7"/>
            <p:cNvSpPr/>
            <p:nvPr/>
          </p:nvSpPr>
          <p:spPr>
            <a:xfrm>
              <a:off x="7391400" y="1524000"/>
              <a:ext cx="1219200" cy="1295400"/>
            </a:xfrm>
            <a:prstGeom prst="quadArrow">
              <a:avLst>
                <a:gd name="adj1" fmla="val 18000"/>
                <a:gd name="adj2" fmla="val 22500"/>
                <a:gd name="adj3" fmla="val 22500"/>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Quad Arrow 8"/>
            <p:cNvSpPr/>
            <p:nvPr/>
          </p:nvSpPr>
          <p:spPr>
            <a:xfrm rot="2324333">
              <a:off x="7394380" y="1494755"/>
              <a:ext cx="1219200" cy="1295400"/>
            </a:xfrm>
            <a:prstGeom prst="quadArrow">
              <a:avLst>
                <a:gd name="adj1" fmla="val 5593"/>
                <a:gd name="adj2" fmla="val 14773"/>
                <a:gd name="adj3" fmla="val 22500"/>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7903464" y="2033016"/>
              <a:ext cx="228600" cy="228600"/>
            </a:xfrm>
            <a:prstGeom prst="ellipse">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0"/>
          <p:cNvGrpSpPr/>
          <p:nvPr/>
        </p:nvGrpSpPr>
        <p:grpSpPr>
          <a:xfrm>
            <a:off x="5251848" y="539752"/>
            <a:ext cx="484125" cy="515471"/>
            <a:chOff x="7351776" y="1481328"/>
            <a:chExt cx="1271016" cy="1353312"/>
          </a:xfrm>
        </p:grpSpPr>
        <p:sp>
          <p:nvSpPr>
            <p:cNvPr id="17" name="Oval 16"/>
            <p:cNvSpPr/>
            <p:nvPr/>
          </p:nvSpPr>
          <p:spPr>
            <a:xfrm>
              <a:off x="7351776" y="1481328"/>
              <a:ext cx="1271016" cy="1353312"/>
            </a:xfrm>
            <a:prstGeom prst="ellipse">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Quad Arrow 12"/>
            <p:cNvSpPr/>
            <p:nvPr/>
          </p:nvSpPr>
          <p:spPr>
            <a:xfrm>
              <a:off x="7391400" y="1524000"/>
              <a:ext cx="1219200" cy="1295400"/>
            </a:xfrm>
            <a:prstGeom prst="quadArrow">
              <a:avLst>
                <a:gd name="adj1" fmla="val 18000"/>
                <a:gd name="adj2" fmla="val 22500"/>
                <a:gd name="adj3" fmla="val 22500"/>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Quad Arrow 13"/>
            <p:cNvSpPr/>
            <p:nvPr/>
          </p:nvSpPr>
          <p:spPr>
            <a:xfrm rot="2324333">
              <a:off x="7394380" y="1494755"/>
              <a:ext cx="1219200" cy="1295400"/>
            </a:xfrm>
            <a:prstGeom prst="quadArrow">
              <a:avLst>
                <a:gd name="adj1" fmla="val 5593"/>
                <a:gd name="adj2" fmla="val 14773"/>
                <a:gd name="adj3" fmla="val 22500"/>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903464" y="2033016"/>
              <a:ext cx="228600" cy="228600"/>
            </a:xfrm>
            <a:prstGeom prst="ellipse">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15"/>
          <p:cNvGrpSpPr/>
          <p:nvPr/>
        </p:nvGrpSpPr>
        <p:grpSpPr>
          <a:xfrm>
            <a:off x="6190788" y="537174"/>
            <a:ext cx="484125" cy="515471"/>
            <a:chOff x="7351776" y="1481328"/>
            <a:chExt cx="1271016" cy="1353312"/>
          </a:xfrm>
        </p:grpSpPr>
        <p:sp>
          <p:nvSpPr>
            <p:cNvPr id="22" name="Oval 21"/>
            <p:cNvSpPr/>
            <p:nvPr/>
          </p:nvSpPr>
          <p:spPr>
            <a:xfrm>
              <a:off x="7351776" y="1481328"/>
              <a:ext cx="1271016" cy="1353312"/>
            </a:xfrm>
            <a:prstGeom prst="ellipse">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Quad Arrow 17"/>
            <p:cNvSpPr/>
            <p:nvPr/>
          </p:nvSpPr>
          <p:spPr>
            <a:xfrm>
              <a:off x="7391400" y="1524000"/>
              <a:ext cx="1219200" cy="1295400"/>
            </a:xfrm>
            <a:prstGeom prst="quadArrow">
              <a:avLst>
                <a:gd name="adj1" fmla="val 18000"/>
                <a:gd name="adj2" fmla="val 22500"/>
                <a:gd name="adj3" fmla="val 22500"/>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Quad Arrow 18"/>
            <p:cNvSpPr/>
            <p:nvPr/>
          </p:nvSpPr>
          <p:spPr>
            <a:xfrm rot="2324333">
              <a:off x="7394380" y="1494755"/>
              <a:ext cx="1219200" cy="1295400"/>
            </a:xfrm>
            <a:prstGeom prst="quadArrow">
              <a:avLst>
                <a:gd name="adj1" fmla="val 5593"/>
                <a:gd name="adj2" fmla="val 14773"/>
                <a:gd name="adj3" fmla="val 22500"/>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7903464" y="2033016"/>
              <a:ext cx="228600" cy="228600"/>
            </a:xfrm>
            <a:prstGeom prst="ellipse">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0"/>
          <p:cNvGrpSpPr/>
          <p:nvPr/>
        </p:nvGrpSpPr>
        <p:grpSpPr>
          <a:xfrm>
            <a:off x="7113137" y="543090"/>
            <a:ext cx="484125" cy="515471"/>
            <a:chOff x="7351776" y="1481328"/>
            <a:chExt cx="1271016" cy="1353312"/>
          </a:xfrm>
        </p:grpSpPr>
        <p:sp>
          <p:nvSpPr>
            <p:cNvPr id="27" name="Oval 26"/>
            <p:cNvSpPr/>
            <p:nvPr/>
          </p:nvSpPr>
          <p:spPr>
            <a:xfrm>
              <a:off x="7351776" y="1481328"/>
              <a:ext cx="1271016" cy="1353312"/>
            </a:xfrm>
            <a:prstGeom prst="ellipse">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Quad Arrow 22"/>
            <p:cNvSpPr/>
            <p:nvPr/>
          </p:nvSpPr>
          <p:spPr>
            <a:xfrm>
              <a:off x="7391400" y="1524000"/>
              <a:ext cx="1219200" cy="1295400"/>
            </a:xfrm>
            <a:prstGeom prst="quadArrow">
              <a:avLst>
                <a:gd name="adj1" fmla="val 18000"/>
                <a:gd name="adj2" fmla="val 22500"/>
                <a:gd name="adj3" fmla="val 22500"/>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Quad Arrow 23"/>
            <p:cNvSpPr/>
            <p:nvPr/>
          </p:nvSpPr>
          <p:spPr>
            <a:xfrm rot="2324333">
              <a:off x="7394380" y="1494755"/>
              <a:ext cx="1219200" cy="1295400"/>
            </a:xfrm>
            <a:prstGeom prst="quadArrow">
              <a:avLst>
                <a:gd name="adj1" fmla="val 5593"/>
                <a:gd name="adj2" fmla="val 14773"/>
                <a:gd name="adj3" fmla="val 22500"/>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7903464" y="2033016"/>
              <a:ext cx="228600" cy="228600"/>
            </a:xfrm>
            <a:prstGeom prst="ellipse">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p:cNvSpPr/>
          <p:nvPr/>
        </p:nvSpPr>
        <p:spPr>
          <a:xfrm>
            <a:off x="182307" y="6415684"/>
            <a:ext cx="1709186" cy="369332"/>
          </a:xfrm>
          <a:prstGeom prst="rect">
            <a:avLst/>
          </a:prstGeom>
        </p:spPr>
        <p:txBody>
          <a:bodyPr wrap="none">
            <a:spAutoFit/>
          </a:bodyPr>
          <a:lstStyle/>
          <a:p>
            <a:r>
              <a:rPr lang="en-US" dirty="0">
                <a:solidFill>
                  <a:srgbClr val="FFFFFF"/>
                </a:solidFill>
                <a:latin typeface="Calibri" panose="020F0502020204030204" pitchFamily="34" charset="0"/>
              </a:rPr>
              <a:t>Revelation 6:1-6</a:t>
            </a:r>
            <a:endParaRPr lang="en-US" dirty="0">
              <a:effectLst/>
            </a:endParaRPr>
          </a:p>
        </p:txBody>
      </p:sp>
    </p:spTree>
    <p:extLst>
      <p:ext uri="{BB962C8B-B14F-4D97-AF65-F5344CB8AC3E}">
        <p14:creationId xmlns:p14="http://schemas.microsoft.com/office/powerpoint/2010/main" val="3233662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
                                            <p:txEl>
                                              <p:pRg st="7" end="7"/>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xEl>
                                              <p:pRg st="13" end="1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
                                            <p:txEl>
                                              <p:pRg st="10" end="10"/>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24000" y="1"/>
            <a:ext cx="9144000" cy="830997"/>
          </a:xfrm>
          <a:prstGeom prst="rect">
            <a:avLst/>
          </a:prstGeom>
          <a:noFill/>
        </p:spPr>
        <p:txBody>
          <a:bodyPr wrap="square" rtlCol="0">
            <a:spAutoFit/>
          </a:bodyPr>
          <a:lstStyle/>
          <a:p>
            <a:pPr algn="ctr"/>
            <a:r>
              <a:rPr lang="en-US" sz="4800" dirty="0">
                <a:solidFill>
                  <a:srgbClr val="FF0000"/>
                </a:solidFill>
                <a:latin typeface="Abadi" panose="020B0604020104020204" pitchFamily="34" charset="0"/>
              </a:rPr>
              <a:t>Beasts Make War</a:t>
            </a:r>
          </a:p>
        </p:txBody>
      </p:sp>
      <p:sp>
        <p:nvSpPr>
          <p:cNvPr id="11" name="TextBox 10"/>
          <p:cNvSpPr txBox="1"/>
          <p:nvPr/>
        </p:nvSpPr>
        <p:spPr>
          <a:xfrm>
            <a:off x="206188" y="6416070"/>
            <a:ext cx="5257800" cy="369332"/>
          </a:xfrm>
          <a:prstGeom prst="rect">
            <a:avLst/>
          </a:prstGeom>
          <a:noFill/>
        </p:spPr>
        <p:txBody>
          <a:bodyPr wrap="square" rtlCol="0">
            <a:spAutoFit/>
          </a:bodyPr>
          <a:lstStyle/>
          <a:p>
            <a:r>
              <a:rPr lang="en-US" dirty="0">
                <a:solidFill>
                  <a:schemeClr val="bg2"/>
                </a:solidFill>
              </a:rPr>
              <a:t>Revelation 11:7-12</a:t>
            </a:r>
          </a:p>
        </p:txBody>
      </p:sp>
      <p:sp>
        <p:nvSpPr>
          <p:cNvPr id="13" name="TextBox 12"/>
          <p:cNvSpPr txBox="1"/>
          <p:nvPr/>
        </p:nvSpPr>
        <p:spPr>
          <a:xfrm>
            <a:off x="1524000" y="731102"/>
            <a:ext cx="10484224" cy="461665"/>
          </a:xfrm>
          <a:prstGeom prst="rect">
            <a:avLst/>
          </a:prstGeom>
          <a:noFill/>
        </p:spPr>
        <p:txBody>
          <a:bodyPr wrap="square" rtlCol="0">
            <a:spAutoFit/>
          </a:bodyPr>
          <a:lstStyle/>
          <a:p>
            <a:r>
              <a:rPr lang="en-US" sz="2400" dirty="0">
                <a:solidFill>
                  <a:schemeClr val="bg2"/>
                </a:solidFill>
              </a:rPr>
              <a:t>Overcome them—kill them once the message is completed—they will be martyrs</a:t>
            </a:r>
          </a:p>
        </p:txBody>
      </p:sp>
      <p:sp>
        <p:nvSpPr>
          <p:cNvPr id="7" name="TextBox 6"/>
          <p:cNvSpPr txBox="1"/>
          <p:nvPr/>
        </p:nvSpPr>
        <p:spPr>
          <a:xfrm>
            <a:off x="1524000" y="1828801"/>
            <a:ext cx="8534400" cy="461665"/>
          </a:xfrm>
          <a:prstGeom prst="rect">
            <a:avLst/>
          </a:prstGeom>
          <a:noFill/>
        </p:spPr>
        <p:txBody>
          <a:bodyPr wrap="square" rtlCol="0">
            <a:spAutoFit/>
          </a:bodyPr>
          <a:lstStyle/>
          <a:p>
            <a:r>
              <a:rPr lang="en-US" sz="2400" dirty="0">
                <a:solidFill>
                  <a:schemeClr val="bg2"/>
                </a:solidFill>
              </a:rPr>
              <a:t>Bodies shall lie in streets</a:t>
            </a:r>
          </a:p>
        </p:txBody>
      </p:sp>
      <p:sp>
        <p:nvSpPr>
          <p:cNvPr id="8" name="TextBox 7"/>
          <p:cNvSpPr txBox="1"/>
          <p:nvPr/>
        </p:nvSpPr>
        <p:spPr>
          <a:xfrm>
            <a:off x="1524000" y="2438401"/>
            <a:ext cx="8534400" cy="461665"/>
          </a:xfrm>
          <a:prstGeom prst="rect">
            <a:avLst/>
          </a:prstGeom>
          <a:noFill/>
        </p:spPr>
        <p:txBody>
          <a:bodyPr wrap="square" rtlCol="0">
            <a:spAutoFit/>
          </a:bodyPr>
          <a:lstStyle/>
          <a:p>
            <a:r>
              <a:rPr lang="en-US" sz="2400" dirty="0">
                <a:solidFill>
                  <a:schemeClr val="bg2"/>
                </a:solidFill>
              </a:rPr>
              <a:t>People will see bodies for 3 ½ days</a:t>
            </a:r>
          </a:p>
        </p:txBody>
      </p:sp>
      <p:sp>
        <p:nvSpPr>
          <p:cNvPr id="9" name="TextBox 8"/>
          <p:cNvSpPr txBox="1"/>
          <p:nvPr/>
        </p:nvSpPr>
        <p:spPr>
          <a:xfrm>
            <a:off x="1524000" y="3048001"/>
            <a:ext cx="8534400" cy="461665"/>
          </a:xfrm>
          <a:prstGeom prst="rect">
            <a:avLst/>
          </a:prstGeom>
          <a:noFill/>
        </p:spPr>
        <p:txBody>
          <a:bodyPr wrap="square" rtlCol="0">
            <a:spAutoFit/>
          </a:bodyPr>
          <a:lstStyle/>
          <a:p>
            <a:r>
              <a:rPr lang="en-US" sz="2400" dirty="0">
                <a:solidFill>
                  <a:schemeClr val="bg2"/>
                </a:solidFill>
              </a:rPr>
              <a:t>People will rejoice of their death</a:t>
            </a:r>
          </a:p>
        </p:txBody>
      </p:sp>
      <p:sp>
        <p:nvSpPr>
          <p:cNvPr id="10" name="TextBox 9"/>
          <p:cNvSpPr txBox="1"/>
          <p:nvPr/>
        </p:nvSpPr>
        <p:spPr>
          <a:xfrm>
            <a:off x="1524000" y="3733801"/>
            <a:ext cx="8534400" cy="830997"/>
          </a:xfrm>
          <a:prstGeom prst="rect">
            <a:avLst/>
          </a:prstGeom>
          <a:noFill/>
        </p:spPr>
        <p:txBody>
          <a:bodyPr wrap="square" rtlCol="0">
            <a:spAutoFit/>
          </a:bodyPr>
          <a:lstStyle/>
          <a:p>
            <a:r>
              <a:rPr lang="en-US" sz="2400" dirty="0">
                <a:solidFill>
                  <a:schemeClr val="bg2"/>
                </a:solidFill>
              </a:rPr>
              <a:t>After 3 ½ days the Spirit of life from God will enter into them and they will stand on their feet. The people will be afraid. </a:t>
            </a:r>
          </a:p>
        </p:txBody>
      </p:sp>
      <p:sp>
        <p:nvSpPr>
          <p:cNvPr id="12" name="TextBox 11"/>
          <p:cNvSpPr txBox="1"/>
          <p:nvPr/>
        </p:nvSpPr>
        <p:spPr>
          <a:xfrm>
            <a:off x="1524000" y="4800601"/>
            <a:ext cx="8534400" cy="830997"/>
          </a:xfrm>
          <a:prstGeom prst="rect">
            <a:avLst/>
          </a:prstGeom>
          <a:noFill/>
        </p:spPr>
        <p:txBody>
          <a:bodyPr wrap="square" rtlCol="0">
            <a:spAutoFit/>
          </a:bodyPr>
          <a:lstStyle/>
          <a:p>
            <a:r>
              <a:rPr lang="en-US" sz="2400" dirty="0">
                <a:solidFill>
                  <a:schemeClr val="bg2"/>
                </a:solidFill>
              </a:rPr>
              <a:t>They will ascend up to heaven in a cloud—God takes center stage and has full authority over life and death</a:t>
            </a:r>
          </a:p>
        </p:txBody>
      </p:sp>
      <p:pic>
        <p:nvPicPr>
          <p:cNvPr id="3" name="Picture 2">
            <a:extLst>
              <a:ext uri="{FF2B5EF4-FFF2-40B4-BE49-F238E27FC236}">
                <a16:creationId xmlns:a16="http://schemas.microsoft.com/office/drawing/2014/main" id="{CE836687-28BB-4DDB-AFB4-CA8C0D329A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1874" y="1326299"/>
            <a:ext cx="3035300" cy="2247900"/>
          </a:xfrm>
          <a:prstGeom prst="rect">
            <a:avLst/>
          </a:prstGeom>
        </p:spPr>
      </p:pic>
    </p:spTree>
    <p:extLst>
      <p:ext uri="{BB962C8B-B14F-4D97-AF65-F5344CB8AC3E}">
        <p14:creationId xmlns:p14="http://schemas.microsoft.com/office/powerpoint/2010/main" val="1951448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childTnLst>
                                </p:cTn>
                              </p:par>
                              <p:par>
                                <p:cTn id="27" presetID="10"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24000" y="1"/>
            <a:ext cx="9144000" cy="830997"/>
          </a:xfrm>
          <a:prstGeom prst="rect">
            <a:avLst/>
          </a:prstGeom>
          <a:noFill/>
        </p:spPr>
        <p:txBody>
          <a:bodyPr wrap="square" rtlCol="0">
            <a:spAutoFit/>
          </a:bodyPr>
          <a:lstStyle/>
          <a:p>
            <a:pPr algn="ctr"/>
            <a:r>
              <a:rPr lang="en-US" sz="4800" dirty="0">
                <a:solidFill>
                  <a:srgbClr val="FF0000"/>
                </a:solidFill>
                <a:latin typeface="Abadi" panose="020B0604020104020204" pitchFamily="34" charset="0"/>
              </a:rPr>
              <a:t>The Dead Lie in the Street</a:t>
            </a:r>
          </a:p>
        </p:txBody>
      </p:sp>
      <p:sp>
        <p:nvSpPr>
          <p:cNvPr id="11" name="TextBox 10"/>
          <p:cNvSpPr txBox="1"/>
          <p:nvPr/>
        </p:nvSpPr>
        <p:spPr>
          <a:xfrm>
            <a:off x="138953" y="6330686"/>
            <a:ext cx="5257800" cy="369332"/>
          </a:xfrm>
          <a:prstGeom prst="rect">
            <a:avLst/>
          </a:prstGeom>
          <a:noFill/>
        </p:spPr>
        <p:txBody>
          <a:bodyPr wrap="square" rtlCol="0">
            <a:spAutoFit/>
          </a:bodyPr>
          <a:lstStyle/>
          <a:p>
            <a:r>
              <a:rPr lang="en-US" dirty="0">
                <a:solidFill>
                  <a:schemeClr val="bg2"/>
                </a:solidFill>
              </a:rPr>
              <a:t>Revelation 11:8-12</a:t>
            </a:r>
          </a:p>
        </p:txBody>
      </p:sp>
      <p:sp>
        <p:nvSpPr>
          <p:cNvPr id="13" name="TextBox 12"/>
          <p:cNvSpPr txBox="1"/>
          <p:nvPr/>
        </p:nvSpPr>
        <p:spPr>
          <a:xfrm>
            <a:off x="259976" y="884366"/>
            <a:ext cx="5239871" cy="4893647"/>
          </a:xfrm>
          <a:prstGeom prst="rect">
            <a:avLst/>
          </a:prstGeom>
          <a:noFill/>
        </p:spPr>
        <p:txBody>
          <a:bodyPr wrap="square" rtlCol="0">
            <a:spAutoFit/>
          </a:bodyPr>
          <a:lstStyle/>
          <a:p>
            <a:r>
              <a:rPr lang="en-US" sz="2400" dirty="0">
                <a:solidFill>
                  <a:schemeClr val="bg1"/>
                </a:solidFill>
              </a:rPr>
              <a:t>Under the Law of Moses, dead bodies were unclean. They were not to be touched. </a:t>
            </a:r>
          </a:p>
          <a:p>
            <a:endParaRPr lang="en-US" sz="2400" dirty="0">
              <a:solidFill>
                <a:schemeClr val="bg1"/>
              </a:solidFill>
            </a:endParaRPr>
          </a:p>
          <a:p>
            <a:r>
              <a:rPr lang="en-US" sz="2400" dirty="0">
                <a:solidFill>
                  <a:schemeClr val="bg1"/>
                </a:solidFill>
              </a:rPr>
              <a:t>For these prophets' bodies to lie in the streets is a great pollution according to the Law. </a:t>
            </a:r>
          </a:p>
          <a:p>
            <a:endParaRPr lang="en-US" sz="2400" dirty="0">
              <a:solidFill>
                <a:srgbClr val="FFFF00"/>
              </a:solidFill>
            </a:endParaRPr>
          </a:p>
          <a:p>
            <a:r>
              <a:rPr lang="en-US" sz="2400" dirty="0">
                <a:solidFill>
                  <a:srgbClr val="FFFF00"/>
                </a:solidFill>
              </a:rPr>
              <a:t>"Whosoever </a:t>
            </a:r>
            <a:r>
              <a:rPr lang="en-US" sz="2400" dirty="0" err="1">
                <a:solidFill>
                  <a:srgbClr val="FFFF00"/>
                </a:solidFill>
              </a:rPr>
              <a:t>toucheth</a:t>
            </a:r>
            <a:r>
              <a:rPr lang="en-US" sz="2400" dirty="0">
                <a:solidFill>
                  <a:srgbClr val="FFFF00"/>
                </a:solidFill>
              </a:rPr>
              <a:t> the dead body of any man that is dead, and </a:t>
            </a:r>
            <a:r>
              <a:rPr lang="en-US" sz="2400" dirty="0" err="1">
                <a:solidFill>
                  <a:srgbClr val="FFFF00"/>
                </a:solidFill>
              </a:rPr>
              <a:t>purifieth</a:t>
            </a:r>
            <a:r>
              <a:rPr lang="en-US" sz="2400" dirty="0">
                <a:solidFill>
                  <a:srgbClr val="FFFF00"/>
                </a:solidFill>
              </a:rPr>
              <a:t> not himself, </a:t>
            </a:r>
            <a:r>
              <a:rPr lang="en-US" sz="2400" dirty="0" err="1">
                <a:solidFill>
                  <a:srgbClr val="FFFF00"/>
                </a:solidFill>
              </a:rPr>
              <a:t>defileth</a:t>
            </a:r>
            <a:r>
              <a:rPr lang="en-US" sz="2400" dirty="0">
                <a:solidFill>
                  <a:srgbClr val="FFFF00"/>
                </a:solidFill>
              </a:rPr>
              <a:t> the tabernacle of the Lord; and that soul shall be cut off from Israel." (</a:t>
            </a:r>
            <a:r>
              <a:rPr lang="en-US" sz="2400" dirty="0" err="1">
                <a:solidFill>
                  <a:srgbClr val="FFFF00"/>
                </a:solidFill>
              </a:rPr>
              <a:t>Num</a:t>
            </a:r>
            <a:r>
              <a:rPr lang="en-US" sz="2400" dirty="0">
                <a:solidFill>
                  <a:srgbClr val="FFFF00"/>
                </a:solidFill>
              </a:rPr>
              <a:t> 19:13)</a:t>
            </a:r>
            <a:endParaRPr lang="en-US" sz="2400" dirty="0">
              <a:solidFill>
                <a:schemeClr val="bg1"/>
              </a:solidFill>
            </a:endParaRPr>
          </a:p>
        </p:txBody>
      </p:sp>
      <p:sp>
        <p:nvSpPr>
          <p:cNvPr id="2" name="Rectangle 1"/>
          <p:cNvSpPr/>
          <p:nvPr/>
        </p:nvSpPr>
        <p:spPr>
          <a:xfrm>
            <a:off x="5759823" y="4939603"/>
            <a:ext cx="6096000" cy="1569660"/>
          </a:xfrm>
          <a:prstGeom prst="rect">
            <a:avLst/>
          </a:prstGeom>
        </p:spPr>
        <p:txBody>
          <a:bodyPr>
            <a:spAutoFit/>
          </a:bodyPr>
          <a:lstStyle/>
          <a:p>
            <a:r>
              <a:rPr lang="en-US" sz="2400" dirty="0">
                <a:solidFill>
                  <a:schemeClr val="bg1"/>
                </a:solidFill>
              </a:rPr>
              <a:t>As Christ was considered cursed under the law by being hung on a tree (Gal. 3:13), so these prophets are considered cursed under the law by being left in the streets without burial.</a:t>
            </a:r>
            <a:endParaRPr lang="en-US" sz="2400" dirty="0"/>
          </a:p>
        </p:txBody>
      </p:sp>
      <p:grpSp>
        <p:nvGrpSpPr>
          <p:cNvPr id="3" name="Group 2"/>
          <p:cNvGrpSpPr/>
          <p:nvPr/>
        </p:nvGrpSpPr>
        <p:grpSpPr>
          <a:xfrm>
            <a:off x="6016998" y="976090"/>
            <a:ext cx="5478277" cy="3855644"/>
            <a:chOff x="6016998" y="976090"/>
            <a:chExt cx="5478277" cy="3855644"/>
          </a:xfrm>
        </p:grpSpPr>
        <p:pic>
          <p:nvPicPr>
            <p:cNvPr id="8202" name="Picture 10"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t="-2978" r="14701" b="52354"/>
            <a:stretch/>
          </p:blipFill>
          <p:spPr bwMode="auto">
            <a:xfrm>
              <a:off x="6016998" y="976090"/>
              <a:ext cx="5478277" cy="385564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Image result for silhouette dead body"/>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6016998" y="3212484"/>
              <a:ext cx="2828925" cy="16192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8198" name="Picture 6" descr="Image result for silhouette dead body"/>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8666350" y="3212484"/>
              <a:ext cx="2828925" cy="16192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58832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24000" y="1"/>
            <a:ext cx="9144000" cy="830997"/>
          </a:xfrm>
          <a:prstGeom prst="rect">
            <a:avLst/>
          </a:prstGeom>
          <a:noFill/>
        </p:spPr>
        <p:txBody>
          <a:bodyPr wrap="square" rtlCol="0">
            <a:spAutoFit/>
          </a:bodyPr>
          <a:lstStyle/>
          <a:p>
            <a:pPr algn="ctr"/>
            <a:r>
              <a:rPr lang="en-US" sz="4800" dirty="0">
                <a:solidFill>
                  <a:srgbClr val="FF0000"/>
                </a:solidFill>
                <a:latin typeface="Abadi" panose="020B0604020104020204" pitchFamily="34" charset="0"/>
              </a:rPr>
              <a:t>Lord’s Tithe of the Wicked</a:t>
            </a:r>
          </a:p>
        </p:txBody>
      </p:sp>
      <p:sp>
        <p:nvSpPr>
          <p:cNvPr id="11" name="TextBox 10"/>
          <p:cNvSpPr txBox="1"/>
          <p:nvPr/>
        </p:nvSpPr>
        <p:spPr>
          <a:xfrm>
            <a:off x="0" y="6401714"/>
            <a:ext cx="5257800" cy="369332"/>
          </a:xfrm>
          <a:prstGeom prst="rect">
            <a:avLst/>
          </a:prstGeom>
          <a:noFill/>
        </p:spPr>
        <p:txBody>
          <a:bodyPr wrap="square" rtlCol="0">
            <a:spAutoFit/>
          </a:bodyPr>
          <a:lstStyle/>
          <a:p>
            <a:r>
              <a:rPr lang="en-US" dirty="0">
                <a:solidFill>
                  <a:schemeClr val="bg2"/>
                </a:solidFill>
              </a:rPr>
              <a:t>Revelation 11:13-14</a:t>
            </a:r>
          </a:p>
        </p:txBody>
      </p:sp>
      <p:sp>
        <p:nvSpPr>
          <p:cNvPr id="13" name="TextBox 12"/>
          <p:cNvSpPr txBox="1"/>
          <p:nvPr/>
        </p:nvSpPr>
        <p:spPr>
          <a:xfrm>
            <a:off x="3657600" y="707411"/>
            <a:ext cx="4961965" cy="461665"/>
          </a:xfrm>
          <a:prstGeom prst="rect">
            <a:avLst/>
          </a:prstGeom>
          <a:noFill/>
        </p:spPr>
        <p:txBody>
          <a:bodyPr wrap="square" rtlCol="0">
            <a:spAutoFit/>
          </a:bodyPr>
          <a:lstStyle/>
          <a:p>
            <a:r>
              <a:rPr lang="en-US" sz="2400" dirty="0">
                <a:solidFill>
                  <a:schemeClr val="bg2"/>
                </a:solidFill>
              </a:rPr>
              <a:t>The damage is selective—tenth part</a:t>
            </a:r>
          </a:p>
        </p:txBody>
      </p:sp>
      <p:sp>
        <p:nvSpPr>
          <p:cNvPr id="7" name="TextBox 6"/>
          <p:cNvSpPr txBox="1"/>
          <p:nvPr/>
        </p:nvSpPr>
        <p:spPr>
          <a:xfrm>
            <a:off x="2514600" y="1219201"/>
            <a:ext cx="8534400" cy="461665"/>
          </a:xfrm>
          <a:prstGeom prst="rect">
            <a:avLst/>
          </a:prstGeom>
          <a:noFill/>
        </p:spPr>
        <p:txBody>
          <a:bodyPr wrap="square" rtlCol="0">
            <a:spAutoFit/>
          </a:bodyPr>
          <a:lstStyle/>
          <a:p>
            <a:r>
              <a:rPr lang="en-US" sz="2400" dirty="0">
                <a:solidFill>
                  <a:schemeClr val="bg2"/>
                </a:solidFill>
              </a:rPr>
              <a:t>7,000—fullness, completeness of the wicked (D&amp;C 133)</a:t>
            </a:r>
          </a:p>
        </p:txBody>
      </p:sp>
      <p:sp>
        <p:nvSpPr>
          <p:cNvPr id="8" name="TextBox 7"/>
          <p:cNvSpPr txBox="1"/>
          <p:nvPr/>
        </p:nvSpPr>
        <p:spPr>
          <a:xfrm>
            <a:off x="502024" y="1784866"/>
            <a:ext cx="8534400" cy="461665"/>
          </a:xfrm>
          <a:prstGeom prst="rect">
            <a:avLst/>
          </a:prstGeom>
          <a:noFill/>
        </p:spPr>
        <p:txBody>
          <a:bodyPr wrap="square" rtlCol="0">
            <a:spAutoFit/>
          </a:bodyPr>
          <a:lstStyle/>
          <a:p>
            <a:r>
              <a:rPr lang="en-US" sz="2400" dirty="0">
                <a:solidFill>
                  <a:schemeClr val="bg2"/>
                </a:solidFill>
              </a:rPr>
              <a:t>Remnant=gave glory to God of heaven</a:t>
            </a:r>
          </a:p>
        </p:txBody>
      </p:sp>
      <p:sp>
        <p:nvSpPr>
          <p:cNvPr id="12" name="TextBox 11"/>
          <p:cNvSpPr txBox="1"/>
          <p:nvPr/>
        </p:nvSpPr>
        <p:spPr>
          <a:xfrm>
            <a:off x="1181099" y="2564518"/>
            <a:ext cx="4399429" cy="2800767"/>
          </a:xfrm>
          <a:prstGeom prst="rect">
            <a:avLst/>
          </a:prstGeom>
          <a:noFill/>
        </p:spPr>
        <p:txBody>
          <a:bodyPr wrap="square" rtlCol="0">
            <a:spAutoFit/>
          </a:bodyPr>
          <a:lstStyle/>
          <a:p>
            <a:r>
              <a:rPr lang="en-US" sz="2400" dirty="0">
                <a:solidFill>
                  <a:srgbClr val="FFFF00"/>
                </a:solidFill>
              </a:rPr>
              <a:t>“Wherefore, prepare ye for the coming of the Bridegroom; go ye, go ye out to meet him.”</a:t>
            </a:r>
          </a:p>
          <a:p>
            <a:r>
              <a:rPr lang="en-US" sz="2400" dirty="0">
                <a:solidFill>
                  <a:srgbClr val="FFFF00"/>
                </a:solidFill>
              </a:rPr>
              <a:t>D&amp;C 133:19</a:t>
            </a:r>
          </a:p>
          <a:p>
            <a:endParaRPr lang="en-US" sz="2400" dirty="0">
              <a:solidFill>
                <a:srgbClr val="FFFF00"/>
              </a:solidFill>
            </a:endParaRPr>
          </a:p>
          <a:p>
            <a:r>
              <a:rPr lang="en-US" sz="2800" dirty="0">
                <a:solidFill>
                  <a:srgbClr val="FFFF00"/>
                </a:solidFill>
              </a:rPr>
              <a:t>See also Matthew 24</a:t>
            </a:r>
          </a:p>
          <a:p>
            <a:r>
              <a:rPr lang="en-US" sz="2800" dirty="0">
                <a:solidFill>
                  <a:srgbClr val="FFFF00"/>
                </a:solidFill>
              </a:rPr>
              <a:t> “Parables of the 10 Virgins”</a:t>
            </a:r>
          </a:p>
        </p:txBody>
      </p:sp>
      <p:sp>
        <p:nvSpPr>
          <p:cNvPr id="16" name="TextBox 15"/>
          <p:cNvSpPr txBox="1"/>
          <p:nvPr/>
        </p:nvSpPr>
        <p:spPr>
          <a:xfrm>
            <a:off x="6477000" y="5867400"/>
            <a:ext cx="3733800" cy="707886"/>
          </a:xfrm>
          <a:prstGeom prst="rect">
            <a:avLst/>
          </a:prstGeom>
          <a:noFill/>
        </p:spPr>
        <p:txBody>
          <a:bodyPr wrap="square" rtlCol="0">
            <a:spAutoFit/>
          </a:bodyPr>
          <a:lstStyle/>
          <a:p>
            <a:r>
              <a:rPr lang="en-US" sz="4000" dirty="0">
                <a:solidFill>
                  <a:srgbClr val="FF0000"/>
                </a:solidFill>
              </a:rPr>
              <a:t>2</a:t>
            </a:r>
            <a:r>
              <a:rPr lang="en-US" sz="4000" baseline="30000" dirty="0">
                <a:solidFill>
                  <a:srgbClr val="FF0000"/>
                </a:solidFill>
              </a:rPr>
              <a:t>nd</a:t>
            </a:r>
            <a:r>
              <a:rPr lang="en-US" sz="4000" dirty="0">
                <a:solidFill>
                  <a:srgbClr val="FF0000"/>
                </a:solidFill>
              </a:rPr>
              <a:t> woe has past</a:t>
            </a:r>
          </a:p>
        </p:txBody>
      </p:sp>
      <p:pic>
        <p:nvPicPr>
          <p:cNvPr id="7170"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96766" y="1934970"/>
            <a:ext cx="2504181" cy="3737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6489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7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24000" y="1"/>
            <a:ext cx="9144000" cy="830997"/>
          </a:xfrm>
          <a:prstGeom prst="rect">
            <a:avLst/>
          </a:prstGeom>
          <a:noFill/>
        </p:spPr>
        <p:txBody>
          <a:bodyPr wrap="square" rtlCol="0">
            <a:spAutoFit/>
          </a:bodyPr>
          <a:lstStyle/>
          <a:p>
            <a:pPr algn="ctr"/>
            <a:r>
              <a:rPr lang="en-US" sz="4800" dirty="0">
                <a:solidFill>
                  <a:srgbClr val="FF0000"/>
                </a:solidFill>
                <a:latin typeface="Abadi" panose="020B0604020104020204" pitchFamily="34" charset="0"/>
              </a:rPr>
              <a:t>Seventh Angel Sounded</a:t>
            </a:r>
          </a:p>
        </p:txBody>
      </p:sp>
      <p:sp>
        <p:nvSpPr>
          <p:cNvPr id="11" name="TextBox 10"/>
          <p:cNvSpPr txBox="1"/>
          <p:nvPr/>
        </p:nvSpPr>
        <p:spPr>
          <a:xfrm>
            <a:off x="76200" y="6431169"/>
            <a:ext cx="5257800" cy="369332"/>
          </a:xfrm>
          <a:prstGeom prst="rect">
            <a:avLst/>
          </a:prstGeom>
          <a:noFill/>
        </p:spPr>
        <p:txBody>
          <a:bodyPr wrap="square" rtlCol="0">
            <a:spAutoFit/>
          </a:bodyPr>
          <a:lstStyle/>
          <a:p>
            <a:r>
              <a:rPr lang="en-US" dirty="0">
                <a:solidFill>
                  <a:schemeClr val="bg2"/>
                </a:solidFill>
              </a:rPr>
              <a:t>Revelation 11:15-17</a:t>
            </a:r>
          </a:p>
        </p:txBody>
      </p:sp>
      <p:sp>
        <p:nvSpPr>
          <p:cNvPr id="13" name="TextBox 12"/>
          <p:cNvSpPr txBox="1"/>
          <p:nvPr/>
        </p:nvSpPr>
        <p:spPr>
          <a:xfrm>
            <a:off x="1954306" y="1277104"/>
            <a:ext cx="3124200" cy="1938992"/>
          </a:xfrm>
          <a:prstGeom prst="rect">
            <a:avLst/>
          </a:prstGeom>
          <a:noFill/>
        </p:spPr>
        <p:txBody>
          <a:bodyPr wrap="square" rtlCol="0">
            <a:spAutoFit/>
          </a:bodyPr>
          <a:lstStyle/>
          <a:p>
            <a:r>
              <a:rPr lang="en-US" sz="2400" dirty="0">
                <a:solidFill>
                  <a:schemeClr val="bg2"/>
                </a:solidFill>
              </a:rPr>
              <a:t>Adam</a:t>
            </a:r>
          </a:p>
          <a:p>
            <a:endParaRPr lang="en-US" sz="2400" dirty="0">
              <a:solidFill>
                <a:schemeClr val="bg2"/>
              </a:solidFill>
            </a:endParaRPr>
          </a:p>
          <a:p>
            <a:r>
              <a:rPr lang="en-US" sz="2400" dirty="0">
                <a:solidFill>
                  <a:schemeClr val="bg2"/>
                </a:solidFill>
              </a:rPr>
              <a:t>Kingdom of earth is turned over to Christ </a:t>
            </a:r>
          </a:p>
          <a:p>
            <a:r>
              <a:rPr lang="en-US" sz="2400" dirty="0">
                <a:solidFill>
                  <a:schemeClr val="bg2"/>
                </a:solidFill>
              </a:rPr>
              <a:t>(Daniel 7:9-14)</a:t>
            </a:r>
          </a:p>
        </p:txBody>
      </p:sp>
      <p:sp>
        <p:nvSpPr>
          <p:cNvPr id="18" name="TextBox 17"/>
          <p:cNvSpPr txBox="1"/>
          <p:nvPr/>
        </p:nvSpPr>
        <p:spPr>
          <a:xfrm>
            <a:off x="7429660" y="4191117"/>
            <a:ext cx="3733800" cy="1938992"/>
          </a:xfrm>
          <a:prstGeom prst="rect">
            <a:avLst/>
          </a:prstGeom>
          <a:noFill/>
        </p:spPr>
        <p:txBody>
          <a:bodyPr wrap="square" rtlCol="0">
            <a:spAutoFit/>
          </a:bodyPr>
          <a:lstStyle/>
          <a:p>
            <a:r>
              <a:rPr lang="en-US" sz="2400" i="1" dirty="0">
                <a:solidFill>
                  <a:srgbClr val="FFFF00"/>
                </a:solidFill>
              </a:rPr>
              <a:t>D&amp;C 133:48</a:t>
            </a:r>
          </a:p>
          <a:p>
            <a:r>
              <a:rPr lang="en-US" sz="2400" i="1" dirty="0">
                <a:solidFill>
                  <a:srgbClr val="FFFF00"/>
                </a:solidFill>
              </a:rPr>
              <a:t>“And the Lord shall be red in his apparel, and his garments like him that </a:t>
            </a:r>
            <a:r>
              <a:rPr lang="en-US" sz="2400" i="1" dirty="0" err="1">
                <a:solidFill>
                  <a:srgbClr val="FFFF00"/>
                </a:solidFill>
              </a:rPr>
              <a:t>treadeth</a:t>
            </a:r>
            <a:r>
              <a:rPr lang="en-US" sz="2400" i="1" dirty="0">
                <a:solidFill>
                  <a:srgbClr val="FFFF00"/>
                </a:solidFill>
              </a:rPr>
              <a:t> in the wine-vat”</a:t>
            </a:r>
          </a:p>
        </p:txBody>
      </p:sp>
      <p:sp>
        <p:nvSpPr>
          <p:cNvPr id="19" name="TextBox 18"/>
          <p:cNvSpPr txBox="1"/>
          <p:nvPr/>
        </p:nvSpPr>
        <p:spPr>
          <a:xfrm>
            <a:off x="1101979" y="4573368"/>
            <a:ext cx="5877045" cy="707886"/>
          </a:xfrm>
          <a:prstGeom prst="rect">
            <a:avLst/>
          </a:prstGeom>
          <a:noFill/>
        </p:spPr>
        <p:txBody>
          <a:bodyPr wrap="square" rtlCol="0">
            <a:spAutoFit/>
          </a:bodyPr>
          <a:lstStyle/>
          <a:p>
            <a:r>
              <a:rPr lang="en-US" sz="4000" dirty="0">
                <a:solidFill>
                  <a:srgbClr val="FF0000"/>
                </a:solidFill>
                <a:effectLst>
                  <a:glow rad="63500">
                    <a:schemeClr val="accent3">
                      <a:satMod val="175000"/>
                      <a:alpha val="40000"/>
                    </a:schemeClr>
                  </a:glow>
                </a:effectLst>
              </a:rPr>
              <a:t>24 elders—it is finally time!</a:t>
            </a:r>
          </a:p>
        </p:txBody>
      </p:sp>
      <p:grpSp>
        <p:nvGrpSpPr>
          <p:cNvPr id="10" name="Group 9"/>
          <p:cNvGrpSpPr/>
          <p:nvPr/>
        </p:nvGrpSpPr>
        <p:grpSpPr>
          <a:xfrm flipH="1">
            <a:off x="2209800" y="159168"/>
            <a:ext cx="508178" cy="1052831"/>
            <a:chOff x="5737476" y="2372197"/>
            <a:chExt cx="1526754" cy="3163093"/>
          </a:xfr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p:grpSpPr>
        <p:sp>
          <p:nvSpPr>
            <p:cNvPr id="12" name="Freeform: Shape 11"/>
            <p:cNvSpPr/>
            <p:nvPr/>
          </p:nvSpPr>
          <p:spPr>
            <a:xfrm rot="1925385">
              <a:off x="5737476" y="2505271"/>
              <a:ext cx="950042" cy="445787"/>
            </a:xfrm>
            <a:custGeom>
              <a:avLst/>
              <a:gdLst>
                <a:gd name="connsiteX0" fmla="*/ 12457 w 950042"/>
                <a:gd name="connsiteY0" fmla="*/ 0 h 445787"/>
                <a:gd name="connsiteX1" fmla="*/ 244764 w 950042"/>
                <a:gd name="connsiteY1" fmla="*/ 189995 h 445787"/>
                <a:gd name="connsiteX2" fmla="*/ 950042 w 950042"/>
                <a:gd name="connsiteY2" fmla="*/ 189995 h 445787"/>
                <a:gd name="connsiteX3" fmla="*/ 950042 w 950042"/>
                <a:gd name="connsiteY3" fmla="*/ 313097 h 445787"/>
                <a:gd name="connsiteX4" fmla="*/ 182118 w 950042"/>
                <a:gd name="connsiteY4" fmla="*/ 313097 h 445787"/>
                <a:gd name="connsiteX5" fmla="*/ 0 w 950042"/>
                <a:gd name="connsiteY5" fmla="*/ 445787 h 44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0042" h="445787">
                  <a:moveTo>
                    <a:pt x="12457" y="0"/>
                  </a:moveTo>
                  <a:lnTo>
                    <a:pt x="244764" y="189995"/>
                  </a:lnTo>
                  <a:lnTo>
                    <a:pt x="950042" y="189995"/>
                  </a:lnTo>
                  <a:lnTo>
                    <a:pt x="950042" y="313097"/>
                  </a:lnTo>
                  <a:lnTo>
                    <a:pt x="182118" y="313097"/>
                  </a:lnTo>
                  <a:lnTo>
                    <a:pt x="0" y="445787"/>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p:cNvSpPr/>
            <p:nvPr/>
          </p:nvSpPr>
          <p:spPr>
            <a:xfrm>
              <a:off x="6193289" y="4432750"/>
              <a:ext cx="704834" cy="1096325"/>
            </a:xfrm>
            <a:custGeom>
              <a:avLst/>
              <a:gdLst>
                <a:gd name="connsiteX0" fmla="*/ 321408 w 704834"/>
                <a:gd name="connsiteY0" fmla="*/ 0 h 1096325"/>
                <a:gd name="connsiteX1" fmla="*/ 704834 w 704834"/>
                <a:gd name="connsiteY1" fmla="*/ 42697 h 1096325"/>
                <a:gd name="connsiteX2" fmla="*/ 512814 w 704834"/>
                <a:gd name="connsiteY2" fmla="*/ 970214 h 1096325"/>
                <a:gd name="connsiteX3" fmla="*/ 513214 w 704834"/>
                <a:gd name="connsiteY3" fmla="*/ 970464 h 1096325"/>
                <a:gd name="connsiteX4" fmla="*/ 534204 w 704834"/>
                <a:gd name="connsiteY4" fmla="*/ 1005728 h 1096325"/>
                <a:gd name="connsiteX5" fmla="*/ 513214 w 704834"/>
                <a:gd name="connsiteY5" fmla="*/ 1040993 h 1096325"/>
                <a:gd name="connsiteX6" fmla="*/ 495924 w 704834"/>
                <a:gd name="connsiteY6" fmla="*/ 1051797 h 1096325"/>
                <a:gd name="connsiteX7" fmla="*/ 494834 w 704834"/>
                <a:gd name="connsiteY7" fmla="*/ 1057062 h 1096325"/>
                <a:gd name="connsiteX8" fmla="*/ 488608 w 704834"/>
                <a:gd name="connsiteY8" fmla="*/ 1056369 h 1096325"/>
                <a:gd name="connsiteX9" fmla="*/ 488587 w 704834"/>
                <a:gd name="connsiteY9" fmla="*/ 1056382 h 1096325"/>
                <a:gd name="connsiteX10" fmla="*/ 267102 w 704834"/>
                <a:gd name="connsiteY10" fmla="*/ 1096325 h 1096325"/>
                <a:gd name="connsiteX11" fmla="*/ 0 w 704834"/>
                <a:gd name="connsiteY11" fmla="*/ 1005728 h 1096325"/>
                <a:gd name="connsiteX12" fmla="*/ 267102 w 704834"/>
                <a:gd name="connsiteY12" fmla="*/ 915131 h 1096325"/>
                <a:gd name="connsiteX13" fmla="*/ 305204 w 704834"/>
                <a:gd name="connsiteY13" fmla="*/ 917740 h 10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4834" h="1096325">
                  <a:moveTo>
                    <a:pt x="321408" y="0"/>
                  </a:moveTo>
                  <a:lnTo>
                    <a:pt x="704834" y="42697"/>
                  </a:lnTo>
                  <a:lnTo>
                    <a:pt x="512814" y="970214"/>
                  </a:lnTo>
                  <a:lnTo>
                    <a:pt x="513214" y="970464"/>
                  </a:lnTo>
                  <a:cubicBezTo>
                    <a:pt x="526730" y="981303"/>
                    <a:pt x="534204" y="993219"/>
                    <a:pt x="534204" y="1005728"/>
                  </a:cubicBezTo>
                  <a:cubicBezTo>
                    <a:pt x="534204" y="1018237"/>
                    <a:pt x="526730" y="1030154"/>
                    <a:pt x="513214" y="1040993"/>
                  </a:cubicBezTo>
                  <a:lnTo>
                    <a:pt x="495924" y="1051797"/>
                  </a:lnTo>
                  <a:lnTo>
                    <a:pt x="494834" y="1057062"/>
                  </a:lnTo>
                  <a:lnTo>
                    <a:pt x="488608" y="1056369"/>
                  </a:lnTo>
                  <a:lnTo>
                    <a:pt x="488587" y="1056382"/>
                  </a:lnTo>
                  <a:cubicBezTo>
                    <a:pt x="440587" y="1080481"/>
                    <a:pt x="359300" y="1096325"/>
                    <a:pt x="267102" y="1096325"/>
                  </a:cubicBezTo>
                  <a:cubicBezTo>
                    <a:pt x="119586" y="1096325"/>
                    <a:pt x="0" y="1055763"/>
                    <a:pt x="0" y="1005728"/>
                  </a:cubicBezTo>
                  <a:cubicBezTo>
                    <a:pt x="0" y="955693"/>
                    <a:pt x="119586" y="915131"/>
                    <a:pt x="267102" y="915131"/>
                  </a:cubicBezTo>
                  <a:lnTo>
                    <a:pt x="305204" y="917740"/>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p:cNvSpPr/>
            <p:nvPr/>
          </p:nvSpPr>
          <p:spPr>
            <a:xfrm>
              <a:off x="5857740" y="2660536"/>
              <a:ext cx="487597" cy="732349"/>
            </a:xfrm>
            <a:custGeom>
              <a:avLst/>
              <a:gdLst>
                <a:gd name="connsiteX0" fmla="*/ 335197 w 487597"/>
                <a:gd name="connsiteY0" fmla="*/ 0 h 732349"/>
                <a:gd name="connsiteX1" fmla="*/ 487597 w 487597"/>
                <a:gd name="connsiteY1" fmla="*/ 128809 h 732349"/>
                <a:gd name="connsiteX2" fmla="*/ 335197 w 487597"/>
                <a:gd name="connsiteY2" fmla="*/ 257618 h 732349"/>
                <a:gd name="connsiteX3" fmla="*/ 326735 w 487597"/>
                <a:gd name="connsiteY3" fmla="*/ 256174 h 732349"/>
                <a:gd name="connsiteX4" fmla="*/ 211841 w 487597"/>
                <a:gd name="connsiteY4" fmla="*/ 481325 h 732349"/>
                <a:gd name="connsiteX5" fmla="*/ 366508 w 487597"/>
                <a:gd name="connsiteY5" fmla="*/ 560251 h 732349"/>
                <a:gd name="connsiteX6" fmla="*/ 374629 w 487597"/>
                <a:gd name="connsiteY6" fmla="*/ 600073 h 732349"/>
                <a:gd name="connsiteX7" fmla="*/ 316850 w 487597"/>
                <a:gd name="connsiteY7" fmla="*/ 713297 h 732349"/>
                <a:gd name="connsiteX8" fmla="*/ 279840 w 487597"/>
                <a:gd name="connsiteY8" fmla="*/ 730089 h 732349"/>
                <a:gd name="connsiteX9" fmla="*/ 102608 w 487597"/>
                <a:gd name="connsiteY9" fmla="*/ 639648 h 732349"/>
                <a:gd name="connsiteX10" fmla="*/ 17511 w 487597"/>
                <a:gd name="connsiteY10" fmla="*/ 596224 h 732349"/>
                <a:gd name="connsiteX11" fmla="*/ 12351 w 487597"/>
                <a:gd name="connsiteY11" fmla="*/ 593590 h 732349"/>
                <a:gd name="connsiteX12" fmla="*/ 4230 w 487597"/>
                <a:gd name="connsiteY12" fmla="*/ 553768 h 732349"/>
                <a:gd name="connsiteX13" fmla="*/ 195217 w 487597"/>
                <a:gd name="connsiteY13" fmla="*/ 179503 h 732349"/>
                <a:gd name="connsiteX14" fmla="*/ 194774 w 487597"/>
                <a:gd name="connsiteY14" fmla="*/ 178947 h 732349"/>
                <a:gd name="connsiteX15" fmla="*/ 182797 w 487597"/>
                <a:gd name="connsiteY15" fmla="*/ 128809 h 732349"/>
                <a:gd name="connsiteX16" fmla="*/ 335197 w 487597"/>
                <a:gd name="connsiteY16" fmla="*/ 0 h 73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7597" h="732349">
                  <a:moveTo>
                    <a:pt x="335197" y="0"/>
                  </a:moveTo>
                  <a:cubicBezTo>
                    <a:pt x="419365" y="0"/>
                    <a:pt x="487597" y="57670"/>
                    <a:pt x="487597" y="128809"/>
                  </a:cubicBezTo>
                  <a:cubicBezTo>
                    <a:pt x="487597" y="199948"/>
                    <a:pt x="419365" y="257618"/>
                    <a:pt x="335197" y="257618"/>
                  </a:cubicBezTo>
                  <a:lnTo>
                    <a:pt x="326735" y="256174"/>
                  </a:lnTo>
                  <a:lnTo>
                    <a:pt x="211841" y="481325"/>
                  </a:lnTo>
                  <a:lnTo>
                    <a:pt x="366508" y="560251"/>
                  </a:lnTo>
                  <a:cubicBezTo>
                    <a:pt x="378971" y="566610"/>
                    <a:pt x="382606" y="584439"/>
                    <a:pt x="374629" y="600073"/>
                  </a:cubicBezTo>
                  <a:lnTo>
                    <a:pt x="316850" y="713297"/>
                  </a:lnTo>
                  <a:cubicBezTo>
                    <a:pt x="308873" y="728931"/>
                    <a:pt x="292303" y="736449"/>
                    <a:pt x="279840" y="730089"/>
                  </a:cubicBezTo>
                  <a:lnTo>
                    <a:pt x="102608" y="639648"/>
                  </a:lnTo>
                  <a:lnTo>
                    <a:pt x="17511" y="596224"/>
                  </a:lnTo>
                  <a:lnTo>
                    <a:pt x="12351" y="593590"/>
                  </a:lnTo>
                  <a:cubicBezTo>
                    <a:pt x="-112" y="587231"/>
                    <a:pt x="-3747" y="569402"/>
                    <a:pt x="4230" y="553768"/>
                  </a:cubicBezTo>
                  <a:lnTo>
                    <a:pt x="195217" y="179503"/>
                  </a:lnTo>
                  <a:lnTo>
                    <a:pt x="194774" y="178947"/>
                  </a:lnTo>
                  <a:cubicBezTo>
                    <a:pt x="187062" y="163537"/>
                    <a:pt x="182797" y="146594"/>
                    <a:pt x="182797" y="128809"/>
                  </a:cubicBezTo>
                  <a:cubicBezTo>
                    <a:pt x="182797" y="57670"/>
                    <a:pt x="251029" y="0"/>
                    <a:pt x="335197" y="0"/>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apezoid 19"/>
            <p:cNvSpPr/>
            <p:nvPr/>
          </p:nvSpPr>
          <p:spPr>
            <a:xfrm rot="7108612">
              <a:off x="6265031" y="3038386"/>
              <a:ext cx="343815" cy="811306"/>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p:cNvSpPr/>
            <p:nvPr/>
          </p:nvSpPr>
          <p:spPr>
            <a:xfrm rot="20798583">
              <a:off x="6472339" y="4438965"/>
              <a:ext cx="704834" cy="1096325"/>
            </a:xfrm>
            <a:custGeom>
              <a:avLst/>
              <a:gdLst>
                <a:gd name="connsiteX0" fmla="*/ 321408 w 704834"/>
                <a:gd name="connsiteY0" fmla="*/ 0 h 1096325"/>
                <a:gd name="connsiteX1" fmla="*/ 704834 w 704834"/>
                <a:gd name="connsiteY1" fmla="*/ 42697 h 1096325"/>
                <a:gd name="connsiteX2" fmla="*/ 512814 w 704834"/>
                <a:gd name="connsiteY2" fmla="*/ 970214 h 1096325"/>
                <a:gd name="connsiteX3" fmla="*/ 513214 w 704834"/>
                <a:gd name="connsiteY3" fmla="*/ 970464 h 1096325"/>
                <a:gd name="connsiteX4" fmla="*/ 534204 w 704834"/>
                <a:gd name="connsiteY4" fmla="*/ 1005728 h 1096325"/>
                <a:gd name="connsiteX5" fmla="*/ 513214 w 704834"/>
                <a:gd name="connsiteY5" fmla="*/ 1040993 h 1096325"/>
                <a:gd name="connsiteX6" fmla="*/ 495924 w 704834"/>
                <a:gd name="connsiteY6" fmla="*/ 1051797 h 1096325"/>
                <a:gd name="connsiteX7" fmla="*/ 494834 w 704834"/>
                <a:gd name="connsiteY7" fmla="*/ 1057062 h 1096325"/>
                <a:gd name="connsiteX8" fmla="*/ 488608 w 704834"/>
                <a:gd name="connsiteY8" fmla="*/ 1056369 h 1096325"/>
                <a:gd name="connsiteX9" fmla="*/ 488587 w 704834"/>
                <a:gd name="connsiteY9" fmla="*/ 1056382 h 1096325"/>
                <a:gd name="connsiteX10" fmla="*/ 267102 w 704834"/>
                <a:gd name="connsiteY10" fmla="*/ 1096325 h 1096325"/>
                <a:gd name="connsiteX11" fmla="*/ 0 w 704834"/>
                <a:gd name="connsiteY11" fmla="*/ 1005728 h 1096325"/>
                <a:gd name="connsiteX12" fmla="*/ 267102 w 704834"/>
                <a:gd name="connsiteY12" fmla="*/ 915131 h 1096325"/>
                <a:gd name="connsiteX13" fmla="*/ 305204 w 704834"/>
                <a:gd name="connsiteY13" fmla="*/ 917740 h 109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4834" h="1096325">
                  <a:moveTo>
                    <a:pt x="321408" y="0"/>
                  </a:moveTo>
                  <a:lnTo>
                    <a:pt x="704834" y="42697"/>
                  </a:lnTo>
                  <a:lnTo>
                    <a:pt x="512814" y="970214"/>
                  </a:lnTo>
                  <a:lnTo>
                    <a:pt x="513214" y="970464"/>
                  </a:lnTo>
                  <a:cubicBezTo>
                    <a:pt x="526730" y="981303"/>
                    <a:pt x="534204" y="993219"/>
                    <a:pt x="534204" y="1005728"/>
                  </a:cubicBezTo>
                  <a:cubicBezTo>
                    <a:pt x="534204" y="1018237"/>
                    <a:pt x="526730" y="1030154"/>
                    <a:pt x="513214" y="1040993"/>
                  </a:cubicBezTo>
                  <a:lnTo>
                    <a:pt x="495924" y="1051797"/>
                  </a:lnTo>
                  <a:lnTo>
                    <a:pt x="494834" y="1057062"/>
                  </a:lnTo>
                  <a:lnTo>
                    <a:pt x="488608" y="1056369"/>
                  </a:lnTo>
                  <a:lnTo>
                    <a:pt x="488587" y="1056382"/>
                  </a:lnTo>
                  <a:cubicBezTo>
                    <a:pt x="440587" y="1080481"/>
                    <a:pt x="359300" y="1096325"/>
                    <a:pt x="267102" y="1096325"/>
                  </a:cubicBezTo>
                  <a:cubicBezTo>
                    <a:pt x="119586" y="1096325"/>
                    <a:pt x="0" y="1055763"/>
                    <a:pt x="0" y="1005728"/>
                  </a:cubicBezTo>
                  <a:cubicBezTo>
                    <a:pt x="0" y="955693"/>
                    <a:pt x="119586" y="915131"/>
                    <a:pt x="267102" y="915131"/>
                  </a:cubicBezTo>
                  <a:lnTo>
                    <a:pt x="305204" y="917740"/>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Trapezoid 21"/>
            <p:cNvSpPr/>
            <p:nvPr/>
          </p:nvSpPr>
          <p:spPr>
            <a:xfrm>
              <a:off x="6400800" y="3387243"/>
              <a:ext cx="787213" cy="1767487"/>
            </a:xfrm>
            <a:prstGeom prst="trapezoid">
              <a:avLst>
                <a:gd name="adj" fmla="val 3310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p:cNvSpPr/>
            <p:nvPr/>
          </p:nvSpPr>
          <p:spPr>
            <a:xfrm rot="18933998">
              <a:off x="6350552" y="2372197"/>
              <a:ext cx="913678" cy="888133"/>
            </a:xfrm>
            <a:custGeom>
              <a:avLst/>
              <a:gdLst>
                <a:gd name="connsiteX0" fmla="*/ 799691 w 913678"/>
                <a:gd name="connsiteY0" fmla="*/ 10041 h 888133"/>
                <a:gd name="connsiteX1" fmla="*/ 841644 w 913678"/>
                <a:gd name="connsiteY1" fmla="*/ 99397 h 888133"/>
                <a:gd name="connsiteX2" fmla="*/ 841876 w 913678"/>
                <a:gd name="connsiteY2" fmla="*/ 99617 h 888133"/>
                <a:gd name="connsiteX3" fmla="*/ 875001 w 913678"/>
                <a:gd name="connsiteY3" fmla="*/ 131250 h 888133"/>
                <a:gd name="connsiteX4" fmla="*/ 895486 w 913678"/>
                <a:gd name="connsiteY4" fmla="*/ 186119 h 888133"/>
                <a:gd name="connsiteX5" fmla="*/ 893076 w 913678"/>
                <a:gd name="connsiteY5" fmla="*/ 280156 h 888133"/>
                <a:gd name="connsiteX6" fmla="*/ 910680 w 913678"/>
                <a:gd name="connsiteY6" fmla="*/ 423937 h 888133"/>
                <a:gd name="connsiteX7" fmla="*/ 828213 w 913678"/>
                <a:gd name="connsiteY7" fmla="*/ 549796 h 888133"/>
                <a:gd name="connsiteX8" fmla="*/ 798691 w 913678"/>
                <a:gd name="connsiteY8" fmla="*/ 657641 h 888133"/>
                <a:gd name="connsiteX9" fmla="*/ 698179 w 913678"/>
                <a:gd name="connsiteY9" fmla="*/ 670699 h 888133"/>
                <a:gd name="connsiteX10" fmla="*/ 626351 w 913678"/>
                <a:gd name="connsiteY10" fmla="*/ 785749 h 888133"/>
                <a:gd name="connsiteX11" fmla="*/ 596060 w 913678"/>
                <a:gd name="connsiteY11" fmla="*/ 789960 h 888133"/>
                <a:gd name="connsiteX12" fmla="*/ 570246 w 913678"/>
                <a:gd name="connsiteY12" fmla="*/ 780021 h 888133"/>
                <a:gd name="connsiteX13" fmla="*/ 506422 w 913678"/>
                <a:gd name="connsiteY13" fmla="*/ 821979 h 888133"/>
                <a:gd name="connsiteX14" fmla="*/ 77291 w 913678"/>
                <a:gd name="connsiteY14" fmla="*/ 814764 h 888133"/>
                <a:gd name="connsiteX15" fmla="*/ 174364 w 913678"/>
                <a:gd name="connsiteY15" fmla="*/ 232886 h 888133"/>
                <a:gd name="connsiteX16" fmla="*/ 325076 w 913678"/>
                <a:gd name="connsiteY16" fmla="*/ 117109 h 888133"/>
                <a:gd name="connsiteX17" fmla="*/ 395887 w 913678"/>
                <a:gd name="connsiteY17" fmla="*/ 84415 h 888133"/>
                <a:gd name="connsiteX18" fmla="*/ 419540 w 913678"/>
                <a:gd name="connsiteY18" fmla="*/ 71347 h 888133"/>
                <a:gd name="connsiteX19" fmla="*/ 435115 w 913678"/>
                <a:gd name="connsiteY19" fmla="*/ 71839 h 888133"/>
                <a:gd name="connsiteX20" fmla="*/ 484390 w 913678"/>
                <a:gd name="connsiteY20" fmla="*/ 58094 h 888133"/>
                <a:gd name="connsiteX21" fmla="*/ 503284 w 913678"/>
                <a:gd name="connsiteY21" fmla="*/ 56346 h 888133"/>
                <a:gd name="connsiteX22" fmla="*/ 508893 w 913678"/>
                <a:gd name="connsiteY22" fmla="*/ 45608 h 888133"/>
                <a:gd name="connsiteX23" fmla="*/ 585331 w 913678"/>
                <a:gd name="connsiteY23" fmla="*/ 33289 h 888133"/>
                <a:gd name="connsiteX24" fmla="*/ 604948 w 913678"/>
                <a:gd name="connsiteY24" fmla="*/ 56008 h 888133"/>
                <a:gd name="connsiteX25" fmla="*/ 610338 w 913678"/>
                <a:gd name="connsiteY25" fmla="*/ 56633 h 888133"/>
                <a:gd name="connsiteX26" fmla="*/ 628453 w 913678"/>
                <a:gd name="connsiteY26" fmla="*/ 20518 h 888133"/>
                <a:gd name="connsiteX27" fmla="*/ 656946 w 913678"/>
                <a:gd name="connsiteY27" fmla="*/ 1079 h 888133"/>
                <a:gd name="connsiteX28" fmla="*/ 690292 w 913678"/>
                <a:gd name="connsiteY28" fmla="*/ 8132 h 888133"/>
                <a:gd name="connsiteX29" fmla="*/ 716186 w 913678"/>
                <a:gd name="connsiteY29" fmla="*/ 41790 h 888133"/>
                <a:gd name="connsiteX30" fmla="*/ 716959 w 913678"/>
                <a:gd name="connsiteY30" fmla="*/ 42795 h 888133"/>
                <a:gd name="connsiteX31" fmla="*/ 777457 w 913678"/>
                <a:gd name="connsiteY31" fmla="*/ 592 h 888133"/>
                <a:gd name="connsiteX32" fmla="*/ 799691 w 913678"/>
                <a:gd name="connsiteY32" fmla="*/ 10041 h 88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3678" h="888133">
                  <a:moveTo>
                    <a:pt x="799691" y="10041"/>
                  </a:moveTo>
                  <a:cubicBezTo>
                    <a:pt x="821659" y="26061"/>
                    <a:pt x="837412" y="59602"/>
                    <a:pt x="841644" y="99397"/>
                  </a:cubicBezTo>
                  <a:lnTo>
                    <a:pt x="841876" y="99617"/>
                  </a:lnTo>
                  <a:lnTo>
                    <a:pt x="875001" y="131250"/>
                  </a:lnTo>
                  <a:cubicBezTo>
                    <a:pt x="884259" y="146159"/>
                    <a:pt x="891371" y="164905"/>
                    <a:pt x="895486" y="186119"/>
                  </a:cubicBezTo>
                  <a:cubicBezTo>
                    <a:pt x="901466" y="216916"/>
                    <a:pt x="900614" y="250365"/>
                    <a:pt x="893076" y="280156"/>
                  </a:cubicBezTo>
                  <a:cubicBezTo>
                    <a:pt x="911606" y="321012"/>
                    <a:pt x="918086" y="373974"/>
                    <a:pt x="910680" y="423937"/>
                  </a:cubicBezTo>
                  <a:cubicBezTo>
                    <a:pt x="900835" y="490360"/>
                    <a:pt x="868242" y="540103"/>
                    <a:pt x="828213" y="549796"/>
                  </a:cubicBezTo>
                  <a:cubicBezTo>
                    <a:pt x="828022" y="591255"/>
                    <a:pt x="817251" y="630574"/>
                    <a:pt x="798691" y="657641"/>
                  </a:cubicBezTo>
                  <a:cubicBezTo>
                    <a:pt x="770492" y="698771"/>
                    <a:pt x="729758" y="704056"/>
                    <a:pt x="698179" y="670699"/>
                  </a:cubicBezTo>
                  <a:cubicBezTo>
                    <a:pt x="687967" y="727995"/>
                    <a:pt x="660620" y="771795"/>
                    <a:pt x="626351" y="785749"/>
                  </a:cubicBezTo>
                  <a:cubicBezTo>
                    <a:pt x="616256" y="789859"/>
                    <a:pt x="606051" y="791191"/>
                    <a:pt x="596060" y="789960"/>
                  </a:cubicBezTo>
                  <a:lnTo>
                    <a:pt x="570246" y="780021"/>
                  </a:lnTo>
                  <a:lnTo>
                    <a:pt x="506422" y="821979"/>
                  </a:lnTo>
                  <a:cubicBezTo>
                    <a:pt x="348300" y="909957"/>
                    <a:pt x="177276" y="912791"/>
                    <a:pt x="77291" y="814764"/>
                  </a:cubicBezTo>
                  <a:cubicBezTo>
                    <a:pt x="-56023" y="684061"/>
                    <a:pt x="-12562" y="423546"/>
                    <a:pt x="174364" y="232886"/>
                  </a:cubicBezTo>
                  <a:cubicBezTo>
                    <a:pt x="221095" y="185221"/>
                    <a:pt x="272368" y="146435"/>
                    <a:pt x="325076" y="117109"/>
                  </a:cubicBezTo>
                  <a:lnTo>
                    <a:pt x="395887" y="84415"/>
                  </a:lnTo>
                  <a:lnTo>
                    <a:pt x="419540" y="71347"/>
                  </a:lnTo>
                  <a:lnTo>
                    <a:pt x="435115" y="71839"/>
                  </a:lnTo>
                  <a:lnTo>
                    <a:pt x="484390" y="58094"/>
                  </a:lnTo>
                  <a:lnTo>
                    <a:pt x="503284" y="56346"/>
                  </a:lnTo>
                  <a:lnTo>
                    <a:pt x="508893" y="45608"/>
                  </a:lnTo>
                  <a:cubicBezTo>
                    <a:pt x="531115" y="19537"/>
                    <a:pt x="560306" y="14464"/>
                    <a:pt x="585331" y="33289"/>
                  </a:cubicBezTo>
                  <a:lnTo>
                    <a:pt x="604948" y="56008"/>
                  </a:lnTo>
                  <a:lnTo>
                    <a:pt x="610338" y="56633"/>
                  </a:lnTo>
                  <a:lnTo>
                    <a:pt x="628453" y="20518"/>
                  </a:lnTo>
                  <a:cubicBezTo>
                    <a:pt x="636763" y="10366"/>
                    <a:pt x="646505" y="3585"/>
                    <a:pt x="656946" y="1079"/>
                  </a:cubicBezTo>
                  <a:cubicBezTo>
                    <a:pt x="668437" y="-1682"/>
                    <a:pt x="679921" y="924"/>
                    <a:pt x="690292" y="8132"/>
                  </a:cubicBezTo>
                  <a:lnTo>
                    <a:pt x="716186" y="41790"/>
                  </a:lnTo>
                  <a:lnTo>
                    <a:pt x="716959" y="42795"/>
                  </a:lnTo>
                  <a:cubicBezTo>
                    <a:pt x="732191" y="12427"/>
                    <a:pt x="754894" y="-2643"/>
                    <a:pt x="777457" y="592"/>
                  </a:cubicBezTo>
                  <a:cubicBezTo>
                    <a:pt x="784978" y="1671"/>
                    <a:pt x="792483" y="4783"/>
                    <a:pt x="799691" y="10041"/>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71671EAA-31D7-440B-890D-F132F831B6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1997" y="1190199"/>
            <a:ext cx="4737100" cy="2654300"/>
          </a:xfrm>
          <a:prstGeom prst="rect">
            <a:avLst/>
          </a:prstGeom>
        </p:spPr>
      </p:pic>
    </p:spTree>
    <p:extLst>
      <p:ext uri="{BB962C8B-B14F-4D97-AF65-F5344CB8AC3E}">
        <p14:creationId xmlns:p14="http://schemas.microsoft.com/office/powerpoint/2010/main" val="3878493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P spid="1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24000" y="1"/>
            <a:ext cx="9144000" cy="830997"/>
          </a:xfrm>
          <a:prstGeom prst="rect">
            <a:avLst/>
          </a:prstGeom>
          <a:noFill/>
        </p:spPr>
        <p:txBody>
          <a:bodyPr wrap="square" rtlCol="0">
            <a:spAutoFit/>
          </a:bodyPr>
          <a:lstStyle/>
          <a:p>
            <a:pPr algn="ctr"/>
            <a:r>
              <a:rPr lang="en-US" sz="4800" dirty="0">
                <a:solidFill>
                  <a:srgbClr val="FF0000"/>
                </a:solidFill>
                <a:latin typeface="Abadi" panose="020B0604020104020204" pitchFamily="34" charset="0"/>
              </a:rPr>
              <a:t>Nations Angry</a:t>
            </a:r>
          </a:p>
        </p:txBody>
      </p:sp>
      <p:sp>
        <p:nvSpPr>
          <p:cNvPr id="11" name="TextBox 10"/>
          <p:cNvSpPr txBox="1"/>
          <p:nvPr/>
        </p:nvSpPr>
        <p:spPr>
          <a:xfrm>
            <a:off x="266701" y="6425035"/>
            <a:ext cx="5257800" cy="369332"/>
          </a:xfrm>
          <a:prstGeom prst="rect">
            <a:avLst/>
          </a:prstGeom>
          <a:noFill/>
        </p:spPr>
        <p:txBody>
          <a:bodyPr wrap="square" rtlCol="0">
            <a:spAutoFit/>
          </a:bodyPr>
          <a:lstStyle/>
          <a:p>
            <a:r>
              <a:rPr lang="en-US" dirty="0">
                <a:solidFill>
                  <a:schemeClr val="bg2"/>
                </a:solidFill>
              </a:rPr>
              <a:t>Revelation 11:18</a:t>
            </a:r>
          </a:p>
        </p:txBody>
      </p:sp>
      <p:sp>
        <p:nvSpPr>
          <p:cNvPr id="13" name="TextBox 12"/>
          <p:cNvSpPr txBox="1"/>
          <p:nvPr/>
        </p:nvSpPr>
        <p:spPr>
          <a:xfrm>
            <a:off x="4419600" y="671001"/>
            <a:ext cx="4267200" cy="461665"/>
          </a:xfrm>
          <a:prstGeom prst="rect">
            <a:avLst/>
          </a:prstGeom>
          <a:noFill/>
        </p:spPr>
        <p:txBody>
          <a:bodyPr wrap="square" rtlCol="0">
            <a:spAutoFit/>
          </a:bodyPr>
          <a:lstStyle/>
          <a:p>
            <a:r>
              <a:rPr lang="en-US" sz="2400" dirty="0">
                <a:solidFill>
                  <a:schemeClr val="bg2"/>
                </a:solidFill>
              </a:rPr>
              <a:t>They are still not repentant</a:t>
            </a:r>
          </a:p>
        </p:txBody>
      </p:sp>
      <p:pic>
        <p:nvPicPr>
          <p:cNvPr id="3" name="Picture 2">
            <a:extLst>
              <a:ext uri="{FF2B5EF4-FFF2-40B4-BE49-F238E27FC236}">
                <a16:creationId xmlns:a16="http://schemas.microsoft.com/office/drawing/2014/main" id="{6748E677-1BD4-46D2-8C46-4368280906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638" y="1323975"/>
            <a:ext cx="3362325" cy="4210050"/>
          </a:xfrm>
          <a:prstGeom prst="rect">
            <a:avLst/>
          </a:prstGeom>
        </p:spPr>
      </p:pic>
      <p:pic>
        <p:nvPicPr>
          <p:cNvPr id="7" name="Picture 6">
            <a:extLst>
              <a:ext uri="{FF2B5EF4-FFF2-40B4-BE49-F238E27FC236}">
                <a16:creationId xmlns:a16="http://schemas.microsoft.com/office/drawing/2014/main" id="{0EA2DE61-297E-4289-ABFA-6D8BB37555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2859" y="4132011"/>
            <a:ext cx="4742688" cy="2663952"/>
          </a:xfrm>
          <a:prstGeom prst="rect">
            <a:avLst/>
          </a:prstGeom>
        </p:spPr>
      </p:pic>
      <p:sp>
        <p:nvSpPr>
          <p:cNvPr id="18" name="TextBox 17"/>
          <p:cNvSpPr txBox="1"/>
          <p:nvPr/>
        </p:nvSpPr>
        <p:spPr>
          <a:xfrm>
            <a:off x="4419600" y="1219200"/>
            <a:ext cx="6248400" cy="3046988"/>
          </a:xfrm>
          <a:prstGeom prst="rect">
            <a:avLst/>
          </a:prstGeom>
          <a:noFill/>
        </p:spPr>
        <p:txBody>
          <a:bodyPr wrap="square" rtlCol="0">
            <a:spAutoFit/>
          </a:bodyPr>
          <a:lstStyle/>
          <a:p>
            <a:r>
              <a:rPr lang="en-US" sz="2400" dirty="0">
                <a:solidFill>
                  <a:schemeClr val="bg2"/>
                </a:solidFill>
              </a:rPr>
              <a:t>All will receive a Reward:</a:t>
            </a:r>
          </a:p>
          <a:p>
            <a:endParaRPr lang="en-US" sz="2400" dirty="0">
              <a:solidFill>
                <a:schemeClr val="bg2"/>
              </a:solidFill>
            </a:endParaRPr>
          </a:p>
          <a:p>
            <a:r>
              <a:rPr lang="en-US" sz="2400" dirty="0">
                <a:solidFill>
                  <a:schemeClr val="bg2"/>
                </a:solidFill>
              </a:rPr>
              <a:t>Prophet and Saints—great and small (humble righteous)</a:t>
            </a:r>
          </a:p>
          <a:p>
            <a:endParaRPr lang="en-US" sz="2400" dirty="0">
              <a:solidFill>
                <a:schemeClr val="bg2"/>
              </a:solidFill>
            </a:endParaRPr>
          </a:p>
          <a:p>
            <a:r>
              <a:rPr lang="en-US" sz="2400" dirty="0">
                <a:solidFill>
                  <a:srgbClr val="FF0000"/>
                </a:solidFill>
              </a:rPr>
              <a:t>OR</a:t>
            </a:r>
          </a:p>
          <a:p>
            <a:r>
              <a:rPr lang="en-US" sz="2400" dirty="0">
                <a:solidFill>
                  <a:schemeClr val="bg2"/>
                </a:solidFill>
              </a:rPr>
              <a:t>Destroyers and corruptors get what they deserve—self destruction</a:t>
            </a:r>
          </a:p>
        </p:txBody>
      </p:sp>
    </p:spTree>
    <p:extLst>
      <p:ext uri="{BB962C8B-B14F-4D97-AF65-F5344CB8AC3E}">
        <p14:creationId xmlns:p14="http://schemas.microsoft.com/office/powerpoint/2010/main" val="3458953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8">
                                            <p:txEl>
                                              <p:pRg st="4" end="4"/>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8">
                                            <p:txEl>
                                              <p:pRg st="5" end="5"/>
                                            </p:txEl>
                                          </p:spTgt>
                                        </p:tgtEl>
                                        <p:attrNameLst>
                                          <p:attrName>style.visibility</p:attrName>
                                        </p:attrNameLst>
                                      </p:cBhvr>
                                      <p:to>
                                        <p:strVal val="visible"/>
                                      </p:to>
                                    </p:set>
                                  </p:childTnLst>
                                </p:cTn>
                              </p:par>
                              <p:par>
                                <p:cTn id="24" presetID="10"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24000" y="1"/>
            <a:ext cx="9144000" cy="830997"/>
          </a:xfrm>
          <a:prstGeom prst="rect">
            <a:avLst/>
          </a:prstGeom>
          <a:noFill/>
        </p:spPr>
        <p:txBody>
          <a:bodyPr wrap="square" rtlCol="0">
            <a:spAutoFit/>
          </a:bodyPr>
          <a:lstStyle/>
          <a:p>
            <a:pPr algn="ctr"/>
            <a:r>
              <a:rPr lang="en-US" sz="4800" dirty="0">
                <a:solidFill>
                  <a:srgbClr val="FF0000"/>
                </a:solidFill>
                <a:latin typeface="Abadi" panose="020B0604020104020204" pitchFamily="34" charset="0"/>
              </a:rPr>
              <a:t>Temple of the Ark</a:t>
            </a:r>
          </a:p>
        </p:txBody>
      </p:sp>
      <p:sp>
        <p:nvSpPr>
          <p:cNvPr id="11" name="TextBox 10"/>
          <p:cNvSpPr txBox="1"/>
          <p:nvPr/>
        </p:nvSpPr>
        <p:spPr>
          <a:xfrm>
            <a:off x="182406" y="6400800"/>
            <a:ext cx="5257800" cy="369332"/>
          </a:xfrm>
          <a:prstGeom prst="rect">
            <a:avLst/>
          </a:prstGeom>
          <a:noFill/>
        </p:spPr>
        <p:txBody>
          <a:bodyPr wrap="square" rtlCol="0">
            <a:spAutoFit/>
          </a:bodyPr>
          <a:lstStyle/>
          <a:p>
            <a:r>
              <a:rPr lang="en-US" dirty="0">
                <a:solidFill>
                  <a:schemeClr val="bg2"/>
                </a:solidFill>
              </a:rPr>
              <a:t>Revelation 11:19</a:t>
            </a:r>
          </a:p>
        </p:txBody>
      </p:sp>
      <p:sp>
        <p:nvSpPr>
          <p:cNvPr id="13" name="TextBox 12"/>
          <p:cNvSpPr txBox="1"/>
          <p:nvPr/>
        </p:nvSpPr>
        <p:spPr>
          <a:xfrm>
            <a:off x="4258235" y="616803"/>
            <a:ext cx="4267200" cy="461665"/>
          </a:xfrm>
          <a:prstGeom prst="rect">
            <a:avLst/>
          </a:prstGeom>
          <a:noFill/>
        </p:spPr>
        <p:txBody>
          <a:bodyPr wrap="square" rtlCol="0">
            <a:spAutoFit/>
          </a:bodyPr>
          <a:lstStyle/>
          <a:p>
            <a:r>
              <a:rPr lang="en-US" sz="2400" dirty="0">
                <a:solidFill>
                  <a:schemeClr val="bg2"/>
                </a:solidFill>
              </a:rPr>
              <a:t>A symbol of God’s Covenant</a:t>
            </a:r>
          </a:p>
        </p:txBody>
      </p:sp>
      <p:sp>
        <p:nvSpPr>
          <p:cNvPr id="18" name="TextBox 17"/>
          <p:cNvSpPr txBox="1"/>
          <p:nvPr/>
        </p:nvSpPr>
        <p:spPr>
          <a:xfrm>
            <a:off x="1344706" y="1535668"/>
            <a:ext cx="6248400" cy="4401205"/>
          </a:xfrm>
          <a:prstGeom prst="rect">
            <a:avLst/>
          </a:prstGeom>
          <a:noFill/>
        </p:spPr>
        <p:txBody>
          <a:bodyPr wrap="square" rtlCol="0">
            <a:spAutoFit/>
          </a:bodyPr>
          <a:lstStyle/>
          <a:p>
            <a:r>
              <a:rPr lang="en-US" sz="2000" dirty="0">
                <a:solidFill>
                  <a:schemeClr val="bg2"/>
                </a:solidFill>
              </a:rPr>
              <a:t>The ark was behind the veil and when the </a:t>
            </a:r>
          </a:p>
          <a:p>
            <a:r>
              <a:rPr lang="en-US" sz="2000" dirty="0">
                <a:solidFill>
                  <a:schemeClr val="bg2"/>
                </a:solidFill>
              </a:rPr>
              <a:t>High Priest passed through the veil it </a:t>
            </a:r>
          </a:p>
          <a:p>
            <a:r>
              <a:rPr lang="en-US" sz="2000" dirty="0">
                <a:solidFill>
                  <a:schemeClr val="bg2"/>
                </a:solidFill>
              </a:rPr>
              <a:t>symbolized going into the presence of God.</a:t>
            </a:r>
          </a:p>
          <a:p>
            <a:endParaRPr lang="en-US" sz="2000" dirty="0">
              <a:solidFill>
                <a:schemeClr val="bg2"/>
              </a:solidFill>
            </a:endParaRPr>
          </a:p>
          <a:p>
            <a:r>
              <a:rPr lang="en-US" sz="2000" dirty="0">
                <a:solidFill>
                  <a:schemeClr val="bg2"/>
                </a:solidFill>
              </a:rPr>
              <a:t>The Earthly ark was destroyed but the</a:t>
            </a:r>
          </a:p>
          <a:p>
            <a:r>
              <a:rPr lang="en-US" sz="2000" dirty="0">
                <a:solidFill>
                  <a:schemeClr val="bg2"/>
                </a:solidFill>
              </a:rPr>
              <a:t> heavenly exists. The Covenant is not broken.</a:t>
            </a:r>
          </a:p>
          <a:p>
            <a:endParaRPr lang="en-US" sz="2000" dirty="0">
              <a:solidFill>
                <a:schemeClr val="bg2"/>
              </a:solidFill>
            </a:endParaRPr>
          </a:p>
          <a:p>
            <a:r>
              <a:rPr lang="en-US" sz="2000" dirty="0">
                <a:solidFill>
                  <a:schemeClr val="bg2"/>
                </a:solidFill>
              </a:rPr>
              <a:t>At this point the heavenly host enters the Holy of Holies and receives their eternal rest. </a:t>
            </a:r>
          </a:p>
          <a:p>
            <a:endParaRPr lang="en-US" sz="2000" dirty="0">
              <a:solidFill>
                <a:schemeClr val="bg2"/>
              </a:solidFill>
            </a:endParaRPr>
          </a:p>
          <a:p>
            <a:r>
              <a:rPr lang="en-US" sz="2000" dirty="0">
                <a:solidFill>
                  <a:schemeClr val="bg2"/>
                </a:solidFill>
              </a:rPr>
              <a:t>The temple is open in preparation for </a:t>
            </a:r>
            <a:r>
              <a:rPr lang="en-US" sz="2000" dirty="0">
                <a:solidFill>
                  <a:srgbClr val="FF0000"/>
                </a:solidFill>
              </a:rPr>
              <a:t>Christ</a:t>
            </a:r>
            <a:r>
              <a:rPr lang="en-US" sz="2000" dirty="0">
                <a:solidFill>
                  <a:schemeClr val="bg2"/>
                </a:solidFill>
              </a:rPr>
              <a:t> </a:t>
            </a:r>
          </a:p>
          <a:p>
            <a:r>
              <a:rPr lang="en-US" sz="2000" dirty="0">
                <a:solidFill>
                  <a:schemeClr val="bg2"/>
                </a:solidFill>
              </a:rPr>
              <a:t>to leave its sanctity and descend to the earth</a:t>
            </a:r>
          </a:p>
          <a:p>
            <a:endParaRPr lang="en-US" sz="2000" dirty="0">
              <a:solidFill>
                <a:schemeClr val="bg2"/>
              </a:solidFill>
            </a:endParaRPr>
          </a:p>
          <a:p>
            <a:r>
              <a:rPr lang="en-US" sz="2000" dirty="0">
                <a:solidFill>
                  <a:schemeClr val="bg2"/>
                </a:solidFill>
              </a:rPr>
              <a:t>The wicked must now stand </a:t>
            </a:r>
            <a:r>
              <a:rPr lang="en-US" sz="2000" dirty="0">
                <a:solidFill>
                  <a:srgbClr val="FF0000"/>
                </a:solidFill>
              </a:rPr>
              <a:t>Judgment</a:t>
            </a:r>
          </a:p>
        </p:txBody>
      </p:sp>
      <p:pic>
        <p:nvPicPr>
          <p:cNvPr id="3" name="Picture 2">
            <a:extLst>
              <a:ext uri="{FF2B5EF4-FFF2-40B4-BE49-F238E27FC236}">
                <a16:creationId xmlns:a16="http://schemas.microsoft.com/office/drawing/2014/main" id="{8B9F3F0F-29B3-4FF9-A865-0853D73BE2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3712" y="1183385"/>
            <a:ext cx="2819400" cy="2409825"/>
          </a:xfrm>
          <a:prstGeom prst="rect">
            <a:avLst/>
          </a:prstGeom>
        </p:spPr>
      </p:pic>
      <p:pic>
        <p:nvPicPr>
          <p:cNvPr id="7" name="Picture 6">
            <a:extLst>
              <a:ext uri="{FF2B5EF4-FFF2-40B4-BE49-F238E27FC236}">
                <a16:creationId xmlns:a16="http://schemas.microsoft.com/office/drawing/2014/main" id="{9965C6DB-231C-4D4E-93E7-86F879371B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7612" y="4193067"/>
            <a:ext cx="3200400" cy="2438400"/>
          </a:xfrm>
          <a:prstGeom prst="rect">
            <a:avLst/>
          </a:prstGeom>
        </p:spPr>
      </p:pic>
    </p:spTree>
    <p:extLst>
      <p:ext uri="{BB962C8B-B14F-4D97-AF65-F5344CB8AC3E}">
        <p14:creationId xmlns:p14="http://schemas.microsoft.com/office/powerpoint/2010/main" val="810864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8">
                                            <p:txEl>
                                              <p:pRg st="0" end="0"/>
                                            </p:txEl>
                                          </p:spTgt>
                                        </p:tgtEl>
                                        <p:attrNameLst>
                                          <p:attrName>style.visibility</p:attrName>
                                        </p:attrNameLst>
                                      </p:cBhvr>
                                      <p:to>
                                        <p:strVal val="visible"/>
                                      </p:to>
                                    </p:set>
                                    <p:animEffect transition="in" filter="fade">
                                      <p:cBhvr>
                                        <p:cTn id="10" dur="500"/>
                                        <p:tgtEl>
                                          <p:spTgt spid="18">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xEl>
                                              <p:pRg st="1" end="1"/>
                                            </p:txEl>
                                          </p:spTgt>
                                        </p:tgtEl>
                                        <p:attrNameLst>
                                          <p:attrName>style.visibility</p:attrName>
                                        </p:attrNameLst>
                                      </p:cBhvr>
                                      <p:to>
                                        <p:strVal val="visible"/>
                                      </p:to>
                                    </p:set>
                                    <p:animEffect transition="in" filter="fade">
                                      <p:cBhvr>
                                        <p:cTn id="13" dur="500"/>
                                        <p:tgtEl>
                                          <p:spTgt spid="18">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xEl>
                                              <p:pRg st="2" end="2"/>
                                            </p:txEl>
                                          </p:spTgt>
                                        </p:tgtEl>
                                        <p:attrNameLst>
                                          <p:attrName>style.visibility</p:attrName>
                                        </p:attrNameLst>
                                      </p:cBhvr>
                                      <p:to>
                                        <p:strVal val="visible"/>
                                      </p:to>
                                    </p:set>
                                    <p:animEffect transition="in" filter="fade">
                                      <p:cBhvr>
                                        <p:cTn id="16" dur="500"/>
                                        <p:tgtEl>
                                          <p:spTgt spid="18">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
                                            <p:txEl>
                                              <p:pRg st="10" end="10"/>
                                            </p:txEl>
                                          </p:spTgt>
                                        </p:tgtEl>
                                        <p:attrNameLst>
                                          <p:attrName>style.visibility</p:attrName>
                                        </p:attrNameLst>
                                      </p:cBhvr>
                                      <p:to>
                                        <p:strVal val="visible"/>
                                      </p:to>
                                    </p:se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8">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24000" y="1"/>
            <a:ext cx="9144000" cy="830997"/>
          </a:xfrm>
          <a:prstGeom prst="rect">
            <a:avLst/>
          </a:prstGeom>
          <a:noFill/>
        </p:spPr>
        <p:txBody>
          <a:bodyPr wrap="square" rtlCol="0">
            <a:spAutoFit/>
          </a:bodyPr>
          <a:lstStyle/>
          <a:p>
            <a:pPr algn="ctr"/>
            <a:r>
              <a:rPr lang="en-US" sz="4800" dirty="0">
                <a:solidFill>
                  <a:srgbClr val="FF0000"/>
                </a:solidFill>
                <a:latin typeface="Abadi" panose="020B0604020104020204" pitchFamily="34" charset="0"/>
              </a:rPr>
              <a:t>Our Desires</a:t>
            </a:r>
          </a:p>
        </p:txBody>
      </p:sp>
      <p:sp>
        <p:nvSpPr>
          <p:cNvPr id="18" name="TextBox 17"/>
          <p:cNvSpPr txBox="1"/>
          <p:nvPr/>
        </p:nvSpPr>
        <p:spPr>
          <a:xfrm>
            <a:off x="2895600" y="950259"/>
            <a:ext cx="6781800" cy="2123658"/>
          </a:xfrm>
          <a:prstGeom prst="rect">
            <a:avLst/>
          </a:prstGeom>
          <a:noFill/>
        </p:spPr>
        <p:txBody>
          <a:bodyPr wrap="square" rtlCol="0">
            <a:spAutoFit/>
          </a:bodyPr>
          <a:lstStyle/>
          <a:p>
            <a:pPr algn="ctr"/>
            <a:r>
              <a:rPr lang="en-US" sz="4400" dirty="0">
                <a:solidFill>
                  <a:schemeClr val="bg2"/>
                </a:solidFill>
              </a:rPr>
              <a:t>“Our desire to be in the Temple expresses our desire to be with God”</a:t>
            </a:r>
            <a:endParaRPr lang="en-US" sz="4400" dirty="0">
              <a:solidFill>
                <a:srgbClr val="FF0000"/>
              </a:solidFill>
            </a:endParaRPr>
          </a:p>
        </p:txBody>
      </p:sp>
      <p:pic>
        <p:nvPicPr>
          <p:cNvPr id="3" name="Picture 2">
            <a:extLst>
              <a:ext uri="{FF2B5EF4-FFF2-40B4-BE49-F238E27FC236}">
                <a16:creationId xmlns:a16="http://schemas.microsoft.com/office/drawing/2014/main" id="{0752D2B1-979B-495E-9B79-7DC648F999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6032" y="3193178"/>
            <a:ext cx="4059936" cy="3505200"/>
          </a:xfrm>
          <a:prstGeom prst="rect">
            <a:avLst/>
          </a:prstGeom>
        </p:spPr>
      </p:pic>
    </p:spTree>
    <p:extLst>
      <p:ext uri="{BB962C8B-B14F-4D97-AF65-F5344CB8AC3E}">
        <p14:creationId xmlns:p14="http://schemas.microsoft.com/office/powerpoint/2010/main" val="1137066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12192000" cy="68580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0" y="0"/>
            <a:ext cx="12192000" cy="5632311"/>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r>
              <a:rPr lang="en-US" dirty="0">
                <a:solidFill>
                  <a:schemeClr val="bg1"/>
                </a:solidFill>
              </a:rPr>
              <a:t>Suggested Hymn: #266 </a:t>
            </a:r>
            <a:r>
              <a:rPr lang="en-US" i="1" dirty="0">
                <a:solidFill>
                  <a:schemeClr val="bg1"/>
                </a:solidFill>
              </a:rPr>
              <a:t>The Time is Far Spent </a:t>
            </a:r>
            <a:r>
              <a:rPr lang="en-US" dirty="0">
                <a:solidFill>
                  <a:schemeClr val="bg1"/>
                </a:solidFill>
              </a:rPr>
              <a:t>Verses 1, 3, 4</a:t>
            </a:r>
          </a:p>
          <a:p>
            <a:endParaRPr lang="en-US" i="1" dirty="0">
              <a:solidFill>
                <a:schemeClr val="bg1"/>
              </a:solidFill>
            </a:endParaRPr>
          </a:p>
          <a:p>
            <a:r>
              <a:rPr lang="en-US" i="1" dirty="0">
                <a:solidFill>
                  <a:schemeClr val="bg1"/>
                </a:solidFill>
              </a:rPr>
              <a:t>Video: </a:t>
            </a:r>
          </a:p>
          <a:p>
            <a:r>
              <a:rPr lang="en-US" b="1" dirty="0">
                <a:solidFill>
                  <a:schemeClr val="bg1"/>
                </a:solidFill>
              </a:rPr>
              <a:t>We Can Live With God Again</a:t>
            </a:r>
            <a:r>
              <a:rPr lang="en-US" dirty="0">
                <a:solidFill>
                  <a:schemeClr val="bg1"/>
                </a:solidFill>
              </a:rPr>
              <a:t> (4:10)</a:t>
            </a:r>
          </a:p>
          <a:p>
            <a:r>
              <a:rPr lang="en-US" i="1" dirty="0">
                <a:solidFill>
                  <a:schemeClr val="bg1"/>
                </a:solidFill>
              </a:rPr>
              <a:t>Helps With Understanding The Book of Revelation Segments 1-3</a:t>
            </a:r>
          </a:p>
          <a:p>
            <a:endParaRPr lang="en-US" b="0" i="1" u="none" strike="noStrike" dirty="0">
              <a:solidFill>
                <a:schemeClr val="bg1"/>
              </a:solidFill>
              <a:effectLst/>
            </a:endParaRPr>
          </a:p>
          <a:p>
            <a:pPr marL="342900" indent="-342900">
              <a:buFontTx/>
              <a:buAutoNum type="arabicPeriod"/>
            </a:pPr>
            <a:endParaRPr lang="en-US" dirty="0">
              <a:solidFill>
                <a:schemeClr val="bg1"/>
              </a:solidFill>
            </a:endParaRPr>
          </a:p>
          <a:p>
            <a:pPr marL="342900" indent="-342900">
              <a:buFontTx/>
              <a:buAutoNum type="arabicPeriod"/>
            </a:pPr>
            <a:endParaRPr lang="en-US" dirty="0">
              <a:solidFill>
                <a:schemeClr val="bg1"/>
              </a:solidFill>
            </a:endParaRPr>
          </a:p>
          <a:p>
            <a:pPr marL="342900" indent="-342900">
              <a:buFontTx/>
              <a:buAutoNum type="arabicPeriod"/>
            </a:pPr>
            <a:r>
              <a:rPr lang="en-US" dirty="0">
                <a:solidFill>
                  <a:schemeClr val="bg1"/>
                </a:solidFill>
              </a:rPr>
              <a:t>Taken from Poway Institute Handouts by Lesly Meacham and Becky Davies</a:t>
            </a:r>
          </a:p>
          <a:p>
            <a:pPr marL="342900" indent="-342900">
              <a:buFontTx/>
              <a:buAutoNum type="arabicPeriod"/>
            </a:pPr>
            <a:r>
              <a:rPr lang="en-US" dirty="0">
                <a:solidFill>
                  <a:schemeClr val="bg1"/>
                </a:solidFill>
              </a:rPr>
              <a:t>David J. Ridges “The Book of Revelation made Easier” Page 41-42</a:t>
            </a:r>
          </a:p>
          <a:p>
            <a:pPr marL="342900" indent="-342900">
              <a:buFontTx/>
              <a:buAutoNum type="arabicPeriod"/>
            </a:pPr>
            <a:r>
              <a:rPr lang="en-US" dirty="0">
                <a:solidFill>
                  <a:schemeClr val="bg1"/>
                </a:solidFill>
              </a:rPr>
              <a:t>Bruce R. McConkie  “New Testament Teacher Resource Manual” pages 253-254 and “The Life and Teachings of Jesus Christ and Apostles” pages 458-460; volcano--</a:t>
            </a:r>
            <a:r>
              <a:rPr lang="en-US" i="1" dirty="0">
                <a:solidFill>
                  <a:schemeClr val="bg1"/>
                </a:solidFill>
                <a:latin typeface="Calibri" panose="020F0502020204030204" pitchFamily="34" charset="0"/>
              </a:rPr>
              <a:t> The Millennial Messiah: The Second Coming of the Son of Man</a:t>
            </a:r>
            <a:r>
              <a:rPr lang="en-US" dirty="0">
                <a:solidFill>
                  <a:schemeClr val="bg1"/>
                </a:solidFill>
                <a:latin typeface="Calibri" panose="020F0502020204030204" pitchFamily="34" charset="0"/>
              </a:rPr>
              <a:t> [Salt Lake City: Deseret Book Co., 1982], 383; </a:t>
            </a:r>
            <a:r>
              <a:rPr lang="en-US" i="1" dirty="0">
                <a:solidFill>
                  <a:schemeClr val="bg1"/>
                </a:solidFill>
                <a:latin typeface="Open Sans"/>
              </a:rPr>
              <a:t>Millennial Messiah,</a:t>
            </a:r>
            <a:r>
              <a:rPr lang="en-US" dirty="0">
                <a:solidFill>
                  <a:schemeClr val="bg1"/>
                </a:solidFill>
                <a:latin typeface="Open Sans"/>
              </a:rPr>
              <a:t> 453</a:t>
            </a:r>
            <a:endParaRPr lang="en-US" dirty="0">
              <a:solidFill>
                <a:schemeClr val="bg1"/>
              </a:solidFill>
            </a:endParaRPr>
          </a:p>
          <a:p>
            <a:pPr marL="342900" indent="-342900">
              <a:buFontTx/>
              <a:buAutoNum type="arabicPeriod"/>
            </a:pPr>
            <a:r>
              <a:rPr lang="en-US" dirty="0">
                <a:solidFill>
                  <a:schemeClr val="bg1"/>
                </a:solidFill>
              </a:rPr>
              <a:t>Gospel Principles page 263</a:t>
            </a:r>
          </a:p>
          <a:p>
            <a:pPr marL="342900" indent="-342900">
              <a:buFontTx/>
              <a:buAutoNum type="arabicPeriod"/>
            </a:pPr>
            <a:r>
              <a:rPr lang="en-US" dirty="0">
                <a:solidFill>
                  <a:schemeClr val="bg1"/>
                </a:solidFill>
              </a:rPr>
              <a:t>Joseph Smith TPJS p 321</a:t>
            </a:r>
          </a:p>
          <a:p>
            <a:pPr marL="342900" indent="-342900">
              <a:buFontTx/>
              <a:buAutoNum type="arabicPeriod"/>
            </a:pPr>
            <a:r>
              <a:rPr lang="en-US" i="1" dirty="0">
                <a:solidFill>
                  <a:schemeClr val="bg1"/>
                </a:solidFill>
              </a:rPr>
              <a:t>Teachings of Presidents of the Church: Joseph Smith</a:t>
            </a:r>
            <a:r>
              <a:rPr lang="en-US" dirty="0">
                <a:solidFill>
                  <a:schemeClr val="bg1"/>
                </a:solidFill>
              </a:rPr>
              <a:t> [2007], 186</a:t>
            </a:r>
          </a:p>
          <a:p>
            <a:pPr marL="342900" indent="-342900">
              <a:buFontTx/>
              <a:buAutoNum type="arabicPeriod"/>
            </a:pPr>
            <a:r>
              <a:rPr lang="en-US" dirty="0">
                <a:solidFill>
                  <a:schemeClr val="bg1"/>
                </a:solidFill>
                <a:latin typeface="Calibri" panose="020F0502020204030204" pitchFamily="34" charset="0"/>
              </a:rPr>
              <a:t>(Richard D. Draper, </a:t>
            </a:r>
            <a:r>
              <a:rPr lang="en-US" i="1" dirty="0">
                <a:solidFill>
                  <a:schemeClr val="bg1"/>
                </a:solidFill>
                <a:latin typeface="Calibri" panose="020F0502020204030204" pitchFamily="34" charset="0"/>
              </a:rPr>
              <a:t>Opening the Seven Seals: The Visions of John the Revelator</a:t>
            </a:r>
            <a:r>
              <a:rPr lang="en-US" dirty="0">
                <a:solidFill>
                  <a:schemeClr val="bg1"/>
                </a:solidFill>
                <a:latin typeface="Calibri" panose="020F0502020204030204" pitchFamily="34" charset="0"/>
              </a:rPr>
              <a:t> [Salt Lake City: Deseret Book Co., 1991],</a:t>
            </a:r>
          </a:p>
          <a:p>
            <a:pPr marL="342900" indent="-342900">
              <a:buFontTx/>
              <a:buAutoNum type="arabicPeriod"/>
            </a:pPr>
            <a:r>
              <a:rPr lang="en-US" dirty="0">
                <a:solidFill>
                  <a:schemeClr val="bg2"/>
                </a:solidFill>
              </a:rPr>
              <a:t>President Spencer W. Kimball June 1976 Ensign “The False Gods We Worship”</a:t>
            </a:r>
            <a:endParaRPr lang="en-US" i="1" dirty="0">
              <a:solidFill>
                <a:schemeClr val="bg1"/>
              </a:solidFill>
            </a:endParaRPr>
          </a:p>
        </p:txBody>
      </p:sp>
      <p:grpSp>
        <p:nvGrpSpPr>
          <p:cNvPr id="2" name="Group 7"/>
          <p:cNvGrpSpPr/>
          <p:nvPr/>
        </p:nvGrpSpPr>
        <p:grpSpPr>
          <a:xfrm>
            <a:off x="6270812" y="1160250"/>
            <a:ext cx="1071418" cy="970800"/>
            <a:chOff x="5305110" y="533400"/>
            <a:chExt cx="1705290" cy="1545145"/>
          </a:xfrm>
        </p:grpSpPr>
        <p:sp>
          <p:nvSpPr>
            <p:cNvPr id="9" name="Right Arrow Callout 8"/>
            <p:cNvSpPr/>
            <p:nvPr/>
          </p:nvSpPr>
          <p:spPr>
            <a:xfrm rot="16200000">
              <a:off x="5945502" y="1510357"/>
              <a:ext cx="402145" cy="734231"/>
            </a:xfrm>
            <a:prstGeom prst="rightArrowCallout">
              <a:avLst>
                <a:gd name="adj1" fmla="val 25000"/>
                <a:gd name="adj2" fmla="val 25000"/>
                <a:gd name="adj3" fmla="val 25000"/>
                <a:gd name="adj4" fmla="val 37659"/>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5305110" y="533400"/>
              <a:ext cx="1705290" cy="1295400"/>
            </a:xfrm>
            <a:prstGeom prst="roundRect">
              <a:avLst/>
            </a:prstGeom>
            <a:solidFill>
              <a:schemeClr val="tx1">
                <a:lumMod val="50000"/>
                <a:lumOff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809230" y="828172"/>
              <a:ext cx="674690" cy="674690"/>
            </a:xfrm>
            <a:prstGeom prst="ellipse">
              <a:avLst/>
            </a:prstGeom>
            <a:solidFill>
              <a:schemeClr val="tx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Isosceles Triangle 11"/>
            <p:cNvSpPr/>
            <p:nvPr/>
          </p:nvSpPr>
          <p:spPr>
            <a:xfrm rot="5400000">
              <a:off x="5992529" y="1058411"/>
              <a:ext cx="381000" cy="228600"/>
            </a:xfrm>
            <a:prstGeom prst="triangl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Footer Placeholder 14">
            <a:extLst>
              <a:ext uri="{FF2B5EF4-FFF2-40B4-BE49-F238E27FC236}">
                <a16:creationId xmlns:a16="http://schemas.microsoft.com/office/drawing/2014/main" id="{607A7F46-BAFA-431B-841C-93B88999F45E}"/>
              </a:ext>
            </a:extLst>
          </p:cNvPr>
          <p:cNvSpPr>
            <a:spLocks noGrp="1"/>
          </p:cNvSpPr>
          <p:nvPr/>
        </p:nvSpPr>
        <p:spPr>
          <a:xfrm>
            <a:off x="62138" y="6518714"/>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pic>
        <p:nvPicPr>
          <p:cNvPr id="4" name="Picture 3">
            <a:extLst>
              <a:ext uri="{FF2B5EF4-FFF2-40B4-BE49-F238E27FC236}">
                <a16:creationId xmlns:a16="http://schemas.microsoft.com/office/drawing/2014/main" id="{35A12B81-77C2-49DA-8A97-7EDDF8A368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99635" y="592455"/>
            <a:ext cx="3152775" cy="2362200"/>
          </a:xfrm>
          <a:prstGeom prst="rect">
            <a:avLst/>
          </a:prstGeom>
        </p:spPr>
      </p:pic>
    </p:spTree>
    <p:extLst>
      <p:ext uri="{BB962C8B-B14F-4D97-AF65-F5344CB8AC3E}">
        <p14:creationId xmlns:p14="http://schemas.microsoft.com/office/powerpoint/2010/main" val="4467331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5294" t="15670" r="37022" b="2722"/>
          <a:stretch/>
        </p:blipFill>
        <p:spPr>
          <a:xfrm>
            <a:off x="766482" y="524436"/>
            <a:ext cx="3375212" cy="5593976"/>
          </a:xfrm>
          <a:prstGeom prst="rect">
            <a:avLst/>
          </a:prstGeom>
        </p:spPr>
      </p:pic>
      <p:pic>
        <p:nvPicPr>
          <p:cNvPr id="3" name="Picture 2"/>
          <p:cNvPicPr>
            <a:picLocks noChangeAspect="1"/>
          </p:cNvPicPr>
          <p:nvPr/>
        </p:nvPicPr>
        <p:blipFill rotWithShape="1">
          <a:blip r:embed="rId2"/>
          <a:srcRect l="35294" t="15670" r="37022" b="2722"/>
          <a:stretch/>
        </p:blipFill>
        <p:spPr>
          <a:xfrm>
            <a:off x="4670612" y="524436"/>
            <a:ext cx="3375212" cy="5593976"/>
          </a:xfrm>
          <a:prstGeom prst="rect">
            <a:avLst/>
          </a:prstGeom>
        </p:spPr>
      </p:pic>
      <p:pic>
        <p:nvPicPr>
          <p:cNvPr id="4" name="Picture 3"/>
          <p:cNvPicPr>
            <a:picLocks noChangeAspect="1"/>
          </p:cNvPicPr>
          <p:nvPr/>
        </p:nvPicPr>
        <p:blipFill rotWithShape="1">
          <a:blip r:embed="rId2"/>
          <a:srcRect l="35294" t="15670" r="37022" b="2722"/>
          <a:stretch/>
        </p:blipFill>
        <p:spPr>
          <a:xfrm>
            <a:off x="8202706" y="524436"/>
            <a:ext cx="3375212" cy="5593976"/>
          </a:xfrm>
          <a:prstGeom prst="rect">
            <a:avLst/>
          </a:prstGeom>
        </p:spPr>
      </p:pic>
    </p:spTree>
    <p:extLst>
      <p:ext uri="{BB962C8B-B14F-4D97-AF65-F5344CB8AC3E}">
        <p14:creationId xmlns:p14="http://schemas.microsoft.com/office/powerpoint/2010/main" val="1207269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57400" y="76201"/>
            <a:ext cx="8077200" cy="461665"/>
          </a:xfrm>
          <a:prstGeom prst="rect">
            <a:avLst/>
          </a:prstGeom>
          <a:noFill/>
        </p:spPr>
        <p:txBody>
          <a:bodyPr wrap="square" rtlCol="0">
            <a:spAutoFit/>
          </a:bodyPr>
          <a:lstStyle/>
          <a:p>
            <a:pPr algn="ctr"/>
            <a:r>
              <a:rPr lang="en-US" sz="2400" dirty="0"/>
              <a:t>The 6 Time Periods – Revelation 6</a:t>
            </a:r>
          </a:p>
        </p:txBody>
      </p:sp>
      <p:graphicFrame>
        <p:nvGraphicFramePr>
          <p:cNvPr id="8" name="Table 7"/>
          <p:cNvGraphicFramePr>
            <a:graphicFrameLocks noGrp="1"/>
          </p:cNvGraphicFramePr>
          <p:nvPr>
            <p:extLst>
              <p:ext uri="{D42A27DB-BD31-4B8C-83A1-F6EECF244321}">
                <p14:modId xmlns:p14="http://schemas.microsoft.com/office/powerpoint/2010/main" val="2267177247"/>
              </p:ext>
            </p:extLst>
          </p:nvPr>
        </p:nvGraphicFramePr>
        <p:xfrm>
          <a:off x="381000" y="653534"/>
          <a:ext cx="11430000" cy="5976130"/>
        </p:xfrm>
        <a:graphic>
          <a:graphicData uri="http://schemas.openxmlformats.org/drawingml/2006/table">
            <a:tbl>
              <a:tblPr firstRow="1" bandRow="1">
                <a:tableStyleId>{5940675A-B579-460E-94D1-54222C63F5DA}</a:tableStyleId>
              </a:tblPr>
              <a:tblGrid>
                <a:gridCol w="1905000">
                  <a:extLst>
                    <a:ext uri="{9D8B030D-6E8A-4147-A177-3AD203B41FA5}">
                      <a16:colId xmlns:a16="http://schemas.microsoft.com/office/drawing/2014/main" val="20000"/>
                    </a:ext>
                  </a:extLst>
                </a:gridCol>
                <a:gridCol w="19050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gridCol w="1905000">
                  <a:extLst>
                    <a:ext uri="{9D8B030D-6E8A-4147-A177-3AD203B41FA5}">
                      <a16:colId xmlns:a16="http://schemas.microsoft.com/office/drawing/2014/main" val="20003"/>
                    </a:ext>
                  </a:extLst>
                </a:gridCol>
                <a:gridCol w="1905000">
                  <a:extLst>
                    <a:ext uri="{9D8B030D-6E8A-4147-A177-3AD203B41FA5}">
                      <a16:colId xmlns:a16="http://schemas.microsoft.com/office/drawing/2014/main" val="20004"/>
                    </a:ext>
                  </a:extLst>
                </a:gridCol>
                <a:gridCol w="1905000">
                  <a:extLst>
                    <a:ext uri="{9D8B030D-6E8A-4147-A177-3AD203B41FA5}">
                      <a16:colId xmlns:a16="http://schemas.microsoft.com/office/drawing/2014/main" val="20005"/>
                    </a:ext>
                  </a:extLst>
                </a:gridCol>
              </a:tblGrid>
              <a:tr h="1097280">
                <a:tc>
                  <a:txBody>
                    <a:bodyPr/>
                    <a:lstStyle/>
                    <a:p>
                      <a:r>
                        <a:rPr lang="en-US" dirty="0"/>
                        <a:t>Seal 1 </a:t>
                      </a:r>
                    </a:p>
                    <a:p>
                      <a:r>
                        <a:rPr lang="en-US" dirty="0"/>
                        <a:t>Enoch and Zion</a:t>
                      </a:r>
                      <a:endParaRPr lang="en-US" dirty="0">
                        <a:solidFill>
                          <a:schemeClr val="tx1"/>
                        </a:solidFill>
                      </a:endParaRPr>
                    </a:p>
                  </a:txBody>
                  <a:tcPr/>
                </a:tc>
                <a:tc>
                  <a:txBody>
                    <a:bodyPr/>
                    <a:lstStyle/>
                    <a:p>
                      <a:r>
                        <a:rPr lang="en-US" dirty="0"/>
                        <a:t>Seal 2</a:t>
                      </a:r>
                    </a:p>
                    <a:p>
                      <a:r>
                        <a:rPr lang="en-US" dirty="0"/>
                        <a:t>Wickedness/flood/Noah</a:t>
                      </a:r>
                      <a:endParaRPr lang="en-US" dirty="0">
                        <a:solidFill>
                          <a:schemeClr val="tx1"/>
                        </a:solidFill>
                      </a:endParaRPr>
                    </a:p>
                  </a:txBody>
                  <a:tcPr/>
                </a:tc>
                <a:tc>
                  <a:txBody>
                    <a:bodyPr/>
                    <a:lstStyle/>
                    <a:p>
                      <a:r>
                        <a:rPr lang="en-US" dirty="0"/>
                        <a:t>Seal 3</a:t>
                      </a:r>
                    </a:p>
                    <a:p>
                      <a:r>
                        <a:rPr lang="en-US" sz="1600" dirty="0"/>
                        <a:t>Famine/</a:t>
                      </a:r>
                    </a:p>
                    <a:p>
                      <a:r>
                        <a:rPr lang="en-US" sz="1600" dirty="0"/>
                        <a:t>Abraham/</a:t>
                      </a:r>
                    </a:p>
                    <a:p>
                      <a:r>
                        <a:rPr lang="en-US" sz="1600" dirty="0"/>
                        <a:t>Israel</a:t>
                      </a:r>
                      <a:endParaRPr lang="en-US" sz="1600" dirty="0">
                        <a:solidFill>
                          <a:schemeClr val="tx1"/>
                        </a:solidFill>
                      </a:endParaRPr>
                    </a:p>
                  </a:txBody>
                  <a:tcPr/>
                </a:tc>
                <a:tc>
                  <a:txBody>
                    <a:bodyPr/>
                    <a:lstStyle/>
                    <a:p>
                      <a:r>
                        <a:rPr lang="en-US" dirty="0"/>
                        <a:t>Seal 4</a:t>
                      </a:r>
                    </a:p>
                    <a:p>
                      <a:r>
                        <a:rPr lang="en-US" dirty="0"/>
                        <a:t>Age of</a:t>
                      </a:r>
                      <a:r>
                        <a:rPr lang="en-US" baseline="0" dirty="0"/>
                        <a:t> Empires</a:t>
                      </a:r>
                      <a:endParaRPr lang="en-US" dirty="0">
                        <a:solidFill>
                          <a:schemeClr val="tx1"/>
                        </a:solidFill>
                      </a:endParaRPr>
                    </a:p>
                  </a:txBody>
                  <a:tcPr/>
                </a:tc>
                <a:tc>
                  <a:txBody>
                    <a:bodyPr/>
                    <a:lstStyle/>
                    <a:p>
                      <a:r>
                        <a:rPr lang="en-US" dirty="0"/>
                        <a:t>Seal 5</a:t>
                      </a:r>
                    </a:p>
                    <a:p>
                      <a:r>
                        <a:rPr lang="en-US" dirty="0"/>
                        <a:t>Age</a:t>
                      </a:r>
                      <a:r>
                        <a:rPr lang="en-US" baseline="0" dirty="0"/>
                        <a:t> of martyrs</a:t>
                      </a:r>
                      <a:endParaRPr lang="en-US" dirty="0">
                        <a:solidFill>
                          <a:schemeClr val="tx1"/>
                        </a:solidFill>
                      </a:endParaRPr>
                    </a:p>
                  </a:txBody>
                  <a:tcPr/>
                </a:tc>
                <a:tc>
                  <a:txBody>
                    <a:bodyPr/>
                    <a:lstStyle/>
                    <a:p>
                      <a:r>
                        <a:rPr lang="en-US" dirty="0"/>
                        <a:t>Seal 6</a:t>
                      </a:r>
                    </a:p>
                    <a:p>
                      <a:r>
                        <a:rPr lang="en-US" dirty="0"/>
                        <a:t>Latter Days</a:t>
                      </a:r>
                      <a:endParaRPr lang="en-US" dirty="0">
                        <a:solidFill>
                          <a:schemeClr val="tx1"/>
                        </a:solidFill>
                      </a:endParaRPr>
                    </a:p>
                  </a:txBody>
                  <a:tcPr/>
                </a:tc>
                <a:extLst>
                  <a:ext uri="{0D108BD9-81ED-4DB2-BD59-A6C34878D82A}">
                    <a16:rowId xmlns:a16="http://schemas.microsoft.com/office/drawing/2014/main" val="10000"/>
                  </a:ext>
                </a:extLst>
              </a:tr>
              <a:tr h="4878850">
                <a:tc>
                  <a:txBody>
                    <a:bodyPr/>
                    <a:lstStyle/>
                    <a:p>
                      <a:r>
                        <a:rPr lang="en-US" sz="1600" dirty="0"/>
                        <a:t>4000-3000 BC</a:t>
                      </a:r>
                    </a:p>
                    <a:p>
                      <a:r>
                        <a:rPr lang="en-US" sz="1600" dirty="0"/>
                        <a:t>Adam and Enoch</a:t>
                      </a:r>
                    </a:p>
                    <a:p>
                      <a:r>
                        <a:rPr lang="en-US" sz="1600" dirty="0"/>
                        <a:t>White horse-Victory</a:t>
                      </a:r>
                    </a:p>
                    <a:p>
                      <a:r>
                        <a:rPr lang="en-US" sz="1600" dirty="0"/>
                        <a:t>Enoch Conqueror</a:t>
                      </a:r>
                    </a:p>
                    <a:p>
                      <a:r>
                        <a:rPr lang="en-US" sz="1600" dirty="0"/>
                        <a:t>Moses 7:13-17</a:t>
                      </a:r>
                    </a:p>
                    <a:p>
                      <a:endParaRPr lang="en-US" sz="1600" dirty="0"/>
                    </a:p>
                    <a:p>
                      <a:pPr algn="l" fontAlgn="base"/>
                      <a:r>
                        <a:rPr lang="en-US" sz="1600" dirty="0">
                          <a:effectLst/>
                        </a:rPr>
                        <a:t>Bow = Warfare</a:t>
                      </a:r>
                    </a:p>
                    <a:p>
                      <a:pPr algn="l" fontAlgn="base"/>
                      <a:r>
                        <a:rPr lang="en-US" sz="1600" dirty="0">
                          <a:effectLst/>
                        </a:rPr>
                        <a:t>Crown = Conqueror</a:t>
                      </a:r>
                    </a:p>
                    <a:p>
                      <a:endParaRPr lang="en-US" sz="1600" dirty="0">
                        <a:solidFill>
                          <a:schemeClr val="tx1"/>
                        </a:solidFill>
                      </a:endParaRPr>
                    </a:p>
                  </a:txBody>
                  <a:tcPr/>
                </a:tc>
                <a:tc>
                  <a:txBody>
                    <a:bodyPr/>
                    <a:lstStyle/>
                    <a:p>
                      <a:r>
                        <a:rPr lang="en-US" sz="1600" dirty="0"/>
                        <a:t>3000-2000 BC</a:t>
                      </a:r>
                    </a:p>
                    <a:p>
                      <a:r>
                        <a:rPr lang="en-US" sz="1600" dirty="0"/>
                        <a:t>Enoch translated</a:t>
                      </a:r>
                    </a:p>
                    <a:p>
                      <a:r>
                        <a:rPr lang="en-US" sz="1600" dirty="0"/>
                        <a:t>Red hors=-bloodshed</a:t>
                      </a:r>
                    </a:p>
                    <a:p>
                      <a:r>
                        <a:rPr lang="en-US" sz="1600" dirty="0"/>
                        <a:t>Sword= War and Destruction</a:t>
                      </a:r>
                    </a:p>
                    <a:p>
                      <a:r>
                        <a:rPr lang="en-US" sz="1600" dirty="0"/>
                        <a:t>Tower</a:t>
                      </a:r>
                      <a:r>
                        <a:rPr lang="en-US" sz="1600" baseline="0" dirty="0"/>
                        <a:t> of Babel-</a:t>
                      </a:r>
                      <a:r>
                        <a:rPr lang="en-US" sz="1600" baseline="0" dirty="0" err="1"/>
                        <a:t>Jaredites</a:t>
                      </a:r>
                      <a:endParaRPr lang="en-US" sz="1600" baseline="0" dirty="0"/>
                    </a:p>
                    <a:p>
                      <a:r>
                        <a:rPr lang="en-US" sz="1600" baseline="0" dirty="0"/>
                        <a:t>Flood-2348 BC</a:t>
                      </a:r>
                    </a:p>
                    <a:p>
                      <a:endParaRPr lang="en-US" sz="1600" baseline="0" dirty="0"/>
                    </a:p>
                    <a:p>
                      <a:r>
                        <a:rPr lang="en-US" sz="1400" kern="1200" dirty="0">
                          <a:effectLst/>
                        </a:rPr>
                        <a:t>The rider of the red horse could be the devil himself or perhaps “a person representing many murdering warriors.</a:t>
                      </a:r>
                      <a:endParaRPr lang="en-US" sz="1400" dirty="0">
                        <a:solidFill>
                          <a:schemeClr val="tx1"/>
                        </a:solidFill>
                      </a:endParaRPr>
                    </a:p>
                  </a:txBody>
                  <a:tcPr/>
                </a:tc>
                <a:tc>
                  <a:txBody>
                    <a:bodyPr/>
                    <a:lstStyle/>
                    <a:p>
                      <a:r>
                        <a:rPr lang="en-US" sz="1600" dirty="0"/>
                        <a:t>2000-1000</a:t>
                      </a:r>
                      <a:r>
                        <a:rPr lang="en-US" sz="1600" baseline="0" dirty="0"/>
                        <a:t> BC</a:t>
                      </a:r>
                    </a:p>
                    <a:p>
                      <a:r>
                        <a:rPr lang="en-US" sz="1600" baseline="0" dirty="0"/>
                        <a:t>Abraham to Moses</a:t>
                      </a:r>
                    </a:p>
                    <a:p>
                      <a:r>
                        <a:rPr lang="en-US" sz="1600" baseline="0" dirty="0"/>
                        <a:t>Black horse= famine/death</a:t>
                      </a:r>
                    </a:p>
                    <a:p>
                      <a:endParaRPr lang="en-US" sz="1600" baseline="0" dirty="0"/>
                    </a:p>
                    <a:p>
                      <a:r>
                        <a:rPr lang="en-US" sz="1600" baseline="0" dirty="0"/>
                        <a:t>Balances = high prices for food</a:t>
                      </a:r>
                    </a:p>
                    <a:p>
                      <a:endParaRPr lang="en-US" sz="1600" baseline="0" dirty="0"/>
                    </a:p>
                    <a:p>
                      <a:r>
                        <a:rPr lang="en-US" sz="1600" baseline="0" dirty="0"/>
                        <a:t>Jacob/Joseph- famine/</a:t>
                      </a:r>
                    </a:p>
                    <a:p>
                      <a:r>
                        <a:rPr lang="en-US" sz="1600" baseline="0" dirty="0"/>
                        <a:t>bondage</a:t>
                      </a:r>
                    </a:p>
                    <a:p>
                      <a:r>
                        <a:rPr lang="en-US" sz="1600" baseline="0" dirty="0"/>
                        <a:t>Law of Moses</a:t>
                      </a:r>
                    </a:p>
                    <a:p>
                      <a:endParaRPr lang="en-US" sz="1600" baseline="0" dirty="0"/>
                    </a:p>
                    <a:p>
                      <a:r>
                        <a:rPr lang="en-US" sz="1600" baseline="0" dirty="0"/>
                        <a:t>Abraham’s day:</a:t>
                      </a:r>
                    </a:p>
                    <a:p>
                      <a:r>
                        <a:rPr lang="en-US" sz="1200" kern="1200" dirty="0">
                          <a:effectLst/>
                        </a:rPr>
                        <a:t>A person could purchase only enough food to live on with a whole day’s wages, indicating extreme famine prices.</a:t>
                      </a:r>
                      <a:endParaRPr lang="en-US" sz="1200" dirty="0">
                        <a:solidFill>
                          <a:schemeClr val="tx1"/>
                        </a:solidFill>
                      </a:endParaRPr>
                    </a:p>
                  </a:txBody>
                  <a:tcPr/>
                </a:tc>
                <a:tc>
                  <a:txBody>
                    <a:bodyPr/>
                    <a:lstStyle/>
                    <a:p>
                      <a:r>
                        <a:rPr lang="en-US" sz="1600" dirty="0"/>
                        <a:t>1000-0 BC</a:t>
                      </a:r>
                    </a:p>
                    <a:p>
                      <a:r>
                        <a:rPr lang="en-US" sz="1600" dirty="0"/>
                        <a:t>Saul</a:t>
                      </a:r>
                    </a:p>
                    <a:p>
                      <a:r>
                        <a:rPr lang="en-US" sz="1600" dirty="0"/>
                        <a:t>David</a:t>
                      </a:r>
                    </a:p>
                    <a:p>
                      <a:r>
                        <a:rPr lang="en-US" sz="1600" dirty="0"/>
                        <a:t>Israel</a:t>
                      </a:r>
                    </a:p>
                    <a:p>
                      <a:r>
                        <a:rPr lang="en-US" sz="1600" dirty="0"/>
                        <a:t>Judah scattered</a:t>
                      </a:r>
                    </a:p>
                    <a:p>
                      <a:endParaRPr lang="en-US" sz="1600" dirty="0"/>
                    </a:p>
                    <a:p>
                      <a:r>
                        <a:rPr lang="en-US" sz="1600" dirty="0"/>
                        <a:t>Pale</a:t>
                      </a:r>
                      <a:r>
                        <a:rPr lang="en-US" sz="1600" baseline="0" dirty="0"/>
                        <a:t> horse-war, pestilence</a:t>
                      </a:r>
                    </a:p>
                    <a:p>
                      <a:endParaRPr lang="en-US" sz="1600" baseline="0" dirty="0"/>
                    </a:p>
                    <a:p>
                      <a:r>
                        <a:rPr lang="en-US" sz="1600" baseline="0" dirty="0"/>
                        <a:t>Divided Kingdom</a:t>
                      </a:r>
                    </a:p>
                    <a:p>
                      <a:endParaRPr lang="en-US" sz="1600" baseline="0" dirty="0"/>
                    </a:p>
                    <a:p>
                      <a:r>
                        <a:rPr lang="en-US" sz="1600" baseline="0" dirty="0"/>
                        <a:t>Lost 10 tribes</a:t>
                      </a:r>
                    </a:p>
                    <a:p>
                      <a:r>
                        <a:rPr lang="en-US" sz="1600" baseline="0" dirty="0"/>
                        <a:t>Apostasy</a:t>
                      </a:r>
                    </a:p>
                    <a:p>
                      <a:endParaRPr lang="en-US" sz="1600" baseline="0" dirty="0"/>
                    </a:p>
                    <a:p>
                      <a:r>
                        <a:rPr lang="en-US" sz="1600" baseline="0" dirty="0"/>
                        <a:t>Nations include Babylon, Persia, Egypt, Greece, and Rome</a:t>
                      </a:r>
                      <a:endParaRPr lang="en-US" sz="1600" dirty="0">
                        <a:solidFill>
                          <a:schemeClr val="tx1"/>
                        </a:solidFill>
                      </a:endParaRPr>
                    </a:p>
                  </a:txBody>
                  <a:tcPr/>
                </a:tc>
                <a:tc>
                  <a:txBody>
                    <a:bodyPr/>
                    <a:lstStyle/>
                    <a:p>
                      <a:r>
                        <a:rPr lang="en-US" sz="1600" dirty="0"/>
                        <a:t>0-1000 </a:t>
                      </a:r>
                    </a:p>
                    <a:p>
                      <a:r>
                        <a:rPr lang="en-US" sz="1600" dirty="0"/>
                        <a:t>John the Baptist</a:t>
                      </a:r>
                    </a:p>
                    <a:p>
                      <a:endParaRPr lang="en-US" sz="1600" dirty="0"/>
                    </a:p>
                    <a:p>
                      <a:r>
                        <a:rPr lang="en-US" sz="1600" dirty="0"/>
                        <a:t>Christ’s birth</a:t>
                      </a:r>
                    </a:p>
                    <a:p>
                      <a:r>
                        <a:rPr lang="en-US" sz="1600" dirty="0"/>
                        <a:t>Kingdom set up</a:t>
                      </a:r>
                    </a:p>
                    <a:p>
                      <a:endParaRPr lang="en-US" sz="1600" dirty="0"/>
                    </a:p>
                    <a:p>
                      <a:r>
                        <a:rPr lang="en-US" sz="1600" dirty="0"/>
                        <a:t>Alter = (Sacrifice)</a:t>
                      </a:r>
                      <a:r>
                        <a:rPr lang="en-US" sz="1600" baseline="0" dirty="0"/>
                        <a:t> </a:t>
                      </a:r>
                      <a:r>
                        <a:rPr lang="en-US" sz="1600" dirty="0"/>
                        <a:t>Atonement Resurrection </a:t>
                      </a:r>
                    </a:p>
                    <a:p>
                      <a:endParaRPr lang="en-US" sz="1600" dirty="0"/>
                    </a:p>
                    <a:p>
                      <a:r>
                        <a:rPr lang="en-US" sz="1600" dirty="0"/>
                        <a:t>Gospel to Gentiles</a:t>
                      </a:r>
                    </a:p>
                    <a:p>
                      <a:endParaRPr lang="en-US" sz="1600" dirty="0"/>
                    </a:p>
                    <a:p>
                      <a:r>
                        <a:rPr lang="en-US" sz="1600" dirty="0"/>
                        <a:t>Great Apostasy</a:t>
                      </a:r>
                    </a:p>
                    <a:p>
                      <a:r>
                        <a:rPr lang="en-US" sz="1600" dirty="0"/>
                        <a:t>Christians killed for</a:t>
                      </a:r>
                      <a:r>
                        <a:rPr lang="en-US" sz="1600" baseline="0" dirty="0"/>
                        <a:t> their beliefs</a:t>
                      </a:r>
                      <a:endParaRPr lang="en-US" sz="1600" dirty="0"/>
                    </a:p>
                    <a:p>
                      <a:r>
                        <a:rPr lang="en-US" sz="1600" dirty="0"/>
                        <a:t>Dark Ages</a:t>
                      </a:r>
                      <a:endParaRPr lang="en-US" sz="1600" dirty="0">
                        <a:solidFill>
                          <a:schemeClr val="tx1"/>
                        </a:solidFill>
                      </a:endParaRPr>
                    </a:p>
                  </a:txBody>
                  <a:tcPr/>
                </a:tc>
                <a:tc>
                  <a:txBody>
                    <a:bodyPr/>
                    <a:lstStyle/>
                    <a:p>
                      <a:r>
                        <a:rPr lang="en-US" dirty="0"/>
                        <a:t>1000-2000 </a:t>
                      </a:r>
                    </a:p>
                    <a:p>
                      <a:r>
                        <a:rPr lang="en-US" dirty="0"/>
                        <a:t>Renaissance</a:t>
                      </a:r>
                    </a:p>
                    <a:p>
                      <a:r>
                        <a:rPr lang="en-US" dirty="0"/>
                        <a:t>Reformation</a:t>
                      </a:r>
                    </a:p>
                    <a:p>
                      <a:endParaRPr lang="en-US" dirty="0"/>
                    </a:p>
                    <a:p>
                      <a:r>
                        <a:rPr lang="en-US" dirty="0"/>
                        <a:t>Joseph Smith’s ministry</a:t>
                      </a:r>
                    </a:p>
                    <a:p>
                      <a:endParaRPr lang="en-US" dirty="0"/>
                    </a:p>
                    <a:p>
                      <a:r>
                        <a:rPr lang="en-US" dirty="0"/>
                        <a:t>Restoration </a:t>
                      </a:r>
                    </a:p>
                    <a:p>
                      <a:r>
                        <a:rPr lang="en-US" dirty="0"/>
                        <a:t>World-wide Church</a:t>
                      </a:r>
                    </a:p>
                    <a:p>
                      <a:endParaRPr lang="en-US" dirty="0"/>
                    </a:p>
                    <a:p>
                      <a:r>
                        <a:rPr lang="en-US" dirty="0"/>
                        <a:t>Zion Established</a:t>
                      </a:r>
                    </a:p>
                    <a:p>
                      <a:endParaRPr lang="en-US" dirty="0"/>
                    </a:p>
                    <a:p>
                      <a:r>
                        <a:rPr lang="en-US" dirty="0"/>
                        <a:t>World-wide calamities</a:t>
                      </a:r>
                      <a:endParaRPr lang="en-US" dirty="0">
                        <a:solidFill>
                          <a:schemeClr val="tx1"/>
                        </a:solidFill>
                      </a:endParaRPr>
                    </a:p>
                  </a:txBody>
                  <a:tcPr/>
                </a:tc>
                <a:extLst>
                  <a:ext uri="{0D108BD9-81ED-4DB2-BD59-A6C34878D82A}">
                    <a16:rowId xmlns:a16="http://schemas.microsoft.com/office/drawing/2014/main" val="10001"/>
                  </a:ext>
                </a:extLst>
              </a:tr>
            </a:tbl>
          </a:graphicData>
        </a:graphic>
      </p:graphicFrame>
      <p:sp>
        <p:nvSpPr>
          <p:cNvPr id="2" name="TextBox 1"/>
          <p:cNvSpPr txBox="1"/>
          <p:nvPr/>
        </p:nvSpPr>
        <p:spPr>
          <a:xfrm>
            <a:off x="672353" y="6444998"/>
            <a:ext cx="847164" cy="369332"/>
          </a:xfrm>
          <a:prstGeom prst="rect">
            <a:avLst/>
          </a:prstGeom>
          <a:noFill/>
        </p:spPr>
        <p:txBody>
          <a:bodyPr wrap="square" rtlCol="0">
            <a:spAutoFit/>
          </a:bodyPr>
          <a:lstStyle/>
          <a:p>
            <a:r>
              <a:rPr lang="en-US" dirty="0"/>
              <a:t>(2, 3)</a:t>
            </a:r>
          </a:p>
        </p:txBody>
      </p:sp>
    </p:spTree>
    <p:extLst>
      <p:ext uri="{BB962C8B-B14F-4D97-AF65-F5344CB8AC3E}">
        <p14:creationId xmlns:p14="http://schemas.microsoft.com/office/powerpoint/2010/main" val="15113278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057400" y="76201"/>
            <a:ext cx="8077200" cy="461665"/>
          </a:xfrm>
          <a:prstGeom prst="rect">
            <a:avLst/>
          </a:prstGeom>
          <a:noFill/>
        </p:spPr>
        <p:txBody>
          <a:bodyPr wrap="square" rtlCol="0">
            <a:spAutoFit/>
          </a:bodyPr>
          <a:lstStyle/>
          <a:p>
            <a:pPr algn="ctr"/>
            <a:r>
              <a:rPr lang="en-US" sz="2400" dirty="0">
                <a:solidFill>
                  <a:schemeClr val="bg1"/>
                </a:solidFill>
              </a:rPr>
              <a:t>Revelation 6: The fifth and sixth thousand years</a:t>
            </a:r>
          </a:p>
        </p:txBody>
      </p:sp>
      <p:sp>
        <p:nvSpPr>
          <p:cNvPr id="6" name="TextBox 5"/>
          <p:cNvSpPr txBox="1"/>
          <p:nvPr/>
        </p:nvSpPr>
        <p:spPr>
          <a:xfrm>
            <a:off x="457201" y="1943607"/>
            <a:ext cx="1752600" cy="2862322"/>
          </a:xfrm>
          <a:prstGeom prst="rect">
            <a:avLst/>
          </a:prstGeom>
          <a:noFill/>
        </p:spPr>
        <p:txBody>
          <a:bodyPr wrap="square" rtlCol="0">
            <a:spAutoFit/>
          </a:bodyPr>
          <a:lstStyle/>
          <a:p>
            <a:r>
              <a:rPr lang="en-US" dirty="0">
                <a:solidFill>
                  <a:schemeClr val="bg1"/>
                </a:solidFill>
              </a:rPr>
              <a:t>Fifth Seal</a:t>
            </a: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r>
              <a:rPr lang="en-US" dirty="0">
                <a:solidFill>
                  <a:schemeClr val="bg1"/>
                </a:solidFill>
              </a:rPr>
              <a:t>Sixth Seal</a:t>
            </a:r>
          </a:p>
        </p:txBody>
      </p:sp>
      <p:sp>
        <p:nvSpPr>
          <p:cNvPr id="7" name="TextBox 6"/>
          <p:cNvSpPr txBox="1"/>
          <p:nvPr/>
        </p:nvSpPr>
        <p:spPr>
          <a:xfrm>
            <a:off x="1890548" y="1879937"/>
            <a:ext cx="3200400" cy="3139321"/>
          </a:xfrm>
          <a:prstGeom prst="rect">
            <a:avLst/>
          </a:prstGeom>
          <a:noFill/>
        </p:spPr>
        <p:txBody>
          <a:bodyPr wrap="square" rtlCol="0">
            <a:spAutoFit/>
          </a:bodyPr>
          <a:lstStyle/>
          <a:p>
            <a:r>
              <a:rPr lang="en-US" dirty="0">
                <a:solidFill>
                  <a:schemeClr val="bg1"/>
                </a:solidFill>
              </a:rPr>
              <a:t>Alter—symbol of sacrifice</a:t>
            </a:r>
          </a:p>
          <a:p>
            <a:r>
              <a:rPr lang="en-US" dirty="0">
                <a:solidFill>
                  <a:schemeClr val="bg1"/>
                </a:solidFill>
              </a:rPr>
              <a:t>Souls—martyrs -Church members killed for their belief</a:t>
            </a: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r>
              <a:rPr lang="en-US" dirty="0">
                <a:solidFill>
                  <a:schemeClr val="bg1"/>
                </a:solidFill>
              </a:rPr>
              <a:t>Catastrophic events given as signs of the last days</a:t>
            </a:r>
          </a:p>
        </p:txBody>
      </p:sp>
      <p:sp>
        <p:nvSpPr>
          <p:cNvPr id="8" name="TextBox 7"/>
          <p:cNvSpPr txBox="1"/>
          <p:nvPr/>
        </p:nvSpPr>
        <p:spPr>
          <a:xfrm>
            <a:off x="7674851" y="1602937"/>
            <a:ext cx="3505200" cy="3970318"/>
          </a:xfrm>
          <a:prstGeom prst="rect">
            <a:avLst/>
          </a:prstGeom>
          <a:noFill/>
        </p:spPr>
        <p:txBody>
          <a:bodyPr wrap="square" rtlCol="0">
            <a:spAutoFit/>
          </a:bodyPr>
          <a:lstStyle/>
          <a:p>
            <a:r>
              <a:rPr lang="en-US" dirty="0">
                <a:solidFill>
                  <a:schemeClr val="bg1"/>
                </a:solidFill>
              </a:rPr>
              <a:t>This refers to the persecution in which so many early Christians in John’s day lost their lives</a:t>
            </a: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r>
              <a:rPr lang="en-US" dirty="0">
                <a:solidFill>
                  <a:schemeClr val="bg1"/>
                </a:solidFill>
              </a:rPr>
              <a:t>This describes our own time and events leading up to the Millennium, when Jesus will reign personally on the earth</a:t>
            </a:r>
          </a:p>
        </p:txBody>
      </p:sp>
      <p:sp>
        <p:nvSpPr>
          <p:cNvPr id="13" name="TextBox 12"/>
          <p:cNvSpPr txBox="1"/>
          <p:nvPr/>
        </p:nvSpPr>
        <p:spPr>
          <a:xfrm>
            <a:off x="9296400" y="6415684"/>
            <a:ext cx="2895600" cy="400110"/>
          </a:xfrm>
          <a:prstGeom prst="rect">
            <a:avLst/>
          </a:prstGeom>
          <a:noFill/>
        </p:spPr>
        <p:txBody>
          <a:bodyPr wrap="square" rtlCol="0">
            <a:spAutoFit/>
          </a:bodyPr>
          <a:lstStyle/>
          <a:p>
            <a:pPr algn="r"/>
            <a:r>
              <a:rPr lang="en-US" sz="2000" dirty="0">
                <a:solidFill>
                  <a:schemeClr val="bg1"/>
                </a:solidFill>
              </a:rPr>
              <a:t>(3)</a:t>
            </a:r>
          </a:p>
        </p:txBody>
      </p:sp>
      <p:grpSp>
        <p:nvGrpSpPr>
          <p:cNvPr id="14" name="Group 5"/>
          <p:cNvGrpSpPr/>
          <p:nvPr/>
        </p:nvGrpSpPr>
        <p:grpSpPr>
          <a:xfrm>
            <a:off x="4230075" y="554930"/>
            <a:ext cx="484125" cy="515471"/>
            <a:chOff x="7351776" y="1481328"/>
            <a:chExt cx="1271016" cy="1353312"/>
          </a:xfrm>
        </p:grpSpPr>
        <p:sp>
          <p:nvSpPr>
            <p:cNvPr id="15" name="Oval 14"/>
            <p:cNvSpPr/>
            <p:nvPr/>
          </p:nvSpPr>
          <p:spPr>
            <a:xfrm>
              <a:off x="7351776" y="1481328"/>
              <a:ext cx="1271016" cy="1353312"/>
            </a:xfrm>
            <a:prstGeom prst="ellipse">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Quad Arrow 7"/>
            <p:cNvSpPr/>
            <p:nvPr/>
          </p:nvSpPr>
          <p:spPr>
            <a:xfrm>
              <a:off x="7391400" y="1524000"/>
              <a:ext cx="1219200" cy="1295400"/>
            </a:xfrm>
            <a:prstGeom prst="quadArrow">
              <a:avLst>
                <a:gd name="adj1" fmla="val 18000"/>
                <a:gd name="adj2" fmla="val 22500"/>
                <a:gd name="adj3" fmla="val 22500"/>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Quad Arrow 8"/>
            <p:cNvSpPr/>
            <p:nvPr/>
          </p:nvSpPr>
          <p:spPr>
            <a:xfrm rot="2324333">
              <a:off x="7394380" y="1494755"/>
              <a:ext cx="1219200" cy="1295400"/>
            </a:xfrm>
            <a:prstGeom prst="quadArrow">
              <a:avLst>
                <a:gd name="adj1" fmla="val 5593"/>
                <a:gd name="adj2" fmla="val 14773"/>
                <a:gd name="adj3" fmla="val 22500"/>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7903464" y="2033016"/>
              <a:ext cx="228600" cy="228600"/>
            </a:xfrm>
            <a:prstGeom prst="ellipse">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0"/>
          <p:cNvGrpSpPr/>
          <p:nvPr/>
        </p:nvGrpSpPr>
        <p:grpSpPr>
          <a:xfrm>
            <a:off x="7458074" y="582834"/>
            <a:ext cx="484125" cy="515471"/>
            <a:chOff x="7351776" y="1481328"/>
            <a:chExt cx="1271016" cy="1353312"/>
          </a:xfrm>
        </p:grpSpPr>
        <p:sp>
          <p:nvSpPr>
            <p:cNvPr id="20" name="Oval 19"/>
            <p:cNvSpPr/>
            <p:nvPr/>
          </p:nvSpPr>
          <p:spPr>
            <a:xfrm>
              <a:off x="7351776" y="1481328"/>
              <a:ext cx="1271016" cy="1353312"/>
            </a:xfrm>
            <a:prstGeom prst="ellipse">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Quad Arrow 12"/>
            <p:cNvSpPr/>
            <p:nvPr/>
          </p:nvSpPr>
          <p:spPr>
            <a:xfrm>
              <a:off x="7391400" y="1524000"/>
              <a:ext cx="1219200" cy="1295400"/>
            </a:xfrm>
            <a:prstGeom prst="quadArrow">
              <a:avLst>
                <a:gd name="adj1" fmla="val 18000"/>
                <a:gd name="adj2" fmla="val 22500"/>
                <a:gd name="adj3" fmla="val 22500"/>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Quad Arrow 13"/>
            <p:cNvSpPr/>
            <p:nvPr/>
          </p:nvSpPr>
          <p:spPr>
            <a:xfrm rot="2324333">
              <a:off x="7394380" y="1494755"/>
              <a:ext cx="1219200" cy="1295400"/>
            </a:xfrm>
            <a:prstGeom prst="quadArrow">
              <a:avLst>
                <a:gd name="adj1" fmla="val 5593"/>
                <a:gd name="adj2" fmla="val 14773"/>
                <a:gd name="adj3" fmla="val 22500"/>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7903464" y="2033016"/>
              <a:ext cx="228600" cy="228600"/>
            </a:xfrm>
            <a:prstGeom prst="ellipse">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23"/>
          <p:cNvSpPr/>
          <p:nvPr/>
        </p:nvSpPr>
        <p:spPr>
          <a:xfrm>
            <a:off x="182307" y="6415684"/>
            <a:ext cx="1826206" cy="369332"/>
          </a:xfrm>
          <a:prstGeom prst="rect">
            <a:avLst/>
          </a:prstGeom>
        </p:spPr>
        <p:txBody>
          <a:bodyPr wrap="none">
            <a:spAutoFit/>
          </a:bodyPr>
          <a:lstStyle/>
          <a:p>
            <a:r>
              <a:rPr lang="en-US" dirty="0">
                <a:solidFill>
                  <a:srgbClr val="FFFFFF"/>
                </a:solidFill>
                <a:latin typeface="Calibri" panose="020F0502020204030204" pitchFamily="34" charset="0"/>
              </a:rPr>
              <a:t>Revelation 6:7-17</a:t>
            </a:r>
            <a:endParaRPr lang="en-US" dirty="0">
              <a:effectLst/>
            </a:endParaRPr>
          </a:p>
        </p:txBody>
      </p:sp>
      <p:pic>
        <p:nvPicPr>
          <p:cNvPr id="3" name="Picture 2">
            <a:extLst>
              <a:ext uri="{FF2B5EF4-FFF2-40B4-BE49-F238E27FC236}">
                <a16:creationId xmlns:a16="http://schemas.microsoft.com/office/drawing/2014/main" id="{087DA2E2-D533-4BCB-A0B9-702F724FD1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5168" y="680829"/>
            <a:ext cx="2381250" cy="3657600"/>
          </a:xfrm>
          <a:prstGeom prst="rect">
            <a:avLst/>
          </a:prstGeom>
        </p:spPr>
      </p:pic>
      <p:pic>
        <p:nvPicPr>
          <p:cNvPr id="10" name="Picture 9">
            <a:extLst>
              <a:ext uri="{FF2B5EF4-FFF2-40B4-BE49-F238E27FC236}">
                <a16:creationId xmlns:a16="http://schemas.microsoft.com/office/drawing/2014/main" id="{D60DEF01-BDF6-49EF-8BA9-05405815DC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3924" y="4607614"/>
            <a:ext cx="2724150" cy="1981200"/>
          </a:xfrm>
          <a:prstGeom prst="rect">
            <a:avLst/>
          </a:prstGeom>
        </p:spPr>
      </p:pic>
    </p:spTree>
    <p:extLst>
      <p:ext uri="{BB962C8B-B14F-4D97-AF65-F5344CB8AC3E}">
        <p14:creationId xmlns:p14="http://schemas.microsoft.com/office/powerpoint/2010/main" val="1731329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6">
                                            <p:txEl>
                                              <p:pRg st="9" end="9"/>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7">
                                            <p:txEl>
                                              <p:pRg st="8" end="8"/>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8">
                                            <p:txEl>
                                              <p:pRg st="8" end="8"/>
                                            </p:txEl>
                                          </p:spTgt>
                                        </p:tgtEl>
                                        <p:attrNameLst>
                                          <p:attrName>style.visibility</p:attrName>
                                        </p:attrNameLst>
                                      </p:cBhvr>
                                      <p:to>
                                        <p:strVal val="visible"/>
                                      </p:to>
                                    </p:set>
                                  </p:childTnLst>
                                </p:cTn>
                              </p:par>
                              <p:par>
                                <p:cTn id="26" presetID="10"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37729" y="1761842"/>
            <a:ext cx="6096000" cy="1015663"/>
          </a:xfrm>
          <a:prstGeom prst="rect">
            <a:avLst/>
          </a:prstGeom>
          <a:ln>
            <a:solidFill>
              <a:schemeClr val="tx1"/>
            </a:solidFill>
          </a:ln>
        </p:spPr>
        <p:txBody>
          <a:bodyPr>
            <a:spAutoFit/>
          </a:bodyPr>
          <a:lstStyle/>
          <a:p>
            <a:r>
              <a:rPr lang="en-US" sz="1200" b="1" dirty="0"/>
              <a:t>Sealing on Their Foreheads Revelation 7:3</a:t>
            </a:r>
          </a:p>
          <a:p>
            <a:r>
              <a:rPr lang="en-US" sz="1200" dirty="0"/>
              <a:t>“The Prophet Joseph Smith taught that the sealing of the faithful in their foreheads ‘signifies sealing the blessing upon their heads, meaning the everlasting covenant, thereby making their calling and election sure’ (in </a:t>
            </a:r>
            <a:r>
              <a:rPr lang="en-US" sz="1200" i="1" dirty="0"/>
              <a:t>History of the Church,</a:t>
            </a:r>
            <a:r>
              <a:rPr lang="en-US" sz="1200" dirty="0"/>
              <a:t> 5:530)” (</a:t>
            </a:r>
            <a:r>
              <a:rPr lang="en-US" sz="1200" i="1" dirty="0"/>
              <a:t>New Testament Student Manual</a:t>
            </a:r>
            <a:r>
              <a:rPr lang="en-US" sz="1200" dirty="0"/>
              <a:t> [Church Educational System manual, 2014], 544..</a:t>
            </a:r>
          </a:p>
        </p:txBody>
      </p:sp>
      <p:sp>
        <p:nvSpPr>
          <p:cNvPr id="5" name="Rectangle 4"/>
          <p:cNvSpPr/>
          <p:nvPr/>
        </p:nvSpPr>
        <p:spPr>
          <a:xfrm>
            <a:off x="29135" y="2677656"/>
            <a:ext cx="6037729" cy="3323987"/>
          </a:xfrm>
          <a:prstGeom prst="rect">
            <a:avLst/>
          </a:prstGeom>
          <a:ln>
            <a:solidFill>
              <a:schemeClr val="tx1"/>
            </a:solidFill>
          </a:ln>
        </p:spPr>
        <p:txBody>
          <a:bodyPr wrap="square">
            <a:spAutoFit/>
          </a:bodyPr>
          <a:lstStyle/>
          <a:p>
            <a:r>
              <a:rPr lang="en-US" sz="1400" b="1" dirty="0">
                <a:latin typeface="Open Sans"/>
              </a:rPr>
              <a:t>Kings of the Earth Revelation 6:14:</a:t>
            </a:r>
          </a:p>
          <a:p>
            <a:r>
              <a:rPr lang="en-US" sz="1400" dirty="0">
                <a:solidFill>
                  <a:srgbClr val="444444"/>
                </a:solidFill>
                <a:latin typeface="Calibri" panose="020F0502020204030204" pitchFamily="34" charset="0"/>
              </a:rPr>
              <a:t>"The Seer notes seven consequences to the wickedness of mankind: (1) the earthquake, (2) the darkened sun, (3) the reddening of the moon, (4) the stars falling, (5) the heavens rolling up, (6) the mountains and islands moving out of their places, and (7) the universal consternation of mankind. Further, he notes seven classes of men who will be affected: (1) kings, (2) great men, (3) rich men, (4) chief captains, (5) mighty men, (6) bondmen, and (7) free men. Such numbering seems deliberate on his part. It emphasizes the idea of completeness: no enemy of God, no matter how high or low born, will escape the wrath of the Lamb. He will move in his fury when patience ceases to be a virtue: 'It shall come to pass, because of the wickedness of the world, that I will take vengeance upon the wicked, for they will not repent; for the cup of mine indignation is full; for behold, my blood shall not cleanse them if they hear me not' (D&amp;C 29:17). (Richard D. Draper, </a:t>
            </a:r>
            <a:r>
              <a:rPr lang="en-US" sz="1400" i="1" dirty="0">
                <a:solidFill>
                  <a:srgbClr val="444444"/>
                </a:solidFill>
                <a:latin typeface="Calibri" panose="020F0502020204030204" pitchFamily="34" charset="0"/>
              </a:rPr>
              <a:t>Opening the Seven Seals: The Visions of John the Revelator</a:t>
            </a:r>
            <a:r>
              <a:rPr lang="en-US" sz="1400" dirty="0">
                <a:solidFill>
                  <a:srgbClr val="444444"/>
                </a:solidFill>
                <a:latin typeface="Calibri" panose="020F0502020204030204" pitchFamily="34" charset="0"/>
              </a:rPr>
              <a:t> [Salt Lake City: Deseret Book Co., 1991], 72.)</a:t>
            </a:r>
            <a:endParaRPr lang="en-US" sz="1400" dirty="0"/>
          </a:p>
        </p:txBody>
      </p:sp>
      <p:sp>
        <p:nvSpPr>
          <p:cNvPr id="6" name="Rectangle 5"/>
          <p:cNvSpPr/>
          <p:nvPr/>
        </p:nvSpPr>
        <p:spPr>
          <a:xfrm>
            <a:off x="0" y="0"/>
            <a:ext cx="6037729" cy="2677656"/>
          </a:xfrm>
          <a:prstGeom prst="rect">
            <a:avLst/>
          </a:prstGeom>
          <a:ln>
            <a:solidFill>
              <a:schemeClr val="tx1"/>
            </a:solidFill>
          </a:ln>
        </p:spPr>
        <p:txBody>
          <a:bodyPr wrap="square">
            <a:spAutoFit/>
          </a:bodyPr>
          <a:lstStyle/>
          <a:p>
            <a:pPr fontAlgn="base"/>
            <a:r>
              <a:rPr lang="en-US" sz="1200" b="1" dirty="0">
                <a:solidFill>
                  <a:srgbClr val="444444"/>
                </a:solidFill>
                <a:latin typeface="Calibri" panose="020F0502020204030204" pitchFamily="34" charset="0"/>
              </a:rPr>
              <a:t>Revelation 6:12-13:</a:t>
            </a:r>
          </a:p>
          <a:p>
            <a:pPr fontAlgn="base"/>
            <a:r>
              <a:rPr lang="en-US" sz="1200" dirty="0">
                <a:solidFill>
                  <a:srgbClr val="444444"/>
                </a:solidFill>
                <a:latin typeface="Calibri" panose="020F0502020204030204" pitchFamily="34" charset="0"/>
              </a:rPr>
              <a:t>There may be more than one occasion when the light of the sun and the moon shall be withheld from men, and when it will seem as though the very stars in the firmament are being hurled from their places. What is here recited could mean that the light of the sun is blotted out by smoke and weather conditions, which would also make the moon appear "as blood." This falling of the stars "unto the earth" could be meteoric showers, as distinguished from the stars, on another occasion, appearing to fall because the earth itself reels to and </a:t>
            </a:r>
            <a:r>
              <a:rPr lang="en-US" sz="1200" dirty="0" err="1">
                <a:solidFill>
                  <a:srgbClr val="444444"/>
                </a:solidFill>
                <a:latin typeface="Calibri" panose="020F0502020204030204" pitchFamily="34" charset="0"/>
              </a:rPr>
              <a:t>fro</a:t>
            </a:r>
            <a:r>
              <a:rPr lang="en-US" sz="1200" dirty="0">
                <a:solidFill>
                  <a:srgbClr val="444444"/>
                </a:solidFill>
                <a:latin typeface="Calibri" panose="020F0502020204030204" pitchFamily="34" charset="0"/>
              </a:rPr>
              <a:t>. Perhaps the passage has reference to both types of falling stars. The latter-day revelation that seems to parallel John's words has come to us in this language: "Not many days hence and the earth shall tremble and reel to and </a:t>
            </a:r>
            <a:r>
              <a:rPr lang="en-US" sz="1200" dirty="0" err="1">
                <a:solidFill>
                  <a:srgbClr val="444444"/>
                </a:solidFill>
                <a:latin typeface="Calibri" panose="020F0502020204030204" pitchFamily="34" charset="0"/>
              </a:rPr>
              <a:t>fro</a:t>
            </a:r>
            <a:r>
              <a:rPr lang="en-US" sz="1200" dirty="0">
                <a:solidFill>
                  <a:srgbClr val="444444"/>
                </a:solidFill>
                <a:latin typeface="Calibri" panose="020F0502020204030204" pitchFamily="34" charset="0"/>
              </a:rPr>
              <a:t> as a drunken man; and the sun shall hide his face, and shall refuse to give light; and the moon shall be bathed in blood; and the stars shall become exceedingly angry, and shall cast themselves down as a fig that </a:t>
            </a:r>
            <a:r>
              <a:rPr lang="en-US" sz="1200" dirty="0" err="1">
                <a:solidFill>
                  <a:srgbClr val="444444"/>
                </a:solidFill>
                <a:latin typeface="Calibri" panose="020F0502020204030204" pitchFamily="34" charset="0"/>
              </a:rPr>
              <a:t>falleth</a:t>
            </a:r>
            <a:r>
              <a:rPr lang="en-US" sz="1200" dirty="0">
                <a:solidFill>
                  <a:srgbClr val="444444"/>
                </a:solidFill>
                <a:latin typeface="Calibri" panose="020F0502020204030204" pitchFamily="34" charset="0"/>
              </a:rPr>
              <a:t> from off a fig-tree." ("D&amp;C 88:87D&amp;C 88:87.)  Bruce R. McConkie (</a:t>
            </a:r>
            <a:r>
              <a:rPr lang="en-US" sz="1200" i="1" dirty="0">
                <a:solidFill>
                  <a:srgbClr val="444444"/>
                </a:solidFill>
                <a:latin typeface="Calibri" panose="020F0502020204030204" pitchFamily="34" charset="0"/>
              </a:rPr>
              <a:t>The Millennial Messiah: The Second Coming of the Son of Man</a:t>
            </a:r>
            <a:r>
              <a:rPr lang="en-US" sz="1200" dirty="0">
                <a:solidFill>
                  <a:srgbClr val="444444"/>
                </a:solidFill>
                <a:latin typeface="Calibri" panose="020F0502020204030204" pitchFamily="34" charset="0"/>
              </a:rPr>
              <a:t> [Salt Lake City: Deseret Book Co., 1982], 380.)</a:t>
            </a:r>
            <a:endParaRPr lang="en-US" sz="1200" dirty="0"/>
          </a:p>
        </p:txBody>
      </p:sp>
      <p:sp>
        <p:nvSpPr>
          <p:cNvPr id="8" name="Rectangle 7"/>
          <p:cNvSpPr/>
          <p:nvPr/>
        </p:nvSpPr>
        <p:spPr>
          <a:xfrm>
            <a:off x="6037729" y="0"/>
            <a:ext cx="6096000" cy="1754326"/>
          </a:xfrm>
          <a:prstGeom prst="rect">
            <a:avLst/>
          </a:prstGeom>
          <a:ln>
            <a:solidFill>
              <a:schemeClr val="tx1"/>
            </a:solidFill>
          </a:ln>
        </p:spPr>
        <p:txBody>
          <a:bodyPr>
            <a:spAutoFit/>
          </a:bodyPr>
          <a:lstStyle/>
          <a:p>
            <a:r>
              <a:rPr lang="en-US" sz="1200" b="1" dirty="0">
                <a:latin typeface="Open Sans"/>
              </a:rPr>
              <a:t>The Angels Revelation 7:1</a:t>
            </a:r>
          </a:p>
          <a:p>
            <a:r>
              <a:rPr lang="en-US" sz="1200" dirty="0">
                <a:solidFill>
                  <a:srgbClr val="333333"/>
                </a:solidFill>
                <a:latin typeface="Open Sans"/>
              </a:rPr>
              <a:t>“God has held the angels of destruction for many years, lest they should reap down the wheat with the tares. But I want to tell you now, that those angels have left the portals of heaven … and are hovering over the earth waiting to pour out the judgments. And from this very day they shall be poured out. Calamities and troubles are increasing in the earth, and there is a meaning to these things. Remember this, and reflect upon these matters. If you do your duty, and I do my duty, we’ll have protection, and shall pass through the afflictions in peace and in safety” (</a:t>
            </a:r>
            <a:r>
              <a:rPr lang="en-US" sz="1200" i="1" dirty="0">
                <a:solidFill>
                  <a:srgbClr val="333333"/>
                </a:solidFill>
                <a:latin typeface="Open Sans"/>
              </a:rPr>
              <a:t>The Discourses of Wilford Woodruff,</a:t>
            </a:r>
            <a:r>
              <a:rPr lang="en-US" sz="1200" dirty="0">
                <a:solidFill>
                  <a:srgbClr val="333333"/>
                </a:solidFill>
                <a:latin typeface="Open Sans"/>
              </a:rPr>
              <a:t> sel. G. Homer Durham [1946], 230).</a:t>
            </a:r>
            <a:endParaRPr lang="en-US" sz="1200" dirty="0">
              <a:latin typeface="Open Sans"/>
            </a:endParaRPr>
          </a:p>
        </p:txBody>
      </p:sp>
      <p:sp>
        <p:nvSpPr>
          <p:cNvPr id="11" name="Rectangle 10"/>
          <p:cNvSpPr/>
          <p:nvPr/>
        </p:nvSpPr>
        <p:spPr>
          <a:xfrm>
            <a:off x="6037729" y="2785021"/>
            <a:ext cx="6096000" cy="1384995"/>
          </a:xfrm>
          <a:prstGeom prst="rect">
            <a:avLst/>
          </a:prstGeom>
          <a:ln>
            <a:solidFill>
              <a:schemeClr val="tx1"/>
            </a:solidFill>
          </a:ln>
        </p:spPr>
        <p:txBody>
          <a:bodyPr>
            <a:spAutoFit/>
          </a:bodyPr>
          <a:lstStyle/>
          <a:p>
            <a:r>
              <a:rPr lang="en-US" sz="1200" b="1" dirty="0"/>
              <a:t>Palms in Their Hands/ White Robes Revelation 7:9; 13-14</a:t>
            </a:r>
          </a:p>
          <a:p>
            <a:r>
              <a:rPr lang="en-US" sz="1200" dirty="0"/>
              <a:t>The image of the righteous with palm branches in their hands recalls the Savior’s triumphal entry into Jerusalem (see Matthew 21:1–9; John 12:12–15). </a:t>
            </a:r>
          </a:p>
          <a:p>
            <a:endParaRPr lang="en-US" sz="1200" dirty="0"/>
          </a:p>
          <a:p>
            <a:r>
              <a:rPr lang="en-US" sz="1200" dirty="0"/>
              <a:t>Palm branches can symbolize victory and joy (see D&amp;C 109:76). The image of robes washed and made “white in the blood of the Lamb” (Revelation 7:14) refers to our being purified through the Atonement of Jesus Christ. New Testament Institute Student Manual</a:t>
            </a:r>
            <a:endParaRPr lang="en-US" sz="1200" dirty="0">
              <a:latin typeface="Open Sans"/>
            </a:endParaRPr>
          </a:p>
        </p:txBody>
      </p:sp>
      <p:sp>
        <p:nvSpPr>
          <p:cNvPr id="7" name="Rectangle 6"/>
          <p:cNvSpPr/>
          <p:nvPr/>
        </p:nvSpPr>
        <p:spPr>
          <a:xfrm>
            <a:off x="6037729" y="4170016"/>
            <a:ext cx="6096000" cy="1384995"/>
          </a:xfrm>
          <a:prstGeom prst="rect">
            <a:avLst/>
          </a:prstGeom>
          <a:ln>
            <a:solidFill>
              <a:schemeClr val="tx1"/>
            </a:solidFill>
          </a:ln>
        </p:spPr>
        <p:txBody>
          <a:bodyPr>
            <a:spAutoFit/>
          </a:bodyPr>
          <a:lstStyle/>
          <a:p>
            <a:r>
              <a:rPr lang="en-US" sz="1200" b="1" dirty="0"/>
              <a:t>Palms in Their Hands/ White Robes Revelation 7:9; 13-14</a:t>
            </a:r>
          </a:p>
          <a:p>
            <a:r>
              <a:rPr lang="en-US" sz="1200" dirty="0"/>
              <a:t>The image of the righteous with palm branches in their hands recalls the Savior’s triumphal entry into Jerusalem (see Matthew 21:1–9; John 12:12–15). </a:t>
            </a:r>
          </a:p>
          <a:p>
            <a:endParaRPr lang="en-US" sz="1200" dirty="0"/>
          </a:p>
          <a:p>
            <a:r>
              <a:rPr lang="en-US" sz="1200" dirty="0"/>
              <a:t>Palm branches can symbolize victory and joy (see D&amp;C 109:76). The image of robes washed and made “white in the blood of the Lamb” (Revelation 7:14) refers to our being purified through the Atonement of Jesus Christ. New Testament Institute Student Manual</a:t>
            </a:r>
            <a:endParaRPr lang="en-US" sz="1200" dirty="0">
              <a:latin typeface="Open Sans"/>
            </a:endParaRPr>
          </a:p>
        </p:txBody>
      </p:sp>
    </p:spTree>
    <p:extLst>
      <p:ext uri="{BB962C8B-B14F-4D97-AF65-F5344CB8AC3E}">
        <p14:creationId xmlns:p14="http://schemas.microsoft.com/office/powerpoint/2010/main" val="15076047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738938"/>
            <a:ext cx="6096000" cy="1384995"/>
          </a:xfrm>
          <a:prstGeom prst="rect">
            <a:avLst/>
          </a:prstGeom>
          <a:ln>
            <a:solidFill>
              <a:schemeClr val="tx1"/>
            </a:solidFill>
          </a:ln>
        </p:spPr>
        <p:txBody>
          <a:bodyPr wrap="square">
            <a:spAutoFit/>
          </a:bodyPr>
          <a:lstStyle/>
          <a:p>
            <a:r>
              <a:rPr lang="en-US" sz="1200" b="1" dirty="0"/>
              <a:t>Seven Angels Revelation 8:2:</a:t>
            </a:r>
          </a:p>
          <a:p>
            <a:r>
              <a:rPr lang="en-US" sz="1200" dirty="0"/>
              <a:t>The earliest reference to a system of </a:t>
            </a:r>
            <a:r>
              <a:rPr lang="en-US" sz="1200" b="1" dirty="0"/>
              <a:t>seven archangels</a:t>
            </a:r>
            <a:r>
              <a:rPr lang="en-US" sz="1200" dirty="0"/>
              <a:t> as a group appears to be in </a:t>
            </a:r>
            <a:r>
              <a:rPr lang="en-US" sz="1200" i="1" dirty="0"/>
              <a:t>Enoch 1</a:t>
            </a:r>
            <a:r>
              <a:rPr lang="en-US" sz="1200" dirty="0"/>
              <a:t> (the Book of Enoch) which is not part of the Jewish Cannon but is prevalent in the Judaic tradition, where they are named as Gabriel (Noah), Michael (Adam), Raphael (Elijah), </a:t>
            </a:r>
            <a:r>
              <a:rPr lang="en-US" sz="1200" dirty="0" err="1"/>
              <a:t>Ureil</a:t>
            </a:r>
            <a:r>
              <a:rPr lang="en-US" sz="1200" dirty="0"/>
              <a:t>, Raguel, </a:t>
            </a:r>
            <a:r>
              <a:rPr lang="en-US" sz="1200" dirty="0" err="1"/>
              <a:t>Remeil</a:t>
            </a:r>
            <a:r>
              <a:rPr lang="en-US" sz="1200" dirty="0"/>
              <a:t>, and </a:t>
            </a:r>
            <a:r>
              <a:rPr lang="en-US" sz="1200" dirty="0" err="1"/>
              <a:t>Saragael</a:t>
            </a:r>
            <a:r>
              <a:rPr lang="en-US" sz="1200" dirty="0"/>
              <a:t>. While this book today is non-canonical in most Christian Churches, it was explicitly quoted in the New Testament (letter of Jude 1:14-15) and by many of the early Church Fathers. The Ethiopian Orthodox Church to this day regards it to be canonical. </a:t>
            </a:r>
          </a:p>
        </p:txBody>
      </p:sp>
      <p:sp>
        <p:nvSpPr>
          <p:cNvPr id="3" name="Rectangle 2"/>
          <p:cNvSpPr/>
          <p:nvPr/>
        </p:nvSpPr>
        <p:spPr>
          <a:xfrm>
            <a:off x="0" y="0"/>
            <a:ext cx="6096000" cy="1754326"/>
          </a:xfrm>
          <a:prstGeom prst="rect">
            <a:avLst/>
          </a:prstGeom>
          <a:ln>
            <a:solidFill>
              <a:schemeClr val="tx1"/>
            </a:solidFill>
          </a:ln>
        </p:spPr>
        <p:txBody>
          <a:bodyPr>
            <a:spAutoFit/>
          </a:bodyPr>
          <a:lstStyle/>
          <a:p>
            <a:r>
              <a:rPr lang="en-US" sz="1200" dirty="0">
                <a:solidFill>
                  <a:srgbClr val="444444"/>
                </a:solidFill>
                <a:latin typeface="Calibri" panose="020F0502020204030204" pitchFamily="34" charset="0"/>
              </a:rPr>
              <a:t>Silence in Heaven Revelation 8:1:</a:t>
            </a:r>
          </a:p>
          <a:p>
            <a:r>
              <a:rPr lang="en-US" sz="1200" dirty="0">
                <a:solidFill>
                  <a:srgbClr val="444444"/>
                </a:solidFill>
                <a:latin typeface="Calibri" panose="020F0502020204030204" pitchFamily="34" charset="0"/>
              </a:rPr>
              <a:t>‘…the curtain of heaven be unrolled so that the people may gaze upon those celestial beings who will make their appearance in the clouds. The face of the Lord will be unveiled, and those who are alive will be quickened, and they will be caught up; and the Saints who are in their graves, will come forth and be caught up, together with those who are quickened, and they will be taken into the heavens into the midst of those celestial beings who will make their appearance at that time. These are the ones who are the first fruits, that is, the first fruits at the time of his coming..” Orson Pratt (</a:t>
            </a:r>
            <a:r>
              <a:rPr lang="en-US" sz="1200" i="1" dirty="0">
                <a:solidFill>
                  <a:srgbClr val="444444"/>
                </a:solidFill>
                <a:latin typeface="Calibri" panose="020F0502020204030204" pitchFamily="34" charset="0"/>
              </a:rPr>
              <a:t>Journal of Discourses, </a:t>
            </a:r>
            <a:r>
              <a:rPr lang="en-US" sz="1200" dirty="0">
                <a:solidFill>
                  <a:srgbClr val="444444"/>
                </a:solidFill>
                <a:latin typeface="Calibri" panose="020F0502020204030204" pitchFamily="34" charset="0"/>
              </a:rPr>
              <a:t>26 vols. [London: Latter-day Saints' Book Depot, 1854-1886], 16: 328.)</a:t>
            </a:r>
            <a:endParaRPr lang="en-US" sz="1200" dirty="0"/>
          </a:p>
        </p:txBody>
      </p:sp>
      <p:sp>
        <p:nvSpPr>
          <p:cNvPr id="4" name="Rectangle 3"/>
          <p:cNvSpPr/>
          <p:nvPr/>
        </p:nvSpPr>
        <p:spPr>
          <a:xfrm>
            <a:off x="6096000" y="4317564"/>
            <a:ext cx="6096000" cy="1569660"/>
          </a:xfrm>
          <a:prstGeom prst="rect">
            <a:avLst/>
          </a:prstGeom>
          <a:ln>
            <a:solidFill>
              <a:schemeClr val="tx1"/>
            </a:solidFill>
          </a:ln>
        </p:spPr>
        <p:txBody>
          <a:bodyPr wrap="square">
            <a:spAutoFit/>
          </a:bodyPr>
          <a:lstStyle/>
          <a:p>
            <a:r>
              <a:rPr lang="en-US" sz="1200" b="1" dirty="0"/>
              <a:t>Sorcery Revelation 9:21:</a:t>
            </a:r>
          </a:p>
          <a:p>
            <a:r>
              <a:rPr lang="en-US" sz="1200" dirty="0"/>
              <a:t>“It is not good practice to become intrigued by Satan and his mysteries. No good can come from getting close to evil. Like playing with fire, it is too easy to get burned: ‘The knowledge of sin </a:t>
            </a:r>
            <a:r>
              <a:rPr lang="en-US" sz="1200" dirty="0" err="1"/>
              <a:t>tempteth</a:t>
            </a:r>
            <a:r>
              <a:rPr lang="en-US" sz="1200" dirty="0"/>
              <a:t> to its commission’ [Joseph F. Smith, </a:t>
            </a:r>
            <a:r>
              <a:rPr lang="en-US" sz="1200" i="1" dirty="0"/>
              <a:t>Gospel Doctrine,</a:t>
            </a:r>
            <a:r>
              <a:rPr lang="en-US" sz="1200" dirty="0"/>
              <a:t> 5th ed. (1939), 373]. The only safe course is to keep well distanced from him and any of his wicked activities or nefarious practices. The mischief of devil worship, sorcery, witchcraft, </a:t>
            </a:r>
            <a:r>
              <a:rPr lang="en-US" sz="1200" dirty="0" err="1"/>
              <a:t>voodooism</a:t>
            </a:r>
            <a:r>
              <a:rPr lang="en-US" sz="1200" dirty="0"/>
              <a:t>, casting spells, black magic, and all other forms of demonism should always be avoided.” Elder James E. Faust (“The Forces That Will Save Us,”</a:t>
            </a:r>
            <a:r>
              <a:rPr lang="en-US" sz="1200" i="1" dirty="0"/>
              <a:t> Ensign,</a:t>
            </a:r>
            <a:r>
              <a:rPr lang="en-US" sz="1200" dirty="0"/>
              <a:t> Jan. 2007, 5).</a:t>
            </a:r>
          </a:p>
        </p:txBody>
      </p:sp>
      <p:sp>
        <p:nvSpPr>
          <p:cNvPr id="5" name="Rectangle 4"/>
          <p:cNvSpPr/>
          <p:nvPr/>
        </p:nvSpPr>
        <p:spPr>
          <a:xfrm>
            <a:off x="0" y="3123933"/>
            <a:ext cx="6096000" cy="1384995"/>
          </a:xfrm>
          <a:prstGeom prst="rect">
            <a:avLst/>
          </a:prstGeom>
          <a:ln>
            <a:solidFill>
              <a:schemeClr val="tx1"/>
            </a:solidFill>
          </a:ln>
        </p:spPr>
        <p:txBody>
          <a:bodyPr wrap="square">
            <a:spAutoFit/>
          </a:bodyPr>
          <a:lstStyle/>
          <a:p>
            <a:r>
              <a:rPr lang="en-US" sz="1200" b="1" dirty="0"/>
              <a:t>Woe, Woe, Woe Revelation 8:13:</a:t>
            </a:r>
          </a:p>
          <a:p>
            <a:r>
              <a:rPr lang="en-US" sz="1200" dirty="0"/>
              <a:t>"Woe denotes great trouble and anguish; three woes magnify the trouble and anguish. The first woe occurs when the fifth angel sounds his trumpet (9:1-12), and the second woe accompanies the sixth angel's trumpet blast (9:13-21) and is fulfilled in Rev. 11:14, although there is an interlude in chapter 10. John does not identify the fulfillment of the third woe." (Donald W. Parry and Jay A. Parry, </a:t>
            </a:r>
            <a:r>
              <a:rPr lang="en-US" sz="1200" i="1" dirty="0"/>
              <a:t>Understanding the Book of Revelation </a:t>
            </a:r>
            <a:r>
              <a:rPr lang="en-US" sz="1200" dirty="0"/>
              <a:t>[Salt Lake City: Deseret Book Co., 1998], 113.)</a:t>
            </a:r>
          </a:p>
        </p:txBody>
      </p:sp>
      <p:sp>
        <p:nvSpPr>
          <p:cNvPr id="7" name="Rectangle 6"/>
          <p:cNvSpPr/>
          <p:nvPr/>
        </p:nvSpPr>
        <p:spPr>
          <a:xfrm>
            <a:off x="0" y="4508928"/>
            <a:ext cx="6096000" cy="1569660"/>
          </a:xfrm>
          <a:prstGeom prst="rect">
            <a:avLst/>
          </a:prstGeom>
          <a:ln>
            <a:solidFill>
              <a:schemeClr val="tx1"/>
            </a:solidFill>
          </a:ln>
        </p:spPr>
        <p:txBody>
          <a:bodyPr wrap="square">
            <a:spAutoFit/>
          </a:bodyPr>
          <a:lstStyle/>
          <a:p>
            <a:r>
              <a:rPr lang="en-US" sz="1200" b="1" dirty="0"/>
              <a:t>The Pit is Opened Revelation 9:2:</a:t>
            </a:r>
          </a:p>
          <a:p>
            <a:r>
              <a:rPr lang="en-US" sz="1200" dirty="0"/>
              <a:t>As the pit is opened, smoke billows forth and obscures the light of the sun. Darkness reigns. Through this powerful symbol, John reveals the nature of the first thrust against mankind: a blow against the light.' The smoke, like the 'mists of darkness' in Lehi's dream, represents evil, darkness, and 'the temptations of the devil, which </a:t>
            </a:r>
            <a:r>
              <a:rPr lang="en-US" sz="1200" dirty="0" err="1"/>
              <a:t>blindeth</a:t>
            </a:r>
            <a:r>
              <a:rPr lang="en-US" sz="1200" dirty="0"/>
              <a:t> the eyes, and </a:t>
            </a:r>
            <a:r>
              <a:rPr lang="en-US" sz="1200" dirty="0" err="1"/>
              <a:t>hardeneth</a:t>
            </a:r>
            <a:r>
              <a:rPr lang="en-US" sz="1200" dirty="0"/>
              <a:t> the hearts of the children of men, and </a:t>
            </a:r>
            <a:r>
              <a:rPr lang="en-US" sz="1200" dirty="0" err="1"/>
              <a:t>leadeth</a:t>
            </a:r>
            <a:r>
              <a:rPr lang="en-US" sz="1200" dirty="0"/>
              <a:t> them away into broad roads, that they perish and are lost' (1 Ne. 12:17). Richard Draper (Donald W. Parry and Jay A. Parry, </a:t>
            </a:r>
            <a:r>
              <a:rPr lang="en-US" sz="1200" i="1" dirty="0"/>
              <a:t>Understanding the Signs of the Times </a:t>
            </a:r>
            <a:r>
              <a:rPr lang="en-US" sz="1200" dirty="0"/>
              <a:t>[Salt Lake City: Deseret Book Co., 1999], 254.)</a:t>
            </a:r>
          </a:p>
        </p:txBody>
      </p:sp>
      <p:sp>
        <p:nvSpPr>
          <p:cNvPr id="8" name="Rectangle 7"/>
          <p:cNvSpPr/>
          <p:nvPr/>
        </p:nvSpPr>
        <p:spPr>
          <a:xfrm>
            <a:off x="6096000" y="841959"/>
            <a:ext cx="6096000" cy="1200329"/>
          </a:xfrm>
          <a:prstGeom prst="rect">
            <a:avLst/>
          </a:prstGeom>
          <a:ln>
            <a:solidFill>
              <a:schemeClr val="tx1"/>
            </a:solidFill>
          </a:ln>
        </p:spPr>
        <p:txBody>
          <a:bodyPr wrap="square">
            <a:spAutoFit/>
          </a:bodyPr>
          <a:lstStyle/>
          <a:p>
            <a:r>
              <a:rPr lang="en-US" sz="1200" b="1" dirty="0">
                <a:solidFill>
                  <a:srgbClr val="444444"/>
                </a:solidFill>
                <a:latin typeface="Calibri" panose="020F0502020204030204" pitchFamily="34" charset="0"/>
              </a:rPr>
              <a:t>Four Angel Released Revelation 9:14:</a:t>
            </a:r>
          </a:p>
          <a:p>
            <a:r>
              <a:rPr lang="en-US" sz="1200" dirty="0">
                <a:solidFill>
                  <a:srgbClr val="444444"/>
                </a:solidFill>
                <a:latin typeface="Calibri" panose="020F0502020204030204" pitchFamily="34" charset="0"/>
              </a:rPr>
              <a:t>One of the thematic elements of Revelation is the destruction of Babylon. The Euphrates River is the area of ancient Babylon. The reference to the river would seem to indicate a destruction on those who were faithful to spiritual Babylon. They were idolatrous worshippers of devils, gold, silver, and brass (v. 20), "and great Babylon came in remembrance before God, to give unto her the cup of the wine of the fierceness of his wrath." (Rev. 16:19)</a:t>
            </a:r>
            <a:endParaRPr lang="en-US" sz="1200" dirty="0"/>
          </a:p>
        </p:txBody>
      </p:sp>
      <p:sp>
        <p:nvSpPr>
          <p:cNvPr id="9" name="Rectangle 8"/>
          <p:cNvSpPr/>
          <p:nvPr/>
        </p:nvSpPr>
        <p:spPr>
          <a:xfrm>
            <a:off x="6096000" y="15388"/>
            <a:ext cx="6096000" cy="830997"/>
          </a:xfrm>
          <a:prstGeom prst="rect">
            <a:avLst/>
          </a:prstGeom>
          <a:ln>
            <a:solidFill>
              <a:schemeClr val="tx1"/>
            </a:solidFill>
          </a:ln>
        </p:spPr>
        <p:txBody>
          <a:bodyPr wrap="square">
            <a:spAutoFit/>
          </a:bodyPr>
          <a:lstStyle/>
          <a:p>
            <a:r>
              <a:rPr lang="en-US" sz="1200" b="1" dirty="0"/>
              <a:t>Abaddon and Apollyon Revelation 9:4-10:</a:t>
            </a:r>
          </a:p>
          <a:p>
            <a:r>
              <a:rPr lang="en-US" sz="1200" dirty="0"/>
              <a:t>John stated that “Abaddon” and “Apollyon” are names (in Hebrew and Greek, respectively) for the angel of the bottomless pit, or leader of the evil forces described in Revelation 9:3–10. Both names come from terms meaning “destruction.” New Testament Institute Student Manual</a:t>
            </a:r>
          </a:p>
        </p:txBody>
      </p:sp>
      <p:sp>
        <p:nvSpPr>
          <p:cNvPr id="6" name="Rectangle 5"/>
          <p:cNvSpPr/>
          <p:nvPr/>
        </p:nvSpPr>
        <p:spPr>
          <a:xfrm>
            <a:off x="6096000" y="2215992"/>
            <a:ext cx="6096000" cy="2123658"/>
          </a:xfrm>
          <a:prstGeom prst="rect">
            <a:avLst/>
          </a:prstGeom>
          <a:ln>
            <a:solidFill>
              <a:schemeClr val="tx1"/>
            </a:solidFill>
          </a:ln>
        </p:spPr>
        <p:txBody>
          <a:bodyPr>
            <a:spAutoFit/>
          </a:bodyPr>
          <a:lstStyle/>
          <a:p>
            <a:pPr fontAlgn="base"/>
            <a:r>
              <a:rPr lang="en-US" sz="1200" b="1" dirty="0">
                <a:latin typeface="Open Sans"/>
              </a:rPr>
              <a:t>Modern Day Idolatry Revelation 9:20-21:</a:t>
            </a:r>
          </a:p>
          <a:p>
            <a:pPr fontAlgn="base"/>
            <a:r>
              <a:rPr lang="en-US" sz="1200" dirty="0">
                <a:latin typeface="Open Sans"/>
              </a:rPr>
              <a:t>“Our culture tends to determine what foods we like, how we dress, what constitutes polite behavior, what sports we should follow, what our taste in music should be, the importance of education, and our attitudes toward honesty. It also influences men as to the importance of recreation or religion, influences women about the priority of career or childbearing, and has a powerful effect on how we approach procreation and moral issues. All too often, we are like puppets on a string, as our culture determines what is ‘cool.’ …</a:t>
            </a:r>
          </a:p>
          <a:p>
            <a:pPr fontAlgn="base"/>
            <a:r>
              <a:rPr lang="en-US" sz="1200" dirty="0">
                <a:latin typeface="Open Sans"/>
              </a:rPr>
              <a:t>“Seduced by our culture, we often hardly recognize our idolatry, as our strings are pulled by that which is popular in the Babylonian world” Elder David R. Stone (“Zion in the Midst of Babylon,”</a:t>
            </a:r>
            <a:r>
              <a:rPr lang="en-US" sz="1200" i="1" dirty="0">
                <a:latin typeface="Open Sans"/>
              </a:rPr>
              <a:t> Ensign</a:t>
            </a:r>
            <a:r>
              <a:rPr lang="en-US" sz="1200" dirty="0">
                <a:latin typeface="Open Sans"/>
              </a:rPr>
              <a:t> or </a:t>
            </a:r>
            <a:r>
              <a:rPr lang="en-US" sz="1200" i="1" dirty="0">
                <a:latin typeface="Open Sans"/>
              </a:rPr>
              <a:t>Liahona,</a:t>
            </a:r>
            <a:r>
              <a:rPr lang="en-US" sz="1200" dirty="0">
                <a:latin typeface="Open Sans"/>
              </a:rPr>
              <a:t> May 2006, 91–92).</a:t>
            </a:r>
            <a:endParaRPr lang="en-US" sz="1200" b="0" i="0" dirty="0">
              <a:effectLst/>
              <a:latin typeface="Open Sans"/>
            </a:endParaRPr>
          </a:p>
        </p:txBody>
      </p:sp>
    </p:spTree>
    <p:extLst>
      <p:ext uri="{BB962C8B-B14F-4D97-AF65-F5344CB8AC3E}">
        <p14:creationId xmlns:p14="http://schemas.microsoft.com/office/powerpoint/2010/main" val="3574600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7" grpId="0" animBg="1"/>
      <p:bldP spid="8" grpId="0" animBg="1"/>
      <p:bldP spid="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096000" cy="2492990"/>
          </a:xfrm>
          <a:prstGeom prst="rect">
            <a:avLst/>
          </a:prstGeom>
          <a:ln>
            <a:solidFill>
              <a:schemeClr val="tx1"/>
            </a:solidFill>
          </a:ln>
        </p:spPr>
        <p:txBody>
          <a:bodyPr>
            <a:spAutoFit/>
          </a:bodyPr>
          <a:lstStyle/>
          <a:p>
            <a:r>
              <a:rPr lang="en-US" sz="1200" b="1" dirty="0">
                <a:solidFill>
                  <a:srgbClr val="444444"/>
                </a:solidFill>
              </a:rPr>
              <a:t>The Rainbow and The Cloud Revelation 10:1:</a:t>
            </a:r>
          </a:p>
          <a:p>
            <a:r>
              <a:rPr lang="en-US" sz="1200" dirty="0">
                <a:solidFill>
                  <a:srgbClr val="444444"/>
                </a:solidFill>
              </a:rPr>
              <a:t>The rainbow is reminiscent of the writings of Ezekiel who described the throne of God, "As the appearance of the bow that is in the cloud in the day of rain, so was the appearance of the brightness round about." (Ezek. 1:28) Similarly, John described God's throne with "a rainbow round about... in sight like unto an emerald." (Rev. 4:3) From these passages we conclude that the angel is not only resurrected but exalted. The rainbow represents his exalted status as a god with a throne of his own. The identity of this angel is Michael, the archangel (compare Rev. 10 with D&amp;C 88:110-112). We should not be surprised to find out John saw him as an exalted being. The Lord declared that Abraham had "entered into his exaltation and </a:t>
            </a:r>
            <a:r>
              <a:rPr lang="en-US" sz="1200" dirty="0" err="1">
                <a:solidFill>
                  <a:srgbClr val="444444"/>
                </a:solidFill>
              </a:rPr>
              <a:t>sitteth</a:t>
            </a:r>
            <a:r>
              <a:rPr lang="en-US" sz="1200" dirty="0">
                <a:solidFill>
                  <a:srgbClr val="444444"/>
                </a:solidFill>
              </a:rPr>
              <a:t> upon his throne;" that he with Isaac and Jacob "have entered into their exaltation, according to the promises, and sit upon thrones, and are not angels but gods." (D&amp;C 132:29, 37) If Abraham had been resurrected at the time of Christ to inherit his exaltation, then wouldn't Adam have received the same glory? Joseph Smith and Gospeldoctrine.com </a:t>
            </a:r>
            <a:endParaRPr lang="en-US" sz="1200" dirty="0"/>
          </a:p>
        </p:txBody>
      </p:sp>
      <p:sp>
        <p:nvSpPr>
          <p:cNvPr id="3" name="Rectangle 2"/>
          <p:cNvSpPr/>
          <p:nvPr/>
        </p:nvSpPr>
        <p:spPr>
          <a:xfrm>
            <a:off x="0" y="2492990"/>
            <a:ext cx="6096000" cy="1938992"/>
          </a:xfrm>
          <a:prstGeom prst="rect">
            <a:avLst/>
          </a:prstGeom>
          <a:ln>
            <a:solidFill>
              <a:schemeClr val="tx1"/>
            </a:solidFill>
          </a:ln>
        </p:spPr>
        <p:txBody>
          <a:bodyPr>
            <a:spAutoFit/>
          </a:bodyPr>
          <a:lstStyle/>
          <a:p>
            <a:r>
              <a:rPr lang="en-US" sz="1200" b="1" dirty="0">
                <a:solidFill>
                  <a:srgbClr val="444444"/>
                </a:solidFill>
              </a:rPr>
              <a:t>The Gathering Revelation 11:</a:t>
            </a:r>
          </a:p>
          <a:p>
            <a:r>
              <a:rPr lang="en-US" sz="1200" dirty="0"/>
              <a:t>Suffice it to say, the Jews gather home, and rebuild Jerusalem. The nations gather against them in battle. Their armies encompass the city, and have more or less power over it for three years and a half. A couple of Jewish Prophets... are slain, and the city is left in a great measure to the mercy of their enemies for three days and a half, the two Prophets rise from the dead and ascend into heaven. The Messiah comes, convulses the earth, overthrows the army of the Gentiles, delivers the Jews, cleanses Jerusalem, cuts off all wickedness from the earth, raises the Saints from the dead, brings them with Him and commences His reign of a thousand years. Parley P.  Pratt (David B. Galbraith, D. Kelly Ogden, and Andrew C. Skinner, </a:t>
            </a:r>
            <a:r>
              <a:rPr lang="en-US" sz="1200" i="1" dirty="0"/>
              <a:t>Jerusalem: The Eternal City</a:t>
            </a:r>
            <a:r>
              <a:rPr lang="en-US" sz="1200" dirty="0"/>
              <a:t> [Salt Lake City: Deseret Book Co., 1996], 536)</a:t>
            </a:r>
          </a:p>
        </p:txBody>
      </p:sp>
      <p:sp>
        <p:nvSpPr>
          <p:cNvPr id="4" name="Rectangle 3"/>
          <p:cNvSpPr/>
          <p:nvPr/>
        </p:nvSpPr>
        <p:spPr>
          <a:xfrm>
            <a:off x="6096000" y="0"/>
            <a:ext cx="6096000" cy="4154984"/>
          </a:xfrm>
          <a:prstGeom prst="rect">
            <a:avLst/>
          </a:prstGeom>
          <a:ln>
            <a:solidFill>
              <a:schemeClr val="tx1"/>
            </a:solidFill>
          </a:ln>
        </p:spPr>
        <p:txBody>
          <a:bodyPr>
            <a:spAutoFit/>
          </a:bodyPr>
          <a:lstStyle/>
          <a:p>
            <a:r>
              <a:rPr lang="en-US" sz="1200" b="1" dirty="0"/>
              <a:t>Measure the Temple Revelation 11:1</a:t>
            </a:r>
          </a:p>
          <a:p>
            <a:r>
              <a:rPr lang="en-US" sz="1200" dirty="0"/>
              <a:t>"A yeshiva (school) in Jerusalem called </a:t>
            </a:r>
            <a:r>
              <a:rPr lang="en-US" sz="1200" dirty="0" err="1"/>
              <a:t>Ateret</a:t>
            </a:r>
            <a:r>
              <a:rPr lang="en-US" sz="1200" dirty="0"/>
              <a:t> </a:t>
            </a:r>
            <a:r>
              <a:rPr lang="en-US" sz="1200" dirty="0" err="1"/>
              <a:t>Cohanim</a:t>
            </a:r>
            <a:r>
              <a:rPr lang="en-US" sz="1200" dirty="0"/>
              <a:t> concentrates on studies pertaining to Temple service and ritual to 'enable their students to step in the moment a Temple is erected.' The dean of the yeshiva, Matityahu </a:t>
            </a:r>
            <a:r>
              <a:rPr lang="en-US" sz="1200" dirty="0" err="1"/>
              <a:t>Hacohen</a:t>
            </a:r>
            <a:r>
              <a:rPr lang="en-US" sz="1200" dirty="0"/>
              <a:t>, maintained that 'we are ready to begin building the Temple the minute we get the go-ahead from the Chief Rabbinate and the Israeli government.' His enthusiasm was tempered by the former Chief Rabbi </a:t>
            </a:r>
            <a:r>
              <a:rPr lang="en-US" sz="1200" dirty="0" err="1"/>
              <a:t>Shlomo</a:t>
            </a:r>
            <a:r>
              <a:rPr lang="en-US" sz="1200" dirty="0"/>
              <a:t> Goren, one of the country's foremost experts on the Temple and its religious meaning to the Jews. Goren warned that 'one of the greatest Jews who ever lived, King David, lost the privilege of building the First Temple simply because he did not enjoy the proper guidance by a prophet.'</a:t>
            </a:r>
          </a:p>
          <a:p>
            <a:r>
              <a:rPr lang="en-US" sz="1200" dirty="0"/>
              <a:t> </a:t>
            </a:r>
          </a:p>
          <a:p>
            <a:r>
              <a:rPr lang="en-US" sz="1200" dirty="0"/>
              <a:t>"...An organization called the Temple Institute has reconstructed thirty-eight ritual implements required for temple service. The Institute hopes to finish the remaining sixty-five items as funds become available. Small shops, such as </a:t>
            </a:r>
            <a:r>
              <a:rPr lang="en-US" sz="1200" dirty="0" err="1"/>
              <a:t>Beged</a:t>
            </a:r>
            <a:r>
              <a:rPr lang="en-US" sz="1200" dirty="0"/>
              <a:t> </a:t>
            </a:r>
            <a:r>
              <a:rPr lang="en-US" sz="1200" dirty="0" err="1"/>
              <a:t>Ivri</a:t>
            </a:r>
            <a:r>
              <a:rPr lang="en-US" sz="1200" dirty="0"/>
              <a:t>, create clothing; </a:t>
            </a:r>
            <a:r>
              <a:rPr lang="en-US" sz="1200" dirty="0" err="1"/>
              <a:t>Harrari</a:t>
            </a:r>
            <a:r>
              <a:rPr lang="en-US" sz="1200" dirty="0"/>
              <a:t> Harps make musical instruments. The Institute spokesman, Zev Golan, said, 'If we do not prepare and show God that we want a temple, then God won't give it to us.' Accordingly, the Institute is using a computer to draw up blueprints for rebuilding the Temple.</a:t>
            </a:r>
          </a:p>
          <a:p>
            <a:r>
              <a:rPr lang="en-US" sz="1200" dirty="0"/>
              <a:t> </a:t>
            </a:r>
          </a:p>
          <a:p>
            <a:r>
              <a:rPr lang="en-US" sz="1200" dirty="0"/>
              <a:t>"The objective of those physically preparing for a future Temple is to be ready when the time comes. Without exception, those preoccupied with studying or actually preparing for the Temple concede that they do not know when it will come about, but they all share a common goal: to be ready when the time does come." (David B. Galbraith, D. Kelly Ogden, Andrew C. Skinner, </a:t>
            </a:r>
            <a:r>
              <a:rPr lang="en-US" sz="1200" i="1" dirty="0"/>
              <a:t>Jerusalem: The Eternal City</a:t>
            </a:r>
            <a:r>
              <a:rPr lang="en-US" sz="1200" dirty="0"/>
              <a:t> [Salt Lake City: Deseret Book Co., 1996], 478-479)</a:t>
            </a:r>
          </a:p>
        </p:txBody>
      </p:sp>
      <p:sp>
        <p:nvSpPr>
          <p:cNvPr id="5" name="Rectangle 4"/>
          <p:cNvSpPr/>
          <p:nvPr/>
        </p:nvSpPr>
        <p:spPr>
          <a:xfrm>
            <a:off x="0" y="4431982"/>
            <a:ext cx="6096000" cy="1569660"/>
          </a:xfrm>
          <a:prstGeom prst="rect">
            <a:avLst/>
          </a:prstGeom>
          <a:ln>
            <a:solidFill>
              <a:schemeClr val="tx1"/>
            </a:solidFill>
          </a:ln>
        </p:spPr>
        <p:txBody>
          <a:bodyPr>
            <a:spAutoFit/>
          </a:bodyPr>
          <a:lstStyle/>
          <a:p>
            <a:r>
              <a:rPr lang="en-US" sz="1200" b="1" dirty="0">
                <a:solidFill>
                  <a:srgbClr val="444444"/>
                </a:solidFill>
              </a:rPr>
              <a:t>Tread Under for  42 Months Revelation 11:2:</a:t>
            </a:r>
          </a:p>
          <a:p>
            <a:r>
              <a:rPr lang="en-US" sz="1200" dirty="0">
                <a:solidFill>
                  <a:srgbClr val="444444"/>
                </a:solidFill>
              </a:rPr>
              <a:t>For 3.5 years (42 months) prior to the Second Coming, Jerusalem will be under siege by her enemies. The siege is a case of history repeating itself. The same thing happened in AD 70 by the Roman armies. In that terrible siege, the inhabitants of Jerusalem suffered from famine and hunger. Those bold enough to venture outside the walls of the city for food were caught by Roman ambushes. "They were first whipped, and then tormented with all sorts of tortures before they died, and were then crucified before the wall of the city." (Josephus, </a:t>
            </a:r>
            <a:r>
              <a:rPr lang="en-US" sz="1200" i="1" dirty="0">
                <a:solidFill>
                  <a:srgbClr val="444444"/>
                </a:solidFill>
              </a:rPr>
              <a:t>Wars of the Jews</a:t>
            </a:r>
            <a:r>
              <a:rPr lang="en-US" sz="1200" dirty="0">
                <a:solidFill>
                  <a:srgbClr val="444444"/>
                </a:solidFill>
              </a:rPr>
              <a:t>, Book V Chap. XI, verse 1)</a:t>
            </a:r>
            <a:endParaRPr lang="en-US" sz="1200" dirty="0"/>
          </a:p>
        </p:txBody>
      </p:sp>
      <p:sp>
        <p:nvSpPr>
          <p:cNvPr id="6" name="Rectangle 5"/>
          <p:cNvSpPr/>
          <p:nvPr/>
        </p:nvSpPr>
        <p:spPr>
          <a:xfrm>
            <a:off x="6096000" y="4154984"/>
            <a:ext cx="6096000" cy="1200329"/>
          </a:xfrm>
          <a:prstGeom prst="rect">
            <a:avLst/>
          </a:prstGeom>
          <a:ln>
            <a:solidFill>
              <a:schemeClr val="tx1"/>
            </a:solidFill>
          </a:ln>
        </p:spPr>
        <p:txBody>
          <a:bodyPr>
            <a:spAutoFit/>
          </a:bodyPr>
          <a:lstStyle/>
          <a:p>
            <a:r>
              <a:rPr lang="en-US" sz="1200" b="1" dirty="0">
                <a:solidFill>
                  <a:srgbClr val="444444"/>
                </a:solidFill>
              </a:rPr>
              <a:t>Two Witnesses Revelation 11:3</a:t>
            </a:r>
          </a:p>
          <a:p>
            <a:r>
              <a:rPr lang="en-US" sz="1200" dirty="0"/>
              <a:t>These two shall be followers of that humble man, Joseph Smith, through whom the Lord of Heaven restored the </a:t>
            </a:r>
            <a:r>
              <a:rPr lang="en-US" sz="1200" dirty="0" err="1"/>
              <a:t>fulness</a:t>
            </a:r>
            <a:r>
              <a:rPr lang="en-US" sz="1200" dirty="0"/>
              <a:t> of his everlasting gospel in this final dispensation of grace. No doubt they will be members of the Council of the Twelve or of the First Presidency of the Church. Elder Bruce R. McConkie (</a:t>
            </a:r>
            <a:r>
              <a:rPr lang="en-US" sz="1200" i="1" dirty="0"/>
              <a:t>Doctrinal New Testament Commentary, </a:t>
            </a:r>
            <a:r>
              <a:rPr lang="en-US" sz="1200" dirty="0"/>
              <a:t>3 vols. [Salt Lake City: </a:t>
            </a:r>
            <a:r>
              <a:rPr lang="en-US" sz="1200" dirty="0" err="1"/>
              <a:t>Bookcraft</a:t>
            </a:r>
            <a:r>
              <a:rPr lang="en-US" sz="1200" dirty="0"/>
              <a:t>, 1965-1973], 3: 510.)</a:t>
            </a:r>
            <a:endParaRPr lang="en-US" sz="1200" b="1" dirty="0">
              <a:solidFill>
                <a:srgbClr val="444444"/>
              </a:solidFill>
            </a:endParaRPr>
          </a:p>
        </p:txBody>
      </p:sp>
    </p:spTree>
    <p:extLst>
      <p:ext uri="{BB962C8B-B14F-4D97-AF65-F5344CB8AC3E}">
        <p14:creationId xmlns:p14="http://schemas.microsoft.com/office/powerpoint/2010/main" val="18124171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171664037"/>
              </p:ext>
            </p:extLst>
          </p:nvPr>
        </p:nvGraphicFramePr>
        <p:xfrm>
          <a:off x="376516" y="329701"/>
          <a:ext cx="11161060" cy="5913120"/>
        </p:xfrm>
        <a:graphic>
          <a:graphicData uri="http://schemas.openxmlformats.org/drawingml/2006/table">
            <a:tbl>
              <a:tblPr firstRow="1" bandRow="1">
                <a:tableStyleId>{5940675A-B579-460E-94D1-54222C63F5DA}</a:tableStyleId>
              </a:tblPr>
              <a:tblGrid>
                <a:gridCol w="806825">
                  <a:extLst>
                    <a:ext uri="{9D8B030D-6E8A-4147-A177-3AD203B41FA5}">
                      <a16:colId xmlns:a16="http://schemas.microsoft.com/office/drawing/2014/main" val="59638964"/>
                    </a:ext>
                  </a:extLst>
                </a:gridCol>
                <a:gridCol w="3913094">
                  <a:extLst>
                    <a:ext uri="{9D8B030D-6E8A-4147-A177-3AD203B41FA5}">
                      <a16:colId xmlns:a16="http://schemas.microsoft.com/office/drawing/2014/main" val="898413562"/>
                    </a:ext>
                  </a:extLst>
                </a:gridCol>
                <a:gridCol w="3650876">
                  <a:extLst>
                    <a:ext uri="{9D8B030D-6E8A-4147-A177-3AD203B41FA5}">
                      <a16:colId xmlns:a16="http://schemas.microsoft.com/office/drawing/2014/main" val="1190033327"/>
                    </a:ext>
                  </a:extLst>
                </a:gridCol>
                <a:gridCol w="2790265">
                  <a:extLst>
                    <a:ext uri="{9D8B030D-6E8A-4147-A177-3AD203B41FA5}">
                      <a16:colId xmlns:a16="http://schemas.microsoft.com/office/drawing/2014/main" val="2444309964"/>
                    </a:ext>
                  </a:extLst>
                </a:gridCol>
              </a:tblGrid>
              <a:tr h="556260">
                <a:tc>
                  <a:txBody>
                    <a:bodyPr/>
                    <a:lstStyle/>
                    <a:p>
                      <a:pPr algn="ctr" fontAlgn="ctr"/>
                      <a:r>
                        <a:rPr lang="en-US" sz="1800" dirty="0">
                          <a:effectLst/>
                        </a:rPr>
                        <a:t> </a:t>
                      </a:r>
                    </a:p>
                  </a:txBody>
                  <a:tcPr marL="95250" marR="95250" marT="95250" marB="95250" anchor="ctr"/>
                </a:tc>
                <a:tc>
                  <a:txBody>
                    <a:bodyPr/>
                    <a:lstStyle/>
                    <a:p>
                      <a:pPr fontAlgn="ctr"/>
                      <a:r>
                        <a:rPr lang="en-US" sz="2400" b="1" dirty="0">
                          <a:solidFill>
                            <a:schemeClr val="tx1"/>
                          </a:solidFill>
                          <a:effectLst/>
                        </a:rPr>
                        <a:t>Seven Trumpets</a:t>
                      </a:r>
                      <a:endParaRPr lang="en-US" sz="2400" dirty="0">
                        <a:solidFill>
                          <a:schemeClr val="tx1"/>
                        </a:solidFill>
                        <a:effectLst/>
                      </a:endParaRPr>
                    </a:p>
                  </a:txBody>
                  <a:tcPr marL="95250" marR="95250" marT="95250" marB="95250" anchor="ctr"/>
                </a:tc>
                <a:tc>
                  <a:txBody>
                    <a:bodyPr/>
                    <a:lstStyle/>
                    <a:p>
                      <a:pPr fontAlgn="ctr"/>
                      <a:r>
                        <a:rPr lang="en-US" sz="2400" b="1" dirty="0">
                          <a:solidFill>
                            <a:schemeClr val="tx1"/>
                          </a:solidFill>
                          <a:effectLst/>
                        </a:rPr>
                        <a:t>Seven Vials</a:t>
                      </a:r>
                      <a:endParaRPr lang="en-US" sz="2400" dirty="0">
                        <a:solidFill>
                          <a:schemeClr val="tx1"/>
                        </a:solidFill>
                        <a:effectLst/>
                      </a:endParaRPr>
                    </a:p>
                  </a:txBody>
                  <a:tcPr marL="95250" marR="95250" marT="95250" marB="95250" anchor="ctr"/>
                </a:tc>
                <a:tc>
                  <a:txBody>
                    <a:bodyPr/>
                    <a:lstStyle/>
                    <a:p>
                      <a:pPr fontAlgn="ctr"/>
                      <a:r>
                        <a:rPr lang="en-US" sz="2400" b="1" dirty="0">
                          <a:solidFill>
                            <a:schemeClr val="tx1"/>
                          </a:solidFill>
                          <a:effectLst/>
                        </a:rPr>
                        <a:t>Moses</a:t>
                      </a:r>
                      <a:endParaRPr lang="en-US" sz="2400" dirty="0">
                        <a:solidFill>
                          <a:schemeClr val="tx1"/>
                        </a:solidFill>
                        <a:effectLst/>
                      </a:endParaRPr>
                    </a:p>
                  </a:txBody>
                  <a:tcPr marL="95250" marR="95250" marT="95250" marB="95250" anchor="ctr"/>
                </a:tc>
                <a:extLst>
                  <a:ext uri="{0D108BD9-81ED-4DB2-BD59-A6C34878D82A}">
                    <a16:rowId xmlns:a16="http://schemas.microsoft.com/office/drawing/2014/main" val="406983268"/>
                  </a:ext>
                </a:extLst>
              </a:tr>
              <a:tr h="739140">
                <a:tc>
                  <a:txBody>
                    <a:bodyPr/>
                    <a:lstStyle/>
                    <a:p>
                      <a:pPr algn="ctr" fontAlgn="ctr"/>
                      <a:r>
                        <a:rPr lang="en-US" sz="1800">
                          <a:effectLst/>
                        </a:rPr>
                        <a:t>1</a:t>
                      </a:r>
                    </a:p>
                  </a:txBody>
                  <a:tcPr marL="95250" marR="95250" marT="95250" marB="95250" anchor="ctr"/>
                </a:tc>
                <a:tc>
                  <a:txBody>
                    <a:bodyPr/>
                    <a:lstStyle/>
                    <a:p>
                      <a:pPr fontAlgn="ctr"/>
                      <a:r>
                        <a:rPr lang="en-US" sz="1200">
                          <a:effectLst/>
                        </a:rPr>
                        <a:t>Hail and fire mingled with blood destroys 1/3 of trees and green grass</a:t>
                      </a:r>
                    </a:p>
                  </a:txBody>
                  <a:tcPr marL="95250" marR="95250" marT="95250" marB="95250" anchor="ctr"/>
                </a:tc>
                <a:tc>
                  <a:txBody>
                    <a:bodyPr/>
                    <a:lstStyle/>
                    <a:p>
                      <a:pPr fontAlgn="ctr"/>
                      <a:r>
                        <a:rPr lang="en-US" sz="1200">
                          <a:effectLst/>
                        </a:rPr>
                        <a:t>A noisome and grievous sore upon the men which had the mark of the beast</a:t>
                      </a:r>
                    </a:p>
                  </a:txBody>
                  <a:tcPr marL="95250" marR="95250" marT="95250" marB="95250" anchor="ctr"/>
                </a:tc>
                <a:tc>
                  <a:txBody>
                    <a:bodyPr/>
                    <a:lstStyle/>
                    <a:p>
                      <a:pPr fontAlgn="ctr"/>
                      <a:r>
                        <a:rPr lang="en-US" sz="1200">
                          <a:effectLst/>
                        </a:rPr>
                        <a:t>Plague 7: The Lord sent thunder and hail, and the fire ran along upon the ground.</a:t>
                      </a:r>
                    </a:p>
                    <a:p>
                      <a:pPr fontAlgn="ctr"/>
                      <a:r>
                        <a:rPr lang="en-US" sz="1200">
                          <a:effectLst/>
                        </a:rPr>
                        <a:t>Plague 6: Boils upon man and beast</a:t>
                      </a:r>
                    </a:p>
                  </a:txBody>
                  <a:tcPr marL="95250" marR="95250" marT="95250" marB="95250" anchor="ctr"/>
                </a:tc>
                <a:extLst>
                  <a:ext uri="{0D108BD9-81ED-4DB2-BD59-A6C34878D82A}">
                    <a16:rowId xmlns:a16="http://schemas.microsoft.com/office/drawing/2014/main" val="2440393080"/>
                  </a:ext>
                </a:extLst>
              </a:tr>
              <a:tr h="739140">
                <a:tc>
                  <a:txBody>
                    <a:bodyPr/>
                    <a:lstStyle/>
                    <a:p>
                      <a:pPr algn="ctr" fontAlgn="ctr"/>
                      <a:r>
                        <a:rPr lang="en-US" sz="1800">
                          <a:effectLst/>
                        </a:rPr>
                        <a:t>2</a:t>
                      </a:r>
                    </a:p>
                  </a:txBody>
                  <a:tcPr marL="95250" marR="95250" marT="95250" marB="95250" anchor="ctr"/>
                </a:tc>
                <a:tc>
                  <a:txBody>
                    <a:bodyPr/>
                    <a:lstStyle/>
                    <a:p>
                      <a:pPr fontAlgn="ctr"/>
                      <a:r>
                        <a:rPr lang="en-US" sz="1200">
                          <a:effectLst/>
                        </a:rPr>
                        <a:t>Third part of sea became blood, killing 1/3 of sealife, destroying 1/3 of ships</a:t>
                      </a:r>
                    </a:p>
                  </a:txBody>
                  <a:tcPr marL="95250" marR="95250" marT="95250" marB="95250" anchor="ctr"/>
                </a:tc>
                <a:tc>
                  <a:txBody>
                    <a:bodyPr/>
                    <a:lstStyle/>
                    <a:p>
                      <a:pPr fontAlgn="ctr"/>
                      <a:r>
                        <a:rPr lang="en-US" sz="1200">
                          <a:effectLst/>
                        </a:rPr>
                        <a:t>The sea became as the blood of a dead man: and every living soul died in the sea</a:t>
                      </a:r>
                    </a:p>
                  </a:txBody>
                  <a:tcPr marL="95250" marR="95250" marT="95250" marB="95250" anchor="ctr"/>
                </a:tc>
                <a:tc>
                  <a:txBody>
                    <a:bodyPr/>
                    <a:lstStyle/>
                    <a:p>
                      <a:pPr fontAlgn="ctr"/>
                      <a:r>
                        <a:rPr lang="en-US" sz="1200">
                          <a:effectLst/>
                        </a:rPr>
                        <a:t>Plague 1: All the waters in the river were turned to blood, And the fish died; and the river stank</a:t>
                      </a:r>
                    </a:p>
                  </a:txBody>
                  <a:tcPr marL="95250" marR="95250" marT="95250" marB="95250" anchor="ctr"/>
                </a:tc>
                <a:extLst>
                  <a:ext uri="{0D108BD9-81ED-4DB2-BD59-A6C34878D82A}">
                    <a16:rowId xmlns:a16="http://schemas.microsoft.com/office/drawing/2014/main" val="2678181732"/>
                  </a:ext>
                </a:extLst>
              </a:tr>
              <a:tr h="739140">
                <a:tc>
                  <a:txBody>
                    <a:bodyPr/>
                    <a:lstStyle/>
                    <a:p>
                      <a:pPr algn="ctr" fontAlgn="ctr"/>
                      <a:r>
                        <a:rPr lang="en-US" sz="1800">
                          <a:effectLst/>
                        </a:rPr>
                        <a:t>3</a:t>
                      </a:r>
                    </a:p>
                  </a:txBody>
                  <a:tcPr marL="95250" marR="95250" marT="95250" marB="95250" anchor="ctr"/>
                </a:tc>
                <a:tc>
                  <a:txBody>
                    <a:bodyPr/>
                    <a:lstStyle/>
                    <a:p>
                      <a:pPr fontAlgn="ctr"/>
                      <a:r>
                        <a:rPr lang="en-US" sz="1200">
                          <a:effectLst/>
                        </a:rPr>
                        <a:t>Third part of rivers and fountains of waters became bitter (wormwood). Many men die.</a:t>
                      </a:r>
                    </a:p>
                  </a:txBody>
                  <a:tcPr marL="95250" marR="95250" marT="95250" marB="95250" anchor="ctr"/>
                </a:tc>
                <a:tc>
                  <a:txBody>
                    <a:bodyPr/>
                    <a:lstStyle/>
                    <a:p>
                      <a:pPr fontAlgn="ctr"/>
                      <a:r>
                        <a:rPr lang="en-US" sz="1200">
                          <a:effectLst/>
                        </a:rPr>
                        <a:t>The rivers and fountains of waters became blood</a:t>
                      </a:r>
                    </a:p>
                  </a:txBody>
                  <a:tcPr marL="95250" marR="95250" marT="95250" marB="95250" anchor="ctr"/>
                </a:tc>
                <a:tc>
                  <a:txBody>
                    <a:bodyPr/>
                    <a:lstStyle/>
                    <a:p>
                      <a:pPr fontAlgn="ctr"/>
                      <a:r>
                        <a:rPr lang="en-US" sz="1200">
                          <a:effectLst/>
                        </a:rPr>
                        <a:t>Plague 1: All the waters in the river were turned to blood, And the fish died; and the river stank</a:t>
                      </a:r>
                    </a:p>
                  </a:txBody>
                  <a:tcPr marL="95250" marR="95250" marT="95250" marB="95250" anchor="ctr"/>
                </a:tc>
                <a:extLst>
                  <a:ext uri="{0D108BD9-81ED-4DB2-BD59-A6C34878D82A}">
                    <a16:rowId xmlns:a16="http://schemas.microsoft.com/office/drawing/2014/main" val="4247757974"/>
                  </a:ext>
                </a:extLst>
              </a:tr>
              <a:tr h="739140">
                <a:tc>
                  <a:txBody>
                    <a:bodyPr/>
                    <a:lstStyle/>
                    <a:p>
                      <a:pPr algn="ctr" fontAlgn="ctr"/>
                      <a:r>
                        <a:rPr lang="en-US" sz="1800">
                          <a:effectLst/>
                        </a:rPr>
                        <a:t>4</a:t>
                      </a:r>
                    </a:p>
                  </a:txBody>
                  <a:tcPr marL="95250" marR="95250" marT="95250" marB="95250" anchor="ctr"/>
                </a:tc>
                <a:tc>
                  <a:txBody>
                    <a:bodyPr/>
                    <a:lstStyle/>
                    <a:p>
                      <a:pPr fontAlgn="ctr"/>
                      <a:r>
                        <a:rPr lang="en-US" sz="1200">
                          <a:effectLst/>
                        </a:rPr>
                        <a:t>Night and day darkened by 1/3 of sun, 1/3 of moon, and 1/3 of stars being darkened</a:t>
                      </a:r>
                    </a:p>
                  </a:txBody>
                  <a:tcPr marL="95250" marR="95250" marT="95250" marB="95250" anchor="ctr"/>
                </a:tc>
                <a:tc>
                  <a:txBody>
                    <a:bodyPr/>
                    <a:lstStyle/>
                    <a:p>
                      <a:pPr fontAlgn="ctr"/>
                      <a:r>
                        <a:rPr lang="en-US" sz="1200">
                          <a:effectLst/>
                        </a:rPr>
                        <a:t>The sun scorched men with fire. And men blasphemed the name of God</a:t>
                      </a:r>
                    </a:p>
                  </a:txBody>
                  <a:tcPr marL="95250" marR="95250" marT="95250" marB="95250" anchor="ctr"/>
                </a:tc>
                <a:tc>
                  <a:txBody>
                    <a:bodyPr/>
                    <a:lstStyle/>
                    <a:p>
                      <a:pPr fontAlgn="ctr"/>
                      <a:r>
                        <a:rPr lang="en-US" sz="1200">
                          <a:effectLst/>
                        </a:rPr>
                        <a:t>Plague 9: There was a thick darkness in all the land for three days</a:t>
                      </a:r>
                    </a:p>
                  </a:txBody>
                  <a:tcPr marL="95250" marR="95250" marT="95250" marB="95250" anchor="ctr"/>
                </a:tc>
                <a:extLst>
                  <a:ext uri="{0D108BD9-81ED-4DB2-BD59-A6C34878D82A}">
                    <a16:rowId xmlns:a16="http://schemas.microsoft.com/office/drawing/2014/main" val="2068708881"/>
                  </a:ext>
                </a:extLst>
              </a:tr>
              <a:tr h="739140">
                <a:tc>
                  <a:txBody>
                    <a:bodyPr/>
                    <a:lstStyle/>
                    <a:p>
                      <a:pPr algn="ctr" fontAlgn="ctr"/>
                      <a:r>
                        <a:rPr lang="en-US" sz="1800">
                          <a:effectLst/>
                        </a:rPr>
                        <a:t>5</a:t>
                      </a:r>
                    </a:p>
                  </a:txBody>
                  <a:tcPr marL="95250" marR="95250" marT="95250" marB="95250" anchor="ctr"/>
                </a:tc>
                <a:tc>
                  <a:txBody>
                    <a:bodyPr/>
                    <a:lstStyle/>
                    <a:p>
                      <a:pPr fontAlgn="ctr"/>
                      <a:r>
                        <a:rPr lang="en-US" sz="1200">
                          <a:effectLst/>
                        </a:rPr>
                        <a:t>Smoke from bottomless pit releases locusts which torment men for 5 months with the sting of their tails</a:t>
                      </a:r>
                    </a:p>
                  </a:txBody>
                  <a:tcPr marL="95250" marR="95250" marT="95250" marB="95250" anchor="ctr"/>
                </a:tc>
                <a:tc>
                  <a:txBody>
                    <a:bodyPr/>
                    <a:lstStyle/>
                    <a:p>
                      <a:pPr fontAlgn="ctr"/>
                      <a:r>
                        <a:rPr lang="en-US" sz="1200">
                          <a:effectLst/>
                        </a:rPr>
                        <a:t>The beast and his followers gnawed their tongues for pain, And blasphemed because of their pains and their sores</a:t>
                      </a:r>
                    </a:p>
                  </a:txBody>
                  <a:tcPr marL="95250" marR="95250" marT="95250" marB="95250" anchor="ctr"/>
                </a:tc>
                <a:tc>
                  <a:txBody>
                    <a:bodyPr/>
                    <a:lstStyle/>
                    <a:p>
                      <a:pPr fontAlgn="ctr"/>
                      <a:r>
                        <a:rPr lang="en-US" sz="1200">
                          <a:effectLst/>
                        </a:rPr>
                        <a:t>Plague 8: east wind brings locusts which destroy fruit and herbs</a:t>
                      </a:r>
                    </a:p>
                    <a:p>
                      <a:pPr fontAlgn="ctr"/>
                      <a:r>
                        <a:rPr lang="en-US" sz="1200">
                          <a:effectLst/>
                        </a:rPr>
                        <a:t>Plague 6: Boils upon man and beast</a:t>
                      </a:r>
                    </a:p>
                  </a:txBody>
                  <a:tcPr marL="95250" marR="95250" marT="95250" marB="95250" anchor="ctr"/>
                </a:tc>
                <a:extLst>
                  <a:ext uri="{0D108BD9-81ED-4DB2-BD59-A6C34878D82A}">
                    <a16:rowId xmlns:a16="http://schemas.microsoft.com/office/drawing/2014/main" val="4169384846"/>
                  </a:ext>
                </a:extLst>
              </a:tr>
              <a:tr h="922020">
                <a:tc>
                  <a:txBody>
                    <a:bodyPr/>
                    <a:lstStyle/>
                    <a:p>
                      <a:pPr algn="ctr" fontAlgn="ctr"/>
                      <a:r>
                        <a:rPr lang="en-US" sz="1800">
                          <a:effectLst/>
                        </a:rPr>
                        <a:t>6</a:t>
                      </a:r>
                    </a:p>
                  </a:txBody>
                  <a:tcPr marL="95250" marR="95250" marT="95250" marB="95250" anchor="ctr"/>
                </a:tc>
                <a:tc>
                  <a:txBody>
                    <a:bodyPr/>
                    <a:lstStyle/>
                    <a:p>
                      <a:pPr fontAlgn="ctr"/>
                      <a:r>
                        <a:rPr lang="en-US" sz="1200">
                          <a:effectLst/>
                        </a:rPr>
                        <a:t>Euphrates River: Four destroying angels released to slay 1/3 of men. Army of 200 million horsemen kill 1/3 of men.</a:t>
                      </a:r>
                    </a:p>
                  </a:txBody>
                  <a:tcPr marL="95250" marR="95250" marT="95250" marB="95250" anchor="ctr"/>
                </a:tc>
                <a:tc>
                  <a:txBody>
                    <a:bodyPr/>
                    <a:lstStyle/>
                    <a:p>
                      <a:pPr fontAlgn="ctr"/>
                      <a:r>
                        <a:rPr lang="en-US" sz="1200">
                          <a:effectLst/>
                        </a:rPr>
                        <a:t>Euphrates River: Unclean spirits from the dragon, beast, and false prophet come like a plague of frogs to the battle of Armageddon</a:t>
                      </a:r>
                    </a:p>
                  </a:txBody>
                  <a:tcPr marL="95250" marR="95250" marT="95250" marB="95250" anchor="ctr"/>
                </a:tc>
                <a:tc>
                  <a:txBody>
                    <a:bodyPr/>
                    <a:lstStyle/>
                    <a:p>
                      <a:pPr fontAlgn="ctr"/>
                      <a:r>
                        <a:rPr lang="en-US" sz="1200">
                          <a:effectLst/>
                        </a:rPr>
                        <a:t>Plague 2: Frogs came up, and covered the land of Egypt</a:t>
                      </a:r>
                    </a:p>
                  </a:txBody>
                  <a:tcPr marL="95250" marR="95250" marT="95250" marB="95250" anchor="ctr"/>
                </a:tc>
                <a:extLst>
                  <a:ext uri="{0D108BD9-81ED-4DB2-BD59-A6C34878D82A}">
                    <a16:rowId xmlns:a16="http://schemas.microsoft.com/office/drawing/2014/main" val="4030091132"/>
                  </a:ext>
                </a:extLst>
              </a:tr>
              <a:tr h="739140">
                <a:tc>
                  <a:txBody>
                    <a:bodyPr/>
                    <a:lstStyle/>
                    <a:p>
                      <a:pPr algn="ctr" fontAlgn="ctr"/>
                      <a:r>
                        <a:rPr lang="en-US" sz="1800" dirty="0">
                          <a:effectLst/>
                        </a:rPr>
                        <a:t>7</a:t>
                      </a:r>
                    </a:p>
                  </a:txBody>
                  <a:tcPr marL="95250" marR="95250" marT="95250" marB="95250" anchor="ctr"/>
                </a:tc>
                <a:tc>
                  <a:txBody>
                    <a:bodyPr/>
                    <a:lstStyle/>
                    <a:p>
                      <a:pPr fontAlgn="ctr"/>
                      <a:r>
                        <a:rPr lang="en-US" sz="1200">
                          <a:effectLst/>
                        </a:rPr>
                        <a:t>Lightnings, voices, thunderings, an earthquake, and great hail destroy them which destroy the earth</a:t>
                      </a:r>
                    </a:p>
                  </a:txBody>
                  <a:tcPr marL="95250" marR="95250" marT="95250" marB="95250" anchor="ctr"/>
                </a:tc>
                <a:tc>
                  <a:txBody>
                    <a:bodyPr/>
                    <a:lstStyle/>
                    <a:p>
                      <a:pPr fontAlgn="ctr"/>
                      <a:r>
                        <a:rPr lang="en-US" sz="1200">
                          <a:effectLst/>
                        </a:rPr>
                        <a:t>Voices, thunders, lightnings, and a mighty earthquake destroys cities. Islands and mountains flee. Great hail from heaven.</a:t>
                      </a:r>
                    </a:p>
                  </a:txBody>
                  <a:tcPr marL="95250" marR="95250" marT="95250" marB="95250" anchor="ctr"/>
                </a:tc>
                <a:tc>
                  <a:txBody>
                    <a:bodyPr/>
                    <a:lstStyle/>
                    <a:p>
                      <a:pPr fontAlgn="ctr"/>
                      <a:r>
                        <a:rPr lang="en-US" sz="1200" dirty="0">
                          <a:effectLst/>
                        </a:rPr>
                        <a:t>Plague 7: The Lord sent thunder and hail, and the fire ran along upon the ground.</a:t>
                      </a:r>
                    </a:p>
                    <a:p>
                      <a:pPr fontAlgn="ctr"/>
                      <a:r>
                        <a:rPr lang="en-US" sz="1200" dirty="0">
                          <a:effectLst/>
                        </a:rPr>
                        <a:t>Plague 10: Firstborn of man and beast die</a:t>
                      </a:r>
                    </a:p>
                  </a:txBody>
                  <a:tcPr marL="95250" marR="95250" marT="95250" marB="95250" anchor="ctr"/>
                </a:tc>
                <a:extLst>
                  <a:ext uri="{0D108BD9-81ED-4DB2-BD59-A6C34878D82A}">
                    <a16:rowId xmlns:a16="http://schemas.microsoft.com/office/drawing/2014/main" val="2070649497"/>
                  </a:ext>
                </a:extLst>
              </a:tr>
            </a:tbl>
          </a:graphicData>
        </a:graphic>
      </p:graphicFrame>
      <p:sp>
        <p:nvSpPr>
          <p:cNvPr id="3" name="TextBox 2"/>
          <p:cNvSpPr txBox="1"/>
          <p:nvPr/>
        </p:nvSpPr>
        <p:spPr>
          <a:xfrm>
            <a:off x="376516" y="6242821"/>
            <a:ext cx="3160058" cy="261610"/>
          </a:xfrm>
          <a:prstGeom prst="rect">
            <a:avLst/>
          </a:prstGeom>
          <a:noFill/>
        </p:spPr>
        <p:txBody>
          <a:bodyPr wrap="square" rtlCol="0">
            <a:spAutoFit/>
          </a:bodyPr>
          <a:lstStyle/>
          <a:p>
            <a:r>
              <a:rPr lang="en-US" sz="1100" dirty="0"/>
              <a:t>Gospeldoctrine.com</a:t>
            </a:r>
          </a:p>
        </p:txBody>
      </p:sp>
    </p:spTree>
    <p:extLst>
      <p:ext uri="{BB962C8B-B14F-4D97-AF65-F5344CB8AC3E}">
        <p14:creationId xmlns:p14="http://schemas.microsoft.com/office/powerpoint/2010/main" val="12971634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658275279"/>
              </p:ext>
            </p:extLst>
          </p:nvPr>
        </p:nvGraphicFramePr>
        <p:xfrm>
          <a:off x="376516" y="516367"/>
          <a:ext cx="11618260" cy="5638800"/>
        </p:xfrm>
        <a:graphic>
          <a:graphicData uri="http://schemas.openxmlformats.org/drawingml/2006/table">
            <a:tbl>
              <a:tblPr firstRow="1" bandRow="1">
                <a:tableStyleId>{5940675A-B579-460E-94D1-54222C63F5DA}</a:tableStyleId>
              </a:tblPr>
              <a:tblGrid>
                <a:gridCol w="1901172">
                  <a:extLst>
                    <a:ext uri="{9D8B030D-6E8A-4147-A177-3AD203B41FA5}">
                      <a16:colId xmlns:a16="http://schemas.microsoft.com/office/drawing/2014/main" val="898413562"/>
                    </a:ext>
                  </a:extLst>
                </a:gridCol>
                <a:gridCol w="3093173">
                  <a:extLst>
                    <a:ext uri="{9D8B030D-6E8A-4147-A177-3AD203B41FA5}">
                      <a16:colId xmlns:a16="http://schemas.microsoft.com/office/drawing/2014/main" val="1190033327"/>
                    </a:ext>
                  </a:extLst>
                </a:gridCol>
                <a:gridCol w="6623915">
                  <a:extLst>
                    <a:ext uri="{9D8B030D-6E8A-4147-A177-3AD203B41FA5}">
                      <a16:colId xmlns:a16="http://schemas.microsoft.com/office/drawing/2014/main" val="2444309964"/>
                    </a:ext>
                  </a:extLst>
                </a:gridCol>
              </a:tblGrid>
              <a:tr h="316230">
                <a:tc>
                  <a:txBody>
                    <a:bodyPr/>
                    <a:lstStyle/>
                    <a:p>
                      <a:pPr algn="l" fontAlgn="base"/>
                      <a:r>
                        <a:rPr lang="en-US" sz="1200" b="0" i="0" cap="all" dirty="0">
                          <a:solidFill>
                            <a:schemeClr val="tx1"/>
                          </a:solidFill>
                          <a:effectLst/>
                          <a:latin typeface="+mn-lt"/>
                        </a:rPr>
                        <a:t>ANGEL</a:t>
                      </a:r>
                    </a:p>
                  </a:txBody>
                  <a:tcPr marL="95250" marR="95250" marT="66675" marB="66675" anchor="b"/>
                </a:tc>
                <a:tc>
                  <a:txBody>
                    <a:bodyPr/>
                    <a:lstStyle/>
                    <a:p>
                      <a:pPr algn="l" fontAlgn="base"/>
                      <a:r>
                        <a:rPr lang="en-US" sz="1200" b="0" i="0" cap="all" dirty="0">
                          <a:solidFill>
                            <a:schemeClr val="tx1"/>
                          </a:solidFill>
                          <a:effectLst/>
                          <a:latin typeface="+mn-lt"/>
                        </a:rPr>
                        <a:t>WHAT IS DESTROYED OR HARMED</a:t>
                      </a:r>
                    </a:p>
                  </a:txBody>
                  <a:tcPr marL="95250" marR="95250" marT="66675" marB="66675" anchor="b"/>
                </a:tc>
                <a:tc>
                  <a:txBody>
                    <a:bodyPr/>
                    <a:lstStyle/>
                    <a:p>
                      <a:pPr algn="l" fontAlgn="base"/>
                      <a:r>
                        <a:rPr lang="en-US" sz="1200" b="0" i="0" cap="all" dirty="0">
                          <a:solidFill>
                            <a:schemeClr val="tx1"/>
                          </a:solidFill>
                          <a:effectLst/>
                          <a:latin typeface="+mn-lt"/>
                        </a:rPr>
                        <a:t>DESTROYING AGENT AND POSSIBLE INTERPRETATION</a:t>
                      </a:r>
                    </a:p>
                  </a:txBody>
                  <a:tcPr marL="95250" marR="95250" marT="66675" marB="66675" anchor="b"/>
                </a:tc>
                <a:extLst>
                  <a:ext uri="{0D108BD9-81ED-4DB2-BD59-A6C34878D82A}">
                    <a16:rowId xmlns:a16="http://schemas.microsoft.com/office/drawing/2014/main" val="406983268"/>
                  </a:ext>
                </a:extLst>
              </a:tr>
              <a:tr h="864870">
                <a:tc>
                  <a:txBody>
                    <a:bodyPr/>
                    <a:lstStyle/>
                    <a:p>
                      <a:pPr algn="l" fontAlgn="base"/>
                      <a:r>
                        <a:rPr lang="en-US" sz="1200" dirty="0">
                          <a:solidFill>
                            <a:schemeClr val="tx1"/>
                          </a:solidFill>
                          <a:effectLst/>
                        </a:rPr>
                        <a:t>First angel</a:t>
                      </a:r>
                    </a:p>
                    <a:p>
                      <a:pPr algn="l" fontAlgn="base"/>
                      <a:r>
                        <a:rPr lang="en-US" sz="1200" dirty="0">
                          <a:solidFill>
                            <a:schemeClr val="tx1"/>
                          </a:solidFill>
                          <a:effectLst/>
                        </a:rPr>
                        <a:t>(</a:t>
                      </a:r>
                      <a:r>
                        <a:rPr lang="en-US" sz="1200" u="none" strike="noStrike" dirty="0">
                          <a:solidFill>
                            <a:schemeClr val="tx1"/>
                          </a:solidFill>
                          <a:effectLst/>
                        </a:rPr>
                        <a:t>Revelation 8:7</a:t>
                      </a:r>
                      <a:r>
                        <a:rPr lang="en-US" sz="1200" dirty="0">
                          <a:solidFill>
                            <a:schemeClr val="tx1"/>
                          </a:solidFill>
                          <a:effectLst/>
                        </a:rPr>
                        <a:t>)</a:t>
                      </a:r>
                    </a:p>
                  </a:txBody>
                  <a:tcPr marL="95250" marR="95250" marT="66675" marB="66675" anchor="ctr"/>
                </a:tc>
                <a:tc>
                  <a:txBody>
                    <a:bodyPr/>
                    <a:lstStyle/>
                    <a:p>
                      <a:pPr algn="l" fontAlgn="base"/>
                      <a:r>
                        <a:rPr lang="en-US" sz="1200">
                          <a:solidFill>
                            <a:schemeClr val="tx1"/>
                          </a:solidFill>
                          <a:effectLst/>
                        </a:rPr>
                        <a:t>Third part of trees and all green grass are burnt up.</a:t>
                      </a:r>
                    </a:p>
                  </a:txBody>
                  <a:tcPr marL="95250" marR="95250" marT="66675" marB="66675" anchor="ctr"/>
                </a:tc>
                <a:tc>
                  <a:txBody>
                    <a:bodyPr/>
                    <a:lstStyle/>
                    <a:p>
                      <a:pPr algn="l" fontAlgn="base"/>
                      <a:r>
                        <a:rPr lang="en-US" sz="1200" dirty="0">
                          <a:solidFill>
                            <a:schemeClr val="tx1"/>
                          </a:solidFill>
                          <a:effectLst/>
                        </a:rPr>
                        <a:t>“Hail and fire mingled with blood … were cast upon the earth” (</a:t>
                      </a:r>
                      <a:r>
                        <a:rPr lang="en-US" sz="1200" u="none" strike="noStrike" dirty="0">
                          <a:solidFill>
                            <a:schemeClr val="tx1"/>
                          </a:solidFill>
                          <a:effectLst/>
                        </a:rPr>
                        <a:t>Revelation 8:7</a:t>
                      </a:r>
                      <a:r>
                        <a:rPr lang="en-US" sz="1200" dirty="0">
                          <a:solidFill>
                            <a:schemeClr val="tx1"/>
                          </a:solidFill>
                          <a:effectLst/>
                        </a:rPr>
                        <a:t>). “Speculatively, most of the plagues and destructions here announced could be brought to pass by men themselves as they use the weapons and armaments they have created”</a:t>
                      </a:r>
                    </a:p>
                  </a:txBody>
                  <a:tcPr marL="95250" marR="95250" marT="66675" marB="66675" anchor="ctr"/>
                </a:tc>
                <a:extLst>
                  <a:ext uri="{0D108BD9-81ED-4DB2-BD59-A6C34878D82A}">
                    <a16:rowId xmlns:a16="http://schemas.microsoft.com/office/drawing/2014/main" val="2440393080"/>
                  </a:ext>
                </a:extLst>
              </a:tr>
              <a:tr h="681990">
                <a:tc>
                  <a:txBody>
                    <a:bodyPr/>
                    <a:lstStyle/>
                    <a:p>
                      <a:pPr algn="l" fontAlgn="base"/>
                      <a:r>
                        <a:rPr lang="en-US" sz="1200" dirty="0">
                          <a:solidFill>
                            <a:schemeClr val="tx1"/>
                          </a:solidFill>
                          <a:effectLst/>
                        </a:rPr>
                        <a:t>Second angel</a:t>
                      </a:r>
                    </a:p>
                    <a:p>
                      <a:pPr algn="l" fontAlgn="base"/>
                      <a:r>
                        <a:rPr lang="en-US" sz="1200" dirty="0">
                          <a:solidFill>
                            <a:schemeClr val="tx1"/>
                          </a:solidFill>
                          <a:effectLst/>
                        </a:rPr>
                        <a:t>(</a:t>
                      </a:r>
                      <a:r>
                        <a:rPr lang="en-US" sz="1200" u="none" strike="noStrike" dirty="0">
                          <a:solidFill>
                            <a:schemeClr val="tx1"/>
                          </a:solidFill>
                          <a:effectLst/>
                        </a:rPr>
                        <a:t>Revelation 8:8–9</a:t>
                      </a:r>
                      <a:r>
                        <a:rPr lang="en-US" sz="1200" dirty="0">
                          <a:solidFill>
                            <a:schemeClr val="tx1"/>
                          </a:solidFill>
                          <a:effectLst/>
                        </a:rPr>
                        <a:t>)</a:t>
                      </a:r>
                    </a:p>
                  </a:txBody>
                  <a:tcPr marL="95250" marR="95250" marT="66675" marB="66675" anchor="ctr"/>
                </a:tc>
                <a:tc>
                  <a:txBody>
                    <a:bodyPr/>
                    <a:lstStyle/>
                    <a:p>
                      <a:pPr algn="l" fontAlgn="base"/>
                      <a:r>
                        <a:rPr lang="en-US" sz="1200">
                          <a:solidFill>
                            <a:schemeClr val="tx1"/>
                          </a:solidFill>
                          <a:effectLst/>
                        </a:rPr>
                        <a:t>Third part of the sea becomes blood; third part of living creatures of the sea die; third part of ships are destroyed.</a:t>
                      </a:r>
                    </a:p>
                  </a:txBody>
                  <a:tcPr marL="95250" marR="95250" marT="66675" marB="66675" anchor="ctr"/>
                </a:tc>
                <a:tc>
                  <a:txBody>
                    <a:bodyPr/>
                    <a:lstStyle/>
                    <a:p>
                      <a:pPr algn="l" fontAlgn="base"/>
                      <a:r>
                        <a:rPr lang="en-US" sz="1200" dirty="0">
                          <a:solidFill>
                            <a:schemeClr val="tx1"/>
                          </a:solidFill>
                          <a:effectLst/>
                        </a:rPr>
                        <a:t>“A great mountain burning with fire was cast into the sea” (</a:t>
                      </a:r>
                      <a:r>
                        <a:rPr lang="en-US" sz="1200" u="none" strike="noStrike" dirty="0">
                          <a:solidFill>
                            <a:schemeClr val="tx1"/>
                          </a:solidFill>
                          <a:effectLst/>
                        </a:rPr>
                        <a:t>Revelation 8:8</a:t>
                      </a:r>
                      <a:r>
                        <a:rPr lang="en-US" sz="1200" dirty="0">
                          <a:solidFill>
                            <a:schemeClr val="tx1"/>
                          </a:solidFill>
                          <a:effectLst/>
                        </a:rPr>
                        <a:t>). “Perhaps the turning of the waters of Egypt to blood was in similitude of this great latter-day plague. (</a:t>
                      </a:r>
                      <a:r>
                        <a:rPr lang="en-US" sz="1200" u="none" strike="noStrike" dirty="0">
                          <a:solidFill>
                            <a:schemeClr val="tx1"/>
                          </a:solidFill>
                          <a:effectLst/>
                        </a:rPr>
                        <a:t>Ex. 7:19–25</a:t>
                      </a:r>
                      <a:r>
                        <a:rPr lang="en-US" sz="1200" dirty="0">
                          <a:solidFill>
                            <a:schemeClr val="tx1"/>
                          </a:solidFill>
                          <a:effectLst/>
                        </a:rPr>
                        <a:t>.)”</a:t>
                      </a:r>
                    </a:p>
                  </a:txBody>
                  <a:tcPr marL="95250" marR="95250" marT="66675" marB="66675" anchor="ctr"/>
                </a:tc>
                <a:extLst>
                  <a:ext uri="{0D108BD9-81ED-4DB2-BD59-A6C34878D82A}">
                    <a16:rowId xmlns:a16="http://schemas.microsoft.com/office/drawing/2014/main" val="2678181732"/>
                  </a:ext>
                </a:extLst>
              </a:tr>
              <a:tr h="681990">
                <a:tc>
                  <a:txBody>
                    <a:bodyPr/>
                    <a:lstStyle/>
                    <a:p>
                      <a:pPr algn="l" fontAlgn="base"/>
                      <a:r>
                        <a:rPr lang="en-US" sz="1200" dirty="0">
                          <a:solidFill>
                            <a:schemeClr val="tx1"/>
                          </a:solidFill>
                          <a:effectLst/>
                        </a:rPr>
                        <a:t>Third angel</a:t>
                      </a:r>
                    </a:p>
                    <a:p>
                      <a:pPr algn="l" fontAlgn="base"/>
                      <a:r>
                        <a:rPr lang="en-US" sz="1200" dirty="0">
                          <a:solidFill>
                            <a:schemeClr val="tx1"/>
                          </a:solidFill>
                          <a:effectLst/>
                        </a:rPr>
                        <a:t>(</a:t>
                      </a:r>
                      <a:r>
                        <a:rPr lang="en-US" sz="1200" u="none" strike="noStrike" dirty="0">
                          <a:solidFill>
                            <a:schemeClr val="tx1"/>
                          </a:solidFill>
                          <a:effectLst/>
                        </a:rPr>
                        <a:t>Revelation 8:10–11</a:t>
                      </a:r>
                      <a:r>
                        <a:rPr lang="en-US" sz="1200" dirty="0">
                          <a:solidFill>
                            <a:schemeClr val="tx1"/>
                          </a:solidFill>
                          <a:effectLst/>
                        </a:rPr>
                        <a:t>)</a:t>
                      </a:r>
                    </a:p>
                  </a:txBody>
                  <a:tcPr marL="95250" marR="95250" marT="66675" marB="66675" anchor="ctr"/>
                </a:tc>
                <a:tc>
                  <a:txBody>
                    <a:bodyPr/>
                    <a:lstStyle/>
                    <a:p>
                      <a:pPr algn="l" fontAlgn="base"/>
                      <a:r>
                        <a:rPr lang="en-US" sz="1200">
                          <a:solidFill>
                            <a:schemeClr val="tx1"/>
                          </a:solidFill>
                          <a:effectLst/>
                        </a:rPr>
                        <a:t>Third part of rivers and waters are made bitter; many men die.</a:t>
                      </a:r>
                    </a:p>
                  </a:txBody>
                  <a:tcPr marL="95250" marR="95250" marT="66675" marB="66675" anchor="ctr"/>
                </a:tc>
                <a:tc>
                  <a:txBody>
                    <a:bodyPr/>
                    <a:lstStyle/>
                    <a:p>
                      <a:pPr algn="l" fontAlgn="base"/>
                      <a:r>
                        <a:rPr lang="en-US" sz="1200" dirty="0">
                          <a:solidFill>
                            <a:schemeClr val="tx1"/>
                          </a:solidFill>
                          <a:effectLst/>
                        </a:rPr>
                        <a:t>“There fell a great star from heaven, burning as it were a lamp” (</a:t>
                      </a:r>
                      <a:r>
                        <a:rPr lang="en-US" sz="1200" u="none" strike="noStrike" dirty="0">
                          <a:solidFill>
                            <a:schemeClr val="tx1"/>
                          </a:solidFill>
                          <a:effectLst/>
                        </a:rPr>
                        <a:t>Revelation 8:10</a:t>
                      </a:r>
                      <a:r>
                        <a:rPr lang="en-US" sz="1200" dirty="0">
                          <a:solidFill>
                            <a:schemeClr val="tx1"/>
                          </a:solidFill>
                          <a:effectLst/>
                        </a:rPr>
                        <a:t>). “Could this result from atomic fallout or pollutions from the factories of the world? Or will it be brought to pass by some law of nature beyond our control?” </a:t>
                      </a:r>
                    </a:p>
                  </a:txBody>
                  <a:tcPr marL="95250" marR="95250" marT="66675" marB="66675" anchor="ctr"/>
                </a:tc>
                <a:extLst>
                  <a:ext uri="{0D108BD9-81ED-4DB2-BD59-A6C34878D82A}">
                    <a16:rowId xmlns:a16="http://schemas.microsoft.com/office/drawing/2014/main" val="4247757974"/>
                  </a:ext>
                </a:extLst>
              </a:tr>
              <a:tr h="681990">
                <a:tc>
                  <a:txBody>
                    <a:bodyPr/>
                    <a:lstStyle/>
                    <a:p>
                      <a:pPr algn="l" fontAlgn="base"/>
                      <a:r>
                        <a:rPr lang="en-US" sz="1200" dirty="0">
                          <a:solidFill>
                            <a:schemeClr val="tx1"/>
                          </a:solidFill>
                          <a:effectLst/>
                        </a:rPr>
                        <a:t>Fourth angel</a:t>
                      </a:r>
                    </a:p>
                    <a:p>
                      <a:pPr algn="l" fontAlgn="base"/>
                      <a:r>
                        <a:rPr lang="en-US" sz="1200" dirty="0">
                          <a:solidFill>
                            <a:schemeClr val="tx1"/>
                          </a:solidFill>
                          <a:effectLst/>
                        </a:rPr>
                        <a:t>(</a:t>
                      </a:r>
                      <a:r>
                        <a:rPr lang="en-US" sz="1200" u="none" strike="noStrike" dirty="0">
                          <a:solidFill>
                            <a:schemeClr val="tx1"/>
                          </a:solidFill>
                          <a:effectLst/>
                        </a:rPr>
                        <a:t>Revelation 8:12</a:t>
                      </a:r>
                      <a:r>
                        <a:rPr lang="en-US" sz="1200" dirty="0">
                          <a:solidFill>
                            <a:schemeClr val="tx1"/>
                          </a:solidFill>
                          <a:effectLst/>
                        </a:rPr>
                        <a:t>)</a:t>
                      </a:r>
                    </a:p>
                  </a:txBody>
                  <a:tcPr marL="95250" marR="95250" marT="66675" marB="66675" anchor="ctr"/>
                </a:tc>
                <a:tc>
                  <a:txBody>
                    <a:bodyPr/>
                    <a:lstStyle/>
                    <a:p>
                      <a:pPr algn="l" fontAlgn="base"/>
                      <a:r>
                        <a:rPr lang="en-US" sz="1200">
                          <a:solidFill>
                            <a:schemeClr val="tx1"/>
                          </a:solidFill>
                          <a:effectLst/>
                        </a:rPr>
                        <a:t>Third part of the sun, moon, and stars are smitten and darkened.</a:t>
                      </a:r>
                    </a:p>
                  </a:txBody>
                  <a:tcPr marL="95250" marR="95250" marT="66675" marB="66675" anchor="ctr"/>
                </a:tc>
                <a:tc>
                  <a:txBody>
                    <a:bodyPr/>
                    <a:lstStyle/>
                    <a:p>
                      <a:pPr algn="l" fontAlgn="base"/>
                      <a:r>
                        <a:rPr lang="en-US" sz="1200" dirty="0">
                          <a:solidFill>
                            <a:schemeClr val="tx1"/>
                          </a:solidFill>
                          <a:effectLst/>
                        </a:rPr>
                        <a:t>No destroying agent mentioned. “Perhaps a merciful God withholds from us the ways and the means whereby the very luminaries of heaven will cease to serve their ordained purposes” (</a:t>
                      </a:r>
                    </a:p>
                  </a:txBody>
                  <a:tcPr marL="95250" marR="95250" marT="66675" marB="66675" anchor="ctr"/>
                </a:tc>
                <a:extLst>
                  <a:ext uri="{0D108BD9-81ED-4DB2-BD59-A6C34878D82A}">
                    <a16:rowId xmlns:a16="http://schemas.microsoft.com/office/drawing/2014/main" val="2068708881"/>
                  </a:ext>
                </a:extLst>
              </a:tr>
              <a:tr h="864870">
                <a:tc>
                  <a:txBody>
                    <a:bodyPr/>
                    <a:lstStyle/>
                    <a:p>
                      <a:pPr algn="l" fontAlgn="base"/>
                      <a:r>
                        <a:rPr lang="en-US" sz="1200" dirty="0">
                          <a:solidFill>
                            <a:schemeClr val="tx1"/>
                          </a:solidFill>
                          <a:effectLst/>
                        </a:rPr>
                        <a:t>Fifth angel</a:t>
                      </a:r>
                    </a:p>
                    <a:p>
                      <a:pPr algn="l" fontAlgn="base"/>
                      <a:r>
                        <a:rPr lang="en-US" sz="1200" dirty="0">
                          <a:solidFill>
                            <a:schemeClr val="tx1"/>
                          </a:solidFill>
                          <a:effectLst/>
                        </a:rPr>
                        <a:t>(</a:t>
                      </a:r>
                      <a:r>
                        <a:rPr lang="en-US" sz="1200" u="none" strike="noStrike" dirty="0">
                          <a:solidFill>
                            <a:schemeClr val="tx1"/>
                          </a:solidFill>
                          <a:effectLst/>
                        </a:rPr>
                        <a:t>Revelation 9:1–12</a:t>
                      </a:r>
                      <a:r>
                        <a:rPr lang="en-US" sz="1200" dirty="0">
                          <a:solidFill>
                            <a:schemeClr val="tx1"/>
                          </a:solidFill>
                          <a:effectLst/>
                        </a:rPr>
                        <a:t>)</a:t>
                      </a:r>
                    </a:p>
                  </a:txBody>
                  <a:tcPr marL="95250" marR="95250" marT="66675" marB="66675" anchor="ctr"/>
                </a:tc>
                <a:tc>
                  <a:txBody>
                    <a:bodyPr/>
                    <a:lstStyle/>
                    <a:p>
                      <a:pPr algn="l" fontAlgn="base"/>
                      <a:r>
                        <a:rPr lang="en-US" sz="1200">
                          <a:solidFill>
                            <a:schemeClr val="tx1"/>
                          </a:solidFill>
                          <a:effectLst/>
                        </a:rPr>
                        <a:t>The sun and air are darkened; those without the seal of God are tormented for five months.</a:t>
                      </a:r>
                    </a:p>
                  </a:txBody>
                  <a:tcPr marL="95250" marR="95250" marT="66675" marB="66675" anchor="ctr"/>
                </a:tc>
                <a:tc>
                  <a:txBody>
                    <a:bodyPr/>
                    <a:lstStyle/>
                    <a:p>
                      <a:pPr algn="l" fontAlgn="base"/>
                      <a:r>
                        <a:rPr lang="en-US" sz="1200" dirty="0">
                          <a:solidFill>
                            <a:schemeClr val="tx1"/>
                          </a:solidFill>
                          <a:effectLst/>
                        </a:rPr>
                        <a:t>“There arose a smoke out of the pit. … And there came out of the smoke locusts upon the earth” (</a:t>
                      </a:r>
                      <a:r>
                        <a:rPr lang="en-US" sz="1200" u="none" strike="noStrike" dirty="0">
                          <a:solidFill>
                            <a:schemeClr val="tx1"/>
                          </a:solidFill>
                          <a:effectLst/>
                        </a:rPr>
                        <a:t>Revelation 9:2–3</a:t>
                      </a:r>
                      <a:r>
                        <a:rPr lang="en-US" sz="1200" dirty="0">
                          <a:solidFill>
                            <a:schemeClr val="tx1"/>
                          </a:solidFill>
                          <a:effectLst/>
                        </a:rPr>
                        <a:t>). “Lucifer opens the doors of hell, and every vile influence ascends from its evil depths as does smoke from a great furnace. So dark is the smoke and so widespread is the evil that the sun and the air are darkened”</a:t>
                      </a:r>
                    </a:p>
                  </a:txBody>
                  <a:tcPr marL="95250" marR="95250" marT="66675" marB="66675" anchor="ctr"/>
                </a:tc>
                <a:extLst>
                  <a:ext uri="{0D108BD9-81ED-4DB2-BD59-A6C34878D82A}">
                    <a16:rowId xmlns:a16="http://schemas.microsoft.com/office/drawing/2014/main" val="4169384846"/>
                  </a:ext>
                </a:extLst>
              </a:tr>
              <a:tr h="681990">
                <a:tc>
                  <a:txBody>
                    <a:bodyPr/>
                    <a:lstStyle/>
                    <a:p>
                      <a:pPr algn="l" fontAlgn="base"/>
                      <a:r>
                        <a:rPr lang="en-US" sz="1200" dirty="0">
                          <a:solidFill>
                            <a:schemeClr val="tx1"/>
                          </a:solidFill>
                          <a:effectLst/>
                        </a:rPr>
                        <a:t>Sixth angel</a:t>
                      </a:r>
                    </a:p>
                    <a:p>
                      <a:pPr algn="l" fontAlgn="base"/>
                      <a:r>
                        <a:rPr lang="en-US" sz="1200" dirty="0">
                          <a:solidFill>
                            <a:schemeClr val="tx1"/>
                          </a:solidFill>
                          <a:effectLst/>
                        </a:rPr>
                        <a:t>(</a:t>
                      </a:r>
                      <a:r>
                        <a:rPr lang="en-US" sz="1200" u="none" strike="noStrike" dirty="0">
                          <a:solidFill>
                            <a:schemeClr val="tx1"/>
                          </a:solidFill>
                          <a:effectLst/>
                        </a:rPr>
                        <a:t>Revelation 9:13–21</a:t>
                      </a:r>
                      <a:r>
                        <a:rPr lang="en-US" sz="1200" dirty="0">
                          <a:solidFill>
                            <a:schemeClr val="tx1"/>
                          </a:solidFill>
                          <a:effectLst/>
                        </a:rPr>
                        <a:t>)</a:t>
                      </a:r>
                    </a:p>
                  </a:txBody>
                  <a:tcPr marL="95250" marR="95250" marT="66675" marB="66675" anchor="ctr"/>
                </a:tc>
                <a:tc>
                  <a:txBody>
                    <a:bodyPr/>
                    <a:lstStyle/>
                    <a:p>
                      <a:pPr algn="l" fontAlgn="base"/>
                      <a:r>
                        <a:rPr lang="en-US" sz="1200">
                          <a:solidFill>
                            <a:schemeClr val="tx1"/>
                          </a:solidFill>
                          <a:effectLst/>
                        </a:rPr>
                        <a:t>Third part of men are killed.</a:t>
                      </a:r>
                    </a:p>
                  </a:txBody>
                  <a:tcPr marL="95250" marR="95250" marT="66675" marB="66675" anchor="ctr"/>
                </a:tc>
                <a:tc>
                  <a:txBody>
                    <a:bodyPr/>
                    <a:lstStyle/>
                    <a:p>
                      <a:pPr algn="l" fontAlgn="base"/>
                      <a:r>
                        <a:rPr lang="en-US" sz="1200" dirty="0">
                          <a:solidFill>
                            <a:schemeClr val="tx1"/>
                          </a:solidFill>
                          <a:effectLst/>
                        </a:rPr>
                        <a:t>Four angels who are prepared to slay one-third of men. “Four angels of the devil, demons from the depths of hell, are given free reign to lead the armies of men in destroying a third of the population of the earth”</a:t>
                      </a:r>
                    </a:p>
                  </a:txBody>
                  <a:tcPr marL="95250" marR="95250" marT="66675" marB="66675" anchor="ctr"/>
                </a:tc>
                <a:extLst>
                  <a:ext uri="{0D108BD9-81ED-4DB2-BD59-A6C34878D82A}">
                    <a16:rowId xmlns:a16="http://schemas.microsoft.com/office/drawing/2014/main" val="4030091132"/>
                  </a:ext>
                </a:extLst>
              </a:tr>
              <a:tr h="864870">
                <a:tc>
                  <a:txBody>
                    <a:bodyPr/>
                    <a:lstStyle/>
                    <a:p>
                      <a:pPr algn="l" fontAlgn="base"/>
                      <a:r>
                        <a:rPr lang="en-US" sz="1200" dirty="0">
                          <a:solidFill>
                            <a:schemeClr val="tx1"/>
                          </a:solidFill>
                          <a:effectLst/>
                        </a:rPr>
                        <a:t>Seventh angel</a:t>
                      </a:r>
                    </a:p>
                    <a:p>
                      <a:pPr algn="l" fontAlgn="base"/>
                      <a:r>
                        <a:rPr lang="en-US" sz="1200" dirty="0">
                          <a:solidFill>
                            <a:schemeClr val="tx1"/>
                          </a:solidFill>
                          <a:effectLst/>
                        </a:rPr>
                        <a:t>(</a:t>
                      </a:r>
                      <a:r>
                        <a:rPr lang="en-US" sz="1200" u="none" strike="noStrike" dirty="0">
                          <a:solidFill>
                            <a:schemeClr val="tx1"/>
                          </a:solidFill>
                          <a:effectLst/>
                        </a:rPr>
                        <a:t>Revelation 11:15–19</a:t>
                      </a:r>
                      <a:r>
                        <a:rPr lang="en-US" sz="1200" dirty="0">
                          <a:solidFill>
                            <a:schemeClr val="tx1"/>
                          </a:solidFill>
                          <a:effectLst/>
                        </a:rPr>
                        <a:t>)</a:t>
                      </a:r>
                    </a:p>
                  </a:txBody>
                  <a:tcPr marL="95250" marR="95250" marT="66675" marB="66675" anchor="ctr"/>
                </a:tc>
                <a:tc>
                  <a:txBody>
                    <a:bodyPr/>
                    <a:lstStyle/>
                    <a:p>
                      <a:pPr algn="l" fontAlgn="base"/>
                      <a:r>
                        <a:rPr lang="en-US" sz="1200">
                          <a:solidFill>
                            <a:schemeClr val="tx1"/>
                          </a:solidFill>
                          <a:effectLst/>
                        </a:rPr>
                        <a:t>Those who destroy (corrupt, waste, pervert) the earth are destroyed.</a:t>
                      </a:r>
                    </a:p>
                  </a:txBody>
                  <a:tcPr marL="95250" marR="95250" marT="66675" marB="66675" anchor="ctr"/>
                </a:tc>
                <a:tc>
                  <a:txBody>
                    <a:bodyPr/>
                    <a:lstStyle/>
                    <a:p>
                      <a:pPr algn="l" fontAlgn="base"/>
                      <a:r>
                        <a:rPr lang="en-US" sz="1200" dirty="0">
                          <a:solidFill>
                            <a:schemeClr val="tx1"/>
                          </a:solidFill>
                          <a:effectLst/>
                        </a:rPr>
                        <a:t>The Lord Himself. “Lo, the Great Millennium cometh! And Christ </a:t>
                      </a:r>
                      <a:r>
                        <a:rPr lang="en-US" sz="1200" dirty="0" err="1">
                          <a:solidFill>
                            <a:schemeClr val="tx1"/>
                          </a:solidFill>
                          <a:effectLst/>
                        </a:rPr>
                        <a:t>reigneth</a:t>
                      </a:r>
                      <a:r>
                        <a:rPr lang="en-US" sz="1200" dirty="0">
                          <a:solidFill>
                            <a:schemeClr val="tx1"/>
                          </a:solidFill>
                          <a:effectLst/>
                        </a:rPr>
                        <a:t>! ‘And the Lord shall be king over all the earth: in that day shall there be one Lord, and his name one.’ (</a:t>
                      </a:r>
                      <a:r>
                        <a:rPr lang="en-US" sz="1200" u="none" strike="noStrike" dirty="0">
                          <a:solidFill>
                            <a:schemeClr val="tx1"/>
                          </a:solidFill>
                          <a:effectLst/>
                        </a:rPr>
                        <a:t>Zech. 14:9</a:t>
                      </a:r>
                      <a:r>
                        <a:rPr lang="en-US" sz="1200" dirty="0">
                          <a:solidFill>
                            <a:schemeClr val="tx1"/>
                          </a:solidFill>
                          <a:effectLst/>
                        </a:rPr>
                        <a:t>.) In that day he shall make ‘a full end of all nations’ (</a:t>
                      </a:r>
                      <a:r>
                        <a:rPr lang="en-US" sz="1200" u="none" strike="noStrike" dirty="0">
                          <a:solidFill>
                            <a:schemeClr val="tx1"/>
                          </a:solidFill>
                          <a:effectLst/>
                        </a:rPr>
                        <a:t>D. &amp; C. 87:6</a:t>
                      </a:r>
                      <a:r>
                        <a:rPr lang="en-US" sz="1200" dirty="0">
                          <a:solidFill>
                            <a:schemeClr val="tx1"/>
                          </a:solidFill>
                          <a:effectLst/>
                        </a:rPr>
                        <a:t>), as he said: ‘I will be your ruler when I come’ (</a:t>
                      </a:r>
                      <a:r>
                        <a:rPr lang="en-US" sz="1200" u="none" strike="noStrike" dirty="0">
                          <a:solidFill>
                            <a:schemeClr val="tx1"/>
                          </a:solidFill>
                          <a:effectLst/>
                        </a:rPr>
                        <a:t>D. &amp; C. 41:4</a:t>
                      </a:r>
                      <a:r>
                        <a:rPr lang="en-US" sz="1200" dirty="0">
                          <a:solidFill>
                            <a:schemeClr val="tx1"/>
                          </a:solidFill>
                          <a:effectLst/>
                        </a:rPr>
                        <a:t>); and, ‘Ye shall have no laws but my laws when I come, for I am your lawgiver.’ (</a:t>
                      </a:r>
                      <a:r>
                        <a:rPr lang="en-US" sz="1200" u="none" strike="noStrike" dirty="0">
                          <a:solidFill>
                            <a:schemeClr val="tx1"/>
                          </a:solidFill>
                          <a:effectLst/>
                        </a:rPr>
                        <a:t>D. &amp; C. 38:22</a:t>
                      </a:r>
                      <a:r>
                        <a:rPr lang="en-US" sz="1200" dirty="0">
                          <a:solidFill>
                            <a:schemeClr val="tx1"/>
                          </a:solidFill>
                          <a:effectLst/>
                        </a:rPr>
                        <a:t>)”</a:t>
                      </a:r>
                    </a:p>
                  </a:txBody>
                  <a:tcPr marL="95250" marR="95250" marT="66675" marB="66675" anchor="ctr"/>
                </a:tc>
                <a:extLst>
                  <a:ext uri="{0D108BD9-81ED-4DB2-BD59-A6C34878D82A}">
                    <a16:rowId xmlns:a16="http://schemas.microsoft.com/office/drawing/2014/main" val="2070649497"/>
                  </a:ext>
                </a:extLst>
              </a:tr>
            </a:tbl>
          </a:graphicData>
        </a:graphic>
      </p:graphicFrame>
      <p:sp>
        <p:nvSpPr>
          <p:cNvPr id="4" name="Rectangle 3"/>
          <p:cNvSpPr/>
          <p:nvPr/>
        </p:nvSpPr>
        <p:spPr>
          <a:xfrm>
            <a:off x="1044689" y="6155167"/>
            <a:ext cx="9757479" cy="369332"/>
          </a:xfrm>
          <a:prstGeom prst="rect">
            <a:avLst/>
          </a:prstGeom>
        </p:spPr>
        <p:txBody>
          <a:bodyPr wrap="none">
            <a:spAutoFit/>
          </a:bodyPr>
          <a:lstStyle/>
          <a:p>
            <a:r>
              <a:rPr lang="en-US" dirty="0">
                <a:solidFill>
                  <a:srgbClr val="000000"/>
                </a:solidFill>
                <a:latin typeface="Calibri" panose="020F0502020204030204" pitchFamily="34" charset="0"/>
              </a:rPr>
              <a:t>Bruce R. McConkie, </a:t>
            </a:r>
            <a:r>
              <a:rPr lang="en-US" i="1" dirty="0">
                <a:solidFill>
                  <a:srgbClr val="000000"/>
                </a:solidFill>
                <a:latin typeface="Calibri" panose="020F0502020204030204" pitchFamily="34" charset="0"/>
              </a:rPr>
              <a:t>Millennial Messiah,</a:t>
            </a:r>
            <a:r>
              <a:rPr lang="en-US" dirty="0">
                <a:solidFill>
                  <a:srgbClr val="000000"/>
                </a:solidFill>
                <a:latin typeface="Calibri" panose="020F0502020204030204" pitchFamily="34" charset="0"/>
              </a:rPr>
              <a:t> 382-326; </a:t>
            </a:r>
            <a:r>
              <a:rPr lang="en-US" dirty="0"/>
              <a:t> D</a:t>
            </a:r>
            <a:r>
              <a:rPr lang="en-US" i="1" dirty="0"/>
              <a:t>octrinal New Testament Commentary, </a:t>
            </a:r>
            <a:r>
              <a:rPr lang="en-US" dirty="0"/>
              <a:t>3:499; 3:512</a:t>
            </a:r>
          </a:p>
        </p:txBody>
      </p:sp>
      <p:sp>
        <p:nvSpPr>
          <p:cNvPr id="5" name="TextBox 4"/>
          <p:cNvSpPr txBox="1"/>
          <p:nvPr/>
        </p:nvSpPr>
        <p:spPr>
          <a:xfrm>
            <a:off x="3731557" y="-6853"/>
            <a:ext cx="3872753" cy="523220"/>
          </a:xfrm>
          <a:prstGeom prst="rect">
            <a:avLst/>
          </a:prstGeom>
          <a:noFill/>
        </p:spPr>
        <p:txBody>
          <a:bodyPr wrap="square" rtlCol="0">
            <a:spAutoFit/>
          </a:bodyPr>
          <a:lstStyle/>
          <a:p>
            <a:pPr algn="ctr"/>
            <a:r>
              <a:rPr lang="en-US" sz="2800" dirty="0"/>
              <a:t>Destroying Angels</a:t>
            </a:r>
          </a:p>
        </p:txBody>
      </p:sp>
    </p:spTree>
    <p:extLst>
      <p:ext uri="{BB962C8B-B14F-4D97-AF65-F5344CB8AC3E}">
        <p14:creationId xmlns:p14="http://schemas.microsoft.com/office/powerpoint/2010/main" val="41572104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057400" y="76201"/>
            <a:ext cx="8077200" cy="461665"/>
          </a:xfrm>
          <a:prstGeom prst="rect">
            <a:avLst/>
          </a:prstGeom>
          <a:noFill/>
        </p:spPr>
        <p:txBody>
          <a:bodyPr wrap="square" rtlCol="0">
            <a:spAutoFit/>
          </a:bodyPr>
          <a:lstStyle/>
          <a:p>
            <a:pPr algn="ctr"/>
            <a:r>
              <a:rPr lang="en-US" sz="2400" dirty="0">
                <a:solidFill>
                  <a:schemeClr val="bg1"/>
                </a:solidFill>
              </a:rPr>
              <a:t>White Robes—Fifth Seal</a:t>
            </a:r>
          </a:p>
        </p:txBody>
      </p:sp>
      <p:sp>
        <p:nvSpPr>
          <p:cNvPr id="6" name="TextBox 5"/>
          <p:cNvSpPr txBox="1"/>
          <p:nvPr/>
        </p:nvSpPr>
        <p:spPr>
          <a:xfrm>
            <a:off x="515471" y="829237"/>
            <a:ext cx="3558988" cy="1815882"/>
          </a:xfrm>
          <a:prstGeom prst="rect">
            <a:avLst/>
          </a:prstGeom>
          <a:noFill/>
        </p:spPr>
        <p:txBody>
          <a:bodyPr wrap="square" rtlCol="0">
            <a:spAutoFit/>
          </a:bodyPr>
          <a:lstStyle/>
          <a:p>
            <a:r>
              <a:rPr lang="en-US" sz="2800" dirty="0">
                <a:solidFill>
                  <a:schemeClr val="bg1"/>
                </a:solidFill>
              </a:rPr>
              <a:t>Given unto every one, the righteous martyrs and they will rest a little season…</a:t>
            </a:r>
          </a:p>
        </p:txBody>
      </p:sp>
      <p:sp>
        <p:nvSpPr>
          <p:cNvPr id="10" name="TextBox 9"/>
          <p:cNvSpPr txBox="1"/>
          <p:nvPr/>
        </p:nvSpPr>
        <p:spPr>
          <a:xfrm>
            <a:off x="237565" y="6378388"/>
            <a:ext cx="2819400" cy="369332"/>
          </a:xfrm>
          <a:prstGeom prst="rect">
            <a:avLst/>
          </a:prstGeom>
          <a:noFill/>
        </p:spPr>
        <p:txBody>
          <a:bodyPr wrap="square" rtlCol="0">
            <a:spAutoFit/>
          </a:bodyPr>
          <a:lstStyle/>
          <a:p>
            <a:r>
              <a:rPr lang="en-US" dirty="0">
                <a:solidFill>
                  <a:schemeClr val="bg1"/>
                </a:solidFill>
              </a:rPr>
              <a:t>Revelation 6:11</a:t>
            </a:r>
          </a:p>
        </p:txBody>
      </p:sp>
      <p:sp>
        <p:nvSpPr>
          <p:cNvPr id="2" name="Rectangle 1"/>
          <p:cNvSpPr/>
          <p:nvPr/>
        </p:nvSpPr>
        <p:spPr>
          <a:xfrm>
            <a:off x="7049386" y="1271822"/>
            <a:ext cx="5035038" cy="5262979"/>
          </a:xfrm>
          <a:prstGeom prst="rect">
            <a:avLst/>
          </a:prstGeom>
        </p:spPr>
        <p:txBody>
          <a:bodyPr wrap="square">
            <a:spAutoFit/>
          </a:bodyPr>
          <a:lstStyle/>
          <a:p>
            <a:r>
              <a:rPr lang="en-US" sz="2400" dirty="0">
                <a:solidFill>
                  <a:schemeClr val="bg1"/>
                </a:solidFill>
                <a:latin typeface="Open Sans"/>
              </a:rPr>
              <a:t>Many early Christians, including nearly all of the original Apostles, gave their lives as martyrs. John saw the Christian martyrs “under the altar,” suggesting that their lives were given in sacrifice to God’s service, much like the sacrificial animals offered upon the altar of the temple. Because they gave up their lives “for the word of God, and for the testimony which they held,” they were given “white robes,” symbolic of purity.</a:t>
            </a:r>
            <a:endParaRPr lang="en-US" sz="2400" dirty="0">
              <a:solidFill>
                <a:schemeClr val="bg1"/>
              </a:solidFill>
            </a:endParaRPr>
          </a:p>
        </p:txBody>
      </p:sp>
      <p:sp>
        <p:nvSpPr>
          <p:cNvPr id="8" name="Rectangle 7"/>
          <p:cNvSpPr/>
          <p:nvPr/>
        </p:nvSpPr>
        <p:spPr>
          <a:xfrm>
            <a:off x="5241407" y="503368"/>
            <a:ext cx="1725537" cy="369332"/>
          </a:xfrm>
          <a:prstGeom prst="rect">
            <a:avLst/>
          </a:prstGeom>
        </p:spPr>
        <p:txBody>
          <a:bodyPr wrap="none">
            <a:spAutoFit/>
          </a:bodyPr>
          <a:lstStyle/>
          <a:p>
            <a:r>
              <a:rPr lang="en-US" dirty="0">
                <a:solidFill>
                  <a:srgbClr val="FFFFFF"/>
                </a:solidFill>
                <a:latin typeface="Calibri" panose="020F0502020204030204" pitchFamily="34" charset="0"/>
              </a:rPr>
              <a:t>Symbol of Purity</a:t>
            </a:r>
            <a:endParaRPr lang="en-US" dirty="0">
              <a:effectLst/>
            </a:endParaRPr>
          </a:p>
        </p:txBody>
      </p:sp>
      <p:pic>
        <p:nvPicPr>
          <p:cNvPr id="7" name="Picture 6">
            <a:extLst>
              <a:ext uri="{FF2B5EF4-FFF2-40B4-BE49-F238E27FC236}">
                <a16:creationId xmlns:a16="http://schemas.microsoft.com/office/drawing/2014/main" id="{91846F42-4D28-45EB-A1AC-AEA6BC90F4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2813070"/>
            <a:ext cx="4488398" cy="2951122"/>
          </a:xfrm>
          <a:prstGeom prst="rect">
            <a:avLst/>
          </a:prstGeom>
        </p:spPr>
      </p:pic>
    </p:spTree>
    <p:extLst>
      <p:ext uri="{BB962C8B-B14F-4D97-AF65-F5344CB8AC3E}">
        <p14:creationId xmlns:p14="http://schemas.microsoft.com/office/powerpoint/2010/main" val="438263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057400" y="1143001"/>
            <a:ext cx="8077200" cy="461665"/>
          </a:xfrm>
          <a:prstGeom prst="rect">
            <a:avLst/>
          </a:prstGeom>
          <a:noFill/>
        </p:spPr>
        <p:txBody>
          <a:bodyPr wrap="square" rtlCol="0">
            <a:spAutoFit/>
          </a:bodyPr>
          <a:lstStyle/>
          <a:p>
            <a:pPr algn="ctr"/>
            <a:r>
              <a:rPr lang="en-US" sz="2400" dirty="0">
                <a:solidFill>
                  <a:schemeClr val="bg1"/>
                </a:solidFill>
              </a:rPr>
              <a:t>Earthquakes, Sun Black, Moon as blood, and Stars fall</a:t>
            </a:r>
          </a:p>
        </p:txBody>
      </p:sp>
      <p:sp>
        <p:nvSpPr>
          <p:cNvPr id="6" name="TextBox 5"/>
          <p:cNvSpPr txBox="1"/>
          <p:nvPr/>
        </p:nvSpPr>
        <p:spPr>
          <a:xfrm>
            <a:off x="3810000" y="228600"/>
            <a:ext cx="5257800" cy="523220"/>
          </a:xfrm>
          <a:prstGeom prst="rect">
            <a:avLst/>
          </a:prstGeom>
          <a:noFill/>
        </p:spPr>
        <p:txBody>
          <a:bodyPr wrap="square" rtlCol="0">
            <a:spAutoFit/>
          </a:bodyPr>
          <a:lstStyle/>
          <a:p>
            <a:r>
              <a:rPr lang="en-US" sz="2800" dirty="0">
                <a:solidFill>
                  <a:schemeClr val="bg1"/>
                </a:solidFill>
              </a:rPr>
              <a:t>Sixth Seal—signs of the times</a:t>
            </a:r>
          </a:p>
        </p:txBody>
      </p:sp>
      <p:sp>
        <p:nvSpPr>
          <p:cNvPr id="10" name="TextBox 9"/>
          <p:cNvSpPr txBox="1"/>
          <p:nvPr/>
        </p:nvSpPr>
        <p:spPr>
          <a:xfrm>
            <a:off x="129988" y="6380202"/>
            <a:ext cx="2819400" cy="369332"/>
          </a:xfrm>
          <a:prstGeom prst="rect">
            <a:avLst/>
          </a:prstGeom>
          <a:noFill/>
        </p:spPr>
        <p:txBody>
          <a:bodyPr wrap="square" rtlCol="0">
            <a:spAutoFit/>
          </a:bodyPr>
          <a:lstStyle/>
          <a:p>
            <a:r>
              <a:rPr lang="en-US" dirty="0">
                <a:solidFill>
                  <a:schemeClr val="bg1"/>
                </a:solidFill>
              </a:rPr>
              <a:t>Revelation 6:12-14</a:t>
            </a:r>
          </a:p>
        </p:txBody>
      </p:sp>
      <p:pic>
        <p:nvPicPr>
          <p:cNvPr id="2050" name="Picture 2" descr="Image result for earthquake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89965" y="1768519"/>
            <a:ext cx="4249271" cy="239021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falling stars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635624" y="4298411"/>
            <a:ext cx="2528048" cy="252804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blood moon 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794376" y="4298411"/>
            <a:ext cx="2913248" cy="231453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sun darkened 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716122" y="1768519"/>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97083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057400" y="1143000"/>
            <a:ext cx="8077200" cy="1569660"/>
          </a:xfrm>
          <a:prstGeom prst="rect">
            <a:avLst/>
          </a:prstGeom>
          <a:noFill/>
        </p:spPr>
        <p:txBody>
          <a:bodyPr wrap="square" rtlCol="0">
            <a:spAutoFit/>
          </a:bodyPr>
          <a:lstStyle/>
          <a:p>
            <a:r>
              <a:rPr lang="en-US" sz="2400" dirty="0">
                <a:solidFill>
                  <a:schemeClr val="bg1"/>
                </a:solidFill>
              </a:rPr>
              <a:t>Wicked and influential</a:t>
            </a:r>
          </a:p>
          <a:p>
            <a:endParaRPr lang="en-US" sz="2400" dirty="0">
              <a:solidFill>
                <a:schemeClr val="bg1"/>
              </a:solidFill>
            </a:endParaRPr>
          </a:p>
          <a:p>
            <a:r>
              <a:rPr lang="en-US" sz="2400" dirty="0">
                <a:solidFill>
                  <a:schemeClr val="bg1"/>
                </a:solidFill>
              </a:rPr>
              <a:t>All wicked hide in caves </a:t>
            </a:r>
          </a:p>
          <a:p>
            <a:r>
              <a:rPr lang="en-US" sz="2400" dirty="0">
                <a:solidFill>
                  <a:schemeClr val="bg1"/>
                </a:solidFill>
              </a:rPr>
              <a:t>--Isaiah 2:19 and 2 Nephi 12:10,19,21</a:t>
            </a:r>
          </a:p>
        </p:txBody>
      </p:sp>
      <p:sp>
        <p:nvSpPr>
          <p:cNvPr id="6" name="TextBox 5"/>
          <p:cNvSpPr txBox="1"/>
          <p:nvPr/>
        </p:nvSpPr>
        <p:spPr>
          <a:xfrm>
            <a:off x="3810000" y="228600"/>
            <a:ext cx="5257800" cy="523220"/>
          </a:xfrm>
          <a:prstGeom prst="rect">
            <a:avLst/>
          </a:prstGeom>
          <a:noFill/>
        </p:spPr>
        <p:txBody>
          <a:bodyPr wrap="square" rtlCol="0">
            <a:spAutoFit/>
          </a:bodyPr>
          <a:lstStyle/>
          <a:p>
            <a:r>
              <a:rPr lang="en-US" sz="2800" dirty="0">
                <a:solidFill>
                  <a:schemeClr val="bg1"/>
                </a:solidFill>
              </a:rPr>
              <a:t>Sixth Seal— Kings=Leaders</a:t>
            </a:r>
          </a:p>
        </p:txBody>
      </p:sp>
      <p:sp>
        <p:nvSpPr>
          <p:cNvPr id="10" name="TextBox 9"/>
          <p:cNvSpPr txBox="1"/>
          <p:nvPr/>
        </p:nvSpPr>
        <p:spPr>
          <a:xfrm>
            <a:off x="129988" y="6488668"/>
            <a:ext cx="2819400" cy="369332"/>
          </a:xfrm>
          <a:prstGeom prst="rect">
            <a:avLst/>
          </a:prstGeom>
          <a:noFill/>
        </p:spPr>
        <p:txBody>
          <a:bodyPr wrap="square" rtlCol="0">
            <a:spAutoFit/>
          </a:bodyPr>
          <a:lstStyle/>
          <a:p>
            <a:r>
              <a:rPr lang="en-US" dirty="0">
                <a:solidFill>
                  <a:schemeClr val="bg1"/>
                </a:solidFill>
              </a:rPr>
              <a:t>Revelation 6:14</a:t>
            </a:r>
          </a:p>
        </p:txBody>
      </p:sp>
      <p:pic>
        <p:nvPicPr>
          <p:cNvPr id="3074" name="Picture 2" descr="Image result for hide in cave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3103840"/>
            <a:ext cx="7620000" cy="34480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hide in cave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342094" y="751821"/>
            <a:ext cx="3516406" cy="1976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1701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2313</TotalTime>
  <Words>8230</Words>
  <Application>Microsoft Office PowerPoint</Application>
  <PresentationFormat>Widescreen</PresentationFormat>
  <Paragraphs>695</Paragraphs>
  <Slides>64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64</vt:i4>
      </vt:variant>
    </vt:vector>
  </HeadingPairs>
  <TitlesOfParts>
    <vt:vector size="72" baseType="lpstr">
      <vt:lpstr>Harrington</vt:lpstr>
      <vt:lpstr>Arial</vt:lpstr>
      <vt:lpstr>Calibri Light</vt:lpstr>
      <vt:lpstr>Calibri</vt:lpstr>
      <vt:lpstr>Abadi</vt:lpstr>
      <vt:lpstr>Palatino</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lynda blau</cp:lastModifiedBy>
  <cp:revision>202</cp:revision>
  <dcterms:created xsi:type="dcterms:W3CDTF">2016-05-16T13:36:31Z</dcterms:created>
  <dcterms:modified xsi:type="dcterms:W3CDTF">2020-09-15T14:45:55Z</dcterms:modified>
</cp:coreProperties>
</file>