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98" r:id="rId2"/>
    <p:sldId id="299" r:id="rId3"/>
    <p:sldId id="300" r:id="rId4"/>
    <p:sldId id="301" r:id="rId5"/>
    <p:sldId id="302" r:id="rId6"/>
    <p:sldId id="303" r:id="rId7"/>
    <p:sldId id="304" r:id="rId8"/>
    <p:sldId id="305" r:id="rId9"/>
    <p:sldId id="314" r:id="rId10"/>
    <p:sldId id="307" r:id="rId11"/>
    <p:sldId id="308" r:id="rId12"/>
    <p:sldId id="309" r:id="rId13"/>
    <p:sldId id="310" r:id="rId14"/>
    <p:sldId id="311" r:id="rId15"/>
    <p:sldId id="312" r:id="rId16"/>
    <p:sldId id="332"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284" r:id="rId35"/>
    <p:sldId id="286" r:id="rId36"/>
    <p:sldId id="333" r:id="rId37"/>
    <p:sldId id="334"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Harrington" panose="04040505050A02020702" pitchFamily="82" charset="0"/>
      <p:regular r:id="rId46"/>
    </p:embeddedFont>
    <p:embeddedFont>
      <p:font typeface="Lucida Sans" panose="020B0602030504020204" pitchFamily="34"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
      <p:font typeface="Palatino" pitchFamily="2"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06D5D-C0FF-4ABA-AC52-ED0D111B0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5594" y="366385"/>
            <a:ext cx="10880812" cy="2616101"/>
          </a:xfrm>
          <a:prstGeom prst="rect">
            <a:avLst/>
          </a:prstGeom>
          <a:noFill/>
        </p:spPr>
        <p:txBody>
          <a:bodyPr wrap="square" rtlCol="0">
            <a:spAutoFit/>
          </a:bodyPr>
          <a:lstStyle/>
          <a:p>
            <a:pPr algn="ctr"/>
            <a:r>
              <a:rPr lang="en-US" sz="6600" dirty="0">
                <a:solidFill>
                  <a:schemeClr val="bg1"/>
                </a:solidFill>
                <a:latin typeface="Harrington" panose="04040505050A02020702" pitchFamily="82" charset="0"/>
              </a:rPr>
              <a:t>Preparing for the Last Days</a:t>
            </a:r>
          </a:p>
          <a:p>
            <a:pPr algn="ctr"/>
            <a:endParaRPr lang="en-US" sz="6600" dirty="0">
              <a:solidFill>
                <a:schemeClr val="bg1"/>
              </a:solidFill>
              <a:latin typeface="Harrington" panose="04040505050A02020702" pitchFamily="82" charset="0"/>
            </a:endParaRPr>
          </a:p>
          <a:p>
            <a:pPr algn="ctr"/>
            <a:r>
              <a:rPr lang="en-US" sz="3200" dirty="0">
                <a:solidFill>
                  <a:schemeClr val="bg1"/>
                </a:solidFill>
                <a:latin typeface="Harrington" panose="04040505050A02020702" pitchFamily="82" charset="0"/>
              </a:rPr>
              <a:t>Revelation 14-16</a:t>
            </a:r>
          </a:p>
        </p:txBody>
      </p:sp>
      <p:grpSp>
        <p:nvGrpSpPr>
          <p:cNvPr id="6" name="Group 5"/>
          <p:cNvGrpSpPr/>
          <p:nvPr/>
        </p:nvGrpSpPr>
        <p:grpSpPr>
          <a:xfrm>
            <a:off x="4706114" y="3250846"/>
            <a:ext cx="2895600" cy="2667000"/>
            <a:chOff x="3657600" y="2667000"/>
            <a:chExt cx="2209800" cy="2133600"/>
          </a:xfrm>
        </p:grpSpPr>
        <p:sp>
          <p:nvSpPr>
            <p:cNvPr id="7" name="Rounded Rectangle 6"/>
            <p:cNvSpPr/>
            <p:nvPr/>
          </p:nvSpPr>
          <p:spPr>
            <a:xfrm rot="5400000">
              <a:off x="4106635" y="3970565"/>
              <a:ext cx="1104900" cy="326571"/>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657600" y="2667000"/>
              <a:ext cx="2209800" cy="137160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5400000">
              <a:off x="4182835" y="3894365"/>
              <a:ext cx="1104900" cy="32657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707367" y="2719186"/>
              <a:ext cx="2133600" cy="12954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038600" y="4419600"/>
              <a:ext cx="1447800" cy="381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14800" y="4419600"/>
              <a:ext cx="1371600" cy="3048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247533" y="3145242"/>
            <a:ext cx="1578976" cy="3437675"/>
            <a:chOff x="1991831" y="1178829"/>
            <a:chExt cx="2026911" cy="4422497"/>
          </a:xfrm>
        </p:grpSpPr>
        <p:sp>
          <p:nvSpPr>
            <p:cNvPr id="53" name="Oval 52"/>
            <p:cNvSpPr/>
            <p:nvPr/>
          </p:nvSpPr>
          <p:spPr>
            <a:xfrm rot="649721" flipH="1">
              <a:off x="3016382"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649721" flipH="1">
              <a:off x="2467117"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flipH="1">
              <a:off x="2369481" y="2677698"/>
              <a:ext cx="1400491" cy="270122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6724914" flipH="1">
              <a:off x="1930416" y="3613547"/>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3549535" flipH="1">
              <a:off x="3538562" y="3594652"/>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217087" flipH="1">
              <a:off x="2234158" y="2595622"/>
              <a:ext cx="537618" cy="118635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0382913">
              <a:off x="3342924" y="2601919"/>
              <a:ext cx="585228" cy="122935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p:cNvSpPr/>
            <p:nvPr/>
          </p:nvSpPr>
          <p:spPr>
            <a:xfrm rot="20706537">
              <a:off x="1991831" y="1178829"/>
              <a:ext cx="1998758" cy="1879517"/>
            </a:xfrm>
            <a:custGeom>
              <a:avLst/>
              <a:gdLst>
                <a:gd name="connsiteX0" fmla="*/ 1806500 w 1998758"/>
                <a:gd name="connsiteY0" fmla="*/ 682869 h 1879517"/>
                <a:gd name="connsiteX1" fmla="*/ 1765588 w 1998758"/>
                <a:gd name="connsiteY1" fmla="*/ 685304 h 1879517"/>
                <a:gd name="connsiteX2" fmla="*/ 1787925 w 1998758"/>
                <a:gd name="connsiteY2" fmla="*/ 714229 h 1879517"/>
                <a:gd name="connsiteX3" fmla="*/ 1795965 w 1998758"/>
                <a:gd name="connsiteY3" fmla="*/ 696654 h 1879517"/>
                <a:gd name="connsiteX4" fmla="*/ 1208171 w 1998758"/>
                <a:gd name="connsiteY4" fmla="*/ 66778 h 1879517"/>
                <a:gd name="connsiteX5" fmla="*/ 1346280 w 1998758"/>
                <a:gd name="connsiteY5" fmla="*/ 104615 h 1879517"/>
                <a:gd name="connsiteX6" fmla="*/ 1552921 w 1998758"/>
                <a:gd name="connsiteY6" fmla="*/ 258790 h 1879517"/>
                <a:gd name="connsiteX7" fmla="*/ 1742281 w 1998758"/>
                <a:gd name="connsiteY7" fmla="*/ 344665 h 1879517"/>
                <a:gd name="connsiteX8" fmla="*/ 1736241 w 1998758"/>
                <a:gd name="connsiteY8" fmla="*/ 463998 h 1879517"/>
                <a:gd name="connsiteX9" fmla="*/ 1926199 w 1998758"/>
                <a:gd name="connsiteY9" fmla="*/ 600937 h 1879517"/>
                <a:gd name="connsiteX10" fmla="*/ 1895702 w 1998758"/>
                <a:gd name="connsiteY10" fmla="*/ 664169 h 1879517"/>
                <a:gd name="connsiteX11" fmla="*/ 1866832 w 1998758"/>
                <a:gd name="connsiteY11" fmla="*/ 673034 h 1879517"/>
                <a:gd name="connsiteX12" fmla="*/ 1873137 w 1998758"/>
                <a:gd name="connsiteY12" fmla="*/ 676782 h 1879517"/>
                <a:gd name="connsiteX13" fmla="*/ 1919373 w 1998758"/>
                <a:gd name="connsiteY13" fmla="*/ 814502 h 1879517"/>
                <a:gd name="connsiteX14" fmla="*/ 1919628 w 1998758"/>
                <a:gd name="connsiteY14" fmla="*/ 814842 h 1879517"/>
                <a:gd name="connsiteX15" fmla="*/ 1956134 w 1998758"/>
                <a:gd name="connsiteY15" fmla="*/ 863596 h 1879517"/>
                <a:gd name="connsiteX16" fmla="*/ 1978709 w 1998758"/>
                <a:gd name="connsiteY16" fmla="*/ 948163 h 1879517"/>
                <a:gd name="connsiteX17" fmla="*/ 1976053 w 1998758"/>
                <a:gd name="connsiteY17" fmla="*/ 1093099 h 1879517"/>
                <a:gd name="connsiteX18" fmla="*/ 1995454 w 1998758"/>
                <a:gd name="connsiteY18" fmla="*/ 1314703 h 1879517"/>
                <a:gd name="connsiteX19" fmla="*/ 1904571 w 1998758"/>
                <a:gd name="connsiteY19" fmla="*/ 1508684 h 1879517"/>
                <a:gd name="connsiteX20" fmla="*/ 1872036 w 1998758"/>
                <a:gd name="connsiteY20" fmla="*/ 1674901 h 1879517"/>
                <a:gd name="connsiteX21" fmla="*/ 1761266 w 1998758"/>
                <a:gd name="connsiteY21" fmla="*/ 1695026 h 1879517"/>
                <a:gd name="connsiteX22" fmla="*/ 1682107 w 1998758"/>
                <a:gd name="connsiteY22" fmla="*/ 1872349 h 1879517"/>
                <a:gd name="connsiteX23" fmla="*/ 1565718 w 1998758"/>
                <a:gd name="connsiteY23" fmla="*/ 1764112 h 1879517"/>
                <a:gd name="connsiteX24" fmla="*/ 1392826 w 1998758"/>
                <a:gd name="connsiteY24" fmla="*/ 1657171 h 1879517"/>
                <a:gd name="connsiteX25" fmla="*/ 1316809 w 1998758"/>
                <a:gd name="connsiteY25" fmla="*/ 1538167 h 1879517"/>
                <a:gd name="connsiteX26" fmla="*/ 1333052 w 1998758"/>
                <a:gd name="connsiteY26" fmla="*/ 1377531 h 1879517"/>
                <a:gd name="connsiteX27" fmla="*/ 1298752 w 1998758"/>
                <a:gd name="connsiteY27" fmla="*/ 1212724 h 1879517"/>
                <a:gd name="connsiteX28" fmla="*/ 1361392 w 1998758"/>
                <a:gd name="connsiteY28" fmla="*/ 1066237 h 1879517"/>
                <a:gd name="connsiteX29" fmla="*/ 1361992 w 1998758"/>
                <a:gd name="connsiteY29" fmla="*/ 1062376 h 1879517"/>
                <a:gd name="connsiteX30" fmla="*/ 1366026 w 1998758"/>
                <a:gd name="connsiteY30" fmla="*/ 949809 h 1879517"/>
                <a:gd name="connsiteX31" fmla="*/ 1388628 w 1998758"/>
                <a:gd name="connsiteY31" fmla="*/ 857208 h 1879517"/>
                <a:gd name="connsiteX32" fmla="*/ 1326634 w 1998758"/>
                <a:gd name="connsiteY32" fmla="*/ 841314 h 1879517"/>
                <a:gd name="connsiteX33" fmla="*/ 1241579 w 1998758"/>
                <a:gd name="connsiteY33" fmla="*/ 799990 h 1879517"/>
                <a:gd name="connsiteX34" fmla="*/ 1035777 w 1998758"/>
                <a:gd name="connsiteY34" fmla="*/ 782713 h 1879517"/>
                <a:gd name="connsiteX35" fmla="*/ 878106 w 1998758"/>
                <a:gd name="connsiteY35" fmla="*/ 672395 h 1879517"/>
                <a:gd name="connsiteX36" fmla="*/ 873665 w 1998758"/>
                <a:gd name="connsiteY36" fmla="*/ 670560 h 1879517"/>
                <a:gd name="connsiteX37" fmla="*/ 847574 w 1998758"/>
                <a:gd name="connsiteY37" fmla="*/ 662760 h 1879517"/>
                <a:gd name="connsiteX38" fmla="*/ 840617 w 1998758"/>
                <a:gd name="connsiteY38" fmla="*/ 700029 h 1879517"/>
                <a:gd name="connsiteX39" fmla="*/ 825723 w 1998758"/>
                <a:gd name="connsiteY39" fmla="*/ 748679 h 1879517"/>
                <a:gd name="connsiteX40" fmla="*/ 753916 w 1998758"/>
                <a:gd name="connsiteY40" fmla="*/ 890058 h 1879517"/>
                <a:gd name="connsiteX41" fmla="*/ 662558 w 1998758"/>
                <a:gd name="connsiteY41" fmla="*/ 1115250 h 1879517"/>
                <a:gd name="connsiteX42" fmla="*/ 497837 w 1998758"/>
                <a:gd name="connsiteY42" fmla="*/ 1270877 h 1879517"/>
                <a:gd name="connsiteX43" fmla="*/ 392316 w 1998758"/>
                <a:gd name="connsiteY43" fmla="*/ 1421671 h 1879517"/>
                <a:gd name="connsiteX44" fmla="*/ 295602 w 1998758"/>
                <a:gd name="connsiteY44" fmla="*/ 1398833 h 1879517"/>
                <a:gd name="connsiteX45" fmla="*/ 148107 w 1998758"/>
                <a:gd name="connsiteY45" fmla="*/ 1542602 h 1879517"/>
                <a:gd name="connsiteX46" fmla="*/ 108726 w 1998758"/>
                <a:gd name="connsiteY46" fmla="*/ 1391485 h 1879517"/>
                <a:gd name="connsiteX47" fmla="*/ 24325 w 1998758"/>
                <a:gd name="connsiteY47" fmla="*/ 1219906 h 1879517"/>
                <a:gd name="connsiteX48" fmla="*/ 21845 w 1998758"/>
                <a:gd name="connsiteY48" fmla="*/ 1073740 h 1879517"/>
                <a:gd name="connsiteX49" fmla="*/ 111881 w 1998758"/>
                <a:gd name="connsiteY49" fmla="*/ 922162 h 1879517"/>
                <a:gd name="connsiteX50" fmla="*/ 164210 w 1998758"/>
                <a:gd name="connsiteY50" fmla="*/ 747042 h 1879517"/>
                <a:gd name="connsiteX51" fmla="*/ 283894 w 1998758"/>
                <a:gd name="connsiteY51" fmla="*/ 627214 h 1879517"/>
                <a:gd name="connsiteX52" fmla="*/ 286223 w 1998758"/>
                <a:gd name="connsiteY52" fmla="*/ 623650 h 1879517"/>
                <a:gd name="connsiteX53" fmla="*/ 409337 w 1998758"/>
                <a:gd name="connsiteY53" fmla="*/ 427706 h 1879517"/>
                <a:gd name="connsiteX54" fmla="*/ 539109 w 1998758"/>
                <a:gd name="connsiteY54" fmla="*/ 432706 h 1879517"/>
                <a:gd name="connsiteX55" fmla="*/ 539171 w 1998758"/>
                <a:gd name="connsiteY55" fmla="*/ 432638 h 1879517"/>
                <a:gd name="connsiteX56" fmla="*/ 571757 w 1998758"/>
                <a:gd name="connsiteY56" fmla="*/ 397345 h 1879517"/>
                <a:gd name="connsiteX57" fmla="*/ 530979 w 1998758"/>
                <a:gd name="connsiteY57" fmla="*/ 371260 h 1879517"/>
                <a:gd name="connsiteX58" fmla="*/ 587553 w 1998758"/>
                <a:gd name="connsiteY58" fmla="*/ 266386 h 1879517"/>
                <a:gd name="connsiteX59" fmla="*/ 586063 w 1998758"/>
                <a:gd name="connsiteY59" fmla="*/ 265457 h 1879517"/>
                <a:gd name="connsiteX60" fmla="*/ 520600 w 1998758"/>
                <a:gd name="connsiteY60" fmla="*/ 224642 h 1879517"/>
                <a:gd name="connsiteX61" fmla="*/ 493395 w 1998758"/>
                <a:gd name="connsiteY61" fmla="*/ 183124 h 1879517"/>
                <a:gd name="connsiteX62" fmla="*/ 516319 w 1998758"/>
                <a:gd name="connsiteY62" fmla="*/ 149097 h 1879517"/>
                <a:gd name="connsiteX63" fmla="*/ 585909 w 1998758"/>
                <a:gd name="connsiteY63" fmla="*/ 136445 h 1879517"/>
                <a:gd name="connsiteX64" fmla="*/ 587986 w 1998758"/>
                <a:gd name="connsiteY64" fmla="*/ 136067 h 1879517"/>
                <a:gd name="connsiteX65" fmla="*/ 528510 w 1998758"/>
                <a:gd name="connsiteY65" fmla="*/ 47459 h 1879517"/>
                <a:gd name="connsiteX66" fmla="*/ 552518 w 1998758"/>
                <a:gd name="connsiteY66" fmla="*/ 27090 h 1879517"/>
                <a:gd name="connsiteX67" fmla="*/ 729259 w 1998758"/>
                <a:gd name="connsiteY67" fmla="*/ 23607 h 1879517"/>
                <a:gd name="connsiteX68" fmla="*/ 729734 w 1998758"/>
                <a:gd name="connsiteY68" fmla="*/ 23456 h 1879517"/>
                <a:gd name="connsiteX69" fmla="*/ 797762 w 1998758"/>
                <a:gd name="connsiteY69" fmla="*/ 1687 h 1879517"/>
                <a:gd name="connsiteX70" fmla="*/ 904713 w 1998758"/>
                <a:gd name="connsiteY70" fmla="*/ 5479 h 1879517"/>
                <a:gd name="connsiteX71" fmla="*/ 1076800 w 1998758"/>
                <a:gd name="connsiteY71" fmla="*/ 54139 h 1879517"/>
                <a:gd name="connsiteX72" fmla="*/ 1208171 w 1998758"/>
                <a:gd name="connsiteY72" fmla="*/ 66778 h 18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98758" h="1879517">
                  <a:moveTo>
                    <a:pt x="1806500" y="682869"/>
                  </a:moveTo>
                  <a:lnTo>
                    <a:pt x="1765588" y="685304"/>
                  </a:lnTo>
                  <a:lnTo>
                    <a:pt x="1787925" y="714229"/>
                  </a:lnTo>
                  <a:lnTo>
                    <a:pt x="1795965" y="696654"/>
                  </a:lnTo>
                  <a:close/>
                  <a:moveTo>
                    <a:pt x="1208171" y="66778"/>
                  </a:moveTo>
                  <a:cubicBezTo>
                    <a:pt x="1254264" y="75412"/>
                    <a:pt x="1301479" y="88246"/>
                    <a:pt x="1346280" y="104615"/>
                  </a:cubicBezTo>
                  <a:cubicBezTo>
                    <a:pt x="1465399" y="148136"/>
                    <a:pt x="1547072" y="209071"/>
                    <a:pt x="1552921" y="258790"/>
                  </a:cubicBezTo>
                  <a:cubicBezTo>
                    <a:pt x="1629052" y="279264"/>
                    <a:pt x="1698088" y="310582"/>
                    <a:pt x="1742281" y="344665"/>
                  </a:cubicBezTo>
                  <a:cubicBezTo>
                    <a:pt x="1809436" y="396453"/>
                    <a:pt x="1806977" y="444811"/>
                    <a:pt x="1736241" y="463998"/>
                  </a:cubicBezTo>
                  <a:cubicBezTo>
                    <a:pt x="1838480" y="503473"/>
                    <a:pt x="1910797" y="555608"/>
                    <a:pt x="1926199" y="600937"/>
                  </a:cubicBezTo>
                  <a:cubicBezTo>
                    <a:pt x="1935272" y="627643"/>
                    <a:pt x="1923788" y="649414"/>
                    <a:pt x="1895702" y="664169"/>
                  </a:cubicBezTo>
                  <a:lnTo>
                    <a:pt x="1866832" y="673034"/>
                  </a:lnTo>
                  <a:lnTo>
                    <a:pt x="1873137" y="676782"/>
                  </a:lnTo>
                  <a:cubicBezTo>
                    <a:pt x="1897348" y="701473"/>
                    <a:pt x="1914709" y="753168"/>
                    <a:pt x="1919373" y="814502"/>
                  </a:cubicBezTo>
                  <a:lnTo>
                    <a:pt x="1919628" y="814842"/>
                  </a:lnTo>
                  <a:lnTo>
                    <a:pt x="1956134" y="863596"/>
                  </a:lnTo>
                  <a:cubicBezTo>
                    <a:pt x="1966337" y="886575"/>
                    <a:pt x="1974175" y="915467"/>
                    <a:pt x="1978709" y="948163"/>
                  </a:cubicBezTo>
                  <a:cubicBezTo>
                    <a:pt x="1985300" y="995630"/>
                    <a:pt x="1984361" y="1047183"/>
                    <a:pt x="1976053" y="1093099"/>
                  </a:cubicBezTo>
                  <a:cubicBezTo>
                    <a:pt x="1996475" y="1156068"/>
                    <a:pt x="2003616" y="1237697"/>
                    <a:pt x="1995454" y="1314703"/>
                  </a:cubicBezTo>
                  <a:cubicBezTo>
                    <a:pt x="1984604" y="1417077"/>
                    <a:pt x="1948685" y="1493745"/>
                    <a:pt x="1904571" y="1508684"/>
                  </a:cubicBezTo>
                  <a:cubicBezTo>
                    <a:pt x="1904360" y="1572583"/>
                    <a:pt x="1892490" y="1633184"/>
                    <a:pt x="1872036" y="1674901"/>
                  </a:cubicBezTo>
                  <a:cubicBezTo>
                    <a:pt x="1840959" y="1738292"/>
                    <a:pt x="1796068" y="1746439"/>
                    <a:pt x="1761266" y="1695026"/>
                  </a:cubicBezTo>
                  <a:cubicBezTo>
                    <a:pt x="1750011" y="1783335"/>
                    <a:pt x="1719873" y="1850842"/>
                    <a:pt x="1682107" y="1872349"/>
                  </a:cubicBezTo>
                  <a:cubicBezTo>
                    <a:pt x="1637605" y="1897688"/>
                    <a:pt x="1591159" y="1854506"/>
                    <a:pt x="1565718" y="1764112"/>
                  </a:cubicBezTo>
                  <a:cubicBezTo>
                    <a:pt x="1505669" y="1849912"/>
                    <a:pt x="1427676" y="1801685"/>
                    <a:pt x="1392826" y="1657171"/>
                  </a:cubicBezTo>
                  <a:cubicBezTo>
                    <a:pt x="1358591" y="1666670"/>
                    <a:pt x="1326445" y="1616357"/>
                    <a:pt x="1316809" y="1538167"/>
                  </a:cubicBezTo>
                  <a:cubicBezTo>
                    <a:pt x="1309829" y="1481596"/>
                    <a:pt x="1315999" y="1420544"/>
                    <a:pt x="1333052" y="1377531"/>
                  </a:cubicBezTo>
                  <a:cubicBezTo>
                    <a:pt x="1308857" y="1343792"/>
                    <a:pt x="1295384" y="1279047"/>
                    <a:pt x="1298752" y="1212724"/>
                  </a:cubicBezTo>
                  <a:cubicBezTo>
                    <a:pt x="1302703" y="1135069"/>
                    <a:pt x="1328712" y="1074242"/>
                    <a:pt x="1361392" y="1066237"/>
                  </a:cubicBezTo>
                  <a:cubicBezTo>
                    <a:pt x="1361586" y="1064941"/>
                    <a:pt x="1361797" y="1063672"/>
                    <a:pt x="1361992" y="1062376"/>
                  </a:cubicBezTo>
                  <a:cubicBezTo>
                    <a:pt x="1359797" y="1024140"/>
                    <a:pt x="1361259" y="985743"/>
                    <a:pt x="1366026" y="949809"/>
                  </a:cubicBezTo>
                  <a:lnTo>
                    <a:pt x="1388628" y="857208"/>
                  </a:lnTo>
                  <a:lnTo>
                    <a:pt x="1326634" y="841314"/>
                  </a:lnTo>
                  <a:cubicBezTo>
                    <a:pt x="1294354" y="829671"/>
                    <a:pt x="1264909" y="815503"/>
                    <a:pt x="1241579" y="799990"/>
                  </a:cubicBezTo>
                  <a:cubicBezTo>
                    <a:pt x="1194791" y="813964"/>
                    <a:pt x="1113941" y="807176"/>
                    <a:pt x="1035777" y="782713"/>
                  </a:cubicBezTo>
                  <a:cubicBezTo>
                    <a:pt x="944261" y="754064"/>
                    <a:pt x="878790" y="708258"/>
                    <a:pt x="878106" y="672395"/>
                  </a:cubicBezTo>
                  <a:cubicBezTo>
                    <a:pt x="876614" y="671787"/>
                    <a:pt x="875158" y="671170"/>
                    <a:pt x="873665" y="670560"/>
                  </a:cubicBezTo>
                  <a:lnTo>
                    <a:pt x="847574" y="662760"/>
                  </a:lnTo>
                  <a:lnTo>
                    <a:pt x="840617" y="700029"/>
                  </a:lnTo>
                  <a:cubicBezTo>
                    <a:pt x="836782" y="715426"/>
                    <a:pt x="831806" y="731745"/>
                    <a:pt x="825723" y="748679"/>
                  </a:cubicBezTo>
                  <a:cubicBezTo>
                    <a:pt x="808068" y="797850"/>
                    <a:pt x="782531" y="848141"/>
                    <a:pt x="753916" y="890058"/>
                  </a:cubicBezTo>
                  <a:cubicBezTo>
                    <a:pt x="739670" y="959782"/>
                    <a:pt x="706014" y="1042730"/>
                    <a:pt x="662558" y="1115250"/>
                  </a:cubicBezTo>
                  <a:cubicBezTo>
                    <a:pt x="604786" y="1211660"/>
                    <a:pt x="539683" y="1273169"/>
                    <a:pt x="497837" y="1270877"/>
                  </a:cubicBezTo>
                  <a:cubicBezTo>
                    <a:pt x="466933" y="1333578"/>
                    <a:pt x="428454" y="1388553"/>
                    <a:pt x="392316" y="1421671"/>
                  </a:cubicBezTo>
                  <a:cubicBezTo>
                    <a:pt x="337404" y="1472000"/>
                    <a:pt x="298215" y="1462734"/>
                    <a:pt x="295602" y="1398833"/>
                  </a:cubicBezTo>
                  <a:cubicBezTo>
                    <a:pt x="244278" y="1481268"/>
                    <a:pt x="188125" y="1536001"/>
                    <a:pt x="148107" y="1542602"/>
                  </a:cubicBezTo>
                  <a:cubicBezTo>
                    <a:pt x="100952" y="1550380"/>
                    <a:pt x="85231" y="1490086"/>
                    <a:pt x="108726" y="1391485"/>
                  </a:cubicBezTo>
                  <a:cubicBezTo>
                    <a:pt x="20270" y="1452685"/>
                    <a:pt x="-17809" y="1375298"/>
                    <a:pt x="24325" y="1219906"/>
                  </a:cubicBezTo>
                  <a:cubicBezTo>
                    <a:pt x="-7143" y="1216069"/>
                    <a:pt x="-8197" y="1154269"/>
                    <a:pt x="21845" y="1073740"/>
                  </a:cubicBezTo>
                  <a:cubicBezTo>
                    <a:pt x="43574" y="1015474"/>
                    <a:pt x="77791" y="957862"/>
                    <a:pt x="111881" y="922162"/>
                  </a:cubicBezTo>
                  <a:cubicBezTo>
                    <a:pt x="109101" y="879705"/>
                    <a:pt x="129659" y="810909"/>
                    <a:pt x="164210" y="747042"/>
                  </a:cubicBezTo>
                  <a:cubicBezTo>
                    <a:pt x="204670" y="672265"/>
                    <a:pt x="254366" y="622507"/>
                    <a:pt x="283894" y="627214"/>
                  </a:cubicBezTo>
                  <a:cubicBezTo>
                    <a:pt x="284670" y="626014"/>
                    <a:pt x="285446" y="624849"/>
                    <a:pt x="286223" y="623650"/>
                  </a:cubicBezTo>
                  <a:cubicBezTo>
                    <a:pt x="319559" y="546829"/>
                    <a:pt x="364699" y="474995"/>
                    <a:pt x="409337" y="427706"/>
                  </a:cubicBezTo>
                  <a:cubicBezTo>
                    <a:pt x="479851" y="353018"/>
                    <a:pt x="533859" y="355119"/>
                    <a:pt x="539109" y="432706"/>
                  </a:cubicBezTo>
                  <a:lnTo>
                    <a:pt x="539171" y="432638"/>
                  </a:lnTo>
                  <a:lnTo>
                    <a:pt x="571757" y="397345"/>
                  </a:lnTo>
                  <a:lnTo>
                    <a:pt x="530979" y="371260"/>
                  </a:lnTo>
                  <a:cubicBezTo>
                    <a:pt x="475955" y="320978"/>
                    <a:pt x="493231" y="275015"/>
                    <a:pt x="587553" y="266386"/>
                  </a:cubicBezTo>
                  <a:lnTo>
                    <a:pt x="586063" y="265457"/>
                  </a:lnTo>
                  <a:lnTo>
                    <a:pt x="520600" y="224642"/>
                  </a:lnTo>
                  <a:cubicBezTo>
                    <a:pt x="504428" y="210343"/>
                    <a:pt x="494879" y="196082"/>
                    <a:pt x="493395" y="183124"/>
                  </a:cubicBezTo>
                  <a:cubicBezTo>
                    <a:pt x="491753" y="168861"/>
                    <a:pt x="499975" y="157229"/>
                    <a:pt x="516319" y="149097"/>
                  </a:cubicBezTo>
                  <a:lnTo>
                    <a:pt x="585909" y="136445"/>
                  </a:lnTo>
                  <a:lnTo>
                    <a:pt x="587986" y="136067"/>
                  </a:lnTo>
                  <a:cubicBezTo>
                    <a:pt x="536733" y="104112"/>
                    <a:pt x="515823" y="71234"/>
                    <a:pt x="528510" y="47459"/>
                  </a:cubicBezTo>
                  <a:cubicBezTo>
                    <a:pt x="532739" y="39534"/>
                    <a:pt x="540702" y="32620"/>
                    <a:pt x="552518" y="27090"/>
                  </a:cubicBezTo>
                  <a:cubicBezTo>
                    <a:pt x="588523" y="10231"/>
                    <a:pt x="654866" y="8918"/>
                    <a:pt x="729259" y="23607"/>
                  </a:cubicBezTo>
                  <a:lnTo>
                    <a:pt x="729734" y="23456"/>
                  </a:lnTo>
                  <a:lnTo>
                    <a:pt x="797762" y="1687"/>
                  </a:lnTo>
                  <a:cubicBezTo>
                    <a:pt x="827927" y="-1431"/>
                    <a:pt x="864499" y="-264"/>
                    <a:pt x="904713" y="5479"/>
                  </a:cubicBezTo>
                  <a:cubicBezTo>
                    <a:pt x="963095" y="13807"/>
                    <a:pt x="1024307" y="31109"/>
                    <a:pt x="1076800" y="54139"/>
                  </a:cubicBezTo>
                  <a:cubicBezTo>
                    <a:pt x="1117108" y="53709"/>
                    <a:pt x="1162078" y="58143"/>
                    <a:pt x="1208171" y="66778"/>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rapezoid 60"/>
            <p:cNvSpPr/>
            <p:nvPr/>
          </p:nvSpPr>
          <p:spPr>
            <a:xfrm flipH="1">
              <a:off x="2400702" y="2546211"/>
              <a:ext cx="1300613" cy="235396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0800000" flipH="1">
              <a:off x="2834241" y="2746708"/>
              <a:ext cx="433538" cy="6014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24"/>
            <p:cNvGrpSpPr/>
            <p:nvPr/>
          </p:nvGrpSpPr>
          <p:grpSpPr>
            <a:xfrm>
              <a:off x="2232165" y="2330437"/>
              <a:ext cx="1527476" cy="2222475"/>
              <a:chOff x="4553132" y="914400"/>
              <a:chExt cx="2152468" cy="3437345"/>
            </a:xfrm>
          </p:grpSpPr>
          <p:sp>
            <p:nvSpPr>
              <p:cNvPr id="129" name="Double Wave 128"/>
              <p:cNvSpPr/>
              <p:nvPr/>
            </p:nvSpPr>
            <p:spPr>
              <a:xfrm rot="16997920">
                <a:off x="3382792" y="2343203"/>
                <a:ext cx="3178882" cy="838201"/>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6"/>
              <p:cNvGrpSpPr/>
              <p:nvPr/>
            </p:nvGrpSpPr>
            <p:grpSpPr>
              <a:xfrm>
                <a:off x="4724400" y="914400"/>
                <a:ext cx="1981200" cy="2070031"/>
                <a:chOff x="2624682" y="2226017"/>
                <a:chExt cx="1981200" cy="2070031"/>
              </a:xfrm>
              <a:solidFill>
                <a:srgbClr val="E0C13C"/>
              </a:solidFill>
            </p:grpSpPr>
            <p:sp>
              <p:nvSpPr>
                <p:cNvPr id="131"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2" name="Group 5"/>
                <p:cNvGrpSpPr/>
                <p:nvPr/>
              </p:nvGrpSpPr>
              <p:grpSpPr>
                <a:xfrm>
                  <a:off x="2888157" y="2404569"/>
                  <a:ext cx="1538266" cy="1563370"/>
                  <a:chOff x="2885895" y="2404569"/>
                  <a:chExt cx="1538266" cy="1563370"/>
                </a:xfrm>
                <a:grpFill/>
              </p:grpSpPr>
              <p:sp>
                <p:nvSpPr>
                  <p:cNvPr id="133" name="Moon 3"/>
                  <p:cNvSpPr/>
                  <p:nvPr/>
                </p:nvSpPr>
                <p:spPr>
                  <a:xfrm rot="16200000">
                    <a:off x="2894411" y="2438188"/>
                    <a:ext cx="1521236" cy="153826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20"/>
                  <p:cNvSpPr/>
                  <p:nvPr/>
                </p:nvSpPr>
                <p:spPr>
                  <a:xfrm rot="16200000">
                    <a:off x="3064331" y="2226133"/>
                    <a:ext cx="1100633" cy="145750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4" name="Oval 63"/>
            <p:cNvSpPr/>
            <p:nvPr/>
          </p:nvSpPr>
          <p:spPr>
            <a:xfrm flipH="1">
              <a:off x="2502764" y="1343243"/>
              <a:ext cx="1198552" cy="1503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58"/>
            <p:cNvGrpSpPr/>
            <p:nvPr/>
          </p:nvGrpSpPr>
          <p:grpSpPr>
            <a:xfrm>
              <a:off x="2316581" y="4892202"/>
              <a:ext cx="1429436" cy="533987"/>
              <a:chOff x="3810000" y="1677648"/>
              <a:chExt cx="4705061" cy="1827552"/>
            </a:xfrm>
          </p:grpSpPr>
          <p:grpSp>
            <p:nvGrpSpPr>
              <p:cNvPr id="99" name="Group 37"/>
              <p:cNvGrpSpPr/>
              <p:nvPr/>
            </p:nvGrpSpPr>
            <p:grpSpPr>
              <a:xfrm>
                <a:off x="3810000" y="1828800"/>
                <a:ext cx="1776984" cy="1676400"/>
                <a:chOff x="3810000" y="1828800"/>
                <a:chExt cx="4038600" cy="3810000"/>
              </a:xfrm>
            </p:grpSpPr>
            <p:sp>
              <p:nvSpPr>
                <p:cNvPr id="120" name="Half Frame 11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Half Frame 12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Half Frame 12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Half Frame 12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3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iamond 12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38"/>
              <p:cNvGrpSpPr/>
              <p:nvPr/>
            </p:nvGrpSpPr>
            <p:grpSpPr>
              <a:xfrm>
                <a:off x="5314014" y="1757596"/>
                <a:ext cx="1776984" cy="1676400"/>
                <a:chOff x="3810000" y="1828800"/>
                <a:chExt cx="4038600" cy="3810000"/>
              </a:xfrm>
            </p:grpSpPr>
            <p:sp>
              <p:nvSpPr>
                <p:cNvPr id="111" name="Half Frame 11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Half Frame 11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Half Frame 11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Half Frame 11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iamond 11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48"/>
              <p:cNvGrpSpPr/>
              <p:nvPr/>
            </p:nvGrpSpPr>
            <p:grpSpPr>
              <a:xfrm>
                <a:off x="6738077" y="1677648"/>
                <a:ext cx="1776984" cy="1676400"/>
                <a:chOff x="3810000" y="1828800"/>
                <a:chExt cx="4038600" cy="3810000"/>
              </a:xfrm>
            </p:grpSpPr>
            <p:sp>
              <p:nvSpPr>
                <p:cNvPr id="102" name="Half Frame 10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onut 11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iamond 10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5"/>
            <p:cNvGrpSpPr/>
            <p:nvPr/>
          </p:nvGrpSpPr>
          <p:grpSpPr>
            <a:xfrm>
              <a:off x="2229729" y="1402670"/>
              <a:ext cx="1552120" cy="248171"/>
              <a:chOff x="2229729" y="1483884"/>
              <a:chExt cx="1552120" cy="334263"/>
            </a:xfrm>
          </p:grpSpPr>
          <p:sp>
            <p:nvSpPr>
              <p:cNvPr id="67" name="Rounded Rectangle 15"/>
              <p:cNvSpPr/>
              <p:nvPr/>
            </p:nvSpPr>
            <p:spPr>
              <a:xfrm>
                <a:off x="2229729" y="1492136"/>
                <a:ext cx="1552120" cy="308023"/>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59"/>
              <p:cNvGrpSpPr/>
              <p:nvPr/>
            </p:nvGrpSpPr>
            <p:grpSpPr>
              <a:xfrm rot="246631">
                <a:off x="2370444" y="1483884"/>
                <a:ext cx="1275564" cy="334263"/>
                <a:chOff x="3810000" y="1677648"/>
                <a:chExt cx="4705061" cy="1827552"/>
              </a:xfrm>
            </p:grpSpPr>
            <p:grpSp>
              <p:nvGrpSpPr>
                <p:cNvPr id="69" name="Group 37"/>
                <p:cNvGrpSpPr/>
                <p:nvPr/>
              </p:nvGrpSpPr>
              <p:grpSpPr>
                <a:xfrm>
                  <a:off x="3810000" y="1828800"/>
                  <a:ext cx="1776984" cy="1676400"/>
                  <a:chOff x="3810000" y="1828800"/>
                  <a:chExt cx="4038600" cy="3810000"/>
                </a:xfrm>
              </p:grpSpPr>
              <p:sp>
                <p:nvSpPr>
                  <p:cNvPr id="90" name="Half Frame 8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Half Frame 9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alf Frame 9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Half Frame 9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10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iamond 9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38"/>
                <p:cNvGrpSpPr/>
                <p:nvPr/>
              </p:nvGrpSpPr>
              <p:grpSpPr>
                <a:xfrm>
                  <a:off x="5314014" y="1757596"/>
                  <a:ext cx="1776984" cy="1676400"/>
                  <a:chOff x="3810000" y="1828800"/>
                  <a:chExt cx="4038600" cy="3810000"/>
                </a:xfrm>
              </p:grpSpPr>
              <p:sp>
                <p:nvSpPr>
                  <p:cNvPr id="81" name="Half Frame 8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Half Frame 8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8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8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iamond 8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48"/>
                <p:cNvGrpSpPr/>
                <p:nvPr/>
              </p:nvGrpSpPr>
              <p:grpSpPr>
                <a:xfrm>
                  <a:off x="6738077" y="1677648"/>
                  <a:ext cx="1776984" cy="1676400"/>
                  <a:chOff x="3810000" y="1828800"/>
                  <a:chExt cx="4038600" cy="3810000"/>
                </a:xfrm>
              </p:grpSpPr>
              <p:sp>
                <p:nvSpPr>
                  <p:cNvPr id="72" name="Half Frame 7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Half Frame 7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Half Frame 7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Half Frame 7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8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iamond 7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35" name="TextBox 13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157</a:t>
            </a:r>
          </a:p>
        </p:txBody>
      </p:sp>
      <p:grpSp>
        <p:nvGrpSpPr>
          <p:cNvPr id="136" name="Group 168"/>
          <p:cNvGrpSpPr/>
          <p:nvPr/>
        </p:nvGrpSpPr>
        <p:grpSpPr>
          <a:xfrm>
            <a:off x="2870586" y="1657747"/>
            <a:ext cx="1484580" cy="1487495"/>
            <a:chOff x="1715820" y="1560505"/>
            <a:chExt cx="1484580" cy="1487495"/>
          </a:xfrm>
        </p:grpSpPr>
        <p:sp>
          <p:nvSpPr>
            <p:cNvPr id="137" name="Chord 136"/>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6"/>
            <p:cNvGrpSpPr/>
            <p:nvPr/>
          </p:nvGrpSpPr>
          <p:grpSpPr>
            <a:xfrm>
              <a:off x="1752600" y="2286000"/>
              <a:ext cx="1447800" cy="762000"/>
              <a:chOff x="1752600" y="2286000"/>
              <a:chExt cx="1447800" cy="762000"/>
            </a:xfrm>
          </p:grpSpPr>
          <p:sp>
            <p:nvSpPr>
              <p:cNvPr id="139" name="Oval 138"/>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3"/>
              <p:cNvGrpSpPr/>
              <p:nvPr/>
            </p:nvGrpSpPr>
            <p:grpSpPr>
              <a:xfrm>
                <a:off x="1905000" y="2286000"/>
                <a:ext cx="1141228" cy="223284"/>
                <a:chOff x="1219200" y="2204767"/>
                <a:chExt cx="6026728" cy="1457866"/>
              </a:xfrm>
            </p:grpSpPr>
            <p:sp>
              <p:nvSpPr>
                <p:cNvPr id="141" name="Quad Arrow 173"/>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8"/>
                <p:cNvGrpSpPr/>
                <p:nvPr/>
              </p:nvGrpSpPr>
              <p:grpSpPr>
                <a:xfrm>
                  <a:off x="3505200" y="2209800"/>
                  <a:ext cx="2585767" cy="1452833"/>
                  <a:chOff x="1219200" y="2204767"/>
                  <a:chExt cx="2585767" cy="1452833"/>
                </a:xfrm>
              </p:grpSpPr>
              <p:sp>
                <p:nvSpPr>
                  <p:cNvPr id="149"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1219200" y="2204767"/>
                  <a:ext cx="2585767" cy="1452833"/>
                  <a:chOff x="1219200" y="2204767"/>
                  <a:chExt cx="2585767" cy="1452833"/>
                </a:xfrm>
              </p:grpSpPr>
              <p:sp>
                <p:nvSpPr>
                  <p:cNvPr id="145"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3" name="Group 185"/>
          <p:cNvGrpSpPr/>
          <p:nvPr/>
        </p:nvGrpSpPr>
        <p:grpSpPr>
          <a:xfrm>
            <a:off x="2596161" y="3153997"/>
            <a:ext cx="1484580" cy="1487495"/>
            <a:chOff x="1715820" y="1560505"/>
            <a:chExt cx="1484580" cy="1487495"/>
          </a:xfrm>
        </p:grpSpPr>
        <p:sp>
          <p:nvSpPr>
            <p:cNvPr id="154" name="Chord 153"/>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6"/>
            <p:cNvGrpSpPr/>
            <p:nvPr/>
          </p:nvGrpSpPr>
          <p:grpSpPr>
            <a:xfrm>
              <a:off x="1752600" y="2286000"/>
              <a:ext cx="1447800" cy="762000"/>
              <a:chOff x="1752600" y="2286000"/>
              <a:chExt cx="1447800" cy="762000"/>
            </a:xfrm>
          </p:grpSpPr>
          <p:sp>
            <p:nvSpPr>
              <p:cNvPr id="156" name="Oval 155"/>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3"/>
              <p:cNvGrpSpPr/>
              <p:nvPr/>
            </p:nvGrpSpPr>
            <p:grpSpPr>
              <a:xfrm>
                <a:off x="1905000" y="2286000"/>
                <a:ext cx="1141228" cy="223284"/>
                <a:chOff x="1219200" y="2204767"/>
                <a:chExt cx="6026728" cy="1457866"/>
              </a:xfrm>
            </p:grpSpPr>
            <p:sp>
              <p:nvSpPr>
                <p:cNvPr id="158" name="Quad Arrow 190"/>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8"/>
                <p:cNvGrpSpPr/>
                <p:nvPr/>
              </p:nvGrpSpPr>
              <p:grpSpPr>
                <a:xfrm>
                  <a:off x="3505200" y="2209800"/>
                  <a:ext cx="2585767" cy="1452833"/>
                  <a:chOff x="1219200" y="2204767"/>
                  <a:chExt cx="2585767" cy="1452833"/>
                </a:xfrm>
              </p:grpSpPr>
              <p:sp>
                <p:nvSpPr>
                  <p:cNvPr id="166"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7"/>
                <p:cNvGrpSpPr/>
                <p:nvPr/>
              </p:nvGrpSpPr>
              <p:grpSpPr>
                <a:xfrm>
                  <a:off x="1219200" y="2204767"/>
                  <a:ext cx="2585767" cy="1452833"/>
                  <a:chOff x="1219200" y="2204767"/>
                  <a:chExt cx="2585767" cy="1452833"/>
                </a:xfrm>
              </p:grpSpPr>
              <p:sp>
                <p:nvSpPr>
                  <p:cNvPr id="162"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0" name="Group 202"/>
          <p:cNvGrpSpPr/>
          <p:nvPr/>
        </p:nvGrpSpPr>
        <p:grpSpPr>
          <a:xfrm>
            <a:off x="3688896" y="4822528"/>
            <a:ext cx="1484580" cy="1487495"/>
            <a:chOff x="1715820" y="1560505"/>
            <a:chExt cx="1484580" cy="1487495"/>
          </a:xfrm>
        </p:grpSpPr>
        <p:sp>
          <p:nvSpPr>
            <p:cNvPr id="171" name="Chord 170"/>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6"/>
            <p:cNvGrpSpPr/>
            <p:nvPr/>
          </p:nvGrpSpPr>
          <p:grpSpPr>
            <a:xfrm>
              <a:off x="1752600" y="2286000"/>
              <a:ext cx="1447800" cy="762000"/>
              <a:chOff x="1752600" y="2286000"/>
              <a:chExt cx="1447800" cy="762000"/>
            </a:xfrm>
          </p:grpSpPr>
          <p:sp>
            <p:nvSpPr>
              <p:cNvPr id="173" name="Oval 172"/>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3"/>
              <p:cNvGrpSpPr/>
              <p:nvPr/>
            </p:nvGrpSpPr>
            <p:grpSpPr>
              <a:xfrm>
                <a:off x="1905000" y="2286000"/>
                <a:ext cx="1141228" cy="223284"/>
                <a:chOff x="1219200" y="2204767"/>
                <a:chExt cx="6026728" cy="1457866"/>
              </a:xfrm>
            </p:grpSpPr>
            <p:sp>
              <p:nvSpPr>
                <p:cNvPr id="175" name="Quad Arrow 207"/>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8"/>
                <p:cNvGrpSpPr/>
                <p:nvPr/>
              </p:nvGrpSpPr>
              <p:grpSpPr>
                <a:xfrm>
                  <a:off x="3505200" y="2209800"/>
                  <a:ext cx="2585767" cy="1452833"/>
                  <a:chOff x="1219200" y="2204767"/>
                  <a:chExt cx="2585767" cy="1452833"/>
                </a:xfrm>
              </p:grpSpPr>
              <p:sp>
                <p:nvSpPr>
                  <p:cNvPr id="183"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7"/>
                <p:cNvGrpSpPr/>
                <p:nvPr/>
              </p:nvGrpSpPr>
              <p:grpSpPr>
                <a:xfrm>
                  <a:off x="1219200" y="2204767"/>
                  <a:ext cx="2585767" cy="1452833"/>
                  <a:chOff x="1219200" y="2204767"/>
                  <a:chExt cx="2585767" cy="1452833"/>
                </a:xfrm>
              </p:grpSpPr>
              <p:sp>
                <p:nvSpPr>
                  <p:cNvPr id="179"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7" name="Group 219"/>
          <p:cNvGrpSpPr/>
          <p:nvPr/>
        </p:nvGrpSpPr>
        <p:grpSpPr>
          <a:xfrm>
            <a:off x="7190686" y="4741547"/>
            <a:ext cx="1484580" cy="1487495"/>
            <a:chOff x="1715820" y="1560505"/>
            <a:chExt cx="1484580" cy="1487495"/>
          </a:xfrm>
        </p:grpSpPr>
        <p:sp>
          <p:nvSpPr>
            <p:cNvPr id="188" name="Chord 187"/>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6"/>
            <p:cNvGrpSpPr/>
            <p:nvPr/>
          </p:nvGrpSpPr>
          <p:grpSpPr>
            <a:xfrm>
              <a:off x="1752600" y="2286000"/>
              <a:ext cx="1447800" cy="762000"/>
              <a:chOff x="1752600" y="2286000"/>
              <a:chExt cx="1447800" cy="762000"/>
            </a:xfrm>
          </p:grpSpPr>
          <p:sp>
            <p:nvSpPr>
              <p:cNvPr id="190" name="Oval 189"/>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3"/>
              <p:cNvGrpSpPr/>
              <p:nvPr/>
            </p:nvGrpSpPr>
            <p:grpSpPr>
              <a:xfrm>
                <a:off x="1905000" y="2286000"/>
                <a:ext cx="1141228" cy="223284"/>
                <a:chOff x="1219200" y="2204767"/>
                <a:chExt cx="6026728" cy="1457866"/>
              </a:xfrm>
            </p:grpSpPr>
            <p:sp>
              <p:nvSpPr>
                <p:cNvPr id="192" name="Quad Arrow 224"/>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8"/>
                <p:cNvGrpSpPr/>
                <p:nvPr/>
              </p:nvGrpSpPr>
              <p:grpSpPr>
                <a:xfrm>
                  <a:off x="3505200" y="2209800"/>
                  <a:ext cx="2585767" cy="1452833"/>
                  <a:chOff x="1219200" y="2204767"/>
                  <a:chExt cx="2585767" cy="1452833"/>
                </a:xfrm>
              </p:grpSpPr>
              <p:sp>
                <p:nvSpPr>
                  <p:cNvPr id="200"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7"/>
                <p:cNvGrpSpPr/>
                <p:nvPr/>
              </p:nvGrpSpPr>
              <p:grpSpPr>
                <a:xfrm>
                  <a:off x="1219200" y="2204767"/>
                  <a:ext cx="2585767" cy="1452833"/>
                  <a:chOff x="1219200" y="2204767"/>
                  <a:chExt cx="2585767" cy="1452833"/>
                </a:xfrm>
              </p:grpSpPr>
              <p:sp>
                <p:nvSpPr>
                  <p:cNvPr id="196"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4" name="Group 236"/>
          <p:cNvGrpSpPr/>
          <p:nvPr/>
        </p:nvGrpSpPr>
        <p:grpSpPr>
          <a:xfrm>
            <a:off x="8103436" y="3130778"/>
            <a:ext cx="1484580" cy="1487495"/>
            <a:chOff x="1715820" y="1560505"/>
            <a:chExt cx="1484580" cy="1487495"/>
          </a:xfrm>
        </p:grpSpPr>
        <p:sp>
          <p:nvSpPr>
            <p:cNvPr id="205" name="Chord 204"/>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16"/>
            <p:cNvGrpSpPr/>
            <p:nvPr/>
          </p:nvGrpSpPr>
          <p:grpSpPr>
            <a:xfrm>
              <a:off x="1752600" y="2286000"/>
              <a:ext cx="1447800" cy="762000"/>
              <a:chOff x="1752600" y="2286000"/>
              <a:chExt cx="1447800" cy="762000"/>
            </a:xfrm>
          </p:grpSpPr>
          <p:sp>
            <p:nvSpPr>
              <p:cNvPr id="207" name="Oval 206"/>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3"/>
              <p:cNvGrpSpPr/>
              <p:nvPr/>
            </p:nvGrpSpPr>
            <p:grpSpPr>
              <a:xfrm>
                <a:off x="1905000" y="2286000"/>
                <a:ext cx="1141228" cy="223284"/>
                <a:chOff x="1219200" y="2204767"/>
                <a:chExt cx="6026728" cy="1457866"/>
              </a:xfrm>
            </p:grpSpPr>
            <p:sp>
              <p:nvSpPr>
                <p:cNvPr id="209" name="Quad Arrow 241"/>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8"/>
                <p:cNvGrpSpPr/>
                <p:nvPr/>
              </p:nvGrpSpPr>
              <p:grpSpPr>
                <a:xfrm>
                  <a:off x="3505200" y="2209800"/>
                  <a:ext cx="2585767" cy="1452833"/>
                  <a:chOff x="1219200" y="2204767"/>
                  <a:chExt cx="2585767" cy="1452833"/>
                </a:xfrm>
              </p:grpSpPr>
              <p:sp>
                <p:nvSpPr>
                  <p:cNvPr id="217"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7"/>
                <p:cNvGrpSpPr/>
                <p:nvPr/>
              </p:nvGrpSpPr>
              <p:grpSpPr>
                <a:xfrm>
                  <a:off x="1219200" y="2204767"/>
                  <a:ext cx="2585767" cy="1452833"/>
                  <a:chOff x="1219200" y="2204767"/>
                  <a:chExt cx="2585767" cy="1452833"/>
                </a:xfrm>
              </p:grpSpPr>
              <p:sp>
                <p:nvSpPr>
                  <p:cNvPr id="213"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1" name="Group 253"/>
          <p:cNvGrpSpPr/>
          <p:nvPr/>
        </p:nvGrpSpPr>
        <p:grpSpPr>
          <a:xfrm>
            <a:off x="7852048" y="1572362"/>
            <a:ext cx="1484580" cy="1487495"/>
            <a:chOff x="1715820" y="1560505"/>
            <a:chExt cx="1484580" cy="1487495"/>
          </a:xfrm>
        </p:grpSpPr>
        <p:sp>
          <p:nvSpPr>
            <p:cNvPr id="222" name="Chord 221"/>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16"/>
            <p:cNvGrpSpPr/>
            <p:nvPr/>
          </p:nvGrpSpPr>
          <p:grpSpPr>
            <a:xfrm>
              <a:off x="1752600" y="2286000"/>
              <a:ext cx="1447800" cy="762000"/>
              <a:chOff x="1752600" y="2286000"/>
              <a:chExt cx="1447800" cy="762000"/>
            </a:xfrm>
          </p:grpSpPr>
          <p:sp>
            <p:nvSpPr>
              <p:cNvPr id="224" name="Oval 223"/>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3"/>
              <p:cNvGrpSpPr/>
              <p:nvPr/>
            </p:nvGrpSpPr>
            <p:grpSpPr>
              <a:xfrm>
                <a:off x="1905000" y="2286000"/>
                <a:ext cx="1141228" cy="223284"/>
                <a:chOff x="1219200" y="2204767"/>
                <a:chExt cx="6026728" cy="1457866"/>
              </a:xfrm>
            </p:grpSpPr>
            <p:sp>
              <p:nvSpPr>
                <p:cNvPr id="226" name="Quad Arrow 258"/>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8"/>
                <p:cNvGrpSpPr/>
                <p:nvPr/>
              </p:nvGrpSpPr>
              <p:grpSpPr>
                <a:xfrm>
                  <a:off x="3505200" y="2209800"/>
                  <a:ext cx="2585767" cy="1452833"/>
                  <a:chOff x="1219200" y="2204767"/>
                  <a:chExt cx="2585767" cy="1452833"/>
                </a:xfrm>
              </p:grpSpPr>
              <p:sp>
                <p:nvSpPr>
                  <p:cNvPr id="234"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7"/>
                <p:cNvGrpSpPr/>
                <p:nvPr/>
              </p:nvGrpSpPr>
              <p:grpSpPr>
                <a:xfrm>
                  <a:off x="1219200" y="2204767"/>
                  <a:ext cx="2585767" cy="1452833"/>
                  <a:chOff x="1219200" y="2204767"/>
                  <a:chExt cx="2585767" cy="1452833"/>
                </a:xfrm>
              </p:grpSpPr>
              <p:sp>
                <p:nvSpPr>
                  <p:cNvPr id="230"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8" name="Group 270"/>
          <p:cNvGrpSpPr/>
          <p:nvPr/>
        </p:nvGrpSpPr>
        <p:grpSpPr>
          <a:xfrm>
            <a:off x="5374675" y="762988"/>
            <a:ext cx="1484580" cy="1487495"/>
            <a:chOff x="1715820" y="1560505"/>
            <a:chExt cx="1484580" cy="1487495"/>
          </a:xfrm>
        </p:grpSpPr>
        <p:sp>
          <p:nvSpPr>
            <p:cNvPr id="239" name="Chord 238"/>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16"/>
            <p:cNvGrpSpPr/>
            <p:nvPr/>
          </p:nvGrpSpPr>
          <p:grpSpPr>
            <a:xfrm>
              <a:off x="1752600" y="2286000"/>
              <a:ext cx="1447800" cy="762000"/>
              <a:chOff x="1752600" y="2286000"/>
              <a:chExt cx="1447800" cy="762000"/>
            </a:xfrm>
          </p:grpSpPr>
          <p:sp>
            <p:nvSpPr>
              <p:cNvPr id="241" name="Oval 240"/>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3"/>
              <p:cNvGrpSpPr/>
              <p:nvPr/>
            </p:nvGrpSpPr>
            <p:grpSpPr>
              <a:xfrm>
                <a:off x="1905000" y="2286000"/>
                <a:ext cx="1141228" cy="223284"/>
                <a:chOff x="1219200" y="2204767"/>
                <a:chExt cx="6026728" cy="1457866"/>
              </a:xfrm>
            </p:grpSpPr>
            <p:sp>
              <p:nvSpPr>
                <p:cNvPr id="243" name="Quad Arrow 275"/>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8"/>
                <p:cNvGrpSpPr/>
                <p:nvPr/>
              </p:nvGrpSpPr>
              <p:grpSpPr>
                <a:xfrm>
                  <a:off x="3505200" y="2209800"/>
                  <a:ext cx="2585767" cy="1452833"/>
                  <a:chOff x="1219200" y="2204767"/>
                  <a:chExt cx="2585767" cy="1452833"/>
                </a:xfrm>
              </p:grpSpPr>
              <p:sp>
                <p:nvSpPr>
                  <p:cNvPr id="251"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7"/>
                <p:cNvGrpSpPr/>
                <p:nvPr/>
              </p:nvGrpSpPr>
              <p:grpSpPr>
                <a:xfrm>
                  <a:off x="1219200" y="2204767"/>
                  <a:ext cx="2585767" cy="1452833"/>
                  <a:chOff x="1219200" y="2204767"/>
                  <a:chExt cx="2585767" cy="1452833"/>
                </a:xfrm>
              </p:grpSpPr>
              <p:sp>
                <p:nvSpPr>
                  <p:cNvPr id="247"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5" name="Group 474"/>
          <p:cNvGrpSpPr/>
          <p:nvPr/>
        </p:nvGrpSpPr>
        <p:grpSpPr>
          <a:xfrm flipH="1">
            <a:off x="4940925" y="3622538"/>
            <a:ext cx="543629" cy="1126278"/>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476" name="Freeform: Shape 475"/>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7" name="Freeform: Shape 476"/>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8" name="Freeform: Shape 477"/>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Trapezoid 478"/>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Shape 479"/>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1" name="Trapezoid 480"/>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reeform: Shape 481"/>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482"/>
          <p:cNvGrpSpPr/>
          <p:nvPr/>
        </p:nvGrpSpPr>
        <p:grpSpPr>
          <a:xfrm>
            <a:off x="6685744" y="3624363"/>
            <a:ext cx="543629" cy="1126278"/>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484" name="Freeform: Shape 483"/>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5" name="Freeform: Shape 484"/>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6" name="Freeform: Shape 485"/>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Shape 487"/>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9" name="Trapezoid 488"/>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Shape 489"/>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490"/>
          <p:cNvGrpSpPr/>
          <p:nvPr/>
        </p:nvGrpSpPr>
        <p:grpSpPr>
          <a:xfrm flipH="1">
            <a:off x="5480976" y="3858925"/>
            <a:ext cx="359430" cy="744659"/>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492" name="Freeform: Shape 491"/>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3" name="Freeform: Shape 492"/>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4" name="Freeform: Shape 493"/>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Trapezoid 494"/>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reeform: Shape 495"/>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7" name="Trapezoid 496"/>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Freeform: Shape 497"/>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498"/>
          <p:cNvGrpSpPr/>
          <p:nvPr/>
        </p:nvGrpSpPr>
        <p:grpSpPr>
          <a:xfrm>
            <a:off x="6512183" y="3887519"/>
            <a:ext cx="359430" cy="744659"/>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500" name="Freeform: Shape 499"/>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1" name="Freeform: Shape 500"/>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2" name="Freeform: Shape 501"/>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502"/>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reeform: Shape 503"/>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5" name="Trapezoid 504"/>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Freeform: Shape 505"/>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7" name="Group 506"/>
          <p:cNvGrpSpPr/>
          <p:nvPr/>
        </p:nvGrpSpPr>
        <p:grpSpPr>
          <a:xfrm flipH="1">
            <a:off x="5903030" y="4009923"/>
            <a:ext cx="207125" cy="429116"/>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508" name="Freeform: Shape 507"/>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9" name="Freeform: Shape 508"/>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0" name="Freeform: Shape 509"/>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Trapezoid 510"/>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reeform: Shape 511"/>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 name="Trapezoid 512"/>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Shape 513"/>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5" name="Group 514"/>
          <p:cNvGrpSpPr/>
          <p:nvPr/>
        </p:nvGrpSpPr>
        <p:grpSpPr>
          <a:xfrm>
            <a:off x="6240645" y="3986102"/>
            <a:ext cx="207125" cy="429116"/>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516" name="Freeform: Shape 515"/>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7" name="Freeform: Shape 516"/>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8" name="Freeform: Shape 517"/>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Trapezoid 518"/>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eeform: Shape 519"/>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1" name="Trapezoid 520"/>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Shape 521"/>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522"/>
          <p:cNvGrpSpPr/>
          <p:nvPr/>
        </p:nvGrpSpPr>
        <p:grpSpPr>
          <a:xfrm flipH="1">
            <a:off x="6126798" y="4192250"/>
            <a:ext cx="118713" cy="245946"/>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524" name="Freeform: Shape 523"/>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5" name="Freeform: Shape 524"/>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6" name="Freeform: Shape 525"/>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526"/>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Shape 527"/>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9" name="Trapezoid 528"/>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Shape 529"/>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033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Jesus Leads the Harvest</a:t>
            </a:r>
          </a:p>
        </p:txBody>
      </p:sp>
      <p:sp>
        <p:nvSpPr>
          <p:cNvPr id="6" name="TextBox 5"/>
          <p:cNvSpPr txBox="1"/>
          <p:nvPr/>
        </p:nvSpPr>
        <p:spPr>
          <a:xfrm>
            <a:off x="31376" y="6488668"/>
            <a:ext cx="2286000" cy="369332"/>
          </a:xfrm>
          <a:prstGeom prst="rect">
            <a:avLst/>
          </a:prstGeom>
          <a:noFill/>
        </p:spPr>
        <p:txBody>
          <a:bodyPr wrap="square" rtlCol="0">
            <a:spAutoFit/>
          </a:bodyPr>
          <a:lstStyle/>
          <a:p>
            <a:r>
              <a:rPr lang="en-US" dirty="0">
                <a:solidFill>
                  <a:schemeClr val="bg1"/>
                </a:solidFill>
              </a:rPr>
              <a:t>Revelation 14:14 </a:t>
            </a:r>
          </a:p>
        </p:txBody>
      </p:sp>
      <p:sp>
        <p:nvSpPr>
          <p:cNvPr id="8" name="TextBox 7"/>
          <p:cNvSpPr txBox="1"/>
          <p:nvPr/>
        </p:nvSpPr>
        <p:spPr>
          <a:xfrm>
            <a:off x="2209800" y="1676401"/>
            <a:ext cx="3429000" cy="830997"/>
          </a:xfrm>
          <a:prstGeom prst="rect">
            <a:avLst/>
          </a:prstGeom>
          <a:noFill/>
        </p:spPr>
        <p:txBody>
          <a:bodyPr wrap="square" rtlCol="0">
            <a:spAutoFit/>
          </a:bodyPr>
          <a:lstStyle/>
          <a:p>
            <a:pPr algn="ctr"/>
            <a:r>
              <a:rPr lang="en-US" sz="2400" dirty="0">
                <a:solidFill>
                  <a:schemeClr val="bg1"/>
                </a:solidFill>
              </a:rPr>
              <a:t>The Resurrected Lord in his fullness and Power</a:t>
            </a:r>
          </a:p>
        </p:txBody>
      </p:sp>
      <p:sp>
        <p:nvSpPr>
          <p:cNvPr id="16" name="TextBox 15"/>
          <p:cNvSpPr txBox="1"/>
          <p:nvPr/>
        </p:nvSpPr>
        <p:spPr>
          <a:xfrm>
            <a:off x="6682888" y="3019335"/>
            <a:ext cx="3985112" cy="830997"/>
          </a:xfrm>
          <a:prstGeom prst="rect">
            <a:avLst/>
          </a:prstGeom>
          <a:noFill/>
        </p:spPr>
        <p:txBody>
          <a:bodyPr wrap="square" rtlCol="0">
            <a:spAutoFit/>
          </a:bodyPr>
          <a:lstStyle/>
          <a:p>
            <a:pPr algn="ctr"/>
            <a:r>
              <a:rPr lang="en-US" sz="2400" dirty="0">
                <a:solidFill>
                  <a:schemeClr val="bg1"/>
                </a:solidFill>
              </a:rPr>
              <a:t>Golden crown—untarnished, Eternal Victory</a:t>
            </a:r>
          </a:p>
        </p:txBody>
      </p:sp>
      <p:sp>
        <p:nvSpPr>
          <p:cNvPr id="9" name="TextBox 8"/>
          <p:cNvSpPr txBox="1"/>
          <p:nvPr/>
        </p:nvSpPr>
        <p:spPr>
          <a:xfrm>
            <a:off x="5753622" y="4601536"/>
            <a:ext cx="5455085" cy="1569660"/>
          </a:xfrm>
          <a:prstGeom prst="rect">
            <a:avLst/>
          </a:prstGeom>
          <a:noFill/>
        </p:spPr>
        <p:txBody>
          <a:bodyPr wrap="square" rtlCol="0">
            <a:spAutoFit/>
          </a:bodyPr>
          <a:lstStyle/>
          <a:p>
            <a:r>
              <a:rPr lang="en-US" sz="2400" dirty="0">
                <a:solidFill>
                  <a:schemeClr val="bg1"/>
                </a:solidFill>
              </a:rPr>
              <a:t>Sharp Sickle—This is the first harvest of the righteous and all people will have a chance to hear the gospel proclaimed in their own tongue. D&amp;C 86:4-7</a:t>
            </a:r>
          </a:p>
        </p:txBody>
      </p:sp>
      <p:pic>
        <p:nvPicPr>
          <p:cNvPr id="3" name="Picture 2">
            <a:extLst>
              <a:ext uri="{FF2B5EF4-FFF2-40B4-BE49-F238E27FC236}">
                <a16:creationId xmlns:a16="http://schemas.microsoft.com/office/drawing/2014/main" id="{990C9A48-9646-46F5-8EE3-F786055FE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531" y="3098192"/>
            <a:ext cx="3972560" cy="2590800"/>
          </a:xfrm>
          <a:prstGeom prst="rect">
            <a:avLst/>
          </a:prstGeom>
        </p:spPr>
      </p:pic>
      <p:pic>
        <p:nvPicPr>
          <p:cNvPr id="7" name="Picture 6">
            <a:extLst>
              <a:ext uri="{FF2B5EF4-FFF2-40B4-BE49-F238E27FC236}">
                <a16:creationId xmlns:a16="http://schemas.microsoft.com/office/drawing/2014/main" id="{7810D607-B042-4BAC-8449-7D472D0A8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6713" y="1144231"/>
            <a:ext cx="3105150" cy="2019300"/>
          </a:xfrm>
          <a:prstGeom prst="rect">
            <a:avLst/>
          </a:prstGeom>
        </p:spPr>
      </p:pic>
    </p:spTree>
    <p:extLst>
      <p:ext uri="{BB962C8B-B14F-4D97-AF65-F5344CB8AC3E}">
        <p14:creationId xmlns:p14="http://schemas.microsoft.com/office/powerpoint/2010/main" val="360783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The Harvest</a:t>
            </a:r>
          </a:p>
        </p:txBody>
      </p:sp>
      <p:sp>
        <p:nvSpPr>
          <p:cNvPr id="8" name="TextBox 7"/>
          <p:cNvSpPr txBox="1"/>
          <p:nvPr/>
        </p:nvSpPr>
        <p:spPr>
          <a:xfrm>
            <a:off x="613356" y="858101"/>
            <a:ext cx="4467731" cy="1200329"/>
          </a:xfrm>
          <a:prstGeom prst="rect">
            <a:avLst/>
          </a:prstGeom>
          <a:noFill/>
        </p:spPr>
        <p:txBody>
          <a:bodyPr wrap="square" rtlCol="0">
            <a:spAutoFit/>
          </a:bodyPr>
          <a:lstStyle/>
          <a:p>
            <a:r>
              <a:rPr lang="en-US" sz="2400" dirty="0">
                <a:solidFill>
                  <a:schemeClr val="bg1"/>
                </a:solidFill>
              </a:rPr>
              <a:t>This harvest has been going on since the Restoration of the Gospel—D&amp;C 4:4</a:t>
            </a:r>
          </a:p>
        </p:txBody>
      </p:sp>
      <p:sp>
        <p:nvSpPr>
          <p:cNvPr id="16" name="TextBox 15"/>
          <p:cNvSpPr txBox="1"/>
          <p:nvPr/>
        </p:nvSpPr>
        <p:spPr>
          <a:xfrm>
            <a:off x="6050125" y="1437360"/>
            <a:ext cx="6084613" cy="461665"/>
          </a:xfrm>
          <a:prstGeom prst="rect">
            <a:avLst/>
          </a:prstGeom>
          <a:noFill/>
        </p:spPr>
        <p:txBody>
          <a:bodyPr wrap="square" rtlCol="0">
            <a:spAutoFit/>
          </a:bodyPr>
          <a:lstStyle/>
          <a:p>
            <a:r>
              <a:rPr lang="en-US" sz="2400" dirty="0">
                <a:solidFill>
                  <a:schemeClr val="bg1"/>
                </a:solidFill>
              </a:rPr>
              <a:t>Great Honor for those who participate</a:t>
            </a:r>
          </a:p>
        </p:txBody>
      </p:sp>
      <p:sp>
        <p:nvSpPr>
          <p:cNvPr id="9" name="TextBox 8"/>
          <p:cNvSpPr txBox="1"/>
          <p:nvPr/>
        </p:nvSpPr>
        <p:spPr>
          <a:xfrm>
            <a:off x="2847222" y="2432572"/>
            <a:ext cx="7650017" cy="523220"/>
          </a:xfrm>
          <a:prstGeom prst="rect">
            <a:avLst/>
          </a:prstGeom>
          <a:noFill/>
        </p:spPr>
        <p:txBody>
          <a:bodyPr wrap="square" rtlCol="0">
            <a:spAutoFit/>
          </a:bodyPr>
          <a:lstStyle/>
          <a:p>
            <a:r>
              <a:rPr lang="en-US" sz="2800" dirty="0">
                <a:solidFill>
                  <a:schemeClr val="bg1"/>
                </a:solidFill>
              </a:rPr>
              <a:t>1</a:t>
            </a:r>
            <a:r>
              <a:rPr lang="en-US" sz="2800" baseline="30000" dirty="0">
                <a:solidFill>
                  <a:schemeClr val="bg1"/>
                </a:solidFill>
              </a:rPr>
              <a:t>st</a:t>
            </a:r>
            <a:r>
              <a:rPr lang="en-US" sz="2800" dirty="0">
                <a:solidFill>
                  <a:schemeClr val="bg1"/>
                </a:solidFill>
              </a:rPr>
              <a:t> the righteous are gathered out of all the earth</a:t>
            </a:r>
          </a:p>
        </p:txBody>
      </p:sp>
      <p:grpSp>
        <p:nvGrpSpPr>
          <p:cNvPr id="11" name="Group 10"/>
          <p:cNvGrpSpPr/>
          <p:nvPr/>
        </p:nvGrpSpPr>
        <p:grpSpPr>
          <a:xfrm>
            <a:off x="275572" y="3358649"/>
            <a:ext cx="1225493" cy="3062264"/>
            <a:chOff x="393789" y="3641726"/>
            <a:chExt cx="1090624" cy="3062264"/>
          </a:xfrm>
          <a:solidFill>
            <a:srgbClr val="FFFF00"/>
          </a:solidFill>
        </p:grpSpPr>
        <p:sp>
          <p:nvSpPr>
            <p:cNvPr id="13" name="Rounded Rectangle 37"/>
            <p:cNvSpPr/>
            <p:nvPr/>
          </p:nvSpPr>
          <p:spPr>
            <a:xfrm>
              <a:off x="680022" y="4456181"/>
              <a:ext cx="52670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8"/>
            <p:cNvSpPr/>
            <p:nvPr/>
          </p:nvSpPr>
          <p:spPr>
            <a:xfrm rot="16200000">
              <a:off x="777200" y="4072770"/>
              <a:ext cx="323802" cy="1090624"/>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9"/>
            <p:cNvSpPr/>
            <p:nvPr/>
          </p:nvSpPr>
          <p:spPr>
            <a:xfrm>
              <a:off x="412482" y="449606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7823" y="3641726"/>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41"/>
            <p:cNvSpPr/>
            <p:nvPr/>
          </p:nvSpPr>
          <p:spPr>
            <a:xfrm>
              <a:off x="977172" y="560069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2"/>
            <p:cNvSpPr/>
            <p:nvPr/>
          </p:nvSpPr>
          <p:spPr>
            <a:xfrm>
              <a:off x="1294442" y="451130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3"/>
            <p:cNvSpPr/>
            <p:nvPr/>
          </p:nvSpPr>
          <p:spPr>
            <a:xfrm>
              <a:off x="704962" y="5614605"/>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607536" y="3416709"/>
            <a:ext cx="1116857" cy="3062264"/>
            <a:chOff x="2007342" y="3663572"/>
            <a:chExt cx="1116857" cy="3062264"/>
          </a:xfrm>
          <a:solidFill>
            <a:srgbClr val="FFFF00"/>
          </a:solidFill>
        </p:grpSpPr>
        <p:sp>
          <p:nvSpPr>
            <p:cNvPr id="22" name="Rounded Rectangle 25"/>
            <p:cNvSpPr/>
            <p:nvPr/>
          </p:nvSpPr>
          <p:spPr>
            <a:xfrm>
              <a:off x="2293575" y="4478027"/>
              <a:ext cx="48356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7"/>
            <p:cNvSpPr/>
            <p:nvPr/>
          </p:nvSpPr>
          <p:spPr>
            <a:xfrm rot="16200000">
              <a:off x="2403870" y="4081499"/>
              <a:ext cx="323802" cy="1116857"/>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9"/>
            <p:cNvSpPr/>
            <p:nvPr/>
          </p:nvSpPr>
          <p:spPr>
            <a:xfrm>
              <a:off x="2076124" y="451791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141376" y="3663572"/>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32"/>
            <p:cNvSpPr/>
            <p:nvPr/>
          </p:nvSpPr>
          <p:spPr>
            <a:xfrm>
              <a:off x="2590725" y="5622537"/>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34"/>
            <p:cNvSpPr/>
            <p:nvPr/>
          </p:nvSpPr>
          <p:spPr>
            <a:xfrm>
              <a:off x="2853822" y="453315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35"/>
            <p:cNvSpPr/>
            <p:nvPr/>
          </p:nvSpPr>
          <p:spPr>
            <a:xfrm>
              <a:off x="2318515" y="563645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2190638" y="5166351"/>
              <a:ext cx="717357" cy="838200"/>
            </a:xfrm>
            <a:prstGeom prst="trapezoid">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769934" y="4407343"/>
            <a:ext cx="712332" cy="2000092"/>
            <a:chOff x="393789" y="3641726"/>
            <a:chExt cx="1090624" cy="3062264"/>
          </a:xfrm>
          <a:solidFill>
            <a:srgbClr val="FFFF00"/>
          </a:solidFill>
        </p:grpSpPr>
        <p:sp>
          <p:nvSpPr>
            <p:cNvPr id="31" name="Rounded Rectangle 37"/>
            <p:cNvSpPr/>
            <p:nvPr/>
          </p:nvSpPr>
          <p:spPr>
            <a:xfrm>
              <a:off x="680022" y="4456181"/>
              <a:ext cx="52670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8"/>
            <p:cNvSpPr/>
            <p:nvPr/>
          </p:nvSpPr>
          <p:spPr>
            <a:xfrm rot="16200000">
              <a:off x="777200" y="4072770"/>
              <a:ext cx="323802" cy="1090624"/>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9"/>
            <p:cNvSpPr/>
            <p:nvPr/>
          </p:nvSpPr>
          <p:spPr>
            <a:xfrm>
              <a:off x="412482" y="449606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7823" y="3641726"/>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41"/>
            <p:cNvSpPr/>
            <p:nvPr/>
          </p:nvSpPr>
          <p:spPr>
            <a:xfrm>
              <a:off x="977172" y="560069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42"/>
            <p:cNvSpPr/>
            <p:nvPr/>
          </p:nvSpPr>
          <p:spPr>
            <a:xfrm>
              <a:off x="1294442" y="451130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43"/>
            <p:cNvSpPr/>
            <p:nvPr/>
          </p:nvSpPr>
          <p:spPr>
            <a:xfrm>
              <a:off x="704962" y="5614605"/>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3568718" y="3917731"/>
            <a:ext cx="919592" cy="2521390"/>
            <a:chOff x="2007342" y="3663572"/>
            <a:chExt cx="1116857" cy="3062264"/>
          </a:xfrm>
          <a:solidFill>
            <a:srgbClr val="FFFF00"/>
          </a:solidFill>
        </p:grpSpPr>
        <p:sp>
          <p:nvSpPr>
            <p:cNvPr id="39" name="Rounded Rectangle 25"/>
            <p:cNvSpPr/>
            <p:nvPr/>
          </p:nvSpPr>
          <p:spPr>
            <a:xfrm>
              <a:off x="2293575" y="4478027"/>
              <a:ext cx="48356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27"/>
            <p:cNvSpPr/>
            <p:nvPr/>
          </p:nvSpPr>
          <p:spPr>
            <a:xfrm rot="16200000">
              <a:off x="2403870" y="4081499"/>
              <a:ext cx="323802" cy="1116857"/>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29"/>
            <p:cNvSpPr/>
            <p:nvPr/>
          </p:nvSpPr>
          <p:spPr>
            <a:xfrm>
              <a:off x="2076124" y="451791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141376" y="3663572"/>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32"/>
            <p:cNvSpPr/>
            <p:nvPr/>
          </p:nvSpPr>
          <p:spPr>
            <a:xfrm>
              <a:off x="2590725" y="5622537"/>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34"/>
            <p:cNvSpPr/>
            <p:nvPr/>
          </p:nvSpPr>
          <p:spPr>
            <a:xfrm>
              <a:off x="2853822" y="453315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35"/>
            <p:cNvSpPr/>
            <p:nvPr/>
          </p:nvSpPr>
          <p:spPr>
            <a:xfrm>
              <a:off x="2318515" y="563645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2190638" y="5166351"/>
              <a:ext cx="717357" cy="838200"/>
            </a:xfrm>
            <a:prstGeom prst="trapezoid">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8216871" y="3550023"/>
            <a:ext cx="1074471" cy="2928949"/>
            <a:chOff x="393789" y="3641726"/>
            <a:chExt cx="1090624" cy="3062264"/>
          </a:xfrm>
          <a:solidFill>
            <a:srgbClr val="FFFF00"/>
          </a:solidFill>
        </p:grpSpPr>
        <p:sp>
          <p:nvSpPr>
            <p:cNvPr id="55" name="Rounded Rectangle 37"/>
            <p:cNvSpPr/>
            <p:nvPr/>
          </p:nvSpPr>
          <p:spPr>
            <a:xfrm>
              <a:off x="680022" y="4456181"/>
              <a:ext cx="52670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38"/>
            <p:cNvSpPr/>
            <p:nvPr/>
          </p:nvSpPr>
          <p:spPr>
            <a:xfrm rot="16200000">
              <a:off x="777200" y="4072770"/>
              <a:ext cx="323802" cy="1090624"/>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39"/>
            <p:cNvSpPr/>
            <p:nvPr/>
          </p:nvSpPr>
          <p:spPr>
            <a:xfrm>
              <a:off x="412482" y="449606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27823" y="3641726"/>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41"/>
            <p:cNvSpPr/>
            <p:nvPr/>
          </p:nvSpPr>
          <p:spPr>
            <a:xfrm>
              <a:off x="977172" y="560069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42"/>
            <p:cNvSpPr/>
            <p:nvPr/>
          </p:nvSpPr>
          <p:spPr>
            <a:xfrm>
              <a:off x="1294442" y="451130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43"/>
            <p:cNvSpPr/>
            <p:nvPr/>
          </p:nvSpPr>
          <p:spPr>
            <a:xfrm>
              <a:off x="704962" y="5614605"/>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9412150" y="3416708"/>
            <a:ext cx="1290946" cy="3062264"/>
            <a:chOff x="2007342" y="3663572"/>
            <a:chExt cx="1116857" cy="3062264"/>
          </a:xfrm>
          <a:solidFill>
            <a:srgbClr val="FFFF00"/>
          </a:solidFill>
        </p:grpSpPr>
        <p:sp>
          <p:nvSpPr>
            <p:cNvPr id="63" name="Rounded Rectangle 25"/>
            <p:cNvSpPr/>
            <p:nvPr/>
          </p:nvSpPr>
          <p:spPr>
            <a:xfrm>
              <a:off x="2293575" y="4478027"/>
              <a:ext cx="48356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27"/>
            <p:cNvSpPr/>
            <p:nvPr/>
          </p:nvSpPr>
          <p:spPr>
            <a:xfrm rot="16200000">
              <a:off x="2403870" y="4081499"/>
              <a:ext cx="323802" cy="1116857"/>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29"/>
            <p:cNvSpPr/>
            <p:nvPr/>
          </p:nvSpPr>
          <p:spPr>
            <a:xfrm>
              <a:off x="2076124" y="451791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141376" y="3663572"/>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32"/>
            <p:cNvSpPr/>
            <p:nvPr/>
          </p:nvSpPr>
          <p:spPr>
            <a:xfrm>
              <a:off x="2590725" y="5622537"/>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34"/>
            <p:cNvSpPr/>
            <p:nvPr/>
          </p:nvSpPr>
          <p:spPr>
            <a:xfrm>
              <a:off x="2853822" y="453315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35"/>
            <p:cNvSpPr/>
            <p:nvPr/>
          </p:nvSpPr>
          <p:spPr>
            <a:xfrm>
              <a:off x="2318515" y="563645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2190638" y="5166351"/>
              <a:ext cx="717357" cy="838200"/>
            </a:xfrm>
            <a:prstGeom prst="trapezoid">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080871" y="4010299"/>
            <a:ext cx="777639" cy="2417366"/>
            <a:chOff x="393789" y="3641726"/>
            <a:chExt cx="1090624" cy="3062264"/>
          </a:xfrm>
          <a:solidFill>
            <a:srgbClr val="FFFF00"/>
          </a:solidFill>
        </p:grpSpPr>
        <p:sp>
          <p:nvSpPr>
            <p:cNvPr id="72" name="Rounded Rectangle 37"/>
            <p:cNvSpPr/>
            <p:nvPr/>
          </p:nvSpPr>
          <p:spPr>
            <a:xfrm>
              <a:off x="680022" y="4456181"/>
              <a:ext cx="52670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38"/>
            <p:cNvSpPr/>
            <p:nvPr/>
          </p:nvSpPr>
          <p:spPr>
            <a:xfrm rot="16200000">
              <a:off x="777200" y="4072770"/>
              <a:ext cx="323802" cy="1090624"/>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39"/>
            <p:cNvSpPr/>
            <p:nvPr/>
          </p:nvSpPr>
          <p:spPr>
            <a:xfrm>
              <a:off x="412482" y="449606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27823" y="3641726"/>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41"/>
            <p:cNvSpPr/>
            <p:nvPr/>
          </p:nvSpPr>
          <p:spPr>
            <a:xfrm>
              <a:off x="977172" y="560069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42"/>
            <p:cNvSpPr/>
            <p:nvPr/>
          </p:nvSpPr>
          <p:spPr>
            <a:xfrm>
              <a:off x="1294442" y="451130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43"/>
            <p:cNvSpPr/>
            <p:nvPr/>
          </p:nvSpPr>
          <p:spPr>
            <a:xfrm>
              <a:off x="704962" y="5614605"/>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7078235" y="4090843"/>
            <a:ext cx="1019469" cy="2348278"/>
            <a:chOff x="2007342" y="3663572"/>
            <a:chExt cx="1116857" cy="3062264"/>
          </a:xfrm>
          <a:solidFill>
            <a:srgbClr val="FFFF00"/>
          </a:solidFill>
        </p:grpSpPr>
        <p:sp>
          <p:nvSpPr>
            <p:cNvPr id="80" name="Rounded Rectangle 25"/>
            <p:cNvSpPr/>
            <p:nvPr/>
          </p:nvSpPr>
          <p:spPr>
            <a:xfrm>
              <a:off x="2293575" y="4478027"/>
              <a:ext cx="48356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27"/>
            <p:cNvSpPr/>
            <p:nvPr/>
          </p:nvSpPr>
          <p:spPr>
            <a:xfrm rot="16200000">
              <a:off x="2403870" y="4081499"/>
              <a:ext cx="323802" cy="1116857"/>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29"/>
            <p:cNvSpPr/>
            <p:nvPr/>
          </p:nvSpPr>
          <p:spPr>
            <a:xfrm>
              <a:off x="2076124" y="451791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141376" y="3663572"/>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32"/>
            <p:cNvSpPr/>
            <p:nvPr/>
          </p:nvSpPr>
          <p:spPr>
            <a:xfrm>
              <a:off x="2590725" y="5622537"/>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34"/>
            <p:cNvSpPr/>
            <p:nvPr/>
          </p:nvSpPr>
          <p:spPr>
            <a:xfrm>
              <a:off x="2853822" y="453315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35"/>
            <p:cNvSpPr/>
            <p:nvPr/>
          </p:nvSpPr>
          <p:spPr>
            <a:xfrm>
              <a:off x="2318515" y="563645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2190638" y="5166351"/>
              <a:ext cx="717357" cy="838200"/>
            </a:xfrm>
            <a:prstGeom prst="trapezoid">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4703295" y="3336084"/>
            <a:ext cx="1090624" cy="3062264"/>
            <a:chOff x="393789" y="3641726"/>
            <a:chExt cx="1090624" cy="3062264"/>
          </a:xfrm>
          <a:solidFill>
            <a:srgbClr val="FFFF00"/>
          </a:solidFill>
        </p:grpSpPr>
        <p:sp>
          <p:nvSpPr>
            <p:cNvPr id="89" name="Rounded Rectangle 37"/>
            <p:cNvSpPr/>
            <p:nvPr/>
          </p:nvSpPr>
          <p:spPr>
            <a:xfrm>
              <a:off x="680022" y="4456181"/>
              <a:ext cx="52670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38"/>
            <p:cNvSpPr/>
            <p:nvPr/>
          </p:nvSpPr>
          <p:spPr>
            <a:xfrm rot="16200000">
              <a:off x="777200" y="4072770"/>
              <a:ext cx="323802" cy="1090624"/>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39"/>
            <p:cNvSpPr/>
            <p:nvPr/>
          </p:nvSpPr>
          <p:spPr>
            <a:xfrm>
              <a:off x="412482" y="449606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27823" y="3641726"/>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41"/>
            <p:cNvSpPr/>
            <p:nvPr/>
          </p:nvSpPr>
          <p:spPr>
            <a:xfrm>
              <a:off x="977172" y="560069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42"/>
            <p:cNvSpPr/>
            <p:nvPr/>
          </p:nvSpPr>
          <p:spPr>
            <a:xfrm>
              <a:off x="1294442" y="4511306"/>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43"/>
            <p:cNvSpPr/>
            <p:nvPr/>
          </p:nvSpPr>
          <p:spPr>
            <a:xfrm>
              <a:off x="704962" y="5614605"/>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10842081" y="3393240"/>
            <a:ext cx="1116857" cy="3062264"/>
            <a:chOff x="2007342" y="3663572"/>
            <a:chExt cx="1116857" cy="3062264"/>
          </a:xfrm>
          <a:solidFill>
            <a:srgbClr val="FFFF00"/>
          </a:solidFill>
        </p:grpSpPr>
        <p:sp>
          <p:nvSpPr>
            <p:cNvPr id="97" name="Rounded Rectangle 25"/>
            <p:cNvSpPr/>
            <p:nvPr/>
          </p:nvSpPr>
          <p:spPr>
            <a:xfrm>
              <a:off x="2293575" y="4478027"/>
              <a:ext cx="483562" cy="13045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27"/>
            <p:cNvSpPr/>
            <p:nvPr/>
          </p:nvSpPr>
          <p:spPr>
            <a:xfrm rot="16200000">
              <a:off x="2403870" y="4081499"/>
              <a:ext cx="323802" cy="1116857"/>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29"/>
            <p:cNvSpPr/>
            <p:nvPr/>
          </p:nvSpPr>
          <p:spPr>
            <a:xfrm>
              <a:off x="2076124" y="451791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141376" y="3663572"/>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32"/>
            <p:cNvSpPr/>
            <p:nvPr/>
          </p:nvSpPr>
          <p:spPr>
            <a:xfrm>
              <a:off x="2590725" y="5622537"/>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34"/>
            <p:cNvSpPr/>
            <p:nvPr/>
          </p:nvSpPr>
          <p:spPr>
            <a:xfrm>
              <a:off x="2853822" y="4533152"/>
              <a:ext cx="178083"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35"/>
            <p:cNvSpPr/>
            <p:nvPr/>
          </p:nvSpPr>
          <p:spPr>
            <a:xfrm>
              <a:off x="2318515" y="5636451"/>
              <a:ext cx="200206" cy="108938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2190638" y="5166351"/>
              <a:ext cx="717357" cy="838200"/>
            </a:xfrm>
            <a:prstGeom prst="trapezoid">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p:cNvSpPr/>
          <p:nvPr/>
        </p:nvSpPr>
        <p:spPr>
          <a:xfrm>
            <a:off x="687101" y="6587167"/>
            <a:ext cx="10978677" cy="48560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8953" y="6488668"/>
            <a:ext cx="2286000" cy="369332"/>
          </a:xfrm>
          <a:prstGeom prst="rect">
            <a:avLst/>
          </a:prstGeom>
          <a:noFill/>
        </p:spPr>
        <p:txBody>
          <a:bodyPr wrap="square" rtlCol="0">
            <a:spAutoFit/>
          </a:bodyPr>
          <a:lstStyle/>
          <a:p>
            <a:r>
              <a:rPr lang="en-US" dirty="0">
                <a:solidFill>
                  <a:schemeClr val="bg1"/>
                </a:solidFill>
              </a:rPr>
              <a:t>Revelation 14:15-16 </a:t>
            </a:r>
          </a:p>
        </p:txBody>
      </p:sp>
    </p:spTree>
    <p:extLst>
      <p:ext uri="{BB962C8B-B14F-4D97-AF65-F5344CB8AC3E}">
        <p14:creationId xmlns:p14="http://schemas.microsoft.com/office/powerpoint/2010/main" val="226560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Judgment</a:t>
            </a:r>
          </a:p>
        </p:txBody>
      </p:sp>
      <p:sp>
        <p:nvSpPr>
          <p:cNvPr id="6" name="TextBox 5"/>
          <p:cNvSpPr txBox="1"/>
          <p:nvPr/>
        </p:nvSpPr>
        <p:spPr>
          <a:xfrm>
            <a:off x="152400" y="6488668"/>
            <a:ext cx="2286000" cy="369332"/>
          </a:xfrm>
          <a:prstGeom prst="rect">
            <a:avLst/>
          </a:prstGeom>
          <a:noFill/>
        </p:spPr>
        <p:txBody>
          <a:bodyPr wrap="square" rtlCol="0">
            <a:spAutoFit/>
          </a:bodyPr>
          <a:lstStyle/>
          <a:p>
            <a:r>
              <a:rPr lang="en-US" dirty="0">
                <a:solidFill>
                  <a:schemeClr val="bg1"/>
                </a:solidFill>
              </a:rPr>
              <a:t>Revelation 14:17-18 </a:t>
            </a:r>
          </a:p>
        </p:txBody>
      </p:sp>
      <p:sp>
        <p:nvSpPr>
          <p:cNvPr id="8" name="TextBox 7"/>
          <p:cNvSpPr txBox="1"/>
          <p:nvPr/>
        </p:nvSpPr>
        <p:spPr>
          <a:xfrm>
            <a:off x="761505" y="1310476"/>
            <a:ext cx="4746812" cy="830997"/>
          </a:xfrm>
          <a:prstGeom prst="rect">
            <a:avLst/>
          </a:prstGeom>
          <a:noFill/>
        </p:spPr>
        <p:txBody>
          <a:bodyPr wrap="square" rtlCol="0">
            <a:spAutoFit/>
          </a:bodyPr>
          <a:lstStyle/>
          <a:p>
            <a:r>
              <a:rPr lang="en-US" sz="2400" dirty="0">
                <a:solidFill>
                  <a:schemeClr val="bg1"/>
                </a:solidFill>
              </a:rPr>
              <a:t>One from the Temple—sharp sickle (the destroying angel)</a:t>
            </a:r>
          </a:p>
        </p:txBody>
      </p:sp>
      <p:sp>
        <p:nvSpPr>
          <p:cNvPr id="16" name="TextBox 15"/>
          <p:cNvSpPr txBox="1"/>
          <p:nvPr/>
        </p:nvSpPr>
        <p:spPr>
          <a:xfrm>
            <a:off x="6096000" y="3927753"/>
            <a:ext cx="5715000" cy="2585323"/>
          </a:xfrm>
          <a:prstGeom prst="rect">
            <a:avLst/>
          </a:prstGeom>
          <a:noFill/>
        </p:spPr>
        <p:txBody>
          <a:bodyPr wrap="square" rtlCol="0">
            <a:spAutoFit/>
          </a:bodyPr>
          <a:lstStyle/>
          <a:p>
            <a:r>
              <a:rPr lang="en-US" dirty="0">
                <a:solidFill>
                  <a:schemeClr val="bg1"/>
                </a:solidFill>
              </a:rPr>
              <a:t>One from the Altar (suggesting faithful martyrs may play a role in the harvesting of the wicked. </a:t>
            </a:r>
          </a:p>
          <a:p>
            <a:r>
              <a:rPr lang="en-US" dirty="0">
                <a:solidFill>
                  <a:schemeClr val="bg1"/>
                </a:solidFill>
              </a:rPr>
              <a:t>—from the presence of God—</a:t>
            </a:r>
          </a:p>
          <a:p>
            <a:endParaRPr lang="en-US" dirty="0">
              <a:solidFill>
                <a:schemeClr val="bg1"/>
              </a:solidFill>
            </a:endParaRPr>
          </a:p>
          <a:p>
            <a:r>
              <a:rPr lang="en-US" dirty="0">
                <a:solidFill>
                  <a:schemeClr val="bg1"/>
                </a:solidFill>
              </a:rPr>
              <a:t>Power over fire—grim reaper who has power over fire which will be used to burn, not the fields, but the vineyards.</a:t>
            </a:r>
          </a:p>
          <a:p>
            <a:endParaRPr lang="en-US" dirty="0">
              <a:solidFill>
                <a:schemeClr val="bg1"/>
              </a:solidFill>
            </a:endParaRPr>
          </a:p>
          <a:p>
            <a:r>
              <a:rPr lang="en-US" dirty="0">
                <a:solidFill>
                  <a:schemeClr val="bg1"/>
                </a:solidFill>
              </a:rPr>
              <a:t>This marks the beginning of the 2</a:t>
            </a:r>
            <a:r>
              <a:rPr lang="en-US" baseline="30000" dirty="0">
                <a:solidFill>
                  <a:schemeClr val="bg1"/>
                </a:solidFill>
              </a:rPr>
              <a:t>nd</a:t>
            </a:r>
            <a:r>
              <a:rPr lang="en-US" dirty="0">
                <a:solidFill>
                  <a:schemeClr val="bg1"/>
                </a:solidFill>
              </a:rPr>
              <a:t> Harvest</a:t>
            </a:r>
          </a:p>
        </p:txBody>
      </p:sp>
      <p:sp>
        <p:nvSpPr>
          <p:cNvPr id="9" name="TextBox 8"/>
          <p:cNvSpPr txBox="1"/>
          <p:nvPr/>
        </p:nvSpPr>
        <p:spPr>
          <a:xfrm>
            <a:off x="522194" y="5220414"/>
            <a:ext cx="5051612" cy="923330"/>
          </a:xfrm>
          <a:prstGeom prst="rect">
            <a:avLst/>
          </a:prstGeom>
          <a:noFill/>
        </p:spPr>
        <p:txBody>
          <a:bodyPr wrap="square" rtlCol="0">
            <a:spAutoFit/>
          </a:bodyPr>
          <a:lstStyle/>
          <a:p>
            <a:r>
              <a:rPr lang="en-US" dirty="0">
                <a:solidFill>
                  <a:schemeClr val="bg1"/>
                </a:solidFill>
              </a:rPr>
              <a:t>“gather the clusters of the vine (the Lord’s vineyard) of the earth: for her grapes are fully ripe. </a:t>
            </a:r>
          </a:p>
          <a:p>
            <a:r>
              <a:rPr lang="en-US" dirty="0">
                <a:solidFill>
                  <a:schemeClr val="bg1"/>
                </a:solidFill>
              </a:rPr>
              <a:t>It is time to burn the “unproductive” vineyards</a:t>
            </a:r>
          </a:p>
        </p:txBody>
      </p:sp>
      <p:grpSp>
        <p:nvGrpSpPr>
          <p:cNvPr id="15" name="Group 14"/>
          <p:cNvGrpSpPr/>
          <p:nvPr/>
        </p:nvGrpSpPr>
        <p:grpSpPr>
          <a:xfrm flipH="1">
            <a:off x="2945883" y="111827"/>
            <a:ext cx="543629" cy="1126278"/>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17" name="Freeform: Shape 16"/>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rapezoid 21"/>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8731796" y="101673"/>
            <a:ext cx="543629" cy="1126278"/>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25" name="Freeform: Shape 24"/>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rapezoid 29"/>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Sick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43" y="2522684"/>
            <a:ext cx="3483283" cy="2316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32CA8ED-749B-4CC7-B852-E2E7C295B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494" y="1537818"/>
            <a:ext cx="3810000" cy="2143125"/>
          </a:xfrm>
          <a:prstGeom prst="rect">
            <a:avLst/>
          </a:prstGeom>
        </p:spPr>
      </p:pic>
    </p:spTree>
    <p:extLst>
      <p:ext uri="{BB962C8B-B14F-4D97-AF65-F5344CB8AC3E}">
        <p14:creationId xmlns:p14="http://schemas.microsoft.com/office/powerpoint/2010/main" val="266442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Wicked VS Wicked</a:t>
            </a:r>
          </a:p>
        </p:txBody>
      </p:sp>
      <p:sp>
        <p:nvSpPr>
          <p:cNvPr id="6" name="TextBox 5"/>
          <p:cNvSpPr txBox="1"/>
          <p:nvPr/>
        </p:nvSpPr>
        <p:spPr>
          <a:xfrm>
            <a:off x="0" y="6488668"/>
            <a:ext cx="2286000" cy="369332"/>
          </a:xfrm>
          <a:prstGeom prst="rect">
            <a:avLst/>
          </a:prstGeom>
          <a:noFill/>
        </p:spPr>
        <p:txBody>
          <a:bodyPr wrap="square" rtlCol="0">
            <a:spAutoFit/>
          </a:bodyPr>
          <a:lstStyle/>
          <a:p>
            <a:r>
              <a:rPr lang="en-US" dirty="0">
                <a:solidFill>
                  <a:schemeClr val="bg1"/>
                </a:solidFill>
              </a:rPr>
              <a:t>Revelation 14:19 </a:t>
            </a:r>
          </a:p>
        </p:txBody>
      </p:sp>
      <p:sp>
        <p:nvSpPr>
          <p:cNvPr id="8" name="TextBox 7"/>
          <p:cNvSpPr txBox="1"/>
          <p:nvPr/>
        </p:nvSpPr>
        <p:spPr>
          <a:xfrm>
            <a:off x="571499" y="1581330"/>
            <a:ext cx="4807325" cy="1938992"/>
          </a:xfrm>
          <a:prstGeom prst="rect">
            <a:avLst/>
          </a:prstGeom>
          <a:noFill/>
        </p:spPr>
        <p:txBody>
          <a:bodyPr wrap="square" rtlCol="0">
            <a:spAutoFit/>
          </a:bodyPr>
          <a:lstStyle/>
          <a:p>
            <a:r>
              <a:rPr lang="en-US" sz="2400" dirty="0">
                <a:solidFill>
                  <a:schemeClr val="bg1"/>
                </a:solidFill>
              </a:rPr>
              <a:t>A battlefield where the people of the earth will gather for war in their attempts to dominate each other. </a:t>
            </a:r>
          </a:p>
          <a:p>
            <a:endParaRPr lang="en-US" sz="2400" dirty="0">
              <a:solidFill>
                <a:schemeClr val="bg1"/>
              </a:solidFill>
            </a:endParaRPr>
          </a:p>
          <a:p>
            <a:r>
              <a:rPr lang="en-US" sz="2400" dirty="0">
                <a:solidFill>
                  <a:schemeClr val="bg1"/>
                </a:solidFill>
              </a:rPr>
              <a:t>D&amp;C 63:33</a:t>
            </a:r>
          </a:p>
        </p:txBody>
      </p:sp>
      <p:sp>
        <p:nvSpPr>
          <p:cNvPr id="16" name="TextBox 15"/>
          <p:cNvSpPr txBox="1"/>
          <p:nvPr/>
        </p:nvSpPr>
        <p:spPr>
          <a:xfrm>
            <a:off x="6498011" y="5066779"/>
            <a:ext cx="3352800" cy="954107"/>
          </a:xfrm>
          <a:prstGeom prst="rect">
            <a:avLst/>
          </a:prstGeom>
          <a:noFill/>
        </p:spPr>
        <p:txBody>
          <a:bodyPr wrap="square" rtlCol="0">
            <a:spAutoFit/>
          </a:bodyPr>
          <a:lstStyle/>
          <a:p>
            <a:pPr algn="ctr"/>
            <a:r>
              <a:rPr lang="en-US" sz="2800" dirty="0">
                <a:solidFill>
                  <a:schemeClr val="bg1"/>
                </a:solidFill>
              </a:rPr>
              <a:t>The Spirit of the Lord is withdrawn</a:t>
            </a:r>
          </a:p>
        </p:txBody>
      </p:sp>
      <p:pic>
        <p:nvPicPr>
          <p:cNvPr id="3" name="Picture 2">
            <a:extLst>
              <a:ext uri="{FF2B5EF4-FFF2-40B4-BE49-F238E27FC236}">
                <a16:creationId xmlns:a16="http://schemas.microsoft.com/office/drawing/2014/main" id="{4EB2BBBD-80A3-463A-A832-707047BA1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024" y="1211998"/>
            <a:ext cx="4676775" cy="3505200"/>
          </a:xfrm>
          <a:prstGeom prst="rect">
            <a:avLst/>
          </a:prstGeom>
        </p:spPr>
      </p:pic>
    </p:spTree>
    <p:extLst>
      <p:ext uri="{BB962C8B-B14F-4D97-AF65-F5344CB8AC3E}">
        <p14:creationId xmlns:p14="http://schemas.microsoft.com/office/powerpoint/2010/main" val="863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Those Who Remain</a:t>
            </a:r>
          </a:p>
        </p:txBody>
      </p:sp>
      <p:sp>
        <p:nvSpPr>
          <p:cNvPr id="6" name="TextBox 5"/>
          <p:cNvSpPr txBox="1"/>
          <p:nvPr/>
        </p:nvSpPr>
        <p:spPr>
          <a:xfrm>
            <a:off x="0" y="6488668"/>
            <a:ext cx="2286000" cy="369332"/>
          </a:xfrm>
          <a:prstGeom prst="rect">
            <a:avLst/>
          </a:prstGeom>
          <a:noFill/>
        </p:spPr>
        <p:txBody>
          <a:bodyPr wrap="square" rtlCol="0">
            <a:spAutoFit/>
          </a:bodyPr>
          <a:lstStyle/>
          <a:p>
            <a:r>
              <a:rPr lang="en-US" dirty="0">
                <a:solidFill>
                  <a:schemeClr val="bg1"/>
                </a:solidFill>
              </a:rPr>
              <a:t>Revelation 14:20 </a:t>
            </a:r>
          </a:p>
        </p:txBody>
      </p:sp>
      <p:sp>
        <p:nvSpPr>
          <p:cNvPr id="8" name="TextBox 7"/>
          <p:cNvSpPr txBox="1"/>
          <p:nvPr/>
        </p:nvSpPr>
        <p:spPr>
          <a:xfrm>
            <a:off x="94129" y="838201"/>
            <a:ext cx="5087471" cy="369332"/>
          </a:xfrm>
          <a:prstGeom prst="rect">
            <a:avLst/>
          </a:prstGeom>
          <a:noFill/>
        </p:spPr>
        <p:txBody>
          <a:bodyPr wrap="square" rtlCol="0">
            <a:spAutoFit/>
          </a:bodyPr>
          <a:lstStyle/>
          <a:p>
            <a:r>
              <a:rPr lang="en-US" dirty="0">
                <a:solidFill>
                  <a:schemeClr val="bg1"/>
                </a:solidFill>
              </a:rPr>
              <a:t>Those who remain are protected by God.</a:t>
            </a:r>
          </a:p>
        </p:txBody>
      </p:sp>
      <p:sp>
        <p:nvSpPr>
          <p:cNvPr id="16" name="TextBox 15"/>
          <p:cNvSpPr txBox="1"/>
          <p:nvPr/>
        </p:nvSpPr>
        <p:spPr>
          <a:xfrm>
            <a:off x="6477000" y="990600"/>
            <a:ext cx="5235388" cy="400110"/>
          </a:xfrm>
          <a:prstGeom prst="rect">
            <a:avLst/>
          </a:prstGeom>
          <a:noFill/>
        </p:spPr>
        <p:txBody>
          <a:bodyPr wrap="square" rtlCol="0">
            <a:spAutoFit/>
          </a:bodyPr>
          <a:lstStyle/>
          <a:p>
            <a:r>
              <a:rPr lang="en-US" sz="2000" dirty="0">
                <a:solidFill>
                  <a:schemeClr val="bg1"/>
                </a:solidFill>
              </a:rPr>
              <a:t>Horse bridles—a reminder of the 4 horses of war</a:t>
            </a:r>
          </a:p>
        </p:txBody>
      </p:sp>
      <p:sp>
        <p:nvSpPr>
          <p:cNvPr id="9" name="TextBox 8"/>
          <p:cNvSpPr txBox="1"/>
          <p:nvPr/>
        </p:nvSpPr>
        <p:spPr>
          <a:xfrm>
            <a:off x="1524000" y="3581401"/>
            <a:ext cx="7010400" cy="3170099"/>
          </a:xfrm>
          <a:prstGeom prst="rect">
            <a:avLst/>
          </a:prstGeom>
          <a:noFill/>
        </p:spPr>
        <p:txBody>
          <a:bodyPr wrap="square" rtlCol="0">
            <a:spAutoFit/>
          </a:bodyPr>
          <a:lstStyle/>
          <a:p>
            <a:r>
              <a:rPr lang="en-US" sz="2000" dirty="0">
                <a:solidFill>
                  <a:schemeClr val="bg1"/>
                </a:solidFill>
              </a:rPr>
              <a:t>Without the city—Valley of Decision</a:t>
            </a:r>
          </a:p>
          <a:p>
            <a:r>
              <a:rPr lang="en-US" sz="2000" dirty="0">
                <a:solidFill>
                  <a:schemeClr val="bg1"/>
                </a:solidFill>
              </a:rPr>
              <a:t>2 Chronicles 20:3-5,9,12,17,22-23</a:t>
            </a:r>
          </a:p>
          <a:p>
            <a:r>
              <a:rPr lang="en-US" sz="2000" dirty="0">
                <a:solidFill>
                  <a:schemeClr val="bg1"/>
                </a:solidFill>
              </a:rPr>
              <a:t>Joel reads that judgment will take place in the valley of Jehoshaphat which is synonymous with the </a:t>
            </a:r>
            <a:r>
              <a:rPr lang="en-US" sz="2000" dirty="0" err="1">
                <a:solidFill>
                  <a:schemeClr val="bg1"/>
                </a:solidFill>
              </a:rPr>
              <a:t>Kidron</a:t>
            </a:r>
            <a:r>
              <a:rPr lang="en-US" sz="2000" dirty="0">
                <a:solidFill>
                  <a:schemeClr val="bg1"/>
                </a:solidFill>
              </a:rPr>
              <a:t> Valley between Jerusalem and the Mt. of Olives. </a:t>
            </a:r>
          </a:p>
          <a:p>
            <a:endParaRPr lang="en-US" sz="2000" dirty="0">
              <a:solidFill>
                <a:schemeClr val="bg1"/>
              </a:solidFill>
            </a:endParaRPr>
          </a:p>
          <a:p>
            <a:r>
              <a:rPr lang="en-US" sz="2000" dirty="0">
                <a:solidFill>
                  <a:schemeClr val="bg1"/>
                </a:solidFill>
              </a:rPr>
              <a:t>Joel 3:14</a:t>
            </a:r>
          </a:p>
          <a:p>
            <a:r>
              <a:rPr lang="en-US" sz="2000" dirty="0">
                <a:solidFill>
                  <a:schemeClr val="bg1"/>
                </a:solidFill>
              </a:rPr>
              <a:t>This is near the area Christ suffered so that all who would come to Him would not need to suffer.</a:t>
            </a:r>
          </a:p>
          <a:p>
            <a:endParaRPr lang="en-US" sz="2000" dirty="0">
              <a:solidFill>
                <a:schemeClr val="bg1"/>
              </a:solidFill>
            </a:endParaRPr>
          </a:p>
        </p:txBody>
      </p:sp>
      <p:pic>
        <p:nvPicPr>
          <p:cNvPr id="3" name="Picture 2">
            <a:extLst>
              <a:ext uri="{FF2B5EF4-FFF2-40B4-BE49-F238E27FC236}">
                <a16:creationId xmlns:a16="http://schemas.microsoft.com/office/drawing/2014/main" id="{80657955-77C2-41EA-88AC-59CA30A69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42907"/>
            <a:ext cx="1645920" cy="2103120"/>
          </a:xfrm>
          <a:prstGeom prst="rect">
            <a:avLst/>
          </a:prstGeom>
        </p:spPr>
      </p:pic>
      <p:pic>
        <p:nvPicPr>
          <p:cNvPr id="7" name="Picture 6">
            <a:extLst>
              <a:ext uri="{FF2B5EF4-FFF2-40B4-BE49-F238E27FC236}">
                <a16:creationId xmlns:a16="http://schemas.microsoft.com/office/drawing/2014/main" id="{6BF2BBE9-05A7-41A1-8F66-196070477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5384" y="1548870"/>
            <a:ext cx="2542032" cy="1901952"/>
          </a:xfrm>
          <a:prstGeom prst="rect">
            <a:avLst/>
          </a:prstGeom>
        </p:spPr>
      </p:pic>
      <p:pic>
        <p:nvPicPr>
          <p:cNvPr id="11" name="Picture 10">
            <a:extLst>
              <a:ext uri="{FF2B5EF4-FFF2-40B4-BE49-F238E27FC236}">
                <a16:creationId xmlns:a16="http://schemas.microsoft.com/office/drawing/2014/main" id="{239B9C5D-E4B8-465B-8CAB-78BB1C35DF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495" y="1619172"/>
            <a:ext cx="3248025" cy="2105025"/>
          </a:xfrm>
          <a:prstGeom prst="rect">
            <a:avLst/>
          </a:prstGeom>
        </p:spPr>
      </p:pic>
      <p:pic>
        <p:nvPicPr>
          <p:cNvPr id="20" name="Picture 19">
            <a:extLst>
              <a:ext uri="{FF2B5EF4-FFF2-40B4-BE49-F238E27FC236}">
                <a16:creationId xmlns:a16="http://schemas.microsoft.com/office/drawing/2014/main" id="{9D9BF24A-B7CF-41EC-90EC-EA5F53235E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4694" y="4186315"/>
            <a:ext cx="1651000" cy="2336800"/>
          </a:xfrm>
          <a:prstGeom prst="rect">
            <a:avLst/>
          </a:prstGeom>
        </p:spPr>
      </p:pic>
    </p:spTree>
    <p:extLst>
      <p:ext uri="{BB962C8B-B14F-4D97-AF65-F5344CB8AC3E}">
        <p14:creationId xmlns:p14="http://schemas.microsoft.com/office/powerpoint/2010/main" val="243004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728855" y="188453"/>
            <a:ext cx="6112933"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Gospel Restored</a:t>
            </a:r>
          </a:p>
        </p:txBody>
      </p:sp>
      <p:sp>
        <p:nvSpPr>
          <p:cNvPr id="6" name="TextBox 5"/>
          <p:cNvSpPr txBox="1"/>
          <p:nvPr/>
        </p:nvSpPr>
        <p:spPr>
          <a:xfrm>
            <a:off x="40467" y="6438824"/>
            <a:ext cx="2286000" cy="369332"/>
          </a:xfrm>
          <a:prstGeom prst="rect">
            <a:avLst/>
          </a:prstGeom>
          <a:noFill/>
        </p:spPr>
        <p:txBody>
          <a:bodyPr wrap="square" rtlCol="0">
            <a:spAutoFit/>
          </a:bodyPr>
          <a:lstStyle/>
          <a:p>
            <a:r>
              <a:rPr lang="en-US" dirty="0">
                <a:solidFill>
                  <a:schemeClr val="bg1"/>
                </a:solidFill>
              </a:rPr>
              <a:t>Revelation 14:7-8 </a:t>
            </a:r>
          </a:p>
        </p:txBody>
      </p:sp>
      <p:sp>
        <p:nvSpPr>
          <p:cNvPr id="8" name="TextBox 7"/>
          <p:cNvSpPr txBox="1"/>
          <p:nvPr/>
        </p:nvSpPr>
        <p:spPr>
          <a:xfrm>
            <a:off x="762000" y="1509524"/>
            <a:ext cx="4724400" cy="1569660"/>
          </a:xfrm>
          <a:prstGeom prst="rect">
            <a:avLst/>
          </a:prstGeom>
          <a:noFill/>
        </p:spPr>
        <p:txBody>
          <a:bodyPr wrap="square" rtlCol="0">
            <a:spAutoFit/>
          </a:bodyPr>
          <a:lstStyle/>
          <a:p>
            <a:r>
              <a:rPr lang="en-US" sz="2400" dirty="0">
                <a:solidFill>
                  <a:schemeClr val="bg1"/>
                </a:solidFill>
              </a:rPr>
              <a:t>The time will come when Jesus Christ will judge all the people of the earth. His judgments will occur both at the Second Coming </a:t>
            </a:r>
          </a:p>
        </p:txBody>
      </p:sp>
      <p:grpSp>
        <p:nvGrpSpPr>
          <p:cNvPr id="14" name="Group 13"/>
          <p:cNvGrpSpPr/>
          <p:nvPr/>
        </p:nvGrpSpPr>
        <p:grpSpPr>
          <a:xfrm flipH="1">
            <a:off x="713203" y="152401"/>
            <a:ext cx="543629" cy="1126278"/>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15" name="Freeform: Shape 14"/>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rapezoid 20"/>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591352" y="3686137"/>
            <a:ext cx="4200621" cy="2908149"/>
            <a:chOff x="384206" y="4158361"/>
            <a:chExt cx="3289208" cy="2390250"/>
          </a:xfrm>
        </p:grpSpPr>
        <p:grpSp>
          <p:nvGrpSpPr>
            <p:cNvPr id="23" name="Group 22"/>
            <p:cNvGrpSpPr/>
            <p:nvPr/>
          </p:nvGrpSpPr>
          <p:grpSpPr>
            <a:xfrm>
              <a:off x="384206" y="4158361"/>
              <a:ext cx="3289208" cy="2390250"/>
              <a:chOff x="609599" y="833642"/>
              <a:chExt cx="7941747" cy="5771225"/>
            </a:xfrm>
          </p:grpSpPr>
          <p:grpSp>
            <p:nvGrpSpPr>
              <p:cNvPr id="25" name="Group 14"/>
              <p:cNvGrpSpPr/>
              <p:nvPr/>
            </p:nvGrpSpPr>
            <p:grpSpPr>
              <a:xfrm rot="10800000">
                <a:off x="7696200" y="5257800"/>
                <a:ext cx="621450" cy="1347067"/>
                <a:chOff x="7010400" y="381000"/>
                <a:chExt cx="762000" cy="2033666"/>
              </a:xfrm>
            </p:grpSpPr>
            <p:sp>
              <p:nvSpPr>
                <p:cNvPr id="38"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1"/>
              <p:cNvGrpSpPr/>
              <p:nvPr/>
            </p:nvGrpSpPr>
            <p:grpSpPr>
              <a:xfrm rot="10800000">
                <a:off x="939238" y="4923502"/>
                <a:ext cx="621450" cy="1347067"/>
                <a:chOff x="7010400" y="381000"/>
                <a:chExt cx="762000" cy="2033666"/>
              </a:xfrm>
            </p:grpSpPr>
            <p:sp>
              <p:nvSpPr>
                <p:cNvPr id="36"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899460" y="833642"/>
                <a:ext cx="621450" cy="986197"/>
                <a:chOff x="7031201" y="834275"/>
                <a:chExt cx="762000" cy="1488861"/>
              </a:xfrm>
            </p:grpSpPr>
            <p:sp>
              <p:nvSpPr>
                <p:cNvPr id="34"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646520" y="1148254"/>
                <a:ext cx="621450" cy="1017899"/>
                <a:chOff x="7087348" y="824753"/>
                <a:chExt cx="762000" cy="1536722"/>
              </a:xfrm>
            </p:grpSpPr>
            <p:sp>
              <p:nvSpPr>
                <p:cNvPr id="32"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23"/>
            <p:cNvSpPr/>
            <p:nvPr/>
          </p:nvSpPr>
          <p:spPr>
            <a:xfrm>
              <a:off x="982375" y="4780738"/>
              <a:ext cx="2095999" cy="1214238"/>
            </a:xfrm>
            <a:prstGeom prst="rect">
              <a:avLst/>
            </a:prstGeom>
          </p:spPr>
          <p:txBody>
            <a:bodyPr wrap="square">
              <a:spAutoFit/>
            </a:bodyPr>
            <a:lstStyle/>
            <a:p>
              <a:pPr algn="ctr"/>
              <a:r>
                <a:rPr lang="en-US" b="1" dirty="0"/>
                <a:t>God restored the gospel of Jesus Christ to prepare the earth’s inhabitants for the Second Coming of Jesus Christ</a:t>
              </a:r>
              <a:endParaRPr lang="en-US" sz="1600" dirty="0"/>
            </a:p>
          </p:txBody>
        </p:sp>
      </p:grpSp>
      <p:sp>
        <p:nvSpPr>
          <p:cNvPr id="2" name="Rectangle 1"/>
          <p:cNvSpPr/>
          <p:nvPr/>
        </p:nvSpPr>
        <p:spPr>
          <a:xfrm>
            <a:off x="289860" y="3407391"/>
            <a:ext cx="6543545" cy="2308324"/>
          </a:xfrm>
          <a:prstGeom prst="rect">
            <a:avLst/>
          </a:prstGeom>
        </p:spPr>
        <p:txBody>
          <a:bodyPr wrap="square">
            <a:spAutoFit/>
          </a:bodyPr>
          <a:lstStyle/>
          <a:p>
            <a:r>
              <a:rPr lang="en-US" sz="2400" i="1" dirty="0">
                <a:solidFill>
                  <a:srgbClr val="FFFF00"/>
                </a:solidFill>
                <a:latin typeface="Palatino"/>
              </a:rPr>
              <a:t>Behold, I will send my messenger, and he shall prepare the way before me: and the Lord, whom ye seek, shall suddenly come to his temple, even the messenger of the covenant, whom ye delight in: behold, he shall come, </a:t>
            </a:r>
            <a:r>
              <a:rPr lang="en-US" sz="2400" i="1" dirty="0" err="1">
                <a:solidFill>
                  <a:srgbClr val="FFFF00"/>
                </a:solidFill>
                <a:latin typeface="Palatino"/>
              </a:rPr>
              <a:t>saith</a:t>
            </a:r>
            <a:r>
              <a:rPr lang="en-US" sz="2400" i="1" dirty="0">
                <a:solidFill>
                  <a:srgbClr val="FFFF00"/>
                </a:solidFill>
                <a:latin typeface="Palatino"/>
              </a:rPr>
              <a:t> the </a:t>
            </a:r>
            <a:r>
              <a:rPr lang="en-US" sz="2400" i="1" cap="small" dirty="0">
                <a:solidFill>
                  <a:srgbClr val="FFFF00"/>
                </a:solidFill>
                <a:latin typeface="Palatino"/>
              </a:rPr>
              <a:t>Lord</a:t>
            </a:r>
            <a:r>
              <a:rPr lang="en-US" sz="2400" i="1" dirty="0">
                <a:solidFill>
                  <a:srgbClr val="FFFF00"/>
                </a:solidFill>
                <a:latin typeface="Palatino"/>
              </a:rPr>
              <a:t> of hosts.</a:t>
            </a:r>
          </a:p>
          <a:p>
            <a:r>
              <a:rPr lang="en-US" sz="2400" i="1" dirty="0">
                <a:solidFill>
                  <a:srgbClr val="FFFF00"/>
                </a:solidFill>
                <a:latin typeface="Palatino"/>
              </a:rPr>
              <a:t>Malachi 3:1</a:t>
            </a:r>
            <a:endParaRPr lang="en-US" sz="2400" i="1" dirty="0">
              <a:solidFill>
                <a:srgbClr val="FFFF00"/>
              </a:solidFill>
            </a:endParaRPr>
          </a:p>
        </p:txBody>
      </p:sp>
      <p:pic>
        <p:nvPicPr>
          <p:cNvPr id="1026" name="Picture 2" descr="Moroni Appears to Joseph Smith in His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345" y="508903"/>
            <a:ext cx="2184150" cy="291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34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1600 Furlongs</a:t>
            </a:r>
          </a:p>
        </p:txBody>
      </p:sp>
      <p:sp>
        <p:nvSpPr>
          <p:cNvPr id="6" name="TextBox 5"/>
          <p:cNvSpPr txBox="1"/>
          <p:nvPr/>
        </p:nvSpPr>
        <p:spPr>
          <a:xfrm>
            <a:off x="0" y="6488668"/>
            <a:ext cx="2286000" cy="369332"/>
          </a:xfrm>
          <a:prstGeom prst="rect">
            <a:avLst/>
          </a:prstGeom>
          <a:noFill/>
        </p:spPr>
        <p:txBody>
          <a:bodyPr wrap="square" rtlCol="0">
            <a:spAutoFit/>
          </a:bodyPr>
          <a:lstStyle/>
          <a:p>
            <a:r>
              <a:rPr lang="en-US" dirty="0">
                <a:solidFill>
                  <a:schemeClr val="bg1"/>
                </a:solidFill>
              </a:rPr>
              <a:t>Revelation 14:20 </a:t>
            </a:r>
          </a:p>
        </p:txBody>
      </p:sp>
      <p:sp>
        <p:nvSpPr>
          <p:cNvPr id="8" name="TextBox 7"/>
          <p:cNvSpPr txBox="1"/>
          <p:nvPr/>
        </p:nvSpPr>
        <p:spPr>
          <a:xfrm>
            <a:off x="419100" y="1115794"/>
            <a:ext cx="4724400" cy="1938992"/>
          </a:xfrm>
          <a:prstGeom prst="rect">
            <a:avLst/>
          </a:prstGeom>
          <a:noFill/>
        </p:spPr>
        <p:txBody>
          <a:bodyPr wrap="square" rtlCol="0">
            <a:spAutoFit/>
          </a:bodyPr>
          <a:lstStyle/>
          <a:p>
            <a:r>
              <a:rPr lang="en-US" sz="2400" dirty="0">
                <a:solidFill>
                  <a:schemeClr val="bg1"/>
                </a:solidFill>
              </a:rPr>
              <a:t>184 miles—the blood flows as a river from this winepress of humanity. </a:t>
            </a:r>
          </a:p>
          <a:p>
            <a:r>
              <a:rPr lang="en-US" sz="2400" dirty="0">
                <a:solidFill>
                  <a:schemeClr val="bg1"/>
                </a:solidFill>
              </a:rPr>
              <a:t>Geographically about the maximum length of Palestine.</a:t>
            </a:r>
          </a:p>
        </p:txBody>
      </p:sp>
      <p:sp>
        <p:nvSpPr>
          <p:cNvPr id="16" name="TextBox 15"/>
          <p:cNvSpPr txBox="1"/>
          <p:nvPr/>
        </p:nvSpPr>
        <p:spPr>
          <a:xfrm>
            <a:off x="4765301" y="4311131"/>
            <a:ext cx="7247965" cy="1938992"/>
          </a:xfrm>
          <a:prstGeom prst="rect">
            <a:avLst/>
          </a:prstGeom>
          <a:noFill/>
        </p:spPr>
        <p:txBody>
          <a:bodyPr wrap="square" rtlCol="0">
            <a:spAutoFit/>
          </a:bodyPr>
          <a:lstStyle/>
          <a:p>
            <a:r>
              <a:rPr lang="en-US" sz="2400" dirty="0">
                <a:solidFill>
                  <a:schemeClr val="bg1"/>
                </a:solidFill>
              </a:rPr>
              <a:t>Symbolically 184 is the square root of 4 which means geographic completeness multiplied by the square of 10, </a:t>
            </a:r>
          </a:p>
          <a:p>
            <a:r>
              <a:rPr lang="en-US" sz="2400" dirty="0">
                <a:solidFill>
                  <a:schemeClr val="bg1"/>
                </a:solidFill>
              </a:rPr>
              <a:t>(4 x 4 x 100) meaning the judgment involves not only John’s world but an increasing magnitude of worldwide destruction.</a:t>
            </a:r>
          </a:p>
        </p:txBody>
      </p:sp>
      <p:pic>
        <p:nvPicPr>
          <p:cNvPr id="3" name="Picture 2">
            <a:extLst>
              <a:ext uri="{FF2B5EF4-FFF2-40B4-BE49-F238E27FC236}">
                <a16:creationId xmlns:a16="http://schemas.microsoft.com/office/drawing/2014/main" id="{378B568A-EA98-4465-AF95-F3E0FBE3F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850" y="1115794"/>
            <a:ext cx="3790950" cy="2847975"/>
          </a:xfrm>
          <a:prstGeom prst="rect">
            <a:avLst/>
          </a:prstGeom>
        </p:spPr>
      </p:pic>
      <p:pic>
        <p:nvPicPr>
          <p:cNvPr id="7" name="Picture 6">
            <a:extLst>
              <a:ext uri="{FF2B5EF4-FFF2-40B4-BE49-F238E27FC236}">
                <a16:creationId xmlns:a16="http://schemas.microsoft.com/office/drawing/2014/main" id="{510B0331-80FF-4248-ADD1-D717A0836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240223"/>
            <a:ext cx="2514600" cy="3009900"/>
          </a:xfrm>
          <a:prstGeom prst="rect">
            <a:avLst/>
          </a:prstGeom>
        </p:spPr>
      </p:pic>
    </p:spTree>
    <p:extLst>
      <p:ext uri="{BB962C8B-B14F-4D97-AF65-F5344CB8AC3E}">
        <p14:creationId xmlns:p14="http://schemas.microsoft.com/office/powerpoint/2010/main" val="3052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711639" y="1059036"/>
            <a:ext cx="8915400" cy="3262432"/>
          </a:xfrm>
          <a:prstGeom prst="rect">
            <a:avLst/>
          </a:prstGeom>
          <a:noFill/>
        </p:spPr>
        <p:txBody>
          <a:bodyPr wrap="square" rtlCol="0">
            <a:spAutoFit/>
          </a:bodyPr>
          <a:lstStyle/>
          <a:p>
            <a:pPr algn="ctr"/>
            <a:r>
              <a:rPr lang="en-US" sz="5400" dirty="0">
                <a:solidFill>
                  <a:schemeClr val="bg2"/>
                </a:solidFill>
                <a:latin typeface="Harrington" pitchFamily="82" charset="0"/>
              </a:rPr>
              <a:t>“7 Angels with 7 Plagues”</a:t>
            </a:r>
          </a:p>
          <a:p>
            <a:pPr algn="ctr"/>
            <a:endParaRPr lang="en-US" sz="5400" dirty="0">
              <a:solidFill>
                <a:schemeClr val="bg2"/>
              </a:solidFill>
              <a:latin typeface="Harrington" pitchFamily="82" charset="0"/>
            </a:endParaRPr>
          </a:p>
          <a:p>
            <a:pPr algn="ctr"/>
            <a:endParaRPr lang="en-US" sz="5400" dirty="0">
              <a:solidFill>
                <a:schemeClr val="bg2"/>
              </a:solidFill>
              <a:latin typeface="Harrington" pitchFamily="82" charset="0"/>
            </a:endParaRPr>
          </a:p>
          <a:p>
            <a:pPr algn="ctr"/>
            <a:r>
              <a:rPr lang="en-US" sz="4400" dirty="0">
                <a:solidFill>
                  <a:schemeClr val="bg2"/>
                </a:solidFill>
                <a:latin typeface="Harrington" pitchFamily="82" charset="0"/>
              </a:rPr>
              <a:t>Revelation 15-16</a:t>
            </a:r>
          </a:p>
        </p:txBody>
      </p:sp>
      <p:grpSp>
        <p:nvGrpSpPr>
          <p:cNvPr id="2" name="Group 168"/>
          <p:cNvGrpSpPr/>
          <p:nvPr/>
        </p:nvGrpSpPr>
        <p:grpSpPr>
          <a:xfrm>
            <a:off x="1981200" y="2209801"/>
            <a:ext cx="1484580" cy="1487495"/>
            <a:chOff x="1715820" y="1560505"/>
            <a:chExt cx="1484580" cy="1487495"/>
          </a:xfrm>
        </p:grpSpPr>
        <p:sp>
          <p:nvSpPr>
            <p:cNvPr id="170" name="Chord 169"/>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6"/>
            <p:cNvGrpSpPr/>
            <p:nvPr/>
          </p:nvGrpSpPr>
          <p:grpSpPr>
            <a:xfrm>
              <a:off x="1752600" y="2286000"/>
              <a:ext cx="1447800" cy="762000"/>
              <a:chOff x="1752600" y="2286000"/>
              <a:chExt cx="1447800" cy="762000"/>
            </a:xfrm>
          </p:grpSpPr>
          <p:sp>
            <p:nvSpPr>
              <p:cNvPr id="172" name="Oval 171"/>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
              <p:cNvGrpSpPr/>
              <p:nvPr/>
            </p:nvGrpSpPr>
            <p:grpSpPr>
              <a:xfrm>
                <a:off x="1905000" y="2286000"/>
                <a:ext cx="1141228" cy="223284"/>
                <a:chOff x="1219200" y="2204767"/>
                <a:chExt cx="6026728" cy="1457866"/>
              </a:xfrm>
            </p:grpSpPr>
            <p:sp>
              <p:nvSpPr>
                <p:cNvPr id="174" name="Quad Arrow 173"/>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
                <p:cNvGrpSpPr/>
                <p:nvPr/>
              </p:nvGrpSpPr>
              <p:grpSpPr>
                <a:xfrm>
                  <a:off x="3505200" y="2209800"/>
                  <a:ext cx="2585767" cy="1452833"/>
                  <a:chOff x="1219200" y="2204767"/>
                  <a:chExt cx="2585767" cy="1452833"/>
                </a:xfrm>
              </p:grpSpPr>
              <p:sp>
                <p:nvSpPr>
                  <p:cNvPr id="182"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219200" y="2204767"/>
                  <a:ext cx="2585767" cy="1452833"/>
                  <a:chOff x="1219200" y="2204767"/>
                  <a:chExt cx="2585767" cy="1452833"/>
                </a:xfrm>
              </p:grpSpPr>
              <p:sp>
                <p:nvSpPr>
                  <p:cNvPr id="178"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 name="Group 185"/>
          <p:cNvGrpSpPr/>
          <p:nvPr/>
        </p:nvGrpSpPr>
        <p:grpSpPr>
          <a:xfrm>
            <a:off x="2514600" y="3733801"/>
            <a:ext cx="1484580" cy="1487495"/>
            <a:chOff x="1715820" y="1560505"/>
            <a:chExt cx="1484580" cy="1487495"/>
          </a:xfrm>
        </p:grpSpPr>
        <p:sp>
          <p:nvSpPr>
            <p:cNvPr id="187" name="Chord 186"/>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6"/>
            <p:cNvGrpSpPr/>
            <p:nvPr/>
          </p:nvGrpSpPr>
          <p:grpSpPr>
            <a:xfrm>
              <a:off x="1752600" y="2286000"/>
              <a:ext cx="1447800" cy="762000"/>
              <a:chOff x="1752600" y="2286000"/>
              <a:chExt cx="1447800" cy="762000"/>
            </a:xfrm>
          </p:grpSpPr>
          <p:sp>
            <p:nvSpPr>
              <p:cNvPr id="189" name="Oval 188"/>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3"/>
              <p:cNvGrpSpPr/>
              <p:nvPr/>
            </p:nvGrpSpPr>
            <p:grpSpPr>
              <a:xfrm>
                <a:off x="1905000" y="2286000"/>
                <a:ext cx="1141228" cy="223284"/>
                <a:chOff x="1219200" y="2204767"/>
                <a:chExt cx="6026728" cy="1457866"/>
              </a:xfrm>
            </p:grpSpPr>
            <p:sp>
              <p:nvSpPr>
                <p:cNvPr id="191" name="Quad Arrow 190"/>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8"/>
                <p:cNvGrpSpPr/>
                <p:nvPr/>
              </p:nvGrpSpPr>
              <p:grpSpPr>
                <a:xfrm>
                  <a:off x="3505200" y="2209800"/>
                  <a:ext cx="2585767" cy="1452833"/>
                  <a:chOff x="1219200" y="2204767"/>
                  <a:chExt cx="2585767" cy="1452833"/>
                </a:xfrm>
              </p:grpSpPr>
              <p:sp>
                <p:nvSpPr>
                  <p:cNvPr id="199"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7"/>
                <p:cNvGrpSpPr/>
                <p:nvPr/>
              </p:nvGrpSpPr>
              <p:grpSpPr>
                <a:xfrm>
                  <a:off x="1219200" y="2204767"/>
                  <a:ext cx="2585767" cy="1452833"/>
                  <a:chOff x="1219200" y="2204767"/>
                  <a:chExt cx="2585767" cy="1452833"/>
                </a:xfrm>
              </p:grpSpPr>
              <p:sp>
                <p:nvSpPr>
                  <p:cNvPr id="195"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 name="Group 202"/>
          <p:cNvGrpSpPr/>
          <p:nvPr/>
        </p:nvGrpSpPr>
        <p:grpSpPr>
          <a:xfrm>
            <a:off x="4495800" y="4648201"/>
            <a:ext cx="1484580" cy="1487495"/>
            <a:chOff x="1715820" y="1560505"/>
            <a:chExt cx="1484580" cy="1487495"/>
          </a:xfrm>
        </p:grpSpPr>
        <p:sp>
          <p:nvSpPr>
            <p:cNvPr id="204" name="Chord 203"/>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6"/>
            <p:cNvGrpSpPr/>
            <p:nvPr/>
          </p:nvGrpSpPr>
          <p:grpSpPr>
            <a:xfrm>
              <a:off x="1752600" y="2286000"/>
              <a:ext cx="1447800" cy="762000"/>
              <a:chOff x="1752600" y="2286000"/>
              <a:chExt cx="1447800" cy="762000"/>
            </a:xfrm>
          </p:grpSpPr>
          <p:sp>
            <p:nvSpPr>
              <p:cNvPr id="206" name="Oval 205"/>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3"/>
              <p:cNvGrpSpPr/>
              <p:nvPr/>
            </p:nvGrpSpPr>
            <p:grpSpPr>
              <a:xfrm>
                <a:off x="1905000" y="2286000"/>
                <a:ext cx="1141228" cy="223284"/>
                <a:chOff x="1219200" y="2204767"/>
                <a:chExt cx="6026728" cy="1457866"/>
              </a:xfrm>
            </p:grpSpPr>
            <p:sp>
              <p:nvSpPr>
                <p:cNvPr id="208" name="Quad Arrow 207"/>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8"/>
                <p:cNvGrpSpPr/>
                <p:nvPr/>
              </p:nvGrpSpPr>
              <p:grpSpPr>
                <a:xfrm>
                  <a:off x="3505200" y="2209800"/>
                  <a:ext cx="2585767" cy="1452833"/>
                  <a:chOff x="1219200" y="2204767"/>
                  <a:chExt cx="2585767" cy="1452833"/>
                </a:xfrm>
              </p:grpSpPr>
              <p:sp>
                <p:nvSpPr>
                  <p:cNvPr id="216"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7"/>
                <p:cNvGrpSpPr/>
                <p:nvPr/>
              </p:nvGrpSpPr>
              <p:grpSpPr>
                <a:xfrm>
                  <a:off x="1219200" y="2204767"/>
                  <a:ext cx="2585767" cy="1452833"/>
                  <a:chOff x="1219200" y="2204767"/>
                  <a:chExt cx="2585767" cy="1452833"/>
                </a:xfrm>
              </p:grpSpPr>
              <p:sp>
                <p:nvSpPr>
                  <p:cNvPr id="212"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 name="Group 219"/>
          <p:cNvGrpSpPr/>
          <p:nvPr/>
        </p:nvGrpSpPr>
        <p:grpSpPr>
          <a:xfrm>
            <a:off x="6477000" y="4648201"/>
            <a:ext cx="1484580" cy="1487495"/>
            <a:chOff x="1715820" y="1560505"/>
            <a:chExt cx="1484580" cy="1487495"/>
          </a:xfrm>
        </p:grpSpPr>
        <p:sp>
          <p:nvSpPr>
            <p:cNvPr id="221" name="Chord 220"/>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6"/>
            <p:cNvGrpSpPr/>
            <p:nvPr/>
          </p:nvGrpSpPr>
          <p:grpSpPr>
            <a:xfrm>
              <a:off x="1752600" y="2286000"/>
              <a:ext cx="1447800" cy="762000"/>
              <a:chOff x="1752600" y="2286000"/>
              <a:chExt cx="1447800" cy="762000"/>
            </a:xfrm>
          </p:grpSpPr>
          <p:sp>
            <p:nvSpPr>
              <p:cNvPr id="223" name="Oval 222"/>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3"/>
              <p:cNvGrpSpPr/>
              <p:nvPr/>
            </p:nvGrpSpPr>
            <p:grpSpPr>
              <a:xfrm>
                <a:off x="1905000" y="2286000"/>
                <a:ext cx="1141228" cy="223284"/>
                <a:chOff x="1219200" y="2204767"/>
                <a:chExt cx="6026728" cy="1457866"/>
              </a:xfrm>
            </p:grpSpPr>
            <p:sp>
              <p:nvSpPr>
                <p:cNvPr id="225" name="Quad Arrow 224"/>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8"/>
                <p:cNvGrpSpPr/>
                <p:nvPr/>
              </p:nvGrpSpPr>
              <p:grpSpPr>
                <a:xfrm>
                  <a:off x="3505200" y="2209800"/>
                  <a:ext cx="2585767" cy="1452833"/>
                  <a:chOff x="1219200" y="2204767"/>
                  <a:chExt cx="2585767" cy="1452833"/>
                </a:xfrm>
              </p:grpSpPr>
              <p:sp>
                <p:nvSpPr>
                  <p:cNvPr id="233"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7"/>
                <p:cNvGrpSpPr/>
                <p:nvPr/>
              </p:nvGrpSpPr>
              <p:grpSpPr>
                <a:xfrm>
                  <a:off x="1219200" y="2204767"/>
                  <a:ext cx="2585767" cy="1452833"/>
                  <a:chOff x="1219200" y="2204767"/>
                  <a:chExt cx="2585767" cy="1452833"/>
                </a:xfrm>
              </p:grpSpPr>
              <p:sp>
                <p:nvSpPr>
                  <p:cNvPr id="229"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6"/>
          <p:cNvGrpSpPr/>
          <p:nvPr/>
        </p:nvGrpSpPr>
        <p:grpSpPr>
          <a:xfrm>
            <a:off x="8077200" y="3733801"/>
            <a:ext cx="1484580" cy="1487495"/>
            <a:chOff x="1715820" y="1560505"/>
            <a:chExt cx="1484580" cy="1487495"/>
          </a:xfrm>
        </p:grpSpPr>
        <p:sp>
          <p:nvSpPr>
            <p:cNvPr id="238" name="Chord 237"/>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
            <p:cNvGrpSpPr/>
            <p:nvPr/>
          </p:nvGrpSpPr>
          <p:grpSpPr>
            <a:xfrm>
              <a:off x="1752600" y="2286000"/>
              <a:ext cx="1447800" cy="762000"/>
              <a:chOff x="1752600" y="2286000"/>
              <a:chExt cx="1447800" cy="762000"/>
            </a:xfrm>
          </p:grpSpPr>
          <p:sp>
            <p:nvSpPr>
              <p:cNvPr id="240" name="Oval 239"/>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3"/>
              <p:cNvGrpSpPr/>
              <p:nvPr/>
            </p:nvGrpSpPr>
            <p:grpSpPr>
              <a:xfrm>
                <a:off x="1905000" y="2286000"/>
                <a:ext cx="1141228" cy="223284"/>
                <a:chOff x="1219200" y="2204767"/>
                <a:chExt cx="6026728" cy="1457866"/>
              </a:xfrm>
            </p:grpSpPr>
            <p:sp>
              <p:nvSpPr>
                <p:cNvPr id="242" name="Quad Arrow 241"/>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8"/>
                <p:cNvGrpSpPr/>
                <p:nvPr/>
              </p:nvGrpSpPr>
              <p:grpSpPr>
                <a:xfrm>
                  <a:off x="3505200" y="2209800"/>
                  <a:ext cx="2585767" cy="1452833"/>
                  <a:chOff x="1219200" y="2204767"/>
                  <a:chExt cx="2585767" cy="1452833"/>
                </a:xfrm>
              </p:grpSpPr>
              <p:sp>
                <p:nvSpPr>
                  <p:cNvPr id="250"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7"/>
                <p:cNvGrpSpPr/>
                <p:nvPr/>
              </p:nvGrpSpPr>
              <p:grpSpPr>
                <a:xfrm>
                  <a:off x="1219200" y="2204767"/>
                  <a:ext cx="2585767" cy="1452833"/>
                  <a:chOff x="1219200" y="2204767"/>
                  <a:chExt cx="2585767" cy="1452833"/>
                </a:xfrm>
              </p:grpSpPr>
              <p:sp>
                <p:nvSpPr>
                  <p:cNvPr id="246"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 name="Group 253"/>
          <p:cNvGrpSpPr/>
          <p:nvPr/>
        </p:nvGrpSpPr>
        <p:grpSpPr>
          <a:xfrm>
            <a:off x="8686800" y="2286001"/>
            <a:ext cx="1484580" cy="1487495"/>
            <a:chOff x="1715820" y="1560505"/>
            <a:chExt cx="1484580" cy="1487495"/>
          </a:xfrm>
        </p:grpSpPr>
        <p:sp>
          <p:nvSpPr>
            <p:cNvPr id="255" name="Chord 254"/>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6"/>
            <p:cNvGrpSpPr/>
            <p:nvPr/>
          </p:nvGrpSpPr>
          <p:grpSpPr>
            <a:xfrm>
              <a:off x="1752600" y="2286000"/>
              <a:ext cx="1447800" cy="762000"/>
              <a:chOff x="1752600" y="2286000"/>
              <a:chExt cx="1447800" cy="762000"/>
            </a:xfrm>
          </p:grpSpPr>
          <p:sp>
            <p:nvSpPr>
              <p:cNvPr id="257" name="Oval 256"/>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
              <p:cNvGrpSpPr/>
              <p:nvPr/>
            </p:nvGrpSpPr>
            <p:grpSpPr>
              <a:xfrm>
                <a:off x="1905000" y="2286000"/>
                <a:ext cx="1141228" cy="223284"/>
                <a:chOff x="1219200" y="2204767"/>
                <a:chExt cx="6026728" cy="1457866"/>
              </a:xfrm>
            </p:grpSpPr>
            <p:sp>
              <p:nvSpPr>
                <p:cNvPr id="259" name="Quad Arrow 258"/>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8"/>
                <p:cNvGrpSpPr/>
                <p:nvPr/>
              </p:nvGrpSpPr>
              <p:grpSpPr>
                <a:xfrm>
                  <a:off x="3505200" y="2209800"/>
                  <a:ext cx="2585767" cy="1452833"/>
                  <a:chOff x="1219200" y="2204767"/>
                  <a:chExt cx="2585767" cy="1452833"/>
                </a:xfrm>
              </p:grpSpPr>
              <p:sp>
                <p:nvSpPr>
                  <p:cNvPr id="267"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7"/>
                <p:cNvGrpSpPr/>
                <p:nvPr/>
              </p:nvGrpSpPr>
              <p:grpSpPr>
                <a:xfrm>
                  <a:off x="1219200" y="2204767"/>
                  <a:ext cx="2585767" cy="1452833"/>
                  <a:chOff x="1219200" y="2204767"/>
                  <a:chExt cx="2585767" cy="1452833"/>
                </a:xfrm>
              </p:grpSpPr>
              <p:sp>
                <p:nvSpPr>
                  <p:cNvPr id="263"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2"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7" name="Group 270"/>
          <p:cNvGrpSpPr/>
          <p:nvPr/>
        </p:nvGrpSpPr>
        <p:grpSpPr>
          <a:xfrm>
            <a:off x="5410200" y="1828801"/>
            <a:ext cx="1484580" cy="1487495"/>
            <a:chOff x="1715820" y="1560505"/>
            <a:chExt cx="1484580" cy="1487495"/>
          </a:xfrm>
        </p:grpSpPr>
        <p:sp>
          <p:nvSpPr>
            <p:cNvPr id="272" name="Chord 271"/>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16"/>
            <p:cNvGrpSpPr/>
            <p:nvPr/>
          </p:nvGrpSpPr>
          <p:grpSpPr>
            <a:xfrm>
              <a:off x="1752600" y="2286000"/>
              <a:ext cx="1447800" cy="762000"/>
              <a:chOff x="1752600" y="2286000"/>
              <a:chExt cx="1447800" cy="762000"/>
            </a:xfrm>
          </p:grpSpPr>
          <p:sp>
            <p:nvSpPr>
              <p:cNvPr id="274" name="Oval 273"/>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3"/>
              <p:cNvGrpSpPr/>
              <p:nvPr/>
            </p:nvGrpSpPr>
            <p:grpSpPr>
              <a:xfrm>
                <a:off x="1905000" y="2286000"/>
                <a:ext cx="1141228" cy="223284"/>
                <a:chOff x="1219200" y="2204767"/>
                <a:chExt cx="6026728" cy="1457866"/>
              </a:xfrm>
            </p:grpSpPr>
            <p:sp>
              <p:nvSpPr>
                <p:cNvPr id="276" name="Quad Arrow 275"/>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8"/>
                <p:cNvGrpSpPr/>
                <p:nvPr/>
              </p:nvGrpSpPr>
              <p:grpSpPr>
                <a:xfrm>
                  <a:off x="3505200" y="2209800"/>
                  <a:ext cx="2585767" cy="1452833"/>
                  <a:chOff x="1219200" y="2204767"/>
                  <a:chExt cx="2585767" cy="1452833"/>
                </a:xfrm>
              </p:grpSpPr>
              <p:sp>
                <p:nvSpPr>
                  <p:cNvPr id="284"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7"/>
                <p:cNvGrpSpPr/>
                <p:nvPr/>
              </p:nvGrpSpPr>
              <p:grpSpPr>
                <a:xfrm>
                  <a:off x="1219200" y="2204767"/>
                  <a:ext cx="2585767" cy="1452833"/>
                  <a:chOff x="1219200" y="2204767"/>
                  <a:chExt cx="2585767" cy="1452833"/>
                </a:xfrm>
              </p:grpSpPr>
              <p:sp>
                <p:nvSpPr>
                  <p:cNvPr id="280"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67537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3352800" y="152400"/>
            <a:ext cx="5867400" cy="923330"/>
          </a:xfrm>
          <a:prstGeom prst="rect">
            <a:avLst/>
          </a:prstGeom>
          <a:noFill/>
        </p:spPr>
        <p:txBody>
          <a:bodyPr wrap="square" rtlCol="0">
            <a:spAutoFit/>
          </a:bodyPr>
          <a:lstStyle/>
          <a:p>
            <a:pPr algn="ctr"/>
            <a:r>
              <a:rPr lang="en-US" sz="5400" dirty="0">
                <a:solidFill>
                  <a:schemeClr val="bg2"/>
                </a:solidFill>
                <a:latin typeface="Harrington" pitchFamily="82" charset="0"/>
              </a:rPr>
              <a:t>The Wrath of God</a:t>
            </a:r>
          </a:p>
        </p:txBody>
      </p:sp>
      <p:sp>
        <p:nvSpPr>
          <p:cNvPr id="6" name="TextBox 5"/>
          <p:cNvSpPr txBox="1"/>
          <p:nvPr/>
        </p:nvSpPr>
        <p:spPr>
          <a:xfrm>
            <a:off x="1981200" y="3429000"/>
            <a:ext cx="3810000" cy="523220"/>
          </a:xfrm>
          <a:prstGeom prst="rect">
            <a:avLst/>
          </a:prstGeom>
          <a:noFill/>
        </p:spPr>
        <p:txBody>
          <a:bodyPr wrap="square" rtlCol="0">
            <a:spAutoFit/>
          </a:bodyPr>
          <a:lstStyle/>
          <a:p>
            <a:r>
              <a:rPr lang="en-US" sz="2800" dirty="0">
                <a:solidFill>
                  <a:schemeClr val="bg2"/>
                </a:solidFill>
              </a:rPr>
              <a:t>7= perfection, complete</a:t>
            </a:r>
          </a:p>
        </p:txBody>
      </p:sp>
      <p:sp>
        <p:nvSpPr>
          <p:cNvPr id="7" name="TextBox 6"/>
          <p:cNvSpPr txBox="1"/>
          <p:nvPr/>
        </p:nvSpPr>
        <p:spPr>
          <a:xfrm>
            <a:off x="6477000" y="5029201"/>
            <a:ext cx="3810000" cy="954107"/>
          </a:xfrm>
          <a:prstGeom prst="rect">
            <a:avLst/>
          </a:prstGeom>
          <a:noFill/>
        </p:spPr>
        <p:txBody>
          <a:bodyPr wrap="square" rtlCol="0">
            <a:spAutoFit/>
          </a:bodyPr>
          <a:lstStyle/>
          <a:p>
            <a:r>
              <a:rPr lang="en-US" sz="2800" dirty="0">
                <a:solidFill>
                  <a:schemeClr val="bg2"/>
                </a:solidFill>
              </a:rPr>
              <a:t>Plagues= the last dregs of God’s wrath</a:t>
            </a:r>
          </a:p>
        </p:txBody>
      </p:sp>
      <p:sp>
        <p:nvSpPr>
          <p:cNvPr id="8" name="TextBox 7"/>
          <p:cNvSpPr txBox="1"/>
          <p:nvPr/>
        </p:nvSpPr>
        <p:spPr>
          <a:xfrm>
            <a:off x="1676400" y="1143001"/>
            <a:ext cx="8534400" cy="954107"/>
          </a:xfrm>
          <a:prstGeom prst="rect">
            <a:avLst/>
          </a:prstGeom>
          <a:noFill/>
        </p:spPr>
        <p:txBody>
          <a:bodyPr wrap="square" rtlCol="0">
            <a:spAutoFit/>
          </a:bodyPr>
          <a:lstStyle/>
          <a:p>
            <a:r>
              <a:rPr lang="en-US" sz="2800" dirty="0">
                <a:solidFill>
                  <a:schemeClr val="bg2"/>
                </a:solidFill>
              </a:rPr>
              <a:t>John gives another view of God’s wrath to be released before the kingdom of the devil comes to an end.</a:t>
            </a:r>
          </a:p>
        </p:txBody>
      </p:sp>
      <p:sp>
        <p:nvSpPr>
          <p:cNvPr id="9" name="TextBox 8"/>
          <p:cNvSpPr txBox="1"/>
          <p:nvPr/>
        </p:nvSpPr>
        <p:spPr>
          <a:xfrm>
            <a:off x="76200" y="6428481"/>
            <a:ext cx="3810000" cy="400110"/>
          </a:xfrm>
          <a:prstGeom prst="rect">
            <a:avLst/>
          </a:prstGeom>
          <a:noFill/>
        </p:spPr>
        <p:txBody>
          <a:bodyPr wrap="square" rtlCol="0">
            <a:spAutoFit/>
          </a:bodyPr>
          <a:lstStyle/>
          <a:p>
            <a:r>
              <a:rPr lang="en-US" sz="2000" dirty="0">
                <a:solidFill>
                  <a:schemeClr val="bg2"/>
                </a:solidFill>
              </a:rPr>
              <a:t>Revelation 15:1</a:t>
            </a:r>
          </a:p>
        </p:txBody>
      </p:sp>
      <p:pic>
        <p:nvPicPr>
          <p:cNvPr id="3" name="Picture 2">
            <a:extLst>
              <a:ext uri="{FF2B5EF4-FFF2-40B4-BE49-F238E27FC236}">
                <a16:creationId xmlns:a16="http://schemas.microsoft.com/office/drawing/2014/main" id="{18E0ACA9-9C62-4474-89A4-3054198FC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458254"/>
            <a:ext cx="1828800" cy="2209800"/>
          </a:xfrm>
          <a:prstGeom prst="rect">
            <a:avLst/>
          </a:prstGeom>
        </p:spPr>
      </p:pic>
    </p:spTree>
    <p:extLst>
      <p:ext uri="{BB962C8B-B14F-4D97-AF65-F5344CB8AC3E}">
        <p14:creationId xmlns:p14="http://schemas.microsoft.com/office/powerpoint/2010/main" val="256995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3352800" y="152400"/>
            <a:ext cx="5867400" cy="923330"/>
          </a:xfrm>
          <a:prstGeom prst="rect">
            <a:avLst/>
          </a:prstGeom>
          <a:noFill/>
        </p:spPr>
        <p:txBody>
          <a:bodyPr wrap="square" rtlCol="0">
            <a:spAutoFit/>
          </a:bodyPr>
          <a:lstStyle/>
          <a:p>
            <a:pPr algn="ctr"/>
            <a:r>
              <a:rPr lang="en-US" sz="5400" dirty="0">
                <a:solidFill>
                  <a:schemeClr val="bg2"/>
                </a:solidFill>
                <a:latin typeface="Harrington" pitchFamily="82" charset="0"/>
              </a:rPr>
              <a:t>Sea of Glass</a:t>
            </a:r>
          </a:p>
        </p:txBody>
      </p:sp>
      <p:sp>
        <p:nvSpPr>
          <p:cNvPr id="6" name="TextBox 5"/>
          <p:cNvSpPr txBox="1"/>
          <p:nvPr/>
        </p:nvSpPr>
        <p:spPr>
          <a:xfrm>
            <a:off x="1981200" y="3429001"/>
            <a:ext cx="3810000" cy="1015663"/>
          </a:xfrm>
          <a:prstGeom prst="rect">
            <a:avLst/>
          </a:prstGeom>
          <a:noFill/>
        </p:spPr>
        <p:txBody>
          <a:bodyPr wrap="square" rtlCol="0">
            <a:spAutoFit/>
          </a:bodyPr>
          <a:lstStyle/>
          <a:p>
            <a:r>
              <a:rPr lang="en-US" sz="2000" dirty="0">
                <a:solidFill>
                  <a:schemeClr val="bg2"/>
                </a:solidFill>
              </a:rPr>
              <a:t>Victory over the beast, image mark, and name—All done through the Atonement</a:t>
            </a:r>
          </a:p>
        </p:txBody>
      </p:sp>
      <p:sp>
        <p:nvSpPr>
          <p:cNvPr id="7" name="TextBox 6"/>
          <p:cNvSpPr txBox="1"/>
          <p:nvPr/>
        </p:nvSpPr>
        <p:spPr>
          <a:xfrm>
            <a:off x="6324600" y="4495800"/>
            <a:ext cx="3810000" cy="1938992"/>
          </a:xfrm>
          <a:prstGeom prst="rect">
            <a:avLst/>
          </a:prstGeom>
          <a:noFill/>
        </p:spPr>
        <p:txBody>
          <a:bodyPr wrap="square" rtlCol="0">
            <a:spAutoFit/>
          </a:bodyPr>
          <a:lstStyle/>
          <a:p>
            <a:r>
              <a:rPr lang="en-US" sz="2000" dirty="0">
                <a:solidFill>
                  <a:schemeClr val="bg2"/>
                </a:solidFill>
              </a:rPr>
              <a:t>Song of Moses—Israel sang when the Egyptian host was destroyed in the Red Sea and they were free</a:t>
            </a:r>
          </a:p>
          <a:p>
            <a:endParaRPr lang="en-US" sz="2000" dirty="0">
              <a:solidFill>
                <a:schemeClr val="bg2"/>
              </a:solidFill>
            </a:endParaRPr>
          </a:p>
          <a:p>
            <a:r>
              <a:rPr lang="en-US" sz="2000" dirty="0">
                <a:solidFill>
                  <a:schemeClr val="bg2"/>
                </a:solidFill>
              </a:rPr>
              <a:t>Song of the Lamb—All Saints sing the song of victory</a:t>
            </a:r>
          </a:p>
        </p:txBody>
      </p:sp>
      <p:sp>
        <p:nvSpPr>
          <p:cNvPr id="8" name="TextBox 7"/>
          <p:cNvSpPr txBox="1"/>
          <p:nvPr/>
        </p:nvSpPr>
        <p:spPr>
          <a:xfrm>
            <a:off x="1752600" y="1371601"/>
            <a:ext cx="6629400" cy="954107"/>
          </a:xfrm>
          <a:prstGeom prst="rect">
            <a:avLst/>
          </a:prstGeom>
          <a:noFill/>
        </p:spPr>
        <p:txBody>
          <a:bodyPr wrap="square" rtlCol="0">
            <a:spAutoFit/>
          </a:bodyPr>
          <a:lstStyle/>
          <a:p>
            <a:r>
              <a:rPr lang="en-US" sz="2800" dirty="0">
                <a:solidFill>
                  <a:schemeClr val="bg2"/>
                </a:solidFill>
              </a:rPr>
              <a:t>The Celestial earth mingled with fire—the saints will have come through great trials</a:t>
            </a:r>
          </a:p>
        </p:txBody>
      </p:sp>
      <p:sp>
        <p:nvSpPr>
          <p:cNvPr id="9" name="TextBox 8"/>
          <p:cNvSpPr txBox="1"/>
          <p:nvPr/>
        </p:nvSpPr>
        <p:spPr>
          <a:xfrm>
            <a:off x="76200" y="6397304"/>
            <a:ext cx="3810000" cy="400110"/>
          </a:xfrm>
          <a:prstGeom prst="rect">
            <a:avLst/>
          </a:prstGeom>
          <a:noFill/>
        </p:spPr>
        <p:txBody>
          <a:bodyPr wrap="square" rtlCol="0">
            <a:spAutoFit/>
          </a:bodyPr>
          <a:lstStyle/>
          <a:p>
            <a:r>
              <a:rPr lang="en-US" sz="2000" dirty="0">
                <a:solidFill>
                  <a:schemeClr val="bg2"/>
                </a:solidFill>
              </a:rPr>
              <a:t>Revelation 15:2-4</a:t>
            </a:r>
          </a:p>
        </p:txBody>
      </p:sp>
      <p:pic>
        <p:nvPicPr>
          <p:cNvPr id="3" name="Picture 2">
            <a:extLst>
              <a:ext uri="{FF2B5EF4-FFF2-40B4-BE49-F238E27FC236}">
                <a16:creationId xmlns:a16="http://schemas.microsoft.com/office/drawing/2014/main" id="{3DB557B7-87DA-4384-9011-314397A6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264" y="1707344"/>
            <a:ext cx="2249424" cy="2365248"/>
          </a:xfrm>
          <a:prstGeom prst="rect">
            <a:avLst/>
          </a:prstGeom>
        </p:spPr>
      </p:pic>
      <p:pic>
        <p:nvPicPr>
          <p:cNvPr id="11" name="Picture 10">
            <a:extLst>
              <a:ext uri="{FF2B5EF4-FFF2-40B4-BE49-F238E27FC236}">
                <a16:creationId xmlns:a16="http://schemas.microsoft.com/office/drawing/2014/main" id="{510198D9-39E3-4775-926E-8519E687D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552" y="4648199"/>
            <a:ext cx="1463040" cy="1676400"/>
          </a:xfrm>
          <a:prstGeom prst="rect">
            <a:avLst/>
          </a:prstGeom>
        </p:spPr>
      </p:pic>
    </p:spTree>
    <p:extLst>
      <p:ext uri="{BB962C8B-B14F-4D97-AF65-F5344CB8AC3E}">
        <p14:creationId xmlns:p14="http://schemas.microsoft.com/office/powerpoint/2010/main" val="376661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313764" y="272673"/>
            <a:ext cx="7010400" cy="1569660"/>
          </a:xfrm>
          <a:prstGeom prst="rect">
            <a:avLst/>
          </a:prstGeom>
          <a:noFill/>
        </p:spPr>
        <p:txBody>
          <a:bodyPr wrap="square" rtlCol="0">
            <a:spAutoFit/>
          </a:bodyPr>
          <a:lstStyle/>
          <a:p>
            <a:r>
              <a:rPr lang="en-US" sz="2400" dirty="0">
                <a:solidFill>
                  <a:schemeClr val="bg1"/>
                </a:solidFill>
              </a:rPr>
              <a:t>“John the Revelator, saw another angel fly in the midst of heaven, having the everlasting gospel to preach unto them that dwell on the earth, and to every nation, and kindred , and tongue, and people.”</a:t>
            </a:r>
          </a:p>
        </p:txBody>
      </p:sp>
      <p:grpSp>
        <p:nvGrpSpPr>
          <p:cNvPr id="97" name="Group 96"/>
          <p:cNvGrpSpPr/>
          <p:nvPr/>
        </p:nvGrpSpPr>
        <p:grpSpPr>
          <a:xfrm>
            <a:off x="3071599" y="4865000"/>
            <a:ext cx="7552840" cy="1616732"/>
            <a:chOff x="3071599" y="4865000"/>
            <a:chExt cx="7552840" cy="1616732"/>
          </a:xfrm>
        </p:grpSpPr>
        <p:pic>
          <p:nvPicPr>
            <p:cNvPr id="13" name="Picture 12" descr="Gordon b hinckley 1.jpg"/>
            <p:cNvPicPr>
              <a:picLocks noChangeAspect="1"/>
            </p:cNvPicPr>
            <p:nvPr/>
          </p:nvPicPr>
          <p:blipFill>
            <a:blip r:embed="rId3" cstate="print"/>
            <a:stretch>
              <a:fillRect/>
            </a:stretch>
          </p:blipFill>
          <p:spPr>
            <a:xfrm>
              <a:off x="9327852" y="4865000"/>
              <a:ext cx="1296587" cy="1616732"/>
            </a:xfrm>
            <a:prstGeom prst="rect">
              <a:avLst/>
            </a:prstGeom>
          </p:spPr>
        </p:pic>
        <p:sp>
          <p:nvSpPr>
            <p:cNvPr id="2" name="Rectangle 1"/>
            <p:cNvSpPr/>
            <p:nvPr/>
          </p:nvSpPr>
          <p:spPr>
            <a:xfrm>
              <a:off x="3071599" y="5209025"/>
              <a:ext cx="6096000" cy="1200329"/>
            </a:xfrm>
            <a:prstGeom prst="rect">
              <a:avLst/>
            </a:prstGeom>
          </p:spPr>
          <p:txBody>
            <a:bodyPr>
              <a:spAutoFit/>
            </a:bodyPr>
            <a:lstStyle/>
            <a:p>
              <a:r>
                <a:rPr lang="en-US" dirty="0">
                  <a:solidFill>
                    <a:schemeClr val="bg1"/>
                  </a:solidFill>
                </a:rPr>
                <a:t>“That Angel has come. His name is </a:t>
              </a:r>
              <a:r>
                <a:rPr lang="en-US" dirty="0" err="1">
                  <a:solidFill>
                    <a:schemeClr val="bg1"/>
                  </a:solidFill>
                </a:rPr>
                <a:t>Moroni</a:t>
              </a:r>
              <a:r>
                <a:rPr lang="en-US" dirty="0">
                  <a:solidFill>
                    <a:schemeClr val="bg1"/>
                  </a:solidFill>
                </a:rPr>
                <a:t>. His is a voice speaking from the dust, bringing another witness of the living reality of the Lord Jesus Christ.”</a:t>
              </a:r>
            </a:p>
            <a:p>
              <a:r>
                <a:rPr lang="en-US" dirty="0">
                  <a:solidFill>
                    <a:schemeClr val="bg1"/>
                  </a:solidFill>
                </a:rPr>
                <a:t>(2)</a:t>
              </a:r>
            </a:p>
          </p:txBody>
        </p:sp>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43" t="15098"/>
          <a:stretch/>
        </p:blipFill>
        <p:spPr>
          <a:xfrm>
            <a:off x="7902340" y="1145507"/>
            <a:ext cx="2098093" cy="2918011"/>
          </a:xfrm>
          <a:prstGeom prst="rect">
            <a:avLst/>
          </a:prstGeom>
        </p:spPr>
      </p:pic>
      <p:grpSp>
        <p:nvGrpSpPr>
          <p:cNvPr id="14" name="Group 13"/>
          <p:cNvGrpSpPr/>
          <p:nvPr/>
        </p:nvGrpSpPr>
        <p:grpSpPr>
          <a:xfrm>
            <a:off x="770934" y="2961038"/>
            <a:ext cx="1644987" cy="3126994"/>
            <a:chOff x="1991831" y="1178829"/>
            <a:chExt cx="2026911" cy="4422497"/>
          </a:xfrm>
        </p:grpSpPr>
        <p:sp>
          <p:nvSpPr>
            <p:cNvPr id="15" name="Oval 14"/>
            <p:cNvSpPr/>
            <p:nvPr/>
          </p:nvSpPr>
          <p:spPr>
            <a:xfrm rot="649721" flipH="1">
              <a:off x="3016382"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649721" flipH="1">
              <a:off x="2467117"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flipH="1">
              <a:off x="2369481" y="2677698"/>
              <a:ext cx="1400491" cy="270122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724914" flipH="1">
              <a:off x="1930416" y="3613547"/>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3549535" flipH="1">
              <a:off x="3538562" y="3594652"/>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217087" flipH="1">
              <a:off x="2234158" y="2595622"/>
              <a:ext cx="537618" cy="118635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382913">
              <a:off x="3342924" y="2601919"/>
              <a:ext cx="585228" cy="122935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20706537">
              <a:off x="1991831" y="1178829"/>
              <a:ext cx="1998758" cy="1879517"/>
            </a:xfrm>
            <a:custGeom>
              <a:avLst/>
              <a:gdLst>
                <a:gd name="connsiteX0" fmla="*/ 1806500 w 1998758"/>
                <a:gd name="connsiteY0" fmla="*/ 682869 h 1879517"/>
                <a:gd name="connsiteX1" fmla="*/ 1765588 w 1998758"/>
                <a:gd name="connsiteY1" fmla="*/ 685304 h 1879517"/>
                <a:gd name="connsiteX2" fmla="*/ 1787925 w 1998758"/>
                <a:gd name="connsiteY2" fmla="*/ 714229 h 1879517"/>
                <a:gd name="connsiteX3" fmla="*/ 1795965 w 1998758"/>
                <a:gd name="connsiteY3" fmla="*/ 696654 h 1879517"/>
                <a:gd name="connsiteX4" fmla="*/ 1208171 w 1998758"/>
                <a:gd name="connsiteY4" fmla="*/ 66778 h 1879517"/>
                <a:gd name="connsiteX5" fmla="*/ 1346280 w 1998758"/>
                <a:gd name="connsiteY5" fmla="*/ 104615 h 1879517"/>
                <a:gd name="connsiteX6" fmla="*/ 1552921 w 1998758"/>
                <a:gd name="connsiteY6" fmla="*/ 258790 h 1879517"/>
                <a:gd name="connsiteX7" fmla="*/ 1742281 w 1998758"/>
                <a:gd name="connsiteY7" fmla="*/ 344665 h 1879517"/>
                <a:gd name="connsiteX8" fmla="*/ 1736241 w 1998758"/>
                <a:gd name="connsiteY8" fmla="*/ 463998 h 1879517"/>
                <a:gd name="connsiteX9" fmla="*/ 1926199 w 1998758"/>
                <a:gd name="connsiteY9" fmla="*/ 600937 h 1879517"/>
                <a:gd name="connsiteX10" fmla="*/ 1895702 w 1998758"/>
                <a:gd name="connsiteY10" fmla="*/ 664169 h 1879517"/>
                <a:gd name="connsiteX11" fmla="*/ 1866832 w 1998758"/>
                <a:gd name="connsiteY11" fmla="*/ 673034 h 1879517"/>
                <a:gd name="connsiteX12" fmla="*/ 1873137 w 1998758"/>
                <a:gd name="connsiteY12" fmla="*/ 676782 h 1879517"/>
                <a:gd name="connsiteX13" fmla="*/ 1919373 w 1998758"/>
                <a:gd name="connsiteY13" fmla="*/ 814502 h 1879517"/>
                <a:gd name="connsiteX14" fmla="*/ 1919628 w 1998758"/>
                <a:gd name="connsiteY14" fmla="*/ 814842 h 1879517"/>
                <a:gd name="connsiteX15" fmla="*/ 1956134 w 1998758"/>
                <a:gd name="connsiteY15" fmla="*/ 863596 h 1879517"/>
                <a:gd name="connsiteX16" fmla="*/ 1978709 w 1998758"/>
                <a:gd name="connsiteY16" fmla="*/ 948163 h 1879517"/>
                <a:gd name="connsiteX17" fmla="*/ 1976053 w 1998758"/>
                <a:gd name="connsiteY17" fmla="*/ 1093099 h 1879517"/>
                <a:gd name="connsiteX18" fmla="*/ 1995454 w 1998758"/>
                <a:gd name="connsiteY18" fmla="*/ 1314703 h 1879517"/>
                <a:gd name="connsiteX19" fmla="*/ 1904571 w 1998758"/>
                <a:gd name="connsiteY19" fmla="*/ 1508684 h 1879517"/>
                <a:gd name="connsiteX20" fmla="*/ 1872036 w 1998758"/>
                <a:gd name="connsiteY20" fmla="*/ 1674901 h 1879517"/>
                <a:gd name="connsiteX21" fmla="*/ 1761266 w 1998758"/>
                <a:gd name="connsiteY21" fmla="*/ 1695026 h 1879517"/>
                <a:gd name="connsiteX22" fmla="*/ 1682107 w 1998758"/>
                <a:gd name="connsiteY22" fmla="*/ 1872349 h 1879517"/>
                <a:gd name="connsiteX23" fmla="*/ 1565718 w 1998758"/>
                <a:gd name="connsiteY23" fmla="*/ 1764112 h 1879517"/>
                <a:gd name="connsiteX24" fmla="*/ 1392826 w 1998758"/>
                <a:gd name="connsiteY24" fmla="*/ 1657171 h 1879517"/>
                <a:gd name="connsiteX25" fmla="*/ 1316809 w 1998758"/>
                <a:gd name="connsiteY25" fmla="*/ 1538167 h 1879517"/>
                <a:gd name="connsiteX26" fmla="*/ 1333052 w 1998758"/>
                <a:gd name="connsiteY26" fmla="*/ 1377531 h 1879517"/>
                <a:gd name="connsiteX27" fmla="*/ 1298752 w 1998758"/>
                <a:gd name="connsiteY27" fmla="*/ 1212724 h 1879517"/>
                <a:gd name="connsiteX28" fmla="*/ 1361392 w 1998758"/>
                <a:gd name="connsiteY28" fmla="*/ 1066237 h 1879517"/>
                <a:gd name="connsiteX29" fmla="*/ 1361992 w 1998758"/>
                <a:gd name="connsiteY29" fmla="*/ 1062376 h 1879517"/>
                <a:gd name="connsiteX30" fmla="*/ 1366026 w 1998758"/>
                <a:gd name="connsiteY30" fmla="*/ 949809 h 1879517"/>
                <a:gd name="connsiteX31" fmla="*/ 1388628 w 1998758"/>
                <a:gd name="connsiteY31" fmla="*/ 857208 h 1879517"/>
                <a:gd name="connsiteX32" fmla="*/ 1326634 w 1998758"/>
                <a:gd name="connsiteY32" fmla="*/ 841314 h 1879517"/>
                <a:gd name="connsiteX33" fmla="*/ 1241579 w 1998758"/>
                <a:gd name="connsiteY33" fmla="*/ 799990 h 1879517"/>
                <a:gd name="connsiteX34" fmla="*/ 1035777 w 1998758"/>
                <a:gd name="connsiteY34" fmla="*/ 782713 h 1879517"/>
                <a:gd name="connsiteX35" fmla="*/ 878106 w 1998758"/>
                <a:gd name="connsiteY35" fmla="*/ 672395 h 1879517"/>
                <a:gd name="connsiteX36" fmla="*/ 873665 w 1998758"/>
                <a:gd name="connsiteY36" fmla="*/ 670560 h 1879517"/>
                <a:gd name="connsiteX37" fmla="*/ 847574 w 1998758"/>
                <a:gd name="connsiteY37" fmla="*/ 662760 h 1879517"/>
                <a:gd name="connsiteX38" fmla="*/ 840617 w 1998758"/>
                <a:gd name="connsiteY38" fmla="*/ 700029 h 1879517"/>
                <a:gd name="connsiteX39" fmla="*/ 825723 w 1998758"/>
                <a:gd name="connsiteY39" fmla="*/ 748679 h 1879517"/>
                <a:gd name="connsiteX40" fmla="*/ 753916 w 1998758"/>
                <a:gd name="connsiteY40" fmla="*/ 890058 h 1879517"/>
                <a:gd name="connsiteX41" fmla="*/ 662558 w 1998758"/>
                <a:gd name="connsiteY41" fmla="*/ 1115250 h 1879517"/>
                <a:gd name="connsiteX42" fmla="*/ 497837 w 1998758"/>
                <a:gd name="connsiteY42" fmla="*/ 1270877 h 1879517"/>
                <a:gd name="connsiteX43" fmla="*/ 392316 w 1998758"/>
                <a:gd name="connsiteY43" fmla="*/ 1421671 h 1879517"/>
                <a:gd name="connsiteX44" fmla="*/ 295602 w 1998758"/>
                <a:gd name="connsiteY44" fmla="*/ 1398833 h 1879517"/>
                <a:gd name="connsiteX45" fmla="*/ 148107 w 1998758"/>
                <a:gd name="connsiteY45" fmla="*/ 1542602 h 1879517"/>
                <a:gd name="connsiteX46" fmla="*/ 108726 w 1998758"/>
                <a:gd name="connsiteY46" fmla="*/ 1391485 h 1879517"/>
                <a:gd name="connsiteX47" fmla="*/ 24325 w 1998758"/>
                <a:gd name="connsiteY47" fmla="*/ 1219906 h 1879517"/>
                <a:gd name="connsiteX48" fmla="*/ 21845 w 1998758"/>
                <a:gd name="connsiteY48" fmla="*/ 1073740 h 1879517"/>
                <a:gd name="connsiteX49" fmla="*/ 111881 w 1998758"/>
                <a:gd name="connsiteY49" fmla="*/ 922162 h 1879517"/>
                <a:gd name="connsiteX50" fmla="*/ 164210 w 1998758"/>
                <a:gd name="connsiteY50" fmla="*/ 747042 h 1879517"/>
                <a:gd name="connsiteX51" fmla="*/ 283894 w 1998758"/>
                <a:gd name="connsiteY51" fmla="*/ 627214 h 1879517"/>
                <a:gd name="connsiteX52" fmla="*/ 286223 w 1998758"/>
                <a:gd name="connsiteY52" fmla="*/ 623650 h 1879517"/>
                <a:gd name="connsiteX53" fmla="*/ 409337 w 1998758"/>
                <a:gd name="connsiteY53" fmla="*/ 427706 h 1879517"/>
                <a:gd name="connsiteX54" fmla="*/ 539109 w 1998758"/>
                <a:gd name="connsiteY54" fmla="*/ 432706 h 1879517"/>
                <a:gd name="connsiteX55" fmla="*/ 539171 w 1998758"/>
                <a:gd name="connsiteY55" fmla="*/ 432638 h 1879517"/>
                <a:gd name="connsiteX56" fmla="*/ 571757 w 1998758"/>
                <a:gd name="connsiteY56" fmla="*/ 397345 h 1879517"/>
                <a:gd name="connsiteX57" fmla="*/ 530979 w 1998758"/>
                <a:gd name="connsiteY57" fmla="*/ 371260 h 1879517"/>
                <a:gd name="connsiteX58" fmla="*/ 587553 w 1998758"/>
                <a:gd name="connsiteY58" fmla="*/ 266386 h 1879517"/>
                <a:gd name="connsiteX59" fmla="*/ 586063 w 1998758"/>
                <a:gd name="connsiteY59" fmla="*/ 265457 h 1879517"/>
                <a:gd name="connsiteX60" fmla="*/ 520600 w 1998758"/>
                <a:gd name="connsiteY60" fmla="*/ 224642 h 1879517"/>
                <a:gd name="connsiteX61" fmla="*/ 493395 w 1998758"/>
                <a:gd name="connsiteY61" fmla="*/ 183124 h 1879517"/>
                <a:gd name="connsiteX62" fmla="*/ 516319 w 1998758"/>
                <a:gd name="connsiteY62" fmla="*/ 149097 h 1879517"/>
                <a:gd name="connsiteX63" fmla="*/ 585909 w 1998758"/>
                <a:gd name="connsiteY63" fmla="*/ 136445 h 1879517"/>
                <a:gd name="connsiteX64" fmla="*/ 587986 w 1998758"/>
                <a:gd name="connsiteY64" fmla="*/ 136067 h 1879517"/>
                <a:gd name="connsiteX65" fmla="*/ 528510 w 1998758"/>
                <a:gd name="connsiteY65" fmla="*/ 47459 h 1879517"/>
                <a:gd name="connsiteX66" fmla="*/ 552518 w 1998758"/>
                <a:gd name="connsiteY66" fmla="*/ 27090 h 1879517"/>
                <a:gd name="connsiteX67" fmla="*/ 729259 w 1998758"/>
                <a:gd name="connsiteY67" fmla="*/ 23607 h 1879517"/>
                <a:gd name="connsiteX68" fmla="*/ 729734 w 1998758"/>
                <a:gd name="connsiteY68" fmla="*/ 23456 h 1879517"/>
                <a:gd name="connsiteX69" fmla="*/ 797762 w 1998758"/>
                <a:gd name="connsiteY69" fmla="*/ 1687 h 1879517"/>
                <a:gd name="connsiteX70" fmla="*/ 904713 w 1998758"/>
                <a:gd name="connsiteY70" fmla="*/ 5479 h 1879517"/>
                <a:gd name="connsiteX71" fmla="*/ 1076800 w 1998758"/>
                <a:gd name="connsiteY71" fmla="*/ 54139 h 1879517"/>
                <a:gd name="connsiteX72" fmla="*/ 1208171 w 1998758"/>
                <a:gd name="connsiteY72" fmla="*/ 66778 h 18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98758" h="1879517">
                  <a:moveTo>
                    <a:pt x="1806500" y="682869"/>
                  </a:moveTo>
                  <a:lnTo>
                    <a:pt x="1765588" y="685304"/>
                  </a:lnTo>
                  <a:lnTo>
                    <a:pt x="1787925" y="714229"/>
                  </a:lnTo>
                  <a:lnTo>
                    <a:pt x="1795965" y="696654"/>
                  </a:lnTo>
                  <a:close/>
                  <a:moveTo>
                    <a:pt x="1208171" y="66778"/>
                  </a:moveTo>
                  <a:cubicBezTo>
                    <a:pt x="1254264" y="75412"/>
                    <a:pt x="1301479" y="88246"/>
                    <a:pt x="1346280" y="104615"/>
                  </a:cubicBezTo>
                  <a:cubicBezTo>
                    <a:pt x="1465399" y="148136"/>
                    <a:pt x="1547072" y="209071"/>
                    <a:pt x="1552921" y="258790"/>
                  </a:cubicBezTo>
                  <a:cubicBezTo>
                    <a:pt x="1629052" y="279264"/>
                    <a:pt x="1698088" y="310582"/>
                    <a:pt x="1742281" y="344665"/>
                  </a:cubicBezTo>
                  <a:cubicBezTo>
                    <a:pt x="1809436" y="396453"/>
                    <a:pt x="1806977" y="444811"/>
                    <a:pt x="1736241" y="463998"/>
                  </a:cubicBezTo>
                  <a:cubicBezTo>
                    <a:pt x="1838480" y="503473"/>
                    <a:pt x="1910797" y="555608"/>
                    <a:pt x="1926199" y="600937"/>
                  </a:cubicBezTo>
                  <a:cubicBezTo>
                    <a:pt x="1935272" y="627643"/>
                    <a:pt x="1923788" y="649414"/>
                    <a:pt x="1895702" y="664169"/>
                  </a:cubicBezTo>
                  <a:lnTo>
                    <a:pt x="1866832" y="673034"/>
                  </a:lnTo>
                  <a:lnTo>
                    <a:pt x="1873137" y="676782"/>
                  </a:lnTo>
                  <a:cubicBezTo>
                    <a:pt x="1897348" y="701473"/>
                    <a:pt x="1914709" y="753168"/>
                    <a:pt x="1919373" y="814502"/>
                  </a:cubicBezTo>
                  <a:lnTo>
                    <a:pt x="1919628" y="814842"/>
                  </a:lnTo>
                  <a:lnTo>
                    <a:pt x="1956134" y="863596"/>
                  </a:lnTo>
                  <a:cubicBezTo>
                    <a:pt x="1966337" y="886575"/>
                    <a:pt x="1974175" y="915467"/>
                    <a:pt x="1978709" y="948163"/>
                  </a:cubicBezTo>
                  <a:cubicBezTo>
                    <a:pt x="1985300" y="995630"/>
                    <a:pt x="1984361" y="1047183"/>
                    <a:pt x="1976053" y="1093099"/>
                  </a:cubicBezTo>
                  <a:cubicBezTo>
                    <a:pt x="1996475" y="1156068"/>
                    <a:pt x="2003616" y="1237697"/>
                    <a:pt x="1995454" y="1314703"/>
                  </a:cubicBezTo>
                  <a:cubicBezTo>
                    <a:pt x="1984604" y="1417077"/>
                    <a:pt x="1948685" y="1493745"/>
                    <a:pt x="1904571" y="1508684"/>
                  </a:cubicBezTo>
                  <a:cubicBezTo>
                    <a:pt x="1904360" y="1572583"/>
                    <a:pt x="1892490" y="1633184"/>
                    <a:pt x="1872036" y="1674901"/>
                  </a:cubicBezTo>
                  <a:cubicBezTo>
                    <a:pt x="1840959" y="1738292"/>
                    <a:pt x="1796068" y="1746439"/>
                    <a:pt x="1761266" y="1695026"/>
                  </a:cubicBezTo>
                  <a:cubicBezTo>
                    <a:pt x="1750011" y="1783335"/>
                    <a:pt x="1719873" y="1850842"/>
                    <a:pt x="1682107" y="1872349"/>
                  </a:cubicBezTo>
                  <a:cubicBezTo>
                    <a:pt x="1637605" y="1897688"/>
                    <a:pt x="1591159" y="1854506"/>
                    <a:pt x="1565718" y="1764112"/>
                  </a:cubicBezTo>
                  <a:cubicBezTo>
                    <a:pt x="1505669" y="1849912"/>
                    <a:pt x="1427676" y="1801685"/>
                    <a:pt x="1392826" y="1657171"/>
                  </a:cubicBezTo>
                  <a:cubicBezTo>
                    <a:pt x="1358591" y="1666670"/>
                    <a:pt x="1326445" y="1616357"/>
                    <a:pt x="1316809" y="1538167"/>
                  </a:cubicBezTo>
                  <a:cubicBezTo>
                    <a:pt x="1309829" y="1481596"/>
                    <a:pt x="1315999" y="1420544"/>
                    <a:pt x="1333052" y="1377531"/>
                  </a:cubicBezTo>
                  <a:cubicBezTo>
                    <a:pt x="1308857" y="1343792"/>
                    <a:pt x="1295384" y="1279047"/>
                    <a:pt x="1298752" y="1212724"/>
                  </a:cubicBezTo>
                  <a:cubicBezTo>
                    <a:pt x="1302703" y="1135069"/>
                    <a:pt x="1328712" y="1074242"/>
                    <a:pt x="1361392" y="1066237"/>
                  </a:cubicBezTo>
                  <a:cubicBezTo>
                    <a:pt x="1361586" y="1064941"/>
                    <a:pt x="1361797" y="1063672"/>
                    <a:pt x="1361992" y="1062376"/>
                  </a:cubicBezTo>
                  <a:cubicBezTo>
                    <a:pt x="1359797" y="1024140"/>
                    <a:pt x="1361259" y="985743"/>
                    <a:pt x="1366026" y="949809"/>
                  </a:cubicBezTo>
                  <a:lnTo>
                    <a:pt x="1388628" y="857208"/>
                  </a:lnTo>
                  <a:lnTo>
                    <a:pt x="1326634" y="841314"/>
                  </a:lnTo>
                  <a:cubicBezTo>
                    <a:pt x="1294354" y="829671"/>
                    <a:pt x="1264909" y="815503"/>
                    <a:pt x="1241579" y="799990"/>
                  </a:cubicBezTo>
                  <a:cubicBezTo>
                    <a:pt x="1194791" y="813964"/>
                    <a:pt x="1113941" y="807176"/>
                    <a:pt x="1035777" y="782713"/>
                  </a:cubicBezTo>
                  <a:cubicBezTo>
                    <a:pt x="944261" y="754064"/>
                    <a:pt x="878790" y="708258"/>
                    <a:pt x="878106" y="672395"/>
                  </a:cubicBezTo>
                  <a:cubicBezTo>
                    <a:pt x="876614" y="671787"/>
                    <a:pt x="875158" y="671170"/>
                    <a:pt x="873665" y="670560"/>
                  </a:cubicBezTo>
                  <a:lnTo>
                    <a:pt x="847574" y="662760"/>
                  </a:lnTo>
                  <a:lnTo>
                    <a:pt x="840617" y="700029"/>
                  </a:lnTo>
                  <a:cubicBezTo>
                    <a:pt x="836782" y="715426"/>
                    <a:pt x="831806" y="731745"/>
                    <a:pt x="825723" y="748679"/>
                  </a:cubicBezTo>
                  <a:cubicBezTo>
                    <a:pt x="808068" y="797850"/>
                    <a:pt x="782531" y="848141"/>
                    <a:pt x="753916" y="890058"/>
                  </a:cubicBezTo>
                  <a:cubicBezTo>
                    <a:pt x="739670" y="959782"/>
                    <a:pt x="706014" y="1042730"/>
                    <a:pt x="662558" y="1115250"/>
                  </a:cubicBezTo>
                  <a:cubicBezTo>
                    <a:pt x="604786" y="1211660"/>
                    <a:pt x="539683" y="1273169"/>
                    <a:pt x="497837" y="1270877"/>
                  </a:cubicBezTo>
                  <a:cubicBezTo>
                    <a:pt x="466933" y="1333578"/>
                    <a:pt x="428454" y="1388553"/>
                    <a:pt x="392316" y="1421671"/>
                  </a:cubicBezTo>
                  <a:cubicBezTo>
                    <a:pt x="337404" y="1472000"/>
                    <a:pt x="298215" y="1462734"/>
                    <a:pt x="295602" y="1398833"/>
                  </a:cubicBezTo>
                  <a:cubicBezTo>
                    <a:pt x="244278" y="1481268"/>
                    <a:pt x="188125" y="1536001"/>
                    <a:pt x="148107" y="1542602"/>
                  </a:cubicBezTo>
                  <a:cubicBezTo>
                    <a:pt x="100952" y="1550380"/>
                    <a:pt x="85231" y="1490086"/>
                    <a:pt x="108726" y="1391485"/>
                  </a:cubicBezTo>
                  <a:cubicBezTo>
                    <a:pt x="20270" y="1452685"/>
                    <a:pt x="-17809" y="1375298"/>
                    <a:pt x="24325" y="1219906"/>
                  </a:cubicBezTo>
                  <a:cubicBezTo>
                    <a:pt x="-7143" y="1216069"/>
                    <a:pt x="-8197" y="1154269"/>
                    <a:pt x="21845" y="1073740"/>
                  </a:cubicBezTo>
                  <a:cubicBezTo>
                    <a:pt x="43574" y="1015474"/>
                    <a:pt x="77791" y="957862"/>
                    <a:pt x="111881" y="922162"/>
                  </a:cubicBezTo>
                  <a:cubicBezTo>
                    <a:pt x="109101" y="879705"/>
                    <a:pt x="129659" y="810909"/>
                    <a:pt x="164210" y="747042"/>
                  </a:cubicBezTo>
                  <a:cubicBezTo>
                    <a:pt x="204670" y="672265"/>
                    <a:pt x="254366" y="622507"/>
                    <a:pt x="283894" y="627214"/>
                  </a:cubicBezTo>
                  <a:cubicBezTo>
                    <a:pt x="284670" y="626014"/>
                    <a:pt x="285446" y="624849"/>
                    <a:pt x="286223" y="623650"/>
                  </a:cubicBezTo>
                  <a:cubicBezTo>
                    <a:pt x="319559" y="546829"/>
                    <a:pt x="364699" y="474995"/>
                    <a:pt x="409337" y="427706"/>
                  </a:cubicBezTo>
                  <a:cubicBezTo>
                    <a:pt x="479851" y="353018"/>
                    <a:pt x="533859" y="355119"/>
                    <a:pt x="539109" y="432706"/>
                  </a:cubicBezTo>
                  <a:lnTo>
                    <a:pt x="539171" y="432638"/>
                  </a:lnTo>
                  <a:lnTo>
                    <a:pt x="571757" y="397345"/>
                  </a:lnTo>
                  <a:lnTo>
                    <a:pt x="530979" y="371260"/>
                  </a:lnTo>
                  <a:cubicBezTo>
                    <a:pt x="475955" y="320978"/>
                    <a:pt x="493231" y="275015"/>
                    <a:pt x="587553" y="266386"/>
                  </a:cubicBezTo>
                  <a:lnTo>
                    <a:pt x="586063" y="265457"/>
                  </a:lnTo>
                  <a:lnTo>
                    <a:pt x="520600" y="224642"/>
                  </a:lnTo>
                  <a:cubicBezTo>
                    <a:pt x="504428" y="210343"/>
                    <a:pt x="494879" y="196082"/>
                    <a:pt x="493395" y="183124"/>
                  </a:cubicBezTo>
                  <a:cubicBezTo>
                    <a:pt x="491753" y="168861"/>
                    <a:pt x="499975" y="157229"/>
                    <a:pt x="516319" y="149097"/>
                  </a:cubicBezTo>
                  <a:lnTo>
                    <a:pt x="585909" y="136445"/>
                  </a:lnTo>
                  <a:lnTo>
                    <a:pt x="587986" y="136067"/>
                  </a:lnTo>
                  <a:cubicBezTo>
                    <a:pt x="536733" y="104112"/>
                    <a:pt x="515823" y="71234"/>
                    <a:pt x="528510" y="47459"/>
                  </a:cubicBezTo>
                  <a:cubicBezTo>
                    <a:pt x="532739" y="39534"/>
                    <a:pt x="540702" y="32620"/>
                    <a:pt x="552518" y="27090"/>
                  </a:cubicBezTo>
                  <a:cubicBezTo>
                    <a:pt x="588523" y="10231"/>
                    <a:pt x="654866" y="8918"/>
                    <a:pt x="729259" y="23607"/>
                  </a:cubicBezTo>
                  <a:lnTo>
                    <a:pt x="729734" y="23456"/>
                  </a:lnTo>
                  <a:lnTo>
                    <a:pt x="797762" y="1687"/>
                  </a:lnTo>
                  <a:cubicBezTo>
                    <a:pt x="827927" y="-1431"/>
                    <a:pt x="864499" y="-264"/>
                    <a:pt x="904713" y="5479"/>
                  </a:cubicBezTo>
                  <a:cubicBezTo>
                    <a:pt x="963095" y="13807"/>
                    <a:pt x="1024307" y="31109"/>
                    <a:pt x="1076800" y="54139"/>
                  </a:cubicBezTo>
                  <a:cubicBezTo>
                    <a:pt x="1117108" y="53709"/>
                    <a:pt x="1162078" y="58143"/>
                    <a:pt x="1208171" y="66778"/>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rapezoid 22"/>
            <p:cNvSpPr/>
            <p:nvPr/>
          </p:nvSpPr>
          <p:spPr>
            <a:xfrm flipH="1">
              <a:off x="2400702" y="2546211"/>
              <a:ext cx="1300613" cy="235396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0800000" flipH="1">
              <a:off x="2834241" y="2746708"/>
              <a:ext cx="433538" cy="6014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2232165" y="2330437"/>
              <a:ext cx="1527476" cy="2222475"/>
              <a:chOff x="4553132" y="914400"/>
              <a:chExt cx="2152468" cy="3437345"/>
            </a:xfrm>
          </p:grpSpPr>
          <p:sp>
            <p:nvSpPr>
              <p:cNvPr id="91" name="Double Wave 90"/>
              <p:cNvSpPr/>
              <p:nvPr/>
            </p:nvSpPr>
            <p:spPr>
              <a:xfrm rot="16997920">
                <a:off x="3382792" y="2343203"/>
                <a:ext cx="3178882" cy="838201"/>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6"/>
              <p:cNvGrpSpPr/>
              <p:nvPr/>
            </p:nvGrpSpPr>
            <p:grpSpPr>
              <a:xfrm>
                <a:off x="4724400" y="914400"/>
                <a:ext cx="1981200" cy="2070031"/>
                <a:chOff x="2624682" y="2226017"/>
                <a:chExt cx="1981200" cy="2070031"/>
              </a:xfrm>
              <a:solidFill>
                <a:srgbClr val="E0C13C"/>
              </a:solidFill>
            </p:grpSpPr>
            <p:sp>
              <p:nvSpPr>
                <p:cNvPr id="93"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4" name="Group 5"/>
                <p:cNvGrpSpPr/>
                <p:nvPr/>
              </p:nvGrpSpPr>
              <p:grpSpPr>
                <a:xfrm>
                  <a:off x="2888157" y="2404569"/>
                  <a:ext cx="1538266" cy="1563370"/>
                  <a:chOff x="2885895" y="2404569"/>
                  <a:chExt cx="1538266" cy="1563370"/>
                </a:xfrm>
                <a:grpFill/>
              </p:grpSpPr>
              <p:sp>
                <p:nvSpPr>
                  <p:cNvPr id="95" name="Moon 3"/>
                  <p:cNvSpPr/>
                  <p:nvPr/>
                </p:nvSpPr>
                <p:spPr>
                  <a:xfrm rot="16200000">
                    <a:off x="2894411" y="2438188"/>
                    <a:ext cx="1521236" cy="153826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20"/>
                  <p:cNvSpPr/>
                  <p:nvPr/>
                </p:nvSpPr>
                <p:spPr>
                  <a:xfrm rot="16200000">
                    <a:off x="3064331" y="2226133"/>
                    <a:ext cx="1100633" cy="145750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 name="Oval 25"/>
            <p:cNvSpPr/>
            <p:nvPr/>
          </p:nvSpPr>
          <p:spPr>
            <a:xfrm flipH="1">
              <a:off x="2502764" y="1343243"/>
              <a:ext cx="1198552" cy="1503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58"/>
            <p:cNvGrpSpPr/>
            <p:nvPr/>
          </p:nvGrpSpPr>
          <p:grpSpPr>
            <a:xfrm>
              <a:off x="2316581" y="4892202"/>
              <a:ext cx="1429436" cy="533987"/>
              <a:chOff x="3810000" y="1677648"/>
              <a:chExt cx="4705061" cy="1827552"/>
            </a:xfrm>
          </p:grpSpPr>
          <p:grpSp>
            <p:nvGrpSpPr>
              <p:cNvPr id="61" name="Group 37"/>
              <p:cNvGrpSpPr/>
              <p:nvPr/>
            </p:nvGrpSpPr>
            <p:grpSpPr>
              <a:xfrm>
                <a:off x="3810000" y="1828800"/>
                <a:ext cx="1776984" cy="1676400"/>
                <a:chOff x="3810000" y="1828800"/>
                <a:chExt cx="4038600" cy="3810000"/>
              </a:xfrm>
            </p:grpSpPr>
            <p:sp>
              <p:nvSpPr>
                <p:cNvPr id="82" name="Half Frame 8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8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8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Half Frame 8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13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iamond 8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38"/>
              <p:cNvGrpSpPr/>
              <p:nvPr/>
            </p:nvGrpSpPr>
            <p:grpSpPr>
              <a:xfrm>
                <a:off x="5314014" y="1757596"/>
                <a:ext cx="1776984" cy="1676400"/>
                <a:chOff x="3810000" y="1828800"/>
                <a:chExt cx="4038600" cy="3810000"/>
              </a:xfrm>
            </p:grpSpPr>
            <p:sp>
              <p:nvSpPr>
                <p:cNvPr id="73" name="Half Frame 7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Half Frame 7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Half Frame 7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Half Frame 7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iamond 7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48"/>
              <p:cNvGrpSpPr/>
              <p:nvPr/>
            </p:nvGrpSpPr>
            <p:grpSpPr>
              <a:xfrm>
                <a:off x="6738077" y="1677648"/>
                <a:ext cx="1776984" cy="1676400"/>
                <a:chOff x="3810000" y="1828800"/>
                <a:chExt cx="4038600" cy="3810000"/>
              </a:xfrm>
            </p:grpSpPr>
            <p:sp>
              <p:nvSpPr>
                <p:cNvPr id="64" name="Half Frame 6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11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iamond 6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2229729" y="1402670"/>
              <a:ext cx="1552120" cy="248171"/>
              <a:chOff x="2229729" y="1483884"/>
              <a:chExt cx="1552120" cy="334263"/>
            </a:xfrm>
          </p:grpSpPr>
          <p:sp>
            <p:nvSpPr>
              <p:cNvPr id="29" name="Rounded Rectangle 15"/>
              <p:cNvSpPr/>
              <p:nvPr/>
            </p:nvSpPr>
            <p:spPr>
              <a:xfrm>
                <a:off x="2229729" y="1492136"/>
                <a:ext cx="1552120" cy="308023"/>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59"/>
              <p:cNvGrpSpPr/>
              <p:nvPr/>
            </p:nvGrpSpPr>
            <p:grpSpPr>
              <a:xfrm rot="246631">
                <a:off x="2370444" y="1483884"/>
                <a:ext cx="1275564" cy="334263"/>
                <a:chOff x="3810000" y="1677648"/>
                <a:chExt cx="4705061" cy="1827552"/>
              </a:xfrm>
            </p:grpSpPr>
            <p:grpSp>
              <p:nvGrpSpPr>
                <p:cNvPr id="31" name="Group 37"/>
                <p:cNvGrpSpPr/>
                <p:nvPr/>
              </p:nvGrpSpPr>
              <p:grpSpPr>
                <a:xfrm>
                  <a:off x="3810000" y="1828800"/>
                  <a:ext cx="1776984" cy="1676400"/>
                  <a:chOff x="3810000" y="1828800"/>
                  <a:chExt cx="4038600" cy="3810000"/>
                </a:xfrm>
              </p:grpSpPr>
              <p:sp>
                <p:nvSpPr>
                  <p:cNvPr id="52" name="Half Frame 5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Half Frame 5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Half Frame 5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Half Frame 5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10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iamond 5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8"/>
                <p:cNvGrpSpPr/>
                <p:nvPr/>
              </p:nvGrpSpPr>
              <p:grpSpPr>
                <a:xfrm>
                  <a:off x="5314014" y="1757596"/>
                  <a:ext cx="1776984" cy="1676400"/>
                  <a:chOff x="3810000" y="1828800"/>
                  <a:chExt cx="4038600" cy="3810000"/>
                </a:xfrm>
              </p:grpSpPr>
              <p:sp>
                <p:nvSpPr>
                  <p:cNvPr id="43" name="Half Frame 4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Half Frame 4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Half Frame 4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Half Frame 4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iamond 4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48"/>
                <p:cNvGrpSpPr/>
                <p:nvPr/>
              </p:nvGrpSpPr>
              <p:grpSpPr>
                <a:xfrm>
                  <a:off x="6738077" y="1677648"/>
                  <a:ext cx="1776984" cy="1676400"/>
                  <a:chOff x="3810000" y="1828800"/>
                  <a:chExt cx="4038600" cy="3810000"/>
                </a:xfrm>
              </p:grpSpPr>
              <p:sp>
                <p:nvSpPr>
                  <p:cNvPr id="34" name="Half Frame 3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Half Frame 3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Half Frame 3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Half Frame 3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8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iamond 3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6311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2"/>
                </a:solidFill>
                <a:latin typeface="Harrington" pitchFamily="82" charset="0"/>
              </a:rPr>
              <a:t>Temple of the Tabernacle</a:t>
            </a:r>
          </a:p>
        </p:txBody>
      </p:sp>
      <p:sp>
        <p:nvSpPr>
          <p:cNvPr id="6" name="TextBox 5"/>
          <p:cNvSpPr txBox="1"/>
          <p:nvPr/>
        </p:nvSpPr>
        <p:spPr>
          <a:xfrm>
            <a:off x="2133600" y="2254598"/>
            <a:ext cx="3810000" cy="707886"/>
          </a:xfrm>
          <a:prstGeom prst="rect">
            <a:avLst/>
          </a:prstGeom>
          <a:noFill/>
        </p:spPr>
        <p:txBody>
          <a:bodyPr wrap="square" rtlCol="0">
            <a:spAutoFit/>
          </a:bodyPr>
          <a:lstStyle/>
          <a:p>
            <a:r>
              <a:rPr lang="en-US" sz="2000" dirty="0">
                <a:solidFill>
                  <a:schemeClr val="bg2"/>
                </a:solidFill>
              </a:rPr>
              <a:t>We saw the ark in the heavenly tabernacle.</a:t>
            </a:r>
          </a:p>
        </p:txBody>
      </p:sp>
      <p:sp>
        <p:nvSpPr>
          <p:cNvPr id="7" name="TextBox 6"/>
          <p:cNvSpPr txBox="1"/>
          <p:nvPr/>
        </p:nvSpPr>
        <p:spPr>
          <a:xfrm>
            <a:off x="6324600" y="4191000"/>
            <a:ext cx="3810000" cy="2185214"/>
          </a:xfrm>
          <a:prstGeom prst="rect">
            <a:avLst/>
          </a:prstGeom>
          <a:noFill/>
        </p:spPr>
        <p:txBody>
          <a:bodyPr wrap="square" rtlCol="0">
            <a:spAutoFit/>
          </a:bodyPr>
          <a:lstStyle/>
          <a:p>
            <a:pPr algn="ctr"/>
            <a:r>
              <a:rPr lang="en-US" sz="2800" dirty="0">
                <a:solidFill>
                  <a:schemeClr val="bg2"/>
                </a:solidFill>
              </a:rPr>
              <a:t>Covenant VS Contract</a:t>
            </a:r>
          </a:p>
          <a:p>
            <a:pPr algn="ctr"/>
            <a:endParaRPr lang="en-US" sz="2800" dirty="0">
              <a:solidFill>
                <a:schemeClr val="bg2"/>
              </a:solidFill>
            </a:endParaRPr>
          </a:p>
          <a:p>
            <a:r>
              <a:rPr lang="en-US" sz="2000" dirty="0">
                <a:solidFill>
                  <a:schemeClr val="bg2"/>
                </a:solidFill>
              </a:rPr>
              <a:t>Now the covenant and the law stand in the center. Mercy had its day. The time for execution of the law has come</a:t>
            </a:r>
          </a:p>
        </p:txBody>
      </p:sp>
      <p:sp>
        <p:nvSpPr>
          <p:cNvPr id="8" name="TextBox 7"/>
          <p:cNvSpPr txBox="1"/>
          <p:nvPr/>
        </p:nvSpPr>
        <p:spPr>
          <a:xfrm>
            <a:off x="1752600" y="1371600"/>
            <a:ext cx="6629400" cy="523220"/>
          </a:xfrm>
          <a:prstGeom prst="rect">
            <a:avLst/>
          </a:prstGeom>
          <a:noFill/>
        </p:spPr>
        <p:txBody>
          <a:bodyPr wrap="square" rtlCol="0">
            <a:spAutoFit/>
          </a:bodyPr>
          <a:lstStyle/>
          <a:p>
            <a:r>
              <a:rPr lang="en-US" sz="2800" dirty="0">
                <a:solidFill>
                  <a:schemeClr val="bg2"/>
                </a:solidFill>
              </a:rPr>
              <a:t>Covenant—Revelation 11:19</a:t>
            </a:r>
          </a:p>
        </p:txBody>
      </p:sp>
      <p:sp>
        <p:nvSpPr>
          <p:cNvPr id="9" name="TextBox 8"/>
          <p:cNvSpPr txBox="1"/>
          <p:nvPr/>
        </p:nvSpPr>
        <p:spPr>
          <a:xfrm>
            <a:off x="76200" y="6376214"/>
            <a:ext cx="3810000" cy="400110"/>
          </a:xfrm>
          <a:prstGeom prst="rect">
            <a:avLst/>
          </a:prstGeom>
          <a:noFill/>
        </p:spPr>
        <p:txBody>
          <a:bodyPr wrap="square" rtlCol="0">
            <a:spAutoFit/>
          </a:bodyPr>
          <a:lstStyle/>
          <a:p>
            <a:r>
              <a:rPr lang="en-US" sz="2000" dirty="0">
                <a:solidFill>
                  <a:schemeClr val="bg2"/>
                </a:solidFill>
              </a:rPr>
              <a:t>Revelation 15:5</a:t>
            </a:r>
          </a:p>
        </p:txBody>
      </p:sp>
      <p:pic>
        <p:nvPicPr>
          <p:cNvPr id="3" name="Picture 2">
            <a:extLst>
              <a:ext uri="{FF2B5EF4-FFF2-40B4-BE49-F238E27FC236}">
                <a16:creationId xmlns:a16="http://schemas.microsoft.com/office/drawing/2014/main" id="{68DE3530-6FD2-4E2C-A05F-FE212D12A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451881"/>
            <a:ext cx="3505200" cy="2628900"/>
          </a:xfrm>
          <a:prstGeom prst="rect">
            <a:avLst/>
          </a:prstGeom>
        </p:spPr>
      </p:pic>
    </p:spTree>
    <p:extLst>
      <p:ext uri="{BB962C8B-B14F-4D97-AF65-F5344CB8AC3E}">
        <p14:creationId xmlns:p14="http://schemas.microsoft.com/office/powerpoint/2010/main" val="150820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2"/>
                </a:solidFill>
                <a:latin typeface="Harrington" pitchFamily="82" charset="0"/>
              </a:rPr>
              <a:t>7 Angels and 7 Plagues</a:t>
            </a:r>
          </a:p>
        </p:txBody>
      </p:sp>
      <p:sp>
        <p:nvSpPr>
          <p:cNvPr id="6" name="TextBox 5"/>
          <p:cNvSpPr txBox="1"/>
          <p:nvPr/>
        </p:nvSpPr>
        <p:spPr>
          <a:xfrm>
            <a:off x="2819400" y="2438400"/>
            <a:ext cx="2286000" cy="1631216"/>
          </a:xfrm>
          <a:prstGeom prst="rect">
            <a:avLst/>
          </a:prstGeom>
          <a:noFill/>
        </p:spPr>
        <p:txBody>
          <a:bodyPr wrap="square" rtlCol="0">
            <a:spAutoFit/>
          </a:bodyPr>
          <a:lstStyle/>
          <a:p>
            <a:pPr algn="ctr"/>
            <a:r>
              <a:rPr lang="en-US" sz="2000" dirty="0">
                <a:solidFill>
                  <a:schemeClr val="bg2"/>
                </a:solidFill>
              </a:rPr>
              <a:t>4 beasts: (Rev. 4:7)</a:t>
            </a:r>
          </a:p>
          <a:p>
            <a:pPr algn="ctr"/>
            <a:r>
              <a:rPr lang="en-US" sz="2000" dirty="0">
                <a:solidFill>
                  <a:schemeClr val="bg2"/>
                </a:solidFill>
              </a:rPr>
              <a:t>Lion</a:t>
            </a:r>
          </a:p>
          <a:p>
            <a:pPr algn="ctr"/>
            <a:r>
              <a:rPr lang="en-US" sz="2000" dirty="0">
                <a:solidFill>
                  <a:schemeClr val="bg2"/>
                </a:solidFill>
              </a:rPr>
              <a:t>Calf</a:t>
            </a:r>
          </a:p>
          <a:p>
            <a:pPr algn="ctr"/>
            <a:r>
              <a:rPr lang="en-US" sz="2000" dirty="0">
                <a:solidFill>
                  <a:schemeClr val="bg2"/>
                </a:solidFill>
              </a:rPr>
              <a:t>Man</a:t>
            </a:r>
          </a:p>
          <a:p>
            <a:pPr algn="ctr"/>
            <a:r>
              <a:rPr lang="en-US" sz="2000" dirty="0">
                <a:solidFill>
                  <a:schemeClr val="bg2"/>
                </a:solidFill>
              </a:rPr>
              <a:t>Eagle</a:t>
            </a:r>
          </a:p>
        </p:txBody>
      </p:sp>
      <p:sp>
        <p:nvSpPr>
          <p:cNvPr id="7" name="TextBox 6"/>
          <p:cNvSpPr txBox="1"/>
          <p:nvPr/>
        </p:nvSpPr>
        <p:spPr>
          <a:xfrm>
            <a:off x="5867400" y="2362200"/>
            <a:ext cx="4343400" cy="707886"/>
          </a:xfrm>
          <a:prstGeom prst="rect">
            <a:avLst/>
          </a:prstGeom>
          <a:noFill/>
        </p:spPr>
        <p:txBody>
          <a:bodyPr wrap="square" rtlCol="0">
            <a:spAutoFit/>
          </a:bodyPr>
          <a:lstStyle/>
          <a:p>
            <a:r>
              <a:rPr lang="en-US" sz="2000" dirty="0">
                <a:solidFill>
                  <a:schemeClr val="bg2"/>
                </a:solidFill>
              </a:rPr>
              <a:t>Breasts girded with golden girdles—angels of high rank. Pure—lasts forever</a:t>
            </a:r>
          </a:p>
        </p:txBody>
      </p:sp>
      <p:sp>
        <p:nvSpPr>
          <p:cNvPr id="8" name="TextBox 7"/>
          <p:cNvSpPr txBox="1"/>
          <p:nvPr/>
        </p:nvSpPr>
        <p:spPr>
          <a:xfrm>
            <a:off x="1752600" y="1371601"/>
            <a:ext cx="6629400" cy="830997"/>
          </a:xfrm>
          <a:prstGeom prst="rect">
            <a:avLst/>
          </a:prstGeom>
          <a:noFill/>
        </p:spPr>
        <p:txBody>
          <a:bodyPr wrap="square" rtlCol="0">
            <a:spAutoFit/>
          </a:bodyPr>
          <a:lstStyle/>
          <a:p>
            <a:r>
              <a:rPr lang="en-US" sz="2400" dirty="0">
                <a:solidFill>
                  <a:schemeClr val="bg2"/>
                </a:solidFill>
              </a:rPr>
              <a:t>Pure and white linen—personal righteousness</a:t>
            </a:r>
          </a:p>
          <a:p>
            <a:r>
              <a:rPr lang="en-US" sz="2400" dirty="0">
                <a:solidFill>
                  <a:schemeClr val="bg2"/>
                </a:solidFill>
              </a:rPr>
              <a:t> (Rev 19:8)</a:t>
            </a:r>
          </a:p>
        </p:txBody>
      </p:sp>
      <p:sp>
        <p:nvSpPr>
          <p:cNvPr id="9" name="TextBox 8"/>
          <p:cNvSpPr txBox="1"/>
          <p:nvPr/>
        </p:nvSpPr>
        <p:spPr>
          <a:xfrm>
            <a:off x="152400" y="6405771"/>
            <a:ext cx="3810000" cy="400110"/>
          </a:xfrm>
          <a:prstGeom prst="rect">
            <a:avLst/>
          </a:prstGeom>
          <a:noFill/>
        </p:spPr>
        <p:txBody>
          <a:bodyPr wrap="square" rtlCol="0">
            <a:spAutoFit/>
          </a:bodyPr>
          <a:lstStyle/>
          <a:p>
            <a:r>
              <a:rPr lang="en-US" sz="2000" dirty="0">
                <a:solidFill>
                  <a:schemeClr val="bg2"/>
                </a:solidFill>
              </a:rPr>
              <a:t>Revelation 15:6-8</a:t>
            </a:r>
          </a:p>
        </p:txBody>
      </p:sp>
      <p:sp>
        <p:nvSpPr>
          <p:cNvPr id="10" name="TextBox 9"/>
          <p:cNvSpPr txBox="1"/>
          <p:nvPr/>
        </p:nvSpPr>
        <p:spPr>
          <a:xfrm>
            <a:off x="5142070" y="5132456"/>
            <a:ext cx="3952876" cy="707886"/>
          </a:xfrm>
          <a:prstGeom prst="rect">
            <a:avLst/>
          </a:prstGeom>
          <a:noFill/>
        </p:spPr>
        <p:txBody>
          <a:bodyPr wrap="square" rtlCol="0">
            <a:spAutoFit/>
          </a:bodyPr>
          <a:lstStyle/>
          <a:p>
            <a:r>
              <a:rPr lang="en-US" sz="2000" dirty="0">
                <a:solidFill>
                  <a:schemeClr val="bg2"/>
                </a:solidFill>
              </a:rPr>
              <a:t>Smoke—signal of acceptance. God approves the mission of the 7 angels</a:t>
            </a:r>
          </a:p>
        </p:txBody>
      </p:sp>
      <p:pic>
        <p:nvPicPr>
          <p:cNvPr id="3" name="Picture 2">
            <a:extLst>
              <a:ext uri="{FF2B5EF4-FFF2-40B4-BE49-F238E27FC236}">
                <a16:creationId xmlns:a16="http://schemas.microsoft.com/office/drawing/2014/main" id="{42D579EF-1E98-48D1-91BD-258B5B17E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5" y="3523255"/>
            <a:ext cx="2514600" cy="2277374"/>
          </a:xfrm>
          <a:prstGeom prst="rect">
            <a:avLst/>
          </a:prstGeom>
        </p:spPr>
      </p:pic>
      <p:pic>
        <p:nvPicPr>
          <p:cNvPr id="4" name="Picture 3">
            <a:extLst>
              <a:ext uri="{FF2B5EF4-FFF2-40B4-BE49-F238E27FC236}">
                <a16:creationId xmlns:a16="http://schemas.microsoft.com/office/drawing/2014/main" id="{15DCFB53-BF7A-43B3-84DE-86EBE7BE3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100" y="1114816"/>
            <a:ext cx="1628775" cy="1219200"/>
          </a:xfrm>
          <a:prstGeom prst="rect">
            <a:avLst/>
          </a:prstGeom>
        </p:spPr>
      </p:pic>
      <p:pic>
        <p:nvPicPr>
          <p:cNvPr id="12" name="Picture 11">
            <a:extLst>
              <a:ext uri="{FF2B5EF4-FFF2-40B4-BE49-F238E27FC236}">
                <a16:creationId xmlns:a16="http://schemas.microsoft.com/office/drawing/2014/main" id="{38F2B6D3-1D96-48AB-A961-1E6B6570D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0027" y="3254008"/>
            <a:ext cx="2697480" cy="1325880"/>
          </a:xfrm>
          <a:prstGeom prst="rect">
            <a:avLst/>
          </a:prstGeom>
        </p:spPr>
      </p:pic>
      <p:pic>
        <p:nvPicPr>
          <p:cNvPr id="15" name="Picture 14">
            <a:extLst>
              <a:ext uri="{FF2B5EF4-FFF2-40B4-BE49-F238E27FC236}">
                <a16:creationId xmlns:a16="http://schemas.microsoft.com/office/drawing/2014/main" id="{13735A72-225D-4E64-B977-94EC1A4B97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4104" y="3920671"/>
            <a:ext cx="1984912" cy="2646549"/>
          </a:xfrm>
          <a:prstGeom prst="rect">
            <a:avLst/>
          </a:prstGeom>
        </p:spPr>
      </p:pic>
    </p:spTree>
    <p:extLst>
      <p:ext uri="{BB962C8B-B14F-4D97-AF65-F5344CB8AC3E}">
        <p14:creationId xmlns:p14="http://schemas.microsoft.com/office/powerpoint/2010/main" val="165733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2"/>
                </a:solidFill>
                <a:latin typeface="Harrington" pitchFamily="82" charset="0"/>
              </a:rPr>
              <a:t>A Great Voice</a:t>
            </a:r>
          </a:p>
        </p:txBody>
      </p:sp>
      <p:sp>
        <p:nvSpPr>
          <p:cNvPr id="6" name="TextBox 5"/>
          <p:cNvSpPr txBox="1"/>
          <p:nvPr/>
        </p:nvSpPr>
        <p:spPr>
          <a:xfrm>
            <a:off x="4546600" y="2197243"/>
            <a:ext cx="3417854" cy="3539430"/>
          </a:xfrm>
          <a:prstGeom prst="rect">
            <a:avLst/>
          </a:prstGeom>
          <a:noFill/>
        </p:spPr>
        <p:txBody>
          <a:bodyPr wrap="square" rtlCol="0">
            <a:spAutoFit/>
          </a:bodyPr>
          <a:lstStyle/>
          <a:p>
            <a:pPr algn="ctr"/>
            <a:r>
              <a:rPr lang="en-US" sz="2800" dirty="0">
                <a:solidFill>
                  <a:schemeClr val="bg2"/>
                </a:solidFill>
              </a:rPr>
              <a:t>Vials—bowls for catching blood of the sacrificial animal. </a:t>
            </a:r>
          </a:p>
          <a:p>
            <a:pPr algn="ctr"/>
            <a:endParaRPr lang="en-US" sz="2800" dirty="0">
              <a:solidFill>
                <a:schemeClr val="bg2"/>
              </a:solidFill>
            </a:endParaRPr>
          </a:p>
          <a:p>
            <a:pPr algn="ctr"/>
            <a:r>
              <a:rPr lang="en-US" sz="2800" dirty="0">
                <a:solidFill>
                  <a:schemeClr val="bg2"/>
                </a:solidFill>
              </a:rPr>
              <a:t>The contents of the bowls is not blood but that which will shed blood.</a:t>
            </a:r>
          </a:p>
        </p:txBody>
      </p:sp>
      <p:sp>
        <p:nvSpPr>
          <p:cNvPr id="8" name="TextBox 7"/>
          <p:cNvSpPr txBox="1"/>
          <p:nvPr/>
        </p:nvSpPr>
        <p:spPr>
          <a:xfrm>
            <a:off x="4546600" y="1000341"/>
            <a:ext cx="6629400" cy="461665"/>
          </a:xfrm>
          <a:prstGeom prst="rect">
            <a:avLst/>
          </a:prstGeom>
          <a:noFill/>
        </p:spPr>
        <p:txBody>
          <a:bodyPr wrap="square" rtlCol="0">
            <a:spAutoFit/>
          </a:bodyPr>
          <a:lstStyle/>
          <a:p>
            <a:r>
              <a:rPr lang="en-US" sz="2400" dirty="0">
                <a:solidFill>
                  <a:schemeClr val="bg2"/>
                </a:solidFill>
              </a:rPr>
              <a:t>Probably the voice of God</a:t>
            </a:r>
          </a:p>
        </p:txBody>
      </p:sp>
      <p:sp>
        <p:nvSpPr>
          <p:cNvPr id="9" name="TextBox 8"/>
          <p:cNvSpPr txBox="1"/>
          <p:nvPr/>
        </p:nvSpPr>
        <p:spPr>
          <a:xfrm>
            <a:off x="228600" y="6393900"/>
            <a:ext cx="3810000" cy="400110"/>
          </a:xfrm>
          <a:prstGeom prst="rect">
            <a:avLst/>
          </a:prstGeom>
          <a:noFill/>
        </p:spPr>
        <p:txBody>
          <a:bodyPr wrap="square" rtlCol="0">
            <a:spAutoFit/>
          </a:bodyPr>
          <a:lstStyle/>
          <a:p>
            <a:r>
              <a:rPr lang="en-US" sz="2000" dirty="0">
                <a:solidFill>
                  <a:schemeClr val="bg2"/>
                </a:solidFill>
              </a:rPr>
              <a:t>Revelation 16:1</a:t>
            </a:r>
          </a:p>
        </p:txBody>
      </p:sp>
      <p:grpSp>
        <p:nvGrpSpPr>
          <p:cNvPr id="2" name="Group 12"/>
          <p:cNvGrpSpPr/>
          <p:nvPr/>
        </p:nvGrpSpPr>
        <p:grpSpPr>
          <a:xfrm>
            <a:off x="8534400" y="685801"/>
            <a:ext cx="1484580" cy="1487495"/>
            <a:chOff x="1715820" y="1560505"/>
            <a:chExt cx="1484580" cy="1487495"/>
          </a:xfrm>
        </p:grpSpPr>
        <p:sp>
          <p:nvSpPr>
            <p:cNvPr id="14" name="Chord 13"/>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6"/>
            <p:cNvGrpSpPr/>
            <p:nvPr/>
          </p:nvGrpSpPr>
          <p:grpSpPr>
            <a:xfrm>
              <a:off x="1752600" y="2286000"/>
              <a:ext cx="1447800" cy="762000"/>
              <a:chOff x="1752600" y="2286000"/>
              <a:chExt cx="1447800" cy="762000"/>
            </a:xfrm>
          </p:grpSpPr>
          <p:sp>
            <p:nvSpPr>
              <p:cNvPr id="16" name="Oval 15"/>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
              <p:cNvGrpSpPr/>
              <p:nvPr/>
            </p:nvGrpSpPr>
            <p:grpSpPr>
              <a:xfrm>
                <a:off x="1905000" y="2286000"/>
                <a:ext cx="1141228" cy="223284"/>
                <a:chOff x="1219200" y="2204767"/>
                <a:chExt cx="6026728" cy="1457866"/>
              </a:xfrm>
            </p:grpSpPr>
            <p:sp>
              <p:nvSpPr>
                <p:cNvPr id="18" name="Quad Arrow 17"/>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
                <p:cNvGrpSpPr/>
                <p:nvPr/>
              </p:nvGrpSpPr>
              <p:grpSpPr>
                <a:xfrm>
                  <a:off x="3505200" y="2209800"/>
                  <a:ext cx="2585767" cy="1452833"/>
                  <a:chOff x="1219200" y="2204767"/>
                  <a:chExt cx="2585767" cy="1452833"/>
                </a:xfrm>
              </p:grpSpPr>
              <p:sp>
                <p:nvSpPr>
                  <p:cNvPr id="26"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
                <p:cNvGrpSpPr/>
                <p:nvPr/>
              </p:nvGrpSpPr>
              <p:grpSpPr>
                <a:xfrm>
                  <a:off x="1219200" y="2204767"/>
                  <a:ext cx="2585767" cy="1452833"/>
                  <a:chOff x="1219200" y="2204767"/>
                  <a:chExt cx="2585767" cy="1452833"/>
                </a:xfrm>
              </p:grpSpPr>
              <p:sp>
                <p:nvSpPr>
                  <p:cNvPr id="22"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13" name="Picture 12">
            <a:extLst>
              <a:ext uri="{FF2B5EF4-FFF2-40B4-BE49-F238E27FC236}">
                <a16:creationId xmlns:a16="http://schemas.microsoft.com/office/drawing/2014/main" id="{BE718065-CCF5-4FD3-AC87-0B6945FAD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1753943"/>
            <a:ext cx="4267200" cy="3381375"/>
          </a:xfrm>
          <a:prstGeom prst="rect">
            <a:avLst/>
          </a:prstGeom>
        </p:spPr>
      </p:pic>
      <p:pic>
        <p:nvPicPr>
          <p:cNvPr id="12" name="Picture 11">
            <a:extLst>
              <a:ext uri="{FF2B5EF4-FFF2-40B4-BE49-F238E27FC236}">
                <a16:creationId xmlns:a16="http://schemas.microsoft.com/office/drawing/2014/main" id="{352F93CF-5841-4E27-BBCD-C278254796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734" y="3307800"/>
            <a:ext cx="3073400" cy="3086100"/>
          </a:xfrm>
          <a:prstGeom prst="rect">
            <a:avLst/>
          </a:prstGeom>
        </p:spPr>
      </p:pic>
    </p:spTree>
    <p:extLst>
      <p:ext uri="{BB962C8B-B14F-4D97-AF65-F5344CB8AC3E}">
        <p14:creationId xmlns:p14="http://schemas.microsoft.com/office/powerpoint/2010/main" val="1075089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grpSp>
        <p:nvGrpSpPr>
          <p:cNvPr id="2" name="Group 34"/>
          <p:cNvGrpSpPr/>
          <p:nvPr/>
        </p:nvGrpSpPr>
        <p:grpSpPr>
          <a:xfrm>
            <a:off x="6477000" y="4648200"/>
            <a:ext cx="1981200" cy="1981200"/>
            <a:chOff x="7696200" y="1066800"/>
            <a:chExt cx="1981200" cy="1981200"/>
          </a:xfrm>
        </p:grpSpPr>
        <p:sp>
          <p:nvSpPr>
            <p:cNvPr id="49" name="Oval 48"/>
            <p:cNvSpPr/>
            <p:nvPr/>
          </p:nvSpPr>
          <p:spPr>
            <a:xfrm>
              <a:off x="7696200" y="1066800"/>
              <a:ext cx="1981200" cy="1981200"/>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9"/>
            <p:cNvGrpSpPr/>
            <p:nvPr/>
          </p:nvGrpSpPr>
          <p:grpSpPr>
            <a:xfrm>
              <a:off x="7696200" y="1066800"/>
              <a:ext cx="1791730" cy="1728914"/>
              <a:chOff x="4658497" y="1371600"/>
              <a:chExt cx="1791730" cy="1728914"/>
            </a:xfrm>
          </p:grpSpPr>
          <p:sp>
            <p:nvSpPr>
              <p:cNvPr id="51" name="Freeform 50"/>
              <p:cNvSpPr/>
              <p:nvPr/>
            </p:nvSpPr>
            <p:spPr>
              <a:xfrm>
                <a:off x="5568521" y="2091818"/>
                <a:ext cx="881706" cy="1008696"/>
              </a:xfrm>
              <a:custGeom>
                <a:avLst/>
                <a:gdLst>
                  <a:gd name="connsiteX0" fmla="*/ 202084 w 881706"/>
                  <a:gd name="connsiteY0" fmla="*/ 404247 h 1008696"/>
                  <a:gd name="connsiteX1" fmla="*/ 202084 w 881706"/>
                  <a:gd name="connsiteY1" fmla="*/ 404247 h 1008696"/>
                  <a:gd name="connsiteX2" fmla="*/ 103230 w 881706"/>
                  <a:gd name="connsiteY2" fmla="*/ 367177 h 1008696"/>
                  <a:gd name="connsiteX3" fmla="*/ 41447 w 881706"/>
                  <a:gd name="connsiteY3" fmla="*/ 305393 h 1008696"/>
                  <a:gd name="connsiteX4" fmla="*/ 29090 w 881706"/>
                  <a:gd name="connsiteY4" fmla="*/ 268323 h 1008696"/>
                  <a:gd name="connsiteX5" fmla="*/ 4376 w 881706"/>
                  <a:gd name="connsiteY5" fmla="*/ 231252 h 1008696"/>
                  <a:gd name="connsiteX6" fmla="*/ 16733 w 881706"/>
                  <a:gd name="connsiteY6" fmla="*/ 132398 h 1008696"/>
                  <a:gd name="connsiteX7" fmla="*/ 140301 w 881706"/>
                  <a:gd name="connsiteY7" fmla="*/ 70614 h 1008696"/>
                  <a:gd name="connsiteX8" fmla="*/ 177371 w 881706"/>
                  <a:gd name="connsiteY8" fmla="*/ 45901 h 1008696"/>
                  <a:gd name="connsiteX9" fmla="*/ 473933 w 881706"/>
                  <a:gd name="connsiteY9" fmla="*/ 8831 h 1008696"/>
                  <a:gd name="connsiteX10" fmla="*/ 671641 w 881706"/>
                  <a:gd name="connsiteY10" fmla="*/ 21187 h 1008696"/>
                  <a:gd name="connsiteX11" fmla="*/ 745782 w 881706"/>
                  <a:gd name="connsiteY11" fmla="*/ 70614 h 1008696"/>
                  <a:gd name="connsiteX12" fmla="*/ 782852 w 881706"/>
                  <a:gd name="connsiteY12" fmla="*/ 82971 h 1008696"/>
                  <a:gd name="connsiteX13" fmla="*/ 819922 w 881706"/>
                  <a:gd name="connsiteY13" fmla="*/ 107685 h 1008696"/>
                  <a:gd name="connsiteX14" fmla="*/ 844636 w 881706"/>
                  <a:gd name="connsiteY14" fmla="*/ 157112 h 1008696"/>
                  <a:gd name="connsiteX15" fmla="*/ 869349 w 881706"/>
                  <a:gd name="connsiteY15" fmla="*/ 194182 h 1008696"/>
                  <a:gd name="connsiteX16" fmla="*/ 881706 w 881706"/>
                  <a:gd name="connsiteY16" fmla="*/ 231252 h 1008696"/>
                  <a:gd name="connsiteX17" fmla="*/ 869349 w 881706"/>
                  <a:gd name="connsiteY17" fmla="*/ 268323 h 1008696"/>
                  <a:gd name="connsiteX18" fmla="*/ 782852 w 881706"/>
                  <a:gd name="connsiteY18" fmla="*/ 367177 h 1008696"/>
                  <a:gd name="connsiteX19" fmla="*/ 770495 w 881706"/>
                  <a:gd name="connsiteY19" fmla="*/ 404247 h 1008696"/>
                  <a:gd name="connsiteX20" fmla="*/ 745782 w 881706"/>
                  <a:gd name="connsiteY20" fmla="*/ 503101 h 1008696"/>
                  <a:gd name="connsiteX21" fmla="*/ 733425 w 881706"/>
                  <a:gd name="connsiteY21" fmla="*/ 540171 h 1008696"/>
                  <a:gd name="connsiteX22" fmla="*/ 708711 w 881706"/>
                  <a:gd name="connsiteY22" fmla="*/ 639025 h 1008696"/>
                  <a:gd name="connsiteX23" fmla="*/ 683998 w 881706"/>
                  <a:gd name="connsiteY23" fmla="*/ 676096 h 1008696"/>
                  <a:gd name="connsiteX24" fmla="*/ 659284 w 881706"/>
                  <a:gd name="connsiteY24" fmla="*/ 750236 h 1008696"/>
                  <a:gd name="connsiteX25" fmla="*/ 634571 w 881706"/>
                  <a:gd name="connsiteY25" fmla="*/ 787306 h 1008696"/>
                  <a:gd name="connsiteX26" fmla="*/ 622214 w 881706"/>
                  <a:gd name="connsiteY26" fmla="*/ 824377 h 1008696"/>
                  <a:gd name="connsiteX27" fmla="*/ 585144 w 881706"/>
                  <a:gd name="connsiteY27" fmla="*/ 849090 h 1008696"/>
                  <a:gd name="connsiteX28" fmla="*/ 572787 w 881706"/>
                  <a:gd name="connsiteY28" fmla="*/ 886160 h 1008696"/>
                  <a:gd name="connsiteX29" fmla="*/ 461576 w 881706"/>
                  <a:gd name="connsiteY29" fmla="*/ 947944 h 1008696"/>
                  <a:gd name="connsiteX30" fmla="*/ 412149 w 881706"/>
                  <a:gd name="connsiteY30" fmla="*/ 960301 h 1008696"/>
                  <a:gd name="connsiteX31" fmla="*/ 214441 w 881706"/>
                  <a:gd name="connsiteY31" fmla="*/ 972658 h 1008696"/>
                  <a:gd name="connsiteX32" fmla="*/ 177371 w 881706"/>
                  <a:gd name="connsiteY32" fmla="*/ 935587 h 1008696"/>
                  <a:gd name="connsiteX33" fmla="*/ 202084 w 881706"/>
                  <a:gd name="connsiteY33" fmla="*/ 762593 h 1008696"/>
                  <a:gd name="connsiteX34" fmla="*/ 251511 w 881706"/>
                  <a:gd name="connsiteY34" fmla="*/ 688452 h 1008696"/>
                  <a:gd name="connsiteX35" fmla="*/ 276225 w 881706"/>
                  <a:gd name="connsiteY35" fmla="*/ 651382 h 1008696"/>
                  <a:gd name="connsiteX36" fmla="*/ 300938 w 881706"/>
                  <a:gd name="connsiteY36" fmla="*/ 614312 h 1008696"/>
                  <a:gd name="connsiteX37" fmla="*/ 263868 w 881706"/>
                  <a:gd name="connsiteY37" fmla="*/ 503101 h 1008696"/>
                  <a:gd name="connsiteX38" fmla="*/ 251511 w 881706"/>
                  <a:gd name="connsiteY38" fmla="*/ 466031 h 1008696"/>
                  <a:gd name="connsiteX39" fmla="*/ 226798 w 881706"/>
                  <a:gd name="connsiteY39" fmla="*/ 428960 h 1008696"/>
                  <a:gd name="connsiteX40" fmla="*/ 202084 w 881706"/>
                  <a:gd name="connsiteY40" fmla="*/ 404247 h 10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1706" h="1008696">
                    <a:moveTo>
                      <a:pt x="202084" y="404247"/>
                    </a:moveTo>
                    <a:lnTo>
                      <a:pt x="202084" y="404247"/>
                    </a:lnTo>
                    <a:cubicBezTo>
                      <a:pt x="169133" y="391890"/>
                      <a:pt x="135268" y="381740"/>
                      <a:pt x="103230" y="367177"/>
                    </a:cubicBezTo>
                    <a:cubicBezTo>
                      <a:pt x="71248" y="352640"/>
                      <a:pt x="56953" y="336405"/>
                      <a:pt x="41447" y="305393"/>
                    </a:cubicBezTo>
                    <a:cubicBezTo>
                      <a:pt x="35622" y="293743"/>
                      <a:pt x="34915" y="279973"/>
                      <a:pt x="29090" y="268323"/>
                    </a:cubicBezTo>
                    <a:cubicBezTo>
                      <a:pt x="22448" y="255040"/>
                      <a:pt x="12614" y="243609"/>
                      <a:pt x="4376" y="231252"/>
                    </a:cubicBezTo>
                    <a:cubicBezTo>
                      <a:pt x="8495" y="198301"/>
                      <a:pt x="0" y="161082"/>
                      <a:pt x="16733" y="132398"/>
                    </a:cubicBezTo>
                    <a:cubicBezTo>
                      <a:pt x="41851" y="89339"/>
                      <a:pt x="98168" y="81147"/>
                      <a:pt x="140301" y="70614"/>
                    </a:cubicBezTo>
                    <a:cubicBezTo>
                      <a:pt x="152658" y="62376"/>
                      <a:pt x="163800" y="51933"/>
                      <a:pt x="177371" y="45901"/>
                    </a:cubicBezTo>
                    <a:cubicBezTo>
                      <a:pt x="280648" y="0"/>
                      <a:pt x="343244" y="16091"/>
                      <a:pt x="473933" y="8831"/>
                    </a:cubicBezTo>
                    <a:cubicBezTo>
                      <a:pt x="539836" y="12950"/>
                      <a:pt x="605973" y="14275"/>
                      <a:pt x="671641" y="21187"/>
                    </a:cubicBezTo>
                    <a:cubicBezTo>
                      <a:pt x="723974" y="26696"/>
                      <a:pt x="701265" y="40936"/>
                      <a:pt x="745782" y="70614"/>
                    </a:cubicBezTo>
                    <a:cubicBezTo>
                      <a:pt x="756620" y="77839"/>
                      <a:pt x="771202" y="77146"/>
                      <a:pt x="782852" y="82971"/>
                    </a:cubicBezTo>
                    <a:cubicBezTo>
                      <a:pt x="796135" y="89613"/>
                      <a:pt x="807565" y="99447"/>
                      <a:pt x="819922" y="107685"/>
                    </a:cubicBezTo>
                    <a:cubicBezTo>
                      <a:pt x="828160" y="124161"/>
                      <a:pt x="835497" y="141119"/>
                      <a:pt x="844636" y="157112"/>
                    </a:cubicBezTo>
                    <a:cubicBezTo>
                      <a:pt x="852004" y="170006"/>
                      <a:pt x="862708" y="180899"/>
                      <a:pt x="869349" y="194182"/>
                    </a:cubicBezTo>
                    <a:cubicBezTo>
                      <a:pt x="875174" y="205832"/>
                      <a:pt x="877587" y="218895"/>
                      <a:pt x="881706" y="231252"/>
                    </a:cubicBezTo>
                    <a:cubicBezTo>
                      <a:pt x="877587" y="243609"/>
                      <a:pt x="877486" y="258152"/>
                      <a:pt x="869349" y="268323"/>
                    </a:cubicBezTo>
                    <a:cubicBezTo>
                      <a:pt x="811682" y="340407"/>
                      <a:pt x="832283" y="218887"/>
                      <a:pt x="782852" y="367177"/>
                    </a:cubicBezTo>
                    <a:cubicBezTo>
                      <a:pt x="778733" y="379534"/>
                      <a:pt x="773922" y="391681"/>
                      <a:pt x="770495" y="404247"/>
                    </a:cubicBezTo>
                    <a:cubicBezTo>
                      <a:pt x="761558" y="437016"/>
                      <a:pt x="756523" y="470879"/>
                      <a:pt x="745782" y="503101"/>
                    </a:cubicBezTo>
                    <a:cubicBezTo>
                      <a:pt x="741663" y="515458"/>
                      <a:pt x="736852" y="527605"/>
                      <a:pt x="733425" y="540171"/>
                    </a:cubicBezTo>
                    <a:cubicBezTo>
                      <a:pt x="724488" y="572940"/>
                      <a:pt x="727551" y="610764"/>
                      <a:pt x="708711" y="639025"/>
                    </a:cubicBezTo>
                    <a:cubicBezTo>
                      <a:pt x="700473" y="651382"/>
                      <a:pt x="690030" y="662525"/>
                      <a:pt x="683998" y="676096"/>
                    </a:cubicBezTo>
                    <a:cubicBezTo>
                      <a:pt x="673418" y="699901"/>
                      <a:pt x="673734" y="728561"/>
                      <a:pt x="659284" y="750236"/>
                    </a:cubicBezTo>
                    <a:cubicBezTo>
                      <a:pt x="651046" y="762593"/>
                      <a:pt x="641212" y="774023"/>
                      <a:pt x="634571" y="787306"/>
                    </a:cubicBezTo>
                    <a:cubicBezTo>
                      <a:pt x="628746" y="798956"/>
                      <a:pt x="630351" y="814206"/>
                      <a:pt x="622214" y="824377"/>
                    </a:cubicBezTo>
                    <a:cubicBezTo>
                      <a:pt x="612937" y="835974"/>
                      <a:pt x="597501" y="840852"/>
                      <a:pt x="585144" y="849090"/>
                    </a:cubicBezTo>
                    <a:cubicBezTo>
                      <a:pt x="581025" y="861447"/>
                      <a:pt x="581997" y="876950"/>
                      <a:pt x="572787" y="886160"/>
                    </a:cubicBezTo>
                    <a:cubicBezTo>
                      <a:pt x="537384" y="921563"/>
                      <a:pt x="505084" y="935513"/>
                      <a:pt x="461576" y="947944"/>
                    </a:cubicBezTo>
                    <a:cubicBezTo>
                      <a:pt x="445247" y="952610"/>
                      <a:pt x="428625" y="956182"/>
                      <a:pt x="412149" y="960301"/>
                    </a:cubicBezTo>
                    <a:cubicBezTo>
                      <a:pt x="339555" y="1008696"/>
                      <a:pt x="356759" y="1008237"/>
                      <a:pt x="214441" y="972658"/>
                    </a:cubicBezTo>
                    <a:cubicBezTo>
                      <a:pt x="197488" y="968420"/>
                      <a:pt x="189728" y="947944"/>
                      <a:pt x="177371" y="935587"/>
                    </a:cubicBezTo>
                    <a:cubicBezTo>
                      <a:pt x="178722" y="920726"/>
                      <a:pt x="178831" y="804450"/>
                      <a:pt x="202084" y="762593"/>
                    </a:cubicBezTo>
                    <a:cubicBezTo>
                      <a:pt x="216508" y="736629"/>
                      <a:pt x="235035" y="713166"/>
                      <a:pt x="251511" y="688452"/>
                    </a:cubicBezTo>
                    <a:lnTo>
                      <a:pt x="276225" y="651382"/>
                    </a:lnTo>
                    <a:lnTo>
                      <a:pt x="300938" y="614312"/>
                    </a:lnTo>
                    <a:lnTo>
                      <a:pt x="263868" y="503101"/>
                    </a:lnTo>
                    <a:cubicBezTo>
                      <a:pt x="259749" y="490744"/>
                      <a:pt x="258736" y="476869"/>
                      <a:pt x="251511" y="466031"/>
                    </a:cubicBezTo>
                    <a:cubicBezTo>
                      <a:pt x="243273" y="453674"/>
                      <a:pt x="233440" y="442243"/>
                      <a:pt x="226798" y="428960"/>
                    </a:cubicBezTo>
                    <a:cubicBezTo>
                      <a:pt x="194718" y="364799"/>
                      <a:pt x="206203" y="408366"/>
                      <a:pt x="202084" y="404247"/>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58497" y="1668162"/>
                <a:ext cx="535892" cy="1237978"/>
              </a:xfrm>
              <a:custGeom>
                <a:avLst/>
                <a:gdLst>
                  <a:gd name="connsiteX0" fmla="*/ 284206 w 535892"/>
                  <a:gd name="connsiteY0" fmla="*/ 0 h 1237978"/>
                  <a:gd name="connsiteX1" fmla="*/ 284206 w 535892"/>
                  <a:gd name="connsiteY1" fmla="*/ 0 h 1237978"/>
                  <a:gd name="connsiteX2" fmla="*/ 308919 w 535892"/>
                  <a:gd name="connsiteY2" fmla="*/ 111211 h 1237978"/>
                  <a:gd name="connsiteX3" fmla="*/ 321276 w 535892"/>
                  <a:gd name="connsiteY3" fmla="*/ 148281 h 1237978"/>
                  <a:gd name="connsiteX4" fmla="*/ 370703 w 535892"/>
                  <a:gd name="connsiteY4" fmla="*/ 222422 h 1237978"/>
                  <a:gd name="connsiteX5" fmla="*/ 444844 w 535892"/>
                  <a:gd name="connsiteY5" fmla="*/ 259492 h 1237978"/>
                  <a:gd name="connsiteX6" fmla="*/ 494271 w 535892"/>
                  <a:gd name="connsiteY6" fmla="*/ 333633 h 1237978"/>
                  <a:gd name="connsiteX7" fmla="*/ 518984 w 535892"/>
                  <a:gd name="connsiteY7" fmla="*/ 407773 h 1237978"/>
                  <a:gd name="connsiteX8" fmla="*/ 469557 w 535892"/>
                  <a:gd name="connsiteY8" fmla="*/ 543697 h 1237978"/>
                  <a:gd name="connsiteX9" fmla="*/ 395417 w 535892"/>
                  <a:gd name="connsiteY9" fmla="*/ 568411 h 1237978"/>
                  <a:gd name="connsiteX10" fmla="*/ 321276 w 535892"/>
                  <a:gd name="connsiteY10" fmla="*/ 617838 h 1237978"/>
                  <a:gd name="connsiteX11" fmla="*/ 284206 w 535892"/>
                  <a:gd name="connsiteY11" fmla="*/ 729049 h 1237978"/>
                  <a:gd name="connsiteX12" fmla="*/ 271849 w 535892"/>
                  <a:gd name="connsiteY12" fmla="*/ 766119 h 1237978"/>
                  <a:gd name="connsiteX13" fmla="*/ 259492 w 535892"/>
                  <a:gd name="connsiteY13" fmla="*/ 803189 h 1237978"/>
                  <a:gd name="connsiteX14" fmla="*/ 271849 w 535892"/>
                  <a:gd name="connsiteY14" fmla="*/ 1000897 h 1237978"/>
                  <a:gd name="connsiteX15" fmla="*/ 308919 w 535892"/>
                  <a:gd name="connsiteY15" fmla="*/ 1112108 h 1237978"/>
                  <a:gd name="connsiteX16" fmla="*/ 321276 w 535892"/>
                  <a:gd name="connsiteY16" fmla="*/ 1149179 h 1237978"/>
                  <a:gd name="connsiteX17" fmla="*/ 308919 w 535892"/>
                  <a:gd name="connsiteY17" fmla="*/ 1186249 h 1237978"/>
                  <a:gd name="connsiteX18" fmla="*/ 222422 w 535892"/>
                  <a:gd name="connsiteY18" fmla="*/ 1223319 h 1237978"/>
                  <a:gd name="connsiteX19" fmla="*/ 185352 w 535892"/>
                  <a:gd name="connsiteY19" fmla="*/ 1235676 h 1237978"/>
                  <a:gd name="connsiteX20" fmla="*/ 135925 w 535892"/>
                  <a:gd name="connsiteY20" fmla="*/ 976184 h 1237978"/>
                  <a:gd name="connsiteX21" fmla="*/ 111211 w 535892"/>
                  <a:gd name="connsiteY21" fmla="*/ 902043 h 1237978"/>
                  <a:gd name="connsiteX22" fmla="*/ 74141 w 535892"/>
                  <a:gd name="connsiteY22" fmla="*/ 815546 h 1237978"/>
                  <a:gd name="connsiteX23" fmla="*/ 24714 w 535892"/>
                  <a:gd name="connsiteY23" fmla="*/ 741406 h 1237978"/>
                  <a:gd name="connsiteX24" fmla="*/ 0 w 535892"/>
                  <a:gd name="connsiteY24" fmla="*/ 667265 h 1237978"/>
                  <a:gd name="connsiteX25" fmla="*/ 12357 w 535892"/>
                  <a:gd name="connsiteY25" fmla="*/ 432487 h 1237978"/>
                  <a:gd name="connsiteX26" fmla="*/ 86498 w 535892"/>
                  <a:gd name="connsiteY26" fmla="*/ 284206 h 1237978"/>
                  <a:gd name="connsiteX27" fmla="*/ 135925 w 535892"/>
                  <a:gd name="connsiteY27" fmla="*/ 210065 h 1237978"/>
                  <a:gd name="connsiteX28" fmla="*/ 160638 w 535892"/>
                  <a:gd name="connsiteY28" fmla="*/ 172995 h 1237978"/>
                  <a:gd name="connsiteX29" fmla="*/ 197708 w 535892"/>
                  <a:gd name="connsiteY29" fmla="*/ 148281 h 1237978"/>
                  <a:gd name="connsiteX30" fmla="*/ 222422 w 535892"/>
                  <a:gd name="connsiteY30" fmla="*/ 111211 h 1237978"/>
                  <a:gd name="connsiteX31" fmla="*/ 259492 w 535892"/>
                  <a:gd name="connsiteY31" fmla="*/ 98854 h 1237978"/>
                  <a:gd name="connsiteX32" fmla="*/ 284206 w 535892"/>
                  <a:gd name="connsiteY32" fmla="*/ 74141 h 1237978"/>
                  <a:gd name="connsiteX33" fmla="*/ 284206 w 535892"/>
                  <a:gd name="connsiteY33" fmla="*/ 0 h 12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5892" h="1237978">
                    <a:moveTo>
                      <a:pt x="284206" y="0"/>
                    </a:moveTo>
                    <a:lnTo>
                      <a:pt x="284206" y="0"/>
                    </a:lnTo>
                    <a:cubicBezTo>
                      <a:pt x="292444" y="37070"/>
                      <a:pt x="299709" y="74370"/>
                      <a:pt x="308919" y="111211"/>
                    </a:cubicBezTo>
                    <a:cubicBezTo>
                      <a:pt x="312078" y="123847"/>
                      <a:pt x="314950" y="136895"/>
                      <a:pt x="321276" y="148281"/>
                    </a:cubicBezTo>
                    <a:cubicBezTo>
                      <a:pt x="335701" y="174245"/>
                      <a:pt x="342525" y="213029"/>
                      <a:pt x="370703" y="222422"/>
                    </a:cubicBezTo>
                    <a:cubicBezTo>
                      <a:pt x="421862" y="239475"/>
                      <a:pt x="396935" y="227554"/>
                      <a:pt x="444844" y="259492"/>
                    </a:cubicBezTo>
                    <a:cubicBezTo>
                      <a:pt x="461320" y="284206"/>
                      <a:pt x="484878" y="305455"/>
                      <a:pt x="494271" y="333633"/>
                    </a:cubicBezTo>
                    <a:lnTo>
                      <a:pt x="518984" y="407773"/>
                    </a:lnTo>
                    <a:cubicBezTo>
                      <a:pt x="509430" y="493761"/>
                      <a:pt x="535892" y="514214"/>
                      <a:pt x="469557" y="543697"/>
                    </a:cubicBezTo>
                    <a:cubicBezTo>
                      <a:pt x="445752" y="554277"/>
                      <a:pt x="417092" y="553961"/>
                      <a:pt x="395417" y="568411"/>
                    </a:cubicBezTo>
                    <a:lnTo>
                      <a:pt x="321276" y="617838"/>
                    </a:lnTo>
                    <a:lnTo>
                      <a:pt x="284206" y="729049"/>
                    </a:lnTo>
                    <a:lnTo>
                      <a:pt x="271849" y="766119"/>
                    </a:lnTo>
                    <a:lnTo>
                      <a:pt x="259492" y="803189"/>
                    </a:lnTo>
                    <a:cubicBezTo>
                      <a:pt x="263611" y="869092"/>
                      <a:pt x="262927" y="935471"/>
                      <a:pt x="271849" y="1000897"/>
                    </a:cubicBezTo>
                    <a:cubicBezTo>
                      <a:pt x="271850" y="1000906"/>
                      <a:pt x="302739" y="1093569"/>
                      <a:pt x="308919" y="1112108"/>
                    </a:cubicBezTo>
                    <a:lnTo>
                      <a:pt x="321276" y="1149179"/>
                    </a:lnTo>
                    <a:cubicBezTo>
                      <a:pt x="317157" y="1161536"/>
                      <a:pt x="317056" y="1176078"/>
                      <a:pt x="308919" y="1186249"/>
                    </a:cubicBezTo>
                    <a:cubicBezTo>
                      <a:pt x="286624" y="1214117"/>
                      <a:pt x="253201" y="1214525"/>
                      <a:pt x="222422" y="1223319"/>
                    </a:cubicBezTo>
                    <a:cubicBezTo>
                      <a:pt x="209898" y="1226897"/>
                      <a:pt x="197709" y="1231557"/>
                      <a:pt x="185352" y="1235676"/>
                    </a:cubicBezTo>
                    <a:cubicBezTo>
                      <a:pt x="79611" y="1165182"/>
                      <a:pt x="167340" y="1237978"/>
                      <a:pt x="135925" y="976184"/>
                    </a:cubicBezTo>
                    <a:cubicBezTo>
                      <a:pt x="132821" y="950319"/>
                      <a:pt x="119449" y="926757"/>
                      <a:pt x="111211" y="902043"/>
                    </a:cubicBezTo>
                    <a:cubicBezTo>
                      <a:pt x="98428" y="863696"/>
                      <a:pt x="97043" y="853716"/>
                      <a:pt x="74141" y="815546"/>
                    </a:cubicBezTo>
                    <a:cubicBezTo>
                      <a:pt x="58860" y="790077"/>
                      <a:pt x="34107" y="769584"/>
                      <a:pt x="24714" y="741406"/>
                    </a:cubicBezTo>
                    <a:lnTo>
                      <a:pt x="0" y="667265"/>
                    </a:lnTo>
                    <a:cubicBezTo>
                      <a:pt x="4119" y="589006"/>
                      <a:pt x="3020" y="510296"/>
                      <a:pt x="12357" y="432487"/>
                    </a:cubicBezTo>
                    <a:cubicBezTo>
                      <a:pt x="19844" y="370097"/>
                      <a:pt x="52971" y="334496"/>
                      <a:pt x="86498" y="284206"/>
                    </a:cubicBezTo>
                    <a:lnTo>
                      <a:pt x="135925" y="210065"/>
                    </a:lnTo>
                    <a:cubicBezTo>
                      <a:pt x="144163" y="197708"/>
                      <a:pt x="148281" y="181233"/>
                      <a:pt x="160638" y="172995"/>
                    </a:cubicBezTo>
                    <a:lnTo>
                      <a:pt x="197708" y="148281"/>
                    </a:lnTo>
                    <a:cubicBezTo>
                      <a:pt x="205946" y="135924"/>
                      <a:pt x="210825" y="120488"/>
                      <a:pt x="222422" y="111211"/>
                    </a:cubicBezTo>
                    <a:cubicBezTo>
                      <a:pt x="232593" y="103074"/>
                      <a:pt x="248323" y="105555"/>
                      <a:pt x="259492" y="98854"/>
                    </a:cubicBezTo>
                    <a:cubicBezTo>
                      <a:pt x="269482" y="92860"/>
                      <a:pt x="275968" y="82379"/>
                      <a:pt x="284206" y="74141"/>
                    </a:cubicBezTo>
                    <a:lnTo>
                      <a:pt x="284206" y="0"/>
                    </a:ln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5301049" y="1371600"/>
                <a:ext cx="891827" cy="247135"/>
              </a:xfrm>
              <a:custGeom>
                <a:avLst/>
                <a:gdLst>
                  <a:gd name="connsiteX0" fmla="*/ 0 w 891827"/>
                  <a:gd name="connsiteY0" fmla="*/ 24714 h 247135"/>
                  <a:gd name="connsiteX1" fmla="*/ 0 w 891827"/>
                  <a:gd name="connsiteY1" fmla="*/ 24714 h 247135"/>
                  <a:gd name="connsiteX2" fmla="*/ 123567 w 891827"/>
                  <a:gd name="connsiteY2" fmla="*/ 160638 h 247135"/>
                  <a:gd name="connsiteX3" fmla="*/ 234778 w 891827"/>
                  <a:gd name="connsiteY3" fmla="*/ 222422 h 247135"/>
                  <a:gd name="connsiteX4" fmla="*/ 271848 w 891827"/>
                  <a:gd name="connsiteY4" fmla="*/ 234778 h 247135"/>
                  <a:gd name="connsiteX5" fmla="*/ 308919 w 891827"/>
                  <a:gd name="connsiteY5" fmla="*/ 247135 h 247135"/>
                  <a:gd name="connsiteX6" fmla="*/ 766119 w 891827"/>
                  <a:gd name="connsiteY6" fmla="*/ 234778 h 247135"/>
                  <a:gd name="connsiteX7" fmla="*/ 840259 w 891827"/>
                  <a:gd name="connsiteY7" fmla="*/ 210065 h 247135"/>
                  <a:gd name="connsiteX8" fmla="*/ 877329 w 891827"/>
                  <a:gd name="connsiteY8" fmla="*/ 185351 h 247135"/>
                  <a:gd name="connsiteX9" fmla="*/ 889686 w 891827"/>
                  <a:gd name="connsiteY9" fmla="*/ 148281 h 247135"/>
                  <a:gd name="connsiteX10" fmla="*/ 827902 w 891827"/>
                  <a:gd name="connsiteY10" fmla="*/ 98854 h 247135"/>
                  <a:gd name="connsiteX11" fmla="*/ 790832 w 891827"/>
                  <a:gd name="connsiteY11" fmla="*/ 74141 h 247135"/>
                  <a:gd name="connsiteX12" fmla="*/ 667265 w 891827"/>
                  <a:gd name="connsiteY12" fmla="*/ 37070 h 247135"/>
                  <a:gd name="connsiteX13" fmla="*/ 605481 w 891827"/>
                  <a:gd name="connsiteY13" fmla="*/ 24714 h 247135"/>
                  <a:gd name="connsiteX14" fmla="*/ 518983 w 891827"/>
                  <a:gd name="connsiteY14" fmla="*/ 0 h 247135"/>
                  <a:gd name="connsiteX15" fmla="*/ 210065 w 891827"/>
                  <a:gd name="connsiteY15" fmla="*/ 12357 h 247135"/>
                  <a:gd name="connsiteX16" fmla="*/ 111210 w 891827"/>
                  <a:gd name="connsiteY16" fmla="*/ 37070 h 247135"/>
                  <a:gd name="connsiteX17" fmla="*/ 86497 w 891827"/>
                  <a:gd name="connsiteY17" fmla="*/ 49427 h 247135"/>
                  <a:gd name="connsiteX18" fmla="*/ 86497 w 891827"/>
                  <a:gd name="connsiteY18" fmla="*/ 49427 h 247135"/>
                  <a:gd name="connsiteX19" fmla="*/ 61783 w 891827"/>
                  <a:gd name="connsiteY19" fmla="*/ 61784 h 247135"/>
                  <a:gd name="connsiteX20" fmla="*/ 24713 w 891827"/>
                  <a:gd name="connsiteY20" fmla="*/ 74141 h 247135"/>
                  <a:gd name="connsiteX21" fmla="*/ 61783 w 891827"/>
                  <a:gd name="connsiteY21" fmla="*/ 61784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827" h="247135">
                    <a:moveTo>
                      <a:pt x="0" y="24714"/>
                    </a:moveTo>
                    <a:lnTo>
                      <a:pt x="0" y="24714"/>
                    </a:lnTo>
                    <a:cubicBezTo>
                      <a:pt x="93966" y="158952"/>
                      <a:pt x="38800" y="132381"/>
                      <a:pt x="123567" y="160638"/>
                    </a:cubicBezTo>
                    <a:cubicBezTo>
                      <a:pt x="179057" y="216128"/>
                      <a:pt x="144060" y="192183"/>
                      <a:pt x="234778" y="222422"/>
                    </a:cubicBezTo>
                    <a:lnTo>
                      <a:pt x="271848" y="234778"/>
                    </a:lnTo>
                    <a:lnTo>
                      <a:pt x="308919" y="247135"/>
                    </a:lnTo>
                    <a:cubicBezTo>
                      <a:pt x="461319" y="243016"/>
                      <a:pt x="614033" y="245389"/>
                      <a:pt x="766119" y="234778"/>
                    </a:cubicBezTo>
                    <a:cubicBezTo>
                      <a:pt x="792106" y="232965"/>
                      <a:pt x="818584" y="224515"/>
                      <a:pt x="840259" y="210065"/>
                    </a:cubicBezTo>
                    <a:lnTo>
                      <a:pt x="877329" y="185351"/>
                    </a:lnTo>
                    <a:cubicBezTo>
                      <a:pt x="881448" y="172994"/>
                      <a:pt x="891827" y="161129"/>
                      <a:pt x="889686" y="148281"/>
                    </a:cubicBezTo>
                    <a:cubicBezTo>
                      <a:pt x="882112" y="102834"/>
                      <a:pt x="857692" y="113749"/>
                      <a:pt x="827902" y="98854"/>
                    </a:cubicBezTo>
                    <a:cubicBezTo>
                      <a:pt x="814619" y="92213"/>
                      <a:pt x="804403" y="80173"/>
                      <a:pt x="790832" y="74141"/>
                    </a:cubicBezTo>
                    <a:cubicBezTo>
                      <a:pt x="760030" y="60451"/>
                      <a:pt x="703208" y="45057"/>
                      <a:pt x="667265" y="37070"/>
                    </a:cubicBezTo>
                    <a:cubicBezTo>
                      <a:pt x="646763" y="32514"/>
                      <a:pt x="625983" y="29270"/>
                      <a:pt x="605481" y="24714"/>
                    </a:cubicBezTo>
                    <a:cubicBezTo>
                      <a:pt x="558938" y="14371"/>
                      <a:pt x="560261" y="13759"/>
                      <a:pt x="518983" y="0"/>
                    </a:cubicBezTo>
                    <a:cubicBezTo>
                      <a:pt x="416010" y="4119"/>
                      <a:pt x="312892" y="5502"/>
                      <a:pt x="210065" y="12357"/>
                    </a:cubicBezTo>
                    <a:cubicBezTo>
                      <a:pt x="183718" y="14113"/>
                      <a:pt x="138307" y="26231"/>
                      <a:pt x="111210" y="37070"/>
                    </a:cubicBezTo>
                    <a:cubicBezTo>
                      <a:pt x="102659" y="40490"/>
                      <a:pt x="94735" y="45308"/>
                      <a:pt x="86497" y="49427"/>
                    </a:cubicBezTo>
                    <a:lnTo>
                      <a:pt x="86497" y="49427"/>
                    </a:lnTo>
                    <a:lnTo>
                      <a:pt x="61783" y="61784"/>
                    </a:lnTo>
                    <a:lnTo>
                      <a:pt x="24713" y="74141"/>
                    </a:lnTo>
                    <a:lnTo>
                      <a:pt x="61783" y="61784"/>
                    </a:lnTo>
                  </a:path>
                </a:pathLst>
              </a:custGeom>
              <a:solidFill>
                <a:schemeClr val="accent3">
                  <a:lumMod val="60000"/>
                  <a:lumOff val="4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5" name="TextBox 4"/>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2"/>
                </a:solidFill>
                <a:latin typeface="Harrington" pitchFamily="82" charset="0"/>
              </a:rPr>
              <a:t>1</a:t>
            </a:r>
            <a:r>
              <a:rPr lang="en-US" sz="5400" baseline="30000" dirty="0">
                <a:solidFill>
                  <a:schemeClr val="bg2"/>
                </a:solidFill>
                <a:latin typeface="Harrington" pitchFamily="82" charset="0"/>
              </a:rPr>
              <a:t>st</a:t>
            </a:r>
            <a:r>
              <a:rPr lang="en-US" sz="5400" dirty="0">
                <a:solidFill>
                  <a:schemeClr val="bg2"/>
                </a:solidFill>
                <a:latin typeface="Harrington" pitchFamily="82" charset="0"/>
              </a:rPr>
              <a:t> Angel</a:t>
            </a:r>
          </a:p>
        </p:txBody>
      </p:sp>
      <p:sp>
        <p:nvSpPr>
          <p:cNvPr id="8" name="TextBox 7"/>
          <p:cNvSpPr txBox="1"/>
          <p:nvPr/>
        </p:nvSpPr>
        <p:spPr>
          <a:xfrm>
            <a:off x="617295" y="1822247"/>
            <a:ext cx="6629400" cy="3354765"/>
          </a:xfrm>
          <a:prstGeom prst="rect">
            <a:avLst/>
          </a:prstGeom>
          <a:noFill/>
        </p:spPr>
        <p:txBody>
          <a:bodyPr wrap="square" rtlCol="0">
            <a:spAutoFit/>
          </a:bodyPr>
          <a:lstStyle/>
          <a:p>
            <a:r>
              <a:rPr lang="en-US" sz="2400" dirty="0">
                <a:solidFill>
                  <a:schemeClr val="bg2"/>
                </a:solidFill>
              </a:rPr>
              <a:t>Pours vial on upon the earth—those with the mark of the beast</a:t>
            </a:r>
          </a:p>
          <a:p>
            <a:endParaRPr lang="en-US" sz="2400" dirty="0">
              <a:solidFill>
                <a:schemeClr val="bg2"/>
              </a:solidFill>
            </a:endParaRPr>
          </a:p>
          <a:p>
            <a:r>
              <a:rPr lang="en-US" sz="2000" dirty="0">
                <a:solidFill>
                  <a:schemeClr val="bg2"/>
                </a:solidFill>
              </a:rPr>
              <a:t>Noisome—evil and destructive nature of sores that plague the mind as well as the body.</a:t>
            </a:r>
          </a:p>
          <a:p>
            <a:endParaRPr lang="en-US" sz="2000" dirty="0">
              <a:solidFill>
                <a:schemeClr val="bg2"/>
              </a:solidFill>
            </a:endParaRPr>
          </a:p>
          <a:p>
            <a:r>
              <a:rPr lang="en-US" sz="2000" dirty="0">
                <a:solidFill>
                  <a:schemeClr val="bg2"/>
                </a:solidFill>
              </a:rPr>
              <a:t>Grievous sore—open abscesses or ulcers—representing the embodiment of all spiritual and physical suffering the wicked must endure themselves because they refused the Atonement (D&amp;C 19:15-18)</a:t>
            </a:r>
          </a:p>
        </p:txBody>
      </p:sp>
      <p:sp>
        <p:nvSpPr>
          <p:cNvPr id="9" name="TextBox 8"/>
          <p:cNvSpPr txBox="1"/>
          <p:nvPr/>
        </p:nvSpPr>
        <p:spPr>
          <a:xfrm>
            <a:off x="186267" y="6364981"/>
            <a:ext cx="3810000" cy="400110"/>
          </a:xfrm>
          <a:prstGeom prst="rect">
            <a:avLst/>
          </a:prstGeom>
          <a:noFill/>
        </p:spPr>
        <p:txBody>
          <a:bodyPr wrap="square" rtlCol="0">
            <a:spAutoFit/>
          </a:bodyPr>
          <a:lstStyle/>
          <a:p>
            <a:r>
              <a:rPr lang="en-US" sz="2000" dirty="0">
                <a:solidFill>
                  <a:schemeClr val="bg2"/>
                </a:solidFill>
              </a:rPr>
              <a:t>Revelation 16:2</a:t>
            </a:r>
          </a:p>
        </p:txBody>
      </p:sp>
      <p:sp>
        <p:nvSpPr>
          <p:cNvPr id="47" name="Double Wave 46"/>
          <p:cNvSpPr/>
          <p:nvPr/>
        </p:nvSpPr>
        <p:spPr>
          <a:xfrm rot="18490404">
            <a:off x="6802272" y="4634592"/>
            <a:ext cx="2286000" cy="387327"/>
          </a:xfrm>
          <a:prstGeom prst="doubleWave">
            <a:avLst>
              <a:gd name="adj1" fmla="val 625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9"/>
          <p:cNvGrpSpPr/>
          <p:nvPr/>
        </p:nvGrpSpPr>
        <p:grpSpPr>
          <a:xfrm rot="17215964">
            <a:off x="7881605" y="2773780"/>
            <a:ext cx="1484580" cy="1487495"/>
            <a:chOff x="1715820" y="1560505"/>
            <a:chExt cx="1484580" cy="1487495"/>
          </a:xfrm>
        </p:grpSpPr>
        <p:sp>
          <p:nvSpPr>
            <p:cNvPr id="31" name="Chord 30"/>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6"/>
            <p:cNvGrpSpPr/>
            <p:nvPr/>
          </p:nvGrpSpPr>
          <p:grpSpPr>
            <a:xfrm>
              <a:off x="1752600" y="2286000"/>
              <a:ext cx="1447800" cy="762000"/>
              <a:chOff x="1752600" y="2286000"/>
              <a:chExt cx="1447800" cy="762000"/>
            </a:xfrm>
          </p:grpSpPr>
          <p:sp>
            <p:nvSpPr>
              <p:cNvPr id="33" name="Oval 32"/>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
              <p:cNvGrpSpPr/>
              <p:nvPr/>
            </p:nvGrpSpPr>
            <p:grpSpPr>
              <a:xfrm>
                <a:off x="1905000" y="2286000"/>
                <a:ext cx="1141228" cy="223284"/>
                <a:chOff x="1219200" y="2204767"/>
                <a:chExt cx="6026728" cy="1457866"/>
              </a:xfrm>
            </p:grpSpPr>
            <p:sp>
              <p:nvSpPr>
                <p:cNvPr id="35" name="Quad Arrow 34"/>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8"/>
                <p:cNvGrpSpPr/>
                <p:nvPr/>
              </p:nvGrpSpPr>
              <p:grpSpPr>
                <a:xfrm>
                  <a:off x="3505200" y="2209800"/>
                  <a:ext cx="2585767" cy="1452833"/>
                  <a:chOff x="1219200" y="2204767"/>
                  <a:chExt cx="2585767" cy="1452833"/>
                </a:xfrm>
              </p:grpSpPr>
              <p:sp>
                <p:nvSpPr>
                  <p:cNvPr id="43"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7"/>
                <p:cNvGrpSpPr/>
                <p:nvPr/>
              </p:nvGrpSpPr>
              <p:grpSpPr>
                <a:xfrm>
                  <a:off x="1219200" y="2204767"/>
                  <a:ext cx="2585767" cy="1452833"/>
                  <a:chOff x="1219200" y="2204767"/>
                  <a:chExt cx="2585767" cy="1452833"/>
                </a:xfrm>
              </p:grpSpPr>
              <p:sp>
                <p:nvSpPr>
                  <p:cNvPr id="39"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 name="Group 31"/>
          <p:cNvGrpSpPr/>
          <p:nvPr/>
        </p:nvGrpSpPr>
        <p:grpSpPr>
          <a:xfrm>
            <a:off x="3996267" y="189690"/>
            <a:ext cx="458845" cy="1253657"/>
            <a:chOff x="3735594" y="3314208"/>
            <a:chExt cx="1126163" cy="3076901"/>
          </a:xfr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p:grpSpPr>
        <p:sp>
          <p:nvSpPr>
            <p:cNvPr id="34" name="Freeform: Shape 33"/>
            <p:cNvSpPr/>
            <p:nvPr/>
          </p:nvSpPr>
          <p:spPr>
            <a:xfrm>
              <a:off x="3735594" y="5288569"/>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p:cNvSpPr/>
            <p:nvPr/>
          </p:nvSpPr>
          <p:spPr>
            <a:xfrm rot="20798583">
              <a:off x="4014644" y="5294784"/>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Trapezoid 36"/>
            <p:cNvSpPr/>
            <p:nvPr/>
          </p:nvSpPr>
          <p:spPr>
            <a:xfrm>
              <a:off x="3943105" y="4243062"/>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4374160" y="4196107"/>
              <a:ext cx="487597" cy="1220136"/>
              <a:chOff x="4429327" y="4241330"/>
              <a:chExt cx="487597" cy="1220136"/>
            </a:xfrm>
            <a:grpFill/>
          </p:grpSpPr>
          <p:sp>
            <p:nvSpPr>
              <p:cNvPr id="75" name="Freeform: Shape 74"/>
              <p:cNvSpPr/>
              <p:nvPr/>
            </p:nvSpPr>
            <p:spPr>
              <a:xfrm rot="13332582">
                <a:off x="4429327" y="4729117"/>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9763958">
                <a:off x="4474461" y="4241330"/>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3787695" y="4190737"/>
              <a:ext cx="487597" cy="1298423"/>
              <a:chOff x="2823340" y="4240778"/>
              <a:chExt cx="487597" cy="1298423"/>
            </a:xfrm>
            <a:grpFill/>
          </p:grpSpPr>
          <p:sp>
            <p:nvSpPr>
              <p:cNvPr id="73" name="Freeform: Shape 72"/>
              <p:cNvSpPr/>
              <p:nvPr/>
            </p:nvSpPr>
            <p:spPr>
              <a:xfrm rot="8267418" flipH="1">
                <a:off x="2823340" y="4806852"/>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942750">
                <a:off x="2895232" y="4240778"/>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rapezoid 53"/>
            <p:cNvSpPr/>
            <p:nvPr/>
          </p:nvSpPr>
          <p:spPr>
            <a:xfrm>
              <a:off x="4048742" y="4196107"/>
              <a:ext cx="567722" cy="723538"/>
            </a:xfrm>
            <a:prstGeom prst="trapezoid">
              <a:avLst>
                <a:gd name="adj" fmla="val 2990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168"/>
            <p:cNvGrpSpPr/>
            <p:nvPr/>
          </p:nvGrpSpPr>
          <p:grpSpPr>
            <a:xfrm>
              <a:off x="4007499" y="4645247"/>
              <a:ext cx="660437" cy="661734"/>
              <a:chOff x="1715820" y="1560505"/>
              <a:chExt cx="1484580" cy="1487495"/>
            </a:xfrm>
            <a:grpFill/>
          </p:grpSpPr>
          <p:sp>
            <p:nvSpPr>
              <p:cNvPr id="57" name="Chord 56"/>
              <p:cNvSpPr/>
              <p:nvPr/>
            </p:nvSpPr>
            <p:spPr>
              <a:xfrm rot="18620215">
                <a:off x="1731278" y="1545047"/>
                <a:ext cx="1421619" cy="1452535"/>
              </a:xfrm>
              <a:prstGeom prst="chord">
                <a:avLst>
                  <a:gd name="adj1" fmla="val 2700000"/>
                  <a:gd name="adj2" fmla="val 1400497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6"/>
              <p:cNvGrpSpPr/>
              <p:nvPr/>
            </p:nvGrpSpPr>
            <p:grpSpPr>
              <a:xfrm>
                <a:off x="1752600" y="2286000"/>
                <a:ext cx="1447800" cy="762000"/>
                <a:chOff x="1752600" y="2286000"/>
                <a:chExt cx="1447800" cy="762000"/>
              </a:xfrm>
              <a:grpFill/>
            </p:grpSpPr>
            <p:sp>
              <p:nvSpPr>
                <p:cNvPr id="59" name="Oval 58"/>
                <p:cNvSpPr/>
                <p:nvPr/>
              </p:nvSpPr>
              <p:spPr>
                <a:xfrm>
                  <a:off x="1752600" y="2819400"/>
                  <a:ext cx="1447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3"/>
                <p:cNvGrpSpPr/>
                <p:nvPr/>
              </p:nvGrpSpPr>
              <p:grpSpPr>
                <a:xfrm>
                  <a:off x="1905000" y="2286000"/>
                  <a:ext cx="1141228" cy="223284"/>
                  <a:chOff x="1219200" y="2204767"/>
                  <a:chExt cx="6026728" cy="1457866"/>
                </a:xfrm>
                <a:grpFill/>
              </p:grpSpPr>
              <p:sp>
                <p:nvSpPr>
                  <p:cNvPr id="61" name="Quad Arrow 173"/>
                  <p:cNvSpPr/>
                  <p:nvPr/>
                </p:nvSpPr>
                <p:spPr>
                  <a:xfrm rot="18856292">
                    <a:off x="5798128" y="2214418"/>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8"/>
                  <p:cNvGrpSpPr/>
                  <p:nvPr/>
                </p:nvGrpSpPr>
                <p:grpSpPr>
                  <a:xfrm>
                    <a:off x="3505200" y="2209800"/>
                    <a:ext cx="2585767" cy="1452833"/>
                    <a:chOff x="1219200" y="2204767"/>
                    <a:chExt cx="2585767" cy="1452833"/>
                  </a:xfrm>
                  <a:grpFill/>
                </p:grpSpPr>
                <p:sp>
                  <p:nvSpPr>
                    <p:cNvPr id="69" name="Quad Arrow 12"/>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13"/>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14"/>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15"/>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1219200" y="2204767"/>
                    <a:ext cx="2585767" cy="1452833"/>
                    <a:chOff x="1219200" y="2204767"/>
                    <a:chExt cx="2585767" cy="1452833"/>
                  </a:xfrm>
                  <a:grpFill/>
                </p:grpSpPr>
                <p:sp>
                  <p:nvSpPr>
                    <p:cNvPr id="65" name="Quad Arrow 3"/>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4"/>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10"/>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11"/>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Diamond 7"/>
                  <p:cNvSpPr/>
                  <p:nvPr/>
                </p:nvSpPr>
                <p:spPr>
                  <a:xfrm>
                    <a:off x="6423891" y="2766291"/>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6" name="Freeform: Shape 55"/>
            <p:cNvSpPr/>
            <p:nvPr/>
          </p:nvSpPr>
          <p:spPr>
            <a:xfrm>
              <a:off x="3804512" y="3314208"/>
              <a:ext cx="1003525" cy="808839"/>
            </a:xfrm>
            <a:custGeom>
              <a:avLst/>
              <a:gdLst>
                <a:gd name="connsiteX0" fmla="*/ 848345 w 1079738"/>
                <a:gd name="connsiteY0" fmla="*/ 450 h 899657"/>
                <a:gd name="connsiteX1" fmla="*/ 886113 w 1079738"/>
                <a:gd name="connsiteY1" fmla="*/ 7634 h 899657"/>
                <a:gd name="connsiteX2" fmla="*/ 957378 w 1079738"/>
                <a:gd name="connsiteY2" fmla="*/ 75567 h 899657"/>
                <a:gd name="connsiteX3" fmla="*/ 957771 w 1079738"/>
                <a:gd name="connsiteY3" fmla="*/ 75735 h 899657"/>
                <a:gd name="connsiteX4" fmla="*/ 1014040 w 1079738"/>
                <a:gd name="connsiteY4" fmla="*/ 99783 h 899657"/>
                <a:gd name="connsiteX5" fmla="*/ 1048835 w 1079738"/>
                <a:gd name="connsiteY5" fmla="*/ 141497 h 899657"/>
                <a:gd name="connsiteX6" fmla="*/ 1044742 w 1079738"/>
                <a:gd name="connsiteY6" fmla="*/ 212990 h 899657"/>
                <a:gd name="connsiteX7" fmla="*/ 1074645 w 1079738"/>
                <a:gd name="connsiteY7" fmla="*/ 322300 h 899657"/>
                <a:gd name="connsiteX8" fmla="*/ 982784 w 1079738"/>
                <a:gd name="connsiteY8" fmla="*/ 407026 h 899657"/>
                <a:gd name="connsiteX9" fmla="*/ 970703 w 1079738"/>
                <a:gd name="connsiteY9" fmla="*/ 409771 h 899657"/>
                <a:gd name="connsiteX10" fmla="*/ 978585 w 1079738"/>
                <a:gd name="connsiteY10" fmla="*/ 487318 h 899657"/>
                <a:gd name="connsiteX11" fmla="*/ 562832 w 1079738"/>
                <a:gd name="connsiteY11" fmla="*/ 899657 h 899657"/>
                <a:gd name="connsiteX12" fmla="*/ 155526 w 1079738"/>
                <a:gd name="connsiteY12" fmla="*/ 570419 h 899657"/>
                <a:gd name="connsiteX13" fmla="*/ 147639 w 1079738"/>
                <a:gd name="connsiteY13" fmla="*/ 492826 h 899657"/>
                <a:gd name="connsiteX14" fmla="*/ 145788 w 1079738"/>
                <a:gd name="connsiteY14" fmla="*/ 491228 h 899657"/>
                <a:gd name="connsiteX15" fmla="*/ 28620 w 1079738"/>
                <a:gd name="connsiteY15" fmla="*/ 432527 h 899657"/>
                <a:gd name="connsiteX16" fmla="*/ 53656 w 1079738"/>
                <a:gd name="connsiteY16" fmla="*/ 353291 h 899657"/>
                <a:gd name="connsiteX17" fmla="*/ 788 w 1079738"/>
                <a:gd name="connsiteY17" fmla="*/ 271996 h 899657"/>
                <a:gd name="connsiteX18" fmla="*/ 97338 w 1079738"/>
                <a:gd name="connsiteY18" fmla="*/ 199739 h 899657"/>
                <a:gd name="connsiteX19" fmla="*/ 98262 w 1079738"/>
                <a:gd name="connsiteY19" fmla="*/ 197835 h 899657"/>
                <a:gd name="connsiteX20" fmla="*/ 141270 w 1079738"/>
                <a:gd name="connsiteY20" fmla="*/ 94072 h 899657"/>
                <a:gd name="connsiteX21" fmla="*/ 350495 w 1079738"/>
                <a:gd name="connsiteY21" fmla="*/ 70367 h 899657"/>
                <a:gd name="connsiteX22" fmla="*/ 350542 w 1079738"/>
                <a:gd name="connsiteY22" fmla="*/ 70327 h 899657"/>
                <a:gd name="connsiteX23" fmla="*/ 392150 w 1079738"/>
                <a:gd name="connsiteY23" fmla="*/ 34673 h 899657"/>
                <a:gd name="connsiteX24" fmla="*/ 561443 w 1079738"/>
                <a:gd name="connsiteY24" fmla="*/ 45757 h 899657"/>
                <a:gd name="connsiteX25" fmla="*/ 562194 w 1079738"/>
                <a:gd name="connsiteY25" fmla="*/ 45086 h 899657"/>
                <a:gd name="connsiteX26" fmla="*/ 595240 w 1079738"/>
                <a:gd name="connsiteY26" fmla="*/ 15599 h 899657"/>
                <a:gd name="connsiteX27" fmla="*/ 643640 w 1079738"/>
                <a:gd name="connsiteY27" fmla="*/ 821 h 899657"/>
                <a:gd name="connsiteX28" fmla="*/ 700283 w 1079738"/>
                <a:gd name="connsiteY28" fmla="*/ 6182 h 899657"/>
                <a:gd name="connsiteX29" fmla="*/ 744268 w 1079738"/>
                <a:gd name="connsiteY29" fmla="*/ 31771 h 899657"/>
                <a:gd name="connsiteX30" fmla="*/ 745581 w 1079738"/>
                <a:gd name="connsiteY30" fmla="*/ 32535 h 899657"/>
                <a:gd name="connsiteX31" fmla="*/ 848345 w 1079738"/>
                <a:gd name="connsiteY31" fmla="*/ 450 h 89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9738" h="899657">
                  <a:moveTo>
                    <a:pt x="848345" y="450"/>
                  </a:moveTo>
                  <a:cubicBezTo>
                    <a:pt x="861121" y="1270"/>
                    <a:pt x="873870" y="3636"/>
                    <a:pt x="886113" y="7634"/>
                  </a:cubicBezTo>
                  <a:cubicBezTo>
                    <a:pt x="923430" y="19813"/>
                    <a:pt x="950189" y="45312"/>
                    <a:pt x="957378" y="75567"/>
                  </a:cubicBezTo>
                  <a:lnTo>
                    <a:pt x="957771" y="75735"/>
                  </a:lnTo>
                  <a:lnTo>
                    <a:pt x="1014040" y="99783"/>
                  </a:lnTo>
                  <a:cubicBezTo>
                    <a:pt x="1029765" y="111118"/>
                    <a:pt x="1041846" y="125369"/>
                    <a:pt x="1048835" y="141497"/>
                  </a:cubicBezTo>
                  <a:cubicBezTo>
                    <a:pt x="1058995" y="164911"/>
                    <a:pt x="1057547" y="190341"/>
                    <a:pt x="1044742" y="212990"/>
                  </a:cubicBezTo>
                  <a:cubicBezTo>
                    <a:pt x="1076218" y="244050"/>
                    <a:pt x="1087226" y="284315"/>
                    <a:pt x="1074645" y="322300"/>
                  </a:cubicBezTo>
                  <a:cubicBezTo>
                    <a:pt x="1062102" y="360173"/>
                    <a:pt x="1027824" y="390914"/>
                    <a:pt x="982784" y="407026"/>
                  </a:cubicBezTo>
                  <a:lnTo>
                    <a:pt x="970703" y="409771"/>
                  </a:lnTo>
                  <a:lnTo>
                    <a:pt x="978585" y="487318"/>
                  </a:lnTo>
                  <a:cubicBezTo>
                    <a:pt x="978585" y="715047"/>
                    <a:pt x="792446" y="899657"/>
                    <a:pt x="562832" y="899657"/>
                  </a:cubicBezTo>
                  <a:cubicBezTo>
                    <a:pt x="361920" y="899657"/>
                    <a:pt x="194293" y="758315"/>
                    <a:pt x="155526" y="570419"/>
                  </a:cubicBezTo>
                  <a:lnTo>
                    <a:pt x="147639" y="492826"/>
                  </a:lnTo>
                  <a:lnTo>
                    <a:pt x="145788" y="491228"/>
                  </a:lnTo>
                  <a:cubicBezTo>
                    <a:pt x="93020" y="495914"/>
                    <a:pt x="43472" y="471096"/>
                    <a:pt x="28620" y="432527"/>
                  </a:cubicBezTo>
                  <a:cubicBezTo>
                    <a:pt x="17862" y="404623"/>
                    <a:pt x="27372" y="374508"/>
                    <a:pt x="53656" y="353291"/>
                  </a:cubicBezTo>
                  <a:cubicBezTo>
                    <a:pt x="16364" y="336648"/>
                    <a:pt x="-4404" y="304712"/>
                    <a:pt x="788" y="271996"/>
                  </a:cubicBezTo>
                  <a:cubicBezTo>
                    <a:pt x="6879" y="233692"/>
                    <a:pt x="46967" y="203688"/>
                    <a:pt x="97338" y="199739"/>
                  </a:cubicBezTo>
                  <a:cubicBezTo>
                    <a:pt x="97638" y="199100"/>
                    <a:pt x="97963" y="198474"/>
                    <a:pt x="98262" y="197835"/>
                  </a:cubicBezTo>
                  <a:cubicBezTo>
                    <a:pt x="91498" y="160114"/>
                    <a:pt x="107273" y="122074"/>
                    <a:pt x="141270" y="94072"/>
                  </a:cubicBezTo>
                  <a:cubicBezTo>
                    <a:pt x="194987" y="49845"/>
                    <a:pt x="282077" y="39987"/>
                    <a:pt x="350495" y="70367"/>
                  </a:cubicBezTo>
                  <a:lnTo>
                    <a:pt x="350542" y="70327"/>
                  </a:lnTo>
                  <a:lnTo>
                    <a:pt x="392150" y="34673"/>
                  </a:lnTo>
                  <a:cubicBezTo>
                    <a:pt x="442480" y="8246"/>
                    <a:pt x="513854" y="10199"/>
                    <a:pt x="561443" y="45757"/>
                  </a:cubicBezTo>
                  <a:lnTo>
                    <a:pt x="562194" y="45086"/>
                  </a:lnTo>
                  <a:lnTo>
                    <a:pt x="595240" y="15599"/>
                  </a:lnTo>
                  <a:cubicBezTo>
                    <a:pt x="609356" y="7880"/>
                    <a:pt x="625905" y="2726"/>
                    <a:pt x="643640" y="821"/>
                  </a:cubicBezTo>
                  <a:cubicBezTo>
                    <a:pt x="663160" y="-1279"/>
                    <a:pt x="682667" y="703"/>
                    <a:pt x="700283" y="6182"/>
                  </a:cubicBezTo>
                  <a:lnTo>
                    <a:pt x="744268" y="31771"/>
                  </a:lnTo>
                  <a:lnTo>
                    <a:pt x="745581" y="32535"/>
                  </a:lnTo>
                  <a:cubicBezTo>
                    <a:pt x="771454" y="9448"/>
                    <a:pt x="810019" y="-2010"/>
                    <a:pt x="848345" y="45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889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10" presetID="32" presetClass="emph" presetSubtype="0" fill="hold" grpId="0" nodeType="withEffect">
                                  <p:stCondLst>
                                    <p:cond delay="0"/>
                                  </p:stCondLst>
                                  <p:childTnLst>
                                    <p:animClr clrSpc="rgb" dir="cw">
                                      <p:cBhvr override="childStyle">
                                        <p:cTn id="11" dur="100" fill="hold"/>
                                        <p:tgtEl>
                                          <p:spTgt spid="47"/>
                                        </p:tgtEl>
                                        <p:attrNameLst>
                                          <p:attrName>style.color</p:attrName>
                                        </p:attrNameLst>
                                      </p:cBhvr>
                                      <p:to>
                                        <a:schemeClr val="accent2"/>
                                      </p:to>
                                    </p:animClr>
                                    <p:animClr clrSpc="rgb" dir="cw">
                                      <p:cBhvr>
                                        <p:cTn id="12" dur="100" fill="hold"/>
                                        <p:tgtEl>
                                          <p:spTgt spid="47"/>
                                        </p:tgtEl>
                                        <p:attrNameLst>
                                          <p:attrName>fillcolor</p:attrName>
                                        </p:attrNameLst>
                                      </p:cBhvr>
                                      <p:to>
                                        <a:schemeClr val="accent2"/>
                                      </p:to>
                                    </p:animClr>
                                    <p:set>
                                      <p:cBhvr>
                                        <p:cTn id="13" dur="100" fill="hold"/>
                                        <p:tgtEl>
                                          <p:spTgt spid="47"/>
                                        </p:tgtEl>
                                        <p:attrNameLst>
                                          <p:attrName>fill.type</p:attrName>
                                        </p:attrNameLst>
                                      </p:cBhvr>
                                      <p:to>
                                        <p:strVal val="solid"/>
                                      </p:to>
                                    </p:set>
                                    <p:set>
                                      <p:cBhvr>
                                        <p:cTn id="14" dur="100" fill="hold"/>
                                        <p:tgtEl>
                                          <p:spTgt spid="47"/>
                                        </p:tgtEl>
                                        <p:attrNameLst>
                                          <p:attrName>fill.on</p:attrName>
                                        </p:attrNameLst>
                                      </p:cBhvr>
                                      <p:to>
                                        <p:strVal val="true"/>
                                      </p:to>
                                    </p:set>
                                    <p:animRot by="120000">
                                      <p:cBhvr>
                                        <p:cTn id="15" dur="100" fill="hold">
                                          <p:stCondLst>
                                            <p:cond delay="0"/>
                                          </p:stCondLst>
                                        </p:cTn>
                                        <p:tgtEl>
                                          <p:spTgt spid="47"/>
                                        </p:tgtEl>
                                        <p:attrNameLst>
                                          <p:attrName>r</p:attrName>
                                        </p:attrNameLst>
                                      </p:cBhvr>
                                    </p:animRot>
                                    <p:animRot by="-240000">
                                      <p:cBhvr>
                                        <p:cTn id="16" dur="200" fill="hold">
                                          <p:stCondLst>
                                            <p:cond delay="200"/>
                                          </p:stCondLst>
                                        </p:cTn>
                                        <p:tgtEl>
                                          <p:spTgt spid="47"/>
                                        </p:tgtEl>
                                        <p:attrNameLst>
                                          <p:attrName>r</p:attrName>
                                        </p:attrNameLst>
                                      </p:cBhvr>
                                    </p:animRot>
                                    <p:animRot by="240000">
                                      <p:cBhvr>
                                        <p:cTn id="17" dur="200" fill="hold">
                                          <p:stCondLst>
                                            <p:cond delay="400"/>
                                          </p:stCondLst>
                                        </p:cTn>
                                        <p:tgtEl>
                                          <p:spTgt spid="47"/>
                                        </p:tgtEl>
                                        <p:attrNameLst>
                                          <p:attrName>r</p:attrName>
                                        </p:attrNameLst>
                                      </p:cBhvr>
                                    </p:animRot>
                                    <p:animRot by="-240000">
                                      <p:cBhvr>
                                        <p:cTn id="18" dur="200" fill="hold">
                                          <p:stCondLst>
                                            <p:cond delay="600"/>
                                          </p:stCondLst>
                                        </p:cTn>
                                        <p:tgtEl>
                                          <p:spTgt spid="47"/>
                                        </p:tgtEl>
                                        <p:attrNameLst>
                                          <p:attrName>r</p:attrName>
                                        </p:attrNameLst>
                                      </p:cBhvr>
                                    </p:animRot>
                                    <p:animRot by="120000">
                                      <p:cBhvr>
                                        <p:cTn id="19" dur="200" fill="hold">
                                          <p:stCondLst>
                                            <p:cond delay="80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2"/>
                </a:solidFill>
                <a:latin typeface="Harrington" pitchFamily="82" charset="0"/>
              </a:rPr>
              <a:t>2</a:t>
            </a:r>
            <a:r>
              <a:rPr lang="en-US" sz="5400" baseline="30000" dirty="0">
                <a:solidFill>
                  <a:schemeClr val="bg2"/>
                </a:solidFill>
                <a:latin typeface="Harrington" pitchFamily="82" charset="0"/>
              </a:rPr>
              <a:t>nd</a:t>
            </a:r>
            <a:r>
              <a:rPr lang="en-US" sz="5400" dirty="0">
                <a:solidFill>
                  <a:schemeClr val="bg2"/>
                </a:solidFill>
                <a:latin typeface="Harrington" pitchFamily="82" charset="0"/>
              </a:rPr>
              <a:t>  Angel</a:t>
            </a:r>
          </a:p>
        </p:txBody>
      </p:sp>
      <p:sp>
        <p:nvSpPr>
          <p:cNvPr id="8" name="TextBox 7"/>
          <p:cNvSpPr txBox="1"/>
          <p:nvPr/>
        </p:nvSpPr>
        <p:spPr>
          <a:xfrm>
            <a:off x="1752600" y="1066801"/>
            <a:ext cx="6629400" cy="2985433"/>
          </a:xfrm>
          <a:prstGeom prst="rect">
            <a:avLst/>
          </a:prstGeom>
          <a:noFill/>
        </p:spPr>
        <p:txBody>
          <a:bodyPr wrap="square" rtlCol="0">
            <a:spAutoFit/>
          </a:bodyPr>
          <a:lstStyle/>
          <a:p>
            <a:r>
              <a:rPr lang="en-US" sz="2400" dirty="0">
                <a:solidFill>
                  <a:schemeClr val="bg2"/>
                </a:solidFill>
              </a:rPr>
              <a:t>Pours vial on the sea</a:t>
            </a:r>
          </a:p>
          <a:p>
            <a:endParaRPr lang="en-US" sz="2400" dirty="0">
              <a:solidFill>
                <a:schemeClr val="bg2"/>
              </a:solidFill>
            </a:endParaRPr>
          </a:p>
          <a:p>
            <a:r>
              <a:rPr lang="en-US" sz="2000" dirty="0">
                <a:solidFill>
                  <a:schemeClr val="bg2"/>
                </a:solidFill>
              </a:rPr>
              <a:t>Became as the blood of a dead man—the sea is a symbol of mankind. The first monster rose from the “Sea of mankind” (Rev. 13). </a:t>
            </a:r>
          </a:p>
          <a:p>
            <a:r>
              <a:rPr lang="en-US" sz="2000" dirty="0">
                <a:solidFill>
                  <a:schemeClr val="bg2"/>
                </a:solidFill>
              </a:rPr>
              <a:t>A spiritually dead society. </a:t>
            </a:r>
          </a:p>
          <a:p>
            <a:endParaRPr lang="en-US" sz="2000" dirty="0">
              <a:solidFill>
                <a:schemeClr val="bg2"/>
              </a:solidFill>
            </a:endParaRPr>
          </a:p>
          <a:p>
            <a:r>
              <a:rPr lang="en-US" sz="2000" dirty="0">
                <a:solidFill>
                  <a:schemeClr val="bg2"/>
                </a:solidFill>
              </a:rPr>
              <a:t>Dangers on the water: A curse.</a:t>
            </a:r>
          </a:p>
          <a:p>
            <a:r>
              <a:rPr lang="en-US" sz="2000" dirty="0">
                <a:solidFill>
                  <a:schemeClr val="bg2"/>
                </a:solidFill>
              </a:rPr>
              <a:t>D&amp;C 61:4-5, 14-16</a:t>
            </a:r>
          </a:p>
        </p:txBody>
      </p:sp>
      <p:sp>
        <p:nvSpPr>
          <p:cNvPr id="9" name="TextBox 8"/>
          <p:cNvSpPr txBox="1"/>
          <p:nvPr/>
        </p:nvSpPr>
        <p:spPr>
          <a:xfrm>
            <a:off x="36534" y="6340595"/>
            <a:ext cx="3810000" cy="400110"/>
          </a:xfrm>
          <a:prstGeom prst="rect">
            <a:avLst/>
          </a:prstGeom>
          <a:noFill/>
        </p:spPr>
        <p:txBody>
          <a:bodyPr wrap="square" rtlCol="0">
            <a:spAutoFit/>
          </a:bodyPr>
          <a:lstStyle/>
          <a:p>
            <a:r>
              <a:rPr lang="en-US" sz="2000" dirty="0">
                <a:solidFill>
                  <a:schemeClr val="bg2"/>
                </a:solidFill>
              </a:rPr>
              <a:t>Revelation 16:3</a:t>
            </a:r>
          </a:p>
        </p:txBody>
      </p:sp>
      <p:sp>
        <p:nvSpPr>
          <p:cNvPr id="47" name="Double Wave 46"/>
          <p:cNvSpPr/>
          <p:nvPr/>
        </p:nvSpPr>
        <p:spPr>
          <a:xfrm rot="18490404">
            <a:off x="6649872" y="4710792"/>
            <a:ext cx="2286000" cy="387327"/>
          </a:xfrm>
          <a:prstGeom prst="doubleWave">
            <a:avLst>
              <a:gd name="adj1" fmla="val 625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9"/>
          <p:cNvGrpSpPr/>
          <p:nvPr/>
        </p:nvGrpSpPr>
        <p:grpSpPr>
          <a:xfrm rot="17215964">
            <a:off x="7805405" y="2926178"/>
            <a:ext cx="1484580" cy="1487495"/>
            <a:chOff x="1715820" y="1560505"/>
            <a:chExt cx="1484580" cy="1487495"/>
          </a:xfrm>
        </p:grpSpPr>
        <p:sp>
          <p:nvSpPr>
            <p:cNvPr id="31" name="Chord 30"/>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6"/>
            <p:cNvGrpSpPr/>
            <p:nvPr/>
          </p:nvGrpSpPr>
          <p:grpSpPr>
            <a:xfrm>
              <a:off x="1752600" y="2286000"/>
              <a:ext cx="1447800" cy="762000"/>
              <a:chOff x="1752600" y="2286000"/>
              <a:chExt cx="1447800" cy="762000"/>
            </a:xfrm>
          </p:grpSpPr>
          <p:sp>
            <p:nvSpPr>
              <p:cNvPr id="33" name="Oval 32"/>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
              <p:cNvGrpSpPr/>
              <p:nvPr/>
            </p:nvGrpSpPr>
            <p:grpSpPr>
              <a:xfrm>
                <a:off x="1905000" y="2286000"/>
                <a:ext cx="1141228" cy="223284"/>
                <a:chOff x="1219200" y="2204767"/>
                <a:chExt cx="6026728" cy="1457866"/>
              </a:xfrm>
            </p:grpSpPr>
            <p:sp>
              <p:nvSpPr>
                <p:cNvPr id="35" name="Quad Arrow 34"/>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
                <p:cNvGrpSpPr/>
                <p:nvPr/>
              </p:nvGrpSpPr>
              <p:grpSpPr>
                <a:xfrm>
                  <a:off x="3505200" y="2209800"/>
                  <a:ext cx="2585767" cy="1452833"/>
                  <a:chOff x="1219200" y="2204767"/>
                  <a:chExt cx="2585767" cy="1452833"/>
                </a:xfrm>
              </p:grpSpPr>
              <p:sp>
                <p:nvSpPr>
                  <p:cNvPr id="43"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
                <p:cNvGrpSpPr/>
                <p:nvPr/>
              </p:nvGrpSpPr>
              <p:grpSpPr>
                <a:xfrm>
                  <a:off x="1219200" y="2204767"/>
                  <a:ext cx="2585767" cy="1452833"/>
                  <a:chOff x="1219200" y="2204767"/>
                  <a:chExt cx="2585767" cy="1452833"/>
                </a:xfrm>
              </p:grpSpPr>
              <p:sp>
                <p:nvSpPr>
                  <p:cNvPr id="39"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 name="Double Wave 29"/>
          <p:cNvSpPr/>
          <p:nvPr/>
        </p:nvSpPr>
        <p:spPr>
          <a:xfrm rot="21300729">
            <a:off x="5028489" y="5757933"/>
            <a:ext cx="2757313" cy="387327"/>
          </a:xfrm>
          <a:prstGeom prst="doubleWave">
            <a:avLst>
              <a:gd name="adj1" fmla="val 6250"/>
              <a:gd name="adj2" fmla="val -10000"/>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uble Wave 31"/>
          <p:cNvSpPr/>
          <p:nvPr/>
        </p:nvSpPr>
        <p:spPr>
          <a:xfrm rot="21300729">
            <a:off x="5421818" y="5834134"/>
            <a:ext cx="2757313" cy="387327"/>
          </a:xfrm>
          <a:prstGeom prst="doubleWave">
            <a:avLst>
              <a:gd name="adj1" fmla="val 6250"/>
              <a:gd name="adj2" fmla="val -10000"/>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819400" y="4495801"/>
            <a:ext cx="6629400" cy="461665"/>
          </a:xfrm>
          <a:prstGeom prst="rect">
            <a:avLst/>
          </a:prstGeom>
          <a:noFill/>
        </p:spPr>
        <p:txBody>
          <a:bodyPr wrap="square" rtlCol="0">
            <a:spAutoFit/>
          </a:bodyPr>
          <a:lstStyle/>
          <a:p>
            <a:r>
              <a:rPr lang="en-US" sz="2400" dirty="0">
                <a:solidFill>
                  <a:schemeClr val="bg2"/>
                </a:solidFill>
              </a:rPr>
              <a:t>They have rejected the “Living Water”</a:t>
            </a:r>
            <a:endParaRPr lang="en-US" sz="2000" dirty="0">
              <a:solidFill>
                <a:schemeClr val="bg2"/>
              </a:solidFill>
            </a:endParaRPr>
          </a:p>
        </p:txBody>
      </p:sp>
      <p:grpSp>
        <p:nvGrpSpPr>
          <p:cNvPr id="28" name="Group 27"/>
          <p:cNvGrpSpPr/>
          <p:nvPr/>
        </p:nvGrpSpPr>
        <p:grpSpPr>
          <a:xfrm>
            <a:off x="7731904" y="200840"/>
            <a:ext cx="458845" cy="1253657"/>
            <a:chOff x="3735594" y="3314208"/>
            <a:chExt cx="1126163" cy="3076901"/>
          </a:xfr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p:grpSpPr>
        <p:sp>
          <p:nvSpPr>
            <p:cNvPr id="29" name="Freeform: Shape 28"/>
            <p:cNvSpPr/>
            <p:nvPr/>
          </p:nvSpPr>
          <p:spPr>
            <a:xfrm>
              <a:off x="3735594" y="5288569"/>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p:cNvSpPr/>
            <p:nvPr/>
          </p:nvSpPr>
          <p:spPr>
            <a:xfrm rot="20798583">
              <a:off x="4014644" y="5294784"/>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Trapezoid 36"/>
            <p:cNvSpPr/>
            <p:nvPr/>
          </p:nvSpPr>
          <p:spPr>
            <a:xfrm>
              <a:off x="3943105" y="4243062"/>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4374160" y="4196107"/>
              <a:ext cx="487597" cy="1220136"/>
              <a:chOff x="4429327" y="4241330"/>
              <a:chExt cx="487597" cy="1220136"/>
            </a:xfrm>
            <a:grpFill/>
          </p:grpSpPr>
          <p:sp>
            <p:nvSpPr>
              <p:cNvPr id="71" name="Freeform: Shape 70"/>
              <p:cNvSpPr/>
              <p:nvPr/>
            </p:nvSpPr>
            <p:spPr>
              <a:xfrm rot="13332582">
                <a:off x="4429327" y="4729117"/>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9763958">
                <a:off x="4474461" y="4241330"/>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3787695" y="4190737"/>
              <a:ext cx="487597" cy="1298423"/>
              <a:chOff x="2823340" y="4240778"/>
              <a:chExt cx="487597" cy="1298423"/>
            </a:xfrm>
            <a:grpFill/>
          </p:grpSpPr>
          <p:sp>
            <p:nvSpPr>
              <p:cNvPr id="69" name="Freeform: Shape 68"/>
              <p:cNvSpPr/>
              <p:nvPr/>
            </p:nvSpPr>
            <p:spPr>
              <a:xfrm rot="8267418" flipH="1">
                <a:off x="2823340" y="4806852"/>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942750">
                <a:off x="2895232" y="4240778"/>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rapezoid 49"/>
            <p:cNvSpPr/>
            <p:nvPr/>
          </p:nvSpPr>
          <p:spPr>
            <a:xfrm>
              <a:off x="4048742" y="4196107"/>
              <a:ext cx="567722" cy="723538"/>
            </a:xfrm>
            <a:prstGeom prst="trapezoid">
              <a:avLst>
                <a:gd name="adj" fmla="val 2990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68"/>
            <p:cNvGrpSpPr/>
            <p:nvPr/>
          </p:nvGrpSpPr>
          <p:grpSpPr>
            <a:xfrm>
              <a:off x="4007499" y="4645247"/>
              <a:ext cx="660437" cy="661734"/>
              <a:chOff x="1715820" y="1560505"/>
              <a:chExt cx="1484580" cy="1487495"/>
            </a:xfrm>
            <a:grpFill/>
          </p:grpSpPr>
          <p:sp>
            <p:nvSpPr>
              <p:cNvPr id="53" name="Chord 52"/>
              <p:cNvSpPr/>
              <p:nvPr/>
            </p:nvSpPr>
            <p:spPr>
              <a:xfrm rot="18620215">
                <a:off x="1731278" y="1545047"/>
                <a:ext cx="1421619" cy="1452535"/>
              </a:xfrm>
              <a:prstGeom prst="chord">
                <a:avLst>
                  <a:gd name="adj1" fmla="val 2700000"/>
                  <a:gd name="adj2" fmla="val 1400497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16"/>
              <p:cNvGrpSpPr/>
              <p:nvPr/>
            </p:nvGrpSpPr>
            <p:grpSpPr>
              <a:xfrm>
                <a:off x="1752600" y="2286000"/>
                <a:ext cx="1447800" cy="762000"/>
                <a:chOff x="1752600" y="2286000"/>
                <a:chExt cx="1447800" cy="762000"/>
              </a:xfrm>
              <a:grpFill/>
            </p:grpSpPr>
            <p:sp>
              <p:nvSpPr>
                <p:cNvPr id="55" name="Oval 54"/>
                <p:cNvSpPr/>
                <p:nvPr/>
              </p:nvSpPr>
              <p:spPr>
                <a:xfrm>
                  <a:off x="1752600" y="2819400"/>
                  <a:ext cx="1447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3"/>
                <p:cNvGrpSpPr/>
                <p:nvPr/>
              </p:nvGrpSpPr>
              <p:grpSpPr>
                <a:xfrm>
                  <a:off x="1905000" y="2286000"/>
                  <a:ext cx="1141228" cy="223284"/>
                  <a:chOff x="1219200" y="2204767"/>
                  <a:chExt cx="6026728" cy="1457866"/>
                </a:xfrm>
                <a:grpFill/>
              </p:grpSpPr>
              <p:sp>
                <p:nvSpPr>
                  <p:cNvPr id="57" name="Quad Arrow 173"/>
                  <p:cNvSpPr/>
                  <p:nvPr/>
                </p:nvSpPr>
                <p:spPr>
                  <a:xfrm rot="18856292">
                    <a:off x="5798128" y="2214418"/>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8"/>
                  <p:cNvGrpSpPr/>
                  <p:nvPr/>
                </p:nvGrpSpPr>
                <p:grpSpPr>
                  <a:xfrm>
                    <a:off x="3505200" y="2209800"/>
                    <a:ext cx="2585767" cy="1452833"/>
                    <a:chOff x="1219200" y="2204767"/>
                    <a:chExt cx="2585767" cy="1452833"/>
                  </a:xfrm>
                  <a:grpFill/>
                </p:grpSpPr>
                <p:sp>
                  <p:nvSpPr>
                    <p:cNvPr id="65" name="Quad Arrow 12"/>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13"/>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14"/>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15"/>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19200" y="2204767"/>
                    <a:ext cx="2585767" cy="1452833"/>
                    <a:chOff x="1219200" y="2204767"/>
                    <a:chExt cx="2585767" cy="1452833"/>
                  </a:xfrm>
                  <a:grpFill/>
                </p:grpSpPr>
                <p:sp>
                  <p:nvSpPr>
                    <p:cNvPr id="61" name="Quad Arrow 3"/>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4"/>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10"/>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11"/>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Diamond 7"/>
                  <p:cNvSpPr/>
                  <p:nvPr/>
                </p:nvSpPr>
                <p:spPr>
                  <a:xfrm>
                    <a:off x="6423891" y="2766291"/>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2" name="Freeform: Shape 51"/>
            <p:cNvSpPr/>
            <p:nvPr/>
          </p:nvSpPr>
          <p:spPr>
            <a:xfrm>
              <a:off x="3804512" y="3314208"/>
              <a:ext cx="1003525" cy="808839"/>
            </a:xfrm>
            <a:custGeom>
              <a:avLst/>
              <a:gdLst>
                <a:gd name="connsiteX0" fmla="*/ 848345 w 1079738"/>
                <a:gd name="connsiteY0" fmla="*/ 450 h 899657"/>
                <a:gd name="connsiteX1" fmla="*/ 886113 w 1079738"/>
                <a:gd name="connsiteY1" fmla="*/ 7634 h 899657"/>
                <a:gd name="connsiteX2" fmla="*/ 957378 w 1079738"/>
                <a:gd name="connsiteY2" fmla="*/ 75567 h 899657"/>
                <a:gd name="connsiteX3" fmla="*/ 957771 w 1079738"/>
                <a:gd name="connsiteY3" fmla="*/ 75735 h 899657"/>
                <a:gd name="connsiteX4" fmla="*/ 1014040 w 1079738"/>
                <a:gd name="connsiteY4" fmla="*/ 99783 h 899657"/>
                <a:gd name="connsiteX5" fmla="*/ 1048835 w 1079738"/>
                <a:gd name="connsiteY5" fmla="*/ 141497 h 899657"/>
                <a:gd name="connsiteX6" fmla="*/ 1044742 w 1079738"/>
                <a:gd name="connsiteY6" fmla="*/ 212990 h 899657"/>
                <a:gd name="connsiteX7" fmla="*/ 1074645 w 1079738"/>
                <a:gd name="connsiteY7" fmla="*/ 322300 h 899657"/>
                <a:gd name="connsiteX8" fmla="*/ 982784 w 1079738"/>
                <a:gd name="connsiteY8" fmla="*/ 407026 h 899657"/>
                <a:gd name="connsiteX9" fmla="*/ 970703 w 1079738"/>
                <a:gd name="connsiteY9" fmla="*/ 409771 h 899657"/>
                <a:gd name="connsiteX10" fmla="*/ 978585 w 1079738"/>
                <a:gd name="connsiteY10" fmla="*/ 487318 h 899657"/>
                <a:gd name="connsiteX11" fmla="*/ 562832 w 1079738"/>
                <a:gd name="connsiteY11" fmla="*/ 899657 h 899657"/>
                <a:gd name="connsiteX12" fmla="*/ 155526 w 1079738"/>
                <a:gd name="connsiteY12" fmla="*/ 570419 h 899657"/>
                <a:gd name="connsiteX13" fmla="*/ 147639 w 1079738"/>
                <a:gd name="connsiteY13" fmla="*/ 492826 h 899657"/>
                <a:gd name="connsiteX14" fmla="*/ 145788 w 1079738"/>
                <a:gd name="connsiteY14" fmla="*/ 491228 h 899657"/>
                <a:gd name="connsiteX15" fmla="*/ 28620 w 1079738"/>
                <a:gd name="connsiteY15" fmla="*/ 432527 h 899657"/>
                <a:gd name="connsiteX16" fmla="*/ 53656 w 1079738"/>
                <a:gd name="connsiteY16" fmla="*/ 353291 h 899657"/>
                <a:gd name="connsiteX17" fmla="*/ 788 w 1079738"/>
                <a:gd name="connsiteY17" fmla="*/ 271996 h 899657"/>
                <a:gd name="connsiteX18" fmla="*/ 97338 w 1079738"/>
                <a:gd name="connsiteY18" fmla="*/ 199739 h 899657"/>
                <a:gd name="connsiteX19" fmla="*/ 98262 w 1079738"/>
                <a:gd name="connsiteY19" fmla="*/ 197835 h 899657"/>
                <a:gd name="connsiteX20" fmla="*/ 141270 w 1079738"/>
                <a:gd name="connsiteY20" fmla="*/ 94072 h 899657"/>
                <a:gd name="connsiteX21" fmla="*/ 350495 w 1079738"/>
                <a:gd name="connsiteY21" fmla="*/ 70367 h 899657"/>
                <a:gd name="connsiteX22" fmla="*/ 350542 w 1079738"/>
                <a:gd name="connsiteY22" fmla="*/ 70327 h 899657"/>
                <a:gd name="connsiteX23" fmla="*/ 392150 w 1079738"/>
                <a:gd name="connsiteY23" fmla="*/ 34673 h 899657"/>
                <a:gd name="connsiteX24" fmla="*/ 561443 w 1079738"/>
                <a:gd name="connsiteY24" fmla="*/ 45757 h 899657"/>
                <a:gd name="connsiteX25" fmla="*/ 562194 w 1079738"/>
                <a:gd name="connsiteY25" fmla="*/ 45086 h 899657"/>
                <a:gd name="connsiteX26" fmla="*/ 595240 w 1079738"/>
                <a:gd name="connsiteY26" fmla="*/ 15599 h 899657"/>
                <a:gd name="connsiteX27" fmla="*/ 643640 w 1079738"/>
                <a:gd name="connsiteY27" fmla="*/ 821 h 899657"/>
                <a:gd name="connsiteX28" fmla="*/ 700283 w 1079738"/>
                <a:gd name="connsiteY28" fmla="*/ 6182 h 899657"/>
                <a:gd name="connsiteX29" fmla="*/ 744268 w 1079738"/>
                <a:gd name="connsiteY29" fmla="*/ 31771 h 899657"/>
                <a:gd name="connsiteX30" fmla="*/ 745581 w 1079738"/>
                <a:gd name="connsiteY30" fmla="*/ 32535 h 899657"/>
                <a:gd name="connsiteX31" fmla="*/ 848345 w 1079738"/>
                <a:gd name="connsiteY31" fmla="*/ 450 h 89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9738" h="899657">
                  <a:moveTo>
                    <a:pt x="848345" y="450"/>
                  </a:moveTo>
                  <a:cubicBezTo>
                    <a:pt x="861121" y="1270"/>
                    <a:pt x="873870" y="3636"/>
                    <a:pt x="886113" y="7634"/>
                  </a:cubicBezTo>
                  <a:cubicBezTo>
                    <a:pt x="923430" y="19813"/>
                    <a:pt x="950189" y="45312"/>
                    <a:pt x="957378" y="75567"/>
                  </a:cubicBezTo>
                  <a:lnTo>
                    <a:pt x="957771" y="75735"/>
                  </a:lnTo>
                  <a:lnTo>
                    <a:pt x="1014040" y="99783"/>
                  </a:lnTo>
                  <a:cubicBezTo>
                    <a:pt x="1029765" y="111118"/>
                    <a:pt x="1041846" y="125369"/>
                    <a:pt x="1048835" y="141497"/>
                  </a:cubicBezTo>
                  <a:cubicBezTo>
                    <a:pt x="1058995" y="164911"/>
                    <a:pt x="1057547" y="190341"/>
                    <a:pt x="1044742" y="212990"/>
                  </a:cubicBezTo>
                  <a:cubicBezTo>
                    <a:pt x="1076218" y="244050"/>
                    <a:pt x="1087226" y="284315"/>
                    <a:pt x="1074645" y="322300"/>
                  </a:cubicBezTo>
                  <a:cubicBezTo>
                    <a:pt x="1062102" y="360173"/>
                    <a:pt x="1027824" y="390914"/>
                    <a:pt x="982784" y="407026"/>
                  </a:cubicBezTo>
                  <a:lnTo>
                    <a:pt x="970703" y="409771"/>
                  </a:lnTo>
                  <a:lnTo>
                    <a:pt x="978585" y="487318"/>
                  </a:lnTo>
                  <a:cubicBezTo>
                    <a:pt x="978585" y="715047"/>
                    <a:pt x="792446" y="899657"/>
                    <a:pt x="562832" y="899657"/>
                  </a:cubicBezTo>
                  <a:cubicBezTo>
                    <a:pt x="361920" y="899657"/>
                    <a:pt x="194293" y="758315"/>
                    <a:pt x="155526" y="570419"/>
                  </a:cubicBezTo>
                  <a:lnTo>
                    <a:pt x="147639" y="492826"/>
                  </a:lnTo>
                  <a:lnTo>
                    <a:pt x="145788" y="491228"/>
                  </a:lnTo>
                  <a:cubicBezTo>
                    <a:pt x="93020" y="495914"/>
                    <a:pt x="43472" y="471096"/>
                    <a:pt x="28620" y="432527"/>
                  </a:cubicBezTo>
                  <a:cubicBezTo>
                    <a:pt x="17862" y="404623"/>
                    <a:pt x="27372" y="374508"/>
                    <a:pt x="53656" y="353291"/>
                  </a:cubicBezTo>
                  <a:cubicBezTo>
                    <a:pt x="16364" y="336648"/>
                    <a:pt x="-4404" y="304712"/>
                    <a:pt x="788" y="271996"/>
                  </a:cubicBezTo>
                  <a:cubicBezTo>
                    <a:pt x="6879" y="233692"/>
                    <a:pt x="46967" y="203688"/>
                    <a:pt x="97338" y="199739"/>
                  </a:cubicBezTo>
                  <a:cubicBezTo>
                    <a:pt x="97638" y="199100"/>
                    <a:pt x="97963" y="198474"/>
                    <a:pt x="98262" y="197835"/>
                  </a:cubicBezTo>
                  <a:cubicBezTo>
                    <a:pt x="91498" y="160114"/>
                    <a:pt x="107273" y="122074"/>
                    <a:pt x="141270" y="94072"/>
                  </a:cubicBezTo>
                  <a:cubicBezTo>
                    <a:pt x="194987" y="49845"/>
                    <a:pt x="282077" y="39987"/>
                    <a:pt x="350495" y="70367"/>
                  </a:cubicBezTo>
                  <a:lnTo>
                    <a:pt x="350542" y="70327"/>
                  </a:lnTo>
                  <a:lnTo>
                    <a:pt x="392150" y="34673"/>
                  </a:lnTo>
                  <a:cubicBezTo>
                    <a:pt x="442480" y="8246"/>
                    <a:pt x="513854" y="10199"/>
                    <a:pt x="561443" y="45757"/>
                  </a:cubicBezTo>
                  <a:lnTo>
                    <a:pt x="562194" y="45086"/>
                  </a:lnTo>
                  <a:lnTo>
                    <a:pt x="595240" y="15599"/>
                  </a:lnTo>
                  <a:cubicBezTo>
                    <a:pt x="609356" y="7880"/>
                    <a:pt x="625905" y="2726"/>
                    <a:pt x="643640" y="821"/>
                  </a:cubicBezTo>
                  <a:cubicBezTo>
                    <a:pt x="663160" y="-1279"/>
                    <a:pt x="682667" y="703"/>
                    <a:pt x="700283" y="6182"/>
                  </a:cubicBezTo>
                  <a:lnTo>
                    <a:pt x="744268" y="31771"/>
                  </a:lnTo>
                  <a:lnTo>
                    <a:pt x="745581" y="32535"/>
                  </a:lnTo>
                  <a:cubicBezTo>
                    <a:pt x="771454" y="9448"/>
                    <a:pt x="810019" y="-2010"/>
                    <a:pt x="848345" y="45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31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32" presetClass="emph" presetSubtype="0" fill="hold" grpId="0" nodeType="withEffect">
                                  <p:stCondLst>
                                    <p:cond delay="0"/>
                                  </p:stCondLst>
                                  <p:childTnLst>
                                    <p:animClr clrSpc="rgb" dir="cw">
                                      <p:cBhvr override="childStyle">
                                        <p:cTn id="11" dur="100" fill="hold"/>
                                        <p:tgtEl>
                                          <p:spTgt spid="47"/>
                                        </p:tgtEl>
                                        <p:attrNameLst>
                                          <p:attrName>style.color</p:attrName>
                                        </p:attrNameLst>
                                      </p:cBhvr>
                                      <p:to>
                                        <a:schemeClr val="accent2"/>
                                      </p:to>
                                    </p:animClr>
                                    <p:animClr clrSpc="rgb" dir="cw">
                                      <p:cBhvr>
                                        <p:cTn id="12" dur="100" fill="hold"/>
                                        <p:tgtEl>
                                          <p:spTgt spid="47"/>
                                        </p:tgtEl>
                                        <p:attrNameLst>
                                          <p:attrName>fillcolor</p:attrName>
                                        </p:attrNameLst>
                                      </p:cBhvr>
                                      <p:to>
                                        <a:schemeClr val="accent2"/>
                                      </p:to>
                                    </p:animClr>
                                    <p:set>
                                      <p:cBhvr>
                                        <p:cTn id="13" dur="100" fill="hold"/>
                                        <p:tgtEl>
                                          <p:spTgt spid="47"/>
                                        </p:tgtEl>
                                        <p:attrNameLst>
                                          <p:attrName>fill.type</p:attrName>
                                        </p:attrNameLst>
                                      </p:cBhvr>
                                      <p:to>
                                        <p:strVal val="solid"/>
                                      </p:to>
                                    </p:set>
                                    <p:set>
                                      <p:cBhvr>
                                        <p:cTn id="14" dur="100" fill="hold"/>
                                        <p:tgtEl>
                                          <p:spTgt spid="47"/>
                                        </p:tgtEl>
                                        <p:attrNameLst>
                                          <p:attrName>fill.on</p:attrName>
                                        </p:attrNameLst>
                                      </p:cBhvr>
                                      <p:to>
                                        <p:strVal val="true"/>
                                      </p:to>
                                    </p:set>
                                    <p:animRot by="120000">
                                      <p:cBhvr>
                                        <p:cTn id="15" dur="100" fill="hold">
                                          <p:stCondLst>
                                            <p:cond delay="0"/>
                                          </p:stCondLst>
                                        </p:cTn>
                                        <p:tgtEl>
                                          <p:spTgt spid="47"/>
                                        </p:tgtEl>
                                        <p:attrNameLst>
                                          <p:attrName>r</p:attrName>
                                        </p:attrNameLst>
                                      </p:cBhvr>
                                    </p:animRot>
                                    <p:animRot by="-240000">
                                      <p:cBhvr>
                                        <p:cTn id="16" dur="200" fill="hold">
                                          <p:stCondLst>
                                            <p:cond delay="200"/>
                                          </p:stCondLst>
                                        </p:cTn>
                                        <p:tgtEl>
                                          <p:spTgt spid="47"/>
                                        </p:tgtEl>
                                        <p:attrNameLst>
                                          <p:attrName>r</p:attrName>
                                        </p:attrNameLst>
                                      </p:cBhvr>
                                    </p:animRot>
                                    <p:animRot by="240000">
                                      <p:cBhvr>
                                        <p:cTn id="17" dur="200" fill="hold">
                                          <p:stCondLst>
                                            <p:cond delay="400"/>
                                          </p:stCondLst>
                                        </p:cTn>
                                        <p:tgtEl>
                                          <p:spTgt spid="47"/>
                                        </p:tgtEl>
                                        <p:attrNameLst>
                                          <p:attrName>r</p:attrName>
                                        </p:attrNameLst>
                                      </p:cBhvr>
                                    </p:animRot>
                                    <p:animRot by="-240000">
                                      <p:cBhvr>
                                        <p:cTn id="18" dur="200" fill="hold">
                                          <p:stCondLst>
                                            <p:cond delay="600"/>
                                          </p:stCondLst>
                                        </p:cTn>
                                        <p:tgtEl>
                                          <p:spTgt spid="47"/>
                                        </p:tgtEl>
                                        <p:attrNameLst>
                                          <p:attrName>r</p:attrName>
                                        </p:attrNameLst>
                                      </p:cBhvr>
                                    </p:animRot>
                                    <p:animRot by="120000">
                                      <p:cBhvr>
                                        <p:cTn id="19" dur="200" fill="hold">
                                          <p:stCondLst>
                                            <p:cond delay="80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grpSp>
        <p:nvGrpSpPr>
          <p:cNvPr id="2" name="Group 26"/>
          <p:cNvGrpSpPr/>
          <p:nvPr/>
        </p:nvGrpSpPr>
        <p:grpSpPr>
          <a:xfrm>
            <a:off x="5410201" y="3124200"/>
            <a:ext cx="3220191" cy="3034032"/>
            <a:chOff x="762000" y="1742669"/>
            <a:chExt cx="5638800" cy="4353331"/>
          </a:xfrm>
        </p:grpSpPr>
        <p:sp>
          <p:nvSpPr>
            <p:cNvPr id="28" name="Rounded Rectangle 27"/>
            <p:cNvSpPr/>
            <p:nvPr/>
          </p:nvSpPr>
          <p:spPr>
            <a:xfrm>
              <a:off x="762000" y="3505200"/>
              <a:ext cx="5638800" cy="259080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gular Pentagon 28"/>
            <p:cNvSpPr/>
            <p:nvPr/>
          </p:nvSpPr>
          <p:spPr>
            <a:xfrm>
              <a:off x="1295400" y="2514600"/>
              <a:ext cx="2590800" cy="2590800"/>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gular Pentagon 35"/>
            <p:cNvSpPr/>
            <p:nvPr/>
          </p:nvSpPr>
          <p:spPr>
            <a:xfrm>
              <a:off x="2514600" y="2057400"/>
              <a:ext cx="2209800" cy="1828800"/>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gular Pentagon 36"/>
            <p:cNvSpPr/>
            <p:nvPr/>
          </p:nvSpPr>
          <p:spPr>
            <a:xfrm rot="2450924">
              <a:off x="1049206" y="3528573"/>
              <a:ext cx="1905000" cy="1752600"/>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47"/>
            <p:cNvSpPr/>
            <p:nvPr/>
          </p:nvSpPr>
          <p:spPr>
            <a:xfrm rot="5400000">
              <a:off x="3657600" y="2971800"/>
              <a:ext cx="2590800" cy="2590800"/>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gular Pentagon 48"/>
            <p:cNvSpPr/>
            <p:nvPr/>
          </p:nvSpPr>
          <p:spPr>
            <a:xfrm rot="19997512">
              <a:off x="4267200" y="4267200"/>
              <a:ext cx="1524000" cy="1295400"/>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uble Wave 49"/>
            <p:cNvSpPr/>
            <p:nvPr/>
          </p:nvSpPr>
          <p:spPr>
            <a:xfrm rot="15874603">
              <a:off x="2377083" y="3766297"/>
              <a:ext cx="3165371" cy="105204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rot="15874603">
              <a:off x="2103794" y="3880723"/>
              <a:ext cx="3242166" cy="1052040"/>
            </a:xfrm>
            <a:prstGeom prst="doubleWav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uble Wave 51"/>
            <p:cNvSpPr/>
            <p:nvPr/>
          </p:nvSpPr>
          <p:spPr>
            <a:xfrm rot="15874603">
              <a:off x="1680940" y="3919163"/>
              <a:ext cx="3166308" cy="105204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gular Pentagon 52"/>
            <p:cNvSpPr/>
            <p:nvPr/>
          </p:nvSpPr>
          <p:spPr>
            <a:xfrm rot="2077508">
              <a:off x="3814467" y="2299456"/>
              <a:ext cx="1524000" cy="1295400"/>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gular Pentagon 53"/>
            <p:cNvSpPr/>
            <p:nvPr/>
          </p:nvSpPr>
          <p:spPr>
            <a:xfrm rot="19205243">
              <a:off x="1905000" y="2209800"/>
              <a:ext cx="1524000" cy="1295400"/>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gular Pentagon 54"/>
            <p:cNvSpPr/>
            <p:nvPr/>
          </p:nvSpPr>
          <p:spPr>
            <a:xfrm rot="5400000">
              <a:off x="2509635" y="1747634"/>
              <a:ext cx="1305331" cy="1295401"/>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gular Pentagon 55"/>
            <p:cNvSpPr/>
            <p:nvPr/>
          </p:nvSpPr>
          <p:spPr>
            <a:xfrm rot="1554998">
              <a:off x="1277806" y="3985775"/>
              <a:ext cx="1905000" cy="1752600"/>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56"/>
            <p:cNvSpPr/>
            <p:nvPr/>
          </p:nvSpPr>
          <p:spPr>
            <a:xfrm rot="1229974">
              <a:off x="4453803" y="3104492"/>
              <a:ext cx="1563029" cy="1605122"/>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2"/>
                </a:solidFill>
                <a:latin typeface="Harrington" pitchFamily="82" charset="0"/>
              </a:rPr>
              <a:t>3</a:t>
            </a:r>
            <a:r>
              <a:rPr lang="en-US" sz="5400" baseline="30000" dirty="0">
                <a:solidFill>
                  <a:schemeClr val="bg2"/>
                </a:solidFill>
                <a:latin typeface="Harrington" pitchFamily="82" charset="0"/>
              </a:rPr>
              <a:t>rd</a:t>
            </a:r>
            <a:r>
              <a:rPr lang="en-US" sz="5400" dirty="0">
                <a:solidFill>
                  <a:schemeClr val="bg2"/>
                </a:solidFill>
                <a:latin typeface="Harrington" pitchFamily="82" charset="0"/>
              </a:rPr>
              <a:t> Angel</a:t>
            </a:r>
          </a:p>
        </p:txBody>
      </p:sp>
      <p:sp>
        <p:nvSpPr>
          <p:cNvPr id="8" name="TextBox 7"/>
          <p:cNvSpPr txBox="1"/>
          <p:nvPr/>
        </p:nvSpPr>
        <p:spPr>
          <a:xfrm>
            <a:off x="1030176" y="1675053"/>
            <a:ext cx="6629400" cy="3046988"/>
          </a:xfrm>
          <a:prstGeom prst="rect">
            <a:avLst/>
          </a:prstGeom>
          <a:noFill/>
        </p:spPr>
        <p:txBody>
          <a:bodyPr wrap="square" rtlCol="0">
            <a:spAutoFit/>
          </a:bodyPr>
          <a:lstStyle/>
          <a:p>
            <a:r>
              <a:rPr lang="en-US" sz="2400" dirty="0">
                <a:solidFill>
                  <a:schemeClr val="bg2"/>
                </a:solidFill>
              </a:rPr>
              <a:t>Pours vial on the rivers and fountains—</a:t>
            </a:r>
          </a:p>
          <a:p>
            <a:endParaRPr lang="en-US" sz="2400" dirty="0">
              <a:solidFill>
                <a:schemeClr val="bg2"/>
              </a:solidFill>
            </a:endParaRPr>
          </a:p>
          <a:p>
            <a:r>
              <a:rPr lang="en-US" sz="2400" dirty="0">
                <a:solidFill>
                  <a:schemeClr val="bg2"/>
                </a:solidFill>
              </a:rPr>
              <a:t>The blood that was shed for the wicked</a:t>
            </a:r>
          </a:p>
          <a:p>
            <a:endParaRPr lang="en-US" sz="2400" dirty="0">
              <a:solidFill>
                <a:schemeClr val="bg2"/>
              </a:solidFill>
            </a:endParaRPr>
          </a:p>
          <a:p>
            <a:r>
              <a:rPr lang="en-US" sz="2400" dirty="0">
                <a:solidFill>
                  <a:schemeClr val="bg2"/>
                </a:solidFill>
              </a:rPr>
              <a:t>Joseph Smith—Carthage</a:t>
            </a:r>
          </a:p>
          <a:p>
            <a:endParaRPr lang="en-US" sz="2400" dirty="0">
              <a:solidFill>
                <a:schemeClr val="bg2"/>
              </a:solidFill>
            </a:endParaRPr>
          </a:p>
          <a:p>
            <a:r>
              <a:rPr lang="en-US" sz="2400" dirty="0">
                <a:solidFill>
                  <a:schemeClr val="bg2"/>
                </a:solidFill>
              </a:rPr>
              <a:t>D&amp;C 87 and 88</a:t>
            </a:r>
          </a:p>
          <a:p>
            <a:r>
              <a:rPr lang="en-US" sz="2400" dirty="0">
                <a:solidFill>
                  <a:schemeClr val="bg2"/>
                </a:solidFill>
              </a:rPr>
              <a:t>Revelation and prophecy on war</a:t>
            </a:r>
            <a:endParaRPr lang="en-US" sz="2000" dirty="0">
              <a:solidFill>
                <a:schemeClr val="bg2"/>
              </a:solidFill>
            </a:endParaRPr>
          </a:p>
        </p:txBody>
      </p:sp>
      <p:sp>
        <p:nvSpPr>
          <p:cNvPr id="9" name="TextBox 8"/>
          <p:cNvSpPr txBox="1"/>
          <p:nvPr/>
        </p:nvSpPr>
        <p:spPr>
          <a:xfrm>
            <a:off x="159166" y="6397094"/>
            <a:ext cx="3810000" cy="400110"/>
          </a:xfrm>
          <a:prstGeom prst="rect">
            <a:avLst/>
          </a:prstGeom>
          <a:noFill/>
        </p:spPr>
        <p:txBody>
          <a:bodyPr wrap="square" rtlCol="0">
            <a:spAutoFit/>
          </a:bodyPr>
          <a:lstStyle/>
          <a:p>
            <a:r>
              <a:rPr lang="en-US" sz="2000" dirty="0">
                <a:solidFill>
                  <a:schemeClr val="bg2"/>
                </a:solidFill>
              </a:rPr>
              <a:t>Revelation 16:4</a:t>
            </a:r>
          </a:p>
        </p:txBody>
      </p:sp>
      <p:sp>
        <p:nvSpPr>
          <p:cNvPr id="47" name="Double Wave 46"/>
          <p:cNvSpPr/>
          <p:nvPr/>
        </p:nvSpPr>
        <p:spPr>
          <a:xfrm rot="18490404">
            <a:off x="6802271" y="3262993"/>
            <a:ext cx="2286000" cy="387327"/>
          </a:xfrm>
          <a:prstGeom prst="doubleWave">
            <a:avLst>
              <a:gd name="adj1" fmla="val 625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9"/>
          <p:cNvGrpSpPr/>
          <p:nvPr/>
        </p:nvGrpSpPr>
        <p:grpSpPr>
          <a:xfrm rot="17215964">
            <a:off x="7881606" y="1706979"/>
            <a:ext cx="1484580" cy="1487495"/>
            <a:chOff x="1715820" y="1560505"/>
            <a:chExt cx="1484580" cy="1487495"/>
          </a:xfrm>
        </p:grpSpPr>
        <p:sp>
          <p:nvSpPr>
            <p:cNvPr id="31" name="Chord 30"/>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6"/>
            <p:cNvGrpSpPr/>
            <p:nvPr/>
          </p:nvGrpSpPr>
          <p:grpSpPr>
            <a:xfrm>
              <a:off x="1752600" y="2286000"/>
              <a:ext cx="1447800" cy="762000"/>
              <a:chOff x="1752600" y="2286000"/>
              <a:chExt cx="1447800" cy="762000"/>
            </a:xfrm>
          </p:grpSpPr>
          <p:sp>
            <p:nvSpPr>
              <p:cNvPr id="33" name="Oval 32"/>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
              <p:cNvGrpSpPr/>
              <p:nvPr/>
            </p:nvGrpSpPr>
            <p:grpSpPr>
              <a:xfrm>
                <a:off x="1905000" y="2286000"/>
                <a:ext cx="1141228" cy="223284"/>
                <a:chOff x="1219200" y="2204767"/>
                <a:chExt cx="6026728" cy="1457866"/>
              </a:xfrm>
            </p:grpSpPr>
            <p:sp>
              <p:nvSpPr>
                <p:cNvPr id="35" name="Quad Arrow 34"/>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
                <p:cNvGrpSpPr/>
                <p:nvPr/>
              </p:nvGrpSpPr>
              <p:grpSpPr>
                <a:xfrm>
                  <a:off x="3505200" y="2209800"/>
                  <a:ext cx="2585767" cy="1452833"/>
                  <a:chOff x="1219200" y="2204767"/>
                  <a:chExt cx="2585767" cy="1452833"/>
                </a:xfrm>
              </p:grpSpPr>
              <p:sp>
                <p:nvSpPr>
                  <p:cNvPr id="43"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
                <p:cNvGrpSpPr/>
                <p:nvPr/>
              </p:nvGrpSpPr>
              <p:grpSpPr>
                <a:xfrm>
                  <a:off x="1219200" y="2204767"/>
                  <a:ext cx="2585767" cy="1452833"/>
                  <a:chOff x="1219200" y="2204767"/>
                  <a:chExt cx="2585767" cy="1452833"/>
                </a:xfrm>
              </p:grpSpPr>
              <p:sp>
                <p:nvSpPr>
                  <p:cNvPr id="39"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9" name="Group 58"/>
          <p:cNvGrpSpPr/>
          <p:nvPr/>
        </p:nvGrpSpPr>
        <p:grpSpPr>
          <a:xfrm>
            <a:off x="3996267" y="189690"/>
            <a:ext cx="458845" cy="1253657"/>
            <a:chOff x="3735594" y="3314208"/>
            <a:chExt cx="1126163" cy="3076901"/>
          </a:xfr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p:grpSpPr>
        <p:sp>
          <p:nvSpPr>
            <p:cNvPr id="60" name="Freeform: Shape 59"/>
            <p:cNvSpPr/>
            <p:nvPr/>
          </p:nvSpPr>
          <p:spPr>
            <a:xfrm>
              <a:off x="3735594" y="5288569"/>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p:cNvSpPr/>
            <p:nvPr/>
          </p:nvSpPr>
          <p:spPr>
            <a:xfrm rot="20798583">
              <a:off x="4014644" y="5294784"/>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rapezoid 61"/>
            <p:cNvSpPr/>
            <p:nvPr/>
          </p:nvSpPr>
          <p:spPr>
            <a:xfrm>
              <a:off x="3943105" y="4243062"/>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374160" y="4196107"/>
              <a:ext cx="487597" cy="1220136"/>
              <a:chOff x="4429327" y="4241330"/>
              <a:chExt cx="487597" cy="1220136"/>
            </a:xfrm>
            <a:grpFill/>
          </p:grpSpPr>
          <p:sp>
            <p:nvSpPr>
              <p:cNvPr id="86" name="Freeform: Shape 85"/>
              <p:cNvSpPr/>
              <p:nvPr/>
            </p:nvSpPr>
            <p:spPr>
              <a:xfrm rot="13332582">
                <a:off x="4429327" y="4729117"/>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9763958">
                <a:off x="4474461" y="4241330"/>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3787695" y="4190737"/>
              <a:ext cx="487597" cy="1298423"/>
              <a:chOff x="2823340" y="4240778"/>
              <a:chExt cx="487597" cy="1298423"/>
            </a:xfrm>
            <a:grpFill/>
          </p:grpSpPr>
          <p:sp>
            <p:nvSpPr>
              <p:cNvPr id="84" name="Freeform: Shape 83"/>
              <p:cNvSpPr/>
              <p:nvPr/>
            </p:nvSpPr>
            <p:spPr>
              <a:xfrm rot="8267418" flipH="1">
                <a:off x="2823340" y="4806852"/>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1942750">
                <a:off x="2895232" y="4240778"/>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rapezoid 64"/>
            <p:cNvSpPr/>
            <p:nvPr/>
          </p:nvSpPr>
          <p:spPr>
            <a:xfrm>
              <a:off x="4048742" y="4196107"/>
              <a:ext cx="567722" cy="723538"/>
            </a:xfrm>
            <a:prstGeom prst="trapezoid">
              <a:avLst>
                <a:gd name="adj" fmla="val 2990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168"/>
            <p:cNvGrpSpPr/>
            <p:nvPr/>
          </p:nvGrpSpPr>
          <p:grpSpPr>
            <a:xfrm>
              <a:off x="4007499" y="4645247"/>
              <a:ext cx="660437" cy="661734"/>
              <a:chOff x="1715820" y="1560505"/>
              <a:chExt cx="1484580" cy="1487495"/>
            </a:xfrm>
            <a:grpFill/>
          </p:grpSpPr>
          <p:sp>
            <p:nvSpPr>
              <p:cNvPr id="68" name="Chord 67"/>
              <p:cNvSpPr/>
              <p:nvPr/>
            </p:nvSpPr>
            <p:spPr>
              <a:xfrm rot="18620215">
                <a:off x="1731278" y="1545047"/>
                <a:ext cx="1421619" cy="1452535"/>
              </a:xfrm>
              <a:prstGeom prst="chord">
                <a:avLst>
                  <a:gd name="adj1" fmla="val 2700000"/>
                  <a:gd name="adj2" fmla="val 1400497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16"/>
              <p:cNvGrpSpPr/>
              <p:nvPr/>
            </p:nvGrpSpPr>
            <p:grpSpPr>
              <a:xfrm>
                <a:off x="1752600" y="2286000"/>
                <a:ext cx="1447800" cy="762000"/>
                <a:chOff x="1752600" y="2286000"/>
                <a:chExt cx="1447800" cy="762000"/>
              </a:xfrm>
              <a:grpFill/>
            </p:grpSpPr>
            <p:sp>
              <p:nvSpPr>
                <p:cNvPr id="70" name="Oval 69"/>
                <p:cNvSpPr/>
                <p:nvPr/>
              </p:nvSpPr>
              <p:spPr>
                <a:xfrm>
                  <a:off x="1752600" y="2819400"/>
                  <a:ext cx="1447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3"/>
                <p:cNvGrpSpPr/>
                <p:nvPr/>
              </p:nvGrpSpPr>
              <p:grpSpPr>
                <a:xfrm>
                  <a:off x="1905000" y="2286000"/>
                  <a:ext cx="1141228" cy="223284"/>
                  <a:chOff x="1219200" y="2204767"/>
                  <a:chExt cx="6026728" cy="1457866"/>
                </a:xfrm>
                <a:grpFill/>
              </p:grpSpPr>
              <p:sp>
                <p:nvSpPr>
                  <p:cNvPr id="72" name="Quad Arrow 173"/>
                  <p:cNvSpPr/>
                  <p:nvPr/>
                </p:nvSpPr>
                <p:spPr>
                  <a:xfrm rot="18856292">
                    <a:off x="5798128" y="2214418"/>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8"/>
                  <p:cNvGrpSpPr/>
                  <p:nvPr/>
                </p:nvGrpSpPr>
                <p:grpSpPr>
                  <a:xfrm>
                    <a:off x="3505200" y="2209800"/>
                    <a:ext cx="2585767" cy="1452833"/>
                    <a:chOff x="1219200" y="2204767"/>
                    <a:chExt cx="2585767" cy="1452833"/>
                  </a:xfrm>
                  <a:grpFill/>
                </p:grpSpPr>
                <p:sp>
                  <p:nvSpPr>
                    <p:cNvPr id="80" name="Quad Arrow 12"/>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13"/>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14"/>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15"/>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1219200" y="2204767"/>
                    <a:ext cx="2585767" cy="1452833"/>
                    <a:chOff x="1219200" y="2204767"/>
                    <a:chExt cx="2585767" cy="1452833"/>
                  </a:xfrm>
                  <a:grpFill/>
                </p:grpSpPr>
                <p:sp>
                  <p:nvSpPr>
                    <p:cNvPr id="76" name="Quad Arrow 3"/>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4"/>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10"/>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11"/>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Diamond 7"/>
                  <p:cNvSpPr/>
                  <p:nvPr/>
                </p:nvSpPr>
                <p:spPr>
                  <a:xfrm>
                    <a:off x="6423891" y="2766291"/>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7" name="Freeform: Shape 66"/>
            <p:cNvSpPr/>
            <p:nvPr/>
          </p:nvSpPr>
          <p:spPr>
            <a:xfrm>
              <a:off x="3804512" y="3314208"/>
              <a:ext cx="1003525" cy="808839"/>
            </a:xfrm>
            <a:custGeom>
              <a:avLst/>
              <a:gdLst>
                <a:gd name="connsiteX0" fmla="*/ 848345 w 1079738"/>
                <a:gd name="connsiteY0" fmla="*/ 450 h 899657"/>
                <a:gd name="connsiteX1" fmla="*/ 886113 w 1079738"/>
                <a:gd name="connsiteY1" fmla="*/ 7634 h 899657"/>
                <a:gd name="connsiteX2" fmla="*/ 957378 w 1079738"/>
                <a:gd name="connsiteY2" fmla="*/ 75567 h 899657"/>
                <a:gd name="connsiteX3" fmla="*/ 957771 w 1079738"/>
                <a:gd name="connsiteY3" fmla="*/ 75735 h 899657"/>
                <a:gd name="connsiteX4" fmla="*/ 1014040 w 1079738"/>
                <a:gd name="connsiteY4" fmla="*/ 99783 h 899657"/>
                <a:gd name="connsiteX5" fmla="*/ 1048835 w 1079738"/>
                <a:gd name="connsiteY5" fmla="*/ 141497 h 899657"/>
                <a:gd name="connsiteX6" fmla="*/ 1044742 w 1079738"/>
                <a:gd name="connsiteY6" fmla="*/ 212990 h 899657"/>
                <a:gd name="connsiteX7" fmla="*/ 1074645 w 1079738"/>
                <a:gd name="connsiteY7" fmla="*/ 322300 h 899657"/>
                <a:gd name="connsiteX8" fmla="*/ 982784 w 1079738"/>
                <a:gd name="connsiteY8" fmla="*/ 407026 h 899657"/>
                <a:gd name="connsiteX9" fmla="*/ 970703 w 1079738"/>
                <a:gd name="connsiteY9" fmla="*/ 409771 h 899657"/>
                <a:gd name="connsiteX10" fmla="*/ 978585 w 1079738"/>
                <a:gd name="connsiteY10" fmla="*/ 487318 h 899657"/>
                <a:gd name="connsiteX11" fmla="*/ 562832 w 1079738"/>
                <a:gd name="connsiteY11" fmla="*/ 899657 h 899657"/>
                <a:gd name="connsiteX12" fmla="*/ 155526 w 1079738"/>
                <a:gd name="connsiteY12" fmla="*/ 570419 h 899657"/>
                <a:gd name="connsiteX13" fmla="*/ 147639 w 1079738"/>
                <a:gd name="connsiteY13" fmla="*/ 492826 h 899657"/>
                <a:gd name="connsiteX14" fmla="*/ 145788 w 1079738"/>
                <a:gd name="connsiteY14" fmla="*/ 491228 h 899657"/>
                <a:gd name="connsiteX15" fmla="*/ 28620 w 1079738"/>
                <a:gd name="connsiteY15" fmla="*/ 432527 h 899657"/>
                <a:gd name="connsiteX16" fmla="*/ 53656 w 1079738"/>
                <a:gd name="connsiteY16" fmla="*/ 353291 h 899657"/>
                <a:gd name="connsiteX17" fmla="*/ 788 w 1079738"/>
                <a:gd name="connsiteY17" fmla="*/ 271996 h 899657"/>
                <a:gd name="connsiteX18" fmla="*/ 97338 w 1079738"/>
                <a:gd name="connsiteY18" fmla="*/ 199739 h 899657"/>
                <a:gd name="connsiteX19" fmla="*/ 98262 w 1079738"/>
                <a:gd name="connsiteY19" fmla="*/ 197835 h 899657"/>
                <a:gd name="connsiteX20" fmla="*/ 141270 w 1079738"/>
                <a:gd name="connsiteY20" fmla="*/ 94072 h 899657"/>
                <a:gd name="connsiteX21" fmla="*/ 350495 w 1079738"/>
                <a:gd name="connsiteY21" fmla="*/ 70367 h 899657"/>
                <a:gd name="connsiteX22" fmla="*/ 350542 w 1079738"/>
                <a:gd name="connsiteY22" fmla="*/ 70327 h 899657"/>
                <a:gd name="connsiteX23" fmla="*/ 392150 w 1079738"/>
                <a:gd name="connsiteY23" fmla="*/ 34673 h 899657"/>
                <a:gd name="connsiteX24" fmla="*/ 561443 w 1079738"/>
                <a:gd name="connsiteY24" fmla="*/ 45757 h 899657"/>
                <a:gd name="connsiteX25" fmla="*/ 562194 w 1079738"/>
                <a:gd name="connsiteY25" fmla="*/ 45086 h 899657"/>
                <a:gd name="connsiteX26" fmla="*/ 595240 w 1079738"/>
                <a:gd name="connsiteY26" fmla="*/ 15599 h 899657"/>
                <a:gd name="connsiteX27" fmla="*/ 643640 w 1079738"/>
                <a:gd name="connsiteY27" fmla="*/ 821 h 899657"/>
                <a:gd name="connsiteX28" fmla="*/ 700283 w 1079738"/>
                <a:gd name="connsiteY28" fmla="*/ 6182 h 899657"/>
                <a:gd name="connsiteX29" fmla="*/ 744268 w 1079738"/>
                <a:gd name="connsiteY29" fmla="*/ 31771 h 899657"/>
                <a:gd name="connsiteX30" fmla="*/ 745581 w 1079738"/>
                <a:gd name="connsiteY30" fmla="*/ 32535 h 899657"/>
                <a:gd name="connsiteX31" fmla="*/ 848345 w 1079738"/>
                <a:gd name="connsiteY31" fmla="*/ 450 h 89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9738" h="899657">
                  <a:moveTo>
                    <a:pt x="848345" y="450"/>
                  </a:moveTo>
                  <a:cubicBezTo>
                    <a:pt x="861121" y="1270"/>
                    <a:pt x="873870" y="3636"/>
                    <a:pt x="886113" y="7634"/>
                  </a:cubicBezTo>
                  <a:cubicBezTo>
                    <a:pt x="923430" y="19813"/>
                    <a:pt x="950189" y="45312"/>
                    <a:pt x="957378" y="75567"/>
                  </a:cubicBezTo>
                  <a:lnTo>
                    <a:pt x="957771" y="75735"/>
                  </a:lnTo>
                  <a:lnTo>
                    <a:pt x="1014040" y="99783"/>
                  </a:lnTo>
                  <a:cubicBezTo>
                    <a:pt x="1029765" y="111118"/>
                    <a:pt x="1041846" y="125369"/>
                    <a:pt x="1048835" y="141497"/>
                  </a:cubicBezTo>
                  <a:cubicBezTo>
                    <a:pt x="1058995" y="164911"/>
                    <a:pt x="1057547" y="190341"/>
                    <a:pt x="1044742" y="212990"/>
                  </a:cubicBezTo>
                  <a:cubicBezTo>
                    <a:pt x="1076218" y="244050"/>
                    <a:pt x="1087226" y="284315"/>
                    <a:pt x="1074645" y="322300"/>
                  </a:cubicBezTo>
                  <a:cubicBezTo>
                    <a:pt x="1062102" y="360173"/>
                    <a:pt x="1027824" y="390914"/>
                    <a:pt x="982784" y="407026"/>
                  </a:cubicBezTo>
                  <a:lnTo>
                    <a:pt x="970703" y="409771"/>
                  </a:lnTo>
                  <a:lnTo>
                    <a:pt x="978585" y="487318"/>
                  </a:lnTo>
                  <a:cubicBezTo>
                    <a:pt x="978585" y="715047"/>
                    <a:pt x="792446" y="899657"/>
                    <a:pt x="562832" y="899657"/>
                  </a:cubicBezTo>
                  <a:cubicBezTo>
                    <a:pt x="361920" y="899657"/>
                    <a:pt x="194293" y="758315"/>
                    <a:pt x="155526" y="570419"/>
                  </a:cubicBezTo>
                  <a:lnTo>
                    <a:pt x="147639" y="492826"/>
                  </a:lnTo>
                  <a:lnTo>
                    <a:pt x="145788" y="491228"/>
                  </a:lnTo>
                  <a:cubicBezTo>
                    <a:pt x="93020" y="495914"/>
                    <a:pt x="43472" y="471096"/>
                    <a:pt x="28620" y="432527"/>
                  </a:cubicBezTo>
                  <a:cubicBezTo>
                    <a:pt x="17862" y="404623"/>
                    <a:pt x="27372" y="374508"/>
                    <a:pt x="53656" y="353291"/>
                  </a:cubicBezTo>
                  <a:cubicBezTo>
                    <a:pt x="16364" y="336648"/>
                    <a:pt x="-4404" y="304712"/>
                    <a:pt x="788" y="271996"/>
                  </a:cubicBezTo>
                  <a:cubicBezTo>
                    <a:pt x="6879" y="233692"/>
                    <a:pt x="46967" y="203688"/>
                    <a:pt x="97338" y="199739"/>
                  </a:cubicBezTo>
                  <a:cubicBezTo>
                    <a:pt x="97638" y="199100"/>
                    <a:pt x="97963" y="198474"/>
                    <a:pt x="98262" y="197835"/>
                  </a:cubicBezTo>
                  <a:cubicBezTo>
                    <a:pt x="91498" y="160114"/>
                    <a:pt x="107273" y="122074"/>
                    <a:pt x="141270" y="94072"/>
                  </a:cubicBezTo>
                  <a:cubicBezTo>
                    <a:pt x="194987" y="49845"/>
                    <a:pt x="282077" y="39987"/>
                    <a:pt x="350495" y="70367"/>
                  </a:cubicBezTo>
                  <a:lnTo>
                    <a:pt x="350542" y="70327"/>
                  </a:lnTo>
                  <a:lnTo>
                    <a:pt x="392150" y="34673"/>
                  </a:lnTo>
                  <a:cubicBezTo>
                    <a:pt x="442480" y="8246"/>
                    <a:pt x="513854" y="10199"/>
                    <a:pt x="561443" y="45757"/>
                  </a:cubicBezTo>
                  <a:lnTo>
                    <a:pt x="562194" y="45086"/>
                  </a:lnTo>
                  <a:lnTo>
                    <a:pt x="595240" y="15599"/>
                  </a:lnTo>
                  <a:cubicBezTo>
                    <a:pt x="609356" y="7880"/>
                    <a:pt x="625905" y="2726"/>
                    <a:pt x="643640" y="821"/>
                  </a:cubicBezTo>
                  <a:cubicBezTo>
                    <a:pt x="663160" y="-1279"/>
                    <a:pt x="682667" y="703"/>
                    <a:pt x="700283" y="6182"/>
                  </a:cubicBezTo>
                  <a:lnTo>
                    <a:pt x="744268" y="31771"/>
                  </a:lnTo>
                  <a:lnTo>
                    <a:pt x="745581" y="32535"/>
                  </a:lnTo>
                  <a:cubicBezTo>
                    <a:pt x="771454" y="9448"/>
                    <a:pt x="810019" y="-2010"/>
                    <a:pt x="848345" y="45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65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fade">
                                      <p:cBhvr>
                                        <p:cTn id="7" dur="1000"/>
                                        <p:tgtEl>
                                          <p:spTgt spid="8">
                                            <p:txEl>
                                              <p:pRg st="6" end="6"/>
                                            </p:txEl>
                                          </p:spTgt>
                                        </p:tgtEl>
                                      </p:cBhvr>
                                    </p:animEffect>
                                    <p:anim calcmode="lin" valueType="num">
                                      <p:cBhvr>
                                        <p:cTn id="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6" end="6"/>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xEl>
                                              <p:pRg st="7" end="7"/>
                                            </p:txEl>
                                          </p:spTgt>
                                        </p:tgtEl>
                                        <p:attrNameLst>
                                          <p:attrName>style.visibility</p:attrName>
                                        </p:attrNameLst>
                                      </p:cBhvr>
                                      <p:to>
                                        <p:strVal val="visible"/>
                                      </p:to>
                                    </p:set>
                                    <p:animEffect transition="in" filter="fade">
                                      <p:cBhvr>
                                        <p:cTn id="12" dur="1000"/>
                                        <p:tgtEl>
                                          <p:spTgt spid="8">
                                            <p:txEl>
                                              <p:pRg st="7" end="7"/>
                                            </p:txEl>
                                          </p:spTgt>
                                        </p:tgtEl>
                                      </p:cBhvr>
                                    </p:animEffect>
                                    <p:anim calcmode="lin" valueType="num">
                                      <p:cBhvr>
                                        <p:cTn id="1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7" end="7"/>
                                            </p:txEl>
                                          </p:spTgt>
                                        </p:tgtEl>
                                        <p:attrNameLst>
                                          <p:attrName>ppt_y</p:attrName>
                                        </p:attrNameLst>
                                      </p:cBhvr>
                                      <p:tavLst>
                                        <p:tav tm="0">
                                          <p:val>
                                            <p:strVal val="#ppt_y-.1"/>
                                          </p:val>
                                        </p:tav>
                                        <p:tav tm="100000">
                                          <p:val>
                                            <p:strVal val="#ppt_y"/>
                                          </p:val>
                                        </p:tav>
                                      </p:tavLst>
                                    </p:anim>
                                  </p:childTnLst>
                                </p:cTn>
                              </p:par>
                              <p:par>
                                <p:cTn id="15" presetID="32" presetClass="emph" presetSubtype="0" fill="hold" grpId="0" nodeType="withEffect">
                                  <p:stCondLst>
                                    <p:cond delay="0"/>
                                  </p:stCondLst>
                                  <p:childTnLst>
                                    <p:animClr clrSpc="rgb" dir="cw">
                                      <p:cBhvr override="childStyle">
                                        <p:cTn id="16" dur="100" fill="hold"/>
                                        <p:tgtEl>
                                          <p:spTgt spid="47"/>
                                        </p:tgtEl>
                                        <p:attrNameLst>
                                          <p:attrName>style.color</p:attrName>
                                        </p:attrNameLst>
                                      </p:cBhvr>
                                      <p:to>
                                        <a:schemeClr val="accent2"/>
                                      </p:to>
                                    </p:animClr>
                                    <p:animClr clrSpc="rgb" dir="cw">
                                      <p:cBhvr>
                                        <p:cTn id="17" dur="100" fill="hold"/>
                                        <p:tgtEl>
                                          <p:spTgt spid="47"/>
                                        </p:tgtEl>
                                        <p:attrNameLst>
                                          <p:attrName>fillcolor</p:attrName>
                                        </p:attrNameLst>
                                      </p:cBhvr>
                                      <p:to>
                                        <a:schemeClr val="accent2"/>
                                      </p:to>
                                    </p:animClr>
                                    <p:set>
                                      <p:cBhvr>
                                        <p:cTn id="18" dur="100" fill="hold"/>
                                        <p:tgtEl>
                                          <p:spTgt spid="47"/>
                                        </p:tgtEl>
                                        <p:attrNameLst>
                                          <p:attrName>fill.type</p:attrName>
                                        </p:attrNameLst>
                                      </p:cBhvr>
                                      <p:to>
                                        <p:strVal val="solid"/>
                                      </p:to>
                                    </p:set>
                                    <p:set>
                                      <p:cBhvr>
                                        <p:cTn id="19" dur="100" fill="hold"/>
                                        <p:tgtEl>
                                          <p:spTgt spid="47"/>
                                        </p:tgtEl>
                                        <p:attrNameLst>
                                          <p:attrName>fill.on</p:attrName>
                                        </p:attrNameLst>
                                      </p:cBhvr>
                                      <p:to>
                                        <p:strVal val="true"/>
                                      </p:to>
                                    </p:set>
                                    <p:animRot by="120000">
                                      <p:cBhvr>
                                        <p:cTn id="20" dur="100" fill="hold">
                                          <p:stCondLst>
                                            <p:cond delay="0"/>
                                          </p:stCondLst>
                                        </p:cTn>
                                        <p:tgtEl>
                                          <p:spTgt spid="47"/>
                                        </p:tgtEl>
                                        <p:attrNameLst>
                                          <p:attrName>r</p:attrName>
                                        </p:attrNameLst>
                                      </p:cBhvr>
                                    </p:animRot>
                                    <p:animRot by="-240000">
                                      <p:cBhvr>
                                        <p:cTn id="21" dur="200" fill="hold">
                                          <p:stCondLst>
                                            <p:cond delay="200"/>
                                          </p:stCondLst>
                                        </p:cTn>
                                        <p:tgtEl>
                                          <p:spTgt spid="47"/>
                                        </p:tgtEl>
                                        <p:attrNameLst>
                                          <p:attrName>r</p:attrName>
                                        </p:attrNameLst>
                                      </p:cBhvr>
                                    </p:animRot>
                                    <p:animRot by="240000">
                                      <p:cBhvr>
                                        <p:cTn id="22" dur="200" fill="hold">
                                          <p:stCondLst>
                                            <p:cond delay="400"/>
                                          </p:stCondLst>
                                        </p:cTn>
                                        <p:tgtEl>
                                          <p:spTgt spid="47"/>
                                        </p:tgtEl>
                                        <p:attrNameLst>
                                          <p:attrName>r</p:attrName>
                                        </p:attrNameLst>
                                      </p:cBhvr>
                                    </p:animRot>
                                    <p:animRot by="-240000">
                                      <p:cBhvr>
                                        <p:cTn id="23" dur="200" fill="hold">
                                          <p:stCondLst>
                                            <p:cond delay="600"/>
                                          </p:stCondLst>
                                        </p:cTn>
                                        <p:tgtEl>
                                          <p:spTgt spid="47"/>
                                        </p:tgtEl>
                                        <p:attrNameLst>
                                          <p:attrName>r</p:attrName>
                                        </p:attrNameLst>
                                      </p:cBhvr>
                                    </p:animRot>
                                    <p:animRot by="120000">
                                      <p:cBhvr>
                                        <p:cTn id="24" dur="200" fill="hold">
                                          <p:stCondLst>
                                            <p:cond delay="80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2"/>
                </a:solidFill>
                <a:latin typeface="Harrington" pitchFamily="82" charset="0"/>
              </a:rPr>
              <a:t>Angels of the waters</a:t>
            </a:r>
          </a:p>
        </p:txBody>
      </p:sp>
      <p:sp>
        <p:nvSpPr>
          <p:cNvPr id="8" name="TextBox 7"/>
          <p:cNvSpPr txBox="1"/>
          <p:nvPr/>
        </p:nvSpPr>
        <p:spPr>
          <a:xfrm>
            <a:off x="1524000" y="1219200"/>
            <a:ext cx="9144000" cy="1938992"/>
          </a:xfrm>
          <a:prstGeom prst="rect">
            <a:avLst/>
          </a:prstGeom>
          <a:noFill/>
        </p:spPr>
        <p:txBody>
          <a:bodyPr wrap="square" rtlCol="0">
            <a:spAutoFit/>
          </a:bodyPr>
          <a:lstStyle/>
          <a:p>
            <a:r>
              <a:rPr lang="en-US" sz="2400" dirty="0">
                <a:solidFill>
                  <a:schemeClr val="bg2"/>
                </a:solidFill>
              </a:rPr>
              <a:t>Which art, and </a:t>
            </a:r>
            <a:r>
              <a:rPr lang="en-US" sz="2400" dirty="0" err="1">
                <a:solidFill>
                  <a:schemeClr val="bg2"/>
                </a:solidFill>
              </a:rPr>
              <a:t>wast</a:t>
            </a:r>
            <a:r>
              <a:rPr lang="en-US" sz="2400" dirty="0">
                <a:solidFill>
                  <a:schemeClr val="bg2"/>
                </a:solidFill>
              </a:rPr>
              <a:t>, and </a:t>
            </a:r>
            <a:r>
              <a:rPr lang="en-US" sz="2400" dirty="0" err="1">
                <a:solidFill>
                  <a:schemeClr val="bg2"/>
                </a:solidFill>
              </a:rPr>
              <a:t>shalt</a:t>
            </a:r>
            <a:r>
              <a:rPr lang="en-US" sz="2400" dirty="0">
                <a:solidFill>
                  <a:schemeClr val="bg2"/>
                </a:solidFill>
              </a:rPr>
              <a:t> be—describes Truth and Christ</a:t>
            </a:r>
          </a:p>
          <a:p>
            <a:endParaRPr lang="en-US" sz="2400" dirty="0">
              <a:solidFill>
                <a:schemeClr val="bg2"/>
              </a:solidFill>
            </a:endParaRPr>
          </a:p>
          <a:p>
            <a:r>
              <a:rPr lang="en-US" sz="2400" dirty="0">
                <a:solidFill>
                  <a:schemeClr val="bg2"/>
                </a:solidFill>
              </a:rPr>
              <a:t>The angel is praising Christ for his wisdom in judgment</a:t>
            </a:r>
          </a:p>
          <a:p>
            <a:endParaRPr lang="en-US" sz="2400" dirty="0">
              <a:solidFill>
                <a:schemeClr val="bg2"/>
              </a:solidFill>
            </a:endParaRPr>
          </a:p>
          <a:p>
            <a:r>
              <a:rPr lang="en-US" sz="2400" dirty="0">
                <a:solidFill>
                  <a:schemeClr val="bg2"/>
                </a:solidFill>
              </a:rPr>
              <a:t>The Lord is making the wicked drink the cup they forced others to drink.</a:t>
            </a:r>
            <a:endParaRPr lang="en-US" sz="2000" dirty="0">
              <a:solidFill>
                <a:schemeClr val="bg2"/>
              </a:solidFill>
            </a:endParaRPr>
          </a:p>
        </p:txBody>
      </p:sp>
      <p:sp>
        <p:nvSpPr>
          <p:cNvPr id="9" name="TextBox 8"/>
          <p:cNvSpPr txBox="1"/>
          <p:nvPr/>
        </p:nvSpPr>
        <p:spPr>
          <a:xfrm>
            <a:off x="38100" y="6457890"/>
            <a:ext cx="3810000" cy="400110"/>
          </a:xfrm>
          <a:prstGeom prst="rect">
            <a:avLst/>
          </a:prstGeom>
          <a:noFill/>
        </p:spPr>
        <p:txBody>
          <a:bodyPr wrap="square" rtlCol="0">
            <a:spAutoFit/>
          </a:bodyPr>
          <a:lstStyle/>
          <a:p>
            <a:r>
              <a:rPr lang="en-US" sz="2000" dirty="0">
                <a:solidFill>
                  <a:schemeClr val="bg2"/>
                </a:solidFill>
              </a:rPr>
              <a:t>Revelation 16:5-7</a:t>
            </a:r>
          </a:p>
        </p:txBody>
      </p:sp>
      <p:pic>
        <p:nvPicPr>
          <p:cNvPr id="3" name="Picture 2">
            <a:extLst>
              <a:ext uri="{FF2B5EF4-FFF2-40B4-BE49-F238E27FC236}">
                <a16:creationId xmlns:a16="http://schemas.microsoft.com/office/drawing/2014/main" id="{75D3960F-D282-4F23-8FE3-223B5DC6E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376" y="3429000"/>
            <a:ext cx="3400425" cy="2838450"/>
          </a:xfrm>
          <a:prstGeom prst="rect">
            <a:avLst/>
          </a:prstGeom>
        </p:spPr>
      </p:pic>
    </p:spTree>
    <p:extLst>
      <p:ext uri="{BB962C8B-B14F-4D97-AF65-F5344CB8AC3E}">
        <p14:creationId xmlns:p14="http://schemas.microsoft.com/office/powerpoint/2010/main" val="23212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8" name="Sun 57"/>
          <p:cNvSpPr/>
          <p:nvPr/>
        </p:nvSpPr>
        <p:spPr>
          <a:xfrm>
            <a:off x="7239000" y="3733800"/>
            <a:ext cx="2438400" cy="2514600"/>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2"/>
                </a:solidFill>
                <a:latin typeface="Harrington" pitchFamily="82" charset="0"/>
              </a:rPr>
              <a:t>4</a:t>
            </a:r>
            <a:r>
              <a:rPr lang="en-US" sz="5400" baseline="30000" dirty="0">
                <a:solidFill>
                  <a:schemeClr val="bg2"/>
                </a:solidFill>
                <a:latin typeface="Harrington" pitchFamily="82" charset="0"/>
              </a:rPr>
              <a:t>th</a:t>
            </a:r>
            <a:r>
              <a:rPr lang="en-US" sz="5400" dirty="0">
                <a:solidFill>
                  <a:schemeClr val="bg2"/>
                </a:solidFill>
                <a:latin typeface="Harrington" pitchFamily="82" charset="0"/>
              </a:rPr>
              <a:t> Angel</a:t>
            </a:r>
          </a:p>
        </p:txBody>
      </p:sp>
      <p:sp>
        <p:nvSpPr>
          <p:cNvPr id="8" name="TextBox 7"/>
          <p:cNvSpPr txBox="1"/>
          <p:nvPr/>
        </p:nvSpPr>
        <p:spPr>
          <a:xfrm>
            <a:off x="1752600" y="1066800"/>
            <a:ext cx="5638800" cy="5201424"/>
          </a:xfrm>
          <a:prstGeom prst="rect">
            <a:avLst/>
          </a:prstGeom>
          <a:noFill/>
        </p:spPr>
        <p:txBody>
          <a:bodyPr wrap="square" rtlCol="0">
            <a:spAutoFit/>
          </a:bodyPr>
          <a:lstStyle/>
          <a:p>
            <a:r>
              <a:rPr lang="en-US" sz="2400" dirty="0">
                <a:solidFill>
                  <a:schemeClr val="bg2"/>
                </a:solidFill>
              </a:rPr>
              <a:t>Pours vial on the sun</a:t>
            </a:r>
          </a:p>
          <a:p>
            <a:endParaRPr lang="en-US" sz="2400" dirty="0">
              <a:solidFill>
                <a:schemeClr val="bg2"/>
              </a:solidFill>
            </a:endParaRPr>
          </a:p>
          <a:p>
            <a:r>
              <a:rPr lang="en-US" sz="2400" dirty="0">
                <a:solidFill>
                  <a:schemeClr val="bg2"/>
                </a:solidFill>
              </a:rPr>
              <a:t>Great heat is often associated with deserts and barren, unproductive land</a:t>
            </a:r>
          </a:p>
          <a:p>
            <a:endParaRPr lang="en-US" sz="2400" dirty="0">
              <a:solidFill>
                <a:schemeClr val="bg2"/>
              </a:solidFill>
            </a:endParaRPr>
          </a:p>
          <a:p>
            <a:r>
              <a:rPr lang="en-US" sz="2400" dirty="0">
                <a:solidFill>
                  <a:schemeClr val="bg2"/>
                </a:solidFill>
              </a:rPr>
              <a:t>This fire is cleansing, purifying the earth of all dross</a:t>
            </a:r>
          </a:p>
          <a:p>
            <a:endParaRPr lang="en-US" sz="2400" dirty="0">
              <a:solidFill>
                <a:schemeClr val="bg2"/>
              </a:solidFill>
            </a:endParaRPr>
          </a:p>
          <a:p>
            <a:r>
              <a:rPr lang="en-US" sz="2400" dirty="0">
                <a:solidFill>
                  <a:schemeClr val="bg2"/>
                </a:solidFill>
              </a:rPr>
              <a:t>This justice is a cosmic force that acts as a heavenly flame. When this consuming fire contacts something that is not itself just, it bursts into flame. </a:t>
            </a:r>
          </a:p>
          <a:p>
            <a:endParaRPr lang="en-US" sz="2400" dirty="0">
              <a:solidFill>
                <a:schemeClr val="bg2"/>
              </a:solidFill>
            </a:endParaRPr>
          </a:p>
          <a:p>
            <a:endParaRPr lang="en-US" sz="2000" dirty="0">
              <a:solidFill>
                <a:schemeClr val="bg2"/>
              </a:solidFill>
            </a:endParaRPr>
          </a:p>
        </p:txBody>
      </p:sp>
      <p:sp>
        <p:nvSpPr>
          <p:cNvPr id="9" name="TextBox 8"/>
          <p:cNvSpPr txBox="1"/>
          <p:nvPr/>
        </p:nvSpPr>
        <p:spPr>
          <a:xfrm>
            <a:off x="0" y="6345471"/>
            <a:ext cx="3810000" cy="400110"/>
          </a:xfrm>
          <a:prstGeom prst="rect">
            <a:avLst/>
          </a:prstGeom>
          <a:noFill/>
        </p:spPr>
        <p:txBody>
          <a:bodyPr wrap="square" rtlCol="0">
            <a:spAutoFit/>
          </a:bodyPr>
          <a:lstStyle/>
          <a:p>
            <a:r>
              <a:rPr lang="en-US" sz="2000" dirty="0">
                <a:solidFill>
                  <a:schemeClr val="bg2"/>
                </a:solidFill>
              </a:rPr>
              <a:t>Revelation 16:8-9; D&amp;C 64:23-24</a:t>
            </a:r>
          </a:p>
        </p:txBody>
      </p:sp>
      <p:sp>
        <p:nvSpPr>
          <p:cNvPr id="47" name="Double Wave 46"/>
          <p:cNvSpPr/>
          <p:nvPr/>
        </p:nvSpPr>
        <p:spPr>
          <a:xfrm rot="18490404">
            <a:off x="7945271" y="3415392"/>
            <a:ext cx="2286000" cy="387327"/>
          </a:xfrm>
          <a:prstGeom prst="doubleWave">
            <a:avLst>
              <a:gd name="adj1" fmla="val 625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9"/>
          <p:cNvGrpSpPr/>
          <p:nvPr/>
        </p:nvGrpSpPr>
        <p:grpSpPr>
          <a:xfrm rot="17215964">
            <a:off x="8998015" y="1859379"/>
            <a:ext cx="1484580" cy="1487495"/>
            <a:chOff x="1715820" y="1560505"/>
            <a:chExt cx="1484580" cy="1487495"/>
          </a:xfrm>
        </p:grpSpPr>
        <p:sp>
          <p:nvSpPr>
            <p:cNvPr id="31" name="Chord 30"/>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6"/>
            <p:cNvGrpSpPr/>
            <p:nvPr/>
          </p:nvGrpSpPr>
          <p:grpSpPr>
            <a:xfrm>
              <a:off x="1752600" y="2286000"/>
              <a:ext cx="1447800" cy="762000"/>
              <a:chOff x="1752600" y="2286000"/>
              <a:chExt cx="1447800" cy="762000"/>
            </a:xfrm>
          </p:grpSpPr>
          <p:sp>
            <p:nvSpPr>
              <p:cNvPr id="33" name="Oval 32"/>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
              <p:cNvGrpSpPr/>
              <p:nvPr/>
            </p:nvGrpSpPr>
            <p:grpSpPr>
              <a:xfrm>
                <a:off x="1905000" y="2286000"/>
                <a:ext cx="1141228" cy="223284"/>
                <a:chOff x="1219200" y="2204767"/>
                <a:chExt cx="6026728" cy="1457866"/>
              </a:xfrm>
            </p:grpSpPr>
            <p:sp>
              <p:nvSpPr>
                <p:cNvPr id="35" name="Quad Arrow 34"/>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
                <p:cNvGrpSpPr/>
                <p:nvPr/>
              </p:nvGrpSpPr>
              <p:grpSpPr>
                <a:xfrm>
                  <a:off x="3505200" y="2209800"/>
                  <a:ext cx="2585767" cy="1452833"/>
                  <a:chOff x="1219200" y="2204767"/>
                  <a:chExt cx="2585767" cy="1452833"/>
                </a:xfrm>
              </p:grpSpPr>
              <p:sp>
                <p:nvSpPr>
                  <p:cNvPr id="43"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
                <p:cNvGrpSpPr/>
                <p:nvPr/>
              </p:nvGrpSpPr>
              <p:grpSpPr>
                <a:xfrm>
                  <a:off x="1219200" y="2204767"/>
                  <a:ext cx="2585767" cy="1452833"/>
                  <a:chOff x="1219200" y="2204767"/>
                  <a:chExt cx="2585767" cy="1452833"/>
                </a:xfrm>
              </p:grpSpPr>
              <p:sp>
                <p:nvSpPr>
                  <p:cNvPr id="39"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 name="Group 25"/>
          <p:cNvGrpSpPr/>
          <p:nvPr/>
        </p:nvGrpSpPr>
        <p:grpSpPr>
          <a:xfrm>
            <a:off x="7581077" y="152400"/>
            <a:ext cx="458845" cy="1253657"/>
            <a:chOff x="3735594" y="3314208"/>
            <a:chExt cx="1126163" cy="3076901"/>
          </a:xfr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p:grpSpPr>
        <p:sp>
          <p:nvSpPr>
            <p:cNvPr id="27" name="Freeform: Shape 26"/>
            <p:cNvSpPr/>
            <p:nvPr/>
          </p:nvSpPr>
          <p:spPr>
            <a:xfrm>
              <a:off x="3735594" y="5288569"/>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p:cNvSpPr/>
            <p:nvPr/>
          </p:nvSpPr>
          <p:spPr>
            <a:xfrm rot="20798583">
              <a:off x="4014644" y="5294784"/>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rapezoid 28"/>
            <p:cNvSpPr/>
            <p:nvPr/>
          </p:nvSpPr>
          <p:spPr>
            <a:xfrm>
              <a:off x="3943105" y="4243062"/>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4374160" y="4196107"/>
              <a:ext cx="487597" cy="1220136"/>
              <a:chOff x="4429327" y="4241330"/>
              <a:chExt cx="487597" cy="1220136"/>
            </a:xfrm>
            <a:grpFill/>
          </p:grpSpPr>
          <p:sp>
            <p:nvSpPr>
              <p:cNvPr id="67" name="Freeform: Shape 66"/>
              <p:cNvSpPr/>
              <p:nvPr/>
            </p:nvSpPr>
            <p:spPr>
              <a:xfrm rot="13332582">
                <a:off x="4429327" y="4729117"/>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19763958">
                <a:off x="4474461" y="4241330"/>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787695" y="4190737"/>
              <a:ext cx="487597" cy="1298423"/>
              <a:chOff x="2823340" y="4240778"/>
              <a:chExt cx="487597" cy="1298423"/>
            </a:xfrm>
            <a:grpFill/>
          </p:grpSpPr>
          <p:sp>
            <p:nvSpPr>
              <p:cNvPr id="65" name="Freeform: Shape 64"/>
              <p:cNvSpPr/>
              <p:nvPr/>
            </p:nvSpPr>
            <p:spPr>
              <a:xfrm rot="8267418" flipH="1">
                <a:off x="2823340" y="4806852"/>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942750">
                <a:off x="2895232" y="4240778"/>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rapezoid 33"/>
            <p:cNvSpPr/>
            <p:nvPr/>
          </p:nvSpPr>
          <p:spPr>
            <a:xfrm>
              <a:off x="4048742" y="4196107"/>
              <a:ext cx="567722" cy="723538"/>
            </a:xfrm>
            <a:prstGeom prst="trapezoid">
              <a:avLst>
                <a:gd name="adj" fmla="val 2990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68"/>
            <p:cNvGrpSpPr/>
            <p:nvPr/>
          </p:nvGrpSpPr>
          <p:grpSpPr>
            <a:xfrm>
              <a:off x="4007499" y="4645247"/>
              <a:ext cx="660437" cy="661734"/>
              <a:chOff x="1715820" y="1560505"/>
              <a:chExt cx="1484580" cy="1487495"/>
            </a:xfrm>
            <a:grpFill/>
          </p:grpSpPr>
          <p:sp>
            <p:nvSpPr>
              <p:cNvPr id="48" name="Chord 47"/>
              <p:cNvSpPr/>
              <p:nvPr/>
            </p:nvSpPr>
            <p:spPr>
              <a:xfrm rot="18620215">
                <a:off x="1731278" y="1545047"/>
                <a:ext cx="1421619" cy="1452535"/>
              </a:xfrm>
              <a:prstGeom prst="chord">
                <a:avLst>
                  <a:gd name="adj1" fmla="val 2700000"/>
                  <a:gd name="adj2" fmla="val 1400497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6"/>
              <p:cNvGrpSpPr/>
              <p:nvPr/>
            </p:nvGrpSpPr>
            <p:grpSpPr>
              <a:xfrm>
                <a:off x="1752600" y="2286000"/>
                <a:ext cx="1447800" cy="762000"/>
                <a:chOff x="1752600" y="2286000"/>
                <a:chExt cx="1447800" cy="762000"/>
              </a:xfrm>
              <a:grpFill/>
            </p:grpSpPr>
            <p:sp>
              <p:nvSpPr>
                <p:cNvPr id="50" name="Oval 49"/>
                <p:cNvSpPr/>
                <p:nvPr/>
              </p:nvSpPr>
              <p:spPr>
                <a:xfrm>
                  <a:off x="1752600" y="2819400"/>
                  <a:ext cx="1447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3"/>
                <p:cNvGrpSpPr/>
                <p:nvPr/>
              </p:nvGrpSpPr>
              <p:grpSpPr>
                <a:xfrm>
                  <a:off x="1905000" y="2286000"/>
                  <a:ext cx="1141228" cy="223284"/>
                  <a:chOff x="1219200" y="2204767"/>
                  <a:chExt cx="6026728" cy="1457866"/>
                </a:xfrm>
                <a:grpFill/>
              </p:grpSpPr>
              <p:sp>
                <p:nvSpPr>
                  <p:cNvPr id="52" name="Quad Arrow 173"/>
                  <p:cNvSpPr/>
                  <p:nvPr/>
                </p:nvSpPr>
                <p:spPr>
                  <a:xfrm rot="18856292">
                    <a:off x="5798128" y="2214418"/>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8"/>
                  <p:cNvGrpSpPr/>
                  <p:nvPr/>
                </p:nvGrpSpPr>
                <p:grpSpPr>
                  <a:xfrm>
                    <a:off x="3505200" y="2209800"/>
                    <a:ext cx="2585767" cy="1452833"/>
                    <a:chOff x="1219200" y="2204767"/>
                    <a:chExt cx="2585767" cy="1452833"/>
                  </a:xfrm>
                  <a:grpFill/>
                </p:grpSpPr>
                <p:sp>
                  <p:nvSpPr>
                    <p:cNvPr id="61" name="Quad Arrow 12"/>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13"/>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14"/>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15"/>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1219200" y="2204767"/>
                    <a:ext cx="2585767" cy="1452833"/>
                    <a:chOff x="1219200" y="2204767"/>
                    <a:chExt cx="2585767" cy="1452833"/>
                  </a:xfrm>
                  <a:grpFill/>
                </p:grpSpPr>
                <p:sp>
                  <p:nvSpPr>
                    <p:cNvPr id="56" name="Quad Arrow 3"/>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4"/>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10"/>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11"/>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Diamond 7"/>
                  <p:cNvSpPr/>
                  <p:nvPr/>
                </p:nvSpPr>
                <p:spPr>
                  <a:xfrm>
                    <a:off x="6423891" y="2766291"/>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7" name="Freeform: Shape 36"/>
            <p:cNvSpPr/>
            <p:nvPr/>
          </p:nvSpPr>
          <p:spPr>
            <a:xfrm>
              <a:off x="3804512" y="3314208"/>
              <a:ext cx="1003525" cy="808839"/>
            </a:xfrm>
            <a:custGeom>
              <a:avLst/>
              <a:gdLst>
                <a:gd name="connsiteX0" fmla="*/ 848345 w 1079738"/>
                <a:gd name="connsiteY0" fmla="*/ 450 h 899657"/>
                <a:gd name="connsiteX1" fmla="*/ 886113 w 1079738"/>
                <a:gd name="connsiteY1" fmla="*/ 7634 h 899657"/>
                <a:gd name="connsiteX2" fmla="*/ 957378 w 1079738"/>
                <a:gd name="connsiteY2" fmla="*/ 75567 h 899657"/>
                <a:gd name="connsiteX3" fmla="*/ 957771 w 1079738"/>
                <a:gd name="connsiteY3" fmla="*/ 75735 h 899657"/>
                <a:gd name="connsiteX4" fmla="*/ 1014040 w 1079738"/>
                <a:gd name="connsiteY4" fmla="*/ 99783 h 899657"/>
                <a:gd name="connsiteX5" fmla="*/ 1048835 w 1079738"/>
                <a:gd name="connsiteY5" fmla="*/ 141497 h 899657"/>
                <a:gd name="connsiteX6" fmla="*/ 1044742 w 1079738"/>
                <a:gd name="connsiteY6" fmla="*/ 212990 h 899657"/>
                <a:gd name="connsiteX7" fmla="*/ 1074645 w 1079738"/>
                <a:gd name="connsiteY7" fmla="*/ 322300 h 899657"/>
                <a:gd name="connsiteX8" fmla="*/ 982784 w 1079738"/>
                <a:gd name="connsiteY8" fmla="*/ 407026 h 899657"/>
                <a:gd name="connsiteX9" fmla="*/ 970703 w 1079738"/>
                <a:gd name="connsiteY9" fmla="*/ 409771 h 899657"/>
                <a:gd name="connsiteX10" fmla="*/ 978585 w 1079738"/>
                <a:gd name="connsiteY10" fmla="*/ 487318 h 899657"/>
                <a:gd name="connsiteX11" fmla="*/ 562832 w 1079738"/>
                <a:gd name="connsiteY11" fmla="*/ 899657 h 899657"/>
                <a:gd name="connsiteX12" fmla="*/ 155526 w 1079738"/>
                <a:gd name="connsiteY12" fmla="*/ 570419 h 899657"/>
                <a:gd name="connsiteX13" fmla="*/ 147639 w 1079738"/>
                <a:gd name="connsiteY13" fmla="*/ 492826 h 899657"/>
                <a:gd name="connsiteX14" fmla="*/ 145788 w 1079738"/>
                <a:gd name="connsiteY14" fmla="*/ 491228 h 899657"/>
                <a:gd name="connsiteX15" fmla="*/ 28620 w 1079738"/>
                <a:gd name="connsiteY15" fmla="*/ 432527 h 899657"/>
                <a:gd name="connsiteX16" fmla="*/ 53656 w 1079738"/>
                <a:gd name="connsiteY16" fmla="*/ 353291 h 899657"/>
                <a:gd name="connsiteX17" fmla="*/ 788 w 1079738"/>
                <a:gd name="connsiteY17" fmla="*/ 271996 h 899657"/>
                <a:gd name="connsiteX18" fmla="*/ 97338 w 1079738"/>
                <a:gd name="connsiteY18" fmla="*/ 199739 h 899657"/>
                <a:gd name="connsiteX19" fmla="*/ 98262 w 1079738"/>
                <a:gd name="connsiteY19" fmla="*/ 197835 h 899657"/>
                <a:gd name="connsiteX20" fmla="*/ 141270 w 1079738"/>
                <a:gd name="connsiteY20" fmla="*/ 94072 h 899657"/>
                <a:gd name="connsiteX21" fmla="*/ 350495 w 1079738"/>
                <a:gd name="connsiteY21" fmla="*/ 70367 h 899657"/>
                <a:gd name="connsiteX22" fmla="*/ 350542 w 1079738"/>
                <a:gd name="connsiteY22" fmla="*/ 70327 h 899657"/>
                <a:gd name="connsiteX23" fmla="*/ 392150 w 1079738"/>
                <a:gd name="connsiteY23" fmla="*/ 34673 h 899657"/>
                <a:gd name="connsiteX24" fmla="*/ 561443 w 1079738"/>
                <a:gd name="connsiteY24" fmla="*/ 45757 h 899657"/>
                <a:gd name="connsiteX25" fmla="*/ 562194 w 1079738"/>
                <a:gd name="connsiteY25" fmla="*/ 45086 h 899657"/>
                <a:gd name="connsiteX26" fmla="*/ 595240 w 1079738"/>
                <a:gd name="connsiteY26" fmla="*/ 15599 h 899657"/>
                <a:gd name="connsiteX27" fmla="*/ 643640 w 1079738"/>
                <a:gd name="connsiteY27" fmla="*/ 821 h 899657"/>
                <a:gd name="connsiteX28" fmla="*/ 700283 w 1079738"/>
                <a:gd name="connsiteY28" fmla="*/ 6182 h 899657"/>
                <a:gd name="connsiteX29" fmla="*/ 744268 w 1079738"/>
                <a:gd name="connsiteY29" fmla="*/ 31771 h 899657"/>
                <a:gd name="connsiteX30" fmla="*/ 745581 w 1079738"/>
                <a:gd name="connsiteY30" fmla="*/ 32535 h 899657"/>
                <a:gd name="connsiteX31" fmla="*/ 848345 w 1079738"/>
                <a:gd name="connsiteY31" fmla="*/ 450 h 89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9738" h="899657">
                  <a:moveTo>
                    <a:pt x="848345" y="450"/>
                  </a:moveTo>
                  <a:cubicBezTo>
                    <a:pt x="861121" y="1270"/>
                    <a:pt x="873870" y="3636"/>
                    <a:pt x="886113" y="7634"/>
                  </a:cubicBezTo>
                  <a:cubicBezTo>
                    <a:pt x="923430" y="19813"/>
                    <a:pt x="950189" y="45312"/>
                    <a:pt x="957378" y="75567"/>
                  </a:cubicBezTo>
                  <a:lnTo>
                    <a:pt x="957771" y="75735"/>
                  </a:lnTo>
                  <a:lnTo>
                    <a:pt x="1014040" y="99783"/>
                  </a:lnTo>
                  <a:cubicBezTo>
                    <a:pt x="1029765" y="111118"/>
                    <a:pt x="1041846" y="125369"/>
                    <a:pt x="1048835" y="141497"/>
                  </a:cubicBezTo>
                  <a:cubicBezTo>
                    <a:pt x="1058995" y="164911"/>
                    <a:pt x="1057547" y="190341"/>
                    <a:pt x="1044742" y="212990"/>
                  </a:cubicBezTo>
                  <a:cubicBezTo>
                    <a:pt x="1076218" y="244050"/>
                    <a:pt x="1087226" y="284315"/>
                    <a:pt x="1074645" y="322300"/>
                  </a:cubicBezTo>
                  <a:cubicBezTo>
                    <a:pt x="1062102" y="360173"/>
                    <a:pt x="1027824" y="390914"/>
                    <a:pt x="982784" y="407026"/>
                  </a:cubicBezTo>
                  <a:lnTo>
                    <a:pt x="970703" y="409771"/>
                  </a:lnTo>
                  <a:lnTo>
                    <a:pt x="978585" y="487318"/>
                  </a:lnTo>
                  <a:cubicBezTo>
                    <a:pt x="978585" y="715047"/>
                    <a:pt x="792446" y="899657"/>
                    <a:pt x="562832" y="899657"/>
                  </a:cubicBezTo>
                  <a:cubicBezTo>
                    <a:pt x="361920" y="899657"/>
                    <a:pt x="194293" y="758315"/>
                    <a:pt x="155526" y="570419"/>
                  </a:cubicBezTo>
                  <a:lnTo>
                    <a:pt x="147639" y="492826"/>
                  </a:lnTo>
                  <a:lnTo>
                    <a:pt x="145788" y="491228"/>
                  </a:lnTo>
                  <a:cubicBezTo>
                    <a:pt x="93020" y="495914"/>
                    <a:pt x="43472" y="471096"/>
                    <a:pt x="28620" y="432527"/>
                  </a:cubicBezTo>
                  <a:cubicBezTo>
                    <a:pt x="17862" y="404623"/>
                    <a:pt x="27372" y="374508"/>
                    <a:pt x="53656" y="353291"/>
                  </a:cubicBezTo>
                  <a:cubicBezTo>
                    <a:pt x="16364" y="336648"/>
                    <a:pt x="-4404" y="304712"/>
                    <a:pt x="788" y="271996"/>
                  </a:cubicBezTo>
                  <a:cubicBezTo>
                    <a:pt x="6879" y="233692"/>
                    <a:pt x="46967" y="203688"/>
                    <a:pt x="97338" y="199739"/>
                  </a:cubicBezTo>
                  <a:cubicBezTo>
                    <a:pt x="97638" y="199100"/>
                    <a:pt x="97963" y="198474"/>
                    <a:pt x="98262" y="197835"/>
                  </a:cubicBezTo>
                  <a:cubicBezTo>
                    <a:pt x="91498" y="160114"/>
                    <a:pt x="107273" y="122074"/>
                    <a:pt x="141270" y="94072"/>
                  </a:cubicBezTo>
                  <a:cubicBezTo>
                    <a:pt x="194987" y="49845"/>
                    <a:pt x="282077" y="39987"/>
                    <a:pt x="350495" y="70367"/>
                  </a:cubicBezTo>
                  <a:lnTo>
                    <a:pt x="350542" y="70327"/>
                  </a:lnTo>
                  <a:lnTo>
                    <a:pt x="392150" y="34673"/>
                  </a:lnTo>
                  <a:cubicBezTo>
                    <a:pt x="442480" y="8246"/>
                    <a:pt x="513854" y="10199"/>
                    <a:pt x="561443" y="45757"/>
                  </a:cubicBezTo>
                  <a:lnTo>
                    <a:pt x="562194" y="45086"/>
                  </a:lnTo>
                  <a:lnTo>
                    <a:pt x="595240" y="15599"/>
                  </a:lnTo>
                  <a:cubicBezTo>
                    <a:pt x="609356" y="7880"/>
                    <a:pt x="625905" y="2726"/>
                    <a:pt x="643640" y="821"/>
                  </a:cubicBezTo>
                  <a:cubicBezTo>
                    <a:pt x="663160" y="-1279"/>
                    <a:pt x="682667" y="703"/>
                    <a:pt x="700283" y="6182"/>
                  </a:cubicBezTo>
                  <a:lnTo>
                    <a:pt x="744268" y="31771"/>
                  </a:lnTo>
                  <a:lnTo>
                    <a:pt x="745581" y="32535"/>
                  </a:lnTo>
                  <a:cubicBezTo>
                    <a:pt x="771454" y="9448"/>
                    <a:pt x="810019" y="-2010"/>
                    <a:pt x="848345" y="45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895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32" presetClass="emph" presetSubtype="0" fill="hold" grpId="0" nodeType="withEffect">
                                  <p:stCondLst>
                                    <p:cond delay="0"/>
                                  </p:stCondLst>
                                  <p:childTnLst>
                                    <p:animClr clrSpc="rgb" dir="cw">
                                      <p:cBhvr override="childStyle">
                                        <p:cTn id="16" dur="100" fill="hold"/>
                                        <p:tgtEl>
                                          <p:spTgt spid="47"/>
                                        </p:tgtEl>
                                        <p:attrNameLst>
                                          <p:attrName>style.color</p:attrName>
                                        </p:attrNameLst>
                                      </p:cBhvr>
                                      <p:to>
                                        <a:schemeClr val="accent2"/>
                                      </p:to>
                                    </p:animClr>
                                    <p:animClr clrSpc="rgb" dir="cw">
                                      <p:cBhvr>
                                        <p:cTn id="17" dur="100" fill="hold"/>
                                        <p:tgtEl>
                                          <p:spTgt spid="47"/>
                                        </p:tgtEl>
                                        <p:attrNameLst>
                                          <p:attrName>fillcolor</p:attrName>
                                        </p:attrNameLst>
                                      </p:cBhvr>
                                      <p:to>
                                        <a:schemeClr val="accent2"/>
                                      </p:to>
                                    </p:animClr>
                                    <p:set>
                                      <p:cBhvr>
                                        <p:cTn id="18" dur="100" fill="hold"/>
                                        <p:tgtEl>
                                          <p:spTgt spid="47"/>
                                        </p:tgtEl>
                                        <p:attrNameLst>
                                          <p:attrName>fill.type</p:attrName>
                                        </p:attrNameLst>
                                      </p:cBhvr>
                                      <p:to>
                                        <p:strVal val="solid"/>
                                      </p:to>
                                    </p:set>
                                    <p:set>
                                      <p:cBhvr>
                                        <p:cTn id="19" dur="100" fill="hold"/>
                                        <p:tgtEl>
                                          <p:spTgt spid="47"/>
                                        </p:tgtEl>
                                        <p:attrNameLst>
                                          <p:attrName>fill.on</p:attrName>
                                        </p:attrNameLst>
                                      </p:cBhvr>
                                      <p:to>
                                        <p:strVal val="true"/>
                                      </p:to>
                                    </p:set>
                                    <p:animRot by="120000">
                                      <p:cBhvr>
                                        <p:cTn id="20" dur="100" fill="hold">
                                          <p:stCondLst>
                                            <p:cond delay="0"/>
                                          </p:stCondLst>
                                        </p:cTn>
                                        <p:tgtEl>
                                          <p:spTgt spid="47"/>
                                        </p:tgtEl>
                                        <p:attrNameLst>
                                          <p:attrName>r</p:attrName>
                                        </p:attrNameLst>
                                      </p:cBhvr>
                                    </p:animRot>
                                    <p:animRot by="-240000">
                                      <p:cBhvr>
                                        <p:cTn id="21" dur="200" fill="hold">
                                          <p:stCondLst>
                                            <p:cond delay="200"/>
                                          </p:stCondLst>
                                        </p:cTn>
                                        <p:tgtEl>
                                          <p:spTgt spid="47"/>
                                        </p:tgtEl>
                                        <p:attrNameLst>
                                          <p:attrName>r</p:attrName>
                                        </p:attrNameLst>
                                      </p:cBhvr>
                                    </p:animRot>
                                    <p:animRot by="240000">
                                      <p:cBhvr>
                                        <p:cTn id="22" dur="200" fill="hold">
                                          <p:stCondLst>
                                            <p:cond delay="400"/>
                                          </p:stCondLst>
                                        </p:cTn>
                                        <p:tgtEl>
                                          <p:spTgt spid="47"/>
                                        </p:tgtEl>
                                        <p:attrNameLst>
                                          <p:attrName>r</p:attrName>
                                        </p:attrNameLst>
                                      </p:cBhvr>
                                    </p:animRot>
                                    <p:animRot by="-240000">
                                      <p:cBhvr>
                                        <p:cTn id="23" dur="200" fill="hold">
                                          <p:stCondLst>
                                            <p:cond delay="600"/>
                                          </p:stCondLst>
                                        </p:cTn>
                                        <p:tgtEl>
                                          <p:spTgt spid="47"/>
                                        </p:tgtEl>
                                        <p:attrNameLst>
                                          <p:attrName>r</p:attrName>
                                        </p:attrNameLst>
                                      </p:cBhvr>
                                    </p:animRot>
                                    <p:animRot by="120000">
                                      <p:cBhvr>
                                        <p:cTn id="24" dur="200" fill="hold">
                                          <p:stCondLst>
                                            <p:cond delay="80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25"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grpSp>
        <p:nvGrpSpPr>
          <p:cNvPr id="2" name="Group 24"/>
          <p:cNvGrpSpPr/>
          <p:nvPr/>
        </p:nvGrpSpPr>
        <p:grpSpPr>
          <a:xfrm>
            <a:off x="7620000" y="3886201"/>
            <a:ext cx="2045372" cy="2748753"/>
            <a:chOff x="436418" y="644939"/>
            <a:chExt cx="2045372" cy="2748753"/>
          </a:xfrm>
        </p:grpSpPr>
        <p:sp>
          <p:nvSpPr>
            <p:cNvPr id="27" name="Isosceles Triangle 26"/>
            <p:cNvSpPr/>
            <p:nvPr/>
          </p:nvSpPr>
          <p:spPr>
            <a:xfrm rot="18309261">
              <a:off x="684878" y="2509119"/>
              <a:ext cx="242957" cy="215563"/>
            </a:xfrm>
            <a:prstGeom prst="triangl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3077522">
              <a:off x="2290634" y="2181433"/>
              <a:ext cx="136918" cy="146065"/>
            </a:xfrm>
            <a:prstGeom prst="triangl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3077522">
              <a:off x="2340299" y="2288275"/>
              <a:ext cx="136918" cy="146065"/>
            </a:xfrm>
            <a:prstGeom prst="triangl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16955642">
              <a:off x="739865" y="950609"/>
              <a:ext cx="242955" cy="539699"/>
            </a:xfrm>
            <a:prstGeom prst="moon">
              <a:avLst>
                <a:gd name="adj" fmla="val 75412"/>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16200000">
              <a:off x="1623093" y="950609"/>
              <a:ext cx="242955" cy="539699"/>
            </a:xfrm>
            <a:prstGeom prst="moon">
              <a:avLst>
                <a:gd name="adj" fmla="val 75412"/>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9562174">
              <a:off x="2010912" y="2478982"/>
              <a:ext cx="259773" cy="201609"/>
            </a:xfrm>
            <a:prstGeom prst="triangl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20700615">
              <a:off x="1907003" y="2576165"/>
              <a:ext cx="259773" cy="201609"/>
            </a:xfrm>
            <a:prstGeom prst="triangl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21003964">
              <a:off x="1765072" y="2594392"/>
              <a:ext cx="259773" cy="201609"/>
            </a:xfrm>
            <a:prstGeom prst="triangl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Bent Arrow 47"/>
            <p:cNvSpPr/>
            <p:nvPr/>
          </p:nvSpPr>
          <p:spPr>
            <a:xfrm rot="5720597" flipH="1">
              <a:off x="1715819" y="2201545"/>
              <a:ext cx="764730" cy="654081"/>
            </a:xfrm>
            <a:prstGeom prst="bentArrow">
              <a:avLst>
                <a:gd name="adj1" fmla="val 25000"/>
                <a:gd name="adj2" fmla="val 25000"/>
                <a:gd name="adj3" fmla="val 50000"/>
                <a:gd name="adj4" fmla="val 7043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56"/>
            <p:cNvGrpSpPr/>
            <p:nvPr/>
          </p:nvGrpSpPr>
          <p:grpSpPr>
            <a:xfrm rot="573686" flipH="1">
              <a:off x="436418" y="1382434"/>
              <a:ext cx="631198" cy="1228377"/>
              <a:chOff x="5486400" y="1371600"/>
              <a:chExt cx="2057400" cy="4499808"/>
            </a:xfrm>
          </p:grpSpPr>
          <p:sp>
            <p:nvSpPr>
              <p:cNvPr id="117" name="Moon 116"/>
              <p:cNvSpPr/>
              <p:nvPr/>
            </p:nvSpPr>
            <p:spPr>
              <a:xfrm>
                <a:off x="5791200" y="2895600"/>
                <a:ext cx="1752600" cy="1524000"/>
              </a:xfrm>
              <a:prstGeom prst="moon">
                <a:avLst>
                  <a:gd name="adj" fmla="val 77765"/>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215144">
                <a:off x="5751976" y="4347408"/>
                <a:ext cx="1752600" cy="1524000"/>
              </a:xfrm>
              <a:prstGeom prst="moon">
                <a:avLst>
                  <a:gd name="adj" fmla="val 77765"/>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a:off x="5791200" y="1371600"/>
                <a:ext cx="1752600" cy="1524000"/>
              </a:xfrm>
              <a:prstGeom prst="moon">
                <a:avLst>
                  <a:gd name="adj" fmla="val 77765"/>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486400" y="1600200"/>
                <a:ext cx="1600200" cy="396240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p:cNvSpPr/>
              <p:nvPr/>
            </p:nvSpPr>
            <p:spPr>
              <a:xfrm rot="5400000">
                <a:off x="6972300" y="2552700"/>
                <a:ext cx="457200" cy="685800"/>
              </a:xfrm>
              <a:prstGeom prs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Isosceles Triangle 121"/>
              <p:cNvSpPr/>
              <p:nvPr/>
            </p:nvSpPr>
            <p:spPr>
              <a:xfrm rot="5400000">
                <a:off x="6940924" y="4049806"/>
                <a:ext cx="457200" cy="685800"/>
              </a:xfrm>
              <a:prstGeom prs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flipV="1">
                <a:off x="5867400" y="1676400"/>
                <a:ext cx="114300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791200" y="2819400"/>
                <a:ext cx="144780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endCxn id="122" idx="5"/>
              </p:cNvCxnSpPr>
              <p:nvPr/>
            </p:nvCxnSpPr>
            <p:spPr>
              <a:xfrm>
                <a:off x="5867400" y="4114800"/>
                <a:ext cx="1302124" cy="3922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45"/>
            <p:cNvGrpSpPr/>
            <p:nvPr/>
          </p:nvGrpSpPr>
          <p:grpSpPr>
            <a:xfrm rot="21085691">
              <a:off x="1610840" y="1476968"/>
              <a:ext cx="631198" cy="1100486"/>
              <a:chOff x="5486400" y="1371600"/>
              <a:chExt cx="2057400" cy="4499808"/>
            </a:xfrm>
          </p:grpSpPr>
          <p:sp>
            <p:nvSpPr>
              <p:cNvPr id="108" name="Moon 29"/>
              <p:cNvSpPr/>
              <p:nvPr/>
            </p:nvSpPr>
            <p:spPr>
              <a:xfrm>
                <a:off x="5791200" y="2895600"/>
                <a:ext cx="1752600" cy="1524000"/>
              </a:xfrm>
              <a:prstGeom prst="moon">
                <a:avLst>
                  <a:gd name="adj" fmla="val 77765"/>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30"/>
              <p:cNvSpPr/>
              <p:nvPr/>
            </p:nvSpPr>
            <p:spPr>
              <a:xfrm rot="215144">
                <a:off x="5751976" y="4347408"/>
                <a:ext cx="1752600" cy="1524000"/>
              </a:xfrm>
              <a:prstGeom prst="moon">
                <a:avLst>
                  <a:gd name="adj" fmla="val 77765"/>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31"/>
              <p:cNvSpPr/>
              <p:nvPr/>
            </p:nvSpPr>
            <p:spPr>
              <a:xfrm>
                <a:off x="5791200" y="1371600"/>
                <a:ext cx="1752600" cy="1524000"/>
              </a:xfrm>
              <a:prstGeom prst="moon">
                <a:avLst>
                  <a:gd name="adj" fmla="val 77765"/>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486400" y="1600200"/>
                <a:ext cx="1600200" cy="396240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5400000">
                <a:off x="6972300" y="2552700"/>
                <a:ext cx="457200" cy="685800"/>
              </a:xfrm>
              <a:prstGeom prs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p:cNvSpPr/>
              <p:nvPr/>
            </p:nvSpPr>
            <p:spPr>
              <a:xfrm rot="5400000">
                <a:off x="6940924" y="4049806"/>
                <a:ext cx="457200" cy="685800"/>
              </a:xfrm>
              <a:prstGeom prs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p:nvPr/>
            </p:nvCxnSpPr>
            <p:spPr>
              <a:xfrm flipV="1">
                <a:off x="5867400" y="1676400"/>
                <a:ext cx="114300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5791200" y="2819400"/>
                <a:ext cx="144780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113" idx="5"/>
              </p:cNvCxnSpPr>
              <p:nvPr/>
            </p:nvCxnSpPr>
            <p:spPr>
              <a:xfrm>
                <a:off x="5867400" y="4114800"/>
                <a:ext cx="1302124" cy="3922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p:cNvGrpSpPr/>
            <p:nvPr/>
          </p:nvGrpSpPr>
          <p:grpSpPr>
            <a:xfrm>
              <a:off x="747357" y="2216581"/>
              <a:ext cx="1143000" cy="923235"/>
              <a:chOff x="3048000" y="2743200"/>
              <a:chExt cx="1981200" cy="2209800"/>
            </a:xfrm>
          </p:grpSpPr>
          <p:sp>
            <p:nvSpPr>
              <p:cNvPr id="105" name="Oval 104"/>
              <p:cNvSpPr/>
              <p:nvPr/>
            </p:nvSpPr>
            <p:spPr>
              <a:xfrm>
                <a:off x="3200400" y="2743200"/>
                <a:ext cx="1676400" cy="2057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2"/>
              <p:cNvSpPr/>
              <p:nvPr/>
            </p:nvSpPr>
            <p:spPr>
              <a:xfrm>
                <a:off x="3048000" y="3505200"/>
                <a:ext cx="1981200" cy="1447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3"/>
              <p:cNvSpPr/>
              <p:nvPr/>
            </p:nvSpPr>
            <p:spPr>
              <a:xfrm>
                <a:off x="3200400" y="3352800"/>
                <a:ext cx="1676400" cy="9906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643448" y="1001798"/>
              <a:ext cx="1350818" cy="1409148"/>
              <a:chOff x="3048000" y="2743200"/>
              <a:chExt cx="1981200" cy="2209800"/>
            </a:xfrm>
          </p:grpSpPr>
          <p:sp>
            <p:nvSpPr>
              <p:cNvPr id="102" name="Oval 101"/>
              <p:cNvSpPr/>
              <p:nvPr/>
            </p:nvSpPr>
            <p:spPr>
              <a:xfrm>
                <a:off x="3200400" y="2743200"/>
                <a:ext cx="1676400" cy="2057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048000" y="3505200"/>
                <a:ext cx="1981200" cy="1447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200400" y="3352800"/>
                <a:ext cx="1676400" cy="9906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14"/>
            <p:cNvSpPr/>
            <p:nvPr/>
          </p:nvSpPr>
          <p:spPr>
            <a:xfrm>
              <a:off x="1059085" y="2410946"/>
              <a:ext cx="519545" cy="583096"/>
            </a:xfrm>
            <a:prstGeom prst="ellipse">
              <a:avLst/>
            </a:prstGeom>
            <a:solidFill>
              <a:srgbClr val="F6DC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1135170" y="2496339"/>
              <a:ext cx="367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059085" y="2605311"/>
              <a:ext cx="519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59085" y="2751085"/>
              <a:ext cx="519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35170" y="2876494"/>
              <a:ext cx="403730" cy="3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25"/>
            <p:cNvGrpSpPr/>
            <p:nvPr/>
          </p:nvGrpSpPr>
          <p:grpSpPr>
            <a:xfrm>
              <a:off x="851266" y="1439120"/>
              <a:ext cx="415636" cy="437322"/>
              <a:chOff x="3276600" y="3429000"/>
              <a:chExt cx="609600" cy="685800"/>
            </a:xfrm>
          </p:grpSpPr>
          <p:sp>
            <p:nvSpPr>
              <p:cNvPr id="100" name="Oval 23"/>
              <p:cNvSpPr/>
              <p:nvPr/>
            </p:nvSpPr>
            <p:spPr>
              <a:xfrm>
                <a:off x="3276600" y="3429000"/>
                <a:ext cx="6096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429000" y="3657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6"/>
            <p:cNvGrpSpPr/>
            <p:nvPr/>
          </p:nvGrpSpPr>
          <p:grpSpPr>
            <a:xfrm>
              <a:off x="1370812" y="1439120"/>
              <a:ext cx="415636" cy="437322"/>
              <a:chOff x="3276600" y="3429000"/>
              <a:chExt cx="609600" cy="685800"/>
            </a:xfrm>
          </p:grpSpPr>
          <p:sp>
            <p:nvSpPr>
              <p:cNvPr id="98" name="Oval 27"/>
              <p:cNvSpPr/>
              <p:nvPr/>
            </p:nvSpPr>
            <p:spPr>
              <a:xfrm>
                <a:off x="3276600" y="3429000"/>
                <a:ext cx="6096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28"/>
              <p:cNvSpPr/>
              <p:nvPr/>
            </p:nvSpPr>
            <p:spPr>
              <a:xfrm>
                <a:off x="3429000" y="3657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Moon 60"/>
            <p:cNvSpPr/>
            <p:nvPr/>
          </p:nvSpPr>
          <p:spPr>
            <a:xfrm rot="16200000">
              <a:off x="1320539" y="2159581"/>
              <a:ext cx="48591" cy="259773"/>
            </a:xfrm>
            <a:prstGeom prst="moon">
              <a:avLst>
                <a:gd name="adj" fmla="val 157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3044526">
              <a:off x="1629164" y="1917892"/>
              <a:ext cx="64571" cy="15749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8555474" flipH="1">
              <a:off x="984622" y="1914406"/>
              <a:ext cx="60594" cy="1670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6"/>
            <p:cNvGrpSpPr/>
            <p:nvPr/>
          </p:nvGrpSpPr>
          <p:grpSpPr>
            <a:xfrm rot="1851524">
              <a:off x="1611775" y="644939"/>
              <a:ext cx="303488" cy="578150"/>
              <a:chOff x="5817422" y="2835934"/>
              <a:chExt cx="691634" cy="1202666"/>
            </a:xfrm>
          </p:grpSpPr>
          <p:sp>
            <p:nvSpPr>
              <p:cNvPr id="95" name="Rounded Rectangle 94"/>
              <p:cNvSpPr/>
              <p:nvPr/>
            </p:nvSpPr>
            <p:spPr>
              <a:xfrm>
                <a:off x="5817422" y="2835934"/>
                <a:ext cx="304800" cy="1202666"/>
              </a:xfrm>
              <a:prstGeom prst="roundRect">
                <a:avLst>
                  <a:gd name="adj" fmla="val 50000"/>
                </a:avLst>
              </a:prstGeom>
              <a:solidFill>
                <a:srgbClr val="F0C4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3075284">
                <a:off x="6057758" y="3008307"/>
                <a:ext cx="304800" cy="597796"/>
              </a:xfrm>
              <a:prstGeom prst="roundRect">
                <a:avLst>
                  <a:gd name="adj" fmla="val 50000"/>
                </a:avLst>
              </a:prstGeom>
              <a:solidFill>
                <a:srgbClr val="F0C4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596783">
                <a:off x="5894817" y="3220670"/>
                <a:ext cx="264324" cy="340461"/>
              </a:xfrm>
              <a:prstGeom prst="roundRect">
                <a:avLst>
                  <a:gd name="adj" fmla="val 50000"/>
                </a:avLst>
              </a:prstGeom>
              <a:solidFill>
                <a:srgbClr val="F0C456"/>
              </a:solidFill>
              <a:ln>
                <a:solidFill>
                  <a:srgbClr val="F0C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77"/>
            <p:cNvGrpSpPr/>
            <p:nvPr/>
          </p:nvGrpSpPr>
          <p:grpSpPr>
            <a:xfrm rot="19748476" flipH="1">
              <a:off x="832457" y="644939"/>
              <a:ext cx="303488" cy="578150"/>
              <a:chOff x="5817422" y="2835934"/>
              <a:chExt cx="691634" cy="1202666"/>
            </a:xfrm>
          </p:grpSpPr>
          <p:sp>
            <p:nvSpPr>
              <p:cNvPr id="92" name="Rounded Rectangle 91"/>
              <p:cNvSpPr/>
              <p:nvPr/>
            </p:nvSpPr>
            <p:spPr>
              <a:xfrm>
                <a:off x="5817422" y="2835934"/>
                <a:ext cx="304800" cy="1202666"/>
              </a:xfrm>
              <a:prstGeom prst="roundRect">
                <a:avLst>
                  <a:gd name="adj" fmla="val 50000"/>
                </a:avLst>
              </a:prstGeom>
              <a:solidFill>
                <a:srgbClr val="F0C4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3075284">
                <a:off x="6057758" y="3008307"/>
                <a:ext cx="304800" cy="597796"/>
              </a:xfrm>
              <a:prstGeom prst="roundRect">
                <a:avLst>
                  <a:gd name="adj" fmla="val 50000"/>
                </a:avLst>
              </a:prstGeom>
              <a:solidFill>
                <a:srgbClr val="F0C4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596783">
                <a:off x="5894817" y="3220670"/>
                <a:ext cx="264324" cy="340461"/>
              </a:xfrm>
              <a:prstGeom prst="roundRect">
                <a:avLst>
                  <a:gd name="adj" fmla="val 50000"/>
                </a:avLst>
              </a:prstGeom>
              <a:solidFill>
                <a:srgbClr val="F0C456"/>
              </a:solidFill>
              <a:ln>
                <a:solidFill>
                  <a:srgbClr val="F0C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4"/>
            <p:cNvGrpSpPr/>
            <p:nvPr/>
          </p:nvGrpSpPr>
          <p:grpSpPr>
            <a:xfrm>
              <a:off x="1422766" y="2362355"/>
              <a:ext cx="323756" cy="456531"/>
              <a:chOff x="6802115" y="4379908"/>
              <a:chExt cx="474842" cy="715924"/>
            </a:xfrm>
          </p:grpSpPr>
          <p:sp>
            <p:nvSpPr>
              <p:cNvPr id="88" name="Isosceles Triangle 87"/>
              <p:cNvSpPr/>
              <p:nvPr/>
            </p:nvSpPr>
            <p:spPr>
              <a:xfrm rot="9133556">
                <a:off x="7039553" y="4917059"/>
                <a:ext cx="216990" cy="17877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12210917">
                <a:off x="6879888" y="4913658"/>
                <a:ext cx="216995" cy="15488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15562611">
                <a:off x="6755807" y="4781691"/>
                <a:ext cx="233490" cy="14087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1535472">
                <a:off x="6972157" y="4379908"/>
                <a:ext cx="304800" cy="597796"/>
              </a:xfrm>
              <a:prstGeom prst="roundRect">
                <a:avLst>
                  <a:gd name="adj"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85"/>
            <p:cNvGrpSpPr/>
            <p:nvPr/>
          </p:nvGrpSpPr>
          <p:grpSpPr>
            <a:xfrm flipH="1">
              <a:off x="903221" y="2362355"/>
              <a:ext cx="323756" cy="456531"/>
              <a:chOff x="6802115" y="4379908"/>
              <a:chExt cx="474842" cy="715924"/>
            </a:xfrm>
          </p:grpSpPr>
          <p:sp>
            <p:nvSpPr>
              <p:cNvPr id="84" name="Isosceles Triangle 83"/>
              <p:cNvSpPr/>
              <p:nvPr/>
            </p:nvSpPr>
            <p:spPr>
              <a:xfrm rot="9133556">
                <a:off x="7039553" y="4917059"/>
                <a:ext cx="216990" cy="17877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2210917">
                <a:off x="6879888" y="4913658"/>
                <a:ext cx="216995" cy="15488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rot="15562611">
                <a:off x="6755807" y="4781691"/>
                <a:ext cx="233490" cy="14087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535472">
                <a:off x="6972157" y="4379908"/>
                <a:ext cx="304800" cy="597796"/>
              </a:xfrm>
              <a:prstGeom prst="roundRect">
                <a:avLst>
                  <a:gd name="adj"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90"/>
            <p:cNvGrpSpPr/>
            <p:nvPr/>
          </p:nvGrpSpPr>
          <p:grpSpPr>
            <a:xfrm>
              <a:off x="1422766" y="2896859"/>
              <a:ext cx="323756" cy="456531"/>
              <a:chOff x="6802115" y="4379908"/>
              <a:chExt cx="474842" cy="715924"/>
            </a:xfrm>
          </p:grpSpPr>
          <p:sp>
            <p:nvSpPr>
              <p:cNvPr id="80" name="Isosceles Triangle 79"/>
              <p:cNvSpPr/>
              <p:nvPr/>
            </p:nvSpPr>
            <p:spPr>
              <a:xfrm rot="9133556">
                <a:off x="7039553" y="4917059"/>
                <a:ext cx="216990" cy="17877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2210917">
                <a:off x="6879888" y="4913658"/>
                <a:ext cx="216995" cy="15488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rot="15562611">
                <a:off x="6755807" y="4781691"/>
                <a:ext cx="233490" cy="14087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1535472">
                <a:off x="6972157" y="4379908"/>
                <a:ext cx="304800" cy="597796"/>
              </a:xfrm>
              <a:prstGeom prst="roundRect">
                <a:avLst>
                  <a:gd name="adj"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95"/>
            <p:cNvGrpSpPr/>
            <p:nvPr/>
          </p:nvGrpSpPr>
          <p:grpSpPr>
            <a:xfrm rot="18906644">
              <a:off x="820457" y="2937161"/>
              <a:ext cx="323756" cy="456531"/>
              <a:chOff x="6802115" y="4379908"/>
              <a:chExt cx="474842" cy="715924"/>
            </a:xfrm>
          </p:grpSpPr>
          <p:sp>
            <p:nvSpPr>
              <p:cNvPr id="76" name="Isosceles Triangle 75"/>
              <p:cNvSpPr/>
              <p:nvPr/>
            </p:nvSpPr>
            <p:spPr>
              <a:xfrm rot="9133556">
                <a:off x="7039553" y="4917059"/>
                <a:ext cx="216990" cy="17877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rot="12210917">
                <a:off x="6879888" y="4913658"/>
                <a:ext cx="216995" cy="15488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5562611">
                <a:off x="6755807" y="4781691"/>
                <a:ext cx="233490" cy="14087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535472">
                <a:off x="6972157" y="4379908"/>
                <a:ext cx="304800" cy="597796"/>
              </a:xfrm>
              <a:prstGeom prst="roundRect">
                <a:avLst>
                  <a:gd name="adj"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Moon 69"/>
            <p:cNvSpPr/>
            <p:nvPr/>
          </p:nvSpPr>
          <p:spPr>
            <a:xfrm rot="7679426">
              <a:off x="1696913" y="1820503"/>
              <a:ext cx="93911" cy="209059"/>
            </a:xfrm>
            <a:prstGeom prst="moon">
              <a:avLst>
                <a:gd name="adj" fmla="val 15775"/>
              </a:avLst>
            </a:prstGeom>
            <a:solidFill>
              <a:schemeClr val="tx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5929610">
              <a:off x="1635086" y="1203947"/>
              <a:ext cx="34641" cy="248724"/>
            </a:xfrm>
            <a:prstGeom prst="moon">
              <a:avLst>
                <a:gd name="adj" fmla="val 15775"/>
              </a:avLst>
            </a:prstGeom>
            <a:solidFill>
              <a:schemeClr val="tx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5670390" flipH="1">
              <a:off x="1011631" y="1203947"/>
              <a:ext cx="34641" cy="248724"/>
            </a:xfrm>
            <a:prstGeom prst="moon">
              <a:avLst>
                <a:gd name="adj" fmla="val 15775"/>
              </a:avLst>
            </a:prstGeom>
            <a:solidFill>
              <a:schemeClr val="tx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0629722">
              <a:off x="1526675" y="2070807"/>
              <a:ext cx="311727" cy="194365"/>
            </a:xfrm>
            <a:prstGeom prst="ellipse">
              <a:avLst/>
            </a:prstGeom>
            <a:solidFill>
              <a:srgbClr val="A1BF65"/>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085002">
              <a:off x="844199" y="2069755"/>
              <a:ext cx="311727" cy="188365"/>
            </a:xfrm>
            <a:prstGeom prst="ellipse">
              <a:avLst/>
            </a:prstGeom>
            <a:solidFill>
              <a:srgbClr val="A1BF65"/>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3920574" flipH="1">
              <a:off x="887033" y="1820503"/>
              <a:ext cx="93911" cy="209059"/>
            </a:xfrm>
            <a:prstGeom prst="moon">
              <a:avLst>
                <a:gd name="adj" fmla="val 15775"/>
              </a:avLst>
            </a:prstGeom>
            <a:solidFill>
              <a:schemeClr val="tx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2"/>
                </a:solidFill>
                <a:latin typeface="Harrington" pitchFamily="82" charset="0"/>
              </a:rPr>
              <a:t>5</a:t>
            </a:r>
            <a:r>
              <a:rPr lang="en-US" sz="5400" baseline="30000" dirty="0">
                <a:solidFill>
                  <a:schemeClr val="bg2"/>
                </a:solidFill>
                <a:latin typeface="Harrington" pitchFamily="82" charset="0"/>
              </a:rPr>
              <a:t>th</a:t>
            </a:r>
            <a:r>
              <a:rPr lang="en-US" sz="5400" dirty="0">
                <a:solidFill>
                  <a:schemeClr val="bg2"/>
                </a:solidFill>
                <a:latin typeface="Harrington" pitchFamily="82" charset="0"/>
              </a:rPr>
              <a:t> Angel</a:t>
            </a:r>
          </a:p>
        </p:txBody>
      </p:sp>
      <p:sp>
        <p:nvSpPr>
          <p:cNvPr id="8" name="TextBox 7"/>
          <p:cNvSpPr txBox="1"/>
          <p:nvPr/>
        </p:nvSpPr>
        <p:spPr>
          <a:xfrm>
            <a:off x="1752600" y="1066800"/>
            <a:ext cx="5638800" cy="4832092"/>
          </a:xfrm>
          <a:prstGeom prst="rect">
            <a:avLst/>
          </a:prstGeom>
          <a:noFill/>
        </p:spPr>
        <p:txBody>
          <a:bodyPr wrap="square" rtlCol="0">
            <a:spAutoFit/>
          </a:bodyPr>
          <a:lstStyle/>
          <a:p>
            <a:r>
              <a:rPr lang="en-US" sz="2400" dirty="0">
                <a:solidFill>
                  <a:schemeClr val="bg2"/>
                </a:solidFill>
              </a:rPr>
              <a:t>Pours vial on the seat of the beast</a:t>
            </a:r>
          </a:p>
          <a:p>
            <a:endParaRPr lang="en-US" sz="2400" dirty="0">
              <a:solidFill>
                <a:schemeClr val="bg2"/>
              </a:solidFill>
            </a:endParaRPr>
          </a:p>
          <a:p>
            <a:r>
              <a:rPr lang="en-US" sz="2400" dirty="0">
                <a:solidFill>
                  <a:schemeClr val="bg2"/>
                </a:solidFill>
              </a:rPr>
              <a:t>Darkness—like plague of Egypt—thick, smothering</a:t>
            </a:r>
          </a:p>
          <a:p>
            <a:r>
              <a:rPr lang="en-US" sz="2400" dirty="0">
                <a:solidFill>
                  <a:schemeClr val="bg2"/>
                </a:solidFill>
              </a:rPr>
              <a:t>This darkness is of evil deeds and desires (Deut. 28:28-29)</a:t>
            </a:r>
          </a:p>
          <a:p>
            <a:endParaRPr lang="en-US" sz="2400" dirty="0">
              <a:solidFill>
                <a:schemeClr val="bg2"/>
              </a:solidFill>
            </a:endParaRPr>
          </a:p>
          <a:p>
            <a:r>
              <a:rPr lang="en-US" sz="2400" dirty="0">
                <a:solidFill>
                  <a:schemeClr val="bg2"/>
                </a:solidFill>
              </a:rPr>
              <a:t>The darkness is swallowing the kingdom of the first beast who is excluded from God’s light</a:t>
            </a:r>
          </a:p>
          <a:p>
            <a:r>
              <a:rPr lang="en-US" sz="2400" dirty="0">
                <a:solidFill>
                  <a:schemeClr val="bg2"/>
                </a:solidFill>
              </a:rPr>
              <a:t>(Isaiah 9:19-20)</a:t>
            </a:r>
          </a:p>
          <a:p>
            <a:endParaRPr lang="en-US" sz="2400" dirty="0">
              <a:solidFill>
                <a:schemeClr val="bg2"/>
              </a:solidFill>
            </a:endParaRPr>
          </a:p>
          <a:p>
            <a:endParaRPr lang="en-US" sz="2000" dirty="0">
              <a:solidFill>
                <a:schemeClr val="bg2"/>
              </a:solidFill>
            </a:endParaRPr>
          </a:p>
        </p:txBody>
      </p:sp>
      <p:sp>
        <p:nvSpPr>
          <p:cNvPr id="9" name="TextBox 8"/>
          <p:cNvSpPr txBox="1"/>
          <p:nvPr/>
        </p:nvSpPr>
        <p:spPr>
          <a:xfrm>
            <a:off x="214060" y="6402609"/>
            <a:ext cx="3810000" cy="400110"/>
          </a:xfrm>
          <a:prstGeom prst="rect">
            <a:avLst/>
          </a:prstGeom>
          <a:noFill/>
        </p:spPr>
        <p:txBody>
          <a:bodyPr wrap="square" rtlCol="0">
            <a:spAutoFit/>
          </a:bodyPr>
          <a:lstStyle/>
          <a:p>
            <a:r>
              <a:rPr lang="en-US" sz="2000" dirty="0">
                <a:solidFill>
                  <a:schemeClr val="bg2"/>
                </a:solidFill>
              </a:rPr>
              <a:t>Revelation 16:10-11</a:t>
            </a:r>
          </a:p>
        </p:txBody>
      </p:sp>
      <p:sp>
        <p:nvSpPr>
          <p:cNvPr id="47" name="Double Wave 46"/>
          <p:cNvSpPr/>
          <p:nvPr/>
        </p:nvSpPr>
        <p:spPr>
          <a:xfrm rot="18490404">
            <a:off x="7945271" y="3415392"/>
            <a:ext cx="2286000" cy="387327"/>
          </a:xfrm>
          <a:prstGeom prst="doubleWave">
            <a:avLst>
              <a:gd name="adj1" fmla="val 625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9"/>
          <p:cNvGrpSpPr/>
          <p:nvPr/>
        </p:nvGrpSpPr>
        <p:grpSpPr>
          <a:xfrm rot="17215964">
            <a:off x="8998015" y="1859379"/>
            <a:ext cx="1484580" cy="1487495"/>
            <a:chOff x="1715820" y="1560505"/>
            <a:chExt cx="1484580" cy="1487495"/>
          </a:xfrm>
        </p:grpSpPr>
        <p:sp>
          <p:nvSpPr>
            <p:cNvPr id="31" name="Chord 30"/>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6"/>
            <p:cNvGrpSpPr/>
            <p:nvPr/>
          </p:nvGrpSpPr>
          <p:grpSpPr>
            <a:xfrm>
              <a:off x="1752600" y="2286000"/>
              <a:ext cx="1447800" cy="762000"/>
              <a:chOff x="1752600" y="2286000"/>
              <a:chExt cx="1447800" cy="762000"/>
            </a:xfrm>
          </p:grpSpPr>
          <p:sp>
            <p:nvSpPr>
              <p:cNvPr id="33" name="Oval 32"/>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3"/>
              <p:cNvGrpSpPr/>
              <p:nvPr/>
            </p:nvGrpSpPr>
            <p:grpSpPr>
              <a:xfrm>
                <a:off x="1905000" y="2286000"/>
                <a:ext cx="1141228" cy="223284"/>
                <a:chOff x="1219200" y="2204767"/>
                <a:chExt cx="6026728" cy="1457866"/>
              </a:xfrm>
            </p:grpSpPr>
            <p:sp>
              <p:nvSpPr>
                <p:cNvPr id="35" name="Quad Arrow 34"/>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8"/>
                <p:cNvGrpSpPr/>
                <p:nvPr/>
              </p:nvGrpSpPr>
              <p:grpSpPr>
                <a:xfrm>
                  <a:off x="3505200" y="2209800"/>
                  <a:ext cx="2585767" cy="1452833"/>
                  <a:chOff x="1219200" y="2204767"/>
                  <a:chExt cx="2585767" cy="1452833"/>
                </a:xfrm>
              </p:grpSpPr>
              <p:sp>
                <p:nvSpPr>
                  <p:cNvPr id="43"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7"/>
                <p:cNvGrpSpPr/>
                <p:nvPr/>
              </p:nvGrpSpPr>
              <p:grpSpPr>
                <a:xfrm>
                  <a:off x="1219200" y="2204767"/>
                  <a:ext cx="2585767" cy="1452833"/>
                  <a:chOff x="1219200" y="2204767"/>
                  <a:chExt cx="2585767" cy="1452833"/>
                </a:xfrm>
              </p:grpSpPr>
              <p:sp>
                <p:nvSpPr>
                  <p:cNvPr id="39"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7" name="Group 126"/>
          <p:cNvGrpSpPr/>
          <p:nvPr/>
        </p:nvGrpSpPr>
        <p:grpSpPr>
          <a:xfrm>
            <a:off x="7739656" y="165144"/>
            <a:ext cx="458845" cy="1253657"/>
            <a:chOff x="3735594" y="3314208"/>
            <a:chExt cx="1126163" cy="3076901"/>
          </a:xfr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p:grpSpPr>
        <p:sp>
          <p:nvSpPr>
            <p:cNvPr id="128" name="Freeform: Shape 127"/>
            <p:cNvSpPr/>
            <p:nvPr/>
          </p:nvSpPr>
          <p:spPr>
            <a:xfrm>
              <a:off x="3735594" y="5288569"/>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Freeform: Shape 128"/>
            <p:cNvSpPr/>
            <p:nvPr/>
          </p:nvSpPr>
          <p:spPr>
            <a:xfrm rot="20798583">
              <a:off x="4014644" y="5294784"/>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0" name="Trapezoid 129"/>
            <p:cNvSpPr/>
            <p:nvPr/>
          </p:nvSpPr>
          <p:spPr>
            <a:xfrm>
              <a:off x="3943105" y="4243062"/>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4374160" y="4196107"/>
              <a:ext cx="487597" cy="1220136"/>
              <a:chOff x="4429327" y="4241330"/>
              <a:chExt cx="487597" cy="1220136"/>
            </a:xfrm>
            <a:grpFill/>
          </p:grpSpPr>
          <p:sp>
            <p:nvSpPr>
              <p:cNvPr id="154" name="Freeform: Shape 153"/>
              <p:cNvSpPr/>
              <p:nvPr/>
            </p:nvSpPr>
            <p:spPr>
              <a:xfrm rot="13332582">
                <a:off x="4429327" y="4729117"/>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9763958">
                <a:off x="4474461" y="4241330"/>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3787695" y="4190737"/>
              <a:ext cx="487597" cy="1298423"/>
              <a:chOff x="2823340" y="4240778"/>
              <a:chExt cx="487597" cy="1298423"/>
            </a:xfrm>
            <a:grpFill/>
          </p:grpSpPr>
          <p:sp>
            <p:nvSpPr>
              <p:cNvPr id="152" name="Freeform: Shape 151"/>
              <p:cNvSpPr/>
              <p:nvPr/>
            </p:nvSpPr>
            <p:spPr>
              <a:xfrm rot="8267418" flipH="1">
                <a:off x="2823340" y="4806852"/>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942750">
                <a:off x="2895232" y="4240778"/>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rapezoid 132"/>
            <p:cNvSpPr/>
            <p:nvPr/>
          </p:nvSpPr>
          <p:spPr>
            <a:xfrm>
              <a:off x="4048742" y="4196107"/>
              <a:ext cx="567722" cy="723538"/>
            </a:xfrm>
            <a:prstGeom prst="trapezoid">
              <a:avLst>
                <a:gd name="adj" fmla="val 2990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68"/>
            <p:cNvGrpSpPr/>
            <p:nvPr/>
          </p:nvGrpSpPr>
          <p:grpSpPr>
            <a:xfrm>
              <a:off x="4007499" y="4645247"/>
              <a:ext cx="660437" cy="661734"/>
              <a:chOff x="1715820" y="1560505"/>
              <a:chExt cx="1484580" cy="1487495"/>
            </a:xfrm>
            <a:grpFill/>
          </p:grpSpPr>
          <p:sp>
            <p:nvSpPr>
              <p:cNvPr id="136" name="Chord 135"/>
              <p:cNvSpPr/>
              <p:nvPr/>
            </p:nvSpPr>
            <p:spPr>
              <a:xfrm rot="18620215">
                <a:off x="1731278" y="1545047"/>
                <a:ext cx="1421619" cy="1452535"/>
              </a:xfrm>
              <a:prstGeom prst="chord">
                <a:avLst>
                  <a:gd name="adj1" fmla="val 2700000"/>
                  <a:gd name="adj2" fmla="val 1400497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6"/>
              <p:cNvGrpSpPr/>
              <p:nvPr/>
            </p:nvGrpSpPr>
            <p:grpSpPr>
              <a:xfrm>
                <a:off x="1752600" y="2286000"/>
                <a:ext cx="1447800" cy="762000"/>
                <a:chOff x="1752600" y="2286000"/>
                <a:chExt cx="1447800" cy="762000"/>
              </a:xfrm>
              <a:grpFill/>
            </p:grpSpPr>
            <p:sp>
              <p:nvSpPr>
                <p:cNvPr id="138" name="Oval 137"/>
                <p:cNvSpPr/>
                <p:nvPr/>
              </p:nvSpPr>
              <p:spPr>
                <a:xfrm>
                  <a:off x="1752600" y="2819400"/>
                  <a:ext cx="1447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3"/>
                <p:cNvGrpSpPr/>
                <p:nvPr/>
              </p:nvGrpSpPr>
              <p:grpSpPr>
                <a:xfrm>
                  <a:off x="1905000" y="2286000"/>
                  <a:ext cx="1141228" cy="223284"/>
                  <a:chOff x="1219200" y="2204767"/>
                  <a:chExt cx="6026728" cy="1457866"/>
                </a:xfrm>
                <a:grpFill/>
              </p:grpSpPr>
              <p:sp>
                <p:nvSpPr>
                  <p:cNvPr id="140" name="Quad Arrow 173"/>
                  <p:cNvSpPr/>
                  <p:nvPr/>
                </p:nvSpPr>
                <p:spPr>
                  <a:xfrm rot="18856292">
                    <a:off x="5798128" y="2214418"/>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8"/>
                  <p:cNvGrpSpPr/>
                  <p:nvPr/>
                </p:nvGrpSpPr>
                <p:grpSpPr>
                  <a:xfrm>
                    <a:off x="3505200" y="2209800"/>
                    <a:ext cx="2585767" cy="1452833"/>
                    <a:chOff x="1219200" y="2204767"/>
                    <a:chExt cx="2585767" cy="1452833"/>
                  </a:xfrm>
                  <a:grpFill/>
                </p:grpSpPr>
                <p:sp>
                  <p:nvSpPr>
                    <p:cNvPr id="148" name="Quad Arrow 12"/>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13"/>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1219200" y="2204767"/>
                    <a:ext cx="2585767" cy="1452833"/>
                    <a:chOff x="1219200" y="2204767"/>
                    <a:chExt cx="2585767" cy="1452833"/>
                  </a:xfrm>
                  <a:grpFill/>
                </p:grpSpPr>
                <p:sp>
                  <p:nvSpPr>
                    <p:cNvPr id="144" name="Quad Arrow 3"/>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4"/>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0"/>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1"/>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Diamond 7"/>
                  <p:cNvSpPr/>
                  <p:nvPr/>
                </p:nvSpPr>
                <p:spPr>
                  <a:xfrm>
                    <a:off x="6423891" y="2766291"/>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5" name="Freeform: Shape 134"/>
            <p:cNvSpPr/>
            <p:nvPr/>
          </p:nvSpPr>
          <p:spPr>
            <a:xfrm>
              <a:off x="3804512" y="3314208"/>
              <a:ext cx="1003525" cy="808839"/>
            </a:xfrm>
            <a:custGeom>
              <a:avLst/>
              <a:gdLst>
                <a:gd name="connsiteX0" fmla="*/ 848345 w 1079738"/>
                <a:gd name="connsiteY0" fmla="*/ 450 h 899657"/>
                <a:gd name="connsiteX1" fmla="*/ 886113 w 1079738"/>
                <a:gd name="connsiteY1" fmla="*/ 7634 h 899657"/>
                <a:gd name="connsiteX2" fmla="*/ 957378 w 1079738"/>
                <a:gd name="connsiteY2" fmla="*/ 75567 h 899657"/>
                <a:gd name="connsiteX3" fmla="*/ 957771 w 1079738"/>
                <a:gd name="connsiteY3" fmla="*/ 75735 h 899657"/>
                <a:gd name="connsiteX4" fmla="*/ 1014040 w 1079738"/>
                <a:gd name="connsiteY4" fmla="*/ 99783 h 899657"/>
                <a:gd name="connsiteX5" fmla="*/ 1048835 w 1079738"/>
                <a:gd name="connsiteY5" fmla="*/ 141497 h 899657"/>
                <a:gd name="connsiteX6" fmla="*/ 1044742 w 1079738"/>
                <a:gd name="connsiteY6" fmla="*/ 212990 h 899657"/>
                <a:gd name="connsiteX7" fmla="*/ 1074645 w 1079738"/>
                <a:gd name="connsiteY7" fmla="*/ 322300 h 899657"/>
                <a:gd name="connsiteX8" fmla="*/ 982784 w 1079738"/>
                <a:gd name="connsiteY8" fmla="*/ 407026 h 899657"/>
                <a:gd name="connsiteX9" fmla="*/ 970703 w 1079738"/>
                <a:gd name="connsiteY9" fmla="*/ 409771 h 899657"/>
                <a:gd name="connsiteX10" fmla="*/ 978585 w 1079738"/>
                <a:gd name="connsiteY10" fmla="*/ 487318 h 899657"/>
                <a:gd name="connsiteX11" fmla="*/ 562832 w 1079738"/>
                <a:gd name="connsiteY11" fmla="*/ 899657 h 899657"/>
                <a:gd name="connsiteX12" fmla="*/ 155526 w 1079738"/>
                <a:gd name="connsiteY12" fmla="*/ 570419 h 899657"/>
                <a:gd name="connsiteX13" fmla="*/ 147639 w 1079738"/>
                <a:gd name="connsiteY13" fmla="*/ 492826 h 899657"/>
                <a:gd name="connsiteX14" fmla="*/ 145788 w 1079738"/>
                <a:gd name="connsiteY14" fmla="*/ 491228 h 899657"/>
                <a:gd name="connsiteX15" fmla="*/ 28620 w 1079738"/>
                <a:gd name="connsiteY15" fmla="*/ 432527 h 899657"/>
                <a:gd name="connsiteX16" fmla="*/ 53656 w 1079738"/>
                <a:gd name="connsiteY16" fmla="*/ 353291 h 899657"/>
                <a:gd name="connsiteX17" fmla="*/ 788 w 1079738"/>
                <a:gd name="connsiteY17" fmla="*/ 271996 h 899657"/>
                <a:gd name="connsiteX18" fmla="*/ 97338 w 1079738"/>
                <a:gd name="connsiteY18" fmla="*/ 199739 h 899657"/>
                <a:gd name="connsiteX19" fmla="*/ 98262 w 1079738"/>
                <a:gd name="connsiteY19" fmla="*/ 197835 h 899657"/>
                <a:gd name="connsiteX20" fmla="*/ 141270 w 1079738"/>
                <a:gd name="connsiteY20" fmla="*/ 94072 h 899657"/>
                <a:gd name="connsiteX21" fmla="*/ 350495 w 1079738"/>
                <a:gd name="connsiteY21" fmla="*/ 70367 h 899657"/>
                <a:gd name="connsiteX22" fmla="*/ 350542 w 1079738"/>
                <a:gd name="connsiteY22" fmla="*/ 70327 h 899657"/>
                <a:gd name="connsiteX23" fmla="*/ 392150 w 1079738"/>
                <a:gd name="connsiteY23" fmla="*/ 34673 h 899657"/>
                <a:gd name="connsiteX24" fmla="*/ 561443 w 1079738"/>
                <a:gd name="connsiteY24" fmla="*/ 45757 h 899657"/>
                <a:gd name="connsiteX25" fmla="*/ 562194 w 1079738"/>
                <a:gd name="connsiteY25" fmla="*/ 45086 h 899657"/>
                <a:gd name="connsiteX26" fmla="*/ 595240 w 1079738"/>
                <a:gd name="connsiteY26" fmla="*/ 15599 h 899657"/>
                <a:gd name="connsiteX27" fmla="*/ 643640 w 1079738"/>
                <a:gd name="connsiteY27" fmla="*/ 821 h 899657"/>
                <a:gd name="connsiteX28" fmla="*/ 700283 w 1079738"/>
                <a:gd name="connsiteY28" fmla="*/ 6182 h 899657"/>
                <a:gd name="connsiteX29" fmla="*/ 744268 w 1079738"/>
                <a:gd name="connsiteY29" fmla="*/ 31771 h 899657"/>
                <a:gd name="connsiteX30" fmla="*/ 745581 w 1079738"/>
                <a:gd name="connsiteY30" fmla="*/ 32535 h 899657"/>
                <a:gd name="connsiteX31" fmla="*/ 848345 w 1079738"/>
                <a:gd name="connsiteY31" fmla="*/ 450 h 89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9738" h="899657">
                  <a:moveTo>
                    <a:pt x="848345" y="450"/>
                  </a:moveTo>
                  <a:cubicBezTo>
                    <a:pt x="861121" y="1270"/>
                    <a:pt x="873870" y="3636"/>
                    <a:pt x="886113" y="7634"/>
                  </a:cubicBezTo>
                  <a:cubicBezTo>
                    <a:pt x="923430" y="19813"/>
                    <a:pt x="950189" y="45312"/>
                    <a:pt x="957378" y="75567"/>
                  </a:cubicBezTo>
                  <a:lnTo>
                    <a:pt x="957771" y="75735"/>
                  </a:lnTo>
                  <a:lnTo>
                    <a:pt x="1014040" y="99783"/>
                  </a:lnTo>
                  <a:cubicBezTo>
                    <a:pt x="1029765" y="111118"/>
                    <a:pt x="1041846" y="125369"/>
                    <a:pt x="1048835" y="141497"/>
                  </a:cubicBezTo>
                  <a:cubicBezTo>
                    <a:pt x="1058995" y="164911"/>
                    <a:pt x="1057547" y="190341"/>
                    <a:pt x="1044742" y="212990"/>
                  </a:cubicBezTo>
                  <a:cubicBezTo>
                    <a:pt x="1076218" y="244050"/>
                    <a:pt x="1087226" y="284315"/>
                    <a:pt x="1074645" y="322300"/>
                  </a:cubicBezTo>
                  <a:cubicBezTo>
                    <a:pt x="1062102" y="360173"/>
                    <a:pt x="1027824" y="390914"/>
                    <a:pt x="982784" y="407026"/>
                  </a:cubicBezTo>
                  <a:lnTo>
                    <a:pt x="970703" y="409771"/>
                  </a:lnTo>
                  <a:lnTo>
                    <a:pt x="978585" y="487318"/>
                  </a:lnTo>
                  <a:cubicBezTo>
                    <a:pt x="978585" y="715047"/>
                    <a:pt x="792446" y="899657"/>
                    <a:pt x="562832" y="899657"/>
                  </a:cubicBezTo>
                  <a:cubicBezTo>
                    <a:pt x="361920" y="899657"/>
                    <a:pt x="194293" y="758315"/>
                    <a:pt x="155526" y="570419"/>
                  </a:cubicBezTo>
                  <a:lnTo>
                    <a:pt x="147639" y="492826"/>
                  </a:lnTo>
                  <a:lnTo>
                    <a:pt x="145788" y="491228"/>
                  </a:lnTo>
                  <a:cubicBezTo>
                    <a:pt x="93020" y="495914"/>
                    <a:pt x="43472" y="471096"/>
                    <a:pt x="28620" y="432527"/>
                  </a:cubicBezTo>
                  <a:cubicBezTo>
                    <a:pt x="17862" y="404623"/>
                    <a:pt x="27372" y="374508"/>
                    <a:pt x="53656" y="353291"/>
                  </a:cubicBezTo>
                  <a:cubicBezTo>
                    <a:pt x="16364" y="336648"/>
                    <a:pt x="-4404" y="304712"/>
                    <a:pt x="788" y="271996"/>
                  </a:cubicBezTo>
                  <a:cubicBezTo>
                    <a:pt x="6879" y="233692"/>
                    <a:pt x="46967" y="203688"/>
                    <a:pt x="97338" y="199739"/>
                  </a:cubicBezTo>
                  <a:cubicBezTo>
                    <a:pt x="97638" y="199100"/>
                    <a:pt x="97963" y="198474"/>
                    <a:pt x="98262" y="197835"/>
                  </a:cubicBezTo>
                  <a:cubicBezTo>
                    <a:pt x="91498" y="160114"/>
                    <a:pt x="107273" y="122074"/>
                    <a:pt x="141270" y="94072"/>
                  </a:cubicBezTo>
                  <a:cubicBezTo>
                    <a:pt x="194987" y="49845"/>
                    <a:pt x="282077" y="39987"/>
                    <a:pt x="350495" y="70367"/>
                  </a:cubicBezTo>
                  <a:lnTo>
                    <a:pt x="350542" y="70327"/>
                  </a:lnTo>
                  <a:lnTo>
                    <a:pt x="392150" y="34673"/>
                  </a:lnTo>
                  <a:cubicBezTo>
                    <a:pt x="442480" y="8246"/>
                    <a:pt x="513854" y="10199"/>
                    <a:pt x="561443" y="45757"/>
                  </a:cubicBezTo>
                  <a:lnTo>
                    <a:pt x="562194" y="45086"/>
                  </a:lnTo>
                  <a:lnTo>
                    <a:pt x="595240" y="15599"/>
                  </a:lnTo>
                  <a:cubicBezTo>
                    <a:pt x="609356" y="7880"/>
                    <a:pt x="625905" y="2726"/>
                    <a:pt x="643640" y="821"/>
                  </a:cubicBezTo>
                  <a:cubicBezTo>
                    <a:pt x="663160" y="-1279"/>
                    <a:pt x="682667" y="703"/>
                    <a:pt x="700283" y="6182"/>
                  </a:cubicBezTo>
                  <a:lnTo>
                    <a:pt x="744268" y="31771"/>
                  </a:lnTo>
                  <a:lnTo>
                    <a:pt x="745581" y="32535"/>
                  </a:lnTo>
                  <a:cubicBezTo>
                    <a:pt x="771454" y="9448"/>
                    <a:pt x="810019" y="-2010"/>
                    <a:pt x="848345" y="45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959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32" presetClass="emph" presetSubtype="0" fill="hold" grpId="0" nodeType="withEffect">
                                  <p:stCondLst>
                                    <p:cond delay="0"/>
                                  </p:stCondLst>
                                  <p:childTnLst>
                                    <p:animClr clrSpc="rgb" dir="cw">
                                      <p:cBhvr override="childStyle">
                                        <p:cTn id="16" dur="100" fill="hold"/>
                                        <p:tgtEl>
                                          <p:spTgt spid="47"/>
                                        </p:tgtEl>
                                        <p:attrNameLst>
                                          <p:attrName>style.color</p:attrName>
                                        </p:attrNameLst>
                                      </p:cBhvr>
                                      <p:to>
                                        <a:schemeClr val="accent2"/>
                                      </p:to>
                                    </p:animClr>
                                    <p:animClr clrSpc="rgb" dir="cw">
                                      <p:cBhvr>
                                        <p:cTn id="17" dur="100" fill="hold"/>
                                        <p:tgtEl>
                                          <p:spTgt spid="47"/>
                                        </p:tgtEl>
                                        <p:attrNameLst>
                                          <p:attrName>fillcolor</p:attrName>
                                        </p:attrNameLst>
                                      </p:cBhvr>
                                      <p:to>
                                        <a:schemeClr val="accent2"/>
                                      </p:to>
                                    </p:animClr>
                                    <p:set>
                                      <p:cBhvr>
                                        <p:cTn id="18" dur="100" fill="hold"/>
                                        <p:tgtEl>
                                          <p:spTgt spid="47"/>
                                        </p:tgtEl>
                                        <p:attrNameLst>
                                          <p:attrName>fill.type</p:attrName>
                                        </p:attrNameLst>
                                      </p:cBhvr>
                                      <p:to>
                                        <p:strVal val="solid"/>
                                      </p:to>
                                    </p:set>
                                    <p:set>
                                      <p:cBhvr>
                                        <p:cTn id="19" dur="100" fill="hold"/>
                                        <p:tgtEl>
                                          <p:spTgt spid="47"/>
                                        </p:tgtEl>
                                        <p:attrNameLst>
                                          <p:attrName>fill.on</p:attrName>
                                        </p:attrNameLst>
                                      </p:cBhvr>
                                      <p:to>
                                        <p:strVal val="true"/>
                                      </p:to>
                                    </p:set>
                                    <p:animRot by="120000">
                                      <p:cBhvr>
                                        <p:cTn id="20" dur="100" fill="hold">
                                          <p:stCondLst>
                                            <p:cond delay="0"/>
                                          </p:stCondLst>
                                        </p:cTn>
                                        <p:tgtEl>
                                          <p:spTgt spid="47"/>
                                        </p:tgtEl>
                                        <p:attrNameLst>
                                          <p:attrName>r</p:attrName>
                                        </p:attrNameLst>
                                      </p:cBhvr>
                                    </p:animRot>
                                    <p:animRot by="-240000">
                                      <p:cBhvr>
                                        <p:cTn id="21" dur="200" fill="hold">
                                          <p:stCondLst>
                                            <p:cond delay="200"/>
                                          </p:stCondLst>
                                        </p:cTn>
                                        <p:tgtEl>
                                          <p:spTgt spid="47"/>
                                        </p:tgtEl>
                                        <p:attrNameLst>
                                          <p:attrName>r</p:attrName>
                                        </p:attrNameLst>
                                      </p:cBhvr>
                                    </p:animRot>
                                    <p:animRot by="240000">
                                      <p:cBhvr>
                                        <p:cTn id="22" dur="200" fill="hold">
                                          <p:stCondLst>
                                            <p:cond delay="400"/>
                                          </p:stCondLst>
                                        </p:cTn>
                                        <p:tgtEl>
                                          <p:spTgt spid="47"/>
                                        </p:tgtEl>
                                        <p:attrNameLst>
                                          <p:attrName>r</p:attrName>
                                        </p:attrNameLst>
                                      </p:cBhvr>
                                    </p:animRot>
                                    <p:animRot by="-240000">
                                      <p:cBhvr>
                                        <p:cTn id="23" dur="200" fill="hold">
                                          <p:stCondLst>
                                            <p:cond delay="600"/>
                                          </p:stCondLst>
                                        </p:cTn>
                                        <p:tgtEl>
                                          <p:spTgt spid="47"/>
                                        </p:tgtEl>
                                        <p:attrNameLst>
                                          <p:attrName>r</p:attrName>
                                        </p:attrNameLst>
                                      </p:cBhvr>
                                    </p:animRot>
                                    <p:animRot by="120000">
                                      <p:cBhvr>
                                        <p:cTn id="24" dur="200" fill="hold">
                                          <p:stCondLst>
                                            <p:cond delay="80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2"/>
                </a:solidFill>
                <a:latin typeface="Harrington" pitchFamily="82" charset="0"/>
              </a:rPr>
              <a:t>6</a:t>
            </a:r>
            <a:r>
              <a:rPr lang="en-US" sz="5400" baseline="30000" dirty="0">
                <a:solidFill>
                  <a:schemeClr val="bg2"/>
                </a:solidFill>
                <a:latin typeface="Harrington" pitchFamily="82" charset="0"/>
              </a:rPr>
              <a:t>th</a:t>
            </a:r>
            <a:r>
              <a:rPr lang="en-US" sz="5400" dirty="0">
                <a:solidFill>
                  <a:schemeClr val="bg2"/>
                </a:solidFill>
                <a:latin typeface="Harrington" pitchFamily="82" charset="0"/>
              </a:rPr>
              <a:t>  Angel</a:t>
            </a:r>
          </a:p>
        </p:txBody>
      </p:sp>
      <p:sp>
        <p:nvSpPr>
          <p:cNvPr id="8" name="TextBox 7"/>
          <p:cNvSpPr txBox="1"/>
          <p:nvPr/>
        </p:nvSpPr>
        <p:spPr>
          <a:xfrm>
            <a:off x="838684" y="1030661"/>
            <a:ext cx="5638800" cy="5940088"/>
          </a:xfrm>
          <a:prstGeom prst="rect">
            <a:avLst/>
          </a:prstGeom>
          <a:noFill/>
        </p:spPr>
        <p:txBody>
          <a:bodyPr wrap="square" rtlCol="0">
            <a:spAutoFit/>
          </a:bodyPr>
          <a:lstStyle/>
          <a:p>
            <a:r>
              <a:rPr lang="en-US" sz="2400" dirty="0">
                <a:solidFill>
                  <a:schemeClr val="bg2"/>
                </a:solidFill>
              </a:rPr>
              <a:t>Prepares the world for war</a:t>
            </a:r>
          </a:p>
          <a:p>
            <a:endParaRPr lang="en-US" sz="2400" dirty="0">
              <a:solidFill>
                <a:schemeClr val="bg2"/>
              </a:solidFill>
            </a:endParaRPr>
          </a:p>
          <a:p>
            <a:r>
              <a:rPr lang="en-US" sz="2400" dirty="0">
                <a:solidFill>
                  <a:schemeClr val="bg2"/>
                </a:solidFill>
              </a:rPr>
              <a:t>Euphrates dries up—everything that held back the war is dried up and the war may go forth. (Red Sea and Jordan)</a:t>
            </a:r>
          </a:p>
          <a:p>
            <a:endParaRPr lang="en-US" sz="2400" dirty="0">
              <a:solidFill>
                <a:schemeClr val="bg2"/>
              </a:solidFill>
            </a:endParaRPr>
          </a:p>
          <a:p>
            <a:r>
              <a:rPr lang="en-US" sz="2400" dirty="0">
                <a:solidFill>
                  <a:schemeClr val="bg2"/>
                </a:solidFill>
              </a:rPr>
              <a:t>Frogs—unclean animals (Lev. 11:10)</a:t>
            </a:r>
          </a:p>
          <a:p>
            <a:endParaRPr lang="en-US" sz="2400" dirty="0">
              <a:solidFill>
                <a:schemeClr val="bg2"/>
              </a:solidFill>
            </a:endParaRPr>
          </a:p>
          <a:p>
            <a:r>
              <a:rPr lang="en-US" sz="2400" dirty="0">
                <a:solidFill>
                  <a:schemeClr val="bg2"/>
                </a:solidFill>
              </a:rPr>
              <a:t>3 frogs—Lies come out of the mouths of the unholy trinity in 3 forms:</a:t>
            </a:r>
          </a:p>
          <a:p>
            <a:r>
              <a:rPr lang="en-US" sz="2400" dirty="0">
                <a:solidFill>
                  <a:schemeClr val="bg2"/>
                </a:solidFill>
              </a:rPr>
              <a:t>	1. Dragon—river of lies</a:t>
            </a:r>
          </a:p>
          <a:p>
            <a:r>
              <a:rPr lang="en-US" sz="2400" dirty="0">
                <a:solidFill>
                  <a:schemeClr val="bg2"/>
                </a:solidFill>
              </a:rPr>
              <a:t>	2. Beast—blasphemies</a:t>
            </a:r>
          </a:p>
          <a:p>
            <a:r>
              <a:rPr lang="en-US" sz="2400" dirty="0">
                <a:solidFill>
                  <a:schemeClr val="bg2"/>
                </a:solidFill>
              </a:rPr>
              <a:t>	3. False prophet—seductive 	  	    propaganda</a:t>
            </a:r>
          </a:p>
          <a:p>
            <a:endParaRPr lang="en-US" sz="2400" dirty="0">
              <a:solidFill>
                <a:schemeClr val="bg2"/>
              </a:solidFill>
            </a:endParaRPr>
          </a:p>
          <a:p>
            <a:endParaRPr lang="en-US" sz="2000" dirty="0">
              <a:solidFill>
                <a:schemeClr val="bg2"/>
              </a:solidFill>
            </a:endParaRPr>
          </a:p>
        </p:txBody>
      </p:sp>
      <p:sp>
        <p:nvSpPr>
          <p:cNvPr id="9" name="TextBox 8"/>
          <p:cNvSpPr txBox="1"/>
          <p:nvPr/>
        </p:nvSpPr>
        <p:spPr>
          <a:xfrm>
            <a:off x="98776" y="6437443"/>
            <a:ext cx="3810000" cy="400110"/>
          </a:xfrm>
          <a:prstGeom prst="rect">
            <a:avLst/>
          </a:prstGeom>
          <a:noFill/>
        </p:spPr>
        <p:txBody>
          <a:bodyPr wrap="square" rtlCol="0">
            <a:spAutoFit/>
          </a:bodyPr>
          <a:lstStyle/>
          <a:p>
            <a:r>
              <a:rPr lang="en-US" sz="2000" dirty="0">
                <a:solidFill>
                  <a:schemeClr val="bg2"/>
                </a:solidFill>
              </a:rPr>
              <a:t>Revelation 16:12-14</a:t>
            </a:r>
          </a:p>
        </p:txBody>
      </p:sp>
      <p:grpSp>
        <p:nvGrpSpPr>
          <p:cNvPr id="2" name="Group 125"/>
          <p:cNvGrpSpPr/>
          <p:nvPr/>
        </p:nvGrpSpPr>
        <p:grpSpPr>
          <a:xfrm flipH="1">
            <a:off x="8680001" y="1362127"/>
            <a:ext cx="2331638" cy="1584947"/>
            <a:chOff x="1295400" y="2591141"/>
            <a:chExt cx="4873719" cy="3312944"/>
          </a:xfrm>
          <a:solidFill>
            <a:schemeClr val="bg2">
              <a:lumMod val="50000"/>
            </a:schemeClr>
          </a:solidFill>
        </p:grpSpPr>
        <p:sp>
          <p:nvSpPr>
            <p:cNvPr id="127" name="Donut 126"/>
            <p:cNvSpPr/>
            <p:nvPr/>
          </p:nvSpPr>
          <p:spPr>
            <a:xfrm>
              <a:off x="2514600" y="3124200"/>
              <a:ext cx="2667000" cy="2667000"/>
            </a:xfrm>
            <a:prstGeom prst="donut">
              <a:avLst>
                <a:gd name="adj" fmla="val 12635"/>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Rounded Rectangle 127"/>
            <p:cNvSpPr/>
            <p:nvPr/>
          </p:nvSpPr>
          <p:spPr>
            <a:xfrm>
              <a:off x="3793761" y="3352800"/>
              <a:ext cx="152400" cy="2209800"/>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5400000" flipH="1">
              <a:off x="3901190" y="3355299"/>
              <a:ext cx="152400" cy="2209800"/>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rot="2623725">
              <a:off x="3767607" y="3083901"/>
              <a:ext cx="165191" cy="2667000"/>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rot="8023725">
              <a:off x="3791344" y="3115132"/>
              <a:ext cx="165191" cy="2667000"/>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581400" y="4114800"/>
              <a:ext cx="609600" cy="6096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p:cNvGrpSpPr/>
            <p:nvPr/>
          </p:nvGrpSpPr>
          <p:grpSpPr>
            <a:xfrm rot="4741942">
              <a:off x="3298190" y="889444"/>
              <a:ext cx="1169232" cy="4572626"/>
              <a:chOff x="5936105" y="1409074"/>
              <a:chExt cx="1169232" cy="4572626"/>
            </a:xfrm>
            <a:grpFill/>
          </p:grpSpPr>
          <p:sp>
            <p:nvSpPr>
              <p:cNvPr id="137" name="Trapezoid 8"/>
              <p:cNvSpPr/>
              <p:nvPr/>
            </p:nvSpPr>
            <p:spPr>
              <a:xfrm>
                <a:off x="5943600" y="1447800"/>
                <a:ext cx="1143000" cy="3733800"/>
              </a:xfrm>
              <a:prstGeom prst="trapezoi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lowchart: Delay 137"/>
              <p:cNvSpPr/>
              <p:nvPr/>
            </p:nvSpPr>
            <p:spPr>
              <a:xfrm rot="5400000">
                <a:off x="5949221" y="4825584"/>
                <a:ext cx="1143000" cy="1169232"/>
              </a:xfrm>
              <a:prstGeom prst="flowChartDelay">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rot="10800000">
                <a:off x="6160955" y="1409074"/>
                <a:ext cx="719530" cy="191123"/>
              </a:xfrm>
              <a:prstGeom prst="trapezoi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4" name="Oval 133"/>
            <p:cNvSpPr/>
            <p:nvPr/>
          </p:nvSpPr>
          <p:spPr>
            <a:xfrm>
              <a:off x="1295400" y="3505200"/>
              <a:ext cx="457200" cy="3810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rot="1345471">
              <a:off x="1869539" y="3408827"/>
              <a:ext cx="762000" cy="2362200"/>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rot="5175517">
              <a:off x="1385355" y="5139884"/>
              <a:ext cx="762000" cy="76640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39"/>
          <p:cNvGrpSpPr/>
          <p:nvPr/>
        </p:nvGrpSpPr>
        <p:grpSpPr>
          <a:xfrm>
            <a:off x="6172201" y="5029200"/>
            <a:ext cx="1469735" cy="1371600"/>
            <a:chOff x="3152639" y="4953000"/>
            <a:chExt cx="2835417" cy="2646095"/>
          </a:xfrm>
        </p:grpSpPr>
        <p:sp>
          <p:nvSpPr>
            <p:cNvPr id="141" name="6-Point Star 140"/>
            <p:cNvSpPr/>
            <p:nvPr/>
          </p:nvSpPr>
          <p:spPr>
            <a:xfrm rot="8110417" flipH="1">
              <a:off x="4973967" y="6608432"/>
              <a:ext cx="948728" cy="990663"/>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6-Point Star 141"/>
            <p:cNvSpPr/>
            <p:nvPr/>
          </p:nvSpPr>
          <p:spPr>
            <a:xfrm rot="13619919">
              <a:off x="3173607" y="6499847"/>
              <a:ext cx="948728" cy="990663"/>
            </a:xfrm>
            <a:prstGeom prst="star6">
              <a:avLst>
                <a:gd name="adj" fmla="val 18102"/>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2"/>
            <p:cNvGrpSpPr/>
            <p:nvPr/>
          </p:nvGrpSpPr>
          <p:grpSpPr>
            <a:xfrm flipH="1">
              <a:off x="4876800" y="4953000"/>
              <a:ext cx="1111256" cy="932968"/>
              <a:chOff x="917868" y="4565374"/>
              <a:chExt cx="1399641" cy="1175085"/>
            </a:xfrm>
          </p:grpSpPr>
          <p:sp>
            <p:nvSpPr>
              <p:cNvPr id="159" name="6-Point Star 158"/>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1"/>
            <p:cNvGrpSpPr/>
            <p:nvPr/>
          </p:nvGrpSpPr>
          <p:grpSpPr>
            <a:xfrm>
              <a:off x="3263653" y="4953000"/>
              <a:ext cx="1111256" cy="932968"/>
              <a:chOff x="917868" y="4565374"/>
              <a:chExt cx="1399641" cy="1175085"/>
            </a:xfrm>
          </p:grpSpPr>
          <p:sp>
            <p:nvSpPr>
              <p:cNvPr id="154" name="6-Point Star 153"/>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Heart 144"/>
            <p:cNvSpPr/>
            <p:nvPr/>
          </p:nvSpPr>
          <p:spPr>
            <a:xfrm>
              <a:off x="3581400" y="6019800"/>
              <a:ext cx="2057400" cy="1219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114800" y="5105400"/>
              <a:ext cx="990600" cy="22860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41148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45720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1910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47244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42672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48006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Decision 152"/>
            <p:cNvSpPr/>
            <p:nvPr/>
          </p:nvSpPr>
          <p:spPr>
            <a:xfrm>
              <a:off x="4572000" y="5715000"/>
              <a:ext cx="76200" cy="1371600"/>
            </a:xfrm>
            <a:prstGeom prst="flowChartDecisi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63"/>
          <p:cNvGrpSpPr/>
          <p:nvPr/>
        </p:nvGrpSpPr>
        <p:grpSpPr>
          <a:xfrm>
            <a:off x="7723141" y="4337599"/>
            <a:ext cx="1469735" cy="1371600"/>
            <a:chOff x="3152639" y="4953000"/>
            <a:chExt cx="2835417" cy="2646095"/>
          </a:xfrm>
        </p:grpSpPr>
        <p:sp>
          <p:nvSpPr>
            <p:cNvPr id="165" name="6-Point Star 164"/>
            <p:cNvSpPr/>
            <p:nvPr/>
          </p:nvSpPr>
          <p:spPr>
            <a:xfrm rot="8110417" flipH="1">
              <a:off x="4973967" y="6608432"/>
              <a:ext cx="948728" cy="990663"/>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6-Point Star 165"/>
            <p:cNvSpPr/>
            <p:nvPr/>
          </p:nvSpPr>
          <p:spPr>
            <a:xfrm rot="13619919">
              <a:off x="3173607" y="6499847"/>
              <a:ext cx="948728" cy="990663"/>
            </a:xfrm>
            <a:prstGeom prst="star6">
              <a:avLst>
                <a:gd name="adj" fmla="val 18102"/>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62"/>
            <p:cNvGrpSpPr/>
            <p:nvPr/>
          </p:nvGrpSpPr>
          <p:grpSpPr>
            <a:xfrm flipH="1">
              <a:off x="4876800" y="4953000"/>
              <a:ext cx="1111256" cy="932968"/>
              <a:chOff x="917868" y="4565374"/>
              <a:chExt cx="1399641" cy="1175085"/>
            </a:xfrm>
          </p:grpSpPr>
          <p:sp>
            <p:nvSpPr>
              <p:cNvPr id="183" name="6-Point Star 182"/>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61"/>
            <p:cNvGrpSpPr/>
            <p:nvPr/>
          </p:nvGrpSpPr>
          <p:grpSpPr>
            <a:xfrm>
              <a:off x="3263653" y="4953000"/>
              <a:ext cx="1111256" cy="932968"/>
              <a:chOff x="917868" y="4565374"/>
              <a:chExt cx="1399641" cy="1175085"/>
            </a:xfrm>
          </p:grpSpPr>
          <p:sp>
            <p:nvSpPr>
              <p:cNvPr id="178" name="6-Point Star 177"/>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Heart 168"/>
            <p:cNvSpPr/>
            <p:nvPr/>
          </p:nvSpPr>
          <p:spPr>
            <a:xfrm>
              <a:off x="3581400" y="6019800"/>
              <a:ext cx="2057400" cy="1219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114800" y="5105400"/>
              <a:ext cx="990600" cy="22860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41148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5720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1910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7244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2672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8006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Decision 176"/>
            <p:cNvSpPr/>
            <p:nvPr/>
          </p:nvSpPr>
          <p:spPr>
            <a:xfrm>
              <a:off x="4572000" y="5715000"/>
              <a:ext cx="76200" cy="1371600"/>
            </a:xfrm>
            <a:prstGeom prst="flowChartDecisi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87"/>
          <p:cNvGrpSpPr/>
          <p:nvPr/>
        </p:nvGrpSpPr>
        <p:grpSpPr>
          <a:xfrm>
            <a:off x="8991601" y="5257800"/>
            <a:ext cx="1469735" cy="1371600"/>
            <a:chOff x="3152639" y="4953000"/>
            <a:chExt cx="2835417" cy="2646095"/>
          </a:xfrm>
        </p:grpSpPr>
        <p:sp>
          <p:nvSpPr>
            <p:cNvPr id="189" name="6-Point Star 188"/>
            <p:cNvSpPr/>
            <p:nvPr/>
          </p:nvSpPr>
          <p:spPr>
            <a:xfrm rot="8110417" flipH="1">
              <a:off x="4973967" y="6608432"/>
              <a:ext cx="948728" cy="990663"/>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6-Point Star 189"/>
            <p:cNvSpPr/>
            <p:nvPr/>
          </p:nvSpPr>
          <p:spPr>
            <a:xfrm rot="13619919">
              <a:off x="3173607" y="6499847"/>
              <a:ext cx="948728" cy="990663"/>
            </a:xfrm>
            <a:prstGeom prst="star6">
              <a:avLst>
                <a:gd name="adj" fmla="val 18102"/>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62"/>
            <p:cNvGrpSpPr/>
            <p:nvPr/>
          </p:nvGrpSpPr>
          <p:grpSpPr>
            <a:xfrm flipH="1">
              <a:off x="4876800" y="4953000"/>
              <a:ext cx="1111256" cy="932968"/>
              <a:chOff x="917868" y="4565374"/>
              <a:chExt cx="1399641" cy="1175085"/>
            </a:xfrm>
          </p:grpSpPr>
          <p:sp>
            <p:nvSpPr>
              <p:cNvPr id="207" name="6-Point Star 206"/>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61"/>
            <p:cNvGrpSpPr/>
            <p:nvPr/>
          </p:nvGrpSpPr>
          <p:grpSpPr>
            <a:xfrm>
              <a:off x="3263653" y="4953000"/>
              <a:ext cx="1111256" cy="932968"/>
              <a:chOff x="917868" y="4565374"/>
              <a:chExt cx="1399641" cy="1175085"/>
            </a:xfrm>
          </p:grpSpPr>
          <p:sp>
            <p:nvSpPr>
              <p:cNvPr id="202" name="6-Point Star 201"/>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Heart 192"/>
            <p:cNvSpPr/>
            <p:nvPr/>
          </p:nvSpPr>
          <p:spPr>
            <a:xfrm>
              <a:off x="3581400" y="6019800"/>
              <a:ext cx="2057400" cy="1219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114800" y="5105400"/>
              <a:ext cx="990600" cy="22860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41148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5720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41910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47244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42672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8006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Decision 200"/>
            <p:cNvSpPr/>
            <p:nvPr/>
          </p:nvSpPr>
          <p:spPr>
            <a:xfrm>
              <a:off x="4572000" y="5715000"/>
              <a:ext cx="76200" cy="1371600"/>
            </a:xfrm>
            <a:prstGeom prst="flowChartDecisi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Rounded Rectangular Callout 211"/>
          <p:cNvSpPr/>
          <p:nvPr/>
        </p:nvSpPr>
        <p:spPr>
          <a:xfrm>
            <a:off x="6477000" y="4419600"/>
            <a:ext cx="838200" cy="457200"/>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lie</a:t>
            </a:r>
          </a:p>
        </p:txBody>
      </p:sp>
      <p:sp>
        <p:nvSpPr>
          <p:cNvPr id="213" name="Rounded Rectangular Callout 212"/>
          <p:cNvSpPr/>
          <p:nvPr/>
        </p:nvSpPr>
        <p:spPr>
          <a:xfrm>
            <a:off x="8077200" y="3657600"/>
            <a:ext cx="838200" cy="457200"/>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lie</a:t>
            </a:r>
          </a:p>
        </p:txBody>
      </p:sp>
      <p:sp>
        <p:nvSpPr>
          <p:cNvPr id="214" name="Rounded Rectangular Callout 213"/>
          <p:cNvSpPr/>
          <p:nvPr/>
        </p:nvSpPr>
        <p:spPr>
          <a:xfrm>
            <a:off x="9601200" y="4572000"/>
            <a:ext cx="838200" cy="457200"/>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lie</a:t>
            </a:r>
          </a:p>
        </p:txBody>
      </p:sp>
      <p:grpSp>
        <p:nvGrpSpPr>
          <p:cNvPr id="96" name="Group 95"/>
          <p:cNvGrpSpPr/>
          <p:nvPr/>
        </p:nvGrpSpPr>
        <p:grpSpPr>
          <a:xfrm>
            <a:off x="7825770" y="154158"/>
            <a:ext cx="458845" cy="1253657"/>
            <a:chOff x="3735594" y="3314208"/>
            <a:chExt cx="1126163" cy="3076901"/>
          </a:xfr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p:grpSpPr>
        <p:sp>
          <p:nvSpPr>
            <p:cNvPr id="97" name="Freeform: Shape 96"/>
            <p:cNvSpPr/>
            <p:nvPr/>
          </p:nvSpPr>
          <p:spPr>
            <a:xfrm>
              <a:off x="3735594" y="5288569"/>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Freeform: Shape 97"/>
            <p:cNvSpPr/>
            <p:nvPr/>
          </p:nvSpPr>
          <p:spPr>
            <a:xfrm rot="20798583">
              <a:off x="4014644" y="5294784"/>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9" name="Trapezoid 98"/>
            <p:cNvSpPr/>
            <p:nvPr/>
          </p:nvSpPr>
          <p:spPr>
            <a:xfrm>
              <a:off x="3943105" y="4243062"/>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4374160" y="4196107"/>
              <a:ext cx="487597" cy="1220136"/>
              <a:chOff x="4429327" y="4241330"/>
              <a:chExt cx="487597" cy="1220136"/>
            </a:xfrm>
            <a:grpFill/>
          </p:grpSpPr>
          <p:sp>
            <p:nvSpPr>
              <p:cNvPr id="123" name="Freeform: Shape 122"/>
              <p:cNvSpPr/>
              <p:nvPr/>
            </p:nvSpPr>
            <p:spPr>
              <a:xfrm rot="13332582">
                <a:off x="4429327" y="4729117"/>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19763958">
                <a:off x="4474461" y="4241330"/>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3787695" y="4190737"/>
              <a:ext cx="487597" cy="1298423"/>
              <a:chOff x="2823340" y="4240778"/>
              <a:chExt cx="487597" cy="1298423"/>
            </a:xfrm>
            <a:grpFill/>
          </p:grpSpPr>
          <p:sp>
            <p:nvSpPr>
              <p:cNvPr id="121" name="Freeform: Shape 120"/>
              <p:cNvSpPr/>
              <p:nvPr/>
            </p:nvSpPr>
            <p:spPr>
              <a:xfrm rot="8267418" flipH="1">
                <a:off x="2823340" y="4806852"/>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942750">
                <a:off x="2895232" y="4240778"/>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Trapezoid 101"/>
            <p:cNvSpPr/>
            <p:nvPr/>
          </p:nvSpPr>
          <p:spPr>
            <a:xfrm>
              <a:off x="4048742" y="4196107"/>
              <a:ext cx="567722" cy="723538"/>
            </a:xfrm>
            <a:prstGeom prst="trapezoid">
              <a:avLst>
                <a:gd name="adj" fmla="val 2990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68"/>
            <p:cNvGrpSpPr/>
            <p:nvPr/>
          </p:nvGrpSpPr>
          <p:grpSpPr>
            <a:xfrm>
              <a:off x="4007499" y="4645247"/>
              <a:ext cx="660437" cy="661734"/>
              <a:chOff x="1715820" y="1560505"/>
              <a:chExt cx="1484580" cy="1487495"/>
            </a:xfrm>
            <a:grpFill/>
          </p:grpSpPr>
          <p:sp>
            <p:nvSpPr>
              <p:cNvPr id="105" name="Chord 104"/>
              <p:cNvSpPr/>
              <p:nvPr/>
            </p:nvSpPr>
            <p:spPr>
              <a:xfrm rot="18620215">
                <a:off x="1731278" y="1545047"/>
                <a:ext cx="1421619" cy="1452535"/>
              </a:xfrm>
              <a:prstGeom prst="chord">
                <a:avLst>
                  <a:gd name="adj1" fmla="val 2700000"/>
                  <a:gd name="adj2" fmla="val 1400497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6"/>
              <p:cNvGrpSpPr/>
              <p:nvPr/>
            </p:nvGrpSpPr>
            <p:grpSpPr>
              <a:xfrm>
                <a:off x="1752600" y="2286000"/>
                <a:ext cx="1447800" cy="762000"/>
                <a:chOff x="1752600" y="2286000"/>
                <a:chExt cx="1447800" cy="762000"/>
              </a:xfrm>
              <a:grpFill/>
            </p:grpSpPr>
            <p:sp>
              <p:nvSpPr>
                <p:cNvPr id="107" name="Oval 106"/>
                <p:cNvSpPr/>
                <p:nvPr/>
              </p:nvSpPr>
              <p:spPr>
                <a:xfrm>
                  <a:off x="1752600" y="2819400"/>
                  <a:ext cx="1447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3"/>
                <p:cNvGrpSpPr/>
                <p:nvPr/>
              </p:nvGrpSpPr>
              <p:grpSpPr>
                <a:xfrm>
                  <a:off x="1905000" y="2286000"/>
                  <a:ext cx="1141228" cy="223284"/>
                  <a:chOff x="1219200" y="2204767"/>
                  <a:chExt cx="6026728" cy="1457866"/>
                </a:xfrm>
                <a:grpFill/>
              </p:grpSpPr>
              <p:sp>
                <p:nvSpPr>
                  <p:cNvPr id="109" name="Quad Arrow 173"/>
                  <p:cNvSpPr/>
                  <p:nvPr/>
                </p:nvSpPr>
                <p:spPr>
                  <a:xfrm rot="18856292">
                    <a:off x="5798128" y="2214418"/>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8"/>
                  <p:cNvGrpSpPr/>
                  <p:nvPr/>
                </p:nvGrpSpPr>
                <p:grpSpPr>
                  <a:xfrm>
                    <a:off x="3505200" y="2209800"/>
                    <a:ext cx="2585767" cy="1452833"/>
                    <a:chOff x="1219200" y="2204767"/>
                    <a:chExt cx="2585767" cy="1452833"/>
                  </a:xfrm>
                  <a:grpFill/>
                </p:grpSpPr>
                <p:sp>
                  <p:nvSpPr>
                    <p:cNvPr id="117" name="Quad Arrow 12"/>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3"/>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4"/>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5"/>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1219200" y="2204767"/>
                    <a:ext cx="2585767" cy="1452833"/>
                    <a:chOff x="1219200" y="2204767"/>
                    <a:chExt cx="2585767" cy="1452833"/>
                  </a:xfrm>
                  <a:grpFill/>
                </p:grpSpPr>
                <p:sp>
                  <p:nvSpPr>
                    <p:cNvPr id="113" name="Quad Arrow 3"/>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4"/>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0"/>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Diamond 7"/>
                  <p:cNvSpPr/>
                  <p:nvPr/>
                </p:nvSpPr>
                <p:spPr>
                  <a:xfrm>
                    <a:off x="6423891" y="2766291"/>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4" name="Freeform: Shape 103"/>
            <p:cNvSpPr/>
            <p:nvPr/>
          </p:nvSpPr>
          <p:spPr>
            <a:xfrm>
              <a:off x="3804512" y="3314208"/>
              <a:ext cx="1003525" cy="808839"/>
            </a:xfrm>
            <a:custGeom>
              <a:avLst/>
              <a:gdLst>
                <a:gd name="connsiteX0" fmla="*/ 848345 w 1079738"/>
                <a:gd name="connsiteY0" fmla="*/ 450 h 899657"/>
                <a:gd name="connsiteX1" fmla="*/ 886113 w 1079738"/>
                <a:gd name="connsiteY1" fmla="*/ 7634 h 899657"/>
                <a:gd name="connsiteX2" fmla="*/ 957378 w 1079738"/>
                <a:gd name="connsiteY2" fmla="*/ 75567 h 899657"/>
                <a:gd name="connsiteX3" fmla="*/ 957771 w 1079738"/>
                <a:gd name="connsiteY3" fmla="*/ 75735 h 899657"/>
                <a:gd name="connsiteX4" fmla="*/ 1014040 w 1079738"/>
                <a:gd name="connsiteY4" fmla="*/ 99783 h 899657"/>
                <a:gd name="connsiteX5" fmla="*/ 1048835 w 1079738"/>
                <a:gd name="connsiteY5" fmla="*/ 141497 h 899657"/>
                <a:gd name="connsiteX6" fmla="*/ 1044742 w 1079738"/>
                <a:gd name="connsiteY6" fmla="*/ 212990 h 899657"/>
                <a:gd name="connsiteX7" fmla="*/ 1074645 w 1079738"/>
                <a:gd name="connsiteY7" fmla="*/ 322300 h 899657"/>
                <a:gd name="connsiteX8" fmla="*/ 982784 w 1079738"/>
                <a:gd name="connsiteY8" fmla="*/ 407026 h 899657"/>
                <a:gd name="connsiteX9" fmla="*/ 970703 w 1079738"/>
                <a:gd name="connsiteY9" fmla="*/ 409771 h 899657"/>
                <a:gd name="connsiteX10" fmla="*/ 978585 w 1079738"/>
                <a:gd name="connsiteY10" fmla="*/ 487318 h 899657"/>
                <a:gd name="connsiteX11" fmla="*/ 562832 w 1079738"/>
                <a:gd name="connsiteY11" fmla="*/ 899657 h 899657"/>
                <a:gd name="connsiteX12" fmla="*/ 155526 w 1079738"/>
                <a:gd name="connsiteY12" fmla="*/ 570419 h 899657"/>
                <a:gd name="connsiteX13" fmla="*/ 147639 w 1079738"/>
                <a:gd name="connsiteY13" fmla="*/ 492826 h 899657"/>
                <a:gd name="connsiteX14" fmla="*/ 145788 w 1079738"/>
                <a:gd name="connsiteY14" fmla="*/ 491228 h 899657"/>
                <a:gd name="connsiteX15" fmla="*/ 28620 w 1079738"/>
                <a:gd name="connsiteY15" fmla="*/ 432527 h 899657"/>
                <a:gd name="connsiteX16" fmla="*/ 53656 w 1079738"/>
                <a:gd name="connsiteY16" fmla="*/ 353291 h 899657"/>
                <a:gd name="connsiteX17" fmla="*/ 788 w 1079738"/>
                <a:gd name="connsiteY17" fmla="*/ 271996 h 899657"/>
                <a:gd name="connsiteX18" fmla="*/ 97338 w 1079738"/>
                <a:gd name="connsiteY18" fmla="*/ 199739 h 899657"/>
                <a:gd name="connsiteX19" fmla="*/ 98262 w 1079738"/>
                <a:gd name="connsiteY19" fmla="*/ 197835 h 899657"/>
                <a:gd name="connsiteX20" fmla="*/ 141270 w 1079738"/>
                <a:gd name="connsiteY20" fmla="*/ 94072 h 899657"/>
                <a:gd name="connsiteX21" fmla="*/ 350495 w 1079738"/>
                <a:gd name="connsiteY21" fmla="*/ 70367 h 899657"/>
                <a:gd name="connsiteX22" fmla="*/ 350542 w 1079738"/>
                <a:gd name="connsiteY22" fmla="*/ 70327 h 899657"/>
                <a:gd name="connsiteX23" fmla="*/ 392150 w 1079738"/>
                <a:gd name="connsiteY23" fmla="*/ 34673 h 899657"/>
                <a:gd name="connsiteX24" fmla="*/ 561443 w 1079738"/>
                <a:gd name="connsiteY24" fmla="*/ 45757 h 899657"/>
                <a:gd name="connsiteX25" fmla="*/ 562194 w 1079738"/>
                <a:gd name="connsiteY25" fmla="*/ 45086 h 899657"/>
                <a:gd name="connsiteX26" fmla="*/ 595240 w 1079738"/>
                <a:gd name="connsiteY26" fmla="*/ 15599 h 899657"/>
                <a:gd name="connsiteX27" fmla="*/ 643640 w 1079738"/>
                <a:gd name="connsiteY27" fmla="*/ 821 h 899657"/>
                <a:gd name="connsiteX28" fmla="*/ 700283 w 1079738"/>
                <a:gd name="connsiteY28" fmla="*/ 6182 h 899657"/>
                <a:gd name="connsiteX29" fmla="*/ 744268 w 1079738"/>
                <a:gd name="connsiteY29" fmla="*/ 31771 h 899657"/>
                <a:gd name="connsiteX30" fmla="*/ 745581 w 1079738"/>
                <a:gd name="connsiteY30" fmla="*/ 32535 h 899657"/>
                <a:gd name="connsiteX31" fmla="*/ 848345 w 1079738"/>
                <a:gd name="connsiteY31" fmla="*/ 450 h 89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9738" h="899657">
                  <a:moveTo>
                    <a:pt x="848345" y="450"/>
                  </a:moveTo>
                  <a:cubicBezTo>
                    <a:pt x="861121" y="1270"/>
                    <a:pt x="873870" y="3636"/>
                    <a:pt x="886113" y="7634"/>
                  </a:cubicBezTo>
                  <a:cubicBezTo>
                    <a:pt x="923430" y="19813"/>
                    <a:pt x="950189" y="45312"/>
                    <a:pt x="957378" y="75567"/>
                  </a:cubicBezTo>
                  <a:lnTo>
                    <a:pt x="957771" y="75735"/>
                  </a:lnTo>
                  <a:lnTo>
                    <a:pt x="1014040" y="99783"/>
                  </a:lnTo>
                  <a:cubicBezTo>
                    <a:pt x="1029765" y="111118"/>
                    <a:pt x="1041846" y="125369"/>
                    <a:pt x="1048835" y="141497"/>
                  </a:cubicBezTo>
                  <a:cubicBezTo>
                    <a:pt x="1058995" y="164911"/>
                    <a:pt x="1057547" y="190341"/>
                    <a:pt x="1044742" y="212990"/>
                  </a:cubicBezTo>
                  <a:cubicBezTo>
                    <a:pt x="1076218" y="244050"/>
                    <a:pt x="1087226" y="284315"/>
                    <a:pt x="1074645" y="322300"/>
                  </a:cubicBezTo>
                  <a:cubicBezTo>
                    <a:pt x="1062102" y="360173"/>
                    <a:pt x="1027824" y="390914"/>
                    <a:pt x="982784" y="407026"/>
                  </a:cubicBezTo>
                  <a:lnTo>
                    <a:pt x="970703" y="409771"/>
                  </a:lnTo>
                  <a:lnTo>
                    <a:pt x="978585" y="487318"/>
                  </a:lnTo>
                  <a:cubicBezTo>
                    <a:pt x="978585" y="715047"/>
                    <a:pt x="792446" y="899657"/>
                    <a:pt x="562832" y="899657"/>
                  </a:cubicBezTo>
                  <a:cubicBezTo>
                    <a:pt x="361920" y="899657"/>
                    <a:pt x="194293" y="758315"/>
                    <a:pt x="155526" y="570419"/>
                  </a:cubicBezTo>
                  <a:lnTo>
                    <a:pt x="147639" y="492826"/>
                  </a:lnTo>
                  <a:lnTo>
                    <a:pt x="145788" y="491228"/>
                  </a:lnTo>
                  <a:cubicBezTo>
                    <a:pt x="93020" y="495914"/>
                    <a:pt x="43472" y="471096"/>
                    <a:pt x="28620" y="432527"/>
                  </a:cubicBezTo>
                  <a:cubicBezTo>
                    <a:pt x="17862" y="404623"/>
                    <a:pt x="27372" y="374508"/>
                    <a:pt x="53656" y="353291"/>
                  </a:cubicBezTo>
                  <a:cubicBezTo>
                    <a:pt x="16364" y="336648"/>
                    <a:pt x="-4404" y="304712"/>
                    <a:pt x="788" y="271996"/>
                  </a:cubicBezTo>
                  <a:cubicBezTo>
                    <a:pt x="6879" y="233692"/>
                    <a:pt x="46967" y="203688"/>
                    <a:pt x="97338" y="199739"/>
                  </a:cubicBezTo>
                  <a:cubicBezTo>
                    <a:pt x="97638" y="199100"/>
                    <a:pt x="97963" y="198474"/>
                    <a:pt x="98262" y="197835"/>
                  </a:cubicBezTo>
                  <a:cubicBezTo>
                    <a:pt x="91498" y="160114"/>
                    <a:pt x="107273" y="122074"/>
                    <a:pt x="141270" y="94072"/>
                  </a:cubicBezTo>
                  <a:cubicBezTo>
                    <a:pt x="194987" y="49845"/>
                    <a:pt x="282077" y="39987"/>
                    <a:pt x="350495" y="70367"/>
                  </a:cubicBezTo>
                  <a:lnTo>
                    <a:pt x="350542" y="70327"/>
                  </a:lnTo>
                  <a:lnTo>
                    <a:pt x="392150" y="34673"/>
                  </a:lnTo>
                  <a:cubicBezTo>
                    <a:pt x="442480" y="8246"/>
                    <a:pt x="513854" y="10199"/>
                    <a:pt x="561443" y="45757"/>
                  </a:cubicBezTo>
                  <a:lnTo>
                    <a:pt x="562194" y="45086"/>
                  </a:lnTo>
                  <a:lnTo>
                    <a:pt x="595240" y="15599"/>
                  </a:lnTo>
                  <a:cubicBezTo>
                    <a:pt x="609356" y="7880"/>
                    <a:pt x="625905" y="2726"/>
                    <a:pt x="643640" y="821"/>
                  </a:cubicBezTo>
                  <a:cubicBezTo>
                    <a:pt x="663160" y="-1279"/>
                    <a:pt x="682667" y="703"/>
                    <a:pt x="700283" y="6182"/>
                  </a:cubicBezTo>
                  <a:lnTo>
                    <a:pt x="744268" y="31771"/>
                  </a:lnTo>
                  <a:lnTo>
                    <a:pt x="745581" y="32535"/>
                  </a:lnTo>
                  <a:cubicBezTo>
                    <a:pt x="771454" y="9448"/>
                    <a:pt x="810019" y="-2010"/>
                    <a:pt x="848345" y="45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691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animBg="1"/>
      <p:bldP spid="2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3733800" y="-22411"/>
            <a:ext cx="47244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The Lamb</a:t>
            </a:r>
          </a:p>
        </p:txBody>
      </p:sp>
      <p:sp>
        <p:nvSpPr>
          <p:cNvPr id="13" name="TextBox 12"/>
          <p:cNvSpPr txBox="1"/>
          <p:nvPr/>
        </p:nvSpPr>
        <p:spPr>
          <a:xfrm>
            <a:off x="2057400" y="1219201"/>
            <a:ext cx="2590800" cy="1200329"/>
          </a:xfrm>
          <a:prstGeom prst="rect">
            <a:avLst/>
          </a:prstGeom>
          <a:noFill/>
        </p:spPr>
        <p:txBody>
          <a:bodyPr wrap="square" rtlCol="0">
            <a:spAutoFit/>
          </a:bodyPr>
          <a:lstStyle/>
          <a:p>
            <a:pPr algn="ctr"/>
            <a:r>
              <a:rPr lang="en-US" sz="2400" dirty="0">
                <a:solidFill>
                  <a:schemeClr val="bg1"/>
                </a:solidFill>
              </a:rPr>
              <a:t>Christ is the symbol of peace and gentleness</a:t>
            </a:r>
          </a:p>
        </p:txBody>
      </p:sp>
      <p:sp>
        <p:nvSpPr>
          <p:cNvPr id="15" name="TextBox 14"/>
          <p:cNvSpPr txBox="1"/>
          <p:nvPr/>
        </p:nvSpPr>
        <p:spPr>
          <a:xfrm>
            <a:off x="0" y="6363590"/>
            <a:ext cx="5943600" cy="369332"/>
          </a:xfrm>
          <a:prstGeom prst="rect">
            <a:avLst/>
          </a:prstGeom>
          <a:noFill/>
        </p:spPr>
        <p:txBody>
          <a:bodyPr wrap="square" rtlCol="0">
            <a:spAutoFit/>
          </a:bodyPr>
          <a:lstStyle/>
          <a:p>
            <a:r>
              <a:rPr lang="en-US" dirty="0">
                <a:solidFill>
                  <a:schemeClr val="bg1"/>
                </a:solidFill>
              </a:rPr>
              <a:t>Revelation 14:1</a:t>
            </a:r>
          </a:p>
        </p:txBody>
      </p:sp>
      <p:sp>
        <p:nvSpPr>
          <p:cNvPr id="16" name="TextBox 15"/>
          <p:cNvSpPr txBox="1"/>
          <p:nvPr/>
        </p:nvSpPr>
        <p:spPr>
          <a:xfrm>
            <a:off x="5726482" y="3952100"/>
            <a:ext cx="4484318" cy="2308324"/>
          </a:xfrm>
          <a:prstGeom prst="rect">
            <a:avLst/>
          </a:prstGeom>
          <a:noFill/>
        </p:spPr>
        <p:txBody>
          <a:bodyPr wrap="square" rtlCol="0">
            <a:spAutoFit/>
          </a:bodyPr>
          <a:lstStyle/>
          <a:p>
            <a:pPr algn="ctr"/>
            <a:r>
              <a:rPr lang="en-US" sz="2400" dirty="0">
                <a:solidFill>
                  <a:schemeClr val="bg1"/>
                </a:solidFill>
              </a:rPr>
              <a:t>144,000</a:t>
            </a:r>
          </a:p>
          <a:p>
            <a:pPr algn="ctr"/>
            <a:r>
              <a:rPr lang="en-US" sz="2400" dirty="0">
                <a:solidFill>
                  <a:schemeClr val="bg1"/>
                </a:solidFill>
              </a:rPr>
              <a:t>Innumerable host of those called the elected, who think the thoughts and do the will of god. </a:t>
            </a:r>
          </a:p>
          <a:p>
            <a:pPr algn="ctr"/>
            <a:endParaRPr lang="en-US" sz="2400" dirty="0">
              <a:solidFill>
                <a:schemeClr val="bg1"/>
              </a:solidFill>
            </a:endParaRPr>
          </a:p>
          <a:p>
            <a:pPr algn="ctr"/>
            <a:r>
              <a:rPr lang="en-US" sz="2400" dirty="0">
                <a:solidFill>
                  <a:schemeClr val="bg1"/>
                </a:solidFill>
              </a:rPr>
              <a:t>Both men and women</a:t>
            </a:r>
          </a:p>
        </p:txBody>
      </p:sp>
      <p:pic>
        <p:nvPicPr>
          <p:cNvPr id="3" name="Picture 2">
            <a:extLst>
              <a:ext uri="{FF2B5EF4-FFF2-40B4-BE49-F238E27FC236}">
                <a16:creationId xmlns:a16="http://schemas.microsoft.com/office/drawing/2014/main" id="{05E54E73-08CD-4624-8D1E-731E22876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419475"/>
            <a:ext cx="2857500" cy="2571750"/>
          </a:xfrm>
          <a:prstGeom prst="rect">
            <a:avLst/>
          </a:prstGeom>
        </p:spPr>
      </p:pic>
      <p:pic>
        <p:nvPicPr>
          <p:cNvPr id="6" name="Picture 5">
            <a:extLst>
              <a:ext uri="{FF2B5EF4-FFF2-40B4-BE49-F238E27FC236}">
                <a16:creationId xmlns:a16="http://schemas.microsoft.com/office/drawing/2014/main" id="{5C26F952-2BF1-48EC-8987-4AF80DD70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33655"/>
            <a:ext cx="4010985" cy="2571749"/>
          </a:xfrm>
          <a:prstGeom prst="rect">
            <a:avLst/>
          </a:prstGeom>
        </p:spPr>
      </p:pic>
    </p:spTree>
    <p:extLst>
      <p:ext uri="{BB962C8B-B14F-4D97-AF65-F5344CB8AC3E}">
        <p14:creationId xmlns:p14="http://schemas.microsoft.com/office/powerpoint/2010/main" val="242596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2"/>
                </a:solidFill>
                <a:latin typeface="Harrington" pitchFamily="82" charset="0"/>
              </a:rPr>
              <a:t>Armageddon</a:t>
            </a:r>
          </a:p>
        </p:txBody>
      </p:sp>
      <p:sp>
        <p:nvSpPr>
          <p:cNvPr id="8" name="TextBox 7"/>
          <p:cNvSpPr txBox="1"/>
          <p:nvPr/>
        </p:nvSpPr>
        <p:spPr>
          <a:xfrm>
            <a:off x="1524000" y="1066801"/>
            <a:ext cx="5638800" cy="3354765"/>
          </a:xfrm>
          <a:prstGeom prst="rect">
            <a:avLst/>
          </a:prstGeom>
          <a:noFill/>
        </p:spPr>
        <p:txBody>
          <a:bodyPr wrap="square" rtlCol="0">
            <a:spAutoFit/>
          </a:bodyPr>
          <a:lstStyle/>
          <a:p>
            <a:r>
              <a:rPr lang="en-US" sz="2400" dirty="0">
                <a:solidFill>
                  <a:schemeClr val="bg2"/>
                </a:solidFill>
              </a:rPr>
              <a:t>Place of rendezvous—all the forces of evil are gathering to battle.</a:t>
            </a:r>
          </a:p>
          <a:p>
            <a:endParaRPr lang="en-US" sz="2400" dirty="0">
              <a:solidFill>
                <a:schemeClr val="bg2"/>
              </a:solidFill>
            </a:endParaRPr>
          </a:p>
          <a:p>
            <a:r>
              <a:rPr lang="en-US" sz="2400" dirty="0">
                <a:solidFill>
                  <a:schemeClr val="bg2"/>
                </a:solidFill>
              </a:rPr>
              <a:t>Just as there is a gathering to the Gospel and Zion.</a:t>
            </a:r>
          </a:p>
          <a:p>
            <a:endParaRPr lang="en-US" sz="2400" dirty="0">
              <a:solidFill>
                <a:schemeClr val="bg2"/>
              </a:solidFill>
            </a:endParaRPr>
          </a:p>
          <a:p>
            <a:r>
              <a:rPr lang="en-US" sz="2400" dirty="0">
                <a:solidFill>
                  <a:schemeClr val="bg2"/>
                </a:solidFill>
              </a:rPr>
              <a:t>One ideology and theology against another</a:t>
            </a:r>
          </a:p>
          <a:p>
            <a:endParaRPr lang="en-US" sz="2400" dirty="0">
              <a:solidFill>
                <a:schemeClr val="bg2"/>
              </a:solidFill>
            </a:endParaRPr>
          </a:p>
          <a:p>
            <a:endParaRPr lang="en-US" sz="2000" dirty="0">
              <a:solidFill>
                <a:schemeClr val="bg2"/>
              </a:solidFill>
            </a:endParaRPr>
          </a:p>
        </p:txBody>
      </p:sp>
      <p:sp>
        <p:nvSpPr>
          <p:cNvPr id="9" name="TextBox 8"/>
          <p:cNvSpPr txBox="1"/>
          <p:nvPr/>
        </p:nvSpPr>
        <p:spPr>
          <a:xfrm>
            <a:off x="0" y="6457890"/>
            <a:ext cx="3810000" cy="400110"/>
          </a:xfrm>
          <a:prstGeom prst="rect">
            <a:avLst/>
          </a:prstGeom>
          <a:noFill/>
        </p:spPr>
        <p:txBody>
          <a:bodyPr wrap="square" rtlCol="0">
            <a:spAutoFit/>
          </a:bodyPr>
          <a:lstStyle/>
          <a:p>
            <a:r>
              <a:rPr lang="en-US" sz="2000" dirty="0">
                <a:solidFill>
                  <a:schemeClr val="bg2"/>
                </a:solidFill>
              </a:rPr>
              <a:t>Revelation 16:15-16</a:t>
            </a:r>
          </a:p>
        </p:txBody>
      </p:sp>
      <p:pic>
        <p:nvPicPr>
          <p:cNvPr id="3" name="Picture 2">
            <a:extLst>
              <a:ext uri="{FF2B5EF4-FFF2-40B4-BE49-F238E27FC236}">
                <a16:creationId xmlns:a16="http://schemas.microsoft.com/office/drawing/2014/main" id="{9C9089DF-39BD-40F5-9419-C42CEDD5A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806593"/>
            <a:ext cx="2694432" cy="2694432"/>
          </a:xfrm>
          <a:prstGeom prst="rect">
            <a:avLst/>
          </a:prstGeom>
        </p:spPr>
      </p:pic>
      <p:pic>
        <p:nvPicPr>
          <p:cNvPr id="6" name="Picture 5">
            <a:extLst>
              <a:ext uri="{FF2B5EF4-FFF2-40B4-BE49-F238E27FC236}">
                <a16:creationId xmlns:a16="http://schemas.microsoft.com/office/drawing/2014/main" id="{F7FE435B-29F2-4E22-9D48-E8AA04D2B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720" y="4058855"/>
            <a:ext cx="3627120" cy="2554224"/>
          </a:xfrm>
          <a:prstGeom prst="rect">
            <a:avLst/>
          </a:prstGeom>
        </p:spPr>
      </p:pic>
    </p:spTree>
    <p:extLst>
      <p:ext uri="{BB962C8B-B14F-4D97-AF65-F5344CB8AC3E}">
        <p14:creationId xmlns:p14="http://schemas.microsoft.com/office/powerpoint/2010/main" val="362648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2"/>
                </a:solidFill>
                <a:latin typeface="Harrington" pitchFamily="82" charset="0"/>
              </a:rPr>
              <a:t>7</a:t>
            </a:r>
            <a:r>
              <a:rPr lang="en-US" sz="5400" baseline="30000" dirty="0">
                <a:solidFill>
                  <a:schemeClr val="bg2"/>
                </a:solidFill>
                <a:latin typeface="Harrington" pitchFamily="82" charset="0"/>
              </a:rPr>
              <a:t>th</a:t>
            </a:r>
            <a:r>
              <a:rPr lang="en-US" sz="5400" dirty="0">
                <a:solidFill>
                  <a:schemeClr val="bg2"/>
                </a:solidFill>
                <a:latin typeface="Harrington" pitchFamily="82" charset="0"/>
              </a:rPr>
              <a:t>  Angel</a:t>
            </a:r>
          </a:p>
        </p:txBody>
      </p:sp>
      <p:sp>
        <p:nvSpPr>
          <p:cNvPr id="8" name="TextBox 7"/>
          <p:cNvSpPr txBox="1"/>
          <p:nvPr/>
        </p:nvSpPr>
        <p:spPr>
          <a:xfrm>
            <a:off x="1752600" y="914400"/>
            <a:ext cx="7848600" cy="5570756"/>
          </a:xfrm>
          <a:prstGeom prst="rect">
            <a:avLst/>
          </a:prstGeom>
          <a:noFill/>
        </p:spPr>
        <p:txBody>
          <a:bodyPr wrap="square" rtlCol="0">
            <a:spAutoFit/>
          </a:bodyPr>
          <a:lstStyle/>
          <a:p>
            <a:r>
              <a:rPr lang="en-US" sz="2400" dirty="0">
                <a:solidFill>
                  <a:schemeClr val="bg2"/>
                </a:solidFill>
              </a:rPr>
              <a:t>Pours vial into air</a:t>
            </a:r>
          </a:p>
          <a:p>
            <a:endParaRPr lang="en-US" sz="2400" dirty="0">
              <a:solidFill>
                <a:schemeClr val="bg2"/>
              </a:solidFill>
            </a:endParaRPr>
          </a:p>
          <a:p>
            <a:r>
              <a:rPr lang="en-US" sz="4000" dirty="0">
                <a:solidFill>
                  <a:schemeClr val="bg2"/>
                </a:solidFill>
              </a:rPr>
              <a:t>“It is done”</a:t>
            </a:r>
          </a:p>
          <a:p>
            <a:endParaRPr lang="en-US" sz="4000" dirty="0">
              <a:solidFill>
                <a:schemeClr val="bg2"/>
              </a:solidFill>
            </a:endParaRPr>
          </a:p>
          <a:p>
            <a:r>
              <a:rPr lang="en-US" sz="2000" dirty="0">
                <a:solidFill>
                  <a:schemeClr val="bg2"/>
                </a:solidFill>
              </a:rPr>
              <a:t>Voices, Earthquakes, thunders, </a:t>
            </a:r>
            <a:r>
              <a:rPr lang="en-US" sz="2000" dirty="0" err="1">
                <a:solidFill>
                  <a:schemeClr val="bg2"/>
                </a:solidFill>
              </a:rPr>
              <a:t>lightnings</a:t>
            </a:r>
            <a:r>
              <a:rPr lang="en-US" sz="2000" dirty="0">
                <a:solidFill>
                  <a:schemeClr val="bg2"/>
                </a:solidFill>
              </a:rPr>
              <a:t>, hail </a:t>
            </a:r>
          </a:p>
          <a:p>
            <a:endParaRPr lang="en-US" sz="2000" dirty="0">
              <a:solidFill>
                <a:schemeClr val="bg2"/>
              </a:solidFill>
            </a:endParaRPr>
          </a:p>
          <a:p>
            <a:r>
              <a:rPr lang="en-US" sz="2000" dirty="0">
                <a:solidFill>
                  <a:schemeClr val="bg2"/>
                </a:solidFill>
              </a:rPr>
              <a:t>		Babylon is divided into 3 parts</a:t>
            </a:r>
          </a:p>
          <a:p>
            <a:endParaRPr lang="en-US" sz="2000" dirty="0">
              <a:solidFill>
                <a:schemeClr val="bg2"/>
              </a:solidFill>
            </a:endParaRPr>
          </a:p>
          <a:p>
            <a:r>
              <a:rPr lang="en-US" sz="2000" dirty="0">
                <a:solidFill>
                  <a:schemeClr val="bg2"/>
                </a:solidFill>
              </a:rPr>
              <a:t>			Cities of nations fell</a:t>
            </a:r>
          </a:p>
          <a:p>
            <a:r>
              <a:rPr lang="en-US" sz="2000" dirty="0">
                <a:solidFill>
                  <a:schemeClr val="bg2"/>
                </a:solidFill>
              </a:rPr>
              <a:t>			</a:t>
            </a:r>
          </a:p>
          <a:p>
            <a:r>
              <a:rPr lang="en-US" sz="2000" dirty="0">
                <a:solidFill>
                  <a:schemeClr val="bg2"/>
                </a:solidFill>
              </a:rPr>
              <a:t>			Every island fled away, and 					mountains not found.</a:t>
            </a:r>
          </a:p>
          <a:p>
            <a:endParaRPr lang="en-US" sz="2400" dirty="0">
              <a:solidFill>
                <a:schemeClr val="bg2"/>
              </a:solidFill>
            </a:endParaRPr>
          </a:p>
          <a:p>
            <a:r>
              <a:rPr lang="en-US" sz="2400" dirty="0">
                <a:solidFill>
                  <a:schemeClr val="bg2"/>
                </a:solidFill>
              </a:rPr>
              <a:t>				</a:t>
            </a:r>
            <a:r>
              <a:rPr lang="en-US" sz="2000" dirty="0">
                <a:solidFill>
                  <a:schemeClr val="bg2"/>
                </a:solidFill>
              </a:rPr>
              <a:t>Chaotic Changes—beginning of earth 				for its paradisiacal state.</a:t>
            </a:r>
          </a:p>
        </p:txBody>
      </p:sp>
      <p:sp>
        <p:nvSpPr>
          <p:cNvPr id="9" name="TextBox 8"/>
          <p:cNvSpPr txBox="1"/>
          <p:nvPr/>
        </p:nvSpPr>
        <p:spPr>
          <a:xfrm>
            <a:off x="0" y="6503663"/>
            <a:ext cx="5334000" cy="400110"/>
          </a:xfrm>
          <a:prstGeom prst="rect">
            <a:avLst/>
          </a:prstGeom>
          <a:noFill/>
        </p:spPr>
        <p:txBody>
          <a:bodyPr wrap="square" rtlCol="0">
            <a:spAutoFit/>
          </a:bodyPr>
          <a:lstStyle/>
          <a:p>
            <a:r>
              <a:rPr lang="en-US" sz="2000" dirty="0">
                <a:solidFill>
                  <a:schemeClr val="bg2"/>
                </a:solidFill>
              </a:rPr>
              <a:t>Revelation 16:17-19  and D&amp;C 133:21-25</a:t>
            </a:r>
          </a:p>
        </p:txBody>
      </p:sp>
      <p:sp>
        <p:nvSpPr>
          <p:cNvPr id="96" name="Double Wave 95"/>
          <p:cNvSpPr/>
          <p:nvPr/>
        </p:nvSpPr>
        <p:spPr>
          <a:xfrm rot="18490404">
            <a:off x="7127864" y="2087956"/>
            <a:ext cx="2286000" cy="387327"/>
          </a:xfrm>
          <a:prstGeom prst="doubleWave">
            <a:avLst>
              <a:gd name="adj1" fmla="val 625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9"/>
          <p:cNvGrpSpPr/>
          <p:nvPr/>
        </p:nvGrpSpPr>
        <p:grpSpPr>
          <a:xfrm rot="17215964">
            <a:off x="8180608" y="531943"/>
            <a:ext cx="1484580" cy="1487495"/>
            <a:chOff x="1715820" y="1560505"/>
            <a:chExt cx="1484580" cy="1487495"/>
          </a:xfrm>
        </p:grpSpPr>
        <p:sp>
          <p:nvSpPr>
            <p:cNvPr id="98" name="Chord 97"/>
            <p:cNvSpPr/>
            <p:nvPr/>
          </p:nvSpPr>
          <p:spPr>
            <a:xfrm rot="18620215">
              <a:off x="1731278" y="1545047"/>
              <a:ext cx="1421619" cy="1452535"/>
            </a:xfrm>
            <a:prstGeom prst="chord">
              <a:avLst>
                <a:gd name="adj1" fmla="val 2700000"/>
                <a:gd name="adj2" fmla="val 14004974"/>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6"/>
            <p:cNvGrpSpPr/>
            <p:nvPr/>
          </p:nvGrpSpPr>
          <p:grpSpPr>
            <a:xfrm>
              <a:off x="1752600" y="2286000"/>
              <a:ext cx="1447800" cy="762000"/>
              <a:chOff x="1752600" y="2286000"/>
              <a:chExt cx="1447800" cy="762000"/>
            </a:xfrm>
          </p:grpSpPr>
          <p:sp>
            <p:nvSpPr>
              <p:cNvPr id="100" name="Oval 99"/>
              <p:cNvSpPr/>
              <p:nvPr/>
            </p:nvSpPr>
            <p:spPr>
              <a:xfrm>
                <a:off x="1752600" y="2819400"/>
                <a:ext cx="1447800" cy="228600"/>
              </a:xfrm>
              <a:prstGeom prst="ellipse">
                <a:avLst/>
              </a:prstGeom>
              <a:solidFill>
                <a:srgbClr val="D08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
              <p:cNvGrpSpPr/>
              <p:nvPr/>
            </p:nvGrpSpPr>
            <p:grpSpPr>
              <a:xfrm>
                <a:off x="1905000" y="2286000"/>
                <a:ext cx="1141228" cy="223284"/>
                <a:chOff x="1219200" y="2204767"/>
                <a:chExt cx="6026728" cy="1457866"/>
              </a:xfrm>
            </p:grpSpPr>
            <p:sp>
              <p:nvSpPr>
                <p:cNvPr id="102" name="Quad Arrow 101"/>
                <p:cNvSpPr/>
                <p:nvPr/>
              </p:nvSpPr>
              <p:spPr>
                <a:xfrm rot="18856292">
                  <a:off x="5798128" y="2214418"/>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
                <p:cNvGrpSpPr/>
                <p:nvPr/>
              </p:nvGrpSpPr>
              <p:grpSpPr>
                <a:xfrm>
                  <a:off x="3505200" y="2209800"/>
                  <a:ext cx="2585767" cy="1452833"/>
                  <a:chOff x="1219200" y="2204767"/>
                  <a:chExt cx="2585767" cy="1452833"/>
                </a:xfrm>
              </p:grpSpPr>
              <p:sp>
                <p:nvSpPr>
                  <p:cNvPr id="110" name="Quad Arrow 12"/>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13"/>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4"/>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5"/>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
                <p:cNvGrpSpPr/>
                <p:nvPr/>
              </p:nvGrpSpPr>
              <p:grpSpPr>
                <a:xfrm>
                  <a:off x="1219200" y="2204767"/>
                  <a:ext cx="2585767" cy="1452833"/>
                  <a:chOff x="1219200" y="2204767"/>
                  <a:chExt cx="2585767" cy="1452833"/>
                </a:xfrm>
              </p:grpSpPr>
              <p:sp>
                <p:nvSpPr>
                  <p:cNvPr id="106" name="Quad Arrow 3"/>
                  <p:cNvSpPr/>
                  <p:nvPr/>
                </p:nvSpPr>
                <p:spPr>
                  <a:xfrm rot="18856292">
                    <a:off x="1219200" y="2209800"/>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4"/>
                  <p:cNvSpPr/>
                  <p:nvPr/>
                </p:nvSpPr>
                <p:spPr>
                  <a:xfrm>
                    <a:off x="2357167" y="2204767"/>
                    <a:ext cx="1447800" cy="1447800"/>
                  </a:xfrm>
                  <a:prstGeom prst="quadArrow">
                    <a:avLst/>
                  </a:prstGeom>
                  <a:solidFill>
                    <a:schemeClr val="accent6">
                      <a:lumMod val="75000"/>
                    </a:schemeClr>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
                  <p:cNvSpPr/>
                  <p:nvPr/>
                </p:nvSpPr>
                <p:spPr>
                  <a:xfrm>
                    <a:off x="1828800" y="2743200"/>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1"/>
                  <p:cNvSpPr/>
                  <p:nvPr/>
                </p:nvSpPr>
                <p:spPr>
                  <a:xfrm>
                    <a:off x="2934855" y="2757055"/>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Diamond 7"/>
                <p:cNvSpPr/>
                <p:nvPr/>
              </p:nvSpPr>
              <p:spPr>
                <a:xfrm>
                  <a:off x="6423891" y="2766291"/>
                  <a:ext cx="228600" cy="304800"/>
                </a:xfrm>
                <a:prstGeom prst="diamond">
                  <a:avLst/>
                </a:prstGeom>
                <a:solidFill>
                  <a:srgbClr val="FFC000"/>
                </a:solid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4" name="TextBox 113"/>
          <p:cNvSpPr txBox="1"/>
          <p:nvPr/>
        </p:nvSpPr>
        <p:spPr>
          <a:xfrm>
            <a:off x="8610600" y="2819401"/>
            <a:ext cx="1752600" cy="646331"/>
          </a:xfrm>
          <a:prstGeom prst="rect">
            <a:avLst/>
          </a:prstGeom>
          <a:noFill/>
        </p:spPr>
        <p:txBody>
          <a:bodyPr wrap="square" rtlCol="0">
            <a:spAutoFit/>
          </a:bodyPr>
          <a:lstStyle/>
          <a:p>
            <a:r>
              <a:rPr lang="en-US" dirty="0">
                <a:solidFill>
                  <a:schemeClr val="bg1"/>
                </a:solidFill>
              </a:rPr>
              <a:t>Hail—talent—</a:t>
            </a:r>
          </a:p>
          <a:p>
            <a:r>
              <a:rPr lang="en-US" dirty="0">
                <a:solidFill>
                  <a:schemeClr val="bg1"/>
                </a:solidFill>
              </a:rPr>
              <a:t>60-80 lbs</a:t>
            </a:r>
          </a:p>
        </p:txBody>
      </p:sp>
      <p:grpSp>
        <p:nvGrpSpPr>
          <p:cNvPr id="26" name="Group 25"/>
          <p:cNvGrpSpPr/>
          <p:nvPr/>
        </p:nvGrpSpPr>
        <p:grpSpPr>
          <a:xfrm>
            <a:off x="7663394" y="88788"/>
            <a:ext cx="458845" cy="1253657"/>
            <a:chOff x="3735594" y="3314208"/>
            <a:chExt cx="1126163" cy="3076901"/>
          </a:xfr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p:grpSpPr>
        <p:sp>
          <p:nvSpPr>
            <p:cNvPr id="27" name="Freeform: Shape 26"/>
            <p:cNvSpPr/>
            <p:nvPr/>
          </p:nvSpPr>
          <p:spPr>
            <a:xfrm>
              <a:off x="3735594" y="5288569"/>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p:cNvSpPr/>
            <p:nvPr/>
          </p:nvSpPr>
          <p:spPr>
            <a:xfrm rot="20798583">
              <a:off x="4014644" y="5294784"/>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rapezoid 28"/>
            <p:cNvSpPr/>
            <p:nvPr/>
          </p:nvSpPr>
          <p:spPr>
            <a:xfrm>
              <a:off x="3943105" y="4243062"/>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4374160" y="4196107"/>
              <a:ext cx="487597" cy="1220136"/>
              <a:chOff x="4429327" y="4241330"/>
              <a:chExt cx="487597" cy="1220136"/>
            </a:xfrm>
            <a:grpFill/>
          </p:grpSpPr>
          <p:sp>
            <p:nvSpPr>
              <p:cNvPr id="53" name="Freeform: Shape 52"/>
              <p:cNvSpPr/>
              <p:nvPr/>
            </p:nvSpPr>
            <p:spPr>
              <a:xfrm rot="13332582">
                <a:off x="4429327" y="4729117"/>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9763958">
                <a:off x="4474461" y="4241330"/>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3787695" y="4190737"/>
              <a:ext cx="487597" cy="1298423"/>
              <a:chOff x="2823340" y="4240778"/>
              <a:chExt cx="487597" cy="1298423"/>
            </a:xfrm>
            <a:grpFill/>
          </p:grpSpPr>
          <p:sp>
            <p:nvSpPr>
              <p:cNvPr id="51" name="Freeform: Shape 50"/>
              <p:cNvSpPr/>
              <p:nvPr/>
            </p:nvSpPr>
            <p:spPr>
              <a:xfrm rot="8267418" flipH="1">
                <a:off x="2823340" y="4806852"/>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942750">
                <a:off x="2895232" y="4240778"/>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rapezoid 31"/>
            <p:cNvSpPr/>
            <p:nvPr/>
          </p:nvSpPr>
          <p:spPr>
            <a:xfrm>
              <a:off x="4048742" y="4196107"/>
              <a:ext cx="567722" cy="723538"/>
            </a:xfrm>
            <a:prstGeom prst="trapezoid">
              <a:avLst>
                <a:gd name="adj" fmla="val 2990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68"/>
            <p:cNvGrpSpPr/>
            <p:nvPr/>
          </p:nvGrpSpPr>
          <p:grpSpPr>
            <a:xfrm>
              <a:off x="4007499" y="4645247"/>
              <a:ext cx="660437" cy="661734"/>
              <a:chOff x="1715820" y="1560505"/>
              <a:chExt cx="1484580" cy="1487495"/>
            </a:xfrm>
            <a:grpFill/>
          </p:grpSpPr>
          <p:sp>
            <p:nvSpPr>
              <p:cNvPr id="35" name="Chord 34"/>
              <p:cNvSpPr/>
              <p:nvPr/>
            </p:nvSpPr>
            <p:spPr>
              <a:xfrm rot="18620215">
                <a:off x="1731278" y="1545047"/>
                <a:ext cx="1421619" cy="1452535"/>
              </a:xfrm>
              <a:prstGeom prst="chord">
                <a:avLst>
                  <a:gd name="adj1" fmla="val 2700000"/>
                  <a:gd name="adj2" fmla="val 1400497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6"/>
              <p:cNvGrpSpPr/>
              <p:nvPr/>
            </p:nvGrpSpPr>
            <p:grpSpPr>
              <a:xfrm>
                <a:off x="1752600" y="2286000"/>
                <a:ext cx="1447800" cy="762000"/>
                <a:chOff x="1752600" y="2286000"/>
                <a:chExt cx="1447800" cy="762000"/>
              </a:xfrm>
              <a:grpFill/>
            </p:grpSpPr>
            <p:sp>
              <p:nvSpPr>
                <p:cNvPr id="37" name="Oval 36"/>
                <p:cNvSpPr/>
                <p:nvPr/>
              </p:nvSpPr>
              <p:spPr>
                <a:xfrm>
                  <a:off x="1752600" y="2819400"/>
                  <a:ext cx="1447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
                <p:cNvGrpSpPr/>
                <p:nvPr/>
              </p:nvGrpSpPr>
              <p:grpSpPr>
                <a:xfrm>
                  <a:off x="1905000" y="2286000"/>
                  <a:ext cx="1141228" cy="223284"/>
                  <a:chOff x="1219200" y="2204767"/>
                  <a:chExt cx="6026728" cy="1457866"/>
                </a:xfrm>
                <a:grpFill/>
              </p:grpSpPr>
              <p:sp>
                <p:nvSpPr>
                  <p:cNvPr id="39" name="Quad Arrow 173"/>
                  <p:cNvSpPr/>
                  <p:nvPr/>
                </p:nvSpPr>
                <p:spPr>
                  <a:xfrm rot="18856292">
                    <a:off x="5798128" y="2214418"/>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8"/>
                  <p:cNvGrpSpPr/>
                  <p:nvPr/>
                </p:nvGrpSpPr>
                <p:grpSpPr>
                  <a:xfrm>
                    <a:off x="3505200" y="2209800"/>
                    <a:ext cx="2585767" cy="1452833"/>
                    <a:chOff x="1219200" y="2204767"/>
                    <a:chExt cx="2585767" cy="1452833"/>
                  </a:xfrm>
                  <a:grpFill/>
                </p:grpSpPr>
                <p:sp>
                  <p:nvSpPr>
                    <p:cNvPr id="47" name="Quad Arrow 12"/>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13"/>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14"/>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15"/>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1219200" y="2204767"/>
                    <a:ext cx="2585767" cy="1452833"/>
                    <a:chOff x="1219200" y="2204767"/>
                    <a:chExt cx="2585767" cy="1452833"/>
                  </a:xfrm>
                  <a:grpFill/>
                </p:grpSpPr>
                <p:sp>
                  <p:nvSpPr>
                    <p:cNvPr id="43" name="Quad Arrow 3"/>
                    <p:cNvSpPr/>
                    <p:nvPr/>
                  </p:nvSpPr>
                  <p:spPr>
                    <a:xfrm rot="18856292">
                      <a:off x="1219200" y="2209800"/>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
                    <p:cNvSpPr/>
                    <p:nvPr/>
                  </p:nvSpPr>
                  <p:spPr>
                    <a:xfrm>
                      <a:off x="2357167" y="2204767"/>
                      <a:ext cx="1447800" cy="1447800"/>
                    </a:xfrm>
                    <a:prstGeom prst="quadArrow">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10"/>
                    <p:cNvSpPr/>
                    <p:nvPr/>
                  </p:nvSpPr>
                  <p:spPr>
                    <a:xfrm>
                      <a:off x="1828800" y="2743200"/>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11"/>
                    <p:cNvSpPr/>
                    <p:nvPr/>
                  </p:nvSpPr>
                  <p:spPr>
                    <a:xfrm>
                      <a:off x="2934855" y="2757055"/>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Diamond 7"/>
                  <p:cNvSpPr/>
                  <p:nvPr/>
                </p:nvSpPr>
                <p:spPr>
                  <a:xfrm>
                    <a:off x="6423891" y="2766291"/>
                    <a:ext cx="228600" cy="304800"/>
                  </a:xfrm>
                  <a:prstGeom prst="diamond">
                    <a:avLst/>
                  </a:prstGeom>
                  <a:grpFill/>
                  <a:ln w="12700">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4" name="Freeform: Shape 33"/>
            <p:cNvSpPr/>
            <p:nvPr/>
          </p:nvSpPr>
          <p:spPr>
            <a:xfrm>
              <a:off x="3804512" y="3314208"/>
              <a:ext cx="1003525" cy="808839"/>
            </a:xfrm>
            <a:custGeom>
              <a:avLst/>
              <a:gdLst>
                <a:gd name="connsiteX0" fmla="*/ 848345 w 1079738"/>
                <a:gd name="connsiteY0" fmla="*/ 450 h 899657"/>
                <a:gd name="connsiteX1" fmla="*/ 886113 w 1079738"/>
                <a:gd name="connsiteY1" fmla="*/ 7634 h 899657"/>
                <a:gd name="connsiteX2" fmla="*/ 957378 w 1079738"/>
                <a:gd name="connsiteY2" fmla="*/ 75567 h 899657"/>
                <a:gd name="connsiteX3" fmla="*/ 957771 w 1079738"/>
                <a:gd name="connsiteY3" fmla="*/ 75735 h 899657"/>
                <a:gd name="connsiteX4" fmla="*/ 1014040 w 1079738"/>
                <a:gd name="connsiteY4" fmla="*/ 99783 h 899657"/>
                <a:gd name="connsiteX5" fmla="*/ 1048835 w 1079738"/>
                <a:gd name="connsiteY5" fmla="*/ 141497 h 899657"/>
                <a:gd name="connsiteX6" fmla="*/ 1044742 w 1079738"/>
                <a:gd name="connsiteY6" fmla="*/ 212990 h 899657"/>
                <a:gd name="connsiteX7" fmla="*/ 1074645 w 1079738"/>
                <a:gd name="connsiteY7" fmla="*/ 322300 h 899657"/>
                <a:gd name="connsiteX8" fmla="*/ 982784 w 1079738"/>
                <a:gd name="connsiteY8" fmla="*/ 407026 h 899657"/>
                <a:gd name="connsiteX9" fmla="*/ 970703 w 1079738"/>
                <a:gd name="connsiteY9" fmla="*/ 409771 h 899657"/>
                <a:gd name="connsiteX10" fmla="*/ 978585 w 1079738"/>
                <a:gd name="connsiteY10" fmla="*/ 487318 h 899657"/>
                <a:gd name="connsiteX11" fmla="*/ 562832 w 1079738"/>
                <a:gd name="connsiteY11" fmla="*/ 899657 h 899657"/>
                <a:gd name="connsiteX12" fmla="*/ 155526 w 1079738"/>
                <a:gd name="connsiteY12" fmla="*/ 570419 h 899657"/>
                <a:gd name="connsiteX13" fmla="*/ 147639 w 1079738"/>
                <a:gd name="connsiteY13" fmla="*/ 492826 h 899657"/>
                <a:gd name="connsiteX14" fmla="*/ 145788 w 1079738"/>
                <a:gd name="connsiteY14" fmla="*/ 491228 h 899657"/>
                <a:gd name="connsiteX15" fmla="*/ 28620 w 1079738"/>
                <a:gd name="connsiteY15" fmla="*/ 432527 h 899657"/>
                <a:gd name="connsiteX16" fmla="*/ 53656 w 1079738"/>
                <a:gd name="connsiteY16" fmla="*/ 353291 h 899657"/>
                <a:gd name="connsiteX17" fmla="*/ 788 w 1079738"/>
                <a:gd name="connsiteY17" fmla="*/ 271996 h 899657"/>
                <a:gd name="connsiteX18" fmla="*/ 97338 w 1079738"/>
                <a:gd name="connsiteY18" fmla="*/ 199739 h 899657"/>
                <a:gd name="connsiteX19" fmla="*/ 98262 w 1079738"/>
                <a:gd name="connsiteY19" fmla="*/ 197835 h 899657"/>
                <a:gd name="connsiteX20" fmla="*/ 141270 w 1079738"/>
                <a:gd name="connsiteY20" fmla="*/ 94072 h 899657"/>
                <a:gd name="connsiteX21" fmla="*/ 350495 w 1079738"/>
                <a:gd name="connsiteY21" fmla="*/ 70367 h 899657"/>
                <a:gd name="connsiteX22" fmla="*/ 350542 w 1079738"/>
                <a:gd name="connsiteY22" fmla="*/ 70327 h 899657"/>
                <a:gd name="connsiteX23" fmla="*/ 392150 w 1079738"/>
                <a:gd name="connsiteY23" fmla="*/ 34673 h 899657"/>
                <a:gd name="connsiteX24" fmla="*/ 561443 w 1079738"/>
                <a:gd name="connsiteY24" fmla="*/ 45757 h 899657"/>
                <a:gd name="connsiteX25" fmla="*/ 562194 w 1079738"/>
                <a:gd name="connsiteY25" fmla="*/ 45086 h 899657"/>
                <a:gd name="connsiteX26" fmla="*/ 595240 w 1079738"/>
                <a:gd name="connsiteY26" fmla="*/ 15599 h 899657"/>
                <a:gd name="connsiteX27" fmla="*/ 643640 w 1079738"/>
                <a:gd name="connsiteY27" fmla="*/ 821 h 899657"/>
                <a:gd name="connsiteX28" fmla="*/ 700283 w 1079738"/>
                <a:gd name="connsiteY28" fmla="*/ 6182 h 899657"/>
                <a:gd name="connsiteX29" fmla="*/ 744268 w 1079738"/>
                <a:gd name="connsiteY29" fmla="*/ 31771 h 899657"/>
                <a:gd name="connsiteX30" fmla="*/ 745581 w 1079738"/>
                <a:gd name="connsiteY30" fmla="*/ 32535 h 899657"/>
                <a:gd name="connsiteX31" fmla="*/ 848345 w 1079738"/>
                <a:gd name="connsiteY31" fmla="*/ 450 h 89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9738" h="899657">
                  <a:moveTo>
                    <a:pt x="848345" y="450"/>
                  </a:moveTo>
                  <a:cubicBezTo>
                    <a:pt x="861121" y="1270"/>
                    <a:pt x="873870" y="3636"/>
                    <a:pt x="886113" y="7634"/>
                  </a:cubicBezTo>
                  <a:cubicBezTo>
                    <a:pt x="923430" y="19813"/>
                    <a:pt x="950189" y="45312"/>
                    <a:pt x="957378" y="75567"/>
                  </a:cubicBezTo>
                  <a:lnTo>
                    <a:pt x="957771" y="75735"/>
                  </a:lnTo>
                  <a:lnTo>
                    <a:pt x="1014040" y="99783"/>
                  </a:lnTo>
                  <a:cubicBezTo>
                    <a:pt x="1029765" y="111118"/>
                    <a:pt x="1041846" y="125369"/>
                    <a:pt x="1048835" y="141497"/>
                  </a:cubicBezTo>
                  <a:cubicBezTo>
                    <a:pt x="1058995" y="164911"/>
                    <a:pt x="1057547" y="190341"/>
                    <a:pt x="1044742" y="212990"/>
                  </a:cubicBezTo>
                  <a:cubicBezTo>
                    <a:pt x="1076218" y="244050"/>
                    <a:pt x="1087226" y="284315"/>
                    <a:pt x="1074645" y="322300"/>
                  </a:cubicBezTo>
                  <a:cubicBezTo>
                    <a:pt x="1062102" y="360173"/>
                    <a:pt x="1027824" y="390914"/>
                    <a:pt x="982784" y="407026"/>
                  </a:cubicBezTo>
                  <a:lnTo>
                    <a:pt x="970703" y="409771"/>
                  </a:lnTo>
                  <a:lnTo>
                    <a:pt x="978585" y="487318"/>
                  </a:lnTo>
                  <a:cubicBezTo>
                    <a:pt x="978585" y="715047"/>
                    <a:pt x="792446" y="899657"/>
                    <a:pt x="562832" y="899657"/>
                  </a:cubicBezTo>
                  <a:cubicBezTo>
                    <a:pt x="361920" y="899657"/>
                    <a:pt x="194293" y="758315"/>
                    <a:pt x="155526" y="570419"/>
                  </a:cubicBezTo>
                  <a:lnTo>
                    <a:pt x="147639" y="492826"/>
                  </a:lnTo>
                  <a:lnTo>
                    <a:pt x="145788" y="491228"/>
                  </a:lnTo>
                  <a:cubicBezTo>
                    <a:pt x="93020" y="495914"/>
                    <a:pt x="43472" y="471096"/>
                    <a:pt x="28620" y="432527"/>
                  </a:cubicBezTo>
                  <a:cubicBezTo>
                    <a:pt x="17862" y="404623"/>
                    <a:pt x="27372" y="374508"/>
                    <a:pt x="53656" y="353291"/>
                  </a:cubicBezTo>
                  <a:cubicBezTo>
                    <a:pt x="16364" y="336648"/>
                    <a:pt x="-4404" y="304712"/>
                    <a:pt x="788" y="271996"/>
                  </a:cubicBezTo>
                  <a:cubicBezTo>
                    <a:pt x="6879" y="233692"/>
                    <a:pt x="46967" y="203688"/>
                    <a:pt x="97338" y="199739"/>
                  </a:cubicBezTo>
                  <a:cubicBezTo>
                    <a:pt x="97638" y="199100"/>
                    <a:pt x="97963" y="198474"/>
                    <a:pt x="98262" y="197835"/>
                  </a:cubicBezTo>
                  <a:cubicBezTo>
                    <a:pt x="91498" y="160114"/>
                    <a:pt x="107273" y="122074"/>
                    <a:pt x="141270" y="94072"/>
                  </a:cubicBezTo>
                  <a:cubicBezTo>
                    <a:pt x="194987" y="49845"/>
                    <a:pt x="282077" y="39987"/>
                    <a:pt x="350495" y="70367"/>
                  </a:cubicBezTo>
                  <a:lnTo>
                    <a:pt x="350542" y="70327"/>
                  </a:lnTo>
                  <a:lnTo>
                    <a:pt x="392150" y="34673"/>
                  </a:lnTo>
                  <a:cubicBezTo>
                    <a:pt x="442480" y="8246"/>
                    <a:pt x="513854" y="10199"/>
                    <a:pt x="561443" y="45757"/>
                  </a:cubicBezTo>
                  <a:lnTo>
                    <a:pt x="562194" y="45086"/>
                  </a:lnTo>
                  <a:lnTo>
                    <a:pt x="595240" y="15599"/>
                  </a:lnTo>
                  <a:cubicBezTo>
                    <a:pt x="609356" y="7880"/>
                    <a:pt x="625905" y="2726"/>
                    <a:pt x="643640" y="821"/>
                  </a:cubicBezTo>
                  <a:cubicBezTo>
                    <a:pt x="663160" y="-1279"/>
                    <a:pt x="682667" y="703"/>
                    <a:pt x="700283" y="6182"/>
                  </a:cubicBezTo>
                  <a:lnTo>
                    <a:pt x="744268" y="31771"/>
                  </a:lnTo>
                  <a:lnTo>
                    <a:pt x="745581" y="32535"/>
                  </a:lnTo>
                  <a:cubicBezTo>
                    <a:pt x="771454" y="9448"/>
                    <a:pt x="810019" y="-2010"/>
                    <a:pt x="848345" y="45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531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par>
                                <p:cTn id="15" presetID="32" presetClass="emph" presetSubtype="0" fill="hold" grpId="0" nodeType="withEffect">
                                  <p:stCondLst>
                                    <p:cond delay="0"/>
                                  </p:stCondLst>
                                  <p:childTnLst>
                                    <p:animClr clrSpc="rgb" dir="cw">
                                      <p:cBhvr override="childStyle">
                                        <p:cTn id="16" dur="100" fill="hold"/>
                                        <p:tgtEl>
                                          <p:spTgt spid="96"/>
                                        </p:tgtEl>
                                        <p:attrNameLst>
                                          <p:attrName>style.color</p:attrName>
                                        </p:attrNameLst>
                                      </p:cBhvr>
                                      <p:to>
                                        <a:schemeClr val="accent2"/>
                                      </p:to>
                                    </p:animClr>
                                    <p:animClr clrSpc="rgb" dir="cw">
                                      <p:cBhvr>
                                        <p:cTn id="17" dur="100" fill="hold"/>
                                        <p:tgtEl>
                                          <p:spTgt spid="96"/>
                                        </p:tgtEl>
                                        <p:attrNameLst>
                                          <p:attrName>fillcolor</p:attrName>
                                        </p:attrNameLst>
                                      </p:cBhvr>
                                      <p:to>
                                        <a:schemeClr val="accent2"/>
                                      </p:to>
                                    </p:animClr>
                                    <p:set>
                                      <p:cBhvr>
                                        <p:cTn id="18" dur="100" fill="hold"/>
                                        <p:tgtEl>
                                          <p:spTgt spid="96"/>
                                        </p:tgtEl>
                                        <p:attrNameLst>
                                          <p:attrName>fill.type</p:attrName>
                                        </p:attrNameLst>
                                      </p:cBhvr>
                                      <p:to>
                                        <p:strVal val="solid"/>
                                      </p:to>
                                    </p:set>
                                    <p:set>
                                      <p:cBhvr>
                                        <p:cTn id="19" dur="100" fill="hold"/>
                                        <p:tgtEl>
                                          <p:spTgt spid="96"/>
                                        </p:tgtEl>
                                        <p:attrNameLst>
                                          <p:attrName>fill.on</p:attrName>
                                        </p:attrNameLst>
                                      </p:cBhvr>
                                      <p:to>
                                        <p:strVal val="true"/>
                                      </p:to>
                                    </p:set>
                                    <p:animRot by="120000">
                                      <p:cBhvr>
                                        <p:cTn id="20" dur="100" fill="hold">
                                          <p:stCondLst>
                                            <p:cond delay="0"/>
                                          </p:stCondLst>
                                        </p:cTn>
                                        <p:tgtEl>
                                          <p:spTgt spid="96"/>
                                        </p:tgtEl>
                                        <p:attrNameLst>
                                          <p:attrName>r</p:attrName>
                                        </p:attrNameLst>
                                      </p:cBhvr>
                                    </p:animRot>
                                    <p:animRot by="-240000">
                                      <p:cBhvr>
                                        <p:cTn id="21" dur="200" fill="hold">
                                          <p:stCondLst>
                                            <p:cond delay="200"/>
                                          </p:stCondLst>
                                        </p:cTn>
                                        <p:tgtEl>
                                          <p:spTgt spid="96"/>
                                        </p:tgtEl>
                                        <p:attrNameLst>
                                          <p:attrName>r</p:attrName>
                                        </p:attrNameLst>
                                      </p:cBhvr>
                                    </p:animRot>
                                    <p:animRot by="240000">
                                      <p:cBhvr>
                                        <p:cTn id="22" dur="200" fill="hold">
                                          <p:stCondLst>
                                            <p:cond delay="400"/>
                                          </p:stCondLst>
                                        </p:cTn>
                                        <p:tgtEl>
                                          <p:spTgt spid="96"/>
                                        </p:tgtEl>
                                        <p:attrNameLst>
                                          <p:attrName>r</p:attrName>
                                        </p:attrNameLst>
                                      </p:cBhvr>
                                    </p:animRot>
                                    <p:animRot by="-240000">
                                      <p:cBhvr>
                                        <p:cTn id="23" dur="200" fill="hold">
                                          <p:stCondLst>
                                            <p:cond delay="600"/>
                                          </p:stCondLst>
                                        </p:cTn>
                                        <p:tgtEl>
                                          <p:spTgt spid="96"/>
                                        </p:tgtEl>
                                        <p:attrNameLst>
                                          <p:attrName>r</p:attrName>
                                        </p:attrNameLst>
                                      </p:cBhvr>
                                    </p:animRot>
                                    <p:animRot by="120000">
                                      <p:cBhvr>
                                        <p:cTn id="24" dur="200" fill="hold">
                                          <p:stCondLst>
                                            <p:cond delay="800"/>
                                          </p:stCondLst>
                                        </p:cTn>
                                        <p:tgtEl>
                                          <p:spTgt spid="9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8" name="TextBox 7"/>
          <p:cNvSpPr txBox="1"/>
          <p:nvPr/>
        </p:nvSpPr>
        <p:spPr>
          <a:xfrm>
            <a:off x="5840080" y="996056"/>
            <a:ext cx="5181600" cy="5262979"/>
          </a:xfrm>
          <a:prstGeom prst="rect">
            <a:avLst/>
          </a:prstGeom>
          <a:noFill/>
        </p:spPr>
        <p:txBody>
          <a:bodyPr wrap="square" rtlCol="0">
            <a:spAutoFit/>
          </a:bodyPr>
          <a:lstStyle/>
          <a:p>
            <a:r>
              <a:rPr lang="en-US" sz="2800" dirty="0">
                <a:solidFill>
                  <a:schemeClr val="bg2"/>
                </a:solidFill>
              </a:rPr>
              <a:t>“It is a false idea that the Saints will escape all the judgments, whilst the wicked suffer; for all flesh is subject to suffer, and ‘the righteous shall hardly escape’ still many of the Saints will escape, for the just shall live by faith; yet many of the righteous shall fall a prey to disease, to pestilence, etc., by reason of the weakness of the flesh, and yet be save in the Kingdom of God. (2)</a:t>
            </a:r>
          </a:p>
        </p:txBody>
      </p:sp>
      <p:grpSp>
        <p:nvGrpSpPr>
          <p:cNvPr id="7" name="Group 6"/>
          <p:cNvGrpSpPr/>
          <p:nvPr/>
        </p:nvGrpSpPr>
        <p:grpSpPr>
          <a:xfrm>
            <a:off x="971213" y="2296615"/>
            <a:ext cx="3897654" cy="2661860"/>
            <a:chOff x="384206" y="4158361"/>
            <a:chExt cx="3289208" cy="2390250"/>
          </a:xfrm>
        </p:grpSpPr>
        <p:grpSp>
          <p:nvGrpSpPr>
            <p:cNvPr id="10" name="Group 9"/>
            <p:cNvGrpSpPr/>
            <p:nvPr/>
          </p:nvGrpSpPr>
          <p:grpSpPr>
            <a:xfrm>
              <a:off x="384206" y="4158361"/>
              <a:ext cx="3289208" cy="2390250"/>
              <a:chOff x="609599" y="833642"/>
              <a:chExt cx="7941747" cy="5771225"/>
            </a:xfrm>
          </p:grpSpPr>
          <p:grpSp>
            <p:nvGrpSpPr>
              <p:cNvPr id="12" name="Group 14"/>
              <p:cNvGrpSpPr/>
              <p:nvPr/>
            </p:nvGrpSpPr>
            <p:grpSpPr>
              <a:xfrm rot="10800000">
                <a:off x="7696200" y="5257800"/>
                <a:ext cx="621450" cy="1347067"/>
                <a:chOff x="7010400" y="381000"/>
                <a:chExt cx="762000" cy="2033666"/>
              </a:xfrm>
            </p:grpSpPr>
            <p:sp>
              <p:nvSpPr>
                <p:cNvPr id="25"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rot="10800000">
                <a:off x="939238" y="4923502"/>
                <a:ext cx="621450" cy="1347067"/>
                <a:chOff x="7010400" y="381000"/>
                <a:chExt cx="762000" cy="2033666"/>
              </a:xfrm>
            </p:grpSpPr>
            <p:sp>
              <p:nvSpPr>
                <p:cNvPr id="23"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99460" y="833642"/>
                <a:ext cx="621450" cy="986197"/>
                <a:chOff x="7031201" y="834275"/>
                <a:chExt cx="762000" cy="1488861"/>
              </a:xfrm>
            </p:grpSpPr>
            <p:sp>
              <p:nvSpPr>
                <p:cNvPr id="21"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646520" y="1148254"/>
                <a:ext cx="621450" cy="1017899"/>
                <a:chOff x="7087348" y="824753"/>
                <a:chExt cx="762000" cy="1536722"/>
              </a:xfrm>
            </p:grpSpPr>
            <p:sp>
              <p:nvSpPr>
                <p:cNvPr id="19"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980810" y="4668998"/>
              <a:ext cx="2095999" cy="1754326"/>
            </a:xfrm>
            <a:prstGeom prst="rect">
              <a:avLst/>
            </a:prstGeom>
          </p:spPr>
          <p:txBody>
            <a:bodyPr wrap="square">
              <a:spAutoFit/>
            </a:bodyPr>
            <a:lstStyle/>
            <a:p>
              <a:pPr algn="ctr"/>
              <a:r>
                <a:rPr lang="en-US" b="1" dirty="0"/>
                <a:t>If we are watchful and spiritually ready, then we will be prepared for the Second Coming of Jesus Christ</a:t>
              </a:r>
              <a:endParaRPr lang="en-US" sz="1600" dirty="0"/>
            </a:p>
          </p:txBody>
        </p:sp>
      </p:grpSp>
    </p:spTree>
    <p:extLst>
      <p:ext uri="{BB962C8B-B14F-4D97-AF65-F5344CB8AC3E}">
        <p14:creationId xmlns:p14="http://schemas.microsoft.com/office/powerpoint/2010/main" val="132015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2"/>
                </a:solidFill>
                <a:latin typeface="Harrington" pitchFamily="82" charset="0"/>
              </a:rPr>
              <a:t>How do I Survive?</a:t>
            </a:r>
          </a:p>
        </p:txBody>
      </p:sp>
      <p:sp>
        <p:nvSpPr>
          <p:cNvPr id="8" name="TextBox 7"/>
          <p:cNvSpPr txBox="1"/>
          <p:nvPr/>
        </p:nvSpPr>
        <p:spPr>
          <a:xfrm>
            <a:off x="1752600" y="1066801"/>
            <a:ext cx="8610600" cy="4093428"/>
          </a:xfrm>
          <a:prstGeom prst="rect">
            <a:avLst/>
          </a:prstGeom>
          <a:noFill/>
        </p:spPr>
        <p:txBody>
          <a:bodyPr wrap="square" rtlCol="0">
            <a:spAutoFit/>
          </a:bodyPr>
          <a:lstStyle/>
          <a:p>
            <a:r>
              <a:rPr lang="en-US" sz="2400" dirty="0">
                <a:solidFill>
                  <a:schemeClr val="bg2"/>
                </a:solidFill>
              </a:rPr>
              <a:t>“Abide ye in the liberty wherewith ye are made free; entangle not yourselves in sin, but let your hands be clean, until the Lord come.”</a:t>
            </a:r>
          </a:p>
          <a:p>
            <a:r>
              <a:rPr lang="en-US" sz="2400" dirty="0">
                <a:solidFill>
                  <a:schemeClr val="bg2"/>
                </a:solidFill>
              </a:rPr>
              <a:t>D&amp;C 88:86</a:t>
            </a:r>
          </a:p>
          <a:p>
            <a:endParaRPr lang="en-US" sz="2400" dirty="0">
              <a:solidFill>
                <a:schemeClr val="bg2"/>
              </a:solidFill>
            </a:endParaRPr>
          </a:p>
          <a:p>
            <a:endParaRPr lang="en-US" sz="2400" dirty="0">
              <a:solidFill>
                <a:schemeClr val="bg2"/>
              </a:solidFill>
            </a:endParaRPr>
          </a:p>
          <a:p>
            <a:endParaRPr lang="en-US" sz="2400" dirty="0">
              <a:solidFill>
                <a:schemeClr val="bg2"/>
              </a:solidFill>
            </a:endParaRPr>
          </a:p>
          <a:p>
            <a:endParaRPr lang="en-US" sz="2400" dirty="0">
              <a:solidFill>
                <a:schemeClr val="bg2"/>
              </a:solidFill>
            </a:endParaRPr>
          </a:p>
          <a:p>
            <a:endParaRPr lang="en-US" sz="2400" dirty="0">
              <a:solidFill>
                <a:schemeClr val="bg2"/>
              </a:solidFill>
            </a:endParaRPr>
          </a:p>
          <a:p>
            <a:endParaRPr lang="en-US" sz="2400" dirty="0">
              <a:solidFill>
                <a:schemeClr val="bg2"/>
              </a:solidFill>
            </a:endParaRPr>
          </a:p>
          <a:p>
            <a:endParaRPr lang="en-US" sz="2400" dirty="0">
              <a:solidFill>
                <a:schemeClr val="bg2"/>
              </a:solidFill>
            </a:endParaRPr>
          </a:p>
          <a:p>
            <a:endParaRPr lang="en-US" sz="2000" dirty="0">
              <a:solidFill>
                <a:schemeClr val="bg2"/>
              </a:solidFill>
            </a:endParaRPr>
          </a:p>
        </p:txBody>
      </p:sp>
      <p:pic>
        <p:nvPicPr>
          <p:cNvPr id="3" name="Picture 2">
            <a:extLst>
              <a:ext uri="{FF2B5EF4-FFF2-40B4-BE49-F238E27FC236}">
                <a16:creationId xmlns:a16="http://schemas.microsoft.com/office/drawing/2014/main" id="{69A6FAAC-C368-4EAF-9761-BA7725031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123" y="2421829"/>
            <a:ext cx="5915025" cy="3943350"/>
          </a:xfrm>
          <a:prstGeom prst="rect">
            <a:avLst/>
          </a:prstGeom>
        </p:spPr>
      </p:pic>
    </p:spTree>
    <p:extLst>
      <p:ext uri="{BB962C8B-B14F-4D97-AF65-F5344CB8AC3E}">
        <p14:creationId xmlns:p14="http://schemas.microsoft.com/office/powerpoint/2010/main" val="11097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0" y="0"/>
            <a:ext cx="12192000" cy="313932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#15 </a:t>
            </a:r>
            <a:r>
              <a:rPr lang="en-US" i="1" dirty="0">
                <a:solidFill>
                  <a:schemeClr val="bg1"/>
                </a:solidFill>
              </a:rPr>
              <a:t>I Saw a Mighty Angel Fly</a:t>
            </a:r>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dirty="0">
                <a:solidFill>
                  <a:schemeClr val="bg1"/>
                </a:solidFill>
              </a:rPr>
              <a:t>Spiritually Prepared (2:19)</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AutoNum type="arabicPeriod"/>
            </a:pPr>
            <a:r>
              <a:rPr lang="en-US" dirty="0">
                <a:solidFill>
                  <a:schemeClr val="bg1"/>
                </a:solidFill>
              </a:rPr>
              <a:t>Notes from Lesley Meacham and Becky Davies Poway Institute</a:t>
            </a:r>
          </a:p>
          <a:p>
            <a:pPr marL="342900" indent="-342900">
              <a:buFontTx/>
              <a:buAutoNum type="arabicPeriod"/>
            </a:pPr>
            <a:r>
              <a:rPr lang="en-US" dirty="0">
                <a:solidFill>
                  <a:schemeClr val="bg2"/>
                </a:solidFill>
              </a:rPr>
              <a:t>History of the Church 4:11</a:t>
            </a:r>
          </a:p>
          <a:p>
            <a:endParaRPr lang="en-US" i="1" dirty="0">
              <a:solidFill>
                <a:schemeClr val="bg1"/>
              </a:solidFill>
            </a:endParaRPr>
          </a:p>
        </p:txBody>
      </p:sp>
      <p:grpSp>
        <p:nvGrpSpPr>
          <p:cNvPr id="2" name="Group 7"/>
          <p:cNvGrpSpPr/>
          <p:nvPr/>
        </p:nvGrpSpPr>
        <p:grpSpPr>
          <a:xfrm>
            <a:off x="3913372" y="1014359"/>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Oval 10"/>
            <p:cNvSpPr/>
            <p:nvPr/>
          </p:nvSpPr>
          <p:spPr>
            <a:xfrm>
              <a:off x="5809230" y="828172"/>
              <a:ext cx="674690" cy="67469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Isosceles Triangle 11"/>
            <p:cNvSpPr/>
            <p:nvPr/>
          </p:nvSpPr>
          <p:spPr>
            <a:xfrm rot="5400000">
              <a:off x="5992529" y="1058411"/>
              <a:ext cx="381000" cy="22860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4" name="Footer Placeholder 14">
            <a:extLst>
              <a:ext uri="{FF2B5EF4-FFF2-40B4-BE49-F238E27FC236}">
                <a16:creationId xmlns:a16="http://schemas.microsoft.com/office/drawing/2014/main" id="{989BFF99-9353-4BA4-B6C4-BD4EE3C4BD18}"/>
              </a:ext>
            </a:extLst>
          </p:cNvPr>
          <p:cNvSpPr>
            <a:spLocks noGrp="1"/>
          </p:cNvSpPr>
          <p:nvPr/>
        </p:nvSpPr>
        <p:spPr>
          <a:xfrm>
            <a:off x="62138" y="651871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5258934"/>
            <a:ext cx="6316133" cy="1384995"/>
          </a:xfrm>
          <a:prstGeom prst="rect">
            <a:avLst/>
          </a:prstGeom>
          <a:ln>
            <a:solidFill>
              <a:schemeClr val="tx1"/>
            </a:solidFill>
          </a:ln>
        </p:spPr>
        <p:txBody>
          <a:bodyPr wrap="square">
            <a:spAutoFit/>
          </a:bodyPr>
          <a:lstStyle/>
          <a:p>
            <a:r>
              <a:rPr lang="en-US" b="1" dirty="0"/>
              <a:t>Mark on the Forehead / Mark on His name Revelation 14:11:</a:t>
            </a:r>
          </a:p>
          <a:p>
            <a:r>
              <a:rPr lang="en-US" dirty="0"/>
              <a:t>The practice common among Oriental nations of </a:t>
            </a:r>
            <a:r>
              <a:rPr lang="en-US" dirty="0" err="1"/>
              <a:t>colouring</a:t>
            </a:r>
            <a:r>
              <a:rPr lang="en-US" dirty="0"/>
              <a:t> the forehead or impressing on it some distinctive mark as a sign of devotion to some deity is alluded to in Revelation 13:16</a:t>
            </a:r>
          </a:p>
          <a:p>
            <a:r>
              <a:rPr lang="en-US" sz="1200" dirty="0">
                <a:latin typeface="Open Sans"/>
              </a:rPr>
              <a:t>Bible Study Tools</a:t>
            </a:r>
          </a:p>
        </p:txBody>
      </p:sp>
      <p:sp>
        <p:nvSpPr>
          <p:cNvPr id="5" name="Rectangle 4"/>
          <p:cNvSpPr/>
          <p:nvPr/>
        </p:nvSpPr>
        <p:spPr>
          <a:xfrm>
            <a:off x="0" y="1200329"/>
            <a:ext cx="6316133" cy="2246769"/>
          </a:xfrm>
          <a:prstGeom prst="rect">
            <a:avLst/>
          </a:prstGeom>
          <a:ln>
            <a:solidFill>
              <a:schemeClr val="tx1"/>
            </a:solidFill>
          </a:ln>
        </p:spPr>
        <p:txBody>
          <a:bodyPr wrap="square">
            <a:spAutoFit/>
          </a:bodyPr>
          <a:lstStyle/>
          <a:p>
            <a:pPr fontAlgn="base"/>
            <a:r>
              <a:rPr lang="en-US" sz="1400" b="1" dirty="0">
                <a:latin typeface="Open Sans"/>
              </a:rPr>
              <a:t>Departed Spirits Revelation 14:11</a:t>
            </a:r>
          </a:p>
          <a:p>
            <a:pPr fontAlgn="base"/>
            <a:r>
              <a:rPr lang="en-US" sz="1400" dirty="0">
                <a:latin typeface="Open Sans"/>
              </a:rPr>
              <a:t>The great misery of departed spirits in the world of spirits, where they go after death, is to know that they come short of the glory that others enjoy and that they might have enjoyed themselves, and they are their own accusers” (</a:t>
            </a:r>
            <a:r>
              <a:rPr lang="en-US" sz="1400" i="1" dirty="0">
                <a:latin typeface="Open Sans"/>
              </a:rPr>
              <a:t>Teachings of Presidents of the Church: Joseph Smith</a:t>
            </a:r>
            <a:r>
              <a:rPr lang="en-US" sz="1400" dirty="0">
                <a:latin typeface="Open Sans"/>
              </a:rPr>
              <a:t>[2007], 224).</a:t>
            </a:r>
          </a:p>
          <a:p>
            <a:pPr fontAlgn="base"/>
            <a:r>
              <a:rPr lang="en-US" sz="1400" dirty="0">
                <a:latin typeface="Open Sans"/>
              </a:rPr>
              <a:t>“A man is his own tormentor and his own condemner. Hence the saying, They shall go into the lake that burns with fire and brimstone [see Revelation 21:8]. The torment of disappointment in the mind of man is as exquisite as a lake burning with fire and brimstone” (</a:t>
            </a:r>
            <a:r>
              <a:rPr lang="en-US" sz="1400" i="1" dirty="0">
                <a:latin typeface="Open Sans"/>
              </a:rPr>
              <a:t>Teachings of Presidents of the Church: Joseph Smith,</a:t>
            </a:r>
            <a:r>
              <a:rPr lang="en-US" sz="1400" dirty="0">
                <a:latin typeface="Open Sans"/>
              </a:rPr>
              <a:t> 224).</a:t>
            </a:r>
            <a:endParaRPr lang="en-US" sz="1400" b="0" i="0" dirty="0">
              <a:effectLst/>
              <a:latin typeface="Open Sans"/>
            </a:endParaRPr>
          </a:p>
        </p:txBody>
      </p:sp>
      <p:sp>
        <p:nvSpPr>
          <p:cNvPr id="6" name="Rectangle 5"/>
          <p:cNvSpPr/>
          <p:nvPr/>
        </p:nvSpPr>
        <p:spPr>
          <a:xfrm>
            <a:off x="0" y="0"/>
            <a:ext cx="6316133" cy="1200329"/>
          </a:xfrm>
          <a:prstGeom prst="rect">
            <a:avLst/>
          </a:prstGeom>
          <a:ln>
            <a:solidFill>
              <a:schemeClr val="tx1"/>
            </a:solidFill>
          </a:ln>
        </p:spPr>
        <p:txBody>
          <a:bodyPr wrap="square">
            <a:spAutoFit/>
          </a:bodyPr>
          <a:lstStyle/>
          <a:p>
            <a:pPr fontAlgn="base"/>
            <a:r>
              <a:rPr lang="en-US" sz="1200" b="1" dirty="0"/>
              <a:t>Angel Revelation 14:6:</a:t>
            </a:r>
          </a:p>
          <a:p>
            <a:pPr fontAlgn="base"/>
            <a:r>
              <a:rPr lang="en-US" sz="1200" b="1" dirty="0"/>
              <a:t>“</a:t>
            </a:r>
            <a:r>
              <a:rPr lang="en-US" sz="1200" dirty="0">
                <a:latin typeface="Open Sans"/>
              </a:rPr>
              <a:t>“That angel has come. His name is Moroni” President Gordon B. Hinckley (“Stay the Course—Keep the Faith”</a:t>
            </a:r>
            <a:r>
              <a:rPr lang="en-US" sz="1200" i="1" dirty="0">
                <a:latin typeface="Open Sans"/>
              </a:rPr>
              <a:t> Ensign,</a:t>
            </a:r>
            <a:r>
              <a:rPr lang="en-US" sz="1200" dirty="0">
                <a:latin typeface="Open Sans"/>
              </a:rPr>
              <a:t> Nov. 1995, 70). The angel may also represent a composite of the many heavenly messengers, including Moroni, who have assisted in the latter-day Restoration of the gospel of Jesus Christ (see Bruce R. McConkie, </a:t>
            </a:r>
            <a:r>
              <a:rPr lang="en-US" sz="1200" i="1" dirty="0">
                <a:latin typeface="Open Sans"/>
              </a:rPr>
              <a:t>Doctrinal New Testament Commentary,</a:t>
            </a:r>
            <a:r>
              <a:rPr lang="en-US" sz="1200" dirty="0">
                <a:latin typeface="Open Sans"/>
              </a:rPr>
              <a:t> 3 vols. [1965–73], 3:529–31;</a:t>
            </a:r>
            <a:endParaRPr lang="en-US" sz="1200" dirty="0"/>
          </a:p>
        </p:txBody>
      </p:sp>
      <p:sp>
        <p:nvSpPr>
          <p:cNvPr id="8" name="Rectangle 7"/>
          <p:cNvSpPr/>
          <p:nvPr/>
        </p:nvSpPr>
        <p:spPr>
          <a:xfrm>
            <a:off x="30131" y="3443052"/>
            <a:ext cx="6286002" cy="1815882"/>
          </a:xfrm>
          <a:prstGeom prst="rect">
            <a:avLst/>
          </a:prstGeom>
          <a:ln>
            <a:solidFill>
              <a:schemeClr val="tx1"/>
            </a:solidFill>
          </a:ln>
        </p:spPr>
        <p:txBody>
          <a:bodyPr wrap="square">
            <a:spAutoFit/>
          </a:bodyPr>
          <a:lstStyle/>
          <a:p>
            <a:r>
              <a:rPr lang="en-US" sz="1400" b="1" dirty="0"/>
              <a:t>Babel Revelation 14:8:</a:t>
            </a:r>
          </a:p>
          <a:p>
            <a:r>
              <a:rPr lang="en-US" sz="1400" dirty="0"/>
              <a:t>“Babel was founded by Nimrod and was one of the oldest cities in the land of Mesopotamia, or Shinar (Gen. 10:8–10). The Lord confounded the languages at the time the people were building the Tower of Babel (Gen. 11:1–9  Ether 1:3–5, 33–35). Babylon later became Nebuchadnezzar’s capital. He built an enormous city of which the ruins still remain. Babylon became a very wicked city and has since come to symbolize the wickedness of the world” (Guide to the Scriptures, “Babel, Baby” scriptures.lds.org).</a:t>
            </a:r>
          </a:p>
        </p:txBody>
      </p:sp>
      <p:sp>
        <p:nvSpPr>
          <p:cNvPr id="11" name="Rectangle 10"/>
          <p:cNvSpPr/>
          <p:nvPr/>
        </p:nvSpPr>
        <p:spPr>
          <a:xfrm>
            <a:off x="6346264" y="0"/>
            <a:ext cx="5845736" cy="3970318"/>
          </a:xfrm>
          <a:prstGeom prst="rect">
            <a:avLst/>
          </a:prstGeom>
          <a:ln>
            <a:solidFill>
              <a:schemeClr val="tx1"/>
            </a:solidFill>
          </a:ln>
        </p:spPr>
        <p:txBody>
          <a:bodyPr wrap="square">
            <a:spAutoFit/>
          </a:bodyPr>
          <a:lstStyle/>
          <a:p>
            <a:r>
              <a:rPr lang="en-US" b="1" dirty="0"/>
              <a:t>Armageddon Revelation 16: 14-21:</a:t>
            </a:r>
          </a:p>
          <a:p>
            <a:r>
              <a:rPr lang="en-US" dirty="0"/>
              <a:t>“The name </a:t>
            </a:r>
            <a:r>
              <a:rPr lang="en-US" i="1" dirty="0"/>
              <a:t>Armageddon</a:t>
            </a:r>
            <a:r>
              <a:rPr lang="en-US" dirty="0"/>
              <a:t> is derived from the Hebrew </a:t>
            </a:r>
            <a:r>
              <a:rPr lang="en-US" i="1" dirty="0" err="1"/>
              <a:t>Har</a:t>
            </a:r>
            <a:r>
              <a:rPr lang="en-US" i="1" dirty="0"/>
              <a:t> </a:t>
            </a:r>
            <a:r>
              <a:rPr lang="en-US" i="1" dirty="0" err="1"/>
              <a:t>Megiddon</a:t>
            </a:r>
            <a:r>
              <a:rPr lang="en-US" i="1" dirty="0"/>
              <a:t>,</a:t>
            </a:r>
            <a:r>
              <a:rPr lang="en-US" dirty="0"/>
              <a:t> meaning the ‘mountain of Megiddo.’ The valley of Megiddo is in the western portion of the plain of Esdraelon, fifty miles (eighty kilometers) north of Jerusalem, and is the site of several crucial battles in Old Testament times. A great and final conflict that will take place near the time of the Second Coming of the Lord is called the battle of Armageddon because it will begin in the same locale. (See Ezek. 39:11; Zech. 12–14,  especially 12:11; Rev. 16:14–21.)” (Guide to the Scriptures, “Armageddon,” scriptures.lds.org). </a:t>
            </a:r>
          </a:p>
          <a:p>
            <a:r>
              <a:rPr lang="en-US" dirty="0"/>
              <a:t>The battle that will begin at </a:t>
            </a:r>
            <a:r>
              <a:rPr lang="en-US" dirty="0" err="1"/>
              <a:t>Har</a:t>
            </a:r>
            <a:r>
              <a:rPr lang="en-US" dirty="0"/>
              <a:t> </a:t>
            </a:r>
            <a:r>
              <a:rPr lang="en-US" dirty="0" err="1"/>
              <a:t>Megiddon</a:t>
            </a:r>
            <a:r>
              <a:rPr lang="en-US" dirty="0"/>
              <a:t> will spread to Jerusalem.</a:t>
            </a:r>
            <a:endParaRPr lang="en-US" sz="1600" dirty="0">
              <a:latin typeface="Open Sans"/>
            </a:endParaRPr>
          </a:p>
        </p:txBody>
      </p:sp>
      <p:sp>
        <p:nvSpPr>
          <p:cNvPr id="2" name="Rectangle 1"/>
          <p:cNvSpPr/>
          <p:nvPr/>
        </p:nvSpPr>
        <p:spPr>
          <a:xfrm>
            <a:off x="6316132" y="3970318"/>
            <a:ext cx="5875868" cy="2308324"/>
          </a:xfrm>
          <a:prstGeom prst="rect">
            <a:avLst/>
          </a:prstGeom>
          <a:ln>
            <a:solidFill>
              <a:schemeClr val="tx1"/>
            </a:solidFill>
          </a:ln>
        </p:spPr>
        <p:txBody>
          <a:bodyPr wrap="square">
            <a:spAutoFit/>
          </a:bodyPr>
          <a:lstStyle/>
          <a:p>
            <a:r>
              <a:rPr lang="en-US" b="1" dirty="0">
                <a:latin typeface="Open Sans"/>
              </a:rPr>
              <a:t>“The song of Moses”  Revelation 15:1-19:</a:t>
            </a:r>
          </a:p>
          <a:p>
            <a:r>
              <a:rPr lang="en-US" dirty="0">
                <a:latin typeface="Open Sans"/>
              </a:rPr>
              <a:t>was sung by the children of Israel following their deliverance from Egyptian bondage (see Exodus 15:1–19). Revelation 15:3 tells us that the song of Moses will be sung again by those who inherit the celestial kingdom in celebration of the Lamb of God delivering them from the bondage of sin. New Testament Institute Manual Chapter 55</a:t>
            </a:r>
            <a:endParaRPr lang="en-US" dirty="0"/>
          </a:p>
        </p:txBody>
      </p:sp>
    </p:spTree>
    <p:extLst>
      <p:ext uri="{BB962C8B-B14F-4D97-AF65-F5344CB8AC3E}">
        <p14:creationId xmlns:p14="http://schemas.microsoft.com/office/powerpoint/2010/main" val="1507604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9544048"/>
              </p:ext>
            </p:extLst>
          </p:nvPr>
        </p:nvGraphicFramePr>
        <p:xfrm>
          <a:off x="508000" y="888999"/>
          <a:ext cx="11243734" cy="4632960"/>
        </p:xfrm>
        <a:graphic>
          <a:graphicData uri="http://schemas.openxmlformats.org/drawingml/2006/table">
            <a:tbl>
              <a:tblPr firstRow="1" bandRow="1">
                <a:tableStyleId>{5940675A-B579-460E-94D1-54222C63F5DA}</a:tableStyleId>
              </a:tblPr>
              <a:tblGrid>
                <a:gridCol w="2658534">
                  <a:extLst>
                    <a:ext uri="{9D8B030D-6E8A-4147-A177-3AD203B41FA5}">
                      <a16:colId xmlns:a16="http://schemas.microsoft.com/office/drawing/2014/main" val="3629922948"/>
                    </a:ext>
                  </a:extLst>
                </a:gridCol>
                <a:gridCol w="8585200">
                  <a:extLst>
                    <a:ext uri="{9D8B030D-6E8A-4147-A177-3AD203B41FA5}">
                      <a16:colId xmlns:a16="http://schemas.microsoft.com/office/drawing/2014/main" val="2772489734"/>
                    </a:ext>
                  </a:extLst>
                </a:gridCol>
              </a:tblGrid>
              <a:tr h="407670">
                <a:tc>
                  <a:txBody>
                    <a:bodyPr/>
                    <a:lstStyle/>
                    <a:p>
                      <a:pPr algn="l" fontAlgn="base"/>
                      <a:r>
                        <a:rPr lang="en-US" b="0" i="0" u="none" strike="noStrike" cap="all" dirty="0">
                          <a:solidFill>
                            <a:schemeClr val="tx1"/>
                          </a:solidFill>
                          <a:effectLst/>
                          <a:latin typeface="Lucida Sans" panose="020B0602030504020204" pitchFamily="34" charset="0"/>
                        </a:rPr>
                        <a:t>REVELATION 16</a:t>
                      </a:r>
                      <a:endParaRPr lang="en-US" b="0" i="0" cap="all" dirty="0">
                        <a:solidFill>
                          <a:schemeClr val="tx1"/>
                        </a:solidFill>
                        <a:effectLst/>
                        <a:latin typeface="Lucida Sans" panose="020B0602030504020204" pitchFamily="34" charset="0"/>
                      </a:endParaRPr>
                    </a:p>
                  </a:txBody>
                  <a:tcPr marL="95250" marR="95250" marT="66675" marB="66675" anchor="b"/>
                </a:tc>
                <a:tc>
                  <a:txBody>
                    <a:bodyPr/>
                    <a:lstStyle/>
                    <a:p>
                      <a:pPr algn="l" fontAlgn="base"/>
                      <a:r>
                        <a:rPr lang="en-US" b="0" i="0" cap="all">
                          <a:solidFill>
                            <a:schemeClr val="tx1"/>
                          </a:solidFill>
                          <a:effectLst/>
                          <a:latin typeface="Lucida Sans" panose="020B0602030504020204" pitchFamily="34" charset="0"/>
                        </a:rPr>
                        <a:t>DESCRIPTION OF THE PLAGUE</a:t>
                      </a:r>
                    </a:p>
                  </a:txBody>
                  <a:tcPr marL="95250" marR="95250" marT="66675" marB="66675" anchor="b"/>
                </a:tc>
                <a:extLst>
                  <a:ext uri="{0D108BD9-81ED-4DB2-BD59-A6C34878D82A}">
                    <a16:rowId xmlns:a16="http://schemas.microsoft.com/office/drawing/2014/main" val="2954724757"/>
                  </a:ext>
                </a:extLst>
              </a:tr>
              <a:tr h="681990">
                <a:tc>
                  <a:txBody>
                    <a:bodyPr/>
                    <a:lstStyle/>
                    <a:p>
                      <a:pPr algn="l" fontAlgn="base"/>
                      <a:r>
                        <a:rPr lang="en-US" u="none" strike="noStrike" dirty="0">
                          <a:solidFill>
                            <a:schemeClr val="tx1"/>
                          </a:solidFill>
                          <a:effectLst/>
                        </a:rPr>
                        <a:t>Verse 2</a:t>
                      </a:r>
                      <a:endParaRPr lang="en-US" dirty="0">
                        <a:solidFill>
                          <a:schemeClr val="tx1"/>
                        </a:solidFill>
                        <a:effectLst/>
                      </a:endParaRPr>
                    </a:p>
                  </a:txBody>
                  <a:tcPr marL="95250" marR="95250" marT="66675" marB="66675" anchor="ctr"/>
                </a:tc>
                <a:tc>
                  <a:txBody>
                    <a:bodyPr/>
                    <a:lstStyle/>
                    <a:p>
                      <a:pPr algn="l" fontAlgn="base"/>
                      <a:r>
                        <a:rPr lang="en-US" dirty="0">
                          <a:solidFill>
                            <a:schemeClr val="tx1"/>
                          </a:solidFill>
                          <a:effectLst/>
                        </a:rPr>
                        <a:t>First, “a noisome and grievous sore” comes upon the wicked. (Similar plagues are described in </a:t>
                      </a:r>
                      <a:r>
                        <a:rPr lang="en-US" u="none" strike="noStrike" dirty="0">
                          <a:solidFill>
                            <a:schemeClr val="tx1"/>
                          </a:solidFill>
                          <a:effectLst/>
                        </a:rPr>
                        <a:t>Exodus 9:8–12</a:t>
                      </a:r>
                      <a:r>
                        <a:rPr lang="en-US" u="none" strike="noStrike" baseline="0" dirty="0">
                          <a:solidFill>
                            <a:schemeClr val="tx1"/>
                          </a:solidFill>
                          <a:effectLst/>
                        </a:rPr>
                        <a:t> </a:t>
                      </a:r>
                      <a:r>
                        <a:rPr lang="en-US" dirty="0">
                          <a:solidFill>
                            <a:schemeClr val="tx1"/>
                          </a:solidFill>
                          <a:effectLst/>
                        </a:rPr>
                        <a:t>and </a:t>
                      </a:r>
                      <a:r>
                        <a:rPr lang="en-US" u="none" strike="noStrike" dirty="0">
                          <a:solidFill>
                            <a:schemeClr val="tx1"/>
                          </a:solidFill>
                          <a:effectLst/>
                        </a:rPr>
                        <a:t>Zechariah 14:12</a:t>
                      </a:r>
                      <a:r>
                        <a:rPr lang="en-US" dirty="0">
                          <a:solidFill>
                            <a:schemeClr val="tx1"/>
                          </a:solidFill>
                          <a:effectLst/>
                        </a:rPr>
                        <a:t>.)</a:t>
                      </a:r>
                    </a:p>
                  </a:txBody>
                  <a:tcPr marL="95250" marR="95250" marT="66675" marB="66675" anchor="ctr"/>
                </a:tc>
                <a:extLst>
                  <a:ext uri="{0D108BD9-81ED-4DB2-BD59-A6C34878D82A}">
                    <a16:rowId xmlns:a16="http://schemas.microsoft.com/office/drawing/2014/main" val="42773102"/>
                  </a:ext>
                </a:extLst>
              </a:tr>
              <a:tr h="681990">
                <a:tc>
                  <a:txBody>
                    <a:bodyPr/>
                    <a:lstStyle/>
                    <a:p>
                      <a:pPr algn="l" fontAlgn="base"/>
                      <a:r>
                        <a:rPr lang="en-US" u="none" strike="noStrike" dirty="0">
                          <a:solidFill>
                            <a:schemeClr val="tx1"/>
                          </a:solidFill>
                          <a:effectLst/>
                        </a:rPr>
                        <a:t>Verse 3</a:t>
                      </a:r>
                      <a:endParaRPr lang="en-US" dirty="0">
                        <a:solidFill>
                          <a:schemeClr val="tx1"/>
                        </a:solidFill>
                        <a:effectLst/>
                      </a:endParaRPr>
                    </a:p>
                  </a:txBody>
                  <a:tcPr marL="95250" marR="95250" marT="66675" marB="66675" anchor="ctr"/>
                </a:tc>
                <a:tc>
                  <a:txBody>
                    <a:bodyPr/>
                    <a:lstStyle/>
                    <a:p>
                      <a:pPr algn="l" fontAlgn="base"/>
                      <a:r>
                        <a:rPr lang="en-US" dirty="0">
                          <a:solidFill>
                            <a:schemeClr val="tx1"/>
                          </a:solidFill>
                          <a:effectLst/>
                        </a:rPr>
                        <a:t>Second, the waters of the sea turn to blood, and all creatures in the waters die (see also </a:t>
                      </a:r>
                      <a:r>
                        <a:rPr lang="en-US" u="none" strike="noStrike" dirty="0">
                          <a:solidFill>
                            <a:schemeClr val="tx1"/>
                          </a:solidFill>
                          <a:effectLst/>
                        </a:rPr>
                        <a:t>Exodus 7:19–21</a:t>
                      </a:r>
                      <a:r>
                        <a:rPr lang="en-US" dirty="0">
                          <a:solidFill>
                            <a:schemeClr val="tx1"/>
                          </a:solidFill>
                          <a:effectLst/>
                        </a:rPr>
                        <a:t>).</a:t>
                      </a:r>
                    </a:p>
                  </a:txBody>
                  <a:tcPr marL="95250" marR="95250" marT="66675" marB="66675" anchor="ctr"/>
                </a:tc>
                <a:extLst>
                  <a:ext uri="{0D108BD9-81ED-4DB2-BD59-A6C34878D82A}">
                    <a16:rowId xmlns:a16="http://schemas.microsoft.com/office/drawing/2014/main" val="3904994962"/>
                  </a:ext>
                </a:extLst>
              </a:tr>
              <a:tr h="407670">
                <a:tc>
                  <a:txBody>
                    <a:bodyPr/>
                    <a:lstStyle/>
                    <a:p>
                      <a:pPr algn="l" fontAlgn="base"/>
                      <a:r>
                        <a:rPr lang="en-US" u="none" strike="noStrike" dirty="0">
                          <a:solidFill>
                            <a:schemeClr val="tx1"/>
                          </a:solidFill>
                          <a:effectLst/>
                        </a:rPr>
                        <a:t>Verse 4</a:t>
                      </a:r>
                      <a:endParaRPr lang="en-US" dirty="0">
                        <a:solidFill>
                          <a:schemeClr val="tx1"/>
                        </a:solidFill>
                        <a:effectLst/>
                      </a:endParaRPr>
                    </a:p>
                  </a:txBody>
                  <a:tcPr marL="95250" marR="95250" marT="66675" marB="66675" anchor="ctr"/>
                </a:tc>
                <a:tc>
                  <a:txBody>
                    <a:bodyPr/>
                    <a:lstStyle/>
                    <a:p>
                      <a:pPr algn="l" fontAlgn="base"/>
                      <a:r>
                        <a:rPr lang="en-US" dirty="0">
                          <a:solidFill>
                            <a:schemeClr val="tx1"/>
                          </a:solidFill>
                          <a:effectLst/>
                        </a:rPr>
                        <a:t>Third, the rivers and fountains of water turn to blood (see also </a:t>
                      </a:r>
                      <a:r>
                        <a:rPr lang="en-US" u="none" strike="noStrike" dirty="0">
                          <a:solidFill>
                            <a:schemeClr val="tx1"/>
                          </a:solidFill>
                          <a:effectLst/>
                        </a:rPr>
                        <a:t>Exodus 7:19–21</a:t>
                      </a:r>
                      <a:r>
                        <a:rPr lang="en-US" dirty="0">
                          <a:solidFill>
                            <a:schemeClr val="tx1"/>
                          </a:solidFill>
                          <a:effectLst/>
                        </a:rPr>
                        <a:t>).</a:t>
                      </a:r>
                    </a:p>
                  </a:txBody>
                  <a:tcPr marL="95250" marR="95250" marT="66675" marB="66675" anchor="ctr"/>
                </a:tc>
                <a:extLst>
                  <a:ext uri="{0D108BD9-81ED-4DB2-BD59-A6C34878D82A}">
                    <a16:rowId xmlns:a16="http://schemas.microsoft.com/office/drawing/2014/main" val="963997025"/>
                  </a:ext>
                </a:extLst>
              </a:tr>
              <a:tr h="407670">
                <a:tc>
                  <a:txBody>
                    <a:bodyPr/>
                    <a:lstStyle/>
                    <a:p>
                      <a:pPr algn="l" fontAlgn="base"/>
                      <a:r>
                        <a:rPr lang="en-US" u="none" strike="noStrike" dirty="0">
                          <a:solidFill>
                            <a:schemeClr val="tx1"/>
                          </a:solidFill>
                          <a:effectLst/>
                        </a:rPr>
                        <a:t>Verses 8–9</a:t>
                      </a:r>
                      <a:endParaRPr lang="en-US" dirty="0">
                        <a:solidFill>
                          <a:schemeClr val="tx1"/>
                        </a:solidFill>
                        <a:effectLst/>
                      </a:endParaRPr>
                    </a:p>
                  </a:txBody>
                  <a:tcPr marL="95250" marR="95250" marT="66675" marB="66675" anchor="ctr"/>
                </a:tc>
                <a:tc>
                  <a:txBody>
                    <a:bodyPr/>
                    <a:lstStyle/>
                    <a:p>
                      <a:pPr algn="l" fontAlgn="base"/>
                      <a:r>
                        <a:rPr lang="en-US">
                          <a:solidFill>
                            <a:schemeClr val="tx1"/>
                          </a:solidFill>
                          <a:effectLst/>
                        </a:rPr>
                        <a:t>Fourth, the sun scorches the wicked with fire and great heat.</a:t>
                      </a:r>
                    </a:p>
                  </a:txBody>
                  <a:tcPr marL="95250" marR="95250" marT="66675" marB="66675" anchor="ctr"/>
                </a:tc>
                <a:extLst>
                  <a:ext uri="{0D108BD9-81ED-4DB2-BD59-A6C34878D82A}">
                    <a16:rowId xmlns:a16="http://schemas.microsoft.com/office/drawing/2014/main" val="2341173801"/>
                  </a:ext>
                </a:extLst>
              </a:tr>
              <a:tr h="681990">
                <a:tc>
                  <a:txBody>
                    <a:bodyPr/>
                    <a:lstStyle/>
                    <a:p>
                      <a:pPr algn="l" fontAlgn="base"/>
                      <a:r>
                        <a:rPr lang="en-US" u="none" strike="noStrike" dirty="0">
                          <a:solidFill>
                            <a:schemeClr val="tx1"/>
                          </a:solidFill>
                          <a:effectLst/>
                        </a:rPr>
                        <a:t>Verses 10–11</a:t>
                      </a:r>
                      <a:endParaRPr lang="en-US" dirty="0">
                        <a:solidFill>
                          <a:schemeClr val="tx1"/>
                        </a:solidFill>
                        <a:effectLst/>
                      </a:endParaRPr>
                    </a:p>
                  </a:txBody>
                  <a:tcPr marL="95250" marR="95250" marT="66675" marB="66675" anchor="ctr"/>
                </a:tc>
                <a:tc>
                  <a:txBody>
                    <a:bodyPr/>
                    <a:lstStyle/>
                    <a:p>
                      <a:pPr algn="l" fontAlgn="base"/>
                      <a:r>
                        <a:rPr lang="en-US">
                          <a:solidFill>
                            <a:schemeClr val="tx1"/>
                          </a:solidFill>
                          <a:effectLst/>
                        </a:rPr>
                        <a:t>Fifth, darkness spreads across the kingdom of the devil, and the wicked suffer pains and sores.</a:t>
                      </a:r>
                    </a:p>
                  </a:txBody>
                  <a:tcPr marL="95250" marR="95250" marT="66675" marB="66675" anchor="ctr"/>
                </a:tc>
                <a:extLst>
                  <a:ext uri="{0D108BD9-81ED-4DB2-BD59-A6C34878D82A}">
                    <a16:rowId xmlns:a16="http://schemas.microsoft.com/office/drawing/2014/main" val="1568969962"/>
                  </a:ext>
                </a:extLst>
              </a:tr>
              <a:tr h="681990">
                <a:tc>
                  <a:txBody>
                    <a:bodyPr/>
                    <a:lstStyle/>
                    <a:p>
                      <a:pPr algn="l" fontAlgn="base"/>
                      <a:r>
                        <a:rPr lang="en-US" u="none" strike="noStrike" dirty="0">
                          <a:solidFill>
                            <a:schemeClr val="tx1"/>
                          </a:solidFill>
                          <a:effectLst/>
                        </a:rPr>
                        <a:t>Verses 12–16</a:t>
                      </a:r>
                      <a:endParaRPr lang="en-US" dirty="0">
                        <a:solidFill>
                          <a:schemeClr val="tx1"/>
                        </a:solidFill>
                        <a:effectLst/>
                      </a:endParaRPr>
                    </a:p>
                  </a:txBody>
                  <a:tcPr marL="95250" marR="95250" marT="66675" marB="66675" anchor="ctr"/>
                </a:tc>
                <a:tc>
                  <a:txBody>
                    <a:bodyPr/>
                    <a:lstStyle/>
                    <a:p>
                      <a:pPr algn="l" fontAlgn="base"/>
                      <a:r>
                        <a:rPr lang="en-US" dirty="0">
                          <a:solidFill>
                            <a:schemeClr val="tx1"/>
                          </a:solidFill>
                          <a:effectLst/>
                        </a:rPr>
                        <a:t>Sixth, the waters of the Euphrates River dry up to prepare for the gathering of the kings of the world at Armageddon (see also </a:t>
                      </a:r>
                      <a:r>
                        <a:rPr lang="en-US" u="none" strike="noStrike" dirty="0">
                          <a:solidFill>
                            <a:schemeClr val="tx1"/>
                          </a:solidFill>
                          <a:effectLst/>
                        </a:rPr>
                        <a:t>Zechariah 12:11</a:t>
                      </a:r>
                      <a:r>
                        <a:rPr lang="en-US" dirty="0">
                          <a:solidFill>
                            <a:schemeClr val="tx1"/>
                          </a:solidFill>
                          <a:effectLst/>
                        </a:rPr>
                        <a:t>).</a:t>
                      </a:r>
                    </a:p>
                  </a:txBody>
                  <a:tcPr marL="95250" marR="95250" marT="66675" marB="66675" anchor="ctr"/>
                </a:tc>
                <a:extLst>
                  <a:ext uri="{0D108BD9-81ED-4DB2-BD59-A6C34878D82A}">
                    <a16:rowId xmlns:a16="http://schemas.microsoft.com/office/drawing/2014/main" val="1684405217"/>
                  </a:ext>
                </a:extLst>
              </a:tr>
              <a:tr h="681990">
                <a:tc>
                  <a:txBody>
                    <a:bodyPr/>
                    <a:lstStyle/>
                    <a:p>
                      <a:pPr algn="l" fontAlgn="base"/>
                      <a:r>
                        <a:rPr lang="en-US" u="none" strike="noStrike" dirty="0">
                          <a:solidFill>
                            <a:schemeClr val="tx1"/>
                          </a:solidFill>
                          <a:effectLst/>
                        </a:rPr>
                        <a:t>Verses 17–21</a:t>
                      </a:r>
                      <a:endParaRPr lang="en-US" dirty="0">
                        <a:solidFill>
                          <a:schemeClr val="tx1"/>
                        </a:solidFill>
                        <a:effectLst/>
                      </a:endParaRPr>
                    </a:p>
                  </a:txBody>
                  <a:tcPr marL="95250" marR="95250" marT="66675" marB="66675" anchor="ctr"/>
                </a:tc>
                <a:tc>
                  <a:txBody>
                    <a:bodyPr/>
                    <a:lstStyle/>
                    <a:p>
                      <a:pPr algn="l" fontAlgn="base"/>
                      <a:r>
                        <a:rPr lang="en-US" dirty="0">
                          <a:solidFill>
                            <a:schemeClr val="tx1"/>
                          </a:solidFill>
                          <a:effectLst/>
                        </a:rPr>
                        <a:t>Seventh, there are voices, thunders, lightnings, and a great earthquake; the cities of the nations fall; Babylon receives the cup of God’s wrath; and </a:t>
                      </a:r>
                      <a:r>
                        <a:rPr lang="en-US" sz="1800" b="0" i="0" kern="1200" dirty="0">
                          <a:solidFill>
                            <a:schemeClr val="tx1"/>
                          </a:solidFill>
                          <a:effectLst/>
                          <a:latin typeface="+mn-lt"/>
                          <a:ea typeface="+mn-ea"/>
                          <a:cs typeface="+mn-cs"/>
                        </a:rPr>
                        <a:t>great hail falls upon men.</a:t>
                      </a:r>
                      <a:endParaRPr lang="en-US" dirty="0">
                        <a:solidFill>
                          <a:schemeClr val="tx1"/>
                        </a:solidFill>
                        <a:effectLst/>
                      </a:endParaRPr>
                    </a:p>
                  </a:txBody>
                  <a:tcPr marL="95250" marR="95250" marT="66675" marB="66675" anchor="ctr"/>
                </a:tc>
                <a:extLst>
                  <a:ext uri="{0D108BD9-81ED-4DB2-BD59-A6C34878D82A}">
                    <a16:rowId xmlns:a16="http://schemas.microsoft.com/office/drawing/2014/main" val="2063629938"/>
                  </a:ext>
                </a:extLst>
              </a:tr>
            </a:tbl>
          </a:graphicData>
        </a:graphic>
      </p:graphicFrame>
      <p:sp>
        <p:nvSpPr>
          <p:cNvPr id="3" name="Rectangle 2"/>
          <p:cNvSpPr/>
          <p:nvPr/>
        </p:nvSpPr>
        <p:spPr>
          <a:xfrm>
            <a:off x="508000" y="5521959"/>
            <a:ext cx="3656322" cy="307777"/>
          </a:xfrm>
          <a:prstGeom prst="rect">
            <a:avLst/>
          </a:prstGeom>
        </p:spPr>
        <p:txBody>
          <a:bodyPr wrap="none">
            <a:spAutoFit/>
          </a:bodyPr>
          <a:lstStyle/>
          <a:p>
            <a:r>
              <a:rPr lang="en-US" sz="1400" dirty="0">
                <a:solidFill>
                  <a:srgbClr val="434444"/>
                </a:solidFill>
                <a:latin typeface="Open Sans"/>
              </a:rPr>
              <a:t>New Testament Institute Manual Chapter 55</a:t>
            </a:r>
            <a:endParaRPr lang="en-US" sz="1400" dirty="0"/>
          </a:p>
        </p:txBody>
      </p:sp>
    </p:spTree>
    <p:extLst>
      <p:ext uri="{BB962C8B-B14F-4D97-AF65-F5344CB8AC3E}">
        <p14:creationId xmlns:p14="http://schemas.microsoft.com/office/powerpoint/2010/main" val="1792174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4" y="142360"/>
            <a:ext cx="7433733" cy="6555641"/>
          </a:xfrm>
          <a:prstGeom prst="rect">
            <a:avLst/>
          </a:prstGeom>
        </p:spPr>
        <p:txBody>
          <a:bodyPr wrap="square">
            <a:spAutoFit/>
          </a:bodyPr>
          <a:lstStyle/>
          <a:p>
            <a:r>
              <a:rPr lang="en-US" sz="2000" dirty="0"/>
              <a:t>“We are informed that the Lord ‘shall command the great deep, and it shall be driven back into the north country, and the islands shall become one land; and the land of Jerusalem and the land of Zion shall be turned back into their own place, and the earth shall be like as it was in the days before it was divided.’ (Gen. 10:25.) The notion prevails quite generally that the dividing of the earth in the days of Peleg was a division politically among the people, but from this word of the Lord we gain the idea that the earth itself was divided and that when Christ comes it will again be brought back to the same conditions physically as prevailed before this division took place. The sea is to be driven back into the north. The land is to be brought back as it was originally and the lands of Zion (America) and Jerusalem (Palestine and all the land pertaining unto it) will be restored to their own place as they were in the beginning. The Savior will stand in the midst of his people, and shall reign over all flesh. We have discovered in our study that the wicked, or all things that are corruptible [D&amp;C 101:23–35], will be consumed and therefore will not be permitted to be on the earth when this time comes.” </a:t>
            </a:r>
          </a:p>
          <a:p>
            <a:endParaRPr lang="en-US" sz="2000" dirty="0"/>
          </a:p>
          <a:p>
            <a:r>
              <a:rPr lang="en-US" sz="2000" dirty="0"/>
              <a:t>Joseph Fielding Smith (</a:t>
            </a:r>
            <a:r>
              <a:rPr lang="en-US" sz="2000" i="1" dirty="0"/>
              <a:t>Church History and Modern Revelation,</a:t>
            </a:r>
            <a:r>
              <a:rPr lang="en-US" sz="2000" dirty="0"/>
              <a:t> 2 vols. [1953], 1:264; see Isaiah 40:4; 64:1; D&amp;C 133:22–24, 40, 44).</a:t>
            </a:r>
          </a:p>
        </p:txBody>
      </p:sp>
      <p:pic>
        <p:nvPicPr>
          <p:cNvPr id="4098" name="Picture 2" descr="Image result for joseph Fielding Smith"/>
          <p:cNvPicPr>
            <a:picLocks noChangeAspect="1" noChangeArrowheads="1"/>
          </p:cNvPicPr>
          <p:nvPr/>
        </p:nvPicPr>
        <p:blipFill rotWithShape="1">
          <a:blip r:embed="rId2">
            <a:extLst>
              <a:ext uri="{28A0092B-C50C-407E-A947-70E740481C1C}">
                <a14:useLocalDpi xmlns:a14="http://schemas.microsoft.com/office/drawing/2010/main" val="0"/>
              </a:ext>
            </a:extLst>
          </a:blip>
          <a:srcRect l="33407" t="455" r="14445" b="-1"/>
          <a:stretch/>
        </p:blipFill>
        <p:spPr bwMode="auto">
          <a:xfrm>
            <a:off x="8517465" y="1540933"/>
            <a:ext cx="2726268" cy="375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10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3810000" y="-65395"/>
            <a:ext cx="47244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New Song</a:t>
            </a:r>
          </a:p>
        </p:txBody>
      </p:sp>
      <p:sp>
        <p:nvSpPr>
          <p:cNvPr id="14" name="TextBox 13"/>
          <p:cNvSpPr txBox="1"/>
          <p:nvPr/>
        </p:nvSpPr>
        <p:spPr>
          <a:xfrm>
            <a:off x="457200" y="1638806"/>
            <a:ext cx="8077200" cy="3970318"/>
          </a:xfrm>
          <a:prstGeom prst="rect">
            <a:avLst/>
          </a:prstGeom>
          <a:noFill/>
        </p:spPr>
        <p:txBody>
          <a:bodyPr wrap="square" rtlCol="0">
            <a:spAutoFit/>
          </a:bodyPr>
          <a:lstStyle/>
          <a:p>
            <a:r>
              <a:rPr lang="en-US" i="1" dirty="0">
                <a:solidFill>
                  <a:srgbClr val="FFFF00"/>
                </a:solidFill>
              </a:rPr>
              <a:t>99 The Lord hath brought again Zion; The Lord hath redeemed his people, </a:t>
            </a:r>
            <a:r>
              <a:rPr lang="en-US" i="1" baseline="30000" dirty="0">
                <a:solidFill>
                  <a:srgbClr val="FFFF00"/>
                </a:solidFill>
              </a:rPr>
              <a:t> </a:t>
            </a:r>
            <a:r>
              <a:rPr lang="en-US" i="1" dirty="0">
                <a:solidFill>
                  <a:srgbClr val="FFFF00"/>
                </a:solidFill>
              </a:rPr>
              <a:t>Israel, According to the election of grace, Which was brought to pass by the faith And covenant of their fathers.</a:t>
            </a:r>
          </a:p>
          <a:p>
            <a:endParaRPr lang="en-US" i="1" dirty="0">
              <a:solidFill>
                <a:srgbClr val="FFFF00"/>
              </a:solidFill>
            </a:endParaRPr>
          </a:p>
          <a:p>
            <a:r>
              <a:rPr lang="en-US" i="1" dirty="0">
                <a:solidFill>
                  <a:srgbClr val="FFFF00"/>
                </a:solidFill>
              </a:rPr>
              <a:t>100 The Lord hath redeemed his people; And Satan is bound and time is no longer. The Lord hath gathered all things in one. The Lord hath brought down Zion from above. The Lord hath brought up Zion from beneath.</a:t>
            </a:r>
          </a:p>
          <a:p>
            <a:endParaRPr lang="en-US" i="1" dirty="0">
              <a:solidFill>
                <a:srgbClr val="FFFF00"/>
              </a:solidFill>
            </a:endParaRPr>
          </a:p>
          <a:p>
            <a:r>
              <a:rPr lang="en-US" i="1" dirty="0">
                <a:solidFill>
                  <a:srgbClr val="FFFF00"/>
                </a:solidFill>
              </a:rPr>
              <a:t>101 The earth hath travailed and brought forth her strength; And truth is established in her bowels; And the heavens have smiled upon her; And she is clothed with the glory of her God; For he stands in the midst of his people.</a:t>
            </a:r>
          </a:p>
          <a:p>
            <a:endParaRPr lang="en-US" i="1" dirty="0">
              <a:solidFill>
                <a:srgbClr val="FFFF00"/>
              </a:solidFill>
            </a:endParaRPr>
          </a:p>
          <a:p>
            <a:r>
              <a:rPr lang="en-US" i="1" dirty="0">
                <a:solidFill>
                  <a:srgbClr val="FFFF00"/>
                </a:solidFill>
              </a:rPr>
              <a:t>102 Glory, and honor, and power, and might, Be ascribed to our God; for he is full of mercy, Justice, grace and truth, and peace, Forever and ever, Amen.</a:t>
            </a:r>
          </a:p>
        </p:txBody>
      </p:sp>
      <p:sp>
        <p:nvSpPr>
          <p:cNvPr id="7" name="TextBox 6"/>
          <p:cNvSpPr txBox="1"/>
          <p:nvPr/>
        </p:nvSpPr>
        <p:spPr>
          <a:xfrm>
            <a:off x="152400" y="6424852"/>
            <a:ext cx="5943600" cy="369332"/>
          </a:xfrm>
          <a:prstGeom prst="rect">
            <a:avLst/>
          </a:prstGeom>
          <a:noFill/>
        </p:spPr>
        <p:txBody>
          <a:bodyPr wrap="square" rtlCol="0">
            <a:spAutoFit/>
          </a:bodyPr>
          <a:lstStyle/>
          <a:p>
            <a:r>
              <a:rPr lang="en-US" dirty="0">
                <a:solidFill>
                  <a:schemeClr val="bg1"/>
                </a:solidFill>
              </a:rPr>
              <a:t>Revelation 14:2-3; D&amp;C 84:99-102</a:t>
            </a:r>
          </a:p>
        </p:txBody>
      </p:sp>
      <p:sp>
        <p:nvSpPr>
          <p:cNvPr id="2" name="Rectangle 1"/>
          <p:cNvSpPr/>
          <p:nvPr/>
        </p:nvSpPr>
        <p:spPr>
          <a:xfrm>
            <a:off x="3662082" y="702945"/>
            <a:ext cx="6096000" cy="369332"/>
          </a:xfrm>
          <a:prstGeom prst="rect">
            <a:avLst/>
          </a:prstGeom>
        </p:spPr>
        <p:txBody>
          <a:bodyPr>
            <a:spAutoFit/>
          </a:bodyPr>
          <a:lstStyle/>
          <a:p>
            <a:r>
              <a:rPr lang="en-US" dirty="0">
                <a:solidFill>
                  <a:schemeClr val="bg2">
                    <a:lumMod val="90000"/>
                  </a:schemeClr>
                </a:solidFill>
              </a:rPr>
              <a:t>A victory sung by the above host before God’s throne</a:t>
            </a:r>
          </a:p>
        </p:txBody>
      </p:sp>
      <p:pic>
        <p:nvPicPr>
          <p:cNvPr id="4" name="Picture 3">
            <a:extLst>
              <a:ext uri="{FF2B5EF4-FFF2-40B4-BE49-F238E27FC236}">
                <a16:creationId xmlns:a16="http://schemas.microsoft.com/office/drawing/2014/main" id="{DCE44084-6926-4DF8-9126-5346A9BA5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2057208"/>
            <a:ext cx="2743583" cy="2743583"/>
          </a:xfrm>
          <a:prstGeom prst="rect">
            <a:avLst/>
          </a:prstGeom>
        </p:spPr>
      </p:pic>
    </p:spTree>
    <p:extLst>
      <p:ext uri="{BB962C8B-B14F-4D97-AF65-F5344CB8AC3E}">
        <p14:creationId xmlns:p14="http://schemas.microsoft.com/office/powerpoint/2010/main" val="215227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Those Singing Before the Throne</a:t>
            </a:r>
          </a:p>
        </p:txBody>
      </p:sp>
      <p:sp>
        <p:nvSpPr>
          <p:cNvPr id="14" name="TextBox 13"/>
          <p:cNvSpPr txBox="1"/>
          <p:nvPr/>
        </p:nvSpPr>
        <p:spPr>
          <a:xfrm>
            <a:off x="569259" y="1241867"/>
            <a:ext cx="8077200" cy="3877985"/>
          </a:xfrm>
          <a:prstGeom prst="rect">
            <a:avLst/>
          </a:prstGeom>
          <a:noFill/>
        </p:spPr>
        <p:txBody>
          <a:bodyPr wrap="square" rtlCol="0">
            <a:spAutoFit/>
          </a:bodyPr>
          <a:lstStyle/>
          <a:p>
            <a:r>
              <a:rPr lang="en-US" sz="2400" dirty="0">
                <a:solidFill>
                  <a:schemeClr val="bg1"/>
                </a:solidFill>
              </a:rPr>
              <a:t>Christ’s Bride:</a:t>
            </a:r>
          </a:p>
          <a:p>
            <a:endParaRPr lang="en-US" sz="2400" dirty="0">
              <a:solidFill>
                <a:schemeClr val="bg1"/>
              </a:solidFill>
            </a:endParaRPr>
          </a:p>
          <a:p>
            <a:pPr marL="342900" indent="-342900">
              <a:buAutoNum type="arabicPeriod"/>
            </a:pPr>
            <a:r>
              <a:rPr lang="en-US" dirty="0">
                <a:solidFill>
                  <a:schemeClr val="bg1"/>
                </a:solidFill>
              </a:rPr>
              <a:t>They have lived the law of chastity, keeping all their desires within the boundaries established by God.</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They have live the law of obedience—their willingness to follow the Lamb in all things. Places and circumstances</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They were not without sin—but have applied the cleansing and redeeming power of the Atonement.</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They have been honest—no deceit in their dealings with their fellow men—maintained an active stance as a witness of truth. </a:t>
            </a:r>
          </a:p>
        </p:txBody>
      </p:sp>
      <p:sp>
        <p:nvSpPr>
          <p:cNvPr id="6" name="TextBox 5"/>
          <p:cNvSpPr txBox="1"/>
          <p:nvPr/>
        </p:nvSpPr>
        <p:spPr>
          <a:xfrm>
            <a:off x="6526306" y="5878095"/>
            <a:ext cx="5943600" cy="369332"/>
          </a:xfrm>
          <a:prstGeom prst="rect">
            <a:avLst/>
          </a:prstGeom>
          <a:noFill/>
        </p:spPr>
        <p:txBody>
          <a:bodyPr wrap="square" rtlCol="0">
            <a:spAutoFit/>
          </a:bodyPr>
          <a:lstStyle/>
          <a:p>
            <a:r>
              <a:rPr lang="en-US" dirty="0">
                <a:solidFill>
                  <a:schemeClr val="bg1"/>
                </a:solidFill>
              </a:rPr>
              <a:t>These are elements of a Temple Recommend interview</a:t>
            </a:r>
          </a:p>
        </p:txBody>
      </p:sp>
      <p:sp>
        <p:nvSpPr>
          <p:cNvPr id="7" name="TextBox 6"/>
          <p:cNvSpPr txBox="1"/>
          <p:nvPr/>
        </p:nvSpPr>
        <p:spPr>
          <a:xfrm>
            <a:off x="76200" y="6418729"/>
            <a:ext cx="5943600" cy="369332"/>
          </a:xfrm>
          <a:prstGeom prst="rect">
            <a:avLst/>
          </a:prstGeom>
          <a:noFill/>
        </p:spPr>
        <p:txBody>
          <a:bodyPr wrap="square" rtlCol="0">
            <a:spAutoFit/>
          </a:bodyPr>
          <a:lstStyle/>
          <a:p>
            <a:r>
              <a:rPr lang="en-US" dirty="0">
                <a:solidFill>
                  <a:schemeClr val="bg1"/>
                </a:solidFill>
              </a:rPr>
              <a:t>Revelation 14:4-5</a:t>
            </a:r>
          </a:p>
        </p:txBody>
      </p:sp>
      <p:pic>
        <p:nvPicPr>
          <p:cNvPr id="3" name="Picture 2">
            <a:extLst>
              <a:ext uri="{FF2B5EF4-FFF2-40B4-BE49-F238E27FC236}">
                <a16:creationId xmlns:a16="http://schemas.microsoft.com/office/drawing/2014/main" id="{0B1CEED1-EFA5-4592-88CC-A4736078B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378" y="1944846"/>
            <a:ext cx="2305050" cy="2971800"/>
          </a:xfrm>
          <a:prstGeom prst="rect">
            <a:avLst/>
          </a:prstGeom>
        </p:spPr>
      </p:pic>
    </p:spTree>
    <p:extLst>
      <p:ext uri="{BB962C8B-B14F-4D97-AF65-F5344CB8AC3E}">
        <p14:creationId xmlns:p14="http://schemas.microsoft.com/office/powerpoint/2010/main" val="306542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First Angel</a:t>
            </a:r>
          </a:p>
        </p:txBody>
      </p:sp>
      <p:sp>
        <p:nvSpPr>
          <p:cNvPr id="14" name="TextBox 13"/>
          <p:cNvSpPr txBox="1"/>
          <p:nvPr/>
        </p:nvSpPr>
        <p:spPr>
          <a:xfrm>
            <a:off x="1981200" y="1371601"/>
            <a:ext cx="8077200" cy="1200329"/>
          </a:xfrm>
          <a:prstGeom prst="rect">
            <a:avLst/>
          </a:prstGeom>
          <a:noFill/>
        </p:spPr>
        <p:txBody>
          <a:bodyPr wrap="square" rtlCol="0">
            <a:spAutoFit/>
          </a:bodyPr>
          <a:lstStyle/>
          <a:p>
            <a:r>
              <a:rPr lang="en-US" dirty="0">
                <a:solidFill>
                  <a:schemeClr val="bg1"/>
                </a:solidFill>
              </a:rPr>
              <a:t>Invites all to worship God=</a:t>
            </a:r>
          </a:p>
          <a:p>
            <a:pPr marL="342900" indent="-342900">
              <a:buAutoNum type="arabicPeriod"/>
            </a:pPr>
            <a:r>
              <a:rPr lang="en-US" dirty="0">
                <a:solidFill>
                  <a:schemeClr val="bg1"/>
                </a:solidFill>
              </a:rPr>
              <a:t>Moroni and the coming forth of the Book of Mormon</a:t>
            </a:r>
          </a:p>
          <a:p>
            <a:pPr marL="342900" indent="-342900">
              <a:buAutoNum type="arabicPeriod"/>
            </a:pPr>
            <a:r>
              <a:rPr lang="en-US" dirty="0">
                <a:solidFill>
                  <a:schemeClr val="bg1"/>
                </a:solidFill>
              </a:rPr>
              <a:t>Missionaries who take the message to the world (D&amp;C 133:36-39 and 90:9-11 and 88:103-4)</a:t>
            </a:r>
          </a:p>
        </p:txBody>
      </p:sp>
      <p:sp>
        <p:nvSpPr>
          <p:cNvPr id="6" name="TextBox 5"/>
          <p:cNvSpPr txBox="1"/>
          <p:nvPr/>
        </p:nvSpPr>
        <p:spPr>
          <a:xfrm>
            <a:off x="0" y="6389637"/>
            <a:ext cx="2286000" cy="369332"/>
          </a:xfrm>
          <a:prstGeom prst="rect">
            <a:avLst/>
          </a:prstGeom>
          <a:noFill/>
        </p:spPr>
        <p:txBody>
          <a:bodyPr wrap="square" rtlCol="0">
            <a:spAutoFit/>
          </a:bodyPr>
          <a:lstStyle/>
          <a:p>
            <a:r>
              <a:rPr lang="en-US" dirty="0">
                <a:solidFill>
                  <a:schemeClr val="bg1"/>
                </a:solidFill>
              </a:rPr>
              <a:t>Revelation 14:6-7 </a:t>
            </a:r>
          </a:p>
        </p:txBody>
      </p:sp>
      <p:sp>
        <p:nvSpPr>
          <p:cNvPr id="8" name="TextBox 7"/>
          <p:cNvSpPr txBox="1"/>
          <p:nvPr/>
        </p:nvSpPr>
        <p:spPr>
          <a:xfrm>
            <a:off x="2362200" y="3276600"/>
            <a:ext cx="3429000" cy="1477328"/>
          </a:xfrm>
          <a:prstGeom prst="rect">
            <a:avLst/>
          </a:prstGeom>
          <a:noFill/>
        </p:spPr>
        <p:txBody>
          <a:bodyPr wrap="square" rtlCol="0">
            <a:spAutoFit/>
          </a:bodyPr>
          <a:lstStyle/>
          <a:p>
            <a:r>
              <a:rPr lang="en-US" dirty="0">
                <a:solidFill>
                  <a:schemeClr val="bg1"/>
                </a:solidFill>
              </a:rPr>
              <a:t>This Church is the only church upon the face of the earth who has claimed that angels from heaven have restored the everlasting gospel to the earth.</a:t>
            </a:r>
          </a:p>
        </p:txBody>
      </p:sp>
      <p:sp>
        <p:nvSpPr>
          <p:cNvPr id="16" name="TextBox 15"/>
          <p:cNvSpPr txBox="1"/>
          <p:nvPr/>
        </p:nvSpPr>
        <p:spPr>
          <a:xfrm flipH="1">
            <a:off x="5715000" y="5562600"/>
            <a:ext cx="3429000" cy="923330"/>
          </a:xfrm>
          <a:prstGeom prst="rect">
            <a:avLst/>
          </a:prstGeom>
          <a:noFill/>
        </p:spPr>
        <p:txBody>
          <a:bodyPr wrap="square" rtlCol="0">
            <a:spAutoFit/>
          </a:bodyPr>
          <a:lstStyle/>
          <a:p>
            <a:r>
              <a:rPr lang="en-US" dirty="0">
                <a:solidFill>
                  <a:schemeClr val="bg1"/>
                </a:solidFill>
              </a:rPr>
              <a:t>The Hour of Judgment—the moment of Life with Heavenly Father or Death with Satan</a:t>
            </a:r>
          </a:p>
        </p:txBody>
      </p:sp>
      <p:grpSp>
        <p:nvGrpSpPr>
          <p:cNvPr id="19" name="Group 18"/>
          <p:cNvGrpSpPr/>
          <p:nvPr/>
        </p:nvGrpSpPr>
        <p:grpSpPr>
          <a:xfrm flipH="1">
            <a:off x="4076700" y="131023"/>
            <a:ext cx="543629" cy="1126278"/>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20" name="Freeform: Shape 19"/>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rapezoid 24"/>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7575E85F-491B-4AC2-A7D5-A877AD5EC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620" y="2588723"/>
            <a:ext cx="2420112" cy="2663952"/>
          </a:xfrm>
          <a:prstGeom prst="rect">
            <a:avLst/>
          </a:prstGeom>
        </p:spPr>
      </p:pic>
    </p:spTree>
    <p:extLst>
      <p:ext uri="{BB962C8B-B14F-4D97-AF65-F5344CB8AC3E}">
        <p14:creationId xmlns:p14="http://schemas.microsoft.com/office/powerpoint/2010/main" val="27042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Second Angel</a:t>
            </a:r>
          </a:p>
        </p:txBody>
      </p:sp>
      <p:sp>
        <p:nvSpPr>
          <p:cNvPr id="14" name="TextBox 13"/>
          <p:cNvSpPr txBox="1"/>
          <p:nvPr/>
        </p:nvSpPr>
        <p:spPr>
          <a:xfrm>
            <a:off x="1981200" y="986850"/>
            <a:ext cx="8077200" cy="369332"/>
          </a:xfrm>
          <a:prstGeom prst="rect">
            <a:avLst/>
          </a:prstGeom>
          <a:noFill/>
        </p:spPr>
        <p:txBody>
          <a:bodyPr wrap="square" rtlCol="0">
            <a:spAutoFit/>
          </a:bodyPr>
          <a:lstStyle/>
          <a:p>
            <a:pPr algn="ctr"/>
            <a:r>
              <a:rPr lang="en-US" dirty="0">
                <a:solidFill>
                  <a:schemeClr val="bg1"/>
                </a:solidFill>
              </a:rPr>
              <a:t>Joyfully proclaims: ‘Babylon is fallen”</a:t>
            </a:r>
          </a:p>
        </p:txBody>
      </p:sp>
      <p:sp>
        <p:nvSpPr>
          <p:cNvPr id="6" name="TextBox 5"/>
          <p:cNvSpPr txBox="1"/>
          <p:nvPr/>
        </p:nvSpPr>
        <p:spPr>
          <a:xfrm>
            <a:off x="125506" y="6488668"/>
            <a:ext cx="2286000" cy="369332"/>
          </a:xfrm>
          <a:prstGeom prst="rect">
            <a:avLst/>
          </a:prstGeom>
          <a:noFill/>
        </p:spPr>
        <p:txBody>
          <a:bodyPr wrap="square" rtlCol="0">
            <a:spAutoFit/>
          </a:bodyPr>
          <a:lstStyle/>
          <a:p>
            <a:r>
              <a:rPr lang="en-US" dirty="0">
                <a:solidFill>
                  <a:schemeClr val="bg1"/>
                </a:solidFill>
              </a:rPr>
              <a:t>Revelation 14:8 </a:t>
            </a:r>
          </a:p>
        </p:txBody>
      </p:sp>
      <p:sp>
        <p:nvSpPr>
          <p:cNvPr id="8" name="TextBox 7"/>
          <p:cNvSpPr txBox="1"/>
          <p:nvPr/>
        </p:nvSpPr>
        <p:spPr>
          <a:xfrm>
            <a:off x="591671" y="1676400"/>
            <a:ext cx="5047129" cy="2308324"/>
          </a:xfrm>
          <a:prstGeom prst="rect">
            <a:avLst/>
          </a:prstGeom>
          <a:noFill/>
        </p:spPr>
        <p:txBody>
          <a:bodyPr wrap="square" rtlCol="0">
            <a:spAutoFit/>
          </a:bodyPr>
          <a:lstStyle/>
          <a:p>
            <a:pPr algn="ctr"/>
            <a:r>
              <a:rPr lang="en-US" sz="2400" dirty="0">
                <a:solidFill>
                  <a:schemeClr val="bg1"/>
                </a:solidFill>
              </a:rPr>
              <a:t>A form of Apostasy</a:t>
            </a:r>
          </a:p>
          <a:p>
            <a:endParaRPr lang="en-US" sz="2400" dirty="0">
              <a:solidFill>
                <a:schemeClr val="bg1"/>
              </a:solidFill>
            </a:endParaRPr>
          </a:p>
          <a:p>
            <a:r>
              <a:rPr lang="en-US" sz="2400" dirty="0">
                <a:solidFill>
                  <a:schemeClr val="bg1"/>
                </a:solidFill>
              </a:rPr>
              <a:t>Babylon is a result of wickedness for Satan and his followers –it is a state of mind—everything that uses deceit, blasphemy and lying.</a:t>
            </a:r>
          </a:p>
        </p:txBody>
      </p:sp>
      <p:sp>
        <p:nvSpPr>
          <p:cNvPr id="16" name="TextBox 15"/>
          <p:cNvSpPr txBox="1"/>
          <p:nvPr/>
        </p:nvSpPr>
        <p:spPr>
          <a:xfrm>
            <a:off x="3115235" y="4802476"/>
            <a:ext cx="8014447" cy="1569660"/>
          </a:xfrm>
          <a:prstGeom prst="rect">
            <a:avLst/>
          </a:prstGeom>
          <a:noFill/>
        </p:spPr>
        <p:txBody>
          <a:bodyPr wrap="square" rtlCol="0">
            <a:spAutoFit/>
          </a:bodyPr>
          <a:lstStyle/>
          <a:p>
            <a:r>
              <a:rPr lang="en-US" sz="2400" dirty="0">
                <a:solidFill>
                  <a:schemeClr val="bg1"/>
                </a:solidFill>
              </a:rPr>
              <a:t>God is not the destroyer of the world—man is. </a:t>
            </a:r>
          </a:p>
          <a:p>
            <a:endParaRPr lang="en-US" sz="2400" dirty="0">
              <a:solidFill>
                <a:schemeClr val="bg1"/>
              </a:solidFill>
            </a:endParaRPr>
          </a:p>
          <a:p>
            <a:r>
              <a:rPr lang="en-US" sz="2400" dirty="0">
                <a:solidFill>
                  <a:schemeClr val="bg1"/>
                </a:solidFill>
              </a:rPr>
              <a:t>God allows men to receive the results of their own lawlessness. Those no longer with hope of repentance..</a:t>
            </a:r>
          </a:p>
        </p:txBody>
      </p:sp>
      <p:grpSp>
        <p:nvGrpSpPr>
          <p:cNvPr id="13" name="Group 12"/>
          <p:cNvGrpSpPr/>
          <p:nvPr/>
        </p:nvGrpSpPr>
        <p:grpSpPr>
          <a:xfrm flipH="1">
            <a:off x="3614385" y="265996"/>
            <a:ext cx="543629" cy="1126278"/>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15" name="Freeform: Shape 14"/>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rapezoid 20"/>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8B0D5E10-E045-4C8C-8A69-991666820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471" y="1650579"/>
            <a:ext cx="3810000" cy="2857500"/>
          </a:xfrm>
          <a:prstGeom prst="rect">
            <a:avLst/>
          </a:prstGeom>
        </p:spPr>
      </p:pic>
    </p:spTree>
    <p:extLst>
      <p:ext uri="{BB962C8B-B14F-4D97-AF65-F5344CB8AC3E}">
        <p14:creationId xmlns:p14="http://schemas.microsoft.com/office/powerpoint/2010/main" val="116912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Third Angel</a:t>
            </a:r>
          </a:p>
        </p:txBody>
      </p:sp>
      <p:sp>
        <p:nvSpPr>
          <p:cNvPr id="6" name="TextBox 5"/>
          <p:cNvSpPr txBox="1"/>
          <p:nvPr/>
        </p:nvSpPr>
        <p:spPr>
          <a:xfrm>
            <a:off x="138953" y="6488668"/>
            <a:ext cx="2286000" cy="369332"/>
          </a:xfrm>
          <a:prstGeom prst="rect">
            <a:avLst/>
          </a:prstGeom>
          <a:noFill/>
        </p:spPr>
        <p:txBody>
          <a:bodyPr wrap="square" rtlCol="0">
            <a:spAutoFit/>
          </a:bodyPr>
          <a:lstStyle/>
          <a:p>
            <a:r>
              <a:rPr lang="en-US" dirty="0">
                <a:solidFill>
                  <a:schemeClr val="bg1"/>
                </a:solidFill>
              </a:rPr>
              <a:t>Revelation 14:9-11 </a:t>
            </a:r>
          </a:p>
        </p:txBody>
      </p:sp>
      <p:sp>
        <p:nvSpPr>
          <p:cNvPr id="8" name="TextBox 7"/>
          <p:cNvSpPr txBox="1"/>
          <p:nvPr/>
        </p:nvSpPr>
        <p:spPr>
          <a:xfrm>
            <a:off x="551709" y="1351061"/>
            <a:ext cx="4900823" cy="892552"/>
          </a:xfrm>
          <a:prstGeom prst="rect">
            <a:avLst/>
          </a:prstGeom>
          <a:noFill/>
        </p:spPr>
        <p:txBody>
          <a:bodyPr wrap="square" rtlCol="0">
            <a:spAutoFit/>
          </a:bodyPr>
          <a:lstStyle/>
          <a:p>
            <a:pPr algn="ctr"/>
            <a:r>
              <a:rPr lang="en-US" sz="2400" dirty="0">
                <a:solidFill>
                  <a:schemeClr val="bg1"/>
                </a:solidFill>
              </a:rPr>
              <a:t>Judgment—Mark on the forehead</a:t>
            </a:r>
          </a:p>
          <a:p>
            <a:pPr algn="ctr"/>
            <a:r>
              <a:rPr lang="en-US" sz="2800" dirty="0">
                <a:solidFill>
                  <a:schemeClr val="bg1"/>
                </a:solidFill>
              </a:rPr>
              <a:t>Moses 7:37</a:t>
            </a:r>
          </a:p>
        </p:txBody>
      </p:sp>
      <p:grpSp>
        <p:nvGrpSpPr>
          <p:cNvPr id="14" name="Group 13"/>
          <p:cNvGrpSpPr/>
          <p:nvPr/>
        </p:nvGrpSpPr>
        <p:grpSpPr>
          <a:xfrm flipH="1">
            <a:off x="4013593" y="152401"/>
            <a:ext cx="543629" cy="1126278"/>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15" name="Freeform: Shape 14"/>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rapezoid 20"/>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043333" y="3986657"/>
            <a:ext cx="3860799" cy="2871343"/>
            <a:chOff x="384206" y="4158361"/>
            <a:chExt cx="3289208" cy="2390250"/>
          </a:xfrm>
        </p:grpSpPr>
        <p:grpSp>
          <p:nvGrpSpPr>
            <p:cNvPr id="24" name="Group 23"/>
            <p:cNvGrpSpPr/>
            <p:nvPr/>
          </p:nvGrpSpPr>
          <p:grpSpPr>
            <a:xfrm>
              <a:off x="384206" y="4158361"/>
              <a:ext cx="3289208" cy="2390250"/>
              <a:chOff x="609599" y="833642"/>
              <a:chExt cx="7941747" cy="5771225"/>
            </a:xfrm>
          </p:grpSpPr>
          <p:grpSp>
            <p:nvGrpSpPr>
              <p:cNvPr id="26" name="Group 14"/>
              <p:cNvGrpSpPr/>
              <p:nvPr/>
            </p:nvGrpSpPr>
            <p:grpSpPr>
              <a:xfrm rot="10800000">
                <a:off x="7696200" y="5257800"/>
                <a:ext cx="621450" cy="1347067"/>
                <a:chOff x="7010400" y="381000"/>
                <a:chExt cx="762000" cy="2033666"/>
              </a:xfrm>
            </p:grpSpPr>
            <p:sp>
              <p:nvSpPr>
                <p:cNvPr id="39"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1"/>
              <p:cNvGrpSpPr/>
              <p:nvPr/>
            </p:nvGrpSpPr>
            <p:grpSpPr>
              <a:xfrm rot="10800000">
                <a:off x="939238" y="4923502"/>
                <a:ext cx="621450" cy="1347067"/>
                <a:chOff x="7010400" y="381000"/>
                <a:chExt cx="762000" cy="2033666"/>
              </a:xfrm>
            </p:grpSpPr>
            <p:sp>
              <p:nvSpPr>
                <p:cNvPr id="37"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899460" y="833642"/>
                <a:ext cx="621450" cy="986197"/>
                <a:chOff x="7031201" y="834275"/>
                <a:chExt cx="762000" cy="1488861"/>
              </a:xfrm>
            </p:grpSpPr>
            <p:sp>
              <p:nvSpPr>
                <p:cNvPr id="35"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646520" y="1148254"/>
                <a:ext cx="621450" cy="1017899"/>
                <a:chOff x="7087348" y="824753"/>
                <a:chExt cx="762000" cy="1536722"/>
              </a:xfrm>
            </p:grpSpPr>
            <p:sp>
              <p:nvSpPr>
                <p:cNvPr id="33"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p:cNvSpPr/>
            <p:nvPr/>
          </p:nvSpPr>
          <p:spPr>
            <a:xfrm>
              <a:off x="982375" y="4780738"/>
              <a:ext cx="2095999" cy="1229802"/>
            </a:xfrm>
            <a:prstGeom prst="rect">
              <a:avLst/>
            </a:prstGeom>
          </p:spPr>
          <p:txBody>
            <a:bodyPr wrap="square">
              <a:spAutoFit/>
            </a:bodyPr>
            <a:lstStyle/>
            <a:p>
              <a:pPr algn="ctr"/>
              <a:r>
                <a:rPr lang="en-US" b="1" dirty="0"/>
                <a:t>If we live righteously, then we will be blessed for our works and rest from our labors after we die</a:t>
              </a:r>
              <a:endParaRPr lang="en-US" sz="1600" dirty="0"/>
            </a:p>
          </p:txBody>
        </p:sp>
      </p:grpSp>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6134" y="1016848"/>
            <a:ext cx="2548468" cy="25484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3AF795D-18C7-4F77-8FA5-A08594971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911" y="3127417"/>
            <a:ext cx="3810000" cy="2533650"/>
          </a:xfrm>
          <a:prstGeom prst="rect">
            <a:avLst/>
          </a:prstGeom>
        </p:spPr>
      </p:pic>
      <p:sp>
        <p:nvSpPr>
          <p:cNvPr id="16" name="TextBox 15"/>
          <p:cNvSpPr txBox="1"/>
          <p:nvPr/>
        </p:nvSpPr>
        <p:spPr>
          <a:xfrm>
            <a:off x="2813903" y="3339457"/>
            <a:ext cx="5387762" cy="2246769"/>
          </a:xfrm>
          <a:prstGeom prst="rect">
            <a:avLst/>
          </a:prstGeom>
          <a:noFill/>
        </p:spPr>
        <p:txBody>
          <a:bodyPr wrap="square" rtlCol="0">
            <a:spAutoFit/>
          </a:bodyPr>
          <a:lstStyle/>
          <a:p>
            <a:r>
              <a:rPr lang="en-US" sz="2800" dirty="0">
                <a:solidFill>
                  <a:schemeClr val="bg1"/>
                </a:solidFill>
              </a:rPr>
              <a:t>Results of punishment—</a:t>
            </a:r>
          </a:p>
          <a:p>
            <a:r>
              <a:rPr lang="en-US" sz="2800" dirty="0">
                <a:solidFill>
                  <a:schemeClr val="bg1"/>
                </a:solidFill>
              </a:rPr>
              <a:t>Torment of fire and brimstone—they will not be able to withstand the presence of God </a:t>
            </a:r>
          </a:p>
          <a:p>
            <a:r>
              <a:rPr lang="en-US" sz="2800" dirty="0">
                <a:solidFill>
                  <a:schemeClr val="bg1"/>
                </a:solidFill>
              </a:rPr>
              <a:t>D&amp;C 88:22</a:t>
            </a:r>
          </a:p>
        </p:txBody>
      </p:sp>
    </p:spTree>
    <p:extLst>
      <p:ext uri="{BB962C8B-B14F-4D97-AF65-F5344CB8AC3E}">
        <p14:creationId xmlns:p14="http://schemas.microsoft.com/office/powerpoint/2010/main" val="362265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out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rampant-mac.com/dp_07/Paroxusmos-Radiare_440.jpg"/>
          <p:cNvPicPr>
            <a:picLocks noChangeAspect="1" noChangeArrowheads="1"/>
          </p:cNvPicPr>
          <p:nvPr/>
        </p:nvPicPr>
        <p:blipFill>
          <a:blip r:embed="rId2" cstate="print">
            <a:lum bright="-62000" contrast="-70000"/>
          </a:blip>
          <a:srcRect/>
          <a:stretch>
            <a:fillRect/>
          </a:stretch>
        </p:blipFill>
        <p:spPr bwMode="auto">
          <a:xfrm>
            <a:off x="0" y="0"/>
            <a:ext cx="12192000" cy="6858000"/>
          </a:xfrm>
          <a:prstGeom prst="rect">
            <a:avLst/>
          </a:prstGeom>
          <a:noFill/>
        </p:spPr>
      </p:pic>
      <p:sp>
        <p:nvSpPr>
          <p:cNvPr id="5" name="TextBox 4"/>
          <p:cNvSpPr txBox="1"/>
          <p:nvPr/>
        </p:nvSpPr>
        <p:spPr>
          <a:xfrm>
            <a:off x="1981200" y="381001"/>
            <a:ext cx="7010400" cy="1200329"/>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2" name="TextBox 11"/>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Patience of the Saints</a:t>
            </a:r>
          </a:p>
        </p:txBody>
      </p:sp>
      <p:sp>
        <p:nvSpPr>
          <p:cNvPr id="6" name="TextBox 5"/>
          <p:cNvSpPr txBox="1"/>
          <p:nvPr/>
        </p:nvSpPr>
        <p:spPr>
          <a:xfrm>
            <a:off x="49306" y="6460003"/>
            <a:ext cx="2286000" cy="369332"/>
          </a:xfrm>
          <a:prstGeom prst="rect">
            <a:avLst/>
          </a:prstGeom>
          <a:noFill/>
        </p:spPr>
        <p:txBody>
          <a:bodyPr wrap="square" rtlCol="0">
            <a:spAutoFit/>
          </a:bodyPr>
          <a:lstStyle/>
          <a:p>
            <a:r>
              <a:rPr lang="en-US" dirty="0">
                <a:solidFill>
                  <a:schemeClr val="bg1"/>
                </a:solidFill>
              </a:rPr>
              <a:t>Revelation 14:12-13 </a:t>
            </a:r>
          </a:p>
        </p:txBody>
      </p:sp>
      <p:sp>
        <p:nvSpPr>
          <p:cNvPr id="8" name="TextBox 7"/>
          <p:cNvSpPr txBox="1"/>
          <p:nvPr/>
        </p:nvSpPr>
        <p:spPr>
          <a:xfrm>
            <a:off x="1409700" y="1548626"/>
            <a:ext cx="3429000" cy="1938992"/>
          </a:xfrm>
          <a:prstGeom prst="rect">
            <a:avLst/>
          </a:prstGeom>
          <a:noFill/>
        </p:spPr>
        <p:txBody>
          <a:bodyPr wrap="square" rtlCol="0">
            <a:spAutoFit/>
          </a:bodyPr>
          <a:lstStyle/>
          <a:p>
            <a:pPr algn="ctr"/>
            <a:r>
              <a:rPr lang="en-US" sz="2400" dirty="0">
                <a:solidFill>
                  <a:schemeClr val="bg1"/>
                </a:solidFill>
              </a:rPr>
              <a:t>Those who endure, remain faithful, stay obedient and die in the Lord will rest and their works will testify of them. </a:t>
            </a:r>
          </a:p>
        </p:txBody>
      </p:sp>
      <p:sp>
        <p:nvSpPr>
          <p:cNvPr id="16" name="TextBox 15"/>
          <p:cNvSpPr txBox="1"/>
          <p:nvPr/>
        </p:nvSpPr>
        <p:spPr>
          <a:xfrm>
            <a:off x="6477000" y="1295400"/>
            <a:ext cx="4648200" cy="461665"/>
          </a:xfrm>
          <a:prstGeom prst="rect">
            <a:avLst/>
          </a:prstGeom>
          <a:noFill/>
        </p:spPr>
        <p:txBody>
          <a:bodyPr wrap="square" rtlCol="0">
            <a:spAutoFit/>
          </a:bodyPr>
          <a:lstStyle/>
          <a:p>
            <a:r>
              <a:rPr lang="en-US" sz="2400" dirty="0">
                <a:solidFill>
                  <a:schemeClr val="bg1"/>
                </a:solidFill>
              </a:rPr>
              <a:t>The righteous will leave a legacy</a:t>
            </a:r>
          </a:p>
        </p:txBody>
      </p:sp>
      <p:sp>
        <p:nvSpPr>
          <p:cNvPr id="9" name="TextBox 8"/>
          <p:cNvSpPr txBox="1"/>
          <p:nvPr/>
        </p:nvSpPr>
        <p:spPr>
          <a:xfrm>
            <a:off x="4204446" y="4728361"/>
            <a:ext cx="7104529" cy="1754326"/>
          </a:xfrm>
          <a:prstGeom prst="rect">
            <a:avLst/>
          </a:prstGeom>
          <a:noFill/>
        </p:spPr>
        <p:txBody>
          <a:bodyPr wrap="square" rtlCol="0">
            <a:spAutoFit/>
          </a:bodyPr>
          <a:lstStyle/>
          <a:p>
            <a:r>
              <a:rPr lang="en-US" dirty="0">
                <a:solidFill>
                  <a:schemeClr val="bg1"/>
                </a:solidFill>
              </a:rPr>
              <a:t>“Entering into God’s rest”—enter into the knowledge of the love of God; having faith in his purpose and in his plan, to such and extent that we know we are right, and that we are not hunting for anything else. </a:t>
            </a:r>
          </a:p>
          <a:p>
            <a:endParaRPr lang="en-US" dirty="0">
              <a:solidFill>
                <a:schemeClr val="bg1"/>
              </a:solidFill>
            </a:endParaRPr>
          </a:p>
          <a:p>
            <a:r>
              <a:rPr lang="en-US" dirty="0">
                <a:solidFill>
                  <a:schemeClr val="bg1"/>
                </a:solidFill>
              </a:rPr>
              <a:t>The man who has reached the degree of faith in God that all doubt and fear have been cast from him, he has entered into “God’s rest” (3)</a:t>
            </a:r>
          </a:p>
        </p:txBody>
      </p:sp>
      <p:pic>
        <p:nvPicPr>
          <p:cNvPr id="3" name="Picture 2">
            <a:extLst>
              <a:ext uri="{FF2B5EF4-FFF2-40B4-BE49-F238E27FC236}">
                <a16:creationId xmlns:a16="http://schemas.microsoft.com/office/drawing/2014/main" id="{6B61A0FA-AFDC-4EFA-9D2D-C9E311E09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719" y="2220891"/>
            <a:ext cx="2438400" cy="2085975"/>
          </a:xfrm>
          <a:prstGeom prst="rect">
            <a:avLst/>
          </a:prstGeom>
        </p:spPr>
      </p:pic>
      <p:pic>
        <p:nvPicPr>
          <p:cNvPr id="7" name="Picture 6">
            <a:extLst>
              <a:ext uri="{FF2B5EF4-FFF2-40B4-BE49-F238E27FC236}">
                <a16:creationId xmlns:a16="http://schemas.microsoft.com/office/drawing/2014/main" id="{463BE35E-1170-4B3B-843C-AC9E973C4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5019" y="4088368"/>
            <a:ext cx="1524000" cy="1905000"/>
          </a:xfrm>
          <a:prstGeom prst="rect">
            <a:avLst/>
          </a:prstGeom>
        </p:spPr>
      </p:pic>
    </p:spTree>
    <p:extLst>
      <p:ext uri="{BB962C8B-B14F-4D97-AF65-F5344CB8AC3E}">
        <p14:creationId xmlns:p14="http://schemas.microsoft.com/office/powerpoint/2010/main" val="341890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3309</Words>
  <Application>Microsoft Office PowerPoint</Application>
  <PresentationFormat>Widescreen</PresentationFormat>
  <Paragraphs>318</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Palatino</vt:lpstr>
      <vt:lpstr>Harrington</vt:lpstr>
      <vt:lpstr>Arial</vt:lpstr>
      <vt:lpstr>Lucida Sans</vt:lpstr>
      <vt:lpstr>Calibri Light</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172</cp:revision>
  <dcterms:created xsi:type="dcterms:W3CDTF">2016-05-16T13:36:31Z</dcterms:created>
  <dcterms:modified xsi:type="dcterms:W3CDTF">2020-09-15T14:53:16Z</dcterms:modified>
</cp:coreProperties>
</file>