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7"/>
  </p:notesMasterIdLst>
  <p:sldIdLst>
    <p:sldId id="299" r:id="rId2"/>
    <p:sldId id="300" r:id="rId3"/>
    <p:sldId id="301" r:id="rId4"/>
    <p:sldId id="302" r:id="rId5"/>
    <p:sldId id="303" r:id="rId6"/>
    <p:sldId id="304" r:id="rId7"/>
    <p:sldId id="305" r:id="rId8"/>
    <p:sldId id="306" r:id="rId9"/>
    <p:sldId id="341" r:id="rId10"/>
    <p:sldId id="307" r:id="rId11"/>
    <p:sldId id="308" r:id="rId12"/>
    <p:sldId id="309" r:id="rId13"/>
    <p:sldId id="310" r:id="rId14"/>
    <p:sldId id="311" r:id="rId15"/>
    <p:sldId id="312" r:id="rId16"/>
    <p:sldId id="314" r:id="rId17"/>
    <p:sldId id="315" r:id="rId18"/>
    <p:sldId id="316" r:id="rId19"/>
    <p:sldId id="317" r:id="rId20"/>
    <p:sldId id="342" r:id="rId21"/>
    <p:sldId id="318" r:id="rId22"/>
    <p:sldId id="319" r:id="rId23"/>
    <p:sldId id="320" r:id="rId24"/>
    <p:sldId id="321" r:id="rId25"/>
    <p:sldId id="322" r:id="rId26"/>
    <p:sldId id="323" r:id="rId27"/>
    <p:sldId id="325" r:id="rId28"/>
    <p:sldId id="326" r:id="rId29"/>
    <p:sldId id="327" r:id="rId30"/>
    <p:sldId id="328" r:id="rId31"/>
    <p:sldId id="329" r:id="rId32"/>
    <p:sldId id="343" r:id="rId33"/>
    <p:sldId id="330" r:id="rId34"/>
    <p:sldId id="331" r:id="rId35"/>
    <p:sldId id="332" r:id="rId36"/>
    <p:sldId id="333" r:id="rId37"/>
    <p:sldId id="334" r:id="rId38"/>
    <p:sldId id="335" r:id="rId39"/>
    <p:sldId id="336" r:id="rId40"/>
    <p:sldId id="337" r:id="rId41"/>
    <p:sldId id="338" r:id="rId42"/>
    <p:sldId id="339" r:id="rId43"/>
    <p:sldId id="340" r:id="rId44"/>
    <p:sldId id="284" r:id="rId45"/>
    <p:sldId id="286" r:id="rId46"/>
  </p:sldIdLst>
  <p:sldSz cx="12192000" cy="6858000"/>
  <p:notesSz cx="6858000" cy="9144000"/>
  <p:embeddedFontLst>
    <p:embeddedFont>
      <p:font typeface="AR ESSENCE" panose="02000000000000000000" pitchFamily="2" charset="0"/>
      <p:regular r:id="rId48"/>
    </p:embeddedFont>
    <p:embeddedFont>
      <p:font typeface="Berlin Sans FB" panose="020E0602020502020306" pitchFamily="34" charset="0"/>
      <p:regular r:id="rId49"/>
      <p:bold r:id="rId50"/>
    </p:embeddedFont>
    <p:embeddedFont>
      <p:font typeface="Calibri" panose="020F0502020204030204" pitchFamily="34" charset="0"/>
      <p:regular r:id="rId51"/>
      <p:bold r:id="rId52"/>
      <p:italic r:id="rId53"/>
      <p:boldItalic r:id="rId54"/>
    </p:embeddedFont>
    <p:embeddedFont>
      <p:font typeface="Calibri Light" panose="020F0302020204030204" pitchFamily="34" charset="0"/>
      <p:regular r:id="rId55"/>
      <p:italic r:id="rId56"/>
    </p:embeddedFont>
    <p:embeddedFont>
      <p:font typeface="Harrington" panose="04040505050A02020702" pitchFamily="82" charset="0"/>
      <p:regular r:id="rId57"/>
    </p:embeddedFont>
    <p:embeddedFont>
      <p:font typeface="Open Sans" panose="020B0606030504020204" pitchFamily="34" charset="0"/>
      <p:regular r:id="rId58"/>
      <p:bold r:id="rId59"/>
      <p:italic r:id="rId60"/>
      <p:boldItalic r:id="rId61"/>
    </p:embeddedFont>
    <p:embeddedFont>
      <p:font typeface="Palatino" pitchFamily="2" charset="0"/>
      <p:regular r:id="rId6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60" d="100"/>
          <a:sy n="60" d="100"/>
        </p:scale>
        <p:origin x="68"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font" Target="fonts/font8.fntdata"/><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7.fntdata"/><Relationship Id="rId62"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6.fntdata"/><Relationship Id="rId58" Type="http://schemas.openxmlformats.org/officeDocument/2006/relationships/font" Target="fonts/font11.fntdata"/><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 Id="rId57" Type="http://schemas.openxmlformats.org/officeDocument/2006/relationships/font" Target="fonts/font10.fntdata"/><Relationship Id="rId61"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 Id="rId60" Type="http://schemas.openxmlformats.org/officeDocument/2006/relationships/font" Target="fonts/font13.fntdata"/><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font" Target="fonts/font9.fntdata"/><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4DE7A-B0A5-4C62-A5B6-076CA6188874}" type="datetimeFigureOut">
              <a:rPr lang="en-US" smtClean="0"/>
              <a:pPr/>
              <a:t>9/15/2020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BA57A5-2AFA-4289-AB8D-AFAA30F6128F}" type="slidenum">
              <a:rPr lang="en-US" smtClean="0"/>
              <a:pPr/>
              <a:t>‹#›</a:t>
            </a:fld>
            <a:endParaRPr lang="en-US"/>
          </a:p>
        </p:txBody>
      </p:sp>
    </p:spTree>
    <p:extLst>
      <p:ext uri="{BB962C8B-B14F-4D97-AF65-F5344CB8AC3E}">
        <p14:creationId xmlns:p14="http://schemas.microsoft.com/office/powerpoint/2010/main" val="3106948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0ED1E60-F7E4-49B1-83A0-CDF9BDB3AF90}" type="datetimeFigureOut">
              <a:rPr lang="en-US" smtClean="0"/>
              <a:pPr/>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36249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01266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56759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85715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ED1E60-F7E4-49B1-83A0-CDF9BDB3AF90}" type="datetimeFigureOut">
              <a:rPr lang="en-US" smtClean="0"/>
              <a:pPr/>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130791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ED1E60-F7E4-49B1-83A0-CDF9BDB3AF90}" type="datetimeFigureOut">
              <a:rPr lang="en-US" smtClean="0"/>
              <a:pPr/>
              <a:t>9/15/2020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022873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ED1E60-F7E4-49B1-83A0-CDF9BDB3AF90}" type="datetimeFigureOut">
              <a:rPr lang="en-US" smtClean="0"/>
              <a:pPr/>
              <a:t>9/15/2020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730924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ED1E60-F7E4-49B1-83A0-CDF9BDB3AF90}" type="datetimeFigureOut">
              <a:rPr lang="en-US" smtClean="0"/>
              <a:pPr/>
              <a:t>9/15/2020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14143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ED1E60-F7E4-49B1-83A0-CDF9BDB3AF90}" type="datetimeFigureOut">
              <a:rPr lang="en-US" smtClean="0"/>
              <a:pPr/>
              <a:t>9/15/2020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375128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9/15/2020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182743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9/15/2020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188325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ED1E60-F7E4-49B1-83A0-CDF9BDB3AF90}" type="datetimeFigureOut">
              <a:rPr lang="en-US" smtClean="0"/>
              <a:pPr/>
              <a:t>9/15/2020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7C6EC-E220-4FD2-9392-C8108E83BB9D}" type="slidenum">
              <a:rPr lang="en-US" smtClean="0"/>
              <a:pPr/>
              <a:t>‹#›</a:t>
            </a:fld>
            <a:endParaRPr lang="en-US"/>
          </a:p>
        </p:txBody>
      </p:sp>
    </p:spTree>
    <p:extLst>
      <p:ext uri="{BB962C8B-B14F-4D97-AF65-F5344CB8AC3E}">
        <p14:creationId xmlns:p14="http://schemas.microsoft.com/office/powerpoint/2010/main" val="2309149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jpg"/><Relationship Id="rId5" Type="http://schemas.openxmlformats.org/officeDocument/2006/relationships/image" Target="../media/image16.png"/><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google.com/url?sa=i&amp;source=images&amp;cd=&amp;cad=rja&amp;docid=cKP8HwAZDHKB1M&amp;tbnid=GTSzqbSBt0SoWM:&amp;ved=0CAgQjRwwAA&amp;url=http://alumni.byu.edu/s/1085/03-provo-alumni/templates/interior.aspx?sid=1085&amp;gid=7&amp;pgid=3862&amp;ei=kDiBUbOnDIei2QXqj4CACg&amp;psig=AFQjCNEEKZTjBQOoHd9Isr2xKfBBPwb8zQ&amp;ust=1367509520351309"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7.jpg"/><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www.google.com/url?sa=i&amp;rct=j&amp;q=&amp;esrc=s&amp;frm=1&amp;source=images&amp;cd=&amp;cad=rja&amp;docid=kGj2xJgtZd2aXM&amp;tbnid=pVLTrAbG27yqhM:&amp;ved=0CAUQjRw&amp;url=http://cisphil.org/baltazar/?p=539&amp;ei=K8qHUcW4AZTI9gS2j4H4Cw&amp;psig=AFQjCNH6vFYNWyXqvHet82K-AreKH4wSYQ&amp;ust=1367939949819918" TargetMode="External"/><Relationship Id="rId1" Type="http://schemas.openxmlformats.org/officeDocument/2006/relationships/slideLayout" Target="../slideLayouts/slideLayout2.xml"/><Relationship Id="rId4" Type="http://schemas.openxmlformats.org/officeDocument/2006/relationships/image" Target="../media/image37.jpg"/></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46.jpg"/><Relationship Id="rId4" Type="http://schemas.openxmlformats.org/officeDocument/2006/relationships/image" Target="../media/image2.jpeg"/></Relationships>
</file>

<file path=ppt/slides/_rels/slide33.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babylon"/>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l="29889" t="2744" r="35809" b="51961"/>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828800" y="914401"/>
            <a:ext cx="8534400" cy="3631763"/>
          </a:xfrm>
          <a:prstGeom prst="rect">
            <a:avLst/>
          </a:prstGeom>
          <a:noFill/>
        </p:spPr>
        <p:txBody>
          <a:bodyPr wrap="square" rtlCol="0">
            <a:spAutoFit/>
          </a:bodyPr>
          <a:lstStyle/>
          <a:p>
            <a:pPr algn="ctr"/>
            <a:r>
              <a:rPr lang="en-US" sz="6600" dirty="0">
                <a:solidFill>
                  <a:srgbClr val="FF0000"/>
                </a:solidFill>
                <a:latin typeface="Berlin Sans FB" panose="020E0602020502020306" pitchFamily="34" charset="0"/>
              </a:rPr>
              <a:t>Babylon, a Symbol of Satan’s Power</a:t>
            </a:r>
          </a:p>
          <a:p>
            <a:pPr algn="ctr"/>
            <a:endParaRPr lang="en-US" sz="6600" dirty="0">
              <a:solidFill>
                <a:schemeClr val="accent1">
                  <a:lumMod val="20000"/>
                  <a:lumOff val="80000"/>
                </a:schemeClr>
              </a:solidFill>
              <a:latin typeface="Berlin Sans FB" panose="020E0602020502020306" pitchFamily="34" charset="0"/>
            </a:endParaRPr>
          </a:p>
          <a:p>
            <a:pPr algn="ctr"/>
            <a:r>
              <a:rPr lang="en-US" sz="3200" dirty="0">
                <a:solidFill>
                  <a:schemeClr val="bg1"/>
                </a:solidFill>
              </a:rPr>
              <a:t>Revelation 17-19</a:t>
            </a:r>
          </a:p>
        </p:txBody>
      </p:sp>
      <p:sp>
        <p:nvSpPr>
          <p:cNvPr id="6" name="TextBox 5"/>
          <p:cNvSpPr txBox="1"/>
          <p:nvPr/>
        </p:nvSpPr>
        <p:spPr>
          <a:xfrm>
            <a:off x="0" y="0"/>
            <a:ext cx="2286000" cy="369332"/>
          </a:xfrm>
          <a:prstGeom prst="rect">
            <a:avLst/>
          </a:prstGeom>
          <a:noFill/>
        </p:spPr>
        <p:txBody>
          <a:bodyPr wrap="square" rtlCol="0">
            <a:spAutoFit/>
          </a:bodyPr>
          <a:lstStyle/>
          <a:p>
            <a:r>
              <a:rPr lang="en-US" dirty="0">
                <a:solidFill>
                  <a:schemeClr val="bg1"/>
                </a:solidFill>
              </a:rPr>
              <a:t>Lesson 158</a:t>
            </a:r>
          </a:p>
        </p:txBody>
      </p:sp>
      <p:grpSp>
        <p:nvGrpSpPr>
          <p:cNvPr id="7" name="Group 6"/>
          <p:cNvGrpSpPr/>
          <p:nvPr/>
        </p:nvGrpSpPr>
        <p:grpSpPr>
          <a:xfrm>
            <a:off x="10122240" y="3106073"/>
            <a:ext cx="1647766" cy="3595244"/>
            <a:chOff x="1991831" y="1178829"/>
            <a:chExt cx="2026911" cy="4422497"/>
          </a:xfrm>
        </p:grpSpPr>
        <p:sp>
          <p:nvSpPr>
            <p:cNvPr id="8" name="Oval 7"/>
            <p:cNvSpPr/>
            <p:nvPr/>
          </p:nvSpPr>
          <p:spPr>
            <a:xfrm rot="649721" flipH="1">
              <a:off x="3016382" y="5231726"/>
              <a:ext cx="600221" cy="36960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649721" flipH="1">
              <a:off x="2467117" y="5231726"/>
              <a:ext cx="600221" cy="36960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rapezoid 9"/>
            <p:cNvSpPr/>
            <p:nvPr/>
          </p:nvSpPr>
          <p:spPr>
            <a:xfrm flipH="1">
              <a:off x="2369481" y="2677698"/>
              <a:ext cx="1400491" cy="2701222"/>
            </a:xfrm>
            <a:prstGeom prst="trapezoid">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6724914" flipH="1">
              <a:off x="1930416" y="3613547"/>
              <a:ext cx="607165" cy="35319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9535" flipH="1">
              <a:off x="3538562" y="3594652"/>
              <a:ext cx="607165" cy="35319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rot="1217087" flipH="1">
              <a:off x="2234158" y="2595622"/>
              <a:ext cx="537618" cy="1186354"/>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20382913">
              <a:off x="3342924" y="2601919"/>
              <a:ext cx="585228" cy="1229355"/>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rot="20706537">
              <a:off x="1991831" y="1178829"/>
              <a:ext cx="1998758" cy="1879517"/>
            </a:xfrm>
            <a:custGeom>
              <a:avLst/>
              <a:gdLst>
                <a:gd name="connsiteX0" fmla="*/ 1806500 w 1998758"/>
                <a:gd name="connsiteY0" fmla="*/ 682869 h 1879517"/>
                <a:gd name="connsiteX1" fmla="*/ 1765588 w 1998758"/>
                <a:gd name="connsiteY1" fmla="*/ 685304 h 1879517"/>
                <a:gd name="connsiteX2" fmla="*/ 1787925 w 1998758"/>
                <a:gd name="connsiteY2" fmla="*/ 714229 h 1879517"/>
                <a:gd name="connsiteX3" fmla="*/ 1795965 w 1998758"/>
                <a:gd name="connsiteY3" fmla="*/ 696654 h 1879517"/>
                <a:gd name="connsiteX4" fmla="*/ 1208171 w 1998758"/>
                <a:gd name="connsiteY4" fmla="*/ 66778 h 1879517"/>
                <a:gd name="connsiteX5" fmla="*/ 1346280 w 1998758"/>
                <a:gd name="connsiteY5" fmla="*/ 104615 h 1879517"/>
                <a:gd name="connsiteX6" fmla="*/ 1552921 w 1998758"/>
                <a:gd name="connsiteY6" fmla="*/ 258790 h 1879517"/>
                <a:gd name="connsiteX7" fmla="*/ 1742281 w 1998758"/>
                <a:gd name="connsiteY7" fmla="*/ 344665 h 1879517"/>
                <a:gd name="connsiteX8" fmla="*/ 1736241 w 1998758"/>
                <a:gd name="connsiteY8" fmla="*/ 463998 h 1879517"/>
                <a:gd name="connsiteX9" fmla="*/ 1926199 w 1998758"/>
                <a:gd name="connsiteY9" fmla="*/ 600937 h 1879517"/>
                <a:gd name="connsiteX10" fmla="*/ 1895702 w 1998758"/>
                <a:gd name="connsiteY10" fmla="*/ 664169 h 1879517"/>
                <a:gd name="connsiteX11" fmla="*/ 1866832 w 1998758"/>
                <a:gd name="connsiteY11" fmla="*/ 673034 h 1879517"/>
                <a:gd name="connsiteX12" fmla="*/ 1873137 w 1998758"/>
                <a:gd name="connsiteY12" fmla="*/ 676782 h 1879517"/>
                <a:gd name="connsiteX13" fmla="*/ 1919373 w 1998758"/>
                <a:gd name="connsiteY13" fmla="*/ 814502 h 1879517"/>
                <a:gd name="connsiteX14" fmla="*/ 1919628 w 1998758"/>
                <a:gd name="connsiteY14" fmla="*/ 814842 h 1879517"/>
                <a:gd name="connsiteX15" fmla="*/ 1956134 w 1998758"/>
                <a:gd name="connsiteY15" fmla="*/ 863596 h 1879517"/>
                <a:gd name="connsiteX16" fmla="*/ 1978709 w 1998758"/>
                <a:gd name="connsiteY16" fmla="*/ 948163 h 1879517"/>
                <a:gd name="connsiteX17" fmla="*/ 1976053 w 1998758"/>
                <a:gd name="connsiteY17" fmla="*/ 1093099 h 1879517"/>
                <a:gd name="connsiteX18" fmla="*/ 1995454 w 1998758"/>
                <a:gd name="connsiteY18" fmla="*/ 1314703 h 1879517"/>
                <a:gd name="connsiteX19" fmla="*/ 1904571 w 1998758"/>
                <a:gd name="connsiteY19" fmla="*/ 1508684 h 1879517"/>
                <a:gd name="connsiteX20" fmla="*/ 1872036 w 1998758"/>
                <a:gd name="connsiteY20" fmla="*/ 1674901 h 1879517"/>
                <a:gd name="connsiteX21" fmla="*/ 1761266 w 1998758"/>
                <a:gd name="connsiteY21" fmla="*/ 1695026 h 1879517"/>
                <a:gd name="connsiteX22" fmla="*/ 1682107 w 1998758"/>
                <a:gd name="connsiteY22" fmla="*/ 1872349 h 1879517"/>
                <a:gd name="connsiteX23" fmla="*/ 1565718 w 1998758"/>
                <a:gd name="connsiteY23" fmla="*/ 1764112 h 1879517"/>
                <a:gd name="connsiteX24" fmla="*/ 1392826 w 1998758"/>
                <a:gd name="connsiteY24" fmla="*/ 1657171 h 1879517"/>
                <a:gd name="connsiteX25" fmla="*/ 1316809 w 1998758"/>
                <a:gd name="connsiteY25" fmla="*/ 1538167 h 1879517"/>
                <a:gd name="connsiteX26" fmla="*/ 1333052 w 1998758"/>
                <a:gd name="connsiteY26" fmla="*/ 1377531 h 1879517"/>
                <a:gd name="connsiteX27" fmla="*/ 1298752 w 1998758"/>
                <a:gd name="connsiteY27" fmla="*/ 1212724 h 1879517"/>
                <a:gd name="connsiteX28" fmla="*/ 1361392 w 1998758"/>
                <a:gd name="connsiteY28" fmla="*/ 1066237 h 1879517"/>
                <a:gd name="connsiteX29" fmla="*/ 1361992 w 1998758"/>
                <a:gd name="connsiteY29" fmla="*/ 1062376 h 1879517"/>
                <a:gd name="connsiteX30" fmla="*/ 1366026 w 1998758"/>
                <a:gd name="connsiteY30" fmla="*/ 949809 h 1879517"/>
                <a:gd name="connsiteX31" fmla="*/ 1388628 w 1998758"/>
                <a:gd name="connsiteY31" fmla="*/ 857208 h 1879517"/>
                <a:gd name="connsiteX32" fmla="*/ 1326634 w 1998758"/>
                <a:gd name="connsiteY32" fmla="*/ 841314 h 1879517"/>
                <a:gd name="connsiteX33" fmla="*/ 1241579 w 1998758"/>
                <a:gd name="connsiteY33" fmla="*/ 799990 h 1879517"/>
                <a:gd name="connsiteX34" fmla="*/ 1035777 w 1998758"/>
                <a:gd name="connsiteY34" fmla="*/ 782713 h 1879517"/>
                <a:gd name="connsiteX35" fmla="*/ 878106 w 1998758"/>
                <a:gd name="connsiteY35" fmla="*/ 672395 h 1879517"/>
                <a:gd name="connsiteX36" fmla="*/ 873665 w 1998758"/>
                <a:gd name="connsiteY36" fmla="*/ 670560 h 1879517"/>
                <a:gd name="connsiteX37" fmla="*/ 847574 w 1998758"/>
                <a:gd name="connsiteY37" fmla="*/ 662760 h 1879517"/>
                <a:gd name="connsiteX38" fmla="*/ 840617 w 1998758"/>
                <a:gd name="connsiteY38" fmla="*/ 700029 h 1879517"/>
                <a:gd name="connsiteX39" fmla="*/ 825723 w 1998758"/>
                <a:gd name="connsiteY39" fmla="*/ 748679 h 1879517"/>
                <a:gd name="connsiteX40" fmla="*/ 753916 w 1998758"/>
                <a:gd name="connsiteY40" fmla="*/ 890058 h 1879517"/>
                <a:gd name="connsiteX41" fmla="*/ 662558 w 1998758"/>
                <a:gd name="connsiteY41" fmla="*/ 1115250 h 1879517"/>
                <a:gd name="connsiteX42" fmla="*/ 497837 w 1998758"/>
                <a:gd name="connsiteY42" fmla="*/ 1270877 h 1879517"/>
                <a:gd name="connsiteX43" fmla="*/ 392316 w 1998758"/>
                <a:gd name="connsiteY43" fmla="*/ 1421671 h 1879517"/>
                <a:gd name="connsiteX44" fmla="*/ 295602 w 1998758"/>
                <a:gd name="connsiteY44" fmla="*/ 1398833 h 1879517"/>
                <a:gd name="connsiteX45" fmla="*/ 148107 w 1998758"/>
                <a:gd name="connsiteY45" fmla="*/ 1542602 h 1879517"/>
                <a:gd name="connsiteX46" fmla="*/ 108726 w 1998758"/>
                <a:gd name="connsiteY46" fmla="*/ 1391485 h 1879517"/>
                <a:gd name="connsiteX47" fmla="*/ 24325 w 1998758"/>
                <a:gd name="connsiteY47" fmla="*/ 1219906 h 1879517"/>
                <a:gd name="connsiteX48" fmla="*/ 21845 w 1998758"/>
                <a:gd name="connsiteY48" fmla="*/ 1073740 h 1879517"/>
                <a:gd name="connsiteX49" fmla="*/ 111881 w 1998758"/>
                <a:gd name="connsiteY49" fmla="*/ 922162 h 1879517"/>
                <a:gd name="connsiteX50" fmla="*/ 164210 w 1998758"/>
                <a:gd name="connsiteY50" fmla="*/ 747042 h 1879517"/>
                <a:gd name="connsiteX51" fmla="*/ 283894 w 1998758"/>
                <a:gd name="connsiteY51" fmla="*/ 627214 h 1879517"/>
                <a:gd name="connsiteX52" fmla="*/ 286223 w 1998758"/>
                <a:gd name="connsiteY52" fmla="*/ 623650 h 1879517"/>
                <a:gd name="connsiteX53" fmla="*/ 409337 w 1998758"/>
                <a:gd name="connsiteY53" fmla="*/ 427706 h 1879517"/>
                <a:gd name="connsiteX54" fmla="*/ 539109 w 1998758"/>
                <a:gd name="connsiteY54" fmla="*/ 432706 h 1879517"/>
                <a:gd name="connsiteX55" fmla="*/ 539171 w 1998758"/>
                <a:gd name="connsiteY55" fmla="*/ 432638 h 1879517"/>
                <a:gd name="connsiteX56" fmla="*/ 571757 w 1998758"/>
                <a:gd name="connsiteY56" fmla="*/ 397345 h 1879517"/>
                <a:gd name="connsiteX57" fmla="*/ 530979 w 1998758"/>
                <a:gd name="connsiteY57" fmla="*/ 371260 h 1879517"/>
                <a:gd name="connsiteX58" fmla="*/ 587553 w 1998758"/>
                <a:gd name="connsiteY58" fmla="*/ 266386 h 1879517"/>
                <a:gd name="connsiteX59" fmla="*/ 586063 w 1998758"/>
                <a:gd name="connsiteY59" fmla="*/ 265457 h 1879517"/>
                <a:gd name="connsiteX60" fmla="*/ 520600 w 1998758"/>
                <a:gd name="connsiteY60" fmla="*/ 224642 h 1879517"/>
                <a:gd name="connsiteX61" fmla="*/ 493395 w 1998758"/>
                <a:gd name="connsiteY61" fmla="*/ 183124 h 1879517"/>
                <a:gd name="connsiteX62" fmla="*/ 516319 w 1998758"/>
                <a:gd name="connsiteY62" fmla="*/ 149097 h 1879517"/>
                <a:gd name="connsiteX63" fmla="*/ 585909 w 1998758"/>
                <a:gd name="connsiteY63" fmla="*/ 136445 h 1879517"/>
                <a:gd name="connsiteX64" fmla="*/ 587986 w 1998758"/>
                <a:gd name="connsiteY64" fmla="*/ 136067 h 1879517"/>
                <a:gd name="connsiteX65" fmla="*/ 528510 w 1998758"/>
                <a:gd name="connsiteY65" fmla="*/ 47459 h 1879517"/>
                <a:gd name="connsiteX66" fmla="*/ 552518 w 1998758"/>
                <a:gd name="connsiteY66" fmla="*/ 27090 h 1879517"/>
                <a:gd name="connsiteX67" fmla="*/ 729259 w 1998758"/>
                <a:gd name="connsiteY67" fmla="*/ 23607 h 1879517"/>
                <a:gd name="connsiteX68" fmla="*/ 729734 w 1998758"/>
                <a:gd name="connsiteY68" fmla="*/ 23456 h 1879517"/>
                <a:gd name="connsiteX69" fmla="*/ 797762 w 1998758"/>
                <a:gd name="connsiteY69" fmla="*/ 1687 h 1879517"/>
                <a:gd name="connsiteX70" fmla="*/ 904713 w 1998758"/>
                <a:gd name="connsiteY70" fmla="*/ 5479 h 1879517"/>
                <a:gd name="connsiteX71" fmla="*/ 1076800 w 1998758"/>
                <a:gd name="connsiteY71" fmla="*/ 54139 h 1879517"/>
                <a:gd name="connsiteX72" fmla="*/ 1208171 w 1998758"/>
                <a:gd name="connsiteY72" fmla="*/ 66778 h 1879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998758" h="1879517">
                  <a:moveTo>
                    <a:pt x="1806500" y="682869"/>
                  </a:moveTo>
                  <a:lnTo>
                    <a:pt x="1765588" y="685304"/>
                  </a:lnTo>
                  <a:lnTo>
                    <a:pt x="1787925" y="714229"/>
                  </a:lnTo>
                  <a:lnTo>
                    <a:pt x="1795965" y="696654"/>
                  </a:lnTo>
                  <a:close/>
                  <a:moveTo>
                    <a:pt x="1208171" y="66778"/>
                  </a:moveTo>
                  <a:cubicBezTo>
                    <a:pt x="1254264" y="75412"/>
                    <a:pt x="1301479" y="88246"/>
                    <a:pt x="1346280" y="104615"/>
                  </a:cubicBezTo>
                  <a:cubicBezTo>
                    <a:pt x="1465399" y="148136"/>
                    <a:pt x="1547072" y="209071"/>
                    <a:pt x="1552921" y="258790"/>
                  </a:cubicBezTo>
                  <a:cubicBezTo>
                    <a:pt x="1629052" y="279264"/>
                    <a:pt x="1698088" y="310582"/>
                    <a:pt x="1742281" y="344665"/>
                  </a:cubicBezTo>
                  <a:cubicBezTo>
                    <a:pt x="1809436" y="396453"/>
                    <a:pt x="1806977" y="444811"/>
                    <a:pt x="1736241" y="463998"/>
                  </a:cubicBezTo>
                  <a:cubicBezTo>
                    <a:pt x="1838480" y="503473"/>
                    <a:pt x="1910797" y="555608"/>
                    <a:pt x="1926199" y="600937"/>
                  </a:cubicBezTo>
                  <a:cubicBezTo>
                    <a:pt x="1935272" y="627643"/>
                    <a:pt x="1923788" y="649414"/>
                    <a:pt x="1895702" y="664169"/>
                  </a:cubicBezTo>
                  <a:lnTo>
                    <a:pt x="1866832" y="673034"/>
                  </a:lnTo>
                  <a:lnTo>
                    <a:pt x="1873137" y="676782"/>
                  </a:lnTo>
                  <a:cubicBezTo>
                    <a:pt x="1897348" y="701473"/>
                    <a:pt x="1914709" y="753168"/>
                    <a:pt x="1919373" y="814502"/>
                  </a:cubicBezTo>
                  <a:lnTo>
                    <a:pt x="1919628" y="814842"/>
                  </a:lnTo>
                  <a:lnTo>
                    <a:pt x="1956134" y="863596"/>
                  </a:lnTo>
                  <a:cubicBezTo>
                    <a:pt x="1966337" y="886575"/>
                    <a:pt x="1974175" y="915467"/>
                    <a:pt x="1978709" y="948163"/>
                  </a:cubicBezTo>
                  <a:cubicBezTo>
                    <a:pt x="1985300" y="995630"/>
                    <a:pt x="1984361" y="1047183"/>
                    <a:pt x="1976053" y="1093099"/>
                  </a:cubicBezTo>
                  <a:cubicBezTo>
                    <a:pt x="1996475" y="1156068"/>
                    <a:pt x="2003616" y="1237697"/>
                    <a:pt x="1995454" y="1314703"/>
                  </a:cubicBezTo>
                  <a:cubicBezTo>
                    <a:pt x="1984604" y="1417077"/>
                    <a:pt x="1948685" y="1493745"/>
                    <a:pt x="1904571" y="1508684"/>
                  </a:cubicBezTo>
                  <a:cubicBezTo>
                    <a:pt x="1904360" y="1572583"/>
                    <a:pt x="1892490" y="1633184"/>
                    <a:pt x="1872036" y="1674901"/>
                  </a:cubicBezTo>
                  <a:cubicBezTo>
                    <a:pt x="1840959" y="1738292"/>
                    <a:pt x="1796068" y="1746439"/>
                    <a:pt x="1761266" y="1695026"/>
                  </a:cubicBezTo>
                  <a:cubicBezTo>
                    <a:pt x="1750011" y="1783335"/>
                    <a:pt x="1719873" y="1850842"/>
                    <a:pt x="1682107" y="1872349"/>
                  </a:cubicBezTo>
                  <a:cubicBezTo>
                    <a:pt x="1637605" y="1897688"/>
                    <a:pt x="1591159" y="1854506"/>
                    <a:pt x="1565718" y="1764112"/>
                  </a:cubicBezTo>
                  <a:cubicBezTo>
                    <a:pt x="1505669" y="1849912"/>
                    <a:pt x="1427676" y="1801685"/>
                    <a:pt x="1392826" y="1657171"/>
                  </a:cubicBezTo>
                  <a:cubicBezTo>
                    <a:pt x="1358591" y="1666670"/>
                    <a:pt x="1326445" y="1616357"/>
                    <a:pt x="1316809" y="1538167"/>
                  </a:cubicBezTo>
                  <a:cubicBezTo>
                    <a:pt x="1309829" y="1481596"/>
                    <a:pt x="1315999" y="1420544"/>
                    <a:pt x="1333052" y="1377531"/>
                  </a:cubicBezTo>
                  <a:cubicBezTo>
                    <a:pt x="1308857" y="1343792"/>
                    <a:pt x="1295384" y="1279047"/>
                    <a:pt x="1298752" y="1212724"/>
                  </a:cubicBezTo>
                  <a:cubicBezTo>
                    <a:pt x="1302703" y="1135069"/>
                    <a:pt x="1328712" y="1074242"/>
                    <a:pt x="1361392" y="1066237"/>
                  </a:cubicBezTo>
                  <a:cubicBezTo>
                    <a:pt x="1361586" y="1064941"/>
                    <a:pt x="1361797" y="1063672"/>
                    <a:pt x="1361992" y="1062376"/>
                  </a:cubicBezTo>
                  <a:cubicBezTo>
                    <a:pt x="1359797" y="1024140"/>
                    <a:pt x="1361259" y="985743"/>
                    <a:pt x="1366026" y="949809"/>
                  </a:cubicBezTo>
                  <a:lnTo>
                    <a:pt x="1388628" y="857208"/>
                  </a:lnTo>
                  <a:lnTo>
                    <a:pt x="1326634" y="841314"/>
                  </a:lnTo>
                  <a:cubicBezTo>
                    <a:pt x="1294354" y="829671"/>
                    <a:pt x="1264909" y="815503"/>
                    <a:pt x="1241579" y="799990"/>
                  </a:cubicBezTo>
                  <a:cubicBezTo>
                    <a:pt x="1194791" y="813964"/>
                    <a:pt x="1113941" y="807176"/>
                    <a:pt x="1035777" y="782713"/>
                  </a:cubicBezTo>
                  <a:cubicBezTo>
                    <a:pt x="944261" y="754064"/>
                    <a:pt x="878790" y="708258"/>
                    <a:pt x="878106" y="672395"/>
                  </a:cubicBezTo>
                  <a:cubicBezTo>
                    <a:pt x="876614" y="671787"/>
                    <a:pt x="875158" y="671170"/>
                    <a:pt x="873665" y="670560"/>
                  </a:cubicBezTo>
                  <a:lnTo>
                    <a:pt x="847574" y="662760"/>
                  </a:lnTo>
                  <a:lnTo>
                    <a:pt x="840617" y="700029"/>
                  </a:lnTo>
                  <a:cubicBezTo>
                    <a:pt x="836782" y="715426"/>
                    <a:pt x="831806" y="731745"/>
                    <a:pt x="825723" y="748679"/>
                  </a:cubicBezTo>
                  <a:cubicBezTo>
                    <a:pt x="808068" y="797850"/>
                    <a:pt x="782531" y="848141"/>
                    <a:pt x="753916" y="890058"/>
                  </a:cubicBezTo>
                  <a:cubicBezTo>
                    <a:pt x="739670" y="959782"/>
                    <a:pt x="706014" y="1042730"/>
                    <a:pt x="662558" y="1115250"/>
                  </a:cubicBezTo>
                  <a:cubicBezTo>
                    <a:pt x="604786" y="1211660"/>
                    <a:pt x="539683" y="1273169"/>
                    <a:pt x="497837" y="1270877"/>
                  </a:cubicBezTo>
                  <a:cubicBezTo>
                    <a:pt x="466933" y="1333578"/>
                    <a:pt x="428454" y="1388553"/>
                    <a:pt x="392316" y="1421671"/>
                  </a:cubicBezTo>
                  <a:cubicBezTo>
                    <a:pt x="337404" y="1472000"/>
                    <a:pt x="298215" y="1462734"/>
                    <a:pt x="295602" y="1398833"/>
                  </a:cubicBezTo>
                  <a:cubicBezTo>
                    <a:pt x="244278" y="1481268"/>
                    <a:pt x="188125" y="1536001"/>
                    <a:pt x="148107" y="1542602"/>
                  </a:cubicBezTo>
                  <a:cubicBezTo>
                    <a:pt x="100952" y="1550380"/>
                    <a:pt x="85231" y="1490086"/>
                    <a:pt x="108726" y="1391485"/>
                  </a:cubicBezTo>
                  <a:cubicBezTo>
                    <a:pt x="20270" y="1452685"/>
                    <a:pt x="-17809" y="1375298"/>
                    <a:pt x="24325" y="1219906"/>
                  </a:cubicBezTo>
                  <a:cubicBezTo>
                    <a:pt x="-7143" y="1216069"/>
                    <a:pt x="-8197" y="1154269"/>
                    <a:pt x="21845" y="1073740"/>
                  </a:cubicBezTo>
                  <a:cubicBezTo>
                    <a:pt x="43574" y="1015474"/>
                    <a:pt x="77791" y="957862"/>
                    <a:pt x="111881" y="922162"/>
                  </a:cubicBezTo>
                  <a:cubicBezTo>
                    <a:pt x="109101" y="879705"/>
                    <a:pt x="129659" y="810909"/>
                    <a:pt x="164210" y="747042"/>
                  </a:cubicBezTo>
                  <a:cubicBezTo>
                    <a:pt x="204670" y="672265"/>
                    <a:pt x="254366" y="622507"/>
                    <a:pt x="283894" y="627214"/>
                  </a:cubicBezTo>
                  <a:cubicBezTo>
                    <a:pt x="284670" y="626014"/>
                    <a:pt x="285446" y="624849"/>
                    <a:pt x="286223" y="623650"/>
                  </a:cubicBezTo>
                  <a:cubicBezTo>
                    <a:pt x="319559" y="546829"/>
                    <a:pt x="364699" y="474995"/>
                    <a:pt x="409337" y="427706"/>
                  </a:cubicBezTo>
                  <a:cubicBezTo>
                    <a:pt x="479851" y="353018"/>
                    <a:pt x="533859" y="355119"/>
                    <a:pt x="539109" y="432706"/>
                  </a:cubicBezTo>
                  <a:lnTo>
                    <a:pt x="539171" y="432638"/>
                  </a:lnTo>
                  <a:lnTo>
                    <a:pt x="571757" y="397345"/>
                  </a:lnTo>
                  <a:lnTo>
                    <a:pt x="530979" y="371260"/>
                  </a:lnTo>
                  <a:cubicBezTo>
                    <a:pt x="475955" y="320978"/>
                    <a:pt x="493231" y="275015"/>
                    <a:pt x="587553" y="266386"/>
                  </a:cubicBezTo>
                  <a:lnTo>
                    <a:pt x="586063" y="265457"/>
                  </a:lnTo>
                  <a:lnTo>
                    <a:pt x="520600" y="224642"/>
                  </a:lnTo>
                  <a:cubicBezTo>
                    <a:pt x="504428" y="210343"/>
                    <a:pt x="494879" y="196082"/>
                    <a:pt x="493395" y="183124"/>
                  </a:cubicBezTo>
                  <a:cubicBezTo>
                    <a:pt x="491753" y="168861"/>
                    <a:pt x="499975" y="157229"/>
                    <a:pt x="516319" y="149097"/>
                  </a:cubicBezTo>
                  <a:lnTo>
                    <a:pt x="585909" y="136445"/>
                  </a:lnTo>
                  <a:lnTo>
                    <a:pt x="587986" y="136067"/>
                  </a:lnTo>
                  <a:cubicBezTo>
                    <a:pt x="536733" y="104112"/>
                    <a:pt x="515823" y="71234"/>
                    <a:pt x="528510" y="47459"/>
                  </a:cubicBezTo>
                  <a:cubicBezTo>
                    <a:pt x="532739" y="39534"/>
                    <a:pt x="540702" y="32620"/>
                    <a:pt x="552518" y="27090"/>
                  </a:cubicBezTo>
                  <a:cubicBezTo>
                    <a:pt x="588523" y="10231"/>
                    <a:pt x="654866" y="8918"/>
                    <a:pt x="729259" y="23607"/>
                  </a:cubicBezTo>
                  <a:lnTo>
                    <a:pt x="729734" y="23456"/>
                  </a:lnTo>
                  <a:lnTo>
                    <a:pt x="797762" y="1687"/>
                  </a:lnTo>
                  <a:cubicBezTo>
                    <a:pt x="827927" y="-1431"/>
                    <a:pt x="864499" y="-264"/>
                    <a:pt x="904713" y="5479"/>
                  </a:cubicBezTo>
                  <a:cubicBezTo>
                    <a:pt x="963095" y="13807"/>
                    <a:pt x="1024307" y="31109"/>
                    <a:pt x="1076800" y="54139"/>
                  </a:cubicBezTo>
                  <a:cubicBezTo>
                    <a:pt x="1117108" y="53709"/>
                    <a:pt x="1162078" y="58143"/>
                    <a:pt x="1208171" y="66778"/>
                  </a:cubicBezTo>
                  <a:close/>
                </a:path>
              </a:pathLst>
            </a:cu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rapezoid 15"/>
            <p:cNvSpPr/>
            <p:nvPr/>
          </p:nvSpPr>
          <p:spPr>
            <a:xfrm flipH="1">
              <a:off x="2400702" y="2546211"/>
              <a:ext cx="1300613" cy="2353961"/>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rot="10800000" flipH="1">
              <a:off x="2834241" y="2746708"/>
              <a:ext cx="433538" cy="601486"/>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24"/>
            <p:cNvGrpSpPr/>
            <p:nvPr/>
          </p:nvGrpSpPr>
          <p:grpSpPr>
            <a:xfrm>
              <a:off x="2232165" y="2330437"/>
              <a:ext cx="1527476" cy="2222475"/>
              <a:chOff x="4553132" y="914400"/>
              <a:chExt cx="2152468" cy="3437345"/>
            </a:xfrm>
          </p:grpSpPr>
          <p:sp>
            <p:nvSpPr>
              <p:cNvPr id="84" name="Double Wave 83"/>
              <p:cNvSpPr/>
              <p:nvPr/>
            </p:nvSpPr>
            <p:spPr>
              <a:xfrm rot="16997920">
                <a:off x="3382792" y="2343203"/>
                <a:ext cx="3178882" cy="838201"/>
              </a:xfrm>
              <a:prstGeom prst="doubleWave">
                <a:avLst>
                  <a:gd name="adj1" fmla="val 6250"/>
                  <a:gd name="adj2" fmla="val -10000"/>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16"/>
              <p:cNvGrpSpPr/>
              <p:nvPr/>
            </p:nvGrpSpPr>
            <p:grpSpPr>
              <a:xfrm>
                <a:off x="4724400" y="914400"/>
                <a:ext cx="1981200" cy="2070031"/>
                <a:chOff x="2624682" y="2226017"/>
                <a:chExt cx="1981200" cy="2070031"/>
              </a:xfrm>
              <a:solidFill>
                <a:srgbClr val="E0C13C"/>
              </a:solidFill>
            </p:grpSpPr>
            <p:sp>
              <p:nvSpPr>
                <p:cNvPr id="86" name="Pie 17"/>
                <p:cNvSpPr/>
                <p:nvPr/>
              </p:nvSpPr>
              <p:spPr>
                <a:xfrm rot="18695073">
                  <a:off x="2580266" y="2270433"/>
                  <a:ext cx="2070031" cy="1981200"/>
                </a:xfrm>
                <a:prstGeom prst="pi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87" name="Group 5"/>
                <p:cNvGrpSpPr/>
                <p:nvPr/>
              </p:nvGrpSpPr>
              <p:grpSpPr>
                <a:xfrm>
                  <a:off x="2888157" y="2404569"/>
                  <a:ext cx="1538266" cy="1563370"/>
                  <a:chOff x="2885895" y="2404569"/>
                  <a:chExt cx="1538266" cy="1563370"/>
                </a:xfrm>
                <a:grpFill/>
              </p:grpSpPr>
              <p:sp>
                <p:nvSpPr>
                  <p:cNvPr id="88" name="Moon 3"/>
                  <p:cNvSpPr/>
                  <p:nvPr/>
                </p:nvSpPr>
                <p:spPr>
                  <a:xfrm rot="16200000">
                    <a:off x="2894411" y="2438188"/>
                    <a:ext cx="1521236" cy="1538265"/>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Moon 20"/>
                  <p:cNvSpPr/>
                  <p:nvPr/>
                </p:nvSpPr>
                <p:spPr>
                  <a:xfrm rot="16200000">
                    <a:off x="3064331" y="2226133"/>
                    <a:ext cx="1100633" cy="1457505"/>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9" name="Oval 18"/>
            <p:cNvSpPr/>
            <p:nvPr/>
          </p:nvSpPr>
          <p:spPr>
            <a:xfrm flipH="1">
              <a:off x="2502764" y="1343243"/>
              <a:ext cx="1198552" cy="150371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58"/>
            <p:cNvGrpSpPr/>
            <p:nvPr/>
          </p:nvGrpSpPr>
          <p:grpSpPr>
            <a:xfrm>
              <a:off x="2316581" y="4892202"/>
              <a:ext cx="1429436" cy="533987"/>
              <a:chOff x="3810000" y="1677648"/>
              <a:chExt cx="4705061" cy="1827552"/>
            </a:xfrm>
          </p:grpSpPr>
          <p:grpSp>
            <p:nvGrpSpPr>
              <p:cNvPr id="54" name="Group 37"/>
              <p:cNvGrpSpPr/>
              <p:nvPr/>
            </p:nvGrpSpPr>
            <p:grpSpPr>
              <a:xfrm>
                <a:off x="3810000" y="1828800"/>
                <a:ext cx="1776984" cy="1676400"/>
                <a:chOff x="3810000" y="1828800"/>
                <a:chExt cx="4038600" cy="3810000"/>
              </a:xfrm>
            </p:grpSpPr>
            <p:sp>
              <p:nvSpPr>
                <p:cNvPr id="75" name="Half Frame 74"/>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6" name="Half Frame 75"/>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Half Frame 76"/>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 name="Half Frame 77"/>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9" name="Donut 133"/>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 name="Diamond 79"/>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Diamond 80"/>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Diamond 81"/>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Diamond 82"/>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38"/>
              <p:cNvGrpSpPr/>
              <p:nvPr/>
            </p:nvGrpSpPr>
            <p:grpSpPr>
              <a:xfrm>
                <a:off x="5314014" y="1757596"/>
                <a:ext cx="1776984" cy="1676400"/>
                <a:chOff x="3810000" y="1828800"/>
                <a:chExt cx="4038600" cy="3810000"/>
              </a:xfrm>
            </p:grpSpPr>
            <p:sp>
              <p:nvSpPr>
                <p:cNvPr id="66" name="Half Frame 65"/>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Half Frame 66"/>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Half Frame 67"/>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 name="Half Frame 68"/>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Donut 124"/>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 name="Diamond 70"/>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Diamond 71"/>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Diamond 72"/>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Diamond 73"/>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48"/>
              <p:cNvGrpSpPr/>
              <p:nvPr/>
            </p:nvGrpSpPr>
            <p:grpSpPr>
              <a:xfrm>
                <a:off x="6738077" y="1677648"/>
                <a:ext cx="1776984" cy="1676400"/>
                <a:chOff x="3810000" y="1828800"/>
                <a:chExt cx="4038600" cy="3810000"/>
              </a:xfrm>
            </p:grpSpPr>
            <p:sp>
              <p:nvSpPr>
                <p:cNvPr id="57" name="Half Frame 56"/>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 name="Half Frame 50"/>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Half Frame 51"/>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Half Frame 52"/>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 name="Donut 115"/>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Diamond 61"/>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Diamond 62"/>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Diamond 63"/>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Diamond 64"/>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 name="Group 20"/>
            <p:cNvGrpSpPr/>
            <p:nvPr/>
          </p:nvGrpSpPr>
          <p:grpSpPr>
            <a:xfrm>
              <a:off x="2229729" y="1402670"/>
              <a:ext cx="1552120" cy="248171"/>
              <a:chOff x="2229729" y="1483884"/>
              <a:chExt cx="1552120" cy="334263"/>
            </a:xfrm>
          </p:grpSpPr>
          <p:sp>
            <p:nvSpPr>
              <p:cNvPr id="22" name="Rounded Rectangle 15"/>
              <p:cNvSpPr/>
              <p:nvPr/>
            </p:nvSpPr>
            <p:spPr>
              <a:xfrm>
                <a:off x="2229729" y="1492136"/>
                <a:ext cx="1552120" cy="308023"/>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59"/>
              <p:cNvGrpSpPr/>
              <p:nvPr/>
            </p:nvGrpSpPr>
            <p:grpSpPr>
              <a:xfrm rot="246631">
                <a:off x="2370444" y="1483884"/>
                <a:ext cx="1275564" cy="334263"/>
                <a:chOff x="3810000" y="1677648"/>
                <a:chExt cx="4705061" cy="1827552"/>
              </a:xfrm>
            </p:grpSpPr>
            <p:grpSp>
              <p:nvGrpSpPr>
                <p:cNvPr id="24" name="Group 37"/>
                <p:cNvGrpSpPr/>
                <p:nvPr/>
              </p:nvGrpSpPr>
              <p:grpSpPr>
                <a:xfrm>
                  <a:off x="3810000" y="1828800"/>
                  <a:ext cx="1776984" cy="1676400"/>
                  <a:chOff x="3810000" y="1828800"/>
                  <a:chExt cx="4038600" cy="3810000"/>
                </a:xfrm>
              </p:grpSpPr>
              <p:sp>
                <p:nvSpPr>
                  <p:cNvPr id="45" name="Half Frame 44"/>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Half Frame 45"/>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Half Frame 46"/>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Half Frame 47"/>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Donut 103"/>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Diamond 49"/>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Diamond 50"/>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Diamond 51"/>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Diamond 52"/>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38"/>
                <p:cNvGrpSpPr/>
                <p:nvPr/>
              </p:nvGrpSpPr>
              <p:grpSpPr>
                <a:xfrm>
                  <a:off x="5314014" y="1757596"/>
                  <a:ext cx="1776984" cy="1676400"/>
                  <a:chOff x="3810000" y="1828800"/>
                  <a:chExt cx="4038600" cy="3810000"/>
                </a:xfrm>
              </p:grpSpPr>
              <p:sp>
                <p:nvSpPr>
                  <p:cNvPr id="36" name="Half Frame 35"/>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Half Frame 36"/>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Half Frame 37"/>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Half Frame 38"/>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Donut 94"/>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Diamond 40"/>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Diamond 41"/>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Diamond 42"/>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Diamond 43"/>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48"/>
                <p:cNvGrpSpPr/>
                <p:nvPr/>
              </p:nvGrpSpPr>
              <p:grpSpPr>
                <a:xfrm>
                  <a:off x="6738077" y="1677648"/>
                  <a:ext cx="1776984" cy="1676400"/>
                  <a:chOff x="3810000" y="1828800"/>
                  <a:chExt cx="4038600" cy="3810000"/>
                </a:xfrm>
              </p:grpSpPr>
              <p:sp>
                <p:nvSpPr>
                  <p:cNvPr id="27" name="Half Frame 26"/>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Half Frame 27"/>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Half Frame 28"/>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Half Frame 29"/>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Donut 85"/>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Diamond 31"/>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iamond 32"/>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iamond 33"/>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iamond 34"/>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
        <p:nvSpPr>
          <p:cNvPr id="90" name="TextBox 89"/>
          <p:cNvSpPr txBox="1"/>
          <p:nvPr/>
        </p:nvSpPr>
        <p:spPr>
          <a:xfrm>
            <a:off x="2799770" y="2979703"/>
            <a:ext cx="6369424" cy="954107"/>
          </a:xfrm>
          <a:prstGeom prst="rect">
            <a:avLst/>
          </a:prstGeom>
          <a:noFill/>
        </p:spPr>
        <p:txBody>
          <a:bodyPr wrap="square" rtlCol="0">
            <a:spAutoFit/>
          </a:bodyPr>
          <a:lstStyle/>
          <a:p>
            <a:r>
              <a:rPr lang="en-US" sz="2800" i="1" dirty="0">
                <a:solidFill>
                  <a:schemeClr val="bg1"/>
                </a:solidFill>
              </a:rPr>
              <a:t>It is easier to avoid temptation than it is to resist temptation” --Elder Lynn G. Robbins</a:t>
            </a:r>
          </a:p>
        </p:txBody>
      </p:sp>
      <p:sp>
        <p:nvSpPr>
          <p:cNvPr id="91" name="Footer Placeholder 14">
            <a:extLst>
              <a:ext uri="{FF2B5EF4-FFF2-40B4-BE49-F238E27FC236}">
                <a16:creationId xmlns:a16="http://schemas.microsoft.com/office/drawing/2014/main" id="{5E1C640B-4A93-46A1-A000-8AD12B7AF185}"/>
              </a:ext>
            </a:extLst>
          </p:cNvPr>
          <p:cNvSpPr>
            <a:spLocks noGrp="1"/>
          </p:cNvSpPr>
          <p:nvPr/>
        </p:nvSpPr>
        <p:spPr>
          <a:xfrm>
            <a:off x="65123" y="642883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7190794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babylon"/>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l="29889" t="2744" r="35809" b="51961"/>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34471" y="152400"/>
            <a:ext cx="11833411" cy="1107996"/>
          </a:xfrm>
          <a:prstGeom prst="rect">
            <a:avLst/>
          </a:prstGeom>
          <a:noFill/>
        </p:spPr>
        <p:txBody>
          <a:bodyPr wrap="square" rtlCol="0">
            <a:spAutoFit/>
          </a:bodyPr>
          <a:lstStyle/>
          <a:p>
            <a:pPr algn="ctr"/>
            <a:r>
              <a:rPr lang="en-US" sz="6600" dirty="0">
                <a:solidFill>
                  <a:schemeClr val="bg1"/>
                </a:solidFill>
                <a:latin typeface="Berlin Sans FB" panose="020E0602020502020306" pitchFamily="34" charset="0"/>
                <a:cs typeface="Andalus" pitchFamily="18" charset="-78"/>
              </a:rPr>
              <a:t>Admiration and Perdition</a:t>
            </a:r>
          </a:p>
        </p:txBody>
      </p:sp>
      <p:sp>
        <p:nvSpPr>
          <p:cNvPr id="6" name="TextBox 5"/>
          <p:cNvSpPr txBox="1"/>
          <p:nvPr/>
        </p:nvSpPr>
        <p:spPr>
          <a:xfrm>
            <a:off x="4766981" y="2673192"/>
            <a:ext cx="13615345" cy="1384995"/>
          </a:xfrm>
          <a:prstGeom prst="rect">
            <a:avLst/>
          </a:prstGeom>
          <a:noFill/>
        </p:spPr>
        <p:txBody>
          <a:bodyPr wrap="square" rtlCol="0">
            <a:spAutoFit/>
          </a:bodyPr>
          <a:lstStyle/>
          <a:p>
            <a:r>
              <a:rPr lang="en-US" sz="2800" dirty="0">
                <a:solidFill>
                  <a:schemeClr val="bg1"/>
                </a:solidFill>
              </a:rPr>
              <a:t>Beast is the counterfeit of the Lamb of God.</a:t>
            </a:r>
          </a:p>
          <a:p>
            <a:r>
              <a:rPr lang="en-US" sz="2800" dirty="0">
                <a:solidFill>
                  <a:schemeClr val="bg1"/>
                </a:solidFill>
              </a:rPr>
              <a:t>The Lord is eternal</a:t>
            </a:r>
          </a:p>
          <a:p>
            <a:r>
              <a:rPr lang="en-US" sz="2800" dirty="0">
                <a:solidFill>
                  <a:schemeClr val="bg1"/>
                </a:solidFill>
              </a:rPr>
              <a:t>The beast is momentary</a:t>
            </a:r>
          </a:p>
        </p:txBody>
      </p:sp>
      <p:sp>
        <p:nvSpPr>
          <p:cNvPr id="8" name="TextBox 7"/>
          <p:cNvSpPr txBox="1"/>
          <p:nvPr/>
        </p:nvSpPr>
        <p:spPr>
          <a:xfrm>
            <a:off x="4072466" y="1151186"/>
            <a:ext cx="6663267" cy="523220"/>
          </a:xfrm>
          <a:prstGeom prst="rect">
            <a:avLst/>
          </a:prstGeom>
          <a:noFill/>
        </p:spPr>
        <p:txBody>
          <a:bodyPr wrap="square" rtlCol="0">
            <a:spAutoFit/>
          </a:bodyPr>
          <a:lstStyle/>
          <a:p>
            <a:r>
              <a:rPr lang="en-US" sz="2800" dirty="0">
                <a:solidFill>
                  <a:schemeClr val="bg1"/>
                </a:solidFill>
              </a:rPr>
              <a:t>A negative connotation</a:t>
            </a:r>
          </a:p>
        </p:txBody>
      </p:sp>
      <p:sp>
        <p:nvSpPr>
          <p:cNvPr id="10" name="TextBox 9"/>
          <p:cNvSpPr txBox="1"/>
          <p:nvPr/>
        </p:nvSpPr>
        <p:spPr>
          <a:xfrm>
            <a:off x="0" y="6457890"/>
            <a:ext cx="4648200" cy="369332"/>
          </a:xfrm>
          <a:prstGeom prst="rect">
            <a:avLst/>
          </a:prstGeom>
          <a:noFill/>
        </p:spPr>
        <p:txBody>
          <a:bodyPr wrap="square" rtlCol="0">
            <a:spAutoFit/>
          </a:bodyPr>
          <a:lstStyle/>
          <a:p>
            <a:r>
              <a:rPr lang="en-US" dirty="0">
                <a:solidFill>
                  <a:schemeClr val="accent1">
                    <a:lumMod val="20000"/>
                    <a:lumOff val="80000"/>
                  </a:schemeClr>
                </a:solidFill>
              </a:rPr>
              <a:t>Revelation 17:6-8</a:t>
            </a:r>
          </a:p>
        </p:txBody>
      </p:sp>
      <p:pic>
        <p:nvPicPr>
          <p:cNvPr id="3" name="Picture 2">
            <a:extLst>
              <a:ext uri="{FF2B5EF4-FFF2-40B4-BE49-F238E27FC236}">
                <a16:creationId xmlns:a16="http://schemas.microsoft.com/office/drawing/2014/main" id="{98B66060-0A60-40A4-B84D-F448B65D13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53141" y="2313875"/>
            <a:ext cx="2219325" cy="2676525"/>
          </a:xfrm>
          <a:prstGeom prst="rect">
            <a:avLst/>
          </a:prstGeom>
        </p:spPr>
      </p:pic>
    </p:spTree>
    <p:extLst>
      <p:ext uri="{BB962C8B-B14F-4D97-AF65-F5344CB8AC3E}">
        <p14:creationId xmlns:p14="http://schemas.microsoft.com/office/powerpoint/2010/main" val="2846547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babylon"/>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l="29889" t="2744" r="35809" b="51961"/>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828800" y="152400"/>
            <a:ext cx="8534400" cy="923330"/>
          </a:xfrm>
          <a:prstGeom prst="rect">
            <a:avLst/>
          </a:prstGeom>
          <a:noFill/>
        </p:spPr>
        <p:txBody>
          <a:bodyPr wrap="square" rtlCol="0">
            <a:spAutoFit/>
          </a:bodyPr>
          <a:lstStyle/>
          <a:p>
            <a:pPr algn="ctr"/>
            <a:r>
              <a:rPr lang="en-US" sz="5400" dirty="0">
                <a:solidFill>
                  <a:schemeClr val="bg1"/>
                </a:solidFill>
                <a:latin typeface="Berlin Sans FB" panose="020E0602020502020306" pitchFamily="34" charset="0"/>
                <a:cs typeface="Andalus" pitchFamily="18" charset="-78"/>
              </a:rPr>
              <a:t>7 Heads are 7 Mountains</a:t>
            </a:r>
          </a:p>
        </p:txBody>
      </p:sp>
      <p:sp>
        <p:nvSpPr>
          <p:cNvPr id="6" name="TextBox 5"/>
          <p:cNvSpPr txBox="1"/>
          <p:nvPr/>
        </p:nvSpPr>
        <p:spPr>
          <a:xfrm>
            <a:off x="4810864" y="4385162"/>
            <a:ext cx="4953000" cy="2246769"/>
          </a:xfrm>
          <a:prstGeom prst="rect">
            <a:avLst/>
          </a:prstGeom>
          <a:noFill/>
        </p:spPr>
        <p:txBody>
          <a:bodyPr wrap="square" rtlCol="0">
            <a:spAutoFit/>
          </a:bodyPr>
          <a:lstStyle/>
          <a:p>
            <a:r>
              <a:rPr lang="en-US" sz="2800" i="1" dirty="0">
                <a:solidFill>
                  <a:srgbClr val="FFFF00"/>
                </a:solidFill>
              </a:rPr>
              <a:t>And there are seven kings: five are fallen, and one is, and the other is not yet come; and when he cometh, he must continue a short space.</a:t>
            </a:r>
          </a:p>
        </p:txBody>
      </p:sp>
      <p:sp>
        <p:nvSpPr>
          <p:cNvPr id="8" name="TextBox 7"/>
          <p:cNvSpPr txBox="1"/>
          <p:nvPr/>
        </p:nvSpPr>
        <p:spPr>
          <a:xfrm>
            <a:off x="703729" y="1636456"/>
            <a:ext cx="3653118" cy="3539430"/>
          </a:xfrm>
          <a:prstGeom prst="rect">
            <a:avLst/>
          </a:prstGeom>
          <a:noFill/>
        </p:spPr>
        <p:txBody>
          <a:bodyPr wrap="square" rtlCol="0">
            <a:spAutoFit/>
          </a:bodyPr>
          <a:lstStyle/>
          <a:p>
            <a:r>
              <a:rPr lang="en-US" sz="2800" dirty="0">
                <a:solidFill>
                  <a:schemeClr val="bg1"/>
                </a:solidFill>
              </a:rPr>
              <a:t>This fits Rome, which is called the city of 7 hills. </a:t>
            </a:r>
          </a:p>
          <a:p>
            <a:r>
              <a:rPr lang="en-US" sz="2800" dirty="0">
                <a:solidFill>
                  <a:schemeClr val="bg1"/>
                </a:solidFill>
              </a:rPr>
              <a:t>Rome itself stand as a symbol of the archetypal Babylon</a:t>
            </a:r>
          </a:p>
          <a:p>
            <a:endParaRPr lang="en-US" sz="2800" dirty="0">
              <a:solidFill>
                <a:schemeClr val="bg1"/>
              </a:solidFill>
            </a:endParaRPr>
          </a:p>
          <a:p>
            <a:r>
              <a:rPr lang="en-US" sz="2800" dirty="0">
                <a:solidFill>
                  <a:schemeClr val="bg1"/>
                </a:solidFill>
              </a:rPr>
              <a:t>This is a “type” of all wicked cities.</a:t>
            </a:r>
          </a:p>
        </p:txBody>
      </p:sp>
      <p:sp>
        <p:nvSpPr>
          <p:cNvPr id="10" name="TextBox 9"/>
          <p:cNvSpPr txBox="1"/>
          <p:nvPr/>
        </p:nvSpPr>
        <p:spPr>
          <a:xfrm>
            <a:off x="162664" y="6389389"/>
            <a:ext cx="4648200" cy="369332"/>
          </a:xfrm>
          <a:prstGeom prst="rect">
            <a:avLst/>
          </a:prstGeom>
          <a:noFill/>
        </p:spPr>
        <p:txBody>
          <a:bodyPr wrap="square" rtlCol="0">
            <a:spAutoFit/>
          </a:bodyPr>
          <a:lstStyle/>
          <a:p>
            <a:r>
              <a:rPr lang="en-US" dirty="0">
                <a:solidFill>
                  <a:schemeClr val="accent1">
                    <a:lumMod val="20000"/>
                    <a:lumOff val="80000"/>
                  </a:schemeClr>
                </a:solidFill>
              </a:rPr>
              <a:t>Revelation 17:10</a:t>
            </a:r>
          </a:p>
        </p:txBody>
      </p:sp>
      <p:pic>
        <p:nvPicPr>
          <p:cNvPr id="3" name="Picture 2">
            <a:extLst>
              <a:ext uri="{FF2B5EF4-FFF2-40B4-BE49-F238E27FC236}">
                <a16:creationId xmlns:a16="http://schemas.microsoft.com/office/drawing/2014/main" id="{ADF7FD07-E64B-4F62-A05A-F6AA1C113E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86067" y="1572206"/>
            <a:ext cx="5553456" cy="2316480"/>
          </a:xfrm>
          <a:prstGeom prst="rect">
            <a:avLst/>
          </a:prstGeom>
        </p:spPr>
      </p:pic>
    </p:spTree>
    <p:extLst>
      <p:ext uri="{BB962C8B-B14F-4D97-AF65-F5344CB8AC3E}">
        <p14:creationId xmlns:p14="http://schemas.microsoft.com/office/powerpoint/2010/main" val="3056630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Image result for babylon"/>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l="29889" t="2744" r="35809" b="51961"/>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828800" y="152400"/>
            <a:ext cx="8534400" cy="923330"/>
          </a:xfrm>
          <a:prstGeom prst="rect">
            <a:avLst/>
          </a:prstGeom>
          <a:noFill/>
        </p:spPr>
        <p:txBody>
          <a:bodyPr wrap="square" rtlCol="0">
            <a:spAutoFit/>
          </a:bodyPr>
          <a:lstStyle/>
          <a:p>
            <a:pPr algn="ctr"/>
            <a:r>
              <a:rPr lang="en-US" sz="5400" dirty="0">
                <a:solidFill>
                  <a:schemeClr val="bg1"/>
                </a:solidFill>
                <a:latin typeface="Berlin Sans FB" panose="020E0602020502020306" pitchFamily="34" charset="0"/>
                <a:cs typeface="Andalus" pitchFamily="18" charset="-78"/>
              </a:rPr>
              <a:t>The Beast</a:t>
            </a:r>
          </a:p>
        </p:txBody>
      </p:sp>
      <p:sp>
        <p:nvSpPr>
          <p:cNvPr id="8" name="TextBox 7"/>
          <p:cNvSpPr txBox="1"/>
          <p:nvPr/>
        </p:nvSpPr>
        <p:spPr>
          <a:xfrm>
            <a:off x="2633230" y="1140346"/>
            <a:ext cx="5246746" cy="2246769"/>
          </a:xfrm>
          <a:prstGeom prst="rect">
            <a:avLst/>
          </a:prstGeom>
          <a:noFill/>
        </p:spPr>
        <p:txBody>
          <a:bodyPr wrap="square" rtlCol="0">
            <a:spAutoFit/>
          </a:bodyPr>
          <a:lstStyle/>
          <a:p>
            <a:r>
              <a:rPr lang="en-US" sz="2000" dirty="0" err="1">
                <a:solidFill>
                  <a:schemeClr val="bg1"/>
                </a:solidFill>
              </a:rPr>
              <a:t>Goeth</a:t>
            </a:r>
            <a:r>
              <a:rPr lang="en-US" sz="2000" dirty="0">
                <a:solidFill>
                  <a:schemeClr val="bg1"/>
                </a:solidFill>
              </a:rPr>
              <a:t> into Perdition</a:t>
            </a:r>
          </a:p>
          <a:p>
            <a:endParaRPr lang="en-US" sz="2000" dirty="0">
              <a:solidFill>
                <a:schemeClr val="bg1"/>
              </a:solidFill>
            </a:endParaRPr>
          </a:p>
          <a:p>
            <a:r>
              <a:rPr lang="en-US" sz="2000" dirty="0">
                <a:solidFill>
                  <a:schemeClr val="bg1"/>
                </a:solidFill>
              </a:rPr>
              <a:t>Make war with the Lamb (with the faithful)</a:t>
            </a:r>
          </a:p>
          <a:p>
            <a:endParaRPr lang="en-US" sz="2000" dirty="0">
              <a:solidFill>
                <a:schemeClr val="bg1"/>
              </a:solidFill>
            </a:endParaRPr>
          </a:p>
          <a:p>
            <a:r>
              <a:rPr lang="en-US" sz="2000" dirty="0">
                <a:solidFill>
                  <a:schemeClr val="bg1"/>
                </a:solidFill>
              </a:rPr>
              <a:t>Shall be made desolate</a:t>
            </a:r>
          </a:p>
          <a:p>
            <a:endParaRPr lang="en-US" sz="2000" dirty="0">
              <a:solidFill>
                <a:schemeClr val="bg1"/>
              </a:solidFill>
            </a:endParaRPr>
          </a:p>
          <a:p>
            <a:r>
              <a:rPr lang="en-US" sz="2000" dirty="0">
                <a:solidFill>
                  <a:schemeClr val="bg1"/>
                </a:solidFill>
              </a:rPr>
              <a:t>Shall be burned by fire</a:t>
            </a:r>
          </a:p>
        </p:txBody>
      </p:sp>
      <p:sp>
        <p:nvSpPr>
          <p:cNvPr id="10" name="TextBox 9"/>
          <p:cNvSpPr txBox="1"/>
          <p:nvPr/>
        </p:nvSpPr>
        <p:spPr>
          <a:xfrm>
            <a:off x="98543" y="6360854"/>
            <a:ext cx="4648200" cy="369332"/>
          </a:xfrm>
          <a:prstGeom prst="rect">
            <a:avLst/>
          </a:prstGeom>
          <a:noFill/>
        </p:spPr>
        <p:txBody>
          <a:bodyPr wrap="square" rtlCol="0">
            <a:spAutoFit/>
          </a:bodyPr>
          <a:lstStyle/>
          <a:p>
            <a:r>
              <a:rPr lang="en-US" dirty="0">
                <a:solidFill>
                  <a:schemeClr val="accent1">
                    <a:lumMod val="20000"/>
                    <a:lumOff val="80000"/>
                  </a:schemeClr>
                </a:solidFill>
              </a:rPr>
              <a:t>Revelation 17:13-18</a:t>
            </a:r>
          </a:p>
        </p:txBody>
      </p:sp>
      <p:grpSp>
        <p:nvGrpSpPr>
          <p:cNvPr id="4" name="Group 3"/>
          <p:cNvGrpSpPr/>
          <p:nvPr/>
        </p:nvGrpSpPr>
        <p:grpSpPr>
          <a:xfrm>
            <a:off x="4809359" y="3755954"/>
            <a:ext cx="7308820" cy="2974232"/>
            <a:chOff x="4809359" y="3755954"/>
            <a:chExt cx="7308820" cy="2974232"/>
          </a:xfrm>
        </p:grpSpPr>
        <p:sp>
          <p:nvSpPr>
            <p:cNvPr id="6" name="TextBox 5"/>
            <p:cNvSpPr txBox="1"/>
            <p:nvPr/>
          </p:nvSpPr>
          <p:spPr>
            <a:xfrm>
              <a:off x="4809359" y="3755954"/>
              <a:ext cx="6754906" cy="2677656"/>
            </a:xfrm>
            <a:prstGeom prst="rect">
              <a:avLst/>
            </a:prstGeom>
            <a:noFill/>
          </p:spPr>
          <p:txBody>
            <a:bodyPr wrap="square" rtlCol="0">
              <a:spAutoFit/>
            </a:bodyPr>
            <a:lstStyle/>
            <a:p>
              <a:r>
                <a:rPr lang="en-US" sz="2400" dirty="0">
                  <a:solidFill>
                    <a:schemeClr val="bg1"/>
                  </a:solidFill>
                </a:rPr>
                <a:t>Ezekiel 38:8-12, 39</a:t>
              </a:r>
            </a:p>
            <a:p>
              <a:r>
                <a:rPr lang="en-US" sz="2400" dirty="0">
                  <a:solidFill>
                    <a:schemeClr val="bg1"/>
                  </a:solidFill>
                </a:rPr>
                <a:t>Gog and </a:t>
              </a:r>
              <a:r>
                <a:rPr lang="en-US" sz="2400" dirty="0" err="1">
                  <a:solidFill>
                    <a:schemeClr val="bg1"/>
                  </a:solidFill>
                </a:rPr>
                <a:t>Magog</a:t>
              </a:r>
              <a:r>
                <a:rPr lang="en-US" sz="2400" dirty="0">
                  <a:solidFill>
                    <a:schemeClr val="bg1"/>
                  </a:solidFill>
                </a:rPr>
                <a:t>:</a:t>
              </a:r>
            </a:p>
            <a:p>
              <a:r>
                <a:rPr lang="en-US" sz="2400" dirty="0">
                  <a:solidFill>
                    <a:schemeClr val="bg1"/>
                  </a:solidFill>
                </a:rPr>
                <a:t>Before the coming of Christ, the great war, sometimes called Armageddon, will take place as spoken by Ezekiel </a:t>
              </a:r>
            </a:p>
            <a:p>
              <a:r>
                <a:rPr lang="en-US" sz="2400" dirty="0">
                  <a:solidFill>
                    <a:schemeClr val="bg1"/>
                  </a:solidFill>
                </a:rPr>
                <a:t>Another war of Gog and Magog will be after the millennium. (3)</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10351" y="5336703"/>
              <a:ext cx="1107828" cy="1393483"/>
            </a:xfrm>
            <a:prstGeom prst="rect">
              <a:avLst/>
            </a:prstGeom>
          </p:spPr>
        </p:pic>
      </p:grpSp>
      <p:pic>
        <p:nvPicPr>
          <p:cNvPr id="12" name="Picture 11">
            <a:extLst>
              <a:ext uri="{FF2B5EF4-FFF2-40B4-BE49-F238E27FC236}">
                <a16:creationId xmlns:a16="http://schemas.microsoft.com/office/drawing/2014/main" id="{CB9E2446-F171-457A-9AB2-1C7BE24665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68169" y="1228130"/>
            <a:ext cx="2981202" cy="2645893"/>
          </a:xfrm>
          <a:prstGeom prst="rect">
            <a:avLst/>
          </a:prstGeom>
        </p:spPr>
      </p:pic>
      <p:pic>
        <p:nvPicPr>
          <p:cNvPr id="14" name="Picture 13">
            <a:extLst>
              <a:ext uri="{FF2B5EF4-FFF2-40B4-BE49-F238E27FC236}">
                <a16:creationId xmlns:a16="http://schemas.microsoft.com/office/drawing/2014/main" id="{A788B04F-5A87-4469-A0D4-B219F278556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25963" y="3744604"/>
            <a:ext cx="3289300" cy="2476500"/>
          </a:xfrm>
          <a:prstGeom prst="rect">
            <a:avLst/>
          </a:prstGeom>
        </p:spPr>
      </p:pic>
    </p:spTree>
    <p:extLst>
      <p:ext uri="{BB962C8B-B14F-4D97-AF65-F5344CB8AC3E}">
        <p14:creationId xmlns:p14="http://schemas.microsoft.com/office/powerpoint/2010/main" val="45092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 result for babylon"/>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l="29889" t="2744" r="35809" b="51961"/>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36175" y="152401"/>
            <a:ext cx="11739283" cy="707886"/>
          </a:xfrm>
          <a:prstGeom prst="rect">
            <a:avLst/>
          </a:prstGeom>
          <a:noFill/>
        </p:spPr>
        <p:txBody>
          <a:bodyPr wrap="square" rtlCol="0">
            <a:spAutoFit/>
          </a:bodyPr>
          <a:lstStyle/>
          <a:p>
            <a:pPr algn="ctr"/>
            <a:r>
              <a:rPr lang="en-US" sz="4000" dirty="0">
                <a:solidFill>
                  <a:schemeClr val="bg1"/>
                </a:solidFill>
                <a:latin typeface="Berlin Sans FB" panose="020E0602020502020306" pitchFamily="34" charset="0"/>
                <a:cs typeface="Andalus" pitchFamily="18" charset="-78"/>
              </a:rPr>
              <a:t>Things That Give Us the Greatest Problems:</a:t>
            </a:r>
          </a:p>
        </p:txBody>
      </p:sp>
      <p:sp>
        <p:nvSpPr>
          <p:cNvPr id="8" name="TextBox 7"/>
          <p:cNvSpPr txBox="1"/>
          <p:nvPr/>
        </p:nvSpPr>
        <p:spPr>
          <a:xfrm>
            <a:off x="134471" y="1011704"/>
            <a:ext cx="5961529" cy="1200329"/>
          </a:xfrm>
          <a:prstGeom prst="rect">
            <a:avLst/>
          </a:prstGeom>
          <a:noFill/>
        </p:spPr>
        <p:txBody>
          <a:bodyPr wrap="square" rtlCol="0">
            <a:spAutoFit/>
          </a:bodyPr>
          <a:lstStyle/>
          <a:p>
            <a:pPr algn="ctr"/>
            <a:r>
              <a:rPr lang="en-US" sz="2400" dirty="0">
                <a:solidFill>
                  <a:schemeClr val="bg1"/>
                </a:solidFill>
              </a:rPr>
              <a:t>Possessions</a:t>
            </a:r>
          </a:p>
          <a:p>
            <a:pPr algn="ctr"/>
            <a:endParaRPr lang="en-US" sz="2400" dirty="0">
              <a:solidFill>
                <a:schemeClr val="bg1"/>
              </a:solidFill>
            </a:endParaRPr>
          </a:p>
          <a:p>
            <a:pPr algn="ctr"/>
            <a:r>
              <a:rPr lang="en-US" sz="2400" dirty="0">
                <a:solidFill>
                  <a:schemeClr val="bg1"/>
                </a:solidFill>
              </a:rPr>
              <a:t>Do any possessions have a hold of me?</a:t>
            </a:r>
          </a:p>
        </p:txBody>
      </p:sp>
      <p:sp>
        <p:nvSpPr>
          <p:cNvPr id="7" name="TextBox 6"/>
          <p:cNvSpPr txBox="1"/>
          <p:nvPr/>
        </p:nvSpPr>
        <p:spPr>
          <a:xfrm>
            <a:off x="7283823" y="979187"/>
            <a:ext cx="4038600" cy="1200329"/>
          </a:xfrm>
          <a:prstGeom prst="rect">
            <a:avLst/>
          </a:prstGeom>
          <a:noFill/>
        </p:spPr>
        <p:txBody>
          <a:bodyPr wrap="square" rtlCol="0">
            <a:spAutoFit/>
          </a:bodyPr>
          <a:lstStyle/>
          <a:p>
            <a:pPr algn="ctr"/>
            <a:r>
              <a:rPr lang="en-US" sz="2400" dirty="0">
                <a:solidFill>
                  <a:schemeClr val="bg1"/>
                </a:solidFill>
              </a:rPr>
              <a:t>Power</a:t>
            </a:r>
          </a:p>
          <a:p>
            <a:pPr algn="ctr"/>
            <a:endParaRPr lang="en-US" sz="2400" dirty="0">
              <a:solidFill>
                <a:schemeClr val="bg1"/>
              </a:solidFill>
            </a:endParaRPr>
          </a:p>
          <a:p>
            <a:pPr algn="ctr"/>
            <a:r>
              <a:rPr lang="en-US" sz="2400" dirty="0">
                <a:solidFill>
                  <a:schemeClr val="bg1"/>
                </a:solidFill>
              </a:rPr>
              <a:t>Do I want to have all control?</a:t>
            </a:r>
          </a:p>
        </p:txBody>
      </p:sp>
      <p:sp>
        <p:nvSpPr>
          <p:cNvPr id="9" name="TextBox 8"/>
          <p:cNvSpPr txBox="1"/>
          <p:nvPr/>
        </p:nvSpPr>
        <p:spPr>
          <a:xfrm>
            <a:off x="645459" y="3025171"/>
            <a:ext cx="5307106" cy="1569660"/>
          </a:xfrm>
          <a:prstGeom prst="rect">
            <a:avLst/>
          </a:prstGeom>
          <a:noFill/>
        </p:spPr>
        <p:txBody>
          <a:bodyPr wrap="square" rtlCol="0">
            <a:spAutoFit/>
          </a:bodyPr>
          <a:lstStyle/>
          <a:p>
            <a:pPr algn="ctr"/>
            <a:r>
              <a:rPr lang="en-US" sz="2400" dirty="0">
                <a:solidFill>
                  <a:schemeClr val="bg1"/>
                </a:solidFill>
              </a:rPr>
              <a:t>Passion</a:t>
            </a:r>
          </a:p>
          <a:p>
            <a:pPr algn="ctr"/>
            <a:endParaRPr lang="en-US" sz="2400" dirty="0">
              <a:solidFill>
                <a:schemeClr val="bg1"/>
              </a:solidFill>
            </a:endParaRPr>
          </a:p>
          <a:p>
            <a:pPr algn="ctr"/>
            <a:r>
              <a:rPr lang="en-US" sz="2400" dirty="0">
                <a:solidFill>
                  <a:schemeClr val="bg1"/>
                </a:solidFill>
              </a:rPr>
              <a:t>Do I desire a physical need beyond the laws of God?</a:t>
            </a:r>
          </a:p>
        </p:txBody>
      </p:sp>
      <p:sp>
        <p:nvSpPr>
          <p:cNvPr id="11" name="TextBox 10"/>
          <p:cNvSpPr txBox="1"/>
          <p:nvPr/>
        </p:nvSpPr>
        <p:spPr>
          <a:xfrm>
            <a:off x="7283823" y="3119244"/>
            <a:ext cx="4038600" cy="1200329"/>
          </a:xfrm>
          <a:prstGeom prst="rect">
            <a:avLst/>
          </a:prstGeom>
          <a:noFill/>
        </p:spPr>
        <p:txBody>
          <a:bodyPr wrap="square" rtlCol="0">
            <a:spAutoFit/>
          </a:bodyPr>
          <a:lstStyle/>
          <a:p>
            <a:pPr algn="ctr"/>
            <a:r>
              <a:rPr lang="en-US" sz="2400" dirty="0">
                <a:solidFill>
                  <a:schemeClr val="bg1"/>
                </a:solidFill>
              </a:rPr>
              <a:t>Popularity</a:t>
            </a:r>
          </a:p>
          <a:p>
            <a:pPr algn="ctr"/>
            <a:endParaRPr lang="en-US" sz="2400" dirty="0">
              <a:solidFill>
                <a:schemeClr val="bg1"/>
              </a:solidFill>
            </a:endParaRPr>
          </a:p>
          <a:p>
            <a:pPr algn="ctr"/>
            <a:r>
              <a:rPr lang="en-US" sz="2400" dirty="0">
                <a:solidFill>
                  <a:schemeClr val="bg1"/>
                </a:solidFill>
              </a:rPr>
              <a:t>Do I have a need for attention?</a:t>
            </a:r>
          </a:p>
        </p:txBody>
      </p:sp>
      <p:sp>
        <p:nvSpPr>
          <p:cNvPr id="12" name="TextBox 11"/>
          <p:cNvSpPr txBox="1"/>
          <p:nvPr/>
        </p:nvSpPr>
        <p:spPr>
          <a:xfrm>
            <a:off x="4410635" y="4665857"/>
            <a:ext cx="4038600" cy="1938992"/>
          </a:xfrm>
          <a:prstGeom prst="rect">
            <a:avLst/>
          </a:prstGeom>
          <a:noFill/>
        </p:spPr>
        <p:txBody>
          <a:bodyPr wrap="square" rtlCol="0">
            <a:spAutoFit/>
          </a:bodyPr>
          <a:lstStyle/>
          <a:p>
            <a:pPr algn="ctr"/>
            <a:r>
              <a:rPr lang="en-US" sz="2400" dirty="0">
                <a:solidFill>
                  <a:schemeClr val="bg1"/>
                </a:solidFill>
              </a:rPr>
              <a:t>Pride</a:t>
            </a:r>
          </a:p>
          <a:p>
            <a:pPr algn="ctr"/>
            <a:endParaRPr lang="en-US" sz="2400" dirty="0">
              <a:solidFill>
                <a:schemeClr val="bg1"/>
              </a:solidFill>
            </a:endParaRPr>
          </a:p>
          <a:p>
            <a:pPr algn="ctr"/>
            <a:r>
              <a:rPr lang="en-US" sz="2400" dirty="0">
                <a:solidFill>
                  <a:schemeClr val="bg1"/>
                </a:solidFill>
              </a:rPr>
              <a:t>Do I have a high opinion of myself and regard myself superior to others?</a:t>
            </a:r>
          </a:p>
        </p:txBody>
      </p:sp>
    </p:spTree>
    <p:extLst>
      <p:ext uri="{BB962C8B-B14F-4D97-AF65-F5344CB8AC3E}">
        <p14:creationId xmlns:p14="http://schemas.microsoft.com/office/powerpoint/2010/main" val="178802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91671" y="914400"/>
            <a:ext cx="9009529" cy="5262979"/>
          </a:xfrm>
          <a:prstGeom prst="rect">
            <a:avLst/>
          </a:prstGeom>
          <a:noFill/>
        </p:spPr>
        <p:txBody>
          <a:bodyPr wrap="square" rtlCol="0">
            <a:spAutoFit/>
          </a:bodyPr>
          <a:lstStyle/>
          <a:p>
            <a:r>
              <a:rPr lang="en-US" sz="2800" dirty="0">
                <a:solidFill>
                  <a:schemeClr val="accent1">
                    <a:lumMod val="20000"/>
                    <a:lumOff val="80000"/>
                  </a:schemeClr>
                </a:solidFill>
              </a:rPr>
              <a:t>“Satan has control now. No matter where you look, he is in control, even in our own land. He is guiding the governments as far as the Lord will permit him.</a:t>
            </a:r>
          </a:p>
          <a:p>
            <a:endParaRPr lang="en-US" sz="2800" dirty="0">
              <a:solidFill>
                <a:schemeClr val="accent1">
                  <a:lumMod val="20000"/>
                  <a:lumOff val="80000"/>
                </a:schemeClr>
              </a:solidFill>
            </a:endParaRPr>
          </a:p>
          <a:p>
            <a:r>
              <a:rPr lang="en-US" sz="2800" dirty="0">
                <a:solidFill>
                  <a:schemeClr val="accent1">
                    <a:lumMod val="20000"/>
                    <a:lumOff val="80000"/>
                  </a:schemeClr>
                </a:solidFill>
              </a:rPr>
              <a:t>That is why there is so much strife, turmoil, and confusion all over the earth. One master mind is governing the nations. </a:t>
            </a:r>
          </a:p>
          <a:p>
            <a:endParaRPr lang="en-US" sz="2800" dirty="0">
              <a:solidFill>
                <a:schemeClr val="accent1">
                  <a:lumMod val="20000"/>
                  <a:lumOff val="80000"/>
                </a:schemeClr>
              </a:solidFill>
            </a:endParaRPr>
          </a:p>
          <a:p>
            <a:r>
              <a:rPr lang="en-US" sz="2800" dirty="0">
                <a:solidFill>
                  <a:schemeClr val="accent1">
                    <a:lumMod val="20000"/>
                    <a:lumOff val="80000"/>
                  </a:schemeClr>
                </a:solidFill>
              </a:rPr>
              <a:t>It is not the president of the United States; it is not Hitler; It is not Mussolini; it is not the king or government of England or any other land; it is Satan himself.”</a:t>
            </a:r>
          </a:p>
          <a:p>
            <a:r>
              <a:rPr lang="en-US" sz="2800" dirty="0">
                <a:solidFill>
                  <a:schemeClr val="accent1">
                    <a:lumMod val="20000"/>
                    <a:lumOff val="80000"/>
                  </a:schemeClr>
                </a:solidFill>
              </a:rPr>
              <a:t>(4)</a:t>
            </a:r>
          </a:p>
          <a:p>
            <a:endParaRPr lang="en-US" sz="2800" dirty="0">
              <a:solidFill>
                <a:schemeClr val="accent1">
                  <a:lumMod val="20000"/>
                  <a:lumOff val="80000"/>
                </a:schemeClr>
              </a:solidFill>
            </a:endParaRPr>
          </a:p>
        </p:txBody>
      </p:sp>
      <p:pic>
        <p:nvPicPr>
          <p:cNvPr id="13" name="Picture 12" descr="Joseph Fielding Smith.jpg"/>
          <p:cNvPicPr>
            <a:picLocks noChangeAspect="1"/>
          </p:cNvPicPr>
          <p:nvPr/>
        </p:nvPicPr>
        <p:blipFill>
          <a:blip r:embed="rId2" cstate="print"/>
          <a:stretch>
            <a:fillRect/>
          </a:stretch>
        </p:blipFill>
        <p:spPr>
          <a:xfrm>
            <a:off x="10011888" y="4298578"/>
            <a:ext cx="1769423" cy="2232561"/>
          </a:xfrm>
          <a:prstGeom prst="rect">
            <a:avLst/>
          </a:prstGeom>
        </p:spPr>
      </p:pic>
    </p:spTree>
    <p:extLst>
      <p:ext uri="{BB962C8B-B14F-4D97-AF65-F5344CB8AC3E}">
        <p14:creationId xmlns:p14="http://schemas.microsoft.com/office/powerpoint/2010/main" val="400286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48236" y="317480"/>
            <a:ext cx="8130988" cy="5016758"/>
          </a:xfrm>
          <a:prstGeom prst="rect">
            <a:avLst/>
          </a:prstGeom>
          <a:noFill/>
        </p:spPr>
        <p:txBody>
          <a:bodyPr wrap="square" rtlCol="0">
            <a:spAutoFit/>
          </a:bodyPr>
          <a:lstStyle/>
          <a:p>
            <a:r>
              <a:rPr lang="en-US" sz="3200" dirty="0">
                <a:solidFill>
                  <a:schemeClr val="accent1">
                    <a:lumMod val="20000"/>
                    <a:lumOff val="80000"/>
                  </a:schemeClr>
                </a:solidFill>
              </a:rPr>
              <a:t>“The good, the true, and the beautiful are being replaced by the no-good, the “whatever,” and the valueless fodder of personal whim. </a:t>
            </a:r>
          </a:p>
          <a:p>
            <a:endParaRPr lang="en-US" sz="3200" dirty="0">
              <a:solidFill>
                <a:schemeClr val="accent1">
                  <a:lumMod val="20000"/>
                  <a:lumOff val="80000"/>
                </a:schemeClr>
              </a:solidFill>
            </a:endParaRPr>
          </a:p>
          <a:p>
            <a:r>
              <a:rPr lang="en-US" sz="3200" dirty="0">
                <a:solidFill>
                  <a:schemeClr val="accent1">
                    <a:lumMod val="20000"/>
                    <a:lumOff val="80000"/>
                  </a:schemeClr>
                </a:solidFill>
              </a:rPr>
              <a:t>Not surprisingly, many of our youth and adults are caught up in pornography, pagan piercing of body parts, self-serving pleasure pursuits, dishonest behavior, revealing attire, foul language, and degrading sexual indulgence.” (5)</a:t>
            </a:r>
          </a:p>
          <a:p>
            <a:endParaRPr lang="en-US" sz="3200" dirty="0">
              <a:solidFill>
                <a:schemeClr val="accent1">
                  <a:lumMod val="20000"/>
                  <a:lumOff val="80000"/>
                </a:schemeClr>
              </a:solidFill>
            </a:endParaRPr>
          </a:p>
        </p:txBody>
      </p:sp>
      <p:pic>
        <p:nvPicPr>
          <p:cNvPr id="1026" name="Picture 2" descr="http://alumni.byu.edu/s/1085/images/gid7/editor/alumni/news/cougs_to_know/dallin-h-oaks-large.jpg">
            <a:hlinkClick r:id="rId2"/>
          </p:cNvPr>
          <p:cNvPicPr>
            <a:picLocks noChangeAspect="1" noChangeArrowheads="1"/>
          </p:cNvPicPr>
          <p:nvPr/>
        </p:nvPicPr>
        <p:blipFill>
          <a:blip r:embed="rId3" cstate="print"/>
          <a:srcRect/>
          <a:stretch>
            <a:fillRect/>
          </a:stretch>
        </p:blipFill>
        <p:spPr bwMode="auto">
          <a:xfrm>
            <a:off x="9623612" y="3908612"/>
            <a:ext cx="2152650" cy="2694860"/>
          </a:xfrm>
          <a:prstGeom prst="rect">
            <a:avLst/>
          </a:prstGeom>
          <a:noFill/>
        </p:spPr>
      </p:pic>
    </p:spTree>
    <p:extLst>
      <p:ext uri="{BB962C8B-B14F-4D97-AF65-F5344CB8AC3E}">
        <p14:creationId xmlns:p14="http://schemas.microsoft.com/office/powerpoint/2010/main" val="3768986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057400" y="914401"/>
            <a:ext cx="8153400" cy="4585871"/>
          </a:xfrm>
          <a:prstGeom prst="rect">
            <a:avLst/>
          </a:prstGeom>
          <a:noFill/>
        </p:spPr>
        <p:txBody>
          <a:bodyPr wrap="square" rtlCol="0">
            <a:spAutoFit/>
          </a:bodyPr>
          <a:lstStyle/>
          <a:p>
            <a:pPr algn="ctr"/>
            <a:r>
              <a:rPr lang="en-US" sz="8000" dirty="0">
                <a:solidFill>
                  <a:schemeClr val="bg1"/>
                </a:solidFill>
                <a:latin typeface="AR ESSENCE" panose="02000000000000000000" pitchFamily="2" charset="0"/>
              </a:rPr>
              <a:t>The Fall of Babylon</a:t>
            </a:r>
          </a:p>
          <a:p>
            <a:pPr algn="ctr"/>
            <a:endParaRPr lang="en-US" sz="8000" dirty="0">
              <a:solidFill>
                <a:schemeClr val="bg1"/>
              </a:solidFill>
              <a:latin typeface="AR ESSENCE" panose="02000000000000000000" pitchFamily="2" charset="0"/>
            </a:endParaRPr>
          </a:p>
          <a:p>
            <a:pPr algn="ctr"/>
            <a:endParaRPr lang="en-US" sz="7200" dirty="0">
              <a:solidFill>
                <a:schemeClr val="bg1"/>
              </a:solidFill>
              <a:latin typeface="AR ESSENCE" panose="02000000000000000000" pitchFamily="2" charset="0"/>
            </a:endParaRPr>
          </a:p>
          <a:p>
            <a:pPr algn="ctr"/>
            <a:r>
              <a:rPr lang="en-US" sz="6000" dirty="0">
                <a:solidFill>
                  <a:schemeClr val="bg1"/>
                </a:solidFill>
                <a:latin typeface="AR ESSENCE" panose="02000000000000000000" pitchFamily="2" charset="0"/>
              </a:rPr>
              <a:t>Revelation 18</a:t>
            </a:r>
          </a:p>
        </p:txBody>
      </p:sp>
      <p:grpSp>
        <p:nvGrpSpPr>
          <p:cNvPr id="2" name="Group 58"/>
          <p:cNvGrpSpPr/>
          <p:nvPr/>
        </p:nvGrpSpPr>
        <p:grpSpPr>
          <a:xfrm rot="20032866">
            <a:off x="2963023" y="3085867"/>
            <a:ext cx="1693957" cy="2083944"/>
            <a:chOff x="6592120" y="2543038"/>
            <a:chExt cx="1180280" cy="1190762"/>
          </a:xfrm>
        </p:grpSpPr>
        <p:sp>
          <p:nvSpPr>
            <p:cNvPr id="62" name="Moon 61"/>
            <p:cNvSpPr/>
            <p:nvPr/>
          </p:nvSpPr>
          <p:spPr>
            <a:xfrm rot="20340023">
              <a:off x="6984109" y="2543038"/>
              <a:ext cx="446067" cy="1163735"/>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Moon 62"/>
            <p:cNvSpPr/>
            <p:nvPr/>
          </p:nvSpPr>
          <p:spPr>
            <a:xfrm>
              <a:off x="6934200" y="2895600"/>
              <a:ext cx="8382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Moon 63"/>
            <p:cNvSpPr/>
            <p:nvPr/>
          </p:nvSpPr>
          <p:spPr>
            <a:xfrm rot="7000273">
              <a:off x="6706420" y="2834528"/>
              <a:ext cx="6096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Moon 64"/>
            <p:cNvSpPr/>
            <p:nvPr/>
          </p:nvSpPr>
          <p:spPr>
            <a:xfrm rot="1390811">
              <a:off x="7065717" y="2726224"/>
              <a:ext cx="457200" cy="762000"/>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Moon 65"/>
            <p:cNvSpPr/>
            <p:nvPr/>
          </p:nvSpPr>
          <p:spPr>
            <a:xfrm rot="7029260">
              <a:off x="6957046" y="2967738"/>
              <a:ext cx="263093" cy="725924"/>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Moon 66"/>
            <p:cNvSpPr/>
            <p:nvPr/>
          </p:nvSpPr>
          <p:spPr>
            <a:xfrm>
              <a:off x="7162800" y="312420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Moon 67"/>
            <p:cNvSpPr/>
            <p:nvPr/>
          </p:nvSpPr>
          <p:spPr>
            <a:xfrm rot="9507607">
              <a:off x="6924523" y="300261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58"/>
          <p:cNvGrpSpPr/>
          <p:nvPr/>
        </p:nvGrpSpPr>
        <p:grpSpPr>
          <a:xfrm rot="3243614">
            <a:off x="6818360" y="3150940"/>
            <a:ext cx="1693957" cy="2083944"/>
            <a:chOff x="6592120" y="2543038"/>
            <a:chExt cx="1180280" cy="1190762"/>
          </a:xfrm>
        </p:grpSpPr>
        <p:sp>
          <p:nvSpPr>
            <p:cNvPr id="91" name="Moon 90"/>
            <p:cNvSpPr/>
            <p:nvPr/>
          </p:nvSpPr>
          <p:spPr>
            <a:xfrm rot="20340023">
              <a:off x="6984109" y="2543038"/>
              <a:ext cx="446067" cy="1163735"/>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Moon 91"/>
            <p:cNvSpPr/>
            <p:nvPr/>
          </p:nvSpPr>
          <p:spPr>
            <a:xfrm>
              <a:off x="6934200" y="2895600"/>
              <a:ext cx="8382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Moon 92"/>
            <p:cNvSpPr/>
            <p:nvPr/>
          </p:nvSpPr>
          <p:spPr>
            <a:xfrm rot="7000273">
              <a:off x="6706420" y="2834528"/>
              <a:ext cx="6096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Moon 93"/>
            <p:cNvSpPr/>
            <p:nvPr/>
          </p:nvSpPr>
          <p:spPr>
            <a:xfrm rot="1390811">
              <a:off x="7065717" y="2726224"/>
              <a:ext cx="457200" cy="762000"/>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Moon 94"/>
            <p:cNvSpPr/>
            <p:nvPr/>
          </p:nvSpPr>
          <p:spPr>
            <a:xfrm rot="7029260">
              <a:off x="6957046" y="2967738"/>
              <a:ext cx="263093" cy="725924"/>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Moon 95"/>
            <p:cNvSpPr/>
            <p:nvPr/>
          </p:nvSpPr>
          <p:spPr>
            <a:xfrm>
              <a:off x="7162800" y="312420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Moon 96"/>
            <p:cNvSpPr/>
            <p:nvPr/>
          </p:nvSpPr>
          <p:spPr>
            <a:xfrm rot="9507607">
              <a:off x="6924523" y="300261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8"/>
          <p:cNvGrpSpPr/>
          <p:nvPr/>
        </p:nvGrpSpPr>
        <p:grpSpPr>
          <a:xfrm rot="20866338">
            <a:off x="5002073" y="2975150"/>
            <a:ext cx="1693957" cy="2083944"/>
            <a:chOff x="6592120" y="2543038"/>
            <a:chExt cx="1180280" cy="1190762"/>
          </a:xfrm>
        </p:grpSpPr>
        <p:sp>
          <p:nvSpPr>
            <p:cNvPr id="99" name="Moon 98"/>
            <p:cNvSpPr/>
            <p:nvPr/>
          </p:nvSpPr>
          <p:spPr>
            <a:xfrm rot="20340023">
              <a:off x="6984109" y="2543038"/>
              <a:ext cx="446067" cy="1163735"/>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Moon 99"/>
            <p:cNvSpPr/>
            <p:nvPr/>
          </p:nvSpPr>
          <p:spPr>
            <a:xfrm>
              <a:off x="6934200" y="2895600"/>
              <a:ext cx="8382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Moon 100"/>
            <p:cNvSpPr/>
            <p:nvPr/>
          </p:nvSpPr>
          <p:spPr>
            <a:xfrm rot="7000273">
              <a:off x="6706420" y="2834528"/>
              <a:ext cx="6096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Moon 101"/>
            <p:cNvSpPr/>
            <p:nvPr/>
          </p:nvSpPr>
          <p:spPr>
            <a:xfrm rot="1390811">
              <a:off x="7065717" y="2726224"/>
              <a:ext cx="457200" cy="762000"/>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Moon 102"/>
            <p:cNvSpPr/>
            <p:nvPr/>
          </p:nvSpPr>
          <p:spPr>
            <a:xfrm rot="7029260">
              <a:off x="6957046" y="2967738"/>
              <a:ext cx="263093" cy="725924"/>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Moon 103"/>
            <p:cNvSpPr/>
            <p:nvPr/>
          </p:nvSpPr>
          <p:spPr>
            <a:xfrm>
              <a:off x="7162800" y="312420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Moon 104"/>
            <p:cNvSpPr/>
            <p:nvPr/>
          </p:nvSpPr>
          <p:spPr>
            <a:xfrm rot="9507607">
              <a:off x="6924523" y="300261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5"/>
          <p:cNvGrpSpPr/>
          <p:nvPr/>
        </p:nvGrpSpPr>
        <p:grpSpPr>
          <a:xfrm>
            <a:off x="3886201" y="3657600"/>
            <a:ext cx="4593383" cy="2002778"/>
            <a:chOff x="3362589" y="4257446"/>
            <a:chExt cx="4593383" cy="2002778"/>
          </a:xfrm>
        </p:grpSpPr>
        <p:sp>
          <p:nvSpPr>
            <p:cNvPr id="7" name="Rounded Rectangle 6"/>
            <p:cNvSpPr/>
            <p:nvPr/>
          </p:nvSpPr>
          <p:spPr>
            <a:xfrm>
              <a:off x="3429000" y="4648200"/>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rot="19108113">
              <a:off x="4191000" y="4267200"/>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rot="21226551">
              <a:off x="4434994" y="4613504"/>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rot="20787913">
              <a:off x="4962791" y="4638252"/>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rot="13758427">
              <a:off x="5572389" y="4485852"/>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rot="673125">
              <a:off x="6120284" y="4568884"/>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20724133">
              <a:off x="6639189" y="4562051"/>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19108113">
              <a:off x="7096390" y="5019252"/>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20489289">
              <a:off x="4353190" y="5628852"/>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3819789" y="5933652"/>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rot="19108113">
              <a:off x="3362589" y="5476452"/>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19997252">
              <a:off x="5115189" y="5705052"/>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rot="1261796">
              <a:off x="5496189" y="5552652"/>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6258191" y="5324053"/>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5029200" y="5181600"/>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rot="20595127">
              <a:off x="3362589" y="5095452"/>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rot="20534188">
              <a:off x="4526942" y="4988515"/>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rot="2729544">
              <a:off x="5953390" y="5095452"/>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rot="358400">
              <a:off x="3520065" y="5907275"/>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rot="21367672">
              <a:off x="6943990" y="5476451"/>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rot="19108113">
              <a:off x="6029589" y="5628852"/>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7172589" y="4485852"/>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8"/>
          <p:cNvGrpSpPr/>
          <p:nvPr/>
        </p:nvGrpSpPr>
        <p:grpSpPr>
          <a:xfrm>
            <a:off x="2667000" y="4267200"/>
            <a:ext cx="3585722" cy="1447800"/>
            <a:chOff x="279759" y="3851230"/>
            <a:chExt cx="6252722" cy="2839963"/>
          </a:xfrm>
        </p:grpSpPr>
        <p:grpSp>
          <p:nvGrpSpPr>
            <p:cNvPr id="42" name="Group 23"/>
            <p:cNvGrpSpPr/>
            <p:nvPr/>
          </p:nvGrpSpPr>
          <p:grpSpPr>
            <a:xfrm>
              <a:off x="2590800" y="4419600"/>
              <a:ext cx="685800" cy="762000"/>
              <a:chOff x="7185317" y="571382"/>
              <a:chExt cx="1433175" cy="1409818"/>
            </a:xfrm>
          </p:grpSpPr>
          <p:sp>
            <p:nvSpPr>
              <p:cNvPr id="55" name="Moon 54"/>
              <p:cNvSpPr/>
              <p:nvPr/>
            </p:nvSpPr>
            <p:spPr>
              <a:xfrm>
                <a:off x="7543800" y="609600"/>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Moon 55"/>
              <p:cNvSpPr/>
              <p:nvPr/>
            </p:nvSpPr>
            <p:spPr>
              <a:xfrm rot="2635937">
                <a:off x="7856492" y="571382"/>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Moon 56"/>
              <p:cNvSpPr/>
              <p:nvPr/>
            </p:nvSpPr>
            <p:spPr>
              <a:xfrm rot="17463133" flipH="1">
                <a:off x="7375817" y="751362"/>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ardrop 57"/>
              <p:cNvSpPr/>
              <p:nvPr/>
            </p:nvSpPr>
            <p:spPr>
              <a:xfrm>
                <a:off x="7772400" y="1066800"/>
                <a:ext cx="457200" cy="914400"/>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rapezoid 30"/>
            <p:cNvSpPr/>
            <p:nvPr/>
          </p:nvSpPr>
          <p:spPr>
            <a:xfrm rot="9949861" flipH="1">
              <a:off x="279759" y="3851230"/>
              <a:ext cx="5375223" cy="463446"/>
            </a:xfrm>
            <a:prstGeom prst="trapezoid">
              <a:avLst>
                <a:gd name="adj" fmla="val 55601"/>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rot="3846425" flipH="1">
              <a:off x="2943590" y="4854227"/>
              <a:ext cx="970133" cy="1900003"/>
            </a:xfrm>
            <a:prstGeom prst="roundRect">
              <a:avLst>
                <a:gd name="adj" fmla="val 18634"/>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rot="20027457" flipH="1">
              <a:off x="1676400" y="4724400"/>
              <a:ext cx="970133" cy="633334"/>
            </a:xfrm>
            <a:prstGeom prst="roundRect">
              <a:avLst/>
            </a:prstGeom>
            <a:solidFill>
              <a:srgbClr val="D1630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2"/>
            <p:cNvSpPr/>
            <p:nvPr/>
          </p:nvSpPr>
          <p:spPr>
            <a:xfrm rot="20027457" flipH="1">
              <a:off x="2756985" y="4829872"/>
              <a:ext cx="970133" cy="633334"/>
            </a:xfrm>
            <a:prstGeom prst="roundRect">
              <a:avLst/>
            </a:prstGeom>
            <a:solidFill>
              <a:srgbClr val="D1630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
            <p:cNvSpPr/>
            <p:nvPr/>
          </p:nvSpPr>
          <p:spPr>
            <a:xfrm rot="1122649" flipH="1">
              <a:off x="1690185" y="3991672"/>
              <a:ext cx="970133" cy="633334"/>
            </a:xfrm>
            <a:prstGeom prst="roundRect">
              <a:avLst/>
            </a:prstGeom>
            <a:solidFill>
              <a:srgbClr val="D1630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4"/>
            <p:cNvSpPr/>
            <p:nvPr/>
          </p:nvSpPr>
          <p:spPr>
            <a:xfrm rot="20027457" flipH="1">
              <a:off x="1184521" y="4558329"/>
              <a:ext cx="430594" cy="633334"/>
            </a:xfrm>
            <a:prstGeom prst="roundRect">
              <a:avLst/>
            </a:prstGeom>
            <a:solidFill>
              <a:srgbClr val="D1630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5"/>
            <p:cNvSpPr/>
            <p:nvPr/>
          </p:nvSpPr>
          <p:spPr>
            <a:xfrm rot="20027457" flipH="1">
              <a:off x="775784" y="5439471"/>
              <a:ext cx="970133" cy="633334"/>
            </a:xfrm>
            <a:prstGeom prst="roundRect">
              <a:avLst/>
            </a:prstGeom>
            <a:solidFill>
              <a:srgbClr val="D1630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6"/>
            <p:cNvSpPr/>
            <p:nvPr/>
          </p:nvSpPr>
          <p:spPr>
            <a:xfrm rot="20027457" flipH="1">
              <a:off x="2528385" y="5591872"/>
              <a:ext cx="970133" cy="633334"/>
            </a:xfrm>
            <a:prstGeom prst="roundRect">
              <a:avLst/>
            </a:prstGeom>
            <a:solidFill>
              <a:srgbClr val="D1630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rot="1122649" flipH="1">
              <a:off x="4114548" y="5396669"/>
              <a:ext cx="970133" cy="633334"/>
            </a:xfrm>
            <a:prstGeom prst="roundRect">
              <a:avLst/>
            </a:prstGeom>
            <a:solidFill>
              <a:srgbClr val="D1630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rot="1122649" flipH="1">
              <a:off x="3661951" y="6057859"/>
              <a:ext cx="795957" cy="633334"/>
            </a:xfrm>
            <a:prstGeom prst="roundRect">
              <a:avLst/>
            </a:prstGeom>
            <a:solidFill>
              <a:srgbClr val="D1630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rot="575050" flipH="1">
              <a:off x="1646153" y="5715143"/>
              <a:ext cx="970133" cy="633334"/>
            </a:xfrm>
            <a:prstGeom prst="roundRect">
              <a:avLst/>
            </a:prstGeom>
            <a:solidFill>
              <a:srgbClr val="D1630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13"/>
            <p:cNvGrpSpPr/>
            <p:nvPr/>
          </p:nvGrpSpPr>
          <p:grpSpPr>
            <a:xfrm rot="4134687">
              <a:off x="974162" y="5791021"/>
              <a:ext cx="685800" cy="762000"/>
              <a:chOff x="7185317" y="571382"/>
              <a:chExt cx="1433175" cy="1409818"/>
            </a:xfrm>
          </p:grpSpPr>
          <p:sp>
            <p:nvSpPr>
              <p:cNvPr id="51" name="Moon 14"/>
              <p:cNvSpPr/>
              <p:nvPr/>
            </p:nvSpPr>
            <p:spPr>
              <a:xfrm>
                <a:off x="7543800" y="609600"/>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Moon 15"/>
              <p:cNvSpPr/>
              <p:nvPr/>
            </p:nvSpPr>
            <p:spPr>
              <a:xfrm rot="2635937">
                <a:off x="7856492" y="571382"/>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Moon 16"/>
              <p:cNvSpPr/>
              <p:nvPr/>
            </p:nvSpPr>
            <p:spPr>
              <a:xfrm rot="17463133" flipH="1">
                <a:off x="7375817" y="751362"/>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ardrop 17"/>
              <p:cNvSpPr/>
              <p:nvPr/>
            </p:nvSpPr>
            <p:spPr>
              <a:xfrm>
                <a:off x="7772400" y="1066800"/>
                <a:ext cx="457200" cy="914400"/>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18"/>
            <p:cNvGrpSpPr/>
            <p:nvPr/>
          </p:nvGrpSpPr>
          <p:grpSpPr>
            <a:xfrm rot="4147060">
              <a:off x="3411901" y="5790184"/>
              <a:ext cx="685800" cy="762000"/>
              <a:chOff x="7185317" y="571382"/>
              <a:chExt cx="1433175" cy="1409818"/>
            </a:xfrm>
          </p:grpSpPr>
          <p:sp>
            <p:nvSpPr>
              <p:cNvPr id="47" name="Moon 46"/>
              <p:cNvSpPr/>
              <p:nvPr/>
            </p:nvSpPr>
            <p:spPr>
              <a:xfrm>
                <a:off x="7543800" y="609600"/>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Moon 47"/>
              <p:cNvSpPr/>
              <p:nvPr/>
            </p:nvSpPr>
            <p:spPr>
              <a:xfrm rot="2635937">
                <a:off x="7856492" y="571382"/>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Moon 48"/>
              <p:cNvSpPr/>
              <p:nvPr/>
            </p:nvSpPr>
            <p:spPr>
              <a:xfrm rot="17463133" flipH="1">
                <a:off x="7375817" y="751362"/>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ardrop 49"/>
              <p:cNvSpPr/>
              <p:nvPr/>
            </p:nvSpPr>
            <p:spPr>
              <a:xfrm>
                <a:off x="7772400" y="1066800"/>
                <a:ext cx="457200" cy="914400"/>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ounded Rectangle 43"/>
            <p:cNvSpPr/>
            <p:nvPr/>
          </p:nvSpPr>
          <p:spPr>
            <a:xfrm rot="19382004" flipH="1">
              <a:off x="5562348" y="4634670"/>
              <a:ext cx="970133" cy="633334"/>
            </a:xfrm>
            <a:prstGeom prst="roundRect">
              <a:avLst/>
            </a:prstGeom>
            <a:solidFill>
              <a:srgbClr val="D1630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rot="1122649" flipH="1">
              <a:off x="4876548" y="4710869"/>
              <a:ext cx="970133" cy="633334"/>
            </a:xfrm>
            <a:prstGeom prst="roundRect">
              <a:avLst/>
            </a:prstGeom>
            <a:solidFill>
              <a:srgbClr val="D1630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rot="4383794" flipH="1">
              <a:off x="5265321" y="5425686"/>
              <a:ext cx="675964" cy="633334"/>
            </a:xfrm>
            <a:prstGeom prst="roundRect">
              <a:avLst/>
            </a:prstGeom>
            <a:solidFill>
              <a:srgbClr val="D1630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17480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35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79294" y="1"/>
            <a:ext cx="11845692" cy="769441"/>
          </a:xfrm>
          <a:prstGeom prst="rect">
            <a:avLst/>
          </a:prstGeom>
          <a:noFill/>
        </p:spPr>
        <p:txBody>
          <a:bodyPr wrap="square" rtlCol="0">
            <a:spAutoFit/>
          </a:bodyPr>
          <a:lstStyle/>
          <a:p>
            <a:pPr algn="ctr"/>
            <a:r>
              <a:rPr lang="en-US" sz="4400" dirty="0">
                <a:solidFill>
                  <a:schemeClr val="bg1"/>
                </a:solidFill>
                <a:latin typeface="AR ESSENCE" panose="02000000000000000000" pitchFamily="2" charset="0"/>
              </a:rPr>
              <a:t>Angel Lightened in Glory</a:t>
            </a:r>
          </a:p>
        </p:txBody>
      </p:sp>
      <p:sp>
        <p:nvSpPr>
          <p:cNvPr id="6" name="TextBox 5"/>
          <p:cNvSpPr txBox="1"/>
          <p:nvPr/>
        </p:nvSpPr>
        <p:spPr>
          <a:xfrm>
            <a:off x="1131794" y="1050756"/>
            <a:ext cx="2971800" cy="1938992"/>
          </a:xfrm>
          <a:prstGeom prst="rect">
            <a:avLst/>
          </a:prstGeom>
          <a:noFill/>
        </p:spPr>
        <p:txBody>
          <a:bodyPr wrap="square" rtlCol="0">
            <a:spAutoFit/>
          </a:bodyPr>
          <a:lstStyle/>
          <a:p>
            <a:r>
              <a:rPr lang="en-US" sz="2400" dirty="0">
                <a:solidFill>
                  <a:schemeClr val="bg1"/>
                </a:solidFill>
              </a:rPr>
              <a:t>The Glory of the Lord returns to His temple and people.</a:t>
            </a:r>
          </a:p>
          <a:p>
            <a:endParaRPr lang="en-US" sz="2400" dirty="0">
              <a:solidFill>
                <a:schemeClr val="bg1"/>
              </a:solidFill>
            </a:endParaRPr>
          </a:p>
          <a:p>
            <a:r>
              <a:rPr lang="en-US" sz="2400" dirty="0">
                <a:solidFill>
                  <a:schemeClr val="bg1"/>
                </a:solidFill>
              </a:rPr>
              <a:t>A restoration</a:t>
            </a:r>
          </a:p>
        </p:txBody>
      </p:sp>
      <p:sp>
        <p:nvSpPr>
          <p:cNvPr id="7" name="TextBox 6"/>
          <p:cNvSpPr txBox="1"/>
          <p:nvPr/>
        </p:nvSpPr>
        <p:spPr>
          <a:xfrm>
            <a:off x="179294" y="6437660"/>
            <a:ext cx="2438400" cy="369332"/>
          </a:xfrm>
          <a:prstGeom prst="rect">
            <a:avLst/>
          </a:prstGeom>
          <a:noFill/>
        </p:spPr>
        <p:txBody>
          <a:bodyPr wrap="square" rtlCol="0">
            <a:spAutoFit/>
          </a:bodyPr>
          <a:lstStyle/>
          <a:p>
            <a:r>
              <a:rPr lang="en-US" dirty="0">
                <a:solidFill>
                  <a:schemeClr val="bg1"/>
                </a:solidFill>
              </a:rPr>
              <a:t>Revelation 18:1-2</a:t>
            </a:r>
          </a:p>
        </p:txBody>
      </p:sp>
      <p:sp>
        <p:nvSpPr>
          <p:cNvPr id="9" name="TextBox 8"/>
          <p:cNvSpPr txBox="1"/>
          <p:nvPr/>
        </p:nvSpPr>
        <p:spPr>
          <a:xfrm>
            <a:off x="6266329" y="1219200"/>
            <a:ext cx="4141694" cy="1569660"/>
          </a:xfrm>
          <a:prstGeom prst="rect">
            <a:avLst/>
          </a:prstGeom>
          <a:noFill/>
        </p:spPr>
        <p:txBody>
          <a:bodyPr wrap="square" rtlCol="0">
            <a:spAutoFit/>
          </a:bodyPr>
          <a:lstStyle/>
          <a:p>
            <a:r>
              <a:rPr lang="en-US" sz="2400" dirty="0">
                <a:solidFill>
                  <a:schemeClr val="bg1"/>
                </a:solidFill>
              </a:rPr>
              <a:t>“Babylon has fallen”</a:t>
            </a:r>
          </a:p>
          <a:p>
            <a:endParaRPr lang="en-US" sz="2400" dirty="0">
              <a:solidFill>
                <a:schemeClr val="bg1"/>
              </a:solidFill>
            </a:endParaRPr>
          </a:p>
          <a:p>
            <a:r>
              <a:rPr lang="en-US" sz="2400" dirty="0">
                <a:solidFill>
                  <a:schemeClr val="bg1"/>
                </a:solidFill>
              </a:rPr>
              <a:t>Satan’s kingdom has come to an end via the Second Coming</a:t>
            </a:r>
          </a:p>
        </p:txBody>
      </p:sp>
      <p:sp>
        <p:nvSpPr>
          <p:cNvPr id="10" name="TextBox 9"/>
          <p:cNvSpPr txBox="1"/>
          <p:nvPr/>
        </p:nvSpPr>
        <p:spPr>
          <a:xfrm>
            <a:off x="5029200" y="3810000"/>
            <a:ext cx="6575612" cy="2308324"/>
          </a:xfrm>
          <a:prstGeom prst="rect">
            <a:avLst/>
          </a:prstGeom>
          <a:noFill/>
        </p:spPr>
        <p:txBody>
          <a:bodyPr wrap="square" rtlCol="0">
            <a:spAutoFit/>
          </a:bodyPr>
          <a:lstStyle/>
          <a:p>
            <a:r>
              <a:rPr lang="en-US" sz="2400" dirty="0">
                <a:solidFill>
                  <a:schemeClr val="bg1"/>
                </a:solidFill>
              </a:rPr>
              <a:t>Unclean birds—</a:t>
            </a:r>
          </a:p>
          <a:p>
            <a:r>
              <a:rPr lang="en-US" sz="2400" dirty="0">
                <a:solidFill>
                  <a:schemeClr val="bg1"/>
                </a:solidFill>
              </a:rPr>
              <a:t>1 Mosaic law=fowls (predators) that eat carrion (dead animals) were considered unclean.</a:t>
            </a:r>
          </a:p>
          <a:p>
            <a:r>
              <a:rPr lang="en-US" sz="2400" dirty="0">
                <a:solidFill>
                  <a:schemeClr val="bg1"/>
                </a:solidFill>
              </a:rPr>
              <a:t>2 Old Testament= associates fowls with the judgment of God upon the rebellious—something that feeds upon the souls of men</a:t>
            </a:r>
          </a:p>
        </p:txBody>
      </p:sp>
      <p:pic>
        <p:nvPicPr>
          <p:cNvPr id="3" name="Picture 2">
            <a:extLst>
              <a:ext uri="{FF2B5EF4-FFF2-40B4-BE49-F238E27FC236}">
                <a16:creationId xmlns:a16="http://schemas.microsoft.com/office/drawing/2014/main" id="{71ACEEDD-21ED-4CC9-8BC4-70DC27C4E1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072" y="3625074"/>
            <a:ext cx="3733800" cy="2438400"/>
          </a:xfrm>
          <a:prstGeom prst="rect">
            <a:avLst/>
          </a:prstGeom>
        </p:spPr>
      </p:pic>
    </p:spTree>
    <p:extLst>
      <p:ext uri="{BB962C8B-B14F-4D97-AF65-F5344CB8AC3E}">
        <p14:creationId xmlns:p14="http://schemas.microsoft.com/office/powerpoint/2010/main" val="1909428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35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981200" y="1"/>
            <a:ext cx="8153400"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Fornication</a:t>
            </a:r>
          </a:p>
        </p:txBody>
      </p:sp>
      <p:sp>
        <p:nvSpPr>
          <p:cNvPr id="6" name="TextBox 5"/>
          <p:cNvSpPr txBox="1"/>
          <p:nvPr/>
        </p:nvSpPr>
        <p:spPr>
          <a:xfrm>
            <a:off x="322729" y="990601"/>
            <a:ext cx="5163671" cy="1200329"/>
          </a:xfrm>
          <a:prstGeom prst="rect">
            <a:avLst/>
          </a:prstGeom>
          <a:noFill/>
        </p:spPr>
        <p:txBody>
          <a:bodyPr wrap="square" rtlCol="0">
            <a:spAutoFit/>
          </a:bodyPr>
          <a:lstStyle/>
          <a:p>
            <a:r>
              <a:rPr lang="en-US" sz="2400" dirty="0">
                <a:solidFill>
                  <a:schemeClr val="bg1"/>
                </a:solidFill>
              </a:rPr>
              <a:t>Merchants—rich=Economic based on the finer things in life. Profit is the essential motive that drives Babylon.</a:t>
            </a:r>
          </a:p>
        </p:txBody>
      </p:sp>
      <p:sp>
        <p:nvSpPr>
          <p:cNvPr id="7" name="TextBox 6"/>
          <p:cNvSpPr txBox="1"/>
          <p:nvPr/>
        </p:nvSpPr>
        <p:spPr>
          <a:xfrm>
            <a:off x="0" y="6394931"/>
            <a:ext cx="2438400" cy="369332"/>
          </a:xfrm>
          <a:prstGeom prst="rect">
            <a:avLst/>
          </a:prstGeom>
          <a:noFill/>
        </p:spPr>
        <p:txBody>
          <a:bodyPr wrap="square" rtlCol="0">
            <a:spAutoFit/>
          </a:bodyPr>
          <a:lstStyle/>
          <a:p>
            <a:r>
              <a:rPr lang="en-US" dirty="0">
                <a:solidFill>
                  <a:schemeClr val="bg1"/>
                </a:solidFill>
              </a:rPr>
              <a:t>Revelation 18:3-4</a:t>
            </a:r>
          </a:p>
        </p:txBody>
      </p:sp>
      <p:sp>
        <p:nvSpPr>
          <p:cNvPr id="9" name="TextBox 8"/>
          <p:cNvSpPr txBox="1"/>
          <p:nvPr/>
        </p:nvSpPr>
        <p:spPr>
          <a:xfrm>
            <a:off x="6629399" y="1143000"/>
            <a:ext cx="5217459" cy="1938992"/>
          </a:xfrm>
          <a:prstGeom prst="rect">
            <a:avLst/>
          </a:prstGeom>
          <a:noFill/>
        </p:spPr>
        <p:txBody>
          <a:bodyPr wrap="square" rtlCol="0">
            <a:spAutoFit/>
          </a:bodyPr>
          <a:lstStyle/>
          <a:p>
            <a:r>
              <a:rPr lang="en-US" sz="2400" dirty="0">
                <a:solidFill>
                  <a:schemeClr val="bg1"/>
                </a:solidFill>
              </a:rPr>
              <a:t>“Come out of her”</a:t>
            </a:r>
          </a:p>
          <a:p>
            <a:r>
              <a:rPr lang="en-US" sz="2400" dirty="0">
                <a:solidFill>
                  <a:schemeClr val="bg1"/>
                </a:solidFill>
              </a:rPr>
              <a:t>“</a:t>
            </a:r>
            <a:r>
              <a:rPr lang="en-US" sz="2400" dirty="0" err="1">
                <a:solidFill>
                  <a:schemeClr val="bg1"/>
                </a:solidFill>
              </a:rPr>
              <a:t>Lehk</a:t>
            </a:r>
            <a:r>
              <a:rPr lang="en-US" sz="2400" dirty="0">
                <a:solidFill>
                  <a:schemeClr val="bg1"/>
                </a:solidFill>
              </a:rPr>
              <a:t> </a:t>
            </a:r>
            <a:r>
              <a:rPr lang="en-US" sz="2400" dirty="0" err="1">
                <a:solidFill>
                  <a:schemeClr val="bg1"/>
                </a:solidFill>
              </a:rPr>
              <a:t>lekah</a:t>
            </a:r>
            <a:r>
              <a:rPr lang="en-US" sz="2400" dirty="0">
                <a:solidFill>
                  <a:schemeClr val="bg1"/>
                </a:solidFill>
              </a:rPr>
              <a:t>” Get thee out (Gen 12:1) of the world. (D&amp;C 133:7)</a:t>
            </a:r>
          </a:p>
          <a:p>
            <a:endParaRPr lang="en-US" sz="2400" dirty="0">
              <a:solidFill>
                <a:schemeClr val="bg1"/>
              </a:solidFill>
            </a:endParaRPr>
          </a:p>
          <a:p>
            <a:r>
              <a:rPr lang="en-US" sz="2400" dirty="0">
                <a:solidFill>
                  <a:schemeClr val="bg1"/>
                </a:solidFill>
              </a:rPr>
              <a:t>The price is the souls of men</a:t>
            </a:r>
          </a:p>
        </p:txBody>
      </p:sp>
      <p:sp>
        <p:nvSpPr>
          <p:cNvPr id="10" name="TextBox 9"/>
          <p:cNvSpPr txBox="1"/>
          <p:nvPr/>
        </p:nvSpPr>
        <p:spPr>
          <a:xfrm>
            <a:off x="1219200" y="4201589"/>
            <a:ext cx="5486400" cy="1200329"/>
          </a:xfrm>
          <a:prstGeom prst="rect">
            <a:avLst/>
          </a:prstGeom>
          <a:noFill/>
        </p:spPr>
        <p:txBody>
          <a:bodyPr wrap="square" rtlCol="0">
            <a:spAutoFit/>
          </a:bodyPr>
          <a:lstStyle/>
          <a:p>
            <a:r>
              <a:rPr lang="en-US" sz="2400" dirty="0">
                <a:solidFill>
                  <a:schemeClr val="bg1"/>
                </a:solidFill>
              </a:rPr>
              <a:t>There are no fence sitters. If we are not for the Lord and the truth we are fighting for the adversary.  </a:t>
            </a:r>
            <a:endParaRPr lang="en-US" sz="2400" dirty="0">
              <a:solidFill>
                <a:srgbClr val="FFFF00"/>
              </a:solidFill>
            </a:endParaRPr>
          </a:p>
        </p:txBody>
      </p:sp>
      <p:sp>
        <p:nvSpPr>
          <p:cNvPr id="8" name="TextBox 7"/>
          <p:cNvSpPr txBox="1"/>
          <p:nvPr/>
        </p:nvSpPr>
        <p:spPr>
          <a:xfrm>
            <a:off x="4652682" y="5724107"/>
            <a:ext cx="7194176" cy="830997"/>
          </a:xfrm>
          <a:prstGeom prst="rect">
            <a:avLst/>
          </a:prstGeom>
          <a:noFill/>
        </p:spPr>
        <p:txBody>
          <a:bodyPr wrap="square" rtlCol="0">
            <a:spAutoFit/>
          </a:bodyPr>
          <a:lstStyle/>
          <a:p>
            <a:r>
              <a:rPr lang="en-US" sz="2400" dirty="0">
                <a:solidFill>
                  <a:schemeClr val="bg1"/>
                </a:solidFill>
              </a:rPr>
              <a:t>Partakers of her sins—The righteous are warned not to participate in the evils of the last days</a:t>
            </a:r>
          </a:p>
        </p:txBody>
      </p:sp>
      <p:pic>
        <p:nvPicPr>
          <p:cNvPr id="3" name="Picture 2">
            <a:extLst>
              <a:ext uri="{FF2B5EF4-FFF2-40B4-BE49-F238E27FC236}">
                <a16:creationId xmlns:a16="http://schemas.microsoft.com/office/drawing/2014/main" id="{3F2549BB-703F-4BC8-8857-D967ECDA02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7544" y="2306754"/>
            <a:ext cx="1755648" cy="1749552"/>
          </a:xfrm>
          <a:prstGeom prst="rect">
            <a:avLst/>
          </a:prstGeom>
        </p:spPr>
      </p:pic>
      <p:pic>
        <p:nvPicPr>
          <p:cNvPr id="14" name="Picture 13">
            <a:extLst>
              <a:ext uri="{FF2B5EF4-FFF2-40B4-BE49-F238E27FC236}">
                <a16:creationId xmlns:a16="http://schemas.microsoft.com/office/drawing/2014/main" id="{7A050293-2D3F-41B8-972E-AC4556C57F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7456" y="3154893"/>
            <a:ext cx="2240280" cy="2496312"/>
          </a:xfrm>
          <a:prstGeom prst="rect">
            <a:avLst/>
          </a:prstGeom>
        </p:spPr>
      </p:pic>
    </p:spTree>
    <p:extLst>
      <p:ext uri="{BB962C8B-B14F-4D97-AF65-F5344CB8AC3E}">
        <p14:creationId xmlns:p14="http://schemas.microsoft.com/office/powerpoint/2010/main" val="3429669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35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981200" y="1"/>
            <a:ext cx="8153400"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However:</a:t>
            </a:r>
          </a:p>
        </p:txBody>
      </p:sp>
      <p:sp>
        <p:nvSpPr>
          <p:cNvPr id="6" name="TextBox 5"/>
          <p:cNvSpPr txBox="1"/>
          <p:nvPr/>
        </p:nvSpPr>
        <p:spPr>
          <a:xfrm>
            <a:off x="595571" y="1905506"/>
            <a:ext cx="6448352" cy="3046988"/>
          </a:xfrm>
          <a:prstGeom prst="rect">
            <a:avLst/>
          </a:prstGeom>
          <a:noFill/>
        </p:spPr>
        <p:txBody>
          <a:bodyPr wrap="square" rtlCol="0">
            <a:spAutoFit/>
          </a:bodyPr>
          <a:lstStyle/>
          <a:p>
            <a:r>
              <a:rPr lang="en-US" sz="3200" i="1" dirty="0">
                <a:solidFill>
                  <a:schemeClr val="bg1"/>
                </a:solidFill>
              </a:rPr>
              <a:t>“…Know the LORD: for they shall all know me, from the least of them unto the greatest of them, </a:t>
            </a:r>
            <a:r>
              <a:rPr lang="en-US" sz="3200" i="1" dirty="0" err="1">
                <a:solidFill>
                  <a:schemeClr val="bg1"/>
                </a:solidFill>
              </a:rPr>
              <a:t>saith</a:t>
            </a:r>
            <a:r>
              <a:rPr lang="en-US" sz="3200" i="1" dirty="0">
                <a:solidFill>
                  <a:schemeClr val="bg1"/>
                </a:solidFill>
              </a:rPr>
              <a:t> the LORD: for I will forgive their iniquity, and I will remember their sin no more.”</a:t>
            </a:r>
          </a:p>
          <a:p>
            <a:r>
              <a:rPr lang="en-US" sz="3200" i="1" dirty="0">
                <a:solidFill>
                  <a:schemeClr val="bg1"/>
                </a:solidFill>
              </a:rPr>
              <a:t>Jeremiah 31:34</a:t>
            </a:r>
          </a:p>
        </p:txBody>
      </p:sp>
      <p:pic>
        <p:nvPicPr>
          <p:cNvPr id="3" name="Picture 2">
            <a:extLst>
              <a:ext uri="{FF2B5EF4-FFF2-40B4-BE49-F238E27FC236}">
                <a16:creationId xmlns:a16="http://schemas.microsoft.com/office/drawing/2014/main" id="{23E8B36E-8BFD-4029-853A-AF491970BD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4676" y="1828632"/>
            <a:ext cx="4191000" cy="4216400"/>
          </a:xfrm>
          <a:prstGeom prst="rect">
            <a:avLst/>
          </a:prstGeom>
        </p:spPr>
      </p:pic>
    </p:spTree>
    <p:extLst>
      <p:ext uri="{BB962C8B-B14F-4D97-AF65-F5344CB8AC3E}">
        <p14:creationId xmlns:p14="http://schemas.microsoft.com/office/powerpoint/2010/main" val="1307119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babylon"/>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l="29889" t="2744" r="35809" b="51961"/>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352800" y="730624"/>
            <a:ext cx="6369424" cy="4401205"/>
          </a:xfrm>
          <a:prstGeom prst="rect">
            <a:avLst/>
          </a:prstGeom>
          <a:noFill/>
        </p:spPr>
        <p:txBody>
          <a:bodyPr wrap="square" rtlCol="0">
            <a:spAutoFit/>
          </a:bodyPr>
          <a:lstStyle/>
          <a:p>
            <a:r>
              <a:rPr lang="en-US" sz="2800" dirty="0">
                <a:solidFill>
                  <a:schemeClr val="bg1"/>
                </a:solidFill>
              </a:rPr>
              <a:t>“The titles church of the devil and great and abominable church are used to identify all churches or organizations of whatever name or nature—whether political, philosophical, educational, economic, social, fraternal, civic, or religious—which are designed to take men on a course that leads away from God and his laws and thus from salvation in the kingdom of god.” (2)</a:t>
            </a:r>
          </a:p>
        </p:txBody>
      </p:sp>
      <p:pic>
        <p:nvPicPr>
          <p:cNvPr id="9" name="Picture 8" descr="bruce R. McConkie.jpg"/>
          <p:cNvPicPr>
            <a:picLocks noChangeAspect="1"/>
          </p:cNvPicPr>
          <p:nvPr/>
        </p:nvPicPr>
        <p:blipFill>
          <a:blip r:embed="rId4" cstate="print"/>
          <a:stretch>
            <a:fillRect/>
          </a:stretch>
        </p:blipFill>
        <p:spPr>
          <a:xfrm>
            <a:off x="10363200" y="4668540"/>
            <a:ext cx="1447800" cy="2020888"/>
          </a:xfrm>
          <a:prstGeom prst="rect">
            <a:avLst/>
          </a:prstGeom>
        </p:spPr>
      </p:pic>
    </p:spTree>
    <p:extLst>
      <p:ext uri="{BB962C8B-B14F-4D97-AF65-F5344CB8AC3E}">
        <p14:creationId xmlns:p14="http://schemas.microsoft.com/office/powerpoint/2010/main" val="11565982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35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6786282" y="876683"/>
            <a:ext cx="4457948" cy="2757049"/>
            <a:chOff x="384206" y="4158361"/>
            <a:chExt cx="3289208" cy="2390250"/>
          </a:xfrm>
        </p:grpSpPr>
        <p:grpSp>
          <p:nvGrpSpPr>
            <p:cNvPr id="8" name="Group 7"/>
            <p:cNvGrpSpPr/>
            <p:nvPr/>
          </p:nvGrpSpPr>
          <p:grpSpPr>
            <a:xfrm>
              <a:off x="384206" y="4158361"/>
              <a:ext cx="3289208" cy="2390250"/>
              <a:chOff x="609599" y="833642"/>
              <a:chExt cx="7941747" cy="5771225"/>
            </a:xfrm>
          </p:grpSpPr>
          <p:grpSp>
            <p:nvGrpSpPr>
              <p:cNvPr id="10" name="Group 14"/>
              <p:cNvGrpSpPr/>
              <p:nvPr/>
            </p:nvGrpSpPr>
            <p:grpSpPr>
              <a:xfrm rot="10800000">
                <a:off x="7696200" y="5257800"/>
                <a:ext cx="621450" cy="1347067"/>
                <a:chOff x="7010400" y="381000"/>
                <a:chExt cx="762000" cy="2033666"/>
              </a:xfrm>
            </p:grpSpPr>
            <p:sp>
              <p:nvSpPr>
                <p:cNvPr id="23" name="Rounded Rectangle 31"/>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1"/>
              <p:cNvGrpSpPr/>
              <p:nvPr/>
            </p:nvGrpSpPr>
            <p:grpSpPr>
              <a:xfrm rot="10800000">
                <a:off x="939238" y="4923502"/>
                <a:ext cx="621450" cy="1347067"/>
                <a:chOff x="7010400" y="381000"/>
                <a:chExt cx="762000" cy="2033666"/>
              </a:xfrm>
            </p:grpSpPr>
            <p:sp>
              <p:nvSpPr>
                <p:cNvPr id="21" name="Rounded Rectangle 29"/>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899460" y="833642"/>
                <a:ext cx="621450" cy="986197"/>
                <a:chOff x="7031201" y="834275"/>
                <a:chExt cx="762000" cy="1488861"/>
              </a:xfrm>
            </p:grpSpPr>
            <p:sp>
              <p:nvSpPr>
                <p:cNvPr id="19" name="Rounded Rectangle 27"/>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7646520" y="1148254"/>
                <a:ext cx="621450" cy="1017899"/>
                <a:chOff x="7087348" y="824753"/>
                <a:chExt cx="762000" cy="1536722"/>
              </a:xfrm>
            </p:grpSpPr>
            <p:sp>
              <p:nvSpPr>
                <p:cNvPr id="17" name="Rounded Rectangle 25"/>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Rectangle 8"/>
            <p:cNvSpPr/>
            <p:nvPr/>
          </p:nvSpPr>
          <p:spPr>
            <a:xfrm>
              <a:off x="803643" y="4709917"/>
              <a:ext cx="2402488" cy="1280784"/>
            </a:xfrm>
            <a:prstGeom prst="rect">
              <a:avLst/>
            </a:prstGeom>
          </p:spPr>
          <p:txBody>
            <a:bodyPr wrap="square">
              <a:spAutoFit/>
            </a:bodyPr>
            <a:lstStyle/>
            <a:p>
              <a:pPr algn="ctr"/>
              <a:r>
                <a:rPr lang="en-US" sz="1600" dirty="0">
                  <a:solidFill>
                    <a:srgbClr val="333333"/>
                  </a:solidFill>
                  <a:latin typeface="Open Sans"/>
                </a:rPr>
                <a:t> </a:t>
              </a:r>
              <a:r>
                <a:rPr lang="en-US" b="1" dirty="0"/>
                <a:t>Separating ourselves from the wickedness of the world can help us avoid sin and the judgments that will come upon the wicked in the last days</a:t>
              </a:r>
              <a:endParaRPr lang="en-US" sz="1600" dirty="0"/>
            </a:p>
          </p:txBody>
        </p:sp>
      </p:grpSp>
      <p:grpSp>
        <p:nvGrpSpPr>
          <p:cNvPr id="25" name="Group 24"/>
          <p:cNvGrpSpPr/>
          <p:nvPr/>
        </p:nvGrpSpPr>
        <p:grpSpPr>
          <a:xfrm>
            <a:off x="657687" y="780483"/>
            <a:ext cx="4907972" cy="5001294"/>
            <a:chOff x="6911993" y="3315227"/>
            <a:chExt cx="1604464" cy="1634972"/>
          </a:xfrm>
        </p:grpSpPr>
        <p:sp>
          <p:nvSpPr>
            <p:cNvPr id="26" name="Chord 25"/>
            <p:cNvSpPr/>
            <p:nvPr/>
          </p:nvSpPr>
          <p:spPr>
            <a:xfrm rot="6727858">
              <a:off x="6898103" y="3331846"/>
              <a:ext cx="1632243" cy="1604464"/>
            </a:xfrm>
            <a:prstGeom prst="chord">
              <a:avLst>
                <a:gd name="adj1" fmla="val 2700000"/>
                <a:gd name="adj2" fmla="val 2155092"/>
              </a:avLst>
            </a:prstGeom>
            <a:solidFill>
              <a:schemeClr val="tx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p:nvGrpSpPr>
          <p:grpSpPr>
            <a:xfrm>
              <a:off x="7123631" y="3315227"/>
              <a:ext cx="1334569" cy="1485372"/>
              <a:chOff x="7123631" y="3315227"/>
              <a:chExt cx="1334569" cy="1485372"/>
            </a:xfrm>
          </p:grpSpPr>
          <p:sp>
            <p:nvSpPr>
              <p:cNvPr id="28" name="Freeform 21"/>
              <p:cNvSpPr/>
              <p:nvPr/>
            </p:nvSpPr>
            <p:spPr>
              <a:xfrm>
                <a:off x="7950279" y="3658456"/>
                <a:ext cx="507921" cy="770778"/>
              </a:xfrm>
              <a:custGeom>
                <a:avLst/>
                <a:gdLst>
                  <a:gd name="connsiteX0" fmla="*/ 971550 w 1700212"/>
                  <a:gd name="connsiteY0" fmla="*/ 3244 h 2389256"/>
                  <a:gd name="connsiteX1" fmla="*/ 814387 w 1700212"/>
                  <a:gd name="connsiteY1" fmla="*/ 17531 h 2389256"/>
                  <a:gd name="connsiteX2" fmla="*/ 671512 w 1700212"/>
                  <a:gd name="connsiteY2" fmla="*/ 46106 h 2389256"/>
                  <a:gd name="connsiteX3" fmla="*/ 542925 w 1700212"/>
                  <a:gd name="connsiteY3" fmla="*/ 88969 h 2389256"/>
                  <a:gd name="connsiteX4" fmla="*/ 500062 w 1700212"/>
                  <a:gd name="connsiteY4" fmla="*/ 103256 h 2389256"/>
                  <a:gd name="connsiteX5" fmla="*/ 485775 w 1700212"/>
                  <a:gd name="connsiteY5" fmla="*/ 274706 h 2389256"/>
                  <a:gd name="connsiteX6" fmla="*/ 528637 w 1700212"/>
                  <a:gd name="connsiteY6" fmla="*/ 303281 h 2389256"/>
                  <a:gd name="connsiteX7" fmla="*/ 614362 w 1700212"/>
                  <a:gd name="connsiteY7" fmla="*/ 288994 h 2389256"/>
                  <a:gd name="connsiteX8" fmla="*/ 728662 w 1700212"/>
                  <a:gd name="connsiteY8" fmla="*/ 260419 h 2389256"/>
                  <a:gd name="connsiteX9" fmla="*/ 814387 w 1700212"/>
                  <a:gd name="connsiteY9" fmla="*/ 274706 h 2389256"/>
                  <a:gd name="connsiteX10" fmla="*/ 828675 w 1700212"/>
                  <a:gd name="connsiteY10" fmla="*/ 360431 h 2389256"/>
                  <a:gd name="connsiteX11" fmla="*/ 771525 w 1700212"/>
                  <a:gd name="connsiteY11" fmla="*/ 374719 h 2389256"/>
                  <a:gd name="connsiteX12" fmla="*/ 685800 w 1700212"/>
                  <a:gd name="connsiteY12" fmla="*/ 403294 h 2389256"/>
                  <a:gd name="connsiteX13" fmla="*/ 642937 w 1700212"/>
                  <a:gd name="connsiteY13" fmla="*/ 417581 h 2389256"/>
                  <a:gd name="connsiteX14" fmla="*/ 585787 w 1700212"/>
                  <a:gd name="connsiteY14" fmla="*/ 431869 h 2389256"/>
                  <a:gd name="connsiteX15" fmla="*/ 428625 w 1700212"/>
                  <a:gd name="connsiteY15" fmla="*/ 446156 h 2389256"/>
                  <a:gd name="connsiteX16" fmla="*/ 342900 w 1700212"/>
                  <a:gd name="connsiteY16" fmla="*/ 474731 h 2389256"/>
                  <a:gd name="connsiteX17" fmla="*/ 300037 w 1700212"/>
                  <a:gd name="connsiteY17" fmla="*/ 489019 h 2389256"/>
                  <a:gd name="connsiteX18" fmla="*/ 285750 w 1700212"/>
                  <a:gd name="connsiteY18" fmla="*/ 531881 h 2389256"/>
                  <a:gd name="connsiteX19" fmla="*/ 357187 w 1700212"/>
                  <a:gd name="connsiteY19" fmla="*/ 589031 h 2389256"/>
                  <a:gd name="connsiteX20" fmla="*/ 400050 w 1700212"/>
                  <a:gd name="connsiteY20" fmla="*/ 617606 h 2389256"/>
                  <a:gd name="connsiteX21" fmla="*/ 614362 w 1700212"/>
                  <a:gd name="connsiteY21" fmla="*/ 589031 h 2389256"/>
                  <a:gd name="connsiteX22" fmla="*/ 700087 w 1700212"/>
                  <a:gd name="connsiteY22" fmla="*/ 560456 h 2389256"/>
                  <a:gd name="connsiteX23" fmla="*/ 742950 w 1700212"/>
                  <a:gd name="connsiteY23" fmla="*/ 546169 h 2389256"/>
                  <a:gd name="connsiteX24" fmla="*/ 914400 w 1700212"/>
                  <a:gd name="connsiteY24" fmla="*/ 560456 h 2389256"/>
                  <a:gd name="connsiteX25" fmla="*/ 957262 w 1700212"/>
                  <a:gd name="connsiteY25" fmla="*/ 589031 h 2389256"/>
                  <a:gd name="connsiteX26" fmla="*/ 1000125 w 1700212"/>
                  <a:gd name="connsiteY26" fmla="*/ 603319 h 2389256"/>
                  <a:gd name="connsiteX27" fmla="*/ 1028700 w 1700212"/>
                  <a:gd name="connsiteY27" fmla="*/ 689044 h 2389256"/>
                  <a:gd name="connsiteX28" fmla="*/ 1014412 w 1700212"/>
                  <a:gd name="connsiteY28" fmla="*/ 746194 h 2389256"/>
                  <a:gd name="connsiteX29" fmla="*/ 928687 w 1700212"/>
                  <a:gd name="connsiteY29" fmla="*/ 831919 h 2389256"/>
                  <a:gd name="connsiteX30" fmla="*/ 885825 w 1700212"/>
                  <a:gd name="connsiteY30" fmla="*/ 846206 h 2389256"/>
                  <a:gd name="connsiteX31" fmla="*/ 828675 w 1700212"/>
                  <a:gd name="connsiteY31" fmla="*/ 874781 h 2389256"/>
                  <a:gd name="connsiteX32" fmla="*/ 742950 w 1700212"/>
                  <a:gd name="connsiteY32" fmla="*/ 903356 h 2389256"/>
                  <a:gd name="connsiteX33" fmla="*/ 571500 w 1700212"/>
                  <a:gd name="connsiteY33" fmla="*/ 889069 h 2389256"/>
                  <a:gd name="connsiteX34" fmla="*/ 428625 w 1700212"/>
                  <a:gd name="connsiteY34" fmla="*/ 874781 h 2389256"/>
                  <a:gd name="connsiteX35" fmla="*/ 142875 w 1700212"/>
                  <a:gd name="connsiteY35" fmla="*/ 889069 h 2389256"/>
                  <a:gd name="connsiteX36" fmla="*/ 100012 w 1700212"/>
                  <a:gd name="connsiteY36" fmla="*/ 903356 h 2389256"/>
                  <a:gd name="connsiteX37" fmla="*/ 42862 w 1700212"/>
                  <a:gd name="connsiteY37" fmla="*/ 989081 h 2389256"/>
                  <a:gd name="connsiteX38" fmla="*/ 14287 w 1700212"/>
                  <a:gd name="connsiteY38" fmla="*/ 1074806 h 2389256"/>
                  <a:gd name="connsiteX39" fmla="*/ 0 w 1700212"/>
                  <a:gd name="connsiteY39" fmla="*/ 1117669 h 2389256"/>
                  <a:gd name="connsiteX40" fmla="*/ 28575 w 1700212"/>
                  <a:gd name="connsiteY40" fmla="*/ 1217681 h 2389256"/>
                  <a:gd name="connsiteX41" fmla="*/ 57150 w 1700212"/>
                  <a:gd name="connsiteY41" fmla="*/ 1260544 h 2389256"/>
                  <a:gd name="connsiteX42" fmla="*/ 114300 w 1700212"/>
                  <a:gd name="connsiteY42" fmla="*/ 1274831 h 2389256"/>
                  <a:gd name="connsiteX43" fmla="*/ 157162 w 1700212"/>
                  <a:gd name="connsiteY43" fmla="*/ 1289119 h 2389256"/>
                  <a:gd name="connsiteX44" fmla="*/ 242887 w 1700212"/>
                  <a:gd name="connsiteY44" fmla="*/ 1346269 h 2389256"/>
                  <a:gd name="connsiteX45" fmla="*/ 285750 w 1700212"/>
                  <a:gd name="connsiteY45" fmla="*/ 1374844 h 2389256"/>
                  <a:gd name="connsiteX46" fmla="*/ 328612 w 1700212"/>
                  <a:gd name="connsiteY46" fmla="*/ 1389131 h 2389256"/>
                  <a:gd name="connsiteX47" fmla="*/ 414337 w 1700212"/>
                  <a:gd name="connsiteY47" fmla="*/ 1446281 h 2389256"/>
                  <a:gd name="connsiteX48" fmla="*/ 514350 w 1700212"/>
                  <a:gd name="connsiteY48" fmla="*/ 1560581 h 2389256"/>
                  <a:gd name="connsiteX49" fmla="*/ 542925 w 1700212"/>
                  <a:gd name="connsiteY49" fmla="*/ 1603444 h 2389256"/>
                  <a:gd name="connsiteX50" fmla="*/ 528637 w 1700212"/>
                  <a:gd name="connsiteY50" fmla="*/ 1717744 h 2389256"/>
                  <a:gd name="connsiteX51" fmla="*/ 471487 w 1700212"/>
                  <a:gd name="connsiteY51" fmla="*/ 1846331 h 2389256"/>
                  <a:gd name="connsiteX52" fmla="*/ 457200 w 1700212"/>
                  <a:gd name="connsiteY52" fmla="*/ 1889194 h 2389256"/>
                  <a:gd name="connsiteX53" fmla="*/ 385762 w 1700212"/>
                  <a:gd name="connsiteY53" fmla="*/ 1974919 h 2389256"/>
                  <a:gd name="connsiteX54" fmla="*/ 385762 w 1700212"/>
                  <a:gd name="connsiteY54" fmla="*/ 2203519 h 2389256"/>
                  <a:gd name="connsiteX55" fmla="*/ 400050 w 1700212"/>
                  <a:gd name="connsiteY55" fmla="*/ 2246381 h 2389256"/>
                  <a:gd name="connsiteX56" fmla="*/ 485775 w 1700212"/>
                  <a:gd name="connsiteY56" fmla="*/ 2289244 h 2389256"/>
                  <a:gd name="connsiteX57" fmla="*/ 528637 w 1700212"/>
                  <a:gd name="connsiteY57" fmla="*/ 2317819 h 2389256"/>
                  <a:gd name="connsiteX58" fmla="*/ 685800 w 1700212"/>
                  <a:gd name="connsiteY58" fmla="*/ 2360681 h 2389256"/>
                  <a:gd name="connsiteX59" fmla="*/ 771525 w 1700212"/>
                  <a:gd name="connsiteY59" fmla="*/ 2389256 h 2389256"/>
                  <a:gd name="connsiteX60" fmla="*/ 971550 w 1700212"/>
                  <a:gd name="connsiteY60" fmla="*/ 2374969 h 2389256"/>
                  <a:gd name="connsiteX61" fmla="*/ 1057275 w 1700212"/>
                  <a:gd name="connsiteY61" fmla="*/ 2346394 h 2389256"/>
                  <a:gd name="connsiteX62" fmla="*/ 1071562 w 1700212"/>
                  <a:gd name="connsiteY62" fmla="*/ 2303531 h 2389256"/>
                  <a:gd name="connsiteX63" fmla="*/ 1100137 w 1700212"/>
                  <a:gd name="connsiteY63" fmla="*/ 2260669 h 2389256"/>
                  <a:gd name="connsiteX64" fmla="*/ 1114425 w 1700212"/>
                  <a:gd name="connsiteY64" fmla="*/ 1917769 h 2389256"/>
                  <a:gd name="connsiteX65" fmla="*/ 1128712 w 1700212"/>
                  <a:gd name="connsiteY65" fmla="*/ 1874906 h 2389256"/>
                  <a:gd name="connsiteX66" fmla="*/ 1157287 w 1700212"/>
                  <a:gd name="connsiteY66" fmla="*/ 1832044 h 2389256"/>
                  <a:gd name="connsiteX67" fmla="*/ 1200150 w 1700212"/>
                  <a:gd name="connsiteY67" fmla="*/ 1803469 h 2389256"/>
                  <a:gd name="connsiteX68" fmla="*/ 1257300 w 1700212"/>
                  <a:gd name="connsiteY68" fmla="*/ 1732031 h 2389256"/>
                  <a:gd name="connsiteX69" fmla="*/ 1271587 w 1700212"/>
                  <a:gd name="connsiteY69" fmla="*/ 1689169 h 2389256"/>
                  <a:gd name="connsiteX70" fmla="*/ 1300162 w 1700212"/>
                  <a:gd name="connsiteY70" fmla="*/ 1646306 h 2389256"/>
                  <a:gd name="connsiteX71" fmla="*/ 1328737 w 1700212"/>
                  <a:gd name="connsiteY71" fmla="*/ 1560581 h 2389256"/>
                  <a:gd name="connsiteX72" fmla="*/ 1343025 w 1700212"/>
                  <a:gd name="connsiteY72" fmla="*/ 1360556 h 2389256"/>
                  <a:gd name="connsiteX73" fmla="*/ 1357312 w 1700212"/>
                  <a:gd name="connsiteY73" fmla="*/ 1317694 h 2389256"/>
                  <a:gd name="connsiteX74" fmla="*/ 1400175 w 1700212"/>
                  <a:gd name="connsiteY74" fmla="*/ 1174819 h 2389256"/>
                  <a:gd name="connsiteX75" fmla="*/ 1414462 w 1700212"/>
                  <a:gd name="connsiteY75" fmla="*/ 1131956 h 2389256"/>
                  <a:gd name="connsiteX76" fmla="*/ 1557337 w 1700212"/>
                  <a:gd name="connsiteY76" fmla="*/ 1060519 h 2389256"/>
                  <a:gd name="connsiteX77" fmla="*/ 1600200 w 1700212"/>
                  <a:gd name="connsiteY77" fmla="*/ 1031944 h 2389256"/>
                  <a:gd name="connsiteX78" fmla="*/ 1671637 w 1700212"/>
                  <a:gd name="connsiteY78" fmla="*/ 960506 h 2389256"/>
                  <a:gd name="connsiteX79" fmla="*/ 1685925 w 1700212"/>
                  <a:gd name="connsiteY79" fmla="*/ 889069 h 2389256"/>
                  <a:gd name="connsiteX80" fmla="*/ 1700212 w 1700212"/>
                  <a:gd name="connsiteY80" fmla="*/ 846206 h 2389256"/>
                  <a:gd name="connsiteX81" fmla="*/ 1657350 w 1700212"/>
                  <a:gd name="connsiteY81" fmla="*/ 717619 h 2389256"/>
                  <a:gd name="connsiteX82" fmla="*/ 1600200 w 1700212"/>
                  <a:gd name="connsiteY82" fmla="*/ 689044 h 2389256"/>
                  <a:gd name="connsiteX83" fmla="*/ 1557337 w 1700212"/>
                  <a:gd name="connsiteY83" fmla="*/ 660469 h 2389256"/>
                  <a:gd name="connsiteX84" fmla="*/ 1514475 w 1700212"/>
                  <a:gd name="connsiteY84" fmla="*/ 574744 h 2389256"/>
                  <a:gd name="connsiteX85" fmla="*/ 1485900 w 1700212"/>
                  <a:gd name="connsiteY85" fmla="*/ 489019 h 2389256"/>
                  <a:gd name="connsiteX86" fmla="*/ 1457325 w 1700212"/>
                  <a:gd name="connsiteY86" fmla="*/ 446156 h 2389256"/>
                  <a:gd name="connsiteX87" fmla="*/ 1443037 w 1700212"/>
                  <a:gd name="connsiteY87" fmla="*/ 403294 h 2389256"/>
                  <a:gd name="connsiteX88" fmla="*/ 1385887 w 1700212"/>
                  <a:gd name="connsiteY88" fmla="*/ 317569 h 2389256"/>
                  <a:gd name="connsiteX89" fmla="*/ 1357312 w 1700212"/>
                  <a:gd name="connsiteY89" fmla="*/ 231844 h 2389256"/>
                  <a:gd name="connsiteX90" fmla="*/ 1343025 w 1700212"/>
                  <a:gd name="connsiteY90" fmla="*/ 188981 h 2389256"/>
                  <a:gd name="connsiteX91" fmla="*/ 1300162 w 1700212"/>
                  <a:gd name="connsiteY91" fmla="*/ 174694 h 2389256"/>
                  <a:gd name="connsiteX92" fmla="*/ 1243012 w 1700212"/>
                  <a:gd name="connsiteY92" fmla="*/ 117544 h 2389256"/>
                  <a:gd name="connsiteX93" fmla="*/ 1228725 w 1700212"/>
                  <a:gd name="connsiteY93" fmla="*/ 74681 h 2389256"/>
                  <a:gd name="connsiteX94" fmla="*/ 1185862 w 1700212"/>
                  <a:gd name="connsiteY94" fmla="*/ 46106 h 2389256"/>
                  <a:gd name="connsiteX95" fmla="*/ 1000125 w 1700212"/>
                  <a:gd name="connsiteY95" fmla="*/ 3244 h 2389256"/>
                  <a:gd name="connsiteX96" fmla="*/ 785812 w 1700212"/>
                  <a:gd name="connsiteY96" fmla="*/ 3244 h 2389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700212" h="2389256">
                    <a:moveTo>
                      <a:pt x="971550" y="3244"/>
                    </a:moveTo>
                    <a:cubicBezTo>
                      <a:pt x="919162" y="8006"/>
                      <a:pt x="866630" y="11385"/>
                      <a:pt x="814387" y="17531"/>
                    </a:cubicBezTo>
                    <a:cubicBezTo>
                      <a:pt x="772039" y="22513"/>
                      <a:pt x="714235" y="33289"/>
                      <a:pt x="671512" y="46106"/>
                    </a:cubicBezTo>
                    <a:cubicBezTo>
                      <a:pt x="671445" y="46126"/>
                      <a:pt x="564389" y="81814"/>
                      <a:pt x="542925" y="88969"/>
                    </a:cubicBezTo>
                    <a:lnTo>
                      <a:pt x="500062" y="103256"/>
                    </a:lnTo>
                    <a:cubicBezTo>
                      <a:pt x="457041" y="167788"/>
                      <a:pt x="445791" y="164752"/>
                      <a:pt x="485775" y="274706"/>
                    </a:cubicBezTo>
                    <a:cubicBezTo>
                      <a:pt x="491643" y="290843"/>
                      <a:pt x="514350" y="293756"/>
                      <a:pt x="528637" y="303281"/>
                    </a:cubicBezTo>
                    <a:cubicBezTo>
                      <a:pt x="557212" y="298519"/>
                      <a:pt x="586036" y="295064"/>
                      <a:pt x="614362" y="288994"/>
                    </a:cubicBezTo>
                    <a:cubicBezTo>
                      <a:pt x="652763" y="280765"/>
                      <a:pt x="728662" y="260419"/>
                      <a:pt x="728662" y="260419"/>
                    </a:cubicBezTo>
                    <a:cubicBezTo>
                      <a:pt x="757237" y="265181"/>
                      <a:pt x="788476" y="261751"/>
                      <a:pt x="814387" y="274706"/>
                    </a:cubicBezTo>
                    <a:cubicBezTo>
                      <a:pt x="841677" y="288351"/>
                      <a:pt x="856846" y="337894"/>
                      <a:pt x="828675" y="360431"/>
                    </a:cubicBezTo>
                    <a:cubicBezTo>
                      <a:pt x="813342" y="372698"/>
                      <a:pt x="790333" y="369076"/>
                      <a:pt x="771525" y="374719"/>
                    </a:cubicBezTo>
                    <a:cubicBezTo>
                      <a:pt x="742675" y="383374"/>
                      <a:pt x="714375" y="393769"/>
                      <a:pt x="685800" y="403294"/>
                    </a:cubicBezTo>
                    <a:cubicBezTo>
                      <a:pt x="671512" y="408056"/>
                      <a:pt x="657548" y="413928"/>
                      <a:pt x="642937" y="417581"/>
                    </a:cubicBezTo>
                    <a:cubicBezTo>
                      <a:pt x="623887" y="422344"/>
                      <a:pt x="605251" y="429274"/>
                      <a:pt x="585787" y="431869"/>
                    </a:cubicBezTo>
                    <a:cubicBezTo>
                      <a:pt x="533645" y="438821"/>
                      <a:pt x="481012" y="441394"/>
                      <a:pt x="428625" y="446156"/>
                    </a:cubicBezTo>
                    <a:lnTo>
                      <a:pt x="342900" y="474731"/>
                    </a:lnTo>
                    <a:lnTo>
                      <a:pt x="300037" y="489019"/>
                    </a:lnTo>
                    <a:cubicBezTo>
                      <a:pt x="295275" y="503306"/>
                      <a:pt x="283274" y="517026"/>
                      <a:pt x="285750" y="531881"/>
                    </a:cubicBezTo>
                    <a:cubicBezTo>
                      <a:pt x="293353" y="577500"/>
                      <a:pt x="323754" y="577887"/>
                      <a:pt x="357187" y="589031"/>
                    </a:cubicBezTo>
                    <a:cubicBezTo>
                      <a:pt x="371475" y="598556"/>
                      <a:pt x="382922" y="616383"/>
                      <a:pt x="400050" y="617606"/>
                    </a:cubicBezTo>
                    <a:cubicBezTo>
                      <a:pt x="460524" y="621926"/>
                      <a:pt x="549572" y="608468"/>
                      <a:pt x="614362" y="589031"/>
                    </a:cubicBezTo>
                    <a:cubicBezTo>
                      <a:pt x="643212" y="580376"/>
                      <a:pt x="671512" y="569981"/>
                      <a:pt x="700087" y="560456"/>
                    </a:cubicBezTo>
                    <a:lnTo>
                      <a:pt x="742950" y="546169"/>
                    </a:lnTo>
                    <a:cubicBezTo>
                      <a:pt x="800100" y="550931"/>
                      <a:pt x="858166" y="549209"/>
                      <a:pt x="914400" y="560456"/>
                    </a:cubicBezTo>
                    <a:cubicBezTo>
                      <a:pt x="931238" y="563824"/>
                      <a:pt x="941904" y="581352"/>
                      <a:pt x="957262" y="589031"/>
                    </a:cubicBezTo>
                    <a:cubicBezTo>
                      <a:pt x="970733" y="595766"/>
                      <a:pt x="985837" y="598556"/>
                      <a:pt x="1000125" y="603319"/>
                    </a:cubicBezTo>
                    <a:cubicBezTo>
                      <a:pt x="1009650" y="631894"/>
                      <a:pt x="1036006" y="659823"/>
                      <a:pt x="1028700" y="689044"/>
                    </a:cubicBezTo>
                    <a:cubicBezTo>
                      <a:pt x="1023937" y="708094"/>
                      <a:pt x="1022147" y="728145"/>
                      <a:pt x="1014412" y="746194"/>
                    </a:cubicBezTo>
                    <a:cubicBezTo>
                      <a:pt x="997572" y="785487"/>
                      <a:pt x="964983" y="811178"/>
                      <a:pt x="928687" y="831919"/>
                    </a:cubicBezTo>
                    <a:cubicBezTo>
                      <a:pt x="915611" y="839391"/>
                      <a:pt x="899667" y="840274"/>
                      <a:pt x="885825" y="846206"/>
                    </a:cubicBezTo>
                    <a:cubicBezTo>
                      <a:pt x="866249" y="854596"/>
                      <a:pt x="848450" y="866871"/>
                      <a:pt x="828675" y="874781"/>
                    </a:cubicBezTo>
                    <a:cubicBezTo>
                      <a:pt x="800709" y="885968"/>
                      <a:pt x="742950" y="903356"/>
                      <a:pt x="742950" y="903356"/>
                    </a:cubicBezTo>
                    <a:lnTo>
                      <a:pt x="571500" y="889069"/>
                    </a:lnTo>
                    <a:cubicBezTo>
                      <a:pt x="523834" y="884736"/>
                      <a:pt x="476488" y="874781"/>
                      <a:pt x="428625" y="874781"/>
                    </a:cubicBezTo>
                    <a:cubicBezTo>
                      <a:pt x="333256" y="874781"/>
                      <a:pt x="238125" y="884306"/>
                      <a:pt x="142875" y="889069"/>
                    </a:cubicBezTo>
                    <a:cubicBezTo>
                      <a:pt x="128587" y="893831"/>
                      <a:pt x="110661" y="892707"/>
                      <a:pt x="100012" y="903356"/>
                    </a:cubicBezTo>
                    <a:cubicBezTo>
                      <a:pt x="75728" y="927640"/>
                      <a:pt x="42862" y="989081"/>
                      <a:pt x="42862" y="989081"/>
                    </a:cubicBezTo>
                    <a:lnTo>
                      <a:pt x="14287" y="1074806"/>
                    </a:lnTo>
                    <a:lnTo>
                      <a:pt x="0" y="1117669"/>
                    </a:lnTo>
                    <a:cubicBezTo>
                      <a:pt x="4579" y="1135986"/>
                      <a:pt x="18324" y="1197179"/>
                      <a:pt x="28575" y="1217681"/>
                    </a:cubicBezTo>
                    <a:cubicBezTo>
                      <a:pt x="36254" y="1233040"/>
                      <a:pt x="42862" y="1251019"/>
                      <a:pt x="57150" y="1260544"/>
                    </a:cubicBezTo>
                    <a:cubicBezTo>
                      <a:pt x="73488" y="1271436"/>
                      <a:pt x="95419" y="1269436"/>
                      <a:pt x="114300" y="1274831"/>
                    </a:cubicBezTo>
                    <a:cubicBezTo>
                      <a:pt x="128781" y="1278968"/>
                      <a:pt x="143997" y="1281805"/>
                      <a:pt x="157162" y="1289119"/>
                    </a:cubicBezTo>
                    <a:cubicBezTo>
                      <a:pt x="187183" y="1305798"/>
                      <a:pt x="214312" y="1327219"/>
                      <a:pt x="242887" y="1346269"/>
                    </a:cubicBezTo>
                    <a:cubicBezTo>
                      <a:pt x="257175" y="1355794"/>
                      <a:pt x="269460" y="1369414"/>
                      <a:pt x="285750" y="1374844"/>
                    </a:cubicBezTo>
                    <a:lnTo>
                      <a:pt x="328612" y="1389131"/>
                    </a:lnTo>
                    <a:cubicBezTo>
                      <a:pt x="357187" y="1408181"/>
                      <a:pt x="395287" y="1417706"/>
                      <a:pt x="414337" y="1446281"/>
                    </a:cubicBezTo>
                    <a:cubicBezTo>
                      <a:pt x="481012" y="1546294"/>
                      <a:pt x="442912" y="1512956"/>
                      <a:pt x="514350" y="1560581"/>
                    </a:cubicBezTo>
                    <a:cubicBezTo>
                      <a:pt x="523875" y="1574869"/>
                      <a:pt x="541370" y="1586343"/>
                      <a:pt x="542925" y="1603444"/>
                    </a:cubicBezTo>
                    <a:cubicBezTo>
                      <a:pt x="546401" y="1641683"/>
                      <a:pt x="536682" y="1680200"/>
                      <a:pt x="528637" y="1717744"/>
                    </a:cubicBezTo>
                    <a:cubicBezTo>
                      <a:pt x="512529" y="1792914"/>
                      <a:pt x="506567" y="1793711"/>
                      <a:pt x="471487" y="1846331"/>
                    </a:cubicBezTo>
                    <a:cubicBezTo>
                      <a:pt x="466725" y="1860619"/>
                      <a:pt x="463935" y="1875723"/>
                      <a:pt x="457200" y="1889194"/>
                    </a:cubicBezTo>
                    <a:cubicBezTo>
                      <a:pt x="437310" y="1928975"/>
                      <a:pt x="417359" y="1943322"/>
                      <a:pt x="385762" y="1974919"/>
                    </a:cubicBezTo>
                    <a:cubicBezTo>
                      <a:pt x="359699" y="2079173"/>
                      <a:pt x="363615" y="2037418"/>
                      <a:pt x="385762" y="2203519"/>
                    </a:cubicBezTo>
                    <a:cubicBezTo>
                      <a:pt x="387752" y="2218447"/>
                      <a:pt x="390642" y="2234621"/>
                      <a:pt x="400050" y="2246381"/>
                    </a:cubicBezTo>
                    <a:cubicBezTo>
                      <a:pt x="427348" y="2280503"/>
                      <a:pt x="451264" y="2271988"/>
                      <a:pt x="485775" y="2289244"/>
                    </a:cubicBezTo>
                    <a:cubicBezTo>
                      <a:pt x="501133" y="2296923"/>
                      <a:pt x="512946" y="2310845"/>
                      <a:pt x="528637" y="2317819"/>
                    </a:cubicBezTo>
                    <a:cubicBezTo>
                      <a:pt x="620070" y="2358456"/>
                      <a:pt x="598798" y="2336954"/>
                      <a:pt x="685800" y="2360681"/>
                    </a:cubicBezTo>
                    <a:cubicBezTo>
                      <a:pt x="714859" y="2368606"/>
                      <a:pt x="771525" y="2389256"/>
                      <a:pt x="771525" y="2389256"/>
                    </a:cubicBezTo>
                    <a:cubicBezTo>
                      <a:pt x="838200" y="2384494"/>
                      <a:pt x="905445" y="2384885"/>
                      <a:pt x="971550" y="2374969"/>
                    </a:cubicBezTo>
                    <a:cubicBezTo>
                      <a:pt x="1001337" y="2370501"/>
                      <a:pt x="1057275" y="2346394"/>
                      <a:pt x="1057275" y="2346394"/>
                    </a:cubicBezTo>
                    <a:cubicBezTo>
                      <a:pt x="1062037" y="2332106"/>
                      <a:pt x="1064827" y="2317002"/>
                      <a:pt x="1071562" y="2303531"/>
                    </a:cubicBezTo>
                    <a:cubicBezTo>
                      <a:pt x="1079241" y="2288172"/>
                      <a:pt x="1098241" y="2277735"/>
                      <a:pt x="1100137" y="2260669"/>
                    </a:cubicBezTo>
                    <a:cubicBezTo>
                      <a:pt x="1112770" y="2146970"/>
                      <a:pt x="1105974" y="2031856"/>
                      <a:pt x="1114425" y="1917769"/>
                    </a:cubicBezTo>
                    <a:cubicBezTo>
                      <a:pt x="1115538" y="1902750"/>
                      <a:pt x="1121977" y="1888377"/>
                      <a:pt x="1128712" y="1874906"/>
                    </a:cubicBezTo>
                    <a:cubicBezTo>
                      <a:pt x="1136391" y="1859547"/>
                      <a:pt x="1145145" y="1844186"/>
                      <a:pt x="1157287" y="1832044"/>
                    </a:cubicBezTo>
                    <a:cubicBezTo>
                      <a:pt x="1169429" y="1819902"/>
                      <a:pt x="1185862" y="1812994"/>
                      <a:pt x="1200150" y="1803469"/>
                    </a:cubicBezTo>
                    <a:cubicBezTo>
                      <a:pt x="1236060" y="1695734"/>
                      <a:pt x="1183443" y="1824352"/>
                      <a:pt x="1257300" y="1732031"/>
                    </a:cubicBezTo>
                    <a:cubicBezTo>
                      <a:pt x="1266708" y="1720271"/>
                      <a:pt x="1264852" y="1702639"/>
                      <a:pt x="1271587" y="1689169"/>
                    </a:cubicBezTo>
                    <a:cubicBezTo>
                      <a:pt x="1279266" y="1673810"/>
                      <a:pt x="1293188" y="1661998"/>
                      <a:pt x="1300162" y="1646306"/>
                    </a:cubicBezTo>
                    <a:cubicBezTo>
                      <a:pt x="1312395" y="1618781"/>
                      <a:pt x="1328737" y="1560581"/>
                      <a:pt x="1328737" y="1560581"/>
                    </a:cubicBezTo>
                    <a:cubicBezTo>
                      <a:pt x="1333500" y="1493906"/>
                      <a:pt x="1335215" y="1426943"/>
                      <a:pt x="1343025" y="1360556"/>
                    </a:cubicBezTo>
                    <a:cubicBezTo>
                      <a:pt x="1344785" y="1345599"/>
                      <a:pt x="1353175" y="1332175"/>
                      <a:pt x="1357312" y="1317694"/>
                    </a:cubicBezTo>
                    <a:cubicBezTo>
                      <a:pt x="1400499" y="1166541"/>
                      <a:pt x="1332268" y="1378543"/>
                      <a:pt x="1400175" y="1174819"/>
                    </a:cubicBezTo>
                    <a:cubicBezTo>
                      <a:pt x="1404937" y="1160531"/>
                      <a:pt x="1401931" y="1140310"/>
                      <a:pt x="1414462" y="1131956"/>
                    </a:cubicBezTo>
                    <a:cubicBezTo>
                      <a:pt x="1516525" y="1063914"/>
                      <a:pt x="1466869" y="1083135"/>
                      <a:pt x="1557337" y="1060519"/>
                    </a:cubicBezTo>
                    <a:cubicBezTo>
                      <a:pt x="1571625" y="1050994"/>
                      <a:pt x="1588058" y="1044086"/>
                      <a:pt x="1600200" y="1031944"/>
                    </a:cubicBezTo>
                    <a:cubicBezTo>
                      <a:pt x="1695453" y="936691"/>
                      <a:pt x="1557335" y="1036708"/>
                      <a:pt x="1671637" y="960506"/>
                    </a:cubicBezTo>
                    <a:cubicBezTo>
                      <a:pt x="1676400" y="936694"/>
                      <a:pt x="1680035" y="912628"/>
                      <a:pt x="1685925" y="889069"/>
                    </a:cubicBezTo>
                    <a:cubicBezTo>
                      <a:pt x="1689578" y="874458"/>
                      <a:pt x="1700212" y="861266"/>
                      <a:pt x="1700212" y="846206"/>
                    </a:cubicBezTo>
                    <a:cubicBezTo>
                      <a:pt x="1700212" y="817310"/>
                      <a:pt x="1680591" y="740860"/>
                      <a:pt x="1657350" y="717619"/>
                    </a:cubicBezTo>
                    <a:cubicBezTo>
                      <a:pt x="1642290" y="702559"/>
                      <a:pt x="1618692" y="699611"/>
                      <a:pt x="1600200" y="689044"/>
                    </a:cubicBezTo>
                    <a:cubicBezTo>
                      <a:pt x="1585291" y="680525"/>
                      <a:pt x="1571625" y="669994"/>
                      <a:pt x="1557337" y="660469"/>
                    </a:cubicBezTo>
                    <a:cubicBezTo>
                      <a:pt x="1505237" y="504161"/>
                      <a:pt x="1588326" y="740909"/>
                      <a:pt x="1514475" y="574744"/>
                    </a:cubicBezTo>
                    <a:cubicBezTo>
                      <a:pt x="1502242" y="547219"/>
                      <a:pt x="1502608" y="514081"/>
                      <a:pt x="1485900" y="489019"/>
                    </a:cubicBezTo>
                    <a:cubicBezTo>
                      <a:pt x="1476375" y="474731"/>
                      <a:pt x="1465004" y="461515"/>
                      <a:pt x="1457325" y="446156"/>
                    </a:cubicBezTo>
                    <a:cubicBezTo>
                      <a:pt x="1450590" y="432686"/>
                      <a:pt x="1450351" y="416459"/>
                      <a:pt x="1443037" y="403294"/>
                    </a:cubicBezTo>
                    <a:cubicBezTo>
                      <a:pt x="1426358" y="373273"/>
                      <a:pt x="1385887" y="317569"/>
                      <a:pt x="1385887" y="317569"/>
                    </a:cubicBezTo>
                    <a:lnTo>
                      <a:pt x="1357312" y="231844"/>
                    </a:lnTo>
                    <a:cubicBezTo>
                      <a:pt x="1352550" y="217556"/>
                      <a:pt x="1357313" y="193743"/>
                      <a:pt x="1343025" y="188981"/>
                    </a:cubicBezTo>
                    <a:lnTo>
                      <a:pt x="1300162" y="174694"/>
                    </a:lnTo>
                    <a:cubicBezTo>
                      <a:pt x="1262063" y="60393"/>
                      <a:pt x="1319212" y="193744"/>
                      <a:pt x="1243012" y="117544"/>
                    </a:cubicBezTo>
                    <a:cubicBezTo>
                      <a:pt x="1232363" y="106895"/>
                      <a:pt x="1238133" y="86441"/>
                      <a:pt x="1228725" y="74681"/>
                    </a:cubicBezTo>
                    <a:cubicBezTo>
                      <a:pt x="1217998" y="61272"/>
                      <a:pt x="1201554" y="53080"/>
                      <a:pt x="1185862" y="46106"/>
                    </a:cubicBezTo>
                    <a:cubicBezTo>
                      <a:pt x="1129306" y="20970"/>
                      <a:pt x="1061625" y="6039"/>
                      <a:pt x="1000125" y="3244"/>
                    </a:cubicBezTo>
                    <a:cubicBezTo>
                      <a:pt x="928761" y="0"/>
                      <a:pt x="857250" y="3244"/>
                      <a:pt x="785812" y="3244"/>
                    </a:cubicBezTo>
                  </a:path>
                </a:pathLst>
              </a:custGeom>
              <a:solidFill>
                <a:schemeClr val="accent3">
                  <a:lumMod val="60000"/>
                  <a:lumOff val="40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2"/>
              <p:cNvSpPr/>
              <p:nvPr/>
            </p:nvSpPr>
            <p:spPr>
              <a:xfrm>
                <a:off x="7123631" y="3578072"/>
                <a:ext cx="648769" cy="1222527"/>
              </a:xfrm>
              <a:custGeom>
                <a:avLst/>
                <a:gdLst>
                  <a:gd name="connsiteX0" fmla="*/ 46229 w 1417829"/>
                  <a:gd name="connsiteY0" fmla="*/ 114300 h 2757488"/>
                  <a:gd name="connsiteX1" fmla="*/ 31942 w 1417829"/>
                  <a:gd name="connsiteY1" fmla="*/ 414338 h 2757488"/>
                  <a:gd name="connsiteX2" fmla="*/ 3367 w 1417829"/>
                  <a:gd name="connsiteY2" fmla="*/ 457200 h 2757488"/>
                  <a:gd name="connsiteX3" fmla="*/ 46229 w 1417829"/>
                  <a:gd name="connsiteY3" fmla="*/ 485775 h 2757488"/>
                  <a:gd name="connsiteX4" fmla="*/ 160529 w 1417829"/>
                  <a:gd name="connsiteY4" fmla="*/ 514350 h 2757488"/>
                  <a:gd name="connsiteX5" fmla="*/ 203392 w 1417829"/>
                  <a:gd name="connsiteY5" fmla="*/ 528638 h 2757488"/>
                  <a:gd name="connsiteX6" fmla="*/ 246254 w 1417829"/>
                  <a:gd name="connsiteY6" fmla="*/ 614363 h 2757488"/>
                  <a:gd name="connsiteX7" fmla="*/ 217679 w 1417829"/>
                  <a:gd name="connsiteY7" fmla="*/ 900113 h 2757488"/>
                  <a:gd name="connsiteX8" fmla="*/ 189104 w 1417829"/>
                  <a:gd name="connsiteY8" fmla="*/ 985838 h 2757488"/>
                  <a:gd name="connsiteX9" fmla="*/ 174817 w 1417829"/>
                  <a:gd name="connsiteY9" fmla="*/ 1028700 h 2757488"/>
                  <a:gd name="connsiteX10" fmla="*/ 189104 w 1417829"/>
                  <a:gd name="connsiteY10" fmla="*/ 1328738 h 2757488"/>
                  <a:gd name="connsiteX11" fmla="*/ 203392 w 1417829"/>
                  <a:gd name="connsiteY11" fmla="*/ 1371600 h 2757488"/>
                  <a:gd name="connsiteX12" fmla="*/ 231967 w 1417829"/>
                  <a:gd name="connsiteY12" fmla="*/ 1414463 h 2757488"/>
                  <a:gd name="connsiteX13" fmla="*/ 274829 w 1417829"/>
                  <a:gd name="connsiteY13" fmla="*/ 1457325 h 2757488"/>
                  <a:gd name="connsiteX14" fmla="*/ 317692 w 1417829"/>
                  <a:gd name="connsiteY14" fmla="*/ 1485900 h 2757488"/>
                  <a:gd name="connsiteX15" fmla="*/ 346267 w 1417829"/>
                  <a:gd name="connsiteY15" fmla="*/ 1528763 h 2757488"/>
                  <a:gd name="connsiteX16" fmla="*/ 403417 w 1417829"/>
                  <a:gd name="connsiteY16" fmla="*/ 1543050 h 2757488"/>
                  <a:gd name="connsiteX17" fmla="*/ 446279 w 1417829"/>
                  <a:gd name="connsiteY17" fmla="*/ 1557338 h 2757488"/>
                  <a:gd name="connsiteX18" fmla="*/ 574867 w 1417829"/>
                  <a:gd name="connsiteY18" fmla="*/ 1628775 h 2757488"/>
                  <a:gd name="connsiteX19" fmla="*/ 603442 w 1417829"/>
                  <a:gd name="connsiteY19" fmla="*/ 1671638 h 2757488"/>
                  <a:gd name="connsiteX20" fmla="*/ 689167 w 1417829"/>
                  <a:gd name="connsiteY20" fmla="*/ 1700213 h 2757488"/>
                  <a:gd name="connsiteX21" fmla="*/ 732029 w 1417829"/>
                  <a:gd name="connsiteY21" fmla="*/ 1728788 h 2757488"/>
                  <a:gd name="connsiteX22" fmla="*/ 789179 w 1417829"/>
                  <a:gd name="connsiteY22" fmla="*/ 1814513 h 2757488"/>
                  <a:gd name="connsiteX23" fmla="*/ 817754 w 1417829"/>
                  <a:gd name="connsiteY23" fmla="*/ 1857375 h 2757488"/>
                  <a:gd name="connsiteX24" fmla="*/ 832042 w 1417829"/>
                  <a:gd name="connsiteY24" fmla="*/ 1900238 h 2757488"/>
                  <a:gd name="connsiteX25" fmla="*/ 817754 w 1417829"/>
                  <a:gd name="connsiteY25" fmla="*/ 1957388 h 2757488"/>
                  <a:gd name="connsiteX26" fmla="*/ 803467 w 1417829"/>
                  <a:gd name="connsiteY26" fmla="*/ 2000250 h 2757488"/>
                  <a:gd name="connsiteX27" fmla="*/ 717742 w 1417829"/>
                  <a:gd name="connsiteY27" fmla="*/ 2028825 h 2757488"/>
                  <a:gd name="connsiteX28" fmla="*/ 674879 w 1417829"/>
                  <a:gd name="connsiteY28" fmla="*/ 2043113 h 2757488"/>
                  <a:gd name="connsiteX29" fmla="*/ 560579 w 1417829"/>
                  <a:gd name="connsiteY29" fmla="*/ 2071688 h 2757488"/>
                  <a:gd name="connsiteX30" fmla="*/ 474854 w 1417829"/>
                  <a:gd name="connsiteY30" fmla="*/ 2100263 h 2757488"/>
                  <a:gd name="connsiteX31" fmla="*/ 403417 w 1417829"/>
                  <a:gd name="connsiteY31" fmla="*/ 2157413 h 2757488"/>
                  <a:gd name="connsiteX32" fmla="*/ 360554 w 1417829"/>
                  <a:gd name="connsiteY32" fmla="*/ 2243138 h 2757488"/>
                  <a:gd name="connsiteX33" fmla="*/ 331979 w 1417829"/>
                  <a:gd name="connsiteY33" fmla="*/ 2286000 h 2757488"/>
                  <a:gd name="connsiteX34" fmla="*/ 346267 w 1417829"/>
                  <a:gd name="connsiteY34" fmla="*/ 2386013 h 2757488"/>
                  <a:gd name="connsiteX35" fmla="*/ 417704 w 1417829"/>
                  <a:gd name="connsiteY35" fmla="*/ 2457450 h 2757488"/>
                  <a:gd name="connsiteX36" fmla="*/ 460567 w 1417829"/>
                  <a:gd name="connsiteY36" fmla="*/ 2471738 h 2757488"/>
                  <a:gd name="connsiteX37" fmla="*/ 503429 w 1417829"/>
                  <a:gd name="connsiteY37" fmla="*/ 2500313 h 2757488"/>
                  <a:gd name="connsiteX38" fmla="*/ 560579 w 1417829"/>
                  <a:gd name="connsiteY38" fmla="*/ 2628900 h 2757488"/>
                  <a:gd name="connsiteX39" fmla="*/ 603442 w 1417829"/>
                  <a:gd name="connsiteY39" fmla="*/ 2728913 h 2757488"/>
                  <a:gd name="connsiteX40" fmla="*/ 646304 w 1417829"/>
                  <a:gd name="connsiteY40" fmla="*/ 2757488 h 2757488"/>
                  <a:gd name="connsiteX41" fmla="*/ 803467 w 1417829"/>
                  <a:gd name="connsiteY41" fmla="*/ 2714625 h 2757488"/>
                  <a:gd name="connsiteX42" fmla="*/ 846329 w 1417829"/>
                  <a:gd name="connsiteY42" fmla="*/ 2700338 h 2757488"/>
                  <a:gd name="connsiteX43" fmla="*/ 974917 w 1417829"/>
                  <a:gd name="connsiteY43" fmla="*/ 2614613 h 2757488"/>
                  <a:gd name="connsiteX44" fmla="*/ 1017779 w 1417829"/>
                  <a:gd name="connsiteY44" fmla="*/ 2586038 h 2757488"/>
                  <a:gd name="connsiteX45" fmla="*/ 1060642 w 1417829"/>
                  <a:gd name="connsiteY45" fmla="*/ 2557463 h 2757488"/>
                  <a:gd name="connsiteX46" fmla="*/ 1089217 w 1417829"/>
                  <a:gd name="connsiteY46" fmla="*/ 2514600 h 2757488"/>
                  <a:gd name="connsiteX47" fmla="*/ 1132079 w 1417829"/>
                  <a:gd name="connsiteY47" fmla="*/ 2500313 h 2757488"/>
                  <a:gd name="connsiteX48" fmla="*/ 1174942 w 1417829"/>
                  <a:gd name="connsiteY48" fmla="*/ 2471738 h 2757488"/>
                  <a:gd name="connsiteX49" fmla="*/ 1203517 w 1417829"/>
                  <a:gd name="connsiteY49" fmla="*/ 2386013 h 2757488"/>
                  <a:gd name="connsiteX50" fmla="*/ 1174942 w 1417829"/>
                  <a:gd name="connsiteY50" fmla="*/ 2214563 h 2757488"/>
                  <a:gd name="connsiteX51" fmla="*/ 1103504 w 1417829"/>
                  <a:gd name="connsiteY51" fmla="*/ 2114550 h 2757488"/>
                  <a:gd name="connsiteX52" fmla="*/ 1046354 w 1417829"/>
                  <a:gd name="connsiteY52" fmla="*/ 1914525 h 2757488"/>
                  <a:gd name="connsiteX53" fmla="*/ 1017779 w 1417829"/>
                  <a:gd name="connsiteY53" fmla="*/ 1828800 h 2757488"/>
                  <a:gd name="connsiteX54" fmla="*/ 946342 w 1417829"/>
                  <a:gd name="connsiteY54" fmla="*/ 1743075 h 2757488"/>
                  <a:gd name="connsiteX55" fmla="*/ 917767 w 1417829"/>
                  <a:gd name="connsiteY55" fmla="*/ 1700213 h 2757488"/>
                  <a:gd name="connsiteX56" fmla="*/ 903479 w 1417829"/>
                  <a:gd name="connsiteY56" fmla="*/ 1657350 h 2757488"/>
                  <a:gd name="connsiteX57" fmla="*/ 860617 w 1417829"/>
                  <a:gd name="connsiteY57" fmla="*/ 1628775 h 2757488"/>
                  <a:gd name="connsiteX58" fmla="*/ 803467 w 1417829"/>
                  <a:gd name="connsiteY58" fmla="*/ 1543050 h 2757488"/>
                  <a:gd name="connsiteX59" fmla="*/ 760604 w 1417829"/>
                  <a:gd name="connsiteY59" fmla="*/ 1528763 h 2757488"/>
                  <a:gd name="connsiteX60" fmla="*/ 746317 w 1417829"/>
                  <a:gd name="connsiteY60" fmla="*/ 1485900 h 2757488"/>
                  <a:gd name="connsiteX61" fmla="*/ 717742 w 1417829"/>
                  <a:gd name="connsiteY61" fmla="*/ 1357313 h 2757488"/>
                  <a:gd name="connsiteX62" fmla="*/ 746317 w 1417829"/>
                  <a:gd name="connsiteY62" fmla="*/ 1314450 h 2757488"/>
                  <a:gd name="connsiteX63" fmla="*/ 832042 w 1417829"/>
                  <a:gd name="connsiteY63" fmla="*/ 1285875 h 2757488"/>
                  <a:gd name="connsiteX64" fmla="*/ 874904 w 1417829"/>
                  <a:gd name="connsiteY64" fmla="*/ 1371600 h 2757488"/>
                  <a:gd name="connsiteX65" fmla="*/ 889192 w 1417829"/>
                  <a:gd name="connsiteY65" fmla="*/ 1414463 h 2757488"/>
                  <a:gd name="connsiteX66" fmla="*/ 974917 w 1417829"/>
                  <a:gd name="connsiteY66" fmla="*/ 1457325 h 2757488"/>
                  <a:gd name="connsiteX67" fmla="*/ 1003492 w 1417829"/>
                  <a:gd name="connsiteY67" fmla="*/ 1414463 h 2757488"/>
                  <a:gd name="connsiteX68" fmla="*/ 974917 w 1417829"/>
                  <a:gd name="connsiteY68" fmla="*/ 1285875 h 2757488"/>
                  <a:gd name="connsiteX69" fmla="*/ 960629 w 1417829"/>
                  <a:gd name="connsiteY69" fmla="*/ 1214438 h 2757488"/>
                  <a:gd name="connsiteX70" fmla="*/ 974917 w 1417829"/>
                  <a:gd name="connsiteY70" fmla="*/ 928688 h 2757488"/>
                  <a:gd name="connsiteX71" fmla="*/ 989204 w 1417829"/>
                  <a:gd name="connsiteY71" fmla="*/ 885825 h 2757488"/>
                  <a:gd name="connsiteX72" fmla="*/ 1017779 w 1417829"/>
                  <a:gd name="connsiteY72" fmla="*/ 842963 h 2757488"/>
                  <a:gd name="connsiteX73" fmla="*/ 1146367 w 1417829"/>
                  <a:gd name="connsiteY73" fmla="*/ 785813 h 2757488"/>
                  <a:gd name="connsiteX74" fmla="*/ 1232092 w 1417829"/>
                  <a:gd name="connsiteY74" fmla="*/ 757238 h 2757488"/>
                  <a:gd name="connsiteX75" fmla="*/ 1274954 w 1417829"/>
                  <a:gd name="connsiteY75" fmla="*/ 742950 h 2757488"/>
                  <a:gd name="connsiteX76" fmla="*/ 1360679 w 1417829"/>
                  <a:gd name="connsiteY76" fmla="*/ 700088 h 2757488"/>
                  <a:gd name="connsiteX77" fmla="*/ 1403542 w 1417829"/>
                  <a:gd name="connsiteY77" fmla="*/ 571500 h 2757488"/>
                  <a:gd name="connsiteX78" fmla="*/ 1417829 w 1417829"/>
                  <a:gd name="connsiteY78" fmla="*/ 528638 h 2757488"/>
                  <a:gd name="connsiteX79" fmla="*/ 1389254 w 1417829"/>
                  <a:gd name="connsiteY79" fmla="*/ 414338 h 2757488"/>
                  <a:gd name="connsiteX80" fmla="*/ 1374967 w 1417829"/>
                  <a:gd name="connsiteY80" fmla="*/ 371475 h 2757488"/>
                  <a:gd name="connsiteX81" fmla="*/ 1332104 w 1417829"/>
                  <a:gd name="connsiteY81" fmla="*/ 342900 h 2757488"/>
                  <a:gd name="connsiteX82" fmla="*/ 1303529 w 1417829"/>
                  <a:gd name="connsiteY82" fmla="*/ 300038 h 2757488"/>
                  <a:gd name="connsiteX83" fmla="*/ 1260667 w 1417829"/>
                  <a:gd name="connsiteY83" fmla="*/ 271463 h 2757488"/>
                  <a:gd name="connsiteX84" fmla="*/ 746317 w 1417829"/>
                  <a:gd name="connsiteY84" fmla="*/ 228600 h 2757488"/>
                  <a:gd name="connsiteX85" fmla="*/ 660592 w 1417829"/>
                  <a:gd name="connsiteY85" fmla="*/ 185738 h 2757488"/>
                  <a:gd name="connsiteX86" fmla="*/ 646304 w 1417829"/>
                  <a:gd name="connsiteY86" fmla="*/ 142875 h 2757488"/>
                  <a:gd name="connsiteX87" fmla="*/ 560579 w 1417829"/>
                  <a:gd name="connsiteY87" fmla="*/ 85725 h 2757488"/>
                  <a:gd name="connsiteX88" fmla="*/ 503429 w 1417829"/>
                  <a:gd name="connsiteY88" fmla="*/ 57150 h 2757488"/>
                  <a:gd name="connsiteX89" fmla="*/ 417704 w 1417829"/>
                  <a:gd name="connsiteY89" fmla="*/ 28575 h 2757488"/>
                  <a:gd name="connsiteX90" fmla="*/ 360554 w 1417829"/>
                  <a:gd name="connsiteY90" fmla="*/ 0 h 2757488"/>
                  <a:gd name="connsiteX91" fmla="*/ 160529 w 1417829"/>
                  <a:gd name="connsiteY91" fmla="*/ 14288 h 2757488"/>
                  <a:gd name="connsiteX92" fmla="*/ 74804 w 1417829"/>
                  <a:gd name="connsiteY92" fmla="*/ 57150 h 2757488"/>
                  <a:gd name="connsiteX93" fmla="*/ 31942 w 1417829"/>
                  <a:gd name="connsiteY93" fmla="*/ 71438 h 2757488"/>
                  <a:gd name="connsiteX94" fmla="*/ 17654 w 1417829"/>
                  <a:gd name="connsiteY94" fmla="*/ 200025 h 275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417829" h="2757488">
                    <a:moveTo>
                      <a:pt x="46229" y="114300"/>
                    </a:moveTo>
                    <a:cubicBezTo>
                      <a:pt x="41467" y="214313"/>
                      <a:pt x="44361" y="314985"/>
                      <a:pt x="31942" y="414338"/>
                    </a:cubicBezTo>
                    <a:cubicBezTo>
                      <a:pt x="29812" y="431377"/>
                      <a:pt x="0" y="440362"/>
                      <a:pt x="3367" y="457200"/>
                    </a:cubicBezTo>
                    <a:cubicBezTo>
                      <a:pt x="6734" y="474038"/>
                      <a:pt x="30092" y="479907"/>
                      <a:pt x="46229" y="485775"/>
                    </a:cubicBezTo>
                    <a:cubicBezTo>
                      <a:pt x="83137" y="499196"/>
                      <a:pt x="122640" y="504017"/>
                      <a:pt x="160529" y="514350"/>
                    </a:cubicBezTo>
                    <a:cubicBezTo>
                      <a:pt x="175059" y="518313"/>
                      <a:pt x="189104" y="523875"/>
                      <a:pt x="203392" y="528638"/>
                    </a:cubicBezTo>
                    <a:cubicBezTo>
                      <a:pt x="217841" y="550311"/>
                      <a:pt x="246254" y="584785"/>
                      <a:pt x="246254" y="614363"/>
                    </a:cubicBezTo>
                    <a:cubicBezTo>
                      <a:pt x="246254" y="661237"/>
                      <a:pt x="235870" y="827348"/>
                      <a:pt x="217679" y="900113"/>
                    </a:cubicBezTo>
                    <a:cubicBezTo>
                      <a:pt x="210374" y="929334"/>
                      <a:pt x="198629" y="957263"/>
                      <a:pt x="189104" y="985838"/>
                    </a:cubicBezTo>
                    <a:lnTo>
                      <a:pt x="174817" y="1028700"/>
                    </a:lnTo>
                    <a:cubicBezTo>
                      <a:pt x="179579" y="1128713"/>
                      <a:pt x="180789" y="1228958"/>
                      <a:pt x="189104" y="1328738"/>
                    </a:cubicBezTo>
                    <a:cubicBezTo>
                      <a:pt x="190355" y="1343746"/>
                      <a:pt x="196657" y="1358130"/>
                      <a:pt x="203392" y="1371600"/>
                    </a:cubicBezTo>
                    <a:cubicBezTo>
                      <a:pt x="211071" y="1386959"/>
                      <a:pt x="220974" y="1401271"/>
                      <a:pt x="231967" y="1414463"/>
                    </a:cubicBezTo>
                    <a:cubicBezTo>
                      <a:pt x="244902" y="1429985"/>
                      <a:pt x="259307" y="1444390"/>
                      <a:pt x="274829" y="1457325"/>
                    </a:cubicBezTo>
                    <a:cubicBezTo>
                      <a:pt x="288021" y="1468318"/>
                      <a:pt x="303404" y="1476375"/>
                      <a:pt x="317692" y="1485900"/>
                    </a:cubicBezTo>
                    <a:cubicBezTo>
                      <a:pt x="327217" y="1500188"/>
                      <a:pt x="331979" y="1519238"/>
                      <a:pt x="346267" y="1528763"/>
                    </a:cubicBezTo>
                    <a:cubicBezTo>
                      <a:pt x="362605" y="1539655"/>
                      <a:pt x="384536" y="1537655"/>
                      <a:pt x="403417" y="1543050"/>
                    </a:cubicBezTo>
                    <a:cubicBezTo>
                      <a:pt x="417898" y="1547187"/>
                      <a:pt x="433114" y="1550024"/>
                      <a:pt x="446279" y="1557338"/>
                    </a:cubicBezTo>
                    <a:cubicBezTo>
                      <a:pt x="593656" y="1639215"/>
                      <a:pt x="477882" y="1596448"/>
                      <a:pt x="574867" y="1628775"/>
                    </a:cubicBezTo>
                    <a:cubicBezTo>
                      <a:pt x="584392" y="1643063"/>
                      <a:pt x="588881" y="1662537"/>
                      <a:pt x="603442" y="1671638"/>
                    </a:cubicBezTo>
                    <a:cubicBezTo>
                      <a:pt x="628984" y="1687602"/>
                      <a:pt x="664105" y="1683505"/>
                      <a:pt x="689167" y="1700213"/>
                    </a:cubicBezTo>
                    <a:lnTo>
                      <a:pt x="732029" y="1728788"/>
                    </a:lnTo>
                    <a:lnTo>
                      <a:pt x="789179" y="1814513"/>
                    </a:lnTo>
                    <a:cubicBezTo>
                      <a:pt x="798704" y="1828800"/>
                      <a:pt x="812324" y="1841085"/>
                      <a:pt x="817754" y="1857375"/>
                    </a:cubicBezTo>
                    <a:lnTo>
                      <a:pt x="832042" y="1900238"/>
                    </a:lnTo>
                    <a:cubicBezTo>
                      <a:pt x="827279" y="1919288"/>
                      <a:pt x="823149" y="1938507"/>
                      <a:pt x="817754" y="1957388"/>
                    </a:cubicBezTo>
                    <a:cubicBezTo>
                      <a:pt x="813617" y="1971869"/>
                      <a:pt x="815722" y="1991496"/>
                      <a:pt x="803467" y="2000250"/>
                    </a:cubicBezTo>
                    <a:cubicBezTo>
                      <a:pt x="778957" y="2017757"/>
                      <a:pt x="746317" y="2019300"/>
                      <a:pt x="717742" y="2028825"/>
                    </a:cubicBezTo>
                    <a:cubicBezTo>
                      <a:pt x="703454" y="2033588"/>
                      <a:pt x="689490" y="2039460"/>
                      <a:pt x="674879" y="2043113"/>
                    </a:cubicBezTo>
                    <a:cubicBezTo>
                      <a:pt x="636779" y="2052638"/>
                      <a:pt x="597836" y="2059269"/>
                      <a:pt x="560579" y="2071688"/>
                    </a:cubicBezTo>
                    <a:lnTo>
                      <a:pt x="474854" y="2100263"/>
                    </a:lnTo>
                    <a:cubicBezTo>
                      <a:pt x="392962" y="2223099"/>
                      <a:pt x="502004" y="2078543"/>
                      <a:pt x="403417" y="2157413"/>
                    </a:cubicBezTo>
                    <a:cubicBezTo>
                      <a:pt x="369295" y="2184711"/>
                      <a:pt x="377810" y="2208627"/>
                      <a:pt x="360554" y="2243138"/>
                    </a:cubicBezTo>
                    <a:cubicBezTo>
                      <a:pt x="352875" y="2258496"/>
                      <a:pt x="341504" y="2271713"/>
                      <a:pt x="331979" y="2286000"/>
                    </a:cubicBezTo>
                    <a:cubicBezTo>
                      <a:pt x="336742" y="2319338"/>
                      <a:pt x="336590" y="2353757"/>
                      <a:pt x="346267" y="2386013"/>
                    </a:cubicBezTo>
                    <a:cubicBezTo>
                      <a:pt x="356352" y="2419630"/>
                      <a:pt x="388570" y="2442883"/>
                      <a:pt x="417704" y="2457450"/>
                    </a:cubicBezTo>
                    <a:cubicBezTo>
                      <a:pt x="431175" y="2464185"/>
                      <a:pt x="447096" y="2465003"/>
                      <a:pt x="460567" y="2471738"/>
                    </a:cubicBezTo>
                    <a:cubicBezTo>
                      <a:pt x="475925" y="2479417"/>
                      <a:pt x="489142" y="2490788"/>
                      <a:pt x="503429" y="2500313"/>
                    </a:cubicBezTo>
                    <a:cubicBezTo>
                      <a:pt x="537434" y="2602328"/>
                      <a:pt x="515296" y="2560976"/>
                      <a:pt x="560579" y="2628900"/>
                    </a:cubicBezTo>
                    <a:cubicBezTo>
                      <a:pt x="571509" y="2672620"/>
                      <a:pt x="570553" y="2696024"/>
                      <a:pt x="603442" y="2728913"/>
                    </a:cubicBezTo>
                    <a:cubicBezTo>
                      <a:pt x="615584" y="2741055"/>
                      <a:pt x="632017" y="2747963"/>
                      <a:pt x="646304" y="2757488"/>
                    </a:cubicBezTo>
                    <a:cubicBezTo>
                      <a:pt x="747279" y="2737292"/>
                      <a:pt x="694702" y="2750880"/>
                      <a:pt x="803467" y="2714625"/>
                    </a:cubicBezTo>
                    <a:lnTo>
                      <a:pt x="846329" y="2700338"/>
                    </a:lnTo>
                    <a:lnTo>
                      <a:pt x="974917" y="2614613"/>
                    </a:lnTo>
                    <a:lnTo>
                      <a:pt x="1017779" y="2586038"/>
                    </a:lnTo>
                    <a:lnTo>
                      <a:pt x="1060642" y="2557463"/>
                    </a:lnTo>
                    <a:cubicBezTo>
                      <a:pt x="1070167" y="2543175"/>
                      <a:pt x="1075808" y="2525327"/>
                      <a:pt x="1089217" y="2514600"/>
                    </a:cubicBezTo>
                    <a:cubicBezTo>
                      <a:pt x="1100977" y="2505192"/>
                      <a:pt x="1118609" y="2507048"/>
                      <a:pt x="1132079" y="2500313"/>
                    </a:cubicBezTo>
                    <a:cubicBezTo>
                      <a:pt x="1147438" y="2492634"/>
                      <a:pt x="1160654" y="2481263"/>
                      <a:pt x="1174942" y="2471738"/>
                    </a:cubicBezTo>
                    <a:cubicBezTo>
                      <a:pt x="1184467" y="2443163"/>
                      <a:pt x="1207253" y="2415901"/>
                      <a:pt x="1203517" y="2386013"/>
                    </a:cubicBezTo>
                    <a:cubicBezTo>
                      <a:pt x="1193387" y="2304976"/>
                      <a:pt x="1195169" y="2281988"/>
                      <a:pt x="1174942" y="2214563"/>
                    </a:cubicBezTo>
                    <a:cubicBezTo>
                      <a:pt x="1145309" y="2115785"/>
                      <a:pt x="1173090" y="2137746"/>
                      <a:pt x="1103504" y="2114550"/>
                    </a:cubicBezTo>
                    <a:cubicBezTo>
                      <a:pt x="1067622" y="1971024"/>
                      <a:pt x="1087349" y="2037511"/>
                      <a:pt x="1046354" y="1914525"/>
                    </a:cubicBezTo>
                    <a:cubicBezTo>
                      <a:pt x="1046353" y="1914521"/>
                      <a:pt x="1017781" y="1828803"/>
                      <a:pt x="1017779" y="1828800"/>
                    </a:cubicBezTo>
                    <a:cubicBezTo>
                      <a:pt x="946833" y="1722382"/>
                      <a:pt x="1038015" y="1853084"/>
                      <a:pt x="946342" y="1743075"/>
                    </a:cubicBezTo>
                    <a:cubicBezTo>
                      <a:pt x="935349" y="1729884"/>
                      <a:pt x="925446" y="1715571"/>
                      <a:pt x="917767" y="1700213"/>
                    </a:cubicBezTo>
                    <a:cubicBezTo>
                      <a:pt x="911032" y="1686742"/>
                      <a:pt x="912887" y="1669110"/>
                      <a:pt x="903479" y="1657350"/>
                    </a:cubicBezTo>
                    <a:cubicBezTo>
                      <a:pt x="892752" y="1643941"/>
                      <a:pt x="874904" y="1638300"/>
                      <a:pt x="860617" y="1628775"/>
                    </a:cubicBezTo>
                    <a:cubicBezTo>
                      <a:pt x="845638" y="1583839"/>
                      <a:pt x="849333" y="1573627"/>
                      <a:pt x="803467" y="1543050"/>
                    </a:cubicBezTo>
                    <a:cubicBezTo>
                      <a:pt x="790936" y="1534696"/>
                      <a:pt x="774892" y="1533525"/>
                      <a:pt x="760604" y="1528763"/>
                    </a:cubicBezTo>
                    <a:cubicBezTo>
                      <a:pt x="755842" y="1514475"/>
                      <a:pt x="756966" y="1496549"/>
                      <a:pt x="746317" y="1485900"/>
                    </a:cubicBezTo>
                    <a:cubicBezTo>
                      <a:pt x="684239" y="1423822"/>
                      <a:pt x="657706" y="1577445"/>
                      <a:pt x="717742" y="1357313"/>
                    </a:cubicBezTo>
                    <a:cubicBezTo>
                      <a:pt x="722260" y="1340746"/>
                      <a:pt x="731756" y="1323551"/>
                      <a:pt x="746317" y="1314450"/>
                    </a:cubicBezTo>
                    <a:cubicBezTo>
                      <a:pt x="771859" y="1298486"/>
                      <a:pt x="832042" y="1285875"/>
                      <a:pt x="832042" y="1285875"/>
                    </a:cubicBezTo>
                    <a:cubicBezTo>
                      <a:pt x="867951" y="1393606"/>
                      <a:pt x="819514" y="1260820"/>
                      <a:pt x="874904" y="1371600"/>
                    </a:cubicBezTo>
                    <a:cubicBezTo>
                      <a:pt x="881639" y="1385071"/>
                      <a:pt x="879784" y="1402703"/>
                      <a:pt x="889192" y="1414463"/>
                    </a:cubicBezTo>
                    <a:cubicBezTo>
                      <a:pt x="909336" y="1439643"/>
                      <a:pt x="946680" y="1447913"/>
                      <a:pt x="974917" y="1457325"/>
                    </a:cubicBezTo>
                    <a:cubicBezTo>
                      <a:pt x="984442" y="1443038"/>
                      <a:pt x="1001596" y="1431529"/>
                      <a:pt x="1003492" y="1414463"/>
                    </a:cubicBezTo>
                    <a:cubicBezTo>
                      <a:pt x="1009540" y="1360033"/>
                      <a:pt x="986505" y="1332228"/>
                      <a:pt x="974917" y="1285875"/>
                    </a:cubicBezTo>
                    <a:cubicBezTo>
                      <a:pt x="969027" y="1262316"/>
                      <a:pt x="965392" y="1238250"/>
                      <a:pt x="960629" y="1214438"/>
                    </a:cubicBezTo>
                    <a:cubicBezTo>
                      <a:pt x="965392" y="1119188"/>
                      <a:pt x="966655" y="1023698"/>
                      <a:pt x="974917" y="928688"/>
                    </a:cubicBezTo>
                    <a:cubicBezTo>
                      <a:pt x="976222" y="913684"/>
                      <a:pt x="982469" y="899296"/>
                      <a:pt x="989204" y="885825"/>
                    </a:cubicBezTo>
                    <a:cubicBezTo>
                      <a:pt x="996883" y="870466"/>
                      <a:pt x="1005637" y="855105"/>
                      <a:pt x="1017779" y="842963"/>
                    </a:cubicBezTo>
                    <a:cubicBezTo>
                      <a:pt x="1051742" y="809001"/>
                      <a:pt x="1103925" y="799961"/>
                      <a:pt x="1146367" y="785813"/>
                    </a:cubicBezTo>
                    <a:lnTo>
                      <a:pt x="1232092" y="757238"/>
                    </a:lnTo>
                    <a:cubicBezTo>
                      <a:pt x="1246379" y="752476"/>
                      <a:pt x="1262423" y="751304"/>
                      <a:pt x="1274954" y="742950"/>
                    </a:cubicBezTo>
                    <a:cubicBezTo>
                      <a:pt x="1330348" y="706021"/>
                      <a:pt x="1301527" y="719805"/>
                      <a:pt x="1360679" y="700088"/>
                    </a:cubicBezTo>
                    <a:lnTo>
                      <a:pt x="1403542" y="571500"/>
                    </a:lnTo>
                    <a:lnTo>
                      <a:pt x="1417829" y="528638"/>
                    </a:lnTo>
                    <a:cubicBezTo>
                      <a:pt x="1408304" y="490538"/>
                      <a:pt x="1401673" y="451595"/>
                      <a:pt x="1389254" y="414338"/>
                    </a:cubicBezTo>
                    <a:cubicBezTo>
                      <a:pt x="1384492" y="400050"/>
                      <a:pt x="1384375" y="383235"/>
                      <a:pt x="1374967" y="371475"/>
                    </a:cubicBezTo>
                    <a:cubicBezTo>
                      <a:pt x="1364240" y="358066"/>
                      <a:pt x="1346392" y="352425"/>
                      <a:pt x="1332104" y="342900"/>
                    </a:cubicBezTo>
                    <a:cubicBezTo>
                      <a:pt x="1322579" y="328613"/>
                      <a:pt x="1315671" y="312180"/>
                      <a:pt x="1303529" y="300038"/>
                    </a:cubicBezTo>
                    <a:cubicBezTo>
                      <a:pt x="1291387" y="287896"/>
                      <a:pt x="1276358" y="278437"/>
                      <a:pt x="1260667" y="271463"/>
                    </a:cubicBezTo>
                    <a:cubicBezTo>
                      <a:pt x="1099147" y="199676"/>
                      <a:pt x="921121" y="234427"/>
                      <a:pt x="746317" y="228600"/>
                    </a:cubicBezTo>
                    <a:cubicBezTo>
                      <a:pt x="718080" y="219188"/>
                      <a:pt x="680736" y="210918"/>
                      <a:pt x="660592" y="185738"/>
                    </a:cubicBezTo>
                    <a:cubicBezTo>
                      <a:pt x="651184" y="173978"/>
                      <a:pt x="656953" y="153524"/>
                      <a:pt x="646304" y="142875"/>
                    </a:cubicBezTo>
                    <a:cubicBezTo>
                      <a:pt x="622020" y="118591"/>
                      <a:pt x="591296" y="101084"/>
                      <a:pt x="560579" y="85725"/>
                    </a:cubicBezTo>
                    <a:cubicBezTo>
                      <a:pt x="541529" y="76200"/>
                      <a:pt x="523204" y="65060"/>
                      <a:pt x="503429" y="57150"/>
                    </a:cubicBezTo>
                    <a:cubicBezTo>
                      <a:pt x="475463" y="45963"/>
                      <a:pt x="444645" y="42045"/>
                      <a:pt x="417704" y="28575"/>
                    </a:cubicBezTo>
                    <a:lnTo>
                      <a:pt x="360554" y="0"/>
                    </a:lnTo>
                    <a:cubicBezTo>
                      <a:pt x="293879" y="4763"/>
                      <a:pt x="226916" y="6478"/>
                      <a:pt x="160529" y="14288"/>
                    </a:cubicBezTo>
                    <a:cubicBezTo>
                      <a:pt x="113568" y="19813"/>
                      <a:pt x="116297" y="36403"/>
                      <a:pt x="74804" y="57150"/>
                    </a:cubicBezTo>
                    <a:cubicBezTo>
                      <a:pt x="61334" y="63885"/>
                      <a:pt x="46229" y="66675"/>
                      <a:pt x="31942" y="71438"/>
                    </a:cubicBezTo>
                    <a:cubicBezTo>
                      <a:pt x="16307" y="180879"/>
                      <a:pt x="17654" y="137774"/>
                      <a:pt x="17654" y="200025"/>
                    </a:cubicBezTo>
                  </a:path>
                </a:pathLst>
              </a:custGeom>
              <a:solidFill>
                <a:schemeClr val="accent3">
                  <a:lumMod val="60000"/>
                  <a:lumOff val="40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Freeform 23"/>
              <p:cNvSpPr/>
              <p:nvPr/>
            </p:nvSpPr>
            <p:spPr>
              <a:xfrm>
                <a:off x="7547183" y="3315227"/>
                <a:ext cx="389882" cy="192172"/>
              </a:xfrm>
              <a:custGeom>
                <a:avLst/>
                <a:gdLst>
                  <a:gd name="connsiteX0" fmla="*/ 7308 w 1264608"/>
                  <a:gd name="connsiteY0" fmla="*/ 81346 h 595696"/>
                  <a:gd name="connsiteX1" fmla="*/ 35883 w 1264608"/>
                  <a:gd name="connsiteY1" fmla="*/ 181359 h 595696"/>
                  <a:gd name="connsiteX2" fmla="*/ 50171 w 1264608"/>
                  <a:gd name="connsiteY2" fmla="*/ 224221 h 595696"/>
                  <a:gd name="connsiteX3" fmla="*/ 107321 w 1264608"/>
                  <a:gd name="connsiteY3" fmla="*/ 309946 h 595696"/>
                  <a:gd name="connsiteX4" fmla="*/ 135896 w 1264608"/>
                  <a:gd name="connsiteY4" fmla="*/ 352809 h 595696"/>
                  <a:gd name="connsiteX5" fmla="*/ 235908 w 1264608"/>
                  <a:gd name="connsiteY5" fmla="*/ 409959 h 595696"/>
                  <a:gd name="connsiteX6" fmla="*/ 278771 w 1264608"/>
                  <a:gd name="connsiteY6" fmla="*/ 424246 h 595696"/>
                  <a:gd name="connsiteX7" fmla="*/ 364496 w 1264608"/>
                  <a:gd name="connsiteY7" fmla="*/ 481396 h 595696"/>
                  <a:gd name="connsiteX8" fmla="*/ 450221 w 1264608"/>
                  <a:gd name="connsiteY8" fmla="*/ 509971 h 595696"/>
                  <a:gd name="connsiteX9" fmla="*/ 564521 w 1264608"/>
                  <a:gd name="connsiteY9" fmla="*/ 538546 h 595696"/>
                  <a:gd name="connsiteX10" fmla="*/ 693108 w 1264608"/>
                  <a:gd name="connsiteY10" fmla="*/ 581409 h 595696"/>
                  <a:gd name="connsiteX11" fmla="*/ 735971 w 1264608"/>
                  <a:gd name="connsiteY11" fmla="*/ 595696 h 595696"/>
                  <a:gd name="connsiteX12" fmla="*/ 878846 w 1264608"/>
                  <a:gd name="connsiteY12" fmla="*/ 581409 h 595696"/>
                  <a:gd name="connsiteX13" fmla="*/ 921708 w 1264608"/>
                  <a:gd name="connsiteY13" fmla="*/ 552834 h 595696"/>
                  <a:gd name="connsiteX14" fmla="*/ 1021721 w 1264608"/>
                  <a:gd name="connsiteY14" fmla="*/ 495684 h 595696"/>
                  <a:gd name="connsiteX15" fmla="*/ 1064583 w 1264608"/>
                  <a:gd name="connsiteY15" fmla="*/ 467109 h 595696"/>
                  <a:gd name="connsiteX16" fmla="*/ 1221746 w 1264608"/>
                  <a:gd name="connsiteY16" fmla="*/ 438534 h 595696"/>
                  <a:gd name="connsiteX17" fmla="*/ 1250321 w 1264608"/>
                  <a:gd name="connsiteY17" fmla="*/ 295659 h 595696"/>
                  <a:gd name="connsiteX18" fmla="*/ 1264608 w 1264608"/>
                  <a:gd name="connsiteY18" fmla="*/ 252796 h 595696"/>
                  <a:gd name="connsiteX19" fmla="*/ 1250321 w 1264608"/>
                  <a:gd name="connsiteY19" fmla="*/ 195646 h 595696"/>
                  <a:gd name="connsiteX20" fmla="*/ 1164596 w 1264608"/>
                  <a:gd name="connsiteY20" fmla="*/ 152784 h 595696"/>
                  <a:gd name="connsiteX21" fmla="*/ 1093158 w 1264608"/>
                  <a:gd name="connsiteY21" fmla="*/ 95634 h 595696"/>
                  <a:gd name="connsiteX22" fmla="*/ 1050296 w 1264608"/>
                  <a:gd name="connsiteY22" fmla="*/ 67059 h 595696"/>
                  <a:gd name="connsiteX23" fmla="*/ 1007433 w 1264608"/>
                  <a:gd name="connsiteY23" fmla="*/ 52771 h 595696"/>
                  <a:gd name="connsiteX24" fmla="*/ 578808 w 1264608"/>
                  <a:gd name="connsiteY24" fmla="*/ 38484 h 595696"/>
                  <a:gd name="connsiteX25" fmla="*/ 193046 w 1264608"/>
                  <a:gd name="connsiteY25" fmla="*/ 38484 h 595696"/>
                  <a:gd name="connsiteX26" fmla="*/ 78746 w 1264608"/>
                  <a:gd name="connsiteY26" fmla="*/ 67059 h 595696"/>
                  <a:gd name="connsiteX27" fmla="*/ 7308 w 1264608"/>
                  <a:gd name="connsiteY27" fmla="*/ 81346 h 595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64608" h="595696">
                    <a:moveTo>
                      <a:pt x="7308" y="81346"/>
                    </a:moveTo>
                    <a:cubicBezTo>
                      <a:pt x="164" y="100396"/>
                      <a:pt x="0" y="55769"/>
                      <a:pt x="35883" y="181359"/>
                    </a:cubicBezTo>
                    <a:cubicBezTo>
                      <a:pt x="40020" y="195840"/>
                      <a:pt x="42857" y="211056"/>
                      <a:pt x="50171" y="224221"/>
                    </a:cubicBezTo>
                    <a:cubicBezTo>
                      <a:pt x="66850" y="254242"/>
                      <a:pt x="88271" y="281371"/>
                      <a:pt x="107321" y="309946"/>
                    </a:cubicBezTo>
                    <a:cubicBezTo>
                      <a:pt x="116846" y="324234"/>
                      <a:pt x="121608" y="343284"/>
                      <a:pt x="135896" y="352809"/>
                    </a:cubicBezTo>
                    <a:cubicBezTo>
                      <a:pt x="178941" y="381506"/>
                      <a:pt x="185153" y="388207"/>
                      <a:pt x="235908" y="409959"/>
                    </a:cubicBezTo>
                    <a:cubicBezTo>
                      <a:pt x="249751" y="415892"/>
                      <a:pt x="264483" y="419484"/>
                      <a:pt x="278771" y="424246"/>
                    </a:cubicBezTo>
                    <a:cubicBezTo>
                      <a:pt x="307346" y="443296"/>
                      <a:pt x="331915" y="470536"/>
                      <a:pt x="364496" y="481396"/>
                    </a:cubicBezTo>
                    <a:cubicBezTo>
                      <a:pt x="393071" y="490921"/>
                      <a:pt x="421000" y="502666"/>
                      <a:pt x="450221" y="509971"/>
                    </a:cubicBezTo>
                    <a:cubicBezTo>
                      <a:pt x="488321" y="519496"/>
                      <a:pt x="527264" y="526127"/>
                      <a:pt x="564521" y="538546"/>
                    </a:cubicBezTo>
                    <a:lnTo>
                      <a:pt x="693108" y="581409"/>
                    </a:lnTo>
                    <a:lnTo>
                      <a:pt x="735971" y="595696"/>
                    </a:lnTo>
                    <a:cubicBezTo>
                      <a:pt x="783596" y="590934"/>
                      <a:pt x="832209" y="592171"/>
                      <a:pt x="878846" y="581409"/>
                    </a:cubicBezTo>
                    <a:cubicBezTo>
                      <a:pt x="895578" y="577548"/>
                      <a:pt x="907735" y="562815"/>
                      <a:pt x="921708" y="552834"/>
                    </a:cubicBezTo>
                    <a:cubicBezTo>
                      <a:pt x="997393" y="498772"/>
                      <a:pt x="952165" y="518868"/>
                      <a:pt x="1021721" y="495684"/>
                    </a:cubicBezTo>
                    <a:cubicBezTo>
                      <a:pt x="1036008" y="486159"/>
                      <a:pt x="1049225" y="474788"/>
                      <a:pt x="1064583" y="467109"/>
                    </a:cubicBezTo>
                    <a:cubicBezTo>
                      <a:pt x="1108634" y="445083"/>
                      <a:pt x="1182341" y="443460"/>
                      <a:pt x="1221746" y="438534"/>
                    </a:cubicBezTo>
                    <a:cubicBezTo>
                      <a:pt x="1254024" y="341696"/>
                      <a:pt x="1217486" y="459833"/>
                      <a:pt x="1250321" y="295659"/>
                    </a:cubicBezTo>
                    <a:cubicBezTo>
                      <a:pt x="1253275" y="280891"/>
                      <a:pt x="1259846" y="267084"/>
                      <a:pt x="1264608" y="252796"/>
                    </a:cubicBezTo>
                    <a:cubicBezTo>
                      <a:pt x="1259846" y="233746"/>
                      <a:pt x="1261213" y="211984"/>
                      <a:pt x="1250321" y="195646"/>
                    </a:cubicBezTo>
                    <a:cubicBezTo>
                      <a:pt x="1234494" y="171906"/>
                      <a:pt x="1189047" y="160934"/>
                      <a:pt x="1164596" y="152784"/>
                    </a:cubicBezTo>
                    <a:cubicBezTo>
                      <a:pt x="1116426" y="80528"/>
                      <a:pt x="1162171" y="130140"/>
                      <a:pt x="1093158" y="95634"/>
                    </a:cubicBezTo>
                    <a:cubicBezTo>
                      <a:pt x="1077799" y="87955"/>
                      <a:pt x="1065654" y="74738"/>
                      <a:pt x="1050296" y="67059"/>
                    </a:cubicBezTo>
                    <a:cubicBezTo>
                      <a:pt x="1036825" y="60324"/>
                      <a:pt x="1022466" y="53682"/>
                      <a:pt x="1007433" y="52771"/>
                    </a:cubicBezTo>
                    <a:cubicBezTo>
                      <a:pt x="864740" y="44123"/>
                      <a:pt x="721683" y="43246"/>
                      <a:pt x="578808" y="38484"/>
                    </a:cubicBezTo>
                    <a:cubicBezTo>
                      <a:pt x="424876" y="0"/>
                      <a:pt x="487758" y="9963"/>
                      <a:pt x="193046" y="38484"/>
                    </a:cubicBezTo>
                    <a:cubicBezTo>
                      <a:pt x="153956" y="42267"/>
                      <a:pt x="78746" y="67059"/>
                      <a:pt x="78746" y="67059"/>
                    </a:cubicBezTo>
                    <a:cubicBezTo>
                      <a:pt x="27022" y="101541"/>
                      <a:pt x="14452" y="62296"/>
                      <a:pt x="7308" y="81346"/>
                    </a:cubicBez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1" name="Group 30"/>
          <p:cNvGrpSpPr/>
          <p:nvPr/>
        </p:nvGrpSpPr>
        <p:grpSpPr>
          <a:xfrm>
            <a:off x="3939135" y="3182636"/>
            <a:ext cx="671467" cy="2575940"/>
            <a:chOff x="3729193" y="976912"/>
            <a:chExt cx="1003199" cy="3848561"/>
          </a:xfrm>
        </p:grpSpPr>
        <p:sp>
          <p:nvSpPr>
            <p:cNvPr id="32" name="Rounded Rectangle 22"/>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24"/>
            <p:cNvSpPr/>
            <p:nvPr/>
          </p:nvSpPr>
          <p:spPr>
            <a:xfrm rot="19769779">
              <a:off x="4468757" y="1811105"/>
              <a:ext cx="263635" cy="148801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4"/>
            <p:cNvSpPr/>
            <p:nvPr/>
          </p:nvSpPr>
          <p:spPr>
            <a:xfrm rot="1069183">
              <a:off x="3771165" y="3357495"/>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5"/>
            <p:cNvSpPr/>
            <p:nvPr/>
          </p:nvSpPr>
          <p:spPr>
            <a:xfrm rot="9815699">
              <a:off x="4320769" y="3397833"/>
              <a:ext cx="308310" cy="137069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3774774" y="976912"/>
              <a:ext cx="808212" cy="8082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7"/>
            <p:cNvSpPr/>
            <p:nvPr/>
          </p:nvSpPr>
          <p:spPr>
            <a:xfrm rot="7027031">
              <a:off x="3113315" y="2417911"/>
              <a:ext cx="1490836" cy="25907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p:cNvGrpSpPr/>
          <p:nvPr/>
        </p:nvGrpSpPr>
        <p:grpSpPr>
          <a:xfrm>
            <a:off x="5119167" y="3247396"/>
            <a:ext cx="769730" cy="2459902"/>
            <a:chOff x="7205858" y="1350098"/>
            <a:chExt cx="1204256" cy="3848561"/>
          </a:xfrm>
        </p:grpSpPr>
        <p:grpSp>
          <p:nvGrpSpPr>
            <p:cNvPr id="39" name="Group 38"/>
            <p:cNvGrpSpPr/>
            <p:nvPr/>
          </p:nvGrpSpPr>
          <p:grpSpPr>
            <a:xfrm>
              <a:off x="7322943" y="1350098"/>
              <a:ext cx="1003199" cy="3848561"/>
              <a:chOff x="3729193" y="976912"/>
              <a:chExt cx="1003199" cy="3848561"/>
            </a:xfrm>
          </p:grpSpPr>
          <p:sp>
            <p:nvSpPr>
              <p:cNvPr id="41" name="Rounded Rectangle 54"/>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55"/>
              <p:cNvSpPr/>
              <p:nvPr/>
            </p:nvSpPr>
            <p:spPr>
              <a:xfrm rot="19769779">
                <a:off x="4468757" y="1811105"/>
                <a:ext cx="263635" cy="148801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56"/>
              <p:cNvSpPr/>
              <p:nvPr/>
            </p:nvSpPr>
            <p:spPr>
              <a:xfrm rot="1069183">
                <a:off x="3771165" y="3357495"/>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57"/>
              <p:cNvSpPr/>
              <p:nvPr/>
            </p:nvSpPr>
            <p:spPr>
              <a:xfrm rot="9815699">
                <a:off x="4320769" y="3360887"/>
                <a:ext cx="308310" cy="137069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3774774" y="976912"/>
                <a:ext cx="808212" cy="8082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59"/>
              <p:cNvSpPr/>
              <p:nvPr/>
            </p:nvSpPr>
            <p:spPr>
              <a:xfrm rot="7027031">
                <a:off x="3113315" y="2417911"/>
                <a:ext cx="1490836" cy="25907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Isosceles Triangle 39"/>
            <p:cNvSpPr/>
            <p:nvPr/>
          </p:nvSpPr>
          <p:spPr>
            <a:xfrm>
              <a:off x="7205858" y="2529430"/>
              <a:ext cx="1204256" cy="182780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4230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8.33333E-7 -1.85185E-6 L 0.17669 0.01644 " pathEditMode="relative" rAng="0" ptsTypes="AA">
                                      <p:cBhvr>
                                        <p:cTn id="6" dur="2000" fill="hold"/>
                                        <p:tgtEl>
                                          <p:spTgt spid="31"/>
                                        </p:tgtEl>
                                        <p:attrNameLst>
                                          <p:attrName>ppt_x</p:attrName>
                                          <p:attrName>ppt_y</p:attrName>
                                        </p:attrNameLst>
                                      </p:cBhvr>
                                      <p:rCtr x="8828" y="810"/>
                                    </p:animMotion>
                                  </p:childTnLst>
                                </p:cTn>
                              </p:par>
                              <p:par>
                                <p:cTn id="7" presetID="42" presetClass="path" presetSubtype="0" accel="50000" decel="50000" fill="hold" nodeType="withEffect">
                                  <p:stCondLst>
                                    <p:cond delay="0"/>
                                  </p:stCondLst>
                                  <p:childTnLst>
                                    <p:animMotion origin="layout" path="M -2.29167E-6 2.22222E-6 L 0.17448 0.01342 " pathEditMode="relative" rAng="0" ptsTypes="AA">
                                      <p:cBhvr>
                                        <p:cTn id="8" dur="2000" fill="hold"/>
                                        <p:tgtEl>
                                          <p:spTgt spid="38"/>
                                        </p:tgtEl>
                                        <p:attrNameLst>
                                          <p:attrName>ppt_x</p:attrName>
                                          <p:attrName>ppt_y</p:attrName>
                                        </p:attrNameLst>
                                      </p:cBhvr>
                                      <p:rCtr x="8724" y="671"/>
                                    </p:animMotion>
                                  </p:childTnLst>
                                </p:cTn>
                              </p:par>
                              <p:par>
                                <p:cTn id="9" presetID="16" presetClass="entr" presetSubtype="37"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outVertical)">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35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981200" y="1"/>
            <a:ext cx="8153400"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Payment</a:t>
            </a:r>
          </a:p>
        </p:txBody>
      </p:sp>
      <p:sp>
        <p:nvSpPr>
          <p:cNvPr id="6" name="TextBox 5"/>
          <p:cNvSpPr txBox="1"/>
          <p:nvPr/>
        </p:nvSpPr>
        <p:spPr>
          <a:xfrm>
            <a:off x="847165" y="1085670"/>
            <a:ext cx="3733800" cy="1200329"/>
          </a:xfrm>
          <a:prstGeom prst="rect">
            <a:avLst/>
          </a:prstGeom>
          <a:noFill/>
        </p:spPr>
        <p:txBody>
          <a:bodyPr wrap="square" rtlCol="0">
            <a:spAutoFit/>
          </a:bodyPr>
          <a:lstStyle/>
          <a:p>
            <a:r>
              <a:rPr lang="en-US" sz="2400" dirty="0">
                <a:solidFill>
                  <a:schemeClr val="bg1"/>
                </a:solidFill>
              </a:rPr>
              <a:t>What does Babylon want?</a:t>
            </a:r>
          </a:p>
          <a:p>
            <a:endParaRPr lang="en-US" sz="2400" dirty="0">
              <a:solidFill>
                <a:schemeClr val="bg1"/>
              </a:solidFill>
            </a:endParaRPr>
          </a:p>
          <a:p>
            <a:r>
              <a:rPr lang="en-US" sz="2400" dirty="0">
                <a:solidFill>
                  <a:srgbClr val="FFFF00"/>
                </a:solidFill>
              </a:rPr>
              <a:t>The Souls of Men</a:t>
            </a:r>
          </a:p>
        </p:txBody>
      </p:sp>
      <p:sp>
        <p:nvSpPr>
          <p:cNvPr id="7" name="TextBox 6"/>
          <p:cNvSpPr txBox="1"/>
          <p:nvPr/>
        </p:nvSpPr>
        <p:spPr>
          <a:xfrm>
            <a:off x="47663" y="6443871"/>
            <a:ext cx="2438400" cy="369332"/>
          </a:xfrm>
          <a:prstGeom prst="rect">
            <a:avLst/>
          </a:prstGeom>
          <a:noFill/>
        </p:spPr>
        <p:txBody>
          <a:bodyPr wrap="square" rtlCol="0">
            <a:spAutoFit/>
          </a:bodyPr>
          <a:lstStyle/>
          <a:p>
            <a:r>
              <a:rPr lang="en-US" dirty="0">
                <a:solidFill>
                  <a:schemeClr val="bg1"/>
                </a:solidFill>
              </a:rPr>
              <a:t>Revelation 18:5-6</a:t>
            </a:r>
          </a:p>
        </p:txBody>
      </p:sp>
      <p:sp>
        <p:nvSpPr>
          <p:cNvPr id="8" name="TextBox 7"/>
          <p:cNvSpPr txBox="1"/>
          <p:nvPr/>
        </p:nvSpPr>
        <p:spPr>
          <a:xfrm>
            <a:off x="6477000" y="1374339"/>
            <a:ext cx="3733800" cy="1200329"/>
          </a:xfrm>
          <a:prstGeom prst="rect">
            <a:avLst/>
          </a:prstGeom>
          <a:noFill/>
        </p:spPr>
        <p:txBody>
          <a:bodyPr wrap="square" rtlCol="0">
            <a:spAutoFit/>
          </a:bodyPr>
          <a:lstStyle/>
          <a:p>
            <a:r>
              <a:rPr lang="en-US" sz="2400" dirty="0">
                <a:solidFill>
                  <a:schemeClr val="bg1"/>
                </a:solidFill>
              </a:rPr>
              <a:t>She (Babylon) will give you what you want, only temporarily and at a price</a:t>
            </a:r>
            <a:endParaRPr lang="en-US" sz="2400" dirty="0">
              <a:solidFill>
                <a:srgbClr val="FFFF00"/>
              </a:solidFill>
            </a:endParaRPr>
          </a:p>
        </p:txBody>
      </p:sp>
      <p:sp>
        <p:nvSpPr>
          <p:cNvPr id="9" name="TextBox 8"/>
          <p:cNvSpPr txBox="1"/>
          <p:nvPr/>
        </p:nvSpPr>
        <p:spPr>
          <a:xfrm>
            <a:off x="4615525" y="5534375"/>
            <a:ext cx="6539753" cy="830997"/>
          </a:xfrm>
          <a:prstGeom prst="rect">
            <a:avLst/>
          </a:prstGeom>
          <a:noFill/>
        </p:spPr>
        <p:txBody>
          <a:bodyPr wrap="square" rtlCol="0">
            <a:spAutoFit/>
          </a:bodyPr>
          <a:lstStyle/>
          <a:p>
            <a:pPr algn="ctr"/>
            <a:r>
              <a:rPr lang="en-US" sz="2400" dirty="0">
                <a:solidFill>
                  <a:schemeClr val="bg1"/>
                </a:solidFill>
              </a:rPr>
              <a:t>Double=</a:t>
            </a:r>
          </a:p>
          <a:p>
            <a:pPr algn="ctr"/>
            <a:r>
              <a:rPr lang="en-US" sz="2400" dirty="0">
                <a:solidFill>
                  <a:schemeClr val="bg1"/>
                </a:solidFill>
              </a:rPr>
              <a:t>Her payment to us is not 1 for 1, but 2 for 1</a:t>
            </a:r>
            <a:endParaRPr lang="en-US" sz="2400" dirty="0">
              <a:solidFill>
                <a:srgbClr val="FFFF00"/>
              </a:solidFill>
            </a:endParaRPr>
          </a:p>
        </p:txBody>
      </p:sp>
      <p:pic>
        <p:nvPicPr>
          <p:cNvPr id="3076" name="Picture 4"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10800" y="4739581"/>
            <a:ext cx="1888956" cy="188895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two fingers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563470" y="4831113"/>
            <a:ext cx="1797424" cy="179742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53A03C61-DE10-497A-9B19-0E9DC07CA9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3956" y="2356005"/>
            <a:ext cx="2712720" cy="3395472"/>
          </a:xfrm>
          <a:prstGeom prst="rect">
            <a:avLst/>
          </a:prstGeom>
        </p:spPr>
      </p:pic>
      <p:pic>
        <p:nvPicPr>
          <p:cNvPr id="11" name="Picture 10">
            <a:extLst>
              <a:ext uri="{FF2B5EF4-FFF2-40B4-BE49-F238E27FC236}">
                <a16:creationId xmlns:a16="http://schemas.microsoft.com/office/drawing/2014/main" id="{CA75BBF2-E694-45AE-8686-3F8B25F7EA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65413" y="2899151"/>
            <a:ext cx="2819400" cy="2114550"/>
          </a:xfrm>
          <a:prstGeom prst="rect">
            <a:avLst/>
          </a:prstGeom>
        </p:spPr>
      </p:pic>
    </p:spTree>
    <p:extLst>
      <p:ext uri="{BB962C8B-B14F-4D97-AF65-F5344CB8AC3E}">
        <p14:creationId xmlns:p14="http://schemas.microsoft.com/office/powerpoint/2010/main" val="2214744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7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35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981200" y="1"/>
            <a:ext cx="8153400"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Plagues</a:t>
            </a:r>
          </a:p>
        </p:txBody>
      </p:sp>
      <p:sp>
        <p:nvSpPr>
          <p:cNvPr id="6" name="TextBox 5"/>
          <p:cNvSpPr txBox="1"/>
          <p:nvPr/>
        </p:nvSpPr>
        <p:spPr>
          <a:xfrm>
            <a:off x="268941" y="1295401"/>
            <a:ext cx="5293659" cy="1200329"/>
          </a:xfrm>
          <a:prstGeom prst="rect">
            <a:avLst/>
          </a:prstGeom>
          <a:noFill/>
        </p:spPr>
        <p:txBody>
          <a:bodyPr wrap="square" rtlCol="0">
            <a:spAutoFit/>
          </a:bodyPr>
          <a:lstStyle/>
          <a:p>
            <a:r>
              <a:rPr lang="en-US" sz="2400" dirty="0">
                <a:solidFill>
                  <a:schemeClr val="bg1"/>
                </a:solidFill>
              </a:rPr>
              <a:t>Death and Mourning and Famine</a:t>
            </a:r>
          </a:p>
          <a:p>
            <a:endParaRPr lang="en-US" sz="2400" dirty="0">
              <a:solidFill>
                <a:schemeClr val="bg1"/>
              </a:solidFill>
            </a:endParaRPr>
          </a:p>
          <a:p>
            <a:r>
              <a:rPr lang="en-US" sz="2400" dirty="0">
                <a:solidFill>
                  <a:schemeClr val="bg1"/>
                </a:solidFill>
              </a:rPr>
              <a:t>And burned with fire</a:t>
            </a:r>
            <a:endParaRPr lang="en-US" sz="2400" dirty="0">
              <a:solidFill>
                <a:srgbClr val="FFFF00"/>
              </a:solidFill>
            </a:endParaRPr>
          </a:p>
        </p:txBody>
      </p:sp>
      <p:sp>
        <p:nvSpPr>
          <p:cNvPr id="7" name="TextBox 6"/>
          <p:cNvSpPr txBox="1"/>
          <p:nvPr/>
        </p:nvSpPr>
        <p:spPr>
          <a:xfrm>
            <a:off x="179294" y="6421014"/>
            <a:ext cx="2438400" cy="369332"/>
          </a:xfrm>
          <a:prstGeom prst="rect">
            <a:avLst/>
          </a:prstGeom>
          <a:noFill/>
        </p:spPr>
        <p:txBody>
          <a:bodyPr wrap="square" rtlCol="0">
            <a:spAutoFit/>
          </a:bodyPr>
          <a:lstStyle/>
          <a:p>
            <a:r>
              <a:rPr lang="en-US" dirty="0">
                <a:solidFill>
                  <a:schemeClr val="bg1"/>
                </a:solidFill>
              </a:rPr>
              <a:t>Revelation 18:8</a:t>
            </a:r>
          </a:p>
        </p:txBody>
      </p:sp>
      <p:sp>
        <p:nvSpPr>
          <p:cNvPr id="8" name="TextBox 7"/>
          <p:cNvSpPr txBox="1"/>
          <p:nvPr/>
        </p:nvSpPr>
        <p:spPr>
          <a:xfrm>
            <a:off x="6248400" y="990601"/>
            <a:ext cx="5719482" cy="3046988"/>
          </a:xfrm>
          <a:prstGeom prst="rect">
            <a:avLst/>
          </a:prstGeom>
          <a:noFill/>
        </p:spPr>
        <p:txBody>
          <a:bodyPr wrap="square" rtlCol="0">
            <a:spAutoFit/>
          </a:bodyPr>
          <a:lstStyle/>
          <a:p>
            <a:r>
              <a:rPr lang="en-US" sz="2400" dirty="0">
                <a:solidFill>
                  <a:schemeClr val="bg1"/>
                </a:solidFill>
              </a:rPr>
              <a:t>Burned—</a:t>
            </a:r>
          </a:p>
          <a:p>
            <a:r>
              <a:rPr lang="en-US" sz="2400" dirty="0">
                <a:solidFill>
                  <a:schemeClr val="bg1"/>
                </a:solidFill>
              </a:rPr>
              <a:t>1. A purifying agent used in the last days. Only those things already pure and incorruptible will remain.</a:t>
            </a:r>
          </a:p>
          <a:p>
            <a:endParaRPr lang="en-US" sz="2400" dirty="0">
              <a:solidFill>
                <a:schemeClr val="bg1"/>
              </a:solidFill>
            </a:endParaRPr>
          </a:p>
          <a:p>
            <a:r>
              <a:rPr lang="en-US" sz="2400" dirty="0">
                <a:solidFill>
                  <a:schemeClr val="bg1"/>
                </a:solidFill>
              </a:rPr>
              <a:t>2. Fire of the Holy Ghost will purge those willing to have his companionship. They will cast Satan out.</a:t>
            </a:r>
            <a:endParaRPr lang="en-US" sz="2400" dirty="0">
              <a:solidFill>
                <a:srgbClr val="FFFF00"/>
              </a:solidFill>
            </a:endParaRPr>
          </a:p>
        </p:txBody>
      </p:sp>
      <p:sp>
        <p:nvSpPr>
          <p:cNvPr id="9" name="TextBox 8"/>
          <p:cNvSpPr txBox="1"/>
          <p:nvPr/>
        </p:nvSpPr>
        <p:spPr>
          <a:xfrm>
            <a:off x="4495799" y="4724400"/>
            <a:ext cx="7324165" cy="1938992"/>
          </a:xfrm>
          <a:prstGeom prst="rect">
            <a:avLst/>
          </a:prstGeom>
          <a:noFill/>
        </p:spPr>
        <p:txBody>
          <a:bodyPr wrap="square" rtlCol="0">
            <a:spAutoFit/>
          </a:bodyPr>
          <a:lstStyle/>
          <a:p>
            <a:r>
              <a:rPr lang="en-US" sz="2400" dirty="0">
                <a:solidFill>
                  <a:schemeClr val="bg1"/>
                </a:solidFill>
              </a:rPr>
              <a:t>Representing the priestly class: Babylon, the whore. </a:t>
            </a:r>
          </a:p>
          <a:p>
            <a:endParaRPr lang="en-US" sz="2400" dirty="0">
              <a:solidFill>
                <a:schemeClr val="bg1"/>
              </a:solidFill>
            </a:endParaRPr>
          </a:p>
          <a:p>
            <a:r>
              <a:rPr lang="en-US" sz="2400" dirty="0">
                <a:solidFill>
                  <a:schemeClr val="bg1"/>
                </a:solidFill>
              </a:rPr>
              <a:t>Under the law, a woman found in adultery or harlotry, was stoned, but the daughter of a </a:t>
            </a:r>
            <a:r>
              <a:rPr lang="en-US" sz="2400" dirty="0" err="1">
                <a:solidFill>
                  <a:schemeClr val="bg1"/>
                </a:solidFill>
              </a:rPr>
              <a:t>Levitical</a:t>
            </a:r>
            <a:r>
              <a:rPr lang="en-US" sz="2400" dirty="0">
                <a:solidFill>
                  <a:schemeClr val="bg1"/>
                </a:solidFill>
              </a:rPr>
              <a:t> High Priest, was burned</a:t>
            </a:r>
            <a:endParaRPr lang="en-US" sz="2400" dirty="0">
              <a:solidFill>
                <a:srgbClr val="FFFF00"/>
              </a:solidFill>
            </a:endParaRPr>
          </a:p>
        </p:txBody>
      </p:sp>
      <p:pic>
        <p:nvPicPr>
          <p:cNvPr id="3" name="Picture 2">
            <a:extLst>
              <a:ext uri="{FF2B5EF4-FFF2-40B4-BE49-F238E27FC236}">
                <a16:creationId xmlns:a16="http://schemas.microsoft.com/office/drawing/2014/main" id="{E7D11038-2525-479B-B924-DA4F178F7C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189" y="2963239"/>
            <a:ext cx="3657600" cy="2798064"/>
          </a:xfrm>
          <a:prstGeom prst="rect">
            <a:avLst/>
          </a:prstGeom>
        </p:spPr>
      </p:pic>
    </p:spTree>
    <p:extLst>
      <p:ext uri="{BB962C8B-B14F-4D97-AF65-F5344CB8AC3E}">
        <p14:creationId xmlns:p14="http://schemas.microsoft.com/office/powerpoint/2010/main" val="2747551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35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981200" y="1"/>
            <a:ext cx="8153400" cy="769441"/>
          </a:xfrm>
          <a:prstGeom prst="rect">
            <a:avLst/>
          </a:prstGeom>
          <a:noFill/>
        </p:spPr>
        <p:txBody>
          <a:bodyPr wrap="square" rtlCol="0">
            <a:spAutoFit/>
          </a:bodyPr>
          <a:lstStyle/>
          <a:p>
            <a:pPr algn="ctr"/>
            <a:r>
              <a:rPr lang="en-US" sz="4400" dirty="0">
                <a:solidFill>
                  <a:schemeClr val="bg1"/>
                </a:solidFill>
                <a:latin typeface="AR ESSENCE" panose="02000000000000000000" pitchFamily="2" charset="0"/>
              </a:rPr>
              <a:t>Kings Bewail</a:t>
            </a:r>
          </a:p>
        </p:txBody>
      </p:sp>
      <p:sp>
        <p:nvSpPr>
          <p:cNvPr id="6" name="TextBox 5"/>
          <p:cNvSpPr txBox="1"/>
          <p:nvPr/>
        </p:nvSpPr>
        <p:spPr>
          <a:xfrm>
            <a:off x="457200" y="1015664"/>
            <a:ext cx="3733800" cy="4893647"/>
          </a:xfrm>
          <a:prstGeom prst="rect">
            <a:avLst/>
          </a:prstGeom>
          <a:noFill/>
        </p:spPr>
        <p:txBody>
          <a:bodyPr wrap="square" rtlCol="0">
            <a:spAutoFit/>
          </a:bodyPr>
          <a:lstStyle/>
          <a:p>
            <a:r>
              <a:rPr lang="en-US" sz="2400" dirty="0">
                <a:solidFill>
                  <a:schemeClr val="bg1"/>
                </a:solidFill>
              </a:rPr>
              <a:t>Powerful wicked Leaders</a:t>
            </a:r>
          </a:p>
          <a:p>
            <a:endParaRPr lang="en-US" sz="2400" dirty="0">
              <a:solidFill>
                <a:schemeClr val="bg1"/>
              </a:solidFill>
            </a:endParaRPr>
          </a:p>
          <a:p>
            <a:r>
              <a:rPr lang="en-US" sz="2400" dirty="0">
                <a:solidFill>
                  <a:schemeClr val="bg1"/>
                </a:solidFill>
              </a:rPr>
              <a:t>They will lament not because of guilt, but instead, they can’t continue living deliciously. They have lost their mistress (power) who provided great satisfaction. </a:t>
            </a:r>
          </a:p>
          <a:p>
            <a:endParaRPr lang="en-US" sz="2400" dirty="0">
              <a:solidFill>
                <a:schemeClr val="bg1"/>
              </a:solidFill>
            </a:endParaRPr>
          </a:p>
          <a:p>
            <a:r>
              <a:rPr lang="en-US" sz="2400" dirty="0">
                <a:solidFill>
                  <a:schemeClr val="bg1"/>
                </a:solidFill>
              </a:rPr>
              <a:t>People tend to put up with sin as long as the economy is good. </a:t>
            </a:r>
            <a:endParaRPr lang="en-US" sz="2400" dirty="0">
              <a:solidFill>
                <a:srgbClr val="FFFF00"/>
              </a:solidFill>
            </a:endParaRPr>
          </a:p>
        </p:txBody>
      </p:sp>
      <p:sp>
        <p:nvSpPr>
          <p:cNvPr id="7" name="TextBox 6"/>
          <p:cNvSpPr txBox="1"/>
          <p:nvPr/>
        </p:nvSpPr>
        <p:spPr>
          <a:xfrm>
            <a:off x="-42582" y="6488668"/>
            <a:ext cx="2438400" cy="369332"/>
          </a:xfrm>
          <a:prstGeom prst="rect">
            <a:avLst/>
          </a:prstGeom>
          <a:noFill/>
        </p:spPr>
        <p:txBody>
          <a:bodyPr wrap="square" rtlCol="0">
            <a:spAutoFit/>
          </a:bodyPr>
          <a:lstStyle/>
          <a:p>
            <a:r>
              <a:rPr lang="en-US" dirty="0">
                <a:solidFill>
                  <a:schemeClr val="bg1"/>
                </a:solidFill>
              </a:rPr>
              <a:t>Revelation 18:9-11</a:t>
            </a:r>
          </a:p>
        </p:txBody>
      </p:sp>
      <p:sp>
        <p:nvSpPr>
          <p:cNvPr id="8" name="TextBox 7"/>
          <p:cNvSpPr txBox="1"/>
          <p:nvPr/>
        </p:nvSpPr>
        <p:spPr>
          <a:xfrm>
            <a:off x="7727950" y="906222"/>
            <a:ext cx="4038600" cy="6370975"/>
          </a:xfrm>
          <a:prstGeom prst="rect">
            <a:avLst/>
          </a:prstGeom>
          <a:noFill/>
        </p:spPr>
        <p:txBody>
          <a:bodyPr wrap="square" rtlCol="0">
            <a:spAutoFit/>
          </a:bodyPr>
          <a:lstStyle/>
          <a:p>
            <a:r>
              <a:rPr lang="en-US" sz="2400" dirty="0">
                <a:solidFill>
                  <a:schemeClr val="bg1"/>
                </a:solidFill>
              </a:rPr>
              <a:t>Standing afar off—fear of Babylon’s torment. Those who are in disbelief of the swiftness of the fall of their world. (9/11) Example</a:t>
            </a:r>
          </a:p>
          <a:p>
            <a:endParaRPr lang="en-US" sz="2400" dirty="0">
              <a:solidFill>
                <a:schemeClr val="bg1"/>
              </a:solidFill>
            </a:endParaRPr>
          </a:p>
          <a:p>
            <a:r>
              <a:rPr lang="en-US" sz="2400" dirty="0">
                <a:solidFill>
                  <a:schemeClr val="bg1"/>
                </a:solidFill>
              </a:rPr>
              <a:t>Merchants weep—their stores are full but no one is buying</a:t>
            </a:r>
          </a:p>
          <a:p>
            <a:endParaRPr lang="en-US" sz="2400" dirty="0">
              <a:solidFill>
                <a:schemeClr val="bg1"/>
              </a:solidFill>
            </a:endParaRPr>
          </a:p>
          <a:p>
            <a:pPr marL="457200" indent="-457200">
              <a:buAutoNum type="arabicPeriod"/>
            </a:pPr>
            <a:r>
              <a:rPr lang="en-US" sz="2400" dirty="0">
                <a:solidFill>
                  <a:schemeClr val="bg1"/>
                </a:solidFill>
              </a:rPr>
              <a:t>No one buys because the whole economic structure has collapsed.</a:t>
            </a:r>
          </a:p>
          <a:p>
            <a:pPr marL="457200" indent="-457200">
              <a:buAutoNum type="arabicPeriod"/>
            </a:pPr>
            <a:r>
              <a:rPr lang="en-US" sz="2400" dirty="0">
                <a:solidFill>
                  <a:schemeClr val="bg1"/>
                </a:solidFill>
              </a:rPr>
              <a:t>The spirit of consecration has humbled the power of possession.</a:t>
            </a:r>
          </a:p>
          <a:p>
            <a:endParaRPr lang="en-US" sz="2400" dirty="0">
              <a:solidFill>
                <a:schemeClr val="bg1"/>
              </a:solidFill>
            </a:endParaRPr>
          </a:p>
          <a:p>
            <a:endParaRPr lang="en-US" sz="2400" dirty="0">
              <a:solidFill>
                <a:srgbClr val="FFFF00"/>
              </a:solidFill>
            </a:endParaRPr>
          </a:p>
        </p:txBody>
      </p:sp>
      <p:pic>
        <p:nvPicPr>
          <p:cNvPr id="3" name="Picture 2">
            <a:extLst>
              <a:ext uri="{FF2B5EF4-FFF2-40B4-BE49-F238E27FC236}">
                <a16:creationId xmlns:a16="http://schemas.microsoft.com/office/drawing/2014/main" id="{000235EF-05A2-42FD-A6E1-534DADC838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4299" y="1581590"/>
            <a:ext cx="3438525" cy="3638550"/>
          </a:xfrm>
          <a:prstGeom prst="rect">
            <a:avLst/>
          </a:prstGeom>
        </p:spPr>
      </p:pic>
    </p:spTree>
    <p:extLst>
      <p:ext uri="{BB962C8B-B14F-4D97-AF65-F5344CB8AC3E}">
        <p14:creationId xmlns:p14="http://schemas.microsoft.com/office/powerpoint/2010/main" val="1501212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35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87890" y="1"/>
            <a:ext cx="11761940" cy="830997"/>
          </a:xfrm>
          <a:prstGeom prst="rect">
            <a:avLst/>
          </a:prstGeom>
          <a:noFill/>
        </p:spPr>
        <p:txBody>
          <a:bodyPr wrap="square" rtlCol="0">
            <a:spAutoFit/>
          </a:bodyPr>
          <a:lstStyle/>
          <a:p>
            <a:pPr algn="ctr"/>
            <a:r>
              <a:rPr lang="en-US" sz="4800" dirty="0">
                <a:solidFill>
                  <a:schemeClr val="bg1"/>
                </a:solidFill>
                <a:latin typeface="AR ESSENCE" panose="02000000000000000000" pitchFamily="2" charset="0"/>
              </a:rPr>
              <a:t>Departed From Thee</a:t>
            </a:r>
          </a:p>
        </p:txBody>
      </p:sp>
      <p:sp>
        <p:nvSpPr>
          <p:cNvPr id="6" name="TextBox 5"/>
          <p:cNvSpPr txBox="1"/>
          <p:nvPr/>
        </p:nvSpPr>
        <p:spPr>
          <a:xfrm>
            <a:off x="1752600" y="1219200"/>
            <a:ext cx="3733800" cy="523220"/>
          </a:xfrm>
          <a:prstGeom prst="rect">
            <a:avLst/>
          </a:prstGeom>
          <a:noFill/>
        </p:spPr>
        <p:txBody>
          <a:bodyPr wrap="square" rtlCol="0">
            <a:spAutoFit/>
          </a:bodyPr>
          <a:lstStyle/>
          <a:p>
            <a:r>
              <a:rPr lang="en-US" sz="2800" dirty="0">
                <a:solidFill>
                  <a:schemeClr val="bg1"/>
                </a:solidFill>
              </a:rPr>
              <a:t>All is taken away</a:t>
            </a:r>
            <a:endParaRPr lang="en-US" sz="2800" dirty="0">
              <a:solidFill>
                <a:srgbClr val="FFFF00"/>
              </a:solidFill>
            </a:endParaRPr>
          </a:p>
        </p:txBody>
      </p:sp>
      <p:sp>
        <p:nvSpPr>
          <p:cNvPr id="7" name="TextBox 6"/>
          <p:cNvSpPr txBox="1"/>
          <p:nvPr/>
        </p:nvSpPr>
        <p:spPr>
          <a:xfrm>
            <a:off x="0" y="6405770"/>
            <a:ext cx="2438400" cy="369332"/>
          </a:xfrm>
          <a:prstGeom prst="rect">
            <a:avLst/>
          </a:prstGeom>
          <a:noFill/>
        </p:spPr>
        <p:txBody>
          <a:bodyPr wrap="square" rtlCol="0">
            <a:spAutoFit/>
          </a:bodyPr>
          <a:lstStyle/>
          <a:p>
            <a:r>
              <a:rPr lang="en-US" dirty="0">
                <a:solidFill>
                  <a:schemeClr val="bg1"/>
                </a:solidFill>
              </a:rPr>
              <a:t>Revelation 18:12-19</a:t>
            </a:r>
          </a:p>
        </p:txBody>
      </p:sp>
      <p:sp>
        <p:nvSpPr>
          <p:cNvPr id="8" name="TextBox 7"/>
          <p:cNvSpPr txBox="1"/>
          <p:nvPr/>
        </p:nvSpPr>
        <p:spPr>
          <a:xfrm>
            <a:off x="6248400" y="1219201"/>
            <a:ext cx="5490882" cy="2246769"/>
          </a:xfrm>
          <a:prstGeom prst="rect">
            <a:avLst/>
          </a:prstGeom>
          <a:noFill/>
        </p:spPr>
        <p:txBody>
          <a:bodyPr wrap="square" rtlCol="0">
            <a:spAutoFit/>
          </a:bodyPr>
          <a:lstStyle/>
          <a:p>
            <a:r>
              <a:rPr lang="en-US" sz="2800" dirty="0">
                <a:solidFill>
                  <a:schemeClr val="bg1"/>
                </a:solidFill>
              </a:rPr>
              <a:t>Mourning—of those who sold themselves to Babylon. It is suddenly gone. Not a cry of repentance but a grief that it can’t go on forever. </a:t>
            </a:r>
            <a:endParaRPr lang="en-US" sz="2800" dirty="0">
              <a:solidFill>
                <a:srgbClr val="FFFF00"/>
              </a:solidFill>
            </a:endParaRPr>
          </a:p>
        </p:txBody>
      </p:sp>
      <p:sp>
        <p:nvSpPr>
          <p:cNvPr id="9" name="TextBox 8"/>
          <p:cNvSpPr txBox="1"/>
          <p:nvPr/>
        </p:nvSpPr>
        <p:spPr>
          <a:xfrm>
            <a:off x="5611906" y="3992673"/>
            <a:ext cx="5334000" cy="1569660"/>
          </a:xfrm>
          <a:prstGeom prst="rect">
            <a:avLst/>
          </a:prstGeom>
          <a:noFill/>
        </p:spPr>
        <p:txBody>
          <a:bodyPr wrap="square" rtlCol="0">
            <a:spAutoFit/>
          </a:bodyPr>
          <a:lstStyle/>
          <a:p>
            <a:r>
              <a:rPr lang="en-US" sz="2800" dirty="0">
                <a:solidFill>
                  <a:schemeClr val="bg1"/>
                </a:solidFill>
              </a:rPr>
              <a:t>Is the Lord opposed to prosperity?</a:t>
            </a:r>
          </a:p>
          <a:p>
            <a:endParaRPr lang="en-US" sz="2800" dirty="0">
              <a:solidFill>
                <a:schemeClr val="bg1"/>
              </a:solidFill>
            </a:endParaRPr>
          </a:p>
          <a:p>
            <a:pPr algn="ctr"/>
            <a:r>
              <a:rPr lang="en-US" sz="4000" dirty="0">
                <a:solidFill>
                  <a:srgbClr val="FFFF00"/>
                </a:solidFill>
                <a:effectLst>
                  <a:glow rad="139700">
                    <a:schemeClr val="accent5">
                      <a:satMod val="175000"/>
                      <a:alpha val="40000"/>
                    </a:schemeClr>
                  </a:glow>
                </a:effectLst>
              </a:rPr>
              <a:t>Read D&amp;C 49:19-20</a:t>
            </a:r>
          </a:p>
        </p:txBody>
      </p:sp>
      <p:pic>
        <p:nvPicPr>
          <p:cNvPr id="3" name="Picture 2">
            <a:extLst>
              <a:ext uri="{FF2B5EF4-FFF2-40B4-BE49-F238E27FC236}">
                <a16:creationId xmlns:a16="http://schemas.microsoft.com/office/drawing/2014/main" id="{E219005C-04A3-4870-A34C-D3530864FD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585" y="2234864"/>
            <a:ext cx="4364736" cy="2816352"/>
          </a:xfrm>
          <a:prstGeom prst="rect">
            <a:avLst/>
          </a:prstGeom>
        </p:spPr>
      </p:pic>
    </p:spTree>
    <p:extLst>
      <p:ext uri="{BB962C8B-B14F-4D97-AF65-F5344CB8AC3E}">
        <p14:creationId xmlns:p14="http://schemas.microsoft.com/office/powerpoint/2010/main" val="843509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par>
                                <p:cTn id="11" presetID="42" presetClass="entr" presetSubtype="0"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fade">
                                      <p:cBhvr>
                                        <p:cTn id="13" dur="1000"/>
                                        <p:tgtEl>
                                          <p:spTgt spid="9">
                                            <p:txEl>
                                              <p:pRg st="2" end="2"/>
                                            </p:txEl>
                                          </p:spTgt>
                                        </p:tgtEl>
                                      </p:cBhvr>
                                    </p:animEffect>
                                    <p:anim calcmode="lin" valueType="num">
                                      <p:cBhvr>
                                        <p:cTn id="14"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35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981200" y="1"/>
            <a:ext cx="8153400" cy="769441"/>
          </a:xfrm>
          <a:prstGeom prst="rect">
            <a:avLst/>
          </a:prstGeom>
          <a:noFill/>
        </p:spPr>
        <p:txBody>
          <a:bodyPr wrap="square" rtlCol="0">
            <a:spAutoFit/>
          </a:bodyPr>
          <a:lstStyle/>
          <a:p>
            <a:pPr algn="ctr"/>
            <a:r>
              <a:rPr lang="en-US" sz="4400" dirty="0">
                <a:solidFill>
                  <a:schemeClr val="bg1"/>
                </a:solidFill>
                <a:latin typeface="AR ESSENCE" panose="02000000000000000000" pitchFamily="2" charset="0"/>
              </a:rPr>
              <a:t>God’s Law</a:t>
            </a:r>
          </a:p>
        </p:txBody>
      </p:sp>
      <p:sp>
        <p:nvSpPr>
          <p:cNvPr id="6" name="TextBox 5"/>
          <p:cNvSpPr txBox="1"/>
          <p:nvPr/>
        </p:nvSpPr>
        <p:spPr>
          <a:xfrm>
            <a:off x="5410200" y="3278379"/>
            <a:ext cx="6252882" cy="1200329"/>
          </a:xfrm>
          <a:prstGeom prst="rect">
            <a:avLst/>
          </a:prstGeom>
          <a:noFill/>
        </p:spPr>
        <p:txBody>
          <a:bodyPr wrap="square" rtlCol="0">
            <a:spAutoFit/>
          </a:bodyPr>
          <a:lstStyle/>
          <a:p>
            <a:r>
              <a:rPr lang="en-US" sz="2400" dirty="0">
                <a:solidFill>
                  <a:schemeClr val="bg1"/>
                </a:solidFill>
              </a:rPr>
              <a:t>As this millstone is thrown violently and sinks down into the abyss, Babylon is gone, never to rise again from the depths. </a:t>
            </a:r>
            <a:endParaRPr lang="en-US" sz="2400" dirty="0">
              <a:solidFill>
                <a:srgbClr val="FFFF00"/>
              </a:solidFill>
            </a:endParaRPr>
          </a:p>
        </p:txBody>
      </p:sp>
      <p:sp>
        <p:nvSpPr>
          <p:cNvPr id="7" name="TextBox 6"/>
          <p:cNvSpPr txBox="1"/>
          <p:nvPr/>
        </p:nvSpPr>
        <p:spPr>
          <a:xfrm>
            <a:off x="76200" y="6446967"/>
            <a:ext cx="2438400" cy="369332"/>
          </a:xfrm>
          <a:prstGeom prst="rect">
            <a:avLst/>
          </a:prstGeom>
          <a:noFill/>
        </p:spPr>
        <p:txBody>
          <a:bodyPr wrap="square" rtlCol="0">
            <a:spAutoFit/>
          </a:bodyPr>
          <a:lstStyle/>
          <a:p>
            <a:r>
              <a:rPr lang="en-US" dirty="0">
                <a:solidFill>
                  <a:schemeClr val="bg1"/>
                </a:solidFill>
              </a:rPr>
              <a:t>Revelation 18:20-24</a:t>
            </a:r>
          </a:p>
        </p:txBody>
      </p:sp>
      <p:sp>
        <p:nvSpPr>
          <p:cNvPr id="8" name="TextBox 7"/>
          <p:cNvSpPr txBox="1"/>
          <p:nvPr/>
        </p:nvSpPr>
        <p:spPr>
          <a:xfrm>
            <a:off x="116541" y="831556"/>
            <a:ext cx="4038600" cy="3046988"/>
          </a:xfrm>
          <a:prstGeom prst="rect">
            <a:avLst/>
          </a:prstGeom>
          <a:noFill/>
        </p:spPr>
        <p:txBody>
          <a:bodyPr wrap="square" rtlCol="0">
            <a:spAutoFit/>
          </a:bodyPr>
          <a:lstStyle/>
          <a:p>
            <a:pPr marL="457200" indent="-457200">
              <a:buAutoNum type="arabicPeriod"/>
            </a:pPr>
            <a:r>
              <a:rPr lang="en-US" sz="2400" dirty="0">
                <a:solidFill>
                  <a:schemeClr val="bg1"/>
                </a:solidFill>
              </a:rPr>
              <a:t>Law of bloodshed=Life of a man is required if he slays a fellow man</a:t>
            </a:r>
          </a:p>
          <a:p>
            <a:pPr marL="457200" indent="-457200">
              <a:buAutoNum type="arabicPeriod"/>
            </a:pPr>
            <a:r>
              <a:rPr lang="en-US" sz="2400" dirty="0">
                <a:solidFill>
                  <a:schemeClr val="bg1"/>
                </a:solidFill>
              </a:rPr>
              <a:t>Law of a spiteful witness=if a witness is found guilty of perjury he receives the punishment he desired for his fellow man. </a:t>
            </a:r>
            <a:endParaRPr lang="en-US" sz="2400" dirty="0">
              <a:solidFill>
                <a:srgbClr val="FFFF00"/>
              </a:solidFill>
            </a:endParaRPr>
          </a:p>
        </p:txBody>
      </p:sp>
      <p:sp>
        <p:nvSpPr>
          <p:cNvPr id="10" name="TextBox 9"/>
          <p:cNvSpPr txBox="1"/>
          <p:nvPr/>
        </p:nvSpPr>
        <p:spPr>
          <a:xfrm>
            <a:off x="5272945" y="5301237"/>
            <a:ext cx="4284414" cy="830997"/>
          </a:xfrm>
          <a:prstGeom prst="rect">
            <a:avLst/>
          </a:prstGeom>
          <a:noFill/>
        </p:spPr>
        <p:txBody>
          <a:bodyPr wrap="square" rtlCol="0">
            <a:spAutoFit/>
          </a:bodyPr>
          <a:lstStyle/>
          <a:p>
            <a:r>
              <a:rPr lang="en-US" sz="2400" dirty="0">
                <a:solidFill>
                  <a:schemeClr val="bg1"/>
                </a:solidFill>
              </a:rPr>
              <a:t>All the degrading music that was part of this city will cease</a:t>
            </a:r>
            <a:endParaRPr lang="en-US" sz="2400" dirty="0">
              <a:solidFill>
                <a:srgbClr val="FFFF00"/>
              </a:solidFill>
            </a:endParaRPr>
          </a:p>
        </p:txBody>
      </p:sp>
      <p:pic>
        <p:nvPicPr>
          <p:cNvPr id="3" name="Picture 2">
            <a:extLst>
              <a:ext uri="{FF2B5EF4-FFF2-40B4-BE49-F238E27FC236}">
                <a16:creationId xmlns:a16="http://schemas.microsoft.com/office/drawing/2014/main" id="{7A1F112C-7EA8-4F5D-A26E-530DE16A59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8877" y="4113163"/>
            <a:ext cx="2914650" cy="2047875"/>
          </a:xfrm>
          <a:prstGeom prst="rect">
            <a:avLst/>
          </a:prstGeom>
        </p:spPr>
      </p:pic>
      <p:pic>
        <p:nvPicPr>
          <p:cNvPr id="11" name="Picture 10">
            <a:extLst>
              <a:ext uri="{FF2B5EF4-FFF2-40B4-BE49-F238E27FC236}">
                <a16:creationId xmlns:a16="http://schemas.microsoft.com/office/drawing/2014/main" id="{30BCCD67-8005-4153-A9DE-949A6121CC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2420" y="899087"/>
            <a:ext cx="3073400" cy="2324100"/>
          </a:xfrm>
          <a:prstGeom prst="rect">
            <a:avLst/>
          </a:prstGeom>
        </p:spPr>
      </p:pic>
      <p:pic>
        <p:nvPicPr>
          <p:cNvPr id="13" name="Picture 12">
            <a:extLst>
              <a:ext uri="{FF2B5EF4-FFF2-40B4-BE49-F238E27FC236}">
                <a16:creationId xmlns:a16="http://schemas.microsoft.com/office/drawing/2014/main" id="{35AF9CF2-67CF-4FB5-9FD1-DA3085A4BD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65820" y="4945915"/>
            <a:ext cx="1499746" cy="1444877"/>
          </a:xfrm>
          <a:prstGeom prst="rect">
            <a:avLst/>
          </a:prstGeom>
        </p:spPr>
      </p:pic>
    </p:spTree>
    <p:extLst>
      <p:ext uri="{BB962C8B-B14F-4D97-AF65-F5344CB8AC3E}">
        <p14:creationId xmlns:p14="http://schemas.microsoft.com/office/powerpoint/2010/main" val="2479636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35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981200" y="1"/>
            <a:ext cx="8153400"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Don’t Look Back</a:t>
            </a:r>
          </a:p>
        </p:txBody>
      </p:sp>
      <p:sp>
        <p:nvSpPr>
          <p:cNvPr id="8" name="TextBox 7"/>
          <p:cNvSpPr txBox="1"/>
          <p:nvPr/>
        </p:nvSpPr>
        <p:spPr>
          <a:xfrm>
            <a:off x="5325035" y="1697061"/>
            <a:ext cx="6019800" cy="4154984"/>
          </a:xfrm>
          <a:prstGeom prst="rect">
            <a:avLst/>
          </a:prstGeom>
          <a:noFill/>
        </p:spPr>
        <p:txBody>
          <a:bodyPr wrap="square" rtlCol="0">
            <a:spAutoFit/>
          </a:bodyPr>
          <a:lstStyle/>
          <a:p>
            <a:pPr marL="457200" indent="-457200"/>
            <a:r>
              <a:rPr lang="en-US" sz="2400" dirty="0">
                <a:solidFill>
                  <a:srgbClr val="FFFF00"/>
                </a:solidFill>
              </a:rPr>
              <a:t>	</a:t>
            </a:r>
            <a:r>
              <a:rPr lang="en-US" sz="2400" dirty="0">
                <a:solidFill>
                  <a:schemeClr val="bg1"/>
                </a:solidFill>
              </a:rPr>
              <a:t>“When we leave her (Babylon) we are not to depart, as did Israel out of Egypt, constantly looking back, longing for the “flesh pots” of their former bondage. </a:t>
            </a:r>
          </a:p>
          <a:p>
            <a:pPr marL="457200" indent="-457200"/>
            <a:endParaRPr lang="en-US" sz="2400" dirty="0">
              <a:solidFill>
                <a:schemeClr val="bg1"/>
              </a:solidFill>
            </a:endParaRPr>
          </a:p>
          <a:p>
            <a:pPr marL="457200" indent="-457200"/>
            <a:r>
              <a:rPr lang="en-US" sz="2400" dirty="0">
                <a:solidFill>
                  <a:schemeClr val="bg1"/>
                </a:solidFill>
              </a:rPr>
              <a:t>      We must not itch and pine for the “good old days’ of worldliness. When we leave Babylon we are to go rejoicing, singing, and eager to tell the whole world the wonders of the Savior’s atonement that gave us a way out. “(6)</a:t>
            </a:r>
          </a:p>
        </p:txBody>
      </p:sp>
      <p:pic>
        <p:nvPicPr>
          <p:cNvPr id="4098"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25588" y="128850"/>
            <a:ext cx="1095998" cy="156821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794A3AE-BC14-4717-B8BD-BF1E2C3B59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925" y="1862328"/>
            <a:ext cx="4175760" cy="3133344"/>
          </a:xfrm>
          <a:prstGeom prst="rect">
            <a:avLst/>
          </a:prstGeom>
        </p:spPr>
      </p:pic>
    </p:spTree>
    <p:extLst>
      <p:ext uri="{BB962C8B-B14F-4D97-AF65-F5344CB8AC3E}">
        <p14:creationId xmlns:p14="http://schemas.microsoft.com/office/powerpoint/2010/main" val="398715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1437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1905000" y="2514600"/>
            <a:ext cx="8229600" cy="1143000"/>
          </a:xfrm>
        </p:spPr>
        <p:txBody>
          <a:bodyPr>
            <a:noAutofit/>
          </a:bodyPr>
          <a:lstStyle/>
          <a:p>
            <a:pPr algn="ctr"/>
            <a:r>
              <a:rPr lang="en-US" sz="6000" dirty="0">
                <a:solidFill>
                  <a:schemeClr val="bg1"/>
                </a:solidFill>
                <a:latin typeface="Harrington" pitchFamily="82" charset="0"/>
              </a:rPr>
              <a:t>Preparing the Way for the Millennium</a:t>
            </a:r>
            <a:br>
              <a:rPr lang="en-US" sz="6000" dirty="0">
                <a:solidFill>
                  <a:schemeClr val="bg1"/>
                </a:solidFill>
                <a:latin typeface="Harrington" pitchFamily="82" charset="0"/>
              </a:rPr>
            </a:br>
            <a:br>
              <a:rPr lang="en-US" sz="6000" dirty="0">
                <a:solidFill>
                  <a:schemeClr val="bg1"/>
                </a:solidFill>
                <a:latin typeface="Harrington" pitchFamily="82" charset="0"/>
              </a:rPr>
            </a:br>
            <a:r>
              <a:rPr lang="en-US" sz="4000" dirty="0">
                <a:solidFill>
                  <a:schemeClr val="bg1"/>
                </a:solidFill>
                <a:latin typeface="Harrington" pitchFamily="82" charset="0"/>
              </a:rPr>
              <a:t>Revelation 19</a:t>
            </a:r>
          </a:p>
        </p:txBody>
      </p:sp>
      <p:grpSp>
        <p:nvGrpSpPr>
          <p:cNvPr id="2" name="Group 4"/>
          <p:cNvGrpSpPr/>
          <p:nvPr/>
        </p:nvGrpSpPr>
        <p:grpSpPr>
          <a:xfrm>
            <a:off x="2438400" y="381000"/>
            <a:ext cx="3505200" cy="914400"/>
            <a:chOff x="4343400" y="1905000"/>
            <a:chExt cx="4721772" cy="1143000"/>
          </a:xfrm>
          <a:solidFill>
            <a:schemeClr val="accent2"/>
          </a:solidFill>
        </p:grpSpPr>
        <p:sp>
          <p:nvSpPr>
            <p:cNvPr id="7" name="Quad Arrow Callout 6"/>
            <p:cNvSpPr/>
            <p:nvPr/>
          </p:nvSpPr>
          <p:spPr>
            <a:xfrm>
              <a:off x="4343400" y="1905000"/>
              <a:ext cx="1064172" cy="1143000"/>
            </a:xfrm>
            <a:prstGeom prst="quadArrowCallout">
              <a:avLst>
                <a:gd name="adj1" fmla="val 37030"/>
                <a:gd name="adj2" fmla="val 18515"/>
                <a:gd name="adj3" fmla="val 18515"/>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Quad Arrow Callout 7"/>
            <p:cNvSpPr/>
            <p:nvPr/>
          </p:nvSpPr>
          <p:spPr>
            <a:xfrm>
              <a:off x="5257800" y="1905000"/>
              <a:ext cx="1064172" cy="1143000"/>
            </a:xfrm>
            <a:prstGeom prst="quadArrowCallout">
              <a:avLst>
                <a:gd name="adj1" fmla="val 37030"/>
                <a:gd name="adj2" fmla="val 18515"/>
                <a:gd name="adj3" fmla="val 18515"/>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Quad Arrow Callout 8"/>
            <p:cNvSpPr/>
            <p:nvPr/>
          </p:nvSpPr>
          <p:spPr>
            <a:xfrm>
              <a:off x="6172200" y="1905000"/>
              <a:ext cx="1064172" cy="1143000"/>
            </a:xfrm>
            <a:prstGeom prst="quadArrowCallout">
              <a:avLst>
                <a:gd name="adj1" fmla="val 37030"/>
                <a:gd name="adj2" fmla="val 18515"/>
                <a:gd name="adj3" fmla="val 18515"/>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Quad Arrow Callout 9"/>
            <p:cNvSpPr/>
            <p:nvPr/>
          </p:nvSpPr>
          <p:spPr>
            <a:xfrm>
              <a:off x="7086600" y="1905000"/>
              <a:ext cx="1064172" cy="1143000"/>
            </a:xfrm>
            <a:prstGeom prst="quadArrowCallout">
              <a:avLst>
                <a:gd name="adj1" fmla="val 37030"/>
                <a:gd name="adj2" fmla="val 18515"/>
                <a:gd name="adj3" fmla="val 18515"/>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Quad Arrow Callout 10"/>
            <p:cNvSpPr/>
            <p:nvPr/>
          </p:nvSpPr>
          <p:spPr>
            <a:xfrm>
              <a:off x="8001000" y="1905000"/>
              <a:ext cx="1064172" cy="1143000"/>
            </a:xfrm>
            <a:prstGeom prst="quadArrowCallout">
              <a:avLst>
                <a:gd name="adj1" fmla="val 37030"/>
                <a:gd name="adj2" fmla="val 18515"/>
                <a:gd name="adj3" fmla="val 18515"/>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11"/>
          <p:cNvGrpSpPr/>
          <p:nvPr/>
        </p:nvGrpSpPr>
        <p:grpSpPr>
          <a:xfrm>
            <a:off x="5943600" y="381000"/>
            <a:ext cx="3505200" cy="914400"/>
            <a:chOff x="4343400" y="1905000"/>
            <a:chExt cx="4721772" cy="1143000"/>
          </a:xfrm>
          <a:solidFill>
            <a:schemeClr val="accent2"/>
          </a:solidFill>
        </p:grpSpPr>
        <p:sp>
          <p:nvSpPr>
            <p:cNvPr id="13" name="Quad Arrow Callout 12"/>
            <p:cNvSpPr/>
            <p:nvPr/>
          </p:nvSpPr>
          <p:spPr>
            <a:xfrm>
              <a:off x="4343400" y="1905000"/>
              <a:ext cx="1064172" cy="1143000"/>
            </a:xfrm>
            <a:prstGeom prst="quadArrowCallout">
              <a:avLst>
                <a:gd name="adj1" fmla="val 37030"/>
                <a:gd name="adj2" fmla="val 18515"/>
                <a:gd name="adj3" fmla="val 18515"/>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Quad Arrow Callout 13"/>
            <p:cNvSpPr/>
            <p:nvPr/>
          </p:nvSpPr>
          <p:spPr>
            <a:xfrm>
              <a:off x="5257800" y="1905000"/>
              <a:ext cx="1064172" cy="1143000"/>
            </a:xfrm>
            <a:prstGeom prst="quadArrowCallout">
              <a:avLst>
                <a:gd name="adj1" fmla="val 37030"/>
                <a:gd name="adj2" fmla="val 18515"/>
                <a:gd name="adj3" fmla="val 18515"/>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Quad Arrow Callout 14"/>
            <p:cNvSpPr/>
            <p:nvPr/>
          </p:nvSpPr>
          <p:spPr>
            <a:xfrm>
              <a:off x="6172200" y="1905000"/>
              <a:ext cx="1064172" cy="1143000"/>
            </a:xfrm>
            <a:prstGeom prst="quadArrowCallout">
              <a:avLst>
                <a:gd name="adj1" fmla="val 37030"/>
                <a:gd name="adj2" fmla="val 18515"/>
                <a:gd name="adj3" fmla="val 18515"/>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Quad Arrow Callout 15"/>
            <p:cNvSpPr/>
            <p:nvPr/>
          </p:nvSpPr>
          <p:spPr>
            <a:xfrm>
              <a:off x="7086600" y="1905000"/>
              <a:ext cx="1064172" cy="1143000"/>
            </a:xfrm>
            <a:prstGeom prst="quadArrowCallout">
              <a:avLst>
                <a:gd name="adj1" fmla="val 37030"/>
                <a:gd name="adj2" fmla="val 18515"/>
                <a:gd name="adj3" fmla="val 18515"/>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Quad Arrow Callout 16"/>
            <p:cNvSpPr/>
            <p:nvPr/>
          </p:nvSpPr>
          <p:spPr>
            <a:xfrm>
              <a:off x="8001000" y="1905000"/>
              <a:ext cx="1064172" cy="1143000"/>
            </a:xfrm>
            <a:prstGeom prst="quadArrowCallout">
              <a:avLst>
                <a:gd name="adj1" fmla="val 37030"/>
                <a:gd name="adj2" fmla="val 18515"/>
                <a:gd name="adj3" fmla="val 18515"/>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17"/>
          <p:cNvGrpSpPr/>
          <p:nvPr/>
        </p:nvGrpSpPr>
        <p:grpSpPr>
          <a:xfrm>
            <a:off x="4191000" y="5257800"/>
            <a:ext cx="3505200" cy="914400"/>
            <a:chOff x="4343400" y="1905000"/>
            <a:chExt cx="4721772" cy="1143000"/>
          </a:xfrm>
          <a:solidFill>
            <a:schemeClr val="accent2"/>
          </a:solidFill>
        </p:grpSpPr>
        <p:sp>
          <p:nvSpPr>
            <p:cNvPr id="19" name="Quad Arrow Callout 18"/>
            <p:cNvSpPr/>
            <p:nvPr/>
          </p:nvSpPr>
          <p:spPr>
            <a:xfrm>
              <a:off x="4343400" y="1905000"/>
              <a:ext cx="1064172" cy="1143000"/>
            </a:xfrm>
            <a:prstGeom prst="quadArrowCallout">
              <a:avLst>
                <a:gd name="adj1" fmla="val 37030"/>
                <a:gd name="adj2" fmla="val 18515"/>
                <a:gd name="adj3" fmla="val 18515"/>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Quad Arrow Callout 19"/>
            <p:cNvSpPr/>
            <p:nvPr/>
          </p:nvSpPr>
          <p:spPr>
            <a:xfrm>
              <a:off x="5257800" y="1905000"/>
              <a:ext cx="1064172" cy="1143000"/>
            </a:xfrm>
            <a:prstGeom prst="quadArrowCallout">
              <a:avLst>
                <a:gd name="adj1" fmla="val 37030"/>
                <a:gd name="adj2" fmla="val 18515"/>
                <a:gd name="adj3" fmla="val 18515"/>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Quad Arrow Callout 20"/>
            <p:cNvSpPr/>
            <p:nvPr/>
          </p:nvSpPr>
          <p:spPr>
            <a:xfrm>
              <a:off x="6172200" y="1905000"/>
              <a:ext cx="1064172" cy="1143000"/>
            </a:xfrm>
            <a:prstGeom prst="quadArrowCallout">
              <a:avLst>
                <a:gd name="adj1" fmla="val 37030"/>
                <a:gd name="adj2" fmla="val 18515"/>
                <a:gd name="adj3" fmla="val 18515"/>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Quad Arrow Callout 21"/>
            <p:cNvSpPr/>
            <p:nvPr/>
          </p:nvSpPr>
          <p:spPr>
            <a:xfrm>
              <a:off x="7086600" y="1905000"/>
              <a:ext cx="1064172" cy="1143000"/>
            </a:xfrm>
            <a:prstGeom prst="quadArrowCallout">
              <a:avLst>
                <a:gd name="adj1" fmla="val 37030"/>
                <a:gd name="adj2" fmla="val 18515"/>
                <a:gd name="adj3" fmla="val 18515"/>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Quad Arrow Callout 22"/>
            <p:cNvSpPr/>
            <p:nvPr/>
          </p:nvSpPr>
          <p:spPr>
            <a:xfrm>
              <a:off x="8001000" y="1905000"/>
              <a:ext cx="1064172" cy="1143000"/>
            </a:xfrm>
            <a:prstGeom prst="quadArrowCallout">
              <a:avLst>
                <a:gd name="adj1" fmla="val 37030"/>
                <a:gd name="adj2" fmla="val 18515"/>
                <a:gd name="adj3" fmla="val 18515"/>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952677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1437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28601" y="1151930"/>
            <a:ext cx="5123329" cy="1569660"/>
          </a:xfrm>
          <a:prstGeom prst="rect">
            <a:avLst/>
          </a:prstGeom>
          <a:noFill/>
        </p:spPr>
        <p:txBody>
          <a:bodyPr wrap="square" rtlCol="0">
            <a:spAutoFit/>
          </a:bodyPr>
          <a:lstStyle/>
          <a:p>
            <a:r>
              <a:rPr lang="en-US" sz="2400" dirty="0">
                <a:solidFill>
                  <a:schemeClr val="bg1"/>
                </a:solidFill>
              </a:rPr>
              <a:t>After all these things--After the destruction of Satan and the kingdom of Babylon</a:t>
            </a:r>
          </a:p>
          <a:p>
            <a:r>
              <a:rPr lang="en-US" sz="2400" dirty="0">
                <a:solidFill>
                  <a:schemeClr val="bg1"/>
                </a:solidFill>
              </a:rPr>
              <a:t>(D&amp;C 29:21)</a:t>
            </a:r>
          </a:p>
        </p:txBody>
      </p:sp>
      <p:sp>
        <p:nvSpPr>
          <p:cNvPr id="7" name="TextBox 6"/>
          <p:cNvSpPr txBox="1"/>
          <p:nvPr/>
        </p:nvSpPr>
        <p:spPr>
          <a:xfrm>
            <a:off x="1600200" y="228600"/>
            <a:ext cx="9067800" cy="923330"/>
          </a:xfrm>
          <a:prstGeom prst="rect">
            <a:avLst/>
          </a:prstGeom>
          <a:noFill/>
        </p:spPr>
        <p:txBody>
          <a:bodyPr wrap="square" rtlCol="0">
            <a:spAutoFit/>
          </a:bodyPr>
          <a:lstStyle/>
          <a:p>
            <a:pPr algn="ctr"/>
            <a:r>
              <a:rPr lang="en-US" sz="5400" dirty="0">
                <a:solidFill>
                  <a:schemeClr val="bg1"/>
                </a:solidFill>
                <a:latin typeface="Harrington" pitchFamily="82" charset="0"/>
              </a:rPr>
              <a:t>Alleluia—Praise ye the Lord</a:t>
            </a:r>
          </a:p>
        </p:txBody>
      </p:sp>
      <p:sp>
        <p:nvSpPr>
          <p:cNvPr id="9" name="TextBox 8"/>
          <p:cNvSpPr txBox="1"/>
          <p:nvPr/>
        </p:nvSpPr>
        <p:spPr>
          <a:xfrm>
            <a:off x="6400800" y="1600201"/>
            <a:ext cx="5791200" cy="1569660"/>
          </a:xfrm>
          <a:prstGeom prst="rect">
            <a:avLst/>
          </a:prstGeom>
          <a:noFill/>
        </p:spPr>
        <p:txBody>
          <a:bodyPr wrap="square" rtlCol="0">
            <a:spAutoFit/>
          </a:bodyPr>
          <a:lstStyle/>
          <a:p>
            <a:r>
              <a:rPr lang="en-US" sz="2400" dirty="0" err="1">
                <a:solidFill>
                  <a:schemeClr val="bg1"/>
                </a:solidFill>
              </a:rPr>
              <a:t>Hallehu-Jah</a:t>
            </a:r>
            <a:r>
              <a:rPr lang="en-US" sz="2400" dirty="0">
                <a:solidFill>
                  <a:schemeClr val="bg1"/>
                </a:solidFill>
              </a:rPr>
              <a:t>=Praise ye Jehovah</a:t>
            </a:r>
          </a:p>
          <a:p>
            <a:endParaRPr lang="en-US" sz="2400" dirty="0">
              <a:solidFill>
                <a:schemeClr val="bg1"/>
              </a:solidFill>
            </a:endParaRPr>
          </a:p>
          <a:p>
            <a:r>
              <a:rPr lang="en-US" sz="2400" dirty="0">
                <a:solidFill>
                  <a:schemeClr val="bg1"/>
                </a:solidFill>
              </a:rPr>
              <a:t>The Righteous Rejoice—judgment has been made</a:t>
            </a:r>
          </a:p>
        </p:txBody>
      </p:sp>
      <p:sp>
        <p:nvSpPr>
          <p:cNvPr id="10" name="TextBox 9"/>
          <p:cNvSpPr txBox="1"/>
          <p:nvPr/>
        </p:nvSpPr>
        <p:spPr>
          <a:xfrm>
            <a:off x="2241176" y="2797433"/>
            <a:ext cx="4267200" cy="2308324"/>
          </a:xfrm>
          <a:prstGeom prst="rect">
            <a:avLst/>
          </a:prstGeom>
          <a:noFill/>
        </p:spPr>
        <p:txBody>
          <a:bodyPr wrap="square" rtlCol="0">
            <a:spAutoFit/>
          </a:bodyPr>
          <a:lstStyle/>
          <a:p>
            <a:r>
              <a:rPr lang="en-US" sz="2400" dirty="0">
                <a:solidFill>
                  <a:schemeClr val="bg1"/>
                </a:solidFill>
              </a:rPr>
              <a:t>Smoke rose up for ever and ever—Those who participated in the idolatries of Babylon shall go away into eternal burnings. </a:t>
            </a:r>
          </a:p>
          <a:p>
            <a:r>
              <a:rPr lang="en-US" sz="2400" dirty="0">
                <a:solidFill>
                  <a:schemeClr val="bg1"/>
                </a:solidFill>
              </a:rPr>
              <a:t>The prayers of the wicked are not heard anymore.</a:t>
            </a:r>
          </a:p>
        </p:txBody>
      </p:sp>
      <p:sp>
        <p:nvSpPr>
          <p:cNvPr id="11" name="TextBox 10"/>
          <p:cNvSpPr txBox="1"/>
          <p:nvPr/>
        </p:nvSpPr>
        <p:spPr>
          <a:xfrm>
            <a:off x="0" y="6457890"/>
            <a:ext cx="3657600" cy="400110"/>
          </a:xfrm>
          <a:prstGeom prst="rect">
            <a:avLst/>
          </a:prstGeom>
          <a:noFill/>
        </p:spPr>
        <p:txBody>
          <a:bodyPr wrap="square" rtlCol="0">
            <a:spAutoFit/>
          </a:bodyPr>
          <a:lstStyle/>
          <a:p>
            <a:r>
              <a:rPr lang="en-US" sz="2000" dirty="0">
                <a:solidFill>
                  <a:schemeClr val="bg2">
                    <a:lumMod val="90000"/>
                  </a:schemeClr>
                </a:solidFill>
              </a:rPr>
              <a:t>Revelation 19:1-3</a:t>
            </a:r>
          </a:p>
        </p:txBody>
      </p:sp>
      <p:pic>
        <p:nvPicPr>
          <p:cNvPr id="12" name="Picture 2" descr="http://cisphil.org/baltazar/wp-content/uploads/2012/11/desire-for-God.jpg">
            <a:hlinkClick r:id="rId2"/>
          </p:cNvPr>
          <p:cNvPicPr>
            <a:picLocks noChangeAspect="1" noChangeArrowheads="1"/>
          </p:cNvPicPr>
          <p:nvPr/>
        </p:nvPicPr>
        <p:blipFill>
          <a:blip r:embed="rId3" cstate="print"/>
          <a:srcRect/>
          <a:stretch>
            <a:fillRect/>
          </a:stretch>
        </p:blipFill>
        <p:spPr bwMode="auto">
          <a:xfrm>
            <a:off x="2469776" y="5105757"/>
            <a:ext cx="3810000" cy="1491126"/>
          </a:xfrm>
          <a:prstGeom prst="rect">
            <a:avLst/>
          </a:prstGeom>
          <a:noFill/>
        </p:spPr>
      </p:pic>
      <p:pic>
        <p:nvPicPr>
          <p:cNvPr id="3" name="Picture 2">
            <a:extLst>
              <a:ext uri="{FF2B5EF4-FFF2-40B4-BE49-F238E27FC236}">
                <a16:creationId xmlns:a16="http://schemas.microsoft.com/office/drawing/2014/main" id="{F063DC79-340F-4EBF-B908-92EDCB8D1F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152" y="3539698"/>
            <a:ext cx="3810000" cy="2857500"/>
          </a:xfrm>
          <a:prstGeom prst="rect">
            <a:avLst/>
          </a:prstGeom>
        </p:spPr>
      </p:pic>
    </p:spTree>
    <p:extLst>
      <p:ext uri="{BB962C8B-B14F-4D97-AF65-F5344CB8AC3E}">
        <p14:creationId xmlns:p14="http://schemas.microsoft.com/office/powerpoint/2010/main" val="2835480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0">
                                            <p:txEl>
                                              <p:pRg st="1" end="1"/>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par>
                                <p:cTn id="20" presetID="9" presetClass="exit" presetSubtype="0" fill="hold" nodeType="withEffect">
                                  <p:stCondLst>
                                    <p:cond delay="2500"/>
                                  </p:stCondLst>
                                  <p:childTnLst>
                                    <p:animEffect transition="out" filter="dissolve">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1437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41293" y="1447801"/>
            <a:ext cx="5647765" cy="1200329"/>
          </a:xfrm>
          <a:prstGeom prst="rect">
            <a:avLst/>
          </a:prstGeom>
          <a:noFill/>
        </p:spPr>
        <p:txBody>
          <a:bodyPr wrap="square" rtlCol="0">
            <a:spAutoFit/>
          </a:bodyPr>
          <a:lstStyle/>
          <a:p>
            <a:r>
              <a:rPr lang="en-US" sz="2400" dirty="0">
                <a:solidFill>
                  <a:schemeClr val="bg1"/>
                </a:solidFill>
              </a:rPr>
              <a:t>The Faithful elders during John’s day who belonged to the seven churches.</a:t>
            </a:r>
          </a:p>
          <a:p>
            <a:r>
              <a:rPr lang="en-US" sz="2400" dirty="0">
                <a:solidFill>
                  <a:schemeClr val="bg1"/>
                </a:solidFill>
              </a:rPr>
              <a:t>D&amp;C 77:5</a:t>
            </a:r>
          </a:p>
        </p:txBody>
      </p:sp>
      <p:sp>
        <p:nvSpPr>
          <p:cNvPr id="7" name="TextBox 6"/>
          <p:cNvSpPr txBox="1"/>
          <p:nvPr/>
        </p:nvSpPr>
        <p:spPr>
          <a:xfrm>
            <a:off x="1600200" y="228600"/>
            <a:ext cx="9067800" cy="923330"/>
          </a:xfrm>
          <a:prstGeom prst="rect">
            <a:avLst/>
          </a:prstGeom>
          <a:noFill/>
        </p:spPr>
        <p:txBody>
          <a:bodyPr wrap="square" rtlCol="0">
            <a:spAutoFit/>
          </a:bodyPr>
          <a:lstStyle/>
          <a:p>
            <a:pPr algn="ctr"/>
            <a:r>
              <a:rPr lang="en-US" sz="5400" dirty="0">
                <a:solidFill>
                  <a:schemeClr val="bg1"/>
                </a:solidFill>
                <a:latin typeface="Harrington" pitchFamily="82" charset="0"/>
              </a:rPr>
              <a:t>24 Elders and 4 Beasts</a:t>
            </a:r>
            <a:endParaRPr lang="en-US" sz="2400" dirty="0">
              <a:solidFill>
                <a:schemeClr val="bg1"/>
              </a:solidFill>
              <a:latin typeface="Harrington" pitchFamily="82" charset="0"/>
            </a:endParaRPr>
          </a:p>
        </p:txBody>
      </p:sp>
      <p:sp>
        <p:nvSpPr>
          <p:cNvPr id="9" name="TextBox 8"/>
          <p:cNvSpPr txBox="1"/>
          <p:nvPr/>
        </p:nvSpPr>
        <p:spPr>
          <a:xfrm>
            <a:off x="6589058" y="3636426"/>
            <a:ext cx="5602942" cy="830997"/>
          </a:xfrm>
          <a:prstGeom prst="rect">
            <a:avLst/>
          </a:prstGeom>
          <a:noFill/>
        </p:spPr>
        <p:txBody>
          <a:bodyPr wrap="square" rtlCol="0">
            <a:spAutoFit/>
          </a:bodyPr>
          <a:lstStyle/>
          <a:p>
            <a:r>
              <a:rPr lang="en-US" sz="2400" dirty="0">
                <a:solidFill>
                  <a:schemeClr val="bg1"/>
                </a:solidFill>
              </a:rPr>
              <a:t>Beasts—the Highest of all God’s Creatures</a:t>
            </a:r>
          </a:p>
          <a:p>
            <a:r>
              <a:rPr lang="en-US" sz="2400" dirty="0">
                <a:solidFill>
                  <a:schemeClr val="bg1"/>
                </a:solidFill>
              </a:rPr>
              <a:t>Rev. 4:6-7 and D&amp;C 77:2-3</a:t>
            </a:r>
          </a:p>
        </p:txBody>
      </p:sp>
      <p:sp>
        <p:nvSpPr>
          <p:cNvPr id="10" name="TextBox 9"/>
          <p:cNvSpPr txBox="1"/>
          <p:nvPr/>
        </p:nvSpPr>
        <p:spPr>
          <a:xfrm>
            <a:off x="3657600" y="5962964"/>
            <a:ext cx="8377517" cy="584775"/>
          </a:xfrm>
          <a:prstGeom prst="rect">
            <a:avLst/>
          </a:prstGeom>
          <a:noFill/>
        </p:spPr>
        <p:txBody>
          <a:bodyPr wrap="square" rtlCol="0">
            <a:spAutoFit/>
          </a:bodyPr>
          <a:lstStyle/>
          <a:p>
            <a:r>
              <a:rPr lang="en-US" sz="3200" dirty="0">
                <a:solidFill>
                  <a:schemeClr val="bg1"/>
                </a:solidFill>
                <a:effectLst>
                  <a:glow rad="228600">
                    <a:schemeClr val="accent6">
                      <a:satMod val="175000"/>
                      <a:alpha val="40000"/>
                    </a:schemeClr>
                  </a:glow>
                </a:effectLst>
              </a:rPr>
              <a:t>Amen= Closure—Signifying agreement</a:t>
            </a:r>
          </a:p>
        </p:txBody>
      </p:sp>
      <p:sp>
        <p:nvSpPr>
          <p:cNvPr id="11" name="TextBox 10"/>
          <p:cNvSpPr txBox="1"/>
          <p:nvPr/>
        </p:nvSpPr>
        <p:spPr>
          <a:xfrm>
            <a:off x="0" y="6422142"/>
            <a:ext cx="3657600" cy="400110"/>
          </a:xfrm>
          <a:prstGeom prst="rect">
            <a:avLst/>
          </a:prstGeom>
          <a:noFill/>
        </p:spPr>
        <p:txBody>
          <a:bodyPr wrap="square" rtlCol="0">
            <a:spAutoFit/>
          </a:bodyPr>
          <a:lstStyle/>
          <a:p>
            <a:r>
              <a:rPr lang="en-US" sz="2000" dirty="0">
                <a:solidFill>
                  <a:schemeClr val="bg2">
                    <a:lumMod val="90000"/>
                  </a:schemeClr>
                </a:solidFill>
              </a:rPr>
              <a:t>Revelation 19:4</a:t>
            </a:r>
          </a:p>
        </p:txBody>
      </p:sp>
      <p:pic>
        <p:nvPicPr>
          <p:cNvPr id="3" name="Picture 2">
            <a:extLst>
              <a:ext uri="{FF2B5EF4-FFF2-40B4-BE49-F238E27FC236}">
                <a16:creationId xmlns:a16="http://schemas.microsoft.com/office/drawing/2014/main" id="{A60833E0-4256-417F-B2B3-1936074ADF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1799" y="2726351"/>
            <a:ext cx="4651248" cy="2834640"/>
          </a:xfrm>
          <a:prstGeom prst="rect">
            <a:avLst/>
          </a:prstGeom>
        </p:spPr>
      </p:pic>
      <p:pic>
        <p:nvPicPr>
          <p:cNvPr id="8" name="Picture 7">
            <a:extLst>
              <a:ext uri="{FF2B5EF4-FFF2-40B4-BE49-F238E27FC236}">
                <a16:creationId xmlns:a16="http://schemas.microsoft.com/office/drawing/2014/main" id="{3F918C03-1FCF-4175-AFDC-C4865E7732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9022" y="1516704"/>
            <a:ext cx="3528978" cy="1772262"/>
          </a:xfrm>
          <a:prstGeom prst="rect">
            <a:avLst/>
          </a:prstGeom>
        </p:spPr>
      </p:pic>
    </p:spTree>
    <p:extLst>
      <p:ext uri="{BB962C8B-B14F-4D97-AF65-F5344CB8AC3E}">
        <p14:creationId xmlns:p14="http://schemas.microsoft.com/office/powerpoint/2010/main" val="528544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babylon"/>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l="29889" t="2744" r="35809" b="51961"/>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905001" y="55602"/>
            <a:ext cx="8534400" cy="923330"/>
          </a:xfrm>
          <a:prstGeom prst="rect">
            <a:avLst/>
          </a:prstGeom>
          <a:noFill/>
        </p:spPr>
        <p:txBody>
          <a:bodyPr wrap="square" rtlCol="0">
            <a:spAutoFit/>
          </a:bodyPr>
          <a:lstStyle/>
          <a:p>
            <a:pPr algn="ctr"/>
            <a:r>
              <a:rPr lang="en-US" sz="5400" dirty="0">
                <a:solidFill>
                  <a:schemeClr val="bg1"/>
                </a:solidFill>
                <a:latin typeface="Berlin Sans FB" panose="020E0602020502020306" pitchFamily="34" charset="0"/>
                <a:cs typeface="Andalus" pitchFamily="18" charset="-78"/>
              </a:rPr>
              <a:t>Great Whore</a:t>
            </a:r>
          </a:p>
        </p:txBody>
      </p:sp>
      <p:sp>
        <p:nvSpPr>
          <p:cNvPr id="6" name="TextBox 5"/>
          <p:cNvSpPr txBox="1"/>
          <p:nvPr/>
        </p:nvSpPr>
        <p:spPr>
          <a:xfrm>
            <a:off x="1752600" y="1447800"/>
            <a:ext cx="4648200" cy="1938992"/>
          </a:xfrm>
          <a:prstGeom prst="rect">
            <a:avLst/>
          </a:prstGeom>
          <a:noFill/>
        </p:spPr>
        <p:txBody>
          <a:bodyPr wrap="square" rtlCol="0">
            <a:spAutoFit/>
          </a:bodyPr>
          <a:lstStyle/>
          <a:p>
            <a:r>
              <a:rPr lang="en-US" sz="2400" dirty="0">
                <a:solidFill>
                  <a:schemeClr val="bg1"/>
                </a:solidFill>
              </a:rPr>
              <a:t>Those who left the Church</a:t>
            </a:r>
          </a:p>
          <a:p>
            <a:endParaRPr lang="en-US" sz="2400" dirty="0">
              <a:solidFill>
                <a:schemeClr val="bg1"/>
              </a:solidFill>
            </a:endParaRPr>
          </a:p>
          <a:p>
            <a:r>
              <a:rPr lang="en-US" sz="2400" dirty="0">
                <a:solidFill>
                  <a:schemeClr val="bg1"/>
                </a:solidFill>
              </a:rPr>
              <a:t>Those who broke the covenant</a:t>
            </a:r>
          </a:p>
          <a:p>
            <a:endParaRPr lang="en-US" sz="2400" dirty="0">
              <a:solidFill>
                <a:schemeClr val="bg1"/>
              </a:solidFill>
            </a:endParaRPr>
          </a:p>
          <a:p>
            <a:r>
              <a:rPr lang="en-US" sz="2400" dirty="0">
                <a:solidFill>
                  <a:schemeClr val="bg1"/>
                </a:solidFill>
              </a:rPr>
              <a:t>Those who committed fornication</a:t>
            </a:r>
          </a:p>
        </p:txBody>
      </p:sp>
      <p:sp>
        <p:nvSpPr>
          <p:cNvPr id="7" name="TextBox 6"/>
          <p:cNvSpPr txBox="1"/>
          <p:nvPr/>
        </p:nvSpPr>
        <p:spPr>
          <a:xfrm>
            <a:off x="3807758" y="4726274"/>
            <a:ext cx="6734735" cy="1200329"/>
          </a:xfrm>
          <a:prstGeom prst="rect">
            <a:avLst/>
          </a:prstGeom>
          <a:noFill/>
        </p:spPr>
        <p:txBody>
          <a:bodyPr wrap="square" rtlCol="0">
            <a:spAutoFit/>
          </a:bodyPr>
          <a:lstStyle/>
          <a:p>
            <a:r>
              <a:rPr lang="en-US" sz="2400" dirty="0">
                <a:solidFill>
                  <a:schemeClr val="bg1"/>
                </a:solidFill>
              </a:rPr>
              <a:t>Whenever people prove unfaithful to their covenants, they can be likened to a faithless woman who has sold herself to immorality and sin. (1)</a:t>
            </a:r>
          </a:p>
        </p:txBody>
      </p:sp>
      <p:sp>
        <p:nvSpPr>
          <p:cNvPr id="8" name="TextBox 7"/>
          <p:cNvSpPr txBox="1"/>
          <p:nvPr/>
        </p:nvSpPr>
        <p:spPr>
          <a:xfrm>
            <a:off x="179294" y="6422580"/>
            <a:ext cx="4648200" cy="369332"/>
          </a:xfrm>
          <a:prstGeom prst="rect">
            <a:avLst/>
          </a:prstGeom>
          <a:noFill/>
        </p:spPr>
        <p:txBody>
          <a:bodyPr wrap="square" rtlCol="0">
            <a:spAutoFit/>
          </a:bodyPr>
          <a:lstStyle/>
          <a:p>
            <a:r>
              <a:rPr lang="en-US" dirty="0">
                <a:solidFill>
                  <a:schemeClr val="accent1">
                    <a:lumMod val="20000"/>
                    <a:lumOff val="80000"/>
                  </a:schemeClr>
                </a:solidFill>
              </a:rPr>
              <a:t>Revelation 17:1-2</a:t>
            </a:r>
          </a:p>
        </p:txBody>
      </p:sp>
      <p:pic>
        <p:nvPicPr>
          <p:cNvPr id="3" name="Picture 2">
            <a:extLst>
              <a:ext uri="{FF2B5EF4-FFF2-40B4-BE49-F238E27FC236}">
                <a16:creationId xmlns:a16="http://schemas.microsoft.com/office/drawing/2014/main" id="{3C5EE3A9-AA3E-496C-BFEF-A684659B93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3974" y="1221074"/>
            <a:ext cx="4394200" cy="3505200"/>
          </a:xfrm>
          <a:prstGeom prst="rect">
            <a:avLst/>
          </a:prstGeom>
        </p:spPr>
      </p:pic>
    </p:spTree>
    <p:extLst>
      <p:ext uri="{BB962C8B-B14F-4D97-AF65-F5344CB8AC3E}">
        <p14:creationId xmlns:p14="http://schemas.microsoft.com/office/powerpoint/2010/main" val="94892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0"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1437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133600" y="1905001"/>
            <a:ext cx="3657600" cy="1384995"/>
          </a:xfrm>
          <a:prstGeom prst="rect">
            <a:avLst/>
          </a:prstGeom>
          <a:noFill/>
        </p:spPr>
        <p:txBody>
          <a:bodyPr wrap="square" rtlCol="0">
            <a:spAutoFit/>
          </a:bodyPr>
          <a:lstStyle/>
          <a:p>
            <a:r>
              <a:rPr lang="en-US" sz="2800" dirty="0">
                <a:solidFill>
                  <a:schemeClr val="bg1"/>
                </a:solidFill>
              </a:rPr>
              <a:t>Voice of many waters—</a:t>
            </a:r>
          </a:p>
          <a:p>
            <a:r>
              <a:rPr lang="en-US" sz="2800" dirty="0">
                <a:solidFill>
                  <a:schemeClr val="bg1"/>
                </a:solidFill>
              </a:rPr>
              <a:t>All nature and all the righteous praise Christ</a:t>
            </a:r>
          </a:p>
        </p:txBody>
      </p:sp>
      <p:sp>
        <p:nvSpPr>
          <p:cNvPr id="7" name="TextBox 6"/>
          <p:cNvSpPr txBox="1"/>
          <p:nvPr/>
        </p:nvSpPr>
        <p:spPr>
          <a:xfrm>
            <a:off x="1600200" y="228601"/>
            <a:ext cx="9067800" cy="1015663"/>
          </a:xfrm>
          <a:prstGeom prst="rect">
            <a:avLst/>
          </a:prstGeom>
          <a:noFill/>
        </p:spPr>
        <p:txBody>
          <a:bodyPr wrap="square" rtlCol="0">
            <a:spAutoFit/>
          </a:bodyPr>
          <a:lstStyle/>
          <a:p>
            <a:pPr algn="ctr"/>
            <a:r>
              <a:rPr lang="en-US" sz="6000" dirty="0">
                <a:solidFill>
                  <a:schemeClr val="bg1"/>
                </a:solidFill>
                <a:latin typeface="Harrington" pitchFamily="82" charset="0"/>
              </a:rPr>
              <a:t>Made Themselves Ready</a:t>
            </a:r>
          </a:p>
        </p:txBody>
      </p:sp>
      <p:sp>
        <p:nvSpPr>
          <p:cNvPr id="9" name="TextBox 8"/>
          <p:cNvSpPr txBox="1"/>
          <p:nvPr/>
        </p:nvSpPr>
        <p:spPr>
          <a:xfrm>
            <a:off x="6501818" y="4254609"/>
            <a:ext cx="3657600" cy="1815882"/>
          </a:xfrm>
          <a:prstGeom prst="rect">
            <a:avLst/>
          </a:prstGeom>
          <a:noFill/>
        </p:spPr>
        <p:txBody>
          <a:bodyPr wrap="square" rtlCol="0">
            <a:spAutoFit/>
          </a:bodyPr>
          <a:lstStyle/>
          <a:p>
            <a:r>
              <a:rPr lang="en-US" sz="2800" dirty="0">
                <a:solidFill>
                  <a:schemeClr val="bg1"/>
                </a:solidFill>
              </a:rPr>
              <a:t>“Marriage of the Lamb”</a:t>
            </a:r>
          </a:p>
          <a:p>
            <a:endParaRPr lang="en-US" sz="2800" dirty="0">
              <a:solidFill>
                <a:schemeClr val="bg1"/>
              </a:solidFill>
            </a:endParaRPr>
          </a:p>
          <a:p>
            <a:r>
              <a:rPr lang="en-US" sz="2800" dirty="0">
                <a:solidFill>
                  <a:schemeClr val="bg1"/>
                </a:solidFill>
              </a:rPr>
              <a:t>See: Parable of the 10 virgins Matthew 25:4</a:t>
            </a:r>
          </a:p>
        </p:txBody>
      </p:sp>
      <p:sp>
        <p:nvSpPr>
          <p:cNvPr id="11" name="TextBox 10"/>
          <p:cNvSpPr txBox="1"/>
          <p:nvPr/>
        </p:nvSpPr>
        <p:spPr>
          <a:xfrm>
            <a:off x="0" y="6397703"/>
            <a:ext cx="3657600" cy="400110"/>
          </a:xfrm>
          <a:prstGeom prst="rect">
            <a:avLst/>
          </a:prstGeom>
          <a:noFill/>
        </p:spPr>
        <p:txBody>
          <a:bodyPr wrap="square" rtlCol="0">
            <a:spAutoFit/>
          </a:bodyPr>
          <a:lstStyle/>
          <a:p>
            <a:r>
              <a:rPr lang="en-US" sz="2000" dirty="0">
                <a:solidFill>
                  <a:schemeClr val="bg2">
                    <a:lumMod val="90000"/>
                  </a:schemeClr>
                </a:solidFill>
              </a:rPr>
              <a:t>Revelation 19:6-7</a:t>
            </a:r>
          </a:p>
        </p:txBody>
      </p:sp>
      <p:pic>
        <p:nvPicPr>
          <p:cNvPr id="12" name="Picture 11" descr="virgins.jpg"/>
          <p:cNvPicPr>
            <a:picLocks noChangeAspect="1"/>
          </p:cNvPicPr>
          <p:nvPr/>
        </p:nvPicPr>
        <p:blipFill>
          <a:blip r:embed="rId2" cstate="print"/>
          <a:stretch>
            <a:fillRect/>
          </a:stretch>
        </p:blipFill>
        <p:spPr>
          <a:xfrm>
            <a:off x="1661925" y="3491299"/>
            <a:ext cx="3991349" cy="2705100"/>
          </a:xfrm>
          <a:prstGeom prst="rect">
            <a:avLst/>
          </a:prstGeom>
        </p:spPr>
      </p:pic>
      <p:pic>
        <p:nvPicPr>
          <p:cNvPr id="3" name="Picture 2">
            <a:extLst>
              <a:ext uri="{FF2B5EF4-FFF2-40B4-BE49-F238E27FC236}">
                <a16:creationId xmlns:a16="http://schemas.microsoft.com/office/drawing/2014/main" id="{8D53F43F-9C84-4538-B38A-E052542597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0250" y="1530698"/>
            <a:ext cx="2840736" cy="2133600"/>
          </a:xfrm>
          <a:prstGeom prst="rect">
            <a:avLst/>
          </a:prstGeom>
        </p:spPr>
      </p:pic>
    </p:spTree>
    <p:extLst>
      <p:ext uri="{BB962C8B-B14F-4D97-AF65-F5344CB8AC3E}">
        <p14:creationId xmlns:p14="http://schemas.microsoft.com/office/powerpoint/2010/main" val="3323535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1437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00600" y="1440046"/>
            <a:ext cx="5567082" cy="1200329"/>
          </a:xfrm>
          <a:prstGeom prst="rect">
            <a:avLst/>
          </a:prstGeom>
          <a:noFill/>
        </p:spPr>
        <p:txBody>
          <a:bodyPr wrap="square" rtlCol="0">
            <a:spAutoFit/>
          </a:bodyPr>
          <a:lstStyle/>
          <a:p>
            <a:r>
              <a:rPr lang="en-US" sz="2400" dirty="0">
                <a:solidFill>
                  <a:schemeClr val="bg1"/>
                </a:solidFill>
              </a:rPr>
              <a:t>Description of the clothing of the bride</a:t>
            </a:r>
          </a:p>
          <a:p>
            <a:endParaRPr lang="en-US" sz="2400" dirty="0">
              <a:solidFill>
                <a:schemeClr val="bg1"/>
              </a:solidFill>
            </a:endParaRPr>
          </a:p>
          <a:p>
            <a:r>
              <a:rPr lang="en-US" sz="2400" dirty="0">
                <a:solidFill>
                  <a:schemeClr val="bg1"/>
                </a:solidFill>
              </a:rPr>
              <a:t>Contrast to the whores clothing in Rev. 17:4</a:t>
            </a:r>
          </a:p>
        </p:txBody>
      </p:sp>
      <p:sp>
        <p:nvSpPr>
          <p:cNvPr id="7" name="TextBox 6"/>
          <p:cNvSpPr txBox="1"/>
          <p:nvPr/>
        </p:nvSpPr>
        <p:spPr>
          <a:xfrm>
            <a:off x="1600200" y="75144"/>
            <a:ext cx="9067800" cy="1015663"/>
          </a:xfrm>
          <a:prstGeom prst="rect">
            <a:avLst/>
          </a:prstGeom>
          <a:noFill/>
        </p:spPr>
        <p:txBody>
          <a:bodyPr wrap="square" rtlCol="0">
            <a:spAutoFit/>
          </a:bodyPr>
          <a:lstStyle/>
          <a:p>
            <a:pPr algn="ctr"/>
            <a:r>
              <a:rPr lang="en-US" sz="6000" dirty="0">
                <a:solidFill>
                  <a:schemeClr val="bg1"/>
                </a:solidFill>
                <a:latin typeface="Harrington" pitchFamily="82" charset="0"/>
              </a:rPr>
              <a:t>Fine Linen</a:t>
            </a:r>
          </a:p>
        </p:txBody>
      </p:sp>
      <p:sp>
        <p:nvSpPr>
          <p:cNvPr id="9" name="TextBox 8"/>
          <p:cNvSpPr txBox="1"/>
          <p:nvPr/>
        </p:nvSpPr>
        <p:spPr>
          <a:xfrm>
            <a:off x="6096000" y="4069525"/>
            <a:ext cx="5567082" cy="2677656"/>
          </a:xfrm>
          <a:prstGeom prst="rect">
            <a:avLst/>
          </a:prstGeom>
          <a:noFill/>
        </p:spPr>
        <p:txBody>
          <a:bodyPr wrap="square" rtlCol="0">
            <a:spAutoFit/>
          </a:bodyPr>
          <a:lstStyle/>
          <a:p>
            <a:r>
              <a:rPr lang="en-US" sz="2400" dirty="0">
                <a:solidFill>
                  <a:schemeClr val="bg1"/>
                </a:solidFill>
              </a:rPr>
              <a:t>Clean and White=they are clothed with personal righteousness.</a:t>
            </a:r>
          </a:p>
          <a:p>
            <a:endParaRPr lang="en-US" sz="2400" dirty="0">
              <a:solidFill>
                <a:schemeClr val="bg1"/>
              </a:solidFill>
            </a:endParaRPr>
          </a:p>
          <a:p>
            <a:r>
              <a:rPr lang="en-US" sz="2400" dirty="0">
                <a:solidFill>
                  <a:schemeClr val="bg1"/>
                </a:solidFill>
              </a:rPr>
              <a:t>The Savior’s Atonement can do this for us, after all we can do.</a:t>
            </a:r>
          </a:p>
          <a:p>
            <a:r>
              <a:rPr lang="en-US" sz="2400" dirty="0">
                <a:solidFill>
                  <a:schemeClr val="bg1"/>
                </a:solidFill>
              </a:rPr>
              <a:t> </a:t>
            </a:r>
          </a:p>
          <a:p>
            <a:pPr algn="ctr"/>
            <a:r>
              <a:rPr lang="en-US" sz="2400" dirty="0">
                <a:solidFill>
                  <a:schemeClr val="bg1"/>
                </a:solidFill>
                <a:effectLst>
                  <a:glow rad="228600">
                    <a:schemeClr val="accent6">
                      <a:satMod val="175000"/>
                      <a:alpha val="40000"/>
                    </a:schemeClr>
                  </a:glow>
                </a:effectLst>
              </a:rPr>
              <a:t>Read 2 Nephi 9:14; 25:23</a:t>
            </a:r>
          </a:p>
        </p:txBody>
      </p:sp>
      <p:sp>
        <p:nvSpPr>
          <p:cNvPr id="11" name="TextBox 10"/>
          <p:cNvSpPr txBox="1"/>
          <p:nvPr/>
        </p:nvSpPr>
        <p:spPr>
          <a:xfrm>
            <a:off x="152400" y="6377849"/>
            <a:ext cx="3657600" cy="400110"/>
          </a:xfrm>
          <a:prstGeom prst="rect">
            <a:avLst/>
          </a:prstGeom>
          <a:noFill/>
        </p:spPr>
        <p:txBody>
          <a:bodyPr wrap="square" rtlCol="0">
            <a:spAutoFit/>
          </a:bodyPr>
          <a:lstStyle/>
          <a:p>
            <a:r>
              <a:rPr lang="en-US" sz="2000" dirty="0">
                <a:solidFill>
                  <a:schemeClr val="bg2">
                    <a:lumMod val="90000"/>
                  </a:schemeClr>
                </a:solidFill>
              </a:rPr>
              <a:t>Revelation 19:8</a:t>
            </a:r>
          </a:p>
        </p:txBody>
      </p:sp>
      <p:pic>
        <p:nvPicPr>
          <p:cNvPr id="8" name="Picture 7" descr="270.jpg"/>
          <p:cNvPicPr>
            <a:picLocks noChangeAspect="1"/>
          </p:cNvPicPr>
          <p:nvPr/>
        </p:nvPicPr>
        <p:blipFill>
          <a:blip r:embed="rId2" cstate="print"/>
          <a:stretch>
            <a:fillRect/>
          </a:stretch>
        </p:blipFill>
        <p:spPr>
          <a:xfrm>
            <a:off x="1981200" y="3886200"/>
            <a:ext cx="3771588" cy="2513410"/>
          </a:xfrm>
          <a:prstGeom prst="rect">
            <a:avLst/>
          </a:prstGeom>
        </p:spPr>
      </p:pic>
      <p:pic>
        <p:nvPicPr>
          <p:cNvPr id="10" name="Picture 9" descr="white garments.jpg"/>
          <p:cNvPicPr>
            <a:picLocks noChangeAspect="1"/>
          </p:cNvPicPr>
          <p:nvPr/>
        </p:nvPicPr>
        <p:blipFill>
          <a:blip r:embed="rId3" cstate="print"/>
          <a:stretch>
            <a:fillRect/>
          </a:stretch>
        </p:blipFill>
        <p:spPr>
          <a:xfrm>
            <a:off x="5768281" y="1364232"/>
            <a:ext cx="4008237" cy="2003222"/>
          </a:xfrm>
          <a:prstGeom prst="rect">
            <a:avLst/>
          </a:prstGeom>
        </p:spPr>
      </p:pic>
    </p:spTree>
    <p:extLst>
      <p:ext uri="{BB962C8B-B14F-4D97-AF65-F5344CB8AC3E}">
        <p14:creationId xmlns:p14="http://schemas.microsoft.com/office/powerpoint/2010/main" val="226081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9">
                                            <p:txEl>
                                              <p:pRg st="4" end="4"/>
                                            </p:txEl>
                                          </p:spTgt>
                                        </p:tgtEl>
                                        <p:attrNameLst>
                                          <p:attrName>style.visibility</p:attrName>
                                        </p:attrNameLst>
                                      </p:cBhvr>
                                      <p:to>
                                        <p:strVal val="visible"/>
                                      </p:to>
                                    </p:set>
                                    <p:animEffect transition="in" filter="fade">
                                      <p:cBhvr>
                                        <p:cTn id="25" dur="1000"/>
                                        <p:tgtEl>
                                          <p:spTgt spid="9">
                                            <p:txEl>
                                              <p:pRg st="4" end="4"/>
                                            </p:txEl>
                                          </p:spTgt>
                                        </p:tgtEl>
                                      </p:cBhvr>
                                    </p:animEffect>
                                    <p:anim calcmode="lin" valueType="num">
                                      <p:cBhvr>
                                        <p:cTn id="26"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1437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600200" y="75144"/>
            <a:ext cx="9067800" cy="1015663"/>
          </a:xfrm>
          <a:prstGeom prst="rect">
            <a:avLst/>
          </a:prstGeom>
          <a:noFill/>
        </p:spPr>
        <p:txBody>
          <a:bodyPr wrap="square" rtlCol="0">
            <a:spAutoFit/>
          </a:bodyPr>
          <a:lstStyle/>
          <a:p>
            <a:pPr algn="ctr"/>
            <a:r>
              <a:rPr lang="en-US" sz="6000" dirty="0">
                <a:solidFill>
                  <a:schemeClr val="bg1"/>
                </a:solidFill>
                <a:latin typeface="Harrington" pitchFamily="82" charset="0"/>
              </a:rPr>
              <a:t>Marriage Analogy</a:t>
            </a:r>
          </a:p>
        </p:txBody>
      </p:sp>
      <p:sp>
        <p:nvSpPr>
          <p:cNvPr id="11" name="TextBox 10"/>
          <p:cNvSpPr txBox="1"/>
          <p:nvPr/>
        </p:nvSpPr>
        <p:spPr>
          <a:xfrm>
            <a:off x="152400" y="6377849"/>
            <a:ext cx="3657600" cy="400110"/>
          </a:xfrm>
          <a:prstGeom prst="rect">
            <a:avLst/>
          </a:prstGeom>
          <a:noFill/>
        </p:spPr>
        <p:txBody>
          <a:bodyPr wrap="square" rtlCol="0">
            <a:spAutoFit/>
          </a:bodyPr>
          <a:lstStyle/>
          <a:p>
            <a:r>
              <a:rPr lang="en-US" sz="2000" dirty="0">
                <a:solidFill>
                  <a:schemeClr val="bg2">
                    <a:lumMod val="90000"/>
                  </a:schemeClr>
                </a:solidFill>
              </a:rPr>
              <a:t>Revelation 19:1-6</a:t>
            </a:r>
          </a:p>
        </p:txBody>
      </p:sp>
      <p:sp>
        <p:nvSpPr>
          <p:cNvPr id="3" name="Rectangle 2"/>
          <p:cNvSpPr/>
          <p:nvPr/>
        </p:nvSpPr>
        <p:spPr>
          <a:xfrm>
            <a:off x="4106974" y="1090807"/>
            <a:ext cx="4054251" cy="523220"/>
          </a:xfrm>
          <a:prstGeom prst="rect">
            <a:avLst/>
          </a:prstGeom>
        </p:spPr>
        <p:txBody>
          <a:bodyPr wrap="none">
            <a:spAutoFit/>
          </a:bodyPr>
          <a:lstStyle/>
          <a:p>
            <a:r>
              <a:rPr lang="en-US" sz="2800" dirty="0">
                <a:solidFill>
                  <a:schemeClr val="bg1"/>
                </a:solidFill>
                <a:latin typeface="Open Sans"/>
              </a:rPr>
              <a:t> “marriage of the Lamb” </a:t>
            </a:r>
            <a:endParaRPr lang="en-US" sz="2800" dirty="0">
              <a:solidFill>
                <a:schemeClr val="bg1"/>
              </a:solidFill>
            </a:endParaRPr>
          </a:p>
        </p:txBody>
      </p:sp>
      <p:pic>
        <p:nvPicPr>
          <p:cNvPr id="5124" name="Picture 4" descr="https://www.lds.org/bc/content/ldsorg/seminary-institute/online-resources/2016-bride-and-groo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1476337"/>
            <a:ext cx="1524000" cy="2295525"/>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p:cNvGrpSpPr/>
          <p:nvPr/>
        </p:nvGrpSpPr>
        <p:grpSpPr>
          <a:xfrm>
            <a:off x="1981200" y="3641255"/>
            <a:ext cx="10080812" cy="3136704"/>
            <a:chOff x="1981200" y="3641255"/>
            <a:chExt cx="10080812" cy="3136704"/>
          </a:xfrm>
        </p:grpSpPr>
        <p:pic>
          <p:nvPicPr>
            <p:cNvPr id="5122" name="Picture 2" descr="Image result for marriage of the lam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641255"/>
              <a:ext cx="3357282" cy="2688934"/>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p:cNvGrpSpPr/>
            <p:nvPr/>
          </p:nvGrpSpPr>
          <p:grpSpPr>
            <a:xfrm>
              <a:off x="5836023" y="3900248"/>
              <a:ext cx="6225989" cy="2877711"/>
              <a:chOff x="5836023" y="3900248"/>
              <a:chExt cx="6225989" cy="2877711"/>
            </a:xfrm>
          </p:grpSpPr>
          <p:sp>
            <p:nvSpPr>
              <p:cNvPr id="4" name="Rectangle 3"/>
              <p:cNvSpPr/>
              <p:nvPr/>
            </p:nvSpPr>
            <p:spPr>
              <a:xfrm>
                <a:off x="5836023" y="3900248"/>
                <a:ext cx="6096000" cy="2677656"/>
              </a:xfrm>
              <a:prstGeom prst="rect">
                <a:avLst/>
              </a:prstGeom>
            </p:spPr>
            <p:txBody>
              <a:bodyPr>
                <a:spAutoFit/>
              </a:bodyPr>
              <a:lstStyle/>
              <a:p>
                <a:r>
                  <a:rPr lang="en-US" sz="2800" dirty="0">
                    <a:solidFill>
                      <a:schemeClr val="bg1"/>
                    </a:solidFill>
                    <a:latin typeface="Open Sans"/>
                  </a:rPr>
                  <a:t>“In this dispensation the Bridegroom, who is the Lamb of God, shall come to claim his bride, which is the Church composed of the faithful saints who have watched for his return.” (2)</a:t>
                </a:r>
                <a:endParaRPr lang="en-US" sz="2800" dirty="0">
                  <a:solidFill>
                    <a:schemeClr val="bg1"/>
                  </a:solidFill>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47612" y="5501609"/>
                <a:ext cx="914400" cy="1276350"/>
              </a:xfrm>
              <a:prstGeom prst="rect">
                <a:avLst/>
              </a:prstGeom>
            </p:spPr>
          </p:pic>
        </p:grpSp>
      </p:grpSp>
      <p:grpSp>
        <p:nvGrpSpPr>
          <p:cNvPr id="14" name="Group 13"/>
          <p:cNvGrpSpPr/>
          <p:nvPr/>
        </p:nvGrpSpPr>
        <p:grpSpPr>
          <a:xfrm>
            <a:off x="416678" y="582975"/>
            <a:ext cx="5029381" cy="3010621"/>
            <a:chOff x="416678" y="582975"/>
            <a:chExt cx="5029381" cy="3010621"/>
          </a:xfrm>
        </p:grpSpPr>
        <p:sp>
          <p:nvSpPr>
            <p:cNvPr id="2" name="Rectangle 1"/>
            <p:cNvSpPr/>
            <p:nvPr/>
          </p:nvSpPr>
          <p:spPr>
            <a:xfrm>
              <a:off x="587188" y="1654604"/>
              <a:ext cx="4858871" cy="1938992"/>
            </a:xfrm>
            <a:prstGeom prst="rect">
              <a:avLst/>
            </a:prstGeom>
          </p:spPr>
          <p:txBody>
            <a:bodyPr wrap="square">
              <a:spAutoFit/>
            </a:bodyPr>
            <a:lstStyle/>
            <a:p>
              <a:r>
                <a:rPr lang="en-US" sz="2400" dirty="0">
                  <a:solidFill>
                    <a:schemeClr val="bg1"/>
                  </a:solidFill>
                  <a:latin typeface="Open Sans"/>
                </a:rPr>
                <a:t>“On your wedding day the very best gift you can give your eternal companion is your very best self—clean and pure and worthy of such purity in return.” (7)</a:t>
              </a:r>
              <a:endParaRPr lang="en-US" sz="2400" dirty="0">
                <a:solidFill>
                  <a:schemeClr val="bg1"/>
                </a:solidFill>
              </a:endParaRP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6678" y="582975"/>
              <a:ext cx="865457" cy="1081017"/>
            </a:xfrm>
            <a:prstGeom prst="rect">
              <a:avLst/>
            </a:prstGeom>
          </p:spPr>
        </p:pic>
      </p:grpSp>
    </p:spTree>
    <p:extLst>
      <p:ext uri="{BB962C8B-B14F-4D97-AF65-F5344CB8AC3E}">
        <p14:creationId xmlns:p14="http://schemas.microsoft.com/office/powerpoint/2010/main" val="3976742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1437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28599" y="1319089"/>
            <a:ext cx="8597153" cy="1938992"/>
          </a:xfrm>
          <a:prstGeom prst="rect">
            <a:avLst/>
          </a:prstGeom>
          <a:noFill/>
        </p:spPr>
        <p:txBody>
          <a:bodyPr wrap="square" rtlCol="0">
            <a:spAutoFit/>
          </a:bodyPr>
          <a:lstStyle/>
          <a:p>
            <a:r>
              <a:rPr lang="en-US" sz="2400" dirty="0">
                <a:solidFill>
                  <a:schemeClr val="bg1"/>
                </a:solidFill>
              </a:rPr>
              <a:t>The Angel in Rev. 1-- bearing a testimony -- asks John to Write</a:t>
            </a:r>
          </a:p>
          <a:p>
            <a:endParaRPr lang="en-US" sz="2400" dirty="0">
              <a:solidFill>
                <a:schemeClr val="bg1"/>
              </a:solidFill>
            </a:endParaRPr>
          </a:p>
          <a:p>
            <a:endParaRPr lang="en-US" sz="2400" dirty="0">
              <a:solidFill>
                <a:schemeClr val="bg1"/>
              </a:solidFill>
            </a:endParaRPr>
          </a:p>
          <a:p>
            <a:r>
              <a:rPr lang="en-US" sz="2400" dirty="0">
                <a:solidFill>
                  <a:schemeClr val="bg1"/>
                </a:solidFill>
              </a:rPr>
              <a:t>Those that are called (an invitation into God’s Kingdom)</a:t>
            </a:r>
          </a:p>
          <a:p>
            <a:endParaRPr lang="en-US" sz="2400" dirty="0">
              <a:solidFill>
                <a:schemeClr val="bg1"/>
              </a:solidFill>
            </a:endParaRPr>
          </a:p>
        </p:txBody>
      </p:sp>
      <p:sp>
        <p:nvSpPr>
          <p:cNvPr id="7" name="TextBox 6"/>
          <p:cNvSpPr txBox="1"/>
          <p:nvPr/>
        </p:nvSpPr>
        <p:spPr>
          <a:xfrm>
            <a:off x="1562100" y="69067"/>
            <a:ext cx="9067800" cy="1015663"/>
          </a:xfrm>
          <a:prstGeom prst="rect">
            <a:avLst/>
          </a:prstGeom>
          <a:noFill/>
        </p:spPr>
        <p:txBody>
          <a:bodyPr wrap="square" rtlCol="0">
            <a:spAutoFit/>
          </a:bodyPr>
          <a:lstStyle/>
          <a:p>
            <a:pPr algn="ctr"/>
            <a:r>
              <a:rPr lang="en-US" sz="6000" dirty="0">
                <a:solidFill>
                  <a:schemeClr val="bg1"/>
                </a:solidFill>
                <a:latin typeface="Harrington" pitchFamily="82" charset="0"/>
              </a:rPr>
              <a:t>Marriage Supper</a:t>
            </a:r>
          </a:p>
        </p:txBody>
      </p:sp>
      <p:sp>
        <p:nvSpPr>
          <p:cNvPr id="9" name="TextBox 8"/>
          <p:cNvSpPr txBox="1"/>
          <p:nvPr/>
        </p:nvSpPr>
        <p:spPr>
          <a:xfrm>
            <a:off x="241757" y="3416996"/>
            <a:ext cx="9036424" cy="1815882"/>
          </a:xfrm>
          <a:prstGeom prst="rect">
            <a:avLst/>
          </a:prstGeom>
          <a:noFill/>
        </p:spPr>
        <p:txBody>
          <a:bodyPr wrap="square" rtlCol="0">
            <a:spAutoFit/>
          </a:bodyPr>
          <a:lstStyle/>
          <a:p>
            <a:r>
              <a:rPr lang="en-US" sz="2800" dirty="0">
                <a:solidFill>
                  <a:schemeClr val="bg1"/>
                </a:solidFill>
              </a:rPr>
              <a:t>If the Bride is the Church, Who are the guests?</a:t>
            </a:r>
          </a:p>
          <a:p>
            <a:pPr algn="ctr"/>
            <a:r>
              <a:rPr lang="en-US" sz="2800" dirty="0">
                <a:solidFill>
                  <a:schemeClr val="bg1"/>
                </a:solidFill>
              </a:rPr>
              <a:t>Individual Saints </a:t>
            </a:r>
          </a:p>
          <a:p>
            <a:endParaRPr lang="en-US" sz="2800" dirty="0">
              <a:solidFill>
                <a:schemeClr val="bg1"/>
              </a:solidFill>
            </a:endParaRPr>
          </a:p>
          <a:p>
            <a:pPr algn="ctr"/>
            <a:r>
              <a:rPr lang="en-US" sz="2800" dirty="0">
                <a:solidFill>
                  <a:schemeClr val="bg1"/>
                </a:solidFill>
                <a:effectLst>
                  <a:glow rad="228600">
                    <a:schemeClr val="accent6">
                      <a:satMod val="175000"/>
                      <a:alpha val="40000"/>
                    </a:schemeClr>
                  </a:glow>
                </a:effectLst>
              </a:rPr>
              <a:t>Read D&amp;C 88:96</a:t>
            </a:r>
          </a:p>
        </p:txBody>
      </p:sp>
      <p:sp>
        <p:nvSpPr>
          <p:cNvPr id="11" name="TextBox 10"/>
          <p:cNvSpPr txBox="1"/>
          <p:nvPr/>
        </p:nvSpPr>
        <p:spPr>
          <a:xfrm>
            <a:off x="0" y="6416427"/>
            <a:ext cx="3657600" cy="400110"/>
          </a:xfrm>
          <a:prstGeom prst="rect">
            <a:avLst/>
          </a:prstGeom>
          <a:noFill/>
        </p:spPr>
        <p:txBody>
          <a:bodyPr wrap="square" rtlCol="0">
            <a:spAutoFit/>
          </a:bodyPr>
          <a:lstStyle/>
          <a:p>
            <a:r>
              <a:rPr lang="en-US" sz="2000" dirty="0">
                <a:solidFill>
                  <a:schemeClr val="bg2">
                    <a:lumMod val="90000"/>
                  </a:schemeClr>
                </a:solidFill>
              </a:rPr>
              <a:t>Revelation 19:9</a:t>
            </a:r>
          </a:p>
        </p:txBody>
      </p:sp>
      <p:pic>
        <p:nvPicPr>
          <p:cNvPr id="3" name="Picture 2">
            <a:extLst>
              <a:ext uri="{FF2B5EF4-FFF2-40B4-BE49-F238E27FC236}">
                <a16:creationId xmlns:a16="http://schemas.microsoft.com/office/drawing/2014/main" id="{FA65259C-FD01-493E-AB60-AF23A4E4BD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01899" y="990390"/>
            <a:ext cx="2816352" cy="3919728"/>
          </a:xfrm>
          <a:prstGeom prst="rect">
            <a:avLst/>
          </a:prstGeom>
        </p:spPr>
      </p:pic>
      <p:grpSp>
        <p:nvGrpSpPr>
          <p:cNvPr id="8" name="Group 7"/>
          <p:cNvGrpSpPr/>
          <p:nvPr/>
        </p:nvGrpSpPr>
        <p:grpSpPr>
          <a:xfrm>
            <a:off x="6589198" y="4079205"/>
            <a:ext cx="3627625" cy="2625175"/>
            <a:chOff x="384206" y="4158361"/>
            <a:chExt cx="3289208" cy="2390250"/>
          </a:xfrm>
        </p:grpSpPr>
        <p:grpSp>
          <p:nvGrpSpPr>
            <p:cNvPr id="10" name="Group 9"/>
            <p:cNvGrpSpPr/>
            <p:nvPr/>
          </p:nvGrpSpPr>
          <p:grpSpPr>
            <a:xfrm>
              <a:off x="384206" y="4158361"/>
              <a:ext cx="3289208" cy="2390250"/>
              <a:chOff x="609599" y="833642"/>
              <a:chExt cx="7941747" cy="5771225"/>
            </a:xfrm>
          </p:grpSpPr>
          <p:grpSp>
            <p:nvGrpSpPr>
              <p:cNvPr id="13" name="Group 14"/>
              <p:cNvGrpSpPr/>
              <p:nvPr/>
            </p:nvGrpSpPr>
            <p:grpSpPr>
              <a:xfrm rot="10800000">
                <a:off x="7696200" y="5257800"/>
                <a:ext cx="621450" cy="1347067"/>
                <a:chOff x="7010400" y="381000"/>
                <a:chExt cx="762000" cy="2033666"/>
              </a:xfrm>
            </p:grpSpPr>
            <p:sp>
              <p:nvSpPr>
                <p:cNvPr id="26" name="Rounded Rectangle 31"/>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1"/>
              <p:cNvGrpSpPr/>
              <p:nvPr/>
            </p:nvGrpSpPr>
            <p:grpSpPr>
              <a:xfrm rot="10800000">
                <a:off x="939238" y="4923502"/>
                <a:ext cx="621450" cy="1347067"/>
                <a:chOff x="7010400" y="381000"/>
                <a:chExt cx="762000" cy="2033666"/>
              </a:xfrm>
            </p:grpSpPr>
            <p:sp>
              <p:nvSpPr>
                <p:cNvPr id="24" name="Rounded Rectangle 29"/>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99460" y="833642"/>
                <a:ext cx="621450" cy="986197"/>
                <a:chOff x="7031201" y="834275"/>
                <a:chExt cx="762000" cy="1488861"/>
              </a:xfrm>
            </p:grpSpPr>
            <p:sp>
              <p:nvSpPr>
                <p:cNvPr id="22" name="Rounded Rectangle 27"/>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7646520" y="1148254"/>
                <a:ext cx="621450" cy="1017899"/>
                <a:chOff x="7087348" y="824753"/>
                <a:chExt cx="762000" cy="1536722"/>
              </a:xfrm>
            </p:grpSpPr>
            <p:sp>
              <p:nvSpPr>
                <p:cNvPr id="20" name="Rounded Rectangle 25"/>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2" name="Rectangle 11"/>
            <p:cNvSpPr/>
            <p:nvPr/>
          </p:nvSpPr>
          <p:spPr>
            <a:xfrm>
              <a:off x="971845" y="4709390"/>
              <a:ext cx="2095999" cy="1477328"/>
            </a:xfrm>
            <a:prstGeom prst="rect">
              <a:avLst/>
            </a:prstGeom>
          </p:spPr>
          <p:txBody>
            <a:bodyPr wrap="square">
              <a:spAutoFit/>
            </a:bodyPr>
            <a:lstStyle/>
            <a:p>
              <a:pPr algn="ctr"/>
              <a:r>
                <a:rPr lang="en-US" dirty="0"/>
                <a:t> </a:t>
              </a:r>
              <a:r>
                <a:rPr lang="en-US" b="1" dirty="0"/>
                <a:t>If we are clean and righteous, then we will be ready for the coming of the Lord Jesus Christ</a:t>
              </a:r>
              <a:endParaRPr lang="en-US" sz="1600" dirty="0"/>
            </a:p>
          </p:txBody>
        </p:sp>
      </p:grpSp>
    </p:spTree>
    <p:extLst>
      <p:ext uri="{BB962C8B-B14F-4D97-AF65-F5344CB8AC3E}">
        <p14:creationId xmlns:p14="http://schemas.microsoft.com/office/powerpoint/2010/main" val="1542928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37"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outVertical)">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1437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324600" y="1194854"/>
            <a:ext cx="4114800" cy="4524315"/>
          </a:xfrm>
          <a:prstGeom prst="rect">
            <a:avLst/>
          </a:prstGeom>
          <a:noFill/>
        </p:spPr>
        <p:txBody>
          <a:bodyPr wrap="square" rtlCol="0">
            <a:spAutoFit/>
          </a:bodyPr>
          <a:lstStyle/>
          <a:p>
            <a:r>
              <a:rPr lang="en-US" sz="2400" dirty="0">
                <a:solidFill>
                  <a:schemeClr val="bg1"/>
                </a:solidFill>
              </a:rPr>
              <a:t>Sanctified and justified</a:t>
            </a:r>
          </a:p>
          <a:p>
            <a:endParaRPr lang="en-US" sz="2400" dirty="0">
              <a:solidFill>
                <a:schemeClr val="bg1"/>
              </a:solidFill>
            </a:endParaRPr>
          </a:p>
          <a:p>
            <a:r>
              <a:rPr lang="en-US" sz="2400" dirty="0">
                <a:solidFill>
                  <a:schemeClr val="bg1"/>
                </a:solidFill>
              </a:rPr>
              <a:t>Savior is the Bridegroom and an honored patron of the ceremony, but he is also the server</a:t>
            </a:r>
          </a:p>
          <a:p>
            <a:endParaRPr lang="en-US" sz="2400" dirty="0">
              <a:solidFill>
                <a:schemeClr val="bg1"/>
              </a:solidFill>
            </a:endParaRPr>
          </a:p>
          <a:p>
            <a:r>
              <a:rPr lang="en-US" sz="2400" dirty="0">
                <a:solidFill>
                  <a:schemeClr val="bg1"/>
                </a:solidFill>
              </a:rPr>
              <a:t>He invites us to sit and brings the feast</a:t>
            </a:r>
          </a:p>
          <a:p>
            <a:endParaRPr lang="en-US" sz="2400" dirty="0">
              <a:solidFill>
                <a:schemeClr val="bg1"/>
              </a:solidFill>
            </a:endParaRPr>
          </a:p>
          <a:p>
            <a:r>
              <a:rPr lang="en-US" sz="2400" dirty="0">
                <a:solidFill>
                  <a:schemeClr val="bg1"/>
                </a:solidFill>
              </a:rPr>
              <a:t>A meal of truth</a:t>
            </a:r>
          </a:p>
          <a:p>
            <a:endParaRPr lang="en-US" sz="2400" dirty="0">
              <a:solidFill>
                <a:schemeClr val="bg1"/>
              </a:solidFill>
            </a:endParaRPr>
          </a:p>
        </p:txBody>
      </p:sp>
      <p:sp>
        <p:nvSpPr>
          <p:cNvPr id="7" name="TextBox 6"/>
          <p:cNvSpPr txBox="1"/>
          <p:nvPr/>
        </p:nvSpPr>
        <p:spPr>
          <a:xfrm>
            <a:off x="1562100" y="0"/>
            <a:ext cx="9067800" cy="1015663"/>
          </a:xfrm>
          <a:prstGeom prst="rect">
            <a:avLst/>
          </a:prstGeom>
          <a:noFill/>
        </p:spPr>
        <p:txBody>
          <a:bodyPr wrap="square" rtlCol="0">
            <a:spAutoFit/>
          </a:bodyPr>
          <a:lstStyle/>
          <a:p>
            <a:pPr algn="ctr"/>
            <a:r>
              <a:rPr lang="en-US" sz="6000" dirty="0">
                <a:solidFill>
                  <a:schemeClr val="bg1"/>
                </a:solidFill>
                <a:latin typeface="Harrington" pitchFamily="82" charset="0"/>
              </a:rPr>
              <a:t>Two Feasts</a:t>
            </a:r>
          </a:p>
        </p:txBody>
      </p:sp>
      <p:sp>
        <p:nvSpPr>
          <p:cNvPr id="11" name="TextBox 10"/>
          <p:cNvSpPr txBox="1"/>
          <p:nvPr/>
        </p:nvSpPr>
        <p:spPr>
          <a:xfrm>
            <a:off x="1895254" y="5665702"/>
            <a:ext cx="7944293" cy="646331"/>
          </a:xfrm>
          <a:prstGeom prst="rect">
            <a:avLst/>
          </a:prstGeom>
          <a:noFill/>
        </p:spPr>
        <p:txBody>
          <a:bodyPr wrap="square" rtlCol="0">
            <a:spAutoFit/>
          </a:bodyPr>
          <a:lstStyle/>
          <a:p>
            <a:pPr algn="ctr"/>
            <a:r>
              <a:rPr lang="en-US" sz="3600" dirty="0">
                <a:solidFill>
                  <a:srgbClr val="FFFF00"/>
                </a:solidFill>
                <a:effectLst>
                  <a:glow rad="228600">
                    <a:schemeClr val="accent2">
                      <a:satMod val="175000"/>
                      <a:alpha val="40000"/>
                    </a:schemeClr>
                  </a:glow>
                </a:effectLst>
              </a:rPr>
              <a:t>Which Feast would you desire to attend?</a:t>
            </a:r>
          </a:p>
        </p:txBody>
      </p:sp>
      <p:sp>
        <p:nvSpPr>
          <p:cNvPr id="8" name="TextBox 7"/>
          <p:cNvSpPr txBox="1"/>
          <p:nvPr/>
        </p:nvSpPr>
        <p:spPr>
          <a:xfrm>
            <a:off x="1828800" y="1209556"/>
            <a:ext cx="4114800" cy="3416320"/>
          </a:xfrm>
          <a:prstGeom prst="rect">
            <a:avLst/>
          </a:prstGeom>
          <a:noFill/>
        </p:spPr>
        <p:txBody>
          <a:bodyPr wrap="square" rtlCol="0">
            <a:spAutoFit/>
          </a:bodyPr>
          <a:lstStyle/>
          <a:p>
            <a:r>
              <a:rPr lang="en-US" sz="2400" dirty="0">
                <a:solidFill>
                  <a:schemeClr val="bg1"/>
                </a:solidFill>
              </a:rPr>
              <a:t>The condemned</a:t>
            </a:r>
          </a:p>
          <a:p>
            <a:endParaRPr lang="en-US" sz="2400" dirty="0">
              <a:solidFill>
                <a:schemeClr val="bg1"/>
              </a:solidFill>
            </a:endParaRPr>
          </a:p>
          <a:p>
            <a:r>
              <a:rPr lang="en-US" sz="2400" dirty="0">
                <a:solidFill>
                  <a:schemeClr val="bg1"/>
                </a:solidFill>
              </a:rPr>
              <a:t>Satan is the host</a:t>
            </a:r>
          </a:p>
          <a:p>
            <a:endParaRPr lang="en-US" sz="2400" dirty="0">
              <a:solidFill>
                <a:schemeClr val="bg1"/>
              </a:solidFill>
            </a:endParaRPr>
          </a:p>
          <a:p>
            <a:r>
              <a:rPr lang="en-US" sz="2400" dirty="0">
                <a:solidFill>
                  <a:schemeClr val="bg1"/>
                </a:solidFill>
              </a:rPr>
              <a:t>He entices us to sit at his feast</a:t>
            </a:r>
          </a:p>
          <a:p>
            <a:endParaRPr lang="en-US" sz="2400" dirty="0">
              <a:solidFill>
                <a:schemeClr val="bg1"/>
              </a:solidFill>
            </a:endParaRPr>
          </a:p>
          <a:p>
            <a:r>
              <a:rPr lang="en-US" sz="2400" dirty="0">
                <a:solidFill>
                  <a:schemeClr val="bg1"/>
                </a:solidFill>
              </a:rPr>
              <a:t>His is the meal of lies, betrayal, deception, and worldliness</a:t>
            </a:r>
          </a:p>
          <a:p>
            <a:endParaRPr lang="en-US" sz="2400" dirty="0">
              <a:solidFill>
                <a:schemeClr val="bg1"/>
              </a:solidFill>
            </a:endParaRPr>
          </a:p>
        </p:txBody>
      </p:sp>
    </p:spTree>
    <p:extLst>
      <p:ext uri="{BB962C8B-B14F-4D97-AF65-F5344CB8AC3E}">
        <p14:creationId xmlns:p14="http://schemas.microsoft.com/office/powerpoint/2010/main" val="3047178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1437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79929" y="2712304"/>
            <a:ext cx="5593977" cy="3046988"/>
          </a:xfrm>
          <a:prstGeom prst="rect">
            <a:avLst/>
          </a:prstGeom>
          <a:noFill/>
        </p:spPr>
        <p:txBody>
          <a:bodyPr wrap="square" rtlCol="0">
            <a:spAutoFit/>
          </a:bodyPr>
          <a:lstStyle/>
          <a:p>
            <a:r>
              <a:rPr lang="en-US" sz="2400" dirty="0">
                <a:solidFill>
                  <a:schemeClr val="bg1"/>
                </a:solidFill>
              </a:rPr>
              <a:t>Spirit of Prophecy—Spirit of Revelation</a:t>
            </a:r>
          </a:p>
          <a:p>
            <a:endParaRPr lang="en-US" sz="2400" dirty="0">
              <a:solidFill>
                <a:schemeClr val="bg1"/>
              </a:solidFill>
            </a:endParaRPr>
          </a:p>
          <a:p>
            <a:endParaRPr lang="en-US" sz="2400" dirty="0">
              <a:solidFill>
                <a:schemeClr val="bg1"/>
              </a:solidFill>
            </a:endParaRPr>
          </a:p>
          <a:p>
            <a:r>
              <a:rPr lang="en-US" sz="2400" dirty="0">
                <a:solidFill>
                  <a:schemeClr val="bg1"/>
                </a:solidFill>
              </a:rPr>
              <a:t>When we have a firm testimony of Jesus Christ we will see things more clearly and can, in a sense, foretell future consequences.</a:t>
            </a:r>
          </a:p>
          <a:p>
            <a:endParaRPr lang="en-US" sz="2400" dirty="0">
              <a:solidFill>
                <a:schemeClr val="bg1"/>
              </a:solidFill>
            </a:endParaRPr>
          </a:p>
        </p:txBody>
      </p:sp>
      <p:sp>
        <p:nvSpPr>
          <p:cNvPr id="7" name="TextBox 6"/>
          <p:cNvSpPr txBox="1"/>
          <p:nvPr/>
        </p:nvSpPr>
        <p:spPr>
          <a:xfrm>
            <a:off x="1600200" y="228601"/>
            <a:ext cx="9067800" cy="1015663"/>
          </a:xfrm>
          <a:prstGeom prst="rect">
            <a:avLst/>
          </a:prstGeom>
          <a:noFill/>
        </p:spPr>
        <p:txBody>
          <a:bodyPr wrap="square" rtlCol="0">
            <a:spAutoFit/>
          </a:bodyPr>
          <a:lstStyle/>
          <a:p>
            <a:pPr algn="ctr"/>
            <a:r>
              <a:rPr lang="en-US" sz="6000" dirty="0">
                <a:solidFill>
                  <a:schemeClr val="bg1"/>
                </a:solidFill>
                <a:latin typeface="Harrington" pitchFamily="82" charset="0"/>
              </a:rPr>
              <a:t>John Fell at His Feet</a:t>
            </a:r>
          </a:p>
        </p:txBody>
      </p:sp>
      <p:sp>
        <p:nvSpPr>
          <p:cNvPr id="9" name="TextBox 8"/>
          <p:cNvSpPr txBox="1"/>
          <p:nvPr/>
        </p:nvSpPr>
        <p:spPr>
          <a:xfrm>
            <a:off x="1752600" y="1524000"/>
            <a:ext cx="4495800" cy="523220"/>
          </a:xfrm>
          <a:prstGeom prst="rect">
            <a:avLst/>
          </a:prstGeom>
          <a:noFill/>
        </p:spPr>
        <p:txBody>
          <a:bodyPr wrap="square" rtlCol="0">
            <a:spAutoFit/>
          </a:bodyPr>
          <a:lstStyle/>
          <a:p>
            <a:r>
              <a:rPr lang="en-US" sz="2800" dirty="0">
                <a:solidFill>
                  <a:schemeClr val="bg1"/>
                </a:solidFill>
              </a:rPr>
              <a:t>“I am your fellow servant”</a:t>
            </a:r>
          </a:p>
        </p:txBody>
      </p:sp>
      <p:sp>
        <p:nvSpPr>
          <p:cNvPr id="11" name="TextBox 10"/>
          <p:cNvSpPr txBox="1"/>
          <p:nvPr/>
        </p:nvSpPr>
        <p:spPr>
          <a:xfrm>
            <a:off x="0" y="6397703"/>
            <a:ext cx="3657600" cy="400110"/>
          </a:xfrm>
          <a:prstGeom prst="rect">
            <a:avLst/>
          </a:prstGeom>
          <a:noFill/>
        </p:spPr>
        <p:txBody>
          <a:bodyPr wrap="square" rtlCol="0">
            <a:spAutoFit/>
          </a:bodyPr>
          <a:lstStyle/>
          <a:p>
            <a:r>
              <a:rPr lang="en-US" sz="2000" dirty="0">
                <a:solidFill>
                  <a:schemeClr val="bg2">
                    <a:lumMod val="90000"/>
                  </a:schemeClr>
                </a:solidFill>
              </a:rPr>
              <a:t>Revelation 19:10</a:t>
            </a:r>
          </a:p>
        </p:txBody>
      </p:sp>
      <p:pic>
        <p:nvPicPr>
          <p:cNvPr id="3" name="Picture 2">
            <a:extLst>
              <a:ext uri="{FF2B5EF4-FFF2-40B4-BE49-F238E27FC236}">
                <a16:creationId xmlns:a16="http://schemas.microsoft.com/office/drawing/2014/main" id="{23DED14A-8022-416F-8277-44A67EAD9E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0192" y="2047220"/>
            <a:ext cx="4700016" cy="3560064"/>
          </a:xfrm>
          <a:prstGeom prst="rect">
            <a:avLst/>
          </a:prstGeom>
        </p:spPr>
      </p:pic>
    </p:spTree>
    <p:extLst>
      <p:ext uri="{BB962C8B-B14F-4D97-AF65-F5344CB8AC3E}">
        <p14:creationId xmlns:p14="http://schemas.microsoft.com/office/powerpoint/2010/main" val="1962309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1437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141259" y="4612847"/>
            <a:ext cx="4114800" cy="1200329"/>
          </a:xfrm>
          <a:prstGeom prst="rect">
            <a:avLst/>
          </a:prstGeom>
          <a:noFill/>
        </p:spPr>
        <p:txBody>
          <a:bodyPr wrap="square" rtlCol="0">
            <a:spAutoFit/>
          </a:bodyPr>
          <a:lstStyle/>
          <a:p>
            <a:r>
              <a:rPr lang="en-US" sz="2400" dirty="0">
                <a:solidFill>
                  <a:schemeClr val="bg1"/>
                </a:solidFill>
              </a:rPr>
              <a:t>Jesus’ first ride was a donkey—symbol of peace</a:t>
            </a:r>
          </a:p>
          <a:p>
            <a:endParaRPr lang="en-US" sz="2400" dirty="0">
              <a:solidFill>
                <a:schemeClr val="bg1"/>
              </a:solidFill>
            </a:endParaRPr>
          </a:p>
        </p:txBody>
      </p:sp>
      <p:sp>
        <p:nvSpPr>
          <p:cNvPr id="7" name="TextBox 6"/>
          <p:cNvSpPr txBox="1"/>
          <p:nvPr/>
        </p:nvSpPr>
        <p:spPr>
          <a:xfrm>
            <a:off x="1600200" y="109229"/>
            <a:ext cx="9067800" cy="1015663"/>
          </a:xfrm>
          <a:prstGeom prst="rect">
            <a:avLst/>
          </a:prstGeom>
          <a:noFill/>
        </p:spPr>
        <p:txBody>
          <a:bodyPr wrap="square" rtlCol="0">
            <a:spAutoFit/>
          </a:bodyPr>
          <a:lstStyle/>
          <a:p>
            <a:pPr algn="ctr"/>
            <a:r>
              <a:rPr lang="en-US" sz="6000" dirty="0">
                <a:solidFill>
                  <a:schemeClr val="bg1"/>
                </a:solidFill>
                <a:latin typeface="Harrington" pitchFamily="82" charset="0"/>
              </a:rPr>
              <a:t>White Horse</a:t>
            </a:r>
          </a:p>
        </p:txBody>
      </p:sp>
      <p:sp>
        <p:nvSpPr>
          <p:cNvPr id="9" name="TextBox 8"/>
          <p:cNvSpPr txBox="1"/>
          <p:nvPr/>
        </p:nvSpPr>
        <p:spPr>
          <a:xfrm>
            <a:off x="383241" y="1376572"/>
            <a:ext cx="5750859" cy="1569660"/>
          </a:xfrm>
          <a:prstGeom prst="rect">
            <a:avLst/>
          </a:prstGeom>
          <a:noFill/>
        </p:spPr>
        <p:txBody>
          <a:bodyPr wrap="square" rtlCol="0">
            <a:spAutoFit/>
          </a:bodyPr>
          <a:lstStyle/>
          <a:p>
            <a:r>
              <a:rPr lang="en-US" sz="2400" dirty="0">
                <a:solidFill>
                  <a:schemeClr val="bg1"/>
                </a:solidFill>
              </a:rPr>
              <a:t>Symbol of Victory—Christ’s return as King of Kings and a conqueror of evil</a:t>
            </a:r>
          </a:p>
          <a:p>
            <a:endParaRPr lang="en-US" sz="2400" dirty="0">
              <a:solidFill>
                <a:schemeClr val="bg1"/>
              </a:solidFill>
            </a:endParaRPr>
          </a:p>
          <a:p>
            <a:r>
              <a:rPr lang="en-US" sz="2400" dirty="0">
                <a:solidFill>
                  <a:schemeClr val="bg1"/>
                </a:solidFill>
              </a:rPr>
              <a:t>The Father turns all judgment over to Jesus</a:t>
            </a:r>
          </a:p>
        </p:txBody>
      </p:sp>
      <p:sp>
        <p:nvSpPr>
          <p:cNvPr id="11" name="TextBox 10"/>
          <p:cNvSpPr txBox="1"/>
          <p:nvPr/>
        </p:nvSpPr>
        <p:spPr>
          <a:xfrm>
            <a:off x="-38099" y="6474638"/>
            <a:ext cx="3657600" cy="400110"/>
          </a:xfrm>
          <a:prstGeom prst="rect">
            <a:avLst/>
          </a:prstGeom>
          <a:noFill/>
        </p:spPr>
        <p:txBody>
          <a:bodyPr wrap="square" rtlCol="0">
            <a:spAutoFit/>
          </a:bodyPr>
          <a:lstStyle/>
          <a:p>
            <a:r>
              <a:rPr lang="en-US" sz="2000" dirty="0">
                <a:solidFill>
                  <a:schemeClr val="bg2">
                    <a:lumMod val="90000"/>
                  </a:schemeClr>
                </a:solidFill>
              </a:rPr>
              <a:t>Revelation 19:11</a:t>
            </a:r>
          </a:p>
        </p:txBody>
      </p:sp>
      <p:pic>
        <p:nvPicPr>
          <p:cNvPr id="3" name="Picture 2">
            <a:extLst>
              <a:ext uri="{FF2B5EF4-FFF2-40B4-BE49-F238E27FC236}">
                <a16:creationId xmlns:a16="http://schemas.microsoft.com/office/drawing/2014/main" id="{77471A92-289D-4454-AC10-9F604224A0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1350" y="1234121"/>
            <a:ext cx="4343400" cy="2590800"/>
          </a:xfrm>
          <a:prstGeom prst="rect">
            <a:avLst/>
          </a:prstGeom>
        </p:spPr>
      </p:pic>
      <p:pic>
        <p:nvPicPr>
          <p:cNvPr id="10" name="Picture 9">
            <a:extLst>
              <a:ext uri="{FF2B5EF4-FFF2-40B4-BE49-F238E27FC236}">
                <a16:creationId xmlns:a16="http://schemas.microsoft.com/office/drawing/2014/main" id="{AF1A6B81-383C-4A87-B96A-F77DD51F02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213" y="3267096"/>
            <a:ext cx="3883152" cy="2913888"/>
          </a:xfrm>
          <a:prstGeom prst="rect">
            <a:avLst/>
          </a:prstGeom>
        </p:spPr>
      </p:pic>
    </p:spTree>
    <p:extLst>
      <p:ext uri="{BB962C8B-B14F-4D97-AF65-F5344CB8AC3E}">
        <p14:creationId xmlns:p14="http://schemas.microsoft.com/office/powerpoint/2010/main" val="3169153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1437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987989" y="3677188"/>
            <a:ext cx="4114800" cy="1754326"/>
          </a:xfrm>
          <a:prstGeom prst="rect">
            <a:avLst/>
          </a:prstGeom>
          <a:noFill/>
        </p:spPr>
        <p:txBody>
          <a:bodyPr wrap="square" rtlCol="0">
            <a:spAutoFit/>
          </a:bodyPr>
          <a:lstStyle/>
          <a:p>
            <a:r>
              <a:rPr lang="en-US" sz="2400" dirty="0">
                <a:solidFill>
                  <a:schemeClr val="bg1"/>
                </a:solidFill>
              </a:rPr>
              <a:t>New name—symbolic of Celestial glory—the key word</a:t>
            </a:r>
          </a:p>
          <a:p>
            <a:endParaRPr lang="en-US" sz="2400" dirty="0">
              <a:solidFill>
                <a:schemeClr val="bg1"/>
              </a:solidFill>
            </a:endParaRPr>
          </a:p>
          <a:p>
            <a:r>
              <a:rPr lang="en-US" sz="3600" dirty="0">
                <a:solidFill>
                  <a:schemeClr val="bg1"/>
                </a:solidFill>
                <a:effectLst>
                  <a:glow rad="228600">
                    <a:schemeClr val="accent6">
                      <a:satMod val="175000"/>
                      <a:alpha val="40000"/>
                    </a:schemeClr>
                  </a:glow>
                </a:effectLst>
              </a:rPr>
              <a:t>Read D&amp;C 130:11</a:t>
            </a:r>
          </a:p>
        </p:txBody>
      </p:sp>
      <p:sp>
        <p:nvSpPr>
          <p:cNvPr id="7" name="TextBox 6"/>
          <p:cNvSpPr txBox="1"/>
          <p:nvPr/>
        </p:nvSpPr>
        <p:spPr>
          <a:xfrm>
            <a:off x="1600200" y="228601"/>
            <a:ext cx="9067800" cy="1015663"/>
          </a:xfrm>
          <a:prstGeom prst="rect">
            <a:avLst/>
          </a:prstGeom>
          <a:noFill/>
        </p:spPr>
        <p:txBody>
          <a:bodyPr wrap="square" rtlCol="0">
            <a:spAutoFit/>
          </a:bodyPr>
          <a:lstStyle/>
          <a:p>
            <a:pPr algn="ctr"/>
            <a:r>
              <a:rPr lang="en-US" sz="6000" dirty="0">
                <a:solidFill>
                  <a:schemeClr val="bg1"/>
                </a:solidFill>
                <a:latin typeface="Harrington" pitchFamily="82" charset="0"/>
              </a:rPr>
              <a:t>Description of Jesus</a:t>
            </a:r>
          </a:p>
        </p:txBody>
      </p:sp>
      <p:sp>
        <p:nvSpPr>
          <p:cNvPr id="9" name="TextBox 8"/>
          <p:cNvSpPr txBox="1"/>
          <p:nvPr/>
        </p:nvSpPr>
        <p:spPr>
          <a:xfrm>
            <a:off x="874058" y="1244264"/>
            <a:ext cx="11456894" cy="1569660"/>
          </a:xfrm>
          <a:prstGeom prst="rect">
            <a:avLst/>
          </a:prstGeom>
          <a:noFill/>
        </p:spPr>
        <p:txBody>
          <a:bodyPr wrap="square" rtlCol="0">
            <a:spAutoFit/>
          </a:bodyPr>
          <a:lstStyle/>
          <a:p>
            <a:r>
              <a:rPr lang="en-US" sz="2400" dirty="0">
                <a:solidFill>
                  <a:schemeClr val="bg1"/>
                </a:solidFill>
              </a:rPr>
              <a:t>Eye’s were as a flame of fire and many crowns—Christ rules over many kingdoms</a:t>
            </a:r>
          </a:p>
          <a:p>
            <a:endParaRPr lang="en-US" sz="3600" dirty="0">
              <a:solidFill>
                <a:schemeClr val="bg1"/>
              </a:solidFill>
              <a:effectLst>
                <a:glow rad="228600">
                  <a:schemeClr val="accent6">
                    <a:satMod val="175000"/>
                    <a:alpha val="40000"/>
                  </a:schemeClr>
                </a:glow>
              </a:effectLst>
            </a:endParaRPr>
          </a:p>
          <a:p>
            <a:r>
              <a:rPr lang="en-US" sz="3600" dirty="0">
                <a:solidFill>
                  <a:schemeClr val="bg1"/>
                </a:solidFill>
                <a:effectLst>
                  <a:glow rad="228600">
                    <a:schemeClr val="accent6">
                      <a:satMod val="175000"/>
                      <a:alpha val="40000"/>
                    </a:schemeClr>
                  </a:glow>
                </a:effectLst>
              </a:rPr>
              <a:t>Read D&amp;C 88:50-61</a:t>
            </a:r>
          </a:p>
        </p:txBody>
      </p:sp>
      <p:sp>
        <p:nvSpPr>
          <p:cNvPr id="11" name="TextBox 10"/>
          <p:cNvSpPr txBox="1"/>
          <p:nvPr/>
        </p:nvSpPr>
        <p:spPr>
          <a:xfrm>
            <a:off x="0" y="6457890"/>
            <a:ext cx="3657600" cy="400110"/>
          </a:xfrm>
          <a:prstGeom prst="rect">
            <a:avLst/>
          </a:prstGeom>
          <a:noFill/>
        </p:spPr>
        <p:txBody>
          <a:bodyPr wrap="square" rtlCol="0">
            <a:spAutoFit/>
          </a:bodyPr>
          <a:lstStyle/>
          <a:p>
            <a:r>
              <a:rPr lang="en-US" sz="2000" dirty="0">
                <a:solidFill>
                  <a:schemeClr val="bg2">
                    <a:lumMod val="90000"/>
                  </a:schemeClr>
                </a:solidFill>
              </a:rPr>
              <a:t>Revelation 19:12</a:t>
            </a:r>
          </a:p>
        </p:txBody>
      </p:sp>
      <p:pic>
        <p:nvPicPr>
          <p:cNvPr id="3" name="Picture 2">
            <a:extLst>
              <a:ext uri="{FF2B5EF4-FFF2-40B4-BE49-F238E27FC236}">
                <a16:creationId xmlns:a16="http://schemas.microsoft.com/office/drawing/2014/main" id="{673E74A2-2ADD-42CE-B00D-89BDCCE465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105" y="2979551"/>
            <a:ext cx="5613400" cy="3149600"/>
          </a:xfrm>
          <a:prstGeom prst="rect">
            <a:avLst/>
          </a:prstGeom>
        </p:spPr>
      </p:pic>
    </p:spTree>
    <p:extLst>
      <p:ext uri="{BB962C8B-B14F-4D97-AF65-F5344CB8AC3E}">
        <p14:creationId xmlns:p14="http://schemas.microsoft.com/office/powerpoint/2010/main" val="4079262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1000"/>
                                        <p:tgtEl>
                                          <p:spTgt spid="9">
                                            <p:txEl>
                                              <p:pRg st="2" end="2"/>
                                            </p:txEl>
                                          </p:spTgt>
                                        </p:tgtEl>
                                      </p:cBhvr>
                                    </p:animEffect>
                                    <p:anim calcmode="lin" valueType="num">
                                      <p:cBhvr>
                                        <p:cTn id="8"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fade">
                                      <p:cBhvr>
                                        <p:cTn id="18" dur="1000"/>
                                        <p:tgtEl>
                                          <p:spTgt spid="5">
                                            <p:txEl>
                                              <p:pRg st="2" end="2"/>
                                            </p:txEl>
                                          </p:spTgt>
                                        </p:tgtEl>
                                      </p:cBhvr>
                                    </p:animEffect>
                                    <p:anim calcmode="lin" valueType="num">
                                      <p:cBhvr>
                                        <p:cTn id="19"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1437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150224" y="6240558"/>
            <a:ext cx="4114800" cy="461665"/>
          </a:xfrm>
          <a:prstGeom prst="rect">
            <a:avLst/>
          </a:prstGeom>
          <a:noFill/>
        </p:spPr>
        <p:txBody>
          <a:bodyPr wrap="square" rtlCol="0">
            <a:spAutoFit/>
          </a:bodyPr>
          <a:lstStyle/>
          <a:p>
            <a:r>
              <a:rPr lang="en-US" sz="2400" dirty="0">
                <a:solidFill>
                  <a:schemeClr val="bg1"/>
                </a:solidFill>
              </a:rPr>
              <a:t>His Name = The Word of God</a:t>
            </a:r>
          </a:p>
        </p:txBody>
      </p:sp>
      <p:sp>
        <p:nvSpPr>
          <p:cNvPr id="7" name="TextBox 6"/>
          <p:cNvSpPr txBox="1"/>
          <p:nvPr/>
        </p:nvSpPr>
        <p:spPr>
          <a:xfrm>
            <a:off x="1600200" y="228601"/>
            <a:ext cx="9067800" cy="1015663"/>
          </a:xfrm>
          <a:prstGeom prst="rect">
            <a:avLst/>
          </a:prstGeom>
          <a:noFill/>
        </p:spPr>
        <p:txBody>
          <a:bodyPr wrap="square" rtlCol="0">
            <a:spAutoFit/>
          </a:bodyPr>
          <a:lstStyle/>
          <a:p>
            <a:pPr algn="ctr"/>
            <a:r>
              <a:rPr lang="en-US" sz="6000" dirty="0">
                <a:solidFill>
                  <a:schemeClr val="bg1"/>
                </a:solidFill>
                <a:latin typeface="Harrington" pitchFamily="82" charset="0"/>
              </a:rPr>
              <a:t>Clothing</a:t>
            </a:r>
          </a:p>
        </p:txBody>
      </p:sp>
      <p:sp>
        <p:nvSpPr>
          <p:cNvPr id="9" name="TextBox 8"/>
          <p:cNvSpPr txBox="1"/>
          <p:nvPr/>
        </p:nvSpPr>
        <p:spPr>
          <a:xfrm>
            <a:off x="1752599" y="1524000"/>
            <a:ext cx="4876801" cy="4278094"/>
          </a:xfrm>
          <a:prstGeom prst="rect">
            <a:avLst/>
          </a:prstGeom>
          <a:noFill/>
        </p:spPr>
        <p:txBody>
          <a:bodyPr wrap="square" rtlCol="0">
            <a:spAutoFit/>
          </a:bodyPr>
          <a:lstStyle/>
          <a:p>
            <a:r>
              <a:rPr lang="en-US" sz="2400" dirty="0">
                <a:solidFill>
                  <a:schemeClr val="bg1"/>
                </a:solidFill>
              </a:rPr>
              <a:t>Dyed garments—</a:t>
            </a:r>
          </a:p>
          <a:p>
            <a:endParaRPr lang="en-US" sz="2400" dirty="0">
              <a:solidFill>
                <a:schemeClr val="bg1"/>
              </a:solidFill>
            </a:endParaRPr>
          </a:p>
          <a:p>
            <a:r>
              <a:rPr lang="en-US" sz="2400" dirty="0">
                <a:solidFill>
                  <a:schemeClr val="bg1"/>
                </a:solidFill>
              </a:rPr>
              <a:t>He will wear Red at His coming</a:t>
            </a:r>
          </a:p>
          <a:p>
            <a:r>
              <a:rPr lang="en-US" sz="2400" dirty="0">
                <a:solidFill>
                  <a:schemeClr val="bg1"/>
                </a:solidFill>
              </a:rPr>
              <a:t>Symbolic of the blood of the wicked as judgment falls upon them.</a:t>
            </a:r>
          </a:p>
          <a:p>
            <a:endParaRPr lang="en-US" sz="2400" dirty="0">
              <a:solidFill>
                <a:schemeClr val="bg1"/>
              </a:solidFill>
            </a:endParaRPr>
          </a:p>
          <a:p>
            <a:r>
              <a:rPr lang="en-US" sz="3200" dirty="0">
                <a:solidFill>
                  <a:schemeClr val="bg1"/>
                </a:solidFill>
                <a:effectLst>
                  <a:glow rad="228600">
                    <a:schemeClr val="accent6">
                      <a:satMod val="175000"/>
                      <a:alpha val="40000"/>
                    </a:schemeClr>
                  </a:glow>
                </a:effectLst>
              </a:rPr>
              <a:t>Read:</a:t>
            </a:r>
          </a:p>
          <a:p>
            <a:endParaRPr lang="en-US" sz="3200" dirty="0">
              <a:solidFill>
                <a:schemeClr val="bg1"/>
              </a:solidFill>
              <a:effectLst>
                <a:glow rad="228600">
                  <a:schemeClr val="accent6">
                    <a:satMod val="175000"/>
                    <a:alpha val="40000"/>
                  </a:schemeClr>
                </a:glow>
              </a:effectLst>
            </a:endParaRPr>
          </a:p>
          <a:p>
            <a:r>
              <a:rPr lang="en-US" sz="3200" dirty="0">
                <a:solidFill>
                  <a:schemeClr val="bg1"/>
                </a:solidFill>
                <a:effectLst>
                  <a:glow rad="228600">
                    <a:schemeClr val="accent6">
                      <a:satMod val="175000"/>
                      <a:alpha val="40000"/>
                    </a:schemeClr>
                  </a:glow>
                </a:effectLst>
              </a:rPr>
              <a:t>D&amp;C 133:46-48</a:t>
            </a:r>
          </a:p>
          <a:p>
            <a:r>
              <a:rPr lang="en-US" sz="3200" dirty="0">
                <a:solidFill>
                  <a:schemeClr val="bg1"/>
                </a:solidFill>
                <a:effectLst>
                  <a:glow rad="228600">
                    <a:schemeClr val="accent6">
                      <a:satMod val="175000"/>
                      <a:alpha val="40000"/>
                    </a:schemeClr>
                  </a:glow>
                </a:effectLst>
              </a:rPr>
              <a:t>Isaiah 63:1-6</a:t>
            </a:r>
          </a:p>
        </p:txBody>
      </p:sp>
      <p:sp>
        <p:nvSpPr>
          <p:cNvPr id="11" name="TextBox 10"/>
          <p:cNvSpPr txBox="1"/>
          <p:nvPr/>
        </p:nvSpPr>
        <p:spPr>
          <a:xfrm>
            <a:off x="125505" y="6397703"/>
            <a:ext cx="3657600" cy="400110"/>
          </a:xfrm>
          <a:prstGeom prst="rect">
            <a:avLst/>
          </a:prstGeom>
          <a:noFill/>
        </p:spPr>
        <p:txBody>
          <a:bodyPr wrap="square" rtlCol="0">
            <a:spAutoFit/>
          </a:bodyPr>
          <a:lstStyle/>
          <a:p>
            <a:r>
              <a:rPr lang="en-US" sz="2000" dirty="0">
                <a:solidFill>
                  <a:schemeClr val="bg2">
                    <a:lumMod val="90000"/>
                  </a:schemeClr>
                </a:solidFill>
              </a:rPr>
              <a:t>Revelation 19:12-13</a:t>
            </a:r>
          </a:p>
        </p:txBody>
      </p:sp>
      <p:pic>
        <p:nvPicPr>
          <p:cNvPr id="3" name="Picture 2">
            <a:extLst>
              <a:ext uri="{FF2B5EF4-FFF2-40B4-BE49-F238E27FC236}">
                <a16:creationId xmlns:a16="http://schemas.microsoft.com/office/drawing/2014/main" id="{51387AE4-EEDF-4067-B855-E30C356752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7624" y="1201676"/>
            <a:ext cx="3352800" cy="4819650"/>
          </a:xfrm>
          <a:prstGeom prst="rect">
            <a:avLst/>
          </a:prstGeom>
        </p:spPr>
      </p:pic>
    </p:spTree>
    <p:extLst>
      <p:ext uri="{BB962C8B-B14F-4D97-AF65-F5344CB8AC3E}">
        <p14:creationId xmlns:p14="http://schemas.microsoft.com/office/powerpoint/2010/main" val="1941681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5" end="5"/>
                                            </p:txEl>
                                          </p:spTgt>
                                        </p:tgtEl>
                                        <p:attrNameLst>
                                          <p:attrName>style.visibility</p:attrName>
                                        </p:attrNameLst>
                                      </p:cBhvr>
                                      <p:to>
                                        <p:strVal val="visible"/>
                                      </p:to>
                                    </p:set>
                                    <p:animEffect transition="in" filter="fade">
                                      <p:cBhvr>
                                        <p:cTn id="7" dur="1000"/>
                                        <p:tgtEl>
                                          <p:spTgt spid="9">
                                            <p:txEl>
                                              <p:pRg st="5" end="5"/>
                                            </p:txEl>
                                          </p:spTgt>
                                        </p:tgtEl>
                                      </p:cBhvr>
                                    </p:animEffect>
                                    <p:anim calcmode="lin" valueType="num">
                                      <p:cBhvr>
                                        <p:cTn id="8"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5" end="5"/>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xEl>
                                              <p:pRg st="7" end="7"/>
                                            </p:txEl>
                                          </p:spTgt>
                                        </p:tgtEl>
                                        <p:attrNameLst>
                                          <p:attrName>style.visibility</p:attrName>
                                        </p:attrNameLst>
                                      </p:cBhvr>
                                      <p:to>
                                        <p:strVal val="visible"/>
                                      </p:to>
                                    </p:set>
                                    <p:animEffect transition="in" filter="fade">
                                      <p:cBhvr>
                                        <p:cTn id="12" dur="1000"/>
                                        <p:tgtEl>
                                          <p:spTgt spid="9">
                                            <p:txEl>
                                              <p:pRg st="7" end="7"/>
                                            </p:txEl>
                                          </p:spTgt>
                                        </p:tgtEl>
                                      </p:cBhvr>
                                    </p:animEffect>
                                    <p:anim calcmode="lin" valueType="num">
                                      <p:cBhvr>
                                        <p:cTn id="13" dur="10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14" dur="1000" fill="hold"/>
                                        <p:tgtEl>
                                          <p:spTgt spid="9">
                                            <p:txEl>
                                              <p:pRg st="7" end="7"/>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xEl>
                                              <p:pRg st="8" end="8"/>
                                            </p:txEl>
                                          </p:spTgt>
                                        </p:tgtEl>
                                        <p:attrNameLst>
                                          <p:attrName>style.visibility</p:attrName>
                                        </p:attrNameLst>
                                      </p:cBhvr>
                                      <p:to>
                                        <p:strVal val="visible"/>
                                      </p:to>
                                    </p:set>
                                    <p:animEffect transition="in" filter="fade">
                                      <p:cBhvr>
                                        <p:cTn id="17" dur="1000"/>
                                        <p:tgtEl>
                                          <p:spTgt spid="9">
                                            <p:txEl>
                                              <p:pRg st="8" end="8"/>
                                            </p:txEl>
                                          </p:spTgt>
                                        </p:tgtEl>
                                      </p:cBhvr>
                                    </p:animEffect>
                                    <p:anim calcmode="lin" valueType="num">
                                      <p:cBhvr>
                                        <p:cTn id="18" dur="1000" fill="hold"/>
                                        <p:tgtEl>
                                          <p:spTgt spid="9">
                                            <p:txEl>
                                              <p:pRg st="8" end="8"/>
                                            </p:txEl>
                                          </p:spTgt>
                                        </p:tgtEl>
                                        <p:attrNameLst>
                                          <p:attrName>ppt_x</p:attrName>
                                        </p:attrNameLst>
                                      </p:cBhvr>
                                      <p:tavLst>
                                        <p:tav tm="0">
                                          <p:val>
                                            <p:strVal val="#ppt_x"/>
                                          </p:val>
                                        </p:tav>
                                        <p:tav tm="100000">
                                          <p:val>
                                            <p:strVal val="#ppt_x"/>
                                          </p:val>
                                        </p:tav>
                                      </p:tavLst>
                                    </p:anim>
                                    <p:anim calcmode="lin" valueType="num">
                                      <p:cBhvr>
                                        <p:cTn id="19" dur="1000" fill="hold"/>
                                        <p:tgtEl>
                                          <p:spTgt spid="9">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1437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600200" y="-10704"/>
            <a:ext cx="9067800" cy="1015663"/>
          </a:xfrm>
          <a:prstGeom prst="rect">
            <a:avLst/>
          </a:prstGeom>
          <a:noFill/>
        </p:spPr>
        <p:txBody>
          <a:bodyPr wrap="square" rtlCol="0">
            <a:spAutoFit/>
          </a:bodyPr>
          <a:lstStyle/>
          <a:p>
            <a:pPr algn="ctr"/>
            <a:r>
              <a:rPr lang="en-US" sz="6000" dirty="0">
                <a:solidFill>
                  <a:schemeClr val="bg1"/>
                </a:solidFill>
                <a:latin typeface="Harrington" pitchFamily="82" charset="0"/>
              </a:rPr>
              <a:t>Armies</a:t>
            </a:r>
          </a:p>
        </p:txBody>
      </p:sp>
      <p:sp>
        <p:nvSpPr>
          <p:cNvPr id="9" name="TextBox 8"/>
          <p:cNvSpPr txBox="1"/>
          <p:nvPr/>
        </p:nvSpPr>
        <p:spPr>
          <a:xfrm>
            <a:off x="365312" y="657070"/>
            <a:ext cx="6172200" cy="830997"/>
          </a:xfrm>
          <a:prstGeom prst="rect">
            <a:avLst/>
          </a:prstGeom>
          <a:noFill/>
        </p:spPr>
        <p:txBody>
          <a:bodyPr wrap="square" rtlCol="0">
            <a:spAutoFit/>
          </a:bodyPr>
          <a:lstStyle/>
          <a:p>
            <a:r>
              <a:rPr lang="en-US" sz="2400" dirty="0">
                <a:solidFill>
                  <a:schemeClr val="bg1"/>
                </a:solidFill>
              </a:rPr>
              <a:t>An Army of Righteousness—</a:t>
            </a:r>
          </a:p>
          <a:p>
            <a:r>
              <a:rPr lang="en-US" sz="2400" dirty="0">
                <a:solidFill>
                  <a:schemeClr val="bg1"/>
                </a:solidFill>
              </a:rPr>
              <a:t>Those who fought in the war in Heaven</a:t>
            </a:r>
          </a:p>
        </p:txBody>
      </p:sp>
      <p:sp>
        <p:nvSpPr>
          <p:cNvPr id="11" name="TextBox 10"/>
          <p:cNvSpPr txBox="1"/>
          <p:nvPr/>
        </p:nvSpPr>
        <p:spPr>
          <a:xfrm>
            <a:off x="165847" y="6371003"/>
            <a:ext cx="3657600" cy="400110"/>
          </a:xfrm>
          <a:prstGeom prst="rect">
            <a:avLst/>
          </a:prstGeom>
          <a:noFill/>
        </p:spPr>
        <p:txBody>
          <a:bodyPr wrap="square" rtlCol="0">
            <a:spAutoFit/>
          </a:bodyPr>
          <a:lstStyle/>
          <a:p>
            <a:r>
              <a:rPr lang="en-US" sz="2000" dirty="0">
                <a:solidFill>
                  <a:schemeClr val="bg2">
                    <a:lumMod val="90000"/>
                  </a:schemeClr>
                </a:solidFill>
              </a:rPr>
              <a:t>Revelation 19:14-15</a:t>
            </a:r>
          </a:p>
        </p:txBody>
      </p:sp>
      <p:pic>
        <p:nvPicPr>
          <p:cNvPr id="14" name="Picture 13">
            <a:extLst>
              <a:ext uri="{FF2B5EF4-FFF2-40B4-BE49-F238E27FC236}">
                <a16:creationId xmlns:a16="http://schemas.microsoft.com/office/drawing/2014/main" id="{94C2646D-3D41-482C-B94E-31A6AB728F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420" y="1662029"/>
            <a:ext cx="4499238" cy="4755292"/>
          </a:xfrm>
          <a:prstGeom prst="rect">
            <a:avLst/>
          </a:prstGeom>
        </p:spPr>
      </p:pic>
      <p:pic>
        <p:nvPicPr>
          <p:cNvPr id="16" name="Picture 15">
            <a:extLst>
              <a:ext uri="{FF2B5EF4-FFF2-40B4-BE49-F238E27FC236}">
                <a16:creationId xmlns:a16="http://schemas.microsoft.com/office/drawing/2014/main" id="{1E806418-2FFC-4E73-A59F-59A6E3857B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5842" y="1119831"/>
            <a:ext cx="6608637" cy="2895851"/>
          </a:xfrm>
          <a:prstGeom prst="rect">
            <a:avLst/>
          </a:prstGeom>
        </p:spPr>
      </p:pic>
      <p:pic>
        <p:nvPicPr>
          <p:cNvPr id="18" name="Picture 17">
            <a:extLst>
              <a:ext uri="{FF2B5EF4-FFF2-40B4-BE49-F238E27FC236}">
                <a16:creationId xmlns:a16="http://schemas.microsoft.com/office/drawing/2014/main" id="{89A92FCA-4313-4F6A-B104-DBDB00246E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7901" y="3972806"/>
            <a:ext cx="6419644" cy="2798307"/>
          </a:xfrm>
          <a:prstGeom prst="rect">
            <a:avLst/>
          </a:prstGeom>
        </p:spPr>
      </p:pic>
    </p:spTree>
    <p:extLst>
      <p:ext uri="{BB962C8B-B14F-4D97-AF65-F5344CB8AC3E}">
        <p14:creationId xmlns:p14="http://schemas.microsoft.com/office/powerpoint/2010/main" val="1739891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babylon"/>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l="29889" t="2744" r="35809" b="51961"/>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828800" y="152400"/>
            <a:ext cx="8534400" cy="923330"/>
          </a:xfrm>
          <a:prstGeom prst="rect">
            <a:avLst/>
          </a:prstGeom>
          <a:noFill/>
        </p:spPr>
        <p:txBody>
          <a:bodyPr wrap="square" rtlCol="0">
            <a:spAutoFit/>
          </a:bodyPr>
          <a:lstStyle/>
          <a:p>
            <a:pPr algn="ctr"/>
            <a:r>
              <a:rPr lang="en-US" sz="5400" dirty="0" err="1">
                <a:solidFill>
                  <a:schemeClr val="bg1"/>
                </a:solidFill>
                <a:latin typeface="Berlin Sans FB" panose="020E0602020502020306" pitchFamily="34" charset="0"/>
                <a:cs typeface="Andalus" pitchFamily="18" charset="-78"/>
              </a:rPr>
              <a:t>Sitteth</a:t>
            </a:r>
            <a:r>
              <a:rPr lang="en-US" sz="5400" dirty="0">
                <a:solidFill>
                  <a:schemeClr val="bg1"/>
                </a:solidFill>
                <a:latin typeface="Berlin Sans FB" panose="020E0602020502020306" pitchFamily="34" charset="0"/>
                <a:cs typeface="Andalus" pitchFamily="18" charset="-78"/>
              </a:rPr>
              <a:t> Upon Waters</a:t>
            </a:r>
          </a:p>
        </p:txBody>
      </p:sp>
      <p:sp>
        <p:nvSpPr>
          <p:cNvPr id="6" name="TextBox 5"/>
          <p:cNvSpPr txBox="1"/>
          <p:nvPr/>
        </p:nvSpPr>
        <p:spPr>
          <a:xfrm>
            <a:off x="108713" y="926054"/>
            <a:ext cx="6130722" cy="1569660"/>
          </a:xfrm>
          <a:prstGeom prst="rect">
            <a:avLst/>
          </a:prstGeom>
          <a:noFill/>
        </p:spPr>
        <p:txBody>
          <a:bodyPr wrap="square" rtlCol="0">
            <a:spAutoFit/>
          </a:bodyPr>
          <a:lstStyle/>
          <a:p>
            <a:r>
              <a:rPr lang="en-US" sz="2400" dirty="0">
                <a:solidFill>
                  <a:schemeClr val="bg1"/>
                </a:solidFill>
              </a:rPr>
              <a:t>Jeremiah 51:13</a:t>
            </a:r>
          </a:p>
          <a:p>
            <a:r>
              <a:rPr lang="en-US" sz="2400" dirty="0">
                <a:solidFill>
                  <a:schemeClr val="bg1"/>
                </a:solidFill>
              </a:rPr>
              <a:t>“O thou that </a:t>
            </a:r>
            <a:r>
              <a:rPr lang="en-US" sz="2400" dirty="0" err="1">
                <a:solidFill>
                  <a:schemeClr val="bg1"/>
                </a:solidFill>
              </a:rPr>
              <a:t>dwellest</a:t>
            </a:r>
            <a:r>
              <a:rPr lang="en-US" sz="2400" dirty="0">
                <a:solidFill>
                  <a:schemeClr val="bg1"/>
                </a:solidFill>
              </a:rPr>
              <a:t> upon many waters, abundant in treasures, </a:t>
            </a:r>
            <a:r>
              <a:rPr lang="en-US" sz="2400" dirty="0" err="1">
                <a:solidFill>
                  <a:schemeClr val="bg1"/>
                </a:solidFill>
              </a:rPr>
              <a:t>thine</a:t>
            </a:r>
            <a:r>
              <a:rPr lang="en-US" sz="2400" dirty="0">
                <a:solidFill>
                  <a:schemeClr val="bg1"/>
                </a:solidFill>
              </a:rPr>
              <a:t> end is come, and the measure of thy covetousness.”</a:t>
            </a:r>
          </a:p>
        </p:txBody>
      </p:sp>
      <p:sp>
        <p:nvSpPr>
          <p:cNvPr id="7" name="TextBox 6"/>
          <p:cNvSpPr txBox="1"/>
          <p:nvPr/>
        </p:nvSpPr>
        <p:spPr>
          <a:xfrm>
            <a:off x="5066194" y="2596678"/>
            <a:ext cx="6363805" cy="1569660"/>
          </a:xfrm>
          <a:prstGeom prst="rect">
            <a:avLst/>
          </a:prstGeom>
          <a:noFill/>
        </p:spPr>
        <p:txBody>
          <a:bodyPr wrap="square" rtlCol="0">
            <a:spAutoFit/>
          </a:bodyPr>
          <a:lstStyle/>
          <a:p>
            <a:r>
              <a:rPr lang="en-US" sz="2400" dirty="0">
                <a:solidFill>
                  <a:schemeClr val="bg1"/>
                </a:solidFill>
              </a:rPr>
              <a:t>Waters: Representing peoples, and multitudes, and nations, and ‘tongues whom the harlot rules’ </a:t>
            </a:r>
          </a:p>
          <a:p>
            <a:endParaRPr lang="en-US" sz="2400" dirty="0">
              <a:solidFill>
                <a:schemeClr val="bg1"/>
              </a:solidFill>
            </a:endParaRPr>
          </a:p>
          <a:p>
            <a:r>
              <a:rPr lang="en-US" sz="2400" dirty="0">
                <a:solidFill>
                  <a:schemeClr val="bg1"/>
                </a:solidFill>
              </a:rPr>
              <a:t>She has power and influence over the nations. </a:t>
            </a:r>
          </a:p>
        </p:txBody>
      </p:sp>
      <p:sp>
        <p:nvSpPr>
          <p:cNvPr id="8" name="TextBox 7"/>
          <p:cNvSpPr txBox="1"/>
          <p:nvPr/>
        </p:nvSpPr>
        <p:spPr>
          <a:xfrm>
            <a:off x="0" y="6488668"/>
            <a:ext cx="4648200" cy="369332"/>
          </a:xfrm>
          <a:prstGeom prst="rect">
            <a:avLst/>
          </a:prstGeom>
          <a:noFill/>
        </p:spPr>
        <p:txBody>
          <a:bodyPr wrap="square" rtlCol="0">
            <a:spAutoFit/>
          </a:bodyPr>
          <a:lstStyle/>
          <a:p>
            <a:r>
              <a:rPr lang="en-US" dirty="0">
                <a:solidFill>
                  <a:schemeClr val="accent1">
                    <a:lumMod val="20000"/>
                    <a:lumOff val="80000"/>
                  </a:schemeClr>
                </a:solidFill>
              </a:rPr>
              <a:t>Revelation 17:1-2, 15; 1 Nephi 14:11</a:t>
            </a:r>
          </a:p>
        </p:txBody>
      </p:sp>
      <p:sp>
        <p:nvSpPr>
          <p:cNvPr id="2" name="Rectangle 1"/>
          <p:cNvSpPr/>
          <p:nvPr/>
        </p:nvSpPr>
        <p:spPr>
          <a:xfrm>
            <a:off x="5333999" y="4756015"/>
            <a:ext cx="6418730" cy="1538883"/>
          </a:xfrm>
          <a:prstGeom prst="rect">
            <a:avLst/>
          </a:prstGeom>
        </p:spPr>
        <p:txBody>
          <a:bodyPr wrap="square">
            <a:spAutoFit/>
          </a:bodyPr>
          <a:lstStyle/>
          <a:p>
            <a:r>
              <a:rPr lang="en-US" i="1" dirty="0">
                <a:solidFill>
                  <a:srgbClr val="FFFF00"/>
                </a:solidFill>
                <a:latin typeface="Palatino"/>
              </a:rPr>
              <a:t>Wherefore, he that </a:t>
            </a:r>
            <a:r>
              <a:rPr lang="en-US" i="1" dirty="0" err="1">
                <a:solidFill>
                  <a:srgbClr val="FFFF00"/>
                </a:solidFill>
                <a:latin typeface="Palatino"/>
              </a:rPr>
              <a:t>fighteth</a:t>
            </a:r>
            <a:r>
              <a:rPr lang="en-US" i="1" dirty="0">
                <a:solidFill>
                  <a:srgbClr val="FFFF00"/>
                </a:solidFill>
                <a:latin typeface="Palatino"/>
              </a:rPr>
              <a:t> against Zion, both Jew and Gentile, both bond and free, both male and female, shall perish; for they are they who are the whore of all the earth; </a:t>
            </a:r>
            <a:r>
              <a:rPr lang="en-US" sz="2000" b="1" i="1" dirty="0">
                <a:solidFill>
                  <a:srgbClr val="FFFF00"/>
                </a:solidFill>
                <a:latin typeface="Palatino"/>
              </a:rPr>
              <a:t>for they who are not for me are against me,</a:t>
            </a:r>
            <a:r>
              <a:rPr lang="en-US" i="1" dirty="0">
                <a:solidFill>
                  <a:srgbClr val="FFFF00"/>
                </a:solidFill>
                <a:latin typeface="Palatino"/>
              </a:rPr>
              <a:t> </a:t>
            </a:r>
            <a:r>
              <a:rPr lang="en-US" i="1" dirty="0" err="1">
                <a:solidFill>
                  <a:srgbClr val="FFFF00"/>
                </a:solidFill>
                <a:latin typeface="Palatino"/>
              </a:rPr>
              <a:t>saith</a:t>
            </a:r>
            <a:r>
              <a:rPr lang="en-US" i="1" dirty="0">
                <a:solidFill>
                  <a:srgbClr val="FFFF00"/>
                </a:solidFill>
                <a:latin typeface="Palatino"/>
              </a:rPr>
              <a:t> our God.</a:t>
            </a:r>
          </a:p>
          <a:p>
            <a:r>
              <a:rPr lang="en-US" i="1" dirty="0">
                <a:solidFill>
                  <a:srgbClr val="FFFF00"/>
                </a:solidFill>
                <a:latin typeface="Palatino"/>
              </a:rPr>
              <a:t>2 Nephi 10:16</a:t>
            </a:r>
            <a:endParaRPr lang="en-US" i="1" dirty="0">
              <a:solidFill>
                <a:srgbClr val="FFFF00"/>
              </a:solidFill>
            </a:endParaRPr>
          </a:p>
        </p:txBody>
      </p:sp>
      <p:pic>
        <p:nvPicPr>
          <p:cNvPr id="4" name="Picture 3">
            <a:extLst>
              <a:ext uri="{FF2B5EF4-FFF2-40B4-BE49-F238E27FC236}">
                <a16:creationId xmlns:a16="http://schemas.microsoft.com/office/drawing/2014/main" id="{2C310B3A-14BF-4E29-8DBE-5842C26EB0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1" y="3053142"/>
            <a:ext cx="3759200" cy="3009900"/>
          </a:xfrm>
          <a:prstGeom prst="rect">
            <a:avLst/>
          </a:prstGeom>
        </p:spPr>
      </p:pic>
    </p:spTree>
    <p:extLst>
      <p:ext uri="{BB962C8B-B14F-4D97-AF65-F5344CB8AC3E}">
        <p14:creationId xmlns:p14="http://schemas.microsoft.com/office/powerpoint/2010/main" val="985867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1437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081434" y="3013501"/>
            <a:ext cx="3200400" cy="830997"/>
          </a:xfrm>
          <a:prstGeom prst="rect">
            <a:avLst/>
          </a:prstGeom>
          <a:noFill/>
        </p:spPr>
        <p:txBody>
          <a:bodyPr wrap="square" rtlCol="0">
            <a:spAutoFit/>
          </a:bodyPr>
          <a:lstStyle/>
          <a:p>
            <a:r>
              <a:rPr lang="en-US" sz="2400" dirty="0">
                <a:solidFill>
                  <a:schemeClr val="bg1"/>
                </a:solidFill>
              </a:rPr>
              <a:t>Thigh—it is where the sword is kept. </a:t>
            </a:r>
          </a:p>
        </p:txBody>
      </p:sp>
      <p:sp>
        <p:nvSpPr>
          <p:cNvPr id="7" name="TextBox 6"/>
          <p:cNvSpPr txBox="1"/>
          <p:nvPr/>
        </p:nvSpPr>
        <p:spPr>
          <a:xfrm>
            <a:off x="1600200" y="127338"/>
            <a:ext cx="9067800" cy="1015663"/>
          </a:xfrm>
          <a:prstGeom prst="rect">
            <a:avLst/>
          </a:prstGeom>
          <a:noFill/>
        </p:spPr>
        <p:txBody>
          <a:bodyPr wrap="square" rtlCol="0">
            <a:spAutoFit/>
          </a:bodyPr>
          <a:lstStyle/>
          <a:p>
            <a:pPr algn="ctr"/>
            <a:r>
              <a:rPr lang="en-US" sz="6000" dirty="0">
                <a:solidFill>
                  <a:schemeClr val="bg1"/>
                </a:solidFill>
                <a:latin typeface="Harrington" pitchFamily="82" charset="0"/>
              </a:rPr>
              <a:t>Name Written</a:t>
            </a:r>
          </a:p>
        </p:txBody>
      </p:sp>
      <p:sp>
        <p:nvSpPr>
          <p:cNvPr id="9" name="TextBox 8"/>
          <p:cNvSpPr txBox="1"/>
          <p:nvPr/>
        </p:nvSpPr>
        <p:spPr>
          <a:xfrm>
            <a:off x="493059" y="1189185"/>
            <a:ext cx="4495800" cy="830997"/>
          </a:xfrm>
          <a:prstGeom prst="rect">
            <a:avLst/>
          </a:prstGeom>
          <a:noFill/>
        </p:spPr>
        <p:txBody>
          <a:bodyPr wrap="square" rtlCol="0">
            <a:spAutoFit/>
          </a:bodyPr>
          <a:lstStyle/>
          <a:p>
            <a:r>
              <a:rPr lang="en-US" sz="2400" dirty="0">
                <a:solidFill>
                  <a:schemeClr val="bg1"/>
                </a:solidFill>
              </a:rPr>
              <a:t>King of Kings and Lord of Lords—by birthright and son ship </a:t>
            </a:r>
          </a:p>
        </p:txBody>
      </p:sp>
      <p:sp>
        <p:nvSpPr>
          <p:cNvPr id="11" name="TextBox 10"/>
          <p:cNvSpPr txBox="1"/>
          <p:nvPr/>
        </p:nvSpPr>
        <p:spPr>
          <a:xfrm>
            <a:off x="0" y="6364723"/>
            <a:ext cx="3657600" cy="400110"/>
          </a:xfrm>
          <a:prstGeom prst="rect">
            <a:avLst/>
          </a:prstGeom>
          <a:noFill/>
        </p:spPr>
        <p:txBody>
          <a:bodyPr wrap="square" rtlCol="0">
            <a:spAutoFit/>
          </a:bodyPr>
          <a:lstStyle/>
          <a:p>
            <a:r>
              <a:rPr lang="en-US" sz="2000" dirty="0">
                <a:solidFill>
                  <a:schemeClr val="bg2">
                    <a:lumMod val="90000"/>
                  </a:schemeClr>
                </a:solidFill>
              </a:rPr>
              <a:t>Revelation 19:16</a:t>
            </a:r>
          </a:p>
        </p:txBody>
      </p:sp>
      <p:pic>
        <p:nvPicPr>
          <p:cNvPr id="3" name="Picture 2">
            <a:extLst>
              <a:ext uri="{FF2B5EF4-FFF2-40B4-BE49-F238E27FC236}">
                <a16:creationId xmlns:a16="http://schemas.microsoft.com/office/drawing/2014/main" id="{77250ED2-B1D4-4804-B948-06FACF0F3C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2171700"/>
            <a:ext cx="4882896" cy="3657600"/>
          </a:xfrm>
          <a:prstGeom prst="rect">
            <a:avLst/>
          </a:prstGeom>
        </p:spPr>
      </p:pic>
    </p:spTree>
    <p:extLst>
      <p:ext uri="{BB962C8B-B14F-4D97-AF65-F5344CB8AC3E}">
        <p14:creationId xmlns:p14="http://schemas.microsoft.com/office/powerpoint/2010/main" val="34559448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1437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570634" y="2650051"/>
            <a:ext cx="4114800" cy="830997"/>
          </a:xfrm>
          <a:prstGeom prst="rect">
            <a:avLst/>
          </a:prstGeom>
          <a:noFill/>
        </p:spPr>
        <p:txBody>
          <a:bodyPr wrap="square" rtlCol="0">
            <a:spAutoFit/>
          </a:bodyPr>
          <a:lstStyle/>
          <a:p>
            <a:pPr algn="ctr"/>
            <a:r>
              <a:rPr lang="en-US" sz="2400" dirty="0">
                <a:solidFill>
                  <a:schemeClr val="bg1"/>
                </a:solidFill>
              </a:rPr>
              <a:t>Fowls—Scavenge the souls of the wicked</a:t>
            </a:r>
          </a:p>
        </p:txBody>
      </p:sp>
      <p:sp>
        <p:nvSpPr>
          <p:cNvPr id="7" name="TextBox 6"/>
          <p:cNvSpPr txBox="1"/>
          <p:nvPr/>
        </p:nvSpPr>
        <p:spPr>
          <a:xfrm>
            <a:off x="1617634" y="68999"/>
            <a:ext cx="9067800" cy="1015663"/>
          </a:xfrm>
          <a:prstGeom prst="rect">
            <a:avLst/>
          </a:prstGeom>
          <a:noFill/>
        </p:spPr>
        <p:txBody>
          <a:bodyPr wrap="square" rtlCol="0">
            <a:spAutoFit/>
          </a:bodyPr>
          <a:lstStyle/>
          <a:p>
            <a:pPr algn="ctr"/>
            <a:r>
              <a:rPr lang="en-US" sz="6000" dirty="0">
                <a:solidFill>
                  <a:schemeClr val="bg1"/>
                </a:solidFill>
                <a:latin typeface="Harrington" pitchFamily="82" charset="0"/>
              </a:rPr>
              <a:t>Angel in the Sun</a:t>
            </a:r>
          </a:p>
        </p:txBody>
      </p:sp>
      <p:sp>
        <p:nvSpPr>
          <p:cNvPr id="9" name="TextBox 8"/>
          <p:cNvSpPr txBox="1"/>
          <p:nvPr/>
        </p:nvSpPr>
        <p:spPr>
          <a:xfrm>
            <a:off x="3581400" y="1066058"/>
            <a:ext cx="5768788" cy="461665"/>
          </a:xfrm>
          <a:prstGeom prst="rect">
            <a:avLst/>
          </a:prstGeom>
          <a:noFill/>
        </p:spPr>
        <p:txBody>
          <a:bodyPr wrap="square" rtlCol="0">
            <a:spAutoFit/>
          </a:bodyPr>
          <a:lstStyle/>
          <a:p>
            <a:r>
              <a:rPr lang="en-US" sz="2400" dirty="0">
                <a:solidFill>
                  <a:schemeClr val="bg1"/>
                </a:solidFill>
              </a:rPr>
              <a:t>Angel--Celestial Glory—power and authority</a:t>
            </a:r>
          </a:p>
        </p:txBody>
      </p:sp>
      <p:sp>
        <p:nvSpPr>
          <p:cNvPr id="11" name="TextBox 10"/>
          <p:cNvSpPr txBox="1"/>
          <p:nvPr/>
        </p:nvSpPr>
        <p:spPr>
          <a:xfrm>
            <a:off x="0" y="6346359"/>
            <a:ext cx="3657600" cy="400110"/>
          </a:xfrm>
          <a:prstGeom prst="rect">
            <a:avLst/>
          </a:prstGeom>
          <a:noFill/>
        </p:spPr>
        <p:txBody>
          <a:bodyPr wrap="square" rtlCol="0">
            <a:spAutoFit/>
          </a:bodyPr>
          <a:lstStyle/>
          <a:p>
            <a:r>
              <a:rPr lang="en-US" sz="2000" dirty="0">
                <a:solidFill>
                  <a:schemeClr val="bg2">
                    <a:lumMod val="90000"/>
                  </a:schemeClr>
                </a:solidFill>
              </a:rPr>
              <a:t>Revelation 19:17-19</a:t>
            </a:r>
          </a:p>
        </p:txBody>
      </p:sp>
      <p:sp>
        <p:nvSpPr>
          <p:cNvPr id="8" name="TextBox 7"/>
          <p:cNvSpPr txBox="1"/>
          <p:nvPr/>
        </p:nvSpPr>
        <p:spPr>
          <a:xfrm>
            <a:off x="892484" y="4603376"/>
            <a:ext cx="4114800" cy="1569660"/>
          </a:xfrm>
          <a:prstGeom prst="rect">
            <a:avLst/>
          </a:prstGeom>
          <a:noFill/>
        </p:spPr>
        <p:txBody>
          <a:bodyPr wrap="square" rtlCol="0">
            <a:spAutoFit/>
          </a:bodyPr>
          <a:lstStyle/>
          <a:p>
            <a:r>
              <a:rPr lang="en-US" sz="2400" dirty="0">
                <a:solidFill>
                  <a:schemeClr val="bg1"/>
                </a:solidFill>
              </a:rPr>
              <a:t>Satan’s Banquet--Anarchy</a:t>
            </a:r>
          </a:p>
          <a:p>
            <a:r>
              <a:rPr lang="en-US" sz="2400" dirty="0">
                <a:solidFill>
                  <a:schemeClr val="bg1"/>
                </a:solidFill>
              </a:rPr>
              <a:t>Bodies of the rebellious supply the entrée. </a:t>
            </a:r>
          </a:p>
          <a:p>
            <a:r>
              <a:rPr lang="en-US" sz="2400" dirty="0">
                <a:solidFill>
                  <a:schemeClr val="bg1"/>
                </a:solidFill>
              </a:rPr>
              <a:t>D&amp;C 29:14-21</a:t>
            </a:r>
          </a:p>
        </p:txBody>
      </p:sp>
      <p:pic>
        <p:nvPicPr>
          <p:cNvPr id="3" name="Picture 2">
            <a:extLst>
              <a:ext uri="{FF2B5EF4-FFF2-40B4-BE49-F238E27FC236}">
                <a16:creationId xmlns:a16="http://schemas.microsoft.com/office/drawing/2014/main" id="{745605FE-9A0E-41B6-A1A4-13D8576D33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146" y="1521753"/>
            <a:ext cx="3530600" cy="2908300"/>
          </a:xfrm>
          <a:prstGeom prst="rect">
            <a:avLst/>
          </a:prstGeom>
        </p:spPr>
      </p:pic>
      <p:pic>
        <p:nvPicPr>
          <p:cNvPr id="10" name="Picture 9">
            <a:extLst>
              <a:ext uri="{FF2B5EF4-FFF2-40B4-BE49-F238E27FC236}">
                <a16:creationId xmlns:a16="http://schemas.microsoft.com/office/drawing/2014/main" id="{12C8F8E2-ED3D-44DB-ACA8-F9D11421A4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5794" y="3827045"/>
            <a:ext cx="4608576" cy="2328672"/>
          </a:xfrm>
          <a:prstGeom prst="rect">
            <a:avLst/>
          </a:prstGeom>
        </p:spPr>
      </p:pic>
    </p:spTree>
    <p:extLst>
      <p:ext uri="{BB962C8B-B14F-4D97-AF65-F5344CB8AC3E}">
        <p14:creationId xmlns:p14="http://schemas.microsoft.com/office/powerpoint/2010/main" val="1654299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1437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562100" y="-79176"/>
            <a:ext cx="9067800" cy="1015663"/>
          </a:xfrm>
          <a:prstGeom prst="rect">
            <a:avLst/>
          </a:prstGeom>
          <a:noFill/>
        </p:spPr>
        <p:txBody>
          <a:bodyPr wrap="square" rtlCol="0">
            <a:spAutoFit/>
          </a:bodyPr>
          <a:lstStyle/>
          <a:p>
            <a:pPr algn="ctr"/>
            <a:r>
              <a:rPr lang="en-US" sz="6000" dirty="0">
                <a:solidFill>
                  <a:schemeClr val="bg1"/>
                </a:solidFill>
                <a:latin typeface="Harrington" pitchFamily="82" charset="0"/>
              </a:rPr>
              <a:t>First to Fall</a:t>
            </a:r>
          </a:p>
        </p:txBody>
      </p:sp>
      <p:sp>
        <p:nvSpPr>
          <p:cNvPr id="9" name="TextBox 8"/>
          <p:cNvSpPr txBox="1"/>
          <p:nvPr/>
        </p:nvSpPr>
        <p:spPr>
          <a:xfrm>
            <a:off x="838200" y="1166842"/>
            <a:ext cx="6781800" cy="4524315"/>
          </a:xfrm>
          <a:prstGeom prst="rect">
            <a:avLst/>
          </a:prstGeom>
          <a:noFill/>
        </p:spPr>
        <p:txBody>
          <a:bodyPr wrap="square" rtlCol="0">
            <a:spAutoFit/>
          </a:bodyPr>
          <a:lstStyle/>
          <a:p>
            <a:r>
              <a:rPr lang="en-US" sz="2400" dirty="0">
                <a:solidFill>
                  <a:schemeClr val="bg1"/>
                </a:solidFill>
              </a:rPr>
              <a:t>The Beast and the false prophets are the first to fall, under the power of Christ. False political entities and faithless institutions and philosophies will fail.</a:t>
            </a:r>
          </a:p>
          <a:p>
            <a:endParaRPr lang="en-US" sz="2400" dirty="0">
              <a:solidFill>
                <a:schemeClr val="bg1"/>
              </a:solidFill>
            </a:endParaRPr>
          </a:p>
          <a:p>
            <a:r>
              <a:rPr lang="en-US" sz="2400" dirty="0">
                <a:solidFill>
                  <a:schemeClr val="bg1"/>
                </a:solidFill>
              </a:rPr>
              <a:t>No longer supported by these philosophies, the armies of the world will succumb to </a:t>
            </a:r>
          </a:p>
          <a:p>
            <a:r>
              <a:rPr lang="en-US" sz="2400" dirty="0">
                <a:solidFill>
                  <a:schemeClr val="bg1"/>
                </a:solidFill>
              </a:rPr>
              <a:t>anarchy.</a:t>
            </a:r>
          </a:p>
          <a:p>
            <a:endParaRPr lang="en-US" sz="2400" dirty="0">
              <a:solidFill>
                <a:schemeClr val="bg1"/>
              </a:solidFill>
            </a:endParaRPr>
          </a:p>
          <a:p>
            <a:r>
              <a:rPr lang="en-US" sz="2400" dirty="0">
                <a:solidFill>
                  <a:schemeClr val="bg1"/>
                </a:solidFill>
              </a:rPr>
              <a:t>The only weapon the prophets need to </a:t>
            </a:r>
          </a:p>
          <a:p>
            <a:r>
              <a:rPr lang="en-US" sz="2400" dirty="0">
                <a:solidFill>
                  <a:schemeClr val="bg1"/>
                </a:solidFill>
              </a:rPr>
              <a:t>defeat the enemy and to establish peace</a:t>
            </a:r>
          </a:p>
          <a:p>
            <a:r>
              <a:rPr lang="en-US" sz="2400" dirty="0">
                <a:solidFill>
                  <a:schemeClr val="bg1"/>
                </a:solidFill>
              </a:rPr>
              <a:t> on the earth is the proclamation of the</a:t>
            </a:r>
          </a:p>
          <a:p>
            <a:r>
              <a:rPr lang="en-US" sz="2400" dirty="0">
                <a:solidFill>
                  <a:schemeClr val="bg1"/>
                </a:solidFill>
              </a:rPr>
              <a:t> gospel.</a:t>
            </a:r>
          </a:p>
        </p:txBody>
      </p:sp>
      <p:sp>
        <p:nvSpPr>
          <p:cNvPr id="11" name="TextBox 10"/>
          <p:cNvSpPr txBox="1"/>
          <p:nvPr/>
        </p:nvSpPr>
        <p:spPr>
          <a:xfrm>
            <a:off x="0" y="6429343"/>
            <a:ext cx="3657600" cy="400110"/>
          </a:xfrm>
          <a:prstGeom prst="rect">
            <a:avLst/>
          </a:prstGeom>
          <a:noFill/>
        </p:spPr>
        <p:txBody>
          <a:bodyPr wrap="square" rtlCol="0">
            <a:spAutoFit/>
          </a:bodyPr>
          <a:lstStyle/>
          <a:p>
            <a:r>
              <a:rPr lang="en-US" sz="2000" dirty="0">
                <a:solidFill>
                  <a:schemeClr val="bg2">
                    <a:lumMod val="90000"/>
                  </a:schemeClr>
                </a:solidFill>
              </a:rPr>
              <a:t>Revelation 19:20-21</a:t>
            </a:r>
          </a:p>
        </p:txBody>
      </p:sp>
      <p:pic>
        <p:nvPicPr>
          <p:cNvPr id="3" name="Picture 2">
            <a:extLst>
              <a:ext uri="{FF2B5EF4-FFF2-40B4-BE49-F238E27FC236}">
                <a16:creationId xmlns:a16="http://schemas.microsoft.com/office/drawing/2014/main" id="{C8010189-4A27-4F0C-AA82-F240FDC017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0815" y="2558505"/>
            <a:ext cx="3419475" cy="3419475"/>
          </a:xfrm>
          <a:prstGeom prst="rect">
            <a:avLst/>
          </a:prstGeom>
        </p:spPr>
      </p:pic>
    </p:spTree>
    <p:extLst>
      <p:ext uri="{BB962C8B-B14F-4D97-AF65-F5344CB8AC3E}">
        <p14:creationId xmlns:p14="http://schemas.microsoft.com/office/powerpoint/2010/main" val="1449944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9">
                                            <p:txEl>
                                              <p:pRg st="5" end="5"/>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9">
                                            <p:txEl>
                                              <p:pRg st="6" end="6"/>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9">
                                            <p:txEl>
                                              <p:pRg st="7" end="7"/>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1437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600200" y="228601"/>
            <a:ext cx="9067800" cy="1015663"/>
          </a:xfrm>
          <a:prstGeom prst="rect">
            <a:avLst/>
          </a:prstGeom>
          <a:noFill/>
        </p:spPr>
        <p:txBody>
          <a:bodyPr wrap="square" rtlCol="0">
            <a:spAutoFit/>
          </a:bodyPr>
          <a:lstStyle/>
          <a:p>
            <a:pPr algn="ctr"/>
            <a:r>
              <a:rPr lang="en-US" sz="6000" dirty="0">
                <a:solidFill>
                  <a:schemeClr val="bg1"/>
                </a:solidFill>
                <a:latin typeface="Harrington" pitchFamily="82" charset="0"/>
              </a:rPr>
              <a:t>Becoming Worthy</a:t>
            </a:r>
          </a:p>
        </p:txBody>
      </p:sp>
      <p:sp>
        <p:nvSpPr>
          <p:cNvPr id="9" name="TextBox 8"/>
          <p:cNvSpPr txBox="1"/>
          <p:nvPr/>
        </p:nvSpPr>
        <p:spPr>
          <a:xfrm>
            <a:off x="1730188" y="1906219"/>
            <a:ext cx="9336741" cy="3416320"/>
          </a:xfrm>
          <a:prstGeom prst="rect">
            <a:avLst/>
          </a:prstGeom>
          <a:noFill/>
        </p:spPr>
        <p:txBody>
          <a:bodyPr wrap="square" rtlCol="0">
            <a:spAutoFit/>
          </a:bodyPr>
          <a:lstStyle/>
          <a:p>
            <a:r>
              <a:rPr lang="en-US" sz="2400" i="1" dirty="0">
                <a:solidFill>
                  <a:srgbClr val="FFFF00"/>
                </a:solidFill>
              </a:rPr>
              <a:t>“Have ye walked, keeping yourselves blameless before God” Could ye say, if ye were called to die at this time, within yourselves, that ye have been sufficiently humble? That your garments have been cleansed and made white through the blood of Christ, who will come to redeem his people from their sins?</a:t>
            </a:r>
          </a:p>
          <a:p>
            <a:endParaRPr lang="en-US" sz="2400" i="1" dirty="0">
              <a:solidFill>
                <a:srgbClr val="FFFF00"/>
              </a:solidFill>
            </a:endParaRPr>
          </a:p>
          <a:p>
            <a:r>
              <a:rPr lang="en-US" sz="2400" i="1" dirty="0">
                <a:solidFill>
                  <a:srgbClr val="FFFF00"/>
                </a:solidFill>
              </a:rPr>
              <a:t>Behold, are ye stripped of pride? I say unto you, if ye are not ye are not prepared to meet God. Behold ye must prepare quickly; for the kingdom of heaven is soon at hand, and such an one hath not eternal life.”</a:t>
            </a:r>
          </a:p>
        </p:txBody>
      </p:sp>
      <p:sp>
        <p:nvSpPr>
          <p:cNvPr id="11" name="TextBox 10"/>
          <p:cNvSpPr txBox="1"/>
          <p:nvPr/>
        </p:nvSpPr>
        <p:spPr>
          <a:xfrm>
            <a:off x="156882" y="6417766"/>
            <a:ext cx="3657600" cy="400110"/>
          </a:xfrm>
          <a:prstGeom prst="rect">
            <a:avLst/>
          </a:prstGeom>
          <a:noFill/>
        </p:spPr>
        <p:txBody>
          <a:bodyPr wrap="square" rtlCol="0">
            <a:spAutoFit/>
          </a:bodyPr>
          <a:lstStyle/>
          <a:p>
            <a:r>
              <a:rPr lang="en-US" sz="2000" dirty="0">
                <a:solidFill>
                  <a:srgbClr val="FFFF00"/>
                </a:solidFill>
              </a:rPr>
              <a:t>Alma 5: 27-28</a:t>
            </a:r>
          </a:p>
        </p:txBody>
      </p:sp>
    </p:spTree>
    <p:extLst>
      <p:ext uri="{BB962C8B-B14F-4D97-AF65-F5344CB8AC3E}">
        <p14:creationId xmlns:p14="http://schemas.microsoft.com/office/powerpoint/2010/main" val="204780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12192000" cy="6858000"/>
          </a:xfrm>
          <a:prstGeom prst="rect">
            <a:avLst/>
          </a:prstGeom>
          <a:solidFill>
            <a:srgbClr val="1437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0"/>
            <a:ext cx="12192000" cy="6063198"/>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#7 </a:t>
            </a:r>
            <a:r>
              <a:rPr lang="en-US" i="1" dirty="0">
                <a:solidFill>
                  <a:schemeClr val="bg1"/>
                </a:solidFill>
              </a:rPr>
              <a:t>Israel, Israel, God is Calling </a:t>
            </a:r>
            <a:r>
              <a:rPr lang="en-US" dirty="0">
                <a:solidFill>
                  <a:schemeClr val="bg1"/>
                </a:solidFill>
              </a:rPr>
              <a:t>verse 1 and 4</a:t>
            </a:r>
          </a:p>
          <a:p>
            <a:endParaRPr lang="en-US" i="1" dirty="0">
              <a:solidFill>
                <a:schemeClr val="bg1"/>
              </a:solidFill>
            </a:endParaRPr>
          </a:p>
          <a:p>
            <a:r>
              <a:rPr lang="en-US" i="1" dirty="0">
                <a:solidFill>
                  <a:schemeClr val="bg1"/>
                </a:solidFill>
              </a:rPr>
              <a:t>Video: </a:t>
            </a:r>
          </a:p>
          <a:p>
            <a:r>
              <a:rPr lang="en-US" b="1" dirty="0">
                <a:solidFill>
                  <a:schemeClr val="bg1"/>
                </a:solidFill>
              </a:rPr>
              <a:t>Leave the Party</a:t>
            </a:r>
            <a:r>
              <a:rPr lang="en-US" dirty="0">
                <a:solidFill>
                  <a:schemeClr val="bg1"/>
                </a:solidFill>
              </a:rPr>
              <a:t> (6:26)</a:t>
            </a:r>
            <a:endParaRPr lang="en-US" i="1" dirty="0">
              <a:solidFill>
                <a:schemeClr val="bg1"/>
              </a:solidFill>
            </a:endParaRPr>
          </a:p>
          <a:p>
            <a:endParaRPr lang="en-US" b="0" i="1" u="none" strike="noStrike" dirty="0">
              <a:solidFill>
                <a:schemeClr val="bg1"/>
              </a:solidFill>
              <a:effectLst/>
            </a:endParaRPr>
          </a:p>
          <a:p>
            <a:pPr marL="342900" indent="-342900">
              <a:buFontTx/>
              <a:buAutoNum type="arabicPeriod"/>
            </a:pPr>
            <a:endParaRPr lang="en-US" dirty="0">
              <a:solidFill>
                <a:schemeClr val="bg1"/>
              </a:solidFill>
            </a:endParaRPr>
          </a:p>
          <a:p>
            <a:pPr marL="342900" indent="-342900">
              <a:buFont typeface="+mj-lt"/>
              <a:buAutoNum type="arabicPeriod"/>
            </a:pPr>
            <a:r>
              <a:rPr lang="en-US" dirty="0">
                <a:solidFill>
                  <a:schemeClr val="bg1"/>
                </a:solidFill>
              </a:rPr>
              <a:t>“Life and Teachings of Jesus Christ and His Apostles” Page 464</a:t>
            </a:r>
          </a:p>
          <a:p>
            <a:pPr marL="342900" indent="-342900">
              <a:buFont typeface="+mj-lt"/>
              <a:buAutoNum type="arabicPeriod"/>
            </a:pPr>
            <a:r>
              <a:rPr lang="en-US" dirty="0">
                <a:solidFill>
                  <a:schemeClr val="bg1"/>
                </a:solidFill>
              </a:rPr>
              <a:t>Bruce R. McConkie “Mormon Doctrine” Pages 137-138; </a:t>
            </a:r>
            <a:r>
              <a:rPr lang="en-US" dirty="0">
                <a:solidFill>
                  <a:schemeClr val="bg1"/>
                </a:solidFill>
                <a:latin typeface="Open Sans"/>
              </a:rPr>
              <a:t>(</a:t>
            </a:r>
            <a:r>
              <a:rPr lang="en-US" i="1" dirty="0">
                <a:solidFill>
                  <a:schemeClr val="bg1"/>
                </a:solidFill>
                <a:latin typeface="Open Sans"/>
              </a:rPr>
              <a:t>Mormon Doctrine,</a:t>
            </a:r>
            <a:r>
              <a:rPr lang="en-US" dirty="0">
                <a:solidFill>
                  <a:schemeClr val="bg1"/>
                </a:solidFill>
                <a:latin typeface="Open Sans"/>
              </a:rPr>
              <a:t> 2nd ed. [1966], 469).</a:t>
            </a:r>
            <a:endParaRPr lang="en-US" dirty="0">
              <a:solidFill>
                <a:schemeClr val="bg1"/>
              </a:solidFill>
            </a:endParaRPr>
          </a:p>
          <a:p>
            <a:pPr marL="342900" indent="-342900">
              <a:buFont typeface="+mj-lt"/>
              <a:buAutoNum type="arabicPeriod"/>
            </a:pPr>
            <a:r>
              <a:rPr lang="en-US" dirty="0">
                <a:solidFill>
                  <a:schemeClr val="bg1"/>
                </a:solidFill>
              </a:rPr>
              <a:t>Joseph Smith  (HC 5:298).</a:t>
            </a:r>
          </a:p>
          <a:p>
            <a:pPr marL="342900" indent="-342900">
              <a:buFont typeface="+mj-lt"/>
              <a:buAutoNum type="arabicPeriod"/>
            </a:pPr>
            <a:r>
              <a:rPr lang="en-US" dirty="0">
                <a:solidFill>
                  <a:schemeClr val="bg1"/>
                </a:solidFill>
              </a:rPr>
              <a:t>Joseph Fielding Smith “Doctrines of Salvation” 3:45; 3:315 </a:t>
            </a:r>
          </a:p>
          <a:p>
            <a:pPr marL="342900" indent="-342900">
              <a:buFont typeface="+mj-lt"/>
              <a:buAutoNum type="arabicPeriod"/>
            </a:pPr>
            <a:r>
              <a:rPr lang="en-US" dirty="0">
                <a:solidFill>
                  <a:schemeClr val="bg1"/>
                </a:solidFill>
              </a:rPr>
              <a:t>Dallin H. Oaks Ensign, May 2004</a:t>
            </a:r>
          </a:p>
          <a:p>
            <a:r>
              <a:rPr lang="en-US" dirty="0">
                <a:solidFill>
                  <a:schemeClr val="bg1"/>
                </a:solidFill>
              </a:rPr>
              <a:t>6.  Michael Wilcox “Who Shall Be Able to Stand” page 266</a:t>
            </a:r>
          </a:p>
          <a:p>
            <a:r>
              <a:rPr lang="en-US" dirty="0">
                <a:solidFill>
                  <a:schemeClr val="bg1"/>
                </a:solidFill>
                <a:latin typeface="Open Sans"/>
              </a:rPr>
              <a:t>7.   Elder Jeffrey R. Holland (“Personal Purity,”</a:t>
            </a:r>
            <a:r>
              <a:rPr lang="en-US" i="1" dirty="0">
                <a:solidFill>
                  <a:schemeClr val="bg1"/>
                </a:solidFill>
                <a:latin typeface="Open Sans"/>
              </a:rPr>
              <a:t> Ensign,</a:t>
            </a:r>
            <a:r>
              <a:rPr lang="en-US" dirty="0">
                <a:solidFill>
                  <a:schemeClr val="bg1"/>
                </a:solidFill>
                <a:latin typeface="Open Sans"/>
              </a:rPr>
              <a:t> Nov. 1998, 77).</a:t>
            </a:r>
            <a:endParaRPr lang="en-US" dirty="0">
              <a:solidFill>
                <a:schemeClr val="bg1"/>
              </a:solidFill>
            </a:endParaRPr>
          </a:p>
          <a:p>
            <a:r>
              <a:rPr lang="en-US" dirty="0">
                <a:solidFill>
                  <a:schemeClr val="bg1"/>
                </a:solidFill>
              </a:rPr>
              <a:t>David J. Ridges “The Book of Revelation Made Easier”</a:t>
            </a:r>
          </a:p>
          <a:p>
            <a:r>
              <a:rPr lang="en-US" dirty="0">
                <a:solidFill>
                  <a:schemeClr val="bg1"/>
                </a:solidFill>
              </a:rPr>
              <a:t>Notes from Lesley Meacham and Becky Davies from the Poway Institute Class</a:t>
            </a:r>
          </a:p>
          <a:p>
            <a:pPr marL="457200" indent="-457200">
              <a:buAutoNum type="arabicPeriod" startAt="7"/>
            </a:pPr>
            <a:endParaRPr lang="en-US" dirty="0">
              <a:solidFill>
                <a:schemeClr val="bg1"/>
              </a:solidFill>
            </a:endParaRPr>
          </a:p>
          <a:p>
            <a:pPr marL="342900" indent="-342900">
              <a:buFont typeface="+mj-lt"/>
              <a:buAutoNum type="arabicPeriod"/>
            </a:pPr>
            <a:endParaRPr lang="en-US" dirty="0">
              <a:solidFill>
                <a:schemeClr val="bg1"/>
              </a:solidFill>
            </a:endParaRPr>
          </a:p>
          <a:p>
            <a:pPr marL="342900" indent="-342900">
              <a:buFont typeface="+mj-lt"/>
              <a:buAutoNum type="arabicPeriod"/>
            </a:pPr>
            <a:endParaRPr lang="en-US" dirty="0">
              <a:solidFill>
                <a:schemeClr val="bg1"/>
              </a:solidFill>
            </a:endParaRPr>
          </a:p>
          <a:p>
            <a:endParaRPr lang="en-US" i="1" dirty="0">
              <a:solidFill>
                <a:schemeClr val="bg1"/>
              </a:solidFill>
            </a:endParaRPr>
          </a:p>
        </p:txBody>
      </p:sp>
      <p:grpSp>
        <p:nvGrpSpPr>
          <p:cNvPr id="2" name="Group 7"/>
          <p:cNvGrpSpPr/>
          <p:nvPr/>
        </p:nvGrpSpPr>
        <p:grpSpPr>
          <a:xfrm>
            <a:off x="2808722" y="955866"/>
            <a:ext cx="1071418" cy="970800"/>
            <a:chOff x="5305110" y="533400"/>
            <a:chExt cx="1705290" cy="1545145"/>
          </a:xfrm>
        </p:grpSpPr>
        <p:sp>
          <p:nvSpPr>
            <p:cNvPr id="9" name="Right Arrow Callout 8"/>
            <p:cNvSpPr/>
            <p:nvPr/>
          </p:nvSpPr>
          <p:spPr>
            <a:xfrm rot="16200000">
              <a:off x="5945502" y="1510357"/>
              <a:ext cx="402145" cy="734231"/>
            </a:xfrm>
            <a:prstGeom prst="rightArrowCallout">
              <a:avLst>
                <a:gd name="adj1" fmla="val 25000"/>
                <a:gd name="adj2" fmla="val 25000"/>
                <a:gd name="adj3" fmla="val 25000"/>
                <a:gd name="adj4" fmla="val 3765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5305110" y="533400"/>
              <a:ext cx="1705290" cy="1295400"/>
            </a:xfrm>
            <a:prstGeom prst="roundRect">
              <a:avLst/>
            </a:prstGeom>
            <a:solidFill>
              <a:schemeClr val="tx1">
                <a:lumMod val="50000"/>
                <a:lumOff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809230" y="828172"/>
              <a:ext cx="674690" cy="674690"/>
            </a:xfrm>
            <a:prstGeom prst="ellipse">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5400000">
              <a:off x="5992529" y="1058411"/>
              <a:ext cx="381000" cy="228600"/>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Footer Placeholder 14">
            <a:extLst>
              <a:ext uri="{FF2B5EF4-FFF2-40B4-BE49-F238E27FC236}">
                <a16:creationId xmlns:a16="http://schemas.microsoft.com/office/drawing/2014/main" id="{1EED4150-6510-415C-B220-67D94DBF3FCC}"/>
              </a:ext>
            </a:extLst>
          </p:cNvPr>
          <p:cNvSpPr>
            <a:spLocks noGrp="1"/>
          </p:cNvSpPr>
          <p:nvPr/>
        </p:nvSpPr>
        <p:spPr>
          <a:xfrm>
            <a:off x="65123" y="642883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4467331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 y="4366393"/>
            <a:ext cx="6037729" cy="1815882"/>
          </a:xfrm>
          <a:prstGeom prst="rect">
            <a:avLst/>
          </a:prstGeom>
          <a:ln>
            <a:solidFill>
              <a:schemeClr val="tx1"/>
            </a:solidFill>
          </a:ln>
        </p:spPr>
        <p:txBody>
          <a:bodyPr wrap="square">
            <a:spAutoFit/>
          </a:bodyPr>
          <a:lstStyle/>
          <a:p>
            <a:r>
              <a:rPr lang="en-US" sz="1600" b="1" dirty="0"/>
              <a:t>Receive Not Her Plagues Revelation 18:4:</a:t>
            </a:r>
          </a:p>
          <a:p>
            <a:r>
              <a:rPr lang="en-US" sz="1600" dirty="0"/>
              <a:t>“It is a false idea that the Saints will escape all the judgments, whilst the wicked suffer; for all flesh is subject to suffer, and ‘the righteous shall hardly escape;’ … many of the righteous shall fall a prey to disease, to pestilence, etc., by reason of the weakness of the flesh, and yet be saved in the Kingdom of God” Joseph Smith (in </a:t>
            </a:r>
            <a:r>
              <a:rPr lang="en-US" sz="1600" i="1" dirty="0"/>
              <a:t>History of the Church,</a:t>
            </a:r>
            <a:r>
              <a:rPr lang="en-US" sz="1600" dirty="0"/>
              <a:t> 4:11).</a:t>
            </a:r>
          </a:p>
        </p:txBody>
      </p:sp>
      <p:sp>
        <p:nvSpPr>
          <p:cNvPr id="5" name="Rectangle 4"/>
          <p:cNvSpPr/>
          <p:nvPr/>
        </p:nvSpPr>
        <p:spPr>
          <a:xfrm>
            <a:off x="-2" y="1565626"/>
            <a:ext cx="6037729" cy="2800767"/>
          </a:xfrm>
          <a:prstGeom prst="rect">
            <a:avLst/>
          </a:prstGeom>
          <a:ln>
            <a:solidFill>
              <a:schemeClr val="tx1"/>
            </a:solidFill>
          </a:ln>
        </p:spPr>
        <p:txBody>
          <a:bodyPr wrap="square">
            <a:spAutoFit/>
          </a:bodyPr>
          <a:lstStyle/>
          <a:p>
            <a:pPr fontAlgn="base"/>
            <a:r>
              <a:rPr lang="en-US" sz="1600" b="1" dirty="0"/>
              <a:t>Come Out of Babylon Revelation 18:4</a:t>
            </a:r>
          </a:p>
          <a:p>
            <a:pPr fontAlgn="base"/>
            <a:r>
              <a:rPr lang="en-US" sz="1600" dirty="0"/>
              <a:t>“Much of the world is being engulfed in a rising river of degenerate filth, with the abandonment of virtue, righteousness, personal integrity, traditional marriage, and family life. …</a:t>
            </a:r>
          </a:p>
          <a:p>
            <a:pPr fontAlgn="base"/>
            <a:r>
              <a:rPr lang="en-US" sz="1600" dirty="0"/>
              <a:t>“… Despite pockets of evil, the world overall is majestically beautiful, filled with many good and sincere people. God has provided a way to live in this world and not be contaminated by the degrading pressures evil agents spread throughout it. You can live a virtuous, productive, righteous life by following the plan of protection created by your Father in Heaven: His plan of happiness” Elder Richard G. Scott (“How to Live Well amid Increasing Evil,”</a:t>
            </a:r>
            <a:r>
              <a:rPr lang="en-US" sz="1600" i="1" dirty="0"/>
              <a:t> Ensign</a:t>
            </a:r>
            <a:r>
              <a:rPr lang="en-US" sz="1600" dirty="0"/>
              <a:t> or </a:t>
            </a:r>
            <a:r>
              <a:rPr lang="en-US" sz="1600" i="1" dirty="0"/>
              <a:t>Liahona,</a:t>
            </a:r>
            <a:r>
              <a:rPr lang="en-US" sz="1600" dirty="0"/>
              <a:t> May 2004, 100).</a:t>
            </a:r>
          </a:p>
        </p:txBody>
      </p:sp>
      <p:sp>
        <p:nvSpPr>
          <p:cNvPr id="6" name="Rectangle 5"/>
          <p:cNvSpPr/>
          <p:nvPr/>
        </p:nvSpPr>
        <p:spPr>
          <a:xfrm>
            <a:off x="0" y="0"/>
            <a:ext cx="6037729" cy="1569660"/>
          </a:xfrm>
          <a:prstGeom prst="rect">
            <a:avLst/>
          </a:prstGeom>
          <a:ln>
            <a:solidFill>
              <a:schemeClr val="tx1"/>
            </a:solidFill>
          </a:ln>
        </p:spPr>
        <p:txBody>
          <a:bodyPr wrap="square">
            <a:spAutoFit/>
          </a:bodyPr>
          <a:lstStyle/>
          <a:p>
            <a:pPr fontAlgn="base"/>
            <a:r>
              <a:rPr lang="en-US" sz="1600" b="1" dirty="0">
                <a:solidFill>
                  <a:srgbClr val="333333"/>
                </a:solidFill>
              </a:rPr>
              <a:t>Babylon Revelation 17:1-6:</a:t>
            </a:r>
          </a:p>
          <a:p>
            <a:pPr fontAlgn="base"/>
            <a:r>
              <a:rPr lang="en-US" sz="1600" dirty="0">
                <a:solidFill>
                  <a:srgbClr val="333333"/>
                </a:solidFill>
              </a:rPr>
              <a:t>Because of the worldliness and corruption of ancient Babylon, and because it was a place where the children of Israel were captive, Babylon is often used figuratively in the scriptures to represent sin, worldliness, the influence of the devil on the earth, and spiritual captivity </a:t>
            </a:r>
            <a:endParaRPr lang="en-US" sz="1600" dirty="0"/>
          </a:p>
        </p:txBody>
      </p:sp>
      <p:sp>
        <p:nvSpPr>
          <p:cNvPr id="8" name="Rectangle 7"/>
          <p:cNvSpPr/>
          <p:nvPr/>
        </p:nvSpPr>
        <p:spPr>
          <a:xfrm>
            <a:off x="6037727" y="2585323"/>
            <a:ext cx="6096002" cy="2862322"/>
          </a:xfrm>
          <a:prstGeom prst="rect">
            <a:avLst/>
          </a:prstGeom>
          <a:ln>
            <a:solidFill>
              <a:schemeClr val="tx1"/>
            </a:solidFill>
          </a:ln>
        </p:spPr>
        <p:txBody>
          <a:bodyPr wrap="square">
            <a:spAutoFit/>
          </a:bodyPr>
          <a:lstStyle/>
          <a:p>
            <a:pPr fontAlgn="base"/>
            <a:r>
              <a:rPr lang="en-US" b="1" dirty="0"/>
              <a:t>The “marriage supper of the Lamb” (Revelation 19:9) </a:t>
            </a:r>
            <a:r>
              <a:rPr lang="en-US" dirty="0"/>
              <a:t>is a symbolic reference to the Second Coming of Jesus Christ. The Prophet Joseph Smith taught:</a:t>
            </a:r>
          </a:p>
          <a:p>
            <a:pPr fontAlgn="base"/>
            <a:r>
              <a:rPr lang="en-US" dirty="0"/>
              <a:t>“Those who keep the commandments of the Lord and walk in His statutes to the end, are the only individuals permitted to sit at this glorious feast. …</a:t>
            </a:r>
          </a:p>
          <a:p>
            <a:pPr fontAlgn="base"/>
            <a:r>
              <a:rPr lang="en-US" dirty="0"/>
              <a:t>“Reflect for a moment, brethren [and sisters], and enquire, whether you would consider yourselves worthy [of] a seat at the marriage feast” (</a:t>
            </a:r>
            <a:r>
              <a:rPr lang="en-US" i="1" dirty="0"/>
              <a:t>Teachings of Presidents of the Church: Joseph Smith</a:t>
            </a:r>
            <a:r>
              <a:rPr lang="en-US" dirty="0"/>
              <a:t> [2007], 165–66).</a:t>
            </a:r>
          </a:p>
        </p:txBody>
      </p:sp>
      <p:sp>
        <p:nvSpPr>
          <p:cNvPr id="11" name="Rectangle 10"/>
          <p:cNvSpPr/>
          <p:nvPr/>
        </p:nvSpPr>
        <p:spPr>
          <a:xfrm>
            <a:off x="6037729" y="0"/>
            <a:ext cx="6096000" cy="2585323"/>
          </a:xfrm>
          <a:prstGeom prst="rect">
            <a:avLst/>
          </a:prstGeom>
          <a:ln>
            <a:solidFill>
              <a:schemeClr val="tx1"/>
            </a:solidFill>
          </a:ln>
        </p:spPr>
        <p:txBody>
          <a:bodyPr>
            <a:spAutoFit/>
          </a:bodyPr>
          <a:lstStyle/>
          <a:p>
            <a:pPr fontAlgn="base"/>
            <a:r>
              <a:rPr lang="en-US" b="1" dirty="0"/>
              <a:t>Clothed with a Vesture Dipped in Blood Revelation 19:13:</a:t>
            </a:r>
          </a:p>
          <a:p>
            <a:pPr fontAlgn="base"/>
            <a:r>
              <a:rPr lang="en-US" dirty="0"/>
              <a:t>“Having bled at every pore, how red His raiment must have been in Gethsemane, how crimson that cloak!</a:t>
            </a:r>
          </a:p>
          <a:p>
            <a:pPr fontAlgn="base"/>
            <a:r>
              <a:rPr lang="en-US" dirty="0"/>
              <a:t>“No wonder, when Christ comes in power and glory, that He will come in reminding red attire (see D&amp;C 133:48), signifying not only the winepress of wrath, but also to bring to our remembrance how He suffered for each of us in Gethsemane and on Calvary!” Elder Neal A. Maxwell (“Overcome … Even As I Also Overcame,”</a:t>
            </a:r>
            <a:r>
              <a:rPr lang="en-US" i="1" dirty="0"/>
              <a:t> Ensign,</a:t>
            </a:r>
            <a:r>
              <a:rPr lang="en-US" dirty="0"/>
              <a:t> May 1987, 72).</a:t>
            </a:r>
          </a:p>
        </p:txBody>
      </p:sp>
    </p:spTree>
    <p:extLst>
      <p:ext uri="{BB962C8B-B14F-4D97-AF65-F5344CB8AC3E}">
        <p14:creationId xmlns:p14="http://schemas.microsoft.com/office/powerpoint/2010/main" val="1507604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Image result for babylon"/>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l="29889" t="2744" r="35809" b="51961"/>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828800" y="152400"/>
            <a:ext cx="8534400" cy="923330"/>
          </a:xfrm>
          <a:prstGeom prst="rect">
            <a:avLst/>
          </a:prstGeom>
          <a:noFill/>
        </p:spPr>
        <p:txBody>
          <a:bodyPr wrap="square" rtlCol="0">
            <a:spAutoFit/>
          </a:bodyPr>
          <a:lstStyle/>
          <a:p>
            <a:pPr algn="ctr"/>
            <a:r>
              <a:rPr lang="en-US" sz="5400" dirty="0">
                <a:solidFill>
                  <a:schemeClr val="bg1"/>
                </a:solidFill>
                <a:latin typeface="Berlin Sans FB" panose="020E0602020502020306" pitchFamily="34" charset="0"/>
                <a:cs typeface="Andalus" pitchFamily="18" charset="-78"/>
              </a:rPr>
              <a:t>Wilderness</a:t>
            </a:r>
          </a:p>
        </p:txBody>
      </p:sp>
      <p:sp>
        <p:nvSpPr>
          <p:cNvPr id="6" name="TextBox 5"/>
          <p:cNvSpPr txBox="1"/>
          <p:nvPr/>
        </p:nvSpPr>
        <p:spPr>
          <a:xfrm>
            <a:off x="524435" y="990600"/>
            <a:ext cx="5800165" cy="2677656"/>
          </a:xfrm>
          <a:prstGeom prst="rect">
            <a:avLst/>
          </a:prstGeom>
          <a:noFill/>
        </p:spPr>
        <p:txBody>
          <a:bodyPr wrap="square" rtlCol="0">
            <a:spAutoFit/>
          </a:bodyPr>
          <a:lstStyle/>
          <a:p>
            <a:r>
              <a:rPr lang="en-US" sz="2400" dirty="0">
                <a:solidFill>
                  <a:schemeClr val="bg1"/>
                </a:solidFill>
              </a:rPr>
              <a:t>Apostasy—all the descriptions:</a:t>
            </a:r>
          </a:p>
          <a:p>
            <a:endParaRPr lang="en-US" sz="2400" dirty="0">
              <a:solidFill>
                <a:schemeClr val="bg1"/>
              </a:solidFill>
            </a:endParaRPr>
          </a:p>
          <a:p>
            <a:r>
              <a:rPr lang="en-US" sz="2400" dirty="0">
                <a:solidFill>
                  <a:schemeClr val="bg1"/>
                </a:solidFill>
              </a:rPr>
              <a:t>The whore of all the earth</a:t>
            </a:r>
          </a:p>
          <a:p>
            <a:r>
              <a:rPr lang="en-US" sz="2400" dirty="0">
                <a:solidFill>
                  <a:schemeClr val="bg1"/>
                </a:solidFill>
              </a:rPr>
              <a:t>The great and abominable church</a:t>
            </a:r>
          </a:p>
          <a:p>
            <a:r>
              <a:rPr lang="en-US" sz="2400" dirty="0">
                <a:solidFill>
                  <a:schemeClr val="bg1"/>
                </a:solidFill>
              </a:rPr>
              <a:t>The church of the devil</a:t>
            </a:r>
          </a:p>
          <a:p>
            <a:endParaRPr lang="en-US" sz="2400" dirty="0">
              <a:solidFill>
                <a:schemeClr val="bg1"/>
              </a:solidFill>
            </a:endParaRPr>
          </a:p>
          <a:p>
            <a:r>
              <a:rPr lang="en-US" sz="2400" dirty="0">
                <a:solidFill>
                  <a:schemeClr val="bg1"/>
                </a:solidFill>
              </a:rPr>
              <a:t>D&amp;C 86:3 and 1 Nephi 13:5</a:t>
            </a:r>
          </a:p>
        </p:txBody>
      </p:sp>
      <p:sp>
        <p:nvSpPr>
          <p:cNvPr id="7" name="TextBox 6"/>
          <p:cNvSpPr txBox="1"/>
          <p:nvPr/>
        </p:nvSpPr>
        <p:spPr>
          <a:xfrm>
            <a:off x="5150223" y="3921681"/>
            <a:ext cx="2971800" cy="584775"/>
          </a:xfrm>
          <a:prstGeom prst="rect">
            <a:avLst/>
          </a:prstGeom>
          <a:noFill/>
        </p:spPr>
        <p:txBody>
          <a:bodyPr wrap="square" rtlCol="0">
            <a:spAutoFit/>
          </a:bodyPr>
          <a:lstStyle/>
          <a:p>
            <a:r>
              <a:rPr lang="en-US" sz="3200" dirty="0">
                <a:solidFill>
                  <a:schemeClr val="bg1"/>
                </a:solidFill>
              </a:rPr>
              <a:t>Dualism</a:t>
            </a:r>
          </a:p>
        </p:txBody>
      </p:sp>
      <p:sp>
        <p:nvSpPr>
          <p:cNvPr id="8" name="TextBox 7"/>
          <p:cNvSpPr txBox="1"/>
          <p:nvPr/>
        </p:nvSpPr>
        <p:spPr>
          <a:xfrm>
            <a:off x="601754" y="4698819"/>
            <a:ext cx="3839137" cy="1569660"/>
          </a:xfrm>
          <a:prstGeom prst="rect">
            <a:avLst/>
          </a:prstGeom>
          <a:noFill/>
        </p:spPr>
        <p:txBody>
          <a:bodyPr wrap="square" rtlCol="0">
            <a:spAutoFit/>
          </a:bodyPr>
          <a:lstStyle/>
          <a:p>
            <a:r>
              <a:rPr lang="en-US" sz="2400" dirty="0">
                <a:solidFill>
                  <a:schemeClr val="bg1"/>
                </a:solidFill>
              </a:rPr>
              <a:t>Denotes a place of discipline and protection, like the place the church with Zion was sent for safety. Psalms: 78:52</a:t>
            </a:r>
          </a:p>
        </p:txBody>
      </p:sp>
      <p:sp>
        <p:nvSpPr>
          <p:cNvPr id="9" name="TextBox 8"/>
          <p:cNvSpPr txBox="1"/>
          <p:nvPr/>
        </p:nvSpPr>
        <p:spPr>
          <a:xfrm>
            <a:off x="7906871" y="4329487"/>
            <a:ext cx="3200400" cy="2308324"/>
          </a:xfrm>
          <a:prstGeom prst="rect">
            <a:avLst/>
          </a:prstGeom>
          <a:noFill/>
        </p:spPr>
        <p:txBody>
          <a:bodyPr wrap="square" rtlCol="0">
            <a:spAutoFit/>
          </a:bodyPr>
          <a:lstStyle/>
          <a:p>
            <a:r>
              <a:rPr lang="en-US" sz="2400" dirty="0">
                <a:solidFill>
                  <a:schemeClr val="bg1"/>
                </a:solidFill>
              </a:rPr>
              <a:t>Those who are not His people will find themselves in the wilderness, full of wild beasts, desolation, etc. </a:t>
            </a:r>
          </a:p>
          <a:p>
            <a:r>
              <a:rPr lang="en-US" sz="2400" dirty="0">
                <a:solidFill>
                  <a:schemeClr val="bg1"/>
                </a:solidFill>
              </a:rPr>
              <a:t>(Zephaniah 2:13)</a:t>
            </a:r>
          </a:p>
        </p:txBody>
      </p:sp>
      <p:sp>
        <p:nvSpPr>
          <p:cNvPr id="10" name="TextBox 9"/>
          <p:cNvSpPr txBox="1"/>
          <p:nvPr/>
        </p:nvSpPr>
        <p:spPr>
          <a:xfrm>
            <a:off x="165847" y="6451075"/>
            <a:ext cx="4648200" cy="369332"/>
          </a:xfrm>
          <a:prstGeom prst="rect">
            <a:avLst/>
          </a:prstGeom>
          <a:noFill/>
        </p:spPr>
        <p:txBody>
          <a:bodyPr wrap="square" rtlCol="0">
            <a:spAutoFit/>
          </a:bodyPr>
          <a:lstStyle/>
          <a:p>
            <a:r>
              <a:rPr lang="en-US" dirty="0">
                <a:solidFill>
                  <a:schemeClr val="accent1">
                    <a:lumMod val="20000"/>
                    <a:lumOff val="80000"/>
                  </a:schemeClr>
                </a:solidFill>
              </a:rPr>
              <a:t>Revelation 17:3</a:t>
            </a:r>
          </a:p>
        </p:txBody>
      </p:sp>
      <p:pic>
        <p:nvPicPr>
          <p:cNvPr id="3" name="Picture 2">
            <a:extLst>
              <a:ext uri="{FF2B5EF4-FFF2-40B4-BE49-F238E27FC236}">
                <a16:creationId xmlns:a16="http://schemas.microsoft.com/office/drawing/2014/main" id="{AB042E91-FE7C-45BF-AEF6-9D7B15D98D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275103"/>
            <a:ext cx="4495800" cy="2533650"/>
          </a:xfrm>
          <a:prstGeom prst="rect">
            <a:avLst/>
          </a:prstGeom>
        </p:spPr>
      </p:pic>
      <p:pic>
        <p:nvPicPr>
          <p:cNvPr id="13" name="Picture 12">
            <a:extLst>
              <a:ext uri="{FF2B5EF4-FFF2-40B4-BE49-F238E27FC236}">
                <a16:creationId xmlns:a16="http://schemas.microsoft.com/office/drawing/2014/main" id="{E8DDBF6D-5EC9-4BF0-84C8-A1CCE8CBE3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60672" y="4707090"/>
            <a:ext cx="2426418" cy="1816765"/>
          </a:xfrm>
          <a:prstGeom prst="rect">
            <a:avLst/>
          </a:prstGeom>
        </p:spPr>
      </p:pic>
    </p:spTree>
    <p:extLst>
      <p:ext uri="{BB962C8B-B14F-4D97-AF65-F5344CB8AC3E}">
        <p14:creationId xmlns:p14="http://schemas.microsoft.com/office/powerpoint/2010/main" val="299552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0"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par>
                                <p:cTn id="28" presetID="10" presetClass="entr" presetSubtype="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babylon"/>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l="29889" t="2744" r="35809" b="51961"/>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828800" y="0"/>
            <a:ext cx="8534400" cy="1107996"/>
          </a:xfrm>
          <a:prstGeom prst="rect">
            <a:avLst/>
          </a:prstGeom>
          <a:noFill/>
        </p:spPr>
        <p:txBody>
          <a:bodyPr wrap="square" rtlCol="0">
            <a:spAutoFit/>
          </a:bodyPr>
          <a:lstStyle/>
          <a:p>
            <a:pPr algn="ctr"/>
            <a:r>
              <a:rPr lang="en-US" sz="6600" dirty="0">
                <a:solidFill>
                  <a:schemeClr val="bg1"/>
                </a:solidFill>
                <a:latin typeface="Berlin Sans FB" panose="020E0602020502020306" pitchFamily="34" charset="0"/>
                <a:cs typeface="Andalus" pitchFamily="18" charset="-78"/>
              </a:rPr>
              <a:t>Scarlet Beast</a:t>
            </a:r>
          </a:p>
        </p:txBody>
      </p:sp>
      <p:sp>
        <p:nvSpPr>
          <p:cNvPr id="6" name="TextBox 5"/>
          <p:cNvSpPr txBox="1"/>
          <p:nvPr/>
        </p:nvSpPr>
        <p:spPr>
          <a:xfrm>
            <a:off x="4717676" y="3797741"/>
            <a:ext cx="5885329" cy="830997"/>
          </a:xfrm>
          <a:prstGeom prst="rect">
            <a:avLst/>
          </a:prstGeom>
          <a:noFill/>
        </p:spPr>
        <p:txBody>
          <a:bodyPr wrap="square" rtlCol="0">
            <a:spAutoFit/>
          </a:bodyPr>
          <a:lstStyle/>
          <a:p>
            <a:r>
              <a:rPr lang="en-US" sz="2400" dirty="0">
                <a:solidFill>
                  <a:schemeClr val="bg1"/>
                </a:solidFill>
              </a:rPr>
              <a:t>The Sins of Israel—associated with harlotry and the deep sins of ungodly conduct. </a:t>
            </a:r>
          </a:p>
        </p:txBody>
      </p:sp>
      <p:sp>
        <p:nvSpPr>
          <p:cNvPr id="8" name="TextBox 7"/>
          <p:cNvSpPr txBox="1"/>
          <p:nvPr/>
        </p:nvSpPr>
        <p:spPr>
          <a:xfrm>
            <a:off x="2476500" y="1549133"/>
            <a:ext cx="2895600" cy="1938992"/>
          </a:xfrm>
          <a:prstGeom prst="rect">
            <a:avLst/>
          </a:prstGeom>
          <a:noFill/>
        </p:spPr>
        <p:txBody>
          <a:bodyPr wrap="square" rtlCol="0">
            <a:spAutoFit/>
          </a:bodyPr>
          <a:lstStyle/>
          <a:p>
            <a:r>
              <a:rPr lang="en-US" sz="2000" dirty="0">
                <a:solidFill>
                  <a:schemeClr val="bg1"/>
                </a:solidFill>
              </a:rPr>
              <a:t>A ribbon of this color was tied around the neck of the scapegoat on the Day of Atonement before it was driven into the wilderness to its death. </a:t>
            </a:r>
          </a:p>
        </p:txBody>
      </p:sp>
      <p:sp>
        <p:nvSpPr>
          <p:cNvPr id="10" name="TextBox 9"/>
          <p:cNvSpPr txBox="1"/>
          <p:nvPr/>
        </p:nvSpPr>
        <p:spPr>
          <a:xfrm>
            <a:off x="152400" y="6393596"/>
            <a:ext cx="4648200" cy="369332"/>
          </a:xfrm>
          <a:prstGeom prst="rect">
            <a:avLst/>
          </a:prstGeom>
          <a:noFill/>
        </p:spPr>
        <p:txBody>
          <a:bodyPr wrap="square" rtlCol="0">
            <a:spAutoFit/>
          </a:bodyPr>
          <a:lstStyle/>
          <a:p>
            <a:r>
              <a:rPr lang="en-US" dirty="0">
                <a:solidFill>
                  <a:schemeClr val="accent1">
                    <a:lumMod val="20000"/>
                    <a:lumOff val="80000"/>
                  </a:schemeClr>
                </a:solidFill>
              </a:rPr>
              <a:t>Revelation 17:4</a:t>
            </a:r>
          </a:p>
        </p:txBody>
      </p:sp>
      <p:sp>
        <p:nvSpPr>
          <p:cNvPr id="11" name="TextBox 10"/>
          <p:cNvSpPr txBox="1"/>
          <p:nvPr/>
        </p:nvSpPr>
        <p:spPr>
          <a:xfrm>
            <a:off x="381000" y="4121945"/>
            <a:ext cx="2895600" cy="1631216"/>
          </a:xfrm>
          <a:prstGeom prst="rect">
            <a:avLst/>
          </a:prstGeom>
          <a:noFill/>
        </p:spPr>
        <p:txBody>
          <a:bodyPr wrap="square" rtlCol="0">
            <a:spAutoFit/>
          </a:bodyPr>
          <a:lstStyle/>
          <a:p>
            <a:r>
              <a:rPr lang="en-US" sz="2000" dirty="0">
                <a:solidFill>
                  <a:schemeClr val="bg1"/>
                </a:solidFill>
              </a:rPr>
              <a:t>Beast—monster supporting the woman—associated with blasphemy—defiling name of God.  </a:t>
            </a:r>
          </a:p>
        </p:txBody>
      </p:sp>
      <p:sp>
        <p:nvSpPr>
          <p:cNvPr id="2" name="Rectangle 1"/>
          <p:cNvSpPr/>
          <p:nvPr/>
        </p:nvSpPr>
        <p:spPr>
          <a:xfrm>
            <a:off x="5372100" y="5233759"/>
            <a:ext cx="3216088" cy="1200329"/>
          </a:xfrm>
          <a:prstGeom prst="rect">
            <a:avLst/>
          </a:prstGeom>
        </p:spPr>
        <p:txBody>
          <a:bodyPr wrap="square">
            <a:spAutoFit/>
          </a:bodyPr>
          <a:lstStyle/>
          <a:p>
            <a:r>
              <a:rPr lang="en-US" dirty="0">
                <a:solidFill>
                  <a:schemeClr val="bg1"/>
                </a:solidFill>
                <a:latin typeface="Open Sans"/>
              </a:rPr>
              <a:t>The beast may represent Rome in John’s day as well as corrupt kingdoms and nations in the last days.</a:t>
            </a:r>
            <a:endParaRPr lang="en-US" dirty="0">
              <a:solidFill>
                <a:schemeClr val="bg1"/>
              </a:solidFill>
            </a:endParaRPr>
          </a:p>
        </p:txBody>
      </p:sp>
      <p:pic>
        <p:nvPicPr>
          <p:cNvPr id="2050" name="Picture 2" descr="Image result for rome in John's d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72551" y="4565820"/>
            <a:ext cx="2857500" cy="21907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5F18DB9F-E9D8-44C9-AEC5-B446FE9AFD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00191" y="1170137"/>
            <a:ext cx="3889585" cy="2627604"/>
          </a:xfrm>
          <a:prstGeom prst="rect">
            <a:avLst/>
          </a:prstGeom>
        </p:spPr>
      </p:pic>
    </p:spTree>
    <p:extLst>
      <p:ext uri="{BB962C8B-B14F-4D97-AF65-F5344CB8AC3E}">
        <p14:creationId xmlns:p14="http://schemas.microsoft.com/office/powerpoint/2010/main" val="2311065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babylon"/>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l="29889" t="2744" r="35809" b="51961"/>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5335" y="73104"/>
            <a:ext cx="11981329" cy="1107996"/>
          </a:xfrm>
          <a:prstGeom prst="rect">
            <a:avLst/>
          </a:prstGeom>
          <a:noFill/>
        </p:spPr>
        <p:txBody>
          <a:bodyPr wrap="square" rtlCol="0">
            <a:spAutoFit/>
          </a:bodyPr>
          <a:lstStyle/>
          <a:p>
            <a:pPr algn="ctr"/>
            <a:r>
              <a:rPr lang="en-US" sz="6600" dirty="0">
                <a:solidFill>
                  <a:schemeClr val="bg1"/>
                </a:solidFill>
                <a:latin typeface="Berlin Sans FB" panose="020E0602020502020306" pitchFamily="34" charset="0"/>
                <a:cs typeface="Andalus" pitchFamily="18" charset="-78"/>
              </a:rPr>
              <a:t>The Woman is Babylon</a:t>
            </a:r>
          </a:p>
        </p:txBody>
      </p:sp>
      <p:sp>
        <p:nvSpPr>
          <p:cNvPr id="6" name="TextBox 5"/>
          <p:cNvSpPr txBox="1"/>
          <p:nvPr/>
        </p:nvSpPr>
        <p:spPr>
          <a:xfrm>
            <a:off x="5410200" y="4343400"/>
            <a:ext cx="4953000" cy="1938992"/>
          </a:xfrm>
          <a:prstGeom prst="rect">
            <a:avLst/>
          </a:prstGeom>
          <a:noFill/>
        </p:spPr>
        <p:txBody>
          <a:bodyPr wrap="square" rtlCol="0">
            <a:spAutoFit/>
          </a:bodyPr>
          <a:lstStyle/>
          <a:p>
            <a:r>
              <a:rPr lang="en-US" sz="2400" dirty="0">
                <a:solidFill>
                  <a:schemeClr val="bg1"/>
                </a:solidFill>
              </a:rPr>
              <a:t>Spiritual Babylon</a:t>
            </a:r>
          </a:p>
          <a:p>
            <a:r>
              <a:rPr lang="en-US" sz="2400" dirty="0">
                <a:solidFill>
                  <a:schemeClr val="bg1"/>
                </a:solidFill>
              </a:rPr>
              <a:t>All leagues which would be anti-Christ, one who perverts the right way of the Lord, and that promotes antichristian principle and life-styles.</a:t>
            </a:r>
          </a:p>
        </p:txBody>
      </p:sp>
      <p:sp>
        <p:nvSpPr>
          <p:cNvPr id="8" name="TextBox 7"/>
          <p:cNvSpPr txBox="1"/>
          <p:nvPr/>
        </p:nvSpPr>
        <p:spPr>
          <a:xfrm>
            <a:off x="1156447" y="1600201"/>
            <a:ext cx="3991750" cy="3108543"/>
          </a:xfrm>
          <a:prstGeom prst="rect">
            <a:avLst/>
          </a:prstGeom>
          <a:noFill/>
        </p:spPr>
        <p:txBody>
          <a:bodyPr wrap="square" rtlCol="0">
            <a:spAutoFit/>
          </a:bodyPr>
          <a:lstStyle/>
          <a:p>
            <a:r>
              <a:rPr lang="en-US" sz="2800" dirty="0">
                <a:solidFill>
                  <a:schemeClr val="bg1"/>
                </a:solidFill>
              </a:rPr>
              <a:t>The ancient city had the reputation of being the first where men combined against god with the deliberate goal of frustration and wresting control from him. </a:t>
            </a:r>
          </a:p>
        </p:txBody>
      </p:sp>
      <p:sp>
        <p:nvSpPr>
          <p:cNvPr id="10" name="TextBox 9"/>
          <p:cNvSpPr txBox="1"/>
          <p:nvPr/>
        </p:nvSpPr>
        <p:spPr>
          <a:xfrm>
            <a:off x="152400" y="6450942"/>
            <a:ext cx="4648200" cy="369332"/>
          </a:xfrm>
          <a:prstGeom prst="rect">
            <a:avLst/>
          </a:prstGeom>
          <a:noFill/>
        </p:spPr>
        <p:txBody>
          <a:bodyPr wrap="square" rtlCol="0">
            <a:spAutoFit/>
          </a:bodyPr>
          <a:lstStyle/>
          <a:p>
            <a:r>
              <a:rPr lang="en-US" dirty="0">
                <a:solidFill>
                  <a:schemeClr val="accent1">
                    <a:lumMod val="20000"/>
                    <a:lumOff val="80000"/>
                  </a:schemeClr>
                </a:solidFill>
              </a:rPr>
              <a:t>Revelation 17:5</a:t>
            </a:r>
          </a:p>
        </p:txBody>
      </p:sp>
      <p:pic>
        <p:nvPicPr>
          <p:cNvPr id="3" name="Picture 2">
            <a:extLst>
              <a:ext uri="{FF2B5EF4-FFF2-40B4-BE49-F238E27FC236}">
                <a16:creationId xmlns:a16="http://schemas.microsoft.com/office/drawing/2014/main" id="{D63461EF-3FB3-4195-851E-23C94B775F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7047" y="1343406"/>
            <a:ext cx="3566160" cy="2676144"/>
          </a:xfrm>
          <a:prstGeom prst="rect">
            <a:avLst/>
          </a:prstGeom>
        </p:spPr>
      </p:pic>
    </p:spTree>
    <p:extLst>
      <p:ext uri="{BB962C8B-B14F-4D97-AF65-F5344CB8AC3E}">
        <p14:creationId xmlns:p14="http://schemas.microsoft.com/office/powerpoint/2010/main" val="1738548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babylon"/>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l="29889" t="2744" r="35809" b="51961"/>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828800" y="152400"/>
            <a:ext cx="8534400" cy="1107996"/>
          </a:xfrm>
          <a:prstGeom prst="rect">
            <a:avLst/>
          </a:prstGeom>
          <a:noFill/>
        </p:spPr>
        <p:txBody>
          <a:bodyPr wrap="square" rtlCol="0">
            <a:spAutoFit/>
          </a:bodyPr>
          <a:lstStyle/>
          <a:p>
            <a:pPr algn="ctr"/>
            <a:r>
              <a:rPr lang="en-US" sz="6600" dirty="0">
                <a:solidFill>
                  <a:schemeClr val="bg1"/>
                </a:solidFill>
                <a:latin typeface="Berlin Sans FB" panose="020E0602020502020306" pitchFamily="34" charset="0"/>
                <a:cs typeface="Andalus" pitchFamily="18" charset="-78"/>
              </a:rPr>
              <a:t>Mystery</a:t>
            </a:r>
          </a:p>
        </p:txBody>
      </p:sp>
      <p:sp>
        <p:nvSpPr>
          <p:cNvPr id="6" name="TextBox 5"/>
          <p:cNvSpPr txBox="1"/>
          <p:nvPr/>
        </p:nvSpPr>
        <p:spPr>
          <a:xfrm>
            <a:off x="4009464" y="1972642"/>
            <a:ext cx="4648200" cy="1200329"/>
          </a:xfrm>
          <a:prstGeom prst="rect">
            <a:avLst/>
          </a:prstGeom>
          <a:noFill/>
        </p:spPr>
        <p:txBody>
          <a:bodyPr wrap="square" rtlCol="0">
            <a:spAutoFit/>
          </a:bodyPr>
          <a:lstStyle/>
          <a:p>
            <a:r>
              <a:rPr lang="en-US" sz="2400" dirty="0">
                <a:solidFill>
                  <a:schemeClr val="bg1"/>
                </a:solidFill>
              </a:rPr>
              <a:t>The apostles are stewards of the mysteries of God. Only the Holy Ghost reveals these mysteries. </a:t>
            </a:r>
          </a:p>
        </p:txBody>
      </p:sp>
      <p:sp>
        <p:nvSpPr>
          <p:cNvPr id="8" name="TextBox 7"/>
          <p:cNvSpPr txBox="1"/>
          <p:nvPr/>
        </p:nvSpPr>
        <p:spPr>
          <a:xfrm>
            <a:off x="1828800" y="1181101"/>
            <a:ext cx="9592235" cy="400110"/>
          </a:xfrm>
          <a:prstGeom prst="rect">
            <a:avLst/>
          </a:prstGeom>
          <a:noFill/>
        </p:spPr>
        <p:txBody>
          <a:bodyPr wrap="square" rtlCol="0">
            <a:spAutoFit/>
          </a:bodyPr>
          <a:lstStyle/>
          <a:p>
            <a:r>
              <a:rPr lang="en-US" sz="2000" dirty="0">
                <a:solidFill>
                  <a:schemeClr val="bg1"/>
                </a:solidFill>
              </a:rPr>
              <a:t>Refers to the most holy teachings and doctrines of God kept from the profane world. </a:t>
            </a:r>
          </a:p>
        </p:txBody>
      </p:sp>
      <p:sp>
        <p:nvSpPr>
          <p:cNvPr id="10" name="TextBox 9"/>
          <p:cNvSpPr txBox="1"/>
          <p:nvPr/>
        </p:nvSpPr>
        <p:spPr>
          <a:xfrm>
            <a:off x="76200" y="6345942"/>
            <a:ext cx="4648200" cy="369332"/>
          </a:xfrm>
          <a:prstGeom prst="rect">
            <a:avLst/>
          </a:prstGeom>
          <a:noFill/>
        </p:spPr>
        <p:txBody>
          <a:bodyPr wrap="square" rtlCol="0">
            <a:spAutoFit/>
          </a:bodyPr>
          <a:lstStyle/>
          <a:p>
            <a:r>
              <a:rPr lang="en-US" dirty="0">
                <a:solidFill>
                  <a:schemeClr val="accent1">
                    <a:lumMod val="20000"/>
                    <a:lumOff val="80000"/>
                  </a:schemeClr>
                </a:solidFill>
              </a:rPr>
              <a:t>Revelation 17:5</a:t>
            </a:r>
          </a:p>
        </p:txBody>
      </p:sp>
      <p:sp>
        <p:nvSpPr>
          <p:cNvPr id="11" name="TextBox 10"/>
          <p:cNvSpPr txBox="1"/>
          <p:nvPr/>
        </p:nvSpPr>
        <p:spPr>
          <a:xfrm>
            <a:off x="2846832" y="4086135"/>
            <a:ext cx="4007661" cy="1938992"/>
          </a:xfrm>
          <a:prstGeom prst="rect">
            <a:avLst/>
          </a:prstGeom>
          <a:noFill/>
        </p:spPr>
        <p:txBody>
          <a:bodyPr wrap="square" rtlCol="0">
            <a:spAutoFit/>
          </a:bodyPr>
          <a:lstStyle/>
          <a:p>
            <a:r>
              <a:rPr lang="en-US" sz="2400" dirty="0">
                <a:solidFill>
                  <a:schemeClr val="bg1"/>
                </a:solidFill>
              </a:rPr>
              <a:t>The whore represents counterfeit ordinances with their secret oaths and biding covenant—secret works of darkness</a:t>
            </a:r>
          </a:p>
        </p:txBody>
      </p:sp>
      <p:pic>
        <p:nvPicPr>
          <p:cNvPr id="3" name="Picture 2">
            <a:extLst>
              <a:ext uri="{FF2B5EF4-FFF2-40B4-BE49-F238E27FC236}">
                <a16:creationId xmlns:a16="http://schemas.microsoft.com/office/drawing/2014/main" id="{45AED325-458E-4A90-98AA-DCDD0CE5E3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4493" y="3293365"/>
            <a:ext cx="2791968" cy="3444240"/>
          </a:xfrm>
          <a:prstGeom prst="rect">
            <a:avLst/>
          </a:prstGeom>
        </p:spPr>
      </p:pic>
    </p:spTree>
    <p:extLst>
      <p:ext uri="{BB962C8B-B14F-4D97-AF65-F5344CB8AC3E}">
        <p14:creationId xmlns:p14="http://schemas.microsoft.com/office/powerpoint/2010/main" val="1534155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babylon"/>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l="29889" t="2744" r="35809" b="51961"/>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905000" y="1600201"/>
            <a:ext cx="2895600" cy="2308324"/>
          </a:xfrm>
          <a:prstGeom prst="rect">
            <a:avLst/>
          </a:prstGeom>
          <a:noFill/>
        </p:spPr>
        <p:txBody>
          <a:bodyPr wrap="square" rtlCol="0">
            <a:spAutoFit/>
          </a:bodyPr>
          <a:lstStyle/>
          <a:p>
            <a:r>
              <a:rPr lang="en-US"/>
              <a:t>Throughout the ages, many righteous people have been slain by the wicked, and the scriptural language suggests that slaying the righteous had an intoxicating effect on those who carried out the slaughter.</a:t>
            </a:r>
            <a:endParaRPr lang="en-US" sz="2000" dirty="0">
              <a:solidFill>
                <a:schemeClr val="accent1">
                  <a:lumMod val="20000"/>
                  <a:lumOff val="80000"/>
                </a:schemeClr>
              </a:solidFill>
            </a:endParaRPr>
          </a:p>
        </p:txBody>
      </p:sp>
      <p:sp>
        <p:nvSpPr>
          <p:cNvPr id="10" name="TextBox 9"/>
          <p:cNvSpPr txBox="1"/>
          <p:nvPr/>
        </p:nvSpPr>
        <p:spPr>
          <a:xfrm>
            <a:off x="152400" y="6364322"/>
            <a:ext cx="4648200" cy="369332"/>
          </a:xfrm>
          <a:prstGeom prst="rect">
            <a:avLst/>
          </a:prstGeom>
          <a:noFill/>
        </p:spPr>
        <p:txBody>
          <a:bodyPr wrap="square" rtlCol="0">
            <a:spAutoFit/>
          </a:bodyPr>
          <a:lstStyle/>
          <a:p>
            <a:r>
              <a:rPr lang="en-US" dirty="0">
                <a:solidFill>
                  <a:schemeClr val="accent1">
                    <a:lumMod val="20000"/>
                    <a:lumOff val="80000"/>
                  </a:schemeClr>
                </a:solidFill>
              </a:rPr>
              <a:t>Revelation 17:6</a:t>
            </a:r>
          </a:p>
        </p:txBody>
      </p:sp>
      <p:sp>
        <p:nvSpPr>
          <p:cNvPr id="2" name="Rectangle 1"/>
          <p:cNvSpPr/>
          <p:nvPr/>
        </p:nvSpPr>
        <p:spPr>
          <a:xfrm>
            <a:off x="2530549" y="1391545"/>
            <a:ext cx="7832651" cy="2246769"/>
          </a:xfrm>
          <a:prstGeom prst="rect">
            <a:avLst/>
          </a:prstGeom>
        </p:spPr>
        <p:txBody>
          <a:bodyPr wrap="square">
            <a:spAutoFit/>
          </a:bodyPr>
          <a:lstStyle/>
          <a:p>
            <a:r>
              <a:rPr lang="en-US" sz="2800" dirty="0">
                <a:solidFill>
                  <a:schemeClr val="bg1"/>
                </a:solidFill>
                <a:latin typeface="Open Sans"/>
              </a:rPr>
              <a:t>Throughout the ages, many righteous people have been slain by the wicked, and the scriptural language suggests that slaying the righteous had an intoxicating effect on those who carried out the slaughter.</a:t>
            </a:r>
            <a:endParaRPr lang="en-US" sz="2800" dirty="0">
              <a:solidFill>
                <a:schemeClr val="bg1"/>
              </a:solidFill>
            </a:endParaRPr>
          </a:p>
        </p:txBody>
      </p:sp>
      <p:sp>
        <p:nvSpPr>
          <p:cNvPr id="12" name="TextBox 11"/>
          <p:cNvSpPr txBox="1"/>
          <p:nvPr/>
        </p:nvSpPr>
        <p:spPr>
          <a:xfrm>
            <a:off x="1828800" y="152400"/>
            <a:ext cx="8534400" cy="1107996"/>
          </a:xfrm>
          <a:prstGeom prst="rect">
            <a:avLst/>
          </a:prstGeom>
          <a:noFill/>
        </p:spPr>
        <p:txBody>
          <a:bodyPr wrap="square" rtlCol="0">
            <a:spAutoFit/>
          </a:bodyPr>
          <a:lstStyle/>
          <a:p>
            <a:pPr algn="ctr"/>
            <a:r>
              <a:rPr lang="en-US" sz="6600" dirty="0">
                <a:solidFill>
                  <a:schemeClr val="bg1"/>
                </a:solidFill>
                <a:latin typeface="Berlin Sans FB" panose="020E0602020502020306" pitchFamily="34" charset="0"/>
                <a:cs typeface="Andalus" pitchFamily="18" charset="-78"/>
              </a:rPr>
              <a:t>Being Drunk</a:t>
            </a:r>
          </a:p>
        </p:txBody>
      </p:sp>
      <p:pic>
        <p:nvPicPr>
          <p:cNvPr id="1026" name="Picture 2"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040" y="4063325"/>
            <a:ext cx="3692776" cy="221870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ancient people slain in bib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7541807" y="3756860"/>
            <a:ext cx="4243700" cy="2831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6724277"/>
      </p:ext>
    </p:extLst>
  </p:cSld>
  <p:clrMapOvr>
    <a:masterClrMapping/>
  </p:clrMapOvr>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1760</TotalTime>
  <Words>3329</Words>
  <Application>Microsoft Office PowerPoint</Application>
  <PresentationFormat>Widescreen</PresentationFormat>
  <Paragraphs>349</Paragraphs>
  <Slides>45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Palatino</vt:lpstr>
      <vt:lpstr>Open Sans</vt:lpstr>
      <vt:lpstr>Harrington</vt:lpstr>
      <vt:lpstr>Arial</vt:lpstr>
      <vt:lpstr>Calibri Light</vt:lpstr>
      <vt:lpstr>Calibri</vt:lpstr>
      <vt:lpstr>AR ESSENCE</vt:lpstr>
      <vt:lpstr>Berlin Sans FB</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Preparing the Way for the Millennium  Revelation 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174</cp:revision>
  <dcterms:created xsi:type="dcterms:W3CDTF">2016-05-16T13:36:31Z</dcterms:created>
  <dcterms:modified xsi:type="dcterms:W3CDTF">2020-09-15T14:59:42Z</dcterms:modified>
</cp:coreProperties>
</file>