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304" r:id="rId2"/>
    <p:sldId id="299" r:id="rId3"/>
    <p:sldId id="301" r:id="rId4"/>
    <p:sldId id="302" r:id="rId5"/>
    <p:sldId id="303"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22" r:id="rId19"/>
    <p:sldId id="317" r:id="rId20"/>
    <p:sldId id="318" r:id="rId21"/>
    <p:sldId id="324" r:id="rId22"/>
    <p:sldId id="323" r:id="rId23"/>
    <p:sldId id="319" r:id="rId24"/>
    <p:sldId id="320" r:id="rId25"/>
    <p:sldId id="321" r:id="rId26"/>
    <p:sldId id="284" r:id="rId27"/>
    <p:sldId id="286" r:id="rId28"/>
    <p:sldId id="326" r:id="rId29"/>
  </p:sldIdLst>
  <p:sldSz cx="12192000" cy="6858000"/>
  <p:notesSz cx="6858000" cy="9144000"/>
  <p:embeddedFontLst>
    <p:embeddedFont>
      <p:font typeface="Britannic Bold" panose="020B0903060703020204"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stellar" panose="020A0402060406010301" pitchFamily="18" charset="0"/>
      <p:regular r:id="rId38"/>
    </p:embeddedFont>
    <p:embeddedFont>
      <p:font typeface="Colonna MT" panose="04020805060202030203" pitchFamily="82" charset="0"/>
      <p:regular r:id="rId39"/>
    </p:embeddedFont>
    <p:embeddedFont>
      <p:font typeface="Open Sans" panose="020B0606030504020204" pitchFamily="34" charset="0"/>
      <p:regular r:id="rId40"/>
      <p:bold r:id="rId41"/>
      <p:italic r:id="rId42"/>
      <p:boldItalic r:id="rId43"/>
    </p:embeddedFont>
    <p:embeddedFont>
      <p:font typeface="Palatino"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62D15-C7F2-4403-A8D0-F6A2EBBD8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19400" y="609600"/>
            <a:ext cx="6477000" cy="4154984"/>
          </a:xfrm>
          <a:prstGeom prst="rect">
            <a:avLst/>
          </a:prstGeom>
          <a:noFill/>
        </p:spPr>
        <p:txBody>
          <a:bodyPr wrap="square" rtlCol="0">
            <a:spAutoFit/>
          </a:bodyPr>
          <a:lstStyle/>
          <a:p>
            <a:pPr algn="ctr"/>
            <a:r>
              <a:rPr lang="en-US" sz="7200" dirty="0">
                <a:solidFill>
                  <a:schemeClr val="bg1"/>
                </a:solidFill>
                <a:latin typeface="Britannic Bold" pitchFamily="34" charset="0"/>
              </a:rPr>
              <a:t>Binding of Satan</a:t>
            </a:r>
          </a:p>
          <a:p>
            <a:pPr algn="ctr"/>
            <a:endParaRPr lang="en-US" sz="7200" dirty="0">
              <a:solidFill>
                <a:schemeClr val="bg1"/>
              </a:solidFill>
              <a:latin typeface="Britannic Bold" pitchFamily="34" charset="0"/>
            </a:endParaRPr>
          </a:p>
          <a:p>
            <a:pPr algn="ctr"/>
            <a:r>
              <a:rPr lang="en-US" sz="4800" dirty="0">
                <a:solidFill>
                  <a:schemeClr val="bg1"/>
                </a:solidFill>
                <a:latin typeface="Britannic Bold" pitchFamily="34" charset="0"/>
              </a:rPr>
              <a:t>Revelation 20</a:t>
            </a:r>
          </a:p>
        </p:txBody>
      </p:sp>
      <p:grpSp>
        <p:nvGrpSpPr>
          <p:cNvPr id="66" name="Group 65"/>
          <p:cNvGrpSpPr/>
          <p:nvPr/>
        </p:nvGrpSpPr>
        <p:grpSpPr>
          <a:xfrm>
            <a:off x="906267" y="2583406"/>
            <a:ext cx="1647766" cy="3595244"/>
            <a:chOff x="1991831" y="1178829"/>
            <a:chExt cx="2026911" cy="4422497"/>
          </a:xfrm>
        </p:grpSpPr>
        <p:sp>
          <p:nvSpPr>
            <p:cNvPr id="67" name="Oval 66"/>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Trapezoid 74"/>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24"/>
            <p:cNvGrpSpPr/>
            <p:nvPr/>
          </p:nvGrpSpPr>
          <p:grpSpPr>
            <a:xfrm>
              <a:off x="2232165" y="2330437"/>
              <a:ext cx="1527476" cy="2222475"/>
              <a:chOff x="4553132" y="914400"/>
              <a:chExt cx="2152468" cy="3437345"/>
            </a:xfrm>
          </p:grpSpPr>
          <p:sp>
            <p:nvSpPr>
              <p:cNvPr id="143" name="Double Wave 142"/>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6"/>
              <p:cNvGrpSpPr/>
              <p:nvPr/>
            </p:nvGrpSpPr>
            <p:grpSpPr>
              <a:xfrm>
                <a:off x="4724400" y="914400"/>
                <a:ext cx="1981200" cy="2070031"/>
                <a:chOff x="2624682" y="2226017"/>
                <a:chExt cx="1981200" cy="2070031"/>
              </a:xfrm>
              <a:solidFill>
                <a:srgbClr val="E0C13C"/>
              </a:solidFill>
            </p:grpSpPr>
            <p:sp>
              <p:nvSpPr>
                <p:cNvPr id="145"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6" name="Group 5"/>
                <p:cNvGrpSpPr/>
                <p:nvPr/>
              </p:nvGrpSpPr>
              <p:grpSpPr>
                <a:xfrm>
                  <a:off x="2888157" y="2404569"/>
                  <a:ext cx="1538266" cy="1563370"/>
                  <a:chOff x="2885895" y="2404569"/>
                  <a:chExt cx="1538266" cy="1563370"/>
                </a:xfrm>
                <a:grpFill/>
              </p:grpSpPr>
              <p:sp>
                <p:nvSpPr>
                  <p:cNvPr id="147"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8" name="Oval 77"/>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58"/>
            <p:cNvGrpSpPr/>
            <p:nvPr/>
          </p:nvGrpSpPr>
          <p:grpSpPr>
            <a:xfrm>
              <a:off x="2316581" y="4892202"/>
              <a:ext cx="1429436" cy="533987"/>
              <a:chOff x="3810000" y="1677648"/>
              <a:chExt cx="4705061" cy="1827552"/>
            </a:xfrm>
          </p:grpSpPr>
          <p:grpSp>
            <p:nvGrpSpPr>
              <p:cNvPr id="113" name="Group 37"/>
              <p:cNvGrpSpPr/>
              <p:nvPr/>
            </p:nvGrpSpPr>
            <p:grpSpPr>
              <a:xfrm>
                <a:off x="3810000" y="1828800"/>
                <a:ext cx="1776984" cy="1676400"/>
                <a:chOff x="3810000" y="1828800"/>
                <a:chExt cx="4038600" cy="3810000"/>
              </a:xfrm>
            </p:grpSpPr>
            <p:sp>
              <p:nvSpPr>
                <p:cNvPr id="134" name="Half Frame 13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Half Frame 13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Half Frame 13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Half Frame 13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iamond 13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8"/>
              <p:cNvGrpSpPr/>
              <p:nvPr/>
            </p:nvGrpSpPr>
            <p:grpSpPr>
              <a:xfrm>
                <a:off x="5314014" y="1757596"/>
                <a:ext cx="1776984" cy="1676400"/>
                <a:chOff x="3810000" y="1828800"/>
                <a:chExt cx="4038600" cy="3810000"/>
              </a:xfrm>
            </p:grpSpPr>
            <p:sp>
              <p:nvSpPr>
                <p:cNvPr id="125" name="Half Frame 12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Half Frame 12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iamond 12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8"/>
              <p:cNvGrpSpPr/>
              <p:nvPr/>
            </p:nvGrpSpPr>
            <p:grpSpPr>
              <a:xfrm>
                <a:off x="6738077" y="1677648"/>
                <a:ext cx="1776984" cy="1676400"/>
                <a:chOff x="3810000" y="1828800"/>
                <a:chExt cx="4038600" cy="3810000"/>
              </a:xfrm>
            </p:grpSpPr>
            <p:sp>
              <p:nvSpPr>
                <p:cNvPr id="116" name="Half Frame 11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iamond 12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2229729" y="1402670"/>
              <a:ext cx="1552120" cy="248171"/>
              <a:chOff x="2229729" y="1483884"/>
              <a:chExt cx="1552120" cy="334263"/>
            </a:xfrm>
          </p:grpSpPr>
          <p:sp>
            <p:nvSpPr>
              <p:cNvPr id="81"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59"/>
              <p:cNvGrpSpPr/>
              <p:nvPr/>
            </p:nvGrpSpPr>
            <p:grpSpPr>
              <a:xfrm rot="246631">
                <a:off x="2370444" y="1483884"/>
                <a:ext cx="1275564" cy="334263"/>
                <a:chOff x="3810000" y="1677648"/>
                <a:chExt cx="4705061" cy="1827552"/>
              </a:xfrm>
            </p:grpSpPr>
            <p:grpSp>
              <p:nvGrpSpPr>
                <p:cNvPr id="83" name="Group 37"/>
                <p:cNvGrpSpPr/>
                <p:nvPr/>
              </p:nvGrpSpPr>
              <p:grpSpPr>
                <a:xfrm>
                  <a:off x="3810000" y="1828800"/>
                  <a:ext cx="1776984" cy="1676400"/>
                  <a:chOff x="3810000" y="1828800"/>
                  <a:chExt cx="4038600" cy="3810000"/>
                </a:xfrm>
              </p:grpSpPr>
              <p:sp>
                <p:nvSpPr>
                  <p:cNvPr id="104" name="Half Frame 10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Half Frame 10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Half Frame 10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Half Frame 10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iamond 10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38"/>
                <p:cNvGrpSpPr/>
                <p:nvPr/>
              </p:nvGrpSpPr>
              <p:grpSpPr>
                <a:xfrm>
                  <a:off x="5314014" y="1757596"/>
                  <a:ext cx="1776984" cy="1676400"/>
                  <a:chOff x="3810000" y="1828800"/>
                  <a:chExt cx="4038600" cy="3810000"/>
                </a:xfrm>
              </p:grpSpPr>
              <p:sp>
                <p:nvSpPr>
                  <p:cNvPr id="95" name="Half Frame 9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alf Frame 9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Half Frame 9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Half Frame 9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iamond 9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48"/>
                <p:cNvGrpSpPr/>
                <p:nvPr/>
              </p:nvGrpSpPr>
              <p:grpSpPr>
                <a:xfrm>
                  <a:off x="6738077" y="1677648"/>
                  <a:ext cx="1776984" cy="1676400"/>
                  <a:chOff x="3810000" y="1828800"/>
                  <a:chExt cx="4038600" cy="3810000"/>
                </a:xfrm>
              </p:grpSpPr>
              <p:sp>
                <p:nvSpPr>
                  <p:cNvPr id="86" name="Half Frame 8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Half Frame 8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Half Frame 8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Half Frame 8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iamond 9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9" name="TextBox 14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159</a:t>
            </a:r>
          </a:p>
        </p:txBody>
      </p:sp>
      <p:grpSp>
        <p:nvGrpSpPr>
          <p:cNvPr id="150" name="Group 149"/>
          <p:cNvGrpSpPr/>
          <p:nvPr/>
        </p:nvGrpSpPr>
        <p:grpSpPr>
          <a:xfrm>
            <a:off x="9090466" y="2869209"/>
            <a:ext cx="1653734" cy="3148953"/>
            <a:chOff x="5970749" y="1804423"/>
            <a:chExt cx="1653734" cy="3148953"/>
          </a:xfrm>
        </p:grpSpPr>
        <p:grpSp>
          <p:nvGrpSpPr>
            <p:cNvPr id="151" name="Group 64"/>
            <p:cNvGrpSpPr/>
            <p:nvPr/>
          </p:nvGrpSpPr>
          <p:grpSpPr>
            <a:xfrm>
              <a:off x="6044267" y="1804423"/>
              <a:ext cx="1412060" cy="3148953"/>
              <a:chOff x="6014594" y="3657600"/>
              <a:chExt cx="1281022" cy="2514600"/>
            </a:xfrm>
          </p:grpSpPr>
          <p:sp>
            <p:nvSpPr>
              <p:cNvPr id="189" name="Oval 18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gular Pentagon 16"/>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tored Data 20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88"/>
              <p:cNvGrpSpPr/>
              <p:nvPr/>
            </p:nvGrpSpPr>
            <p:grpSpPr>
              <a:xfrm>
                <a:off x="6773719" y="4511615"/>
                <a:ext cx="178160" cy="1493964"/>
                <a:chOff x="6629400" y="1447800"/>
                <a:chExt cx="806264" cy="3603319"/>
              </a:xfrm>
            </p:grpSpPr>
            <p:grpSp>
              <p:nvGrpSpPr>
                <p:cNvPr id="231" name="Group 79"/>
                <p:cNvGrpSpPr/>
                <p:nvPr/>
              </p:nvGrpSpPr>
              <p:grpSpPr>
                <a:xfrm>
                  <a:off x="6629400" y="1447800"/>
                  <a:ext cx="713825" cy="1174911"/>
                  <a:chOff x="6629400" y="1447800"/>
                  <a:chExt cx="713825" cy="1174911"/>
                </a:xfrm>
              </p:grpSpPr>
              <p:sp>
                <p:nvSpPr>
                  <p:cNvPr id="240"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80"/>
                <p:cNvGrpSpPr/>
                <p:nvPr/>
              </p:nvGrpSpPr>
              <p:grpSpPr>
                <a:xfrm>
                  <a:off x="6645639" y="2683240"/>
                  <a:ext cx="713825" cy="1174911"/>
                  <a:chOff x="6629400" y="1447800"/>
                  <a:chExt cx="713825" cy="1174911"/>
                </a:xfrm>
              </p:grpSpPr>
              <p:sp>
                <p:nvSpPr>
                  <p:cNvPr id="238"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83"/>
                <p:cNvGrpSpPr/>
                <p:nvPr/>
              </p:nvGrpSpPr>
              <p:grpSpPr>
                <a:xfrm>
                  <a:off x="6721839" y="3876208"/>
                  <a:ext cx="713825" cy="1174911"/>
                  <a:chOff x="6629400" y="1447800"/>
                  <a:chExt cx="713825" cy="1174911"/>
                </a:xfrm>
              </p:grpSpPr>
              <p:sp>
                <p:nvSpPr>
                  <p:cNvPr id="236" name="Regular Pentagon 5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gular Pentagon 5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Quad Arrow 5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5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89"/>
              <p:cNvGrpSpPr/>
              <p:nvPr/>
            </p:nvGrpSpPr>
            <p:grpSpPr>
              <a:xfrm>
                <a:off x="6346711" y="4511615"/>
                <a:ext cx="178160" cy="1493964"/>
                <a:chOff x="6629400" y="1447800"/>
                <a:chExt cx="806264" cy="3603319"/>
              </a:xfrm>
            </p:grpSpPr>
            <p:grpSp>
              <p:nvGrpSpPr>
                <p:cNvPr id="220" name="Group 79"/>
                <p:cNvGrpSpPr/>
                <p:nvPr/>
              </p:nvGrpSpPr>
              <p:grpSpPr>
                <a:xfrm>
                  <a:off x="6629400" y="1447800"/>
                  <a:ext cx="713825" cy="1174911"/>
                  <a:chOff x="6629400" y="1447800"/>
                  <a:chExt cx="713825" cy="1174911"/>
                </a:xfrm>
              </p:grpSpPr>
              <p:sp>
                <p:nvSpPr>
                  <p:cNvPr id="229" name="Regular Pentagon 5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gular Pentagon 5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80"/>
                <p:cNvGrpSpPr/>
                <p:nvPr/>
              </p:nvGrpSpPr>
              <p:grpSpPr>
                <a:xfrm>
                  <a:off x="6645639" y="2683240"/>
                  <a:ext cx="713825" cy="1174911"/>
                  <a:chOff x="6629400" y="1447800"/>
                  <a:chExt cx="713825" cy="1174911"/>
                </a:xfrm>
              </p:grpSpPr>
              <p:sp>
                <p:nvSpPr>
                  <p:cNvPr id="227" name="Regular Pentagon 4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gular Pentagon 5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83"/>
                <p:cNvGrpSpPr/>
                <p:nvPr/>
              </p:nvGrpSpPr>
              <p:grpSpPr>
                <a:xfrm>
                  <a:off x="6721839" y="3876208"/>
                  <a:ext cx="713825" cy="1174911"/>
                  <a:chOff x="6629400" y="1447800"/>
                  <a:chExt cx="713825" cy="1174911"/>
                </a:xfrm>
              </p:grpSpPr>
              <p:sp>
                <p:nvSpPr>
                  <p:cNvPr id="225" name="Regular Pentagon 4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gular Pentagon 4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Quad Arrow 45"/>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46"/>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01"/>
              <p:cNvGrpSpPr/>
              <p:nvPr/>
            </p:nvGrpSpPr>
            <p:grpSpPr>
              <a:xfrm rot="16355409">
                <a:off x="6559288" y="3284183"/>
                <a:ext cx="209602" cy="1100863"/>
                <a:chOff x="6629400" y="1447800"/>
                <a:chExt cx="806264" cy="3603319"/>
              </a:xfrm>
            </p:grpSpPr>
            <p:grpSp>
              <p:nvGrpSpPr>
                <p:cNvPr id="209" name="Group 79"/>
                <p:cNvGrpSpPr/>
                <p:nvPr/>
              </p:nvGrpSpPr>
              <p:grpSpPr>
                <a:xfrm>
                  <a:off x="6629400" y="1447800"/>
                  <a:ext cx="713825" cy="1174911"/>
                  <a:chOff x="6629400" y="1447800"/>
                  <a:chExt cx="713825" cy="1174911"/>
                </a:xfrm>
              </p:grpSpPr>
              <p:sp>
                <p:nvSpPr>
                  <p:cNvPr id="218" name="Regular Pentagon 4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gular Pentagon 4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80"/>
                <p:cNvGrpSpPr/>
                <p:nvPr/>
              </p:nvGrpSpPr>
              <p:grpSpPr>
                <a:xfrm>
                  <a:off x="6645639" y="2683240"/>
                  <a:ext cx="713825" cy="1174911"/>
                  <a:chOff x="6629400" y="1447800"/>
                  <a:chExt cx="713825" cy="1174911"/>
                </a:xfrm>
              </p:grpSpPr>
              <p:sp>
                <p:nvSpPr>
                  <p:cNvPr id="216" name="Regular Pentagon 3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gular Pentagon 3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83"/>
                <p:cNvGrpSpPr/>
                <p:nvPr/>
              </p:nvGrpSpPr>
              <p:grpSpPr>
                <a:xfrm>
                  <a:off x="6721839" y="3876208"/>
                  <a:ext cx="713825" cy="1174911"/>
                  <a:chOff x="6629400" y="1447800"/>
                  <a:chExt cx="713825" cy="1174911"/>
                </a:xfrm>
              </p:grpSpPr>
              <p:sp>
                <p:nvSpPr>
                  <p:cNvPr id="214" name="Regular Pentagon 3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gular Pentagon 3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Quad Arrow 3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3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Moon 20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5970749" y="3412224"/>
              <a:ext cx="1653734" cy="403848"/>
              <a:chOff x="6360346" y="3895909"/>
              <a:chExt cx="2798598" cy="627190"/>
            </a:xfrm>
            <a:solidFill>
              <a:schemeClr val="tx1"/>
            </a:solidFill>
          </p:grpSpPr>
          <p:grpSp>
            <p:nvGrpSpPr>
              <p:cNvPr id="153" name="Group 152"/>
              <p:cNvGrpSpPr/>
              <p:nvPr/>
            </p:nvGrpSpPr>
            <p:grpSpPr>
              <a:xfrm>
                <a:off x="6400799" y="3895909"/>
                <a:ext cx="2497203" cy="263972"/>
                <a:chOff x="421859" y="3895908"/>
                <a:chExt cx="8476144" cy="895989"/>
              </a:xfrm>
              <a:grpFill/>
            </p:grpSpPr>
            <p:sp>
              <p:nvSpPr>
                <p:cNvPr id="178" name="Donut 44"/>
                <p:cNvSpPr/>
                <p:nvPr/>
              </p:nvSpPr>
              <p:spPr>
                <a:xfrm>
                  <a:off x="7688834" y="3924250"/>
                  <a:ext cx="1209169" cy="862778"/>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9" name="Group 178"/>
                <p:cNvGrpSpPr/>
                <p:nvPr/>
              </p:nvGrpSpPr>
              <p:grpSpPr>
                <a:xfrm>
                  <a:off x="421859" y="3895908"/>
                  <a:ext cx="7453133" cy="895989"/>
                  <a:chOff x="421859" y="3733800"/>
                  <a:chExt cx="8801585" cy="1058095"/>
                </a:xfrm>
                <a:grpFill/>
              </p:grpSpPr>
              <p:grpSp>
                <p:nvGrpSpPr>
                  <p:cNvPr id="180" name="Group 179"/>
                  <p:cNvGrpSpPr/>
                  <p:nvPr/>
                </p:nvGrpSpPr>
                <p:grpSpPr>
                  <a:xfrm>
                    <a:off x="421859" y="3733800"/>
                    <a:ext cx="7840531" cy="1058095"/>
                    <a:chOff x="-953486" y="3704687"/>
                    <a:chExt cx="11715190" cy="1503531"/>
                  </a:xfrm>
                  <a:grpFill/>
                </p:grpSpPr>
                <p:sp>
                  <p:nvSpPr>
                    <p:cNvPr id="182" name="Donut 44"/>
                    <p:cNvSpPr/>
                    <p:nvPr/>
                  </p:nvSpPr>
                  <p:spPr>
                    <a:xfrm>
                      <a:off x="8628104" y="3760418"/>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Donut 45"/>
                    <p:cNvSpPr/>
                    <p:nvPr/>
                  </p:nvSpPr>
                  <p:spPr>
                    <a:xfrm>
                      <a:off x="5464818" y="3735659"/>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ounded Rectangle 46"/>
                    <p:cNvSpPr/>
                    <p:nvPr/>
                  </p:nvSpPr>
                  <p:spPr>
                    <a:xfrm>
                      <a:off x="7187496" y="4307159"/>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onut 36"/>
                    <p:cNvSpPr/>
                    <p:nvPr/>
                  </p:nvSpPr>
                  <p:spPr>
                    <a:xfrm>
                      <a:off x="2158296" y="3729446"/>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40"/>
                    <p:cNvSpPr/>
                    <p:nvPr/>
                  </p:nvSpPr>
                  <p:spPr>
                    <a:xfrm>
                      <a:off x="-953486" y="3704687"/>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ounded Rectangle 37"/>
                    <p:cNvSpPr/>
                    <p:nvPr/>
                  </p:nvSpPr>
                  <p:spPr>
                    <a:xfrm>
                      <a:off x="769192" y="4276187"/>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43"/>
                    <p:cNvSpPr/>
                    <p:nvPr/>
                  </p:nvSpPr>
                  <p:spPr>
                    <a:xfrm>
                      <a:off x="3987096" y="4300946"/>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Rounded Rectangle 50"/>
                  <p:cNvSpPr/>
                  <p:nvPr/>
                </p:nvSpPr>
                <p:spPr>
                  <a:xfrm>
                    <a:off x="8018755" y="4169458"/>
                    <a:ext cx="1204689" cy="2145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6661741" y="4074853"/>
                <a:ext cx="2497203" cy="263972"/>
                <a:chOff x="421859" y="3895908"/>
                <a:chExt cx="8476144" cy="895989"/>
              </a:xfrm>
              <a:grpFill/>
            </p:grpSpPr>
            <p:sp>
              <p:nvSpPr>
                <p:cNvPr id="167" name="Donut 44"/>
                <p:cNvSpPr/>
                <p:nvPr/>
              </p:nvSpPr>
              <p:spPr>
                <a:xfrm>
                  <a:off x="7688834" y="3924250"/>
                  <a:ext cx="1209169" cy="862778"/>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8" name="Group 167"/>
                <p:cNvGrpSpPr/>
                <p:nvPr/>
              </p:nvGrpSpPr>
              <p:grpSpPr>
                <a:xfrm>
                  <a:off x="421859" y="3895908"/>
                  <a:ext cx="7453133" cy="895989"/>
                  <a:chOff x="421859" y="3733800"/>
                  <a:chExt cx="8801585" cy="1058095"/>
                </a:xfrm>
                <a:grpFill/>
              </p:grpSpPr>
              <p:grpSp>
                <p:nvGrpSpPr>
                  <p:cNvPr id="169" name="Group 168"/>
                  <p:cNvGrpSpPr/>
                  <p:nvPr/>
                </p:nvGrpSpPr>
                <p:grpSpPr>
                  <a:xfrm>
                    <a:off x="421859" y="3733800"/>
                    <a:ext cx="7840531" cy="1058095"/>
                    <a:chOff x="-953486" y="3704687"/>
                    <a:chExt cx="11715190" cy="1503531"/>
                  </a:xfrm>
                  <a:grpFill/>
                </p:grpSpPr>
                <p:sp>
                  <p:nvSpPr>
                    <p:cNvPr id="171" name="Donut 44"/>
                    <p:cNvSpPr/>
                    <p:nvPr/>
                  </p:nvSpPr>
                  <p:spPr>
                    <a:xfrm>
                      <a:off x="8628104" y="3760418"/>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45"/>
                    <p:cNvSpPr/>
                    <p:nvPr/>
                  </p:nvSpPr>
                  <p:spPr>
                    <a:xfrm>
                      <a:off x="5464818" y="3735659"/>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ounded Rectangle 46"/>
                    <p:cNvSpPr/>
                    <p:nvPr/>
                  </p:nvSpPr>
                  <p:spPr>
                    <a:xfrm>
                      <a:off x="7187496" y="4307159"/>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36"/>
                    <p:cNvSpPr/>
                    <p:nvPr/>
                  </p:nvSpPr>
                  <p:spPr>
                    <a:xfrm>
                      <a:off x="2158296" y="3729446"/>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40"/>
                    <p:cNvSpPr/>
                    <p:nvPr/>
                  </p:nvSpPr>
                  <p:spPr>
                    <a:xfrm>
                      <a:off x="-953486" y="3704687"/>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ounded Rectangle 37"/>
                    <p:cNvSpPr/>
                    <p:nvPr/>
                  </p:nvSpPr>
                  <p:spPr>
                    <a:xfrm>
                      <a:off x="769192" y="4276187"/>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43"/>
                    <p:cNvSpPr/>
                    <p:nvPr/>
                  </p:nvSpPr>
                  <p:spPr>
                    <a:xfrm>
                      <a:off x="3987096" y="4300946"/>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ounded Rectangle 50"/>
                  <p:cNvSpPr/>
                  <p:nvPr/>
                </p:nvSpPr>
                <p:spPr>
                  <a:xfrm>
                    <a:off x="8018755" y="4169458"/>
                    <a:ext cx="1204689" cy="2145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p:cNvGrpSpPr/>
              <p:nvPr/>
            </p:nvGrpSpPr>
            <p:grpSpPr>
              <a:xfrm>
                <a:off x="6360346" y="4259127"/>
                <a:ext cx="2497203" cy="263972"/>
                <a:chOff x="421859" y="3895908"/>
                <a:chExt cx="8476144" cy="895989"/>
              </a:xfrm>
              <a:grpFill/>
            </p:grpSpPr>
            <p:sp>
              <p:nvSpPr>
                <p:cNvPr id="156" name="Donut 44"/>
                <p:cNvSpPr/>
                <p:nvPr/>
              </p:nvSpPr>
              <p:spPr>
                <a:xfrm>
                  <a:off x="7688834" y="3924250"/>
                  <a:ext cx="1209169" cy="862778"/>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7" name="Group 156"/>
                <p:cNvGrpSpPr/>
                <p:nvPr/>
              </p:nvGrpSpPr>
              <p:grpSpPr>
                <a:xfrm>
                  <a:off x="421859" y="3895908"/>
                  <a:ext cx="7453133" cy="895989"/>
                  <a:chOff x="421859" y="3733800"/>
                  <a:chExt cx="8801585" cy="1058095"/>
                </a:xfrm>
                <a:grpFill/>
              </p:grpSpPr>
              <p:grpSp>
                <p:nvGrpSpPr>
                  <p:cNvPr id="158" name="Group 157"/>
                  <p:cNvGrpSpPr/>
                  <p:nvPr/>
                </p:nvGrpSpPr>
                <p:grpSpPr>
                  <a:xfrm>
                    <a:off x="421859" y="3733800"/>
                    <a:ext cx="7840531" cy="1058095"/>
                    <a:chOff x="-953486" y="3704687"/>
                    <a:chExt cx="11715190" cy="1503531"/>
                  </a:xfrm>
                  <a:grpFill/>
                </p:grpSpPr>
                <p:sp>
                  <p:nvSpPr>
                    <p:cNvPr id="160" name="Donut 44"/>
                    <p:cNvSpPr/>
                    <p:nvPr/>
                  </p:nvSpPr>
                  <p:spPr>
                    <a:xfrm>
                      <a:off x="8628104" y="3760418"/>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45"/>
                    <p:cNvSpPr/>
                    <p:nvPr/>
                  </p:nvSpPr>
                  <p:spPr>
                    <a:xfrm>
                      <a:off x="5464818" y="3735659"/>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Rounded Rectangle 46"/>
                    <p:cNvSpPr/>
                    <p:nvPr/>
                  </p:nvSpPr>
                  <p:spPr>
                    <a:xfrm>
                      <a:off x="7187496" y="4307159"/>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onut 36"/>
                    <p:cNvSpPr/>
                    <p:nvPr/>
                  </p:nvSpPr>
                  <p:spPr>
                    <a:xfrm>
                      <a:off x="2158296" y="3729446"/>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40"/>
                    <p:cNvSpPr/>
                    <p:nvPr/>
                  </p:nvSpPr>
                  <p:spPr>
                    <a:xfrm>
                      <a:off x="-953486" y="3704687"/>
                      <a:ext cx="2133600" cy="1447800"/>
                    </a:xfrm>
                    <a:prstGeom prst="donut">
                      <a:avLst>
                        <a:gd name="adj" fmla="val 10509"/>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ounded Rectangle 37"/>
                    <p:cNvSpPr/>
                    <p:nvPr/>
                  </p:nvSpPr>
                  <p:spPr>
                    <a:xfrm>
                      <a:off x="769192" y="4276187"/>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43"/>
                    <p:cNvSpPr/>
                    <p:nvPr/>
                  </p:nvSpPr>
                  <p:spPr>
                    <a:xfrm>
                      <a:off x="3987096" y="4300946"/>
                      <a:ext cx="1800026" cy="3048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ounded Rectangle 50"/>
                  <p:cNvSpPr/>
                  <p:nvPr/>
                </p:nvSpPr>
                <p:spPr>
                  <a:xfrm>
                    <a:off x="8018755" y="4169458"/>
                    <a:ext cx="1204689" cy="214500"/>
                  </a:xfrm>
                  <a:prstGeom prst="roundRect">
                    <a:avLst>
                      <a:gd name="adj" fmla="val 50000"/>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76983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32277" y="1791065"/>
            <a:ext cx="4773705" cy="3539430"/>
          </a:xfrm>
          <a:prstGeom prst="rect">
            <a:avLst/>
          </a:prstGeom>
          <a:noFill/>
        </p:spPr>
        <p:txBody>
          <a:bodyPr wrap="square" rtlCol="0">
            <a:spAutoFit/>
          </a:bodyPr>
          <a:lstStyle/>
          <a:p>
            <a:r>
              <a:rPr lang="en-US" sz="2800" dirty="0">
                <a:solidFill>
                  <a:schemeClr val="bg1"/>
                </a:solidFill>
              </a:rPr>
              <a:t>Bottomless pit=Outer Darkness</a:t>
            </a:r>
          </a:p>
          <a:p>
            <a:r>
              <a:rPr lang="en-US" sz="2800" dirty="0">
                <a:solidFill>
                  <a:schemeClr val="bg1"/>
                </a:solidFill>
              </a:rPr>
              <a:t>The angel does the binding, not mankind.</a:t>
            </a:r>
          </a:p>
          <a:p>
            <a:endParaRPr lang="en-US" sz="2800" dirty="0">
              <a:solidFill>
                <a:schemeClr val="bg1"/>
              </a:solidFill>
            </a:endParaRPr>
          </a:p>
          <a:p>
            <a:r>
              <a:rPr lang="en-US" sz="2800" dirty="0">
                <a:solidFill>
                  <a:schemeClr val="bg1"/>
                </a:solidFill>
              </a:rPr>
              <a:t>People do not bring about the millennial condition through some kind of supreme righteous act.</a:t>
            </a:r>
          </a:p>
        </p:txBody>
      </p:sp>
      <p:sp>
        <p:nvSpPr>
          <p:cNvPr id="9" name="TextBox 8"/>
          <p:cNvSpPr txBox="1"/>
          <p:nvPr/>
        </p:nvSpPr>
        <p:spPr>
          <a:xfrm>
            <a:off x="381000" y="1344706"/>
            <a:ext cx="3048000" cy="3970318"/>
          </a:xfrm>
          <a:prstGeom prst="rect">
            <a:avLst/>
          </a:prstGeom>
          <a:noFill/>
        </p:spPr>
        <p:txBody>
          <a:bodyPr wrap="square" rtlCol="0">
            <a:spAutoFit/>
          </a:bodyPr>
          <a:lstStyle/>
          <a:p>
            <a:r>
              <a:rPr lang="en-US" sz="2800" dirty="0">
                <a:solidFill>
                  <a:schemeClr val="bg1"/>
                </a:solidFill>
              </a:rPr>
              <a:t>The purpose of Satan’s binding is precautionary. </a:t>
            </a:r>
          </a:p>
          <a:p>
            <a:endParaRPr lang="en-US" sz="2800" dirty="0">
              <a:solidFill>
                <a:schemeClr val="bg1"/>
              </a:solidFill>
            </a:endParaRPr>
          </a:p>
          <a:p>
            <a:r>
              <a:rPr lang="en-US" sz="2800" dirty="0">
                <a:solidFill>
                  <a:schemeClr val="bg1"/>
                </a:solidFill>
              </a:rPr>
              <a:t>The Savior and his people must have time to prepare the earth for the celestial glory.</a:t>
            </a:r>
          </a:p>
        </p:txBody>
      </p:sp>
      <p:sp>
        <p:nvSpPr>
          <p:cNvPr id="10" name="TextBox 9"/>
          <p:cNvSpPr txBox="1"/>
          <p:nvPr/>
        </p:nvSpPr>
        <p:spPr>
          <a:xfrm>
            <a:off x="152400" y="6475064"/>
            <a:ext cx="3048000" cy="369332"/>
          </a:xfrm>
          <a:prstGeom prst="rect">
            <a:avLst/>
          </a:prstGeom>
          <a:noFill/>
        </p:spPr>
        <p:txBody>
          <a:bodyPr wrap="square" rtlCol="0">
            <a:spAutoFit/>
          </a:bodyPr>
          <a:lstStyle/>
          <a:p>
            <a:r>
              <a:rPr lang="en-US" dirty="0">
                <a:solidFill>
                  <a:schemeClr val="bg1"/>
                </a:solidFill>
              </a:rPr>
              <a:t>Revelation 20:3</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Setting a Seal Upon Him</a:t>
            </a:r>
          </a:p>
        </p:txBody>
      </p:sp>
      <p:pic>
        <p:nvPicPr>
          <p:cNvPr id="3" name="Picture 2">
            <a:extLst>
              <a:ext uri="{FF2B5EF4-FFF2-40B4-BE49-F238E27FC236}">
                <a16:creationId xmlns:a16="http://schemas.microsoft.com/office/drawing/2014/main" id="{7692DEDF-629E-475A-924B-E0094C394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230" y="1592505"/>
            <a:ext cx="3480816" cy="3474720"/>
          </a:xfrm>
          <a:prstGeom prst="rect">
            <a:avLst/>
          </a:prstGeom>
        </p:spPr>
      </p:pic>
    </p:spTree>
    <p:extLst>
      <p:ext uri="{BB962C8B-B14F-4D97-AF65-F5344CB8AC3E}">
        <p14:creationId xmlns:p14="http://schemas.microsoft.com/office/powerpoint/2010/main" val="27630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799" y="860286"/>
            <a:ext cx="3475145" cy="4524315"/>
          </a:xfrm>
          <a:prstGeom prst="rect">
            <a:avLst/>
          </a:prstGeom>
          <a:noFill/>
        </p:spPr>
        <p:txBody>
          <a:bodyPr wrap="square" rtlCol="0">
            <a:spAutoFit/>
          </a:bodyPr>
          <a:lstStyle/>
          <a:p>
            <a:r>
              <a:rPr lang="en-US" sz="2400" dirty="0">
                <a:solidFill>
                  <a:schemeClr val="bg1"/>
                </a:solidFill>
              </a:rPr>
              <a:t>“There will be many within the nations who shall not know of the gospel law yet who shall live terrestrial live. </a:t>
            </a:r>
          </a:p>
          <a:p>
            <a:endParaRPr lang="en-US" sz="2400" dirty="0">
              <a:solidFill>
                <a:schemeClr val="bg1"/>
              </a:solidFill>
            </a:endParaRPr>
          </a:p>
          <a:p>
            <a:r>
              <a:rPr lang="en-US" sz="2400" dirty="0">
                <a:solidFill>
                  <a:schemeClr val="bg1"/>
                </a:solidFill>
              </a:rPr>
              <a:t>These will be spared destruction and enjoy the millennial period with the  Saints of God through missionary work.”</a:t>
            </a:r>
          </a:p>
          <a:p>
            <a:r>
              <a:rPr lang="en-US" sz="2400" dirty="0">
                <a:solidFill>
                  <a:schemeClr val="bg1"/>
                </a:solidFill>
              </a:rPr>
              <a:t>(3)</a:t>
            </a:r>
          </a:p>
        </p:txBody>
      </p:sp>
      <p:sp>
        <p:nvSpPr>
          <p:cNvPr id="9" name="TextBox 8"/>
          <p:cNvSpPr txBox="1"/>
          <p:nvPr/>
        </p:nvSpPr>
        <p:spPr>
          <a:xfrm>
            <a:off x="8016028" y="1188706"/>
            <a:ext cx="3779943" cy="5262979"/>
          </a:xfrm>
          <a:prstGeom prst="rect">
            <a:avLst/>
          </a:prstGeom>
          <a:noFill/>
        </p:spPr>
        <p:txBody>
          <a:bodyPr wrap="square" rtlCol="0">
            <a:spAutoFit/>
          </a:bodyPr>
          <a:lstStyle/>
          <a:p>
            <a:r>
              <a:rPr lang="en-US" sz="2400" dirty="0">
                <a:solidFill>
                  <a:schemeClr val="bg1"/>
                </a:solidFill>
              </a:rPr>
              <a:t>After 1,000 years, Satan will be released to gather his army for the final battle where he will be cast into perdition forever.</a:t>
            </a:r>
          </a:p>
          <a:p>
            <a:endParaRPr lang="en-US" sz="2400" dirty="0">
              <a:solidFill>
                <a:schemeClr val="bg1"/>
              </a:solidFill>
            </a:endParaRPr>
          </a:p>
          <a:p>
            <a:r>
              <a:rPr lang="en-US" sz="2400" dirty="0">
                <a:solidFill>
                  <a:schemeClr val="bg1"/>
                </a:solidFill>
              </a:rPr>
              <a:t>Since only the power of God can loose him then his freedom must play an important part of God’s purposes.</a:t>
            </a:r>
          </a:p>
          <a:p>
            <a:endParaRPr lang="en-US" sz="2400" dirty="0">
              <a:solidFill>
                <a:schemeClr val="bg1"/>
              </a:solidFill>
            </a:endParaRPr>
          </a:p>
          <a:p>
            <a:r>
              <a:rPr lang="en-US" sz="2400" dirty="0">
                <a:solidFill>
                  <a:schemeClr val="bg1"/>
                </a:solidFill>
              </a:rPr>
              <a:t>Men will begin to </a:t>
            </a:r>
          </a:p>
          <a:p>
            <a:r>
              <a:rPr lang="en-US" sz="2400" dirty="0">
                <a:solidFill>
                  <a:schemeClr val="bg1"/>
                </a:solidFill>
              </a:rPr>
              <a:t>deny God.</a:t>
            </a:r>
          </a:p>
        </p:txBody>
      </p:sp>
      <p:sp>
        <p:nvSpPr>
          <p:cNvPr id="10" name="TextBox 9"/>
          <p:cNvSpPr txBox="1"/>
          <p:nvPr/>
        </p:nvSpPr>
        <p:spPr>
          <a:xfrm>
            <a:off x="152400" y="6451685"/>
            <a:ext cx="3048000" cy="369332"/>
          </a:xfrm>
          <a:prstGeom prst="rect">
            <a:avLst/>
          </a:prstGeom>
          <a:noFill/>
        </p:spPr>
        <p:txBody>
          <a:bodyPr wrap="square" rtlCol="0">
            <a:spAutoFit/>
          </a:bodyPr>
          <a:lstStyle/>
          <a:p>
            <a:r>
              <a:rPr lang="en-US" dirty="0">
                <a:solidFill>
                  <a:schemeClr val="bg1"/>
                </a:solidFill>
              </a:rPr>
              <a:t>Revelation 20:3 and 7</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Loosed a Little Season</a:t>
            </a:r>
          </a:p>
        </p:txBody>
      </p:sp>
      <p:pic>
        <p:nvPicPr>
          <p:cNvPr id="7" name="Picture 6" descr="brendon and buddies Blomanda.jpg"/>
          <p:cNvPicPr>
            <a:picLocks noChangeAspect="1"/>
          </p:cNvPicPr>
          <p:nvPr/>
        </p:nvPicPr>
        <p:blipFill>
          <a:blip r:embed="rId3" cstate="print"/>
          <a:stretch>
            <a:fillRect/>
          </a:stretch>
        </p:blipFill>
        <p:spPr>
          <a:xfrm>
            <a:off x="3977958" y="1148762"/>
            <a:ext cx="3840055" cy="2876550"/>
          </a:xfrm>
          <a:prstGeom prst="rect">
            <a:avLst/>
          </a:prstGeom>
        </p:spPr>
      </p:pic>
      <p:pic>
        <p:nvPicPr>
          <p:cNvPr id="3" name="Picture 2">
            <a:extLst>
              <a:ext uri="{FF2B5EF4-FFF2-40B4-BE49-F238E27FC236}">
                <a16:creationId xmlns:a16="http://schemas.microsoft.com/office/drawing/2014/main" id="{A1F08293-0CD6-4FE4-B9F6-87F645E72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027" y="4228469"/>
            <a:ext cx="2426373" cy="2426373"/>
          </a:xfrm>
          <a:prstGeom prst="rect">
            <a:avLst/>
          </a:prstGeom>
        </p:spPr>
      </p:pic>
    </p:spTree>
    <p:extLst>
      <p:ext uri="{BB962C8B-B14F-4D97-AF65-F5344CB8AC3E}">
        <p14:creationId xmlns:p14="http://schemas.microsoft.com/office/powerpoint/2010/main" val="37560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8795" y="860286"/>
            <a:ext cx="7351059" cy="2677656"/>
          </a:xfrm>
          <a:prstGeom prst="rect">
            <a:avLst/>
          </a:prstGeom>
          <a:noFill/>
        </p:spPr>
        <p:txBody>
          <a:bodyPr wrap="square" rtlCol="0">
            <a:spAutoFit/>
          </a:bodyPr>
          <a:lstStyle/>
          <a:p>
            <a:r>
              <a:rPr lang="en-US" sz="2400" dirty="0">
                <a:solidFill>
                  <a:schemeClr val="bg1"/>
                </a:solidFill>
              </a:rPr>
              <a:t>People who share in the Millennial reign</a:t>
            </a:r>
          </a:p>
          <a:p>
            <a:endParaRPr lang="en-US" sz="2400" dirty="0">
              <a:solidFill>
                <a:schemeClr val="bg1"/>
              </a:solidFill>
            </a:endParaRPr>
          </a:p>
          <a:p>
            <a:pPr marL="342900" indent="-342900">
              <a:buAutoNum type="arabicPeriod"/>
            </a:pPr>
            <a:r>
              <a:rPr lang="en-US" sz="2400" dirty="0">
                <a:solidFill>
                  <a:schemeClr val="bg1"/>
                </a:solidFill>
              </a:rPr>
              <a:t>They worship God not Satan</a:t>
            </a:r>
          </a:p>
          <a:p>
            <a:pPr marL="342900" indent="-342900">
              <a:buAutoNum type="arabicPeriod"/>
            </a:pPr>
            <a:endParaRPr lang="en-US" sz="2400" dirty="0">
              <a:solidFill>
                <a:schemeClr val="bg1"/>
              </a:solidFill>
            </a:endParaRPr>
          </a:p>
          <a:p>
            <a:pPr marL="342900" indent="-342900">
              <a:buAutoNum type="arabicPeriod"/>
            </a:pPr>
            <a:r>
              <a:rPr lang="en-US" sz="2400" dirty="0">
                <a:solidFill>
                  <a:schemeClr val="bg1"/>
                </a:solidFill>
              </a:rPr>
              <a:t>They did not fall for Satan’s ideology</a:t>
            </a:r>
          </a:p>
          <a:p>
            <a:pPr marL="342900" indent="-342900">
              <a:buAutoNum type="arabicPeriod"/>
            </a:pPr>
            <a:endParaRPr lang="en-US" sz="2400" dirty="0">
              <a:solidFill>
                <a:schemeClr val="bg1"/>
              </a:solidFill>
            </a:endParaRPr>
          </a:p>
          <a:p>
            <a:pPr marL="342900" indent="-342900">
              <a:buAutoNum type="arabicPeriod"/>
            </a:pPr>
            <a:r>
              <a:rPr lang="en-US" sz="2400" dirty="0">
                <a:solidFill>
                  <a:schemeClr val="bg1"/>
                </a:solidFill>
              </a:rPr>
              <a:t>They actively fought for truth</a:t>
            </a:r>
          </a:p>
        </p:txBody>
      </p:sp>
      <p:sp>
        <p:nvSpPr>
          <p:cNvPr id="9" name="TextBox 8"/>
          <p:cNvSpPr txBox="1"/>
          <p:nvPr/>
        </p:nvSpPr>
        <p:spPr>
          <a:xfrm>
            <a:off x="6929717" y="3537942"/>
            <a:ext cx="4500282" cy="2677656"/>
          </a:xfrm>
          <a:prstGeom prst="rect">
            <a:avLst/>
          </a:prstGeom>
          <a:noFill/>
        </p:spPr>
        <p:txBody>
          <a:bodyPr wrap="square" rtlCol="0">
            <a:spAutoFit/>
          </a:bodyPr>
          <a:lstStyle/>
          <a:p>
            <a:r>
              <a:rPr lang="en-US" sz="2400" dirty="0">
                <a:solidFill>
                  <a:schemeClr val="bg1"/>
                </a:solidFill>
              </a:rPr>
              <a:t>All the martyrs who gave their lives in the service of the Lamb.</a:t>
            </a:r>
          </a:p>
          <a:p>
            <a:endParaRPr lang="en-US" sz="2400" dirty="0">
              <a:solidFill>
                <a:schemeClr val="bg1"/>
              </a:solidFill>
            </a:endParaRPr>
          </a:p>
          <a:p>
            <a:r>
              <a:rPr lang="en-US" sz="2400" dirty="0">
                <a:solidFill>
                  <a:schemeClr val="bg1"/>
                </a:solidFill>
              </a:rPr>
              <a:t>Christ had promised his apostles that they would be the judges of Israel.</a:t>
            </a:r>
          </a:p>
          <a:p>
            <a:r>
              <a:rPr lang="en-US" sz="2400" dirty="0">
                <a:solidFill>
                  <a:schemeClr val="bg1"/>
                </a:solidFill>
              </a:rPr>
              <a:t>D&amp;C 29:12</a:t>
            </a:r>
          </a:p>
        </p:txBody>
      </p:sp>
      <p:sp>
        <p:nvSpPr>
          <p:cNvPr id="10" name="TextBox 9"/>
          <p:cNvSpPr txBox="1"/>
          <p:nvPr/>
        </p:nvSpPr>
        <p:spPr>
          <a:xfrm>
            <a:off x="0" y="6407260"/>
            <a:ext cx="3048000" cy="369332"/>
          </a:xfrm>
          <a:prstGeom prst="rect">
            <a:avLst/>
          </a:prstGeom>
          <a:noFill/>
        </p:spPr>
        <p:txBody>
          <a:bodyPr wrap="square" rtlCol="0">
            <a:spAutoFit/>
          </a:bodyPr>
          <a:lstStyle/>
          <a:p>
            <a:r>
              <a:rPr lang="en-US" dirty="0">
                <a:solidFill>
                  <a:schemeClr val="bg1"/>
                </a:solidFill>
              </a:rPr>
              <a:t>Revelation 20:4</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Paradisiacal Era</a:t>
            </a:r>
          </a:p>
        </p:txBody>
      </p:sp>
      <p:pic>
        <p:nvPicPr>
          <p:cNvPr id="3" name="Picture 2">
            <a:extLst>
              <a:ext uri="{FF2B5EF4-FFF2-40B4-BE49-F238E27FC236}">
                <a16:creationId xmlns:a16="http://schemas.microsoft.com/office/drawing/2014/main" id="{06348F0A-3B4B-4BCC-9E23-A00C7DE33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3616435"/>
            <a:ext cx="3943350" cy="2790825"/>
          </a:xfrm>
          <a:prstGeom prst="rect">
            <a:avLst/>
          </a:prstGeom>
        </p:spPr>
      </p:pic>
    </p:spTree>
    <p:extLst>
      <p:ext uri="{BB962C8B-B14F-4D97-AF65-F5344CB8AC3E}">
        <p14:creationId xmlns:p14="http://schemas.microsoft.com/office/powerpoint/2010/main" val="16210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8800" y="945778"/>
            <a:ext cx="3352800" cy="2677656"/>
          </a:xfrm>
          <a:prstGeom prst="rect">
            <a:avLst/>
          </a:prstGeom>
          <a:noFill/>
        </p:spPr>
        <p:txBody>
          <a:bodyPr wrap="square" rtlCol="0">
            <a:spAutoFit/>
          </a:bodyPr>
          <a:lstStyle/>
          <a:p>
            <a:r>
              <a:rPr lang="en-US" sz="2400" i="1" dirty="0">
                <a:solidFill>
                  <a:srgbClr val="FFFF00"/>
                </a:solidFill>
              </a:rPr>
              <a:t>D&amp;C 88:96-101</a:t>
            </a:r>
          </a:p>
          <a:p>
            <a:endParaRPr lang="en-US" sz="2400" i="1" dirty="0">
              <a:solidFill>
                <a:srgbClr val="FFFF00"/>
              </a:solidFill>
            </a:endParaRPr>
          </a:p>
          <a:p>
            <a:r>
              <a:rPr lang="en-US" sz="2400" i="1" dirty="0">
                <a:solidFill>
                  <a:srgbClr val="FFFF00"/>
                </a:solidFill>
              </a:rPr>
              <a:t>“And the saints that are upon the earth, who are alive, shall be quickened and be caught up to meet him.”</a:t>
            </a:r>
          </a:p>
        </p:txBody>
      </p:sp>
      <p:sp>
        <p:nvSpPr>
          <p:cNvPr id="10" name="TextBox 9"/>
          <p:cNvSpPr txBox="1"/>
          <p:nvPr/>
        </p:nvSpPr>
        <p:spPr>
          <a:xfrm>
            <a:off x="152400" y="6369160"/>
            <a:ext cx="3048000" cy="369332"/>
          </a:xfrm>
          <a:prstGeom prst="rect">
            <a:avLst/>
          </a:prstGeom>
          <a:noFill/>
        </p:spPr>
        <p:txBody>
          <a:bodyPr wrap="square" rtlCol="0">
            <a:spAutoFit/>
          </a:bodyPr>
          <a:lstStyle/>
          <a:p>
            <a:r>
              <a:rPr lang="en-US" dirty="0">
                <a:solidFill>
                  <a:schemeClr val="bg1"/>
                </a:solidFill>
              </a:rPr>
              <a:t>Revelation 20:5-6</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First Resurrection</a:t>
            </a:r>
          </a:p>
        </p:txBody>
      </p:sp>
      <p:sp>
        <p:nvSpPr>
          <p:cNvPr id="7" name="TextBox 6"/>
          <p:cNvSpPr txBox="1"/>
          <p:nvPr/>
        </p:nvSpPr>
        <p:spPr>
          <a:xfrm>
            <a:off x="6095999" y="990601"/>
            <a:ext cx="4944035" cy="2308324"/>
          </a:xfrm>
          <a:prstGeom prst="rect">
            <a:avLst/>
          </a:prstGeom>
          <a:noFill/>
        </p:spPr>
        <p:txBody>
          <a:bodyPr wrap="square" rtlCol="0">
            <a:spAutoFit/>
          </a:bodyPr>
          <a:lstStyle/>
          <a:p>
            <a:r>
              <a:rPr lang="en-US" sz="2400" i="1" dirty="0">
                <a:solidFill>
                  <a:srgbClr val="FFFF00"/>
                </a:solidFill>
              </a:rPr>
              <a:t>Alma 13:11-12</a:t>
            </a:r>
          </a:p>
          <a:p>
            <a:endParaRPr lang="en-US" sz="2400" i="1" dirty="0">
              <a:solidFill>
                <a:srgbClr val="FFFF00"/>
              </a:solidFill>
            </a:endParaRPr>
          </a:p>
          <a:p>
            <a:r>
              <a:rPr lang="en-US" sz="2400" i="1" dirty="0">
                <a:solidFill>
                  <a:srgbClr val="FFFF00"/>
                </a:solidFill>
              </a:rPr>
              <a:t>“Therefore they were called after this holy order, and were sanctified, and their garments were washed white through the blood of the Lamb.”</a:t>
            </a:r>
          </a:p>
        </p:txBody>
      </p:sp>
      <p:sp>
        <p:nvSpPr>
          <p:cNvPr id="12" name="TextBox 11"/>
          <p:cNvSpPr txBox="1"/>
          <p:nvPr/>
        </p:nvSpPr>
        <p:spPr>
          <a:xfrm>
            <a:off x="2568388" y="4440968"/>
            <a:ext cx="4267200" cy="1569660"/>
          </a:xfrm>
          <a:prstGeom prst="rect">
            <a:avLst/>
          </a:prstGeom>
          <a:noFill/>
        </p:spPr>
        <p:txBody>
          <a:bodyPr wrap="square" rtlCol="0">
            <a:spAutoFit/>
          </a:bodyPr>
          <a:lstStyle/>
          <a:p>
            <a:r>
              <a:rPr lang="en-US" sz="2400" i="1" dirty="0">
                <a:solidFill>
                  <a:srgbClr val="FFFF00"/>
                </a:solidFill>
              </a:rPr>
              <a:t>“…they shall be priests (the priesthood) of God and of Christ, and shall reign with him a thousand years.”</a:t>
            </a:r>
          </a:p>
        </p:txBody>
      </p:sp>
      <p:pic>
        <p:nvPicPr>
          <p:cNvPr id="3" name="Picture 2">
            <a:extLst>
              <a:ext uri="{FF2B5EF4-FFF2-40B4-BE49-F238E27FC236}">
                <a16:creationId xmlns:a16="http://schemas.microsoft.com/office/drawing/2014/main" id="{B084722B-8699-4557-9B64-59A0AE9D7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014" y="3429000"/>
            <a:ext cx="4324350" cy="3257550"/>
          </a:xfrm>
          <a:prstGeom prst="rect">
            <a:avLst/>
          </a:prstGeom>
        </p:spPr>
      </p:pic>
    </p:spTree>
    <p:extLst>
      <p:ext uri="{BB962C8B-B14F-4D97-AF65-F5344CB8AC3E}">
        <p14:creationId xmlns:p14="http://schemas.microsoft.com/office/powerpoint/2010/main" val="41901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334627"/>
            <a:ext cx="3352800" cy="6370975"/>
          </a:xfrm>
          <a:prstGeom prst="rect">
            <a:avLst/>
          </a:prstGeom>
          <a:noFill/>
        </p:spPr>
        <p:txBody>
          <a:bodyPr wrap="square" rtlCol="0">
            <a:spAutoFit/>
          </a:bodyPr>
          <a:lstStyle/>
          <a:p>
            <a:r>
              <a:rPr lang="en-US" sz="2400" dirty="0">
                <a:solidFill>
                  <a:schemeClr val="bg1"/>
                </a:solidFill>
              </a:rPr>
              <a:t>At the End of the Millennium</a:t>
            </a:r>
          </a:p>
          <a:p>
            <a:endParaRPr lang="en-US" sz="2400" dirty="0">
              <a:solidFill>
                <a:schemeClr val="bg1"/>
              </a:solidFill>
            </a:endParaRPr>
          </a:p>
          <a:p>
            <a:r>
              <a:rPr lang="en-US" sz="2400" dirty="0">
                <a:solidFill>
                  <a:schemeClr val="bg1"/>
                </a:solidFill>
              </a:rPr>
              <a:t>Hath no power (Alma 12:16-18)</a:t>
            </a:r>
          </a:p>
          <a:p>
            <a:endParaRPr lang="en-US" sz="2400" dirty="0">
              <a:solidFill>
                <a:schemeClr val="bg1"/>
              </a:solidFill>
            </a:endParaRPr>
          </a:p>
          <a:p>
            <a:r>
              <a:rPr lang="en-US" sz="2400" dirty="0">
                <a:solidFill>
                  <a:schemeClr val="bg1"/>
                </a:solidFill>
              </a:rPr>
              <a:t>Spiritual death</a:t>
            </a:r>
          </a:p>
          <a:p>
            <a:endParaRPr lang="en-US" sz="2400" dirty="0">
              <a:solidFill>
                <a:schemeClr val="bg1"/>
              </a:solidFill>
            </a:endParaRPr>
          </a:p>
          <a:p>
            <a:r>
              <a:rPr lang="en-US" sz="2400" dirty="0">
                <a:solidFill>
                  <a:schemeClr val="bg1"/>
                </a:solidFill>
              </a:rPr>
              <a:t>They are cast out of the presence of the Lord for 1,000 years</a:t>
            </a:r>
          </a:p>
          <a:p>
            <a:endParaRPr lang="en-US" sz="2400" dirty="0">
              <a:solidFill>
                <a:schemeClr val="bg1"/>
              </a:solidFill>
            </a:endParaRPr>
          </a:p>
          <a:p>
            <a:r>
              <a:rPr lang="en-US" sz="2400" dirty="0">
                <a:solidFill>
                  <a:schemeClr val="bg1"/>
                </a:solidFill>
              </a:rPr>
              <a:t>They are dead as pertaining to the things of righteousness (the things of the Spirit)</a:t>
            </a:r>
          </a:p>
          <a:p>
            <a:endParaRPr lang="en-US" sz="2400" dirty="0">
              <a:solidFill>
                <a:schemeClr val="bg1"/>
              </a:solidFill>
            </a:endParaRPr>
          </a:p>
        </p:txBody>
      </p:sp>
      <p:sp>
        <p:nvSpPr>
          <p:cNvPr id="10" name="TextBox 9"/>
          <p:cNvSpPr txBox="1"/>
          <p:nvPr/>
        </p:nvSpPr>
        <p:spPr>
          <a:xfrm>
            <a:off x="0" y="6407260"/>
            <a:ext cx="3048000" cy="369332"/>
          </a:xfrm>
          <a:prstGeom prst="rect">
            <a:avLst/>
          </a:prstGeom>
          <a:noFill/>
        </p:spPr>
        <p:txBody>
          <a:bodyPr wrap="square" rtlCol="0">
            <a:spAutoFit/>
          </a:bodyPr>
          <a:lstStyle/>
          <a:p>
            <a:r>
              <a:rPr lang="en-US" dirty="0">
                <a:solidFill>
                  <a:schemeClr val="bg1"/>
                </a:solidFill>
              </a:rPr>
              <a:t>Revelation 20:5-6</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Second Resurrection</a:t>
            </a:r>
          </a:p>
        </p:txBody>
      </p:sp>
      <p:sp>
        <p:nvSpPr>
          <p:cNvPr id="7" name="TextBox 6"/>
          <p:cNvSpPr txBox="1"/>
          <p:nvPr/>
        </p:nvSpPr>
        <p:spPr>
          <a:xfrm>
            <a:off x="8710863" y="334627"/>
            <a:ext cx="3176337" cy="5262979"/>
          </a:xfrm>
          <a:prstGeom prst="rect">
            <a:avLst/>
          </a:prstGeom>
          <a:noFill/>
        </p:spPr>
        <p:txBody>
          <a:bodyPr wrap="square" rtlCol="0">
            <a:spAutoFit/>
          </a:bodyPr>
          <a:lstStyle/>
          <a:p>
            <a:r>
              <a:rPr lang="en-US" sz="2400" dirty="0">
                <a:solidFill>
                  <a:schemeClr val="bg1"/>
                </a:solidFill>
              </a:rPr>
              <a:t>“These are the ones who have earned a </a:t>
            </a:r>
            <a:r>
              <a:rPr lang="en-US" sz="2400" dirty="0" err="1">
                <a:solidFill>
                  <a:schemeClr val="bg1"/>
                </a:solidFill>
              </a:rPr>
              <a:t>telestial</a:t>
            </a:r>
            <a:r>
              <a:rPr lang="en-US" sz="2400" dirty="0">
                <a:solidFill>
                  <a:schemeClr val="bg1"/>
                </a:solidFill>
              </a:rPr>
              <a:t> body, who were wicked and carnal in mortality, and who have suffered the wrath of God in hell “until the last resurrection” until Christ has finished His work...their final destiny is to inherit a </a:t>
            </a:r>
            <a:r>
              <a:rPr lang="en-US" sz="2400" dirty="0" err="1">
                <a:solidFill>
                  <a:schemeClr val="bg1"/>
                </a:solidFill>
              </a:rPr>
              <a:t>telestial</a:t>
            </a:r>
            <a:r>
              <a:rPr lang="en-US" sz="2400" dirty="0">
                <a:solidFill>
                  <a:schemeClr val="bg1"/>
                </a:solidFill>
              </a:rPr>
              <a:t> glory </a:t>
            </a:r>
          </a:p>
          <a:p>
            <a:r>
              <a:rPr lang="en-US" sz="2400" dirty="0">
                <a:solidFill>
                  <a:schemeClr val="bg1"/>
                </a:solidFill>
              </a:rPr>
              <a:t>(D&amp;C 76:81-112)</a:t>
            </a:r>
          </a:p>
          <a:p>
            <a:r>
              <a:rPr lang="en-US" sz="2400" dirty="0">
                <a:solidFill>
                  <a:schemeClr val="bg1"/>
                </a:solidFill>
              </a:rPr>
              <a:t>(7)</a:t>
            </a:r>
          </a:p>
        </p:txBody>
      </p:sp>
      <p:pic>
        <p:nvPicPr>
          <p:cNvPr id="3" name="Picture 2">
            <a:extLst>
              <a:ext uri="{FF2B5EF4-FFF2-40B4-BE49-F238E27FC236}">
                <a16:creationId xmlns:a16="http://schemas.microsoft.com/office/drawing/2014/main" id="{54EA5ECA-CDED-48FB-A9CF-C3CC15ECD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2518" y="5612867"/>
            <a:ext cx="782855" cy="1092735"/>
          </a:xfrm>
          <a:prstGeom prst="rect">
            <a:avLst/>
          </a:prstGeom>
        </p:spPr>
      </p:pic>
      <p:pic>
        <p:nvPicPr>
          <p:cNvPr id="4" name="Picture 3">
            <a:extLst>
              <a:ext uri="{FF2B5EF4-FFF2-40B4-BE49-F238E27FC236}">
                <a16:creationId xmlns:a16="http://schemas.microsoft.com/office/drawing/2014/main" id="{41C1FB75-4219-40C5-A585-106531960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806" y="1276618"/>
            <a:ext cx="4833257" cy="3657600"/>
          </a:xfrm>
          <a:prstGeom prst="rect">
            <a:avLst/>
          </a:prstGeom>
        </p:spPr>
      </p:pic>
    </p:spTree>
    <p:extLst>
      <p:ext uri="{BB962C8B-B14F-4D97-AF65-F5344CB8AC3E}">
        <p14:creationId xmlns:p14="http://schemas.microsoft.com/office/powerpoint/2010/main" val="32192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5999" y="990601"/>
            <a:ext cx="5602941" cy="2308324"/>
          </a:xfrm>
          <a:prstGeom prst="rect">
            <a:avLst/>
          </a:prstGeom>
          <a:noFill/>
        </p:spPr>
        <p:txBody>
          <a:bodyPr wrap="square" rtlCol="0">
            <a:spAutoFit/>
          </a:bodyPr>
          <a:lstStyle/>
          <a:p>
            <a:r>
              <a:rPr lang="en-US" sz="2400" dirty="0">
                <a:solidFill>
                  <a:schemeClr val="bg1"/>
                </a:solidFill>
              </a:rPr>
              <a:t>Those who remain filthy still</a:t>
            </a:r>
          </a:p>
          <a:p>
            <a:endParaRPr lang="en-US" sz="2400" dirty="0">
              <a:solidFill>
                <a:schemeClr val="bg1"/>
              </a:solidFill>
            </a:endParaRPr>
          </a:p>
          <a:p>
            <a:r>
              <a:rPr lang="en-US" sz="2400" dirty="0">
                <a:solidFill>
                  <a:schemeClr val="bg1"/>
                </a:solidFill>
              </a:rPr>
              <a:t>Shall come forth out of their graves. </a:t>
            </a:r>
          </a:p>
          <a:p>
            <a:r>
              <a:rPr lang="en-US" sz="2400" dirty="0">
                <a:solidFill>
                  <a:schemeClr val="bg1"/>
                </a:solidFill>
              </a:rPr>
              <a:t>2 Nephi 9:14-16</a:t>
            </a:r>
          </a:p>
          <a:p>
            <a:endParaRPr lang="en-US" sz="2400" dirty="0">
              <a:solidFill>
                <a:schemeClr val="bg1"/>
              </a:solidFill>
            </a:endParaRPr>
          </a:p>
          <a:p>
            <a:endParaRPr lang="en-US" sz="2400" dirty="0">
              <a:solidFill>
                <a:schemeClr val="bg1"/>
              </a:solidFill>
            </a:endParaRPr>
          </a:p>
        </p:txBody>
      </p:sp>
      <p:sp>
        <p:nvSpPr>
          <p:cNvPr id="10" name="TextBox 9"/>
          <p:cNvSpPr txBox="1"/>
          <p:nvPr/>
        </p:nvSpPr>
        <p:spPr>
          <a:xfrm>
            <a:off x="152400" y="6488668"/>
            <a:ext cx="3048000" cy="369332"/>
          </a:xfrm>
          <a:prstGeom prst="rect">
            <a:avLst/>
          </a:prstGeom>
          <a:noFill/>
        </p:spPr>
        <p:txBody>
          <a:bodyPr wrap="square" rtlCol="0">
            <a:spAutoFit/>
          </a:bodyPr>
          <a:lstStyle/>
          <a:p>
            <a:r>
              <a:rPr lang="en-US" dirty="0">
                <a:solidFill>
                  <a:schemeClr val="bg1"/>
                </a:solidFill>
              </a:rPr>
              <a:t>Revelation 20:5-6</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Sons of Perdition</a:t>
            </a:r>
          </a:p>
        </p:txBody>
      </p:sp>
      <p:sp>
        <p:nvSpPr>
          <p:cNvPr id="9" name="TextBox 8"/>
          <p:cNvSpPr txBox="1"/>
          <p:nvPr/>
        </p:nvSpPr>
        <p:spPr>
          <a:xfrm>
            <a:off x="398931" y="1396170"/>
            <a:ext cx="5054132" cy="3416320"/>
          </a:xfrm>
          <a:prstGeom prst="rect">
            <a:avLst/>
          </a:prstGeom>
          <a:noFill/>
        </p:spPr>
        <p:txBody>
          <a:bodyPr wrap="square" rtlCol="0">
            <a:spAutoFit/>
          </a:bodyPr>
          <a:lstStyle/>
          <a:p>
            <a:r>
              <a:rPr lang="en-US" sz="2400" i="1" dirty="0">
                <a:solidFill>
                  <a:srgbClr val="FFFF00"/>
                </a:solidFill>
              </a:rPr>
              <a:t>“Then is the time when their torments shall be as a lake of fire and brimstone, whose flame </a:t>
            </a:r>
            <a:r>
              <a:rPr lang="en-US" sz="2400" i="1" dirty="0" err="1">
                <a:solidFill>
                  <a:srgbClr val="FFFF00"/>
                </a:solidFill>
              </a:rPr>
              <a:t>ascendeth</a:t>
            </a:r>
            <a:r>
              <a:rPr lang="en-US" sz="2400" i="1" dirty="0">
                <a:solidFill>
                  <a:srgbClr val="FFFF00"/>
                </a:solidFill>
              </a:rPr>
              <a:t> up forever and ever; and then is the time that they shall be chained down to an everlasting destruction, according to the power and captivity of Satan”</a:t>
            </a:r>
          </a:p>
          <a:p>
            <a:r>
              <a:rPr lang="en-US" sz="2400" i="1" dirty="0">
                <a:solidFill>
                  <a:srgbClr val="FFFF00"/>
                </a:solidFill>
              </a:rPr>
              <a:t>(Alma 12:17-18)</a:t>
            </a:r>
          </a:p>
          <a:p>
            <a:endParaRPr lang="en-US" sz="2400" i="1" dirty="0">
              <a:solidFill>
                <a:srgbClr val="FFFF00"/>
              </a:solidFill>
            </a:endParaRPr>
          </a:p>
        </p:txBody>
      </p:sp>
      <p:sp>
        <p:nvSpPr>
          <p:cNvPr id="12" name="TextBox 11"/>
          <p:cNvSpPr txBox="1"/>
          <p:nvPr/>
        </p:nvSpPr>
        <p:spPr>
          <a:xfrm>
            <a:off x="3810001" y="5348375"/>
            <a:ext cx="7732059" cy="1938992"/>
          </a:xfrm>
          <a:prstGeom prst="rect">
            <a:avLst/>
          </a:prstGeom>
          <a:noFill/>
        </p:spPr>
        <p:txBody>
          <a:bodyPr wrap="square" rtlCol="0">
            <a:spAutoFit/>
          </a:bodyPr>
          <a:lstStyle/>
          <a:p>
            <a:r>
              <a:rPr lang="en-US" sz="2400" dirty="0">
                <a:solidFill>
                  <a:schemeClr val="bg1"/>
                </a:solidFill>
              </a:rPr>
              <a:t>All except sons of perdition are save at least to some degree, by Christ, into the </a:t>
            </a:r>
            <a:r>
              <a:rPr lang="en-US" sz="2400" dirty="0" err="1">
                <a:solidFill>
                  <a:schemeClr val="bg1"/>
                </a:solidFill>
              </a:rPr>
              <a:t>telestial</a:t>
            </a:r>
            <a:r>
              <a:rPr lang="en-US" sz="2400" dirty="0">
                <a:solidFill>
                  <a:schemeClr val="bg1"/>
                </a:solidFill>
              </a:rPr>
              <a:t>, terrestrial, or celestial kingdoms</a:t>
            </a:r>
          </a:p>
          <a:p>
            <a:r>
              <a:rPr lang="en-US" sz="2400" dirty="0">
                <a:solidFill>
                  <a:schemeClr val="bg1"/>
                </a:solidFill>
              </a:rPr>
              <a:t>D&amp;C 76:37-38, 81-87</a:t>
            </a:r>
          </a:p>
          <a:p>
            <a:endParaRPr lang="en-US" sz="2400" dirty="0">
              <a:solidFill>
                <a:schemeClr val="bg1"/>
              </a:solidFill>
            </a:endParaRPr>
          </a:p>
          <a:p>
            <a:endParaRPr lang="en-US" sz="2400" dirty="0">
              <a:solidFill>
                <a:schemeClr val="bg1"/>
              </a:solidFill>
            </a:endParaRPr>
          </a:p>
        </p:txBody>
      </p:sp>
      <p:pic>
        <p:nvPicPr>
          <p:cNvPr id="3" name="Picture 2">
            <a:extLst>
              <a:ext uri="{FF2B5EF4-FFF2-40B4-BE49-F238E27FC236}">
                <a16:creationId xmlns:a16="http://schemas.microsoft.com/office/drawing/2014/main" id="{C22E2AA1-D5C4-472C-8587-B38647AE0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929" y="2651749"/>
            <a:ext cx="4391638" cy="2581635"/>
          </a:xfrm>
          <a:prstGeom prst="rect">
            <a:avLst/>
          </a:prstGeom>
        </p:spPr>
      </p:pic>
    </p:spTree>
    <p:extLst>
      <p:ext uri="{BB962C8B-B14F-4D97-AF65-F5344CB8AC3E}">
        <p14:creationId xmlns:p14="http://schemas.microsoft.com/office/powerpoint/2010/main" val="2580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34145" y="1870957"/>
            <a:ext cx="7134490" cy="2554545"/>
          </a:xfrm>
          <a:prstGeom prst="rect">
            <a:avLst/>
          </a:prstGeom>
          <a:noFill/>
        </p:spPr>
        <p:txBody>
          <a:bodyPr wrap="square" rtlCol="0">
            <a:spAutoFit/>
          </a:bodyPr>
          <a:lstStyle/>
          <a:p>
            <a:r>
              <a:rPr lang="en-US" sz="2000" dirty="0">
                <a:solidFill>
                  <a:schemeClr val="bg1"/>
                </a:solidFill>
              </a:rPr>
              <a:t>King of </a:t>
            </a:r>
            <a:r>
              <a:rPr lang="en-US" sz="2000" dirty="0" err="1">
                <a:solidFill>
                  <a:schemeClr val="bg1"/>
                </a:solidFill>
              </a:rPr>
              <a:t>Magog</a:t>
            </a:r>
            <a:r>
              <a:rPr lang="en-US" sz="2000" dirty="0">
                <a:solidFill>
                  <a:schemeClr val="bg1"/>
                </a:solidFill>
              </a:rPr>
              <a:t>, a county or people near the Black Sea, and equivalent to Scythian, whose invasion of Israel was prophesied by Ezekiel (Ezek. 38-39)</a:t>
            </a:r>
          </a:p>
          <a:p>
            <a:endParaRPr lang="en-US" sz="2000" dirty="0">
              <a:solidFill>
                <a:schemeClr val="bg1"/>
              </a:solidFill>
            </a:endParaRPr>
          </a:p>
          <a:p>
            <a:r>
              <a:rPr lang="en-US" sz="2000" dirty="0">
                <a:solidFill>
                  <a:schemeClr val="bg1"/>
                </a:solidFill>
              </a:rPr>
              <a:t>The prophecy points to a time when the gentile nations of the north would set themselves against the people of God and would be defeated and led to recognize Jehovah as King.  (5)</a:t>
            </a:r>
          </a:p>
          <a:p>
            <a:endParaRPr lang="en-US" sz="2000" dirty="0">
              <a:solidFill>
                <a:schemeClr val="bg1"/>
              </a:solidFill>
            </a:endParaRPr>
          </a:p>
        </p:txBody>
      </p:sp>
      <p:sp>
        <p:nvSpPr>
          <p:cNvPr id="10" name="TextBox 9"/>
          <p:cNvSpPr txBox="1"/>
          <p:nvPr/>
        </p:nvSpPr>
        <p:spPr>
          <a:xfrm>
            <a:off x="7543800" y="6400800"/>
            <a:ext cx="3048000" cy="369332"/>
          </a:xfrm>
          <a:prstGeom prst="rect">
            <a:avLst/>
          </a:prstGeom>
          <a:noFill/>
        </p:spPr>
        <p:txBody>
          <a:bodyPr wrap="square" rtlCol="0">
            <a:spAutoFit/>
          </a:bodyPr>
          <a:lstStyle/>
          <a:p>
            <a:r>
              <a:rPr lang="en-US" dirty="0"/>
              <a:t>Revelation 20:8</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Gog and </a:t>
            </a:r>
            <a:r>
              <a:rPr lang="en-US" sz="4000" dirty="0" err="1">
                <a:solidFill>
                  <a:schemeClr val="bg1"/>
                </a:solidFill>
                <a:latin typeface="Britannic Bold" pitchFamily="34" charset="0"/>
              </a:rPr>
              <a:t>Magog</a:t>
            </a:r>
            <a:endParaRPr lang="en-US" sz="4000" dirty="0">
              <a:solidFill>
                <a:schemeClr val="bg1"/>
              </a:solidFill>
              <a:latin typeface="Britannic Bold" pitchFamily="34" charset="0"/>
            </a:endParaRPr>
          </a:p>
        </p:txBody>
      </p:sp>
      <p:sp>
        <p:nvSpPr>
          <p:cNvPr id="9" name="TextBox 8"/>
          <p:cNvSpPr txBox="1"/>
          <p:nvPr/>
        </p:nvSpPr>
        <p:spPr>
          <a:xfrm>
            <a:off x="2286000" y="803434"/>
            <a:ext cx="7767918" cy="984885"/>
          </a:xfrm>
          <a:prstGeom prst="rect">
            <a:avLst/>
          </a:prstGeom>
          <a:noFill/>
        </p:spPr>
        <p:txBody>
          <a:bodyPr wrap="square" rtlCol="0">
            <a:spAutoFit/>
          </a:bodyPr>
          <a:lstStyle/>
          <a:p>
            <a:pPr algn="ctr"/>
            <a:r>
              <a:rPr lang="en-US" sz="2000" dirty="0">
                <a:solidFill>
                  <a:schemeClr val="bg1"/>
                </a:solidFill>
              </a:rPr>
              <a:t>Symbolic of wicked nations and their leaders</a:t>
            </a:r>
          </a:p>
          <a:p>
            <a:pPr algn="ctr"/>
            <a:r>
              <a:rPr lang="en-US" dirty="0">
                <a:solidFill>
                  <a:schemeClr val="bg1"/>
                </a:solidFill>
              </a:rPr>
              <a:t>“The battle of Gog and Magog will be after the millennium." (6)</a:t>
            </a:r>
            <a:endParaRPr lang="en-US" sz="2000" dirty="0">
              <a:solidFill>
                <a:schemeClr val="bg1"/>
              </a:solidFill>
            </a:endParaRPr>
          </a:p>
          <a:p>
            <a:pPr algn="ctr"/>
            <a:endParaRPr lang="en-US" sz="2000" dirty="0">
              <a:solidFill>
                <a:schemeClr val="bg1"/>
              </a:solidFill>
            </a:endParaRPr>
          </a:p>
        </p:txBody>
      </p:sp>
      <p:sp>
        <p:nvSpPr>
          <p:cNvPr id="7" name="TextBox 6"/>
          <p:cNvSpPr txBox="1"/>
          <p:nvPr/>
        </p:nvSpPr>
        <p:spPr>
          <a:xfrm>
            <a:off x="1088799" y="4735544"/>
            <a:ext cx="4751294" cy="1631216"/>
          </a:xfrm>
          <a:prstGeom prst="rect">
            <a:avLst/>
          </a:prstGeom>
          <a:noFill/>
        </p:spPr>
        <p:txBody>
          <a:bodyPr wrap="square" rtlCol="0">
            <a:spAutoFit/>
          </a:bodyPr>
          <a:lstStyle/>
          <a:p>
            <a:r>
              <a:rPr lang="en-US" sz="2000" dirty="0">
                <a:solidFill>
                  <a:schemeClr val="bg1"/>
                </a:solidFill>
              </a:rPr>
              <a:t>There will be a battle before the 2</a:t>
            </a:r>
            <a:r>
              <a:rPr lang="en-US" sz="2000" baseline="30000" dirty="0">
                <a:solidFill>
                  <a:schemeClr val="bg1"/>
                </a:solidFill>
              </a:rPr>
              <a:t>nd</a:t>
            </a:r>
            <a:r>
              <a:rPr lang="en-US" sz="2000" dirty="0">
                <a:solidFill>
                  <a:schemeClr val="bg1"/>
                </a:solidFill>
              </a:rPr>
              <a:t> Coming and again after the Millennium, this time led by Michael—Those who will not answer Michael’s call will be those who rejected the doctrine of Christ.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245918"/>
            <a:ext cx="1108248" cy="1394012"/>
          </a:xfrm>
          <a:prstGeom prst="rect">
            <a:avLst/>
          </a:prstGeom>
        </p:spPr>
      </p:pic>
      <p:pic>
        <p:nvPicPr>
          <p:cNvPr id="4" name="Picture 3">
            <a:extLst>
              <a:ext uri="{FF2B5EF4-FFF2-40B4-BE49-F238E27FC236}">
                <a16:creationId xmlns:a16="http://schemas.microsoft.com/office/drawing/2014/main" id="{29BF83D2-DED2-41D8-A059-089E47746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3" y="1599198"/>
            <a:ext cx="3429000" cy="2981325"/>
          </a:xfrm>
          <a:prstGeom prst="rect">
            <a:avLst/>
          </a:prstGeom>
        </p:spPr>
      </p:pic>
      <p:pic>
        <p:nvPicPr>
          <p:cNvPr id="6" name="Picture 5">
            <a:extLst>
              <a:ext uri="{FF2B5EF4-FFF2-40B4-BE49-F238E27FC236}">
                <a16:creationId xmlns:a16="http://schemas.microsoft.com/office/drawing/2014/main" id="{70D17915-4881-4472-8F36-84F1105EE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618" y="4279900"/>
            <a:ext cx="3225800" cy="2425700"/>
          </a:xfrm>
          <a:prstGeom prst="rect">
            <a:avLst/>
          </a:prstGeom>
        </p:spPr>
      </p:pic>
    </p:spTree>
    <p:extLst>
      <p:ext uri="{BB962C8B-B14F-4D97-AF65-F5344CB8AC3E}">
        <p14:creationId xmlns:p14="http://schemas.microsoft.com/office/powerpoint/2010/main" val="38384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835" y="6374429"/>
            <a:ext cx="3048000" cy="369332"/>
          </a:xfrm>
          <a:prstGeom prst="rect">
            <a:avLst/>
          </a:prstGeom>
          <a:noFill/>
        </p:spPr>
        <p:txBody>
          <a:bodyPr wrap="square" rtlCol="0">
            <a:spAutoFit/>
          </a:bodyPr>
          <a:lstStyle/>
          <a:p>
            <a:r>
              <a:rPr lang="en-US" dirty="0">
                <a:solidFill>
                  <a:schemeClr val="bg1"/>
                </a:solidFill>
              </a:rPr>
              <a:t>Revelation 20:9-10</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Beloved City</a:t>
            </a:r>
          </a:p>
        </p:txBody>
      </p:sp>
      <p:sp>
        <p:nvSpPr>
          <p:cNvPr id="9" name="TextBox 8"/>
          <p:cNvSpPr txBox="1"/>
          <p:nvPr/>
        </p:nvSpPr>
        <p:spPr>
          <a:xfrm>
            <a:off x="295835" y="1001140"/>
            <a:ext cx="4468906" cy="3539430"/>
          </a:xfrm>
          <a:prstGeom prst="rect">
            <a:avLst/>
          </a:prstGeom>
          <a:noFill/>
        </p:spPr>
        <p:txBody>
          <a:bodyPr wrap="square" rtlCol="0">
            <a:spAutoFit/>
          </a:bodyPr>
          <a:lstStyle/>
          <a:p>
            <a:r>
              <a:rPr lang="en-US" sz="3200" dirty="0">
                <a:solidFill>
                  <a:schemeClr val="bg1"/>
                </a:solidFill>
              </a:rPr>
              <a:t>The Lord’s Kingdom</a:t>
            </a:r>
          </a:p>
          <a:p>
            <a:endParaRPr lang="en-US" sz="3200" dirty="0">
              <a:solidFill>
                <a:schemeClr val="bg1"/>
              </a:solidFill>
            </a:endParaRPr>
          </a:p>
          <a:p>
            <a:r>
              <a:rPr lang="en-US" sz="3200" dirty="0">
                <a:solidFill>
                  <a:schemeClr val="bg1"/>
                </a:solidFill>
              </a:rPr>
              <a:t>“compassed” the Saints and the city—protected</a:t>
            </a:r>
          </a:p>
          <a:p>
            <a:endParaRPr lang="en-US" sz="3200" dirty="0">
              <a:solidFill>
                <a:schemeClr val="bg1"/>
              </a:solidFill>
            </a:endParaRPr>
          </a:p>
          <a:p>
            <a:r>
              <a:rPr lang="en-US" sz="3200" dirty="0">
                <a:solidFill>
                  <a:schemeClr val="bg1"/>
                </a:solidFill>
              </a:rPr>
              <a:t>And cast the wicked out forever</a:t>
            </a:r>
          </a:p>
        </p:txBody>
      </p:sp>
      <p:pic>
        <p:nvPicPr>
          <p:cNvPr id="3" name="Picture 2">
            <a:extLst>
              <a:ext uri="{FF2B5EF4-FFF2-40B4-BE49-F238E27FC236}">
                <a16:creationId xmlns:a16="http://schemas.microsoft.com/office/drawing/2014/main" id="{E8687161-DC87-49D7-A903-0FD111306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988" y="1464603"/>
            <a:ext cx="6502422" cy="4334948"/>
          </a:xfrm>
          <a:prstGeom prst="rect">
            <a:avLst/>
          </a:prstGeom>
        </p:spPr>
      </p:pic>
    </p:spTree>
    <p:extLst>
      <p:ext uri="{BB962C8B-B14F-4D97-AF65-F5344CB8AC3E}">
        <p14:creationId xmlns:p14="http://schemas.microsoft.com/office/powerpoint/2010/main" val="31679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835" y="6374429"/>
            <a:ext cx="3048000" cy="369332"/>
          </a:xfrm>
          <a:prstGeom prst="rect">
            <a:avLst/>
          </a:prstGeom>
          <a:noFill/>
        </p:spPr>
        <p:txBody>
          <a:bodyPr wrap="square" rtlCol="0">
            <a:spAutoFit/>
          </a:bodyPr>
          <a:lstStyle/>
          <a:p>
            <a:r>
              <a:rPr lang="en-US" dirty="0">
                <a:solidFill>
                  <a:schemeClr val="bg1"/>
                </a:solidFill>
              </a:rPr>
              <a:t>Revelation 20:8</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Fire and </a:t>
            </a:r>
            <a:r>
              <a:rPr lang="en-US" sz="4000" dirty="0" err="1">
                <a:solidFill>
                  <a:schemeClr val="bg1"/>
                </a:solidFill>
                <a:latin typeface="Britannic Bold" pitchFamily="34" charset="0"/>
              </a:rPr>
              <a:t>Brimston</a:t>
            </a:r>
            <a:endParaRPr lang="en-US" sz="4000" dirty="0">
              <a:solidFill>
                <a:schemeClr val="bg1"/>
              </a:solidFill>
              <a:latin typeface="Britannic Bold" pitchFamily="34" charset="0"/>
            </a:endParaRPr>
          </a:p>
        </p:txBody>
      </p:sp>
      <p:sp>
        <p:nvSpPr>
          <p:cNvPr id="9" name="TextBox 8"/>
          <p:cNvSpPr txBox="1"/>
          <p:nvPr/>
        </p:nvSpPr>
        <p:spPr>
          <a:xfrm>
            <a:off x="295835" y="1555526"/>
            <a:ext cx="3697941" cy="2677656"/>
          </a:xfrm>
          <a:prstGeom prst="rect">
            <a:avLst/>
          </a:prstGeom>
          <a:noFill/>
        </p:spPr>
        <p:txBody>
          <a:bodyPr wrap="square" rtlCol="0">
            <a:spAutoFit/>
          </a:bodyPr>
          <a:lstStyle/>
          <a:p>
            <a:r>
              <a:rPr lang="en-US" sz="2400" dirty="0">
                <a:solidFill>
                  <a:schemeClr val="bg1"/>
                </a:solidFill>
              </a:rPr>
              <a:t> “A man is his own tormentor and his own condemner. </a:t>
            </a:r>
          </a:p>
          <a:p>
            <a:endParaRPr lang="en-US" sz="2400" dirty="0">
              <a:solidFill>
                <a:schemeClr val="bg1"/>
              </a:solidFill>
            </a:endParaRPr>
          </a:p>
          <a:p>
            <a:r>
              <a:rPr lang="en-US" sz="2400" dirty="0">
                <a:solidFill>
                  <a:schemeClr val="bg1"/>
                </a:solidFill>
              </a:rPr>
              <a:t>Hence the saying, They shall go into the lake that burns with fire and brimstone.</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776" y="1015896"/>
            <a:ext cx="4034118" cy="55028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516470" y="2274838"/>
            <a:ext cx="3294529" cy="2308324"/>
          </a:xfrm>
          <a:prstGeom prst="rect">
            <a:avLst/>
          </a:prstGeom>
        </p:spPr>
        <p:txBody>
          <a:bodyPr wrap="square">
            <a:spAutoFit/>
          </a:bodyPr>
          <a:lstStyle/>
          <a:p>
            <a:r>
              <a:rPr lang="en-US" sz="2400" dirty="0">
                <a:solidFill>
                  <a:schemeClr val="bg1"/>
                </a:solidFill>
              </a:rPr>
              <a:t>“The torment of disappointment in the mind of man is as exquisite as a lake burning with fire and brimstone.” (6)</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916" y="5165083"/>
            <a:ext cx="1108248" cy="1394012"/>
          </a:xfrm>
          <a:prstGeom prst="rect">
            <a:avLst/>
          </a:prstGeom>
        </p:spPr>
      </p:pic>
    </p:spTree>
    <p:extLst>
      <p:ext uri="{BB962C8B-B14F-4D97-AF65-F5344CB8AC3E}">
        <p14:creationId xmlns:p14="http://schemas.microsoft.com/office/powerpoint/2010/main" val="207771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6456402"/>
            <a:ext cx="3048000" cy="369332"/>
          </a:xfrm>
          <a:prstGeom prst="rect">
            <a:avLst/>
          </a:prstGeom>
          <a:noFill/>
        </p:spPr>
        <p:txBody>
          <a:bodyPr wrap="square" rtlCol="0">
            <a:spAutoFit/>
          </a:bodyPr>
          <a:lstStyle/>
          <a:p>
            <a:r>
              <a:rPr lang="en-US" dirty="0">
                <a:solidFill>
                  <a:schemeClr val="bg1"/>
                </a:solidFill>
              </a:rPr>
              <a:t>Revelation 20:11</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White Throne</a:t>
            </a:r>
          </a:p>
        </p:txBody>
      </p:sp>
      <p:sp>
        <p:nvSpPr>
          <p:cNvPr id="9" name="TextBox 8"/>
          <p:cNvSpPr txBox="1"/>
          <p:nvPr/>
        </p:nvSpPr>
        <p:spPr>
          <a:xfrm>
            <a:off x="484094" y="1012686"/>
            <a:ext cx="4572000" cy="461665"/>
          </a:xfrm>
          <a:prstGeom prst="rect">
            <a:avLst/>
          </a:prstGeom>
          <a:noFill/>
        </p:spPr>
        <p:txBody>
          <a:bodyPr wrap="square" rtlCol="0">
            <a:spAutoFit/>
          </a:bodyPr>
          <a:lstStyle/>
          <a:p>
            <a:r>
              <a:rPr lang="en-US" sz="2400" dirty="0">
                <a:solidFill>
                  <a:schemeClr val="bg1"/>
                </a:solidFill>
              </a:rPr>
              <a:t>Christ’s throne of purity and justice</a:t>
            </a:r>
          </a:p>
        </p:txBody>
      </p:sp>
      <p:sp>
        <p:nvSpPr>
          <p:cNvPr id="6" name="TextBox 5"/>
          <p:cNvSpPr txBox="1"/>
          <p:nvPr/>
        </p:nvSpPr>
        <p:spPr>
          <a:xfrm>
            <a:off x="5699311" y="1600200"/>
            <a:ext cx="5945842" cy="2308324"/>
          </a:xfrm>
          <a:prstGeom prst="rect">
            <a:avLst/>
          </a:prstGeom>
          <a:noFill/>
        </p:spPr>
        <p:txBody>
          <a:bodyPr wrap="square" rtlCol="0">
            <a:spAutoFit/>
          </a:bodyPr>
          <a:lstStyle/>
          <a:p>
            <a:r>
              <a:rPr lang="en-US" sz="2400" dirty="0">
                <a:solidFill>
                  <a:schemeClr val="bg1"/>
                </a:solidFill>
              </a:rPr>
              <a:t>Earth and Heaven fled away—</a:t>
            </a:r>
          </a:p>
          <a:p>
            <a:r>
              <a:rPr lang="en-US" sz="2400" dirty="0">
                <a:solidFill>
                  <a:schemeClr val="bg1"/>
                </a:solidFill>
              </a:rPr>
              <a:t>The end of the earth and of the atmospheric heaven which surround it.</a:t>
            </a:r>
          </a:p>
          <a:p>
            <a:endParaRPr lang="en-US" sz="2400" dirty="0">
              <a:solidFill>
                <a:schemeClr val="bg1"/>
              </a:solidFill>
            </a:endParaRPr>
          </a:p>
          <a:p>
            <a:r>
              <a:rPr lang="en-US" sz="2400" dirty="0">
                <a:solidFill>
                  <a:schemeClr val="bg1"/>
                </a:solidFill>
              </a:rPr>
              <a:t>—a new earth </a:t>
            </a:r>
          </a:p>
          <a:p>
            <a:r>
              <a:rPr lang="en-US" sz="2400" dirty="0">
                <a:solidFill>
                  <a:schemeClr val="bg1"/>
                </a:solidFill>
              </a:rPr>
              <a:t>D&amp;C 29:24-25</a:t>
            </a:r>
          </a:p>
        </p:txBody>
      </p:sp>
      <p:pic>
        <p:nvPicPr>
          <p:cNvPr id="3" name="Picture 2">
            <a:extLst>
              <a:ext uri="{FF2B5EF4-FFF2-40B4-BE49-F238E27FC236}">
                <a16:creationId xmlns:a16="http://schemas.microsoft.com/office/drawing/2014/main" id="{3185E65D-B04A-435E-87D3-E2011673B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137" y="1649343"/>
            <a:ext cx="3124200" cy="4419600"/>
          </a:xfrm>
          <a:prstGeom prst="rect">
            <a:avLst/>
          </a:prstGeom>
        </p:spPr>
      </p:pic>
      <p:pic>
        <p:nvPicPr>
          <p:cNvPr id="5" name="Picture 4">
            <a:extLst>
              <a:ext uri="{FF2B5EF4-FFF2-40B4-BE49-F238E27FC236}">
                <a16:creationId xmlns:a16="http://schemas.microsoft.com/office/drawing/2014/main" id="{050BEB6A-CC2C-418B-9090-5608E6DCC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7926" y="2982962"/>
            <a:ext cx="3327400" cy="3581400"/>
          </a:xfrm>
          <a:prstGeom prst="rect">
            <a:avLst/>
          </a:prstGeom>
        </p:spPr>
      </p:pic>
    </p:spTree>
    <p:extLst>
      <p:ext uri="{BB962C8B-B14F-4D97-AF65-F5344CB8AC3E}">
        <p14:creationId xmlns:p14="http://schemas.microsoft.com/office/powerpoint/2010/main" val="8807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rampant-mac.com/dp_07/Paroxusmos-Radiare_440.jpg"/>
          <p:cNvPicPr>
            <a:picLocks noChangeAspect="1" noChangeArrowheads="1"/>
          </p:cNvPicPr>
          <p:nvPr/>
        </p:nvPicPr>
        <p:blipFill>
          <a:blip r:embed="rId2" cstate="print">
            <a:lum bright="-62000" contrast="-70000"/>
            <a:extLst>
              <a:ext uri="{BEBA8EAE-BF5A-486C-A8C5-ECC9F3942E4B}">
                <a14:imgProps xmlns:a14="http://schemas.microsoft.com/office/drawing/2010/main">
                  <a14:imgLayer r:embed="rId3">
                    <a14:imgEffect>
                      <a14:artisticPhotocopy/>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288359" y="772986"/>
            <a:ext cx="11247734" cy="6109365"/>
          </a:xfrm>
          <a:prstGeom prst="rect">
            <a:avLst/>
          </a:prstGeom>
          <a:noFill/>
        </p:spPr>
        <p:txBody>
          <a:bodyPr wrap="square" rtlCol="0">
            <a:spAutoFit/>
          </a:bodyPr>
          <a:lstStyle/>
          <a:p>
            <a:r>
              <a:rPr lang="en-US" sz="2300" dirty="0">
                <a:solidFill>
                  <a:schemeClr val="bg1"/>
                </a:solidFill>
              </a:rPr>
              <a:t>Satan is bound for a thousand years and no longer deceives the nations</a:t>
            </a:r>
          </a:p>
          <a:p>
            <a:r>
              <a:rPr lang="en-US" sz="2300" dirty="0">
                <a:solidFill>
                  <a:schemeClr val="accent5">
                    <a:lumMod val="60000"/>
                    <a:lumOff val="40000"/>
                  </a:schemeClr>
                </a:solidFill>
              </a:rPr>
              <a:t>Revelation 20:1-3</a:t>
            </a:r>
          </a:p>
          <a:p>
            <a:r>
              <a:rPr lang="en-US" sz="2300" dirty="0">
                <a:solidFill>
                  <a:schemeClr val="accent5">
                    <a:lumMod val="60000"/>
                    <a:lumOff val="40000"/>
                  </a:schemeClr>
                </a:solidFill>
              </a:rPr>
              <a:t>1 Nephi 22:26-28</a:t>
            </a:r>
          </a:p>
          <a:p>
            <a:endParaRPr lang="en-US" sz="2300" dirty="0">
              <a:solidFill>
                <a:schemeClr val="bg1"/>
              </a:solidFill>
            </a:endParaRPr>
          </a:p>
          <a:p>
            <a:r>
              <a:rPr lang="en-US" sz="2300" dirty="0">
                <a:solidFill>
                  <a:schemeClr val="bg1"/>
                </a:solidFill>
              </a:rPr>
              <a:t>The righteous rise in the First Resurrection</a:t>
            </a:r>
          </a:p>
          <a:p>
            <a:r>
              <a:rPr lang="en-US" sz="2300" dirty="0">
                <a:solidFill>
                  <a:schemeClr val="accent5">
                    <a:lumMod val="60000"/>
                    <a:lumOff val="40000"/>
                  </a:schemeClr>
                </a:solidFill>
              </a:rPr>
              <a:t>Revelation 20:4-6</a:t>
            </a:r>
          </a:p>
          <a:p>
            <a:r>
              <a:rPr lang="en-US" sz="2300" dirty="0">
                <a:solidFill>
                  <a:schemeClr val="accent5">
                    <a:lumMod val="60000"/>
                    <a:lumOff val="40000"/>
                  </a:schemeClr>
                </a:solidFill>
              </a:rPr>
              <a:t>Mosiah 15:21-23</a:t>
            </a:r>
          </a:p>
          <a:p>
            <a:r>
              <a:rPr lang="en-US" sz="2300" dirty="0">
                <a:solidFill>
                  <a:schemeClr val="accent5">
                    <a:lumMod val="60000"/>
                    <a:lumOff val="40000"/>
                  </a:schemeClr>
                </a:solidFill>
              </a:rPr>
              <a:t>D&amp;C 88:96-98</a:t>
            </a:r>
          </a:p>
          <a:p>
            <a:endParaRPr lang="en-US" sz="2300" dirty="0">
              <a:solidFill>
                <a:schemeClr val="bg1"/>
              </a:solidFill>
            </a:endParaRPr>
          </a:p>
          <a:p>
            <a:r>
              <a:rPr lang="en-US" sz="2300" dirty="0">
                <a:solidFill>
                  <a:schemeClr val="bg1"/>
                </a:solidFill>
              </a:rPr>
              <a:t>“During that thousand years of peace the great work of the Lord shall be in the temples, and into those temples the people shall go to labor for those who have (died) and who are waiting to have these ordinances…preformed for them by those who still (live) upon the earth”</a:t>
            </a:r>
          </a:p>
          <a:p>
            <a:r>
              <a:rPr lang="en-US" sz="2300" dirty="0">
                <a:solidFill>
                  <a:schemeClr val="accent5">
                    <a:lumMod val="60000"/>
                    <a:lumOff val="40000"/>
                  </a:schemeClr>
                </a:solidFill>
              </a:rPr>
              <a:t>Joseph Fielding Smith</a:t>
            </a:r>
          </a:p>
          <a:p>
            <a:r>
              <a:rPr lang="en-US" sz="2300" dirty="0">
                <a:solidFill>
                  <a:schemeClr val="accent5">
                    <a:lumMod val="60000"/>
                    <a:lumOff val="40000"/>
                  </a:schemeClr>
                </a:solidFill>
              </a:rPr>
              <a:t>Doctrines of Salvation 3:58</a:t>
            </a:r>
          </a:p>
          <a:p>
            <a:r>
              <a:rPr lang="en-US" sz="2300" dirty="0">
                <a:solidFill>
                  <a:schemeClr val="accent5">
                    <a:lumMod val="60000"/>
                    <a:lumOff val="40000"/>
                  </a:schemeClr>
                </a:solidFill>
              </a:rPr>
              <a:t>Isaiah 2:2-5</a:t>
            </a:r>
          </a:p>
          <a:p>
            <a:r>
              <a:rPr lang="en-US" sz="2300" dirty="0">
                <a:solidFill>
                  <a:schemeClr val="accent5">
                    <a:lumMod val="60000"/>
                    <a:lumOff val="40000"/>
                  </a:schemeClr>
                </a:solidFill>
              </a:rPr>
              <a:t>D&amp;C 128:15</a:t>
            </a:r>
            <a:endParaRPr lang="en-US" sz="2300" dirty="0">
              <a:solidFill>
                <a:schemeClr val="bg1"/>
              </a:solidFill>
            </a:endParaRPr>
          </a:p>
        </p:txBody>
      </p:sp>
      <p:sp>
        <p:nvSpPr>
          <p:cNvPr id="6" name="TextBox 5"/>
          <p:cNvSpPr txBox="1"/>
          <p:nvPr/>
        </p:nvSpPr>
        <p:spPr>
          <a:xfrm>
            <a:off x="1676400" y="152401"/>
            <a:ext cx="8763000" cy="769441"/>
          </a:xfrm>
          <a:prstGeom prst="rect">
            <a:avLst/>
          </a:prstGeom>
          <a:noFill/>
        </p:spPr>
        <p:txBody>
          <a:bodyPr wrap="square" rtlCol="0">
            <a:spAutoFit/>
          </a:bodyPr>
          <a:lstStyle/>
          <a:p>
            <a:pPr algn="ctr"/>
            <a:r>
              <a:rPr lang="en-US" sz="4400" dirty="0">
                <a:solidFill>
                  <a:schemeClr val="bg1"/>
                </a:solidFill>
                <a:latin typeface="Castellar" pitchFamily="18" charset="0"/>
              </a:rPr>
              <a:t>During  Millennium</a:t>
            </a:r>
          </a:p>
        </p:txBody>
      </p:sp>
      <p:sp>
        <p:nvSpPr>
          <p:cNvPr id="2" name="Rectangle 1"/>
          <p:cNvSpPr/>
          <p:nvPr/>
        </p:nvSpPr>
        <p:spPr>
          <a:xfrm>
            <a:off x="6279775" y="5643300"/>
            <a:ext cx="5419165" cy="923330"/>
          </a:xfrm>
          <a:prstGeom prst="rect">
            <a:avLst/>
          </a:prstGeom>
        </p:spPr>
        <p:txBody>
          <a:bodyPr wrap="square">
            <a:spAutoFit/>
          </a:bodyPr>
          <a:lstStyle/>
          <a:p>
            <a:r>
              <a:rPr lang="en-US" b="1" dirty="0">
                <a:solidFill>
                  <a:srgbClr val="FFFF00"/>
                </a:solidFill>
                <a:latin typeface="Open Sans"/>
              </a:rPr>
              <a:t>If we are faithful to Jesus Christ, we will have part in the First Resurrection and reign with Christ during the Millennium</a:t>
            </a:r>
            <a:endParaRPr lang="en-US" dirty="0">
              <a:solidFill>
                <a:srgbClr val="FFFF00"/>
              </a:solidFill>
            </a:endParaRPr>
          </a:p>
        </p:txBody>
      </p:sp>
    </p:spTree>
    <p:extLst>
      <p:ext uri="{BB962C8B-B14F-4D97-AF65-F5344CB8AC3E}">
        <p14:creationId xmlns:p14="http://schemas.microsoft.com/office/powerpoint/2010/main" val="8216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399" y="6411039"/>
            <a:ext cx="4325471" cy="369332"/>
          </a:xfrm>
          <a:prstGeom prst="rect">
            <a:avLst/>
          </a:prstGeom>
          <a:noFill/>
        </p:spPr>
        <p:txBody>
          <a:bodyPr wrap="square" rtlCol="0">
            <a:spAutoFit/>
          </a:bodyPr>
          <a:lstStyle/>
          <a:p>
            <a:r>
              <a:rPr lang="en-US" dirty="0">
                <a:solidFill>
                  <a:schemeClr val="bg1"/>
                </a:solidFill>
              </a:rPr>
              <a:t>Revelation 20:12-13; D&amp;C 128:6-7</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Book of Life</a:t>
            </a:r>
          </a:p>
        </p:txBody>
      </p:sp>
      <p:sp>
        <p:nvSpPr>
          <p:cNvPr id="9" name="TextBox 8"/>
          <p:cNvSpPr txBox="1"/>
          <p:nvPr/>
        </p:nvSpPr>
        <p:spPr>
          <a:xfrm>
            <a:off x="270137" y="897196"/>
            <a:ext cx="5682503" cy="2308324"/>
          </a:xfrm>
          <a:prstGeom prst="rect">
            <a:avLst/>
          </a:prstGeom>
          <a:noFill/>
        </p:spPr>
        <p:txBody>
          <a:bodyPr wrap="square" rtlCol="0">
            <a:spAutoFit/>
          </a:bodyPr>
          <a:lstStyle/>
          <a:p>
            <a:r>
              <a:rPr lang="en-US" sz="2400" dirty="0">
                <a:solidFill>
                  <a:srgbClr val="FFFF00"/>
                </a:solidFill>
              </a:rPr>
              <a:t>“and I saw the dead, small and great, stand before god; and the books were opened: and another book was opened, which is the book of life; and the dead were judged out of those things which were written in the books, according to their works…</a:t>
            </a:r>
          </a:p>
        </p:txBody>
      </p:sp>
      <p:sp>
        <p:nvSpPr>
          <p:cNvPr id="6" name="TextBox 5"/>
          <p:cNvSpPr txBox="1"/>
          <p:nvPr/>
        </p:nvSpPr>
        <p:spPr>
          <a:xfrm>
            <a:off x="6038910" y="4023797"/>
            <a:ext cx="5441577" cy="1938992"/>
          </a:xfrm>
          <a:prstGeom prst="rect">
            <a:avLst/>
          </a:prstGeom>
          <a:noFill/>
        </p:spPr>
        <p:txBody>
          <a:bodyPr wrap="square" rtlCol="0">
            <a:spAutoFit/>
          </a:bodyPr>
          <a:lstStyle/>
          <a:p>
            <a:r>
              <a:rPr lang="en-US" sz="2400" dirty="0">
                <a:solidFill>
                  <a:srgbClr val="FFFF00"/>
                </a:solidFill>
              </a:rPr>
              <a:t>…And the sea gave up the dead which were in it; and death and hell delivered up the dead which were in them: and they were judged every man according to their works.”</a:t>
            </a:r>
          </a:p>
        </p:txBody>
      </p:sp>
      <p:sp>
        <p:nvSpPr>
          <p:cNvPr id="15" name="TextBox 14"/>
          <p:cNvSpPr txBox="1"/>
          <p:nvPr/>
        </p:nvSpPr>
        <p:spPr>
          <a:xfrm>
            <a:off x="8042552" y="810799"/>
            <a:ext cx="3657600" cy="2308324"/>
          </a:xfrm>
          <a:prstGeom prst="rect">
            <a:avLst/>
          </a:prstGeom>
          <a:noFill/>
        </p:spPr>
        <p:txBody>
          <a:bodyPr wrap="square" rtlCol="0">
            <a:spAutoFit/>
          </a:bodyPr>
          <a:lstStyle/>
          <a:p>
            <a:r>
              <a:rPr lang="en-US" sz="2400" dirty="0">
                <a:solidFill>
                  <a:schemeClr val="bg1"/>
                </a:solidFill>
              </a:rPr>
              <a:t>The records of our acts are transcribed in our souls. The account of our obedience or disobedience is written in our bodies.</a:t>
            </a:r>
          </a:p>
          <a:p>
            <a:r>
              <a:rPr lang="en-US" sz="2400" dirty="0">
                <a:solidFill>
                  <a:schemeClr val="bg1"/>
                </a:solidFill>
              </a:rPr>
              <a:t>(7)</a:t>
            </a:r>
          </a:p>
        </p:txBody>
      </p:sp>
      <p:pic>
        <p:nvPicPr>
          <p:cNvPr id="16" name="Picture 15" descr="scriptures.jpg"/>
          <p:cNvPicPr>
            <a:picLocks noChangeAspect="1"/>
          </p:cNvPicPr>
          <p:nvPr/>
        </p:nvPicPr>
        <p:blipFill>
          <a:blip r:embed="rId3" cstate="print"/>
          <a:stretch>
            <a:fillRect/>
          </a:stretch>
        </p:blipFill>
        <p:spPr>
          <a:xfrm>
            <a:off x="6038910" y="1008855"/>
            <a:ext cx="1831103" cy="2312155"/>
          </a:xfrm>
          <a:prstGeom prst="rect">
            <a:avLst/>
          </a:prstGeom>
        </p:spPr>
      </p:pic>
      <p:pic>
        <p:nvPicPr>
          <p:cNvPr id="3" name="Picture 2">
            <a:extLst>
              <a:ext uri="{FF2B5EF4-FFF2-40B4-BE49-F238E27FC236}">
                <a16:creationId xmlns:a16="http://schemas.microsoft.com/office/drawing/2014/main" id="{520D4B68-930A-489B-AF48-CB556AF04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321010"/>
            <a:ext cx="3048000" cy="2819400"/>
          </a:xfrm>
          <a:prstGeom prst="rect">
            <a:avLst/>
          </a:prstGeom>
        </p:spPr>
      </p:pic>
    </p:spTree>
    <p:extLst>
      <p:ext uri="{BB962C8B-B14F-4D97-AF65-F5344CB8AC3E}">
        <p14:creationId xmlns:p14="http://schemas.microsoft.com/office/powerpoint/2010/main" val="27571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a:solidFill>
                  <a:schemeClr val="bg1"/>
                </a:solidFill>
                <a:latin typeface="Britannic Bold" pitchFamily="34" charset="0"/>
              </a:rPr>
              <a:t>Doctrinal </a:t>
            </a:r>
            <a:r>
              <a:rPr lang="en-US" sz="4000" dirty="0">
                <a:solidFill>
                  <a:schemeClr val="bg1"/>
                </a:solidFill>
                <a:latin typeface="Britannic Bold" pitchFamily="34" charset="0"/>
              </a:rPr>
              <a:t>Mastery</a:t>
            </a:r>
          </a:p>
        </p:txBody>
      </p:sp>
      <p:sp>
        <p:nvSpPr>
          <p:cNvPr id="3" name="Rectangle 2"/>
          <p:cNvSpPr/>
          <p:nvPr/>
        </p:nvSpPr>
        <p:spPr>
          <a:xfrm>
            <a:off x="5840506" y="1157371"/>
            <a:ext cx="5472952" cy="5016758"/>
          </a:xfrm>
          <a:prstGeom prst="rect">
            <a:avLst/>
          </a:prstGeom>
        </p:spPr>
        <p:txBody>
          <a:bodyPr wrap="square">
            <a:spAutoFit/>
          </a:bodyPr>
          <a:lstStyle/>
          <a:p>
            <a:r>
              <a:rPr lang="en-US" sz="3200" dirty="0">
                <a:solidFill>
                  <a:schemeClr val="bg1"/>
                </a:solidFill>
                <a:latin typeface="Palatino"/>
              </a:rPr>
              <a:t>And I saw the dead, small and great, stand before God; and the books were opened: and another book was opened, which is the book of life: and the dead were judged out of those things which were written in the books, according to their works.</a:t>
            </a:r>
            <a:endParaRPr lang="en-US" sz="3200" dirty="0">
              <a:solidFill>
                <a:schemeClr val="bg1"/>
              </a:solidFill>
            </a:endParaRPr>
          </a:p>
        </p:txBody>
      </p:sp>
      <p:grpSp>
        <p:nvGrpSpPr>
          <p:cNvPr id="12" name="Group 11"/>
          <p:cNvGrpSpPr/>
          <p:nvPr/>
        </p:nvGrpSpPr>
        <p:grpSpPr>
          <a:xfrm>
            <a:off x="656232" y="1608528"/>
            <a:ext cx="2810519" cy="3640943"/>
            <a:chOff x="2819400" y="3657598"/>
            <a:chExt cx="1365515" cy="2048764"/>
          </a:xfrm>
        </p:grpSpPr>
        <p:sp>
          <p:nvSpPr>
            <p:cNvPr id="13" name="Rectangle 12"/>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Revelation 20:12</a:t>
              </a:r>
            </a:p>
          </p:txBody>
        </p:sp>
        <p:sp>
          <p:nvSpPr>
            <p:cNvPr id="16" name="Rectangle 15"/>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rrow: Right 3"/>
          <p:cNvSpPr/>
          <p:nvPr/>
        </p:nvSpPr>
        <p:spPr>
          <a:xfrm>
            <a:off x="4021616" y="3038873"/>
            <a:ext cx="1304365" cy="8202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399" y="6411039"/>
            <a:ext cx="4325471" cy="369332"/>
          </a:xfrm>
          <a:prstGeom prst="rect">
            <a:avLst/>
          </a:prstGeom>
          <a:noFill/>
        </p:spPr>
        <p:txBody>
          <a:bodyPr wrap="square" rtlCol="0">
            <a:spAutoFit/>
          </a:bodyPr>
          <a:lstStyle/>
          <a:p>
            <a:r>
              <a:rPr lang="en-US" dirty="0">
                <a:solidFill>
                  <a:schemeClr val="bg1"/>
                </a:solidFill>
              </a:rPr>
              <a:t>Revelation 20:12</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What Books?</a:t>
            </a:r>
          </a:p>
        </p:txBody>
      </p:sp>
      <p:sp>
        <p:nvSpPr>
          <p:cNvPr id="9" name="TextBox 8"/>
          <p:cNvSpPr txBox="1"/>
          <p:nvPr/>
        </p:nvSpPr>
        <p:spPr>
          <a:xfrm>
            <a:off x="3841424" y="778728"/>
            <a:ext cx="4657117" cy="5262979"/>
          </a:xfrm>
          <a:prstGeom prst="rect">
            <a:avLst/>
          </a:prstGeom>
          <a:noFill/>
        </p:spPr>
        <p:txBody>
          <a:bodyPr wrap="square" rtlCol="0">
            <a:spAutoFit/>
          </a:bodyPr>
          <a:lstStyle/>
          <a:p>
            <a:r>
              <a:rPr lang="en-US" sz="2400" dirty="0">
                <a:solidFill>
                  <a:schemeClr val="bg1"/>
                </a:solidFill>
              </a:rPr>
              <a:t>The Standard Works of the Church, the holy scriptures wherein the law of the Lord is recorded and the instruction given as to how men should walk in this mortal probation; </a:t>
            </a:r>
          </a:p>
          <a:p>
            <a:endParaRPr lang="en-US" sz="2400" dirty="0">
              <a:solidFill>
                <a:schemeClr val="bg1"/>
              </a:solidFill>
            </a:endParaRPr>
          </a:p>
          <a:p>
            <a:r>
              <a:rPr lang="en-US" sz="2400" dirty="0">
                <a:solidFill>
                  <a:schemeClr val="bg1"/>
                </a:solidFill>
              </a:rPr>
              <a:t>also, the records of the Church wherein are recorded the faith and good works of the saints-the records of their baptism, celestial marriage, tithe paying, missionary service, and their acts of devotion and worship." (7)</a:t>
            </a:r>
          </a:p>
        </p:txBody>
      </p:sp>
      <p:pic>
        <p:nvPicPr>
          <p:cNvPr id="2050" name="Picture 2" descr="scroll, gold plates, scri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541" y="314324"/>
            <a:ext cx="3364847" cy="4491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ds church headquart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97" y="802837"/>
            <a:ext cx="3191340" cy="48053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64846" y="5093018"/>
            <a:ext cx="2393576" cy="1477328"/>
          </a:xfrm>
          <a:prstGeom prst="rect">
            <a:avLst/>
          </a:prstGeom>
        </p:spPr>
        <p:txBody>
          <a:bodyPr wrap="square">
            <a:spAutoFit/>
          </a:bodyPr>
          <a:lstStyle/>
          <a:p>
            <a:pPr algn="ctr"/>
            <a:r>
              <a:rPr lang="en-US" b="1" dirty="0">
                <a:solidFill>
                  <a:srgbClr val="FFFF00"/>
                </a:solidFill>
                <a:latin typeface="Open Sans"/>
              </a:rPr>
              <a:t>God will judge us out of the books that have been written according to our works</a:t>
            </a:r>
            <a:endParaRPr lang="en-US" dirty="0">
              <a:solidFill>
                <a:srgbClr val="FFFF00"/>
              </a:solidFill>
            </a:endParaRPr>
          </a:p>
        </p:txBody>
      </p:sp>
    </p:spTree>
    <p:extLst>
      <p:ext uri="{BB962C8B-B14F-4D97-AF65-F5344CB8AC3E}">
        <p14:creationId xmlns:p14="http://schemas.microsoft.com/office/powerpoint/2010/main" val="26586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76400" y="152401"/>
            <a:ext cx="8839200" cy="1323439"/>
          </a:xfrm>
          <a:prstGeom prst="rect">
            <a:avLst/>
          </a:prstGeom>
          <a:noFill/>
        </p:spPr>
        <p:txBody>
          <a:bodyPr wrap="square" rtlCol="0">
            <a:spAutoFit/>
          </a:bodyPr>
          <a:lstStyle/>
          <a:p>
            <a:pPr algn="ctr"/>
            <a:r>
              <a:rPr lang="en-US" sz="4000" dirty="0">
                <a:solidFill>
                  <a:schemeClr val="bg1"/>
                </a:solidFill>
                <a:latin typeface="Britannic Bold" pitchFamily="34" charset="0"/>
              </a:rPr>
              <a:t>What about those who haven’t heard the Word of the Lord?</a:t>
            </a:r>
          </a:p>
        </p:txBody>
      </p:sp>
      <p:sp>
        <p:nvSpPr>
          <p:cNvPr id="9" name="TextBox 8"/>
          <p:cNvSpPr txBox="1"/>
          <p:nvPr/>
        </p:nvSpPr>
        <p:spPr>
          <a:xfrm>
            <a:off x="506504" y="2181761"/>
            <a:ext cx="5360894" cy="3970318"/>
          </a:xfrm>
          <a:prstGeom prst="rect">
            <a:avLst/>
          </a:prstGeom>
          <a:noFill/>
        </p:spPr>
        <p:txBody>
          <a:bodyPr wrap="square" rtlCol="0">
            <a:spAutoFit/>
          </a:bodyPr>
          <a:lstStyle/>
          <a:p>
            <a:r>
              <a:rPr lang="en-US" sz="2800" i="1" dirty="0">
                <a:solidFill>
                  <a:srgbClr val="FFFF00"/>
                </a:solidFill>
              </a:rPr>
              <a:t>“…All who have died without a knowledge of this gospel, who thou have received it if they had been permitted to tarry, shall be heirs of the celestial kingdom of God.”</a:t>
            </a:r>
          </a:p>
          <a:p>
            <a:r>
              <a:rPr lang="en-US" sz="2800" i="1" dirty="0">
                <a:solidFill>
                  <a:srgbClr val="FFFF00"/>
                </a:solidFill>
              </a:rPr>
              <a:t>D&amp;C 137:7</a:t>
            </a:r>
          </a:p>
          <a:p>
            <a:endParaRPr lang="en-US" sz="2800" i="1" dirty="0">
              <a:solidFill>
                <a:srgbClr val="FFFF00"/>
              </a:solidFill>
            </a:endParaRPr>
          </a:p>
          <a:p>
            <a:endParaRPr lang="en-US" sz="2800" i="1" dirty="0">
              <a:solidFill>
                <a:srgbClr val="FFFF00"/>
              </a:solidFill>
            </a:endParaRPr>
          </a:p>
          <a:p>
            <a:endParaRPr lang="en-US" sz="2800" i="1" dirty="0">
              <a:solidFill>
                <a:srgbClr val="FFFF00"/>
              </a:solidFill>
            </a:endParaRPr>
          </a:p>
        </p:txBody>
      </p:sp>
      <p:pic>
        <p:nvPicPr>
          <p:cNvPr id="3" name="Picture 2">
            <a:extLst>
              <a:ext uri="{FF2B5EF4-FFF2-40B4-BE49-F238E27FC236}">
                <a16:creationId xmlns:a16="http://schemas.microsoft.com/office/drawing/2014/main" id="{1B898312-41E8-4EC3-835F-2E40BFE75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398" y="2093325"/>
            <a:ext cx="5194300" cy="3898900"/>
          </a:xfrm>
          <a:prstGeom prst="rect">
            <a:avLst/>
          </a:prstGeom>
        </p:spPr>
      </p:pic>
    </p:spTree>
    <p:extLst>
      <p:ext uri="{BB962C8B-B14F-4D97-AF65-F5344CB8AC3E}">
        <p14:creationId xmlns:p14="http://schemas.microsoft.com/office/powerpoint/2010/main" val="15458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Note of Warning from John </a:t>
            </a:r>
          </a:p>
        </p:txBody>
      </p:sp>
      <p:sp>
        <p:nvSpPr>
          <p:cNvPr id="9" name="TextBox 8"/>
          <p:cNvSpPr txBox="1"/>
          <p:nvPr/>
        </p:nvSpPr>
        <p:spPr>
          <a:xfrm>
            <a:off x="381000" y="1539150"/>
            <a:ext cx="5410200" cy="3170099"/>
          </a:xfrm>
          <a:prstGeom prst="rect">
            <a:avLst/>
          </a:prstGeom>
          <a:noFill/>
        </p:spPr>
        <p:txBody>
          <a:bodyPr wrap="square" rtlCol="0">
            <a:spAutoFit/>
          </a:bodyPr>
          <a:lstStyle/>
          <a:p>
            <a:r>
              <a:rPr lang="en-US" sz="2000" dirty="0">
                <a:solidFill>
                  <a:schemeClr val="bg1"/>
                </a:solidFill>
              </a:rPr>
              <a:t>Those who deny grace and reject Christ go to the eternal fire prepared for the devil and his angels, or </a:t>
            </a:r>
            <a:r>
              <a:rPr lang="en-US" sz="2000" dirty="0" err="1">
                <a:solidFill>
                  <a:schemeClr val="bg1"/>
                </a:solidFill>
              </a:rPr>
              <a:t>Gehenna</a:t>
            </a:r>
            <a:r>
              <a:rPr lang="en-US" sz="2000" dirty="0">
                <a:solidFill>
                  <a:schemeClr val="bg1"/>
                </a:solidFill>
              </a:rPr>
              <a:t>.</a:t>
            </a:r>
          </a:p>
          <a:p>
            <a:r>
              <a:rPr lang="en-US" sz="2000" dirty="0">
                <a:solidFill>
                  <a:schemeClr val="bg1"/>
                </a:solidFill>
              </a:rPr>
              <a:t> </a:t>
            </a:r>
          </a:p>
          <a:p>
            <a:r>
              <a:rPr lang="en-US" sz="2000" dirty="0" err="1">
                <a:solidFill>
                  <a:schemeClr val="bg1"/>
                </a:solidFill>
              </a:rPr>
              <a:t>Gehenna</a:t>
            </a:r>
            <a:r>
              <a:rPr lang="en-US" sz="2000" dirty="0">
                <a:solidFill>
                  <a:schemeClr val="bg1"/>
                </a:solidFill>
              </a:rPr>
              <a:t>, Valley of </a:t>
            </a:r>
            <a:r>
              <a:rPr lang="en-US" sz="2000" dirty="0" err="1">
                <a:solidFill>
                  <a:schemeClr val="bg1"/>
                </a:solidFill>
              </a:rPr>
              <a:t>Hinnom</a:t>
            </a:r>
            <a:r>
              <a:rPr lang="en-US" sz="2000" dirty="0">
                <a:solidFill>
                  <a:schemeClr val="bg1"/>
                </a:solidFill>
              </a:rPr>
              <a:t>, was an area in Israel used as a dump for trash and became synonymous with hell. (7)</a:t>
            </a:r>
          </a:p>
          <a:p>
            <a:endParaRPr lang="en-US" sz="2000" dirty="0">
              <a:solidFill>
                <a:schemeClr val="bg1"/>
              </a:solidFill>
            </a:endParaRPr>
          </a:p>
          <a:p>
            <a:r>
              <a:rPr lang="en-US" sz="2000" dirty="0">
                <a:solidFill>
                  <a:schemeClr val="bg1"/>
                </a:solidFill>
              </a:rPr>
              <a:t>Hell was not prepared for men, only for demons.</a:t>
            </a:r>
          </a:p>
          <a:p>
            <a:r>
              <a:rPr lang="en-US" sz="2000" dirty="0">
                <a:solidFill>
                  <a:schemeClr val="bg1"/>
                </a:solidFill>
              </a:rPr>
              <a:t>This is the Second Death.</a:t>
            </a:r>
          </a:p>
        </p:txBody>
      </p:sp>
      <p:sp>
        <p:nvSpPr>
          <p:cNvPr id="2" name="Rectangle 1"/>
          <p:cNvSpPr/>
          <p:nvPr/>
        </p:nvSpPr>
        <p:spPr>
          <a:xfrm>
            <a:off x="5943600" y="4465833"/>
            <a:ext cx="6096000" cy="2308324"/>
          </a:xfrm>
          <a:prstGeom prst="rect">
            <a:avLst/>
          </a:prstGeom>
        </p:spPr>
        <p:txBody>
          <a:bodyPr>
            <a:spAutoFit/>
          </a:bodyPr>
          <a:lstStyle/>
          <a:p>
            <a:r>
              <a:rPr lang="en-US" dirty="0">
                <a:solidFill>
                  <a:schemeClr val="bg1"/>
                </a:solidFill>
              </a:rPr>
              <a:t>It is visited only upon the most hardened, those who cannot find humility and acceptance and who remain “filthy still”</a:t>
            </a:r>
          </a:p>
          <a:p>
            <a:r>
              <a:rPr lang="en-US" dirty="0">
                <a:solidFill>
                  <a:schemeClr val="bg1"/>
                </a:solidFill>
              </a:rPr>
              <a:t>D&amp;C 88:35</a:t>
            </a:r>
          </a:p>
          <a:p>
            <a:endParaRPr lang="en-US" dirty="0">
              <a:solidFill>
                <a:schemeClr val="bg1"/>
              </a:solidFill>
            </a:endParaRPr>
          </a:p>
          <a:p>
            <a:r>
              <a:rPr lang="en-US" dirty="0">
                <a:solidFill>
                  <a:schemeClr val="bg1"/>
                </a:solidFill>
              </a:rPr>
              <a:t>When they are resurrected, and all will be </a:t>
            </a:r>
          </a:p>
          <a:p>
            <a:r>
              <a:rPr lang="en-US" dirty="0">
                <a:solidFill>
                  <a:schemeClr val="bg1"/>
                </a:solidFill>
              </a:rPr>
              <a:t>resurrected, death—spiritual death—</a:t>
            </a:r>
          </a:p>
          <a:p>
            <a:r>
              <a:rPr lang="en-US" dirty="0">
                <a:solidFill>
                  <a:schemeClr val="bg1"/>
                </a:solidFill>
              </a:rPr>
              <a:t>immediately reclaims them. </a:t>
            </a:r>
          </a:p>
          <a:p>
            <a:endParaRPr lang="en-US" dirty="0">
              <a:solidFill>
                <a:schemeClr val="bg1"/>
              </a:solidFill>
            </a:endParaRPr>
          </a:p>
        </p:txBody>
      </p:sp>
      <p:pic>
        <p:nvPicPr>
          <p:cNvPr id="4" name="Picture 3">
            <a:extLst>
              <a:ext uri="{FF2B5EF4-FFF2-40B4-BE49-F238E27FC236}">
                <a16:creationId xmlns:a16="http://schemas.microsoft.com/office/drawing/2014/main" id="{2883B125-53E5-41BB-9671-CFB466054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935" y="1239072"/>
            <a:ext cx="3724275" cy="2847975"/>
          </a:xfrm>
          <a:prstGeom prst="rect">
            <a:avLst/>
          </a:prstGeom>
        </p:spPr>
      </p:pic>
      <p:pic>
        <p:nvPicPr>
          <p:cNvPr id="8" name="Picture 7">
            <a:extLst>
              <a:ext uri="{FF2B5EF4-FFF2-40B4-BE49-F238E27FC236}">
                <a16:creationId xmlns:a16="http://schemas.microsoft.com/office/drawing/2014/main" id="{AAD71ABE-6CA9-4D1F-8753-055337995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56" y="5026569"/>
            <a:ext cx="4212336" cy="1347216"/>
          </a:xfrm>
          <a:prstGeom prst="rect">
            <a:avLst/>
          </a:prstGeom>
        </p:spPr>
      </p:pic>
    </p:spTree>
    <p:extLst>
      <p:ext uri="{BB962C8B-B14F-4D97-AF65-F5344CB8AC3E}">
        <p14:creationId xmlns:p14="http://schemas.microsoft.com/office/powerpoint/2010/main" val="12778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2 Principles from John 20</a:t>
            </a:r>
          </a:p>
        </p:txBody>
      </p:sp>
      <p:sp>
        <p:nvSpPr>
          <p:cNvPr id="9" name="TextBox 8"/>
          <p:cNvSpPr txBox="1"/>
          <p:nvPr/>
        </p:nvSpPr>
        <p:spPr>
          <a:xfrm>
            <a:off x="286670" y="932557"/>
            <a:ext cx="3599529" cy="5632311"/>
          </a:xfrm>
          <a:prstGeom prst="rect">
            <a:avLst/>
          </a:prstGeom>
          <a:noFill/>
        </p:spPr>
        <p:txBody>
          <a:bodyPr wrap="square" rtlCol="0">
            <a:spAutoFit/>
          </a:bodyPr>
          <a:lstStyle/>
          <a:p>
            <a:r>
              <a:rPr lang="en-US" sz="2400" dirty="0">
                <a:solidFill>
                  <a:schemeClr val="bg1"/>
                </a:solidFill>
              </a:rPr>
              <a:t>The power of the first resurrection reaches only those of the past and present ages who are Christ’s at the time of His coming. That moment is critical. </a:t>
            </a:r>
          </a:p>
          <a:p>
            <a:endParaRPr lang="en-US" sz="2400" dirty="0">
              <a:solidFill>
                <a:schemeClr val="bg1"/>
              </a:solidFill>
            </a:endParaRPr>
          </a:p>
          <a:p>
            <a:r>
              <a:rPr lang="en-US" sz="2400" dirty="0">
                <a:solidFill>
                  <a:schemeClr val="bg1"/>
                </a:solidFill>
              </a:rPr>
              <a:t>Those who must seek a little time while they get their lives in order will find that the word, </a:t>
            </a:r>
            <a:r>
              <a:rPr lang="en-US" sz="2400" i="1" dirty="0">
                <a:solidFill>
                  <a:schemeClr val="bg1"/>
                </a:solidFill>
              </a:rPr>
              <a:t>“I come quickly” </a:t>
            </a:r>
            <a:r>
              <a:rPr lang="en-US" sz="2400" dirty="0">
                <a:solidFill>
                  <a:schemeClr val="bg1"/>
                </a:solidFill>
              </a:rPr>
              <a:t>indeed mean </a:t>
            </a:r>
            <a:r>
              <a:rPr lang="en-US" sz="2400" i="1" dirty="0">
                <a:solidFill>
                  <a:schemeClr val="bg1"/>
                </a:solidFill>
              </a:rPr>
              <a:t>“I come suddenly, even before you are ready.”</a:t>
            </a:r>
          </a:p>
        </p:txBody>
      </p:sp>
      <p:sp>
        <p:nvSpPr>
          <p:cNvPr id="2" name="Rectangle 1"/>
          <p:cNvSpPr/>
          <p:nvPr/>
        </p:nvSpPr>
        <p:spPr>
          <a:xfrm>
            <a:off x="8664388" y="932557"/>
            <a:ext cx="3303494" cy="6001643"/>
          </a:xfrm>
          <a:prstGeom prst="rect">
            <a:avLst/>
          </a:prstGeom>
        </p:spPr>
        <p:txBody>
          <a:bodyPr wrap="square">
            <a:spAutoFit/>
          </a:bodyPr>
          <a:lstStyle/>
          <a:p>
            <a:r>
              <a:rPr lang="en-US" sz="2400" dirty="0">
                <a:solidFill>
                  <a:schemeClr val="bg1"/>
                </a:solidFill>
              </a:rPr>
              <a:t>The binding of Satan does more than merely give hope for the future. </a:t>
            </a:r>
          </a:p>
          <a:p>
            <a:endParaRPr lang="en-US" sz="2400" dirty="0">
              <a:solidFill>
                <a:schemeClr val="bg1"/>
              </a:solidFill>
            </a:endParaRPr>
          </a:p>
          <a:p>
            <a:r>
              <a:rPr lang="en-US" sz="2400" dirty="0">
                <a:solidFill>
                  <a:schemeClr val="bg1"/>
                </a:solidFill>
              </a:rPr>
              <a:t>The Power of evil, though deadly real now, has no place in the future. </a:t>
            </a:r>
          </a:p>
          <a:p>
            <a:endParaRPr lang="en-US" sz="2400" dirty="0">
              <a:solidFill>
                <a:schemeClr val="bg1"/>
              </a:solidFill>
            </a:endParaRPr>
          </a:p>
          <a:p>
            <a:r>
              <a:rPr lang="en-US" sz="2400" dirty="0">
                <a:solidFill>
                  <a:schemeClr val="bg1"/>
                </a:solidFill>
              </a:rPr>
              <a:t>It exists and operates at any time only by permission of God. When he </a:t>
            </a:r>
          </a:p>
          <a:p>
            <a:r>
              <a:rPr lang="en-US" sz="2400" dirty="0">
                <a:solidFill>
                  <a:schemeClr val="bg1"/>
                </a:solidFill>
              </a:rPr>
              <a:t>determines that </a:t>
            </a:r>
          </a:p>
          <a:p>
            <a:r>
              <a:rPr lang="en-US" sz="2400" dirty="0">
                <a:solidFill>
                  <a:schemeClr val="bg1"/>
                </a:solidFill>
              </a:rPr>
              <a:t>it will end, it will </a:t>
            </a:r>
          </a:p>
          <a:p>
            <a:r>
              <a:rPr lang="en-US" sz="2400" dirty="0">
                <a:solidFill>
                  <a:schemeClr val="bg1"/>
                </a:solidFill>
              </a:rPr>
              <a:t>end. (4)</a:t>
            </a:r>
          </a:p>
        </p:txBody>
      </p:sp>
      <p:pic>
        <p:nvPicPr>
          <p:cNvPr id="3" name="Picture 2" descr="Image result for richard dr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3470" y="5460521"/>
            <a:ext cx="784412" cy="1176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7AACD4-27BB-43AB-A44C-0B19C139A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691" y="1622204"/>
            <a:ext cx="4364579" cy="3274796"/>
          </a:xfrm>
          <a:prstGeom prst="rect">
            <a:avLst/>
          </a:prstGeom>
        </p:spPr>
      </p:pic>
    </p:spTree>
    <p:extLst>
      <p:ext uri="{BB962C8B-B14F-4D97-AF65-F5344CB8AC3E}">
        <p14:creationId xmlns:p14="http://schemas.microsoft.com/office/powerpoint/2010/main" val="22139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1705" y="474345"/>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#52 </a:t>
            </a:r>
            <a:r>
              <a:rPr lang="en-US" i="1" dirty="0">
                <a:solidFill>
                  <a:schemeClr val="bg1"/>
                </a:solidFill>
              </a:rPr>
              <a:t>The Day Dawn </a:t>
            </a:r>
            <a:r>
              <a:rPr lang="en-US" i="1">
                <a:solidFill>
                  <a:schemeClr val="bg1"/>
                </a:solidFill>
              </a:rPr>
              <a:t>Is Breaking</a:t>
            </a:r>
            <a:endParaRPr lang="en-US" dirty="0">
              <a:solidFill>
                <a:schemeClr val="bg1"/>
              </a:solidFill>
            </a:endParaRPr>
          </a:p>
          <a:p>
            <a:endParaRPr lang="en-US" i="1" dirty="0">
              <a:solidFill>
                <a:schemeClr val="bg1"/>
              </a:solidFill>
            </a:endParaRPr>
          </a:p>
          <a:p>
            <a:endParaRPr lang="en-US" b="0" i="1" u="none" strike="noStrike" dirty="0">
              <a:solidFill>
                <a:schemeClr val="bg1"/>
              </a:solidFill>
              <a:effectLst/>
            </a:endParaRPr>
          </a:p>
          <a:p>
            <a:pPr marL="342900" indent="-342900">
              <a:buFont typeface="+mj-lt"/>
              <a:buAutoNum type="arabicPeriod"/>
            </a:pPr>
            <a:r>
              <a:rPr lang="en-US" dirty="0">
                <a:solidFill>
                  <a:schemeClr val="bg1"/>
                </a:solidFill>
              </a:rPr>
              <a:t>Michael Wilcox “Who Shall Be Able to Stand” page 284-285, 297</a:t>
            </a:r>
          </a:p>
          <a:p>
            <a:pPr marL="342900" indent="-342900">
              <a:buFont typeface="+mj-lt"/>
              <a:buAutoNum type="arabicPeriod"/>
            </a:pPr>
            <a:r>
              <a:rPr lang="en-US" dirty="0">
                <a:solidFill>
                  <a:schemeClr val="bg1"/>
                </a:solidFill>
              </a:rPr>
              <a:t>David J. Ridges “The Book of Revelation Made Easier”</a:t>
            </a:r>
          </a:p>
          <a:p>
            <a:pPr marL="342900" indent="-342900">
              <a:buFont typeface="+mj-lt"/>
              <a:buAutoNum type="arabicPeriod"/>
            </a:pPr>
            <a:r>
              <a:rPr lang="en-US" dirty="0">
                <a:solidFill>
                  <a:schemeClr val="bg1"/>
                </a:solidFill>
              </a:rPr>
              <a:t>Joseph Fielding Smith “Church History and Modern Revelation, 1:192  “Doctrine of Salvation” page 640, page 97</a:t>
            </a:r>
          </a:p>
          <a:p>
            <a:pPr marL="342900" indent="-342900">
              <a:buFont typeface="+mj-lt"/>
              <a:buAutoNum type="arabicPeriod"/>
            </a:pPr>
            <a:r>
              <a:rPr lang="en-US" dirty="0">
                <a:solidFill>
                  <a:schemeClr val="bg1"/>
                </a:solidFill>
              </a:rPr>
              <a:t>Richard D. Draper “Opening the Seven Seals” page 225-226</a:t>
            </a:r>
          </a:p>
          <a:p>
            <a:pPr marL="342900" indent="-342900">
              <a:buFont typeface="+mj-lt"/>
              <a:buAutoNum type="arabicPeriod"/>
            </a:pPr>
            <a:r>
              <a:rPr lang="en-US" dirty="0">
                <a:solidFill>
                  <a:schemeClr val="bg1"/>
                </a:solidFill>
              </a:rPr>
              <a:t>Bible Dictionary</a:t>
            </a:r>
          </a:p>
          <a:p>
            <a:pPr marL="342900" indent="-342900">
              <a:buFont typeface="+mj-lt"/>
              <a:buAutoNum type="arabicPeriod"/>
            </a:pPr>
            <a:r>
              <a:rPr lang="en-US" dirty="0">
                <a:solidFill>
                  <a:schemeClr val="bg1"/>
                </a:solidFill>
              </a:rPr>
              <a:t>Joseph Smith </a:t>
            </a:r>
            <a:r>
              <a:rPr lang="en-US" i="1" dirty="0">
                <a:solidFill>
                  <a:schemeClr val="bg1"/>
                </a:solidFill>
              </a:rPr>
              <a:t>History of The Church of Jesus Christ of Latter-day Saints,</a:t>
            </a:r>
            <a:r>
              <a:rPr lang="en-US" dirty="0">
                <a:solidFill>
                  <a:schemeClr val="bg1"/>
                </a:solidFill>
              </a:rPr>
              <a:t> 5: 298. </a:t>
            </a:r>
            <a:r>
              <a:rPr lang="en-US" i="1" dirty="0">
                <a:solidFill>
                  <a:schemeClr val="bg1"/>
                </a:solidFill>
              </a:rPr>
              <a:t>Teachings of Joseph Smith, 224</a:t>
            </a:r>
          </a:p>
          <a:p>
            <a:pPr marL="342900" indent="-342900">
              <a:buFont typeface="+mj-lt"/>
              <a:buAutoNum type="arabicPeriod"/>
            </a:pPr>
            <a:r>
              <a:rPr lang="en-US" i="1" dirty="0">
                <a:solidFill>
                  <a:schemeClr val="bg1"/>
                </a:solidFill>
              </a:rPr>
              <a:t>Elder Bruce R. McConkie Doctrinal New Testament Commentary, </a:t>
            </a:r>
            <a:r>
              <a:rPr lang="en-US" dirty="0">
                <a:solidFill>
                  <a:schemeClr val="bg1"/>
                </a:solidFill>
              </a:rPr>
              <a:t>3 vols. [Salt Lake City: </a:t>
            </a:r>
            <a:r>
              <a:rPr lang="en-US" dirty="0" err="1">
                <a:solidFill>
                  <a:schemeClr val="bg1"/>
                </a:solidFill>
              </a:rPr>
              <a:t>Bookcraft</a:t>
            </a:r>
            <a:r>
              <a:rPr lang="en-US" dirty="0">
                <a:solidFill>
                  <a:schemeClr val="bg1"/>
                </a:solidFill>
              </a:rPr>
              <a:t>, 1965-1973], 3: 521, 579.)</a:t>
            </a:r>
          </a:p>
          <a:p>
            <a:endParaRPr lang="en-US" dirty="0">
              <a:solidFill>
                <a:schemeClr val="bg1"/>
              </a:solidFill>
            </a:endParaRPr>
          </a:p>
          <a:p>
            <a:r>
              <a:rPr lang="en-US" dirty="0">
                <a:solidFill>
                  <a:schemeClr val="bg1"/>
                </a:solidFill>
              </a:rPr>
              <a:t>Notes from Lesley Meacham and Becky Davis Poway Institute</a:t>
            </a:r>
          </a:p>
          <a:p>
            <a:r>
              <a:rPr lang="en-US" dirty="0">
                <a:solidFill>
                  <a:schemeClr val="bg1"/>
                </a:solidFill>
              </a:rPr>
              <a:t>Dragon artwork  (iron) found in Borrego Springs California</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17642667-732F-436A-8CED-2F0F02B05BE6}"/>
              </a:ext>
            </a:extLst>
          </p:cNvPr>
          <p:cNvSpPr>
            <a:spLocks noGrp="1"/>
          </p:cNvSpPr>
          <p:nvPr/>
        </p:nvSpPr>
        <p:spPr>
          <a:xfrm>
            <a:off x="42217" y="645735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7729" y="0"/>
            <a:ext cx="6096000" cy="5632311"/>
          </a:xfrm>
          <a:prstGeom prst="rect">
            <a:avLst/>
          </a:prstGeom>
          <a:ln>
            <a:solidFill>
              <a:schemeClr val="tx1"/>
            </a:solidFill>
          </a:ln>
        </p:spPr>
        <p:txBody>
          <a:bodyPr>
            <a:spAutoFit/>
          </a:bodyPr>
          <a:lstStyle/>
          <a:p>
            <a:r>
              <a:rPr lang="en-US" sz="1200" b="1" dirty="0"/>
              <a:t>After the Thousand Years Revelation 20:7</a:t>
            </a:r>
          </a:p>
          <a:p>
            <a:r>
              <a:rPr lang="en-US" sz="1200" dirty="0"/>
              <a:t>"Satan will be sealed up in the bottomless pit for a thousand years-but not forever. 'When the thousand years are expired, Satan shall be loosed' to once again do his work of deception and destruction on the earth. He will gather followers from all nations to a battle in which the warriors are as many 'as the sand of the sea.' Satan's mortal hosts will surround the Saints and their 'beloved city,' but the Lord will act in great glory and power to devour his enemy. Then the devil will be cast away forever, to be punished for his great sins for all eternity.</a:t>
            </a:r>
          </a:p>
          <a:p>
            <a:r>
              <a:rPr lang="en-US" sz="1200" dirty="0"/>
              <a:t> </a:t>
            </a:r>
          </a:p>
          <a:p>
            <a:r>
              <a:rPr lang="en-US" sz="1200" dirty="0"/>
              <a:t>"The account in 4 Ne. 1 gives us a sobering preview of how the bright millennial era can be brought to a close. After the Savior's visit to the descendants of Lehi in the Americas, the people entered into a condition that was millennial in some important respects: 'There was no contention in the land, because of the love of God which did dwell in the hearts of the people...'</a:t>
            </a:r>
          </a:p>
          <a:p>
            <a:r>
              <a:rPr lang="en-US" sz="1200" dirty="0"/>
              <a:t> </a:t>
            </a:r>
          </a:p>
          <a:p>
            <a:r>
              <a:rPr lang="en-US" sz="1200" dirty="0"/>
              <a:t>"The breakdown in this near-perfect society had tiny beginnings: 'a small part of the people . . . revolted from the church and [had] taken upon them the name of Lamanites' (vv. 20)...From that point, the society disintegrated rapidly. Within the next decade, 'there were many churches in the land; yea, there were many churches which professed to know the Christ, and yet they did deny the more parts of his gospel, insomuch that they did receive all manner of wickedness, and did administer that which was sacred unto him to whom it had been forbidden because of unworthiness. And this church did multiply exceedingly because of iniquity, and because of the power of Satan who did get hold upon their hearts' (vv. 27-28).</a:t>
            </a:r>
          </a:p>
          <a:p>
            <a:r>
              <a:rPr lang="en-US" sz="1200" dirty="0"/>
              <a:t> </a:t>
            </a:r>
          </a:p>
          <a:p>
            <a:r>
              <a:rPr lang="en-US" sz="1200" dirty="0"/>
              <a:t>"Thus it was that in only a few years, Satan, who had essentially been bound, was loosed again in the land...The decline and fall of this blessed society makes for troubling reading, and the lessons for our day are clear. Satan ever lies in wait to deceive and destroy, and if he fails with one generation, he will try with redoubled efforts to harm the next." (Donald W. Parry and Jay A. Parry, </a:t>
            </a:r>
            <a:r>
              <a:rPr lang="en-US" sz="1200" i="1" dirty="0"/>
              <a:t>Understanding the Book of Revelation </a:t>
            </a:r>
            <a:r>
              <a:rPr lang="en-US" sz="1200" dirty="0"/>
              <a:t>[Salt Lake City: Deseret Book Co., 1998], 273-274.)</a:t>
            </a:r>
          </a:p>
        </p:txBody>
      </p:sp>
      <p:sp>
        <p:nvSpPr>
          <p:cNvPr id="5" name="Rectangle 4"/>
          <p:cNvSpPr/>
          <p:nvPr/>
        </p:nvSpPr>
        <p:spPr>
          <a:xfrm>
            <a:off x="-1" y="1754326"/>
            <a:ext cx="6037729" cy="1815882"/>
          </a:xfrm>
          <a:prstGeom prst="rect">
            <a:avLst/>
          </a:prstGeom>
          <a:ln>
            <a:solidFill>
              <a:schemeClr val="tx1"/>
            </a:solidFill>
          </a:ln>
        </p:spPr>
        <p:txBody>
          <a:bodyPr wrap="square">
            <a:spAutoFit/>
          </a:bodyPr>
          <a:lstStyle/>
          <a:p>
            <a:r>
              <a:rPr lang="en-US" sz="1400" b="1" dirty="0">
                <a:latin typeface="Open Sans"/>
              </a:rPr>
              <a:t>Judgment Revelation 20:3</a:t>
            </a:r>
          </a:p>
          <a:p>
            <a:r>
              <a:rPr lang="en-US" sz="1400" dirty="0">
                <a:solidFill>
                  <a:srgbClr val="444444"/>
                </a:solidFill>
                <a:latin typeface="Calibri" panose="020F0502020204030204" pitchFamily="34" charset="0"/>
              </a:rPr>
              <a:t>"Under Christ, selected agents and representatives shall sit in judgment upon specified peoples and nations. Scriptural intimations indicate that there will be a great judicial hierarchy, each judge acting in his own sphere of appointment and in conformity with the eternal principles of judgment which are in Christ." Elder Bruce R. McConkie (</a:t>
            </a:r>
            <a:r>
              <a:rPr lang="en-US" sz="1400" i="1" dirty="0">
                <a:solidFill>
                  <a:srgbClr val="444444"/>
                </a:solidFill>
                <a:latin typeface="Calibri" panose="020F0502020204030204" pitchFamily="34" charset="0"/>
              </a:rPr>
              <a:t>Mormon Doctrine, </a:t>
            </a:r>
            <a:r>
              <a:rPr lang="en-US" sz="1400" dirty="0">
                <a:solidFill>
                  <a:srgbClr val="444444"/>
                </a:solidFill>
                <a:latin typeface="Calibri" panose="020F0502020204030204" pitchFamily="34" charset="0"/>
              </a:rPr>
              <a:t>2d ed. [Salt Lake City: </a:t>
            </a:r>
            <a:r>
              <a:rPr lang="en-US" sz="1400" dirty="0" err="1">
                <a:solidFill>
                  <a:srgbClr val="444444"/>
                </a:solidFill>
                <a:latin typeface="Calibri" panose="020F0502020204030204" pitchFamily="34" charset="0"/>
              </a:rPr>
              <a:t>Bookcraft</a:t>
            </a:r>
            <a:r>
              <a:rPr lang="en-US" sz="1400" dirty="0">
                <a:solidFill>
                  <a:srgbClr val="444444"/>
                </a:solidFill>
                <a:latin typeface="Calibri" panose="020F0502020204030204" pitchFamily="34" charset="0"/>
              </a:rPr>
              <a:t>, 1966], 399.)</a:t>
            </a:r>
            <a:endParaRPr lang="en-US" sz="1400" b="1" dirty="0">
              <a:latin typeface="Open Sans"/>
            </a:endParaRPr>
          </a:p>
          <a:p>
            <a:endParaRPr lang="en-US" sz="1400" dirty="0"/>
          </a:p>
        </p:txBody>
      </p:sp>
      <p:sp>
        <p:nvSpPr>
          <p:cNvPr id="6" name="Rectangle 5"/>
          <p:cNvSpPr/>
          <p:nvPr/>
        </p:nvSpPr>
        <p:spPr>
          <a:xfrm>
            <a:off x="0" y="0"/>
            <a:ext cx="6037729" cy="1754326"/>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Bottomless Pit Revelation 20:1</a:t>
            </a:r>
            <a:endParaRPr lang="en-US" sz="1200" dirty="0">
              <a:solidFill>
                <a:srgbClr val="444444"/>
              </a:solidFill>
              <a:latin typeface="Calibri" panose="020F0502020204030204" pitchFamily="34" charset="0"/>
            </a:endParaRPr>
          </a:p>
          <a:p>
            <a:r>
              <a:rPr lang="en-US" sz="1200" dirty="0">
                <a:solidFill>
                  <a:srgbClr val="444444"/>
                </a:solidFill>
                <a:latin typeface="Calibri" panose="020F0502020204030204" pitchFamily="34" charset="0"/>
              </a:rPr>
              <a:t>"The bottomless pit is the depths of hell. It is not a literal pit without a bottom, for such is a contradiction in terms. But it is a pit or prison where the inhabitants suffer, as mortals view suffering, to an infinite, unlimited, or bottomless extent. Referring to finite inability to comprehend the vastness of the suffering of those reaping the full measure of this status, the revelation says: 'The end, the width, the height, the depth, and the misery thereof, they understand not, neither any man except those who are ordained unto this condemnation.' (D. &amp; C. 76:48.)" Elder Bruce R. McConkie (</a:t>
            </a:r>
            <a:r>
              <a:rPr lang="en-US" sz="1200" i="1" dirty="0">
                <a:solidFill>
                  <a:srgbClr val="444444"/>
                </a:solidFill>
                <a:latin typeface="Calibri" panose="020F0502020204030204" pitchFamily="34" charset="0"/>
              </a:rPr>
              <a:t>Mormon Doctrine, </a:t>
            </a:r>
            <a:r>
              <a:rPr lang="en-US" sz="1200" dirty="0">
                <a:solidFill>
                  <a:srgbClr val="444444"/>
                </a:solidFill>
                <a:latin typeface="Calibri" panose="020F0502020204030204" pitchFamily="34" charset="0"/>
              </a:rPr>
              <a:t>2d ed. [Salt Lake City: </a:t>
            </a:r>
            <a:r>
              <a:rPr lang="en-US" sz="1200" dirty="0" err="1">
                <a:solidFill>
                  <a:srgbClr val="444444"/>
                </a:solidFill>
                <a:latin typeface="Calibri" panose="020F0502020204030204" pitchFamily="34" charset="0"/>
              </a:rPr>
              <a:t>Bookcraft</a:t>
            </a:r>
            <a:r>
              <a:rPr lang="en-US" sz="1200" dirty="0">
                <a:solidFill>
                  <a:srgbClr val="444444"/>
                </a:solidFill>
                <a:latin typeface="Calibri" panose="020F0502020204030204" pitchFamily="34" charset="0"/>
              </a:rPr>
              <a:t>, 1966], 101.)</a:t>
            </a:r>
            <a:endParaRPr lang="en-US" sz="1200" b="0" i="0" dirty="0">
              <a:solidFill>
                <a:srgbClr val="444444"/>
              </a:solidFill>
              <a:effectLst/>
              <a:latin typeface="Calibri" panose="020F0502020204030204" pitchFamily="34" charset="0"/>
            </a:endParaRPr>
          </a:p>
        </p:txBody>
      </p:sp>
      <p:sp>
        <p:nvSpPr>
          <p:cNvPr id="8" name="Rectangle 7"/>
          <p:cNvSpPr/>
          <p:nvPr/>
        </p:nvSpPr>
        <p:spPr>
          <a:xfrm>
            <a:off x="6037728" y="5632311"/>
            <a:ext cx="6096000" cy="1015663"/>
          </a:xfrm>
          <a:prstGeom prst="rect">
            <a:avLst/>
          </a:prstGeom>
          <a:ln>
            <a:solidFill>
              <a:schemeClr val="tx1"/>
            </a:solidFill>
          </a:ln>
        </p:spPr>
        <p:txBody>
          <a:bodyPr>
            <a:spAutoFit/>
          </a:bodyPr>
          <a:lstStyle/>
          <a:p>
            <a:r>
              <a:rPr lang="en-US" sz="1200" b="1" dirty="0"/>
              <a:t>Book of Life Revelation 20:12:</a:t>
            </a:r>
          </a:p>
          <a:p>
            <a:r>
              <a:rPr lang="en-US" sz="1200" dirty="0"/>
              <a:t>“In one sense the book of life is the sum total of one’s thoughts and actions—the record of his life. However, the scriptures indicate that a heavenly record is kept of the faithful, whose names are recorded, as well as an account of their righteous deeds (D&amp;C 88:2; 128:7)” (Bible Dictionary, “Book of life”).</a:t>
            </a:r>
            <a:endParaRPr lang="en-US" sz="1200" dirty="0">
              <a:latin typeface="Open Sans"/>
            </a:endParaRPr>
          </a:p>
        </p:txBody>
      </p:sp>
      <p:sp>
        <p:nvSpPr>
          <p:cNvPr id="11" name="Rectangle 10"/>
          <p:cNvSpPr/>
          <p:nvPr/>
        </p:nvSpPr>
        <p:spPr>
          <a:xfrm>
            <a:off x="26894" y="3570208"/>
            <a:ext cx="6010834" cy="3046988"/>
          </a:xfrm>
          <a:prstGeom prst="rect">
            <a:avLst/>
          </a:prstGeom>
          <a:ln>
            <a:solidFill>
              <a:schemeClr val="tx1"/>
            </a:solidFill>
          </a:ln>
        </p:spPr>
        <p:txBody>
          <a:bodyPr wrap="square">
            <a:spAutoFit/>
          </a:bodyPr>
          <a:lstStyle/>
          <a:p>
            <a:r>
              <a:rPr lang="en-US" sz="1600" b="1" dirty="0">
                <a:solidFill>
                  <a:srgbClr val="444444"/>
                </a:solidFill>
              </a:rPr>
              <a:t>All those who have died in Christ Revelation 20:4:</a:t>
            </a:r>
          </a:p>
          <a:p>
            <a:r>
              <a:rPr lang="en-US" sz="1600" dirty="0">
                <a:solidFill>
                  <a:srgbClr val="444444"/>
                </a:solidFill>
              </a:rPr>
              <a:t>"</a:t>
            </a:r>
            <a:r>
              <a:rPr lang="en-US" sz="1600" i="1" dirty="0">
                <a:solidFill>
                  <a:srgbClr val="444444"/>
                </a:solidFill>
              </a:rPr>
              <a:t>All those who have died in Christ shall come forth from the dead at his coming</a:t>
            </a:r>
            <a:r>
              <a:rPr lang="en-US" sz="1600" dirty="0">
                <a:solidFill>
                  <a:srgbClr val="444444"/>
                </a:solidFill>
              </a:rPr>
              <a:t> and shall dwell upon the earth as Christ shall be upon the earth during this millennium. They shall not remain here all the time during the thousand years, but they will mingle with those who are still here in mortal life. These resurrected saints and the Savior himself, shall come to give instruction and guidance; to reveal unto us [mortals] the things we ought to know; to give us information concerning the work in the temples of the Lord so we may do the work which is essential to the salvation of worthy men. Smith, Joseph Fielding" (</a:t>
            </a:r>
            <a:r>
              <a:rPr lang="en-US" sz="1600" i="1" dirty="0">
                <a:solidFill>
                  <a:srgbClr val="444444"/>
                </a:solidFill>
              </a:rPr>
              <a:t>Doctrines of Salvation, </a:t>
            </a:r>
            <a:r>
              <a:rPr lang="en-US" sz="1600" dirty="0">
                <a:solidFill>
                  <a:srgbClr val="444444"/>
                </a:solidFill>
              </a:rPr>
              <a:t>3 vols., edited by Bruce R. McConkie [Salt Lake City: </a:t>
            </a:r>
            <a:r>
              <a:rPr lang="en-US" sz="1600" dirty="0" err="1">
                <a:solidFill>
                  <a:srgbClr val="444444"/>
                </a:solidFill>
              </a:rPr>
              <a:t>Bookcraft</a:t>
            </a:r>
            <a:r>
              <a:rPr lang="en-US" sz="1600" dirty="0">
                <a:solidFill>
                  <a:srgbClr val="444444"/>
                </a:solidFill>
              </a:rPr>
              <a:t>, 1954-1956], 3: 59.)</a:t>
            </a:r>
            <a:endParaRPr lang="en-US" sz="1600" dirty="0"/>
          </a:p>
        </p:txBody>
      </p:sp>
    </p:spTree>
    <p:extLst>
      <p:ext uri="{BB962C8B-B14F-4D97-AF65-F5344CB8AC3E}">
        <p14:creationId xmlns:p14="http://schemas.microsoft.com/office/powerpoint/2010/main" val="1507604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85323"/>
            <a:ext cx="5634319" cy="3970318"/>
          </a:xfrm>
          <a:prstGeom prst="rect">
            <a:avLst/>
          </a:prstGeom>
          <a:noFill/>
          <a:ln>
            <a:solidFill>
              <a:schemeClr val="tx1"/>
            </a:solidFill>
          </a:ln>
        </p:spPr>
        <p:txBody>
          <a:bodyPr wrap="square" rtlCol="0">
            <a:spAutoFit/>
          </a:bodyPr>
          <a:lstStyle/>
          <a:p>
            <a:r>
              <a:rPr lang="en-US" sz="1200" b="1" dirty="0"/>
              <a:t>Revelation 20:14:</a:t>
            </a:r>
          </a:p>
          <a:p>
            <a:r>
              <a:rPr lang="en-US" sz="1200" dirty="0"/>
              <a:t>The second death, or spiritual death, is defined as being cut off from the presence of God. This means that you cannot see the face of God, you cannot withstand the presence of God, you will not enjoy the visitation of the Son, and you are not worthy of the smallest portion of the spirit of the Holy Ghost. It is a total and complete separation from God. As described in scripture, this state happens to those who suffer in hell. It also describes the state of the Sons of Perdition who are cast out after the last soul is resurrected. Therefore, the second death has power upon all those who suffer in hell until the resurrection of the wicked. At that point the second death applies only to the Sons of Perdition, 'These are they who shall go away into the lake of fire and brimstone, with the devil and his angels-And the only ones on whom the second death shall have any power' (DC 76:36-7).</a:t>
            </a:r>
          </a:p>
          <a:p>
            <a:r>
              <a:rPr lang="en-US" sz="1200" dirty="0"/>
              <a:t> </a:t>
            </a:r>
          </a:p>
          <a:p>
            <a:r>
              <a:rPr lang="en-US" sz="1200" dirty="0"/>
              <a:t>One might be inclined to think that the "first death" must be the death of the mortal body. This is not the case. The Lord explains that the first death is also spiritual and occurs when we leave his presence and come to earth. This is symbolized by the fall of Adam, 'I, the Lord God, caused that he should be cast out from the Garden of Eden, from my presence, because of his transgression, wherein he became spiritually dead, which is the first death, even that same death which is the last death (or second death), which is spiritual, which shall be pronounced upon the wicked when I shall say: Depart, ye cursed' (DC 29:41).gospeldoctrine.com</a:t>
            </a:r>
          </a:p>
        </p:txBody>
      </p:sp>
      <p:sp>
        <p:nvSpPr>
          <p:cNvPr id="3" name="Rectangle 2"/>
          <p:cNvSpPr/>
          <p:nvPr/>
        </p:nvSpPr>
        <p:spPr>
          <a:xfrm>
            <a:off x="0" y="0"/>
            <a:ext cx="5634319" cy="2585323"/>
          </a:xfrm>
          <a:prstGeom prst="rect">
            <a:avLst/>
          </a:prstGeom>
          <a:ln>
            <a:solidFill>
              <a:schemeClr val="tx1"/>
            </a:solidFill>
          </a:ln>
        </p:spPr>
        <p:txBody>
          <a:bodyPr wrap="square">
            <a:spAutoFit/>
          </a:bodyPr>
          <a:lstStyle/>
          <a:p>
            <a:r>
              <a:rPr lang="en-US" b="1" dirty="0">
                <a:solidFill>
                  <a:srgbClr val="333333"/>
                </a:solidFill>
                <a:latin typeface="Open Sans"/>
              </a:rPr>
              <a:t>“God judges </a:t>
            </a:r>
            <a:r>
              <a:rPr lang="en-US" dirty="0">
                <a:solidFill>
                  <a:srgbClr val="333333"/>
                </a:solidFill>
                <a:latin typeface="Open Sans"/>
              </a:rPr>
              <a:t>men according to the use they make of the light which He gives them” (</a:t>
            </a:r>
            <a:r>
              <a:rPr lang="en-US" i="1" dirty="0">
                <a:solidFill>
                  <a:srgbClr val="333333"/>
                </a:solidFill>
                <a:latin typeface="Open Sans"/>
              </a:rPr>
              <a:t>Teachings: Joseph Smith,</a:t>
            </a:r>
            <a:r>
              <a:rPr lang="en-US" dirty="0">
                <a:solidFill>
                  <a:srgbClr val="333333"/>
                </a:solidFill>
                <a:latin typeface="Open Sans"/>
              </a:rPr>
              <a:t> 405). He also explained, “[The Lord] will award judgment or mercy to all nations according to their several deserts, their means of obtaining intelligence, the laws by which they are governed, the facilities afforded them of obtaining correct information, and His inscrutable designs” (</a:t>
            </a:r>
            <a:r>
              <a:rPr lang="en-US" i="1" dirty="0">
                <a:solidFill>
                  <a:srgbClr val="333333"/>
                </a:solidFill>
                <a:latin typeface="Open Sans"/>
              </a:rPr>
              <a:t>Teachings: Joseph Smith,</a:t>
            </a:r>
            <a:r>
              <a:rPr lang="en-US" dirty="0">
                <a:solidFill>
                  <a:srgbClr val="333333"/>
                </a:solidFill>
                <a:latin typeface="Open Sans"/>
              </a:rPr>
              <a:t> 404).</a:t>
            </a:r>
            <a:endParaRPr lang="en-US" dirty="0"/>
          </a:p>
        </p:txBody>
      </p:sp>
    </p:spTree>
    <p:extLst>
      <p:ext uri="{BB962C8B-B14F-4D97-AF65-F5344CB8AC3E}">
        <p14:creationId xmlns:p14="http://schemas.microsoft.com/office/powerpoint/2010/main" val="88063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rampant-mac.com/dp_07/Paroxusmos-Radiare_440.jpg"/>
          <p:cNvPicPr>
            <a:picLocks noChangeAspect="1" noChangeArrowheads="1"/>
          </p:cNvPicPr>
          <p:nvPr/>
        </p:nvPicPr>
        <p:blipFill>
          <a:blip r:embed="rId2" cstate="print">
            <a:lum bright="-62000" contrast="-70000"/>
            <a:extLst>
              <a:ext uri="{BEBA8EAE-BF5A-486C-A8C5-ECC9F3942E4B}">
                <a14:imgProps xmlns:a14="http://schemas.microsoft.com/office/drawing/2010/main">
                  <a14:imgLayer r:embed="rId3">
                    <a14:imgEffect>
                      <a14:artisticPhotocopy/>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672353" y="1074243"/>
            <a:ext cx="11214847" cy="5632311"/>
          </a:xfrm>
          <a:prstGeom prst="rect">
            <a:avLst/>
          </a:prstGeom>
          <a:noFill/>
        </p:spPr>
        <p:txBody>
          <a:bodyPr wrap="square" rtlCol="0">
            <a:spAutoFit/>
          </a:bodyPr>
          <a:lstStyle/>
          <a:p>
            <a:r>
              <a:rPr lang="en-US" sz="2400" dirty="0">
                <a:solidFill>
                  <a:schemeClr val="bg1"/>
                </a:solidFill>
              </a:rPr>
              <a:t>Satan is loosed from his prison and once again deceives the nations. He gathers them to battle against God</a:t>
            </a:r>
          </a:p>
          <a:p>
            <a:r>
              <a:rPr lang="en-US" sz="2400" dirty="0">
                <a:solidFill>
                  <a:schemeClr val="accent5">
                    <a:lumMod val="60000"/>
                    <a:lumOff val="40000"/>
                  </a:schemeClr>
                </a:solidFill>
              </a:rPr>
              <a:t>Revelation 20:7-8</a:t>
            </a:r>
          </a:p>
          <a:p>
            <a:r>
              <a:rPr lang="en-US" sz="2400" dirty="0">
                <a:solidFill>
                  <a:schemeClr val="accent5">
                    <a:lumMod val="60000"/>
                    <a:lumOff val="40000"/>
                  </a:schemeClr>
                </a:solidFill>
              </a:rPr>
              <a:t>D&amp;C 88:110-111</a:t>
            </a:r>
          </a:p>
          <a:p>
            <a:endParaRPr lang="en-US" sz="2400" dirty="0">
              <a:solidFill>
                <a:schemeClr val="bg1"/>
              </a:solidFill>
            </a:endParaRPr>
          </a:p>
          <a:p>
            <a:r>
              <a:rPr lang="en-US" sz="2400" dirty="0">
                <a:solidFill>
                  <a:schemeClr val="bg1"/>
                </a:solidFill>
              </a:rPr>
              <a:t>Satan’s armies surround the camp of the Saints. God sends fire that destroys Satan’s armies, Satan and others are cast into the lake of fire and brimstone.</a:t>
            </a:r>
          </a:p>
          <a:p>
            <a:r>
              <a:rPr lang="en-US" sz="2400" dirty="0">
                <a:solidFill>
                  <a:schemeClr val="accent5">
                    <a:lumMod val="60000"/>
                    <a:lumOff val="40000"/>
                  </a:schemeClr>
                </a:solidFill>
              </a:rPr>
              <a:t>Revelation 20:9-10</a:t>
            </a:r>
          </a:p>
          <a:p>
            <a:r>
              <a:rPr lang="en-US" sz="2400" dirty="0">
                <a:solidFill>
                  <a:schemeClr val="accent5">
                    <a:lumMod val="60000"/>
                    <a:lumOff val="40000"/>
                  </a:schemeClr>
                </a:solidFill>
              </a:rPr>
              <a:t>D&amp;C 88:112-114</a:t>
            </a:r>
          </a:p>
          <a:p>
            <a:endParaRPr lang="en-US" sz="2400" dirty="0">
              <a:solidFill>
                <a:schemeClr val="bg1"/>
              </a:solidFill>
            </a:endParaRPr>
          </a:p>
          <a:p>
            <a:r>
              <a:rPr lang="en-US" sz="2400" dirty="0">
                <a:solidFill>
                  <a:schemeClr val="bg1"/>
                </a:solidFill>
              </a:rPr>
              <a:t>Those not in the First Resurrection are resurrected and judged. The wicked are sent away to suffer the second death.</a:t>
            </a:r>
          </a:p>
          <a:p>
            <a:r>
              <a:rPr lang="en-US" sz="2400" dirty="0">
                <a:solidFill>
                  <a:schemeClr val="bg1"/>
                </a:solidFill>
              </a:rPr>
              <a:t>Revelation 20:11-15</a:t>
            </a:r>
          </a:p>
          <a:p>
            <a:r>
              <a:rPr lang="en-US" sz="2400" dirty="0" err="1">
                <a:solidFill>
                  <a:schemeClr val="accent5">
                    <a:lumMod val="60000"/>
                    <a:lumOff val="40000"/>
                  </a:schemeClr>
                </a:solidFill>
              </a:rPr>
              <a:t>Helaman</a:t>
            </a:r>
            <a:r>
              <a:rPr lang="en-US" sz="2400" dirty="0">
                <a:solidFill>
                  <a:schemeClr val="accent5">
                    <a:lumMod val="60000"/>
                    <a:lumOff val="40000"/>
                  </a:schemeClr>
                </a:solidFill>
              </a:rPr>
              <a:t> 14:17-19</a:t>
            </a:r>
          </a:p>
          <a:p>
            <a:r>
              <a:rPr lang="en-US" sz="2400" dirty="0">
                <a:solidFill>
                  <a:schemeClr val="accent5">
                    <a:lumMod val="60000"/>
                    <a:lumOff val="40000"/>
                  </a:schemeClr>
                </a:solidFill>
              </a:rPr>
              <a:t>D&amp;C 63:17</a:t>
            </a:r>
            <a:endParaRPr lang="en-US" sz="2400" dirty="0">
              <a:solidFill>
                <a:schemeClr val="bg1"/>
              </a:solidFill>
            </a:endParaRPr>
          </a:p>
        </p:txBody>
      </p:sp>
      <p:sp>
        <p:nvSpPr>
          <p:cNvPr id="6" name="TextBox 5"/>
          <p:cNvSpPr txBox="1"/>
          <p:nvPr/>
        </p:nvSpPr>
        <p:spPr>
          <a:xfrm>
            <a:off x="1676400" y="152401"/>
            <a:ext cx="8763000" cy="769441"/>
          </a:xfrm>
          <a:prstGeom prst="rect">
            <a:avLst/>
          </a:prstGeom>
          <a:noFill/>
        </p:spPr>
        <p:txBody>
          <a:bodyPr wrap="square" rtlCol="0">
            <a:spAutoFit/>
          </a:bodyPr>
          <a:lstStyle/>
          <a:p>
            <a:pPr algn="ctr"/>
            <a:r>
              <a:rPr lang="en-US" sz="4400" dirty="0">
                <a:solidFill>
                  <a:schemeClr val="bg1"/>
                </a:solidFill>
                <a:latin typeface="Castellar" pitchFamily="18" charset="0"/>
              </a:rPr>
              <a:t>End of Millennium</a:t>
            </a:r>
          </a:p>
        </p:txBody>
      </p:sp>
      <p:sp>
        <p:nvSpPr>
          <p:cNvPr id="2" name="Rectangle 1"/>
          <p:cNvSpPr/>
          <p:nvPr/>
        </p:nvSpPr>
        <p:spPr>
          <a:xfrm>
            <a:off x="5320553" y="5728012"/>
            <a:ext cx="6096000" cy="646331"/>
          </a:xfrm>
          <a:prstGeom prst="rect">
            <a:avLst/>
          </a:prstGeom>
        </p:spPr>
        <p:txBody>
          <a:bodyPr>
            <a:spAutoFit/>
          </a:bodyPr>
          <a:lstStyle/>
          <a:p>
            <a:r>
              <a:rPr lang="en-US" b="1" dirty="0">
                <a:solidFill>
                  <a:srgbClr val="FFFF00"/>
                </a:solidFill>
                <a:latin typeface="Open Sans"/>
              </a:rPr>
              <a:t>At the end of the Millennium, the forces of God will defeat Satan and his followers.</a:t>
            </a:r>
            <a:endParaRPr lang="en-US" dirty="0">
              <a:solidFill>
                <a:srgbClr val="FFFF00"/>
              </a:solidFill>
            </a:endParaRPr>
          </a:p>
        </p:txBody>
      </p:sp>
    </p:spTree>
    <p:extLst>
      <p:ext uri="{BB962C8B-B14F-4D97-AF65-F5344CB8AC3E}">
        <p14:creationId xmlns:p14="http://schemas.microsoft.com/office/powerpoint/2010/main" val="22408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rampant-mac.com/dp_07/Paroxusmos-Radiare_440.jpg"/>
          <p:cNvPicPr>
            <a:picLocks noChangeAspect="1" noChangeArrowheads="1"/>
          </p:cNvPicPr>
          <p:nvPr/>
        </p:nvPicPr>
        <p:blipFill>
          <a:blip r:embed="rId2" cstate="print">
            <a:lum bright="-62000" contrast="-70000"/>
            <a:extLst>
              <a:ext uri="{BEBA8EAE-BF5A-486C-A8C5-ECC9F3942E4B}">
                <a14:imgProps xmlns:a14="http://schemas.microsoft.com/office/drawing/2010/main">
                  <a14:imgLayer r:embed="rId3">
                    <a14:imgEffect>
                      <a14:artisticPhotocopy/>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1752600" y="1219201"/>
            <a:ext cx="8763000" cy="5262979"/>
          </a:xfrm>
          <a:prstGeom prst="rect">
            <a:avLst/>
          </a:prstGeom>
          <a:noFill/>
        </p:spPr>
        <p:txBody>
          <a:bodyPr wrap="square" rtlCol="0">
            <a:spAutoFit/>
          </a:bodyPr>
          <a:lstStyle/>
          <a:p>
            <a:r>
              <a:rPr lang="en-US" sz="2400" dirty="0">
                <a:solidFill>
                  <a:schemeClr val="bg1"/>
                </a:solidFill>
              </a:rPr>
              <a:t>The earth receives its celestial glory. God’s holy city is established upon the earth</a:t>
            </a:r>
          </a:p>
          <a:p>
            <a:r>
              <a:rPr lang="en-US" sz="2400" dirty="0">
                <a:solidFill>
                  <a:schemeClr val="accent5">
                    <a:lumMod val="60000"/>
                    <a:lumOff val="40000"/>
                  </a:schemeClr>
                </a:solidFill>
              </a:rPr>
              <a:t>Revelation 21:1-3; 22:1-2</a:t>
            </a:r>
          </a:p>
          <a:p>
            <a:endParaRPr lang="en-US" sz="2400" dirty="0">
              <a:solidFill>
                <a:schemeClr val="bg1"/>
              </a:solidFill>
            </a:endParaRPr>
          </a:p>
          <a:p>
            <a:r>
              <a:rPr lang="en-US" sz="2400" dirty="0">
                <a:solidFill>
                  <a:schemeClr val="bg1"/>
                </a:solidFill>
              </a:rPr>
              <a:t>The righteous Saints live with God in celestial splendor</a:t>
            </a:r>
          </a:p>
          <a:p>
            <a:r>
              <a:rPr lang="en-US" sz="2400" dirty="0">
                <a:solidFill>
                  <a:schemeClr val="accent5">
                    <a:lumMod val="60000"/>
                    <a:lumOff val="40000"/>
                  </a:schemeClr>
                </a:solidFill>
              </a:rPr>
              <a:t>Isaiah 60:19-21</a:t>
            </a:r>
          </a:p>
          <a:p>
            <a:r>
              <a:rPr lang="en-US" sz="2400" dirty="0">
                <a:solidFill>
                  <a:schemeClr val="accent5">
                    <a:lumMod val="60000"/>
                    <a:lumOff val="40000"/>
                  </a:schemeClr>
                </a:solidFill>
              </a:rPr>
              <a:t>Revelation 21:4-7; 22:3-5</a:t>
            </a:r>
          </a:p>
          <a:p>
            <a:endParaRPr lang="en-US" sz="2400" dirty="0">
              <a:solidFill>
                <a:schemeClr val="bg1"/>
              </a:solidFill>
            </a:endParaRPr>
          </a:p>
          <a:p>
            <a:r>
              <a:rPr lang="en-US" sz="2400" dirty="0">
                <a:solidFill>
                  <a:schemeClr val="bg1"/>
                </a:solidFill>
              </a:rPr>
              <a:t>Those who are exalted shall reign as gods</a:t>
            </a:r>
          </a:p>
          <a:p>
            <a:r>
              <a:rPr lang="en-US" sz="2400" dirty="0">
                <a:solidFill>
                  <a:schemeClr val="accent5">
                    <a:lumMod val="60000"/>
                    <a:lumOff val="40000"/>
                  </a:schemeClr>
                </a:solidFill>
              </a:rPr>
              <a:t>D&amp;C 132:20</a:t>
            </a:r>
          </a:p>
          <a:p>
            <a:endParaRPr lang="en-US" sz="2400" dirty="0">
              <a:solidFill>
                <a:schemeClr val="accent5">
                  <a:lumMod val="60000"/>
                  <a:lumOff val="40000"/>
                </a:schemeClr>
              </a:solidFill>
            </a:endParaRPr>
          </a:p>
          <a:p>
            <a:r>
              <a:rPr lang="en-US" sz="2400" dirty="0">
                <a:solidFill>
                  <a:schemeClr val="bg1"/>
                </a:solidFill>
              </a:rPr>
              <a:t>“Every man who reigns in celestial glory is a God to his dominions”</a:t>
            </a:r>
          </a:p>
          <a:p>
            <a:r>
              <a:rPr lang="en-US" sz="2400" dirty="0">
                <a:solidFill>
                  <a:schemeClr val="accent5">
                    <a:lumMod val="60000"/>
                    <a:lumOff val="40000"/>
                  </a:schemeClr>
                </a:solidFill>
              </a:rPr>
              <a:t>Joseph Smith “Teachings of the Prophet Joseph Smith” pg 374</a:t>
            </a:r>
          </a:p>
          <a:p>
            <a:endParaRPr lang="en-US" sz="2400" dirty="0">
              <a:solidFill>
                <a:schemeClr val="bg1"/>
              </a:solidFill>
            </a:endParaRPr>
          </a:p>
        </p:txBody>
      </p:sp>
      <p:sp>
        <p:nvSpPr>
          <p:cNvPr id="6" name="TextBox 5"/>
          <p:cNvSpPr txBox="1"/>
          <p:nvPr/>
        </p:nvSpPr>
        <p:spPr>
          <a:xfrm>
            <a:off x="1676400" y="152401"/>
            <a:ext cx="8763000" cy="769441"/>
          </a:xfrm>
          <a:prstGeom prst="rect">
            <a:avLst/>
          </a:prstGeom>
          <a:noFill/>
        </p:spPr>
        <p:txBody>
          <a:bodyPr wrap="square" rtlCol="0">
            <a:spAutoFit/>
          </a:bodyPr>
          <a:lstStyle/>
          <a:p>
            <a:pPr algn="ctr"/>
            <a:r>
              <a:rPr lang="en-US" sz="4400" dirty="0">
                <a:solidFill>
                  <a:schemeClr val="bg1"/>
                </a:solidFill>
                <a:latin typeface="Castellar" pitchFamily="18" charset="0"/>
              </a:rPr>
              <a:t>After Millennium</a:t>
            </a:r>
          </a:p>
        </p:txBody>
      </p:sp>
    </p:spTree>
    <p:extLst>
      <p:ext uri="{BB962C8B-B14F-4D97-AF65-F5344CB8AC3E}">
        <p14:creationId xmlns:p14="http://schemas.microsoft.com/office/powerpoint/2010/main" val="23415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extLst>
              <a:ext uri="{BEBA8EAE-BF5A-486C-A8C5-ECC9F3942E4B}">
                <a14:imgProps xmlns:a14="http://schemas.microsoft.com/office/drawing/2010/main">
                  <a14:imgLayer r:embed="rId3">
                    <a14:imgEffect>
                      <a14:artisticPhotocopy/>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457200" y="1413063"/>
            <a:ext cx="3886200" cy="4031873"/>
          </a:xfrm>
          <a:prstGeom prst="rect">
            <a:avLst/>
          </a:prstGeom>
          <a:noFill/>
        </p:spPr>
        <p:txBody>
          <a:bodyPr wrap="square" rtlCol="0">
            <a:spAutoFit/>
          </a:bodyPr>
          <a:lstStyle/>
          <a:p>
            <a:r>
              <a:rPr lang="en-US" sz="3200" dirty="0">
                <a:solidFill>
                  <a:schemeClr val="bg1"/>
                </a:solidFill>
              </a:rPr>
              <a:t>John is one of the few prophets to see the end of the earth whose writing the Lord has allowed to go forth to the world.</a:t>
            </a:r>
          </a:p>
          <a:p>
            <a:r>
              <a:rPr lang="en-US" sz="3200" dirty="0">
                <a:solidFill>
                  <a:schemeClr val="tx2">
                    <a:lumMod val="20000"/>
                    <a:lumOff val="80000"/>
                  </a:schemeClr>
                </a:solidFill>
              </a:rPr>
              <a:t>1 Nephi 14:24-27</a:t>
            </a:r>
          </a:p>
          <a:p>
            <a:endParaRPr lang="en-US" sz="3200" dirty="0">
              <a:solidFill>
                <a:schemeClr val="bg1"/>
              </a:solidFill>
            </a:endParaRPr>
          </a:p>
        </p:txBody>
      </p:sp>
      <p:sp>
        <p:nvSpPr>
          <p:cNvPr id="6" name="TextBox 5"/>
          <p:cNvSpPr txBox="1"/>
          <p:nvPr/>
        </p:nvSpPr>
        <p:spPr>
          <a:xfrm>
            <a:off x="1676400" y="152401"/>
            <a:ext cx="8763000" cy="769441"/>
          </a:xfrm>
          <a:prstGeom prst="rect">
            <a:avLst/>
          </a:prstGeom>
          <a:noFill/>
        </p:spPr>
        <p:txBody>
          <a:bodyPr wrap="square" rtlCol="0">
            <a:spAutoFit/>
          </a:bodyPr>
          <a:lstStyle/>
          <a:p>
            <a:pPr algn="ctr"/>
            <a:r>
              <a:rPr lang="en-US" sz="4400" dirty="0">
                <a:solidFill>
                  <a:schemeClr val="bg1"/>
                </a:solidFill>
                <a:latin typeface="Castellar" pitchFamily="18" charset="0"/>
              </a:rPr>
              <a:t>The End—Or is it?</a:t>
            </a:r>
          </a:p>
        </p:txBody>
      </p:sp>
      <p:sp>
        <p:nvSpPr>
          <p:cNvPr id="7" name="TextBox 6"/>
          <p:cNvSpPr txBox="1"/>
          <p:nvPr/>
        </p:nvSpPr>
        <p:spPr>
          <a:xfrm>
            <a:off x="7399648" y="1627763"/>
            <a:ext cx="4114800" cy="4524315"/>
          </a:xfrm>
          <a:prstGeom prst="rect">
            <a:avLst/>
          </a:prstGeom>
          <a:noFill/>
        </p:spPr>
        <p:txBody>
          <a:bodyPr wrap="square" rtlCol="0">
            <a:spAutoFit/>
          </a:bodyPr>
          <a:lstStyle/>
          <a:p>
            <a:r>
              <a:rPr lang="en-US" sz="2400" dirty="0">
                <a:solidFill>
                  <a:schemeClr val="bg1"/>
                </a:solidFill>
              </a:rPr>
              <a:t>“I testify that not many years hence the earth will be cleansed…Jesus the Christ will come again, this time in power and great glory to vanquish His foes (destroy His enemies) and to rule and reign on the Earth.”</a:t>
            </a:r>
          </a:p>
          <a:p>
            <a:endParaRPr lang="en-US" sz="2400" dirty="0">
              <a:solidFill>
                <a:schemeClr val="bg1"/>
              </a:solidFill>
            </a:endParaRPr>
          </a:p>
          <a:p>
            <a:r>
              <a:rPr lang="en-US" sz="2400" dirty="0">
                <a:solidFill>
                  <a:schemeClr val="tx2">
                    <a:lumMod val="20000"/>
                    <a:lumOff val="80000"/>
                  </a:schemeClr>
                </a:solidFill>
              </a:rPr>
              <a:t>Ezra T. Benson</a:t>
            </a:r>
          </a:p>
          <a:p>
            <a:r>
              <a:rPr lang="en-US" sz="2400" dirty="0">
                <a:solidFill>
                  <a:schemeClr val="tx2">
                    <a:lumMod val="20000"/>
                    <a:lumOff val="80000"/>
                  </a:schemeClr>
                </a:solidFill>
              </a:rPr>
              <a:t>1988 Conference Report or Ensign Nov. 1988</a:t>
            </a:r>
          </a:p>
          <a:p>
            <a:endParaRPr lang="en-US" sz="2400" dirty="0">
              <a:solidFill>
                <a:schemeClr val="bg1"/>
              </a:solidFill>
            </a:endParaRPr>
          </a:p>
        </p:txBody>
      </p:sp>
      <p:pic>
        <p:nvPicPr>
          <p:cNvPr id="8" name="Picture 7" descr="Ezra t benson.jpg"/>
          <p:cNvPicPr>
            <a:picLocks noChangeAspect="1"/>
          </p:cNvPicPr>
          <p:nvPr/>
        </p:nvPicPr>
        <p:blipFill>
          <a:blip r:embed="rId4" cstate="print"/>
          <a:stretch>
            <a:fillRect/>
          </a:stretch>
        </p:blipFill>
        <p:spPr>
          <a:xfrm>
            <a:off x="5004816" y="2548801"/>
            <a:ext cx="1895856" cy="2682240"/>
          </a:xfrm>
          <a:prstGeom prst="rect">
            <a:avLst/>
          </a:prstGeom>
        </p:spPr>
      </p:pic>
    </p:spTree>
    <p:extLst>
      <p:ext uri="{BB962C8B-B14F-4D97-AF65-F5344CB8AC3E}">
        <p14:creationId xmlns:p14="http://schemas.microsoft.com/office/powerpoint/2010/main" val="297249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3376" y="1219200"/>
            <a:ext cx="5271248" cy="1569660"/>
          </a:xfrm>
          <a:prstGeom prst="rect">
            <a:avLst/>
          </a:prstGeom>
          <a:noFill/>
        </p:spPr>
        <p:txBody>
          <a:bodyPr wrap="square" rtlCol="0">
            <a:spAutoFit/>
          </a:bodyPr>
          <a:lstStyle/>
          <a:p>
            <a:r>
              <a:rPr lang="en-US" sz="2400" dirty="0">
                <a:solidFill>
                  <a:schemeClr val="bg1"/>
                </a:solidFill>
              </a:rPr>
              <a:t>Michael will gather and lead the armies as he did in the War in Heaven</a:t>
            </a:r>
          </a:p>
          <a:p>
            <a:r>
              <a:rPr lang="en-US" sz="2400" dirty="0">
                <a:solidFill>
                  <a:schemeClr val="bg1"/>
                </a:solidFill>
              </a:rPr>
              <a:t>D&amp;C 88:112</a:t>
            </a:r>
          </a:p>
          <a:p>
            <a:r>
              <a:rPr lang="en-US" sz="2400" dirty="0">
                <a:solidFill>
                  <a:schemeClr val="bg1"/>
                </a:solidFill>
              </a:rPr>
              <a:t>Dan 7:22</a:t>
            </a:r>
          </a:p>
        </p:txBody>
      </p:sp>
      <p:sp>
        <p:nvSpPr>
          <p:cNvPr id="6" name="TextBox 5"/>
          <p:cNvSpPr txBox="1"/>
          <p:nvPr/>
        </p:nvSpPr>
        <p:spPr>
          <a:xfrm>
            <a:off x="4888065" y="3810000"/>
            <a:ext cx="6609169" cy="2308324"/>
          </a:xfrm>
          <a:prstGeom prst="rect">
            <a:avLst/>
          </a:prstGeom>
          <a:noFill/>
        </p:spPr>
        <p:txBody>
          <a:bodyPr wrap="square" rtlCol="0">
            <a:spAutoFit/>
          </a:bodyPr>
          <a:lstStyle/>
          <a:p>
            <a:r>
              <a:rPr lang="en-US" sz="2400" dirty="0">
                <a:solidFill>
                  <a:schemeClr val="bg1"/>
                </a:solidFill>
              </a:rPr>
              <a:t>Key—Christ is the holder of the key</a:t>
            </a:r>
          </a:p>
          <a:p>
            <a:endParaRPr lang="en-US" sz="2400" dirty="0">
              <a:solidFill>
                <a:schemeClr val="bg1"/>
              </a:solidFill>
            </a:endParaRPr>
          </a:p>
          <a:p>
            <a:r>
              <a:rPr lang="en-US" sz="2400" dirty="0">
                <a:solidFill>
                  <a:schemeClr val="bg1"/>
                </a:solidFill>
              </a:rPr>
              <a:t>Chain—Satan’s Chain on us</a:t>
            </a:r>
          </a:p>
          <a:p>
            <a:endParaRPr lang="en-US" sz="2400" dirty="0">
              <a:solidFill>
                <a:schemeClr val="bg1"/>
              </a:solidFill>
            </a:endParaRPr>
          </a:p>
          <a:p>
            <a:r>
              <a:rPr lang="en-US" sz="2400" dirty="0">
                <a:solidFill>
                  <a:schemeClr val="bg1"/>
                </a:solidFill>
              </a:rPr>
              <a:t>The Key and the chain denote God’s supremacy over both Satan and his realm</a:t>
            </a:r>
          </a:p>
        </p:txBody>
      </p:sp>
      <p:sp>
        <p:nvSpPr>
          <p:cNvPr id="8" name="TextBox 7"/>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Key to Bottomless Pit</a:t>
            </a:r>
          </a:p>
        </p:txBody>
      </p:sp>
      <p:sp>
        <p:nvSpPr>
          <p:cNvPr id="9" name="TextBox 8"/>
          <p:cNvSpPr txBox="1"/>
          <p:nvPr/>
        </p:nvSpPr>
        <p:spPr>
          <a:xfrm>
            <a:off x="152400" y="6483459"/>
            <a:ext cx="3048000" cy="369332"/>
          </a:xfrm>
          <a:prstGeom prst="rect">
            <a:avLst/>
          </a:prstGeom>
          <a:noFill/>
        </p:spPr>
        <p:txBody>
          <a:bodyPr wrap="square" rtlCol="0">
            <a:spAutoFit/>
          </a:bodyPr>
          <a:lstStyle/>
          <a:p>
            <a:r>
              <a:rPr lang="en-US" dirty="0">
                <a:solidFill>
                  <a:schemeClr val="bg1"/>
                </a:solidFill>
              </a:rPr>
              <a:t>Revelation 20:1</a:t>
            </a:r>
          </a:p>
        </p:txBody>
      </p:sp>
      <p:pic>
        <p:nvPicPr>
          <p:cNvPr id="3" name="Picture 2">
            <a:extLst>
              <a:ext uri="{FF2B5EF4-FFF2-40B4-BE49-F238E27FC236}">
                <a16:creationId xmlns:a16="http://schemas.microsoft.com/office/drawing/2014/main" id="{38B75F8A-BD3A-40D2-8FC4-4E1395D65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57" y="3534692"/>
            <a:ext cx="3456432" cy="2542032"/>
          </a:xfrm>
          <a:prstGeom prst="rect">
            <a:avLst/>
          </a:prstGeom>
        </p:spPr>
      </p:pic>
      <p:pic>
        <p:nvPicPr>
          <p:cNvPr id="7" name="Picture 6">
            <a:extLst>
              <a:ext uri="{FF2B5EF4-FFF2-40B4-BE49-F238E27FC236}">
                <a16:creationId xmlns:a16="http://schemas.microsoft.com/office/drawing/2014/main" id="{240E5DAD-CB89-4773-813B-0FD89029A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045" y="1013430"/>
            <a:ext cx="2463800" cy="2286000"/>
          </a:xfrm>
          <a:prstGeom prst="rect">
            <a:avLst/>
          </a:prstGeom>
        </p:spPr>
      </p:pic>
    </p:spTree>
    <p:extLst>
      <p:ext uri="{BB962C8B-B14F-4D97-AF65-F5344CB8AC3E}">
        <p14:creationId xmlns:p14="http://schemas.microsoft.com/office/powerpoint/2010/main" val="17680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68506" y="1137821"/>
            <a:ext cx="4549588" cy="5262979"/>
          </a:xfrm>
          <a:prstGeom prst="rect">
            <a:avLst/>
          </a:prstGeom>
          <a:noFill/>
        </p:spPr>
        <p:txBody>
          <a:bodyPr wrap="square" rtlCol="0">
            <a:spAutoFit/>
          </a:bodyPr>
          <a:lstStyle/>
          <a:p>
            <a:r>
              <a:rPr lang="en-US" sz="2400" dirty="0">
                <a:solidFill>
                  <a:schemeClr val="bg1"/>
                </a:solidFill>
              </a:rPr>
              <a:t>He who chained others is now chained. </a:t>
            </a:r>
          </a:p>
          <a:p>
            <a:endParaRPr lang="en-US" sz="2400" dirty="0">
              <a:solidFill>
                <a:schemeClr val="bg1"/>
              </a:solidFill>
            </a:endParaRPr>
          </a:p>
          <a:p>
            <a:r>
              <a:rPr lang="en-US" sz="2400" dirty="0">
                <a:solidFill>
                  <a:schemeClr val="bg1"/>
                </a:solidFill>
              </a:rPr>
              <a:t>He who loved to spread darkness over the earth is shut up in darkness</a:t>
            </a:r>
          </a:p>
          <a:p>
            <a:endParaRPr lang="en-US" sz="2400" dirty="0">
              <a:solidFill>
                <a:schemeClr val="bg1"/>
              </a:solidFill>
            </a:endParaRPr>
          </a:p>
          <a:p>
            <a:r>
              <a:rPr lang="en-US" sz="2400" dirty="0">
                <a:solidFill>
                  <a:schemeClr val="bg1"/>
                </a:solidFill>
              </a:rPr>
              <a:t>He who dragged others into the pit descends himself into it</a:t>
            </a:r>
          </a:p>
          <a:p>
            <a:endParaRPr lang="en-US" sz="2400" dirty="0">
              <a:solidFill>
                <a:schemeClr val="bg1"/>
              </a:solidFill>
            </a:endParaRPr>
          </a:p>
          <a:p>
            <a:r>
              <a:rPr lang="en-US" sz="2400" dirty="0">
                <a:solidFill>
                  <a:schemeClr val="bg1"/>
                </a:solidFill>
              </a:rPr>
              <a:t>He descends into the pit that he himself has dug</a:t>
            </a:r>
          </a:p>
          <a:p>
            <a:r>
              <a:rPr lang="en-US" sz="2400" dirty="0">
                <a:solidFill>
                  <a:schemeClr val="bg1"/>
                </a:solidFill>
              </a:rPr>
              <a:t>Isaiah 14:12-16, 19</a:t>
            </a:r>
          </a:p>
          <a:p>
            <a:r>
              <a:rPr lang="en-US" sz="2400" dirty="0">
                <a:solidFill>
                  <a:schemeClr val="bg1"/>
                </a:solidFill>
              </a:rPr>
              <a:t>(1)</a:t>
            </a:r>
          </a:p>
        </p:txBody>
      </p:sp>
      <p:sp>
        <p:nvSpPr>
          <p:cNvPr id="9" name="TextBox 8"/>
          <p:cNvSpPr txBox="1"/>
          <p:nvPr/>
        </p:nvSpPr>
        <p:spPr>
          <a:xfrm>
            <a:off x="7543800" y="1137821"/>
            <a:ext cx="3048000" cy="1384995"/>
          </a:xfrm>
          <a:prstGeom prst="rect">
            <a:avLst/>
          </a:prstGeom>
          <a:noFill/>
        </p:spPr>
        <p:txBody>
          <a:bodyPr wrap="square" rtlCol="0">
            <a:spAutoFit/>
          </a:bodyPr>
          <a:lstStyle/>
          <a:p>
            <a:pPr algn="ctr"/>
            <a:r>
              <a:rPr lang="en-US" sz="2800" dirty="0">
                <a:solidFill>
                  <a:schemeClr val="bg1"/>
                </a:solidFill>
              </a:rPr>
              <a:t>D&amp;C 88:32</a:t>
            </a:r>
          </a:p>
          <a:p>
            <a:pPr algn="ctr"/>
            <a:r>
              <a:rPr lang="en-US" sz="2800" dirty="0">
                <a:solidFill>
                  <a:schemeClr val="bg1"/>
                </a:solidFill>
              </a:rPr>
              <a:t>Hell is described as your “own Place.”</a:t>
            </a:r>
          </a:p>
        </p:txBody>
      </p:sp>
      <p:sp>
        <p:nvSpPr>
          <p:cNvPr id="10" name="TextBox 9"/>
          <p:cNvSpPr txBox="1"/>
          <p:nvPr/>
        </p:nvSpPr>
        <p:spPr>
          <a:xfrm>
            <a:off x="7543800" y="6400800"/>
            <a:ext cx="3048000" cy="369332"/>
          </a:xfrm>
          <a:prstGeom prst="rect">
            <a:avLst/>
          </a:prstGeom>
          <a:noFill/>
        </p:spPr>
        <p:txBody>
          <a:bodyPr wrap="square" rtlCol="0">
            <a:spAutoFit/>
          </a:bodyPr>
          <a:lstStyle/>
          <a:p>
            <a:r>
              <a:rPr lang="en-US" dirty="0"/>
              <a:t>Revelation 20:1</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God is Magistrate of Pit, Not Satan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47" y="160855"/>
            <a:ext cx="977643" cy="1398861"/>
          </a:xfrm>
          <a:prstGeom prst="rect">
            <a:avLst/>
          </a:prstGeom>
        </p:spPr>
      </p:pic>
      <p:pic>
        <p:nvPicPr>
          <p:cNvPr id="4" name="Picture 3">
            <a:extLst>
              <a:ext uri="{FF2B5EF4-FFF2-40B4-BE49-F238E27FC236}">
                <a16:creationId xmlns:a16="http://schemas.microsoft.com/office/drawing/2014/main" id="{ECCFF4AF-0D9F-492D-9782-1B4DBAE8B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491" y="3069181"/>
            <a:ext cx="4563112" cy="3124636"/>
          </a:xfrm>
          <a:prstGeom prst="rect">
            <a:avLst/>
          </a:prstGeom>
        </p:spPr>
      </p:pic>
    </p:spTree>
    <p:extLst>
      <p:ext uri="{BB962C8B-B14F-4D97-AF65-F5344CB8AC3E}">
        <p14:creationId xmlns:p14="http://schemas.microsoft.com/office/powerpoint/2010/main" val="35689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5824" y="1261396"/>
            <a:ext cx="6957109" cy="1384995"/>
          </a:xfrm>
          <a:prstGeom prst="rect">
            <a:avLst/>
          </a:prstGeom>
          <a:noFill/>
        </p:spPr>
        <p:txBody>
          <a:bodyPr wrap="square" rtlCol="0">
            <a:spAutoFit/>
          </a:bodyPr>
          <a:lstStyle/>
          <a:p>
            <a:r>
              <a:rPr lang="en-US" sz="2800" dirty="0">
                <a:solidFill>
                  <a:schemeClr val="bg1"/>
                </a:solidFill>
              </a:rPr>
              <a:t>“And in that day Satan shall not have power to tempt any man.”</a:t>
            </a:r>
          </a:p>
          <a:p>
            <a:r>
              <a:rPr lang="en-US" sz="2800" dirty="0">
                <a:solidFill>
                  <a:schemeClr val="bg1"/>
                </a:solidFill>
              </a:rPr>
              <a:t>D&amp;C 101:28</a:t>
            </a:r>
          </a:p>
        </p:txBody>
      </p:sp>
      <p:sp>
        <p:nvSpPr>
          <p:cNvPr id="9" name="TextBox 8"/>
          <p:cNvSpPr txBox="1"/>
          <p:nvPr/>
        </p:nvSpPr>
        <p:spPr>
          <a:xfrm>
            <a:off x="4917141" y="753200"/>
            <a:ext cx="3048000" cy="523220"/>
          </a:xfrm>
          <a:prstGeom prst="rect">
            <a:avLst/>
          </a:prstGeom>
          <a:noFill/>
        </p:spPr>
        <p:txBody>
          <a:bodyPr wrap="square" rtlCol="0">
            <a:spAutoFit/>
          </a:bodyPr>
          <a:lstStyle/>
          <a:p>
            <a:r>
              <a:rPr lang="en-US" sz="2800" dirty="0">
                <a:solidFill>
                  <a:schemeClr val="bg1"/>
                </a:solidFill>
              </a:rPr>
              <a:t>Dragon--Satan</a:t>
            </a:r>
          </a:p>
        </p:txBody>
      </p:sp>
      <p:sp>
        <p:nvSpPr>
          <p:cNvPr id="10" name="TextBox 9"/>
          <p:cNvSpPr txBox="1"/>
          <p:nvPr/>
        </p:nvSpPr>
        <p:spPr>
          <a:xfrm>
            <a:off x="152400" y="6369159"/>
            <a:ext cx="3048000" cy="369332"/>
          </a:xfrm>
          <a:prstGeom prst="rect">
            <a:avLst/>
          </a:prstGeom>
          <a:noFill/>
        </p:spPr>
        <p:txBody>
          <a:bodyPr wrap="square" rtlCol="0">
            <a:spAutoFit/>
          </a:bodyPr>
          <a:lstStyle/>
          <a:p>
            <a:r>
              <a:rPr lang="en-US" dirty="0">
                <a:solidFill>
                  <a:schemeClr val="bg1"/>
                </a:solidFill>
              </a:rPr>
              <a:t>Revelation 20:2</a:t>
            </a:r>
          </a:p>
        </p:txBody>
      </p:sp>
      <p:sp>
        <p:nvSpPr>
          <p:cNvPr id="11" name="TextBox 10"/>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Britannic Bold" pitchFamily="34" charset="0"/>
              </a:rPr>
              <a:t>Binding for 1,000 Years</a:t>
            </a:r>
          </a:p>
        </p:txBody>
      </p:sp>
      <p:pic>
        <p:nvPicPr>
          <p:cNvPr id="12" name="Picture 11" descr="IMG_0474.JPG"/>
          <p:cNvPicPr>
            <a:picLocks noChangeAspect="1"/>
          </p:cNvPicPr>
          <p:nvPr/>
        </p:nvPicPr>
        <p:blipFill>
          <a:blip r:embed="rId3" cstate="print"/>
          <a:stretch>
            <a:fillRect/>
          </a:stretch>
        </p:blipFill>
        <p:spPr>
          <a:xfrm>
            <a:off x="1896035" y="2646391"/>
            <a:ext cx="4800600" cy="3600450"/>
          </a:xfrm>
          <a:prstGeom prst="rect">
            <a:avLst/>
          </a:prstGeom>
        </p:spPr>
      </p:pic>
      <p:sp>
        <p:nvSpPr>
          <p:cNvPr id="13" name="TextBox 12"/>
          <p:cNvSpPr txBox="1"/>
          <p:nvPr/>
        </p:nvSpPr>
        <p:spPr>
          <a:xfrm>
            <a:off x="6909547" y="3062525"/>
            <a:ext cx="4773706" cy="2246769"/>
          </a:xfrm>
          <a:prstGeom prst="rect">
            <a:avLst/>
          </a:prstGeom>
          <a:noFill/>
        </p:spPr>
        <p:txBody>
          <a:bodyPr wrap="square" rtlCol="0">
            <a:spAutoFit/>
          </a:bodyPr>
          <a:lstStyle/>
          <a:p>
            <a:r>
              <a:rPr lang="en-US" sz="2800" dirty="0">
                <a:solidFill>
                  <a:schemeClr val="bg1"/>
                </a:solidFill>
              </a:rPr>
              <a:t>Some suggest that it will only be “because of the righteousness of his people” that “Satan has no power” during the Millennium. </a:t>
            </a:r>
          </a:p>
        </p:txBody>
      </p:sp>
    </p:spTree>
    <p:extLst>
      <p:ext uri="{BB962C8B-B14F-4D97-AF65-F5344CB8AC3E}">
        <p14:creationId xmlns:p14="http://schemas.microsoft.com/office/powerpoint/2010/main" val="6659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red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47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6469" y="453241"/>
            <a:ext cx="5773271" cy="3970318"/>
          </a:xfrm>
          <a:prstGeom prst="rect">
            <a:avLst/>
          </a:prstGeom>
          <a:noFill/>
        </p:spPr>
        <p:txBody>
          <a:bodyPr wrap="square" rtlCol="0">
            <a:spAutoFit/>
          </a:bodyPr>
          <a:lstStyle/>
          <a:p>
            <a:r>
              <a:rPr lang="en-US" sz="2800" dirty="0">
                <a:solidFill>
                  <a:schemeClr val="bg1"/>
                </a:solidFill>
              </a:rPr>
              <a:t>“There are many among us who teach that the binding of Satan will be merely the binding which those dwelling on the earth will place upon him by their refusal to hear his </a:t>
            </a:r>
            <a:r>
              <a:rPr lang="en-US" sz="2800" dirty="0" err="1">
                <a:solidFill>
                  <a:schemeClr val="bg1"/>
                </a:solidFill>
              </a:rPr>
              <a:t>enticings</a:t>
            </a:r>
            <a:r>
              <a:rPr lang="en-US" sz="2800" dirty="0">
                <a:solidFill>
                  <a:schemeClr val="bg1"/>
                </a:solidFill>
              </a:rPr>
              <a:t>. This is not so. He will not have the privilege during that period of time to tempt any man.”</a:t>
            </a:r>
          </a:p>
          <a:p>
            <a:r>
              <a:rPr lang="en-US" sz="2800" dirty="0">
                <a:solidFill>
                  <a:schemeClr val="bg1"/>
                </a:solidFill>
              </a:rPr>
              <a:t>(3)</a:t>
            </a:r>
          </a:p>
        </p:txBody>
      </p:sp>
      <p:pic>
        <p:nvPicPr>
          <p:cNvPr id="7" name="Picture 6" descr="Joseph Fielding Smith.jpg"/>
          <p:cNvPicPr>
            <a:picLocks noChangeAspect="1"/>
          </p:cNvPicPr>
          <p:nvPr/>
        </p:nvPicPr>
        <p:blipFill>
          <a:blip r:embed="rId3" cstate="print"/>
          <a:stretch>
            <a:fillRect/>
          </a:stretch>
        </p:blipFill>
        <p:spPr>
          <a:xfrm>
            <a:off x="6934201" y="1981201"/>
            <a:ext cx="1769423" cy="2232561"/>
          </a:xfrm>
          <a:prstGeom prst="rect">
            <a:avLst/>
          </a:prstGeom>
        </p:spPr>
      </p:pic>
      <p:sp>
        <p:nvSpPr>
          <p:cNvPr id="12" name="TextBox 11"/>
          <p:cNvSpPr txBox="1"/>
          <p:nvPr/>
        </p:nvSpPr>
        <p:spPr>
          <a:xfrm>
            <a:off x="6298094" y="4714909"/>
            <a:ext cx="4811059" cy="1815882"/>
          </a:xfrm>
          <a:prstGeom prst="rect">
            <a:avLst/>
          </a:prstGeom>
          <a:noFill/>
        </p:spPr>
        <p:txBody>
          <a:bodyPr wrap="square" rtlCol="0">
            <a:spAutoFit/>
          </a:bodyPr>
          <a:lstStyle/>
          <a:p>
            <a:r>
              <a:rPr lang="en-US" sz="2800" dirty="0">
                <a:solidFill>
                  <a:schemeClr val="bg1"/>
                </a:solidFill>
              </a:rPr>
              <a:t>The Lord’s power binds Satan initially and the righteousness of the Saints Keeps him bound.</a:t>
            </a:r>
          </a:p>
          <a:p>
            <a:r>
              <a:rPr lang="en-US" sz="2800" dirty="0">
                <a:solidFill>
                  <a:schemeClr val="bg1"/>
                </a:solidFill>
              </a:rPr>
              <a:t>1 Nephi 22:26</a:t>
            </a:r>
          </a:p>
        </p:txBody>
      </p:sp>
    </p:spTree>
    <p:extLst>
      <p:ext uri="{BB962C8B-B14F-4D97-AF65-F5344CB8AC3E}">
        <p14:creationId xmlns:p14="http://schemas.microsoft.com/office/powerpoint/2010/main" val="16923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3542</Words>
  <Application>Microsoft Office PowerPoint</Application>
  <PresentationFormat>Widescreen</PresentationFormat>
  <Paragraphs>265</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Open Sans</vt:lpstr>
      <vt:lpstr>Palatino</vt:lpstr>
      <vt:lpstr>Castellar</vt:lpstr>
      <vt:lpstr>Arial</vt:lpstr>
      <vt:lpstr>Colonna MT</vt:lpstr>
      <vt:lpstr>Calibri Light</vt:lpstr>
      <vt:lpstr>Britannic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168</cp:revision>
  <dcterms:created xsi:type="dcterms:W3CDTF">2016-05-16T13:36:31Z</dcterms:created>
  <dcterms:modified xsi:type="dcterms:W3CDTF">2020-09-15T15:02:47Z</dcterms:modified>
</cp:coreProperties>
</file>