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99"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4" r:id="rId26"/>
    <p:sldId id="34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2" r:id="rId44"/>
    <p:sldId id="341" r:id="rId45"/>
    <p:sldId id="284" r:id="rId46"/>
    <p:sldId id="286" r:id="rId47"/>
    <p:sldId id="343" r:id="rId48"/>
  </p:sldIdLst>
  <p:sldSz cx="12192000" cy="6858000"/>
  <p:notesSz cx="6858000" cy="9144000"/>
  <p:embeddedFontLst>
    <p:embeddedFont>
      <p:font typeface="Abadi" panose="020B0604020104020204" pitchFamily="34" charset="0"/>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EuroStyle" panose="02027200000000000000" pitchFamily="18" charset="0"/>
      <p:regular r:id="rId57"/>
    </p:embeddedFont>
    <p:embeddedFont>
      <p:font typeface="Open Sans" panose="020B060603050402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google.com/url?sa=i&amp;rct=j&amp;q=&amp;esrc=s&amp;frm=1&amp;source=images&amp;cd=&amp;cad=rja&amp;docid=U_rFMyRApbMWOM&amp;tbnid=bPwNaD6xZwo5LM:&amp;ved=0CAUQjRw&amp;url=http://lunaticoutpost.com/Topic-Biblical-Scientific-Evidence?page=2&amp;ei=NYSKUeyaNYnc9QSpzICoBg&amp;psig=AFQjCNG4MJdHMV9ypD1Uev72brFvn-Ovrg&amp;ust=1368118670443234" TargetMode="Externa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2795572-44F7-4CCA-88AF-26C89980F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24597" y="341209"/>
            <a:ext cx="7620000" cy="1631216"/>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Those Who Overcome</a:t>
            </a:r>
          </a:p>
          <a:p>
            <a:pPr algn="ctr"/>
            <a:r>
              <a:rPr lang="en-US" sz="4000" dirty="0">
                <a:solidFill>
                  <a:schemeClr val="bg1"/>
                </a:solidFill>
                <a:latin typeface="EuroStyle" panose="02027200000000000000" pitchFamily="18" charset="0"/>
              </a:rPr>
              <a:t>Revelation 21-22</a:t>
            </a:r>
          </a:p>
        </p:txBody>
      </p:sp>
      <p:grpSp>
        <p:nvGrpSpPr>
          <p:cNvPr id="2" name="Group 56"/>
          <p:cNvGrpSpPr/>
          <p:nvPr/>
        </p:nvGrpSpPr>
        <p:grpSpPr>
          <a:xfrm>
            <a:off x="1752600" y="2895600"/>
            <a:ext cx="8610600" cy="2057400"/>
            <a:chOff x="228600" y="2895600"/>
            <a:chExt cx="8610600" cy="2057400"/>
          </a:xfrm>
        </p:grpSpPr>
        <p:sp>
          <p:nvSpPr>
            <p:cNvPr id="13" name="Rounded Rectangle 12"/>
            <p:cNvSpPr/>
            <p:nvPr/>
          </p:nvSpPr>
          <p:spPr>
            <a:xfrm>
              <a:off x="228600" y="2895600"/>
              <a:ext cx="8534400" cy="2286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
            <p:cNvGrpSpPr/>
            <p:nvPr/>
          </p:nvGrpSpPr>
          <p:grpSpPr>
            <a:xfrm>
              <a:off x="228600" y="3124200"/>
              <a:ext cx="8541661" cy="914400"/>
              <a:chOff x="228600" y="3124200"/>
              <a:chExt cx="8541661" cy="914400"/>
            </a:xfrm>
          </p:grpSpPr>
          <p:sp>
            <p:nvSpPr>
              <p:cNvPr id="7" name="Rounded Rectangle 6"/>
              <p:cNvSpPr/>
              <p:nvPr/>
            </p:nvSpPr>
            <p:spPr>
              <a:xfrm>
                <a:off x="228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478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670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862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1054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324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38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0574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2766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4958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7150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934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5438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153400" y="3581400"/>
                <a:ext cx="616861"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28600" y="3581400"/>
                <a:ext cx="6096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a:off x="228600" y="4038600"/>
              <a:ext cx="8610600" cy="914400"/>
              <a:chOff x="228600" y="3124200"/>
              <a:chExt cx="8610600" cy="914400"/>
            </a:xfrm>
          </p:grpSpPr>
          <p:sp>
            <p:nvSpPr>
              <p:cNvPr id="25" name="Rounded Rectangle 24"/>
              <p:cNvSpPr/>
              <p:nvPr/>
            </p:nvSpPr>
            <p:spPr>
              <a:xfrm>
                <a:off x="228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4478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6670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8862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1054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324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838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0574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2766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44958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7150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934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543800" y="3124200"/>
                <a:ext cx="1291542"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153400" y="3581400"/>
                <a:ext cx="6858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28600" y="3581400"/>
                <a:ext cx="6096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371599" y="3962401"/>
              <a:ext cx="1502479" cy="381000"/>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704895" y="4436887"/>
              <a:ext cx="2116096"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9946279">
              <a:off x="3079579" y="3787464"/>
              <a:ext cx="1735836" cy="473607"/>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20890064">
              <a:off x="3711228" y="4094548"/>
              <a:ext cx="2116096" cy="598308"/>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029200" y="3352800"/>
              <a:ext cx="947700" cy="381265"/>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2028823">
              <a:off x="1947902" y="3370334"/>
              <a:ext cx="1049933"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8638381">
              <a:off x="2943945" y="3294008"/>
              <a:ext cx="995221" cy="488016"/>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894281">
              <a:off x="5512177" y="3889874"/>
              <a:ext cx="1310981" cy="469084"/>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1894281">
              <a:off x="392601" y="3741627"/>
              <a:ext cx="995221" cy="325670"/>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17723340">
              <a:off x="6155277" y="3018046"/>
              <a:ext cx="457580" cy="1095331"/>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3943787">
              <a:off x="513712" y="4119976"/>
              <a:ext cx="624112" cy="1041936"/>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2814365">
              <a:off x="6646904" y="3852630"/>
              <a:ext cx="2116096"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1283386">
              <a:off x="6034930" y="4421503"/>
              <a:ext cx="1717266" cy="408158"/>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12028823">
              <a:off x="576302" y="3217934"/>
              <a:ext cx="1049933"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2028823">
              <a:off x="3929103" y="3217934"/>
              <a:ext cx="1049933"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249040">
              <a:off x="7218827" y="3195587"/>
              <a:ext cx="1363302" cy="565726"/>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749613" y="2523557"/>
            <a:ext cx="1647766" cy="3595244"/>
            <a:chOff x="1991831" y="1178829"/>
            <a:chExt cx="2026911" cy="4422497"/>
          </a:xfrm>
        </p:grpSpPr>
        <p:sp>
          <p:nvSpPr>
            <p:cNvPr id="58" name="Oval 57"/>
            <p:cNvSpPr/>
            <p:nvPr/>
          </p:nvSpPr>
          <p:spPr>
            <a:xfrm rot="649721" flipH="1">
              <a:off x="3016382"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649721" flipH="1">
              <a:off x="2467117"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flipH="1">
              <a:off x="2369481" y="2677698"/>
              <a:ext cx="1400491" cy="270122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6724914" flipH="1">
              <a:off x="1930416" y="3613547"/>
              <a:ext cx="607165" cy="35319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3549535" flipH="1">
              <a:off x="3538562" y="3594652"/>
              <a:ext cx="607165" cy="35319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217087" flipH="1">
              <a:off x="2234158" y="2595622"/>
              <a:ext cx="537618" cy="118635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20382913">
              <a:off x="3342924" y="2601919"/>
              <a:ext cx="585228" cy="122935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p:cNvSpPr/>
            <p:nvPr/>
          </p:nvSpPr>
          <p:spPr>
            <a:xfrm rot="20706537">
              <a:off x="1991831" y="1178829"/>
              <a:ext cx="1998758" cy="1879517"/>
            </a:xfrm>
            <a:custGeom>
              <a:avLst/>
              <a:gdLst>
                <a:gd name="connsiteX0" fmla="*/ 1806500 w 1998758"/>
                <a:gd name="connsiteY0" fmla="*/ 682869 h 1879517"/>
                <a:gd name="connsiteX1" fmla="*/ 1765588 w 1998758"/>
                <a:gd name="connsiteY1" fmla="*/ 685304 h 1879517"/>
                <a:gd name="connsiteX2" fmla="*/ 1787925 w 1998758"/>
                <a:gd name="connsiteY2" fmla="*/ 714229 h 1879517"/>
                <a:gd name="connsiteX3" fmla="*/ 1795965 w 1998758"/>
                <a:gd name="connsiteY3" fmla="*/ 696654 h 1879517"/>
                <a:gd name="connsiteX4" fmla="*/ 1208171 w 1998758"/>
                <a:gd name="connsiteY4" fmla="*/ 66778 h 1879517"/>
                <a:gd name="connsiteX5" fmla="*/ 1346280 w 1998758"/>
                <a:gd name="connsiteY5" fmla="*/ 104615 h 1879517"/>
                <a:gd name="connsiteX6" fmla="*/ 1552921 w 1998758"/>
                <a:gd name="connsiteY6" fmla="*/ 258790 h 1879517"/>
                <a:gd name="connsiteX7" fmla="*/ 1742281 w 1998758"/>
                <a:gd name="connsiteY7" fmla="*/ 344665 h 1879517"/>
                <a:gd name="connsiteX8" fmla="*/ 1736241 w 1998758"/>
                <a:gd name="connsiteY8" fmla="*/ 463998 h 1879517"/>
                <a:gd name="connsiteX9" fmla="*/ 1926199 w 1998758"/>
                <a:gd name="connsiteY9" fmla="*/ 600937 h 1879517"/>
                <a:gd name="connsiteX10" fmla="*/ 1895702 w 1998758"/>
                <a:gd name="connsiteY10" fmla="*/ 664169 h 1879517"/>
                <a:gd name="connsiteX11" fmla="*/ 1866832 w 1998758"/>
                <a:gd name="connsiteY11" fmla="*/ 673034 h 1879517"/>
                <a:gd name="connsiteX12" fmla="*/ 1873137 w 1998758"/>
                <a:gd name="connsiteY12" fmla="*/ 676782 h 1879517"/>
                <a:gd name="connsiteX13" fmla="*/ 1919373 w 1998758"/>
                <a:gd name="connsiteY13" fmla="*/ 814502 h 1879517"/>
                <a:gd name="connsiteX14" fmla="*/ 1919628 w 1998758"/>
                <a:gd name="connsiteY14" fmla="*/ 814842 h 1879517"/>
                <a:gd name="connsiteX15" fmla="*/ 1956134 w 1998758"/>
                <a:gd name="connsiteY15" fmla="*/ 863596 h 1879517"/>
                <a:gd name="connsiteX16" fmla="*/ 1978709 w 1998758"/>
                <a:gd name="connsiteY16" fmla="*/ 948163 h 1879517"/>
                <a:gd name="connsiteX17" fmla="*/ 1976053 w 1998758"/>
                <a:gd name="connsiteY17" fmla="*/ 1093099 h 1879517"/>
                <a:gd name="connsiteX18" fmla="*/ 1995454 w 1998758"/>
                <a:gd name="connsiteY18" fmla="*/ 1314703 h 1879517"/>
                <a:gd name="connsiteX19" fmla="*/ 1904571 w 1998758"/>
                <a:gd name="connsiteY19" fmla="*/ 1508684 h 1879517"/>
                <a:gd name="connsiteX20" fmla="*/ 1872036 w 1998758"/>
                <a:gd name="connsiteY20" fmla="*/ 1674901 h 1879517"/>
                <a:gd name="connsiteX21" fmla="*/ 1761266 w 1998758"/>
                <a:gd name="connsiteY21" fmla="*/ 1695026 h 1879517"/>
                <a:gd name="connsiteX22" fmla="*/ 1682107 w 1998758"/>
                <a:gd name="connsiteY22" fmla="*/ 1872349 h 1879517"/>
                <a:gd name="connsiteX23" fmla="*/ 1565718 w 1998758"/>
                <a:gd name="connsiteY23" fmla="*/ 1764112 h 1879517"/>
                <a:gd name="connsiteX24" fmla="*/ 1392826 w 1998758"/>
                <a:gd name="connsiteY24" fmla="*/ 1657171 h 1879517"/>
                <a:gd name="connsiteX25" fmla="*/ 1316809 w 1998758"/>
                <a:gd name="connsiteY25" fmla="*/ 1538167 h 1879517"/>
                <a:gd name="connsiteX26" fmla="*/ 1333052 w 1998758"/>
                <a:gd name="connsiteY26" fmla="*/ 1377531 h 1879517"/>
                <a:gd name="connsiteX27" fmla="*/ 1298752 w 1998758"/>
                <a:gd name="connsiteY27" fmla="*/ 1212724 h 1879517"/>
                <a:gd name="connsiteX28" fmla="*/ 1361392 w 1998758"/>
                <a:gd name="connsiteY28" fmla="*/ 1066237 h 1879517"/>
                <a:gd name="connsiteX29" fmla="*/ 1361992 w 1998758"/>
                <a:gd name="connsiteY29" fmla="*/ 1062376 h 1879517"/>
                <a:gd name="connsiteX30" fmla="*/ 1366026 w 1998758"/>
                <a:gd name="connsiteY30" fmla="*/ 949809 h 1879517"/>
                <a:gd name="connsiteX31" fmla="*/ 1388628 w 1998758"/>
                <a:gd name="connsiteY31" fmla="*/ 857208 h 1879517"/>
                <a:gd name="connsiteX32" fmla="*/ 1326634 w 1998758"/>
                <a:gd name="connsiteY32" fmla="*/ 841314 h 1879517"/>
                <a:gd name="connsiteX33" fmla="*/ 1241579 w 1998758"/>
                <a:gd name="connsiteY33" fmla="*/ 799990 h 1879517"/>
                <a:gd name="connsiteX34" fmla="*/ 1035777 w 1998758"/>
                <a:gd name="connsiteY34" fmla="*/ 782713 h 1879517"/>
                <a:gd name="connsiteX35" fmla="*/ 878106 w 1998758"/>
                <a:gd name="connsiteY35" fmla="*/ 672395 h 1879517"/>
                <a:gd name="connsiteX36" fmla="*/ 873665 w 1998758"/>
                <a:gd name="connsiteY36" fmla="*/ 670560 h 1879517"/>
                <a:gd name="connsiteX37" fmla="*/ 847574 w 1998758"/>
                <a:gd name="connsiteY37" fmla="*/ 662760 h 1879517"/>
                <a:gd name="connsiteX38" fmla="*/ 840617 w 1998758"/>
                <a:gd name="connsiteY38" fmla="*/ 700029 h 1879517"/>
                <a:gd name="connsiteX39" fmla="*/ 825723 w 1998758"/>
                <a:gd name="connsiteY39" fmla="*/ 748679 h 1879517"/>
                <a:gd name="connsiteX40" fmla="*/ 753916 w 1998758"/>
                <a:gd name="connsiteY40" fmla="*/ 890058 h 1879517"/>
                <a:gd name="connsiteX41" fmla="*/ 662558 w 1998758"/>
                <a:gd name="connsiteY41" fmla="*/ 1115250 h 1879517"/>
                <a:gd name="connsiteX42" fmla="*/ 497837 w 1998758"/>
                <a:gd name="connsiteY42" fmla="*/ 1270877 h 1879517"/>
                <a:gd name="connsiteX43" fmla="*/ 392316 w 1998758"/>
                <a:gd name="connsiteY43" fmla="*/ 1421671 h 1879517"/>
                <a:gd name="connsiteX44" fmla="*/ 295602 w 1998758"/>
                <a:gd name="connsiteY44" fmla="*/ 1398833 h 1879517"/>
                <a:gd name="connsiteX45" fmla="*/ 148107 w 1998758"/>
                <a:gd name="connsiteY45" fmla="*/ 1542602 h 1879517"/>
                <a:gd name="connsiteX46" fmla="*/ 108726 w 1998758"/>
                <a:gd name="connsiteY46" fmla="*/ 1391485 h 1879517"/>
                <a:gd name="connsiteX47" fmla="*/ 24325 w 1998758"/>
                <a:gd name="connsiteY47" fmla="*/ 1219906 h 1879517"/>
                <a:gd name="connsiteX48" fmla="*/ 21845 w 1998758"/>
                <a:gd name="connsiteY48" fmla="*/ 1073740 h 1879517"/>
                <a:gd name="connsiteX49" fmla="*/ 111881 w 1998758"/>
                <a:gd name="connsiteY49" fmla="*/ 922162 h 1879517"/>
                <a:gd name="connsiteX50" fmla="*/ 164210 w 1998758"/>
                <a:gd name="connsiteY50" fmla="*/ 747042 h 1879517"/>
                <a:gd name="connsiteX51" fmla="*/ 283894 w 1998758"/>
                <a:gd name="connsiteY51" fmla="*/ 627214 h 1879517"/>
                <a:gd name="connsiteX52" fmla="*/ 286223 w 1998758"/>
                <a:gd name="connsiteY52" fmla="*/ 623650 h 1879517"/>
                <a:gd name="connsiteX53" fmla="*/ 409337 w 1998758"/>
                <a:gd name="connsiteY53" fmla="*/ 427706 h 1879517"/>
                <a:gd name="connsiteX54" fmla="*/ 539109 w 1998758"/>
                <a:gd name="connsiteY54" fmla="*/ 432706 h 1879517"/>
                <a:gd name="connsiteX55" fmla="*/ 539171 w 1998758"/>
                <a:gd name="connsiteY55" fmla="*/ 432638 h 1879517"/>
                <a:gd name="connsiteX56" fmla="*/ 571757 w 1998758"/>
                <a:gd name="connsiteY56" fmla="*/ 397345 h 1879517"/>
                <a:gd name="connsiteX57" fmla="*/ 530979 w 1998758"/>
                <a:gd name="connsiteY57" fmla="*/ 371260 h 1879517"/>
                <a:gd name="connsiteX58" fmla="*/ 587553 w 1998758"/>
                <a:gd name="connsiteY58" fmla="*/ 266386 h 1879517"/>
                <a:gd name="connsiteX59" fmla="*/ 586063 w 1998758"/>
                <a:gd name="connsiteY59" fmla="*/ 265457 h 1879517"/>
                <a:gd name="connsiteX60" fmla="*/ 520600 w 1998758"/>
                <a:gd name="connsiteY60" fmla="*/ 224642 h 1879517"/>
                <a:gd name="connsiteX61" fmla="*/ 493395 w 1998758"/>
                <a:gd name="connsiteY61" fmla="*/ 183124 h 1879517"/>
                <a:gd name="connsiteX62" fmla="*/ 516319 w 1998758"/>
                <a:gd name="connsiteY62" fmla="*/ 149097 h 1879517"/>
                <a:gd name="connsiteX63" fmla="*/ 585909 w 1998758"/>
                <a:gd name="connsiteY63" fmla="*/ 136445 h 1879517"/>
                <a:gd name="connsiteX64" fmla="*/ 587986 w 1998758"/>
                <a:gd name="connsiteY64" fmla="*/ 136067 h 1879517"/>
                <a:gd name="connsiteX65" fmla="*/ 528510 w 1998758"/>
                <a:gd name="connsiteY65" fmla="*/ 47459 h 1879517"/>
                <a:gd name="connsiteX66" fmla="*/ 552518 w 1998758"/>
                <a:gd name="connsiteY66" fmla="*/ 27090 h 1879517"/>
                <a:gd name="connsiteX67" fmla="*/ 729259 w 1998758"/>
                <a:gd name="connsiteY67" fmla="*/ 23607 h 1879517"/>
                <a:gd name="connsiteX68" fmla="*/ 729734 w 1998758"/>
                <a:gd name="connsiteY68" fmla="*/ 23456 h 1879517"/>
                <a:gd name="connsiteX69" fmla="*/ 797762 w 1998758"/>
                <a:gd name="connsiteY69" fmla="*/ 1687 h 1879517"/>
                <a:gd name="connsiteX70" fmla="*/ 904713 w 1998758"/>
                <a:gd name="connsiteY70" fmla="*/ 5479 h 1879517"/>
                <a:gd name="connsiteX71" fmla="*/ 1076800 w 1998758"/>
                <a:gd name="connsiteY71" fmla="*/ 54139 h 1879517"/>
                <a:gd name="connsiteX72" fmla="*/ 1208171 w 1998758"/>
                <a:gd name="connsiteY72" fmla="*/ 66778 h 18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98758" h="1879517">
                  <a:moveTo>
                    <a:pt x="1806500" y="682869"/>
                  </a:moveTo>
                  <a:lnTo>
                    <a:pt x="1765588" y="685304"/>
                  </a:lnTo>
                  <a:lnTo>
                    <a:pt x="1787925" y="714229"/>
                  </a:lnTo>
                  <a:lnTo>
                    <a:pt x="1795965" y="696654"/>
                  </a:lnTo>
                  <a:close/>
                  <a:moveTo>
                    <a:pt x="1208171" y="66778"/>
                  </a:moveTo>
                  <a:cubicBezTo>
                    <a:pt x="1254264" y="75412"/>
                    <a:pt x="1301479" y="88246"/>
                    <a:pt x="1346280" y="104615"/>
                  </a:cubicBezTo>
                  <a:cubicBezTo>
                    <a:pt x="1465399" y="148136"/>
                    <a:pt x="1547072" y="209071"/>
                    <a:pt x="1552921" y="258790"/>
                  </a:cubicBezTo>
                  <a:cubicBezTo>
                    <a:pt x="1629052" y="279264"/>
                    <a:pt x="1698088" y="310582"/>
                    <a:pt x="1742281" y="344665"/>
                  </a:cubicBezTo>
                  <a:cubicBezTo>
                    <a:pt x="1809436" y="396453"/>
                    <a:pt x="1806977" y="444811"/>
                    <a:pt x="1736241" y="463998"/>
                  </a:cubicBezTo>
                  <a:cubicBezTo>
                    <a:pt x="1838480" y="503473"/>
                    <a:pt x="1910797" y="555608"/>
                    <a:pt x="1926199" y="600937"/>
                  </a:cubicBezTo>
                  <a:cubicBezTo>
                    <a:pt x="1935272" y="627643"/>
                    <a:pt x="1923788" y="649414"/>
                    <a:pt x="1895702" y="664169"/>
                  </a:cubicBezTo>
                  <a:lnTo>
                    <a:pt x="1866832" y="673034"/>
                  </a:lnTo>
                  <a:lnTo>
                    <a:pt x="1873137" y="676782"/>
                  </a:lnTo>
                  <a:cubicBezTo>
                    <a:pt x="1897348" y="701473"/>
                    <a:pt x="1914709" y="753168"/>
                    <a:pt x="1919373" y="814502"/>
                  </a:cubicBezTo>
                  <a:lnTo>
                    <a:pt x="1919628" y="814842"/>
                  </a:lnTo>
                  <a:lnTo>
                    <a:pt x="1956134" y="863596"/>
                  </a:lnTo>
                  <a:cubicBezTo>
                    <a:pt x="1966337" y="886575"/>
                    <a:pt x="1974175" y="915467"/>
                    <a:pt x="1978709" y="948163"/>
                  </a:cubicBezTo>
                  <a:cubicBezTo>
                    <a:pt x="1985300" y="995630"/>
                    <a:pt x="1984361" y="1047183"/>
                    <a:pt x="1976053" y="1093099"/>
                  </a:cubicBezTo>
                  <a:cubicBezTo>
                    <a:pt x="1996475" y="1156068"/>
                    <a:pt x="2003616" y="1237697"/>
                    <a:pt x="1995454" y="1314703"/>
                  </a:cubicBezTo>
                  <a:cubicBezTo>
                    <a:pt x="1984604" y="1417077"/>
                    <a:pt x="1948685" y="1493745"/>
                    <a:pt x="1904571" y="1508684"/>
                  </a:cubicBezTo>
                  <a:cubicBezTo>
                    <a:pt x="1904360" y="1572583"/>
                    <a:pt x="1892490" y="1633184"/>
                    <a:pt x="1872036" y="1674901"/>
                  </a:cubicBezTo>
                  <a:cubicBezTo>
                    <a:pt x="1840959" y="1738292"/>
                    <a:pt x="1796068" y="1746439"/>
                    <a:pt x="1761266" y="1695026"/>
                  </a:cubicBezTo>
                  <a:cubicBezTo>
                    <a:pt x="1750011" y="1783335"/>
                    <a:pt x="1719873" y="1850842"/>
                    <a:pt x="1682107" y="1872349"/>
                  </a:cubicBezTo>
                  <a:cubicBezTo>
                    <a:pt x="1637605" y="1897688"/>
                    <a:pt x="1591159" y="1854506"/>
                    <a:pt x="1565718" y="1764112"/>
                  </a:cubicBezTo>
                  <a:cubicBezTo>
                    <a:pt x="1505669" y="1849912"/>
                    <a:pt x="1427676" y="1801685"/>
                    <a:pt x="1392826" y="1657171"/>
                  </a:cubicBezTo>
                  <a:cubicBezTo>
                    <a:pt x="1358591" y="1666670"/>
                    <a:pt x="1326445" y="1616357"/>
                    <a:pt x="1316809" y="1538167"/>
                  </a:cubicBezTo>
                  <a:cubicBezTo>
                    <a:pt x="1309829" y="1481596"/>
                    <a:pt x="1315999" y="1420544"/>
                    <a:pt x="1333052" y="1377531"/>
                  </a:cubicBezTo>
                  <a:cubicBezTo>
                    <a:pt x="1308857" y="1343792"/>
                    <a:pt x="1295384" y="1279047"/>
                    <a:pt x="1298752" y="1212724"/>
                  </a:cubicBezTo>
                  <a:cubicBezTo>
                    <a:pt x="1302703" y="1135069"/>
                    <a:pt x="1328712" y="1074242"/>
                    <a:pt x="1361392" y="1066237"/>
                  </a:cubicBezTo>
                  <a:cubicBezTo>
                    <a:pt x="1361586" y="1064941"/>
                    <a:pt x="1361797" y="1063672"/>
                    <a:pt x="1361992" y="1062376"/>
                  </a:cubicBezTo>
                  <a:cubicBezTo>
                    <a:pt x="1359797" y="1024140"/>
                    <a:pt x="1361259" y="985743"/>
                    <a:pt x="1366026" y="949809"/>
                  </a:cubicBezTo>
                  <a:lnTo>
                    <a:pt x="1388628" y="857208"/>
                  </a:lnTo>
                  <a:lnTo>
                    <a:pt x="1326634" y="841314"/>
                  </a:lnTo>
                  <a:cubicBezTo>
                    <a:pt x="1294354" y="829671"/>
                    <a:pt x="1264909" y="815503"/>
                    <a:pt x="1241579" y="799990"/>
                  </a:cubicBezTo>
                  <a:cubicBezTo>
                    <a:pt x="1194791" y="813964"/>
                    <a:pt x="1113941" y="807176"/>
                    <a:pt x="1035777" y="782713"/>
                  </a:cubicBezTo>
                  <a:cubicBezTo>
                    <a:pt x="944261" y="754064"/>
                    <a:pt x="878790" y="708258"/>
                    <a:pt x="878106" y="672395"/>
                  </a:cubicBezTo>
                  <a:cubicBezTo>
                    <a:pt x="876614" y="671787"/>
                    <a:pt x="875158" y="671170"/>
                    <a:pt x="873665" y="670560"/>
                  </a:cubicBezTo>
                  <a:lnTo>
                    <a:pt x="847574" y="662760"/>
                  </a:lnTo>
                  <a:lnTo>
                    <a:pt x="840617" y="700029"/>
                  </a:lnTo>
                  <a:cubicBezTo>
                    <a:pt x="836782" y="715426"/>
                    <a:pt x="831806" y="731745"/>
                    <a:pt x="825723" y="748679"/>
                  </a:cubicBezTo>
                  <a:cubicBezTo>
                    <a:pt x="808068" y="797850"/>
                    <a:pt x="782531" y="848141"/>
                    <a:pt x="753916" y="890058"/>
                  </a:cubicBezTo>
                  <a:cubicBezTo>
                    <a:pt x="739670" y="959782"/>
                    <a:pt x="706014" y="1042730"/>
                    <a:pt x="662558" y="1115250"/>
                  </a:cubicBezTo>
                  <a:cubicBezTo>
                    <a:pt x="604786" y="1211660"/>
                    <a:pt x="539683" y="1273169"/>
                    <a:pt x="497837" y="1270877"/>
                  </a:cubicBezTo>
                  <a:cubicBezTo>
                    <a:pt x="466933" y="1333578"/>
                    <a:pt x="428454" y="1388553"/>
                    <a:pt x="392316" y="1421671"/>
                  </a:cubicBezTo>
                  <a:cubicBezTo>
                    <a:pt x="337404" y="1472000"/>
                    <a:pt x="298215" y="1462734"/>
                    <a:pt x="295602" y="1398833"/>
                  </a:cubicBezTo>
                  <a:cubicBezTo>
                    <a:pt x="244278" y="1481268"/>
                    <a:pt x="188125" y="1536001"/>
                    <a:pt x="148107" y="1542602"/>
                  </a:cubicBezTo>
                  <a:cubicBezTo>
                    <a:pt x="100952" y="1550380"/>
                    <a:pt x="85231" y="1490086"/>
                    <a:pt x="108726" y="1391485"/>
                  </a:cubicBezTo>
                  <a:cubicBezTo>
                    <a:pt x="20270" y="1452685"/>
                    <a:pt x="-17809" y="1375298"/>
                    <a:pt x="24325" y="1219906"/>
                  </a:cubicBezTo>
                  <a:cubicBezTo>
                    <a:pt x="-7143" y="1216069"/>
                    <a:pt x="-8197" y="1154269"/>
                    <a:pt x="21845" y="1073740"/>
                  </a:cubicBezTo>
                  <a:cubicBezTo>
                    <a:pt x="43574" y="1015474"/>
                    <a:pt x="77791" y="957862"/>
                    <a:pt x="111881" y="922162"/>
                  </a:cubicBezTo>
                  <a:cubicBezTo>
                    <a:pt x="109101" y="879705"/>
                    <a:pt x="129659" y="810909"/>
                    <a:pt x="164210" y="747042"/>
                  </a:cubicBezTo>
                  <a:cubicBezTo>
                    <a:pt x="204670" y="672265"/>
                    <a:pt x="254366" y="622507"/>
                    <a:pt x="283894" y="627214"/>
                  </a:cubicBezTo>
                  <a:cubicBezTo>
                    <a:pt x="284670" y="626014"/>
                    <a:pt x="285446" y="624849"/>
                    <a:pt x="286223" y="623650"/>
                  </a:cubicBezTo>
                  <a:cubicBezTo>
                    <a:pt x="319559" y="546829"/>
                    <a:pt x="364699" y="474995"/>
                    <a:pt x="409337" y="427706"/>
                  </a:cubicBezTo>
                  <a:cubicBezTo>
                    <a:pt x="479851" y="353018"/>
                    <a:pt x="533859" y="355119"/>
                    <a:pt x="539109" y="432706"/>
                  </a:cubicBezTo>
                  <a:lnTo>
                    <a:pt x="539171" y="432638"/>
                  </a:lnTo>
                  <a:lnTo>
                    <a:pt x="571757" y="397345"/>
                  </a:lnTo>
                  <a:lnTo>
                    <a:pt x="530979" y="371260"/>
                  </a:lnTo>
                  <a:cubicBezTo>
                    <a:pt x="475955" y="320978"/>
                    <a:pt x="493231" y="275015"/>
                    <a:pt x="587553" y="266386"/>
                  </a:cubicBezTo>
                  <a:lnTo>
                    <a:pt x="586063" y="265457"/>
                  </a:lnTo>
                  <a:lnTo>
                    <a:pt x="520600" y="224642"/>
                  </a:lnTo>
                  <a:cubicBezTo>
                    <a:pt x="504428" y="210343"/>
                    <a:pt x="494879" y="196082"/>
                    <a:pt x="493395" y="183124"/>
                  </a:cubicBezTo>
                  <a:cubicBezTo>
                    <a:pt x="491753" y="168861"/>
                    <a:pt x="499975" y="157229"/>
                    <a:pt x="516319" y="149097"/>
                  </a:cubicBezTo>
                  <a:lnTo>
                    <a:pt x="585909" y="136445"/>
                  </a:lnTo>
                  <a:lnTo>
                    <a:pt x="587986" y="136067"/>
                  </a:lnTo>
                  <a:cubicBezTo>
                    <a:pt x="536733" y="104112"/>
                    <a:pt x="515823" y="71234"/>
                    <a:pt x="528510" y="47459"/>
                  </a:cubicBezTo>
                  <a:cubicBezTo>
                    <a:pt x="532739" y="39534"/>
                    <a:pt x="540702" y="32620"/>
                    <a:pt x="552518" y="27090"/>
                  </a:cubicBezTo>
                  <a:cubicBezTo>
                    <a:pt x="588523" y="10231"/>
                    <a:pt x="654866" y="8918"/>
                    <a:pt x="729259" y="23607"/>
                  </a:cubicBezTo>
                  <a:lnTo>
                    <a:pt x="729734" y="23456"/>
                  </a:lnTo>
                  <a:lnTo>
                    <a:pt x="797762" y="1687"/>
                  </a:lnTo>
                  <a:cubicBezTo>
                    <a:pt x="827927" y="-1431"/>
                    <a:pt x="864499" y="-264"/>
                    <a:pt x="904713" y="5479"/>
                  </a:cubicBezTo>
                  <a:cubicBezTo>
                    <a:pt x="963095" y="13807"/>
                    <a:pt x="1024307" y="31109"/>
                    <a:pt x="1076800" y="54139"/>
                  </a:cubicBezTo>
                  <a:cubicBezTo>
                    <a:pt x="1117108" y="53709"/>
                    <a:pt x="1162078" y="58143"/>
                    <a:pt x="1208171" y="66778"/>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Trapezoid 65"/>
            <p:cNvSpPr/>
            <p:nvPr/>
          </p:nvSpPr>
          <p:spPr>
            <a:xfrm flipH="1">
              <a:off x="2400702" y="2546211"/>
              <a:ext cx="1300613" cy="235396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rot="10800000" flipH="1">
              <a:off x="2834241" y="2746708"/>
              <a:ext cx="433538" cy="601486"/>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24"/>
            <p:cNvGrpSpPr/>
            <p:nvPr/>
          </p:nvGrpSpPr>
          <p:grpSpPr>
            <a:xfrm>
              <a:off x="2232165" y="2330437"/>
              <a:ext cx="1527476" cy="2222475"/>
              <a:chOff x="4553132" y="914400"/>
              <a:chExt cx="2152468" cy="3437345"/>
            </a:xfrm>
          </p:grpSpPr>
          <p:sp>
            <p:nvSpPr>
              <p:cNvPr id="134" name="Double Wave 133"/>
              <p:cNvSpPr/>
              <p:nvPr/>
            </p:nvSpPr>
            <p:spPr>
              <a:xfrm rot="16997920">
                <a:off x="3382792" y="2343203"/>
                <a:ext cx="3178882" cy="838201"/>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6"/>
              <p:cNvGrpSpPr/>
              <p:nvPr/>
            </p:nvGrpSpPr>
            <p:grpSpPr>
              <a:xfrm>
                <a:off x="4724400" y="914400"/>
                <a:ext cx="1981200" cy="2070031"/>
                <a:chOff x="2624682" y="2226017"/>
                <a:chExt cx="1981200" cy="2070031"/>
              </a:xfrm>
              <a:solidFill>
                <a:srgbClr val="E0C13C"/>
              </a:solidFill>
            </p:grpSpPr>
            <p:sp>
              <p:nvSpPr>
                <p:cNvPr id="136" name="Pie 17"/>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7" name="Group 5"/>
                <p:cNvGrpSpPr/>
                <p:nvPr/>
              </p:nvGrpSpPr>
              <p:grpSpPr>
                <a:xfrm>
                  <a:off x="2888157" y="2404569"/>
                  <a:ext cx="1538266" cy="1563370"/>
                  <a:chOff x="2885895" y="2404569"/>
                  <a:chExt cx="1538266" cy="1563370"/>
                </a:xfrm>
                <a:grpFill/>
              </p:grpSpPr>
              <p:sp>
                <p:nvSpPr>
                  <p:cNvPr id="138" name="Moon 3"/>
                  <p:cNvSpPr/>
                  <p:nvPr/>
                </p:nvSpPr>
                <p:spPr>
                  <a:xfrm rot="16200000">
                    <a:off x="2894411" y="2438188"/>
                    <a:ext cx="1521236" cy="153826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20"/>
                  <p:cNvSpPr/>
                  <p:nvPr/>
                </p:nvSpPr>
                <p:spPr>
                  <a:xfrm rot="16200000">
                    <a:off x="3064331" y="2226133"/>
                    <a:ext cx="1100633" cy="145750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9" name="Oval 68"/>
            <p:cNvSpPr/>
            <p:nvPr/>
          </p:nvSpPr>
          <p:spPr>
            <a:xfrm flipH="1">
              <a:off x="2502764" y="1343243"/>
              <a:ext cx="1198552" cy="15037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58"/>
            <p:cNvGrpSpPr/>
            <p:nvPr/>
          </p:nvGrpSpPr>
          <p:grpSpPr>
            <a:xfrm>
              <a:off x="2316581" y="4892202"/>
              <a:ext cx="1429436" cy="533987"/>
              <a:chOff x="3810000" y="1677648"/>
              <a:chExt cx="4705061" cy="1827552"/>
            </a:xfrm>
          </p:grpSpPr>
          <p:grpSp>
            <p:nvGrpSpPr>
              <p:cNvPr id="104" name="Group 37"/>
              <p:cNvGrpSpPr/>
              <p:nvPr/>
            </p:nvGrpSpPr>
            <p:grpSpPr>
              <a:xfrm>
                <a:off x="3810000" y="1828800"/>
                <a:ext cx="1776984" cy="1676400"/>
                <a:chOff x="3810000" y="1828800"/>
                <a:chExt cx="4038600" cy="3810000"/>
              </a:xfrm>
            </p:grpSpPr>
            <p:sp>
              <p:nvSpPr>
                <p:cNvPr id="125" name="Half Frame 12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Half Frame 12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iamond 12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38"/>
              <p:cNvGrpSpPr/>
              <p:nvPr/>
            </p:nvGrpSpPr>
            <p:grpSpPr>
              <a:xfrm>
                <a:off x="5314014" y="1757596"/>
                <a:ext cx="1776984" cy="1676400"/>
                <a:chOff x="3810000" y="1828800"/>
                <a:chExt cx="4038600" cy="3810000"/>
              </a:xfrm>
            </p:grpSpPr>
            <p:sp>
              <p:nvSpPr>
                <p:cNvPr id="116" name="Half Frame 11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Half Frame 11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Half Frame 11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11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iamond 12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48"/>
              <p:cNvGrpSpPr/>
              <p:nvPr/>
            </p:nvGrpSpPr>
            <p:grpSpPr>
              <a:xfrm>
                <a:off x="6738077" y="1677648"/>
                <a:ext cx="1776984" cy="1676400"/>
                <a:chOff x="3810000" y="1828800"/>
                <a:chExt cx="4038600" cy="3810000"/>
              </a:xfrm>
            </p:grpSpPr>
            <p:sp>
              <p:nvSpPr>
                <p:cNvPr id="107" name="Half Frame 10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Diamond 11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2229729" y="1402670"/>
              <a:ext cx="1552120" cy="248171"/>
              <a:chOff x="2229729" y="1483884"/>
              <a:chExt cx="1552120" cy="334263"/>
            </a:xfrm>
          </p:grpSpPr>
          <p:sp>
            <p:nvSpPr>
              <p:cNvPr id="72" name="Rounded Rectangle 15"/>
              <p:cNvSpPr/>
              <p:nvPr/>
            </p:nvSpPr>
            <p:spPr>
              <a:xfrm>
                <a:off x="2229729" y="1492136"/>
                <a:ext cx="1552120" cy="308023"/>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59"/>
              <p:cNvGrpSpPr/>
              <p:nvPr/>
            </p:nvGrpSpPr>
            <p:grpSpPr>
              <a:xfrm rot="246631">
                <a:off x="2370444" y="1483884"/>
                <a:ext cx="1275564" cy="334263"/>
                <a:chOff x="3810000" y="1677648"/>
                <a:chExt cx="4705061" cy="1827552"/>
              </a:xfrm>
            </p:grpSpPr>
            <p:grpSp>
              <p:nvGrpSpPr>
                <p:cNvPr id="74" name="Group 37"/>
                <p:cNvGrpSpPr/>
                <p:nvPr/>
              </p:nvGrpSpPr>
              <p:grpSpPr>
                <a:xfrm>
                  <a:off x="3810000" y="1828800"/>
                  <a:ext cx="1776984" cy="1676400"/>
                  <a:chOff x="3810000" y="1828800"/>
                  <a:chExt cx="4038600" cy="3810000"/>
                </a:xfrm>
              </p:grpSpPr>
              <p:sp>
                <p:nvSpPr>
                  <p:cNvPr id="95" name="Half Frame 9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Half Frame 9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alf Frame 9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Half Frame 9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mond 9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38"/>
                <p:cNvGrpSpPr/>
                <p:nvPr/>
              </p:nvGrpSpPr>
              <p:grpSpPr>
                <a:xfrm>
                  <a:off x="5314014" y="1757596"/>
                  <a:ext cx="1776984" cy="1676400"/>
                  <a:chOff x="3810000" y="1828800"/>
                  <a:chExt cx="4038600" cy="3810000"/>
                </a:xfrm>
              </p:grpSpPr>
              <p:sp>
                <p:nvSpPr>
                  <p:cNvPr id="86" name="Half Frame 8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8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iamond 9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8"/>
                <p:cNvGrpSpPr/>
                <p:nvPr/>
              </p:nvGrpSpPr>
              <p:grpSpPr>
                <a:xfrm>
                  <a:off x="6738077" y="1677648"/>
                  <a:ext cx="1776984" cy="1676400"/>
                  <a:chOff x="3810000" y="1828800"/>
                  <a:chExt cx="4038600" cy="3810000"/>
                </a:xfrm>
              </p:grpSpPr>
              <p:sp>
                <p:nvSpPr>
                  <p:cNvPr id="77" name="Half Frame 7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7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iamond 8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40" name="TextBox 139"/>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160</a:t>
            </a:r>
          </a:p>
        </p:txBody>
      </p:sp>
      <p:sp>
        <p:nvSpPr>
          <p:cNvPr id="141" name="TextBox 140">
            <a:extLst>
              <a:ext uri="{FF2B5EF4-FFF2-40B4-BE49-F238E27FC236}">
                <a16:creationId xmlns:a16="http://schemas.microsoft.com/office/drawing/2014/main" id="{F76CEEA9-770C-4AE2-8619-AC3F654808C8}"/>
              </a:ext>
            </a:extLst>
          </p:cNvPr>
          <p:cNvSpPr txBox="1"/>
          <p:nvPr/>
        </p:nvSpPr>
        <p:spPr>
          <a:xfrm>
            <a:off x="2640541" y="5328996"/>
            <a:ext cx="76200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John’s Last Words</a:t>
            </a:r>
          </a:p>
        </p:txBody>
      </p:sp>
    </p:spTree>
    <p:extLst>
      <p:ext uri="{BB962C8B-B14F-4D97-AF65-F5344CB8AC3E}">
        <p14:creationId xmlns:p14="http://schemas.microsoft.com/office/powerpoint/2010/main" val="1927804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7894" y="2086020"/>
            <a:ext cx="3357282" cy="2308324"/>
          </a:xfrm>
          <a:prstGeom prst="rect">
            <a:avLst/>
          </a:prstGeom>
          <a:noFill/>
        </p:spPr>
        <p:txBody>
          <a:bodyPr wrap="square" rtlCol="0">
            <a:spAutoFit/>
          </a:bodyPr>
          <a:lstStyle/>
          <a:p>
            <a:r>
              <a:rPr lang="en-US" sz="2400" dirty="0">
                <a:solidFill>
                  <a:schemeClr val="bg1"/>
                </a:solidFill>
              </a:rPr>
              <a:t>“After the separation of the body and spirit, which is the natural death, the wicked and ungodly die a second death,…</a:t>
            </a:r>
          </a:p>
        </p:txBody>
      </p:sp>
      <p:sp>
        <p:nvSpPr>
          <p:cNvPr id="6" name="TextBox 5"/>
          <p:cNvSpPr txBox="1"/>
          <p:nvPr/>
        </p:nvSpPr>
        <p:spPr>
          <a:xfrm>
            <a:off x="1676400" y="51138"/>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2</a:t>
            </a:r>
            <a:r>
              <a:rPr lang="en-US" sz="6000" baseline="30000" dirty="0">
                <a:solidFill>
                  <a:schemeClr val="bg1"/>
                </a:solidFill>
                <a:latin typeface="EuroStyle" panose="02027200000000000000" pitchFamily="18" charset="0"/>
              </a:rPr>
              <a:t>nd</a:t>
            </a:r>
            <a:r>
              <a:rPr lang="en-US" sz="6000" dirty="0">
                <a:solidFill>
                  <a:schemeClr val="bg1"/>
                </a:solidFill>
                <a:latin typeface="EuroStyle" panose="02027200000000000000" pitchFamily="18" charset="0"/>
              </a:rPr>
              <a:t> death</a:t>
            </a:r>
          </a:p>
        </p:txBody>
      </p:sp>
      <p:sp>
        <p:nvSpPr>
          <p:cNvPr id="8" name="TextBox 7"/>
          <p:cNvSpPr txBox="1"/>
          <p:nvPr/>
        </p:nvSpPr>
        <p:spPr>
          <a:xfrm>
            <a:off x="152400" y="6444734"/>
            <a:ext cx="3048000" cy="369332"/>
          </a:xfrm>
          <a:prstGeom prst="rect">
            <a:avLst/>
          </a:prstGeom>
          <a:noFill/>
        </p:spPr>
        <p:txBody>
          <a:bodyPr wrap="square" rtlCol="0">
            <a:spAutoFit/>
          </a:bodyPr>
          <a:lstStyle/>
          <a:p>
            <a:r>
              <a:rPr lang="en-US" dirty="0">
                <a:solidFill>
                  <a:schemeClr val="bg1"/>
                </a:solidFill>
              </a:rPr>
              <a:t>Revelation 21:8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86" y="171912"/>
            <a:ext cx="1282229" cy="1789778"/>
          </a:xfrm>
          <a:prstGeom prst="rect">
            <a:avLst/>
          </a:prstGeom>
        </p:spPr>
      </p:pic>
      <p:sp>
        <p:nvSpPr>
          <p:cNvPr id="3" name="Rectangle 2"/>
          <p:cNvSpPr/>
          <p:nvPr/>
        </p:nvSpPr>
        <p:spPr>
          <a:xfrm>
            <a:off x="2838990" y="4941617"/>
            <a:ext cx="7301754" cy="1754326"/>
          </a:xfrm>
          <a:prstGeom prst="rect">
            <a:avLst/>
          </a:prstGeom>
        </p:spPr>
        <p:txBody>
          <a:bodyPr wrap="square">
            <a:spAutoFit/>
          </a:bodyPr>
          <a:lstStyle/>
          <a:p>
            <a:pPr fontAlgn="base"/>
            <a:r>
              <a:rPr lang="en-US" i="1" dirty="0">
                <a:solidFill>
                  <a:srgbClr val="FFFF00"/>
                </a:solidFill>
              </a:rPr>
              <a:t>Wherefore, I, the Lord, have said that the fearful, and the unbelieving, and all liars, and whosoever </a:t>
            </a:r>
            <a:r>
              <a:rPr lang="en-US" i="1" dirty="0" err="1">
                <a:solidFill>
                  <a:srgbClr val="FFFF00"/>
                </a:solidFill>
              </a:rPr>
              <a:t>loveth</a:t>
            </a:r>
            <a:r>
              <a:rPr lang="en-US" i="1" dirty="0">
                <a:solidFill>
                  <a:srgbClr val="FFFF00"/>
                </a:solidFill>
              </a:rPr>
              <a:t> and </a:t>
            </a:r>
            <a:r>
              <a:rPr lang="en-US" i="1" dirty="0" err="1">
                <a:solidFill>
                  <a:srgbClr val="FFFF00"/>
                </a:solidFill>
              </a:rPr>
              <a:t>maketh</a:t>
            </a:r>
            <a:r>
              <a:rPr lang="en-US" i="1" dirty="0">
                <a:solidFill>
                  <a:srgbClr val="FFFF00"/>
                </a:solidFill>
              </a:rPr>
              <a:t> a lie, and the whoremonger, and the sorcerer, shall have their part in that lake which </a:t>
            </a:r>
            <a:r>
              <a:rPr lang="en-US" i="1" dirty="0" err="1">
                <a:solidFill>
                  <a:srgbClr val="FFFF00"/>
                </a:solidFill>
              </a:rPr>
              <a:t>burneth</a:t>
            </a:r>
            <a:r>
              <a:rPr lang="en-US" i="1" dirty="0">
                <a:solidFill>
                  <a:srgbClr val="FFFF00"/>
                </a:solidFill>
              </a:rPr>
              <a:t> with fire and brimstone, which is the second death.</a:t>
            </a:r>
          </a:p>
          <a:p>
            <a:pPr fontAlgn="base"/>
            <a:r>
              <a:rPr lang="en-US" b="1" i="1" dirty="0">
                <a:solidFill>
                  <a:srgbClr val="FFFF00"/>
                </a:solidFill>
              </a:rPr>
              <a:t>18 </a:t>
            </a:r>
            <a:r>
              <a:rPr lang="en-US" i="1" dirty="0">
                <a:solidFill>
                  <a:srgbClr val="FFFF00"/>
                </a:solidFill>
              </a:rPr>
              <a:t>Verily I say, that they shall not have part in the first resurrection. D&amp;C 63:17-18</a:t>
            </a:r>
            <a:endParaRPr lang="en-US" b="0" i="1" dirty="0">
              <a:solidFill>
                <a:srgbClr val="FFFF00"/>
              </a:solidFill>
              <a:effectLst/>
            </a:endParaRPr>
          </a:p>
        </p:txBody>
      </p:sp>
      <p:sp>
        <p:nvSpPr>
          <p:cNvPr id="7" name="Rectangle 6"/>
          <p:cNvSpPr/>
          <p:nvPr/>
        </p:nvSpPr>
        <p:spPr>
          <a:xfrm>
            <a:off x="8500492" y="1665381"/>
            <a:ext cx="3523129" cy="2677656"/>
          </a:xfrm>
          <a:prstGeom prst="rect">
            <a:avLst/>
          </a:prstGeom>
        </p:spPr>
        <p:txBody>
          <a:bodyPr wrap="square">
            <a:spAutoFit/>
          </a:bodyPr>
          <a:lstStyle/>
          <a:p>
            <a:r>
              <a:rPr lang="en-US" sz="2400" dirty="0">
                <a:solidFill>
                  <a:schemeClr val="bg1"/>
                </a:solidFill>
              </a:rPr>
              <a:t>…a spiritual death, meaning they are cast out of the presence of the Lord and are dead as pertaining to the things of righteousness, which are the things of the spirit.”</a:t>
            </a:r>
          </a:p>
        </p:txBody>
      </p:sp>
      <p:sp>
        <p:nvSpPr>
          <p:cNvPr id="9" name="Rectangle 8"/>
          <p:cNvSpPr/>
          <p:nvPr/>
        </p:nvSpPr>
        <p:spPr>
          <a:xfrm>
            <a:off x="11735803" y="6444175"/>
            <a:ext cx="442750" cy="369332"/>
          </a:xfrm>
          <a:prstGeom prst="rect">
            <a:avLst/>
          </a:prstGeom>
        </p:spPr>
        <p:txBody>
          <a:bodyPr wrap="none">
            <a:spAutoFit/>
          </a:bodyPr>
          <a:lstStyle/>
          <a:p>
            <a:r>
              <a:rPr lang="en-US" dirty="0">
                <a:solidFill>
                  <a:schemeClr val="bg1"/>
                </a:solidFill>
              </a:rPr>
              <a:t>(2)</a:t>
            </a:r>
            <a:endParaRPr lang="en-US" dirty="0"/>
          </a:p>
        </p:txBody>
      </p:sp>
      <p:pic>
        <p:nvPicPr>
          <p:cNvPr id="11" name="Picture 10">
            <a:extLst>
              <a:ext uri="{FF2B5EF4-FFF2-40B4-BE49-F238E27FC236}">
                <a16:creationId xmlns:a16="http://schemas.microsoft.com/office/drawing/2014/main" id="{FCCFA9E1-1287-4E60-96B1-EB549C9AC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825" y="1315181"/>
            <a:ext cx="4476750" cy="3352800"/>
          </a:xfrm>
          <a:prstGeom prst="rect">
            <a:avLst/>
          </a:prstGeom>
        </p:spPr>
      </p:pic>
    </p:spTree>
    <p:extLst>
      <p:ext uri="{BB962C8B-B14F-4D97-AF65-F5344CB8AC3E}">
        <p14:creationId xmlns:p14="http://schemas.microsoft.com/office/powerpoint/2010/main" val="13549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3037"/>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One of the 7 angels</a:t>
            </a:r>
          </a:p>
        </p:txBody>
      </p:sp>
      <p:sp>
        <p:nvSpPr>
          <p:cNvPr id="8" name="TextBox 7"/>
          <p:cNvSpPr txBox="1"/>
          <p:nvPr/>
        </p:nvSpPr>
        <p:spPr>
          <a:xfrm>
            <a:off x="152400" y="6366182"/>
            <a:ext cx="3048000" cy="369332"/>
          </a:xfrm>
          <a:prstGeom prst="rect">
            <a:avLst/>
          </a:prstGeom>
          <a:noFill/>
        </p:spPr>
        <p:txBody>
          <a:bodyPr wrap="square" rtlCol="0">
            <a:spAutoFit/>
          </a:bodyPr>
          <a:lstStyle/>
          <a:p>
            <a:r>
              <a:rPr lang="en-US" dirty="0">
                <a:solidFill>
                  <a:schemeClr val="bg1"/>
                </a:solidFill>
              </a:rPr>
              <a:t>Revelation 21:9-11</a:t>
            </a:r>
          </a:p>
        </p:txBody>
      </p:sp>
      <p:sp>
        <p:nvSpPr>
          <p:cNvPr id="9" name="TextBox 8"/>
          <p:cNvSpPr txBox="1"/>
          <p:nvPr/>
        </p:nvSpPr>
        <p:spPr>
          <a:xfrm>
            <a:off x="6629400" y="1457762"/>
            <a:ext cx="4724400" cy="1015663"/>
          </a:xfrm>
          <a:prstGeom prst="rect">
            <a:avLst/>
          </a:prstGeom>
          <a:noFill/>
        </p:spPr>
        <p:txBody>
          <a:bodyPr wrap="square" rtlCol="0">
            <a:spAutoFit/>
          </a:bodyPr>
          <a:lstStyle/>
          <a:p>
            <a:r>
              <a:rPr lang="en-US" sz="2000" dirty="0">
                <a:solidFill>
                  <a:srgbClr val="FFC000"/>
                </a:solidFill>
              </a:rPr>
              <a:t>The Lamb’s Wife = </a:t>
            </a:r>
            <a:r>
              <a:rPr lang="en-US" sz="2000" dirty="0">
                <a:solidFill>
                  <a:schemeClr val="bg1"/>
                </a:solidFill>
              </a:rPr>
              <a:t>The</a:t>
            </a:r>
            <a:r>
              <a:rPr lang="en-US" sz="2000" dirty="0">
                <a:solidFill>
                  <a:srgbClr val="FFC000"/>
                </a:solidFill>
              </a:rPr>
              <a:t> </a:t>
            </a:r>
            <a:r>
              <a:rPr lang="en-US" sz="2000" dirty="0">
                <a:solidFill>
                  <a:schemeClr val="bg1"/>
                </a:solidFill>
              </a:rPr>
              <a:t>Church, the righteous, the City of Enoch, the celestial city, or the kingdom in Revelation 21:11-27</a:t>
            </a:r>
          </a:p>
        </p:txBody>
      </p:sp>
      <p:sp>
        <p:nvSpPr>
          <p:cNvPr id="11" name="TextBox 10"/>
          <p:cNvSpPr txBox="1"/>
          <p:nvPr/>
        </p:nvSpPr>
        <p:spPr>
          <a:xfrm>
            <a:off x="5688106" y="5107523"/>
            <a:ext cx="4724400" cy="1323439"/>
          </a:xfrm>
          <a:prstGeom prst="rect">
            <a:avLst/>
          </a:prstGeom>
          <a:noFill/>
        </p:spPr>
        <p:txBody>
          <a:bodyPr wrap="square" rtlCol="0">
            <a:spAutoFit/>
          </a:bodyPr>
          <a:lstStyle/>
          <a:p>
            <a:r>
              <a:rPr lang="en-US" sz="2000" dirty="0">
                <a:solidFill>
                  <a:srgbClr val="FFC000"/>
                </a:solidFill>
              </a:rPr>
              <a:t>Jasper=</a:t>
            </a:r>
            <a:r>
              <a:rPr lang="en-US" sz="2000" dirty="0">
                <a:solidFill>
                  <a:schemeClr val="bg1"/>
                </a:solidFill>
              </a:rPr>
              <a:t>represents the glory of the celestial kingdom. These don’t decay. The stones have no impurities. They reflect light and are symbols of beauty.</a:t>
            </a:r>
          </a:p>
        </p:txBody>
      </p:sp>
      <p:grpSp>
        <p:nvGrpSpPr>
          <p:cNvPr id="2" name="Group 1"/>
          <p:cNvGrpSpPr/>
          <p:nvPr/>
        </p:nvGrpSpPr>
        <p:grpSpPr>
          <a:xfrm>
            <a:off x="340014" y="891799"/>
            <a:ext cx="5146386" cy="1673433"/>
            <a:chOff x="340014" y="891799"/>
            <a:chExt cx="5146386" cy="1673433"/>
          </a:xfrm>
        </p:grpSpPr>
        <p:sp>
          <p:nvSpPr>
            <p:cNvPr id="5" name="TextBox 4"/>
            <p:cNvSpPr txBox="1"/>
            <p:nvPr/>
          </p:nvSpPr>
          <p:spPr>
            <a:xfrm>
              <a:off x="914400" y="1041737"/>
              <a:ext cx="4572000" cy="707886"/>
            </a:xfrm>
            <a:prstGeom prst="rect">
              <a:avLst/>
            </a:prstGeom>
            <a:noFill/>
          </p:spPr>
          <p:txBody>
            <a:bodyPr wrap="square" rtlCol="0">
              <a:spAutoFit/>
            </a:bodyPr>
            <a:lstStyle/>
            <a:p>
              <a:r>
                <a:rPr lang="en-US" sz="2000" dirty="0">
                  <a:solidFill>
                    <a:schemeClr val="bg1"/>
                  </a:solidFill>
                </a:rPr>
                <a:t>“…one of the seven angels which had the seven vials full of the seven last plagues…”</a:t>
              </a:r>
            </a:p>
          </p:txBody>
        </p:sp>
        <p:sp>
          <p:nvSpPr>
            <p:cNvPr id="7" name="TextBox 6"/>
            <p:cNvSpPr txBox="1"/>
            <p:nvPr/>
          </p:nvSpPr>
          <p:spPr>
            <a:xfrm>
              <a:off x="1905000" y="1749623"/>
              <a:ext cx="2057400" cy="400110"/>
            </a:xfrm>
            <a:prstGeom prst="rect">
              <a:avLst/>
            </a:prstGeom>
            <a:noFill/>
          </p:spPr>
          <p:txBody>
            <a:bodyPr wrap="square" rtlCol="0">
              <a:spAutoFit/>
            </a:bodyPr>
            <a:lstStyle/>
            <a:p>
              <a:r>
                <a:rPr lang="en-US" sz="2000" dirty="0">
                  <a:solidFill>
                    <a:schemeClr val="bg1"/>
                  </a:solidFill>
                </a:rPr>
                <a:t>See Revelation 15</a:t>
              </a:r>
            </a:p>
          </p:txBody>
        </p:sp>
        <p:grpSp>
          <p:nvGrpSpPr>
            <p:cNvPr id="20" name="Group 19"/>
            <p:cNvGrpSpPr/>
            <p:nvPr/>
          </p:nvGrpSpPr>
          <p:grpSpPr>
            <a:xfrm>
              <a:off x="340014" y="891799"/>
              <a:ext cx="612486" cy="1673433"/>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21" name="Freeform: Shape 20"/>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rapezoid 22"/>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74160" y="4196107"/>
                <a:ext cx="487597" cy="1220136"/>
                <a:chOff x="4429327" y="4241330"/>
                <a:chExt cx="487597" cy="1220136"/>
              </a:xfrm>
              <a:grpFill/>
            </p:grpSpPr>
            <p:sp>
              <p:nvSpPr>
                <p:cNvPr id="47" name="Freeform: Shape 46"/>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787695" y="4190737"/>
                <a:ext cx="487597" cy="1298423"/>
                <a:chOff x="2823340" y="4240778"/>
                <a:chExt cx="487597" cy="1298423"/>
              </a:xfrm>
              <a:grpFill/>
            </p:grpSpPr>
            <p:sp>
              <p:nvSpPr>
                <p:cNvPr id="45" name="Freeform: Shape 44"/>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rapezoid 25"/>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68"/>
              <p:cNvGrpSpPr/>
              <p:nvPr/>
            </p:nvGrpSpPr>
            <p:grpSpPr>
              <a:xfrm>
                <a:off x="4007499" y="4645247"/>
                <a:ext cx="660437" cy="661734"/>
                <a:chOff x="1715820" y="1560505"/>
                <a:chExt cx="1484580" cy="1487495"/>
              </a:xfrm>
              <a:grpFill/>
            </p:grpSpPr>
            <p:sp>
              <p:nvSpPr>
                <p:cNvPr id="29" name="Chord 28"/>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6"/>
                <p:cNvGrpSpPr/>
                <p:nvPr/>
              </p:nvGrpSpPr>
              <p:grpSpPr>
                <a:xfrm>
                  <a:off x="1752600" y="2286000"/>
                  <a:ext cx="1447800" cy="762000"/>
                  <a:chOff x="1752600" y="2286000"/>
                  <a:chExt cx="1447800" cy="762000"/>
                </a:xfrm>
                <a:grpFill/>
              </p:grpSpPr>
              <p:sp>
                <p:nvSpPr>
                  <p:cNvPr id="31" name="Oval 30"/>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
                  <p:cNvGrpSpPr/>
                  <p:nvPr/>
                </p:nvGrpSpPr>
                <p:grpSpPr>
                  <a:xfrm>
                    <a:off x="1905000" y="2286000"/>
                    <a:ext cx="1141228" cy="223284"/>
                    <a:chOff x="1219200" y="2204767"/>
                    <a:chExt cx="6026728" cy="1457866"/>
                  </a:xfrm>
                  <a:grpFill/>
                </p:grpSpPr>
                <p:sp>
                  <p:nvSpPr>
                    <p:cNvPr id="33"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8"/>
                    <p:cNvGrpSpPr/>
                    <p:nvPr/>
                  </p:nvGrpSpPr>
                  <p:grpSpPr>
                    <a:xfrm>
                      <a:off x="3505200" y="2209800"/>
                      <a:ext cx="2585767" cy="1452833"/>
                      <a:chOff x="1219200" y="2204767"/>
                      <a:chExt cx="2585767" cy="1452833"/>
                    </a:xfrm>
                    <a:grpFill/>
                  </p:grpSpPr>
                  <p:sp>
                    <p:nvSpPr>
                      <p:cNvPr id="41"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219200" y="2204767"/>
                      <a:ext cx="2585767" cy="1452833"/>
                      <a:chOff x="1219200" y="2204767"/>
                      <a:chExt cx="2585767" cy="1452833"/>
                    </a:xfrm>
                    <a:grpFill/>
                  </p:grpSpPr>
                  <p:sp>
                    <p:nvSpPr>
                      <p:cNvPr id="37"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Freeform: Shape 27"/>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72EED7D6-D71A-413E-A210-3929CAD26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263" y="2601447"/>
            <a:ext cx="7949873" cy="2085013"/>
          </a:xfrm>
          <a:prstGeom prst="rect">
            <a:avLst/>
          </a:prstGeom>
        </p:spPr>
      </p:pic>
      <p:pic>
        <p:nvPicPr>
          <p:cNvPr id="15" name="Picture 14">
            <a:extLst>
              <a:ext uri="{FF2B5EF4-FFF2-40B4-BE49-F238E27FC236}">
                <a16:creationId xmlns:a16="http://schemas.microsoft.com/office/drawing/2014/main" id="{B3A6B752-0480-40D6-841E-D92D69BDF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700236"/>
            <a:ext cx="1828800" cy="1752600"/>
          </a:xfrm>
          <a:prstGeom prst="rect">
            <a:avLst/>
          </a:prstGeom>
        </p:spPr>
      </p:pic>
    </p:spTree>
    <p:extLst>
      <p:ext uri="{BB962C8B-B14F-4D97-AF65-F5344CB8AC3E}">
        <p14:creationId xmlns:p14="http://schemas.microsoft.com/office/powerpoint/2010/main" val="4964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29517" y="1177320"/>
            <a:ext cx="4572000" cy="1569660"/>
          </a:xfrm>
          <a:prstGeom prst="rect">
            <a:avLst/>
          </a:prstGeom>
          <a:noFill/>
        </p:spPr>
        <p:txBody>
          <a:bodyPr wrap="square" rtlCol="0">
            <a:spAutoFit/>
          </a:bodyPr>
          <a:lstStyle/>
          <a:p>
            <a:r>
              <a:rPr lang="en-US" sz="2400" dirty="0">
                <a:solidFill>
                  <a:schemeClr val="bg1"/>
                </a:solidFill>
              </a:rPr>
              <a:t>3 to each side= named after the 12 tribes of Israel—the pattern of the encampment around the tabernacle.</a:t>
            </a:r>
          </a:p>
        </p:txBody>
      </p:sp>
      <p:sp>
        <p:nvSpPr>
          <p:cNvPr id="6" name="TextBox 5"/>
          <p:cNvSpPr txBox="1"/>
          <p:nvPr/>
        </p:nvSpPr>
        <p:spPr>
          <a:xfrm>
            <a:off x="1662953" y="57657"/>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12 Gates and 12 Angels</a:t>
            </a:r>
          </a:p>
        </p:txBody>
      </p:sp>
      <p:sp>
        <p:nvSpPr>
          <p:cNvPr id="8" name="TextBox 7"/>
          <p:cNvSpPr txBox="1"/>
          <p:nvPr/>
        </p:nvSpPr>
        <p:spPr>
          <a:xfrm>
            <a:off x="138953" y="6399550"/>
            <a:ext cx="3048000" cy="369332"/>
          </a:xfrm>
          <a:prstGeom prst="rect">
            <a:avLst/>
          </a:prstGeom>
          <a:noFill/>
        </p:spPr>
        <p:txBody>
          <a:bodyPr wrap="square" rtlCol="0">
            <a:spAutoFit/>
          </a:bodyPr>
          <a:lstStyle/>
          <a:p>
            <a:r>
              <a:rPr lang="en-US" dirty="0">
                <a:solidFill>
                  <a:schemeClr val="bg1"/>
                </a:solidFill>
              </a:rPr>
              <a:t>Revelation 21:12-13</a:t>
            </a:r>
          </a:p>
        </p:txBody>
      </p:sp>
      <p:sp>
        <p:nvSpPr>
          <p:cNvPr id="9" name="TextBox 8"/>
          <p:cNvSpPr txBox="1"/>
          <p:nvPr/>
        </p:nvSpPr>
        <p:spPr>
          <a:xfrm>
            <a:off x="282388" y="2819400"/>
            <a:ext cx="5204012" cy="2308324"/>
          </a:xfrm>
          <a:prstGeom prst="rect">
            <a:avLst/>
          </a:prstGeom>
          <a:noFill/>
        </p:spPr>
        <p:txBody>
          <a:bodyPr wrap="square" rtlCol="0">
            <a:spAutoFit/>
          </a:bodyPr>
          <a:lstStyle/>
          <a:p>
            <a:r>
              <a:rPr lang="en-US" sz="2400" dirty="0">
                <a:solidFill>
                  <a:schemeClr val="bg1"/>
                </a:solidFill>
              </a:rPr>
              <a:t>Angels =guarded by sentinels</a:t>
            </a:r>
          </a:p>
          <a:p>
            <a:r>
              <a:rPr lang="en-US" sz="2400" dirty="0">
                <a:solidFill>
                  <a:schemeClr val="bg1"/>
                </a:solidFill>
              </a:rPr>
              <a:t>Levites are assigned as porters</a:t>
            </a:r>
          </a:p>
          <a:p>
            <a:r>
              <a:rPr lang="en-US" sz="2400" dirty="0">
                <a:solidFill>
                  <a:schemeClr val="bg1"/>
                </a:solidFill>
              </a:rPr>
              <a:t>They have charge of the treasures, serve as officers and judges. </a:t>
            </a:r>
          </a:p>
          <a:p>
            <a:r>
              <a:rPr lang="en-US" sz="2400" dirty="0">
                <a:solidFill>
                  <a:schemeClr val="bg1"/>
                </a:solidFill>
              </a:rPr>
              <a:t>See: 1 Chronicles 26:1-19</a:t>
            </a:r>
          </a:p>
          <a:p>
            <a:r>
              <a:rPr lang="en-US" sz="2400" dirty="0">
                <a:solidFill>
                  <a:schemeClr val="bg1"/>
                </a:solidFill>
              </a:rPr>
              <a:t>possible divine government </a:t>
            </a:r>
          </a:p>
        </p:txBody>
      </p:sp>
      <p:sp>
        <p:nvSpPr>
          <p:cNvPr id="10" name="TextBox 9"/>
          <p:cNvSpPr txBox="1"/>
          <p:nvPr/>
        </p:nvSpPr>
        <p:spPr>
          <a:xfrm>
            <a:off x="4848226" y="5127724"/>
            <a:ext cx="6871447" cy="1569660"/>
          </a:xfrm>
          <a:prstGeom prst="rect">
            <a:avLst/>
          </a:prstGeom>
          <a:noFill/>
        </p:spPr>
        <p:txBody>
          <a:bodyPr wrap="square" rtlCol="0">
            <a:spAutoFit/>
          </a:bodyPr>
          <a:lstStyle/>
          <a:p>
            <a:r>
              <a:rPr lang="en-US" sz="2400" dirty="0">
                <a:solidFill>
                  <a:schemeClr val="bg1"/>
                </a:solidFill>
              </a:rPr>
              <a:t>Wall of the City—in the past just the temples had a wall around them to separate the holy from the profane. </a:t>
            </a:r>
          </a:p>
          <a:p>
            <a:r>
              <a:rPr lang="en-US" sz="2400" dirty="0">
                <a:solidFill>
                  <a:schemeClr val="bg1"/>
                </a:solidFill>
              </a:rPr>
              <a:t>This whole celestial city will have a wall, a sanctuary</a:t>
            </a:r>
          </a:p>
        </p:txBody>
      </p:sp>
      <p:pic>
        <p:nvPicPr>
          <p:cNvPr id="3" name="Picture 2">
            <a:extLst>
              <a:ext uri="{FF2B5EF4-FFF2-40B4-BE49-F238E27FC236}">
                <a16:creationId xmlns:a16="http://schemas.microsoft.com/office/drawing/2014/main" id="{9B1C080B-2E9C-42F1-BE63-965FE1630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999" y="2984852"/>
            <a:ext cx="4943475" cy="1905000"/>
          </a:xfrm>
          <a:prstGeom prst="rect">
            <a:avLst/>
          </a:prstGeom>
        </p:spPr>
      </p:pic>
      <p:pic>
        <p:nvPicPr>
          <p:cNvPr id="11" name="Picture 10">
            <a:extLst>
              <a:ext uri="{FF2B5EF4-FFF2-40B4-BE49-F238E27FC236}">
                <a16:creationId xmlns:a16="http://schemas.microsoft.com/office/drawing/2014/main" id="{30091500-4920-4336-BB24-59913B42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617" y="1034051"/>
            <a:ext cx="2328672" cy="1633728"/>
          </a:xfrm>
          <a:prstGeom prst="rect">
            <a:avLst/>
          </a:prstGeom>
        </p:spPr>
      </p:pic>
    </p:spTree>
    <p:extLst>
      <p:ext uri="{BB962C8B-B14F-4D97-AF65-F5344CB8AC3E}">
        <p14:creationId xmlns:p14="http://schemas.microsoft.com/office/powerpoint/2010/main" val="32987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17209" y="999410"/>
            <a:ext cx="8225118" cy="461665"/>
          </a:xfrm>
          <a:prstGeom prst="rect">
            <a:avLst/>
          </a:prstGeom>
          <a:noFill/>
        </p:spPr>
        <p:txBody>
          <a:bodyPr wrap="square" rtlCol="0">
            <a:spAutoFit/>
          </a:bodyPr>
          <a:lstStyle/>
          <a:p>
            <a:r>
              <a:rPr lang="en-US" sz="2400" dirty="0">
                <a:solidFill>
                  <a:schemeClr val="bg1"/>
                </a:solidFill>
              </a:rPr>
              <a:t>Name after the apostles of the Lord=Quorum</a:t>
            </a:r>
          </a:p>
        </p:txBody>
      </p:sp>
      <p:sp>
        <p:nvSpPr>
          <p:cNvPr id="6" name="TextBox 5"/>
          <p:cNvSpPr txBox="1"/>
          <p:nvPr/>
        </p:nvSpPr>
        <p:spPr>
          <a:xfrm>
            <a:off x="1701053" y="24079"/>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12 Foundation Stones</a:t>
            </a:r>
          </a:p>
        </p:txBody>
      </p:sp>
      <p:sp>
        <p:nvSpPr>
          <p:cNvPr id="8" name="TextBox 7"/>
          <p:cNvSpPr txBox="1"/>
          <p:nvPr/>
        </p:nvSpPr>
        <p:spPr>
          <a:xfrm>
            <a:off x="0" y="6498104"/>
            <a:ext cx="3048000" cy="369332"/>
          </a:xfrm>
          <a:prstGeom prst="rect">
            <a:avLst/>
          </a:prstGeom>
          <a:noFill/>
        </p:spPr>
        <p:txBody>
          <a:bodyPr wrap="square" rtlCol="0">
            <a:spAutoFit/>
          </a:bodyPr>
          <a:lstStyle/>
          <a:p>
            <a:r>
              <a:rPr lang="en-US" dirty="0">
                <a:solidFill>
                  <a:schemeClr val="bg1"/>
                </a:solidFill>
              </a:rPr>
              <a:t>Revelation 21:14-16</a:t>
            </a:r>
          </a:p>
        </p:txBody>
      </p:sp>
      <p:grpSp>
        <p:nvGrpSpPr>
          <p:cNvPr id="2" name="Group 1"/>
          <p:cNvGrpSpPr/>
          <p:nvPr/>
        </p:nvGrpSpPr>
        <p:grpSpPr>
          <a:xfrm>
            <a:off x="5626474" y="2077507"/>
            <a:ext cx="5066179" cy="3007833"/>
            <a:chOff x="5626474" y="2077507"/>
            <a:chExt cx="5066179" cy="3007833"/>
          </a:xfrm>
        </p:grpSpPr>
        <p:sp>
          <p:nvSpPr>
            <p:cNvPr id="9" name="TextBox 8"/>
            <p:cNvSpPr txBox="1"/>
            <p:nvPr/>
          </p:nvSpPr>
          <p:spPr>
            <a:xfrm>
              <a:off x="5968253" y="2077507"/>
              <a:ext cx="4724400" cy="1569660"/>
            </a:xfrm>
            <a:prstGeom prst="rect">
              <a:avLst/>
            </a:prstGeom>
            <a:noFill/>
          </p:spPr>
          <p:txBody>
            <a:bodyPr wrap="square" rtlCol="0">
              <a:spAutoFit/>
            </a:bodyPr>
            <a:lstStyle/>
            <a:p>
              <a:r>
                <a:rPr lang="en-US" sz="2400" dirty="0">
                  <a:solidFill>
                    <a:schemeClr val="bg1"/>
                  </a:solidFill>
                </a:rPr>
                <a:t>Golden reed to measure=this time not just the temple (like in Rev. 11) but the whole city and its inhabitants are measured.</a:t>
              </a:r>
            </a:p>
          </p:txBody>
        </p:sp>
        <p:grpSp>
          <p:nvGrpSpPr>
            <p:cNvPr id="11" name="Group 10"/>
            <p:cNvGrpSpPr/>
            <p:nvPr/>
          </p:nvGrpSpPr>
          <p:grpSpPr>
            <a:xfrm>
              <a:off x="5626474" y="3633075"/>
              <a:ext cx="4876800" cy="1452265"/>
              <a:chOff x="914400" y="1981200"/>
              <a:chExt cx="4876800" cy="1452265"/>
            </a:xfrm>
          </p:grpSpPr>
          <p:sp>
            <p:nvSpPr>
              <p:cNvPr id="12" name="Rectangle 11"/>
              <p:cNvSpPr/>
              <p:nvPr/>
            </p:nvSpPr>
            <p:spPr>
              <a:xfrm>
                <a:off x="914400" y="1981200"/>
                <a:ext cx="4876800" cy="1447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066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19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519881" y="1981200"/>
                <a:ext cx="4119" cy="7125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76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28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81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25362" y="1981200"/>
                <a:ext cx="8238" cy="10214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86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38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90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743200" y="1981200"/>
                <a:ext cx="0" cy="737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95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00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348681" y="1981200"/>
                <a:ext cx="4120" cy="9967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05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57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10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62400" y="19812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14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67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19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72000" y="1981200"/>
                <a:ext cx="0" cy="9844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24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76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29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1600" y="19812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334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486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638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91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905000" y="2971800"/>
                <a:ext cx="457200" cy="461665"/>
              </a:xfrm>
              <a:prstGeom prst="rect">
                <a:avLst/>
              </a:prstGeom>
              <a:noFill/>
            </p:spPr>
            <p:txBody>
              <a:bodyPr wrap="square" rtlCol="0">
                <a:spAutoFit/>
              </a:bodyPr>
              <a:lstStyle/>
              <a:p>
                <a:r>
                  <a:rPr lang="en-US" sz="2400" dirty="0"/>
                  <a:t>1</a:t>
                </a:r>
              </a:p>
            </p:txBody>
          </p:sp>
          <p:sp>
            <p:nvSpPr>
              <p:cNvPr id="46" name="TextBox 45"/>
              <p:cNvSpPr txBox="1"/>
              <p:nvPr/>
            </p:nvSpPr>
            <p:spPr>
              <a:xfrm>
                <a:off x="3185984" y="2959443"/>
                <a:ext cx="457200" cy="461665"/>
              </a:xfrm>
              <a:prstGeom prst="rect">
                <a:avLst/>
              </a:prstGeom>
              <a:noFill/>
            </p:spPr>
            <p:txBody>
              <a:bodyPr wrap="square" rtlCol="0">
                <a:spAutoFit/>
              </a:bodyPr>
              <a:lstStyle/>
              <a:p>
                <a:r>
                  <a:rPr lang="en-US" sz="2400" dirty="0"/>
                  <a:t>2</a:t>
                </a:r>
              </a:p>
            </p:txBody>
          </p:sp>
          <p:sp>
            <p:nvSpPr>
              <p:cNvPr id="47" name="TextBox 46"/>
              <p:cNvSpPr txBox="1"/>
              <p:nvPr/>
            </p:nvSpPr>
            <p:spPr>
              <a:xfrm>
                <a:off x="4417541" y="2971800"/>
                <a:ext cx="457200" cy="461665"/>
              </a:xfrm>
              <a:prstGeom prst="rect">
                <a:avLst/>
              </a:prstGeom>
              <a:noFill/>
            </p:spPr>
            <p:txBody>
              <a:bodyPr wrap="square" rtlCol="0">
                <a:spAutoFit/>
              </a:bodyPr>
              <a:lstStyle/>
              <a:p>
                <a:r>
                  <a:rPr lang="en-US" sz="2400" dirty="0"/>
                  <a:t>3</a:t>
                </a:r>
              </a:p>
            </p:txBody>
          </p:sp>
        </p:grpSp>
      </p:grpSp>
      <p:pic>
        <p:nvPicPr>
          <p:cNvPr id="48" name="Picture 47">
            <a:extLst>
              <a:ext uri="{FF2B5EF4-FFF2-40B4-BE49-F238E27FC236}">
                <a16:creationId xmlns:a16="http://schemas.microsoft.com/office/drawing/2014/main" id="{E9DAE13E-6506-4249-AFA9-B3093784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2" y="1913794"/>
            <a:ext cx="9266723" cy="4810161"/>
          </a:xfrm>
          <a:prstGeom prst="rect">
            <a:avLst/>
          </a:prstGeom>
        </p:spPr>
      </p:pic>
    </p:spTree>
    <p:extLst>
      <p:ext uri="{BB962C8B-B14F-4D97-AF65-F5344CB8AC3E}">
        <p14:creationId xmlns:p14="http://schemas.microsoft.com/office/powerpoint/2010/main" val="42543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94811"/>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Cubic Shape</a:t>
            </a:r>
          </a:p>
        </p:txBody>
      </p:sp>
      <p:sp>
        <p:nvSpPr>
          <p:cNvPr id="8" name="TextBox 7"/>
          <p:cNvSpPr txBox="1"/>
          <p:nvPr/>
        </p:nvSpPr>
        <p:spPr>
          <a:xfrm>
            <a:off x="0" y="6443723"/>
            <a:ext cx="3048000" cy="369332"/>
          </a:xfrm>
          <a:prstGeom prst="rect">
            <a:avLst/>
          </a:prstGeom>
          <a:noFill/>
        </p:spPr>
        <p:txBody>
          <a:bodyPr wrap="square" rtlCol="0">
            <a:spAutoFit/>
          </a:bodyPr>
          <a:lstStyle/>
          <a:p>
            <a:r>
              <a:rPr lang="en-US" dirty="0">
                <a:solidFill>
                  <a:schemeClr val="bg1"/>
                </a:solidFill>
              </a:rPr>
              <a:t>Revelation 21:14-16</a:t>
            </a:r>
          </a:p>
        </p:txBody>
      </p:sp>
      <p:sp>
        <p:nvSpPr>
          <p:cNvPr id="11" name="TextBox 10"/>
          <p:cNvSpPr txBox="1"/>
          <p:nvPr/>
        </p:nvSpPr>
        <p:spPr>
          <a:xfrm>
            <a:off x="2024951" y="3581401"/>
            <a:ext cx="9856694" cy="1938992"/>
          </a:xfrm>
          <a:prstGeom prst="rect">
            <a:avLst/>
          </a:prstGeom>
          <a:noFill/>
        </p:spPr>
        <p:txBody>
          <a:bodyPr wrap="square" rtlCol="0">
            <a:spAutoFit/>
          </a:bodyPr>
          <a:lstStyle/>
          <a:p>
            <a:r>
              <a:rPr lang="en-US" sz="2400" dirty="0">
                <a:solidFill>
                  <a:schemeClr val="bg1"/>
                </a:solidFill>
              </a:rPr>
              <a:t>“Length, breadth, and height are equal= a celestial cube—a symbol of perfection and eternal stability, exactness, perfect and straight.</a:t>
            </a:r>
          </a:p>
          <a:p>
            <a:endParaRPr lang="en-US" sz="2400" dirty="0">
              <a:solidFill>
                <a:schemeClr val="bg1"/>
              </a:solidFill>
            </a:endParaRPr>
          </a:p>
          <a:p>
            <a:r>
              <a:rPr lang="en-US" sz="2400" dirty="0">
                <a:solidFill>
                  <a:schemeClr val="bg1"/>
                </a:solidFill>
              </a:rPr>
              <a:t>Hebrew tradition states that the universe is cubic in shape with the heavenly temple occupying a point exactly in the middle of the Cube.” (3)</a:t>
            </a:r>
          </a:p>
        </p:txBody>
      </p:sp>
      <p:pic>
        <p:nvPicPr>
          <p:cNvPr id="2050" name="Picture 2" descr="Image result for matthew Brown lds"/>
          <p:cNvPicPr>
            <a:picLocks noChangeAspect="1" noChangeArrowheads="1"/>
          </p:cNvPicPr>
          <p:nvPr/>
        </p:nvPicPr>
        <p:blipFill rotWithShape="1">
          <a:blip r:embed="rId2">
            <a:extLst>
              <a:ext uri="{28A0092B-C50C-407E-A947-70E740481C1C}">
                <a14:useLocalDpi xmlns:a14="http://schemas.microsoft.com/office/drawing/2010/main" val="0"/>
              </a:ext>
            </a:extLst>
          </a:blip>
          <a:srcRect l="17971" t="7102" r="36133" b="24711"/>
          <a:stretch/>
        </p:blipFill>
        <p:spPr bwMode="auto">
          <a:xfrm>
            <a:off x="348551" y="3723903"/>
            <a:ext cx="1327849" cy="1653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C7E7AA9-09ED-4F10-83E0-40F2345D7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0" y="1104901"/>
            <a:ext cx="3302000" cy="2476500"/>
          </a:xfrm>
          <a:prstGeom prst="rect">
            <a:avLst/>
          </a:prstGeom>
        </p:spPr>
      </p:pic>
    </p:spTree>
    <p:extLst>
      <p:ext uri="{BB962C8B-B14F-4D97-AF65-F5344CB8AC3E}">
        <p14:creationId xmlns:p14="http://schemas.microsoft.com/office/powerpoint/2010/main" val="16639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2208" y="947173"/>
            <a:ext cx="5829992" cy="1569660"/>
          </a:xfrm>
          <a:prstGeom prst="rect">
            <a:avLst/>
          </a:prstGeom>
          <a:noFill/>
        </p:spPr>
        <p:txBody>
          <a:bodyPr wrap="square" rtlCol="0">
            <a:spAutoFit/>
          </a:bodyPr>
          <a:lstStyle/>
          <a:p>
            <a:r>
              <a:rPr lang="en-US" sz="2400" dirty="0">
                <a:solidFill>
                  <a:schemeClr val="bg1"/>
                </a:solidFill>
              </a:rPr>
              <a:t>Measurement of an angel</a:t>
            </a:r>
          </a:p>
          <a:p>
            <a:endParaRPr lang="en-US" sz="2400" dirty="0">
              <a:solidFill>
                <a:schemeClr val="bg1"/>
              </a:solidFill>
            </a:endParaRPr>
          </a:p>
          <a:p>
            <a:r>
              <a:rPr lang="en-US" sz="2400" dirty="0">
                <a:solidFill>
                  <a:schemeClr val="bg1"/>
                </a:solidFill>
              </a:rPr>
              <a:t>Rev. 11 signifies the area’s protection from judgment. </a:t>
            </a:r>
          </a:p>
        </p:txBody>
      </p:sp>
      <p:sp>
        <p:nvSpPr>
          <p:cNvPr id="6" name="TextBox 5"/>
          <p:cNvSpPr txBox="1"/>
          <p:nvPr/>
        </p:nvSpPr>
        <p:spPr>
          <a:xfrm>
            <a:off x="1676400" y="51137"/>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144,000 Cubits</a:t>
            </a:r>
          </a:p>
        </p:txBody>
      </p:sp>
      <p:sp>
        <p:nvSpPr>
          <p:cNvPr id="8" name="TextBox 7"/>
          <p:cNvSpPr txBox="1"/>
          <p:nvPr/>
        </p:nvSpPr>
        <p:spPr>
          <a:xfrm>
            <a:off x="317267" y="6447453"/>
            <a:ext cx="2847269" cy="369332"/>
          </a:xfrm>
          <a:prstGeom prst="rect">
            <a:avLst/>
          </a:prstGeom>
          <a:noFill/>
        </p:spPr>
        <p:txBody>
          <a:bodyPr wrap="square" rtlCol="0">
            <a:spAutoFit/>
          </a:bodyPr>
          <a:lstStyle/>
          <a:p>
            <a:r>
              <a:rPr lang="en-US" dirty="0">
                <a:solidFill>
                  <a:schemeClr val="bg1"/>
                </a:solidFill>
              </a:rPr>
              <a:t>Revelation 21:17-20</a:t>
            </a:r>
          </a:p>
        </p:txBody>
      </p:sp>
      <p:sp>
        <p:nvSpPr>
          <p:cNvPr id="9" name="TextBox 8"/>
          <p:cNvSpPr txBox="1"/>
          <p:nvPr/>
        </p:nvSpPr>
        <p:spPr>
          <a:xfrm>
            <a:off x="6553200" y="1528970"/>
            <a:ext cx="4724400" cy="830997"/>
          </a:xfrm>
          <a:prstGeom prst="rect">
            <a:avLst/>
          </a:prstGeom>
          <a:noFill/>
        </p:spPr>
        <p:txBody>
          <a:bodyPr wrap="square" rtlCol="0">
            <a:spAutoFit/>
          </a:bodyPr>
          <a:lstStyle/>
          <a:p>
            <a:r>
              <a:rPr lang="en-US" sz="2400" dirty="0">
                <a:solidFill>
                  <a:schemeClr val="bg1"/>
                </a:solidFill>
              </a:rPr>
              <a:t>Golden Rod acts as a standard that demonstrates the city’s purity.</a:t>
            </a:r>
          </a:p>
        </p:txBody>
      </p:sp>
      <p:sp>
        <p:nvSpPr>
          <p:cNvPr id="12" name="TextBox 11"/>
          <p:cNvSpPr txBox="1"/>
          <p:nvPr/>
        </p:nvSpPr>
        <p:spPr>
          <a:xfrm>
            <a:off x="3982182" y="2979003"/>
            <a:ext cx="2703635" cy="1200329"/>
          </a:xfrm>
          <a:prstGeom prst="rect">
            <a:avLst/>
          </a:prstGeom>
          <a:noFill/>
        </p:spPr>
        <p:txBody>
          <a:bodyPr wrap="square" rtlCol="0">
            <a:spAutoFit/>
          </a:bodyPr>
          <a:lstStyle/>
          <a:p>
            <a:r>
              <a:rPr lang="en-US" sz="2400" dirty="0">
                <a:solidFill>
                  <a:schemeClr val="bg1"/>
                </a:solidFill>
              </a:rPr>
              <a:t>Wall of Jasper=The Light of the </a:t>
            </a:r>
            <a:r>
              <a:rPr lang="en-US" sz="2400" dirty="0" err="1">
                <a:solidFill>
                  <a:schemeClr val="bg1"/>
                </a:solidFill>
              </a:rPr>
              <a:t>Urim</a:t>
            </a:r>
            <a:r>
              <a:rPr lang="en-US" sz="2400" dirty="0">
                <a:solidFill>
                  <a:schemeClr val="bg1"/>
                </a:solidFill>
              </a:rPr>
              <a:t> and </a:t>
            </a:r>
            <a:r>
              <a:rPr lang="en-US" sz="2400" dirty="0" err="1">
                <a:solidFill>
                  <a:schemeClr val="bg1"/>
                </a:solidFill>
              </a:rPr>
              <a:t>Thummim</a:t>
            </a:r>
            <a:endParaRPr lang="en-US" sz="2400" dirty="0">
              <a:solidFill>
                <a:schemeClr val="bg1"/>
              </a:solidFill>
            </a:endParaRPr>
          </a:p>
        </p:txBody>
      </p:sp>
      <p:sp>
        <p:nvSpPr>
          <p:cNvPr id="13" name="TextBox 12"/>
          <p:cNvSpPr txBox="1"/>
          <p:nvPr/>
        </p:nvSpPr>
        <p:spPr>
          <a:xfrm>
            <a:off x="5334000" y="5049396"/>
            <a:ext cx="6445624" cy="1569660"/>
          </a:xfrm>
          <a:prstGeom prst="rect">
            <a:avLst/>
          </a:prstGeom>
          <a:noFill/>
        </p:spPr>
        <p:txBody>
          <a:bodyPr wrap="square" rtlCol="0">
            <a:spAutoFit/>
          </a:bodyPr>
          <a:lstStyle/>
          <a:p>
            <a:r>
              <a:rPr lang="en-US" sz="2400" dirty="0">
                <a:solidFill>
                  <a:schemeClr val="bg1"/>
                </a:solidFill>
              </a:rPr>
              <a:t>12 stones=to beautify. </a:t>
            </a:r>
          </a:p>
          <a:p>
            <a:endParaRPr lang="en-US" sz="2400" dirty="0">
              <a:solidFill>
                <a:schemeClr val="bg1"/>
              </a:solidFill>
            </a:endParaRPr>
          </a:p>
          <a:p>
            <a:r>
              <a:rPr lang="en-US" sz="2400" dirty="0">
                <a:solidFill>
                  <a:schemeClr val="bg1"/>
                </a:solidFill>
              </a:rPr>
              <a:t>These however do not match the breastplates stones of the High Priests. </a:t>
            </a:r>
          </a:p>
        </p:txBody>
      </p:sp>
      <p:pic>
        <p:nvPicPr>
          <p:cNvPr id="3076" name="Picture 4" descr="Image result for the wall of jasper"/>
          <p:cNvPicPr>
            <a:picLocks noChangeAspect="1" noChangeArrowheads="1"/>
          </p:cNvPicPr>
          <p:nvPr/>
        </p:nvPicPr>
        <p:blipFill rotWithShape="1">
          <a:blip r:embed="rId2">
            <a:extLst>
              <a:ext uri="{28A0092B-C50C-407E-A947-70E740481C1C}">
                <a14:useLocalDpi xmlns:a14="http://schemas.microsoft.com/office/drawing/2010/main" val="0"/>
              </a:ext>
            </a:extLst>
          </a:blip>
          <a:srcRect t="3423" r="16408"/>
          <a:stretch/>
        </p:blipFill>
        <p:spPr bwMode="auto">
          <a:xfrm>
            <a:off x="575206" y="2685447"/>
            <a:ext cx="2998694" cy="2009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7CAA69-E576-4812-A996-9A6088C0F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200" y="2685447"/>
            <a:ext cx="2692400" cy="2298700"/>
          </a:xfrm>
          <a:prstGeom prst="rect">
            <a:avLst/>
          </a:prstGeom>
        </p:spPr>
      </p:pic>
      <p:pic>
        <p:nvPicPr>
          <p:cNvPr id="10" name="Picture 9">
            <a:extLst>
              <a:ext uri="{FF2B5EF4-FFF2-40B4-BE49-F238E27FC236}">
                <a16:creationId xmlns:a16="http://schemas.microsoft.com/office/drawing/2014/main" id="{37C60D6C-8E8A-42CF-9510-5E0EC0B46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0209" y="4854456"/>
            <a:ext cx="1562100" cy="1752600"/>
          </a:xfrm>
          <a:prstGeom prst="rect">
            <a:avLst/>
          </a:prstGeom>
        </p:spPr>
      </p:pic>
    </p:spTree>
    <p:extLst>
      <p:ext uri="{BB962C8B-B14F-4D97-AF65-F5344CB8AC3E}">
        <p14:creationId xmlns:p14="http://schemas.microsoft.com/office/powerpoint/2010/main" val="309862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64188" y="1350166"/>
            <a:ext cx="3603812" cy="4524315"/>
          </a:xfrm>
          <a:prstGeom prst="rect">
            <a:avLst/>
          </a:prstGeom>
        </p:spPr>
        <p:txBody>
          <a:bodyPr wrap="square">
            <a:spAutoFit/>
          </a:bodyPr>
          <a:lstStyle/>
          <a:p>
            <a:pPr marL="342900" indent="-342900">
              <a:buAutoNum type="arabicPeriod"/>
            </a:pPr>
            <a:r>
              <a:rPr lang="en-US" sz="2400" dirty="0">
                <a:solidFill>
                  <a:srgbClr val="FFC000"/>
                </a:solidFill>
              </a:rPr>
              <a:t>Jasper</a:t>
            </a:r>
          </a:p>
          <a:p>
            <a:pPr marL="342900" indent="-342900">
              <a:buAutoNum type="arabicPeriod"/>
            </a:pPr>
            <a:r>
              <a:rPr lang="en-US" sz="2400" dirty="0">
                <a:solidFill>
                  <a:srgbClr val="FFC000"/>
                </a:solidFill>
              </a:rPr>
              <a:t>Sapphire</a:t>
            </a:r>
          </a:p>
          <a:p>
            <a:pPr marL="342900" indent="-342900">
              <a:buAutoNum type="arabicPeriod"/>
            </a:pPr>
            <a:r>
              <a:rPr lang="en-US" sz="2400" dirty="0">
                <a:solidFill>
                  <a:srgbClr val="FFC000"/>
                </a:solidFill>
              </a:rPr>
              <a:t>Chalcedony</a:t>
            </a:r>
          </a:p>
          <a:p>
            <a:pPr marL="342900" indent="-342900">
              <a:buAutoNum type="arabicPeriod"/>
            </a:pPr>
            <a:r>
              <a:rPr lang="en-US" sz="2400" dirty="0">
                <a:solidFill>
                  <a:srgbClr val="FFC000"/>
                </a:solidFill>
              </a:rPr>
              <a:t>Emerald</a:t>
            </a:r>
          </a:p>
          <a:p>
            <a:pPr marL="342900" indent="-342900">
              <a:buAutoNum type="arabicPeriod"/>
            </a:pPr>
            <a:r>
              <a:rPr lang="en-US" sz="2400" dirty="0">
                <a:solidFill>
                  <a:srgbClr val="FFC000"/>
                </a:solidFill>
              </a:rPr>
              <a:t>Sardonyx</a:t>
            </a:r>
          </a:p>
          <a:p>
            <a:pPr marL="342900" indent="-342900">
              <a:buAutoNum type="arabicPeriod"/>
            </a:pPr>
            <a:r>
              <a:rPr lang="en-US" sz="2400" dirty="0" err="1">
                <a:solidFill>
                  <a:srgbClr val="FFC000"/>
                </a:solidFill>
              </a:rPr>
              <a:t>Sardius</a:t>
            </a:r>
            <a:endParaRPr lang="en-US" sz="2400" dirty="0">
              <a:solidFill>
                <a:srgbClr val="FFC000"/>
              </a:solidFill>
            </a:endParaRPr>
          </a:p>
          <a:p>
            <a:pPr marL="342900" indent="-342900">
              <a:buAutoNum type="arabicPeriod"/>
            </a:pPr>
            <a:r>
              <a:rPr lang="en-US" sz="2400" dirty="0" err="1">
                <a:solidFill>
                  <a:srgbClr val="FFC000"/>
                </a:solidFill>
              </a:rPr>
              <a:t>Chrysolite</a:t>
            </a:r>
            <a:endParaRPr lang="en-US" sz="2400" dirty="0">
              <a:solidFill>
                <a:srgbClr val="FFC000"/>
              </a:solidFill>
            </a:endParaRPr>
          </a:p>
          <a:p>
            <a:pPr marL="342900" indent="-342900">
              <a:buAutoNum type="arabicPeriod"/>
            </a:pPr>
            <a:r>
              <a:rPr lang="en-US" sz="2400" dirty="0">
                <a:solidFill>
                  <a:srgbClr val="FFC000"/>
                </a:solidFill>
              </a:rPr>
              <a:t>Beryl</a:t>
            </a:r>
          </a:p>
          <a:p>
            <a:pPr marL="342900" indent="-342900">
              <a:buAutoNum type="arabicPeriod"/>
            </a:pPr>
            <a:r>
              <a:rPr lang="en-US" sz="2400" dirty="0">
                <a:solidFill>
                  <a:srgbClr val="FFC000"/>
                </a:solidFill>
              </a:rPr>
              <a:t>Topaz</a:t>
            </a:r>
          </a:p>
          <a:p>
            <a:pPr marL="342900" indent="-342900">
              <a:buAutoNum type="arabicPeriod"/>
            </a:pPr>
            <a:r>
              <a:rPr lang="en-US" sz="2400" dirty="0" err="1">
                <a:solidFill>
                  <a:srgbClr val="FFC000"/>
                </a:solidFill>
              </a:rPr>
              <a:t>Chrysoprasus</a:t>
            </a:r>
            <a:endParaRPr lang="en-US" sz="2400" dirty="0">
              <a:solidFill>
                <a:srgbClr val="FFC000"/>
              </a:solidFill>
            </a:endParaRPr>
          </a:p>
          <a:p>
            <a:pPr marL="342900" indent="-342900">
              <a:buAutoNum type="arabicPeriod"/>
            </a:pPr>
            <a:r>
              <a:rPr lang="en-US" sz="2400" dirty="0">
                <a:solidFill>
                  <a:srgbClr val="FFC000"/>
                </a:solidFill>
              </a:rPr>
              <a:t>Jacinth</a:t>
            </a:r>
          </a:p>
          <a:p>
            <a:pPr marL="342900" indent="-342900">
              <a:buAutoNum type="arabicPeriod"/>
            </a:pPr>
            <a:r>
              <a:rPr lang="en-US" sz="2400" dirty="0">
                <a:solidFill>
                  <a:srgbClr val="FFC000"/>
                </a:solidFill>
              </a:rPr>
              <a:t>Amethyst</a:t>
            </a:r>
          </a:p>
        </p:txBody>
      </p:sp>
      <p:pic>
        <p:nvPicPr>
          <p:cNvPr id="8194" name="Picture 2" descr="Image result for stones on the city wall revelation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82" y="1350166"/>
            <a:ext cx="5318878" cy="45986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45685"/>
            <a:ext cx="2847269" cy="369332"/>
          </a:xfrm>
          <a:prstGeom prst="rect">
            <a:avLst/>
          </a:prstGeom>
          <a:noFill/>
        </p:spPr>
        <p:txBody>
          <a:bodyPr wrap="square" rtlCol="0">
            <a:spAutoFit/>
          </a:bodyPr>
          <a:lstStyle/>
          <a:p>
            <a:r>
              <a:rPr lang="en-US" dirty="0">
                <a:solidFill>
                  <a:schemeClr val="bg1"/>
                </a:solidFill>
              </a:rPr>
              <a:t>Revelation 21:19</a:t>
            </a:r>
          </a:p>
        </p:txBody>
      </p:sp>
      <p:sp>
        <p:nvSpPr>
          <p:cNvPr id="8" name="TextBox 7"/>
          <p:cNvSpPr txBox="1"/>
          <p:nvPr/>
        </p:nvSpPr>
        <p:spPr>
          <a:xfrm>
            <a:off x="1676400" y="51137"/>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Stones Garnish City Wall</a:t>
            </a:r>
          </a:p>
        </p:txBody>
      </p:sp>
    </p:spTree>
    <p:extLst>
      <p:ext uri="{BB962C8B-B14F-4D97-AF65-F5344CB8AC3E}">
        <p14:creationId xmlns:p14="http://schemas.microsoft.com/office/powerpoint/2010/main" val="391129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0800" y="1144013"/>
            <a:ext cx="7010400" cy="3046988"/>
          </a:xfrm>
          <a:prstGeom prst="rect">
            <a:avLst/>
          </a:prstGeom>
          <a:noFill/>
        </p:spPr>
        <p:txBody>
          <a:bodyPr wrap="square" rtlCol="0">
            <a:spAutoFit/>
          </a:bodyPr>
          <a:lstStyle/>
          <a:p>
            <a:pPr algn="ctr"/>
            <a:r>
              <a:rPr lang="en-US" sz="3200" dirty="0">
                <a:solidFill>
                  <a:schemeClr val="bg1"/>
                </a:solidFill>
              </a:rPr>
              <a:t>A perfect pearl in the Mediterranean world was worth more than gold</a:t>
            </a:r>
          </a:p>
          <a:p>
            <a:pPr algn="ctr"/>
            <a:endParaRPr lang="en-US" sz="3200" dirty="0">
              <a:solidFill>
                <a:schemeClr val="bg1"/>
              </a:solidFill>
            </a:endParaRPr>
          </a:p>
          <a:p>
            <a:pPr algn="ctr"/>
            <a:r>
              <a:rPr lang="en-US" sz="3200" dirty="0">
                <a:solidFill>
                  <a:schemeClr val="bg1"/>
                </a:solidFill>
              </a:rPr>
              <a:t>Parable of the Pearl of Great Price</a:t>
            </a:r>
          </a:p>
          <a:p>
            <a:pPr algn="ctr"/>
            <a:r>
              <a:rPr lang="en-US" sz="3200" dirty="0">
                <a:solidFill>
                  <a:schemeClr val="bg1"/>
                </a:solidFill>
                <a:effectLst>
                  <a:glow rad="228600">
                    <a:schemeClr val="accent6">
                      <a:satMod val="175000"/>
                      <a:alpha val="40000"/>
                    </a:schemeClr>
                  </a:glow>
                </a:effectLst>
              </a:rPr>
              <a:t>Matthew 13:45-46 </a:t>
            </a:r>
          </a:p>
          <a:p>
            <a:pPr algn="ctr"/>
            <a:endParaRPr lang="en-US" sz="3200" dirty="0">
              <a:solidFill>
                <a:schemeClr val="bg1"/>
              </a:solidFill>
            </a:endParaRPr>
          </a:p>
        </p:txBody>
      </p:sp>
      <p:sp>
        <p:nvSpPr>
          <p:cNvPr id="6" name="TextBox 5"/>
          <p:cNvSpPr txBox="1"/>
          <p:nvPr/>
        </p:nvSpPr>
        <p:spPr>
          <a:xfrm>
            <a:off x="1676400" y="13038"/>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12 Pearls</a:t>
            </a:r>
          </a:p>
        </p:txBody>
      </p:sp>
      <p:sp>
        <p:nvSpPr>
          <p:cNvPr id="8" name="TextBox 7"/>
          <p:cNvSpPr txBox="1"/>
          <p:nvPr/>
        </p:nvSpPr>
        <p:spPr>
          <a:xfrm>
            <a:off x="0" y="6469382"/>
            <a:ext cx="3048000" cy="369332"/>
          </a:xfrm>
          <a:prstGeom prst="rect">
            <a:avLst/>
          </a:prstGeom>
          <a:noFill/>
        </p:spPr>
        <p:txBody>
          <a:bodyPr wrap="square" rtlCol="0">
            <a:spAutoFit/>
          </a:bodyPr>
          <a:lstStyle/>
          <a:p>
            <a:r>
              <a:rPr lang="en-US" dirty="0">
                <a:solidFill>
                  <a:schemeClr val="bg1"/>
                </a:solidFill>
              </a:rPr>
              <a:t>Revelation 21:21</a:t>
            </a:r>
          </a:p>
        </p:txBody>
      </p:sp>
      <p:pic>
        <p:nvPicPr>
          <p:cNvPr id="3" name="Picture 2">
            <a:extLst>
              <a:ext uri="{FF2B5EF4-FFF2-40B4-BE49-F238E27FC236}">
                <a16:creationId xmlns:a16="http://schemas.microsoft.com/office/drawing/2014/main" id="{B59643D8-EC02-45CF-9197-516E1201F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842" y="3929382"/>
            <a:ext cx="4025900" cy="2540000"/>
          </a:xfrm>
          <a:prstGeom prst="rect">
            <a:avLst/>
          </a:prstGeom>
        </p:spPr>
      </p:pic>
    </p:spTree>
    <p:extLst>
      <p:ext uri="{BB962C8B-B14F-4D97-AF65-F5344CB8AC3E}">
        <p14:creationId xmlns:p14="http://schemas.microsoft.com/office/powerpoint/2010/main" val="36431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0306" y="1219201"/>
            <a:ext cx="6264075" cy="3785652"/>
          </a:xfrm>
          <a:prstGeom prst="rect">
            <a:avLst/>
          </a:prstGeom>
          <a:noFill/>
        </p:spPr>
        <p:txBody>
          <a:bodyPr wrap="square" rtlCol="0">
            <a:spAutoFit/>
          </a:bodyPr>
          <a:lstStyle/>
          <a:p>
            <a:r>
              <a:rPr lang="en-US" sz="2400" dirty="0">
                <a:solidFill>
                  <a:schemeClr val="bg1"/>
                </a:solidFill>
              </a:rPr>
              <a:t>The whole of the celestial kingdom is a Temple</a:t>
            </a:r>
          </a:p>
          <a:p>
            <a:endParaRPr lang="en-US" sz="2400" dirty="0">
              <a:solidFill>
                <a:schemeClr val="bg1"/>
              </a:solidFill>
            </a:endParaRPr>
          </a:p>
          <a:p>
            <a:r>
              <a:rPr lang="en-US" sz="2400" dirty="0">
                <a:solidFill>
                  <a:schemeClr val="bg1"/>
                </a:solidFill>
              </a:rPr>
              <a:t>There is no need for temples at this point, all the work has been done.</a:t>
            </a:r>
          </a:p>
          <a:p>
            <a:endParaRPr lang="en-US" sz="2400" dirty="0">
              <a:solidFill>
                <a:schemeClr val="bg1"/>
              </a:solidFill>
            </a:endParaRPr>
          </a:p>
          <a:p>
            <a:r>
              <a:rPr lang="en-US" sz="2400" dirty="0">
                <a:solidFill>
                  <a:schemeClr val="bg1"/>
                </a:solidFill>
              </a:rPr>
              <a:t>The Temples on earth are symbols and types of the Eternal Holy of Holies.</a:t>
            </a:r>
          </a:p>
          <a:p>
            <a:endParaRPr lang="en-US" sz="2400" dirty="0">
              <a:solidFill>
                <a:schemeClr val="bg1"/>
              </a:solidFill>
            </a:endParaRPr>
          </a:p>
          <a:p>
            <a:r>
              <a:rPr lang="en-US" sz="2400" dirty="0">
                <a:solidFill>
                  <a:schemeClr val="bg1"/>
                </a:solidFill>
              </a:rPr>
              <a:t>The Saints will live in the real heaven not just the heaven on earth (temple). </a:t>
            </a:r>
          </a:p>
        </p:txBody>
      </p:sp>
      <p:sp>
        <p:nvSpPr>
          <p:cNvPr id="6" name="TextBox 5"/>
          <p:cNvSpPr txBox="1"/>
          <p:nvPr/>
        </p:nvSpPr>
        <p:spPr>
          <a:xfrm>
            <a:off x="1676400" y="101769"/>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No Temple Therein</a:t>
            </a:r>
          </a:p>
        </p:txBody>
      </p:sp>
      <p:sp>
        <p:nvSpPr>
          <p:cNvPr id="8" name="TextBox 7"/>
          <p:cNvSpPr txBox="1"/>
          <p:nvPr/>
        </p:nvSpPr>
        <p:spPr>
          <a:xfrm>
            <a:off x="152400" y="6367284"/>
            <a:ext cx="3048000" cy="369332"/>
          </a:xfrm>
          <a:prstGeom prst="rect">
            <a:avLst/>
          </a:prstGeom>
          <a:noFill/>
        </p:spPr>
        <p:txBody>
          <a:bodyPr wrap="square" rtlCol="0">
            <a:spAutoFit/>
          </a:bodyPr>
          <a:lstStyle/>
          <a:p>
            <a:r>
              <a:rPr lang="en-US" dirty="0">
                <a:solidFill>
                  <a:schemeClr val="bg1"/>
                </a:solidFill>
              </a:rPr>
              <a:t>Revelation 21:22-23</a:t>
            </a:r>
          </a:p>
        </p:txBody>
      </p:sp>
      <p:sp>
        <p:nvSpPr>
          <p:cNvPr id="7" name="TextBox 6"/>
          <p:cNvSpPr txBox="1"/>
          <p:nvPr/>
        </p:nvSpPr>
        <p:spPr>
          <a:xfrm>
            <a:off x="6979655" y="5209510"/>
            <a:ext cx="3810000" cy="1200329"/>
          </a:xfrm>
          <a:prstGeom prst="rect">
            <a:avLst/>
          </a:prstGeom>
          <a:noFill/>
        </p:spPr>
        <p:txBody>
          <a:bodyPr wrap="square" rtlCol="0">
            <a:spAutoFit/>
          </a:bodyPr>
          <a:lstStyle/>
          <a:p>
            <a:r>
              <a:rPr lang="en-US" sz="2400" dirty="0">
                <a:solidFill>
                  <a:schemeClr val="bg1"/>
                </a:solidFill>
              </a:rPr>
              <a:t>“No need of sun or moon”= We will live in the glory of God’s presence</a:t>
            </a:r>
          </a:p>
        </p:txBody>
      </p:sp>
      <p:pic>
        <p:nvPicPr>
          <p:cNvPr id="5124" name="Picture 4" descr="Image result for the wall of jas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441" y="1011851"/>
            <a:ext cx="3749499" cy="374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93074" y="1550899"/>
            <a:ext cx="2680447" cy="1200329"/>
          </a:xfrm>
          <a:prstGeom prst="rect">
            <a:avLst/>
          </a:prstGeom>
          <a:noFill/>
        </p:spPr>
        <p:txBody>
          <a:bodyPr wrap="square" rtlCol="0">
            <a:spAutoFit/>
          </a:bodyPr>
          <a:lstStyle/>
          <a:p>
            <a:r>
              <a:rPr lang="en-US" sz="2400" dirty="0">
                <a:solidFill>
                  <a:schemeClr val="bg1"/>
                </a:solidFill>
              </a:rPr>
              <a:t>There is no danger for the glory of God is there</a:t>
            </a:r>
          </a:p>
        </p:txBody>
      </p:sp>
      <p:sp>
        <p:nvSpPr>
          <p:cNvPr id="6" name="TextBox 5"/>
          <p:cNvSpPr txBox="1"/>
          <p:nvPr/>
        </p:nvSpPr>
        <p:spPr>
          <a:xfrm>
            <a:off x="1703294" y="86682"/>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Gates Will Not Be Shut</a:t>
            </a:r>
          </a:p>
        </p:txBody>
      </p:sp>
      <p:sp>
        <p:nvSpPr>
          <p:cNvPr id="8" name="TextBox 7"/>
          <p:cNvSpPr txBox="1"/>
          <p:nvPr/>
        </p:nvSpPr>
        <p:spPr>
          <a:xfrm>
            <a:off x="0" y="6423211"/>
            <a:ext cx="3048000" cy="369332"/>
          </a:xfrm>
          <a:prstGeom prst="rect">
            <a:avLst/>
          </a:prstGeom>
          <a:noFill/>
        </p:spPr>
        <p:txBody>
          <a:bodyPr wrap="square" rtlCol="0">
            <a:spAutoFit/>
          </a:bodyPr>
          <a:lstStyle/>
          <a:p>
            <a:r>
              <a:rPr lang="en-US" dirty="0">
                <a:solidFill>
                  <a:schemeClr val="bg1"/>
                </a:solidFill>
              </a:rPr>
              <a:t>Revelation 21:24-27</a:t>
            </a:r>
          </a:p>
        </p:txBody>
      </p:sp>
      <p:sp>
        <p:nvSpPr>
          <p:cNvPr id="7" name="TextBox 6"/>
          <p:cNvSpPr txBox="1"/>
          <p:nvPr/>
        </p:nvSpPr>
        <p:spPr>
          <a:xfrm>
            <a:off x="6096000" y="3857552"/>
            <a:ext cx="4876800" cy="2800767"/>
          </a:xfrm>
          <a:prstGeom prst="rect">
            <a:avLst/>
          </a:prstGeom>
          <a:noFill/>
        </p:spPr>
        <p:txBody>
          <a:bodyPr wrap="square" rtlCol="0">
            <a:spAutoFit/>
          </a:bodyPr>
          <a:lstStyle/>
          <a:p>
            <a:r>
              <a:rPr lang="en-US" sz="2400" dirty="0">
                <a:solidFill>
                  <a:schemeClr val="bg1"/>
                </a:solidFill>
              </a:rPr>
              <a:t>No night= The eternal light is always on, no darkness</a:t>
            </a:r>
          </a:p>
          <a:p>
            <a:endParaRPr lang="en-US" sz="2400" dirty="0">
              <a:solidFill>
                <a:schemeClr val="bg1"/>
              </a:solidFill>
            </a:endParaRPr>
          </a:p>
          <a:p>
            <a:pPr algn="ctr"/>
            <a:r>
              <a:rPr lang="en-US" sz="3200" dirty="0">
                <a:solidFill>
                  <a:schemeClr val="bg1"/>
                </a:solidFill>
                <a:effectLst>
                  <a:glow rad="228600">
                    <a:schemeClr val="accent6">
                      <a:satMod val="175000"/>
                      <a:alpha val="40000"/>
                    </a:schemeClr>
                  </a:glow>
                </a:effectLst>
              </a:rPr>
              <a:t>HOWEVER:</a:t>
            </a:r>
          </a:p>
          <a:p>
            <a:endParaRPr lang="en-US" sz="2400" dirty="0">
              <a:solidFill>
                <a:schemeClr val="bg1"/>
              </a:solidFill>
            </a:endParaRPr>
          </a:p>
          <a:p>
            <a:r>
              <a:rPr lang="en-US" sz="2400" dirty="0">
                <a:solidFill>
                  <a:schemeClr val="bg1"/>
                </a:solidFill>
              </a:rPr>
              <a:t>Anything that </a:t>
            </a:r>
            <a:r>
              <a:rPr lang="en-US" sz="2400" dirty="0" err="1">
                <a:solidFill>
                  <a:schemeClr val="bg1"/>
                </a:solidFill>
              </a:rPr>
              <a:t>defileth</a:t>
            </a:r>
            <a:r>
              <a:rPr lang="en-US" sz="2400" dirty="0">
                <a:solidFill>
                  <a:schemeClr val="bg1"/>
                </a:solidFill>
              </a:rPr>
              <a:t>= no unclean thing can enter into the kingdom</a:t>
            </a: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264684"/>
            <a:ext cx="3714750" cy="24517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199" y="4242274"/>
            <a:ext cx="4280648" cy="2031325"/>
          </a:xfrm>
          <a:prstGeom prst="rect">
            <a:avLst/>
          </a:prstGeom>
        </p:spPr>
        <p:txBody>
          <a:bodyPr wrap="square">
            <a:spAutoFit/>
          </a:bodyPr>
          <a:lstStyle/>
          <a:p>
            <a:r>
              <a:rPr lang="en-US" i="1" dirty="0">
                <a:solidFill>
                  <a:srgbClr val="FFFF00"/>
                </a:solidFill>
              </a:rPr>
              <a:t>And no unclean thing can enter into his kingdom; therefore nothing </a:t>
            </a:r>
            <a:r>
              <a:rPr lang="en-US" i="1" dirty="0" err="1">
                <a:solidFill>
                  <a:srgbClr val="FFFF00"/>
                </a:solidFill>
              </a:rPr>
              <a:t>entereth</a:t>
            </a:r>
            <a:r>
              <a:rPr lang="en-US" i="1" dirty="0">
                <a:solidFill>
                  <a:srgbClr val="FFFF00"/>
                </a:solidFill>
              </a:rPr>
              <a:t> into his rest save it be those who have washed their garments in my blood, because of their faith, and the repentance of all their sins, and their faithfulness unto the end. 3 Nephi 27:19</a:t>
            </a:r>
          </a:p>
        </p:txBody>
      </p:sp>
      <p:pic>
        <p:nvPicPr>
          <p:cNvPr id="6148" name="Picture 4" descr="Image result for the wall of jas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523" y="1238845"/>
            <a:ext cx="3348318" cy="23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0"/>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New Heaven and New Earth</a:t>
            </a:r>
          </a:p>
        </p:txBody>
      </p:sp>
      <p:sp>
        <p:nvSpPr>
          <p:cNvPr id="7" name="TextBox 6"/>
          <p:cNvSpPr txBox="1"/>
          <p:nvPr/>
        </p:nvSpPr>
        <p:spPr>
          <a:xfrm>
            <a:off x="1676400" y="1143000"/>
            <a:ext cx="5486400" cy="5078313"/>
          </a:xfrm>
          <a:prstGeom prst="rect">
            <a:avLst/>
          </a:prstGeom>
          <a:noFill/>
        </p:spPr>
        <p:txBody>
          <a:bodyPr wrap="square" rtlCol="0">
            <a:spAutoFit/>
          </a:bodyPr>
          <a:lstStyle/>
          <a:p>
            <a:r>
              <a:rPr lang="en-US" dirty="0">
                <a:solidFill>
                  <a:schemeClr val="bg1"/>
                </a:solidFill>
              </a:rPr>
              <a:t>The earth  passing through various stages:</a:t>
            </a:r>
          </a:p>
          <a:p>
            <a:endParaRPr lang="en-US" dirty="0">
              <a:solidFill>
                <a:schemeClr val="bg1"/>
              </a:solidFill>
            </a:endParaRPr>
          </a:p>
          <a:p>
            <a:pPr marL="342900" indent="-342900">
              <a:buAutoNum type="arabicPeriod"/>
            </a:pPr>
            <a:r>
              <a:rPr lang="en-US" dirty="0">
                <a:solidFill>
                  <a:schemeClr val="bg1"/>
                </a:solidFill>
              </a:rPr>
              <a:t>It was created and pronounced good.</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It partook of the decree of mortality coming through the fall.</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It is now in the </a:t>
            </a:r>
            <a:r>
              <a:rPr lang="en-US" dirty="0" err="1">
                <a:solidFill>
                  <a:schemeClr val="bg1"/>
                </a:solidFill>
              </a:rPr>
              <a:t>telestial</a:t>
            </a:r>
            <a:r>
              <a:rPr lang="en-US" dirty="0">
                <a:solidFill>
                  <a:schemeClr val="bg1"/>
                </a:solidFill>
              </a:rPr>
              <a:t> condition, in which </a:t>
            </a:r>
            <a:r>
              <a:rPr lang="en-US" dirty="0" err="1">
                <a:solidFill>
                  <a:schemeClr val="bg1"/>
                </a:solidFill>
              </a:rPr>
              <a:t>telestial</a:t>
            </a:r>
            <a:r>
              <a:rPr lang="en-US" dirty="0">
                <a:solidFill>
                  <a:schemeClr val="bg1"/>
                </a:solidFill>
              </a:rPr>
              <a:t> beings predominate and rule.</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It will then pass into the “renewed” or restored state, for a thousand years as a terrestrial earth and the abode of terrestrial inhabitants.</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Then it comes to the end. The earth must die. It will then receive its resurrection and be </a:t>
            </a:r>
            <a:r>
              <a:rPr lang="en-US" dirty="0" err="1">
                <a:solidFill>
                  <a:schemeClr val="bg1"/>
                </a:solidFill>
              </a:rPr>
              <a:t>celestialized</a:t>
            </a:r>
            <a:r>
              <a:rPr lang="en-US" dirty="0">
                <a:solidFill>
                  <a:schemeClr val="bg1"/>
                </a:solidFill>
              </a:rPr>
              <a:t> in accordance to the Laws of Obedience</a:t>
            </a:r>
          </a:p>
          <a:p>
            <a:pPr marL="342900" indent="-342900">
              <a:buAutoNum type="arabicPeriod"/>
            </a:pPr>
            <a:endParaRPr lang="en-US" dirty="0">
              <a:solidFill>
                <a:schemeClr val="bg1"/>
              </a:solidFill>
            </a:endParaRPr>
          </a:p>
        </p:txBody>
      </p:sp>
      <p:sp>
        <p:nvSpPr>
          <p:cNvPr id="8" name="TextBox 7"/>
          <p:cNvSpPr txBox="1"/>
          <p:nvPr/>
        </p:nvSpPr>
        <p:spPr>
          <a:xfrm>
            <a:off x="0" y="6382756"/>
            <a:ext cx="3048000" cy="369332"/>
          </a:xfrm>
          <a:prstGeom prst="rect">
            <a:avLst/>
          </a:prstGeom>
          <a:noFill/>
        </p:spPr>
        <p:txBody>
          <a:bodyPr wrap="square" rtlCol="0">
            <a:spAutoFit/>
          </a:bodyPr>
          <a:lstStyle/>
          <a:p>
            <a:r>
              <a:rPr lang="en-US" dirty="0">
                <a:solidFill>
                  <a:schemeClr val="bg1"/>
                </a:solidFill>
              </a:rPr>
              <a:t>Revelation 21:1</a:t>
            </a:r>
          </a:p>
        </p:txBody>
      </p:sp>
      <p:pic>
        <p:nvPicPr>
          <p:cNvPr id="9" name="Picture 8" descr="imagesCA4WYEPQ.jpg"/>
          <p:cNvPicPr>
            <a:picLocks noChangeAspect="1"/>
          </p:cNvPicPr>
          <p:nvPr/>
        </p:nvPicPr>
        <p:blipFill>
          <a:blip r:embed="rId2" cstate="print"/>
          <a:stretch>
            <a:fillRect/>
          </a:stretch>
        </p:blipFill>
        <p:spPr>
          <a:xfrm>
            <a:off x="7848601" y="1143000"/>
            <a:ext cx="2162175" cy="2114550"/>
          </a:xfrm>
          <a:prstGeom prst="rect">
            <a:avLst/>
          </a:prstGeom>
        </p:spPr>
      </p:pic>
      <p:pic>
        <p:nvPicPr>
          <p:cNvPr id="33794" name="Picture 2" descr="Colliding galaxies make love, not war"/>
          <p:cNvPicPr>
            <a:picLocks noChangeAspect="1" noChangeArrowheads="1"/>
          </p:cNvPicPr>
          <p:nvPr/>
        </p:nvPicPr>
        <p:blipFill>
          <a:blip r:embed="rId3" cstate="print"/>
          <a:srcRect/>
          <a:stretch>
            <a:fillRect/>
          </a:stretch>
        </p:blipFill>
        <p:spPr bwMode="auto">
          <a:xfrm>
            <a:off x="7315200" y="3581400"/>
            <a:ext cx="3048000" cy="3028950"/>
          </a:xfrm>
          <a:prstGeom prst="rect">
            <a:avLst/>
          </a:prstGeom>
          <a:noFill/>
        </p:spPr>
      </p:pic>
    </p:spTree>
    <p:extLst>
      <p:ext uri="{BB962C8B-B14F-4D97-AF65-F5344CB8AC3E}">
        <p14:creationId xmlns:p14="http://schemas.microsoft.com/office/powerpoint/2010/main" val="32515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3999" y="914400"/>
            <a:ext cx="10668001" cy="6247864"/>
          </a:xfrm>
          <a:prstGeom prst="rect">
            <a:avLst/>
          </a:prstGeom>
          <a:noFill/>
        </p:spPr>
        <p:txBody>
          <a:bodyPr wrap="square" rtlCol="0">
            <a:spAutoFit/>
          </a:bodyPr>
          <a:lstStyle/>
          <a:p>
            <a:pPr marL="457200" indent="-457200">
              <a:buAutoNum type="arabicPeriod"/>
            </a:pPr>
            <a:r>
              <a:rPr lang="en-US" sz="2000" dirty="0">
                <a:solidFill>
                  <a:schemeClr val="bg1"/>
                </a:solidFill>
              </a:rPr>
              <a:t>Do mortals actually die during the Millennium, after they’ve lived to be 100?</a:t>
            </a:r>
          </a:p>
          <a:p>
            <a:pPr marL="457200" indent="-457200"/>
            <a:r>
              <a:rPr lang="en-US" sz="2000" dirty="0">
                <a:solidFill>
                  <a:srgbClr val="FFC000"/>
                </a:solidFill>
              </a:rPr>
              <a:t>D&amp;C 101:31 </a:t>
            </a:r>
          </a:p>
          <a:p>
            <a:pPr marL="457200" indent="-457200"/>
            <a:r>
              <a:rPr lang="en-US" sz="2000" dirty="0">
                <a:solidFill>
                  <a:srgbClr val="FFFF00"/>
                </a:solidFill>
              </a:rPr>
              <a:t>They actually die, but are immediately resurrected. </a:t>
            </a:r>
          </a:p>
          <a:p>
            <a:pPr marL="457200" indent="-457200">
              <a:buAutoNum type="arabicPeriod" startAt="2"/>
            </a:pPr>
            <a:r>
              <a:rPr lang="en-US" sz="2000" dirty="0">
                <a:solidFill>
                  <a:schemeClr val="bg1"/>
                </a:solidFill>
              </a:rPr>
              <a:t>What happens at the end of the Millennium?</a:t>
            </a:r>
          </a:p>
          <a:p>
            <a:pPr marL="457200" indent="-457200"/>
            <a:r>
              <a:rPr lang="en-US" sz="2000" dirty="0">
                <a:solidFill>
                  <a:srgbClr val="FFC000"/>
                </a:solidFill>
              </a:rPr>
              <a:t>D&amp;C 88:111-115 and Revelation 20:8</a:t>
            </a:r>
          </a:p>
          <a:p>
            <a:pPr marL="457200" indent="-457200"/>
            <a:r>
              <a:rPr lang="en-US" sz="2000" dirty="0">
                <a:solidFill>
                  <a:srgbClr val="FFFF00"/>
                </a:solidFill>
              </a:rPr>
              <a:t>Many mortals on earth at the time reject the Savior, whom they know, and turn to wickedness. The end of the war, which began with the war in heaven, takes place. Usually referred to the battle of God and </a:t>
            </a:r>
            <a:r>
              <a:rPr lang="en-US" sz="2000" dirty="0" err="1">
                <a:solidFill>
                  <a:srgbClr val="FFFF00"/>
                </a:solidFill>
              </a:rPr>
              <a:t>Magog</a:t>
            </a:r>
            <a:r>
              <a:rPr lang="en-US" sz="2000" dirty="0">
                <a:solidFill>
                  <a:srgbClr val="FFFF00"/>
                </a:solidFill>
              </a:rPr>
              <a:t>. Michael (Adam) will gather armies of righteousness and the devil will gather his armies and the devil and the ‘hosts of hell’ will be defeated and cast out forever. </a:t>
            </a:r>
          </a:p>
          <a:p>
            <a:pPr marL="457200" indent="-457200"/>
            <a:endParaRPr lang="en-US" sz="2000" dirty="0">
              <a:solidFill>
                <a:srgbClr val="FFFF00"/>
              </a:solidFill>
            </a:endParaRPr>
          </a:p>
          <a:p>
            <a:pPr marL="457200" indent="-457200"/>
            <a:r>
              <a:rPr lang="en-US" sz="2000" dirty="0">
                <a:solidFill>
                  <a:schemeClr val="bg1"/>
                </a:solidFill>
              </a:rPr>
              <a:t>3. Are all people separate and single, except those who attain exaltation?</a:t>
            </a:r>
          </a:p>
          <a:p>
            <a:pPr marL="457200" indent="-457200"/>
            <a:r>
              <a:rPr lang="en-US" sz="2000" dirty="0">
                <a:solidFill>
                  <a:srgbClr val="FFC000"/>
                </a:solidFill>
              </a:rPr>
              <a:t>D&amp;C 131:1-4, 132:15-32</a:t>
            </a:r>
          </a:p>
          <a:p>
            <a:pPr marL="457200" indent="-457200"/>
            <a:r>
              <a:rPr lang="en-US" sz="2000" dirty="0">
                <a:solidFill>
                  <a:srgbClr val="FFFF00"/>
                </a:solidFill>
              </a:rPr>
              <a:t>Yes, “In the terrestrial and </a:t>
            </a:r>
            <a:r>
              <a:rPr lang="en-US" sz="2000" dirty="0" err="1">
                <a:solidFill>
                  <a:srgbClr val="FFFF00"/>
                </a:solidFill>
              </a:rPr>
              <a:t>telestial</a:t>
            </a:r>
            <a:r>
              <a:rPr lang="en-US" sz="2000" dirty="0">
                <a:solidFill>
                  <a:srgbClr val="FFFF00"/>
                </a:solidFill>
              </a:rPr>
              <a:t> world there will be no marriages. Those who enter there will remain separately and singly forever. (7)</a:t>
            </a:r>
          </a:p>
          <a:p>
            <a:pPr marL="457200" indent="-457200"/>
            <a:endParaRPr lang="en-US" sz="2000" dirty="0">
              <a:solidFill>
                <a:srgbClr val="FFFF00"/>
              </a:solidFill>
            </a:endParaRPr>
          </a:p>
          <a:p>
            <a:pPr marL="457200" indent="-457200"/>
            <a:r>
              <a:rPr lang="en-US" sz="2000" dirty="0">
                <a:solidFill>
                  <a:schemeClr val="bg1"/>
                </a:solidFill>
              </a:rPr>
              <a:t>4. What about the righteous who wanted to marry but died without getting a fair chance at marriage during mortality?</a:t>
            </a:r>
          </a:p>
          <a:p>
            <a:pPr marL="457200" indent="-457200"/>
            <a:r>
              <a:rPr lang="en-US" sz="2000" dirty="0">
                <a:solidFill>
                  <a:srgbClr val="FFC000"/>
                </a:solidFill>
              </a:rPr>
              <a:t>D&amp;C 131:1-4, 132:19-20</a:t>
            </a:r>
          </a:p>
          <a:p>
            <a:pPr marL="457200" indent="-457200"/>
            <a:r>
              <a:rPr lang="en-US" sz="2000" dirty="0">
                <a:solidFill>
                  <a:srgbClr val="FFFF00"/>
                </a:solidFill>
              </a:rPr>
              <a:t>They will be given the opportunity to marry happily and be sealed during the Millennium. (10)</a:t>
            </a:r>
          </a:p>
          <a:p>
            <a:pPr marL="457200" indent="-457200"/>
            <a:endParaRPr lang="en-US" sz="2000" dirty="0">
              <a:solidFill>
                <a:schemeClr val="bg1"/>
              </a:solidFill>
            </a:endParaRPr>
          </a:p>
        </p:txBody>
      </p:sp>
      <p:sp>
        <p:nvSpPr>
          <p:cNvPr id="6" name="TextBox 5"/>
          <p:cNvSpPr txBox="1"/>
          <p:nvPr/>
        </p:nvSpPr>
        <p:spPr>
          <a:xfrm>
            <a:off x="1676400" y="1"/>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Frequently asked Questions</a:t>
            </a: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8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29612" y="1143000"/>
            <a:ext cx="10668000" cy="5324535"/>
          </a:xfrm>
          <a:prstGeom prst="rect">
            <a:avLst/>
          </a:prstGeom>
          <a:noFill/>
        </p:spPr>
        <p:txBody>
          <a:bodyPr wrap="square" rtlCol="0">
            <a:spAutoFit/>
          </a:bodyPr>
          <a:lstStyle/>
          <a:p>
            <a:pPr marL="457200" indent="-457200"/>
            <a:r>
              <a:rPr lang="en-US" sz="2000" dirty="0">
                <a:solidFill>
                  <a:schemeClr val="bg1"/>
                </a:solidFill>
              </a:rPr>
              <a:t>5. After final judgment, can a person progress from one kingdom to another?</a:t>
            </a:r>
          </a:p>
          <a:p>
            <a:pPr marL="457200" indent="-457200"/>
            <a:r>
              <a:rPr lang="en-US" sz="2000" dirty="0">
                <a:solidFill>
                  <a:srgbClr val="FFC000"/>
                </a:solidFill>
              </a:rPr>
              <a:t>D&amp;C 76:112 and  29:29</a:t>
            </a:r>
          </a:p>
          <a:p>
            <a:pPr marL="457200" indent="-457200"/>
            <a:r>
              <a:rPr lang="en-US" sz="2000" dirty="0">
                <a:solidFill>
                  <a:srgbClr val="FFFF00"/>
                </a:solidFill>
              </a:rPr>
              <a:t>No. “After a person has been assigned to his place in the kingdom….he will never advance from his assigned glory to another.” (10)</a:t>
            </a:r>
          </a:p>
          <a:p>
            <a:pPr marL="457200" indent="-457200"/>
            <a:endParaRPr lang="en-US" sz="2000" dirty="0">
              <a:solidFill>
                <a:srgbClr val="FF0000"/>
              </a:solidFill>
            </a:endParaRPr>
          </a:p>
          <a:p>
            <a:pPr marL="457200" indent="-457200"/>
            <a:r>
              <a:rPr lang="en-US" sz="2000" dirty="0">
                <a:solidFill>
                  <a:schemeClr val="bg1"/>
                </a:solidFill>
              </a:rPr>
              <a:t>6. When we become gods, will we use the same plan of salvation for our own spirit children</a:t>
            </a:r>
          </a:p>
          <a:p>
            <a:pPr marL="457200" indent="-457200"/>
            <a:r>
              <a:rPr lang="en-US" sz="2000" dirty="0">
                <a:solidFill>
                  <a:srgbClr val="FFC000"/>
                </a:solidFill>
              </a:rPr>
              <a:t>D&amp;C 132:20</a:t>
            </a:r>
          </a:p>
          <a:p>
            <a:pPr marL="457200" indent="-457200"/>
            <a:r>
              <a:rPr lang="en-US" sz="2000" dirty="0">
                <a:solidFill>
                  <a:srgbClr val="FFFF00"/>
                </a:solidFill>
              </a:rPr>
              <a:t>Yes, we will, according to the first Presidency Statement –1916 </a:t>
            </a:r>
          </a:p>
          <a:p>
            <a:pPr marL="457200" indent="-457200"/>
            <a:endParaRPr lang="en-US" sz="2000" dirty="0">
              <a:solidFill>
                <a:srgbClr val="FF0000"/>
              </a:solidFill>
            </a:endParaRPr>
          </a:p>
          <a:p>
            <a:pPr marL="457200" indent="-457200"/>
            <a:r>
              <a:rPr lang="en-US" sz="2000" dirty="0">
                <a:solidFill>
                  <a:schemeClr val="bg1"/>
                </a:solidFill>
              </a:rPr>
              <a:t>7. Will there be differences between resurrected bodies of celestials, terrestrials, </a:t>
            </a:r>
            <a:r>
              <a:rPr lang="en-US" sz="2000" dirty="0" err="1">
                <a:solidFill>
                  <a:schemeClr val="bg1"/>
                </a:solidFill>
              </a:rPr>
              <a:t>telestials</a:t>
            </a:r>
            <a:r>
              <a:rPr lang="en-US" sz="2000" dirty="0">
                <a:solidFill>
                  <a:schemeClr val="bg1"/>
                </a:solidFill>
              </a:rPr>
              <a:t>, etc.?</a:t>
            </a:r>
          </a:p>
          <a:p>
            <a:pPr marL="457200" indent="-457200"/>
            <a:r>
              <a:rPr lang="en-US" sz="2000" dirty="0">
                <a:solidFill>
                  <a:srgbClr val="FFC000"/>
                </a:solidFill>
              </a:rPr>
              <a:t>D&amp;C 88:28-32 and 1 Corinthians 15:39-42 </a:t>
            </a:r>
          </a:p>
          <a:p>
            <a:pPr marL="457200" indent="-457200"/>
            <a:r>
              <a:rPr lang="en-US" sz="2000" dirty="0">
                <a:solidFill>
                  <a:srgbClr val="FFFF00"/>
                </a:solidFill>
              </a:rPr>
              <a:t>Yes. Celestial bodies will shine like the sun. Terrestrial will not shine like the sun, but they will be more glorious that the bodies of those who received the </a:t>
            </a:r>
            <a:r>
              <a:rPr lang="en-US" sz="2000" dirty="0" err="1">
                <a:solidFill>
                  <a:srgbClr val="FFFF00"/>
                </a:solidFill>
              </a:rPr>
              <a:t>telestial</a:t>
            </a:r>
            <a:r>
              <a:rPr lang="en-US" sz="2000" dirty="0">
                <a:solidFill>
                  <a:srgbClr val="FFFF00"/>
                </a:solidFill>
              </a:rPr>
              <a:t> glory. In both the Terrestrial and </a:t>
            </a:r>
            <a:r>
              <a:rPr lang="en-US" sz="2000" dirty="0" err="1">
                <a:solidFill>
                  <a:srgbClr val="FFFF00"/>
                </a:solidFill>
              </a:rPr>
              <a:t>Telestial</a:t>
            </a:r>
            <a:r>
              <a:rPr lang="en-US" sz="2000" dirty="0">
                <a:solidFill>
                  <a:srgbClr val="FFFF00"/>
                </a:solidFill>
              </a:rPr>
              <a:t> bodies there will be limitations. They will have no power to increase (have children) neither power to live as husbands and wives. Celestial will live in families and have the ‘continuation of seeds forever’</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183342"/>
            <a:ext cx="9144000" cy="5016758"/>
          </a:xfrm>
          <a:prstGeom prst="rect">
            <a:avLst/>
          </a:prstGeom>
          <a:noFill/>
        </p:spPr>
        <p:txBody>
          <a:bodyPr wrap="square" rtlCol="0">
            <a:spAutoFit/>
          </a:bodyPr>
          <a:lstStyle/>
          <a:p>
            <a:pPr marL="457200" indent="-457200"/>
            <a:r>
              <a:rPr lang="en-US" sz="2000" dirty="0">
                <a:solidFill>
                  <a:schemeClr val="bg1"/>
                </a:solidFill>
              </a:rPr>
              <a:t>8. Will there be any besides Latter-day Saints on earth during the Millennium?</a:t>
            </a:r>
          </a:p>
          <a:p>
            <a:pPr marL="457200" indent="-457200"/>
            <a:r>
              <a:rPr lang="en-US" sz="2000" dirty="0">
                <a:solidFill>
                  <a:srgbClr val="FFC000"/>
                </a:solidFill>
              </a:rPr>
              <a:t>D&amp;C 43:30</a:t>
            </a:r>
          </a:p>
          <a:p>
            <a:pPr marL="457200" indent="-457200"/>
            <a:r>
              <a:rPr lang="en-US" sz="2000" dirty="0">
                <a:solidFill>
                  <a:srgbClr val="FFFF00"/>
                </a:solidFill>
              </a:rPr>
              <a:t>“There will be millions of people, Catholics, Protestants, Agnostics, Mohammedans, people of all classes and all beliefs, still permitted to remain upon the face of the earth, but they will be those who have lived clean lives, those who have been free from wickedness and corruption. All who belong, by virtue of their good lives…(7)</a:t>
            </a:r>
          </a:p>
          <a:p>
            <a:pPr marL="457200" indent="-457200"/>
            <a:r>
              <a:rPr lang="en-US" sz="2000" dirty="0">
                <a:solidFill>
                  <a:srgbClr val="FFFF00"/>
                </a:solidFill>
              </a:rPr>
              <a:t>	*Not all Latter-day Saints will be on earth during the Millennium.</a:t>
            </a:r>
          </a:p>
          <a:p>
            <a:pPr marL="457200" indent="-457200"/>
            <a:endParaRPr lang="en-US" sz="2000" dirty="0">
              <a:solidFill>
                <a:srgbClr val="FF0000"/>
              </a:solidFill>
            </a:endParaRPr>
          </a:p>
          <a:p>
            <a:pPr marL="457200" indent="-457200"/>
            <a:r>
              <a:rPr lang="en-US" sz="2000" dirty="0">
                <a:solidFill>
                  <a:schemeClr val="bg1"/>
                </a:solidFill>
              </a:rPr>
              <a:t>9. What will daily life be like during the Millennium? </a:t>
            </a:r>
          </a:p>
          <a:p>
            <a:pPr marL="457200" indent="-457200"/>
            <a:r>
              <a:rPr lang="en-US" sz="2000" dirty="0">
                <a:solidFill>
                  <a:srgbClr val="FFC000"/>
                </a:solidFill>
              </a:rPr>
              <a:t>D&amp;C 29:11</a:t>
            </a:r>
          </a:p>
          <a:p>
            <a:pPr marL="457200" indent="-457200"/>
            <a:r>
              <a:rPr lang="en-US" sz="2000" dirty="0">
                <a:solidFill>
                  <a:srgbClr val="FFFF00"/>
                </a:solidFill>
              </a:rPr>
              <a:t>Mortality as such will continue. Children will be born, grow up , marry, advance to old age, and die…Crops will be planted, harvested, and eaten; industries will be expanded, cities built, and education fostered. Men will continue to care for their own need, handle their own affairs, and enjoy the full endowment of free agency. Dwell in peace…(2)</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3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753035"/>
            <a:ext cx="9879106" cy="5324535"/>
          </a:xfrm>
          <a:prstGeom prst="rect">
            <a:avLst/>
          </a:prstGeom>
          <a:noFill/>
        </p:spPr>
        <p:txBody>
          <a:bodyPr wrap="square" rtlCol="0">
            <a:spAutoFit/>
          </a:bodyPr>
          <a:lstStyle/>
          <a:p>
            <a:pPr marL="457200" indent="-457200"/>
            <a:r>
              <a:rPr lang="en-US" sz="2000" dirty="0">
                <a:solidFill>
                  <a:schemeClr val="bg1"/>
                </a:solidFill>
              </a:rPr>
              <a:t>10. How old will mortals live to be during the millennium?</a:t>
            </a:r>
          </a:p>
          <a:p>
            <a:pPr marL="457200" indent="-457200"/>
            <a:r>
              <a:rPr lang="en-US" sz="2000" dirty="0">
                <a:solidFill>
                  <a:srgbClr val="FFC000"/>
                </a:solidFill>
              </a:rPr>
              <a:t>Isaiah 65:20</a:t>
            </a:r>
          </a:p>
          <a:p>
            <a:pPr marL="457200" indent="-457200"/>
            <a:r>
              <a:rPr lang="en-US" sz="2000" dirty="0">
                <a:solidFill>
                  <a:srgbClr val="FFFF00"/>
                </a:solidFill>
              </a:rPr>
              <a:t>100 years old</a:t>
            </a:r>
          </a:p>
          <a:p>
            <a:pPr marL="457200" indent="-457200"/>
            <a:endParaRPr lang="en-US" sz="2000" dirty="0">
              <a:solidFill>
                <a:srgbClr val="FF0000"/>
              </a:solidFill>
            </a:endParaRPr>
          </a:p>
          <a:p>
            <a:pPr marL="457200" indent="-457200"/>
            <a:r>
              <a:rPr lang="en-US" sz="2000" dirty="0">
                <a:solidFill>
                  <a:schemeClr val="bg1"/>
                </a:solidFill>
              </a:rPr>
              <a:t>11. Will Righteous mothers get to raise their children who died young?</a:t>
            </a:r>
          </a:p>
          <a:p>
            <a:pPr marL="457200" indent="-457200"/>
            <a:r>
              <a:rPr lang="en-US" sz="2000" dirty="0">
                <a:solidFill>
                  <a:srgbClr val="FFC000"/>
                </a:solidFill>
              </a:rPr>
              <a:t>D&amp;C 137:10</a:t>
            </a:r>
          </a:p>
          <a:p>
            <a:pPr marL="457200" indent="-457200"/>
            <a:r>
              <a:rPr lang="en-US" sz="2000" dirty="0">
                <a:solidFill>
                  <a:srgbClr val="FFFF00"/>
                </a:solidFill>
              </a:rPr>
              <a:t>“…the mother who laid down her little child, being deprived of the privilege, the joy,…of bringing it up to manhood or womanhood in this world, would after the resurrection, have all the joy…and even more than it would have been possible to have had in mortality, in seeing her child grow to the full measure of the stature of its spirit.” (6)</a:t>
            </a:r>
          </a:p>
          <a:p>
            <a:pPr marL="457200" indent="-457200"/>
            <a:endParaRPr lang="en-US" sz="2000" dirty="0">
              <a:solidFill>
                <a:srgbClr val="FF0000"/>
              </a:solidFill>
            </a:endParaRPr>
          </a:p>
          <a:p>
            <a:pPr marL="457200" indent="-457200"/>
            <a:r>
              <a:rPr lang="en-US" sz="2000" dirty="0">
                <a:solidFill>
                  <a:schemeClr val="bg1"/>
                </a:solidFill>
              </a:rPr>
              <a:t>12. What about stillborn children?</a:t>
            </a:r>
          </a:p>
          <a:p>
            <a:pPr marL="457200" indent="-457200"/>
            <a:r>
              <a:rPr lang="en-US" sz="2000" dirty="0">
                <a:solidFill>
                  <a:srgbClr val="FFC000"/>
                </a:solidFill>
              </a:rPr>
              <a:t>D&amp;C 137:10</a:t>
            </a:r>
          </a:p>
          <a:p>
            <a:pPr marL="457200" indent="-457200"/>
            <a:r>
              <a:rPr lang="en-US" sz="2000" dirty="0">
                <a:solidFill>
                  <a:srgbClr val="FFFF00"/>
                </a:solidFill>
              </a:rPr>
              <a:t>“Although temple ordinances are not performed for stillborn children, no loss of eternal blessings or family unity is implied. The family may record the name of a stillborn child on the family group record followed by the word stillborn in parentheses” (11)</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0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06388" y="1559860"/>
            <a:ext cx="9144000" cy="4401205"/>
          </a:xfrm>
          <a:prstGeom prst="rect">
            <a:avLst/>
          </a:prstGeom>
          <a:noFill/>
        </p:spPr>
        <p:txBody>
          <a:bodyPr wrap="square" rtlCol="0">
            <a:spAutoFit/>
          </a:bodyPr>
          <a:lstStyle/>
          <a:p>
            <a:pPr marL="457200" indent="-457200"/>
            <a:r>
              <a:rPr lang="en-US" sz="2000" dirty="0">
                <a:solidFill>
                  <a:schemeClr val="bg1"/>
                </a:solidFill>
              </a:rPr>
              <a:t>13. When a baby dies, is it still a baby or is it an adult in the spirit world</a:t>
            </a:r>
          </a:p>
          <a:p>
            <a:pPr marL="457200" indent="-457200"/>
            <a:r>
              <a:rPr lang="en-US" sz="2000" dirty="0">
                <a:solidFill>
                  <a:srgbClr val="FFC000"/>
                </a:solidFill>
              </a:rPr>
              <a:t>D&amp;C 137:10</a:t>
            </a:r>
          </a:p>
          <a:p>
            <a:pPr marL="457200" indent="-457200"/>
            <a:endParaRPr lang="en-US" sz="2000" dirty="0">
              <a:solidFill>
                <a:srgbClr val="FFC000"/>
              </a:solidFill>
            </a:endParaRPr>
          </a:p>
          <a:p>
            <a:pPr marL="457200" indent="-457200"/>
            <a:r>
              <a:rPr lang="en-US" sz="2000" dirty="0">
                <a:solidFill>
                  <a:srgbClr val="FFFF00"/>
                </a:solidFill>
              </a:rPr>
              <a:t>“When a baby dies, it goes back into the spirit world, and the spirit assumes its natural form as an adult, for we were all adults before we were born.</a:t>
            </a:r>
          </a:p>
          <a:p>
            <a:pPr marL="457200" indent="-457200"/>
            <a:endParaRPr lang="en-US" sz="2000" dirty="0">
              <a:solidFill>
                <a:srgbClr val="FFFF00"/>
              </a:solidFill>
            </a:endParaRPr>
          </a:p>
          <a:p>
            <a:pPr marL="457200" indent="-457200"/>
            <a:r>
              <a:rPr lang="en-US" sz="2000" dirty="0">
                <a:solidFill>
                  <a:srgbClr val="FFFF00"/>
                </a:solidFill>
              </a:rPr>
              <a:t>“When a child is raised in the resurrection, that spirit will enter the body and the body will be the same size as it was when the child died. It will then grow after the resurrection to full maturity to conform to the size of the spirit.</a:t>
            </a:r>
          </a:p>
          <a:p>
            <a:pPr marL="457200" indent="-457200"/>
            <a:endParaRPr lang="en-US" sz="2000" dirty="0">
              <a:solidFill>
                <a:srgbClr val="FFFF00"/>
              </a:solidFill>
            </a:endParaRPr>
          </a:p>
          <a:p>
            <a:pPr marL="457200" indent="-457200"/>
            <a:r>
              <a:rPr lang="en-US" sz="2000" dirty="0">
                <a:solidFill>
                  <a:srgbClr val="FFFF00"/>
                </a:solidFill>
              </a:rPr>
              <a:t>“If parents are righteous, they will have their children after the resurrection. Little children who die, whose parents are not worthy of an exaltation, will be adopted into families of those who are worthy.” (7)</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6141" y="762001"/>
            <a:ext cx="8341659" cy="6001643"/>
          </a:xfrm>
          <a:prstGeom prst="rect">
            <a:avLst/>
          </a:prstGeom>
          <a:noFill/>
        </p:spPr>
        <p:txBody>
          <a:bodyPr wrap="square" rtlCol="0">
            <a:spAutoFit/>
          </a:bodyPr>
          <a:lstStyle/>
          <a:p>
            <a:pPr algn="ctr"/>
            <a:r>
              <a:rPr lang="en-US" sz="8000" dirty="0">
                <a:solidFill>
                  <a:schemeClr val="bg1"/>
                </a:solidFill>
                <a:latin typeface="Abadi" panose="020B0604020104020204" pitchFamily="34" charset="0"/>
              </a:rPr>
              <a:t>“Obedience is the First Law of Heaven”</a:t>
            </a:r>
          </a:p>
          <a:p>
            <a:pPr algn="ctr"/>
            <a:r>
              <a:rPr lang="en-US" sz="3600" dirty="0">
                <a:solidFill>
                  <a:schemeClr val="bg1"/>
                </a:solidFill>
                <a:latin typeface="Abadi" panose="020B0604020104020204" pitchFamily="34" charset="0"/>
              </a:rPr>
              <a:t>--Joseph Fielding Smith</a:t>
            </a:r>
          </a:p>
          <a:p>
            <a:pPr algn="ctr"/>
            <a:endParaRPr lang="en-US" sz="3600" dirty="0">
              <a:solidFill>
                <a:schemeClr val="bg1"/>
              </a:solidFill>
              <a:latin typeface="Abadi" panose="020B0604020104020204" pitchFamily="34" charset="0"/>
            </a:endParaRPr>
          </a:p>
          <a:p>
            <a:pPr algn="ctr"/>
            <a:endParaRPr lang="en-US" sz="3600" dirty="0">
              <a:solidFill>
                <a:schemeClr val="bg1"/>
              </a:solidFill>
              <a:latin typeface="Abadi" panose="020B0604020104020204" pitchFamily="34" charset="0"/>
            </a:endParaRPr>
          </a:p>
          <a:p>
            <a:pPr algn="ctr"/>
            <a:r>
              <a:rPr lang="en-US" sz="3600" dirty="0">
                <a:solidFill>
                  <a:schemeClr val="bg1"/>
                </a:solidFill>
                <a:latin typeface="Abadi" panose="020B0604020104020204" pitchFamily="34" charset="0"/>
              </a:rPr>
              <a:t>Revelation 22</a:t>
            </a:r>
          </a:p>
        </p:txBody>
      </p:sp>
      <p:grpSp>
        <p:nvGrpSpPr>
          <p:cNvPr id="2" name="Group 13"/>
          <p:cNvGrpSpPr/>
          <p:nvPr/>
        </p:nvGrpSpPr>
        <p:grpSpPr>
          <a:xfrm>
            <a:off x="8821324" y="3106272"/>
            <a:ext cx="1945234" cy="2166831"/>
            <a:chOff x="1228308" y="4246854"/>
            <a:chExt cx="1945234" cy="2166831"/>
          </a:xfrm>
        </p:grpSpPr>
        <p:grpSp>
          <p:nvGrpSpPr>
            <p:cNvPr id="3" name="Group 21"/>
            <p:cNvGrpSpPr/>
            <p:nvPr/>
          </p:nvGrpSpPr>
          <p:grpSpPr>
            <a:xfrm>
              <a:off x="1228308" y="4246854"/>
              <a:ext cx="1945234" cy="2166831"/>
              <a:chOff x="1228308" y="4246854"/>
              <a:chExt cx="1945234" cy="2166831"/>
            </a:xfrm>
          </p:grpSpPr>
          <p:grpSp>
            <p:nvGrpSpPr>
              <p:cNvPr id="6" name="Group 16"/>
              <p:cNvGrpSpPr/>
              <p:nvPr/>
            </p:nvGrpSpPr>
            <p:grpSpPr>
              <a:xfrm rot="20765964">
                <a:off x="1228308" y="4246854"/>
                <a:ext cx="1360826" cy="2144824"/>
                <a:chOff x="1371600" y="4112942"/>
                <a:chExt cx="1360826" cy="2144824"/>
              </a:xfrm>
            </p:grpSpPr>
            <p:sp>
              <p:nvSpPr>
                <p:cNvPr id="21" name="Flowchart: Delay 20"/>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7"/>
              <p:cNvGrpSpPr/>
              <p:nvPr/>
            </p:nvGrpSpPr>
            <p:grpSpPr>
              <a:xfrm rot="21421466">
                <a:off x="1812716" y="4268861"/>
                <a:ext cx="1360826" cy="2144824"/>
                <a:chOff x="1371600" y="4112942"/>
                <a:chExt cx="1360826" cy="2144824"/>
              </a:xfrm>
            </p:grpSpPr>
            <p:sp>
              <p:nvSpPr>
                <p:cNvPr id="19" name="Flowchart: Delay 18"/>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rot="327394">
              <a:off x="2035848" y="4924917"/>
              <a:ext cx="1069211" cy="1200329"/>
            </a:xfrm>
            <a:prstGeom prst="rect">
              <a:avLst/>
            </a:prstGeom>
          </p:spPr>
          <p:txBody>
            <a:bodyPr wrap="square">
              <a:spAutoFit/>
            </a:bodyPr>
            <a:lstStyle/>
            <a:p>
              <a:r>
                <a:rPr lang="en-US" dirty="0" err="1"/>
                <a:t>לא</a:t>
              </a:r>
              <a:r>
                <a:rPr lang="en-US" dirty="0"/>
                <a:t> </a:t>
              </a:r>
              <a:r>
                <a:rPr lang="en-US" dirty="0" err="1"/>
                <a:t>יהיה</a:t>
              </a:r>
              <a:r>
                <a:rPr lang="en-US" dirty="0"/>
                <a:t> </a:t>
              </a:r>
              <a:r>
                <a:rPr lang="en-US" dirty="0" err="1"/>
                <a:t>לך</a:t>
              </a:r>
              <a:r>
                <a:rPr lang="en-US" dirty="0"/>
                <a:t> </a:t>
              </a:r>
              <a:r>
                <a:rPr lang="en-US" dirty="0" err="1"/>
                <a:t>אלוקים</a:t>
              </a:r>
              <a:r>
                <a:rPr lang="en-US" dirty="0"/>
                <a:t> </a:t>
              </a:r>
              <a:r>
                <a:rPr lang="en-US" dirty="0" err="1"/>
                <a:t>אחר</a:t>
              </a:r>
              <a:r>
                <a:rPr lang="en-US" dirty="0"/>
                <a:t> </a:t>
              </a:r>
              <a:r>
                <a:rPr lang="en-US" dirty="0" err="1"/>
                <a:t>על</a:t>
              </a:r>
              <a:r>
                <a:rPr lang="en-US" dirty="0"/>
                <a:t> </a:t>
              </a:r>
              <a:r>
                <a:rPr lang="en-US" dirty="0" err="1"/>
                <a:t>פני</a:t>
              </a:r>
              <a:endParaRPr lang="en-US" dirty="0"/>
            </a:p>
          </p:txBody>
        </p:sp>
      </p:grpSp>
    </p:spTree>
    <p:extLst>
      <p:ext uri="{BB962C8B-B14F-4D97-AF65-F5344CB8AC3E}">
        <p14:creationId xmlns:p14="http://schemas.microsoft.com/office/powerpoint/2010/main" val="1337280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36059" y="-547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Throne of God</a:t>
            </a:r>
          </a:p>
        </p:txBody>
      </p:sp>
      <p:sp>
        <p:nvSpPr>
          <p:cNvPr id="9" name="TextBox 8"/>
          <p:cNvSpPr txBox="1"/>
          <p:nvPr/>
        </p:nvSpPr>
        <p:spPr>
          <a:xfrm>
            <a:off x="8397778" y="2120206"/>
            <a:ext cx="3332629" cy="1938992"/>
          </a:xfrm>
          <a:prstGeom prst="rect">
            <a:avLst/>
          </a:prstGeom>
          <a:noFill/>
        </p:spPr>
        <p:txBody>
          <a:bodyPr wrap="square" rtlCol="0">
            <a:spAutoFit/>
          </a:bodyPr>
          <a:lstStyle/>
          <a:p>
            <a:pPr algn="ctr"/>
            <a:r>
              <a:rPr lang="en-US" sz="2400" i="1" dirty="0">
                <a:solidFill>
                  <a:srgbClr val="FFFF00"/>
                </a:solidFill>
              </a:rPr>
              <a:t>They shall hunger no more, neither thirst any more; neither shall the sun light on them, nor any heat.</a:t>
            </a:r>
          </a:p>
        </p:txBody>
      </p:sp>
      <p:sp>
        <p:nvSpPr>
          <p:cNvPr id="10" name="TextBox 9"/>
          <p:cNvSpPr txBox="1"/>
          <p:nvPr/>
        </p:nvSpPr>
        <p:spPr>
          <a:xfrm>
            <a:off x="331692" y="1998097"/>
            <a:ext cx="4114892" cy="1938992"/>
          </a:xfrm>
          <a:prstGeom prst="rect">
            <a:avLst/>
          </a:prstGeom>
          <a:noFill/>
        </p:spPr>
        <p:txBody>
          <a:bodyPr wrap="square" rtlCol="0">
            <a:spAutoFit/>
          </a:bodyPr>
          <a:lstStyle/>
          <a:p>
            <a:pPr algn="ctr"/>
            <a:r>
              <a:rPr lang="en-US" sz="2400" i="1" dirty="0">
                <a:solidFill>
                  <a:srgbClr val="FFFF00"/>
                </a:solidFill>
              </a:rPr>
              <a:t>Therefore are they before the throne of God, and serve him day and night in his temple: and he that </a:t>
            </a:r>
            <a:r>
              <a:rPr lang="en-US" sz="2400" i="1" dirty="0" err="1">
                <a:solidFill>
                  <a:srgbClr val="FFFF00"/>
                </a:solidFill>
              </a:rPr>
              <a:t>sitteth</a:t>
            </a:r>
            <a:r>
              <a:rPr lang="en-US" sz="2400" i="1" dirty="0">
                <a:solidFill>
                  <a:srgbClr val="FFFF00"/>
                </a:solidFill>
              </a:rPr>
              <a:t> on the throne shall dwell among them.</a:t>
            </a:r>
          </a:p>
        </p:txBody>
      </p:sp>
      <p:sp>
        <p:nvSpPr>
          <p:cNvPr id="11" name="TextBox 10"/>
          <p:cNvSpPr txBox="1"/>
          <p:nvPr/>
        </p:nvSpPr>
        <p:spPr>
          <a:xfrm>
            <a:off x="3924770" y="4818751"/>
            <a:ext cx="5017523" cy="1938992"/>
          </a:xfrm>
          <a:prstGeom prst="rect">
            <a:avLst/>
          </a:prstGeom>
          <a:noFill/>
        </p:spPr>
        <p:txBody>
          <a:bodyPr wrap="square" rtlCol="0">
            <a:spAutoFit/>
          </a:bodyPr>
          <a:lstStyle/>
          <a:p>
            <a:pPr algn="ctr"/>
            <a:r>
              <a:rPr lang="en-US" sz="2400" i="1" dirty="0">
                <a:solidFill>
                  <a:srgbClr val="FFFF00"/>
                </a:solidFill>
              </a:rPr>
              <a:t>For the Lamb which is in the midst of the throne shall feed them, and shall lead them unto living fountains of waters: and God shall wipe away all tears from their eyes.</a:t>
            </a:r>
          </a:p>
        </p:txBody>
      </p:sp>
      <p:sp>
        <p:nvSpPr>
          <p:cNvPr id="12" name="TextBox 11"/>
          <p:cNvSpPr txBox="1"/>
          <p:nvPr/>
        </p:nvSpPr>
        <p:spPr>
          <a:xfrm>
            <a:off x="76199" y="6382941"/>
            <a:ext cx="4536141" cy="369332"/>
          </a:xfrm>
          <a:prstGeom prst="rect">
            <a:avLst/>
          </a:prstGeom>
          <a:noFill/>
        </p:spPr>
        <p:txBody>
          <a:bodyPr wrap="square" rtlCol="0">
            <a:spAutoFit/>
          </a:bodyPr>
          <a:lstStyle/>
          <a:p>
            <a:r>
              <a:rPr lang="en-US" dirty="0">
                <a:solidFill>
                  <a:schemeClr val="bg1"/>
                </a:solidFill>
              </a:rPr>
              <a:t>Revelation 22:1; Revelation 7:15-17</a:t>
            </a:r>
          </a:p>
        </p:txBody>
      </p:sp>
      <p:pic>
        <p:nvPicPr>
          <p:cNvPr id="1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903" y="1197488"/>
            <a:ext cx="2506194" cy="343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16115"/>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Pure River of Water</a:t>
            </a:r>
          </a:p>
        </p:txBody>
      </p:sp>
      <p:sp>
        <p:nvSpPr>
          <p:cNvPr id="7" name="TextBox 6"/>
          <p:cNvSpPr txBox="1"/>
          <p:nvPr/>
        </p:nvSpPr>
        <p:spPr>
          <a:xfrm>
            <a:off x="3429000" y="1126647"/>
            <a:ext cx="3352800" cy="1846659"/>
          </a:xfrm>
          <a:prstGeom prst="rect">
            <a:avLst/>
          </a:prstGeom>
          <a:noFill/>
        </p:spPr>
        <p:txBody>
          <a:bodyPr wrap="square" rtlCol="0">
            <a:spAutoFit/>
          </a:bodyPr>
          <a:lstStyle/>
          <a:p>
            <a:r>
              <a:rPr lang="en-US" sz="2400" dirty="0">
                <a:solidFill>
                  <a:schemeClr val="bg1"/>
                </a:solidFill>
              </a:rPr>
              <a:t>Living water—</a:t>
            </a:r>
          </a:p>
          <a:p>
            <a:endParaRPr lang="en-US" sz="2400" dirty="0">
              <a:solidFill>
                <a:schemeClr val="bg1"/>
              </a:solidFill>
            </a:endParaRPr>
          </a:p>
          <a:p>
            <a:r>
              <a:rPr lang="en-US" sz="2400" dirty="0">
                <a:solidFill>
                  <a:schemeClr val="bg1"/>
                </a:solidFill>
              </a:rPr>
              <a:t>The Love of God</a:t>
            </a:r>
          </a:p>
          <a:p>
            <a:r>
              <a:rPr lang="en-US" dirty="0">
                <a:solidFill>
                  <a:schemeClr val="bg1"/>
                </a:solidFill>
              </a:rPr>
              <a:t>1 Nephi 11:25</a:t>
            </a:r>
          </a:p>
          <a:p>
            <a:endParaRPr lang="en-US" sz="2400" dirty="0">
              <a:solidFill>
                <a:schemeClr val="bg1"/>
              </a:solidFill>
            </a:endParaRPr>
          </a:p>
        </p:txBody>
      </p:sp>
      <p:sp>
        <p:nvSpPr>
          <p:cNvPr id="8" name="TextBox 7"/>
          <p:cNvSpPr txBox="1"/>
          <p:nvPr/>
        </p:nvSpPr>
        <p:spPr>
          <a:xfrm>
            <a:off x="7709647" y="1015663"/>
            <a:ext cx="3200400" cy="830997"/>
          </a:xfrm>
          <a:prstGeom prst="rect">
            <a:avLst/>
          </a:prstGeom>
          <a:noFill/>
        </p:spPr>
        <p:txBody>
          <a:bodyPr wrap="square" rtlCol="0">
            <a:spAutoFit/>
          </a:bodyPr>
          <a:lstStyle/>
          <a:p>
            <a:r>
              <a:rPr lang="en-US" sz="2400" dirty="0">
                <a:solidFill>
                  <a:schemeClr val="bg1"/>
                </a:solidFill>
              </a:rPr>
              <a:t>Joy—wells of salvation</a:t>
            </a:r>
          </a:p>
          <a:p>
            <a:r>
              <a:rPr lang="en-US" sz="2400" dirty="0">
                <a:solidFill>
                  <a:schemeClr val="bg1"/>
                </a:solidFill>
              </a:rPr>
              <a:t>Isaiah 12:3</a:t>
            </a:r>
          </a:p>
        </p:txBody>
      </p:sp>
      <p:sp>
        <p:nvSpPr>
          <p:cNvPr id="9" name="TextBox 8"/>
          <p:cNvSpPr txBox="1"/>
          <p:nvPr/>
        </p:nvSpPr>
        <p:spPr>
          <a:xfrm>
            <a:off x="4134656" y="3224334"/>
            <a:ext cx="3200400" cy="3046988"/>
          </a:xfrm>
          <a:prstGeom prst="rect">
            <a:avLst/>
          </a:prstGeom>
          <a:noFill/>
        </p:spPr>
        <p:txBody>
          <a:bodyPr wrap="square" rtlCol="0">
            <a:spAutoFit/>
          </a:bodyPr>
          <a:lstStyle/>
          <a:p>
            <a:r>
              <a:rPr lang="en-US" sz="2400" i="1" dirty="0">
                <a:solidFill>
                  <a:srgbClr val="FFFF00"/>
                </a:solidFill>
              </a:rPr>
              <a:t>“…if thou </a:t>
            </a:r>
            <a:r>
              <a:rPr lang="en-US" sz="2400" i="1" dirty="0" err="1">
                <a:solidFill>
                  <a:srgbClr val="FFFF00"/>
                </a:solidFill>
              </a:rPr>
              <a:t>knewest</a:t>
            </a:r>
            <a:r>
              <a:rPr lang="en-US" sz="2400" i="1" dirty="0">
                <a:solidFill>
                  <a:srgbClr val="FFFF00"/>
                </a:solidFill>
              </a:rPr>
              <a:t> the gift of God, and who it is that </a:t>
            </a:r>
            <a:r>
              <a:rPr lang="en-US" sz="2400" i="1" dirty="0" err="1">
                <a:solidFill>
                  <a:srgbClr val="FFFF00"/>
                </a:solidFill>
              </a:rPr>
              <a:t>saith</a:t>
            </a:r>
            <a:r>
              <a:rPr lang="en-US" sz="2400" i="1" dirty="0">
                <a:solidFill>
                  <a:srgbClr val="FFFF00"/>
                </a:solidFill>
              </a:rPr>
              <a:t> to thee, Give me to drink; thou </a:t>
            </a:r>
            <a:r>
              <a:rPr lang="en-US" sz="2400" i="1" dirty="0" err="1">
                <a:solidFill>
                  <a:srgbClr val="FFFF00"/>
                </a:solidFill>
              </a:rPr>
              <a:t>wouldest</a:t>
            </a:r>
            <a:r>
              <a:rPr lang="en-US" sz="2400" i="1" dirty="0">
                <a:solidFill>
                  <a:srgbClr val="FFFF00"/>
                </a:solidFill>
              </a:rPr>
              <a:t> have asked of him, and he would have given thee living water.”</a:t>
            </a:r>
          </a:p>
          <a:p>
            <a:r>
              <a:rPr lang="en-US" sz="2400" i="1" dirty="0">
                <a:solidFill>
                  <a:srgbClr val="FFFF00"/>
                </a:solidFill>
              </a:rPr>
              <a:t>John 4:10</a:t>
            </a:r>
          </a:p>
        </p:txBody>
      </p:sp>
      <p:sp>
        <p:nvSpPr>
          <p:cNvPr id="10" name="TextBox 9"/>
          <p:cNvSpPr txBox="1"/>
          <p:nvPr/>
        </p:nvSpPr>
        <p:spPr>
          <a:xfrm>
            <a:off x="76200" y="6488668"/>
            <a:ext cx="3200400" cy="369332"/>
          </a:xfrm>
          <a:prstGeom prst="rect">
            <a:avLst/>
          </a:prstGeom>
          <a:noFill/>
        </p:spPr>
        <p:txBody>
          <a:bodyPr wrap="square" rtlCol="0">
            <a:spAutoFit/>
          </a:bodyPr>
          <a:lstStyle/>
          <a:p>
            <a:r>
              <a:rPr lang="en-US" dirty="0">
                <a:solidFill>
                  <a:schemeClr val="bg1"/>
                </a:solidFill>
              </a:rPr>
              <a:t>Revelation 22:1</a:t>
            </a:r>
          </a:p>
        </p:txBody>
      </p:sp>
      <p:pic>
        <p:nvPicPr>
          <p:cNvPr id="9218" name="Picture 2" descr="Image result for water mov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8970" y="1219201"/>
            <a:ext cx="2355199" cy="4417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D77D82-1F1D-41B5-8B6D-D751ECAB0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024" y="2194933"/>
            <a:ext cx="2852928" cy="4248912"/>
          </a:xfrm>
          <a:prstGeom prst="rect">
            <a:avLst/>
          </a:prstGeom>
        </p:spPr>
      </p:pic>
    </p:spTree>
    <p:extLst>
      <p:ext uri="{BB962C8B-B14F-4D97-AF65-F5344CB8AC3E}">
        <p14:creationId xmlns:p14="http://schemas.microsoft.com/office/powerpoint/2010/main" val="14088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Tree of Life</a:t>
            </a:r>
          </a:p>
        </p:txBody>
      </p:sp>
      <p:sp>
        <p:nvSpPr>
          <p:cNvPr id="6" name="TextBox 5"/>
          <p:cNvSpPr txBox="1"/>
          <p:nvPr/>
        </p:nvSpPr>
        <p:spPr>
          <a:xfrm>
            <a:off x="2790265" y="1016178"/>
            <a:ext cx="6459070" cy="738664"/>
          </a:xfrm>
          <a:prstGeom prst="rect">
            <a:avLst/>
          </a:prstGeom>
          <a:noFill/>
        </p:spPr>
        <p:txBody>
          <a:bodyPr wrap="square" rtlCol="0">
            <a:spAutoFit/>
          </a:bodyPr>
          <a:lstStyle/>
          <a:p>
            <a:pPr algn="ctr"/>
            <a:r>
              <a:rPr lang="en-US" sz="2400" dirty="0">
                <a:solidFill>
                  <a:schemeClr val="bg1"/>
                </a:solidFill>
              </a:rPr>
              <a:t>The Love of God</a:t>
            </a:r>
          </a:p>
          <a:p>
            <a:pPr algn="ctr"/>
            <a:r>
              <a:rPr lang="en-US" dirty="0">
                <a:solidFill>
                  <a:schemeClr val="bg1"/>
                </a:solidFill>
              </a:rPr>
              <a:t>1 Nephi 8:13</a:t>
            </a:r>
          </a:p>
        </p:txBody>
      </p:sp>
      <p:sp>
        <p:nvSpPr>
          <p:cNvPr id="9" name="TextBox 8"/>
          <p:cNvSpPr txBox="1"/>
          <p:nvPr/>
        </p:nvSpPr>
        <p:spPr>
          <a:xfrm>
            <a:off x="8696885" y="3048748"/>
            <a:ext cx="3332629" cy="1508105"/>
          </a:xfrm>
          <a:prstGeom prst="rect">
            <a:avLst/>
          </a:prstGeom>
          <a:noFill/>
        </p:spPr>
        <p:txBody>
          <a:bodyPr wrap="square" rtlCol="0">
            <a:spAutoFit/>
          </a:bodyPr>
          <a:lstStyle/>
          <a:p>
            <a:pPr algn="ctr"/>
            <a:r>
              <a:rPr lang="en-US" sz="2400" dirty="0">
                <a:solidFill>
                  <a:schemeClr val="bg1"/>
                </a:solidFill>
              </a:rPr>
              <a:t>Midst of the street—the Celestial City—Celestial Glory</a:t>
            </a:r>
          </a:p>
          <a:p>
            <a:pPr algn="ctr"/>
            <a:r>
              <a:rPr lang="en-US" sz="2000" dirty="0">
                <a:solidFill>
                  <a:schemeClr val="bg1"/>
                </a:solidFill>
              </a:rPr>
              <a:t>Revelation 20</a:t>
            </a:r>
          </a:p>
        </p:txBody>
      </p:sp>
      <p:sp>
        <p:nvSpPr>
          <p:cNvPr id="10" name="TextBox 9"/>
          <p:cNvSpPr txBox="1"/>
          <p:nvPr/>
        </p:nvSpPr>
        <p:spPr>
          <a:xfrm>
            <a:off x="331692" y="1998097"/>
            <a:ext cx="3200400" cy="2308324"/>
          </a:xfrm>
          <a:prstGeom prst="rect">
            <a:avLst/>
          </a:prstGeom>
          <a:noFill/>
        </p:spPr>
        <p:txBody>
          <a:bodyPr wrap="square" rtlCol="0">
            <a:spAutoFit/>
          </a:bodyPr>
          <a:lstStyle/>
          <a:p>
            <a:r>
              <a:rPr lang="en-US" sz="2400" dirty="0">
                <a:solidFill>
                  <a:schemeClr val="bg1"/>
                </a:solidFill>
              </a:rPr>
              <a:t>Fruit—the gospel--the benefits of the gospel are not seasonal rather continue constantly forever</a:t>
            </a:r>
          </a:p>
          <a:p>
            <a:r>
              <a:rPr lang="en-US" sz="2000" dirty="0">
                <a:solidFill>
                  <a:schemeClr val="bg1"/>
                </a:solidFill>
              </a:rPr>
              <a:t>1 Nephi 8:10</a:t>
            </a:r>
          </a:p>
        </p:txBody>
      </p:sp>
      <p:sp>
        <p:nvSpPr>
          <p:cNvPr id="11" name="TextBox 10"/>
          <p:cNvSpPr txBox="1"/>
          <p:nvPr/>
        </p:nvSpPr>
        <p:spPr>
          <a:xfrm>
            <a:off x="4027307" y="5808893"/>
            <a:ext cx="4137386" cy="830997"/>
          </a:xfrm>
          <a:prstGeom prst="rect">
            <a:avLst/>
          </a:prstGeom>
          <a:noFill/>
        </p:spPr>
        <p:txBody>
          <a:bodyPr wrap="square" rtlCol="0">
            <a:spAutoFit/>
          </a:bodyPr>
          <a:lstStyle/>
          <a:p>
            <a:pPr algn="ctr"/>
            <a:r>
              <a:rPr lang="en-US" sz="2400" dirty="0">
                <a:solidFill>
                  <a:schemeClr val="bg1"/>
                </a:solidFill>
              </a:rPr>
              <a:t>Healing of nations=what the gospel can do for them</a:t>
            </a:r>
          </a:p>
        </p:txBody>
      </p:sp>
      <p:sp>
        <p:nvSpPr>
          <p:cNvPr id="12" name="TextBox 11"/>
          <p:cNvSpPr txBox="1"/>
          <p:nvPr/>
        </p:nvSpPr>
        <p:spPr>
          <a:xfrm>
            <a:off x="76200" y="6382941"/>
            <a:ext cx="3200400" cy="369332"/>
          </a:xfrm>
          <a:prstGeom prst="rect">
            <a:avLst/>
          </a:prstGeom>
          <a:noFill/>
        </p:spPr>
        <p:txBody>
          <a:bodyPr wrap="square" rtlCol="0">
            <a:spAutoFit/>
          </a:bodyPr>
          <a:lstStyle/>
          <a:p>
            <a:r>
              <a:rPr lang="en-US" dirty="0">
                <a:solidFill>
                  <a:schemeClr val="bg1"/>
                </a:solidFill>
              </a:rPr>
              <a:t>Revelation 22:2</a:t>
            </a:r>
          </a:p>
        </p:txBody>
      </p:sp>
      <p:pic>
        <p:nvPicPr>
          <p:cNvPr id="10244" name="Picture 4" descr="Image result for tree of lif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49420" y="1795183"/>
            <a:ext cx="4893160" cy="366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7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60306"/>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No More Curse</a:t>
            </a:r>
          </a:p>
        </p:txBody>
      </p:sp>
      <p:sp>
        <p:nvSpPr>
          <p:cNvPr id="6" name="TextBox 5"/>
          <p:cNvSpPr txBox="1"/>
          <p:nvPr/>
        </p:nvSpPr>
        <p:spPr>
          <a:xfrm>
            <a:off x="2209800" y="1524001"/>
            <a:ext cx="3200400" cy="769441"/>
          </a:xfrm>
          <a:prstGeom prst="rect">
            <a:avLst/>
          </a:prstGeom>
          <a:noFill/>
        </p:spPr>
        <p:txBody>
          <a:bodyPr wrap="square" rtlCol="0">
            <a:spAutoFit/>
          </a:bodyPr>
          <a:lstStyle/>
          <a:p>
            <a:r>
              <a:rPr lang="en-US" sz="2400" dirty="0">
                <a:solidFill>
                  <a:schemeClr val="bg1"/>
                </a:solidFill>
              </a:rPr>
              <a:t>On the Earth</a:t>
            </a:r>
          </a:p>
          <a:p>
            <a:r>
              <a:rPr lang="en-US" sz="2000" dirty="0">
                <a:solidFill>
                  <a:schemeClr val="bg1"/>
                </a:solidFill>
              </a:rPr>
              <a:t>Genesis 3:17-18</a:t>
            </a:r>
          </a:p>
        </p:txBody>
      </p:sp>
      <p:sp>
        <p:nvSpPr>
          <p:cNvPr id="9" name="TextBox 8"/>
          <p:cNvSpPr txBox="1"/>
          <p:nvPr/>
        </p:nvSpPr>
        <p:spPr>
          <a:xfrm>
            <a:off x="6470275" y="1412796"/>
            <a:ext cx="4946277" cy="1200329"/>
          </a:xfrm>
          <a:prstGeom prst="rect">
            <a:avLst/>
          </a:prstGeom>
          <a:noFill/>
        </p:spPr>
        <p:txBody>
          <a:bodyPr wrap="square" rtlCol="0">
            <a:spAutoFit/>
          </a:bodyPr>
          <a:lstStyle/>
          <a:p>
            <a:r>
              <a:rPr lang="en-US" sz="2400" dirty="0">
                <a:solidFill>
                  <a:schemeClr val="bg1"/>
                </a:solidFill>
              </a:rPr>
              <a:t>The Kingdom will be celestial—</a:t>
            </a:r>
          </a:p>
          <a:p>
            <a:r>
              <a:rPr lang="en-US" sz="2400" dirty="0">
                <a:solidFill>
                  <a:schemeClr val="bg1"/>
                </a:solidFill>
              </a:rPr>
              <a:t>This earth will be Christ’s</a:t>
            </a:r>
          </a:p>
          <a:p>
            <a:r>
              <a:rPr lang="en-US" sz="2400" dirty="0">
                <a:solidFill>
                  <a:schemeClr val="bg1"/>
                </a:solidFill>
              </a:rPr>
              <a:t>D&amp;C 130:9; 88:25</a:t>
            </a:r>
            <a:endParaRPr lang="en-US" sz="2000" dirty="0">
              <a:solidFill>
                <a:schemeClr val="bg1"/>
              </a:solidFill>
            </a:endParaRPr>
          </a:p>
        </p:txBody>
      </p:sp>
      <p:sp>
        <p:nvSpPr>
          <p:cNvPr id="12" name="TextBox 11"/>
          <p:cNvSpPr txBox="1"/>
          <p:nvPr/>
        </p:nvSpPr>
        <p:spPr>
          <a:xfrm>
            <a:off x="76200" y="6383416"/>
            <a:ext cx="3200400" cy="369332"/>
          </a:xfrm>
          <a:prstGeom prst="rect">
            <a:avLst/>
          </a:prstGeom>
          <a:noFill/>
        </p:spPr>
        <p:txBody>
          <a:bodyPr wrap="square" rtlCol="0">
            <a:spAutoFit/>
          </a:bodyPr>
          <a:lstStyle/>
          <a:p>
            <a:r>
              <a:rPr lang="en-US" dirty="0">
                <a:solidFill>
                  <a:schemeClr val="bg1"/>
                </a:solidFill>
              </a:rPr>
              <a:t>Revelation 22:3</a:t>
            </a:r>
          </a:p>
        </p:txBody>
      </p:sp>
      <p:sp>
        <p:nvSpPr>
          <p:cNvPr id="13" name="TextBox 12"/>
          <p:cNvSpPr txBox="1"/>
          <p:nvPr/>
        </p:nvSpPr>
        <p:spPr>
          <a:xfrm>
            <a:off x="1828800" y="3276600"/>
            <a:ext cx="3810000" cy="2308324"/>
          </a:xfrm>
          <a:prstGeom prst="rect">
            <a:avLst/>
          </a:prstGeom>
          <a:noFill/>
        </p:spPr>
        <p:txBody>
          <a:bodyPr wrap="square" rtlCol="0">
            <a:spAutoFit/>
          </a:bodyPr>
          <a:lstStyle/>
          <a:p>
            <a:r>
              <a:rPr lang="en-US" sz="2400" dirty="0">
                <a:solidFill>
                  <a:schemeClr val="bg1"/>
                </a:solidFill>
              </a:rPr>
              <a:t>“…the earth </a:t>
            </a:r>
            <a:r>
              <a:rPr lang="en-US" sz="2400" dirty="0" err="1">
                <a:solidFill>
                  <a:schemeClr val="bg1"/>
                </a:solidFill>
              </a:rPr>
              <a:t>abideth</a:t>
            </a:r>
            <a:r>
              <a:rPr lang="en-US" sz="2400" dirty="0">
                <a:solidFill>
                  <a:schemeClr val="bg1"/>
                </a:solidFill>
              </a:rPr>
              <a:t> the law of a celestial kingdom, for it </a:t>
            </a:r>
            <a:r>
              <a:rPr lang="en-US" sz="2400" dirty="0" err="1">
                <a:solidFill>
                  <a:schemeClr val="bg1"/>
                </a:solidFill>
              </a:rPr>
              <a:t>filleth</a:t>
            </a:r>
            <a:r>
              <a:rPr lang="en-US" sz="2400" dirty="0">
                <a:solidFill>
                  <a:schemeClr val="bg1"/>
                </a:solidFill>
              </a:rPr>
              <a:t> the measure of its creation, and </a:t>
            </a:r>
            <a:r>
              <a:rPr lang="en-US" sz="2400" dirty="0" err="1">
                <a:solidFill>
                  <a:schemeClr val="bg1"/>
                </a:solidFill>
              </a:rPr>
              <a:t>transgresseth</a:t>
            </a:r>
            <a:r>
              <a:rPr lang="en-US" sz="2400" dirty="0">
                <a:solidFill>
                  <a:schemeClr val="bg1"/>
                </a:solidFill>
              </a:rPr>
              <a:t> no the law—”</a:t>
            </a:r>
          </a:p>
          <a:p>
            <a:r>
              <a:rPr lang="en-US" sz="2400" dirty="0">
                <a:solidFill>
                  <a:schemeClr val="bg1"/>
                </a:solidFill>
              </a:rPr>
              <a:t>D&amp;C 88:25</a:t>
            </a:r>
            <a:endParaRPr lang="en-US" sz="2000" dirty="0">
              <a:solidFill>
                <a:schemeClr val="bg1"/>
              </a:solidFill>
            </a:endParaRPr>
          </a:p>
        </p:txBody>
      </p:sp>
      <p:pic>
        <p:nvPicPr>
          <p:cNvPr id="11266" name="Picture 2" descr="Image result for univers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10394" y="3065930"/>
            <a:ext cx="3918336" cy="304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65412" y="1692561"/>
            <a:ext cx="3352800" cy="1200329"/>
          </a:xfrm>
          <a:prstGeom prst="rect">
            <a:avLst/>
          </a:prstGeom>
          <a:noFill/>
        </p:spPr>
        <p:txBody>
          <a:bodyPr wrap="square" rtlCol="0">
            <a:spAutoFit/>
          </a:bodyPr>
          <a:lstStyle/>
          <a:p>
            <a:r>
              <a:rPr lang="en-US" sz="2400" i="1" dirty="0">
                <a:solidFill>
                  <a:srgbClr val="FFFF00"/>
                </a:solidFill>
              </a:rPr>
              <a:t>“The place where God resides is a great </a:t>
            </a:r>
            <a:r>
              <a:rPr lang="en-US" sz="2400" i="1" dirty="0" err="1">
                <a:solidFill>
                  <a:srgbClr val="FFFF00"/>
                </a:solidFill>
              </a:rPr>
              <a:t>Urim</a:t>
            </a:r>
            <a:r>
              <a:rPr lang="en-US" sz="2400" i="1" dirty="0">
                <a:solidFill>
                  <a:srgbClr val="FFFF00"/>
                </a:solidFill>
              </a:rPr>
              <a:t> and </a:t>
            </a:r>
            <a:r>
              <a:rPr lang="en-US" sz="2400" i="1" dirty="0" err="1">
                <a:solidFill>
                  <a:srgbClr val="FFFF00"/>
                </a:solidFill>
              </a:rPr>
              <a:t>Thummin</a:t>
            </a:r>
            <a:r>
              <a:rPr lang="en-US" sz="2400" i="1" dirty="0">
                <a:solidFill>
                  <a:srgbClr val="FFFF00"/>
                </a:solidFill>
              </a:rPr>
              <a:t>.”</a:t>
            </a:r>
          </a:p>
        </p:txBody>
      </p:sp>
      <p:sp>
        <p:nvSpPr>
          <p:cNvPr id="6" name="TextBox 5"/>
          <p:cNvSpPr txBox="1"/>
          <p:nvPr/>
        </p:nvSpPr>
        <p:spPr>
          <a:xfrm>
            <a:off x="1676400" y="25569"/>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Celestial</a:t>
            </a:r>
          </a:p>
        </p:txBody>
      </p:sp>
      <p:sp>
        <p:nvSpPr>
          <p:cNvPr id="7" name="TextBox 6"/>
          <p:cNvSpPr txBox="1"/>
          <p:nvPr/>
        </p:nvSpPr>
        <p:spPr>
          <a:xfrm>
            <a:off x="5715000" y="4326348"/>
            <a:ext cx="5486400" cy="2308324"/>
          </a:xfrm>
          <a:prstGeom prst="rect">
            <a:avLst/>
          </a:prstGeom>
          <a:noFill/>
        </p:spPr>
        <p:txBody>
          <a:bodyPr wrap="square" rtlCol="0">
            <a:spAutoFit/>
          </a:bodyPr>
          <a:lstStyle/>
          <a:p>
            <a:r>
              <a:rPr lang="en-US" sz="2400" i="1" dirty="0">
                <a:solidFill>
                  <a:srgbClr val="FFFF00"/>
                </a:solidFill>
              </a:rPr>
              <a:t>…This earth, in its sanctified and immortal state, will be made like unto crystal and will be a </a:t>
            </a:r>
            <a:r>
              <a:rPr lang="en-US" sz="2400" i="1" dirty="0" err="1">
                <a:solidFill>
                  <a:srgbClr val="FFFF00"/>
                </a:solidFill>
              </a:rPr>
              <a:t>Urim</a:t>
            </a:r>
            <a:r>
              <a:rPr lang="en-US" sz="2400" i="1" dirty="0">
                <a:solidFill>
                  <a:srgbClr val="FFFF00"/>
                </a:solidFill>
              </a:rPr>
              <a:t> and </a:t>
            </a:r>
            <a:r>
              <a:rPr lang="en-US" sz="2400" i="1" dirty="0" err="1">
                <a:solidFill>
                  <a:srgbClr val="FFFF00"/>
                </a:solidFill>
              </a:rPr>
              <a:t>Thummim</a:t>
            </a:r>
            <a:r>
              <a:rPr lang="en-US" sz="2400" i="1" dirty="0">
                <a:solidFill>
                  <a:srgbClr val="FFFF00"/>
                </a:solidFill>
              </a:rPr>
              <a:t> to the inhabitants who dwell thereon…and this earth will be Christ’s”</a:t>
            </a:r>
          </a:p>
          <a:p>
            <a:pPr marL="342900" indent="-342900">
              <a:buAutoNum type="arabicPeriod"/>
            </a:pPr>
            <a:endParaRPr lang="en-US" sz="2400" i="1" dirty="0">
              <a:solidFill>
                <a:srgbClr val="FFFF00"/>
              </a:solidFill>
            </a:endParaRPr>
          </a:p>
        </p:txBody>
      </p:sp>
      <p:sp>
        <p:nvSpPr>
          <p:cNvPr id="8" name="TextBox 7"/>
          <p:cNvSpPr txBox="1"/>
          <p:nvPr/>
        </p:nvSpPr>
        <p:spPr>
          <a:xfrm>
            <a:off x="152400" y="6465838"/>
            <a:ext cx="3048000" cy="369332"/>
          </a:xfrm>
          <a:prstGeom prst="rect">
            <a:avLst/>
          </a:prstGeom>
          <a:noFill/>
        </p:spPr>
        <p:txBody>
          <a:bodyPr wrap="square" rtlCol="0">
            <a:spAutoFit/>
          </a:bodyPr>
          <a:lstStyle/>
          <a:p>
            <a:r>
              <a:rPr lang="en-US" dirty="0">
                <a:solidFill>
                  <a:schemeClr val="bg1"/>
                </a:solidFill>
              </a:rPr>
              <a:t>D&amp;C 130:8-9</a:t>
            </a:r>
          </a:p>
        </p:txBody>
      </p:sp>
      <p:pic>
        <p:nvPicPr>
          <p:cNvPr id="3" name="Picture 2">
            <a:extLst>
              <a:ext uri="{FF2B5EF4-FFF2-40B4-BE49-F238E27FC236}">
                <a16:creationId xmlns:a16="http://schemas.microsoft.com/office/drawing/2014/main" id="{3F27F1D0-EA73-4D0E-B549-26A4FFBE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255" y="1070819"/>
            <a:ext cx="3887086" cy="2921666"/>
          </a:xfrm>
          <a:prstGeom prst="rect">
            <a:avLst/>
          </a:prstGeom>
        </p:spPr>
      </p:pic>
      <p:pic>
        <p:nvPicPr>
          <p:cNvPr id="10" name="Picture 9">
            <a:extLst>
              <a:ext uri="{FF2B5EF4-FFF2-40B4-BE49-F238E27FC236}">
                <a16:creationId xmlns:a16="http://schemas.microsoft.com/office/drawing/2014/main" id="{F5DB0807-DC59-4E72-91C0-0842DBD55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288964"/>
            <a:ext cx="3432048" cy="2688336"/>
          </a:xfrm>
          <a:prstGeom prst="rect">
            <a:avLst/>
          </a:prstGeom>
        </p:spPr>
      </p:pic>
    </p:spTree>
    <p:extLst>
      <p:ext uri="{BB962C8B-B14F-4D97-AF65-F5344CB8AC3E}">
        <p14:creationId xmlns:p14="http://schemas.microsoft.com/office/powerpoint/2010/main" val="233855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24584"/>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See His Face</a:t>
            </a:r>
          </a:p>
        </p:txBody>
      </p:sp>
      <p:sp>
        <p:nvSpPr>
          <p:cNvPr id="6" name="TextBox 5"/>
          <p:cNvSpPr txBox="1"/>
          <p:nvPr/>
        </p:nvSpPr>
        <p:spPr>
          <a:xfrm>
            <a:off x="533400" y="1524000"/>
            <a:ext cx="4876800" cy="1138773"/>
          </a:xfrm>
          <a:prstGeom prst="rect">
            <a:avLst/>
          </a:prstGeom>
          <a:noFill/>
        </p:spPr>
        <p:txBody>
          <a:bodyPr wrap="square" rtlCol="0">
            <a:spAutoFit/>
          </a:bodyPr>
          <a:lstStyle/>
          <a:p>
            <a:r>
              <a:rPr lang="en-US" sz="2400" dirty="0">
                <a:solidFill>
                  <a:schemeClr val="bg1"/>
                </a:solidFill>
              </a:rPr>
              <a:t>The righteous have taken His name upon them and kept their covenants</a:t>
            </a:r>
          </a:p>
          <a:p>
            <a:r>
              <a:rPr lang="en-US" sz="2000" dirty="0">
                <a:solidFill>
                  <a:schemeClr val="bg1"/>
                </a:solidFill>
              </a:rPr>
              <a:t>Revelation 3:12</a:t>
            </a:r>
          </a:p>
        </p:txBody>
      </p:sp>
      <p:sp>
        <p:nvSpPr>
          <p:cNvPr id="9" name="TextBox 8"/>
          <p:cNvSpPr txBox="1"/>
          <p:nvPr/>
        </p:nvSpPr>
        <p:spPr>
          <a:xfrm>
            <a:off x="7431741" y="1524000"/>
            <a:ext cx="3886200" cy="830997"/>
          </a:xfrm>
          <a:prstGeom prst="rect">
            <a:avLst/>
          </a:prstGeom>
          <a:noFill/>
        </p:spPr>
        <p:txBody>
          <a:bodyPr wrap="square" rtlCol="0">
            <a:spAutoFit/>
          </a:bodyPr>
          <a:lstStyle/>
          <a:p>
            <a:r>
              <a:rPr lang="en-US" sz="2400" dirty="0">
                <a:solidFill>
                  <a:schemeClr val="bg1"/>
                </a:solidFill>
              </a:rPr>
              <a:t>Therefore they will be with Him in celestial glory</a:t>
            </a:r>
            <a:endParaRPr lang="en-US" sz="2000" dirty="0">
              <a:solidFill>
                <a:schemeClr val="bg1"/>
              </a:solidFill>
            </a:endParaRPr>
          </a:p>
        </p:txBody>
      </p:sp>
      <p:sp>
        <p:nvSpPr>
          <p:cNvPr id="12" name="TextBox 11"/>
          <p:cNvSpPr txBox="1"/>
          <p:nvPr/>
        </p:nvSpPr>
        <p:spPr>
          <a:xfrm>
            <a:off x="76200" y="6435804"/>
            <a:ext cx="3200400" cy="369332"/>
          </a:xfrm>
          <a:prstGeom prst="rect">
            <a:avLst/>
          </a:prstGeom>
          <a:noFill/>
        </p:spPr>
        <p:txBody>
          <a:bodyPr wrap="square" rtlCol="0">
            <a:spAutoFit/>
          </a:bodyPr>
          <a:lstStyle/>
          <a:p>
            <a:r>
              <a:rPr lang="en-US" dirty="0">
                <a:solidFill>
                  <a:schemeClr val="bg1"/>
                </a:solidFill>
              </a:rPr>
              <a:t>Revelation 22:4-5</a:t>
            </a:r>
          </a:p>
        </p:txBody>
      </p:sp>
      <p:sp>
        <p:nvSpPr>
          <p:cNvPr id="14" name="TextBox 13"/>
          <p:cNvSpPr txBox="1"/>
          <p:nvPr/>
        </p:nvSpPr>
        <p:spPr>
          <a:xfrm>
            <a:off x="688041" y="2887294"/>
            <a:ext cx="8686800" cy="1107996"/>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God</a:t>
            </a:r>
            <a:r>
              <a:rPr lang="en-US" sz="6600" dirty="0">
                <a:solidFill>
                  <a:schemeClr val="bg1"/>
                </a:solidFill>
                <a:latin typeface="Abadi" panose="020B0604020104020204" pitchFamily="34" charset="0"/>
              </a:rPr>
              <a:t> </a:t>
            </a:r>
            <a:r>
              <a:rPr lang="en-US" sz="6600" dirty="0" err="1">
                <a:solidFill>
                  <a:schemeClr val="bg1"/>
                </a:solidFill>
                <a:latin typeface="Abadi" panose="020B0604020104020204" pitchFamily="34" charset="0"/>
              </a:rPr>
              <a:t>Giveth</a:t>
            </a:r>
            <a:r>
              <a:rPr lang="en-US" sz="6600" dirty="0">
                <a:solidFill>
                  <a:schemeClr val="bg1"/>
                </a:solidFill>
                <a:latin typeface="Abadi" panose="020B0604020104020204" pitchFamily="34" charset="0"/>
              </a:rPr>
              <a:t> Light</a:t>
            </a:r>
          </a:p>
        </p:txBody>
      </p:sp>
      <p:sp>
        <p:nvSpPr>
          <p:cNvPr id="15" name="TextBox 14"/>
          <p:cNvSpPr txBox="1"/>
          <p:nvPr/>
        </p:nvSpPr>
        <p:spPr>
          <a:xfrm>
            <a:off x="1465729" y="4419600"/>
            <a:ext cx="4173071" cy="1200329"/>
          </a:xfrm>
          <a:prstGeom prst="rect">
            <a:avLst/>
          </a:prstGeom>
          <a:noFill/>
        </p:spPr>
        <p:txBody>
          <a:bodyPr wrap="square" rtlCol="0">
            <a:spAutoFit/>
          </a:bodyPr>
          <a:lstStyle/>
          <a:p>
            <a:r>
              <a:rPr lang="en-US" sz="2400" dirty="0">
                <a:solidFill>
                  <a:schemeClr val="bg1"/>
                </a:solidFill>
              </a:rPr>
              <a:t>There is no need for light</a:t>
            </a:r>
          </a:p>
          <a:p>
            <a:endParaRPr lang="en-US" sz="2400" dirty="0">
              <a:solidFill>
                <a:schemeClr val="bg1"/>
              </a:solidFill>
            </a:endParaRPr>
          </a:p>
          <a:p>
            <a:r>
              <a:rPr lang="en-US" sz="2400" dirty="0">
                <a:solidFill>
                  <a:schemeClr val="bg1"/>
                </a:solidFill>
              </a:rPr>
              <a:t>They will be Gods</a:t>
            </a:r>
            <a:endParaRPr lang="en-US" sz="2000" dirty="0">
              <a:solidFill>
                <a:schemeClr val="bg1"/>
              </a:solidFill>
            </a:endParaRPr>
          </a:p>
        </p:txBody>
      </p:sp>
      <p:pic>
        <p:nvPicPr>
          <p:cNvPr id="16" name="Picture 15" descr="jesus come.jpg"/>
          <p:cNvPicPr>
            <a:picLocks noChangeAspect="1"/>
          </p:cNvPicPr>
          <p:nvPr/>
        </p:nvPicPr>
        <p:blipFill>
          <a:blip r:embed="rId2" cstate="print"/>
          <a:srcRect l="6107" t="6468" r="12459" b="11061"/>
          <a:stretch>
            <a:fillRect/>
          </a:stretch>
        </p:blipFill>
        <p:spPr>
          <a:xfrm>
            <a:off x="8494059" y="2670096"/>
            <a:ext cx="3048000" cy="3886200"/>
          </a:xfrm>
          <a:prstGeom prst="rect">
            <a:avLst/>
          </a:prstGeom>
        </p:spPr>
      </p:pic>
      <p:sp>
        <p:nvSpPr>
          <p:cNvPr id="2" name="Arrow: Right 1"/>
          <p:cNvSpPr/>
          <p:nvPr/>
        </p:nvSpPr>
        <p:spPr>
          <a:xfrm>
            <a:off x="5638800" y="1664688"/>
            <a:ext cx="1524000" cy="54962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Image result for candl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47414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3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26789"/>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Angel Bears Testimony</a:t>
            </a:r>
          </a:p>
        </p:txBody>
      </p:sp>
      <p:sp>
        <p:nvSpPr>
          <p:cNvPr id="6" name="TextBox 5"/>
          <p:cNvSpPr txBox="1"/>
          <p:nvPr/>
        </p:nvSpPr>
        <p:spPr>
          <a:xfrm>
            <a:off x="2133599" y="2057400"/>
            <a:ext cx="4536141" cy="2677656"/>
          </a:xfrm>
          <a:prstGeom prst="rect">
            <a:avLst/>
          </a:prstGeom>
          <a:noFill/>
        </p:spPr>
        <p:txBody>
          <a:bodyPr wrap="square" rtlCol="0">
            <a:spAutoFit/>
          </a:bodyPr>
          <a:lstStyle/>
          <a:p>
            <a:r>
              <a:rPr lang="en-US" sz="2800" i="1" dirty="0">
                <a:solidFill>
                  <a:srgbClr val="FFFF00"/>
                </a:solidFill>
              </a:rPr>
              <a:t>“…These sayings are faithful and true; and the Lord God of the holy prophets sent his angel to </a:t>
            </a:r>
            <a:r>
              <a:rPr lang="en-US" sz="2800" i="1" dirty="0" err="1">
                <a:solidFill>
                  <a:srgbClr val="FFFF00"/>
                </a:solidFill>
              </a:rPr>
              <a:t>shew</a:t>
            </a:r>
            <a:r>
              <a:rPr lang="en-US" sz="2800" i="1" dirty="0">
                <a:solidFill>
                  <a:srgbClr val="FFFF00"/>
                </a:solidFill>
              </a:rPr>
              <a:t> unto his servants the things which must shortly be done.”</a:t>
            </a:r>
          </a:p>
        </p:txBody>
      </p:sp>
      <p:sp>
        <p:nvSpPr>
          <p:cNvPr id="12" name="TextBox 11"/>
          <p:cNvSpPr txBox="1"/>
          <p:nvPr/>
        </p:nvSpPr>
        <p:spPr>
          <a:xfrm>
            <a:off x="152400" y="6461853"/>
            <a:ext cx="3200400" cy="369332"/>
          </a:xfrm>
          <a:prstGeom prst="rect">
            <a:avLst/>
          </a:prstGeom>
          <a:noFill/>
        </p:spPr>
        <p:txBody>
          <a:bodyPr wrap="square" rtlCol="0">
            <a:spAutoFit/>
          </a:bodyPr>
          <a:lstStyle/>
          <a:p>
            <a:r>
              <a:rPr lang="en-US" dirty="0">
                <a:solidFill>
                  <a:schemeClr val="bg1"/>
                </a:solidFill>
              </a:rPr>
              <a:t>Revelation 22:6</a:t>
            </a:r>
          </a:p>
        </p:txBody>
      </p:sp>
      <p:pic>
        <p:nvPicPr>
          <p:cNvPr id="3" name="Picture 2">
            <a:extLst>
              <a:ext uri="{FF2B5EF4-FFF2-40B4-BE49-F238E27FC236}">
                <a16:creationId xmlns:a16="http://schemas.microsoft.com/office/drawing/2014/main" id="{449B98C8-8AD9-4BAB-99D4-DA9B67DD7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0792" y="1566736"/>
            <a:ext cx="2578608" cy="4370832"/>
          </a:xfrm>
          <a:prstGeom prst="rect">
            <a:avLst/>
          </a:prstGeom>
        </p:spPr>
      </p:pic>
    </p:spTree>
    <p:extLst>
      <p:ext uri="{BB962C8B-B14F-4D97-AF65-F5344CB8AC3E}">
        <p14:creationId xmlns:p14="http://schemas.microsoft.com/office/powerpoint/2010/main" val="387747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5240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“I Come Quickly”</a:t>
            </a:r>
          </a:p>
        </p:txBody>
      </p:sp>
      <p:sp>
        <p:nvSpPr>
          <p:cNvPr id="6" name="TextBox 5"/>
          <p:cNvSpPr txBox="1"/>
          <p:nvPr/>
        </p:nvSpPr>
        <p:spPr>
          <a:xfrm>
            <a:off x="6629400" y="1295400"/>
            <a:ext cx="3657600" cy="1938992"/>
          </a:xfrm>
          <a:prstGeom prst="rect">
            <a:avLst/>
          </a:prstGeom>
          <a:noFill/>
        </p:spPr>
        <p:txBody>
          <a:bodyPr wrap="square" rtlCol="0">
            <a:spAutoFit/>
          </a:bodyPr>
          <a:lstStyle/>
          <a:p>
            <a:r>
              <a:rPr lang="en-US" sz="2400" i="1" dirty="0">
                <a:solidFill>
                  <a:srgbClr val="FFFF00"/>
                </a:solidFill>
              </a:rPr>
              <a:t>Not “soon” but when the time is right. He will come suddenly upon the wicked as a thief in the night.</a:t>
            </a:r>
          </a:p>
          <a:p>
            <a:r>
              <a:rPr lang="en-US" sz="2000" i="1" dirty="0">
                <a:solidFill>
                  <a:srgbClr val="FFFF00"/>
                </a:solidFill>
              </a:rPr>
              <a:t>D&amp;C 106:4-5</a:t>
            </a:r>
          </a:p>
        </p:txBody>
      </p:sp>
      <p:sp>
        <p:nvSpPr>
          <p:cNvPr id="12" name="TextBox 11"/>
          <p:cNvSpPr txBox="1"/>
          <p:nvPr/>
        </p:nvSpPr>
        <p:spPr>
          <a:xfrm>
            <a:off x="76200" y="6455512"/>
            <a:ext cx="3200400" cy="369332"/>
          </a:xfrm>
          <a:prstGeom prst="rect">
            <a:avLst/>
          </a:prstGeom>
          <a:noFill/>
        </p:spPr>
        <p:txBody>
          <a:bodyPr wrap="square" rtlCol="0">
            <a:spAutoFit/>
          </a:bodyPr>
          <a:lstStyle/>
          <a:p>
            <a:r>
              <a:rPr lang="en-US" dirty="0">
                <a:solidFill>
                  <a:schemeClr val="bg1"/>
                </a:solidFill>
              </a:rPr>
              <a:t>Revelation 22:7</a:t>
            </a:r>
          </a:p>
        </p:txBody>
      </p:sp>
      <p:sp>
        <p:nvSpPr>
          <p:cNvPr id="7" name="TextBox 6"/>
          <p:cNvSpPr txBox="1"/>
          <p:nvPr/>
        </p:nvSpPr>
        <p:spPr>
          <a:xfrm>
            <a:off x="2514600" y="4267200"/>
            <a:ext cx="3657600" cy="1938992"/>
          </a:xfrm>
          <a:prstGeom prst="rect">
            <a:avLst/>
          </a:prstGeom>
          <a:noFill/>
        </p:spPr>
        <p:txBody>
          <a:bodyPr wrap="square" rtlCol="0">
            <a:spAutoFit/>
          </a:bodyPr>
          <a:lstStyle/>
          <a:p>
            <a:r>
              <a:rPr lang="en-US" sz="2400" i="1" dirty="0">
                <a:solidFill>
                  <a:srgbClr val="FFFF00"/>
                </a:solidFill>
              </a:rPr>
              <a:t>“Verily, I say unto you, I am Jesus Christ, who cometh quickly, in an hour you think not. Even so. Amen.”</a:t>
            </a:r>
          </a:p>
          <a:p>
            <a:r>
              <a:rPr lang="en-US" sz="2000" i="1" dirty="0">
                <a:solidFill>
                  <a:srgbClr val="FFFF00"/>
                </a:solidFill>
              </a:rPr>
              <a:t>D&amp;C 51:20</a:t>
            </a:r>
          </a:p>
        </p:txBody>
      </p:sp>
      <p:sp>
        <p:nvSpPr>
          <p:cNvPr id="8" name="TextBox 7"/>
          <p:cNvSpPr txBox="1"/>
          <p:nvPr/>
        </p:nvSpPr>
        <p:spPr>
          <a:xfrm>
            <a:off x="1905000" y="1371600"/>
            <a:ext cx="4191000" cy="2308324"/>
          </a:xfrm>
          <a:prstGeom prst="rect">
            <a:avLst/>
          </a:prstGeom>
          <a:noFill/>
        </p:spPr>
        <p:txBody>
          <a:bodyPr wrap="square" rtlCol="0">
            <a:spAutoFit/>
          </a:bodyPr>
          <a:lstStyle/>
          <a:p>
            <a:r>
              <a:rPr lang="en-US" sz="2400" i="1" dirty="0">
                <a:solidFill>
                  <a:srgbClr val="FFFF00"/>
                </a:solidFill>
              </a:rPr>
              <a:t>“Wherefore, stand ye in holy places, and be not moved, until the day of the Lord come; for behold, it cometh quickly, </a:t>
            </a:r>
            <a:r>
              <a:rPr lang="en-US" sz="2400" i="1" dirty="0" err="1">
                <a:solidFill>
                  <a:srgbClr val="FFFF00"/>
                </a:solidFill>
              </a:rPr>
              <a:t>saith</a:t>
            </a:r>
            <a:r>
              <a:rPr lang="en-US" sz="2400" i="1" dirty="0">
                <a:solidFill>
                  <a:srgbClr val="FFFF00"/>
                </a:solidFill>
              </a:rPr>
              <a:t> the Lord. Amen.”</a:t>
            </a:r>
          </a:p>
          <a:p>
            <a:r>
              <a:rPr lang="en-US" sz="2000" i="1" dirty="0">
                <a:solidFill>
                  <a:srgbClr val="FFFF00"/>
                </a:solidFill>
              </a:rPr>
              <a:t>D&amp;C 87:8</a:t>
            </a:r>
          </a:p>
        </p:txBody>
      </p:sp>
      <p:pic>
        <p:nvPicPr>
          <p:cNvPr id="14338" name="Picture 2" descr="Image result for sun ris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679924"/>
            <a:ext cx="47625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8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9555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Thy </a:t>
            </a:r>
            <a:r>
              <a:rPr lang="en-US" sz="6000" dirty="0" err="1">
                <a:solidFill>
                  <a:schemeClr val="bg1"/>
                </a:solidFill>
                <a:latin typeface="Abadi" panose="020B0604020104020204" pitchFamily="34" charset="0"/>
              </a:rPr>
              <a:t>Fellowservant</a:t>
            </a:r>
            <a:endParaRPr lang="en-US" sz="6000" dirty="0">
              <a:solidFill>
                <a:schemeClr val="bg1"/>
              </a:solidFill>
              <a:latin typeface="Abadi" panose="020B0604020104020204" pitchFamily="34" charset="0"/>
            </a:endParaRPr>
          </a:p>
        </p:txBody>
      </p:sp>
      <p:sp>
        <p:nvSpPr>
          <p:cNvPr id="12" name="TextBox 11"/>
          <p:cNvSpPr txBox="1"/>
          <p:nvPr/>
        </p:nvSpPr>
        <p:spPr>
          <a:xfrm>
            <a:off x="76200" y="6488668"/>
            <a:ext cx="3200400" cy="369332"/>
          </a:xfrm>
          <a:prstGeom prst="rect">
            <a:avLst/>
          </a:prstGeom>
          <a:noFill/>
        </p:spPr>
        <p:txBody>
          <a:bodyPr wrap="square" rtlCol="0">
            <a:spAutoFit/>
          </a:bodyPr>
          <a:lstStyle/>
          <a:p>
            <a:r>
              <a:rPr lang="en-US" dirty="0">
                <a:solidFill>
                  <a:schemeClr val="bg1"/>
                </a:solidFill>
              </a:rPr>
              <a:t>Revelation 22:9</a:t>
            </a:r>
          </a:p>
        </p:txBody>
      </p:sp>
      <p:sp>
        <p:nvSpPr>
          <p:cNvPr id="8" name="TextBox 7"/>
          <p:cNvSpPr txBox="1"/>
          <p:nvPr/>
        </p:nvSpPr>
        <p:spPr>
          <a:xfrm>
            <a:off x="3666142" y="1306445"/>
            <a:ext cx="4191000" cy="2308324"/>
          </a:xfrm>
          <a:prstGeom prst="rect">
            <a:avLst/>
          </a:prstGeom>
          <a:noFill/>
        </p:spPr>
        <p:txBody>
          <a:bodyPr wrap="square" rtlCol="0">
            <a:spAutoFit/>
          </a:bodyPr>
          <a:lstStyle/>
          <a:p>
            <a:r>
              <a:rPr lang="en-US" sz="2400" dirty="0">
                <a:solidFill>
                  <a:schemeClr val="bg1"/>
                </a:solidFill>
              </a:rPr>
              <a:t>“…there are no angels who minister to this earth but those who do belong or have belonged to it. Hence, when messengers are sent to minister to the inhabitants of this earth…</a:t>
            </a:r>
            <a:endParaRPr lang="en-US" sz="2000" dirty="0">
              <a:solidFill>
                <a:schemeClr val="bg1"/>
              </a:solidFill>
            </a:endParaRPr>
          </a:p>
        </p:txBody>
      </p:sp>
      <p:sp>
        <p:nvSpPr>
          <p:cNvPr id="9" name="TextBox 8"/>
          <p:cNvSpPr txBox="1"/>
          <p:nvPr/>
        </p:nvSpPr>
        <p:spPr>
          <a:xfrm>
            <a:off x="6530789" y="4831140"/>
            <a:ext cx="4191000" cy="1569660"/>
          </a:xfrm>
          <a:prstGeom prst="rect">
            <a:avLst/>
          </a:prstGeom>
          <a:noFill/>
        </p:spPr>
        <p:txBody>
          <a:bodyPr wrap="square" rtlCol="0">
            <a:spAutoFit/>
          </a:bodyPr>
          <a:lstStyle/>
          <a:p>
            <a:r>
              <a:rPr lang="en-US" sz="2400" dirty="0">
                <a:solidFill>
                  <a:schemeClr val="bg1"/>
                </a:solidFill>
              </a:rPr>
              <a:t>…they are not strangers, but from the ranks of our kindred, friends, and fellow-beings and fellow-servants.”</a:t>
            </a:r>
          </a:p>
        </p:txBody>
      </p:sp>
      <p:pic>
        <p:nvPicPr>
          <p:cNvPr id="13" name="Picture 12" descr="joseph-smith.jpg"/>
          <p:cNvPicPr>
            <a:picLocks noChangeAspect="1"/>
          </p:cNvPicPr>
          <p:nvPr/>
        </p:nvPicPr>
        <p:blipFill>
          <a:blip r:embed="rId2" cstate="print"/>
          <a:stretch>
            <a:fillRect/>
          </a:stretch>
        </p:blipFill>
        <p:spPr>
          <a:xfrm>
            <a:off x="11039414" y="95550"/>
            <a:ext cx="967740" cy="1382486"/>
          </a:xfrm>
          <a:prstGeom prst="rect">
            <a:avLst/>
          </a:prstGeom>
        </p:spPr>
      </p:pic>
      <p:sp>
        <p:nvSpPr>
          <p:cNvPr id="2" name="Rectangle 1"/>
          <p:cNvSpPr/>
          <p:nvPr/>
        </p:nvSpPr>
        <p:spPr>
          <a:xfrm>
            <a:off x="11629966" y="6400800"/>
            <a:ext cx="442750" cy="369332"/>
          </a:xfrm>
          <a:prstGeom prst="rect">
            <a:avLst/>
          </a:prstGeom>
        </p:spPr>
        <p:txBody>
          <a:bodyPr wrap="none">
            <a:spAutoFit/>
          </a:bodyPr>
          <a:lstStyle/>
          <a:p>
            <a:r>
              <a:rPr lang="en-US" dirty="0">
                <a:solidFill>
                  <a:schemeClr val="bg1"/>
                </a:solidFill>
              </a:rPr>
              <a:t>(9)</a:t>
            </a:r>
            <a:endParaRPr lang="en-US" sz="1600" dirty="0">
              <a:solidFill>
                <a:schemeClr val="bg1"/>
              </a:solidFill>
            </a:endParaRPr>
          </a:p>
        </p:txBody>
      </p:sp>
      <p:pic>
        <p:nvPicPr>
          <p:cNvPr id="2050" name="Picture 2" descr="Image result for first presidency of lds church 2018">
            <a:extLst>
              <a:ext uri="{FF2B5EF4-FFF2-40B4-BE49-F238E27FC236}">
                <a16:creationId xmlns:a16="http://schemas.microsoft.com/office/drawing/2014/main" id="{60F506CB-0EAB-4750-8B05-5436659E0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57" t="2973" r="31006"/>
          <a:stretch/>
        </p:blipFill>
        <p:spPr bwMode="auto">
          <a:xfrm>
            <a:off x="812794" y="665681"/>
            <a:ext cx="2040555" cy="2763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45C6D0-A7B1-4FAE-B93F-A758E3AB2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699" y="1306445"/>
            <a:ext cx="2511552" cy="3145536"/>
          </a:xfrm>
          <a:prstGeom prst="rect">
            <a:avLst/>
          </a:prstGeom>
        </p:spPr>
      </p:pic>
      <p:pic>
        <p:nvPicPr>
          <p:cNvPr id="10" name="Picture 9">
            <a:extLst>
              <a:ext uri="{FF2B5EF4-FFF2-40B4-BE49-F238E27FC236}">
                <a16:creationId xmlns:a16="http://schemas.microsoft.com/office/drawing/2014/main" id="{52ABEE47-1205-4146-B7BB-79D563AE0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165" y="3831415"/>
            <a:ext cx="3249168" cy="2438400"/>
          </a:xfrm>
          <a:prstGeom prst="rect">
            <a:avLst/>
          </a:prstGeom>
        </p:spPr>
      </p:pic>
    </p:spTree>
    <p:extLst>
      <p:ext uri="{BB962C8B-B14F-4D97-AF65-F5344CB8AC3E}">
        <p14:creationId xmlns:p14="http://schemas.microsoft.com/office/powerpoint/2010/main" val="383335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1196"/>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Blessed Are They…</a:t>
            </a:r>
          </a:p>
        </p:txBody>
      </p:sp>
      <p:sp>
        <p:nvSpPr>
          <p:cNvPr id="12" name="TextBox 11"/>
          <p:cNvSpPr txBox="1"/>
          <p:nvPr/>
        </p:nvSpPr>
        <p:spPr>
          <a:xfrm>
            <a:off x="0" y="6405466"/>
            <a:ext cx="3200400" cy="369332"/>
          </a:xfrm>
          <a:prstGeom prst="rect">
            <a:avLst/>
          </a:prstGeom>
          <a:noFill/>
        </p:spPr>
        <p:txBody>
          <a:bodyPr wrap="square" rtlCol="0">
            <a:spAutoFit/>
          </a:bodyPr>
          <a:lstStyle/>
          <a:p>
            <a:r>
              <a:rPr lang="en-US" dirty="0">
                <a:solidFill>
                  <a:schemeClr val="bg1"/>
                </a:solidFill>
              </a:rPr>
              <a:t>Revelation 22:14</a:t>
            </a:r>
          </a:p>
        </p:txBody>
      </p:sp>
      <p:pic>
        <p:nvPicPr>
          <p:cNvPr id="11" name="Picture 10">
            <a:extLst>
              <a:ext uri="{FF2B5EF4-FFF2-40B4-BE49-F238E27FC236}">
                <a16:creationId xmlns:a16="http://schemas.microsoft.com/office/drawing/2014/main" id="{081B7867-DAC8-48DE-A178-4FFE22581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27" y="1114406"/>
            <a:ext cx="4925995" cy="2523963"/>
          </a:xfrm>
          <a:prstGeom prst="rect">
            <a:avLst/>
          </a:prstGeom>
        </p:spPr>
      </p:pic>
      <p:pic>
        <p:nvPicPr>
          <p:cNvPr id="16" name="Picture 15">
            <a:extLst>
              <a:ext uri="{FF2B5EF4-FFF2-40B4-BE49-F238E27FC236}">
                <a16:creationId xmlns:a16="http://schemas.microsoft.com/office/drawing/2014/main" id="{D3AFFF41-AF78-4425-B586-B5D8F7B43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724" y="4199581"/>
            <a:ext cx="7084166" cy="2097206"/>
          </a:xfrm>
          <a:prstGeom prst="rect">
            <a:avLst/>
          </a:prstGeom>
        </p:spPr>
      </p:pic>
      <p:grpSp>
        <p:nvGrpSpPr>
          <p:cNvPr id="8" name="Group 7">
            <a:extLst>
              <a:ext uri="{FF2B5EF4-FFF2-40B4-BE49-F238E27FC236}">
                <a16:creationId xmlns:a16="http://schemas.microsoft.com/office/drawing/2014/main" id="{62D9C1A2-020C-4357-8D8F-329CFBE19DD2}"/>
              </a:ext>
            </a:extLst>
          </p:cNvPr>
          <p:cNvGrpSpPr/>
          <p:nvPr/>
        </p:nvGrpSpPr>
        <p:grpSpPr>
          <a:xfrm>
            <a:off x="5644015" y="1907708"/>
            <a:ext cx="5107360" cy="2735133"/>
            <a:chOff x="5515623" y="2273468"/>
            <a:chExt cx="5107360" cy="2735133"/>
          </a:xfrm>
        </p:grpSpPr>
        <p:pic>
          <p:nvPicPr>
            <p:cNvPr id="9" name="Picture 2" descr="Image result for sun rise gif">
              <a:extLst>
                <a:ext uri="{FF2B5EF4-FFF2-40B4-BE49-F238E27FC236}">
                  <a16:creationId xmlns:a16="http://schemas.microsoft.com/office/drawing/2014/main" id="{308EFD68-8A99-4F96-8228-4A82D16B39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0529" y="2971419"/>
              <a:ext cx="3408362" cy="20371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A1563B-A3E6-491F-87C5-6A404386886A}"/>
                </a:ext>
              </a:extLst>
            </p:cNvPr>
            <p:cNvSpPr/>
            <p:nvPr/>
          </p:nvSpPr>
          <p:spPr>
            <a:xfrm>
              <a:off x="5515623" y="2273468"/>
              <a:ext cx="5107360" cy="461665"/>
            </a:xfrm>
            <a:prstGeom prst="rect">
              <a:avLst/>
            </a:prstGeom>
          </p:spPr>
          <p:txBody>
            <a:bodyPr wrap="none">
              <a:spAutoFit/>
            </a:bodyPr>
            <a:lstStyle/>
            <a:p>
              <a:pPr lvl="0"/>
              <a:r>
                <a:rPr lang="en-US" sz="2400" dirty="0">
                  <a:solidFill>
                    <a:prstClr val="white"/>
                  </a:solidFill>
                </a:rPr>
                <a:t>Those who  have right to the tree of life</a:t>
              </a:r>
            </a:p>
          </p:txBody>
        </p:sp>
      </p:grpSp>
    </p:spTree>
    <p:extLst>
      <p:ext uri="{BB962C8B-B14F-4D97-AF65-F5344CB8AC3E}">
        <p14:creationId xmlns:p14="http://schemas.microsoft.com/office/powerpoint/2010/main" val="33249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0"/>
            <a:ext cx="86868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Stay in the Boat</a:t>
            </a:r>
          </a:p>
        </p:txBody>
      </p:sp>
      <p:sp>
        <p:nvSpPr>
          <p:cNvPr id="8" name="TextBox 7"/>
          <p:cNvSpPr txBox="1"/>
          <p:nvPr/>
        </p:nvSpPr>
        <p:spPr>
          <a:xfrm>
            <a:off x="1824318" y="954742"/>
            <a:ext cx="8839200" cy="3970318"/>
          </a:xfrm>
          <a:prstGeom prst="rect">
            <a:avLst/>
          </a:prstGeom>
          <a:noFill/>
        </p:spPr>
        <p:txBody>
          <a:bodyPr wrap="square" rtlCol="0">
            <a:spAutoFit/>
          </a:bodyPr>
          <a:lstStyle/>
          <a:p>
            <a:r>
              <a:rPr lang="en-US" dirty="0">
                <a:solidFill>
                  <a:schemeClr val="bg1"/>
                </a:solidFill>
              </a:rPr>
              <a:t>In Minnesota Elder Russell M. Nelson, wife, and daughter were rowing a small boat on a lake. “After rowing far from shore, we stopped to relax and enjoy the tranquil scene. Suddenly, our little toddler lifted one leg out of the boat and started to go overboard, exclaiming, ‘Time to get out, Daddy!’</a:t>
            </a:r>
          </a:p>
          <a:p>
            <a:endParaRPr lang="en-US" dirty="0">
              <a:solidFill>
                <a:schemeClr val="bg1"/>
              </a:solidFill>
            </a:endParaRPr>
          </a:p>
          <a:p>
            <a:r>
              <a:rPr lang="en-US" dirty="0">
                <a:solidFill>
                  <a:schemeClr val="bg1"/>
                </a:solidFill>
              </a:rPr>
              <a:t>”Quickly we caught her and explained, ‘No, dear, it’s not time to get out; we must stay in the boat until it brings us safely back to land.’ …</a:t>
            </a:r>
          </a:p>
          <a:p>
            <a:endParaRPr lang="en-US" dirty="0">
              <a:solidFill>
                <a:schemeClr val="bg1"/>
              </a:solidFill>
            </a:endParaRPr>
          </a:p>
          <a:p>
            <a:r>
              <a:rPr lang="en-US" dirty="0">
                <a:solidFill>
                  <a:schemeClr val="bg1"/>
                </a:solidFill>
              </a:rPr>
              <a:t>“Similarly, we as children of our Heavenly Father may foolishly want to get ‘out of the boat’ before we arrive at destinations He would like us to reach…</a:t>
            </a:r>
          </a:p>
          <a:p>
            <a:endParaRPr lang="en-US" dirty="0">
              <a:solidFill>
                <a:schemeClr val="bg1"/>
              </a:solidFill>
            </a:endParaRPr>
          </a:p>
          <a:p>
            <a:r>
              <a:rPr lang="en-US" dirty="0">
                <a:solidFill>
                  <a:schemeClr val="bg1"/>
                </a:solidFill>
              </a:rPr>
              <a:t>“We are first to get ‘on the boat’ with Him. Then we are to stay with Him. And if we don’t get ‘out of the boat’ before we should, we shall reach His kingdom, where we will be lifted up to eternal life.”</a:t>
            </a:r>
          </a:p>
        </p:txBody>
      </p:sp>
      <p:sp>
        <p:nvSpPr>
          <p:cNvPr id="2" name="Rectangle 1"/>
          <p:cNvSpPr/>
          <p:nvPr/>
        </p:nvSpPr>
        <p:spPr>
          <a:xfrm>
            <a:off x="11734800" y="6373574"/>
            <a:ext cx="442750" cy="369332"/>
          </a:xfrm>
          <a:prstGeom prst="rect">
            <a:avLst/>
          </a:prstGeom>
        </p:spPr>
        <p:txBody>
          <a:bodyPr wrap="none">
            <a:spAutoFit/>
          </a:bodyPr>
          <a:lstStyle/>
          <a:p>
            <a:r>
              <a:rPr lang="en-US" dirty="0">
                <a:solidFill>
                  <a:schemeClr val="bg1"/>
                </a:solidFill>
              </a:rPr>
              <a:t>(8)</a:t>
            </a:r>
          </a:p>
        </p:txBody>
      </p:sp>
      <p:pic>
        <p:nvPicPr>
          <p:cNvPr id="6" name="Picture 5">
            <a:extLst>
              <a:ext uri="{FF2B5EF4-FFF2-40B4-BE49-F238E27FC236}">
                <a16:creationId xmlns:a16="http://schemas.microsoft.com/office/drawing/2014/main" id="{9590D38A-BDC1-4FC9-AC54-7B101516C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804378"/>
            <a:ext cx="2590800" cy="1938528"/>
          </a:xfrm>
          <a:prstGeom prst="rect">
            <a:avLst/>
          </a:prstGeom>
        </p:spPr>
      </p:pic>
    </p:spTree>
    <p:extLst>
      <p:ext uri="{BB962C8B-B14F-4D97-AF65-F5344CB8AC3E}">
        <p14:creationId xmlns:p14="http://schemas.microsoft.com/office/powerpoint/2010/main" val="34619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1433"/>
            <a:ext cx="86868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Jesus Sends Angel</a:t>
            </a:r>
          </a:p>
        </p:txBody>
      </p:sp>
      <p:sp>
        <p:nvSpPr>
          <p:cNvPr id="12" name="TextBox 11"/>
          <p:cNvSpPr txBox="1"/>
          <p:nvPr/>
        </p:nvSpPr>
        <p:spPr>
          <a:xfrm>
            <a:off x="228600" y="6410241"/>
            <a:ext cx="3200400" cy="369332"/>
          </a:xfrm>
          <a:prstGeom prst="rect">
            <a:avLst/>
          </a:prstGeom>
          <a:noFill/>
        </p:spPr>
        <p:txBody>
          <a:bodyPr wrap="square" rtlCol="0">
            <a:spAutoFit/>
          </a:bodyPr>
          <a:lstStyle/>
          <a:p>
            <a:r>
              <a:rPr lang="en-US" dirty="0">
                <a:solidFill>
                  <a:schemeClr val="bg1"/>
                </a:solidFill>
              </a:rPr>
              <a:t>Revelation 22:16</a:t>
            </a:r>
          </a:p>
        </p:txBody>
      </p:sp>
      <p:sp>
        <p:nvSpPr>
          <p:cNvPr id="8" name="TextBox 7"/>
          <p:cNvSpPr txBox="1"/>
          <p:nvPr/>
        </p:nvSpPr>
        <p:spPr>
          <a:xfrm>
            <a:off x="2852091" y="959456"/>
            <a:ext cx="6477000" cy="2123658"/>
          </a:xfrm>
          <a:prstGeom prst="rect">
            <a:avLst/>
          </a:prstGeom>
          <a:noFill/>
        </p:spPr>
        <p:txBody>
          <a:bodyPr wrap="square" rtlCol="0">
            <a:spAutoFit/>
          </a:bodyPr>
          <a:lstStyle/>
          <a:p>
            <a:pPr algn="ctr"/>
            <a:r>
              <a:rPr lang="en-US" sz="3600" dirty="0">
                <a:solidFill>
                  <a:schemeClr val="bg1"/>
                </a:solidFill>
              </a:rPr>
              <a:t>To testify:</a:t>
            </a:r>
          </a:p>
          <a:p>
            <a:endParaRPr lang="en-US" sz="2400" dirty="0">
              <a:solidFill>
                <a:schemeClr val="bg1"/>
              </a:solidFill>
            </a:endParaRPr>
          </a:p>
          <a:p>
            <a:r>
              <a:rPr lang="en-US" sz="2400" dirty="0">
                <a:solidFill>
                  <a:schemeClr val="bg1"/>
                </a:solidFill>
              </a:rPr>
              <a:t>That He is the root and offspring of David</a:t>
            </a:r>
          </a:p>
          <a:p>
            <a:endParaRPr lang="en-US" sz="2400" dirty="0">
              <a:solidFill>
                <a:schemeClr val="bg1"/>
              </a:solidFill>
            </a:endParaRPr>
          </a:p>
          <a:p>
            <a:r>
              <a:rPr lang="en-US" sz="2400" dirty="0">
                <a:solidFill>
                  <a:schemeClr val="bg1"/>
                </a:solidFill>
              </a:rPr>
              <a:t>And He is the bright and morning Star=the Savior</a:t>
            </a:r>
          </a:p>
        </p:txBody>
      </p:sp>
      <p:grpSp>
        <p:nvGrpSpPr>
          <p:cNvPr id="7" name="Group 6"/>
          <p:cNvGrpSpPr/>
          <p:nvPr/>
        </p:nvGrpSpPr>
        <p:grpSpPr>
          <a:xfrm>
            <a:off x="9116358" y="316950"/>
            <a:ext cx="984942" cy="2040580"/>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9" name="Freeform: Shape 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rapezoid 14"/>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10" name="Picture 2" descr="Image result for jesus 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134" y="3366177"/>
            <a:ext cx="2761000" cy="2761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055" y="3150356"/>
            <a:ext cx="2730345" cy="34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animEffect transition="in" filter="fade">
                                      <p:cBhvr>
                                        <p:cTn id="9" dur="500"/>
                                        <p:tgtEl>
                                          <p:spTgt spid="174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fade">
                                      <p:cBhvr>
                                        <p:cTn id="16"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79296"/>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Come</a:t>
            </a:r>
          </a:p>
        </p:txBody>
      </p:sp>
      <p:sp>
        <p:nvSpPr>
          <p:cNvPr id="12" name="TextBox 11"/>
          <p:cNvSpPr txBox="1"/>
          <p:nvPr/>
        </p:nvSpPr>
        <p:spPr>
          <a:xfrm>
            <a:off x="76200" y="6435804"/>
            <a:ext cx="3200400" cy="369332"/>
          </a:xfrm>
          <a:prstGeom prst="rect">
            <a:avLst/>
          </a:prstGeom>
          <a:noFill/>
        </p:spPr>
        <p:txBody>
          <a:bodyPr wrap="square" rtlCol="0">
            <a:spAutoFit/>
          </a:bodyPr>
          <a:lstStyle/>
          <a:p>
            <a:r>
              <a:rPr lang="en-US" dirty="0">
                <a:solidFill>
                  <a:schemeClr val="bg1"/>
                </a:solidFill>
              </a:rPr>
              <a:t>Revelation 22:17</a:t>
            </a:r>
          </a:p>
        </p:txBody>
      </p:sp>
      <p:sp>
        <p:nvSpPr>
          <p:cNvPr id="8" name="TextBox 7"/>
          <p:cNvSpPr txBox="1"/>
          <p:nvPr/>
        </p:nvSpPr>
        <p:spPr>
          <a:xfrm>
            <a:off x="1828800" y="1524000"/>
            <a:ext cx="6477000" cy="2308324"/>
          </a:xfrm>
          <a:prstGeom prst="rect">
            <a:avLst/>
          </a:prstGeom>
          <a:noFill/>
        </p:spPr>
        <p:txBody>
          <a:bodyPr wrap="square" rtlCol="0">
            <a:spAutoFit/>
          </a:bodyPr>
          <a:lstStyle/>
          <a:p>
            <a:r>
              <a:rPr lang="en-US" sz="2400" dirty="0">
                <a:solidFill>
                  <a:schemeClr val="bg1"/>
                </a:solidFill>
              </a:rPr>
              <a:t>And the Spirit (the Holy Ghost) and the bride (the righteous members of the Church):</a:t>
            </a:r>
          </a:p>
          <a:p>
            <a:endParaRPr lang="en-US" sz="2400" dirty="0">
              <a:solidFill>
                <a:schemeClr val="bg1"/>
              </a:solidFill>
            </a:endParaRPr>
          </a:p>
          <a:p>
            <a:r>
              <a:rPr lang="en-US" sz="2400" dirty="0">
                <a:solidFill>
                  <a:schemeClr val="bg1"/>
                </a:solidFill>
              </a:rPr>
              <a:t>Take of the living water freely</a:t>
            </a:r>
          </a:p>
          <a:p>
            <a:r>
              <a:rPr lang="en-US" sz="2400" dirty="0">
                <a:solidFill>
                  <a:schemeClr val="bg1"/>
                </a:solidFill>
              </a:rPr>
              <a:t>—an invitation for all to come </a:t>
            </a:r>
          </a:p>
          <a:p>
            <a:r>
              <a:rPr lang="en-US" sz="2400" dirty="0">
                <a:solidFill>
                  <a:schemeClr val="bg1"/>
                </a:solidFill>
              </a:rPr>
              <a:t>unto Christ</a:t>
            </a:r>
            <a:endParaRPr lang="en-US" sz="2000" dirty="0">
              <a:solidFill>
                <a:schemeClr val="bg1"/>
              </a:solidFill>
            </a:endParaRPr>
          </a:p>
        </p:txBody>
      </p:sp>
      <p:pic>
        <p:nvPicPr>
          <p:cNvPr id="3" name="Picture 2">
            <a:extLst>
              <a:ext uri="{FF2B5EF4-FFF2-40B4-BE49-F238E27FC236}">
                <a16:creationId xmlns:a16="http://schemas.microsoft.com/office/drawing/2014/main" id="{A5780A52-D166-4582-9FE8-D78CB1594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2044779"/>
            <a:ext cx="3352800" cy="4391025"/>
          </a:xfrm>
          <a:prstGeom prst="rect">
            <a:avLst/>
          </a:prstGeom>
        </p:spPr>
      </p:pic>
    </p:spTree>
    <p:extLst>
      <p:ext uri="{BB962C8B-B14F-4D97-AF65-F5344CB8AC3E}">
        <p14:creationId xmlns:p14="http://schemas.microsoft.com/office/powerpoint/2010/main" val="32975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152400"/>
            <a:ext cx="11685494"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Changing or Corrupting Revelation</a:t>
            </a:r>
          </a:p>
        </p:txBody>
      </p:sp>
      <p:sp>
        <p:nvSpPr>
          <p:cNvPr id="12" name="TextBox 11"/>
          <p:cNvSpPr txBox="1"/>
          <p:nvPr/>
        </p:nvSpPr>
        <p:spPr>
          <a:xfrm>
            <a:off x="76200" y="6488668"/>
            <a:ext cx="3200400" cy="369332"/>
          </a:xfrm>
          <a:prstGeom prst="rect">
            <a:avLst/>
          </a:prstGeom>
          <a:noFill/>
        </p:spPr>
        <p:txBody>
          <a:bodyPr wrap="square" rtlCol="0">
            <a:spAutoFit/>
          </a:bodyPr>
          <a:lstStyle/>
          <a:p>
            <a:r>
              <a:rPr lang="en-US" dirty="0">
                <a:solidFill>
                  <a:schemeClr val="bg1"/>
                </a:solidFill>
              </a:rPr>
              <a:t>Revelation 22:18-19</a:t>
            </a:r>
          </a:p>
        </p:txBody>
      </p:sp>
      <p:sp>
        <p:nvSpPr>
          <p:cNvPr id="8" name="TextBox 7"/>
          <p:cNvSpPr txBox="1"/>
          <p:nvPr/>
        </p:nvSpPr>
        <p:spPr>
          <a:xfrm>
            <a:off x="1246093" y="1382286"/>
            <a:ext cx="7400365" cy="2985433"/>
          </a:xfrm>
          <a:prstGeom prst="rect">
            <a:avLst/>
          </a:prstGeom>
          <a:noFill/>
        </p:spPr>
        <p:txBody>
          <a:bodyPr wrap="square" rtlCol="0">
            <a:spAutoFit/>
          </a:bodyPr>
          <a:lstStyle/>
          <a:p>
            <a:r>
              <a:rPr lang="en-US" sz="2400" i="1" dirty="0">
                <a:solidFill>
                  <a:srgbClr val="FFFF00"/>
                </a:solidFill>
              </a:rPr>
              <a:t>“…If any man shall add unto these things, God shall add unto him the plagues that are written in this book:</a:t>
            </a:r>
          </a:p>
          <a:p>
            <a:endParaRPr lang="en-US" sz="2400" i="1" dirty="0">
              <a:solidFill>
                <a:srgbClr val="FFFF00"/>
              </a:solidFill>
            </a:endParaRPr>
          </a:p>
          <a:p>
            <a:r>
              <a:rPr lang="en-US" sz="2400" i="1" dirty="0">
                <a:solidFill>
                  <a:srgbClr val="FFFF00"/>
                </a:solidFill>
              </a:rPr>
              <a:t>“And if any man shall take away from the words of the book of this prophecy, god shall take away his part out of the book of life, and out of the holy city, and from the things which are written in this book.”</a:t>
            </a:r>
          </a:p>
          <a:p>
            <a:endParaRPr lang="en-US" sz="2000" i="1" dirty="0">
              <a:solidFill>
                <a:srgbClr val="FFFF00"/>
              </a:solidFill>
            </a:endParaRPr>
          </a:p>
        </p:txBody>
      </p:sp>
      <p:pic>
        <p:nvPicPr>
          <p:cNvPr id="6" name="Picture 5" descr="imagesCAQWKARU.jpg"/>
          <p:cNvPicPr>
            <a:picLocks noChangeAspect="1"/>
          </p:cNvPicPr>
          <p:nvPr/>
        </p:nvPicPr>
        <p:blipFill>
          <a:blip r:embed="rId2" cstate="print"/>
          <a:stretch>
            <a:fillRect/>
          </a:stretch>
        </p:blipFill>
        <p:spPr>
          <a:xfrm>
            <a:off x="7234518" y="3747197"/>
            <a:ext cx="3815602" cy="2883886"/>
          </a:xfrm>
          <a:prstGeom prst="rect">
            <a:avLst/>
          </a:prstGeom>
        </p:spPr>
      </p:pic>
    </p:spTree>
    <p:extLst>
      <p:ext uri="{BB962C8B-B14F-4D97-AF65-F5344CB8AC3E}">
        <p14:creationId xmlns:p14="http://schemas.microsoft.com/office/powerpoint/2010/main" val="295405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82460"/>
            <a:ext cx="86868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John’s Warning</a:t>
            </a:r>
          </a:p>
        </p:txBody>
      </p:sp>
      <p:sp>
        <p:nvSpPr>
          <p:cNvPr id="12" name="TextBox 11"/>
          <p:cNvSpPr txBox="1"/>
          <p:nvPr/>
        </p:nvSpPr>
        <p:spPr>
          <a:xfrm>
            <a:off x="76200" y="6481395"/>
            <a:ext cx="3200400" cy="369332"/>
          </a:xfrm>
          <a:prstGeom prst="rect">
            <a:avLst/>
          </a:prstGeom>
          <a:noFill/>
        </p:spPr>
        <p:txBody>
          <a:bodyPr wrap="square" rtlCol="0">
            <a:spAutoFit/>
          </a:bodyPr>
          <a:lstStyle/>
          <a:p>
            <a:r>
              <a:rPr lang="en-US" dirty="0">
                <a:solidFill>
                  <a:schemeClr val="bg1"/>
                </a:solidFill>
              </a:rPr>
              <a:t>Revelation 22:18-19</a:t>
            </a:r>
          </a:p>
        </p:txBody>
      </p:sp>
      <p:sp>
        <p:nvSpPr>
          <p:cNvPr id="8" name="TextBox 7"/>
          <p:cNvSpPr txBox="1"/>
          <p:nvPr/>
        </p:nvSpPr>
        <p:spPr>
          <a:xfrm>
            <a:off x="1676400" y="1524001"/>
            <a:ext cx="6477000" cy="830997"/>
          </a:xfrm>
          <a:prstGeom prst="rect">
            <a:avLst/>
          </a:prstGeom>
          <a:noFill/>
        </p:spPr>
        <p:txBody>
          <a:bodyPr wrap="square" rtlCol="0">
            <a:spAutoFit/>
          </a:bodyPr>
          <a:lstStyle/>
          <a:p>
            <a:r>
              <a:rPr lang="en-US" sz="2400" dirty="0">
                <a:solidFill>
                  <a:schemeClr val="bg1"/>
                </a:solidFill>
              </a:rPr>
              <a:t>Do not intentionally twist the meanings, delete doctrines, etc., from the book of Revelation.</a:t>
            </a:r>
            <a:endParaRPr lang="en-US" sz="2000" dirty="0">
              <a:solidFill>
                <a:schemeClr val="bg1"/>
              </a:solidFill>
            </a:endParaRPr>
          </a:p>
        </p:txBody>
      </p:sp>
      <p:sp>
        <p:nvSpPr>
          <p:cNvPr id="6" name="TextBox 5"/>
          <p:cNvSpPr txBox="1"/>
          <p:nvPr/>
        </p:nvSpPr>
        <p:spPr>
          <a:xfrm>
            <a:off x="2914650" y="3267671"/>
            <a:ext cx="6477000" cy="2677656"/>
          </a:xfrm>
          <a:prstGeom prst="rect">
            <a:avLst/>
          </a:prstGeom>
          <a:noFill/>
        </p:spPr>
        <p:txBody>
          <a:bodyPr wrap="square" rtlCol="0">
            <a:spAutoFit/>
          </a:bodyPr>
          <a:lstStyle/>
          <a:p>
            <a:r>
              <a:rPr lang="en-US" sz="2400" dirty="0">
                <a:solidFill>
                  <a:schemeClr val="bg1"/>
                </a:solidFill>
              </a:rPr>
              <a:t>The same message was given to Moses:</a:t>
            </a:r>
          </a:p>
          <a:p>
            <a:r>
              <a:rPr lang="en-US" sz="2400" dirty="0">
                <a:solidFill>
                  <a:schemeClr val="bg1"/>
                </a:solidFill>
              </a:rPr>
              <a:t>Deuteronomy 4:2</a:t>
            </a:r>
          </a:p>
          <a:p>
            <a:endParaRPr lang="en-US" sz="2400" dirty="0">
              <a:solidFill>
                <a:schemeClr val="bg1"/>
              </a:solidFill>
            </a:endParaRPr>
          </a:p>
          <a:p>
            <a:r>
              <a:rPr lang="en-US" sz="2400" dirty="0">
                <a:solidFill>
                  <a:srgbClr val="FFFF00"/>
                </a:solidFill>
              </a:rPr>
              <a:t>“Ye shall not add unto the word which I command you, neither shall ye diminish </a:t>
            </a:r>
            <a:r>
              <a:rPr lang="en-US" sz="2400" i="1" dirty="0">
                <a:solidFill>
                  <a:srgbClr val="FFFF00"/>
                </a:solidFill>
              </a:rPr>
              <a:t>ought</a:t>
            </a:r>
            <a:r>
              <a:rPr lang="en-US" sz="2400" dirty="0">
                <a:solidFill>
                  <a:srgbClr val="FFFF00"/>
                </a:solidFill>
              </a:rPr>
              <a:t> from it, that ye may keep the commandments of the LORD you God which I command you.”</a:t>
            </a:r>
            <a:endParaRPr lang="en-US" sz="2000" dirty="0">
              <a:solidFill>
                <a:srgbClr val="FFFF00"/>
              </a:solidFill>
            </a:endParaRPr>
          </a:p>
        </p:txBody>
      </p:sp>
      <p:pic>
        <p:nvPicPr>
          <p:cNvPr id="8194" name="Picture 2" descr="by Maureen Figueira - Abstract Macro"/>
          <p:cNvPicPr>
            <a:picLocks noChangeAspect="1" noChangeArrowheads="1"/>
          </p:cNvPicPr>
          <p:nvPr/>
        </p:nvPicPr>
        <p:blipFill>
          <a:blip r:embed="rId2" cstate="print"/>
          <a:srcRect/>
          <a:stretch>
            <a:fillRect/>
          </a:stretch>
        </p:blipFill>
        <p:spPr bwMode="auto">
          <a:xfrm>
            <a:off x="8743950" y="784607"/>
            <a:ext cx="2571750" cy="2571750"/>
          </a:xfrm>
          <a:prstGeom prst="rect">
            <a:avLst/>
          </a:prstGeom>
          <a:noFill/>
        </p:spPr>
      </p:pic>
    </p:spTree>
    <p:extLst>
      <p:ext uri="{BB962C8B-B14F-4D97-AF65-F5344CB8AC3E}">
        <p14:creationId xmlns:p14="http://schemas.microsoft.com/office/powerpoint/2010/main" val="10235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80647" y="1088523"/>
            <a:ext cx="4114800" cy="461665"/>
          </a:xfrm>
          <a:prstGeom prst="rect">
            <a:avLst/>
          </a:prstGeom>
          <a:noFill/>
        </p:spPr>
        <p:txBody>
          <a:bodyPr wrap="square" rtlCol="0">
            <a:spAutoFit/>
          </a:bodyPr>
          <a:lstStyle/>
          <a:p>
            <a:r>
              <a:rPr lang="en-US" sz="2400" dirty="0">
                <a:solidFill>
                  <a:schemeClr val="bg1"/>
                </a:solidFill>
              </a:rPr>
              <a:t>A city of the Celestial order</a:t>
            </a:r>
          </a:p>
        </p:txBody>
      </p:sp>
      <p:sp>
        <p:nvSpPr>
          <p:cNvPr id="6" name="TextBox 5"/>
          <p:cNvSpPr txBox="1"/>
          <p:nvPr/>
        </p:nvSpPr>
        <p:spPr>
          <a:xfrm>
            <a:off x="1676400" y="61510"/>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New Jerusalem</a:t>
            </a:r>
          </a:p>
        </p:txBody>
      </p:sp>
      <p:sp>
        <p:nvSpPr>
          <p:cNvPr id="7" name="TextBox 6"/>
          <p:cNvSpPr txBox="1"/>
          <p:nvPr/>
        </p:nvSpPr>
        <p:spPr>
          <a:xfrm>
            <a:off x="5246594" y="2566633"/>
            <a:ext cx="6297706" cy="3108543"/>
          </a:xfrm>
          <a:prstGeom prst="rect">
            <a:avLst/>
          </a:prstGeom>
          <a:noFill/>
        </p:spPr>
        <p:txBody>
          <a:bodyPr wrap="square" rtlCol="0">
            <a:spAutoFit/>
          </a:bodyPr>
          <a:lstStyle/>
          <a:p>
            <a:r>
              <a:rPr lang="en-US" sz="2800" i="1" dirty="0">
                <a:solidFill>
                  <a:schemeClr val="bg1"/>
                </a:solidFill>
              </a:rPr>
              <a:t>“…the same </a:t>
            </a:r>
            <a:r>
              <a:rPr lang="en-US" sz="2800" i="1" dirty="0">
                <a:solidFill>
                  <a:srgbClr val="FFC000"/>
                </a:solidFill>
              </a:rPr>
              <a:t>sociality (families, love within, marriage, eternal) </a:t>
            </a:r>
            <a:r>
              <a:rPr lang="en-US" sz="2800" i="1" dirty="0">
                <a:solidFill>
                  <a:schemeClr val="bg1"/>
                </a:solidFill>
              </a:rPr>
              <a:t>which exists among us here will exist among us there, only it will be coupled with eternal glory we do not now enjoy.”</a:t>
            </a:r>
          </a:p>
          <a:p>
            <a:r>
              <a:rPr lang="en-US" sz="2800" i="1" dirty="0">
                <a:solidFill>
                  <a:schemeClr val="bg1"/>
                </a:solidFill>
              </a:rPr>
              <a:t>D&amp;C 130:2</a:t>
            </a:r>
          </a:p>
          <a:p>
            <a:pPr marL="342900" indent="-342900">
              <a:buAutoNum type="arabicPeriod"/>
            </a:pPr>
            <a:endParaRPr lang="en-US" sz="2800" i="1" dirty="0">
              <a:solidFill>
                <a:schemeClr val="bg1"/>
              </a:solidFill>
            </a:endParaRPr>
          </a:p>
        </p:txBody>
      </p:sp>
      <p:sp>
        <p:nvSpPr>
          <p:cNvPr id="8" name="TextBox 7"/>
          <p:cNvSpPr txBox="1"/>
          <p:nvPr/>
        </p:nvSpPr>
        <p:spPr>
          <a:xfrm>
            <a:off x="152400" y="6459321"/>
            <a:ext cx="3048000" cy="369332"/>
          </a:xfrm>
          <a:prstGeom prst="rect">
            <a:avLst/>
          </a:prstGeom>
          <a:noFill/>
        </p:spPr>
        <p:txBody>
          <a:bodyPr wrap="square" rtlCol="0">
            <a:spAutoFit/>
          </a:bodyPr>
          <a:lstStyle/>
          <a:p>
            <a:r>
              <a:rPr lang="en-US" dirty="0">
                <a:solidFill>
                  <a:schemeClr val="bg1"/>
                </a:solidFill>
              </a:rPr>
              <a:t>Revelation 21:2</a:t>
            </a:r>
          </a:p>
        </p:txBody>
      </p:sp>
      <p:pic>
        <p:nvPicPr>
          <p:cNvPr id="3" name="Picture 2">
            <a:extLst>
              <a:ext uri="{FF2B5EF4-FFF2-40B4-BE49-F238E27FC236}">
                <a16:creationId xmlns:a16="http://schemas.microsoft.com/office/drawing/2014/main" id="{AF5F427B-5906-4B09-9B68-63F261AA8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895" y="1657774"/>
            <a:ext cx="3524250" cy="4619625"/>
          </a:xfrm>
          <a:prstGeom prst="rect">
            <a:avLst/>
          </a:prstGeom>
        </p:spPr>
      </p:pic>
    </p:spTree>
    <p:extLst>
      <p:ext uri="{BB962C8B-B14F-4D97-AF65-F5344CB8AC3E}">
        <p14:creationId xmlns:p14="http://schemas.microsoft.com/office/powerpoint/2010/main" val="42111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785"/>
            <a:ext cx="8686800" cy="1107996"/>
          </a:xfrm>
          <a:prstGeom prst="rect">
            <a:avLst/>
          </a:prstGeom>
          <a:noFill/>
        </p:spPr>
        <p:txBody>
          <a:bodyPr wrap="square" rtlCol="0">
            <a:spAutoFit/>
          </a:bodyPr>
          <a:lstStyle/>
          <a:p>
            <a:pPr algn="ctr"/>
            <a:r>
              <a:rPr lang="en-US" sz="6600" dirty="0">
                <a:solidFill>
                  <a:schemeClr val="bg1"/>
                </a:solidFill>
                <a:latin typeface="Abadi" panose="020B0604020104020204" pitchFamily="34" charset="0"/>
              </a:rPr>
              <a:t>John Testifies</a:t>
            </a:r>
          </a:p>
        </p:txBody>
      </p:sp>
      <p:sp>
        <p:nvSpPr>
          <p:cNvPr id="12" name="TextBox 11"/>
          <p:cNvSpPr txBox="1"/>
          <p:nvPr/>
        </p:nvSpPr>
        <p:spPr>
          <a:xfrm>
            <a:off x="76200" y="6435804"/>
            <a:ext cx="3200400" cy="369332"/>
          </a:xfrm>
          <a:prstGeom prst="rect">
            <a:avLst/>
          </a:prstGeom>
          <a:noFill/>
        </p:spPr>
        <p:txBody>
          <a:bodyPr wrap="square" rtlCol="0">
            <a:spAutoFit/>
          </a:bodyPr>
          <a:lstStyle/>
          <a:p>
            <a:r>
              <a:rPr lang="en-US" dirty="0">
                <a:solidFill>
                  <a:schemeClr val="bg1"/>
                </a:solidFill>
              </a:rPr>
              <a:t>Revelation 22:20</a:t>
            </a:r>
          </a:p>
        </p:txBody>
      </p:sp>
      <p:sp>
        <p:nvSpPr>
          <p:cNvPr id="8" name="TextBox 7"/>
          <p:cNvSpPr txBox="1"/>
          <p:nvPr/>
        </p:nvSpPr>
        <p:spPr>
          <a:xfrm>
            <a:off x="398222" y="1390458"/>
            <a:ext cx="5203681" cy="4524315"/>
          </a:xfrm>
          <a:prstGeom prst="rect">
            <a:avLst/>
          </a:prstGeom>
          <a:noFill/>
        </p:spPr>
        <p:txBody>
          <a:bodyPr wrap="square" rtlCol="0">
            <a:spAutoFit/>
          </a:bodyPr>
          <a:lstStyle/>
          <a:p>
            <a:r>
              <a:rPr lang="en-US" sz="2400" dirty="0">
                <a:solidFill>
                  <a:schemeClr val="bg1"/>
                </a:solidFill>
              </a:rPr>
              <a:t>John addresses his readers, including you and me, with a tender blessing upon us. </a:t>
            </a:r>
          </a:p>
          <a:p>
            <a:endParaRPr lang="en-US" sz="2400" dirty="0">
              <a:solidFill>
                <a:schemeClr val="bg1"/>
              </a:solidFill>
            </a:endParaRPr>
          </a:p>
          <a:p>
            <a:r>
              <a:rPr lang="en-US" sz="2400" dirty="0">
                <a:solidFill>
                  <a:schemeClr val="bg1"/>
                </a:solidFill>
              </a:rPr>
              <a:t>All of Paul’s epistles have such a statement or blessing upon his readers at or near the end of the last chapter.</a:t>
            </a:r>
          </a:p>
          <a:p>
            <a:endParaRPr lang="en-US" sz="2400" dirty="0">
              <a:solidFill>
                <a:schemeClr val="bg1"/>
              </a:solidFill>
            </a:endParaRPr>
          </a:p>
          <a:p>
            <a:r>
              <a:rPr lang="en-US" sz="2400" dirty="0">
                <a:solidFill>
                  <a:schemeClr val="bg1"/>
                </a:solidFill>
              </a:rPr>
              <a:t>All living prophets testify at the end of their talks.</a:t>
            </a:r>
          </a:p>
          <a:p>
            <a:endParaRPr lang="en-US" sz="2400" dirty="0">
              <a:solidFill>
                <a:schemeClr val="bg1"/>
              </a:solidFill>
            </a:endParaRPr>
          </a:p>
          <a:p>
            <a:r>
              <a:rPr lang="en-US" sz="2400" dirty="0">
                <a:solidFill>
                  <a:schemeClr val="bg1"/>
                </a:solidFill>
              </a:rPr>
              <a:t>We should do likewise.</a:t>
            </a:r>
            <a:endParaRPr lang="en-US" sz="2000" dirty="0">
              <a:solidFill>
                <a:schemeClr val="bg1"/>
              </a:solidFill>
            </a:endParaRPr>
          </a:p>
        </p:txBody>
      </p:sp>
      <p:pic>
        <p:nvPicPr>
          <p:cNvPr id="1026" name="Picture 2" descr="Image result for first presidency of lds church 2018">
            <a:extLst>
              <a:ext uri="{FF2B5EF4-FFF2-40B4-BE49-F238E27FC236}">
                <a16:creationId xmlns:a16="http://schemas.microsoft.com/office/drawing/2014/main" id="{2D88F6E1-9850-429C-A981-03F4CDD1F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7" t="755" r="7793" b="1"/>
          <a:stretch/>
        </p:blipFill>
        <p:spPr bwMode="auto">
          <a:xfrm>
            <a:off x="6590099" y="2015765"/>
            <a:ext cx="4712368" cy="282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16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94329" y="0"/>
            <a:ext cx="86868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John Gives Us Hope</a:t>
            </a:r>
          </a:p>
        </p:txBody>
      </p:sp>
      <p:sp>
        <p:nvSpPr>
          <p:cNvPr id="6" name="TextBox 5"/>
          <p:cNvSpPr txBox="1"/>
          <p:nvPr/>
        </p:nvSpPr>
        <p:spPr>
          <a:xfrm>
            <a:off x="1676400" y="1219201"/>
            <a:ext cx="8229600" cy="3354765"/>
          </a:xfrm>
          <a:prstGeom prst="rect">
            <a:avLst/>
          </a:prstGeom>
          <a:noFill/>
        </p:spPr>
        <p:txBody>
          <a:bodyPr wrap="square" rtlCol="0">
            <a:spAutoFit/>
          </a:bodyPr>
          <a:lstStyle/>
          <a:p>
            <a:r>
              <a:rPr lang="en-US" sz="2400" dirty="0">
                <a:solidFill>
                  <a:schemeClr val="bg1"/>
                </a:solidFill>
              </a:rPr>
              <a:t>The great incentive to Repentance</a:t>
            </a:r>
          </a:p>
          <a:p>
            <a:r>
              <a:rPr lang="en-US" sz="2400" dirty="0">
                <a:solidFill>
                  <a:schemeClr val="bg1"/>
                </a:solidFill>
              </a:rPr>
              <a:t>		The Savior will redeem them </a:t>
            </a:r>
            <a:r>
              <a:rPr lang="en-US" sz="2400" dirty="0">
                <a:solidFill>
                  <a:srgbClr val="FFFF00"/>
                </a:solidFill>
              </a:rPr>
              <a:t>from</a:t>
            </a:r>
            <a:r>
              <a:rPr lang="en-US" sz="2400" dirty="0">
                <a:solidFill>
                  <a:schemeClr val="bg1"/>
                </a:solidFill>
              </a:rPr>
              <a:t> our sins 		not </a:t>
            </a:r>
            <a:r>
              <a:rPr lang="en-US" sz="2400" dirty="0">
                <a:solidFill>
                  <a:srgbClr val="FFFF00"/>
                </a:solidFill>
              </a:rPr>
              <a:t>in</a:t>
            </a:r>
            <a:r>
              <a:rPr lang="en-US" sz="2400" dirty="0">
                <a:solidFill>
                  <a:schemeClr val="bg1"/>
                </a:solidFill>
              </a:rPr>
              <a:t> our sins.</a:t>
            </a:r>
          </a:p>
          <a:p>
            <a:endParaRPr lang="en-US" sz="2400" dirty="0">
              <a:solidFill>
                <a:schemeClr val="bg1"/>
              </a:solidFill>
            </a:endParaRPr>
          </a:p>
          <a:p>
            <a:endParaRPr lang="en-US" sz="2400" dirty="0">
              <a:solidFill>
                <a:schemeClr val="bg1"/>
              </a:solidFill>
            </a:endParaRPr>
          </a:p>
          <a:p>
            <a:r>
              <a:rPr lang="en-US" sz="2400" dirty="0">
                <a:solidFill>
                  <a:schemeClr val="bg1"/>
                </a:solidFill>
              </a:rPr>
              <a:t>Unto Salvation</a:t>
            </a:r>
          </a:p>
          <a:p>
            <a:r>
              <a:rPr lang="en-US" sz="2400" dirty="0">
                <a:solidFill>
                  <a:schemeClr val="bg1"/>
                </a:solidFill>
              </a:rPr>
              <a:t>		It is a desire of faithful people to gain eternal 		salvation in the Kingdom of God.</a:t>
            </a:r>
          </a:p>
          <a:p>
            <a:endParaRPr lang="en-US" sz="2000" dirty="0">
              <a:solidFill>
                <a:schemeClr val="bg1"/>
              </a:solidFill>
            </a:endParaRPr>
          </a:p>
        </p:txBody>
      </p:sp>
      <p:pic>
        <p:nvPicPr>
          <p:cNvPr id="7" name="Picture 6" descr="IMG_5468.JPG"/>
          <p:cNvPicPr>
            <a:picLocks noChangeAspect="1"/>
          </p:cNvPicPr>
          <p:nvPr/>
        </p:nvPicPr>
        <p:blipFill>
          <a:blip r:embed="rId2" cstate="print"/>
          <a:stretch>
            <a:fillRect/>
          </a:stretch>
        </p:blipFill>
        <p:spPr>
          <a:xfrm rot="16200000" flipH="1" flipV="1">
            <a:off x="8168067" y="4362450"/>
            <a:ext cx="2628900" cy="1752600"/>
          </a:xfrm>
          <a:prstGeom prst="rect">
            <a:avLst/>
          </a:prstGeom>
        </p:spPr>
      </p:pic>
      <p:pic>
        <p:nvPicPr>
          <p:cNvPr id="8" name="Picture 7" descr="DSC_0061.JPG"/>
          <p:cNvPicPr>
            <a:picLocks noChangeAspect="1"/>
          </p:cNvPicPr>
          <p:nvPr/>
        </p:nvPicPr>
        <p:blipFill>
          <a:blip r:embed="rId3" cstate="print"/>
          <a:stretch>
            <a:fillRect/>
          </a:stretch>
        </p:blipFill>
        <p:spPr>
          <a:xfrm>
            <a:off x="1558327" y="4612734"/>
            <a:ext cx="2513380" cy="1671131"/>
          </a:xfrm>
          <a:prstGeom prst="rect">
            <a:avLst/>
          </a:prstGeom>
        </p:spPr>
      </p:pic>
      <p:pic>
        <p:nvPicPr>
          <p:cNvPr id="3" name="Picture 2">
            <a:extLst>
              <a:ext uri="{FF2B5EF4-FFF2-40B4-BE49-F238E27FC236}">
                <a16:creationId xmlns:a16="http://schemas.microsoft.com/office/drawing/2014/main" id="{126E2C6E-A522-418F-9A96-2C865DFD6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898" y="4460208"/>
            <a:ext cx="3310128" cy="2206752"/>
          </a:xfrm>
          <a:prstGeom prst="rect">
            <a:avLst/>
          </a:prstGeom>
        </p:spPr>
      </p:pic>
    </p:spTree>
    <p:extLst>
      <p:ext uri="{BB962C8B-B14F-4D97-AF65-F5344CB8AC3E}">
        <p14:creationId xmlns:p14="http://schemas.microsoft.com/office/powerpoint/2010/main" val="102552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1A6BA5-2173-4261-84CA-EF7A88392AC1}"/>
              </a:ext>
            </a:extLst>
          </p:cNvPr>
          <p:cNvPicPr>
            <a:picLocks noChangeAspect="1"/>
          </p:cNvPicPr>
          <p:nvPr/>
        </p:nvPicPr>
        <p:blipFill rotWithShape="1">
          <a:blip r:embed="rId2">
            <a:extLst>
              <a:ext uri="{28A0092B-C50C-407E-A947-70E740481C1C}">
                <a14:useLocalDpi xmlns:a14="http://schemas.microsoft.com/office/drawing/2010/main" val="0"/>
              </a:ext>
            </a:extLst>
          </a:blip>
          <a:srcRect t="7124" b="16289"/>
          <a:stretch/>
        </p:blipFill>
        <p:spPr>
          <a:xfrm>
            <a:off x="110124" y="86318"/>
            <a:ext cx="11914861" cy="6635374"/>
          </a:xfrm>
          <a:prstGeom prst="rect">
            <a:avLst/>
          </a:prstGeom>
        </p:spPr>
      </p:pic>
      <p:sp>
        <p:nvSpPr>
          <p:cNvPr id="5" name="TextBox 4"/>
          <p:cNvSpPr txBox="1"/>
          <p:nvPr/>
        </p:nvSpPr>
        <p:spPr>
          <a:xfrm>
            <a:off x="1752600" y="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What Should I Hope For?</a:t>
            </a:r>
          </a:p>
        </p:txBody>
      </p:sp>
      <p:sp>
        <p:nvSpPr>
          <p:cNvPr id="6" name="TextBox 5"/>
          <p:cNvSpPr txBox="1"/>
          <p:nvPr/>
        </p:nvSpPr>
        <p:spPr>
          <a:xfrm>
            <a:off x="1676400" y="1219200"/>
            <a:ext cx="8991600" cy="3724096"/>
          </a:xfrm>
          <a:prstGeom prst="rect">
            <a:avLst/>
          </a:prstGeom>
          <a:noFill/>
        </p:spPr>
        <p:txBody>
          <a:bodyPr wrap="square" rtlCol="0">
            <a:spAutoFit/>
          </a:bodyPr>
          <a:lstStyle/>
          <a:p>
            <a:r>
              <a:rPr lang="en-US" sz="2400" dirty="0">
                <a:solidFill>
                  <a:schemeClr val="bg1"/>
                </a:solidFill>
              </a:rPr>
              <a:t>To keep receiving the mark of the beast (Rev. 20:4)</a:t>
            </a:r>
          </a:p>
          <a:p>
            <a:pPr>
              <a:buFont typeface="Arial" pitchFamily="34" charset="0"/>
              <a:buChar char="•"/>
            </a:pPr>
            <a:endParaRPr lang="en-US" sz="2400" dirty="0">
              <a:solidFill>
                <a:schemeClr val="bg1"/>
              </a:solidFill>
            </a:endParaRPr>
          </a:p>
          <a:p>
            <a:r>
              <a:rPr lang="en-US" sz="2400" dirty="0">
                <a:solidFill>
                  <a:schemeClr val="bg1"/>
                </a:solidFill>
              </a:rPr>
              <a:t>To be called to the ‘marriage supper’ of the Lamb (Rev. 19:9)</a:t>
            </a:r>
          </a:p>
          <a:p>
            <a:pPr>
              <a:buFont typeface="Arial" pitchFamily="34" charset="0"/>
              <a:buChar char="•"/>
            </a:pPr>
            <a:endParaRPr lang="en-US" sz="2400" dirty="0">
              <a:solidFill>
                <a:schemeClr val="bg1"/>
              </a:solidFill>
            </a:endParaRPr>
          </a:p>
          <a:p>
            <a:r>
              <a:rPr lang="en-US" sz="2400" dirty="0">
                <a:solidFill>
                  <a:schemeClr val="bg1"/>
                </a:solidFill>
              </a:rPr>
              <a:t>To overcome all things (Rev. 21:7)</a:t>
            </a:r>
          </a:p>
          <a:p>
            <a:pPr>
              <a:buFont typeface="Arial" pitchFamily="34" charset="0"/>
              <a:buChar char="•"/>
            </a:pPr>
            <a:endParaRPr lang="en-US" sz="2400" dirty="0">
              <a:solidFill>
                <a:schemeClr val="bg1"/>
              </a:solidFill>
            </a:endParaRPr>
          </a:p>
          <a:p>
            <a:r>
              <a:rPr lang="en-US" sz="2400" dirty="0">
                <a:solidFill>
                  <a:schemeClr val="bg1"/>
                </a:solidFill>
              </a:rPr>
              <a:t>To be resurrected in the morning of the first resurrection (Rev. 20:6)</a:t>
            </a:r>
          </a:p>
          <a:p>
            <a:pPr>
              <a:buFont typeface="Arial" pitchFamily="34" charset="0"/>
              <a:buChar char="•"/>
            </a:pPr>
            <a:endParaRPr lang="en-US" sz="2400" dirty="0">
              <a:solidFill>
                <a:schemeClr val="bg1"/>
              </a:solidFill>
            </a:endParaRPr>
          </a:p>
          <a:p>
            <a:r>
              <a:rPr lang="en-US" sz="2400" dirty="0">
                <a:solidFill>
                  <a:schemeClr val="bg1"/>
                </a:solidFill>
              </a:rPr>
              <a:t>For the coming of Christ (Rev. 22:20)</a:t>
            </a:r>
          </a:p>
          <a:p>
            <a:endParaRPr lang="en-US" sz="2000" dirty="0">
              <a:solidFill>
                <a:schemeClr val="bg1"/>
              </a:solidFill>
            </a:endParaRPr>
          </a:p>
        </p:txBody>
      </p:sp>
    </p:spTree>
    <p:extLst>
      <p:ext uri="{BB962C8B-B14F-4D97-AF65-F5344CB8AC3E}">
        <p14:creationId xmlns:p14="http://schemas.microsoft.com/office/powerpoint/2010/main" val="28541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44600" y="1012954"/>
            <a:ext cx="6096000" cy="4832092"/>
          </a:xfrm>
          <a:prstGeom prst="rect">
            <a:avLst/>
          </a:prstGeom>
          <a:noFill/>
        </p:spPr>
        <p:txBody>
          <a:bodyPr wrap="square" rtlCol="0">
            <a:spAutoFit/>
          </a:bodyPr>
          <a:lstStyle/>
          <a:p>
            <a:r>
              <a:rPr lang="en-US" sz="2800" dirty="0">
                <a:solidFill>
                  <a:schemeClr val="bg1"/>
                </a:solidFill>
              </a:rPr>
              <a:t>“ This is good doctrine. It tastes good. I can taste the principle of eternal life, and so can you. …I know that when I tell you these words of eternal life…you taste them, and I know that you believe them. You say honey is sweet, and so do I. I can also taste the spirit of eternal life. I know it is good…and rejoice more and more.”</a:t>
            </a:r>
          </a:p>
          <a:p>
            <a:endParaRPr lang="en-US" sz="2800" dirty="0">
              <a:solidFill>
                <a:schemeClr val="bg1"/>
              </a:solidFill>
            </a:endParaRPr>
          </a:p>
          <a:p>
            <a:r>
              <a:rPr lang="en-US" sz="2800" dirty="0">
                <a:solidFill>
                  <a:schemeClr val="bg1"/>
                </a:solidFill>
              </a:rPr>
              <a:t>--Joseph Smith</a:t>
            </a:r>
          </a:p>
        </p:txBody>
      </p:sp>
      <p:pic>
        <p:nvPicPr>
          <p:cNvPr id="7" name="Picture 6" descr="joseph-smith.jpg"/>
          <p:cNvPicPr>
            <a:picLocks noChangeAspect="1"/>
          </p:cNvPicPr>
          <p:nvPr/>
        </p:nvPicPr>
        <p:blipFill>
          <a:blip r:embed="rId2" cstate="print"/>
          <a:stretch>
            <a:fillRect/>
          </a:stretch>
        </p:blipFill>
        <p:spPr>
          <a:xfrm>
            <a:off x="7952739" y="1490132"/>
            <a:ext cx="3048439" cy="4354913"/>
          </a:xfrm>
          <a:prstGeom prst="rect">
            <a:avLst/>
          </a:prstGeom>
        </p:spPr>
      </p:pic>
    </p:spTree>
    <p:extLst>
      <p:ext uri="{BB962C8B-B14F-4D97-AF65-F5344CB8AC3E}">
        <p14:creationId xmlns:p14="http://schemas.microsoft.com/office/powerpoint/2010/main" val="3844744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0"/>
            <a:ext cx="8686800" cy="1446550"/>
          </a:xfrm>
          <a:prstGeom prst="rect">
            <a:avLst/>
          </a:prstGeom>
          <a:noFill/>
        </p:spPr>
        <p:txBody>
          <a:bodyPr wrap="square" rtlCol="0">
            <a:spAutoFit/>
          </a:bodyPr>
          <a:lstStyle/>
          <a:p>
            <a:pPr algn="ctr"/>
            <a:r>
              <a:rPr lang="en-US" sz="8800" dirty="0">
                <a:solidFill>
                  <a:schemeClr val="bg1"/>
                </a:solidFill>
                <a:latin typeface="Abadi" panose="020B0604020104020204" pitchFamily="34" charset="0"/>
              </a:rPr>
              <a:t>Amen</a:t>
            </a:r>
          </a:p>
        </p:txBody>
      </p:sp>
      <p:sp>
        <p:nvSpPr>
          <p:cNvPr id="12" name="TextBox 11"/>
          <p:cNvSpPr txBox="1"/>
          <p:nvPr/>
        </p:nvSpPr>
        <p:spPr>
          <a:xfrm>
            <a:off x="5293659" y="1722194"/>
            <a:ext cx="3200400" cy="369332"/>
          </a:xfrm>
          <a:prstGeom prst="rect">
            <a:avLst/>
          </a:prstGeom>
          <a:noFill/>
        </p:spPr>
        <p:txBody>
          <a:bodyPr wrap="square" rtlCol="0">
            <a:spAutoFit/>
          </a:bodyPr>
          <a:lstStyle/>
          <a:p>
            <a:r>
              <a:rPr lang="en-US" dirty="0">
                <a:solidFill>
                  <a:schemeClr val="bg1"/>
                </a:solidFill>
              </a:rPr>
              <a:t>Revelation 22:21</a:t>
            </a:r>
          </a:p>
        </p:txBody>
      </p:sp>
      <p:sp>
        <p:nvSpPr>
          <p:cNvPr id="6" name="TextBox 5"/>
          <p:cNvSpPr txBox="1"/>
          <p:nvPr/>
        </p:nvSpPr>
        <p:spPr>
          <a:xfrm>
            <a:off x="2411505" y="1215717"/>
            <a:ext cx="8229600" cy="461665"/>
          </a:xfrm>
          <a:prstGeom prst="rect">
            <a:avLst/>
          </a:prstGeom>
          <a:noFill/>
        </p:spPr>
        <p:txBody>
          <a:bodyPr wrap="square" rtlCol="0">
            <a:spAutoFit/>
          </a:bodyPr>
          <a:lstStyle/>
          <a:p>
            <a:r>
              <a:rPr lang="en-US" sz="2400" i="1" dirty="0">
                <a:solidFill>
                  <a:srgbClr val="FFFF00"/>
                </a:solidFill>
              </a:rPr>
              <a:t>“The grace of our Lord Jesus Christ be with you all. Amen.”</a:t>
            </a:r>
            <a:endParaRPr lang="en-US" sz="2000" i="1" dirty="0">
              <a:solidFill>
                <a:srgbClr val="FFFF00"/>
              </a:solidFill>
            </a:endParaRPr>
          </a:p>
        </p:txBody>
      </p:sp>
      <p:sp>
        <p:nvSpPr>
          <p:cNvPr id="2" name="Rectangle 1"/>
          <p:cNvSpPr/>
          <p:nvPr/>
        </p:nvSpPr>
        <p:spPr>
          <a:xfrm>
            <a:off x="1676400" y="2767279"/>
            <a:ext cx="9157446" cy="1384995"/>
          </a:xfrm>
          <a:prstGeom prst="rect">
            <a:avLst/>
          </a:prstGeom>
        </p:spPr>
        <p:txBody>
          <a:bodyPr wrap="square">
            <a:spAutoFit/>
          </a:bodyPr>
          <a:lstStyle/>
          <a:p>
            <a:r>
              <a:rPr lang="en-US" sz="2800" dirty="0">
                <a:solidFill>
                  <a:schemeClr val="bg1"/>
                </a:solidFill>
              </a:rPr>
              <a:t>“I testify that these things I have learned this school year are true. I testify of Jesus as my Savior and through His Atonement I know I can return to Him someday.”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980" t="9020" r="10343" b="9608"/>
          <a:stretch/>
        </p:blipFill>
        <p:spPr>
          <a:xfrm>
            <a:off x="4735016" y="4472680"/>
            <a:ext cx="2721967" cy="1985266"/>
          </a:xfrm>
          <a:prstGeom prst="rect">
            <a:avLst/>
          </a:prstGeom>
        </p:spPr>
      </p:pic>
      <p:sp>
        <p:nvSpPr>
          <p:cNvPr id="9" name="Rectangle 8"/>
          <p:cNvSpPr/>
          <p:nvPr/>
        </p:nvSpPr>
        <p:spPr>
          <a:xfrm>
            <a:off x="1559859" y="4803593"/>
            <a:ext cx="2952691" cy="1323439"/>
          </a:xfrm>
          <a:prstGeom prst="rect">
            <a:avLst/>
          </a:prstGeom>
        </p:spPr>
        <p:txBody>
          <a:bodyPr wrap="square">
            <a:spAutoFit/>
          </a:bodyPr>
          <a:lstStyle/>
          <a:p>
            <a:r>
              <a:rPr lang="en-US" sz="2000" dirty="0">
                <a:solidFill>
                  <a:schemeClr val="bg1"/>
                </a:solidFill>
              </a:rPr>
              <a:t>I want to thank my husband for encouraging me to pursue this challenge…</a:t>
            </a:r>
          </a:p>
        </p:txBody>
      </p:sp>
      <p:sp>
        <p:nvSpPr>
          <p:cNvPr id="10" name="Rectangle 9"/>
          <p:cNvSpPr/>
          <p:nvPr/>
        </p:nvSpPr>
        <p:spPr>
          <a:xfrm>
            <a:off x="7679449" y="4858805"/>
            <a:ext cx="3750551" cy="1015663"/>
          </a:xfrm>
          <a:prstGeom prst="rect">
            <a:avLst/>
          </a:prstGeom>
        </p:spPr>
        <p:txBody>
          <a:bodyPr wrap="square">
            <a:spAutoFit/>
          </a:bodyPr>
          <a:lstStyle/>
          <a:p>
            <a:r>
              <a:rPr lang="en-US" sz="2000" dirty="0">
                <a:solidFill>
                  <a:schemeClr val="bg1"/>
                </a:solidFill>
              </a:rPr>
              <a:t>…and all the many seminary teachers who have dedicated their time in spreading the true gospel.</a:t>
            </a:r>
          </a:p>
        </p:txBody>
      </p:sp>
    </p:spTree>
    <p:extLst>
      <p:ext uri="{BB962C8B-B14F-4D97-AF65-F5344CB8AC3E}">
        <p14:creationId xmlns:p14="http://schemas.microsoft.com/office/powerpoint/2010/main" val="19188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0" y="0"/>
            <a:ext cx="12192000" cy="729430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#284 </a:t>
            </a:r>
            <a:r>
              <a:rPr lang="en-US" i="1" dirty="0">
                <a:solidFill>
                  <a:schemeClr val="bg1"/>
                </a:solidFill>
              </a:rPr>
              <a:t>If You Could </a:t>
            </a:r>
            <a:r>
              <a:rPr lang="en-US" i="1" dirty="0" err="1">
                <a:solidFill>
                  <a:schemeClr val="bg1"/>
                </a:solidFill>
              </a:rPr>
              <a:t>Hie</a:t>
            </a:r>
            <a:r>
              <a:rPr lang="en-US" i="1" dirty="0">
                <a:solidFill>
                  <a:schemeClr val="bg1"/>
                </a:solidFill>
              </a:rPr>
              <a:t> To </a:t>
            </a:r>
            <a:r>
              <a:rPr lang="en-US" i="1" dirty="0" err="1">
                <a:solidFill>
                  <a:schemeClr val="bg1"/>
                </a:solidFill>
              </a:rPr>
              <a:t>Kolob</a:t>
            </a:r>
            <a:endParaRPr lang="en-US" i="1" dirty="0">
              <a:solidFill>
                <a:schemeClr val="bg1"/>
              </a:solidFill>
            </a:endParaRPr>
          </a:p>
          <a:p>
            <a:endParaRPr lang="en-US" dirty="0">
              <a:solidFill>
                <a:schemeClr val="bg1"/>
              </a:solidFill>
            </a:endParaRPr>
          </a:p>
          <a:p>
            <a:endParaRPr lang="en-US" i="1" dirty="0">
              <a:solidFill>
                <a:schemeClr val="bg1"/>
              </a:solidFill>
            </a:endParaRPr>
          </a:p>
          <a:p>
            <a:r>
              <a:rPr lang="en-US" i="1" dirty="0">
                <a:solidFill>
                  <a:schemeClr val="bg1"/>
                </a:solidFill>
              </a:rPr>
              <a:t>Video: </a:t>
            </a:r>
            <a:r>
              <a:rPr lang="en-US" b="1" dirty="0">
                <a:solidFill>
                  <a:schemeClr val="bg1"/>
                </a:solidFill>
              </a:rPr>
              <a:t>He Is Risen!</a:t>
            </a:r>
            <a:r>
              <a:rPr lang="en-US" dirty="0">
                <a:solidFill>
                  <a:schemeClr val="bg1"/>
                </a:solidFill>
              </a:rPr>
              <a:t> (6:23)</a:t>
            </a:r>
          </a:p>
          <a:p>
            <a:endParaRPr lang="en-US" i="1" dirty="0">
              <a:solidFill>
                <a:schemeClr val="bg1"/>
              </a:solidFill>
            </a:endParaRPr>
          </a:p>
          <a:p>
            <a:endParaRPr lang="en-US" i="1" dirty="0">
              <a:solidFill>
                <a:schemeClr val="bg1"/>
              </a:solidFill>
            </a:endParaRPr>
          </a:p>
          <a:p>
            <a:r>
              <a:rPr lang="en-US" dirty="0">
                <a:solidFill>
                  <a:schemeClr val="bg1"/>
                </a:solidFill>
              </a:rPr>
              <a:t>1.   The Life and Teachings of Jesus Christ and his Apostles Page 469-470</a:t>
            </a:r>
          </a:p>
          <a:p>
            <a:r>
              <a:rPr lang="en-US" dirty="0">
                <a:solidFill>
                  <a:schemeClr val="bg1"/>
                </a:solidFill>
              </a:rPr>
              <a:t>2.   Bruce R. McConkie “Doctrines of New Testament Commentary” 3:580-581Second death—3:583-584  </a:t>
            </a:r>
          </a:p>
          <a:p>
            <a:r>
              <a:rPr lang="en-US" dirty="0">
                <a:solidFill>
                  <a:schemeClr val="bg1"/>
                </a:solidFill>
              </a:rPr>
              <a:t>      During Millennium—”Mormon Doctrine” pp. 496-497</a:t>
            </a:r>
          </a:p>
          <a:p>
            <a:r>
              <a:rPr lang="en-US" dirty="0">
                <a:solidFill>
                  <a:schemeClr val="bg1"/>
                </a:solidFill>
              </a:rPr>
              <a:t>3.   Matthew Brown “The Gate of Heaven” page 6</a:t>
            </a:r>
          </a:p>
          <a:p>
            <a:r>
              <a:rPr lang="en-US" dirty="0">
                <a:solidFill>
                  <a:schemeClr val="bg1"/>
                </a:solidFill>
              </a:rPr>
              <a:t>4.   David J. Ridges “The Book of Revelation Made Easier”</a:t>
            </a:r>
          </a:p>
          <a:p>
            <a:r>
              <a:rPr lang="en-US" dirty="0">
                <a:solidFill>
                  <a:schemeClr val="bg1"/>
                </a:solidFill>
              </a:rPr>
              <a:t>5.   First Presidency Message 1916 </a:t>
            </a:r>
            <a:r>
              <a:rPr lang="en-US" i="1" dirty="0">
                <a:solidFill>
                  <a:schemeClr val="bg1"/>
                </a:solidFill>
              </a:rPr>
              <a:t>Improvement Era </a:t>
            </a:r>
            <a:r>
              <a:rPr lang="en-US" dirty="0">
                <a:solidFill>
                  <a:schemeClr val="bg1"/>
                </a:solidFill>
              </a:rPr>
              <a:t>August 1916 page 942</a:t>
            </a:r>
          </a:p>
          <a:p>
            <a:r>
              <a:rPr lang="en-US" dirty="0">
                <a:solidFill>
                  <a:schemeClr val="bg1"/>
                </a:solidFill>
              </a:rPr>
              <a:t>6.  Joseph F. Smith children raising “Gospel Doctrine” p. 453-454</a:t>
            </a:r>
          </a:p>
          <a:p>
            <a:pPr marL="342900" indent="-342900">
              <a:buAutoNum type="arabicPeriod" startAt="7"/>
            </a:pPr>
            <a:r>
              <a:rPr lang="en-US" dirty="0">
                <a:solidFill>
                  <a:schemeClr val="bg1"/>
                </a:solidFill>
              </a:rPr>
              <a:t>Joseph Fielding Smith “Doctrines of Salvation” 2:56</a:t>
            </a:r>
          </a:p>
          <a:p>
            <a:pPr marL="342900" indent="-342900">
              <a:buFontTx/>
              <a:buAutoNum type="arabicPeriod" startAt="7"/>
            </a:pPr>
            <a:r>
              <a:rPr lang="en-US" dirty="0">
                <a:solidFill>
                  <a:schemeClr val="bg1"/>
                </a:solidFill>
              </a:rPr>
              <a:t>Elder Russell M. Nelson conference Report April 1997 or Ensign May 1997</a:t>
            </a:r>
          </a:p>
          <a:p>
            <a:pPr marL="342900" indent="-342900">
              <a:buAutoNum type="arabicPeriod" startAt="9"/>
            </a:pPr>
            <a:r>
              <a:rPr lang="en-US" dirty="0">
                <a:solidFill>
                  <a:schemeClr val="bg1"/>
                </a:solidFill>
              </a:rPr>
              <a:t>Joseph Smith “Teachings of Joseph Smith” page 355</a:t>
            </a:r>
          </a:p>
          <a:p>
            <a:pPr marL="342900" indent="-342900">
              <a:buFontTx/>
              <a:buAutoNum type="arabicPeriod" startAt="9"/>
            </a:pPr>
            <a:r>
              <a:rPr lang="en-US" dirty="0">
                <a:solidFill>
                  <a:schemeClr val="bg1"/>
                </a:solidFill>
              </a:rPr>
              <a:t>President Spencer W. Kimball Ensign October 1979 </a:t>
            </a:r>
            <a:r>
              <a:rPr lang="en-US" i="1" dirty="0">
                <a:solidFill>
                  <a:schemeClr val="bg1"/>
                </a:solidFill>
              </a:rPr>
              <a:t>The Importance of Celestial Marriage  </a:t>
            </a:r>
            <a:r>
              <a:rPr lang="en-US" dirty="0">
                <a:solidFill>
                  <a:schemeClr val="bg1"/>
                </a:solidFill>
              </a:rPr>
              <a:t>First Presidency Message</a:t>
            </a:r>
          </a:p>
          <a:p>
            <a:pPr marL="342900" indent="-342900">
              <a:buFontTx/>
              <a:buAutoNum type="arabicPeriod" startAt="9"/>
            </a:pPr>
            <a:r>
              <a:rPr lang="en-US" dirty="0">
                <a:solidFill>
                  <a:schemeClr val="bg1"/>
                </a:solidFill>
              </a:rPr>
              <a:t>Church Handbook of Instructions</a:t>
            </a:r>
          </a:p>
          <a:p>
            <a:endParaRPr lang="en-US" dirty="0">
              <a:solidFill>
                <a:schemeClr val="bg1"/>
              </a:solidFill>
            </a:endParaRPr>
          </a:p>
          <a:p>
            <a:r>
              <a:rPr lang="en-US" dirty="0">
                <a:solidFill>
                  <a:schemeClr val="bg1"/>
                </a:solidFill>
              </a:rPr>
              <a:t>Notes from Lesley Meacham and Becky Davies Poway Institute</a:t>
            </a:r>
          </a:p>
          <a:p>
            <a:endParaRPr lang="en-US" i="1" dirty="0">
              <a:solidFill>
                <a:schemeClr val="bg1"/>
              </a:solidFill>
            </a:endParaRP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endParaRPr lang="en-US" i="1" dirty="0">
              <a:solidFill>
                <a:schemeClr val="bg1"/>
              </a:solidFill>
            </a:endParaRPr>
          </a:p>
        </p:txBody>
      </p:sp>
      <p:grpSp>
        <p:nvGrpSpPr>
          <p:cNvPr id="2" name="Group 7"/>
          <p:cNvGrpSpPr/>
          <p:nvPr/>
        </p:nvGrpSpPr>
        <p:grpSpPr>
          <a:xfrm>
            <a:off x="2810436" y="1157572"/>
            <a:ext cx="1042810" cy="832593"/>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4">
            <a:extLst>
              <a:ext uri="{FF2B5EF4-FFF2-40B4-BE49-F238E27FC236}">
                <a16:creationId xmlns:a16="http://schemas.microsoft.com/office/drawing/2014/main" id="{BFC62A92-118D-4B62-9AD1-4460F379A483}"/>
              </a:ext>
            </a:extLst>
          </p:cNvPr>
          <p:cNvSpPr>
            <a:spLocks noGrp="1"/>
          </p:cNvSpPr>
          <p:nvPr/>
        </p:nvSpPr>
        <p:spPr>
          <a:xfrm>
            <a:off x="42217" y="645735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00438"/>
            <a:ext cx="6037729" cy="1169551"/>
          </a:xfrm>
          <a:prstGeom prst="rect">
            <a:avLst/>
          </a:prstGeom>
          <a:ln>
            <a:solidFill>
              <a:schemeClr val="tx1"/>
            </a:solidFill>
          </a:ln>
        </p:spPr>
        <p:txBody>
          <a:bodyPr wrap="square">
            <a:spAutoFit/>
          </a:bodyPr>
          <a:lstStyle/>
          <a:p>
            <a:r>
              <a:rPr lang="en-US" sz="1400" b="1" dirty="0">
                <a:latin typeface="Open Sans"/>
              </a:rPr>
              <a:t>Statement #2</a:t>
            </a:r>
          </a:p>
          <a:p>
            <a:r>
              <a:rPr lang="en-US" sz="1400" dirty="0"/>
              <a:t>The New Jerusalem that John saw coming down from heaven is the celestial city of God. This city will likely include the city of Enoch, which was translated and taken up to heaven. This “holy city” will descend and join the New Jerusalem, or Zion, that the Saints will have built on earth (see Moses 7:62–64).</a:t>
            </a:r>
          </a:p>
        </p:txBody>
      </p:sp>
      <p:sp>
        <p:nvSpPr>
          <p:cNvPr id="6" name="Rectangle 5"/>
          <p:cNvSpPr/>
          <p:nvPr/>
        </p:nvSpPr>
        <p:spPr>
          <a:xfrm>
            <a:off x="0" y="0"/>
            <a:ext cx="6037729" cy="1600438"/>
          </a:xfrm>
          <a:prstGeom prst="rect">
            <a:avLst/>
          </a:prstGeom>
          <a:ln>
            <a:solidFill>
              <a:schemeClr val="tx1"/>
            </a:solidFill>
          </a:ln>
        </p:spPr>
        <p:txBody>
          <a:bodyPr wrap="square">
            <a:spAutoFit/>
          </a:bodyPr>
          <a:lstStyle/>
          <a:p>
            <a:pPr fontAlgn="base"/>
            <a:r>
              <a:rPr lang="en-US" sz="1400" b="1" dirty="0"/>
              <a:t>Statement #1</a:t>
            </a:r>
          </a:p>
          <a:p>
            <a:pPr fontAlgn="base"/>
            <a:r>
              <a:rPr lang="en-US" sz="1400" dirty="0"/>
              <a:t>When Jesus Christ comes again and the Millennium begins, the earth will be changed to the condition it was in prior to the Fall of Adam and Eve. Before the Fall, the earth existed in a terrestrial, or paradisiacal, state (a state of paradise). After the Millennium, the earth will change again to a celestial state prepared for the presence of God. These changes may have been what John saw taking place when he “saw a new heaven and a new earth” </a:t>
            </a:r>
          </a:p>
        </p:txBody>
      </p:sp>
      <p:sp>
        <p:nvSpPr>
          <p:cNvPr id="11" name="Rectangle 10"/>
          <p:cNvSpPr/>
          <p:nvPr/>
        </p:nvSpPr>
        <p:spPr>
          <a:xfrm>
            <a:off x="0" y="2769989"/>
            <a:ext cx="6037729" cy="4154984"/>
          </a:xfrm>
          <a:prstGeom prst="rect">
            <a:avLst/>
          </a:prstGeom>
          <a:ln>
            <a:solidFill>
              <a:schemeClr val="tx1"/>
            </a:solidFill>
          </a:ln>
        </p:spPr>
        <p:txBody>
          <a:bodyPr wrap="square">
            <a:spAutoFit/>
          </a:bodyPr>
          <a:lstStyle/>
          <a:p>
            <a:r>
              <a:rPr lang="en-US" sz="1200" b="1" dirty="0">
                <a:solidFill>
                  <a:srgbClr val="444444"/>
                </a:solidFill>
              </a:rPr>
              <a:t>Tree of Life Revelation 22:1-2:</a:t>
            </a:r>
          </a:p>
          <a:p>
            <a:r>
              <a:rPr lang="en-US" sz="1200" dirty="0">
                <a:solidFill>
                  <a:srgbClr val="444444"/>
                </a:solidFill>
              </a:rPr>
              <a:t>"Note that the tree stands alone. It has no competition. The tree of good and evil has ceased to exist because the inhabitants of the city, knowing good from evil, have spurned all evil and eternally choose the good. In consequence the cherubim, placed to guard the tree of life, have been removed, allowing God's people to eat freely of the fruit. Jewish thought looked forward to the time when men would be free to partake of the wondrous tree.</a:t>
            </a:r>
          </a:p>
          <a:p>
            <a:r>
              <a:rPr lang="en-US" sz="1200" dirty="0">
                <a:solidFill>
                  <a:srgbClr val="444444"/>
                </a:solidFill>
              </a:rPr>
              <a:t> </a:t>
            </a:r>
          </a:p>
          <a:p>
            <a:r>
              <a:rPr lang="en-US" sz="1200" dirty="0">
                <a:solidFill>
                  <a:srgbClr val="444444"/>
                </a:solidFill>
              </a:rPr>
              <a:t>"Following Ezekiel 47:12, the Seer notes that each month the tree produces a different type of fruit. John conveys the idea that the tree does not follow the normal course of budding, blossoming, fruit setting, and ripening, with one harvest a year. The crops grow continually. The entire image, as one scholar notes, 'expresses the absolute triumph of life over death.' The very leaves of the trees hold healing properties. Where it stands, not a single blade of sorrow or pain can be found. All nations are healed, that is, made whole and complete, through the power of the tree.</a:t>
            </a:r>
          </a:p>
          <a:p>
            <a:r>
              <a:rPr lang="en-US" sz="1200" dirty="0">
                <a:solidFill>
                  <a:srgbClr val="444444"/>
                </a:solidFill>
              </a:rPr>
              <a:t> </a:t>
            </a:r>
          </a:p>
          <a:p>
            <a:r>
              <a:rPr lang="en-US" sz="1200" dirty="0">
                <a:solidFill>
                  <a:srgbClr val="444444"/>
                </a:solidFill>
              </a:rPr>
              <a:t>"But one must not overlook the meaning of the tree itself, for 'it is the love of God, which </a:t>
            </a:r>
            <a:r>
              <a:rPr lang="en-US" sz="1200" dirty="0" err="1">
                <a:solidFill>
                  <a:srgbClr val="444444"/>
                </a:solidFill>
              </a:rPr>
              <a:t>sheddeth</a:t>
            </a:r>
            <a:r>
              <a:rPr lang="en-US" sz="1200" dirty="0">
                <a:solidFill>
                  <a:srgbClr val="444444"/>
                </a:solidFill>
              </a:rPr>
              <a:t> itself abroad in the hearts of the children of men; . . . [which is] the most joyous to the soul' (1 Ne. 11:22-23). Thus, the tree and the water symbolize the same thing. The continuous flow of the water and the perpetual bearing of the tree emphasize the limitlessness of God's love. It flows from him forever and unconditionally. All who wish to partake may do so." (Richard D. Draper, </a:t>
            </a:r>
            <a:r>
              <a:rPr lang="en-US" sz="1200" i="1" dirty="0">
                <a:solidFill>
                  <a:srgbClr val="444444"/>
                </a:solidFill>
              </a:rPr>
              <a:t>Opening the Seven Seals: The Visions of John the Revelator</a:t>
            </a:r>
            <a:r>
              <a:rPr lang="en-US" sz="1200" dirty="0">
                <a:solidFill>
                  <a:srgbClr val="444444"/>
                </a:solidFill>
              </a:rPr>
              <a:t> [Salt Lake City: Deseret Book Co., 1991], 241-242.)</a:t>
            </a:r>
            <a:endParaRPr lang="en-US" sz="1200" b="0" i="0" dirty="0">
              <a:solidFill>
                <a:srgbClr val="444444"/>
              </a:solidFill>
              <a:effectLst/>
            </a:endParaRPr>
          </a:p>
        </p:txBody>
      </p:sp>
      <p:sp>
        <p:nvSpPr>
          <p:cNvPr id="2" name="Rectangle 1"/>
          <p:cNvSpPr/>
          <p:nvPr/>
        </p:nvSpPr>
        <p:spPr>
          <a:xfrm>
            <a:off x="6037729" y="0"/>
            <a:ext cx="6096000" cy="3231654"/>
          </a:xfrm>
          <a:prstGeom prst="rect">
            <a:avLst/>
          </a:prstGeom>
          <a:ln>
            <a:solidFill>
              <a:schemeClr val="tx1"/>
            </a:solidFill>
          </a:ln>
        </p:spPr>
        <p:txBody>
          <a:bodyPr>
            <a:spAutoFit/>
          </a:bodyPr>
          <a:lstStyle/>
          <a:p>
            <a:r>
              <a:rPr lang="en-US" sz="1200" b="1" dirty="0">
                <a:solidFill>
                  <a:srgbClr val="444444"/>
                </a:solidFill>
                <a:latin typeface="Calibri" panose="020F0502020204030204" pitchFamily="34" charset="0"/>
              </a:rPr>
              <a:t>I Come Quickly Revelation 22:7:</a:t>
            </a:r>
          </a:p>
          <a:p>
            <a:r>
              <a:rPr lang="en-US" sz="1200" dirty="0">
                <a:solidFill>
                  <a:srgbClr val="444444"/>
                </a:solidFill>
                <a:latin typeface="Calibri" panose="020F0502020204030204" pitchFamily="34" charset="0"/>
              </a:rPr>
              <a:t>The time is near-how near, no man </a:t>
            </a:r>
            <a:r>
              <a:rPr lang="en-US" sz="1200" dirty="0" err="1">
                <a:solidFill>
                  <a:srgbClr val="444444"/>
                </a:solidFill>
                <a:latin typeface="Calibri" panose="020F0502020204030204" pitchFamily="34" charset="0"/>
              </a:rPr>
              <a:t>knoweth</a:t>
            </a:r>
            <a:r>
              <a:rPr lang="en-US" sz="1200" dirty="0">
                <a:solidFill>
                  <a:srgbClr val="444444"/>
                </a:solidFill>
                <a:latin typeface="Calibri" panose="020F0502020204030204" pitchFamily="34" charset="0"/>
              </a:rPr>
              <a:t>: the day and the hour when the Son of Man shall come is a secret. In a revelation given to this Church, it is said that no man shall know until he comes; therefore we cannot expect to know the day nor the hour; but we know it is near at hand, and what a consolation it is. There may be men that will know within a year-that will have revelation to say within one or two years when the Lord shall appear. I do not know that there is anything against this.</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But the great question is, brethren and sisters, Are we ready?-are we perfect enough for this day? Are we honest enough? and are we filled with integrity enough to be ready for the </a:t>
            </a:r>
            <a:r>
              <a:rPr lang="en-US" sz="1200" dirty="0" err="1">
                <a:solidFill>
                  <a:srgbClr val="444444"/>
                </a:solidFill>
                <a:latin typeface="Calibri" panose="020F0502020204030204" pitchFamily="34" charset="0"/>
              </a:rPr>
              <a:t>Saviour</a:t>
            </a:r>
            <a:r>
              <a:rPr lang="en-US" sz="1200" dirty="0">
                <a:solidFill>
                  <a:srgbClr val="444444"/>
                </a:solidFill>
                <a:latin typeface="Calibri" panose="020F0502020204030204" pitchFamily="34" charset="0"/>
              </a:rPr>
              <a:t> and his holy angels? Is there a sufficiency of union? Have we that firmness in our minds that we can stand in their presence-that we can look them in the eye and say that all is right? If we are pure, when we see a pure and holy being, clothed with all the glory of the heavens, surrounded with light that far outshines the sun at noonday, so much so that his eye discerns all things and pierces the inmost recesses of the heart,-when we can look him in the face, a thrill of joy will run through our bodies, and we shall be happy. Orson Pratt (</a:t>
            </a:r>
            <a:r>
              <a:rPr lang="en-US" sz="1200" i="1" dirty="0">
                <a:solidFill>
                  <a:srgbClr val="444444"/>
                </a:solidFill>
                <a:latin typeface="Calibri" panose="020F0502020204030204" pitchFamily="34" charset="0"/>
              </a:rPr>
              <a:t>Journal of Discourses, </a:t>
            </a:r>
            <a:r>
              <a:rPr lang="en-US" sz="1200" dirty="0">
                <a:solidFill>
                  <a:srgbClr val="444444"/>
                </a:solidFill>
                <a:latin typeface="Calibri" panose="020F0502020204030204" pitchFamily="34" charset="0"/>
              </a:rPr>
              <a:t>26 vols. [London: Latter-day Saints' Book Depot, 1854-1886], 8: 49 - 50.)</a:t>
            </a:r>
            <a:endParaRPr lang="en-US" sz="1200" b="0" i="0" dirty="0">
              <a:solidFill>
                <a:srgbClr val="444444"/>
              </a:solidFill>
              <a:effectLst/>
              <a:latin typeface="Calibri" panose="020F0502020204030204" pitchFamily="34" charset="0"/>
            </a:endParaRPr>
          </a:p>
        </p:txBody>
      </p:sp>
      <p:sp>
        <p:nvSpPr>
          <p:cNvPr id="9" name="Rectangle 8"/>
          <p:cNvSpPr/>
          <p:nvPr/>
        </p:nvSpPr>
        <p:spPr>
          <a:xfrm>
            <a:off x="6037729" y="3416320"/>
            <a:ext cx="6096000" cy="1384995"/>
          </a:xfrm>
          <a:prstGeom prst="rect">
            <a:avLst/>
          </a:prstGeom>
          <a:ln>
            <a:solidFill>
              <a:schemeClr val="tx1"/>
            </a:solidFill>
          </a:ln>
        </p:spPr>
        <p:txBody>
          <a:bodyPr>
            <a:spAutoFit/>
          </a:bodyPr>
          <a:lstStyle/>
          <a:p>
            <a:r>
              <a:rPr lang="en-US" sz="1200" b="1" dirty="0"/>
              <a:t>Alpha and Omega Revelation 22:13:</a:t>
            </a:r>
          </a:p>
          <a:p>
            <a:r>
              <a:rPr lang="en-US" sz="1200" dirty="0"/>
              <a:t>"Alpha is the first letter of the Greek alphabet, and omega is the last letter, thus verifying that Christ is the member of the Godhead who began the work of bringing 'to pass the immortality and eternal life' (Moses 1:39) of mankind upon this mortal earth and will be the one to conclude the events of this earth's plan of salvation. The Lord used the same Greek word designations in modern revelation (see D&amp;C 19:1; D&amp;C 38:1; D&amp;C 45:7)." (Monte S. Nyman, "I Am Jesus Christ the Son of God," </a:t>
            </a:r>
            <a:r>
              <a:rPr lang="en-US" sz="1200" i="1" dirty="0"/>
              <a:t>Ensign</a:t>
            </a:r>
            <a:r>
              <a:rPr lang="en-US" sz="1200" dirty="0"/>
              <a:t>, Dec. 1999, 9)</a:t>
            </a:r>
            <a:endParaRPr lang="en-US" sz="1200" b="0" i="0" dirty="0">
              <a:solidFill>
                <a:srgbClr val="444444"/>
              </a:solidFill>
              <a:effectLst/>
              <a:latin typeface="Calibri" panose="020F0502020204030204" pitchFamily="34" charset="0"/>
            </a:endParaRPr>
          </a:p>
        </p:txBody>
      </p:sp>
      <p:sp>
        <p:nvSpPr>
          <p:cNvPr id="10" name="Rectangle 9"/>
          <p:cNvSpPr/>
          <p:nvPr/>
        </p:nvSpPr>
        <p:spPr>
          <a:xfrm>
            <a:off x="6037729" y="4801314"/>
            <a:ext cx="6096000" cy="1569660"/>
          </a:xfrm>
          <a:prstGeom prst="rect">
            <a:avLst/>
          </a:prstGeom>
          <a:ln>
            <a:solidFill>
              <a:schemeClr val="tx1"/>
            </a:solidFill>
          </a:ln>
        </p:spPr>
        <p:txBody>
          <a:bodyPr>
            <a:spAutoFit/>
          </a:bodyPr>
          <a:lstStyle/>
          <a:p>
            <a:r>
              <a:rPr lang="en-US" sz="1200" b="1" dirty="0"/>
              <a:t>Adding or Taking Away from the Scriptures Revelation 22:18:</a:t>
            </a:r>
          </a:p>
          <a:p>
            <a:r>
              <a:rPr lang="en-US" sz="1200" dirty="0"/>
              <a:t>A careful reading of each of these admonitions makes it clear that man is not to make changes in the revelations of the Lord: man is not to add to or take from the words of God. There is no indication or intimation that God could not, or would not, add to or take from; nor would any reasonable person with a belief in the divine powers of God consciously believe that God would be so restricted. Without question he would have the right and power to give additional revelation for the guidance of his children in any age and to add additional scripture. Howard W. Hunter ("No Man Shall Add to or Take Away," </a:t>
            </a:r>
            <a:r>
              <a:rPr lang="en-US" sz="1200" i="1" dirty="0"/>
              <a:t>Ensign</a:t>
            </a:r>
            <a:r>
              <a:rPr lang="en-US" sz="1200" dirty="0"/>
              <a:t>, May 1981, 64-65)</a:t>
            </a:r>
            <a:endParaRPr lang="en-US" sz="1200"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1507604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976" y="462131"/>
            <a:ext cx="4267200" cy="5816977"/>
          </a:xfrm>
          <a:prstGeom prst="rect">
            <a:avLst/>
          </a:prstGeom>
        </p:spPr>
        <p:txBody>
          <a:bodyPr wrap="square">
            <a:spAutoFit/>
          </a:bodyPr>
          <a:lstStyle/>
          <a:p>
            <a:r>
              <a:rPr lang="en-US" sz="1600" dirty="0"/>
              <a:t>Stones on the High Priest Breastplate</a:t>
            </a:r>
          </a:p>
          <a:p>
            <a:endParaRPr lang="en-US" sz="1600" dirty="0"/>
          </a:p>
          <a:p>
            <a:r>
              <a:rPr lang="en-US" sz="1600" dirty="0"/>
              <a:t>While the list of stones isn't completely clear due to differences in translations over the years, a common modern translation reads: "They fashioned the breastplate -- the work of a skilled craftsman. They made it like the ephod: of gold, and of blue, purple and scarlet yarn, and of finely twisted linen. It was square -- a span long and a span wide -- and folded double. Then they mounted four rows of precious stones on it. </a:t>
            </a:r>
          </a:p>
          <a:p>
            <a:endParaRPr lang="en-US" sz="1600" dirty="0"/>
          </a:p>
          <a:p>
            <a:r>
              <a:rPr lang="en-US" dirty="0"/>
              <a:t>First Row: Ruby </a:t>
            </a:r>
            <a:r>
              <a:rPr lang="en-US" dirty="0" err="1"/>
              <a:t>Chrysolite</a:t>
            </a:r>
            <a:r>
              <a:rPr lang="en-US" dirty="0"/>
              <a:t> Beryl</a:t>
            </a:r>
          </a:p>
          <a:p>
            <a:r>
              <a:rPr lang="en-US" dirty="0"/>
              <a:t>Second Row: Turquoise Sapphire Emerald</a:t>
            </a:r>
          </a:p>
          <a:p>
            <a:r>
              <a:rPr lang="en-US" dirty="0"/>
              <a:t>Third Row: Jacinth Agate Amethyst</a:t>
            </a:r>
          </a:p>
          <a:p>
            <a:r>
              <a:rPr lang="en-US" dirty="0"/>
              <a:t>Fourth Row: Topaz Onyx Jasper.</a:t>
            </a:r>
          </a:p>
          <a:p>
            <a:endParaRPr lang="en-US" dirty="0"/>
          </a:p>
          <a:p>
            <a:r>
              <a:rPr lang="en-US" dirty="0"/>
              <a:t> They were mounted in gold filigree settings. There were twelve stones, one for each of the names of the sons of Israel, each engraved like a seal with the name of one of the twelve tribes." (Exodus 39:8-14).</a:t>
            </a:r>
          </a:p>
        </p:txBody>
      </p:sp>
      <p:sp>
        <p:nvSpPr>
          <p:cNvPr id="3" name="Rectangle 2"/>
          <p:cNvSpPr/>
          <p:nvPr/>
        </p:nvSpPr>
        <p:spPr>
          <a:xfrm>
            <a:off x="8122023" y="188260"/>
            <a:ext cx="3048000" cy="3970318"/>
          </a:xfrm>
          <a:prstGeom prst="rect">
            <a:avLst/>
          </a:prstGeom>
        </p:spPr>
        <p:txBody>
          <a:bodyPr wrap="square">
            <a:spAutoFit/>
          </a:bodyPr>
          <a:lstStyle/>
          <a:p>
            <a:pPr marL="342900" indent="-342900"/>
            <a:r>
              <a:rPr lang="en-US" dirty="0"/>
              <a:t>Stones Garnish City Wall</a:t>
            </a:r>
          </a:p>
          <a:p>
            <a:pPr marL="342900" indent="-342900">
              <a:buAutoNum type="arabicPeriod"/>
            </a:pPr>
            <a:endParaRPr lang="en-US" dirty="0"/>
          </a:p>
          <a:p>
            <a:pPr marL="342900" indent="-342900">
              <a:buAutoNum type="arabicPeriod"/>
            </a:pPr>
            <a:r>
              <a:rPr lang="en-US" dirty="0"/>
              <a:t>Jasper</a:t>
            </a:r>
          </a:p>
          <a:p>
            <a:pPr marL="342900" indent="-342900">
              <a:buAutoNum type="arabicPeriod"/>
            </a:pPr>
            <a:r>
              <a:rPr lang="en-US" dirty="0"/>
              <a:t>Sapphire</a:t>
            </a:r>
          </a:p>
          <a:p>
            <a:pPr marL="342900" indent="-342900">
              <a:buAutoNum type="arabicPeriod"/>
            </a:pPr>
            <a:r>
              <a:rPr lang="en-US" dirty="0"/>
              <a:t>Chalcedony</a:t>
            </a:r>
          </a:p>
          <a:p>
            <a:pPr marL="342900" indent="-342900">
              <a:buAutoNum type="arabicPeriod"/>
            </a:pPr>
            <a:r>
              <a:rPr lang="en-US" dirty="0"/>
              <a:t>Emerald</a:t>
            </a:r>
          </a:p>
          <a:p>
            <a:pPr marL="342900" indent="-342900">
              <a:buAutoNum type="arabicPeriod"/>
            </a:pPr>
            <a:r>
              <a:rPr lang="en-US" dirty="0"/>
              <a:t>Sardonyx</a:t>
            </a:r>
          </a:p>
          <a:p>
            <a:pPr marL="342900" indent="-342900">
              <a:buAutoNum type="arabicPeriod"/>
            </a:pPr>
            <a:r>
              <a:rPr lang="en-US" dirty="0" err="1"/>
              <a:t>Sardius</a:t>
            </a:r>
            <a:endParaRPr lang="en-US" dirty="0"/>
          </a:p>
          <a:p>
            <a:pPr marL="342900" indent="-342900">
              <a:buAutoNum type="arabicPeriod"/>
            </a:pPr>
            <a:r>
              <a:rPr lang="en-US" dirty="0" err="1"/>
              <a:t>Chrysolite</a:t>
            </a:r>
            <a:endParaRPr lang="en-US" dirty="0"/>
          </a:p>
          <a:p>
            <a:pPr marL="342900" indent="-342900">
              <a:buAutoNum type="arabicPeriod"/>
            </a:pPr>
            <a:r>
              <a:rPr lang="en-US" dirty="0"/>
              <a:t>Beryl</a:t>
            </a:r>
          </a:p>
          <a:p>
            <a:pPr marL="342900" indent="-342900">
              <a:buAutoNum type="arabicPeriod"/>
            </a:pPr>
            <a:r>
              <a:rPr lang="en-US" dirty="0"/>
              <a:t>Topaz</a:t>
            </a:r>
          </a:p>
          <a:p>
            <a:pPr marL="342900" indent="-342900">
              <a:buAutoNum type="arabicPeriod"/>
            </a:pPr>
            <a:r>
              <a:rPr lang="en-US" dirty="0" err="1"/>
              <a:t>Chrysoprasus</a:t>
            </a:r>
            <a:endParaRPr lang="en-US" dirty="0"/>
          </a:p>
          <a:p>
            <a:pPr marL="342900" indent="-342900">
              <a:buAutoNum type="arabicPeriod"/>
            </a:pPr>
            <a:r>
              <a:rPr lang="en-US" dirty="0"/>
              <a:t>Jacinth</a:t>
            </a:r>
          </a:p>
          <a:p>
            <a:pPr marL="342900" indent="-342900">
              <a:buAutoNum type="arabicPeriod"/>
            </a:pPr>
            <a:r>
              <a:rPr lang="en-US" dirty="0"/>
              <a:t>Amethyst</a:t>
            </a:r>
          </a:p>
        </p:txBody>
      </p:sp>
      <p:pic>
        <p:nvPicPr>
          <p:cNvPr id="4" name="Picture 6" descr="http://4.bp.blogspot.com/-m0GWjWnCUMY/ThoZwAr4UUI/AAAAAAAABzw/NZfnO7n8PKw/s1600/breastplate1.jpg">
            <a:hlinkClick r:id="rId2"/>
          </p:cNvPr>
          <p:cNvPicPr>
            <a:picLocks noChangeAspect="1" noChangeArrowheads="1"/>
          </p:cNvPicPr>
          <p:nvPr/>
        </p:nvPicPr>
        <p:blipFill>
          <a:blip r:embed="rId3" cstate="print"/>
          <a:srcRect/>
          <a:stretch>
            <a:fillRect/>
          </a:stretch>
        </p:blipFill>
        <p:spPr bwMode="auto">
          <a:xfrm>
            <a:off x="4728881" y="462131"/>
            <a:ext cx="2865029" cy="2138081"/>
          </a:xfrm>
          <a:prstGeom prst="rect">
            <a:avLst/>
          </a:prstGeom>
          <a:noFill/>
        </p:spPr>
      </p:pic>
      <p:pic>
        <p:nvPicPr>
          <p:cNvPr id="7170" name="Picture 2" descr="Image result for stones on the city wall revelation 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34" t="9217" r="7500" b="8441"/>
          <a:stretch/>
        </p:blipFill>
        <p:spPr bwMode="auto">
          <a:xfrm flipH="1" flipV="1">
            <a:off x="7231885" y="4419053"/>
            <a:ext cx="3938138" cy="218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28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The Lord is Here</a:t>
            </a:r>
          </a:p>
        </p:txBody>
      </p:sp>
      <p:sp>
        <p:nvSpPr>
          <p:cNvPr id="8" name="TextBox 7"/>
          <p:cNvSpPr txBox="1"/>
          <p:nvPr/>
        </p:nvSpPr>
        <p:spPr>
          <a:xfrm>
            <a:off x="0" y="6351151"/>
            <a:ext cx="3048000" cy="369332"/>
          </a:xfrm>
          <a:prstGeom prst="rect">
            <a:avLst/>
          </a:prstGeom>
          <a:noFill/>
        </p:spPr>
        <p:txBody>
          <a:bodyPr wrap="square" rtlCol="0">
            <a:spAutoFit/>
          </a:bodyPr>
          <a:lstStyle/>
          <a:p>
            <a:r>
              <a:rPr lang="en-US" dirty="0">
                <a:solidFill>
                  <a:schemeClr val="bg1"/>
                </a:solidFill>
              </a:rPr>
              <a:t>Revelation 21:2</a:t>
            </a:r>
          </a:p>
        </p:txBody>
      </p:sp>
      <p:sp>
        <p:nvSpPr>
          <p:cNvPr id="9" name="TextBox 8"/>
          <p:cNvSpPr txBox="1"/>
          <p:nvPr/>
        </p:nvSpPr>
        <p:spPr>
          <a:xfrm>
            <a:off x="497541" y="2695538"/>
            <a:ext cx="4074459" cy="1938992"/>
          </a:xfrm>
          <a:prstGeom prst="rect">
            <a:avLst/>
          </a:prstGeom>
          <a:noFill/>
        </p:spPr>
        <p:txBody>
          <a:bodyPr wrap="square" rtlCol="0">
            <a:spAutoFit/>
          </a:bodyPr>
          <a:lstStyle/>
          <a:p>
            <a:r>
              <a:rPr lang="en-US" sz="2000" dirty="0">
                <a:solidFill>
                  <a:schemeClr val="bg1"/>
                </a:solidFill>
              </a:rPr>
              <a:t>When this earth becomes a celestial sphere ‘that great city, the holy Jerusalem,’ shall again descend ‘out of heaven from God,’ as this earth becomes the abode of celestial beings forever—(2)</a:t>
            </a:r>
          </a:p>
        </p:txBody>
      </p:sp>
      <p:sp>
        <p:nvSpPr>
          <p:cNvPr id="10" name="TextBox 9"/>
          <p:cNvSpPr txBox="1"/>
          <p:nvPr/>
        </p:nvSpPr>
        <p:spPr>
          <a:xfrm>
            <a:off x="3402106" y="1051590"/>
            <a:ext cx="6096000" cy="1200329"/>
          </a:xfrm>
          <a:prstGeom prst="rect">
            <a:avLst/>
          </a:prstGeom>
          <a:noFill/>
        </p:spPr>
        <p:txBody>
          <a:bodyPr wrap="square" rtlCol="0">
            <a:spAutoFit/>
          </a:bodyPr>
          <a:lstStyle/>
          <a:p>
            <a:r>
              <a:rPr lang="en-US" dirty="0">
                <a:solidFill>
                  <a:schemeClr val="bg1"/>
                </a:solidFill>
              </a:rPr>
              <a:t>1. Ancient Jerusalem, the city of much of our Lord’s personal ministry among men, shall be rebuilt in the last days and become one of the two great world capitals, a millennial city from which the word of the Lord shall go forth.</a:t>
            </a:r>
          </a:p>
        </p:txBody>
      </p:sp>
      <p:sp>
        <p:nvSpPr>
          <p:cNvPr id="11" name="TextBox 10"/>
          <p:cNvSpPr txBox="1"/>
          <p:nvPr/>
        </p:nvSpPr>
        <p:spPr>
          <a:xfrm>
            <a:off x="7620000" y="3124201"/>
            <a:ext cx="3048000" cy="1200329"/>
          </a:xfrm>
          <a:prstGeom prst="rect">
            <a:avLst/>
          </a:prstGeom>
          <a:noFill/>
        </p:spPr>
        <p:txBody>
          <a:bodyPr wrap="square" rtlCol="0">
            <a:spAutoFit/>
          </a:bodyPr>
          <a:lstStyle/>
          <a:p>
            <a:r>
              <a:rPr lang="en-US" dirty="0">
                <a:solidFill>
                  <a:schemeClr val="bg1"/>
                </a:solidFill>
              </a:rPr>
              <a:t>2. A new Jerusalem, a new Zion, a city of God shall be built on the American continent.</a:t>
            </a:r>
          </a:p>
        </p:txBody>
      </p:sp>
      <p:sp>
        <p:nvSpPr>
          <p:cNvPr id="12" name="TextBox 11"/>
          <p:cNvSpPr txBox="1"/>
          <p:nvPr/>
        </p:nvSpPr>
        <p:spPr>
          <a:xfrm>
            <a:off x="3402106" y="5058489"/>
            <a:ext cx="6494929" cy="1477328"/>
          </a:xfrm>
          <a:prstGeom prst="rect">
            <a:avLst/>
          </a:prstGeom>
          <a:noFill/>
        </p:spPr>
        <p:txBody>
          <a:bodyPr wrap="square" rtlCol="0">
            <a:spAutoFit/>
          </a:bodyPr>
          <a:lstStyle/>
          <a:p>
            <a:r>
              <a:rPr lang="en-US" dirty="0">
                <a:solidFill>
                  <a:schemeClr val="bg1"/>
                </a:solidFill>
              </a:rPr>
              <a:t>3. Enoch’s city, the original Zion, ‘the City of Holiness’ with its translated inhabitants now in their resurrected state, shall return, as a New Jerusalem, to join with the city of the same name which has been built upon the American continent.</a:t>
            </a:r>
          </a:p>
          <a:p>
            <a:r>
              <a:rPr lang="en-US" dirty="0">
                <a:solidFill>
                  <a:schemeClr val="bg1"/>
                </a:solidFill>
              </a:rPr>
              <a:t>Ezekiel 48:35—(1)</a:t>
            </a:r>
          </a:p>
        </p:txBody>
      </p:sp>
      <p:pic>
        <p:nvPicPr>
          <p:cNvPr id="1026" name="Picture 2" descr="Image result for revolving earth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28784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00200" y="1544175"/>
            <a:ext cx="4572000" cy="830997"/>
          </a:xfrm>
          <a:prstGeom prst="rect">
            <a:avLst/>
          </a:prstGeom>
          <a:noFill/>
        </p:spPr>
        <p:txBody>
          <a:bodyPr wrap="square" rtlCol="0">
            <a:spAutoFit/>
          </a:bodyPr>
          <a:lstStyle/>
          <a:p>
            <a:r>
              <a:rPr lang="en-US" sz="2400" dirty="0">
                <a:solidFill>
                  <a:schemeClr val="bg1"/>
                </a:solidFill>
              </a:rPr>
              <a:t>Tent—God’s personal presence—</a:t>
            </a:r>
          </a:p>
          <a:p>
            <a:r>
              <a:rPr lang="en-US" sz="2400" dirty="0">
                <a:solidFill>
                  <a:schemeClr val="bg1"/>
                </a:solidFill>
              </a:rPr>
              <a:t>a covering—an atonement</a:t>
            </a:r>
          </a:p>
        </p:txBody>
      </p:sp>
      <p:sp>
        <p:nvSpPr>
          <p:cNvPr id="6" name="TextBox 5"/>
          <p:cNvSpPr txBox="1"/>
          <p:nvPr/>
        </p:nvSpPr>
        <p:spPr>
          <a:xfrm>
            <a:off x="1676400" y="66442"/>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The Tabernacle of God</a:t>
            </a:r>
          </a:p>
        </p:txBody>
      </p:sp>
      <p:sp>
        <p:nvSpPr>
          <p:cNvPr id="7" name="TextBox 6"/>
          <p:cNvSpPr txBox="1"/>
          <p:nvPr/>
        </p:nvSpPr>
        <p:spPr>
          <a:xfrm>
            <a:off x="4536143" y="4410103"/>
            <a:ext cx="6658242" cy="2554545"/>
          </a:xfrm>
          <a:prstGeom prst="rect">
            <a:avLst/>
          </a:prstGeom>
          <a:noFill/>
        </p:spPr>
        <p:txBody>
          <a:bodyPr wrap="square" rtlCol="0">
            <a:spAutoFit/>
          </a:bodyPr>
          <a:lstStyle/>
          <a:p>
            <a:r>
              <a:rPr lang="en-US" sz="2000" dirty="0">
                <a:solidFill>
                  <a:schemeClr val="bg1"/>
                </a:solidFill>
              </a:rPr>
              <a:t>Covenant Symbol=new and everlasting covenant</a:t>
            </a:r>
          </a:p>
          <a:p>
            <a:endParaRPr lang="en-US" sz="2000" dirty="0">
              <a:solidFill>
                <a:schemeClr val="bg1"/>
              </a:solidFill>
            </a:endParaRPr>
          </a:p>
          <a:p>
            <a:r>
              <a:rPr lang="en-US" sz="2000" dirty="0">
                <a:solidFill>
                  <a:schemeClr val="bg1"/>
                </a:solidFill>
              </a:rPr>
              <a:t>While on earth the Saints felt themselves as strangers seek a</a:t>
            </a:r>
          </a:p>
          <a:p>
            <a:endParaRPr lang="en-US" sz="2000" dirty="0">
              <a:solidFill>
                <a:schemeClr val="bg1"/>
              </a:solidFill>
            </a:endParaRPr>
          </a:p>
          <a:p>
            <a:r>
              <a:rPr lang="en-US" sz="2000" i="1" dirty="0">
                <a:solidFill>
                  <a:srgbClr val="FFFF00"/>
                </a:solidFill>
              </a:rPr>
              <a:t>“Better country, that is, an heavenly; Wherefore God is not ashamed to be called their God; for he hath prepared for them a city.” Hebrews 11:16</a:t>
            </a:r>
          </a:p>
          <a:p>
            <a:pPr marL="342900" indent="-342900">
              <a:buAutoNum type="arabicPeriod"/>
            </a:pPr>
            <a:endParaRPr lang="en-US" sz="2000" dirty="0">
              <a:solidFill>
                <a:schemeClr val="bg1"/>
              </a:solidFill>
            </a:endParaRPr>
          </a:p>
        </p:txBody>
      </p:sp>
      <p:sp>
        <p:nvSpPr>
          <p:cNvPr id="8" name="TextBox 7"/>
          <p:cNvSpPr txBox="1"/>
          <p:nvPr/>
        </p:nvSpPr>
        <p:spPr>
          <a:xfrm>
            <a:off x="0" y="6460490"/>
            <a:ext cx="5105400" cy="369332"/>
          </a:xfrm>
          <a:prstGeom prst="rect">
            <a:avLst/>
          </a:prstGeom>
          <a:noFill/>
        </p:spPr>
        <p:txBody>
          <a:bodyPr wrap="square" rtlCol="0">
            <a:spAutoFit/>
          </a:bodyPr>
          <a:lstStyle/>
          <a:p>
            <a:r>
              <a:rPr lang="en-US" dirty="0">
                <a:solidFill>
                  <a:schemeClr val="bg1"/>
                </a:solidFill>
              </a:rPr>
              <a:t>Revelation 21:3</a:t>
            </a:r>
          </a:p>
        </p:txBody>
      </p:sp>
      <p:pic>
        <p:nvPicPr>
          <p:cNvPr id="3" name="Picture 2">
            <a:extLst>
              <a:ext uri="{FF2B5EF4-FFF2-40B4-BE49-F238E27FC236}">
                <a16:creationId xmlns:a16="http://schemas.microsoft.com/office/drawing/2014/main" id="{7BD87CA0-2535-4FBC-8DD7-ACE2158F8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894" y="1297545"/>
            <a:ext cx="3810000" cy="2857500"/>
          </a:xfrm>
          <a:prstGeom prst="rect">
            <a:avLst/>
          </a:prstGeom>
        </p:spPr>
      </p:pic>
      <p:pic>
        <p:nvPicPr>
          <p:cNvPr id="10" name="Picture 9">
            <a:extLst>
              <a:ext uri="{FF2B5EF4-FFF2-40B4-BE49-F238E27FC236}">
                <a16:creationId xmlns:a16="http://schemas.microsoft.com/office/drawing/2014/main" id="{457EE097-48F0-4BAD-96EE-90B96592E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47" y="3139804"/>
            <a:ext cx="3600450" cy="2686050"/>
          </a:xfrm>
          <a:prstGeom prst="rect">
            <a:avLst/>
          </a:prstGeom>
        </p:spPr>
      </p:pic>
    </p:spTree>
    <p:extLst>
      <p:ext uri="{BB962C8B-B14F-4D97-AF65-F5344CB8AC3E}">
        <p14:creationId xmlns:p14="http://schemas.microsoft.com/office/powerpoint/2010/main" val="14428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1295401"/>
            <a:ext cx="4572000" cy="523220"/>
          </a:xfrm>
          <a:prstGeom prst="rect">
            <a:avLst/>
          </a:prstGeom>
          <a:noFill/>
        </p:spPr>
        <p:txBody>
          <a:bodyPr wrap="square" rtlCol="0">
            <a:spAutoFit/>
          </a:bodyPr>
          <a:lstStyle/>
          <a:p>
            <a:r>
              <a:rPr lang="en-US" sz="2800" dirty="0">
                <a:solidFill>
                  <a:schemeClr val="bg1"/>
                </a:solidFill>
              </a:rPr>
              <a:t>God begins to reveal himself</a:t>
            </a:r>
          </a:p>
        </p:txBody>
      </p:sp>
      <p:sp>
        <p:nvSpPr>
          <p:cNvPr id="6" name="TextBox 5"/>
          <p:cNvSpPr txBox="1"/>
          <p:nvPr/>
        </p:nvSpPr>
        <p:spPr>
          <a:xfrm>
            <a:off x="1680882" y="103331"/>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All Things New</a:t>
            </a:r>
          </a:p>
        </p:txBody>
      </p:sp>
      <p:sp>
        <p:nvSpPr>
          <p:cNvPr id="7" name="TextBox 6"/>
          <p:cNvSpPr txBox="1"/>
          <p:nvPr/>
        </p:nvSpPr>
        <p:spPr>
          <a:xfrm>
            <a:off x="5360894" y="2172615"/>
            <a:ext cx="5100918" cy="1815882"/>
          </a:xfrm>
          <a:prstGeom prst="rect">
            <a:avLst/>
          </a:prstGeom>
          <a:noFill/>
        </p:spPr>
        <p:txBody>
          <a:bodyPr wrap="square" rtlCol="0">
            <a:spAutoFit/>
          </a:bodyPr>
          <a:lstStyle/>
          <a:p>
            <a:r>
              <a:rPr lang="en-US" sz="2800" dirty="0">
                <a:solidFill>
                  <a:schemeClr val="bg1"/>
                </a:solidFill>
              </a:rPr>
              <a:t>Christ bears testimony to John of the truthfulness of the things he is seeing and hearing.</a:t>
            </a:r>
            <a:endParaRPr lang="en-US" sz="2800" dirty="0">
              <a:solidFill>
                <a:srgbClr val="FFC000"/>
              </a:solidFill>
            </a:endParaRPr>
          </a:p>
          <a:p>
            <a:pPr marL="342900" indent="-342900">
              <a:buAutoNum type="arabicPeriod"/>
            </a:pPr>
            <a:endParaRPr lang="en-US" sz="2800" dirty="0">
              <a:solidFill>
                <a:schemeClr val="bg1"/>
              </a:solidFill>
            </a:endParaRPr>
          </a:p>
        </p:txBody>
      </p:sp>
      <p:sp>
        <p:nvSpPr>
          <p:cNvPr id="8" name="TextBox 7"/>
          <p:cNvSpPr txBox="1"/>
          <p:nvPr/>
        </p:nvSpPr>
        <p:spPr>
          <a:xfrm>
            <a:off x="0" y="6488668"/>
            <a:ext cx="3048000" cy="369332"/>
          </a:xfrm>
          <a:prstGeom prst="rect">
            <a:avLst/>
          </a:prstGeom>
          <a:noFill/>
        </p:spPr>
        <p:txBody>
          <a:bodyPr wrap="square" rtlCol="0">
            <a:spAutoFit/>
          </a:bodyPr>
          <a:lstStyle/>
          <a:p>
            <a:r>
              <a:rPr lang="en-US" dirty="0">
                <a:solidFill>
                  <a:schemeClr val="bg1"/>
                </a:solidFill>
              </a:rPr>
              <a:t>Revelation 21:5</a:t>
            </a:r>
          </a:p>
        </p:txBody>
      </p:sp>
      <p:pic>
        <p:nvPicPr>
          <p:cNvPr id="9" name="Picture 8" descr="2763_sm.gif"/>
          <p:cNvPicPr>
            <a:picLocks noChangeAspect="1"/>
          </p:cNvPicPr>
          <p:nvPr/>
        </p:nvPicPr>
        <p:blipFill>
          <a:blip r:embed="rId2" cstate="print"/>
          <a:stretch>
            <a:fillRect/>
          </a:stretch>
        </p:blipFill>
        <p:spPr>
          <a:xfrm>
            <a:off x="1591235" y="2541495"/>
            <a:ext cx="3276600" cy="3240194"/>
          </a:xfrm>
          <a:prstGeom prst="rect">
            <a:avLst/>
          </a:prstGeom>
        </p:spPr>
      </p:pic>
      <p:grpSp>
        <p:nvGrpSpPr>
          <p:cNvPr id="10" name="Group 9"/>
          <p:cNvGrpSpPr/>
          <p:nvPr/>
        </p:nvGrpSpPr>
        <p:grpSpPr>
          <a:xfrm>
            <a:off x="6459070" y="3603812"/>
            <a:ext cx="4213412" cy="2884856"/>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982375" y="4780738"/>
              <a:ext cx="2095999" cy="1754326"/>
            </a:xfrm>
            <a:prstGeom prst="rect">
              <a:avLst/>
            </a:prstGeom>
          </p:spPr>
          <p:txBody>
            <a:bodyPr wrap="square">
              <a:spAutoFit/>
            </a:bodyPr>
            <a:lstStyle/>
            <a:p>
              <a:pPr algn="ctr"/>
              <a:r>
                <a:rPr lang="en-US" b="1" dirty="0"/>
                <a:t>God will dwell with and comfort His people, and they will no longer experience death, sorrow, or pain.</a:t>
              </a:r>
              <a:r>
                <a:rPr lang="en-US" dirty="0"/>
                <a:t> </a:t>
              </a:r>
              <a:endParaRPr lang="en-US" sz="1600" dirty="0"/>
            </a:p>
          </p:txBody>
        </p:sp>
      </p:grpSp>
    </p:spTree>
    <p:extLst>
      <p:ext uri="{BB962C8B-B14F-4D97-AF65-F5344CB8AC3E}">
        <p14:creationId xmlns:p14="http://schemas.microsoft.com/office/powerpoint/2010/main" val="411149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3001" y="1275494"/>
            <a:ext cx="5739652" cy="3416320"/>
          </a:xfrm>
          <a:prstGeom prst="rect">
            <a:avLst/>
          </a:prstGeom>
          <a:noFill/>
        </p:spPr>
        <p:txBody>
          <a:bodyPr wrap="square" rtlCol="0">
            <a:spAutoFit/>
          </a:bodyPr>
          <a:lstStyle/>
          <a:p>
            <a:r>
              <a:rPr lang="en-US" sz="2400" dirty="0">
                <a:solidFill>
                  <a:schemeClr val="bg1"/>
                </a:solidFill>
              </a:rPr>
              <a:t>Sometimes our pains are so great we don’t believe any future joy can compensate for them</a:t>
            </a:r>
          </a:p>
          <a:p>
            <a:endParaRPr lang="en-US" sz="2400" dirty="0">
              <a:solidFill>
                <a:schemeClr val="bg1"/>
              </a:solidFill>
            </a:endParaRPr>
          </a:p>
          <a:p>
            <a:r>
              <a:rPr lang="en-US" sz="2400" dirty="0">
                <a:solidFill>
                  <a:schemeClr val="bg1"/>
                </a:solidFill>
              </a:rPr>
              <a:t>The wiping of tears is a gesture of deepest intimacy.</a:t>
            </a:r>
          </a:p>
          <a:p>
            <a:endParaRPr lang="en-US" sz="2400" dirty="0">
              <a:solidFill>
                <a:schemeClr val="bg1"/>
              </a:solidFill>
            </a:endParaRPr>
          </a:p>
          <a:p>
            <a:r>
              <a:rPr lang="en-US" sz="2400" dirty="0">
                <a:solidFill>
                  <a:schemeClr val="bg1"/>
                </a:solidFill>
              </a:rPr>
              <a:t>Only family or the closest of friends would do such a thing for another.</a:t>
            </a:r>
          </a:p>
        </p:txBody>
      </p:sp>
      <p:sp>
        <p:nvSpPr>
          <p:cNvPr id="6" name="TextBox 5"/>
          <p:cNvSpPr txBox="1"/>
          <p:nvPr/>
        </p:nvSpPr>
        <p:spPr>
          <a:xfrm>
            <a:off x="1600200" y="0"/>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Wipe Away all Tears</a:t>
            </a:r>
          </a:p>
        </p:txBody>
      </p:sp>
      <p:sp>
        <p:nvSpPr>
          <p:cNvPr id="8" name="TextBox 7"/>
          <p:cNvSpPr txBox="1"/>
          <p:nvPr/>
        </p:nvSpPr>
        <p:spPr>
          <a:xfrm>
            <a:off x="0" y="6405771"/>
            <a:ext cx="3048000" cy="369332"/>
          </a:xfrm>
          <a:prstGeom prst="rect">
            <a:avLst/>
          </a:prstGeom>
          <a:noFill/>
        </p:spPr>
        <p:txBody>
          <a:bodyPr wrap="square" rtlCol="0">
            <a:spAutoFit/>
          </a:bodyPr>
          <a:lstStyle/>
          <a:p>
            <a:r>
              <a:rPr lang="en-US" dirty="0">
                <a:solidFill>
                  <a:schemeClr val="bg1"/>
                </a:solidFill>
              </a:rPr>
              <a:t>Revelation 21:4</a:t>
            </a:r>
          </a:p>
        </p:txBody>
      </p:sp>
      <p:grpSp>
        <p:nvGrpSpPr>
          <p:cNvPr id="11" name="Group 10"/>
          <p:cNvGrpSpPr/>
          <p:nvPr/>
        </p:nvGrpSpPr>
        <p:grpSpPr>
          <a:xfrm>
            <a:off x="4423243" y="4765745"/>
            <a:ext cx="6843152" cy="2308324"/>
            <a:chOff x="4423243" y="4765745"/>
            <a:chExt cx="6843152" cy="2308324"/>
          </a:xfrm>
        </p:grpSpPr>
        <p:sp>
          <p:nvSpPr>
            <p:cNvPr id="7" name="TextBox 6"/>
            <p:cNvSpPr txBox="1"/>
            <p:nvPr/>
          </p:nvSpPr>
          <p:spPr>
            <a:xfrm>
              <a:off x="6044454" y="4765745"/>
              <a:ext cx="5221941" cy="2308324"/>
            </a:xfrm>
            <a:prstGeom prst="rect">
              <a:avLst/>
            </a:prstGeom>
            <a:noFill/>
          </p:spPr>
          <p:txBody>
            <a:bodyPr wrap="square" rtlCol="0">
              <a:spAutoFit/>
            </a:bodyPr>
            <a:lstStyle/>
            <a:p>
              <a:r>
                <a:rPr lang="en-US" sz="2400" dirty="0">
                  <a:solidFill>
                    <a:schemeClr val="bg1"/>
                  </a:solidFill>
                </a:rPr>
                <a:t>“All your losses will be made up to you in the resurrection provided you continue faithful.”</a:t>
              </a:r>
            </a:p>
            <a:p>
              <a:r>
                <a:rPr lang="en-US" sz="2400" dirty="0">
                  <a:solidFill>
                    <a:schemeClr val="bg1"/>
                  </a:solidFill>
                </a:rPr>
                <a:t>(9)</a:t>
              </a:r>
            </a:p>
            <a:p>
              <a:r>
                <a:rPr lang="en-US" sz="2400" dirty="0">
                  <a:solidFill>
                    <a:schemeClr val="bg1"/>
                  </a:solidFill>
                </a:rPr>
                <a:t>Isaiah 65:17-21</a:t>
              </a:r>
              <a:endParaRPr lang="en-US" sz="2400" dirty="0">
                <a:solidFill>
                  <a:srgbClr val="FFC000"/>
                </a:solidFill>
              </a:endParaRPr>
            </a:p>
            <a:p>
              <a:pPr marL="342900" indent="-342900">
                <a:buAutoNum type="arabicPeriod"/>
              </a:pPr>
              <a:endParaRPr lang="en-US" sz="2400" dirty="0">
                <a:solidFill>
                  <a:schemeClr val="bg1"/>
                </a:solidFill>
              </a:endParaRPr>
            </a:p>
          </p:txBody>
        </p:sp>
        <p:grpSp>
          <p:nvGrpSpPr>
            <p:cNvPr id="3" name="Group 2"/>
            <p:cNvGrpSpPr/>
            <p:nvPr/>
          </p:nvGrpSpPr>
          <p:grpSpPr>
            <a:xfrm>
              <a:off x="4423243" y="4804699"/>
              <a:ext cx="1391212" cy="1970404"/>
              <a:chOff x="4216667" y="4691814"/>
              <a:chExt cx="1544839" cy="223023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667" y="4691814"/>
                <a:ext cx="1544839" cy="2073649"/>
              </a:xfrm>
              <a:prstGeom prst="rect">
                <a:avLst/>
              </a:prstGeom>
            </p:spPr>
          </p:pic>
          <p:sp>
            <p:nvSpPr>
              <p:cNvPr id="9" name="TextBox 8"/>
              <p:cNvSpPr txBox="1"/>
              <p:nvPr/>
            </p:nvSpPr>
            <p:spPr>
              <a:xfrm>
                <a:off x="4216667" y="6675828"/>
                <a:ext cx="1067185" cy="246221"/>
              </a:xfrm>
              <a:prstGeom prst="rect">
                <a:avLst/>
              </a:prstGeom>
              <a:noFill/>
            </p:spPr>
            <p:txBody>
              <a:bodyPr wrap="square" rtlCol="0">
                <a:spAutoFit/>
              </a:bodyPr>
              <a:lstStyle/>
              <a:p>
                <a:r>
                  <a:rPr lang="en-US" sz="1000" dirty="0">
                    <a:solidFill>
                      <a:schemeClr val="bg1"/>
                    </a:solidFill>
                  </a:rPr>
                  <a:t>Brent </a:t>
                </a:r>
                <a:r>
                  <a:rPr lang="en-US" sz="1000" dirty="0" err="1">
                    <a:solidFill>
                      <a:schemeClr val="bg1"/>
                    </a:solidFill>
                  </a:rPr>
                  <a:t>Borup</a:t>
                </a:r>
                <a:endParaRPr lang="en-US" sz="1000" dirty="0">
                  <a:solidFill>
                    <a:schemeClr val="bg1"/>
                  </a:solidFill>
                </a:endParaRPr>
              </a:p>
            </p:txBody>
          </p:sp>
        </p:grpSp>
      </p:grpSp>
      <p:pic>
        <p:nvPicPr>
          <p:cNvPr id="13" name="Picture 12">
            <a:extLst>
              <a:ext uri="{FF2B5EF4-FFF2-40B4-BE49-F238E27FC236}">
                <a16:creationId xmlns:a16="http://schemas.microsoft.com/office/drawing/2014/main" id="{26B3A259-81E3-4725-B4A2-663F33A4B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1089594"/>
            <a:ext cx="2590800" cy="3276600"/>
          </a:xfrm>
          <a:prstGeom prst="rect">
            <a:avLst/>
          </a:prstGeom>
        </p:spPr>
      </p:pic>
    </p:spTree>
    <p:extLst>
      <p:ext uri="{BB962C8B-B14F-4D97-AF65-F5344CB8AC3E}">
        <p14:creationId xmlns:p14="http://schemas.microsoft.com/office/powerpoint/2010/main" val="6151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8918" y="1402392"/>
            <a:ext cx="4572000" cy="1200329"/>
          </a:xfrm>
          <a:prstGeom prst="rect">
            <a:avLst/>
          </a:prstGeom>
          <a:noFill/>
        </p:spPr>
        <p:txBody>
          <a:bodyPr wrap="square" rtlCol="0">
            <a:spAutoFit/>
          </a:bodyPr>
          <a:lstStyle/>
          <a:p>
            <a:r>
              <a:rPr lang="en-US" sz="2400" dirty="0">
                <a:solidFill>
                  <a:schemeClr val="bg1"/>
                </a:solidFill>
              </a:rPr>
              <a:t>Everything is fulfilled</a:t>
            </a:r>
          </a:p>
          <a:p>
            <a:endParaRPr lang="en-US" sz="2400" dirty="0">
              <a:solidFill>
                <a:schemeClr val="bg1"/>
              </a:solidFill>
            </a:endParaRPr>
          </a:p>
          <a:p>
            <a:r>
              <a:rPr lang="en-US" sz="2400" dirty="0">
                <a:solidFill>
                  <a:schemeClr val="bg1"/>
                </a:solidFill>
              </a:rPr>
              <a:t>His work is complete</a:t>
            </a:r>
          </a:p>
        </p:txBody>
      </p:sp>
      <p:sp>
        <p:nvSpPr>
          <p:cNvPr id="6" name="TextBox 5"/>
          <p:cNvSpPr txBox="1"/>
          <p:nvPr/>
        </p:nvSpPr>
        <p:spPr>
          <a:xfrm>
            <a:off x="1600200" y="60105"/>
            <a:ext cx="89916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It is Done</a:t>
            </a:r>
          </a:p>
        </p:txBody>
      </p:sp>
      <p:sp>
        <p:nvSpPr>
          <p:cNvPr id="7" name="TextBox 6"/>
          <p:cNvSpPr txBox="1"/>
          <p:nvPr/>
        </p:nvSpPr>
        <p:spPr>
          <a:xfrm>
            <a:off x="2164976" y="2866328"/>
            <a:ext cx="9453282" cy="4154984"/>
          </a:xfrm>
          <a:prstGeom prst="rect">
            <a:avLst/>
          </a:prstGeom>
          <a:noFill/>
        </p:spPr>
        <p:txBody>
          <a:bodyPr wrap="square" rtlCol="0">
            <a:spAutoFit/>
          </a:bodyPr>
          <a:lstStyle/>
          <a:p>
            <a:r>
              <a:rPr lang="en-US" sz="2400" dirty="0">
                <a:solidFill>
                  <a:schemeClr val="bg1"/>
                </a:solidFill>
              </a:rPr>
              <a:t>Alpha and Omega</a:t>
            </a:r>
          </a:p>
          <a:p>
            <a:r>
              <a:rPr lang="en-US" sz="2400" dirty="0">
                <a:solidFill>
                  <a:schemeClr val="bg1"/>
                </a:solidFill>
              </a:rPr>
              <a:t>The beginning and end of the Greek alphabet. </a:t>
            </a:r>
          </a:p>
          <a:p>
            <a:endParaRPr lang="en-US" sz="2400" dirty="0">
              <a:solidFill>
                <a:schemeClr val="bg1"/>
              </a:solidFill>
            </a:endParaRPr>
          </a:p>
          <a:p>
            <a:r>
              <a:rPr lang="en-US" sz="2400" dirty="0">
                <a:solidFill>
                  <a:schemeClr val="bg1"/>
                </a:solidFill>
              </a:rPr>
              <a:t>What is Christ the end of?</a:t>
            </a:r>
          </a:p>
          <a:p>
            <a:endParaRPr lang="en-US" sz="2400" b="1" dirty="0">
              <a:solidFill>
                <a:schemeClr val="bg1"/>
              </a:solidFill>
              <a:effectLst>
                <a:glow rad="101600">
                  <a:schemeClr val="accent1">
                    <a:satMod val="175000"/>
                    <a:alpha val="40000"/>
                  </a:schemeClr>
                </a:glow>
              </a:effectLst>
            </a:endParaRPr>
          </a:p>
          <a:p>
            <a:r>
              <a:rPr lang="en-US" sz="2400" b="1" dirty="0">
                <a:solidFill>
                  <a:srgbClr val="FFFF00"/>
                </a:solidFill>
                <a:effectLst>
                  <a:glow rad="101600">
                    <a:schemeClr val="accent1">
                      <a:satMod val="175000"/>
                      <a:alpha val="40000"/>
                    </a:schemeClr>
                  </a:glow>
                </a:effectLst>
              </a:rPr>
              <a:t>The end of tears, of death, of sorrow, of crying, of pain</a:t>
            </a:r>
            <a:r>
              <a:rPr lang="en-US" sz="2400" dirty="0">
                <a:solidFill>
                  <a:srgbClr val="FFFF00"/>
                </a:solidFill>
              </a:rPr>
              <a:t>.</a:t>
            </a:r>
          </a:p>
          <a:p>
            <a:endParaRPr lang="en-US" sz="2400" dirty="0">
              <a:solidFill>
                <a:schemeClr val="bg1"/>
              </a:solidFill>
            </a:endParaRPr>
          </a:p>
          <a:p>
            <a:r>
              <a:rPr lang="en-US" sz="2400" dirty="0">
                <a:solidFill>
                  <a:schemeClr val="bg1"/>
                </a:solidFill>
              </a:rPr>
              <a:t>What is Christ the beginning of?</a:t>
            </a:r>
          </a:p>
          <a:p>
            <a:endParaRPr lang="en-US" sz="2400" dirty="0">
              <a:solidFill>
                <a:schemeClr val="bg1"/>
              </a:solidFill>
            </a:endParaRPr>
          </a:p>
          <a:p>
            <a:r>
              <a:rPr lang="en-US" sz="2400" b="1" dirty="0">
                <a:solidFill>
                  <a:srgbClr val="FFFF00"/>
                </a:solidFill>
                <a:effectLst>
                  <a:glow rad="139700">
                    <a:schemeClr val="accent1">
                      <a:satMod val="175000"/>
                      <a:alpha val="40000"/>
                    </a:schemeClr>
                  </a:glow>
                </a:effectLst>
              </a:rPr>
              <a:t>The beginning of life, of peace, of happiness, of pleasure, of forgiveness.</a:t>
            </a:r>
          </a:p>
          <a:p>
            <a:pPr marL="342900" indent="-342900">
              <a:buAutoNum type="arabicPeriod"/>
            </a:pPr>
            <a:endParaRPr lang="en-US" sz="2400" dirty="0">
              <a:solidFill>
                <a:schemeClr val="bg1"/>
              </a:solidFill>
            </a:endParaRPr>
          </a:p>
        </p:txBody>
      </p:sp>
      <p:sp>
        <p:nvSpPr>
          <p:cNvPr id="8" name="TextBox 7"/>
          <p:cNvSpPr txBox="1"/>
          <p:nvPr/>
        </p:nvSpPr>
        <p:spPr>
          <a:xfrm>
            <a:off x="0" y="6405770"/>
            <a:ext cx="3048000" cy="369332"/>
          </a:xfrm>
          <a:prstGeom prst="rect">
            <a:avLst/>
          </a:prstGeom>
          <a:noFill/>
        </p:spPr>
        <p:txBody>
          <a:bodyPr wrap="square" rtlCol="0">
            <a:spAutoFit/>
          </a:bodyPr>
          <a:lstStyle/>
          <a:p>
            <a:r>
              <a:rPr lang="en-US" dirty="0">
                <a:solidFill>
                  <a:schemeClr val="bg1"/>
                </a:solidFill>
              </a:rPr>
              <a:t>Revelation 21:6</a:t>
            </a:r>
          </a:p>
        </p:txBody>
      </p:sp>
      <p:pic>
        <p:nvPicPr>
          <p:cNvPr id="3" name="Picture 2">
            <a:extLst>
              <a:ext uri="{FF2B5EF4-FFF2-40B4-BE49-F238E27FC236}">
                <a16:creationId xmlns:a16="http://schemas.microsoft.com/office/drawing/2014/main" id="{51080758-2466-485F-A297-201943FD4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636" y="323400"/>
            <a:ext cx="3390571" cy="2542928"/>
          </a:xfrm>
          <a:prstGeom prst="rect">
            <a:avLst/>
          </a:prstGeom>
        </p:spPr>
      </p:pic>
    </p:spTree>
    <p:extLst>
      <p:ext uri="{BB962C8B-B14F-4D97-AF65-F5344CB8AC3E}">
        <p14:creationId xmlns:p14="http://schemas.microsoft.com/office/powerpoint/2010/main" val="29475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TotalTime>
  <Words>5074</Words>
  <Application>Microsoft Office PowerPoint</Application>
  <PresentationFormat>Widescreen</PresentationFormat>
  <Paragraphs>414</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Open Sans</vt:lpstr>
      <vt:lpstr>Arial</vt:lpstr>
      <vt:lpstr>Abadi</vt:lpstr>
      <vt:lpstr>Calibri Light</vt:lpstr>
      <vt:lpstr>Calibri</vt:lpstr>
      <vt:lpstr>EuroStyle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176</cp:revision>
  <dcterms:created xsi:type="dcterms:W3CDTF">2016-05-16T13:36:31Z</dcterms:created>
  <dcterms:modified xsi:type="dcterms:W3CDTF">2020-09-15T15:08:49Z</dcterms:modified>
</cp:coreProperties>
</file>