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76" r:id="rId4"/>
    <p:sldId id="257" r:id="rId5"/>
    <p:sldId id="279" r:id="rId6"/>
    <p:sldId id="277" r:id="rId7"/>
    <p:sldId id="280" r:id="rId8"/>
    <p:sldId id="281" r:id="rId9"/>
    <p:sldId id="282" r:id="rId10"/>
    <p:sldId id="273" r:id="rId11"/>
    <p:sldId id="283" r:id="rId12"/>
    <p:sldId id="284" r:id="rId13"/>
    <p:sldId id="285" r:id="rId14"/>
    <p:sldId id="287" r:id="rId15"/>
    <p:sldId id="288" r:id="rId16"/>
    <p:sldId id="290" r:id="rId17"/>
    <p:sldId id="289" r:id="rId18"/>
    <p:sldId id="291" r:id="rId19"/>
    <p:sldId id="292" r:id="rId20"/>
    <p:sldId id="293" r:id="rId21"/>
    <p:sldId id="294" r:id="rId22"/>
    <p:sldId id="258" r:id="rId23"/>
    <p:sldId id="272" r:id="rId24"/>
    <p:sldId id="295" r:id="rId25"/>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odern No. 20" panose="02070704070505020303" pitchFamily="18" charset="0"/>
      <p:regular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220"/>
    <a:srgbClr val="FF99CC"/>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0-21AE-4AA5-9861-A137DD60B93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0.44977</cdr:x>
      <cdr:y>0.04266</cdr:y>
    </cdr:from>
    <cdr:to>
      <cdr:x>0.54696</cdr:x>
      <cdr:y>0.13925</cdr:y>
    </cdr:to>
    <cdr:sp macro="" textlink="">
      <cdr:nvSpPr>
        <cdr:cNvPr id="2" name="TextBox 1"/>
        <cdr:cNvSpPr txBox="1"/>
      </cdr:nvSpPr>
      <cdr:spPr>
        <a:xfrm xmlns:a="http://schemas.openxmlformats.org/drawingml/2006/main">
          <a:off x="1935804" y="146096"/>
          <a:ext cx="418289" cy="330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12</a:t>
          </a:r>
        </a:p>
      </cdr:txBody>
    </cdr:sp>
  </cdr:relSizeAnchor>
  <cdr:relSizeAnchor xmlns:cdr="http://schemas.openxmlformats.org/drawingml/2006/chartDrawing">
    <cdr:from>
      <cdr:x>0.79558</cdr:x>
      <cdr:y>0.44032</cdr:y>
    </cdr:from>
    <cdr:to>
      <cdr:x>0.89277</cdr:x>
      <cdr:y>0.5369</cdr:y>
    </cdr:to>
    <cdr:sp macro="" textlink="">
      <cdr:nvSpPr>
        <cdr:cNvPr id="3" name="TextBox 1"/>
        <cdr:cNvSpPr txBox="1"/>
      </cdr:nvSpPr>
      <cdr:spPr>
        <a:xfrm xmlns:a="http://schemas.openxmlformats.org/drawingml/2006/main">
          <a:off x="3424136" y="1507787"/>
          <a:ext cx="418289" cy="330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a:solidFill>
                <a:sysClr val="window" lastClr="FFFFFF"/>
              </a:solidFill>
            </a:rPr>
            <a:t>3</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49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40076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74883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60631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4817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77689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B2FFE-3D2D-49B2-85E5-77F5404891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1101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B2FFE-3D2D-49B2-85E5-77F5404891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97328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B2FFE-3D2D-49B2-85E5-77F5404891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16410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49860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97215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2FFE-3D2D-49B2-85E5-77F540489109}"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A11EA-94AB-4A96-82E3-AF1A3BFB8E4B}" type="slidenum">
              <a:rPr lang="en-US" smtClean="0"/>
              <a:pPr/>
              <a:t>‹#›</a:t>
            </a:fld>
            <a:endParaRPr lang="en-US"/>
          </a:p>
        </p:txBody>
      </p:sp>
    </p:spTree>
    <p:extLst>
      <p:ext uri="{BB962C8B-B14F-4D97-AF65-F5344CB8AC3E}">
        <p14:creationId xmlns:p14="http://schemas.microsoft.com/office/powerpoint/2010/main" val="235553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5940EF-C3C4-44FA-9A23-6CAA9FFFC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0535" y="9052"/>
            <a:ext cx="1258432" cy="369332"/>
          </a:xfrm>
          <a:prstGeom prst="rect">
            <a:avLst/>
          </a:prstGeom>
          <a:noFill/>
        </p:spPr>
        <p:txBody>
          <a:bodyPr wrap="square" rtlCol="0">
            <a:spAutoFit/>
          </a:bodyPr>
          <a:lstStyle/>
          <a:p>
            <a:r>
              <a:rPr lang="en-US" dirty="0">
                <a:solidFill>
                  <a:schemeClr val="bg1"/>
                </a:solidFill>
              </a:rPr>
              <a:t>Lesson 17</a:t>
            </a:r>
          </a:p>
        </p:txBody>
      </p:sp>
      <p:sp>
        <p:nvSpPr>
          <p:cNvPr id="6" name="TextBox 5"/>
          <p:cNvSpPr txBox="1"/>
          <p:nvPr/>
        </p:nvSpPr>
        <p:spPr>
          <a:xfrm>
            <a:off x="0" y="758981"/>
            <a:ext cx="12192000" cy="3416320"/>
          </a:xfrm>
          <a:prstGeom prst="rect">
            <a:avLst/>
          </a:prstGeom>
          <a:noFill/>
        </p:spPr>
        <p:txBody>
          <a:bodyPr wrap="square" rtlCol="0">
            <a:spAutoFit/>
          </a:bodyPr>
          <a:lstStyle/>
          <a:p>
            <a:pPr algn="ctr"/>
            <a:r>
              <a:rPr lang="en-US" sz="7200" dirty="0">
                <a:solidFill>
                  <a:schemeClr val="bg1"/>
                </a:solidFill>
                <a:latin typeface="Modern No. 20" pitchFamily="18" charset="0"/>
              </a:rPr>
              <a:t>Feeding 5,000 and Walking on the Water</a:t>
            </a:r>
          </a:p>
          <a:p>
            <a:pPr algn="ctr"/>
            <a:r>
              <a:rPr lang="en-US" sz="7200" dirty="0">
                <a:solidFill>
                  <a:schemeClr val="bg1"/>
                </a:solidFill>
                <a:latin typeface="Modern No. 20" pitchFamily="18" charset="0"/>
              </a:rPr>
              <a:t>Matthew 14</a:t>
            </a:r>
          </a:p>
        </p:txBody>
      </p:sp>
      <p:sp>
        <p:nvSpPr>
          <p:cNvPr id="5" name="Rectangle 4"/>
          <p:cNvSpPr/>
          <p:nvPr/>
        </p:nvSpPr>
        <p:spPr>
          <a:xfrm>
            <a:off x="3172177" y="4750980"/>
            <a:ext cx="6096000" cy="1200329"/>
          </a:xfrm>
          <a:prstGeom prst="rect">
            <a:avLst/>
          </a:prstGeom>
        </p:spPr>
        <p:txBody>
          <a:bodyPr>
            <a:spAutoFit/>
          </a:bodyPr>
          <a:lstStyle/>
          <a:p>
            <a:r>
              <a:rPr lang="en-US" i="1" dirty="0">
                <a:solidFill>
                  <a:schemeClr val="bg1"/>
                </a:solidFill>
              </a:rPr>
              <a:t> Jesus answered them and said, Verily, verily, I say unto you, Ye seek me, not because ye saw the miracles, but because ye did eat of the loaves, and were filled.</a:t>
            </a:r>
          </a:p>
          <a:p>
            <a:r>
              <a:rPr lang="en-US" i="1" dirty="0">
                <a:solidFill>
                  <a:schemeClr val="bg1"/>
                </a:solidFill>
              </a:rPr>
              <a:t>John 6:26</a:t>
            </a:r>
          </a:p>
        </p:txBody>
      </p:sp>
      <p:grpSp>
        <p:nvGrpSpPr>
          <p:cNvPr id="12" name="Group 11"/>
          <p:cNvGrpSpPr/>
          <p:nvPr/>
        </p:nvGrpSpPr>
        <p:grpSpPr>
          <a:xfrm>
            <a:off x="8929512" y="2686755"/>
            <a:ext cx="2325511" cy="1740786"/>
            <a:chOff x="0" y="0"/>
            <a:chExt cx="9161579" cy="6858000"/>
          </a:xfrm>
        </p:grpSpPr>
        <p:sp>
          <p:nvSpPr>
            <p:cNvPr id="13" name="Rectangle 12"/>
            <p:cNvSpPr/>
            <p:nvPr/>
          </p:nvSpPr>
          <p:spPr>
            <a:xfrm>
              <a:off x="0" y="548640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ble Wave 14"/>
            <p:cNvSpPr/>
            <p:nvPr/>
          </p:nvSpPr>
          <p:spPr>
            <a:xfrm>
              <a:off x="0" y="2286000"/>
              <a:ext cx="9144000" cy="4419600"/>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 Wave 15"/>
            <p:cNvSpPr/>
            <p:nvPr/>
          </p:nvSpPr>
          <p:spPr>
            <a:xfrm rot="21007191">
              <a:off x="1295400" y="3505200"/>
              <a:ext cx="6553200" cy="2362200"/>
            </a:xfrm>
            <a:prstGeom prst="doubleWave">
              <a:avLst>
                <a:gd name="adj1" fmla="val 125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p:cNvSpPr/>
            <p:nvPr/>
          </p:nvSpPr>
          <p:spPr>
            <a:xfrm rot="334617">
              <a:off x="0" y="3048000"/>
              <a:ext cx="6553200" cy="2362200"/>
            </a:xfrm>
            <a:prstGeom prst="doubleWave">
              <a:avLst>
                <a:gd name="adj1" fmla="val 12500"/>
                <a:gd name="adj2" fmla="val -1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4"/>
            <p:cNvGrpSpPr/>
            <p:nvPr/>
          </p:nvGrpSpPr>
          <p:grpSpPr>
            <a:xfrm rot="418166">
              <a:off x="3217979" y="953870"/>
              <a:ext cx="5943600" cy="4419600"/>
              <a:chOff x="1981200" y="609600"/>
              <a:chExt cx="5943600" cy="4419600"/>
            </a:xfrm>
          </p:grpSpPr>
          <p:sp>
            <p:nvSpPr>
              <p:cNvPr id="21" name="Rectangle 20"/>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Extract 38"/>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Double Wave 18"/>
            <p:cNvSpPr/>
            <p:nvPr/>
          </p:nvSpPr>
          <p:spPr>
            <a:xfrm>
              <a:off x="2362200" y="4953000"/>
              <a:ext cx="6553200" cy="1676400"/>
            </a:xfrm>
            <a:prstGeom prst="doubleWave">
              <a:avLst>
                <a:gd name="adj1" fmla="val 12500"/>
                <a:gd name="adj2" fmla="val -1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rot="267837">
              <a:off x="325200" y="5006357"/>
              <a:ext cx="4419600" cy="1345742"/>
            </a:xfrm>
            <a:prstGeom prst="doubleWave">
              <a:avLst>
                <a:gd name="adj1" fmla="val 12500"/>
                <a:gd name="adj2" fmla="val -1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7836BA3-6A4C-4720-8F64-FB92E74D2C0E}"/>
              </a:ext>
            </a:extLst>
          </p:cNvPr>
          <p:cNvGrpSpPr/>
          <p:nvPr/>
        </p:nvGrpSpPr>
        <p:grpSpPr>
          <a:xfrm>
            <a:off x="306369" y="2525889"/>
            <a:ext cx="2964585" cy="1937502"/>
            <a:chOff x="306369" y="2525889"/>
            <a:chExt cx="2964585" cy="1937502"/>
          </a:xfrm>
        </p:grpSpPr>
        <p:grpSp>
          <p:nvGrpSpPr>
            <p:cNvPr id="40" name="Group 39"/>
            <p:cNvGrpSpPr/>
            <p:nvPr/>
          </p:nvGrpSpPr>
          <p:grpSpPr>
            <a:xfrm rot="1090636">
              <a:off x="424904" y="3053643"/>
              <a:ext cx="2321119" cy="546146"/>
              <a:chOff x="3962400" y="2286000"/>
              <a:chExt cx="3886200" cy="914400"/>
            </a:xfrm>
          </p:grpSpPr>
          <p:sp>
            <p:nvSpPr>
              <p:cNvPr id="41" name="Oval 40"/>
              <p:cNvSpPr/>
              <p:nvPr/>
            </p:nvSpPr>
            <p:spPr>
              <a:xfrm>
                <a:off x="3962400" y="2286000"/>
                <a:ext cx="3886200" cy="914400"/>
              </a:xfrm>
              <a:prstGeom prst="ellipse">
                <a:avLst/>
              </a:prstGeom>
              <a:solidFill>
                <a:srgbClr val="E8D5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a:off x="6248400" y="2286000"/>
                <a:ext cx="2286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55626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a:off x="4876800" y="2362200"/>
                <a:ext cx="1524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a:off x="62484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709597">
              <a:off x="745066" y="2525889"/>
              <a:ext cx="2381574" cy="1118637"/>
              <a:chOff x="4572000" y="4495800"/>
              <a:chExt cx="3987418" cy="1872910"/>
            </a:xfrm>
          </p:grpSpPr>
          <p:grpSp>
            <p:nvGrpSpPr>
              <p:cNvPr id="47" name="Group 33"/>
              <p:cNvGrpSpPr/>
              <p:nvPr/>
            </p:nvGrpSpPr>
            <p:grpSpPr>
              <a:xfrm>
                <a:off x="4572000" y="4495800"/>
                <a:ext cx="3073018" cy="1187110"/>
                <a:chOff x="4495800" y="439707"/>
                <a:chExt cx="3073018" cy="1187110"/>
              </a:xfrm>
            </p:grpSpPr>
            <p:sp>
              <p:nvSpPr>
                <p:cNvPr id="52" name="Isosceles Triangle 51"/>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63"/>
              <p:cNvGrpSpPr/>
              <p:nvPr/>
            </p:nvGrpSpPr>
            <p:grpSpPr>
              <a:xfrm>
                <a:off x="5486400" y="5181600"/>
                <a:ext cx="3073018" cy="1187110"/>
                <a:chOff x="4495800" y="439707"/>
                <a:chExt cx="3073018" cy="1187110"/>
              </a:xfrm>
            </p:grpSpPr>
            <p:sp>
              <p:nvSpPr>
                <p:cNvPr id="49" name="Isosceles Triangle 48"/>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407969" y="3386667"/>
              <a:ext cx="2321119" cy="546146"/>
              <a:chOff x="3962400" y="2286000"/>
              <a:chExt cx="3886200" cy="914400"/>
            </a:xfrm>
          </p:grpSpPr>
          <p:sp>
            <p:nvSpPr>
              <p:cNvPr id="56" name="Oval 55"/>
              <p:cNvSpPr/>
              <p:nvPr/>
            </p:nvSpPr>
            <p:spPr>
              <a:xfrm>
                <a:off x="3962400" y="2286000"/>
                <a:ext cx="3886200" cy="914400"/>
              </a:xfrm>
              <a:prstGeom prst="ellipse">
                <a:avLst/>
              </a:prstGeom>
              <a:solidFill>
                <a:srgbClr val="E8D5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a:off x="6248400" y="2286000"/>
                <a:ext cx="2286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55626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a:off x="4876800" y="2362200"/>
                <a:ext cx="1524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a:off x="62484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791791" y="3578578"/>
              <a:ext cx="2321119" cy="546146"/>
              <a:chOff x="3962400" y="2286000"/>
              <a:chExt cx="3886200" cy="914400"/>
            </a:xfrm>
          </p:grpSpPr>
          <p:sp>
            <p:nvSpPr>
              <p:cNvPr id="62" name="Oval 61"/>
              <p:cNvSpPr/>
              <p:nvPr/>
            </p:nvSpPr>
            <p:spPr>
              <a:xfrm>
                <a:off x="3962400" y="2286000"/>
                <a:ext cx="3886200" cy="914400"/>
              </a:xfrm>
              <a:prstGeom prst="ellipse">
                <a:avLst/>
              </a:prstGeom>
              <a:solidFill>
                <a:srgbClr val="E8D5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a:off x="6248400" y="2286000"/>
                <a:ext cx="2286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a:off x="55626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a:off x="4876800" y="2362200"/>
                <a:ext cx="1524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a:off x="62484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949835" y="3793067"/>
              <a:ext cx="2321119" cy="546146"/>
              <a:chOff x="3962400" y="2286000"/>
              <a:chExt cx="3886200" cy="914400"/>
            </a:xfrm>
          </p:grpSpPr>
          <p:sp>
            <p:nvSpPr>
              <p:cNvPr id="68" name="Oval 67"/>
              <p:cNvSpPr/>
              <p:nvPr/>
            </p:nvSpPr>
            <p:spPr>
              <a:xfrm>
                <a:off x="3962400" y="2286000"/>
                <a:ext cx="3886200" cy="914400"/>
              </a:xfrm>
              <a:prstGeom prst="ellipse">
                <a:avLst/>
              </a:prstGeom>
              <a:solidFill>
                <a:srgbClr val="E8D5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a:off x="6248400" y="2286000"/>
                <a:ext cx="2286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a:off x="55626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a:off x="4876800" y="2362200"/>
                <a:ext cx="1524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a:off x="62484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357802">
              <a:off x="306369" y="3917245"/>
              <a:ext cx="2321119" cy="546146"/>
              <a:chOff x="3962400" y="2286000"/>
              <a:chExt cx="3886200" cy="914400"/>
            </a:xfrm>
          </p:grpSpPr>
          <p:sp>
            <p:nvSpPr>
              <p:cNvPr id="74" name="Oval 73"/>
              <p:cNvSpPr/>
              <p:nvPr/>
            </p:nvSpPr>
            <p:spPr>
              <a:xfrm>
                <a:off x="3962400" y="2286000"/>
                <a:ext cx="3886200" cy="914400"/>
              </a:xfrm>
              <a:prstGeom prst="ellipse">
                <a:avLst/>
              </a:prstGeom>
              <a:solidFill>
                <a:srgbClr val="E8D5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a:off x="6248400" y="2286000"/>
                <a:ext cx="2286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a:off x="55626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a:off x="4876800" y="2362200"/>
                <a:ext cx="1524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62484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2868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26546" y="931446"/>
            <a:ext cx="9265710" cy="523220"/>
          </a:xfrm>
          <a:prstGeom prst="rect">
            <a:avLst/>
          </a:prstGeom>
        </p:spPr>
        <p:txBody>
          <a:bodyPr wrap="square">
            <a:spAutoFit/>
          </a:bodyPr>
          <a:lstStyle/>
          <a:p>
            <a:pPr fontAlgn="base"/>
            <a:r>
              <a:rPr lang="en-US" sz="2800" dirty="0">
                <a:solidFill>
                  <a:schemeClr val="bg1"/>
                </a:solidFill>
              </a:rPr>
              <a:t> “five thousand men” meant five thousand </a:t>
            </a:r>
            <a:r>
              <a:rPr lang="en-US" sz="2800" i="1" dirty="0">
                <a:solidFill>
                  <a:schemeClr val="bg1"/>
                </a:solidFill>
              </a:rPr>
              <a:t>males. </a:t>
            </a:r>
            <a:r>
              <a:rPr lang="en-US" sz="1200" i="1" dirty="0">
                <a:solidFill>
                  <a:schemeClr val="bg1"/>
                </a:solidFill>
              </a:rPr>
              <a:t>(5)</a:t>
            </a:r>
            <a:endParaRPr lang="en-US" sz="1200" b="0" i="0" dirty="0">
              <a:solidFill>
                <a:schemeClr val="bg1"/>
              </a:solidFill>
              <a:effectLst/>
              <a:latin typeface="Open Sans"/>
            </a:endParaRPr>
          </a:p>
        </p:txBody>
      </p:sp>
      <p:grpSp>
        <p:nvGrpSpPr>
          <p:cNvPr id="7" name="Group 6"/>
          <p:cNvGrpSpPr/>
          <p:nvPr/>
        </p:nvGrpSpPr>
        <p:grpSpPr>
          <a:xfrm>
            <a:off x="437745" y="1970129"/>
            <a:ext cx="4591455" cy="3759463"/>
            <a:chOff x="1653701" y="1662112"/>
            <a:chExt cx="4591455" cy="3759463"/>
          </a:xfrm>
        </p:grpSpPr>
        <p:pic>
          <p:nvPicPr>
            <p:cNvPr id="5122" name="Picture 2" descr="two fish and basket"/>
            <p:cNvPicPr>
              <a:picLocks noChangeAspect="1" noChangeArrowheads="1"/>
            </p:cNvPicPr>
            <p:nvPr/>
          </p:nvPicPr>
          <p:blipFill>
            <a:blip r:embed="rId3" cstate="print"/>
            <a:srcRect/>
            <a:stretch>
              <a:fillRect/>
            </a:stretch>
          </p:blipFill>
          <p:spPr bwMode="auto">
            <a:xfrm>
              <a:off x="1673090" y="1662112"/>
              <a:ext cx="4286250" cy="3219451"/>
            </a:xfrm>
            <a:prstGeom prst="rect">
              <a:avLst/>
            </a:prstGeom>
            <a:noFill/>
          </p:spPr>
        </p:pic>
        <p:sp>
          <p:nvSpPr>
            <p:cNvPr id="6" name="Rectangle 5"/>
            <p:cNvSpPr/>
            <p:nvPr/>
          </p:nvSpPr>
          <p:spPr>
            <a:xfrm>
              <a:off x="1653701" y="4990688"/>
              <a:ext cx="4591455" cy="430887"/>
            </a:xfrm>
            <a:prstGeom prst="rect">
              <a:avLst/>
            </a:prstGeom>
          </p:spPr>
          <p:txBody>
            <a:bodyPr wrap="square">
              <a:spAutoFit/>
            </a:bodyPr>
            <a:lstStyle/>
            <a:p>
              <a:r>
                <a:rPr lang="en-US" sz="1100" dirty="0">
                  <a:solidFill>
                    <a:schemeClr val="bg1"/>
                  </a:solidFill>
                </a:rPr>
                <a:t>The mosaic is from the floor of a church built in the fifth century A.D. at the traditional site of the feeding of the five thousand. </a:t>
              </a:r>
            </a:p>
          </p:txBody>
        </p:sp>
      </p:grpSp>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Give Ye Them To Eat</a:t>
            </a:r>
          </a:p>
        </p:txBody>
      </p:sp>
      <p:sp>
        <p:nvSpPr>
          <p:cNvPr id="9" name="Rectangle 8"/>
          <p:cNvSpPr/>
          <p:nvPr/>
        </p:nvSpPr>
        <p:spPr>
          <a:xfrm>
            <a:off x="0" y="6550223"/>
            <a:ext cx="2983830" cy="307777"/>
          </a:xfrm>
          <a:prstGeom prst="rect">
            <a:avLst/>
          </a:prstGeom>
        </p:spPr>
        <p:txBody>
          <a:bodyPr wrap="none">
            <a:spAutoFit/>
          </a:bodyPr>
          <a:lstStyle/>
          <a:p>
            <a:r>
              <a:rPr lang="en-US" sz="1400" dirty="0">
                <a:solidFill>
                  <a:schemeClr val="bg1"/>
                </a:solidFill>
              </a:rPr>
              <a:t>Matthew 14:15-21; Mark 6:37; Luke 9:</a:t>
            </a:r>
            <a:endParaRPr lang="en-US" sz="1400" dirty="0"/>
          </a:p>
        </p:txBody>
      </p:sp>
      <p:sp>
        <p:nvSpPr>
          <p:cNvPr id="10" name="Rectangle 9"/>
          <p:cNvSpPr/>
          <p:nvPr/>
        </p:nvSpPr>
        <p:spPr>
          <a:xfrm>
            <a:off x="4970835" y="1651789"/>
            <a:ext cx="6741267" cy="523220"/>
          </a:xfrm>
          <a:prstGeom prst="rect">
            <a:avLst/>
          </a:prstGeom>
        </p:spPr>
        <p:txBody>
          <a:bodyPr wrap="square">
            <a:spAutoFit/>
          </a:bodyPr>
          <a:lstStyle/>
          <a:p>
            <a:pPr algn="ctr"/>
            <a:r>
              <a:rPr lang="en-US" sz="2800" dirty="0">
                <a:solidFill>
                  <a:schemeClr val="bg1"/>
                </a:solidFill>
              </a:rPr>
              <a:t>Why did Jesus feed the 5,000?</a:t>
            </a:r>
          </a:p>
        </p:txBody>
      </p:sp>
      <p:sp>
        <p:nvSpPr>
          <p:cNvPr id="11" name="Rectangle 10"/>
          <p:cNvSpPr/>
          <p:nvPr/>
        </p:nvSpPr>
        <p:spPr>
          <a:xfrm>
            <a:off x="4996775" y="2854776"/>
            <a:ext cx="6948791" cy="3416320"/>
          </a:xfrm>
          <a:prstGeom prst="rect">
            <a:avLst/>
          </a:prstGeom>
        </p:spPr>
        <p:txBody>
          <a:bodyPr wrap="square">
            <a:spAutoFit/>
          </a:bodyPr>
          <a:lstStyle/>
          <a:p>
            <a:pPr marL="342900" indent="-342900">
              <a:buAutoNum type="arabicPeriod"/>
            </a:pPr>
            <a:r>
              <a:rPr lang="en-US" dirty="0">
                <a:solidFill>
                  <a:schemeClr val="bg1"/>
                </a:solidFill>
              </a:rPr>
              <a:t>They were hungry, fainting for want of temporal food, and there was none available for them. They had left their camps and villages to hear His word…temporal need.</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 testimony and witness that He was the Son of God, the promised Messiah (John 6:14)</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Jesus performed this miracle as a setting for one of his strongest and deepest recorded discourses—the Sermon on the bread of Life…so to provide temporal food to sustain mortal life, He provided the lesson that man must eat spiritually to gain eternal life. (3)</a:t>
            </a:r>
          </a:p>
          <a:p>
            <a:pPr marL="342900" indent="-342900"/>
            <a:endParaRPr lang="en-US" dirty="0">
              <a:solidFill>
                <a:schemeClr val="bg1"/>
              </a:solidFill>
            </a:endParaRPr>
          </a:p>
        </p:txBody>
      </p:sp>
      <p:pic>
        <p:nvPicPr>
          <p:cNvPr id="12" name="Picture 11" descr="bruce R. McConkie.jpg"/>
          <p:cNvPicPr>
            <a:picLocks noChangeAspect="1"/>
          </p:cNvPicPr>
          <p:nvPr/>
        </p:nvPicPr>
        <p:blipFill>
          <a:blip r:embed="rId4" cstate="print"/>
          <a:stretch>
            <a:fillRect/>
          </a:stretch>
        </p:blipFill>
        <p:spPr>
          <a:xfrm>
            <a:off x="10757469" y="165806"/>
            <a:ext cx="1061998" cy="1482372"/>
          </a:xfrm>
          <a:prstGeom prst="rect">
            <a:avLst/>
          </a:prstGeom>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To Bless and Brake Bread</a:t>
            </a:r>
          </a:p>
        </p:txBody>
      </p:sp>
      <p:sp>
        <p:nvSpPr>
          <p:cNvPr id="9" name="Rectangle 8"/>
          <p:cNvSpPr/>
          <p:nvPr/>
        </p:nvSpPr>
        <p:spPr>
          <a:xfrm>
            <a:off x="0" y="6550223"/>
            <a:ext cx="2843727" cy="307777"/>
          </a:xfrm>
          <a:prstGeom prst="rect">
            <a:avLst/>
          </a:prstGeom>
        </p:spPr>
        <p:txBody>
          <a:bodyPr wrap="none">
            <a:spAutoFit/>
          </a:bodyPr>
          <a:lstStyle/>
          <a:p>
            <a:r>
              <a:rPr lang="en-US" sz="1400" dirty="0">
                <a:solidFill>
                  <a:schemeClr val="bg1"/>
                </a:solidFill>
              </a:rPr>
              <a:t>Matthew 14:17; Mark 6:37; John 6:7</a:t>
            </a:r>
            <a:endParaRPr lang="en-US" sz="1400" dirty="0"/>
          </a:p>
        </p:txBody>
      </p:sp>
      <p:sp>
        <p:nvSpPr>
          <p:cNvPr id="11" name="Rectangle 10"/>
          <p:cNvSpPr/>
          <p:nvPr/>
        </p:nvSpPr>
        <p:spPr>
          <a:xfrm>
            <a:off x="6177064" y="2407304"/>
            <a:ext cx="4873557" cy="923330"/>
          </a:xfrm>
          <a:prstGeom prst="rect">
            <a:avLst/>
          </a:prstGeom>
        </p:spPr>
        <p:txBody>
          <a:bodyPr wrap="square">
            <a:spAutoFit/>
          </a:bodyPr>
          <a:lstStyle/>
          <a:p>
            <a:pPr marL="342900" indent="-342900"/>
            <a:r>
              <a:rPr lang="en-US" dirty="0">
                <a:solidFill>
                  <a:schemeClr val="bg1"/>
                </a:solidFill>
              </a:rPr>
              <a:t>“two hundred pennyworth,” or  two hundred </a:t>
            </a:r>
            <a:r>
              <a:rPr lang="en-US" i="1" dirty="0" err="1">
                <a:solidFill>
                  <a:schemeClr val="bg1"/>
                </a:solidFill>
              </a:rPr>
              <a:t>denarii</a:t>
            </a:r>
            <a:r>
              <a:rPr lang="en-US" dirty="0">
                <a:solidFill>
                  <a:schemeClr val="bg1"/>
                </a:solidFill>
              </a:rPr>
              <a:t>—roughly eight months’ wages for a common laborer.</a:t>
            </a:r>
          </a:p>
        </p:txBody>
      </p:sp>
      <p:sp>
        <p:nvSpPr>
          <p:cNvPr id="12" name="Rectangle 11"/>
          <p:cNvSpPr/>
          <p:nvPr/>
        </p:nvSpPr>
        <p:spPr>
          <a:xfrm>
            <a:off x="188068" y="1063027"/>
            <a:ext cx="6096000" cy="646331"/>
          </a:xfrm>
          <a:prstGeom prst="rect">
            <a:avLst/>
          </a:prstGeom>
        </p:spPr>
        <p:txBody>
          <a:bodyPr>
            <a:spAutoFit/>
          </a:bodyPr>
          <a:lstStyle/>
          <a:p>
            <a:r>
              <a:rPr lang="en-US" i="1" dirty="0">
                <a:solidFill>
                  <a:srgbClr val="FFFF00"/>
                </a:solidFill>
              </a:rPr>
              <a:t>Shall we go and buy two hundred pennyworth of bread, and give them to eat? Mark 6:37</a:t>
            </a:r>
          </a:p>
        </p:txBody>
      </p:sp>
      <p:pic>
        <p:nvPicPr>
          <p:cNvPr id="36866" name="Picture 2" descr="http://www.beastcoins.com/RomanImperial/VIII/Antioch/Z5256.jpg"/>
          <p:cNvPicPr>
            <a:picLocks noChangeAspect="1" noChangeArrowheads="1"/>
          </p:cNvPicPr>
          <p:nvPr/>
        </p:nvPicPr>
        <p:blipFill>
          <a:blip r:embed="rId3" cstate="print"/>
          <a:srcRect/>
          <a:stretch>
            <a:fillRect/>
          </a:stretch>
        </p:blipFill>
        <p:spPr bwMode="auto">
          <a:xfrm>
            <a:off x="1303507" y="1933203"/>
            <a:ext cx="4225384" cy="2202834"/>
          </a:xfrm>
          <a:prstGeom prst="rect">
            <a:avLst/>
          </a:prstGeom>
          <a:noFill/>
        </p:spPr>
      </p:pic>
      <p:sp>
        <p:nvSpPr>
          <p:cNvPr id="13" name="Rectangle 12"/>
          <p:cNvSpPr/>
          <p:nvPr/>
        </p:nvSpPr>
        <p:spPr>
          <a:xfrm>
            <a:off x="5431277" y="4976336"/>
            <a:ext cx="6096000" cy="1477328"/>
          </a:xfrm>
          <a:prstGeom prst="rect">
            <a:avLst/>
          </a:prstGeom>
        </p:spPr>
        <p:txBody>
          <a:bodyPr>
            <a:spAutoFit/>
          </a:bodyPr>
          <a:lstStyle/>
          <a:p>
            <a:r>
              <a:rPr lang="en-US" dirty="0">
                <a:solidFill>
                  <a:schemeClr val="bg1"/>
                </a:solidFill>
              </a:rPr>
              <a:t>“A major reason this church has grown from its humble beginnings to its current strength is the faithfulness and devotion of millions of humble and devoted people who have only five loaves and two small fishes to offer in the service of the Master.” (6)</a:t>
            </a:r>
          </a:p>
        </p:txBody>
      </p:sp>
      <p:pic>
        <p:nvPicPr>
          <p:cNvPr id="14" name="Picture 13" descr="james e faust.jpg"/>
          <p:cNvPicPr>
            <a:picLocks noChangeAspect="1"/>
          </p:cNvPicPr>
          <p:nvPr/>
        </p:nvPicPr>
        <p:blipFill>
          <a:blip r:embed="rId4" cstate="print"/>
          <a:stretch>
            <a:fillRect/>
          </a:stretch>
        </p:blipFill>
        <p:spPr>
          <a:xfrm>
            <a:off x="3486353" y="4762500"/>
            <a:ext cx="1581150" cy="1905000"/>
          </a:xfrm>
          <a:prstGeom prst="rect">
            <a:avLst/>
          </a:prstGeom>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The Bread of Life</a:t>
            </a:r>
          </a:p>
        </p:txBody>
      </p:sp>
      <p:sp>
        <p:nvSpPr>
          <p:cNvPr id="9" name="Rectangle 8"/>
          <p:cNvSpPr/>
          <p:nvPr/>
        </p:nvSpPr>
        <p:spPr>
          <a:xfrm>
            <a:off x="0" y="6550223"/>
            <a:ext cx="2574423" cy="307777"/>
          </a:xfrm>
          <a:prstGeom prst="rect">
            <a:avLst/>
          </a:prstGeom>
        </p:spPr>
        <p:txBody>
          <a:bodyPr wrap="none">
            <a:spAutoFit/>
          </a:bodyPr>
          <a:lstStyle/>
          <a:p>
            <a:r>
              <a:rPr lang="en-US" sz="1400" dirty="0">
                <a:solidFill>
                  <a:schemeClr val="bg1"/>
                </a:solidFill>
              </a:rPr>
              <a:t>Matthew 14:20-21; John 6:22-58</a:t>
            </a:r>
            <a:endParaRPr lang="en-US" sz="1400" dirty="0"/>
          </a:p>
        </p:txBody>
      </p:sp>
      <p:sp>
        <p:nvSpPr>
          <p:cNvPr id="13" name="Rectangle 12"/>
          <p:cNvSpPr/>
          <p:nvPr/>
        </p:nvSpPr>
        <p:spPr>
          <a:xfrm>
            <a:off x="4925439" y="1406285"/>
            <a:ext cx="6096000" cy="1477328"/>
          </a:xfrm>
          <a:prstGeom prst="rect">
            <a:avLst/>
          </a:prstGeom>
        </p:spPr>
        <p:txBody>
          <a:bodyPr>
            <a:spAutoFit/>
          </a:bodyPr>
          <a:lstStyle/>
          <a:p>
            <a:r>
              <a:rPr lang="en-US" dirty="0">
                <a:solidFill>
                  <a:schemeClr val="bg1"/>
                </a:solidFill>
              </a:rPr>
              <a:t>We eat food to stimulate our physical bodies. Without the partaking of food we would become weak and sickly, and fail physically. It is just as necessary, for our spiritual body, that we should partake of this sacrament and by it obtain spiritual food for our souls.</a:t>
            </a:r>
          </a:p>
        </p:txBody>
      </p:sp>
      <p:pic>
        <p:nvPicPr>
          <p:cNvPr id="37890" name="Picture 2" descr="http://request.org.uk/wp-content/uploads/2013/06/JESUS-MIRACLE-FEED-5000-370x270.jpg"/>
          <p:cNvPicPr>
            <a:picLocks noChangeAspect="1" noChangeArrowheads="1"/>
          </p:cNvPicPr>
          <p:nvPr/>
        </p:nvPicPr>
        <p:blipFill>
          <a:blip r:embed="rId3" cstate="print"/>
          <a:srcRect/>
          <a:stretch>
            <a:fillRect/>
          </a:stretch>
        </p:blipFill>
        <p:spPr bwMode="auto">
          <a:xfrm>
            <a:off x="719778" y="1003875"/>
            <a:ext cx="3524250" cy="2571751"/>
          </a:xfrm>
          <a:prstGeom prst="rect">
            <a:avLst/>
          </a:prstGeom>
          <a:noFill/>
        </p:spPr>
      </p:pic>
      <p:sp>
        <p:nvSpPr>
          <p:cNvPr id="15" name="Rectangle 14"/>
          <p:cNvSpPr/>
          <p:nvPr/>
        </p:nvSpPr>
        <p:spPr>
          <a:xfrm>
            <a:off x="353438" y="3719156"/>
            <a:ext cx="6096000" cy="2031325"/>
          </a:xfrm>
          <a:prstGeom prst="rect">
            <a:avLst/>
          </a:prstGeom>
        </p:spPr>
        <p:txBody>
          <a:bodyPr>
            <a:spAutoFit/>
          </a:bodyPr>
          <a:lstStyle/>
          <a:p>
            <a:r>
              <a:rPr lang="en-US" dirty="0">
                <a:solidFill>
                  <a:schemeClr val="bg1"/>
                </a:solidFill>
              </a:rPr>
              <a:t>“We must come, however, to the sacrament table hungry. If we should repair to a banquet where the finest of earth’s providing may be had, without hunger, without appetite, the food would not be tempting, nor do us any good. </a:t>
            </a:r>
          </a:p>
          <a:p>
            <a:endParaRPr lang="en-US" dirty="0">
              <a:solidFill>
                <a:schemeClr val="bg1"/>
              </a:solidFill>
            </a:endParaRPr>
          </a:p>
          <a:p>
            <a:r>
              <a:rPr lang="en-US" dirty="0">
                <a:solidFill>
                  <a:schemeClr val="bg1"/>
                </a:solidFill>
              </a:rPr>
              <a:t>If we repair to the sacrament table, we must come hungering and thirsting for righteousness, for spiritual growth.” (7)</a:t>
            </a:r>
          </a:p>
        </p:txBody>
      </p:sp>
      <p:pic>
        <p:nvPicPr>
          <p:cNvPr id="17" name="Picture 16" descr="bread and water.jpg"/>
          <p:cNvPicPr>
            <a:picLocks noChangeAspect="1"/>
          </p:cNvPicPr>
          <p:nvPr/>
        </p:nvPicPr>
        <p:blipFill>
          <a:blip r:embed="rId4" cstate="print"/>
          <a:stretch>
            <a:fillRect/>
          </a:stretch>
        </p:blipFill>
        <p:spPr>
          <a:xfrm>
            <a:off x="6857998" y="2855271"/>
            <a:ext cx="3999487" cy="3201805"/>
          </a:xfrm>
          <a:prstGeom prst="rect">
            <a:avLst/>
          </a:prstGeom>
        </p:spPr>
      </p:pic>
      <p:sp>
        <p:nvSpPr>
          <p:cNvPr id="18" name="Rectangle 17"/>
          <p:cNvSpPr/>
          <p:nvPr/>
        </p:nvSpPr>
        <p:spPr>
          <a:xfrm>
            <a:off x="3453318" y="6177012"/>
            <a:ext cx="6096000" cy="584775"/>
          </a:xfrm>
          <a:prstGeom prst="rect">
            <a:avLst/>
          </a:prstGeom>
        </p:spPr>
        <p:txBody>
          <a:bodyPr>
            <a:spAutoFit/>
          </a:bodyPr>
          <a:lstStyle/>
          <a:p>
            <a:r>
              <a:rPr lang="en-US" sz="3200" dirty="0">
                <a:solidFill>
                  <a:srgbClr val="FFFF00"/>
                </a:solidFill>
              </a:rPr>
              <a:t>And they were filled</a:t>
            </a:r>
          </a:p>
        </p:txBody>
      </p:sp>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The Fourth Watch</a:t>
            </a:r>
          </a:p>
        </p:txBody>
      </p:sp>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14:22-25</a:t>
            </a:r>
            <a:endParaRPr lang="en-US" sz="1400" dirty="0"/>
          </a:p>
        </p:txBody>
      </p:sp>
      <p:sp>
        <p:nvSpPr>
          <p:cNvPr id="13" name="Rectangle 12"/>
          <p:cNvSpPr/>
          <p:nvPr/>
        </p:nvSpPr>
        <p:spPr>
          <a:xfrm>
            <a:off x="285345" y="1143638"/>
            <a:ext cx="6096000" cy="1015663"/>
          </a:xfrm>
          <a:prstGeom prst="rect">
            <a:avLst/>
          </a:prstGeom>
        </p:spPr>
        <p:txBody>
          <a:bodyPr>
            <a:spAutoFit/>
          </a:bodyPr>
          <a:lstStyle/>
          <a:p>
            <a:r>
              <a:rPr lang="en-US" sz="2000" dirty="0">
                <a:solidFill>
                  <a:schemeClr val="bg1"/>
                </a:solidFill>
              </a:rPr>
              <a:t>The Romans divided the night hours into four watches, corresponding roughly to 6:00–9:00 p.m., 9:00 p.m.–midnight, midnight–3:00 a.m., and 3:00–6:00 a.m.</a:t>
            </a:r>
          </a:p>
        </p:txBody>
      </p:sp>
      <p:sp>
        <p:nvSpPr>
          <p:cNvPr id="15" name="Rectangle 14"/>
          <p:cNvSpPr/>
          <p:nvPr/>
        </p:nvSpPr>
        <p:spPr>
          <a:xfrm>
            <a:off x="7540978" y="4791601"/>
            <a:ext cx="3796548" cy="1323439"/>
          </a:xfrm>
          <a:prstGeom prst="rect">
            <a:avLst/>
          </a:prstGeom>
        </p:spPr>
        <p:txBody>
          <a:bodyPr wrap="square">
            <a:spAutoFit/>
          </a:bodyPr>
          <a:lstStyle/>
          <a:p>
            <a:r>
              <a:rPr lang="en-US" sz="2000" dirty="0">
                <a:solidFill>
                  <a:schemeClr val="bg1"/>
                </a:solidFill>
              </a:rPr>
              <a:t>When the Savior came to the disciples in the fourth watch, they had been rowing all night against a contrary wind.</a:t>
            </a:r>
          </a:p>
        </p:txBody>
      </p:sp>
      <p:graphicFrame>
        <p:nvGraphicFramePr>
          <p:cNvPr id="11" name="Chart 10"/>
          <p:cNvGraphicFramePr/>
          <p:nvPr/>
        </p:nvGraphicFramePr>
        <p:xfrm>
          <a:off x="7042825" y="816943"/>
          <a:ext cx="4303949" cy="342431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p:cNvSpPr txBox="1"/>
          <p:nvPr/>
        </p:nvSpPr>
        <p:spPr>
          <a:xfrm>
            <a:off x="7637834" y="2358957"/>
            <a:ext cx="418289" cy="3307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bg1"/>
                </a:solidFill>
              </a:rPr>
              <a:t>9</a:t>
            </a:r>
          </a:p>
        </p:txBody>
      </p:sp>
      <p:sp>
        <p:nvSpPr>
          <p:cNvPr id="14" name="TextBox 1"/>
          <p:cNvSpPr txBox="1"/>
          <p:nvPr/>
        </p:nvSpPr>
        <p:spPr>
          <a:xfrm>
            <a:off x="9028889" y="3750013"/>
            <a:ext cx="418289" cy="3307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bg1"/>
                </a:solidFill>
              </a:rPr>
              <a:t>6</a:t>
            </a:r>
          </a:p>
        </p:txBody>
      </p:sp>
      <p:cxnSp>
        <p:nvCxnSpPr>
          <p:cNvPr id="20" name="Straight Arrow Connector 19"/>
          <p:cNvCxnSpPr/>
          <p:nvPr/>
        </p:nvCxnSpPr>
        <p:spPr>
          <a:xfrm flipH="1" flipV="1">
            <a:off x="9173184" y="1371600"/>
            <a:ext cx="19454" cy="11965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067800" y="2362200"/>
            <a:ext cx="311285" cy="3112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9219299" y="2515380"/>
            <a:ext cx="1064879" cy="246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211733" y="2551289"/>
            <a:ext cx="1" cy="1049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9460090" y="2686755"/>
            <a:ext cx="1614310" cy="1208409"/>
            <a:chOff x="0" y="0"/>
            <a:chExt cx="9161579" cy="6858000"/>
          </a:xfrm>
        </p:grpSpPr>
        <p:sp>
          <p:nvSpPr>
            <p:cNvPr id="45" name="Rectangle 44"/>
            <p:cNvSpPr/>
            <p:nvPr/>
          </p:nvSpPr>
          <p:spPr>
            <a:xfrm>
              <a:off x="0" y="548640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0" y="0"/>
              <a:ext cx="91440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uble Wave 46"/>
            <p:cNvSpPr/>
            <p:nvPr/>
          </p:nvSpPr>
          <p:spPr>
            <a:xfrm>
              <a:off x="0" y="2286000"/>
              <a:ext cx="9144000" cy="4419600"/>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uble Wave 47"/>
            <p:cNvSpPr/>
            <p:nvPr/>
          </p:nvSpPr>
          <p:spPr>
            <a:xfrm rot="21007191">
              <a:off x="1295400" y="3505200"/>
              <a:ext cx="6553200" cy="2362200"/>
            </a:xfrm>
            <a:prstGeom prst="doubleWave">
              <a:avLst>
                <a:gd name="adj1" fmla="val 125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p:cNvSpPr/>
            <p:nvPr/>
          </p:nvSpPr>
          <p:spPr>
            <a:xfrm rot="334617">
              <a:off x="0" y="3048000"/>
              <a:ext cx="6553200" cy="2362200"/>
            </a:xfrm>
            <a:prstGeom prst="doubleWave">
              <a:avLst>
                <a:gd name="adj1" fmla="val 12500"/>
                <a:gd name="adj2" fmla="val -1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94"/>
            <p:cNvGrpSpPr/>
            <p:nvPr/>
          </p:nvGrpSpPr>
          <p:grpSpPr>
            <a:xfrm rot="418166">
              <a:off x="3217979" y="953870"/>
              <a:ext cx="5943600" cy="4419600"/>
              <a:chOff x="1981200" y="609600"/>
              <a:chExt cx="5943600" cy="4419600"/>
            </a:xfrm>
          </p:grpSpPr>
          <p:sp>
            <p:nvSpPr>
              <p:cNvPr id="53" name="Rectangle 52"/>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60"/>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Triangle 62"/>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63"/>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Extract 70"/>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Double Wave 50"/>
            <p:cNvSpPr/>
            <p:nvPr/>
          </p:nvSpPr>
          <p:spPr>
            <a:xfrm>
              <a:off x="2362200" y="4953000"/>
              <a:ext cx="6553200" cy="1676400"/>
            </a:xfrm>
            <a:prstGeom prst="doubleWave">
              <a:avLst>
                <a:gd name="adj1" fmla="val 12500"/>
                <a:gd name="adj2" fmla="val -1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267837">
              <a:off x="325200" y="5006357"/>
              <a:ext cx="4419600" cy="1345742"/>
            </a:xfrm>
            <a:prstGeom prst="doubleWave">
              <a:avLst>
                <a:gd name="adj1" fmla="val 12500"/>
                <a:gd name="adj2" fmla="val -1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https://d1hdlz9ljonw49.cloudfront.net/product-images/000/489/556/detail/ChristWalkingWater.jpg"/>
          <p:cNvPicPr>
            <a:picLocks noChangeAspect="1" noChangeArrowheads="1"/>
          </p:cNvPicPr>
          <p:nvPr/>
        </p:nvPicPr>
        <p:blipFill>
          <a:blip r:embed="rId4" cstate="print"/>
          <a:srcRect/>
          <a:stretch>
            <a:fillRect/>
          </a:stretch>
        </p:blipFill>
        <p:spPr bwMode="auto">
          <a:xfrm>
            <a:off x="1603021" y="2617964"/>
            <a:ext cx="4960409" cy="3531417"/>
          </a:xfrm>
          <a:prstGeom prst="rect">
            <a:avLst/>
          </a:prstGeom>
          <a:noFill/>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14:22-25</a:t>
            </a:r>
            <a:endParaRPr lang="en-US" sz="1400" dirty="0"/>
          </a:p>
        </p:txBody>
      </p:sp>
      <p:sp>
        <p:nvSpPr>
          <p:cNvPr id="44" name="Rectangle 43"/>
          <p:cNvSpPr/>
          <p:nvPr/>
        </p:nvSpPr>
        <p:spPr>
          <a:xfrm>
            <a:off x="417689" y="191911"/>
            <a:ext cx="11537641" cy="6265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uble Wave 49"/>
          <p:cNvSpPr/>
          <p:nvPr/>
        </p:nvSpPr>
        <p:spPr>
          <a:xfrm>
            <a:off x="372534" y="2196540"/>
            <a:ext cx="11537641" cy="3831966"/>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uble Wave 71"/>
          <p:cNvSpPr/>
          <p:nvPr/>
        </p:nvSpPr>
        <p:spPr>
          <a:xfrm rot="21007191">
            <a:off x="2007033" y="3253634"/>
            <a:ext cx="8268643" cy="2048120"/>
          </a:xfrm>
          <a:prstGeom prst="doubleWave">
            <a:avLst>
              <a:gd name="adj1" fmla="val 125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uble Wave 73"/>
          <p:cNvSpPr/>
          <p:nvPr/>
        </p:nvSpPr>
        <p:spPr>
          <a:xfrm rot="334617">
            <a:off x="372535" y="2902379"/>
            <a:ext cx="8268643" cy="2048120"/>
          </a:xfrm>
          <a:prstGeom prst="doubleWave">
            <a:avLst>
              <a:gd name="adj1" fmla="val 12500"/>
              <a:gd name="adj2" fmla="val -1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94"/>
          <p:cNvGrpSpPr/>
          <p:nvPr/>
        </p:nvGrpSpPr>
        <p:grpSpPr>
          <a:xfrm rot="418166">
            <a:off x="4432889" y="1041531"/>
            <a:ext cx="7499467" cy="3831966"/>
            <a:chOff x="1981200" y="609600"/>
            <a:chExt cx="5943600" cy="4419600"/>
          </a:xfrm>
        </p:grpSpPr>
        <p:sp>
          <p:nvSpPr>
            <p:cNvPr id="76" name="Rectangle 75"/>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77"/>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Triangle 78"/>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Triangle 79"/>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Triangle 82"/>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Triangle 83"/>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Triangle 86"/>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42643">
              <a:off x="3868822" y="1117002"/>
              <a:ext cx="1207331"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Extract 93"/>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Double Wave 94"/>
          <p:cNvSpPr/>
          <p:nvPr/>
        </p:nvSpPr>
        <p:spPr>
          <a:xfrm>
            <a:off x="3353091" y="4508933"/>
            <a:ext cx="8268643" cy="1453504"/>
          </a:xfrm>
          <a:prstGeom prst="doubleWave">
            <a:avLst>
              <a:gd name="adj1" fmla="val 12500"/>
              <a:gd name="adj2" fmla="val -1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267837">
            <a:off x="782863" y="4600351"/>
            <a:ext cx="5576527" cy="1166811"/>
          </a:xfrm>
          <a:prstGeom prst="doubleWave">
            <a:avLst>
              <a:gd name="adj1" fmla="val 12500"/>
              <a:gd name="adj2" fmla="val -1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164011" y="263104"/>
            <a:ext cx="6096000" cy="400110"/>
          </a:xfrm>
          <a:prstGeom prst="rect">
            <a:avLst/>
          </a:prstGeom>
        </p:spPr>
        <p:txBody>
          <a:bodyPr>
            <a:spAutoFit/>
          </a:bodyPr>
          <a:lstStyle/>
          <a:p>
            <a:r>
              <a:rPr lang="en-US" sz="2000" dirty="0">
                <a:solidFill>
                  <a:schemeClr val="bg1"/>
                </a:solidFill>
              </a:rPr>
              <a:t>The disciples had been on the ship roughly 9-12 hours</a:t>
            </a:r>
          </a:p>
        </p:txBody>
      </p:sp>
      <p:sp>
        <p:nvSpPr>
          <p:cNvPr id="101" name="Rectangle 100"/>
          <p:cNvSpPr/>
          <p:nvPr/>
        </p:nvSpPr>
        <p:spPr>
          <a:xfrm>
            <a:off x="575733" y="680913"/>
            <a:ext cx="6096000" cy="1938992"/>
          </a:xfrm>
          <a:prstGeom prst="rect">
            <a:avLst/>
          </a:prstGeom>
        </p:spPr>
        <p:txBody>
          <a:bodyPr>
            <a:spAutoFit/>
          </a:bodyPr>
          <a:lstStyle/>
          <a:p>
            <a:r>
              <a:rPr lang="en-US" sz="2000" b="1" i="1" dirty="0">
                <a:solidFill>
                  <a:schemeClr val="bg1"/>
                </a:solidFill>
              </a:rPr>
              <a:t>Who hath ascended up into heaven, or descended? who hath gathered the wind in his fists? who hath bound the waters in a garment? who hath established all the ends of the earth? what is his name, and what is his son’s name, if thou canst tell?</a:t>
            </a:r>
          </a:p>
          <a:p>
            <a:r>
              <a:rPr lang="en-US" sz="2000" b="1" i="1" dirty="0">
                <a:solidFill>
                  <a:schemeClr val="bg1"/>
                </a:solidFill>
              </a:rPr>
              <a:t> Proverbs 30:4</a:t>
            </a:r>
          </a:p>
        </p:txBody>
      </p:sp>
      <p:sp>
        <p:nvSpPr>
          <p:cNvPr id="102" name="Rectangle 101"/>
          <p:cNvSpPr/>
          <p:nvPr/>
        </p:nvSpPr>
        <p:spPr>
          <a:xfrm>
            <a:off x="7191022" y="5047524"/>
            <a:ext cx="4063999" cy="1323439"/>
          </a:xfrm>
          <a:prstGeom prst="rect">
            <a:avLst/>
          </a:prstGeom>
        </p:spPr>
        <p:txBody>
          <a:bodyPr wrap="square">
            <a:spAutoFit/>
          </a:bodyPr>
          <a:lstStyle/>
          <a:p>
            <a:r>
              <a:rPr lang="en-US" sz="2000" b="1" i="1" dirty="0">
                <a:solidFill>
                  <a:schemeClr val="bg1"/>
                </a:solidFill>
              </a:rPr>
              <a:t>Thy way is in the sea, and thy path in the great waters, and thy footsteps are not known. </a:t>
            </a:r>
          </a:p>
          <a:p>
            <a:r>
              <a:rPr lang="en-US" sz="2000" b="1" i="1" dirty="0">
                <a:solidFill>
                  <a:schemeClr val="bg1"/>
                </a:solidFill>
              </a:rPr>
              <a:t>Psalms 77:19</a:t>
            </a:r>
          </a:p>
        </p:txBody>
      </p:sp>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54167E-6 -1.75763E-6 C -0.01407 0.00093 -0.02735 0.00463 -0.04102 0.01064 C -0.04584 0.01365 -0.04857 0.01781 -0.053 0.02058 C -0.05417 0.0222 -0.05495 0.02382 -0.05638 0.02498 C -0.0586 0.02706 -0.06289 0.03007 -0.06289 0.0303 C -0.07019 0.04047 -0.08112 0.04371 -0.09011 0.04996 C -0.10091 0.05204 -0.10834 0.05227 -0.11823 0.05181 C -0.12422 0.04811 -0.1323 0.04695 -0.13868 0.04602 C -0.15078 0.03909 -0.16081 0.02799 -0.17292 0.02128 C -0.18138 0.01642 -0.1944 0.02058 -0.203 0.02197 C -0.23164 0.03099 -0.26042 0.03631 -0.28672 0.05689 C -0.29102 0.05759 -0.29519 0.05851 -0.29948 0.05897 C -0.30183 0.05897 -0.30664 0.05759 -0.30664 0.05782 C -0.31355 0.05273 -0.32032 0.05181 -0.328 0.05412 L -0.3267 0.04371 " pathEditMode="relative" rAng="-567404" ptsTypes="fffffffffffffAA">
                                      <p:cBhvr>
                                        <p:cTn id="8" dur="2000" fill="hold"/>
                                        <p:tgtEl>
                                          <p:spTgt spid="75"/>
                                        </p:tgtEl>
                                        <p:attrNameLst>
                                          <p:attrName>ppt_x</p:attrName>
                                          <p:attrName>ppt_y</p:attrName>
                                        </p:attrNameLst>
                                      </p:cBhvr>
                                      <p:rCtr x="-16300" y="330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Coming To Our Aid</a:t>
            </a:r>
          </a:p>
        </p:txBody>
      </p:sp>
      <p:sp>
        <p:nvSpPr>
          <p:cNvPr id="9" name="Rectangle 8"/>
          <p:cNvSpPr/>
          <p:nvPr/>
        </p:nvSpPr>
        <p:spPr>
          <a:xfrm>
            <a:off x="0" y="6550223"/>
            <a:ext cx="2380460" cy="307777"/>
          </a:xfrm>
          <a:prstGeom prst="rect">
            <a:avLst/>
          </a:prstGeom>
        </p:spPr>
        <p:txBody>
          <a:bodyPr wrap="none">
            <a:spAutoFit/>
          </a:bodyPr>
          <a:lstStyle/>
          <a:p>
            <a:r>
              <a:rPr lang="en-US" sz="1400" dirty="0">
                <a:solidFill>
                  <a:schemeClr val="bg1"/>
                </a:solidFill>
              </a:rPr>
              <a:t>Matthew 14:26; Mark 6:47-48</a:t>
            </a:r>
            <a:endParaRPr lang="en-US" sz="1400" dirty="0"/>
          </a:p>
        </p:txBody>
      </p:sp>
      <p:sp>
        <p:nvSpPr>
          <p:cNvPr id="13" name="Rectangle 12"/>
          <p:cNvSpPr/>
          <p:nvPr/>
        </p:nvSpPr>
        <p:spPr>
          <a:xfrm>
            <a:off x="274055" y="1087193"/>
            <a:ext cx="6747633" cy="2677656"/>
          </a:xfrm>
          <a:prstGeom prst="rect">
            <a:avLst/>
          </a:prstGeom>
        </p:spPr>
        <p:txBody>
          <a:bodyPr wrap="square">
            <a:spAutoFit/>
          </a:bodyPr>
          <a:lstStyle/>
          <a:p>
            <a:pPr fontAlgn="base"/>
            <a:r>
              <a:rPr lang="en-US" sz="2800" dirty="0">
                <a:solidFill>
                  <a:srgbClr val="FFFF00"/>
                </a:solidFill>
              </a:rPr>
              <a:t>Could Jesus have spared the disciples from their struggles sooner? </a:t>
            </a:r>
          </a:p>
          <a:p>
            <a:pPr fontAlgn="base"/>
            <a:endParaRPr lang="en-US" sz="2800" dirty="0">
              <a:solidFill>
                <a:srgbClr val="FFFF00"/>
              </a:solidFill>
            </a:endParaRPr>
          </a:p>
          <a:p>
            <a:pPr fontAlgn="base"/>
            <a:r>
              <a:rPr lang="en-US" sz="2800" dirty="0">
                <a:solidFill>
                  <a:srgbClr val="FFFF00"/>
                </a:solidFill>
              </a:rPr>
              <a:t>What might have been the purpose of letting the disciples struggle for a time before they were delivered?</a:t>
            </a:r>
          </a:p>
        </p:txBody>
      </p:sp>
      <p:pic>
        <p:nvPicPr>
          <p:cNvPr id="30722" name="Picture 2" descr="http://img.familychristian.com/media/catalog/product/cache/1/image/9df78eab33525d08d6e5fb8d27136e95/1/5/155695.jp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232731" y="3864151"/>
            <a:ext cx="3810000" cy="2562226"/>
          </a:xfrm>
          <a:prstGeom prst="rect">
            <a:avLst/>
          </a:prstGeom>
          <a:noFill/>
        </p:spPr>
      </p:pic>
      <p:grpSp>
        <p:nvGrpSpPr>
          <p:cNvPr id="88" name="Group 87"/>
          <p:cNvGrpSpPr/>
          <p:nvPr/>
        </p:nvGrpSpPr>
        <p:grpSpPr>
          <a:xfrm>
            <a:off x="7164384" y="3832665"/>
            <a:ext cx="3785837" cy="2782624"/>
            <a:chOff x="384206" y="4158361"/>
            <a:chExt cx="3289208" cy="2390250"/>
          </a:xfrm>
        </p:grpSpPr>
        <p:grpSp>
          <p:nvGrpSpPr>
            <p:cNvPr id="89" name="Group 17"/>
            <p:cNvGrpSpPr/>
            <p:nvPr/>
          </p:nvGrpSpPr>
          <p:grpSpPr>
            <a:xfrm>
              <a:off x="384206" y="4158361"/>
              <a:ext cx="3289208" cy="2390250"/>
              <a:chOff x="609599" y="833642"/>
              <a:chExt cx="7941747" cy="5771225"/>
            </a:xfrm>
          </p:grpSpPr>
          <p:grpSp>
            <p:nvGrpSpPr>
              <p:cNvPr id="91" name="Group 14"/>
              <p:cNvGrpSpPr/>
              <p:nvPr/>
            </p:nvGrpSpPr>
            <p:grpSpPr>
              <a:xfrm rot="10800000">
                <a:off x="7696200" y="5257800"/>
                <a:ext cx="621450" cy="1347067"/>
                <a:chOff x="7010400" y="381000"/>
                <a:chExt cx="762000" cy="2033666"/>
              </a:xfrm>
            </p:grpSpPr>
            <p:sp>
              <p:nvSpPr>
                <p:cNvPr id="104" name="Rounded Rectangle 10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1"/>
              <p:cNvGrpSpPr/>
              <p:nvPr/>
            </p:nvGrpSpPr>
            <p:grpSpPr>
              <a:xfrm rot="10800000">
                <a:off x="939238" y="4923502"/>
                <a:ext cx="621450" cy="1347067"/>
                <a:chOff x="7010400" y="381000"/>
                <a:chExt cx="762000" cy="2033666"/>
              </a:xfrm>
            </p:grpSpPr>
            <p:sp>
              <p:nvSpPr>
                <p:cNvPr id="102" name="Rounded Rectangle 10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23"/>
              <p:cNvGrpSpPr/>
              <p:nvPr/>
            </p:nvGrpSpPr>
            <p:grpSpPr>
              <a:xfrm>
                <a:off x="899460" y="833642"/>
                <a:ext cx="621450" cy="986197"/>
                <a:chOff x="7031201" y="834275"/>
                <a:chExt cx="762000" cy="1488861"/>
              </a:xfrm>
            </p:grpSpPr>
            <p:sp>
              <p:nvSpPr>
                <p:cNvPr id="100" name="Rounded Rectangle 9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4"/>
              <p:cNvGrpSpPr/>
              <p:nvPr/>
            </p:nvGrpSpPr>
            <p:grpSpPr>
              <a:xfrm>
                <a:off x="7646520" y="1148254"/>
                <a:ext cx="621450" cy="1017899"/>
                <a:chOff x="7087348" y="824753"/>
                <a:chExt cx="762000" cy="1536722"/>
              </a:xfrm>
            </p:grpSpPr>
            <p:sp>
              <p:nvSpPr>
                <p:cNvPr id="98" name="Rounded Rectangle 9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Rectangle 89"/>
            <p:cNvSpPr/>
            <p:nvPr/>
          </p:nvSpPr>
          <p:spPr>
            <a:xfrm>
              <a:off x="897750" y="4717332"/>
              <a:ext cx="2247842" cy="1348324"/>
            </a:xfrm>
            <a:prstGeom prst="rect">
              <a:avLst/>
            </a:prstGeom>
          </p:spPr>
          <p:txBody>
            <a:bodyPr wrap="square">
              <a:spAutoFit/>
            </a:bodyPr>
            <a:lstStyle/>
            <a:p>
              <a:pPr algn="ctr"/>
              <a:r>
                <a:rPr lang="en-US" sz="1600" dirty="0">
                  <a:solidFill>
                    <a:srgbClr val="333333"/>
                  </a:solidFill>
                  <a:latin typeface="Open Sans"/>
                </a:rPr>
                <a:t> </a:t>
              </a:r>
              <a:r>
                <a:rPr lang="en-US" sz="1600" b="1" dirty="0"/>
                <a:t> Even though God might not always spare us from struggles, He knows what we are experiencing and will, in His own time, come to our aid</a:t>
              </a:r>
              <a:endParaRPr lang="en-US" sz="1600" dirty="0"/>
            </a:p>
          </p:txBody>
        </p:sp>
      </p:grpSp>
      <p:pic>
        <p:nvPicPr>
          <p:cNvPr id="30724" name="Picture 4" descr="https://graphics.stanford.edu/courses/cs348b-competition/cs348b-04/sea/index_files/final-light4.jpg"/>
          <p:cNvPicPr>
            <a:picLocks noChangeAspect="1" noChangeArrowheads="1"/>
          </p:cNvPicPr>
          <p:nvPr/>
        </p:nvPicPr>
        <p:blipFill>
          <a:blip r:embed="rId4" cstate="print"/>
          <a:srcRect/>
          <a:stretch>
            <a:fillRect/>
          </a:stretch>
        </p:blipFill>
        <p:spPr bwMode="auto">
          <a:xfrm>
            <a:off x="7518399" y="972785"/>
            <a:ext cx="3892197" cy="2919148"/>
          </a:xfrm>
          <a:prstGeom prst="rect">
            <a:avLst/>
          </a:prstGeom>
          <a:noFill/>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barn(outVertical)">
                                      <p:cBhvr>
                                        <p:cTn id="11" dur="500"/>
                                        <p:tgtEl>
                                          <p:spTgt spid="88"/>
                                        </p:tgtEl>
                                      </p:cBhvr>
                                    </p:animEffect>
                                  </p:childTnLst>
                                </p:cTn>
                              </p:par>
                              <p:par>
                                <p:cTn id="12" presetID="10" presetClass="entr" presetSubtype="0" fill="hold" nodeType="withEffect">
                                  <p:stCondLst>
                                    <p:cond delay="0"/>
                                  </p:stCondLst>
                                  <p:childTnLst>
                                    <p:set>
                                      <p:cBhvr>
                                        <p:cTn id="13" dur="1" fill="hold">
                                          <p:stCondLst>
                                            <p:cond delay="0"/>
                                          </p:stCondLst>
                                        </p:cTn>
                                        <p:tgtEl>
                                          <p:spTgt spid="30722"/>
                                        </p:tgtEl>
                                        <p:attrNameLst>
                                          <p:attrName>style.visibility</p:attrName>
                                        </p:attrNameLst>
                                      </p:cBhvr>
                                      <p:to>
                                        <p:strVal val="visible"/>
                                      </p:to>
                                    </p:set>
                                    <p:animEffect transition="in" filter="fade">
                                      <p:cBhvr>
                                        <p:cTn id="14"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Peter’s Faith</a:t>
            </a:r>
          </a:p>
        </p:txBody>
      </p:sp>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14:28-29</a:t>
            </a:r>
            <a:endParaRPr lang="en-US" sz="1400" dirty="0"/>
          </a:p>
        </p:txBody>
      </p:sp>
      <p:sp>
        <p:nvSpPr>
          <p:cNvPr id="13" name="Rectangle 12"/>
          <p:cNvSpPr/>
          <p:nvPr/>
        </p:nvSpPr>
        <p:spPr>
          <a:xfrm>
            <a:off x="274055" y="1087193"/>
            <a:ext cx="6747633" cy="1323439"/>
          </a:xfrm>
          <a:prstGeom prst="rect">
            <a:avLst/>
          </a:prstGeom>
        </p:spPr>
        <p:txBody>
          <a:bodyPr wrap="square">
            <a:spAutoFit/>
          </a:bodyPr>
          <a:lstStyle/>
          <a:p>
            <a:r>
              <a:rPr lang="en-US" sz="2000" dirty="0">
                <a:solidFill>
                  <a:schemeClr val="bg1"/>
                </a:solidFill>
              </a:rPr>
              <a:t>"Peter's faith began to reach heights virtually without equal in the New Testament record. It so surged within him that upon the Lord's invitation, Peter once climbed down out of his fishing boat and 'walked on the water, to go to Jesus.’</a:t>
            </a:r>
          </a:p>
        </p:txBody>
      </p:sp>
      <p:sp>
        <p:nvSpPr>
          <p:cNvPr id="26" name="Rectangle 25"/>
          <p:cNvSpPr/>
          <p:nvPr/>
        </p:nvSpPr>
        <p:spPr>
          <a:xfrm>
            <a:off x="5520265" y="4348961"/>
            <a:ext cx="6434667" cy="1323439"/>
          </a:xfrm>
          <a:prstGeom prst="rect">
            <a:avLst/>
          </a:prstGeom>
        </p:spPr>
        <p:txBody>
          <a:bodyPr wrap="square">
            <a:spAutoFit/>
          </a:bodyPr>
          <a:lstStyle/>
          <a:p>
            <a:r>
              <a:rPr lang="en-US" sz="2000" dirty="0">
                <a:solidFill>
                  <a:schemeClr val="bg1"/>
                </a:solidFill>
              </a:rPr>
              <a:t>That fact of faith has never been recorded of any other mortal man. If his faith faltered because of treacherous waves and adverse winds, 'perhaps we should take a few steps on [the] water' before ascending to the judgment seat. </a:t>
            </a:r>
          </a:p>
        </p:txBody>
      </p:sp>
      <p:pic>
        <p:nvPicPr>
          <p:cNvPr id="32772" name="Picture 4" descr="http://1.bp.blogspot.com/-l7ZgzlY87oI/USbAXHethnI/AAAAAAAAA_4/8GzSXYAPUFw/s1600/Against_the_Wind_5059950_detail.JPG"/>
          <p:cNvPicPr>
            <a:picLocks noChangeAspect="1" noChangeArrowheads="1"/>
          </p:cNvPicPr>
          <p:nvPr/>
        </p:nvPicPr>
        <p:blipFill>
          <a:blip r:embed="rId3" cstate="print"/>
          <a:srcRect/>
          <a:stretch>
            <a:fillRect/>
          </a:stretch>
        </p:blipFill>
        <p:spPr bwMode="auto">
          <a:xfrm>
            <a:off x="7504642" y="1223257"/>
            <a:ext cx="3162300" cy="2657476"/>
          </a:xfrm>
          <a:prstGeom prst="rect">
            <a:avLst/>
          </a:prstGeom>
          <a:noFill/>
        </p:spPr>
      </p:pic>
      <p:pic>
        <p:nvPicPr>
          <p:cNvPr id="32774" name="Picture 6" descr="https://crownhillwriters.files.wordpress.com/2012/11/peter-walking-on-water.jpg"/>
          <p:cNvPicPr>
            <a:picLocks noChangeAspect="1" noChangeArrowheads="1"/>
          </p:cNvPicPr>
          <p:nvPr/>
        </p:nvPicPr>
        <p:blipFill>
          <a:blip r:embed="rId4" cstate="print"/>
          <a:srcRect t="-1626" r="42978"/>
          <a:stretch>
            <a:fillRect/>
          </a:stretch>
        </p:blipFill>
        <p:spPr bwMode="auto">
          <a:xfrm>
            <a:off x="550686" y="2991556"/>
            <a:ext cx="4092540" cy="2968977"/>
          </a:xfrm>
          <a:prstGeom prst="rect">
            <a:avLst/>
          </a:prstGeom>
          <a:noFill/>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Fear</a:t>
            </a:r>
          </a:p>
        </p:txBody>
      </p:sp>
      <p:sp>
        <p:nvSpPr>
          <p:cNvPr id="9" name="Rectangle 8"/>
          <p:cNvSpPr/>
          <p:nvPr/>
        </p:nvSpPr>
        <p:spPr>
          <a:xfrm>
            <a:off x="0" y="6550223"/>
            <a:ext cx="1308050" cy="307777"/>
          </a:xfrm>
          <a:prstGeom prst="rect">
            <a:avLst/>
          </a:prstGeom>
        </p:spPr>
        <p:txBody>
          <a:bodyPr wrap="none">
            <a:spAutoFit/>
          </a:bodyPr>
          <a:lstStyle/>
          <a:p>
            <a:r>
              <a:rPr lang="en-US" sz="1400" dirty="0">
                <a:solidFill>
                  <a:schemeClr val="bg1"/>
                </a:solidFill>
              </a:rPr>
              <a:t>Matthew 14:30</a:t>
            </a:r>
            <a:endParaRPr lang="en-US" sz="1400" dirty="0"/>
          </a:p>
        </p:txBody>
      </p:sp>
      <p:sp>
        <p:nvSpPr>
          <p:cNvPr id="13" name="Rectangle 12"/>
          <p:cNvSpPr/>
          <p:nvPr/>
        </p:nvSpPr>
        <p:spPr>
          <a:xfrm>
            <a:off x="274055" y="1087193"/>
            <a:ext cx="6747633" cy="1938992"/>
          </a:xfrm>
          <a:prstGeom prst="rect">
            <a:avLst/>
          </a:prstGeom>
        </p:spPr>
        <p:txBody>
          <a:bodyPr wrap="square">
            <a:spAutoFit/>
          </a:bodyPr>
          <a:lstStyle/>
          <a:p>
            <a:r>
              <a:rPr lang="en-US" sz="2000" dirty="0">
                <a:solidFill>
                  <a:schemeClr val="bg1"/>
                </a:solidFill>
              </a:rPr>
              <a:t>“This scriptural account reminds us that the first step in coming to Christ—or his coming to us—may fill us with something very much like sheer terror. It shouldn’t, but it sometimes does. One of the grand ironies of the gospel is that the very source of help and safety being offered us is the thing from which we may, in our mortal shortsightedness, flee. </a:t>
            </a:r>
          </a:p>
        </p:txBody>
      </p:sp>
      <p:sp>
        <p:nvSpPr>
          <p:cNvPr id="15" name="Rectangle 14"/>
          <p:cNvSpPr/>
          <p:nvPr/>
        </p:nvSpPr>
        <p:spPr>
          <a:xfrm>
            <a:off x="6705600" y="2816045"/>
            <a:ext cx="5072193" cy="3785652"/>
          </a:xfrm>
          <a:prstGeom prst="rect">
            <a:avLst/>
          </a:prstGeom>
        </p:spPr>
        <p:txBody>
          <a:bodyPr wrap="square">
            <a:spAutoFit/>
          </a:bodyPr>
          <a:lstStyle/>
          <a:p>
            <a:r>
              <a:rPr lang="en-US" sz="2000" dirty="0">
                <a:solidFill>
                  <a:schemeClr val="bg1"/>
                </a:solidFill>
              </a:rPr>
              <a:t>For whatever the reason, I have seen investigators run from baptism,</a:t>
            </a:r>
          </a:p>
          <a:p>
            <a:r>
              <a:rPr lang="en-US" sz="2000" dirty="0">
                <a:solidFill>
                  <a:schemeClr val="bg1"/>
                </a:solidFill>
              </a:rPr>
              <a:t>I have seen elders run from a mission call, </a:t>
            </a:r>
          </a:p>
          <a:p>
            <a:r>
              <a:rPr lang="en-US" sz="2000" dirty="0">
                <a:solidFill>
                  <a:schemeClr val="bg1"/>
                </a:solidFill>
              </a:rPr>
              <a:t>I have seen sweethearts run from marriage, and I have seen young couples run from the fear of families and the future. </a:t>
            </a:r>
          </a:p>
          <a:p>
            <a:endParaRPr lang="en-US" sz="2000" dirty="0">
              <a:solidFill>
                <a:schemeClr val="bg1"/>
              </a:solidFill>
            </a:endParaRPr>
          </a:p>
          <a:p>
            <a:r>
              <a:rPr lang="en-US" sz="2000" dirty="0">
                <a:solidFill>
                  <a:schemeClr val="bg1"/>
                </a:solidFill>
              </a:rPr>
              <a:t>Too often too many of us run from the very things that will bless us and save us and soothe us. Too often we see gospel commitments and commandments as something to be feared and forsaken” (8)</a:t>
            </a:r>
          </a:p>
        </p:txBody>
      </p:sp>
      <p:grpSp>
        <p:nvGrpSpPr>
          <p:cNvPr id="2" name="Group 82"/>
          <p:cNvGrpSpPr/>
          <p:nvPr/>
        </p:nvGrpSpPr>
        <p:grpSpPr>
          <a:xfrm>
            <a:off x="4645549" y="3296357"/>
            <a:ext cx="1370419" cy="2770753"/>
            <a:chOff x="773829" y="1024895"/>
            <a:chExt cx="2218779" cy="4273515"/>
          </a:xfrm>
        </p:grpSpPr>
        <p:sp>
          <p:nvSpPr>
            <p:cNvPr id="84" name="Rectangle 83"/>
            <p:cNvSpPr/>
            <p:nvPr/>
          </p:nvSpPr>
          <p:spPr>
            <a:xfrm>
              <a:off x="819245" y="1024895"/>
              <a:ext cx="2065333" cy="3621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773829" y="4661181"/>
              <a:ext cx="2218779" cy="637229"/>
            </a:xfrm>
            <a:prstGeom prst="trapezoid">
              <a:avLst/>
            </a:prstGeom>
            <a:solidFill>
              <a:srgbClr val="C00000"/>
            </a:solidFill>
            <a:ln>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ame 85"/>
            <p:cNvSpPr/>
            <p:nvPr/>
          </p:nvSpPr>
          <p:spPr>
            <a:xfrm>
              <a:off x="945524" y="1026840"/>
              <a:ext cx="1883229" cy="3634341"/>
            </a:xfrm>
            <a:prstGeom prst="frame">
              <a:avLst>
                <a:gd name="adj1" fmla="val 4408"/>
              </a:avLst>
            </a:prstGeom>
            <a:solidFill>
              <a:srgbClr val="C00000"/>
            </a:solidFill>
            <a:ln>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42"/>
          <p:cNvGrpSpPr/>
          <p:nvPr/>
        </p:nvGrpSpPr>
        <p:grpSpPr>
          <a:xfrm flipH="1">
            <a:off x="863958" y="3643678"/>
            <a:ext cx="3703241" cy="2715277"/>
            <a:chOff x="6148130" y="1487184"/>
            <a:chExt cx="5149257" cy="3775520"/>
          </a:xfrm>
        </p:grpSpPr>
        <p:sp>
          <p:nvSpPr>
            <p:cNvPr id="44" name="Oval 43"/>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7" name="Picture 86" descr="Jeffrey R. Holland.jpg"/>
          <p:cNvPicPr>
            <a:picLocks noChangeAspect="1"/>
          </p:cNvPicPr>
          <p:nvPr/>
        </p:nvPicPr>
        <p:blipFill>
          <a:blip r:embed="rId3" cstate="print"/>
          <a:stretch>
            <a:fillRect/>
          </a:stretch>
        </p:blipFill>
        <p:spPr>
          <a:xfrm>
            <a:off x="10600265" y="176773"/>
            <a:ext cx="1326829" cy="1657304"/>
          </a:xfrm>
          <a:prstGeom prst="rect">
            <a:avLst/>
          </a:prstGeom>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2" presetClass="exit" presetSubtype="8" fill="hold" nodeType="withEffect">
                                  <p:stCondLst>
                                    <p:cond delay="0"/>
                                  </p:stCondLst>
                                  <p:childTnLst>
                                    <p:anim calcmode="lin" valueType="num">
                                      <p:cBhvr additive="base">
                                        <p:cTn id="20" dur="1000"/>
                                        <p:tgtEl>
                                          <p:spTgt spid="3"/>
                                        </p:tgtEl>
                                        <p:attrNameLst>
                                          <p:attrName>ppt_x</p:attrName>
                                        </p:attrNameLst>
                                      </p:cBhvr>
                                      <p:tavLst>
                                        <p:tav tm="0">
                                          <p:val>
                                            <p:strVal val="ppt_x"/>
                                          </p:val>
                                        </p:tav>
                                        <p:tav tm="100000">
                                          <p:val>
                                            <p:strVal val="0-ppt_w/2"/>
                                          </p:val>
                                        </p:tav>
                                      </p:tavLst>
                                    </p:anim>
                                    <p:anim calcmode="lin" valueType="num">
                                      <p:cBhvr additive="base">
                                        <p:cTn id="21" dur="1000"/>
                                        <p:tgtEl>
                                          <p:spTgt spid="3"/>
                                        </p:tgtEl>
                                        <p:attrNameLst>
                                          <p:attrName>ppt_y</p:attrName>
                                        </p:attrNameLst>
                                      </p:cBhvr>
                                      <p:tavLst>
                                        <p:tav tm="0">
                                          <p:val>
                                            <p:strVal val="ppt_y"/>
                                          </p:val>
                                        </p:tav>
                                        <p:tav tm="100000">
                                          <p:val>
                                            <p:strVal val="ppt_y"/>
                                          </p:val>
                                        </p:tav>
                                      </p:tavLst>
                                    </p:anim>
                                    <p:set>
                                      <p:cBhvr>
                                        <p:cTn id="2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14:28-29</a:t>
            </a:r>
            <a:endParaRPr lang="en-US" sz="1400" dirty="0"/>
          </a:p>
        </p:txBody>
      </p:sp>
      <p:sp>
        <p:nvSpPr>
          <p:cNvPr id="13" name="Rectangle 12"/>
          <p:cNvSpPr/>
          <p:nvPr/>
        </p:nvSpPr>
        <p:spPr>
          <a:xfrm>
            <a:off x="319210" y="906571"/>
            <a:ext cx="6747633" cy="5262979"/>
          </a:xfrm>
          <a:prstGeom prst="rect">
            <a:avLst/>
          </a:prstGeom>
        </p:spPr>
        <p:txBody>
          <a:bodyPr wrap="square">
            <a:spAutoFit/>
          </a:bodyPr>
          <a:lstStyle/>
          <a:p>
            <a:r>
              <a:rPr lang="en-US" sz="2800" dirty="0">
                <a:solidFill>
                  <a:schemeClr val="bg1"/>
                </a:solidFill>
              </a:rPr>
              <a:t>“Into every adult human life come experiences like unto the battling of the storm-tossed voyagers with contrary winds and threatening seas; oft times the night of struggle and danger is far advanced before succor appears; and then, too frequently the saving aid is mistaken for a greater terror. </a:t>
            </a:r>
          </a:p>
          <a:p>
            <a:endParaRPr lang="en-US" sz="2800" dirty="0">
              <a:solidFill>
                <a:schemeClr val="bg1"/>
              </a:solidFill>
            </a:endParaRPr>
          </a:p>
          <a:p>
            <a:r>
              <a:rPr lang="en-US" sz="2800" dirty="0">
                <a:solidFill>
                  <a:schemeClr val="bg1"/>
                </a:solidFill>
              </a:rPr>
              <a:t>[But,] as came unto [these disciples] in the midst of the turbulent waters, so comes to all who toil in faith, the voice of the Deliverer-'It is I; be not afraid' ' (1)</a:t>
            </a:r>
          </a:p>
        </p:txBody>
      </p:sp>
      <p:pic>
        <p:nvPicPr>
          <p:cNvPr id="10" name="Picture 9" descr="james e talmage.jpg"/>
          <p:cNvPicPr>
            <a:picLocks noChangeAspect="1"/>
          </p:cNvPicPr>
          <p:nvPr/>
        </p:nvPicPr>
        <p:blipFill>
          <a:blip r:embed="rId3" cstate="print"/>
          <a:stretch>
            <a:fillRect/>
          </a:stretch>
        </p:blipFill>
        <p:spPr>
          <a:xfrm>
            <a:off x="10588977" y="4967112"/>
            <a:ext cx="1256664" cy="1671837"/>
          </a:xfrm>
          <a:prstGeom prst="rect">
            <a:avLst/>
          </a:prstGeom>
        </p:spPr>
      </p:pic>
      <p:sp>
        <p:nvSpPr>
          <p:cNvPr id="11" name="TextBox 10"/>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Lord Save Me</a:t>
            </a:r>
          </a:p>
        </p:txBody>
      </p:sp>
      <p:pic>
        <p:nvPicPr>
          <p:cNvPr id="12" name="Picture 2" descr="https://sonysays.files.wordpress.com/2015/01/10171153_766549470079417_1384145735557449843_n.jpg"/>
          <p:cNvPicPr>
            <a:picLocks noChangeAspect="1" noChangeArrowheads="1"/>
          </p:cNvPicPr>
          <p:nvPr/>
        </p:nvPicPr>
        <p:blipFill>
          <a:blip r:embed="rId4" cstate="print"/>
          <a:srcRect/>
          <a:stretch>
            <a:fillRect/>
          </a:stretch>
        </p:blipFill>
        <p:spPr bwMode="auto">
          <a:xfrm>
            <a:off x="7032741" y="965728"/>
            <a:ext cx="4813889" cy="3335338"/>
          </a:xfrm>
          <a:prstGeom prst="rect">
            <a:avLst/>
          </a:prstGeom>
          <a:noFill/>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14:30-31</a:t>
            </a:r>
            <a:endParaRPr lang="en-US" sz="1400" dirty="0"/>
          </a:p>
        </p:txBody>
      </p:sp>
      <p:sp>
        <p:nvSpPr>
          <p:cNvPr id="13" name="Rectangle 12"/>
          <p:cNvSpPr/>
          <p:nvPr/>
        </p:nvSpPr>
        <p:spPr>
          <a:xfrm>
            <a:off x="1922232" y="579193"/>
            <a:ext cx="6747633" cy="5262979"/>
          </a:xfrm>
          <a:prstGeom prst="rect">
            <a:avLst/>
          </a:prstGeom>
        </p:spPr>
        <p:txBody>
          <a:bodyPr wrap="square">
            <a:spAutoFit/>
          </a:bodyPr>
          <a:lstStyle/>
          <a:p>
            <a:r>
              <a:rPr lang="en-US" sz="2400" dirty="0">
                <a:solidFill>
                  <a:schemeClr val="bg1"/>
                </a:solidFill>
              </a:rPr>
              <a:t>“It is my firm belief that if as individual people, as families, communities, and nations, we could, like Peter, fix our eyes on Jesus, we too might walk triumphantly over ‘the swelling waves of disbelief’ and remain ‘</a:t>
            </a:r>
            <a:r>
              <a:rPr lang="en-US" sz="2400" dirty="0" err="1">
                <a:solidFill>
                  <a:schemeClr val="bg1"/>
                </a:solidFill>
              </a:rPr>
              <a:t>unterrified</a:t>
            </a:r>
            <a:r>
              <a:rPr lang="en-US" sz="2400" dirty="0">
                <a:solidFill>
                  <a:schemeClr val="bg1"/>
                </a:solidFill>
              </a:rPr>
              <a:t> amid the rising winds of doubt.’ </a:t>
            </a:r>
          </a:p>
          <a:p>
            <a:endParaRPr lang="en-US" sz="2400" dirty="0">
              <a:solidFill>
                <a:schemeClr val="bg1"/>
              </a:solidFill>
            </a:endParaRPr>
          </a:p>
          <a:p>
            <a:r>
              <a:rPr lang="en-US" sz="2400" dirty="0">
                <a:solidFill>
                  <a:schemeClr val="bg1"/>
                </a:solidFill>
              </a:rPr>
              <a:t>But if we turn away our eyes from him in whom we must believe, as it is so easy to do and the world is so much tempted to do, if we look to the power and fury of those terrible and destructive elements around us rather than to him who can help and save us, then we shall inevitably sink in a sea of conflict and sorrow and despair.”</a:t>
            </a:r>
          </a:p>
        </p:txBody>
      </p:sp>
      <p:pic>
        <p:nvPicPr>
          <p:cNvPr id="34818" name="Picture 2" descr="President Howard W. Hunter"/>
          <p:cNvPicPr>
            <a:picLocks noChangeAspect="1" noChangeArrowheads="1"/>
          </p:cNvPicPr>
          <p:nvPr/>
        </p:nvPicPr>
        <p:blipFill>
          <a:blip r:embed="rId3" cstate="print"/>
          <a:srcRect/>
          <a:stretch>
            <a:fillRect/>
          </a:stretch>
        </p:blipFill>
        <p:spPr bwMode="auto">
          <a:xfrm>
            <a:off x="9302045" y="632176"/>
            <a:ext cx="2278239" cy="3031049"/>
          </a:xfrm>
          <a:prstGeom prst="rect">
            <a:avLst/>
          </a:prstGeom>
          <a:noFill/>
        </p:spPr>
      </p:pic>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Herod Antipas</a:t>
            </a:r>
          </a:p>
        </p:txBody>
      </p:sp>
      <p:sp>
        <p:nvSpPr>
          <p:cNvPr id="34" name="Rectangle 33"/>
          <p:cNvSpPr/>
          <p:nvPr/>
        </p:nvSpPr>
        <p:spPr>
          <a:xfrm>
            <a:off x="143794" y="856357"/>
            <a:ext cx="9603320" cy="6001643"/>
          </a:xfrm>
          <a:prstGeom prst="rect">
            <a:avLst/>
          </a:prstGeom>
        </p:spPr>
        <p:txBody>
          <a:bodyPr wrap="square">
            <a:spAutoFit/>
          </a:bodyPr>
          <a:lstStyle/>
          <a:p>
            <a:r>
              <a:rPr lang="en-US" sz="1600" dirty="0">
                <a:solidFill>
                  <a:schemeClr val="bg1"/>
                </a:solidFill>
              </a:rPr>
              <a:t>He was the son of Herod the Great and </a:t>
            </a:r>
            <a:r>
              <a:rPr lang="en-US" sz="1600" dirty="0" err="1">
                <a:solidFill>
                  <a:schemeClr val="bg1"/>
                </a:solidFill>
              </a:rPr>
              <a:t>Malthace</a:t>
            </a:r>
            <a:r>
              <a:rPr lang="en-US" sz="1600" dirty="0">
                <a:solidFill>
                  <a:schemeClr val="bg1"/>
                </a:solidFill>
              </a:rPr>
              <a:t> and half brother Philip I</a:t>
            </a:r>
          </a:p>
          <a:p>
            <a:endParaRPr lang="en-US" sz="1600" dirty="0">
              <a:solidFill>
                <a:schemeClr val="bg1"/>
              </a:solidFill>
            </a:endParaRPr>
          </a:p>
          <a:p>
            <a:r>
              <a:rPr lang="en-US" sz="1600" dirty="0">
                <a:solidFill>
                  <a:schemeClr val="bg1"/>
                </a:solidFill>
              </a:rPr>
              <a:t>He was “the </a:t>
            </a:r>
            <a:r>
              <a:rPr lang="en-US" sz="1600" dirty="0" err="1">
                <a:solidFill>
                  <a:schemeClr val="bg1"/>
                </a:solidFill>
              </a:rPr>
              <a:t>tetrach</a:t>
            </a:r>
            <a:r>
              <a:rPr lang="en-US" sz="1600" dirty="0">
                <a:solidFill>
                  <a:schemeClr val="bg1"/>
                </a:solidFill>
              </a:rPr>
              <a:t>” =  (in the Roman Empire) the governor of Galilee and </a:t>
            </a:r>
            <a:r>
              <a:rPr lang="en-US" sz="1600" dirty="0" err="1">
                <a:solidFill>
                  <a:schemeClr val="bg1"/>
                </a:solidFill>
              </a:rPr>
              <a:t>Perea</a:t>
            </a:r>
            <a:r>
              <a:rPr lang="en-US" sz="1600" dirty="0">
                <a:solidFill>
                  <a:schemeClr val="bg1"/>
                </a:solidFill>
              </a:rPr>
              <a:t>, being named by Augustus to the throne upon the death of his father in 4 BC</a:t>
            </a:r>
          </a:p>
          <a:p>
            <a:endParaRPr lang="en-US" sz="1600" dirty="0">
              <a:solidFill>
                <a:schemeClr val="bg1"/>
              </a:solidFill>
            </a:endParaRPr>
          </a:p>
          <a:p>
            <a:r>
              <a:rPr lang="en-US" sz="1600" dirty="0">
                <a:solidFill>
                  <a:schemeClr val="bg1"/>
                </a:solidFill>
              </a:rPr>
              <a:t>Antipas (New Testament term) was called to build his capital in </a:t>
            </a:r>
            <a:r>
              <a:rPr lang="en-US" sz="1600" dirty="0" err="1">
                <a:solidFill>
                  <a:schemeClr val="bg1"/>
                </a:solidFill>
              </a:rPr>
              <a:t>Tiberias</a:t>
            </a:r>
            <a:r>
              <a:rPr lang="en-US" sz="1600" dirty="0">
                <a:solidFill>
                  <a:schemeClr val="bg1"/>
                </a:solidFill>
              </a:rPr>
              <a:t>, on the Sea of Galilee</a:t>
            </a:r>
          </a:p>
          <a:p>
            <a:endParaRPr lang="en-US" sz="1600" dirty="0">
              <a:solidFill>
                <a:schemeClr val="bg1"/>
              </a:solidFill>
            </a:endParaRPr>
          </a:p>
          <a:p>
            <a:r>
              <a:rPr lang="en-US" sz="1600" dirty="0">
                <a:solidFill>
                  <a:schemeClr val="bg1"/>
                </a:solidFill>
              </a:rPr>
              <a:t>He married the daughter of King </a:t>
            </a:r>
            <a:r>
              <a:rPr lang="en-US" sz="1600" dirty="0" err="1">
                <a:solidFill>
                  <a:schemeClr val="bg1"/>
                </a:solidFill>
              </a:rPr>
              <a:t>Aretas</a:t>
            </a:r>
            <a:r>
              <a:rPr lang="en-US" sz="1600" dirty="0">
                <a:solidFill>
                  <a:schemeClr val="bg1"/>
                </a:solidFill>
              </a:rPr>
              <a:t> IV of </a:t>
            </a:r>
            <a:r>
              <a:rPr lang="en-US" sz="1600" dirty="0" err="1">
                <a:solidFill>
                  <a:schemeClr val="bg1"/>
                </a:solidFill>
              </a:rPr>
              <a:t>Nabatea</a:t>
            </a:r>
            <a:r>
              <a:rPr lang="en-US" sz="1600" dirty="0">
                <a:solidFill>
                  <a:schemeClr val="bg1"/>
                </a:solidFill>
              </a:rPr>
              <a:t>, but divorced her to marry Herodias</a:t>
            </a:r>
          </a:p>
          <a:p>
            <a:endParaRPr lang="en-US" sz="1600" dirty="0">
              <a:solidFill>
                <a:schemeClr val="bg1"/>
              </a:solidFill>
            </a:endParaRPr>
          </a:p>
          <a:p>
            <a:r>
              <a:rPr lang="en-US" sz="1600" dirty="0">
                <a:solidFill>
                  <a:schemeClr val="bg1"/>
                </a:solidFill>
              </a:rPr>
              <a:t>He took as his wife, Herodias, the wife of his half brother Philip I</a:t>
            </a:r>
          </a:p>
          <a:p>
            <a:endParaRPr lang="en-US" sz="1600" dirty="0">
              <a:solidFill>
                <a:schemeClr val="bg1"/>
              </a:solidFill>
            </a:endParaRPr>
          </a:p>
          <a:p>
            <a:r>
              <a:rPr lang="en-US" sz="1600" dirty="0">
                <a:solidFill>
                  <a:schemeClr val="bg1"/>
                </a:solidFill>
              </a:rPr>
              <a:t>He was reluctant to behead John the Baptist but compelled by Herodias’ daughter, Salome</a:t>
            </a:r>
          </a:p>
          <a:p>
            <a:endParaRPr lang="en-US" sz="1600" dirty="0">
              <a:solidFill>
                <a:schemeClr val="bg1"/>
              </a:solidFill>
            </a:endParaRPr>
          </a:p>
          <a:p>
            <a:r>
              <a:rPr lang="en-US" sz="1600" dirty="0">
                <a:solidFill>
                  <a:schemeClr val="bg1"/>
                </a:solidFill>
              </a:rPr>
              <a:t>He had a role in the trial of Jesus, but released him back to Pilate</a:t>
            </a:r>
          </a:p>
          <a:p>
            <a:endParaRPr lang="en-US" sz="1600" dirty="0">
              <a:solidFill>
                <a:schemeClr val="bg1"/>
              </a:solidFill>
            </a:endParaRPr>
          </a:p>
          <a:p>
            <a:r>
              <a:rPr lang="en-US" sz="1600" dirty="0">
                <a:solidFill>
                  <a:schemeClr val="bg1"/>
                </a:solidFill>
              </a:rPr>
              <a:t>He lived in Jerusalem and was anxious to be regarded as an orthodox Jew. He began a persecution of the Church and put James, the brother of John to death, Peter escaping by a miracle (Acts 12:1–23)</a:t>
            </a:r>
          </a:p>
          <a:p>
            <a:endParaRPr lang="en-US" sz="1600" dirty="0">
              <a:solidFill>
                <a:schemeClr val="bg1"/>
              </a:solidFill>
            </a:endParaRPr>
          </a:p>
          <a:p>
            <a:r>
              <a:rPr lang="en-US" sz="1600" dirty="0">
                <a:solidFill>
                  <a:schemeClr val="bg1"/>
                </a:solidFill>
              </a:rPr>
              <a:t>He was eaten by worms (Acts 12:23) </a:t>
            </a:r>
          </a:p>
          <a:p>
            <a:endParaRPr lang="en-US" sz="1600" dirty="0">
              <a:solidFill>
                <a:schemeClr val="bg1"/>
              </a:solidFill>
            </a:endParaRPr>
          </a:p>
          <a:p>
            <a:r>
              <a:rPr lang="en-US" sz="1600" dirty="0">
                <a:solidFill>
                  <a:schemeClr val="bg1"/>
                </a:solidFill>
              </a:rPr>
              <a:t>His son, Agrippa Ⅱ, was allowed by the Emperor Claudius to succeed to only a small part of his father’s dominions. (Acts 25:13)</a:t>
            </a:r>
          </a:p>
          <a:p>
            <a:endParaRPr lang="en-US" sz="1600" dirty="0">
              <a:solidFill>
                <a:schemeClr val="bg1"/>
              </a:solidFill>
            </a:endParaRPr>
          </a:p>
          <a:p>
            <a:r>
              <a:rPr lang="en-US" sz="1600" dirty="0">
                <a:solidFill>
                  <a:schemeClr val="bg1"/>
                </a:solidFill>
              </a:rPr>
              <a:t>He was the last of the </a:t>
            </a:r>
            <a:r>
              <a:rPr lang="en-US" sz="1600" dirty="0" err="1">
                <a:solidFill>
                  <a:schemeClr val="bg1"/>
                </a:solidFill>
              </a:rPr>
              <a:t>Herods</a:t>
            </a:r>
            <a:r>
              <a:rPr lang="en-US" sz="1600" dirty="0">
                <a:solidFill>
                  <a:schemeClr val="bg1"/>
                </a:solidFill>
              </a:rPr>
              <a:t>.</a:t>
            </a:r>
          </a:p>
        </p:txBody>
      </p:sp>
      <p:grpSp>
        <p:nvGrpSpPr>
          <p:cNvPr id="2" name="Group 60"/>
          <p:cNvGrpSpPr/>
          <p:nvPr/>
        </p:nvGrpSpPr>
        <p:grpSpPr>
          <a:xfrm>
            <a:off x="9629773" y="1752599"/>
            <a:ext cx="2252118" cy="3792166"/>
            <a:chOff x="967740" y="838200"/>
            <a:chExt cx="2865120" cy="4700239"/>
          </a:xfrm>
        </p:grpSpPr>
        <p:sp>
          <p:nvSpPr>
            <p:cNvPr id="36" name="Oval 35"/>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2057400" y="2590800"/>
              <a:ext cx="685800" cy="990600"/>
              <a:chOff x="5867400" y="3048000"/>
              <a:chExt cx="723987" cy="1541930"/>
            </a:xfrm>
            <a:solidFill>
              <a:srgbClr val="F5DE7B"/>
            </a:solidFill>
          </p:grpSpPr>
          <p:sp>
            <p:nvSpPr>
              <p:cNvPr id="70" name="Hexagon 69"/>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Hexagon 70"/>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 name="Group 42"/>
              <p:cNvGrpSpPr/>
              <p:nvPr/>
            </p:nvGrpSpPr>
            <p:grpSpPr>
              <a:xfrm>
                <a:off x="5867400" y="3048000"/>
                <a:ext cx="723987" cy="1012242"/>
                <a:chOff x="6286413" y="968958"/>
                <a:chExt cx="2408834" cy="2185901"/>
              </a:xfrm>
              <a:grpFill/>
            </p:grpSpPr>
            <p:grpSp>
              <p:nvGrpSpPr>
                <p:cNvPr id="5" name="Group 37"/>
                <p:cNvGrpSpPr/>
                <p:nvPr/>
              </p:nvGrpSpPr>
              <p:grpSpPr>
                <a:xfrm>
                  <a:off x="6286413" y="968958"/>
                  <a:ext cx="1151447" cy="2164259"/>
                  <a:chOff x="6286413" y="968958"/>
                  <a:chExt cx="1151447" cy="2164259"/>
                </a:xfrm>
                <a:grpFill/>
              </p:grpSpPr>
              <p:sp>
                <p:nvSpPr>
                  <p:cNvPr id="78" name="Donut 77"/>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flipH="1">
                  <a:off x="7543800" y="990600"/>
                  <a:ext cx="1151447" cy="2164259"/>
                  <a:chOff x="6286413" y="968958"/>
                  <a:chExt cx="1151447" cy="2164259"/>
                </a:xfrm>
                <a:grpFill/>
              </p:grpSpPr>
              <p:sp>
                <p:nvSpPr>
                  <p:cNvPr id="75" name="Donut 74"/>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 name="Group 58"/>
            <p:cNvGrpSpPr/>
            <p:nvPr/>
          </p:nvGrpSpPr>
          <p:grpSpPr>
            <a:xfrm>
              <a:off x="2133600" y="1219200"/>
              <a:ext cx="499126" cy="342307"/>
              <a:chOff x="5847812" y="3296093"/>
              <a:chExt cx="384964" cy="361507"/>
            </a:xfrm>
          </p:grpSpPr>
          <p:sp>
            <p:nvSpPr>
              <p:cNvPr id="68" name="Hexagon 67"/>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Hexagon 68"/>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9" name="Pentagon 48"/>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
            <p:cNvGrpSpPr/>
            <p:nvPr/>
          </p:nvGrpSpPr>
          <p:grpSpPr>
            <a:xfrm>
              <a:off x="1371600" y="838200"/>
              <a:ext cx="2074742" cy="793681"/>
              <a:chOff x="5486400" y="1371600"/>
              <a:chExt cx="1143000" cy="762000"/>
            </a:xfrm>
          </p:grpSpPr>
          <p:sp>
            <p:nvSpPr>
              <p:cNvPr id="64"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
            <p:cNvGrpSpPr/>
            <p:nvPr/>
          </p:nvGrpSpPr>
          <p:grpSpPr>
            <a:xfrm rot="15446483">
              <a:off x="1976166" y="3755736"/>
              <a:ext cx="2107255" cy="430080"/>
              <a:chOff x="5638800" y="4267200"/>
              <a:chExt cx="2590800" cy="838200"/>
            </a:xfrm>
            <a:solidFill>
              <a:srgbClr val="F5DE7B"/>
            </a:solidFill>
          </p:grpSpPr>
          <p:sp>
            <p:nvSpPr>
              <p:cNvPr id="60"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5"/>
            <p:cNvGrpSpPr/>
            <p:nvPr/>
          </p:nvGrpSpPr>
          <p:grpSpPr>
            <a:xfrm rot="6153517" flipH="1">
              <a:off x="604568" y="3908136"/>
              <a:ext cx="2107255" cy="430080"/>
              <a:chOff x="5638800" y="4267200"/>
              <a:chExt cx="2590800" cy="838200"/>
            </a:xfrm>
            <a:solidFill>
              <a:srgbClr val="F5DE7B"/>
            </a:solidFill>
          </p:grpSpPr>
          <p:sp>
            <p:nvSpPr>
              <p:cNvPr id="56"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 name="TextBox 119"/>
          <p:cNvSpPr txBox="1"/>
          <p:nvPr/>
        </p:nvSpPr>
        <p:spPr>
          <a:xfrm>
            <a:off x="11391089" y="6488668"/>
            <a:ext cx="642026"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14:30-31</a:t>
            </a:r>
            <a:endParaRPr lang="en-US" sz="1400" dirty="0"/>
          </a:p>
        </p:txBody>
      </p:sp>
      <p:grpSp>
        <p:nvGrpSpPr>
          <p:cNvPr id="2" name="Group 7"/>
          <p:cNvGrpSpPr/>
          <p:nvPr/>
        </p:nvGrpSpPr>
        <p:grpSpPr>
          <a:xfrm>
            <a:off x="594250" y="146755"/>
            <a:ext cx="3785837" cy="2782624"/>
            <a:chOff x="384206" y="4158361"/>
            <a:chExt cx="3289208" cy="2390250"/>
          </a:xfrm>
        </p:grpSpPr>
        <p:grpSp>
          <p:nvGrpSpPr>
            <p:cNvPr id="3" name="Group 17"/>
            <p:cNvGrpSpPr/>
            <p:nvPr/>
          </p:nvGrpSpPr>
          <p:grpSpPr>
            <a:xfrm>
              <a:off x="384206" y="4158361"/>
              <a:ext cx="3289208" cy="2390250"/>
              <a:chOff x="609599" y="833642"/>
              <a:chExt cx="7941747" cy="5771225"/>
            </a:xfrm>
          </p:grpSpPr>
          <p:grpSp>
            <p:nvGrpSpPr>
              <p:cNvPr id="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78135" y="4630058"/>
              <a:ext cx="2247842" cy="1506951"/>
            </a:xfrm>
            <a:prstGeom prst="rect">
              <a:avLst/>
            </a:prstGeom>
          </p:spPr>
          <p:txBody>
            <a:bodyPr wrap="square">
              <a:spAutoFit/>
            </a:bodyPr>
            <a:lstStyle/>
            <a:p>
              <a:pPr algn="ctr"/>
              <a:r>
                <a:rPr lang="en-US" dirty="0">
                  <a:solidFill>
                    <a:srgbClr val="333333"/>
                  </a:solidFill>
                  <a:latin typeface="Open Sans"/>
                </a:rPr>
                <a:t> </a:t>
              </a:r>
              <a:r>
                <a:rPr lang="en-US" b="1" dirty="0"/>
                <a:t> </a:t>
              </a:r>
              <a:r>
                <a:rPr lang="en-US" dirty="0"/>
                <a:t> </a:t>
              </a:r>
              <a:r>
                <a:rPr lang="en-US" b="1" dirty="0"/>
                <a:t>if we keep our eyes fixed on Jesus Christ and maintain our faith in Him, we will not be overcome by our fears and doubts</a:t>
              </a:r>
              <a:endParaRPr lang="en-US" dirty="0"/>
            </a:p>
          </p:txBody>
        </p:sp>
      </p:grpSp>
      <p:grpSp>
        <p:nvGrpSpPr>
          <p:cNvPr id="29" name="Group 28"/>
          <p:cNvGrpSpPr/>
          <p:nvPr/>
        </p:nvGrpSpPr>
        <p:grpSpPr>
          <a:xfrm>
            <a:off x="1614311" y="3206046"/>
            <a:ext cx="9098845" cy="2942275"/>
            <a:chOff x="0" y="2562578"/>
            <a:chExt cx="11593689" cy="3749028"/>
          </a:xfrm>
        </p:grpSpPr>
        <p:pic>
          <p:nvPicPr>
            <p:cNvPr id="34820" name="Picture 4" descr="http://www.gerhardy.id.au/images/peter_rescued.jpg"/>
            <p:cNvPicPr>
              <a:picLocks noChangeAspect="1" noChangeArrowheads="1"/>
            </p:cNvPicPr>
            <p:nvPr/>
          </p:nvPicPr>
          <p:blipFill>
            <a:blip r:embed="rId3" cstate="print"/>
            <a:srcRect l="41915" t="33797" r="7291" b="28913"/>
            <a:stretch>
              <a:fillRect/>
            </a:stretch>
          </p:blipFill>
          <p:spPr bwMode="auto">
            <a:xfrm>
              <a:off x="4143023" y="2573866"/>
              <a:ext cx="3939822" cy="3705769"/>
            </a:xfrm>
            <a:prstGeom prst="rect">
              <a:avLst/>
            </a:prstGeom>
            <a:noFill/>
          </p:spPr>
        </p:pic>
        <p:pic>
          <p:nvPicPr>
            <p:cNvPr id="34822" name="Picture 6" descr="http://rumfordministries.org/wp-content/uploads/2012/04/prayer2.jpg"/>
            <p:cNvPicPr>
              <a:picLocks noChangeAspect="1" noChangeArrowheads="1"/>
            </p:cNvPicPr>
            <p:nvPr/>
          </p:nvPicPr>
          <p:blipFill>
            <a:blip r:embed="rId4" cstate="print"/>
            <a:srcRect/>
            <a:stretch>
              <a:fillRect/>
            </a:stretch>
          </p:blipFill>
          <p:spPr bwMode="auto">
            <a:xfrm>
              <a:off x="0" y="2579095"/>
              <a:ext cx="4154311" cy="3652372"/>
            </a:xfrm>
            <a:prstGeom prst="rect">
              <a:avLst/>
            </a:prstGeom>
            <a:noFill/>
          </p:spPr>
        </p:pic>
        <p:pic>
          <p:nvPicPr>
            <p:cNvPr id="35842" name="Picture 2" descr="http://i.huffpost.com/gen/1097666/thumbs/o-BOY-LOOKING-UP-facebook.jpg"/>
            <p:cNvPicPr>
              <a:picLocks noChangeAspect="1" noChangeArrowheads="1"/>
            </p:cNvPicPr>
            <p:nvPr/>
          </p:nvPicPr>
          <p:blipFill>
            <a:blip r:embed="rId5" cstate="print"/>
            <a:srcRect l="28849" t="18707" r="20236"/>
            <a:stretch>
              <a:fillRect/>
            </a:stretch>
          </p:blipFill>
          <p:spPr bwMode="auto">
            <a:xfrm>
              <a:off x="8071555" y="2562578"/>
              <a:ext cx="3522134" cy="3749028"/>
            </a:xfrm>
            <a:prstGeom prst="rect">
              <a:avLst/>
            </a:prstGeom>
            <a:noFill/>
          </p:spPr>
        </p:pic>
      </p:grpSp>
      <p:grpSp>
        <p:nvGrpSpPr>
          <p:cNvPr id="30" name="Group 7"/>
          <p:cNvGrpSpPr/>
          <p:nvPr/>
        </p:nvGrpSpPr>
        <p:grpSpPr>
          <a:xfrm>
            <a:off x="7700604" y="0"/>
            <a:ext cx="3785837" cy="2782624"/>
            <a:chOff x="384206" y="4158361"/>
            <a:chExt cx="3289208" cy="2390250"/>
          </a:xfrm>
        </p:grpSpPr>
        <p:grpSp>
          <p:nvGrpSpPr>
            <p:cNvPr id="31" name="Group 17"/>
            <p:cNvGrpSpPr/>
            <p:nvPr/>
          </p:nvGrpSpPr>
          <p:grpSpPr>
            <a:xfrm>
              <a:off x="384206" y="4158361"/>
              <a:ext cx="3289208" cy="2390250"/>
              <a:chOff x="609599" y="833642"/>
              <a:chExt cx="7941747" cy="5771225"/>
            </a:xfrm>
          </p:grpSpPr>
          <p:grpSp>
            <p:nvGrpSpPr>
              <p:cNvPr id="33" name="Group 14"/>
              <p:cNvGrpSpPr/>
              <p:nvPr/>
            </p:nvGrpSpPr>
            <p:grpSpPr>
              <a:xfrm rot="10800000">
                <a:off x="7696200" y="5257800"/>
                <a:ext cx="621450" cy="1347067"/>
                <a:chOff x="7010400" y="381000"/>
                <a:chExt cx="762000" cy="2033666"/>
              </a:xfrm>
            </p:grpSpPr>
            <p:sp>
              <p:nvSpPr>
                <p:cNvPr id="46" name="Rounded Rectangle 4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rot="10800000">
                <a:off x="939238" y="4923502"/>
                <a:ext cx="621450" cy="1347067"/>
                <a:chOff x="7010400" y="381000"/>
                <a:chExt cx="762000" cy="2033666"/>
              </a:xfrm>
            </p:grpSpPr>
            <p:sp>
              <p:nvSpPr>
                <p:cNvPr id="44" name="Rounded Rectangle 4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p:cNvGrpSpPr/>
              <p:nvPr/>
            </p:nvGrpSpPr>
            <p:grpSpPr>
              <a:xfrm>
                <a:off x="899460" y="833642"/>
                <a:ext cx="621450" cy="986197"/>
                <a:chOff x="7031201" y="834275"/>
                <a:chExt cx="762000" cy="1488861"/>
              </a:xfrm>
            </p:grpSpPr>
            <p:sp>
              <p:nvSpPr>
                <p:cNvPr id="42" name="Rounded Rectangle 4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4"/>
              <p:cNvGrpSpPr/>
              <p:nvPr/>
            </p:nvGrpSpPr>
            <p:grpSpPr>
              <a:xfrm>
                <a:off x="7646520" y="1148254"/>
                <a:ext cx="621450" cy="1017899"/>
                <a:chOff x="7087348" y="824753"/>
                <a:chExt cx="762000" cy="1536722"/>
              </a:xfrm>
            </p:grpSpPr>
            <p:sp>
              <p:nvSpPr>
                <p:cNvPr id="40" name="Rounded Rectangle 3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887943" y="4853090"/>
              <a:ext cx="2247842" cy="1031072"/>
            </a:xfrm>
            <a:prstGeom prst="rect">
              <a:avLst/>
            </a:prstGeom>
          </p:spPr>
          <p:txBody>
            <a:bodyPr wrap="square">
              <a:spAutoFit/>
            </a:bodyPr>
            <a:lstStyle/>
            <a:p>
              <a:pPr algn="ctr"/>
              <a:r>
                <a:rPr lang="en-US" dirty="0">
                  <a:solidFill>
                    <a:srgbClr val="333333"/>
                  </a:solidFill>
                  <a:latin typeface="Open Sans"/>
                </a:rPr>
                <a:t> </a:t>
              </a:r>
              <a:r>
                <a:rPr lang="en-US" b="1" dirty="0"/>
                <a:t> If we seek God’s help when our faith wanes, He can lift us from our fears and doubts</a:t>
              </a:r>
              <a:endParaRPr lang="en-US" dirty="0"/>
            </a:p>
          </p:txBody>
        </p:sp>
      </p:grpSp>
    </p:spTree>
    <p:extLst>
      <p:ext uri="{BB962C8B-B14F-4D97-AF65-F5344CB8AC3E}">
        <p14:creationId xmlns:p14="http://schemas.microsoft.com/office/powerpoint/2010/main" val="32614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14:34-36</a:t>
            </a:r>
            <a:endParaRPr lang="en-US" sz="1400" dirty="0"/>
          </a:p>
        </p:txBody>
      </p:sp>
      <p:sp>
        <p:nvSpPr>
          <p:cNvPr id="13" name="Rectangle 12"/>
          <p:cNvSpPr/>
          <p:nvPr/>
        </p:nvSpPr>
        <p:spPr>
          <a:xfrm>
            <a:off x="319210" y="906571"/>
            <a:ext cx="6747633" cy="954107"/>
          </a:xfrm>
          <a:prstGeom prst="rect">
            <a:avLst/>
          </a:prstGeom>
        </p:spPr>
        <p:txBody>
          <a:bodyPr wrap="square">
            <a:spAutoFit/>
          </a:bodyPr>
          <a:lstStyle/>
          <a:p>
            <a:r>
              <a:rPr lang="en-US" sz="2800" dirty="0">
                <a:solidFill>
                  <a:schemeClr val="bg1"/>
                </a:solidFill>
              </a:rPr>
              <a:t>Jesus and disciples reach the far shores of Galilee, into the land of </a:t>
            </a:r>
            <a:r>
              <a:rPr lang="en-US" sz="2800" dirty="0" err="1">
                <a:solidFill>
                  <a:schemeClr val="bg1"/>
                </a:solidFill>
              </a:rPr>
              <a:t>Gennesaret</a:t>
            </a:r>
            <a:endParaRPr lang="en-US" sz="2800" dirty="0">
              <a:solidFill>
                <a:schemeClr val="bg1"/>
              </a:solidFill>
            </a:endParaRPr>
          </a:p>
        </p:txBody>
      </p:sp>
      <p:sp>
        <p:nvSpPr>
          <p:cNvPr id="11" name="TextBox 10"/>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Next…</a:t>
            </a:r>
          </a:p>
        </p:txBody>
      </p:sp>
      <p:sp>
        <p:nvSpPr>
          <p:cNvPr id="8" name="Rectangle 7"/>
          <p:cNvSpPr/>
          <p:nvPr/>
        </p:nvSpPr>
        <p:spPr>
          <a:xfrm>
            <a:off x="5021033" y="5518083"/>
            <a:ext cx="6747633" cy="523220"/>
          </a:xfrm>
          <a:prstGeom prst="rect">
            <a:avLst/>
          </a:prstGeom>
        </p:spPr>
        <p:txBody>
          <a:bodyPr wrap="square">
            <a:spAutoFit/>
          </a:bodyPr>
          <a:lstStyle/>
          <a:p>
            <a:r>
              <a:rPr lang="en-US" sz="2800" dirty="0">
                <a:solidFill>
                  <a:schemeClr val="bg1"/>
                </a:solidFill>
              </a:rPr>
              <a:t>The people came to be healed by Jesus</a:t>
            </a:r>
          </a:p>
        </p:txBody>
      </p:sp>
      <p:grpSp>
        <p:nvGrpSpPr>
          <p:cNvPr id="24" name="Group 23"/>
          <p:cNvGrpSpPr/>
          <p:nvPr/>
        </p:nvGrpSpPr>
        <p:grpSpPr>
          <a:xfrm>
            <a:off x="7529689" y="643467"/>
            <a:ext cx="4233332" cy="4538133"/>
            <a:chOff x="7529689" y="643467"/>
            <a:chExt cx="4233332" cy="4538133"/>
          </a:xfrm>
        </p:grpSpPr>
        <p:grpSp>
          <p:nvGrpSpPr>
            <p:cNvPr id="15" name="Group 14"/>
            <p:cNvGrpSpPr/>
            <p:nvPr/>
          </p:nvGrpSpPr>
          <p:grpSpPr>
            <a:xfrm>
              <a:off x="7529689" y="643467"/>
              <a:ext cx="3804355" cy="4538133"/>
              <a:chOff x="6039556" y="1151467"/>
              <a:chExt cx="3804355" cy="4538133"/>
            </a:xfrm>
          </p:grpSpPr>
          <p:sp>
            <p:nvSpPr>
              <p:cNvPr id="14" name="Rectangle 13"/>
              <p:cNvSpPr/>
              <p:nvPr/>
            </p:nvSpPr>
            <p:spPr>
              <a:xfrm>
                <a:off x="6039556" y="1151467"/>
                <a:ext cx="3804355" cy="4538133"/>
              </a:xfrm>
              <a:prstGeom prst="rect">
                <a:avLst/>
              </a:prstGeom>
              <a:solidFill>
                <a:srgbClr val="ECB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728178" y="1455024"/>
                <a:ext cx="2269066" cy="3986790"/>
              </a:xfrm>
              <a:custGeom>
                <a:avLst/>
                <a:gdLst>
                  <a:gd name="connsiteX0" fmla="*/ 1535289 w 2269066"/>
                  <a:gd name="connsiteY0" fmla="*/ 68976 h 3986790"/>
                  <a:gd name="connsiteX1" fmla="*/ 1535289 w 2269066"/>
                  <a:gd name="connsiteY1" fmla="*/ 68976 h 3986790"/>
                  <a:gd name="connsiteX2" fmla="*/ 1433689 w 2269066"/>
                  <a:gd name="connsiteY2" fmla="*/ 91554 h 3986790"/>
                  <a:gd name="connsiteX3" fmla="*/ 1365955 w 2269066"/>
                  <a:gd name="connsiteY3" fmla="*/ 114132 h 3986790"/>
                  <a:gd name="connsiteX4" fmla="*/ 1332089 w 2269066"/>
                  <a:gd name="connsiteY4" fmla="*/ 125421 h 3986790"/>
                  <a:gd name="connsiteX5" fmla="*/ 1309511 w 2269066"/>
                  <a:gd name="connsiteY5" fmla="*/ 159287 h 3986790"/>
                  <a:gd name="connsiteX6" fmla="*/ 1298222 w 2269066"/>
                  <a:gd name="connsiteY6" fmla="*/ 193154 h 3986790"/>
                  <a:gd name="connsiteX7" fmla="*/ 1128889 w 2269066"/>
                  <a:gd name="connsiteY7" fmla="*/ 249598 h 3986790"/>
                  <a:gd name="connsiteX8" fmla="*/ 1027289 w 2269066"/>
                  <a:gd name="connsiteY8" fmla="*/ 272176 h 3986790"/>
                  <a:gd name="connsiteX9" fmla="*/ 959555 w 2269066"/>
                  <a:gd name="connsiteY9" fmla="*/ 294754 h 3986790"/>
                  <a:gd name="connsiteX10" fmla="*/ 948266 w 2269066"/>
                  <a:gd name="connsiteY10" fmla="*/ 328621 h 3986790"/>
                  <a:gd name="connsiteX11" fmla="*/ 914400 w 2269066"/>
                  <a:gd name="connsiteY11" fmla="*/ 351198 h 3986790"/>
                  <a:gd name="connsiteX12" fmla="*/ 880533 w 2269066"/>
                  <a:gd name="connsiteY12" fmla="*/ 385065 h 3986790"/>
                  <a:gd name="connsiteX13" fmla="*/ 857955 w 2269066"/>
                  <a:gd name="connsiteY13" fmla="*/ 418932 h 3986790"/>
                  <a:gd name="connsiteX14" fmla="*/ 790222 w 2269066"/>
                  <a:gd name="connsiteY14" fmla="*/ 464087 h 3986790"/>
                  <a:gd name="connsiteX15" fmla="*/ 756355 w 2269066"/>
                  <a:gd name="connsiteY15" fmla="*/ 486665 h 3986790"/>
                  <a:gd name="connsiteX16" fmla="*/ 711200 w 2269066"/>
                  <a:gd name="connsiteY16" fmla="*/ 497954 h 3986790"/>
                  <a:gd name="connsiteX17" fmla="*/ 677333 w 2269066"/>
                  <a:gd name="connsiteY17" fmla="*/ 509243 h 3986790"/>
                  <a:gd name="connsiteX18" fmla="*/ 620889 w 2269066"/>
                  <a:gd name="connsiteY18" fmla="*/ 520532 h 3986790"/>
                  <a:gd name="connsiteX19" fmla="*/ 564444 w 2269066"/>
                  <a:gd name="connsiteY19" fmla="*/ 576976 h 3986790"/>
                  <a:gd name="connsiteX20" fmla="*/ 530578 w 2269066"/>
                  <a:gd name="connsiteY20" fmla="*/ 599554 h 3986790"/>
                  <a:gd name="connsiteX21" fmla="*/ 496711 w 2269066"/>
                  <a:gd name="connsiteY21" fmla="*/ 633421 h 3986790"/>
                  <a:gd name="connsiteX22" fmla="*/ 462844 w 2269066"/>
                  <a:gd name="connsiteY22" fmla="*/ 644710 h 3986790"/>
                  <a:gd name="connsiteX23" fmla="*/ 428978 w 2269066"/>
                  <a:gd name="connsiteY23" fmla="*/ 667287 h 3986790"/>
                  <a:gd name="connsiteX24" fmla="*/ 395111 w 2269066"/>
                  <a:gd name="connsiteY24" fmla="*/ 678576 h 3986790"/>
                  <a:gd name="connsiteX25" fmla="*/ 327378 w 2269066"/>
                  <a:gd name="connsiteY25" fmla="*/ 735021 h 3986790"/>
                  <a:gd name="connsiteX26" fmla="*/ 282222 w 2269066"/>
                  <a:gd name="connsiteY26" fmla="*/ 757598 h 3986790"/>
                  <a:gd name="connsiteX27" fmla="*/ 237066 w 2269066"/>
                  <a:gd name="connsiteY27" fmla="*/ 825332 h 3986790"/>
                  <a:gd name="connsiteX28" fmla="*/ 203200 w 2269066"/>
                  <a:gd name="connsiteY28" fmla="*/ 893065 h 3986790"/>
                  <a:gd name="connsiteX29" fmla="*/ 191911 w 2269066"/>
                  <a:gd name="connsiteY29" fmla="*/ 949510 h 3986790"/>
                  <a:gd name="connsiteX30" fmla="*/ 169333 w 2269066"/>
                  <a:gd name="connsiteY30" fmla="*/ 1017243 h 3986790"/>
                  <a:gd name="connsiteX31" fmla="*/ 158044 w 2269066"/>
                  <a:gd name="connsiteY31" fmla="*/ 1051110 h 3986790"/>
                  <a:gd name="connsiteX32" fmla="*/ 146755 w 2269066"/>
                  <a:gd name="connsiteY32" fmla="*/ 1084976 h 3986790"/>
                  <a:gd name="connsiteX33" fmla="*/ 135466 w 2269066"/>
                  <a:gd name="connsiteY33" fmla="*/ 1118843 h 3986790"/>
                  <a:gd name="connsiteX34" fmla="*/ 112889 w 2269066"/>
                  <a:gd name="connsiteY34" fmla="*/ 1152710 h 3986790"/>
                  <a:gd name="connsiteX35" fmla="*/ 90311 w 2269066"/>
                  <a:gd name="connsiteY35" fmla="*/ 1220443 h 3986790"/>
                  <a:gd name="connsiteX36" fmla="*/ 79022 w 2269066"/>
                  <a:gd name="connsiteY36" fmla="*/ 1254310 h 3986790"/>
                  <a:gd name="connsiteX37" fmla="*/ 67733 w 2269066"/>
                  <a:gd name="connsiteY37" fmla="*/ 1299465 h 3986790"/>
                  <a:gd name="connsiteX38" fmla="*/ 45155 w 2269066"/>
                  <a:gd name="connsiteY38" fmla="*/ 1333332 h 3986790"/>
                  <a:gd name="connsiteX39" fmla="*/ 11289 w 2269066"/>
                  <a:gd name="connsiteY39" fmla="*/ 1446221 h 3986790"/>
                  <a:gd name="connsiteX40" fmla="*/ 0 w 2269066"/>
                  <a:gd name="connsiteY40" fmla="*/ 1480087 h 3986790"/>
                  <a:gd name="connsiteX41" fmla="*/ 22578 w 2269066"/>
                  <a:gd name="connsiteY41" fmla="*/ 1626843 h 3986790"/>
                  <a:gd name="connsiteX42" fmla="*/ 45155 w 2269066"/>
                  <a:gd name="connsiteY42" fmla="*/ 1694576 h 3986790"/>
                  <a:gd name="connsiteX43" fmla="*/ 90311 w 2269066"/>
                  <a:gd name="connsiteY43" fmla="*/ 1762310 h 3986790"/>
                  <a:gd name="connsiteX44" fmla="*/ 124178 w 2269066"/>
                  <a:gd name="connsiteY44" fmla="*/ 1841332 h 3986790"/>
                  <a:gd name="connsiteX45" fmla="*/ 135466 w 2269066"/>
                  <a:gd name="connsiteY45" fmla="*/ 1875198 h 3986790"/>
                  <a:gd name="connsiteX46" fmla="*/ 158044 w 2269066"/>
                  <a:gd name="connsiteY46" fmla="*/ 1909065 h 3986790"/>
                  <a:gd name="connsiteX47" fmla="*/ 169333 w 2269066"/>
                  <a:gd name="connsiteY47" fmla="*/ 1942932 h 3986790"/>
                  <a:gd name="connsiteX48" fmla="*/ 191911 w 2269066"/>
                  <a:gd name="connsiteY48" fmla="*/ 1976798 h 3986790"/>
                  <a:gd name="connsiteX49" fmla="*/ 259644 w 2269066"/>
                  <a:gd name="connsiteY49" fmla="*/ 2067110 h 3986790"/>
                  <a:gd name="connsiteX50" fmla="*/ 349955 w 2269066"/>
                  <a:gd name="connsiteY50" fmla="*/ 2202576 h 3986790"/>
                  <a:gd name="connsiteX51" fmla="*/ 372533 w 2269066"/>
                  <a:gd name="connsiteY51" fmla="*/ 2236443 h 3986790"/>
                  <a:gd name="connsiteX52" fmla="*/ 395111 w 2269066"/>
                  <a:gd name="connsiteY52" fmla="*/ 2270310 h 3986790"/>
                  <a:gd name="connsiteX53" fmla="*/ 428978 w 2269066"/>
                  <a:gd name="connsiteY53" fmla="*/ 2338043 h 3986790"/>
                  <a:gd name="connsiteX54" fmla="*/ 451555 w 2269066"/>
                  <a:gd name="connsiteY54" fmla="*/ 2405776 h 3986790"/>
                  <a:gd name="connsiteX55" fmla="*/ 530578 w 2269066"/>
                  <a:gd name="connsiteY55" fmla="*/ 2507376 h 3986790"/>
                  <a:gd name="connsiteX56" fmla="*/ 553155 w 2269066"/>
                  <a:gd name="connsiteY56" fmla="*/ 2541243 h 3986790"/>
                  <a:gd name="connsiteX57" fmla="*/ 575733 w 2269066"/>
                  <a:gd name="connsiteY57" fmla="*/ 2608976 h 3986790"/>
                  <a:gd name="connsiteX58" fmla="*/ 598311 w 2269066"/>
                  <a:gd name="connsiteY58" fmla="*/ 2642843 h 3986790"/>
                  <a:gd name="connsiteX59" fmla="*/ 620889 w 2269066"/>
                  <a:gd name="connsiteY59" fmla="*/ 2710576 h 3986790"/>
                  <a:gd name="connsiteX60" fmla="*/ 632178 w 2269066"/>
                  <a:gd name="connsiteY60" fmla="*/ 2744443 h 3986790"/>
                  <a:gd name="connsiteX61" fmla="*/ 643466 w 2269066"/>
                  <a:gd name="connsiteY61" fmla="*/ 2789598 h 3986790"/>
                  <a:gd name="connsiteX62" fmla="*/ 677333 w 2269066"/>
                  <a:gd name="connsiteY62" fmla="*/ 2891198 h 3986790"/>
                  <a:gd name="connsiteX63" fmla="*/ 688622 w 2269066"/>
                  <a:gd name="connsiteY63" fmla="*/ 2925065 h 3986790"/>
                  <a:gd name="connsiteX64" fmla="*/ 699911 w 2269066"/>
                  <a:gd name="connsiteY64" fmla="*/ 2958932 h 3986790"/>
                  <a:gd name="connsiteX65" fmla="*/ 756355 w 2269066"/>
                  <a:gd name="connsiteY65" fmla="*/ 3026665 h 3986790"/>
                  <a:gd name="connsiteX66" fmla="*/ 790222 w 2269066"/>
                  <a:gd name="connsiteY66" fmla="*/ 3116976 h 3986790"/>
                  <a:gd name="connsiteX67" fmla="*/ 824089 w 2269066"/>
                  <a:gd name="connsiteY67" fmla="*/ 3139554 h 3986790"/>
                  <a:gd name="connsiteX68" fmla="*/ 857955 w 2269066"/>
                  <a:gd name="connsiteY68" fmla="*/ 3207287 h 3986790"/>
                  <a:gd name="connsiteX69" fmla="*/ 880533 w 2269066"/>
                  <a:gd name="connsiteY69" fmla="*/ 3252443 h 3986790"/>
                  <a:gd name="connsiteX70" fmla="*/ 891822 w 2269066"/>
                  <a:gd name="connsiteY70" fmla="*/ 3286310 h 3986790"/>
                  <a:gd name="connsiteX71" fmla="*/ 914400 w 2269066"/>
                  <a:gd name="connsiteY71" fmla="*/ 3320176 h 3986790"/>
                  <a:gd name="connsiteX72" fmla="*/ 925689 w 2269066"/>
                  <a:gd name="connsiteY72" fmla="*/ 3365332 h 3986790"/>
                  <a:gd name="connsiteX73" fmla="*/ 948266 w 2269066"/>
                  <a:gd name="connsiteY73" fmla="*/ 3433065 h 3986790"/>
                  <a:gd name="connsiteX74" fmla="*/ 959555 w 2269066"/>
                  <a:gd name="connsiteY74" fmla="*/ 3489510 h 3986790"/>
                  <a:gd name="connsiteX75" fmla="*/ 982133 w 2269066"/>
                  <a:gd name="connsiteY75" fmla="*/ 3557243 h 3986790"/>
                  <a:gd name="connsiteX76" fmla="*/ 993422 w 2269066"/>
                  <a:gd name="connsiteY76" fmla="*/ 3591110 h 3986790"/>
                  <a:gd name="connsiteX77" fmla="*/ 1004711 w 2269066"/>
                  <a:gd name="connsiteY77" fmla="*/ 3624976 h 3986790"/>
                  <a:gd name="connsiteX78" fmla="*/ 1038578 w 2269066"/>
                  <a:gd name="connsiteY78" fmla="*/ 3737865 h 3986790"/>
                  <a:gd name="connsiteX79" fmla="*/ 1049866 w 2269066"/>
                  <a:gd name="connsiteY79" fmla="*/ 3771732 h 3986790"/>
                  <a:gd name="connsiteX80" fmla="*/ 1072444 w 2269066"/>
                  <a:gd name="connsiteY80" fmla="*/ 3805598 h 3986790"/>
                  <a:gd name="connsiteX81" fmla="*/ 1083733 w 2269066"/>
                  <a:gd name="connsiteY81" fmla="*/ 3839465 h 3986790"/>
                  <a:gd name="connsiteX82" fmla="*/ 1185333 w 2269066"/>
                  <a:gd name="connsiteY82" fmla="*/ 3929776 h 3986790"/>
                  <a:gd name="connsiteX83" fmla="*/ 1219200 w 2269066"/>
                  <a:gd name="connsiteY83" fmla="*/ 3941065 h 3986790"/>
                  <a:gd name="connsiteX84" fmla="*/ 1253066 w 2269066"/>
                  <a:gd name="connsiteY84" fmla="*/ 3963643 h 3986790"/>
                  <a:gd name="connsiteX85" fmla="*/ 1501422 w 2269066"/>
                  <a:gd name="connsiteY85" fmla="*/ 3963643 h 3986790"/>
                  <a:gd name="connsiteX86" fmla="*/ 1569155 w 2269066"/>
                  <a:gd name="connsiteY86" fmla="*/ 3907198 h 3986790"/>
                  <a:gd name="connsiteX87" fmla="*/ 1603022 w 2269066"/>
                  <a:gd name="connsiteY87" fmla="*/ 3884621 h 3986790"/>
                  <a:gd name="connsiteX88" fmla="*/ 1659466 w 2269066"/>
                  <a:gd name="connsiteY88" fmla="*/ 3828176 h 3986790"/>
                  <a:gd name="connsiteX89" fmla="*/ 1715911 w 2269066"/>
                  <a:gd name="connsiteY89" fmla="*/ 3783021 h 3986790"/>
                  <a:gd name="connsiteX90" fmla="*/ 1761066 w 2269066"/>
                  <a:gd name="connsiteY90" fmla="*/ 3749154 h 3986790"/>
                  <a:gd name="connsiteX91" fmla="*/ 1794933 w 2269066"/>
                  <a:gd name="connsiteY91" fmla="*/ 3715287 h 3986790"/>
                  <a:gd name="connsiteX92" fmla="*/ 1828800 w 2269066"/>
                  <a:gd name="connsiteY92" fmla="*/ 3703998 h 3986790"/>
                  <a:gd name="connsiteX93" fmla="*/ 1851378 w 2269066"/>
                  <a:gd name="connsiteY93" fmla="*/ 3670132 h 3986790"/>
                  <a:gd name="connsiteX94" fmla="*/ 1885244 w 2269066"/>
                  <a:gd name="connsiteY94" fmla="*/ 3658843 h 3986790"/>
                  <a:gd name="connsiteX95" fmla="*/ 1919111 w 2269066"/>
                  <a:gd name="connsiteY95" fmla="*/ 3636265 h 3986790"/>
                  <a:gd name="connsiteX96" fmla="*/ 1952978 w 2269066"/>
                  <a:gd name="connsiteY96" fmla="*/ 3568532 h 3986790"/>
                  <a:gd name="connsiteX97" fmla="*/ 1964266 w 2269066"/>
                  <a:gd name="connsiteY97" fmla="*/ 3534665 h 3986790"/>
                  <a:gd name="connsiteX98" fmla="*/ 1986844 w 2269066"/>
                  <a:gd name="connsiteY98" fmla="*/ 3331465 h 3986790"/>
                  <a:gd name="connsiteX99" fmla="*/ 1998133 w 2269066"/>
                  <a:gd name="connsiteY99" fmla="*/ 3263732 h 3986790"/>
                  <a:gd name="connsiteX100" fmla="*/ 2009422 w 2269066"/>
                  <a:gd name="connsiteY100" fmla="*/ 3229865 h 3986790"/>
                  <a:gd name="connsiteX101" fmla="*/ 2032000 w 2269066"/>
                  <a:gd name="connsiteY101" fmla="*/ 3150843 h 3986790"/>
                  <a:gd name="connsiteX102" fmla="*/ 2054578 w 2269066"/>
                  <a:gd name="connsiteY102" fmla="*/ 3116976 h 3986790"/>
                  <a:gd name="connsiteX103" fmla="*/ 2065866 w 2269066"/>
                  <a:gd name="connsiteY103" fmla="*/ 3083110 h 3986790"/>
                  <a:gd name="connsiteX104" fmla="*/ 2099733 w 2269066"/>
                  <a:gd name="connsiteY104" fmla="*/ 3060532 h 3986790"/>
                  <a:gd name="connsiteX105" fmla="*/ 2122311 w 2269066"/>
                  <a:gd name="connsiteY105" fmla="*/ 2992798 h 3986790"/>
                  <a:gd name="connsiteX106" fmla="*/ 2133600 w 2269066"/>
                  <a:gd name="connsiteY106" fmla="*/ 2958932 h 3986790"/>
                  <a:gd name="connsiteX107" fmla="*/ 2156178 w 2269066"/>
                  <a:gd name="connsiteY107" fmla="*/ 2925065 h 3986790"/>
                  <a:gd name="connsiteX108" fmla="*/ 2167466 w 2269066"/>
                  <a:gd name="connsiteY108" fmla="*/ 2755732 h 3986790"/>
                  <a:gd name="connsiteX109" fmla="*/ 2144889 w 2269066"/>
                  <a:gd name="connsiteY109" fmla="*/ 2405776 h 3986790"/>
                  <a:gd name="connsiteX110" fmla="*/ 2144889 w 2269066"/>
                  <a:gd name="connsiteY110" fmla="*/ 2123554 h 3986790"/>
                  <a:gd name="connsiteX111" fmla="*/ 2167466 w 2269066"/>
                  <a:gd name="connsiteY111" fmla="*/ 2033243 h 3986790"/>
                  <a:gd name="connsiteX112" fmla="*/ 2178755 w 2269066"/>
                  <a:gd name="connsiteY112" fmla="*/ 1965510 h 3986790"/>
                  <a:gd name="connsiteX113" fmla="*/ 2201333 w 2269066"/>
                  <a:gd name="connsiteY113" fmla="*/ 1897776 h 3986790"/>
                  <a:gd name="connsiteX114" fmla="*/ 2212622 w 2269066"/>
                  <a:gd name="connsiteY114" fmla="*/ 1863910 h 3986790"/>
                  <a:gd name="connsiteX115" fmla="*/ 2235200 w 2269066"/>
                  <a:gd name="connsiteY115" fmla="*/ 1830043 h 3986790"/>
                  <a:gd name="connsiteX116" fmla="*/ 2257778 w 2269066"/>
                  <a:gd name="connsiteY116" fmla="*/ 1762310 h 3986790"/>
                  <a:gd name="connsiteX117" fmla="*/ 2269066 w 2269066"/>
                  <a:gd name="connsiteY117" fmla="*/ 1728443 h 3986790"/>
                  <a:gd name="connsiteX118" fmla="*/ 2257778 w 2269066"/>
                  <a:gd name="connsiteY118" fmla="*/ 1513954 h 3986790"/>
                  <a:gd name="connsiteX119" fmla="*/ 2246489 w 2269066"/>
                  <a:gd name="connsiteY119" fmla="*/ 1480087 h 3986790"/>
                  <a:gd name="connsiteX120" fmla="*/ 2235200 w 2269066"/>
                  <a:gd name="connsiteY120" fmla="*/ 1434932 h 3986790"/>
                  <a:gd name="connsiteX121" fmla="*/ 2201333 w 2269066"/>
                  <a:gd name="connsiteY121" fmla="*/ 1333332 h 3986790"/>
                  <a:gd name="connsiteX122" fmla="*/ 2190044 w 2269066"/>
                  <a:gd name="connsiteY122" fmla="*/ 1299465 h 3986790"/>
                  <a:gd name="connsiteX123" fmla="*/ 2212622 w 2269066"/>
                  <a:gd name="connsiteY123" fmla="*/ 1186576 h 3986790"/>
                  <a:gd name="connsiteX124" fmla="*/ 2235200 w 2269066"/>
                  <a:gd name="connsiteY124" fmla="*/ 1152710 h 3986790"/>
                  <a:gd name="connsiteX125" fmla="*/ 2269066 w 2269066"/>
                  <a:gd name="connsiteY125" fmla="*/ 1028532 h 3986790"/>
                  <a:gd name="connsiteX126" fmla="*/ 2257778 w 2269066"/>
                  <a:gd name="connsiteY126" fmla="*/ 825332 h 3986790"/>
                  <a:gd name="connsiteX127" fmla="*/ 2246489 w 2269066"/>
                  <a:gd name="connsiteY127" fmla="*/ 791465 h 3986790"/>
                  <a:gd name="connsiteX128" fmla="*/ 2235200 w 2269066"/>
                  <a:gd name="connsiteY128" fmla="*/ 701154 h 3986790"/>
                  <a:gd name="connsiteX129" fmla="*/ 2212622 w 2269066"/>
                  <a:gd name="connsiteY129" fmla="*/ 554398 h 3986790"/>
                  <a:gd name="connsiteX130" fmla="*/ 2122311 w 2269066"/>
                  <a:gd name="connsiteY130" fmla="*/ 452798 h 3986790"/>
                  <a:gd name="connsiteX131" fmla="*/ 2043289 w 2269066"/>
                  <a:gd name="connsiteY131" fmla="*/ 351198 h 3986790"/>
                  <a:gd name="connsiteX132" fmla="*/ 2020711 w 2269066"/>
                  <a:gd name="connsiteY132" fmla="*/ 317332 h 3986790"/>
                  <a:gd name="connsiteX133" fmla="*/ 1986844 w 2269066"/>
                  <a:gd name="connsiteY133" fmla="*/ 294754 h 3986790"/>
                  <a:gd name="connsiteX134" fmla="*/ 1919111 w 2269066"/>
                  <a:gd name="connsiteY134" fmla="*/ 238310 h 3986790"/>
                  <a:gd name="connsiteX135" fmla="*/ 1862666 w 2269066"/>
                  <a:gd name="connsiteY135" fmla="*/ 181865 h 3986790"/>
                  <a:gd name="connsiteX136" fmla="*/ 1840089 w 2269066"/>
                  <a:gd name="connsiteY136" fmla="*/ 147998 h 3986790"/>
                  <a:gd name="connsiteX137" fmla="*/ 1772355 w 2269066"/>
                  <a:gd name="connsiteY137" fmla="*/ 102843 h 3986790"/>
                  <a:gd name="connsiteX138" fmla="*/ 1738489 w 2269066"/>
                  <a:gd name="connsiteY138" fmla="*/ 68976 h 3986790"/>
                  <a:gd name="connsiteX139" fmla="*/ 1715911 w 2269066"/>
                  <a:gd name="connsiteY139" fmla="*/ 35110 h 3986790"/>
                  <a:gd name="connsiteX140" fmla="*/ 1580444 w 2269066"/>
                  <a:gd name="connsiteY140" fmla="*/ 23821 h 3986790"/>
                  <a:gd name="connsiteX141" fmla="*/ 1478844 w 2269066"/>
                  <a:gd name="connsiteY141" fmla="*/ 23821 h 3986790"/>
                  <a:gd name="connsiteX142" fmla="*/ 1467555 w 2269066"/>
                  <a:gd name="connsiteY142" fmla="*/ 68976 h 3986790"/>
                  <a:gd name="connsiteX143" fmla="*/ 1467555 w 2269066"/>
                  <a:gd name="connsiteY143" fmla="*/ 68976 h 3986790"/>
                  <a:gd name="connsiteX144" fmla="*/ 1467555 w 2269066"/>
                  <a:gd name="connsiteY144" fmla="*/ 68976 h 3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69066" h="3986790">
                    <a:moveTo>
                      <a:pt x="1535289" y="68976"/>
                    </a:moveTo>
                    <a:lnTo>
                      <a:pt x="1535289" y="68976"/>
                    </a:lnTo>
                    <a:cubicBezTo>
                      <a:pt x="1501422" y="76502"/>
                      <a:pt x="1467210" y="82615"/>
                      <a:pt x="1433689" y="91554"/>
                    </a:cubicBezTo>
                    <a:cubicBezTo>
                      <a:pt x="1410693" y="97686"/>
                      <a:pt x="1388533" y="106606"/>
                      <a:pt x="1365955" y="114132"/>
                    </a:cubicBezTo>
                    <a:lnTo>
                      <a:pt x="1332089" y="125421"/>
                    </a:lnTo>
                    <a:cubicBezTo>
                      <a:pt x="1324563" y="136710"/>
                      <a:pt x="1315579" y="147152"/>
                      <a:pt x="1309511" y="159287"/>
                    </a:cubicBezTo>
                    <a:cubicBezTo>
                      <a:pt x="1304189" y="169930"/>
                      <a:pt x="1306636" y="184740"/>
                      <a:pt x="1298222" y="193154"/>
                    </a:cubicBezTo>
                    <a:cubicBezTo>
                      <a:pt x="1238168" y="253208"/>
                      <a:pt x="1212212" y="240341"/>
                      <a:pt x="1128889" y="249598"/>
                    </a:cubicBezTo>
                    <a:cubicBezTo>
                      <a:pt x="1031991" y="281897"/>
                      <a:pt x="1186232" y="232440"/>
                      <a:pt x="1027289" y="272176"/>
                    </a:cubicBezTo>
                    <a:cubicBezTo>
                      <a:pt x="1004200" y="277948"/>
                      <a:pt x="959555" y="294754"/>
                      <a:pt x="959555" y="294754"/>
                    </a:cubicBezTo>
                    <a:cubicBezTo>
                      <a:pt x="955792" y="306043"/>
                      <a:pt x="955700" y="319329"/>
                      <a:pt x="948266" y="328621"/>
                    </a:cubicBezTo>
                    <a:cubicBezTo>
                      <a:pt x="939791" y="339215"/>
                      <a:pt x="924823" y="342512"/>
                      <a:pt x="914400" y="351198"/>
                    </a:cubicBezTo>
                    <a:cubicBezTo>
                      <a:pt x="902135" y="361419"/>
                      <a:pt x="890754" y="372800"/>
                      <a:pt x="880533" y="385065"/>
                    </a:cubicBezTo>
                    <a:cubicBezTo>
                      <a:pt x="871847" y="395488"/>
                      <a:pt x="868166" y="409998"/>
                      <a:pt x="857955" y="418932"/>
                    </a:cubicBezTo>
                    <a:cubicBezTo>
                      <a:pt x="837534" y="436800"/>
                      <a:pt x="812800" y="449035"/>
                      <a:pt x="790222" y="464087"/>
                    </a:cubicBezTo>
                    <a:cubicBezTo>
                      <a:pt x="778933" y="471613"/>
                      <a:pt x="769518" y="483374"/>
                      <a:pt x="756355" y="486665"/>
                    </a:cubicBezTo>
                    <a:cubicBezTo>
                      <a:pt x="741303" y="490428"/>
                      <a:pt x="726118" y="493692"/>
                      <a:pt x="711200" y="497954"/>
                    </a:cubicBezTo>
                    <a:cubicBezTo>
                      <a:pt x="699758" y="501223"/>
                      <a:pt x="688877" y="506357"/>
                      <a:pt x="677333" y="509243"/>
                    </a:cubicBezTo>
                    <a:cubicBezTo>
                      <a:pt x="658719" y="513897"/>
                      <a:pt x="639704" y="516769"/>
                      <a:pt x="620889" y="520532"/>
                    </a:cubicBezTo>
                    <a:cubicBezTo>
                      <a:pt x="530580" y="580738"/>
                      <a:pt x="639700" y="501720"/>
                      <a:pt x="564444" y="576976"/>
                    </a:cubicBezTo>
                    <a:cubicBezTo>
                      <a:pt x="554850" y="586570"/>
                      <a:pt x="541001" y="590868"/>
                      <a:pt x="530578" y="599554"/>
                    </a:cubicBezTo>
                    <a:cubicBezTo>
                      <a:pt x="518313" y="609775"/>
                      <a:pt x="509995" y="624565"/>
                      <a:pt x="496711" y="633421"/>
                    </a:cubicBezTo>
                    <a:cubicBezTo>
                      <a:pt x="486810" y="640022"/>
                      <a:pt x="473487" y="639388"/>
                      <a:pt x="462844" y="644710"/>
                    </a:cubicBezTo>
                    <a:cubicBezTo>
                      <a:pt x="450709" y="650777"/>
                      <a:pt x="441113" y="661220"/>
                      <a:pt x="428978" y="667287"/>
                    </a:cubicBezTo>
                    <a:cubicBezTo>
                      <a:pt x="418335" y="672609"/>
                      <a:pt x="405754" y="673254"/>
                      <a:pt x="395111" y="678576"/>
                    </a:cubicBezTo>
                    <a:cubicBezTo>
                      <a:pt x="335382" y="708441"/>
                      <a:pt x="385639" y="693406"/>
                      <a:pt x="327378" y="735021"/>
                    </a:cubicBezTo>
                    <a:cubicBezTo>
                      <a:pt x="313684" y="744802"/>
                      <a:pt x="297274" y="750072"/>
                      <a:pt x="282222" y="757598"/>
                    </a:cubicBezTo>
                    <a:cubicBezTo>
                      <a:pt x="267170" y="780176"/>
                      <a:pt x="245647" y="799589"/>
                      <a:pt x="237066" y="825332"/>
                    </a:cubicBezTo>
                    <a:cubicBezTo>
                      <a:pt x="221488" y="872070"/>
                      <a:pt x="232379" y="849297"/>
                      <a:pt x="203200" y="893065"/>
                    </a:cubicBezTo>
                    <a:cubicBezTo>
                      <a:pt x="199437" y="911880"/>
                      <a:pt x="196960" y="930998"/>
                      <a:pt x="191911" y="949510"/>
                    </a:cubicBezTo>
                    <a:cubicBezTo>
                      <a:pt x="185649" y="972470"/>
                      <a:pt x="176859" y="994665"/>
                      <a:pt x="169333" y="1017243"/>
                    </a:cubicBezTo>
                    <a:lnTo>
                      <a:pt x="158044" y="1051110"/>
                    </a:lnTo>
                    <a:lnTo>
                      <a:pt x="146755" y="1084976"/>
                    </a:lnTo>
                    <a:cubicBezTo>
                      <a:pt x="142992" y="1096265"/>
                      <a:pt x="142067" y="1108942"/>
                      <a:pt x="135466" y="1118843"/>
                    </a:cubicBezTo>
                    <a:cubicBezTo>
                      <a:pt x="127940" y="1130132"/>
                      <a:pt x="118399" y="1140312"/>
                      <a:pt x="112889" y="1152710"/>
                    </a:cubicBezTo>
                    <a:cubicBezTo>
                      <a:pt x="103223" y="1174458"/>
                      <a:pt x="97837" y="1197865"/>
                      <a:pt x="90311" y="1220443"/>
                    </a:cubicBezTo>
                    <a:cubicBezTo>
                      <a:pt x="86548" y="1231732"/>
                      <a:pt x="81908" y="1242766"/>
                      <a:pt x="79022" y="1254310"/>
                    </a:cubicBezTo>
                    <a:cubicBezTo>
                      <a:pt x="75259" y="1269362"/>
                      <a:pt x="73845" y="1285205"/>
                      <a:pt x="67733" y="1299465"/>
                    </a:cubicBezTo>
                    <a:cubicBezTo>
                      <a:pt x="62388" y="1311936"/>
                      <a:pt x="50665" y="1320934"/>
                      <a:pt x="45155" y="1333332"/>
                    </a:cubicBezTo>
                    <a:cubicBezTo>
                      <a:pt x="23694" y="1381619"/>
                      <a:pt x="24424" y="1400250"/>
                      <a:pt x="11289" y="1446221"/>
                    </a:cubicBezTo>
                    <a:cubicBezTo>
                      <a:pt x="8020" y="1457662"/>
                      <a:pt x="3763" y="1468798"/>
                      <a:pt x="0" y="1480087"/>
                    </a:cubicBezTo>
                    <a:cubicBezTo>
                      <a:pt x="7951" y="1551641"/>
                      <a:pt x="5325" y="1569331"/>
                      <a:pt x="22578" y="1626843"/>
                    </a:cubicBezTo>
                    <a:cubicBezTo>
                      <a:pt x="29416" y="1649638"/>
                      <a:pt x="31954" y="1674774"/>
                      <a:pt x="45155" y="1694576"/>
                    </a:cubicBezTo>
                    <a:lnTo>
                      <a:pt x="90311" y="1762310"/>
                    </a:lnTo>
                    <a:cubicBezTo>
                      <a:pt x="113807" y="1856291"/>
                      <a:pt x="85197" y="1763369"/>
                      <a:pt x="124178" y="1841332"/>
                    </a:cubicBezTo>
                    <a:cubicBezTo>
                      <a:pt x="129499" y="1851975"/>
                      <a:pt x="130145" y="1864555"/>
                      <a:pt x="135466" y="1875198"/>
                    </a:cubicBezTo>
                    <a:cubicBezTo>
                      <a:pt x="141534" y="1887333"/>
                      <a:pt x="151976" y="1896930"/>
                      <a:pt x="158044" y="1909065"/>
                    </a:cubicBezTo>
                    <a:cubicBezTo>
                      <a:pt x="163366" y="1919708"/>
                      <a:pt x="164011" y="1932289"/>
                      <a:pt x="169333" y="1942932"/>
                    </a:cubicBezTo>
                    <a:cubicBezTo>
                      <a:pt x="175401" y="1955067"/>
                      <a:pt x="183931" y="1965826"/>
                      <a:pt x="191911" y="1976798"/>
                    </a:cubicBezTo>
                    <a:cubicBezTo>
                      <a:pt x="214044" y="2007231"/>
                      <a:pt x="238771" y="2035800"/>
                      <a:pt x="259644" y="2067110"/>
                    </a:cubicBezTo>
                    <a:lnTo>
                      <a:pt x="349955" y="2202576"/>
                    </a:lnTo>
                    <a:lnTo>
                      <a:pt x="372533" y="2236443"/>
                    </a:lnTo>
                    <a:cubicBezTo>
                      <a:pt x="380059" y="2247732"/>
                      <a:pt x="390820" y="2257439"/>
                      <a:pt x="395111" y="2270310"/>
                    </a:cubicBezTo>
                    <a:cubicBezTo>
                      <a:pt x="410691" y="2317047"/>
                      <a:pt x="399799" y="2294275"/>
                      <a:pt x="428978" y="2338043"/>
                    </a:cubicBezTo>
                    <a:cubicBezTo>
                      <a:pt x="436504" y="2360621"/>
                      <a:pt x="434727" y="2388948"/>
                      <a:pt x="451555" y="2405776"/>
                    </a:cubicBezTo>
                    <a:cubicBezTo>
                      <a:pt x="504608" y="2458829"/>
                      <a:pt x="476569" y="2426363"/>
                      <a:pt x="530578" y="2507376"/>
                    </a:cubicBezTo>
                    <a:cubicBezTo>
                      <a:pt x="538104" y="2518665"/>
                      <a:pt x="548865" y="2528372"/>
                      <a:pt x="553155" y="2541243"/>
                    </a:cubicBezTo>
                    <a:cubicBezTo>
                      <a:pt x="560681" y="2563821"/>
                      <a:pt x="562532" y="2589174"/>
                      <a:pt x="575733" y="2608976"/>
                    </a:cubicBezTo>
                    <a:cubicBezTo>
                      <a:pt x="583259" y="2620265"/>
                      <a:pt x="592801" y="2630445"/>
                      <a:pt x="598311" y="2642843"/>
                    </a:cubicBezTo>
                    <a:cubicBezTo>
                      <a:pt x="607977" y="2664591"/>
                      <a:pt x="613363" y="2687998"/>
                      <a:pt x="620889" y="2710576"/>
                    </a:cubicBezTo>
                    <a:cubicBezTo>
                      <a:pt x="624652" y="2721865"/>
                      <a:pt x="629292" y="2732899"/>
                      <a:pt x="632178" y="2744443"/>
                    </a:cubicBezTo>
                    <a:cubicBezTo>
                      <a:pt x="635941" y="2759495"/>
                      <a:pt x="639008" y="2774737"/>
                      <a:pt x="643466" y="2789598"/>
                    </a:cubicBezTo>
                    <a:cubicBezTo>
                      <a:pt x="643474" y="2789626"/>
                      <a:pt x="671684" y="2874250"/>
                      <a:pt x="677333" y="2891198"/>
                    </a:cubicBezTo>
                    <a:lnTo>
                      <a:pt x="688622" y="2925065"/>
                    </a:lnTo>
                    <a:cubicBezTo>
                      <a:pt x="692385" y="2936354"/>
                      <a:pt x="693310" y="2949031"/>
                      <a:pt x="699911" y="2958932"/>
                    </a:cubicBezTo>
                    <a:cubicBezTo>
                      <a:pt x="731345" y="3006081"/>
                      <a:pt x="712896" y="2983204"/>
                      <a:pt x="756355" y="3026665"/>
                    </a:cubicBezTo>
                    <a:cubicBezTo>
                      <a:pt x="763950" y="3057047"/>
                      <a:pt x="769138" y="3091676"/>
                      <a:pt x="790222" y="3116976"/>
                    </a:cubicBezTo>
                    <a:cubicBezTo>
                      <a:pt x="798908" y="3127399"/>
                      <a:pt x="812800" y="3132028"/>
                      <a:pt x="824089" y="3139554"/>
                    </a:cubicBezTo>
                    <a:cubicBezTo>
                      <a:pt x="844787" y="3201647"/>
                      <a:pt x="822942" y="3146013"/>
                      <a:pt x="857955" y="3207287"/>
                    </a:cubicBezTo>
                    <a:cubicBezTo>
                      <a:pt x="866304" y="3221898"/>
                      <a:pt x="873904" y="3236975"/>
                      <a:pt x="880533" y="3252443"/>
                    </a:cubicBezTo>
                    <a:cubicBezTo>
                      <a:pt x="885221" y="3263381"/>
                      <a:pt x="886500" y="3275667"/>
                      <a:pt x="891822" y="3286310"/>
                    </a:cubicBezTo>
                    <a:cubicBezTo>
                      <a:pt x="897890" y="3298445"/>
                      <a:pt x="906874" y="3308887"/>
                      <a:pt x="914400" y="3320176"/>
                    </a:cubicBezTo>
                    <a:cubicBezTo>
                      <a:pt x="918163" y="3335228"/>
                      <a:pt x="921231" y="3350471"/>
                      <a:pt x="925689" y="3365332"/>
                    </a:cubicBezTo>
                    <a:cubicBezTo>
                      <a:pt x="932527" y="3388127"/>
                      <a:pt x="943599" y="3409728"/>
                      <a:pt x="948266" y="3433065"/>
                    </a:cubicBezTo>
                    <a:cubicBezTo>
                      <a:pt x="952029" y="3451880"/>
                      <a:pt x="954506" y="3470998"/>
                      <a:pt x="959555" y="3489510"/>
                    </a:cubicBezTo>
                    <a:cubicBezTo>
                      <a:pt x="965817" y="3512470"/>
                      <a:pt x="974607" y="3534665"/>
                      <a:pt x="982133" y="3557243"/>
                    </a:cubicBezTo>
                    <a:lnTo>
                      <a:pt x="993422" y="3591110"/>
                    </a:lnTo>
                    <a:cubicBezTo>
                      <a:pt x="997185" y="3602399"/>
                      <a:pt x="1001825" y="3613432"/>
                      <a:pt x="1004711" y="3624976"/>
                    </a:cubicBezTo>
                    <a:cubicBezTo>
                      <a:pt x="1021774" y="3693228"/>
                      <a:pt x="1011091" y="3655402"/>
                      <a:pt x="1038578" y="3737865"/>
                    </a:cubicBezTo>
                    <a:cubicBezTo>
                      <a:pt x="1042341" y="3749154"/>
                      <a:pt x="1043265" y="3761831"/>
                      <a:pt x="1049866" y="3771732"/>
                    </a:cubicBezTo>
                    <a:lnTo>
                      <a:pt x="1072444" y="3805598"/>
                    </a:lnTo>
                    <a:cubicBezTo>
                      <a:pt x="1076207" y="3816887"/>
                      <a:pt x="1076427" y="3830072"/>
                      <a:pt x="1083733" y="3839465"/>
                    </a:cubicBezTo>
                    <a:cubicBezTo>
                      <a:pt x="1102772" y="3863944"/>
                      <a:pt x="1149667" y="3911943"/>
                      <a:pt x="1185333" y="3929776"/>
                    </a:cubicBezTo>
                    <a:cubicBezTo>
                      <a:pt x="1195976" y="3935098"/>
                      <a:pt x="1207911" y="3937302"/>
                      <a:pt x="1219200" y="3941065"/>
                    </a:cubicBezTo>
                    <a:cubicBezTo>
                      <a:pt x="1230489" y="3948591"/>
                      <a:pt x="1240071" y="3959744"/>
                      <a:pt x="1253066" y="3963643"/>
                    </a:cubicBezTo>
                    <a:cubicBezTo>
                      <a:pt x="1330222" y="3986790"/>
                      <a:pt x="1428567" y="3968500"/>
                      <a:pt x="1501422" y="3963643"/>
                    </a:cubicBezTo>
                    <a:cubicBezTo>
                      <a:pt x="1585514" y="3907581"/>
                      <a:pt x="1482227" y="3979638"/>
                      <a:pt x="1569155" y="3907198"/>
                    </a:cubicBezTo>
                    <a:cubicBezTo>
                      <a:pt x="1579578" y="3898512"/>
                      <a:pt x="1591733" y="3892147"/>
                      <a:pt x="1603022" y="3884621"/>
                    </a:cubicBezTo>
                    <a:cubicBezTo>
                      <a:pt x="1663228" y="3794312"/>
                      <a:pt x="1584210" y="3903432"/>
                      <a:pt x="1659466" y="3828176"/>
                    </a:cubicBezTo>
                    <a:cubicBezTo>
                      <a:pt x="1710527" y="3777115"/>
                      <a:pt x="1649980" y="3804998"/>
                      <a:pt x="1715911" y="3783021"/>
                    </a:cubicBezTo>
                    <a:cubicBezTo>
                      <a:pt x="1730963" y="3771732"/>
                      <a:pt x="1746781" y="3761399"/>
                      <a:pt x="1761066" y="3749154"/>
                    </a:cubicBezTo>
                    <a:cubicBezTo>
                      <a:pt x="1773188" y="3738764"/>
                      <a:pt x="1781649" y="3724143"/>
                      <a:pt x="1794933" y="3715287"/>
                    </a:cubicBezTo>
                    <a:cubicBezTo>
                      <a:pt x="1804834" y="3708686"/>
                      <a:pt x="1817511" y="3707761"/>
                      <a:pt x="1828800" y="3703998"/>
                    </a:cubicBezTo>
                    <a:cubicBezTo>
                      <a:pt x="1836326" y="3692709"/>
                      <a:pt x="1840784" y="3678607"/>
                      <a:pt x="1851378" y="3670132"/>
                    </a:cubicBezTo>
                    <a:cubicBezTo>
                      <a:pt x="1860670" y="3662699"/>
                      <a:pt x="1874601" y="3664165"/>
                      <a:pt x="1885244" y="3658843"/>
                    </a:cubicBezTo>
                    <a:cubicBezTo>
                      <a:pt x="1897379" y="3652775"/>
                      <a:pt x="1907822" y="3643791"/>
                      <a:pt x="1919111" y="3636265"/>
                    </a:cubicBezTo>
                    <a:cubicBezTo>
                      <a:pt x="1947489" y="3551132"/>
                      <a:pt x="1909207" y="3656075"/>
                      <a:pt x="1952978" y="3568532"/>
                    </a:cubicBezTo>
                    <a:cubicBezTo>
                      <a:pt x="1958300" y="3557889"/>
                      <a:pt x="1960503" y="3545954"/>
                      <a:pt x="1964266" y="3534665"/>
                    </a:cubicBezTo>
                    <a:cubicBezTo>
                      <a:pt x="1974984" y="3416763"/>
                      <a:pt x="1971584" y="3430651"/>
                      <a:pt x="1986844" y="3331465"/>
                    </a:cubicBezTo>
                    <a:cubicBezTo>
                      <a:pt x="1990324" y="3308842"/>
                      <a:pt x="1993168" y="3286076"/>
                      <a:pt x="1998133" y="3263732"/>
                    </a:cubicBezTo>
                    <a:cubicBezTo>
                      <a:pt x="2000714" y="3252116"/>
                      <a:pt x="2006153" y="3241307"/>
                      <a:pt x="2009422" y="3229865"/>
                    </a:cubicBezTo>
                    <a:cubicBezTo>
                      <a:pt x="2014244" y="3212987"/>
                      <a:pt x="2022978" y="3168887"/>
                      <a:pt x="2032000" y="3150843"/>
                    </a:cubicBezTo>
                    <a:cubicBezTo>
                      <a:pt x="2038068" y="3138708"/>
                      <a:pt x="2047052" y="3128265"/>
                      <a:pt x="2054578" y="3116976"/>
                    </a:cubicBezTo>
                    <a:cubicBezTo>
                      <a:pt x="2058341" y="3105687"/>
                      <a:pt x="2058433" y="3092402"/>
                      <a:pt x="2065866" y="3083110"/>
                    </a:cubicBezTo>
                    <a:cubicBezTo>
                      <a:pt x="2074342" y="3072515"/>
                      <a:pt x="2092542" y="3072037"/>
                      <a:pt x="2099733" y="3060532"/>
                    </a:cubicBezTo>
                    <a:cubicBezTo>
                      <a:pt x="2112347" y="3040350"/>
                      <a:pt x="2114785" y="3015376"/>
                      <a:pt x="2122311" y="2992798"/>
                    </a:cubicBezTo>
                    <a:cubicBezTo>
                      <a:pt x="2126074" y="2981509"/>
                      <a:pt x="2126999" y="2968833"/>
                      <a:pt x="2133600" y="2958932"/>
                    </a:cubicBezTo>
                    <a:lnTo>
                      <a:pt x="2156178" y="2925065"/>
                    </a:lnTo>
                    <a:cubicBezTo>
                      <a:pt x="2159941" y="2868621"/>
                      <a:pt x="2167466" y="2812302"/>
                      <a:pt x="2167466" y="2755732"/>
                    </a:cubicBezTo>
                    <a:cubicBezTo>
                      <a:pt x="2167466" y="2462889"/>
                      <a:pt x="2188196" y="2535697"/>
                      <a:pt x="2144889" y="2405776"/>
                    </a:cubicBezTo>
                    <a:cubicBezTo>
                      <a:pt x="2125765" y="2271912"/>
                      <a:pt x="2127639" y="2321926"/>
                      <a:pt x="2144889" y="2123554"/>
                    </a:cubicBezTo>
                    <a:cubicBezTo>
                      <a:pt x="2151858" y="2043412"/>
                      <a:pt x="2154237" y="2092774"/>
                      <a:pt x="2167466" y="2033243"/>
                    </a:cubicBezTo>
                    <a:cubicBezTo>
                      <a:pt x="2172431" y="2010899"/>
                      <a:pt x="2173204" y="1987716"/>
                      <a:pt x="2178755" y="1965510"/>
                    </a:cubicBezTo>
                    <a:cubicBezTo>
                      <a:pt x="2184527" y="1942421"/>
                      <a:pt x="2193807" y="1920354"/>
                      <a:pt x="2201333" y="1897776"/>
                    </a:cubicBezTo>
                    <a:cubicBezTo>
                      <a:pt x="2205096" y="1886487"/>
                      <a:pt x="2206021" y="1873811"/>
                      <a:pt x="2212622" y="1863910"/>
                    </a:cubicBezTo>
                    <a:cubicBezTo>
                      <a:pt x="2220148" y="1852621"/>
                      <a:pt x="2229690" y="1842441"/>
                      <a:pt x="2235200" y="1830043"/>
                    </a:cubicBezTo>
                    <a:cubicBezTo>
                      <a:pt x="2244866" y="1808295"/>
                      <a:pt x="2250252" y="1784888"/>
                      <a:pt x="2257778" y="1762310"/>
                    </a:cubicBezTo>
                    <a:lnTo>
                      <a:pt x="2269066" y="1728443"/>
                    </a:lnTo>
                    <a:cubicBezTo>
                      <a:pt x="2265303" y="1656947"/>
                      <a:pt x="2264260" y="1585255"/>
                      <a:pt x="2257778" y="1513954"/>
                    </a:cubicBezTo>
                    <a:cubicBezTo>
                      <a:pt x="2256701" y="1502103"/>
                      <a:pt x="2249758" y="1491529"/>
                      <a:pt x="2246489" y="1480087"/>
                    </a:cubicBezTo>
                    <a:cubicBezTo>
                      <a:pt x="2242227" y="1465169"/>
                      <a:pt x="2239658" y="1449793"/>
                      <a:pt x="2235200" y="1434932"/>
                    </a:cubicBezTo>
                    <a:cubicBezTo>
                      <a:pt x="2235192" y="1434904"/>
                      <a:pt x="2206982" y="1350280"/>
                      <a:pt x="2201333" y="1333332"/>
                    </a:cubicBezTo>
                    <a:lnTo>
                      <a:pt x="2190044" y="1299465"/>
                    </a:lnTo>
                    <a:cubicBezTo>
                      <a:pt x="2192591" y="1284186"/>
                      <a:pt x="2203437" y="1208008"/>
                      <a:pt x="2212622" y="1186576"/>
                    </a:cubicBezTo>
                    <a:cubicBezTo>
                      <a:pt x="2217967" y="1174106"/>
                      <a:pt x="2227674" y="1163999"/>
                      <a:pt x="2235200" y="1152710"/>
                    </a:cubicBezTo>
                    <a:cubicBezTo>
                      <a:pt x="2263846" y="1066773"/>
                      <a:pt x="2253111" y="1108313"/>
                      <a:pt x="2269066" y="1028532"/>
                    </a:cubicBezTo>
                    <a:cubicBezTo>
                      <a:pt x="2265303" y="960799"/>
                      <a:pt x="2264209" y="892864"/>
                      <a:pt x="2257778" y="825332"/>
                    </a:cubicBezTo>
                    <a:cubicBezTo>
                      <a:pt x="2256650" y="813486"/>
                      <a:pt x="2248618" y="803173"/>
                      <a:pt x="2246489" y="791465"/>
                    </a:cubicBezTo>
                    <a:cubicBezTo>
                      <a:pt x="2241062" y="761616"/>
                      <a:pt x="2238550" y="731306"/>
                      <a:pt x="2235200" y="701154"/>
                    </a:cubicBezTo>
                    <a:cubicBezTo>
                      <a:pt x="2231500" y="667855"/>
                      <a:pt x="2233109" y="595372"/>
                      <a:pt x="2212622" y="554398"/>
                    </a:cubicBezTo>
                    <a:cubicBezTo>
                      <a:pt x="2179769" y="488692"/>
                      <a:pt x="2182136" y="542534"/>
                      <a:pt x="2122311" y="452798"/>
                    </a:cubicBezTo>
                    <a:cubicBezTo>
                      <a:pt x="2008186" y="281613"/>
                      <a:pt x="2131709" y="457303"/>
                      <a:pt x="2043289" y="351198"/>
                    </a:cubicBezTo>
                    <a:cubicBezTo>
                      <a:pt x="2034603" y="340775"/>
                      <a:pt x="2030305" y="326926"/>
                      <a:pt x="2020711" y="317332"/>
                    </a:cubicBezTo>
                    <a:cubicBezTo>
                      <a:pt x="2011117" y="307738"/>
                      <a:pt x="1997267" y="303440"/>
                      <a:pt x="1986844" y="294754"/>
                    </a:cubicBezTo>
                    <a:cubicBezTo>
                      <a:pt x="1899931" y="222326"/>
                      <a:pt x="2003190" y="294360"/>
                      <a:pt x="1919111" y="238310"/>
                    </a:cubicBezTo>
                    <a:cubicBezTo>
                      <a:pt x="1858900" y="147994"/>
                      <a:pt x="1937929" y="257129"/>
                      <a:pt x="1862666" y="181865"/>
                    </a:cubicBezTo>
                    <a:cubicBezTo>
                      <a:pt x="1853072" y="172271"/>
                      <a:pt x="1850300" y="156932"/>
                      <a:pt x="1840089" y="147998"/>
                    </a:cubicBezTo>
                    <a:cubicBezTo>
                      <a:pt x="1819668" y="130129"/>
                      <a:pt x="1791542" y="122031"/>
                      <a:pt x="1772355" y="102843"/>
                    </a:cubicBezTo>
                    <a:cubicBezTo>
                      <a:pt x="1761066" y="91554"/>
                      <a:pt x="1748709" y="81241"/>
                      <a:pt x="1738489" y="68976"/>
                    </a:cubicBezTo>
                    <a:cubicBezTo>
                      <a:pt x="1729803" y="58553"/>
                      <a:pt x="1728956" y="38837"/>
                      <a:pt x="1715911" y="35110"/>
                    </a:cubicBezTo>
                    <a:cubicBezTo>
                      <a:pt x="1672342" y="22662"/>
                      <a:pt x="1625600" y="27584"/>
                      <a:pt x="1580444" y="23821"/>
                    </a:cubicBezTo>
                    <a:cubicBezTo>
                      <a:pt x="1562065" y="20758"/>
                      <a:pt x="1502665" y="0"/>
                      <a:pt x="1478844" y="23821"/>
                    </a:cubicBezTo>
                    <a:cubicBezTo>
                      <a:pt x="1466365" y="36300"/>
                      <a:pt x="1467555" y="53680"/>
                      <a:pt x="1467555" y="68976"/>
                    </a:cubicBezTo>
                    <a:lnTo>
                      <a:pt x="1467555" y="68976"/>
                    </a:lnTo>
                    <a:lnTo>
                      <a:pt x="1467555" y="68976"/>
                    </a:lnTo>
                  </a:path>
                </a:pathLst>
              </a:custGeom>
              <a:solidFill>
                <a:schemeClr val="accent5">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5-Point Star 15"/>
            <p:cNvSpPr/>
            <p:nvPr/>
          </p:nvSpPr>
          <p:spPr>
            <a:xfrm>
              <a:off x="9290755" y="959556"/>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889999" y="1258711"/>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89332" y="1241778"/>
              <a:ext cx="1546578" cy="307777"/>
            </a:xfrm>
            <a:prstGeom prst="rect">
              <a:avLst/>
            </a:prstGeom>
            <a:noFill/>
          </p:spPr>
          <p:txBody>
            <a:bodyPr wrap="square" rtlCol="0">
              <a:spAutoFit/>
            </a:bodyPr>
            <a:lstStyle/>
            <a:p>
              <a:r>
                <a:rPr lang="en-US" sz="1400" b="1" dirty="0" err="1"/>
                <a:t>Gennesaret</a:t>
              </a:r>
              <a:endParaRPr lang="en-US" sz="1400" b="1" dirty="0"/>
            </a:p>
          </p:txBody>
        </p:sp>
        <p:sp>
          <p:nvSpPr>
            <p:cNvPr id="19" name="TextBox 18"/>
            <p:cNvSpPr txBox="1"/>
            <p:nvPr/>
          </p:nvSpPr>
          <p:spPr>
            <a:xfrm>
              <a:off x="8754532" y="649112"/>
              <a:ext cx="1546578" cy="307777"/>
            </a:xfrm>
            <a:prstGeom prst="rect">
              <a:avLst/>
            </a:prstGeom>
            <a:noFill/>
          </p:spPr>
          <p:txBody>
            <a:bodyPr wrap="square" rtlCol="0">
              <a:spAutoFit/>
            </a:bodyPr>
            <a:lstStyle/>
            <a:p>
              <a:r>
                <a:rPr lang="en-US" sz="1400" b="1" dirty="0"/>
                <a:t>Capernaum</a:t>
              </a:r>
            </a:p>
          </p:txBody>
        </p:sp>
        <p:sp>
          <p:nvSpPr>
            <p:cNvPr id="20" name="5-Point Star 19"/>
            <p:cNvSpPr/>
            <p:nvPr/>
          </p:nvSpPr>
          <p:spPr>
            <a:xfrm>
              <a:off x="9985021" y="829734"/>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216443" y="666046"/>
              <a:ext cx="1546578" cy="307777"/>
            </a:xfrm>
            <a:prstGeom prst="rect">
              <a:avLst/>
            </a:prstGeom>
            <a:noFill/>
          </p:spPr>
          <p:txBody>
            <a:bodyPr wrap="square" rtlCol="0">
              <a:spAutoFit/>
            </a:bodyPr>
            <a:lstStyle/>
            <a:p>
              <a:r>
                <a:rPr lang="en-US" sz="1400" b="1" dirty="0" err="1"/>
                <a:t>Besaida</a:t>
              </a:r>
              <a:endParaRPr lang="en-US" sz="1400" b="1" dirty="0"/>
            </a:p>
          </p:txBody>
        </p:sp>
        <p:sp>
          <p:nvSpPr>
            <p:cNvPr id="22" name="5-Point Star 21"/>
            <p:cNvSpPr/>
            <p:nvPr/>
          </p:nvSpPr>
          <p:spPr>
            <a:xfrm>
              <a:off x="8652933" y="3381022"/>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890933" y="3285068"/>
              <a:ext cx="1546578" cy="307777"/>
            </a:xfrm>
            <a:prstGeom prst="rect">
              <a:avLst/>
            </a:prstGeom>
            <a:noFill/>
          </p:spPr>
          <p:txBody>
            <a:bodyPr wrap="square" rtlCol="0">
              <a:spAutoFit/>
            </a:bodyPr>
            <a:lstStyle/>
            <a:p>
              <a:r>
                <a:rPr lang="en-US" sz="1400" b="1" dirty="0" err="1"/>
                <a:t>Tiberias</a:t>
              </a:r>
              <a:endParaRPr lang="en-US" sz="1400" b="1" dirty="0"/>
            </a:p>
          </p:txBody>
        </p:sp>
      </p:grpSp>
      <p:pic>
        <p:nvPicPr>
          <p:cNvPr id="36868" name="Picture 4" descr="https://images.travelpod.com/tripwow/photos2/ta-0118-788e-bc53/plain-of-gennesaret-ramallah-west-bank-and-gaza+1152_13003609688-tpfil02aw-23623.jpg"/>
          <p:cNvPicPr>
            <a:picLocks noChangeAspect="1" noChangeArrowheads="1"/>
          </p:cNvPicPr>
          <p:nvPr/>
        </p:nvPicPr>
        <p:blipFill>
          <a:blip r:embed="rId3" cstate="print"/>
          <a:srcRect/>
          <a:stretch>
            <a:fillRect/>
          </a:stretch>
        </p:blipFill>
        <p:spPr bwMode="auto">
          <a:xfrm>
            <a:off x="1223749" y="2009422"/>
            <a:ext cx="3498179" cy="4346222"/>
          </a:xfrm>
          <a:prstGeom prst="rect">
            <a:avLst/>
          </a:prstGeom>
          <a:noFill/>
        </p:spPr>
      </p:pic>
      <p:sp>
        <p:nvSpPr>
          <p:cNvPr id="25" name="TextBox 24"/>
          <p:cNvSpPr txBox="1"/>
          <p:nvPr/>
        </p:nvSpPr>
        <p:spPr>
          <a:xfrm>
            <a:off x="8703732" y="2325512"/>
            <a:ext cx="1546578" cy="307777"/>
          </a:xfrm>
          <a:prstGeom prst="rect">
            <a:avLst/>
          </a:prstGeom>
          <a:noFill/>
        </p:spPr>
        <p:txBody>
          <a:bodyPr wrap="square" rtlCol="0">
            <a:spAutoFit/>
          </a:bodyPr>
          <a:lstStyle/>
          <a:p>
            <a:r>
              <a:rPr lang="en-US" sz="1400" i="1" dirty="0"/>
              <a:t>Sea of Galilee</a:t>
            </a:r>
          </a:p>
        </p:txBody>
      </p:sp>
      <p:grpSp>
        <p:nvGrpSpPr>
          <p:cNvPr id="26" name="Group 94"/>
          <p:cNvGrpSpPr/>
          <p:nvPr/>
        </p:nvGrpSpPr>
        <p:grpSpPr>
          <a:xfrm rot="418166">
            <a:off x="8940125" y="1139440"/>
            <a:ext cx="870107" cy="724332"/>
            <a:chOff x="1981200" y="609600"/>
            <a:chExt cx="5943600" cy="4419600"/>
          </a:xfrm>
        </p:grpSpPr>
        <p:sp>
          <p:nvSpPr>
            <p:cNvPr id="27" name="Rectangle 26"/>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Extract 44"/>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140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34" y="9052"/>
            <a:ext cx="12032055"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#266 </a:t>
            </a:r>
            <a:r>
              <a:rPr lang="en-US" i="1" dirty="0">
                <a:solidFill>
                  <a:schemeClr val="bg1"/>
                </a:solidFill>
              </a:rPr>
              <a:t>The Time is Far Spent</a:t>
            </a:r>
            <a:endParaRPr lang="en-US" dirty="0">
              <a:solidFill>
                <a:schemeClr val="bg1"/>
              </a:solidFill>
            </a:endParaRPr>
          </a:p>
          <a:p>
            <a:endParaRPr lang="en-US" b="1" dirty="0">
              <a:solidFill>
                <a:schemeClr val="bg1"/>
              </a:solidFill>
            </a:endParaRPr>
          </a:p>
          <a:p>
            <a:r>
              <a:rPr lang="en-US" b="1" dirty="0">
                <a:solidFill>
                  <a:schemeClr val="bg1"/>
                </a:solidFill>
              </a:rPr>
              <a:t>Videos:</a:t>
            </a:r>
          </a:p>
          <a:p>
            <a:r>
              <a:rPr lang="en-US" b="1" dirty="0">
                <a:solidFill>
                  <a:schemeClr val="bg1"/>
                </a:solidFill>
              </a:rPr>
              <a:t>Daily Bread: Experience</a:t>
            </a:r>
            <a:r>
              <a:rPr lang="en-US" dirty="0">
                <a:solidFill>
                  <a:schemeClr val="bg1"/>
                </a:solidFill>
              </a:rPr>
              <a:t> (3:13)</a:t>
            </a:r>
          </a:p>
          <a:p>
            <a:r>
              <a:rPr lang="en-US" b="1" dirty="0">
                <a:solidFill>
                  <a:schemeClr val="bg1"/>
                </a:solidFill>
              </a:rPr>
              <a:t>Tomorrow the Lord Will Do Wonders Among You</a:t>
            </a:r>
            <a:r>
              <a:rPr lang="en-US" dirty="0">
                <a:solidFill>
                  <a:schemeClr val="bg1"/>
                </a:solidFill>
              </a:rPr>
              <a:t> (1:14)</a:t>
            </a:r>
          </a:p>
          <a:p>
            <a:r>
              <a:rPr lang="en-US" dirty="0">
                <a:solidFill>
                  <a:schemeClr val="bg1"/>
                </a:solidFill>
              </a:rPr>
              <a:t>Mountains to Climb (5:05)</a:t>
            </a:r>
          </a:p>
          <a:p>
            <a:endParaRPr lang="en-US" i="1" dirty="0">
              <a:solidFill>
                <a:schemeClr val="bg1"/>
              </a:solidFill>
            </a:endParaRPr>
          </a:p>
          <a:p>
            <a:pPr marL="342900" indent="-342900">
              <a:buAutoNum type="arabicPeriod"/>
            </a:pPr>
            <a:r>
              <a:rPr lang="en-US" dirty="0">
                <a:solidFill>
                  <a:schemeClr val="bg1"/>
                </a:solidFill>
              </a:rPr>
              <a:t>James E. </a:t>
            </a:r>
            <a:r>
              <a:rPr lang="en-US" dirty="0" err="1">
                <a:solidFill>
                  <a:schemeClr val="bg1"/>
                </a:solidFill>
              </a:rPr>
              <a:t>Talmage</a:t>
            </a:r>
            <a:r>
              <a:rPr lang="en-US" dirty="0">
                <a:solidFill>
                  <a:schemeClr val="bg1"/>
                </a:solidFill>
              </a:rPr>
              <a:t> </a:t>
            </a:r>
            <a:r>
              <a:rPr lang="en-US" i="1" dirty="0">
                <a:solidFill>
                  <a:schemeClr val="bg1"/>
                </a:solidFill>
              </a:rPr>
              <a:t> Jesus the Christ </a:t>
            </a:r>
            <a:r>
              <a:rPr lang="en-US" dirty="0">
                <a:solidFill>
                  <a:schemeClr val="bg1"/>
                </a:solidFill>
              </a:rPr>
              <a:t>p. 253, 337</a:t>
            </a:r>
          </a:p>
          <a:p>
            <a:pPr marL="342900" indent="-342900">
              <a:buAutoNum type="arabicPeriod"/>
            </a:pPr>
            <a:r>
              <a:rPr lang="en-US" dirty="0">
                <a:solidFill>
                  <a:schemeClr val="bg1"/>
                </a:solidFill>
              </a:rPr>
              <a:t>Bible Dictionary and Wikipedia</a:t>
            </a:r>
          </a:p>
          <a:p>
            <a:pPr marL="342900" indent="-342900">
              <a:buAutoNum type="arabicPeriod"/>
            </a:pPr>
            <a:r>
              <a:rPr lang="en-US" dirty="0">
                <a:solidFill>
                  <a:schemeClr val="bg1"/>
                </a:solidFill>
              </a:rPr>
              <a:t>Bruce R. McConkie </a:t>
            </a:r>
            <a:r>
              <a:rPr lang="en-US" i="1" dirty="0">
                <a:solidFill>
                  <a:schemeClr val="bg1"/>
                </a:solidFill>
              </a:rPr>
              <a:t>Doctrinal New Testament Commentary </a:t>
            </a:r>
            <a:r>
              <a:rPr lang="en-US" dirty="0">
                <a:solidFill>
                  <a:schemeClr val="bg1"/>
                </a:solidFill>
              </a:rPr>
              <a:t>p. 339, excerpts from 343-344</a:t>
            </a:r>
          </a:p>
          <a:p>
            <a:pPr marL="342900" indent="-342900">
              <a:buAutoNum type="arabicPeriod"/>
            </a:pPr>
            <a:r>
              <a:rPr lang="en-US" dirty="0">
                <a:solidFill>
                  <a:schemeClr val="bg1"/>
                </a:solidFill>
              </a:rPr>
              <a:t>Thomas S. Monson (</a:t>
            </a:r>
            <a:r>
              <a:rPr lang="en-US" i="1" dirty="0">
                <a:solidFill>
                  <a:schemeClr val="bg1"/>
                </a:solidFill>
              </a:rPr>
              <a:t>LDS Church News, 1991</a:t>
            </a:r>
            <a:r>
              <a:rPr lang="en-US" dirty="0">
                <a:solidFill>
                  <a:schemeClr val="bg1"/>
                </a:solidFill>
              </a:rPr>
              <a:t>, 01/19/91)</a:t>
            </a:r>
          </a:p>
          <a:p>
            <a:pPr marL="342900" indent="-342900"/>
            <a:r>
              <a:rPr lang="en-US" dirty="0">
                <a:solidFill>
                  <a:schemeClr val="bg1"/>
                </a:solidFill>
              </a:rPr>
              <a:t>	“The Way of the Master,” </a:t>
            </a:r>
            <a:r>
              <a:rPr lang="en-US" i="1" dirty="0">
                <a:solidFill>
                  <a:schemeClr val="bg1"/>
                </a:solidFill>
              </a:rPr>
              <a:t>Ensign,</a:t>
            </a:r>
            <a:r>
              <a:rPr lang="en-US" dirty="0">
                <a:solidFill>
                  <a:schemeClr val="bg1"/>
                </a:solidFill>
              </a:rPr>
              <a:t> May 1996, 51).</a:t>
            </a:r>
          </a:p>
          <a:p>
            <a:pPr marL="342900" indent="-342900">
              <a:buAutoNum type="arabicPeriod" startAt="5"/>
            </a:pPr>
            <a:r>
              <a:rPr lang="en-US" dirty="0">
                <a:solidFill>
                  <a:schemeClr val="bg1"/>
                </a:solidFill>
              </a:rPr>
              <a:t>New Testament Institute Student Manual Chapter 12</a:t>
            </a:r>
          </a:p>
          <a:p>
            <a:pPr marL="342900" indent="-342900">
              <a:buFontTx/>
              <a:buAutoNum type="arabicPeriod" startAt="5"/>
            </a:pPr>
            <a:r>
              <a:rPr lang="en-US" dirty="0">
                <a:solidFill>
                  <a:schemeClr val="bg1"/>
                </a:solidFill>
              </a:rPr>
              <a:t>President James E. Faust (“Five Loaves and Two Fishes,” </a:t>
            </a:r>
            <a:r>
              <a:rPr lang="en-US" i="1" dirty="0">
                <a:solidFill>
                  <a:schemeClr val="bg1"/>
                </a:solidFill>
              </a:rPr>
              <a:t>Ensign,</a:t>
            </a:r>
            <a:r>
              <a:rPr lang="en-US" dirty="0">
                <a:solidFill>
                  <a:schemeClr val="bg1"/>
                </a:solidFill>
              </a:rPr>
              <a:t> May 1994, 5–6).</a:t>
            </a:r>
          </a:p>
          <a:p>
            <a:pPr marL="342900" indent="-342900">
              <a:buFontTx/>
              <a:buAutoNum type="arabicPeriod" startAt="5"/>
            </a:pPr>
            <a:r>
              <a:rPr lang="en-US" dirty="0">
                <a:solidFill>
                  <a:schemeClr val="bg1"/>
                </a:solidFill>
              </a:rPr>
              <a:t> </a:t>
            </a:r>
            <a:r>
              <a:rPr lang="en-US" i="1" dirty="0">
                <a:solidFill>
                  <a:schemeClr val="bg1"/>
                </a:solidFill>
              </a:rPr>
              <a:t>Melvin J. Ballard … Crusader for Righteousness,</a:t>
            </a:r>
            <a:r>
              <a:rPr lang="en-US" dirty="0">
                <a:solidFill>
                  <a:schemeClr val="bg1"/>
                </a:solidFill>
              </a:rPr>
              <a:t> pp. 132–33.)</a:t>
            </a:r>
          </a:p>
          <a:p>
            <a:pPr marL="342900" indent="-342900">
              <a:buFontTx/>
              <a:buAutoNum type="arabicPeriod" startAt="5"/>
            </a:pPr>
            <a:r>
              <a:rPr lang="en-US" dirty="0">
                <a:solidFill>
                  <a:schemeClr val="bg1"/>
                </a:solidFill>
              </a:rPr>
              <a:t>Elder Jeffrey R. Holland (“Come unto Me” [Brigham Young University fireside, Mar. 2, 1997], 8; speeches.byu.edu</a:t>
            </a:r>
          </a:p>
          <a:p>
            <a:pPr marL="342900" indent="-342900"/>
            <a:r>
              <a:rPr lang="en-US" dirty="0">
                <a:solidFill>
                  <a:schemeClr val="bg1"/>
                </a:solidFill>
              </a:rPr>
              <a:t>	(See Richard Lloyd Anderson, "Simon Peter," </a:t>
            </a:r>
            <a:r>
              <a:rPr lang="en-US" i="1" dirty="0">
                <a:solidFill>
                  <a:schemeClr val="bg1"/>
                </a:solidFill>
              </a:rPr>
              <a:t>Ensign</a:t>
            </a:r>
            <a:r>
              <a:rPr lang="en-US" dirty="0">
                <a:solidFill>
                  <a:schemeClr val="bg1"/>
                </a:solidFill>
              </a:rPr>
              <a:t>, February 1975, pp. 47-49.)" (</a:t>
            </a:r>
            <a:r>
              <a:rPr lang="en-US" i="1" dirty="0">
                <a:solidFill>
                  <a:schemeClr val="bg1"/>
                </a:solidFill>
              </a:rPr>
              <a:t>However Long and Hard the Road</a:t>
            </a:r>
            <a:r>
              <a:rPr lang="en-US" dirty="0">
                <a:solidFill>
                  <a:schemeClr val="bg1"/>
                </a:solidFill>
              </a:rPr>
              <a:t>, 98.)</a:t>
            </a:r>
          </a:p>
          <a:p>
            <a:pPr marL="342900" indent="-342900"/>
            <a:r>
              <a:rPr lang="en-US" dirty="0">
                <a:solidFill>
                  <a:schemeClr val="bg1"/>
                </a:solidFill>
              </a:rPr>
              <a:t>9.  President Howard W. Hunter (“The Beacon in the Harbor of Peace,” </a:t>
            </a:r>
            <a:r>
              <a:rPr lang="en-US" i="1" dirty="0">
                <a:solidFill>
                  <a:schemeClr val="bg1"/>
                </a:solidFill>
              </a:rPr>
              <a:t>Ensign,</a:t>
            </a:r>
            <a:r>
              <a:rPr lang="en-US" dirty="0">
                <a:solidFill>
                  <a:schemeClr val="bg1"/>
                </a:solidFill>
              </a:rPr>
              <a:t> Nov. 1992, 19).)</a:t>
            </a:r>
          </a:p>
          <a:p>
            <a:pPr marL="342900" indent="-342900"/>
            <a:endParaRPr lang="en-US" dirty="0">
              <a:solidFill>
                <a:schemeClr val="bg1"/>
              </a:solidFill>
            </a:endParaRPr>
          </a:p>
          <a:p>
            <a:pPr marL="342900" indent="-342900">
              <a:buAutoNum type="arabicPeriod" startAt="5"/>
            </a:pPr>
            <a:endParaRPr lang="en-US" dirty="0">
              <a:solidFill>
                <a:schemeClr val="bg1"/>
              </a:solidFill>
            </a:endParaRPr>
          </a:p>
          <a:p>
            <a:endParaRPr lang="en-US" dirty="0">
              <a:solidFill>
                <a:schemeClr val="bg1"/>
              </a:solidFill>
            </a:endParaRPr>
          </a:p>
        </p:txBody>
      </p:sp>
      <p:grpSp>
        <p:nvGrpSpPr>
          <p:cNvPr id="5" name="Group 4"/>
          <p:cNvGrpSpPr/>
          <p:nvPr/>
        </p:nvGrpSpPr>
        <p:grpSpPr>
          <a:xfrm>
            <a:off x="5476671" y="1000328"/>
            <a:ext cx="1368357" cy="1239854"/>
            <a:chOff x="5305110" y="533400"/>
            <a:chExt cx="1705290" cy="1545145"/>
          </a:xfrm>
        </p:grpSpPr>
        <p:sp>
          <p:nvSpPr>
            <p:cNvPr id="6" name="Right Arrow Callout 5"/>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14">
            <a:extLst>
              <a:ext uri="{FF2B5EF4-FFF2-40B4-BE49-F238E27FC236}">
                <a16:creationId xmlns:a16="http://schemas.microsoft.com/office/drawing/2014/main" id="{C30F5849-13BB-4C9F-AE34-225D8CF3EF8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637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59166" cy="2308324"/>
          </a:xfrm>
          <a:prstGeom prst="rect">
            <a:avLst/>
          </a:prstGeom>
          <a:ln>
            <a:solidFill>
              <a:schemeClr val="tx1"/>
            </a:solidFill>
          </a:ln>
        </p:spPr>
        <p:txBody>
          <a:bodyPr wrap="square">
            <a:spAutoFit/>
          </a:bodyPr>
          <a:lstStyle/>
          <a:p>
            <a:pPr fontAlgn="base"/>
            <a:r>
              <a:rPr lang="en-US" sz="1200" b="1" dirty="0"/>
              <a:t>The </a:t>
            </a:r>
            <a:r>
              <a:rPr lang="en-US" sz="1200" b="1" dirty="0" err="1"/>
              <a:t>Herodian</a:t>
            </a:r>
            <a:r>
              <a:rPr lang="en-US" sz="1200" b="1" dirty="0"/>
              <a:t> family </a:t>
            </a:r>
            <a:r>
              <a:rPr lang="en-US" sz="1200" dirty="0"/>
              <a:t>were </a:t>
            </a:r>
            <a:r>
              <a:rPr lang="en-US" sz="1200" dirty="0" err="1"/>
              <a:t>Idumeans</a:t>
            </a:r>
            <a:r>
              <a:rPr lang="en-US" sz="1200" dirty="0"/>
              <a:t> by birth but had become converts to the Jewish faith. Their object was to found, under the protection of Rome, a semi-independent kingdom. By his marriage with </a:t>
            </a:r>
            <a:r>
              <a:rPr lang="en-US" sz="1200" dirty="0" err="1"/>
              <a:t>Mariamne</a:t>
            </a:r>
            <a:r>
              <a:rPr lang="en-US" sz="1200" dirty="0"/>
              <a:t>, Herod the Great allied himself with the family of the </a:t>
            </a:r>
            <a:r>
              <a:rPr lang="en-US" sz="1200" dirty="0" err="1"/>
              <a:t>Maccabees</a:t>
            </a:r>
            <a:r>
              <a:rPr lang="en-US" sz="1200" dirty="0"/>
              <a:t>, who had been for several generations the leaders of the patriotic party among the Jews. Herod was a successful ruler and was on terms of friendship with Augustus, the Roman Emperor. In order to gain favor with his subjects, with whom he was most unpopular, he rebuilt the temple at an immense cost. </a:t>
            </a:r>
          </a:p>
          <a:p>
            <a:pPr fontAlgn="base"/>
            <a:r>
              <a:rPr lang="en-US" sz="1200" dirty="0"/>
              <a:t>His reign was disgraced by many acts of cruelty. In a fit of jealousy he had his wife, whom he dearly loved, put to death; later on he had her two sons, Alexander and </a:t>
            </a:r>
            <a:r>
              <a:rPr lang="en-US" sz="1200" dirty="0" err="1"/>
              <a:t>Aristobulus</a:t>
            </a:r>
            <a:r>
              <a:rPr lang="en-US" sz="1200" dirty="0"/>
              <a:t>, also murdered. In the same year in which he gave the order for the massacre of the infants at Bethlehem, he had Antipater, another of his own sons, put to death. A few months later Herod himself died. His kingdom was then divided between three of his sons: </a:t>
            </a:r>
            <a:r>
              <a:rPr lang="en-US" sz="1200" dirty="0" err="1"/>
              <a:t>Archelaus</a:t>
            </a:r>
            <a:r>
              <a:rPr lang="en-US" sz="1200" dirty="0"/>
              <a:t>, who received Judea, </a:t>
            </a:r>
            <a:r>
              <a:rPr lang="en-US" sz="1200" dirty="0" err="1"/>
              <a:t>Idumea</a:t>
            </a:r>
            <a:r>
              <a:rPr lang="en-US" sz="1200" dirty="0"/>
              <a:t>, and Samaria; </a:t>
            </a:r>
            <a:r>
              <a:rPr lang="en-US" sz="1200" b="1" dirty="0"/>
              <a:t>Antipas, who had Galilee and </a:t>
            </a:r>
            <a:r>
              <a:rPr lang="en-US" sz="1200" b="1" dirty="0" err="1"/>
              <a:t>Perea</a:t>
            </a:r>
            <a:r>
              <a:rPr lang="en-US" sz="1200" dirty="0"/>
              <a:t>; and Philip, who had the northeast districts of Palestine. Bible Dictionary</a:t>
            </a:r>
          </a:p>
        </p:txBody>
      </p:sp>
      <p:sp>
        <p:nvSpPr>
          <p:cNvPr id="5" name="Rectangle 4"/>
          <p:cNvSpPr/>
          <p:nvPr/>
        </p:nvSpPr>
        <p:spPr>
          <a:xfrm>
            <a:off x="0" y="4241259"/>
            <a:ext cx="6459166" cy="2492990"/>
          </a:xfrm>
          <a:prstGeom prst="rect">
            <a:avLst/>
          </a:prstGeom>
          <a:ln>
            <a:solidFill>
              <a:schemeClr val="tx1"/>
            </a:solidFill>
          </a:ln>
        </p:spPr>
        <p:txBody>
          <a:bodyPr wrap="square">
            <a:spAutoFit/>
          </a:bodyPr>
          <a:lstStyle/>
          <a:p>
            <a:pPr fontAlgn="base"/>
            <a:r>
              <a:rPr lang="en-US" sz="1200" b="1" dirty="0"/>
              <a:t>Herod Stunned Matthew 14:9</a:t>
            </a:r>
          </a:p>
          <a:p>
            <a:pPr fontAlgn="base"/>
            <a:r>
              <a:rPr lang="en-US" sz="1200" dirty="0"/>
              <a:t>"Herod is stunned [at the request for John's head]; he is plunged into sudden grief; his fawning friends are appalled...Antipas...feared to lose face with his nobles should he break his intemperate oath.</a:t>
            </a:r>
          </a:p>
          <a:p>
            <a:pPr fontAlgn="base"/>
            <a:r>
              <a:rPr lang="en-US" sz="1200" dirty="0"/>
              <a:t>"'If a single touch of manliness had been left in him he would have repudiated the request as one which did not fall either under the letter or spirit of his oath, since the life of one cannot be made the gift to another; or he would have boldly declared that if such was her choice, his oath was more </a:t>
            </a:r>
            <a:r>
              <a:rPr lang="en-US" sz="1200" dirty="0" err="1"/>
              <a:t>honoured</a:t>
            </a:r>
            <a:r>
              <a:rPr lang="en-US" sz="1200" dirty="0"/>
              <a:t> by being broken than by being kept. But a despicable pride and fear of man prevailed over his better impulses. More afraid of the criticisms of his guests than of the future torment of such conscience as was left him, he immediately sent an executioner to the prison, and so at the bidding of a dissolute coward, and to please the loathly fancies of a shameless girl, the axe fell, and the head of the noblest of the prophets was shorn away.' (Farrar)" Elder Bruce R. McConkie (</a:t>
            </a:r>
            <a:r>
              <a:rPr lang="en-US" sz="1200" i="1" dirty="0"/>
              <a:t>The Mortal Messiah: From Bethlehem to Calvary,</a:t>
            </a:r>
            <a:r>
              <a:rPr lang="en-US" sz="1200" dirty="0"/>
              <a:t> 2: 334-5.)</a:t>
            </a:r>
          </a:p>
        </p:txBody>
      </p:sp>
      <p:sp>
        <p:nvSpPr>
          <p:cNvPr id="6" name="Rectangle 5"/>
          <p:cNvSpPr/>
          <p:nvPr/>
        </p:nvSpPr>
        <p:spPr>
          <a:xfrm>
            <a:off x="6449438" y="0"/>
            <a:ext cx="5742562" cy="1015663"/>
          </a:xfrm>
          <a:prstGeom prst="rect">
            <a:avLst/>
          </a:prstGeom>
          <a:ln>
            <a:solidFill>
              <a:schemeClr val="tx1"/>
            </a:solidFill>
          </a:ln>
        </p:spPr>
        <p:txBody>
          <a:bodyPr wrap="square">
            <a:spAutoFit/>
          </a:bodyPr>
          <a:lstStyle/>
          <a:p>
            <a:pPr fontAlgn="base"/>
            <a:r>
              <a:rPr lang="en-US" sz="1200" b="1" dirty="0"/>
              <a:t>To Buy Bread: Matthew14:17</a:t>
            </a:r>
          </a:p>
          <a:p>
            <a:pPr fontAlgn="base"/>
            <a:r>
              <a:rPr lang="en-US" sz="1200" dirty="0"/>
              <a:t> The coinage in use was that of Rome, and the penny, or </a:t>
            </a:r>
            <a:r>
              <a:rPr lang="en-US" sz="1200" i="1" dirty="0"/>
              <a:t>denarius,</a:t>
            </a:r>
            <a:r>
              <a:rPr lang="en-US" sz="1200" dirty="0"/>
              <a:t> was the chief Roman silver coin. It was worth about fifteen to seventeen of our cents. Two hundred pennyworth of bread would have cost approximately thirty-two dollars. (See Smith, </a:t>
            </a:r>
            <a:r>
              <a:rPr lang="en-US" sz="1200" i="1" dirty="0"/>
              <a:t>A Dictionary of the Bible,</a:t>
            </a:r>
            <a:r>
              <a:rPr lang="en-US" sz="1200" dirty="0"/>
              <a:t> rev. ed., </a:t>
            </a:r>
            <a:r>
              <a:rPr lang="en-US" sz="1200" dirty="0" err="1"/>
              <a:t>s.v</a:t>
            </a:r>
            <a:r>
              <a:rPr lang="en-US" sz="1200" dirty="0"/>
              <a:t>. “Penny, Pennyworth.”)</a:t>
            </a:r>
            <a:endParaRPr lang="en-US" sz="1200" b="0" i="0" dirty="0">
              <a:effectLst/>
              <a:latin typeface="Open Sans"/>
            </a:endParaRPr>
          </a:p>
        </p:txBody>
      </p:sp>
      <p:sp>
        <p:nvSpPr>
          <p:cNvPr id="7" name="Rectangle 6"/>
          <p:cNvSpPr/>
          <p:nvPr/>
        </p:nvSpPr>
        <p:spPr>
          <a:xfrm>
            <a:off x="0" y="2316297"/>
            <a:ext cx="6468894" cy="1938992"/>
          </a:xfrm>
          <a:prstGeom prst="rect">
            <a:avLst/>
          </a:prstGeom>
          <a:ln>
            <a:solidFill>
              <a:schemeClr val="tx1"/>
            </a:solidFill>
          </a:ln>
        </p:spPr>
        <p:txBody>
          <a:bodyPr wrap="square">
            <a:spAutoFit/>
          </a:bodyPr>
          <a:lstStyle/>
          <a:p>
            <a:pPr fontAlgn="base"/>
            <a:r>
              <a:rPr lang="en-US" sz="1200" b="1" dirty="0"/>
              <a:t>Herod’s Birthday Matthew 14:6</a:t>
            </a:r>
          </a:p>
          <a:p>
            <a:pPr fontAlgn="base"/>
            <a:r>
              <a:rPr lang="en-US" sz="1200" dirty="0"/>
              <a:t>"Such feasts as this were not complete without entertainment, without something to feed the lusts and arouse the passions of those now gorged with food and half drunken with wine. Dancers, especially dancing women, were in great demand. Taking into account the sensuous nature of the </a:t>
            </a:r>
            <a:r>
              <a:rPr lang="en-US" sz="1200" dirty="0" err="1"/>
              <a:t>Herods</a:t>
            </a:r>
            <a:r>
              <a:rPr lang="en-US" sz="1200" dirty="0"/>
              <a:t>, the mean and vulgar demeanor of the military men, the adultery-centered proclivities of the chief priests; having in mind the depraved and vulgar displays Herod would have seen at Caesar's banquets; knowing of the perversions and sexual excesses found in all Oriental courts, and the loose and low moral standard of all the Gentiles and many of the Jews; being aware of all this...we have no difficulty envisioning the type of banquet entertainment that was presented at these kingly feasts." elder Bruce R. McConkie (</a:t>
            </a:r>
            <a:r>
              <a:rPr lang="en-US" sz="1200" i="1" dirty="0"/>
              <a:t>The Mortal Messiah: From Bethlehem to Calvary,</a:t>
            </a:r>
            <a:r>
              <a:rPr lang="en-US" sz="1200" dirty="0"/>
              <a:t> 2: 333.)</a:t>
            </a:r>
            <a:endParaRPr lang="en-US" sz="1200" b="0" i="0" dirty="0">
              <a:effectLst/>
              <a:latin typeface="Open Sans"/>
            </a:endParaRPr>
          </a:p>
        </p:txBody>
      </p:sp>
      <p:sp>
        <p:nvSpPr>
          <p:cNvPr id="8" name="Rectangle 7"/>
          <p:cNvSpPr/>
          <p:nvPr/>
        </p:nvSpPr>
        <p:spPr>
          <a:xfrm>
            <a:off x="6449438" y="1022301"/>
            <a:ext cx="5742562" cy="2123658"/>
          </a:xfrm>
          <a:prstGeom prst="rect">
            <a:avLst/>
          </a:prstGeom>
          <a:ln>
            <a:solidFill>
              <a:schemeClr val="tx1"/>
            </a:solidFill>
          </a:ln>
        </p:spPr>
        <p:txBody>
          <a:bodyPr wrap="square">
            <a:spAutoFit/>
          </a:bodyPr>
          <a:lstStyle/>
          <a:p>
            <a:pPr fontAlgn="base"/>
            <a:r>
              <a:rPr lang="en-US" sz="1200" b="1" i="1" dirty="0"/>
              <a:t>The Sacrament---Bread of Life  John 6:22-58</a:t>
            </a:r>
          </a:p>
          <a:p>
            <a:pPr fontAlgn="base"/>
            <a:r>
              <a:rPr lang="en-US" sz="1200" dirty="0"/>
              <a:t>-To eat the flesh and drink the blood of the Son of God is, first, to accept him in the most literal and full sense, with no reservation whatever, as the personal offspring in the flesh of the Eternal Father; and, secondly, it is to keep the commandments of the Son by accepting his gospel, joining his Church, and enduring in obedience and righteousness unto the end. Those who by this course eat his flesh and drink his blood shall have eternal life, meaning exaltation in the highest heaven of the celestial world. Speaking of ancient Israel, for instance, Paul says: They “did all eat the same spiritual meat; And did all drink the same spiritual drink: for they drank of that spiritual Rock that followed them: and that Rock was Christ.” (1 Cor. 10:3–4.)  </a:t>
            </a:r>
            <a:r>
              <a:rPr lang="en-US" sz="1200" i="1" dirty="0"/>
              <a:t>The Life and Teaching of Jesus and His Apostles Course manual Rel. 211-212 Chapter 12</a:t>
            </a:r>
            <a:endParaRPr lang="en-US" sz="1200" b="0" i="0" dirty="0">
              <a:effectLst/>
              <a:latin typeface="Open Sans"/>
            </a:endParaRPr>
          </a:p>
        </p:txBody>
      </p:sp>
      <p:sp>
        <p:nvSpPr>
          <p:cNvPr id="9" name="Rectangle 8"/>
          <p:cNvSpPr/>
          <p:nvPr/>
        </p:nvSpPr>
        <p:spPr>
          <a:xfrm>
            <a:off x="6449438" y="3150257"/>
            <a:ext cx="5742562" cy="1569660"/>
          </a:xfrm>
          <a:prstGeom prst="rect">
            <a:avLst/>
          </a:prstGeom>
          <a:ln>
            <a:solidFill>
              <a:schemeClr val="tx1"/>
            </a:solidFill>
          </a:ln>
        </p:spPr>
        <p:txBody>
          <a:bodyPr wrap="square">
            <a:spAutoFit/>
          </a:bodyPr>
          <a:lstStyle/>
          <a:p>
            <a:pPr fontAlgn="base"/>
            <a:r>
              <a:rPr lang="en-US" sz="1200" b="1" dirty="0"/>
              <a:t>The Fourth Watch Matthew 14:24 </a:t>
            </a:r>
          </a:p>
          <a:p>
            <a:pPr fontAlgn="base"/>
            <a:r>
              <a:rPr lang="en-US" sz="1200" dirty="0"/>
              <a:t>“I know that [the Lord’s] tender mercies and His miracles, large and small, are real. They come in His way and on His timetable. Sometimes it is not until we have reached our extremity. Jesus' disciples on the Sea of Galilee had to toil in rowing against a contrary wind all through the night before Jesus finally came to their aid. He did not come until the ‘fourth watch,’ meaning near dawn. Yet He did come. (See Mark 6:45–51.) My testimony is that miracles do come, though sometimes not until the fourth watch” Sister Susan W. Tanner (“My Soul </a:t>
            </a:r>
            <a:r>
              <a:rPr lang="en-US" sz="1200" dirty="0" err="1"/>
              <a:t>Delighteth</a:t>
            </a:r>
            <a:r>
              <a:rPr lang="en-US" sz="1200" dirty="0"/>
              <a:t> in the Things of the Lord,”</a:t>
            </a:r>
            <a:r>
              <a:rPr lang="en-US" sz="1200" i="1" dirty="0"/>
              <a:t> Ensign</a:t>
            </a:r>
            <a:r>
              <a:rPr lang="en-US" sz="1200" dirty="0"/>
              <a:t> or </a:t>
            </a:r>
            <a:r>
              <a:rPr lang="en-US" sz="1200" i="1" dirty="0"/>
              <a:t>Liahona,</a:t>
            </a:r>
            <a:r>
              <a:rPr lang="en-US" sz="1200" dirty="0"/>
              <a:t> May 2008, 83).</a:t>
            </a:r>
            <a:endParaRPr lang="en-US" sz="1200" b="0" i="0" dirty="0">
              <a:effectLst/>
              <a:latin typeface="Open Sans"/>
            </a:endParaRPr>
          </a:p>
        </p:txBody>
      </p:sp>
      <p:sp>
        <p:nvSpPr>
          <p:cNvPr id="10" name="Rectangle 9"/>
          <p:cNvSpPr/>
          <p:nvPr/>
        </p:nvSpPr>
        <p:spPr>
          <a:xfrm>
            <a:off x="6449438" y="4725057"/>
            <a:ext cx="5742562" cy="2123658"/>
          </a:xfrm>
          <a:prstGeom prst="rect">
            <a:avLst/>
          </a:prstGeom>
          <a:ln>
            <a:solidFill>
              <a:schemeClr val="tx1"/>
            </a:solidFill>
          </a:ln>
        </p:spPr>
        <p:txBody>
          <a:bodyPr wrap="square">
            <a:spAutoFit/>
          </a:bodyPr>
          <a:lstStyle/>
          <a:p>
            <a:pPr fontAlgn="base"/>
            <a:r>
              <a:rPr lang="en-US" sz="1200" b="1" dirty="0"/>
              <a:t>Fear VS Faith  Matthew 14:28-31</a:t>
            </a:r>
          </a:p>
          <a:p>
            <a:pPr fontAlgn="base"/>
            <a:r>
              <a:rPr lang="en-US" sz="1200" dirty="0"/>
              <a:t>"Perhaps it was Peter's failure to keep his eye fixed on Jesus? Like the not fully committed plowman? Instead of looking straight ahead at Jesus, Peter looked around, computed the odds, and was terrified. As any of us would be! How does one ignore wind-whipped whitecaps?...But if we are willing to proceed with our eye upon Jesus Christ instead of upon all that might go wrong, or upon the waves pounding and swirling about us, if we 'go to Jesus' directly, knowing that He can save us, we will not be forsaken either. Even if we seem to be sinking, we are still to reach out to Him...Oh, the fierce interplay of faith and circumstance!...James said it well, didn't he? If we doubt, we become like those very waves, tossed by the wind! (James 1:6.)" Neil A. Maxwell (</a:t>
            </a:r>
            <a:r>
              <a:rPr lang="en-US" sz="1200" i="1" dirty="0"/>
              <a:t>We Talk of Christ, We Rejoice in Christ</a:t>
            </a:r>
            <a:r>
              <a:rPr lang="en-US" sz="1200" dirty="0"/>
              <a:t>, 18.)</a:t>
            </a:r>
            <a:endParaRPr lang="en-US" sz="1200" b="0" i="0" dirty="0">
              <a:effectLst/>
              <a:latin typeface="Open Sans"/>
            </a:endParaRPr>
          </a:p>
        </p:txBody>
      </p:sp>
    </p:spTree>
    <p:extLst>
      <p:ext uri="{BB962C8B-B14F-4D97-AF65-F5344CB8AC3E}">
        <p14:creationId xmlns:p14="http://schemas.microsoft.com/office/powerpoint/2010/main" val="98121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32000" y="719666"/>
          <a:ext cx="8763000" cy="370840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John the Baptist Imprisoned by Herod</a:t>
                      </a:r>
                    </a:p>
                  </a:txBody>
                  <a:tcPr/>
                </a:tc>
                <a:tc>
                  <a:txBody>
                    <a:bodyPr/>
                    <a:lstStyle/>
                    <a:p>
                      <a:r>
                        <a:rPr lang="en-US" sz="1200" dirty="0"/>
                        <a:t>14:3-5</a:t>
                      </a:r>
                    </a:p>
                  </a:txBody>
                  <a:tcPr/>
                </a:tc>
                <a:tc>
                  <a:txBody>
                    <a:bodyPr/>
                    <a:lstStyle/>
                    <a:p>
                      <a:r>
                        <a:rPr lang="en-US" sz="1200" dirty="0"/>
                        <a:t>6:17-20</a:t>
                      </a:r>
                    </a:p>
                  </a:txBody>
                  <a:tcPr/>
                </a:tc>
                <a:tc>
                  <a:txBody>
                    <a:bodyPr/>
                    <a:lstStyle/>
                    <a:p>
                      <a:r>
                        <a:rPr lang="en-US" sz="1200" dirty="0"/>
                        <a:t>3:19,20</a:t>
                      </a:r>
                    </a:p>
                  </a:txBody>
                  <a:tcPr/>
                </a:tc>
                <a:tc>
                  <a:txBody>
                    <a:bodyPr/>
                    <a:lstStyle/>
                    <a:p>
                      <a:endParaRPr lang="en-US" sz="1200" dirty="0"/>
                    </a:p>
                  </a:txBody>
                  <a:tcPr/>
                </a:tc>
                <a:extLst>
                  <a:ext uri="{0D108BD9-81ED-4DB2-BD59-A6C34878D82A}">
                    <a16:rowId xmlns:a16="http://schemas.microsoft.com/office/drawing/2014/main" val="10001"/>
                  </a:ext>
                </a:extLst>
              </a:tr>
              <a:tr h="370840">
                <a:tc>
                  <a:txBody>
                    <a:bodyPr/>
                    <a:lstStyle/>
                    <a:p>
                      <a:r>
                        <a:rPr lang="en-US" sz="1200" dirty="0"/>
                        <a:t>Apostles</a:t>
                      </a:r>
                      <a:r>
                        <a:rPr lang="en-US" sz="1200" baseline="0" dirty="0"/>
                        <a:t> Are Sent on Missions</a:t>
                      </a:r>
                      <a:endParaRPr lang="en-US" sz="1200" dirty="0"/>
                    </a:p>
                  </a:txBody>
                  <a:tcPr/>
                </a:tc>
                <a:tc>
                  <a:txBody>
                    <a:bodyPr/>
                    <a:lstStyle/>
                    <a:p>
                      <a:r>
                        <a:rPr lang="en-US" sz="1200" dirty="0"/>
                        <a:t>10:1, 5-42</a:t>
                      </a:r>
                    </a:p>
                  </a:txBody>
                  <a:tcPr/>
                </a:tc>
                <a:tc>
                  <a:txBody>
                    <a:bodyPr/>
                    <a:lstStyle/>
                    <a:p>
                      <a:r>
                        <a:rPr lang="en-US" sz="1200" dirty="0"/>
                        <a:t>6:7-13</a:t>
                      </a:r>
                    </a:p>
                  </a:txBody>
                  <a:tcPr/>
                </a:tc>
                <a:tc>
                  <a:txBody>
                    <a:bodyPr/>
                    <a:lstStyle/>
                    <a:p>
                      <a:r>
                        <a:rPr lang="en-US" sz="1200" dirty="0"/>
                        <a:t>9:1-6</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Herod Antipas Has John the Baptist Beheaded</a:t>
                      </a:r>
                    </a:p>
                  </a:txBody>
                  <a:tcPr/>
                </a:tc>
                <a:tc>
                  <a:txBody>
                    <a:bodyPr/>
                    <a:lstStyle/>
                    <a:p>
                      <a:r>
                        <a:rPr lang="en-US" sz="1200" dirty="0"/>
                        <a:t> 14:6-12</a:t>
                      </a:r>
                    </a:p>
                  </a:txBody>
                  <a:tcPr/>
                </a:tc>
                <a:tc>
                  <a:txBody>
                    <a:bodyPr/>
                    <a:lstStyle/>
                    <a:p>
                      <a:r>
                        <a:rPr lang="en-US" sz="1200" dirty="0"/>
                        <a:t>6:21-29</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The Twelve Apostles Return and Depart—Jesus is to Rest</a:t>
                      </a:r>
                    </a:p>
                  </a:txBody>
                  <a:tcPr/>
                </a:tc>
                <a:tc>
                  <a:txBody>
                    <a:bodyPr/>
                    <a:lstStyle/>
                    <a:p>
                      <a:r>
                        <a:rPr lang="en-US" sz="1200" dirty="0"/>
                        <a:t>14:13</a:t>
                      </a:r>
                    </a:p>
                  </a:txBody>
                  <a:tcPr/>
                </a:tc>
                <a:tc>
                  <a:txBody>
                    <a:bodyPr/>
                    <a:lstStyle/>
                    <a:p>
                      <a:r>
                        <a:rPr lang="en-US" sz="1200" dirty="0"/>
                        <a:t>6:30-33</a:t>
                      </a:r>
                    </a:p>
                  </a:txBody>
                  <a:tcPr/>
                </a:tc>
                <a:tc>
                  <a:txBody>
                    <a:bodyPr/>
                    <a:lstStyle/>
                    <a:p>
                      <a:r>
                        <a:rPr lang="en-US" sz="1200" dirty="0"/>
                        <a:t>9:10</a:t>
                      </a:r>
                    </a:p>
                  </a:txBody>
                  <a:tcPr/>
                </a:tc>
                <a:tc>
                  <a:txBody>
                    <a:bodyPr/>
                    <a:lstStyle/>
                    <a:p>
                      <a:r>
                        <a:rPr lang="en-US" sz="1200" dirty="0"/>
                        <a:t>6:1,</a:t>
                      </a:r>
                      <a:r>
                        <a:rPr lang="en-US" sz="1200" baseline="0" dirty="0"/>
                        <a:t> 2</a:t>
                      </a:r>
                      <a:endParaRPr lang="en-US" sz="1200" dirty="0"/>
                    </a:p>
                  </a:txBody>
                  <a:tcPr/>
                </a:tc>
                <a:extLst>
                  <a:ext uri="{0D108BD9-81ED-4DB2-BD59-A6C34878D82A}">
                    <a16:rowId xmlns:a16="http://schemas.microsoft.com/office/drawing/2014/main" val="10004"/>
                  </a:ext>
                </a:extLst>
              </a:tr>
              <a:tr h="370840">
                <a:tc>
                  <a:txBody>
                    <a:bodyPr/>
                    <a:lstStyle/>
                    <a:p>
                      <a:r>
                        <a:rPr lang="en-US" sz="1200" dirty="0"/>
                        <a:t>Jesus Feeds 5,000</a:t>
                      </a:r>
                    </a:p>
                  </a:txBody>
                  <a:tcPr/>
                </a:tc>
                <a:tc>
                  <a:txBody>
                    <a:bodyPr/>
                    <a:lstStyle/>
                    <a:p>
                      <a:r>
                        <a:rPr lang="en-US" sz="1200" dirty="0"/>
                        <a:t>14:14-21</a:t>
                      </a:r>
                    </a:p>
                  </a:txBody>
                  <a:tcPr/>
                </a:tc>
                <a:tc>
                  <a:txBody>
                    <a:bodyPr/>
                    <a:lstStyle/>
                    <a:p>
                      <a:r>
                        <a:rPr lang="en-US" sz="1200" dirty="0"/>
                        <a:t>6:34-44</a:t>
                      </a:r>
                    </a:p>
                  </a:txBody>
                  <a:tcPr/>
                </a:tc>
                <a:tc>
                  <a:txBody>
                    <a:bodyPr/>
                    <a:lstStyle/>
                    <a:p>
                      <a:r>
                        <a:rPr lang="en-US" sz="1200" dirty="0"/>
                        <a:t>9:11-17</a:t>
                      </a:r>
                    </a:p>
                  </a:txBody>
                  <a:tcPr/>
                </a:tc>
                <a:tc>
                  <a:txBody>
                    <a:bodyPr/>
                    <a:lstStyle/>
                    <a:p>
                      <a:r>
                        <a:rPr lang="en-US" sz="1200" dirty="0"/>
                        <a:t>6:3-14</a:t>
                      </a:r>
                    </a:p>
                  </a:txBody>
                  <a:tcPr/>
                </a:tc>
                <a:extLst>
                  <a:ext uri="{0D108BD9-81ED-4DB2-BD59-A6C34878D82A}">
                    <a16:rowId xmlns:a16="http://schemas.microsoft.com/office/drawing/2014/main" val="10005"/>
                  </a:ext>
                </a:extLst>
              </a:tr>
              <a:tr h="370840">
                <a:tc>
                  <a:txBody>
                    <a:bodyPr/>
                    <a:lstStyle/>
                    <a:p>
                      <a:r>
                        <a:rPr lang="en-US" sz="1200" dirty="0"/>
                        <a:t>Jesus Departs to the Mountain to Avoid Being Made</a:t>
                      </a:r>
                      <a:r>
                        <a:rPr lang="en-US" sz="1200" baseline="0" dirty="0"/>
                        <a:t> King</a:t>
                      </a:r>
                      <a:endParaRPr lang="en-US" sz="1200" dirty="0"/>
                    </a:p>
                  </a:txBody>
                  <a:tcPr/>
                </a:tc>
                <a:tc>
                  <a:txBody>
                    <a:bodyPr/>
                    <a:lstStyle/>
                    <a:p>
                      <a:r>
                        <a:rPr lang="en-US" sz="1200" dirty="0"/>
                        <a:t>14:22, 23</a:t>
                      </a:r>
                    </a:p>
                  </a:txBody>
                  <a:tcPr/>
                </a:tc>
                <a:tc>
                  <a:txBody>
                    <a:bodyPr/>
                    <a:lstStyle/>
                    <a:p>
                      <a:r>
                        <a:rPr lang="en-US" sz="1200" dirty="0"/>
                        <a:t>6:45, 46</a:t>
                      </a:r>
                    </a:p>
                  </a:txBody>
                  <a:tcPr/>
                </a:tc>
                <a:tc>
                  <a:txBody>
                    <a:bodyPr/>
                    <a:lstStyle/>
                    <a:p>
                      <a:r>
                        <a:rPr lang="en-US" sz="1200" dirty="0"/>
                        <a:t> </a:t>
                      </a:r>
                    </a:p>
                  </a:txBody>
                  <a:tcPr/>
                </a:tc>
                <a:tc>
                  <a:txBody>
                    <a:bodyPr/>
                    <a:lstStyle/>
                    <a:p>
                      <a:r>
                        <a:rPr lang="en-US" sz="1200" dirty="0"/>
                        <a:t>6:15</a:t>
                      </a:r>
                    </a:p>
                  </a:txBody>
                  <a:tcPr/>
                </a:tc>
                <a:extLst>
                  <a:ext uri="{0D108BD9-81ED-4DB2-BD59-A6C34878D82A}">
                    <a16:rowId xmlns:a16="http://schemas.microsoft.com/office/drawing/2014/main" val="10006"/>
                  </a:ext>
                </a:extLst>
              </a:tr>
              <a:tr h="370840">
                <a:tc>
                  <a:txBody>
                    <a:bodyPr/>
                    <a:lstStyle/>
                    <a:p>
                      <a:r>
                        <a:rPr lang="en-US" sz="1200" dirty="0"/>
                        <a:t>Jesus Walks on Water</a:t>
                      </a:r>
                    </a:p>
                  </a:txBody>
                  <a:tcPr/>
                </a:tc>
                <a:tc>
                  <a:txBody>
                    <a:bodyPr/>
                    <a:lstStyle/>
                    <a:p>
                      <a:r>
                        <a:rPr lang="en-US" sz="1200" dirty="0"/>
                        <a:t>14:24-33</a:t>
                      </a:r>
                    </a:p>
                  </a:txBody>
                  <a:tcPr/>
                </a:tc>
                <a:tc>
                  <a:txBody>
                    <a:bodyPr/>
                    <a:lstStyle/>
                    <a:p>
                      <a:r>
                        <a:rPr lang="en-US" sz="1200" dirty="0"/>
                        <a:t>6:47-52</a:t>
                      </a:r>
                    </a:p>
                  </a:txBody>
                  <a:tcPr/>
                </a:tc>
                <a:tc>
                  <a:txBody>
                    <a:bodyPr/>
                    <a:lstStyle/>
                    <a:p>
                      <a:endParaRPr lang="en-US" sz="1200" dirty="0"/>
                    </a:p>
                  </a:txBody>
                  <a:tcPr/>
                </a:tc>
                <a:tc>
                  <a:txBody>
                    <a:bodyPr/>
                    <a:lstStyle/>
                    <a:p>
                      <a:r>
                        <a:rPr lang="en-US" sz="1200" dirty="0"/>
                        <a:t>6:16-21</a:t>
                      </a:r>
                    </a:p>
                  </a:txBody>
                  <a:tcPr/>
                </a:tc>
                <a:extLst>
                  <a:ext uri="{0D108BD9-81ED-4DB2-BD59-A6C34878D82A}">
                    <a16:rowId xmlns:a16="http://schemas.microsoft.com/office/drawing/2014/main" val="10007"/>
                  </a:ext>
                </a:extLst>
              </a:tr>
              <a:tr h="370840">
                <a:tc>
                  <a:txBody>
                    <a:bodyPr/>
                    <a:lstStyle/>
                    <a:p>
                      <a:r>
                        <a:rPr lang="en-US" sz="1200" dirty="0"/>
                        <a:t>Jesus Heals People of </a:t>
                      </a:r>
                      <a:r>
                        <a:rPr lang="en-US" sz="1200" dirty="0" err="1"/>
                        <a:t>Gennesaret</a:t>
                      </a:r>
                      <a:endParaRPr lang="en-US" sz="1200" dirty="0"/>
                    </a:p>
                  </a:txBody>
                  <a:tcPr/>
                </a:tc>
                <a:tc>
                  <a:txBody>
                    <a:bodyPr/>
                    <a:lstStyle/>
                    <a:p>
                      <a:r>
                        <a:rPr lang="en-US" sz="1200" dirty="0"/>
                        <a:t>14:34-36</a:t>
                      </a:r>
                    </a:p>
                  </a:txBody>
                  <a:tcPr/>
                </a:tc>
                <a:tc>
                  <a:txBody>
                    <a:bodyPr/>
                    <a:lstStyle/>
                    <a:p>
                      <a:r>
                        <a:rPr lang="en-US" sz="1200" dirty="0"/>
                        <a:t>6:53-56</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8"/>
                  </a:ext>
                </a:extLst>
              </a:tr>
              <a:tr h="370840">
                <a:tc>
                  <a:txBody>
                    <a:bodyPr/>
                    <a:lstStyle/>
                    <a:p>
                      <a:r>
                        <a:rPr lang="en-US" sz="1200" dirty="0"/>
                        <a:t>Herod Wonders if Jesus is John</a:t>
                      </a:r>
                      <a:r>
                        <a:rPr lang="en-US" sz="1200" baseline="0" dirty="0"/>
                        <a:t> the Baptist Raised from Dead</a:t>
                      </a:r>
                      <a:endParaRPr lang="en-US" sz="1200" dirty="0"/>
                    </a:p>
                  </a:txBody>
                  <a:tcPr/>
                </a:tc>
                <a:tc>
                  <a:txBody>
                    <a:bodyPr/>
                    <a:lstStyle/>
                    <a:p>
                      <a:r>
                        <a:rPr lang="en-US" sz="1200" dirty="0"/>
                        <a:t>14:1, 2</a:t>
                      </a:r>
                    </a:p>
                  </a:txBody>
                  <a:tcPr/>
                </a:tc>
                <a:tc>
                  <a:txBody>
                    <a:bodyPr/>
                    <a:lstStyle/>
                    <a:p>
                      <a:r>
                        <a:rPr lang="en-US" sz="1200" dirty="0"/>
                        <a:t>6:14-16</a:t>
                      </a:r>
                    </a:p>
                  </a:txBody>
                  <a:tcPr/>
                </a:tc>
                <a:tc>
                  <a:txBody>
                    <a:bodyPr/>
                    <a:lstStyle/>
                    <a:p>
                      <a:r>
                        <a:rPr lang="en-US" sz="1200" dirty="0"/>
                        <a:t>9:7-9</a:t>
                      </a:r>
                    </a:p>
                  </a:txBody>
                  <a:tcPr/>
                </a:tc>
                <a:tc>
                  <a:txBody>
                    <a:bodyPr/>
                    <a:lstStyle/>
                    <a:p>
                      <a:r>
                        <a:rPr lang="en-US" sz="1200" dirty="0"/>
                        <a:t> </a:t>
                      </a:r>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2110902" y="4445859"/>
            <a:ext cx="7848600" cy="276999"/>
          </a:xfrm>
          <a:prstGeom prst="rect">
            <a:avLst/>
          </a:prstGeom>
          <a:noFill/>
        </p:spPr>
        <p:txBody>
          <a:bodyPr wrap="square" rtlCol="0">
            <a:spAutoFit/>
          </a:bodyPr>
          <a:lstStyle/>
          <a:p>
            <a:r>
              <a:rPr lang="en-US" sz="1200" dirty="0"/>
              <a:t>Source: </a:t>
            </a:r>
            <a:r>
              <a:rPr lang="en-US" sz="1200" i="1" dirty="0"/>
              <a:t>Horizontal Harmony of the Four Gospels </a:t>
            </a:r>
            <a:r>
              <a:rPr lang="en-US" sz="1200" dirty="0"/>
              <a:t>by Thomas M. Mumford</a:t>
            </a:r>
            <a:r>
              <a:rPr lang="en-US" sz="1200" i="1" dirty="0"/>
              <a:t>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Unlawful Marriage </a:t>
            </a:r>
          </a:p>
        </p:txBody>
      </p:sp>
      <p:grpSp>
        <p:nvGrpSpPr>
          <p:cNvPr id="11" name="Group 10"/>
          <p:cNvGrpSpPr/>
          <p:nvPr/>
        </p:nvGrpSpPr>
        <p:grpSpPr>
          <a:xfrm>
            <a:off x="356679" y="1546698"/>
            <a:ext cx="11488367" cy="2762336"/>
            <a:chOff x="142671" y="0"/>
            <a:chExt cx="11488367" cy="2762336"/>
          </a:xfrm>
        </p:grpSpPr>
        <p:cxnSp>
          <p:nvCxnSpPr>
            <p:cNvPr id="12" name="Straight Connector 11"/>
            <p:cNvCxnSpPr/>
            <p:nvPr/>
          </p:nvCxnSpPr>
          <p:spPr>
            <a:xfrm flipH="1">
              <a:off x="5859294" y="907596"/>
              <a:ext cx="1" cy="496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431294" y="839503"/>
              <a:ext cx="1" cy="496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180962" y="927052"/>
              <a:ext cx="3244" cy="10476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93141" y="2006822"/>
              <a:ext cx="1" cy="496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00017" y="1549622"/>
              <a:ext cx="197798" cy="10087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85235" y="2003898"/>
              <a:ext cx="1429965" cy="505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990600"/>
              <a:ext cx="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83532" y="959477"/>
              <a:ext cx="1" cy="496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89506" y="0"/>
              <a:ext cx="4134255"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3200" dirty="0"/>
                <a:t>Herod the Great</a:t>
              </a:r>
            </a:p>
          </p:txBody>
        </p:sp>
        <p:sp>
          <p:nvSpPr>
            <p:cNvPr id="21" name="TextBox 20"/>
            <p:cNvSpPr txBox="1"/>
            <p:nvPr/>
          </p:nvSpPr>
          <p:spPr>
            <a:xfrm>
              <a:off x="142672" y="716604"/>
              <a:ext cx="2159541" cy="369332"/>
            </a:xfrm>
            <a:prstGeom prst="rect">
              <a:avLst/>
            </a:prstGeom>
            <a:solidFill>
              <a:srgbClr val="FF99FF"/>
            </a:solidFill>
            <a:ln>
              <a:solidFill>
                <a:schemeClr val="tx1"/>
              </a:solidFill>
            </a:ln>
          </p:spPr>
          <p:txBody>
            <a:bodyPr wrap="square" rtlCol="0">
              <a:spAutoFit/>
            </a:bodyPr>
            <a:lstStyle/>
            <a:p>
              <a:pPr algn="ctr"/>
              <a:r>
                <a:rPr lang="en-US" dirty="0"/>
                <a:t>Doris </a:t>
              </a:r>
              <a:r>
                <a:rPr lang="en-US" sz="1100" dirty="0"/>
                <a:t>(m. 42 BC)</a:t>
              </a:r>
            </a:p>
          </p:txBody>
        </p:sp>
        <p:sp>
          <p:nvSpPr>
            <p:cNvPr id="22" name="TextBox 21"/>
            <p:cNvSpPr txBox="1"/>
            <p:nvPr/>
          </p:nvSpPr>
          <p:spPr>
            <a:xfrm>
              <a:off x="2522706" y="703633"/>
              <a:ext cx="2159541" cy="369332"/>
            </a:xfrm>
            <a:prstGeom prst="rect">
              <a:avLst/>
            </a:prstGeom>
            <a:solidFill>
              <a:srgbClr val="FF99FF"/>
            </a:solidFill>
            <a:ln>
              <a:solidFill>
                <a:schemeClr val="tx1"/>
              </a:solidFill>
            </a:ln>
          </p:spPr>
          <p:txBody>
            <a:bodyPr wrap="square" rtlCol="0">
              <a:spAutoFit/>
            </a:bodyPr>
            <a:lstStyle/>
            <a:p>
              <a:pPr algn="ctr"/>
              <a:r>
                <a:rPr lang="en-US" dirty="0" err="1"/>
                <a:t>Mariamne</a:t>
              </a:r>
              <a:r>
                <a:rPr lang="en-US" dirty="0"/>
                <a:t> I</a:t>
              </a:r>
            </a:p>
          </p:txBody>
        </p:sp>
        <p:sp>
          <p:nvSpPr>
            <p:cNvPr id="23" name="TextBox 22"/>
            <p:cNvSpPr txBox="1"/>
            <p:nvPr/>
          </p:nvSpPr>
          <p:spPr>
            <a:xfrm>
              <a:off x="4834646" y="680935"/>
              <a:ext cx="2159541" cy="369332"/>
            </a:xfrm>
            <a:prstGeom prst="rect">
              <a:avLst/>
            </a:prstGeom>
            <a:solidFill>
              <a:srgbClr val="FF99FF"/>
            </a:solidFill>
            <a:ln>
              <a:solidFill>
                <a:schemeClr val="tx1"/>
              </a:solidFill>
            </a:ln>
          </p:spPr>
          <p:txBody>
            <a:bodyPr wrap="square" rtlCol="0">
              <a:spAutoFit/>
            </a:bodyPr>
            <a:lstStyle/>
            <a:p>
              <a:pPr algn="ctr"/>
              <a:r>
                <a:rPr lang="en-US" dirty="0" err="1"/>
                <a:t>Mariamne</a:t>
              </a:r>
              <a:r>
                <a:rPr lang="en-US" dirty="0"/>
                <a:t> II </a:t>
              </a:r>
              <a:r>
                <a:rPr lang="en-US" sz="1000" dirty="0"/>
                <a:t>(m. 24 BC)</a:t>
              </a:r>
            </a:p>
          </p:txBody>
        </p:sp>
        <p:sp>
          <p:nvSpPr>
            <p:cNvPr id="24" name="TextBox 23"/>
            <p:cNvSpPr txBox="1"/>
            <p:nvPr/>
          </p:nvSpPr>
          <p:spPr>
            <a:xfrm>
              <a:off x="7146587" y="648509"/>
              <a:ext cx="2159541" cy="369332"/>
            </a:xfrm>
            <a:prstGeom prst="rect">
              <a:avLst/>
            </a:prstGeom>
            <a:solidFill>
              <a:srgbClr val="FF99FF"/>
            </a:solidFill>
            <a:ln>
              <a:solidFill>
                <a:schemeClr val="tx1"/>
              </a:solidFill>
            </a:ln>
          </p:spPr>
          <p:txBody>
            <a:bodyPr wrap="square" rtlCol="0">
              <a:spAutoFit/>
            </a:bodyPr>
            <a:lstStyle/>
            <a:p>
              <a:pPr algn="ctr"/>
              <a:r>
                <a:rPr lang="en-US" dirty="0" err="1"/>
                <a:t>Malthace</a:t>
              </a:r>
              <a:r>
                <a:rPr lang="en-US" dirty="0"/>
                <a:t> </a:t>
              </a:r>
              <a:r>
                <a:rPr lang="en-US" sz="1000" dirty="0"/>
                <a:t>(m. 23 BC)</a:t>
              </a:r>
            </a:p>
          </p:txBody>
        </p:sp>
        <p:sp>
          <p:nvSpPr>
            <p:cNvPr id="25" name="TextBox 24"/>
            <p:cNvSpPr txBox="1"/>
            <p:nvPr/>
          </p:nvSpPr>
          <p:spPr>
            <a:xfrm>
              <a:off x="9471497" y="638782"/>
              <a:ext cx="2159541" cy="369332"/>
            </a:xfrm>
            <a:prstGeom prst="rect">
              <a:avLst/>
            </a:prstGeom>
            <a:solidFill>
              <a:srgbClr val="FF99FF"/>
            </a:solidFill>
            <a:ln>
              <a:solidFill>
                <a:schemeClr val="tx1"/>
              </a:solidFill>
            </a:ln>
          </p:spPr>
          <p:txBody>
            <a:bodyPr wrap="square" rtlCol="0">
              <a:spAutoFit/>
            </a:bodyPr>
            <a:lstStyle/>
            <a:p>
              <a:pPr algn="ctr"/>
              <a:r>
                <a:rPr lang="en-US" dirty="0"/>
                <a:t>Cleopatra </a:t>
              </a:r>
              <a:r>
                <a:rPr lang="en-US" sz="1000" dirty="0"/>
                <a:t>(m. 22 BC)</a:t>
              </a:r>
            </a:p>
          </p:txBody>
        </p:sp>
        <p:sp>
          <p:nvSpPr>
            <p:cNvPr id="26" name="TextBox 25"/>
            <p:cNvSpPr txBox="1"/>
            <p:nvPr/>
          </p:nvSpPr>
          <p:spPr>
            <a:xfrm>
              <a:off x="4850859" y="1251625"/>
              <a:ext cx="2159541" cy="369332"/>
            </a:xfrm>
            <a:prstGeom prst="rect">
              <a:avLst/>
            </a:prstGeom>
            <a:solidFill>
              <a:schemeClr val="tx2">
                <a:lumMod val="60000"/>
                <a:lumOff val="40000"/>
              </a:schemeClr>
            </a:solidFill>
            <a:ln>
              <a:solidFill>
                <a:schemeClr val="tx1"/>
              </a:solidFill>
            </a:ln>
          </p:spPr>
          <p:txBody>
            <a:bodyPr wrap="square" rtlCol="0">
              <a:spAutoFit/>
            </a:bodyPr>
            <a:lstStyle/>
            <a:p>
              <a:pPr algn="ctr"/>
              <a:r>
                <a:rPr lang="en-US" dirty="0"/>
                <a:t>Herod Philip I</a:t>
              </a:r>
            </a:p>
          </p:txBody>
        </p:sp>
        <p:sp>
          <p:nvSpPr>
            <p:cNvPr id="27" name="TextBox 26"/>
            <p:cNvSpPr txBox="1"/>
            <p:nvPr/>
          </p:nvSpPr>
          <p:spPr>
            <a:xfrm>
              <a:off x="7156314" y="1232169"/>
              <a:ext cx="215954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err="1"/>
                <a:t>Archelaus</a:t>
              </a:r>
              <a:endParaRPr lang="en-US" dirty="0"/>
            </a:p>
          </p:txBody>
        </p:sp>
        <p:sp>
          <p:nvSpPr>
            <p:cNvPr id="28" name="TextBox 27"/>
            <p:cNvSpPr txBox="1"/>
            <p:nvPr/>
          </p:nvSpPr>
          <p:spPr>
            <a:xfrm>
              <a:off x="7175769" y="1718552"/>
              <a:ext cx="2159541" cy="369332"/>
            </a:xfrm>
            <a:prstGeom prst="rect">
              <a:avLst/>
            </a:prstGeom>
            <a:solidFill>
              <a:schemeClr val="tx2">
                <a:lumMod val="60000"/>
                <a:lumOff val="40000"/>
              </a:schemeClr>
            </a:solidFill>
            <a:ln>
              <a:solidFill>
                <a:schemeClr val="tx1"/>
              </a:solidFill>
            </a:ln>
          </p:spPr>
          <p:txBody>
            <a:bodyPr wrap="square" rtlCol="0">
              <a:spAutoFit/>
            </a:bodyPr>
            <a:lstStyle/>
            <a:p>
              <a:pPr algn="ctr"/>
              <a:r>
                <a:rPr lang="en-US" dirty="0"/>
                <a:t>Herod Antipas</a:t>
              </a:r>
            </a:p>
          </p:txBody>
        </p:sp>
        <p:sp>
          <p:nvSpPr>
            <p:cNvPr id="29" name="TextBox 28"/>
            <p:cNvSpPr txBox="1"/>
            <p:nvPr/>
          </p:nvSpPr>
          <p:spPr>
            <a:xfrm>
              <a:off x="9461769" y="1183531"/>
              <a:ext cx="215954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t>Phillip II </a:t>
              </a:r>
            </a:p>
          </p:txBody>
        </p:sp>
        <p:sp>
          <p:nvSpPr>
            <p:cNvPr id="30" name="TextBox 29"/>
            <p:cNvSpPr txBox="1"/>
            <p:nvPr/>
          </p:nvSpPr>
          <p:spPr>
            <a:xfrm>
              <a:off x="4046707" y="2393004"/>
              <a:ext cx="2159541" cy="369332"/>
            </a:xfrm>
            <a:prstGeom prst="rect">
              <a:avLst/>
            </a:prstGeom>
            <a:solidFill>
              <a:srgbClr val="FF99CC"/>
            </a:solidFill>
            <a:ln>
              <a:solidFill>
                <a:schemeClr val="tx1"/>
              </a:solidFill>
            </a:ln>
          </p:spPr>
          <p:txBody>
            <a:bodyPr wrap="square" rtlCol="0">
              <a:spAutoFit/>
            </a:bodyPr>
            <a:lstStyle/>
            <a:p>
              <a:pPr algn="ctr"/>
              <a:r>
                <a:rPr lang="en-US" dirty="0"/>
                <a:t>Herodias</a:t>
              </a:r>
            </a:p>
          </p:txBody>
        </p:sp>
        <p:sp>
          <p:nvSpPr>
            <p:cNvPr id="31" name="TextBox 30"/>
            <p:cNvSpPr txBox="1"/>
            <p:nvPr/>
          </p:nvSpPr>
          <p:spPr>
            <a:xfrm>
              <a:off x="142671" y="1212714"/>
              <a:ext cx="215954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t>Antipater</a:t>
              </a:r>
            </a:p>
          </p:txBody>
        </p:sp>
        <p:sp>
          <p:nvSpPr>
            <p:cNvPr id="32" name="TextBox 31"/>
            <p:cNvSpPr txBox="1"/>
            <p:nvPr/>
          </p:nvSpPr>
          <p:spPr>
            <a:xfrm>
              <a:off x="2467582" y="1241897"/>
              <a:ext cx="215954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t>Alexander</a:t>
              </a:r>
            </a:p>
          </p:txBody>
        </p:sp>
        <p:sp>
          <p:nvSpPr>
            <p:cNvPr id="33" name="TextBox 32"/>
            <p:cNvSpPr txBox="1"/>
            <p:nvPr/>
          </p:nvSpPr>
          <p:spPr>
            <a:xfrm>
              <a:off x="2506493" y="1728280"/>
              <a:ext cx="215954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err="1"/>
                <a:t>Aristobulus</a:t>
              </a:r>
              <a:endParaRPr lang="en-US" dirty="0"/>
            </a:p>
          </p:txBody>
        </p:sp>
      </p:grpSp>
      <p:sp>
        <p:nvSpPr>
          <p:cNvPr id="34" name="Rectangle 33"/>
          <p:cNvSpPr/>
          <p:nvPr/>
        </p:nvSpPr>
        <p:spPr>
          <a:xfrm>
            <a:off x="328621" y="5119388"/>
            <a:ext cx="3395050" cy="1200329"/>
          </a:xfrm>
          <a:prstGeom prst="rect">
            <a:avLst/>
          </a:prstGeom>
        </p:spPr>
        <p:txBody>
          <a:bodyPr wrap="square">
            <a:spAutoFit/>
          </a:bodyPr>
          <a:lstStyle/>
          <a:p>
            <a:r>
              <a:rPr lang="en-US" b="0" i="0" dirty="0">
                <a:solidFill>
                  <a:schemeClr val="bg1"/>
                </a:solidFill>
                <a:effectLst/>
                <a:latin typeface="Abadi" panose="020B0604020104020204" pitchFamily="34" charset="0"/>
              </a:rPr>
              <a:t>Herod claimed Herodias his wife even though she was still legally married to Philip I who was her first husband.</a:t>
            </a:r>
            <a:endParaRPr lang="en-US" dirty="0">
              <a:solidFill>
                <a:schemeClr val="bg1"/>
              </a:solidFill>
            </a:endParaRPr>
          </a:p>
        </p:txBody>
      </p:sp>
      <p:grpSp>
        <p:nvGrpSpPr>
          <p:cNvPr id="35" name="Group 60"/>
          <p:cNvGrpSpPr/>
          <p:nvPr/>
        </p:nvGrpSpPr>
        <p:grpSpPr>
          <a:xfrm>
            <a:off x="3569442" y="4583350"/>
            <a:ext cx="1226455" cy="2012004"/>
            <a:chOff x="967740" y="838200"/>
            <a:chExt cx="2865120" cy="4700239"/>
          </a:xfrm>
        </p:grpSpPr>
        <p:sp>
          <p:nvSpPr>
            <p:cNvPr id="36" name="Oval 35"/>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4"/>
            <p:cNvGrpSpPr/>
            <p:nvPr/>
          </p:nvGrpSpPr>
          <p:grpSpPr>
            <a:xfrm>
              <a:off x="2057400" y="2590800"/>
              <a:ext cx="685800" cy="990600"/>
              <a:chOff x="5867400" y="3048000"/>
              <a:chExt cx="723987" cy="1541930"/>
            </a:xfrm>
            <a:solidFill>
              <a:srgbClr val="F5DE7B"/>
            </a:solidFill>
          </p:grpSpPr>
          <p:sp>
            <p:nvSpPr>
              <p:cNvPr id="70" name="Hexagon 69"/>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Hexagon 70"/>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72" name="Group 42"/>
              <p:cNvGrpSpPr/>
              <p:nvPr/>
            </p:nvGrpSpPr>
            <p:grpSpPr>
              <a:xfrm>
                <a:off x="5867400" y="3048000"/>
                <a:ext cx="723987" cy="1012242"/>
                <a:chOff x="6286413" y="968958"/>
                <a:chExt cx="2408834" cy="2185901"/>
              </a:xfrm>
              <a:grpFill/>
            </p:grpSpPr>
            <p:grpSp>
              <p:nvGrpSpPr>
                <p:cNvPr id="73" name="Group 37"/>
                <p:cNvGrpSpPr/>
                <p:nvPr/>
              </p:nvGrpSpPr>
              <p:grpSpPr>
                <a:xfrm>
                  <a:off x="6286413" y="968958"/>
                  <a:ext cx="1151447" cy="2164259"/>
                  <a:chOff x="6286413" y="968958"/>
                  <a:chExt cx="1151447" cy="2164259"/>
                </a:xfrm>
                <a:grpFill/>
              </p:grpSpPr>
              <p:sp>
                <p:nvSpPr>
                  <p:cNvPr id="78" name="Donut 77"/>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38"/>
                <p:cNvGrpSpPr/>
                <p:nvPr/>
              </p:nvGrpSpPr>
              <p:grpSpPr>
                <a:xfrm flipH="1">
                  <a:off x="7543800" y="990600"/>
                  <a:ext cx="1151447" cy="2164259"/>
                  <a:chOff x="6286413" y="968958"/>
                  <a:chExt cx="1151447" cy="2164259"/>
                </a:xfrm>
                <a:grpFill/>
              </p:grpSpPr>
              <p:sp>
                <p:nvSpPr>
                  <p:cNvPr id="75" name="Donut 74"/>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8" name="Group 58"/>
            <p:cNvGrpSpPr/>
            <p:nvPr/>
          </p:nvGrpSpPr>
          <p:grpSpPr>
            <a:xfrm>
              <a:off x="2133600" y="1219200"/>
              <a:ext cx="499126" cy="342307"/>
              <a:chOff x="5847812" y="3296093"/>
              <a:chExt cx="384964" cy="361507"/>
            </a:xfrm>
          </p:grpSpPr>
          <p:sp>
            <p:nvSpPr>
              <p:cNvPr id="68" name="Hexagon 67"/>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Hexagon 68"/>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9" name="Pentagon 48"/>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7"/>
            <p:cNvGrpSpPr/>
            <p:nvPr/>
          </p:nvGrpSpPr>
          <p:grpSpPr>
            <a:xfrm>
              <a:off x="1371600" y="838200"/>
              <a:ext cx="2074742" cy="793681"/>
              <a:chOff x="5486400" y="1371600"/>
              <a:chExt cx="1143000" cy="762000"/>
            </a:xfrm>
          </p:grpSpPr>
          <p:sp>
            <p:nvSpPr>
              <p:cNvPr id="64"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5"/>
            <p:cNvGrpSpPr/>
            <p:nvPr/>
          </p:nvGrpSpPr>
          <p:grpSpPr>
            <a:xfrm rot="15446483">
              <a:off x="1976166" y="3755736"/>
              <a:ext cx="2107255" cy="430080"/>
              <a:chOff x="5638800" y="4267200"/>
              <a:chExt cx="2590800" cy="838200"/>
            </a:xfrm>
            <a:solidFill>
              <a:srgbClr val="F5DE7B"/>
            </a:solidFill>
          </p:grpSpPr>
          <p:sp>
            <p:nvSpPr>
              <p:cNvPr id="60"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5"/>
            <p:cNvGrpSpPr/>
            <p:nvPr/>
          </p:nvGrpSpPr>
          <p:grpSpPr>
            <a:xfrm rot="6153517" flipH="1">
              <a:off x="604568" y="3908136"/>
              <a:ext cx="2107255" cy="430080"/>
              <a:chOff x="5638800" y="4267200"/>
              <a:chExt cx="2590800" cy="838200"/>
            </a:xfrm>
            <a:solidFill>
              <a:srgbClr val="F5DE7B"/>
            </a:solidFill>
          </p:grpSpPr>
          <p:sp>
            <p:nvSpPr>
              <p:cNvPr id="56"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p:cNvGrpSpPr/>
          <p:nvPr/>
        </p:nvGrpSpPr>
        <p:grpSpPr>
          <a:xfrm>
            <a:off x="5671382" y="4628745"/>
            <a:ext cx="1021248" cy="1958360"/>
            <a:chOff x="4800560" y="1447800"/>
            <a:chExt cx="2288937" cy="4389300"/>
          </a:xfrm>
        </p:grpSpPr>
        <p:sp>
          <p:nvSpPr>
            <p:cNvPr id="82" name="Rounded Rectangle 81"/>
            <p:cNvSpPr/>
            <p:nvPr/>
          </p:nvSpPr>
          <p:spPr>
            <a:xfrm>
              <a:off x="5233306" y="1508439"/>
              <a:ext cx="1587135" cy="2425543"/>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9659091">
              <a:off x="6654114" y="3636711"/>
              <a:ext cx="435383"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497304">
              <a:off x="4800560" y="3546518"/>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3145143">
              <a:off x="5589044" y="5187812"/>
              <a:ext cx="438879"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594148">
              <a:off x="6112079" y="5142472"/>
              <a:ext cx="395450"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5294967" y="4055259"/>
              <a:ext cx="1521004" cy="1583302"/>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778885">
              <a:off x="5013988" y="2637528"/>
              <a:ext cx="859151" cy="157829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027387">
              <a:off x="6099961" y="2618761"/>
              <a:ext cx="859151" cy="157829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0800000">
              <a:off x="5264759" y="2781849"/>
              <a:ext cx="1521004" cy="14553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0800000">
              <a:off x="5768723" y="2727909"/>
              <a:ext cx="529045" cy="606386"/>
            </a:xfrm>
            <a:prstGeom prst="trapezoid">
              <a:avLst>
                <a:gd name="adj" fmla="val 3804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27"/>
            <p:cNvGrpSpPr/>
            <p:nvPr/>
          </p:nvGrpSpPr>
          <p:grpSpPr>
            <a:xfrm>
              <a:off x="5562600" y="3886200"/>
              <a:ext cx="990600" cy="457200"/>
              <a:chOff x="4260012" y="304800"/>
              <a:chExt cx="1531188" cy="776378"/>
            </a:xfrm>
          </p:grpSpPr>
          <p:sp>
            <p:nvSpPr>
              <p:cNvPr id="131" name="Rounded Rectangle 130"/>
              <p:cNvSpPr/>
              <p:nvPr/>
            </p:nvSpPr>
            <p:spPr>
              <a:xfrm>
                <a:off x="4267200" y="304800"/>
                <a:ext cx="15240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16"/>
              <p:cNvGrpSpPr/>
              <p:nvPr/>
            </p:nvGrpSpPr>
            <p:grpSpPr>
              <a:xfrm>
                <a:off x="4267200" y="685800"/>
                <a:ext cx="1524000" cy="395378"/>
                <a:chOff x="4267200" y="685800"/>
                <a:chExt cx="1524000" cy="395378"/>
              </a:xfrm>
            </p:grpSpPr>
            <p:sp>
              <p:nvSpPr>
                <p:cNvPr id="142" name="Left-Right-Up Arrow 63"/>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17"/>
              <p:cNvGrpSpPr/>
              <p:nvPr/>
            </p:nvGrpSpPr>
            <p:grpSpPr>
              <a:xfrm rot="10800000">
                <a:off x="4260012" y="332118"/>
                <a:ext cx="1524000" cy="395378"/>
                <a:chOff x="4267200" y="685800"/>
                <a:chExt cx="1524000" cy="395378"/>
              </a:xfrm>
            </p:grpSpPr>
            <p:sp>
              <p:nvSpPr>
                <p:cNvPr id="138" name="Left-Right-Up Arrow 137"/>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eft-Right-Up Arrow 140"/>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Diamond 133"/>
              <p:cNvSpPr/>
              <p:nvPr/>
            </p:nvSpPr>
            <p:spPr>
              <a:xfrm>
                <a:off x="4343400" y="533400"/>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4721525" y="554966"/>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065143" y="547778"/>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436080" y="547777"/>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39"/>
            <p:cNvGrpSpPr/>
            <p:nvPr/>
          </p:nvGrpSpPr>
          <p:grpSpPr>
            <a:xfrm>
              <a:off x="5638800" y="2895600"/>
              <a:ext cx="609600" cy="838200"/>
              <a:chOff x="6845120" y="712958"/>
              <a:chExt cx="1504753" cy="1877842"/>
            </a:xfrm>
          </p:grpSpPr>
          <p:grpSp>
            <p:nvGrpSpPr>
              <p:cNvPr id="120" name="Group 131"/>
              <p:cNvGrpSpPr/>
              <p:nvPr/>
            </p:nvGrpSpPr>
            <p:grpSpPr>
              <a:xfrm>
                <a:off x="7761144" y="712958"/>
                <a:ext cx="588729" cy="1211617"/>
                <a:chOff x="7761144" y="712958"/>
                <a:chExt cx="588729" cy="1211617"/>
              </a:xfrm>
            </p:grpSpPr>
            <p:sp>
              <p:nvSpPr>
                <p:cNvPr id="128" name="Donut 127"/>
                <p:cNvSpPr/>
                <p:nvPr/>
              </p:nvSpPr>
              <p:spPr>
                <a:xfrm rot="1658801" flipH="1">
                  <a:off x="8065942" y="7129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rot="1658801" flipH="1">
                  <a:off x="7913543" y="9415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rot="1658801" flipH="1">
                  <a:off x="7761144" y="12463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32"/>
              <p:cNvGrpSpPr/>
              <p:nvPr/>
            </p:nvGrpSpPr>
            <p:grpSpPr>
              <a:xfrm rot="18148524">
                <a:off x="7156564" y="729806"/>
                <a:ext cx="588729" cy="1211617"/>
                <a:chOff x="7761144" y="712958"/>
                <a:chExt cx="588729" cy="1211617"/>
              </a:xfrm>
            </p:grpSpPr>
            <p:sp>
              <p:nvSpPr>
                <p:cNvPr id="125" name="Donut 124"/>
                <p:cNvSpPr/>
                <p:nvPr/>
              </p:nvSpPr>
              <p:spPr>
                <a:xfrm rot="1658801" flipH="1">
                  <a:off x="8065942" y="7129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rot="1658801" flipH="1">
                  <a:off x="7913543" y="9415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1658801" flipH="1">
                  <a:off x="7761144" y="12463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2" name="Quad Arrow 121"/>
              <p:cNvSpPr/>
              <p:nvPr/>
            </p:nvSpPr>
            <p:spPr>
              <a:xfrm>
                <a:off x="7315200" y="1676400"/>
                <a:ext cx="914400" cy="914400"/>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a:off x="7467600" y="1828800"/>
                <a:ext cx="609600" cy="609600"/>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7578306" y="1943819"/>
                <a:ext cx="381000" cy="381000"/>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5504201" y="1575776"/>
              <a:ext cx="1058090" cy="14553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5365567" y="1447800"/>
              <a:ext cx="1322612" cy="606386"/>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40"/>
            <p:cNvGrpSpPr/>
            <p:nvPr/>
          </p:nvGrpSpPr>
          <p:grpSpPr>
            <a:xfrm>
              <a:off x="5257800" y="1600200"/>
              <a:ext cx="1524000" cy="304800"/>
              <a:chOff x="4260012" y="304800"/>
              <a:chExt cx="1531188" cy="776378"/>
            </a:xfrm>
          </p:grpSpPr>
          <p:sp>
            <p:nvSpPr>
              <p:cNvPr id="105" name="Rounded Rectangle 104"/>
              <p:cNvSpPr/>
              <p:nvPr/>
            </p:nvSpPr>
            <p:spPr>
              <a:xfrm>
                <a:off x="4267200" y="304800"/>
                <a:ext cx="15240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16"/>
              <p:cNvGrpSpPr/>
              <p:nvPr/>
            </p:nvGrpSpPr>
            <p:grpSpPr>
              <a:xfrm>
                <a:off x="4267200" y="685800"/>
                <a:ext cx="1524000" cy="395378"/>
                <a:chOff x="4267200" y="685800"/>
                <a:chExt cx="1524000" cy="395378"/>
              </a:xfrm>
            </p:grpSpPr>
            <p:sp>
              <p:nvSpPr>
                <p:cNvPr id="116" name="Left-Right-Up Arrow 115"/>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Right-Up Arrow 116"/>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Up Arrow 117"/>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Up Arrow 118"/>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7"/>
              <p:cNvGrpSpPr/>
              <p:nvPr/>
            </p:nvGrpSpPr>
            <p:grpSpPr>
              <a:xfrm rot="10800000">
                <a:off x="4260012" y="332118"/>
                <a:ext cx="1524000" cy="395378"/>
                <a:chOff x="4267200" y="685800"/>
                <a:chExt cx="1524000" cy="395378"/>
              </a:xfrm>
            </p:grpSpPr>
            <p:sp>
              <p:nvSpPr>
                <p:cNvPr id="112" name="Left-Right-Up Arrow 111"/>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4343400" y="533400"/>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4721525" y="554966"/>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065143" y="547778"/>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436080" y="547777"/>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68"/>
            <p:cNvGrpSpPr/>
            <p:nvPr/>
          </p:nvGrpSpPr>
          <p:grpSpPr>
            <a:xfrm>
              <a:off x="6400801" y="2286000"/>
              <a:ext cx="304800" cy="461347"/>
              <a:chOff x="7377042" y="2112415"/>
              <a:chExt cx="416743" cy="630785"/>
            </a:xfrm>
          </p:grpSpPr>
          <p:sp>
            <p:nvSpPr>
              <p:cNvPr id="102" name="Quad Arrow 101"/>
              <p:cNvSpPr/>
              <p:nvPr/>
            </p:nvSpPr>
            <p:spPr>
              <a:xfrm>
                <a:off x="7377042" y="2112415"/>
                <a:ext cx="416743" cy="630785"/>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a:off x="7446499" y="2217546"/>
                <a:ext cx="277829" cy="420523"/>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103"/>
              <p:cNvSpPr/>
              <p:nvPr/>
            </p:nvSpPr>
            <p:spPr>
              <a:xfrm>
                <a:off x="7496954" y="2296890"/>
                <a:ext cx="173643" cy="262827"/>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69"/>
            <p:cNvGrpSpPr/>
            <p:nvPr/>
          </p:nvGrpSpPr>
          <p:grpSpPr>
            <a:xfrm>
              <a:off x="5334000" y="2286000"/>
              <a:ext cx="304800" cy="461347"/>
              <a:chOff x="7377042" y="2112415"/>
              <a:chExt cx="416743" cy="630785"/>
            </a:xfrm>
          </p:grpSpPr>
          <p:sp>
            <p:nvSpPr>
              <p:cNvPr id="99" name="Quad Arrow 98"/>
              <p:cNvSpPr/>
              <p:nvPr/>
            </p:nvSpPr>
            <p:spPr>
              <a:xfrm>
                <a:off x="7377042" y="2112415"/>
                <a:ext cx="416743" cy="630785"/>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a:off x="7446499" y="2217546"/>
                <a:ext cx="277829" cy="420523"/>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7496954" y="2296890"/>
                <a:ext cx="173643" cy="262827"/>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Rectangle 145"/>
          <p:cNvSpPr/>
          <p:nvPr/>
        </p:nvSpPr>
        <p:spPr>
          <a:xfrm>
            <a:off x="7193106" y="4931320"/>
            <a:ext cx="3395050" cy="923330"/>
          </a:xfrm>
          <a:prstGeom prst="rect">
            <a:avLst/>
          </a:prstGeom>
        </p:spPr>
        <p:txBody>
          <a:bodyPr wrap="square">
            <a:spAutoFit/>
          </a:bodyPr>
          <a:lstStyle/>
          <a:p>
            <a:r>
              <a:rPr lang="en-US" b="0" i="0" dirty="0">
                <a:solidFill>
                  <a:schemeClr val="bg1"/>
                </a:solidFill>
                <a:effectLst/>
                <a:latin typeface="Abadi" panose="020B0604020104020204" pitchFamily="34" charset="0"/>
              </a:rPr>
              <a:t>Their pretended marriage was both adulterous and incestuous under Jewish law. (1)</a:t>
            </a:r>
            <a:endParaRPr lang="en-US" dirty="0">
              <a:solidFill>
                <a:schemeClr val="bg1"/>
              </a:solidFill>
            </a:endParaRPr>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John Condemns Herod </a:t>
            </a:r>
          </a:p>
        </p:txBody>
      </p:sp>
      <p:sp>
        <p:nvSpPr>
          <p:cNvPr id="2" name="Rectangle 1"/>
          <p:cNvSpPr/>
          <p:nvPr/>
        </p:nvSpPr>
        <p:spPr>
          <a:xfrm>
            <a:off x="466926" y="1501886"/>
            <a:ext cx="4575091" cy="923330"/>
          </a:xfrm>
          <a:prstGeom prst="rect">
            <a:avLst/>
          </a:prstGeom>
        </p:spPr>
        <p:txBody>
          <a:bodyPr wrap="square">
            <a:spAutoFit/>
          </a:bodyPr>
          <a:lstStyle/>
          <a:p>
            <a:r>
              <a:rPr lang="en-US" i="1" dirty="0">
                <a:solidFill>
                  <a:srgbClr val="FFFF00"/>
                </a:solidFill>
              </a:rPr>
              <a:t>Thou </a:t>
            </a:r>
            <a:r>
              <a:rPr lang="en-US" i="1" dirty="0" err="1">
                <a:solidFill>
                  <a:srgbClr val="FFFF00"/>
                </a:solidFill>
              </a:rPr>
              <a:t>shalt</a:t>
            </a:r>
            <a:r>
              <a:rPr lang="en-US" i="1" dirty="0">
                <a:solidFill>
                  <a:srgbClr val="FFFF00"/>
                </a:solidFill>
              </a:rPr>
              <a:t> not uncover the nakedness of thy brother’s wife: it is thy brother’s nakedness</a:t>
            </a:r>
          </a:p>
          <a:p>
            <a:r>
              <a:rPr lang="en-US" i="1" dirty="0">
                <a:solidFill>
                  <a:srgbClr val="FFFF00"/>
                </a:solidFill>
              </a:rPr>
              <a:t>Leviticus 18:16</a:t>
            </a:r>
          </a:p>
        </p:txBody>
      </p:sp>
      <p:sp>
        <p:nvSpPr>
          <p:cNvPr id="9" name="Rectangle 8"/>
          <p:cNvSpPr/>
          <p:nvPr/>
        </p:nvSpPr>
        <p:spPr>
          <a:xfrm>
            <a:off x="0" y="6550223"/>
            <a:ext cx="1362552" cy="307777"/>
          </a:xfrm>
          <a:prstGeom prst="rect">
            <a:avLst/>
          </a:prstGeom>
        </p:spPr>
        <p:txBody>
          <a:bodyPr wrap="none">
            <a:spAutoFit/>
          </a:bodyPr>
          <a:lstStyle/>
          <a:p>
            <a:r>
              <a:rPr lang="en-US" sz="1400" dirty="0">
                <a:solidFill>
                  <a:schemeClr val="bg1"/>
                </a:solidFill>
              </a:rPr>
              <a:t>Matthew 14:1-4</a:t>
            </a:r>
            <a:endParaRPr lang="en-US" sz="1400" dirty="0"/>
          </a:p>
        </p:txBody>
      </p:sp>
      <p:sp>
        <p:nvSpPr>
          <p:cNvPr id="10" name="Rectangle 9"/>
          <p:cNvSpPr/>
          <p:nvPr/>
        </p:nvSpPr>
        <p:spPr>
          <a:xfrm>
            <a:off x="7221689" y="1460558"/>
            <a:ext cx="4266677" cy="2308324"/>
          </a:xfrm>
          <a:prstGeom prst="rect">
            <a:avLst/>
          </a:prstGeom>
        </p:spPr>
        <p:txBody>
          <a:bodyPr wrap="square">
            <a:spAutoFit/>
          </a:bodyPr>
          <a:lstStyle/>
          <a:p>
            <a:pPr fontAlgn="base"/>
            <a:r>
              <a:rPr lang="en-US" i="1" dirty="0">
                <a:solidFill>
                  <a:srgbClr val="FFFF00"/>
                </a:solidFill>
              </a:rPr>
              <a:t>For Herod himself had sent forth and laid hold upon John, and bound him in prison for Herodias’ sake, his brother Philip’s wife: for he had married her.</a:t>
            </a:r>
          </a:p>
          <a:p>
            <a:pPr fontAlgn="base"/>
            <a:r>
              <a:rPr lang="en-US" i="1" dirty="0">
                <a:solidFill>
                  <a:srgbClr val="FFFF00"/>
                </a:solidFill>
              </a:rPr>
              <a:t> </a:t>
            </a:r>
          </a:p>
          <a:p>
            <a:pPr fontAlgn="base"/>
            <a:r>
              <a:rPr lang="en-US" i="1" dirty="0">
                <a:solidFill>
                  <a:srgbClr val="FFFF00"/>
                </a:solidFill>
              </a:rPr>
              <a:t>For John had said unto Herod, It is not lawful for thee to have thy brother’s wife.</a:t>
            </a:r>
          </a:p>
          <a:p>
            <a:pPr fontAlgn="base"/>
            <a:r>
              <a:rPr lang="en-US" i="1" dirty="0">
                <a:solidFill>
                  <a:srgbClr val="FFFF00"/>
                </a:solidFill>
              </a:rPr>
              <a:t>Mark 6:17-18</a:t>
            </a:r>
          </a:p>
        </p:txBody>
      </p:sp>
      <p:pic>
        <p:nvPicPr>
          <p:cNvPr id="15362" name="Picture 2" descr="http://static1.squarespace.com/static/52ddcb20e4b0fb2ead9c3a1e/t/5551e7b4e4b0b260d3949f06/1431431093362/"/>
          <p:cNvPicPr>
            <a:picLocks noChangeAspect="1" noChangeArrowheads="1"/>
          </p:cNvPicPr>
          <p:nvPr/>
        </p:nvPicPr>
        <p:blipFill>
          <a:blip r:embed="rId3" cstate="print"/>
          <a:srcRect/>
          <a:stretch>
            <a:fillRect/>
          </a:stretch>
        </p:blipFill>
        <p:spPr bwMode="auto">
          <a:xfrm>
            <a:off x="1634246" y="2683212"/>
            <a:ext cx="5139379" cy="3751747"/>
          </a:xfrm>
          <a:prstGeom prst="rect">
            <a:avLst/>
          </a:prstGeom>
          <a:noFill/>
        </p:spPr>
      </p:pic>
      <p:sp>
        <p:nvSpPr>
          <p:cNvPr id="11" name="Rectangle 10"/>
          <p:cNvSpPr/>
          <p:nvPr/>
        </p:nvSpPr>
        <p:spPr>
          <a:xfrm>
            <a:off x="7322809" y="5275030"/>
            <a:ext cx="3395050" cy="461665"/>
          </a:xfrm>
          <a:prstGeom prst="rect">
            <a:avLst/>
          </a:prstGeom>
        </p:spPr>
        <p:txBody>
          <a:bodyPr wrap="square">
            <a:spAutoFit/>
          </a:bodyPr>
          <a:lstStyle/>
          <a:p>
            <a:r>
              <a:rPr lang="en-US" sz="2400" b="0" i="0" dirty="0">
                <a:solidFill>
                  <a:schemeClr val="bg1"/>
                </a:solidFill>
                <a:effectLst/>
                <a:latin typeface="Abadi" panose="020B0604020104020204" pitchFamily="34" charset="0"/>
              </a:rPr>
              <a:t>John is sent to prison</a:t>
            </a:r>
            <a:endParaRPr lang="en-US" sz="2400" dirty="0">
              <a:solidFill>
                <a:schemeClr val="bg1"/>
              </a:solidFill>
            </a:endParaRPr>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Herod’s Birthday</a:t>
            </a:r>
          </a:p>
        </p:txBody>
      </p:sp>
      <p:sp>
        <p:nvSpPr>
          <p:cNvPr id="2" name="Rectangle 1"/>
          <p:cNvSpPr/>
          <p:nvPr/>
        </p:nvSpPr>
        <p:spPr>
          <a:xfrm>
            <a:off x="204282" y="1501886"/>
            <a:ext cx="3472774" cy="3693319"/>
          </a:xfrm>
          <a:prstGeom prst="rect">
            <a:avLst/>
          </a:prstGeom>
        </p:spPr>
        <p:txBody>
          <a:bodyPr wrap="square">
            <a:spAutoFit/>
          </a:bodyPr>
          <a:lstStyle/>
          <a:p>
            <a:r>
              <a:rPr lang="en-US" dirty="0">
                <a:solidFill>
                  <a:schemeClr val="bg1"/>
                </a:solidFill>
              </a:rPr>
              <a:t>The king celebrated his birthday by a great feast…</a:t>
            </a:r>
          </a:p>
          <a:p>
            <a:endParaRPr lang="en-US" dirty="0">
              <a:solidFill>
                <a:schemeClr val="bg1"/>
              </a:solidFill>
            </a:endParaRPr>
          </a:p>
          <a:p>
            <a:r>
              <a:rPr lang="en-US" dirty="0">
                <a:solidFill>
                  <a:schemeClr val="bg1"/>
                </a:solidFill>
              </a:rPr>
              <a:t>Salome, daughter of Herodias and Philip I, came in and danced before the Herod’s company. </a:t>
            </a:r>
          </a:p>
          <a:p>
            <a:endParaRPr lang="en-US" dirty="0">
              <a:solidFill>
                <a:schemeClr val="bg1"/>
              </a:solidFill>
            </a:endParaRPr>
          </a:p>
          <a:p>
            <a:r>
              <a:rPr lang="en-US" dirty="0">
                <a:solidFill>
                  <a:schemeClr val="bg1"/>
                </a:solidFill>
              </a:rPr>
              <a:t>So enchanted were Herod and his guests that the king bade the damsel ask whatever she would, and he swore he would give it unto her, even though the gift were half of his kingdom.</a:t>
            </a:r>
          </a:p>
        </p:txBody>
      </p:sp>
      <p:sp>
        <p:nvSpPr>
          <p:cNvPr id="9" name="Rectangle 8"/>
          <p:cNvSpPr/>
          <p:nvPr/>
        </p:nvSpPr>
        <p:spPr>
          <a:xfrm>
            <a:off x="0" y="6550223"/>
            <a:ext cx="2526333" cy="307777"/>
          </a:xfrm>
          <a:prstGeom prst="rect">
            <a:avLst/>
          </a:prstGeom>
        </p:spPr>
        <p:txBody>
          <a:bodyPr wrap="none">
            <a:spAutoFit/>
          </a:bodyPr>
          <a:lstStyle/>
          <a:p>
            <a:r>
              <a:rPr lang="en-US" sz="1400" dirty="0">
                <a:solidFill>
                  <a:schemeClr val="bg1"/>
                </a:solidFill>
              </a:rPr>
              <a:t>Matthew 14:6-11; Mark 6:21-28</a:t>
            </a:r>
            <a:endParaRPr lang="en-US" sz="1400" dirty="0"/>
          </a:p>
        </p:txBody>
      </p:sp>
      <p:sp>
        <p:nvSpPr>
          <p:cNvPr id="11" name="Rectangle 10"/>
          <p:cNvSpPr/>
          <p:nvPr/>
        </p:nvSpPr>
        <p:spPr>
          <a:xfrm>
            <a:off x="8587404" y="3086307"/>
            <a:ext cx="3395050" cy="2031325"/>
          </a:xfrm>
          <a:prstGeom prst="rect">
            <a:avLst/>
          </a:prstGeom>
        </p:spPr>
        <p:txBody>
          <a:bodyPr wrap="square">
            <a:spAutoFit/>
          </a:bodyPr>
          <a:lstStyle/>
          <a:p>
            <a:r>
              <a:rPr lang="en-US" b="0" i="0" dirty="0">
                <a:solidFill>
                  <a:schemeClr val="bg1"/>
                </a:solidFill>
                <a:effectLst/>
                <a:latin typeface="Abadi" panose="020B0604020104020204" pitchFamily="34" charset="0"/>
              </a:rPr>
              <a:t>Salome retired to consult her mother, Herodias, and returned with the demand:</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 </a:t>
            </a:r>
            <a:r>
              <a:rPr lang="en-US" b="0" i="0" dirty="0">
                <a:solidFill>
                  <a:srgbClr val="FFFF00"/>
                </a:solidFill>
                <a:effectLst/>
                <a:latin typeface="Abadi" panose="020B0604020104020204" pitchFamily="34" charset="0"/>
              </a:rPr>
              <a:t>“I will that thou give me by and by in a charger the head of John the Baptist.”  Mark 6:23</a:t>
            </a:r>
            <a:endParaRPr lang="en-US" dirty="0">
              <a:solidFill>
                <a:srgbClr val="FFFF00"/>
              </a:solidFill>
            </a:endParaRPr>
          </a:p>
        </p:txBody>
      </p:sp>
      <p:pic>
        <p:nvPicPr>
          <p:cNvPr id="32770" name="Picture 2" descr="https://upload.wikimedia.org/wikipedia/commons/d/d2/Herodias_by_Paul_Delaroche.jpg"/>
          <p:cNvPicPr>
            <a:picLocks noChangeAspect="1" noChangeArrowheads="1"/>
          </p:cNvPicPr>
          <p:nvPr/>
        </p:nvPicPr>
        <p:blipFill>
          <a:blip r:embed="rId3" cstate="print"/>
          <a:srcRect/>
          <a:stretch>
            <a:fillRect/>
          </a:stretch>
        </p:blipFill>
        <p:spPr bwMode="auto">
          <a:xfrm>
            <a:off x="4542817" y="1293441"/>
            <a:ext cx="3424135" cy="4545539"/>
          </a:xfrm>
          <a:prstGeom prst="rect">
            <a:avLst/>
          </a:prstGeom>
          <a:noFill/>
        </p:spPr>
      </p:pic>
      <p:sp>
        <p:nvSpPr>
          <p:cNvPr id="12" name="Rectangle 11"/>
          <p:cNvSpPr/>
          <p:nvPr/>
        </p:nvSpPr>
        <p:spPr>
          <a:xfrm>
            <a:off x="3028544" y="5934670"/>
            <a:ext cx="6845029" cy="923330"/>
          </a:xfrm>
          <a:prstGeom prst="rect">
            <a:avLst/>
          </a:prstGeom>
        </p:spPr>
        <p:txBody>
          <a:bodyPr wrap="square">
            <a:spAutoFit/>
          </a:bodyPr>
          <a:lstStyle/>
          <a:p>
            <a:r>
              <a:rPr lang="en-US" i="1" dirty="0">
                <a:solidFill>
                  <a:srgbClr val="FFFF00"/>
                </a:solidFill>
              </a:rPr>
              <a:t>And immediately the king sent an executioner, and commanded his head to be brought: and he went and beheaded him in the prison,</a:t>
            </a:r>
          </a:p>
          <a:p>
            <a:r>
              <a:rPr lang="en-US" i="1" dirty="0">
                <a:solidFill>
                  <a:srgbClr val="FFFF00"/>
                </a:solidFill>
              </a:rPr>
              <a:t>Mark 6:27</a:t>
            </a:r>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Sin Begets Sin</a:t>
            </a:r>
          </a:p>
        </p:txBody>
      </p:sp>
      <p:sp>
        <p:nvSpPr>
          <p:cNvPr id="34" name="Rectangle 33"/>
          <p:cNvSpPr/>
          <p:nvPr/>
        </p:nvSpPr>
        <p:spPr>
          <a:xfrm>
            <a:off x="523175" y="1383967"/>
            <a:ext cx="3395050" cy="3693319"/>
          </a:xfrm>
          <a:prstGeom prst="rect">
            <a:avLst/>
          </a:prstGeom>
        </p:spPr>
        <p:txBody>
          <a:bodyPr wrap="square">
            <a:spAutoFit/>
          </a:bodyPr>
          <a:lstStyle/>
          <a:p>
            <a:r>
              <a:rPr lang="en-US" b="0" i="0" dirty="0">
                <a:solidFill>
                  <a:schemeClr val="bg1"/>
                </a:solidFill>
                <a:effectLst/>
                <a:latin typeface="Abadi" panose="020B0604020104020204" pitchFamily="34" charset="0"/>
              </a:rPr>
              <a:t>Often one evil act becomes father to another more wicked than the first.</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Even though Herod feared and respected John as a just and holy man, yet, bound by the chains of his own adulterous and incestuous relationship with Herodias, he was unable to resist the pressure leading to the arrest, imprisonment, and murder of the Lord’s forerunner.</a:t>
            </a:r>
            <a:endParaRPr lang="en-US" dirty="0">
              <a:solidFill>
                <a:schemeClr val="bg1"/>
              </a:solidFill>
            </a:endParaRPr>
          </a:p>
        </p:txBody>
      </p:sp>
      <p:sp>
        <p:nvSpPr>
          <p:cNvPr id="147" name="Rectangle 146"/>
          <p:cNvSpPr/>
          <p:nvPr/>
        </p:nvSpPr>
        <p:spPr>
          <a:xfrm>
            <a:off x="8010231" y="1332086"/>
            <a:ext cx="3395050" cy="3416320"/>
          </a:xfrm>
          <a:prstGeom prst="rect">
            <a:avLst/>
          </a:prstGeom>
        </p:spPr>
        <p:txBody>
          <a:bodyPr wrap="square">
            <a:spAutoFit/>
          </a:bodyPr>
          <a:lstStyle/>
          <a:p>
            <a:r>
              <a:rPr lang="en-US" b="0" i="0" dirty="0">
                <a:solidFill>
                  <a:schemeClr val="bg1"/>
                </a:solidFill>
                <a:effectLst/>
                <a:latin typeface="Abadi" panose="020B0604020104020204" pitchFamily="34" charset="0"/>
              </a:rPr>
              <a:t>Even legal killings rank as murder. Though covered with the cloak of legality, they are morally and ethically indefensible; those who authorize them stand condemned before the eternal judgment bar.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Herod’s command to slay john classed the sin laden tyrant as a murderer </a:t>
            </a:r>
            <a:endParaRPr lang="en-US" dirty="0">
              <a:solidFill>
                <a:schemeClr val="bg1"/>
              </a:solidFill>
            </a:endParaRPr>
          </a:p>
        </p:txBody>
      </p:sp>
      <p:sp>
        <p:nvSpPr>
          <p:cNvPr id="149" name="TextBox 148"/>
          <p:cNvSpPr txBox="1"/>
          <p:nvPr/>
        </p:nvSpPr>
        <p:spPr>
          <a:xfrm>
            <a:off x="11391089" y="6488668"/>
            <a:ext cx="642026" cy="369332"/>
          </a:xfrm>
          <a:prstGeom prst="rect">
            <a:avLst/>
          </a:prstGeom>
          <a:noFill/>
        </p:spPr>
        <p:txBody>
          <a:bodyPr wrap="square" rtlCol="0">
            <a:spAutoFit/>
          </a:bodyPr>
          <a:lstStyle/>
          <a:p>
            <a:pPr algn="r"/>
            <a:r>
              <a:rPr lang="en-US" dirty="0">
                <a:solidFill>
                  <a:schemeClr val="bg1"/>
                </a:solidFill>
              </a:rPr>
              <a:t>(3)</a:t>
            </a:r>
          </a:p>
        </p:txBody>
      </p:sp>
      <p:pic>
        <p:nvPicPr>
          <p:cNvPr id="30722" name="Picture 2" descr="http://www.bible-people.info/caligula1.jpg"/>
          <p:cNvPicPr>
            <a:picLocks noChangeAspect="1" noChangeArrowheads="1"/>
          </p:cNvPicPr>
          <p:nvPr/>
        </p:nvPicPr>
        <p:blipFill>
          <a:blip r:embed="rId3" cstate="print"/>
          <a:srcRect/>
          <a:stretch>
            <a:fillRect/>
          </a:stretch>
        </p:blipFill>
        <p:spPr bwMode="auto">
          <a:xfrm>
            <a:off x="4387107" y="1456379"/>
            <a:ext cx="3135079" cy="4068932"/>
          </a:xfrm>
          <a:prstGeom prst="rect">
            <a:avLst/>
          </a:prstGeom>
          <a:noFill/>
        </p:spPr>
      </p:pic>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John’s Testimony</a:t>
            </a:r>
          </a:p>
        </p:txBody>
      </p:sp>
      <p:sp>
        <p:nvSpPr>
          <p:cNvPr id="148" name="Rectangle 147"/>
          <p:cNvSpPr/>
          <p:nvPr/>
        </p:nvSpPr>
        <p:spPr>
          <a:xfrm>
            <a:off x="652878" y="2758809"/>
            <a:ext cx="4736246" cy="2031325"/>
          </a:xfrm>
          <a:prstGeom prst="rect">
            <a:avLst/>
          </a:prstGeom>
        </p:spPr>
        <p:txBody>
          <a:bodyPr wrap="square">
            <a:spAutoFit/>
          </a:bodyPr>
          <a:lstStyle/>
          <a:p>
            <a:r>
              <a:rPr lang="en-US" b="0" i="0" dirty="0">
                <a:solidFill>
                  <a:schemeClr val="bg1"/>
                </a:solidFill>
                <a:effectLst/>
                <a:latin typeface="Abadi" panose="020B0604020104020204" pitchFamily="34" charset="0"/>
              </a:rPr>
              <a:t>John wore the martyr’s crown and sealed his testimony with his own blood.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raised in glorious immortality, has ministered again among mortals, conferring that holy </a:t>
            </a:r>
            <a:r>
              <a:rPr lang="en-US" dirty="0" err="1">
                <a:solidFill>
                  <a:schemeClr val="bg1"/>
                </a:solidFill>
                <a:latin typeface="Abadi" panose="020B0604020104020204" pitchFamily="34" charset="0"/>
              </a:rPr>
              <a:t>Levitical</a:t>
            </a:r>
            <a:r>
              <a:rPr lang="en-US" dirty="0">
                <a:solidFill>
                  <a:schemeClr val="bg1"/>
                </a:solidFill>
                <a:latin typeface="Abadi" panose="020B0604020104020204" pitchFamily="34" charset="0"/>
              </a:rPr>
              <a:t> Order of which he held the keys in time’s meridian. (3)</a:t>
            </a:r>
            <a:endParaRPr lang="en-US" dirty="0">
              <a:solidFill>
                <a:schemeClr val="bg1"/>
              </a:solidFill>
            </a:endParaRPr>
          </a:p>
        </p:txBody>
      </p:sp>
      <p:sp>
        <p:nvSpPr>
          <p:cNvPr id="149" name="TextBox 148"/>
          <p:cNvSpPr txBox="1"/>
          <p:nvPr/>
        </p:nvSpPr>
        <p:spPr>
          <a:xfrm>
            <a:off x="11391089" y="6488668"/>
            <a:ext cx="642026" cy="369332"/>
          </a:xfrm>
          <a:prstGeom prst="rect">
            <a:avLst/>
          </a:prstGeom>
          <a:noFill/>
        </p:spPr>
        <p:txBody>
          <a:bodyPr wrap="square" rtlCol="0">
            <a:spAutoFit/>
          </a:bodyPr>
          <a:lstStyle/>
          <a:p>
            <a:pPr algn="r"/>
            <a:r>
              <a:rPr lang="en-US" dirty="0">
                <a:solidFill>
                  <a:schemeClr val="bg1"/>
                </a:solidFill>
              </a:rPr>
              <a:t>(3)</a:t>
            </a:r>
          </a:p>
        </p:txBody>
      </p:sp>
      <p:sp>
        <p:nvSpPr>
          <p:cNvPr id="33794" name="AutoShape 2" descr="data:image/jpeg;base64,/9j/4AAQSkZJRgABAQAAAQABAAD/2wCEAAkGBxMTEhUTExIWFhUXGCAbGBgYFx4gGhgfHRobGB0YGhgYHSggHRolHRofIjEiJSorLi4uFx8zODMsNygtLisBCgoKDg0OGxAQGzUlHyUyLS81Ly0vLSstLzUtLy8tLS0tLS0tLS0tLS0tLS0vLS0tLS0tLS0tLS0tLS0tLS0tLf/AABEIAPsAyQMBIgACEQEDEQH/xAAcAAACAwEBAQEAAAAAAAAAAAAEBQIDBgcBAAj/xAA+EAABAgQEAwUGBAYCAQUAAAABAhEAAyExBBJBUQVhcRMigZGhBjKxwdHwFEJS4QcVI2KS8SRyojNTgrLS/8QAGgEAAwEBAQEAAAAAAAAAAAAAAgMEAQAFBv/EAC0RAAICAgIBAgYBAwUAAAAAAAABAhEDIRIxBCJBEzJRYXHwgQWxwUKh0eHx/9oADAMBAAIRAxEAPwDL8UwxkqQKd5L0t9QOXWF7A2uBvtrBvG8UmatUxIIKjbYAN5kgmF8hJSDMIBAoxI/+tyItyU3o+ajGkXyUk0plNq3L06fvEpgZ3FQKg36dYM9kcEFzUpXRg4BFDa/KA+KTR2ilhJSFWGlKX2joxqFmNeqig3pa/SPZpzUegHhSC8HJHYmY4YKAINzzEVYFId1a76aDxhbT9zrrf0AJso5Qqja6HW3l8I0fDcGtkqlpJzpo5DlhVvpC7iOGQgpyLExJrsU8jpDPg+NSCkEVFQzu42rr84OKT0zssrSR7hOGTAokAhmPulw4pQ6NWDMPjEgpHu3rp9vv5wyncfmYhgUqlAMFFIck6urQbNAK+HAnuqBewy0PQ18jvHcuAtwTdw2aHC4kJAURqLXrQAPSv1g+bjAWynzo3jbzgPhWGdGRQUGIYvQsX5wwxqKgJAFCaX5x0W62XpOtHkmhYhh1t+0QEwKUpGQZSC5LNsX/AHEDdojIy8pILu1eTCw9IDnSpq3ypIS4cjUbu9mPWBfJ/g7klQBjVITMADKSl3SBQNrs3pAAlGZiEKCcyX/MBlUQFEJOwOUiGXFMPKQAFTCtaqEJcMHcE6M7c4AkLmFwlCsqqHR9NAw18zBJ1RLPTf8AgjxdapyipZyMWQnYChTTbeB/xaZaMsurmiikOWqS1W6xCemYDlWxCXoBvRyrd4FGNIT2eVgTUtU8nuz1jp+pCE2nf/pHDzCQ6Q3XWpcRCfKS5bupape9aehhnIkBZSn3QlLqJua1IatNvrAHGsoUEoKj3rEDo9L+kFwpWwIW5aEuImslrl7/ALxGSpyzsNfrHuMSaA6XbXnEfxrJYUflb1hS7L0rjosmqqctefxiaiLAlnqeUDYdZNAQR93eL5mKIBIccx90gtAuLuj5Sw/cFosyq3ECYRTmh7taGnrGi7n6f/KBbGxik2mhDMSwNPWPETKAbiJLLlvHxtA5FQOUdx+oK32MBilJAykvoXqdIoxE12JdrB+Qb5RFCnIBvtEcQkNT7rGJvoCMUmeguMvmeW0NkjMBoWYVr0fTrCuWXWQRT6w2wGLSiipQmOGILv1SRYiOUdgZFdIpXzAf7rHqEEAFN3rTx8IgtQuGILa21aCVLIYIZQo6tHNWrYtTm0dypi+DoecHUoVQXVo6fR/rD/ByQpSSsMTZktXV9IxODxeUgh62H0rG24FiFKygqSoE2dj0AIvGtJ0x3jv/AEj1PDyDmSqjUH+rwYqUwqB8hF0gUpTlFqxSBb2epGCoT4qQAScoOah584U4qUCoJTmAGgFH9XDU8Y0c2U9C8LOIAIClJBuzvZ+kE9iJw1YsxstKA6kBRWLk2HQ3c7nSFcmeEpUEsFGgW3+RYXO1d4KnYmWEqEyWVlwST+Y21Nuu0AzZSZhUopUE5aAFnNnNDTlyvHY8dNuX/RHlyLSh3+/b99hfxJlEFmA0arMLnma+MKFT2PdYvuaA/ekOzJFJZNLlRpbSjQsOGScqqljSlTuYY2r0SX9SeFmqljP3Co2c11oz28NoDxcwity19mhpJQgd5Q73u6U1gGYRMWUpRQ05/wC9YHlaMSdpiqcgrZgx13Pj8oDVKuH5dTDM91TJJBs5of8AcBY9yoKYlrlqE+MDysrxyd0CyqOknpT7pF/Zkpq4At47n7tFKZZLEBm2i9YdLMxB5N5HWMHSf3KJCWOWpzWHpDrIf0n/ACTCdKTVRDZeTXgv+XTdk/fjGqjWpN6B0LateYj1aMwu2x8zFikVyjr9mLzJyJCz+alR4P0cGN2xTlW0CSnDuyue3Nnj1LF771gmXw5ZklYSSgFyQHA67X9YEKaBz9841aRtpniFnSpfxGkEy11oWPr1jxAG13A+MXowag5o27+g9fKMW0BOSPFS8x95nudH58ucGcMM0oWEEBLArBbvMaUN9/OAVy78hUQXgMISkFi3KAW3oXKVRGHBpGRQKwWVY3T4uI3vCpRQ3cB1zafGMtgZSSUArKa7MTTTZ6RsOEsO4lRIIoCXboTGtUlQ/wAXe2NcHPBdnDb/AHrBk+XRx4x5g8MABBhlUhcnvR6sIutiLFrCVC6jr/vSIcQWkSwkiquduj69YZzMCCajX9r+MfTMEggOPdq/QwXNOhfw5bMwvg+ZQM+ksV5G4alqVeFJQzMABmJSNhQVJuecabiizMBb3Ae8XrGYnSzRayAHZ322G8NUnxRBmhFO0v5PsXlyKVm7wp4HUPzhdheHZ1IDKye7f16fGDPwyCHKggDvB9aijCtXfwguZNmKSeyASEgGhorLVqVjU+TtonlBCjivDBLKQSQCplF3IYOzbkwlnHKE5UlK6h3p/wBn3hrOmrJJrQgl7XFQd2ELylBYzFOSab6fSApt2xUpRXyoUzZKmJU77/Ek7xTMnFSSNEjzNPWDZ4VU2AvyMCrlpB924e+r3IgW/oHB32DSZnfU/hy+xDOZK/puQA4cfWFYSxNNYdy5bpSSXApzGrMdOe8Eugs9JpoTzEB3UbBy9vu7Q4/A/wBnoYXYhJKlMO6zNy5c4N/m03ZP+IjNlGOWOvUfYBIQoKUAqrlJsz1SDpTWKOMHvIDMkgqSAXygn3X5QecMQyiDS9m7z5ersfIwLxuQmWpKSO/2bq2qoingAfGC3xoRjuUwvChScMCyskxQB7zJXlIJSU63EIcccs1gCPlHQsBLlK4dISVB0qUsgX945ehf5xjfa7DFOMykgjKkpOwNnblrGzVIbjj6vtX9yGGTRSjdzQedtINlpcB7XbmNxEMEpAQ5BdzV+YD7EM/pBUlCSqjgaOzgfB4yLXuR5W+TrsFxEpIzKJFQS21r8q+kPeABGUZmsGY2oz9YrmcIzYVc29gNHdQSD5v6RbhcKuUolZUK5RQ3cVsz1sfGGKG3RsbSi5DqXhk0/MQFHvXDNZtamNFwhAcBqgAEvfm27Qrw/DlqKSxSwqRZVRUbPtGowGHISl2JGoDP4PeF5aPU8bG/oHy0MIsuIHM2wB6/SLpRIBcxMz0kiJEUzyDQUeDFQLiExlgtCqZhQlK0qsrby0jCcTQkrFaUYAUGjUvaOiYhQytrCLFSEHvhIcCgsLvtDsKaRF5UFNUIkICgXS4eqik0cftpFnCxLQUiqdSN9NPnDiZj5YSMyglBJ62u7Qg4vjklGRFTVlgM79R6w9PWiGUY43ybB5r5ZisqciTlAKnJ75Y0DWBMKJwluVNZIAD6gv8AAgQcrEBaDLQghIJsbMpw56uX5wBMwNHOUaZUn1JgHFp2yac0/l6AMZMFkil2uBy6CF5lLUHvdzsH/aG86WU7DToN+ZgLEJXMJILtU2FoW276CxtULFjnpDLDWNWzU61oPSFopQuKG+sG4oslAB/a5jkymatURROylV6g+Y/3EMyd4+w8rMpna/NydOUW/gP7k+v0jU2juME+xkmU7d4hRLXb4Qi41iSZ6zmJCTkDuaAt6s/jGqxspKA/fOqXUKDa0YpSqjM5c1+sFPWwfCW2amQpXZAvRI0LEd2FvESDOUxKmb3v+oJqdIP7TuZKjP3f/ifePgl/GE/EZrTpgSaZhXoGp5R2S6szxkpTf8hskMigoLvqd+mnhB/DmJAJCdhV/MVijDrHZSwxzAmr0bMTQfXeCKO4LfejChjXFONomySqbG02WqXKCc7oUe62jEE+9UWFIedqZhTnAzmqi9FO21HoDGRnqPddmzedDGr4IlBQN3tttSKLpB4nypexocElRYVo48DX4gQ7loLa0gDBIcAANu0Nks0SZJbPbwx0Z3+af11ynAIrVTE84KwuPUkMZiJlaMQVDwBcxnvbTCyhPRNmIJy5VAg7KFGsq1jBnBcEgHPKQlOc5lVch6sQ5CCrVr+cSOb50ejGEfhpmrw0wKQFaEODEF16bxbKQyQnlWnyiidMPQQ73JZAs4gA60hHjpzJJWEhI1Omzakw0nyuZblGexKFmaago+HP75w2KojzNijFpUtYKUJyG4D9dbdITYlDKYO5LJAFefTyh3xDFFyhKdHcDf79YS4CWStRsQXrvZ+rC/8AdFG0rPHzJOTRZh8EcygSoBgSfBqDWqfURbOw6EjITlGV33OoH7x9+IPaI3Di76P8UiKcRxBUxnZ9zbyHKFtzs6Pw3FWD4mWkTGJz5bnQQJIB/uZ6GocGtDrF2UEsBcb7X8KxPDKIGUHTWtLVG0A1Lo70u3ehVx4ATaBgBTnS5gXtiWSagHy+3gnjCe8AbhO/LnAad9Sx9WgemWQpwX4DMOLq0HzB+kN+2lcvMwsnpZBAFgPhttBP8t6xqZsYWF8SxJ7JZUTbfnY8oyYRUGHPtFMaWEhyVKApbeEqlMoRsmd4UKhb9xhggc60g/lADvQEW84X4decqJF1/N4acMUAtYITUAg67afOFPDakj+8n4xnaCw/NL8RNrLR/TAygsAxcAjVty/OBlUBdOtPt+UXBJSkILgLDq06EXpWCsSgEZghAKg5AtQaB6fGCj2eZkSb/fqD4mQkGXleqvD3VWja8FlMKNv8ow86c6pV2zDSzPG74LVIpYQ1+7KvE6X8mmwbBhSv3eDRQ76wDgUZriw+/SCSSa8vnEkuz3YLQm9osH2gJUnOkVIAr4A/CK+EzkTAmXKlZEVzOGAS1WD3NB5xoZuHeuxijCYNMvNlDEl6fAcr+cLbt2NjpNMYJY3EC4zCUJFeUXhVT4CJFbjlHJ0Y1aEU5BhPjJFSqHeNGWv3/qEeMWSTFMCHNSVMS4ialBINHLlvvlCWZLAWpQq9QTetxzH0hxxCQkhyl+9vCtbZ8rdRp8YpjSPH8hy6F0yhzWykHwdj6RGcS5YfbRfjJaSSwLEEAHpSKpDLDD8wdtgwf4tATk07EJWvwUH3hzSfRqxdhsO+Uge6kasw1PqPSPpyP6gbRCj5ZYomyVlQKWJpQbWYwttroLGouuXQv42ghZBIJy6eMAylW6D4wy4jKAUCR+VR9LQsKCG8IXf1PUhFPGmugnGKqGo6fv4wT/M5+/35QGq7bED0hp+DMZdDMUW/sQ9oZaRLStExCxnAICjmFDoQKcxtCOczIpoI+4qoslwQ5sb0sfKsezg4S16ekc2dCNRX8hKh/UBZnR8HPzhdwhXeHIQwx04gaihcEbp0f7rC3h9Fppf6CO6O8dNxbf7Vm2M/OUJUoslBY1pUUZ6NyifadC9GtfSKk4gBSKVyqFKMe6RXf6R8hSXSGBc1zU0NB4wyPpZ481zZ9ipZSE2BCxVy5vpG+9nZgN4xfFJvdQEs2YEU93S7VFY2Xs4sEs3ut4a+Tt5QfK4st8aFOK/Js5MsANrf75tFBmiWglRtcm14umoSUuokMKnbzjkHHvamfiJrSVZZSD3CffpQqobGxBBDRBOVI+hhBN0dblcSlqS+ZtK0L7NF6Fufj8I5Dw32lCUpQrOGRcJJHdYBiggqJuEulIq7mpc8L9sPzIlTAkKyqdFCb/lcAsX35wpZPqh0sDfTOiTJjAk/bRCWs5A8U4WYnESkzELISvcPY1TptBUuWAaFzz+WjdIaKqgDjADfSM3iplWGu7/KNDxWYygDpWMVxT2mlImlLdop7JFupNHiqElGNs8/NBznURZj8YoKUmz7dWHwMKjMANSzh33Yn5hodJ9ppK1ZWSFH9aByao+6RHETZY/9VKQdCJaTudCHB+XMwXxnVraPNz+E+XqdMU9oAWJt5wPgykA1/MQOgqB4P6Q3TiMMS7J0uhn5mtOjwJIUjtZyQEFLpWkk0qACE0NyI34nNE78dRT2DolEsa+4s/CJ4f3Xtcjy06iCpyEhcsAEMlbh3fu6OOvlF+DwiDLSCtlZU0dIAoBciOUkY8T4qjPccl2avdv1LQpxS3B6JHoIf+0ckIISC7dDvTuk7QhygpW35W+UJtW2epji1ijE+mItzI+DRq2X/wC3GWVLdIrqRDp5n6jHSYzChBxtTqBtQ6cudIpl+6irU+UQ4zPJYBm9WtaCJCO4nUtBNWxUfThRDik5RQokuS1TXl9mBcIGUP7R60i3i0slLioJ003ePuEpGUlVXMc1sZh1isd4ienMFXY2fwNOkMRNkFFFLExIBSDLGVZeoJBJGpc0o1ISnFkKGWjD0MeplqICypIGawNRZwpLONx1EFy2QRxen8D7HTkzEI7OhcZhWh1Z6N4xveBpQkMFEmj06PHNuHKzpuHNSdhagFo6l7N8NWpGYOEn8yrHmN4bNJRsd4yblVF/tStRwU/K5PZqYJv7pqBuBWMHwT2aQpMpWaZJmFICqCrpfUXL36iOoK4ckoWhypwHPQglLDQszaxjeIYzs8QUKIqApFQLXAJo4pHkeVOmkj6Tw42nZTieI8PKTgpiGmodgtOUltlp86s8PfZLhUvD4VSQSDMJWXU5t3RU7ARV7PYQz80yZKGRTKClAAqILhnFUOkF6XN7xrXcF9L/ABjcSrZudq6Qr4RMEtAS3cc20Lu9P+0HrklRcEUqDoX0HL6QvkOkZCCe/TLswr06xNmcAvT7oaGHwTZNkklYFxuQtcqblUzpNdgNSOgjjKF9mqZLy5luQ+zHQPr9Y7diJ4KSHYEEEgbhtdY5ejgsrFDtCyZrkrCRcAuAQTcjnfaB8h1Vm+KuXKuzCzVKdxToLtu3TzjqvBVrmYaSoJdRRVTs7FqsOUYHins/iZcwASirMKBPeYq0cVp5WjqHs4ZeHwkmXNWkrAYpaqSe9lPR/tod4sldiPPhcKehTxDhKyl1Bi71YwhGFAmkKyl0foeoOw1rHROIzpSgR3FMPdKX1ahAMZGRKlqnyAkM4U+Vr3agvTZ4vjOLPDyYGpaYlxWFlhSMh7xzOzg0QdCqgdtovTLSUoJJJKQ/eIDtoLCHvtDwVpklYJrnHffRL9WpFGD4dmkIIEuqR+oGo6RnGF2Bkhk48TK8alMXsL/EQsXQKA1+o+kP/ajBrl5UmuZL05EwmnS2BTR3Phy9YlnXJnoePFrFG+6PlK74AsFH4iGn4wQow1Vp2JPxintecD9h2N1so4pL/rjbL8iYLRIDJPL5ffnAUySVEKJqzdaw1kSVFiElg1dnY/CCT2KlXw0voLOLp/poLAZjXweLMPLASQSwLudmivjM5ylAsCfGLEe4qmYkW6kVjn2bDWJHipIKnQrMOUeEEJLO+Y+fdp8fOPJRygFJardYtLpScwPvn1CIy0Am/wB/JpvYDAJm4lPaIJQiqhfMSWSnoS/k0dtGJBYCmhFiARttHL/4SzkmXM/WJoJ/6sMvrm846XMlhn1Sb9CxHRoXkyXKvoXePi4wv6gcxc8f+kqWnfMkqPgyg3rCXivBEzZ8pdHQoKI21atw+sPJqiVHLYR4R3VPy83eFThy2x2PK46QeMRRmDC31iUhbhTaj5QuB7p5t8YOwoDHkGgjIyPk4ZLPq1T4QtxKihLgt1v5w5WKf/GMLiMVMmCYpKXCSQkEhlFJYODdNfHSNU1BbNeJ5HSLcbiCEhy16OKxleJN2gPalGYMpTFTA/mYVJ5bta8G4CelYUhWdapRYlQABJP5cqiGFLGHfs97OImtOxCSxLplgkZmN1B6JfTzpSKX8PJjuRDxzYs/GD3/AIPT7U4XDIaUDMWwGc0enn5Bn1jEYnivazs9RoQGykmxUCMw2e1Y6/OMpaCgSk5AcpTlDU2G23SOIfxGwww2JUhNZaxnSnVLkgseRt1aJY1eirLHnGpbHKUrZwoJ1IcuRraF65qyuUxAVmoXLVB3O0J/Z/EqmoUjOSQMwrcavDDFKWFS3cALSxI5/CK472ePJOEuI84hxKcFySSVEFRFXpkU4AqbbxPg+NnSUS0sFIKQD0AD9S220ZrGrIWlLnVjXY0dr6eMG4bGp7NCGOYCj7M2mjxrb9geTq7PvbPi3bKSUpIyhmOjBZanMwiSSWB8fFvrB/GEZlqI3a2wrAKXpp3h9+cJvTPQjfps8lJYO+p+saP8N/YPKM7JNC9H+zDf+cr/AEiMk6Y7ElQqlzQoigYmhveNPLkgHKklKQLtWw2o0IsJITnQR0omx3h1MSoAFmt1Jbm3KA5EPAyHG0IE8JF2d/GGGFQCFbNQ/wCP1hZxib/yFvoALu1BB+BX3FEG9PvnSDUnY+eOsX8FUrDlJFHDv9+EWGSSlgQTndn5Bi0VBajUg1trb5R9IoqhFfizRjJ4Xdm3/haGmzUsBmQ56hQ8rmOozZncWd0v6V9Y5h/DiYPxAA1lqfzT9+EdHmSkzZK5RXlKkqS+2YM4fmYTk1kv6o9LxXyw79mfYOak0eiT3uatvD5xdi7N99PveF/BcPlOQA5U83JOpJ1JMMJ6wVMKtfrAuTcbHKKToCKjnSkWJr0H7tDaSPfEKZCD+IGiRLUSdHdIYwzljvHYinoPlB49xBkqYRN25fKEcrhQm50heR0/l95yGcPa5h2q4hLjZ5kntQkkBTLAP5TQkNqHeuxjXFOOzlJqSowPsxweYifiMNOmFK0t2Z/W6icyRt3gSNzyMdGxeJTKyyxZKMygP0pYAdVKIDagKgXEYLDzJqJ4IUpDKBF1Ah0itWDu/hCLG8WylUxQda5lf+kuo6AqJHgIxyfHiNUU5Ob7/wCBnO4gEzAgNcuX2CSVHkM0cT/iXxxGJxqzKOaWhCZaVCxZWZRHJyz65Y89qvaBU0qRLWcqnzKBIzklyH/QKV1bzyyUgMPvpG41SAe3Zq/YJgZiiH7uulQbE8tN4fcYnqUBmQBlUGL6O/uv91gz+G+BkjCZ5krMpc0kF2OUMkM4tR9IY+1UmSJMwIQzjulxRqswrp6xRGzzMyTk5WJcdOCpsoqLEBTskfod+e0MMMUZUUcZRTL9PusA8fXKT2CkFVUrJCqt/TaniYKm4OWl3WKJoxDuBumjU1gWq6FpKqaEnFcSFKUQG+pJOkCgMyt6/E/SIYtDOBdw/VX+orVMeWPL0aFdF7inRN3zO7t5WePPxR3H+MWYoVJ0VmbzP0gv+Qr/AEmDlTBxcqaLULCVtLYOpnIJJDVahCetLw3lzCU901Dly9aaP97QB25mLbtJgUAWGVNnYAslxsYLxakplJXmFAq6WKiBRmZi58oTdaA+He2YDFz1KmKUWJevmf2jTcDlDKrMklku6WoS130jMqWC9Pt7xr+DKOjl60IAt+0NoblXo4gmFlFVMoGWrkUArcqLCPsROlg0GZrmgF2smpvvBfEZZJdSpVWYZqJbcAvfnrAaly0HvTZSS2gUfKhesArfsTOC9hx7L8ZEqamYpPdIZWjdOpEdQ4biBMHbSZgUmxO26VJNQqtmjjk7GyuxVkmZl2DJUL0PvAQ09g/abslmUtZYs2Y0I1QX/MLpJ6UgfLiotMs/p3J45LrZ0fi2JmJUAg9lLW+ZaZaip9QGFHFatrC0cdlyUZJakpGsycrvKOuRADk+DRoBJ7WWqWtWZK0kUToQwKVPcXBjjHHcLNw05cpalBQ8iNFA7GENt7Rbiipab6Oq+zHE0TxMmlSyhBylcxOVJJZXdBOxGmsO5M4LUoizU8GhT7FcPOGwEpJJKiDMU5cuslZS52fWGGCsSzPo73Y3YPD8VLRNk7sZQoxYBKgPHnDjaE2LJTnNbw6CsTldIUDG/hxlKc6VOQdRU92gsxDeI0Ect9uOPlS1ykFlGkwiyR/7Qb/y8t46hxTEJTLUWB7hLaUHOjvH58Rhpi6AFx7x23MLeOpDYZuUaIzZxBPp9IrTVVd/OsEqkhNy5226xCUU9qjYKSS+2YQwxnb8BJkSsNLQlQUoIDBmHqYT8bKuyyqYOD8DTYQvOI7UZpSCbB27qWLuRQmnTxilWEX3lTVZ2oH5DQCgvtBKeyGcPSAicmYuUFKBHYMSmrGxDfq+sNJ+JSJeWWkgNUqpToQ9dzAWEmJUcOHTREw927MGd6PFqcxBBTTQgjq5MKyPYeKCexYpTKzLNHzEUc10BrAyJgEsEkOWCR8X2i3ESUqUoABJcC/113MfT8AUkO2XRv3G8FphuTTLM3dA2eu7X+MPv5nM/V6RnMiwcp2UW5qZ/hEvxE7f4RnQcVo0p4aZpK37z1ehoXBfqIWcflqQhRWsuEgAfqfwtQlhDKbOTKKZhOr81EaVGrQi9teKCdNQJSGJSHDux69PJ4GrAxO9MyyUkv1v4xseCJVlSEtnbWoDPX0jPSpOXIi7qYnR/rGn9ncYlKgadxRCh5h/B46bdaKeKkSxK1y1nNlWGcnK9WAZt6QiShwTlJemx3B8hvG8GElk2cEhlDQ1o8U432drmGdLCrAsA++7mBXy8hPH1cfYx5QOzPcINDp3e8BpbaKxhitJBQ7WLFiCX94UjWYrhS1SZqu0KkplFTlB/IXuAB0saxnuHJAOYMdHcseot5wGeT7Lv6bBcWvuxv7Je3BwSOxnomLCScigp8o/QUqNgbHR22jU8ZlSeLykTUqyLTQMxU11JNauNdD4vzriuFBFAlye6Abk8jaNRwCSnALSQXSQ0w1YEv36aOD4DxhEpriqKnh4zZ0TD45apiZGTuZSSo0IZgBShJeD5fvEDQRluEe08teKTJSHoe81zSw01rrS0ahDiZ1EVYG3G2efmVSoOQXbpCfiLHOH2+kNcMDTpCDjVCrUvQWoBv4w+PzaJ8r9Ik4rjAiTMUU5kpQptqAkkxySXJShKZqvxaSpyVy1gIqSwZnPMvraOj+2E3/izEJFVDKaWdQB9HjnGIUfdKSWAo7Fv7afOMydg4emwDiUyWbFSTuVEqPh+wgb2eripOZIW0wOFVBD1BflFeLmoHulRGqV+8k8iAx8doZeweDMzFpqyUgqUo6AClgaktA9Ioeos6JREw5TloxKMrHcA5Sx5PC7Hz0qUUhQbXukKI/7EkX5Q6nTxLcd0AihI0PqDGf4qCkhYmAtTukH0NW8IVGTYnIlSoCVIQSgAEABsqizv/ekMf2hrh5WVICxo1ADlvyBiqVNUpPuEncILeNI+w65goJZUNiD/wCJIceYjXbAUtC7HrJelLv+/hHwkrWxs1n/AGhgrDlmUggO9xFWMlnmyrEcuTn7ENVVoUm29g02QUqcq2qA/hDKv2n94giUQASxUwuDXSoiz+ZK/Wj/AAH/AOoGVPsZjco/KCcZxBT7wokULPW4Ad6Qqw/B5yiZq0qJVUBxUG9zTyMaTFYfOuWomWo0ypPg5YU36UhnxeUlQSRlNyGUwDBvjAcmlYcUk6RkcJgs87+mghKLXLG5JIqTTaGOG9l1BWdL2dQcmupt98of8GkISCrMMz1L08h1hqmRKWhaM7lVyksRrd4KDk9nSdelGNOC7EhQm5QS35hW9ga0g2b7bSkIWO1VMZDoegUqzA6b2s7PCP2r4wmUmZhJQQsuAucpIKhd0JOpa5062zHDsN2tM1AXA1J5eV4Fxq22Uwx80lRvfZ72u/ES8RImFQUuUtQY91gkvQ6wk4OBlOm5/a0Z1eGm4dTgMQ4BF2IY+DGvWHPs1iAUMaEUMKzK42izw4cJ8WS40kFJKWYMHapqzubV0gOTPxCxlzrKcuVn/KwGXowHlBvEkqTLVlqDfoT9Wj7hcoKAJtr9mBTShY+UOWSmaT2BwwGLRmqoAlzX8po/jHWgDnRs28cp9ilf81DENlVQVApvqY6slTLl1dwfSKMHyWQeaqy1+P7hUpTTG5Ql43KdagxN+YNGhqsjOOggPHVWQ7WB8Xh0dOyOe1TOc+0yx2RuxLMDsCTpenOOeTMWUuwChsUhx0jpf8SVIlyJTBQSZgqwb3VOxBqY5bxWWUGxI0LX8YVbb2MiopaF/EiVHMCCk/pDeY0PKOh/wm4JnkzZhcFSwnMzgBKQsMNXKvSOaVJOkdH9h/bFGEw5kqKh3yqg0KUi/gfODq1RmRpR30avHcHmF2SlTK2U5FqIIpbcwCvh00MooB0cS0sNNA7xKZ7UInMEqUrYHM55NbyERxmPk+9MZWXRqADSjfCEtOwPb0ooM2aoMRQUAGnhAGIzOzEKdqDnrH3GeJCcFIwKsqqEs4JADqCVGxbXy3hV7LY9S1lLupBIZRLsxdyQ7jLUmOcG3dmU1FtobZJiHJWSkWYW65orl4kO5WSz0YNs7Xg/GYdSpZVmAdnBuLXbaARhl5VHKGBvf02jWhMZn01ZLZQTqGuRrS8eNM2X5fvBOElJQMxZRaigPpTSKvxCdl+UZBOtBzkk9o0Y4dmY91tdOfxeK+J4RCZoYswHdIorVSgdbt4GF+KzXBWEuzmwr8IhieI5ZkuTMWbOCAC50BO3zgaTjSG8nF32GYiUFnKlKb1NvTyhTxFHZyZq3ZaHcVqwcEaHx3g7ik0hJygnOApx+WoBFNo+VJRNSp0ZSoEkGx7orXcN5R0YtbB+Kro5XOBPN6k35k+JMW4BeTUuSAGH39mHq+DFMzIGqGvoHPj7piSOCKDKBBIo4DsbPD6TQxeSkynEYg2U1KMWN+kS4YPA2PP9x8FCAcbgVyy2RdOV+YbSCuG4oZgbb/Tp8IRONR0ejhzKUgjiCjlUBcs/QH6t5R7w9WdLKs9xRjssaPvaBOJYpL5XDkh2LsKmLcLjpaFZlE5rOmyxzB1gOL46Q74kefZq/YtLY6UAKMr/AOpjq82cy5QN+98PhHL/AGK4Z+JWZpBTKD5cpGYm1HqAI2EnDoD/APIUohi5YliaMU3+7RTgSUakeb5k28nKPRoMZPCSCT5Qt4pj5GcuogEUbUj/AHAk/h5dwtdRQtTyf6wCvhYdXaKzOad0EBuoMOuK6I3zfaMx/Eeck4eWUklHaBwoe6CD9+UYObRI/Ok0T3mU+wpXyjoPt1hP+OqWlNiC4oKfduUc0mEJAS9Rrt0HzhdWbCXsMcF7P9qkKUoSkliMzqWX/sAAA1cn4Qyl8GwiLz5qtzlSBGfHEplEpBJJd6kknnc29IlOUq8wskaC56fXlHbGqn2amZi8LLS6ApSgQAMzOT00b4dIqPHpa1GUJSEgJLnKLahzyEZSVxDNRMtOUWd/jFuGZc2WlTJC1MSmrPq5O8LaGxpBoxyZOKCgogKLk6Vu7afIRHGmZKxeZaRLKyXyqcM4Dg6kFiaeEW47gWdJElfaKT+Uhlc2NjTTpFkpsTg8pP8AXklg9zRkv1AY9AYxOjbjK6HmFnnsjmNMxCg/O3laCXUkLIV3SaF/ukZjh2KVkUFUe4NGUKedH8YdzcSBLCQdS4JsCPi8EQThTdBklBJ/pqACgL1SokWIEWfy6dtL8jAOFntKLGpykCl3AgntVbwEpJUNx4XO9hisclRKFKIQUiw1v8iIq4hKSklRV3hrSnSFkrihBdkmpDsHY3qPGKeJrWslrElxrv8AODjhvQqWZx3ZZieIFSkkTHo5IBBtrvHsviCyBmIcGgJalTV9GBgPCyihQLhudg9IsXITdTEuRTa5bneGvGo+mhSzc05X0UYjFTJhNgF2vRy9NTY05mCpeJCMqFJmggVVYONRSrmrwZJyFISggZRfUudNwW+EEJ4hLYpWlSwkijkqUokipBrpTSAyatUMxtOr6Kp4UpIBmMH/ADIsORPvHrFCeByZqw+ZKwO/VszGhAI20eC5kyXlCFJEoJL90klJrRy9ejiA8RilSUukoWkmpJ743ZgPvrEvJplsIJ7RefZeSSFXD+6SR63/ANxKVwTDspKZYIPezGaklABq+butXUP1in8P2jFClS5VM2dTPWuUZibbxbgsiV/01zclQFJIBLs7gCx2qYKOSV7NcF7MeyMf+HlplpOYigCUMw55SJauRHrBmE4oSkug5rg9m7PXM6wGBOxjMsU5iJi1/wBhuOpD18oqWVJHasUzBq5araOweD+K1oxxjdmvwvFCr+mopchxlIPoPlFk5E5SSJZKmuKgdQSGMZfD8VSEpBRlNioqcHc1AymKp2KTPUZSlTkoejOQml3Kk/DWAc2zHjXaHS1KKcs0FjuDQ7FqQgxGAw+ZaTKQ4DgkO/jTSDMPhQkEpxCna6wVA+SifSFgyknMtKlD+4sRobOL2O8assk9MXLByVgeE4Sg5wFEAFr6dTXU+YiibwrDt+e40POwUHOn+UF4uWUzFZEKCqM1cz6jkRYwRIQBUqGfVzRO77q9Ic8lrZKscluxQvBJCT/TmAUr3aPu9X/eB5vDApYGfR/dAbqRvDOfigVZc7sQ7Enp4XPmYrmqZJIlglQLF2bTMVGraR1hRlkVb/f5KkcHQoOkKSGr3mI2OxECScEZSwtCzlUCkg+8xuSbEuAfCLU5knIpCg5oM3rlZwYDnIOZSSwY2q7mw5HU/J46tBwnNSdsOw2HnF/cI0U9b2LRbJQskhg4boabvASpxYAEgatcnfo8SRPWoMHd2H7MLczDGkLXLsKQFOxDFnLbA8mg/tx+oecJjNcKQpyB96CsS7Od+g/4/tCp4+T0UYcigvV/ehziMMlKARUGjszvdIe928WgZSQhqlT2L+ZimbNUkpIJBNy/X15xauYVISVF+7r/ANyPkIojHbIck3SZCbMCiAKAedLk9fnEZqCAxJzG/eDXJYvtAuPSAEkXeBkpA7wFd7/GC3ejIcJR9Sd/Z1/hjXDzfeZZDXYsomoJDVLWpEsDjpqVF2Ckuas4ez3rR/SAcLKBSpTVYV8QIvmoAmFqU0PhpGSfuzElfFFs/ElWYFSZZJo4OZhQJBFgGFesGcKWsJUy+6kuoCuYUcBQuW+PWAcPh0mahxcV/wAX+MMcRw6WmVPWEsQtKRU2uzO0IcFXRUsjVK/uUY/PmPdKcyQU5gLUrQsAREpSpcphnBL0UCU89L1ivEHKjKPdAdjW9TfnAyZhUkubW+xC+KapaG21t7G6eIrWvO6SRSgHqzfCGeMWChpilJVo6funjCr2eAUsBQBvcDaL+JTlPlc5a00hMlTHQplE2SDlzTgVAUofmaeUCGYUO+XwcpPIgW60guXJSUsQNTzudRXSPp2GQpLlIdtA2urXgOVPY9RQKcUFp9xSVAUyKDX5kQPhcMSSSFO1n7552IKYpkoDHk5EWYiYpASUqUHYFia0hnTo5xtUFS1kAHMu9CVkdWDfKjxfjZpSgqTLer5lEnS5a/S0B4SWO0PnWtbuCbGDUz1CWpibH5QyLRFli0+wDDYUqTmKSG7xzFsx5vox13MVYnEEsWNCycr35VqfCGfZhUslQen7wiwEwlzsFNQU8IarqyZtcvwGYRSzQswo7urm5HjrrEJmECiVJYh+6HrS6iSagWpv5znTChICaA6NzEVYmaRUGooDye0bdBQTltFKMMbX3VmASPGpJ6NE5K8mYBfJJuDuedPnFuKWewza5gH1qFOx0sIqy/1kpsAWp0gmmdF32W4cnMVpBSGdjZxa5onl0iXZTftAhviJhQlJSWJyPzfM79WirtOSf8R9IS8lFK8e13/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xMTEhUTExIWFhUXGCAbGBgYFx4gGhgfHRobGB0YGhgYHSggHRolHRofIjEiJSorLi4uFx8zODMsNygtLisBCgoKDg0OGxAQGzUlHyUyLS81Ly0vLSstLzUtLy8tLS0tLS0tLS0tLS0tLS0vLS0tLS0tLS0tLS0tLS0tLS0tLf/AABEIAPsAyQMBIgACEQEDEQH/xAAcAAACAwEBAQEAAAAAAAAAAAAEBQIDBgcBAAj/xAA+EAABAgQEAwUGBAYCAQUAAAABAhEAAyExBBJBUQVhcRMigZGhBjKxwdHwFEJS4QcVI2KS8SRyojNTgrLS/8QAGgEAAwEBAQEAAAAAAAAAAAAAAgMEAQAFBv/EAC0RAAICAgIBAgYBAwUAAAAAAAABAhEDIRIxBCJBEzJRYXHwgQWxwUKh0eHx/9oADAMBAAIRAxEAPwDL8UwxkqQKd5L0t9QOXWF7A2uBvtrBvG8UmatUxIIKjbYAN5kgmF8hJSDMIBAoxI/+tyItyU3o+ajGkXyUk0plNq3L06fvEpgZ3FQKg36dYM9kcEFzUpXRg4BFDa/KA+KTR2ilhJSFWGlKX2joxqFmNeqig3pa/SPZpzUegHhSC8HJHYmY4YKAINzzEVYFId1a76aDxhbT9zrrf0AJso5Qqja6HW3l8I0fDcGtkqlpJzpo5DlhVvpC7iOGQgpyLExJrsU8jpDPg+NSCkEVFQzu42rr84OKT0zssrSR7hOGTAokAhmPulw4pQ6NWDMPjEgpHu3rp9vv5wyncfmYhgUqlAMFFIck6urQbNAK+HAnuqBewy0PQ18jvHcuAtwTdw2aHC4kJAURqLXrQAPSv1g+bjAWynzo3jbzgPhWGdGRQUGIYvQsX5wwxqKgJAFCaX5x0W62XpOtHkmhYhh1t+0QEwKUpGQZSC5LNsX/AHEDdojIy8pILu1eTCw9IDnSpq3ypIS4cjUbu9mPWBfJ/g7klQBjVITMADKSl3SBQNrs3pAAlGZiEKCcyX/MBlUQFEJOwOUiGXFMPKQAFTCtaqEJcMHcE6M7c4AkLmFwlCsqqHR9NAw18zBJ1RLPTf8AgjxdapyipZyMWQnYChTTbeB/xaZaMsurmiikOWqS1W6xCemYDlWxCXoBvRyrd4FGNIT2eVgTUtU8nuz1jp+pCE2nf/pHDzCQ6Q3XWpcRCfKS5bupape9aehhnIkBZSn3QlLqJua1IatNvrAHGsoUEoKj3rEDo9L+kFwpWwIW5aEuImslrl7/ALxGSpyzsNfrHuMSaA6XbXnEfxrJYUflb1hS7L0rjosmqqctefxiaiLAlnqeUDYdZNAQR93eL5mKIBIccx90gtAuLuj5Sw/cFosyq3ECYRTmh7taGnrGi7n6f/KBbGxik2mhDMSwNPWPETKAbiJLLlvHxtA5FQOUdx+oK32MBilJAykvoXqdIoxE12JdrB+Qb5RFCnIBvtEcQkNT7rGJvoCMUmeguMvmeW0NkjMBoWYVr0fTrCuWXWQRT6w2wGLSiipQmOGILv1SRYiOUdgZFdIpXzAf7rHqEEAFN3rTx8IgtQuGILa21aCVLIYIZQo6tHNWrYtTm0dypi+DoecHUoVQXVo6fR/rD/ByQpSSsMTZktXV9IxODxeUgh62H0rG24FiFKygqSoE2dj0AIvGtJ0x3jv/AEj1PDyDmSqjUH+rwYqUwqB8hF0gUpTlFqxSBb2epGCoT4qQAScoOah584U4qUCoJTmAGgFH9XDU8Y0c2U9C8LOIAIClJBuzvZ+kE9iJw1YsxstKA6kBRWLk2HQ3c7nSFcmeEpUEsFGgW3+RYXO1d4KnYmWEqEyWVlwST+Y21Nuu0AzZSZhUopUE5aAFnNnNDTlyvHY8dNuX/RHlyLSh3+/b99hfxJlEFmA0arMLnma+MKFT2PdYvuaA/ekOzJFJZNLlRpbSjQsOGScqqljSlTuYY2r0SX9SeFmqljP3Co2c11oz28NoDxcwity19mhpJQgd5Q73u6U1gGYRMWUpRQ05/wC9YHlaMSdpiqcgrZgx13Pj8oDVKuH5dTDM91TJJBs5of8AcBY9yoKYlrlqE+MDysrxyd0CyqOknpT7pF/Zkpq4At47n7tFKZZLEBm2i9YdLMxB5N5HWMHSf3KJCWOWpzWHpDrIf0n/ACTCdKTVRDZeTXgv+XTdk/fjGqjWpN6B0LateYj1aMwu2x8zFikVyjr9mLzJyJCz+alR4P0cGN2xTlW0CSnDuyue3Nnj1LF771gmXw5ZklYSSgFyQHA67X9YEKaBz9841aRtpniFnSpfxGkEy11oWPr1jxAG13A+MXowag5o27+g9fKMW0BOSPFS8x95nudH58ucGcMM0oWEEBLArBbvMaUN9/OAVy78hUQXgMISkFi3KAW3oXKVRGHBpGRQKwWVY3T4uI3vCpRQ3cB1zafGMtgZSSUArKa7MTTTZ6RsOEsO4lRIIoCXboTGtUlQ/wAXe2NcHPBdnDb/AHrBk+XRx4x5g8MABBhlUhcnvR6sIutiLFrCVC6jr/vSIcQWkSwkiquduj69YZzMCCajX9r+MfTMEggOPdq/QwXNOhfw5bMwvg+ZQM+ksV5G4alqVeFJQzMABmJSNhQVJuecabiizMBb3Ae8XrGYnSzRayAHZ322G8NUnxRBmhFO0v5PsXlyKVm7wp4HUPzhdheHZ1IDKye7f16fGDPwyCHKggDvB9aijCtXfwguZNmKSeyASEgGhorLVqVjU+TtonlBCjivDBLKQSQCplF3IYOzbkwlnHKE5UlK6h3p/wBn3hrOmrJJrQgl7XFQd2ELylBYzFOSab6fSApt2xUpRXyoUzZKmJU77/Ek7xTMnFSSNEjzNPWDZ4VU2AvyMCrlpB924e+r3IgW/oHB32DSZnfU/hy+xDOZK/puQA4cfWFYSxNNYdy5bpSSXApzGrMdOe8Eugs9JpoTzEB3UbBy9vu7Q4/A/wBnoYXYhJKlMO6zNy5c4N/m03ZP+IjNlGOWOvUfYBIQoKUAqrlJsz1SDpTWKOMHvIDMkgqSAXygn3X5QecMQyiDS9m7z5ersfIwLxuQmWpKSO/2bq2qoingAfGC3xoRjuUwvChScMCyskxQB7zJXlIJSU63EIcccs1gCPlHQsBLlK4dISVB0qUsgX945ehf5xjfa7DFOMykgjKkpOwNnblrGzVIbjj6vtX9yGGTRSjdzQedtINlpcB7XbmNxEMEpAQ5BdzV+YD7EM/pBUlCSqjgaOzgfB4yLXuR5W+TrsFxEpIzKJFQS21r8q+kPeABGUZmsGY2oz9YrmcIzYVc29gNHdQSD5v6RbhcKuUolZUK5RQ3cVsz1sfGGKG3RsbSi5DqXhk0/MQFHvXDNZtamNFwhAcBqgAEvfm27Qrw/DlqKSxSwqRZVRUbPtGowGHISl2JGoDP4PeF5aPU8bG/oHy0MIsuIHM2wB6/SLpRIBcxMz0kiJEUzyDQUeDFQLiExlgtCqZhQlK0qsrby0jCcTQkrFaUYAUGjUvaOiYhQytrCLFSEHvhIcCgsLvtDsKaRF5UFNUIkICgXS4eqik0cftpFnCxLQUiqdSN9NPnDiZj5YSMyglBJ62u7Qg4vjklGRFTVlgM79R6w9PWiGUY43ybB5r5ZisqciTlAKnJ75Y0DWBMKJwluVNZIAD6gv8AAgQcrEBaDLQghIJsbMpw56uX5wBMwNHOUaZUn1JgHFp2yac0/l6AMZMFkil2uBy6CF5lLUHvdzsH/aG86WU7DToN+ZgLEJXMJILtU2FoW276CxtULFjnpDLDWNWzU61oPSFopQuKG+sG4oslAB/a5jkymatURROylV6g+Y/3EMyd4+w8rMpna/NydOUW/gP7k+v0jU2juME+xkmU7d4hRLXb4Qi41iSZ6zmJCTkDuaAt6s/jGqxspKA/fOqXUKDa0YpSqjM5c1+sFPWwfCW2amQpXZAvRI0LEd2FvESDOUxKmb3v+oJqdIP7TuZKjP3f/ifePgl/GE/EZrTpgSaZhXoGp5R2S6szxkpTf8hskMigoLvqd+mnhB/DmJAJCdhV/MVijDrHZSwxzAmr0bMTQfXeCKO4LfejChjXFONomySqbG02WqXKCc7oUe62jEE+9UWFIedqZhTnAzmqi9FO21HoDGRnqPddmzedDGr4IlBQN3tttSKLpB4nypexocElRYVo48DX4gQ7loLa0gDBIcAANu0Nks0SZJbPbwx0Z3+af11ynAIrVTE84KwuPUkMZiJlaMQVDwBcxnvbTCyhPRNmIJy5VAg7KFGsq1jBnBcEgHPKQlOc5lVch6sQ5CCrVr+cSOb50ejGEfhpmrw0wKQFaEODEF16bxbKQyQnlWnyiidMPQQ73JZAs4gA60hHjpzJJWEhI1Omzakw0nyuZblGexKFmaago+HP75w2KojzNijFpUtYKUJyG4D9dbdITYlDKYO5LJAFefTyh3xDFFyhKdHcDf79YS4CWStRsQXrvZ+rC/8AdFG0rPHzJOTRZh8EcygSoBgSfBqDWqfURbOw6EjITlGV33OoH7x9+IPaI3Di76P8UiKcRxBUxnZ9zbyHKFtzs6Pw3FWD4mWkTGJz5bnQQJIB/uZ6GocGtDrF2UEsBcb7X8KxPDKIGUHTWtLVG0A1Lo70u3ehVx4ATaBgBTnS5gXtiWSagHy+3gnjCe8AbhO/LnAad9Sx9WgemWQpwX4DMOLq0HzB+kN+2lcvMwsnpZBAFgPhttBP8t6xqZsYWF8SxJ7JZUTbfnY8oyYRUGHPtFMaWEhyVKApbeEqlMoRsmd4UKhb9xhggc60g/lADvQEW84X4decqJF1/N4acMUAtYITUAg67afOFPDakj+8n4xnaCw/NL8RNrLR/TAygsAxcAjVty/OBlUBdOtPt+UXBJSkILgLDq06EXpWCsSgEZghAKg5AtQaB6fGCj2eZkSb/fqD4mQkGXleqvD3VWja8FlMKNv8ow86c6pV2zDSzPG74LVIpYQ1+7KvE6X8mmwbBhSv3eDRQ76wDgUZriw+/SCSSa8vnEkuz3YLQm9osH2gJUnOkVIAr4A/CK+EzkTAmXKlZEVzOGAS1WD3NB5xoZuHeuxijCYNMvNlDEl6fAcr+cLbt2NjpNMYJY3EC4zCUJFeUXhVT4CJFbjlHJ0Y1aEU5BhPjJFSqHeNGWv3/qEeMWSTFMCHNSVMS4ialBINHLlvvlCWZLAWpQq9QTetxzH0hxxCQkhyl+9vCtbZ8rdRp8YpjSPH8hy6F0yhzWykHwdj6RGcS5YfbRfjJaSSwLEEAHpSKpDLDD8wdtgwf4tATk07EJWvwUH3hzSfRqxdhsO+Uge6kasw1PqPSPpyP6gbRCj5ZYomyVlQKWJpQbWYwttroLGouuXQv42ghZBIJy6eMAylW6D4wy4jKAUCR+VR9LQsKCG8IXf1PUhFPGmugnGKqGo6fv4wT/M5+/35QGq7bED0hp+DMZdDMUW/sQ9oZaRLStExCxnAICjmFDoQKcxtCOczIpoI+4qoslwQ5sb0sfKsezg4S16ekc2dCNRX8hKh/UBZnR8HPzhdwhXeHIQwx04gaihcEbp0f7rC3h9Fppf6CO6O8dNxbf7Vm2M/OUJUoslBY1pUUZ6NyifadC9GtfSKk4gBSKVyqFKMe6RXf6R8hSXSGBc1zU0NB4wyPpZ481zZ9ipZSE2BCxVy5vpG+9nZgN4xfFJvdQEs2YEU93S7VFY2Xs4sEs3ut4a+Tt5QfK4st8aFOK/Js5MsANrf75tFBmiWglRtcm14umoSUuokMKnbzjkHHvamfiJrSVZZSD3CffpQqobGxBBDRBOVI+hhBN0dblcSlqS+ZtK0L7NF6Fufj8I5Dw32lCUpQrOGRcJJHdYBiggqJuEulIq7mpc8L9sPzIlTAkKyqdFCb/lcAsX35wpZPqh0sDfTOiTJjAk/bRCWs5A8U4WYnESkzELISvcPY1TptBUuWAaFzz+WjdIaKqgDjADfSM3iplWGu7/KNDxWYygDpWMVxT2mlImlLdop7JFupNHiqElGNs8/NBznURZj8YoKUmz7dWHwMKjMANSzh33Yn5hodJ9ppK1ZWSFH9aByao+6RHETZY/9VKQdCJaTudCHB+XMwXxnVraPNz+E+XqdMU9oAWJt5wPgykA1/MQOgqB4P6Q3TiMMS7J0uhn5mtOjwJIUjtZyQEFLpWkk0qACE0NyI34nNE78dRT2DolEsa+4s/CJ4f3Xtcjy06iCpyEhcsAEMlbh3fu6OOvlF+DwiDLSCtlZU0dIAoBciOUkY8T4qjPccl2avdv1LQpxS3B6JHoIf+0ckIISC7dDvTuk7QhygpW35W+UJtW2epji1ijE+mItzI+DRq2X/wC3GWVLdIrqRDp5n6jHSYzChBxtTqBtQ6cudIpl+6irU+UQ4zPJYBm9WtaCJCO4nUtBNWxUfThRDik5RQokuS1TXl9mBcIGUP7R60i3i0slLioJ003ePuEpGUlVXMc1sZh1isd4ienMFXY2fwNOkMRNkFFFLExIBSDLGVZeoJBJGpc0o1ISnFkKGWjD0MeplqICypIGawNRZwpLONx1EFy2QRxen8D7HTkzEI7OhcZhWh1Z6N4xveBpQkMFEmj06PHNuHKzpuHNSdhagFo6l7N8NWpGYOEn8yrHmN4bNJRsd4yblVF/tStRwU/K5PZqYJv7pqBuBWMHwT2aQpMpWaZJmFICqCrpfUXL36iOoK4ckoWhypwHPQglLDQszaxjeIYzs8QUKIqApFQLXAJo4pHkeVOmkj6Tw42nZTieI8PKTgpiGmodgtOUltlp86s8PfZLhUvD4VSQSDMJWXU5t3RU7ARV7PYQz80yZKGRTKClAAqILhnFUOkF6XN7xrXcF9L/ABjcSrZudq6Qr4RMEtAS3cc20Lu9P+0HrklRcEUqDoX0HL6QvkOkZCCe/TLswr06xNmcAvT7oaGHwTZNkklYFxuQtcqblUzpNdgNSOgjjKF9mqZLy5luQ+zHQPr9Y7diJ4KSHYEEEgbhtdY5ejgsrFDtCyZrkrCRcAuAQTcjnfaB8h1Vm+KuXKuzCzVKdxToLtu3TzjqvBVrmYaSoJdRRVTs7FqsOUYHins/iZcwASirMKBPeYq0cVp5WjqHs4ZeHwkmXNWkrAYpaqSe9lPR/tod4sldiPPhcKehTxDhKyl1Bi71YwhGFAmkKyl0foeoOw1rHROIzpSgR3FMPdKX1ahAMZGRKlqnyAkM4U+Vr3agvTZ4vjOLPDyYGpaYlxWFlhSMh7xzOzg0QdCqgdtovTLSUoJJJKQ/eIDtoLCHvtDwVpklYJrnHffRL9WpFGD4dmkIIEuqR+oGo6RnGF2Bkhk48TK8alMXsL/EQsXQKA1+o+kP/ajBrl5UmuZL05EwmnS2BTR3Phy9YlnXJnoePFrFG+6PlK74AsFH4iGn4wQow1Vp2JPxintecD9h2N1so4pL/rjbL8iYLRIDJPL5ffnAUySVEKJqzdaw1kSVFiElg1dnY/CCT2KlXw0voLOLp/poLAZjXweLMPLASQSwLudmivjM5ylAsCfGLEe4qmYkW6kVjn2bDWJHipIKnQrMOUeEEJLO+Y+fdp8fOPJRygFJardYtLpScwPvn1CIy0Am/wB/JpvYDAJm4lPaIJQiqhfMSWSnoS/k0dtGJBYCmhFiARttHL/4SzkmXM/WJoJ/6sMvrm846XMlhn1Sb9CxHRoXkyXKvoXePi4wv6gcxc8f+kqWnfMkqPgyg3rCXivBEzZ8pdHQoKI21atw+sPJqiVHLYR4R3VPy83eFThy2x2PK46QeMRRmDC31iUhbhTaj5QuB7p5t8YOwoDHkGgjIyPk4ZLPq1T4QtxKihLgt1v5w5WKf/GMLiMVMmCYpKXCSQkEhlFJYODdNfHSNU1BbNeJ5HSLcbiCEhy16OKxleJN2gPalGYMpTFTA/mYVJ5bta8G4CelYUhWdapRYlQABJP5cqiGFLGHfs97OImtOxCSxLplgkZmN1B6JfTzpSKX8PJjuRDxzYs/GD3/AIPT7U4XDIaUDMWwGc0enn5Bn1jEYnivazs9RoQGykmxUCMw2e1Y6/OMpaCgSk5AcpTlDU2G23SOIfxGwww2JUhNZaxnSnVLkgseRt1aJY1eirLHnGpbHKUrZwoJ1IcuRraF65qyuUxAVmoXLVB3O0J/Z/EqmoUjOSQMwrcavDDFKWFS3cALSxI5/CK472ePJOEuI84hxKcFySSVEFRFXpkU4AqbbxPg+NnSUS0sFIKQD0AD9S220ZrGrIWlLnVjXY0dr6eMG4bGp7NCGOYCj7M2mjxrb9geTq7PvbPi3bKSUpIyhmOjBZanMwiSSWB8fFvrB/GEZlqI3a2wrAKXpp3h9+cJvTPQjfps8lJYO+p+saP8N/YPKM7JNC9H+zDf+cr/AEiMk6Y7ElQqlzQoigYmhveNPLkgHKklKQLtWw2o0IsJITnQR0omx3h1MSoAFmt1Jbm3KA5EPAyHG0IE8JF2d/GGGFQCFbNQ/wCP1hZxib/yFvoALu1BB+BX3FEG9PvnSDUnY+eOsX8FUrDlJFHDv9+EWGSSlgQTndn5Bi0VBajUg1trb5R9IoqhFfizRjJ4Xdm3/haGmzUsBmQ56hQ8rmOozZncWd0v6V9Y5h/DiYPxAA1lqfzT9+EdHmSkzZK5RXlKkqS+2YM4fmYTk1kv6o9LxXyw79mfYOak0eiT3uatvD5xdi7N99PveF/BcPlOQA5U83JOpJ1JMMJ6wVMKtfrAuTcbHKKToCKjnSkWJr0H7tDaSPfEKZCD+IGiRLUSdHdIYwzljvHYinoPlB49xBkqYRN25fKEcrhQm50heR0/l95yGcPa5h2q4hLjZ5kntQkkBTLAP5TQkNqHeuxjXFOOzlJqSowPsxweYifiMNOmFK0t2Z/W6icyRt3gSNzyMdGxeJTKyyxZKMygP0pYAdVKIDagKgXEYLDzJqJ4IUpDKBF1Ah0itWDu/hCLG8WylUxQda5lf+kuo6AqJHgIxyfHiNUU5Ob7/wCBnO4gEzAgNcuX2CSVHkM0cT/iXxxGJxqzKOaWhCZaVCxZWZRHJyz65Y89qvaBU0qRLWcqnzKBIzklyH/QKV1bzyyUgMPvpG41SAe3Zq/YJgZiiH7uulQbE8tN4fcYnqUBmQBlUGL6O/uv91gz+G+BkjCZ5krMpc0kF2OUMkM4tR9IY+1UmSJMwIQzjulxRqswrp6xRGzzMyTk5WJcdOCpsoqLEBTskfod+e0MMMUZUUcZRTL9PusA8fXKT2CkFVUrJCqt/TaniYKm4OWl3WKJoxDuBumjU1gWq6FpKqaEnFcSFKUQG+pJOkCgMyt6/E/SIYtDOBdw/VX+orVMeWPL0aFdF7inRN3zO7t5WePPxR3H+MWYoVJ0VmbzP0gv+Qr/AEmDlTBxcqaLULCVtLYOpnIJJDVahCetLw3lzCU901Dly9aaP97QB25mLbtJgUAWGVNnYAslxsYLxakplJXmFAq6WKiBRmZi58oTdaA+He2YDFz1KmKUWJevmf2jTcDlDKrMklku6WoS130jMqWC9Pt7xr+DKOjl60IAt+0NoblXo4gmFlFVMoGWrkUArcqLCPsROlg0GZrmgF2smpvvBfEZZJdSpVWYZqJbcAvfnrAaly0HvTZSS2gUfKhesArfsTOC9hx7L8ZEqamYpPdIZWjdOpEdQ4biBMHbSZgUmxO26VJNQqtmjjk7GyuxVkmZl2DJUL0PvAQ09g/abslmUtZYs2Y0I1QX/MLpJ6UgfLiotMs/p3J45LrZ0fi2JmJUAg9lLW+ZaZaip9QGFHFatrC0cdlyUZJakpGsycrvKOuRADk+DRoBJ7WWqWtWZK0kUToQwKVPcXBjjHHcLNw05cpalBQ8iNFA7GENt7Rbiipab6Oq+zHE0TxMmlSyhBylcxOVJJZXdBOxGmsO5M4LUoizU8GhT7FcPOGwEpJJKiDMU5cuslZS52fWGGCsSzPo73Y3YPD8VLRNk7sZQoxYBKgPHnDjaE2LJTnNbw6CsTldIUDG/hxlKc6VOQdRU92gsxDeI0Ect9uOPlS1ykFlGkwiyR/7Qb/y8t46hxTEJTLUWB7hLaUHOjvH58Rhpi6AFx7x23MLeOpDYZuUaIzZxBPp9IrTVVd/OsEqkhNy5226xCUU9qjYKSS+2YQwxnb8BJkSsNLQlQUoIDBmHqYT8bKuyyqYOD8DTYQvOI7UZpSCbB27qWLuRQmnTxilWEX3lTVZ2oH5DQCgvtBKeyGcPSAicmYuUFKBHYMSmrGxDfq+sNJ+JSJeWWkgNUqpToQ9dzAWEmJUcOHTREw927MGd6PFqcxBBTTQgjq5MKyPYeKCexYpTKzLNHzEUc10BrAyJgEsEkOWCR8X2i3ESUqUoABJcC/113MfT8AUkO2XRv3G8FphuTTLM3dA2eu7X+MPv5nM/V6RnMiwcp2UW5qZ/hEvxE7f4RnQcVo0p4aZpK37z1ehoXBfqIWcflqQhRWsuEgAfqfwtQlhDKbOTKKZhOr81EaVGrQi9teKCdNQJSGJSHDux69PJ4GrAxO9MyyUkv1v4xseCJVlSEtnbWoDPX0jPSpOXIi7qYnR/rGn9ncYlKgadxRCh5h/B46bdaKeKkSxK1y1nNlWGcnK9WAZt6QiShwTlJemx3B8hvG8GElk2cEhlDQ1o8U432drmGdLCrAsA++7mBXy8hPH1cfYx5QOzPcINDp3e8BpbaKxhitJBQ7WLFiCX94UjWYrhS1SZqu0KkplFTlB/IXuAB0saxnuHJAOYMdHcseot5wGeT7Lv6bBcWvuxv7Je3BwSOxnomLCScigp8o/QUqNgbHR22jU8ZlSeLykTUqyLTQMxU11JNauNdD4vzriuFBFAlye6Abk8jaNRwCSnALSQXSQ0w1YEv36aOD4DxhEpriqKnh4zZ0TD45apiZGTuZSSo0IZgBShJeD5fvEDQRluEe08teKTJSHoe81zSw01rrS0ahDiZ1EVYG3G2efmVSoOQXbpCfiLHOH2+kNcMDTpCDjVCrUvQWoBv4w+PzaJ8r9Ik4rjAiTMUU5kpQptqAkkxySXJShKZqvxaSpyVy1gIqSwZnPMvraOj+2E3/izEJFVDKaWdQB9HjnGIUfdKSWAo7Fv7afOMydg4emwDiUyWbFSTuVEqPh+wgb2eripOZIW0wOFVBD1BflFeLmoHulRGqV+8k8iAx8doZeweDMzFpqyUgqUo6AClgaktA9Ioeos6JREw5TloxKMrHcA5Sx5PC7Hz0qUUhQbXukKI/7EkX5Q6nTxLcd0AihI0PqDGf4qCkhYmAtTukH0NW8IVGTYnIlSoCVIQSgAEABsqizv/ekMf2hrh5WVICxo1ADlvyBiqVNUpPuEncILeNI+w65goJZUNiD/wCJIceYjXbAUtC7HrJelLv+/hHwkrWxs1n/AGhgrDlmUggO9xFWMlnmyrEcuTn7ENVVoUm29g02QUqcq2qA/hDKv2n94giUQASxUwuDXSoiz+ZK/Wj/AAH/AOoGVPsZjco/KCcZxBT7wokULPW4Ad6Qqw/B5yiZq0qJVUBxUG9zTyMaTFYfOuWomWo0ypPg5YU36UhnxeUlQSRlNyGUwDBvjAcmlYcUk6RkcJgs87+mghKLXLG5JIqTTaGOG9l1BWdL2dQcmupt98of8GkISCrMMz1L08h1hqmRKWhaM7lVyksRrd4KDk9nSdelGNOC7EhQm5QS35hW9ga0g2b7bSkIWO1VMZDoegUqzA6b2s7PCP2r4wmUmZhJQQsuAucpIKhd0JOpa5062zHDsN2tM1AXA1J5eV4Fxq22Uwx80lRvfZ72u/ES8RImFQUuUtQY91gkvQ6wk4OBlOm5/a0Z1eGm4dTgMQ4BF2IY+DGvWHPs1iAUMaEUMKzK42izw4cJ8WS40kFJKWYMHapqzubV0gOTPxCxlzrKcuVn/KwGXowHlBvEkqTLVlqDfoT9Wj7hcoKAJtr9mBTShY+UOWSmaT2BwwGLRmqoAlzX8po/jHWgDnRs28cp9ilf81DENlVQVApvqY6slTLl1dwfSKMHyWQeaqy1+P7hUpTTG5Ql43KdagxN+YNGhqsjOOggPHVWQ7WB8Xh0dOyOe1TOc+0yx2RuxLMDsCTpenOOeTMWUuwChsUhx0jpf8SVIlyJTBQSZgqwb3VOxBqY5bxWWUGxI0LX8YVbb2MiopaF/EiVHMCCk/pDeY0PKOh/wm4JnkzZhcFSwnMzgBKQsMNXKvSOaVJOkdH9h/bFGEw5kqKh3yqg0KUi/gfODq1RmRpR30avHcHmF2SlTK2U5FqIIpbcwCvh00MooB0cS0sNNA7xKZ7UInMEqUrYHM55NbyERxmPk+9MZWXRqADSjfCEtOwPb0ooM2aoMRQUAGnhAGIzOzEKdqDnrH3GeJCcFIwKsqqEs4JADqCVGxbXy3hV7LY9S1lLupBIZRLsxdyQ7jLUmOcG3dmU1FtobZJiHJWSkWYW65orl4kO5WSz0YNs7Xg/GYdSpZVmAdnBuLXbaARhl5VHKGBvf02jWhMZn01ZLZQTqGuRrS8eNM2X5fvBOElJQMxZRaigPpTSKvxCdl+UZBOtBzkk9o0Y4dmY91tdOfxeK+J4RCZoYswHdIorVSgdbt4GF+KzXBWEuzmwr8IhieI5ZkuTMWbOCAC50BO3zgaTjSG8nF32GYiUFnKlKb1NvTyhTxFHZyZq3ZaHcVqwcEaHx3g7ik0hJygnOApx+WoBFNo+VJRNSp0ZSoEkGx7orXcN5R0YtbB+Kro5XOBPN6k35k+JMW4BeTUuSAGH39mHq+DFMzIGqGvoHPj7piSOCKDKBBIo4DsbPD6TQxeSkynEYg2U1KMWN+kS4YPA2PP9x8FCAcbgVyy2RdOV+YbSCuG4oZgbb/Tp8IRONR0ejhzKUgjiCjlUBcs/QH6t5R7w9WdLKs9xRjssaPvaBOJYpL5XDkh2LsKmLcLjpaFZlE5rOmyxzB1gOL46Q74kefZq/YtLY6UAKMr/AOpjq82cy5QN+98PhHL/AGK4Z+JWZpBTKD5cpGYm1HqAI2EnDoD/APIUohi5YliaMU3+7RTgSUakeb5k28nKPRoMZPCSCT5Qt4pj5GcuogEUbUj/AHAk/h5dwtdRQtTyf6wCvhYdXaKzOad0EBuoMOuK6I3zfaMx/Eeck4eWUklHaBwoe6CD9+UYObRI/Ok0T3mU+wpXyjoPt1hP+OqWlNiC4oKfduUc0mEJAS9Rrt0HzhdWbCXsMcF7P9qkKUoSkliMzqWX/sAAA1cn4Qyl8GwiLz5qtzlSBGfHEplEpBJJd6kknnc29IlOUq8wskaC56fXlHbGqn2amZi8LLS6ApSgQAMzOT00b4dIqPHpa1GUJSEgJLnKLahzyEZSVxDNRMtOUWd/jFuGZc2WlTJC1MSmrPq5O8LaGxpBoxyZOKCgogKLk6Vu7afIRHGmZKxeZaRLKyXyqcM4Dg6kFiaeEW47gWdJElfaKT+Uhlc2NjTTpFkpsTg8pP8AXklg9zRkv1AY9AYxOjbjK6HmFnnsjmNMxCg/O3laCXUkLIV3SaF/ukZjh2KVkUFUe4NGUKedH8YdzcSBLCQdS4JsCPi8EQThTdBklBJ/pqACgL1SokWIEWfy6dtL8jAOFntKLGpykCl3AgntVbwEpJUNx4XO9hisclRKFKIQUiw1v8iIq4hKSklRV3hrSnSFkrihBdkmpDsHY3qPGKeJrWslrElxrv8AODjhvQqWZx3ZZieIFSkkTHo5IBBtrvHsviCyBmIcGgJalTV9GBgPCyihQLhudg9IsXITdTEuRTa5bneGvGo+mhSzc05X0UYjFTJhNgF2vRy9NTY05mCpeJCMqFJmggVVYONRSrmrwZJyFISggZRfUudNwW+EEJ4hLYpWlSwkijkqUokipBrpTSAyatUMxtOr6Kp4UpIBmMH/ADIsORPvHrFCeByZqw+ZKwO/VszGhAI20eC5kyXlCFJEoJL90klJrRy9ejiA8RilSUukoWkmpJ743ZgPvrEvJplsIJ7RefZeSSFXD+6SR63/ANxKVwTDspKZYIPezGaklABq+butXUP1in8P2jFClS5VM2dTPWuUZibbxbgsiV/01zclQFJIBLs7gCx2qYKOSV7NcF7MeyMf+HlplpOYigCUMw55SJauRHrBmE4oSkug5rg9m7PXM6wGBOxjMsU5iJi1/wBhuOpD18oqWVJHasUzBq5araOweD+K1oxxjdmvwvFCr+mopchxlIPoPlFk5E5SSJZKmuKgdQSGMZfD8VSEpBRlNioqcHc1AymKp2KTPUZSlTkoejOQml3Kk/DWAc2zHjXaHS1KKcs0FjuDQ7FqQgxGAw+ZaTKQ4DgkO/jTSDMPhQkEpxCna6wVA+SifSFgyknMtKlD+4sRobOL2O8assk9MXLByVgeE4Sg5wFEAFr6dTXU+YiibwrDt+e40POwUHOn+UF4uWUzFZEKCqM1cz6jkRYwRIQBUqGfVzRO77q9Ic8lrZKscluxQvBJCT/TmAUr3aPu9X/eB5vDApYGfR/dAbqRvDOfigVZc7sQ7Enp4XPmYrmqZJIlglQLF2bTMVGraR1hRlkVb/f5KkcHQoOkKSGr3mI2OxECScEZSwtCzlUCkg+8xuSbEuAfCLU5knIpCg5oM3rlZwYDnIOZSSwY2q7mw5HU/J46tBwnNSdsOw2HnF/cI0U9b2LRbJQskhg4boabvASpxYAEgatcnfo8SRPWoMHd2H7MLczDGkLXLsKQFOxDFnLbA8mg/tx+oecJjNcKQpyB96CsS7Od+g/4/tCp4+T0UYcigvV/ehziMMlKARUGjszvdIe928WgZSQhqlT2L+ZimbNUkpIJBNy/X15xauYVISVF+7r/ANyPkIojHbIck3SZCbMCiAKAedLk9fnEZqCAxJzG/eDXJYvtAuPSAEkXeBkpA7wFd7/GC3ejIcJR9Sd/Z1/hjXDzfeZZDXYsomoJDVLWpEsDjpqVF2Ckuas4ez3rR/SAcLKBSpTVYV8QIvmoAmFqU0PhpGSfuzElfFFs/ElWYFSZZJo4OZhQJBFgGFesGcKWsJUy+6kuoCuYUcBQuW+PWAcPh0mahxcV/wAX+MMcRw6WmVPWEsQtKRU2uzO0IcFXRUsjVK/uUY/PmPdKcyQU5gLUrQsAREpSpcphnBL0UCU89L1ivEHKjKPdAdjW9TfnAyZhUkubW+xC+KapaG21t7G6eIrWvO6SRSgHqzfCGeMWChpilJVo6funjCr2eAUsBQBvcDaL+JTlPlc5a00hMlTHQplE2SDlzTgVAUofmaeUCGYUO+XwcpPIgW60guXJSUsQNTzudRXSPp2GQpLlIdtA2urXgOVPY9RQKcUFp9xSVAUyKDX5kQPhcMSSSFO1n7552IKYpkoDHk5EWYiYpASUqUHYFia0hnTo5xtUFS1kAHMu9CVkdWDfKjxfjZpSgqTLer5lEnS5a/S0B4SWO0PnWtbuCbGDUz1CWpibH5QyLRFli0+wDDYUqTmKSG7xzFsx5vox13MVYnEEsWNCycr35VqfCGfZhUslQen7wiwEwlzsFNQU8IarqyZtcvwGYRSzQswo7urm5HjrrEJmECiVJYh+6HrS6iSagWpv5znTChICaA6NzEVYmaRUGooDye0bdBQTltFKMMbX3VmASPGpJ6NE5K8mYBfJJuDuedPnFuKWewza5gH1qFOx0sIqy/1kpsAWp0gmmdF32W4cnMVpBSGdjZxa5onl0iXZTftAhviJhQlJSWJyPzfM79WirtOSf8R9IS8lFK8e13/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0" name="Picture 8" descr="https://www.lds.org/scriptures/bc/scriptures/pgp/js-h/1/images/093-093-john-baptist-confers-aaronic-priesthood-full.jpg?download=true"/>
          <p:cNvPicPr>
            <a:picLocks noChangeAspect="1" noChangeArrowheads="1"/>
          </p:cNvPicPr>
          <p:nvPr/>
        </p:nvPicPr>
        <p:blipFill>
          <a:blip r:embed="rId3" cstate="print"/>
          <a:srcRect/>
          <a:stretch>
            <a:fillRect/>
          </a:stretch>
        </p:blipFill>
        <p:spPr bwMode="auto">
          <a:xfrm>
            <a:off x="6011695" y="1361872"/>
            <a:ext cx="3479340" cy="5103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811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Disciples Take John’s Body</a:t>
            </a:r>
          </a:p>
        </p:txBody>
      </p:sp>
      <p:sp>
        <p:nvSpPr>
          <p:cNvPr id="149" name="TextBox 148"/>
          <p:cNvSpPr txBox="1"/>
          <p:nvPr/>
        </p:nvSpPr>
        <p:spPr>
          <a:xfrm>
            <a:off x="11391089" y="6488668"/>
            <a:ext cx="642026" cy="369332"/>
          </a:xfrm>
          <a:prstGeom prst="rect">
            <a:avLst/>
          </a:prstGeom>
          <a:noFill/>
        </p:spPr>
        <p:txBody>
          <a:bodyPr wrap="square" rtlCol="0">
            <a:spAutoFit/>
          </a:bodyPr>
          <a:lstStyle/>
          <a:p>
            <a:pPr algn="r"/>
            <a:r>
              <a:rPr lang="en-US" dirty="0">
                <a:solidFill>
                  <a:schemeClr val="bg1"/>
                </a:solidFill>
              </a:rPr>
              <a:t>(4)</a:t>
            </a:r>
          </a:p>
        </p:txBody>
      </p:sp>
      <p:sp>
        <p:nvSpPr>
          <p:cNvPr id="33794" name="AutoShape 2" descr="data:image/jpeg;base64,/9j/4AAQSkZJRgABAQAAAQABAAD/2wCEAAkGBxMTEhUTExIWFhUXGCAbGBgYFx4gGhgfHRobGB0YGhgYHSggHRolHRofIjEiJSorLi4uFx8zODMsNygtLisBCgoKDg0OGxAQGzUlHyUyLS81Ly0vLSstLzUtLy8tLS0tLS0tLS0tLS0tLS0vLS0tLS0tLS0tLS0tLS0tLS0tLf/AABEIAPsAyQMBIgACEQEDEQH/xAAcAAACAwEBAQEAAAAAAAAAAAAEBQIDBgcBAAj/xAA+EAABAgQEAwUGBAYCAQUAAAABAhEAAyExBBJBUQVhcRMigZGhBjKxwdHwFEJS4QcVI2KS8SRyojNTgrLS/8QAGgEAAwEBAQEAAAAAAAAAAAAAAgMEAQAFBv/EAC0RAAICAgIBAgYBAwUAAAAAAAABAhEDIRIxBCJBEzJRYXHwgQWxwUKh0eHx/9oADAMBAAIRAxEAPwDL8UwxkqQKd5L0t9QOXWF7A2uBvtrBvG8UmatUxIIKjbYAN5kgmF8hJSDMIBAoxI/+tyItyU3o+ajGkXyUk0plNq3L06fvEpgZ3FQKg36dYM9kcEFzUpXRg4BFDa/KA+KTR2ilhJSFWGlKX2joxqFmNeqig3pa/SPZpzUegHhSC8HJHYmY4YKAINzzEVYFId1a76aDxhbT9zrrf0AJso5Qqja6HW3l8I0fDcGtkqlpJzpo5DlhVvpC7iOGQgpyLExJrsU8jpDPg+NSCkEVFQzu42rr84OKT0zssrSR7hOGTAokAhmPulw4pQ6NWDMPjEgpHu3rp9vv5wyncfmYhgUqlAMFFIck6urQbNAK+HAnuqBewy0PQ18jvHcuAtwTdw2aHC4kJAURqLXrQAPSv1g+bjAWynzo3jbzgPhWGdGRQUGIYvQsX5wwxqKgJAFCaX5x0W62XpOtHkmhYhh1t+0QEwKUpGQZSC5LNsX/AHEDdojIy8pILu1eTCw9IDnSpq3ypIS4cjUbu9mPWBfJ/g7klQBjVITMADKSl3SBQNrs3pAAlGZiEKCcyX/MBlUQFEJOwOUiGXFMPKQAFTCtaqEJcMHcE6M7c4AkLmFwlCsqqHR9NAw18zBJ1RLPTf8AgjxdapyipZyMWQnYChTTbeB/xaZaMsurmiikOWqS1W6xCemYDlWxCXoBvRyrd4FGNIT2eVgTUtU8nuz1jp+pCE2nf/pHDzCQ6Q3XWpcRCfKS5bupape9aehhnIkBZSn3QlLqJua1IatNvrAHGsoUEoKj3rEDo9L+kFwpWwIW5aEuImslrl7/ALxGSpyzsNfrHuMSaA6XbXnEfxrJYUflb1hS7L0rjosmqqctefxiaiLAlnqeUDYdZNAQR93eL5mKIBIccx90gtAuLuj5Sw/cFosyq3ECYRTmh7taGnrGi7n6f/KBbGxik2mhDMSwNPWPETKAbiJLLlvHxtA5FQOUdx+oK32MBilJAykvoXqdIoxE12JdrB+Qb5RFCnIBvtEcQkNT7rGJvoCMUmeguMvmeW0NkjMBoWYVr0fTrCuWXWQRT6w2wGLSiipQmOGILv1SRYiOUdgZFdIpXzAf7rHqEEAFN3rTx8IgtQuGILa21aCVLIYIZQo6tHNWrYtTm0dypi+DoecHUoVQXVo6fR/rD/ByQpSSsMTZktXV9IxODxeUgh62H0rG24FiFKygqSoE2dj0AIvGtJ0x3jv/AEj1PDyDmSqjUH+rwYqUwqB8hF0gUpTlFqxSBb2epGCoT4qQAScoOah584U4qUCoJTmAGgFH9XDU8Y0c2U9C8LOIAIClJBuzvZ+kE9iJw1YsxstKA6kBRWLk2HQ3c7nSFcmeEpUEsFGgW3+RYXO1d4KnYmWEqEyWVlwST+Y21Nuu0AzZSZhUopUE5aAFnNnNDTlyvHY8dNuX/RHlyLSh3+/b99hfxJlEFmA0arMLnma+MKFT2PdYvuaA/ekOzJFJZNLlRpbSjQsOGScqqljSlTuYY2r0SX9SeFmqljP3Co2c11oz28NoDxcwity19mhpJQgd5Q73u6U1gGYRMWUpRQ05/wC9YHlaMSdpiqcgrZgx13Pj8oDVKuH5dTDM91TJJBs5of8AcBY9yoKYlrlqE+MDysrxyd0CyqOknpT7pF/Zkpq4At47n7tFKZZLEBm2i9YdLMxB5N5HWMHSf3KJCWOWpzWHpDrIf0n/ACTCdKTVRDZeTXgv+XTdk/fjGqjWpN6B0LateYj1aMwu2x8zFikVyjr9mLzJyJCz+alR4P0cGN2xTlW0CSnDuyue3Nnj1LF771gmXw5ZklYSSgFyQHA67X9YEKaBz9841aRtpniFnSpfxGkEy11oWPr1jxAG13A+MXowag5o27+g9fKMW0BOSPFS8x95nudH58ucGcMM0oWEEBLArBbvMaUN9/OAVy78hUQXgMISkFi3KAW3oXKVRGHBpGRQKwWVY3T4uI3vCpRQ3cB1zafGMtgZSSUArKa7MTTTZ6RsOEsO4lRIIoCXboTGtUlQ/wAXe2NcHPBdnDb/AHrBk+XRx4x5g8MABBhlUhcnvR6sIutiLFrCVC6jr/vSIcQWkSwkiquduj69YZzMCCajX9r+MfTMEggOPdq/QwXNOhfw5bMwvg+ZQM+ksV5G4alqVeFJQzMABmJSNhQVJuecabiizMBb3Ae8XrGYnSzRayAHZ322G8NUnxRBmhFO0v5PsXlyKVm7wp4HUPzhdheHZ1IDKye7f16fGDPwyCHKggDvB9aijCtXfwguZNmKSeyASEgGhorLVqVjU+TtonlBCjivDBLKQSQCplF3IYOzbkwlnHKE5UlK6h3p/wBn3hrOmrJJrQgl7XFQd2ELylBYzFOSab6fSApt2xUpRXyoUzZKmJU77/Ek7xTMnFSSNEjzNPWDZ4VU2AvyMCrlpB924e+r3IgW/oHB32DSZnfU/hy+xDOZK/puQA4cfWFYSxNNYdy5bpSSXApzGrMdOe8Eugs9JpoTzEB3UbBy9vu7Q4/A/wBnoYXYhJKlMO6zNy5c4N/m03ZP+IjNlGOWOvUfYBIQoKUAqrlJsz1SDpTWKOMHvIDMkgqSAXygn3X5QecMQyiDS9m7z5ersfIwLxuQmWpKSO/2bq2qoingAfGC3xoRjuUwvChScMCyskxQB7zJXlIJSU63EIcccs1gCPlHQsBLlK4dISVB0qUsgX945ehf5xjfa7DFOMykgjKkpOwNnblrGzVIbjj6vtX9yGGTRSjdzQedtINlpcB7XbmNxEMEpAQ5BdzV+YD7EM/pBUlCSqjgaOzgfB4yLXuR5W+TrsFxEpIzKJFQS21r8q+kPeABGUZmsGY2oz9YrmcIzYVc29gNHdQSD5v6RbhcKuUolZUK5RQ3cVsz1sfGGKG3RsbSi5DqXhk0/MQFHvXDNZtamNFwhAcBqgAEvfm27Qrw/DlqKSxSwqRZVRUbPtGowGHISl2JGoDP4PeF5aPU8bG/oHy0MIsuIHM2wB6/SLpRIBcxMz0kiJEUzyDQUeDFQLiExlgtCqZhQlK0qsrby0jCcTQkrFaUYAUGjUvaOiYhQytrCLFSEHvhIcCgsLvtDsKaRF5UFNUIkICgXS4eqik0cftpFnCxLQUiqdSN9NPnDiZj5YSMyglBJ62u7Qg4vjklGRFTVlgM79R6w9PWiGUY43ybB5r5ZisqciTlAKnJ75Y0DWBMKJwluVNZIAD6gv8AAgQcrEBaDLQghIJsbMpw56uX5wBMwNHOUaZUn1JgHFp2yac0/l6AMZMFkil2uBy6CF5lLUHvdzsH/aG86WU7DToN+ZgLEJXMJILtU2FoW276CxtULFjnpDLDWNWzU61oPSFopQuKG+sG4oslAB/a5jkymatURROylV6g+Y/3EMyd4+w8rMpna/NydOUW/gP7k+v0jU2juME+xkmU7d4hRLXb4Qi41iSZ6zmJCTkDuaAt6s/jGqxspKA/fOqXUKDa0YpSqjM5c1+sFPWwfCW2amQpXZAvRI0LEd2FvESDOUxKmb3v+oJqdIP7TuZKjP3f/ifePgl/GE/EZrTpgSaZhXoGp5R2S6szxkpTf8hskMigoLvqd+mnhB/DmJAJCdhV/MVijDrHZSwxzAmr0bMTQfXeCKO4LfejChjXFONomySqbG02WqXKCc7oUe62jEE+9UWFIedqZhTnAzmqi9FO21HoDGRnqPddmzedDGr4IlBQN3tttSKLpB4nypexocElRYVo48DX4gQ7loLa0gDBIcAANu0Nks0SZJbPbwx0Z3+af11ynAIrVTE84KwuPUkMZiJlaMQVDwBcxnvbTCyhPRNmIJy5VAg7KFGsq1jBnBcEgHPKQlOc5lVch6sQ5CCrVr+cSOb50ejGEfhpmrw0wKQFaEODEF16bxbKQyQnlWnyiidMPQQ73JZAs4gA60hHjpzJJWEhI1Omzakw0nyuZblGexKFmaago+HP75w2KojzNijFpUtYKUJyG4D9dbdITYlDKYO5LJAFefTyh3xDFFyhKdHcDf79YS4CWStRsQXrvZ+rC/8AdFG0rPHzJOTRZh8EcygSoBgSfBqDWqfURbOw6EjITlGV33OoH7x9+IPaI3Di76P8UiKcRxBUxnZ9zbyHKFtzs6Pw3FWD4mWkTGJz5bnQQJIB/uZ6GocGtDrF2UEsBcb7X8KxPDKIGUHTWtLVG0A1Lo70u3ehVx4ATaBgBTnS5gXtiWSagHy+3gnjCe8AbhO/LnAad9Sx9WgemWQpwX4DMOLq0HzB+kN+2lcvMwsnpZBAFgPhttBP8t6xqZsYWF8SxJ7JZUTbfnY8oyYRUGHPtFMaWEhyVKApbeEqlMoRsmd4UKhb9xhggc60g/lADvQEW84X4decqJF1/N4acMUAtYITUAg67afOFPDakj+8n4xnaCw/NL8RNrLR/TAygsAxcAjVty/OBlUBdOtPt+UXBJSkILgLDq06EXpWCsSgEZghAKg5AtQaB6fGCj2eZkSb/fqD4mQkGXleqvD3VWja8FlMKNv8ow86c6pV2zDSzPG74LVIpYQ1+7KvE6X8mmwbBhSv3eDRQ76wDgUZriw+/SCSSa8vnEkuz3YLQm9osH2gJUnOkVIAr4A/CK+EzkTAmXKlZEVzOGAS1WD3NB5xoZuHeuxijCYNMvNlDEl6fAcr+cLbt2NjpNMYJY3EC4zCUJFeUXhVT4CJFbjlHJ0Y1aEU5BhPjJFSqHeNGWv3/qEeMWSTFMCHNSVMS4ialBINHLlvvlCWZLAWpQq9QTetxzH0hxxCQkhyl+9vCtbZ8rdRp8YpjSPH8hy6F0yhzWykHwdj6RGcS5YfbRfjJaSSwLEEAHpSKpDLDD8wdtgwf4tATk07EJWvwUH3hzSfRqxdhsO+Uge6kasw1PqPSPpyP6gbRCj5ZYomyVlQKWJpQbWYwttroLGouuXQv42ghZBIJy6eMAylW6D4wy4jKAUCR+VR9LQsKCG8IXf1PUhFPGmugnGKqGo6fv4wT/M5+/35QGq7bED0hp+DMZdDMUW/sQ9oZaRLStExCxnAICjmFDoQKcxtCOczIpoI+4qoslwQ5sb0sfKsezg4S16ekc2dCNRX8hKh/UBZnR8HPzhdwhXeHIQwx04gaihcEbp0f7rC3h9Fppf6CO6O8dNxbf7Vm2M/OUJUoslBY1pUUZ6NyifadC9GtfSKk4gBSKVyqFKMe6RXf6R8hSXSGBc1zU0NB4wyPpZ481zZ9ipZSE2BCxVy5vpG+9nZgN4xfFJvdQEs2YEU93S7VFY2Xs4sEs3ut4a+Tt5QfK4st8aFOK/Js5MsANrf75tFBmiWglRtcm14umoSUuokMKnbzjkHHvamfiJrSVZZSD3CffpQqobGxBBDRBOVI+hhBN0dblcSlqS+ZtK0L7NF6Fufj8I5Dw32lCUpQrOGRcJJHdYBiggqJuEulIq7mpc8L9sPzIlTAkKyqdFCb/lcAsX35wpZPqh0sDfTOiTJjAk/bRCWs5A8U4WYnESkzELISvcPY1TptBUuWAaFzz+WjdIaKqgDjADfSM3iplWGu7/KNDxWYygDpWMVxT2mlImlLdop7JFupNHiqElGNs8/NBznURZj8YoKUmz7dWHwMKjMANSzh33Yn5hodJ9ppK1ZWSFH9aByao+6RHETZY/9VKQdCJaTudCHB+XMwXxnVraPNz+E+XqdMU9oAWJt5wPgykA1/MQOgqB4P6Q3TiMMS7J0uhn5mtOjwJIUjtZyQEFLpWkk0qACE0NyI34nNE78dRT2DolEsa+4s/CJ4f3Xtcjy06iCpyEhcsAEMlbh3fu6OOvlF+DwiDLSCtlZU0dIAoBciOUkY8T4qjPccl2avdv1LQpxS3B6JHoIf+0ckIISC7dDvTuk7QhygpW35W+UJtW2epji1ijE+mItzI+DRq2X/wC3GWVLdIrqRDp5n6jHSYzChBxtTqBtQ6cudIpl+6irU+UQ4zPJYBm9WtaCJCO4nUtBNWxUfThRDik5RQokuS1TXl9mBcIGUP7R60i3i0slLioJ003ePuEpGUlVXMc1sZh1isd4ienMFXY2fwNOkMRNkFFFLExIBSDLGVZeoJBJGpc0o1ISnFkKGWjD0MeplqICypIGawNRZwpLONx1EFy2QRxen8D7HTkzEI7OhcZhWh1Z6N4xveBpQkMFEmj06PHNuHKzpuHNSdhagFo6l7N8NWpGYOEn8yrHmN4bNJRsd4yblVF/tStRwU/K5PZqYJv7pqBuBWMHwT2aQpMpWaZJmFICqCrpfUXL36iOoK4ckoWhypwHPQglLDQszaxjeIYzs8QUKIqApFQLXAJo4pHkeVOmkj6Tw42nZTieI8PKTgpiGmodgtOUltlp86s8PfZLhUvD4VSQSDMJWXU5t3RU7ARV7PYQz80yZKGRTKClAAqILhnFUOkF6XN7xrXcF9L/ABjcSrZudq6Qr4RMEtAS3cc20Lu9P+0HrklRcEUqDoX0HL6QvkOkZCCe/TLswr06xNmcAvT7oaGHwTZNkklYFxuQtcqblUzpNdgNSOgjjKF9mqZLy5luQ+zHQPr9Y7diJ4KSHYEEEgbhtdY5ejgsrFDtCyZrkrCRcAuAQTcjnfaB8h1Vm+KuXKuzCzVKdxToLtu3TzjqvBVrmYaSoJdRRVTs7FqsOUYHins/iZcwASirMKBPeYq0cVp5WjqHs4ZeHwkmXNWkrAYpaqSe9lPR/tod4sldiPPhcKehTxDhKyl1Bi71YwhGFAmkKyl0foeoOw1rHROIzpSgR3FMPdKX1ahAMZGRKlqnyAkM4U+Vr3agvTZ4vjOLPDyYGpaYlxWFlhSMh7xzOzg0QdCqgdtovTLSUoJJJKQ/eIDtoLCHvtDwVpklYJrnHffRL9WpFGD4dmkIIEuqR+oGo6RnGF2Bkhk48TK8alMXsL/EQsXQKA1+o+kP/ajBrl5UmuZL05EwmnS2BTR3Phy9YlnXJnoePFrFG+6PlK74AsFH4iGn4wQow1Vp2JPxintecD9h2N1so4pL/rjbL8iYLRIDJPL5ffnAUySVEKJqzdaw1kSVFiElg1dnY/CCT2KlXw0voLOLp/poLAZjXweLMPLASQSwLudmivjM5ylAsCfGLEe4qmYkW6kVjn2bDWJHipIKnQrMOUeEEJLO+Y+fdp8fOPJRygFJardYtLpScwPvn1CIy0Am/wB/JpvYDAJm4lPaIJQiqhfMSWSnoS/k0dtGJBYCmhFiARttHL/4SzkmXM/WJoJ/6sMvrm846XMlhn1Sb9CxHRoXkyXKvoXePi4wv6gcxc8f+kqWnfMkqPgyg3rCXivBEzZ8pdHQoKI21atw+sPJqiVHLYR4R3VPy83eFThy2x2PK46QeMRRmDC31iUhbhTaj5QuB7p5t8YOwoDHkGgjIyPk4ZLPq1T4QtxKihLgt1v5w5WKf/GMLiMVMmCYpKXCSQkEhlFJYODdNfHSNU1BbNeJ5HSLcbiCEhy16OKxleJN2gPalGYMpTFTA/mYVJ5bta8G4CelYUhWdapRYlQABJP5cqiGFLGHfs97OImtOxCSxLplgkZmN1B6JfTzpSKX8PJjuRDxzYs/GD3/AIPT7U4XDIaUDMWwGc0enn5Bn1jEYnivazs9RoQGykmxUCMw2e1Y6/OMpaCgSk5AcpTlDU2G23SOIfxGwww2JUhNZaxnSnVLkgseRt1aJY1eirLHnGpbHKUrZwoJ1IcuRraF65qyuUxAVmoXLVB3O0J/Z/EqmoUjOSQMwrcavDDFKWFS3cALSxI5/CK472ePJOEuI84hxKcFySSVEFRFXpkU4AqbbxPg+NnSUS0sFIKQD0AD9S220ZrGrIWlLnVjXY0dr6eMG4bGp7NCGOYCj7M2mjxrb9geTq7PvbPi3bKSUpIyhmOjBZanMwiSSWB8fFvrB/GEZlqI3a2wrAKXpp3h9+cJvTPQjfps8lJYO+p+saP8N/YPKM7JNC9H+zDf+cr/AEiMk6Y7ElQqlzQoigYmhveNPLkgHKklKQLtWw2o0IsJITnQR0omx3h1MSoAFmt1Jbm3KA5EPAyHG0IE8JF2d/GGGFQCFbNQ/wCP1hZxib/yFvoALu1BB+BX3FEG9PvnSDUnY+eOsX8FUrDlJFHDv9+EWGSSlgQTndn5Bi0VBajUg1trb5R9IoqhFfizRjJ4Xdm3/haGmzUsBmQ56hQ8rmOozZncWd0v6V9Y5h/DiYPxAA1lqfzT9+EdHmSkzZK5RXlKkqS+2YM4fmYTk1kv6o9LxXyw79mfYOak0eiT3uatvD5xdi7N99PveF/BcPlOQA5U83JOpJ1JMMJ6wVMKtfrAuTcbHKKToCKjnSkWJr0H7tDaSPfEKZCD+IGiRLUSdHdIYwzljvHYinoPlB49xBkqYRN25fKEcrhQm50heR0/l95yGcPa5h2q4hLjZ5kntQkkBTLAP5TQkNqHeuxjXFOOzlJqSowPsxweYifiMNOmFK0t2Z/W6icyRt3gSNzyMdGxeJTKyyxZKMygP0pYAdVKIDagKgXEYLDzJqJ4IUpDKBF1Ah0itWDu/hCLG8WylUxQda5lf+kuo6AqJHgIxyfHiNUU5Ob7/wCBnO4gEzAgNcuX2CSVHkM0cT/iXxxGJxqzKOaWhCZaVCxZWZRHJyz65Y89qvaBU0qRLWcqnzKBIzklyH/QKV1bzyyUgMPvpG41SAe3Zq/YJgZiiH7uulQbE8tN4fcYnqUBmQBlUGL6O/uv91gz+G+BkjCZ5krMpc0kF2OUMkM4tR9IY+1UmSJMwIQzjulxRqswrp6xRGzzMyTk5WJcdOCpsoqLEBTskfod+e0MMMUZUUcZRTL9PusA8fXKT2CkFVUrJCqt/TaniYKm4OWl3WKJoxDuBumjU1gWq6FpKqaEnFcSFKUQG+pJOkCgMyt6/E/SIYtDOBdw/VX+orVMeWPL0aFdF7inRN3zO7t5WePPxR3H+MWYoVJ0VmbzP0gv+Qr/AEmDlTBxcqaLULCVtLYOpnIJJDVahCetLw3lzCU901Dly9aaP97QB25mLbtJgUAWGVNnYAslxsYLxakplJXmFAq6WKiBRmZi58oTdaA+He2YDFz1KmKUWJevmf2jTcDlDKrMklku6WoS130jMqWC9Pt7xr+DKOjl60IAt+0NoblXo4gmFlFVMoGWrkUArcqLCPsROlg0GZrmgF2smpvvBfEZZJdSpVWYZqJbcAvfnrAaly0HvTZSS2gUfKhesArfsTOC9hx7L8ZEqamYpPdIZWjdOpEdQ4biBMHbSZgUmxO26VJNQqtmjjk7GyuxVkmZl2DJUL0PvAQ09g/abslmUtZYs2Y0I1QX/MLpJ6UgfLiotMs/p3J45LrZ0fi2JmJUAg9lLW+ZaZaip9QGFHFatrC0cdlyUZJakpGsycrvKOuRADk+DRoBJ7WWqWtWZK0kUToQwKVPcXBjjHHcLNw05cpalBQ8iNFA7GENt7Rbiipab6Oq+zHE0TxMmlSyhBylcxOVJJZXdBOxGmsO5M4LUoizU8GhT7FcPOGwEpJJKiDMU5cuslZS52fWGGCsSzPo73Y3YPD8VLRNk7sZQoxYBKgPHnDjaE2LJTnNbw6CsTldIUDG/hxlKc6VOQdRU92gsxDeI0Ect9uOPlS1ykFlGkwiyR/7Qb/y8t46hxTEJTLUWB7hLaUHOjvH58Rhpi6AFx7x23MLeOpDYZuUaIzZxBPp9IrTVVd/OsEqkhNy5226xCUU9qjYKSS+2YQwxnb8BJkSsNLQlQUoIDBmHqYT8bKuyyqYOD8DTYQvOI7UZpSCbB27qWLuRQmnTxilWEX3lTVZ2oH5DQCgvtBKeyGcPSAicmYuUFKBHYMSmrGxDfq+sNJ+JSJeWWkgNUqpToQ9dzAWEmJUcOHTREw927MGd6PFqcxBBTTQgjq5MKyPYeKCexYpTKzLNHzEUc10BrAyJgEsEkOWCR8X2i3ESUqUoABJcC/113MfT8AUkO2XRv3G8FphuTTLM3dA2eu7X+MPv5nM/V6RnMiwcp2UW5qZ/hEvxE7f4RnQcVo0p4aZpK37z1ehoXBfqIWcflqQhRWsuEgAfqfwtQlhDKbOTKKZhOr81EaVGrQi9teKCdNQJSGJSHDux69PJ4GrAxO9MyyUkv1v4xseCJVlSEtnbWoDPX0jPSpOXIi7qYnR/rGn9ncYlKgadxRCh5h/B46bdaKeKkSxK1y1nNlWGcnK9WAZt6QiShwTlJemx3B8hvG8GElk2cEhlDQ1o8U432drmGdLCrAsA++7mBXy8hPH1cfYx5QOzPcINDp3e8BpbaKxhitJBQ7WLFiCX94UjWYrhS1SZqu0KkplFTlB/IXuAB0saxnuHJAOYMdHcseot5wGeT7Lv6bBcWvuxv7Je3BwSOxnomLCScigp8o/QUqNgbHR22jU8ZlSeLykTUqyLTQMxU11JNauNdD4vzriuFBFAlye6Abk8jaNRwCSnALSQXSQ0w1YEv36aOD4DxhEpriqKnh4zZ0TD45apiZGTuZSSo0IZgBShJeD5fvEDQRluEe08teKTJSHoe81zSw01rrS0ahDiZ1EVYG3G2efmVSoOQXbpCfiLHOH2+kNcMDTpCDjVCrUvQWoBv4w+PzaJ8r9Ik4rjAiTMUU5kpQptqAkkxySXJShKZqvxaSpyVy1gIqSwZnPMvraOj+2E3/izEJFVDKaWdQB9HjnGIUfdKSWAo7Fv7afOMydg4emwDiUyWbFSTuVEqPh+wgb2eripOZIW0wOFVBD1BflFeLmoHulRGqV+8k8iAx8doZeweDMzFpqyUgqUo6AClgaktA9Ioeos6JREw5TloxKMrHcA5Sx5PC7Hz0qUUhQbXukKI/7EkX5Q6nTxLcd0AihI0PqDGf4qCkhYmAtTukH0NW8IVGTYnIlSoCVIQSgAEABsqizv/ekMf2hrh5WVICxo1ADlvyBiqVNUpPuEncILeNI+w65goJZUNiD/wCJIceYjXbAUtC7HrJelLv+/hHwkrWxs1n/AGhgrDlmUggO9xFWMlnmyrEcuTn7ENVVoUm29g02QUqcq2qA/hDKv2n94giUQASxUwuDXSoiz+ZK/Wj/AAH/AOoGVPsZjco/KCcZxBT7wokULPW4Ad6Qqw/B5yiZq0qJVUBxUG9zTyMaTFYfOuWomWo0ypPg5YU36UhnxeUlQSRlNyGUwDBvjAcmlYcUk6RkcJgs87+mghKLXLG5JIqTTaGOG9l1BWdL2dQcmupt98of8GkISCrMMz1L08h1hqmRKWhaM7lVyksRrd4KDk9nSdelGNOC7EhQm5QS35hW9ga0g2b7bSkIWO1VMZDoegUqzA6b2s7PCP2r4wmUmZhJQQsuAucpIKhd0JOpa5062zHDsN2tM1AXA1J5eV4Fxq22Uwx80lRvfZ72u/ES8RImFQUuUtQY91gkvQ6wk4OBlOm5/a0Z1eGm4dTgMQ4BF2IY+DGvWHPs1iAUMaEUMKzK42izw4cJ8WS40kFJKWYMHapqzubV0gOTPxCxlzrKcuVn/KwGXowHlBvEkqTLVlqDfoT9Wj7hcoKAJtr9mBTShY+UOWSmaT2BwwGLRmqoAlzX8po/jHWgDnRs28cp9ilf81DENlVQVApvqY6slTLl1dwfSKMHyWQeaqy1+P7hUpTTG5Ql43KdagxN+YNGhqsjOOggPHVWQ7WB8Xh0dOyOe1TOc+0yx2RuxLMDsCTpenOOeTMWUuwChsUhx0jpf8SVIlyJTBQSZgqwb3VOxBqY5bxWWUGxI0LX8YVbb2MiopaF/EiVHMCCk/pDeY0PKOh/wm4JnkzZhcFSwnMzgBKQsMNXKvSOaVJOkdH9h/bFGEw5kqKh3yqg0KUi/gfODq1RmRpR30avHcHmF2SlTK2U5FqIIpbcwCvh00MooB0cS0sNNA7xKZ7UInMEqUrYHM55NbyERxmPk+9MZWXRqADSjfCEtOwPb0ooM2aoMRQUAGnhAGIzOzEKdqDnrH3GeJCcFIwKsqqEs4JADqCVGxbXy3hV7LY9S1lLupBIZRLsxdyQ7jLUmOcG3dmU1FtobZJiHJWSkWYW65orl4kO5WSz0YNs7Xg/GYdSpZVmAdnBuLXbaARhl5VHKGBvf02jWhMZn01ZLZQTqGuRrS8eNM2X5fvBOElJQMxZRaigPpTSKvxCdl+UZBOtBzkk9o0Y4dmY91tdOfxeK+J4RCZoYswHdIorVSgdbt4GF+KzXBWEuzmwr8IhieI5ZkuTMWbOCAC50BO3zgaTjSG8nF32GYiUFnKlKb1NvTyhTxFHZyZq3ZaHcVqwcEaHx3g7ik0hJygnOApx+WoBFNo+VJRNSp0ZSoEkGx7orXcN5R0YtbB+Kro5XOBPN6k35k+JMW4BeTUuSAGH39mHq+DFMzIGqGvoHPj7piSOCKDKBBIo4DsbPD6TQxeSkynEYg2U1KMWN+kS4YPA2PP9x8FCAcbgVyy2RdOV+YbSCuG4oZgbb/Tp8IRONR0ejhzKUgjiCjlUBcs/QH6t5R7w9WdLKs9xRjssaPvaBOJYpL5XDkh2LsKmLcLjpaFZlE5rOmyxzB1gOL46Q74kefZq/YtLY6UAKMr/AOpjq82cy5QN+98PhHL/AGK4Z+JWZpBTKD5cpGYm1HqAI2EnDoD/APIUohi5YliaMU3+7RTgSUakeb5k28nKPRoMZPCSCT5Qt4pj5GcuogEUbUj/AHAk/h5dwtdRQtTyf6wCvhYdXaKzOad0EBuoMOuK6I3zfaMx/Eeck4eWUklHaBwoe6CD9+UYObRI/Ok0T3mU+wpXyjoPt1hP+OqWlNiC4oKfduUc0mEJAS9Rrt0HzhdWbCXsMcF7P9qkKUoSkliMzqWX/sAAA1cn4Qyl8GwiLz5qtzlSBGfHEplEpBJJd6kknnc29IlOUq8wskaC56fXlHbGqn2amZi8LLS6ApSgQAMzOT00b4dIqPHpa1GUJSEgJLnKLahzyEZSVxDNRMtOUWd/jFuGZc2WlTJC1MSmrPq5O8LaGxpBoxyZOKCgogKLk6Vu7afIRHGmZKxeZaRLKyXyqcM4Dg6kFiaeEW47gWdJElfaKT+Uhlc2NjTTpFkpsTg8pP8AXklg9zRkv1AY9AYxOjbjK6HmFnnsjmNMxCg/O3laCXUkLIV3SaF/ukZjh2KVkUFUe4NGUKedH8YdzcSBLCQdS4JsCPi8EQThTdBklBJ/pqACgL1SokWIEWfy6dtL8jAOFntKLGpykCl3AgntVbwEpJUNx4XO9hisclRKFKIQUiw1v8iIq4hKSklRV3hrSnSFkrihBdkmpDsHY3qPGKeJrWslrElxrv8AODjhvQqWZx3ZZieIFSkkTHo5IBBtrvHsviCyBmIcGgJalTV9GBgPCyihQLhudg9IsXITdTEuRTa5bneGvGo+mhSzc05X0UYjFTJhNgF2vRy9NTY05mCpeJCMqFJmggVVYONRSrmrwZJyFISggZRfUudNwW+EEJ4hLYpWlSwkijkqUokipBrpTSAyatUMxtOr6Kp4UpIBmMH/ADIsORPvHrFCeByZqw+ZKwO/VszGhAI20eC5kyXlCFJEoJL90klJrRy9ejiA8RilSUukoWkmpJ743ZgPvrEvJplsIJ7RefZeSSFXD+6SR63/ANxKVwTDspKZYIPezGaklABq+butXUP1in8P2jFClS5VM2dTPWuUZibbxbgsiV/01zclQFJIBLs7gCx2qYKOSV7NcF7MeyMf+HlplpOYigCUMw55SJauRHrBmE4oSkug5rg9m7PXM6wGBOxjMsU5iJi1/wBhuOpD18oqWVJHasUzBq5araOweD+K1oxxjdmvwvFCr+mopchxlIPoPlFk5E5SSJZKmuKgdQSGMZfD8VSEpBRlNioqcHc1AymKp2KTPUZSlTkoejOQml3Kk/DWAc2zHjXaHS1KKcs0FjuDQ7FqQgxGAw+ZaTKQ4DgkO/jTSDMPhQkEpxCna6wVA+SifSFgyknMtKlD+4sRobOL2O8assk9MXLByVgeE4Sg5wFEAFr6dTXU+YiibwrDt+e40POwUHOn+UF4uWUzFZEKCqM1cz6jkRYwRIQBUqGfVzRO77q9Ic8lrZKscluxQvBJCT/TmAUr3aPu9X/eB5vDApYGfR/dAbqRvDOfigVZc7sQ7Enp4XPmYrmqZJIlglQLF2bTMVGraR1hRlkVb/f5KkcHQoOkKSGr3mI2OxECScEZSwtCzlUCkg+8xuSbEuAfCLU5knIpCg5oM3rlZwYDnIOZSSwY2q7mw5HU/J46tBwnNSdsOw2HnF/cI0U9b2LRbJQskhg4boabvASpxYAEgatcnfo8SRPWoMHd2H7MLczDGkLXLsKQFOxDFnLbA8mg/tx+oecJjNcKQpyB96CsS7Od+g/4/tCp4+T0UYcigvV/ehziMMlKARUGjszvdIe928WgZSQhqlT2L+ZimbNUkpIJBNy/X15xauYVISVF+7r/ANyPkIojHbIck3SZCbMCiAKAedLk9fnEZqCAxJzG/eDXJYvtAuPSAEkXeBkpA7wFd7/GC3ejIcJR9Sd/Z1/hjXDzfeZZDXYsomoJDVLWpEsDjpqVF2Ckuas4ez3rR/SAcLKBSpTVYV8QIvmoAmFqU0PhpGSfuzElfFFs/ElWYFSZZJo4OZhQJBFgGFesGcKWsJUy+6kuoCuYUcBQuW+PWAcPh0mahxcV/wAX+MMcRw6WmVPWEsQtKRU2uzO0IcFXRUsjVK/uUY/PmPdKcyQU5gLUrQsAREpSpcphnBL0UCU89L1ivEHKjKPdAdjW9TfnAyZhUkubW+xC+KapaG21t7G6eIrWvO6SRSgHqzfCGeMWChpilJVo6funjCr2eAUsBQBvcDaL+JTlPlc5a00hMlTHQplE2SDlzTgVAUofmaeUCGYUO+XwcpPIgW60guXJSUsQNTzudRXSPp2GQpLlIdtA2urXgOVPY9RQKcUFp9xSVAUyKDX5kQPhcMSSSFO1n7552IKYpkoDHk5EWYiYpASUqUHYFia0hnTo5xtUFS1kAHMu9CVkdWDfKjxfjZpSgqTLer5lEnS5a/S0B4SWO0PnWtbuCbGDUz1CWpibH5QyLRFli0+wDDYUqTmKSG7xzFsx5vox13MVYnEEsWNCycr35VqfCGfZhUslQen7wiwEwlzsFNQU8IarqyZtcvwGYRSzQswo7urm5HjrrEJmECiVJYh+6HrS6iSagWpv5znTChICaA6NzEVYmaRUGooDye0bdBQTltFKMMbX3VmASPGpJ6NE5K8mYBfJJuDuedPnFuKWewza5gH1qFOx0sIqy/1kpsAWp0gmmdF32W4cnMVpBSGdjZxa5onl0iXZTftAhviJhQlJSWJyPzfM79WirtOSf8R9IS8lFK8e13/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xMTEhUTExIWFhUXGCAbGBgYFx4gGhgfHRobGB0YGhgYHSggHRolHRofIjEiJSorLi4uFx8zODMsNygtLisBCgoKDg0OGxAQGzUlHyUyLS81Ly0vLSstLzUtLy8tLS0tLS0tLS0tLS0tLS0vLS0tLS0tLS0tLS0tLS0tLS0tLf/AABEIAPsAyQMBIgACEQEDEQH/xAAcAAACAwEBAQEAAAAAAAAAAAAEBQIDBgcBAAj/xAA+EAABAgQEAwUGBAYCAQUAAAABAhEAAyExBBJBUQVhcRMigZGhBjKxwdHwFEJS4QcVI2KS8SRyojNTgrLS/8QAGgEAAwEBAQEAAAAAAAAAAAAAAgMEAQAFBv/EAC0RAAICAgIBAgYBAwUAAAAAAAABAhEDIRIxBCJBEzJRYXHwgQWxwUKh0eHx/9oADAMBAAIRAxEAPwDL8UwxkqQKd5L0t9QOXWF7A2uBvtrBvG8UmatUxIIKjbYAN5kgmF8hJSDMIBAoxI/+tyItyU3o+ajGkXyUk0plNq3L06fvEpgZ3FQKg36dYM9kcEFzUpXRg4BFDa/KA+KTR2ilhJSFWGlKX2joxqFmNeqig3pa/SPZpzUegHhSC8HJHYmY4YKAINzzEVYFId1a76aDxhbT9zrrf0AJso5Qqja6HW3l8I0fDcGtkqlpJzpo5DlhVvpC7iOGQgpyLExJrsU8jpDPg+NSCkEVFQzu42rr84OKT0zssrSR7hOGTAokAhmPulw4pQ6NWDMPjEgpHu3rp9vv5wyncfmYhgUqlAMFFIck6urQbNAK+HAnuqBewy0PQ18jvHcuAtwTdw2aHC4kJAURqLXrQAPSv1g+bjAWynzo3jbzgPhWGdGRQUGIYvQsX5wwxqKgJAFCaX5x0W62XpOtHkmhYhh1t+0QEwKUpGQZSC5LNsX/AHEDdojIy8pILu1eTCw9IDnSpq3ypIS4cjUbu9mPWBfJ/g7klQBjVITMADKSl3SBQNrs3pAAlGZiEKCcyX/MBlUQFEJOwOUiGXFMPKQAFTCtaqEJcMHcE6M7c4AkLmFwlCsqqHR9NAw18zBJ1RLPTf8AgjxdapyipZyMWQnYChTTbeB/xaZaMsurmiikOWqS1W6xCemYDlWxCXoBvRyrd4FGNIT2eVgTUtU8nuz1jp+pCE2nf/pHDzCQ6Q3XWpcRCfKS5bupape9aehhnIkBZSn3QlLqJua1IatNvrAHGsoUEoKj3rEDo9L+kFwpWwIW5aEuImslrl7/ALxGSpyzsNfrHuMSaA6XbXnEfxrJYUflb1hS7L0rjosmqqctefxiaiLAlnqeUDYdZNAQR93eL5mKIBIccx90gtAuLuj5Sw/cFosyq3ECYRTmh7taGnrGi7n6f/KBbGxik2mhDMSwNPWPETKAbiJLLlvHxtA5FQOUdx+oK32MBilJAykvoXqdIoxE12JdrB+Qb5RFCnIBvtEcQkNT7rGJvoCMUmeguMvmeW0NkjMBoWYVr0fTrCuWXWQRT6w2wGLSiipQmOGILv1SRYiOUdgZFdIpXzAf7rHqEEAFN3rTx8IgtQuGILa21aCVLIYIZQo6tHNWrYtTm0dypi+DoecHUoVQXVo6fR/rD/ByQpSSsMTZktXV9IxODxeUgh62H0rG24FiFKygqSoE2dj0AIvGtJ0x3jv/AEj1PDyDmSqjUH+rwYqUwqB8hF0gUpTlFqxSBb2epGCoT4qQAScoOah584U4qUCoJTmAGgFH9XDU8Y0c2U9C8LOIAIClJBuzvZ+kE9iJw1YsxstKA6kBRWLk2HQ3c7nSFcmeEpUEsFGgW3+RYXO1d4KnYmWEqEyWVlwST+Y21Nuu0AzZSZhUopUE5aAFnNnNDTlyvHY8dNuX/RHlyLSh3+/b99hfxJlEFmA0arMLnma+MKFT2PdYvuaA/ekOzJFJZNLlRpbSjQsOGScqqljSlTuYY2r0SX9SeFmqljP3Co2c11oz28NoDxcwity19mhpJQgd5Q73u6U1gGYRMWUpRQ05/wC9YHlaMSdpiqcgrZgx13Pj8oDVKuH5dTDM91TJJBs5of8AcBY9yoKYlrlqE+MDysrxyd0CyqOknpT7pF/Zkpq4At47n7tFKZZLEBm2i9YdLMxB5N5HWMHSf3KJCWOWpzWHpDrIf0n/ACTCdKTVRDZeTXgv+XTdk/fjGqjWpN6B0LateYj1aMwu2x8zFikVyjr9mLzJyJCz+alR4P0cGN2xTlW0CSnDuyue3Nnj1LF771gmXw5ZklYSSgFyQHA67X9YEKaBz9841aRtpniFnSpfxGkEy11oWPr1jxAG13A+MXowag5o27+g9fKMW0BOSPFS8x95nudH58ucGcMM0oWEEBLArBbvMaUN9/OAVy78hUQXgMISkFi3KAW3oXKVRGHBpGRQKwWVY3T4uI3vCpRQ3cB1zafGMtgZSSUArKa7MTTTZ6RsOEsO4lRIIoCXboTGtUlQ/wAXe2NcHPBdnDb/AHrBk+XRx4x5g8MABBhlUhcnvR6sIutiLFrCVC6jr/vSIcQWkSwkiquduj69YZzMCCajX9r+MfTMEggOPdq/QwXNOhfw5bMwvg+ZQM+ksV5G4alqVeFJQzMABmJSNhQVJuecabiizMBb3Ae8XrGYnSzRayAHZ322G8NUnxRBmhFO0v5PsXlyKVm7wp4HUPzhdheHZ1IDKye7f16fGDPwyCHKggDvB9aijCtXfwguZNmKSeyASEgGhorLVqVjU+TtonlBCjivDBLKQSQCplF3IYOzbkwlnHKE5UlK6h3p/wBn3hrOmrJJrQgl7XFQd2ELylBYzFOSab6fSApt2xUpRXyoUzZKmJU77/Ek7xTMnFSSNEjzNPWDZ4VU2AvyMCrlpB924e+r3IgW/oHB32DSZnfU/hy+xDOZK/puQA4cfWFYSxNNYdy5bpSSXApzGrMdOe8Eugs9JpoTzEB3UbBy9vu7Q4/A/wBnoYXYhJKlMO6zNy5c4N/m03ZP+IjNlGOWOvUfYBIQoKUAqrlJsz1SDpTWKOMHvIDMkgqSAXygn3X5QecMQyiDS9m7z5ersfIwLxuQmWpKSO/2bq2qoingAfGC3xoRjuUwvChScMCyskxQB7zJXlIJSU63EIcccs1gCPlHQsBLlK4dISVB0qUsgX945ehf5xjfa7DFOMykgjKkpOwNnblrGzVIbjj6vtX9yGGTRSjdzQedtINlpcB7XbmNxEMEpAQ5BdzV+YD7EM/pBUlCSqjgaOzgfB4yLXuR5W+TrsFxEpIzKJFQS21r8q+kPeABGUZmsGY2oz9YrmcIzYVc29gNHdQSD5v6RbhcKuUolZUK5RQ3cVsz1sfGGKG3RsbSi5DqXhk0/MQFHvXDNZtamNFwhAcBqgAEvfm27Qrw/DlqKSxSwqRZVRUbPtGowGHISl2JGoDP4PeF5aPU8bG/oHy0MIsuIHM2wB6/SLpRIBcxMz0kiJEUzyDQUeDFQLiExlgtCqZhQlK0qsrby0jCcTQkrFaUYAUGjUvaOiYhQytrCLFSEHvhIcCgsLvtDsKaRF5UFNUIkICgXS4eqik0cftpFnCxLQUiqdSN9NPnDiZj5YSMyglBJ62u7Qg4vjklGRFTVlgM79R6w9PWiGUY43ybB5r5ZisqciTlAKnJ75Y0DWBMKJwluVNZIAD6gv8AAgQcrEBaDLQghIJsbMpw56uX5wBMwNHOUaZUn1JgHFp2yac0/l6AMZMFkil2uBy6CF5lLUHvdzsH/aG86WU7DToN+ZgLEJXMJILtU2FoW276CxtULFjnpDLDWNWzU61oPSFopQuKG+sG4oslAB/a5jkymatURROylV6g+Y/3EMyd4+w8rMpna/NydOUW/gP7k+v0jU2juME+xkmU7d4hRLXb4Qi41iSZ6zmJCTkDuaAt6s/jGqxspKA/fOqXUKDa0YpSqjM5c1+sFPWwfCW2amQpXZAvRI0LEd2FvESDOUxKmb3v+oJqdIP7TuZKjP3f/ifePgl/GE/EZrTpgSaZhXoGp5R2S6szxkpTf8hskMigoLvqd+mnhB/DmJAJCdhV/MVijDrHZSwxzAmr0bMTQfXeCKO4LfejChjXFONomySqbG02WqXKCc7oUe62jEE+9UWFIedqZhTnAzmqi9FO21HoDGRnqPddmzedDGr4IlBQN3tttSKLpB4nypexocElRYVo48DX4gQ7loLa0gDBIcAANu0Nks0SZJbPbwx0Z3+af11ynAIrVTE84KwuPUkMZiJlaMQVDwBcxnvbTCyhPRNmIJy5VAg7KFGsq1jBnBcEgHPKQlOc5lVch6sQ5CCrVr+cSOb50ejGEfhpmrw0wKQFaEODEF16bxbKQyQnlWnyiidMPQQ73JZAs4gA60hHjpzJJWEhI1Omzakw0nyuZblGexKFmaago+HP75w2KojzNijFpUtYKUJyG4D9dbdITYlDKYO5LJAFefTyh3xDFFyhKdHcDf79YS4CWStRsQXrvZ+rC/8AdFG0rPHzJOTRZh8EcygSoBgSfBqDWqfURbOw6EjITlGV33OoH7x9+IPaI3Di76P8UiKcRxBUxnZ9zbyHKFtzs6Pw3FWD4mWkTGJz5bnQQJIB/uZ6GocGtDrF2UEsBcb7X8KxPDKIGUHTWtLVG0A1Lo70u3ehVx4ATaBgBTnS5gXtiWSagHy+3gnjCe8AbhO/LnAad9Sx9WgemWQpwX4DMOLq0HzB+kN+2lcvMwsnpZBAFgPhttBP8t6xqZsYWF8SxJ7JZUTbfnY8oyYRUGHPtFMaWEhyVKApbeEqlMoRsmd4UKhb9xhggc60g/lADvQEW84X4decqJF1/N4acMUAtYITUAg67afOFPDakj+8n4xnaCw/NL8RNrLR/TAygsAxcAjVty/OBlUBdOtPt+UXBJSkILgLDq06EXpWCsSgEZghAKg5AtQaB6fGCj2eZkSb/fqD4mQkGXleqvD3VWja8FlMKNv8ow86c6pV2zDSzPG74LVIpYQ1+7KvE6X8mmwbBhSv3eDRQ76wDgUZriw+/SCSSa8vnEkuz3YLQm9osH2gJUnOkVIAr4A/CK+EzkTAmXKlZEVzOGAS1WD3NB5xoZuHeuxijCYNMvNlDEl6fAcr+cLbt2NjpNMYJY3EC4zCUJFeUXhVT4CJFbjlHJ0Y1aEU5BhPjJFSqHeNGWv3/qEeMWSTFMCHNSVMS4ialBINHLlvvlCWZLAWpQq9QTetxzH0hxxCQkhyl+9vCtbZ8rdRp8YpjSPH8hy6F0yhzWykHwdj6RGcS5YfbRfjJaSSwLEEAHpSKpDLDD8wdtgwf4tATk07EJWvwUH3hzSfRqxdhsO+Uge6kasw1PqPSPpyP6gbRCj5ZYomyVlQKWJpQbWYwttroLGouuXQv42ghZBIJy6eMAylW6D4wy4jKAUCR+VR9LQsKCG8IXf1PUhFPGmugnGKqGo6fv4wT/M5+/35QGq7bED0hp+DMZdDMUW/sQ9oZaRLStExCxnAICjmFDoQKcxtCOczIpoI+4qoslwQ5sb0sfKsezg4S16ekc2dCNRX8hKh/UBZnR8HPzhdwhXeHIQwx04gaihcEbp0f7rC3h9Fppf6CO6O8dNxbf7Vm2M/OUJUoslBY1pUUZ6NyifadC9GtfSKk4gBSKVyqFKMe6RXf6R8hSXSGBc1zU0NB4wyPpZ481zZ9ipZSE2BCxVy5vpG+9nZgN4xfFJvdQEs2YEU93S7VFY2Xs4sEs3ut4a+Tt5QfK4st8aFOK/Js5MsANrf75tFBmiWglRtcm14umoSUuokMKnbzjkHHvamfiJrSVZZSD3CffpQqobGxBBDRBOVI+hhBN0dblcSlqS+ZtK0L7NF6Fufj8I5Dw32lCUpQrOGRcJJHdYBiggqJuEulIq7mpc8L9sPzIlTAkKyqdFCb/lcAsX35wpZPqh0sDfTOiTJjAk/bRCWs5A8U4WYnESkzELISvcPY1TptBUuWAaFzz+WjdIaKqgDjADfSM3iplWGu7/KNDxWYygDpWMVxT2mlImlLdop7JFupNHiqElGNs8/NBznURZj8YoKUmz7dWHwMKjMANSzh33Yn5hodJ9ppK1ZWSFH9aByao+6RHETZY/9VKQdCJaTudCHB+XMwXxnVraPNz+E+XqdMU9oAWJt5wPgykA1/MQOgqB4P6Q3TiMMS7J0uhn5mtOjwJIUjtZyQEFLpWkk0qACE0NyI34nNE78dRT2DolEsa+4s/CJ4f3Xtcjy06iCpyEhcsAEMlbh3fu6OOvlF+DwiDLSCtlZU0dIAoBciOUkY8T4qjPccl2avdv1LQpxS3B6JHoIf+0ckIISC7dDvTuk7QhygpW35W+UJtW2epji1ijE+mItzI+DRq2X/wC3GWVLdIrqRDp5n6jHSYzChBxtTqBtQ6cudIpl+6irU+UQ4zPJYBm9WtaCJCO4nUtBNWxUfThRDik5RQokuS1TXl9mBcIGUP7R60i3i0slLioJ003ePuEpGUlVXMc1sZh1isd4ienMFXY2fwNOkMRNkFFFLExIBSDLGVZeoJBJGpc0o1ISnFkKGWjD0MeplqICypIGawNRZwpLONx1EFy2QRxen8D7HTkzEI7OhcZhWh1Z6N4xveBpQkMFEmj06PHNuHKzpuHNSdhagFo6l7N8NWpGYOEn8yrHmN4bNJRsd4yblVF/tStRwU/K5PZqYJv7pqBuBWMHwT2aQpMpWaZJmFICqCrpfUXL36iOoK4ckoWhypwHPQglLDQszaxjeIYzs8QUKIqApFQLXAJo4pHkeVOmkj6Tw42nZTieI8PKTgpiGmodgtOUltlp86s8PfZLhUvD4VSQSDMJWXU5t3RU7ARV7PYQz80yZKGRTKClAAqILhnFUOkF6XN7xrXcF9L/ABjcSrZudq6Qr4RMEtAS3cc20Lu9P+0HrklRcEUqDoX0HL6QvkOkZCCe/TLswr06xNmcAvT7oaGHwTZNkklYFxuQtcqblUzpNdgNSOgjjKF9mqZLy5luQ+zHQPr9Y7diJ4KSHYEEEgbhtdY5ejgsrFDtCyZrkrCRcAuAQTcjnfaB8h1Vm+KuXKuzCzVKdxToLtu3TzjqvBVrmYaSoJdRRVTs7FqsOUYHins/iZcwASirMKBPeYq0cVp5WjqHs4ZeHwkmXNWkrAYpaqSe9lPR/tod4sldiPPhcKehTxDhKyl1Bi71YwhGFAmkKyl0foeoOw1rHROIzpSgR3FMPdKX1ahAMZGRKlqnyAkM4U+Vr3agvTZ4vjOLPDyYGpaYlxWFlhSMh7xzOzg0QdCqgdtovTLSUoJJJKQ/eIDtoLCHvtDwVpklYJrnHffRL9WpFGD4dmkIIEuqR+oGo6RnGF2Bkhk48TK8alMXsL/EQsXQKA1+o+kP/ajBrl5UmuZL05EwmnS2BTR3Phy9YlnXJnoePFrFG+6PlK74AsFH4iGn4wQow1Vp2JPxintecD9h2N1so4pL/rjbL8iYLRIDJPL5ffnAUySVEKJqzdaw1kSVFiElg1dnY/CCT2KlXw0voLOLp/poLAZjXweLMPLASQSwLudmivjM5ylAsCfGLEe4qmYkW6kVjn2bDWJHipIKnQrMOUeEEJLO+Y+fdp8fOPJRygFJardYtLpScwPvn1CIy0Am/wB/JpvYDAJm4lPaIJQiqhfMSWSnoS/k0dtGJBYCmhFiARttHL/4SzkmXM/WJoJ/6sMvrm846XMlhn1Sb9CxHRoXkyXKvoXePi4wv6gcxc8f+kqWnfMkqPgyg3rCXivBEzZ8pdHQoKI21atw+sPJqiVHLYR4R3VPy83eFThy2x2PK46QeMRRmDC31iUhbhTaj5QuB7p5t8YOwoDHkGgjIyPk4ZLPq1T4QtxKihLgt1v5w5WKf/GMLiMVMmCYpKXCSQkEhlFJYODdNfHSNU1BbNeJ5HSLcbiCEhy16OKxleJN2gPalGYMpTFTA/mYVJ5bta8G4CelYUhWdapRYlQABJP5cqiGFLGHfs97OImtOxCSxLplgkZmN1B6JfTzpSKX8PJjuRDxzYs/GD3/AIPT7U4XDIaUDMWwGc0enn5Bn1jEYnivazs9RoQGykmxUCMw2e1Y6/OMpaCgSk5AcpTlDU2G23SOIfxGwww2JUhNZaxnSnVLkgseRt1aJY1eirLHnGpbHKUrZwoJ1IcuRraF65qyuUxAVmoXLVB3O0J/Z/EqmoUjOSQMwrcavDDFKWFS3cALSxI5/CK472ePJOEuI84hxKcFySSVEFRFXpkU4AqbbxPg+NnSUS0sFIKQD0AD9S220ZrGrIWlLnVjXY0dr6eMG4bGp7NCGOYCj7M2mjxrb9geTq7PvbPi3bKSUpIyhmOjBZanMwiSSWB8fFvrB/GEZlqI3a2wrAKXpp3h9+cJvTPQjfps8lJYO+p+saP8N/YPKM7JNC9H+zDf+cr/AEiMk6Y7ElQqlzQoigYmhveNPLkgHKklKQLtWw2o0IsJITnQR0omx3h1MSoAFmt1Jbm3KA5EPAyHG0IE8JF2d/GGGFQCFbNQ/wCP1hZxib/yFvoALu1BB+BX3FEG9PvnSDUnY+eOsX8FUrDlJFHDv9+EWGSSlgQTndn5Bi0VBajUg1trb5R9IoqhFfizRjJ4Xdm3/haGmzUsBmQ56hQ8rmOozZncWd0v6V9Y5h/DiYPxAA1lqfzT9+EdHmSkzZK5RXlKkqS+2YM4fmYTk1kv6o9LxXyw79mfYOak0eiT3uatvD5xdi7N99PveF/BcPlOQA5U83JOpJ1JMMJ6wVMKtfrAuTcbHKKToCKjnSkWJr0H7tDaSPfEKZCD+IGiRLUSdHdIYwzljvHYinoPlB49xBkqYRN25fKEcrhQm50heR0/l95yGcPa5h2q4hLjZ5kntQkkBTLAP5TQkNqHeuxjXFOOzlJqSowPsxweYifiMNOmFK0t2Z/W6icyRt3gSNzyMdGxeJTKyyxZKMygP0pYAdVKIDagKgXEYLDzJqJ4IUpDKBF1Ah0itWDu/hCLG8WylUxQda5lf+kuo6AqJHgIxyfHiNUU5Ob7/wCBnO4gEzAgNcuX2CSVHkM0cT/iXxxGJxqzKOaWhCZaVCxZWZRHJyz65Y89qvaBU0qRLWcqnzKBIzklyH/QKV1bzyyUgMPvpG41SAe3Zq/YJgZiiH7uulQbE8tN4fcYnqUBmQBlUGL6O/uv91gz+G+BkjCZ5krMpc0kF2OUMkM4tR9IY+1UmSJMwIQzjulxRqswrp6xRGzzMyTk5WJcdOCpsoqLEBTskfod+e0MMMUZUUcZRTL9PusA8fXKT2CkFVUrJCqt/TaniYKm4OWl3WKJoxDuBumjU1gWq6FpKqaEnFcSFKUQG+pJOkCgMyt6/E/SIYtDOBdw/VX+orVMeWPL0aFdF7inRN3zO7t5WePPxR3H+MWYoVJ0VmbzP0gv+Qr/AEmDlTBxcqaLULCVtLYOpnIJJDVahCetLw3lzCU901Dly9aaP97QB25mLbtJgUAWGVNnYAslxsYLxakplJXmFAq6WKiBRmZi58oTdaA+He2YDFz1KmKUWJevmf2jTcDlDKrMklku6WoS130jMqWC9Pt7xr+DKOjl60IAt+0NoblXo4gmFlFVMoGWrkUArcqLCPsROlg0GZrmgF2smpvvBfEZZJdSpVWYZqJbcAvfnrAaly0HvTZSS2gUfKhesArfsTOC9hx7L8ZEqamYpPdIZWjdOpEdQ4biBMHbSZgUmxO26VJNQqtmjjk7GyuxVkmZl2DJUL0PvAQ09g/abslmUtZYs2Y0I1QX/MLpJ6UgfLiotMs/p3J45LrZ0fi2JmJUAg9lLW+ZaZaip9QGFHFatrC0cdlyUZJakpGsycrvKOuRADk+DRoBJ7WWqWtWZK0kUToQwKVPcXBjjHHcLNw05cpalBQ8iNFA7GENt7Rbiipab6Oq+zHE0TxMmlSyhBylcxOVJJZXdBOxGmsO5M4LUoizU8GhT7FcPOGwEpJJKiDMU5cuslZS52fWGGCsSzPo73Y3YPD8VLRNk7sZQoxYBKgPHnDjaE2LJTnNbw6CsTldIUDG/hxlKc6VOQdRU92gsxDeI0Ect9uOPlS1ykFlGkwiyR/7Qb/y8t46hxTEJTLUWB7hLaUHOjvH58Rhpi6AFx7x23MLeOpDYZuUaIzZxBPp9IrTVVd/OsEqkhNy5226xCUU9qjYKSS+2YQwxnb8BJkSsNLQlQUoIDBmHqYT8bKuyyqYOD8DTYQvOI7UZpSCbB27qWLuRQmnTxilWEX3lTVZ2oH5DQCgvtBKeyGcPSAicmYuUFKBHYMSmrGxDfq+sNJ+JSJeWWkgNUqpToQ9dzAWEmJUcOHTREw927MGd6PFqcxBBTTQgjq5MKyPYeKCexYpTKzLNHzEUc10BrAyJgEsEkOWCR8X2i3ESUqUoABJcC/113MfT8AUkO2XRv3G8FphuTTLM3dA2eu7X+MPv5nM/V6RnMiwcp2UW5qZ/hEvxE7f4RnQcVo0p4aZpK37z1ehoXBfqIWcflqQhRWsuEgAfqfwtQlhDKbOTKKZhOr81EaVGrQi9teKCdNQJSGJSHDux69PJ4GrAxO9MyyUkv1v4xseCJVlSEtnbWoDPX0jPSpOXIi7qYnR/rGn9ncYlKgadxRCh5h/B46bdaKeKkSxK1y1nNlWGcnK9WAZt6QiShwTlJemx3B8hvG8GElk2cEhlDQ1o8U432drmGdLCrAsA++7mBXy8hPH1cfYx5QOzPcINDp3e8BpbaKxhitJBQ7WLFiCX94UjWYrhS1SZqu0KkplFTlB/IXuAB0saxnuHJAOYMdHcseot5wGeT7Lv6bBcWvuxv7Je3BwSOxnomLCScigp8o/QUqNgbHR22jU8ZlSeLykTUqyLTQMxU11JNauNdD4vzriuFBFAlye6Abk8jaNRwCSnALSQXSQ0w1YEv36aOD4DxhEpriqKnh4zZ0TD45apiZGTuZSSo0IZgBShJeD5fvEDQRluEe08teKTJSHoe81zSw01rrS0ahDiZ1EVYG3G2efmVSoOQXbpCfiLHOH2+kNcMDTpCDjVCrUvQWoBv4w+PzaJ8r9Ik4rjAiTMUU5kpQptqAkkxySXJShKZqvxaSpyVy1gIqSwZnPMvraOj+2E3/izEJFVDKaWdQB9HjnGIUfdKSWAo7Fv7afOMydg4emwDiUyWbFSTuVEqPh+wgb2eripOZIW0wOFVBD1BflFeLmoHulRGqV+8k8iAx8doZeweDMzFpqyUgqUo6AClgaktA9Ioeos6JREw5TloxKMrHcA5Sx5PC7Hz0qUUhQbXukKI/7EkX5Q6nTxLcd0AihI0PqDGf4qCkhYmAtTukH0NW8IVGTYnIlSoCVIQSgAEABsqizv/ekMf2hrh5WVICxo1ADlvyBiqVNUpPuEncILeNI+w65goJZUNiD/wCJIceYjXbAUtC7HrJelLv+/hHwkrWxs1n/AGhgrDlmUggO9xFWMlnmyrEcuTn7ENVVoUm29g02QUqcq2qA/hDKv2n94giUQASxUwuDXSoiz+ZK/Wj/AAH/AOoGVPsZjco/KCcZxBT7wokULPW4Ad6Qqw/B5yiZq0qJVUBxUG9zTyMaTFYfOuWomWo0ypPg5YU36UhnxeUlQSRlNyGUwDBvjAcmlYcUk6RkcJgs87+mghKLXLG5JIqTTaGOG9l1BWdL2dQcmupt98of8GkISCrMMz1L08h1hqmRKWhaM7lVyksRrd4KDk9nSdelGNOC7EhQm5QS35hW9ga0g2b7bSkIWO1VMZDoegUqzA6b2s7PCP2r4wmUmZhJQQsuAucpIKhd0JOpa5062zHDsN2tM1AXA1J5eV4Fxq22Uwx80lRvfZ72u/ES8RImFQUuUtQY91gkvQ6wk4OBlOm5/a0Z1eGm4dTgMQ4BF2IY+DGvWHPs1iAUMaEUMKzK42izw4cJ8WS40kFJKWYMHapqzubV0gOTPxCxlzrKcuVn/KwGXowHlBvEkqTLVlqDfoT9Wj7hcoKAJtr9mBTShY+UOWSmaT2BwwGLRmqoAlzX8po/jHWgDnRs28cp9ilf81DENlVQVApvqY6slTLl1dwfSKMHyWQeaqy1+P7hUpTTG5Ql43KdagxN+YNGhqsjOOggPHVWQ7WB8Xh0dOyOe1TOc+0yx2RuxLMDsCTpenOOeTMWUuwChsUhx0jpf8SVIlyJTBQSZgqwb3VOxBqY5bxWWUGxI0LX8YVbb2MiopaF/EiVHMCCk/pDeY0PKOh/wm4JnkzZhcFSwnMzgBKQsMNXKvSOaVJOkdH9h/bFGEw5kqKh3yqg0KUi/gfODq1RmRpR30avHcHmF2SlTK2U5FqIIpbcwCvh00MooB0cS0sNNA7xKZ7UInMEqUrYHM55NbyERxmPk+9MZWXRqADSjfCEtOwPb0ooM2aoMRQUAGnhAGIzOzEKdqDnrH3GeJCcFIwKsqqEs4JADqCVGxbXy3hV7LY9S1lLupBIZRLsxdyQ7jLUmOcG3dmU1FtobZJiHJWSkWYW65orl4kO5WSz0YNs7Xg/GYdSpZVmAdnBuLXbaARhl5VHKGBvf02jWhMZn01ZLZQTqGuRrS8eNM2X5fvBOElJQMxZRaigPpTSKvxCdl+UZBOtBzkk9o0Y4dmY91tdOfxeK+J4RCZoYswHdIorVSgdbt4GF+KzXBWEuzmwr8IhieI5ZkuTMWbOCAC50BO3zgaTjSG8nF32GYiUFnKlKb1NvTyhTxFHZyZq3ZaHcVqwcEaHx3g7ik0hJygnOApx+WoBFNo+VJRNSp0ZSoEkGx7orXcN5R0YtbB+Kro5XOBPN6k35k+JMW4BeTUuSAGH39mHq+DFMzIGqGvoHPj7piSOCKDKBBIo4DsbPD6TQxeSkynEYg2U1KMWN+kS4YPA2PP9x8FCAcbgVyy2RdOV+YbSCuG4oZgbb/Tp8IRONR0ejhzKUgjiCjlUBcs/QH6t5R7w9WdLKs9xRjssaPvaBOJYpL5XDkh2LsKmLcLjpaFZlE5rOmyxzB1gOL46Q74kefZq/YtLY6UAKMr/AOpjq82cy5QN+98PhHL/AGK4Z+JWZpBTKD5cpGYm1HqAI2EnDoD/APIUohi5YliaMU3+7RTgSUakeb5k28nKPRoMZPCSCT5Qt4pj5GcuogEUbUj/AHAk/h5dwtdRQtTyf6wCvhYdXaKzOad0EBuoMOuK6I3zfaMx/Eeck4eWUklHaBwoe6CD9+UYObRI/Ok0T3mU+wpXyjoPt1hP+OqWlNiC4oKfduUc0mEJAS9Rrt0HzhdWbCXsMcF7P9qkKUoSkliMzqWX/sAAA1cn4Qyl8GwiLz5qtzlSBGfHEplEpBJJd6kknnc29IlOUq8wskaC56fXlHbGqn2amZi8LLS6ApSgQAMzOT00b4dIqPHpa1GUJSEgJLnKLahzyEZSVxDNRMtOUWd/jFuGZc2WlTJC1MSmrPq5O8LaGxpBoxyZOKCgogKLk6Vu7afIRHGmZKxeZaRLKyXyqcM4Dg6kFiaeEW47gWdJElfaKT+Uhlc2NjTTpFkpsTg8pP8AXklg9zRkv1AY9AYxOjbjK6HmFnnsjmNMxCg/O3laCXUkLIV3SaF/ukZjh2KVkUFUe4NGUKedH8YdzcSBLCQdS4JsCPi8EQThTdBklBJ/pqACgL1SokWIEWfy6dtL8jAOFntKLGpykCl3AgntVbwEpJUNx4XO9hisclRKFKIQUiw1v8iIq4hKSklRV3hrSnSFkrihBdkmpDsHY3qPGKeJrWslrElxrv8AODjhvQqWZx3ZZieIFSkkTHo5IBBtrvHsviCyBmIcGgJalTV9GBgPCyihQLhudg9IsXITdTEuRTa5bneGvGo+mhSzc05X0UYjFTJhNgF2vRy9NTY05mCpeJCMqFJmggVVYONRSrmrwZJyFISggZRfUudNwW+EEJ4hLYpWlSwkijkqUokipBrpTSAyatUMxtOr6Kp4UpIBmMH/ADIsORPvHrFCeByZqw+ZKwO/VszGhAI20eC5kyXlCFJEoJL90klJrRy9ejiA8RilSUukoWkmpJ743ZgPvrEvJplsIJ7RefZeSSFXD+6SR63/ANxKVwTDspKZYIPezGaklABq+butXUP1in8P2jFClS5VM2dTPWuUZibbxbgsiV/01zclQFJIBLs7gCx2qYKOSV7NcF7MeyMf+HlplpOYigCUMw55SJauRHrBmE4oSkug5rg9m7PXM6wGBOxjMsU5iJi1/wBhuOpD18oqWVJHasUzBq5araOweD+K1oxxjdmvwvFCr+mopchxlIPoPlFk5E5SSJZKmuKgdQSGMZfD8VSEpBRlNioqcHc1AymKp2KTPUZSlTkoejOQml3Kk/DWAc2zHjXaHS1KKcs0FjuDQ7FqQgxGAw+ZaTKQ4DgkO/jTSDMPhQkEpxCna6wVA+SifSFgyknMtKlD+4sRobOL2O8assk9MXLByVgeE4Sg5wFEAFr6dTXU+YiibwrDt+e40POwUHOn+UF4uWUzFZEKCqM1cz6jkRYwRIQBUqGfVzRO77q9Ic8lrZKscluxQvBJCT/TmAUr3aPu9X/eB5vDApYGfR/dAbqRvDOfigVZc7sQ7Enp4XPmYrmqZJIlglQLF2bTMVGraR1hRlkVb/f5KkcHQoOkKSGr3mI2OxECScEZSwtCzlUCkg+8xuSbEuAfCLU5knIpCg5oM3rlZwYDnIOZSSwY2q7mw5HU/J46tBwnNSdsOw2HnF/cI0U9b2LRbJQskhg4boabvASpxYAEgatcnfo8SRPWoMHd2H7MLczDGkLXLsKQFOxDFnLbA8mg/tx+oecJjNcKQpyB96CsS7Od+g/4/tCp4+T0UYcigvV/ehziMMlKARUGjszvdIe928WgZSQhqlT2L+ZimbNUkpIJBNy/X15xauYVISVF+7r/ANyPkIojHbIck3SZCbMCiAKAedLk9fnEZqCAxJzG/eDXJYvtAuPSAEkXeBkpA7wFd7/GC3ejIcJR9Sd/Z1/hjXDzfeZZDXYsomoJDVLWpEsDjpqVF2Ckuas4ez3rR/SAcLKBSpTVYV8QIvmoAmFqU0PhpGSfuzElfFFs/ElWYFSZZJo4OZhQJBFgGFesGcKWsJUy+6kuoCuYUcBQuW+PWAcPh0mahxcV/wAX+MMcRw6WmVPWEsQtKRU2uzO0IcFXRUsjVK/uUY/PmPdKcyQU5gLUrQsAREpSpcphnBL0UCU89L1ivEHKjKPdAdjW9TfnAyZhUkubW+xC+KapaG21t7G6eIrWvO6SRSgHqzfCGeMWChpilJVo6funjCr2eAUsBQBvcDaL+JTlPlc5a00hMlTHQplE2SDlzTgVAUofmaeUCGYUO+XwcpPIgW60guXJSUsQNTzudRXSPp2GQpLlIdtA2urXgOVPY9RQKcUFp9xSVAUyKDX5kQPhcMSSSFO1n7552IKYpkoDHk5EWYiYpASUqUHYFia0hnTo5xtUFS1kAHMu9CVkdWDfKjxfjZpSgqTLer5lEnS5a/S0B4SWO0PnWtbuCbGDUz1CWpibH5QyLRFli0+wDDYUqTmKSG7xzFsx5vox13MVYnEEsWNCycr35VqfCGfZhUslQen7wiwEwlzsFNQU8IarqyZtcvwGYRSzQswo7urm5HjrrEJmECiVJYh+6HrS6iSagWpv5znTChICaA6NzEVYmaRUGooDye0bdBQTltFKMMbX3VmASPGpJ6NE5K8mYBfJJuDuedPnFuKWewza5gH1qFOx0sIqy/1kpsAWp0gmmdF32W4cnMVpBSGdjZxa5onl0iXZTftAhviJhQlJSWJyPzfM79WirtOSf8R9IS8lFK8e13/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92348" y="1324318"/>
            <a:ext cx="4957865" cy="923330"/>
          </a:xfrm>
          <a:prstGeom prst="rect">
            <a:avLst/>
          </a:prstGeom>
        </p:spPr>
        <p:txBody>
          <a:bodyPr wrap="square">
            <a:spAutoFit/>
          </a:bodyPr>
          <a:lstStyle/>
          <a:p>
            <a:pPr fontAlgn="base"/>
            <a:r>
              <a:rPr lang="en-US" dirty="0">
                <a:solidFill>
                  <a:schemeClr val="bg1"/>
                </a:solidFill>
              </a:rPr>
              <a:t>"The tomb in which his body was placed could not contain that body. Nor could the act of murder still that voice. </a:t>
            </a:r>
          </a:p>
        </p:txBody>
      </p:sp>
      <p:grpSp>
        <p:nvGrpSpPr>
          <p:cNvPr id="13" name="Group 12"/>
          <p:cNvGrpSpPr/>
          <p:nvPr/>
        </p:nvGrpSpPr>
        <p:grpSpPr>
          <a:xfrm>
            <a:off x="583659" y="2520747"/>
            <a:ext cx="2105161" cy="2945957"/>
            <a:chOff x="5846323" y="886501"/>
            <a:chExt cx="2105161" cy="2945957"/>
          </a:xfrm>
        </p:grpSpPr>
        <p:pic>
          <p:nvPicPr>
            <p:cNvPr id="34820" name="Picture 4" descr="https://upload.wikimedia.org/wikipedia/commons/thumb/e/e6/Nabi_Yahya_Mosque%2C_Sebastia%2C_c._1920.jpg/220px-Nabi_Yahya_Mosque%2C_Sebastia%2C_c._1920.jpg"/>
            <p:cNvPicPr>
              <a:picLocks noChangeAspect="1" noChangeArrowheads="1"/>
            </p:cNvPicPr>
            <p:nvPr/>
          </p:nvPicPr>
          <p:blipFill>
            <a:blip r:embed="rId3" cstate="print"/>
            <a:srcRect/>
            <a:stretch>
              <a:fillRect/>
            </a:stretch>
          </p:blipFill>
          <p:spPr bwMode="auto">
            <a:xfrm>
              <a:off x="5855984" y="886501"/>
              <a:ext cx="2095500" cy="2352675"/>
            </a:xfrm>
            <a:prstGeom prst="rect">
              <a:avLst/>
            </a:prstGeom>
            <a:noFill/>
          </p:spPr>
        </p:pic>
        <p:sp>
          <p:nvSpPr>
            <p:cNvPr id="12" name="Rectangle 11"/>
            <p:cNvSpPr/>
            <p:nvPr/>
          </p:nvSpPr>
          <p:spPr>
            <a:xfrm>
              <a:off x="5846323" y="3232294"/>
              <a:ext cx="2101175" cy="600164"/>
            </a:xfrm>
            <a:prstGeom prst="rect">
              <a:avLst/>
            </a:prstGeom>
          </p:spPr>
          <p:txBody>
            <a:bodyPr wrap="square">
              <a:spAutoFit/>
            </a:bodyPr>
            <a:lstStyle/>
            <a:p>
              <a:r>
                <a:rPr lang="en-US" sz="1100" dirty="0" err="1">
                  <a:solidFill>
                    <a:schemeClr val="bg1"/>
                  </a:solidFill>
                </a:rPr>
                <a:t>Nabi</a:t>
              </a:r>
              <a:r>
                <a:rPr lang="en-US" sz="1100" dirty="0">
                  <a:solidFill>
                    <a:schemeClr val="bg1"/>
                  </a:solidFill>
                </a:rPr>
                <a:t> </a:t>
              </a:r>
              <a:r>
                <a:rPr lang="en-US" sz="1100" dirty="0" err="1">
                  <a:solidFill>
                    <a:schemeClr val="bg1"/>
                  </a:solidFill>
                </a:rPr>
                <a:t>Yahya</a:t>
              </a:r>
              <a:r>
                <a:rPr lang="en-US" sz="1100" dirty="0">
                  <a:solidFill>
                    <a:schemeClr val="bg1"/>
                  </a:solidFill>
                </a:rPr>
                <a:t> Mosque in </a:t>
              </a:r>
              <a:r>
                <a:rPr lang="en-US" sz="1100" dirty="0" err="1">
                  <a:solidFill>
                    <a:schemeClr val="bg1"/>
                  </a:solidFill>
                </a:rPr>
                <a:t>Sebastia</a:t>
              </a:r>
              <a:r>
                <a:rPr lang="en-US" sz="1100" dirty="0">
                  <a:solidFill>
                    <a:schemeClr val="bg1"/>
                  </a:solidFill>
                </a:rPr>
                <a:t>, near Nablus, West Bank, the traditional burial site</a:t>
              </a:r>
            </a:p>
          </p:txBody>
        </p:sp>
      </p:grpSp>
      <p:grpSp>
        <p:nvGrpSpPr>
          <p:cNvPr id="15" name="Group 14"/>
          <p:cNvGrpSpPr/>
          <p:nvPr/>
        </p:nvGrpSpPr>
        <p:grpSpPr>
          <a:xfrm>
            <a:off x="6239121" y="992220"/>
            <a:ext cx="3819278" cy="3389134"/>
            <a:chOff x="8029011" y="3336586"/>
            <a:chExt cx="3819278" cy="3389134"/>
          </a:xfrm>
        </p:grpSpPr>
        <p:pic>
          <p:nvPicPr>
            <p:cNvPr id="34818" name="Picture 2" descr="http://s0.geograph.org.uk/geophotos/01/02/55/1025593_f81047e1.jpg"/>
            <p:cNvPicPr>
              <a:picLocks noChangeAspect="1" noChangeArrowheads="1"/>
            </p:cNvPicPr>
            <p:nvPr/>
          </p:nvPicPr>
          <p:blipFill>
            <a:blip r:embed="rId4" cstate="print"/>
            <a:srcRect/>
            <a:stretch>
              <a:fillRect/>
            </a:stretch>
          </p:blipFill>
          <p:spPr bwMode="auto">
            <a:xfrm>
              <a:off x="8029011" y="3336586"/>
              <a:ext cx="3786785" cy="2840089"/>
            </a:xfrm>
            <a:prstGeom prst="rect">
              <a:avLst/>
            </a:prstGeom>
            <a:noFill/>
          </p:spPr>
        </p:pic>
        <p:sp>
          <p:nvSpPr>
            <p:cNvPr id="14" name="Rectangle 13"/>
            <p:cNvSpPr/>
            <p:nvPr/>
          </p:nvSpPr>
          <p:spPr>
            <a:xfrm>
              <a:off x="8044775" y="6125556"/>
              <a:ext cx="3803514" cy="600164"/>
            </a:xfrm>
            <a:prstGeom prst="rect">
              <a:avLst/>
            </a:prstGeom>
          </p:spPr>
          <p:txBody>
            <a:bodyPr wrap="square">
              <a:spAutoFit/>
            </a:bodyPr>
            <a:lstStyle/>
            <a:p>
              <a:r>
                <a:rPr lang="en-US" sz="1100" dirty="0">
                  <a:solidFill>
                    <a:schemeClr val="bg1"/>
                  </a:solidFill>
                </a:rPr>
                <a:t>The current official place for the Catholic Church is the Shrine of Saint John the </a:t>
              </a:r>
              <a:r>
                <a:rPr lang="en-US" sz="1100" dirty="0" err="1">
                  <a:solidFill>
                    <a:schemeClr val="bg1"/>
                  </a:solidFill>
                </a:rPr>
                <a:t>Baptiste</a:t>
              </a:r>
              <a:r>
                <a:rPr lang="en-US" sz="1100" dirty="0">
                  <a:solidFill>
                    <a:schemeClr val="bg1"/>
                  </a:solidFill>
                </a:rPr>
                <a:t> (</a:t>
              </a:r>
              <a:r>
                <a:rPr lang="en-US" sz="1100" dirty="0" err="1">
                  <a:solidFill>
                    <a:schemeClr val="bg1"/>
                  </a:solidFill>
                </a:rPr>
                <a:t>Nabi</a:t>
              </a:r>
              <a:r>
                <a:rPr lang="en-US" sz="1100" dirty="0">
                  <a:solidFill>
                    <a:schemeClr val="bg1"/>
                  </a:solidFill>
                </a:rPr>
                <a:t> </a:t>
              </a:r>
              <a:r>
                <a:rPr lang="en-US" sz="1100" dirty="0" err="1">
                  <a:solidFill>
                    <a:schemeClr val="bg1"/>
                  </a:solidFill>
                </a:rPr>
                <a:t>Yahya</a:t>
              </a:r>
              <a:r>
                <a:rPr lang="en-US" sz="1100" dirty="0">
                  <a:solidFill>
                    <a:schemeClr val="bg1"/>
                  </a:solidFill>
                </a:rPr>
                <a:t> in Arabic) inside the Umayyad Mosque in Damascus;.</a:t>
              </a:r>
            </a:p>
          </p:txBody>
        </p:sp>
      </p:grpSp>
      <p:sp>
        <p:nvSpPr>
          <p:cNvPr id="16" name="Rectangle 15"/>
          <p:cNvSpPr/>
          <p:nvPr/>
        </p:nvSpPr>
        <p:spPr>
          <a:xfrm>
            <a:off x="3145278" y="4549676"/>
            <a:ext cx="9046722" cy="2308324"/>
          </a:xfrm>
          <a:prstGeom prst="rect">
            <a:avLst/>
          </a:prstGeom>
        </p:spPr>
        <p:txBody>
          <a:bodyPr wrap="square">
            <a:spAutoFit/>
          </a:bodyPr>
          <a:lstStyle/>
          <a:p>
            <a:pPr fontAlgn="base"/>
            <a:r>
              <a:rPr lang="en-US" dirty="0">
                <a:solidFill>
                  <a:schemeClr val="bg1"/>
                </a:solidFill>
              </a:rPr>
              <a:t>To the world we declare that at Harmony, Pennsylvania, on 15 May 1829, an angel, 'who announced himself as John, the same that is called John the Baptist in the New Testament' (D&amp;C 13, section heading), came as a resurrected personage to Joseph Smith and Oliver Cowdery. . . . </a:t>
            </a:r>
          </a:p>
          <a:p>
            <a:pPr fontAlgn="base"/>
            <a:r>
              <a:rPr lang="en-US" dirty="0">
                <a:solidFill>
                  <a:schemeClr val="bg1"/>
                </a:solidFill>
              </a:rPr>
              <a:t>The Aaronic Priesthood was restored to the earth.</a:t>
            </a:r>
          </a:p>
          <a:p>
            <a:pPr fontAlgn="base"/>
            <a:endParaRPr lang="en-US" dirty="0">
              <a:solidFill>
                <a:schemeClr val="bg1"/>
              </a:solidFill>
            </a:endParaRPr>
          </a:p>
          <a:p>
            <a:pPr fontAlgn="base"/>
            <a:r>
              <a:rPr lang="en-US" dirty="0">
                <a:solidFill>
                  <a:schemeClr val="bg1"/>
                </a:solidFill>
              </a:rPr>
              <a:t>"Thanks to that memorable event, I was given the privilege to bear the Aaronic Priesthood, as have millions of young men in these latter days.”)</a:t>
            </a:r>
          </a:p>
        </p:txBody>
      </p:sp>
      <p:pic>
        <p:nvPicPr>
          <p:cNvPr id="17" name="Picture 16" descr="President monson1.jpg"/>
          <p:cNvPicPr>
            <a:picLocks noChangeAspect="1"/>
          </p:cNvPicPr>
          <p:nvPr/>
        </p:nvPicPr>
        <p:blipFill>
          <a:blip r:embed="rId5" cstate="print"/>
          <a:stretch>
            <a:fillRect/>
          </a:stretch>
        </p:blipFill>
        <p:spPr>
          <a:xfrm>
            <a:off x="10972800" y="162634"/>
            <a:ext cx="964152" cy="1277379"/>
          </a:xfrm>
          <a:prstGeom prst="rect">
            <a:avLst/>
          </a:prstGeom>
        </p:spPr>
      </p:pic>
      <p:sp>
        <p:nvSpPr>
          <p:cNvPr id="18" name="Rectangle 17"/>
          <p:cNvSpPr/>
          <p:nvPr/>
        </p:nvSpPr>
        <p:spPr>
          <a:xfrm>
            <a:off x="0" y="6550223"/>
            <a:ext cx="1308050" cy="307777"/>
          </a:xfrm>
          <a:prstGeom prst="rect">
            <a:avLst/>
          </a:prstGeom>
        </p:spPr>
        <p:txBody>
          <a:bodyPr wrap="none">
            <a:spAutoFit/>
          </a:bodyPr>
          <a:lstStyle/>
          <a:p>
            <a:r>
              <a:rPr lang="en-US" sz="1400" dirty="0">
                <a:solidFill>
                  <a:schemeClr val="bg1"/>
                </a:solidFill>
              </a:rPr>
              <a:t>Matthew 14:12</a:t>
            </a:r>
            <a:endParaRPr lang="en-US" sz="1400" dirty="0"/>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Modern No. 20" pitchFamily="18" charset="0"/>
              </a:rPr>
              <a:t>A Desert Place Apart </a:t>
            </a:r>
          </a:p>
        </p:txBody>
      </p:sp>
      <p:sp>
        <p:nvSpPr>
          <p:cNvPr id="149" name="TextBox 148"/>
          <p:cNvSpPr txBox="1"/>
          <p:nvPr/>
        </p:nvSpPr>
        <p:spPr>
          <a:xfrm>
            <a:off x="11391089" y="6488668"/>
            <a:ext cx="642026" cy="369332"/>
          </a:xfrm>
          <a:prstGeom prst="rect">
            <a:avLst/>
          </a:prstGeom>
          <a:noFill/>
        </p:spPr>
        <p:txBody>
          <a:bodyPr wrap="square" rtlCol="0">
            <a:spAutoFit/>
          </a:bodyPr>
          <a:lstStyle/>
          <a:p>
            <a:pPr algn="r"/>
            <a:r>
              <a:rPr lang="en-US" dirty="0">
                <a:solidFill>
                  <a:schemeClr val="bg1"/>
                </a:solidFill>
              </a:rPr>
              <a:t>(4)</a:t>
            </a:r>
          </a:p>
        </p:txBody>
      </p:sp>
      <p:sp>
        <p:nvSpPr>
          <p:cNvPr id="33794" name="AutoShape 2" descr="data:image/jpeg;base64,/9j/4AAQSkZJRgABAQAAAQABAAD/2wCEAAkGBxMTEhUTExIWFhUXGCAbGBgYFx4gGhgfHRobGB0YGhgYHSggHRolHRofIjEiJSorLi4uFx8zODMsNygtLisBCgoKDg0OGxAQGzUlHyUyLS81Ly0vLSstLzUtLy8tLS0tLS0tLS0tLS0tLS0vLS0tLS0tLS0tLS0tLS0tLS0tLf/AABEIAPsAyQMBIgACEQEDEQH/xAAcAAACAwEBAQEAAAAAAAAAAAAEBQIDBgcBAAj/xAA+EAABAgQEAwUGBAYCAQUAAAABAhEAAyExBBJBUQVhcRMigZGhBjKxwdHwFEJS4QcVI2KS8SRyojNTgrLS/8QAGgEAAwEBAQEAAAAAAAAAAAAAAgMEAQAFBv/EAC0RAAICAgIBAgYBAwUAAAAAAAABAhEDIRIxBCJBEzJRYXHwgQWxwUKh0eHx/9oADAMBAAIRAxEAPwDL8UwxkqQKd5L0t9QOXWF7A2uBvtrBvG8UmatUxIIKjbYAN5kgmF8hJSDMIBAoxI/+tyItyU3o+ajGkXyUk0plNq3L06fvEpgZ3FQKg36dYM9kcEFzUpXRg4BFDa/KA+KTR2ilhJSFWGlKX2joxqFmNeqig3pa/SPZpzUegHhSC8HJHYmY4YKAINzzEVYFId1a76aDxhbT9zrrf0AJso5Qqja6HW3l8I0fDcGtkqlpJzpo5DlhVvpC7iOGQgpyLExJrsU8jpDPg+NSCkEVFQzu42rr84OKT0zssrSR7hOGTAokAhmPulw4pQ6NWDMPjEgpHu3rp9vv5wyncfmYhgUqlAMFFIck6urQbNAK+HAnuqBewy0PQ18jvHcuAtwTdw2aHC4kJAURqLXrQAPSv1g+bjAWynzo3jbzgPhWGdGRQUGIYvQsX5wwxqKgJAFCaX5x0W62XpOtHkmhYhh1t+0QEwKUpGQZSC5LNsX/AHEDdojIy8pILu1eTCw9IDnSpq3ypIS4cjUbu9mPWBfJ/g7klQBjVITMADKSl3SBQNrs3pAAlGZiEKCcyX/MBlUQFEJOwOUiGXFMPKQAFTCtaqEJcMHcE6M7c4AkLmFwlCsqqHR9NAw18zBJ1RLPTf8AgjxdapyipZyMWQnYChTTbeB/xaZaMsurmiikOWqS1W6xCemYDlWxCXoBvRyrd4FGNIT2eVgTUtU8nuz1jp+pCE2nf/pHDzCQ6Q3XWpcRCfKS5bupape9aehhnIkBZSn3QlLqJua1IatNvrAHGsoUEoKj3rEDo9L+kFwpWwIW5aEuImslrl7/ALxGSpyzsNfrHuMSaA6XbXnEfxrJYUflb1hS7L0rjosmqqctefxiaiLAlnqeUDYdZNAQR93eL5mKIBIccx90gtAuLuj5Sw/cFosyq3ECYRTmh7taGnrGi7n6f/KBbGxik2mhDMSwNPWPETKAbiJLLlvHxtA5FQOUdx+oK32MBilJAykvoXqdIoxE12JdrB+Qb5RFCnIBvtEcQkNT7rGJvoCMUmeguMvmeW0NkjMBoWYVr0fTrCuWXWQRT6w2wGLSiipQmOGILv1SRYiOUdgZFdIpXzAf7rHqEEAFN3rTx8IgtQuGILa21aCVLIYIZQo6tHNWrYtTm0dypi+DoecHUoVQXVo6fR/rD/ByQpSSsMTZktXV9IxODxeUgh62H0rG24FiFKygqSoE2dj0AIvGtJ0x3jv/AEj1PDyDmSqjUH+rwYqUwqB8hF0gUpTlFqxSBb2epGCoT4qQAScoOah584U4qUCoJTmAGgFH9XDU8Y0c2U9C8LOIAIClJBuzvZ+kE9iJw1YsxstKA6kBRWLk2HQ3c7nSFcmeEpUEsFGgW3+RYXO1d4KnYmWEqEyWVlwST+Y21Nuu0AzZSZhUopUE5aAFnNnNDTlyvHY8dNuX/RHlyLSh3+/b99hfxJlEFmA0arMLnma+MKFT2PdYvuaA/ekOzJFJZNLlRpbSjQsOGScqqljSlTuYY2r0SX9SeFmqljP3Co2c11oz28NoDxcwity19mhpJQgd5Q73u6U1gGYRMWUpRQ05/wC9YHlaMSdpiqcgrZgx13Pj8oDVKuH5dTDM91TJJBs5of8AcBY9yoKYlrlqE+MDysrxyd0CyqOknpT7pF/Zkpq4At47n7tFKZZLEBm2i9YdLMxB5N5HWMHSf3KJCWOWpzWHpDrIf0n/ACTCdKTVRDZeTXgv+XTdk/fjGqjWpN6B0LateYj1aMwu2x8zFikVyjr9mLzJyJCz+alR4P0cGN2xTlW0CSnDuyue3Nnj1LF771gmXw5ZklYSSgFyQHA67X9YEKaBz9841aRtpniFnSpfxGkEy11oWPr1jxAG13A+MXowag5o27+g9fKMW0BOSPFS8x95nudH58ucGcMM0oWEEBLArBbvMaUN9/OAVy78hUQXgMISkFi3KAW3oXKVRGHBpGRQKwWVY3T4uI3vCpRQ3cB1zafGMtgZSSUArKa7MTTTZ6RsOEsO4lRIIoCXboTGtUlQ/wAXe2NcHPBdnDb/AHrBk+XRx4x5g8MABBhlUhcnvR6sIutiLFrCVC6jr/vSIcQWkSwkiquduj69YZzMCCajX9r+MfTMEggOPdq/QwXNOhfw5bMwvg+ZQM+ksV5G4alqVeFJQzMABmJSNhQVJuecabiizMBb3Ae8XrGYnSzRayAHZ322G8NUnxRBmhFO0v5PsXlyKVm7wp4HUPzhdheHZ1IDKye7f16fGDPwyCHKggDvB9aijCtXfwguZNmKSeyASEgGhorLVqVjU+TtonlBCjivDBLKQSQCplF3IYOzbkwlnHKE5UlK6h3p/wBn3hrOmrJJrQgl7XFQd2ELylBYzFOSab6fSApt2xUpRXyoUzZKmJU77/Ek7xTMnFSSNEjzNPWDZ4VU2AvyMCrlpB924e+r3IgW/oHB32DSZnfU/hy+xDOZK/puQA4cfWFYSxNNYdy5bpSSXApzGrMdOe8Eugs9JpoTzEB3UbBy9vu7Q4/A/wBnoYXYhJKlMO6zNy5c4N/m03ZP+IjNlGOWOvUfYBIQoKUAqrlJsz1SDpTWKOMHvIDMkgqSAXygn3X5QecMQyiDS9m7z5ersfIwLxuQmWpKSO/2bq2qoingAfGC3xoRjuUwvChScMCyskxQB7zJXlIJSU63EIcccs1gCPlHQsBLlK4dISVB0qUsgX945ehf5xjfa7DFOMykgjKkpOwNnblrGzVIbjj6vtX9yGGTRSjdzQedtINlpcB7XbmNxEMEpAQ5BdzV+YD7EM/pBUlCSqjgaOzgfB4yLXuR5W+TrsFxEpIzKJFQS21r8q+kPeABGUZmsGY2oz9YrmcIzYVc29gNHdQSD5v6RbhcKuUolZUK5RQ3cVsz1sfGGKG3RsbSi5DqXhk0/MQFHvXDNZtamNFwhAcBqgAEvfm27Qrw/DlqKSxSwqRZVRUbPtGowGHISl2JGoDP4PeF5aPU8bG/oHy0MIsuIHM2wB6/SLpRIBcxMz0kiJEUzyDQUeDFQLiExlgtCqZhQlK0qsrby0jCcTQkrFaUYAUGjUvaOiYhQytrCLFSEHvhIcCgsLvtDsKaRF5UFNUIkICgXS4eqik0cftpFnCxLQUiqdSN9NPnDiZj5YSMyglBJ62u7Qg4vjklGRFTVlgM79R6w9PWiGUY43ybB5r5ZisqciTlAKnJ75Y0DWBMKJwluVNZIAD6gv8AAgQcrEBaDLQghIJsbMpw56uX5wBMwNHOUaZUn1JgHFp2yac0/l6AMZMFkil2uBy6CF5lLUHvdzsH/aG86WU7DToN+ZgLEJXMJILtU2FoW276CxtULFjnpDLDWNWzU61oPSFopQuKG+sG4oslAB/a5jkymatURROylV6g+Y/3EMyd4+w8rMpna/NydOUW/gP7k+v0jU2juME+xkmU7d4hRLXb4Qi41iSZ6zmJCTkDuaAt6s/jGqxspKA/fOqXUKDa0YpSqjM5c1+sFPWwfCW2amQpXZAvRI0LEd2FvESDOUxKmb3v+oJqdIP7TuZKjP3f/ifePgl/GE/EZrTpgSaZhXoGp5R2S6szxkpTf8hskMigoLvqd+mnhB/DmJAJCdhV/MVijDrHZSwxzAmr0bMTQfXeCKO4LfejChjXFONomySqbG02WqXKCc7oUe62jEE+9UWFIedqZhTnAzmqi9FO21HoDGRnqPddmzedDGr4IlBQN3tttSKLpB4nypexocElRYVo48DX4gQ7loLa0gDBIcAANu0Nks0SZJbPbwx0Z3+af11ynAIrVTE84KwuPUkMZiJlaMQVDwBcxnvbTCyhPRNmIJy5VAg7KFGsq1jBnBcEgHPKQlOc5lVch6sQ5CCrVr+cSOb50ejGEfhpmrw0wKQFaEODEF16bxbKQyQnlWnyiidMPQQ73JZAs4gA60hHjpzJJWEhI1Omzakw0nyuZblGexKFmaago+HP75w2KojzNijFpUtYKUJyG4D9dbdITYlDKYO5LJAFefTyh3xDFFyhKdHcDf79YS4CWStRsQXrvZ+rC/8AdFG0rPHzJOTRZh8EcygSoBgSfBqDWqfURbOw6EjITlGV33OoH7x9+IPaI3Di76P8UiKcRxBUxnZ9zbyHKFtzs6Pw3FWD4mWkTGJz5bnQQJIB/uZ6GocGtDrF2UEsBcb7X8KxPDKIGUHTWtLVG0A1Lo70u3ehVx4ATaBgBTnS5gXtiWSagHy+3gnjCe8AbhO/LnAad9Sx9WgemWQpwX4DMOLq0HzB+kN+2lcvMwsnpZBAFgPhttBP8t6xqZsYWF8SxJ7JZUTbfnY8oyYRUGHPtFMaWEhyVKApbeEqlMoRsmd4UKhb9xhggc60g/lADvQEW84X4decqJF1/N4acMUAtYITUAg67afOFPDakj+8n4xnaCw/NL8RNrLR/TAygsAxcAjVty/OBlUBdOtPt+UXBJSkILgLDq06EXpWCsSgEZghAKg5AtQaB6fGCj2eZkSb/fqD4mQkGXleqvD3VWja8FlMKNv8ow86c6pV2zDSzPG74LVIpYQ1+7KvE6X8mmwbBhSv3eDRQ76wDgUZriw+/SCSSa8vnEkuz3YLQm9osH2gJUnOkVIAr4A/CK+EzkTAmXKlZEVzOGAS1WD3NB5xoZuHeuxijCYNMvNlDEl6fAcr+cLbt2NjpNMYJY3EC4zCUJFeUXhVT4CJFbjlHJ0Y1aEU5BhPjJFSqHeNGWv3/qEeMWSTFMCHNSVMS4ialBINHLlvvlCWZLAWpQq9QTetxzH0hxxCQkhyl+9vCtbZ8rdRp8YpjSPH8hy6F0yhzWykHwdj6RGcS5YfbRfjJaSSwLEEAHpSKpDLDD8wdtgwf4tATk07EJWvwUH3hzSfRqxdhsO+Uge6kasw1PqPSPpyP6gbRCj5ZYomyVlQKWJpQbWYwttroLGouuXQv42ghZBIJy6eMAylW6D4wy4jKAUCR+VR9LQsKCG8IXf1PUhFPGmugnGKqGo6fv4wT/M5+/35QGq7bED0hp+DMZdDMUW/sQ9oZaRLStExCxnAICjmFDoQKcxtCOczIpoI+4qoslwQ5sb0sfKsezg4S16ekc2dCNRX8hKh/UBZnR8HPzhdwhXeHIQwx04gaihcEbp0f7rC3h9Fppf6CO6O8dNxbf7Vm2M/OUJUoslBY1pUUZ6NyifadC9GtfSKk4gBSKVyqFKMe6RXf6R8hSXSGBc1zU0NB4wyPpZ481zZ9ipZSE2BCxVy5vpG+9nZgN4xfFJvdQEs2YEU93S7VFY2Xs4sEs3ut4a+Tt5QfK4st8aFOK/Js5MsANrf75tFBmiWglRtcm14umoSUuokMKnbzjkHHvamfiJrSVZZSD3CffpQqobGxBBDRBOVI+hhBN0dblcSlqS+ZtK0L7NF6Fufj8I5Dw32lCUpQrOGRcJJHdYBiggqJuEulIq7mpc8L9sPzIlTAkKyqdFCb/lcAsX35wpZPqh0sDfTOiTJjAk/bRCWs5A8U4WYnESkzELISvcPY1TptBUuWAaFzz+WjdIaKqgDjADfSM3iplWGu7/KNDxWYygDpWMVxT2mlImlLdop7JFupNHiqElGNs8/NBznURZj8YoKUmz7dWHwMKjMANSzh33Yn5hodJ9ppK1ZWSFH9aByao+6RHETZY/9VKQdCJaTudCHB+XMwXxnVraPNz+E+XqdMU9oAWJt5wPgykA1/MQOgqB4P6Q3TiMMS7J0uhn5mtOjwJIUjtZyQEFLpWkk0qACE0NyI34nNE78dRT2DolEsa+4s/CJ4f3Xtcjy06iCpyEhcsAEMlbh3fu6OOvlF+DwiDLSCtlZU0dIAoBciOUkY8T4qjPccl2avdv1LQpxS3B6JHoIf+0ckIISC7dDvTuk7QhygpW35W+UJtW2epji1ijE+mItzI+DRq2X/wC3GWVLdIrqRDp5n6jHSYzChBxtTqBtQ6cudIpl+6irU+UQ4zPJYBm9WtaCJCO4nUtBNWxUfThRDik5RQokuS1TXl9mBcIGUP7R60i3i0slLioJ003ePuEpGUlVXMc1sZh1isd4ienMFXY2fwNOkMRNkFFFLExIBSDLGVZeoJBJGpc0o1ISnFkKGWjD0MeplqICypIGawNRZwpLONx1EFy2QRxen8D7HTkzEI7OhcZhWh1Z6N4xveBpQkMFEmj06PHNuHKzpuHNSdhagFo6l7N8NWpGYOEn8yrHmN4bNJRsd4yblVF/tStRwU/K5PZqYJv7pqBuBWMHwT2aQpMpWaZJmFICqCrpfUXL36iOoK4ckoWhypwHPQglLDQszaxjeIYzs8QUKIqApFQLXAJo4pHkeVOmkj6Tw42nZTieI8PKTgpiGmodgtOUltlp86s8PfZLhUvD4VSQSDMJWXU5t3RU7ARV7PYQz80yZKGRTKClAAqILhnFUOkF6XN7xrXcF9L/ABjcSrZudq6Qr4RMEtAS3cc20Lu9P+0HrklRcEUqDoX0HL6QvkOkZCCe/TLswr06xNmcAvT7oaGHwTZNkklYFxuQtcqblUzpNdgNSOgjjKF9mqZLy5luQ+zHQPr9Y7diJ4KSHYEEEgbhtdY5ejgsrFDtCyZrkrCRcAuAQTcjnfaB8h1Vm+KuXKuzCzVKdxToLtu3TzjqvBVrmYaSoJdRRVTs7FqsOUYHins/iZcwASirMKBPeYq0cVp5WjqHs4ZeHwkmXNWkrAYpaqSe9lPR/tod4sldiPPhcKehTxDhKyl1Bi71YwhGFAmkKyl0foeoOw1rHROIzpSgR3FMPdKX1ahAMZGRKlqnyAkM4U+Vr3agvTZ4vjOLPDyYGpaYlxWFlhSMh7xzOzg0QdCqgdtovTLSUoJJJKQ/eIDtoLCHvtDwVpklYJrnHffRL9WpFGD4dmkIIEuqR+oGo6RnGF2Bkhk48TK8alMXsL/EQsXQKA1+o+kP/ajBrl5UmuZL05EwmnS2BTR3Phy9YlnXJnoePFrFG+6PlK74AsFH4iGn4wQow1Vp2JPxintecD9h2N1so4pL/rjbL8iYLRIDJPL5ffnAUySVEKJqzdaw1kSVFiElg1dnY/CCT2KlXw0voLOLp/poLAZjXweLMPLASQSwLudmivjM5ylAsCfGLEe4qmYkW6kVjn2bDWJHipIKnQrMOUeEEJLO+Y+fdp8fOPJRygFJardYtLpScwPvn1CIy0Am/wB/JpvYDAJm4lPaIJQiqhfMSWSnoS/k0dtGJBYCmhFiARttHL/4SzkmXM/WJoJ/6sMvrm846XMlhn1Sb9CxHRoXkyXKvoXePi4wv6gcxc8f+kqWnfMkqPgyg3rCXivBEzZ8pdHQoKI21atw+sPJqiVHLYR4R3VPy83eFThy2x2PK46QeMRRmDC31iUhbhTaj5QuB7p5t8YOwoDHkGgjIyPk4ZLPq1T4QtxKihLgt1v5w5WKf/GMLiMVMmCYpKXCSQkEhlFJYODdNfHSNU1BbNeJ5HSLcbiCEhy16OKxleJN2gPalGYMpTFTA/mYVJ5bta8G4CelYUhWdapRYlQABJP5cqiGFLGHfs97OImtOxCSxLplgkZmN1B6JfTzpSKX8PJjuRDxzYs/GD3/AIPT7U4XDIaUDMWwGc0enn5Bn1jEYnivazs9RoQGykmxUCMw2e1Y6/OMpaCgSk5AcpTlDU2G23SOIfxGwww2JUhNZaxnSnVLkgseRt1aJY1eirLHnGpbHKUrZwoJ1IcuRraF65qyuUxAVmoXLVB3O0J/Z/EqmoUjOSQMwrcavDDFKWFS3cALSxI5/CK472ePJOEuI84hxKcFySSVEFRFXpkU4AqbbxPg+NnSUS0sFIKQD0AD9S220ZrGrIWlLnVjXY0dr6eMG4bGp7NCGOYCj7M2mjxrb9geTq7PvbPi3bKSUpIyhmOjBZanMwiSSWB8fFvrB/GEZlqI3a2wrAKXpp3h9+cJvTPQjfps8lJYO+p+saP8N/YPKM7JNC9H+zDf+cr/AEiMk6Y7ElQqlzQoigYmhveNPLkgHKklKQLtWw2o0IsJITnQR0omx3h1MSoAFmt1Jbm3KA5EPAyHG0IE8JF2d/GGGFQCFbNQ/wCP1hZxib/yFvoALu1BB+BX3FEG9PvnSDUnY+eOsX8FUrDlJFHDv9+EWGSSlgQTndn5Bi0VBajUg1trb5R9IoqhFfizRjJ4Xdm3/haGmzUsBmQ56hQ8rmOozZncWd0v6V9Y5h/DiYPxAA1lqfzT9+EdHmSkzZK5RXlKkqS+2YM4fmYTk1kv6o9LxXyw79mfYOak0eiT3uatvD5xdi7N99PveF/BcPlOQA5U83JOpJ1JMMJ6wVMKtfrAuTcbHKKToCKjnSkWJr0H7tDaSPfEKZCD+IGiRLUSdHdIYwzljvHYinoPlB49xBkqYRN25fKEcrhQm50heR0/l95yGcPa5h2q4hLjZ5kntQkkBTLAP5TQkNqHeuxjXFOOzlJqSowPsxweYifiMNOmFK0t2Z/W6icyRt3gSNzyMdGxeJTKyyxZKMygP0pYAdVKIDagKgXEYLDzJqJ4IUpDKBF1Ah0itWDu/hCLG8WylUxQda5lf+kuo6AqJHgIxyfHiNUU5Ob7/wCBnO4gEzAgNcuX2CSVHkM0cT/iXxxGJxqzKOaWhCZaVCxZWZRHJyz65Y89qvaBU0qRLWcqnzKBIzklyH/QKV1bzyyUgMPvpG41SAe3Zq/YJgZiiH7uulQbE8tN4fcYnqUBmQBlUGL6O/uv91gz+G+BkjCZ5krMpc0kF2OUMkM4tR9IY+1UmSJMwIQzjulxRqswrp6xRGzzMyTk5WJcdOCpsoqLEBTskfod+e0MMMUZUUcZRTL9PusA8fXKT2CkFVUrJCqt/TaniYKm4OWl3WKJoxDuBumjU1gWq6FpKqaEnFcSFKUQG+pJOkCgMyt6/E/SIYtDOBdw/VX+orVMeWPL0aFdF7inRN3zO7t5WePPxR3H+MWYoVJ0VmbzP0gv+Qr/AEmDlTBxcqaLULCVtLYOpnIJJDVahCetLw3lzCU901Dly9aaP97QB25mLbtJgUAWGVNnYAslxsYLxakplJXmFAq6WKiBRmZi58oTdaA+He2YDFz1KmKUWJevmf2jTcDlDKrMklku6WoS130jMqWC9Pt7xr+DKOjl60IAt+0NoblXo4gmFlFVMoGWrkUArcqLCPsROlg0GZrmgF2smpvvBfEZZJdSpVWYZqJbcAvfnrAaly0HvTZSS2gUfKhesArfsTOC9hx7L8ZEqamYpPdIZWjdOpEdQ4biBMHbSZgUmxO26VJNQqtmjjk7GyuxVkmZl2DJUL0PvAQ09g/abslmUtZYs2Y0I1QX/MLpJ6UgfLiotMs/p3J45LrZ0fi2JmJUAg9lLW+ZaZaip9QGFHFatrC0cdlyUZJakpGsycrvKOuRADk+DRoBJ7WWqWtWZK0kUToQwKVPcXBjjHHcLNw05cpalBQ8iNFA7GENt7Rbiipab6Oq+zHE0TxMmlSyhBylcxOVJJZXdBOxGmsO5M4LUoizU8GhT7FcPOGwEpJJKiDMU5cuslZS52fWGGCsSzPo73Y3YPD8VLRNk7sZQoxYBKgPHnDjaE2LJTnNbw6CsTldIUDG/hxlKc6VOQdRU92gsxDeI0Ect9uOPlS1ykFlGkwiyR/7Qb/y8t46hxTEJTLUWB7hLaUHOjvH58Rhpi6AFx7x23MLeOpDYZuUaIzZxBPp9IrTVVd/OsEqkhNy5226xCUU9qjYKSS+2YQwxnb8BJkSsNLQlQUoIDBmHqYT8bKuyyqYOD8DTYQvOI7UZpSCbB27qWLuRQmnTxilWEX3lTVZ2oH5DQCgvtBKeyGcPSAicmYuUFKBHYMSmrGxDfq+sNJ+JSJeWWkgNUqpToQ9dzAWEmJUcOHTREw927MGd6PFqcxBBTTQgjq5MKyPYeKCexYpTKzLNHzEUc10BrAyJgEsEkOWCR8X2i3ESUqUoABJcC/113MfT8AUkO2XRv3G8FphuTTLM3dA2eu7X+MPv5nM/V6RnMiwcp2UW5qZ/hEvxE7f4RnQcVo0p4aZpK37z1ehoXBfqIWcflqQhRWsuEgAfqfwtQlhDKbOTKKZhOr81EaVGrQi9teKCdNQJSGJSHDux69PJ4GrAxO9MyyUkv1v4xseCJVlSEtnbWoDPX0jPSpOXIi7qYnR/rGn9ncYlKgadxRCh5h/B46bdaKeKkSxK1y1nNlWGcnK9WAZt6QiShwTlJemx3B8hvG8GElk2cEhlDQ1o8U432drmGdLCrAsA++7mBXy8hPH1cfYx5QOzPcINDp3e8BpbaKxhitJBQ7WLFiCX94UjWYrhS1SZqu0KkplFTlB/IXuAB0saxnuHJAOYMdHcseot5wGeT7Lv6bBcWvuxv7Je3BwSOxnomLCScigp8o/QUqNgbHR22jU8ZlSeLykTUqyLTQMxU11JNauNdD4vzriuFBFAlye6Abk8jaNRwCSnALSQXSQ0w1YEv36aOD4DxhEpriqKnh4zZ0TD45apiZGTuZSSo0IZgBShJeD5fvEDQRluEe08teKTJSHoe81zSw01rrS0ahDiZ1EVYG3G2efmVSoOQXbpCfiLHOH2+kNcMDTpCDjVCrUvQWoBv4w+PzaJ8r9Ik4rjAiTMUU5kpQptqAkkxySXJShKZqvxaSpyVy1gIqSwZnPMvraOj+2E3/izEJFVDKaWdQB9HjnGIUfdKSWAo7Fv7afOMydg4emwDiUyWbFSTuVEqPh+wgb2eripOZIW0wOFVBD1BflFeLmoHulRGqV+8k8iAx8doZeweDMzFpqyUgqUo6AClgaktA9Ioeos6JREw5TloxKMrHcA5Sx5PC7Hz0qUUhQbXukKI/7EkX5Q6nTxLcd0AihI0PqDGf4qCkhYmAtTukH0NW8IVGTYnIlSoCVIQSgAEABsqizv/ekMf2hrh5WVICxo1ADlvyBiqVNUpPuEncILeNI+w65goJZUNiD/wCJIceYjXbAUtC7HrJelLv+/hHwkrWxs1n/AGhgrDlmUggO9xFWMlnmyrEcuTn7ENVVoUm29g02QUqcq2qA/hDKv2n94giUQASxUwuDXSoiz+ZK/Wj/AAH/AOoGVPsZjco/KCcZxBT7wokULPW4Ad6Qqw/B5yiZq0qJVUBxUG9zTyMaTFYfOuWomWo0ypPg5YU36UhnxeUlQSRlNyGUwDBvjAcmlYcUk6RkcJgs87+mghKLXLG5JIqTTaGOG9l1BWdL2dQcmupt98of8GkISCrMMz1L08h1hqmRKWhaM7lVyksRrd4KDk9nSdelGNOC7EhQm5QS35hW9ga0g2b7bSkIWO1VMZDoegUqzA6b2s7PCP2r4wmUmZhJQQsuAucpIKhd0JOpa5062zHDsN2tM1AXA1J5eV4Fxq22Uwx80lRvfZ72u/ES8RImFQUuUtQY91gkvQ6wk4OBlOm5/a0Z1eGm4dTgMQ4BF2IY+DGvWHPs1iAUMaEUMKzK42izw4cJ8WS40kFJKWYMHapqzubV0gOTPxCxlzrKcuVn/KwGXowHlBvEkqTLVlqDfoT9Wj7hcoKAJtr9mBTShY+UOWSmaT2BwwGLRmqoAlzX8po/jHWgDnRs28cp9ilf81DENlVQVApvqY6slTLl1dwfSKMHyWQeaqy1+P7hUpTTG5Ql43KdagxN+YNGhqsjOOggPHVWQ7WB8Xh0dOyOe1TOc+0yx2RuxLMDsCTpenOOeTMWUuwChsUhx0jpf8SVIlyJTBQSZgqwb3VOxBqY5bxWWUGxI0LX8YVbb2MiopaF/EiVHMCCk/pDeY0PKOh/wm4JnkzZhcFSwnMzgBKQsMNXKvSOaVJOkdH9h/bFGEw5kqKh3yqg0KUi/gfODq1RmRpR30avHcHmF2SlTK2U5FqIIpbcwCvh00MooB0cS0sNNA7xKZ7UInMEqUrYHM55NbyERxmPk+9MZWXRqADSjfCEtOwPb0ooM2aoMRQUAGnhAGIzOzEKdqDnrH3GeJCcFIwKsqqEs4JADqCVGxbXy3hV7LY9S1lLupBIZRLsxdyQ7jLUmOcG3dmU1FtobZJiHJWSkWYW65orl4kO5WSz0YNs7Xg/GYdSpZVmAdnBuLXbaARhl5VHKGBvf02jWhMZn01ZLZQTqGuRrS8eNM2X5fvBOElJQMxZRaigPpTSKvxCdl+UZBOtBzkk9o0Y4dmY91tdOfxeK+J4RCZoYswHdIorVSgdbt4GF+KzXBWEuzmwr8IhieI5ZkuTMWbOCAC50BO3zgaTjSG8nF32GYiUFnKlKb1NvTyhTxFHZyZq3ZaHcVqwcEaHx3g7ik0hJygnOApx+WoBFNo+VJRNSp0ZSoEkGx7orXcN5R0YtbB+Kro5XOBPN6k35k+JMW4BeTUuSAGH39mHq+DFMzIGqGvoHPj7piSOCKDKBBIo4DsbPD6TQxeSkynEYg2U1KMWN+kS4YPA2PP9x8FCAcbgVyy2RdOV+YbSCuG4oZgbb/Tp8IRONR0ejhzKUgjiCjlUBcs/QH6t5R7w9WdLKs9xRjssaPvaBOJYpL5XDkh2LsKmLcLjpaFZlE5rOmyxzB1gOL46Q74kefZq/YtLY6UAKMr/AOpjq82cy5QN+98PhHL/AGK4Z+JWZpBTKD5cpGYm1HqAI2EnDoD/APIUohi5YliaMU3+7RTgSUakeb5k28nKPRoMZPCSCT5Qt4pj5GcuogEUbUj/AHAk/h5dwtdRQtTyf6wCvhYdXaKzOad0EBuoMOuK6I3zfaMx/Eeck4eWUklHaBwoe6CD9+UYObRI/Ok0T3mU+wpXyjoPt1hP+OqWlNiC4oKfduUc0mEJAS9Rrt0HzhdWbCXsMcF7P9qkKUoSkliMzqWX/sAAA1cn4Qyl8GwiLz5qtzlSBGfHEplEpBJJd6kknnc29IlOUq8wskaC56fXlHbGqn2amZi8LLS6ApSgQAMzOT00b4dIqPHpa1GUJSEgJLnKLahzyEZSVxDNRMtOUWd/jFuGZc2WlTJC1MSmrPq5O8LaGxpBoxyZOKCgogKLk6Vu7afIRHGmZKxeZaRLKyXyqcM4Dg6kFiaeEW47gWdJElfaKT+Uhlc2NjTTpFkpsTg8pP8AXklg9zRkv1AY9AYxOjbjK6HmFnnsjmNMxCg/O3laCXUkLIV3SaF/ukZjh2KVkUFUe4NGUKedH8YdzcSBLCQdS4JsCPi8EQThTdBklBJ/pqACgL1SokWIEWfy6dtL8jAOFntKLGpykCl3AgntVbwEpJUNx4XO9hisclRKFKIQUiw1v8iIq4hKSklRV3hrSnSFkrihBdkmpDsHY3qPGKeJrWslrElxrv8AODjhvQqWZx3ZZieIFSkkTHo5IBBtrvHsviCyBmIcGgJalTV9GBgPCyihQLhudg9IsXITdTEuRTa5bneGvGo+mhSzc05X0UYjFTJhNgF2vRy9NTY05mCpeJCMqFJmggVVYONRSrmrwZJyFISggZRfUudNwW+EEJ4hLYpWlSwkijkqUokipBrpTSAyatUMxtOr6Kp4UpIBmMH/ADIsORPvHrFCeByZqw+ZKwO/VszGhAI20eC5kyXlCFJEoJL90klJrRy9ejiA8RilSUukoWkmpJ743ZgPvrEvJplsIJ7RefZeSSFXD+6SR63/ANxKVwTDspKZYIPezGaklABq+butXUP1in8P2jFClS5VM2dTPWuUZibbxbgsiV/01zclQFJIBLs7gCx2qYKOSV7NcF7MeyMf+HlplpOYigCUMw55SJauRHrBmE4oSkug5rg9m7PXM6wGBOxjMsU5iJi1/wBhuOpD18oqWVJHasUzBq5araOweD+K1oxxjdmvwvFCr+mopchxlIPoPlFk5E5SSJZKmuKgdQSGMZfD8VSEpBRlNioqcHc1AymKp2KTPUZSlTkoejOQml3Kk/DWAc2zHjXaHS1KKcs0FjuDQ7FqQgxGAw+ZaTKQ4DgkO/jTSDMPhQkEpxCna6wVA+SifSFgyknMtKlD+4sRobOL2O8assk9MXLByVgeE4Sg5wFEAFr6dTXU+YiibwrDt+e40POwUHOn+UF4uWUzFZEKCqM1cz6jkRYwRIQBUqGfVzRO77q9Ic8lrZKscluxQvBJCT/TmAUr3aPu9X/eB5vDApYGfR/dAbqRvDOfigVZc7sQ7Enp4XPmYrmqZJIlglQLF2bTMVGraR1hRlkVb/f5KkcHQoOkKSGr3mI2OxECScEZSwtCzlUCkg+8xuSbEuAfCLU5knIpCg5oM3rlZwYDnIOZSSwY2q7mw5HU/J46tBwnNSdsOw2HnF/cI0U9b2LRbJQskhg4boabvASpxYAEgatcnfo8SRPWoMHd2H7MLczDGkLXLsKQFOxDFnLbA8mg/tx+oecJjNcKQpyB96CsS7Od+g/4/tCp4+T0UYcigvV/ehziMMlKARUGjszvdIe928WgZSQhqlT2L+ZimbNUkpIJBNy/X15xauYVISVF+7r/ANyPkIojHbIck3SZCbMCiAKAedLk9fnEZqCAxJzG/eDXJYvtAuPSAEkXeBkpA7wFd7/GC3ejIcJR9Sd/Z1/hjXDzfeZZDXYsomoJDVLWpEsDjpqVF2Ckuas4ez3rR/SAcLKBSpTVYV8QIvmoAmFqU0PhpGSfuzElfFFs/ElWYFSZZJo4OZhQJBFgGFesGcKWsJUy+6kuoCuYUcBQuW+PWAcPh0mahxcV/wAX+MMcRw6WmVPWEsQtKRU2uzO0IcFXRUsjVK/uUY/PmPdKcyQU5gLUrQsAREpSpcphnBL0UCU89L1ivEHKjKPdAdjW9TfnAyZhUkubW+xC+KapaG21t7G6eIrWvO6SRSgHqzfCGeMWChpilJVo6funjCr2eAUsBQBvcDaL+JTlPlc5a00hMlTHQplE2SDlzTgVAUofmaeUCGYUO+XwcpPIgW60guXJSUsQNTzudRXSPp2GQpLlIdtA2urXgOVPY9RQKcUFp9xSVAUyKDX5kQPhcMSSSFO1n7552IKYpkoDHk5EWYiYpASUqUHYFia0hnTo5xtUFS1kAHMu9CVkdWDfKjxfjZpSgqTLer5lEnS5a/S0B4SWO0PnWtbuCbGDUz1CWpibH5QyLRFli0+wDDYUqTmKSG7xzFsx5vox13MVYnEEsWNCycr35VqfCGfZhUslQen7wiwEwlzsFNQU8IarqyZtcvwGYRSzQswo7urm5HjrrEJmECiVJYh+6HrS6iSagWpv5znTChICaA6NzEVYmaRUGooDye0bdBQTltFKMMbX3VmASPGpJ6NE5K8mYBfJJuDuedPnFuKWewza5gH1qFOx0sIqy/1kpsAWp0gmmdF32W4cnMVpBSGdjZxa5onl0iXZTftAhviJhQlJSWJyPzfM79WirtOSf8R9IS8lFK8e13/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xMTEhUTExIWFhUXGCAbGBgYFx4gGhgfHRobGB0YGhgYHSggHRolHRofIjEiJSorLi4uFx8zODMsNygtLisBCgoKDg0OGxAQGzUlHyUyLS81Ly0vLSstLzUtLy8tLS0tLS0tLS0tLS0tLS0vLS0tLS0tLS0tLS0tLS0tLS0tLf/AABEIAPsAyQMBIgACEQEDEQH/xAAcAAACAwEBAQEAAAAAAAAAAAAEBQIDBgcBAAj/xAA+EAABAgQEAwUGBAYCAQUAAAABAhEAAyExBBJBUQVhcRMigZGhBjKxwdHwFEJS4QcVI2KS8SRyojNTgrLS/8QAGgEAAwEBAQEAAAAAAAAAAAAAAgMEAQAFBv/EAC0RAAICAgIBAgYBAwUAAAAAAAABAhEDIRIxBCJBEzJRYXHwgQWxwUKh0eHx/9oADAMBAAIRAxEAPwDL8UwxkqQKd5L0t9QOXWF7A2uBvtrBvG8UmatUxIIKjbYAN5kgmF8hJSDMIBAoxI/+tyItyU3o+ajGkXyUk0plNq3L06fvEpgZ3FQKg36dYM9kcEFzUpXRg4BFDa/KA+KTR2ilhJSFWGlKX2joxqFmNeqig3pa/SPZpzUegHhSC8HJHYmY4YKAINzzEVYFId1a76aDxhbT9zrrf0AJso5Qqja6HW3l8I0fDcGtkqlpJzpo5DlhVvpC7iOGQgpyLExJrsU8jpDPg+NSCkEVFQzu42rr84OKT0zssrSR7hOGTAokAhmPulw4pQ6NWDMPjEgpHu3rp9vv5wyncfmYhgUqlAMFFIck6urQbNAK+HAnuqBewy0PQ18jvHcuAtwTdw2aHC4kJAURqLXrQAPSv1g+bjAWynzo3jbzgPhWGdGRQUGIYvQsX5wwxqKgJAFCaX5x0W62XpOtHkmhYhh1t+0QEwKUpGQZSC5LNsX/AHEDdojIy8pILu1eTCw9IDnSpq3ypIS4cjUbu9mPWBfJ/g7klQBjVITMADKSl3SBQNrs3pAAlGZiEKCcyX/MBlUQFEJOwOUiGXFMPKQAFTCtaqEJcMHcE6M7c4AkLmFwlCsqqHR9NAw18zBJ1RLPTf8AgjxdapyipZyMWQnYChTTbeB/xaZaMsurmiikOWqS1W6xCemYDlWxCXoBvRyrd4FGNIT2eVgTUtU8nuz1jp+pCE2nf/pHDzCQ6Q3XWpcRCfKS5bupape9aehhnIkBZSn3QlLqJua1IatNvrAHGsoUEoKj3rEDo9L+kFwpWwIW5aEuImslrl7/ALxGSpyzsNfrHuMSaA6XbXnEfxrJYUflb1hS7L0rjosmqqctefxiaiLAlnqeUDYdZNAQR93eL5mKIBIccx90gtAuLuj5Sw/cFosyq3ECYRTmh7taGnrGi7n6f/KBbGxik2mhDMSwNPWPETKAbiJLLlvHxtA5FQOUdx+oK32MBilJAykvoXqdIoxE12JdrB+Qb5RFCnIBvtEcQkNT7rGJvoCMUmeguMvmeW0NkjMBoWYVr0fTrCuWXWQRT6w2wGLSiipQmOGILv1SRYiOUdgZFdIpXzAf7rHqEEAFN3rTx8IgtQuGILa21aCVLIYIZQo6tHNWrYtTm0dypi+DoecHUoVQXVo6fR/rD/ByQpSSsMTZktXV9IxODxeUgh62H0rG24FiFKygqSoE2dj0AIvGtJ0x3jv/AEj1PDyDmSqjUH+rwYqUwqB8hF0gUpTlFqxSBb2epGCoT4qQAScoOah584U4qUCoJTmAGgFH9XDU8Y0c2U9C8LOIAIClJBuzvZ+kE9iJw1YsxstKA6kBRWLk2HQ3c7nSFcmeEpUEsFGgW3+RYXO1d4KnYmWEqEyWVlwST+Y21Nuu0AzZSZhUopUE5aAFnNnNDTlyvHY8dNuX/RHlyLSh3+/b99hfxJlEFmA0arMLnma+MKFT2PdYvuaA/ekOzJFJZNLlRpbSjQsOGScqqljSlTuYY2r0SX9SeFmqljP3Co2c11oz28NoDxcwity19mhpJQgd5Q73u6U1gGYRMWUpRQ05/wC9YHlaMSdpiqcgrZgx13Pj8oDVKuH5dTDM91TJJBs5of8AcBY9yoKYlrlqE+MDysrxyd0CyqOknpT7pF/Zkpq4At47n7tFKZZLEBm2i9YdLMxB5N5HWMHSf3KJCWOWpzWHpDrIf0n/ACTCdKTVRDZeTXgv+XTdk/fjGqjWpN6B0LateYj1aMwu2x8zFikVyjr9mLzJyJCz+alR4P0cGN2xTlW0CSnDuyue3Nnj1LF771gmXw5ZklYSSgFyQHA67X9YEKaBz9841aRtpniFnSpfxGkEy11oWPr1jxAG13A+MXowag5o27+g9fKMW0BOSPFS8x95nudH58ucGcMM0oWEEBLArBbvMaUN9/OAVy78hUQXgMISkFi3KAW3oXKVRGHBpGRQKwWVY3T4uI3vCpRQ3cB1zafGMtgZSSUArKa7MTTTZ6RsOEsO4lRIIoCXboTGtUlQ/wAXe2NcHPBdnDb/AHrBk+XRx4x5g8MABBhlUhcnvR6sIutiLFrCVC6jr/vSIcQWkSwkiquduj69YZzMCCajX9r+MfTMEggOPdq/QwXNOhfw5bMwvg+ZQM+ksV5G4alqVeFJQzMABmJSNhQVJuecabiizMBb3Ae8XrGYnSzRayAHZ322G8NUnxRBmhFO0v5PsXlyKVm7wp4HUPzhdheHZ1IDKye7f16fGDPwyCHKggDvB9aijCtXfwguZNmKSeyASEgGhorLVqVjU+TtonlBCjivDBLKQSQCplF3IYOzbkwlnHKE5UlK6h3p/wBn3hrOmrJJrQgl7XFQd2ELylBYzFOSab6fSApt2xUpRXyoUzZKmJU77/Ek7xTMnFSSNEjzNPWDZ4VU2AvyMCrlpB924e+r3IgW/oHB32DSZnfU/hy+xDOZK/puQA4cfWFYSxNNYdy5bpSSXApzGrMdOe8Eugs9JpoTzEB3UbBy9vu7Q4/A/wBnoYXYhJKlMO6zNy5c4N/m03ZP+IjNlGOWOvUfYBIQoKUAqrlJsz1SDpTWKOMHvIDMkgqSAXygn3X5QecMQyiDS9m7z5ersfIwLxuQmWpKSO/2bq2qoingAfGC3xoRjuUwvChScMCyskxQB7zJXlIJSU63EIcccs1gCPlHQsBLlK4dISVB0qUsgX945ehf5xjfa7DFOMykgjKkpOwNnblrGzVIbjj6vtX9yGGTRSjdzQedtINlpcB7XbmNxEMEpAQ5BdzV+YD7EM/pBUlCSqjgaOzgfB4yLXuR5W+TrsFxEpIzKJFQS21r8q+kPeABGUZmsGY2oz9YrmcIzYVc29gNHdQSD5v6RbhcKuUolZUK5RQ3cVsz1sfGGKG3RsbSi5DqXhk0/MQFHvXDNZtamNFwhAcBqgAEvfm27Qrw/DlqKSxSwqRZVRUbPtGowGHISl2JGoDP4PeF5aPU8bG/oHy0MIsuIHM2wB6/SLpRIBcxMz0kiJEUzyDQUeDFQLiExlgtCqZhQlK0qsrby0jCcTQkrFaUYAUGjUvaOiYhQytrCLFSEHvhIcCgsLvtDsKaRF5UFNUIkICgXS4eqik0cftpFnCxLQUiqdSN9NPnDiZj5YSMyglBJ62u7Qg4vjklGRFTVlgM79R6w9PWiGUY43ybB5r5ZisqciTlAKnJ75Y0DWBMKJwluVNZIAD6gv8AAgQcrEBaDLQghIJsbMpw56uX5wBMwNHOUaZUn1JgHFp2yac0/l6AMZMFkil2uBy6CF5lLUHvdzsH/aG86WU7DToN+ZgLEJXMJILtU2FoW276CxtULFjnpDLDWNWzU61oPSFopQuKG+sG4oslAB/a5jkymatURROylV6g+Y/3EMyd4+w8rMpna/NydOUW/gP7k+v0jU2juME+xkmU7d4hRLXb4Qi41iSZ6zmJCTkDuaAt6s/jGqxspKA/fOqXUKDa0YpSqjM5c1+sFPWwfCW2amQpXZAvRI0LEd2FvESDOUxKmb3v+oJqdIP7TuZKjP3f/ifePgl/GE/EZrTpgSaZhXoGp5R2S6szxkpTf8hskMigoLvqd+mnhB/DmJAJCdhV/MVijDrHZSwxzAmr0bMTQfXeCKO4LfejChjXFONomySqbG02WqXKCc7oUe62jEE+9UWFIedqZhTnAzmqi9FO21HoDGRnqPddmzedDGr4IlBQN3tttSKLpB4nypexocElRYVo48DX4gQ7loLa0gDBIcAANu0Nks0SZJbPbwx0Z3+af11ynAIrVTE84KwuPUkMZiJlaMQVDwBcxnvbTCyhPRNmIJy5VAg7KFGsq1jBnBcEgHPKQlOc5lVch6sQ5CCrVr+cSOb50ejGEfhpmrw0wKQFaEODEF16bxbKQyQnlWnyiidMPQQ73JZAs4gA60hHjpzJJWEhI1Omzakw0nyuZblGexKFmaago+HP75w2KojzNijFpUtYKUJyG4D9dbdITYlDKYO5LJAFefTyh3xDFFyhKdHcDf79YS4CWStRsQXrvZ+rC/8AdFG0rPHzJOTRZh8EcygSoBgSfBqDWqfURbOw6EjITlGV33OoH7x9+IPaI3Di76P8UiKcRxBUxnZ9zbyHKFtzs6Pw3FWD4mWkTGJz5bnQQJIB/uZ6GocGtDrF2UEsBcb7X8KxPDKIGUHTWtLVG0A1Lo70u3ehVx4ATaBgBTnS5gXtiWSagHy+3gnjCe8AbhO/LnAad9Sx9WgemWQpwX4DMOLq0HzB+kN+2lcvMwsnpZBAFgPhttBP8t6xqZsYWF8SxJ7JZUTbfnY8oyYRUGHPtFMaWEhyVKApbeEqlMoRsmd4UKhb9xhggc60g/lADvQEW84X4decqJF1/N4acMUAtYITUAg67afOFPDakj+8n4xnaCw/NL8RNrLR/TAygsAxcAjVty/OBlUBdOtPt+UXBJSkILgLDq06EXpWCsSgEZghAKg5AtQaB6fGCj2eZkSb/fqD4mQkGXleqvD3VWja8FlMKNv8ow86c6pV2zDSzPG74LVIpYQ1+7KvE6X8mmwbBhSv3eDRQ76wDgUZriw+/SCSSa8vnEkuz3YLQm9osH2gJUnOkVIAr4A/CK+EzkTAmXKlZEVzOGAS1WD3NB5xoZuHeuxijCYNMvNlDEl6fAcr+cLbt2NjpNMYJY3EC4zCUJFeUXhVT4CJFbjlHJ0Y1aEU5BhPjJFSqHeNGWv3/qEeMWSTFMCHNSVMS4ialBINHLlvvlCWZLAWpQq9QTetxzH0hxxCQkhyl+9vCtbZ8rdRp8YpjSPH8hy6F0yhzWykHwdj6RGcS5YfbRfjJaSSwLEEAHpSKpDLDD8wdtgwf4tATk07EJWvwUH3hzSfRqxdhsO+Uge6kasw1PqPSPpyP6gbRCj5ZYomyVlQKWJpQbWYwttroLGouuXQv42ghZBIJy6eMAylW6D4wy4jKAUCR+VR9LQsKCG8IXf1PUhFPGmugnGKqGo6fv4wT/M5+/35QGq7bED0hp+DMZdDMUW/sQ9oZaRLStExCxnAICjmFDoQKcxtCOczIpoI+4qoslwQ5sb0sfKsezg4S16ekc2dCNRX8hKh/UBZnR8HPzhdwhXeHIQwx04gaihcEbp0f7rC3h9Fppf6CO6O8dNxbf7Vm2M/OUJUoslBY1pUUZ6NyifadC9GtfSKk4gBSKVyqFKMe6RXf6R8hSXSGBc1zU0NB4wyPpZ481zZ9ipZSE2BCxVy5vpG+9nZgN4xfFJvdQEs2YEU93S7VFY2Xs4sEs3ut4a+Tt5QfK4st8aFOK/Js5MsANrf75tFBmiWglRtcm14umoSUuokMKnbzjkHHvamfiJrSVZZSD3CffpQqobGxBBDRBOVI+hhBN0dblcSlqS+ZtK0L7NF6Fufj8I5Dw32lCUpQrOGRcJJHdYBiggqJuEulIq7mpc8L9sPzIlTAkKyqdFCb/lcAsX35wpZPqh0sDfTOiTJjAk/bRCWs5A8U4WYnESkzELISvcPY1TptBUuWAaFzz+WjdIaKqgDjADfSM3iplWGu7/KNDxWYygDpWMVxT2mlImlLdop7JFupNHiqElGNs8/NBznURZj8YoKUmz7dWHwMKjMANSzh33Yn5hodJ9ppK1ZWSFH9aByao+6RHETZY/9VKQdCJaTudCHB+XMwXxnVraPNz+E+XqdMU9oAWJt5wPgykA1/MQOgqB4P6Q3TiMMS7J0uhn5mtOjwJIUjtZyQEFLpWkk0qACE0NyI34nNE78dRT2DolEsa+4s/CJ4f3Xtcjy06iCpyEhcsAEMlbh3fu6OOvlF+DwiDLSCtlZU0dIAoBciOUkY8T4qjPccl2avdv1LQpxS3B6JHoIf+0ckIISC7dDvTuk7QhygpW35W+UJtW2epji1ijE+mItzI+DRq2X/wC3GWVLdIrqRDp5n6jHSYzChBxtTqBtQ6cudIpl+6irU+UQ4zPJYBm9WtaCJCO4nUtBNWxUfThRDik5RQokuS1TXl9mBcIGUP7R60i3i0slLioJ003ePuEpGUlVXMc1sZh1isd4ienMFXY2fwNOkMRNkFFFLExIBSDLGVZeoJBJGpc0o1ISnFkKGWjD0MeplqICypIGawNRZwpLONx1EFy2QRxen8D7HTkzEI7OhcZhWh1Z6N4xveBpQkMFEmj06PHNuHKzpuHNSdhagFo6l7N8NWpGYOEn8yrHmN4bNJRsd4yblVF/tStRwU/K5PZqYJv7pqBuBWMHwT2aQpMpWaZJmFICqCrpfUXL36iOoK4ckoWhypwHPQglLDQszaxjeIYzs8QUKIqApFQLXAJo4pHkeVOmkj6Tw42nZTieI8PKTgpiGmodgtOUltlp86s8PfZLhUvD4VSQSDMJWXU5t3RU7ARV7PYQz80yZKGRTKClAAqILhnFUOkF6XN7xrXcF9L/ABjcSrZudq6Qr4RMEtAS3cc20Lu9P+0HrklRcEUqDoX0HL6QvkOkZCCe/TLswr06xNmcAvT7oaGHwTZNkklYFxuQtcqblUzpNdgNSOgjjKF9mqZLy5luQ+zHQPr9Y7diJ4KSHYEEEgbhtdY5ejgsrFDtCyZrkrCRcAuAQTcjnfaB8h1Vm+KuXKuzCzVKdxToLtu3TzjqvBVrmYaSoJdRRVTs7FqsOUYHins/iZcwASirMKBPeYq0cVp5WjqHs4ZeHwkmXNWkrAYpaqSe9lPR/tod4sldiPPhcKehTxDhKyl1Bi71YwhGFAmkKyl0foeoOw1rHROIzpSgR3FMPdKX1ahAMZGRKlqnyAkM4U+Vr3agvTZ4vjOLPDyYGpaYlxWFlhSMh7xzOzg0QdCqgdtovTLSUoJJJKQ/eIDtoLCHvtDwVpklYJrnHffRL9WpFGD4dmkIIEuqR+oGo6RnGF2Bkhk48TK8alMXsL/EQsXQKA1+o+kP/ajBrl5UmuZL05EwmnS2BTR3Phy9YlnXJnoePFrFG+6PlK74AsFH4iGn4wQow1Vp2JPxintecD9h2N1so4pL/rjbL8iYLRIDJPL5ffnAUySVEKJqzdaw1kSVFiElg1dnY/CCT2KlXw0voLOLp/poLAZjXweLMPLASQSwLudmivjM5ylAsCfGLEe4qmYkW6kVjn2bDWJHipIKnQrMOUeEEJLO+Y+fdp8fOPJRygFJardYtLpScwPvn1CIy0Am/wB/JpvYDAJm4lPaIJQiqhfMSWSnoS/k0dtGJBYCmhFiARttHL/4SzkmXM/WJoJ/6sMvrm846XMlhn1Sb9CxHRoXkyXKvoXePi4wv6gcxc8f+kqWnfMkqPgyg3rCXivBEzZ8pdHQoKI21atw+sPJqiVHLYR4R3VPy83eFThy2x2PK46QeMRRmDC31iUhbhTaj5QuB7p5t8YOwoDHkGgjIyPk4ZLPq1T4QtxKihLgt1v5w5WKf/GMLiMVMmCYpKXCSQkEhlFJYODdNfHSNU1BbNeJ5HSLcbiCEhy16OKxleJN2gPalGYMpTFTA/mYVJ5bta8G4CelYUhWdapRYlQABJP5cqiGFLGHfs97OImtOxCSxLplgkZmN1B6JfTzpSKX8PJjuRDxzYs/GD3/AIPT7U4XDIaUDMWwGc0enn5Bn1jEYnivazs9RoQGykmxUCMw2e1Y6/OMpaCgSk5AcpTlDU2G23SOIfxGwww2JUhNZaxnSnVLkgseRt1aJY1eirLHnGpbHKUrZwoJ1IcuRraF65qyuUxAVmoXLVB3O0J/Z/EqmoUjOSQMwrcavDDFKWFS3cALSxI5/CK472ePJOEuI84hxKcFySSVEFRFXpkU4AqbbxPg+NnSUS0sFIKQD0AD9S220ZrGrIWlLnVjXY0dr6eMG4bGp7NCGOYCj7M2mjxrb9geTq7PvbPi3bKSUpIyhmOjBZanMwiSSWB8fFvrB/GEZlqI3a2wrAKXpp3h9+cJvTPQjfps8lJYO+p+saP8N/YPKM7JNC9H+zDf+cr/AEiMk6Y7ElQqlzQoigYmhveNPLkgHKklKQLtWw2o0IsJITnQR0omx3h1MSoAFmt1Jbm3KA5EPAyHG0IE8JF2d/GGGFQCFbNQ/wCP1hZxib/yFvoALu1BB+BX3FEG9PvnSDUnY+eOsX8FUrDlJFHDv9+EWGSSlgQTndn5Bi0VBajUg1trb5R9IoqhFfizRjJ4Xdm3/haGmzUsBmQ56hQ8rmOozZncWd0v6V9Y5h/DiYPxAA1lqfzT9+EdHmSkzZK5RXlKkqS+2YM4fmYTk1kv6o9LxXyw79mfYOak0eiT3uatvD5xdi7N99PveF/BcPlOQA5U83JOpJ1JMMJ6wVMKtfrAuTcbHKKToCKjnSkWJr0H7tDaSPfEKZCD+IGiRLUSdHdIYwzljvHYinoPlB49xBkqYRN25fKEcrhQm50heR0/l95yGcPa5h2q4hLjZ5kntQkkBTLAP5TQkNqHeuxjXFOOzlJqSowPsxweYifiMNOmFK0t2Z/W6icyRt3gSNzyMdGxeJTKyyxZKMygP0pYAdVKIDagKgXEYLDzJqJ4IUpDKBF1Ah0itWDu/hCLG8WylUxQda5lf+kuo6AqJHgIxyfHiNUU5Ob7/wCBnO4gEzAgNcuX2CSVHkM0cT/iXxxGJxqzKOaWhCZaVCxZWZRHJyz65Y89qvaBU0qRLWcqnzKBIzklyH/QKV1bzyyUgMPvpG41SAe3Zq/YJgZiiH7uulQbE8tN4fcYnqUBmQBlUGL6O/uv91gz+G+BkjCZ5krMpc0kF2OUMkM4tR9IY+1UmSJMwIQzjulxRqswrp6xRGzzMyTk5WJcdOCpsoqLEBTskfod+e0MMMUZUUcZRTL9PusA8fXKT2CkFVUrJCqt/TaniYKm4OWl3WKJoxDuBumjU1gWq6FpKqaEnFcSFKUQG+pJOkCgMyt6/E/SIYtDOBdw/VX+orVMeWPL0aFdF7inRN3zO7t5WePPxR3H+MWYoVJ0VmbzP0gv+Qr/AEmDlTBxcqaLULCVtLYOpnIJJDVahCetLw3lzCU901Dly9aaP97QB25mLbtJgUAWGVNnYAslxsYLxakplJXmFAq6WKiBRmZi58oTdaA+He2YDFz1KmKUWJevmf2jTcDlDKrMklku6WoS130jMqWC9Pt7xr+DKOjl60IAt+0NoblXo4gmFlFVMoGWrkUArcqLCPsROlg0GZrmgF2smpvvBfEZZJdSpVWYZqJbcAvfnrAaly0HvTZSS2gUfKhesArfsTOC9hx7L8ZEqamYpPdIZWjdOpEdQ4biBMHbSZgUmxO26VJNQqtmjjk7GyuxVkmZl2DJUL0PvAQ09g/abslmUtZYs2Y0I1QX/MLpJ6UgfLiotMs/p3J45LrZ0fi2JmJUAg9lLW+ZaZaip9QGFHFatrC0cdlyUZJakpGsycrvKOuRADk+DRoBJ7WWqWtWZK0kUToQwKVPcXBjjHHcLNw05cpalBQ8iNFA7GENt7Rbiipab6Oq+zHE0TxMmlSyhBylcxOVJJZXdBOxGmsO5M4LUoizU8GhT7FcPOGwEpJJKiDMU5cuslZS52fWGGCsSzPo73Y3YPD8VLRNk7sZQoxYBKgPHnDjaE2LJTnNbw6CsTldIUDG/hxlKc6VOQdRU92gsxDeI0Ect9uOPlS1ykFlGkwiyR/7Qb/y8t46hxTEJTLUWB7hLaUHOjvH58Rhpi6AFx7x23MLeOpDYZuUaIzZxBPp9IrTVVd/OsEqkhNy5226xCUU9qjYKSS+2YQwxnb8BJkSsNLQlQUoIDBmHqYT8bKuyyqYOD8DTYQvOI7UZpSCbB27qWLuRQmnTxilWEX3lTVZ2oH5DQCgvtBKeyGcPSAicmYuUFKBHYMSmrGxDfq+sNJ+JSJeWWkgNUqpToQ9dzAWEmJUcOHTREw927MGd6PFqcxBBTTQgjq5MKyPYeKCexYpTKzLNHzEUc10BrAyJgEsEkOWCR8X2i3ESUqUoABJcC/113MfT8AUkO2XRv3G8FphuTTLM3dA2eu7X+MPv5nM/V6RnMiwcp2UW5qZ/hEvxE7f4RnQcVo0p4aZpK37z1ehoXBfqIWcflqQhRWsuEgAfqfwtQlhDKbOTKKZhOr81EaVGrQi9teKCdNQJSGJSHDux69PJ4GrAxO9MyyUkv1v4xseCJVlSEtnbWoDPX0jPSpOXIi7qYnR/rGn9ncYlKgadxRCh5h/B46bdaKeKkSxK1y1nNlWGcnK9WAZt6QiShwTlJemx3B8hvG8GElk2cEhlDQ1o8U432drmGdLCrAsA++7mBXy8hPH1cfYx5QOzPcINDp3e8BpbaKxhitJBQ7WLFiCX94UjWYrhS1SZqu0KkplFTlB/IXuAB0saxnuHJAOYMdHcseot5wGeT7Lv6bBcWvuxv7Je3BwSOxnomLCScigp8o/QUqNgbHR22jU8ZlSeLykTUqyLTQMxU11JNauNdD4vzriuFBFAlye6Abk8jaNRwCSnALSQXSQ0w1YEv36aOD4DxhEpriqKnh4zZ0TD45apiZGTuZSSo0IZgBShJeD5fvEDQRluEe08teKTJSHoe81zSw01rrS0ahDiZ1EVYG3G2efmVSoOQXbpCfiLHOH2+kNcMDTpCDjVCrUvQWoBv4w+PzaJ8r9Ik4rjAiTMUU5kpQptqAkkxySXJShKZqvxaSpyVy1gIqSwZnPMvraOj+2E3/izEJFVDKaWdQB9HjnGIUfdKSWAo7Fv7afOMydg4emwDiUyWbFSTuVEqPh+wgb2eripOZIW0wOFVBD1BflFeLmoHulRGqV+8k8iAx8doZeweDMzFpqyUgqUo6AClgaktA9Ioeos6JREw5TloxKMrHcA5Sx5PC7Hz0qUUhQbXukKI/7EkX5Q6nTxLcd0AihI0PqDGf4qCkhYmAtTukH0NW8IVGTYnIlSoCVIQSgAEABsqizv/ekMf2hrh5WVICxo1ADlvyBiqVNUpPuEncILeNI+w65goJZUNiD/wCJIceYjXbAUtC7HrJelLv+/hHwkrWxs1n/AGhgrDlmUggO9xFWMlnmyrEcuTn7ENVVoUm29g02QUqcq2qA/hDKv2n94giUQASxUwuDXSoiz+ZK/Wj/AAH/AOoGVPsZjco/KCcZxBT7wokULPW4Ad6Qqw/B5yiZq0qJVUBxUG9zTyMaTFYfOuWomWo0ypPg5YU36UhnxeUlQSRlNyGUwDBvjAcmlYcUk6RkcJgs87+mghKLXLG5JIqTTaGOG9l1BWdL2dQcmupt98of8GkISCrMMz1L08h1hqmRKWhaM7lVyksRrd4KDk9nSdelGNOC7EhQm5QS35hW9ga0g2b7bSkIWO1VMZDoegUqzA6b2s7PCP2r4wmUmZhJQQsuAucpIKhd0JOpa5062zHDsN2tM1AXA1J5eV4Fxq22Uwx80lRvfZ72u/ES8RImFQUuUtQY91gkvQ6wk4OBlOm5/a0Z1eGm4dTgMQ4BF2IY+DGvWHPs1iAUMaEUMKzK42izw4cJ8WS40kFJKWYMHapqzubV0gOTPxCxlzrKcuVn/KwGXowHlBvEkqTLVlqDfoT9Wj7hcoKAJtr9mBTShY+UOWSmaT2BwwGLRmqoAlzX8po/jHWgDnRs28cp9ilf81DENlVQVApvqY6slTLl1dwfSKMHyWQeaqy1+P7hUpTTG5Ql43KdagxN+YNGhqsjOOggPHVWQ7WB8Xh0dOyOe1TOc+0yx2RuxLMDsCTpenOOeTMWUuwChsUhx0jpf8SVIlyJTBQSZgqwb3VOxBqY5bxWWUGxI0LX8YVbb2MiopaF/EiVHMCCk/pDeY0PKOh/wm4JnkzZhcFSwnMzgBKQsMNXKvSOaVJOkdH9h/bFGEw5kqKh3yqg0KUi/gfODq1RmRpR30avHcHmF2SlTK2U5FqIIpbcwCvh00MooB0cS0sNNA7xKZ7UInMEqUrYHM55NbyERxmPk+9MZWXRqADSjfCEtOwPb0ooM2aoMRQUAGnhAGIzOzEKdqDnrH3GeJCcFIwKsqqEs4JADqCVGxbXy3hV7LY9S1lLupBIZRLsxdyQ7jLUmOcG3dmU1FtobZJiHJWSkWYW65orl4kO5WSz0YNs7Xg/GYdSpZVmAdnBuLXbaARhl5VHKGBvf02jWhMZn01ZLZQTqGuRrS8eNM2X5fvBOElJQMxZRaigPpTSKvxCdl+UZBOtBzkk9o0Y4dmY91tdOfxeK+J4RCZoYswHdIorVSgdbt4GF+KzXBWEuzmwr8IhieI5ZkuTMWbOCAC50BO3zgaTjSG8nF32GYiUFnKlKb1NvTyhTxFHZyZq3ZaHcVqwcEaHx3g7ik0hJygnOApx+WoBFNo+VJRNSp0ZSoEkGx7orXcN5R0YtbB+Kro5XOBPN6k35k+JMW4BeTUuSAGH39mHq+DFMzIGqGvoHPj7piSOCKDKBBIo4DsbPD6TQxeSkynEYg2U1KMWN+kS4YPA2PP9x8FCAcbgVyy2RdOV+YbSCuG4oZgbb/Tp8IRONR0ejhzKUgjiCjlUBcs/QH6t5R7w9WdLKs9xRjssaPvaBOJYpL5XDkh2LsKmLcLjpaFZlE5rOmyxzB1gOL46Q74kefZq/YtLY6UAKMr/AOpjq82cy5QN+98PhHL/AGK4Z+JWZpBTKD5cpGYm1HqAI2EnDoD/APIUohi5YliaMU3+7RTgSUakeb5k28nKPRoMZPCSCT5Qt4pj5GcuogEUbUj/AHAk/h5dwtdRQtTyf6wCvhYdXaKzOad0EBuoMOuK6I3zfaMx/Eeck4eWUklHaBwoe6CD9+UYObRI/Ok0T3mU+wpXyjoPt1hP+OqWlNiC4oKfduUc0mEJAS9Rrt0HzhdWbCXsMcF7P9qkKUoSkliMzqWX/sAAA1cn4Qyl8GwiLz5qtzlSBGfHEplEpBJJd6kknnc29IlOUq8wskaC56fXlHbGqn2amZi8LLS6ApSgQAMzOT00b4dIqPHpa1GUJSEgJLnKLahzyEZSVxDNRMtOUWd/jFuGZc2WlTJC1MSmrPq5O8LaGxpBoxyZOKCgogKLk6Vu7afIRHGmZKxeZaRLKyXyqcM4Dg6kFiaeEW47gWdJElfaKT+Uhlc2NjTTpFkpsTg8pP8AXklg9zRkv1AY9AYxOjbjK6HmFnnsjmNMxCg/O3laCXUkLIV3SaF/ukZjh2KVkUFUe4NGUKedH8YdzcSBLCQdS4JsCPi8EQThTdBklBJ/pqACgL1SokWIEWfy6dtL8jAOFntKLGpykCl3AgntVbwEpJUNx4XO9hisclRKFKIQUiw1v8iIq4hKSklRV3hrSnSFkrihBdkmpDsHY3qPGKeJrWslrElxrv8AODjhvQqWZx3ZZieIFSkkTHo5IBBtrvHsviCyBmIcGgJalTV9GBgPCyihQLhudg9IsXITdTEuRTa5bneGvGo+mhSzc05X0UYjFTJhNgF2vRy9NTY05mCpeJCMqFJmggVVYONRSrmrwZJyFISggZRfUudNwW+EEJ4hLYpWlSwkijkqUokipBrpTSAyatUMxtOr6Kp4UpIBmMH/ADIsORPvHrFCeByZqw+ZKwO/VszGhAI20eC5kyXlCFJEoJL90klJrRy9ejiA8RilSUukoWkmpJ743ZgPvrEvJplsIJ7RefZeSSFXD+6SR63/ANxKVwTDspKZYIPezGaklABq+butXUP1in8P2jFClS5VM2dTPWuUZibbxbgsiV/01zclQFJIBLs7gCx2qYKOSV7NcF7MeyMf+HlplpOYigCUMw55SJauRHrBmE4oSkug5rg9m7PXM6wGBOxjMsU5iJi1/wBhuOpD18oqWVJHasUzBq5araOweD+K1oxxjdmvwvFCr+mopchxlIPoPlFk5E5SSJZKmuKgdQSGMZfD8VSEpBRlNioqcHc1AymKp2KTPUZSlTkoejOQml3Kk/DWAc2zHjXaHS1KKcs0FjuDQ7FqQgxGAw+ZaTKQ4DgkO/jTSDMPhQkEpxCna6wVA+SifSFgyknMtKlD+4sRobOL2O8assk9MXLByVgeE4Sg5wFEAFr6dTXU+YiibwrDt+e40POwUHOn+UF4uWUzFZEKCqM1cz6jkRYwRIQBUqGfVzRO77q9Ic8lrZKscluxQvBJCT/TmAUr3aPu9X/eB5vDApYGfR/dAbqRvDOfigVZc7sQ7Enp4XPmYrmqZJIlglQLF2bTMVGraR1hRlkVb/f5KkcHQoOkKSGr3mI2OxECScEZSwtCzlUCkg+8xuSbEuAfCLU5knIpCg5oM3rlZwYDnIOZSSwY2q7mw5HU/J46tBwnNSdsOw2HnF/cI0U9b2LRbJQskhg4boabvASpxYAEgatcnfo8SRPWoMHd2H7MLczDGkLXLsKQFOxDFnLbA8mg/tx+oecJjNcKQpyB96CsS7Od+g/4/tCp4+T0UYcigvV/ehziMMlKARUGjszvdIe928WgZSQhqlT2L+ZimbNUkpIJBNy/X15xauYVISVF+7r/ANyPkIojHbIck3SZCbMCiAKAedLk9fnEZqCAxJzG/eDXJYvtAuPSAEkXeBkpA7wFd7/GC3ejIcJR9Sd/Z1/hjXDzfeZZDXYsomoJDVLWpEsDjpqVF2Ckuas4ez3rR/SAcLKBSpTVYV8QIvmoAmFqU0PhpGSfuzElfFFs/ElWYFSZZJo4OZhQJBFgGFesGcKWsJUy+6kuoCuYUcBQuW+PWAcPh0mahxcV/wAX+MMcRw6WmVPWEsQtKRU2uzO0IcFXRUsjVK/uUY/PmPdKcyQU5gLUrQsAREpSpcphnBL0UCU89L1ivEHKjKPdAdjW9TfnAyZhUkubW+xC+KapaG21t7G6eIrWvO6SRSgHqzfCGeMWChpilJVo6funjCr2eAUsBQBvcDaL+JTlPlc5a00hMlTHQplE2SDlzTgVAUofmaeUCGYUO+XwcpPIgW60guXJSUsQNTzudRXSPp2GQpLlIdtA2urXgOVPY9RQKcUFp9xSVAUyKDX5kQPhcMSSSFO1n7552IKYpkoDHk5EWYiYpASUqUHYFia0hnTo5xtUFS1kAHMu9CVkdWDfKjxfjZpSgqTLer5lEnS5a/S0B4SWO0PnWtbuCbGDUz1CWpibH5QyLRFli0+wDDYUqTmKSG7xzFsx5vox13MVYnEEsWNCycr35VqfCGfZhUslQen7wiwEwlzsFNQU8IarqyZtcvwGYRSzQswo7urm5HjrrEJmECiVJYh+6HrS6iSagWpv5znTChICaA6NzEVYmaRUGooDye0bdBQTltFKMMbX3VmASPGpJ6NE5K8mYBfJJuDuedPnFuKWewza5gH1qFOx0sIqy/1kpsAWp0gmmdF32W4cnMVpBSGdjZxa5onl0iXZTftAhviJhQlJSWJyPzfM79WirtOSf8R9IS8lFK8e13/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04799" y="1081126"/>
            <a:ext cx="3041515" cy="1200329"/>
          </a:xfrm>
          <a:prstGeom prst="rect">
            <a:avLst/>
          </a:prstGeom>
        </p:spPr>
        <p:txBody>
          <a:bodyPr wrap="square">
            <a:spAutoFit/>
          </a:bodyPr>
          <a:lstStyle/>
          <a:p>
            <a:pPr fontAlgn="base"/>
            <a:r>
              <a:rPr lang="en-US" dirty="0">
                <a:solidFill>
                  <a:schemeClr val="bg1"/>
                </a:solidFill>
              </a:rPr>
              <a:t>Upon hearing of John’s death, Jesus departed by  ship to a desert place whereupon multitudes followed him.</a:t>
            </a:r>
          </a:p>
        </p:txBody>
      </p:sp>
      <p:sp>
        <p:nvSpPr>
          <p:cNvPr id="18" name="Rectangle 17"/>
          <p:cNvSpPr/>
          <p:nvPr/>
        </p:nvSpPr>
        <p:spPr>
          <a:xfrm>
            <a:off x="5070487" y="880513"/>
            <a:ext cx="2398990" cy="523220"/>
          </a:xfrm>
          <a:prstGeom prst="rect">
            <a:avLst/>
          </a:prstGeom>
        </p:spPr>
        <p:txBody>
          <a:bodyPr wrap="none">
            <a:spAutoFit/>
          </a:bodyPr>
          <a:lstStyle/>
          <a:p>
            <a:r>
              <a:rPr lang="en-US" sz="2800" dirty="0">
                <a:solidFill>
                  <a:schemeClr val="bg1"/>
                </a:solidFill>
              </a:rPr>
              <a:t>A solitary place</a:t>
            </a:r>
          </a:p>
        </p:txBody>
      </p:sp>
      <p:sp>
        <p:nvSpPr>
          <p:cNvPr id="19" name="Rectangle 18"/>
          <p:cNvSpPr/>
          <p:nvPr/>
        </p:nvSpPr>
        <p:spPr>
          <a:xfrm>
            <a:off x="0" y="6550223"/>
            <a:ext cx="3998531" cy="307777"/>
          </a:xfrm>
          <a:prstGeom prst="rect">
            <a:avLst/>
          </a:prstGeom>
        </p:spPr>
        <p:txBody>
          <a:bodyPr wrap="none">
            <a:spAutoFit/>
          </a:bodyPr>
          <a:lstStyle/>
          <a:p>
            <a:r>
              <a:rPr lang="en-US" sz="1400" dirty="0">
                <a:solidFill>
                  <a:schemeClr val="bg1"/>
                </a:solidFill>
              </a:rPr>
              <a:t>Matthew 14:14; Mark 6:30-34; Luke 9:10; John 6:1-3</a:t>
            </a:r>
            <a:endParaRPr lang="en-US" sz="1400" dirty="0"/>
          </a:p>
        </p:txBody>
      </p:sp>
      <p:pic>
        <p:nvPicPr>
          <p:cNvPr id="35842" name="Picture 2" descr="https://net-at-hand.s3.amazonaws.com/sites/10732/images/15195_full.jpg"/>
          <p:cNvPicPr>
            <a:picLocks noChangeAspect="1" noChangeArrowheads="1"/>
          </p:cNvPicPr>
          <p:nvPr/>
        </p:nvPicPr>
        <p:blipFill>
          <a:blip r:embed="rId3" cstate="print"/>
          <a:srcRect/>
          <a:stretch>
            <a:fillRect/>
          </a:stretch>
        </p:blipFill>
        <p:spPr bwMode="auto">
          <a:xfrm>
            <a:off x="4852113" y="2795485"/>
            <a:ext cx="5715000" cy="3829051"/>
          </a:xfrm>
          <a:prstGeom prst="rect">
            <a:avLst/>
          </a:prstGeom>
          <a:noFill/>
        </p:spPr>
      </p:pic>
      <p:grpSp>
        <p:nvGrpSpPr>
          <p:cNvPr id="20" name="Group 19"/>
          <p:cNvGrpSpPr/>
          <p:nvPr/>
        </p:nvGrpSpPr>
        <p:grpSpPr>
          <a:xfrm>
            <a:off x="763585" y="3866532"/>
            <a:ext cx="3289208" cy="2390250"/>
            <a:chOff x="384206" y="4158361"/>
            <a:chExt cx="3289208" cy="2390250"/>
          </a:xfrm>
        </p:grpSpPr>
        <p:grpSp>
          <p:nvGrpSpPr>
            <p:cNvPr id="21" name="Group 17"/>
            <p:cNvGrpSpPr/>
            <p:nvPr/>
          </p:nvGrpSpPr>
          <p:grpSpPr>
            <a:xfrm>
              <a:off x="384206" y="4158361"/>
              <a:ext cx="3289208" cy="2390250"/>
              <a:chOff x="609599" y="833642"/>
              <a:chExt cx="7941747" cy="5771225"/>
            </a:xfrm>
          </p:grpSpPr>
          <p:grpSp>
            <p:nvGrpSpPr>
              <p:cNvPr id="23" name="Group 14"/>
              <p:cNvGrpSpPr/>
              <p:nvPr/>
            </p:nvGrpSpPr>
            <p:grpSpPr>
              <a:xfrm rot="10800000">
                <a:off x="7696200" y="5257800"/>
                <a:ext cx="621450" cy="1347067"/>
                <a:chOff x="7010400" y="381000"/>
                <a:chExt cx="762000" cy="2033666"/>
              </a:xfrm>
            </p:grpSpPr>
            <p:sp>
              <p:nvSpPr>
                <p:cNvPr id="36" name="Rounded Rectangle 3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rot="10800000">
                <a:off x="939238" y="4923502"/>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3"/>
              <p:cNvGrpSpPr/>
              <p:nvPr/>
            </p:nvGrpSpPr>
            <p:grpSpPr>
              <a:xfrm>
                <a:off x="899460" y="833642"/>
                <a:ext cx="621450" cy="986197"/>
                <a:chOff x="7031201" y="834275"/>
                <a:chExt cx="762000" cy="1488861"/>
              </a:xfrm>
            </p:grpSpPr>
            <p:sp>
              <p:nvSpPr>
                <p:cNvPr id="32" name="Rounded Rectangle 3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4"/>
              <p:cNvGrpSpPr/>
              <p:nvPr/>
            </p:nvGrpSpPr>
            <p:grpSpPr>
              <a:xfrm>
                <a:off x="7646520" y="1148254"/>
                <a:ext cx="621450" cy="1017899"/>
                <a:chOff x="7087348" y="824753"/>
                <a:chExt cx="762000" cy="1536722"/>
              </a:xfrm>
            </p:grpSpPr>
            <p:sp>
              <p:nvSpPr>
                <p:cNvPr id="30" name="Rounded Rectangle 2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766681" y="4717332"/>
              <a:ext cx="2437759" cy="1323439"/>
            </a:xfrm>
            <a:prstGeom prst="rect">
              <a:avLst/>
            </a:prstGeom>
          </p:spPr>
          <p:txBody>
            <a:bodyPr wrap="square">
              <a:spAutoFit/>
            </a:bodyPr>
            <a:lstStyle/>
            <a:p>
              <a:pPr algn="ctr"/>
              <a:r>
                <a:rPr lang="en-US" sz="1600" dirty="0">
                  <a:solidFill>
                    <a:srgbClr val="333333"/>
                  </a:solidFill>
                  <a:latin typeface="Open Sans"/>
                </a:rPr>
                <a:t> </a:t>
              </a:r>
              <a:r>
                <a:rPr lang="en-US" sz="1600" b="1" dirty="0"/>
                <a:t> By showing compassion for others even when we are experiencing sadness, we follow the example of Jesus Christ</a:t>
              </a:r>
              <a:endParaRPr lang="en-US" sz="1600" dirty="0"/>
            </a:p>
          </p:txBody>
        </p:sp>
      </p:grpSp>
      <p:sp>
        <p:nvSpPr>
          <p:cNvPr id="38" name="Rectangle 37"/>
          <p:cNvSpPr/>
          <p:nvPr/>
        </p:nvSpPr>
        <p:spPr>
          <a:xfrm>
            <a:off x="4521440" y="1817160"/>
            <a:ext cx="6741267" cy="923330"/>
          </a:xfrm>
          <a:prstGeom prst="rect">
            <a:avLst/>
          </a:prstGeom>
        </p:spPr>
        <p:txBody>
          <a:bodyPr wrap="square">
            <a:spAutoFit/>
          </a:bodyPr>
          <a:lstStyle/>
          <a:p>
            <a:r>
              <a:rPr lang="en-US" dirty="0">
                <a:solidFill>
                  <a:schemeClr val="bg1"/>
                </a:solidFill>
              </a:rPr>
              <a:t>“He brought reality to the word </a:t>
            </a:r>
            <a:r>
              <a:rPr lang="en-US" i="1" dirty="0">
                <a:solidFill>
                  <a:schemeClr val="bg1"/>
                </a:solidFill>
              </a:rPr>
              <a:t>compassion.</a:t>
            </a:r>
            <a:r>
              <a:rPr lang="en-US" dirty="0">
                <a:solidFill>
                  <a:schemeClr val="bg1"/>
                </a:solidFill>
              </a:rPr>
              <a:t> He showed us the way. He marked the path we should follow. Selfless service characterized His life. … The Savior’s entire ministry exemplified love of neighbor.”</a:t>
            </a:r>
          </a:p>
        </p:txBody>
      </p:sp>
      <p:pic>
        <p:nvPicPr>
          <p:cNvPr id="39" name="Picture 38" descr="President monson1.jpg"/>
          <p:cNvPicPr>
            <a:picLocks noChangeAspect="1"/>
          </p:cNvPicPr>
          <p:nvPr/>
        </p:nvPicPr>
        <p:blipFill>
          <a:blip r:embed="rId4" cstate="print"/>
          <a:stretch>
            <a:fillRect/>
          </a:stretch>
        </p:blipFill>
        <p:spPr>
          <a:xfrm>
            <a:off x="10972800" y="162634"/>
            <a:ext cx="964152" cy="1277379"/>
          </a:xfrm>
          <a:prstGeom prst="rect">
            <a:avLst/>
          </a:prstGeom>
        </p:spPr>
      </p:pic>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3825</Words>
  <Application>Microsoft Office PowerPoint</Application>
  <PresentationFormat>Widescreen</PresentationFormat>
  <Paragraphs>257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Modern No. 20</vt:lpstr>
      <vt:lpstr>Abadi</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31</cp:revision>
  <dcterms:created xsi:type="dcterms:W3CDTF">2015-05-11T14:25:31Z</dcterms:created>
  <dcterms:modified xsi:type="dcterms:W3CDTF">2020-08-20T14:12:15Z</dcterms:modified>
</cp:coreProperties>
</file>