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74" r:id="rId4"/>
    <p:sldId id="275" r:id="rId5"/>
    <p:sldId id="276" r:id="rId6"/>
    <p:sldId id="277" r:id="rId7"/>
    <p:sldId id="280" r:id="rId8"/>
    <p:sldId id="279" r:id="rId9"/>
    <p:sldId id="278" r:id="rId10"/>
    <p:sldId id="282" r:id="rId11"/>
    <p:sldId id="284" r:id="rId12"/>
    <p:sldId id="285" r:id="rId13"/>
    <p:sldId id="283" r:id="rId14"/>
    <p:sldId id="287" r:id="rId15"/>
    <p:sldId id="258" r:id="rId16"/>
    <p:sldId id="272" r:id="rId17"/>
    <p:sldId id="281" r:id="rId18"/>
    <p:sldId id="286" r:id="rId19"/>
    <p:sldId id="288"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odern No. 20" panose="02070704070505020303" pitchFamily="18" charset="0"/>
      <p:regular r:id="rId27"/>
    </p:embeddedFont>
    <p:embeddedFont>
      <p:font typeface="Open Sans" panose="020B06060305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4535"/>
    <a:srgbClr val="FFFF99"/>
    <a:srgbClr val="ECB220"/>
    <a:srgbClr val="FF99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4007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748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6063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B2FFE-3D2D-49B2-85E5-77F540489109}"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481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77689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B2FFE-3D2D-49B2-85E5-77F540489109}"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31101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B2FFE-3D2D-49B2-85E5-77F540489109}"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97328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2FFE-3D2D-49B2-85E5-77F540489109}"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16410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149860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val="9721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2FFE-3D2D-49B2-85E5-77F540489109}"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11EA-94AB-4A96-82E3-AF1A3BFB8E4B}" type="slidenum">
              <a:rPr lang="en-US" smtClean="0"/>
              <a:pPr/>
              <a:t>‹#›</a:t>
            </a:fld>
            <a:endParaRPr lang="en-US"/>
          </a:p>
        </p:txBody>
      </p:sp>
    </p:spTree>
    <p:extLst>
      <p:ext uri="{BB962C8B-B14F-4D97-AF65-F5344CB8AC3E}">
        <p14:creationId xmlns:p14="http://schemas.microsoft.com/office/powerpoint/2010/main" val="23555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6BBA6D-D00B-4059-9BF5-1D7CEBE97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0535" y="9052"/>
            <a:ext cx="1258432" cy="369332"/>
          </a:xfrm>
          <a:prstGeom prst="rect">
            <a:avLst/>
          </a:prstGeom>
          <a:noFill/>
        </p:spPr>
        <p:txBody>
          <a:bodyPr wrap="square" rtlCol="0">
            <a:spAutoFit/>
          </a:bodyPr>
          <a:lstStyle/>
          <a:p>
            <a:r>
              <a:rPr lang="en-US">
                <a:solidFill>
                  <a:schemeClr val="bg1"/>
                </a:solidFill>
              </a:rPr>
              <a:t>Lesson 18</a:t>
            </a:r>
            <a:endParaRPr lang="en-US" dirty="0">
              <a:solidFill>
                <a:schemeClr val="bg1"/>
              </a:solidFill>
            </a:endParaRPr>
          </a:p>
        </p:txBody>
      </p:sp>
      <p:sp>
        <p:nvSpPr>
          <p:cNvPr id="6" name="TextBox 5"/>
          <p:cNvSpPr txBox="1"/>
          <p:nvPr/>
        </p:nvSpPr>
        <p:spPr>
          <a:xfrm>
            <a:off x="0" y="758981"/>
            <a:ext cx="12192000" cy="2308324"/>
          </a:xfrm>
          <a:prstGeom prst="rect">
            <a:avLst/>
          </a:prstGeom>
          <a:noFill/>
        </p:spPr>
        <p:txBody>
          <a:bodyPr wrap="square" rtlCol="0">
            <a:spAutoFit/>
          </a:bodyPr>
          <a:lstStyle/>
          <a:p>
            <a:pPr algn="ctr"/>
            <a:r>
              <a:rPr lang="en-US" sz="7200" dirty="0">
                <a:solidFill>
                  <a:schemeClr val="bg1"/>
                </a:solidFill>
                <a:latin typeface="Modern No. 20" pitchFamily="18" charset="0"/>
              </a:rPr>
              <a:t>Lesson For The Pharisees</a:t>
            </a:r>
          </a:p>
          <a:p>
            <a:pPr algn="ctr"/>
            <a:r>
              <a:rPr lang="en-US" sz="7200" dirty="0">
                <a:solidFill>
                  <a:schemeClr val="bg1"/>
                </a:solidFill>
                <a:latin typeface="Modern No. 20" pitchFamily="18" charset="0"/>
              </a:rPr>
              <a:t>Matthew 15</a:t>
            </a:r>
          </a:p>
        </p:txBody>
      </p:sp>
      <p:sp>
        <p:nvSpPr>
          <p:cNvPr id="5" name="Rectangle 4"/>
          <p:cNvSpPr/>
          <p:nvPr/>
        </p:nvSpPr>
        <p:spPr>
          <a:xfrm>
            <a:off x="6692628" y="3680937"/>
            <a:ext cx="4095345" cy="1477328"/>
          </a:xfrm>
          <a:prstGeom prst="rect">
            <a:avLst/>
          </a:prstGeom>
        </p:spPr>
        <p:txBody>
          <a:bodyPr wrap="square">
            <a:spAutoFit/>
          </a:bodyPr>
          <a:lstStyle/>
          <a:p>
            <a:r>
              <a:rPr lang="en-US" dirty="0">
                <a:solidFill>
                  <a:schemeClr val="bg1"/>
                </a:solidFill>
              </a:rPr>
              <a:t>And said, Verily I say unto you, Except ye be converted, and become as little children, ye shall not enter into the kingdom of heaven.</a:t>
            </a:r>
          </a:p>
          <a:p>
            <a:r>
              <a:rPr lang="en-US" i="1" dirty="0">
                <a:solidFill>
                  <a:schemeClr val="bg1"/>
                </a:solidFill>
              </a:rPr>
              <a:t>Matthew 18:3</a:t>
            </a:r>
          </a:p>
        </p:txBody>
      </p:sp>
      <p:grpSp>
        <p:nvGrpSpPr>
          <p:cNvPr id="7" name="Group 6"/>
          <p:cNvGrpSpPr/>
          <p:nvPr/>
        </p:nvGrpSpPr>
        <p:grpSpPr>
          <a:xfrm>
            <a:off x="778213" y="3060971"/>
            <a:ext cx="4114800" cy="3175076"/>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p:cNvGrpSpPr/>
            <p:nvPr/>
          </p:nvGrpSpPr>
          <p:grpSpPr>
            <a:xfrm flipH="1">
              <a:off x="3799840" y="685800"/>
              <a:ext cx="601980" cy="4615180"/>
              <a:chOff x="4038600" y="0"/>
              <a:chExt cx="685800" cy="5867400"/>
            </a:xfrm>
          </p:grpSpPr>
          <p:sp>
            <p:nvSpPr>
              <p:cNvPr id="39" name="Isosceles Triangle 38"/>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
            <p:cNvGrpSpPr/>
            <p:nvPr/>
          </p:nvGrpSpPr>
          <p:grpSpPr>
            <a:xfrm flipH="1">
              <a:off x="5410200" y="1524000"/>
              <a:ext cx="1939713" cy="2431625"/>
              <a:chOff x="1066800" y="2258995"/>
              <a:chExt cx="2209800" cy="2770205"/>
            </a:xfrm>
          </p:grpSpPr>
          <p:sp>
            <p:nvSpPr>
              <p:cNvPr id="27" name="Oval 26"/>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4"/>
              <p:cNvGrpSpPr/>
              <p:nvPr/>
            </p:nvGrpSpPr>
            <p:grpSpPr>
              <a:xfrm rot="1206892">
                <a:off x="1673878" y="2258995"/>
                <a:ext cx="240914" cy="2243809"/>
                <a:chOff x="1524000" y="685800"/>
                <a:chExt cx="990600" cy="6400800"/>
              </a:xfrm>
            </p:grpSpPr>
            <p:sp>
              <p:nvSpPr>
                <p:cNvPr id="35" name="Donut 3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19"/>
              <p:cNvGrpSpPr/>
              <p:nvPr/>
            </p:nvGrpSpPr>
            <p:grpSpPr>
              <a:xfrm rot="20393108" flipH="1">
                <a:off x="2283479" y="2258995"/>
                <a:ext cx="240914" cy="2243809"/>
                <a:chOff x="1524000" y="685800"/>
                <a:chExt cx="990600" cy="6400800"/>
              </a:xfrm>
            </p:grpSpPr>
            <p:sp>
              <p:nvSpPr>
                <p:cNvPr id="31" name="Donut 30"/>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Oval 29"/>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6"/>
            <p:cNvGrpSpPr/>
            <p:nvPr/>
          </p:nvGrpSpPr>
          <p:grpSpPr>
            <a:xfrm flipH="1">
              <a:off x="762000" y="1524000"/>
              <a:ext cx="1939713" cy="2431625"/>
              <a:chOff x="1066800" y="2258995"/>
              <a:chExt cx="2209800" cy="2770205"/>
            </a:xfrm>
          </p:grpSpPr>
          <p:sp>
            <p:nvSpPr>
              <p:cNvPr id="15" name="Oval 14"/>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4"/>
              <p:cNvGrpSpPr/>
              <p:nvPr/>
            </p:nvGrpSpPr>
            <p:grpSpPr>
              <a:xfrm rot="1206892">
                <a:off x="1673878" y="2258995"/>
                <a:ext cx="240914" cy="2243809"/>
                <a:chOff x="1524000" y="685800"/>
                <a:chExt cx="990600" cy="6400800"/>
              </a:xfrm>
            </p:grpSpPr>
            <p:sp>
              <p:nvSpPr>
                <p:cNvPr id="23" name="Donut 22"/>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9"/>
              <p:cNvGrpSpPr/>
              <p:nvPr/>
            </p:nvGrpSpPr>
            <p:grpSpPr>
              <a:xfrm rot="20393108" flipH="1">
                <a:off x="2283479" y="2258995"/>
                <a:ext cx="240914" cy="2243809"/>
                <a:chOff x="1524000" y="685800"/>
                <a:chExt cx="990600" cy="6400800"/>
              </a:xfrm>
            </p:grpSpPr>
            <p:sp>
              <p:nvSpPr>
                <p:cNvPr id="19" name="Donut 18"/>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17"/>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219200" y="3276600"/>
              <a:ext cx="1371599" cy="983707"/>
            </a:xfrm>
            <a:prstGeom prst="rect">
              <a:avLst/>
            </a:prstGeom>
            <a:noFill/>
          </p:spPr>
          <p:txBody>
            <a:bodyPr wrap="square" rtlCol="0">
              <a:spAutoFit/>
            </a:bodyPr>
            <a:lstStyle/>
            <a:p>
              <a:endParaRPr lang="en-US" sz="3600" dirty="0"/>
            </a:p>
          </p:txBody>
        </p:sp>
      </p:grpSp>
      <p:grpSp>
        <p:nvGrpSpPr>
          <p:cNvPr id="45" name="Group 30"/>
          <p:cNvGrpSpPr/>
          <p:nvPr/>
        </p:nvGrpSpPr>
        <p:grpSpPr>
          <a:xfrm rot="6582136">
            <a:off x="783149" y="4018166"/>
            <a:ext cx="657094" cy="1037567"/>
            <a:chOff x="3429000" y="2743200"/>
            <a:chExt cx="1447800" cy="2363802"/>
          </a:xfrm>
        </p:grpSpPr>
        <p:sp>
          <p:nvSpPr>
            <p:cNvPr id="46" name="Rounded Rectangle 45"/>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5400000">
            <a:off x="4124526" y="4145604"/>
            <a:ext cx="418291" cy="1097604"/>
            <a:chOff x="1143000" y="2209800"/>
            <a:chExt cx="960933" cy="2270330"/>
          </a:xfrm>
        </p:grpSpPr>
        <p:grpSp>
          <p:nvGrpSpPr>
            <p:cNvPr id="51" name="Group 77"/>
            <p:cNvGrpSpPr/>
            <p:nvPr/>
          </p:nvGrpSpPr>
          <p:grpSpPr>
            <a:xfrm>
              <a:off x="1143000" y="2209800"/>
              <a:ext cx="511971" cy="2251795"/>
              <a:chOff x="609599" y="833642"/>
              <a:chExt cx="1236146" cy="5436927"/>
            </a:xfrm>
          </p:grpSpPr>
          <p:grpSp>
            <p:nvGrpSpPr>
              <p:cNvPr id="60" name="Group 59"/>
              <p:cNvGrpSpPr/>
              <p:nvPr/>
            </p:nvGrpSpPr>
            <p:grpSpPr>
              <a:xfrm rot="10800000">
                <a:off x="939238" y="4923502"/>
                <a:ext cx="621450" cy="1347067"/>
                <a:chOff x="7010400" y="381000"/>
                <a:chExt cx="762000" cy="2033666"/>
              </a:xfrm>
            </p:grpSpPr>
            <p:sp>
              <p:nvSpPr>
                <p:cNvPr id="65" name="Rounded Rectangle 6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83"/>
              <p:cNvGrpSpPr/>
              <p:nvPr/>
            </p:nvGrpSpPr>
            <p:grpSpPr>
              <a:xfrm>
                <a:off x="899460" y="833642"/>
                <a:ext cx="621450" cy="986197"/>
                <a:chOff x="7031201" y="834275"/>
                <a:chExt cx="762000" cy="1488861"/>
              </a:xfrm>
            </p:grpSpPr>
            <p:sp>
              <p:nvSpPr>
                <p:cNvPr id="63" name="Rounded Rectangle 6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93"/>
            <p:cNvGrpSpPr/>
            <p:nvPr/>
          </p:nvGrpSpPr>
          <p:grpSpPr>
            <a:xfrm>
              <a:off x="1591962" y="2228335"/>
              <a:ext cx="511971" cy="2251795"/>
              <a:chOff x="609599" y="833642"/>
              <a:chExt cx="1236146" cy="5436927"/>
            </a:xfrm>
          </p:grpSpPr>
          <p:grpSp>
            <p:nvGrpSpPr>
              <p:cNvPr id="53" name="Group 11"/>
              <p:cNvGrpSpPr/>
              <p:nvPr/>
            </p:nvGrpSpPr>
            <p:grpSpPr>
              <a:xfrm rot="10800000">
                <a:off x="939238" y="4923502"/>
                <a:ext cx="621450" cy="1347067"/>
                <a:chOff x="7010400" y="381000"/>
                <a:chExt cx="762000" cy="2033666"/>
              </a:xfrm>
            </p:grpSpPr>
            <p:sp>
              <p:nvSpPr>
                <p:cNvPr id="58" name="Rounded Rectangle 5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83"/>
              <p:cNvGrpSpPr/>
              <p:nvPr/>
            </p:nvGrpSpPr>
            <p:grpSpPr>
              <a:xfrm>
                <a:off x="899460" y="833642"/>
                <a:ext cx="621450" cy="986197"/>
                <a:chOff x="7031201" y="834275"/>
                <a:chExt cx="762000" cy="1488861"/>
              </a:xfrm>
            </p:grpSpPr>
            <p:sp>
              <p:nvSpPr>
                <p:cNvPr id="56" name="Rounded Rectangle 5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62868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Every Plant</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15:12-16</a:t>
            </a:r>
            <a:endParaRPr lang="en-US" i="1" dirty="0">
              <a:solidFill>
                <a:schemeClr val="bg1"/>
              </a:solidFill>
            </a:endParaRPr>
          </a:p>
        </p:txBody>
      </p:sp>
      <p:sp>
        <p:nvSpPr>
          <p:cNvPr id="5" name="Rectangle 4"/>
          <p:cNvSpPr/>
          <p:nvPr/>
        </p:nvSpPr>
        <p:spPr>
          <a:xfrm>
            <a:off x="3038273" y="1761105"/>
            <a:ext cx="3586263" cy="1477328"/>
          </a:xfrm>
          <a:prstGeom prst="rect">
            <a:avLst/>
          </a:prstGeom>
        </p:spPr>
        <p:txBody>
          <a:bodyPr wrap="square">
            <a:spAutoFit/>
          </a:bodyPr>
          <a:lstStyle/>
          <a:p>
            <a:r>
              <a:rPr lang="en-US" dirty="0">
                <a:solidFill>
                  <a:schemeClr val="bg1"/>
                </a:solidFill>
              </a:rPr>
              <a:t>"If you 'buy into' the philosophies of men, you may have your testimony repossessed. Your respect for moral law may go with it, and you will end up with nothing.” (8)</a:t>
            </a:r>
          </a:p>
        </p:txBody>
      </p:sp>
      <p:cxnSp>
        <p:nvCxnSpPr>
          <p:cNvPr id="12" name="Straight Connector 11"/>
          <p:cNvCxnSpPr/>
          <p:nvPr/>
        </p:nvCxnSpPr>
        <p:spPr>
          <a:xfrm flipV="1">
            <a:off x="1284051" y="457200"/>
            <a:ext cx="661481" cy="982494"/>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26077" y="525294"/>
            <a:ext cx="476655" cy="81712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12069" y="398834"/>
            <a:ext cx="369651" cy="3307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38200" y="1269460"/>
            <a:ext cx="1999258" cy="2400300"/>
            <a:chOff x="838200" y="1269460"/>
            <a:chExt cx="1999258" cy="2400300"/>
          </a:xfrm>
        </p:grpSpPr>
        <p:pic>
          <p:nvPicPr>
            <p:cNvPr id="8" name="Picture 8" descr="http://funnypicarchive.com/admin/upload/109freeframe1.jpg"/>
            <p:cNvPicPr>
              <a:picLocks noChangeAspect="1" noChangeArrowheads="1"/>
            </p:cNvPicPr>
            <p:nvPr/>
          </p:nvPicPr>
          <p:blipFill>
            <a:blip r:embed="rId3" cstate="print"/>
            <a:srcRect/>
            <a:stretch>
              <a:fillRect/>
            </a:stretch>
          </p:blipFill>
          <p:spPr bwMode="auto">
            <a:xfrm>
              <a:off x="838200" y="1269460"/>
              <a:ext cx="1999258" cy="2400300"/>
            </a:xfrm>
            <a:prstGeom prst="rect">
              <a:avLst/>
            </a:prstGeom>
            <a:noFill/>
          </p:spPr>
        </p:pic>
        <p:sp>
          <p:nvSpPr>
            <p:cNvPr id="7" name="Rectangle 6"/>
            <p:cNvSpPr/>
            <p:nvPr/>
          </p:nvSpPr>
          <p:spPr>
            <a:xfrm>
              <a:off x="1293778" y="1738407"/>
              <a:ext cx="1184265" cy="1477328"/>
            </a:xfrm>
            <a:prstGeom prst="rect">
              <a:avLst/>
            </a:prstGeom>
            <a:solidFill>
              <a:schemeClr val="tx1"/>
            </a:solidFill>
          </p:spPr>
          <p:txBody>
            <a:bodyPr wrap="square">
              <a:spAutoFit/>
            </a:bodyPr>
            <a:lstStyle/>
            <a:p>
              <a:pPr algn="ctr"/>
              <a:r>
                <a:rPr lang="en-US" dirty="0">
                  <a:solidFill>
                    <a:schemeClr val="bg1"/>
                  </a:solidFill>
                </a:rPr>
                <a:t>Do Not Buy Into Everything  Someone Tells You!</a:t>
              </a:r>
            </a:p>
          </p:txBody>
        </p:sp>
      </p:grpSp>
      <p:sp>
        <p:nvSpPr>
          <p:cNvPr id="17" name="Rectangle 16"/>
          <p:cNvSpPr/>
          <p:nvPr/>
        </p:nvSpPr>
        <p:spPr>
          <a:xfrm>
            <a:off x="5499369" y="4526552"/>
            <a:ext cx="6096000" cy="1754326"/>
          </a:xfrm>
          <a:prstGeom prst="rect">
            <a:avLst/>
          </a:prstGeom>
        </p:spPr>
        <p:txBody>
          <a:bodyPr>
            <a:spAutoFit/>
          </a:bodyPr>
          <a:lstStyle/>
          <a:p>
            <a:r>
              <a:rPr lang="en-US" i="1" dirty="0">
                <a:solidFill>
                  <a:srgbClr val="FFFF00"/>
                </a:solidFill>
              </a:rPr>
              <a:t>And everything that is in the world, whether it be ordained of men, by thrones, or principalities, or powers, or things of name, whatsoever they may be, that are not by me or by my word, </a:t>
            </a:r>
            <a:r>
              <a:rPr lang="en-US" i="1" dirty="0" err="1">
                <a:solidFill>
                  <a:srgbClr val="FFFF00"/>
                </a:solidFill>
              </a:rPr>
              <a:t>saith</a:t>
            </a:r>
            <a:r>
              <a:rPr lang="en-US" i="1" dirty="0">
                <a:solidFill>
                  <a:srgbClr val="FFFF00"/>
                </a:solidFill>
              </a:rPr>
              <a:t> the Lord, shall be thrown down, and shall not remain after men are dead, neither in nor after the resurrection, </a:t>
            </a:r>
            <a:r>
              <a:rPr lang="en-US" i="1" dirty="0" err="1">
                <a:solidFill>
                  <a:srgbClr val="FFFF00"/>
                </a:solidFill>
              </a:rPr>
              <a:t>saith</a:t>
            </a:r>
            <a:r>
              <a:rPr lang="en-US" i="1" dirty="0">
                <a:solidFill>
                  <a:srgbClr val="FFFF00"/>
                </a:solidFill>
              </a:rPr>
              <a:t> the Lord your God. D&amp;C 132:13</a:t>
            </a:r>
          </a:p>
        </p:txBody>
      </p:sp>
      <p:pic>
        <p:nvPicPr>
          <p:cNvPr id="5122" name="Picture 2" descr="http://www.philosophers.co.uk/brain.jpg"/>
          <p:cNvPicPr>
            <a:picLocks noChangeAspect="1" noChangeArrowheads="1"/>
          </p:cNvPicPr>
          <p:nvPr/>
        </p:nvPicPr>
        <p:blipFill>
          <a:blip r:embed="rId4" cstate="print"/>
          <a:srcRect/>
          <a:stretch>
            <a:fillRect/>
          </a:stretch>
        </p:blipFill>
        <p:spPr bwMode="auto">
          <a:xfrm>
            <a:off x="6822295" y="980365"/>
            <a:ext cx="3636897" cy="3221984"/>
          </a:xfrm>
          <a:prstGeom prst="rect">
            <a:avLst/>
          </a:prstGeom>
          <a:noFill/>
        </p:spPr>
      </p:pic>
      <p:pic>
        <p:nvPicPr>
          <p:cNvPr id="5124" name="Picture 4" descr="http://images.fineartamerica.com/images-medium-large/the-philosophers-master-of-the-judgment-of-solomon.jpg"/>
          <p:cNvPicPr>
            <a:picLocks noChangeAspect="1" noChangeArrowheads="1"/>
          </p:cNvPicPr>
          <p:nvPr/>
        </p:nvPicPr>
        <p:blipFill>
          <a:blip r:embed="rId5" cstate="print"/>
          <a:srcRect/>
          <a:stretch>
            <a:fillRect/>
          </a:stretch>
        </p:blipFill>
        <p:spPr bwMode="auto">
          <a:xfrm>
            <a:off x="1449420" y="4032115"/>
            <a:ext cx="3523779" cy="2548867"/>
          </a:xfrm>
          <a:prstGeom prst="rect">
            <a:avLst/>
          </a:prstGeom>
          <a:noFill/>
        </p:spPr>
      </p:pic>
      <p:pic>
        <p:nvPicPr>
          <p:cNvPr id="18" name="Picture 17" descr="bruce R. McConkie.jpg"/>
          <p:cNvPicPr>
            <a:picLocks noChangeAspect="1"/>
          </p:cNvPicPr>
          <p:nvPr/>
        </p:nvPicPr>
        <p:blipFill>
          <a:blip r:embed="rId6" cstate="print"/>
          <a:stretch>
            <a:fillRect/>
          </a:stretch>
        </p:blipFill>
        <p:spPr>
          <a:xfrm>
            <a:off x="11056380" y="187662"/>
            <a:ext cx="924853" cy="1290941"/>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Laws of Man VS Laws of God</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15:17-20</a:t>
            </a:r>
            <a:endParaRPr lang="en-US" i="1" dirty="0">
              <a:solidFill>
                <a:schemeClr val="bg1"/>
              </a:solidFill>
            </a:endParaRPr>
          </a:p>
        </p:txBody>
      </p:sp>
      <p:sp>
        <p:nvSpPr>
          <p:cNvPr id="5" name="Rectangle 4"/>
          <p:cNvSpPr/>
          <p:nvPr/>
        </p:nvSpPr>
        <p:spPr>
          <a:xfrm>
            <a:off x="885099" y="1159431"/>
            <a:ext cx="3586263" cy="2308324"/>
          </a:xfrm>
          <a:prstGeom prst="rect">
            <a:avLst/>
          </a:prstGeom>
        </p:spPr>
        <p:txBody>
          <a:bodyPr wrap="square">
            <a:spAutoFit/>
          </a:bodyPr>
          <a:lstStyle/>
          <a:p>
            <a:pPr fontAlgn="base"/>
            <a:r>
              <a:rPr lang="en-US" dirty="0">
                <a:solidFill>
                  <a:schemeClr val="bg1"/>
                </a:solidFill>
              </a:rPr>
              <a:t>"The laws of man are never concerned about a person's desires or thoughts, in isolation. When the law inquires into a person's state of mind or intent, it only seeks to determine what consequence should be assigned to particular actions that person has taken.</a:t>
            </a:r>
          </a:p>
        </p:txBody>
      </p:sp>
      <p:sp>
        <p:nvSpPr>
          <p:cNvPr id="15" name="Rectangle 14"/>
          <p:cNvSpPr/>
          <p:nvPr/>
        </p:nvSpPr>
        <p:spPr>
          <a:xfrm>
            <a:off x="5256178" y="4079079"/>
            <a:ext cx="6514290" cy="1200329"/>
          </a:xfrm>
          <a:prstGeom prst="rect">
            <a:avLst/>
          </a:prstGeom>
        </p:spPr>
        <p:txBody>
          <a:bodyPr wrap="square">
            <a:spAutoFit/>
          </a:bodyPr>
          <a:lstStyle/>
          <a:p>
            <a:pPr fontAlgn="base"/>
            <a:r>
              <a:rPr lang="en-US" dirty="0">
                <a:solidFill>
                  <a:schemeClr val="bg1"/>
                </a:solidFill>
              </a:rPr>
              <a:t>"In contrast, the laws of God are concerned with spiritual things. Spiritual consequences are affected by actions, but they are also affected by desires or thoughts, independent of actions. Gospel consequences flow from the desires of our hearts...”</a:t>
            </a:r>
          </a:p>
        </p:txBody>
      </p:sp>
      <p:sp>
        <p:nvSpPr>
          <p:cNvPr id="18" name="Rectangle 17"/>
          <p:cNvSpPr/>
          <p:nvPr/>
        </p:nvSpPr>
        <p:spPr>
          <a:xfrm>
            <a:off x="4293141" y="5703120"/>
            <a:ext cx="6096000" cy="830997"/>
          </a:xfrm>
          <a:prstGeom prst="rect">
            <a:avLst/>
          </a:prstGeom>
        </p:spPr>
        <p:txBody>
          <a:bodyPr>
            <a:spAutoFit/>
          </a:bodyPr>
          <a:lstStyle/>
          <a:p>
            <a:pPr algn="ctr"/>
            <a:r>
              <a:rPr lang="en-US" sz="2400" dirty="0">
                <a:solidFill>
                  <a:srgbClr val="FFFF00"/>
                </a:solidFill>
              </a:rPr>
              <a:t>God judges us not only for our acts, but also for the desires of our hearts. </a:t>
            </a:r>
          </a:p>
        </p:txBody>
      </p:sp>
      <p:grpSp>
        <p:nvGrpSpPr>
          <p:cNvPr id="19" name="Group 18"/>
          <p:cNvGrpSpPr/>
          <p:nvPr/>
        </p:nvGrpSpPr>
        <p:grpSpPr>
          <a:xfrm>
            <a:off x="5466945" y="813881"/>
            <a:ext cx="4114800" cy="3175076"/>
            <a:chOff x="762000" y="685800"/>
            <a:chExt cx="6587913" cy="5083387"/>
          </a:xfrm>
        </p:grpSpPr>
        <p:sp>
          <p:nvSpPr>
            <p:cNvPr id="20" name="Oval 19"/>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3"/>
            <p:cNvGrpSpPr/>
            <p:nvPr/>
          </p:nvGrpSpPr>
          <p:grpSpPr>
            <a:xfrm flipH="1">
              <a:off x="3799840" y="685800"/>
              <a:ext cx="601980" cy="4615180"/>
              <a:chOff x="4038600" y="0"/>
              <a:chExt cx="685800" cy="5867400"/>
            </a:xfrm>
          </p:grpSpPr>
          <p:sp>
            <p:nvSpPr>
              <p:cNvPr id="51" name="Isosceles Triangle 50"/>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flipH="1">
              <a:off x="5410200" y="1524000"/>
              <a:ext cx="1939713" cy="2431625"/>
              <a:chOff x="1066800" y="2258995"/>
              <a:chExt cx="2209800" cy="2770205"/>
            </a:xfrm>
          </p:grpSpPr>
          <p:sp>
            <p:nvSpPr>
              <p:cNvPr id="39" name="Oval 38"/>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4"/>
              <p:cNvGrpSpPr/>
              <p:nvPr/>
            </p:nvGrpSpPr>
            <p:grpSpPr>
              <a:xfrm rot="1206892">
                <a:off x="1673878" y="2258995"/>
                <a:ext cx="240914" cy="2243809"/>
                <a:chOff x="1524000" y="685800"/>
                <a:chExt cx="990600" cy="6400800"/>
              </a:xfrm>
            </p:grpSpPr>
            <p:sp>
              <p:nvSpPr>
                <p:cNvPr id="47" name="Donut 46"/>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19"/>
              <p:cNvGrpSpPr/>
              <p:nvPr/>
            </p:nvGrpSpPr>
            <p:grpSpPr>
              <a:xfrm rot="20393108" flipH="1">
                <a:off x="2283479" y="2258995"/>
                <a:ext cx="240914" cy="2243809"/>
                <a:chOff x="1524000" y="685800"/>
                <a:chExt cx="990600" cy="6400800"/>
              </a:xfrm>
            </p:grpSpPr>
            <p:sp>
              <p:nvSpPr>
                <p:cNvPr id="43" name="Donut 42"/>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Oval 41"/>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6"/>
            <p:cNvGrpSpPr/>
            <p:nvPr/>
          </p:nvGrpSpPr>
          <p:grpSpPr>
            <a:xfrm flipH="1">
              <a:off x="762000" y="1524000"/>
              <a:ext cx="1939713" cy="2431625"/>
              <a:chOff x="1066800" y="2258995"/>
              <a:chExt cx="2209800" cy="2770205"/>
            </a:xfrm>
          </p:grpSpPr>
          <p:sp>
            <p:nvSpPr>
              <p:cNvPr id="27" name="Oval 26"/>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4"/>
              <p:cNvGrpSpPr/>
              <p:nvPr/>
            </p:nvGrpSpPr>
            <p:grpSpPr>
              <a:xfrm rot="1206892">
                <a:off x="1673878" y="2258995"/>
                <a:ext cx="240914" cy="2243809"/>
                <a:chOff x="1524000" y="685800"/>
                <a:chExt cx="990600" cy="6400800"/>
              </a:xfrm>
            </p:grpSpPr>
            <p:sp>
              <p:nvSpPr>
                <p:cNvPr id="35" name="Donut 3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19"/>
              <p:cNvGrpSpPr/>
              <p:nvPr/>
            </p:nvGrpSpPr>
            <p:grpSpPr>
              <a:xfrm rot="20393108" flipH="1">
                <a:off x="2283479" y="2258995"/>
                <a:ext cx="240914" cy="2243809"/>
                <a:chOff x="1524000" y="685800"/>
                <a:chExt cx="990600" cy="6400800"/>
              </a:xfrm>
            </p:grpSpPr>
            <p:sp>
              <p:nvSpPr>
                <p:cNvPr id="31" name="Donut 30"/>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Oval 29"/>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219200" y="3276600"/>
              <a:ext cx="1371599" cy="983707"/>
            </a:xfrm>
            <a:prstGeom prst="rect">
              <a:avLst/>
            </a:prstGeom>
            <a:noFill/>
          </p:spPr>
          <p:txBody>
            <a:bodyPr wrap="square" rtlCol="0">
              <a:spAutoFit/>
            </a:bodyPr>
            <a:lstStyle/>
            <a:p>
              <a:endParaRPr lang="en-US" sz="3600" dirty="0"/>
            </a:p>
          </p:txBody>
        </p:sp>
      </p:grpSp>
      <p:grpSp>
        <p:nvGrpSpPr>
          <p:cNvPr id="57" name="Group 30"/>
          <p:cNvGrpSpPr/>
          <p:nvPr/>
        </p:nvGrpSpPr>
        <p:grpSpPr>
          <a:xfrm rot="6582136">
            <a:off x="5471881" y="1771076"/>
            <a:ext cx="657094" cy="1037567"/>
            <a:chOff x="3429000" y="2743200"/>
            <a:chExt cx="1447800" cy="2363802"/>
          </a:xfrm>
        </p:grpSpPr>
        <p:sp>
          <p:nvSpPr>
            <p:cNvPr id="58" name="Rounded Rectangle 57"/>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5400000">
            <a:off x="8813258" y="1898514"/>
            <a:ext cx="418291" cy="1097604"/>
            <a:chOff x="1143000" y="2209800"/>
            <a:chExt cx="960933" cy="2270330"/>
          </a:xfrm>
        </p:grpSpPr>
        <p:grpSp>
          <p:nvGrpSpPr>
            <p:cNvPr id="63" name="Group 77"/>
            <p:cNvGrpSpPr/>
            <p:nvPr/>
          </p:nvGrpSpPr>
          <p:grpSpPr>
            <a:xfrm>
              <a:off x="1143000" y="2209800"/>
              <a:ext cx="511971" cy="2251795"/>
              <a:chOff x="609599" y="833642"/>
              <a:chExt cx="1236146" cy="5436927"/>
            </a:xfrm>
          </p:grpSpPr>
          <p:grpSp>
            <p:nvGrpSpPr>
              <p:cNvPr id="72" name="Group 71"/>
              <p:cNvGrpSpPr/>
              <p:nvPr/>
            </p:nvGrpSpPr>
            <p:grpSpPr>
              <a:xfrm rot="10800000">
                <a:off x="939238" y="4923502"/>
                <a:ext cx="621450" cy="1347067"/>
                <a:chOff x="7010400" y="381000"/>
                <a:chExt cx="762000" cy="2033666"/>
              </a:xfrm>
            </p:grpSpPr>
            <p:sp>
              <p:nvSpPr>
                <p:cNvPr id="77" name="Rounded Rectangle 7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83"/>
              <p:cNvGrpSpPr/>
              <p:nvPr/>
            </p:nvGrpSpPr>
            <p:grpSpPr>
              <a:xfrm>
                <a:off x="899460" y="833642"/>
                <a:ext cx="621450" cy="986197"/>
                <a:chOff x="7031201" y="834275"/>
                <a:chExt cx="762000" cy="1488861"/>
              </a:xfrm>
            </p:grpSpPr>
            <p:sp>
              <p:nvSpPr>
                <p:cNvPr id="75" name="Rounded Rectangle 7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93"/>
            <p:cNvGrpSpPr/>
            <p:nvPr/>
          </p:nvGrpSpPr>
          <p:grpSpPr>
            <a:xfrm>
              <a:off x="1591962" y="2228335"/>
              <a:ext cx="511971" cy="2251795"/>
              <a:chOff x="609599" y="833642"/>
              <a:chExt cx="1236146" cy="5436927"/>
            </a:xfrm>
          </p:grpSpPr>
          <p:grpSp>
            <p:nvGrpSpPr>
              <p:cNvPr id="65" name="Group 11"/>
              <p:cNvGrpSpPr/>
              <p:nvPr/>
            </p:nvGrpSpPr>
            <p:grpSpPr>
              <a:xfrm rot="10800000">
                <a:off x="939238" y="4923502"/>
                <a:ext cx="621450" cy="1347067"/>
                <a:chOff x="7010400" y="381000"/>
                <a:chExt cx="762000" cy="2033666"/>
              </a:xfrm>
            </p:grpSpPr>
            <p:sp>
              <p:nvSpPr>
                <p:cNvPr id="70" name="Rounded Rectangle 6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83"/>
              <p:cNvGrpSpPr/>
              <p:nvPr/>
            </p:nvGrpSpPr>
            <p:grpSpPr>
              <a:xfrm>
                <a:off x="899460" y="833642"/>
                <a:ext cx="621450" cy="986197"/>
                <a:chOff x="7031201" y="834275"/>
                <a:chExt cx="762000" cy="1488861"/>
              </a:xfrm>
            </p:grpSpPr>
            <p:sp>
              <p:nvSpPr>
                <p:cNvPr id="68" name="Rounded Rectangle 6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9" name="Rectangle 78"/>
          <p:cNvSpPr/>
          <p:nvPr/>
        </p:nvSpPr>
        <p:spPr>
          <a:xfrm>
            <a:off x="8506176" y="6488668"/>
            <a:ext cx="3685824" cy="369332"/>
          </a:xfrm>
          <a:prstGeom prst="rect">
            <a:avLst/>
          </a:prstGeom>
        </p:spPr>
        <p:txBody>
          <a:bodyPr wrap="square">
            <a:spAutoFit/>
          </a:bodyPr>
          <a:lstStyle/>
          <a:p>
            <a:pPr algn="r"/>
            <a:r>
              <a:rPr lang="en-US" dirty="0">
                <a:solidFill>
                  <a:schemeClr val="bg1"/>
                </a:solidFill>
              </a:rPr>
              <a:t>(6)</a:t>
            </a:r>
            <a:endParaRPr lang="en-US" i="1" dirty="0">
              <a:solidFill>
                <a:schemeClr val="bg1"/>
              </a:solidFill>
            </a:endParaRPr>
          </a:p>
        </p:txBody>
      </p:sp>
      <p:pic>
        <p:nvPicPr>
          <p:cNvPr id="80" name="Picture 79" descr="Dallin H. Oaks.jpg"/>
          <p:cNvPicPr>
            <a:picLocks noChangeAspect="1"/>
          </p:cNvPicPr>
          <p:nvPr/>
        </p:nvPicPr>
        <p:blipFill>
          <a:blip r:embed="rId3" cstate="print"/>
          <a:stretch>
            <a:fillRect/>
          </a:stretch>
        </p:blipFill>
        <p:spPr>
          <a:xfrm>
            <a:off x="10865796" y="161823"/>
            <a:ext cx="1051093" cy="1309983"/>
          </a:xfrm>
          <a:prstGeom prst="rect">
            <a:avLst/>
          </a:prstGeom>
        </p:spPr>
      </p:pic>
      <p:grpSp>
        <p:nvGrpSpPr>
          <p:cNvPr id="97" name="Group 96"/>
          <p:cNvGrpSpPr/>
          <p:nvPr/>
        </p:nvGrpSpPr>
        <p:grpSpPr>
          <a:xfrm>
            <a:off x="821951" y="3708992"/>
            <a:ext cx="3289208" cy="2390250"/>
            <a:chOff x="384206" y="4158361"/>
            <a:chExt cx="3289208" cy="2390250"/>
          </a:xfrm>
        </p:grpSpPr>
        <p:grpSp>
          <p:nvGrpSpPr>
            <p:cNvPr id="98" name="Group 17"/>
            <p:cNvGrpSpPr/>
            <p:nvPr/>
          </p:nvGrpSpPr>
          <p:grpSpPr>
            <a:xfrm>
              <a:off x="384206" y="4158361"/>
              <a:ext cx="3289208" cy="2390250"/>
              <a:chOff x="609599" y="833642"/>
              <a:chExt cx="7941747" cy="5771225"/>
            </a:xfrm>
          </p:grpSpPr>
          <p:grpSp>
            <p:nvGrpSpPr>
              <p:cNvPr id="100" name="Group 14"/>
              <p:cNvGrpSpPr/>
              <p:nvPr/>
            </p:nvGrpSpPr>
            <p:grpSpPr>
              <a:xfrm rot="10800000">
                <a:off x="7696200" y="5257800"/>
                <a:ext cx="621450" cy="1347067"/>
                <a:chOff x="7010400" y="381000"/>
                <a:chExt cx="762000" cy="2033666"/>
              </a:xfrm>
            </p:grpSpPr>
            <p:sp>
              <p:nvSpPr>
                <p:cNvPr id="113" name="Rounded Rectangle 11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1"/>
              <p:cNvGrpSpPr/>
              <p:nvPr/>
            </p:nvGrpSpPr>
            <p:grpSpPr>
              <a:xfrm rot="10800000">
                <a:off x="939238" y="4923502"/>
                <a:ext cx="621450" cy="1347067"/>
                <a:chOff x="7010400" y="381000"/>
                <a:chExt cx="762000" cy="2033666"/>
              </a:xfrm>
            </p:grpSpPr>
            <p:sp>
              <p:nvSpPr>
                <p:cNvPr id="111" name="Rounded Rectangle 11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3"/>
              <p:cNvGrpSpPr/>
              <p:nvPr/>
            </p:nvGrpSpPr>
            <p:grpSpPr>
              <a:xfrm>
                <a:off x="899460" y="833642"/>
                <a:ext cx="621450" cy="986197"/>
                <a:chOff x="7031201" y="834275"/>
                <a:chExt cx="762000" cy="1488861"/>
              </a:xfrm>
            </p:grpSpPr>
            <p:sp>
              <p:nvSpPr>
                <p:cNvPr id="109" name="Rounded Rectangle 10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4"/>
              <p:cNvGrpSpPr/>
              <p:nvPr/>
            </p:nvGrpSpPr>
            <p:grpSpPr>
              <a:xfrm>
                <a:off x="7646520" y="1148254"/>
                <a:ext cx="621450" cy="1017899"/>
                <a:chOff x="7087348" y="824753"/>
                <a:chExt cx="762000" cy="1536722"/>
              </a:xfrm>
            </p:grpSpPr>
            <p:sp>
              <p:nvSpPr>
                <p:cNvPr id="107" name="Rounded Rectangle 10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Rectangle 98"/>
            <p:cNvSpPr/>
            <p:nvPr/>
          </p:nvSpPr>
          <p:spPr>
            <a:xfrm>
              <a:off x="894944" y="4688147"/>
              <a:ext cx="2299767" cy="1323439"/>
            </a:xfrm>
            <a:prstGeom prst="rect">
              <a:avLst/>
            </a:prstGeom>
          </p:spPr>
          <p:txBody>
            <a:bodyPr wrap="square">
              <a:spAutoFit/>
            </a:bodyPr>
            <a:lstStyle/>
            <a:p>
              <a:pPr algn="ctr"/>
              <a:r>
                <a:rPr lang="en-US" sz="1600" b="1" dirty="0"/>
                <a:t>If we choose to entertain evil or inappropriate thoughts and desires, then those thoughts and desires will defile us</a:t>
              </a:r>
              <a:endParaRPr lang="en-US" sz="1600" dirty="0"/>
            </a:p>
          </p:txBody>
        </p:sp>
      </p:gr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barn(outVertical)">
                                      <p:cBhvr>
                                        <p:cTn id="11" dur="500"/>
                                        <p:tgtEl>
                                          <p:spTgt spid="9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Woman of Canaan--Gentile</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15:21-28</a:t>
            </a:r>
            <a:endParaRPr lang="en-US" i="1" dirty="0">
              <a:solidFill>
                <a:schemeClr val="bg1"/>
              </a:solidFill>
            </a:endParaRPr>
          </a:p>
        </p:txBody>
      </p:sp>
      <p:sp>
        <p:nvSpPr>
          <p:cNvPr id="5" name="Rectangle 4"/>
          <p:cNvSpPr/>
          <p:nvPr/>
        </p:nvSpPr>
        <p:spPr>
          <a:xfrm>
            <a:off x="4684048" y="1029609"/>
            <a:ext cx="3132306" cy="923330"/>
          </a:xfrm>
          <a:prstGeom prst="rect">
            <a:avLst/>
          </a:prstGeom>
        </p:spPr>
        <p:txBody>
          <a:bodyPr wrap="square">
            <a:spAutoFit/>
          </a:bodyPr>
          <a:lstStyle/>
          <a:p>
            <a:pPr fontAlgn="base"/>
            <a:r>
              <a:rPr lang="en-US" dirty="0">
                <a:solidFill>
                  <a:schemeClr val="bg1"/>
                </a:solidFill>
              </a:rPr>
              <a:t>At a time when the gospel was being proclaimed to the Jews and not yet to the Gentiles.</a:t>
            </a:r>
          </a:p>
        </p:txBody>
      </p:sp>
      <p:sp>
        <p:nvSpPr>
          <p:cNvPr id="15" name="Rectangle 14"/>
          <p:cNvSpPr/>
          <p:nvPr/>
        </p:nvSpPr>
        <p:spPr>
          <a:xfrm>
            <a:off x="8419468" y="2549915"/>
            <a:ext cx="3433865" cy="923330"/>
          </a:xfrm>
          <a:prstGeom prst="rect">
            <a:avLst/>
          </a:prstGeom>
        </p:spPr>
        <p:txBody>
          <a:bodyPr wrap="square">
            <a:spAutoFit/>
          </a:bodyPr>
          <a:lstStyle/>
          <a:p>
            <a:pPr fontAlgn="base"/>
            <a:r>
              <a:rPr lang="en-US" dirty="0">
                <a:solidFill>
                  <a:schemeClr val="bg1"/>
                </a:solidFill>
              </a:rPr>
              <a:t>A Gentile woman recognized Jesus as the “Son of David,” the promised Messiah.</a:t>
            </a:r>
          </a:p>
        </p:txBody>
      </p:sp>
      <p:sp>
        <p:nvSpPr>
          <p:cNvPr id="18" name="Rectangle 17"/>
          <p:cNvSpPr/>
          <p:nvPr/>
        </p:nvSpPr>
        <p:spPr>
          <a:xfrm>
            <a:off x="2412459" y="5051368"/>
            <a:ext cx="3774332" cy="1477328"/>
          </a:xfrm>
          <a:prstGeom prst="rect">
            <a:avLst/>
          </a:prstGeom>
        </p:spPr>
        <p:txBody>
          <a:bodyPr wrap="square">
            <a:spAutoFit/>
          </a:bodyPr>
          <a:lstStyle/>
          <a:p>
            <a:r>
              <a:rPr lang="en-US" dirty="0">
                <a:solidFill>
                  <a:schemeClr val="bg1"/>
                </a:solidFill>
              </a:rPr>
              <a:t>Understanding the Savior’s distinction between Israel and Gentiles, the woman correctly pointed out that household pets were allowed to eat that which had been rejected. </a:t>
            </a:r>
          </a:p>
        </p:txBody>
      </p:sp>
      <p:sp>
        <p:nvSpPr>
          <p:cNvPr id="79" name="Rectangle 78"/>
          <p:cNvSpPr/>
          <p:nvPr/>
        </p:nvSpPr>
        <p:spPr>
          <a:xfrm>
            <a:off x="8506176" y="6488668"/>
            <a:ext cx="3685824" cy="369332"/>
          </a:xfrm>
          <a:prstGeom prst="rect">
            <a:avLst/>
          </a:prstGeom>
        </p:spPr>
        <p:txBody>
          <a:bodyPr wrap="square">
            <a:spAutoFit/>
          </a:bodyPr>
          <a:lstStyle/>
          <a:p>
            <a:pPr algn="r"/>
            <a:r>
              <a:rPr lang="en-US" dirty="0">
                <a:solidFill>
                  <a:schemeClr val="bg1"/>
                </a:solidFill>
              </a:rPr>
              <a:t>(3)</a:t>
            </a:r>
            <a:endParaRPr lang="en-US" i="1" dirty="0">
              <a:solidFill>
                <a:schemeClr val="bg1"/>
              </a:solidFill>
            </a:endParaRPr>
          </a:p>
        </p:txBody>
      </p:sp>
      <p:sp>
        <p:nvSpPr>
          <p:cNvPr id="88" name="Rectangle 87"/>
          <p:cNvSpPr/>
          <p:nvPr/>
        </p:nvSpPr>
        <p:spPr>
          <a:xfrm>
            <a:off x="7816354" y="4718313"/>
            <a:ext cx="3842426" cy="1477328"/>
          </a:xfrm>
          <a:prstGeom prst="rect">
            <a:avLst/>
          </a:prstGeom>
        </p:spPr>
        <p:txBody>
          <a:bodyPr wrap="square">
            <a:spAutoFit/>
          </a:bodyPr>
          <a:lstStyle/>
          <a:p>
            <a:r>
              <a:rPr lang="en-US" dirty="0">
                <a:solidFill>
                  <a:schemeClr val="bg1"/>
                </a:solidFill>
              </a:rPr>
              <a:t>The Greek word translated “dogs” referred to small dogs that could be household pets. Such pets would eat morsels of food given to them from the table or carelessly dropped.</a:t>
            </a:r>
          </a:p>
        </p:txBody>
      </p:sp>
      <p:sp>
        <p:nvSpPr>
          <p:cNvPr id="89" name="Rectangle 88"/>
          <p:cNvSpPr/>
          <p:nvPr/>
        </p:nvSpPr>
        <p:spPr>
          <a:xfrm>
            <a:off x="496109" y="2979376"/>
            <a:ext cx="3112851" cy="1200329"/>
          </a:xfrm>
          <a:prstGeom prst="rect">
            <a:avLst/>
          </a:prstGeom>
        </p:spPr>
        <p:txBody>
          <a:bodyPr wrap="square">
            <a:spAutoFit/>
          </a:bodyPr>
          <a:lstStyle/>
          <a:p>
            <a:r>
              <a:rPr lang="en-US" dirty="0">
                <a:solidFill>
                  <a:schemeClr val="bg1"/>
                </a:solidFill>
              </a:rPr>
              <a:t>She did not take offense at </a:t>
            </a:r>
            <a:r>
              <a:rPr lang="en-US" dirty="0" err="1">
                <a:solidFill>
                  <a:schemeClr val="bg1"/>
                </a:solidFill>
              </a:rPr>
              <a:t>Jesus’s</a:t>
            </a:r>
            <a:r>
              <a:rPr lang="en-US" dirty="0">
                <a:solidFill>
                  <a:schemeClr val="bg1"/>
                </a:solidFill>
              </a:rPr>
              <a:t> words, but she humbly recognized that she was a beggar at Israel’s table. </a:t>
            </a:r>
          </a:p>
        </p:txBody>
      </p:sp>
      <p:pic>
        <p:nvPicPr>
          <p:cNvPr id="90" name="Picture 89" descr="Jesus_114.jpg"/>
          <p:cNvPicPr>
            <a:picLocks noChangeAspect="1"/>
          </p:cNvPicPr>
          <p:nvPr/>
        </p:nvPicPr>
        <p:blipFill>
          <a:blip r:embed="rId3" cstate="print"/>
          <a:stretch>
            <a:fillRect/>
          </a:stretch>
        </p:blipFill>
        <p:spPr>
          <a:xfrm>
            <a:off x="4046706" y="1955260"/>
            <a:ext cx="4382855" cy="3166613"/>
          </a:xfrm>
          <a:prstGeom prst="ellipse">
            <a:avLst/>
          </a:prstGeom>
          <a:ln>
            <a:noFill/>
          </a:ln>
          <a:effectLst>
            <a:softEdge rad="112500"/>
          </a:effectLst>
        </p:spPr>
      </p:pic>
      <p:sp>
        <p:nvSpPr>
          <p:cNvPr id="91" name="Rectangle 90"/>
          <p:cNvSpPr/>
          <p:nvPr/>
        </p:nvSpPr>
        <p:spPr>
          <a:xfrm>
            <a:off x="836578" y="1289075"/>
            <a:ext cx="3394954" cy="1200329"/>
          </a:xfrm>
          <a:prstGeom prst="rect">
            <a:avLst/>
          </a:prstGeom>
        </p:spPr>
        <p:txBody>
          <a:bodyPr wrap="square">
            <a:spAutoFit/>
          </a:bodyPr>
          <a:lstStyle/>
          <a:p>
            <a:r>
              <a:rPr lang="en-US" i="1" dirty="0">
                <a:solidFill>
                  <a:srgbClr val="FFFF00"/>
                </a:solidFill>
              </a:rPr>
              <a:t> O woman, great is thy faith: be it unto thee even as thou wilt. And her daughter was made whole from that very hour.</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2000"/>
                                        <p:tgtEl>
                                          <p:spTgt spid="91"/>
                                        </p:tgtEl>
                                      </p:cBhvr>
                                    </p:animEffect>
                                  </p:childTnLst>
                                </p:cTn>
                              </p:par>
                              <p:par>
                                <p:cTn id="28" presetID="10" presetClass="exit" presetSubtype="0" fill="hold" grpId="2" nodeType="withEffect">
                                  <p:stCondLst>
                                    <p:cond delay="0"/>
                                  </p:stCondLst>
                                  <p:childTnLst>
                                    <p:animEffect transition="out" filter="fade">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88"/>
                                        </p:tgtEl>
                                      </p:cBhvr>
                                    </p:animEffect>
                                    <p:set>
                                      <p:cBhvr>
                                        <p:cTn id="36" dur="1" fill="hold">
                                          <p:stCondLst>
                                            <p:cond delay="1999"/>
                                          </p:stCondLst>
                                        </p:cTn>
                                        <p:tgtEl>
                                          <p:spTgt spid="8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18"/>
                                        </p:tgtEl>
                                      </p:cBhvr>
                                    </p:animEffect>
                                    <p:set>
                                      <p:cBhvr>
                                        <p:cTn id="39" dur="1" fill="hold">
                                          <p:stCondLst>
                                            <p:cond delay="1999"/>
                                          </p:stCondLst>
                                        </p:cTn>
                                        <p:tgtEl>
                                          <p:spTgt spid="1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89"/>
                                        </p:tgtEl>
                                      </p:cBhvr>
                                    </p:animEffect>
                                    <p:set>
                                      <p:cBhvr>
                                        <p:cTn id="42" dur="1" fill="hold">
                                          <p:stCondLst>
                                            <p:cond delay="1999"/>
                                          </p:stCondLst>
                                        </p:cTn>
                                        <p:tgtEl>
                                          <p:spTgt spid="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5" grpId="0"/>
      <p:bldP spid="15" grpId="1"/>
      <p:bldP spid="18" grpId="0"/>
      <p:bldP spid="18" grpId="1"/>
      <p:bldP spid="88" grpId="0"/>
      <p:bldP spid="88" grpId="1"/>
      <p:bldP spid="89" grpId="0"/>
      <p:bldP spid="89" grpId="1"/>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15:27</a:t>
            </a:r>
            <a:endParaRPr lang="en-US" i="1" dirty="0">
              <a:solidFill>
                <a:schemeClr val="bg1"/>
              </a:solidFill>
            </a:endParaRPr>
          </a:p>
        </p:txBody>
      </p:sp>
      <p:grpSp>
        <p:nvGrpSpPr>
          <p:cNvPr id="5" name="Group 4"/>
          <p:cNvGrpSpPr/>
          <p:nvPr/>
        </p:nvGrpSpPr>
        <p:grpSpPr>
          <a:xfrm>
            <a:off x="569031" y="469681"/>
            <a:ext cx="3289208" cy="2390250"/>
            <a:chOff x="384206" y="4158361"/>
            <a:chExt cx="3289208" cy="2390250"/>
          </a:xfrm>
        </p:grpSpPr>
        <p:grpSp>
          <p:nvGrpSpPr>
            <p:cNvPr id="7" name="Group 17"/>
            <p:cNvGrpSpPr/>
            <p:nvPr/>
          </p:nvGrpSpPr>
          <p:grpSpPr>
            <a:xfrm>
              <a:off x="384206" y="4158361"/>
              <a:ext cx="3289208" cy="2390250"/>
              <a:chOff x="609599" y="833642"/>
              <a:chExt cx="7941747" cy="5771225"/>
            </a:xfrm>
          </p:grpSpPr>
          <p:grpSp>
            <p:nvGrpSpPr>
              <p:cNvPr id="9" name="Group 14"/>
              <p:cNvGrpSpPr/>
              <p:nvPr/>
            </p:nvGrpSpPr>
            <p:grpSpPr>
              <a:xfrm rot="10800000">
                <a:off x="7696200" y="5257800"/>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3"/>
              <p:cNvGrpSpPr/>
              <p:nvPr/>
            </p:nvGrpSpPr>
            <p:grpSpPr>
              <a:xfrm>
                <a:off x="899460" y="833642"/>
                <a:ext cx="621450" cy="986197"/>
                <a:chOff x="7031201" y="834275"/>
                <a:chExt cx="762000" cy="1488861"/>
              </a:xfrm>
            </p:grpSpPr>
            <p:sp>
              <p:nvSpPr>
                <p:cNvPr id="19" name="Rounded Rectangle 1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7646520" y="1148254"/>
                <a:ext cx="621450" cy="1017899"/>
                <a:chOff x="7087348" y="824753"/>
                <a:chExt cx="762000" cy="1536722"/>
              </a:xfrm>
            </p:grpSpPr>
            <p:sp>
              <p:nvSpPr>
                <p:cNvPr id="17" name="Rounded Rectangle 1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894944" y="4688147"/>
              <a:ext cx="2299767" cy="1323439"/>
            </a:xfrm>
            <a:prstGeom prst="rect">
              <a:avLst/>
            </a:prstGeom>
          </p:spPr>
          <p:txBody>
            <a:bodyPr wrap="square">
              <a:spAutoFit/>
            </a:bodyPr>
            <a:lstStyle/>
            <a:p>
              <a:pPr algn="ctr"/>
              <a:r>
                <a:rPr lang="en-US" sz="1600" b="1" dirty="0"/>
                <a:t>As we exercise faith in Jesus Christ, we can receive blessings according to our righteous desires</a:t>
              </a:r>
              <a:endParaRPr lang="en-US" sz="1600" dirty="0"/>
            </a:p>
          </p:txBody>
        </p:sp>
      </p:grpSp>
      <p:sp>
        <p:nvSpPr>
          <p:cNvPr id="25" name="Rectangle 24"/>
          <p:cNvSpPr/>
          <p:nvPr/>
        </p:nvSpPr>
        <p:spPr>
          <a:xfrm>
            <a:off x="7227652" y="418687"/>
            <a:ext cx="3035029" cy="2031325"/>
          </a:xfrm>
          <a:prstGeom prst="rect">
            <a:avLst/>
          </a:prstGeom>
        </p:spPr>
        <p:txBody>
          <a:bodyPr wrap="square">
            <a:spAutoFit/>
          </a:bodyPr>
          <a:lstStyle/>
          <a:p>
            <a:r>
              <a:rPr lang="en-US" dirty="0">
                <a:solidFill>
                  <a:schemeClr val="bg1"/>
                </a:solidFill>
              </a:rPr>
              <a:t>“When we have faith in the Lord Jesus Christ, we must have trust in him. We must trust him enough that we are content to accept his will, knowing that he knows what is best for us. …</a:t>
            </a:r>
          </a:p>
        </p:txBody>
      </p:sp>
      <p:sp>
        <p:nvSpPr>
          <p:cNvPr id="26" name="Rectangle 25"/>
          <p:cNvSpPr/>
          <p:nvPr/>
        </p:nvSpPr>
        <p:spPr>
          <a:xfrm>
            <a:off x="4679004" y="3488004"/>
            <a:ext cx="2850204" cy="2308324"/>
          </a:xfrm>
          <a:prstGeom prst="rect">
            <a:avLst/>
          </a:prstGeom>
        </p:spPr>
        <p:txBody>
          <a:bodyPr wrap="square">
            <a:spAutoFit/>
          </a:bodyPr>
          <a:lstStyle/>
          <a:p>
            <a:r>
              <a:rPr lang="en-US" dirty="0">
                <a:solidFill>
                  <a:schemeClr val="bg1"/>
                </a:solidFill>
              </a:rPr>
              <a:t>“… Faith, no matter how strong it is, cannot produce a result contrary to the will of him whose power it is. … We cannot have true faith in the Lord without also having complete trust in the Lord’s will and in the Lord’s timing”</a:t>
            </a:r>
          </a:p>
        </p:txBody>
      </p:sp>
      <p:sp>
        <p:nvSpPr>
          <p:cNvPr id="27" name="Rectangle 26"/>
          <p:cNvSpPr/>
          <p:nvPr/>
        </p:nvSpPr>
        <p:spPr>
          <a:xfrm>
            <a:off x="8506176" y="6488668"/>
            <a:ext cx="3685824" cy="369332"/>
          </a:xfrm>
          <a:prstGeom prst="rect">
            <a:avLst/>
          </a:prstGeom>
        </p:spPr>
        <p:txBody>
          <a:bodyPr wrap="square">
            <a:spAutoFit/>
          </a:bodyPr>
          <a:lstStyle/>
          <a:p>
            <a:pPr algn="r"/>
            <a:r>
              <a:rPr lang="en-US" dirty="0">
                <a:solidFill>
                  <a:schemeClr val="bg1"/>
                </a:solidFill>
              </a:rPr>
              <a:t>(6)</a:t>
            </a:r>
            <a:endParaRPr lang="en-US" i="1" dirty="0">
              <a:solidFill>
                <a:schemeClr val="bg1"/>
              </a:solidFill>
            </a:endParaRPr>
          </a:p>
        </p:txBody>
      </p:sp>
      <p:pic>
        <p:nvPicPr>
          <p:cNvPr id="28" name="Picture 27" descr="Dallin H. Oaks.jpg"/>
          <p:cNvPicPr>
            <a:picLocks noChangeAspect="1"/>
          </p:cNvPicPr>
          <p:nvPr/>
        </p:nvPicPr>
        <p:blipFill>
          <a:blip r:embed="rId3" cstate="print"/>
          <a:stretch>
            <a:fillRect/>
          </a:stretch>
        </p:blipFill>
        <p:spPr>
          <a:xfrm>
            <a:off x="10865796" y="161823"/>
            <a:ext cx="1051093" cy="1309983"/>
          </a:xfrm>
          <a:prstGeom prst="rect">
            <a:avLst/>
          </a:prstGeom>
        </p:spPr>
      </p:pic>
      <p:pic>
        <p:nvPicPr>
          <p:cNvPr id="2" name="Picture 2" descr="https://christianliving101.files.wordpress.com/2013/07/greatfaith.jpg"/>
          <p:cNvPicPr>
            <a:picLocks noChangeAspect="1" noChangeArrowheads="1"/>
          </p:cNvPicPr>
          <p:nvPr/>
        </p:nvPicPr>
        <p:blipFill>
          <a:blip r:embed="rId4" cstate="print"/>
          <a:srcRect l="21703" t="15078" r="46169" b="48893"/>
          <a:stretch>
            <a:fillRect/>
          </a:stretch>
        </p:blipFill>
        <p:spPr bwMode="auto">
          <a:xfrm>
            <a:off x="1118222" y="3394954"/>
            <a:ext cx="3307864" cy="2782110"/>
          </a:xfrm>
          <a:prstGeom prst="rect">
            <a:avLst/>
          </a:prstGeom>
          <a:noFill/>
        </p:spPr>
      </p:pic>
      <p:pic>
        <p:nvPicPr>
          <p:cNvPr id="1030" name="Picture 6" descr="https://media.ldscdn.org/images/media-library/mormonads/attitude/mormonad-look-to-the-light-1118312-gallery.jpg"/>
          <p:cNvPicPr>
            <a:picLocks noChangeAspect="1" noChangeArrowheads="1"/>
          </p:cNvPicPr>
          <p:nvPr/>
        </p:nvPicPr>
        <p:blipFill>
          <a:blip r:embed="rId5" cstate="print"/>
          <a:srcRect l="18973" t="28986" r="7356" b="19836"/>
          <a:stretch>
            <a:fillRect/>
          </a:stretch>
        </p:blipFill>
        <p:spPr bwMode="auto">
          <a:xfrm>
            <a:off x="4795737" y="476657"/>
            <a:ext cx="2130357" cy="2178995"/>
          </a:xfrm>
          <a:prstGeom prst="rect">
            <a:avLst/>
          </a:prstGeom>
          <a:noFill/>
        </p:spPr>
      </p:pic>
      <p:pic>
        <p:nvPicPr>
          <p:cNvPr id="1036" name="Picture 12" descr="http://i.huffpost.com/gen/1621527/images/o-TEEN-BOY-HOMEWORK-facebook.jpg"/>
          <p:cNvPicPr>
            <a:picLocks noChangeAspect="1" noChangeArrowheads="1"/>
          </p:cNvPicPr>
          <p:nvPr/>
        </p:nvPicPr>
        <p:blipFill>
          <a:blip r:embed="rId6" cstate="print"/>
          <a:srcRect t="-143" r="24187"/>
          <a:stretch>
            <a:fillRect/>
          </a:stretch>
        </p:blipFill>
        <p:spPr bwMode="auto">
          <a:xfrm>
            <a:off x="7616757" y="3570053"/>
            <a:ext cx="4309353" cy="2846151"/>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4,000 Fed</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15:29-39</a:t>
            </a:r>
            <a:endParaRPr lang="en-US" i="1" dirty="0">
              <a:solidFill>
                <a:schemeClr val="bg1"/>
              </a:solidFill>
            </a:endParaRPr>
          </a:p>
        </p:txBody>
      </p:sp>
      <p:sp>
        <p:nvSpPr>
          <p:cNvPr id="89" name="Rectangle 88"/>
          <p:cNvSpPr/>
          <p:nvPr/>
        </p:nvSpPr>
        <p:spPr>
          <a:xfrm>
            <a:off x="5904688" y="1500773"/>
            <a:ext cx="5087568" cy="1200329"/>
          </a:xfrm>
          <a:prstGeom prst="rect">
            <a:avLst/>
          </a:prstGeom>
        </p:spPr>
        <p:txBody>
          <a:bodyPr wrap="square">
            <a:spAutoFit/>
          </a:bodyPr>
          <a:lstStyle/>
          <a:p>
            <a:r>
              <a:rPr lang="en-US" dirty="0">
                <a:solidFill>
                  <a:schemeClr val="bg1"/>
                </a:solidFill>
              </a:rPr>
              <a:t> Jesus returned to Galilee. While He was there, over four thousand people gathered to Him, bringing with them people who were suffering from various physical ailments and disabilities. </a:t>
            </a:r>
          </a:p>
        </p:txBody>
      </p:sp>
      <p:sp>
        <p:nvSpPr>
          <p:cNvPr id="5122" name="AutoShape 2" descr="data:image/jpeg;base64,/9j/4AAQSkZJRgABAQAAAQABAAD/2wCEAAkGBxMTEhUTEhMVFhUVFxgWGBUYFRcXFhgYFxgXGBUXFxYYHSggGholHRUYITEiJSkrLi4uFx8zODMsNygtLisBCgoKDg0OGxAQGy0lICUtLTUtKy8tLS0tLS0tLTItLS0tLS0tLS0tLS0tLS0tLS0tLS0tLS0tLS0tLS0tLS0tLf/AABEIAK4BIgMBIgACEQEDEQH/xAAcAAABBQEBAQAAAAAAAAAAAAAFAAIDBAYBBwj/xABDEAACAQIEAwYDBgMFCAIDAAABAhEAAwQSITEFQVEGImFxgZETMqFCUrHB0fAUI+FicoKi8QcVJFNzkrLCFqMXM0P/xAAZAQACAwEAAAAAAAAAAAAAAAACAwABBAX/xAAoEQACAgICAQQBBAMAAAAAAAAAAQIRAxIhMVEEEyJBcSNhkbEygcH/2gAMAwEAAhEDEQA/APWi9MZ6mROtceOdIHlJhr4V0svSn3oqq7VZZOMUByFRvdXy8KquajaoUELmO0gCq9zGk1VLU2ronROL/WuC9UBFcq9SticvVe85pU00SQLZEaUU+K6UNWDRHFKKfXKhBsVwin00mrINpV2lVkOV2lSiqIcpUqF8d4k1lO4jM7A5YUkA7An1NDKSirYUYuTpBSuTXmeNwfFbyuzv8C3PcN64bZII1/lgE+4AFCLC4vDlVtYxGB+Yi4ygEnX5vmkHpypazxf2G8UkexE08VmOyvGbtyLeIKM5Eh0YFTAEqRAIaNdq000yMk1aFNNcM7Sp1q2WMCiicG01aDVtpEok4G42owWofhMH8PnP0qyXpT7DOPTBbJp7KamtjKPOoWMXDDnTNqluHTeq7moQjJFKmxSqiy3mqveB5VOBTXWhLKbKaiZKtNVV0PWrshXekEp7Iaa48ash0Wh1qM03PTjdAokwWhpFPt2CxgCpMNeU6RrRBLoUcqjkTUhfhYA31rqYIVK+JHWo0va6a1WzLokHD1GrGqeNtAwBsKIlT9oiPOqeLVOTGomyUCrlqKiNS3LmsEz4021bLHT3piYLRHXKt/wZqK5h2FXsgdWQiuxSilVtlCrhp1cNCWNp/aHjCYVQoEsBpAmOXmWJpoNDcKpvYjEXGAzW4yBx3RmnvnXkAduprD65ul4NPpopt2B7mGv3ibt6DPyq8kAeCFSOm8UC4jZuCYdoBmP9Q2laDBcZu3L7WC6uBsRaKgyJENMajWddCKzPHMY4ulf5gEx3FB5x51kxyltVG+WKGpTw11s4corENIYdy4I+66k5ttpGnKvT+H4oXbauNmH12P1FeVcdDLaXEWycyMoJgjOp0GcfeBNep9lil3DW3TurAGUwSGHzKYO4M10sL4s52eNOjQ8FQak0ZNyhFvEAbCruHuiBPrRsWkTvJqu5in3cSOtUsTiR1qiy2L8Uy/i5oU2KqNsVV0UE/wCIpwv9aF28SKet+rIEPi0qp5qVUWG/iVG80/MKq38QBufrS26CSOPc6VAzUK4nj5Vktsc8aRoB60BHE7tkGSGYiTMljtGvhSHnipUHrwbAvUVwg0CHaa1KjWWGsDQH7uutEBiKfGSfQNUOuXI0qFjXHM1HR2CSWr2U71U4r2jtWP8A9j5Z6Ak+wqvxjGCwgYwSSAFmD4msH2l7RLdBCqZOhBXYDdZJMzB2y76zSnmV0uR8MDatujQf/kO0LkFWNvbPpm88nMeWtbXhnFkdFuIwZGEhhzFeIcN4baxDABstx2gKGiB4CCORO1encGwAw9lLKkkINzzJJJPuabGUWuLFzi0ai/xDoaqNiSaHZ658YjarACKWiTroKv4VggiazpxDdaQxLdalEs1LYtRULYpTzoAMSeZqNr/U1NSWGriAmQwqBmiqFu8OtdN1etXbBpF8PSLDrVAYha58QHnV7E1L5I6io+HXVOIZDENbH0aT+P1qk14daE8Sx/wbgddTkIHnrFZfVv8ATNHpY3Ov2C/+9sLbvNmdUJIBdjznaTsKxfGeMWPjuA6MM0xpz1+lRYXCfGF0u6qoOhP29Bm2jWZ9KyvGuH4cI7WyJHQZYIPiSaxYMcbps6GRtK0aHtfi0GEOXTMyj6g/lWt7A4v/AIQECA7uwHhmIH0E+teLPiblxERz3U26+vppXqfYK9GGUZttl5gH9a6eLHoqZzM093a6PQLWI505sWaDDF0jjqZQmw0cWahuXqFjG13+LqUSy0btMzGq5xVM/iKlEsvKwqezcoWL1T2bw61KJYX/AIgUqGfHFKqouw8+PUjQ0C43fZgCGCjUH/Wac6qltG17zRBcArrBBEa6z7Uy+EZJJETB1nnAiN5M+1YcklNUPjFoBW1hsyXCZEkQZ0HPr/SqDtmLEzm/Lyo5jeH5myqfhlYzDzjSPvfpTm4UgYfN7kk6x06a0pY0n2HyB8HZIdZCnMIgid+o5GtYq1SsYO2pkDUSJJnXb8xV0GtGNqKAaZ00+wsAsfH2+0faoxqaB9q+LFF+GhIYiGiYQEaKx+8Z25T5GgzT2Wq+woRrlmM43xV7hzk6zoOSqNdKBcQTXx39v9DVm6MzN029gNPeo8W03B4jT0iJ9TRVXQ3C7uzS/wCzvBrnu3A0khQF6TJY+ewrblKwfYTGgXGAhQe7tAmByrfEt4UxTrsTOKcnQwpTSlPJb9iuEnr9KnuIHQiNuo2t1KxbrVfEuVUscxA+6Cx89Nh4mp7qJocZDULKaF4Xj1m7c+HmdSTAJEAnpM1fuWejmj91LsFwHzXZNVWZh9qfMVF/Et96j3TB0CArsVSXEN94fSnWrrMYUyfKq9xF6FyhvF8MGhie6IHqT3frRMqEUlmmBrGwrOcJ4sLrKGHduXLwJ59xB8Mf5ifWsebOskXGP8mnDjcJKTKDoMzrJCKsE+JIP4VieK4crdKkkzzGxHI+VegrhJWyvzHEkjwzKTv02PtWS41h7i3jmWMrMACOUkxHhND6adSo0ZopxAdmwc2XetpiL5SyjpobcEEbgEDMPL9KE8FwRIu3CNEgerSfeB9aKMZsOI//AJn8BNa3O2ZJRpUGeHdpgdLvowH4itBYOcBl1U/a5e9eV2yQAfumPbT9KI4bHuugPd6T9Y2pu7MleT0PEXUUfPmMxC6+5qAY1ecj0NZaxjlb5iemu1EUTptUTfkt14DzXlAkuvlMn6VGmLU7MKD/AAq6LdEmCw+ikidAOpIApLetgwbo9AT9aCgU4Wh0qm2XwGv4mz/zf8ppUF+CKVVz5LteA3xe+x7uUqg+UeWmY+J39ais8TK2YKhu8Ms7SJgnrB5c9Z8ZrvEcwykq06GNNCQd/Op8XhLIC2wQA0HedfL0FcWOau0bk0U8Fi7jMGdidZPWYonaOqFj9knxgSvvIIqHhlnI5EDLqddfDSuY64BooJnXWe7JnT3ove5quCSasuv8inMOmXLBHWTz/wBKdZeA8nQAZR48/oD9Kq4r4eWFkgCd/CdaFnGNrPXSP34UePIpvgpmktYnMh2kQPx/SgvE8Gr4ABZlBm1MsRclpJ5nvGT1FTcJxOYCPvgH0XT/AMqy9vjlxHezoUDNa21CklR4GOXlRNTcuPoOLjHsGWeANlOeDpIAYAA7yTOv4b0D4l/KAzggwQDEgnSO8NN161o8bxC8uisv/aNR4GJHWg/EscSpFwLlInIBoY2MTE+Jp6lJ9oHiF6ss9keGXr2a6iwAddcok6ws76a+tbyzxi6ml6wSB9oCPXpVPghFuxbU75QWMc21P6egoguIXr+VDNu7RIUlTVl3DcWsXAcmpESIgidp9j7VHcuzsAKHrZtqWKCC2sBiMxjQabbVDgeKZ82hEARJk+Jn1FC5the2u0X7jgbkfjQ/inElRSCzAEHaNeinnHzHzWphilc5R3m8BJ9aCccw6PcCsPkClzmI0YgZRHOTv4H1rjplQ4dozGIs95LiZpe4co+yBOmvWtwEZ8qoczEgaUMKam0qjuS0kDQKIJHIbxvz8DU/ZvGMXbMzBlUsCANRsf09fCjcrRNFfAZvdm32ZkLQGiW5zsY8Kq2uAEjVgv185rT8awvxACp7yiNOakAx6/lQbD39IbUbkROaBH78qj2r4sWnG+UDGw9kaAs3joB6VYvYV7eHZ10DCR986nUnpGsedV7GFL3Aq8z6AdaOdqL2WyF2zQoPLQfSs+eetR8j8MNnwjAY3iodzhxKhrZIMkktHeBG1C+yr/KOa3rp/wDrt0O4jdK4hG5B48s0qfxq3wlgmJC8me9p/etIR+BrQoKMGl9oXttNN/TNRjLv8nBAKxZb2mUw3zEiNN/OqPE7rYjFujmIdlzxqQJkxtML5VY48GCWUVsrC93TMQxYiZ5amo3tLax1345hFzuTvIZc2n/dFY4y+13Uq/k2V9Pq1ZYxVmwuEb+HByO5Mkklivcza6wYNB+IDLZjYssT/eaKMcfvhLNlQuUEBsvSe9FAuPNBUDkLY/Cn+mb15+2IzpXx4BVq33T/AHvxVPzmkG1P75VawLA5l/tAf5evtVR1Ic9CfrrHuK2bctGFw4T8mn7HYhR8VXAKlRKkSDrrI9aOvZWe7MdN49elZrsmFzMTuB3fORPpWoANtsoMq0ZT0J2HkTSJ5HCbo048SniVkOUU0mieHtox1WDzH6fpXbuDUa/lsIEnxia0QyqStGaeJxdMGBq78SiF3h4EkyNJiNugjrpUX8Eu8sF0gwYIM7UeyF6sqZxSoivDrZAOca0qlomrAfDcSA2vnqTv0gb1YxvFAxBAAYGQdfWJqBymRWHL33aefjFDRmuXVW2rMxICqNz7bDxrkqOzsfYZt8RuORqQV5icx5ny08OZolaxkoGaQBpPMnw96mscDtYZZxFxSzTKqW5Rm1UZmjQaQB1oACXGWcschGg9tdhzq44JZFx0E2o9hC7idJt+PPl661Qus9s6ztO/tVZsHcDTnzDaNvpVhJaJOoECdYy7D6U2OF42RPY0nAvsg7m4h9yo/A1iMS/8y43W4T9SfzrUYPEFbqk6app/jE/lWQ4g2X/E7f8AlH5GmY/8mXPovImdZ/1qhxrAyLMffyHyaD+RopgxAXy1ruI1BWNZBXzmNPSaffIvXgOjFqgCmNgx8olPPr61w3Fi0SSc+c6REA6jxP60MxNtoBcE6Abb9AKr8TxDEqgbu20ULHIhRmOm5LE60CiMbC1u6M0GQIDSegGpH75VNjbOw1DrEE6kyNQfD+tZ+45NsMM2b7R3G8CPCj3C8K9y49266ogDE6hjppGmk8t+tVkSStl45O+ATjOKXbYK5fhhtzEZvEHn4UBsYpixkznZZk8lMge4HtR6/Y+Lca6Wy29fm1OnhzqDD4PCs0h3HgABJ8BrSlKIyUJWwvbwgZ3LTlIWeQJJY5ZOm4n2qNcGQ5bMVnuBRtlBE5j0kbeE1Bj8ew00MSFOXYVdxLBFsiJLW198skn3oHa5Q7GoylrI2HELpt6jUDQ/4dR9DQN4zHLoD3h4TvRriLamdgR9ZBoILcNl+6SvmJMfQ/SnRMTL2AtBVNyILd0f+1RcfxYGHKMAxcjKOkak/vrV74ZIRANhJ8zQHtFhmzzmGVVjy6/WuW5b5djp4oJQSPMe1eAZQbiCUOp6oeviJimYC6Xv4bqRmPWfhGd+XdrY3BbytmByhTmJO/URWC7OXZxNrTZLgjytOBXWxy3xvjpP+jDmx6ZFz21/Zr+3T/INgGX6k0/H4Y3kw1065lFpz1yMAD46VT7dqWYKOZQfv3onYvLKq5AS0iW7Qn5rhKyax1rjg0a09pSRD2t711V8h+X50M4132ukbjLHpFE+OpOIXwcaeWp/Chl1C3x43OaPbT8KfgjUY/gz5nzIDlu7cC6HuOD47f8AqKiu8QDKraAMpU/2XXYHz0jyqvir2V0YbEMp8RP9aF4pcpIHynWt8cabMDm6Nj2N4gv8UEnS6unSSJj3X3Neh47ClO6fugg/voRXkXY1wL8kSIHXQyCG9I+tex47EBrSPzGnoRP4iuf6mWmdR8o6HpU5Yb/cYUlVuARI1HQ848Ku4JwzIGOg+u5A96ZwWGt5TsSYPjypl3DlZMaDQjpSMeTV0h88akuS1ibBdmmJYEkk6adfehnGsYbYCBVhxOumg0Ee1XUJlSD3dQesHxqduHXGuWnRptoZdWIjTUQG01PStjy2k0Yfb1dMG2uOKABGwA5Vyo7+DxBZiAsEkjVdp0pVewOpd/8AjS6oBMsd5iWkS0awDmP+EVo8Dg7eGULbVeQkAZyNSzM3Lf02G1cGJ+GtyCjOCFQSYLNAAPsdvGpsPeLPDXAWXdRG32SRvrE+tYWNSHG0rCY1MA8hA+z5a7Viu1121bKpbyC5JLkbA6aFdhz9q2eOxZghCJGh09NP1oE/AVvHOyrIEDMS3WNDpOp1puOShKySjsqMncFwAfIQR8wdWn2MelQ4j4tsguqiQCJYTBOkxI50T7V4+yypbU5ntkiQoCQfmAI31AjSguGtjKCPGfPxroQe8eUZpLV8Mv3LwYB/uwD0iV191NZXi+Jm+g5ALp/hBJ/Gj7GNfAgidCOe+1UOJYBf5ZQSGkBonUzpPhIHlFL0UJB25RG4fiqrujzyAKxGvOp7OKL98KBlIiTJ056DrPtVcYBioBUhhoSfCD9Mw0qzw7BMGKzMg68tCkEemapKkrRMf+VMIWOIuVg6qY3HtFRLdQlSVjUyR/dMCP70Vev8ICWnusxVVHvcJhVAHIGJP9YzC42TEjQ+Jjz02qoR3vUuT17DGGxSrm0Op9sogfhNOx2OnuJCgnWNvpud6FXLxHL+vSNNqqK7hiwBzDaYgec1Usbb5GQmoq/sPY3DKUAsuzRlDAxt1kHYmhdtBB56xHSPKorS3gpjMM3WJ2idPLam28NdkgCY1PPnHryoVGn2XKeyoe6bxvWrxmv8NlEyEUeGYAT5a1msHZJaDvz9OVa3s7am6oP2QT7DQAchJpOSXKRsx4dMe5qOIic3l+Yqlas5rqnkQGPkB3vwqzxAEq0EgwTpVbhGHulGZyVlcoJAiCd1G+0b1WSWsGzFBXJIku4lrhITQHn1HiaAdob4EW11jVj1PKjwwrIsKc3jWV43bbOc34wPpWLHTZ0UkZvjbXPhmBlTcsdyeWnnWP7OvlxVvzce6sPzraY1gwCLtM1g8A+XFL/1Y92j867Hp1+nJHN9U6yRZuO3b5bmboVqjg7hZrbvoTcTKvhO5q1/tDfRT4ofcVU4a6uUaToVPsRWeC/RiaLW8gzxBv8AiwOmY/Q1BaWS3j+c07FmcRcbop+pFQcNuauTyI/CnY1UV+DPN3JmNxx/lr1Vo+mv4UNe4TvRnHKCHGmjmPdv1pYfg78lIkE5nBUQI1A3OmvlWyMkkY3Ft8FzsXeW2z5gCXXKJ5agyPwrc4THdw2W3AlD95eQ8xWQwnZi+IuAOw5HLA8xrMekaVpreCJVfigoRs0DunnsTpXP9aoTWy7R0PQz0ekumbbg+GIsKY3k/WrTzowEnZh18aA4PtBftQt23KgaOBKlRzOXb61pLF7OMwWJjxrlbLa/JvcWlTKGMw5tnMAch3HQ/pV/AYwRlY6HY9PDyruKuhFm5qDy61l8VxNFYhZC7ifOI961QbYicU+A3dyhiMswSJnp60qz/wDvjorHxG3pSptCfbZqeASyKSvzAuW3JYkmegUADzOnKquKxIVrC2GAF5XuMAJZtQAS3qfMiqPF+Nm3Nu2QoAyJbG4BHed+QJGgEz3utBzxm8TaPdHwgVSFHdEAR1Ow9RRxwuT2FOdcG1e5bw4LXWUQJy5pck+HM/rWV4r2nuXgVt/y0I2EZyOrNy8h7mgmIzOxJksdSx1JqOwNSNjtHh+tPhgjHl8sXKbZz4OhJPjQvG8QZW+HbblJMSV2/rpRPH3wiEms1wtCxdjuTJ/T61oTFs0ODa3cQKzM55h4BJ6jLAI8KI8Ju/AOVhnskk5ftISIlCdx4Gs/cHLzk8wRtqKt4PFwpzuDG06ERuOvvROKmqYCbi7Rsmu22YMO8GkDSBLE5pB5hcu/3ait4jC2y1wstzKSCE1GYyQijSTvJOg6UATEg5lVwZUqwG4BEEjodYnxrMYjh72zKgldww3jkCB+lZn6Z+eB6zLxyavF8UW6mIe7cyi6U+GrR3fhknLlXYaxNZ+yyEhlEDaY0nnNDmJcktqT13001pB3SSJjbTaPAU7HHTgXN7B2CNNxy8PCo0iYP9ffnTeH4gOo69OenMVJi7Mjx+umtMdSQtWmH+FYK2wzGZOgEnWDPI6dK0FrhSrZcb3Lg25ga7Dlt+FYPhWPaQp0jWR4bfr6VueA8VBcBtwMkmPsjTzmP3zwZYOLNUZWiNezAC5l07sbQZ6n1g+VTdncHcDu5WFywDzMkEwN45VrbNgEe/6fvyrgUKY5wNuW8Cs982x/vy00Bt+4gYKxnMQPfXf0qnev3LrzqEE5VEAkDdiSNFGg9aJPhkLAkSQBE6mRz86gwp/m4heS2rMeRN0kj2+lJy/OSX1QeFqKb+zPcZ4jikMWUtEASVklj5EwJrL3cSXuElmHxARB3tuPA+exrT45u+3gKxfbBzba1cB7xbKf7QAnXyE+9acONVSQUpU7ZYwOEPxGVmLQFBJAG8ztWN45gPhY3INf5gjzzRXpPAx8S4m3e0+hI/D61mO02FC8SBYaIxuN/hT4g+orRgy06M3qoWQ9u5KA/wBlPoYoVw2+4NpPhOqsyrmg82jpV3juKL2AT93QeVzUVJw3GfF+GzB1S21sgNEMzMFGU7nmfSmQWuNJoByubaYSx8i5dPXKP/In8BQzDO8sFBMnQDroZPQDrRfiCy1zzJ/7VJ/OivY/s6txGu3hCCCeWZj8qAg6gQZP9rx0Fy1jZT7AvCuBtObKuYT8Rn0CkgwdvEGN+sUfXAWrbB77fFeAVXKFt84ORdx++dEeJWv+GusoAlFUACAMpzvAHhTeH8AOJdMTdJW0qIttAYzZdmJ3y/jWR5ZTfgnQ2wzm6WcXFzLAtEFVK8zO066AVQxGBxpVVW3KgbkhWIE5c3OYia3NxHAJTIxAOkmfegmM43pvBG+o08KC6J2ZZb74e2SDrp8SyWMa8l6eY0NHP/kQIUZ3sWYUfEVAbmYwdcykAT3dBM89RXOGImKdbhGlknvxAYnYSem/mBVfjnD7gF0iZsX1ObUC5ZYhoYbNl0I6EeNSONSe1Ux+PO18X0E+JXGW3p8a4TBBvZFEc9u9PhFZniRJyZo3MKBpJ89TWo7SN8uu9M4Tglcs7CcsAHoY1j2o4PixuT4gleD3SJ0HhJpVqv4Mfsn9aVMtCN5eTKHhDsSY31mrGF4Jc0J2/e1em4PhKFQwG42I1HgfKrA4OsbU5OTMzkjzduDONh+Huar3+zrIQZ1O45cya9GvcJadADHpVX/dLuQCI11q1si9keP8QwL3LxtAaKJbzOvvt71Z4b2ehYAggyfE/nXqlnskiMzDVnYsTHXYelSp2ajzovkDaPIcdwh1caa6bfvyq3hezdwozBirRp/Uc69hTs4kDMASOdS2eAoN6Op0DtE867K8CuKjfHCFm2hNRrIn11qlxHs/cFxlVSRmJU7mD/U16seFDlUgwI6UuMZxm5eQnOLjR4H2i7L3rA+KVnmwA28R4daHcNwguCPavoy7w1GEMJrE8X7BKjm5hu6TqU+yesDl5Uxt/ZSaPLcVwV17wEx03im4dHzhWkTs1empwdx8y1aw/Z1WPyjyI08fpQbsKkeXY/AlDI0Ma+NT4DiBR1fmCN+Uf6mvTMd2VDEL09frWe452ZKlci6wdZ3jp1O+nhUtSVMu66D/AAPipuWs+2bQA8lXnHqaOWrZPe5kbdJ/pWU4DgLqLkIiJ5bVs+HoSoJ5bVilj+VIZtwUbtkzSFoZXI3KxPgJgf5jRRbEnwFD+IXFRWM6Tqek0EsdcjISt0jB8RbvN51kOM4Z7+LtW8pyBbgDGcpc22YifCFraHCNexIQfaO45cyfata/DkAyhcukBhAIERv11NNUtENlJXyY3shwO4hVmIy29zvJA2H6/sA/9oWDH8Sz/wDMtj6MEYewUf4q9St2QqhVEACAPAVj+3PDi62yNwbiz5oXX/NbFLjN7pgP5HlWL0tup2BYDyIDfiSa62JYWbXdKoLlskkyIWSI8JJ9qk43cgMV2kEettIqC1d+JYuDIAQEaBpsSJj1H1rorpMRXaNPeTPiFTk9zK391iit9Ca9PwmD/khFKpbRrhfLq0hoUBZ3ygb9a8sxGMNpWvgAsokAiRMBtR6Gt12e4/YxafFswjkDP8ouCASwuCO/rz6MTpBrNmi3EnYTNyzbtpi0Uui5rbIxBy97KzSY12kdDVO92pFwRcsZUgjMJBB1gg6ecVWwlu5Za692XtOM/dOkh0JZrZPdJVQZ8hImK0Fu/g7g+I4VgRHgCNPk5H0rJLJq9ZcDIwTV9gvAYsJHzXAZAZSHUgb6DUeR2qw9ixeJz2kIHzE6fSqeN4hhQCtq0S0wMi6H99KoPhsW8sMOV7qg5mCg7hZU96fHpRRt9ElioLcOGHt3QttQqlXVlklCCCdQeciq/Hrtm3ae0t0szSBrOjfKg8B15UOXhpJOYs7oRKoQF6MJzT9Bzq2OGO6AHJaECSAHfYbM22o6cvOXx2S5B9t3ZX49czG35A+4H60W4Lay2Vn7RL/kKB8UKq6gGQAFmddNK01qAqAbBQB7UKjSG5pWOpU7LXKsQeghKWSnUq6+qMNjctLJTqVSkVY3JSC06lUpEsUUqVKrIKuEV2lUINK0xkqWlQuKZdlY4cHkKaMIJmrUV2h9qJe7K/8ADjnUD8OQtmI10PqNjV+uRU9uJNmVRg16UjajSKt1FiSQpIEkDShljilZak7A+KzMSikADfqSeVBuI8OYi5aMmRmEc+p/fhVvD4qNzLTPnPOr+MtpcA3zciGKmNAdRrGtc2NTk77/AOG63j/BjOzKfCuqzSVYEGRLAzEwBtt5Vs8ZaoThOGNceFWEVoLGRoD3hO5JjcdRWlxNmadHE3DkDJkW9gK+nSh3EMNIExoS3+Vh+dHMTaiKpcQs9wtyiPfSsmSFJjMcuUeD9p7YBvAACGJHqZ/Gao38Or2iZyNEMF0kbx5UT7XgfHvLzyg/h+tCbagAk7ERW+L4QPkP8WScDaI3Nku/mFS0NfOayq3jbKtb+deYJE8isjWCNK2faizlwYQMJyWLeh1CgfEJjxOnrWNw6co2JHqDFDCVx/2Dk4Z6l2a7RG/bDEy0w40zDYsY8pI8SNdKMJxgE96AB32m2W1IEjoRmkePXWvIsPbe2wcZlPhoTof1NXV41fMlbSmeb6Tz1y79aV7Dv4sL3V9noGK7SAEKGcqCBlVVQ5dg50mcvQaEHwrOvxsj7olpJDMxcRrMxz0FA8TxhxbAZLc+EkbyZBMZT0rW9hbtzE27rBMOjoVykWoGoMaycux5HcUTi4xtkjKLfDoG4TBXxmvO3wUK6Zu67tA1gagb7+1UTfuNpnc+MmK1lvgGIuXGN8hRO5gg+K6mfp+VF8D2etW2Dd5yNg2XKPEAAfjQJv7HynFKkZ3gPZcuRdvTlmQp3b+nX28todKmAg1HcWanYhuxmWlUuSlVUCb2lSpV1zCKlSpVCCpUqVQgqVKlUIKlSpVCCpUqVQgqVKlUIKlSpVCCpUqVQgMxfBbbmZZdc3dMa9dQY9KpLwm+GbvW2UnQnMGA8hz9fatBSpTwwfNDFlkQ4axkULJMczuep0qUrXaVMSQFlHGYadqH8Ut/ymH73o9VTiVoFG8qzZ8KcW0Nx5KaPm7touXFXf8Apg/5iDVW3hoe30Jid4DaZvSZr0Tj/Z5LmKYmO8ij/NNc4b2bVBcGb5Nvrp4UmL+C/Bq+2ZvEcP8AgX1RmN74ilRaCZmZYgEkmEAMQfCi1jgCYezmKjNEnmc3MzWywXDVUDm0AFzuYGnpVTjdvuR1P4VkTk6ih7a7Z5Vj0YmY+1+/xoXcuXCOk8gIr0VOEi50Anp0Zaht8Ft7+IHqdPxrdF0Y5xswP+7blyAgHrpXpP8AsvwLpZullIzXBBjQgLEg896stwFAkCN58+s9RW07M4IfAtDQaHQbfMaqXyVFKKjyQLhSeRolhuF6bUYt4YVYC0cPTpdgSy+AMOF67fvwqMcI7xMeVHopU32Yge4wAeC0qP0qnsRJ7j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cstate="print"/>
          <a:srcRect l="9368" t="30339" r="42583" b="17652"/>
          <a:stretch>
            <a:fillRect/>
          </a:stretch>
        </p:blipFill>
        <p:spPr bwMode="auto">
          <a:xfrm>
            <a:off x="6070059" y="3044757"/>
            <a:ext cx="5272392" cy="3210128"/>
          </a:xfrm>
          <a:prstGeom prst="rect">
            <a:avLst/>
          </a:prstGeom>
          <a:noFill/>
          <a:ln w="9525">
            <a:noFill/>
            <a:miter lim="800000"/>
            <a:headEnd/>
            <a:tailEnd/>
          </a:ln>
        </p:spPr>
      </p:pic>
      <p:pic>
        <p:nvPicPr>
          <p:cNvPr id="5125" name="Picture 5" descr="http://www.christianholyland.com/wp-content/uploads/2011/07/Tiberias-%D7%98%D6%B0%D7%91%D6%B6%D7%A8%D6%B0%D7%99%D6%B8%D7%94%E2%80%8E%E2%80%8E-ancient-picture-above-the-Sea-of-Galilee-shore-.jpg"/>
          <p:cNvPicPr>
            <a:picLocks noChangeAspect="1" noChangeArrowheads="1"/>
          </p:cNvPicPr>
          <p:nvPr/>
        </p:nvPicPr>
        <p:blipFill>
          <a:blip r:embed="rId4" cstate="print"/>
          <a:srcRect/>
          <a:stretch>
            <a:fillRect/>
          </a:stretch>
        </p:blipFill>
        <p:spPr bwMode="auto">
          <a:xfrm>
            <a:off x="165303" y="891060"/>
            <a:ext cx="4855236" cy="3301561"/>
          </a:xfrm>
          <a:prstGeom prst="rect">
            <a:avLst/>
          </a:prstGeom>
          <a:noFill/>
        </p:spPr>
      </p:pic>
      <p:sp>
        <p:nvSpPr>
          <p:cNvPr id="12" name="Rectangle 11"/>
          <p:cNvSpPr/>
          <p:nvPr/>
        </p:nvSpPr>
        <p:spPr>
          <a:xfrm>
            <a:off x="1605064" y="4668748"/>
            <a:ext cx="3994824" cy="1477328"/>
          </a:xfrm>
          <a:prstGeom prst="rect">
            <a:avLst/>
          </a:prstGeom>
        </p:spPr>
        <p:txBody>
          <a:bodyPr wrap="square">
            <a:spAutoFit/>
          </a:bodyPr>
          <a:lstStyle/>
          <a:p>
            <a:r>
              <a:rPr lang="en-US" dirty="0">
                <a:solidFill>
                  <a:schemeClr val="bg1"/>
                </a:solidFill>
              </a:rPr>
              <a:t>The Savior healed them, and after the people spent three days with Him, He performed another miracle by feeding all of them with only seven loaves of bread and a few small fishes.</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534" y="9052"/>
            <a:ext cx="12032055"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#232 </a:t>
            </a:r>
            <a:r>
              <a:rPr lang="en-US" i="1" dirty="0">
                <a:solidFill>
                  <a:schemeClr val="bg1"/>
                </a:solidFill>
              </a:rPr>
              <a:t>Let Us Oft Speak Kind Words</a:t>
            </a:r>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James E. Talmage  </a:t>
            </a:r>
            <a:r>
              <a:rPr lang="en-US" i="1" dirty="0">
                <a:solidFill>
                  <a:schemeClr val="bg1"/>
                </a:solidFill>
              </a:rPr>
              <a:t>Jesus the Christ </a:t>
            </a:r>
            <a:r>
              <a:rPr lang="en-US" dirty="0">
                <a:solidFill>
                  <a:schemeClr val="bg1"/>
                </a:solidFill>
              </a:rPr>
              <a:t>p. 338, 340</a:t>
            </a:r>
          </a:p>
          <a:p>
            <a:pPr marL="342900" indent="-342900">
              <a:buAutoNum type="arabicPeriod"/>
            </a:pPr>
            <a:r>
              <a:rPr lang="en-US" dirty="0">
                <a:solidFill>
                  <a:schemeClr val="bg1"/>
                </a:solidFill>
              </a:rPr>
              <a:t>Ed J. Pinegar, K. Douglas Bassett, Ted L. Earl </a:t>
            </a:r>
            <a:r>
              <a:rPr lang="en-US" i="1" dirty="0">
                <a:solidFill>
                  <a:schemeClr val="bg1"/>
                </a:solidFill>
              </a:rPr>
              <a:t>Latter-day commentary on the New Testament </a:t>
            </a:r>
            <a:r>
              <a:rPr lang="en-US" dirty="0">
                <a:solidFill>
                  <a:schemeClr val="bg1"/>
                </a:solidFill>
              </a:rPr>
              <a:t>p.192</a:t>
            </a:r>
          </a:p>
          <a:p>
            <a:pPr marL="342900" indent="-342900">
              <a:buAutoNum type="arabicPeriod"/>
            </a:pPr>
            <a:r>
              <a:rPr lang="en-US" dirty="0">
                <a:solidFill>
                  <a:schemeClr val="bg1"/>
                </a:solidFill>
              </a:rPr>
              <a:t>New Testament Institute Student Manual Chapter 12</a:t>
            </a:r>
          </a:p>
          <a:p>
            <a:pPr marL="342900" indent="-342900">
              <a:buFontTx/>
              <a:buAutoNum type="arabicPeriod"/>
            </a:pPr>
            <a:r>
              <a:rPr lang="en-US" dirty="0">
                <a:solidFill>
                  <a:schemeClr val="bg1"/>
                </a:solidFill>
              </a:rPr>
              <a:t>Larry Tippets </a:t>
            </a:r>
            <a:r>
              <a:rPr lang="en-US" i="1" dirty="0">
                <a:solidFill>
                  <a:schemeClr val="bg1"/>
                </a:solidFill>
              </a:rPr>
              <a:t>Cleansing the Inner Vessel: The Process of Repentance </a:t>
            </a:r>
            <a:r>
              <a:rPr lang="en-US" dirty="0">
                <a:solidFill>
                  <a:schemeClr val="bg1"/>
                </a:solidFill>
              </a:rPr>
              <a:t>Oct. Ensign 1992</a:t>
            </a:r>
          </a:p>
          <a:p>
            <a:pPr marL="342900" indent="-342900">
              <a:buFontTx/>
              <a:buAutoNum type="arabicPeriod"/>
            </a:pPr>
            <a:r>
              <a:rPr lang="en-US" dirty="0">
                <a:solidFill>
                  <a:schemeClr val="bg1"/>
                </a:solidFill>
              </a:rPr>
              <a:t>President Ezra T. Benson </a:t>
            </a:r>
            <a:r>
              <a:rPr lang="en-US" i="1" dirty="0">
                <a:solidFill>
                  <a:schemeClr val="bg1"/>
                </a:solidFill>
              </a:rPr>
              <a:t>Cleansing the Inner Vessel </a:t>
            </a:r>
            <a:r>
              <a:rPr lang="en-US" dirty="0">
                <a:solidFill>
                  <a:schemeClr val="bg1"/>
                </a:solidFill>
              </a:rPr>
              <a:t>May 1986 Ensign</a:t>
            </a:r>
          </a:p>
          <a:p>
            <a:pPr marL="342900" indent="-342900">
              <a:buFontTx/>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(“The Challenge to Become,” </a:t>
            </a:r>
            <a:r>
              <a:rPr lang="en-US" i="1" dirty="0">
                <a:solidFill>
                  <a:schemeClr val="bg1"/>
                </a:solidFill>
              </a:rPr>
              <a:t>Ensign,</a:t>
            </a:r>
            <a:r>
              <a:rPr lang="en-US" dirty="0">
                <a:solidFill>
                  <a:schemeClr val="bg1"/>
                </a:solidFill>
              </a:rPr>
              <a:t> Nov. 2000, 32–33). </a:t>
            </a:r>
          </a:p>
          <a:p>
            <a:pPr marL="342900" indent="-342900"/>
            <a:r>
              <a:rPr lang="en-US" dirty="0">
                <a:solidFill>
                  <a:schemeClr val="bg1"/>
                </a:solidFill>
              </a:rPr>
              <a:t>	 The Desires of Our Hearts," </a:t>
            </a:r>
            <a:r>
              <a:rPr lang="en-US" i="1" dirty="0">
                <a:solidFill>
                  <a:schemeClr val="bg1"/>
                </a:solidFill>
              </a:rPr>
              <a:t>Ensign,</a:t>
            </a:r>
            <a:r>
              <a:rPr lang="en-US" dirty="0">
                <a:solidFill>
                  <a:schemeClr val="bg1"/>
                </a:solidFill>
              </a:rPr>
              <a:t> June 1986, 64)</a:t>
            </a:r>
          </a:p>
          <a:p>
            <a:pPr marL="342900" indent="-342900"/>
            <a:r>
              <a:rPr lang="en-US" dirty="0">
                <a:solidFill>
                  <a:schemeClr val="bg1"/>
                </a:solidFill>
              </a:rPr>
              <a:t>	 Faith in the Lord Jesus Christ,”</a:t>
            </a:r>
            <a:r>
              <a:rPr lang="en-US" i="1" dirty="0">
                <a:solidFill>
                  <a:schemeClr val="bg1"/>
                </a:solidFill>
              </a:rPr>
              <a:t> Ensign,</a:t>
            </a:r>
            <a:r>
              <a:rPr lang="en-US" dirty="0">
                <a:solidFill>
                  <a:schemeClr val="bg1"/>
                </a:solidFill>
              </a:rPr>
              <a:t> May 1994, 99, 100</a:t>
            </a:r>
          </a:p>
          <a:p>
            <a:pPr marL="342900" indent="-342900"/>
            <a:r>
              <a:rPr lang="en-US" dirty="0">
                <a:solidFill>
                  <a:schemeClr val="bg1"/>
                </a:solidFill>
              </a:rPr>
              <a:t>7.   Elder L. Tom Parry (</a:t>
            </a:r>
            <a:r>
              <a:rPr lang="en-US" i="1" dirty="0">
                <a:solidFill>
                  <a:schemeClr val="bg1"/>
                </a:solidFill>
              </a:rPr>
              <a:t>Living with Enthusiasm</a:t>
            </a:r>
            <a:r>
              <a:rPr lang="en-US" dirty="0">
                <a:solidFill>
                  <a:schemeClr val="bg1"/>
                </a:solidFill>
              </a:rPr>
              <a:t>, 116-17.)</a:t>
            </a:r>
          </a:p>
          <a:p>
            <a:pPr marL="342900" indent="-342900"/>
            <a:r>
              <a:rPr lang="en-US" dirty="0">
                <a:solidFill>
                  <a:schemeClr val="bg1"/>
                </a:solidFill>
              </a:rPr>
              <a:t>8.   Elder Boyd K. Packer </a:t>
            </a:r>
            <a:r>
              <a:rPr lang="en-US" i="1" dirty="0">
                <a:solidFill>
                  <a:schemeClr val="bg1"/>
                </a:solidFill>
              </a:rPr>
              <a:t>Things of the Soul, </a:t>
            </a:r>
            <a:r>
              <a:rPr lang="en-US" dirty="0">
                <a:solidFill>
                  <a:schemeClr val="bg1"/>
                </a:solidFill>
              </a:rPr>
              <a:t>52</a:t>
            </a:r>
          </a:p>
        </p:txBody>
      </p:sp>
      <p:sp>
        <p:nvSpPr>
          <p:cNvPr id="6" name="Footer Placeholder 14">
            <a:extLst>
              <a:ext uri="{FF2B5EF4-FFF2-40B4-BE49-F238E27FC236}">
                <a16:creationId xmlns:a16="http://schemas.microsoft.com/office/drawing/2014/main" id="{3CC49A2E-5EEB-4AA3-8F0D-2AA97260480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637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59166" cy="3231654"/>
          </a:xfrm>
          <a:prstGeom prst="rect">
            <a:avLst/>
          </a:prstGeom>
          <a:ln>
            <a:solidFill>
              <a:schemeClr val="tx1"/>
            </a:solidFill>
          </a:ln>
        </p:spPr>
        <p:txBody>
          <a:bodyPr wrap="square">
            <a:spAutoFit/>
          </a:bodyPr>
          <a:lstStyle/>
          <a:p>
            <a:pPr fontAlgn="base"/>
            <a:r>
              <a:rPr lang="en-US" sz="1200" b="1" dirty="0"/>
              <a:t>Washing Traditions: Matthew 15:1-2</a:t>
            </a:r>
          </a:p>
          <a:p>
            <a:pPr fontAlgn="base"/>
            <a:r>
              <a:rPr lang="en-US" sz="1200" dirty="0"/>
              <a:t>Under certain conditions, successive washings were prescribed, in connection with which we find mention of “first,” “second” and “other” waters, the “second water” being necessary to wash away the “first water,” which had become defiled by contact with the “common” hands; and so further with the later waters. Sometimes the hands had to be dipped or immersed; at other times they were to be cleansed by pouring, it being necessary that the water be allowed to run to the wrist or the elbow according to the degree of supposed defilement; then again, as the disciples of Rabbi </a:t>
            </a:r>
            <a:r>
              <a:rPr lang="en-US" sz="1200" dirty="0" err="1"/>
              <a:t>Shammai</a:t>
            </a:r>
            <a:r>
              <a:rPr lang="en-US" sz="1200" dirty="0"/>
              <a:t> held, only the finger tips, or the fingers up to the knuckles, needed to be wetted under particular circumstances. Rules for the cleansing of vessels and furniture were detailed and exacting; distinct methods applied respectively to vessels of clay, wood, and metal. Fear of unwittingly defiling the hands led to many extreme precautions. It being known that the Roll of the Law, the Roll of the Prophets, and other scriptures, when laid away were sometimes touched, scratched, or even gnawed by mice, there was issued a rabbinical decree, that the Holy Scriptures, or any part thereof comprising as many as eighty-five letters (the shortest section in the law having just that number), defiled the hands by mere contact. Thus the hands had to be ceremonially cleansed after touching a copy of the scriptures, or even a written passage there from. James E. Talmage </a:t>
            </a:r>
            <a:r>
              <a:rPr lang="en-US" sz="1200" i="1" dirty="0"/>
              <a:t> Jesus The Christ </a:t>
            </a:r>
            <a:r>
              <a:rPr lang="en-US" sz="1200" dirty="0"/>
              <a:t>p. 366</a:t>
            </a:r>
          </a:p>
        </p:txBody>
      </p:sp>
      <p:sp>
        <p:nvSpPr>
          <p:cNvPr id="5" name="Rectangle 4"/>
          <p:cNvSpPr/>
          <p:nvPr/>
        </p:nvSpPr>
        <p:spPr>
          <a:xfrm>
            <a:off x="6449438" y="0"/>
            <a:ext cx="5742562" cy="6186309"/>
          </a:xfrm>
          <a:prstGeom prst="rect">
            <a:avLst/>
          </a:prstGeom>
          <a:ln>
            <a:solidFill>
              <a:schemeClr val="tx1"/>
            </a:solidFill>
          </a:ln>
        </p:spPr>
        <p:txBody>
          <a:bodyPr wrap="square">
            <a:spAutoFit/>
          </a:bodyPr>
          <a:lstStyle/>
          <a:p>
            <a:r>
              <a:rPr lang="en-US" sz="1200" b="1" dirty="0"/>
              <a:t>Hand Washing of Today: Jewish Law</a:t>
            </a:r>
          </a:p>
          <a:p>
            <a:r>
              <a:rPr lang="en-US" sz="1200" dirty="0"/>
              <a:t>Washing of hands when one wakes from his sleep (known in Yiddish as </a:t>
            </a:r>
            <a:r>
              <a:rPr lang="he-IL" sz="1200" dirty="0"/>
              <a:t>נעגל וואַסער, </a:t>
            </a:r>
            <a:r>
              <a:rPr lang="en-US" sz="1200" i="1" dirty="0" err="1"/>
              <a:t>negel</a:t>
            </a:r>
            <a:r>
              <a:rPr lang="en-US" sz="1200" i="1" dirty="0"/>
              <a:t> </a:t>
            </a:r>
            <a:r>
              <a:rPr lang="en-US" sz="1200" i="1" dirty="0" err="1"/>
              <a:t>vasser</a:t>
            </a:r>
            <a:r>
              <a:rPr lang="en-US" sz="1200" dirty="0"/>
              <a:t>), poured out from a vessel three times, intermittently, over each hand. This washing is said to remove an evil spirit from one's fingers.</a:t>
            </a:r>
          </a:p>
          <a:p>
            <a:r>
              <a:rPr lang="en-US" sz="1200" dirty="0"/>
              <a:t>Washing of hands before prayer.</a:t>
            </a:r>
          </a:p>
          <a:p>
            <a:r>
              <a:rPr lang="en-US" sz="1200" dirty="0"/>
              <a:t>Washing of hands when one touches his privy parts, or the sweat from his body (excluding his face), or when one crops his fingernails</a:t>
            </a:r>
            <a:r>
              <a:rPr lang="en-US" sz="1200" baseline="30000" dirty="0"/>
              <a:t>[</a:t>
            </a:r>
            <a:endParaRPr lang="en-US" sz="1200" dirty="0"/>
          </a:p>
          <a:p>
            <a:r>
              <a:rPr lang="en-US" sz="1200" dirty="0"/>
              <a:t>Washing of hands when one leaves the latrine, lavatory or bathhouse</a:t>
            </a:r>
          </a:p>
          <a:p>
            <a:r>
              <a:rPr lang="en-US" sz="1200" dirty="0"/>
              <a:t>Washing of hands when one leaves a cemetery</a:t>
            </a:r>
          </a:p>
          <a:p>
            <a:r>
              <a:rPr lang="en-US" sz="1200" dirty="0"/>
              <a:t>Washing of hands before breaking bread served in one's supper, and only bread made from one of the five chief grains (wheat, cultivated barley, spelt, wild barley,</a:t>
            </a:r>
            <a:r>
              <a:rPr lang="en-US" sz="1200" baseline="30000" dirty="0"/>
              <a:t>[</a:t>
            </a:r>
            <a:r>
              <a:rPr lang="en-US" sz="1200" dirty="0"/>
              <a:t>and oats)</a:t>
            </a:r>
          </a:p>
          <a:p>
            <a:r>
              <a:rPr lang="en-US" sz="1200" dirty="0"/>
              <a:t>Washing of hands after eating a meal where the salt of Sodom was served at that table</a:t>
            </a:r>
          </a:p>
          <a:p>
            <a:r>
              <a:rPr lang="en-US" sz="1200" dirty="0"/>
              <a:t>Washing of hands (</a:t>
            </a:r>
            <a:r>
              <a:rPr lang="en-US" sz="1200" dirty="0" err="1"/>
              <a:t>practised</a:t>
            </a:r>
            <a:r>
              <a:rPr lang="en-US" sz="1200" dirty="0"/>
              <a:t> by the </a:t>
            </a:r>
            <a:r>
              <a:rPr lang="en-US" sz="1200" dirty="0" err="1"/>
              <a:t>Cohanim</a:t>
            </a:r>
            <a:r>
              <a:rPr lang="en-US" sz="1200" dirty="0"/>
              <a:t>, or priests, of some communities) prior to going up to bless the people, as prescribed in the Sacerdotal Blessing</a:t>
            </a:r>
            <a:endParaRPr lang="he-IL" sz="1200" dirty="0"/>
          </a:p>
          <a:p>
            <a:r>
              <a:rPr lang="en-US" sz="1200" b="1" dirty="0"/>
              <a:t>Washing of hands when, prior to eating, one dips a morsel of food within a liquid (e.g. water, honey, oil, etc.) which then clings to that morsel, with the one exception of fruits, seeing that they do not require hand washing</a:t>
            </a:r>
            <a:r>
              <a:rPr lang="en-US" sz="1200" dirty="0"/>
              <a:t>.</a:t>
            </a:r>
          </a:p>
          <a:p>
            <a:r>
              <a:rPr lang="en-US" sz="1200" dirty="0"/>
              <a:t>In two of these hand washings, water is poured out over one's hands with the aid of a vessel, </a:t>
            </a:r>
            <a:r>
              <a:rPr lang="en-US" sz="1200" i="1" dirty="0"/>
              <a:t>viz</a:t>
            </a:r>
            <a:r>
              <a:rPr lang="en-US" sz="1200" dirty="0"/>
              <a:t>., 1) whenever one wakes from his sleep, and 2) before eating bread. These hand washings are nearly always accompanied with a special blessing prior to concluding the actual act of washing (see </a:t>
            </a:r>
            <a:r>
              <a:rPr lang="en-US" sz="1200" i="1" dirty="0"/>
              <a:t>infra</a:t>
            </a:r>
            <a:r>
              <a:rPr lang="en-US" sz="1200" dirty="0"/>
              <a:t>). </a:t>
            </a:r>
          </a:p>
          <a:p>
            <a:r>
              <a:rPr lang="en-US" sz="1200" dirty="0"/>
              <a:t>Although the minimal quantity of water needed to fulfill one's religious duty is 1/4 of a </a:t>
            </a:r>
            <a:r>
              <a:rPr lang="en-US" sz="1200" i="1" dirty="0"/>
              <a:t>log</a:t>
            </a:r>
            <a:r>
              <a:rPr lang="en-US" sz="1200" dirty="0"/>
              <a:t> (a liquid measure of capacity equal to the bulk or volume of one and half medium-sized eggs), and must be sufficient to cover at least the middle joints of one's fingers, water poured out in excess of this amount is considered praiseworthy in Jewish law. The hand washing made when one leaves the lavatory or latrine, or when one touches his privy parts, or sweat, may be done simply with running tap water (faucet).</a:t>
            </a:r>
          </a:p>
          <a:p>
            <a:r>
              <a:rPr lang="en-US" sz="1200" b="1" dirty="0"/>
              <a:t>The most developed and, perhaps, important of these washings is the washing of hands before eating bread. Such washing of hands is called in Hebrew, </a:t>
            </a:r>
            <a:r>
              <a:rPr lang="en-US" sz="1200" b="1" i="1" dirty="0" err="1"/>
              <a:t>netilat</a:t>
            </a:r>
            <a:r>
              <a:rPr lang="en-US" sz="1200" b="1" i="1" dirty="0"/>
              <a:t> </a:t>
            </a:r>
            <a:r>
              <a:rPr lang="en-US" sz="1200" b="1" i="1" dirty="0" err="1"/>
              <a:t>yadayim</a:t>
            </a:r>
            <a:r>
              <a:rPr lang="en-US" sz="1200" b="1" dirty="0"/>
              <a:t>, meaning "the lifting up of the hands." It is looked upon with such rigidity, that those who willfully neglect its practice are said to make themselves liable to excommunication,</a:t>
            </a:r>
            <a:r>
              <a:rPr lang="en-US" sz="1200" b="1" baseline="30000" dirty="0"/>
              <a:t> </a:t>
            </a:r>
            <a:r>
              <a:rPr lang="en-US" sz="1200" b="1" dirty="0"/>
              <a:t>and bring upon themselves a state of scarcity,</a:t>
            </a:r>
            <a:r>
              <a:rPr lang="en-US" sz="1200" b="1" baseline="30000" dirty="0"/>
              <a:t> </a:t>
            </a:r>
            <a:r>
              <a:rPr lang="en-US" sz="1200" b="1" dirty="0"/>
              <a:t>and are quickly taken out of the world</a:t>
            </a:r>
            <a:r>
              <a:rPr lang="en-US" sz="1200" dirty="0"/>
              <a:t>. Wikipedia</a:t>
            </a:r>
          </a:p>
        </p:txBody>
      </p:sp>
      <p:sp>
        <p:nvSpPr>
          <p:cNvPr id="9" name="Rectangle 8"/>
          <p:cNvSpPr/>
          <p:nvPr/>
        </p:nvSpPr>
        <p:spPr>
          <a:xfrm>
            <a:off x="-1" y="3237806"/>
            <a:ext cx="6439711" cy="1754326"/>
          </a:xfrm>
          <a:prstGeom prst="rect">
            <a:avLst/>
          </a:prstGeom>
          <a:ln>
            <a:solidFill>
              <a:schemeClr val="tx1"/>
            </a:solidFill>
          </a:ln>
        </p:spPr>
        <p:txBody>
          <a:bodyPr wrap="square">
            <a:spAutoFit/>
          </a:bodyPr>
          <a:lstStyle/>
          <a:p>
            <a:pPr fontAlgn="base"/>
            <a:r>
              <a:rPr lang="en-US" sz="1200" b="1" dirty="0"/>
              <a:t>Inward Cleansing: </a:t>
            </a:r>
          </a:p>
          <a:p>
            <a:pPr fontAlgn="base"/>
            <a:r>
              <a:rPr lang="en-US" sz="1200" dirty="0"/>
              <a:t>1. </a:t>
            </a:r>
            <a:r>
              <a:rPr lang="en-US" sz="1200" i="1" dirty="0"/>
              <a:t>Sexual impurity,</a:t>
            </a:r>
            <a:r>
              <a:rPr lang="en-US" sz="1200" dirty="0"/>
              <a:t> which he calls “the plaguing sin of this generation.” The Prophet Joseph Smith called it “the source of more temptation, buffetings, and more difficulties … than any other.” (</a:t>
            </a:r>
            <a:r>
              <a:rPr lang="en-US" sz="1200" i="1" dirty="0"/>
              <a:t>Ensign,</a:t>
            </a:r>
            <a:r>
              <a:rPr lang="en-US" sz="1200" dirty="0"/>
              <a:t> May 1986, p. 4; </a:t>
            </a:r>
            <a:r>
              <a:rPr lang="en-US" sz="1200" i="1" dirty="0"/>
              <a:t>Journal of Discourses,</a:t>
            </a:r>
            <a:r>
              <a:rPr lang="en-US" sz="1200" dirty="0"/>
              <a:t> 8:55.)</a:t>
            </a:r>
          </a:p>
          <a:p>
            <a:pPr fontAlgn="base"/>
            <a:r>
              <a:rPr lang="en-US" sz="1200" dirty="0"/>
              <a:t>2. </a:t>
            </a:r>
            <a:r>
              <a:rPr lang="en-US" sz="1200" i="1" dirty="0"/>
              <a:t>Neglect of the scriptures,</a:t>
            </a:r>
            <a:r>
              <a:rPr lang="en-US" sz="1200" dirty="0"/>
              <a:t> especially the Book of Mormon. Such neglect has brought the Church “under condemnation” and has caused a “scourge and judgment to be poured out upon the children of Zion.” (See </a:t>
            </a:r>
            <a:r>
              <a:rPr lang="en-US" sz="1200" i="1" dirty="0"/>
              <a:t>Ensign,</a:t>
            </a:r>
            <a:r>
              <a:rPr lang="en-US" sz="1200" dirty="0"/>
              <a:t> May 1986, p. 5; D&amp;C 84:57–58.)</a:t>
            </a:r>
          </a:p>
          <a:p>
            <a:pPr fontAlgn="base"/>
            <a:r>
              <a:rPr lang="en-US" sz="1200" dirty="0"/>
              <a:t>3. </a:t>
            </a:r>
            <a:r>
              <a:rPr lang="en-US" sz="1200" i="1" dirty="0"/>
              <a:t>Pride, or wanting to be successful at any price.</a:t>
            </a:r>
            <a:r>
              <a:rPr lang="en-US" sz="1200" dirty="0"/>
              <a:t> President Benson characterizes it as “self-will as opposed to God’s will.” (</a:t>
            </a:r>
            <a:r>
              <a:rPr lang="en-US" sz="1200" i="1" dirty="0"/>
              <a:t>Ensign,</a:t>
            </a:r>
            <a:r>
              <a:rPr lang="en-US" sz="1200" dirty="0"/>
              <a:t> May 1986, p. 7.) (5)</a:t>
            </a:r>
          </a:p>
        </p:txBody>
      </p:sp>
      <p:sp>
        <p:nvSpPr>
          <p:cNvPr id="11" name="Rectangle 10"/>
          <p:cNvSpPr/>
          <p:nvPr/>
        </p:nvSpPr>
        <p:spPr>
          <a:xfrm>
            <a:off x="0" y="4966087"/>
            <a:ext cx="6439711" cy="1615827"/>
          </a:xfrm>
          <a:prstGeom prst="rect">
            <a:avLst/>
          </a:prstGeom>
          <a:ln>
            <a:solidFill>
              <a:schemeClr val="tx1"/>
            </a:solidFill>
          </a:ln>
        </p:spPr>
        <p:txBody>
          <a:bodyPr wrap="square">
            <a:spAutoFit/>
          </a:bodyPr>
          <a:lstStyle/>
          <a:p>
            <a:pPr fontAlgn="base"/>
            <a:r>
              <a:rPr lang="en-US" sz="1100" b="1" dirty="0" err="1"/>
              <a:t>Corban</a:t>
            </a:r>
            <a:r>
              <a:rPr lang="en-US" sz="1100" b="1" dirty="0"/>
              <a:t> Matthew 15:5:</a:t>
            </a:r>
          </a:p>
          <a:p>
            <a:pPr fontAlgn="base"/>
            <a:r>
              <a:rPr lang="en-US" sz="1100" dirty="0"/>
              <a:t>"The practice referred to as '</a:t>
            </a:r>
            <a:r>
              <a:rPr lang="en-US" sz="1100" dirty="0" err="1"/>
              <a:t>corban</a:t>
            </a:r>
            <a:r>
              <a:rPr lang="en-US" sz="1100" dirty="0"/>
              <a:t>' is that a son, if he were of independent age, could pledge his property to God, and thus it would not be available to be used to support needy parents, although the son could continue to use it for himself as long as he lived. Such a vow (which was permitted by the religious leaders) became more binding than the command of God, and hence the law of God was made 'of none effect' by the tradition.</a:t>
            </a:r>
          </a:p>
          <a:p>
            <a:pPr fontAlgn="base"/>
            <a:r>
              <a:rPr lang="en-US" sz="1100" dirty="0"/>
              <a:t>"Having thus shown the delegation that they themselves were guilty of gross negligence and corruption far greater than eating with unwashed hands, Jesus then proceeded to explain that defilement that comes from within the heart is worse than defilement from the soil on one's outer body." (Robert J. Matthews, </a:t>
            </a:r>
            <a:r>
              <a:rPr lang="en-US" sz="1100" i="1" dirty="0"/>
              <a:t>Studies in Scripture, Vol. 5: The Gospels</a:t>
            </a:r>
            <a:r>
              <a:rPr lang="en-US" sz="1100" dirty="0"/>
              <a:t>, ed. by Kent P. Jackson and Robert L. Millet, 299.)</a:t>
            </a:r>
          </a:p>
        </p:txBody>
      </p:sp>
    </p:spTree>
    <p:extLst>
      <p:ext uri="{BB962C8B-B14F-4D97-AF65-F5344CB8AC3E}">
        <p14:creationId xmlns:p14="http://schemas.microsoft.com/office/powerpoint/2010/main" val="98121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59166" cy="4401205"/>
          </a:xfrm>
          <a:prstGeom prst="rect">
            <a:avLst/>
          </a:prstGeom>
          <a:ln>
            <a:solidFill>
              <a:schemeClr val="tx1"/>
            </a:solidFill>
          </a:ln>
        </p:spPr>
        <p:txBody>
          <a:bodyPr wrap="square">
            <a:spAutoFit/>
          </a:bodyPr>
          <a:lstStyle/>
          <a:p>
            <a:pPr fontAlgn="base"/>
            <a:r>
              <a:rPr lang="en-US" sz="1400" b="1" dirty="0"/>
              <a:t>Dogs Eat of the Crumbs Matthew 15:27</a:t>
            </a:r>
          </a:p>
          <a:p>
            <a:pPr fontAlgn="base"/>
            <a:r>
              <a:rPr lang="en-US" sz="1400" dirty="0"/>
              <a:t> “The rabbis often spoke of the Gentiles as dogs, e.g. ‘He who eats with an idolater is like one who eats with a dog.’ … ‘The nations of the world are compared to dogs.’ ‘The holy convocation belongs to you, not to the dogs.’ Yet Jesus in adopting the contemptuous expression slightly softens it. He says not ‘dogs,’ but ‘little dogs,’ i.e. household, favorite, dogs; and the woman cleverly catches at the expression, arguing that if the Gentiles are household dogs, then it is only right that they should be fed with the crumbs that fall from their masters’ table.” </a:t>
            </a:r>
            <a:r>
              <a:rPr lang="en-US" sz="1400" dirty="0" err="1"/>
              <a:t>Edersheim</a:t>
            </a:r>
            <a:r>
              <a:rPr lang="en-US" sz="1400" dirty="0"/>
              <a:t>, referring to the original text, says: “The term means ‘little dogs,’ or ‘house dogs.’” (1) p. 340</a:t>
            </a:r>
          </a:p>
          <a:p>
            <a:pPr fontAlgn="base"/>
            <a:endParaRPr lang="en-US" sz="1400" dirty="0"/>
          </a:p>
          <a:p>
            <a:pPr fontAlgn="base"/>
            <a:r>
              <a:rPr lang="en-US" sz="1400" dirty="0"/>
              <a:t>“The gospel (with all its healing powers and graces) was to be offered to the Jews before it went to the Gentiles. Jesus’ mortal ministry was with Israel, not with other nations. His healing of this or any Gentile person came by special dispensation because of great faith. Previously he had commanded the apostles to go only to the lost sheep of the house of Israel and not to preach the message of salvation to the Gentiles. (Matt. 10:5–6.) Certainly the course he followed in this instance was instructive to his disciples, tested the faith of the Gentile woman, taught that persistence and importunity in prayer will bring reward, and showed that greater faith is sometimes found among heathens than in the chosen lineage of Israel” Elder Bruce R. McConkie  (</a:t>
            </a:r>
            <a:r>
              <a:rPr lang="en-US" sz="1400" i="1" dirty="0"/>
              <a:t>Doctrinal New Testament Commentary,</a:t>
            </a:r>
            <a:r>
              <a:rPr lang="en-US" sz="1400" dirty="0"/>
              <a:t> 3 vols. [1965–73], 1:371).</a:t>
            </a:r>
          </a:p>
        </p:txBody>
      </p:sp>
      <p:sp>
        <p:nvSpPr>
          <p:cNvPr id="5" name="Rectangle 4"/>
          <p:cNvSpPr/>
          <p:nvPr/>
        </p:nvSpPr>
        <p:spPr>
          <a:xfrm>
            <a:off x="6459166" y="1371600"/>
            <a:ext cx="5732834" cy="2677656"/>
          </a:xfrm>
          <a:prstGeom prst="rect">
            <a:avLst/>
          </a:prstGeom>
          <a:ln>
            <a:solidFill>
              <a:schemeClr val="tx1"/>
            </a:solidFill>
          </a:ln>
        </p:spPr>
        <p:txBody>
          <a:bodyPr wrap="square">
            <a:spAutoFit/>
          </a:bodyPr>
          <a:lstStyle/>
          <a:p>
            <a:pPr fontAlgn="base"/>
            <a:r>
              <a:rPr lang="en-US" sz="1400" b="1" dirty="0"/>
              <a:t>Feeding the 4,000 Matthew 15:29-39:</a:t>
            </a:r>
          </a:p>
          <a:p>
            <a:pPr fontAlgn="base"/>
            <a:r>
              <a:rPr lang="en-US" sz="1400" dirty="0"/>
              <a:t>“‘[The Savior] took the seven loaves and the fishes, and </a:t>
            </a:r>
            <a:r>
              <a:rPr lang="en-US" sz="1400" i="1" dirty="0"/>
              <a:t>gave thanks,</a:t>
            </a:r>
            <a:r>
              <a:rPr lang="en-US" sz="1400" dirty="0"/>
              <a:t> and brake them, and gave to his disciples, and the disciples to the multitude.’</a:t>
            </a:r>
          </a:p>
          <a:p>
            <a:pPr fontAlgn="base"/>
            <a:r>
              <a:rPr lang="en-US" sz="1400" dirty="0"/>
              <a:t>“Notice that the Savior gave thanks for what they had—and a miracle followed: ‘And they did all eat, and were filled: and they took up of the broken meat that was left seven baskets full’ [see Matthew 15:32–38; italics added; see also Mark 8:1–8]. …</a:t>
            </a:r>
          </a:p>
          <a:p>
            <a:pPr fontAlgn="base"/>
            <a:r>
              <a:rPr lang="en-US" sz="1400" dirty="0"/>
              <a:t>“Regardless of our circumstances, each of us has much for which to be grateful if we will but pause and contemplate our blessings. … To live with gratitude ever in our hearts is to touch heaven” President Thomas S. Monson (“The Divine Gift of Gratitude,”</a:t>
            </a:r>
            <a:r>
              <a:rPr lang="en-US" sz="1400" i="1" dirty="0"/>
              <a:t> Ensign</a:t>
            </a:r>
            <a:r>
              <a:rPr lang="en-US" sz="1400" dirty="0"/>
              <a:t> or </a:t>
            </a:r>
            <a:r>
              <a:rPr lang="en-US" sz="1400" i="1" dirty="0"/>
              <a:t>Liahona,</a:t>
            </a:r>
            <a:r>
              <a:rPr lang="en-US" sz="1400" dirty="0"/>
              <a:t> Nov. 2010, 88, 90).</a:t>
            </a:r>
          </a:p>
        </p:txBody>
      </p:sp>
      <p:sp>
        <p:nvSpPr>
          <p:cNvPr id="9" name="Rectangle 8"/>
          <p:cNvSpPr/>
          <p:nvPr/>
        </p:nvSpPr>
        <p:spPr>
          <a:xfrm>
            <a:off x="0" y="4395397"/>
            <a:ext cx="6439711" cy="1169551"/>
          </a:xfrm>
          <a:prstGeom prst="rect">
            <a:avLst/>
          </a:prstGeom>
          <a:ln>
            <a:solidFill>
              <a:schemeClr val="tx1"/>
            </a:solidFill>
          </a:ln>
        </p:spPr>
        <p:txBody>
          <a:bodyPr wrap="square">
            <a:spAutoFit/>
          </a:bodyPr>
          <a:lstStyle/>
          <a:p>
            <a:pPr fontAlgn="base"/>
            <a:r>
              <a:rPr lang="en-US" sz="1400" dirty="0"/>
              <a:t>A </a:t>
            </a:r>
            <a:r>
              <a:rPr lang="en-US" sz="1400" b="1" dirty="0"/>
              <a:t>philosopher</a:t>
            </a:r>
            <a:r>
              <a:rPr lang="en-US" sz="1400" dirty="0"/>
              <a:t> is someone who practices </a:t>
            </a:r>
            <a:r>
              <a:rPr lang="en-US" sz="1400" b="1" dirty="0"/>
              <a:t>philosophy</a:t>
            </a:r>
            <a:r>
              <a:rPr lang="en-US" sz="1400" dirty="0"/>
              <a:t>, which involves rational inquiry into areas that are outside of either theological dogma or science. The term "</a:t>
            </a:r>
            <a:r>
              <a:rPr lang="en-US" sz="1400" b="1" dirty="0"/>
              <a:t>philosopher</a:t>
            </a:r>
            <a:r>
              <a:rPr lang="en-US" sz="1400" dirty="0"/>
              <a:t>" comes from the Ancient Greek </a:t>
            </a:r>
            <a:r>
              <a:rPr lang="en-US" sz="1400" dirty="0" err="1"/>
              <a:t>φιλόσοφος</a:t>
            </a:r>
            <a:r>
              <a:rPr lang="en-US" sz="1400" dirty="0"/>
              <a:t> (</a:t>
            </a:r>
            <a:r>
              <a:rPr lang="en-US" sz="1400" dirty="0" err="1"/>
              <a:t>philosophos</a:t>
            </a:r>
            <a:r>
              <a:rPr lang="en-US" sz="1400" dirty="0"/>
              <a:t>) meaning "lover of wisdom". Its origination has been ascribed to the Greek thinker Pythagoras. Wikipedia</a:t>
            </a:r>
          </a:p>
        </p:txBody>
      </p:sp>
      <p:sp>
        <p:nvSpPr>
          <p:cNvPr id="11" name="Rectangle 10"/>
          <p:cNvSpPr/>
          <p:nvPr/>
        </p:nvSpPr>
        <p:spPr>
          <a:xfrm>
            <a:off x="6468894" y="0"/>
            <a:ext cx="5723106" cy="1384995"/>
          </a:xfrm>
          <a:prstGeom prst="rect">
            <a:avLst/>
          </a:prstGeom>
          <a:ln>
            <a:solidFill>
              <a:schemeClr val="tx1"/>
            </a:solidFill>
          </a:ln>
        </p:spPr>
        <p:txBody>
          <a:bodyPr wrap="square">
            <a:spAutoFit/>
          </a:bodyPr>
          <a:lstStyle/>
          <a:p>
            <a:pPr fontAlgn="base"/>
            <a:r>
              <a:rPr lang="en-US" sz="1400" b="1" dirty="0"/>
              <a:t>Gentiles of Great Faith Matthew 15:21-28:</a:t>
            </a:r>
          </a:p>
          <a:p>
            <a:pPr fontAlgn="base"/>
            <a:r>
              <a:rPr lang="en-US" sz="1400" dirty="0"/>
              <a:t>Though a Gentile, the woman had great faith, yet the disciples asked Jesus to send her away. Instead, Jesus ministered to her. When the time came for the disciples to carry the gospel to the Gentiles (see Matthew 28:19–20), they could expect to find many individuals who, like this woman, were ready to receive their message. (30</a:t>
            </a:r>
          </a:p>
        </p:txBody>
      </p:sp>
    </p:spTree>
    <p:extLst>
      <p:ext uri="{BB962C8B-B14F-4D97-AF65-F5344CB8AC3E}">
        <p14:creationId xmlns:p14="http://schemas.microsoft.com/office/powerpoint/2010/main" val="98121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ible map 11"/>
          <p:cNvPicPr>
            <a:picLocks noChangeAspect="1" noChangeArrowheads="1"/>
          </p:cNvPicPr>
          <p:nvPr/>
        </p:nvPicPr>
        <p:blipFill>
          <a:blip r:embed="rId2" cstate="print"/>
          <a:srcRect/>
          <a:stretch>
            <a:fillRect/>
          </a:stretch>
        </p:blipFill>
        <p:spPr bwMode="auto">
          <a:xfrm>
            <a:off x="130248" y="194553"/>
            <a:ext cx="4344644" cy="6498076"/>
          </a:xfrm>
          <a:prstGeom prst="rect">
            <a:avLst/>
          </a:prstGeom>
          <a:noFill/>
        </p:spPr>
      </p:pic>
      <p:sp>
        <p:nvSpPr>
          <p:cNvPr id="4" name="Rectangle 3"/>
          <p:cNvSpPr/>
          <p:nvPr/>
        </p:nvSpPr>
        <p:spPr>
          <a:xfrm>
            <a:off x="4452026" y="135253"/>
            <a:ext cx="7483812" cy="6878806"/>
          </a:xfrm>
          <a:prstGeom prst="rect">
            <a:avLst/>
          </a:prstGeom>
        </p:spPr>
        <p:txBody>
          <a:bodyPr wrap="square">
            <a:spAutoFit/>
          </a:bodyPr>
          <a:lstStyle/>
          <a:p>
            <a:pPr fontAlgn="base"/>
            <a:r>
              <a:rPr lang="en-US" sz="1050" b="1" dirty="0"/>
              <a:t>1. </a:t>
            </a:r>
            <a:r>
              <a:rPr lang="en-US" sz="1050" b="1" dirty="0" err="1"/>
              <a:t>Tyre</a:t>
            </a:r>
            <a:r>
              <a:rPr lang="en-US" sz="1050" b="1" dirty="0"/>
              <a:t> and Sidon</a:t>
            </a:r>
            <a:r>
              <a:rPr lang="en-US" sz="1050" dirty="0"/>
              <a:t> Jesus compared </a:t>
            </a:r>
            <a:r>
              <a:rPr lang="en-US" sz="1050" dirty="0" err="1"/>
              <a:t>Chorazin</a:t>
            </a:r>
            <a:r>
              <a:rPr lang="en-US" sz="1050" dirty="0"/>
              <a:t> and Bethsaida to </a:t>
            </a:r>
            <a:r>
              <a:rPr lang="en-US" sz="1050" dirty="0" err="1"/>
              <a:t>Tyre</a:t>
            </a:r>
            <a:r>
              <a:rPr lang="en-US" sz="1050" dirty="0"/>
              <a:t> and Sidon (Matt. 11:20–22). He healed the daughter of a Gentile woman (Matt. 15:21–28).</a:t>
            </a:r>
          </a:p>
          <a:p>
            <a:pPr fontAlgn="base"/>
            <a:r>
              <a:rPr lang="en-US" sz="1050" b="1" dirty="0"/>
              <a:t>2. Mount of Transfiguration</a:t>
            </a:r>
            <a:r>
              <a:rPr lang="en-US" sz="1050" dirty="0"/>
              <a:t> Jesus was transfigured before Peter, James, and John, and they received the keys of the kingdom (Matt. 17:1–13). (Some believe the Mount of Transfiguration to be Mount </a:t>
            </a:r>
            <a:r>
              <a:rPr lang="en-US" sz="1050" dirty="0" err="1"/>
              <a:t>Hermon</a:t>
            </a:r>
            <a:r>
              <a:rPr lang="en-US" sz="1050" dirty="0"/>
              <a:t>; others believe it to be Mount Tabor.)</a:t>
            </a:r>
          </a:p>
          <a:p>
            <a:pPr fontAlgn="base"/>
            <a:r>
              <a:rPr lang="en-US" sz="1050" b="1" dirty="0"/>
              <a:t>3. Caesarea Philippi</a:t>
            </a:r>
            <a:r>
              <a:rPr lang="en-US" sz="1050" dirty="0"/>
              <a:t> Peter testified that Jesus is the Christ and was promised the keys of the kingdom (Matt. 16:13–20). Jesus foretold His own death and Resurrection (Matt. 16:21–28).</a:t>
            </a:r>
          </a:p>
          <a:p>
            <a:pPr fontAlgn="base"/>
            <a:r>
              <a:rPr lang="en-US" sz="1050" b="1" dirty="0"/>
              <a:t>4. Region of Galilee</a:t>
            </a:r>
            <a:r>
              <a:rPr lang="en-US" sz="1050" dirty="0"/>
              <a:t> Jesus spent most of His life and ministry in Galilee (Matt. 4:23–25). Here He gave the Sermon on the Mount (Matt. 5–7); healed a leper (Matt. 8:1–4); and chose, ordained, and sent forth the Twelve Apostles, of whom only Judas Iscariot was apparently not Galilean (Mark 3:13–19). In Galilee the risen Christ appeared to the Apostles (Matt. 28:16–20).</a:t>
            </a:r>
          </a:p>
          <a:p>
            <a:pPr fontAlgn="base"/>
            <a:r>
              <a:rPr lang="en-US" sz="1050" b="1" dirty="0"/>
              <a:t>5. Sea of Galilee, later called Sea of </a:t>
            </a:r>
            <a:r>
              <a:rPr lang="en-US" sz="1050" b="1" dirty="0" err="1"/>
              <a:t>Tiberias</a:t>
            </a:r>
            <a:r>
              <a:rPr lang="en-US" sz="1050" dirty="0"/>
              <a:t> Jesus taught from Peter’s boat (Luke 5:1–3) and called Peter, Andrew, James, and John to be fishers of men (Matt. 4:18–22; Luke 5:1–11). He also stilled the tempest (Luke 8:22–25), taught parables from a boat (Matt. 13), walked on the sea (Matt. 14:22–32), and appeared to His disciples after His Resurrection (John 21).</a:t>
            </a:r>
          </a:p>
          <a:p>
            <a:pPr fontAlgn="base"/>
            <a:r>
              <a:rPr lang="en-US" sz="1050" b="1" dirty="0"/>
              <a:t>6. Bethsaida</a:t>
            </a:r>
            <a:r>
              <a:rPr lang="en-US" sz="1050" dirty="0"/>
              <a:t> Peter, Andrew, and Philip were born in Bethsaida (John 1:44). Jesus went away privately with the Apostles near Bethsaida. The multitudes followed Him, and He fed the 5,000 (Luke 9:10–17;John 6:1–14). Here Jesus healed a blind man (Mark 8:22–26).</a:t>
            </a:r>
          </a:p>
          <a:p>
            <a:pPr fontAlgn="base"/>
            <a:r>
              <a:rPr lang="en-US" sz="1050" b="1" dirty="0"/>
              <a:t>7. Capernaum</a:t>
            </a:r>
            <a:r>
              <a:rPr lang="en-US" sz="1050" dirty="0"/>
              <a:t> This was Peter’s home (Matt. 8:5, 14). In Capernaum, which Matthew called Jesus’ “own city,” Jesus healed a paralytic (Matt. 9:1–7; Mark 2:1–12), cured a centurion’s servant, healed the mother of Peter’s wife (Matt. 8:5–15), called Matthew to be one of His Apostles (Matt. 9:9), opened blind eyes, cast out a devil (Matt. 9:27–33), healed a man’s withered hand on the Sabbath (Matt. 12:9–13), gave the bread of life discourse (John 6:22–65), and agreed to pay taxes, telling Peter to get the money from a fish’s mouth (Matt. 17:24–27).</a:t>
            </a:r>
          </a:p>
          <a:p>
            <a:pPr fontAlgn="base"/>
            <a:r>
              <a:rPr lang="en-US" sz="1050" b="1" dirty="0"/>
              <a:t>8. </a:t>
            </a:r>
            <a:r>
              <a:rPr lang="en-US" sz="1050" b="1" dirty="0" err="1"/>
              <a:t>Magdala</a:t>
            </a:r>
            <a:r>
              <a:rPr lang="en-US" sz="1050" dirty="0"/>
              <a:t> This was the home of Mary Magdalene (Mark 16:9). Jesus came here after feeding the 4,000 (Matt. 15:32–39), and the Pharisees and Sadducees requested that He show them a sign from heaven (Matt. 16:1–4).</a:t>
            </a:r>
          </a:p>
          <a:p>
            <a:pPr fontAlgn="base"/>
            <a:r>
              <a:rPr lang="en-US" sz="1050" b="1" dirty="0"/>
              <a:t>9. Cana</a:t>
            </a:r>
            <a:r>
              <a:rPr lang="en-US" sz="1050" dirty="0"/>
              <a:t> Jesus turned water into wine (John 2:1–11) and healed a nobleman’s son who was at Capernaum (John 4:46–54). Cana was also the home of Nathanael (John 21:2).</a:t>
            </a:r>
          </a:p>
          <a:p>
            <a:pPr fontAlgn="base"/>
            <a:r>
              <a:rPr lang="en-US" sz="1050" b="1" dirty="0"/>
              <a:t>10. Nazareth</a:t>
            </a:r>
            <a:r>
              <a:rPr lang="en-US" sz="1050" dirty="0"/>
              <a:t> The annunciations to Mary and Joseph took place in Nazareth (Matt. 1:18–25; Luke 1:26–38; 2:4–5). After returning from Egypt, Jesus spent His childhood and youth here (Matt. 2:19–23;Luke 2:51–52), announced that He was the Messiah, and was rejected by His own (Luke 4:14–32).</a:t>
            </a:r>
          </a:p>
          <a:p>
            <a:pPr fontAlgn="base"/>
            <a:r>
              <a:rPr lang="en-US" sz="1050" b="1" dirty="0"/>
              <a:t>11. Jericho</a:t>
            </a:r>
            <a:r>
              <a:rPr lang="en-US" sz="1050" dirty="0"/>
              <a:t> Jesus gave sight to a blind man (Luke 18:35–43). He also dined with </a:t>
            </a:r>
            <a:r>
              <a:rPr lang="en-US" sz="1050" dirty="0" err="1"/>
              <a:t>Zacchaeus</a:t>
            </a:r>
            <a:r>
              <a:rPr lang="en-US" sz="1050" dirty="0"/>
              <a:t>, “chief among the publicans” (Luke 19:1–10).</a:t>
            </a:r>
          </a:p>
          <a:p>
            <a:pPr fontAlgn="base"/>
            <a:r>
              <a:rPr lang="en-US" sz="1050" b="1" dirty="0"/>
              <a:t>12. </a:t>
            </a:r>
            <a:r>
              <a:rPr lang="en-US" sz="1050" b="1" dirty="0" err="1"/>
              <a:t>Bethabara</a:t>
            </a:r>
            <a:r>
              <a:rPr lang="en-US" sz="1050" dirty="0"/>
              <a:t> John the Baptist testified that he was “the voice of one crying in the wilderness” (John 1:19–28). John baptized Jesus in the Jordan River and testified that Jesus is the Lamb of God (John 1:28–34).</a:t>
            </a:r>
            <a:r>
              <a:rPr lang="en-US" sz="1050" b="1" dirty="0"/>
              <a:t> </a:t>
            </a:r>
          </a:p>
          <a:p>
            <a:pPr fontAlgn="base"/>
            <a:r>
              <a:rPr lang="en-US" sz="1050" b="1" dirty="0"/>
              <a:t>13. Wilderness of Judea</a:t>
            </a:r>
            <a:r>
              <a:rPr lang="en-US" sz="1050" dirty="0"/>
              <a:t> John the Baptist preached in this wilderness (Matt. 3:1–4), where Jesus fasted 40 days and was tempted (Matt. 4:1–11).</a:t>
            </a:r>
          </a:p>
          <a:p>
            <a:pPr fontAlgn="base"/>
            <a:r>
              <a:rPr lang="en-US" sz="1050" b="1" dirty="0"/>
              <a:t>14. Emmaus</a:t>
            </a:r>
            <a:r>
              <a:rPr lang="en-US" sz="1050" dirty="0"/>
              <a:t> The risen Christ walked on the road to Emmaus with two of His disciples (Luke 24:13–32).</a:t>
            </a:r>
          </a:p>
          <a:p>
            <a:pPr fontAlgn="base"/>
            <a:r>
              <a:rPr lang="en-US" sz="1050" b="1" dirty="0"/>
              <a:t>15. </a:t>
            </a:r>
            <a:r>
              <a:rPr lang="en-US" sz="1050" b="1" dirty="0" err="1"/>
              <a:t>Bethphage</a:t>
            </a:r>
            <a:r>
              <a:rPr lang="en-US" sz="1050" dirty="0"/>
              <a:t> Two disciples brought Jesus a colt on which He began His triumphal entry into Jerusalem (Matt. 21:1–11).</a:t>
            </a:r>
          </a:p>
          <a:p>
            <a:pPr fontAlgn="base"/>
            <a:r>
              <a:rPr lang="en-US" sz="1050" b="1" dirty="0"/>
              <a:t>16. Bethany</a:t>
            </a:r>
            <a:r>
              <a:rPr lang="en-US" sz="1050" dirty="0"/>
              <a:t> This was the home of Mary, Martha, and Lazarus (John 11:1). Mary heard Jesus’ words, and Jesus spoke to Martha of choosing the “good part” (Luke 10:38–42); Jesus raised Lazarus from the dead (John 11:1–44); and Mary anointed Jesus’ feet (Matt. 26:6–13; John 12:1–8).</a:t>
            </a:r>
          </a:p>
          <a:p>
            <a:pPr fontAlgn="base"/>
            <a:r>
              <a:rPr lang="en-US" sz="1050" b="1" dirty="0"/>
              <a:t>17. Bethlehem</a:t>
            </a:r>
            <a:r>
              <a:rPr lang="en-US" sz="1050" dirty="0"/>
              <a:t> Jesus was born and was laid in a manger (Luke 2:1–7); angels heralded to the shepherds the birth of Jesus (Luke 2:8–20); wise men were directed by a star to Jesus (Matt. 2:1–12); and Herod slew the children (Matt. 2:16–18).</a:t>
            </a:r>
          </a:p>
          <a:p>
            <a:pPr fontAlgn="base"/>
            <a:endParaRPr lang="en-US" sz="1050" dirty="0"/>
          </a:p>
          <a:p>
            <a:pPr fontAlgn="base"/>
            <a:endParaRPr lang="en-US"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2000" y="719666"/>
          <a:ext cx="8763000" cy="2225040"/>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Conflict with Scribes and Pharisees over Cleanliness</a:t>
                      </a:r>
                    </a:p>
                  </a:txBody>
                  <a:tcPr/>
                </a:tc>
                <a:tc>
                  <a:txBody>
                    <a:bodyPr/>
                    <a:lstStyle/>
                    <a:p>
                      <a:r>
                        <a:rPr lang="en-US" sz="1200" dirty="0"/>
                        <a:t>15:1-20</a:t>
                      </a:r>
                    </a:p>
                  </a:txBody>
                  <a:tcPr/>
                </a:tc>
                <a:tc>
                  <a:txBody>
                    <a:bodyPr/>
                    <a:lstStyle/>
                    <a:p>
                      <a:r>
                        <a:rPr lang="en-US" sz="1200" dirty="0"/>
                        <a:t>7:1-23</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1"/>
                  </a:ext>
                </a:extLst>
              </a:tr>
              <a:tr h="370840">
                <a:tc>
                  <a:txBody>
                    <a:bodyPr/>
                    <a:lstStyle/>
                    <a:p>
                      <a:r>
                        <a:rPr lang="en-US" sz="1200" dirty="0"/>
                        <a:t>Jesus Heals a Gentile’s Daughter</a:t>
                      </a:r>
                    </a:p>
                  </a:txBody>
                  <a:tcPr/>
                </a:tc>
                <a:tc>
                  <a:txBody>
                    <a:bodyPr/>
                    <a:lstStyle/>
                    <a:p>
                      <a:r>
                        <a:rPr lang="en-US" sz="1200" dirty="0"/>
                        <a:t>15:21-28</a:t>
                      </a:r>
                    </a:p>
                  </a:txBody>
                  <a:tcPr/>
                </a:tc>
                <a:tc>
                  <a:txBody>
                    <a:bodyPr/>
                    <a:lstStyle/>
                    <a:p>
                      <a:r>
                        <a:rPr lang="en-US" sz="1200" dirty="0"/>
                        <a:t>7:24-30</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Jesus Returns to the Sea of Galilee and Heals Many</a:t>
                      </a:r>
                    </a:p>
                  </a:txBody>
                  <a:tcPr/>
                </a:tc>
                <a:tc>
                  <a:txBody>
                    <a:bodyPr/>
                    <a:lstStyle/>
                    <a:p>
                      <a:r>
                        <a:rPr lang="en-US" sz="1200" dirty="0"/>
                        <a:t>15:29-31</a:t>
                      </a:r>
                    </a:p>
                  </a:txBody>
                  <a:tcPr/>
                </a:tc>
                <a:tc>
                  <a:txBody>
                    <a:bodyPr/>
                    <a:lstStyle/>
                    <a:p>
                      <a:r>
                        <a:rPr lang="en-US" sz="1200" dirty="0"/>
                        <a:t>7:31-37</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3"/>
                  </a:ext>
                </a:extLst>
              </a:tr>
              <a:tr h="370840">
                <a:tc>
                  <a:txBody>
                    <a:bodyPr/>
                    <a:lstStyle/>
                    <a:p>
                      <a:r>
                        <a:rPr lang="en-US" sz="1200" dirty="0"/>
                        <a:t>Jesus Feeds 4,000</a:t>
                      </a:r>
                    </a:p>
                  </a:txBody>
                  <a:tcPr/>
                </a:tc>
                <a:tc>
                  <a:txBody>
                    <a:bodyPr/>
                    <a:lstStyle/>
                    <a:p>
                      <a:r>
                        <a:rPr lang="en-US" sz="1200" dirty="0"/>
                        <a:t>15:32-38</a:t>
                      </a:r>
                    </a:p>
                  </a:txBody>
                  <a:tcPr/>
                </a:tc>
                <a:tc>
                  <a:txBody>
                    <a:bodyPr/>
                    <a:lstStyle/>
                    <a:p>
                      <a:r>
                        <a:rPr lang="en-US" sz="1200" dirty="0"/>
                        <a:t>8:1-9</a:t>
                      </a:r>
                    </a:p>
                  </a:txBody>
                  <a:tcPr/>
                </a:tc>
                <a:tc>
                  <a:txBody>
                    <a:bodyPr/>
                    <a:lstStyle/>
                    <a:p>
                      <a:r>
                        <a:rPr lang="en-US" sz="1200" dirty="0"/>
                        <a:t> </a:t>
                      </a:r>
                    </a:p>
                  </a:txBody>
                  <a:tcPr/>
                </a:tc>
                <a:tc>
                  <a:txBody>
                    <a:bodyPr/>
                    <a:lstStyle/>
                    <a:p>
                      <a:endParaRPr lang="en-US" sz="1200" dirty="0"/>
                    </a:p>
                  </a:txBody>
                  <a:tcPr/>
                </a:tc>
                <a:extLst>
                  <a:ext uri="{0D108BD9-81ED-4DB2-BD59-A6C34878D82A}">
                    <a16:rowId xmlns:a16="http://schemas.microsoft.com/office/drawing/2014/main" val="10004"/>
                  </a:ext>
                </a:extLst>
              </a:tr>
              <a:tr h="370840">
                <a:tc>
                  <a:txBody>
                    <a:bodyPr/>
                    <a:lstStyle/>
                    <a:p>
                      <a:r>
                        <a:rPr lang="en-US" sz="1200" dirty="0"/>
                        <a:t>Jesus Goes to </a:t>
                      </a:r>
                      <a:r>
                        <a:rPr lang="en-US" sz="1200" dirty="0" err="1"/>
                        <a:t>Magdala</a:t>
                      </a:r>
                      <a:endParaRPr lang="en-US" sz="1200" dirty="0"/>
                    </a:p>
                  </a:txBody>
                  <a:tcPr/>
                </a:tc>
                <a:tc>
                  <a:txBody>
                    <a:bodyPr/>
                    <a:lstStyle/>
                    <a:p>
                      <a:r>
                        <a:rPr lang="en-US" sz="1200" dirty="0"/>
                        <a:t>15:39</a:t>
                      </a:r>
                    </a:p>
                  </a:txBody>
                  <a:tcPr/>
                </a:tc>
                <a:tc>
                  <a:txBody>
                    <a:bodyPr/>
                    <a:lstStyle/>
                    <a:p>
                      <a:r>
                        <a:rPr lang="en-US" sz="1200" dirty="0"/>
                        <a:t>8:10</a:t>
                      </a:r>
                    </a:p>
                  </a:txBody>
                  <a:tcPr/>
                </a:tc>
                <a:tc>
                  <a:txBody>
                    <a:bodyPr/>
                    <a:lstStyle/>
                    <a:p>
                      <a:r>
                        <a:rPr lang="en-US" sz="1200" dirty="0"/>
                        <a:t> </a:t>
                      </a:r>
                    </a:p>
                  </a:txBody>
                  <a:tcPr/>
                </a:tc>
                <a:tc>
                  <a:txBody>
                    <a:bodyPr/>
                    <a:lstStyle/>
                    <a:p>
                      <a:r>
                        <a:rPr lang="en-US" sz="1200" dirty="0"/>
                        <a:t> </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2286000" y="3025620"/>
            <a:ext cx="7848600" cy="276999"/>
          </a:xfrm>
          <a:prstGeom prst="rect">
            <a:avLst/>
          </a:prstGeom>
          <a:noFill/>
        </p:spPr>
        <p:txBody>
          <a:bodyPr wrap="square" rtlCol="0">
            <a:spAutoFit/>
          </a:bodyPr>
          <a:lstStyle/>
          <a:p>
            <a:r>
              <a:rPr lang="en-US" sz="1200" dirty="0"/>
              <a:t>Source: </a:t>
            </a:r>
            <a:r>
              <a:rPr lang="en-US" sz="1200" i="1" dirty="0"/>
              <a:t>Horizontal Harmony of the Four Gospels </a:t>
            </a:r>
            <a:r>
              <a:rPr lang="en-US" sz="1200" dirty="0"/>
              <a:t>by Thomas M. Mumford</a:t>
            </a:r>
            <a:r>
              <a:rPr lang="en-US" sz="1200" i="1" dirty="0"/>
              <a:t>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087" y="534346"/>
            <a:ext cx="3664344" cy="2308324"/>
          </a:xfrm>
          <a:prstGeom prst="rect">
            <a:avLst/>
          </a:prstGeom>
          <a:noFill/>
        </p:spPr>
        <p:txBody>
          <a:bodyPr wrap="square" rtlCol="0">
            <a:spAutoFit/>
          </a:bodyPr>
          <a:lstStyle/>
          <a:p>
            <a:pPr fontAlgn="base"/>
            <a:r>
              <a:rPr lang="en-US" dirty="0">
                <a:solidFill>
                  <a:schemeClr val="bg1"/>
                </a:solidFill>
              </a:rPr>
              <a:t>A young woman is encouraged by her friends to wear an inappropriate outfit to a school dance. The young woman knows that the outfit does not meet the Lord’s standards of modesty, even though it is generally accepted in her culture to wear outfits like it.</a:t>
            </a:r>
          </a:p>
        </p:txBody>
      </p:sp>
      <p:sp>
        <p:nvSpPr>
          <p:cNvPr id="7" name="Rectangle 6"/>
          <p:cNvSpPr/>
          <p:nvPr/>
        </p:nvSpPr>
        <p:spPr>
          <a:xfrm>
            <a:off x="4056435" y="3419911"/>
            <a:ext cx="4046706" cy="2031325"/>
          </a:xfrm>
          <a:prstGeom prst="rect">
            <a:avLst/>
          </a:prstGeom>
        </p:spPr>
        <p:txBody>
          <a:bodyPr wrap="square">
            <a:spAutoFit/>
          </a:bodyPr>
          <a:lstStyle/>
          <a:p>
            <a:r>
              <a:rPr lang="en-US" dirty="0">
                <a:solidFill>
                  <a:schemeClr val="bg1"/>
                </a:solidFill>
              </a:rPr>
              <a:t>A young man belongs to a Latter-day Saint family that loves sporting events. When popular sporting events are shown on television, the family routinely sets aside family prayer, scripture study, family home evening, and Sunday Church meetings in order to watch the events.</a:t>
            </a:r>
          </a:p>
        </p:txBody>
      </p:sp>
      <p:sp>
        <p:nvSpPr>
          <p:cNvPr id="8" name="Rectangle 7"/>
          <p:cNvSpPr/>
          <p:nvPr/>
        </p:nvSpPr>
        <p:spPr>
          <a:xfrm>
            <a:off x="8375515" y="219511"/>
            <a:ext cx="3466289" cy="2585323"/>
          </a:xfrm>
          <a:prstGeom prst="rect">
            <a:avLst/>
          </a:prstGeom>
        </p:spPr>
        <p:txBody>
          <a:bodyPr wrap="square">
            <a:spAutoFit/>
          </a:bodyPr>
          <a:lstStyle/>
          <a:p>
            <a:r>
              <a:rPr lang="en-US" dirty="0">
                <a:solidFill>
                  <a:schemeClr val="bg1"/>
                </a:solidFill>
              </a:rPr>
              <a:t>A young couple is preparing for marriage. They live in a place where it is widely accepted to participate in premarital sexual relations. Some people have told this couple that they are old-fashioned and odd because they are waiting to be married before engaging in sexual intimacy.</a:t>
            </a:r>
          </a:p>
        </p:txBody>
      </p:sp>
      <p:pic>
        <p:nvPicPr>
          <p:cNvPr id="1028" name="Picture 4" descr="http://cdn4.gurl.com/wp-content/uploads/2013/04/prom-scam-main.jpg"/>
          <p:cNvPicPr>
            <a:picLocks noChangeAspect="1" noChangeArrowheads="1"/>
          </p:cNvPicPr>
          <p:nvPr/>
        </p:nvPicPr>
        <p:blipFill>
          <a:blip r:embed="rId3" cstate="print"/>
          <a:srcRect/>
          <a:stretch>
            <a:fillRect/>
          </a:stretch>
        </p:blipFill>
        <p:spPr bwMode="auto">
          <a:xfrm>
            <a:off x="496044" y="3098260"/>
            <a:ext cx="2857500" cy="2381250"/>
          </a:xfrm>
          <a:prstGeom prst="rect">
            <a:avLst/>
          </a:prstGeom>
          <a:noFill/>
        </p:spPr>
      </p:pic>
      <p:pic>
        <p:nvPicPr>
          <p:cNvPr id="1030" name="Picture 6" descr="http://bembu.com/images/new-years-resolutions/watchlesstv.jpg"/>
          <p:cNvPicPr>
            <a:picLocks noChangeAspect="1" noChangeArrowheads="1"/>
          </p:cNvPicPr>
          <p:nvPr/>
        </p:nvPicPr>
        <p:blipFill>
          <a:blip r:embed="rId4" cstate="print"/>
          <a:srcRect/>
          <a:stretch>
            <a:fillRect/>
          </a:stretch>
        </p:blipFill>
        <p:spPr bwMode="auto">
          <a:xfrm>
            <a:off x="4100390" y="474577"/>
            <a:ext cx="3685094" cy="2345060"/>
          </a:xfrm>
          <a:prstGeom prst="rect">
            <a:avLst/>
          </a:prstGeom>
          <a:noFill/>
        </p:spPr>
      </p:pic>
      <p:pic>
        <p:nvPicPr>
          <p:cNvPr id="1032" name="Picture 8" descr="https://www.slrlounge.com/wp-content/uploads/2013/04/natural-light-couples-photography-workshop-slrlounge-221.jpg"/>
          <p:cNvPicPr>
            <a:picLocks noChangeAspect="1" noChangeArrowheads="1"/>
          </p:cNvPicPr>
          <p:nvPr/>
        </p:nvPicPr>
        <p:blipFill>
          <a:blip r:embed="rId5" cstate="print"/>
          <a:srcRect/>
          <a:stretch>
            <a:fillRect/>
          </a:stretch>
        </p:blipFill>
        <p:spPr bwMode="auto">
          <a:xfrm>
            <a:off x="8132323" y="3133758"/>
            <a:ext cx="3632808" cy="2420010"/>
          </a:xfrm>
          <a:prstGeom prst="rect">
            <a:avLst/>
          </a:prstGeom>
          <a:noFill/>
        </p:spPr>
      </p:pic>
      <p:sp>
        <p:nvSpPr>
          <p:cNvPr id="12" name="Rectangle 11"/>
          <p:cNvSpPr/>
          <p:nvPr/>
        </p:nvSpPr>
        <p:spPr>
          <a:xfrm>
            <a:off x="165177" y="5899985"/>
            <a:ext cx="5544338" cy="461665"/>
          </a:xfrm>
          <a:prstGeom prst="rect">
            <a:avLst/>
          </a:prstGeom>
        </p:spPr>
        <p:txBody>
          <a:bodyPr wrap="none">
            <a:spAutoFit/>
          </a:bodyPr>
          <a:lstStyle/>
          <a:p>
            <a:r>
              <a:rPr lang="en-US" sz="2400" dirty="0">
                <a:solidFill>
                  <a:srgbClr val="FFFF00"/>
                </a:solidFill>
              </a:rPr>
              <a:t>What do these scenarios have in common?</a:t>
            </a:r>
          </a:p>
        </p:txBody>
      </p:sp>
      <p:sp>
        <p:nvSpPr>
          <p:cNvPr id="13" name="Rectangle 12"/>
          <p:cNvSpPr/>
          <p:nvPr/>
        </p:nvSpPr>
        <p:spPr>
          <a:xfrm>
            <a:off x="5814979" y="5611128"/>
            <a:ext cx="6096000" cy="1015663"/>
          </a:xfrm>
          <a:prstGeom prst="rect">
            <a:avLst/>
          </a:prstGeom>
        </p:spPr>
        <p:txBody>
          <a:bodyPr>
            <a:spAutoFit/>
          </a:bodyPr>
          <a:lstStyle/>
          <a:p>
            <a:r>
              <a:rPr lang="en-US" sz="2000" b="1" dirty="0">
                <a:solidFill>
                  <a:srgbClr val="FF0000"/>
                </a:solidFill>
              </a:rPr>
              <a:t>Each scenario presents a conflict between obeying God’s commandments and acting according to traditions or customs.</a:t>
            </a:r>
          </a:p>
        </p:txBody>
      </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childTnLst>
                                </p:cTn>
                              </p:par>
                              <p:par>
                                <p:cTn id="24" presetID="10" presetClass="exit" presetSubtype="0" fill="hold" grpId="1" nodeType="withEffect">
                                  <p:stCondLst>
                                    <p:cond delay="0"/>
                                  </p:stCondLst>
                                  <p:childTnLst>
                                    <p:animEffect transition="out" filter="fad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par>
                                <p:cTn id="33" presetID="10" presetClass="exit" presetSubtype="0" fill="hold" grpId="1" nodeType="withEffect">
                                  <p:stCondLst>
                                    <p:cond delay="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361" y="2256141"/>
            <a:ext cx="3936716" cy="1200329"/>
          </a:xfrm>
          <a:prstGeom prst="rect">
            <a:avLst/>
          </a:prstGeom>
          <a:noFill/>
        </p:spPr>
        <p:txBody>
          <a:bodyPr wrap="square" rtlCol="0">
            <a:spAutoFit/>
          </a:bodyPr>
          <a:lstStyle/>
          <a:p>
            <a:r>
              <a:rPr lang="en-US" dirty="0">
                <a:solidFill>
                  <a:schemeClr val="bg1"/>
                </a:solidFill>
              </a:rPr>
              <a:t>The word of the Lord’s presence there spread rapidly…the people flocked to Him, bringing their afflicted to receive of His beneficence by word or touch.</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Previously…</a:t>
            </a:r>
          </a:p>
        </p:txBody>
      </p:sp>
      <p:sp>
        <p:nvSpPr>
          <p:cNvPr id="5" name="Rectangle 4"/>
          <p:cNvSpPr/>
          <p:nvPr/>
        </p:nvSpPr>
        <p:spPr>
          <a:xfrm>
            <a:off x="1877078" y="1253346"/>
            <a:ext cx="6096000" cy="369332"/>
          </a:xfrm>
          <a:prstGeom prst="rect">
            <a:avLst/>
          </a:prstGeom>
        </p:spPr>
        <p:txBody>
          <a:bodyPr>
            <a:spAutoFit/>
          </a:bodyPr>
          <a:lstStyle/>
          <a:p>
            <a:r>
              <a:rPr lang="en-US" i="1" dirty="0">
                <a:solidFill>
                  <a:schemeClr val="bg1"/>
                </a:solidFill>
              </a:rPr>
              <a:t>Jesus and his disciples reached the land of </a:t>
            </a:r>
            <a:r>
              <a:rPr lang="en-US" i="1" dirty="0" err="1">
                <a:solidFill>
                  <a:schemeClr val="bg1"/>
                </a:solidFill>
              </a:rPr>
              <a:t>Gennesaret</a:t>
            </a:r>
            <a:endParaRPr lang="en-US" i="1" dirty="0">
              <a:solidFill>
                <a:schemeClr val="bg1"/>
              </a:solidFill>
            </a:endParaRPr>
          </a:p>
        </p:txBody>
      </p:sp>
      <p:sp>
        <p:nvSpPr>
          <p:cNvPr id="7" name="Rectangle 6"/>
          <p:cNvSpPr/>
          <p:nvPr/>
        </p:nvSpPr>
        <p:spPr>
          <a:xfrm>
            <a:off x="5158903" y="4859604"/>
            <a:ext cx="6096000" cy="1477328"/>
          </a:xfrm>
          <a:prstGeom prst="rect">
            <a:avLst/>
          </a:prstGeom>
        </p:spPr>
        <p:txBody>
          <a:bodyPr>
            <a:spAutoFit/>
          </a:bodyPr>
          <a:lstStyle/>
          <a:p>
            <a:r>
              <a:rPr lang="en-US" dirty="0">
                <a:solidFill>
                  <a:schemeClr val="bg1"/>
                </a:solidFill>
              </a:rPr>
              <a:t>In the towns through which He walked, the sick were laid in the streets that the blessing of His passing might fall upon them; and many “besought him that they might touch if it were but the border of his garment; and as many as touched him were made whole.” (1)</a:t>
            </a:r>
          </a:p>
        </p:txBody>
      </p:sp>
      <p:grpSp>
        <p:nvGrpSpPr>
          <p:cNvPr id="8" name="Group 7"/>
          <p:cNvGrpSpPr/>
          <p:nvPr/>
        </p:nvGrpSpPr>
        <p:grpSpPr>
          <a:xfrm>
            <a:off x="8239327" y="643468"/>
            <a:ext cx="3523693" cy="3777400"/>
            <a:chOff x="7529689" y="643467"/>
            <a:chExt cx="4233332" cy="4538133"/>
          </a:xfrm>
        </p:grpSpPr>
        <p:grpSp>
          <p:nvGrpSpPr>
            <p:cNvPr id="9" name="Group 14"/>
            <p:cNvGrpSpPr/>
            <p:nvPr/>
          </p:nvGrpSpPr>
          <p:grpSpPr>
            <a:xfrm>
              <a:off x="7529689" y="643467"/>
              <a:ext cx="3804355" cy="4538133"/>
              <a:chOff x="6039556" y="1151467"/>
              <a:chExt cx="3804355" cy="4538133"/>
            </a:xfrm>
          </p:grpSpPr>
          <p:sp>
            <p:nvSpPr>
              <p:cNvPr id="18" name="Rectangle 17"/>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5-Point Star 9"/>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89332" y="1241778"/>
              <a:ext cx="1546578" cy="307777"/>
            </a:xfrm>
            <a:prstGeom prst="rect">
              <a:avLst/>
            </a:prstGeom>
            <a:noFill/>
          </p:spPr>
          <p:txBody>
            <a:bodyPr wrap="square" rtlCol="0">
              <a:spAutoFit/>
            </a:bodyPr>
            <a:lstStyle/>
            <a:p>
              <a:r>
                <a:rPr lang="en-US" sz="1400" b="1" dirty="0" err="1"/>
                <a:t>Gennesaret</a:t>
              </a:r>
              <a:endParaRPr lang="en-US" sz="1400" b="1" dirty="0"/>
            </a:p>
          </p:txBody>
        </p:sp>
        <p:sp>
          <p:nvSpPr>
            <p:cNvPr id="13" name="TextBox 12"/>
            <p:cNvSpPr txBox="1"/>
            <p:nvPr/>
          </p:nvSpPr>
          <p:spPr>
            <a:xfrm>
              <a:off x="8754532" y="649112"/>
              <a:ext cx="1546578" cy="307777"/>
            </a:xfrm>
            <a:prstGeom prst="rect">
              <a:avLst/>
            </a:prstGeom>
            <a:noFill/>
          </p:spPr>
          <p:txBody>
            <a:bodyPr wrap="square" rtlCol="0">
              <a:spAutoFit/>
            </a:bodyPr>
            <a:lstStyle/>
            <a:p>
              <a:r>
                <a:rPr lang="en-US" sz="1400" b="1" dirty="0"/>
                <a:t>Capernaum</a:t>
              </a:r>
            </a:p>
          </p:txBody>
        </p:sp>
        <p:sp>
          <p:nvSpPr>
            <p:cNvPr id="14" name="5-Point Star 13"/>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216443" y="666046"/>
              <a:ext cx="1546578" cy="307777"/>
            </a:xfrm>
            <a:prstGeom prst="rect">
              <a:avLst/>
            </a:prstGeom>
            <a:noFill/>
          </p:spPr>
          <p:txBody>
            <a:bodyPr wrap="square" rtlCol="0">
              <a:spAutoFit/>
            </a:bodyPr>
            <a:lstStyle/>
            <a:p>
              <a:r>
                <a:rPr lang="en-US" sz="1400" b="1" dirty="0" err="1"/>
                <a:t>Besaida</a:t>
              </a:r>
              <a:endParaRPr lang="en-US" sz="1400" b="1" dirty="0"/>
            </a:p>
          </p:txBody>
        </p:sp>
        <p:sp>
          <p:nvSpPr>
            <p:cNvPr id="16" name="5-Point Star 15"/>
            <p:cNvSpPr/>
            <p:nvPr/>
          </p:nvSpPr>
          <p:spPr>
            <a:xfrm>
              <a:off x="8652933" y="3381022"/>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90933" y="3285068"/>
              <a:ext cx="1546578" cy="307777"/>
            </a:xfrm>
            <a:prstGeom prst="rect">
              <a:avLst/>
            </a:prstGeom>
            <a:noFill/>
          </p:spPr>
          <p:txBody>
            <a:bodyPr wrap="square" rtlCol="0">
              <a:spAutoFit/>
            </a:bodyPr>
            <a:lstStyle/>
            <a:p>
              <a:r>
                <a:rPr lang="en-US" sz="1400" b="1" dirty="0" err="1"/>
                <a:t>Tiberias</a:t>
              </a:r>
              <a:endParaRPr lang="en-US" sz="1400" b="1" dirty="0"/>
            </a:p>
          </p:txBody>
        </p:sp>
      </p:grpSp>
      <p:sp>
        <p:nvSpPr>
          <p:cNvPr id="20" name="TextBox 19"/>
          <p:cNvSpPr txBox="1"/>
          <p:nvPr/>
        </p:nvSpPr>
        <p:spPr>
          <a:xfrm>
            <a:off x="0" y="6488668"/>
            <a:ext cx="3936716" cy="369332"/>
          </a:xfrm>
          <a:prstGeom prst="rect">
            <a:avLst/>
          </a:prstGeom>
          <a:noFill/>
        </p:spPr>
        <p:txBody>
          <a:bodyPr wrap="square" rtlCol="0">
            <a:spAutoFit/>
          </a:bodyPr>
          <a:lstStyle/>
          <a:p>
            <a:r>
              <a:rPr lang="en-US" dirty="0">
                <a:solidFill>
                  <a:schemeClr val="bg1"/>
                </a:solidFill>
              </a:rPr>
              <a:t>Mark 6:56</a:t>
            </a:r>
          </a:p>
        </p:txBody>
      </p:sp>
      <p:pic>
        <p:nvPicPr>
          <p:cNvPr id="18434" name="Picture 2" descr="http://i2.wp.com/www.acatholic.org/wp-content/uploads/jesus-healing-the-sick.jpg?resize=330%2C263"/>
          <p:cNvPicPr>
            <a:picLocks noChangeAspect="1" noChangeArrowheads="1"/>
          </p:cNvPicPr>
          <p:nvPr/>
        </p:nvPicPr>
        <p:blipFill>
          <a:blip r:embed="rId3" cstate="print"/>
          <a:srcRect/>
          <a:stretch>
            <a:fillRect/>
          </a:stretch>
        </p:blipFill>
        <p:spPr bwMode="auto">
          <a:xfrm>
            <a:off x="1449354" y="3892178"/>
            <a:ext cx="3143250" cy="2505076"/>
          </a:xfrm>
          <a:prstGeom prst="rect">
            <a:avLst/>
          </a:prstGeom>
          <a:noFill/>
        </p:spPr>
      </p:pic>
      <p:pic>
        <p:nvPicPr>
          <p:cNvPr id="21" name="Picture 20" descr="james e talmage.jpg"/>
          <p:cNvPicPr>
            <a:picLocks noChangeAspect="1"/>
          </p:cNvPicPr>
          <p:nvPr/>
        </p:nvPicPr>
        <p:blipFill>
          <a:blip r:embed="rId4" cstate="print"/>
          <a:stretch>
            <a:fillRect/>
          </a:stretch>
        </p:blipFill>
        <p:spPr>
          <a:xfrm>
            <a:off x="316090" y="287867"/>
            <a:ext cx="1346976" cy="1791986"/>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Tradition and Customs</a:t>
            </a:r>
          </a:p>
        </p:txBody>
      </p:sp>
      <p:sp>
        <p:nvSpPr>
          <p:cNvPr id="5" name="Rectangle 4"/>
          <p:cNvSpPr/>
          <p:nvPr/>
        </p:nvSpPr>
        <p:spPr>
          <a:xfrm>
            <a:off x="166330" y="1073925"/>
            <a:ext cx="3685824" cy="1754326"/>
          </a:xfrm>
          <a:prstGeom prst="rect">
            <a:avLst/>
          </a:prstGeom>
        </p:spPr>
        <p:txBody>
          <a:bodyPr wrap="square">
            <a:spAutoFit/>
          </a:bodyPr>
          <a:lstStyle/>
          <a:p>
            <a:r>
              <a:rPr lang="en-US" dirty="0">
                <a:solidFill>
                  <a:schemeClr val="bg1"/>
                </a:solidFill>
              </a:rPr>
              <a:t>The numerous washings required by Jewish custom in the time of Christ were admittedly incident to </a:t>
            </a:r>
            <a:r>
              <a:rPr lang="en-US" dirty="0" err="1">
                <a:solidFill>
                  <a:schemeClr val="bg1"/>
                </a:solidFill>
              </a:rPr>
              <a:t>rabbinism</a:t>
            </a:r>
            <a:r>
              <a:rPr lang="en-US" dirty="0">
                <a:solidFill>
                  <a:schemeClr val="bg1"/>
                </a:solidFill>
              </a:rPr>
              <a:t> and “the tradition of the elders” and not in compliance with the Mosaic law. (1)</a:t>
            </a:r>
            <a:endParaRPr lang="en-US" i="1" dirty="0">
              <a:solidFill>
                <a:schemeClr val="bg1"/>
              </a:solidFill>
            </a:endParaRPr>
          </a:p>
        </p:txBody>
      </p:sp>
      <p:sp>
        <p:nvSpPr>
          <p:cNvPr id="7" name="Rectangle 6"/>
          <p:cNvSpPr/>
          <p:nvPr/>
        </p:nvSpPr>
        <p:spPr>
          <a:xfrm>
            <a:off x="8297693" y="1615430"/>
            <a:ext cx="3706238" cy="3693319"/>
          </a:xfrm>
          <a:prstGeom prst="rect">
            <a:avLst/>
          </a:prstGeom>
        </p:spPr>
        <p:txBody>
          <a:bodyPr wrap="square">
            <a:spAutoFit/>
          </a:bodyPr>
          <a:lstStyle/>
          <a:p>
            <a:r>
              <a:rPr lang="en-US" dirty="0">
                <a:solidFill>
                  <a:schemeClr val="bg1"/>
                </a:solidFill>
              </a:rPr>
              <a:t>Oral Law—sometimes called </a:t>
            </a:r>
            <a:r>
              <a:rPr lang="en-US" i="1" dirty="0">
                <a:solidFill>
                  <a:schemeClr val="bg1"/>
                </a:solidFill>
              </a:rPr>
              <a:t>Traditions of the Fathers</a:t>
            </a:r>
            <a:endParaRPr lang="en-US" dirty="0">
              <a:solidFill>
                <a:schemeClr val="bg1"/>
              </a:solidFill>
            </a:endParaRPr>
          </a:p>
          <a:p>
            <a:endParaRPr lang="en-US" i="1" dirty="0">
              <a:solidFill>
                <a:schemeClr val="bg1"/>
              </a:solidFill>
            </a:endParaRPr>
          </a:p>
          <a:p>
            <a:r>
              <a:rPr lang="en-US" dirty="0">
                <a:solidFill>
                  <a:schemeClr val="bg1"/>
                </a:solidFill>
              </a:rPr>
              <a:t>The Pharisees clamed that Moses had received the law on Mount Sinai in two parts—one written and one oral. The written part made up the 5 books of Moses, which were accepted by all Jews…but according to the Pharisees another part of the law had also been given to Moses orally and had been handed down and preserved by the Pharisees and their predecessors</a:t>
            </a:r>
            <a:r>
              <a:rPr lang="en-US" i="1" dirty="0">
                <a:solidFill>
                  <a:schemeClr val="bg1"/>
                </a:solidFill>
              </a:rPr>
              <a:t>. (2)</a:t>
            </a:r>
          </a:p>
        </p:txBody>
      </p:sp>
      <p:sp>
        <p:nvSpPr>
          <p:cNvPr id="8" name="Rectangle 7"/>
          <p:cNvSpPr/>
          <p:nvPr/>
        </p:nvSpPr>
        <p:spPr>
          <a:xfrm>
            <a:off x="344670" y="5785353"/>
            <a:ext cx="7982207" cy="923330"/>
          </a:xfrm>
          <a:prstGeom prst="rect">
            <a:avLst/>
          </a:prstGeom>
        </p:spPr>
        <p:txBody>
          <a:bodyPr wrap="square">
            <a:spAutoFit/>
          </a:bodyPr>
          <a:lstStyle/>
          <a:p>
            <a:r>
              <a:rPr lang="en-US" dirty="0">
                <a:solidFill>
                  <a:schemeClr val="bg1"/>
                </a:solidFill>
              </a:rPr>
              <a:t>“Whenever written scripture failed to give clear instructions, the Pharisees appealed to the oral law….the Pharisees denied that God could ever change or add anything to the revelation given…(2)</a:t>
            </a:r>
            <a:endParaRPr lang="en-US" i="1" dirty="0">
              <a:solidFill>
                <a:schemeClr val="bg1"/>
              </a:solidFill>
            </a:endParaRPr>
          </a:p>
        </p:txBody>
      </p:sp>
      <p:pic>
        <p:nvPicPr>
          <p:cNvPr id="17410" name="Picture 2" descr="http://www.jewishrootsofchristianity.ca/wp-content/uploads/2015/06/Pharisees.jpg"/>
          <p:cNvPicPr>
            <a:picLocks noChangeAspect="1" noChangeArrowheads="1"/>
          </p:cNvPicPr>
          <p:nvPr/>
        </p:nvPicPr>
        <p:blipFill>
          <a:blip r:embed="rId3" cstate="print"/>
          <a:srcRect/>
          <a:stretch>
            <a:fillRect/>
          </a:stretch>
        </p:blipFill>
        <p:spPr bwMode="auto">
          <a:xfrm>
            <a:off x="3607629" y="1621582"/>
            <a:ext cx="4470922" cy="3874546"/>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Failing to Wash</a:t>
            </a:r>
          </a:p>
        </p:txBody>
      </p:sp>
      <p:sp>
        <p:nvSpPr>
          <p:cNvPr id="5" name="Rectangle 4"/>
          <p:cNvSpPr/>
          <p:nvPr/>
        </p:nvSpPr>
        <p:spPr>
          <a:xfrm>
            <a:off x="545710" y="2056418"/>
            <a:ext cx="3685824" cy="923330"/>
          </a:xfrm>
          <a:prstGeom prst="rect">
            <a:avLst/>
          </a:prstGeom>
        </p:spPr>
        <p:txBody>
          <a:bodyPr wrap="square">
            <a:spAutoFit/>
          </a:bodyPr>
          <a:lstStyle/>
          <a:p>
            <a:r>
              <a:rPr lang="en-US" dirty="0">
                <a:solidFill>
                  <a:schemeClr val="bg1"/>
                </a:solidFill>
              </a:rPr>
              <a:t>The scribes and Pharisees try to discredit the disciples of Jesus by failing to wash before they ate. </a:t>
            </a:r>
            <a:endParaRPr lang="en-US" i="1" dirty="0">
              <a:solidFill>
                <a:schemeClr val="bg1"/>
              </a:solidFill>
            </a:endParaRPr>
          </a:p>
        </p:txBody>
      </p:sp>
      <p:sp>
        <p:nvSpPr>
          <p:cNvPr id="8" name="Rectangle 7"/>
          <p:cNvSpPr/>
          <p:nvPr/>
        </p:nvSpPr>
        <p:spPr>
          <a:xfrm>
            <a:off x="6352162" y="4053829"/>
            <a:ext cx="5505856" cy="2031325"/>
          </a:xfrm>
          <a:prstGeom prst="rect">
            <a:avLst/>
          </a:prstGeom>
        </p:spPr>
        <p:txBody>
          <a:bodyPr wrap="square">
            <a:spAutoFit/>
          </a:bodyPr>
          <a:lstStyle/>
          <a:p>
            <a:r>
              <a:rPr lang="en-US" dirty="0">
                <a:solidFill>
                  <a:schemeClr val="bg1"/>
                </a:solidFill>
              </a:rPr>
              <a:t>Under the law of Moses, many aspects of daily life were divided into categories of “clean” and “unclean.” Uncleanness referred to being ceremonially or ritually unclean and did not mean that the person was either unsanitary or morally unclean, though ritually “unclean” persons were excluded from certain religious and social activities until they were purified. (3)</a:t>
            </a:r>
            <a:endParaRPr lang="en-US" i="1" dirty="0">
              <a:solidFill>
                <a:schemeClr val="bg1"/>
              </a:solidFill>
            </a:endParaRPr>
          </a:p>
        </p:txBody>
      </p:sp>
      <p:sp>
        <p:nvSpPr>
          <p:cNvPr id="9" name="Rectangle 8"/>
          <p:cNvSpPr/>
          <p:nvPr/>
        </p:nvSpPr>
        <p:spPr>
          <a:xfrm>
            <a:off x="2989634" y="771197"/>
            <a:ext cx="6096000" cy="646331"/>
          </a:xfrm>
          <a:prstGeom prst="rect">
            <a:avLst/>
          </a:prstGeom>
        </p:spPr>
        <p:txBody>
          <a:bodyPr>
            <a:spAutoFit/>
          </a:bodyPr>
          <a:lstStyle/>
          <a:p>
            <a:pPr algn="ctr"/>
            <a:r>
              <a:rPr lang="en-US" dirty="0">
                <a:solidFill>
                  <a:schemeClr val="bg1"/>
                </a:solidFill>
              </a:rPr>
              <a:t> A ceremonial washing for the sake of ritual purity and does not refer to washing for sanitation.</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15:1-2; Mark 7:1-3</a:t>
            </a:r>
            <a:endParaRPr lang="en-US" i="1" dirty="0">
              <a:solidFill>
                <a:schemeClr val="bg1"/>
              </a:solidFill>
            </a:endParaRPr>
          </a:p>
        </p:txBody>
      </p:sp>
      <p:pic>
        <p:nvPicPr>
          <p:cNvPr id="19458" name="Picture 2" descr="http://www.lovegodloveneighbor.com/wp-content/uploads/2013/08/pharisees.jpg"/>
          <p:cNvPicPr>
            <a:picLocks noChangeAspect="1" noChangeArrowheads="1"/>
          </p:cNvPicPr>
          <p:nvPr/>
        </p:nvPicPr>
        <p:blipFill>
          <a:blip r:embed="rId3" cstate="print"/>
          <a:srcRect/>
          <a:stretch>
            <a:fillRect/>
          </a:stretch>
        </p:blipFill>
        <p:spPr bwMode="auto">
          <a:xfrm>
            <a:off x="5408511" y="1513935"/>
            <a:ext cx="2466975" cy="1876425"/>
          </a:xfrm>
          <a:prstGeom prst="rect">
            <a:avLst/>
          </a:prstGeom>
          <a:noFill/>
        </p:spPr>
      </p:pic>
      <p:pic>
        <p:nvPicPr>
          <p:cNvPr id="19460" name="Picture 4" descr="http://3.bp.blogspot.com/-v09Sey2gPg0/VgzuQOTPPmI/AAAAAAAAA0Y/ksSNJw_R0F4/s1600/wash.jpg"/>
          <p:cNvPicPr>
            <a:picLocks noChangeAspect="1" noChangeArrowheads="1"/>
          </p:cNvPicPr>
          <p:nvPr/>
        </p:nvPicPr>
        <p:blipFill>
          <a:blip r:embed="rId4" cstate="print"/>
          <a:srcRect/>
          <a:stretch>
            <a:fillRect/>
          </a:stretch>
        </p:blipFill>
        <p:spPr bwMode="auto">
          <a:xfrm>
            <a:off x="2168536" y="3847120"/>
            <a:ext cx="3924198" cy="2612045"/>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Inward Washing</a:t>
            </a:r>
          </a:p>
        </p:txBody>
      </p:sp>
      <p:sp>
        <p:nvSpPr>
          <p:cNvPr id="5" name="Rectangle 4"/>
          <p:cNvSpPr/>
          <p:nvPr/>
        </p:nvSpPr>
        <p:spPr>
          <a:xfrm>
            <a:off x="458161" y="976648"/>
            <a:ext cx="3685824" cy="923330"/>
          </a:xfrm>
          <a:prstGeom prst="rect">
            <a:avLst/>
          </a:prstGeom>
        </p:spPr>
        <p:txBody>
          <a:bodyPr wrap="square">
            <a:spAutoFit/>
          </a:bodyPr>
          <a:lstStyle/>
          <a:p>
            <a:r>
              <a:rPr lang="en-US" dirty="0">
                <a:solidFill>
                  <a:schemeClr val="bg1"/>
                </a:solidFill>
              </a:rPr>
              <a:t>Some seek only external  washing, whereas  they should be seeking internal renewal.</a:t>
            </a:r>
            <a:endParaRPr lang="en-US" i="1" dirty="0">
              <a:solidFill>
                <a:schemeClr val="bg1"/>
              </a:solidFill>
            </a:endParaRPr>
          </a:p>
        </p:txBody>
      </p:sp>
      <p:sp>
        <p:nvSpPr>
          <p:cNvPr id="8" name="Rectangle 7"/>
          <p:cNvSpPr/>
          <p:nvPr/>
        </p:nvSpPr>
        <p:spPr>
          <a:xfrm>
            <a:off x="9017541" y="989617"/>
            <a:ext cx="2324910" cy="2585323"/>
          </a:xfrm>
          <a:prstGeom prst="rect">
            <a:avLst/>
          </a:prstGeom>
        </p:spPr>
        <p:txBody>
          <a:bodyPr wrap="square">
            <a:spAutoFit/>
          </a:bodyPr>
          <a:lstStyle/>
          <a:p>
            <a:r>
              <a:rPr lang="en-US" dirty="0">
                <a:solidFill>
                  <a:schemeClr val="bg1"/>
                </a:solidFill>
              </a:rPr>
              <a:t>Mark lists inner evils:</a:t>
            </a:r>
          </a:p>
          <a:p>
            <a:r>
              <a:rPr lang="en-US" i="1" dirty="0">
                <a:solidFill>
                  <a:schemeClr val="bg1"/>
                </a:solidFill>
              </a:rPr>
              <a:t>Covetousness</a:t>
            </a:r>
          </a:p>
          <a:p>
            <a:r>
              <a:rPr lang="en-US" i="1" dirty="0">
                <a:solidFill>
                  <a:schemeClr val="bg1"/>
                </a:solidFill>
              </a:rPr>
              <a:t>Wickedness</a:t>
            </a:r>
          </a:p>
          <a:p>
            <a:r>
              <a:rPr lang="en-US" i="1" dirty="0">
                <a:solidFill>
                  <a:schemeClr val="bg1"/>
                </a:solidFill>
              </a:rPr>
              <a:t>Deceit</a:t>
            </a:r>
          </a:p>
          <a:p>
            <a:r>
              <a:rPr lang="en-US" i="1" dirty="0">
                <a:solidFill>
                  <a:schemeClr val="bg1"/>
                </a:solidFill>
              </a:rPr>
              <a:t>Lasciviousness</a:t>
            </a:r>
          </a:p>
          <a:p>
            <a:r>
              <a:rPr lang="en-US" i="1" dirty="0">
                <a:solidFill>
                  <a:schemeClr val="bg1"/>
                </a:solidFill>
              </a:rPr>
              <a:t>An evil eye</a:t>
            </a:r>
          </a:p>
          <a:p>
            <a:r>
              <a:rPr lang="en-US" i="1" dirty="0">
                <a:solidFill>
                  <a:schemeClr val="bg1"/>
                </a:solidFill>
              </a:rPr>
              <a:t>Pride</a:t>
            </a:r>
          </a:p>
          <a:p>
            <a:r>
              <a:rPr lang="en-US" i="1" dirty="0">
                <a:solidFill>
                  <a:schemeClr val="bg1"/>
                </a:solidFill>
              </a:rPr>
              <a:t>Foolishness</a:t>
            </a:r>
          </a:p>
          <a:p>
            <a:endParaRPr lang="en-US" i="1" dirty="0">
              <a:solidFill>
                <a:schemeClr val="bg1"/>
              </a:solidFill>
            </a:endParaRP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15:1-2; Mark 7</a:t>
            </a:r>
            <a:endParaRPr lang="en-US" i="1" dirty="0">
              <a:solidFill>
                <a:schemeClr val="bg1"/>
              </a:solidFill>
            </a:endParaRPr>
          </a:p>
        </p:txBody>
      </p:sp>
      <p:sp>
        <p:nvSpPr>
          <p:cNvPr id="11" name="Rectangle 10"/>
          <p:cNvSpPr/>
          <p:nvPr/>
        </p:nvSpPr>
        <p:spPr>
          <a:xfrm>
            <a:off x="372894" y="3502356"/>
            <a:ext cx="6096000" cy="923330"/>
          </a:xfrm>
          <a:prstGeom prst="rect">
            <a:avLst/>
          </a:prstGeom>
        </p:spPr>
        <p:txBody>
          <a:bodyPr>
            <a:spAutoFit/>
          </a:bodyPr>
          <a:lstStyle/>
          <a:p>
            <a:r>
              <a:rPr lang="en-US" dirty="0">
                <a:solidFill>
                  <a:schemeClr val="bg1"/>
                </a:solidFill>
              </a:rPr>
              <a:t>“The scriptures reveal that the Lord will save his greatest wrath and condemnation for those who outwardly appear religious but who are actually full of evil within.” (4)</a:t>
            </a:r>
          </a:p>
        </p:txBody>
      </p:sp>
      <p:sp>
        <p:nvSpPr>
          <p:cNvPr id="12" name="Rectangle 11"/>
          <p:cNvSpPr/>
          <p:nvPr/>
        </p:nvSpPr>
        <p:spPr>
          <a:xfrm>
            <a:off x="1001950" y="4679403"/>
            <a:ext cx="4056434" cy="1477328"/>
          </a:xfrm>
          <a:prstGeom prst="rect">
            <a:avLst/>
          </a:prstGeom>
        </p:spPr>
        <p:txBody>
          <a:bodyPr wrap="square">
            <a:spAutoFit/>
          </a:bodyPr>
          <a:lstStyle/>
          <a:p>
            <a:r>
              <a:rPr lang="en-US" i="1" dirty="0">
                <a:solidFill>
                  <a:srgbClr val="FFFF00"/>
                </a:solidFill>
              </a:rPr>
              <a:t> Now I would that ye should remember that God has said that the inward vessel shall be cleansed first, and then shall the outer vessel be cleansed also.</a:t>
            </a:r>
          </a:p>
          <a:p>
            <a:r>
              <a:rPr lang="en-US" i="1" dirty="0">
                <a:solidFill>
                  <a:srgbClr val="FFFF00"/>
                </a:solidFill>
              </a:rPr>
              <a:t>Alma 60:23</a:t>
            </a:r>
          </a:p>
        </p:txBody>
      </p:sp>
      <p:sp>
        <p:nvSpPr>
          <p:cNvPr id="13" name="Rectangle 12"/>
          <p:cNvSpPr/>
          <p:nvPr/>
        </p:nvSpPr>
        <p:spPr>
          <a:xfrm>
            <a:off x="6663447" y="4772055"/>
            <a:ext cx="5528552" cy="1754326"/>
          </a:xfrm>
          <a:prstGeom prst="rect">
            <a:avLst/>
          </a:prstGeom>
        </p:spPr>
        <p:txBody>
          <a:bodyPr wrap="square">
            <a:spAutoFit/>
          </a:bodyPr>
          <a:lstStyle/>
          <a:p>
            <a:r>
              <a:rPr lang="en-US" dirty="0">
                <a:solidFill>
                  <a:schemeClr val="bg1"/>
                </a:solidFill>
              </a:rPr>
              <a:t>“…as we cleanse the inner vessel, there will have to be changes made in our own personal lives, in our families, and in the Church. The proud do not change to improve, but defend their position by rationalizing. Repentance means change, and it takes a humble person to change.” (5) </a:t>
            </a:r>
          </a:p>
        </p:txBody>
      </p:sp>
      <p:pic>
        <p:nvPicPr>
          <p:cNvPr id="20482" name="Picture 2" descr="http://drandrewsargent.com/wp-content/uploads/2014/08/Hand-washing.png"/>
          <p:cNvPicPr>
            <a:picLocks noChangeAspect="1" noChangeArrowheads="1"/>
          </p:cNvPicPr>
          <p:nvPr/>
        </p:nvPicPr>
        <p:blipFill>
          <a:blip r:embed="rId3" cstate="print"/>
          <a:srcRect/>
          <a:stretch>
            <a:fillRect/>
          </a:stretch>
        </p:blipFill>
        <p:spPr bwMode="auto">
          <a:xfrm>
            <a:off x="3939635" y="910988"/>
            <a:ext cx="3810000" cy="2686051"/>
          </a:xfrm>
          <a:prstGeom prst="rect">
            <a:avLst/>
          </a:prstGeom>
          <a:noFill/>
        </p:spPr>
      </p:pic>
      <p:pic>
        <p:nvPicPr>
          <p:cNvPr id="14" name="Picture 13" descr="Ezra t benson.jpg"/>
          <p:cNvPicPr>
            <a:picLocks noChangeAspect="1"/>
          </p:cNvPicPr>
          <p:nvPr/>
        </p:nvPicPr>
        <p:blipFill>
          <a:blip r:embed="rId4" cstate="print"/>
          <a:stretch>
            <a:fillRect/>
          </a:stretch>
        </p:blipFill>
        <p:spPr>
          <a:xfrm>
            <a:off x="5198988" y="4801897"/>
            <a:ext cx="1212642" cy="1715635"/>
          </a:xfrm>
          <a:prstGeom prst="rect">
            <a:avLst/>
          </a:prstGeom>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Honor Thy Father and Mother</a:t>
            </a:r>
          </a:p>
        </p:txBody>
      </p:sp>
      <p:sp>
        <p:nvSpPr>
          <p:cNvPr id="5" name="Rectangle 4"/>
          <p:cNvSpPr/>
          <p:nvPr/>
        </p:nvSpPr>
        <p:spPr>
          <a:xfrm>
            <a:off x="3919885" y="1454864"/>
            <a:ext cx="3685824" cy="2308324"/>
          </a:xfrm>
          <a:prstGeom prst="rect">
            <a:avLst/>
          </a:prstGeom>
        </p:spPr>
        <p:txBody>
          <a:bodyPr wrap="square">
            <a:spAutoFit/>
          </a:bodyPr>
          <a:lstStyle/>
          <a:p>
            <a:r>
              <a:rPr lang="en-US" sz="2400" dirty="0" err="1">
                <a:solidFill>
                  <a:schemeClr val="bg1"/>
                </a:solidFill>
              </a:rPr>
              <a:t>Corban</a:t>
            </a:r>
            <a:r>
              <a:rPr lang="en-US" sz="2400" dirty="0">
                <a:solidFill>
                  <a:schemeClr val="bg1"/>
                </a:solidFill>
              </a:rPr>
              <a:t> = that people “shall be free” of their obligation to take care of their aging parents by declaring that their money was reserved as a gift to God,…</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15:5-6; Mark 7:10-12</a:t>
            </a:r>
            <a:endParaRPr lang="en-US" i="1" dirty="0">
              <a:solidFill>
                <a:schemeClr val="bg1"/>
              </a:solidFill>
            </a:endParaRPr>
          </a:p>
        </p:txBody>
      </p:sp>
      <p:sp>
        <p:nvSpPr>
          <p:cNvPr id="15" name="Rectangle 14"/>
          <p:cNvSpPr/>
          <p:nvPr/>
        </p:nvSpPr>
        <p:spPr>
          <a:xfrm>
            <a:off x="5758774" y="4572639"/>
            <a:ext cx="4238019" cy="1569660"/>
          </a:xfrm>
          <a:prstGeom prst="rect">
            <a:avLst/>
          </a:prstGeom>
        </p:spPr>
        <p:txBody>
          <a:bodyPr wrap="square">
            <a:spAutoFit/>
          </a:bodyPr>
          <a:lstStyle/>
          <a:p>
            <a:r>
              <a:rPr lang="en-US" sz="2400" dirty="0">
                <a:solidFill>
                  <a:schemeClr val="bg1"/>
                </a:solidFill>
              </a:rPr>
              <a:t>However, Jesus taught that in doing so, they violated the commandment to honor one’s father and mother.</a:t>
            </a:r>
            <a:endParaRPr lang="en-US" sz="2400" i="1" dirty="0">
              <a:solidFill>
                <a:schemeClr val="bg1"/>
              </a:solidFill>
            </a:endParaRPr>
          </a:p>
        </p:txBody>
      </p:sp>
      <p:pic>
        <p:nvPicPr>
          <p:cNvPr id="21514" name="Picture 10" descr="pencil drawings of old people "/>
          <p:cNvPicPr>
            <a:picLocks noChangeAspect="1" noChangeArrowheads="1"/>
          </p:cNvPicPr>
          <p:nvPr/>
        </p:nvPicPr>
        <p:blipFill>
          <a:blip r:embed="rId3" cstate="print"/>
          <a:srcRect/>
          <a:stretch>
            <a:fillRect/>
          </a:stretch>
        </p:blipFill>
        <p:spPr bwMode="auto">
          <a:xfrm>
            <a:off x="864263" y="1024936"/>
            <a:ext cx="2314904" cy="3291022"/>
          </a:xfrm>
          <a:prstGeom prst="rect">
            <a:avLst/>
          </a:prstGeom>
          <a:noFill/>
        </p:spPr>
      </p:pic>
      <p:pic>
        <p:nvPicPr>
          <p:cNvPr id="21518" name="Picture 14" descr="https://s-media-cache-ak0.pinimg.com/236x/c9/66/d1/c966d1e1d264ddc6745a017dccb75626.jpg"/>
          <p:cNvPicPr>
            <a:picLocks noChangeAspect="1" noChangeArrowheads="1"/>
          </p:cNvPicPr>
          <p:nvPr/>
        </p:nvPicPr>
        <p:blipFill>
          <a:blip r:embed="rId4" cstate="print"/>
          <a:srcRect/>
          <a:stretch>
            <a:fillRect/>
          </a:stretch>
        </p:blipFill>
        <p:spPr bwMode="auto">
          <a:xfrm>
            <a:off x="8450386" y="1054700"/>
            <a:ext cx="2801633" cy="3074674"/>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1"/>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Modern No. 20" pitchFamily="18" charset="0"/>
              </a:rPr>
              <a:t>Traditions As An Excuse</a:t>
            </a:r>
          </a:p>
        </p:txBody>
      </p:sp>
      <p:sp>
        <p:nvSpPr>
          <p:cNvPr id="5" name="Rectangle 4"/>
          <p:cNvSpPr/>
          <p:nvPr/>
        </p:nvSpPr>
        <p:spPr>
          <a:xfrm>
            <a:off x="331700" y="1025287"/>
            <a:ext cx="3685824" cy="1200329"/>
          </a:xfrm>
          <a:prstGeom prst="rect">
            <a:avLst/>
          </a:prstGeom>
        </p:spPr>
        <p:txBody>
          <a:bodyPr wrap="square">
            <a:spAutoFit/>
          </a:bodyPr>
          <a:lstStyle/>
          <a:p>
            <a:r>
              <a:rPr lang="en-US" sz="2400" dirty="0">
                <a:solidFill>
                  <a:schemeClr val="bg1"/>
                </a:solidFill>
              </a:rPr>
              <a:t>Though they professed God with their mouths, their hearts were far from Him</a:t>
            </a: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15:7-9; Mark 7:10-12</a:t>
            </a:r>
            <a:endParaRPr lang="en-US" i="1" dirty="0">
              <a:solidFill>
                <a:schemeClr val="bg1"/>
              </a:solidFill>
            </a:endParaRPr>
          </a:p>
        </p:txBody>
      </p:sp>
      <p:sp>
        <p:nvSpPr>
          <p:cNvPr id="9" name="Rectangle 8"/>
          <p:cNvSpPr/>
          <p:nvPr/>
        </p:nvSpPr>
        <p:spPr>
          <a:xfrm>
            <a:off x="4669277" y="1235812"/>
            <a:ext cx="6770451" cy="3693319"/>
          </a:xfrm>
          <a:prstGeom prst="rect">
            <a:avLst/>
          </a:prstGeom>
        </p:spPr>
        <p:txBody>
          <a:bodyPr wrap="square">
            <a:spAutoFit/>
          </a:bodyPr>
          <a:lstStyle/>
          <a:p>
            <a:r>
              <a:rPr lang="en-US" dirty="0">
                <a:solidFill>
                  <a:schemeClr val="bg1"/>
                </a:solidFill>
              </a:rPr>
              <a:t>“In contrast to the institutions of the world, which teach us to </a:t>
            </a:r>
            <a:r>
              <a:rPr lang="en-US" i="1" dirty="0">
                <a:solidFill>
                  <a:schemeClr val="bg1"/>
                </a:solidFill>
              </a:rPr>
              <a:t>know</a:t>
            </a:r>
            <a:r>
              <a:rPr lang="en-US" dirty="0">
                <a:solidFill>
                  <a:schemeClr val="bg1"/>
                </a:solidFill>
              </a:rPr>
              <a:t> something, the gospel of Jesus Christ challenges us to </a:t>
            </a:r>
            <a:r>
              <a:rPr lang="en-US" i="1" dirty="0">
                <a:solidFill>
                  <a:schemeClr val="bg1"/>
                </a:solidFill>
              </a:rPr>
              <a:t>become</a:t>
            </a:r>
            <a:r>
              <a:rPr lang="en-US" dirty="0">
                <a:solidFill>
                  <a:schemeClr val="bg1"/>
                </a:solidFill>
              </a:rPr>
              <a:t> something. …</a:t>
            </a:r>
          </a:p>
          <a:p>
            <a:endParaRPr lang="en-US" dirty="0">
              <a:solidFill>
                <a:schemeClr val="bg1"/>
              </a:solidFill>
            </a:endParaRPr>
          </a:p>
          <a:p>
            <a:r>
              <a:rPr lang="en-US" dirty="0">
                <a:solidFill>
                  <a:schemeClr val="bg1"/>
                </a:solidFill>
              </a:rPr>
              <a:t>“Jesus’ challenge shows that the conversion He required for those who would enter the kingdom of heaven was far more than just being converted to testify to the truthfulness of the gospel. …</a:t>
            </a:r>
          </a:p>
          <a:p>
            <a:endParaRPr lang="en-US" dirty="0">
              <a:solidFill>
                <a:schemeClr val="bg1"/>
              </a:solidFill>
            </a:endParaRPr>
          </a:p>
          <a:p>
            <a:r>
              <a:rPr lang="en-US" dirty="0">
                <a:solidFill>
                  <a:schemeClr val="bg1"/>
                </a:solidFill>
              </a:rPr>
              <a:t>“To testify is to </a:t>
            </a:r>
            <a:r>
              <a:rPr lang="en-US" i="1" dirty="0">
                <a:solidFill>
                  <a:schemeClr val="bg1"/>
                </a:solidFill>
              </a:rPr>
              <a:t>know</a:t>
            </a:r>
            <a:r>
              <a:rPr lang="en-US" dirty="0">
                <a:solidFill>
                  <a:schemeClr val="bg1"/>
                </a:solidFill>
              </a:rPr>
              <a:t> and to </a:t>
            </a:r>
            <a:r>
              <a:rPr lang="en-US" i="1" dirty="0">
                <a:solidFill>
                  <a:schemeClr val="bg1"/>
                </a:solidFill>
              </a:rPr>
              <a:t>declare.</a:t>
            </a:r>
            <a:r>
              <a:rPr lang="en-US" dirty="0">
                <a:solidFill>
                  <a:schemeClr val="bg1"/>
                </a:solidFill>
              </a:rPr>
              <a:t> </a:t>
            </a:r>
          </a:p>
          <a:p>
            <a:endParaRPr lang="en-US" dirty="0">
              <a:solidFill>
                <a:schemeClr val="bg1"/>
              </a:solidFill>
            </a:endParaRPr>
          </a:p>
          <a:p>
            <a:r>
              <a:rPr lang="en-US" dirty="0">
                <a:solidFill>
                  <a:schemeClr val="bg1"/>
                </a:solidFill>
              </a:rPr>
              <a:t>The gospel challenges us to be ‘converted,’ which requires us to </a:t>
            </a:r>
            <a:r>
              <a:rPr lang="en-US" i="1" dirty="0">
                <a:solidFill>
                  <a:schemeClr val="bg1"/>
                </a:solidFill>
              </a:rPr>
              <a:t>do</a:t>
            </a:r>
            <a:r>
              <a:rPr lang="en-US" dirty="0">
                <a:solidFill>
                  <a:schemeClr val="bg1"/>
                </a:solidFill>
              </a:rPr>
              <a:t> and to </a:t>
            </a:r>
            <a:r>
              <a:rPr lang="en-US" i="1" dirty="0">
                <a:solidFill>
                  <a:schemeClr val="bg1"/>
                </a:solidFill>
              </a:rPr>
              <a:t>become.</a:t>
            </a:r>
            <a:r>
              <a:rPr lang="en-US" dirty="0">
                <a:solidFill>
                  <a:schemeClr val="bg1"/>
                </a:solidFill>
              </a:rPr>
              <a:t>” (6)</a:t>
            </a:r>
            <a:endParaRPr lang="en-US" i="1" dirty="0">
              <a:solidFill>
                <a:schemeClr val="bg1"/>
              </a:solidFill>
            </a:endParaRPr>
          </a:p>
          <a:p>
            <a:endParaRPr lang="en-US" dirty="0">
              <a:solidFill>
                <a:schemeClr val="bg1"/>
              </a:solidFill>
            </a:endParaRPr>
          </a:p>
        </p:txBody>
      </p:sp>
      <p:grpSp>
        <p:nvGrpSpPr>
          <p:cNvPr id="12" name="Group 11"/>
          <p:cNvGrpSpPr/>
          <p:nvPr/>
        </p:nvGrpSpPr>
        <p:grpSpPr>
          <a:xfrm>
            <a:off x="291831" y="2334639"/>
            <a:ext cx="4056434" cy="2764677"/>
            <a:chOff x="330740" y="2247090"/>
            <a:chExt cx="5009745" cy="3414409"/>
          </a:xfrm>
        </p:grpSpPr>
        <p:pic>
          <p:nvPicPr>
            <p:cNvPr id="24578" name="Picture 2" descr="http://www.oilpaintingsframes.com/images/6inch_franklin_gold-thumb.jpg"/>
            <p:cNvPicPr>
              <a:picLocks noChangeAspect="1" noChangeArrowheads="1"/>
            </p:cNvPicPr>
            <p:nvPr/>
          </p:nvPicPr>
          <p:blipFill>
            <a:blip r:embed="rId3" cstate="print"/>
            <a:srcRect l="5765" t="3055" r="1443" b="2771"/>
            <a:stretch>
              <a:fillRect/>
            </a:stretch>
          </p:blipFill>
          <p:spPr bwMode="auto">
            <a:xfrm>
              <a:off x="330740" y="2247090"/>
              <a:ext cx="5009745" cy="3414409"/>
            </a:xfrm>
            <a:prstGeom prst="rect">
              <a:avLst/>
            </a:prstGeom>
            <a:noFill/>
          </p:spPr>
        </p:pic>
        <p:pic>
          <p:nvPicPr>
            <p:cNvPr id="11" name="Picture 10" descr="rabbistalmud.jpg"/>
            <p:cNvPicPr>
              <a:picLocks noChangeAspect="1"/>
            </p:cNvPicPr>
            <p:nvPr/>
          </p:nvPicPr>
          <p:blipFill>
            <a:blip r:embed="rId4" cstate="print"/>
            <a:stretch>
              <a:fillRect/>
            </a:stretch>
          </p:blipFill>
          <p:spPr>
            <a:xfrm>
              <a:off x="787940" y="2660581"/>
              <a:ext cx="3959158" cy="2543717"/>
            </a:xfrm>
            <a:prstGeom prst="rect">
              <a:avLst/>
            </a:prstGeom>
          </p:spPr>
        </p:pic>
      </p:grpSp>
      <p:pic>
        <p:nvPicPr>
          <p:cNvPr id="13" name="Picture 12" descr="Dallin H. Oaks.jpg"/>
          <p:cNvPicPr>
            <a:picLocks noChangeAspect="1"/>
          </p:cNvPicPr>
          <p:nvPr/>
        </p:nvPicPr>
        <p:blipFill>
          <a:blip r:embed="rId5" cstate="print"/>
          <a:stretch>
            <a:fillRect/>
          </a:stretch>
        </p:blipFill>
        <p:spPr>
          <a:xfrm>
            <a:off x="10865795" y="161824"/>
            <a:ext cx="1099731" cy="1370600"/>
          </a:xfrm>
          <a:prstGeom prst="rect">
            <a:avLst/>
          </a:prstGeom>
        </p:spPr>
      </p:pic>
      <p:grpSp>
        <p:nvGrpSpPr>
          <p:cNvPr id="14" name="Group 13"/>
          <p:cNvGrpSpPr/>
          <p:nvPr/>
        </p:nvGrpSpPr>
        <p:grpSpPr>
          <a:xfrm>
            <a:off x="7164385" y="4351018"/>
            <a:ext cx="3289208" cy="2390250"/>
            <a:chOff x="384206" y="4158361"/>
            <a:chExt cx="3289208" cy="2390250"/>
          </a:xfrm>
        </p:grpSpPr>
        <p:grpSp>
          <p:nvGrpSpPr>
            <p:cNvPr id="16" name="Group 17"/>
            <p:cNvGrpSpPr/>
            <p:nvPr/>
          </p:nvGrpSpPr>
          <p:grpSpPr>
            <a:xfrm>
              <a:off x="384206" y="4158361"/>
              <a:ext cx="3289208" cy="2390250"/>
              <a:chOff x="609599" y="833642"/>
              <a:chExt cx="7941747" cy="5771225"/>
            </a:xfrm>
          </p:grpSpPr>
          <p:grpSp>
            <p:nvGrpSpPr>
              <p:cNvPr id="18" name="Group 14"/>
              <p:cNvGrpSpPr/>
              <p:nvPr/>
            </p:nvGrpSpPr>
            <p:grpSpPr>
              <a:xfrm rot="10800000">
                <a:off x="7696200" y="5257800"/>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rot="10800000">
                <a:off x="939238" y="4923502"/>
                <a:ext cx="621450" cy="1347067"/>
                <a:chOff x="7010400" y="381000"/>
                <a:chExt cx="762000" cy="2033666"/>
              </a:xfrm>
            </p:grpSpPr>
            <p:sp>
              <p:nvSpPr>
                <p:cNvPr id="29" name="Rounded Rectangle 2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3"/>
              <p:cNvGrpSpPr/>
              <p:nvPr/>
            </p:nvGrpSpPr>
            <p:grpSpPr>
              <a:xfrm>
                <a:off x="899460" y="833642"/>
                <a:ext cx="621450" cy="986197"/>
                <a:chOff x="7031201" y="834275"/>
                <a:chExt cx="762000" cy="1488861"/>
              </a:xfrm>
            </p:grpSpPr>
            <p:sp>
              <p:nvSpPr>
                <p:cNvPr id="27" name="Rounded Rectangle 2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4"/>
              <p:cNvGrpSpPr/>
              <p:nvPr/>
            </p:nvGrpSpPr>
            <p:grpSpPr>
              <a:xfrm>
                <a:off x="7646520" y="1148254"/>
                <a:ext cx="621450" cy="1017899"/>
                <a:chOff x="7087348" y="824753"/>
                <a:chExt cx="762000" cy="1536722"/>
              </a:xfrm>
            </p:grpSpPr>
            <p:sp>
              <p:nvSpPr>
                <p:cNvPr id="25" name="Rounded Rectangle 2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786135" y="4736786"/>
              <a:ext cx="2437759" cy="1323439"/>
            </a:xfrm>
            <a:prstGeom prst="rect">
              <a:avLst/>
            </a:prstGeom>
          </p:spPr>
          <p:txBody>
            <a:bodyPr wrap="square">
              <a:spAutoFit/>
            </a:bodyPr>
            <a:lstStyle/>
            <a:p>
              <a:pPr algn="ctr"/>
              <a:r>
                <a:rPr lang="en-US" sz="1600" dirty="0">
                  <a:solidFill>
                    <a:srgbClr val="333333"/>
                  </a:solidFill>
                  <a:latin typeface="Open Sans"/>
                </a:rPr>
                <a:t> </a:t>
              </a:r>
              <a:r>
                <a:rPr lang="en-US" sz="1600" b="1" dirty="0"/>
                <a:t>If we desire to draw near to God, we must place His commandments above any traditions and customs we may have</a:t>
              </a:r>
              <a:endParaRPr lang="en-US" sz="1600" dirty="0"/>
            </a:p>
          </p:txBody>
        </p:sp>
      </p:grpSp>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arts.com/products/images/1238.jpg"/>
          <p:cNvPicPr>
            <a:picLocks noChangeAspect="1" noChangeArrowheads="1"/>
          </p:cNvPicPr>
          <p:nvPr/>
        </p:nvPicPr>
        <p:blipFill rotWithShape="1">
          <a:blip r:embed="rId2" cstate="print">
            <a:duotone>
              <a:prstClr val="black"/>
              <a:srgbClr val="FFFF99">
                <a:tint val="45000"/>
                <a:satMod val="400000"/>
              </a:srgbClr>
            </a:duotone>
            <a:extLst>
              <a:ext uri="{28A0092B-C50C-407E-A947-70E740481C1C}">
                <a14:useLocalDpi xmlns:a14="http://schemas.microsoft.com/office/drawing/2010/main" val="0"/>
              </a:ext>
            </a:extLst>
          </a:blip>
          <a:srcRect t="2545" r="1857"/>
          <a:stretch/>
        </p:blipFill>
        <p:spPr bwMode="auto">
          <a:xfrm>
            <a:off x="0" y="0"/>
            <a:ext cx="12192000" cy="6881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err="1">
                <a:solidFill>
                  <a:schemeClr val="bg1"/>
                </a:solidFill>
                <a:latin typeface="Modern No. 20" pitchFamily="18" charset="0"/>
              </a:rPr>
              <a:t>Defileth</a:t>
            </a:r>
            <a:endParaRPr lang="en-US" sz="5400" dirty="0">
              <a:solidFill>
                <a:schemeClr val="bg1"/>
              </a:solidFill>
              <a:latin typeface="Modern No. 20" pitchFamily="18" charset="0"/>
            </a:endParaRPr>
          </a:p>
        </p:txBody>
      </p:sp>
      <p:sp>
        <p:nvSpPr>
          <p:cNvPr id="10" name="Rectangle 9"/>
          <p:cNvSpPr/>
          <p:nvPr/>
        </p:nvSpPr>
        <p:spPr>
          <a:xfrm>
            <a:off x="0" y="6488668"/>
            <a:ext cx="3685824" cy="369332"/>
          </a:xfrm>
          <a:prstGeom prst="rect">
            <a:avLst/>
          </a:prstGeom>
        </p:spPr>
        <p:txBody>
          <a:bodyPr wrap="square">
            <a:spAutoFit/>
          </a:bodyPr>
          <a:lstStyle/>
          <a:p>
            <a:r>
              <a:rPr lang="en-US" dirty="0">
                <a:solidFill>
                  <a:schemeClr val="bg1"/>
                </a:solidFill>
              </a:rPr>
              <a:t>Matthew 15:10-11</a:t>
            </a:r>
            <a:endParaRPr lang="en-US" i="1" dirty="0">
              <a:solidFill>
                <a:schemeClr val="bg1"/>
              </a:solidFill>
            </a:endParaRPr>
          </a:p>
        </p:txBody>
      </p:sp>
      <p:sp>
        <p:nvSpPr>
          <p:cNvPr id="24" name="Rectangle 23"/>
          <p:cNvSpPr/>
          <p:nvPr/>
        </p:nvSpPr>
        <p:spPr>
          <a:xfrm>
            <a:off x="2911813" y="751740"/>
            <a:ext cx="6096000" cy="646331"/>
          </a:xfrm>
          <a:prstGeom prst="rect">
            <a:avLst/>
          </a:prstGeom>
        </p:spPr>
        <p:txBody>
          <a:bodyPr>
            <a:spAutoFit/>
          </a:bodyPr>
          <a:lstStyle/>
          <a:p>
            <a:r>
              <a:rPr lang="en-US" dirty="0">
                <a:solidFill>
                  <a:schemeClr val="bg1"/>
                </a:solidFill>
              </a:rPr>
              <a:t>His disciples not to concern themselves with the Pharisees, who were offended by His words </a:t>
            </a:r>
          </a:p>
        </p:txBody>
      </p:sp>
      <p:sp>
        <p:nvSpPr>
          <p:cNvPr id="25" name="Rectangle 24"/>
          <p:cNvSpPr/>
          <p:nvPr/>
        </p:nvSpPr>
        <p:spPr>
          <a:xfrm>
            <a:off x="476655" y="1876906"/>
            <a:ext cx="3112851" cy="923330"/>
          </a:xfrm>
          <a:prstGeom prst="rect">
            <a:avLst/>
          </a:prstGeom>
        </p:spPr>
        <p:txBody>
          <a:bodyPr wrap="square">
            <a:spAutoFit/>
          </a:bodyPr>
          <a:lstStyle/>
          <a:p>
            <a:r>
              <a:rPr lang="en-US" dirty="0">
                <a:solidFill>
                  <a:schemeClr val="bg1"/>
                </a:solidFill>
              </a:rPr>
              <a:t>Stay out of the gutter in your conversation. Foul talk defiles the man who speaks it. (2)</a:t>
            </a:r>
          </a:p>
        </p:txBody>
      </p:sp>
      <p:sp>
        <p:nvSpPr>
          <p:cNvPr id="26" name="Rectangle 25"/>
          <p:cNvSpPr/>
          <p:nvPr/>
        </p:nvSpPr>
        <p:spPr>
          <a:xfrm>
            <a:off x="3894306" y="1803286"/>
            <a:ext cx="5687440" cy="4247317"/>
          </a:xfrm>
          <a:prstGeom prst="rect">
            <a:avLst/>
          </a:prstGeom>
        </p:spPr>
        <p:txBody>
          <a:bodyPr wrap="square">
            <a:spAutoFit/>
          </a:bodyPr>
          <a:lstStyle/>
          <a:p>
            <a:r>
              <a:rPr lang="en-US" dirty="0">
                <a:solidFill>
                  <a:schemeClr val="bg1"/>
                </a:solidFill>
              </a:rPr>
              <a:t>"Church leaders have implored and pleaded with the Saints to use the right language. </a:t>
            </a:r>
          </a:p>
          <a:p>
            <a:endParaRPr lang="en-US" b="1" dirty="0">
              <a:solidFill>
                <a:schemeClr val="bg1"/>
              </a:solidFill>
            </a:endParaRPr>
          </a:p>
          <a:p>
            <a:r>
              <a:rPr lang="en-US" b="1" dirty="0">
                <a:solidFill>
                  <a:schemeClr val="bg1"/>
                </a:solidFill>
              </a:rPr>
              <a:t>President Spencer W. Kimball </a:t>
            </a:r>
            <a:r>
              <a:rPr lang="en-US" dirty="0">
                <a:solidFill>
                  <a:schemeClr val="bg1"/>
                </a:solidFill>
              </a:rPr>
              <a:t>said, 'When we go to places of entertainment and mingle among people, we are shocked at the blasphemy that seems to be acceptable among them. </a:t>
            </a:r>
          </a:p>
          <a:p>
            <a:endParaRPr lang="en-US" dirty="0">
              <a:solidFill>
                <a:schemeClr val="bg1"/>
              </a:solidFill>
            </a:endParaRPr>
          </a:p>
          <a:p>
            <a:r>
              <a:rPr lang="en-US" dirty="0">
                <a:solidFill>
                  <a:schemeClr val="bg1"/>
                </a:solidFill>
              </a:rPr>
              <a:t>The commandment says, 'Thou </a:t>
            </a:r>
            <a:r>
              <a:rPr lang="en-US" dirty="0" err="1">
                <a:solidFill>
                  <a:schemeClr val="bg1"/>
                </a:solidFill>
              </a:rPr>
              <a:t>shalt</a:t>
            </a:r>
            <a:r>
              <a:rPr lang="en-US" dirty="0">
                <a:solidFill>
                  <a:schemeClr val="bg1"/>
                </a:solidFill>
              </a:rPr>
              <a:t> not take the name of the Lord thy God in vain.' (Exodus 20:7.)</a:t>
            </a:r>
          </a:p>
          <a:p>
            <a:endParaRPr lang="en-US" dirty="0">
              <a:solidFill>
                <a:schemeClr val="bg1"/>
              </a:solidFill>
            </a:endParaRPr>
          </a:p>
          <a:p>
            <a:r>
              <a:rPr lang="en-US" dirty="0">
                <a:solidFill>
                  <a:schemeClr val="bg1"/>
                </a:solidFill>
              </a:rPr>
              <a:t> Except in prayers and proper sermons, we must not use the name of the Lord. Blasphemy used to be a crime punishable by heavy fines. Profanity is the effort of a feeble brain to express itself forcibly.‘  (7)</a:t>
            </a:r>
          </a:p>
        </p:txBody>
      </p:sp>
      <p:pic>
        <p:nvPicPr>
          <p:cNvPr id="21524" name="Picture 20" descr="http://www.portrait-artist.org/life-drawing-faces-pics/crichton-detail-mouth.jpg"/>
          <p:cNvPicPr>
            <a:picLocks noChangeAspect="1" noChangeArrowheads="1"/>
          </p:cNvPicPr>
          <p:nvPr/>
        </p:nvPicPr>
        <p:blipFill>
          <a:blip r:embed="rId3" cstate="print"/>
          <a:srcRect/>
          <a:stretch>
            <a:fillRect/>
          </a:stretch>
        </p:blipFill>
        <p:spPr bwMode="auto">
          <a:xfrm>
            <a:off x="9659565" y="4127938"/>
            <a:ext cx="2312684" cy="2459155"/>
          </a:xfrm>
          <a:prstGeom prst="rect">
            <a:avLst/>
          </a:prstGeom>
          <a:noFill/>
        </p:spPr>
      </p:pic>
      <p:pic>
        <p:nvPicPr>
          <p:cNvPr id="21526" name="Picture 22" descr="http://3.bp.blogspot.com/-_uTDaaGw4D0/Udvr8mOxKuI/AAAAAAAAAKQ/5ftciNMd1G8/s1600/lips1+-+Copy.png"/>
          <p:cNvPicPr>
            <a:picLocks noChangeAspect="1" noChangeArrowheads="1"/>
          </p:cNvPicPr>
          <p:nvPr/>
        </p:nvPicPr>
        <p:blipFill>
          <a:blip r:embed="rId4" cstate="print"/>
          <a:srcRect/>
          <a:stretch>
            <a:fillRect/>
          </a:stretch>
        </p:blipFill>
        <p:spPr bwMode="auto">
          <a:xfrm>
            <a:off x="359923" y="2885366"/>
            <a:ext cx="3448814" cy="2196386"/>
          </a:xfrm>
          <a:prstGeom prst="rect">
            <a:avLst/>
          </a:prstGeom>
          <a:noFill/>
        </p:spPr>
      </p:pic>
    </p:spTree>
    <p:extLst>
      <p:ext uri="{BB962C8B-B14F-4D97-AF65-F5344CB8AC3E}">
        <p14:creationId xmlns:p14="http://schemas.microsoft.com/office/powerpoint/2010/main"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524"/>
                                        </p:tgtEl>
                                        <p:attrNameLst>
                                          <p:attrName>style.visibility</p:attrName>
                                        </p:attrNameLst>
                                      </p:cBhvr>
                                      <p:to>
                                        <p:strVal val="visible"/>
                                      </p:to>
                                    </p:set>
                                    <p:animEffect transition="in" filter="fade">
                                      <p:cBhvr>
                                        <p:cTn id="27" dur="20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4565</Words>
  <Application>Microsoft Office PowerPoint</Application>
  <PresentationFormat>Widescreen</PresentationFormat>
  <Paragraphs>193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Modern No. 20</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2015-05-11T14:25:31Z</dcterms:created>
  <dcterms:modified xsi:type="dcterms:W3CDTF">2020-08-20T14:13:58Z</dcterms:modified>
</cp:coreProperties>
</file>