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Lst>
  <p:sldSz cx="12192000" cy="6858000"/>
  <p:notesSz cx="6858000" cy="9144000"/>
  <p:embeddedFontLst>
    <p:embeddedFont>
      <p:font typeface="Calibri" panose="020F0502020204030204" pitchFamily="34" charset="0"/>
      <p:regular r:id="rId18"/>
      <p:bold r:id="rId19"/>
      <p:italic r:id="rId20"/>
      <p:boldItalic r:id="rId21"/>
    </p:embeddedFont>
    <p:embeddedFont>
      <p:font typeface="Calibri Light" panose="020F0302020204030204" pitchFamily="34" charset="0"/>
      <p:regular r:id="rId22"/>
      <p: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5" autoAdjust="0"/>
    <p:restoredTop sz="94660"/>
  </p:normalViewPr>
  <p:slideViewPr>
    <p:cSldViewPr snapToGrid="0">
      <p:cViewPr varScale="1">
        <p:scale>
          <a:sx n="102" d="100"/>
          <a:sy n="102" d="100"/>
        </p:scale>
        <p:origin x="132" y="3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4F623-288F-43BB-8C9F-36A62371BFA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06E31F5-52A6-4AA0-8B10-79AE2038FF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39799CA-7DD9-4E28-8B0D-BD23E92348A4}"/>
              </a:ext>
            </a:extLst>
          </p:cNvPr>
          <p:cNvSpPr>
            <a:spLocks noGrp="1"/>
          </p:cNvSpPr>
          <p:nvPr>
            <p:ph type="dt" sz="half" idx="10"/>
          </p:nvPr>
        </p:nvSpPr>
        <p:spPr/>
        <p:txBody>
          <a:bodyPr/>
          <a:lstStyle/>
          <a:p>
            <a:fld id="{B91D0E28-9272-48A8-85A3-2100F915B2A8}" type="datetimeFigureOut">
              <a:rPr lang="en-US" smtClean="0"/>
              <a:t>7/2/2020</a:t>
            </a:fld>
            <a:endParaRPr lang="en-US"/>
          </a:p>
        </p:txBody>
      </p:sp>
      <p:sp>
        <p:nvSpPr>
          <p:cNvPr id="5" name="Footer Placeholder 4">
            <a:extLst>
              <a:ext uri="{FF2B5EF4-FFF2-40B4-BE49-F238E27FC236}">
                <a16:creationId xmlns:a16="http://schemas.microsoft.com/office/drawing/2014/main" id="{3C06D15A-27DB-438C-AFE6-4010AE8CED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CD0CA2-890E-4F30-B142-8FD707F6F93A}"/>
              </a:ext>
            </a:extLst>
          </p:cNvPr>
          <p:cNvSpPr>
            <a:spLocks noGrp="1"/>
          </p:cNvSpPr>
          <p:nvPr>
            <p:ph type="sldNum" sz="quarter" idx="12"/>
          </p:nvPr>
        </p:nvSpPr>
        <p:spPr/>
        <p:txBody>
          <a:bodyPr/>
          <a:lstStyle/>
          <a:p>
            <a:fld id="{9B3D0D78-42B7-4907-AAA0-D261D501C724}" type="slidenum">
              <a:rPr lang="en-US" smtClean="0"/>
              <a:t>‹#›</a:t>
            </a:fld>
            <a:endParaRPr lang="en-US"/>
          </a:p>
        </p:txBody>
      </p:sp>
    </p:spTree>
    <p:extLst>
      <p:ext uri="{BB962C8B-B14F-4D97-AF65-F5344CB8AC3E}">
        <p14:creationId xmlns:p14="http://schemas.microsoft.com/office/powerpoint/2010/main" val="1562576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1E797-6026-485B-862F-2E90AA92D22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8EF6AE9-B21C-4869-949C-A5243071B54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719502-098B-4E36-AE1B-A820A505CD45}"/>
              </a:ext>
            </a:extLst>
          </p:cNvPr>
          <p:cNvSpPr>
            <a:spLocks noGrp="1"/>
          </p:cNvSpPr>
          <p:nvPr>
            <p:ph type="dt" sz="half" idx="10"/>
          </p:nvPr>
        </p:nvSpPr>
        <p:spPr/>
        <p:txBody>
          <a:bodyPr/>
          <a:lstStyle/>
          <a:p>
            <a:fld id="{B91D0E28-9272-48A8-85A3-2100F915B2A8}" type="datetimeFigureOut">
              <a:rPr lang="en-US" smtClean="0"/>
              <a:t>7/2/2020</a:t>
            </a:fld>
            <a:endParaRPr lang="en-US"/>
          </a:p>
        </p:txBody>
      </p:sp>
      <p:sp>
        <p:nvSpPr>
          <p:cNvPr id="5" name="Footer Placeholder 4">
            <a:extLst>
              <a:ext uri="{FF2B5EF4-FFF2-40B4-BE49-F238E27FC236}">
                <a16:creationId xmlns:a16="http://schemas.microsoft.com/office/drawing/2014/main" id="{C9431CD0-D140-4D3C-8E44-20736A7CE8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2ECB03-D8E3-45D9-A2DF-0377892CDC57}"/>
              </a:ext>
            </a:extLst>
          </p:cNvPr>
          <p:cNvSpPr>
            <a:spLocks noGrp="1"/>
          </p:cNvSpPr>
          <p:nvPr>
            <p:ph type="sldNum" sz="quarter" idx="12"/>
          </p:nvPr>
        </p:nvSpPr>
        <p:spPr/>
        <p:txBody>
          <a:bodyPr/>
          <a:lstStyle/>
          <a:p>
            <a:fld id="{9B3D0D78-42B7-4907-AAA0-D261D501C724}" type="slidenum">
              <a:rPr lang="en-US" smtClean="0"/>
              <a:t>‹#›</a:t>
            </a:fld>
            <a:endParaRPr lang="en-US"/>
          </a:p>
        </p:txBody>
      </p:sp>
    </p:spTree>
    <p:extLst>
      <p:ext uri="{BB962C8B-B14F-4D97-AF65-F5344CB8AC3E}">
        <p14:creationId xmlns:p14="http://schemas.microsoft.com/office/powerpoint/2010/main" val="4002584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B58FE5-33D4-469D-B380-33B6607D53F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A560CF-74AA-4D2F-9CA8-F0C3F995E31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2BF9FB-8526-4CEF-A2E4-DC43D4635175}"/>
              </a:ext>
            </a:extLst>
          </p:cNvPr>
          <p:cNvSpPr>
            <a:spLocks noGrp="1"/>
          </p:cNvSpPr>
          <p:nvPr>
            <p:ph type="dt" sz="half" idx="10"/>
          </p:nvPr>
        </p:nvSpPr>
        <p:spPr/>
        <p:txBody>
          <a:bodyPr/>
          <a:lstStyle/>
          <a:p>
            <a:fld id="{B91D0E28-9272-48A8-85A3-2100F915B2A8}" type="datetimeFigureOut">
              <a:rPr lang="en-US" smtClean="0"/>
              <a:t>7/2/2020</a:t>
            </a:fld>
            <a:endParaRPr lang="en-US"/>
          </a:p>
        </p:txBody>
      </p:sp>
      <p:sp>
        <p:nvSpPr>
          <p:cNvPr id="5" name="Footer Placeholder 4">
            <a:extLst>
              <a:ext uri="{FF2B5EF4-FFF2-40B4-BE49-F238E27FC236}">
                <a16:creationId xmlns:a16="http://schemas.microsoft.com/office/drawing/2014/main" id="{31869FA7-E99B-46D6-9ADD-01C6D2B087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5B2AEA-D1AB-48E8-BB01-F9A3A486B5B2}"/>
              </a:ext>
            </a:extLst>
          </p:cNvPr>
          <p:cNvSpPr>
            <a:spLocks noGrp="1"/>
          </p:cNvSpPr>
          <p:nvPr>
            <p:ph type="sldNum" sz="quarter" idx="12"/>
          </p:nvPr>
        </p:nvSpPr>
        <p:spPr/>
        <p:txBody>
          <a:bodyPr/>
          <a:lstStyle/>
          <a:p>
            <a:fld id="{9B3D0D78-42B7-4907-AAA0-D261D501C724}" type="slidenum">
              <a:rPr lang="en-US" smtClean="0"/>
              <a:t>‹#›</a:t>
            </a:fld>
            <a:endParaRPr lang="en-US"/>
          </a:p>
        </p:txBody>
      </p:sp>
    </p:spTree>
    <p:extLst>
      <p:ext uri="{BB962C8B-B14F-4D97-AF65-F5344CB8AC3E}">
        <p14:creationId xmlns:p14="http://schemas.microsoft.com/office/powerpoint/2010/main" val="1507883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A836A-C8C3-4D2B-9ED5-2D4215F633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5E71E6-0A74-46F6-B912-5D698B195D5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D84BFD-B4A9-412E-B608-4D5D73ED0EB6}"/>
              </a:ext>
            </a:extLst>
          </p:cNvPr>
          <p:cNvSpPr>
            <a:spLocks noGrp="1"/>
          </p:cNvSpPr>
          <p:nvPr>
            <p:ph type="dt" sz="half" idx="10"/>
          </p:nvPr>
        </p:nvSpPr>
        <p:spPr/>
        <p:txBody>
          <a:bodyPr/>
          <a:lstStyle/>
          <a:p>
            <a:fld id="{B91D0E28-9272-48A8-85A3-2100F915B2A8}" type="datetimeFigureOut">
              <a:rPr lang="en-US" smtClean="0"/>
              <a:t>7/2/2020</a:t>
            </a:fld>
            <a:endParaRPr lang="en-US"/>
          </a:p>
        </p:txBody>
      </p:sp>
      <p:sp>
        <p:nvSpPr>
          <p:cNvPr id="5" name="Footer Placeholder 4">
            <a:extLst>
              <a:ext uri="{FF2B5EF4-FFF2-40B4-BE49-F238E27FC236}">
                <a16:creationId xmlns:a16="http://schemas.microsoft.com/office/drawing/2014/main" id="{CA4AAC02-61ED-4DAE-8EE8-079C0965C4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F05E0C-A643-46CE-ACDF-7221BE617AE0}"/>
              </a:ext>
            </a:extLst>
          </p:cNvPr>
          <p:cNvSpPr>
            <a:spLocks noGrp="1"/>
          </p:cNvSpPr>
          <p:nvPr>
            <p:ph type="sldNum" sz="quarter" idx="12"/>
          </p:nvPr>
        </p:nvSpPr>
        <p:spPr/>
        <p:txBody>
          <a:bodyPr/>
          <a:lstStyle/>
          <a:p>
            <a:fld id="{9B3D0D78-42B7-4907-AAA0-D261D501C724}" type="slidenum">
              <a:rPr lang="en-US" smtClean="0"/>
              <a:t>‹#›</a:t>
            </a:fld>
            <a:endParaRPr lang="en-US"/>
          </a:p>
        </p:txBody>
      </p:sp>
    </p:spTree>
    <p:extLst>
      <p:ext uri="{BB962C8B-B14F-4D97-AF65-F5344CB8AC3E}">
        <p14:creationId xmlns:p14="http://schemas.microsoft.com/office/powerpoint/2010/main" val="3956051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476AD-4F7A-4721-8118-AD4DC2C7341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99805D-06DC-49DC-A0B0-D7A12414DA3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BDC6072-3C4B-4D04-957A-F894CCDC5C59}"/>
              </a:ext>
            </a:extLst>
          </p:cNvPr>
          <p:cNvSpPr>
            <a:spLocks noGrp="1"/>
          </p:cNvSpPr>
          <p:nvPr>
            <p:ph type="dt" sz="half" idx="10"/>
          </p:nvPr>
        </p:nvSpPr>
        <p:spPr/>
        <p:txBody>
          <a:bodyPr/>
          <a:lstStyle/>
          <a:p>
            <a:fld id="{B91D0E28-9272-48A8-85A3-2100F915B2A8}" type="datetimeFigureOut">
              <a:rPr lang="en-US" smtClean="0"/>
              <a:t>7/2/2020</a:t>
            </a:fld>
            <a:endParaRPr lang="en-US"/>
          </a:p>
        </p:txBody>
      </p:sp>
      <p:sp>
        <p:nvSpPr>
          <p:cNvPr id="5" name="Footer Placeholder 4">
            <a:extLst>
              <a:ext uri="{FF2B5EF4-FFF2-40B4-BE49-F238E27FC236}">
                <a16:creationId xmlns:a16="http://schemas.microsoft.com/office/drawing/2014/main" id="{D4386679-44C2-4F85-9974-52C29F6409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41972E-9D3B-4F6E-83A9-73852FB7D31F}"/>
              </a:ext>
            </a:extLst>
          </p:cNvPr>
          <p:cNvSpPr>
            <a:spLocks noGrp="1"/>
          </p:cNvSpPr>
          <p:nvPr>
            <p:ph type="sldNum" sz="quarter" idx="12"/>
          </p:nvPr>
        </p:nvSpPr>
        <p:spPr/>
        <p:txBody>
          <a:bodyPr/>
          <a:lstStyle/>
          <a:p>
            <a:fld id="{9B3D0D78-42B7-4907-AAA0-D261D501C724}" type="slidenum">
              <a:rPr lang="en-US" smtClean="0"/>
              <a:t>‹#›</a:t>
            </a:fld>
            <a:endParaRPr lang="en-US"/>
          </a:p>
        </p:txBody>
      </p:sp>
    </p:spTree>
    <p:extLst>
      <p:ext uri="{BB962C8B-B14F-4D97-AF65-F5344CB8AC3E}">
        <p14:creationId xmlns:p14="http://schemas.microsoft.com/office/powerpoint/2010/main" val="3058442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25C7B-BECF-44FE-835D-AA198F5CFC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3320C4-9969-45C1-B8C1-0FF8F4525ED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148BE6E-BD41-4887-91D1-1C2C348D101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4D7D208-20B6-4349-804D-AF406AF360DC}"/>
              </a:ext>
            </a:extLst>
          </p:cNvPr>
          <p:cNvSpPr>
            <a:spLocks noGrp="1"/>
          </p:cNvSpPr>
          <p:nvPr>
            <p:ph type="dt" sz="half" idx="10"/>
          </p:nvPr>
        </p:nvSpPr>
        <p:spPr/>
        <p:txBody>
          <a:bodyPr/>
          <a:lstStyle/>
          <a:p>
            <a:fld id="{B91D0E28-9272-48A8-85A3-2100F915B2A8}" type="datetimeFigureOut">
              <a:rPr lang="en-US" smtClean="0"/>
              <a:t>7/2/2020</a:t>
            </a:fld>
            <a:endParaRPr lang="en-US"/>
          </a:p>
        </p:txBody>
      </p:sp>
      <p:sp>
        <p:nvSpPr>
          <p:cNvPr id="6" name="Footer Placeholder 5">
            <a:extLst>
              <a:ext uri="{FF2B5EF4-FFF2-40B4-BE49-F238E27FC236}">
                <a16:creationId xmlns:a16="http://schemas.microsoft.com/office/drawing/2014/main" id="{3475C486-7018-49E4-80A4-62848A0D89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129817-B62E-455C-86FD-D1431DBAE32B}"/>
              </a:ext>
            </a:extLst>
          </p:cNvPr>
          <p:cNvSpPr>
            <a:spLocks noGrp="1"/>
          </p:cNvSpPr>
          <p:nvPr>
            <p:ph type="sldNum" sz="quarter" idx="12"/>
          </p:nvPr>
        </p:nvSpPr>
        <p:spPr/>
        <p:txBody>
          <a:bodyPr/>
          <a:lstStyle/>
          <a:p>
            <a:fld id="{9B3D0D78-42B7-4907-AAA0-D261D501C724}" type="slidenum">
              <a:rPr lang="en-US" smtClean="0"/>
              <a:t>‹#›</a:t>
            </a:fld>
            <a:endParaRPr lang="en-US"/>
          </a:p>
        </p:txBody>
      </p:sp>
    </p:spTree>
    <p:extLst>
      <p:ext uri="{BB962C8B-B14F-4D97-AF65-F5344CB8AC3E}">
        <p14:creationId xmlns:p14="http://schemas.microsoft.com/office/powerpoint/2010/main" val="339422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A21E2-D593-4D29-9BD5-B774529B774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F35CEA9-E446-45F6-98F8-EB0FF4F70D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617305C-4F92-4369-BDC6-2B84E3224EF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2283223-1BA7-4C44-91BB-D109989672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E3FA6AF-FB2B-40BE-97C3-57CCDF2099F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0278293-D8B4-4F49-9B68-783E6A91DB7A}"/>
              </a:ext>
            </a:extLst>
          </p:cNvPr>
          <p:cNvSpPr>
            <a:spLocks noGrp="1"/>
          </p:cNvSpPr>
          <p:nvPr>
            <p:ph type="dt" sz="half" idx="10"/>
          </p:nvPr>
        </p:nvSpPr>
        <p:spPr/>
        <p:txBody>
          <a:bodyPr/>
          <a:lstStyle/>
          <a:p>
            <a:fld id="{B91D0E28-9272-48A8-85A3-2100F915B2A8}" type="datetimeFigureOut">
              <a:rPr lang="en-US" smtClean="0"/>
              <a:t>7/2/2020</a:t>
            </a:fld>
            <a:endParaRPr lang="en-US"/>
          </a:p>
        </p:txBody>
      </p:sp>
      <p:sp>
        <p:nvSpPr>
          <p:cNvPr id="8" name="Footer Placeholder 7">
            <a:extLst>
              <a:ext uri="{FF2B5EF4-FFF2-40B4-BE49-F238E27FC236}">
                <a16:creationId xmlns:a16="http://schemas.microsoft.com/office/drawing/2014/main" id="{61708B61-9D54-4CBE-801B-91943E6735D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0E55502-F95F-468F-AC0E-501C1D16B5A4}"/>
              </a:ext>
            </a:extLst>
          </p:cNvPr>
          <p:cNvSpPr>
            <a:spLocks noGrp="1"/>
          </p:cNvSpPr>
          <p:nvPr>
            <p:ph type="sldNum" sz="quarter" idx="12"/>
          </p:nvPr>
        </p:nvSpPr>
        <p:spPr/>
        <p:txBody>
          <a:bodyPr/>
          <a:lstStyle/>
          <a:p>
            <a:fld id="{9B3D0D78-42B7-4907-AAA0-D261D501C724}" type="slidenum">
              <a:rPr lang="en-US" smtClean="0"/>
              <a:t>‹#›</a:t>
            </a:fld>
            <a:endParaRPr lang="en-US"/>
          </a:p>
        </p:txBody>
      </p:sp>
    </p:spTree>
    <p:extLst>
      <p:ext uri="{BB962C8B-B14F-4D97-AF65-F5344CB8AC3E}">
        <p14:creationId xmlns:p14="http://schemas.microsoft.com/office/powerpoint/2010/main" val="1586498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1BAEC-DC64-4B2F-9C50-0CAC7F4FF7C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1B50158-CD6E-4831-B583-62A6DE4D1917}"/>
              </a:ext>
            </a:extLst>
          </p:cNvPr>
          <p:cNvSpPr>
            <a:spLocks noGrp="1"/>
          </p:cNvSpPr>
          <p:nvPr>
            <p:ph type="dt" sz="half" idx="10"/>
          </p:nvPr>
        </p:nvSpPr>
        <p:spPr/>
        <p:txBody>
          <a:bodyPr/>
          <a:lstStyle/>
          <a:p>
            <a:fld id="{B91D0E28-9272-48A8-85A3-2100F915B2A8}" type="datetimeFigureOut">
              <a:rPr lang="en-US" smtClean="0"/>
              <a:t>7/2/2020</a:t>
            </a:fld>
            <a:endParaRPr lang="en-US"/>
          </a:p>
        </p:txBody>
      </p:sp>
      <p:sp>
        <p:nvSpPr>
          <p:cNvPr id="4" name="Footer Placeholder 3">
            <a:extLst>
              <a:ext uri="{FF2B5EF4-FFF2-40B4-BE49-F238E27FC236}">
                <a16:creationId xmlns:a16="http://schemas.microsoft.com/office/drawing/2014/main" id="{B4F0F7C6-7A95-4B3A-B84F-4E602DDDCA2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7299959-C886-413F-914F-5F2D92C98B8A}"/>
              </a:ext>
            </a:extLst>
          </p:cNvPr>
          <p:cNvSpPr>
            <a:spLocks noGrp="1"/>
          </p:cNvSpPr>
          <p:nvPr>
            <p:ph type="sldNum" sz="quarter" idx="12"/>
          </p:nvPr>
        </p:nvSpPr>
        <p:spPr/>
        <p:txBody>
          <a:bodyPr/>
          <a:lstStyle/>
          <a:p>
            <a:fld id="{9B3D0D78-42B7-4907-AAA0-D261D501C724}" type="slidenum">
              <a:rPr lang="en-US" smtClean="0"/>
              <a:t>‹#›</a:t>
            </a:fld>
            <a:endParaRPr lang="en-US"/>
          </a:p>
        </p:txBody>
      </p:sp>
    </p:spTree>
    <p:extLst>
      <p:ext uri="{BB962C8B-B14F-4D97-AF65-F5344CB8AC3E}">
        <p14:creationId xmlns:p14="http://schemas.microsoft.com/office/powerpoint/2010/main" val="4133693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9C44B0-96A8-4438-82C1-27731CE50698}"/>
              </a:ext>
            </a:extLst>
          </p:cNvPr>
          <p:cNvSpPr>
            <a:spLocks noGrp="1"/>
          </p:cNvSpPr>
          <p:nvPr>
            <p:ph type="dt" sz="half" idx="10"/>
          </p:nvPr>
        </p:nvSpPr>
        <p:spPr/>
        <p:txBody>
          <a:bodyPr/>
          <a:lstStyle/>
          <a:p>
            <a:fld id="{B91D0E28-9272-48A8-85A3-2100F915B2A8}" type="datetimeFigureOut">
              <a:rPr lang="en-US" smtClean="0"/>
              <a:t>7/2/2020</a:t>
            </a:fld>
            <a:endParaRPr lang="en-US"/>
          </a:p>
        </p:txBody>
      </p:sp>
      <p:sp>
        <p:nvSpPr>
          <p:cNvPr id="3" name="Footer Placeholder 2">
            <a:extLst>
              <a:ext uri="{FF2B5EF4-FFF2-40B4-BE49-F238E27FC236}">
                <a16:creationId xmlns:a16="http://schemas.microsoft.com/office/drawing/2014/main" id="{2DC01558-972D-4941-AD5C-64CF299D18D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85904AD-E436-4656-8605-330B9E807F73}"/>
              </a:ext>
            </a:extLst>
          </p:cNvPr>
          <p:cNvSpPr>
            <a:spLocks noGrp="1"/>
          </p:cNvSpPr>
          <p:nvPr>
            <p:ph type="sldNum" sz="quarter" idx="12"/>
          </p:nvPr>
        </p:nvSpPr>
        <p:spPr/>
        <p:txBody>
          <a:bodyPr/>
          <a:lstStyle/>
          <a:p>
            <a:fld id="{9B3D0D78-42B7-4907-AAA0-D261D501C724}" type="slidenum">
              <a:rPr lang="en-US" smtClean="0"/>
              <a:t>‹#›</a:t>
            </a:fld>
            <a:endParaRPr lang="en-US"/>
          </a:p>
        </p:txBody>
      </p:sp>
    </p:spTree>
    <p:extLst>
      <p:ext uri="{BB962C8B-B14F-4D97-AF65-F5344CB8AC3E}">
        <p14:creationId xmlns:p14="http://schemas.microsoft.com/office/powerpoint/2010/main" val="55257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EAFAB-B768-40AB-81FF-F0CE9AB5FA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169DCDB-F265-4F6D-8BE3-0180B9FD14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670E95F-0D17-47F0-9F0F-A750DBD75E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657AA3E-2D9C-42B4-9358-DADA49F221A4}"/>
              </a:ext>
            </a:extLst>
          </p:cNvPr>
          <p:cNvSpPr>
            <a:spLocks noGrp="1"/>
          </p:cNvSpPr>
          <p:nvPr>
            <p:ph type="dt" sz="half" idx="10"/>
          </p:nvPr>
        </p:nvSpPr>
        <p:spPr/>
        <p:txBody>
          <a:bodyPr/>
          <a:lstStyle/>
          <a:p>
            <a:fld id="{B91D0E28-9272-48A8-85A3-2100F915B2A8}" type="datetimeFigureOut">
              <a:rPr lang="en-US" smtClean="0"/>
              <a:t>7/2/2020</a:t>
            </a:fld>
            <a:endParaRPr lang="en-US"/>
          </a:p>
        </p:txBody>
      </p:sp>
      <p:sp>
        <p:nvSpPr>
          <p:cNvPr id="6" name="Footer Placeholder 5">
            <a:extLst>
              <a:ext uri="{FF2B5EF4-FFF2-40B4-BE49-F238E27FC236}">
                <a16:creationId xmlns:a16="http://schemas.microsoft.com/office/drawing/2014/main" id="{69FD565C-DBD5-498D-8BDA-74C2BF6358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5EF7AE-E1A6-4D4C-985B-E829304D7134}"/>
              </a:ext>
            </a:extLst>
          </p:cNvPr>
          <p:cNvSpPr>
            <a:spLocks noGrp="1"/>
          </p:cNvSpPr>
          <p:nvPr>
            <p:ph type="sldNum" sz="quarter" idx="12"/>
          </p:nvPr>
        </p:nvSpPr>
        <p:spPr/>
        <p:txBody>
          <a:bodyPr/>
          <a:lstStyle/>
          <a:p>
            <a:fld id="{9B3D0D78-42B7-4907-AAA0-D261D501C724}" type="slidenum">
              <a:rPr lang="en-US" smtClean="0"/>
              <a:t>‹#›</a:t>
            </a:fld>
            <a:endParaRPr lang="en-US"/>
          </a:p>
        </p:txBody>
      </p:sp>
    </p:spTree>
    <p:extLst>
      <p:ext uri="{BB962C8B-B14F-4D97-AF65-F5344CB8AC3E}">
        <p14:creationId xmlns:p14="http://schemas.microsoft.com/office/powerpoint/2010/main" val="900948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2B60C-AFE8-4861-A17D-4F94B139C6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7DEB08-C98D-4D4A-8A72-B5ED3A2F4A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DA475BA-8595-447C-9A5A-885AAE68B1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13A554E-CC9F-4042-A242-6EE352B11C87}"/>
              </a:ext>
            </a:extLst>
          </p:cNvPr>
          <p:cNvSpPr>
            <a:spLocks noGrp="1"/>
          </p:cNvSpPr>
          <p:nvPr>
            <p:ph type="dt" sz="half" idx="10"/>
          </p:nvPr>
        </p:nvSpPr>
        <p:spPr/>
        <p:txBody>
          <a:bodyPr/>
          <a:lstStyle/>
          <a:p>
            <a:fld id="{B91D0E28-9272-48A8-85A3-2100F915B2A8}" type="datetimeFigureOut">
              <a:rPr lang="en-US" smtClean="0"/>
              <a:t>7/2/2020</a:t>
            </a:fld>
            <a:endParaRPr lang="en-US"/>
          </a:p>
        </p:txBody>
      </p:sp>
      <p:sp>
        <p:nvSpPr>
          <p:cNvPr id="6" name="Footer Placeholder 5">
            <a:extLst>
              <a:ext uri="{FF2B5EF4-FFF2-40B4-BE49-F238E27FC236}">
                <a16:creationId xmlns:a16="http://schemas.microsoft.com/office/drawing/2014/main" id="{A7E11D35-8A58-49B8-8E64-6814A5C820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AA49FC-382C-483B-B5BA-6E5F5B96C63F}"/>
              </a:ext>
            </a:extLst>
          </p:cNvPr>
          <p:cNvSpPr>
            <a:spLocks noGrp="1"/>
          </p:cNvSpPr>
          <p:nvPr>
            <p:ph type="sldNum" sz="quarter" idx="12"/>
          </p:nvPr>
        </p:nvSpPr>
        <p:spPr/>
        <p:txBody>
          <a:bodyPr/>
          <a:lstStyle/>
          <a:p>
            <a:fld id="{9B3D0D78-42B7-4907-AAA0-D261D501C724}" type="slidenum">
              <a:rPr lang="en-US" smtClean="0"/>
              <a:t>‹#›</a:t>
            </a:fld>
            <a:endParaRPr lang="en-US"/>
          </a:p>
        </p:txBody>
      </p:sp>
    </p:spTree>
    <p:extLst>
      <p:ext uri="{BB962C8B-B14F-4D97-AF65-F5344CB8AC3E}">
        <p14:creationId xmlns:p14="http://schemas.microsoft.com/office/powerpoint/2010/main" val="1598446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66315C-974B-4F15-A0AB-48443285A7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486CEF-52AE-4A2A-BD7B-A0B3E35DC6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423A97-E741-406A-972D-FF8D388C32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1D0E28-9272-48A8-85A3-2100F915B2A8}" type="datetimeFigureOut">
              <a:rPr lang="en-US" smtClean="0"/>
              <a:t>7/2/2020</a:t>
            </a:fld>
            <a:endParaRPr lang="en-US"/>
          </a:p>
        </p:txBody>
      </p:sp>
      <p:sp>
        <p:nvSpPr>
          <p:cNvPr id="5" name="Footer Placeholder 4">
            <a:extLst>
              <a:ext uri="{FF2B5EF4-FFF2-40B4-BE49-F238E27FC236}">
                <a16:creationId xmlns:a16="http://schemas.microsoft.com/office/drawing/2014/main" id="{AF99C806-3590-4C2E-99A2-D133A6D391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1DBA0F4-41BA-43B6-8371-9DA2AB94F5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3D0D78-42B7-4907-AAA0-D261D501C724}" type="slidenum">
              <a:rPr lang="en-US" smtClean="0"/>
              <a:t>‹#›</a:t>
            </a:fld>
            <a:endParaRPr lang="en-US"/>
          </a:p>
        </p:txBody>
      </p:sp>
    </p:spTree>
    <p:extLst>
      <p:ext uri="{BB962C8B-B14F-4D97-AF65-F5344CB8AC3E}">
        <p14:creationId xmlns:p14="http://schemas.microsoft.com/office/powerpoint/2010/main" val="4430997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8.gif"/><Relationship Id="rId13" Type="http://schemas.openxmlformats.org/officeDocument/2006/relationships/image" Target="../media/image23.jpeg"/><Relationship Id="rId3" Type="http://schemas.openxmlformats.org/officeDocument/2006/relationships/image" Target="../media/image13.jpeg"/><Relationship Id="rId7" Type="http://schemas.openxmlformats.org/officeDocument/2006/relationships/image" Target="../media/image17.gif"/><Relationship Id="rId12" Type="http://schemas.openxmlformats.org/officeDocument/2006/relationships/image" Target="../media/image22.gif"/><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jpeg"/><Relationship Id="rId11" Type="http://schemas.openxmlformats.org/officeDocument/2006/relationships/image" Target="../media/image21.pn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gif"/><Relationship Id="rId5" Type="http://schemas.openxmlformats.org/officeDocument/2006/relationships/image" Target="../media/image27.jpe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josephsmithpapers.org/reference/library" TargetMode="External"/><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7B9680D-8347-4623-B448-F3BFC49ADF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92" y="0"/>
            <a:ext cx="12121816" cy="6858000"/>
          </a:xfrm>
          <a:prstGeom prst="rect">
            <a:avLst/>
          </a:prstGeom>
        </p:spPr>
      </p:pic>
    </p:spTree>
    <p:extLst>
      <p:ext uri="{BB962C8B-B14F-4D97-AF65-F5344CB8AC3E}">
        <p14:creationId xmlns:p14="http://schemas.microsoft.com/office/powerpoint/2010/main" val="22319286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70354D24-C99B-4F23-8D54-62228D131E17}"/>
              </a:ext>
            </a:extLst>
          </p:cNvPr>
          <p:cNvSpPr/>
          <p:nvPr/>
        </p:nvSpPr>
        <p:spPr>
          <a:xfrm>
            <a:off x="0" y="0"/>
            <a:ext cx="12192000" cy="6858000"/>
          </a:xfrm>
          <a:prstGeom prst="rect">
            <a:avLst/>
          </a:prstGeom>
          <a:solidFill>
            <a:schemeClr val="tx2">
              <a:lumMod val="50000"/>
            </a:schemeClr>
          </a:solidFill>
          <a:ln w="889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295400" y="2971800"/>
            <a:ext cx="9144000" cy="707886"/>
          </a:xfrm>
          <a:prstGeom prst="rect">
            <a:avLst/>
          </a:prstGeom>
          <a:noFill/>
        </p:spPr>
        <p:txBody>
          <a:bodyPr wrap="square" rtlCol="0">
            <a:spAutoFit/>
          </a:bodyPr>
          <a:lstStyle/>
          <a:p>
            <a:pPr algn="ctr"/>
            <a:r>
              <a:rPr lang="en-US" sz="4000" dirty="0">
                <a:solidFill>
                  <a:schemeClr val="bg1"/>
                </a:solidFill>
              </a:rPr>
              <a:t>The Twelve</a:t>
            </a:r>
          </a:p>
        </p:txBody>
      </p:sp>
      <p:grpSp>
        <p:nvGrpSpPr>
          <p:cNvPr id="33" name="Group 32"/>
          <p:cNvGrpSpPr/>
          <p:nvPr/>
        </p:nvGrpSpPr>
        <p:grpSpPr>
          <a:xfrm>
            <a:off x="1905000" y="304801"/>
            <a:ext cx="1828800" cy="2060377"/>
            <a:chOff x="228600" y="304800"/>
            <a:chExt cx="1828800" cy="2060377"/>
          </a:xfrm>
        </p:grpSpPr>
        <p:pic>
          <p:nvPicPr>
            <p:cNvPr id="22534" name="Picture 6" descr="http://mormonthink.com/img/marsh.jpg"/>
            <p:cNvPicPr>
              <a:picLocks noChangeAspect="1" noChangeArrowheads="1"/>
            </p:cNvPicPr>
            <p:nvPr/>
          </p:nvPicPr>
          <p:blipFill>
            <a:blip r:embed="rId2" cstate="print"/>
            <a:srcRect/>
            <a:stretch>
              <a:fillRect/>
            </a:stretch>
          </p:blipFill>
          <p:spPr bwMode="auto">
            <a:xfrm>
              <a:off x="304800" y="304800"/>
              <a:ext cx="1314450" cy="1752600"/>
            </a:xfrm>
            <a:prstGeom prst="rect">
              <a:avLst/>
            </a:prstGeom>
            <a:noFill/>
          </p:spPr>
        </p:pic>
        <p:sp>
          <p:nvSpPr>
            <p:cNvPr id="17" name="Rectangle 16"/>
            <p:cNvSpPr/>
            <p:nvPr/>
          </p:nvSpPr>
          <p:spPr>
            <a:xfrm>
              <a:off x="228600" y="2057400"/>
              <a:ext cx="1828800" cy="307777"/>
            </a:xfrm>
            <a:prstGeom prst="rect">
              <a:avLst/>
            </a:prstGeom>
          </p:spPr>
          <p:txBody>
            <a:bodyPr wrap="square">
              <a:spAutoFit/>
            </a:bodyPr>
            <a:lstStyle/>
            <a:p>
              <a:pPr fontAlgn="base"/>
              <a:r>
                <a:rPr lang="en-US" sz="1400" dirty="0">
                  <a:solidFill>
                    <a:schemeClr val="bg1"/>
                  </a:solidFill>
                </a:rPr>
                <a:t>Thomas B. Marsh</a:t>
              </a:r>
            </a:p>
          </p:txBody>
        </p:sp>
      </p:grpSp>
      <p:grpSp>
        <p:nvGrpSpPr>
          <p:cNvPr id="34" name="Group 33"/>
          <p:cNvGrpSpPr/>
          <p:nvPr/>
        </p:nvGrpSpPr>
        <p:grpSpPr>
          <a:xfrm>
            <a:off x="4038600" y="762001"/>
            <a:ext cx="2057400" cy="1907977"/>
            <a:chOff x="1828800" y="533400"/>
            <a:chExt cx="2057400" cy="1907977"/>
          </a:xfrm>
        </p:grpSpPr>
        <p:pic>
          <p:nvPicPr>
            <p:cNvPr id="22536" name="Picture 8" descr="http://www.gapages.com/pattedw1.jpg"/>
            <p:cNvPicPr>
              <a:picLocks noChangeAspect="1" noChangeArrowheads="1"/>
            </p:cNvPicPr>
            <p:nvPr/>
          </p:nvPicPr>
          <p:blipFill>
            <a:blip r:embed="rId3" cstate="print"/>
            <a:srcRect/>
            <a:stretch>
              <a:fillRect/>
            </a:stretch>
          </p:blipFill>
          <p:spPr bwMode="auto">
            <a:xfrm>
              <a:off x="1981200" y="533400"/>
              <a:ext cx="1267815" cy="1676400"/>
            </a:xfrm>
            <a:prstGeom prst="rect">
              <a:avLst/>
            </a:prstGeom>
            <a:noFill/>
          </p:spPr>
        </p:pic>
        <p:sp>
          <p:nvSpPr>
            <p:cNvPr id="18" name="Rectangle 17"/>
            <p:cNvSpPr/>
            <p:nvPr/>
          </p:nvSpPr>
          <p:spPr>
            <a:xfrm>
              <a:off x="1828800" y="2133600"/>
              <a:ext cx="2057400" cy="307777"/>
            </a:xfrm>
            <a:prstGeom prst="rect">
              <a:avLst/>
            </a:prstGeom>
          </p:spPr>
          <p:txBody>
            <a:bodyPr wrap="square">
              <a:spAutoFit/>
            </a:bodyPr>
            <a:lstStyle/>
            <a:p>
              <a:pPr fontAlgn="base"/>
              <a:r>
                <a:rPr lang="en-US" sz="1400" dirty="0">
                  <a:solidFill>
                    <a:schemeClr val="bg1"/>
                  </a:solidFill>
                </a:rPr>
                <a:t> David W. Patten </a:t>
              </a:r>
            </a:p>
          </p:txBody>
        </p:sp>
      </p:grpSp>
      <p:grpSp>
        <p:nvGrpSpPr>
          <p:cNvPr id="35" name="Group 34"/>
          <p:cNvGrpSpPr/>
          <p:nvPr/>
        </p:nvGrpSpPr>
        <p:grpSpPr>
          <a:xfrm>
            <a:off x="6477000" y="533401"/>
            <a:ext cx="1905000" cy="1831777"/>
            <a:chOff x="3657600" y="685800"/>
            <a:chExt cx="1905000" cy="1831777"/>
          </a:xfrm>
        </p:grpSpPr>
        <p:pic>
          <p:nvPicPr>
            <p:cNvPr id="22538" name="Picture 10" descr="http://www.pbs.org/weta/thewest/people/images/young.jpg"/>
            <p:cNvPicPr>
              <a:picLocks noChangeAspect="1" noChangeArrowheads="1"/>
            </p:cNvPicPr>
            <p:nvPr/>
          </p:nvPicPr>
          <p:blipFill>
            <a:blip r:embed="rId4" cstate="print"/>
            <a:srcRect/>
            <a:stretch>
              <a:fillRect/>
            </a:stretch>
          </p:blipFill>
          <p:spPr bwMode="auto">
            <a:xfrm>
              <a:off x="3657600" y="685800"/>
              <a:ext cx="1607067" cy="1600200"/>
            </a:xfrm>
            <a:prstGeom prst="rect">
              <a:avLst/>
            </a:prstGeom>
            <a:noFill/>
          </p:spPr>
        </p:pic>
        <p:sp>
          <p:nvSpPr>
            <p:cNvPr id="19" name="Rectangle 18"/>
            <p:cNvSpPr/>
            <p:nvPr/>
          </p:nvSpPr>
          <p:spPr>
            <a:xfrm>
              <a:off x="3657600" y="2209800"/>
              <a:ext cx="1905000" cy="307777"/>
            </a:xfrm>
            <a:prstGeom prst="rect">
              <a:avLst/>
            </a:prstGeom>
          </p:spPr>
          <p:txBody>
            <a:bodyPr wrap="square">
              <a:spAutoFit/>
            </a:bodyPr>
            <a:lstStyle/>
            <a:p>
              <a:pPr fontAlgn="base"/>
              <a:r>
                <a:rPr lang="en-US" sz="1400" dirty="0">
                  <a:solidFill>
                    <a:schemeClr val="bg1"/>
                  </a:solidFill>
                </a:rPr>
                <a:t> Brigham Young</a:t>
              </a:r>
            </a:p>
          </p:txBody>
        </p:sp>
      </p:grpSp>
      <p:grpSp>
        <p:nvGrpSpPr>
          <p:cNvPr id="36" name="Group 35"/>
          <p:cNvGrpSpPr/>
          <p:nvPr/>
        </p:nvGrpSpPr>
        <p:grpSpPr>
          <a:xfrm>
            <a:off x="8763000" y="304801"/>
            <a:ext cx="1600200" cy="2060377"/>
            <a:chOff x="6019800" y="457200"/>
            <a:chExt cx="1600200" cy="2060377"/>
          </a:xfrm>
        </p:grpSpPr>
        <p:pic>
          <p:nvPicPr>
            <p:cNvPr id="22540" name="Picture 12" descr="http://www.gapages.com/kimbahc1.jpg"/>
            <p:cNvPicPr>
              <a:picLocks noChangeAspect="1" noChangeArrowheads="1"/>
            </p:cNvPicPr>
            <p:nvPr/>
          </p:nvPicPr>
          <p:blipFill>
            <a:blip r:embed="rId5" cstate="print"/>
            <a:srcRect/>
            <a:stretch>
              <a:fillRect/>
            </a:stretch>
          </p:blipFill>
          <p:spPr bwMode="auto">
            <a:xfrm>
              <a:off x="6096000" y="457200"/>
              <a:ext cx="1314450" cy="1752600"/>
            </a:xfrm>
            <a:prstGeom prst="rect">
              <a:avLst/>
            </a:prstGeom>
            <a:noFill/>
          </p:spPr>
        </p:pic>
        <p:sp>
          <p:nvSpPr>
            <p:cNvPr id="20" name="Rectangle 19"/>
            <p:cNvSpPr/>
            <p:nvPr/>
          </p:nvSpPr>
          <p:spPr>
            <a:xfrm>
              <a:off x="6019800" y="2209800"/>
              <a:ext cx="1600200" cy="307777"/>
            </a:xfrm>
            <a:prstGeom prst="rect">
              <a:avLst/>
            </a:prstGeom>
          </p:spPr>
          <p:txBody>
            <a:bodyPr wrap="square">
              <a:spAutoFit/>
            </a:bodyPr>
            <a:lstStyle/>
            <a:p>
              <a:pPr fontAlgn="base"/>
              <a:r>
                <a:rPr lang="en-US" sz="1400" dirty="0">
                  <a:solidFill>
                    <a:schemeClr val="bg1"/>
                  </a:solidFill>
                </a:rPr>
                <a:t> Heber C. Kimball </a:t>
              </a:r>
            </a:p>
          </p:txBody>
        </p:sp>
      </p:grpSp>
      <p:grpSp>
        <p:nvGrpSpPr>
          <p:cNvPr id="37" name="Group 36"/>
          <p:cNvGrpSpPr/>
          <p:nvPr/>
        </p:nvGrpSpPr>
        <p:grpSpPr>
          <a:xfrm>
            <a:off x="1752600" y="2514600"/>
            <a:ext cx="1296830" cy="1984176"/>
            <a:chOff x="7313770" y="685801"/>
            <a:chExt cx="1296830" cy="1984176"/>
          </a:xfrm>
        </p:grpSpPr>
        <p:pic>
          <p:nvPicPr>
            <p:cNvPr id="22544" name="Picture 16" descr="http://upload.wikimedia.org/wikipedia/commons/thumb/b/ba/Orson_Hyde.jpg/220px-Orson_Hyde.jpg"/>
            <p:cNvPicPr>
              <a:picLocks noChangeAspect="1" noChangeArrowheads="1"/>
            </p:cNvPicPr>
            <p:nvPr/>
          </p:nvPicPr>
          <p:blipFill>
            <a:blip r:embed="rId6" cstate="print"/>
            <a:srcRect/>
            <a:stretch>
              <a:fillRect/>
            </a:stretch>
          </p:blipFill>
          <p:spPr bwMode="auto">
            <a:xfrm>
              <a:off x="7313770" y="685801"/>
              <a:ext cx="1258730" cy="1676400"/>
            </a:xfrm>
            <a:prstGeom prst="rect">
              <a:avLst/>
            </a:prstGeom>
            <a:noFill/>
          </p:spPr>
        </p:pic>
        <p:sp>
          <p:nvSpPr>
            <p:cNvPr id="21" name="Rectangle 20"/>
            <p:cNvSpPr/>
            <p:nvPr/>
          </p:nvSpPr>
          <p:spPr>
            <a:xfrm>
              <a:off x="7315200" y="2362200"/>
              <a:ext cx="1295400" cy="307777"/>
            </a:xfrm>
            <a:prstGeom prst="rect">
              <a:avLst/>
            </a:prstGeom>
          </p:spPr>
          <p:txBody>
            <a:bodyPr wrap="square">
              <a:spAutoFit/>
            </a:bodyPr>
            <a:lstStyle/>
            <a:p>
              <a:pPr fontAlgn="base"/>
              <a:r>
                <a:rPr lang="en-US" sz="1400" dirty="0">
                  <a:solidFill>
                    <a:schemeClr val="bg1"/>
                  </a:solidFill>
                </a:rPr>
                <a:t> Orson Hyde</a:t>
              </a:r>
            </a:p>
          </p:txBody>
        </p:sp>
      </p:grpSp>
      <p:grpSp>
        <p:nvGrpSpPr>
          <p:cNvPr id="38" name="Group 37"/>
          <p:cNvGrpSpPr/>
          <p:nvPr/>
        </p:nvGrpSpPr>
        <p:grpSpPr>
          <a:xfrm>
            <a:off x="3200400" y="2743201"/>
            <a:ext cx="1752600" cy="1907977"/>
            <a:chOff x="143435" y="2590800"/>
            <a:chExt cx="1752600" cy="1907977"/>
          </a:xfrm>
        </p:grpSpPr>
        <p:pic>
          <p:nvPicPr>
            <p:cNvPr id="22546" name="Picture 18" descr="http://www.finebooksmagazine.com/issue/200903/graphics/williamemlellin.gif"/>
            <p:cNvPicPr>
              <a:picLocks noChangeAspect="1" noChangeArrowheads="1"/>
            </p:cNvPicPr>
            <p:nvPr/>
          </p:nvPicPr>
          <p:blipFill>
            <a:blip r:embed="rId7" cstate="print"/>
            <a:srcRect/>
            <a:stretch>
              <a:fillRect/>
            </a:stretch>
          </p:blipFill>
          <p:spPr bwMode="auto">
            <a:xfrm>
              <a:off x="304801" y="2590800"/>
              <a:ext cx="1219200" cy="1641493"/>
            </a:xfrm>
            <a:prstGeom prst="rect">
              <a:avLst/>
            </a:prstGeom>
            <a:noFill/>
          </p:spPr>
        </p:pic>
        <p:sp>
          <p:nvSpPr>
            <p:cNvPr id="22" name="Rectangle 21"/>
            <p:cNvSpPr/>
            <p:nvPr/>
          </p:nvSpPr>
          <p:spPr>
            <a:xfrm>
              <a:off x="143435" y="4191000"/>
              <a:ext cx="1752600" cy="307777"/>
            </a:xfrm>
            <a:prstGeom prst="rect">
              <a:avLst/>
            </a:prstGeom>
          </p:spPr>
          <p:txBody>
            <a:bodyPr wrap="square">
              <a:spAutoFit/>
            </a:bodyPr>
            <a:lstStyle/>
            <a:p>
              <a:pPr fontAlgn="base"/>
              <a:r>
                <a:rPr lang="en-US" sz="1400" dirty="0">
                  <a:solidFill>
                    <a:schemeClr val="bg1"/>
                  </a:solidFill>
                </a:rPr>
                <a:t> William E. </a:t>
              </a:r>
              <a:r>
                <a:rPr lang="en-US" sz="1400" dirty="0" err="1">
                  <a:solidFill>
                    <a:schemeClr val="bg1"/>
                  </a:solidFill>
                </a:rPr>
                <a:t>McLellin</a:t>
              </a:r>
              <a:endParaRPr lang="en-US" sz="1400" dirty="0">
                <a:solidFill>
                  <a:schemeClr val="bg1"/>
                </a:solidFill>
              </a:endParaRPr>
            </a:p>
          </p:txBody>
        </p:sp>
      </p:grpSp>
      <p:grpSp>
        <p:nvGrpSpPr>
          <p:cNvPr id="39" name="Group 38"/>
          <p:cNvGrpSpPr/>
          <p:nvPr/>
        </p:nvGrpSpPr>
        <p:grpSpPr>
          <a:xfrm>
            <a:off x="7086600" y="2819401"/>
            <a:ext cx="1600200" cy="1984177"/>
            <a:chOff x="2133600" y="2743200"/>
            <a:chExt cx="1600200" cy="1984177"/>
          </a:xfrm>
        </p:grpSpPr>
        <p:pic>
          <p:nvPicPr>
            <p:cNvPr id="22548" name="Picture 20" descr="http://upload.wikimedia.org/wikipedia/commons/a/a9/Parley_P_Pratt.gif"/>
            <p:cNvPicPr>
              <a:picLocks noChangeAspect="1" noChangeArrowheads="1"/>
            </p:cNvPicPr>
            <p:nvPr/>
          </p:nvPicPr>
          <p:blipFill>
            <a:blip r:embed="rId8" cstate="print"/>
            <a:srcRect/>
            <a:stretch>
              <a:fillRect/>
            </a:stretch>
          </p:blipFill>
          <p:spPr bwMode="auto">
            <a:xfrm>
              <a:off x="2209800" y="2743200"/>
              <a:ext cx="1303535" cy="1752600"/>
            </a:xfrm>
            <a:prstGeom prst="rect">
              <a:avLst/>
            </a:prstGeom>
            <a:noFill/>
          </p:spPr>
        </p:pic>
        <p:sp>
          <p:nvSpPr>
            <p:cNvPr id="23" name="Rectangle 22"/>
            <p:cNvSpPr/>
            <p:nvPr/>
          </p:nvSpPr>
          <p:spPr>
            <a:xfrm>
              <a:off x="2133600" y="4419600"/>
              <a:ext cx="1600200" cy="307777"/>
            </a:xfrm>
            <a:prstGeom prst="rect">
              <a:avLst/>
            </a:prstGeom>
          </p:spPr>
          <p:txBody>
            <a:bodyPr wrap="square">
              <a:spAutoFit/>
            </a:bodyPr>
            <a:lstStyle/>
            <a:p>
              <a:pPr fontAlgn="base"/>
              <a:r>
                <a:rPr lang="en-US" sz="1400" dirty="0">
                  <a:solidFill>
                    <a:schemeClr val="bg1"/>
                  </a:solidFill>
                </a:rPr>
                <a:t> Parley P. Pratt</a:t>
              </a:r>
            </a:p>
          </p:txBody>
        </p:sp>
      </p:grpSp>
      <p:grpSp>
        <p:nvGrpSpPr>
          <p:cNvPr id="40" name="Group 39"/>
          <p:cNvGrpSpPr/>
          <p:nvPr/>
        </p:nvGrpSpPr>
        <p:grpSpPr>
          <a:xfrm>
            <a:off x="8839200" y="2819401"/>
            <a:ext cx="1371600" cy="1907977"/>
            <a:chOff x="4114800" y="2895600"/>
            <a:chExt cx="1371600" cy="1907977"/>
          </a:xfrm>
        </p:grpSpPr>
        <p:pic>
          <p:nvPicPr>
            <p:cNvPr id="22550" name="Picture 22" descr="http://upload.wikimedia.org/wikipedia/commons/9/9c/Lukesjohnson.gif"/>
            <p:cNvPicPr>
              <a:picLocks noChangeAspect="1" noChangeArrowheads="1"/>
            </p:cNvPicPr>
            <p:nvPr/>
          </p:nvPicPr>
          <p:blipFill>
            <a:blip r:embed="rId9" cstate="print"/>
            <a:srcRect/>
            <a:stretch>
              <a:fillRect/>
            </a:stretch>
          </p:blipFill>
          <p:spPr bwMode="auto">
            <a:xfrm>
              <a:off x="4114800" y="2895600"/>
              <a:ext cx="1206817" cy="1600200"/>
            </a:xfrm>
            <a:prstGeom prst="rect">
              <a:avLst/>
            </a:prstGeom>
            <a:noFill/>
          </p:spPr>
        </p:pic>
        <p:sp>
          <p:nvSpPr>
            <p:cNvPr id="24" name="Rectangle 23"/>
            <p:cNvSpPr/>
            <p:nvPr/>
          </p:nvSpPr>
          <p:spPr>
            <a:xfrm>
              <a:off x="4114800" y="4495800"/>
              <a:ext cx="1371600" cy="307777"/>
            </a:xfrm>
            <a:prstGeom prst="rect">
              <a:avLst/>
            </a:prstGeom>
          </p:spPr>
          <p:txBody>
            <a:bodyPr wrap="square">
              <a:spAutoFit/>
            </a:bodyPr>
            <a:lstStyle/>
            <a:p>
              <a:pPr fontAlgn="base"/>
              <a:r>
                <a:rPr lang="en-US" sz="1400" dirty="0">
                  <a:solidFill>
                    <a:schemeClr val="bg1"/>
                  </a:solidFill>
                </a:rPr>
                <a:t> Luke S. Johnson</a:t>
              </a:r>
            </a:p>
          </p:txBody>
        </p:sp>
      </p:grpSp>
      <p:grpSp>
        <p:nvGrpSpPr>
          <p:cNvPr id="41" name="Group 40"/>
          <p:cNvGrpSpPr/>
          <p:nvPr/>
        </p:nvGrpSpPr>
        <p:grpSpPr>
          <a:xfrm>
            <a:off x="4572000" y="4876800"/>
            <a:ext cx="1371600" cy="1981200"/>
            <a:chOff x="457200" y="4876800"/>
            <a:chExt cx="1371600" cy="1981200"/>
          </a:xfrm>
        </p:grpSpPr>
        <p:pic>
          <p:nvPicPr>
            <p:cNvPr id="22552" name="Picture 24" descr="http://lifeafterministry.files.wordpress.com/2013/07/william-smith1.jpg"/>
            <p:cNvPicPr>
              <a:picLocks noChangeAspect="1" noChangeArrowheads="1"/>
            </p:cNvPicPr>
            <p:nvPr/>
          </p:nvPicPr>
          <p:blipFill>
            <a:blip r:embed="rId10" cstate="print"/>
            <a:srcRect/>
            <a:stretch>
              <a:fillRect/>
            </a:stretch>
          </p:blipFill>
          <p:spPr bwMode="auto">
            <a:xfrm>
              <a:off x="457200" y="4876800"/>
              <a:ext cx="1304925" cy="1704976"/>
            </a:xfrm>
            <a:prstGeom prst="rect">
              <a:avLst/>
            </a:prstGeom>
            <a:noFill/>
          </p:spPr>
        </p:pic>
        <p:sp>
          <p:nvSpPr>
            <p:cNvPr id="25" name="Rectangle 24"/>
            <p:cNvSpPr/>
            <p:nvPr/>
          </p:nvSpPr>
          <p:spPr>
            <a:xfrm>
              <a:off x="457200" y="6550223"/>
              <a:ext cx="1371600" cy="307777"/>
            </a:xfrm>
            <a:prstGeom prst="rect">
              <a:avLst/>
            </a:prstGeom>
          </p:spPr>
          <p:txBody>
            <a:bodyPr wrap="square">
              <a:spAutoFit/>
            </a:bodyPr>
            <a:lstStyle/>
            <a:p>
              <a:pPr fontAlgn="base"/>
              <a:r>
                <a:rPr lang="en-US" sz="1400" dirty="0">
                  <a:solidFill>
                    <a:schemeClr val="bg1"/>
                  </a:solidFill>
                </a:rPr>
                <a:t> William Smith</a:t>
              </a:r>
            </a:p>
          </p:txBody>
        </p:sp>
      </p:grpSp>
      <p:sp>
        <p:nvSpPr>
          <p:cNvPr id="22554" name="AutoShape 26" descr="data:image/jpeg;base64,/9j/4AAQSkZJRgABAQAAAQABAAD/2wCEAAkGBhQSERQUExQWFRUWGBoYFxUYFxsVGhcdFBoYGBQZGBgYGyceFx0jGRQXHy8gIycpLCwsFR4xNTAqNSYrLCkBCQoKDgwOFw8PFCkcHBwpKSkpKSkpKSkpKSksKSkpKSkpKSkpKSkpKSkpKSwpKSkpKSksKSksKSkpLCkpKSksLP/AABEIAOwAsAMBIgACEQEDEQH/xAAcAAABBQEBAQAAAAAAAAAAAAAEAgMFBgcBAAj/xAA/EAABAgMFBgQFAgYBAgcAAAABAhEAAyEEEjFBUQVhcZGh8AYigdETMrHB4ULxByNSYnKSohTiFSQlM1OCwv/EABgBAQEBAQEAAAAAAAAAAAAAAAEAAgME/8QAGxEBAQEAAwEBAAAAAAAAAAAAAAERAiExQRL/2gAMAwEAAhEDEQA/ALwJp175R4L4co8mYc36fcQ6kjsCPHHckAaDrCkkaDmY6FDQ8hHitsAentGg58QaDr7wkzT2PxHviKyCu/SEqWrRXfpFanb6ten4gLaW2ESEFUxbaBqngGiM8TeLE2VLVVNV8qHL8ToIy/bW1lzCVzVXlnJyw0AGbRSaqtW1P4sKBIky3AzUxPIYRAr/AIoWwlwQOQ+0QEqalWI+wif2bsiUqhCX4l+TVjeSfB2NsH8XJ6SPiy0rHBj0i47G/iPZbQwJEtRyXg+5TxSLd4YlthdO4vFU2js34ZLOO+RiyVdvon4gyblHficOUYx4S/iNNsxEuab8rCtSn/EnLdGuWLaQmJStBKkqDghqg+kc+XXrU7Fibw5Qq8ex+IQJitFd+kOC9oesScvHfy/EeJVv5fiPMrQ9Y4x0MScKjv5fiEFRz+kLZW+PG9/dAiBNGg6w8hY0HWGbx0V36QtEzjyHtDKnJbdkw6Du/wCRhKVbukKCjp0iicMzGg5n3hpU3hzMLmLOh5D2hhU1W/kPaG0OKXwis+MPFwsstkgGarCmG8xYpk4gE15D2jFtu242m1LWXIvMOAw6RnjNpoG1Wxalla1Xlmqju03RHTppWXyyh21DGuJPtEt4c8LTJ3nJKU5UqeBwEdvGPQFiSEl1JHqTypFp2VblN/7dAMUlKhuwrE/ZfA17FI4qJJ5Ch5Q7N/hxOlG9IWkvik+U8GwPQxi8pWsQdt2llQA5qw4OKpO4xXNpzNQ3rSvecW3aPh6bW+gpIo4rzpUQHZvDpV5QAQcsvQZehh1KFPlEYxeP4eeJjLV8FZ8hqmuBzEEz/AZIfCIC2eGVy1eV3FQRk2+K2cpiyxtaZ+4dYeRMfIdIongTxf8AG/8ALzmE1I8pb5wMc6EdYviSN3L8xy7lytPXtw6R4HhyHtC7/bCOgnfy/EaBs+nIe0Jv7hyhxRV/d36Qk3v7uX4iRt+EKEzcOZ946Srfy/EIvHQ8h7Qaj4Ud3M+8eKuHOE+bU9+se82p79YUbWTu5w2o8OcOgq1PfrAtsJYgkty6vGbUg/GO2PgWZZHzKBSlnzo9ePWMms1pAGpam8nE+giT8cbfC5q5ctd5AAFDeDjFi7AVamLRCbFs5mKwdqqqxb7R148cjNvb1pRfmeXAULVHdWjXvD8gJlpOgA0jO5WzXWcEgkUGAA07yMaPs8lMpOoA+0Z59xqJ2zzYPlznGMQlhmv9q84kpZYNGMJ6asboZFnQMEpfVhCV7370hlU0b4katxiuW6U577x+kTtoNO/vEbaZPfY7eGRazXakxVntCZ0sspC34tkfpGz7J2qmdKRMRgtIIqaPl6GnpGPeLU+ZXp+/esW/+Eu1CuzqlPWWcGeivz9Y1ynWsz1oKZvd4+8ev9ufeEAq7TCwpXYjErRJ9IS/CFkq1PKG3VqeUaDilcOcN3ju5/mHVFWp5QkFW/lEiggapj13emEsdY4oHX6wVEzKVdMYr4o8VTpoUjyhBURebzqBqLxJ8tKUbCNom4Yxj3jqzolWhd0MLyXFPmUCo3Ro2O8w8PVy8VWTKFQdOW/fBFhCpRExyPMAFA+UalTAuN2cPi0ymDIAOYN4eucJO2F3VJcFJ/SRlV2Mdu3NabDaSsPMUCQQzChfAu27Bqb4ulhW8t9R22sZLsSzLmTUoSpklgovgHwjWim4hgMmApo0YsxuUXYVgFyQBvYRKWe3ylUC0k6AvGdbYsnxHVMWQhI+UKIA3lsTEBNQpQ/lzFhP9S5lwU0GJwjOatbekDWEzQK8e+MYzsyyz0ELTOW2SkTb6SM8D9RGhbM2hM+D5y6hm2IizCPtU/Tt4iLZtFCKLUOGJig+J/FE2bNMpBUhKaG6WJIxrkIFstpSUXZiixw8xSFEYgqAZRqMTnD+RqT8YXVC+hTght7itfQwD4F2mbNPSp2Sfm/xNDyofQwDtIIYhAYNhUsYjJE4hSSMQcOOXesbk6Zvr6Pll9Of5hYB3c/zFJ8A+KPiXrMs+eV8pI+ZIah3pw4cIuqidRyjhZjoSoHVPP8AMIr/AG8/zClE69PxCLx1HL8RB0g7uf5hQB3c/wAwhSzqOX4hQmHUcvxGwcvnfzhszS+ffpDl7u9HHrnzjFMJUdX6RlH8UrAPiImpvVYLpR8m1LfbWNYnKG/mIqnjTZip1mUEYu7HMZiLjcps2MclqUcApQYeUb93pAZXE5O2YtF4YJciuQYEuR6YcYZ2fsgzFlKS90XvKXp9eMemVyxzw1OKbTLb+oODnVj9TG32eSCkPWMWs8pSJySKG+K4tUDjG1bOmBhHPm1xBW7wdKmVIPPNtO8Ig7b4Vl/DuJBQsOCpJIKgWFSCFCm9qkZxoiJiSKhqZQ1Osks5d8o5ytKL4b8IIStryqPeoGU+D1xHvrFoslkSkM2RAzbSsHXUgEJDcBDCS5prrD6mYyfCwNrmJVgVkijgjFjpEjtbwlJJCiFIarCuNSMNcmfe0EWq1j/q5gB/UKPhT8RZZJvID6Y/n3jQZ3adgtJUWYB29cIrOy7MSXAq/wAxwDaD9R+lI0bxda0plFCfXgIouz9mzJoCUA+YlIb9V0XlUFWjUvQWb+GVkSLZOc3vIbqsQagL4/ShjWKNiOUUzwd4aVZipa7oUQEslKmAG8/amMW0KO/kfaOfK7WpDt4a/wDEQgnf0EJHHofaFjj9faCVEqXv6CO36YnkI9d3nkYUEf5f6n7xuAm4N3M+0eYbuZjp4jv0hqYd479I50krqcv9oHVKBP8A3QqYrINDQ4iukWELbdhSZnzIS+rseY49Yrtu8GIQsTbOoS5md4lYUNC9R3pFqmE6j0hmYXGXOHuBkm0bFMk2hRUpF7GmHbNGjbC2jflpJ0D8cxziueIrJKE43ixUHJJp5iQTuwPKDfCqnkpbKnFqfSOnsC8SZnfZhxczGsBWKbRvrBQUMThGUYmTFAKUcACcO+xANi8QSVOQv5D5gQU4VJTeABG8PEiLWk0Dd99YidtbOTNSJXypOaXDPwpzghU637XlKtLoAqsecFyb27KLrKmtLfdFPk+EkWdRWpSlkGl5g28amJOzbSvJITgOne+NhAeJllZWXwDA8afSLD4V2WESkk4tpkS+MV22C8UpP61YCrgD7vF3shusw3AAnIRVRKSS1KmHkLO/vsQEmcdPrCvibvr7xjCOEwjXj7w6ica4xHif25b6wtE/tz7wYkkF7zHhXWBROO/mfesESZtMOp941A4JhzV336wPNtDZ+phxU5qlx6j2gaZPfM8adIzS8ue+cI+Nv9BCTO48x0jnxPQekSLEze3LOB5k0vj6mHFTePTpA65o39O84UhPEuw02lGLLAN1XHEHdDXhuQJTyj+nDgaxLWmZv9GECWW5MmqZTKQwWP7V/KRSrKLHiIdSWdt47eCLzpI173wPaJSkUUN767x3nHpUyIGpexikEpnzAd4QoDgCmnOAbbstSTfNpXeZhea7uwYiJoSH1HfekN2rZiFI8ylHdl+8BUS17JuoI/6iZMUo+Y3qKKs93ODLJKEizkM6iakY8e9Yl5uy0oUDXiftEDt22i82N3APn+kftGwc2ZJClAlnBpUY5nmekWGVMG7nxivbOmMkb6vq+J4RMyVucss4KUiFOMuZhQXuFMnhhBpl36wm9w7eBCgvg379+sEII0HP7wChY1DDP8w/LAL1HOJJKWW079IdlNuFN577wgBHEc4NkLBzH1glTy1g/vAcxQ7L9PvDyiNRyIhlSQXqOogRpRrnxfvvKFpOVecccAU+rNr3jCMMG50Gv1hxOqVnXn3rA88cekKUx0pgICttuSgEqIAFSXiwhtpW5MtJJLAcD+8UVe0ZiZqp0pTLckZghnKSMwQC4PSHtoW1U+YVYJB8ow+vrAq1GXKTNYFljHMYFw9aGNyYzatux/4ryTL+HaZRTo3nA3pOIG7rBEnxnZFTLsua74XklFdKipjNbdYQU/FleaVnmqW+AVu0O7WESNhLWAXSCv5ATVW58AdASHjX5jO1sH/jwTnz94Fn+MJTNebVq94Rk5ts+U6SpQIoUqqeFYcn2+ckeYAPWorXvpF+D+l42r4zSS6erjL6e0VybtdKZa5pWlUxXllIBvEXvnmLA+VhQA16xWZk1Sy5JP0ENxqcWf0sfhzbRlruKLpLAH+n10jQLFaLw+v5jJEYxefDO1yoXFfMnPC8Izyh41b0qI15Ex4qrie8e+MDylnuo3w5eJ3/AHjDZ5K6/g+nGH0Ky79dYDvn7417p9IVXJ+ev0pEkiFHCvLvsQfZZh1PLn+0RVnvaHhwg2zoJOfOM4iyrj0+keUhxieQh8y06fX1zhiY2f1PrGIaHWO2geYo4P0MIt+0paAxLaDE+lHio7V8SlTiX5d5x9KUjrIE1tXbqZIJxOF0Y8d35irbQ2hMnEBdAf06NhxgaxyDMWVqN67qcTmKxLWOw3i7b/b7Q+ALI2eSKeUcH4YQzt2yNZUpH9VPU+5iyzbOAmvL8tET4ikhUgj1x30PMRasRKNjTLMhSf5aivyqCr3mFHQCQEgvqXLBiITZrSKfD8ikmspZooD9JCscCxOD4xIJm/Fl/Cmm7OSmisBMBzb9X9yTnWIi0gpUUqAvgeV/MCBgATVQ0OIwjQEWxKpswFATf1OKBk+aWpxLAbx9u7MCfhpSorcOVENeUrEJH6UhIGODkwg7TmfE8iWVNSBWgBTiqud0kVhVrCyApyR8qdwoHw/UQTwhCNmSE3Sm7hmzK3k64/SFTNmsSlgyE3lkFzUOkKyeuAwzhyYgy0BaiK/KNW3aA1/1Azg6VL+FYyVfPOVnjdTVR+kOgBIsTpfOFWdakKBBuqGYOv7RK7Ns/wDLFMvpu9TAs2Q6nG/9sO3g04kbF4nWlr4vaEUwifsO3ELzbUGnURWrNZwfKe90LNhUhQrufjl+YMK63gcGfHvv8rlp4Hv9ortinTEmhfc/WuGET1ltKqFQPEV+8ZKSlJ4d6+sH2Q8H7eA5c68zHhljpXt4PsqVPjppl3hugQictsASdxiOt0uYQ9Ujd7tSJ4ybrMOn4gS3YNTi0YhUPaFnpgd573PFVtNm8xDenD8xfNppxw5fjoIgLNYnmvpXDPLr9I6QPWSw3AlPOmeJMSlms4oemu6sKlSg9WzBbXLcP3gyWhtH9aPpAgtslUA7p03RD+JpX8hWOEWOZKBx+/CIDxOwlnf++EUNVq0KVNky6F01RMGRGSjkCKQVtBQMpKly/ioYKJqmYgKDggijivFqw3sWddUJSkulYBBOFQ7Q9brJMkB0F0P5C7hlFzLXoCcDkeMbZRc2xXpaDeK5aV0V/UCCWBxBNARiD6Q9KUom6c8KHPIOMO2gQSrqKgpvrKgjJF104HMkGtMBBEuYqXJUtz/Sk/0u7kaFgW3tCCbTJ/mUHmZnUp7iQKkDBGJ+ZyN0ctFu+JKWW8stICMXIokE1q5JMBLN2WBgZjEgYhD+X1UYMtzCzKw881KA39MpLnqqJJWwpPwxwr20NBDqwp16ZQfZpf8AKB3ZnhCJEupy67gekZaestkYuO/x7xJGS4ILcsNMobkWcDsDAQQpGXNyDBqJsyB65t3hEzs+XjhuDHlhjWIScsJUD01ES+ySCzHHePXgfeAp6Vs4KAe6C2hI+kJEpSDjTRiRro49OkE2Ni3DVOeHQdYPTZ0nE/8AIRAQtL5jnEfb5hu+x/MSN3eenvEbb5blnzANBxP2jBVvaC8Xem/8wNs+zG7eNFLrSlP05wZabPeW2RLmjUeChJPtR/tSkbQVCCMj3hC0pO+HSj19PxCEq16D8QJ0O+e/d394qviq8QBWhL+lNItaju6fZoru3keRZbpGoEDsWxiamUC5BCkUOBQQoZYsekSW0JM+zhSZiPiymL08wBBa8GqK4iIrwvPAQpWcqalbY0U6FRrlllpWEXkpUCzuNXQfV0iK3FGJTEoWWkrWSRQKJUoahXluN/deqKlo9tTZiwEBbplJINGOgJoWJYAc9Yktp7F/6baM2UVMhZKUlQLqExiyboJLgtTpHvFN+Wn4Zs8oSh8pF8vleJHlBphVo1rKD2ZKE60AC8STlUISKAucS31gjxIwXJkp+VAdn/8AkU/0aLb/AA42chdnWpQYgKIYsXJYOWrjFH2zOC7atvlC7oxwTT7Qz1fFrQppYB004N6w5ZWy+mYjhR5Aw98sYIssg8NP2jLQiSUt98PvrHlTg7d8IZnSl5FIrm54MOMMnZc5qTEVOSWbWj9tATtpD1BHZL591gjYdpKZl16KBIzqMRjX8b4A/wDCJxoZzY1CB74PBWxtkfCmoXMnlYfApYOaDA4RBoNglpbvQDXdEim6Mun5gezJCRhXHEw78UaDmYEfN3TofeA7XKDFWQCjhmQAM4NKj2T7w1PLhizHefeMFAJsYAfAqrhyhRkpAxx5nhEgog4gA/5cmD0gYywc+rvw3QxI2etKcwOnf4gJM4Le6QoDEh/rgYlJuzkqqUg8W6PCDKbHDQMA26NAAVgYs/AxBbeU6CKEv31ixTccOrc9IrXiGZSlMc+3i3sqz4NWDPmSizTEEV1xHWNZ8MWu/Z0uReTQh8x/3I6xiOxZ5l2iWr+4PwNDGijxOmxzJwKSozGMuWP1KXVIwp5h9Y1yjMD+L7KmftOaVOZcpMtDkFQvKTeuhIIB8rkucsC4gWybDmTZKb8wywuoTLQlKWwTTE0+sOm2JmTUyEm/M8y56xVIKh/MA1OCBoBEjbrelCFqZ0oSwoPTPT6QEP4YULPZJin+ULchv0E4chzjNrDWcHzUOpi0yrX/AOnzKnzlCGIrecqm9Ep5mK7smX/OR/kOcbn1mtBXZ3SN4EEIlHBsOGYzPpBEuygsdB+TDhs4f8axhowmWXo41A77aC/g147374R6RZQXep1bl9IfEgdgRIyZOEMS5BmTpcsfqUCRiQE1OVIKWkD9gPV4kvDuymecv5lBkhgWTkfXGC0p9ldtHUg6nmIbCRr/AMR7x1Cd/Qe8EAhzqeY94ZmKO+OqTw5GElG8dY51qG5oURTql4YmORRwWbCuFIcSNK73PrHig4sn0IfrGoKHWlW//WGZ0o4//n6esFTUn+3/AGENTaNgfWG3FERNCq0po31ir7elqrpjpFutMok0I5xXtvSf5ai4cD6RiXtus2s0j+YnR/vnF12tZQRIWTdI8pIofQ5Z1it7Ns5UadfzFot7mSQf0Iv5M6cPu/GO1rnIAlmXZ5RUhISZnlQa1Z64615axHTlFTSgT5ym9pqTrQQUuyFIM5ZvrIZ8gMgAMA2kDWCX5ry6KWQlBLeVLfzFF9EsOJhBXiS0gIRLSwxmKA1WfL63QOcQuzE+dB/vHIERI7ZsS1LWohkmqdAAwSOLAQJssAKSM74+vtGp4PrWJcsNlXefaOFAwbdn7Q/Z5HlFD05s3bw6JIOR5CObYRCWy6n7CHWG5vXP0guVJGh6emUKEsf0np6wIHZbGJimIpiccPs+EWEFOg6w1ZZQSMC5xw9oISvcentBU4kp0HWFJbQdYUOB6e0KCjoentDFXlyuPT3hN3j094cUjhzhlSNw5wYDSpJrUs/BtP1ZRxNMCo729jD/AMGmDw2uUdDzMRDKQ1Ktwwb7w8hBYVVx7MNzJKv6ephKbMWYg9YO0GtSCTiS3esVvxTZyJExVSADiOG/dFsVYq/L3viD8V2BRss4BNSlhniwHWOcl3tvrFB8MzL6XTlRWZ3RKbUm3ZM9ZNLpQnV1UpSsCWbYy5V0y0soC7mAoDJevGIfbk+fMcTUXAP015ucaR6M2ufxGWS1TFKQlK1Auwrg2fIRO2vw8hai1pQFppcU9Gyv4Eu/qYjPDNnIWqZ/Q55V+t0esK2jZZoF9TXScXrXEtxjd9Z+LKxmSQJoTeH6gpxTPGkVZNoSJwSgXyFVbAMQ7HPjBmzthzp4ZSrqT+l6ti6mBYbsYtey/BiACz4aUwyz03/fPh9WqVKdiwrhjn9YMTLGFDurHLGBcQa/KKAA1YZ8YfExszwuh4w076JGmPf7QiUBeIowrnRsB94e+IAHq+8CPSqDEuanyjv9oEd+IP7esdSsbo58Uan/AFEKTNpieQgR5J3CF3+EJTPGp5CFpmceQjYNBT6dITM/+vSE/HPYhxczcOUCN+g5QhZ3JhxatwjlNB194kaUNyY41cEwtStw6+8c+JuHX3iTxFMEwHb5LpNBUgdRBZnbhCJkzDyjHvOLEgF7CBJfB3GFNMM6Y9j1r2IhaSlSQQcn6jQxYHBGA6+8INnTSkc7crfxQtnbFlWX4xLqF+6hyHoxU+TXiA9PlhjZ+zJls/mlJKUTCgea8lLM6k3jXedzRdrNsyWZs1w7KataLSFKFd5POCfgJloZACQCwAAAHAaxuXtkHYdjJRSv+vmPtErLs4AZiPSEy0sI7ehGkS5dB82mEduD+7/X6whK/L6n6n2jktWMSOKQ5A81K4codEv/AC5QOkY8YelmKRac+Hx/1hQTx/1hgqj1+FCkp4/6w8kceUBpMOhUSf/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2558" name="AutoShape 30" descr="data:image/jpeg;base64,/9j/4AAQSkZJRgABAQAAAQABAAD/2wCEAAkGBhQSERQUExQWFRUWGBoYFxUYFxsVGhcdFBoYGBQZGBgYGyceFx0jGRQXHy8gIycpLCwsFR4xNTAqNSYrLCkBCQoKDgwOFw8PFCkcHBwpKSkpKSkpKSkpKSksKSkpKSkpKSkpKSkpKSkpKSwpKSkpKSksKSksKSkpLCkpKSksLP/AABEIAOwAsAMBIgACEQEDEQH/xAAcAAABBQEBAQAAAAAAAAAAAAAEAgMFBgcBAAj/xAA/EAABAgMFBgQFAgYBAgcAAAABAhEAAyEEEjFBUQVhcZGh8AYigdETMrHB4ULxByNSYnKSohTiFSQlM1OCwv/EABgBAQEBAQEAAAAAAAAAAAAAAAEAAgME/8QAGxEBAQEAAwEBAAAAAAAAAAAAAAERAiExQRL/2gAMAwEAAhEDEQA/ALwJp175R4L4co8mYc36fcQ6kjsCPHHckAaDrCkkaDmY6FDQ8hHitsAentGg58QaDr7wkzT2PxHviKyCu/SEqWrRXfpFanb6ten4gLaW2ESEFUxbaBqngGiM8TeLE2VLVVNV8qHL8ToIy/bW1lzCVzVXlnJyw0AGbRSaqtW1P4sKBIky3AzUxPIYRAr/AIoWwlwQOQ+0QEqalWI+wif2bsiUqhCX4l+TVjeSfB2NsH8XJ6SPiy0rHBj0i47G/iPZbQwJEtRyXg+5TxSLd4YlthdO4vFU2js34ZLOO+RiyVdvon4gyblHficOUYx4S/iNNsxEuab8rCtSn/EnLdGuWLaQmJStBKkqDghqg+kc+XXrU7Fibw5Qq8ex+IQJitFd+kOC9oesScvHfy/EeJVv5fiPMrQ9Y4x0MScKjv5fiEFRz+kLZW+PG9/dAiBNGg6w8hY0HWGbx0V36QtEzjyHtDKnJbdkw6Du/wCRhKVbukKCjp0iicMzGg5n3hpU3hzMLmLOh5D2hhU1W/kPaG0OKXwis+MPFwsstkgGarCmG8xYpk4gE15D2jFtu242m1LWXIvMOAw6RnjNpoG1Wxalla1Xlmqju03RHTppWXyyh21DGuJPtEt4c8LTJ3nJKU5UqeBwEdvGPQFiSEl1JHqTypFp2VblN/7dAMUlKhuwrE/ZfA17FI4qJJ5Ch5Q7N/hxOlG9IWkvik+U8GwPQxi8pWsQdt2llQA5qw4OKpO4xXNpzNQ3rSvecW3aPh6bW+gpIo4rzpUQHZvDpV5QAQcsvQZehh1KFPlEYxeP4eeJjLV8FZ8hqmuBzEEz/AZIfCIC2eGVy1eV3FQRk2+K2cpiyxtaZ+4dYeRMfIdIongTxf8AG/8ALzmE1I8pb5wMc6EdYviSN3L8xy7lytPXtw6R4HhyHtC7/bCOgnfy/EaBs+nIe0Jv7hyhxRV/d36Qk3v7uX4iRt+EKEzcOZ946Srfy/EIvHQ8h7Qaj4Ud3M+8eKuHOE+bU9+se82p79YUbWTu5w2o8OcOgq1PfrAtsJYgkty6vGbUg/GO2PgWZZHzKBSlnzo9ePWMms1pAGpam8nE+giT8cbfC5q5ctd5AAFDeDjFi7AVamLRCbFs5mKwdqqqxb7R148cjNvb1pRfmeXAULVHdWjXvD8gJlpOgA0jO5WzXWcEgkUGAA07yMaPs8lMpOoA+0Z59xqJ2zzYPlznGMQlhmv9q84kpZYNGMJ6asboZFnQMEpfVhCV7370hlU0b4katxiuW6U577x+kTtoNO/vEbaZPfY7eGRazXakxVntCZ0sspC34tkfpGz7J2qmdKRMRgtIIqaPl6GnpGPeLU+ZXp+/esW/+Eu1CuzqlPWWcGeivz9Y1ynWsz1oKZvd4+8ev9ufeEAq7TCwpXYjErRJ9IS/CFkq1PKG3VqeUaDilcOcN3ju5/mHVFWp5QkFW/lEiggapj13emEsdY4oHX6wVEzKVdMYr4o8VTpoUjyhBURebzqBqLxJ8tKUbCNom4Yxj3jqzolWhd0MLyXFPmUCo3Ro2O8w8PVy8VWTKFQdOW/fBFhCpRExyPMAFA+UalTAuN2cPi0ymDIAOYN4eucJO2F3VJcFJ/SRlV2Mdu3NabDaSsPMUCQQzChfAu27Bqb4ulhW8t9R22sZLsSzLmTUoSpklgovgHwjWim4hgMmApo0YsxuUXYVgFyQBvYRKWe3ylUC0k6AvGdbYsnxHVMWQhI+UKIA3lsTEBNQpQ/lzFhP9S5lwU0GJwjOatbekDWEzQK8e+MYzsyyz0ELTOW2SkTb6SM8D9RGhbM2hM+D5y6hm2IizCPtU/Tt4iLZtFCKLUOGJig+J/FE2bNMpBUhKaG6WJIxrkIFstpSUXZiixw8xSFEYgqAZRqMTnD+RqT8YXVC+hTght7itfQwD4F2mbNPSp2Sfm/xNDyofQwDtIIYhAYNhUsYjJE4hSSMQcOOXesbk6Zvr6Pll9Of5hYB3c/zFJ8A+KPiXrMs+eV8pI+ZIah3pw4cIuqidRyjhZjoSoHVPP8AMIr/AG8/zClE69PxCLx1HL8RB0g7uf5hQB3c/wAwhSzqOX4hQmHUcvxGwcvnfzhszS+ffpDl7u9HHrnzjFMJUdX6RlH8UrAPiImpvVYLpR8m1LfbWNYnKG/mIqnjTZip1mUEYu7HMZiLjcps2MclqUcApQYeUb93pAZXE5O2YtF4YJciuQYEuR6YcYZ2fsgzFlKS90XvKXp9eMemVyxzw1OKbTLb+oODnVj9TG32eSCkPWMWs8pSJySKG+K4tUDjG1bOmBhHPm1xBW7wdKmVIPPNtO8Ig7b4Vl/DuJBQsOCpJIKgWFSCFCm9qkZxoiJiSKhqZQ1Osks5d8o5ytKL4b8IIStryqPeoGU+D1xHvrFoslkSkM2RAzbSsHXUgEJDcBDCS5prrD6mYyfCwNrmJVgVkijgjFjpEjtbwlJJCiFIarCuNSMNcmfe0EWq1j/q5gB/UKPhT8RZZJvID6Y/n3jQZ3adgtJUWYB29cIrOy7MSXAq/wAxwDaD9R+lI0bxda0plFCfXgIouz9mzJoCUA+YlIb9V0XlUFWjUvQWb+GVkSLZOc3vIbqsQagL4/ShjWKNiOUUzwd4aVZipa7oUQEslKmAG8/amMW0KO/kfaOfK7WpDt4a/wDEQgnf0EJHHofaFjj9faCVEqXv6CO36YnkI9d3nkYUEf5f6n7xuAm4N3M+0eYbuZjp4jv0hqYd479I50krqcv9oHVKBP8A3QqYrINDQ4iukWELbdhSZnzIS+rseY49Yrtu8GIQsTbOoS5md4lYUNC9R3pFqmE6j0hmYXGXOHuBkm0bFMk2hRUpF7GmHbNGjbC2jflpJ0D8cxziueIrJKE43ixUHJJp5iQTuwPKDfCqnkpbKnFqfSOnsC8SZnfZhxczGsBWKbRvrBQUMThGUYmTFAKUcACcO+xANi8QSVOQv5D5gQU4VJTeABG8PEiLWk0Dd99YidtbOTNSJXypOaXDPwpzghU637XlKtLoAqsecFyb27KLrKmtLfdFPk+EkWdRWpSlkGl5g28amJOzbSvJITgOne+NhAeJllZWXwDA8afSLD4V2WESkk4tpkS+MV22C8UpP61YCrgD7vF3shusw3AAnIRVRKSS1KmHkLO/vsQEmcdPrCvibvr7xjCOEwjXj7w6ica4xHif25b6wtE/tz7wYkkF7zHhXWBROO/mfesESZtMOp941A4JhzV336wPNtDZ+phxU5qlx6j2gaZPfM8adIzS8ue+cI+Nv9BCTO48x0jnxPQekSLEze3LOB5k0vj6mHFTePTpA65o39O84UhPEuw02lGLLAN1XHEHdDXhuQJTyj+nDgaxLWmZv9GECWW5MmqZTKQwWP7V/KRSrKLHiIdSWdt47eCLzpI173wPaJSkUUN767x3nHpUyIGpexikEpnzAd4QoDgCmnOAbbstSTfNpXeZhea7uwYiJoSH1HfekN2rZiFI8ylHdl+8BUS17JuoI/6iZMUo+Y3qKKs93ODLJKEizkM6iakY8e9Yl5uy0oUDXiftEDt22i82N3APn+kftGwc2ZJClAlnBpUY5nmekWGVMG7nxivbOmMkb6vq+J4RMyVucss4KUiFOMuZhQXuFMnhhBpl36wm9w7eBCgvg379+sEII0HP7wChY1DDP8w/LAL1HOJJKWW079IdlNuFN577wgBHEc4NkLBzH1glTy1g/vAcxQ7L9PvDyiNRyIhlSQXqOogRpRrnxfvvKFpOVecccAU+rNr3jCMMG50Gv1hxOqVnXn3rA88cekKUx0pgICttuSgEqIAFSXiwhtpW5MtJJLAcD+8UVe0ZiZqp0pTLckZghnKSMwQC4PSHtoW1U+YVYJB8ow+vrAq1GXKTNYFljHMYFw9aGNyYzatux/4ryTL+HaZRTo3nA3pOIG7rBEnxnZFTLsua74XklFdKipjNbdYQU/FleaVnmqW+AVu0O7WESNhLWAXSCv5ATVW58AdASHjX5jO1sH/jwTnz94Fn+MJTNebVq94Rk5ts+U6SpQIoUqqeFYcn2+ckeYAPWorXvpF+D+l42r4zSS6erjL6e0VybtdKZa5pWlUxXllIBvEXvnmLA+VhQA16xWZk1Sy5JP0ENxqcWf0sfhzbRlruKLpLAH+n10jQLFaLw+v5jJEYxefDO1yoXFfMnPC8Izyh41b0qI15Ex4qrie8e+MDylnuo3w5eJ3/AHjDZ5K6/g+nGH0Ky79dYDvn7417p9IVXJ+ev0pEkiFHCvLvsQfZZh1PLn+0RVnvaHhwg2zoJOfOM4iyrj0+keUhxieQh8y06fX1zhiY2f1PrGIaHWO2geYo4P0MIt+0paAxLaDE+lHio7V8SlTiX5d5x9KUjrIE1tXbqZIJxOF0Y8d35irbQ2hMnEBdAf06NhxgaxyDMWVqN67qcTmKxLWOw3i7b/b7Q+ALI2eSKeUcH4YQzt2yNZUpH9VPU+5iyzbOAmvL8tET4ikhUgj1x30PMRasRKNjTLMhSf5aivyqCr3mFHQCQEgvqXLBiITZrSKfD8ikmspZooD9JCscCxOD4xIJm/Fl/Cmm7OSmisBMBzb9X9yTnWIi0gpUUqAvgeV/MCBgATVQ0OIwjQEWxKpswFATf1OKBk+aWpxLAbx9u7MCfhpSorcOVENeUrEJH6UhIGODkwg7TmfE8iWVNSBWgBTiqud0kVhVrCyApyR8qdwoHw/UQTwhCNmSE3Sm7hmzK3k64/SFTNmsSlgyE3lkFzUOkKyeuAwzhyYgy0BaiK/KNW3aA1/1Azg6VL+FYyVfPOVnjdTVR+kOgBIsTpfOFWdakKBBuqGYOv7RK7Ns/wDLFMvpu9TAs2Q6nG/9sO3g04kbF4nWlr4vaEUwifsO3ELzbUGnURWrNZwfKe90LNhUhQrufjl+YMK63gcGfHvv8rlp4Hv9ortinTEmhfc/WuGET1ltKqFQPEV+8ZKSlJ4d6+sH2Q8H7eA5c68zHhljpXt4PsqVPjppl3hugQictsASdxiOt0uYQ9Ujd7tSJ4ybrMOn4gS3YNTi0YhUPaFnpgd573PFVtNm8xDenD8xfNppxw5fjoIgLNYnmvpXDPLr9I6QPWSw3AlPOmeJMSlms4oemu6sKlSg9WzBbXLcP3gyWhtH9aPpAgtslUA7p03RD+JpX8hWOEWOZKBx+/CIDxOwlnf++EUNVq0KVNky6F01RMGRGSjkCKQVtBQMpKly/ioYKJqmYgKDggijivFqw3sWddUJSkulYBBOFQ7Q9brJMkB0F0P5C7hlFzLXoCcDkeMbZRc2xXpaDeK5aV0V/UCCWBxBNARiD6Q9KUom6c8KHPIOMO2gQSrqKgpvrKgjJF104HMkGtMBBEuYqXJUtz/Sk/0u7kaFgW3tCCbTJ/mUHmZnUp7iQKkDBGJ+ZyN0ctFu+JKWW8stICMXIokE1q5JMBLN2WBgZjEgYhD+X1UYMtzCzKw881KA39MpLnqqJJWwpPwxwr20NBDqwp16ZQfZpf8AKB3ZnhCJEupy67gekZaestkYuO/x7xJGS4ILcsNMobkWcDsDAQQpGXNyDBqJsyB65t3hEzs+XjhuDHlhjWIScsJUD01ES+ySCzHHePXgfeAp6Vs4KAe6C2hI+kJEpSDjTRiRro49OkE2Ni3DVOeHQdYPTZ0nE/8AIRAQtL5jnEfb5hu+x/MSN3eenvEbb5blnzANBxP2jBVvaC8Xem/8wNs+zG7eNFLrSlP05wZabPeW2RLmjUeChJPtR/tSkbQVCCMj3hC0pO+HSj19PxCEq16D8QJ0O+e/d394qviq8QBWhL+lNItaju6fZoru3keRZbpGoEDsWxiamUC5BCkUOBQQoZYsekSW0JM+zhSZiPiymL08wBBa8GqK4iIrwvPAQpWcqalbY0U6FRrlllpWEXkpUCzuNXQfV0iK3FGJTEoWWkrWSRQKJUoahXluN/deqKlo9tTZiwEBbplJINGOgJoWJYAc9Yktp7F/6baM2UVMhZKUlQLqExiyboJLgtTpHvFN+Wn4Zs8oSh8pF8vleJHlBphVo1rKD2ZKE60AC8STlUISKAucS31gjxIwXJkp+VAdn/8AkU/0aLb/AA42chdnWpQYgKIYsXJYOWrjFH2zOC7atvlC7oxwTT7Qz1fFrQppYB004N6w5ZWy+mYjhR5Aw98sYIssg8NP2jLQiSUt98PvrHlTg7d8IZnSl5FIrm54MOMMnZc5qTEVOSWbWj9tATtpD1BHZL591gjYdpKZl16KBIzqMRjX8b4A/wDCJxoZzY1CB74PBWxtkfCmoXMnlYfApYOaDA4RBoNglpbvQDXdEim6Mun5gezJCRhXHEw78UaDmYEfN3TofeA7XKDFWQCjhmQAM4NKj2T7w1PLhizHefeMFAJsYAfAqrhyhRkpAxx5nhEgog4gA/5cmD0gYywc+rvw3QxI2etKcwOnf4gJM4Le6QoDEh/rgYlJuzkqqUg8W6PCDKbHDQMA26NAAVgYs/AxBbeU6CKEv31ixTccOrc9IrXiGZSlMc+3i3sqz4NWDPmSizTEEV1xHWNZ8MWu/Z0uReTQh8x/3I6xiOxZ5l2iWr+4PwNDGijxOmxzJwKSozGMuWP1KXVIwp5h9Y1yjMD+L7KmftOaVOZcpMtDkFQvKTeuhIIB8rkucsC4gWybDmTZKb8wywuoTLQlKWwTTE0+sOm2JmTUyEm/M8y56xVIKh/MA1OCBoBEjbrelCFqZ0oSwoPTPT6QEP4YULPZJin+ULchv0E4chzjNrDWcHzUOpi0yrX/AOnzKnzlCGIrecqm9Ep5mK7smX/OR/kOcbn1mtBXZ3SN4EEIlHBsOGYzPpBEuygsdB+TDhs4f8axhowmWXo41A77aC/g147374R6RZQXep1bl9IfEgdgRIyZOEMS5BmTpcsfqUCRiQE1OVIKWkD9gPV4kvDuymecv5lBkhgWTkfXGC0p9ldtHUg6nmIbCRr/AMR7x1Cd/Qe8EAhzqeY94ZmKO+OqTw5GElG8dY51qG5oURTql4YmORRwWbCuFIcSNK73PrHig4sn0IfrGoKHWlW//WGZ0o4//n6esFTUn+3/AGENTaNgfWG3FERNCq0po31ir7elqrpjpFutMok0I5xXtvSf5ai4cD6RiXtus2s0j+YnR/vnF12tZQRIWTdI8pIofQ5Z1it7Ns5UadfzFot7mSQf0Iv5M6cPu/GO1rnIAlmXZ5RUhISZnlQa1Z64615axHTlFTSgT5ym9pqTrQQUuyFIM5ZvrIZ8gMgAMA2kDWCX5ry6KWQlBLeVLfzFF9EsOJhBXiS0gIRLSwxmKA1WfL63QOcQuzE+dB/vHIERI7ZsS1LWohkmqdAAwSOLAQJssAKSM74+vtGp4PrWJcsNlXefaOFAwbdn7Q/Z5HlFD05s3bw6JIOR5CObYRCWy6n7CHWG5vXP0guVJGh6emUKEsf0np6wIHZbGJimIpiccPs+EWEFOg6w1ZZQSMC5xw9oISvcentBU4kp0HWFJbQdYUOB6e0KCjoentDFXlyuPT3hN3j094cUjhzhlSNw5wYDSpJrUs/BtP1ZRxNMCo729jD/AMGmDw2uUdDzMRDKQ1Ktwwb7w8hBYVVx7MNzJKv6ephKbMWYg9YO0GtSCTiS3esVvxTZyJExVSADiOG/dFsVYq/L3viD8V2BRss4BNSlhniwHWOcl3tvrFB8MzL6XTlRWZ3RKbUm3ZM9ZNLpQnV1UpSsCWbYy5V0y0soC7mAoDJevGIfbk+fMcTUXAP015ucaR6M2ufxGWS1TFKQlK1Auwrg2fIRO2vw8hai1pQFppcU9Gyv4Eu/qYjPDNnIWqZ/Q55V+t0esK2jZZoF9TXScXrXEtxjd9Z+LKxmSQJoTeH6gpxTPGkVZNoSJwSgXyFVbAMQ7HPjBmzthzp4ZSrqT+l6ti6mBYbsYtey/BiACz4aUwyz03/fPh9WqVKdiwrhjn9YMTLGFDurHLGBcQa/KKAA1YZ8YfExszwuh4w076JGmPf7QiUBeIowrnRsB94e+IAHq+8CPSqDEuanyjv9oEd+IP7esdSsbo58Uan/AFEKTNpieQgR5J3CF3+EJTPGp5CFpmceQjYNBT6dITM/+vSE/HPYhxczcOUCN+g5QhZ3JhxatwjlNB194kaUNyY41cEwtStw6+8c+JuHX3iTxFMEwHb5LpNBUgdRBZnbhCJkzDyjHvOLEgF7CBJfB3GFNMM6Y9j1r2IhaSlSQQcn6jQxYHBGA6+8INnTSkc7crfxQtnbFlWX4xLqF+6hyHoxU+TXiA9PlhjZ+zJls/mlJKUTCgea8lLM6k3jXedzRdrNsyWZs1w7KataLSFKFd5POCfgJloZACQCwAAAHAaxuXtkHYdjJRSv+vmPtErLs4AZiPSEy0sI7ehGkS5dB82mEduD+7/X6whK/L6n6n2jktWMSOKQ5A81K4codEv/AC5QOkY8YelmKRac+Hx/1hQTx/1hgqj1+FCkp4/6w8kceUBpMOhUSf/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629400" y="4876800"/>
            <a:ext cx="1524000" cy="1867636"/>
            <a:chOff x="2209800" y="4876800"/>
            <a:chExt cx="1524000" cy="1867636"/>
          </a:xfrm>
        </p:grpSpPr>
        <p:pic>
          <p:nvPicPr>
            <p:cNvPr id="22556" name="Picture 28" descr="http://upload.wikimedia.org/wikipedia/commons/thumb/c/c6/Orson_Pratt_engraving.png/220px-Orson_Pratt_engraving.png"/>
            <p:cNvPicPr>
              <a:picLocks noChangeAspect="1" noChangeArrowheads="1"/>
            </p:cNvPicPr>
            <p:nvPr/>
          </p:nvPicPr>
          <p:blipFill>
            <a:blip r:embed="rId11" cstate="print"/>
            <a:srcRect/>
            <a:stretch>
              <a:fillRect/>
            </a:stretch>
          </p:blipFill>
          <p:spPr bwMode="auto">
            <a:xfrm>
              <a:off x="2209800" y="4876800"/>
              <a:ext cx="1204784" cy="1620983"/>
            </a:xfrm>
            <a:prstGeom prst="rect">
              <a:avLst/>
            </a:prstGeom>
            <a:noFill/>
          </p:spPr>
        </p:pic>
        <p:sp>
          <p:nvSpPr>
            <p:cNvPr id="29" name="Rectangle 28"/>
            <p:cNvSpPr/>
            <p:nvPr/>
          </p:nvSpPr>
          <p:spPr>
            <a:xfrm>
              <a:off x="2209800" y="6436659"/>
              <a:ext cx="1524000" cy="307777"/>
            </a:xfrm>
            <a:prstGeom prst="rect">
              <a:avLst/>
            </a:prstGeom>
          </p:spPr>
          <p:txBody>
            <a:bodyPr wrap="square">
              <a:spAutoFit/>
            </a:bodyPr>
            <a:lstStyle/>
            <a:p>
              <a:pPr fontAlgn="base"/>
              <a:r>
                <a:rPr lang="en-US" sz="1400" dirty="0">
                  <a:solidFill>
                    <a:schemeClr val="bg1"/>
                  </a:solidFill>
                </a:rPr>
                <a:t> Orson Pratt</a:t>
              </a:r>
            </a:p>
          </p:txBody>
        </p:sp>
      </p:grpSp>
      <p:grpSp>
        <p:nvGrpSpPr>
          <p:cNvPr id="44" name="Group 43"/>
          <p:cNvGrpSpPr/>
          <p:nvPr/>
        </p:nvGrpSpPr>
        <p:grpSpPr>
          <a:xfrm>
            <a:off x="8458200" y="5029201"/>
            <a:ext cx="1752600" cy="1679377"/>
            <a:chOff x="5257800" y="5029200"/>
            <a:chExt cx="1752600" cy="1679377"/>
          </a:xfrm>
        </p:grpSpPr>
        <p:sp>
          <p:nvSpPr>
            <p:cNvPr id="61" name="Rectangle 60"/>
            <p:cNvSpPr/>
            <p:nvPr/>
          </p:nvSpPr>
          <p:spPr>
            <a:xfrm>
              <a:off x="5257800" y="6400800"/>
              <a:ext cx="1752600" cy="307777"/>
            </a:xfrm>
            <a:prstGeom prst="rect">
              <a:avLst/>
            </a:prstGeom>
          </p:spPr>
          <p:txBody>
            <a:bodyPr wrap="square">
              <a:spAutoFit/>
            </a:bodyPr>
            <a:lstStyle/>
            <a:p>
              <a:pPr fontAlgn="base"/>
              <a:r>
                <a:rPr lang="en-US" sz="1400" dirty="0">
                  <a:solidFill>
                    <a:schemeClr val="bg1"/>
                  </a:solidFill>
                </a:rPr>
                <a:t> Lyman E. Johnson</a:t>
              </a:r>
            </a:p>
          </p:txBody>
        </p:sp>
        <p:pic>
          <p:nvPicPr>
            <p:cNvPr id="22562" name="Picture 34" descr="The original Quorum of Twelve"/>
            <p:cNvPicPr>
              <a:picLocks noChangeAspect="1" noChangeArrowheads="1"/>
            </p:cNvPicPr>
            <p:nvPr/>
          </p:nvPicPr>
          <p:blipFill>
            <a:blip r:embed="rId12" cstate="print"/>
            <a:srcRect l="77140" t="68188" b="2298"/>
            <a:stretch>
              <a:fillRect/>
            </a:stretch>
          </p:blipFill>
          <p:spPr bwMode="auto">
            <a:xfrm>
              <a:off x="5257800" y="5029200"/>
              <a:ext cx="1670050" cy="1447800"/>
            </a:xfrm>
            <a:prstGeom prst="rect">
              <a:avLst/>
            </a:prstGeom>
            <a:noFill/>
          </p:spPr>
        </p:pic>
      </p:grpSp>
      <p:grpSp>
        <p:nvGrpSpPr>
          <p:cNvPr id="43" name="Group 42"/>
          <p:cNvGrpSpPr/>
          <p:nvPr/>
        </p:nvGrpSpPr>
        <p:grpSpPr>
          <a:xfrm>
            <a:off x="2362200" y="4724401"/>
            <a:ext cx="1600200" cy="1984177"/>
            <a:chOff x="6781800" y="4343400"/>
            <a:chExt cx="1600200" cy="1984177"/>
          </a:xfrm>
        </p:grpSpPr>
        <p:pic>
          <p:nvPicPr>
            <p:cNvPr id="22560" name="Picture 32" descr="http://upload.wikimedia.org/wikipedia/commons/e/e7/John_F._Boynton.JPG"/>
            <p:cNvPicPr>
              <a:picLocks noChangeAspect="1" noChangeArrowheads="1"/>
            </p:cNvPicPr>
            <p:nvPr/>
          </p:nvPicPr>
          <p:blipFill>
            <a:blip r:embed="rId13" cstate="print"/>
            <a:srcRect/>
            <a:stretch>
              <a:fillRect/>
            </a:stretch>
          </p:blipFill>
          <p:spPr bwMode="auto">
            <a:xfrm>
              <a:off x="6858000" y="4343400"/>
              <a:ext cx="1266825" cy="1686768"/>
            </a:xfrm>
            <a:prstGeom prst="rect">
              <a:avLst/>
            </a:prstGeom>
            <a:noFill/>
          </p:spPr>
        </p:pic>
        <p:sp>
          <p:nvSpPr>
            <p:cNvPr id="30" name="Rectangle 29"/>
            <p:cNvSpPr/>
            <p:nvPr/>
          </p:nvSpPr>
          <p:spPr>
            <a:xfrm>
              <a:off x="6781800" y="6019800"/>
              <a:ext cx="1600200" cy="307777"/>
            </a:xfrm>
            <a:prstGeom prst="rect">
              <a:avLst/>
            </a:prstGeom>
          </p:spPr>
          <p:txBody>
            <a:bodyPr wrap="square">
              <a:spAutoFit/>
            </a:bodyPr>
            <a:lstStyle/>
            <a:p>
              <a:pPr fontAlgn="base"/>
              <a:r>
                <a:rPr lang="en-US" sz="1400" dirty="0">
                  <a:solidFill>
                    <a:schemeClr val="bg1"/>
                  </a:solidFill>
                </a:rPr>
                <a:t> John F. Boynton</a:t>
              </a:r>
            </a:p>
          </p:txBody>
        </p:sp>
      </p:grpSp>
    </p:spTree>
    <p:extLst>
      <p:ext uri="{BB962C8B-B14F-4D97-AF65-F5344CB8AC3E}">
        <p14:creationId xmlns:p14="http://schemas.microsoft.com/office/powerpoint/2010/main" val="2557931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98E7420-F0C9-427F-AD96-E04B04D81952}"/>
              </a:ext>
            </a:extLst>
          </p:cNvPr>
          <p:cNvSpPr/>
          <p:nvPr/>
        </p:nvSpPr>
        <p:spPr>
          <a:xfrm>
            <a:off x="0" y="0"/>
            <a:ext cx="12192000" cy="6858000"/>
          </a:xfrm>
          <a:prstGeom prst="rect">
            <a:avLst/>
          </a:prstGeom>
          <a:solidFill>
            <a:schemeClr val="tx2">
              <a:lumMod val="50000"/>
            </a:schemeClr>
          </a:solidFill>
          <a:ln w="889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24000" y="1"/>
            <a:ext cx="9144000" cy="646331"/>
          </a:xfrm>
          <a:prstGeom prst="rect">
            <a:avLst/>
          </a:prstGeom>
          <a:noFill/>
        </p:spPr>
        <p:txBody>
          <a:bodyPr wrap="square" rtlCol="0">
            <a:spAutoFit/>
          </a:bodyPr>
          <a:lstStyle/>
          <a:p>
            <a:endParaRPr lang="en-US" dirty="0">
              <a:solidFill>
                <a:srgbClr val="FFC000"/>
              </a:solidFill>
            </a:endParaRPr>
          </a:p>
          <a:p>
            <a:endParaRPr lang="en-US" dirty="0">
              <a:solidFill>
                <a:srgbClr val="FFC000"/>
              </a:solidFill>
            </a:endParaRPr>
          </a:p>
        </p:txBody>
      </p:sp>
      <p:sp>
        <p:nvSpPr>
          <p:cNvPr id="7" name="TextBox 6"/>
          <p:cNvSpPr txBox="1"/>
          <p:nvPr/>
        </p:nvSpPr>
        <p:spPr>
          <a:xfrm>
            <a:off x="1524000" y="0"/>
            <a:ext cx="9144000" cy="707886"/>
          </a:xfrm>
          <a:prstGeom prst="rect">
            <a:avLst/>
          </a:prstGeom>
          <a:noFill/>
        </p:spPr>
        <p:txBody>
          <a:bodyPr wrap="square" rtlCol="0">
            <a:spAutoFit/>
          </a:bodyPr>
          <a:lstStyle/>
          <a:p>
            <a:pPr algn="ctr"/>
            <a:r>
              <a:rPr lang="en-US" sz="4000" dirty="0">
                <a:solidFill>
                  <a:schemeClr val="bg1"/>
                </a:solidFill>
              </a:rPr>
              <a:t>The Eight Witnesses</a:t>
            </a:r>
          </a:p>
        </p:txBody>
      </p:sp>
      <p:sp>
        <p:nvSpPr>
          <p:cNvPr id="8" name="Rectangle 7"/>
          <p:cNvSpPr/>
          <p:nvPr/>
        </p:nvSpPr>
        <p:spPr>
          <a:xfrm>
            <a:off x="1828800" y="914401"/>
            <a:ext cx="8458200" cy="5262979"/>
          </a:xfrm>
          <a:prstGeom prst="rect">
            <a:avLst/>
          </a:prstGeom>
        </p:spPr>
        <p:txBody>
          <a:bodyPr wrap="square">
            <a:spAutoFit/>
          </a:bodyPr>
          <a:lstStyle/>
          <a:p>
            <a:r>
              <a:rPr lang="en-US" sz="2400" i="1" dirty="0">
                <a:solidFill>
                  <a:schemeClr val="bg1"/>
                </a:solidFill>
              </a:rPr>
              <a:t>"Be it known unto all nations, </a:t>
            </a:r>
            <a:r>
              <a:rPr lang="en-US" sz="2400" i="1" dirty="0" err="1">
                <a:solidFill>
                  <a:schemeClr val="bg1"/>
                </a:solidFill>
              </a:rPr>
              <a:t>kindreds</a:t>
            </a:r>
            <a:r>
              <a:rPr lang="en-US" sz="2400" i="1" dirty="0">
                <a:solidFill>
                  <a:schemeClr val="bg1"/>
                </a:solidFill>
              </a:rPr>
              <a:t>, tongues, and people, unto whom this work shall come: </a:t>
            </a:r>
            <a:br>
              <a:rPr lang="en-US" sz="2400" i="1" dirty="0">
                <a:solidFill>
                  <a:schemeClr val="bg1"/>
                </a:solidFill>
              </a:rPr>
            </a:br>
            <a:r>
              <a:rPr lang="en-US" sz="2400" i="1" dirty="0">
                <a:solidFill>
                  <a:schemeClr val="bg1"/>
                </a:solidFill>
              </a:rPr>
              <a:t>That Joseph Smith, Jun., the translator of this work, has shown unto us the plates of which hath been spoken, which have the appearance of gold; and as many of the leaves as the said Smith has translated we did handle with our hands; and we also saw the engravings thereon, all of which has the appearance of ancient work, and of curious workmanship. And this we bear record with words of soberness, that the said Smith has shown unto us, for we have seen and hefted, and know of a surety that the said Smith has got the plates of which we have spoken. And we give our names unto the world, to witness unto the world that which we have seen. </a:t>
            </a:r>
            <a:br>
              <a:rPr lang="en-US" sz="2400" i="1" dirty="0">
                <a:solidFill>
                  <a:schemeClr val="bg1"/>
                </a:solidFill>
              </a:rPr>
            </a:br>
            <a:r>
              <a:rPr lang="en-US" sz="2400" i="1" dirty="0">
                <a:solidFill>
                  <a:schemeClr val="bg1"/>
                </a:solidFill>
              </a:rPr>
              <a:t>And we lie not, God bearing witness of it."  July 1829</a:t>
            </a:r>
            <a:endParaRPr lang="en-US" sz="2400" dirty="0">
              <a:solidFill>
                <a:schemeClr val="bg1"/>
              </a:solidFill>
            </a:endParaRPr>
          </a:p>
        </p:txBody>
      </p:sp>
    </p:spTree>
    <p:extLst>
      <p:ext uri="{BB962C8B-B14F-4D97-AF65-F5344CB8AC3E}">
        <p14:creationId xmlns:p14="http://schemas.microsoft.com/office/powerpoint/2010/main" val="3751317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372800B-AE33-4713-94AC-F5A22C35CB11}"/>
              </a:ext>
            </a:extLst>
          </p:cNvPr>
          <p:cNvSpPr/>
          <p:nvPr/>
        </p:nvSpPr>
        <p:spPr>
          <a:xfrm>
            <a:off x="0" y="0"/>
            <a:ext cx="12192000" cy="6858000"/>
          </a:xfrm>
          <a:prstGeom prst="rect">
            <a:avLst/>
          </a:prstGeom>
          <a:solidFill>
            <a:schemeClr val="tx2">
              <a:lumMod val="50000"/>
            </a:schemeClr>
          </a:solidFill>
          <a:ln w="889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24000" y="1"/>
            <a:ext cx="9144000" cy="646331"/>
          </a:xfrm>
          <a:prstGeom prst="rect">
            <a:avLst/>
          </a:prstGeom>
          <a:noFill/>
        </p:spPr>
        <p:txBody>
          <a:bodyPr wrap="square" rtlCol="0">
            <a:spAutoFit/>
          </a:bodyPr>
          <a:lstStyle/>
          <a:p>
            <a:endParaRPr lang="en-US" dirty="0">
              <a:solidFill>
                <a:srgbClr val="FFC000"/>
              </a:solidFill>
            </a:endParaRPr>
          </a:p>
          <a:p>
            <a:endParaRPr lang="en-US" dirty="0">
              <a:solidFill>
                <a:srgbClr val="FFC000"/>
              </a:solidFill>
            </a:endParaRPr>
          </a:p>
        </p:txBody>
      </p:sp>
      <p:sp>
        <p:nvSpPr>
          <p:cNvPr id="7" name="TextBox 6"/>
          <p:cNvSpPr txBox="1"/>
          <p:nvPr/>
        </p:nvSpPr>
        <p:spPr>
          <a:xfrm>
            <a:off x="1524000" y="0"/>
            <a:ext cx="9144000" cy="707886"/>
          </a:xfrm>
          <a:prstGeom prst="rect">
            <a:avLst/>
          </a:prstGeom>
          <a:noFill/>
        </p:spPr>
        <p:txBody>
          <a:bodyPr wrap="square" rtlCol="0">
            <a:spAutoFit/>
          </a:bodyPr>
          <a:lstStyle/>
          <a:p>
            <a:pPr algn="ctr"/>
            <a:r>
              <a:rPr lang="en-US" sz="4000" dirty="0">
                <a:solidFill>
                  <a:schemeClr val="bg1"/>
                </a:solidFill>
              </a:rPr>
              <a:t>The Eight Witnesses</a:t>
            </a:r>
          </a:p>
        </p:txBody>
      </p:sp>
      <p:grpSp>
        <p:nvGrpSpPr>
          <p:cNvPr id="22" name="Group 21"/>
          <p:cNvGrpSpPr/>
          <p:nvPr/>
        </p:nvGrpSpPr>
        <p:grpSpPr>
          <a:xfrm>
            <a:off x="7010400" y="838200"/>
            <a:ext cx="1828800" cy="2426732"/>
            <a:chOff x="6248400" y="914400"/>
            <a:chExt cx="1828800" cy="2426732"/>
          </a:xfrm>
        </p:grpSpPr>
        <p:pic>
          <p:nvPicPr>
            <p:cNvPr id="25602" name="Picture 2" descr="http://www.rickgrunder.com/ManuscriptsForSale/jwhitmer/jacwhitmer.jpg"/>
            <p:cNvPicPr>
              <a:picLocks noChangeAspect="1" noChangeArrowheads="1"/>
            </p:cNvPicPr>
            <p:nvPr/>
          </p:nvPicPr>
          <p:blipFill>
            <a:blip r:embed="rId2" cstate="print"/>
            <a:srcRect/>
            <a:stretch>
              <a:fillRect/>
            </a:stretch>
          </p:blipFill>
          <p:spPr bwMode="auto">
            <a:xfrm>
              <a:off x="6248400" y="914400"/>
              <a:ext cx="1625048" cy="2057400"/>
            </a:xfrm>
            <a:prstGeom prst="rect">
              <a:avLst/>
            </a:prstGeom>
            <a:noFill/>
          </p:spPr>
        </p:pic>
        <p:sp>
          <p:nvSpPr>
            <p:cNvPr id="9" name="Rectangle 8"/>
            <p:cNvSpPr/>
            <p:nvPr/>
          </p:nvSpPr>
          <p:spPr>
            <a:xfrm>
              <a:off x="6248400" y="2971800"/>
              <a:ext cx="1828800" cy="369332"/>
            </a:xfrm>
            <a:prstGeom prst="rect">
              <a:avLst/>
            </a:prstGeom>
          </p:spPr>
          <p:txBody>
            <a:bodyPr wrap="square">
              <a:spAutoFit/>
            </a:bodyPr>
            <a:lstStyle/>
            <a:p>
              <a:r>
                <a:rPr lang="en-US" dirty="0">
                  <a:solidFill>
                    <a:schemeClr val="bg1"/>
                  </a:solidFill>
                </a:rPr>
                <a:t>Jacob </a:t>
              </a:r>
              <a:r>
                <a:rPr lang="en-US" dirty="0" err="1">
                  <a:solidFill>
                    <a:schemeClr val="bg1"/>
                  </a:solidFill>
                </a:rPr>
                <a:t>Whitmer</a:t>
              </a:r>
              <a:endParaRPr lang="en-US" dirty="0">
                <a:solidFill>
                  <a:schemeClr val="bg1"/>
                </a:solidFill>
              </a:endParaRPr>
            </a:p>
          </p:txBody>
        </p:sp>
      </p:grpSp>
      <p:grpSp>
        <p:nvGrpSpPr>
          <p:cNvPr id="24" name="Group 23"/>
          <p:cNvGrpSpPr/>
          <p:nvPr/>
        </p:nvGrpSpPr>
        <p:grpSpPr>
          <a:xfrm>
            <a:off x="6096000" y="3581400"/>
            <a:ext cx="1524000" cy="2121932"/>
            <a:chOff x="4800600" y="3581400"/>
            <a:chExt cx="1524000" cy="2121932"/>
          </a:xfrm>
        </p:grpSpPr>
        <p:pic>
          <p:nvPicPr>
            <p:cNvPr id="25604" name="Picture 4" descr="John Whitmer"/>
            <p:cNvPicPr>
              <a:picLocks noChangeAspect="1" noChangeArrowheads="1"/>
            </p:cNvPicPr>
            <p:nvPr/>
          </p:nvPicPr>
          <p:blipFill>
            <a:blip r:embed="rId3" cstate="print"/>
            <a:srcRect/>
            <a:stretch>
              <a:fillRect/>
            </a:stretch>
          </p:blipFill>
          <p:spPr bwMode="auto">
            <a:xfrm>
              <a:off x="4876800" y="3581400"/>
              <a:ext cx="1333500" cy="1781176"/>
            </a:xfrm>
            <a:prstGeom prst="rect">
              <a:avLst/>
            </a:prstGeom>
            <a:noFill/>
          </p:spPr>
        </p:pic>
        <p:sp>
          <p:nvSpPr>
            <p:cNvPr id="10" name="Rectangle 9"/>
            <p:cNvSpPr/>
            <p:nvPr/>
          </p:nvSpPr>
          <p:spPr>
            <a:xfrm>
              <a:off x="4800600" y="5334000"/>
              <a:ext cx="1524000" cy="369332"/>
            </a:xfrm>
            <a:prstGeom prst="rect">
              <a:avLst/>
            </a:prstGeom>
          </p:spPr>
          <p:txBody>
            <a:bodyPr wrap="square">
              <a:spAutoFit/>
            </a:bodyPr>
            <a:lstStyle/>
            <a:p>
              <a:r>
                <a:rPr lang="en-US" dirty="0">
                  <a:solidFill>
                    <a:schemeClr val="bg1"/>
                  </a:solidFill>
                </a:rPr>
                <a:t>John </a:t>
              </a:r>
              <a:r>
                <a:rPr lang="en-US" dirty="0" err="1">
                  <a:solidFill>
                    <a:schemeClr val="bg1"/>
                  </a:solidFill>
                </a:rPr>
                <a:t>Whitmer</a:t>
              </a:r>
              <a:endParaRPr lang="en-US" dirty="0">
                <a:solidFill>
                  <a:schemeClr val="bg1"/>
                </a:solidFill>
              </a:endParaRPr>
            </a:p>
          </p:txBody>
        </p:sp>
      </p:grpSp>
      <p:grpSp>
        <p:nvGrpSpPr>
          <p:cNvPr id="25" name="Group 24"/>
          <p:cNvGrpSpPr/>
          <p:nvPr/>
        </p:nvGrpSpPr>
        <p:grpSpPr>
          <a:xfrm>
            <a:off x="8153400" y="3886200"/>
            <a:ext cx="1905000" cy="2426732"/>
            <a:chOff x="6629400" y="3886200"/>
            <a:chExt cx="1905000" cy="2426732"/>
          </a:xfrm>
        </p:grpSpPr>
        <p:pic>
          <p:nvPicPr>
            <p:cNvPr id="25606" name="Picture 6" descr="File:Hyrum Smith ca 1880-1920.png"/>
            <p:cNvPicPr>
              <a:picLocks noChangeAspect="1" noChangeArrowheads="1"/>
            </p:cNvPicPr>
            <p:nvPr/>
          </p:nvPicPr>
          <p:blipFill>
            <a:blip r:embed="rId4" cstate="print"/>
            <a:srcRect/>
            <a:stretch>
              <a:fillRect/>
            </a:stretch>
          </p:blipFill>
          <p:spPr bwMode="auto">
            <a:xfrm>
              <a:off x="6629400" y="3886200"/>
              <a:ext cx="1720234" cy="2057400"/>
            </a:xfrm>
            <a:prstGeom prst="rect">
              <a:avLst/>
            </a:prstGeom>
            <a:noFill/>
          </p:spPr>
        </p:pic>
        <p:sp>
          <p:nvSpPr>
            <p:cNvPr id="11" name="Rectangle 10"/>
            <p:cNvSpPr/>
            <p:nvPr/>
          </p:nvSpPr>
          <p:spPr>
            <a:xfrm>
              <a:off x="6629400" y="5943600"/>
              <a:ext cx="1905000" cy="369332"/>
            </a:xfrm>
            <a:prstGeom prst="rect">
              <a:avLst/>
            </a:prstGeom>
          </p:spPr>
          <p:txBody>
            <a:bodyPr wrap="square">
              <a:spAutoFit/>
            </a:bodyPr>
            <a:lstStyle/>
            <a:p>
              <a:r>
                <a:rPr lang="en-US" dirty="0">
                  <a:solidFill>
                    <a:schemeClr val="bg1"/>
                  </a:solidFill>
                </a:rPr>
                <a:t>Hyrum Smith</a:t>
              </a:r>
            </a:p>
          </p:txBody>
        </p:sp>
      </p:grpSp>
      <p:grpSp>
        <p:nvGrpSpPr>
          <p:cNvPr id="23" name="Group 22"/>
          <p:cNvGrpSpPr/>
          <p:nvPr/>
        </p:nvGrpSpPr>
        <p:grpSpPr>
          <a:xfrm>
            <a:off x="3429000" y="3276600"/>
            <a:ext cx="2362200" cy="2807732"/>
            <a:chOff x="1905000" y="3657600"/>
            <a:chExt cx="2362200" cy="2807732"/>
          </a:xfrm>
        </p:grpSpPr>
        <p:pic>
          <p:nvPicPr>
            <p:cNvPr id="25608" name="Picture 8" descr="File:Samuel H. Smith.jpg"/>
            <p:cNvPicPr>
              <a:picLocks noChangeAspect="1" noChangeArrowheads="1"/>
            </p:cNvPicPr>
            <p:nvPr/>
          </p:nvPicPr>
          <p:blipFill>
            <a:blip r:embed="rId5" cstate="print"/>
            <a:srcRect/>
            <a:stretch>
              <a:fillRect/>
            </a:stretch>
          </p:blipFill>
          <p:spPr bwMode="auto">
            <a:xfrm>
              <a:off x="1905000" y="3657600"/>
              <a:ext cx="2136502" cy="2438400"/>
            </a:xfrm>
            <a:prstGeom prst="rect">
              <a:avLst/>
            </a:prstGeom>
            <a:noFill/>
          </p:spPr>
        </p:pic>
        <p:sp>
          <p:nvSpPr>
            <p:cNvPr id="13" name="Rectangle 12"/>
            <p:cNvSpPr/>
            <p:nvPr/>
          </p:nvSpPr>
          <p:spPr>
            <a:xfrm>
              <a:off x="1905000" y="6096000"/>
              <a:ext cx="2362200" cy="369332"/>
            </a:xfrm>
            <a:prstGeom prst="rect">
              <a:avLst/>
            </a:prstGeom>
          </p:spPr>
          <p:txBody>
            <a:bodyPr wrap="square">
              <a:spAutoFit/>
            </a:bodyPr>
            <a:lstStyle/>
            <a:p>
              <a:r>
                <a:rPr lang="en-US" dirty="0">
                  <a:solidFill>
                    <a:schemeClr val="bg1"/>
                  </a:solidFill>
                </a:rPr>
                <a:t>Samuel H. Smith</a:t>
              </a:r>
            </a:p>
          </p:txBody>
        </p:sp>
      </p:grpSp>
      <p:grpSp>
        <p:nvGrpSpPr>
          <p:cNvPr id="21" name="Group 20"/>
          <p:cNvGrpSpPr/>
          <p:nvPr/>
        </p:nvGrpSpPr>
        <p:grpSpPr>
          <a:xfrm>
            <a:off x="2438400" y="914400"/>
            <a:ext cx="2362200" cy="2121932"/>
            <a:chOff x="2895600" y="1371600"/>
            <a:chExt cx="2362200" cy="2121932"/>
          </a:xfrm>
        </p:grpSpPr>
        <p:pic>
          <p:nvPicPr>
            <p:cNvPr id="25610" name="Picture 10" descr="http://rsc.byu.edu/sites/default/files/image001_22.gif"/>
            <p:cNvPicPr>
              <a:picLocks noChangeAspect="1" noChangeArrowheads="1"/>
            </p:cNvPicPr>
            <p:nvPr/>
          </p:nvPicPr>
          <p:blipFill>
            <a:blip r:embed="rId6" cstate="print"/>
            <a:srcRect/>
            <a:stretch>
              <a:fillRect/>
            </a:stretch>
          </p:blipFill>
          <p:spPr bwMode="auto">
            <a:xfrm>
              <a:off x="3124200" y="1371600"/>
              <a:ext cx="1412200" cy="1752600"/>
            </a:xfrm>
            <a:prstGeom prst="rect">
              <a:avLst/>
            </a:prstGeom>
            <a:noFill/>
          </p:spPr>
        </p:pic>
        <p:sp>
          <p:nvSpPr>
            <p:cNvPr id="15" name="Rectangle 14"/>
            <p:cNvSpPr/>
            <p:nvPr/>
          </p:nvSpPr>
          <p:spPr>
            <a:xfrm>
              <a:off x="2895600" y="3124200"/>
              <a:ext cx="2362200" cy="369332"/>
            </a:xfrm>
            <a:prstGeom prst="rect">
              <a:avLst/>
            </a:prstGeom>
          </p:spPr>
          <p:txBody>
            <a:bodyPr wrap="square">
              <a:spAutoFit/>
            </a:bodyPr>
            <a:lstStyle/>
            <a:p>
              <a:r>
                <a:rPr lang="en-US" dirty="0">
                  <a:solidFill>
                    <a:schemeClr val="bg1"/>
                  </a:solidFill>
                </a:rPr>
                <a:t>Joseph Smith, Sen.</a:t>
              </a:r>
            </a:p>
          </p:txBody>
        </p:sp>
      </p:grpSp>
      <p:sp>
        <p:nvSpPr>
          <p:cNvPr id="19" name="Rectangle 18"/>
          <p:cNvSpPr/>
          <p:nvPr/>
        </p:nvSpPr>
        <p:spPr>
          <a:xfrm>
            <a:off x="181805" y="6334779"/>
            <a:ext cx="7183089" cy="369332"/>
          </a:xfrm>
          <a:prstGeom prst="rect">
            <a:avLst/>
          </a:prstGeom>
        </p:spPr>
        <p:txBody>
          <a:bodyPr wrap="square">
            <a:spAutoFit/>
          </a:bodyPr>
          <a:lstStyle/>
          <a:p>
            <a:r>
              <a:rPr lang="en-US" dirty="0">
                <a:solidFill>
                  <a:schemeClr val="bg1"/>
                </a:solidFill>
              </a:rPr>
              <a:t>Missing: </a:t>
            </a:r>
            <a:r>
              <a:rPr lang="en-US" dirty="0" err="1">
                <a:solidFill>
                  <a:schemeClr val="bg1"/>
                </a:solidFill>
              </a:rPr>
              <a:t>Hirum</a:t>
            </a:r>
            <a:r>
              <a:rPr lang="en-US" dirty="0">
                <a:solidFill>
                  <a:schemeClr val="bg1"/>
                </a:solidFill>
              </a:rPr>
              <a:t> Page, Christian Whitmer, and Peter Whitmer</a:t>
            </a:r>
          </a:p>
        </p:txBody>
      </p:sp>
    </p:spTree>
    <p:extLst>
      <p:ext uri="{BB962C8B-B14F-4D97-AF65-F5344CB8AC3E}">
        <p14:creationId xmlns:p14="http://schemas.microsoft.com/office/powerpoint/2010/main" val="1736952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F6FBB78-2949-41A4-A5F2-49765D01E79B}"/>
              </a:ext>
            </a:extLst>
          </p:cNvPr>
          <p:cNvSpPr/>
          <p:nvPr/>
        </p:nvSpPr>
        <p:spPr>
          <a:xfrm>
            <a:off x="0" y="0"/>
            <a:ext cx="12192000" cy="6858000"/>
          </a:xfrm>
          <a:prstGeom prst="rect">
            <a:avLst/>
          </a:prstGeom>
          <a:solidFill>
            <a:schemeClr val="tx2">
              <a:lumMod val="50000"/>
            </a:schemeClr>
          </a:solidFill>
          <a:ln w="889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24000" y="1"/>
            <a:ext cx="9144000" cy="646331"/>
          </a:xfrm>
          <a:prstGeom prst="rect">
            <a:avLst/>
          </a:prstGeom>
          <a:noFill/>
        </p:spPr>
        <p:txBody>
          <a:bodyPr wrap="square" rtlCol="0">
            <a:spAutoFit/>
          </a:bodyPr>
          <a:lstStyle/>
          <a:p>
            <a:endParaRPr lang="en-US" dirty="0">
              <a:solidFill>
                <a:srgbClr val="FFC000"/>
              </a:solidFill>
            </a:endParaRPr>
          </a:p>
          <a:p>
            <a:endParaRPr lang="en-US" dirty="0">
              <a:solidFill>
                <a:srgbClr val="FFC000"/>
              </a:solidFill>
            </a:endParaRPr>
          </a:p>
        </p:txBody>
      </p:sp>
      <p:pic>
        <p:nvPicPr>
          <p:cNvPr id="4" name="Picture 4" descr="http://www.cesletter.com/debunking-fairmormon/img/witnesses/three-witnesses.png"/>
          <p:cNvPicPr>
            <a:picLocks noChangeAspect="1" noChangeArrowheads="1"/>
          </p:cNvPicPr>
          <p:nvPr/>
        </p:nvPicPr>
        <p:blipFill>
          <a:blip r:embed="rId2" cstate="print"/>
          <a:srcRect/>
          <a:stretch>
            <a:fillRect/>
          </a:stretch>
        </p:blipFill>
        <p:spPr bwMode="auto">
          <a:xfrm>
            <a:off x="1981201" y="1676401"/>
            <a:ext cx="8239125" cy="3895725"/>
          </a:xfrm>
          <a:prstGeom prst="rect">
            <a:avLst/>
          </a:prstGeom>
          <a:noFill/>
        </p:spPr>
      </p:pic>
      <p:sp>
        <p:nvSpPr>
          <p:cNvPr id="7" name="TextBox 6"/>
          <p:cNvSpPr txBox="1"/>
          <p:nvPr/>
        </p:nvSpPr>
        <p:spPr>
          <a:xfrm>
            <a:off x="1524000" y="0"/>
            <a:ext cx="9144000" cy="707886"/>
          </a:xfrm>
          <a:prstGeom prst="rect">
            <a:avLst/>
          </a:prstGeom>
          <a:noFill/>
        </p:spPr>
        <p:txBody>
          <a:bodyPr wrap="square" rtlCol="0">
            <a:spAutoFit/>
          </a:bodyPr>
          <a:lstStyle/>
          <a:p>
            <a:pPr algn="ctr"/>
            <a:r>
              <a:rPr lang="en-US" sz="4000" dirty="0">
                <a:solidFill>
                  <a:schemeClr val="bg1"/>
                </a:solidFill>
              </a:rPr>
              <a:t>The Three Witnesses</a:t>
            </a:r>
          </a:p>
        </p:txBody>
      </p:sp>
    </p:spTree>
    <p:extLst>
      <p:ext uri="{BB962C8B-B14F-4D97-AF65-F5344CB8AC3E}">
        <p14:creationId xmlns:p14="http://schemas.microsoft.com/office/powerpoint/2010/main" val="4022127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C75254B-B173-4A41-87B7-5AE1DCC242DF}"/>
              </a:ext>
            </a:extLst>
          </p:cNvPr>
          <p:cNvSpPr/>
          <p:nvPr/>
        </p:nvSpPr>
        <p:spPr>
          <a:xfrm>
            <a:off x="0" y="0"/>
            <a:ext cx="12192000" cy="6858000"/>
          </a:xfrm>
          <a:prstGeom prst="rect">
            <a:avLst/>
          </a:prstGeom>
          <a:solidFill>
            <a:schemeClr val="tx2">
              <a:lumMod val="50000"/>
            </a:schemeClr>
          </a:solidFill>
          <a:ln w="889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24000" y="1"/>
            <a:ext cx="9144000" cy="646331"/>
          </a:xfrm>
          <a:prstGeom prst="rect">
            <a:avLst/>
          </a:prstGeom>
          <a:noFill/>
        </p:spPr>
        <p:txBody>
          <a:bodyPr wrap="square" rtlCol="0">
            <a:spAutoFit/>
          </a:bodyPr>
          <a:lstStyle/>
          <a:p>
            <a:endParaRPr lang="en-US" dirty="0">
              <a:solidFill>
                <a:srgbClr val="FFC000"/>
              </a:solidFill>
            </a:endParaRPr>
          </a:p>
          <a:p>
            <a:endParaRPr lang="en-US" dirty="0">
              <a:solidFill>
                <a:srgbClr val="FFC000"/>
              </a:solidFill>
            </a:endParaRPr>
          </a:p>
        </p:txBody>
      </p:sp>
      <p:sp>
        <p:nvSpPr>
          <p:cNvPr id="8" name="Rectangle 7"/>
          <p:cNvSpPr/>
          <p:nvPr/>
        </p:nvSpPr>
        <p:spPr>
          <a:xfrm>
            <a:off x="496957" y="304801"/>
            <a:ext cx="7199243" cy="5539978"/>
          </a:xfrm>
          <a:prstGeom prst="rect">
            <a:avLst/>
          </a:prstGeom>
        </p:spPr>
        <p:txBody>
          <a:bodyPr wrap="square">
            <a:spAutoFit/>
          </a:bodyPr>
          <a:lstStyle/>
          <a:p>
            <a:pPr fontAlgn="base"/>
            <a:r>
              <a:rPr lang="en-US" dirty="0">
                <a:solidFill>
                  <a:schemeClr val="bg1"/>
                </a:solidFill>
              </a:rPr>
              <a:t>“The Book of Mormon and the Doctrine and Covenants are bound together as revelations from Israel’s God to gather and prepare His people for the second coming of the Lord. …</a:t>
            </a:r>
          </a:p>
          <a:p>
            <a:pPr fontAlgn="base"/>
            <a:r>
              <a:rPr lang="en-US" dirty="0">
                <a:solidFill>
                  <a:schemeClr val="bg1"/>
                </a:solidFill>
              </a:rPr>
              <a:t>“The Book of Mormon and the Doctrine and Covenants testify of each other. You cannot believe one and not the other. …</a:t>
            </a:r>
          </a:p>
          <a:p>
            <a:pPr fontAlgn="base"/>
            <a:endParaRPr lang="en-US" dirty="0">
              <a:solidFill>
                <a:schemeClr val="bg1"/>
              </a:solidFill>
            </a:endParaRPr>
          </a:p>
          <a:p>
            <a:pPr fontAlgn="base"/>
            <a:r>
              <a:rPr lang="en-US" dirty="0">
                <a:solidFill>
                  <a:schemeClr val="bg1"/>
                </a:solidFill>
              </a:rPr>
              <a:t>“The Doctrine and Covenants is the binding link between the Book of Mormon and the continuing work of the Restoration through the Prophet Joseph Smith and his successors. …</a:t>
            </a:r>
          </a:p>
          <a:p>
            <a:pPr fontAlgn="base"/>
            <a:endParaRPr lang="en-US" dirty="0">
              <a:solidFill>
                <a:schemeClr val="bg1"/>
              </a:solidFill>
            </a:endParaRPr>
          </a:p>
          <a:p>
            <a:pPr fontAlgn="base"/>
            <a:r>
              <a:rPr lang="en-US" dirty="0">
                <a:solidFill>
                  <a:schemeClr val="bg1"/>
                </a:solidFill>
              </a:rPr>
              <a:t>“The Book of Mormon brings men to Christ. The Doctrine and Covenants brings men to Christ’s kingdom, even The Church of Jesus Christ of Latter-day Saints, ‘the only true and living church upon the face of the whole earth’ [D&amp;C 1:30]. I know that.</a:t>
            </a:r>
          </a:p>
          <a:p>
            <a:pPr fontAlgn="base"/>
            <a:endParaRPr lang="en-US" dirty="0">
              <a:solidFill>
                <a:schemeClr val="bg1"/>
              </a:solidFill>
            </a:endParaRPr>
          </a:p>
          <a:p>
            <a:pPr fontAlgn="base"/>
            <a:r>
              <a:rPr lang="en-US" dirty="0">
                <a:solidFill>
                  <a:schemeClr val="bg1"/>
                </a:solidFill>
              </a:rPr>
              <a:t>“The Book of Mormon is the ‘keystone’ of our religion, and the Doctrine and Covenants is the capstone, with continuing latter-day revelation. The Lord has placed His stamp of approval on both the keystone and the capstone” </a:t>
            </a:r>
          </a:p>
          <a:p>
            <a:pPr fontAlgn="base"/>
            <a:r>
              <a:rPr lang="en-US" sz="1200" dirty="0">
                <a:solidFill>
                  <a:schemeClr val="bg1"/>
                </a:solidFill>
              </a:rPr>
              <a:t>Ezra Taft Benson</a:t>
            </a:r>
          </a:p>
        </p:txBody>
      </p:sp>
      <p:pic>
        <p:nvPicPr>
          <p:cNvPr id="7" name="Picture 6" descr="Ezra t benson.jpg"/>
          <p:cNvPicPr>
            <a:picLocks noChangeAspect="1"/>
          </p:cNvPicPr>
          <p:nvPr/>
        </p:nvPicPr>
        <p:blipFill>
          <a:blip r:embed="rId2" cstate="print"/>
          <a:stretch>
            <a:fillRect/>
          </a:stretch>
        </p:blipFill>
        <p:spPr>
          <a:xfrm>
            <a:off x="1802295" y="5370110"/>
            <a:ext cx="947928" cy="1341120"/>
          </a:xfrm>
          <a:prstGeom prst="rect">
            <a:avLst/>
          </a:prstGeom>
        </p:spPr>
      </p:pic>
      <p:pic>
        <p:nvPicPr>
          <p:cNvPr id="3074" name="Picture 2" descr="http://upload.wikimedia.org/wikipedia/commons/1/15/Latter-day_Saint_Scripture_Quadruple_Combination.jpg"/>
          <p:cNvPicPr>
            <a:picLocks noChangeAspect="1" noChangeArrowheads="1"/>
          </p:cNvPicPr>
          <p:nvPr/>
        </p:nvPicPr>
        <p:blipFill>
          <a:blip r:embed="rId3" cstate="print"/>
          <a:srcRect/>
          <a:stretch>
            <a:fillRect/>
          </a:stretch>
        </p:blipFill>
        <p:spPr bwMode="auto">
          <a:xfrm>
            <a:off x="8451875" y="304801"/>
            <a:ext cx="2007704" cy="3607494"/>
          </a:xfrm>
          <a:prstGeom prst="rect">
            <a:avLst/>
          </a:prstGeom>
          <a:noFill/>
        </p:spPr>
      </p:pic>
      <p:pic>
        <p:nvPicPr>
          <p:cNvPr id="3076" name="Picture 4" descr="http://t1.gstatic.com/images?q=tbn:ANd9GcQjE9LOeH_2cGoNZ4IPJKx9FoauFZiMlmPBTjQzPJnZuvr_a5Xs"/>
          <p:cNvPicPr>
            <a:picLocks noChangeAspect="1" noChangeArrowheads="1"/>
          </p:cNvPicPr>
          <p:nvPr/>
        </p:nvPicPr>
        <p:blipFill>
          <a:blip r:embed="rId4" cstate="print"/>
          <a:srcRect/>
          <a:stretch>
            <a:fillRect/>
          </a:stretch>
        </p:blipFill>
        <p:spPr bwMode="auto">
          <a:xfrm>
            <a:off x="7673565" y="4287349"/>
            <a:ext cx="1824930" cy="2423881"/>
          </a:xfrm>
          <a:prstGeom prst="rect">
            <a:avLst/>
          </a:prstGeom>
          <a:noFill/>
        </p:spPr>
      </p:pic>
    </p:spTree>
    <p:extLst>
      <p:ext uri="{BB962C8B-B14F-4D97-AF65-F5344CB8AC3E}">
        <p14:creationId xmlns:p14="http://schemas.microsoft.com/office/powerpoint/2010/main" val="2557250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Effect transition="in" filter="fade">
                                      <p:cBhvr>
                                        <p:cTn id="7" dur="1000"/>
                                        <p:tgtEl>
                                          <p:spTgt spid="8">
                                            <p:txEl>
                                              <p:pRg st="3" end="3"/>
                                            </p:txEl>
                                          </p:spTgt>
                                        </p:tgtEl>
                                      </p:cBhvr>
                                    </p:animEffect>
                                    <p:anim calcmode="lin" valueType="num">
                                      <p:cBhvr>
                                        <p:cTn id="8"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5" end="5"/>
                                            </p:txEl>
                                          </p:spTgt>
                                        </p:tgtEl>
                                        <p:attrNameLst>
                                          <p:attrName>style.visibility</p:attrName>
                                        </p:attrNameLst>
                                      </p:cBhvr>
                                      <p:to>
                                        <p:strVal val="visible"/>
                                      </p:to>
                                    </p:set>
                                    <p:animEffect transition="in" filter="fade">
                                      <p:cBhvr>
                                        <p:cTn id="14" dur="1000"/>
                                        <p:tgtEl>
                                          <p:spTgt spid="8">
                                            <p:txEl>
                                              <p:pRg st="5" end="5"/>
                                            </p:txEl>
                                          </p:spTgt>
                                        </p:tgtEl>
                                      </p:cBhvr>
                                    </p:animEffect>
                                    <p:anim calcmode="lin" valueType="num">
                                      <p:cBhvr>
                                        <p:cTn id="15"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7" end="7"/>
                                            </p:txEl>
                                          </p:spTgt>
                                        </p:tgtEl>
                                        <p:attrNameLst>
                                          <p:attrName>style.visibility</p:attrName>
                                        </p:attrNameLst>
                                      </p:cBhvr>
                                      <p:to>
                                        <p:strVal val="visible"/>
                                      </p:to>
                                    </p:set>
                                    <p:animEffect transition="in" filter="fade">
                                      <p:cBhvr>
                                        <p:cTn id="21" dur="1000"/>
                                        <p:tgtEl>
                                          <p:spTgt spid="8">
                                            <p:txEl>
                                              <p:pRg st="7" end="7"/>
                                            </p:txEl>
                                          </p:spTgt>
                                        </p:tgtEl>
                                      </p:cBhvr>
                                    </p:animEffect>
                                    <p:anim calcmode="lin" valueType="num">
                                      <p:cBhvr>
                                        <p:cTn id="22"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7" end="7"/>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8">
                                            <p:txEl>
                                              <p:pRg st="8" end="8"/>
                                            </p:txEl>
                                          </p:spTgt>
                                        </p:tgtEl>
                                        <p:attrNameLst>
                                          <p:attrName>style.visibility</p:attrName>
                                        </p:attrNameLst>
                                      </p:cBhvr>
                                      <p:to>
                                        <p:strVal val="visible"/>
                                      </p:to>
                                    </p:set>
                                    <p:animEffect transition="in" filter="fade">
                                      <p:cBhvr>
                                        <p:cTn id="26" dur="1000"/>
                                        <p:tgtEl>
                                          <p:spTgt spid="8">
                                            <p:txEl>
                                              <p:pRg st="8" end="8"/>
                                            </p:txEl>
                                          </p:spTgt>
                                        </p:tgtEl>
                                      </p:cBhvr>
                                    </p:animEffect>
                                    <p:anim calcmode="lin" valueType="num">
                                      <p:cBhvr>
                                        <p:cTn id="27" dur="1000" fill="hold"/>
                                        <p:tgtEl>
                                          <p:spTgt spid="8">
                                            <p:txEl>
                                              <p:pRg st="8" end="8"/>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8" end="8"/>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076"/>
                                        </p:tgtEl>
                                        <p:attrNameLst>
                                          <p:attrName>style.visibility</p:attrName>
                                        </p:attrNameLst>
                                      </p:cBhvr>
                                      <p:to>
                                        <p:strVal val="visible"/>
                                      </p:to>
                                    </p:set>
                                    <p:animEffect transition="in" filter="fade">
                                      <p:cBhvr>
                                        <p:cTn id="31" dur="1000"/>
                                        <p:tgtEl>
                                          <p:spTgt spid="3076"/>
                                        </p:tgtEl>
                                      </p:cBhvr>
                                    </p:animEffect>
                                    <p:anim calcmode="lin" valueType="num">
                                      <p:cBhvr>
                                        <p:cTn id="32" dur="1000" fill="hold"/>
                                        <p:tgtEl>
                                          <p:spTgt spid="3076"/>
                                        </p:tgtEl>
                                        <p:attrNameLst>
                                          <p:attrName>ppt_x</p:attrName>
                                        </p:attrNameLst>
                                      </p:cBhvr>
                                      <p:tavLst>
                                        <p:tav tm="0">
                                          <p:val>
                                            <p:strVal val="#ppt_x"/>
                                          </p:val>
                                        </p:tav>
                                        <p:tav tm="100000">
                                          <p:val>
                                            <p:strVal val="#ppt_x"/>
                                          </p:val>
                                        </p:tav>
                                      </p:tavLst>
                                    </p:anim>
                                    <p:anim calcmode="lin" valueType="num">
                                      <p:cBhvr>
                                        <p:cTn id="33" dur="1000" fill="hold"/>
                                        <p:tgtEl>
                                          <p:spTgt spid="3076"/>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2790CAF-B33D-49B1-AF30-E4AF53109337}"/>
              </a:ext>
            </a:extLst>
          </p:cNvPr>
          <p:cNvSpPr/>
          <p:nvPr/>
        </p:nvSpPr>
        <p:spPr>
          <a:xfrm>
            <a:off x="0" y="0"/>
            <a:ext cx="12192000" cy="6858000"/>
          </a:xfrm>
          <a:prstGeom prst="rect">
            <a:avLst/>
          </a:prstGeom>
          <a:solidFill>
            <a:schemeClr val="tx2">
              <a:lumMod val="50000"/>
            </a:schemeClr>
          </a:solidFill>
          <a:ln w="889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19181" y="71921"/>
            <a:ext cx="11760485" cy="3970318"/>
          </a:xfrm>
          <a:prstGeom prst="rect">
            <a:avLst/>
          </a:prstGeom>
          <a:noFill/>
        </p:spPr>
        <p:txBody>
          <a:bodyPr wrap="square" rtlCol="0">
            <a:spAutoFit/>
          </a:bodyPr>
          <a:lstStyle/>
          <a:p>
            <a:r>
              <a:rPr lang="en-US" dirty="0">
                <a:solidFill>
                  <a:srgbClr val="FFC000"/>
                </a:solidFill>
              </a:rPr>
              <a:t>Sources:</a:t>
            </a:r>
          </a:p>
          <a:p>
            <a:endParaRPr lang="en-US" dirty="0">
              <a:solidFill>
                <a:schemeClr val="bg1"/>
              </a:solidFill>
            </a:endParaRPr>
          </a:p>
          <a:p>
            <a:r>
              <a:rPr lang="en-US" dirty="0">
                <a:solidFill>
                  <a:schemeClr val="bg1"/>
                </a:solidFill>
              </a:rPr>
              <a:t>Related Video:</a:t>
            </a:r>
          </a:p>
          <a:p>
            <a:r>
              <a:rPr lang="en-US" dirty="0">
                <a:solidFill>
                  <a:schemeClr val="bg1"/>
                </a:solidFill>
              </a:rPr>
              <a:t>Overview of Church History (10:34)</a:t>
            </a:r>
          </a:p>
          <a:p>
            <a:r>
              <a:rPr lang="en-US" dirty="0">
                <a:solidFill>
                  <a:schemeClr val="bg1"/>
                </a:solidFill>
              </a:rPr>
              <a:t>Why Study the Doctrine and Covenants? (2:34)</a:t>
            </a:r>
          </a:p>
          <a:p>
            <a:endParaRPr lang="en-US" dirty="0">
              <a:solidFill>
                <a:srgbClr val="FFC000"/>
              </a:solidFill>
            </a:endParaRPr>
          </a:p>
          <a:p>
            <a:endParaRPr lang="en-US" dirty="0">
              <a:solidFill>
                <a:srgbClr val="FFC000"/>
              </a:solidFill>
            </a:endParaRPr>
          </a:p>
          <a:p>
            <a:r>
              <a:rPr lang="en-US" dirty="0">
                <a:solidFill>
                  <a:schemeClr val="bg1"/>
                </a:solidFill>
              </a:rPr>
              <a:t>Joseph Smith (</a:t>
            </a:r>
            <a:r>
              <a:rPr lang="en-US" i="1" dirty="0">
                <a:solidFill>
                  <a:schemeClr val="bg1"/>
                </a:solidFill>
              </a:rPr>
              <a:t>Teachings of Presidents of the Church: Joseph Smith</a:t>
            </a:r>
            <a:r>
              <a:rPr lang="en-US" dirty="0">
                <a:solidFill>
                  <a:schemeClr val="bg1"/>
                </a:solidFill>
              </a:rPr>
              <a:t> [2007], 194).</a:t>
            </a:r>
          </a:p>
          <a:p>
            <a:endParaRPr lang="en-US" dirty="0">
              <a:solidFill>
                <a:schemeClr val="bg1"/>
              </a:solidFill>
            </a:endParaRPr>
          </a:p>
          <a:p>
            <a:r>
              <a:rPr lang="en-US" dirty="0">
                <a:solidFill>
                  <a:schemeClr val="bg1"/>
                </a:solidFill>
              </a:rPr>
              <a:t>Joseph Fielding Smith (</a:t>
            </a:r>
            <a:r>
              <a:rPr lang="en-US" i="1" dirty="0">
                <a:solidFill>
                  <a:schemeClr val="bg1"/>
                </a:solidFill>
              </a:rPr>
              <a:t>Doctrines of Salvation,</a:t>
            </a:r>
            <a:r>
              <a:rPr lang="en-US" dirty="0">
                <a:solidFill>
                  <a:schemeClr val="bg1"/>
                </a:solidFill>
              </a:rPr>
              <a:t> comp. Bruce R. McConkie, 3 vols. [1954–56], 3:199).</a:t>
            </a:r>
          </a:p>
          <a:p>
            <a:endParaRPr lang="en-US" dirty="0">
              <a:solidFill>
                <a:schemeClr val="bg1"/>
              </a:solidFill>
            </a:endParaRPr>
          </a:p>
          <a:p>
            <a:r>
              <a:rPr lang="en-US" dirty="0">
                <a:solidFill>
                  <a:schemeClr val="bg1"/>
                </a:solidFill>
              </a:rPr>
              <a:t>Ezra Taft Benson (“The Book of Mormon and the Doctrine and Covenants,”  </a:t>
            </a:r>
            <a:r>
              <a:rPr lang="en-US" i="1" dirty="0">
                <a:solidFill>
                  <a:schemeClr val="bg1"/>
                </a:solidFill>
              </a:rPr>
              <a:t>Ensign,</a:t>
            </a:r>
            <a:r>
              <a:rPr lang="en-US" dirty="0">
                <a:solidFill>
                  <a:schemeClr val="bg1"/>
                </a:solidFill>
              </a:rPr>
              <a:t> May 1987, 83).</a:t>
            </a:r>
            <a:endParaRPr lang="en-US" dirty="0">
              <a:solidFill>
                <a:srgbClr val="FFC000"/>
              </a:solidFill>
            </a:endParaRPr>
          </a:p>
          <a:p>
            <a:endParaRPr lang="en-US" dirty="0">
              <a:solidFill>
                <a:srgbClr val="FFC000"/>
              </a:solidFill>
            </a:endParaRPr>
          </a:p>
          <a:p>
            <a:endParaRPr lang="en-US" dirty="0">
              <a:solidFill>
                <a:srgbClr val="FFC000"/>
              </a:solidFill>
            </a:endParaRPr>
          </a:p>
        </p:txBody>
      </p:sp>
      <p:sp>
        <p:nvSpPr>
          <p:cNvPr id="7" name="Footer Placeholder 14">
            <a:extLst>
              <a:ext uri="{FF2B5EF4-FFF2-40B4-BE49-F238E27FC236}">
                <a16:creationId xmlns:a16="http://schemas.microsoft.com/office/drawing/2014/main" id="{79B0844D-3F52-4F90-976A-2E1223B6EE09}"/>
              </a:ext>
            </a:extLst>
          </p:cNvPr>
          <p:cNvSpPr>
            <a:spLocks noGrp="1"/>
          </p:cNvSpPr>
          <p:nvPr/>
        </p:nvSpPr>
        <p:spPr>
          <a:xfrm>
            <a:off x="152400" y="6400800"/>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grpSp>
        <p:nvGrpSpPr>
          <p:cNvPr id="5" name="Group 4">
            <a:extLst>
              <a:ext uri="{FF2B5EF4-FFF2-40B4-BE49-F238E27FC236}">
                <a16:creationId xmlns:a16="http://schemas.microsoft.com/office/drawing/2014/main" id="{CD92FD81-4A5F-4C3C-807E-F044A772425D}"/>
              </a:ext>
            </a:extLst>
          </p:cNvPr>
          <p:cNvGrpSpPr/>
          <p:nvPr/>
        </p:nvGrpSpPr>
        <p:grpSpPr>
          <a:xfrm>
            <a:off x="4812238" y="560437"/>
            <a:ext cx="809456" cy="1047747"/>
            <a:chOff x="7543800" y="3810000"/>
            <a:chExt cx="1143000" cy="1447800"/>
          </a:xfrm>
        </p:grpSpPr>
        <p:sp>
          <p:nvSpPr>
            <p:cNvPr id="8" name="Trapezoid 7">
              <a:extLst>
                <a:ext uri="{FF2B5EF4-FFF2-40B4-BE49-F238E27FC236}">
                  <a16:creationId xmlns:a16="http://schemas.microsoft.com/office/drawing/2014/main" id="{7F4FD820-1EF6-4FE4-8F4A-3F88FBD8EBD3}"/>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79">
              <a:extLst>
                <a:ext uri="{FF2B5EF4-FFF2-40B4-BE49-F238E27FC236}">
                  <a16:creationId xmlns:a16="http://schemas.microsoft.com/office/drawing/2014/main" id="{065401EB-F50E-4055-BB45-C554021A2CA6}"/>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80">
              <a:extLst>
                <a:ext uri="{FF2B5EF4-FFF2-40B4-BE49-F238E27FC236}">
                  <a16:creationId xmlns:a16="http://schemas.microsoft.com/office/drawing/2014/main" id="{D4BC0ABE-308E-4930-9BAA-1E8F495CD9D1}"/>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81">
              <a:extLst>
                <a:ext uri="{FF2B5EF4-FFF2-40B4-BE49-F238E27FC236}">
                  <a16:creationId xmlns:a16="http://schemas.microsoft.com/office/drawing/2014/main" id="{3D005B16-7542-4A76-99CF-2066BBC43794}"/>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0F840EF0-41CC-4B92-9668-75E1DD129DA5}"/>
                </a:ext>
              </a:extLst>
            </p:cNvPr>
            <p:cNvGrpSpPr/>
            <p:nvPr/>
          </p:nvGrpSpPr>
          <p:grpSpPr>
            <a:xfrm>
              <a:off x="7924800" y="3810000"/>
              <a:ext cx="645353" cy="610017"/>
              <a:chOff x="7924800" y="5867400"/>
              <a:chExt cx="645353" cy="610017"/>
            </a:xfrm>
          </p:grpSpPr>
          <p:grpSp>
            <p:nvGrpSpPr>
              <p:cNvPr id="20" name="Group 13">
                <a:extLst>
                  <a:ext uri="{FF2B5EF4-FFF2-40B4-BE49-F238E27FC236}">
                    <a16:creationId xmlns:a16="http://schemas.microsoft.com/office/drawing/2014/main" id="{C04BD0FA-EB47-4067-8BB7-ECADE0532D18}"/>
                  </a:ext>
                </a:extLst>
              </p:cNvPr>
              <p:cNvGrpSpPr/>
              <p:nvPr/>
            </p:nvGrpSpPr>
            <p:grpSpPr>
              <a:xfrm>
                <a:off x="7924800" y="5867400"/>
                <a:ext cx="645353" cy="610017"/>
                <a:chOff x="3037563" y="3121795"/>
                <a:chExt cx="1250371" cy="1224010"/>
              </a:xfrm>
            </p:grpSpPr>
            <p:sp>
              <p:nvSpPr>
                <p:cNvPr id="22" name="Oval 21">
                  <a:extLst>
                    <a:ext uri="{FF2B5EF4-FFF2-40B4-BE49-F238E27FC236}">
                      <a16:creationId xmlns:a16="http://schemas.microsoft.com/office/drawing/2014/main" id="{C4DAFA3C-C457-49C5-AC66-D00DBACAEAA4}"/>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CCEC8F-7F68-4116-A519-4494B718E30E}"/>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0810C3B-D208-4D6A-8AE8-B1EF23C83F04}"/>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0259186C-8619-47B9-AD62-A8D475D4B834}"/>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a:extLst>
                  <a:ext uri="{FF2B5EF4-FFF2-40B4-BE49-F238E27FC236}">
                    <a16:creationId xmlns:a16="http://schemas.microsoft.com/office/drawing/2014/main" id="{77C30EF5-F929-4947-9112-20ED5B135A99}"/>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1E75041-AF43-462C-8832-62765764C4F1}"/>
                </a:ext>
              </a:extLst>
            </p:cNvPr>
            <p:cNvGrpSpPr/>
            <p:nvPr/>
          </p:nvGrpSpPr>
          <p:grpSpPr>
            <a:xfrm>
              <a:off x="7543800" y="4038600"/>
              <a:ext cx="403070" cy="381000"/>
              <a:chOff x="7924800" y="5867400"/>
              <a:chExt cx="645353" cy="610017"/>
            </a:xfrm>
          </p:grpSpPr>
          <p:grpSp>
            <p:nvGrpSpPr>
              <p:cNvPr id="14" name="Group 13">
                <a:extLst>
                  <a:ext uri="{FF2B5EF4-FFF2-40B4-BE49-F238E27FC236}">
                    <a16:creationId xmlns:a16="http://schemas.microsoft.com/office/drawing/2014/main" id="{E003D532-7F57-4BF4-9D62-DBDDE6868399}"/>
                  </a:ext>
                </a:extLst>
              </p:cNvPr>
              <p:cNvGrpSpPr/>
              <p:nvPr/>
            </p:nvGrpSpPr>
            <p:grpSpPr>
              <a:xfrm>
                <a:off x="7924800" y="5867400"/>
                <a:ext cx="645353" cy="610017"/>
                <a:chOff x="3037563" y="3121795"/>
                <a:chExt cx="1250371" cy="1224010"/>
              </a:xfrm>
            </p:grpSpPr>
            <p:sp>
              <p:nvSpPr>
                <p:cNvPr id="16" name="Oval 15">
                  <a:extLst>
                    <a:ext uri="{FF2B5EF4-FFF2-40B4-BE49-F238E27FC236}">
                      <a16:creationId xmlns:a16="http://schemas.microsoft.com/office/drawing/2014/main" id="{D2A3D9E5-9F5F-4091-A9DC-6EE14D6EBEB3}"/>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29358C4-1584-450E-AE91-F62898ADEE78}"/>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637F1A0-51B2-4172-AA08-6545A6DF7888}"/>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9E3843DD-8152-4496-895E-0C61D088D40A}"/>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Oval 14">
                <a:extLst>
                  <a:ext uri="{FF2B5EF4-FFF2-40B4-BE49-F238E27FC236}">
                    <a16:creationId xmlns:a16="http://schemas.microsoft.com/office/drawing/2014/main" id="{424EB6EF-AE02-40CF-9004-31AF6011A594}"/>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241235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4.bp.blogspot.com/-TxH0RZK9GSQ/U0lzABQgDPI/AAAAAAAAB5k/R3-S7qI4wLM/s1600/RS+Les+9.jpg"/>
          <p:cNvPicPr>
            <a:picLocks noChangeAspect="1" noChangeArrowheads="1"/>
          </p:cNvPicPr>
          <p:nvPr/>
        </p:nvPicPr>
        <p:blipFill>
          <a:blip r:embed="rId2" cstate="print"/>
          <a:srcRect/>
          <a:stretch>
            <a:fillRect/>
          </a:stretch>
        </p:blipFill>
        <p:spPr bwMode="auto">
          <a:xfrm>
            <a:off x="1676401" y="381000"/>
            <a:ext cx="4289679" cy="5486400"/>
          </a:xfrm>
          <a:prstGeom prst="rect">
            <a:avLst/>
          </a:prstGeom>
          <a:noFill/>
        </p:spPr>
      </p:pic>
      <p:sp>
        <p:nvSpPr>
          <p:cNvPr id="4" name="Rectangle 3"/>
          <p:cNvSpPr/>
          <p:nvPr/>
        </p:nvSpPr>
        <p:spPr>
          <a:xfrm>
            <a:off x="6096000" y="228601"/>
            <a:ext cx="4572000" cy="6186309"/>
          </a:xfrm>
          <a:prstGeom prst="rect">
            <a:avLst/>
          </a:prstGeom>
          <a:ln>
            <a:solidFill>
              <a:schemeClr val="tx1"/>
            </a:solidFill>
          </a:ln>
        </p:spPr>
        <p:txBody>
          <a:bodyPr>
            <a:spAutoFit/>
          </a:bodyPr>
          <a:lstStyle/>
          <a:p>
            <a:pPr fontAlgn="base"/>
            <a:r>
              <a:rPr lang="en-US" sz="1200" b="1" dirty="0"/>
              <a:t>From revelation to publication: Different editions of the Doctrine and Covenants</a:t>
            </a:r>
          </a:p>
          <a:p>
            <a:pPr fontAlgn="base"/>
            <a:r>
              <a:rPr lang="en-US" sz="1200" dirty="0"/>
              <a:t>In November 1831 the Prophet Joseph Smith met with elders in Hiram, Ohio. The group decided to compile and publish some of the revelations that the Prophet had received. They selected 65 revelations and titled the compilation the Book of Commandments. By the summer of 1833 most of the compilations had been printed, but a mob destroyed nearly all of the copies. As a result, very few copies exist today. Another edition was approved and published in 1835. This edition contained the Lectures on Faith (see the introduction to the Doctrine and Covenants) and 103 revelations. This edition, therefore, was the first with the title Doctrine (the lectures) and Covenants (the revelations). (See </a:t>
            </a:r>
            <a:r>
              <a:rPr lang="en-US" sz="1200" i="1" dirty="0"/>
              <a:t>History of the Church,</a:t>
            </a:r>
            <a:r>
              <a:rPr lang="en-US" sz="1200" dirty="0"/>
              <a:t> 2:243–251.)</a:t>
            </a:r>
          </a:p>
          <a:p>
            <a:pPr fontAlgn="base"/>
            <a:r>
              <a:rPr lang="en-US" sz="1200" dirty="0"/>
              <a:t>A few more editions (each adding new revelations or making slight improvements to the organization) were printed periodically until 1981, when the Church published a new edition of the triple combination, in English, with expanded footnotes and cross-references and a new index. At that time, the Prophet Joseph Smith’s 1836 vision of the celestial kingdom and President Joseph F. Smith’s 1918 vision of the redemption of the dead, both canonized by the Church in 1976 and originally added to the Pearl of Great Price, were added to the Doctrine and Covenants as sections 137 and 138. The 1981 edition has 138 sections and two official declarations: the Manifesto, issued in 1890 by President </a:t>
            </a:r>
            <a:r>
              <a:rPr lang="en-US" sz="1200" dirty="0" err="1"/>
              <a:t>Wilford</a:t>
            </a:r>
            <a:r>
              <a:rPr lang="en-US" sz="1200" dirty="0"/>
              <a:t> Woodruff, and the declaration on priesthood, issued in 1978 by President Spencer W. Kimball. On March 1, 2013, the First Presidency announced a new edition of the English scriptures. Most of the adjustments that were made in this edition are in the study helps or the headings of the Doctrine and Covenants or entail minor spelling corrections to the text. (For more detailed information about the different editions, see the Revelations Correspondence Chart in “Corresponding Section Numbers in Editions of the Doctrine and Covenants, ”</a:t>
            </a:r>
            <a:r>
              <a:rPr lang="en-US" sz="1200" dirty="0">
                <a:hlinkClick r:id="rId3"/>
              </a:rPr>
              <a:t>JosephSmithPapers.org/reference/library </a:t>
            </a:r>
            <a:r>
              <a:rPr lang="en-US" sz="1200" dirty="0"/>
              <a:t>.)</a:t>
            </a:r>
          </a:p>
        </p:txBody>
      </p:sp>
    </p:spTree>
    <p:extLst>
      <p:ext uri="{BB962C8B-B14F-4D97-AF65-F5344CB8AC3E}">
        <p14:creationId xmlns:p14="http://schemas.microsoft.com/office/powerpoint/2010/main" val="564955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A515F8E-7C43-4764-BE29-AB6521E7333C}"/>
              </a:ext>
            </a:extLst>
          </p:cNvPr>
          <p:cNvSpPr/>
          <p:nvPr/>
        </p:nvSpPr>
        <p:spPr>
          <a:xfrm>
            <a:off x="0" y="0"/>
            <a:ext cx="12192000" cy="6858000"/>
          </a:xfrm>
          <a:prstGeom prst="rect">
            <a:avLst/>
          </a:prstGeom>
          <a:solidFill>
            <a:schemeClr val="tx2">
              <a:lumMod val="50000"/>
            </a:schemeClr>
          </a:solidFill>
          <a:ln w="889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rPr>
              <a:t>Foundation of the Church </a:t>
            </a:r>
          </a:p>
        </p:txBody>
      </p:sp>
      <p:sp>
        <p:nvSpPr>
          <p:cNvPr id="4" name="Rectangle 3"/>
          <p:cNvSpPr/>
          <p:nvPr/>
        </p:nvSpPr>
        <p:spPr>
          <a:xfrm>
            <a:off x="1981200" y="1905001"/>
            <a:ext cx="4572000" cy="1661993"/>
          </a:xfrm>
          <a:prstGeom prst="rect">
            <a:avLst/>
          </a:prstGeom>
        </p:spPr>
        <p:txBody>
          <a:bodyPr>
            <a:spAutoFit/>
          </a:bodyPr>
          <a:lstStyle/>
          <a:p>
            <a:r>
              <a:rPr lang="en-US" dirty="0">
                <a:solidFill>
                  <a:schemeClr val="bg1"/>
                </a:solidFill>
              </a:rPr>
              <a:t>“[The Doctrine and Covenants is] the foundation of the Church in these last days, and a benefit to the world, showing that the keys of the mysteries of the kingdom of our Savior are again entrusted to man” </a:t>
            </a:r>
          </a:p>
          <a:p>
            <a:r>
              <a:rPr lang="en-US" sz="1200" dirty="0">
                <a:solidFill>
                  <a:schemeClr val="bg1"/>
                </a:solidFill>
              </a:rPr>
              <a:t>Joseph Smith</a:t>
            </a:r>
          </a:p>
        </p:txBody>
      </p:sp>
      <p:sp>
        <p:nvSpPr>
          <p:cNvPr id="7" name="Rectangle 6"/>
          <p:cNvSpPr/>
          <p:nvPr/>
        </p:nvSpPr>
        <p:spPr>
          <a:xfrm>
            <a:off x="5943600" y="4876801"/>
            <a:ext cx="4572000" cy="1015663"/>
          </a:xfrm>
          <a:prstGeom prst="rect">
            <a:avLst/>
          </a:prstGeom>
        </p:spPr>
        <p:txBody>
          <a:bodyPr>
            <a:spAutoFit/>
          </a:bodyPr>
          <a:lstStyle/>
          <a:p>
            <a:r>
              <a:rPr lang="en-US" sz="2400" dirty="0">
                <a:solidFill>
                  <a:schemeClr val="bg1"/>
                </a:solidFill>
              </a:rPr>
              <a:t>“It is worth more to us than the riches of the earth” </a:t>
            </a:r>
          </a:p>
          <a:p>
            <a:r>
              <a:rPr lang="en-US" sz="1200" dirty="0">
                <a:solidFill>
                  <a:schemeClr val="bg1"/>
                </a:solidFill>
              </a:rPr>
              <a:t>Joseph Fielding Smith</a:t>
            </a:r>
          </a:p>
        </p:txBody>
      </p:sp>
      <p:pic>
        <p:nvPicPr>
          <p:cNvPr id="8" name="Picture 7" descr="Joseph Fielding Smith.jpg"/>
          <p:cNvPicPr>
            <a:picLocks noChangeAspect="1"/>
          </p:cNvPicPr>
          <p:nvPr/>
        </p:nvPicPr>
        <p:blipFill>
          <a:blip r:embed="rId2" cstate="print"/>
          <a:stretch>
            <a:fillRect/>
          </a:stretch>
        </p:blipFill>
        <p:spPr>
          <a:xfrm>
            <a:off x="3810001" y="4191001"/>
            <a:ext cx="1769423" cy="2232561"/>
          </a:xfrm>
          <a:prstGeom prst="rect">
            <a:avLst/>
          </a:prstGeom>
        </p:spPr>
      </p:pic>
      <p:pic>
        <p:nvPicPr>
          <p:cNvPr id="9" name="Picture 8" descr="joseph smith1.jpg"/>
          <p:cNvPicPr>
            <a:picLocks noChangeAspect="1"/>
          </p:cNvPicPr>
          <p:nvPr/>
        </p:nvPicPr>
        <p:blipFill>
          <a:blip r:embed="rId3" cstate="print"/>
          <a:stretch>
            <a:fillRect/>
          </a:stretch>
        </p:blipFill>
        <p:spPr>
          <a:xfrm>
            <a:off x="6629400" y="1066800"/>
            <a:ext cx="2523744" cy="3060192"/>
          </a:xfrm>
          <a:prstGeom prst="rect">
            <a:avLst/>
          </a:prstGeom>
        </p:spPr>
      </p:pic>
    </p:spTree>
    <p:extLst>
      <p:ext uri="{BB962C8B-B14F-4D97-AF65-F5344CB8AC3E}">
        <p14:creationId xmlns:p14="http://schemas.microsoft.com/office/powerpoint/2010/main" val="318238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DACA55A-DDFF-4926-8ED1-D2AD93939DFD}"/>
              </a:ext>
            </a:extLst>
          </p:cNvPr>
          <p:cNvSpPr/>
          <p:nvPr/>
        </p:nvSpPr>
        <p:spPr>
          <a:xfrm>
            <a:off x="0" y="0"/>
            <a:ext cx="12192000" cy="6858000"/>
          </a:xfrm>
          <a:prstGeom prst="rect">
            <a:avLst/>
          </a:prstGeom>
          <a:solidFill>
            <a:schemeClr val="tx2">
              <a:lumMod val="50000"/>
            </a:schemeClr>
          </a:solidFill>
          <a:ln w="889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rPr>
              <a:t>Truth and Revelation</a:t>
            </a:r>
          </a:p>
        </p:txBody>
      </p:sp>
      <p:sp>
        <p:nvSpPr>
          <p:cNvPr id="4" name="Rectangle 3"/>
          <p:cNvSpPr/>
          <p:nvPr/>
        </p:nvSpPr>
        <p:spPr>
          <a:xfrm>
            <a:off x="1828800" y="990601"/>
            <a:ext cx="4572000" cy="830997"/>
          </a:xfrm>
          <a:prstGeom prst="rect">
            <a:avLst/>
          </a:prstGeom>
        </p:spPr>
        <p:txBody>
          <a:bodyPr>
            <a:spAutoFit/>
          </a:bodyPr>
          <a:lstStyle/>
          <a:p>
            <a:r>
              <a:rPr lang="en-US" sz="2400" i="1" dirty="0">
                <a:solidFill>
                  <a:schemeClr val="bg1"/>
                </a:solidFill>
              </a:rPr>
              <a:t>Doctrine---</a:t>
            </a:r>
            <a:r>
              <a:rPr lang="en-US" sz="2400" dirty="0">
                <a:solidFill>
                  <a:schemeClr val="bg1"/>
                </a:solidFill>
              </a:rPr>
              <a:t> a fundamental, eternal truth of the gospel of Jesus Christ</a:t>
            </a:r>
          </a:p>
        </p:txBody>
      </p:sp>
      <p:sp>
        <p:nvSpPr>
          <p:cNvPr id="7" name="Rectangle 6"/>
          <p:cNvSpPr/>
          <p:nvPr/>
        </p:nvSpPr>
        <p:spPr>
          <a:xfrm>
            <a:off x="5943600" y="4953000"/>
            <a:ext cx="4572000" cy="1569660"/>
          </a:xfrm>
          <a:prstGeom prst="rect">
            <a:avLst/>
          </a:prstGeom>
        </p:spPr>
        <p:txBody>
          <a:bodyPr>
            <a:spAutoFit/>
          </a:bodyPr>
          <a:lstStyle/>
          <a:p>
            <a:r>
              <a:rPr lang="en-US" sz="2400" dirty="0">
                <a:solidFill>
                  <a:schemeClr val="bg1"/>
                </a:solidFill>
              </a:rPr>
              <a:t> </a:t>
            </a:r>
            <a:r>
              <a:rPr lang="en-US" sz="2400" i="1" dirty="0">
                <a:solidFill>
                  <a:schemeClr val="bg1"/>
                </a:solidFill>
              </a:rPr>
              <a:t>Covenant---</a:t>
            </a:r>
            <a:r>
              <a:rPr lang="en-US" sz="2400" dirty="0">
                <a:solidFill>
                  <a:schemeClr val="bg1"/>
                </a:solidFill>
              </a:rPr>
              <a:t> a sacred agreement between God and His children; and </a:t>
            </a:r>
            <a:r>
              <a:rPr lang="en-US" sz="2400" i="1" dirty="0">
                <a:solidFill>
                  <a:schemeClr val="bg1"/>
                </a:solidFill>
              </a:rPr>
              <a:t>revelation</a:t>
            </a:r>
            <a:r>
              <a:rPr lang="en-US" sz="2400" dirty="0">
                <a:solidFill>
                  <a:schemeClr val="bg1"/>
                </a:solidFill>
              </a:rPr>
              <a:t> is communication from God to His children</a:t>
            </a:r>
          </a:p>
        </p:txBody>
      </p:sp>
      <p:pic>
        <p:nvPicPr>
          <p:cNvPr id="8194" name="Picture 2" descr="http://mormonchurch.com/files/2012/06/mormon-jesus-christ4.jpg"/>
          <p:cNvPicPr>
            <a:picLocks noChangeAspect="1" noChangeArrowheads="1"/>
          </p:cNvPicPr>
          <p:nvPr/>
        </p:nvPicPr>
        <p:blipFill>
          <a:blip r:embed="rId2" cstate="print"/>
          <a:srcRect/>
          <a:stretch>
            <a:fillRect/>
          </a:stretch>
        </p:blipFill>
        <p:spPr bwMode="auto">
          <a:xfrm>
            <a:off x="2362200" y="2057400"/>
            <a:ext cx="2419350" cy="3024188"/>
          </a:xfrm>
          <a:prstGeom prst="rect">
            <a:avLst/>
          </a:prstGeom>
          <a:noFill/>
        </p:spPr>
      </p:pic>
      <p:pic>
        <p:nvPicPr>
          <p:cNvPr id="8196" name="Picture 4" descr="http://www.markmallett.com/blog/wp-content/uploads/2011/09/shaking-hands_000.jpg"/>
          <p:cNvPicPr>
            <a:picLocks noChangeAspect="1" noChangeArrowheads="1"/>
          </p:cNvPicPr>
          <p:nvPr/>
        </p:nvPicPr>
        <p:blipFill>
          <a:blip r:embed="rId3" cstate="print"/>
          <a:srcRect/>
          <a:stretch>
            <a:fillRect/>
          </a:stretch>
        </p:blipFill>
        <p:spPr bwMode="auto">
          <a:xfrm>
            <a:off x="6019801" y="1981201"/>
            <a:ext cx="4067175" cy="2691129"/>
          </a:xfrm>
          <a:prstGeom prst="rect">
            <a:avLst/>
          </a:prstGeom>
          <a:noFill/>
        </p:spPr>
      </p:pic>
    </p:spTree>
    <p:extLst>
      <p:ext uri="{BB962C8B-B14F-4D97-AF65-F5344CB8AC3E}">
        <p14:creationId xmlns:p14="http://schemas.microsoft.com/office/powerpoint/2010/main" val="3884565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F065B9-6846-48D9-8B1E-614AECC056F7}"/>
              </a:ext>
            </a:extLst>
          </p:cNvPr>
          <p:cNvSpPr/>
          <p:nvPr/>
        </p:nvSpPr>
        <p:spPr>
          <a:xfrm>
            <a:off x="0" y="0"/>
            <a:ext cx="12192000" cy="6858000"/>
          </a:xfrm>
          <a:prstGeom prst="rect">
            <a:avLst/>
          </a:prstGeom>
          <a:solidFill>
            <a:schemeClr val="tx2">
              <a:lumMod val="50000"/>
            </a:schemeClr>
          </a:solidFill>
          <a:ln w="889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rPr>
              <a:t>What is in the D&amp;C?</a:t>
            </a:r>
          </a:p>
        </p:txBody>
      </p:sp>
      <p:sp>
        <p:nvSpPr>
          <p:cNvPr id="8" name="Rectangle 7"/>
          <p:cNvSpPr/>
          <p:nvPr/>
        </p:nvSpPr>
        <p:spPr>
          <a:xfrm>
            <a:off x="7576931" y="2448340"/>
            <a:ext cx="3810000" cy="3847207"/>
          </a:xfrm>
          <a:prstGeom prst="rect">
            <a:avLst/>
          </a:prstGeom>
        </p:spPr>
        <p:txBody>
          <a:bodyPr wrap="square">
            <a:spAutoFit/>
          </a:bodyPr>
          <a:lstStyle/>
          <a:p>
            <a:r>
              <a:rPr lang="en-US" sz="2800" dirty="0">
                <a:solidFill>
                  <a:schemeClr val="bg1"/>
                </a:solidFill>
              </a:rPr>
              <a:t>Also:</a:t>
            </a:r>
          </a:p>
          <a:p>
            <a:r>
              <a:rPr lang="en-US" dirty="0">
                <a:solidFill>
                  <a:schemeClr val="bg1"/>
                </a:solidFill>
              </a:rPr>
              <a:t>The gradual unfolding of the administrative structure of the Church is shown with the calling of bishops, the First Presidency, the Council of the Twelve, and the Seventy and the establishment of other presiding offices and quorums. </a:t>
            </a:r>
          </a:p>
          <a:p>
            <a:endParaRPr lang="en-US" dirty="0">
              <a:solidFill>
                <a:schemeClr val="bg1"/>
              </a:solidFill>
            </a:endParaRPr>
          </a:p>
          <a:p>
            <a:r>
              <a:rPr lang="en-US" dirty="0">
                <a:solidFill>
                  <a:schemeClr val="bg1"/>
                </a:solidFill>
              </a:rPr>
              <a:t>The testimony that is given of Jesus Christ—His divinity, His majesty, His perfection, His love, and His redeeming power</a:t>
            </a:r>
          </a:p>
        </p:txBody>
      </p:sp>
      <p:sp>
        <p:nvSpPr>
          <p:cNvPr id="9" name="TextBox 8"/>
          <p:cNvSpPr txBox="1"/>
          <p:nvPr/>
        </p:nvSpPr>
        <p:spPr>
          <a:xfrm>
            <a:off x="327991" y="1600201"/>
            <a:ext cx="5006009" cy="4401205"/>
          </a:xfrm>
          <a:prstGeom prst="rect">
            <a:avLst/>
          </a:prstGeom>
          <a:noFill/>
        </p:spPr>
        <p:txBody>
          <a:bodyPr wrap="square" rtlCol="0">
            <a:spAutoFit/>
          </a:bodyPr>
          <a:lstStyle/>
          <a:p>
            <a:r>
              <a:rPr lang="en-US" sz="2800" dirty="0">
                <a:solidFill>
                  <a:schemeClr val="bg1"/>
                </a:solidFill>
              </a:rPr>
              <a:t>Doctrine and Covenants include</a:t>
            </a:r>
            <a:r>
              <a:rPr lang="en-US" dirty="0">
                <a:solidFill>
                  <a:schemeClr val="bg1"/>
                </a:solidFill>
              </a:rPr>
              <a:t>:</a:t>
            </a:r>
          </a:p>
          <a:p>
            <a:r>
              <a:rPr lang="en-US" dirty="0">
                <a:solidFill>
                  <a:schemeClr val="bg1"/>
                </a:solidFill>
              </a:rPr>
              <a:t>The nature of the Godhead</a:t>
            </a:r>
          </a:p>
          <a:p>
            <a:r>
              <a:rPr lang="en-US" dirty="0">
                <a:solidFill>
                  <a:schemeClr val="bg1"/>
                </a:solidFill>
              </a:rPr>
              <a:t>Origin of man</a:t>
            </a:r>
          </a:p>
          <a:p>
            <a:r>
              <a:rPr lang="en-US" dirty="0">
                <a:solidFill>
                  <a:schemeClr val="bg1"/>
                </a:solidFill>
              </a:rPr>
              <a:t>Reality of Satan</a:t>
            </a:r>
          </a:p>
          <a:p>
            <a:r>
              <a:rPr lang="en-US" dirty="0">
                <a:solidFill>
                  <a:schemeClr val="bg1"/>
                </a:solidFill>
              </a:rPr>
              <a:t>Purpose of mortality</a:t>
            </a:r>
          </a:p>
          <a:p>
            <a:r>
              <a:rPr lang="en-US" dirty="0">
                <a:solidFill>
                  <a:schemeClr val="bg1"/>
                </a:solidFill>
              </a:rPr>
              <a:t>Necessity for obedience</a:t>
            </a:r>
          </a:p>
          <a:p>
            <a:r>
              <a:rPr lang="en-US" dirty="0">
                <a:solidFill>
                  <a:schemeClr val="bg1"/>
                </a:solidFill>
              </a:rPr>
              <a:t>Need for repentance</a:t>
            </a:r>
          </a:p>
          <a:p>
            <a:r>
              <a:rPr lang="en-US" dirty="0">
                <a:solidFill>
                  <a:schemeClr val="bg1"/>
                </a:solidFill>
              </a:rPr>
              <a:t>Workings of the Holy Spirit</a:t>
            </a:r>
          </a:p>
          <a:p>
            <a:r>
              <a:rPr lang="en-US" dirty="0">
                <a:solidFill>
                  <a:schemeClr val="bg1"/>
                </a:solidFill>
              </a:rPr>
              <a:t>How to pertain salvation</a:t>
            </a:r>
          </a:p>
          <a:p>
            <a:r>
              <a:rPr lang="en-US" dirty="0">
                <a:solidFill>
                  <a:schemeClr val="bg1"/>
                </a:solidFill>
              </a:rPr>
              <a:t>The destiny of the earth and future conditions of man</a:t>
            </a:r>
          </a:p>
          <a:p>
            <a:r>
              <a:rPr lang="en-US" dirty="0">
                <a:solidFill>
                  <a:schemeClr val="bg1"/>
                </a:solidFill>
              </a:rPr>
              <a:t>The 2</a:t>
            </a:r>
            <a:r>
              <a:rPr lang="en-US" baseline="30000" dirty="0">
                <a:solidFill>
                  <a:schemeClr val="bg1"/>
                </a:solidFill>
              </a:rPr>
              <a:t>nd</a:t>
            </a:r>
            <a:r>
              <a:rPr lang="en-US" dirty="0">
                <a:solidFill>
                  <a:schemeClr val="bg1"/>
                </a:solidFill>
              </a:rPr>
              <a:t> Coming of Christ, His judgment and Resurrection</a:t>
            </a:r>
          </a:p>
          <a:p>
            <a:r>
              <a:rPr lang="en-US" dirty="0">
                <a:solidFill>
                  <a:schemeClr val="bg1"/>
                </a:solidFill>
              </a:rPr>
              <a:t>The nature of the family and eternal marriage</a:t>
            </a:r>
          </a:p>
          <a:p>
            <a:endParaRPr lang="en-US" dirty="0">
              <a:solidFill>
                <a:schemeClr val="bg1"/>
              </a:solidFill>
            </a:endParaRPr>
          </a:p>
        </p:txBody>
      </p:sp>
    </p:spTree>
    <p:extLst>
      <p:ext uri="{BB962C8B-B14F-4D97-AF65-F5344CB8AC3E}">
        <p14:creationId xmlns:p14="http://schemas.microsoft.com/office/powerpoint/2010/main" val="2386898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animEffect transition="in" filter="fade">
                                      <p:cBhvr>
                                        <p:cTn id="13" dur="1000"/>
                                        <p:tgtEl>
                                          <p:spTgt spid="8">
                                            <p:txEl>
                                              <p:pRg st="3" end="3"/>
                                            </p:txEl>
                                          </p:spTgt>
                                        </p:tgtEl>
                                      </p:cBhvr>
                                    </p:animEffect>
                                    <p:anim calcmode="lin" valueType="num">
                                      <p:cBhvr>
                                        <p:cTn id="14"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15"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B1F414C2-3411-48AD-B2E9-B17D733AF42B}"/>
              </a:ext>
            </a:extLst>
          </p:cNvPr>
          <p:cNvSpPr/>
          <p:nvPr/>
        </p:nvSpPr>
        <p:spPr>
          <a:xfrm>
            <a:off x="0" y="0"/>
            <a:ext cx="12192000" cy="6858000"/>
          </a:xfrm>
          <a:prstGeom prst="rect">
            <a:avLst/>
          </a:prstGeom>
          <a:solidFill>
            <a:schemeClr val="tx2">
              <a:lumMod val="50000"/>
            </a:schemeClr>
          </a:solidFill>
          <a:ln w="889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24000" y="0"/>
            <a:ext cx="9144000" cy="707886"/>
          </a:xfrm>
          <a:prstGeom prst="rect">
            <a:avLst/>
          </a:prstGeom>
          <a:noFill/>
        </p:spPr>
        <p:txBody>
          <a:bodyPr wrap="square" rtlCol="0">
            <a:spAutoFit/>
          </a:bodyPr>
          <a:lstStyle/>
          <a:p>
            <a:pPr algn="ctr"/>
            <a:r>
              <a:rPr lang="en-US" sz="4000" dirty="0">
                <a:solidFill>
                  <a:schemeClr val="bg1"/>
                </a:solidFill>
              </a:rPr>
              <a:t>How Can I increase My Testimony?</a:t>
            </a:r>
          </a:p>
        </p:txBody>
      </p:sp>
      <p:grpSp>
        <p:nvGrpSpPr>
          <p:cNvPr id="37" name="Group 36"/>
          <p:cNvGrpSpPr/>
          <p:nvPr/>
        </p:nvGrpSpPr>
        <p:grpSpPr>
          <a:xfrm>
            <a:off x="634253" y="1143714"/>
            <a:ext cx="2667000" cy="5029200"/>
            <a:chOff x="838200" y="76200"/>
            <a:chExt cx="2667000" cy="5029200"/>
          </a:xfrm>
        </p:grpSpPr>
        <p:grpSp>
          <p:nvGrpSpPr>
            <p:cNvPr id="18" name="Group 17"/>
            <p:cNvGrpSpPr/>
            <p:nvPr/>
          </p:nvGrpSpPr>
          <p:grpSpPr>
            <a:xfrm>
              <a:off x="838200" y="76200"/>
              <a:ext cx="2667000" cy="5029200"/>
              <a:chOff x="838200" y="76200"/>
              <a:chExt cx="2667000" cy="5029200"/>
            </a:xfrm>
          </p:grpSpPr>
          <p:grpSp>
            <p:nvGrpSpPr>
              <p:cNvPr id="19" name="Group 17"/>
              <p:cNvGrpSpPr/>
              <p:nvPr/>
            </p:nvGrpSpPr>
            <p:grpSpPr>
              <a:xfrm flipH="1">
                <a:off x="2209800" y="1447800"/>
                <a:ext cx="1295400" cy="3429000"/>
                <a:chOff x="685800" y="1447800"/>
                <a:chExt cx="1295400" cy="3124200"/>
              </a:xfrm>
            </p:grpSpPr>
            <p:sp>
              <p:nvSpPr>
                <p:cNvPr id="35" name="Bent Arrow 34"/>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Bent Arrow 35"/>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0" name="Group 16"/>
              <p:cNvGrpSpPr/>
              <p:nvPr/>
            </p:nvGrpSpPr>
            <p:grpSpPr>
              <a:xfrm>
                <a:off x="838200" y="1447800"/>
                <a:ext cx="1295400" cy="3429000"/>
                <a:chOff x="685800" y="1447800"/>
                <a:chExt cx="1295400" cy="3429000"/>
              </a:xfrm>
            </p:grpSpPr>
            <p:sp>
              <p:nvSpPr>
                <p:cNvPr id="33" name="Bent Arrow 32"/>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1"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onut 25"/>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7"/>
            <p:cNvSpPr/>
            <p:nvPr/>
          </p:nvSpPr>
          <p:spPr>
            <a:xfrm>
              <a:off x="1219200" y="2057400"/>
              <a:ext cx="1905000" cy="1815882"/>
            </a:xfrm>
            <a:prstGeom prst="rect">
              <a:avLst/>
            </a:prstGeom>
          </p:spPr>
          <p:txBody>
            <a:bodyPr wrap="square">
              <a:spAutoFit/>
            </a:bodyPr>
            <a:lstStyle/>
            <a:p>
              <a:pPr algn="ctr"/>
              <a:r>
                <a:rPr lang="en-US" sz="1600" b="1" i="1" dirty="0"/>
                <a:t>By studying the revelations in the Doctrine and Covenants, we can strengthen our testimonies of Jesus Christ.</a:t>
              </a:r>
              <a:endParaRPr lang="en-US" sz="1600" dirty="0">
                <a:solidFill>
                  <a:schemeClr val="bg1"/>
                </a:solidFill>
              </a:endParaRPr>
            </a:p>
          </p:txBody>
        </p:sp>
      </p:grpSp>
      <p:grpSp>
        <p:nvGrpSpPr>
          <p:cNvPr id="39" name="Group 38"/>
          <p:cNvGrpSpPr/>
          <p:nvPr/>
        </p:nvGrpSpPr>
        <p:grpSpPr>
          <a:xfrm>
            <a:off x="8812306" y="1143714"/>
            <a:ext cx="2667000" cy="5029200"/>
            <a:chOff x="838200" y="76200"/>
            <a:chExt cx="2667000" cy="5029200"/>
          </a:xfrm>
        </p:grpSpPr>
        <p:grpSp>
          <p:nvGrpSpPr>
            <p:cNvPr id="40" name="Group 17"/>
            <p:cNvGrpSpPr/>
            <p:nvPr/>
          </p:nvGrpSpPr>
          <p:grpSpPr>
            <a:xfrm>
              <a:off x="838200" y="76200"/>
              <a:ext cx="2667000" cy="5029200"/>
              <a:chOff x="838200" y="76200"/>
              <a:chExt cx="2667000" cy="5029200"/>
            </a:xfrm>
          </p:grpSpPr>
          <p:grpSp>
            <p:nvGrpSpPr>
              <p:cNvPr id="42" name="Group 17"/>
              <p:cNvGrpSpPr/>
              <p:nvPr/>
            </p:nvGrpSpPr>
            <p:grpSpPr>
              <a:xfrm flipH="1">
                <a:off x="2209800" y="1447800"/>
                <a:ext cx="1295400" cy="3429000"/>
                <a:chOff x="685800" y="1447800"/>
                <a:chExt cx="1295400" cy="3124200"/>
              </a:xfrm>
            </p:grpSpPr>
            <p:sp>
              <p:nvSpPr>
                <p:cNvPr id="58" name="Bent Arrow 57"/>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Bent Arrow 58"/>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3" name="Group 16"/>
              <p:cNvGrpSpPr/>
              <p:nvPr/>
            </p:nvGrpSpPr>
            <p:grpSpPr>
              <a:xfrm>
                <a:off x="838200" y="1447800"/>
                <a:ext cx="1295400" cy="3429000"/>
                <a:chOff x="685800" y="1447800"/>
                <a:chExt cx="1295400" cy="3429000"/>
              </a:xfrm>
            </p:grpSpPr>
            <p:sp>
              <p:nvSpPr>
                <p:cNvPr id="56" name="Bent Arrow 55"/>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Donut 48"/>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Rectangle 40"/>
            <p:cNvSpPr/>
            <p:nvPr/>
          </p:nvSpPr>
          <p:spPr>
            <a:xfrm>
              <a:off x="1295400" y="2362200"/>
              <a:ext cx="1905000" cy="1323439"/>
            </a:xfrm>
            <a:prstGeom prst="rect">
              <a:avLst/>
            </a:prstGeom>
          </p:spPr>
          <p:txBody>
            <a:bodyPr wrap="square">
              <a:spAutoFit/>
            </a:bodyPr>
            <a:lstStyle/>
            <a:p>
              <a:pPr algn="ctr"/>
              <a:r>
                <a:rPr lang="en-US" sz="1600" b="1" i="1" dirty="0"/>
                <a:t>As we study the Doctrine and Covenants, we can hear the voice of the Savior.</a:t>
              </a:r>
              <a:endParaRPr lang="en-US" sz="1600" dirty="0">
                <a:solidFill>
                  <a:schemeClr val="bg1"/>
                </a:solidFill>
              </a:endParaRPr>
            </a:p>
          </p:txBody>
        </p:sp>
      </p:grpSp>
      <p:sp>
        <p:nvSpPr>
          <p:cNvPr id="60" name="Rectangle 59"/>
          <p:cNvSpPr/>
          <p:nvPr/>
        </p:nvSpPr>
        <p:spPr>
          <a:xfrm>
            <a:off x="3489511" y="1351721"/>
            <a:ext cx="5322795" cy="4708981"/>
          </a:xfrm>
          <a:prstGeom prst="rect">
            <a:avLst/>
          </a:prstGeom>
        </p:spPr>
        <p:txBody>
          <a:bodyPr wrap="square">
            <a:spAutoFit/>
          </a:bodyPr>
          <a:lstStyle/>
          <a:p>
            <a:pPr fontAlgn="base"/>
            <a:r>
              <a:rPr lang="en-US" sz="2400" dirty="0">
                <a:solidFill>
                  <a:schemeClr val="bg1"/>
                </a:solidFill>
              </a:rPr>
              <a:t>“These words are not of men nor of man, but of me; wherefore, you shall testify they are of me and not of man;</a:t>
            </a:r>
          </a:p>
          <a:p>
            <a:pPr fontAlgn="base"/>
            <a:endParaRPr lang="en-US" sz="2400" dirty="0">
              <a:solidFill>
                <a:schemeClr val="bg1"/>
              </a:solidFill>
            </a:endParaRPr>
          </a:p>
          <a:p>
            <a:pPr fontAlgn="base"/>
            <a:r>
              <a:rPr lang="en-US" sz="2400" dirty="0">
                <a:solidFill>
                  <a:schemeClr val="bg1"/>
                </a:solidFill>
              </a:rPr>
              <a:t>For it is my voice which </a:t>
            </a:r>
            <a:r>
              <a:rPr lang="en-US" sz="2400" dirty="0" err="1">
                <a:solidFill>
                  <a:schemeClr val="bg1"/>
                </a:solidFill>
              </a:rPr>
              <a:t>speaketh</a:t>
            </a:r>
            <a:r>
              <a:rPr lang="en-US" sz="2400" dirty="0">
                <a:solidFill>
                  <a:schemeClr val="bg1"/>
                </a:solidFill>
              </a:rPr>
              <a:t> them unto you; for they are given by my Spirit unto you, and by my power you can read them one to another; and save it were by my power you could not have them;</a:t>
            </a:r>
          </a:p>
          <a:p>
            <a:pPr fontAlgn="base"/>
            <a:endParaRPr lang="en-US" sz="2400" dirty="0">
              <a:solidFill>
                <a:schemeClr val="bg1"/>
              </a:solidFill>
            </a:endParaRPr>
          </a:p>
          <a:p>
            <a:pPr fontAlgn="base"/>
            <a:r>
              <a:rPr lang="en-US" sz="2400" dirty="0">
                <a:solidFill>
                  <a:schemeClr val="bg1"/>
                </a:solidFill>
              </a:rPr>
              <a:t>Wherefore, you can testify that you have heard my voice, and know my words.”</a:t>
            </a:r>
          </a:p>
          <a:p>
            <a:pPr fontAlgn="base"/>
            <a:r>
              <a:rPr lang="en-US" sz="1200" dirty="0">
                <a:solidFill>
                  <a:schemeClr val="bg1"/>
                </a:solidFill>
              </a:rPr>
              <a:t>D&amp;C 18:34-36</a:t>
            </a:r>
          </a:p>
        </p:txBody>
      </p:sp>
    </p:spTree>
    <p:extLst>
      <p:ext uri="{BB962C8B-B14F-4D97-AF65-F5344CB8AC3E}">
        <p14:creationId xmlns:p14="http://schemas.microsoft.com/office/powerpoint/2010/main" val="3780358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0">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60">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60">
                                            <p:txEl>
                                              <p:pRg st="4" end="4"/>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60">
                                            <p:txEl>
                                              <p:pRg st="5" end="5"/>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9479504-19F0-44DD-9C00-44454B3BB7C1}"/>
              </a:ext>
            </a:extLst>
          </p:cNvPr>
          <p:cNvSpPr/>
          <p:nvPr/>
        </p:nvSpPr>
        <p:spPr>
          <a:xfrm>
            <a:off x="0" y="0"/>
            <a:ext cx="12192000" cy="6858000"/>
          </a:xfrm>
          <a:prstGeom prst="rect">
            <a:avLst/>
          </a:prstGeom>
          <a:solidFill>
            <a:schemeClr val="tx2">
              <a:lumMod val="50000"/>
            </a:schemeClr>
          </a:solidFill>
          <a:ln w="889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24000" y="0"/>
            <a:ext cx="9144000" cy="707886"/>
          </a:xfrm>
          <a:prstGeom prst="rect">
            <a:avLst/>
          </a:prstGeom>
          <a:noFill/>
        </p:spPr>
        <p:txBody>
          <a:bodyPr wrap="square" rtlCol="0">
            <a:spAutoFit/>
          </a:bodyPr>
          <a:lstStyle/>
          <a:p>
            <a:pPr algn="ctr"/>
            <a:r>
              <a:rPr lang="en-US" sz="4000" dirty="0">
                <a:solidFill>
                  <a:schemeClr val="bg1"/>
                </a:solidFill>
              </a:rPr>
              <a:t>Through the Voice of Jesus Christ</a:t>
            </a:r>
          </a:p>
        </p:txBody>
      </p:sp>
      <p:sp>
        <p:nvSpPr>
          <p:cNvPr id="60" name="Rectangle 59"/>
          <p:cNvSpPr/>
          <p:nvPr/>
        </p:nvSpPr>
        <p:spPr>
          <a:xfrm>
            <a:off x="1828800" y="838201"/>
            <a:ext cx="4800600" cy="461665"/>
          </a:xfrm>
          <a:prstGeom prst="rect">
            <a:avLst/>
          </a:prstGeom>
        </p:spPr>
        <p:txBody>
          <a:bodyPr wrap="square">
            <a:spAutoFit/>
          </a:bodyPr>
          <a:lstStyle/>
          <a:p>
            <a:pPr fontAlgn="base"/>
            <a:r>
              <a:rPr lang="en-US" sz="2400" dirty="0">
                <a:solidFill>
                  <a:schemeClr val="bg1"/>
                </a:solidFill>
              </a:rPr>
              <a:t>Jesus Christ is the God of this world</a:t>
            </a:r>
          </a:p>
        </p:txBody>
      </p:sp>
      <p:sp>
        <p:nvSpPr>
          <p:cNvPr id="61" name="Rectangle 60"/>
          <p:cNvSpPr/>
          <p:nvPr/>
        </p:nvSpPr>
        <p:spPr>
          <a:xfrm>
            <a:off x="5638800" y="4267201"/>
            <a:ext cx="4572000" cy="2031325"/>
          </a:xfrm>
          <a:prstGeom prst="rect">
            <a:avLst/>
          </a:prstGeom>
        </p:spPr>
        <p:txBody>
          <a:bodyPr>
            <a:spAutoFit/>
          </a:bodyPr>
          <a:lstStyle/>
          <a:p>
            <a:r>
              <a:rPr lang="en-US" dirty="0">
                <a:solidFill>
                  <a:schemeClr val="bg1"/>
                </a:solidFill>
              </a:rPr>
              <a:t>In the revelations, one hears the tender but firm voice of the Lord Jesus Christ, speaking anew in the dispensation of the fulness of times; and the work that is initiated herein is preparatory to His Second Coming, in fulfillment of and in concert with the words of all the holy prophets since the world began.</a:t>
            </a:r>
          </a:p>
        </p:txBody>
      </p:sp>
      <p:sp>
        <p:nvSpPr>
          <p:cNvPr id="62" name="Rectangle 61"/>
          <p:cNvSpPr/>
          <p:nvPr/>
        </p:nvSpPr>
        <p:spPr>
          <a:xfrm>
            <a:off x="1752600" y="1447801"/>
            <a:ext cx="4572000" cy="2031325"/>
          </a:xfrm>
          <a:prstGeom prst="rect">
            <a:avLst/>
          </a:prstGeom>
        </p:spPr>
        <p:txBody>
          <a:bodyPr>
            <a:spAutoFit/>
          </a:bodyPr>
          <a:lstStyle/>
          <a:p>
            <a:r>
              <a:rPr lang="en-US" dirty="0">
                <a:solidFill>
                  <a:schemeClr val="bg1"/>
                </a:solidFill>
              </a:rPr>
              <a:t>The Doctrine and Covenants is unique because it is not a translation of an ancient document, but is of modern origin and was given of God through His chosen prophets for the restoration of His holy work and the establishment of the kingdom of God on the earth in these days.</a:t>
            </a:r>
          </a:p>
        </p:txBody>
      </p:sp>
      <p:pic>
        <p:nvPicPr>
          <p:cNvPr id="5122" name="Picture 2" descr="http://rationalfaiths.com/wp-content/uploads/2012/12/dcintro10.jpg"/>
          <p:cNvPicPr>
            <a:picLocks noChangeAspect="1" noChangeArrowheads="1"/>
          </p:cNvPicPr>
          <p:nvPr/>
        </p:nvPicPr>
        <p:blipFill>
          <a:blip r:embed="rId2" cstate="print"/>
          <a:srcRect/>
          <a:stretch>
            <a:fillRect/>
          </a:stretch>
        </p:blipFill>
        <p:spPr bwMode="auto">
          <a:xfrm>
            <a:off x="6553200" y="838200"/>
            <a:ext cx="3637026" cy="2819400"/>
          </a:xfrm>
          <a:prstGeom prst="rect">
            <a:avLst/>
          </a:prstGeom>
          <a:noFill/>
        </p:spPr>
      </p:pic>
      <p:pic>
        <p:nvPicPr>
          <p:cNvPr id="11266" name="Picture 2" descr="http://www.christcenteredmall.com/stores/art/dicianni/images/zooms/the-second-coming-of-jesus-christ-large-image-zoom.jpg?purge=true"/>
          <p:cNvPicPr>
            <a:picLocks noChangeAspect="1" noChangeArrowheads="1"/>
          </p:cNvPicPr>
          <p:nvPr/>
        </p:nvPicPr>
        <p:blipFill>
          <a:blip r:embed="rId3" cstate="print"/>
          <a:srcRect/>
          <a:stretch>
            <a:fillRect/>
          </a:stretch>
        </p:blipFill>
        <p:spPr bwMode="auto">
          <a:xfrm>
            <a:off x="1828800" y="4191001"/>
            <a:ext cx="3638550" cy="2037589"/>
          </a:xfrm>
          <a:prstGeom prst="rect">
            <a:avLst/>
          </a:prstGeom>
          <a:noFill/>
        </p:spPr>
      </p:pic>
    </p:spTree>
    <p:extLst>
      <p:ext uri="{BB962C8B-B14F-4D97-AF65-F5344CB8AC3E}">
        <p14:creationId xmlns:p14="http://schemas.microsoft.com/office/powerpoint/2010/main" val="471280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1000"/>
                                        <p:tgtEl>
                                          <p:spTgt spid="62"/>
                                        </p:tgtEl>
                                      </p:cBhvr>
                                    </p:animEffect>
                                    <p:anim calcmode="lin" valueType="num">
                                      <p:cBhvr>
                                        <p:cTn id="8" dur="1000" fill="hold"/>
                                        <p:tgtEl>
                                          <p:spTgt spid="62"/>
                                        </p:tgtEl>
                                        <p:attrNameLst>
                                          <p:attrName>ppt_x</p:attrName>
                                        </p:attrNameLst>
                                      </p:cBhvr>
                                      <p:tavLst>
                                        <p:tav tm="0">
                                          <p:val>
                                            <p:strVal val="#ppt_x"/>
                                          </p:val>
                                        </p:tav>
                                        <p:tav tm="100000">
                                          <p:val>
                                            <p:strVal val="#ppt_x"/>
                                          </p:val>
                                        </p:tav>
                                      </p:tavLst>
                                    </p:anim>
                                    <p:anim calcmode="lin" valueType="num">
                                      <p:cBhvr>
                                        <p:cTn id="9" dur="1000" fill="hold"/>
                                        <p:tgtEl>
                                          <p:spTgt spid="6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1000"/>
                                        <p:tgtEl>
                                          <p:spTgt spid="5122"/>
                                        </p:tgtEl>
                                      </p:cBhvr>
                                    </p:animEffect>
                                    <p:anim calcmode="lin" valueType="num">
                                      <p:cBhvr>
                                        <p:cTn id="13" dur="1000" fill="hold"/>
                                        <p:tgtEl>
                                          <p:spTgt spid="5122"/>
                                        </p:tgtEl>
                                        <p:attrNameLst>
                                          <p:attrName>ppt_x</p:attrName>
                                        </p:attrNameLst>
                                      </p:cBhvr>
                                      <p:tavLst>
                                        <p:tav tm="0">
                                          <p:val>
                                            <p:strVal val="#ppt_x"/>
                                          </p:val>
                                        </p:tav>
                                        <p:tav tm="100000">
                                          <p:val>
                                            <p:strVal val="#ppt_x"/>
                                          </p:val>
                                        </p:tav>
                                      </p:tavLst>
                                    </p:anim>
                                    <p:anim calcmode="lin" valueType="num">
                                      <p:cBhvr>
                                        <p:cTn id="14"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1"/>
                                        </p:tgtEl>
                                        <p:attrNameLst>
                                          <p:attrName>style.visibility</p:attrName>
                                        </p:attrNameLst>
                                      </p:cBhvr>
                                      <p:to>
                                        <p:strVal val="visible"/>
                                      </p:to>
                                    </p:set>
                                    <p:animEffect transition="in" filter="fade">
                                      <p:cBhvr>
                                        <p:cTn id="19" dur="1000"/>
                                        <p:tgtEl>
                                          <p:spTgt spid="61"/>
                                        </p:tgtEl>
                                      </p:cBhvr>
                                    </p:animEffect>
                                    <p:anim calcmode="lin" valueType="num">
                                      <p:cBhvr>
                                        <p:cTn id="20" dur="1000" fill="hold"/>
                                        <p:tgtEl>
                                          <p:spTgt spid="61"/>
                                        </p:tgtEl>
                                        <p:attrNameLst>
                                          <p:attrName>ppt_x</p:attrName>
                                        </p:attrNameLst>
                                      </p:cBhvr>
                                      <p:tavLst>
                                        <p:tav tm="0">
                                          <p:val>
                                            <p:strVal val="#ppt_x"/>
                                          </p:val>
                                        </p:tav>
                                        <p:tav tm="100000">
                                          <p:val>
                                            <p:strVal val="#ppt_x"/>
                                          </p:val>
                                        </p:tav>
                                      </p:tavLst>
                                    </p:anim>
                                    <p:anim calcmode="lin" valueType="num">
                                      <p:cBhvr>
                                        <p:cTn id="21" dur="1000" fill="hold"/>
                                        <p:tgtEl>
                                          <p:spTgt spid="61"/>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1266"/>
                                        </p:tgtEl>
                                        <p:attrNameLst>
                                          <p:attrName>style.visibility</p:attrName>
                                        </p:attrNameLst>
                                      </p:cBhvr>
                                      <p:to>
                                        <p:strVal val="visible"/>
                                      </p:to>
                                    </p:set>
                                    <p:animEffect transition="in" filter="fade">
                                      <p:cBhvr>
                                        <p:cTn id="24" dur="1000"/>
                                        <p:tgtEl>
                                          <p:spTgt spid="11266"/>
                                        </p:tgtEl>
                                      </p:cBhvr>
                                    </p:animEffect>
                                    <p:anim calcmode="lin" valueType="num">
                                      <p:cBhvr>
                                        <p:cTn id="25" dur="1000" fill="hold"/>
                                        <p:tgtEl>
                                          <p:spTgt spid="11266"/>
                                        </p:tgtEl>
                                        <p:attrNameLst>
                                          <p:attrName>ppt_x</p:attrName>
                                        </p:attrNameLst>
                                      </p:cBhvr>
                                      <p:tavLst>
                                        <p:tav tm="0">
                                          <p:val>
                                            <p:strVal val="#ppt_x"/>
                                          </p:val>
                                        </p:tav>
                                        <p:tav tm="100000">
                                          <p:val>
                                            <p:strVal val="#ppt_x"/>
                                          </p:val>
                                        </p:tav>
                                      </p:tavLst>
                                    </p:anim>
                                    <p:anim calcmode="lin" valueType="num">
                                      <p:cBhvr>
                                        <p:cTn id="26" dur="1000" fill="hold"/>
                                        <p:tgtEl>
                                          <p:spTgt spid="112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9993A7F-D471-400F-9539-49119A0560E0}"/>
              </a:ext>
            </a:extLst>
          </p:cNvPr>
          <p:cNvSpPr/>
          <p:nvPr/>
        </p:nvSpPr>
        <p:spPr>
          <a:xfrm>
            <a:off x="0" y="0"/>
            <a:ext cx="12192000" cy="6858000"/>
          </a:xfrm>
          <a:prstGeom prst="rect">
            <a:avLst/>
          </a:prstGeom>
          <a:solidFill>
            <a:schemeClr val="tx2">
              <a:lumMod val="50000"/>
            </a:schemeClr>
          </a:solidFill>
          <a:ln w="889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24000" y="0"/>
            <a:ext cx="9144000" cy="707886"/>
          </a:xfrm>
          <a:prstGeom prst="rect">
            <a:avLst/>
          </a:prstGeom>
          <a:noFill/>
        </p:spPr>
        <p:txBody>
          <a:bodyPr wrap="square" rtlCol="0">
            <a:spAutoFit/>
          </a:bodyPr>
          <a:lstStyle/>
          <a:p>
            <a:pPr algn="ctr"/>
            <a:r>
              <a:rPr lang="en-US" sz="4000" dirty="0">
                <a:solidFill>
                  <a:schemeClr val="bg1"/>
                </a:solidFill>
              </a:rPr>
              <a:t>A Restoration of Divine Authority</a:t>
            </a:r>
          </a:p>
        </p:txBody>
      </p:sp>
      <p:sp>
        <p:nvSpPr>
          <p:cNvPr id="62" name="Rectangle 61"/>
          <p:cNvSpPr/>
          <p:nvPr/>
        </p:nvSpPr>
        <p:spPr>
          <a:xfrm>
            <a:off x="1676400" y="838200"/>
            <a:ext cx="6400800" cy="3231654"/>
          </a:xfrm>
          <a:prstGeom prst="rect">
            <a:avLst/>
          </a:prstGeom>
        </p:spPr>
        <p:txBody>
          <a:bodyPr wrap="square">
            <a:spAutoFit/>
          </a:bodyPr>
          <a:lstStyle/>
          <a:p>
            <a:r>
              <a:rPr lang="en-US" dirty="0">
                <a:solidFill>
                  <a:schemeClr val="bg1"/>
                </a:solidFill>
              </a:rPr>
              <a:t>In the course of time, Joseph Smith was enabled by divine assistance to translate and publish the Book of Mormon. </a:t>
            </a:r>
          </a:p>
          <a:p>
            <a:endParaRPr lang="en-US" dirty="0">
              <a:solidFill>
                <a:schemeClr val="bg1"/>
              </a:solidFill>
            </a:endParaRPr>
          </a:p>
          <a:p>
            <a:r>
              <a:rPr lang="en-US" dirty="0">
                <a:solidFill>
                  <a:schemeClr val="bg1"/>
                </a:solidFill>
              </a:rPr>
              <a:t>In the meantime he and Oliver </a:t>
            </a:r>
            <a:r>
              <a:rPr lang="en-US" dirty="0" err="1">
                <a:solidFill>
                  <a:schemeClr val="bg1"/>
                </a:solidFill>
              </a:rPr>
              <a:t>Cowdery</a:t>
            </a:r>
            <a:r>
              <a:rPr lang="en-US" dirty="0">
                <a:solidFill>
                  <a:schemeClr val="bg1"/>
                </a:solidFill>
              </a:rPr>
              <a:t> were ordained to the Aaronic Priesthood by John the Baptist in May 1829 (see D&amp;C 13), and soon thereafter they were also ordained to the Melchizedek Priesthood by the ancient Apostles Peter, James, and John</a:t>
            </a:r>
          </a:p>
          <a:p>
            <a:r>
              <a:rPr lang="en-US" sz="1200" dirty="0">
                <a:solidFill>
                  <a:schemeClr val="bg1"/>
                </a:solidFill>
              </a:rPr>
              <a:t> (see D&amp;C 27:12). </a:t>
            </a:r>
          </a:p>
          <a:p>
            <a:endParaRPr lang="en-US" dirty="0">
              <a:solidFill>
                <a:schemeClr val="bg1"/>
              </a:solidFill>
            </a:endParaRPr>
          </a:p>
          <a:p>
            <a:r>
              <a:rPr lang="en-US" dirty="0">
                <a:solidFill>
                  <a:schemeClr val="bg1"/>
                </a:solidFill>
              </a:rPr>
              <a:t>Other ordinations followed in which priesthood keys were conferred by Moses, Elijah, Elias, and many ancient prophets.</a:t>
            </a:r>
          </a:p>
          <a:p>
            <a:r>
              <a:rPr lang="en-US" sz="1200" dirty="0">
                <a:solidFill>
                  <a:schemeClr val="bg1"/>
                </a:solidFill>
              </a:rPr>
              <a:t> (see D&amp;C 110; 128:18, 21). </a:t>
            </a:r>
          </a:p>
        </p:txBody>
      </p:sp>
      <p:pic>
        <p:nvPicPr>
          <p:cNvPr id="4100" name="Picture 4" descr="http://lds.net/wp-content/uploads/2014/03/Translating.jpg"/>
          <p:cNvPicPr>
            <a:picLocks noChangeAspect="1" noChangeArrowheads="1"/>
          </p:cNvPicPr>
          <p:nvPr/>
        </p:nvPicPr>
        <p:blipFill>
          <a:blip r:embed="rId2" cstate="print"/>
          <a:srcRect/>
          <a:stretch>
            <a:fillRect/>
          </a:stretch>
        </p:blipFill>
        <p:spPr bwMode="auto">
          <a:xfrm>
            <a:off x="8001001" y="762000"/>
            <a:ext cx="2428961" cy="1524000"/>
          </a:xfrm>
          <a:prstGeom prst="rect">
            <a:avLst/>
          </a:prstGeom>
          <a:noFill/>
        </p:spPr>
      </p:pic>
      <p:pic>
        <p:nvPicPr>
          <p:cNvPr id="4102" name="Picture 6" descr="http://www.ldsces.org/content/images/manuals/pgp/52.gif"/>
          <p:cNvPicPr>
            <a:picLocks noChangeAspect="1" noChangeArrowheads="1"/>
          </p:cNvPicPr>
          <p:nvPr/>
        </p:nvPicPr>
        <p:blipFill>
          <a:blip r:embed="rId3" cstate="print"/>
          <a:srcRect/>
          <a:stretch>
            <a:fillRect/>
          </a:stretch>
        </p:blipFill>
        <p:spPr bwMode="auto">
          <a:xfrm>
            <a:off x="8153400" y="2514601"/>
            <a:ext cx="2209800" cy="1673599"/>
          </a:xfrm>
          <a:prstGeom prst="rect">
            <a:avLst/>
          </a:prstGeom>
          <a:noFill/>
        </p:spPr>
      </p:pic>
      <p:pic>
        <p:nvPicPr>
          <p:cNvPr id="4104" name="Picture 8" descr="http://mylifeinzion.files.wordpress.com/2012/04/april6th.jpg"/>
          <p:cNvPicPr>
            <a:picLocks noChangeAspect="1" noChangeArrowheads="1"/>
          </p:cNvPicPr>
          <p:nvPr/>
        </p:nvPicPr>
        <p:blipFill>
          <a:blip r:embed="rId4" cstate="print"/>
          <a:srcRect/>
          <a:stretch>
            <a:fillRect/>
          </a:stretch>
        </p:blipFill>
        <p:spPr bwMode="auto">
          <a:xfrm>
            <a:off x="954157" y="4495799"/>
            <a:ext cx="3127115" cy="2115775"/>
          </a:xfrm>
          <a:prstGeom prst="rect">
            <a:avLst/>
          </a:prstGeom>
          <a:noFill/>
        </p:spPr>
      </p:pic>
      <p:sp>
        <p:nvSpPr>
          <p:cNvPr id="11" name="Rectangle 10"/>
          <p:cNvSpPr/>
          <p:nvPr/>
        </p:nvSpPr>
        <p:spPr>
          <a:xfrm>
            <a:off x="4267200" y="4267201"/>
            <a:ext cx="6400800" cy="2215991"/>
          </a:xfrm>
          <a:prstGeom prst="rect">
            <a:avLst/>
          </a:prstGeom>
        </p:spPr>
        <p:txBody>
          <a:bodyPr wrap="square">
            <a:spAutoFit/>
          </a:bodyPr>
          <a:lstStyle/>
          <a:p>
            <a:endParaRPr lang="en-US" dirty="0">
              <a:solidFill>
                <a:schemeClr val="bg1"/>
              </a:solidFill>
            </a:endParaRPr>
          </a:p>
          <a:p>
            <a:r>
              <a:rPr lang="en-US" dirty="0">
                <a:solidFill>
                  <a:schemeClr val="bg1"/>
                </a:solidFill>
              </a:rPr>
              <a:t>These ordinations were, in fact, a restoration of divine authority to man on the earth. On April 6, 1830, under heavenly direction, the Prophet Joseph Smith organized the Church, and thus the true Church of Jesus Christ is once again operative as an institution among men, with authority to teach the gospel and administer the ordinances of salvation. </a:t>
            </a:r>
          </a:p>
          <a:p>
            <a:r>
              <a:rPr lang="en-US" sz="1200" dirty="0">
                <a:solidFill>
                  <a:schemeClr val="bg1"/>
                </a:solidFill>
              </a:rPr>
              <a:t>(See D&amp;C 20 and the Pearl of Great Price, Joseph Smith—History 1.)</a:t>
            </a:r>
          </a:p>
        </p:txBody>
      </p:sp>
    </p:spTree>
    <p:extLst>
      <p:ext uri="{BB962C8B-B14F-4D97-AF65-F5344CB8AC3E}">
        <p14:creationId xmlns:p14="http://schemas.microsoft.com/office/powerpoint/2010/main" val="387520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2">
                                            <p:txEl>
                                              <p:pRg st="3" end="3"/>
                                            </p:txEl>
                                          </p:spTgt>
                                        </p:tgtEl>
                                        <p:attrNameLst>
                                          <p:attrName>style.visibility</p:attrName>
                                        </p:attrNameLst>
                                      </p:cBhvr>
                                      <p:to>
                                        <p:strVal val="visible"/>
                                      </p:to>
                                    </p:set>
                                  </p:childTnLst>
                                </p:cTn>
                              </p:par>
                              <p:par>
                                <p:cTn id="9" presetID="42" presetClass="entr" presetSubtype="0" fill="hold" nodeType="withEffect">
                                  <p:stCondLst>
                                    <p:cond delay="0"/>
                                  </p:stCondLst>
                                  <p:childTnLst>
                                    <p:set>
                                      <p:cBhvr>
                                        <p:cTn id="10" dur="1" fill="hold">
                                          <p:stCondLst>
                                            <p:cond delay="0"/>
                                          </p:stCondLst>
                                        </p:cTn>
                                        <p:tgtEl>
                                          <p:spTgt spid="4102"/>
                                        </p:tgtEl>
                                        <p:attrNameLst>
                                          <p:attrName>style.visibility</p:attrName>
                                        </p:attrNameLst>
                                      </p:cBhvr>
                                      <p:to>
                                        <p:strVal val="visible"/>
                                      </p:to>
                                    </p:set>
                                    <p:animEffect transition="in" filter="fade">
                                      <p:cBhvr>
                                        <p:cTn id="11" dur="1000"/>
                                        <p:tgtEl>
                                          <p:spTgt spid="4102"/>
                                        </p:tgtEl>
                                      </p:cBhvr>
                                    </p:animEffect>
                                    <p:anim calcmode="lin" valueType="num">
                                      <p:cBhvr>
                                        <p:cTn id="12" dur="1000" fill="hold"/>
                                        <p:tgtEl>
                                          <p:spTgt spid="4102"/>
                                        </p:tgtEl>
                                        <p:attrNameLst>
                                          <p:attrName>ppt_x</p:attrName>
                                        </p:attrNameLst>
                                      </p:cBhvr>
                                      <p:tavLst>
                                        <p:tav tm="0">
                                          <p:val>
                                            <p:strVal val="#ppt_x"/>
                                          </p:val>
                                        </p:tav>
                                        <p:tav tm="100000">
                                          <p:val>
                                            <p:strVal val="#ppt_x"/>
                                          </p:val>
                                        </p:tav>
                                      </p:tavLst>
                                    </p:anim>
                                    <p:anim calcmode="lin" valueType="num">
                                      <p:cBhvr>
                                        <p:cTn id="13"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62">
                                            <p:txEl>
                                              <p:pRg st="5" end="5"/>
                                            </p:txEl>
                                          </p:spTgt>
                                        </p:tgtEl>
                                        <p:attrNameLst>
                                          <p:attrName>style.visibility</p:attrName>
                                        </p:attrNameLst>
                                      </p:cBhvr>
                                      <p:to>
                                        <p:strVal val="visible"/>
                                      </p:to>
                                    </p:set>
                                    <p:animEffect transition="in" filter="fade">
                                      <p:cBhvr>
                                        <p:cTn id="18" dur="1000"/>
                                        <p:tgtEl>
                                          <p:spTgt spid="62">
                                            <p:txEl>
                                              <p:pRg st="5" end="5"/>
                                            </p:txEl>
                                          </p:spTgt>
                                        </p:tgtEl>
                                      </p:cBhvr>
                                    </p:animEffect>
                                    <p:anim calcmode="lin" valueType="num">
                                      <p:cBhvr>
                                        <p:cTn id="1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20" dur="1000" fill="hold"/>
                                        <p:tgtEl>
                                          <p:spTgt spid="62">
                                            <p:txEl>
                                              <p:pRg st="5" end="5"/>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62">
                                            <p:txEl>
                                              <p:pRg st="6" end="6"/>
                                            </p:txEl>
                                          </p:spTgt>
                                        </p:tgtEl>
                                        <p:attrNameLst>
                                          <p:attrName>style.visibility</p:attrName>
                                        </p:attrNameLst>
                                      </p:cBhvr>
                                      <p:to>
                                        <p:strVal val="visible"/>
                                      </p:to>
                                    </p:set>
                                    <p:animEffect transition="in" filter="fade">
                                      <p:cBhvr>
                                        <p:cTn id="23" dur="1000"/>
                                        <p:tgtEl>
                                          <p:spTgt spid="62">
                                            <p:txEl>
                                              <p:pRg st="6" end="6"/>
                                            </p:txEl>
                                          </p:spTgt>
                                        </p:tgtEl>
                                      </p:cBhvr>
                                    </p:animEffect>
                                    <p:anim calcmode="lin" valueType="num">
                                      <p:cBhvr>
                                        <p:cTn id="24"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25"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anim calcmode="lin" valueType="num">
                                      <p:cBhvr>
                                        <p:cTn id="31" dur="1000" fill="hold"/>
                                        <p:tgtEl>
                                          <p:spTgt spid="11"/>
                                        </p:tgtEl>
                                        <p:attrNameLst>
                                          <p:attrName>ppt_x</p:attrName>
                                        </p:attrNameLst>
                                      </p:cBhvr>
                                      <p:tavLst>
                                        <p:tav tm="0">
                                          <p:val>
                                            <p:strVal val="#ppt_x"/>
                                          </p:val>
                                        </p:tav>
                                        <p:tav tm="100000">
                                          <p:val>
                                            <p:strVal val="#ppt_x"/>
                                          </p:val>
                                        </p:tav>
                                      </p:tavLst>
                                    </p:anim>
                                    <p:anim calcmode="lin" valueType="num">
                                      <p:cBhvr>
                                        <p:cTn id="32" dur="1000" fill="hold"/>
                                        <p:tgtEl>
                                          <p:spTgt spid="11"/>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4104"/>
                                        </p:tgtEl>
                                        <p:attrNameLst>
                                          <p:attrName>style.visibility</p:attrName>
                                        </p:attrNameLst>
                                      </p:cBhvr>
                                      <p:to>
                                        <p:strVal val="visible"/>
                                      </p:to>
                                    </p:set>
                                    <p:animEffect transition="in" filter="fade">
                                      <p:cBhvr>
                                        <p:cTn id="35" dur="1000"/>
                                        <p:tgtEl>
                                          <p:spTgt spid="4104"/>
                                        </p:tgtEl>
                                      </p:cBhvr>
                                    </p:animEffect>
                                    <p:anim calcmode="lin" valueType="num">
                                      <p:cBhvr>
                                        <p:cTn id="36" dur="1000" fill="hold"/>
                                        <p:tgtEl>
                                          <p:spTgt spid="4104"/>
                                        </p:tgtEl>
                                        <p:attrNameLst>
                                          <p:attrName>ppt_x</p:attrName>
                                        </p:attrNameLst>
                                      </p:cBhvr>
                                      <p:tavLst>
                                        <p:tav tm="0">
                                          <p:val>
                                            <p:strVal val="#ppt_x"/>
                                          </p:val>
                                        </p:tav>
                                        <p:tav tm="100000">
                                          <p:val>
                                            <p:strVal val="#ppt_x"/>
                                          </p:val>
                                        </p:tav>
                                      </p:tavLst>
                                    </p:anim>
                                    <p:anim calcmode="lin" valueType="num">
                                      <p:cBhvr>
                                        <p:cTn id="37" dur="1000" fill="hold"/>
                                        <p:tgtEl>
                                          <p:spTgt spid="4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754BCB6D-67EB-47E5-B842-F80B574A47C7}"/>
              </a:ext>
            </a:extLst>
          </p:cNvPr>
          <p:cNvSpPr/>
          <p:nvPr/>
        </p:nvSpPr>
        <p:spPr>
          <a:xfrm>
            <a:off x="0" y="0"/>
            <a:ext cx="12192000" cy="6858000"/>
          </a:xfrm>
          <a:prstGeom prst="rect">
            <a:avLst/>
          </a:prstGeom>
          <a:solidFill>
            <a:schemeClr val="tx2">
              <a:lumMod val="50000"/>
            </a:schemeClr>
          </a:solidFill>
          <a:ln w="889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24000" y="0"/>
            <a:ext cx="9144000" cy="707886"/>
          </a:xfrm>
          <a:prstGeom prst="rect">
            <a:avLst/>
          </a:prstGeom>
          <a:noFill/>
        </p:spPr>
        <p:txBody>
          <a:bodyPr wrap="square" rtlCol="0">
            <a:spAutoFit/>
          </a:bodyPr>
          <a:lstStyle/>
          <a:p>
            <a:pPr algn="ctr"/>
            <a:r>
              <a:rPr lang="en-US" sz="4000" dirty="0">
                <a:solidFill>
                  <a:schemeClr val="bg1"/>
                </a:solidFill>
              </a:rPr>
              <a:t>Real-life Situations—Real People</a:t>
            </a:r>
          </a:p>
        </p:txBody>
      </p:sp>
      <p:grpSp>
        <p:nvGrpSpPr>
          <p:cNvPr id="2" name="Group 36"/>
          <p:cNvGrpSpPr/>
          <p:nvPr/>
        </p:nvGrpSpPr>
        <p:grpSpPr>
          <a:xfrm>
            <a:off x="800100" y="1202055"/>
            <a:ext cx="2667000" cy="5029200"/>
            <a:chOff x="838200" y="76200"/>
            <a:chExt cx="2667000" cy="5029200"/>
          </a:xfrm>
        </p:grpSpPr>
        <p:grpSp>
          <p:nvGrpSpPr>
            <p:cNvPr id="3" name="Group 17"/>
            <p:cNvGrpSpPr/>
            <p:nvPr/>
          </p:nvGrpSpPr>
          <p:grpSpPr>
            <a:xfrm>
              <a:off x="838200" y="76200"/>
              <a:ext cx="2667000" cy="5029200"/>
              <a:chOff x="838200" y="76200"/>
              <a:chExt cx="2667000" cy="5029200"/>
            </a:xfrm>
          </p:grpSpPr>
          <p:grpSp>
            <p:nvGrpSpPr>
              <p:cNvPr id="4" name="Group 17"/>
              <p:cNvGrpSpPr/>
              <p:nvPr/>
            </p:nvGrpSpPr>
            <p:grpSpPr>
              <a:xfrm flipH="1">
                <a:off x="2209800" y="1447800"/>
                <a:ext cx="1295400" cy="3429000"/>
                <a:chOff x="685800" y="1447800"/>
                <a:chExt cx="1295400" cy="3124200"/>
              </a:xfrm>
            </p:grpSpPr>
            <p:sp>
              <p:nvSpPr>
                <p:cNvPr id="35" name="Bent Arrow 34"/>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Bent Arrow 35"/>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 name="Group 16"/>
              <p:cNvGrpSpPr/>
              <p:nvPr/>
            </p:nvGrpSpPr>
            <p:grpSpPr>
              <a:xfrm>
                <a:off x="838200" y="1447800"/>
                <a:ext cx="1295400" cy="3429000"/>
                <a:chOff x="685800" y="1447800"/>
                <a:chExt cx="1295400" cy="3429000"/>
              </a:xfrm>
            </p:grpSpPr>
            <p:sp>
              <p:nvSpPr>
                <p:cNvPr id="33" name="Bent Arrow 32"/>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1"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onut 25"/>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7"/>
            <p:cNvSpPr/>
            <p:nvPr/>
          </p:nvSpPr>
          <p:spPr>
            <a:xfrm>
              <a:off x="1219200" y="2362200"/>
              <a:ext cx="1905000" cy="1323439"/>
            </a:xfrm>
            <a:prstGeom prst="rect">
              <a:avLst/>
            </a:prstGeom>
          </p:spPr>
          <p:txBody>
            <a:bodyPr wrap="square">
              <a:spAutoFit/>
            </a:bodyPr>
            <a:lstStyle/>
            <a:p>
              <a:pPr algn="ctr"/>
              <a:r>
                <a:rPr lang="en-US" sz="1600" b="1" i="1" dirty="0"/>
                <a:t>If we pray for help in our times of need, then the Lord will give us guidance.</a:t>
              </a:r>
              <a:endParaRPr lang="en-US" sz="1600" i="1" dirty="0">
                <a:solidFill>
                  <a:schemeClr val="bg1"/>
                </a:solidFill>
              </a:endParaRPr>
            </a:p>
          </p:txBody>
        </p:sp>
      </p:grpSp>
      <p:sp>
        <p:nvSpPr>
          <p:cNvPr id="61" name="Rectangle 60"/>
          <p:cNvSpPr/>
          <p:nvPr/>
        </p:nvSpPr>
        <p:spPr>
          <a:xfrm>
            <a:off x="4219014" y="790739"/>
            <a:ext cx="4572000" cy="5909310"/>
          </a:xfrm>
          <a:prstGeom prst="rect">
            <a:avLst/>
          </a:prstGeom>
        </p:spPr>
        <p:txBody>
          <a:bodyPr>
            <a:spAutoFit/>
          </a:bodyPr>
          <a:lstStyle/>
          <a:p>
            <a:r>
              <a:rPr lang="en-US" dirty="0">
                <a:solidFill>
                  <a:schemeClr val="bg1"/>
                </a:solidFill>
              </a:rPr>
              <a:t>These sacred revelations were received in answer to prayer, in times of need, and came out of real-life situations involving real people.</a:t>
            </a:r>
          </a:p>
          <a:p>
            <a:endParaRPr lang="en-US" dirty="0">
              <a:solidFill>
                <a:schemeClr val="bg1"/>
              </a:solidFill>
            </a:endParaRPr>
          </a:p>
          <a:p>
            <a:r>
              <a:rPr lang="en-US" dirty="0">
                <a:solidFill>
                  <a:schemeClr val="bg1"/>
                </a:solidFill>
              </a:rPr>
              <a:t>The Prophet and his associates sought for divine guidance, and these revelations certify that they received it. In the revelations, one sees the restoration and unfolding of the gospel of Jesus Christ and the ushering in of the dispensation of the fulness of times. </a:t>
            </a:r>
          </a:p>
          <a:p>
            <a:endParaRPr lang="en-US" dirty="0">
              <a:solidFill>
                <a:schemeClr val="bg1"/>
              </a:solidFill>
            </a:endParaRPr>
          </a:p>
          <a:p>
            <a:r>
              <a:rPr lang="en-US" dirty="0">
                <a:solidFill>
                  <a:schemeClr val="bg1"/>
                </a:solidFill>
              </a:rPr>
              <a:t>The westward movement of the Church from New York and Pennsylvania to Ohio, to Missouri, to Illinois, </a:t>
            </a:r>
          </a:p>
          <a:p>
            <a:r>
              <a:rPr lang="en-US" dirty="0">
                <a:solidFill>
                  <a:schemeClr val="bg1"/>
                </a:solidFill>
              </a:rPr>
              <a:t>and finally to the Great </a:t>
            </a:r>
          </a:p>
          <a:p>
            <a:r>
              <a:rPr lang="en-US" dirty="0">
                <a:solidFill>
                  <a:schemeClr val="bg1"/>
                </a:solidFill>
              </a:rPr>
              <a:t>Basin of western America </a:t>
            </a:r>
          </a:p>
          <a:p>
            <a:r>
              <a:rPr lang="en-US" dirty="0">
                <a:solidFill>
                  <a:schemeClr val="bg1"/>
                </a:solidFill>
              </a:rPr>
              <a:t>and the mighty struggles </a:t>
            </a:r>
          </a:p>
          <a:p>
            <a:r>
              <a:rPr lang="en-US" dirty="0">
                <a:solidFill>
                  <a:schemeClr val="bg1"/>
                </a:solidFill>
              </a:rPr>
              <a:t>of the Saints in attempting </a:t>
            </a:r>
          </a:p>
          <a:p>
            <a:r>
              <a:rPr lang="en-US" dirty="0">
                <a:solidFill>
                  <a:schemeClr val="bg1"/>
                </a:solidFill>
              </a:rPr>
              <a:t>to build Zion on the earth </a:t>
            </a:r>
          </a:p>
          <a:p>
            <a:r>
              <a:rPr lang="en-US" dirty="0">
                <a:solidFill>
                  <a:schemeClr val="bg1"/>
                </a:solidFill>
              </a:rPr>
              <a:t>in modern times are also </a:t>
            </a:r>
          </a:p>
          <a:p>
            <a:r>
              <a:rPr lang="en-US" dirty="0">
                <a:solidFill>
                  <a:schemeClr val="bg1"/>
                </a:solidFill>
              </a:rPr>
              <a:t>shown forth in these revelations.</a:t>
            </a:r>
          </a:p>
        </p:txBody>
      </p:sp>
      <p:pic>
        <p:nvPicPr>
          <p:cNvPr id="21506" name="Picture 2" descr="http://www.historictrailmedals.com/images/MorTrail/morTrailMap.jpg"/>
          <p:cNvPicPr>
            <a:picLocks noChangeAspect="1" noChangeArrowheads="1"/>
          </p:cNvPicPr>
          <p:nvPr/>
        </p:nvPicPr>
        <p:blipFill>
          <a:blip r:embed="rId2" cstate="print"/>
          <a:srcRect/>
          <a:stretch>
            <a:fillRect/>
          </a:stretch>
        </p:blipFill>
        <p:spPr bwMode="auto">
          <a:xfrm>
            <a:off x="8163339" y="4272084"/>
            <a:ext cx="3314700" cy="2241942"/>
          </a:xfrm>
          <a:prstGeom prst="rect">
            <a:avLst/>
          </a:prstGeom>
          <a:noFill/>
        </p:spPr>
      </p:pic>
    </p:spTree>
    <p:extLst>
      <p:ext uri="{BB962C8B-B14F-4D97-AF65-F5344CB8AC3E}">
        <p14:creationId xmlns:p14="http://schemas.microsoft.com/office/powerpoint/2010/main" val="1716211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
                                            <p:txEl>
                                              <p:pRg st="0" end="0"/>
                                            </p:txEl>
                                          </p:spTgt>
                                        </p:tgtEl>
                                        <p:attrNameLst>
                                          <p:attrName>style.visibility</p:attrName>
                                        </p:attrNameLst>
                                      </p:cBhvr>
                                      <p:to>
                                        <p:strVal val="visible"/>
                                      </p:to>
                                    </p:set>
                                    <p:animEffect transition="in" filter="fade">
                                      <p:cBhvr>
                                        <p:cTn id="7" dur="1000"/>
                                        <p:tgtEl>
                                          <p:spTgt spid="61">
                                            <p:txEl>
                                              <p:pRg st="0" end="0"/>
                                            </p:txEl>
                                          </p:spTgt>
                                        </p:tgtEl>
                                      </p:cBhvr>
                                    </p:animEffect>
                                    <p:anim calcmode="lin" valueType="num">
                                      <p:cBhvr>
                                        <p:cTn id="8"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1">
                                            <p:txEl>
                                              <p:pRg st="2" end="2"/>
                                            </p:txEl>
                                          </p:spTgt>
                                        </p:tgtEl>
                                        <p:attrNameLst>
                                          <p:attrName>style.visibility</p:attrName>
                                        </p:attrNameLst>
                                      </p:cBhvr>
                                      <p:to>
                                        <p:strVal val="visible"/>
                                      </p:to>
                                    </p:set>
                                    <p:animEffect transition="in" filter="fade">
                                      <p:cBhvr>
                                        <p:cTn id="14" dur="1000"/>
                                        <p:tgtEl>
                                          <p:spTgt spid="61">
                                            <p:txEl>
                                              <p:pRg st="2" end="2"/>
                                            </p:txEl>
                                          </p:spTgt>
                                        </p:tgtEl>
                                      </p:cBhvr>
                                    </p:animEffect>
                                    <p:anim calcmode="lin" valueType="num">
                                      <p:cBhvr>
                                        <p:cTn id="15"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1">
                                            <p:txEl>
                                              <p:pRg st="4" end="4"/>
                                            </p:txEl>
                                          </p:spTgt>
                                        </p:tgtEl>
                                        <p:attrNameLst>
                                          <p:attrName>style.visibility</p:attrName>
                                        </p:attrNameLst>
                                      </p:cBhvr>
                                      <p:to>
                                        <p:strVal val="visible"/>
                                      </p:to>
                                    </p:set>
                                    <p:animEffect transition="in" filter="fade">
                                      <p:cBhvr>
                                        <p:cTn id="21" dur="1000"/>
                                        <p:tgtEl>
                                          <p:spTgt spid="61">
                                            <p:txEl>
                                              <p:pRg st="4" end="4"/>
                                            </p:txEl>
                                          </p:spTgt>
                                        </p:tgtEl>
                                      </p:cBhvr>
                                    </p:animEffect>
                                    <p:anim calcmode="lin" valueType="num">
                                      <p:cBhvr>
                                        <p:cTn id="22"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61">
                                            <p:txEl>
                                              <p:pRg st="4" end="4"/>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61">
                                            <p:txEl>
                                              <p:pRg st="5" end="5"/>
                                            </p:txEl>
                                          </p:spTgt>
                                        </p:tgtEl>
                                        <p:attrNameLst>
                                          <p:attrName>style.visibility</p:attrName>
                                        </p:attrNameLst>
                                      </p:cBhvr>
                                      <p:to>
                                        <p:strVal val="visible"/>
                                      </p:to>
                                    </p:set>
                                    <p:animEffect transition="in" filter="fade">
                                      <p:cBhvr>
                                        <p:cTn id="26" dur="1000"/>
                                        <p:tgtEl>
                                          <p:spTgt spid="61">
                                            <p:txEl>
                                              <p:pRg st="5" end="5"/>
                                            </p:txEl>
                                          </p:spTgt>
                                        </p:tgtEl>
                                      </p:cBhvr>
                                    </p:animEffect>
                                    <p:anim calcmode="lin" valueType="num">
                                      <p:cBhvr>
                                        <p:cTn id="27"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61">
                                            <p:txEl>
                                              <p:pRg st="5" end="5"/>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61">
                                            <p:txEl>
                                              <p:pRg st="6" end="6"/>
                                            </p:txEl>
                                          </p:spTgt>
                                        </p:tgtEl>
                                        <p:attrNameLst>
                                          <p:attrName>style.visibility</p:attrName>
                                        </p:attrNameLst>
                                      </p:cBhvr>
                                      <p:to>
                                        <p:strVal val="visible"/>
                                      </p:to>
                                    </p:set>
                                    <p:animEffect transition="in" filter="fade">
                                      <p:cBhvr>
                                        <p:cTn id="31" dur="1000"/>
                                        <p:tgtEl>
                                          <p:spTgt spid="61">
                                            <p:txEl>
                                              <p:pRg st="6" end="6"/>
                                            </p:txEl>
                                          </p:spTgt>
                                        </p:tgtEl>
                                      </p:cBhvr>
                                    </p:animEffect>
                                    <p:anim calcmode="lin" valueType="num">
                                      <p:cBhvr>
                                        <p:cTn id="32"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61">
                                            <p:txEl>
                                              <p:pRg st="6" end="6"/>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61">
                                            <p:txEl>
                                              <p:pRg st="7" end="7"/>
                                            </p:txEl>
                                          </p:spTgt>
                                        </p:tgtEl>
                                        <p:attrNameLst>
                                          <p:attrName>style.visibility</p:attrName>
                                        </p:attrNameLst>
                                      </p:cBhvr>
                                      <p:to>
                                        <p:strVal val="visible"/>
                                      </p:to>
                                    </p:set>
                                    <p:animEffect transition="in" filter="fade">
                                      <p:cBhvr>
                                        <p:cTn id="36" dur="1000"/>
                                        <p:tgtEl>
                                          <p:spTgt spid="61">
                                            <p:txEl>
                                              <p:pRg st="7" end="7"/>
                                            </p:txEl>
                                          </p:spTgt>
                                        </p:tgtEl>
                                      </p:cBhvr>
                                    </p:animEffect>
                                    <p:anim calcmode="lin" valueType="num">
                                      <p:cBhvr>
                                        <p:cTn id="37" dur="1000" fill="hold"/>
                                        <p:tgtEl>
                                          <p:spTgt spid="61">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61">
                                            <p:txEl>
                                              <p:pRg st="7" end="7"/>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61">
                                            <p:txEl>
                                              <p:pRg st="8" end="8"/>
                                            </p:txEl>
                                          </p:spTgt>
                                        </p:tgtEl>
                                        <p:attrNameLst>
                                          <p:attrName>style.visibility</p:attrName>
                                        </p:attrNameLst>
                                      </p:cBhvr>
                                      <p:to>
                                        <p:strVal val="visible"/>
                                      </p:to>
                                    </p:set>
                                    <p:animEffect transition="in" filter="fade">
                                      <p:cBhvr>
                                        <p:cTn id="41" dur="1000"/>
                                        <p:tgtEl>
                                          <p:spTgt spid="61">
                                            <p:txEl>
                                              <p:pRg st="8" end="8"/>
                                            </p:txEl>
                                          </p:spTgt>
                                        </p:tgtEl>
                                      </p:cBhvr>
                                    </p:animEffect>
                                    <p:anim calcmode="lin" valueType="num">
                                      <p:cBhvr>
                                        <p:cTn id="42" dur="1000" fill="hold"/>
                                        <p:tgtEl>
                                          <p:spTgt spid="61">
                                            <p:txEl>
                                              <p:pRg st="8" end="8"/>
                                            </p:txEl>
                                          </p:spTgt>
                                        </p:tgtEl>
                                        <p:attrNameLst>
                                          <p:attrName>ppt_x</p:attrName>
                                        </p:attrNameLst>
                                      </p:cBhvr>
                                      <p:tavLst>
                                        <p:tav tm="0">
                                          <p:val>
                                            <p:strVal val="#ppt_x"/>
                                          </p:val>
                                        </p:tav>
                                        <p:tav tm="100000">
                                          <p:val>
                                            <p:strVal val="#ppt_x"/>
                                          </p:val>
                                        </p:tav>
                                      </p:tavLst>
                                    </p:anim>
                                    <p:anim calcmode="lin" valueType="num">
                                      <p:cBhvr>
                                        <p:cTn id="43" dur="1000" fill="hold"/>
                                        <p:tgtEl>
                                          <p:spTgt spid="61">
                                            <p:txEl>
                                              <p:pRg st="8" end="8"/>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61">
                                            <p:txEl>
                                              <p:pRg st="9" end="9"/>
                                            </p:txEl>
                                          </p:spTgt>
                                        </p:tgtEl>
                                        <p:attrNameLst>
                                          <p:attrName>style.visibility</p:attrName>
                                        </p:attrNameLst>
                                      </p:cBhvr>
                                      <p:to>
                                        <p:strVal val="visible"/>
                                      </p:to>
                                    </p:set>
                                    <p:animEffect transition="in" filter="fade">
                                      <p:cBhvr>
                                        <p:cTn id="46" dur="1000"/>
                                        <p:tgtEl>
                                          <p:spTgt spid="61">
                                            <p:txEl>
                                              <p:pRg st="9" end="9"/>
                                            </p:txEl>
                                          </p:spTgt>
                                        </p:tgtEl>
                                      </p:cBhvr>
                                    </p:animEffect>
                                    <p:anim calcmode="lin" valueType="num">
                                      <p:cBhvr>
                                        <p:cTn id="47" dur="1000" fill="hold"/>
                                        <p:tgtEl>
                                          <p:spTgt spid="61">
                                            <p:txEl>
                                              <p:pRg st="9" end="9"/>
                                            </p:txEl>
                                          </p:spTgt>
                                        </p:tgtEl>
                                        <p:attrNameLst>
                                          <p:attrName>ppt_x</p:attrName>
                                        </p:attrNameLst>
                                      </p:cBhvr>
                                      <p:tavLst>
                                        <p:tav tm="0">
                                          <p:val>
                                            <p:strVal val="#ppt_x"/>
                                          </p:val>
                                        </p:tav>
                                        <p:tav tm="100000">
                                          <p:val>
                                            <p:strVal val="#ppt_x"/>
                                          </p:val>
                                        </p:tav>
                                      </p:tavLst>
                                    </p:anim>
                                    <p:anim calcmode="lin" valueType="num">
                                      <p:cBhvr>
                                        <p:cTn id="48" dur="1000" fill="hold"/>
                                        <p:tgtEl>
                                          <p:spTgt spid="61">
                                            <p:txEl>
                                              <p:pRg st="9" end="9"/>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61">
                                            <p:txEl>
                                              <p:pRg st="10" end="10"/>
                                            </p:txEl>
                                          </p:spTgt>
                                        </p:tgtEl>
                                        <p:attrNameLst>
                                          <p:attrName>style.visibility</p:attrName>
                                        </p:attrNameLst>
                                      </p:cBhvr>
                                      <p:to>
                                        <p:strVal val="visible"/>
                                      </p:to>
                                    </p:set>
                                    <p:animEffect transition="in" filter="fade">
                                      <p:cBhvr>
                                        <p:cTn id="51" dur="1000"/>
                                        <p:tgtEl>
                                          <p:spTgt spid="61">
                                            <p:txEl>
                                              <p:pRg st="10" end="10"/>
                                            </p:txEl>
                                          </p:spTgt>
                                        </p:tgtEl>
                                      </p:cBhvr>
                                    </p:animEffect>
                                    <p:anim calcmode="lin" valueType="num">
                                      <p:cBhvr>
                                        <p:cTn id="52" dur="1000" fill="hold"/>
                                        <p:tgtEl>
                                          <p:spTgt spid="61">
                                            <p:txEl>
                                              <p:pRg st="10" end="10"/>
                                            </p:txEl>
                                          </p:spTgt>
                                        </p:tgtEl>
                                        <p:attrNameLst>
                                          <p:attrName>ppt_x</p:attrName>
                                        </p:attrNameLst>
                                      </p:cBhvr>
                                      <p:tavLst>
                                        <p:tav tm="0">
                                          <p:val>
                                            <p:strVal val="#ppt_x"/>
                                          </p:val>
                                        </p:tav>
                                        <p:tav tm="100000">
                                          <p:val>
                                            <p:strVal val="#ppt_x"/>
                                          </p:val>
                                        </p:tav>
                                      </p:tavLst>
                                    </p:anim>
                                    <p:anim calcmode="lin" valueType="num">
                                      <p:cBhvr>
                                        <p:cTn id="53" dur="1000" fill="hold"/>
                                        <p:tgtEl>
                                          <p:spTgt spid="61">
                                            <p:txEl>
                                              <p:pRg st="10" end="10"/>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61">
                                            <p:txEl>
                                              <p:pRg st="11" end="11"/>
                                            </p:txEl>
                                          </p:spTgt>
                                        </p:tgtEl>
                                        <p:attrNameLst>
                                          <p:attrName>style.visibility</p:attrName>
                                        </p:attrNameLst>
                                      </p:cBhvr>
                                      <p:to>
                                        <p:strVal val="visible"/>
                                      </p:to>
                                    </p:set>
                                    <p:animEffect transition="in" filter="fade">
                                      <p:cBhvr>
                                        <p:cTn id="56" dur="1000"/>
                                        <p:tgtEl>
                                          <p:spTgt spid="61">
                                            <p:txEl>
                                              <p:pRg st="11" end="11"/>
                                            </p:txEl>
                                          </p:spTgt>
                                        </p:tgtEl>
                                      </p:cBhvr>
                                    </p:animEffect>
                                    <p:anim calcmode="lin" valueType="num">
                                      <p:cBhvr>
                                        <p:cTn id="57" dur="1000" fill="hold"/>
                                        <p:tgtEl>
                                          <p:spTgt spid="61">
                                            <p:txEl>
                                              <p:pRg st="11" end="11"/>
                                            </p:txEl>
                                          </p:spTgt>
                                        </p:tgtEl>
                                        <p:attrNameLst>
                                          <p:attrName>ppt_x</p:attrName>
                                        </p:attrNameLst>
                                      </p:cBhvr>
                                      <p:tavLst>
                                        <p:tav tm="0">
                                          <p:val>
                                            <p:strVal val="#ppt_x"/>
                                          </p:val>
                                        </p:tav>
                                        <p:tav tm="100000">
                                          <p:val>
                                            <p:strVal val="#ppt_x"/>
                                          </p:val>
                                        </p:tav>
                                      </p:tavLst>
                                    </p:anim>
                                    <p:anim calcmode="lin" valueType="num">
                                      <p:cBhvr>
                                        <p:cTn id="58" dur="1000" fill="hold"/>
                                        <p:tgtEl>
                                          <p:spTgt spid="61">
                                            <p:txEl>
                                              <p:pRg st="11" end="11"/>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21506"/>
                                        </p:tgtEl>
                                        <p:attrNameLst>
                                          <p:attrName>style.visibility</p:attrName>
                                        </p:attrNameLst>
                                      </p:cBhvr>
                                      <p:to>
                                        <p:strVal val="visible"/>
                                      </p:to>
                                    </p:set>
                                    <p:animEffect transition="in" filter="fade">
                                      <p:cBhvr>
                                        <p:cTn id="61" dur="1000"/>
                                        <p:tgtEl>
                                          <p:spTgt spid="21506"/>
                                        </p:tgtEl>
                                      </p:cBhvr>
                                    </p:animEffect>
                                    <p:anim calcmode="lin" valueType="num">
                                      <p:cBhvr>
                                        <p:cTn id="62" dur="1000" fill="hold"/>
                                        <p:tgtEl>
                                          <p:spTgt spid="21506"/>
                                        </p:tgtEl>
                                        <p:attrNameLst>
                                          <p:attrName>ppt_x</p:attrName>
                                        </p:attrNameLst>
                                      </p:cBhvr>
                                      <p:tavLst>
                                        <p:tav tm="0">
                                          <p:val>
                                            <p:strVal val="#ppt_x"/>
                                          </p:val>
                                        </p:tav>
                                        <p:tav tm="100000">
                                          <p:val>
                                            <p:strVal val="#ppt_x"/>
                                          </p:val>
                                        </p:tav>
                                      </p:tavLst>
                                    </p:anim>
                                    <p:anim calcmode="lin" valueType="num">
                                      <p:cBhvr>
                                        <p:cTn id="63" dur="1000" fill="hold"/>
                                        <p:tgtEl>
                                          <p:spTgt spid="2150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A8BADA4-0323-44D0-9A2F-999E224F0D04}"/>
              </a:ext>
            </a:extLst>
          </p:cNvPr>
          <p:cNvSpPr/>
          <p:nvPr/>
        </p:nvSpPr>
        <p:spPr>
          <a:xfrm>
            <a:off x="0" y="-1"/>
            <a:ext cx="12192000" cy="6858000"/>
          </a:xfrm>
          <a:prstGeom prst="rect">
            <a:avLst/>
          </a:prstGeom>
          <a:solidFill>
            <a:schemeClr val="tx2">
              <a:lumMod val="50000"/>
            </a:schemeClr>
          </a:solidFill>
          <a:ln w="889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24000" y="0"/>
            <a:ext cx="9144000" cy="707886"/>
          </a:xfrm>
          <a:prstGeom prst="rect">
            <a:avLst/>
          </a:prstGeom>
          <a:noFill/>
        </p:spPr>
        <p:txBody>
          <a:bodyPr wrap="square" rtlCol="0">
            <a:spAutoFit/>
          </a:bodyPr>
          <a:lstStyle/>
          <a:p>
            <a:pPr algn="ctr"/>
            <a:r>
              <a:rPr lang="en-US" sz="4000" dirty="0">
                <a:solidFill>
                  <a:schemeClr val="bg1"/>
                </a:solidFill>
              </a:rPr>
              <a:t>Testimony of the Twelve</a:t>
            </a:r>
          </a:p>
        </p:txBody>
      </p:sp>
      <p:sp>
        <p:nvSpPr>
          <p:cNvPr id="61" name="Rectangle 60"/>
          <p:cNvSpPr/>
          <p:nvPr/>
        </p:nvSpPr>
        <p:spPr>
          <a:xfrm>
            <a:off x="2006876" y="1136064"/>
            <a:ext cx="8178248" cy="4585871"/>
          </a:xfrm>
          <a:prstGeom prst="rect">
            <a:avLst/>
          </a:prstGeom>
        </p:spPr>
        <p:txBody>
          <a:bodyPr wrap="square">
            <a:spAutoFit/>
          </a:bodyPr>
          <a:lstStyle/>
          <a:p>
            <a:pPr fontAlgn="base"/>
            <a:r>
              <a:rPr lang="en-US" i="1" dirty="0">
                <a:solidFill>
                  <a:schemeClr val="bg1"/>
                </a:solidFill>
              </a:rPr>
              <a:t>The Testimony of the Witnesses to the Book of the Lord’s Commandments, which commandments He gave to His Church through Joseph Smith, Jun., who was appointed by the voice of the Church for this purpose:</a:t>
            </a:r>
          </a:p>
          <a:p>
            <a:pPr fontAlgn="base"/>
            <a:endParaRPr lang="en-US" dirty="0">
              <a:solidFill>
                <a:schemeClr val="bg1"/>
              </a:solidFill>
            </a:endParaRPr>
          </a:p>
          <a:p>
            <a:pPr fontAlgn="base"/>
            <a:r>
              <a:rPr lang="en-US" sz="2000" dirty="0">
                <a:solidFill>
                  <a:schemeClr val="bg1"/>
                </a:solidFill>
              </a:rPr>
              <a:t> We, therefore, feel willing to bear testimony to all the world of mankind, to every creature upon the face of the earth, that the Lord has borne record to our souls, through the Holy Ghost shed forth upon us, that these commandments were given by inspiration of God, and are profitable for all men and are verily true.</a:t>
            </a:r>
          </a:p>
          <a:p>
            <a:pPr fontAlgn="base"/>
            <a:endParaRPr lang="en-US" sz="2000" dirty="0">
              <a:solidFill>
                <a:schemeClr val="bg1"/>
              </a:solidFill>
            </a:endParaRPr>
          </a:p>
          <a:p>
            <a:pPr fontAlgn="base"/>
            <a:r>
              <a:rPr lang="en-US" sz="2000" dirty="0">
                <a:solidFill>
                  <a:schemeClr val="bg1"/>
                </a:solidFill>
              </a:rPr>
              <a:t> We give this testimony unto the world, the Lord being our helper; and it is through the grace of God the Father, and His Son, Jesus Christ, that we are permitted to have this privilege of bearing this testimony unto the world, in the which we rejoice exceedingly, praying the Lord always that the children of men may be profited thereby.</a:t>
            </a:r>
          </a:p>
        </p:txBody>
      </p:sp>
    </p:spTree>
    <p:extLst>
      <p:ext uri="{BB962C8B-B14F-4D97-AF65-F5344CB8AC3E}">
        <p14:creationId xmlns:p14="http://schemas.microsoft.com/office/powerpoint/2010/main" val="101480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1973</Words>
  <Application>Microsoft Office PowerPoint</Application>
  <PresentationFormat>Widescreen</PresentationFormat>
  <Paragraphs>117</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7</cp:revision>
  <dcterms:created xsi:type="dcterms:W3CDTF">2018-01-22T01:58:57Z</dcterms:created>
  <dcterms:modified xsi:type="dcterms:W3CDTF">2020-07-02T14:52:58Z</dcterms:modified>
</cp:coreProperties>
</file>