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86" r:id="rId3"/>
    <p:sldId id="258" r:id="rId4"/>
    <p:sldId id="259" r:id="rId5"/>
    <p:sldId id="267" r:id="rId6"/>
    <p:sldId id="268" r:id="rId7"/>
    <p:sldId id="279" r:id="rId8"/>
    <p:sldId id="280" r:id="rId9"/>
    <p:sldId id="281" r:id="rId10"/>
    <p:sldId id="260" r:id="rId11"/>
    <p:sldId id="270" r:id="rId12"/>
    <p:sldId id="283" r:id="rId13"/>
    <p:sldId id="261" r:id="rId14"/>
    <p:sldId id="271" r:id="rId15"/>
    <p:sldId id="262" r:id="rId16"/>
    <p:sldId id="272" r:id="rId17"/>
    <p:sldId id="263" r:id="rId18"/>
    <p:sldId id="282" r:id="rId19"/>
    <p:sldId id="275" r:id="rId20"/>
    <p:sldId id="264" r:id="rId21"/>
    <p:sldId id="285" r:id="rId22"/>
    <p:sldId id="269" r:id="rId23"/>
    <p:sldId id="287" r:id="rId24"/>
    <p:sldId id="274" r:id="rId25"/>
    <p:sldId id="265" r:id="rId26"/>
    <p:sldId id="273" r:id="rId27"/>
    <p:sldId id="277" r:id="rId28"/>
    <p:sldId id="284" r:id="rId29"/>
    <p:sldId id="278" r:id="rId30"/>
    <p:sldId id="276" r:id="rId31"/>
  </p:sldIdLst>
  <p:sldSz cx="12192000" cy="6858000"/>
  <p:notesSz cx="6858000" cy="9144000"/>
  <p:embeddedFontLst>
    <p:embeddedFont>
      <p:font typeface="AR ESSENCE" panose="02000000000000000000" pitchFamily="2" charset="0"/>
      <p:regular r:id="rId32"/>
    </p:embeddedFont>
    <p:embeddedFont>
      <p:font typeface="Book Antiqua" panose="02040602050305030304" pitchFamily="18" charset="0"/>
      <p:regular r:id="rId33"/>
      <p:bold r:id="rId34"/>
      <p:italic r:id="rId35"/>
      <p:boldItalic r:id="rId36"/>
    </p:embeddedFont>
    <p:embeddedFont>
      <p:font typeface="Calibri" panose="020F0502020204030204" pitchFamily="34" charset="0"/>
      <p:regular r:id="rId37"/>
      <p:bold r:id="rId38"/>
      <p:italic r:id="rId39"/>
      <p:boldItalic r:id="rId40"/>
    </p:embeddedFont>
    <p:embeddedFont>
      <p:font typeface="Calibri Light" panose="020F0302020204030204" pitchFamily="34" charset="0"/>
      <p:regular r:id="rId41"/>
      <p:italic r:id="rId42"/>
    </p:embeddedFont>
    <p:embeddedFont>
      <p:font typeface="Open Sans" panose="020B0606030504020204" pitchFamily="34" charset="0"/>
      <p:regular r:id="rId43"/>
      <p:bold r:id="rId44"/>
      <p:italic r:id="rId45"/>
      <p:boldItalic r:id="rId46"/>
    </p:embeddedFont>
    <p:embeddedFont>
      <p:font typeface="Palatino" pitchFamily="2" charset="0"/>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C14907"/>
    <a:srgbClr val="D1B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snapToGrid="0">
      <p:cViewPr varScale="1">
        <p:scale>
          <a:sx n="59" d="100"/>
          <a:sy n="59" d="100"/>
        </p:scale>
        <p:origin x="60"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7FA3C4-3977-4D6A-9B6A-E97D8B9ED2AB}"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1586E-CEB8-498B-BDC5-FBEF80B67AE0}" type="slidenum">
              <a:rPr lang="en-US" smtClean="0"/>
              <a:t>‹#›</a:t>
            </a:fld>
            <a:endParaRPr lang="en-US"/>
          </a:p>
        </p:txBody>
      </p:sp>
    </p:spTree>
    <p:extLst>
      <p:ext uri="{BB962C8B-B14F-4D97-AF65-F5344CB8AC3E}">
        <p14:creationId xmlns:p14="http://schemas.microsoft.com/office/powerpoint/2010/main" val="669603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7FA3C4-3977-4D6A-9B6A-E97D8B9ED2AB}"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1586E-CEB8-498B-BDC5-FBEF80B67AE0}" type="slidenum">
              <a:rPr lang="en-US" smtClean="0"/>
              <a:t>‹#›</a:t>
            </a:fld>
            <a:endParaRPr lang="en-US"/>
          </a:p>
        </p:txBody>
      </p:sp>
    </p:spTree>
    <p:extLst>
      <p:ext uri="{BB962C8B-B14F-4D97-AF65-F5344CB8AC3E}">
        <p14:creationId xmlns:p14="http://schemas.microsoft.com/office/powerpoint/2010/main" val="3208527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7FA3C4-3977-4D6A-9B6A-E97D8B9ED2AB}"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1586E-CEB8-498B-BDC5-FBEF80B67AE0}" type="slidenum">
              <a:rPr lang="en-US" smtClean="0"/>
              <a:t>‹#›</a:t>
            </a:fld>
            <a:endParaRPr lang="en-US"/>
          </a:p>
        </p:txBody>
      </p:sp>
    </p:spTree>
    <p:extLst>
      <p:ext uri="{BB962C8B-B14F-4D97-AF65-F5344CB8AC3E}">
        <p14:creationId xmlns:p14="http://schemas.microsoft.com/office/powerpoint/2010/main" val="414189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7FA3C4-3977-4D6A-9B6A-E97D8B9ED2AB}"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1586E-CEB8-498B-BDC5-FBEF80B67AE0}" type="slidenum">
              <a:rPr lang="en-US" smtClean="0"/>
              <a:t>‹#›</a:t>
            </a:fld>
            <a:endParaRPr lang="en-US"/>
          </a:p>
        </p:txBody>
      </p:sp>
    </p:spTree>
    <p:extLst>
      <p:ext uri="{BB962C8B-B14F-4D97-AF65-F5344CB8AC3E}">
        <p14:creationId xmlns:p14="http://schemas.microsoft.com/office/powerpoint/2010/main" val="3725090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7FA3C4-3977-4D6A-9B6A-E97D8B9ED2AB}"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1586E-CEB8-498B-BDC5-FBEF80B67AE0}" type="slidenum">
              <a:rPr lang="en-US" smtClean="0"/>
              <a:t>‹#›</a:t>
            </a:fld>
            <a:endParaRPr lang="en-US"/>
          </a:p>
        </p:txBody>
      </p:sp>
    </p:spTree>
    <p:extLst>
      <p:ext uri="{BB962C8B-B14F-4D97-AF65-F5344CB8AC3E}">
        <p14:creationId xmlns:p14="http://schemas.microsoft.com/office/powerpoint/2010/main" val="1326666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7FA3C4-3977-4D6A-9B6A-E97D8B9ED2AB}" type="datetimeFigureOut">
              <a:rPr lang="en-US" smtClean="0"/>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1586E-CEB8-498B-BDC5-FBEF80B67AE0}" type="slidenum">
              <a:rPr lang="en-US" smtClean="0"/>
              <a:t>‹#›</a:t>
            </a:fld>
            <a:endParaRPr lang="en-US"/>
          </a:p>
        </p:txBody>
      </p:sp>
    </p:spTree>
    <p:extLst>
      <p:ext uri="{BB962C8B-B14F-4D97-AF65-F5344CB8AC3E}">
        <p14:creationId xmlns:p14="http://schemas.microsoft.com/office/powerpoint/2010/main" val="206170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7FA3C4-3977-4D6A-9B6A-E97D8B9ED2AB}" type="datetimeFigureOut">
              <a:rPr lang="en-US" smtClean="0"/>
              <a:t>8/14/2020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1586E-CEB8-498B-BDC5-FBEF80B67AE0}" type="slidenum">
              <a:rPr lang="en-US" smtClean="0"/>
              <a:t>‹#›</a:t>
            </a:fld>
            <a:endParaRPr lang="en-US"/>
          </a:p>
        </p:txBody>
      </p:sp>
    </p:spTree>
    <p:extLst>
      <p:ext uri="{BB962C8B-B14F-4D97-AF65-F5344CB8AC3E}">
        <p14:creationId xmlns:p14="http://schemas.microsoft.com/office/powerpoint/2010/main" val="2101626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7FA3C4-3977-4D6A-9B6A-E97D8B9ED2AB}" type="datetimeFigureOut">
              <a:rPr lang="en-US" smtClean="0"/>
              <a:t>8/14/2020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1586E-CEB8-498B-BDC5-FBEF80B67AE0}" type="slidenum">
              <a:rPr lang="en-US" smtClean="0"/>
              <a:t>‹#›</a:t>
            </a:fld>
            <a:endParaRPr lang="en-US"/>
          </a:p>
        </p:txBody>
      </p:sp>
    </p:spTree>
    <p:extLst>
      <p:ext uri="{BB962C8B-B14F-4D97-AF65-F5344CB8AC3E}">
        <p14:creationId xmlns:p14="http://schemas.microsoft.com/office/powerpoint/2010/main" val="3955735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7FA3C4-3977-4D6A-9B6A-E97D8B9ED2AB}" type="datetimeFigureOut">
              <a:rPr lang="en-US" smtClean="0"/>
              <a:t>8/14/2020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1586E-CEB8-498B-BDC5-FBEF80B67AE0}" type="slidenum">
              <a:rPr lang="en-US" smtClean="0"/>
              <a:t>‹#›</a:t>
            </a:fld>
            <a:endParaRPr lang="en-US"/>
          </a:p>
        </p:txBody>
      </p:sp>
    </p:spTree>
    <p:extLst>
      <p:ext uri="{BB962C8B-B14F-4D97-AF65-F5344CB8AC3E}">
        <p14:creationId xmlns:p14="http://schemas.microsoft.com/office/powerpoint/2010/main" val="251247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7FA3C4-3977-4D6A-9B6A-E97D8B9ED2AB}" type="datetimeFigureOut">
              <a:rPr lang="en-US" smtClean="0"/>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1586E-CEB8-498B-BDC5-FBEF80B67AE0}" type="slidenum">
              <a:rPr lang="en-US" smtClean="0"/>
              <a:t>‹#›</a:t>
            </a:fld>
            <a:endParaRPr lang="en-US"/>
          </a:p>
        </p:txBody>
      </p:sp>
    </p:spTree>
    <p:extLst>
      <p:ext uri="{BB962C8B-B14F-4D97-AF65-F5344CB8AC3E}">
        <p14:creationId xmlns:p14="http://schemas.microsoft.com/office/powerpoint/2010/main" val="2812897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7FA3C4-3977-4D6A-9B6A-E97D8B9ED2AB}" type="datetimeFigureOut">
              <a:rPr lang="en-US" smtClean="0"/>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1586E-CEB8-498B-BDC5-FBEF80B67AE0}" type="slidenum">
              <a:rPr lang="en-US" smtClean="0"/>
              <a:t>‹#›</a:t>
            </a:fld>
            <a:endParaRPr lang="en-US"/>
          </a:p>
        </p:txBody>
      </p:sp>
    </p:spTree>
    <p:extLst>
      <p:ext uri="{BB962C8B-B14F-4D97-AF65-F5344CB8AC3E}">
        <p14:creationId xmlns:p14="http://schemas.microsoft.com/office/powerpoint/2010/main" val="1530997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7FA3C4-3977-4D6A-9B6A-E97D8B9ED2AB}" type="datetimeFigureOut">
              <a:rPr lang="en-US" smtClean="0"/>
              <a:t>8/14/2020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C1586E-CEB8-498B-BDC5-FBEF80B67AE0}" type="slidenum">
              <a:rPr lang="en-US" smtClean="0"/>
              <a:t>‹#›</a:t>
            </a:fld>
            <a:endParaRPr lang="en-US"/>
          </a:p>
        </p:txBody>
      </p:sp>
    </p:spTree>
    <p:extLst>
      <p:ext uri="{BB962C8B-B14F-4D97-AF65-F5344CB8AC3E}">
        <p14:creationId xmlns:p14="http://schemas.microsoft.com/office/powerpoint/2010/main" val="3220089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6/62/Stars-high-mountain-sky_-_West_Virginia_-_ForestWa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0628" y="87086"/>
            <a:ext cx="1295400" cy="369332"/>
          </a:xfrm>
          <a:prstGeom prst="rect">
            <a:avLst/>
          </a:prstGeom>
          <a:noFill/>
        </p:spPr>
        <p:txBody>
          <a:bodyPr wrap="square" rtlCol="0">
            <a:spAutoFit/>
          </a:bodyPr>
          <a:lstStyle/>
          <a:p>
            <a:r>
              <a:rPr lang="en-US" dirty="0">
                <a:solidFill>
                  <a:schemeClr val="bg1"/>
                </a:solidFill>
              </a:rPr>
              <a:t>Lesson 2</a:t>
            </a:r>
          </a:p>
        </p:txBody>
      </p:sp>
      <p:sp>
        <p:nvSpPr>
          <p:cNvPr id="6" name="TextBox 5"/>
          <p:cNvSpPr txBox="1"/>
          <p:nvPr/>
        </p:nvSpPr>
        <p:spPr>
          <a:xfrm>
            <a:off x="0" y="368062"/>
            <a:ext cx="12192000" cy="1200329"/>
          </a:xfrm>
          <a:prstGeom prst="rect">
            <a:avLst/>
          </a:prstGeom>
          <a:noFill/>
        </p:spPr>
        <p:txBody>
          <a:bodyPr wrap="square" rtlCol="0">
            <a:spAutoFit/>
          </a:bodyPr>
          <a:lstStyle/>
          <a:p>
            <a:pPr algn="ctr"/>
            <a:r>
              <a:rPr lang="en-US" sz="7200" dirty="0">
                <a:solidFill>
                  <a:schemeClr val="bg1"/>
                </a:solidFill>
                <a:latin typeface="AR ESSENCE" panose="02000000000000000000" pitchFamily="2" charset="0"/>
              </a:rPr>
              <a:t>The Plan of Salvation</a:t>
            </a:r>
          </a:p>
        </p:txBody>
      </p:sp>
      <p:sp>
        <p:nvSpPr>
          <p:cNvPr id="2" name="Rectangle 1"/>
          <p:cNvSpPr/>
          <p:nvPr/>
        </p:nvSpPr>
        <p:spPr>
          <a:xfrm>
            <a:off x="3249537" y="1617721"/>
            <a:ext cx="6109365" cy="584775"/>
          </a:xfrm>
          <a:prstGeom prst="rect">
            <a:avLst/>
          </a:prstGeom>
        </p:spPr>
        <p:txBody>
          <a:bodyPr wrap="none">
            <a:spAutoFit/>
          </a:bodyPr>
          <a:lstStyle/>
          <a:p>
            <a:r>
              <a:rPr lang="en-US" dirty="0">
                <a:solidFill>
                  <a:srgbClr val="FFFF00"/>
                </a:solidFill>
                <a:latin typeface="Open Sans"/>
              </a:rPr>
              <a:t>“Life does not begin with birth, nor does it end with death.”</a:t>
            </a:r>
          </a:p>
          <a:p>
            <a:pPr algn="ctr"/>
            <a:r>
              <a:rPr lang="en-US" sz="1400" dirty="0">
                <a:solidFill>
                  <a:srgbClr val="FFFF00"/>
                </a:solidFill>
                <a:latin typeface="Open Sans"/>
              </a:rPr>
              <a:t>--Elder Russell M. Nelson</a:t>
            </a:r>
            <a:endParaRPr lang="en-US" sz="1400" dirty="0">
              <a:solidFill>
                <a:srgbClr val="FFFF00"/>
              </a:solidFill>
            </a:endParaRPr>
          </a:p>
        </p:txBody>
      </p:sp>
      <p:grpSp>
        <p:nvGrpSpPr>
          <p:cNvPr id="7" name="Group 15"/>
          <p:cNvGrpSpPr/>
          <p:nvPr/>
        </p:nvGrpSpPr>
        <p:grpSpPr>
          <a:xfrm>
            <a:off x="2232563" y="3576246"/>
            <a:ext cx="1016973" cy="2539248"/>
            <a:chOff x="5891782" y="1905000"/>
            <a:chExt cx="1271017" cy="3173564"/>
          </a:xfrm>
          <a:solidFill>
            <a:srgbClr val="92D050"/>
          </a:solidFill>
        </p:grpSpPr>
        <p:sp>
          <p:nvSpPr>
            <p:cNvPr id="8" name="Oval 7"/>
            <p:cNvSpPr/>
            <p:nvPr/>
          </p:nvSpPr>
          <p:spPr>
            <a:xfrm>
              <a:off x="6019800" y="1905000"/>
              <a:ext cx="1016000" cy="10668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2423263">
              <a:off x="6064977" y="4328581"/>
              <a:ext cx="381000" cy="749983"/>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6324600" y="2819400"/>
              <a:ext cx="381000" cy="1828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18657015">
              <a:off x="6600982" y="4350807"/>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5400000">
              <a:off x="6336791" y="2797105"/>
              <a:ext cx="381000" cy="1271017"/>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3"/>
          <p:cNvGrpSpPr/>
          <p:nvPr/>
        </p:nvGrpSpPr>
        <p:grpSpPr>
          <a:xfrm>
            <a:off x="8526360" y="3576195"/>
            <a:ext cx="1016973" cy="2533128"/>
            <a:chOff x="7162800" y="1828800"/>
            <a:chExt cx="1271017" cy="3165915"/>
          </a:xfrm>
          <a:solidFill>
            <a:srgbClr val="7030A0"/>
          </a:solidFill>
        </p:grpSpPr>
        <p:sp>
          <p:nvSpPr>
            <p:cNvPr id="14" name="Oval 13"/>
            <p:cNvSpPr/>
            <p:nvPr/>
          </p:nvSpPr>
          <p:spPr>
            <a:xfrm>
              <a:off x="7290818" y="1828800"/>
              <a:ext cx="1016000" cy="1066800"/>
            </a:xfrm>
            <a:prstGeom prst="ellipse">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423263">
              <a:off x="7315202" y="4308915"/>
              <a:ext cx="381000" cy="685800"/>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18657015">
              <a:off x="7872000" y="4274607"/>
              <a:ext cx="381000" cy="685800"/>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5400000">
              <a:off x="7607809" y="2720905"/>
              <a:ext cx="381000" cy="1271017"/>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7315200" y="2743200"/>
              <a:ext cx="990600" cy="1828800"/>
            </a:xfrm>
            <a:prstGeom prst="trapezoid">
              <a:avLst>
                <a:gd name="adj" fmla="val 33571"/>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4355122" y="3616088"/>
            <a:ext cx="3289208" cy="2390250"/>
            <a:chOff x="384206" y="4158361"/>
            <a:chExt cx="3289208" cy="2390250"/>
          </a:xfrm>
        </p:grpSpPr>
        <p:grpSp>
          <p:nvGrpSpPr>
            <p:cNvPr id="34" name="Group 33"/>
            <p:cNvGrpSpPr/>
            <p:nvPr/>
          </p:nvGrpSpPr>
          <p:grpSpPr>
            <a:xfrm>
              <a:off x="384206" y="4158361"/>
              <a:ext cx="3289208" cy="2390250"/>
              <a:chOff x="609599" y="833642"/>
              <a:chExt cx="7941747" cy="5771225"/>
            </a:xfrm>
          </p:grpSpPr>
          <p:grpSp>
            <p:nvGrpSpPr>
              <p:cNvPr id="36" name="Group 14"/>
              <p:cNvGrpSpPr/>
              <p:nvPr/>
            </p:nvGrpSpPr>
            <p:grpSpPr>
              <a:xfrm rot="10800000">
                <a:off x="7696200" y="5257800"/>
                <a:ext cx="621450" cy="1347067"/>
                <a:chOff x="7010400" y="381000"/>
                <a:chExt cx="762000" cy="2033666"/>
              </a:xfrm>
            </p:grpSpPr>
            <p:sp>
              <p:nvSpPr>
                <p:cNvPr id="49" name="Rounded Rectangle 48"/>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010400" y="381000"/>
                  <a:ext cx="762000" cy="12192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11"/>
              <p:cNvGrpSpPr/>
              <p:nvPr/>
            </p:nvGrpSpPr>
            <p:grpSpPr>
              <a:xfrm rot="10800000">
                <a:off x="939238" y="4923502"/>
                <a:ext cx="621450" cy="1347067"/>
                <a:chOff x="7010400" y="381000"/>
                <a:chExt cx="762000" cy="2033666"/>
              </a:xfrm>
            </p:grpSpPr>
            <p:sp>
              <p:nvSpPr>
                <p:cNvPr id="47" name="Rounded Rectangle 46"/>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010400" y="381000"/>
                  <a:ext cx="762000" cy="12192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an 3"/>
              <p:cNvSpPr/>
              <p:nvPr/>
            </p:nvSpPr>
            <p:spPr>
              <a:xfrm>
                <a:off x="7315200" y="1981200"/>
                <a:ext cx="1236146" cy="3840519"/>
              </a:xfrm>
              <a:prstGeom prst="can">
                <a:avLst/>
              </a:prstGeom>
              <a:solidFill>
                <a:srgbClr val="C149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an 1"/>
              <p:cNvSpPr/>
              <p:nvPr/>
            </p:nvSpPr>
            <p:spPr>
              <a:xfrm>
                <a:off x="609599" y="1643059"/>
                <a:ext cx="1236146" cy="3840519"/>
              </a:xfrm>
              <a:prstGeom prst="can">
                <a:avLst/>
              </a:prstGeom>
              <a:solidFill>
                <a:srgbClr val="C149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a:off x="899460" y="833642"/>
                <a:ext cx="621450" cy="986197"/>
                <a:chOff x="7031201" y="834275"/>
                <a:chExt cx="762000" cy="1488861"/>
              </a:xfrm>
            </p:grpSpPr>
            <p:sp>
              <p:nvSpPr>
                <p:cNvPr id="45" name="Rounded Rectangle 44"/>
                <p:cNvSpPr/>
                <p:nvPr/>
              </p:nvSpPr>
              <p:spPr>
                <a:xfrm>
                  <a:off x="7279402" y="1563538"/>
                  <a:ext cx="291165" cy="759598"/>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5"/>
                <p:cNvSpPr/>
                <p:nvPr/>
              </p:nvSpPr>
              <p:spPr>
                <a:xfrm>
                  <a:off x="7031201" y="834275"/>
                  <a:ext cx="762000" cy="12192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646520" y="1148254"/>
                <a:ext cx="621450" cy="1017899"/>
                <a:chOff x="7087348" y="824753"/>
                <a:chExt cx="762000" cy="1536722"/>
              </a:xfrm>
            </p:grpSpPr>
            <p:sp>
              <p:nvSpPr>
                <p:cNvPr id="43" name="Rounded Rectangle 42"/>
                <p:cNvSpPr/>
                <p:nvPr/>
              </p:nvSpPr>
              <p:spPr>
                <a:xfrm>
                  <a:off x="7339058" y="1803020"/>
                  <a:ext cx="258584" cy="55845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087348" y="824753"/>
                  <a:ext cx="762000" cy="12192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 name="Rectangle 34"/>
            <p:cNvSpPr/>
            <p:nvPr/>
          </p:nvSpPr>
          <p:spPr>
            <a:xfrm>
              <a:off x="747225" y="4834063"/>
              <a:ext cx="2437759" cy="1077218"/>
            </a:xfrm>
            <a:prstGeom prst="rect">
              <a:avLst/>
            </a:prstGeom>
          </p:spPr>
          <p:txBody>
            <a:bodyPr wrap="square">
              <a:spAutoFit/>
            </a:bodyPr>
            <a:lstStyle/>
            <a:p>
              <a:pPr algn="ctr"/>
              <a:r>
                <a:rPr lang="en-US" sz="1600" dirty="0">
                  <a:solidFill>
                    <a:srgbClr val="333333"/>
                  </a:solidFill>
                  <a:latin typeface="Open Sans"/>
                </a:rPr>
                <a:t> </a:t>
              </a:r>
              <a:r>
                <a:rPr lang="en-US" sz="1600" dirty="0"/>
                <a:t>We lived as spirit children of our Father in Heaven before we were born on this earth. </a:t>
              </a:r>
            </a:p>
          </p:txBody>
        </p:sp>
      </p:grpSp>
      <p:sp>
        <p:nvSpPr>
          <p:cNvPr id="51" name="Footer Placeholder 14">
            <a:extLst>
              <a:ext uri="{FF2B5EF4-FFF2-40B4-BE49-F238E27FC236}">
                <a16:creationId xmlns:a16="http://schemas.microsoft.com/office/drawing/2014/main" id="{71DB33DD-6622-4F43-81E6-68B4DF16287B}"/>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509114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load.wikimedia.org/wikipedia/commons/6/62/Stars-high-mountain-sky_-_West_Virginia_-_ForestWa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6830" y="1029049"/>
            <a:ext cx="4713514" cy="1477328"/>
          </a:xfrm>
          <a:prstGeom prst="rect">
            <a:avLst/>
          </a:prstGeom>
          <a:noFill/>
        </p:spPr>
        <p:txBody>
          <a:bodyPr wrap="square" rtlCol="0">
            <a:spAutoFit/>
          </a:bodyPr>
          <a:lstStyle/>
          <a:p>
            <a:r>
              <a:rPr lang="en-US" dirty="0">
                <a:solidFill>
                  <a:schemeClr val="bg1"/>
                </a:solidFill>
              </a:rPr>
              <a:t>How did Adam and Eve get here?</a:t>
            </a:r>
          </a:p>
          <a:p>
            <a:r>
              <a:rPr lang="en-US" dirty="0">
                <a:solidFill>
                  <a:schemeClr val="bg1"/>
                </a:solidFill>
              </a:rPr>
              <a:t>Did they sin?</a:t>
            </a:r>
          </a:p>
          <a:p>
            <a:r>
              <a:rPr lang="en-US" dirty="0">
                <a:solidFill>
                  <a:schemeClr val="bg1"/>
                </a:solidFill>
              </a:rPr>
              <a:t>The Fall brought what?</a:t>
            </a:r>
          </a:p>
          <a:p>
            <a:r>
              <a:rPr lang="en-US" dirty="0">
                <a:solidFill>
                  <a:schemeClr val="bg1"/>
                </a:solidFill>
              </a:rPr>
              <a:t>How do we get to earth?</a:t>
            </a:r>
          </a:p>
          <a:p>
            <a:r>
              <a:rPr lang="en-US" dirty="0">
                <a:solidFill>
                  <a:schemeClr val="bg1"/>
                </a:solidFill>
              </a:rPr>
              <a:t>Did man/women evolve?</a:t>
            </a:r>
          </a:p>
        </p:txBody>
      </p:sp>
      <p:sp>
        <p:nvSpPr>
          <p:cNvPr id="4" name="TextBox 3"/>
          <p:cNvSpPr txBox="1"/>
          <p:nvPr/>
        </p:nvSpPr>
        <p:spPr>
          <a:xfrm>
            <a:off x="5680788" y="1046336"/>
            <a:ext cx="6291942" cy="1754326"/>
          </a:xfrm>
          <a:prstGeom prst="rect">
            <a:avLst/>
          </a:prstGeom>
          <a:noFill/>
        </p:spPr>
        <p:txBody>
          <a:bodyPr wrap="square" rtlCol="0">
            <a:spAutoFit/>
          </a:bodyPr>
          <a:lstStyle/>
          <a:p>
            <a:r>
              <a:rPr lang="en-US" dirty="0">
                <a:solidFill>
                  <a:schemeClr val="bg1"/>
                </a:solidFill>
              </a:rPr>
              <a:t>Brought here from another place</a:t>
            </a:r>
          </a:p>
          <a:p>
            <a:r>
              <a:rPr lang="en-US" dirty="0">
                <a:solidFill>
                  <a:schemeClr val="bg1"/>
                </a:solidFill>
              </a:rPr>
              <a:t>Transgression vs sin </a:t>
            </a:r>
            <a:r>
              <a:rPr lang="en-US" sz="1200" dirty="0">
                <a:solidFill>
                  <a:schemeClr val="bg1"/>
                </a:solidFill>
              </a:rPr>
              <a:t>(2 Nephi 2:22-25) (5) (22)</a:t>
            </a:r>
          </a:p>
          <a:p>
            <a:r>
              <a:rPr lang="en-US" dirty="0">
                <a:solidFill>
                  <a:schemeClr val="bg1"/>
                </a:solidFill>
              </a:rPr>
              <a:t>Death (physical) and Hell (spiritual) </a:t>
            </a:r>
            <a:r>
              <a:rPr lang="en-US" sz="1200" dirty="0">
                <a:solidFill>
                  <a:schemeClr val="bg1"/>
                </a:solidFill>
              </a:rPr>
              <a:t>(23)</a:t>
            </a:r>
          </a:p>
          <a:p>
            <a:r>
              <a:rPr lang="en-US" dirty="0">
                <a:solidFill>
                  <a:schemeClr val="bg1"/>
                </a:solidFill>
              </a:rPr>
              <a:t>We are born</a:t>
            </a:r>
          </a:p>
          <a:p>
            <a:r>
              <a:rPr lang="en-US" dirty="0">
                <a:solidFill>
                  <a:schemeClr val="bg1"/>
                </a:solidFill>
              </a:rPr>
              <a:t>No…   </a:t>
            </a:r>
            <a:r>
              <a:rPr lang="en-US" sz="1200" dirty="0">
                <a:solidFill>
                  <a:schemeClr val="bg1"/>
                </a:solidFill>
              </a:rPr>
              <a:t>Messages of First Presidency Vol. 4 pp. 205-206</a:t>
            </a:r>
          </a:p>
          <a:p>
            <a:endParaRPr lang="en-US"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Adam and Eve and Birth</a:t>
            </a:r>
          </a:p>
        </p:txBody>
      </p:sp>
      <p:grpSp>
        <p:nvGrpSpPr>
          <p:cNvPr id="13" name="Group 12"/>
          <p:cNvGrpSpPr/>
          <p:nvPr/>
        </p:nvGrpSpPr>
        <p:grpSpPr>
          <a:xfrm>
            <a:off x="1177454" y="3603312"/>
            <a:ext cx="2092048" cy="2131827"/>
            <a:chOff x="6911993" y="3315227"/>
            <a:chExt cx="1604464" cy="1634972"/>
          </a:xfrm>
        </p:grpSpPr>
        <p:sp>
          <p:nvSpPr>
            <p:cNvPr id="14" name="Chord 13"/>
            <p:cNvSpPr/>
            <p:nvPr/>
          </p:nvSpPr>
          <p:spPr>
            <a:xfrm rot="6727858">
              <a:off x="6898103" y="3331846"/>
              <a:ext cx="1632243" cy="1604464"/>
            </a:xfrm>
            <a:prstGeom prst="chord">
              <a:avLst>
                <a:gd name="adj1" fmla="val 2700000"/>
                <a:gd name="adj2" fmla="val 2155092"/>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7155034" y="3315227"/>
              <a:ext cx="1303166" cy="1477709"/>
              <a:chOff x="7155034" y="3315227"/>
              <a:chExt cx="1303166" cy="1477709"/>
            </a:xfrm>
          </p:grpSpPr>
          <p:sp>
            <p:nvSpPr>
              <p:cNvPr id="16" name="Freeform 15"/>
              <p:cNvSpPr/>
              <p:nvPr/>
            </p:nvSpPr>
            <p:spPr>
              <a:xfrm>
                <a:off x="7950279" y="3658456"/>
                <a:ext cx="507921" cy="770778"/>
              </a:xfrm>
              <a:custGeom>
                <a:avLst/>
                <a:gdLst>
                  <a:gd name="connsiteX0" fmla="*/ 971550 w 1700212"/>
                  <a:gd name="connsiteY0" fmla="*/ 3244 h 2389256"/>
                  <a:gd name="connsiteX1" fmla="*/ 814387 w 1700212"/>
                  <a:gd name="connsiteY1" fmla="*/ 17531 h 2389256"/>
                  <a:gd name="connsiteX2" fmla="*/ 671512 w 1700212"/>
                  <a:gd name="connsiteY2" fmla="*/ 46106 h 2389256"/>
                  <a:gd name="connsiteX3" fmla="*/ 542925 w 1700212"/>
                  <a:gd name="connsiteY3" fmla="*/ 88969 h 2389256"/>
                  <a:gd name="connsiteX4" fmla="*/ 500062 w 1700212"/>
                  <a:gd name="connsiteY4" fmla="*/ 103256 h 2389256"/>
                  <a:gd name="connsiteX5" fmla="*/ 485775 w 1700212"/>
                  <a:gd name="connsiteY5" fmla="*/ 274706 h 2389256"/>
                  <a:gd name="connsiteX6" fmla="*/ 528637 w 1700212"/>
                  <a:gd name="connsiteY6" fmla="*/ 303281 h 2389256"/>
                  <a:gd name="connsiteX7" fmla="*/ 614362 w 1700212"/>
                  <a:gd name="connsiteY7" fmla="*/ 288994 h 2389256"/>
                  <a:gd name="connsiteX8" fmla="*/ 728662 w 1700212"/>
                  <a:gd name="connsiteY8" fmla="*/ 260419 h 2389256"/>
                  <a:gd name="connsiteX9" fmla="*/ 814387 w 1700212"/>
                  <a:gd name="connsiteY9" fmla="*/ 274706 h 2389256"/>
                  <a:gd name="connsiteX10" fmla="*/ 828675 w 1700212"/>
                  <a:gd name="connsiteY10" fmla="*/ 360431 h 2389256"/>
                  <a:gd name="connsiteX11" fmla="*/ 771525 w 1700212"/>
                  <a:gd name="connsiteY11" fmla="*/ 374719 h 2389256"/>
                  <a:gd name="connsiteX12" fmla="*/ 685800 w 1700212"/>
                  <a:gd name="connsiteY12" fmla="*/ 403294 h 2389256"/>
                  <a:gd name="connsiteX13" fmla="*/ 642937 w 1700212"/>
                  <a:gd name="connsiteY13" fmla="*/ 417581 h 2389256"/>
                  <a:gd name="connsiteX14" fmla="*/ 585787 w 1700212"/>
                  <a:gd name="connsiteY14" fmla="*/ 431869 h 2389256"/>
                  <a:gd name="connsiteX15" fmla="*/ 428625 w 1700212"/>
                  <a:gd name="connsiteY15" fmla="*/ 446156 h 2389256"/>
                  <a:gd name="connsiteX16" fmla="*/ 342900 w 1700212"/>
                  <a:gd name="connsiteY16" fmla="*/ 474731 h 2389256"/>
                  <a:gd name="connsiteX17" fmla="*/ 300037 w 1700212"/>
                  <a:gd name="connsiteY17" fmla="*/ 489019 h 2389256"/>
                  <a:gd name="connsiteX18" fmla="*/ 285750 w 1700212"/>
                  <a:gd name="connsiteY18" fmla="*/ 531881 h 2389256"/>
                  <a:gd name="connsiteX19" fmla="*/ 357187 w 1700212"/>
                  <a:gd name="connsiteY19" fmla="*/ 589031 h 2389256"/>
                  <a:gd name="connsiteX20" fmla="*/ 400050 w 1700212"/>
                  <a:gd name="connsiteY20" fmla="*/ 617606 h 2389256"/>
                  <a:gd name="connsiteX21" fmla="*/ 614362 w 1700212"/>
                  <a:gd name="connsiteY21" fmla="*/ 589031 h 2389256"/>
                  <a:gd name="connsiteX22" fmla="*/ 700087 w 1700212"/>
                  <a:gd name="connsiteY22" fmla="*/ 560456 h 2389256"/>
                  <a:gd name="connsiteX23" fmla="*/ 742950 w 1700212"/>
                  <a:gd name="connsiteY23" fmla="*/ 546169 h 2389256"/>
                  <a:gd name="connsiteX24" fmla="*/ 914400 w 1700212"/>
                  <a:gd name="connsiteY24" fmla="*/ 560456 h 2389256"/>
                  <a:gd name="connsiteX25" fmla="*/ 957262 w 1700212"/>
                  <a:gd name="connsiteY25" fmla="*/ 589031 h 2389256"/>
                  <a:gd name="connsiteX26" fmla="*/ 1000125 w 1700212"/>
                  <a:gd name="connsiteY26" fmla="*/ 603319 h 2389256"/>
                  <a:gd name="connsiteX27" fmla="*/ 1028700 w 1700212"/>
                  <a:gd name="connsiteY27" fmla="*/ 689044 h 2389256"/>
                  <a:gd name="connsiteX28" fmla="*/ 1014412 w 1700212"/>
                  <a:gd name="connsiteY28" fmla="*/ 746194 h 2389256"/>
                  <a:gd name="connsiteX29" fmla="*/ 928687 w 1700212"/>
                  <a:gd name="connsiteY29" fmla="*/ 831919 h 2389256"/>
                  <a:gd name="connsiteX30" fmla="*/ 885825 w 1700212"/>
                  <a:gd name="connsiteY30" fmla="*/ 846206 h 2389256"/>
                  <a:gd name="connsiteX31" fmla="*/ 828675 w 1700212"/>
                  <a:gd name="connsiteY31" fmla="*/ 874781 h 2389256"/>
                  <a:gd name="connsiteX32" fmla="*/ 742950 w 1700212"/>
                  <a:gd name="connsiteY32" fmla="*/ 903356 h 2389256"/>
                  <a:gd name="connsiteX33" fmla="*/ 571500 w 1700212"/>
                  <a:gd name="connsiteY33" fmla="*/ 889069 h 2389256"/>
                  <a:gd name="connsiteX34" fmla="*/ 428625 w 1700212"/>
                  <a:gd name="connsiteY34" fmla="*/ 874781 h 2389256"/>
                  <a:gd name="connsiteX35" fmla="*/ 142875 w 1700212"/>
                  <a:gd name="connsiteY35" fmla="*/ 889069 h 2389256"/>
                  <a:gd name="connsiteX36" fmla="*/ 100012 w 1700212"/>
                  <a:gd name="connsiteY36" fmla="*/ 903356 h 2389256"/>
                  <a:gd name="connsiteX37" fmla="*/ 42862 w 1700212"/>
                  <a:gd name="connsiteY37" fmla="*/ 989081 h 2389256"/>
                  <a:gd name="connsiteX38" fmla="*/ 14287 w 1700212"/>
                  <a:gd name="connsiteY38" fmla="*/ 1074806 h 2389256"/>
                  <a:gd name="connsiteX39" fmla="*/ 0 w 1700212"/>
                  <a:gd name="connsiteY39" fmla="*/ 1117669 h 2389256"/>
                  <a:gd name="connsiteX40" fmla="*/ 28575 w 1700212"/>
                  <a:gd name="connsiteY40" fmla="*/ 1217681 h 2389256"/>
                  <a:gd name="connsiteX41" fmla="*/ 57150 w 1700212"/>
                  <a:gd name="connsiteY41" fmla="*/ 1260544 h 2389256"/>
                  <a:gd name="connsiteX42" fmla="*/ 114300 w 1700212"/>
                  <a:gd name="connsiteY42" fmla="*/ 1274831 h 2389256"/>
                  <a:gd name="connsiteX43" fmla="*/ 157162 w 1700212"/>
                  <a:gd name="connsiteY43" fmla="*/ 1289119 h 2389256"/>
                  <a:gd name="connsiteX44" fmla="*/ 242887 w 1700212"/>
                  <a:gd name="connsiteY44" fmla="*/ 1346269 h 2389256"/>
                  <a:gd name="connsiteX45" fmla="*/ 285750 w 1700212"/>
                  <a:gd name="connsiteY45" fmla="*/ 1374844 h 2389256"/>
                  <a:gd name="connsiteX46" fmla="*/ 328612 w 1700212"/>
                  <a:gd name="connsiteY46" fmla="*/ 1389131 h 2389256"/>
                  <a:gd name="connsiteX47" fmla="*/ 414337 w 1700212"/>
                  <a:gd name="connsiteY47" fmla="*/ 1446281 h 2389256"/>
                  <a:gd name="connsiteX48" fmla="*/ 514350 w 1700212"/>
                  <a:gd name="connsiteY48" fmla="*/ 1560581 h 2389256"/>
                  <a:gd name="connsiteX49" fmla="*/ 542925 w 1700212"/>
                  <a:gd name="connsiteY49" fmla="*/ 1603444 h 2389256"/>
                  <a:gd name="connsiteX50" fmla="*/ 528637 w 1700212"/>
                  <a:gd name="connsiteY50" fmla="*/ 1717744 h 2389256"/>
                  <a:gd name="connsiteX51" fmla="*/ 471487 w 1700212"/>
                  <a:gd name="connsiteY51" fmla="*/ 1846331 h 2389256"/>
                  <a:gd name="connsiteX52" fmla="*/ 457200 w 1700212"/>
                  <a:gd name="connsiteY52" fmla="*/ 1889194 h 2389256"/>
                  <a:gd name="connsiteX53" fmla="*/ 385762 w 1700212"/>
                  <a:gd name="connsiteY53" fmla="*/ 1974919 h 2389256"/>
                  <a:gd name="connsiteX54" fmla="*/ 385762 w 1700212"/>
                  <a:gd name="connsiteY54" fmla="*/ 2203519 h 2389256"/>
                  <a:gd name="connsiteX55" fmla="*/ 400050 w 1700212"/>
                  <a:gd name="connsiteY55" fmla="*/ 2246381 h 2389256"/>
                  <a:gd name="connsiteX56" fmla="*/ 485775 w 1700212"/>
                  <a:gd name="connsiteY56" fmla="*/ 2289244 h 2389256"/>
                  <a:gd name="connsiteX57" fmla="*/ 528637 w 1700212"/>
                  <a:gd name="connsiteY57" fmla="*/ 2317819 h 2389256"/>
                  <a:gd name="connsiteX58" fmla="*/ 685800 w 1700212"/>
                  <a:gd name="connsiteY58" fmla="*/ 2360681 h 2389256"/>
                  <a:gd name="connsiteX59" fmla="*/ 771525 w 1700212"/>
                  <a:gd name="connsiteY59" fmla="*/ 2389256 h 2389256"/>
                  <a:gd name="connsiteX60" fmla="*/ 971550 w 1700212"/>
                  <a:gd name="connsiteY60" fmla="*/ 2374969 h 2389256"/>
                  <a:gd name="connsiteX61" fmla="*/ 1057275 w 1700212"/>
                  <a:gd name="connsiteY61" fmla="*/ 2346394 h 2389256"/>
                  <a:gd name="connsiteX62" fmla="*/ 1071562 w 1700212"/>
                  <a:gd name="connsiteY62" fmla="*/ 2303531 h 2389256"/>
                  <a:gd name="connsiteX63" fmla="*/ 1100137 w 1700212"/>
                  <a:gd name="connsiteY63" fmla="*/ 2260669 h 2389256"/>
                  <a:gd name="connsiteX64" fmla="*/ 1114425 w 1700212"/>
                  <a:gd name="connsiteY64" fmla="*/ 1917769 h 2389256"/>
                  <a:gd name="connsiteX65" fmla="*/ 1128712 w 1700212"/>
                  <a:gd name="connsiteY65" fmla="*/ 1874906 h 2389256"/>
                  <a:gd name="connsiteX66" fmla="*/ 1157287 w 1700212"/>
                  <a:gd name="connsiteY66" fmla="*/ 1832044 h 2389256"/>
                  <a:gd name="connsiteX67" fmla="*/ 1200150 w 1700212"/>
                  <a:gd name="connsiteY67" fmla="*/ 1803469 h 2389256"/>
                  <a:gd name="connsiteX68" fmla="*/ 1257300 w 1700212"/>
                  <a:gd name="connsiteY68" fmla="*/ 1732031 h 2389256"/>
                  <a:gd name="connsiteX69" fmla="*/ 1271587 w 1700212"/>
                  <a:gd name="connsiteY69" fmla="*/ 1689169 h 2389256"/>
                  <a:gd name="connsiteX70" fmla="*/ 1300162 w 1700212"/>
                  <a:gd name="connsiteY70" fmla="*/ 1646306 h 2389256"/>
                  <a:gd name="connsiteX71" fmla="*/ 1328737 w 1700212"/>
                  <a:gd name="connsiteY71" fmla="*/ 1560581 h 2389256"/>
                  <a:gd name="connsiteX72" fmla="*/ 1343025 w 1700212"/>
                  <a:gd name="connsiteY72" fmla="*/ 1360556 h 2389256"/>
                  <a:gd name="connsiteX73" fmla="*/ 1357312 w 1700212"/>
                  <a:gd name="connsiteY73" fmla="*/ 1317694 h 2389256"/>
                  <a:gd name="connsiteX74" fmla="*/ 1400175 w 1700212"/>
                  <a:gd name="connsiteY74" fmla="*/ 1174819 h 2389256"/>
                  <a:gd name="connsiteX75" fmla="*/ 1414462 w 1700212"/>
                  <a:gd name="connsiteY75" fmla="*/ 1131956 h 2389256"/>
                  <a:gd name="connsiteX76" fmla="*/ 1557337 w 1700212"/>
                  <a:gd name="connsiteY76" fmla="*/ 1060519 h 2389256"/>
                  <a:gd name="connsiteX77" fmla="*/ 1600200 w 1700212"/>
                  <a:gd name="connsiteY77" fmla="*/ 1031944 h 2389256"/>
                  <a:gd name="connsiteX78" fmla="*/ 1671637 w 1700212"/>
                  <a:gd name="connsiteY78" fmla="*/ 960506 h 2389256"/>
                  <a:gd name="connsiteX79" fmla="*/ 1685925 w 1700212"/>
                  <a:gd name="connsiteY79" fmla="*/ 889069 h 2389256"/>
                  <a:gd name="connsiteX80" fmla="*/ 1700212 w 1700212"/>
                  <a:gd name="connsiteY80" fmla="*/ 846206 h 2389256"/>
                  <a:gd name="connsiteX81" fmla="*/ 1657350 w 1700212"/>
                  <a:gd name="connsiteY81" fmla="*/ 717619 h 2389256"/>
                  <a:gd name="connsiteX82" fmla="*/ 1600200 w 1700212"/>
                  <a:gd name="connsiteY82" fmla="*/ 689044 h 2389256"/>
                  <a:gd name="connsiteX83" fmla="*/ 1557337 w 1700212"/>
                  <a:gd name="connsiteY83" fmla="*/ 660469 h 2389256"/>
                  <a:gd name="connsiteX84" fmla="*/ 1514475 w 1700212"/>
                  <a:gd name="connsiteY84" fmla="*/ 574744 h 2389256"/>
                  <a:gd name="connsiteX85" fmla="*/ 1485900 w 1700212"/>
                  <a:gd name="connsiteY85" fmla="*/ 489019 h 2389256"/>
                  <a:gd name="connsiteX86" fmla="*/ 1457325 w 1700212"/>
                  <a:gd name="connsiteY86" fmla="*/ 446156 h 2389256"/>
                  <a:gd name="connsiteX87" fmla="*/ 1443037 w 1700212"/>
                  <a:gd name="connsiteY87" fmla="*/ 403294 h 2389256"/>
                  <a:gd name="connsiteX88" fmla="*/ 1385887 w 1700212"/>
                  <a:gd name="connsiteY88" fmla="*/ 317569 h 2389256"/>
                  <a:gd name="connsiteX89" fmla="*/ 1357312 w 1700212"/>
                  <a:gd name="connsiteY89" fmla="*/ 231844 h 2389256"/>
                  <a:gd name="connsiteX90" fmla="*/ 1343025 w 1700212"/>
                  <a:gd name="connsiteY90" fmla="*/ 188981 h 2389256"/>
                  <a:gd name="connsiteX91" fmla="*/ 1300162 w 1700212"/>
                  <a:gd name="connsiteY91" fmla="*/ 174694 h 2389256"/>
                  <a:gd name="connsiteX92" fmla="*/ 1243012 w 1700212"/>
                  <a:gd name="connsiteY92" fmla="*/ 117544 h 2389256"/>
                  <a:gd name="connsiteX93" fmla="*/ 1228725 w 1700212"/>
                  <a:gd name="connsiteY93" fmla="*/ 74681 h 2389256"/>
                  <a:gd name="connsiteX94" fmla="*/ 1185862 w 1700212"/>
                  <a:gd name="connsiteY94" fmla="*/ 46106 h 2389256"/>
                  <a:gd name="connsiteX95" fmla="*/ 1000125 w 1700212"/>
                  <a:gd name="connsiteY95" fmla="*/ 3244 h 2389256"/>
                  <a:gd name="connsiteX96" fmla="*/ 785812 w 1700212"/>
                  <a:gd name="connsiteY96" fmla="*/ 3244 h 238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700212" h="2389256">
                    <a:moveTo>
                      <a:pt x="971550" y="3244"/>
                    </a:moveTo>
                    <a:cubicBezTo>
                      <a:pt x="919162" y="8006"/>
                      <a:pt x="866630" y="11385"/>
                      <a:pt x="814387" y="17531"/>
                    </a:cubicBezTo>
                    <a:cubicBezTo>
                      <a:pt x="772039" y="22513"/>
                      <a:pt x="714235" y="33289"/>
                      <a:pt x="671512" y="46106"/>
                    </a:cubicBezTo>
                    <a:cubicBezTo>
                      <a:pt x="671445" y="46126"/>
                      <a:pt x="564389" y="81814"/>
                      <a:pt x="542925" y="88969"/>
                    </a:cubicBezTo>
                    <a:lnTo>
                      <a:pt x="500062" y="103256"/>
                    </a:lnTo>
                    <a:cubicBezTo>
                      <a:pt x="457041" y="167788"/>
                      <a:pt x="445791" y="164752"/>
                      <a:pt x="485775" y="274706"/>
                    </a:cubicBezTo>
                    <a:cubicBezTo>
                      <a:pt x="491643" y="290843"/>
                      <a:pt x="514350" y="293756"/>
                      <a:pt x="528637" y="303281"/>
                    </a:cubicBezTo>
                    <a:cubicBezTo>
                      <a:pt x="557212" y="298519"/>
                      <a:pt x="586036" y="295064"/>
                      <a:pt x="614362" y="288994"/>
                    </a:cubicBezTo>
                    <a:cubicBezTo>
                      <a:pt x="652763" y="280765"/>
                      <a:pt x="728662" y="260419"/>
                      <a:pt x="728662" y="260419"/>
                    </a:cubicBezTo>
                    <a:cubicBezTo>
                      <a:pt x="757237" y="265181"/>
                      <a:pt x="788476" y="261751"/>
                      <a:pt x="814387" y="274706"/>
                    </a:cubicBezTo>
                    <a:cubicBezTo>
                      <a:pt x="841677" y="288351"/>
                      <a:pt x="856846" y="337894"/>
                      <a:pt x="828675" y="360431"/>
                    </a:cubicBezTo>
                    <a:cubicBezTo>
                      <a:pt x="813342" y="372698"/>
                      <a:pt x="790333" y="369076"/>
                      <a:pt x="771525" y="374719"/>
                    </a:cubicBezTo>
                    <a:cubicBezTo>
                      <a:pt x="742675" y="383374"/>
                      <a:pt x="714375" y="393769"/>
                      <a:pt x="685800" y="403294"/>
                    </a:cubicBezTo>
                    <a:cubicBezTo>
                      <a:pt x="671512" y="408056"/>
                      <a:pt x="657548" y="413928"/>
                      <a:pt x="642937" y="417581"/>
                    </a:cubicBezTo>
                    <a:cubicBezTo>
                      <a:pt x="623887" y="422344"/>
                      <a:pt x="605251" y="429274"/>
                      <a:pt x="585787" y="431869"/>
                    </a:cubicBezTo>
                    <a:cubicBezTo>
                      <a:pt x="533645" y="438821"/>
                      <a:pt x="481012" y="441394"/>
                      <a:pt x="428625" y="446156"/>
                    </a:cubicBezTo>
                    <a:lnTo>
                      <a:pt x="342900" y="474731"/>
                    </a:lnTo>
                    <a:lnTo>
                      <a:pt x="300037" y="489019"/>
                    </a:lnTo>
                    <a:cubicBezTo>
                      <a:pt x="295275" y="503306"/>
                      <a:pt x="283274" y="517026"/>
                      <a:pt x="285750" y="531881"/>
                    </a:cubicBezTo>
                    <a:cubicBezTo>
                      <a:pt x="293353" y="577500"/>
                      <a:pt x="323754" y="577887"/>
                      <a:pt x="357187" y="589031"/>
                    </a:cubicBezTo>
                    <a:cubicBezTo>
                      <a:pt x="371475" y="598556"/>
                      <a:pt x="382922" y="616383"/>
                      <a:pt x="400050" y="617606"/>
                    </a:cubicBezTo>
                    <a:cubicBezTo>
                      <a:pt x="460524" y="621926"/>
                      <a:pt x="549572" y="608468"/>
                      <a:pt x="614362" y="589031"/>
                    </a:cubicBezTo>
                    <a:cubicBezTo>
                      <a:pt x="643212" y="580376"/>
                      <a:pt x="671512" y="569981"/>
                      <a:pt x="700087" y="560456"/>
                    </a:cubicBezTo>
                    <a:lnTo>
                      <a:pt x="742950" y="546169"/>
                    </a:lnTo>
                    <a:cubicBezTo>
                      <a:pt x="800100" y="550931"/>
                      <a:pt x="858166" y="549209"/>
                      <a:pt x="914400" y="560456"/>
                    </a:cubicBezTo>
                    <a:cubicBezTo>
                      <a:pt x="931238" y="563824"/>
                      <a:pt x="941904" y="581352"/>
                      <a:pt x="957262" y="589031"/>
                    </a:cubicBezTo>
                    <a:cubicBezTo>
                      <a:pt x="970733" y="595766"/>
                      <a:pt x="985837" y="598556"/>
                      <a:pt x="1000125" y="603319"/>
                    </a:cubicBezTo>
                    <a:cubicBezTo>
                      <a:pt x="1009650" y="631894"/>
                      <a:pt x="1036006" y="659823"/>
                      <a:pt x="1028700" y="689044"/>
                    </a:cubicBezTo>
                    <a:cubicBezTo>
                      <a:pt x="1023937" y="708094"/>
                      <a:pt x="1022147" y="728145"/>
                      <a:pt x="1014412" y="746194"/>
                    </a:cubicBezTo>
                    <a:cubicBezTo>
                      <a:pt x="997572" y="785487"/>
                      <a:pt x="964983" y="811178"/>
                      <a:pt x="928687" y="831919"/>
                    </a:cubicBezTo>
                    <a:cubicBezTo>
                      <a:pt x="915611" y="839391"/>
                      <a:pt x="899667" y="840274"/>
                      <a:pt x="885825" y="846206"/>
                    </a:cubicBezTo>
                    <a:cubicBezTo>
                      <a:pt x="866249" y="854596"/>
                      <a:pt x="848450" y="866871"/>
                      <a:pt x="828675" y="874781"/>
                    </a:cubicBezTo>
                    <a:cubicBezTo>
                      <a:pt x="800709" y="885968"/>
                      <a:pt x="742950" y="903356"/>
                      <a:pt x="742950" y="903356"/>
                    </a:cubicBezTo>
                    <a:lnTo>
                      <a:pt x="571500" y="889069"/>
                    </a:lnTo>
                    <a:cubicBezTo>
                      <a:pt x="523834" y="884736"/>
                      <a:pt x="476488" y="874781"/>
                      <a:pt x="428625" y="874781"/>
                    </a:cubicBezTo>
                    <a:cubicBezTo>
                      <a:pt x="333256" y="874781"/>
                      <a:pt x="238125" y="884306"/>
                      <a:pt x="142875" y="889069"/>
                    </a:cubicBezTo>
                    <a:cubicBezTo>
                      <a:pt x="128587" y="893831"/>
                      <a:pt x="110661" y="892707"/>
                      <a:pt x="100012" y="903356"/>
                    </a:cubicBezTo>
                    <a:cubicBezTo>
                      <a:pt x="75728" y="927640"/>
                      <a:pt x="42862" y="989081"/>
                      <a:pt x="42862" y="989081"/>
                    </a:cubicBezTo>
                    <a:lnTo>
                      <a:pt x="14287" y="1074806"/>
                    </a:lnTo>
                    <a:lnTo>
                      <a:pt x="0" y="1117669"/>
                    </a:lnTo>
                    <a:cubicBezTo>
                      <a:pt x="4579" y="1135986"/>
                      <a:pt x="18324" y="1197179"/>
                      <a:pt x="28575" y="1217681"/>
                    </a:cubicBezTo>
                    <a:cubicBezTo>
                      <a:pt x="36254" y="1233040"/>
                      <a:pt x="42862" y="1251019"/>
                      <a:pt x="57150" y="1260544"/>
                    </a:cubicBezTo>
                    <a:cubicBezTo>
                      <a:pt x="73488" y="1271436"/>
                      <a:pt x="95419" y="1269436"/>
                      <a:pt x="114300" y="1274831"/>
                    </a:cubicBezTo>
                    <a:cubicBezTo>
                      <a:pt x="128781" y="1278968"/>
                      <a:pt x="143997" y="1281805"/>
                      <a:pt x="157162" y="1289119"/>
                    </a:cubicBezTo>
                    <a:cubicBezTo>
                      <a:pt x="187183" y="1305798"/>
                      <a:pt x="214312" y="1327219"/>
                      <a:pt x="242887" y="1346269"/>
                    </a:cubicBezTo>
                    <a:cubicBezTo>
                      <a:pt x="257175" y="1355794"/>
                      <a:pt x="269460" y="1369414"/>
                      <a:pt x="285750" y="1374844"/>
                    </a:cubicBezTo>
                    <a:lnTo>
                      <a:pt x="328612" y="1389131"/>
                    </a:lnTo>
                    <a:cubicBezTo>
                      <a:pt x="357187" y="1408181"/>
                      <a:pt x="395287" y="1417706"/>
                      <a:pt x="414337" y="1446281"/>
                    </a:cubicBezTo>
                    <a:cubicBezTo>
                      <a:pt x="481012" y="1546294"/>
                      <a:pt x="442912" y="1512956"/>
                      <a:pt x="514350" y="1560581"/>
                    </a:cubicBezTo>
                    <a:cubicBezTo>
                      <a:pt x="523875" y="1574869"/>
                      <a:pt x="541370" y="1586343"/>
                      <a:pt x="542925" y="1603444"/>
                    </a:cubicBezTo>
                    <a:cubicBezTo>
                      <a:pt x="546401" y="1641683"/>
                      <a:pt x="536682" y="1680200"/>
                      <a:pt x="528637" y="1717744"/>
                    </a:cubicBezTo>
                    <a:cubicBezTo>
                      <a:pt x="512529" y="1792914"/>
                      <a:pt x="506567" y="1793711"/>
                      <a:pt x="471487" y="1846331"/>
                    </a:cubicBezTo>
                    <a:cubicBezTo>
                      <a:pt x="466725" y="1860619"/>
                      <a:pt x="463935" y="1875723"/>
                      <a:pt x="457200" y="1889194"/>
                    </a:cubicBezTo>
                    <a:cubicBezTo>
                      <a:pt x="437310" y="1928975"/>
                      <a:pt x="417359" y="1943322"/>
                      <a:pt x="385762" y="1974919"/>
                    </a:cubicBezTo>
                    <a:cubicBezTo>
                      <a:pt x="359699" y="2079173"/>
                      <a:pt x="363615" y="2037418"/>
                      <a:pt x="385762" y="2203519"/>
                    </a:cubicBezTo>
                    <a:cubicBezTo>
                      <a:pt x="387752" y="2218447"/>
                      <a:pt x="390642" y="2234621"/>
                      <a:pt x="400050" y="2246381"/>
                    </a:cubicBezTo>
                    <a:cubicBezTo>
                      <a:pt x="427348" y="2280503"/>
                      <a:pt x="451264" y="2271988"/>
                      <a:pt x="485775" y="2289244"/>
                    </a:cubicBezTo>
                    <a:cubicBezTo>
                      <a:pt x="501133" y="2296923"/>
                      <a:pt x="512946" y="2310845"/>
                      <a:pt x="528637" y="2317819"/>
                    </a:cubicBezTo>
                    <a:cubicBezTo>
                      <a:pt x="620070" y="2358456"/>
                      <a:pt x="598798" y="2336954"/>
                      <a:pt x="685800" y="2360681"/>
                    </a:cubicBezTo>
                    <a:cubicBezTo>
                      <a:pt x="714859" y="2368606"/>
                      <a:pt x="771525" y="2389256"/>
                      <a:pt x="771525" y="2389256"/>
                    </a:cubicBezTo>
                    <a:cubicBezTo>
                      <a:pt x="838200" y="2384494"/>
                      <a:pt x="905445" y="2384885"/>
                      <a:pt x="971550" y="2374969"/>
                    </a:cubicBezTo>
                    <a:cubicBezTo>
                      <a:pt x="1001337" y="2370501"/>
                      <a:pt x="1057275" y="2346394"/>
                      <a:pt x="1057275" y="2346394"/>
                    </a:cubicBezTo>
                    <a:cubicBezTo>
                      <a:pt x="1062037" y="2332106"/>
                      <a:pt x="1064827" y="2317002"/>
                      <a:pt x="1071562" y="2303531"/>
                    </a:cubicBezTo>
                    <a:cubicBezTo>
                      <a:pt x="1079241" y="2288172"/>
                      <a:pt x="1098241" y="2277735"/>
                      <a:pt x="1100137" y="2260669"/>
                    </a:cubicBezTo>
                    <a:cubicBezTo>
                      <a:pt x="1112770" y="2146970"/>
                      <a:pt x="1105974" y="2031856"/>
                      <a:pt x="1114425" y="1917769"/>
                    </a:cubicBezTo>
                    <a:cubicBezTo>
                      <a:pt x="1115538" y="1902750"/>
                      <a:pt x="1121977" y="1888377"/>
                      <a:pt x="1128712" y="1874906"/>
                    </a:cubicBezTo>
                    <a:cubicBezTo>
                      <a:pt x="1136391" y="1859547"/>
                      <a:pt x="1145145" y="1844186"/>
                      <a:pt x="1157287" y="1832044"/>
                    </a:cubicBezTo>
                    <a:cubicBezTo>
                      <a:pt x="1169429" y="1819902"/>
                      <a:pt x="1185862" y="1812994"/>
                      <a:pt x="1200150" y="1803469"/>
                    </a:cubicBezTo>
                    <a:cubicBezTo>
                      <a:pt x="1236060" y="1695734"/>
                      <a:pt x="1183443" y="1824352"/>
                      <a:pt x="1257300" y="1732031"/>
                    </a:cubicBezTo>
                    <a:cubicBezTo>
                      <a:pt x="1266708" y="1720271"/>
                      <a:pt x="1264852" y="1702639"/>
                      <a:pt x="1271587" y="1689169"/>
                    </a:cubicBezTo>
                    <a:cubicBezTo>
                      <a:pt x="1279266" y="1673810"/>
                      <a:pt x="1293188" y="1661998"/>
                      <a:pt x="1300162" y="1646306"/>
                    </a:cubicBezTo>
                    <a:cubicBezTo>
                      <a:pt x="1312395" y="1618781"/>
                      <a:pt x="1328737" y="1560581"/>
                      <a:pt x="1328737" y="1560581"/>
                    </a:cubicBezTo>
                    <a:cubicBezTo>
                      <a:pt x="1333500" y="1493906"/>
                      <a:pt x="1335215" y="1426943"/>
                      <a:pt x="1343025" y="1360556"/>
                    </a:cubicBezTo>
                    <a:cubicBezTo>
                      <a:pt x="1344785" y="1345599"/>
                      <a:pt x="1353175" y="1332175"/>
                      <a:pt x="1357312" y="1317694"/>
                    </a:cubicBezTo>
                    <a:cubicBezTo>
                      <a:pt x="1400499" y="1166541"/>
                      <a:pt x="1332268" y="1378543"/>
                      <a:pt x="1400175" y="1174819"/>
                    </a:cubicBezTo>
                    <a:cubicBezTo>
                      <a:pt x="1404937" y="1160531"/>
                      <a:pt x="1401931" y="1140310"/>
                      <a:pt x="1414462" y="1131956"/>
                    </a:cubicBezTo>
                    <a:cubicBezTo>
                      <a:pt x="1516525" y="1063914"/>
                      <a:pt x="1466869" y="1083135"/>
                      <a:pt x="1557337" y="1060519"/>
                    </a:cubicBezTo>
                    <a:cubicBezTo>
                      <a:pt x="1571625" y="1050994"/>
                      <a:pt x="1588058" y="1044086"/>
                      <a:pt x="1600200" y="1031944"/>
                    </a:cubicBezTo>
                    <a:cubicBezTo>
                      <a:pt x="1695453" y="936691"/>
                      <a:pt x="1557335" y="1036708"/>
                      <a:pt x="1671637" y="960506"/>
                    </a:cubicBezTo>
                    <a:cubicBezTo>
                      <a:pt x="1676400" y="936694"/>
                      <a:pt x="1680035" y="912628"/>
                      <a:pt x="1685925" y="889069"/>
                    </a:cubicBezTo>
                    <a:cubicBezTo>
                      <a:pt x="1689578" y="874458"/>
                      <a:pt x="1700212" y="861266"/>
                      <a:pt x="1700212" y="846206"/>
                    </a:cubicBezTo>
                    <a:cubicBezTo>
                      <a:pt x="1700212" y="817310"/>
                      <a:pt x="1680591" y="740860"/>
                      <a:pt x="1657350" y="717619"/>
                    </a:cubicBezTo>
                    <a:cubicBezTo>
                      <a:pt x="1642290" y="702559"/>
                      <a:pt x="1618692" y="699611"/>
                      <a:pt x="1600200" y="689044"/>
                    </a:cubicBezTo>
                    <a:cubicBezTo>
                      <a:pt x="1585291" y="680525"/>
                      <a:pt x="1571625" y="669994"/>
                      <a:pt x="1557337" y="660469"/>
                    </a:cubicBezTo>
                    <a:cubicBezTo>
                      <a:pt x="1505237" y="504161"/>
                      <a:pt x="1588326" y="740909"/>
                      <a:pt x="1514475" y="574744"/>
                    </a:cubicBezTo>
                    <a:cubicBezTo>
                      <a:pt x="1502242" y="547219"/>
                      <a:pt x="1502608" y="514081"/>
                      <a:pt x="1485900" y="489019"/>
                    </a:cubicBezTo>
                    <a:cubicBezTo>
                      <a:pt x="1476375" y="474731"/>
                      <a:pt x="1465004" y="461515"/>
                      <a:pt x="1457325" y="446156"/>
                    </a:cubicBezTo>
                    <a:cubicBezTo>
                      <a:pt x="1450590" y="432686"/>
                      <a:pt x="1450351" y="416459"/>
                      <a:pt x="1443037" y="403294"/>
                    </a:cubicBezTo>
                    <a:cubicBezTo>
                      <a:pt x="1426358" y="373273"/>
                      <a:pt x="1385887" y="317569"/>
                      <a:pt x="1385887" y="317569"/>
                    </a:cubicBezTo>
                    <a:lnTo>
                      <a:pt x="1357312" y="231844"/>
                    </a:lnTo>
                    <a:cubicBezTo>
                      <a:pt x="1352550" y="217556"/>
                      <a:pt x="1357313" y="193743"/>
                      <a:pt x="1343025" y="188981"/>
                    </a:cubicBezTo>
                    <a:lnTo>
                      <a:pt x="1300162" y="174694"/>
                    </a:lnTo>
                    <a:cubicBezTo>
                      <a:pt x="1262063" y="60393"/>
                      <a:pt x="1319212" y="193744"/>
                      <a:pt x="1243012" y="117544"/>
                    </a:cubicBezTo>
                    <a:cubicBezTo>
                      <a:pt x="1232363" y="106895"/>
                      <a:pt x="1238133" y="86441"/>
                      <a:pt x="1228725" y="74681"/>
                    </a:cubicBezTo>
                    <a:cubicBezTo>
                      <a:pt x="1217998" y="61272"/>
                      <a:pt x="1201554" y="53080"/>
                      <a:pt x="1185862" y="46106"/>
                    </a:cubicBezTo>
                    <a:cubicBezTo>
                      <a:pt x="1129306" y="20970"/>
                      <a:pt x="1061625" y="6039"/>
                      <a:pt x="1000125" y="3244"/>
                    </a:cubicBezTo>
                    <a:cubicBezTo>
                      <a:pt x="928761" y="0"/>
                      <a:pt x="857250" y="3244"/>
                      <a:pt x="785812" y="3244"/>
                    </a:cubicBezTo>
                  </a:path>
                </a:pathLst>
              </a:custGeom>
              <a:solidFill>
                <a:schemeClr val="accent6">
                  <a:lumMod val="40000"/>
                  <a:lumOff val="6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7155034" y="3570409"/>
                <a:ext cx="648769" cy="1222527"/>
              </a:xfrm>
              <a:custGeom>
                <a:avLst/>
                <a:gdLst>
                  <a:gd name="connsiteX0" fmla="*/ 46229 w 1417829"/>
                  <a:gd name="connsiteY0" fmla="*/ 114300 h 2757488"/>
                  <a:gd name="connsiteX1" fmla="*/ 31942 w 1417829"/>
                  <a:gd name="connsiteY1" fmla="*/ 414338 h 2757488"/>
                  <a:gd name="connsiteX2" fmla="*/ 3367 w 1417829"/>
                  <a:gd name="connsiteY2" fmla="*/ 457200 h 2757488"/>
                  <a:gd name="connsiteX3" fmla="*/ 46229 w 1417829"/>
                  <a:gd name="connsiteY3" fmla="*/ 485775 h 2757488"/>
                  <a:gd name="connsiteX4" fmla="*/ 160529 w 1417829"/>
                  <a:gd name="connsiteY4" fmla="*/ 514350 h 2757488"/>
                  <a:gd name="connsiteX5" fmla="*/ 203392 w 1417829"/>
                  <a:gd name="connsiteY5" fmla="*/ 528638 h 2757488"/>
                  <a:gd name="connsiteX6" fmla="*/ 246254 w 1417829"/>
                  <a:gd name="connsiteY6" fmla="*/ 614363 h 2757488"/>
                  <a:gd name="connsiteX7" fmla="*/ 217679 w 1417829"/>
                  <a:gd name="connsiteY7" fmla="*/ 900113 h 2757488"/>
                  <a:gd name="connsiteX8" fmla="*/ 189104 w 1417829"/>
                  <a:gd name="connsiteY8" fmla="*/ 985838 h 2757488"/>
                  <a:gd name="connsiteX9" fmla="*/ 174817 w 1417829"/>
                  <a:gd name="connsiteY9" fmla="*/ 1028700 h 2757488"/>
                  <a:gd name="connsiteX10" fmla="*/ 189104 w 1417829"/>
                  <a:gd name="connsiteY10" fmla="*/ 1328738 h 2757488"/>
                  <a:gd name="connsiteX11" fmla="*/ 203392 w 1417829"/>
                  <a:gd name="connsiteY11" fmla="*/ 1371600 h 2757488"/>
                  <a:gd name="connsiteX12" fmla="*/ 231967 w 1417829"/>
                  <a:gd name="connsiteY12" fmla="*/ 1414463 h 2757488"/>
                  <a:gd name="connsiteX13" fmla="*/ 274829 w 1417829"/>
                  <a:gd name="connsiteY13" fmla="*/ 1457325 h 2757488"/>
                  <a:gd name="connsiteX14" fmla="*/ 317692 w 1417829"/>
                  <a:gd name="connsiteY14" fmla="*/ 1485900 h 2757488"/>
                  <a:gd name="connsiteX15" fmla="*/ 346267 w 1417829"/>
                  <a:gd name="connsiteY15" fmla="*/ 1528763 h 2757488"/>
                  <a:gd name="connsiteX16" fmla="*/ 403417 w 1417829"/>
                  <a:gd name="connsiteY16" fmla="*/ 1543050 h 2757488"/>
                  <a:gd name="connsiteX17" fmla="*/ 446279 w 1417829"/>
                  <a:gd name="connsiteY17" fmla="*/ 1557338 h 2757488"/>
                  <a:gd name="connsiteX18" fmla="*/ 574867 w 1417829"/>
                  <a:gd name="connsiteY18" fmla="*/ 1628775 h 2757488"/>
                  <a:gd name="connsiteX19" fmla="*/ 603442 w 1417829"/>
                  <a:gd name="connsiteY19" fmla="*/ 1671638 h 2757488"/>
                  <a:gd name="connsiteX20" fmla="*/ 689167 w 1417829"/>
                  <a:gd name="connsiteY20" fmla="*/ 1700213 h 2757488"/>
                  <a:gd name="connsiteX21" fmla="*/ 732029 w 1417829"/>
                  <a:gd name="connsiteY21" fmla="*/ 1728788 h 2757488"/>
                  <a:gd name="connsiteX22" fmla="*/ 789179 w 1417829"/>
                  <a:gd name="connsiteY22" fmla="*/ 1814513 h 2757488"/>
                  <a:gd name="connsiteX23" fmla="*/ 817754 w 1417829"/>
                  <a:gd name="connsiteY23" fmla="*/ 1857375 h 2757488"/>
                  <a:gd name="connsiteX24" fmla="*/ 832042 w 1417829"/>
                  <a:gd name="connsiteY24" fmla="*/ 1900238 h 2757488"/>
                  <a:gd name="connsiteX25" fmla="*/ 817754 w 1417829"/>
                  <a:gd name="connsiteY25" fmla="*/ 1957388 h 2757488"/>
                  <a:gd name="connsiteX26" fmla="*/ 803467 w 1417829"/>
                  <a:gd name="connsiteY26" fmla="*/ 2000250 h 2757488"/>
                  <a:gd name="connsiteX27" fmla="*/ 717742 w 1417829"/>
                  <a:gd name="connsiteY27" fmla="*/ 2028825 h 2757488"/>
                  <a:gd name="connsiteX28" fmla="*/ 674879 w 1417829"/>
                  <a:gd name="connsiteY28" fmla="*/ 2043113 h 2757488"/>
                  <a:gd name="connsiteX29" fmla="*/ 560579 w 1417829"/>
                  <a:gd name="connsiteY29" fmla="*/ 2071688 h 2757488"/>
                  <a:gd name="connsiteX30" fmla="*/ 474854 w 1417829"/>
                  <a:gd name="connsiteY30" fmla="*/ 2100263 h 2757488"/>
                  <a:gd name="connsiteX31" fmla="*/ 403417 w 1417829"/>
                  <a:gd name="connsiteY31" fmla="*/ 2157413 h 2757488"/>
                  <a:gd name="connsiteX32" fmla="*/ 360554 w 1417829"/>
                  <a:gd name="connsiteY32" fmla="*/ 2243138 h 2757488"/>
                  <a:gd name="connsiteX33" fmla="*/ 331979 w 1417829"/>
                  <a:gd name="connsiteY33" fmla="*/ 2286000 h 2757488"/>
                  <a:gd name="connsiteX34" fmla="*/ 346267 w 1417829"/>
                  <a:gd name="connsiteY34" fmla="*/ 2386013 h 2757488"/>
                  <a:gd name="connsiteX35" fmla="*/ 417704 w 1417829"/>
                  <a:gd name="connsiteY35" fmla="*/ 2457450 h 2757488"/>
                  <a:gd name="connsiteX36" fmla="*/ 460567 w 1417829"/>
                  <a:gd name="connsiteY36" fmla="*/ 2471738 h 2757488"/>
                  <a:gd name="connsiteX37" fmla="*/ 503429 w 1417829"/>
                  <a:gd name="connsiteY37" fmla="*/ 2500313 h 2757488"/>
                  <a:gd name="connsiteX38" fmla="*/ 560579 w 1417829"/>
                  <a:gd name="connsiteY38" fmla="*/ 2628900 h 2757488"/>
                  <a:gd name="connsiteX39" fmla="*/ 603442 w 1417829"/>
                  <a:gd name="connsiteY39" fmla="*/ 2728913 h 2757488"/>
                  <a:gd name="connsiteX40" fmla="*/ 646304 w 1417829"/>
                  <a:gd name="connsiteY40" fmla="*/ 2757488 h 2757488"/>
                  <a:gd name="connsiteX41" fmla="*/ 803467 w 1417829"/>
                  <a:gd name="connsiteY41" fmla="*/ 2714625 h 2757488"/>
                  <a:gd name="connsiteX42" fmla="*/ 846329 w 1417829"/>
                  <a:gd name="connsiteY42" fmla="*/ 2700338 h 2757488"/>
                  <a:gd name="connsiteX43" fmla="*/ 974917 w 1417829"/>
                  <a:gd name="connsiteY43" fmla="*/ 2614613 h 2757488"/>
                  <a:gd name="connsiteX44" fmla="*/ 1017779 w 1417829"/>
                  <a:gd name="connsiteY44" fmla="*/ 2586038 h 2757488"/>
                  <a:gd name="connsiteX45" fmla="*/ 1060642 w 1417829"/>
                  <a:gd name="connsiteY45" fmla="*/ 2557463 h 2757488"/>
                  <a:gd name="connsiteX46" fmla="*/ 1089217 w 1417829"/>
                  <a:gd name="connsiteY46" fmla="*/ 2514600 h 2757488"/>
                  <a:gd name="connsiteX47" fmla="*/ 1132079 w 1417829"/>
                  <a:gd name="connsiteY47" fmla="*/ 2500313 h 2757488"/>
                  <a:gd name="connsiteX48" fmla="*/ 1174942 w 1417829"/>
                  <a:gd name="connsiteY48" fmla="*/ 2471738 h 2757488"/>
                  <a:gd name="connsiteX49" fmla="*/ 1203517 w 1417829"/>
                  <a:gd name="connsiteY49" fmla="*/ 2386013 h 2757488"/>
                  <a:gd name="connsiteX50" fmla="*/ 1174942 w 1417829"/>
                  <a:gd name="connsiteY50" fmla="*/ 2214563 h 2757488"/>
                  <a:gd name="connsiteX51" fmla="*/ 1103504 w 1417829"/>
                  <a:gd name="connsiteY51" fmla="*/ 2114550 h 2757488"/>
                  <a:gd name="connsiteX52" fmla="*/ 1046354 w 1417829"/>
                  <a:gd name="connsiteY52" fmla="*/ 1914525 h 2757488"/>
                  <a:gd name="connsiteX53" fmla="*/ 1017779 w 1417829"/>
                  <a:gd name="connsiteY53" fmla="*/ 1828800 h 2757488"/>
                  <a:gd name="connsiteX54" fmla="*/ 946342 w 1417829"/>
                  <a:gd name="connsiteY54" fmla="*/ 1743075 h 2757488"/>
                  <a:gd name="connsiteX55" fmla="*/ 917767 w 1417829"/>
                  <a:gd name="connsiteY55" fmla="*/ 1700213 h 2757488"/>
                  <a:gd name="connsiteX56" fmla="*/ 903479 w 1417829"/>
                  <a:gd name="connsiteY56" fmla="*/ 1657350 h 2757488"/>
                  <a:gd name="connsiteX57" fmla="*/ 860617 w 1417829"/>
                  <a:gd name="connsiteY57" fmla="*/ 1628775 h 2757488"/>
                  <a:gd name="connsiteX58" fmla="*/ 803467 w 1417829"/>
                  <a:gd name="connsiteY58" fmla="*/ 1543050 h 2757488"/>
                  <a:gd name="connsiteX59" fmla="*/ 760604 w 1417829"/>
                  <a:gd name="connsiteY59" fmla="*/ 1528763 h 2757488"/>
                  <a:gd name="connsiteX60" fmla="*/ 746317 w 1417829"/>
                  <a:gd name="connsiteY60" fmla="*/ 1485900 h 2757488"/>
                  <a:gd name="connsiteX61" fmla="*/ 717742 w 1417829"/>
                  <a:gd name="connsiteY61" fmla="*/ 1357313 h 2757488"/>
                  <a:gd name="connsiteX62" fmla="*/ 746317 w 1417829"/>
                  <a:gd name="connsiteY62" fmla="*/ 1314450 h 2757488"/>
                  <a:gd name="connsiteX63" fmla="*/ 832042 w 1417829"/>
                  <a:gd name="connsiteY63" fmla="*/ 1285875 h 2757488"/>
                  <a:gd name="connsiteX64" fmla="*/ 874904 w 1417829"/>
                  <a:gd name="connsiteY64" fmla="*/ 1371600 h 2757488"/>
                  <a:gd name="connsiteX65" fmla="*/ 889192 w 1417829"/>
                  <a:gd name="connsiteY65" fmla="*/ 1414463 h 2757488"/>
                  <a:gd name="connsiteX66" fmla="*/ 974917 w 1417829"/>
                  <a:gd name="connsiteY66" fmla="*/ 1457325 h 2757488"/>
                  <a:gd name="connsiteX67" fmla="*/ 1003492 w 1417829"/>
                  <a:gd name="connsiteY67" fmla="*/ 1414463 h 2757488"/>
                  <a:gd name="connsiteX68" fmla="*/ 974917 w 1417829"/>
                  <a:gd name="connsiteY68" fmla="*/ 1285875 h 2757488"/>
                  <a:gd name="connsiteX69" fmla="*/ 960629 w 1417829"/>
                  <a:gd name="connsiteY69" fmla="*/ 1214438 h 2757488"/>
                  <a:gd name="connsiteX70" fmla="*/ 974917 w 1417829"/>
                  <a:gd name="connsiteY70" fmla="*/ 928688 h 2757488"/>
                  <a:gd name="connsiteX71" fmla="*/ 989204 w 1417829"/>
                  <a:gd name="connsiteY71" fmla="*/ 885825 h 2757488"/>
                  <a:gd name="connsiteX72" fmla="*/ 1017779 w 1417829"/>
                  <a:gd name="connsiteY72" fmla="*/ 842963 h 2757488"/>
                  <a:gd name="connsiteX73" fmla="*/ 1146367 w 1417829"/>
                  <a:gd name="connsiteY73" fmla="*/ 785813 h 2757488"/>
                  <a:gd name="connsiteX74" fmla="*/ 1232092 w 1417829"/>
                  <a:gd name="connsiteY74" fmla="*/ 757238 h 2757488"/>
                  <a:gd name="connsiteX75" fmla="*/ 1274954 w 1417829"/>
                  <a:gd name="connsiteY75" fmla="*/ 742950 h 2757488"/>
                  <a:gd name="connsiteX76" fmla="*/ 1360679 w 1417829"/>
                  <a:gd name="connsiteY76" fmla="*/ 700088 h 2757488"/>
                  <a:gd name="connsiteX77" fmla="*/ 1403542 w 1417829"/>
                  <a:gd name="connsiteY77" fmla="*/ 571500 h 2757488"/>
                  <a:gd name="connsiteX78" fmla="*/ 1417829 w 1417829"/>
                  <a:gd name="connsiteY78" fmla="*/ 528638 h 2757488"/>
                  <a:gd name="connsiteX79" fmla="*/ 1389254 w 1417829"/>
                  <a:gd name="connsiteY79" fmla="*/ 414338 h 2757488"/>
                  <a:gd name="connsiteX80" fmla="*/ 1374967 w 1417829"/>
                  <a:gd name="connsiteY80" fmla="*/ 371475 h 2757488"/>
                  <a:gd name="connsiteX81" fmla="*/ 1332104 w 1417829"/>
                  <a:gd name="connsiteY81" fmla="*/ 342900 h 2757488"/>
                  <a:gd name="connsiteX82" fmla="*/ 1303529 w 1417829"/>
                  <a:gd name="connsiteY82" fmla="*/ 300038 h 2757488"/>
                  <a:gd name="connsiteX83" fmla="*/ 1260667 w 1417829"/>
                  <a:gd name="connsiteY83" fmla="*/ 271463 h 2757488"/>
                  <a:gd name="connsiteX84" fmla="*/ 746317 w 1417829"/>
                  <a:gd name="connsiteY84" fmla="*/ 228600 h 2757488"/>
                  <a:gd name="connsiteX85" fmla="*/ 660592 w 1417829"/>
                  <a:gd name="connsiteY85" fmla="*/ 185738 h 2757488"/>
                  <a:gd name="connsiteX86" fmla="*/ 646304 w 1417829"/>
                  <a:gd name="connsiteY86" fmla="*/ 142875 h 2757488"/>
                  <a:gd name="connsiteX87" fmla="*/ 560579 w 1417829"/>
                  <a:gd name="connsiteY87" fmla="*/ 85725 h 2757488"/>
                  <a:gd name="connsiteX88" fmla="*/ 503429 w 1417829"/>
                  <a:gd name="connsiteY88" fmla="*/ 57150 h 2757488"/>
                  <a:gd name="connsiteX89" fmla="*/ 417704 w 1417829"/>
                  <a:gd name="connsiteY89" fmla="*/ 28575 h 2757488"/>
                  <a:gd name="connsiteX90" fmla="*/ 360554 w 1417829"/>
                  <a:gd name="connsiteY90" fmla="*/ 0 h 2757488"/>
                  <a:gd name="connsiteX91" fmla="*/ 160529 w 1417829"/>
                  <a:gd name="connsiteY91" fmla="*/ 14288 h 2757488"/>
                  <a:gd name="connsiteX92" fmla="*/ 74804 w 1417829"/>
                  <a:gd name="connsiteY92" fmla="*/ 57150 h 2757488"/>
                  <a:gd name="connsiteX93" fmla="*/ 31942 w 1417829"/>
                  <a:gd name="connsiteY93" fmla="*/ 71438 h 2757488"/>
                  <a:gd name="connsiteX94" fmla="*/ 17654 w 1417829"/>
                  <a:gd name="connsiteY94" fmla="*/ 200025 h 275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417829" h="2757488">
                    <a:moveTo>
                      <a:pt x="46229" y="114300"/>
                    </a:moveTo>
                    <a:cubicBezTo>
                      <a:pt x="41467" y="214313"/>
                      <a:pt x="44361" y="314985"/>
                      <a:pt x="31942" y="414338"/>
                    </a:cubicBezTo>
                    <a:cubicBezTo>
                      <a:pt x="29812" y="431377"/>
                      <a:pt x="0" y="440362"/>
                      <a:pt x="3367" y="457200"/>
                    </a:cubicBezTo>
                    <a:cubicBezTo>
                      <a:pt x="6734" y="474038"/>
                      <a:pt x="30092" y="479907"/>
                      <a:pt x="46229" y="485775"/>
                    </a:cubicBezTo>
                    <a:cubicBezTo>
                      <a:pt x="83137" y="499196"/>
                      <a:pt x="122640" y="504017"/>
                      <a:pt x="160529" y="514350"/>
                    </a:cubicBezTo>
                    <a:cubicBezTo>
                      <a:pt x="175059" y="518313"/>
                      <a:pt x="189104" y="523875"/>
                      <a:pt x="203392" y="528638"/>
                    </a:cubicBezTo>
                    <a:cubicBezTo>
                      <a:pt x="217841" y="550311"/>
                      <a:pt x="246254" y="584785"/>
                      <a:pt x="246254" y="614363"/>
                    </a:cubicBezTo>
                    <a:cubicBezTo>
                      <a:pt x="246254" y="661237"/>
                      <a:pt x="235870" y="827348"/>
                      <a:pt x="217679" y="900113"/>
                    </a:cubicBezTo>
                    <a:cubicBezTo>
                      <a:pt x="210374" y="929334"/>
                      <a:pt x="198629" y="957263"/>
                      <a:pt x="189104" y="985838"/>
                    </a:cubicBezTo>
                    <a:lnTo>
                      <a:pt x="174817" y="1028700"/>
                    </a:lnTo>
                    <a:cubicBezTo>
                      <a:pt x="179579" y="1128713"/>
                      <a:pt x="180789" y="1228958"/>
                      <a:pt x="189104" y="1328738"/>
                    </a:cubicBezTo>
                    <a:cubicBezTo>
                      <a:pt x="190355" y="1343746"/>
                      <a:pt x="196657" y="1358130"/>
                      <a:pt x="203392" y="1371600"/>
                    </a:cubicBezTo>
                    <a:cubicBezTo>
                      <a:pt x="211071" y="1386959"/>
                      <a:pt x="220974" y="1401271"/>
                      <a:pt x="231967" y="1414463"/>
                    </a:cubicBezTo>
                    <a:cubicBezTo>
                      <a:pt x="244902" y="1429985"/>
                      <a:pt x="259307" y="1444390"/>
                      <a:pt x="274829" y="1457325"/>
                    </a:cubicBezTo>
                    <a:cubicBezTo>
                      <a:pt x="288021" y="1468318"/>
                      <a:pt x="303404" y="1476375"/>
                      <a:pt x="317692" y="1485900"/>
                    </a:cubicBezTo>
                    <a:cubicBezTo>
                      <a:pt x="327217" y="1500188"/>
                      <a:pt x="331979" y="1519238"/>
                      <a:pt x="346267" y="1528763"/>
                    </a:cubicBezTo>
                    <a:cubicBezTo>
                      <a:pt x="362605" y="1539655"/>
                      <a:pt x="384536" y="1537655"/>
                      <a:pt x="403417" y="1543050"/>
                    </a:cubicBezTo>
                    <a:cubicBezTo>
                      <a:pt x="417898" y="1547187"/>
                      <a:pt x="433114" y="1550024"/>
                      <a:pt x="446279" y="1557338"/>
                    </a:cubicBezTo>
                    <a:cubicBezTo>
                      <a:pt x="593656" y="1639215"/>
                      <a:pt x="477882" y="1596448"/>
                      <a:pt x="574867" y="1628775"/>
                    </a:cubicBezTo>
                    <a:cubicBezTo>
                      <a:pt x="584392" y="1643063"/>
                      <a:pt x="588881" y="1662537"/>
                      <a:pt x="603442" y="1671638"/>
                    </a:cubicBezTo>
                    <a:cubicBezTo>
                      <a:pt x="628984" y="1687602"/>
                      <a:pt x="664105" y="1683505"/>
                      <a:pt x="689167" y="1700213"/>
                    </a:cubicBezTo>
                    <a:lnTo>
                      <a:pt x="732029" y="1728788"/>
                    </a:lnTo>
                    <a:lnTo>
                      <a:pt x="789179" y="1814513"/>
                    </a:lnTo>
                    <a:cubicBezTo>
                      <a:pt x="798704" y="1828800"/>
                      <a:pt x="812324" y="1841085"/>
                      <a:pt x="817754" y="1857375"/>
                    </a:cubicBezTo>
                    <a:lnTo>
                      <a:pt x="832042" y="1900238"/>
                    </a:lnTo>
                    <a:cubicBezTo>
                      <a:pt x="827279" y="1919288"/>
                      <a:pt x="823149" y="1938507"/>
                      <a:pt x="817754" y="1957388"/>
                    </a:cubicBezTo>
                    <a:cubicBezTo>
                      <a:pt x="813617" y="1971869"/>
                      <a:pt x="815722" y="1991496"/>
                      <a:pt x="803467" y="2000250"/>
                    </a:cubicBezTo>
                    <a:cubicBezTo>
                      <a:pt x="778957" y="2017757"/>
                      <a:pt x="746317" y="2019300"/>
                      <a:pt x="717742" y="2028825"/>
                    </a:cubicBezTo>
                    <a:cubicBezTo>
                      <a:pt x="703454" y="2033588"/>
                      <a:pt x="689490" y="2039460"/>
                      <a:pt x="674879" y="2043113"/>
                    </a:cubicBezTo>
                    <a:cubicBezTo>
                      <a:pt x="636779" y="2052638"/>
                      <a:pt x="597836" y="2059269"/>
                      <a:pt x="560579" y="2071688"/>
                    </a:cubicBezTo>
                    <a:lnTo>
                      <a:pt x="474854" y="2100263"/>
                    </a:lnTo>
                    <a:cubicBezTo>
                      <a:pt x="392962" y="2223099"/>
                      <a:pt x="502004" y="2078543"/>
                      <a:pt x="403417" y="2157413"/>
                    </a:cubicBezTo>
                    <a:cubicBezTo>
                      <a:pt x="369295" y="2184711"/>
                      <a:pt x="377810" y="2208627"/>
                      <a:pt x="360554" y="2243138"/>
                    </a:cubicBezTo>
                    <a:cubicBezTo>
                      <a:pt x="352875" y="2258496"/>
                      <a:pt x="341504" y="2271713"/>
                      <a:pt x="331979" y="2286000"/>
                    </a:cubicBezTo>
                    <a:cubicBezTo>
                      <a:pt x="336742" y="2319338"/>
                      <a:pt x="336590" y="2353757"/>
                      <a:pt x="346267" y="2386013"/>
                    </a:cubicBezTo>
                    <a:cubicBezTo>
                      <a:pt x="356352" y="2419630"/>
                      <a:pt x="388570" y="2442883"/>
                      <a:pt x="417704" y="2457450"/>
                    </a:cubicBezTo>
                    <a:cubicBezTo>
                      <a:pt x="431175" y="2464185"/>
                      <a:pt x="447096" y="2465003"/>
                      <a:pt x="460567" y="2471738"/>
                    </a:cubicBezTo>
                    <a:cubicBezTo>
                      <a:pt x="475925" y="2479417"/>
                      <a:pt x="489142" y="2490788"/>
                      <a:pt x="503429" y="2500313"/>
                    </a:cubicBezTo>
                    <a:cubicBezTo>
                      <a:pt x="537434" y="2602328"/>
                      <a:pt x="515296" y="2560976"/>
                      <a:pt x="560579" y="2628900"/>
                    </a:cubicBezTo>
                    <a:cubicBezTo>
                      <a:pt x="571509" y="2672620"/>
                      <a:pt x="570553" y="2696024"/>
                      <a:pt x="603442" y="2728913"/>
                    </a:cubicBezTo>
                    <a:cubicBezTo>
                      <a:pt x="615584" y="2741055"/>
                      <a:pt x="632017" y="2747963"/>
                      <a:pt x="646304" y="2757488"/>
                    </a:cubicBezTo>
                    <a:cubicBezTo>
                      <a:pt x="747279" y="2737292"/>
                      <a:pt x="694702" y="2750880"/>
                      <a:pt x="803467" y="2714625"/>
                    </a:cubicBezTo>
                    <a:lnTo>
                      <a:pt x="846329" y="2700338"/>
                    </a:lnTo>
                    <a:lnTo>
                      <a:pt x="974917" y="2614613"/>
                    </a:lnTo>
                    <a:lnTo>
                      <a:pt x="1017779" y="2586038"/>
                    </a:lnTo>
                    <a:lnTo>
                      <a:pt x="1060642" y="2557463"/>
                    </a:lnTo>
                    <a:cubicBezTo>
                      <a:pt x="1070167" y="2543175"/>
                      <a:pt x="1075808" y="2525327"/>
                      <a:pt x="1089217" y="2514600"/>
                    </a:cubicBezTo>
                    <a:cubicBezTo>
                      <a:pt x="1100977" y="2505192"/>
                      <a:pt x="1118609" y="2507048"/>
                      <a:pt x="1132079" y="2500313"/>
                    </a:cubicBezTo>
                    <a:cubicBezTo>
                      <a:pt x="1147438" y="2492634"/>
                      <a:pt x="1160654" y="2481263"/>
                      <a:pt x="1174942" y="2471738"/>
                    </a:cubicBezTo>
                    <a:cubicBezTo>
                      <a:pt x="1184467" y="2443163"/>
                      <a:pt x="1207253" y="2415901"/>
                      <a:pt x="1203517" y="2386013"/>
                    </a:cubicBezTo>
                    <a:cubicBezTo>
                      <a:pt x="1193387" y="2304976"/>
                      <a:pt x="1195169" y="2281988"/>
                      <a:pt x="1174942" y="2214563"/>
                    </a:cubicBezTo>
                    <a:cubicBezTo>
                      <a:pt x="1145309" y="2115785"/>
                      <a:pt x="1173090" y="2137746"/>
                      <a:pt x="1103504" y="2114550"/>
                    </a:cubicBezTo>
                    <a:cubicBezTo>
                      <a:pt x="1067622" y="1971024"/>
                      <a:pt x="1087349" y="2037511"/>
                      <a:pt x="1046354" y="1914525"/>
                    </a:cubicBezTo>
                    <a:cubicBezTo>
                      <a:pt x="1046353" y="1914521"/>
                      <a:pt x="1017781" y="1828803"/>
                      <a:pt x="1017779" y="1828800"/>
                    </a:cubicBezTo>
                    <a:cubicBezTo>
                      <a:pt x="946833" y="1722382"/>
                      <a:pt x="1038015" y="1853084"/>
                      <a:pt x="946342" y="1743075"/>
                    </a:cubicBezTo>
                    <a:cubicBezTo>
                      <a:pt x="935349" y="1729884"/>
                      <a:pt x="925446" y="1715571"/>
                      <a:pt x="917767" y="1700213"/>
                    </a:cubicBezTo>
                    <a:cubicBezTo>
                      <a:pt x="911032" y="1686742"/>
                      <a:pt x="912887" y="1669110"/>
                      <a:pt x="903479" y="1657350"/>
                    </a:cubicBezTo>
                    <a:cubicBezTo>
                      <a:pt x="892752" y="1643941"/>
                      <a:pt x="874904" y="1638300"/>
                      <a:pt x="860617" y="1628775"/>
                    </a:cubicBezTo>
                    <a:cubicBezTo>
                      <a:pt x="845638" y="1583839"/>
                      <a:pt x="849333" y="1573627"/>
                      <a:pt x="803467" y="1543050"/>
                    </a:cubicBezTo>
                    <a:cubicBezTo>
                      <a:pt x="790936" y="1534696"/>
                      <a:pt x="774892" y="1533525"/>
                      <a:pt x="760604" y="1528763"/>
                    </a:cubicBezTo>
                    <a:cubicBezTo>
                      <a:pt x="755842" y="1514475"/>
                      <a:pt x="756966" y="1496549"/>
                      <a:pt x="746317" y="1485900"/>
                    </a:cubicBezTo>
                    <a:cubicBezTo>
                      <a:pt x="684239" y="1423822"/>
                      <a:pt x="657706" y="1577445"/>
                      <a:pt x="717742" y="1357313"/>
                    </a:cubicBezTo>
                    <a:cubicBezTo>
                      <a:pt x="722260" y="1340746"/>
                      <a:pt x="731756" y="1323551"/>
                      <a:pt x="746317" y="1314450"/>
                    </a:cubicBezTo>
                    <a:cubicBezTo>
                      <a:pt x="771859" y="1298486"/>
                      <a:pt x="832042" y="1285875"/>
                      <a:pt x="832042" y="1285875"/>
                    </a:cubicBezTo>
                    <a:cubicBezTo>
                      <a:pt x="867951" y="1393606"/>
                      <a:pt x="819514" y="1260820"/>
                      <a:pt x="874904" y="1371600"/>
                    </a:cubicBezTo>
                    <a:cubicBezTo>
                      <a:pt x="881639" y="1385071"/>
                      <a:pt x="879784" y="1402703"/>
                      <a:pt x="889192" y="1414463"/>
                    </a:cubicBezTo>
                    <a:cubicBezTo>
                      <a:pt x="909336" y="1439643"/>
                      <a:pt x="946680" y="1447913"/>
                      <a:pt x="974917" y="1457325"/>
                    </a:cubicBezTo>
                    <a:cubicBezTo>
                      <a:pt x="984442" y="1443038"/>
                      <a:pt x="1001596" y="1431529"/>
                      <a:pt x="1003492" y="1414463"/>
                    </a:cubicBezTo>
                    <a:cubicBezTo>
                      <a:pt x="1009540" y="1360033"/>
                      <a:pt x="986505" y="1332228"/>
                      <a:pt x="974917" y="1285875"/>
                    </a:cubicBezTo>
                    <a:cubicBezTo>
                      <a:pt x="969027" y="1262316"/>
                      <a:pt x="965392" y="1238250"/>
                      <a:pt x="960629" y="1214438"/>
                    </a:cubicBezTo>
                    <a:cubicBezTo>
                      <a:pt x="965392" y="1119188"/>
                      <a:pt x="966655" y="1023698"/>
                      <a:pt x="974917" y="928688"/>
                    </a:cubicBezTo>
                    <a:cubicBezTo>
                      <a:pt x="976222" y="913684"/>
                      <a:pt x="982469" y="899296"/>
                      <a:pt x="989204" y="885825"/>
                    </a:cubicBezTo>
                    <a:cubicBezTo>
                      <a:pt x="996883" y="870466"/>
                      <a:pt x="1005637" y="855105"/>
                      <a:pt x="1017779" y="842963"/>
                    </a:cubicBezTo>
                    <a:cubicBezTo>
                      <a:pt x="1051742" y="809001"/>
                      <a:pt x="1103925" y="799961"/>
                      <a:pt x="1146367" y="785813"/>
                    </a:cubicBezTo>
                    <a:lnTo>
                      <a:pt x="1232092" y="757238"/>
                    </a:lnTo>
                    <a:cubicBezTo>
                      <a:pt x="1246379" y="752476"/>
                      <a:pt x="1262423" y="751304"/>
                      <a:pt x="1274954" y="742950"/>
                    </a:cubicBezTo>
                    <a:cubicBezTo>
                      <a:pt x="1330348" y="706021"/>
                      <a:pt x="1301527" y="719805"/>
                      <a:pt x="1360679" y="700088"/>
                    </a:cubicBezTo>
                    <a:lnTo>
                      <a:pt x="1403542" y="571500"/>
                    </a:lnTo>
                    <a:lnTo>
                      <a:pt x="1417829" y="528638"/>
                    </a:lnTo>
                    <a:cubicBezTo>
                      <a:pt x="1408304" y="490538"/>
                      <a:pt x="1401673" y="451595"/>
                      <a:pt x="1389254" y="414338"/>
                    </a:cubicBezTo>
                    <a:cubicBezTo>
                      <a:pt x="1384492" y="400050"/>
                      <a:pt x="1384375" y="383235"/>
                      <a:pt x="1374967" y="371475"/>
                    </a:cubicBezTo>
                    <a:cubicBezTo>
                      <a:pt x="1364240" y="358066"/>
                      <a:pt x="1346392" y="352425"/>
                      <a:pt x="1332104" y="342900"/>
                    </a:cubicBezTo>
                    <a:cubicBezTo>
                      <a:pt x="1322579" y="328613"/>
                      <a:pt x="1315671" y="312180"/>
                      <a:pt x="1303529" y="300038"/>
                    </a:cubicBezTo>
                    <a:cubicBezTo>
                      <a:pt x="1291387" y="287896"/>
                      <a:pt x="1276358" y="278437"/>
                      <a:pt x="1260667" y="271463"/>
                    </a:cubicBezTo>
                    <a:cubicBezTo>
                      <a:pt x="1099147" y="199676"/>
                      <a:pt x="921121" y="234427"/>
                      <a:pt x="746317" y="228600"/>
                    </a:cubicBezTo>
                    <a:cubicBezTo>
                      <a:pt x="718080" y="219188"/>
                      <a:pt x="680736" y="210918"/>
                      <a:pt x="660592" y="185738"/>
                    </a:cubicBezTo>
                    <a:cubicBezTo>
                      <a:pt x="651184" y="173978"/>
                      <a:pt x="656953" y="153524"/>
                      <a:pt x="646304" y="142875"/>
                    </a:cubicBezTo>
                    <a:cubicBezTo>
                      <a:pt x="622020" y="118591"/>
                      <a:pt x="591296" y="101084"/>
                      <a:pt x="560579" y="85725"/>
                    </a:cubicBezTo>
                    <a:cubicBezTo>
                      <a:pt x="541529" y="76200"/>
                      <a:pt x="523204" y="65060"/>
                      <a:pt x="503429" y="57150"/>
                    </a:cubicBezTo>
                    <a:cubicBezTo>
                      <a:pt x="475463" y="45963"/>
                      <a:pt x="444645" y="42045"/>
                      <a:pt x="417704" y="28575"/>
                    </a:cubicBezTo>
                    <a:lnTo>
                      <a:pt x="360554" y="0"/>
                    </a:lnTo>
                    <a:cubicBezTo>
                      <a:pt x="293879" y="4763"/>
                      <a:pt x="226916" y="6478"/>
                      <a:pt x="160529" y="14288"/>
                    </a:cubicBezTo>
                    <a:cubicBezTo>
                      <a:pt x="113568" y="19813"/>
                      <a:pt x="116297" y="36403"/>
                      <a:pt x="74804" y="57150"/>
                    </a:cubicBezTo>
                    <a:cubicBezTo>
                      <a:pt x="61334" y="63885"/>
                      <a:pt x="46229" y="66675"/>
                      <a:pt x="31942" y="71438"/>
                    </a:cubicBezTo>
                    <a:cubicBezTo>
                      <a:pt x="16307" y="180879"/>
                      <a:pt x="17654" y="137774"/>
                      <a:pt x="17654" y="200025"/>
                    </a:cubicBezTo>
                  </a:path>
                </a:pathLst>
              </a:custGeom>
              <a:solidFill>
                <a:schemeClr val="accent6">
                  <a:lumMod val="40000"/>
                  <a:lumOff val="6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7547183" y="3315227"/>
                <a:ext cx="389882" cy="192172"/>
              </a:xfrm>
              <a:custGeom>
                <a:avLst/>
                <a:gdLst>
                  <a:gd name="connsiteX0" fmla="*/ 7308 w 1264608"/>
                  <a:gd name="connsiteY0" fmla="*/ 81346 h 595696"/>
                  <a:gd name="connsiteX1" fmla="*/ 35883 w 1264608"/>
                  <a:gd name="connsiteY1" fmla="*/ 181359 h 595696"/>
                  <a:gd name="connsiteX2" fmla="*/ 50171 w 1264608"/>
                  <a:gd name="connsiteY2" fmla="*/ 224221 h 595696"/>
                  <a:gd name="connsiteX3" fmla="*/ 107321 w 1264608"/>
                  <a:gd name="connsiteY3" fmla="*/ 309946 h 595696"/>
                  <a:gd name="connsiteX4" fmla="*/ 135896 w 1264608"/>
                  <a:gd name="connsiteY4" fmla="*/ 352809 h 595696"/>
                  <a:gd name="connsiteX5" fmla="*/ 235908 w 1264608"/>
                  <a:gd name="connsiteY5" fmla="*/ 409959 h 595696"/>
                  <a:gd name="connsiteX6" fmla="*/ 278771 w 1264608"/>
                  <a:gd name="connsiteY6" fmla="*/ 424246 h 595696"/>
                  <a:gd name="connsiteX7" fmla="*/ 364496 w 1264608"/>
                  <a:gd name="connsiteY7" fmla="*/ 481396 h 595696"/>
                  <a:gd name="connsiteX8" fmla="*/ 450221 w 1264608"/>
                  <a:gd name="connsiteY8" fmla="*/ 509971 h 595696"/>
                  <a:gd name="connsiteX9" fmla="*/ 564521 w 1264608"/>
                  <a:gd name="connsiteY9" fmla="*/ 538546 h 595696"/>
                  <a:gd name="connsiteX10" fmla="*/ 693108 w 1264608"/>
                  <a:gd name="connsiteY10" fmla="*/ 581409 h 595696"/>
                  <a:gd name="connsiteX11" fmla="*/ 735971 w 1264608"/>
                  <a:gd name="connsiteY11" fmla="*/ 595696 h 595696"/>
                  <a:gd name="connsiteX12" fmla="*/ 878846 w 1264608"/>
                  <a:gd name="connsiteY12" fmla="*/ 581409 h 595696"/>
                  <a:gd name="connsiteX13" fmla="*/ 921708 w 1264608"/>
                  <a:gd name="connsiteY13" fmla="*/ 552834 h 595696"/>
                  <a:gd name="connsiteX14" fmla="*/ 1021721 w 1264608"/>
                  <a:gd name="connsiteY14" fmla="*/ 495684 h 595696"/>
                  <a:gd name="connsiteX15" fmla="*/ 1064583 w 1264608"/>
                  <a:gd name="connsiteY15" fmla="*/ 467109 h 595696"/>
                  <a:gd name="connsiteX16" fmla="*/ 1221746 w 1264608"/>
                  <a:gd name="connsiteY16" fmla="*/ 438534 h 595696"/>
                  <a:gd name="connsiteX17" fmla="*/ 1250321 w 1264608"/>
                  <a:gd name="connsiteY17" fmla="*/ 295659 h 595696"/>
                  <a:gd name="connsiteX18" fmla="*/ 1264608 w 1264608"/>
                  <a:gd name="connsiteY18" fmla="*/ 252796 h 595696"/>
                  <a:gd name="connsiteX19" fmla="*/ 1250321 w 1264608"/>
                  <a:gd name="connsiteY19" fmla="*/ 195646 h 595696"/>
                  <a:gd name="connsiteX20" fmla="*/ 1164596 w 1264608"/>
                  <a:gd name="connsiteY20" fmla="*/ 152784 h 595696"/>
                  <a:gd name="connsiteX21" fmla="*/ 1093158 w 1264608"/>
                  <a:gd name="connsiteY21" fmla="*/ 95634 h 595696"/>
                  <a:gd name="connsiteX22" fmla="*/ 1050296 w 1264608"/>
                  <a:gd name="connsiteY22" fmla="*/ 67059 h 595696"/>
                  <a:gd name="connsiteX23" fmla="*/ 1007433 w 1264608"/>
                  <a:gd name="connsiteY23" fmla="*/ 52771 h 595696"/>
                  <a:gd name="connsiteX24" fmla="*/ 578808 w 1264608"/>
                  <a:gd name="connsiteY24" fmla="*/ 38484 h 595696"/>
                  <a:gd name="connsiteX25" fmla="*/ 193046 w 1264608"/>
                  <a:gd name="connsiteY25" fmla="*/ 38484 h 595696"/>
                  <a:gd name="connsiteX26" fmla="*/ 78746 w 1264608"/>
                  <a:gd name="connsiteY26" fmla="*/ 67059 h 595696"/>
                  <a:gd name="connsiteX27" fmla="*/ 7308 w 1264608"/>
                  <a:gd name="connsiteY27" fmla="*/ 81346 h 5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64608" h="595696">
                    <a:moveTo>
                      <a:pt x="7308" y="81346"/>
                    </a:moveTo>
                    <a:cubicBezTo>
                      <a:pt x="164" y="100396"/>
                      <a:pt x="0" y="55769"/>
                      <a:pt x="35883" y="181359"/>
                    </a:cubicBezTo>
                    <a:cubicBezTo>
                      <a:pt x="40020" y="195840"/>
                      <a:pt x="42857" y="211056"/>
                      <a:pt x="50171" y="224221"/>
                    </a:cubicBezTo>
                    <a:cubicBezTo>
                      <a:pt x="66850" y="254242"/>
                      <a:pt x="88271" y="281371"/>
                      <a:pt x="107321" y="309946"/>
                    </a:cubicBezTo>
                    <a:cubicBezTo>
                      <a:pt x="116846" y="324234"/>
                      <a:pt x="121608" y="343284"/>
                      <a:pt x="135896" y="352809"/>
                    </a:cubicBezTo>
                    <a:cubicBezTo>
                      <a:pt x="178941" y="381506"/>
                      <a:pt x="185153" y="388207"/>
                      <a:pt x="235908" y="409959"/>
                    </a:cubicBezTo>
                    <a:cubicBezTo>
                      <a:pt x="249751" y="415892"/>
                      <a:pt x="264483" y="419484"/>
                      <a:pt x="278771" y="424246"/>
                    </a:cubicBezTo>
                    <a:cubicBezTo>
                      <a:pt x="307346" y="443296"/>
                      <a:pt x="331915" y="470536"/>
                      <a:pt x="364496" y="481396"/>
                    </a:cubicBezTo>
                    <a:cubicBezTo>
                      <a:pt x="393071" y="490921"/>
                      <a:pt x="421000" y="502666"/>
                      <a:pt x="450221" y="509971"/>
                    </a:cubicBezTo>
                    <a:cubicBezTo>
                      <a:pt x="488321" y="519496"/>
                      <a:pt x="527264" y="526127"/>
                      <a:pt x="564521" y="538546"/>
                    </a:cubicBezTo>
                    <a:lnTo>
                      <a:pt x="693108" y="581409"/>
                    </a:lnTo>
                    <a:lnTo>
                      <a:pt x="735971" y="595696"/>
                    </a:lnTo>
                    <a:cubicBezTo>
                      <a:pt x="783596" y="590934"/>
                      <a:pt x="832209" y="592171"/>
                      <a:pt x="878846" y="581409"/>
                    </a:cubicBezTo>
                    <a:cubicBezTo>
                      <a:pt x="895578" y="577548"/>
                      <a:pt x="907735" y="562815"/>
                      <a:pt x="921708" y="552834"/>
                    </a:cubicBezTo>
                    <a:cubicBezTo>
                      <a:pt x="997393" y="498772"/>
                      <a:pt x="952165" y="518868"/>
                      <a:pt x="1021721" y="495684"/>
                    </a:cubicBezTo>
                    <a:cubicBezTo>
                      <a:pt x="1036008" y="486159"/>
                      <a:pt x="1049225" y="474788"/>
                      <a:pt x="1064583" y="467109"/>
                    </a:cubicBezTo>
                    <a:cubicBezTo>
                      <a:pt x="1108634" y="445083"/>
                      <a:pt x="1182341" y="443460"/>
                      <a:pt x="1221746" y="438534"/>
                    </a:cubicBezTo>
                    <a:cubicBezTo>
                      <a:pt x="1254024" y="341696"/>
                      <a:pt x="1217486" y="459833"/>
                      <a:pt x="1250321" y="295659"/>
                    </a:cubicBezTo>
                    <a:cubicBezTo>
                      <a:pt x="1253275" y="280891"/>
                      <a:pt x="1259846" y="267084"/>
                      <a:pt x="1264608" y="252796"/>
                    </a:cubicBezTo>
                    <a:cubicBezTo>
                      <a:pt x="1259846" y="233746"/>
                      <a:pt x="1261213" y="211984"/>
                      <a:pt x="1250321" y="195646"/>
                    </a:cubicBezTo>
                    <a:cubicBezTo>
                      <a:pt x="1234494" y="171906"/>
                      <a:pt x="1189047" y="160934"/>
                      <a:pt x="1164596" y="152784"/>
                    </a:cubicBezTo>
                    <a:cubicBezTo>
                      <a:pt x="1116426" y="80528"/>
                      <a:pt x="1162171" y="130140"/>
                      <a:pt x="1093158" y="95634"/>
                    </a:cubicBezTo>
                    <a:cubicBezTo>
                      <a:pt x="1077799" y="87955"/>
                      <a:pt x="1065654" y="74738"/>
                      <a:pt x="1050296" y="67059"/>
                    </a:cubicBezTo>
                    <a:cubicBezTo>
                      <a:pt x="1036825" y="60324"/>
                      <a:pt x="1022466" y="53682"/>
                      <a:pt x="1007433" y="52771"/>
                    </a:cubicBezTo>
                    <a:cubicBezTo>
                      <a:pt x="864740" y="44123"/>
                      <a:pt x="721683" y="43246"/>
                      <a:pt x="578808" y="38484"/>
                    </a:cubicBezTo>
                    <a:cubicBezTo>
                      <a:pt x="424876" y="0"/>
                      <a:pt x="487758" y="9963"/>
                      <a:pt x="193046" y="38484"/>
                    </a:cubicBezTo>
                    <a:cubicBezTo>
                      <a:pt x="153956" y="42267"/>
                      <a:pt x="78746" y="67059"/>
                      <a:pt x="78746" y="67059"/>
                    </a:cubicBezTo>
                    <a:cubicBezTo>
                      <a:pt x="27022" y="101541"/>
                      <a:pt x="14452" y="62296"/>
                      <a:pt x="7308" y="81346"/>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Rectangle 1"/>
          <p:cNvSpPr/>
          <p:nvPr/>
        </p:nvSpPr>
        <p:spPr>
          <a:xfrm>
            <a:off x="7158467" y="2918539"/>
            <a:ext cx="4335327" cy="923330"/>
          </a:xfrm>
          <a:prstGeom prst="rect">
            <a:avLst/>
          </a:prstGeom>
        </p:spPr>
        <p:txBody>
          <a:bodyPr wrap="square">
            <a:spAutoFit/>
          </a:bodyPr>
          <a:lstStyle/>
          <a:p>
            <a:r>
              <a:rPr lang="en-US" i="1" dirty="0">
                <a:solidFill>
                  <a:srgbClr val="FFFF00"/>
                </a:solidFill>
                <a:latin typeface="Palatino"/>
              </a:rPr>
              <a:t>I have said, Ye are gods; and all of you are children of the most High.</a:t>
            </a:r>
          </a:p>
          <a:p>
            <a:r>
              <a:rPr lang="en-US" i="1" dirty="0">
                <a:solidFill>
                  <a:srgbClr val="FFFF00"/>
                </a:solidFill>
                <a:latin typeface="Palatino"/>
              </a:rPr>
              <a:t>Psalms 82:6</a:t>
            </a:r>
            <a:endParaRPr lang="en-US" i="1" dirty="0">
              <a:solidFill>
                <a:srgbClr val="FFFF00"/>
              </a:solidFill>
            </a:endParaRPr>
          </a:p>
        </p:txBody>
      </p:sp>
      <p:sp>
        <p:nvSpPr>
          <p:cNvPr id="19" name="Rectangle 18"/>
          <p:cNvSpPr/>
          <p:nvPr/>
        </p:nvSpPr>
        <p:spPr>
          <a:xfrm>
            <a:off x="3674522" y="4929920"/>
            <a:ext cx="6096000" cy="1200329"/>
          </a:xfrm>
          <a:prstGeom prst="rect">
            <a:avLst/>
          </a:prstGeom>
        </p:spPr>
        <p:txBody>
          <a:bodyPr>
            <a:spAutoFit/>
          </a:bodyPr>
          <a:lstStyle/>
          <a:p>
            <a:r>
              <a:rPr lang="en-US" b="1" i="1" dirty="0">
                <a:solidFill>
                  <a:srgbClr val="FFFF00"/>
                </a:solidFill>
                <a:latin typeface="Palatino"/>
              </a:rPr>
              <a:t> </a:t>
            </a:r>
            <a:r>
              <a:rPr lang="en-US" i="1" dirty="0">
                <a:solidFill>
                  <a:srgbClr val="FFFF00"/>
                </a:solidFill>
                <a:latin typeface="Palatino"/>
              </a:rPr>
              <a:t>Forasmuch then as we are the offspring of God, we ought not to think that the Godhead is like unto gold, or silver, or stone, graven by art and man’s device.</a:t>
            </a:r>
          </a:p>
          <a:p>
            <a:r>
              <a:rPr lang="en-US" i="1" dirty="0">
                <a:solidFill>
                  <a:srgbClr val="FFFF00"/>
                </a:solidFill>
                <a:latin typeface="Palatino"/>
              </a:rPr>
              <a:t>Acts 17:29</a:t>
            </a:r>
            <a:endParaRPr lang="en-US" i="1" dirty="0">
              <a:solidFill>
                <a:srgbClr val="FFFF00"/>
              </a:solidFill>
            </a:endParaRPr>
          </a:p>
        </p:txBody>
      </p:sp>
      <p:grpSp>
        <p:nvGrpSpPr>
          <p:cNvPr id="20" name="Group 2"/>
          <p:cNvGrpSpPr/>
          <p:nvPr/>
        </p:nvGrpSpPr>
        <p:grpSpPr>
          <a:xfrm>
            <a:off x="3453080" y="2467081"/>
            <a:ext cx="1801371" cy="2321767"/>
            <a:chOff x="0" y="228600"/>
            <a:chExt cx="5943600" cy="6477000"/>
          </a:xfrm>
        </p:grpSpPr>
        <p:sp>
          <p:nvSpPr>
            <p:cNvPr id="21" name="Rounded Rectangle 20"/>
            <p:cNvSpPr/>
            <p:nvPr/>
          </p:nvSpPr>
          <p:spPr>
            <a:xfrm>
              <a:off x="0" y="228600"/>
              <a:ext cx="5943600" cy="6477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a:off x="381000" y="1828800"/>
              <a:ext cx="2514600" cy="2438400"/>
            </a:xfrm>
            <a:prstGeom prst="clou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p:cNvSpPr/>
            <p:nvPr/>
          </p:nvSpPr>
          <p:spPr>
            <a:xfrm>
              <a:off x="2057400" y="762000"/>
              <a:ext cx="2133600" cy="3886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loud 23"/>
            <p:cNvSpPr/>
            <p:nvPr/>
          </p:nvSpPr>
          <p:spPr>
            <a:xfrm>
              <a:off x="1066800" y="914400"/>
              <a:ext cx="1828800" cy="2286000"/>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p:cNvSpPr/>
            <p:nvPr/>
          </p:nvSpPr>
          <p:spPr>
            <a:xfrm>
              <a:off x="3200400" y="1676400"/>
              <a:ext cx="2514600" cy="2438400"/>
            </a:xfrm>
            <a:prstGeom prst="clou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2387893">
              <a:off x="4699515" y="3198961"/>
              <a:ext cx="609600" cy="3810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8542915">
              <a:off x="797162" y="3214222"/>
              <a:ext cx="609600" cy="3810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7204752">
              <a:off x="2756011" y="3292932"/>
              <a:ext cx="609600" cy="3810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2387893">
              <a:off x="2489715" y="3275160"/>
              <a:ext cx="609600" cy="3810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2280925">
              <a:off x="1035452" y="2471330"/>
              <a:ext cx="762000" cy="1084922"/>
            </a:xfrm>
            <a:prstGeom prst="trapezoid">
              <a:avLst>
                <a:gd name="adj" fmla="val 28868"/>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19556788">
              <a:off x="2148158" y="2444851"/>
              <a:ext cx="762000" cy="1069620"/>
            </a:xfrm>
            <a:prstGeom prst="trapezoid">
              <a:avLst>
                <a:gd name="adj" fmla="val 35275"/>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a:off x="1219200" y="3429000"/>
              <a:ext cx="1447800" cy="1069620"/>
            </a:xfrm>
            <a:prstGeom prst="trapezoid">
              <a:avLst>
                <a:gd name="adj" fmla="val 35275"/>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1447800" y="2438400"/>
              <a:ext cx="1066800" cy="1447800"/>
            </a:xfrm>
            <a:prstGeom prst="roundRect">
              <a:avLst>
                <a:gd name="adj" fmla="val 24230"/>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1447800" y="3657600"/>
              <a:ext cx="1066800" cy="228600"/>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rot="3629068">
              <a:off x="1743932" y="4046499"/>
              <a:ext cx="931738" cy="173024"/>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rot="4838901">
              <a:off x="1600194" y="4044824"/>
              <a:ext cx="931738" cy="173024"/>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rot="3629068">
              <a:off x="1853914" y="3635339"/>
              <a:ext cx="238771" cy="196922"/>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rot="10800000">
              <a:off x="1752600" y="2438400"/>
              <a:ext cx="533400" cy="4572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rot="1673599">
              <a:off x="2932649" y="2239857"/>
              <a:ext cx="762000" cy="1217258"/>
            </a:xfrm>
            <a:prstGeom prst="trapezoid">
              <a:avLst>
                <a:gd name="adj" fmla="val 39969"/>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19808278">
              <a:off x="4275147" y="2293760"/>
              <a:ext cx="762000" cy="1212833"/>
            </a:xfrm>
            <a:prstGeom prst="trapezoid">
              <a:avLst>
                <a:gd name="adj" fmla="val 28868"/>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3352800" y="2286000"/>
              <a:ext cx="1219200" cy="2362200"/>
            </a:xfrm>
            <a:prstGeom prst="roundRect">
              <a:avLst>
                <a:gd name="adj" fmla="val 24230"/>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3429000" y="3886200"/>
              <a:ext cx="1066800" cy="22860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4134678" y="2286000"/>
              <a:ext cx="513521" cy="2362200"/>
            </a:xfrm>
            <a:prstGeom prst="roundRect">
              <a:avLst>
                <a:gd name="adj" fmla="val 5000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3352799" y="2286000"/>
              <a:ext cx="523461" cy="2362200"/>
            </a:xfrm>
            <a:prstGeom prst="roundRect">
              <a:avLst>
                <a:gd name="adj" fmla="val 41877"/>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581400" y="2057400"/>
              <a:ext cx="838200" cy="685800"/>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429000" y="1143000"/>
              <a:ext cx="1066800" cy="13716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524000" y="1295400"/>
              <a:ext cx="990600" cy="12192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oud 47"/>
            <p:cNvSpPr/>
            <p:nvPr/>
          </p:nvSpPr>
          <p:spPr>
            <a:xfrm>
              <a:off x="228600" y="3962400"/>
              <a:ext cx="2133600" cy="1828800"/>
            </a:xfrm>
            <a:prstGeom prst="clou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oud 48"/>
            <p:cNvSpPr/>
            <p:nvPr/>
          </p:nvSpPr>
          <p:spPr>
            <a:xfrm rot="5884912">
              <a:off x="2062586" y="3953698"/>
              <a:ext cx="1584987" cy="1846206"/>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loud 49"/>
            <p:cNvSpPr/>
            <p:nvPr/>
          </p:nvSpPr>
          <p:spPr>
            <a:xfrm rot="16200000">
              <a:off x="3581402" y="4114800"/>
              <a:ext cx="1295399" cy="12954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loud 50"/>
            <p:cNvSpPr/>
            <p:nvPr/>
          </p:nvSpPr>
          <p:spPr>
            <a:xfrm rot="4952528">
              <a:off x="2023463" y="4149807"/>
              <a:ext cx="1664127" cy="2722307"/>
            </a:xfrm>
            <a:prstGeom prst="clou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loud 51"/>
            <p:cNvSpPr/>
            <p:nvPr/>
          </p:nvSpPr>
          <p:spPr>
            <a:xfrm rot="16200000">
              <a:off x="4038601" y="4419599"/>
              <a:ext cx="1295399" cy="1295400"/>
            </a:xfrm>
            <a:prstGeom prst="clou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loud 52"/>
            <p:cNvSpPr/>
            <p:nvPr/>
          </p:nvSpPr>
          <p:spPr>
            <a:xfrm>
              <a:off x="1219200" y="762000"/>
              <a:ext cx="1447800" cy="838200"/>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loud 53"/>
            <p:cNvSpPr/>
            <p:nvPr/>
          </p:nvSpPr>
          <p:spPr>
            <a:xfrm rot="3184928">
              <a:off x="3810000" y="990600"/>
              <a:ext cx="914400" cy="762000"/>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loud 54"/>
            <p:cNvSpPr/>
            <p:nvPr/>
          </p:nvSpPr>
          <p:spPr>
            <a:xfrm>
              <a:off x="3352800" y="762000"/>
              <a:ext cx="990600" cy="914400"/>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loud 55"/>
            <p:cNvSpPr/>
            <p:nvPr/>
          </p:nvSpPr>
          <p:spPr>
            <a:xfrm rot="16200000">
              <a:off x="4495801" y="3962399"/>
              <a:ext cx="1295399" cy="12954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loud 56"/>
            <p:cNvSpPr/>
            <p:nvPr/>
          </p:nvSpPr>
          <p:spPr>
            <a:xfrm rot="16200000">
              <a:off x="2" y="4114799"/>
              <a:ext cx="1295399" cy="12954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93"/>
          <p:cNvGrpSpPr/>
          <p:nvPr/>
        </p:nvGrpSpPr>
        <p:grpSpPr>
          <a:xfrm rot="5400000">
            <a:off x="572620" y="2414106"/>
            <a:ext cx="1092597" cy="1717528"/>
            <a:chOff x="1219200" y="1336880"/>
            <a:chExt cx="1774930" cy="2724382"/>
          </a:xfrm>
        </p:grpSpPr>
        <p:sp>
          <p:nvSpPr>
            <p:cNvPr id="114" name="Oval 113"/>
            <p:cNvSpPr/>
            <p:nvPr/>
          </p:nvSpPr>
          <p:spPr>
            <a:xfrm rot="19638581">
              <a:off x="1393929" y="1336880"/>
              <a:ext cx="1600201" cy="2724382"/>
            </a:xfrm>
            <a:prstGeom prst="ellipse">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1371600" y="1752600"/>
              <a:ext cx="914400" cy="9144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Cloud 115"/>
            <p:cNvSpPr/>
            <p:nvPr/>
          </p:nvSpPr>
          <p:spPr>
            <a:xfrm rot="19132349">
              <a:off x="1219200" y="1828800"/>
              <a:ext cx="762000" cy="3048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rot="2148584">
              <a:off x="1960450" y="2387289"/>
              <a:ext cx="258094" cy="5334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rot="20368391">
              <a:off x="1448079" y="2465277"/>
              <a:ext cx="240166" cy="47970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2133600" y="2133600"/>
              <a:ext cx="228600" cy="42185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2133600" y="2438400"/>
              <a:ext cx="152400" cy="1524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32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26"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80">
                                          <p:stCondLst>
                                            <p:cond delay="0"/>
                                          </p:stCondLst>
                                        </p:cTn>
                                        <p:tgtEl>
                                          <p:spTgt spid="20"/>
                                        </p:tgtEl>
                                      </p:cBhvr>
                                    </p:animEffect>
                                    <p:anim calcmode="lin" valueType="num">
                                      <p:cBhvr>
                                        <p:cTn id="1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9" dur="26">
                                          <p:stCondLst>
                                            <p:cond delay="650"/>
                                          </p:stCondLst>
                                        </p:cTn>
                                        <p:tgtEl>
                                          <p:spTgt spid="20"/>
                                        </p:tgtEl>
                                      </p:cBhvr>
                                      <p:to x="100000" y="60000"/>
                                    </p:animScale>
                                    <p:animScale>
                                      <p:cBhvr>
                                        <p:cTn id="20" dur="166" decel="50000">
                                          <p:stCondLst>
                                            <p:cond delay="676"/>
                                          </p:stCondLst>
                                        </p:cTn>
                                        <p:tgtEl>
                                          <p:spTgt spid="20"/>
                                        </p:tgtEl>
                                      </p:cBhvr>
                                      <p:to x="100000" y="100000"/>
                                    </p:animScale>
                                    <p:animScale>
                                      <p:cBhvr>
                                        <p:cTn id="21" dur="26">
                                          <p:stCondLst>
                                            <p:cond delay="1312"/>
                                          </p:stCondLst>
                                        </p:cTn>
                                        <p:tgtEl>
                                          <p:spTgt spid="20"/>
                                        </p:tgtEl>
                                      </p:cBhvr>
                                      <p:to x="100000" y="80000"/>
                                    </p:animScale>
                                    <p:animScale>
                                      <p:cBhvr>
                                        <p:cTn id="22" dur="166" decel="50000">
                                          <p:stCondLst>
                                            <p:cond delay="1338"/>
                                          </p:stCondLst>
                                        </p:cTn>
                                        <p:tgtEl>
                                          <p:spTgt spid="20"/>
                                        </p:tgtEl>
                                      </p:cBhvr>
                                      <p:to x="100000" y="100000"/>
                                    </p:animScale>
                                    <p:animScale>
                                      <p:cBhvr>
                                        <p:cTn id="23" dur="26">
                                          <p:stCondLst>
                                            <p:cond delay="1642"/>
                                          </p:stCondLst>
                                        </p:cTn>
                                        <p:tgtEl>
                                          <p:spTgt spid="20"/>
                                        </p:tgtEl>
                                      </p:cBhvr>
                                      <p:to x="100000" y="90000"/>
                                    </p:animScale>
                                    <p:animScale>
                                      <p:cBhvr>
                                        <p:cTn id="24" dur="166" decel="50000">
                                          <p:stCondLst>
                                            <p:cond delay="1668"/>
                                          </p:stCondLst>
                                        </p:cTn>
                                        <p:tgtEl>
                                          <p:spTgt spid="20"/>
                                        </p:tgtEl>
                                      </p:cBhvr>
                                      <p:to x="100000" y="100000"/>
                                    </p:animScale>
                                    <p:animScale>
                                      <p:cBhvr>
                                        <p:cTn id="25" dur="26">
                                          <p:stCondLst>
                                            <p:cond delay="1808"/>
                                          </p:stCondLst>
                                        </p:cTn>
                                        <p:tgtEl>
                                          <p:spTgt spid="20"/>
                                        </p:tgtEl>
                                      </p:cBhvr>
                                      <p:to x="100000" y="95000"/>
                                    </p:animScale>
                                    <p:animScale>
                                      <p:cBhvr>
                                        <p:cTn id="26" dur="166" decel="50000">
                                          <p:stCondLst>
                                            <p:cond delay="1834"/>
                                          </p:stCondLst>
                                        </p:cTn>
                                        <p:tgtEl>
                                          <p:spTgt spid="20"/>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par>
                                <p:cTn id="31" presetID="10" presetClass="exit" presetSubtype="0" fill="hold" nodeType="withEffect">
                                  <p:stCondLst>
                                    <p:cond delay="0"/>
                                  </p:stCondLst>
                                  <p:childTnLst>
                                    <p:animEffect transition="out" filter="fade">
                                      <p:cBhvr>
                                        <p:cTn id="32" dur="500"/>
                                        <p:tgtEl>
                                          <p:spTgt spid="3">
                                            <p:txEl>
                                              <p:pRg st="0" end="0"/>
                                            </p:txEl>
                                          </p:spTgt>
                                        </p:tgtEl>
                                      </p:cBhvr>
                                    </p:animEffect>
                                    <p:set>
                                      <p:cBhvr>
                                        <p:cTn id="33" dur="1" fill="hold">
                                          <p:stCondLst>
                                            <p:cond delay="499"/>
                                          </p:stCondLst>
                                        </p:cTn>
                                        <p:tgtEl>
                                          <p:spTgt spid="3">
                                            <p:txEl>
                                              <p:pRg st="0" end="0"/>
                                            </p:txEl>
                                          </p:spTgt>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4">
                                            <p:txEl>
                                              <p:pRg st="0" end="0"/>
                                            </p:txEl>
                                          </p:spTgt>
                                        </p:tgtEl>
                                      </p:cBhvr>
                                    </p:animEffect>
                                    <p:set>
                                      <p:cBhvr>
                                        <p:cTn id="36"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childTnLst>
                                </p:cTn>
                              </p:par>
                              <p:par>
                                <p:cTn id="45" presetID="10" presetClass="exit" presetSubtype="0" fill="hold" nodeType="withEffect">
                                  <p:stCondLst>
                                    <p:cond delay="0"/>
                                  </p:stCondLst>
                                  <p:childTnLst>
                                    <p:animEffect transition="out" filter="fade">
                                      <p:cBhvr>
                                        <p:cTn id="46" dur="500"/>
                                        <p:tgtEl>
                                          <p:spTgt spid="3">
                                            <p:txEl>
                                              <p:pRg st="1" end="1"/>
                                            </p:txEl>
                                          </p:spTgt>
                                        </p:tgtEl>
                                      </p:cBhvr>
                                    </p:animEffect>
                                    <p:set>
                                      <p:cBhvr>
                                        <p:cTn id="47" dur="1" fill="hold">
                                          <p:stCondLst>
                                            <p:cond delay="499"/>
                                          </p:stCondLst>
                                        </p:cTn>
                                        <p:tgtEl>
                                          <p:spTgt spid="3">
                                            <p:txEl>
                                              <p:pRg st="1" end="1"/>
                                            </p:txEl>
                                          </p:spTgt>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4">
                                            <p:txEl>
                                              <p:pRg st="1" end="1"/>
                                            </p:txEl>
                                          </p:spTgt>
                                        </p:tgtEl>
                                      </p:cBhvr>
                                    </p:animEffect>
                                    <p:set>
                                      <p:cBhvr>
                                        <p:cTn id="50" dur="1" fill="hold">
                                          <p:stCondLst>
                                            <p:cond delay="499"/>
                                          </p:stCondLst>
                                        </p:cTn>
                                        <p:tgtEl>
                                          <p:spTgt spid="4">
                                            <p:txEl>
                                              <p:pRg st="1" end="1"/>
                                            </p:txEl>
                                          </p:spTgt>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3" end="3"/>
                                            </p:txEl>
                                          </p:spTgt>
                                        </p:tgtEl>
                                        <p:attrNameLst>
                                          <p:attrName>style.visibility</p:attrName>
                                        </p:attrNameLst>
                                      </p:cBhvr>
                                      <p:to>
                                        <p:strVal val="visible"/>
                                      </p:to>
                                    </p:set>
                                  </p:childTnLst>
                                </p:cTn>
                              </p:par>
                              <p:par>
                                <p:cTn id="59" presetID="10" presetClass="exit" presetSubtype="0" fill="hold" nodeType="withEffect">
                                  <p:stCondLst>
                                    <p:cond delay="0"/>
                                  </p:stCondLst>
                                  <p:childTnLst>
                                    <p:animEffect transition="out" filter="fade">
                                      <p:cBhvr>
                                        <p:cTn id="60" dur="500"/>
                                        <p:tgtEl>
                                          <p:spTgt spid="3">
                                            <p:txEl>
                                              <p:pRg st="2" end="2"/>
                                            </p:txEl>
                                          </p:spTgt>
                                        </p:tgtEl>
                                      </p:cBhvr>
                                    </p:animEffect>
                                    <p:set>
                                      <p:cBhvr>
                                        <p:cTn id="61" dur="1" fill="hold">
                                          <p:stCondLst>
                                            <p:cond delay="499"/>
                                          </p:stCondLst>
                                        </p:cTn>
                                        <p:tgtEl>
                                          <p:spTgt spid="3">
                                            <p:txEl>
                                              <p:pRg st="2" end="2"/>
                                            </p:txEl>
                                          </p:spTgt>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4">
                                            <p:txEl>
                                              <p:pRg st="2" end="2"/>
                                            </p:txEl>
                                          </p:spTgt>
                                        </p:tgtEl>
                                      </p:cBhvr>
                                    </p:animEffect>
                                    <p:set>
                                      <p:cBhvr>
                                        <p:cTn id="64" dur="1" fill="hold">
                                          <p:stCondLst>
                                            <p:cond delay="499"/>
                                          </p:stCondLst>
                                        </p:cTn>
                                        <p:tgtEl>
                                          <p:spTgt spid="4">
                                            <p:txEl>
                                              <p:pRg st="2" end="2"/>
                                            </p:txEl>
                                          </p:spTgt>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
                                            <p:txEl>
                                              <p:pRg st="3" end="3"/>
                                            </p:txEl>
                                          </p:spTgt>
                                        </p:tgtEl>
                                        <p:attrNameLst>
                                          <p:attrName>style.visibility</p:attrName>
                                        </p:attrNameLst>
                                      </p:cBhvr>
                                      <p:to>
                                        <p:strVal val="visible"/>
                                      </p:to>
                                    </p:set>
                                  </p:childTnLst>
                                </p:cTn>
                              </p:par>
                              <p:par>
                                <p:cTn id="69" presetID="26" presetClass="entr" presetSubtype="0" fill="hold" nodeType="withEffect">
                                  <p:stCondLst>
                                    <p:cond delay="0"/>
                                  </p:stCondLst>
                                  <p:childTnLst>
                                    <p:set>
                                      <p:cBhvr>
                                        <p:cTn id="70" dur="1" fill="hold">
                                          <p:stCondLst>
                                            <p:cond delay="0"/>
                                          </p:stCondLst>
                                        </p:cTn>
                                        <p:tgtEl>
                                          <p:spTgt spid="106"/>
                                        </p:tgtEl>
                                        <p:attrNameLst>
                                          <p:attrName>style.visibility</p:attrName>
                                        </p:attrNameLst>
                                      </p:cBhvr>
                                      <p:to>
                                        <p:strVal val="visible"/>
                                      </p:to>
                                    </p:set>
                                    <p:animEffect transition="in" filter="wipe(down)">
                                      <p:cBhvr>
                                        <p:cTn id="71" dur="580">
                                          <p:stCondLst>
                                            <p:cond delay="0"/>
                                          </p:stCondLst>
                                        </p:cTn>
                                        <p:tgtEl>
                                          <p:spTgt spid="106"/>
                                        </p:tgtEl>
                                      </p:cBhvr>
                                    </p:animEffect>
                                    <p:anim calcmode="lin" valueType="num">
                                      <p:cBhvr>
                                        <p:cTn id="72" dur="1822" tmFilter="0,0; 0.14,0.36; 0.43,0.73; 0.71,0.91; 1.0,1.0">
                                          <p:stCondLst>
                                            <p:cond delay="0"/>
                                          </p:stCondLst>
                                        </p:cTn>
                                        <p:tgtEl>
                                          <p:spTgt spid="106"/>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06"/>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06"/>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06"/>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06"/>
                                        </p:tgtEl>
                                        <p:attrNameLst>
                                          <p:attrName>ppt_y</p:attrName>
                                        </p:attrNameLst>
                                      </p:cBhvr>
                                      <p:tavLst>
                                        <p:tav tm="0" fmla="#ppt_y-sin(pi*$)/81">
                                          <p:val>
                                            <p:fltVal val="0"/>
                                          </p:val>
                                        </p:tav>
                                        <p:tav tm="100000">
                                          <p:val>
                                            <p:fltVal val="1"/>
                                          </p:val>
                                        </p:tav>
                                      </p:tavLst>
                                    </p:anim>
                                    <p:animScale>
                                      <p:cBhvr>
                                        <p:cTn id="77" dur="26">
                                          <p:stCondLst>
                                            <p:cond delay="650"/>
                                          </p:stCondLst>
                                        </p:cTn>
                                        <p:tgtEl>
                                          <p:spTgt spid="106"/>
                                        </p:tgtEl>
                                      </p:cBhvr>
                                      <p:to x="100000" y="60000"/>
                                    </p:animScale>
                                    <p:animScale>
                                      <p:cBhvr>
                                        <p:cTn id="78" dur="166" decel="50000">
                                          <p:stCondLst>
                                            <p:cond delay="676"/>
                                          </p:stCondLst>
                                        </p:cTn>
                                        <p:tgtEl>
                                          <p:spTgt spid="106"/>
                                        </p:tgtEl>
                                      </p:cBhvr>
                                      <p:to x="100000" y="100000"/>
                                    </p:animScale>
                                    <p:animScale>
                                      <p:cBhvr>
                                        <p:cTn id="79" dur="26">
                                          <p:stCondLst>
                                            <p:cond delay="1312"/>
                                          </p:stCondLst>
                                        </p:cTn>
                                        <p:tgtEl>
                                          <p:spTgt spid="106"/>
                                        </p:tgtEl>
                                      </p:cBhvr>
                                      <p:to x="100000" y="80000"/>
                                    </p:animScale>
                                    <p:animScale>
                                      <p:cBhvr>
                                        <p:cTn id="80" dur="166" decel="50000">
                                          <p:stCondLst>
                                            <p:cond delay="1338"/>
                                          </p:stCondLst>
                                        </p:cTn>
                                        <p:tgtEl>
                                          <p:spTgt spid="106"/>
                                        </p:tgtEl>
                                      </p:cBhvr>
                                      <p:to x="100000" y="100000"/>
                                    </p:animScale>
                                    <p:animScale>
                                      <p:cBhvr>
                                        <p:cTn id="81" dur="26">
                                          <p:stCondLst>
                                            <p:cond delay="1642"/>
                                          </p:stCondLst>
                                        </p:cTn>
                                        <p:tgtEl>
                                          <p:spTgt spid="106"/>
                                        </p:tgtEl>
                                      </p:cBhvr>
                                      <p:to x="100000" y="90000"/>
                                    </p:animScale>
                                    <p:animScale>
                                      <p:cBhvr>
                                        <p:cTn id="82" dur="166" decel="50000">
                                          <p:stCondLst>
                                            <p:cond delay="1668"/>
                                          </p:stCondLst>
                                        </p:cTn>
                                        <p:tgtEl>
                                          <p:spTgt spid="106"/>
                                        </p:tgtEl>
                                      </p:cBhvr>
                                      <p:to x="100000" y="100000"/>
                                    </p:animScale>
                                    <p:animScale>
                                      <p:cBhvr>
                                        <p:cTn id="83" dur="26">
                                          <p:stCondLst>
                                            <p:cond delay="1808"/>
                                          </p:stCondLst>
                                        </p:cTn>
                                        <p:tgtEl>
                                          <p:spTgt spid="106"/>
                                        </p:tgtEl>
                                      </p:cBhvr>
                                      <p:to x="100000" y="95000"/>
                                    </p:animScale>
                                    <p:animScale>
                                      <p:cBhvr>
                                        <p:cTn id="84" dur="166" decel="50000">
                                          <p:stCondLst>
                                            <p:cond delay="1834"/>
                                          </p:stCondLst>
                                        </p:cTn>
                                        <p:tgtEl>
                                          <p:spTgt spid="106"/>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3">
                                            <p:txEl>
                                              <p:pRg st="4" end="4"/>
                                            </p:txEl>
                                          </p:spTgt>
                                        </p:tgtEl>
                                        <p:attrNameLst>
                                          <p:attrName>style.visibility</p:attrName>
                                        </p:attrNameLst>
                                      </p:cBhvr>
                                      <p:to>
                                        <p:strVal val="visible"/>
                                      </p:to>
                                    </p:set>
                                  </p:childTnLst>
                                </p:cTn>
                              </p:par>
                              <p:par>
                                <p:cTn id="89" presetID="10" presetClass="exit" presetSubtype="0" fill="hold" nodeType="withEffect">
                                  <p:stCondLst>
                                    <p:cond delay="0"/>
                                  </p:stCondLst>
                                  <p:childTnLst>
                                    <p:animEffect transition="out" filter="fade">
                                      <p:cBhvr>
                                        <p:cTn id="90" dur="500"/>
                                        <p:tgtEl>
                                          <p:spTgt spid="3">
                                            <p:txEl>
                                              <p:pRg st="3" end="3"/>
                                            </p:txEl>
                                          </p:spTgt>
                                        </p:tgtEl>
                                      </p:cBhvr>
                                    </p:animEffect>
                                    <p:set>
                                      <p:cBhvr>
                                        <p:cTn id="91" dur="1" fill="hold">
                                          <p:stCondLst>
                                            <p:cond delay="499"/>
                                          </p:stCondLst>
                                        </p:cTn>
                                        <p:tgtEl>
                                          <p:spTgt spid="3">
                                            <p:txEl>
                                              <p:pRg st="3" end="3"/>
                                            </p:txEl>
                                          </p:spTgt>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4">
                                            <p:txEl>
                                              <p:pRg st="3" end="3"/>
                                            </p:txEl>
                                          </p:spTgt>
                                        </p:tgtEl>
                                      </p:cBhvr>
                                    </p:animEffect>
                                    <p:set>
                                      <p:cBhvr>
                                        <p:cTn id="94" dur="1" fill="hold">
                                          <p:stCondLst>
                                            <p:cond delay="499"/>
                                          </p:stCondLst>
                                        </p:cTn>
                                        <p:tgtEl>
                                          <p:spTgt spid="4">
                                            <p:txEl>
                                              <p:pRg st="3" end="3"/>
                                            </p:txEl>
                                          </p:spTgt>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load.wikimedia.org/wikipedia/commons/6/62/Stars-high-mountain-sky_-_West_Virginia_-_ForestWa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6830" y="1029049"/>
            <a:ext cx="4713514" cy="1754326"/>
          </a:xfrm>
          <a:prstGeom prst="rect">
            <a:avLst/>
          </a:prstGeom>
          <a:noFill/>
        </p:spPr>
        <p:txBody>
          <a:bodyPr wrap="square" rtlCol="0">
            <a:spAutoFit/>
          </a:bodyPr>
          <a:lstStyle/>
          <a:p>
            <a:endParaRPr lang="en-US" dirty="0">
              <a:solidFill>
                <a:schemeClr val="bg1"/>
              </a:solidFill>
            </a:endParaRPr>
          </a:p>
          <a:p>
            <a:r>
              <a:rPr lang="en-US" dirty="0">
                <a:solidFill>
                  <a:schemeClr val="bg1"/>
                </a:solidFill>
              </a:rPr>
              <a:t>What are our bodies comprised of?</a:t>
            </a:r>
          </a:p>
          <a:p>
            <a:r>
              <a:rPr lang="en-US" dirty="0">
                <a:solidFill>
                  <a:schemeClr val="bg1"/>
                </a:solidFill>
              </a:rPr>
              <a:t>Why did we need a body?</a:t>
            </a:r>
          </a:p>
          <a:p>
            <a:r>
              <a:rPr lang="en-US" dirty="0">
                <a:solidFill>
                  <a:schemeClr val="bg1"/>
                </a:solidFill>
              </a:rPr>
              <a:t>Why are we here?</a:t>
            </a:r>
          </a:p>
          <a:p>
            <a:endParaRPr lang="en-US" dirty="0">
              <a:solidFill>
                <a:schemeClr val="bg1"/>
              </a:solidFill>
            </a:endParaRPr>
          </a:p>
          <a:p>
            <a:endParaRPr lang="en-US" dirty="0">
              <a:solidFill>
                <a:schemeClr val="bg1"/>
              </a:solidFill>
            </a:endParaRPr>
          </a:p>
        </p:txBody>
      </p:sp>
      <p:sp>
        <p:nvSpPr>
          <p:cNvPr id="4" name="TextBox 3"/>
          <p:cNvSpPr txBox="1"/>
          <p:nvPr/>
        </p:nvSpPr>
        <p:spPr>
          <a:xfrm>
            <a:off x="5567147" y="1306048"/>
            <a:ext cx="6291942" cy="923330"/>
          </a:xfrm>
          <a:prstGeom prst="rect">
            <a:avLst/>
          </a:prstGeom>
          <a:noFill/>
        </p:spPr>
        <p:txBody>
          <a:bodyPr wrap="square" rtlCol="0">
            <a:spAutoFit/>
          </a:bodyPr>
          <a:lstStyle/>
          <a:p>
            <a:r>
              <a:rPr lang="en-US" dirty="0">
                <a:solidFill>
                  <a:schemeClr val="bg1"/>
                </a:solidFill>
              </a:rPr>
              <a:t>Spirit and flesh and bone and blood</a:t>
            </a:r>
          </a:p>
          <a:p>
            <a:r>
              <a:rPr lang="en-US" dirty="0">
                <a:solidFill>
                  <a:schemeClr val="bg1"/>
                </a:solidFill>
              </a:rPr>
              <a:t>To be tested—cannot be of God without body</a:t>
            </a:r>
          </a:p>
          <a:p>
            <a:r>
              <a:rPr lang="en-US" dirty="0">
                <a:solidFill>
                  <a:schemeClr val="bg1"/>
                </a:solidFill>
              </a:rPr>
              <a:t>To work out our salvation </a:t>
            </a:r>
            <a:r>
              <a:rPr lang="en-US" sz="1200" dirty="0">
                <a:solidFill>
                  <a:schemeClr val="bg1"/>
                </a:solidFill>
              </a:rPr>
              <a:t>(Abraham 3:25) (6)</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Mortality</a:t>
            </a:r>
          </a:p>
        </p:txBody>
      </p:sp>
      <p:grpSp>
        <p:nvGrpSpPr>
          <p:cNvPr id="13" name="Group 12"/>
          <p:cNvGrpSpPr/>
          <p:nvPr/>
        </p:nvGrpSpPr>
        <p:grpSpPr>
          <a:xfrm>
            <a:off x="1177454" y="3603312"/>
            <a:ext cx="2092048" cy="2131827"/>
            <a:chOff x="6911993" y="3315227"/>
            <a:chExt cx="1604464" cy="1634972"/>
          </a:xfrm>
        </p:grpSpPr>
        <p:sp>
          <p:nvSpPr>
            <p:cNvPr id="14" name="Chord 13"/>
            <p:cNvSpPr/>
            <p:nvPr/>
          </p:nvSpPr>
          <p:spPr>
            <a:xfrm rot="6727858">
              <a:off x="6898103" y="3331846"/>
              <a:ext cx="1632243" cy="1604464"/>
            </a:xfrm>
            <a:prstGeom prst="chord">
              <a:avLst>
                <a:gd name="adj1" fmla="val 2700000"/>
                <a:gd name="adj2" fmla="val 2155092"/>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7155034" y="3315227"/>
              <a:ext cx="1303166" cy="1477709"/>
              <a:chOff x="7155034" y="3315227"/>
              <a:chExt cx="1303166" cy="1477709"/>
            </a:xfrm>
          </p:grpSpPr>
          <p:sp>
            <p:nvSpPr>
              <p:cNvPr id="16" name="Freeform 15"/>
              <p:cNvSpPr/>
              <p:nvPr/>
            </p:nvSpPr>
            <p:spPr>
              <a:xfrm>
                <a:off x="7950279" y="3658456"/>
                <a:ext cx="507921" cy="770778"/>
              </a:xfrm>
              <a:custGeom>
                <a:avLst/>
                <a:gdLst>
                  <a:gd name="connsiteX0" fmla="*/ 971550 w 1700212"/>
                  <a:gd name="connsiteY0" fmla="*/ 3244 h 2389256"/>
                  <a:gd name="connsiteX1" fmla="*/ 814387 w 1700212"/>
                  <a:gd name="connsiteY1" fmla="*/ 17531 h 2389256"/>
                  <a:gd name="connsiteX2" fmla="*/ 671512 w 1700212"/>
                  <a:gd name="connsiteY2" fmla="*/ 46106 h 2389256"/>
                  <a:gd name="connsiteX3" fmla="*/ 542925 w 1700212"/>
                  <a:gd name="connsiteY3" fmla="*/ 88969 h 2389256"/>
                  <a:gd name="connsiteX4" fmla="*/ 500062 w 1700212"/>
                  <a:gd name="connsiteY4" fmla="*/ 103256 h 2389256"/>
                  <a:gd name="connsiteX5" fmla="*/ 485775 w 1700212"/>
                  <a:gd name="connsiteY5" fmla="*/ 274706 h 2389256"/>
                  <a:gd name="connsiteX6" fmla="*/ 528637 w 1700212"/>
                  <a:gd name="connsiteY6" fmla="*/ 303281 h 2389256"/>
                  <a:gd name="connsiteX7" fmla="*/ 614362 w 1700212"/>
                  <a:gd name="connsiteY7" fmla="*/ 288994 h 2389256"/>
                  <a:gd name="connsiteX8" fmla="*/ 728662 w 1700212"/>
                  <a:gd name="connsiteY8" fmla="*/ 260419 h 2389256"/>
                  <a:gd name="connsiteX9" fmla="*/ 814387 w 1700212"/>
                  <a:gd name="connsiteY9" fmla="*/ 274706 h 2389256"/>
                  <a:gd name="connsiteX10" fmla="*/ 828675 w 1700212"/>
                  <a:gd name="connsiteY10" fmla="*/ 360431 h 2389256"/>
                  <a:gd name="connsiteX11" fmla="*/ 771525 w 1700212"/>
                  <a:gd name="connsiteY11" fmla="*/ 374719 h 2389256"/>
                  <a:gd name="connsiteX12" fmla="*/ 685800 w 1700212"/>
                  <a:gd name="connsiteY12" fmla="*/ 403294 h 2389256"/>
                  <a:gd name="connsiteX13" fmla="*/ 642937 w 1700212"/>
                  <a:gd name="connsiteY13" fmla="*/ 417581 h 2389256"/>
                  <a:gd name="connsiteX14" fmla="*/ 585787 w 1700212"/>
                  <a:gd name="connsiteY14" fmla="*/ 431869 h 2389256"/>
                  <a:gd name="connsiteX15" fmla="*/ 428625 w 1700212"/>
                  <a:gd name="connsiteY15" fmla="*/ 446156 h 2389256"/>
                  <a:gd name="connsiteX16" fmla="*/ 342900 w 1700212"/>
                  <a:gd name="connsiteY16" fmla="*/ 474731 h 2389256"/>
                  <a:gd name="connsiteX17" fmla="*/ 300037 w 1700212"/>
                  <a:gd name="connsiteY17" fmla="*/ 489019 h 2389256"/>
                  <a:gd name="connsiteX18" fmla="*/ 285750 w 1700212"/>
                  <a:gd name="connsiteY18" fmla="*/ 531881 h 2389256"/>
                  <a:gd name="connsiteX19" fmla="*/ 357187 w 1700212"/>
                  <a:gd name="connsiteY19" fmla="*/ 589031 h 2389256"/>
                  <a:gd name="connsiteX20" fmla="*/ 400050 w 1700212"/>
                  <a:gd name="connsiteY20" fmla="*/ 617606 h 2389256"/>
                  <a:gd name="connsiteX21" fmla="*/ 614362 w 1700212"/>
                  <a:gd name="connsiteY21" fmla="*/ 589031 h 2389256"/>
                  <a:gd name="connsiteX22" fmla="*/ 700087 w 1700212"/>
                  <a:gd name="connsiteY22" fmla="*/ 560456 h 2389256"/>
                  <a:gd name="connsiteX23" fmla="*/ 742950 w 1700212"/>
                  <a:gd name="connsiteY23" fmla="*/ 546169 h 2389256"/>
                  <a:gd name="connsiteX24" fmla="*/ 914400 w 1700212"/>
                  <a:gd name="connsiteY24" fmla="*/ 560456 h 2389256"/>
                  <a:gd name="connsiteX25" fmla="*/ 957262 w 1700212"/>
                  <a:gd name="connsiteY25" fmla="*/ 589031 h 2389256"/>
                  <a:gd name="connsiteX26" fmla="*/ 1000125 w 1700212"/>
                  <a:gd name="connsiteY26" fmla="*/ 603319 h 2389256"/>
                  <a:gd name="connsiteX27" fmla="*/ 1028700 w 1700212"/>
                  <a:gd name="connsiteY27" fmla="*/ 689044 h 2389256"/>
                  <a:gd name="connsiteX28" fmla="*/ 1014412 w 1700212"/>
                  <a:gd name="connsiteY28" fmla="*/ 746194 h 2389256"/>
                  <a:gd name="connsiteX29" fmla="*/ 928687 w 1700212"/>
                  <a:gd name="connsiteY29" fmla="*/ 831919 h 2389256"/>
                  <a:gd name="connsiteX30" fmla="*/ 885825 w 1700212"/>
                  <a:gd name="connsiteY30" fmla="*/ 846206 h 2389256"/>
                  <a:gd name="connsiteX31" fmla="*/ 828675 w 1700212"/>
                  <a:gd name="connsiteY31" fmla="*/ 874781 h 2389256"/>
                  <a:gd name="connsiteX32" fmla="*/ 742950 w 1700212"/>
                  <a:gd name="connsiteY32" fmla="*/ 903356 h 2389256"/>
                  <a:gd name="connsiteX33" fmla="*/ 571500 w 1700212"/>
                  <a:gd name="connsiteY33" fmla="*/ 889069 h 2389256"/>
                  <a:gd name="connsiteX34" fmla="*/ 428625 w 1700212"/>
                  <a:gd name="connsiteY34" fmla="*/ 874781 h 2389256"/>
                  <a:gd name="connsiteX35" fmla="*/ 142875 w 1700212"/>
                  <a:gd name="connsiteY35" fmla="*/ 889069 h 2389256"/>
                  <a:gd name="connsiteX36" fmla="*/ 100012 w 1700212"/>
                  <a:gd name="connsiteY36" fmla="*/ 903356 h 2389256"/>
                  <a:gd name="connsiteX37" fmla="*/ 42862 w 1700212"/>
                  <a:gd name="connsiteY37" fmla="*/ 989081 h 2389256"/>
                  <a:gd name="connsiteX38" fmla="*/ 14287 w 1700212"/>
                  <a:gd name="connsiteY38" fmla="*/ 1074806 h 2389256"/>
                  <a:gd name="connsiteX39" fmla="*/ 0 w 1700212"/>
                  <a:gd name="connsiteY39" fmla="*/ 1117669 h 2389256"/>
                  <a:gd name="connsiteX40" fmla="*/ 28575 w 1700212"/>
                  <a:gd name="connsiteY40" fmla="*/ 1217681 h 2389256"/>
                  <a:gd name="connsiteX41" fmla="*/ 57150 w 1700212"/>
                  <a:gd name="connsiteY41" fmla="*/ 1260544 h 2389256"/>
                  <a:gd name="connsiteX42" fmla="*/ 114300 w 1700212"/>
                  <a:gd name="connsiteY42" fmla="*/ 1274831 h 2389256"/>
                  <a:gd name="connsiteX43" fmla="*/ 157162 w 1700212"/>
                  <a:gd name="connsiteY43" fmla="*/ 1289119 h 2389256"/>
                  <a:gd name="connsiteX44" fmla="*/ 242887 w 1700212"/>
                  <a:gd name="connsiteY44" fmla="*/ 1346269 h 2389256"/>
                  <a:gd name="connsiteX45" fmla="*/ 285750 w 1700212"/>
                  <a:gd name="connsiteY45" fmla="*/ 1374844 h 2389256"/>
                  <a:gd name="connsiteX46" fmla="*/ 328612 w 1700212"/>
                  <a:gd name="connsiteY46" fmla="*/ 1389131 h 2389256"/>
                  <a:gd name="connsiteX47" fmla="*/ 414337 w 1700212"/>
                  <a:gd name="connsiteY47" fmla="*/ 1446281 h 2389256"/>
                  <a:gd name="connsiteX48" fmla="*/ 514350 w 1700212"/>
                  <a:gd name="connsiteY48" fmla="*/ 1560581 h 2389256"/>
                  <a:gd name="connsiteX49" fmla="*/ 542925 w 1700212"/>
                  <a:gd name="connsiteY49" fmla="*/ 1603444 h 2389256"/>
                  <a:gd name="connsiteX50" fmla="*/ 528637 w 1700212"/>
                  <a:gd name="connsiteY50" fmla="*/ 1717744 h 2389256"/>
                  <a:gd name="connsiteX51" fmla="*/ 471487 w 1700212"/>
                  <a:gd name="connsiteY51" fmla="*/ 1846331 h 2389256"/>
                  <a:gd name="connsiteX52" fmla="*/ 457200 w 1700212"/>
                  <a:gd name="connsiteY52" fmla="*/ 1889194 h 2389256"/>
                  <a:gd name="connsiteX53" fmla="*/ 385762 w 1700212"/>
                  <a:gd name="connsiteY53" fmla="*/ 1974919 h 2389256"/>
                  <a:gd name="connsiteX54" fmla="*/ 385762 w 1700212"/>
                  <a:gd name="connsiteY54" fmla="*/ 2203519 h 2389256"/>
                  <a:gd name="connsiteX55" fmla="*/ 400050 w 1700212"/>
                  <a:gd name="connsiteY55" fmla="*/ 2246381 h 2389256"/>
                  <a:gd name="connsiteX56" fmla="*/ 485775 w 1700212"/>
                  <a:gd name="connsiteY56" fmla="*/ 2289244 h 2389256"/>
                  <a:gd name="connsiteX57" fmla="*/ 528637 w 1700212"/>
                  <a:gd name="connsiteY57" fmla="*/ 2317819 h 2389256"/>
                  <a:gd name="connsiteX58" fmla="*/ 685800 w 1700212"/>
                  <a:gd name="connsiteY58" fmla="*/ 2360681 h 2389256"/>
                  <a:gd name="connsiteX59" fmla="*/ 771525 w 1700212"/>
                  <a:gd name="connsiteY59" fmla="*/ 2389256 h 2389256"/>
                  <a:gd name="connsiteX60" fmla="*/ 971550 w 1700212"/>
                  <a:gd name="connsiteY60" fmla="*/ 2374969 h 2389256"/>
                  <a:gd name="connsiteX61" fmla="*/ 1057275 w 1700212"/>
                  <a:gd name="connsiteY61" fmla="*/ 2346394 h 2389256"/>
                  <a:gd name="connsiteX62" fmla="*/ 1071562 w 1700212"/>
                  <a:gd name="connsiteY62" fmla="*/ 2303531 h 2389256"/>
                  <a:gd name="connsiteX63" fmla="*/ 1100137 w 1700212"/>
                  <a:gd name="connsiteY63" fmla="*/ 2260669 h 2389256"/>
                  <a:gd name="connsiteX64" fmla="*/ 1114425 w 1700212"/>
                  <a:gd name="connsiteY64" fmla="*/ 1917769 h 2389256"/>
                  <a:gd name="connsiteX65" fmla="*/ 1128712 w 1700212"/>
                  <a:gd name="connsiteY65" fmla="*/ 1874906 h 2389256"/>
                  <a:gd name="connsiteX66" fmla="*/ 1157287 w 1700212"/>
                  <a:gd name="connsiteY66" fmla="*/ 1832044 h 2389256"/>
                  <a:gd name="connsiteX67" fmla="*/ 1200150 w 1700212"/>
                  <a:gd name="connsiteY67" fmla="*/ 1803469 h 2389256"/>
                  <a:gd name="connsiteX68" fmla="*/ 1257300 w 1700212"/>
                  <a:gd name="connsiteY68" fmla="*/ 1732031 h 2389256"/>
                  <a:gd name="connsiteX69" fmla="*/ 1271587 w 1700212"/>
                  <a:gd name="connsiteY69" fmla="*/ 1689169 h 2389256"/>
                  <a:gd name="connsiteX70" fmla="*/ 1300162 w 1700212"/>
                  <a:gd name="connsiteY70" fmla="*/ 1646306 h 2389256"/>
                  <a:gd name="connsiteX71" fmla="*/ 1328737 w 1700212"/>
                  <a:gd name="connsiteY71" fmla="*/ 1560581 h 2389256"/>
                  <a:gd name="connsiteX72" fmla="*/ 1343025 w 1700212"/>
                  <a:gd name="connsiteY72" fmla="*/ 1360556 h 2389256"/>
                  <a:gd name="connsiteX73" fmla="*/ 1357312 w 1700212"/>
                  <a:gd name="connsiteY73" fmla="*/ 1317694 h 2389256"/>
                  <a:gd name="connsiteX74" fmla="*/ 1400175 w 1700212"/>
                  <a:gd name="connsiteY74" fmla="*/ 1174819 h 2389256"/>
                  <a:gd name="connsiteX75" fmla="*/ 1414462 w 1700212"/>
                  <a:gd name="connsiteY75" fmla="*/ 1131956 h 2389256"/>
                  <a:gd name="connsiteX76" fmla="*/ 1557337 w 1700212"/>
                  <a:gd name="connsiteY76" fmla="*/ 1060519 h 2389256"/>
                  <a:gd name="connsiteX77" fmla="*/ 1600200 w 1700212"/>
                  <a:gd name="connsiteY77" fmla="*/ 1031944 h 2389256"/>
                  <a:gd name="connsiteX78" fmla="*/ 1671637 w 1700212"/>
                  <a:gd name="connsiteY78" fmla="*/ 960506 h 2389256"/>
                  <a:gd name="connsiteX79" fmla="*/ 1685925 w 1700212"/>
                  <a:gd name="connsiteY79" fmla="*/ 889069 h 2389256"/>
                  <a:gd name="connsiteX80" fmla="*/ 1700212 w 1700212"/>
                  <a:gd name="connsiteY80" fmla="*/ 846206 h 2389256"/>
                  <a:gd name="connsiteX81" fmla="*/ 1657350 w 1700212"/>
                  <a:gd name="connsiteY81" fmla="*/ 717619 h 2389256"/>
                  <a:gd name="connsiteX82" fmla="*/ 1600200 w 1700212"/>
                  <a:gd name="connsiteY82" fmla="*/ 689044 h 2389256"/>
                  <a:gd name="connsiteX83" fmla="*/ 1557337 w 1700212"/>
                  <a:gd name="connsiteY83" fmla="*/ 660469 h 2389256"/>
                  <a:gd name="connsiteX84" fmla="*/ 1514475 w 1700212"/>
                  <a:gd name="connsiteY84" fmla="*/ 574744 h 2389256"/>
                  <a:gd name="connsiteX85" fmla="*/ 1485900 w 1700212"/>
                  <a:gd name="connsiteY85" fmla="*/ 489019 h 2389256"/>
                  <a:gd name="connsiteX86" fmla="*/ 1457325 w 1700212"/>
                  <a:gd name="connsiteY86" fmla="*/ 446156 h 2389256"/>
                  <a:gd name="connsiteX87" fmla="*/ 1443037 w 1700212"/>
                  <a:gd name="connsiteY87" fmla="*/ 403294 h 2389256"/>
                  <a:gd name="connsiteX88" fmla="*/ 1385887 w 1700212"/>
                  <a:gd name="connsiteY88" fmla="*/ 317569 h 2389256"/>
                  <a:gd name="connsiteX89" fmla="*/ 1357312 w 1700212"/>
                  <a:gd name="connsiteY89" fmla="*/ 231844 h 2389256"/>
                  <a:gd name="connsiteX90" fmla="*/ 1343025 w 1700212"/>
                  <a:gd name="connsiteY90" fmla="*/ 188981 h 2389256"/>
                  <a:gd name="connsiteX91" fmla="*/ 1300162 w 1700212"/>
                  <a:gd name="connsiteY91" fmla="*/ 174694 h 2389256"/>
                  <a:gd name="connsiteX92" fmla="*/ 1243012 w 1700212"/>
                  <a:gd name="connsiteY92" fmla="*/ 117544 h 2389256"/>
                  <a:gd name="connsiteX93" fmla="*/ 1228725 w 1700212"/>
                  <a:gd name="connsiteY93" fmla="*/ 74681 h 2389256"/>
                  <a:gd name="connsiteX94" fmla="*/ 1185862 w 1700212"/>
                  <a:gd name="connsiteY94" fmla="*/ 46106 h 2389256"/>
                  <a:gd name="connsiteX95" fmla="*/ 1000125 w 1700212"/>
                  <a:gd name="connsiteY95" fmla="*/ 3244 h 2389256"/>
                  <a:gd name="connsiteX96" fmla="*/ 785812 w 1700212"/>
                  <a:gd name="connsiteY96" fmla="*/ 3244 h 238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700212" h="2389256">
                    <a:moveTo>
                      <a:pt x="971550" y="3244"/>
                    </a:moveTo>
                    <a:cubicBezTo>
                      <a:pt x="919162" y="8006"/>
                      <a:pt x="866630" y="11385"/>
                      <a:pt x="814387" y="17531"/>
                    </a:cubicBezTo>
                    <a:cubicBezTo>
                      <a:pt x="772039" y="22513"/>
                      <a:pt x="714235" y="33289"/>
                      <a:pt x="671512" y="46106"/>
                    </a:cubicBezTo>
                    <a:cubicBezTo>
                      <a:pt x="671445" y="46126"/>
                      <a:pt x="564389" y="81814"/>
                      <a:pt x="542925" y="88969"/>
                    </a:cubicBezTo>
                    <a:lnTo>
                      <a:pt x="500062" y="103256"/>
                    </a:lnTo>
                    <a:cubicBezTo>
                      <a:pt x="457041" y="167788"/>
                      <a:pt x="445791" y="164752"/>
                      <a:pt x="485775" y="274706"/>
                    </a:cubicBezTo>
                    <a:cubicBezTo>
                      <a:pt x="491643" y="290843"/>
                      <a:pt x="514350" y="293756"/>
                      <a:pt x="528637" y="303281"/>
                    </a:cubicBezTo>
                    <a:cubicBezTo>
                      <a:pt x="557212" y="298519"/>
                      <a:pt x="586036" y="295064"/>
                      <a:pt x="614362" y="288994"/>
                    </a:cubicBezTo>
                    <a:cubicBezTo>
                      <a:pt x="652763" y="280765"/>
                      <a:pt x="728662" y="260419"/>
                      <a:pt x="728662" y="260419"/>
                    </a:cubicBezTo>
                    <a:cubicBezTo>
                      <a:pt x="757237" y="265181"/>
                      <a:pt x="788476" y="261751"/>
                      <a:pt x="814387" y="274706"/>
                    </a:cubicBezTo>
                    <a:cubicBezTo>
                      <a:pt x="841677" y="288351"/>
                      <a:pt x="856846" y="337894"/>
                      <a:pt x="828675" y="360431"/>
                    </a:cubicBezTo>
                    <a:cubicBezTo>
                      <a:pt x="813342" y="372698"/>
                      <a:pt x="790333" y="369076"/>
                      <a:pt x="771525" y="374719"/>
                    </a:cubicBezTo>
                    <a:cubicBezTo>
                      <a:pt x="742675" y="383374"/>
                      <a:pt x="714375" y="393769"/>
                      <a:pt x="685800" y="403294"/>
                    </a:cubicBezTo>
                    <a:cubicBezTo>
                      <a:pt x="671512" y="408056"/>
                      <a:pt x="657548" y="413928"/>
                      <a:pt x="642937" y="417581"/>
                    </a:cubicBezTo>
                    <a:cubicBezTo>
                      <a:pt x="623887" y="422344"/>
                      <a:pt x="605251" y="429274"/>
                      <a:pt x="585787" y="431869"/>
                    </a:cubicBezTo>
                    <a:cubicBezTo>
                      <a:pt x="533645" y="438821"/>
                      <a:pt x="481012" y="441394"/>
                      <a:pt x="428625" y="446156"/>
                    </a:cubicBezTo>
                    <a:lnTo>
                      <a:pt x="342900" y="474731"/>
                    </a:lnTo>
                    <a:lnTo>
                      <a:pt x="300037" y="489019"/>
                    </a:lnTo>
                    <a:cubicBezTo>
                      <a:pt x="295275" y="503306"/>
                      <a:pt x="283274" y="517026"/>
                      <a:pt x="285750" y="531881"/>
                    </a:cubicBezTo>
                    <a:cubicBezTo>
                      <a:pt x="293353" y="577500"/>
                      <a:pt x="323754" y="577887"/>
                      <a:pt x="357187" y="589031"/>
                    </a:cubicBezTo>
                    <a:cubicBezTo>
                      <a:pt x="371475" y="598556"/>
                      <a:pt x="382922" y="616383"/>
                      <a:pt x="400050" y="617606"/>
                    </a:cubicBezTo>
                    <a:cubicBezTo>
                      <a:pt x="460524" y="621926"/>
                      <a:pt x="549572" y="608468"/>
                      <a:pt x="614362" y="589031"/>
                    </a:cubicBezTo>
                    <a:cubicBezTo>
                      <a:pt x="643212" y="580376"/>
                      <a:pt x="671512" y="569981"/>
                      <a:pt x="700087" y="560456"/>
                    </a:cubicBezTo>
                    <a:lnTo>
                      <a:pt x="742950" y="546169"/>
                    </a:lnTo>
                    <a:cubicBezTo>
                      <a:pt x="800100" y="550931"/>
                      <a:pt x="858166" y="549209"/>
                      <a:pt x="914400" y="560456"/>
                    </a:cubicBezTo>
                    <a:cubicBezTo>
                      <a:pt x="931238" y="563824"/>
                      <a:pt x="941904" y="581352"/>
                      <a:pt x="957262" y="589031"/>
                    </a:cubicBezTo>
                    <a:cubicBezTo>
                      <a:pt x="970733" y="595766"/>
                      <a:pt x="985837" y="598556"/>
                      <a:pt x="1000125" y="603319"/>
                    </a:cubicBezTo>
                    <a:cubicBezTo>
                      <a:pt x="1009650" y="631894"/>
                      <a:pt x="1036006" y="659823"/>
                      <a:pt x="1028700" y="689044"/>
                    </a:cubicBezTo>
                    <a:cubicBezTo>
                      <a:pt x="1023937" y="708094"/>
                      <a:pt x="1022147" y="728145"/>
                      <a:pt x="1014412" y="746194"/>
                    </a:cubicBezTo>
                    <a:cubicBezTo>
                      <a:pt x="997572" y="785487"/>
                      <a:pt x="964983" y="811178"/>
                      <a:pt x="928687" y="831919"/>
                    </a:cubicBezTo>
                    <a:cubicBezTo>
                      <a:pt x="915611" y="839391"/>
                      <a:pt x="899667" y="840274"/>
                      <a:pt x="885825" y="846206"/>
                    </a:cubicBezTo>
                    <a:cubicBezTo>
                      <a:pt x="866249" y="854596"/>
                      <a:pt x="848450" y="866871"/>
                      <a:pt x="828675" y="874781"/>
                    </a:cubicBezTo>
                    <a:cubicBezTo>
                      <a:pt x="800709" y="885968"/>
                      <a:pt x="742950" y="903356"/>
                      <a:pt x="742950" y="903356"/>
                    </a:cubicBezTo>
                    <a:lnTo>
                      <a:pt x="571500" y="889069"/>
                    </a:lnTo>
                    <a:cubicBezTo>
                      <a:pt x="523834" y="884736"/>
                      <a:pt x="476488" y="874781"/>
                      <a:pt x="428625" y="874781"/>
                    </a:cubicBezTo>
                    <a:cubicBezTo>
                      <a:pt x="333256" y="874781"/>
                      <a:pt x="238125" y="884306"/>
                      <a:pt x="142875" y="889069"/>
                    </a:cubicBezTo>
                    <a:cubicBezTo>
                      <a:pt x="128587" y="893831"/>
                      <a:pt x="110661" y="892707"/>
                      <a:pt x="100012" y="903356"/>
                    </a:cubicBezTo>
                    <a:cubicBezTo>
                      <a:pt x="75728" y="927640"/>
                      <a:pt x="42862" y="989081"/>
                      <a:pt x="42862" y="989081"/>
                    </a:cubicBezTo>
                    <a:lnTo>
                      <a:pt x="14287" y="1074806"/>
                    </a:lnTo>
                    <a:lnTo>
                      <a:pt x="0" y="1117669"/>
                    </a:lnTo>
                    <a:cubicBezTo>
                      <a:pt x="4579" y="1135986"/>
                      <a:pt x="18324" y="1197179"/>
                      <a:pt x="28575" y="1217681"/>
                    </a:cubicBezTo>
                    <a:cubicBezTo>
                      <a:pt x="36254" y="1233040"/>
                      <a:pt x="42862" y="1251019"/>
                      <a:pt x="57150" y="1260544"/>
                    </a:cubicBezTo>
                    <a:cubicBezTo>
                      <a:pt x="73488" y="1271436"/>
                      <a:pt x="95419" y="1269436"/>
                      <a:pt x="114300" y="1274831"/>
                    </a:cubicBezTo>
                    <a:cubicBezTo>
                      <a:pt x="128781" y="1278968"/>
                      <a:pt x="143997" y="1281805"/>
                      <a:pt x="157162" y="1289119"/>
                    </a:cubicBezTo>
                    <a:cubicBezTo>
                      <a:pt x="187183" y="1305798"/>
                      <a:pt x="214312" y="1327219"/>
                      <a:pt x="242887" y="1346269"/>
                    </a:cubicBezTo>
                    <a:cubicBezTo>
                      <a:pt x="257175" y="1355794"/>
                      <a:pt x="269460" y="1369414"/>
                      <a:pt x="285750" y="1374844"/>
                    </a:cubicBezTo>
                    <a:lnTo>
                      <a:pt x="328612" y="1389131"/>
                    </a:lnTo>
                    <a:cubicBezTo>
                      <a:pt x="357187" y="1408181"/>
                      <a:pt x="395287" y="1417706"/>
                      <a:pt x="414337" y="1446281"/>
                    </a:cubicBezTo>
                    <a:cubicBezTo>
                      <a:pt x="481012" y="1546294"/>
                      <a:pt x="442912" y="1512956"/>
                      <a:pt x="514350" y="1560581"/>
                    </a:cubicBezTo>
                    <a:cubicBezTo>
                      <a:pt x="523875" y="1574869"/>
                      <a:pt x="541370" y="1586343"/>
                      <a:pt x="542925" y="1603444"/>
                    </a:cubicBezTo>
                    <a:cubicBezTo>
                      <a:pt x="546401" y="1641683"/>
                      <a:pt x="536682" y="1680200"/>
                      <a:pt x="528637" y="1717744"/>
                    </a:cubicBezTo>
                    <a:cubicBezTo>
                      <a:pt x="512529" y="1792914"/>
                      <a:pt x="506567" y="1793711"/>
                      <a:pt x="471487" y="1846331"/>
                    </a:cubicBezTo>
                    <a:cubicBezTo>
                      <a:pt x="466725" y="1860619"/>
                      <a:pt x="463935" y="1875723"/>
                      <a:pt x="457200" y="1889194"/>
                    </a:cubicBezTo>
                    <a:cubicBezTo>
                      <a:pt x="437310" y="1928975"/>
                      <a:pt x="417359" y="1943322"/>
                      <a:pt x="385762" y="1974919"/>
                    </a:cubicBezTo>
                    <a:cubicBezTo>
                      <a:pt x="359699" y="2079173"/>
                      <a:pt x="363615" y="2037418"/>
                      <a:pt x="385762" y="2203519"/>
                    </a:cubicBezTo>
                    <a:cubicBezTo>
                      <a:pt x="387752" y="2218447"/>
                      <a:pt x="390642" y="2234621"/>
                      <a:pt x="400050" y="2246381"/>
                    </a:cubicBezTo>
                    <a:cubicBezTo>
                      <a:pt x="427348" y="2280503"/>
                      <a:pt x="451264" y="2271988"/>
                      <a:pt x="485775" y="2289244"/>
                    </a:cubicBezTo>
                    <a:cubicBezTo>
                      <a:pt x="501133" y="2296923"/>
                      <a:pt x="512946" y="2310845"/>
                      <a:pt x="528637" y="2317819"/>
                    </a:cubicBezTo>
                    <a:cubicBezTo>
                      <a:pt x="620070" y="2358456"/>
                      <a:pt x="598798" y="2336954"/>
                      <a:pt x="685800" y="2360681"/>
                    </a:cubicBezTo>
                    <a:cubicBezTo>
                      <a:pt x="714859" y="2368606"/>
                      <a:pt x="771525" y="2389256"/>
                      <a:pt x="771525" y="2389256"/>
                    </a:cubicBezTo>
                    <a:cubicBezTo>
                      <a:pt x="838200" y="2384494"/>
                      <a:pt x="905445" y="2384885"/>
                      <a:pt x="971550" y="2374969"/>
                    </a:cubicBezTo>
                    <a:cubicBezTo>
                      <a:pt x="1001337" y="2370501"/>
                      <a:pt x="1057275" y="2346394"/>
                      <a:pt x="1057275" y="2346394"/>
                    </a:cubicBezTo>
                    <a:cubicBezTo>
                      <a:pt x="1062037" y="2332106"/>
                      <a:pt x="1064827" y="2317002"/>
                      <a:pt x="1071562" y="2303531"/>
                    </a:cubicBezTo>
                    <a:cubicBezTo>
                      <a:pt x="1079241" y="2288172"/>
                      <a:pt x="1098241" y="2277735"/>
                      <a:pt x="1100137" y="2260669"/>
                    </a:cubicBezTo>
                    <a:cubicBezTo>
                      <a:pt x="1112770" y="2146970"/>
                      <a:pt x="1105974" y="2031856"/>
                      <a:pt x="1114425" y="1917769"/>
                    </a:cubicBezTo>
                    <a:cubicBezTo>
                      <a:pt x="1115538" y="1902750"/>
                      <a:pt x="1121977" y="1888377"/>
                      <a:pt x="1128712" y="1874906"/>
                    </a:cubicBezTo>
                    <a:cubicBezTo>
                      <a:pt x="1136391" y="1859547"/>
                      <a:pt x="1145145" y="1844186"/>
                      <a:pt x="1157287" y="1832044"/>
                    </a:cubicBezTo>
                    <a:cubicBezTo>
                      <a:pt x="1169429" y="1819902"/>
                      <a:pt x="1185862" y="1812994"/>
                      <a:pt x="1200150" y="1803469"/>
                    </a:cubicBezTo>
                    <a:cubicBezTo>
                      <a:pt x="1236060" y="1695734"/>
                      <a:pt x="1183443" y="1824352"/>
                      <a:pt x="1257300" y="1732031"/>
                    </a:cubicBezTo>
                    <a:cubicBezTo>
                      <a:pt x="1266708" y="1720271"/>
                      <a:pt x="1264852" y="1702639"/>
                      <a:pt x="1271587" y="1689169"/>
                    </a:cubicBezTo>
                    <a:cubicBezTo>
                      <a:pt x="1279266" y="1673810"/>
                      <a:pt x="1293188" y="1661998"/>
                      <a:pt x="1300162" y="1646306"/>
                    </a:cubicBezTo>
                    <a:cubicBezTo>
                      <a:pt x="1312395" y="1618781"/>
                      <a:pt x="1328737" y="1560581"/>
                      <a:pt x="1328737" y="1560581"/>
                    </a:cubicBezTo>
                    <a:cubicBezTo>
                      <a:pt x="1333500" y="1493906"/>
                      <a:pt x="1335215" y="1426943"/>
                      <a:pt x="1343025" y="1360556"/>
                    </a:cubicBezTo>
                    <a:cubicBezTo>
                      <a:pt x="1344785" y="1345599"/>
                      <a:pt x="1353175" y="1332175"/>
                      <a:pt x="1357312" y="1317694"/>
                    </a:cubicBezTo>
                    <a:cubicBezTo>
                      <a:pt x="1400499" y="1166541"/>
                      <a:pt x="1332268" y="1378543"/>
                      <a:pt x="1400175" y="1174819"/>
                    </a:cubicBezTo>
                    <a:cubicBezTo>
                      <a:pt x="1404937" y="1160531"/>
                      <a:pt x="1401931" y="1140310"/>
                      <a:pt x="1414462" y="1131956"/>
                    </a:cubicBezTo>
                    <a:cubicBezTo>
                      <a:pt x="1516525" y="1063914"/>
                      <a:pt x="1466869" y="1083135"/>
                      <a:pt x="1557337" y="1060519"/>
                    </a:cubicBezTo>
                    <a:cubicBezTo>
                      <a:pt x="1571625" y="1050994"/>
                      <a:pt x="1588058" y="1044086"/>
                      <a:pt x="1600200" y="1031944"/>
                    </a:cubicBezTo>
                    <a:cubicBezTo>
                      <a:pt x="1695453" y="936691"/>
                      <a:pt x="1557335" y="1036708"/>
                      <a:pt x="1671637" y="960506"/>
                    </a:cubicBezTo>
                    <a:cubicBezTo>
                      <a:pt x="1676400" y="936694"/>
                      <a:pt x="1680035" y="912628"/>
                      <a:pt x="1685925" y="889069"/>
                    </a:cubicBezTo>
                    <a:cubicBezTo>
                      <a:pt x="1689578" y="874458"/>
                      <a:pt x="1700212" y="861266"/>
                      <a:pt x="1700212" y="846206"/>
                    </a:cubicBezTo>
                    <a:cubicBezTo>
                      <a:pt x="1700212" y="817310"/>
                      <a:pt x="1680591" y="740860"/>
                      <a:pt x="1657350" y="717619"/>
                    </a:cubicBezTo>
                    <a:cubicBezTo>
                      <a:pt x="1642290" y="702559"/>
                      <a:pt x="1618692" y="699611"/>
                      <a:pt x="1600200" y="689044"/>
                    </a:cubicBezTo>
                    <a:cubicBezTo>
                      <a:pt x="1585291" y="680525"/>
                      <a:pt x="1571625" y="669994"/>
                      <a:pt x="1557337" y="660469"/>
                    </a:cubicBezTo>
                    <a:cubicBezTo>
                      <a:pt x="1505237" y="504161"/>
                      <a:pt x="1588326" y="740909"/>
                      <a:pt x="1514475" y="574744"/>
                    </a:cubicBezTo>
                    <a:cubicBezTo>
                      <a:pt x="1502242" y="547219"/>
                      <a:pt x="1502608" y="514081"/>
                      <a:pt x="1485900" y="489019"/>
                    </a:cubicBezTo>
                    <a:cubicBezTo>
                      <a:pt x="1476375" y="474731"/>
                      <a:pt x="1465004" y="461515"/>
                      <a:pt x="1457325" y="446156"/>
                    </a:cubicBezTo>
                    <a:cubicBezTo>
                      <a:pt x="1450590" y="432686"/>
                      <a:pt x="1450351" y="416459"/>
                      <a:pt x="1443037" y="403294"/>
                    </a:cubicBezTo>
                    <a:cubicBezTo>
                      <a:pt x="1426358" y="373273"/>
                      <a:pt x="1385887" y="317569"/>
                      <a:pt x="1385887" y="317569"/>
                    </a:cubicBezTo>
                    <a:lnTo>
                      <a:pt x="1357312" y="231844"/>
                    </a:lnTo>
                    <a:cubicBezTo>
                      <a:pt x="1352550" y="217556"/>
                      <a:pt x="1357313" y="193743"/>
                      <a:pt x="1343025" y="188981"/>
                    </a:cubicBezTo>
                    <a:lnTo>
                      <a:pt x="1300162" y="174694"/>
                    </a:lnTo>
                    <a:cubicBezTo>
                      <a:pt x="1262063" y="60393"/>
                      <a:pt x="1319212" y="193744"/>
                      <a:pt x="1243012" y="117544"/>
                    </a:cubicBezTo>
                    <a:cubicBezTo>
                      <a:pt x="1232363" y="106895"/>
                      <a:pt x="1238133" y="86441"/>
                      <a:pt x="1228725" y="74681"/>
                    </a:cubicBezTo>
                    <a:cubicBezTo>
                      <a:pt x="1217998" y="61272"/>
                      <a:pt x="1201554" y="53080"/>
                      <a:pt x="1185862" y="46106"/>
                    </a:cubicBezTo>
                    <a:cubicBezTo>
                      <a:pt x="1129306" y="20970"/>
                      <a:pt x="1061625" y="6039"/>
                      <a:pt x="1000125" y="3244"/>
                    </a:cubicBezTo>
                    <a:cubicBezTo>
                      <a:pt x="928761" y="0"/>
                      <a:pt x="857250" y="3244"/>
                      <a:pt x="785812" y="3244"/>
                    </a:cubicBezTo>
                  </a:path>
                </a:pathLst>
              </a:custGeom>
              <a:solidFill>
                <a:schemeClr val="accent6">
                  <a:lumMod val="40000"/>
                  <a:lumOff val="6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7155034" y="3570409"/>
                <a:ext cx="648769" cy="1222527"/>
              </a:xfrm>
              <a:custGeom>
                <a:avLst/>
                <a:gdLst>
                  <a:gd name="connsiteX0" fmla="*/ 46229 w 1417829"/>
                  <a:gd name="connsiteY0" fmla="*/ 114300 h 2757488"/>
                  <a:gd name="connsiteX1" fmla="*/ 31942 w 1417829"/>
                  <a:gd name="connsiteY1" fmla="*/ 414338 h 2757488"/>
                  <a:gd name="connsiteX2" fmla="*/ 3367 w 1417829"/>
                  <a:gd name="connsiteY2" fmla="*/ 457200 h 2757488"/>
                  <a:gd name="connsiteX3" fmla="*/ 46229 w 1417829"/>
                  <a:gd name="connsiteY3" fmla="*/ 485775 h 2757488"/>
                  <a:gd name="connsiteX4" fmla="*/ 160529 w 1417829"/>
                  <a:gd name="connsiteY4" fmla="*/ 514350 h 2757488"/>
                  <a:gd name="connsiteX5" fmla="*/ 203392 w 1417829"/>
                  <a:gd name="connsiteY5" fmla="*/ 528638 h 2757488"/>
                  <a:gd name="connsiteX6" fmla="*/ 246254 w 1417829"/>
                  <a:gd name="connsiteY6" fmla="*/ 614363 h 2757488"/>
                  <a:gd name="connsiteX7" fmla="*/ 217679 w 1417829"/>
                  <a:gd name="connsiteY7" fmla="*/ 900113 h 2757488"/>
                  <a:gd name="connsiteX8" fmla="*/ 189104 w 1417829"/>
                  <a:gd name="connsiteY8" fmla="*/ 985838 h 2757488"/>
                  <a:gd name="connsiteX9" fmla="*/ 174817 w 1417829"/>
                  <a:gd name="connsiteY9" fmla="*/ 1028700 h 2757488"/>
                  <a:gd name="connsiteX10" fmla="*/ 189104 w 1417829"/>
                  <a:gd name="connsiteY10" fmla="*/ 1328738 h 2757488"/>
                  <a:gd name="connsiteX11" fmla="*/ 203392 w 1417829"/>
                  <a:gd name="connsiteY11" fmla="*/ 1371600 h 2757488"/>
                  <a:gd name="connsiteX12" fmla="*/ 231967 w 1417829"/>
                  <a:gd name="connsiteY12" fmla="*/ 1414463 h 2757488"/>
                  <a:gd name="connsiteX13" fmla="*/ 274829 w 1417829"/>
                  <a:gd name="connsiteY13" fmla="*/ 1457325 h 2757488"/>
                  <a:gd name="connsiteX14" fmla="*/ 317692 w 1417829"/>
                  <a:gd name="connsiteY14" fmla="*/ 1485900 h 2757488"/>
                  <a:gd name="connsiteX15" fmla="*/ 346267 w 1417829"/>
                  <a:gd name="connsiteY15" fmla="*/ 1528763 h 2757488"/>
                  <a:gd name="connsiteX16" fmla="*/ 403417 w 1417829"/>
                  <a:gd name="connsiteY16" fmla="*/ 1543050 h 2757488"/>
                  <a:gd name="connsiteX17" fmla="*/ 446279 w 1417829"/>
                  <a:gd name="connsiteY17" fmla="*/ 1557338 h 2757488"/>
                  <a:gd name="connsiteX18" fmla="*/ 574867 w 1417829"/>
                  <a:gd name="connsiteY18" fmla="*/ 1628775 h 2757488"/>
                  <a:gd name="connsiteX19" fmla="*/ 603442 w 1417829"/>
                  <a:gd name="connsiteY19" fmla="*/ 1671638 h 2757488"/>
                  <a:gd name="connsiteX20" fmla="*/ 689167 w 1417829"/>
                  <a:gd name="connsiteY20" fmla="*/ 1700213 h 2757488"/>
                  <a:gd name="connsiteX21" fmla="*/ 732029 w 1417829"/>
                  <a:gd name="connsiteY21" fmla="*/ 1728788 h 2757488"/>
                  <a:gd name="connsiteX22" fmla="*/ 789179 w 1417829"/>
                  <a:gd name="connsiteY22" fmla="*/ 1814513 h 2757488"/>
                  <a:gd name="connsiteX23" fmla="*/ 817754 w 1417829"/>
                  <a:gd name="connsiteY23" fmla="*/ 1857375 h 2757488"/>
                  <a:gd name="connsiteX24" fmla="*/ 832042 w 1417829"/>
                  <a:gd name="connsiteY24" fmla="*/ 1900238 h 2757488"/>
                  <a:gd name="connsiteX25" fmla="*/ 817754 w 1417829"/>
                  <a:gd name="connsiteY25" fmla="*/ 1957388 h 2757488"/>
                  <a:gd name="connsiteX26" fmla="*/ 803467 w 1417829"/>
                  <a:gd name="connsiteY26" fmla="*/ 2000250 h 2757488"/>
                  <a:gd name="connsiteX27" fmla="*/ 717742 w 1417829"/>
                  <a:gd name="connsiteY27" fmla="*/ 2028825 h 2757488"/>
                  <a:gd name="connsiteX28" fmla="*/ 674879 w 1417829"/>
                  <a:gd name="connsiteY28" fmla="*/ 2043113 h 2757488"/>
                  <a:gd name="connsiteX29" fmla="*/ 560579 w 1417829"/>
                  <a:gd name="connsiteY29" fmla="*/ 2071688 h 2757488"/>
                  <a:gd name="connsiteX30" fmla="*/ 474854 w 1417829"/>
                  <a:gd name="connsiteY30" fmla="*/ 2100263 h 2757488"/>
                  <a:gd name="connsiteX31" fmla="*/ 403417 w 1417829"/>
                  <a:gd name="connsiteY31" fmla="*/ 2157413 h 2757488"/>
                  <a:gd name="connsiteX32" fmla="*/ 360554 w 1417829"/>
                  <a:gd name="connsiteY32" fmla="*/ 2243138 h 2757488"/>
                  <a:gd name="connsiteX33" fmla="*/ 331979 w 1417829"/>
                  <a:gd name="connsiteY33" fmla="*/ 2286000 h 2757488"/>
                  <a:gd name="connsiteX34" fmla="*/ 346267 w 1417829"/>
                  <a:gd name="connsiteY34" fmla="*/ 2386013 h 2757488"/>
                  <a:gd name="connsiteX35" fmla="*/ 417704 w 1417829"/>
                  <a:gd name="connsiteY35" fmla="*/ 2457450 h 2757488"/>
                  <a:gd name="connsiteX36" fmla="*/ 460567 w 1417829"/>
                  <a:gd name="connsiteY36" fmla="*/ 2471738 h 2757488"/>
                  <a:gd name="connsiteX37" fmla="*/ 503429 w 1417829"/>
                  <a:gd name="connsiteY37" fmla="*/ 2500313 h 2757488"/>
                  <a:gd name="connsiteX38" fmla="*/ 560579 w 1417829"/>
                  <a:gd name="connsiteY38" fmla="*/ 2628900 h 2757488"/>
                  <a:gd name="connsiteX39" fmla="*/ 603442 w 1417829"/>
                  <a:gd name="connsiteY39" fmla="*/ 2728913 h 2757488"/>
                  <a:gd name="connsiteX40" fmla="*/ 646304 w 1417829"/>
                  <a:gd name="connsiteY40" fmla="*/ 2757488 h 2757488"/>
                  <a:gd name="connsiteX41" fmla="*/ 803467 w 1417829"/>
                  <a:gd name="connsiteY41" fmla="*/ 2714625 h 2757488"/>
                  <a:gd name="connsiteX42" fmla="*/ 846329 w 1417829"/>
                  <a:gd name="connsiteY42" fmla="*/ 2700338 h 2757488"/>
                  <a:gd name="connsiteX43" fmla="*/ 974917 w 1417829"/>
                  <a:gd name="connsiteY43" fmla="*/ 2614613 h 2757488"/>
                  <a:gd name="connsiteX44" fmla="*/ 1017779 w 1417829"/>
                  <a:gd name="connsiteY44" fmla="*/ 2586038 h 2757488"/>
                  <a:gd name="connsiteX45" fmla="*/ 1060642 w 1417829"/>
                  <a:gd name="connsiteY45" fmla="*/ 2557463 h 2757488"/>
                  <a:gd name="connsiteX46" fmla="*/ 1089217 w 1417829"/>
                  <a:gd name="connsiteY46" fmla="*/ 2514600 h 2757488"/>
                  <a:gd name="connsiteX47" fmla="*/ 1132079 w 1417829"/>
                  <a:gd name="connsiteY47" fmla="*/ 2500313 h 2757488"/>
                  <a:gd name="connsiteX48" fmla="*/ 1174942 w 1417829"/>
                  <a:gd name="connsiteY48" fmla="*/ 2471738 h 2757488"/>
                  <a:gd name="connsiteX49" fmla="*/ 1203517 w 1417829"/>
                  <a:gd name="connsiteY49" fmla="*/ 2386013 h 2757488"/>
                  <a:gd name="connsiteX50" fmla="*/ 1174942 w 1417829"/>
                  <a:gd name="connsiteY50" fmla="*/ 2214563 h 2757488"/>
                  <a:gd name="connsiteX51" fmla="*/ 1103504 w 1417829"/>
                  <a:gd name="connsiteY51" fmla="*/ 2114550 h 2757488"/>
                  <a:gd name="connsiteX52" fmla="*/ 1046354 w 1417829"/>
                  <a:gd name="connsiteY52" fmla="*/ 1914525 h 2757488"/>
                  <a:gd name="connsiteX53" fmla="*/ 1017779 w 1417829"/>
                  <a:gd name="connsiteY53" fmla="*/ 1828800 h 2757488"/>
                  <a:gd name="connsiteX54" fmla="*/ 946342 w 1417829"/>
                  <a:gd name="connsiteY54" fmla="*/ 1743075 h 2757488"/>
                  <a:gd name="connsiteX55" fmla="*/ 917767 w 1417829"/>
                  <a:gd name="connsiteY55" fmla="*/ 1700213 h 2757488"/>
                  <a:gd name="connsiteX56" fmla="*/ 903479 w 1417829"/>
                  <a:gd name="connsiteY56" fmla="*/ 1657350 h 2757488"/>
                  <a:gd name="connsiteX57" fmla="*/ 860617 w 1417829"/>
                  <a:gd name="connsiteY57" fmla="*/ 1628775 h 2757488"/>
                  <a:gd name="connsiteX58" fmla="*/ 803467 w 1417829"/>
                  <a:gd name="connsiteY58" fmla="*/ 1543050 h 2757488"/>
                  <a:gd name="connsiteX59" fmla="*/ 760604 w 1417829"/>
                  <a:gd name="connsiteY59" fmla="*/ 1528763 h 2757488"/>
                  <a:gd name="connsiteX60" fmla="*/ 746317 w 1417829"/>
                  <a:gd name="connsiteY60" fmla="*/ 1485900 h 2757488"/>
                  <a:gd name="connsiteX61" fmla="*/ 717742 w 1417829"/>
                  <a:gd name="connsiteY61" fmla="*/ 1357313 h 2757488"/>
                  <a:gd name="connsiteX62" fmla="*/ 746317 w 1417829"/>
                  <a:gd name="connsiteY62" fmla="*/ 1314450 h 2757488"/>
                  <a:gd name="connsiteX63" fmla="*/ 832042 w 1417829"/>
                  <a:gd name="connsiteY63" fmla="*/ 1285875 h 2757488"/>
                  <a:gd name="connsiteX64" fmla="*/ 874904 w 1417829"/>
                  <a:gd name="connsiteY64" fmla="*/ 1371600 h 2757488"/>
                  <a:gd name="connsiteX65" fmla="*/ 889192 w 1417829"/>
                  <a:gd name="connsiteY65" fmla="*/ 1414463 h 2757488"/>
                  <a:gd name="connsiteX66" fmla="*/ 974917 w 1417829"/>
                  <a:gd name="connsiteY66" fmla="*/ 1457325 h 2757488"/>
                  <a:gd name="connsiteX67" fmla="*/ 1003492 w 1417829"/>
                  <a:gd name="connsiteY67" fmla="*/ 1414463 h 2757488"/>
                  <a:gd name="connsiteX68" fmla="*/ 974917 w 1417829"/>
                  <a:gd name="connsiteY68" fmla="*/ 1285875 h 2757488"/>
                  <a:gd name="connsiteX69" fmla="*/ 960629 w 1417829"/>
                  <a:gd name="connsiteY69" fmla="*/ 1214438 h 2757488"/>
                  <a:gd name="connsiteX70" fmla="*/ 974917 w 1417829"/>
                  <a:gd name="connsiteY70" fmla="*/ 928688 h 2757488"/>
                  <a:gd name="connsiteX71" fmla="*/ 989204 w 1417829"/>
                  <a:gd name="connsiteY71" fmla="*/ 885825 h 2757488"/>
                  <a:gd name="connsiteX72" fmla="*/ 1017779 w 1417829"/>
                  <a:gd name="connsiteY72" fmla="*/ 842963 h 2757488"/>
                  <a:gd name="connsiteX73" fmla="*/ 1146367 w 1417829"/>
                  <a:gd name="connsiteY73" fmla="*/ 785813 h 2757488"/>
                  <a:gd name="connsiteX74" fmla="*/ 1232092 w 1417829"/>
                  <a:gd name="connsiteY74" fmla="*/ 757238 h 2757488"/>
                  <a:gd name="connsiteX75" fmla="*/ 1274954 w 1417829"/>
                  <a:gd name="connsiteY75" fmla="*/ 742950 h 2757488"/>
                  <a:gd name="connsiteX76" fmla="*/ 1360679 w 1417829"/>
                  <a:gd name="connsiteY76" fmla="*/ 700088 h 2757488"/>
                  <a:gd name="connsiteX77" fmla="*/ 1403542 w 1417829"/>
                  <a:gd name="connsiteY77" fmla="*/ 571500 h 2757488"/>
                  <a:gd name="connsiteX78" fmla="*/ 1417829 w 1417829"/>
                  <a:gd name="connsiteY78" fmla="*/ 528638 h 2757488"/>
                  <a:gd name="connsiteX79" fmla="*/ 1389254 w 1417829"/>
                  <a:gd name="connsiteY79" fmla="*/ 414338 h 2757488"/>
                  <a:gd name="connsiteX80" fmla="*/ 1374967 w 1417829"/>
                  <a:gd name="connsiteY80" fmla="*/ 371475 h 2757488"/>
                  <a:gd name="connsiteX81" fmla="*/ 1332104 w 1417829"/>
                  <a:gd name="connsiteY81" fmla="*/ 342900 h 2757488"/>
                  <a:gd name="connsiteX82" fmla="*/ 1303529 w 1417829"/>
                  <a:gd name="connsiteY82" fmla="*/ 300038 h 2757488"/>
                  <a:gd name="connsiteX83" fmla="*/ 1260667 w 1417829"/>
                  <a:gd name="connsiteY83" fmla="*/ 271463 h 2757488"/>
                  <a:gd name="connsiteX84" fmla="*/ 746317 w 1417829"/>
                  <a:gd name="connsiteY84" fmla="*/ 228600 h 2757488"/>
                  <a:gd name="connsiteX85" fmla="*/ 660592 w 1417829"/>
                  <a:gd name="connsiteY85" fmla="*/ 185738 h 2757488"/>
                  <a:gd name="connsiteX86" fmla="*/ 646304 w 1417829"/>
                  <a:gd name="connsiteY86" fmla="*/ 142875 h 2757488"/>
                  <a:gd name="connsiteX87" fmla="*/ 560579 w 1417829"/>
                  <a:gd name="connsiteY87" fmla="*/ 85725 h 2757488"/>
                  <a:gd name="connsiteX88" fmla="*/ 503429 w 1417829"/>
                  <a:gd name="connsiteY88" fmla="*/ 57150 h 2757488"/>
                  <a:gd name="connsiteX89" fmla="*/ 417704 w 1417829"/>
                  <a:gd name="connsiteY89" fmla="*/ 28575 h 2757488"/>
                  <a:gd name="connsiteX90" fmla="*/ 360554 w 1417829"/>
                  <a:gd name="connsiteY90" fmla="*/ 0 h 2757488"/>
                  <a:gd name="connsiteX91" fmla="*/ 160529 w 1417829"/>
                  <a:gd name="connsiteY91" fmla="*/ 14288 h 2757488"/>
                  <a:gd name="connsiteX92" fmla="*/ 74804 w 1417829"/>
                  <a:gd name="connsiteY92" fmla="*/ 57150 h 2757488"/>
                  <a:gd name="connsiteX93" fmla="*/ 31942 w 1417829"/>
                  <a:gd name="connsiteY93" fmla="*/ 71438 h 2757488"/>
                  <a:gd name="connsiteX94" fmla="*/ 17654 w 1417829"/>
                  <a:gd name="connsiteY94" fmla="*/ 200025 h 275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417829" h="2757488">
                    <a:moveTo>
                      <a:pt x="46229" y="114300"/>
                    </a:moveTo>
                    <a:cubicBezTo>
                      <a:pt x="41467" y="214313"/>
                      <a:pt x="44361" y="314985"/>
                      <a:pt x="31942" y="414338"/>
                    </a:cubicBezTo>
                    <a:cubicBezTo>
                      <a:pt x="29812" y="431377"/>
                      <a:pt x="0" y="440362"/>
                      <a:pt x="3367" y="457200"/>
                    </a:cubicBezTo>
                    <a:cubicBezTo>
                      <a:pt x="6734" y="474038"/>
                      <a:pt x="30092" y="479907"/>
                      <a:pt x="46229" y="485775"/>
                    </a:cubicBezTo>
                    <a:cubicBezTo>
                      <a:pt x="83137" y="499196"/>
                      <a:pt x="122640" y="504017"/>
                      <a:pt x="160529" y="514350"/>
                    </a:cubicBezTo>
                    <a:cubicBezTo>
                      <a:pt x="175059" y="518313"/>
                      <a:pt x="189104" y="523875"/>
                      <a:pt x="203392" y="528638"/>
                    </a:cubicBezTo>
                    <a:cubicBezTo>
                      <a:pt x="217841" y="550311"/>
                      <a:pt x="246254" y="584785"/>
                      <a:pt x="246254" y="614363"/>
                    </a:cubicBezTo>
                    <a:cubicBezTo>
                      <a:pt x="246254" y="661237"/>
                      <a:pt x="235870" y="827348"/>
                      <a:pt x="217679" y="900113"/>
                    </a:cubicBezTo>
                    <a:cubicBezTo>
                      <a:pt x="210374" y="929334"/>
                      <a:pt x="198629" y="957263"/>
                      <a:pt x="189104" y="985838"/>
                    </a:cubicBezTo>
                    <a:lnTo>
                      <a:pt x="174817" y="1028700"/>
                    </a:lnTo>
                    <a:cubicBezTo>
                      <a:pt x="179579" y="1128713"/>
                      <a:pt x="180789" y="1228958"/>
                      <a:pt x="189104" y="1328738"/>
                    </a:cubicBezTo>
                    <a:cubicBezTo>
                      <a:pt x="190355" y="1343746"/>
                      <a:pt x="196657" y="1358130"/>
                      <a:pt x="203392" y="1371600"/>
                    </a:cubicBezTo>
                    <a:cubicBezTo>
                      <a:pt x="211071" y="1386959"/>
                      <a:pt x="220974" y="1401271"/>
                      <a:pt x="231967" y="1414463"/>
                    </a:cubicBezTo>
                    <a:cubicBezTo>
                      <a:pt x="244902" y="1429985"/>
                      <a:pt x="259307" y="1444390"/>
                      <a:pt x="274829" y="1457325"/>
                    </a:cubicBezTo>
                    <a:cubicBezTo>
                      <a:pt x="288021" y="1468318"/>
                      <a:pt x="303404" y="1476375"/>
                      <a:pt x="317692" y="1485900"/>
                    </a:cubicBezTo>
                    <a:cubicBezTo>
                      <a:pt x="327217" y="1500188"/>
                      <a:pt x="331979" y="1519238"/>
                      <a:pt x="346267" y="1528763"/>
                    </a:cubicBezTo>
                    <a:cubicBezTo>
                      <a:pt x="362605" y="1539655"/>
                      <a:pt x="384536" y="1537655"/>
                      <a:pt x="403417" y="1543050"/>
                    </a:cubicBezTo>
                    <a:cubicBezTo>
                      <a:pt x="417898" y="1547187"/>
                      <a:pt x="433114" y="1550024"/>
                      <a:pt x="446279" y="1557338"/>
                    </a:cubicBezTo>
                    <a:cubicBezTo>
                      <a:pt x="593656" y="1639215"/>
                      <a:pt x="477882" y="1596448"/>
                      <a:pt x="574867" y="1628775"/>
                    </a:cubicBezTo>
                    <a:cubicBezTo>
                      <a:pt x="584392" y="1643063"/>
                      <a:pt x="588881" y="1662537"/>
                      <a:pt x="603442" y="1671638"/>
                    </a:cubicBezTo>
                    <a:cubicBezTo>
                      <a:pt x="628984" y="1687602"/>
                      <a:pt x="664105" y="1683505"/>
                      <a:pt x="689167" y="1700213"/>
                    </a:cubicBezTo>
                    <a:lnTo>
                      <a:pt x="732029" y="1728788"/>
                    </a:lnTo>
                    <a:lnTo>
                      <a:pt x="789179" y="1814513"/>
                    </a:lnTo>
                    <a:cubicBezTo>
                      <a:pt x="798704" y="1828800"/>
                      <a:pt x="812324" y="1841085"/>
                      <a:pt x="817754" y="1857375"/>
                    </a:cubicBezTo>
                    <a:lnTo>
                      <a:pt x="832042" y="1900238"/>
                    </a:lnTo>
                    <a:cubicBezTo>
                      <a:pt x="827279" y="1919288"/>
                      <a:pt x="823149" y="1938507"/>
                      <a:pt x="817754" y="1957388"/>
                    </a:cubicBezTo>
                    <a:cubicBezTo>
                      <a:pt x="813617" y="1971869"/>
                      <a:pt x="815722" y="1991496"/>
                      <a:pt x="803467" y="2000250"/>
                    </a:cubicBezTo>
                    <a:cubicBezTo>
                      <a:pt x="778957" y="2017757"/>
                      <a:pt x="746317" y="2019300"/>
                      <a:pt x="717742" y="2028825"/>
                    </a:cubicBezTo>
                    <a:cubicBezTo>
                      <a:pt x="703454" y="2033588"/>
                      <a:pt x="689490" y="2039460"/>
                      <a:pt x="674879" y="2043113"/>
                    </a:cubicBezTo>
                    <a:cubicBezTo>
                      <a:pt x="636779" y="2052638"/>
                      <a:pt x="597836" y="2059269"/>
                      <a:pt x="560579" y="2071688"/>
                    </a:cubicBezTo>
                    <a:lnTo>
                      <a:pt x="474854" y="2100263"/>
                    </a:lnTo>
                    <a:cubicBezTo>
                      <a:pt x="392962" y="2223099"/>
                      <a:pt x="502004" y="2078543"/>
                      <a:pt x="403417" y="2157413"/>
                    </a:cubicBezTo>
                    <a:cubicBezTo>
                      <a:pt x="369295" y="2184711"/>
                      <a:pt x="377810" y="2208627"/>
                      <a:pt x="360554" y="2243138"/>
                    </a:cubicBezTo>
                    <a:cubicBezTo>
                      <a:pt x="352875" y="2258496"/>
                      <a:pt x="341504" y="2271713"/>
                      <a:pt x="331979" y="2286000"/>
                    </a:cubicBezTo>
                    <a:cubicBezTo>
                      <a:pt x="336742" y="2319338"/>
                      <a:pt x="336590" y="2353757"/>
                      <a:pt x="346267" y="2386013"/>
                    </a:cubicBezTo>
                    <a:cubicBezTo>
                      <a:pt x="356352" y="2419630"/>
                      <a:pt x="388570" y="2442883"/>
                      <a:pt x="417704" y="2457450"/>
                    </a:cubicBezTo>
                    <a:cubicBezTo>
                      <a:pt x="431175" y="2464185"/>
                      <a:pt x="447096" y="2465003"/>
                      <a:pt x="460567" y="2471738"/>
                    </a:cubicBezTo>
                    <a:cubicBezTo>
                      <a:pt x="475925" y="2479417"/>
                      <a:pt x="489142" y="2490788"/>
                      <a:pt x="503429" y="2500313"/>
                    </a:cubicBezTo>
                    <a:cubicBezTo>
                      <a:pt x="537434" y="2602328"/>
                      <a:pt x="515296" y="2560976"/>
                      <a:pt x="560579" y="2628900"/>
                    </a:cubicBezTo>
                    <a:cubicBezTo>
                      <a:pt x="571509" y="2672620"/>
                      <a:pt x="570553" y="2696024"/>
                      <a:pt x="603442" y="2728913"/>
                    </a:cubicBezTo>
                    <a:cubicBezTo>
                      <a:pt x="615584" y="2741055"/>
                      <a:pt x="632017" y="2747963"/>
                      <a:pt x="646304" y="2757488"/>
                    </a:cubicBezTo>
                    <a:cubicBezTo>
                      <a:pt x="747279" y="2737292"/>
                      <a:pt x="694702" y="2750880"/>
                      <a:pt x="803467" y="2714625"/>
                    </a:cubicBezTo>
                    <a:lnTo>
                      <a:pt x="846329" y="2700338"/>
                    </a:lnTo>
                    <a:lnTo>
                      <a:pt x="974917" y="2614613"/>
                    </a:lnTo>
                    <a:lnTo>
                      <a:pt x="1017779" y="2586038"/>
                    </a:lnTo>
                    <a:lnTo>
                      <a:pt x="1060642" y="2557463"/>
                    </a:lnTo>
                    <a:cubicBezTo>
                      <a:pt x="1070167" y="2543175"/>
                      <a:pt x="1075808" y="2525327"/>
                      <a:pt x="1089217" y="2514600"/>
                    </a:cubicBezTo>
                    <a:cubicBezTo>
                      <a:pt x="1100977" y="2505192"/>
                      <a:pt x="1118609" y="2507048"/>
                      <a:pt x="1132079" y="2500313"/>
                    </a:cubicBezTo>
                    <a:cubicBezTo>
                      <a:pt x="1147438" y="2492634"/>
                      <a:pt x="1160654" y="2481263"/>
                      <a:pt x="1174942" y="2471738"/>
                    </a:cubicBezTo>
                    <a:cubicBezTo>
                      <a:pt x="1184467" y="2443163"/>
                      <a:pt x="1207253" y="2415901"/>
                      <a:pt x="1203517" y="2386013"/>
                    </a:cubicBezTo>
                    <a:cubicBezTo>
                      <a:pt x="1193387" y="2304976"/>
                      <a:pt x="1195169" y="2281988"/>
                      <a:pt x="1174942" y="2214563"/>
                    </a:cubicBezTo>
                    <a:cubicBezTo>
                      <a:pt x="1145309" y="2115785"/>
                      <a:pt x="1173090" y="2137746"/>
                      <a:pt x="1103504" y="2114550"/>
                    </a:cubicBezTo>
                    <a:cubicBezTo>
                      <a:pt x="1067622" y="1971024"/>
                      <a:pt x="1087349" y="2037511"/>
                      <a:pt x="1046354" y="1914525"/>
                    </a:cubicBezTo>
                    <a:cubicBezTo>
                      <a:pt x="1046353" y="1914521"/>
                      <a:pt x="1017781" y="1828803"/>
                      <a:pt x="1017779" y="1828800"/>
                    </a:cubicBezTo>
                    <a:cubicBezTo>
                      <a:pt x="946833" y="1722382"/>
                      <a:pt x="1038015" y="1853084"/>
                      <a:pt x="946342" y="1743075"/>
                    </a:cubicBezTo>
                    <a:cubicBezTo>
                      <a:pt x="935349" y="1729884"/>
                      <a:pt x="925446" y="1715571"/>
                      <a:pt x="917767" y="1700213"/>
                    </a:cubicBezTo>
                    <a:cubicBezTo>
                      <a:pt x="911032" y="1686742"/>
                      <a:pt x="912887" y="1669110"/>
                      <a:pt x="903479" y="1657350"/>
                    </a:cubicBezTo>
                    <a:cubicBezTo>
                      <a:pt x="892752" y="1643941"/>
                      <a:pt x="874904" y="1638300"/>
                      <a:pt x="860617" y="1628775"/>
                    </a:cubicBezTo>
                    <a:cubicBezTo>
                      <a:pt x="845638" y="1583839"/>
                      <a:pt x="849333" y="1573627"/>
                      <a:pt x="803467" y="1543050"/>
                    </a:cubicBezTo>
                    <a:cubicBezTo>
                      <a:pt x="790936" y="1534696"/>
                      <a:pt x="774892" y="1533525"/>
                      <a:pt x="760604" y="1528763"/>
                    </a:cubicBezTo>
                    <a:cubicBezTo>
                      <a:pt x="755842" y="1514475"/>
                      <a:pt x="756966" y="1496549"/>
                      <a:pt x="746317" y="1485900"/>
                    </a:cubicBezTo>
                    <a:cubicBezTo>
                      <a:pt x="684239" y="1423822"/>
                      <a:pt x="657706" y="1577445"/>
                      <a:pt x="717742" y="1357313"/>
                    </a:cubicBezTo>
                    <a:cubicBezTo>
                      <a:pt x="722260" y="1340746"/>
                      <a:pt x="731756" y="1323551"/>
                      <a:pt x="746317" y="1314450"/>
                    </a:cubicBezTo>
                    <a:cubicBezTo>
                      <a:pt x="771859" y="1298486"/>
                      <a:pt x="832042" y="1285875"/>
                      <a:pt x="832042" y="1285875"/>
                    </a:cubicBezTo>
                    <a:cubicBezTo>
                      <a:pt x="867951" y="1393606"/>
                      <a:pt x="819514" y="1260820"/>
                      <a:pt x="874904" y="1371600"/>
                    </a:cubicBezTo>
                    <a:cubicBezTo>
                      <a:pt x="881639" y="1385071"/>
                      <a:pt x="879784" y="1402703"/>
                      <a:pt x="889192" y="1414463"/>
                    </a:cubicBezTo>
                    <a:cubicBezTo>
                      <a:pt x="909336" y="1439643"/>
                      <a:pt x="946680" y="1447913"/>
                      <a:pt x="974917" y="1457325"/>
                    </a:cubicBezTo>
                    <a:cubicBezTo>
                      <a:pt x="984442" y="1443038"/>
                      <a:pt x="1001596" y="1431529"/>
                      <a:pt x="1003492" y="1414463"/>
                    </a:cubicBezTo>
                    <a:cubicBezTo>
                      <a:pt x="1009540" y="1360033"/>
                      <a:pt x="986505" y="1332228"/>
                      <a:pt x="974917" y="1285875"/>
                    </a:cubicBezTo>
                    <a:cubicBezTo>
                      <a:pt x="969027" y="1262316"/>
                      <a:pt x="965392" y="1238250"/>
                      <a:pt x="960629" y="1214438"/>
                    </a:cubicBezTo>
                    <a:cubicBezTo>
                      <a:pt x="965392" y="1119188"/>
                      <a:pt x="966655" y="1023698"/>
                      <a:pt x="974917" y="928688"/>
                    </a:cubicBezTo>
                    <a:cubicBezTo>
                      <a:pt x="976222" y="913684"/>
                      <a:pt x="982469" y="899296"/>
                      <a:pt x="989204" y="885825"/>
                    </a:cubicBezTo>
                    <a:cubicBezTo>
                      <a:pt x="996883" y="870466"/>
                      <a:pt x="1005637" y="855105"/>
                      <a:pt x="1017779" y="842963"/>
                    </a:cubicBezTo>
                    <a:cubicBezTo>
                      <a:pt x="1051742" y="809001"/>
                      <a:pt x="1103925" y="799961"/>
                      <a:pt x="1146367" y="785813"/>
                    </a:cubicBezTo>
                    <a:lnTo>
                      <a:pt x="1232092" y="757238"/>
                    </a:lnTo>
                    <a:cubicBezTo>
                      <a:pt x="1246379" y="752476"/>
                      <a:pt x="1262423" y="751304"/>
                      <a:pt x="1274954" y="742950"/>
                    </a:cubicBezTo>
                    <a:cubicBezTo>
                      <a:pt x="1330348" y="706021"/>
                      <a:pt x="1301527" y="719805"/>
                      <a:pt x="1360679" y="700088"/>
                    </a:cubicBezTo>
                    <a:lnTo>
                      <a:pt x="1403542" y="571500"/>
                    </a:lnTo>
                    <a:lnTo>
                      <a:pt x="1417829" y="528638"/>
                    </a:lnTo>
                    <a:cubicBezTo>
                      <a:pt x="1408304" y="490538"/>
                      <a:pt x="1401673" y="451595"/>
                      <a:pt x="1389254" y="414338"/>
                    </a:cubicBezTo>
                    <a:cubicBezTo>
                      <a:pt x="1384492" y="400050"/>
                      <a:pt x="1384375" y="383235"/>
                      <a:pt x="1374967" y="371475"/>
                    </a:cubicBezTo>
                    <a:cubicBezTo>
                      <a:pt x="1364240" y="358066"/>
                      <a:pt x="1346392" y="352425"/>
                      <a:pt x="1332104" y="342900"/>
                    </a:cubicBezTo>
                    <a:cubicBezTo>
                      <a:pt x="1322579" y="328613"/>
                      <a:pt x="1315671" y="312180"/>
                      <a:pt x="1303529" y="300038"/>
                    </a:cubicBezTo>
                    <a:cubicBezTo>
                      <a:pt x="1291387" y="287896"/>
                      <a:pt x="1276358" y="278437"/>
                      <a:pt x="1260667" y="271463"/>
                    </a:cubicBezTo>
                    <a:cubicBezTo>
                      <a:pt x="1099147" y="199676"/>
                      <a:pt x="921121" y="234427"/>
                      <a:pt x="746317" y="228600"/>
                    </a:cubicBezTo>
                    <a:cubicBezTo>
                      <a:pt x="718080" y="219188"/>
                      <a:pt x="680736" y="210918"/>
                      <a:pt x="660592" y="185738"/>
                    </a:cubicBezTo>
                    <a:cubicBezTo>
                      <a:pt x="651184" y="173978"/>
                      <a:pt x="656953" y="153524"/>
                      <a:pt x="646304" y="142875"/>
                    </a:cubicBezTo>
                    <a:cubicBezTo>
                      <a:pt x="622020" y="118591"/>
                      <a:pt x="591296" y="101084"/>
                      <a:pt x="560579" y="85725"/>
                    </a:cubicBezTo>
                    <a:cubicBezTo>
                      <a:pt x="541529" y="76200"/>
                      <a:pt x="523204" y="65060"/>
                      <a:pt x="503429" y="57150"/>
                    </a:cubicBezTo>
                    <a:cubicBezTo>
                      <a:pt x="475463" y="45963"/>
                      <a:pt x="444645" y="42045"/>
                      <a:pt x="417704" y="28575"/>
                    </a:cubicBezTo>
                    <a:lnTo>
                      <a:pt x="360554" y="0"/>
                    </a:lnTo>
                    <a:cubicBezTo>
                      <a:pt x="293879" y="4763"/>
                      <a:pt x="226916" y="6478"/>
                      <a:pt x="160529" y="14288"/>
                    </a:cubicBezTo>
                    <a:cubicBezTo>
                      <a:pt x="113568" y="19813"/>
                      <a:pt x="116297" y="36403"/>
                      <a:pt x="74804" y="57150"/>
                    </a:cubicBezTo>
                    <a:cubicBezTo>
                      <a:pt x="61334" y="63885"/>
                      <a:pt x="46229" y="66675"/>
                      <a:pt x="31942" y="71438"/>
                    </a:cubicBezTo>
                    <a:cubicBezTo>
                      <a:pt x="16307" y="180879"/>
                      <a:pt x="17654" y="137774"/>
                      <a:pt x="17654" y="200025"/>
                    </a:cubicBezTo>
                  </a:path>
                </a:pathLst>
              </a:custGeom>
              <a:solidFill>
                <a:schemeClr val="accent6">
                  <a:lumMod val="40000"/>
                  <a:lumOff val="6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7547183" y="3315227"/>
                <a:ext cx="389882" cy="192172"/>
              </a:xfrm>
              <a:custGeom>
                <a:avLst/>
                <a:gdLst>
                  <a:gd name="connsiteX0" fmla="*/ 7308 w 1264608"/>
                  <a:gd name="connsiteY0" fmla="*/ 81346 h 595696"/>
                  <a:gd name="connsiteX1" fmla="*/ 35883 w 1264608"/>
                  <a:gd name="connsiteY1" fmla="*/ 181359 h 595696"/>
                  <a:gd name="connsiteX2" fmla="*/ 50171 w 1264608"/>
                  <a:gd name="connsiteY2" fmla="*/ 224221 h 595696"/>
                  <a:gd name="connsiteX3" fmla="*/ 107321 w 1264608"/>
                  <a:gd name="connsiteY3" fmla="*/ 309946 h 595696"/>
                  <a:gd name="connsiteX4" fmla="*/ 135896 w 1264608"/>
                  <a:gd name="connsiteY4" fmla="*/ 352809 h 595696"/>
                  <a:gd name="connsiteX5" fmla="*/ 235908 w 1264608"/>
                  <a:gd name="connsiteY5" fmla="*/ 409959 h 595696"/>
                  <a:gd name="connsiteX6" fmla="*/ 278771 w 1264608"/>
                  <a:gd name="connsiteY6" fmla="*/ 424246 h 595696"/>
                  <a:gd name="connsiteX7" fmla="*/ 364496 w 1264608"/>
                  <a:gd name="connsiteY7" fmla="*/ 481396 h 595696"/>
                  <a:gd name="connsiteX8" fmla="*/ 450221 w 1264608"/>
                  <a:gd name="connsiteY8" fmla="*/ 509971 h 595696"/>
                  <a:gd name="connsiteX9" fmla="*/ 564521 w 1264608"/>
                  <a:gd name="connsiteY9" fmla="*/ 538546 h 595696"/>
                  <a:gd name="connsiteX10" fmla="*/ 693108 w 1264608"/>
                  <a:gd name="connsiteY10" fmla="*/ 581409 h 595696"/>
                  <a:gd name="connsiteX11" fmla="*/ 735971 w 1264608"/>
                  <a:gd name="connsiteY11" fmla="*/ 595696 h 595696"/>
                  <a:gd name="connsiteX12" fmla="*/ 878846 w 1264608"/>
                  <a:gd name="connsiteY12" fmla="*/ 581409 h 595696"/>
                  <a:gd name="connsiteX13" fmla="*/ 921708 w 1264608"/>
                  <a:gd name="connsiteY13" fmla="*/ 552834 h 595696"/>
                  <a:gd name="connsiteX14" fmla="*/ 1021721 w 1264608"/>
                  <a:gd name="connsiteY14" fmla="*/ 495684 h 595696"/>
                  <a:gd name="connsiteX15" fmla="*/ 1064583 w 1264608"/>
                  <a:gd name="connsiteY15" fmla="*/ 467109 h 595696"/>
                  <a:gd name="connsiteX16" fmla="*/ 1221746 w 1264608"/>
                  <a:gd name="connsiteY16" fmla="*/ 438534 h 595696"/>
                  <a:gd name="connsiteX17" fmla="*/ 1250321 w 1264608"/>
                  <a:gd name="connsiteY17" fmla="*/ 295659 h 595696"/>
                  <a:gd name="connsiteX18" fmla="*/ 1264608 w 1264608"/>
                  <a:gd name="connsiteY18" fmla="*/ 252796 h 595696"/>
                  <a:gd name="connsiteX19" fmla="*/ 1250321 w 1264608"/>
                  <a:gd name="connsiteY19" fmla="*/ 195646 h 595696"/>
                  <a:gd name="connsiteX20" fmla="*/ 1164596 w 1264608"/>
                  <a:gd name="connsiteY20" fmla="*/ 152784 h 595696"/>
                  <a:gd name="connsiteX21" fmla="*/ 1093158 w 1264608"/>
                  <a:gd name="connsiteY21" fmla="*/ 95634 h 595696"/>
                  <a:gd name="connsiteX22" fmla="*/ 1050296 w 1264608"/>
                  <a:gd name="connsiteY22" fmla="*/ 67059 h 595696"/>
                  <a:gd name="connsiteX23" fmla="*/ 1007433 w 1264608"/>
                  <a:gd name="connsiteY23" fmla="*/ 52771 h 595696"/>
                  <a:gd name="connsiteX24" fmla="*/ 578808 w 1264608"/>
                  <a:gd name="connsiteY24" fmla="*/ 38484 h 595696"/>
                  <a:gd name="connsiteX25" fmla="*/ 193046 w 1264608"/>
                  <a:gd name="connsiteY25" fmla="*/ 38484 h 595696"/>
                  <a:gd name="connsiteX26" fmla="*/ 78746 w 1264608"/>
                  <a:gd name="connsiteY26" fmla="*/ 67059 h 595696"/>
                  <a:gd name="connsiteX27" fmla="*/ 7308 w 1264608"/>
                  <a:gd name="connsiteY27" fmla="*/ 81346 h 5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64608" h="595696">
                    <a:moveTo>
                      <a:pt x="7308" y="81346"/>
                    </a:moveTo>
                    <a:cubicBezTo>
                      <a:pt x="164" y="100396"/>
                      <a:pt x="0" y="55769"/>
                      <a:pt x="35883" y="181359"/>
                    </a:cubicBezTo>
                    <a:cubicBezTo>
                      <a:pt x="40020" y="195840"/>
                      <a:pt x="42857" y="211056"/>
                      <a:pt x="50171" y="224221"/>
                    </a:cubicBezTo>
                    <a:cubicBezTo>
                      <a:pt x="66850" y="254242"/>
                      <a:pt x="88271" y="281371"/>
                      <a:pt x="107321" y="309946"/>
                    </a:cubicBezTo>
                    <a:cubicBezTo>
                      <a:pt x="116846" y="324234"/>
                      <a:pt x="121608" y="343284"/>
                      <a:pt x="135896" y="352809"/>
                    </a:cubicBezTo>
                    <a:cubicBezTo>
                      <a:pt x="178941" y="381506"/>
                      <a:pt x="185153" y="388207"/>
                      <a:pt x="235908" y="409959"/>
                    </a:cubicBezTo>
                    <a:cubicBezTo>
                      <a:pt x="249751" y="415892"/>
                      <a:pt x="264483" y="419484"/>
                      <a:pt x="278771" y="424246"/>
                    </a:cubicBezTo>
                    <a:cubicBezTo>
                      <a:pt x="307346" y="443296"/>
                      <a:pt x="331915" y="470536"/>
                      <a:pt x="364496" y="481396"/>
                    </a:cubicBezTo>
                    <a:cubicBezTo>
                      <a:pt x="393071" y="490921"/>
                      <a:pt x="421000" y="502666"/>
                      <a:pt x="450221" y="509971"/>
                    </a:cubicBezTo>
                    <a:cubicBezTo>
                      <a:pt x="488321" y="519496"/>
                      <a:pt x="527264" y="526127"/>
                      <a:pt x="564521" y="538546"/>
                    </a:cubicBezTo>
                    <a:lnTo>
                      <a:pt x="693108" y="581409"/>
                    </a:lnTo>
                    <a:lnTo>
                      <a:pt x="735971" y="595696"/>
                    </a:lnTo>
                    <a:cubicBezTo>
                      <a:pt x="783596" y="590934"/>
                      <a:pt x="832209" y="592171"/>
                      <a:pt x="878846" y="581409"/>
                    </a:cubicBezTo>
                    <a:cubicBezTo>
                      <a:pt x="895578" y="577548"/>
                      <a:pt x="907735" y="562815"/>
                      <a:pt x="921708" y="552834"/>
                    </a:cubicBezTo>
                    <a:cubicBezTo>
                      <a:pt x="997393" y="498772"/>
                      <a:pt x="952165" y="518868"/>
                      <a:pt x="1021721" y="495684"/>
                    </a:cubicBezTo>
                    <a:cubicBezTo>
                      <a:pt x="1036008" y="486159"/>
                      <a:pt x="1049225" y="474788"/>
                      <a:pt x="1064583" y="467109"/>
                    </a:cubicBezTo>
                    <a:cubicBezTo>
                      <a:pt x="1108634" y="445083"/>
                      <a:pt x="1182341" y="443460"/>
                      <a:pt x="1221746" y="438534"/>
                    </a:cubicBezTo>
                    <a:cubicBezTo>
                      <a:pt x="1254024" y="341696"/>
                      <a:pt x="1217486" y="459833"/>
                      <a:pt x="1250321" y="295659"/>
                    </a:cubicBezTo>
                    <a:cubicBezTo>
                      <a:pt x="1253275" y="280891"/>
                      <a:pt x="1259846" y="267084"/>
                      <a:pt x="1264608" y="252796"/>
                    </a:cubicBezTo>
                    <a:cubicBezTo>
                      <a:pt x="1259846" y="233746"/>
                      <a:pt x="1261213" y="211984"/>
                      <a:pt x="1250321" y="195646"/>
                    </a:cubicBezTo>
                    <a:cubicBezTo>
                      <a:pt x="1234494" y="171906"/>
                      <a:pt x="1189047" y="160934"/>
                      <a:pt x="1164596" y="152784"/>
                    </a:cubicBezTo>
                    <a:cubicBezTo>
                      <a:pt x="1116426" y="80528"/>
                      <a:pt x="1162171" y="130140"/>
                      <a:pt x="1093158" y="95634"/>
                    </a:cubicBezTo>
                    <a:cubicBezTo>
                      <a:pt x="1077799" y="87955"/>
                      <a:pt x="1065654" y="74738"/>
                      <a:pt x="1050296" y="67059"/>
                    </a:cubicBezTo>
                    <a:cubicBezTo>
                      <a:pt x="1036825" y="60324"/>
                      <a:pt x="1022466" y="53682"/>
                      <a:pt x="1007433" y="52771"/>
                    </a:cubicBezTo>
                    <a:cubicBezTo>
                      <a:pt x="864740" y="44123"/>
                      <a:pt x="721683" y="43246"/>
                      <a:pt x="578808" y="38484"/>
                    </a:cubicBezTo>
                    <a:cubicBezTo>
                      <a:pt x="424876" y="0"/>
                      <a:pt x="487758" y="9963"/>
                      <a:pt x="193046" y="38484"/>
                    </a:cubicBezTo>
                    <a:cubicBezTo>
                      <a:pt x="153956" y="42267"/>
                      <a:pt x="78746" y="67059"/>
                      <a:pt x="78746" y="67059"/>
                    </a:cubicBezTo>
                    <a:cubicBezTo>
                      <a:pt x="27022" y="101541"/>
                      <a:pt x="14452" y="62296"/>
                      <a:pt x="7308" y="81346"/>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 name="Rectangle 6"/>
          <p:cNvSpPr/>
          <p:nvPr/>
        </p:nvSpPr>
        <p:spPr>
          <a:xfrm>
            <a:off x="4234042" y="4913020"/>
            <a:ext cx="6096000" cy="1200329"/>
          </a:xfrm>
          <a:prstGeom prst="rect">
            <a:avLst/>
          </a:prstGeom>
        </p:spPr>
        <p:txBody>
          <a:bodyPr>
            <a:spAutoFit/>
          </a:bodyPr>
          <a:lstStyle/>
          <a:p>
            <a:r>
              <a:rPr lang="en-US" i="1" dirty="0">
                <a:solidFill>
                  <a:srgbClr val="FFFF00"/>
                </a:solidFill>
                <a:latin typeface="Palatino"/>
              </a:rPr>
              <a:t>And the </a:t>
            </a:r>
            <a:r>
              <a:rPr lang="en-US" i="1" cap="small" dirty="0">
                <a:solidFill>
                  <a:srgbClr val="FFFF00"/>
                </a:solidFill>
                <a:latin typeface="Palatino"/>
              </a:rPr>
              <a:t>Lord</a:t>
            </a:r>
            <a:r>
              <a:rPr lang="en-US" i="1" dirty="0">
                <a:solidFill>
                  <a:srgbClr val="FFFF00"/>
                </a:solidFill>
                <a:latin typeface="Palatino"/>
              </a:rPr>
              <a:t> God formed man of the dust of the ground, and breathed into his nostrils the breath of life; and man became a living soul.</a:t>
            </a:r>
          </a:p>
          <a:p>
            <a:r>
              <a:rPr lang="en-US" i="1" dirty="0">
                <a:solidFill>
                  <a:srgbClr val="FFFF00"/>
                </a:solidFill>
                <a:latin typeface="Palatino"/>
              </a:rPr>
              <a:t>Genesis 2:7</a:t>
            </a:r>
            <a:endParaRPr lang="en-US" i="1" dirty="0">
              <a:solidFill>
                <a:srgbClr val="FFFF00"/>
              </a:solidFill>
            </a:endParaRPr>
          </a:p>
        </p:txBody>
      </p:sp>
      <p:sp>
        <p:nvSpPr>
          <p:cNvPr id="8" name="Rectangle 7"/>
          <p:cNvSpPr/>
          <p:nvPr/>
        </p:nvSpPr>
        <p:spPr>
          <a:xfrm>
            <a:off x="3109361" y="3160016"/>
            <a:ext cx="4783300" cy="1200329"/>
          </a:xfrm>
          <a:prstGeom prst="rect">
            <a:avLst/>
          </a:prstGeom>
        </p:spPr>
        <p:txBody>
          <a:bodyPr wrap="square">
            <a:spAutoFit/>
          </a:bodyPr>
          <a:lstStyle/>
          <a:p>
            <a:r>
              <a:rPr lang="en-US" dirty="0">
                <a:solidFill>
                  <a:schemeClr val="bg1"/>
                </a:solidFill>
              </a:rPr>
              <a:t>Can we have our own Fall?</a:t>
            </a:r>
          </a:p>
          <a:p>
            <a:r>
              <a:rPr lang="en-US" dirty="0">
                <a:solidFill>
                  <a:schemeClr val="bg1"/>
                </a:solidFill>
              </a:rPr>
              <a:t>Can we be tempted beyond our ability to resist?</a:t>
            </a:r>
          </a:p>
          <a:p>
            <a:r>
              <a:rPr lang="en-US" dirty="0">
                <a:solidFill>
                  <a:schemeClr val="bg1"/>
                </a:solidFill>
              </a:rPr>
              <a:t>What is the most important thing we should be doing?</a:t>
            </a:r>
          </a:p>
        </p:txBody>
      </p:sp>
      <p:sp>
        <p:nvSpPr>
          <p:cNvPr id="9" name="Rectangle 8"/>
          <p:cNvSpPr/>
          <p:nvPr/>
        </p:nvSpPr>
        <p:spPr>
          <a:xfrm>
            <a:off x="8134777" y="3160016"/>
            <a:ext cx="6096000" cy="923330"/>
          </a:xfrm>
          <a:prstGeom prst="rect">
            <a:avLst/>
          </a:prstGeom>
        </p:spPr>
        <p:txBody>
          <a:bodyPr>
            <a:spAutoFit/>
          </a:bodyPr>
          <a:lstStyle/>
          <a:p>
            <a:r>
              <a:rPr lang="en-US" dirty="0">
                <a:solidFill>
                  <a:schemeClr val="bg1"/>
                </a:solidFill>
              </a:rPr>
              <a:t>Yes…it brings spiritual death…Hell</a:t>
            </a:r>
          </a:p>
          <a:p>
            <a:r>
              <a:rPr lang="en-US" dirty="0">
                <a:solidFill>
                  <a:schemeClr val="bg1"/>
                </a:solidFill>
              </a:rPr>
              <a:t>No </a:t>
            </a:r>
            <a:r>
              <a:rPr lang="en-US" sz="1200" dirty="0">
                <a:solidFill>
                  <a:schemeClr val="bg1"/>
                </a:solidFill>
              </a:rPr>
              <a:t>(1 Corinthians 10:13)</a:t>
            </a:r>
          </a:p>
          <a:p>
            <a:r>
              <a:rPr lang="en-US" dirty="0">
                <a:solidFill>
                  <a:schemeClr val="bg1"/>
                </a:solidFill>
              </a:rPr>
              <a:t>Repenting and changing</a:t>
            </a:r>
          </a:p>
        </p:txBody>
      </p:sp>
      <p:grpSp>
        <p:nvGrpSpPr>
          <p:cNvPr id="19" name="Group 15"/>
          <p:cNvGrpSpPr/>
          <p:nvPr/>
        </p:nvGrpSpPr>
        <p:grpSpPr>
          <a:xfrm>
            <a:off x="3528370" y="1688363"/>
            <a:ext cx="564489" cy="1406058"/>
            <a:chOff x="5891782" y="1905000"/>
            <a:chExt cx="1271017" cy="3165915"/>
          </a:xfrm>
          <a:solidFill>
            <a:srgbClr val="92D050"/>
          </a:solidFill>
        </p:grpSpPr>
        <p:sp>
          <p:nvSpPr>
            <p:cNvPr id="20" name="Oval 19"/>
            <p:cNvSpPr/>
            <p:nvPr/>
          </p:nvSpPr>
          <p:spPr>
            <a:xfrm>
              <a:off x="6019800" y="1905000"/>
              <a:ext cx="1016000" cy="10668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rot="2423263">
              <a:off x="6044184" y="4385115"/>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6324600" y="2819400"/>
              <a:ext cx="381000" cy="1828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18657015">
              <a:off x="6600982" y="4350807"/>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5400000">
              <a:off x="6336791" y="2797105"/>
              <a:ext cx="381000" cy="1271017"/>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3"/>
          <p:cNvGrpSpPr/>
          <p:nvPr/>
        </p:nvGrpSpPr>
        <p:grpSpPr>
          <a:xfrm>
            <a:off x="4231398" y="1688363"/>
            <a:ext cx="564489" cy="1406058"/>
            <a:chOff x="7162800" y="1828800"/>
            <a:chExt cx="1271017" cy="3165915"/>
          </a:xfrm>
          <a:solidFill>
            <a:srgbClr val="7030A0"/>
          </a:solidFill>
        </p:grpSpPr>
        <p:sp>
          <p:nvSpPr>
            <p:cNvPr id="26" name="Oval 25"/>
            <p:cNvSpPr/>
            <p:nvPr/>
          </p:nvSpPr>
          <p:spPr>
            <a:xfrm>
              <a:off x="7290818" y="1828800"/>
              <a:ext cx="1016000" cy="1066800"/>
            </a:xfrm>
            <a:prstGeom prst="ellipse">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2423263">
              <a:off x="7315202" y="4308915"/>
              <a:ext cx="381000" cy="685800"/>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rot="18657015">
              <a:off x="7872000" y="4274607"/>
              <a:ext cx="381000" cy="685800"/>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rot="5400000">
              <a:off x="7607809" y="2720905"/>
              <a:ext cx="381000" cy="1271017"/>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a:off x="7315200" y="2743200"/>
              <a:ext cx="990600" cy="1828800"/>
            </a:xfrm>
            <a:prstGeom prst="trapezoid">
              <a:avLst>
                <a:gd name="adj" fmla="val 33571"/>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1499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26"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80">
                                          <p:stCondLst>
                                            <p:cond delay="0"/>
                                          </p:stCondLst>
                                        </p:cTn>
                                        <p:tgtEl>
                                          <p:spTgt spid="19"/>
                                        </p:tgtEl>
                                      </p:cBhvr>
                                    </p:animEffect>
                                    <p:anim calcmode="lin" valueType="num">
                                      <p:cBhvr>
                                        <p:cTn id="1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9" dur="26">
                                          <p:stCondLst>
                                            <p:cond delay="650"/>
                                          </p:stCondLst>
                                        </p:cTn>
                                        <p:tgtEl>
                                          <p:spTgt spid="19"/>
                                        </p:tgtEl>
                                      </p:cBhvr>
                                      <p:to x="100000" y="60000"/>
                                    </p:animScale>
                                    <p:animScale>
                                      <p:cBhvr>
                                        <p:cTn id="20" dur="166" decel="50000">
                                          <p:stCondLst>
                                            <p:cond delay="676"/>
                                          </p:stCondLst>
                                        </p:cTn>
                                        <p:tgtEl>
                                          <p:spTgt spid="19"/>
                                        </p:tgtEl>
                                      </p:cBhvr>
                                      <p:to x="100000" y="100000"/>
                                    </p:animScale>
                                    <p:animScale>
                                      <p:cBhvr>
                                        <p:cTn id="21" dur="26">
                                          <p:stCondLst>
                                            <p:cond delay="1312"/>
                                          </p:stCondLst>
                                        </p:cTn>
                                        <p:tgtEl>
                                          <p:spTgt spid="19"/>
                                        </p:tgtEl>
                                      </p:cBhvr>
                                      <p:to x="100000" y="80000"/>
                                    </p:animScale>
                                    <p:animScale>
                                      <p:cBhvr>
                                        <p:cTn id="22" dur="166" decel="50000">
                                          <p:stCondLst>
                                            <p:cond delay="1338"/>
                                          </p:stCondLst>
                                        </p:cTn>
                                        <p:tgtEl>
                                          <p:spTgt spid="19"/>
                                        </p:tgtEl>
                                      </p:cBhvr>
                                      <p:to x="100000" y="100000"/>
                                    </p:animScale>
                                    <p:animScale>
                                      <p:cBhvr>
                                        <p:cTn id="23" dur="26">
                                          <p:stCondLst>
                                            <p:cond delay="1642"/>
                                          </p:stCondLst>
                                        </p:cTn>
                                        <p:tgtEl>
                                          <p:spTgt spid="19"/>
                                        </p:tgtEl>
                                      </p:cBhvr>
                                      <p:to x="100000" y="90000"/>
                                    </p:animScale>
                                    <p:animScale>
                                      <p:cBhvr>
                                        <p:cTn id="24" dur="166" decel="50000">
                                          <p:stCondLst>
                                            <p:cond delay="1668"/>
                                          </p:stCondLst>
                                        </p:cTn>
                                        <p:tgtEl>
                                          <p:spTgt spid="19"/>
                                        </p:tgtEl>
                                      </p:cBhvr>
                                      <p:to x="100000" y="100000"/>
                                    </p:animScale>
                                    <p:animScale>
                                      <p:cBhvr>
                                        <p:cTn id="25" dur="26">
                                          <p:stCondLst>
                                            <p:cond delay="1808"/>
                                          </p:stCondLst>
                                        </p:cTn>
                                        <p:tgtEl>
                                          <p:spTgt spid="19"/>
                                        </p:tgtEl>
                                      </p:cBhvr>
                                      <p:to x="100000" y="95000"/>
                                    </p:animScale>
                                    <p:animScale>
                                      <p:cBhvr>
                                        <p:cTn id="26" dur="166" decel="50000">
                                          <p:stCondLst>
                                            <p:cond delay="1834"/>
                                          </p:stCondLst>
                                        </p:cTn>
                                        <p:tgtEl>
                                          <p:spTgt spid="19"/>
                                        </p:tgtEl>
                                      </p:cBhvr>
                                      <p:to x="100000" y="100000"/>
                                    </p:animScale>
                                  </p:childTnLst>
                                </p:cTn>
                              </p:par>
                              <p:par>
                                <p:cTn id="27" presetID="26"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80">
                                          <p:stCondLst>
                                            <p:cond delay="0"/>
                                          </p:stCondLst>
                                        </p:cTn>
                                        <p:tgtEl>
                                          <p:spTgt spid="25"/>
                                        </p:tgtEl>
                                      </p:cBhvr>
                                    </p:animEffect>
                                    <p:anim calcmode="lin" valueType="num">
                                      <p:cBhvr>
                                        <p:cTn id="30"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5" dur="26">
                                          <p:stCondLst>
                                            <p:cond delay="650"/>
                                          </p:stCondLst>
                                        </p:cTn>
                                        <p:tgtEl>
                                          <p:spTgt spid="25"/>
                                        </p:tgtEl>
                                      </p:cBhvr>
                                      <p:to x="100000" y="60000"/>
                                    </p:animScale>
                                    <p:animScale>
                                      <p:cBhvr>
                                        <p:cTn id="36" dur="166" decel="50000">
                                          <p:stCondLst>
                                            <p:cond delay="676"/>
                                          </p:stCondLst>
                                        </p:cTn>
                                        <p:tgtEl>
                                          <p:spTgt spid="25"/>
                                        </p:tgtEl>
                                      </p:cBhvr>
                                      <p:to x="100000" y="100000"/>
                                    </p:animScale>
                                    <p:animScale>
                                      <p:cBhvr>
                                        <p:cTn id="37" dur="26">
                                          <p:stCondLst>
                                            <p:cond delay="1312"/>
                                          </p:stCondLst>
                                        </p:cTn>
                                        <p:tgtEl>
                                          <p:spTgt spid="25"/>
                                        </p:tgtEl>
                                      </p:cBhvr>
                                      <p:to x="100000" y="80000"/>
                                    </p:animScale>
                                    <p:animScale>
                                      <p:cBhvr>
                                        <p:cTn id="38" dur="166" decel="50000">
                                          <p:stCondLst>
                                            <p:cond delay="1338"/>
                                          </p:stCondLst>
                                        </p:cTn>
                                        <p:tgtEl>
                                          <p:spTgt spid="25"/>
                                        </p:tgtEl>
                                      </p:cBhvr>
                                      <p:to x="100000" y="100000"/>
                                    </p:animScale>
                                    <p:animScale>
                                      <p:cBhvr>
                                        <p:cTn id="39" dur="26">
                                          <p:stCondLst>
                                            <p:cond delay="1642"/>
                                          </p:stCondLst>
                                        </p:cTn>
                                        <p:tgtEl>
                                          <p:spTgt spid="25"/>
                                        </p:tgtEl>
                                      </p:cBhvr>
                                      <p:to x="100000" y="90000"/>
                                    </p:animScale>
                                    <p:animScale>
                                      <p:cBhvr>
                                        <p:cTn id="40" dur="166" decel="50000">
                                          <p:stCondLst>
                                            <p:cond delay="1668"/>
                                          </p:stCondLst>
                                        </p:cTn>
                                        <p:tgtEl>
                                          <p:spTgt spid="25"/>
                                        </p:tgtEl>
                                      </p:cBhvr>
                                      <p:to x="100000" y="100000"/>
                                    </p:animScale>
                                    <p:animScale>
                                      <p:cBhvr>
                                        <p:cTn id="41" dur="26">
                                          <p:stCondLst>
                                            <p:cond delay="1808"/>
                                          </p:stCondLst>
                                        </p:cTn>
                                        <p:tgtEl>
                                          <p:spTgt spid="25"/>
                                        </p:tgtEl>
                                      </p:cBhvr>
                                      <p:to x="100000" y="95000"/>
                                    </p:animScale>
                                    <p:animScale>
                                      <p:cBhvr>
                                        <p:cTn id="42" dur="166" decel="50000">
                                          <p:stCondLst>
                                            <p:cond delay="1834"/>
                                          </p:stCondLst>
                                        </p:cTn>
                                        <p:tgtEl>
                                          <p:spTgt spid="25"/>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childTnLst>
                                </p:cTn>
                              </p:par>
                              <p:par>
                                <p:cTn id="51" presetID="10" presetClass="exit" presetSubtype="0" fill="hold" nodeType="withEffect">
                                  <p:stCondLst>
                                    <p:cond delay="0"/>
                                  </p:stCondLst>
                                  <p:childTnLst>
                                    <p:animEffect transition="out" filter="fade">
                                      <p:cBhvr>
                                        <p:cTn id="52" dur="500"/>
                                        <p:tgtEl>
                                          <p:spTgt spid="3">
                                            <p:txEl>
                                              <p:pRg st="1" end="1"/>
                                            </p:txEl>
                                          </p:spTgt>
                                        </p:tgtEl>
                                      </p:cBhvr>
                                    </p:animEffect>
                                    <p:set>
                                      <p:cBhvr>
                                        <p:cTn id="53" dur="1" fill="hold">
                                          <p:stCondLst>
                                            <p:cond delay="499"/>
                                          </p:stCondLst>
                                        </p:cTn>
                                        <p:tgtEl>
                                          <p:spTgt spid="3">
                                            <p:txEl>
                                              <p:pRg st="1" end="1"/>
                                            </p:txEl>
                                          </p:spTgt>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4">
                                            <p:txEl>
                                              <p:pRg st="0" end="0"/>
                                            </p:txEl>
                                          </p:spTgt>
                                        </p:tgtEl>
                                      </p:cBhvr>
                                    </p:animEffect>
                                    <p:set>
                                      <p:cBhvr>
                                        <p:cTn id="56"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
                                            <p:txEl>
                                              <p:pRg st="3" end="3"/>
                                            </p:txEl>
                                          </p:spTgt>
                                        </p:tgtEl>
                                        <p:attrNameLst>
                                          <p:attrName>style.visibility</p:attrName>
                                        </p:attrNameLst>
                                      </p:cBhvr>
                                      <p:to>
                                        <p:strVal val="visible"/>
                                      </p:to>
                                    </p:set>
                                  </p:childTnLst>
                                </p:cTn>
                              </p:par>
                              <p:par>
                                <p:cTn id="65" presetID="10" presetClass="exit" presetSubtype="0" fill="hold" nodeType="withEffect">
                                  <p:stCondLst>
                                    <p:cond delay="0"/>
                                  </p:stCondLst>
                                  <p:childTnLst>
                                    <p:animEffect transition="out" filter="fade">
                                      <p:cBhvr>
                                        <p:cTn id="66" dur="500"/>
                                        <p:tgtEl>
                                          <p:spTgt spid="3">
                                            <p:txEl>
                                              <p:pRg st="2" end="2"/>
                                            </p:txEl>
                                          </p:spTgt>
                                        </p:tgtEl>
                                      </p:cBhvr>
                                    </p:animEffect>
                                    <p:set>
                                      <p:cBhvr>
                                        <p:cTn id="67" dur="1" fill="hold">
                                          <p:stCondLst>
                                            <p:cond delay="499"/>
                                          </p:stCondLst>
                                        </p:cTn>
                                        <p:tgtEl>
                                          <p:spTgt spid="3">
                                            <p:txEl>
                                              <p:pRg st="2" end="2"/>
                                            </p:txEl>
                                          </p:spTgt>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4">
                                            <p:txEl>
                                              <p:pRg st="1" end="1"/>
                                            </p:txEl>
                                          </p:spTgt>
                                        </p:tgtEl>
                                      </p:cBhvr>
                                    </p:animEffect>
                                    <p:set>
                                      <p:cBhvr>
                                        <p:cTn id="70" dur="1" fill="hold">
                                          <p:stCondLst>
                                            <p:cond delay="499"/>
                                          </p:stCondLst>
                                        </p:cTn>
                                        <p:tgtEl>
                                          <p:spTgt spid="4">
                                            <p:txEl>
                                              <p:pRg st="1" end="1"/>
                                            </p:txEl>
                                          </p:spTgt>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8">
                                            <p:txEl>
                                              <p:pRg st="0" end="0"/>
                                            </p:txEl>
                                          </p:spTgt>
                                        </p:tgtEl>
                                        <p:attrNameLst>
                                          <p:attrName>style.visibility</p:attrName>
                                        </p:attrNameLst>
                                      </p:cBhvr>
                                      <p:to>
                                        <p:strVal val="visible"/>
                                      </p:to>
                                    </p:set>
                                  </p:childTnLst>
                                </p:cTn>
                              </p:par>
                              <p:par>
                                <p:cTn id="79" presetID="10" presetClass="exit" presetSubtype="0" fill="hold" nodeType="withEffect">
                                  <p:stCondLst>
                                    <p:cond delay="0"/>
                                  </p:stCondLst>
                                  <p:childTnLst>
                                    <p:animEffect transition="out" filter="fade">
                                      <p:cBhvr>
                                        <p:cTn id="80" dur="500"/>
                                        <p:tgtEl>
                                          <p:spTgt spid="3">
                                            <p:txEl>
                                              <p:pRg st="3" end="3"/>
                                            </p:txEl>
                                          </p:spTgt>
                                        </p:tgtEl>
                                      </p:cBhvr>
                                    </p:animEffect>
                                    <p:set>
                                      <p:cBhvr>
                                        <p:cTn id="81" dur="1" fill="hold">
                                          <p:stCondLst>
                                            <p:cond delay="499"/>
                                          </p:stCondLst>
                                        </p:cTn>
                                        <p:tgtEl>
                                          <p:spTgt spid="3">
                                            <p:txEl>
                                              <p:pRg st="3" end="3"/>
                                            </p:txEl>
                                          </p:spTgt>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4">
                                            <p:txEl>
                                              <p:pRg st="2" end="2"/>
                                            </p:txEl>
                                          </p:spTgt>
                                        </p:tgtEl>
                                      </p:cBhvr>
                                    </p:animEffect>
                                    <p:set>
                                      <p:cBhvr>
                                        <p:cTn id="84" dur="1" fill="hold">
                                          <p:stCondLst>
                                            <p:cond delay="499"/>
                                          </p:stCondLst>
                                        </p:cTn>
                                        <p:tgtEl>
                                          <p:spTgt spid="4">
                                            <p:txEl>
                                              <p:pRg st="2" end="2"/>
                                            </p:txEl>
                                          </p:spTgt>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8">
                                            <p:txEl>
                                              <p:pRg st="1" end="1"/>
                                            </p:txEl>
                                          </p:spTgt>
                                        </p:tgtEl>
                                        <p:attrNameLst>
                                          <p:attrName>style.visibility</p:attrName>
                                        </p:attrNameLst>
                                      </p:cBhvr>
                                      <p:to>
                                        <p:strVal val="visible"/>
                                      </p:to>
                                    </p:set>
                                  </p:childTnLst>
                                </p:cTn>
                              </p:par>
                              <p:par>
                                <p:cTn id="93" presetID="10" presetClass="exit" presetSubtype="0" fill="hold" nodeType="withEffect">
                                  <p:stCondLst>
                                    <p:cond delay="0"/>
                                  </p:stCondLst>
                                  <p:childTnLst>
                                    <p:animEffect transition="out" filter="fade">
                                      <p:cBhvr>
                                        <p:cTn id="94" dur="500"/>
                                        <p:tgtEl>
                                          <p:spTgt spid="8">
                                            <p:txEl>
                                              <p:pRg st="0" end="0"/>
                                            </p:txEl>
                                          </p:spTgt>
                                        </p:tgtEl>
                                      </p:cBhvr>
                                    </p:animEffect>
                                    <p:set>
                                      <p:cBhvr>
                                        <p:cTn id="95" dur="1" fill="hold">
                                          <p:stCondLst>
                                            <p:cond delay="499"/>
                                          </p:stCondLst>
                                        </p:cTn>
                                        <p:tgtEl>
                                          <p:spTgt spid="8">
                                            <p:txEl>
                                              <p:pRg st="0" end="0"/>
                                            </p:txEl>
                                          </p:spTgt>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9">
                                            <p:txEl>
                                              <p:pRg st="0" end="0"/>
                                            </p:txEl>
                                          </p:spTgt>
                                        </p:tgtEl>
                                      </p:cBhvr>
                                    </p:animEffect>
                                    <p:set>
                                      <p:cBhvr>
                                        <p:cTn id="98" dur="1" fill="hold">
                                          <p:stCondLst>
                                            <p:cond delay="499"/>
                                          </p:stCondLst>
                                        </p:cTn>
                                        <p:tgtEl>
                                          <p:spTgt spid="9">
                                            <p:txEl>
                                              <p:pRg st="0" end="0"/>
                                            </p:txEl>
                                          </p:spTgt>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8">
                                            <p:txEl>
                                              <p:pRg st="2" end="2"/>
                                            </p:txEl>
                                          </p:spTgt>
                                        </p:tgtEl>
                                        <p:attrNameLst>
                                          <p:attrName>style.visibility</p:attrName>
                                        </p:attrNameLst>
                                      </p:cBhvr>
                                      <p:to>
                                        <p:strVal val="visible"/>
                                      </p:to>
                                    </p:set>
                                  </p:childTnLst>
                                </p:cTn>
                              </p:par>
                              <p:par>
                                <p:cTn id="107" presetID="10" presetClass="exit" presetSubtype="0" fill="hold" nodeType="withEffect">
                                  <p:stCondLst>
                                    <p:cond delay="0"/>
                                  </p:stCondLst>
                                  <p:childTnLst>
                                    <p:animEffect transition="out" filter="fade">
                                      <p:cBhvr>
                                        <p:cTn id="108" dur="500"/>
                                        <p:tgtEl>
                                          <p:spTgt spid="8">
                                            <p:txEl>
                                              <p:pRg st="1" end="1"/>
                                            </p:txEl>
                                          </p:spTgt>
                                        </p:tgtEl>
                                      </p:cBhvr>
                                    </p:animEffect>
                                    <p:set>
                                      <p:cBhvr>
                                        <p:cTn id="109" dur="1" fill="hold">
                                          <p:stCondLst>
                                            <p:cond delay="499"/>
                                          </p:stCondLst>
                                        </p:cTn>
                                        <p:tgtEl>
                                          <p:spTgt spid="8">
                                            <p:txEl>
                                              <p:pRg st="1" end="1"/>
                                            </p:txEl>
                                          </p:spTgt>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500"/>
                                        <p:tgtEl>
                                          <p:spTgt spid="9">
                                            <p:txEl>
                                              <p:pRg st="1" end="1"/>
                                            </p:txEl>
                                          </p:spTgt>
                                        </p:tgtEl>
                                      </p:cBhvr>
                                    </p:animEffect>
                                    <p:set>
                                      <p:cBhvr>
                                        <p:cTn id="112" dur="1" fill="hold">
                                          <p:stCondLst>
                                            <p:cond delay="499"/>
                                          </p:stCondLst>
                                        </p:cTn>
                                        <p:tgtEl>
                                          <p:spTgt spid="9">
                                            <p:txEl>
                                              <p:pRg st="1" end="1"/>
                                            </p:txEl>
                                          </p:spTgt>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load.wikimedia.org/wikipedia/commons/6/62/Stars-high-mountain-sky_-_West_Virginia_-_ForestWa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93432" y="1135772"/>
            <a:ext cx="4822674" cy="4924425"/>
          </a:xfrm>
          <a:prstGeom prst="rect">
            <a:avLst/>
          </a:prstGeom>
          <a:noFill/>
        </p:spPr>
        <p:txBody>
          <a:bodyPr wrap="square" rtlCol="0">
            <a:spAutoFit/>
          </a:bodyPr>
          <a:lstStyle/>
          <a:p>
            <a:pPr fontAlgn="base"/>
            <a:r>
              <a:rPr lang="en-US" sz="2000" dirty="0">
                <a:solidFill>
                  <a:schemeClr val="bg1"/>
                </a:solidFill>
              </a:rPr>
              <a:t>“We are now being tried and tested to see if we will do all the things the Lord has commanded us to do. </a:t>
            </a:r>
          </a:p>
          <a:p>
            <a:pPr fontAlgn="base"/>
            <a:endParaRPr lang="en-US" sz="2000" dirty="0">
              <a:solidFill>
                <a:schemeClr val="bg1"/>
              </a:solidFill>
            </a:endParaRPr>
          </a:p>
          <a:p>
            <a:pPr fontAlgn="base"/>
            <a:r>
              <a:rPr lang="en-US" sz="2000" dirty="0">
                <a:solidFill>
                  <a:schemeClr val="bg1"/>
                </a:solidFill>
              </a:rPr>
              <a:t>These commandments are the principles and ordinances of the gospel, and they constitute the gospel of Jesus Christ. Every principle and ordinance has a bearing upon the whole purpose of our testing, which is to prepare us to return to our Heavenly Father and become more like Him. …</a:t>
            </a:r>
          </a:p>
          <a:p>
            <a:pPr fontAlgn="base"/>
            <a:endParaRPr lang="en-US" sz="2000" dirty="0">
              <a:solidFill>
                <a:schemeClr val="bg1"/>
              </a:solidFill>
            </a:endParaRPr>
          </a:p>
          <a:p>
            <a:pPr fontAlgn="base"/>
            <a:r>
              <a:rPr lang="en-US" sz="2000" dirty="0">
                <a:solidFill>
                  <a:schemeClr val="bg1"/>
                </a:solidFill>
              </a:rPr>
              <a:t>“… Only through the gift of the Atonement and our obedience to the gospel can we return and live with God once again”  </a:t>
            </a:r>
          </a:p>
          <a:p>
            <a:pPr fontAlgn="base"/>
            <a:r>
              <a:rPr lang="en-US" sz="1400" dirty="0">
                <a:solidFill>
                  <a:schemeClr val="bg1"/>
                </a:solidFill>
              </a:rPr>
              <a:t>(2) </a:t>
            </a:r>
          </a:p>
        </p:txBody>
      </p:sp>
      <p:pic>
        <p:nvPicPr>
          <p:cNvPr id="5122" name="Picture 2" descr="https://www.lds.org/bc/content/shared/content/images/leaders/l-tom-perry-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9538" y="1925614"/>
            <a:ext cx="2533650"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53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load.wikimedia.org/wikipedia/commons/6/62/Stars-high-mountain-sky_-_West_Virginia_-_ForestWa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7900" y="1276576"/>
            <a:ext cx="6147319" cy="1200329"/>
          </a:xfrm>
          <a:prstGeom prst="rect">
            <a:avLst/>
          </a:prstGeom>
          <a:noFill/>
        </p:spPr>
        <p:txBody>
          <a:bodyPr wrap="square" rtlCol="0">
            <a:spAutoFit/>
          </a:bodyPr>
          <a:lstStyle/>
          <a:p>
            <a:r>
              <a:rPr lang="en-US" dirty="0">
                <a:solidFill>
                  <a:schemeClr val="bg1"/>
                </a:solidFill>
              </a:rPr>
              <a:t>What MUST we do while we’re here on earth to return home?</a:t>
            </a:r>
          </a:p>
          <a:p>
            <a:endParaRPr lang="en-US" dirty="0">
              <a:solidFill>
                <a:schemeClr val="bg1"/>
              </a:solidFill>
            </a:endParaRPr>
          </a:p>
          <a:p>
            <a:r>
              <a:rPr lang="en-US" dirty="0">
                <a:solidFill>
                  <a:schemeClr val="bg1"/>
                </a:solidFill>
              </a:rPr>
              <a:t>If we don’t do it here, can we do it later?</a:t>
            </a:r>
          </a:p>
          <a:p>
            <a:r>
              <a:rPr lang="en-US" dirty="0">
                <a:solidFill>
                  <a:schemeClr val="bg1"/>
                </a:solidFill>
              </a:rPr>
              <a:t>How?</a:t>
            </a:r>
          </a:p>
        </p:txBody>
      </p:sp>
      <p:sp>
        <p:nvSpPr>
          <p:cNvPr id="4" name="TextBox 3"/>
          <p:cNvSpPr txBox="1"/>
          <p:nvPr/>
        </p:nvSpPr>
        <p:spPr>
          <a:xfrm>
            <a:off x="6916976" y="1259882"/>
            <a:ext cx="5350330" cy="1200329"/>
          </a:xfrm>
          <a:prstGeom prst="rect">
            <a:avLst/>
          </a:prstGeom>
          <a:noFill/>
        </p:spPr>
        <p:txBody>
          <a:bodyPr wrap="square" rtlCol="0">
            <a:spAutoFit/>
          </a:bodyPr>
          <a:lstStyle/>
          <a:p>
            <a:r>
              <a:rPr lang="en-US" dirty="0">
                <a:solidFill>
                  <a:schemeClr val="bg1"/>
                </a:solidFill>
              </a:rPr>
              <a:t>Baptism, confirmation, priesthood, temple sealings</a:t>
            </a:r>
          </a:p>
          <a:p>
            <a:r>
              <a:rPr lang="en-US" dirty="0">
                <a:solidFill>
                  <a:schemeClr val="bg1"/>
                </a:solidFill>
              </a:rPr>
              <a:t> </a:t>
            </a:r>
            <a:r>
              <a:rPr lang="en-US" sz="1200" dirty="0">
                <a:solidFill>
                  <a:schemeClr val="bg1"/>
                </a:solidFill>
              </a:rPr>
              <a:t>(D&amp;C 49:15-17) (1 Corinthians 11:11) (7)</a:t>
            </a:r>
          </a:p>
          <a:p>
            <a:r>
              <a:rPr lang="en-US" dirty="0">
                <a:solidFill>
                  <a:schemeClr val="bg1"/>
                </a:solidFill>
              </a:rPr>
              <a:t>Yes</a:t>
            </a:r>
          </a:p>
          <a:p>
            <a:r>
              <a:rPr lang="en-US" dirty="0">
                <a:solidFill>
                  <a:schemeClr val="bg1"/>
                </a:solidFill>
              </a:rPr>
              <a:t>By proxy</a:t>
            </a:r>
          </a:p>
        </p:txBody>
      </p:sp>
      <p:sp>
        <p:nvSpPr>
          <p:cNvPr id="7" name="TextBox 6"/>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Earthly Life</a:t>
            </a:r>
          </a:p>
        </p:txBody>
      </p:sp>
      <p:grpSp>
        <p:nvGrpSpPr>
          <p:cNvPr id="8" name="Group 7"/>
          <p:cNvGrpSpPr/>
          <p:nvPr/>
        </p:nvGrpSpPr>
        <p:grpSpPr>
          <a:xfrm>
            <a:off x="1177454" y="3603312"/>
            <a:ext cx="2092048" cy="2131827"/>
            <a:chOff x="6911993" y="3315227"/>
            <a:chExt cx="1604464" cy="1634972"/>
          </a:xfrm>
        </p:grpSpPr>
        <p:sp>
          <p:nvSpPr>
            <p:cNvPr id="9" name="Chord 8"/>
            <p:cNvSpPr/>
            <p:nvPr/>
          </p:nvSpPr>
          <p:spPr>
            <a:xfrm rot="6727858">
              <a:off x="6898103" y="3331846"/>
              <a:ext cx="1632243" cy="1604464"/>
            </a:xfrm>
            <a:prstGeom prst="chord">
              <a:avLst>
                <a:gd name="adj1" fmla="val 2700000"/>
                <a:gd name="adj2" fmla="val 2155092"/>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155034" y="3315227"/>
              <a:ext cx="1303166" cy="1477709"/>
              <a:chOff x="7155034" y="3315227"/>
              <a:chExt cx="1303166" cy="1477709"/>
            </a:xfrm>
          </p:grpSpPr>
          <p:sp>
            <p:nvSpPr>
              <p:cNvPr id="11" name="Freeform 10"/>
              <p:cNvSpPr/>
              <p:nvPr/>
            </p:nvSpPr>
            <p:spPr>
              <a:xfrm>
                <a:off x="7950279" y="3658456"/>
                <a:ext cx="507921" cy="770778"/>
              </a:xfrm>
              <a:custGeom>
                <a:avLst/>
                <a:gdLst>
                  <a:gd name="connsiteX0" fmla="*/ 971550 w 1700212"/>
                  <a:gd name="connsiteY0" fmla="*/ 3244 h 2389256"/>
                  <a:gd name="connsiteX1" fmla="*/ 814387 w 1700212"/>
                  <a:gd name="connsiteY1" fmla="*/ 17531 h 2389256"/>
                  <a:gd name="connsiteX2" fmla="*/ 671512 w 1700212"/>
                  <a:gd name="connsiteY2" fmla="*/ 46106 h 2389256"/>
                  <a:gd name="connsiteX3" fmla="*/ 542925 w 1700212"/>
                  <a:gd name="connsiteY3" fmla="*/ 88969 h 2389256"/>
                  <a:gd name="connsiteX4" fmla="*/ 500062 w 1700212"/>
                  <a:gd name="connsiteY4" fmla="*/ 103256 h 2389256"/>
                  <a:gd name="connsiteX5" fmla="*/ 485775 w 1700212"/>
                  <a:gd name="connsiteY5" fmla="*/ 274706 h 2389256"/>
                  <a:gd name="connsiteX6" fmla="*/ 528637 w 1700212"/>
                  <a:gd name="connsiteY6" fmla="*/ 303281 h 2389256"/>
                  <a:gd name="connsiteX7" fmla="*/ 614362 w 1700212"/>
                  <a:gd name="connsiteY7" fmla="*/ 288994 h 2389256"/>
                  <a:gd name="connsiteX8" fmla="*/ 728662 w 1700212"/>
                  <a:gd name="connsiteY8" fmla="*/ 260419 h 2389256"/>
                  <a:gd name="connsiteX9" fmla="*/ 814387 w 1700212"/>
                  <a:gd name="connsiteY9" fmla="*/ 274706 h 2389256"/>
                  <a:gd name="connsiteX10" fmla="*/ 828675 w 1700212"/>
                  <a:gd name="connsiteY10" fmla="*/ 360431 h 2389256"/>
                  <a:gd name="connsiteX11" fmla="*/ 771525 w 1700212"/>
                  <a:gd name="connsiteY11" fmla="*/ 374719 h 2389256"/>
                  <a:gd name="connsiteX12" fmla="*/ 685800 w 1700212"/>
                  <a:gd name="connsiteY12" fmla="*/ 403294 h 2389256"/>
                  <a:gd name="connsiteX13" fmla="*/ 642937 w 1700212"/>
                  <a:gd name="connsiteY13" fmla="*/ 417581 h 2389256"/>
                  <a:gd name="connsiteX14" fmla="*/ 585787 w 1700212"/>
                  <a:gd name="connsiteY14" fmla="*/ 431869 h 2389256"/>
                  <a:gd name="connsiteX15" fmla="*/ 428625 w 1700212"/>
                  <a:gd name="connsiteY15" fmla="*/ 446156 h 2389256"/>
                  <a:gd name="connsiteX16" fmla="*/ 342900 w 1700212"/>
                  <a:gd name="connsiteY16" fmla="*/ 474731 h 2389256"/>
                  <a:gd name="connsiteX17" fmla="*/ 300037 w 1700212"/>
                  <a:gd name="connsiteY17" fmla="*/ 489019 h 2389256"/>
                  <a:gd name="connsiteX18" fmla="*/ 285750 w 1700212"/>
                  <a:gd name="connsiteY18" fmla="*/ 531881 h 2389256"/>
                  <a:gd name="connsiteX19" fmla="*/ 357187 w 1700212"/>
                  <a:gd name="connsiteY19" fmla="*/ 589031 h 2389256"/>
                  <a:gd name="connsiteX20" fmla="*/ 400050 w 1700212"/>
                  <a:gd name="connsiteY20" fmla="*/ 617606 h 2389256"/>
                  <a:gd name="connsiteX21" fmla="*/ 614362 w 1700212"/>
                  <a:gd name="connsiteY21" fmla="*/ 589031 h 2389256"/>
                  <a:gd name="connsiteX22" fmla="*/ 700087 w 1700212"/>
                  <a:gd name="connsiteY22" fmla="*/ 560456 h 2389256"/>
                  <a:gd name="connsiteX23" fmla="*/ 742950 w 1700212"/>
                  <a:gd name="connsiteY23" fmla="*/ 546169 h 2389256"/>
                  <a:gd name="connsiteX24" fmla="*/ 914400 w 1700212"/>
                  <a:gd name="connsiteY24" fmla="*/ 560456 h 2389256"/>
                  <a:gd name="connsiteX25" fmla="*/ 957262 w 1700212"/>
                  <a:gd name="connsiteY25" fmla="*/ 589031 h 2389256"/>
                  <a:gd name="connsiteX26" fmla="*/ 1000125 w 1700212"/>
                  <a:gd name="connsiteY26" fmla="*/ 603319 h 2389256"/>
                  <a:gd name="connsiteX27" fmla="*/ 1028700 w 1700212"/>
                  <a:gd name="connsiteY27" fmla="*/ 689044 h 2389256"/>
                  <a:gd name="connsiteX28" fmla="*/ 1014412 w 1700212"/>
                  <a:gd name="connsiteY28" fmla="*/ 746194 h 2389256"/>
                  <a:gd name="connsiteX29" fmla="*/ 928687 w 1700212"/>
                  <a:gd name="connsiteY29" fmla="*/ 831919 h 2389256"/>
                  <a:gd name="connsiteX30" fmla="*/ 885825 w 1700212"/>
                  <a:gd name="connsiteY30" fmla="*/ 846206 h 2389256"/>
                  <a:gd name="connsiteX31" fmla="*/ 828675 w 1700212"/>
                  <a:gd name="connsiteY31" fmla="*/ 874781 h 2389256"/>
                  <a:gd name="connsiteX32" fmla="*/ 742950 w 1700212"/>
                  <a:gd name="connsiteY32" fmla="*/ 903356 h 2389256"/>
                  <a:gd name="connsiteX33" fmla="*/ 571500 w 1700212"/>
                  <a:gd name="connsiteY33" fmla="*/ 889069 h 2389256"/>
                  <a:gd name="connsiteX34" fmla="*/ 428625 w 1700212"/>
                  <a:gd name="connsiteY34" fmla="*/ 874781 h 2389256"/>
                  <a:gd name="connsiteX35" fmla="*/ 142875 w 1700212"/>
                  <a:gd name="connsiteY35" fmla="*/ 889069 h 2389256"/>
                  <a:gd name="connsiteX36" fmla="*/ 100012 w 1700212"/>
                  <a:gd name="connsiteY36" fmla="*/ 903356 h 2389256"/>
                  <a:gd name="connsiteX37" fmla="*/ 42862 w 1700212"/>
                  <a:gd name="connsiteY37" fmla="*/ 989081 h 2389256"/>
                  <a:gd name="connsiteX38" fmla="*/ 14287 w 1700212"/>
                  <a:gd name="connsiteY38" fmla="*/ 1074806 h 2389256"/>
                  <a:gd name="connsiteX39" fmla="*/ 0 w 1700212"/>
                  <a:gd name="connsiteY39" fmla="*/ 1117669 h 2389256"/>
                  <a:gd name="connsiteX40" fmla="*/ 28575 w 1700212"/>
                  <a:gd name="connsiteY40" fmla="*/ 1217681 h 2389256"/>
                  <a:gd name="connsiteX41" fmla="*/ 57150 w 1700212"/>
                  <a:gd name="connsiteY41" fmla="*/ 1260544 h 2389256"/>
                  <a:gd name="connsiteX42" fmla="*/ 114300 w 1700212"/>
                  <a:gd name="connsiteY42" fmla="*/ 1274831 h 2389256"/>
                  <a:gd name="connsiteX43" fmla="*/ 157162 w 1700212"/>
                  <a:gd name="connsiteY43" fmla="*/ 1289119 h 2389256"/>
                  <a:gd name="connsiteX44" fmla="*/ 242887 w 1700212"/>
                  <a:gd name="connsiteY44" fmla="*/ 1346269 h 2389256"/>
                  <a:gd name="connsiteX45" fmla="*/ 285750 w 1700212"/>
                  <a:gd name="connsiteY45" fmla="*/ 1374844 h 2389256"/>
                  <a:gd name="connsiteX46" fmla="*/ 328612 w 1700212"/>
                  <a:gd name="connsiteY46" fmla="*/ 1389131 h 2389256"/>
                  <a:gd name="connsiteX47" fmla="*/ 414337 w 1700212"/>
                  <a:gd name="connsiteY47" fmla="*/ 1446281 h 2389256"/>
                  <a:gd name="connsiteX48" fmla="*/ 514350 w 1700212"/>
                  <a:gd name="connsiteY48" fmla="*/ 1560581 h 2389256"/>
                  <a:gd name="connsiteX49" fmla="*/ 542925 w 1700212"/>
                  <a:gd name="connsiteY49" fmla="*/ 1603444 h 2389256"/>
                  <a:gd name="connsiteX50" fmla="*/ 528637 w 1700212"/>
                  <a:gd name="connsiteY50" fmla="*/ 1717744 h 2389256"/>
                  <a:gd name="connsiteX51" fmla="*/ 471487 w 1700212"/>
                  <a:gd name="connsiteY51" fmla="*/ 1846331 h 2389256"/>
                  <a:gd name="connsiteX52" fmla="*/ 457200 w 1700212"/>
                  <a:gd name="connsiteY52" fmla="*/ 1889194 h 2389256"/>
                  <a:gd name="connsiteX53" fmla="*/ 385762 w 1700212"/>
                  <a:gd name="connsiteY53" fmla="*/ 1974919 h 2389256"/>
                  <a:gd name="connsiteX54" fmla="*/ 385762 w 1700212"/>
                  <a:gd name="connsiteY54" fmla="*/ 2203519 h 2389256"/>
                  <a:gd name="connsiteX55" fmla="*/ 400050 w 1700212"/>
                  <a:gd name="connsiteY55" fmla="*/ 2246381 h 2389256"/>
                  <a:gd name="connsiteX56" fmla="*/ 485775 w 1700212"/>
                  <a:gd name="connsiteY56" fmla="*/ 2289244 h 2389256"/>
                  <a:gd name="connsiteX57" fmla="*/ 528637 w 1700212"/>
                  <a:gd name="connsiteY57" fmla="*/ 2317819 h 2389256"/>
                  <a:gd name="connsiteX58" fmla="*/ 685800 w 1700212"/>
                  <a:gd name="connsiteY58" fmla="*/ 2360681 h 2389256"/>
                  <a:gd name="connsiteX59" fmla="*/ 771525 w 1700212"/>
                  <a:gd name="connsiteY59" fmla="*/ 2389256 h 2389256"/>
                  <a:gd name="connsiteX60" fmla="*/ 971550 w 1700212"/>
                  <a:gd name="connsiteY60" fmla="*/ 2374969 h 2389256"/>
                  <a:gd name="connsiteX61" fmla="*/ 1057275 w 1700212"/>
                  <a:gd name="connsiteY61" fmla="*/ 2346394 h 2389256"/>
                  <a:gd name="connsiteX62" fmla="*/ 1071562 w 1700212"/>
                  <a:gd name="connsiteY62" fmla="*/ 2303531 h 2389256"/>
                  <a:gd name="connsiteX63" fmla="*/ 1100137 w 1700212"/>
                  <a:gd name="connsiteY63" fmla="*/ 2260669 h 2389256"/>
                  <a:gd name="connsiteX64" fmla="*/ 1114425 w 1700212"/>
                  <a:gd name="connsiteY64" fmla="*/ 1917769 h 2389256"/>
                  <a:gd name="connsiteX65" fmla="*/ 1128712 w 1700212"/>
                  <a:gd name="connsiteY65" fmla="*/ 1874906 h 2389256"/>
                  <a:gd name="connsiteX66" fmla="*/ 1157287 w 1700212"/>
                  <a:gd name="connsiteY66" fmla="*/ 1832044 h 2389256"/>
                  <a:gd name="connsiteX67" fmla="*/ 1200150 w 1700212"/>
                  <a:gd name="connsiteY67" fmla="*/ 1803469 h 2389256"/>
                  <a:gd name="connsiteX68" fmla="*/ 1257300 w 1700212"/>
                  <a:gd name="connsiteY68" fmla="*/ 1732031 h 2389256"/>
                  <a:gd name="connsiteX69" fmla="*/ 1271587 w 1700212"/>
                  <a:gd name="connsiteY69" fmla="*/ 1689169 h 2389256"/>
                  <a:gd name="connsiteX70" fmla="*/ 1300162 w 1700212"/>
                  <a:gd name="connsiteY70" fmla="*/ 1646306 h 2389256"/>
                  <a:gd name="connsiteX71" fmla="*/ 1328737 w 1700212"/>
                  <a:gd name="connsiteY71" fmla="*/ 1560581 h 2389256"/>
                  <a:gd name="connsiteX72" fmla="*/ 1343025 w 1700212"/>
                  <a:gd name="connsiteY72" fmla="*/ 1360556 h 2389256"/>
                  <a:gd name="connsiteX73" fmla="*/ 1357312 w 1700212"/>
                  <a:gd name="connsiteY73" fmla="*/ 1317694 h 2389256"/>
                  <a:gd name="connsiteX74" fmla="*/ 1400175 w 1700212"/>
                  <a:gd name="connsiteY74" fmla="*/ 1174819 h 2389256"/>
                  <a:gd name="connsiteX75" fmla="*/ 1414462 w 1700212"/>
                  <a:gd name="connsiteY75" fmla="*/ 1131956 h 2389256"/>
                  <a:gd name="connsiteX76" fmla="*/ 1557337 w 1700212"/>
                  <a:gd name="connsiteY76" fmla="*/ 1060519 h 2389256"/>
                  <a:gd name="connsiteX77" fmla="*/ 1600200 w 1700212"/>
                  <a:gd name="connsiteY77" fmla="*/ 1031944 h 2389256"/>
                  <a:gd name="connsiteX78" fmla="*/ 1671637 w 1700212"/>
                  <a:gd name="connsiteY78" fmla="*/ 960506 h 2389256"/>
                  <a:gd name="connsiteX79" fmla="*/ 1685925 w 1700212"/>
                  <a:gd name="connsiteY79" fmla="*/ 889069 h 2389256"/>
                  <a:gd name="connsiteX80" fmla="*/ 1700212 w 1700212"/>
                  <a:gd name="connsiteY80" fmla="*/ 846206 h 2389256"/>
                  <a:gd name="connsiteX81" fmla="*/ 1657350 w 1700212"/>
                  <a:gd name="connsiteY81" fmla="*/ 717619 h 2389256"/>
                  <a:gd name="connsiteX82" fmla="*/ 1600200 w 1700212"/>
                  <a:gd name="connsiteY82" fmla="*/ 689044 h 2389256"/>
                  <a:gd name="connsiteX83" fmla="*/ 1557337 w 1700212"/>
                  <a:gd name="connsiteY83" fmla="*/ 660469 h 2389256"/>
                  <a:gd name="connsiteX84" fmla="*/ 1514475 w 1700212"/>
                  <a:gd name="connsiteY84" fmla="*/ 574744 h 2389256"/>
                  <a:gd name="connsiteX85" fmla="*/ 1485900 w 1700212"/>
                  <a:gd name="connsiteY85" fmla="*/ 489019 h 2389256"/>
                  <a:gd name="connsiteX86" fmla="*/ 1457325 w 1700212"/>
                  <a:gd name="connsiteY86" fmla="*/ 446156 h 2389256"/>
                  <a:gd name="connsiteX87" fmla="*/ 1443037 w 1700212"/>
                  <a:gd name="connsiteY87" fmla="*/ 403294 h 2389256"/>
                  <a:gd name="connsiteX88" fmla="*/ 1385887 w 1700212"/>
                  <a:gd name="connsiteY88" fmla="*/ 317569 h 2389256"/>
                  <a:gd name="connsiteX89" fmla="*/ 1357312 w 1700212"/>
                  <a:gd name="connsiteY89" fmla="*/ 231844 h 2389256"/>
                  <a:gd name="connsiteX90" fmla="*/ 1343025 w 1700212"/>
                  <a:gd name="connsiteY90" fmla="*/ 188981 h 2389256"/>
                  <a:gd name="connsiteX91" fmla="*/ 1300162 w 1700212"/>
                  <a:gd name="connsiteY91" fmla="*/ 174694 h 2389256"/>
                  <a:gd name="connsiteX92" fmla="*/ 1243012 w 1700212"/>
                  <a:gd name="connsiteY92" fmla="*/ 117544 h 2389256"/>
                  <a:gd name="connsiteX93" fmla="*/ 1228725 w 1700212"/>
                  <a:gd name="connsiteY93" fmla="*/ 74681 h 2389256"/>
                  <a:gd name="connsiteX94" fmla="*/ 1185862 w 1700212"/>
                  <a:gd name="connsiteY94" fmla="*/ 46106 h 2389256"/>
                  <a:gd name="connsiteX95" fmla="*/ 1000125 w 1700212"/>
                  <a:gd name="connsiteY95" fmla="*/ 3244 h 2389256"/>
                  <a:gd name="connsiteX96" fmla="*/ 785812 w 1700212"/>
                  <a:gd name="connsiteY96" fmla="*/ 3244 h 238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700212" h="2389256">
                    <a:moveTo>
                      <a:pt x="971550" y="3244"/>
                    </a:moveTo>
                    <a:cubicBezTo>
                      <a:pt x="919162" y="8006"/>
                      <a:pt x="866630" y="11385"/>
                      <a:pt x="814387" y="17531"/>
                    </a:cubicBezTo>
                    <a:cubicBezTo>
                      <a:pt x="772039" y="22513"/>
                      <a:pt x="714235" y="33289"/>
                      <a:pt x="671512" y="46106"/>
                    </a:cubicBezTo>
                    <a:cubicBezTo>
                      <a:pt x="671445" y="46126"/>
                      <a:pt x="564389" y="81814"/>
                      <a:pt x="542925" y="88969"/>
                    </a:cubicBezTo>
                    <a:lnTo>
                      <a:pt x="500062" y="103256"/>
                    </a:lnTo>
                    <a:cubicBezTo>
                      <a:pt x="457041" y="167788"/>
                      <a:pt x="445791" y="164752"/>
                      <a:pt x="485775" y="274706"/>
                    </a:cubicBezTo>
                    <a:cubicBezTo>
                      <a:pt x="491643" y="290843"/>
                      <a:pt x="514350" y="293756"/>
                      <a:pt x="528637" y="303281"/>
                    </a:cubicBezTo>
                    <a:cubicBezTo>
                      <a:pt x="557212" y="298519"/>
                      <a:pt x="586036" y="295064"/>
                      <a:pt x="614362" y="288994"/>
                    </a:cubicBezTo>
                    <a:cubicBezTo>
                      <a:pt x="652763" y="280765"/>
                      <a:pt x="728662" y="260419"/>
                      <a:pt x="728662" y="260419"/>
                    </a:cubicBezTo>
                    <a:cubicBezTo>
                      <a:pt x="757237" y="265181"/>
                      <a:pt x="788476" y="261751"/>
                      <a:pt x="814387" y="274706"/>
                    </a:cubicBezTo>
                    <a:cubicBezTo>
                      <a:pt x="841677" y="288351"/>
                      <a:pt x="856846" y="337894"/>
                      <a:pt x="828675" y="360431"/>
                    </a:cubicBezTo>
                    <a:cubicBezTo>
                      <a:pt x="813342" y="372698"/>
                      <a:pt x="790333" y="369076"/>
                      <a:pt x="771525" y="374719"/>
                    </a:cubicBezTo>
                    <a:cubicBezTo>
                      <a:pt x="742675" y="383374"/>
                      <a:pt x="714375" y="393769"/>
                      <a:pt x="685800" y="403294"/>
                    </a:cubicBezTo>
                    <a:cubicBezTo>
                      <a:pt x="671512" y="408056"/>
                      <a:pt x="657548" y="413928"/>
                      <a:pt x="642937" y="417581"/>
                    </a:cubicBezTo>
                    <a:cubicBezTo>
                      <a:pt x="623887" y="422344"/>
                      <a:pt x="605251" y="429274"/>
                      <a:pt x="585787" y="431869"/>
                    </a:cubicBezTo>
                    <a:cubicBezTo>
                      <a:pt x="533645" y="438821"/>
                      <a:pt x="481012" y="441394"/>
                      <a:pt x="428625" y="446156"/>
                    </a:cubicBezTo>
                    <a:lnTo>
                      <a:pt x="342900" y="474731"/>
                    </a:lnTo>
                    <a:lnTo>
                      <a:pt x="300037" y="489019"/>
                    </a:lnTo>
                    <a:cubicBezTo>
                      <a:pt x="295275" y="503306"/>
                      <a:pt x="283274" y="517026"/>
                      <a:pt x="285750" y="531881"/>
                    </a:cubicBezTo>
                    <a:cubicBezTo>
                      <a:pt x="293353" y="577500"/>
                      <a:pt x="323754" y="577887"/>
                      <a:pt x="357187" y="589031"/>
                    </a:cubicBezTo>
                    <a:cubicBezTo>
                      <a:pt x="371475" y="598556"/>
                      <a:pt x="382922" y="616383"/>
                      <a:pt x="400050" y="617606"/>
                    </a:cubicBezTo>
                    <a:cubicBezTo>
                      <a:pt x="460524" y="621926"/>
                      <a:pt x="549572" y="608468"/>
                      <a:pt x="614362" y="589031"/>
                    </a:cubicBezTo>
                    <a:cubicBezTo>
                      <a:pt x="643212" y="580376"/>
                      <a:pt x="671512" y="569981"/>
                      <a:pt x="700087" y="560456"/>
                    </a:cubicBezTo>
                    <a:lnTo>
                      <a:pt x="742950" y="546169"/>
                    </a:lnTo>
                    <a:cubicBezTo>
                      <a:pt x="800100" y="550931"/>
                      <a:pt x="858166" y="549209"/>
                      <a:pt x="914400" y="560456"/>
                    </a:cubicBezTo>
                    <a:cubicBezTo>
                      <a:pt x="931238" y="563824"/>
                      <a:pt x="941904" y="581352"/>
                      <a:pt x="957262" y="589031"/>
                    </a:cubicBezTo>
                    <a:cubicBezTo>
                      <a:pt x="970733" y="595766"/>
                      <a:pt x="985837" y="598556"/>
                      <a:pt x="1000125" y="603319"/>
                    </a:cubicBezTo>
                    <a:cubicBezTo>
                      <a:pt x="1009650" y="631894"/>
                      <a:pt x="1036006" y="659823"/>
                      <a:pt x="1028700" y="689044"/>
                    </a:cubicBezTo>
                    <a:cubicBezTo>
                      <a:pt x="1023937" y="708094"/>
                      <a:pt x="1022147" y="728145"/>
                      <a:pt x="1014412" y="746194"/>
                    </a:cubicBezTo>
                    <a:cubicBezTo>
                      <a:pt x="997572" y="785487"/>
                      <a:pt x="964983" y="811178"/>
                      <a:pt x="928687" y="831919"/>
                    </a:cubicBezTo>
                    <a:cubicBezTo>
                      <a:pt x="915611" y="839391"/>
                      <a:pt x="899667" y="840274"/>
                      <a:pt x="885825" y="846206"/>
                    </a:cubicBezTo>
                    <a:cubicBezTo>
                      <a:pt x="866249" y="854596"/>
                      <a:pt x="848450" y="866871"/>
                      <a:pt x="828675" y="874781"/>
                    </a:cubicBezTo>
                    <a:cubicBezTo>
                      <a:pt x="800709" y="885968"/>
                      <a:pt x="742950" y="903356"/>
                      <a:pt x="742950" y="903356"/>
                    </a:cubicBezTo>
                    <a:lnTo>
                      <a:pt x="571500" y="889069"/>
                    </a:lnTo>
                    <a:cubicBezTo>
                      <a:pt x="523834" y="884736"/>
                      <a:pt x="476488" y="874781"/>
                      <a:pt x="428625" y="874781"/>
                    </a:cubicBezTo>
                    <a:cubicBezTo>
                      <a:pt x="333256" y="874781"/>
                      <a:pt x="238125" y="884306"/>
                      <a:pt x="142875" y="889069"/>
                    </a:cubicBezTo>
                    <a:cubicBezTo>
                      <a:pt x="128587" y="893831"/>
                      <a:pt x="110661" y="892707"/>
                      <a:pt x="100012" y="903356"/>
                    </a:cubicBezTo>
                    <a:cubicBezTo>
                      <a:pt x="75728" y="927640"/>
                      <a:pt x="42862" y="989081"/>
                      <a:pt x="42862" y="989081"/>
                    </a:cubicBezTo>
                    <a:lnTo>
                      <a:pt x="14287" y="1074806"/>
                    </a:lnTo>
                    <a:lnTo>
                      <a:pt x="0" y="1117669"/>
                    </a:lnTo>
                    <a:cubicBezTo>
                      <a:pt x="4579" y="1135986"/>
                      <a:pt x="18324" y="1197179"/>
                      <a:pt x="28575" y="1217681"/>
                    </a:cubicBezTo>
                    <a:cubicBezTo>
                      <a:pt x="36254" y="1233040"/>
                      <a:pt x="42862" y="1251019"/>
                      <a:pt x="57150" y="1260544"/>
                    </a:cubicBezTo>
                    <a:cubicBezTo>
                      <a:pt x="73488" y="1271436"/>
                      <a:pt x="95419" y="1269436"/>
                      <a:pt x="114300" y="1274831"/>
                    </a:cubicBezTo>
                    <a:cubicBezTo>
                      <a:pt x="128781" y="1278968"/>
                      <a:pt x="143997" y="1281805"/>
                      <a:pt x="157162" y="1289119"/>
                    </a:cubicBezTo>
                    <a:cubicBezTo>
                      <a:pt x="187183" y="1305798"/>
                      <a:pt x="214312" y="1327219"/>
                      <a:pt x="242887" y="1346269"/>
                    </a:cubicBezTo>
                    <a:cubicBezTo>
                      <a:pt x="257175" y="1355794"/>
                      <a:pt x="269460" y="1369414"/>
                      <a:pt x="285750" y="1374844"/>
                    </a:cubicBezTo>
                    <a:lnTo>
                      <a:pt x="328612" y="1389131"/>
                    </a:lnTo>
                    <a:cubicBezTo>
                      <a:pt x="357187" y="1408181"/>
                      <a:pt x="395287" y="1417706"/>
                      <a:pt x="414337" y="1446281"/>
                    </a:cubicBezTo>
                    <a:cubicBezTo>
                      <a:pt x="481012" y="1546294"/>
                      <a:pt x="442912" y="1512956"/>
                      <a:pt x="514350" y="1560581"/>
                    </a:cubicBezTo>
                    <a:cubicBezTo>
                      <a:pt x="523875" y="1574869"/>
                      <a:pt x="541370" y="1586343"/>
                      <a:pt x="542925" y="1603444"/>
                    </a:cubicBezTo>
                    <a:cubicBezTo>
                      <a:pt x="546401" y="1641683"/>
                      <a:pt x="536682" y="1680200"/>
                      <a:pt x="528637" y="1717744"/>
                    </a:cubicBezTo>
                    <a:cubicBezTo>
                      <a:pt x="512529" y="1792914"/>
                      <a:pt x="506567" y="1793711"/>
                      <a:pt x="471487" y="1846331"/>
                    </a:cubicBezTo>
                    <a:cubicBezTo>
                      <a:pt x="466725" y="1860619"/>
                      <a:pt x="463935" y="1875723"/>
                      <a:pt x="457200" y="1889194"/>
                    </a:cubicBezTo>
                    <a:cubicBezTo>
                      <a:pt x="437310" y="1928975"/>
                      <a:pt x="417359" y="1943322"/>
                      <a:pt x="385762" y="1974919"/>
                    </a:cubicBezTo>
                    <a:cubicBezTo>
                      <a:pt x="359699" y="2079173"/>
                      <a:pt x="363615" y="2037418"/>
                      <a:pt x="385762" y="2203519"/>
                    </a:cubicBezTo>
                    <a:cubicBezTo>
                      <a:pt x="387752" y="2218447"/>
                      <a:pt x="390642" y="2234621"/>
                      <a:pt x="400050" y="2246381"/>
                    </a:cubicBezTo>
                    <a:cubicBezTo>
                      <a:pt x="427348" y="2280503"/>
                      <a:pt x="451264" y="2271988"/>
                      <a:pt x="485775" y="2289244"/>
                    </a:cubicBezTo>
                    <a:cubicBezTo>
                      <a:pt x="501133" y="2296923"/>
                      <a:pt x="512946" y="2310845"/>
                      <a:pt x="528637" y="2317819"/>
                    </a:cubicBezTo>
                    <a:cubicBezTo>
                      <a:pt x="620070" y="2358456"/>
                      <a:pt x="598798" y="2336954"/>
                      <a:pt x="685800" y="2360681"/>
                    </a:cubicBezTo>
                    <a:cubicBezTo>
                      <a:pt x="714859" y="2368606"/>
                      <a:pt x="771525" y="2389256"/>
                      <a:pt x="771525" y="2389256"/>
                    </a:cubicBezTo>
                    <a:cubicBezTo>
                      <a:pt x="838200" y="2384494"/>
                      <a:pt x="905445" y="2384885"/>
                      <a:pt x="971550" y="2374969"/>
                    </a:cubicBezTo>
                    <a:cubicBezTo>
                      <a:pt x="1001337" y="2370501"/>
                      <a:pt x="1057275" y="2346394"/>
                      <a:pt x="1057275" y="2346394"/>
                    </a:cubicBezTo>
                    <a:cubicBezTo>
                      <a:pt x="1062037" y="2332106"/>
                      <a:pt x="1064827" y="2317002"/>
                      <a:pt x="1071562" y="2303531"/>
                    </a:cubicBezTo>
                    <a:cubicBezTo>
                      <a:pt x="1079241" y="2288172"/>
                      <a:pt x="1098241" y="2277735"/>
                      <a:pt x="1100137" y="2260669"/>
                    </a:cubicBezTo>
                    <a:cubicBezTo>
                      <a:pt x="1112770" y="2146970"/>
                      <a:pt x="1105974" y="2031856"/>
                      <a:pt x="1114425" y="1917769"/>
                    </a:cubicBezTo>
                    <a:cubicBezTo>
                      <a:pt x="1115538" y="1902750"/>
                      <a:pt x="1121977" y="1888377"/>
                      <a:pt x="1128712" y="1874906"/>
                    </a:cubicBezTo>
                    <a:cubicBezTo>
                      <a:pt x="1136391" y="1859547"/>
                      <a:pt x="1145145" y="1844186"/>
                      <a:pt x="1157287" y="1832044"/>
                    </a:cubicBezTo>
                    <a:cubicBezTo>
                      <a:pt x="1169429" y="1819902"/>
                      <a:pt x="1185862" y="1812994"/>
                      <a:pt x="1200150" y="1803469"/>
                    </a:cubicBezTo>
                    <a:cubicBezTo>
                      <a:pt x="1236060" y="1695734"/>
                      <a:pt x="1183443" y="1824352"/>
                      <a:pt x="1257300" y="1732031"/>
                    </a:cubicBezTo>
                    <a:cubicBezTo>
                      <a:pt x="1266708" y="1720271"/>
                      <a:pt x="1264852" y="1702639"/>
                      <a:pt x="1271587" y="1689169"/>
                    </a:cubicBezTo>
                    <a:cubicBezTo>
                      <a:pt x="1279266" y="1673810"/>
                      <a:pt x="1293188" y="1661998"/>
                      <a:pt x="1300162" y="1646306"/>
                    </a:cubicBezTo>
                    <a:cubicBezTo>
                      <a:pt x="1312395" y="1618781"/>
                      <a:pt x="1328737" y="1560581"/>
                      <a:pt x="1328737" y="1560581"/>
                    </a:cubicBezTo>
                    <a:cubicBezTo>
                      <a:pt x="1333500" y="1493906"/>
                      <a:pt x="1335215" y="1426943"/>
                      <a:pt x="1343025" y="1360556"/>
                    </a:cubicBezTo>
                    <a:cubicBezTo>
                      <a:pt x="1344785" y="1345599"/>
                      <a:pt x="1353175" y="1332175"/>
                      <a:pt x="1357312" y="1317694"/>
                    </a:cubicBezTo>
                    <a:cubicBezTo>
                      <a:pt x="1400499" y="1166541"/>
                      <a:pt x="1332268" y="1378543"/>
                      <a:pt x="1400175" y="1174819"/>
                    </a:cubicBezTo>
                    <a:cubicBezTo>
                      <a:pt x="1404937" y="1160531"/>
                      <a:pt x="1401931" y="1140310"/>
                      <a:pt x="1414462" y="1131956"/>
                    </a:cubicBezTo>
                    <a:cubicBezTo>
                      <a:pt x="1516525" y="1063914"/>
                      <a:pt x="1466869" y="1083135"/>
                      <a:pt x="1557337" y="1060519"/>
                    </a:cubicBezTo>
                    <a:cubicBezTo>
                      <a:pt x="1571625" y="1050994"/>
                      <a:pt x="1588058" y="1044086"/>
                      <a:pt x="1600200" y="1031944"/>
                    </a:cubicBezTo>
                    <a:cubicBezTo>
                      <a:pt x="1695453" y="936691"/>
                      <a:pt x="1557335" y="1036708"/>
                      <a:pt x="1671637" y="960506"/>
                    </a:cubicBezTo>
                    <a:cubicBezTo>
                      <a:pt x="1676400" y="936694"/>
                      <a:pt x="1680035" y="912628"/>
                      <a:pt x="1685925" y="889069"/>
                    </a:cubicBezTo>
                    <a:cubicBezTo>
                      <a:pt x="1689578" y="874458"/>
                      <a:pt x="1700212" y="861266"/>
                      <a:pt x="1700212" y="846206"/>
                    </a:cubicBezTo>
                    <a:cubicBezTo>
                      <a:pt x="1700212" y="817310"/>
                      <a:pt x="1680591" y="740860"/>
                      <a:pt x="1657350" y="717619"/>
                    </a:cubicBezTo>
                    <a:cubicBezTo>
                      <a:pt x="1642290" y="702559"/>
                      <a:pt x="1618692" y="699611"/>
                      <a:pt x="1600200" y="689044"/>
                    </a:cubicBezTo>
                    <a:cubicBezTo>
                      <a:pt x="1585291" y="680525"/>
                      <a:pt x="1571625" y="669994"/>
                      <a:pt x="1557337" y="660469"/>
                    </a:cubicBezTo>
                    <a:cubicBezTo>
                      <a:pt x="1505237" y="504161"/>
                      <a:pt x="1588326" y="740909"/>
                      <a:pt x="1514475" y="574744"/>
                    </a:cubicBezTo>
                    <a:cubicBezTo>
                      <a:pt x="1502242" y="547219"/>
                      <a:pt x="1502608" y="514081"/>
                      <a:pt x="1485900" y="489019"/>
                    </a:cubicBezTo>
                    <a:cubicBezTo>
                      <a:pt x="1476375" y="474731"/>
                      <a:pt x="1465004" y="461515"/>
                      <a:pt x="1457325" y="446156"/>
                    </a:cubicBezTo>
                    <a:cubicBezTo>
                      <a:pt x="1450590" y="432686"/>
                      <a:pt x="1450351" y="416459"/>
                      <a:pt x="1443037" y="403294"/>
                    </a:cubicBezTo>
                    <a:cubicBezTo>
                      <a:pt x="1426358" y="373273"/>
                      <a:pt x="1385887" y="317569"/>
                      <a:pt x="1385887" y="317569"/>
                    </a:cubicBezTo>
                    <a:lnTo>
                      <a:pt x="1357312" y="231844"/>
                    </a:lnTo>
                    <a:cubicBezTo>
                      <a:pt x="1352550" y="217556"/>
                      <a:pt x="1357313" y="193743"/>
                      <a:pt x="1343025" y="188981"/>
                    </a:cubicBezTo>
                    <a:lnTo>
                      <a:pt x="1300162" y="174694"/>
                    </a:lnTo>
                    <a:cubicBezTo>
                      <a:pt x="1262063" y="60393"/>
                      <a:pt x="1319212" y="193744"/>
                      <a:pt x="1243012" y="117544"/>
                    </a:cubicBezTo>
                    <a:cubicBezTo>
                      <a:pt x="1232363" y="106895"/>
                      <a:pt x="1238133" y="86441"/>
                      <a:pt x="1228725" y="74681"/>
                    </a:cubicBezTo>
                    <a:cubicBezTo>
                      <a:pt x="1217998" y="61272"/>
                      <a:pt x="1201554" y="53080"/>
                      <a:pt x="1185862" y="46106"/>
                    </a:cubicBezTo>
                    <a:cubicBezTo>
                      <a:pt x="1129306" y="20970"/>
                      <a:pt x="1061625" y="6039"/>
                      <a:pt x="1000125" y="3244"/>
                    </a:cubicBezTo>
                    <a:cubicBezTo>
                      <a:pt x="928761" y="0"/>
                      <a:pt x="857250" y="3244"/>
                      <a:pt x="785812" y="3244"/>
                    </a:cubicBezTo>
                  </a:path>
                </a:pathLst>
              </a:custGeom>
              <a:solidFill>
                <a:schemeClr val="accent6">
                  <a:lumMod val="40000"/>
                  <a:lumOff val="6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7155034" y="3570409"/>
                <a:ext cx="648769" cy="1222527"/>
              </a:xfrm>
              <a:custGeom>
                <a:avLst/>
                <a:gdLst>
                  <a:gd name="connsiteX0" fmla="*/ 46229 w 1417829"/>
                  <a:gd name="connsiteY0" fmla="*/ 114300 h 2757488"/>
                  <a:gd name="connsiteX1" fmla="*/ 31942 w 1417829"/>
                  <a:gd name="connsiteY1" fmla="*/ 414338 h 2757488"/>
                  <a:gd name="connsiteX2" fmla="*/ 3367 w 1417829"/>
                  <a:gd name="connsiteY2" fmla="*/ 457200 h 2757488"/>
                  <a:gd name="connsiteX3" fmla="*/ 46229 w 1417829"/>
                  <a:gd name="connsiteY3" fmla="*/ 485775 h 2757488"/>
                  <a:gd name="connsiteX4" fmla="*/ 160529 w 1417829"/>
                  <a:gd name="connsiteY4" fmla="*/ 514350 h 2757488"/>
                  <a:gd name="connsiteX5" fmla="*/ 203392 w 1417829"/>
                  <a:gd name="connsiteY5" fmla="*/ 528638 h 2757488"/>
                  <a:gd name="connsiteX6" fmla="*/ 246254 w 1417829"/>
                  <a:gd name="connsiteY6" fmla="*/ 614363 h 2757488"/>
                  <a:gd name="connsiteX7" fmla="*/ 217679 w 1417829"/>
                  <a:gd name="connsiteY7" fmla="*/ 900113 h 2757488"/>
                  <a:gd name="connsiteX8" fmla="*/ 189104 w 1417829"/>
                  <a:gd name="connsiteY8" fmla="*/ 985838 h 2757488"/>
                  <a:gd name="connsiteX9" fmla="*/ 174817 w 1417829"/>
                  <a:gd name="connsiteY9" fmla="*/ 1028700 h 2757488"/>
                  <a:gd name="connsiteX10" fmla="*/ 189104 w 1417829"/>
                  <a:gd name="connsiteY10" fmla="*/ 1328738 h 2757488"/>
                  <a:gd name="connsiteX11" fmla="*/ 203392 w 1417829"/>
                  <a:gd name="connsiteY11" fmla="*/ 1371600 h 2757488"/>
                  <a:gd name="connsiteX12" fmla="*/ 231967 w 1417829"/>
                  <a:gd name="connsiteY12" fmla="*/ 1414463 h 2757488"/>
                  <a:gd name="connsiteX13" fmla="*/ 274829 w 1417829"/>
                  <a:gd name="connsiteY13" fmla="*/ 1457325 h 2757488"/>
                  <a:gd name="connsiteX14" fmla="*/ 317692 w 1417829"/>
                  <a:gd name="connsiteY14" fmla="*/ 1485900 h 2757488"/>
                  <a:gd name="connsiteX15" fmla="*/ 346267 w 1417829"/>
                  <a:gd name="connsiteY15" fmla="*/ 1528763 h 2757488"/>
                  <a:gd name="connsiteX16" fmla="*/ 403417 w 1417829"/>
                  <a:gd name="connsiteY16" fmla="*/ 1543050 h 2757488"/>
                  <a:gd name="connsiteX17" fmla="*/ 446279 w 1417829"/>
                  <a:gd name="connsiteY17" fmla="*/ 1557338 h 2757488"/>
                  <a:gd name="connsiteX18" fmla="*/ 574867 w 1417829"/>
                  <a:gd name="connsiteY18" fmla="*/ 1628775 h 2757488"/>
                  <a:gd name="connsiteX19" fmla="*/ 603442 w 1417829"/>
                  <a:gd name="connsiteY19" fmla="*/ 1671638 h 2757488"/>
                  <a:gd name="connsiteX20" fmla="*/ 689167 w 1417829"/>
                  <a:gd name="connsiteY20" fmla="*/ 1700213 h 2757488"/>
                  <a:gd name="connsiteX21" fmla="*/ 732029 w 1417829"/>
                  <a:gd name="connsiteY21" fmla="*/ 1728788 h 2757488"/>
                  <a:gd name="connsiteX22" fmla="*/ 789179 w 1417829"/>
                  <a:gd name="connsiteY22" fmla="*/ 1814513 h 2757488"/>
                  <a:gd name="connsiteX23" fmla="*/ 817754 w 1417829"/>
                  <a:gd name="connsiteY23" fmla="*/ 1857375 h 2757488"/>
                  <a:gd name="connsiteX24" fmla="*/ 832042 w 1417829"/>
                  <a:gd name="connsiteY24" fmla="*/ 1900238 h 2757488"/>
                  <a:gd name="connsiteX25" fmla="*/ 817754 w 1417829"/>
                  <a:gd name="connsiteY25" fmla="*/ 1957388 h 2757488"/>
                  <a:gd name="connsiteX26" fmla="*/ 803467 w 1417829"/>
                  <a:gd name="connsiteY26" fmla="*/ 2000250 h 2757488"/>
                  <a:gd name="connsiteX27" fmla="*/ 717742 w 1417829"/>
                  <a:gd name="connsiteY27" fmla="*/ 2028825 h 2757488"/>
                  <a:gd name="connsiteX28" fmla="*/ 674879 w 1417829"/>
                  <a:gd name="connsiteY28" fmla="*/ 2043113 h 2757488"/>
                  <a:gd name="connsiteX29" fmla="*/ 560579 w 1417829"/>
                  <a:gd name="connsiteY29" fmla="*/ 2071688 h 2757488"/>
                  <a:gd name="connsiteX30" fmla="*/ 474854 w 1417829"/>
                  <a:gd name="connsiteY30" fmla="*/ 2100263 h 2757488"/>
                  <a:gd name="connsiteX31" fmla="*/ 403417 w 1417829"/>
                  <a:gd name="connsiteY31" fmla="*/ 2157413 h 2757488"/>
                  <a:gd name="connsiteX32" fmla="*/ 360554 w 1417829"/>
                  <a:gd name="connsiteY32" fmla="*/ 2243138 h 2757488"/>
                  <a:gd name="connsiteX33" fmla="*/ 331979 w 1417829"/>
                  <a:gd name="connsiteY33" fmla="*/ 2286000 h 2757488"/>
                  <a:gd name="connsiteX34" fmla="*/ 346267 w 1417829"/>
                  <a:gd name="connsiteY34" fmla="*/ 2386013 h 2757488"/>
                  <a:gd name="connsiteX35" fmla="*/ 417704 w 1417829"/>
                  <a:gd name="connsiteY35" fmla="*/ 2457450 h 2757488"/>
                  <a:gd name="connsiteX36" fmla="*/ 460567 w 1417829"/>
                  <a:gd name="connsiteY36" fmla="*/ 2471738 h 2757488"/>
                  <a:gd name="connsiteX37" fmla="*/ 503429 w 1417829"/>
                  <a:gd name="connsiteY37" fmla="*/ 2500313 h 2757488"/>
                  <a:gd name="connsiteX38" fmla="*/ 560579 w 1417829"/>
                  <a:gd name="connsiteY38" fmla="*/ 2628900 h 2757488"/>
                  <a:gd name="connsiteX39" fmla="*/ 603442 w 1417829"/>
                  <a:gd name="connsiteY39" fmla="*/ 2728913 h 2757488"/>
                  <a:gd name="connsiteX40" fmla="*/ 646304 w 1417829"/>
                  <a:gd name="connsiteY40" fmla="*/ 2757488 h 2757488"/>
                  <a:gd name="connsiteX41" fmla="*/ 803467 w 1417829"/>
                  <a:gd name="connsiteY41" fmla="*/ 2714625 h 2757488"/>
                  <a:gd name="connsiteX42" fmla="*/ 846329 w 1417829"/>
                  <a:gd name="connsiteY42" fmla="*/ 2700338 h 2757488"/>
                  <a:gd name="connsiteX43" fmla="*/ 974917 w 1417829"/>
                  <a:gd name="connsiteY43" fmla="*/ 2614613 h 2757488"/>
                  <a:gd name="connsiteX44" fmla="*/ 1017779 w 1417829"/>
                  <a:gd name="connsiteY44" fmla="*/ 2586038 h 2757488"/>
                  <a:gd name="connsiteX45" fmla="*/ 1060642 w 1417829"/>
                  <a:gd name="connsiteY45" fmla="*/ 2557463 h 2757488"/>
                  <a:gd name="connsiteX46" fmla="*/ 1089217 w 1417829"/>
                  <a:gd name="connsiteY46" fmla="*/ 2514600 h 2757488"/>
                  <a:gd name="connsiteX47" fmla="*/ 1132079 w 1417829"/>
                  <a:gd name="connsiteY47" fmla="*/ 2500313 h 2757488"/>
                  <a:gd name="connsiteX48" fmla="*/ 1174942 w 1417829"/>
                  <a:gd name="connsiteY48" fmla="*/ 2471738 h 2757488"/>
                  <a:gd name="connsiteX49" fmla="*/ 1203517 w 1417829"/>
                  <a:gd name="connsiteY49" fmla="*/ 2386013 h 2757488"/>
                  <a:gd name="connsiteX50" fmla="*/ 1174942 w 1417829"/>
                  <a:gd name="connsiteY50" fmla="*/ 2214563 h 2757488"/>
                  <a:gd name="connsiteX51" fmla="*/ 1103504 w 1417829"/>
                  <a:gd name="connsiteY51" fmla="*/ 2114550 h 2757488"/>
                  <a:gd name="connsiteX52" fmla="*/ 1046354 w 1417829"/>
                  <a:gd name="connsiteY52" fmla="*/ 1914525 h 2757488"/>
                  <a:gd name="connsiteX53" fmla="*/ 1017779 w 1417829"/>
                  <a:gd name="connsiteY53" fmla="*/ 1828800 h 2757488"/>
                  <a:gd name="connsiteX54" fmla="*/ 946342 w 1417829"/>
                  <a:gd name="connsiteY54" fmla="*/ 1743075 h 2757488"/>
                  <a:gd name="connsiteX55" fmla="*/ 917767 w 1417829"/>
                  <a:gd name="connsiteY55" fmla="*/ 1700213 h 2757488"/>
                  <a:gd name="connsiteX56" fmla="*/ 903479 w 1417829"/>
                  <a:gd name="connsiteY56" fmla="*/ 1657350 h 2757488"/>
                  <a:gd name="connsiteX57" fmla="*/ 860617 w 1417829"/>
                  <a:gd name="connsiteY57" fmla="*/ 1628775 h 2757488"/>
                  <a:gd name="connsiteX58" fmla="*/ 803467 w 1417829"/>
                  <a:gd name="connsiteY58" fmla="*/ 1543050 h 2757488"/>
                  <a:gd name="connsiteX59" fmla="*/ 760604 w 1417829"/>
                  <a:gd name="connsiteY59" fmla="*/ 1528763 h 2757488"/>
                  <a:gd name="connsiteX60" fmla="*/ 746317 w 1417829"/>
                  <a:gd name="connsiteY60" fmla="*/ 1485900 h 2757488"/>
                  <a:gd name="connsiteX61" fmla="*/ 717742 w 1417829"/>
                  <a:gd name="connsiteY61" fmla="*/ 1357313 h 2757488"/>
                  <a:gd name="connsiteX62" fmla="*/ 746317 w 1417829"/>
                  <a:gd name="connsiteY62" fmla="*/ 1314450 h 2757488"/>
                  <a:gd name="connsiteX63" fmla="*/ 832042 w 1417829"/>
                  <a:gd name="connsiteY63" fmla="*/ 1285875 h 2757488"/>
                  <a:gd name="connsiteX64" fmla="*/ 874904 w 1417829"/>
                  <a:gd name="connsiteY64" fmla="*/ 1371600 h 2757488"/>
                  <a:gd name="connsiteX65" fmla="*/ 889192 w 1417829"/>
                  <a:gd name="connsiteY65" fmla="*/ 1414463 h 2757488"/>
                  <a:gd name="connsiteX66" fmla="*/ 974917 w 1417829"/>
                  <a:gd name="connsiteY66" fmla="*/ 1457325 h 2757488"/>
                  <a:gd name="connsiteX67" fmla="*/ 1003492 w 1417829"/>
                  <a:gd name="connsiteY67" fmla="*/ 1414463 h 2757488"/>
                  <a:gd name="connsiteX68" fmla="*/ 974917 w 1417829"/>
                  <a:gd name="connsiteY68" fmla="*/ 1285875 h 2757488"/>
                  <a:gd name="connsiteX69" fmla="*/ 960629 w 1417829"/>
                  <a:gd name="connsiteY69" fmla="*/ 1214438 h 2757488"/>
                  <a:gd name="connsiteX70" fmla="*/ 974917 w 1417829"/>
                  <a:gd name="connsiteY70" fmla="*/ 928688 h 2757488"/>
                  <a:gd name="connsiteX71" fmla="*/ 989204 w 1417829"/>
                  <a:gd name="connsiteY71" fmla="*/ 885825 h 2757488"/>
                  <a:gd name="connsiteX72" fmla="*/ 1017779 w 1417829"/>
                  <a:gd name="connsiteY72" fmla="*/ 842963 h 2757488"/>
                  <a:gd name="connsiteX73" fmla="*/ 1146367 w 1417829"/>
                  <a:gd name="connsiteY73" fmla="*/ 785813 h 2757488"/>
                  <a:gd name="connsiteX74" fmla="*/ 1232092 w 1417829"/>
                  <a:gd name="connsiteY74" fmla="*/ 757238 h 2757488"/>
                  <a:gd name="connsiteX75" fmla="*/ 1274954 w 1417829"/>
                  <a:gd name="connsiteY75" fmla="*/ 742950 h 2757488"/>
                  <a:gd name="connsiteX76" fmla="*/ 1360679 w 1417829"/>
                  <a:gd name="connsiteY76" fmla="*/ 700088 h 2757488"/>
                  <a:gd name="connsiteX77" fmla="*/ 1403542 w 1417829"/>
                  <a:gd name="connsiteY77" fmla="*/ 571500 h 2757488"/>
                  <a:gd name="connsiteX78" fmla="*/ 1417829 w 1417829"/>
                  <a:gd name="connsiteY78" fmla="*/ 528638 h 2757488"/>
                  <a:gd name="connsiteX79" fmla="*/ 1389254 w 1417829"/>
                  <a:gd name="connsiteY79" fmla="*/ 414338 h 2757488"/>
                  <a:gd name="connsiteX80" fmla="*/ 1374967 w 1417829"/>
                  <a:gd name="connsiteY80" fmla="*/ 371475 h 2757488"/>
                  <a:gd name="connsiteX81" fmla="*/ 1332104 w 1417829"/>
                  <a:gd name="connsiteY81" fmla="*/ 342900 h 2757488"/>
                  <a:gd name="connsiteX82" fmla="*/ 1303529 w 1417829"/>
                  <a:gd name="connsiteY82" fmla="*/ 300038 h 2757488"/>
                  <a:gd name="connsiteX83" fmla="*/ 1260667 w 1417829"/>
                  <a:gd name="connsiteY83" fmla="*/ 271463 h 2757488"/>
                  <a:gd name="connsiteX84" fmla="*/ 746317 w 1417829"/>
                  <a:gd name="connsiteY84" fmla="*/ 228600 h 2757488"/>
                  <a:gd name="connsiteX85" fmla="*/ 660592 w 1417829"/>
                  <a:gd name="connsiteY85" fmla="*/ 185738 h 2757488"/>
                  <a:gd name="connsiteX86" fmla="*/ 646304 w 1417829"/>
                  <a:gd name="connsiteY86" fmla="*/ 142875 h 2757488"/>
                  <a:gd name="connsiteX87" fmla="*/ 560579 w 1417829"/>
                  <a:gd name="connsiteY87" fmla="*/ 85725 h 2757488"/>
                  <a:gd name="connsiteX88" fmla="*/ 503429 w 1417829"/>
                  <a:gd name="connsiteY88" fmla="*/ 57150 h 2757488"/>
                  <a:gd name="connsiteX89" fmla="*/ 417704 w 1417829"/>
                  <a:gd name="connsiteY89" fmla="*/ 28575 h 2757488"/>
                  <a:gd name="connsiteX90" fmla="*/ 360554 w 1417829"/>
                  <a:gd name="connsiteY90" fmla="*/ 0 h 2757488"/>
                  <a:gd name="connsiteX91" fmla="*/ 160529 w 1417829"/>
                  <a:gd name="connsiteY91" fmla="*/ 14288 h 2757488"/>
                  <a:gd name="connsiteX92" fmla="*/ 74804 w 1417829"/>
                  <a:gd name="connsiteY92" fmla="*/ 57150 h 2757488"/>
                  <a:gd name="connsiteX93" fmla="*/ 31942 w 1417829"/>
                  <a:gd name="connsiteY93" fmla="*/ 71438 h 2757488"/>
                  <a:gd name="connsiteX94" fmla="*/ 17654 w 1417829"/>
                  <a:gd name="connsiteY94" fmla="*/ 200025 h 275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417829" h="2757488">
                    <a:moveTo>
                      <a:pt x="46229" y="114300"/>
                    </a:moveTo>
                    <a:cubicBezTo>
                      <a:pt x="41467" y="214313"/>
                      <a:pt x="44361" y="314985"/>
                      <a:pt x="31942" y="414338"/>
                    </a:cubicBezTo>
                    <a:cubicBezTo>
                      <a:pt x="29812" y="431377"/>
                      <a:pt x="0" y="440362"/>
                      <a:pt x="3367" y="457200"/>
                    </a:cubicBezTo>
                    <a:cubicBezTo>
                      <a:pt x="6734" y="474038"/>
                      <a:pt x="30092" y="479907"/>
                      <a:pt x="46229" y="485775"/>
                    </a:cubicBezTo>
                    <a:cubicBezTo>
                      <a:pt x="83137" y="499196"/>
                      <a:pt x="122640" y="504017"/>
                      <a:pt x="160529" y="514350"/>
                    </a:cubicBezTo>
                    <a:cubicBezTo>
                      <a:pt x="175059" y="518313"/>
                      <a:pt x="189104" y="523875"/>
                      <a:pt x="203392" y="528638"/>
                    </a:cubicBezTo>
                    <a:cubicBezTo>
                      <a:pt x="217841" y="550311"/>
                      <a:pt x="246254" y="584785"/>
                      <a:pt x="246254" y="614363"/>
                    </a:cubicBezTo>
                    <a:cubicBezTo>
                      <a:pt x="246254" y="661237"/>
                      <a:pt x="235870" y="827348"/>
                      <a:pt x="217679" y="900113"/>
                    </a:cubicBezTo>
                    <a:cubicBezTo>
                      <a:pt x="210374" y="929334"/>
                      <a:pt x="198629" y="957263"/>
                      <a:pt x="189104" y="985838"/>
                    </a:cubicBezTo>
                    <a:lnTo>
                      <a:pt x="174817" y="1028700"/>
                    </a:lnTo>
                    <a:cubicBezTo>
                      <a:pt x="179579" y="1128713"/>
                      <a:pt x="180789" y="1228958"/>
                      <a:pt x="189104" y="1328738"/>
                    </a:cubicBezTo>
                    <a:cubicBezTo>
                      <a:pt x="190355" y="1343746"/>
                      <a:pt x="196657" y="1358130"/>
                      <a:pt x="203392" y="1371600"/>
                    </a:cubicBezTo>
                    <a:cubicBezTo>
                      <a:pt x="211071" y="1386959"/>
                      <a:pt x="220974" y="1401271"/>
                      <a:pt x="231967" y="1414463"/>
                    </a:cubicBezTo>
                    <a:cubicBezTo>
                      <a:pt x="244902" y="1429985"/>
                      <a:pt x="259307" y="1444390"/>
                      <a:pt x="274829" y="1457325"/>
                    </a:cubicBezTo>
                    <a:cubicBezTo>
                      <a:pt x="288021" y="1468318"/>
                      <a:pt x="303404" y="1476375"/>
                      <a:pt x="317692" y="1485900"/>
                    </a:cubicBezTo>
                    <a:cubicBezTo>
                      <a:pt x="327217" y="1500188"/>
                      <a:pt x="331979" y="1519238"/>
                      <a:pt x="346267" y="1528763"/>
                    </a:cubicBezTo>
                    <a:cubicBezTo>
                      <a:pt x="362605" y="1539655"/>
                      <a:pt x="384536" y="1537655"/>
                      <a:pt x="403417" y="1543050"/>
                    </a:cubicBezTo>
                    <a:cubicBezTo>
                      <a:pt x="417898" y="1547187"/>
                      <a:pt x="433114" y="1550024"/>
                      <a:pt x="446279" y="1557338"/>
                    </a:cubicBezTo>
                    <a:cubicBezTo>
                      <a:pt x="593656" y="1639215"/>
                      <a:pt x="477882" y="1596448"/>
                      <a:pt x="574867" y="1628775"/>
                    </a:cubicBezTo>
                    <a:cubicBezTo>
                      <a:pt x="584392" y="1643063"/>
                      <a:pt x="588881" y="1662537"/>
                      <a:pt x="603442" y="1671638"/>
                    </a:cubicBezTo>
                    <a:cubicBezTo>
                      <a:pt x="628984" y="1687602"/>
                      <a:pt x="664105" y="1683505"/>
                      <a:pt x="689167" y="1700213"/>
                    </a:cubicBezTo>
                    <a:lnTo>
                      <a:pt x="732029" y="1728788"/>
                    </a:lnTo>
                    <a:lnTo>
                      <a:pt x="789179" y="1814513"/>
                    </a:lnTo>
                    <a:cubicBezTo>
                      <a:pt x="798704" y="1828800"/>
                      <a:pt x="812324" y="1841085"/>
                      <a:pt x="817754" y="1857375"/>
                    </a:cubicBezTo>
                    <a:lnTo>
                      <a:pt x="832042" y="1900238"/>
                    </a:lnTo>
                    <a:cubicBezTo>
                      <a:pt x="827279" y="1919288"/>
                      <a:pt x="823149" y="1938507"/>
                      <a:pt x="817754" y="1957388"/>
                    </a:cubicBezTo>
                    <a:cubicBezTo>
                      <a:pt x="813617" y="1971869"/>
                      <a:pt x="815722" y="1991496"/>
                      <a:pt x="803467" y="2000250"/>
                    </a:cubicBezTo>
                    <a:cubicBezTo>
                      <a:pt x="778957" y="2017757"/>
                      <a:pt x="746317" y="2019300"/>
                      <a:pt x="717742" y="2028825"/>
                    </a:cubicBezTo>
                    <a:cubicBezTo>
                      <a:pt x="703454" y="2033588"/>
                      <a:pt x="689490" y="2039460"/>
                      <a:pt x="674879" y="2043113"/>
                    </a:cubicBezTo>
                    <a:cubicBezTo>
                      <a:pt x="636779" y="2052638"/>
                      <a:pt x="597836" y="2059269"/>
                      <a:pt x="560579" y="2071688"/>
                    </a:cubicBezTo>
                    <a:lnTo>
                      <a:pt x="474854" y="2100263"/>
                    </a:lnTo>
                    <a:cubicBezTo>
                      <a:pt x="392962" y="2223099"/>
                      <a:pt x="502004" y="2078543"/>
                      <a:pt x="403417" y="2157413"/>
                    </a:cubicBezTo>
                    <a:cubicBezTo>
                      <a:pt x="369295" y="2184711"/>
                      <a:pt x="377810" y="2208627"/>
                      <a:pt x="360554" y="2243138"/>
                    </a:cubicBezTo>
                    <a:cubicBezTo>
                      <a:pt x="352875" y="2258496"/>
                      <a:pt x="341504" y="2271713"/>
                      <a:pt x="331979" y="2286000"/>
                    </a:cubicBezTo>
                    <a:cubicBezTo>
                      <a:pt x="336742" y="2319338"/>
                      <a:pt x="336590" y="2353757"/>
                      <a:pt x="346267" y="2386013"/>
                    </a:cubicBezTo>
                    <a:cubicBezTo>
                      <a:pt x="356352" y="2419630"/>
                      <a:pt x="388570" y="2442883"/>
                      <a:pt x="417704" y="2457450"/>
                    </a:cubicBezTo>
                    <a:cubicBezTo>
                      <a:pt x="431175" y="2464185"/>
                      <a:pt x="447096" y="2465003"/>
                      <a:pt x="460567" y="2471738"/>
                    </a:cubicBezTo>
                    <a:cubicBezTo>
                      <a:pt x="475925" y="2479417"/>
                      <a:pt x="489142" y="2490788"/>
                      <a:pt x="503429" y="2500313"/>
                    </a:cubicBezTo>
                    <a:cubicBezTo>
                      <a:pt x="537434" y="2602328"/>
                      <a:pt x="515296" y="2560976"/>
                      <a:pt x="560579" y="2628900"/>
                    </a:cubicBezTo>
                    <a:cubicBezTo>
                      <a:pt x="571509" y="2672620"/>
                      <a:pt x="570553" y="2696024"/>
                      <a:pt x="603442" y="2728913"/>
                    </a:cubicBezTo>
                    <a:cubicBezTo>
                      <a:pt x="615584" y="2741055"/>
                      <a:pt x="632017" y="2747963"/>
                      <a:pt x="646304" y="2757488"/>
                    </a:cubicBezTo>
                    <a:cubicBezTo>
                      <a:pt x="747279" y="2737292"/>
                      <a:pt x="694702" y="2750880"/>
                      <a:pt x="803467" y="2714625"/>
                    </a:cubicBezTo>
                    <a:lnTo>
                      <a:pt x="846329" y="2700338"/>
                    </a:lnTo>
                    <a:lnTo>
                      <a:pt x="974917" y="2614613"/>
                    </a:lnTo>
                    <a:lnTo>
                      <a:pt x="1017779" y="2586038"/>
                    </a:lnTo>
                    <a:lnTo>
                      <a:pt x="1060642" y="2557463"/>
                    </a:lnTo>
                    <a:cubicBezTo>
                      <a:pt x="1070167" y="2543175"/>
                      <a:pt x="1075808" y="2525327"/>
                      <a:pt x="1089217" y="2514600"/>
                    </a:cubicBezTo>
                    <a:cubicBezTo>
                      <a:pt x="1100977" y="2505192"/>
                      <a:pt x="1118609" y="2507048"/>
                      <a:pt x="1132079" y="2500313"/>
                    </a:cubicBezTo>
                    <a:cubicBezTo>
                      <a:pt x="1147438" y="2492634"/>
                      <a:pt x="1160654" y="2481263"/>
                      <a:pt x="1174942" y="2471738"/>
                    </a:cubicBezTo>
                    <a:cubicBezTo>
                      <a:pt x="1184467" y="2443163"/>
                      <a:pt x="1207253" y="2415901"/>
                      <a:pt x="1203517" y="2386013"/>
                    </a:cubicBezTo>
                    <a:cubicBezTo>
                      <a:pt x="1193387" y="2304976"/>
                      <a:pt x="1195169" y="2281988"/>
                      <a:pt x="1174942" y="2214563"/>
                    </a:cubicBezTo>
                    <a:cubicBezTo>
                      <a:pt x="1145309" y="2115785"/>
                      <a:pt x="1173090" y="2137746"/>
                      <a:pt x="1103504" y="2114550"/>
                    </a:cubicBezTo>
                    <a:cubicBezTo>
                      <a:pt x="1067622" y="1971024"/>
                      <a:pt x="1087349" y="2037511"/>
                      <a:pt x="1046354" y="1914525"/>
                    </a:cubicBezTo>
                    <a:cubicBezTo>
                      <a:pt x="1046353" y="1914521"/>
                      <a:pt x="1017781" y="1828803"/>
                      <a:pt x="1017779" y="1828800"/>
                    </a:cubicBezTo>
                    <a:cubicBezTo>
                      <a:pt x="946833" y="1722382"/>
                      <a:pt x="1038015" y="1853084"/>
                      <a:pt x="946342" y="1743075"/>
                    </a:cubicBezTo>
                    <a:cubicBezTo>
                      <a:pt x="935349" y="1729884"/>
                      <a:pt x="925446" y="1715571"/>
                      <a:pt x="917767" y="1700213"/>
                    </a:cubicBezTo>
                    <a:cubicBezTo>
                      <a:pt x="911032" y="1686742"/>
                      <a:pt x="912887" y="1669110"/>
                      <a:pt x="903479" y="1657350"/>
                    </a:cubicBezTo>
                    <a:cubicBezTo>
                      <a:pt x="892752" y="1643941"/>
                      <a:pt x="874904" y="1638300"/>
                      <a:pt x="860617" y="1628775"/>
                    </a:cubicBezTo>
                    <a:cubicBezTo>
                      <a:pt x="845638" y="1583839"/>
                      <a:pt x="849333" y="1573627"/>
                      <a:pt x="803467" y="1543050"/>
                    </a:cubicBezTo>
                    <a:cubicBezTo>
                      <a:pt x="790936" y="1534696"/>
                      <a:pt x="774892" y="1533525"/>
                      <a:pt x="760604" y="1528763"/>
                    </a:cubicBezTo>
                    <a:cubicBezTo>
                      <a:pt x="755842" y="1514475"/>
                      <a:pt x="756966" y="1496549"/>
                      <a:pt x="746317" y="1485900"/>
                    </a:cubicBezTo>
                    <a:cubicBezTo>
                      <a:pt x="684239" y="1423822"/>
                      <a:pt x="657706" y="1577445"/>
                      <a:pt x="717742" y="1357313"/>
                    </a:cubicBezTo>
                    <a:cubicBezTo>
                      <a:pt x="722260" y="1340746"/>
                      <a:pt x="731756" y="1323551"/>
                      <a:pt x="746317" y="1314450"/>
                    </a:cubicBezTo>
                    <a:cubicBezTo>
                      <a:pt x="771859" y="1298486"/>
                      <a:pt x="832042" y="1285875"/>
                      <a:pt x="832042" y="1285875"/>
                    </a:cubicBezTo>
                    <a:cubicBezTo>
                      <a:pt x="867951" y="1393606"/>
                      <a:pt x="819514" y="1260820"/>
                      <a:pt x="874904" y="1371600"/>
                    </a:cubicBezTo>
                    <a:cubicBezTo>
                      <a:pt x="881639" y="1385071"/>
                      <a:pt x="879784" y="1402703"/>
                      <a:pt x="889192" y="1414463"/>
                    </a:cubicBezTo>
                    <a:cubicBezTo>
                      <a:pt x="909336" y="1439643"/>
                      <a:pt x="946680" y="1447913"/>
                      <a:pt x="974917" y="1457325"/>
                    </a:cubicBezTo>
                    <a:cubicBezTo>
                      <a:pt x="984442" y="1443038"/>
                      <a:pt x="1001596" y="1431529"/>
                      <a:pt x="1003492" y="1414463"/>
                    </a:cubicBezTo>
                    <a:cubicBezTo>
                      <a:pt x="1009540" y="1360033"/>
                      <a:pt x="986505" y="1332228"/>
                      <a:pt x="974917" y="1285875"/>
                    </a:cubicBezTo>
                    <a:cubicBezTo>
                      <a:pt x="969027" y="1262316"/>
                      <a:pt x="965392" y="1238250"/>
                      <a:pt x="960629" y="1214438"/>
                    </a:cubicBezTo>
                    <a:cubicBezTo>
                      <a:pt x="965392" y="1119188"/>
                      <a:pt x="966655" y="1023698"/>
                      <a:pt x="974917" y="928688"/>
                    </a:cubicBezTo>
                    <a:cubicBezTo>
                      <a:pt x="976222" y="913684"/>
                      <a:pt x="982469" y="899296"/>
                      <a:pt x="989204" y="885825"/>
                    </a:cubicBezTo>
                    <a:cubicBezTo>
                      <a:pt x="996883" y="870466"/>
                      <a:pt x="1005637" y="855105"/>
                      <a:pt x="1017779" y="842963"/>
                    </a:cubicBezTo>
                    <a:cubicBezTo>
                      <a:pt x="1051742" y="809001"/>
                      <a:pt x="1103925" y="799961"/>
                      <a:pt x="1146367" y="785813"/>
                    </a:cubicBezTo>
                    <a:lnTo>
                      <a:pt x="1232092" y="757238"/>
                    </a:lnTo>
                    <a:cubicBezTo>
                      <a:pt x="1246379" y="752476"/>
                      <a:pt x="1262423" y="751304"/>
                      <a:pt x="1274954" y="742950"/>
                    </a:cubicBezTo>
                    <a:cubicBezTo>
                      <a:pt x="1330348" y="706021"/>
                      <a:pt x="1301527" y="719805"/>
                      <a:pt x="1360679" y="700088"/>
                    </a:cubicBezTo>
                    <a:lnTo>
                      <a:pt x="1403542" y="571500"/>
                    </a:lnTo>
                    <a:lnTo>
                      <a:pt x="1417829" y="528638"/>
                    </a:lnTo>
                    <a:cubicBezTo>
                      <a:pt x="1408304" y="490538"/>
                      <a:pt x="1401673" y="451595"/>
                      <a:pt x="1389254" y="414338"/>
                    </a:cubicBezTo>
                    <a:cubicBezTo>
                      <a:pt x="1384492" y="400050"/>
                      <a:pt x="1384375" y="383235"/>
                      <a:pt x="1374967" y="371475"/>
                    </a:cubicBezTo>
                    <a:cubicBezTo>
                      <a:pt x="1364240" y="358066"/>
                      <a:pt x="1346392" y="352425"/>
                      <a:pt x="1332104" y="342900"/>
                    </a:cubicBezTo>
                    <a:cubicBezTo>
                      <a:pt x="1322579" y="328613"/>
                      <a:pt x="1315671" y="312180"/>
                      <a:pt x="1303529" y="300038"/>
                    </a:cubicBezTo>
                    <a:cubicBezTo>
                      <a:pt x="1291387" y="287896"/>
                      <a:pt x="1276358" y="278437"/>
                      <a:pt x="1260667" y="271463"/>
                    </a:cubicBezTo>
                    <a:cubicBezTo>
                      <a:pt x="1099147" y="199676"/>
                      <a:pt x="921121" y="234427"/>
                      <a:pt x="746317" y="228600"/>
                    </a:cubicBezTo>
                    <a:cubicBezTo>
                      <a:pt x="718080" y="219188"/>
                      <a:pt x="680736" y="210918"/>
                      <a:pt x="660592" y="185738"/>
                    </a:cubicBezTo>
                    <a:cubicBezTo>
                      <a:pt x="651184" y="173978"/>
                      <a:pt x="656953" y="153524"/>
                      <a:pt x="646304" y="142875"/>
                    </a:cubicBezTo>
                    <a:cubicBezTo>
                      <a:pt x="622020" y="118591"/>
                      <a:pt x="591296" y="101084"/>
                      <a:pt x="560579" y="85725"/>
                    </a:cubicBezTo>
                    <a:cubicBezTo>
                      <a:pt x="541529" y="76200"/>
                      <a:pt x="523204" y="65060"/>
                      <a:pt x="503429" y="57150"/>
                    </a:cubicBezTo>
                    <a:cubicBezTo>
                      <a:pt x="475463" y="45963"/>
                      <a:pt x="444645" y="42045"/>
                      <a:pt x="417704" y="28575"/>
                    </a:cubicBezTo>
                    <a:lnTo>
                      <a:pt x="360554" y="0"/>
                    </a:lnTo>
                    <a:cubicBezTo>
                      <a:pt x="293879" y="4763"/>
                      <a:pt x="226916" y="6478"/>
                      <a:pt x="160529" y="14288"/>
                    </a:cubicBezTo>
                    <a:cubicBezTo>
                      <a:pt x="113568" y="19813"/>
                      <a:pt x="116297" y="36403"/>
                      <a:pt x="74804" y="57150"/>
                    </a:cubicBezTo>
                    <a:cubicBezTo>
                      <a:pt x="61334" y="63885"/>
                      <a:pt x="46229" y="66675"/>
                      <a:pt x="31942" y="71438"/>
                    </a:cubicBezTo>
                    <a:cubicBezTo>
                      <a:pt x="16307" y="180879"/>
                      <a:pt x="17654" y="137774"/>
                      <a:pt x="17654" y="200025"/>
                    </a:cubicBezTo>
                  </a:path>
                </a:pathLst>
              </a:custGeom>
              <a:solidFill>
                <a:schemeClr val="accent6">
                  <a:lumMod val="40000"/>
                  <a:lumOff val="6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7547183" y="3315227"/>
                <a:ext cx="389882" cy="192172"/>
              </a:xfrm>
              <a:custGeom>
                <a:avLst/>
                <a:gdLst>
                  <a:gd name="connsiteX0" fmla="*/ 7308 w 1264608"/>
                  <a:gd name="connsiteY0" fmla="*/ 81346 h 595696"/>
                  <a:gd name="connsiteX1" fmla="*/ 35883 w 1264608"/>
                  <a:gd name="connsiteY1" fmla="*/ 181359 h 595696"/>
                  <a:gd name="connsiteX2" fmla="*/ 50171 w 1264608"/>
                  <a:gd name="connsiteY2" fmla="*/ 224221 h 595696"/>
                  <a:gd name="connsiteX3" fmla="*/ 107321 w 1264608"/>
                  <a:gd name="connsiteY3" fmla="*/ 309946 h 595696"/>
                  <a:gd name="connsiteX4" fmla="*/ 135896 w 1264608"/>
                  <a:gd name="connsiteY4" fmla="*/ 352809 h 595696"/>
                  <a:gd name="connsiteX5" fmla="*/ 235908 w 1264608"/>
                  <a:gd name="connsiteY5" fmla="*/ 409959 h 595696"/>
                  <a:gd name="connsiteX6" fmla="*/ 278771 w 1264608"/>
                  <a:gd name="connsiteY6" fmla="*/ 424246 h 595696"/>
                  <a:gd name="connsiteX7" fmla="*/ 364496 w 1264608"/>
                  <a:gd name="connsiteY7" fmla="*/ 481396 h 595696"/>
                  <a:gd name="connsiteX8" fmla="*/ 450221 w 1264608"/>
                  <a:gd name="connsiteY8" fmla="*/ 509971 h 595696"/>
                  <a:gd name="connsiteX9" fmla="*/ 564521 w 1264608"/>
                  <a:gd name="connsiteY9" fmla="*/ 538546 h 595696"/>
                  <a:gd name="connsiteX10" fmla="*/ 693108 w 1264608"/>
                  <a:gd name="connsiteY10" fmla="*/ 581409 h 595696"/>
                  <a:gd name="connsiteX11" fmla="*/ 735971 w 1264608"/>
                  <a:gd name="connsiteY11" fmla="*/ 595696 h 595696"/>
                  <a:gd name="connsiteX12" fmla="*/ 878846 w 1264608"/>
                  <a:gd name="connsiteY12" fmla="*/ 581409 h 595696"/>
                  <a:gd name="connsiteX13" fmla="*/ 921708 w 1264608"/>
                  <a:gd name="connsiteY13" fmla="*/ 552834 h 595696"/>
                  <a:gd name="connsiteX14" fmla="*/ 1021721 w 1264608"/>
                  <a:gd name="connsiteY14" fmla="*/ 495684 h 595696"/>
                  <a:gd name="connsiteX15" fmla="*/ 1064583 w 1264608"/>
                  <a:gd name="connsiteY15" fmla="*/ 467109 h 595696"/>
                  <a:gd name="connsiteX16" fmla="*/ 1221746 w 1264608"/>
                  <a:gd name="connsiteY16" fmla="*/ 438534 h 595696"/>
                  <a:gd name="connsiteX17" fmla="*/ 1250321 w 1264608"/>
                  <a:gd name="connsiteY17" fmla="*/ 295659 h 595696"/>
                  <a:gd name="connsiteX18" fmla="*/ 1264608 w 1264608"/>
                  <a:gd name="connsiteY18" fmla="*/ 252796 h 595696"/>
                  <a:gd name="connsiteX19" fmla="*/ 1250321 w 1264608"/>
                  <a:gd name="connsiteY19" fmla="*/ 195646 h 595696"/>
                  <a:gd name="connsiteX20" fmla="*/ 1164596 w 1264608"/>
                  <a:gd name="connsiteY20" fmla="*/ 152784 h 595696"/>
                  <a:gd name="connsiteX21" fmla="*/ 1093158 w 1264608"/>
                  <a:gd name="connsiteY21" fmla="*/ 95634 h 595696"/>
                  <a:gd name="connsiteX22" fmla="*/ 1050296 w 1264608"/>
                  <a:gd name="connsiteY22" fmla="*/ 67059 h 595696"/>
                  <a:gd name="connsiteX23" fmla="*/ 1007433 w 1264608"/>
                  <a:gd name="connsiteY23" fmla="*/ 52771 h 595696"/>
                  <a:gd name="connsiteX24" fmla="*/ 578808 w 1264608"/>
                  <a:gd name="connsiteY24" fmla="*/ 38484 h 595696"/>
                  <a:gd name="connsiteX25" fmla="*/ 193046 w 1264608"/>
                  <a:gd name="connsiteY25" fmla="*/ 38484 h 595696"/>
                  <a:gd name="connsiteX26" fmla="*/ 78746 w 1264608"/>
                  <a:gd name="connsiteY26" fmla="*/ 67059 h 595696"/>
                  <a:gd name="connsiteX27" fmla="*/ 7308 w 1264608"/>
                  <a:gd name="connsiteY27" fmla="*/ 81346 h 5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64608" h="595696">
                    <a:moveTo>
                      <a:pt x="7308" y="81346"/>
                    </a:moveTo>
                    <a:cubicBezTo>
                      <a:pt x="164" y="100396"/>
                      <a:pt x="0" y="55769"/>
                      <a:pt x="35883" y="181359"/>
                    </a:cubicBezTo>
                    <a:cubicBezTo>
                      <a:pt x="40020" y="195840"/>
                      <a:pt x="42857" y="211056"/>
                      <a:pt x="50171" y="224221"/>
                    </a:cubicBezTo>
                    <a:cubicBezTo>
                      <a:pt x="66850" y="254242"/>
                      <a:pt x="88271" y="281371"/>
                      <a:pt x="107321" y="309946"/>
                    </a:cubicBezTo>
                    <a:cubicBezTo>
                      <a:pt x="116846" y="324234"/>
                      <a:pt x="121608" y="343284"/>
                      <a:pt x="135896" y="352809"/>
                    </a:cubicBezTo>
                    <a:cubicBezTo>
                      <a:pt x="178941" y="381506"/>
                      <a:pt x="185153" y="388207"/>
                      <a:pt x="235908" y="409959"/>
                    </a:cubicBezTo>
                    <a:cubicBezTo>
                      <a:pt x="249751" y="415892"/>
                      <a:pt x="264483" y="419484"/>
                      <a:pt x="278771" y="424246"/>
                    </a:cubicBezTo>
                    <a:cubicBezTo>
                      <a:pt x="307346" y="443296"/>
                      <a:pt x="331915" y="470536"/>
                      <a:pt x="364496" y="481396"/>
                    </a:cubicBezTo>
                    <a:cubicBezTo>
                      <a:pt x="393071" y="490921"/>
                      <a:pt x="421000" y="502666"/>
                      <a:pt x="450221" y="509971"/>
                    </a:cubicBezTo>
                    <a:cubicBezTo>
                      <a:pt x="488321" y="519496"/>
                      <a:pt x="527264" y="526127"/>
                      <a:pt x="564521" y="538546"/>
                    </a:cubicBezTo>
                    <a:lnTo>
                      <a:pt x="693108" y="581409"/>
                    </a:lnTo>
                    <a:lnTo>
                      <a:pt x="735971" y="595696"/>
                    </a:lnTo>
                    <a:cubicBezTo>
                      <a:pt x="783596" y="590934"/>
                      <a:pt x="832209" y="592171"/>
                      <a:pt x="878846" y="581409"/>
                    </a:cubicBezTo>
                    <a:cubicBezTo>
                      <a:pt x="895578" y="577548"/>
                      <a:pt x="907735" y="562815"/>
                      <a:pt x="921708" y="552834"/>
                    </a:cubicBezTo>
                    <a:cubicBezTo>
                      <a:pt x="997393" y="498772"/>
                      <a:pt x="952165" y="518868"/>
                      <a:pt x="1021721" y="495684"/>
                    </a:cubicBezTo>
                    <a:cubicBezTo>
                      <a:pt x="1036008" y="486159"/>
                      <a:pt x="1049225" y="474788"/>
                      <a:pt x="1064583" y="467109"/>
                    </a:cubicBezTo>
                    <a:cubicBezTo>
                      <a:pt x="1108634" y="445083"/>
                      <a:pt x="1182341" y="443460"/>
                      <a:pt x="1221746" y="438534"/>
                    </a:cubicBezTo>
                    <a:cubicBezTo>
                      <a:pt x="1254024" y="341696"/>
                      <a:pt x="1217486" y="459833"/>
                      <a:pt x="1250321" y="295659"/>
                    </a:cubicBezTo>
                    <a:cubicBezTo>
                      <a:pt x="1253275" y="280891"/>
                      <a:pt x="1259846" y="267084"/>
                      <a:pt x="1264608" y="252796"/>
                    </a:cubicBezTo>
                    <a:cubicBezTo>
                      <a:pt x="1259846" y="233746"/>
                      <a:pt x="1261213" y="211984"/>
                      <a:pt x="1250321" y="195646"/>
                    </a:cubicBezTo>
                    <a:cubicBezTo>
                      <a:pt x="1234494" y="171906"/>
                      <a:pt x="1189047" y="160934"/>
                      <a:pt x="1164596" y="152784"/>
                    </a:cubicBezTo>
                    <a:cubicBezTo>
                      <a:pt x="1116426" y="80528"/>
                      <a:pt x="1162171" y="130140"/>
                      <a:pt x="1093158" y="95634"/>
                    </a:cubicBezTo>
                    <a:cubicBezTo>
                      <a:pt x="1077799" y="87955"/>
                      <a:pt x="1065654" y="74738"/>
                      <a:pt x="1050296" y="67059"/>
                    </a:cubicBezTo>
                    <a:cubicBezTo>
                      <a:pt x="1036825" y="60324"/>
                      <a:pt x="1022466" y="53682"/>
                      <a:pt x="1007433" y="52771"/>
                    </a:cubicBezTo>
                    <a:cubicBezTo>
                      <a:pt x="864740" y="44123"/>
                      <a:pt x="721683" y="43246"/>
                      <a:pt x="578808" y="38484"/>
                    </a:cubicBezTo>
                    <a:cubicBezTo>
                      <a:pt x="424876" y="0"/>
                      <a:pt x="487758" y="9963"/>
                      <a:pt x="193046" y="38484"/>
                    </a:cubicBezTo>
                    <a:cubicBezTo>
                      <a:pt x="153956" y="42267"/>
                      <a:pt x="78746" y="67059"/>
                      <a:pt x="78746" y="67059"/>
                    </a:cubicBezTo>
                    <a:cubicBezTo>
                      <a:pt x="27022" y="101541"/>
                      <a:pt x="14452" y="62296"/>
                      <a:pt x="7308" y="81346"/>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13"/>
          <p:cNvGrpSpPr/>
          <p:nvPr/>
        </p:nvGrpSpPr>
        <p:grpSpPr>
          <a:xfrm>
            <a:off x="8380584" y="1952777"/>
            <a:ext cx="2153589" cy="2886734"/>
            <a:chOff x="533400" y="381000"/>
            <a:chExt cx="2153589" cy="2886734"/>
          </a:xfrm>
        </p:grpSpPr>
        <p:grpSp>
          <p:nvGrpSpPr>
            <p:cNvPr id="15" name="Group 51"/>
            <p:cNvGrpSpPr/>
            <p:nvPr/>
          </p:nvGrpSpPr>
          <p:grpSpPr>
            <a:xfrm>
              <a:off x="533400" y="381000"/>
              <a:ext cx="2153589" cy="2886734"/>
              <a:chOff x="2806682" y="1913866"/>
              <a:chExt cx="2153589" cy="2886734"/>
            </a:xfrm>
          </p:grpSpPr>
          <p:sp>
            <p:nvSpPr>
              <p:cNvPr id="17" name="Oval 16"/>
              <p:cNvSpPr/>
              <p:nvPr/>
            </p:nvSpPr>
            <p:spPr>
              <a:xfrm rot="10213681">
                <a:off x="2877860" y="2230940"/>
                <a:ext cx="310259" cy="715385"/>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1148156">
                <a:off x="3067008" y="2371926"/>
                <a:ext cx="212023" cy="386752"/>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4902966">
                <a:off x="2971928" y="2710794"/>
                <a:ext cx="269736" cy="38757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810000" y="2971800"/>
                <a:ext cx="914400" cy="1524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19657155">
                <a:off x="3564712" y="3684064"/>
                <a:ext cx="354002" cy="609600"/>
              </a:xfrm>
              <a:prstGeom prst="trapezoid">
                <a:avLst>
                  <a:gd name="adj" fmla="val 3214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3048000" y="3657600"/>
                <a:ext cx="762000" cy="1143000"/>
              </a:xfrm>
              <a:prstGeom prst="trapezoid">
                <a:avLst>
                  <a:gd name="adj" fmla="val 3214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erge 22"/>
              <p:cNvSpPr/>
              <p:nvPr/>
            </p:nvSpPr>
            <p:spPr>
              <a:xfrm>
                <a:off x="3124200" y="3429000"/>
                <a:ext cx="609600" cy="609600"/>
              </a:xfrm>
              <a:prstGeom prst="flowChartMerg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19"/>
              <p:cNvGrpSpPr/>
              <p:nvPr/>
            </p:nvGrpSpPr>
            <p:grpSpPr>
              <a:xfrm>
                <a:off x="3886200" y="2743200"/>
                <a:ext cx="762000" cy="1295400"/>
                <a:chOff x="6073889" y="2761019"/>
                <a:chExt cx="872936" cy="1506181"/>
              </a:xfrm>
            </p:grpSpPr>
            <p:grpSp>
              <p:nvGrpSpPr>
                <p:cNvPr id="52" name="Group 13"/>
                <p:cNvGrpSpPr/>
                <p:nvPr/>
              </p:nvGrpSpPr>
              <p:grpSpPr>
                <a:xfrm>
                  <a:off x="6324600" y="3200400"/>
                  <a:ext cx="381000" cy="1066800"/>
                  <a:chOff x="1463040" y="844062"/>
                  <a:chExt cx="685800" cy="1957755"/>
                </a:xfrm>
              </p:grpSpPr>
              <p:sp>
                <p:nvSpPr>
                  <p:cNvPr id="55" name="Pentagon 54"/>
                  <p:cNvSpPr/>
                  <p:nvPr/>
                </p:nvSpPr>
                <p:spPr>
                  <a:xfrm rot="5400000">
                    <a:off x="1104900" y="1925516"/>
                    <a:ext cx="1371600" cy="381001"/>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1463040" y="844062"/>
                    <a:ext cx="685800" cy="908538"/>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Parallelogram 52"/>
                <p:cNvSpPr/>
                <p:nvPr/>
              </p:nvSpPr>
              <p:spPr>
                <a:xfrm rot="18360858">
                  <a:off x="6443457" y="2994345"/>
                  <a:ext cx="721939" cy="284797"/>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Parallelogram 53"/>
                <p:cNvSpPr/>
                <p:nvPr/>
              </p:nvSpPr>
              <p:spPr>
                <a:xfrm rot="3239142" flipH="1">
                  <a:off x="5860561" y="2974347"/>
                  <a:ext cx="721939" cy="295284"/>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Oval 24"/>
              <p:cNvSpPr/>
              <p:nvPr/>
            </p:nvSpPr>
            <p:spPr>
              <a:xfrm>
                <a:off x="3810000" y="1981200"/>
                <a:ext cx="914400" cy="12192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ardrop 25"/>
              <p:cNvSpPr/>
              <p:nvPr/>
            </p:nvSpPr>
            <p:spPr>
              <a:xfrm rot="13665137">
                <a:off x="3900243" y="1837666"/>
                <a:ext cx="533400" cy="685800"/>
              </a:xfrm>
              <a:prstGeom prst="teardrop">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p:cNvSpPr/>
              <p:nvPr/>
            </p:nvSpPr>
            <p:spPr>
              <a:xfrm rot="17431144">
                <a:off x="4302195" y="2045813"/>
                <a:ext cx="509012" cy="535031"/>
              </a:xfrm>
              <a:prstGeom prst="teardrop">
                <a:avLst>
                  <a:gd name="adj" fmla="val 127034"/>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21046149">
                <a:off x="4583344" y="2983116"/>
                <a:ext cx="376927" cy="10116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4863074">
                <a:off x="4149988" y="3492861"/>
                <a:ext cx="368763" cy="100201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loud 29"/>
              <p:cNvSpPr/>
              <p:nvPr/>
            </p:nvSpPr>
            <p:spPr>
              <a:xfrm rot="16622943">
                <a:off x="2561917" y="3370526"/>
                <a:ext cx="810760" cy="321229"/>
              </a:xfrm>
              <a:prstGeom prst="clou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loud 30"/>
              <p:cNvSpPr/>
              <p:nvPr/>
            </p:nvSpPr>
            <p:spPr>
              <a:xfrm rot="16044977">
                <a:off x="3456583" y="3425172"/>
                <a:ext cx="757064" cy="321229"/>
              </a:xfrm>
              <a:prstGeom prst="clou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1539158">
                <a:off x="2946991" y="3684706"/>
                <a:ext cx="419235" cy="601755"/>
              </a:xfrm>
              <a:prstGeom prst="trapezoid">
                <a:avLst>
                  <a:gd name="adj" fmla="val 3214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124200" y="2971800"/>
                <a:ext cx="609600" cy="8382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p:cNvSpPr/>
              <p:nvPr/>
            </p:nvSpPr>
            <p:spPr>
              <a:xfrm rot="13665137">
                <a:off x="3071223" y="2812391"/>
                <a:ext cx="412152" cy="508791"/>
              </a:xfrm>
              <a:prstGeom prst="teardrop">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2"/>
              <p:cNvGrpSpPr/>
              <p:nvPr/>
            </p:nvGrpSpPr>
            <p:grpSpPr>
              <a:xfrm rot="7718142">
                <a:off x="2947801" y="2980004"/>
                <a:ext cx="232975" cy="440791"/>
                <a:chOff x="1066800" y="914400"/>
                <a:chExt cx="762000" cy="1143000"/>
              </a:xfrm>
            </p:grpSpPr>
            <p:sp>
              <p:nvSpPr>
                <p:cNvPr id="49" name="Isosceles Triangle 48"/>
                <p:cNvSpPr/>
                <p:nvPr/>
              </p:nvSpPr>
              <p:spPr>
                <a:xfrm>
                  <a:off x="1066800" y="1371600"/>
                  <a:ext cx="762000" cy="6858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p:cNvSpPr/>
                <p:nvPr/>
              </p:nvSpPr>
              <p:spPr>
                <a:xfrm flipH="1" flipV="1">
                  <a:off x="1066800" y="914400"/>
                  <a:ext cx="762000" cy="6858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1257300" y="1371600"/>
                  <a:ext cx="342900" cy="2667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ardrop 35"/>
              <p:cNvSpPr/>
              <p:nvPr/>
            </p:nvSpPr>
            <p:spPr>
              <a:xfrm rot="16200000">
                <a:off x="3438248" y="3038752"/>
                <a:ext cx="437314" cy="303410"/>
              </a:xfrm>
              <a:prstGeom prst="teardrop">
                <a:avLst>
                  <a:gd name="adj" fmla="val 12703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3"/>
              <p:cNvGrpSpPr/>
              <p:nvPr/>
            </p:nvGrpSpPr>
            <p:grpSpPr>
              <a:xfrm rot="3806327">
                <a:off x="3668557" y="3139693"/>
                <a:ext cx="250980" cy="350011"/>
                <a:chOff x="1066800" y="914400"/>
                <a:chExt cx="762000" cy="1143000"/>
              </a:xfrm>
            </p:grpSpPr>
            <p:sp>
              <p:nvSpPr>
                <p:cNvPr id="46" name="Isosceles Triangle 45"/>
                <p:cNvSpPr/>
                <p:nvPr/>
              </p:nvSpPr>
              <p:spPr>
                <a:xfrm>
                  <a:off x="1066800" y="1371600"/>
                  <a:ext cx="762000" cy="6858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p:cNvSpPr/>
                <p:nvPr/>
              </p:nvSpPr>
              <p:spPr>
                <a:xfrm flipH="1" flipV="1">
                  <a:off x="1066800" y="914400"/>
                  <a:ext cx="762000" cy="6858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1257300" y="1371600"/>
                  <a:ext cx="342900" cy="2667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Oval 37"/>
              <p:cNvSpPr/>
              <p:nvPr/>
            </p:nvSpPr>
            <p:spPr>
              <a:xfrm rot="15972603">
                <a:off x="3132591" y="3905923"/>
                <a:ext cx="209050" cy="670679"/>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2309058">
                <a:off x="3386006" y="3850291"/>
                <a:ext cx="280046" cy="405456"/>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5629544">
                <a:off x="3423341" y="3856171"/>
                <a:ext cx="346099" cy="50730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21135956">
                <a:off x="3757696" y="3902652"/>
                <a:ext cx="269736" cy="37336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2819400" y="4114800"/>
                <a:ext cx="381000" cy="304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2971800" y="4038600"/>
                <a:ext cx="152400" cy="228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4724400" y="3733800"/>
                <a:ext cx="152400" cy="228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11148156">
                <a:off x="2982693" y="2525904"/>
                <a:ext cx="235133" cy="22742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p:cNvSpPr/>
            <p:nvPr/>
          </p:nvSpPr>
          <p:spPr>
            <a:xfrm>
              <a:off x="1967528" y="381000"/>
              <a:ext cx="196821" cy="524532"/>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3502016" y="2502628"/>
            <a:ext cx="4814153" cy="3718032"/>
            <a:chOff x="304800" y="228600"/>
            <a:chExt cx="8583828" cy="6629400"/>
          </a:xfrm>
        </p:grpSpPr>
        <p:sp>
          <p:nvSpPr>
            <p:cNvPr id="60" name="Rectangle 59"/>
            <p:cNvSpPr/>
            <p:nvPr/>
          </p:nvSpPr>
          <p:spPr>
            <a:xfrm>
              <a:off x="4072521" y="5165125"/>
              <a:ext cx="1066800" cy="11430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ame 60"/>
            <p:cNvSpPr/>
            <p:nvPr/>
          </p:nvSpPr>
          <p:spPr>
            <a:xfrm>
              <a:off x="4224921" y="5393724"/>
              <a:ext cx="381000" cy="854675"/>
            </a:xfrm>
            <a:prstGeom prst="fram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Frame 61"/>
            <p:cNvSpPr/>
            <p:nvPr/>
          </p:nvSpPr>
          <p:spPr>
            <a:xfrm>
              <a:off x="4605921" y="5393724"/>
              <a:ext cx="381000" cy="854675"/>
            </a:xfrm>
            <a:prstGeom prst="fram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Rectangle 62"/>
            <p:cNvSpPr/>
            <p:nvPr/>
          </p:nvSpPr>
          <p:spPr>
            <a:xfrm>
              <a:off x="5152768" y="5088925"/>
              <a:ext cx="609600" cy="1219200"/>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3451653" y="5088924"/>
              <a:ext cx="626077" cy="1232647"/>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rot="5400000">
              <a:off x="4401973" y="4427778"/>
              <a:ext cx="381000" cy="10936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rot="5400000">
              <a:off x="4359391" y="4004195"/>
              <a:ext cx="457200" cy="1102659"/>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rot="5400000">
              <a:off x="4283191" y="3470795"/>
              <a:ext cx="609600" cy="1102659"/>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166"/>
            <p:cNvGrpSpPr/>
            <p:nvPr/>
          </p:nvGrpSpPr>
          <p:grpSpPr>
            <a:xfrm>
              <a:off x="4162168" y="3896619"/>
              <a:ext cx="833718" cy="215153"/>
              <a:chOff x="4343400" y="3608294"/>
              <a:chExt cx="833718" cy="215153"/>
            </a:xfrm>
          </p:grpSpPr>
          <p:sp>
            <p:nvSpPr>
              <p:cNvPr id="291" name="Oval 290"/>
              <p:cNvSpPr/>
              <p:nvPr/>
            </p:nvSpPr>
            <p:spPr>
              <a:xfrm>
                <a:off x="4343400" y="3608294"/>
                <a:ext cx="215153" cy="210671"/>
              </a:xfrm>
              <a:prstGeom prst="ellipse">
                <a:avLst/>
              </a:prstGeom>
              <a:solidFill>
                <a:schemeClr val="bg1"/>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a:off x="4666130" y="3612776"/>
                <a:ext cx="215153" cy="210671"/>
              </a:xfrm>
              <a:prstGeom prst="ellipse">
                <a:avLst/>
              </a:prstGeom>
              <a:solidFill>
                <a:schemeClr val="bg1"/>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p:nvSpPr>
            <p:spPr>
              <a:xfrm>
                <a:off x="4961965" y="3608294"/>
                <a:ext cx="215153" cy="210671"/>
              </a:xfrm>
              <a:prstGeom prst="ellipse">
                <a:avLst/>
              </a:prstGeom>
              <a:solidFill>
                <a:schemeClr val="bg1"/>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Rounded Rectangle 68"/>
            <p:cNvSpPr/>
            <p:nvPr/>
          </p:nvSpPr>
          <p:spPr>
            <a:xfrm>
              <a:off x="4009768" y="3564925"/>
              <a:ext cx="1143000" cy="152400"/>
            </a:xfrm>
            <a:prstGeom prst="roundRect">
              <a:avLst>
                <a:gd name="adj" fmla="val 36275"/>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rot="5400000">
              <a:off x="3599632" y="4625002"/>
              <a:ext cx="291354"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rot="5400000">
              <a:off x="5311891" y="4625002"/>
              <a:ext cx="291354"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rot="5400000">
              <a:off x="3518102" y="4248121"/>
              <a:ext cx="451992" cy="609600"/>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rot="5400000">
              <a:off x="5231572" y="4248121"/>
              <a:ext cx="451992" cy="609600"/>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rot="5400000">
              <a:off x="3522221" y="3786802"/>
              <a:ext cx="451992" cy="609600"/>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rot="5400000">
              <a:off x="5231572" y="3790921"/>
              <a:ext cx="451992" cy="609600"/>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3400168" y="3717325"/>
              <a:ext cx="685800" cy="152400"/>
            </a:xfrm>
            <a:prstGeom prst="roundRect">
              <a:avLst>
                <a:gd name="adj" fmla="val 36275"/>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a:off x="5119817" y="3733801"/>
              <a:ext cx="685800" cy="152400"/>
            </a:xfrm>
            <a:prstGeom prst="roundRect">
              <a:avLst>
                <a:gd name="adj" fmla="val 36275"/>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rot="5400000">
              <a:off x="4317172" y="2952721"/>
              <a:ext cx="528192" cy="685800"/>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a:off x="4238368" y="1659925"/>
              <a:ext cx="685800" cy="1295400"/>
            </a:xfrm>
            <a:prstGeom prst="trapezoid">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4168346" y="2895601"/>
              <a:ext cx="790833" cy="150340"/>
            </a:xfrm>
            <a:prstGeom prst="roundRect">
              <a:avLst>
                <a:gd name="adj" fmla="val 36275"/>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a:off x="4361935" y="1523999"/>
              <a:ext cx="436606" cy="172995"/>
            </a:xfrm>
            <a:prstGeom prst="roundRect">
              <a:avLst>
                <a:gd name="adj" fmla="val 36275"/>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rot="5400000">
              <a:off x="4526692" y="1276867"/>
              <a:ext cx="111209" cy="432486"/>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a:off x="4419600" y="1369130"/>
              <a:ext cx="304800" cy="45719"/>
            </a:xfrm>
            <a:prstGeom prst="roundRect">
              <a:avLst>
                <a:gd name="adj" fmla="val 362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2561968" y="4326925"/>
              <a:ext cx="877330" cy="1994647"/>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5768546" y="4326925"/>
              <a:ext cx="877330" cy="1994647"/>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1227438" y="4322806"/>
              <a:ext cx="1336590" cy="1994647"/>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341870" y="4318687"/>
              <a:ext cx="877330" cy="1994647"/>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rot="5400000">
              <a:off x="1579436" y="4122529"/>
              <a:ext cx="609600" cy="1323191"/>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a:off x="1190368" y="4326925"/>
              <a:ext cx="1371600" cy="152400"/>
            </a:xfrm>
            <a:prstGeom prst="roundRect">
              <a:avLst>
                <a:gd name="adj" fmla="val 36275"/>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6629400" y="4312509"/>
              <a:ext cx="1336590" cy="1994647"/>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rot="5400000">
              <a:off x="6979339" y="4103994"/>
              <a:ext cx="609600" cy="1323191"/>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a:off x="6590271" y="4308390"/>
              <a:ext cx="1371600" cy="152400"/>
            </a:xfrm>
            <a:prstGeom prst="roundRect">
              <a:avLst>
                <a:gd name="adj" fmla="val 36275"/>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7970108" y="4322806"/>
              <a:ext cx="877330" cy="1994647"/>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a:off x="1190368" y="5012725"/>
              <a:ext cx="1371600" cy="76200"/>
            </a:xfrm>
            <a:prstGeom prst="roundRect">
              <a:avLst>
                <a:gd name="adj" fmla="val 36275"/>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a:off x="6606746" y="5033320"/>
              <a:ext cx="1371600" cy="76200"/>
            </a:xfrm>
            <a:prstGeom prst="roundRect">
              <a:avLst>
                <a:gd name="adj" fmla="val 36275"/>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a:off x="3400168" y="4250725"/>
              <a:ext cx="685800" cy="76200"/>
            </a:xfrm>
            <a:prstGeom prst="roundRect">
              <a:avLst>
                <a:gd name="adj" fmla="val 36275"/>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a:off x="5095103" y="4242487"/>
              <a:ext cx="685800" cy="76200"/>
            </a:xfrm>
            <a:prstGeom prst="roundRect">
              <a:avLst>
                <a:gd name="adj" fmla="val 36275"/>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a:off x="7930979" y="4254843"/>
              <a:ext cx="914400" cy="76200"/>
            </a:xfrm>
            <a:prstGeom prst="roundRect">
              <a:avLst>
                <a:gd name="adj" fmla="val 36275"/>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55"/>
            <p:cNvGrpSpPr/>
            <p:nvPr/>
          </p:nvGrpSpPr>
          <p:grpSpPr>
            <a:xfrm>
              <a:off x="304800" y="4289854"/>
              <a:ext cx="939114" cy="698157"/>
              <a:chOff x="486032" y="4001529"/>
              <a:chExt cx="939114" cy="698157"/>
            </a:xfrm>
          </p:grpSpPr>
          <p:sp>
            <p:nvSpPr>
              <p:cNvPr id="288" name="Rounded Rectangle 287"/>
              <p:cNvSpPr/>
              <p:nvPr/>
            </p:nvSpPr>
            <p:spPr>
              <a:xfrm>
                <a:off x="494270" y="4001529"/>
                <a:ext cx="914400" cy="76200"/>
              </a:xfrm>
              <a:prstGeom prst="roundRect">
                <a:avLst>
                  <a:gd name="adj" fmla="val 36275"/>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ounded Rectangle 288"/>
              <p:cNvSpPr/>
              <p:nvPr/>
            </p:nvSpPr>
            <p:spPr>
              <a:xfrm>
                <a:off x="486032" y="4287794"/>
                <a:ext cx="914400" cy="76200"/>
              </a:xfrm>
              <a:prstGeom prst="roundRect">
                <a:avLst>
                  <a:gd name="adj" fmla="val 36275"/>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ounded Rectangle 289"/>
              <p:cNvSpPr/>
              <p:nvPr/>
            </p:nvSpPr>
            <p:spPr>
              <a:xfrm>
                <a:off x="510746" y="4623486"/>
                <a:ext cx="914400" cy="76200"/>
              </a:xfrm>
              <a:prstGeom prst="roundRect">
                <a:avLst>
                  <a:gd name="adj" fmla="val 36275"/>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ounded Rectangle 99"/>
            <p:cNvSpPr/>
            <p:nvPr/>
          </p:nvSpPr>
          <p:spPr>
            <a:xfrm>
              <a:off x="7941276" y="4637903"/>
              <a:ext cx="914400" cy="76200"/>
            </a:xfrm>
            <a:prstGeom prst="roundRect">
              <a:avLst>
                <a:gd name="adj" fmla="val 36275"/>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7965989" y="4973595"/>
              <a:ext cx="914400" cy="76200"/>
            </a:xfrm>
            <a:prstGeom prst="roundRect">
              <a:avLst>
                <a:gd name="adj" fmla="val 36275"/>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a:off x="2561968" y="4326925"/>
              <a:ext cx="914400" cy="76200"/>
            </a:xfrm>
            <a:prstGeom prst="roundRect">
              <a:avLst>
                <a:gd name="adj" fmla="val 36275"/>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2549611" y="4604952"/>
              <a:ext cx="914400" cy="76200"/>
            </a:xfrm>
            <a:prstGeom prst="roundRect">
              <a:avLst>
                <a:gd name="adj" fmla="val 36275"/>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a:off x="2541373" y="4909751"/>
              <a:ext cx="914400" cy="76200"/>
            </a:xfrm>
            <a:prstGeom prst="roundRect">
              <a:avLst>
                <a:gd name="adj" fmla="val 36275"/>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56"/>
            <p:cNvGrpSpPr/>
            <p:nvPr/>
          </p:nvGrpSpPr>
          <p:grpSpPr>
            <a:xfrm>
              <a:off x="5747952" y="4277501"/>
              <a:ext cx="862914" cy="755819"/>
              <a:chOff x="562232" y="4001530"/>
              <a:chExt cx="862914" cy="681443"/>
            </a:xfrm>
          </p:grpSpPr>
          <p:sp>
            <p:nvSpPr>
              <p:cNvPr id="285" name="Rounded Rectangle 284"/>
              <p:cNvSpPr/>
              <p:nvPr/>
            </p:nvSpPr>
            <p:spPr>
              <a:xfrm>
                <a:off x="562232" y="4001530"/>
                <a:ext cx="846438" cy="68702"/>
              </a:xfrm>
              <a:prstGeom prst="roundRect">
                <a:avLst>
                  <a:gd name="adj" fmla="val 36275"/>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ounded Rectangle 285"/>
              <p:cNvSpPr/>
              <p:nvPr/>
            </p:nvSpPr>
            <p:spPr>
              <a:xfrm>
                <a:off x="562232" y="4276335"/>
                <a:ext cx="852616" cy="83554"/>
              </a:xfrm>
              <a:prstGeom prst="roundRect">
                <a:avLst>
                  <a:gd name="adj" fmla="val 36275"/>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ounded Rectangle 286"/>
              <p:cNvSpPr/>
              <p:nvPr/>
            </p:nvSpPr>
            <p:spPr>
              <a:xfrm>
                <a:off x="562232" y="4619842"/>
                <a:ext cx="862914" cy="63131"/>
              </a:xfrm>
              <a:prstGeom prst="roundRect">
                <a:avLst>
                  <a:gd name="adj" fmla="val 362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67"/>
            <p:cNvGrpSpPr/>
            <p:nvPr/>
          </p:nvGrpSpPr>
          <p:grpSpPr>
            <a:xfrm>
              <a:off x="1449860" y="4566307"/>
              <a:ext cx="833718" cy="218545"/>
              <a:chOff x="4343400" y="3600420"/>
              <a:chExt cx="833718" cy="218545"/>
            </a:xfrm>
          </p:grpSpPr>
          <p:sp>
            <p:nvSpPr>
              <p:cNvPr id="282" name="Oval 281"/>
              <p:cNvSpPr/>
              <p:nvPr/>
            </p:nvSpPr>
            <p:spPr>
              <a:xfrm>
                <a:off x="4343400" y="3608294"/>
                <a:ext cx="215153" cy="210671"/>
              </a:xfrm>
              <a:prstGeom prst="ellipse">
                <a:avLst/>
              </a:prstGeom>
              <a:solidFill>
                <a:schemeClr val="bg1"/>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a:off x="4641417" y="3600420"/>
                <a:ext cx="215153" cy="210671"/>
              </a:xfrm>
              <a:prstGeom prst="ellipse">
                <a:avLst/>
              </a:prstGeom>
              <a:solidFill>
                <a:schemeClr val="bg1"/>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a:off x="4961965" y="3608294"/>
                <a:ext cx="215153" cy="210671"/>
              </a:xfrm>
              <a:prstGeom prst="ellipse">
                <a:avLst/>
              </a:prstGeom>
              <a:solidFill>
                <a:schemeClr val="bg1"/>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71"/>
            <p:cNvGrpSpPr/>
            <p:nvPr/>
          </p:nvGrpSpPr>
          <p:grpSpPr>
            <a:xfrm>
              <a:off x="6847703" y="4605073"/>
              <a:ext cx="833718" cy="215153"/>
              <a:chOff x="4343400" y="3608294"/>
              <a:chExt cx="833718" cy="215153"/>
            </a:xfrm>
          </p:grpSpPr>
          <p:sp>
            <p:nvSpPr>
              <p:cNvPr id="279" name="Oval 278"/>
              <p:cNvSpPr/>
              <p:nvPr/>
            </p:nvSpPr>
            <p:spPr>
              <a:xfrm>
                <a:off x="4343400" y="3608294"/>
                <a:ext cx="215153" cy="210671"/>
              </a:xfrm>
              <a:prstGeom prst="ellipse">
                <a:avLst/>
              </a:prstGeom>
              <a:solidFill>
                <a:schemeClr val="bg1"/>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a:off x="4666130" y="3612776"/>
                <a:ext cx="215153" cy="210671"/>
              </a:xfrm>
              <a:prstGeom prst="ellipse">
                <a:avLst/>
              </a:prstGeom>
              <a:solidFill>
                <a:schemeClr val="bg1"/>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a:off x="4961965" y="3608294"/>
                <a:ext cx="215153" cy="210671"/>
              </a:xfrm>
              <a:prstGeom prst="ellipse">
                <a:avLst/>
              </a:prstGeom>
              <a:solidFill>
                <a:schemeClr val="bg1"/>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32"/>
            <p:cNvGrpSpPr/>
            <p:nvPr/>
          </p:nvGrpSpPr>
          <p:grpSpPr>
            <a:xfrm flipH="1">
              <a:off x="4495800" y="228600"/>
              <a:ext cx="381000" cy="1143000"/>
              <a:chOff x="5678236" y="412840"/>
              <a:chExt cx="1408364" cy="2939960"/>
            </a:xfrm>
            <a:solidFill>
              <a:srgbClr val="FFC000"/>
            </a:solidFill>
          </p:grpSpPr>
          <p:sp>
            <p:nvSpPr>
              <p:cNvPr id="271" name="Flowchart: Manual Operation 270"/>
              <p:cNvSpPr/>
              <p:nvPr/>
            </p:nvSpPr>
            <p:spPr>
              <a:xfrm rot="10800000">
                <a:off x="6781800" y="2286000"/>
                <a:ext cx="228600" cy="990600"/>
              </a:xfrm>
              <a:prstGeom prst="flowChartManualOperati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lowchart: Manual Operation 271"/>
              <p:cNvSpPr/>
              <p:nvPr/>
            </p:nvSpPr>
            <p:spPr>
              <a:xfrm rot="10800000">
                <a:off x="6477000" y="2286000"/>
                <a:ext cx="228600" cy="990600"/>
              </a:xfrm>
              <a:prstGeom prst="flowChartManualOperati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lowchart: Manual Operation 272"/>
              <p:cNvSpPr/>
              <p:nvPr/>
            </p:nvSpPr>
            <p:spPr>
              <a:xfrm rot="10800000">
                <a:off x="6400800" y="1371600"/>
                <a:ext cx="685800" cy="1371600"/>
              </a:xfrm>
              <a:prstGeom prst="flowChartManualOperati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p:cNvSpPr/>
              <p:nvPr/>
            </p:nvSpPr>
            <p:spPr>
              <a:xfrm rot="18106528">
                <a:off x="6071408" y="512163"/>
                <a:ext cx="106562" cy="71856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lowchart: Extract 274"/>
              <p:cNvSpPr/>
              <p:nvPr/>
            </p:nvSpPr>
            <p:spPr>
              <a:xfrm rot="7647935">
                <a:off x="5575364" y="515712"/>
                <a:ext cx="469722" cy="263978"/>
              </a:xfrm>
              <a:prstGeom prst="flowChartExtra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6400800" y="685800"/>
                <a:ext cx="685800" cy="6858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Bent-Up Arrow 276"/>
              <p:cNvSpPr/>
              <p:nvPr/>
            </p:nvSpPr>
            <p:spPr>
              <a:xfrm rot="9969438" flipV="1">
                <a:off x="6014121" y="846939"/>
                <a:ext cx="793274" cy="685800"/>
              </a:xfrm>
              <a:prstGeom prst="bentUpArrow">
                <a:avLst>
                  <a:gd name="adj1" fmla="val 25000"/>
                  <a:gd name="adj2" fmla="val 18819"/>
                  <a:gd name="adj3" fmla="val 25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a:off x="6400800" y="3124200"/>
                <a:ext cx="685800" cy="2286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272"/>
            <p:cNvGrpSpPr/>
            <p:nvPr/>
          </p:nvGrpSpPr>
          <p:grpSpPr>
            <a:xfrm>
              <a:off x="1371600" y="5105400"/>
              <a:ext cx="304800" cy="1295400"/>
              <a:chOff x="3936037" y="2666999"/>
              <a:chExt cx="1247162" cy="3962400"/>
            </a:xfrm>
          </p:grpSpPr>
          <p:sp>
            <p:nvSpPr>
              <p:cNvPr id="260" name="Rectangle 259"/>
              <p:cNvSpPr/>
              <p:nvPr/>
            </p:nvSpPr>
            <p:spPr>
              <a:xfrm>
                <a:off x="3936037" y="2681304"/>
                <a:ext cx="1247162" cy="39468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45"/>
              <p:cNvGrpSpPr/>
              <p:nvPr/>
            </p:nvGrpSpPr>
            <p:grpSpPr>
              <a:xfrm>
                <a:off x="3962400" y="2666999"/>
                <a:ext cx="1219200" cy="3962400"/>
                <a:chOff x="6400800" y="3530424"/>
                <a:chExt cx="1111623" cy="2650741"/>
              </a:xfrm>
            </p:grpSpPr>
            <p:sp>
              <p:nvSpPr>
                <p:cNvPr id="262" name="Rectangle 261"/>
                <p:cNvSpPr/>
                <p:nvPr/>
              </p:nvSpPr>
              <p:spPr>
                <a:xfrm rot="5400000">
                  <a:off x="6009360" y="5150996"/>
                  <a:ext cx="1923637" cy="10981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p:cNvSpPr/>
                <p:nvPr/>
              </p:nvSpPr>
              <p:spPr>
                <a:xfrm rot="5400000">
                  <a:off x="6095166" y="4064659"/>
                  <a:ext cx="1117776" cy="4930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p:cNvSpPr/>
                <p:nvPr/>
              </p:nvSpPr>
              <p:spPr>
                <a:xfrm rot="5400000">
                  <a:off x="6724264" y="4068470"/>
                  <a:ext cx="1117776" cy="416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264"/>
                <p:cNvSpPr/>
                <p:nvPr/>
              </p:nvSpPr>
              <p:spPr>
                <a:xfrm rot="5400000">
                  <a:off x="6074555" y="5554602"/>
                  <a:ext cx="1150031" cy="5827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p:cNvSpPr/>
                <p:nvPr/>
              </p:nvSpPr>
              <p:spPr>
                <a:xfrm rot="5400000">
                  <a:off x="6689757" y="5566929"/>
                  <a:ext cx="1172443" cy="5603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Donut 266"/>
                <p:cNvSpPr/>
                <p:nvPr/>
              </p:nvSpPr>
              <p:spPr>
                <a:xfrm>
                  <a:off x="6741458" y="3886200"/>
                  <a:ext cx="457200" cy="357885"/>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8" name="Rectangle 267"/>
                <p:cNvSpPr/>
                <p:nvPr/>
              </p:nvSpPr>
              <p:spPr>
                <a:xfrm>
                  <a:off x="6400800" y="4419600"/>
                  <a:ext cx="1111623" cy="1303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Donut 268"/>
                <p:cNvSpPr/>
                <p:nvPr/>
              </p:nvSpPr>
              <p:spPr>
                <a:xfrm>
                  <a:off x="6432176"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0" name="Donut 269"/>
                <p:cNvSpPr/>
                <p:nvPr/>
              </p:nvSpPr>
              <p:spPr>
                <a:xfrm>
                  <a:off x="7055223"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10" name="Group 287"/>
            <p:cNvGrpSpPr/>
            <p:nvPr/>
          </p:nvGrpSpPr>
          <p:grpSpPr>
            <a:xfrm>
              <a:off x="1752600" y="5105400"/>
              <a:ext cx="304800" cy="1295400"/>
              <a:chOff x="3936037" y="2666999"/>
              <a:chExt cx="1247162" cy="3962400"/>
            </a:xfrm>
          </p:grpSpPr>
          <p:sp>
            <p:nvSpPr>
              <p:cNvPr id="249" name="Rectangle 248"/>
              <p:cNvSpPr/>
              <p:nvPr/>
            </p:nvSpPr>
            <p:spPr>
              <a:xfrm>
                <a:off x="3936037" y="2681304"/>
                <a:ext cx="1247162" cy="39468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0" name="Group 45"/>
              <p:cNvGrpSpPr/>
              <p:nvPr/>
            </p:nvGrpSpPr>
            <p:grpSpPr>
              <a:xfrm>
                <a:off x="3962400" y="2666999"/>
                <a:ext cx="1219200" cy="3962400"/>
                <a:chOff x="6400800" y="3530424"/>
                <a:chExt cx="1111623" cy="2650741"/>
              </a:xfrm>
            </p:grpSpPr>
            <p:sp>
              <p:nvSpPr>
                <p:cNvPr id="251" name="Rectangle 250"/>
                <p:cNvSpPr/>
                <p:nvPr/>
              </p:nvSpPr>
              <p:spPr>
                <a:xfrm rot="5400000">
                  <a:off x="6009360" y="5150996"/>
                  <a:ext cx="1923637" cy="10981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p:cNvSpPr/>
                <p:nvPr/>
              </p:nvSpPr>
              <p:spPr>
                <a:xfrm rot="5400000">
                  <a:off x="6095166" y="4064659"/>
                  <a:ext cx="1117776" cy="4930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p:cNvSpPr/>
                <p:nvPr/>
              </p:nvSpPr>
              <p:spPr>
                <a:xfrm rot="5400000">
                  <a:off x="6724264" y="4068470"/>
                  <a:ext cx="1117776" cy="416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p:cNvSpPr/>
                <p:nvPr/>
              </p:nvSpPr>
              <p:spPr>
                <a:xfrm rot="5400000">
                  <a:off x="6074555" y="5554602"/>
                  <a:ext cx="1150031" cy="5827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p:cNvSpPr/>
                <p:nvPr/>
              </p:nvSpPr>
              <p:spPr>
                <a:xfrm rot="5400000">
                  <a:off x="6689757" y="5566929"/>
                  <a:ext cx="1172443" cy="5603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Donut 255"/>
                <p:cNvSpPr/>
                <p:nvPr/>
              </p:nvSpPr>
              <p:spPr>
                <a:xfrm>
                  <a:off x="6741458" y="3886200"/>
                  <a:ext cx="457200" cy="357885"/>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Rectangle 256"/>
                <p:cNvSpPr/>
                <p:nvPr/>
              </p:nvSpPr>
              <p:spPr>
                <a:xfrm>
                  <a:off x="6400800" y="4419600"/>
                  <a:ext cx="1111623" cy="1303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Donut 257"/>
                <p:cNvSpPr/>
                <p:nvPr/>
              </p:nvSpPr>
              <p:spPr>
                <a:xfrm>
                  <a:off x="6432176"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Donut 258"/>
                <p:cNvSpPr/>
                <p:nvPr/>
              </p:nvSpPr>
              <p:spPr>
                <a:xfrm>
                  <a:off x="7055223"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11" name="Group 299"/>
            <p:cNvGrpSpPr/>
            <p:nvPr/>
          </p:nvGrpSpPr>
          <p:grpSpPr>
            <a:xfrm>
              <a:off x="2133600" y="5105400"/>
              <a:ext cx="304800" cy="1295400"/>
              <a:chOff x="3936037" y="2666999"/>
              <a:chExt cx="1247162" cy="3962400"/>
            </a:xfrm>
          </p:grpSpPr>
          <p:sp>
            <p:nvSpPr>
              <p:cNvPr id="238" name="Rectangle 237"/>
              <p:cNvSpPr/>
              <p:nvPr/>
            </p:nvSpPr>
            <p:spPr>
              <a:xfrm>
                <a:off x="3936037" y="2681304"/>
                <a:ext cx="1247162" cy="39468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45"/>
              <p:cNvGrpSpPr/>
              <p:nvPr/>
            </p:nvGrpSpPr>
            <p:grpSpPr>
              <a:xfrm>
                <a:off x="3962400" y="2666999"/>
                <a:ext cx="1219200" cy="3962400"/>
                <a:chOff x="6400800" y="3530424"/>
                <a:chExt cx="1111623" cy="2650741"/>
              </a:xfrm>
            </p:grpSpPr>
            <p:sp>
              <p:nvSpPr>
                <p:cNvPr id="240" name="Rectangle 239"/>
                <p:cNvSpPr/>
                <p:nvPr/>
              </p:nvSpPr>
              <p:spPr>
                <a:xfrm rot="5400000">
                  <a:off x="6009360" y="5150996"/>
                  <a:ext cx="1923637" cy="10981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p:cNvSpPr/>
                <p:nvPr/>
              </p:nvSpPr>
              <p:spPr>
                <a:xfrm rot="5400000">
                  <a:off x="6095166" y="4064659"/>
                  <a:ext cx="1117776" cy="4930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p:cNvSpPr/>
                <p:nvPr/>
              </p:nvSpPr>
              <p:spPr>
                <a:xfrm rot="5400000">
                  <a:off x="6724264" y="4068470"/>
                  <a:ext cx="1117776" cy="416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rot="5400000">
                  <a:off x="6074555" y="5554602"/>
                  <a:ext cx="1150031" cy="5827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rot="5400000">
                  <a:off x="6689757" y="5566929"/>
                  <a:ext cx="1172443" cy="5603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Donut 244"/>
                <p:cNvSpPr/>
                <p:nvPr/>
              </p:nvSpPr>
              <p:spPr>
                <a:xfrm>
                  <a:off x="6741458" y="3886200"/>
                  <a:ext cx="457200" cy="357885"/>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6" name="Rectangle 245"/>
                <p:cNvSpPr/>
                <p:nvPr/>
              </p:nvSpPr>
              <p:spPr>
                <a:xfrm>
                  <a:off x="6400800" y="4419600"/>
                  <a:ext cx="1111623" cy="1303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Donut 246"/>
                <p:cNvSpPr/>
                <p:nvPr/>
              </p:nvSpPr>
              <p:spPr>
                <a:xfrm>
                  <a:off x="6432176"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8" name="Donut 247"/>
                <p:cNvSpPr/>
                <p:nvPr/>
              </p:nvSpPr>
              <p:spPr>
                <a:xfrm>
                  <a:off x="7055223"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12" name="Trapezoid 111"/>
            <p:cNvSpPr/>
            <p:nvPr/>
          </p:nvSpPr>
          <p:spPr>
            <a:xfrm rot="10800000">
              <a:off x="3048000" y="4800600"/>
              <a:ext cx="3200400" cy="3810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a:off x="3019168" y="4784125"/>
              <a:ext cx="3200400" cy="76200"/>
            </a:xfrm>
            <a:prstGeom prst="roundRect">
              <a:avLst>
                <a:gd name="adj" fmla="val 36275"/>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a:off x="3095368" y="5088925"/>
              <a:ext cx="3048000" cy="76200"/>
            </a:xfrm>
            <a:prstGeom prst="roundRect">
              <a:avLst>
                <a:gd name="adj" fmla="val 36275"/>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311"/>
            <p:cNvGrpSpPr/>
            <p:nvPr/>
          </p:nvGrpSpPr>
          <p:grpSpPr>
            <a:xfrm>
              <a:off x="6781800" y="5105400"/>
              <a:ext cx="304800" cy="1295400"/>
              <a:chOff x="3936037" y="2666999"/>
              <a:chExt cx="1247162" cy="3962400"/>
            </a:xfrm>
          </p:grpSpPr>
          <p:sp>
            <p:nvSpPr>
              <p:cNvPr id="227" name="Rectangle 226"/>
              <p:cNvSpPr/>
              <p:nvPr/>
            </p:nvSpPr>
            <p:spPr>
              <a:xfrm>
                <a:off x="3936037" y="2681304"/>
                <a:ext cx="1247162" cy="39468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 name="Group 45"/>
              <p:cNvGrpSpPr/>
              <p:nvPr/>
            </p:nvGrpSpPr>
            <p:grpSpPr>
              <a:xfrm>
                <a:off x="3962400" y="2666999"/>
                <a:ext cx="1219200" cy="3962400"/>
                <a:chOff x="6400800" y="3530424"/>
                <a:chExt cx="1111623" cy="2650741"/>
              </a:xfrm>
            </p:grpSpPr>
            <p:sp>
              <p:nvSpPr>
                <p:cNvPr id="229" name="Rectangle 228"/>
                <p:cNvSpPr/>
                <p:nvPr/>
              </p:nvSpPr>
              <p:spPr>
                <a:xfrm rot="5400000">
                  <a:off x="6009360" y="5150996"/>
                  <a:ext cx="1923637" cy="10981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rot="5400000">
                  <a:off x="6095166" y="4064659"/>
                  <a:ext cx="1117776" cy="4930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p:nvSpPr>
              <p:spPr>
                <a:xfrm rot="5400000">
                  <a:off x="6724264" y="4068470"/>
                  <a:ext cx="1117776" cy="416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p:cNvSpPr/>
                <p:nvPr/>
              </p:nvSpPr>
              <p:spPr>
                <a:xfrm rot="5400000">
                  <a:off x="6074555" y="5554602"/>
                  <a:ext cx="1150031" cy="5827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p:cNvSpPr/>
                <p:nvPr/>
              </p:nvSpPr>
              <p:spPr>
                <a:xfrm rot="5400000">
                  <a:off x="6689757" y="5566929"/>
                  <a:ext cx="1172443" cy="5603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Donut 233"/>
                <p:cNvSpPr/>
                <p:nvPr/>
              </p:nvSpPr>
              <p:spPr>
                <a:xfrm>
                  <a:off x="6741458" y="3886200"/>
                  <a:ext cx="457200" cy="357885"/>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5" name="Rectangle 234"/>
                <p:cNvSpPr/>
                <p:nvPr/>
              </p:nvSpPr>
              <p:spPr>
                <a:xfrm>
                  <a:off x="6400800" y="4419600"/>
                  <a:ext cx="1111623" cy="1303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Donut 235"/>
                <p:cNvSpPr/>
                <p:nvPr/>
              </p:nvSpPr>
              <p:spPr>
                <a:xfrm>
                  <a:off x="6432176"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7" name="Donut 236"/>
                <p:cNvSpPr/>
                <p:nvPr/>
              </p:nvSpPr>
              <p:spPr>
                <a:xfrm>
                  <a:off x="7055223"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16" name="Group 323"/>
            <p:cNvGrpSpPr/>
            <p:nvPr/>
          </p:nvGrpSpPr>
          <p:grpSpPr>
            <a:xfrm>
              <a:off x="7162800" y="5105400"/>
              <a:ext cx="304800" cy="1295400"/>
              <a:chOff x="3936037" y="2666999"/>
              <a:chExt cx="1247162" cy="3962400"/>
            </a:xfrm>
          </p:grpSpPr>
          <p:sp>
            <p:nvSpPr>
              <p:cNvPr id="216" name="Rectangle 215"/>
              <p:cNvSpPr/>
              <p:nvPr/>
            </p:nvSpPr>
            <p:spPr>
              <a:xfrm>
                <a:off x="3936037" y="2681304"/>
                <a:ext cx="1247162" cy="39468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7" name="Group 45"/>
              <p:cNvGrpSpPr/>
              <p:nvPr/>
            </p:nvGrpSpPr>
            <p:grpSpPr>
              <a:xfrm>
                <a:off x="3962400" y="2666999"/>
                <a:ext cx="1219200" cy="3962400"/>
                <a:chOff x="6400800" y="3530424"/>
                <a:chExt cx="1111623" cy="2650741"/>
              </a:xfrm>
            </p:grpSpPr>
            <p:sp>
              <p:nvSpPr>
                <p:cNvPr id="218" name="Rectangle 217"/>
                <p:cNvSpPr/>
                <p:nvPr/>
              </p:nvSpPr>
              <p:spPr>
                <a:xfrm rot="5400000">
                  <a:off x="6009360" y="5150996"/>
                  <a:ext cx="1923637" cy="10981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p:nvPr/>
              </p:nvSpPr>
              <p:spPr>
                <a:xfrm rot="5400000">
                  <a:off x="6095166" y="4064659"/>
                  <a:ext cx="1117776" cy="4930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rot="5400000">
                  <a:off x="6724264" y="4068470"/>
                  <a:ext cx="1117776" cy="416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p:cNvSpPr/>
                <p:nvPr/>
              </p:nvSpPr>
              <p:spPr>
                <a:xfrm rot="5400000">
                  <a:off x="6074555" y="5554602"/>
                  <a:ext cx="1150031" cy="5827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rot="5400000">
                  <a:off x="6689757" y="5566929"/>
                  <a:ext cx="1172443" cy="5603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Donut 222"/>
                <p:cNvSpPr/>
                <p:nvPr/>
              </p:nvSpPr>
              <p:spPr>
                <a:xfrm>
                  <a:off x="6741458" y="3886200"/>
                  <a:ext cx="457200" cy="357885"/>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4" name="Rectangle 223"/>
                <p:cNvSpPr/>
                <p:nvPr/>
              </p:nvSpPr>
              <p:spPr>
                <a:xfrm>
                  <a:off x="6400800" y="4419600"/>
                  <a:ext cx="1111623" cy="1303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Donut 224"/>
                <p:cNvSpPr/>
                <p:nvPr/>
              </p:nvSpPr>
              <p:spPr>
                <a:xfrm>
                  <a:off x="6432176"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6" name="Donut 225"/>
                <p:cNvSpPr/>
                <p:nvPr/>
              </p:nvSpPr>
              <p:spPr>
                <a:xfrm>
                  <a:off x="7055223"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17" name="Group 335"/>
            <p:cNvGrpSpPr/>
            <p:nvPr/>
          </p:nvGrpSpPr>
          <p:grpSpPr>
            <a:xfrm>
              <a:off x="7543800" y="5105400"/>
              <a:ext cx="304800" cy="1295400"/>
              <a:chOff x="3936037" y="2666999"/>
              <a:chExt cx="1247162" cy="3962400"/>
            </a:xfrm>
          </p:grpSpPr>
          <p:sp>
            <p:nvSpPr>
              <p:cNvPr id="205" name="Rectangle 204"/>
              <p:cNvSpPr/>
              <p:nvPr/>
            </p:nvSpPr>
            <p:spPr>
              <a:xfrm>
                <a:off x="3936037" y="2681304"/>
                <a:ext cx="1247162" cy="39468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 name="Group 45"/>
              <p:cNvGrpSpPr/>
              <p:nvPr/>
            </p:nvGrpSpPr>
            <p:grpSpPr>
              <a:xfrm>
                <a:off x="3962400" y="2666999"/>
                <a:ext cx="1219200" cy="3962400"/>
                <a:chOff x="6400800" y="3530424"/>
                <a:chExt cx="1111623" cy="2650741"/>
              </a:xfrm>
            </p:grpSpPr>
            <p:sp>
              <p:nvSpPr>
                <p:cNvPr id="207" name="Rectangle 206"/>
                <p:cNvSpPr/>
                <p:nvPr/>
              </p:nvSpPr>
              <p:spPr>
                <a:xfrm rot="5400000">
                  <a:off x="6009360" y="5150996"/>
                  <a:ext cx="1923637" cy="10981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rot="5400000">
                  <a:off x="6095166" y="4064659"/>
                  <a:ext cx="1117776" cy="4930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p:cNvSpPr/>
                <p:nvPr/>
              </p:nvSpPr>
              <p:spPr>
                <a:xfrm rot="5400000">
                  <a:off x="6724264" y="4068470"/>
                  <a:ext cx="1117776" cy="416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p:cNvSpPr/>
                <p:nvPr/>
              </p:nvSpPr>
              <p:spPr>
                <a:xfrm rot="5400000">
                  <a:off x="6074555" y="5554602"/>
                  <a:ext cx="1150031" cy="5827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p:cNvSpPr/>
                <p:nvPr/>
              </p:nvSpPr>
              <p:spPr>
                <a:xfrm rot="5400000">
                  <a:off x="6689757" y="5566929"/>
                  <a:ext cx="1172443" cy="5603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Donut 211"/>
                <p:cNvSpPr/>
                <p:nvPr/>
              </p:nvSpPr>
              <p:spPr>
                <a:xfrm>
                  <a:off x="6741458" y="3886200"/>
                  <a:ext cx="457200" cy="357885"/>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3" name="Rectangle 212"/>
                <p:cNvSpPr/>
                <p:nvPr/>
              </p:nvSpPr>
              <p:spPr>
                <a:xfrm>
                  <a:off x="6400800" y="4419600"/>
                  <a:ext cx="1111623" cy="1303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Donut 213"/>
                <p:cNvSpPr/>
                <p:nvPr/>
              </p:nvSpPr>
              <p:spPr>
                <a:xfrm>
                  <a:off x="6432176"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5" name="Donut 214"/>
                <p:cNvSpPr/>
                <p:nvPr/>
              </p:nvSpPr>
              <p:spPr>
                <a:xfrm>
                  <a:off x="7055223"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18" name="Rectangle 117"/>
            <p:cNvSpPr/>
            <p:nvPr/>
          </p:nvSpPr>
          <p:spPr>
            <a:xfrm>
              <a:off x="6450228" y="6324600"/>
              <a:ext cx="2438400" cy="5334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354228" y="6248400"/>
              <a:ext cx="2438400" cy="5334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p:cNvSpPr/>
            <p:nvPr/>
          </p:nvSpPr>
          <p:spPr>
            <a:xfrm>
              <a:off x="2485768" y="6308125"/>
              <a:ext cx="4191000" cy="2286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2485768" y="6460526"/>
              <a:ext cx="4191000" cy="15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p:cNvSpPr/>
            <p:nvPr/>
          </p:nvSpPr>
          <p:spPr>
            <a:xfrm>
              <a:off x="2467232" y="6555259"/>
              <a:ext cx="4234250" cy="257433"/>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230"/>
            <p:cNvGrpSpPr/>
            <p:nvPr/>
          </p:nvGrpSpPr>
          <p:grpSpPr>
            <a:xfrm>
              <a:off x="6934200" y="5715000"/>
              <a:ext cx="1524000" cy="762000"/>
              <a:chOff x="1276086" y="1031452"/>
              <a:chExt cx="5257802" cy="3670842"/>
            </a:xfrm>
          </p:grpSpPr>
          <p:sp>
            <p:nvSpPr>
              <p:cNvPr id="166" name="Moon 165"/>
              <p:cNvSpPr/>
              <p:nvPr/>
            </p:nvSpPr>
            <p:spPr>
              <a:xfrm rot="3843062">
                <a:off x="4133588" y="2008726"/>
                <a:ext cx="1676400" cy="31242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166"/>
              <p:cNvSpPr/>
              <p:nvPr/>
            </p:nvSpPr>
            <p:spPr>
              <a:xfrm rot="2111060">
                <a:off x="3556096" y="1716795"/>
                <a:ext cx="1351300" cy="2985499"/>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167"/>
              <p:cNvSpPr/>
              <p:nvPr/>
            </p:nvSpPr>
            <p:spPr>
              <a:xfrm rot="17756938" flipH="1">
                <a:off x="1999986" y="2008725"/>
                <a:ext cx="1676400" cy="31242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168"/>
              <p:cNvSpPr/>
              <p:nvPr/>
            </p:nvSpPr>
            <p:spPr>
              <a:xfrm rot="19488940" flipH="1">
                <a:off x="2717896" y="1411994"/>
                <a:ext cx="1351300" cy="2985499"/>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169"/>
              <p:cNvSpPr/>
              <p:nvPr/>
            </p:nvSpPr>
            <p:spPr>
              <a:xfrm rot="18709863" flipH="1">
                <a:off x="3003553" y="3195739"/>
                <a:ext cx="874317" cy="1974355"/>
              </a:xfrm>
              <a:prstGeom prst="moon">
                <a:avLst>
                  <a:gd name="adj" fmla="val 62485"/>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170"/>
              <p:cNvSpPr/>
              <p:nvPr/>
            </p:nvSpPr>
            <p:spPr>
              <a:xfrm rot="2890137">
                <a:off x="3942759" y="3121140"/>
                <a:ext cx="874317" cy="1974355"/>
              </a:xfrm>
              <a:prstGeom prst="moon">
                <a:avLst>
                  <a:gd name="adj" fmla="val 62485"/>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2" name="Group 17"/>
              <p:cNvGrpSpPr/>
              <p:nvPr/>
            </p:nvGrpSpPr>
            <p:grpSpPr>
              <a:xfrm>
                <a:off x="1828800" y="1447800"/>
                <a:ext cx="1784638" cy="1784394"/>
                <a:chOff x="5606762" y="44406"/>
                <a:chExt cx="3175151" cy="2895355"/>
              </a:xfrm>
            </p:grpSpPr>
            <p:sp>
              <p:nvSpPr>
                <p:cNvPr id="195" name="Moon 8"/>
                <p:cNvSpPr/>
                <p:nvPr/>
              </p:nvSpPr>
              <p:spPr>
                <a:xfrm rot="18804453">
                  <a:off x="6997407" y="293984"/>
                  <a:ext cx="613504" cy="2955509"/>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eardrop 7"/>
                <p:cNvSpPr/>
                <p:nvPr/>
              </p:nvSpPr>
              <p:spPr>
                <a:xfrm rot="1410668">
                  <a:off x="5606762" y="729962"/>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ardrop 9"/>
                <p:cNvSpPr/>
                <p:nvPr/>
              </p:nvSpPr>
              <p:spPr>
                <a:xfrm>
                  <a:off x="5943600" y="12954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eardrop 10"/>
                <p:cNvSpPr/>
                <p:nvPr/>
              </p:nvSpPr>
              <p:spPr>
                <a:xfrm rot="21181973">
                  <a:off x="6368003" y="1872201"/>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eardrop 11"/>
                <p:cNvSpPr/>
                <p:nvPr/>
              </p:nvSpPr>
              <p:spPr>
                <a:xfrm rot="20300238">
                  <a:off x="6825962" y="2177761"/>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ardrop 12"/>
                <p:cNvSpPr/>
                <p:nvPr/>
              </p:nvSpPr>
              <p:spPr>
                <a:xfrm rot="10800000">
                  <a:off x="6553200" y="3810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eardrop 13"/>
                <p:cNvSpPr/>
                <p:nvPr/>
              </p:nvSpPr>
              <p:spPr>
                <a:xfrm rot="10800000">
                  <a:off x="6858000" y="8382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ardrop 14"/>
                <p:cNvSpPr/>
                <p:nvPr/>
              </p:nvSpPr>
              <p:spPr>
                <a:xfrm rot="10800000">
                  <a:off x="7315200" y="11430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eardrop 15"/>
                <p:cNvSpPr/>
                <p:nvPr/>
              </p:nvSpPr>
              <p:spPr>
                <a:xfrm rot="11835031">
                  <a:off x="7620000" y="14478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Teardrop 16"/>
                <p:cNvSpPr/>
                <p:nvPr/>
              </p:nvSpPr>
              <p:spPr>
                <a:xfrm rot="5828445">
                  <a:off x="5759405" y="44406"/>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8"/>
              <p:cNvGrpSpPr/>
              <p:nvPr/>
            </p:nvGrpSpPr>
            <p:grpSpPr>
              <a:xfrm rot="20486290" flipH="1">
                <a:off x="4191000" y="1828800"/>
                <a:ext cx="1784638" cy="1784394"/>
                <a:chOff x="5606762" y="44406"/>
                <a:chExt cx="3175151" cy="2895355"/>
              </a:xfrm>
            </p:grpSpPr>
            <p:sp>
              <p:nvSpPr>
                <p:cNvPr id="185" name="Moon 184"/>
                <p:cNvSpPr/>
                <p:nvPr/>
              </p:nvSpPr>
              <p:spPr>
                <a:xfrm rot="18804453">
                  <a:off x="6997407" y="293984"/>
                  <a:ext cx="613504" cy="2955509"/>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eardrop 185"/>
                <p:cNvSpPr/>
                <p:nvPr/>
              </p:nvSpPr>
              <p:spPr>
                <a:xfrm rot="1410668">
                  <a:off x="5606762" y="729962"/>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eardrop 186"/>
                <p:cNvSpPr/>
                <p:nvPr/>
              </p:nvSpPr>
              <p:spPr>
                <a:xfrm>
                  <a:off x="5943600" y="12954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eardrop 187"/>
                <p:cNvSpPr/>
                <p:nvPr/>
              </p:nvSpPr>
              <p:spPr>
                <a:xfrm rot="21181973">
                  <a:off x="6368003" y="1872201"/>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eardrop 188"/>
                <p:cNvSpPr/>
                <p:nvPr/>
              </p:nvSpPr>
              <p:spPr>
                <a:xfrm rot="20300238">
                  <a:off x="6825962" y="2177761"/>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eardrop 189"/>
                <p:cNvSpPr/>
                <p:nvPr/>
              </p:nvSpPr>
              <p:spPr>
                <a:xfrm rot="10800000">
                  <a:off x="6553200" y="3810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eardrop 190"/>
                <p:cNvSpPr/>
                <p:nvPr/>
              </p:nvSpPr>
              <p:spPr>
                <a:xfrm rot="10800000">
                  <a:off x="6858000" y="8382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eardrop 191"/>
                <p:cNvSpPr/>
                <p:nvPr/>
              </p:nvSpPr>
              <p:spPr>
                <a:xfrm rot="10800000">
                  <a:off x="7315200" y="11430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eardrop 192"/>
                <p:cNvSpPr/>
                <p:nvPr/>
              </p:nvSpPr>
              <p:spPr>
                <a:xfrm rot="11835031">
                  <a:off x="7620000" y="14478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ardrop 193"/>
                <p:cNvSpPr/>
                <p:nvPr/>
              </p:nvSpPr>
              <p:spPr>
                <a:xfrm rot="5828445">
                  <a:off x="5759405" y="44406"/>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29"/>
              <p:cNvGrpSpPr/>
              <p:nvPr/>
            </p:nvGrpSpPr>
            <p:grpSpPr>
              <a:xfrm rot="3628910">
                <a:off x="3165010" y="1233419"/>
                <a:ext cx="2033411" cy="1629477"/>
                <a:chOff x="5606762" y="44406"/>
                <a:chExt cx="3175151" cy="2895355"/>
              </a:xfrm>
            </p:grpSpPr>
            <p:sp>
              <p:nvSpPr>
                <p:cNvPr id="175" name="Moon 174"/>
                <p:cNvSpPr/>
                <p:nvPr/>
              </p:nvSpPr>
              <p:spPr>
                <a:xfrm rot="18804453">
                  <a:off x="6997407" y="293984"/>
                  <a:ext cx="613504" cy="2955509"/>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eardrop 175"/>
                <p:cNvSpPr/>
                <p:nvPr/>
              </p:nvSpPr>
              <p:spPr>
                <a:xfrm rot="1410668">
                  <a:off x="5606762" y="729962"/>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eardrop 176"/>
                <p:cNvSpPr/>
                <p:nvPr/>
              </p:nvSpPr>
              <p:spPr>
                <a:xfrm>
                  <a:off x="5943600" y="12954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eardrop 177"/>
                <p:cNvSpPr/>
                <p:nvPr/>
              </p:nvSpPr>
              <p:spPr>
                <a:xfrm rot="21181973">
                  <a:off x="6368003" y="1872201"/>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ardrop 178"/>
                <p:cNvSpPr/>
                <p:nvPr/>
              </p:nvSpPr>
              <p:spPr>
                <a:xfrm rot="20300238">
                  <a:off x="6825962" y="2177761"/>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ardrop 179"/>
                <p:cNvSpPr/>
                <p:nvPr/>
              </p:nvSpPr>
              <p:spPr>
                <a:xfrm rot="10800000">
                  <a:off x="6553200" y="3810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eardrop 180"/>
                <p:cNvSpPr/>
                <p:nvPr/>
              </p:nvSpPr>
              <p:spPr>
                <a:xfrm rot="10800000">
                  <a:off x="6858000" y="8382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ardrop 181"/>
                <p:cNvSpPr/>
                <p:nvPr/>
              </p:nvSpPr>
              <p:spPr>
                <a:xfrm rot="10800000">
                  <a:off x="7315200" y="11430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ardrop 182"/>
                <p:cNvSpPr/>
                <p:nvPr/>
              </p:nvSpPr>
              <p:spPr>
                <a:xfrm rot="11835031">
                  <a:off x="7620000" y="14478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ardrop 183"/>
                <p:cNvSpPr/>
                <p:nvPr/>
              </p:nvSpPr>
              <p:spPr>
                <a:xfrm rot="5828445">
                  <a:off x="5759405" y="44406"/>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4" name="Oval 123"/>
            <p:cNvSpPr/>
            <p:nvPr/>
          </p:nvSpPr>
          <p:spPr>
            <a:xfrm>
              <a:off x="7315200" y="6477000"/>
              <a:ext cx="838200" cy="2286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88"/>
            <p:cNvGrpSpPr/>
            <p:nvPr/>
          </p:nvGrpSpPr>
          <p:grpSpPr>
            <a:xfrm>
              <a:off x="533400" y="5638800"/>
              <a:ext cx="1752600" cy="838200"/>
              <a:chOff x="1276086" y="1031452"/>
              <a:chExt cx="5257802" cy="3670842"/>
            </a:xfrm>
          </p:grpSpPr>
          <p:sp>
            <p:nvSpPr>
              <p:cNvPr id="127" name="Moon 126"/>
              <p:cNvSpPr/>
              <p:nvPr/>
            </p:nvSpPr>
            <p:spPr>
              <a:xfrm rot="3843062">
                <a:off x="4133588" y="2008726"/>
                <a:ext cx="1676400" cy="31242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27"/>
              <p:cNvSpPr/>
              <p:nvPr/>
            </p:nvSpPr>
            <p:spPr>
              <a:xfrm rot="2111060">
                <a:off x="3556096" y="1716795"/>
                <a:ext cx="1351300" cy="2985499"/>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rot="17756938" flipH="1">
                <a:off x="1999986" y="2008725"/>
                <a:ext cx="1676400" cy="31242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19488940" flipH="1">
                <a:off x="2717896" y="1411994"/>
                <a:ext cx="1351300" cy="2985499"/>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p:cNvSpPr/>
              <p:nvPr/>
            </p:nvSpPr>
            <p:spPr>
              <a:xfrm rot="18709863" flipH="1">
                <a:off x="3003553" y="3195739"/>
                <a:ext cx="874317" cy="1974355"/>
              </a:xfrm>
              <a:prstGeom prst="moon">
                <a:avLst>
                  <a:gd name="adj" fmla="val 62485"/>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2890137">
                <a:off x="3942759" y="3121140"/>
                <a:ext cx="874317" cy="1974355"/>
              </a:xfrm>
              <a:prstGeom prst="moon">
                <a:avLst>
                  <a:gd name="adj" fmla="val 62485"/>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 name="Group 17"/>
              <p:cNvGrpSpPr/>
              <p:nvPr/>
            </p:nvGrpSpPr>
            <p:grpSpPr>
              <a:xfrm>
                <a:off x="1828800" y="1447800"/>
                <a:ext cx="1784638" cy="1784394"/>
                <a:chOff x="5606762" y="44406"/>
                <a:chExt cx="3175151" cy="2895355"/>
              </a:xfrm>
            </p:grpSpPr>
            <p:sp>
              <p:nvSpPr>
                <p:cNvPr id="156" name="Moon 8"/>
                <p:cNvSpPr/>
                <p:nvPr/>
              </p:nvSpPr>
              <p:spPr>
                <a:xfrm rot="18804453">
                  <a:off x="6997407" y="293984"/>
                  <a:ext cx="613504" cy="2955509"/>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ardrop 7"/>
                <p:cNvSpPr/>
                <p:nvPr/>
              </p:nvSpPr>
              <p:spPr>
                <a:xfrm rot="1410668">
                  <a:off x="5606762" y="729962"/>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ardrop 9"/>
                <p:cNvSpPr/>
                <p:nvPr/>
              </p:nvSpPr>
              <p:spPr>
                <a:xfrm>
                  <a:off x="5943600" y="12954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ardrop 10"/>
                <p:cNvSpPr/>
                <p:nvPr/>
              </p:nvSpPr>
              <p:spPr>
                <a:xfrm rot="21181973">
                  <a:off x="6368003" y="1872201"/>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ardrop 11"/>
                <p:cNvSpPr/>
                <p:nvPr/>
              </p:nvSpPr>
              <p:spPr>
                <a:xfrm rot="20300238">
                  <a:off x="6825962" y="2177761"/>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ardrop 12"/>
                <p:cNvSpPr/>
                <p:nvPr/>
              </p:nvSpPr>
              <p:spPr>
                <a:xfrm rot="10800000">
                  <a:off x="6553200" y="3810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ardrop 13"/>
                <p:cNvSpPr/>
                <p:nvPr/>
              </p:nvSpPr>
              <p:spPr>
                <a:xfrm rot="10800000">
                  <a:off x="6858000" y="8382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ardrop 14"/>
                <p:cNvSpPr/>
                <p:nvPr/>
              </p:nvSpPr>
              <p:spPr>
                <a:xfrm rot="10800000">
                  <a:off x="7315200" y="11430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eardrop 15"/>
                <p:cNvSpPr/>
                <p:nvPr/>
              </p:nvSpPr>
              <p:spPr>
                <a:xfrm rot="11835031">
                  <a:off x="7620000" y="14478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ardrop 16"/>
                <p:cNvSpPr/>
                <p:nvPr/>
              </p:nvSpPr>
              <p:spPr>
                <a:xfrm rot="5828445">
                  <a:off x="5759405" y="44406"/>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8"/>
              <p:cNvGrpSpPr/>
              <p:nvPr/>
            </p:nvGrpSpPr>
            <p:grpSpPr>
              <a:xfrm rot="20486290" flipH="1">
                <a:off x="4191000" y="1828800"/>
                <a:ext cx="1784638" cy="1784394"/>
                <a:chOff x="5606762" y="44406"/>
                <a:chExt cx="3175151" cy="2895355"/>
              </a:xfrm>
            </p:grpSpPr>
            <p:sp>
              <p:nvSpPr>
                <p:cNvPr id="146" name="Moon 145"/>
                <p:cNvSpPr/>
                <p:nvPr/>
              </p:nvSpPr>
              <p:spPr>
                <a:xfrm rot="18804453">
                  <a:off x="6997407" y="293984"/>
                  <a:ext cx="613504" cy="2955509"/>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ardrop 146"/>
                <p:cNvSpPr/>
                <p:nvPr/>
              </p:nvSpPr>
              <p:spPr>
                <a:xfrm rot="1410668">
                  <a:off x="5606762" y="729962"/>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ardrop 147"/>
                <p:cNvSpPr/>
                <p:nvPr/>
              </p:nvSpPr>
              <p:spPr>
                <a:xfrm>
                  <a:off x="5943600" y="12954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ardrop 148"/>
                <p:cNvSpPr/>
                <p:nvPr/>
              </p:nvSpPr>
              <p:spPr>
                <a:xfrm rot="21181973">
                  <a:off x="6368003" y="1872201"/>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eardrop 149"/>
                <p:cNvSpPr/>
                <p:nvPr/>
              </p:nvSpPr>
              <p:spPr>
                <a:xfrm rot="20300238">
                  <a:off x="6825962" y="2177761"/>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ardrop 150"/>
                <p:cNvSpPr/>
                <p:nvPr/>
              </p:nvSpPr>
              <p:spPr>
                <a:xfrm rot="10800000">
                  <a:off x="6553200" y="3810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ardrop 151"/>
                <p:cNvSpPr/>
                <p:nvPr/>
              </p:nvSpPr>
              <p:spPr>
                <a:xfrm rot="10800000">
                  <a:off x="6858000" y="8382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ardrop 152"/>
                <p:cNvSpPr/>
                <p:nvPr/>
              </p:nvSpPr>
              <p:spPr>
                <a:xfrm rot="10800000">
                  <a:off x="7315200" y="11430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ardrop 153"/>
                <p:cNvSpPr/>
                <p:nvPr/>
              </p:nvSpPr>
              <p:spPr>
                <a:xfrm rot="11835031">
                  <a:off x="7620000" y="14478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ardrop 154"/>
                <p:cNvSpPr/>
                <p:nvPr/>
              </p:nvSpPr>
              <p:spPr>
                <a:xfrm rot="5828445">
                  <a:off x="5759405" y="44406"/>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29"/>
              <p:cNvGrpSpPr/>
              <p:nvPr/>
            </p:nvGrpSpPr>
            <p:grpSpPr>
              <a:xfrm rot="3628910">
                <a:off x="3165010" y="1233419"/>
                <a:ext cx="2033411" cy="1629477"/>
                <a:chOff x="5606762" y="44406"/>
                <a:chExt cx="3175151" cy="2895355"/>
              </a:xfrm>
            </p:grpSpPr>
            <p:sp>
              <p:nvSpPr>
                <p:cNvPr id="136" name="Moon 135"/>
                <p:cNvSpPr/>
                <p:nvPr/>
              </p:nvSpPr>
              <p:spPr>
                <a:xfrm rot="18804453">
                  <a:off x="6997407" y="293984"/>
                  <a:ext cx="613504" cy="2955509"/>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ardrop 136"/>
                <p:cNvSpPr/>
                <p:nvPr/>
              </p:nvSpPr>
              <p:spPr>
                <a:xfrm rot="1410668">
                  <a:off x="5606762" y="729962"/>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ardrop 137"/>
                <p:cNvSpPr/>
                <p:nvPr/>
              </p:nvSpPr>
              <p:spPr>
                <a:xfrm>
                  <a:off x="5943600" y="12954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ardrop 138"/>
                <p:cNvSpPr/>
                <p:nvPr/>
              </p:nvSpPr>
              <p:spPr>
                <a:xfrm rot="21181973">
                  <a:off x="6368003" y="1872201"/>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ardrop 139"/>
                <p:cNvSpPr/>
                <p:nvPr/>
              </p:nvSpPr>
              <p:spPr>
                <a:xfrm rot="20300238">
                  <a:off x="6825962" y="2177761"/>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ardrop 140"/>
                <p:cNvSpPr/>
                <p:nvPr/>
              </p:nvSpPr>
              <p:spPr>
                <a:xfrm rot="10800000">
                  <a:off x="6553200" y="3810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ardrop 141"/>
                <p:cNvSpPr/>
                <p:nvPr/>
              </p:nvSpPr>
              <p:spPr>
                <a:xfrm rot="10800000">
                  <a:off x="6858000" y="8382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ardrop 142"/>
                <p:cNvSpPr/>
                <p:nvPr/>
              </p:nvSpPr>
              <p:spPr>
                <a:xfrm rot="10800000">
                  <a:off x="7315200" y="11430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ardrop 143"/>
                <p:cNvSpPr/>
                <p:nvPr/>
              </p:nvSpPr>
              <p:spPr>
                <a:xfrm rot="11835031">
                  <a:off x="7620000" y="14478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ardrop 144"/>
                <p:cNvSpPr/>
                <p:nvPr/>
              </p:nvSpPr>
              <p:spPr>
                <a:xfrm rot="5828445">
                  <a:off x="5759405" y="44406"/>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6" name="Oval 125"/>
            <p:cNvSpPr/>
            <p:nvPr/>
          </p:nvSpPr>
          <p:spPr>
            <a:xfrm>
              <a:off x="914400" y="6400800"/>
              <a:ext cx="838200" cy="2286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0" name="Group 359"/>
          <p:cNvGrpSpPr/>
          <p:nvPr/>
        </p:nvGrpSpPr>
        <p:grpSpPr>
          <a:xfrm>
            <a:off x="9869675" y="4437064"/>
            <a:ext cx="1834226" cy="2045164"/>
            <a:chOff x="1662792" y="893569"/>
            <a:chExt cx="3279942" cy="3937830"/>
          </a:xfrm>
        </p:grpSpPr>
        <p:sp>
          <p:nvSpPr>
            <p:cNvPr id="361" name="Rounded Rectangle 360"/>
            <p:cNvSpPr/>
            <p:nvPr/>
          </p:nvSpPr>
          <p:spPr>
            <a:xfrm>
              <a:off x="3037403" y="925968"/>
              <a:ext cx="70518" cy="524630"/>
            </a:xfrm>
            <a:prstGeom prst="roundRect">
              <a:avLst/>
            </a:prstGeom>
            <a:solidFill>
              <a:srgbClr val="FFC000"/>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ounded Rectangle 361"/>
            <p:cNvSpPr/>
            <p:nvPr/>
          </p:nvSpPr>
          <p:spPr>
            <a:xfrm>
              <a:off x="3541381" y="903154"/>
              <a:ext cx="70518" cy="524630"/>
            </a:xfrm>
            <a:prstGeom prst="roundRect">
              <a:avLst/>
            </a:prstGeom>
            <a:solidFill>
              <a:srgbClr val="FFC000"/>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3" name="Group 362"/>
            <p:cNvGrpSpPr/>
            <p:nvPr/>
          </p:nvGrpSpPr>
          <p:grpSpPr>
            <a:xfrm>
              <a:off x="3699097" y="3401906"/>
              <a:ext cx="1243637" cy="869539"/>
              <a:chOff x="5186898" y="2949277"/>
              <a:chExt cx="1243637" cy="869539"/>
            </a:xfrm>
          </p:grpSpPr>
          <p:sp>
            <p:nvSpPr>
              <p:cNvPr id="419" name="Oval 418"/>
              <p:cNvSpPr/>
              <p:nvPr/>
            </p:nvSpPr>
            <p:spPr>
              <a:xfrm>
                <a:off x="5255174" y="3278714"/>
                <a:ext cx="204006" cy="47275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Oval 419"/>
              <p:cNvSpPr/>
              <p:nvPr/>
            </p:nvSpPr>
            <p:spPr>
              <a:xfrm>
                <a:off x="5425453" y="3307380"/>
                <a:ext cx="204006" cy="47275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p:cNvSpPr/>
              <p:nvPr/>
            </p:nvSpPr>
            <p:spPr>
              <a:xfrm>
                <a:off x="5717672" y="3346061"/>
                <a:ext cx="204006" cy="47275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Oval 421"/>
              <p:cNvSpPr/>
              <p:nvPr/>
            </p:nvSpPr>
            <p:spPr>
              <a:xfrm>
                <a:off x="5989954" y="3344581"/>
                <a:ext cx="204006" cy="4727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422"/>
              <p:cNvSpPr/>
              <p:nvPr/>
            </p:nvSpPr>
            <p:spPr>
              <a:xfrm>
                <a:off x="5186898" y="3157239"/>
                <a:ext cx="1061502" cy="47275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a:off x="5819675" y="3104327"/>
                <a:ext cx="567553" cy="5003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Moon 424"/>
              <p:cNvSpPr/>
              <p:nvPr/>
            </p:nvSpPr>
            <p:spPr>
              <a:xfrm rot="15416507">
                <a:off x="5874078" y="2702918"/>
                <a:ext cx="310098" cy="802816"/>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4" name="Group 363"/>
            <p:cNvGrpSpPr/>
            <p:nvPr/>
          </p:nvGrpSpPr>
          <p:grpSpPr>
            <a:xfrm flipH="1">
              <a:off x="1662792" y="3369925"/>
              <a:ext cx="1243637" cy="869539"/>
              <a:chOff x="5186898" y="2949277"/>
              <a:chExt cx="1243637" cy="869539"/>
            </a:xfrm>
          </p:grpSpPr>
          <p:sp>
            <p:nvSpPr>
              <p:cNvPr id="412" name="Oval 411"/>
              <p:cNvSpPr/>
              <p:nvPr/>
            </p:nvSpPr>
            <p:spPr>
              <a:xfrm>
                <a:off x="5255174" y="3278714"/>
                <a:ext cx="204006" cy="47275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Oval 412"/>
              <p:cNvSpPr/>
              <p:nvPr/>
            </p:nvSpPr>
            <p:spPr>
              <a:xfrm>
                <a:off x="5425453" y="3307380"/>
                <a:ext cx="204006" cy="47275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5717672" y="3346061"/>
                <a:ext cx="204006" cy="47275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a:off x="5989954" y="3344581"/>
                <a:ext cx="204006" cy="47275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p:cNvSpPr/>
              <p:nvPr/>
            </p:nvSpPr>
            <p:spPr>
              <a:xfrm>
                <a:off x="5186898" y="3157239"/>
                <a:ext cx="1061502" cy="47275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p:nvPr/>
            </p:nvSpPr>
            <p:spPr>
              <a:xfrm>
                <a:off x="5819675" y="3104327"/>
                <a:ext cx="567553" cy="5003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Moon 417"/>
              <p:cNvSpPr/>
              <p:nvPr/>
            </p:nvSpPr>
            <p:spPr>
              <a:xfrm rot="15416507">
                <a:off x="5874078" y="2702918"/>
                <a:ext cx="310098" cy="802816"/>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5" name="Oval 364"/>
            <p:cNvSpPr/>
            <p:nvPr/>
          </p:nvSpPr>
          <p:spPr>
            <a:xfrm>
              <a:off x="2245774" y="3950030"/>
              <a:ext cx="2136001" cy="552491"/>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Flowchart: Delay 365"/>
            <p:cNvSpPr/>
            <p:nvPr/>
          </p:nvSpPr>
          <p:spPr>
            <a:xfrm rot="5400000">
              <a:off x="2172992" y="1857353"/>
              <a:ext cx="2260093" cy="2842723"/>
            </a:xfrm>
            <a:prstGeom prst="flowChartDelay">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a:off x="1835679" y="1446118"/>
              <a:ext cx="2948484" cy="16764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Diamond 367"/>
            <p:cNvSpPr/>
            <p:nvPr/>
          </p:nvSpPr>
          <p:spPr>
            <a:xfrm>
              <a:off x="1881675" y="2842452"/>
              <a:ext cx="277161" cy="685800"/>
            </a:xfrm>
            <a:prstGeom prst="diamon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Diamond 368"/>
            <p:cNvSpPr/>
            <p:nvPr/>
          </p:nvSpPr>
          <p:spPr>
            <a:xfrm>
              <a:off x="2128737" y="3051178"/>
              <a:ext cx="277161" cy="685800"/>
            </a:xfrm>
            <a:prstGeom prst="diamon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Diamond 369"/>
            <p:cNvSpPr/>
            <p:nvPr/>
          </p:nvSpPr>
          <p:spPr>
            <a:xfrm>
              <a:off x="2394319" y="3261788"/>
              <a:ext cx="277161" cy="685800"/>
            </a:xfrm>
            <a:prstGeom prst="diamon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Diamond 370"/>
            <p:cNvSpPr/>
            <p:nvPr/>
          </p:nvSpPr>
          <p:spPr>
            <a:xfrm>
              <a:off x="2686488" y="3403167"/>
              <a:ext cx="277161" cy="685800"/>
            </a:xfrm>
            <a:prstGeom prst="diamon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Diamond 371"/>
            <p:cNvSpPr/>
            <p:nvPr/>
          </p:nvSpPr>
          <p:spPr>
            <a:xfrm>
              <a:off x="2983846" y="3430181"/>
              <a:ext cx="277161" cy="685800"/>
            </a:xfrm>
            <a:prstGeom prst="diamon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Diamond 372"/>
            <p:cNvSpPr/>
            <p:nvPr/>
          </p:nvSpPr>
          <p:spPr>
            <a:xfrm>
              <a:off x="3279412" y="3436709"/>
              <a:ext cx="277161" cy="685800"/>
            </a:xfrm>
            <a:prstGeom prst="diamon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Diamond 373"/>
            <p:cNvSpPr/>
            <p:nvPr/>
          </p:nvSpPr>
          <p:spPr>
            <a:xfrm>
              <a:off x="3576770" y="3421297"/>
              <a:ext cx="277161" cy="685800"/>
            </a:xfrm>
            <a:prstGeom prst="diamon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Diamond 374"/>
            <p:cNvSpPr/>
            <p:nvPr/>
          </p:nvSpPr>
          <p:spPr>
            <a:xfrm>
              <a:off x="3853931" y="3298950"/>
              <a:ext cx="277161" cy="685800"/>
            </a:xfrm>
            <a:prstGeom prst="diamon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a:off x="2238414" y="1656307"/>
              <a:ext cx="2143013" cy="1218439"/>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2376365" y="1722269"/>
              <a:ext cx="1874433" cy="1065734"/>
            </a:xfrm>
            <a:prstGeom prst="ellipse">
              <a:avLst/>
            </a:prstGeom>
            <a:solidFill>
              <a:srgbClr val="4AABC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8" name="Group 377"/>
            <p:cNvGrpSpPr/>
            <p:nvPr/>
          </p:nvGrpSpPr>
          <p:grpSpPr>
            <a:xfrm>
              <a:off x="2848562" y="1678735"/>
              <a:ext cx="921674" cy="495907"/>
              <a:chOff x="5486400" y="2391824"/>
              <a:chExt cx="1143000" cy="869964"/>
            </a:xfrm>
          </p:grpSpPr>
          <p:sp>
            <p:nvSpPr>
              <p:cNvPr id="409" name="Rounded Rectangle 408"/>
              <p:cNvSpPr/>
              <p:nvPr/>
            </p:nvSpPr>
            <p:spPr>
              <a:xfrm>
                <a:off x="5486400" y="2971800"/>
                <a:ext cx="1143000" cy="289988"/>
              </a:xfrm>
              <a:prstGeom prst="roundRect">
                <a:avLst/>
              </a:prstGeom>
              <a:solidFill>
                <a:srgbClr val="4AABC6"/>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Rounded Rectangle 409"/>
              <p:cNvSpPr/>
              <p:nvPr/>
            </p:nvSpPr>
            <p:spPr>
              <a:xfrm>
                <a:off x="5546163" y="2681812"/>
                <a:ext cx="1007037" cy="289988"/>
              </a:xfrm>
              <a:prstGeom prst="roundRect">
                <a:avLst/>
              </a:prstGeom>
              <a:solidFill>
                <a:srgbClr val="4AABC6"/>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Rounded Rectangle 410"/>
              <p:cNvSpPr/>
              <p:nvPr/>
            </p:nvSpPr>
            <p:spPr>
              <a:xfrm>
                <a:off x="5641957" y="2391824"/>
                <a:ext cx="815448" cy="289988"/>
              </a:xfrm>
              <a:prstGeom prst="roundRect">
                <a:avLst/>
              </a:prstGeom>
              <a:solidFill>
                <a:srgbClr val="4AABC6"/>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9" name="Group 378"/>
            <p:cNvGrpSpPr/>
            <p:nvPr/>
          </p:nvGrpSpPr>
          <p:grpSpPr>
            <a:xfrm>
              <a:off x="3404363" y="3947588"/>
              <a:ext cx="1243637" cy="869539"/>
              <a:chOff x="5186898" y="2949277"/>
              <a:chExt cx="1243637" cy="869539"/>
            </a:xfrm>
          </p:grpSpPr>
          <p:sp>
            <p:nvSpPr>
              <p:cNvPr id="402" name="Oval 401"/>
              <p:cNvSpPr/>
              <p:nvPr/>
            </p:nvSpPr>
            <p:spPr>
              <a:xfrm>
                <a:off x="5255174" y="3278714"/>
                <a:ext cx="204006" cy="47275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a:off x="5425453" y="3307380"/>
                <a:ext cx="204006" cy="4727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p:cNvSpPr/>
              <p:nvPr/>
            </p:nvSpPr>
            <p:spPr>
              <a:xfrm>
                <a:off x="5717672" y="3346061"/>
                <a:ext cx="204006" cy="4727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a:off x="5989954" y="3344581"/>
                <a:ext cx="204006" cy="4727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405"/>
              <p:cNvSpPr/>
              <p:nvPr/>
            </p:nvSpPr>
            <p:spPr>
              <a:xfrm>
                <a:off x="5186898" y="3157239"/>
                <a:ext cx="1061502" cy="4727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p:nvPr/>
            </p:nvSpPr>
            <p:spPr>
              <a:xfrm>
                <a:off x="5819675" y="3104327"/>
                <a:ext cx="567553" cy="5003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Moon 407"/>
              <p:cNvSpPr/>
              <p:nvPr/>
            </p:nvSpPr>
            <p:spPr>
              <a:xfrm rot="15416507">
                <a:off x="5874078" y="2702918"/>
                <a:ext cx="310098" cy="802816"/>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0" name="Group 379"/>
            <p:cNvGrpSpPr/>
            <p:nvPr/>
          </p:nvGrpSpPr>
          <p:grpSpPr>
            <a:xfrm flipH="1">
              <a:off x="1763061" y="3905546"/>
              <a:ext cx="1243637" cy="869539"/>
              <a:chOff x="5186898" y="2949277"/>
              <a:chExt cx="1243637" cy="869539"/>
            </a:xfrm>
          </p:grpSpPr>
          <p:sp>
            <p:nvSpPr>
              <p:cNvPr id="395" name="Oval 394"/>
              <p:cNvSpPr/>
              <p:nvPr/>
            </p:nvSpPr>
            <p:spPr>
              <a:xfrm>
                <a:off x="5255174" y="3278714"/>
                <a:ext cx="204006" cy="47275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5425453" y="3307380"/>
                <a:ext cx="204006" cy="4727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a:off x="5717672" y="3346061"/>
                <a:ext cx="204006" cy="4727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5989954" y="3344581"/>
                <a:ext cx="204006" cy="4727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a:off x="5186898" y="3157239"/>
                <a:ext cx="1061502" cy="4727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p:cNvSpPr/>
              <p:nvPr/>
            </p:nvSpPr>
            <p:spPr>
              <a:xfrm>
                <a:off x="5819675" y="3104327"/>
                <a:ext cx="567553" cy="5003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Moon 400"/>
              <p:cNvSpPr/>
              <p:nvPr/>
            </p:nvSpPr>
            <p:spPr>
              <a:xfrm rot="15416507">
                <a:off x="5874078" y="2702918"/>
                <a:ext cx="310098" cy="802816"/>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1" name="Group 380"/>
            <p:cNvGrpSpPr/>
            <p:nvPr/>
          </p:nvGrpSpPr>
          <p:grpSpPr>
            <a:xfrm rot="523218">
              <a:off x="2704840" y="3996125"/>
              <a:ext cx="1061502" cy="835274"/>
              <a:chOff x="5186898" y="2983542"/>
              <a:chExt cx="1061502" cy="835274"/>
            </a:xfrm>
          </p:grpSpPr>
          <p:sp>
            <p:nvSpPr>
              <p:cNvPr id="388" name="Oval 387"/>
              <p:cNvSpPr/>
              <p:nvPr/>
            </p:nvSpPr>
            <p:spPr>
              <a:xfrm>
                <a:off x="5255174" y="3278714"/>
                <a:ext cx="204006" cy="4727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p:cNvSpPr/>
              <p:nvPr/>
            </p:nvSpPr>
            <p:spPr>
              <a:xfrm>
                <a:off x="5425453" y="3307380"/>
                <a:ext cx="204006" cy="4727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p:cNvSpPr/>
              <p:nvPr/>
            </p:nvSpPr>
            <p:spPr>
              <a:xfrm>
                <a:off x="5717672" y="3346061"/>
                <a:ext cx="204006" cy="4727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p:nvPr/>
            </p:nvSpPr>
            <p:spPr>
              <a:xfrm>
                <a:off x="5989334" y="3273853"/>
                <a:ext cx="204006" cy="4727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p:cNvSpPr/>
              <p:nvPr/>
            </p:nvSpPr>
            <p:spPr>
              <a:xfrm rot="21076782">
                <a:off x="5186898" y="3157239"/>
                <a:ext cx="1061502" cy="4727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p:cNvSpPr/>
              <p:nvPr/>
            </p:nvSpPr>
            <p:spPr>
              <a:xfrm>
                <a:off x="5470892" y="3156428"/>
                <a:ext cx="567553" cy="5003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Moon 393"/>
              <p:cNvSpPr/>
              <p:nvPr/>
            </p:nvSpPr>
            <p:spPr>
              <a:xfrm rot="15416507">
                <a:off x="5570113" y="2737183"/>
                <a:ext cx="310098" cy="802816"/>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2" name="Diamond 381"/>
            <p:cNvSpPr/>
            <p:nvPr/>
          </p:nvSpPr>
          <p:spPr>
            <a:xfrm>
              <a:off x="4145941" y="3093809"/>
              <a:ext cx="277161" cy="685800"/>
            </a:xfrm>
            <a:prstGeom prst="diamon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Diamond 382"/>
            <p:cNvSpPr/>
            <p:nvPr/>
          </p:nvSpPr>
          <p:spPr>
            <a:xfrm>
              <a:off x="4396655" y="2884867"/>
              <a:ext cx="277161" cy="685800"/>
            </a:xfrm>
            <a:prstGeom prst="diamon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Rounded Rectangle 383"/>
            <p:cNvSpPr/>
            <p:nvPr/>
          </p:nvSpPr>
          <p:spPr>
            <a:xfrm rot="21089031">
              <a:off x="3633920" y="907354"/>
              <a:ext cx="55620" cy="1253911"/>
            </a:xfrm>
            <a:prstGeom prst="roundRect">
              <a:avLst/>
            </a:prstGeom>
            <a:solidFill>
              <a:srgbClr val="FFC000"/>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Rounded Rectangle 384"/>
            <p:cNvSpPr/>
            <p:nvPr/>
          </p:nvSpPr>
          <p:spPr>
            <a:xfrm rot="510969" flipH="1">
              <a:off x="2935386" y="893569"/>
              <a:ext cx="55620" cy="1253911"/>
            </a:xfrm>
            <a:prstGeom prst="roundRect">
              <a:avLst/>
            </a:prstGeom>
            <a:solidFill>
              <a:srgbClr val="FFC000"/>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Rounded Rectangle 385"/>
            <p:cNvSpPr/>
            <p:nvPr/>
          </p:nvSpPr>
          <p:spPr>
            <a:xfrm>
              <a:off x="3004182" y="1507670"/>
              <a:ext cx="607717" cy="147545"/>
            </a:xfrm>
            <a:prstGeom prst="roundRect">
              <a:avLst/>
            </a:prstGeom>
            <a:solidFill>
              <a:schemeClr val="bg2">
                <a:lumMod val="9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Rounded Rectangle 386"/>
            <p:cNvSpPr/>
            <p:nvPr/>
          </p:nvSpPr>
          <p:spPr>
            <a:xfrm>
              <a:off x="3061575" y="1388955"/>
              <a:ext cx="481804" cy="108172"/>
            </a:xfrm>
            <a:prstGeom prst="roundRect">
              <a:avLst/>
            </a:prstGeom>
            <a:solidFill>
              <a:schemeClr val="bg2">
                <a:lumMod val="9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3399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42" presetClass="entr" presetSubtype="0"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1000"/>
                                        <p:tgtEl>
                                          <p:spTgt spid="57"/>
                                        </p:tgtEl>
                                      </p:cBhvr>
                                    </p:animEffect>
                                    <p:anim calcmode="lin" valueType="num">
                                      <p:cBhvr>
                                        <p:cTn id="16" dur="1000" fill="hold"/>
                                        <p:tgtEl>
                                          <p:spTgt spid="57"/>
                                        </p:tgtEl>
                                        <p:attrNameLst>
                                          <p:attrName>ppt_x</p:attrName>
                                        </p:attrNameLst>
                                      </p:cBhvr>
                                      <p:tavLst>
                                        <p:tav tm="0">
                                          <p:val>
                                            <p:strVal val="#ppt_x"/>
                                          </p:val>
                                        </p:tav>
                                        <p:tav tm="100000">
                                          <p:val>
                                            <p:strVal val="#ppt_x"/>
                                          </p:val>
                                        </p:tav>
                                      </p:tavLst>
                                    </p:anim>
                                    <p:anim calcmode="lin" valueType="num">
                                      <p:cBhvr>
                                        <p:cTn id="17" dur="1000" fill="hold"/>
                                        <p:tgtEl>
                                          <p:spTgt spid="57"/>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0" presetClass="exit" presetSubtype="0" fill="hold" nodeType="withEffect">
                                  <p:stCondLst>
                                    <p:cond delay="0"/>
                                  </p:stCondLst>
                                  <p:childTnLst>
                                    <p:animEffect transition="out" filter="fade">
                                      <p:cBhvr>
                                        <p:cTn id="28" dur="500"/>
                                        <p:tgtEl>
                                          <p:spTgt spid="3">
                                            <p:txEl>
                                              <p:pRg st="0" end="0"/>
                                            </p:txEl>
                                          </p:spTgt>
                                        </p:tgtEl>
                                      </p:cBhvr>
                                    </p:animEffect>
                                    <p:set>
                                      <p:cBhvr>
                                        <p:cTn id="29" dur="1" fill="hold">
                                          <p:stCondLst>
                                            <p:cond delay="499"/>
                                          </p:stCondLst>
                                        </p:cTn>
                                        <p:tgtEl>
                                          <p:spTgt spid="3">
                                            <p:txEl>
                                              <p:pRg st="0" end="0"/>
                                            </p:txEl>
                                          </p:spTgt>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4">
                                            <p:txEl>
                                              <p:pRg st="0" end="0"/>
                                            </p:txEl>
                                          </p:spTgt>
                                        </p:tgtEl>
                                      </p:cBhvr>
                                    </p:animEffect>
                                    <p:set>
                                      <p:cBhvr>
                                        <p:cTn id="32" dur="1" fill="hold">
                                          <p:stCondLst>
                                            <p:cond delay="499"/>
                                          </p:stCondLst>
                                        </p:cTn>
                                        <p:tgtEl>
                                          <p:spTgt spid="4">
                                            <p:txEl>
                                              <p:pRg st="0" end="0"/>
                                            </p:txEl>
                                          </p:spTgt>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4">
                                            <p:txEl>
                                              <p:pRg st="1" end="1"/>
                                            </p:txEl>
                                          </p:spTgt>
                                        </p:tgtEl>
                                      </p:cBhvr>
                                    </p:animEffect>
                                    <p:set>
                                      <p:cBhvr>
                                        <p:cTn id="35" dur="1" fill="hold">
                                          <p:stCondLst>
                                            <p:cond delay="499"/>
                                          </p:stCondLst>
                                        </p:cTn>
                                        <p:tgtEl>
                                          <p:spTgt spid="4">
                                            <p:txEl>
                                              <p:pRg st="1" end="1"/>
                                            </p:txEl>
                                          </p:spTgt>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childTnLst>
                                </p:cTn>
                              </p:par>
                              <p:par>
                                <p:cTn id="44" presetID="10" presetClass="exit" presetSubtype="0" fill="hold" nodeType="withEffect">
                                  <p:stCondLst>
                                    <p:cond delay="0"/>
                                  </p:stCondLst>
                                  <p:childTnLst>
                                    <p:animEffect transition="out" filter="fade">
                                      <p:cBhvr>
                                        <p:cTn id="45" dur="500"/>
                                        <p:tgtEl>
                                          <p:spTgt spid="3">
                                            <p:txEl>
                                              <p:pRg st="2" end="2"/>
                                            </p:txEl>
                                          </p:spTgt>
                                        </p:tgtEl>
                                      </p:cBhvr>
                                    </p:animEffect>
                                    <p:set>
                                      <p:cBhvr>
                                        <p:cTn id="46" dur="1" fill="hold">
                                          <p:stCondLst>
                                            <p:cond delay="499"/>
                                          </p:stCondLst>
                                        </p:cTn>
                                        <p:tgtEl>
                                          <p:spTgt spid="3">
                                            <p:txEl>
                                              <p:pRg st="2" end="2"/>
                                            </p:txEl>
                                          </p:spTgt>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4">
                                            <p:txEl>
                                              <p:pRg st="2" end="2"/>
                                            </p:txEl>
                                          </p:spTgt>
                                        </p:tgtEl>
                                      </p:cBhvr>
                                    </p:animEffect>
                                    <p:set>
                                      <p:cBhvr>
                                        <p:cTn id="49" dur="1" fill="hold">
                                          <p:stCondLst>
                                            <p:cond delay="499"/>
                                          </p:stCondLst>
                                        </p:cTn>
                                        <p:tgtEl>
                                          <p:spTgt spid="4">
                                            <p:txEl>
                                              <p:pRg st="2" end="2"/>
                                            </p:txEl>
                                          </p:spTgt>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4">
                                            <p:txEl>
                                              <p:pRg st="3" end="3"/>
                                            </p:txEl>
                                          </p:spTgt>
                                        </p:tgtEl>
                                        <p:attrNameLst>
                                          <p:attrName>style.visibility</p:attrName>
                                        </p:attrNameLst>
                                      </p:cBhvr>
                                      <p:to>
                                        <p:strVal val="visible"/>
                                      </p:to>
                                    </p:set>
                                  </p:childTnLst>
                                </p:cTn>
                              </p:par>
                              <p:par>
                                <p:cTn id="54" presetID="42" presetClass="entr" presetSubtype="0" fill="hold" nodeType="withEffect">
                                  <p:stCondLst>
                                    <p:cond delay="0"/>
                                  </p:stCondLst>
                                  <p:childTnLst>
                                    <p:set>
                                      <p:cBhvr>
                                        <p:cTn id="55" dur="1" fill="hold">
                                          <p:stCondLst>
                                            <p:cond delay="0"/>
                                          </p:stCondLst>
                                        </p:cTn>
                                        <p:tgtEl>
                                          <p:spTgt spid="360"/>
                                        </p:tgtEl>
                                        <p:attrNameLst>
                                          <p:attrName>style.visibility</p:attrName>
                                        </p:attrNameLst>
                                      </p:cBhvr>
                                      <p:to>
                                        <p:strVal val="visible"/>
                                      </p:to>
                                    </p:set>
                                    <p:animEffect transition="in" filter="fade">
                                      <p:cBhvr>
                                        <p:cTn id="56" dur="1000"/>
                                        <p:tgtEl>
                                          <p:spTgt spid="360"/>
                                        </p:tgtEl>
                                      </p:cBhvr>
                                    </p:animEffect>
                                    <p:anim calcmode="lin" valueType="num">
                                      <p:cBhvr>
                                        <p:cTn id="57" dur="1000" fill="hold"/>
                                        <p:tgtEl>
                                          <p:spTgt spid="360"/>
                                        </p:tgtEl>
                                        <p:attrNameLst>
                                          <p:attrName>ppt_x</p:attrName>
                                        </p:attrNameLst>
                                      </p:cBhvr>
                                      <p:tavLst>
                                        <p:tav tm="0">
                                          <p:val>
                                            <p:strVal val="#ppt_x"/>
                                          </p:val>
                                        </p:tav>
                                        <p:tav tm="100000">
                                          <p:val>
                                            <p:strVal val="#ppt_x"/>
                                          </p:val>
                                        </p:tav>
                                      </p:tavLst>
                                    </p:anim>
                                    <p:anim calcmode="lin" valueType="num">
                                      <p:cBhvr>
                                        <p:cTn id="58" dur="1000" fill="hold"/>
                                        <p:tgtEl>
                                          <p:spTgt spid="3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load.wikimedia.org/wikipedia/commons/6/62/Stars-high-mountain-sky_-_West_Virginia_-_ForestWa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7900" y="1276576"/>
            <a:ext cx="6147319" cy="1477328"/>
          </a:xfrm>
          <a:prstGeom prst="rect">
            <a:avLst/>
          </a:prstGeom>
          <a:noFill/>
        </p:spPr>
        <p:txBody>
          <a:bodyPr wrap="square" rtlCol="0">
            <a:spAutoFit/>
          </a:bodyPr>
          <a:lstStyle/>
          <a:p>
            <a:r>
              <a:rPr lang="en-US" dirty="0">
                <a:solidFill>
                  <a:schemeClr val="bg1"/>
                </a:solidFill>
              </a:rPr>
              <a:t>After we die where do our bodies go?</a:t>
            </a:r>
          </a:p>
          <a:p>
            <a:r>
              <a:rPr lang="en-US" dirty="0">
                <a:solidFill>
                  <a:schemeClr val="bg1"/>
                </a:solidFill>
              </a:rPr>
              <a:t>Where do our spirits go?</a:t>
            </a:r>
          </a:p>
          <a:p>
            <a:r>
              <a:rPr lang="en-US" dirty="0">
                <a:solidFill>
                  <a:schemeClr val="bg1"/>
                </a:solidFill>
              </a:rPr>
              <a:t>Will we see our bodies again?</a:t>
            </a:r>
          </a:p>
          <a:p>
            <a:r>
              <a:rPr lang="en-US" dirty="0">
                <a:solidFill>
                  <a:schemeClr val="bg1"/>
                </a:solidFill>
              </a:rPr>
              <a:t>When?</a:t>
            </a:r>
          </a:p>
          <a:p>
            <a:endParaRPr lang="en-US" dirty="0">
              <a:solidFill>
                <a:schemeClr val="bg1"/>
              </a:solidFill>
            </a:endParaRPr>
          </a:p>
        </p:txBody>
      </p:sp>
      <p:sp>
        <p:nvSpPr>
          <p:cNvPr id="4" name="TextBox 3"/>
          <p:cNvSpPr txBox="1"/>
          <p:nvPr/>
        </p:nvSpPr>
        <p:spPr>
          <a:xfrm>
            <a:off x="6916976" y="1259882"/>
            <a:ext cx="5350330" cy="1200329"/>
          </a:xfrm>
          <a:prstGeom prst="rect">
            <a:avLst/>
          </a:prstGeom>
          <a:noFill/>
        </p:spPr>
        <p:txBody>
          <a:bodyPr wrap="square" rtlCol="0">
            <a:spAutoFit/>
          </a:bodyPr>
          <a:lstStyle/>
          <a:p>
            <a:r>
              <a:rPr lang="en-US" dirty="0">
                <a:solidFill>
                  <a:schemeClr val="bg1"/>
                </a:solidFill>
              </a:rPr>
              <a:t>Into the dust (Genesis 3:19)</a:t>
            </a:r>
          </a:p>
          <a:p>
            <a:r>
              <a:rPr lang="en-US" dirty="0">
                <a:solidFill>
                  <a:schemeClr val="bg1"/>
                </a:solidFill>
              </a:rPr>
              <a:t>Spirit World</a:t>
            </a:r>
          </a:p>
          <a:p>
            <a:r>
              <a:rPr lang="en-US" dirty="0">
                <a:solidFill>
                  <a:schemeClr val="bg1"/>
                </a:solidFill>
              </a:rPr>
              <a:t>Yes</a:t>
            </a:r>
          </a:p>
          <a:p>
            <a:r>
              <a:rPr lang="en-US" dirty="0">
                <a:solidFill>
                  <a:schemeClr val="bg1"/>
                </a:solidFill>
              </a:rPr>
              <a:t>Before Judgment</a:t>
            </a:r>
          </a:p>
        </p:txBody>
      </p:sp>
      <p:sp>
        <p:nvSpPr>
          <p:cNvPr id="7" name="TextBox 6"/>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Death</a:t>
            </a:r>
          </a:p>
        </p:txBody>
      </p:sp>
      <p:sp>
        <p:nvSpPr>
          <p:cNvPr id="294" name="Oval 293"/>
          <p:cNvSpPr/>
          <p:nvPr/>
        </p:nvSpPr>
        <p:spPr>
          <a:xfrm>
            <a:off x="3713211" y="2054772"/>
            <a:ext cx="1831402" cy="1801939"/>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9" name="Group 348"/>
          <p:cNvGrpSpPr/>
          <p:nvPr/>
        </p:nvGrpSpPr>
        <p:grpSpPr>
          <a:xfrm>
            <a:off x="167900" y="4127466"/>
            <a:ext cx="4246454" cy="2105162"/>
            <a:chOff x="167900" y="4127466"/>
            <a:chExt cx="4246454" cy="2105162"/>
          </a:xfrm>
        </p:grpSpPr>
        <p:sp>
          <p:nvSpPr>
            <p:cNvPr id="58" name="Double Wave 57"/>
            <p:cNvSpPr/>
            <p:nvPr/>
          </p:nvSpPr>
          <p:spPr>
            <a:xfrm flipH="1">
              <a:off x="167900" y="5551493"/>
              <a:ext cx="4246454" cy="681135"/>
            </a:xfrm>
            <a:prstGeom prst="doubleWave">
              <a:avLst>
                <a:gd name="adj1" fmla="val 6250"/>
                <a:gd name="adj2" fmla="val -10000"/>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5" name="Group 294"/>
            <p:cNvGrpSpPr/>
            <p:nvPr/>
          </p:nvGrpSpPr>
          <p:grpSpPr>
            <a:xfrm>
              <a:off x="3071224" y="4127466"/>
              <a:ext cx="1013598" cy="1753710"/>
              <a:chOff x="5887760" y="2522228"/>
              <a:chExt cx="1013598" cy="1753710"/>
            </a:xfrm>
            <a:solidFill>
              <a:schemeClr val="bg1">
                <a:lumMod val="75000"/>
              </a:schemeClr>
            </a:solidFill>
          </p:grpSpPr>
          <p:sp>
            <p:nvSpPr>
              <p:cNvPr id="298" name="Flowchart: Delay 297"/>
              <p:cNvSpPr/>
              <p:nvPr/>
            </p:nvSpPr>
            <p:spPr>
              <a:xfrm rot="16861767">
                <a:off x="5567491" y="2940960"/>
                <a:ext cx="1752600" cy="915135"/>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lowchart: Delay 298"/>
              <p:cNvSpPr/>
              <p:nvPr/>
            </p:nvSpPr>
            <p:spPr>
              <a:xfrm rot="16861767">
                <a:off x="5469028" y="2942070"/>
                <a:ext cx="1752600" cy="915135"/>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Cube 5"/>
            <p:cNvSpPr/>
            <p:nvPr/>
          </p:nvSpPr>
          <p:spPr>
            <a:xfrm flipH="1">
              <a:off x="484244" y="4140311"/>
              <a:ext cx="2015413" cy="1614196"/>
            </a:xfrm>
            <a:prstGeom prst="cube">
              <a:avLst>
                <a:gd name="adj" fmla="val 8237"/>
              </a:avLst>
            </a:prstGeom>
            <a:solidFill>
              <a:schemeClr val="bg2">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Double Wave 346"/>
            <p:cNvSpPr/>
            <p:nvPr/>
          </p:nvSpPr>
          <p:spPr>
            <a:xfrm flipH="1">
              <a:off x="2582552" y="5750974"/>
              <a:ext cx="1449199" cy="232453"/>
            </a:xfrm>
            <a:prstGeom prst="doubleWave">
              <a:avLst>
                <a:gd name="adj1" fmla="val 6250"/>
                <a:gd name="adj2" fmla="val -10000"/>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Double Wave 347"/>
            <p:cNvSpPr/>
            <p:nvPr/>
          </p:nvSpPr>
          <p:spPr>
            <a:xfrm flipH="1">
              <a:off x="569166" y="5658386"/>
              <a:ext cx="2435891" cy="268177"/>
            </a:xfrm>
            <a:prstGeom prst="doubleWave">
              <a:avLst>
                <a:gd name="adj1" fmla="val 6250"/>
                <a:gd name="adj2" fmla="val -10000"/>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0" name="Group 299"/>
            <p:cNvGrpSpPr/>
            <p:nvPr/>
          </p:nvGrpSpPr>
          <p:grpSpPr>
            <a:xfrm rot="3589070">
              <a:off x="1090445" y="5096262"/>
              <a:ext cx="999937" cy="1016673"/>
              <a:chOff x="533400" y="3581400"/>
              <a:chExt cx="2698042" cy="2743200"/>
            </a:xfrm>
          </p:grpSpPr>
          <p:sp>
            <p:nvSpPr>
              <p:cNvPr id="301" name="Wave 300"/>
              <p:cNvSpPr/>
              <p:nvPr/>
            </p:nvSpPr>
            <p:spPr>
              <a:xfrm rot="20479900">
                <a:off x="2388162" y="3836326"/>
                <a:ext cx="685800" cy="274942"/>
              </a:xfrm>
              <a:prstGeom prst="wave">
                <a:avLst>
                  <a:gd name="adj1" fmla="val 20000"/>
                  <a:gd name="adj2" fmla="val -1000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Wave 301"/>
              <p:cNvSpPr/>
              <p:nvPr/>
            </p:nvSpPr>
            <p:spPr>
              <a:xfrm>
                <a:off x="533400" y="4495800"/>
                <a:ext cx="685800" cy="304800"/>
              </a:xfrm>
              <a:prstGeom prst="wave">
                <a:avLst>
                  <a:gd name="adj1" fmla="val 20000"/>
                  <a:gd name="adj2" fmla="val -1000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Wave 302"/>
              <p:cNvSpPr/>
              <p:nvPr/>
            </p:nvSpPr>
            <p:spPr>
              <a:xfrm rot="3272096">
                <a:off x="2457623" y="4958855"/>
                <a:ext cx="685800" cy="213563"/>
              </a:xfrm>
              <a:prstGeom prst="wave">
                <a:avLst>
                  <a:gd name="adj1" fmla="val 20000"/>
                  <a:gd name="adj2" fmla="val -1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lowchart: Extract 303"/>
              <p:cNvSpPr/>
              <p:nvPr/>
            </p:nvSpPr>
            <p:spPr>
              <a:xfrm rot="10800000">
                <a:off x="1371600" y="4953000"/>
                <a:ext cx="1143000" cy="1371600"/>
              </a:xfrm>
              <a:prstGeom prst="flowChartExtra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5" name="Group 166"/>
              <p:cNvGrpSpPr/>
              <p:nvPr/>
            </p:nvGrpSpPr>
            <p:grpSpPr>
              <a:xfrm>
                <a:off x="1447800" y="4343400"/>
                <a:ext cx="1097842" cy="905492"/>
                <a:chOff x="4159955" y="2007817"/>
                <a:chExt cx="1548703" cy="1421178"/>
              </a:xfrm>
            </p:grpSpPr>
            <p:sp>
              <p:nvSpPr>
                <p:cNvPr id="341" name="Teardrop 340"/>
                <p:cNvSpPr/>
                <p:nvPr/>
              </p:nvSpPr>
              <p:spPr>
                <a:xfrm rot="8215946">
                  <a:off x="4752913" y="2007817"/>
                  <a:ext cx="500029" cy="504015"/>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Teardrop 341"/>
                <p:cNvSpPr/>
                <p:nvPr/>
              </p:nvSpPr>
              <p:spPr>
                <a:xfrm>
                  <a:off x="4343394" y="2819396"/>
                  <a:ext cx="533399" cy="609599"/>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Teardrop 342"/>
                <p:cNvSpPr/>
                <p:nvPr/>
              </p:nvSpPr>
              <p:spPr>
                <a:xfrm rot="16809704">
                  <a:off x="5033365" y="2830891"/>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Teardrop 343"/>
                <p:cNvSpPr/>
                <p:nvPr/>
              </p:nvSpPr>
              <p:spPr>
                <a:xfrm rot="4742171">
                  <a:off x="4198055" y="2224801"/>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Teardrop 344"/>
                <p:cNvSpPr/>
                <p:nvPr/>
              </p:nvSpPr>
              <p:spPr>
                <a:xfrm rot="11700921">
                  <a:off x="5175259" y="2192286"/>
                  <a:ext cx="533399" cy="609599"/>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a:off x="4724400" y="2514601"/>
                  <a:ext cx="457200" cy="457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6" name="Group 177"/>
              <p:cNvGrpSpPr/>
              <p:nvPr/>
            </p:nvGrpSpPr>
            <p:grpSpPr>
              <a:xfrm>
                <a:off x="914400" y="4267200"/>
                <a:ext cx="1097842" cy="905492"/>
                <a:chOff x="4159955" y="2007817"/>
                <a:chExt cx="1548703" cy="1421178"/>
              </a:xfrm>
            </p:grpSpPr>
            <p:sp>
              <p:nvSpPr>
                <p:cNvPr id="335" name="Teardrop 334"/>
                <p:cNvSpPr/>
                <p:nvPr/>
              </p:nvSpPr>
              <p:spPr>
                <a:xfrm rot="8215946">
                  <a:off x="4752913" y="2007817"/>
                  <a:ext cx="500029" cy="504015"/>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Teardrop 335"/>
                <p:cNvSpPr/>
                <p:nvPr/>
              </p:nvSpPr>
              <p:spPr>
                <a:xfrm>
                  <a:off x="4343394" y="2819396"/>
                  <a:ext cx="533399" cy="609599"/>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Teardrop 336"/>
                <p:cNvSpPr/>
                <p:nvPr/>
              </p:nvSpPr>
              <p:spPr>
                <a:xfrm rot="16809704">
                  <a:off x="5033365" y="2830891"/>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Teardrop 337"/>
                <p:cNvSpPr/>
                <p:nvPr/>
              </p:nvSpPr>
              <p:spPr>
                <a:xfrm rot="4742171">
                  <a:off x="4198055" y="2224801"/>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Teardrop 338"/>
                <p:cNvSpPr/>
                <p:nvPr/>
              </p:nvSpPr>
              <p:spPr>
                <a:xfrm rot="11700921">
                  <a:off x="5175259" y="2192286"/>
                  <a:ext cx="533399" cy="609599"/>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p:cNvSpPr/>
                <p:nvPr/>
              </p:nvSpPr>
              <p:spPr>
                <a:xfrm>
                  <a:off x="4724400" y="2514601"/>
                  <a:ext cx="457200" cy="4572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7" name="Group 184"/>
              <p:cNvGrpSpPr/>
              <p:nvPr/>
            </p:nvGrpSpPr>
            <p:grpSpPr>
              <a:xfrm>
                <a:off x="1524000" y="3581400"/>
                <a:ext cx="1097842" cy="905492"/>
                <a:chOff x="4159955" y="2007817"/>
                <a:chExt cx="1548703" cy="1421178"/>
              </a:xfrm>
            </p:grpSpPr>
            <p:sp>
              <p:nvSpPr>
                <p:cNvPr id="329" name="Teardrop 328"/>
                <p:cNvSpPr/>
                <p:nvPr/>
              </p:nvSpPr>
              <p:spPr>
                <a:xfrm rot="8215946">
                  <a:off x="4752913" y="2007817"/>
                  <a:ext cx="500029" cy="504015"/>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Teardrop 329"/>
                <p:cNvSpPr/>
                <p:nvPr/>
              </p:nvSpPr>
              <p:spPr>
                <a:xfrm>
                  <a:off x="4343394" y="2819396"/>
                  <a:ext cx="533399" cy="609599"/>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Teardrop 330"/>
                <p:cNvSpPr/>
                <p:nvPr/>
              </p:nvSpPr>
              <p:spPr>
                <a:xfrm rot="16809704">
                  <a:off x="5033365" y="2830891"/>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Teardrop 331"/>
                <p:cNvSpPr/>
                <p:nvPr/>
              </p:nvSpPr>
              <p:spPr>
                <a:xfrm rot="4742171">
                  <a:off x="4198055" y="2224801"/>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eardrop 332"/>
                <p:cNvSpPr/>
                <p:nvPr/>
              </p:nvSpPr>
              <p:spPr>
                <a:xfrm rot="11700921">
                  <a:off x="5175259" y="2192286"/>
                  <a:ext cx="533399" cy="609599"/>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4724400" y="2514601"/>
                  <a:ext cx="457200" cy="4572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 name="Group 191"/>
              <p:cNvGrpSpPr/>
              <p:nvPr/>
            </p:nvGrpSpPr>
            <p:grpSpPr>
              <a:xfrm>
                <a:off x="2133600" y="3886200"/>
                <a:ext cx="1097842" cy="905492"/>
                <a:chOff x="4159955" y="2007817"/>
                <a:chExt cx="1548703" cy="1421178"/>
              </a:xfrm>
            </p:grpSpPr>
            <p:sp>
              <p:nvSpPr>
                <p:cNvPr id="323" name="Teardrop 322"/>
                <p:cNvSpPr/>
                <p:nvPr/>
              </p:nvSpPr>
              <p:spPr>
                <a:xfrm rot="8215946">
                  <a:off x="4752913" y="2007817"/>
                  <a:ext cx="500029" cy="504015"/>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Teardrop 323"/>
                <p:cNvSpPr/>
                <p:nvPr/>
              </p:nvSpPr>
              <p:spPr>
                <a:xfrm>
                  <a:off x="4343394" y="2819396"/>
                  <a:ext cx="533399" cy="609599"/>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Teardrop 324"/>
                <p:cNvSpPr/>
                <p:nvPr/>
              </p:nvSpPr>
              <p:spPr>
                <a:xfrm rot="16809704">
                  <a:off x="5033365" y="2830891"/>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Teardrop 325"/>
                <p:cNvSpPr/>
                <p:nvPr/>
              </p:nvSpPr>
              <p:spPr>
                <a:xfrm rot="4742171">
                  <a:off x="4198055" y="2224801"/>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Teardrop 326"/>
                <p:cNvSpPr/>
                <p:nvPr/>
              </p:nvSpPr>
              <p:spPr>
                <a:xfrm rot="11700921">
                  <a:off x="5175259" y="2192286"/>
                  <a:ext cx="533399" cy="609599"/>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a:off x="4724400" y="2514601"/>
                  <a:ext cx="457200" cy="4572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9" name="Group 198"/>
              <p:cNvGrpSpPr/>
              <p:nvPr/>
            </p:nvGrpSpPr>
            <p:grpSpPr>
              <a:xfrm>
                <a:off x="762000" y="3657600"/>
                <a:ext cx="1097842" cy="905492"/>
                <a:chOff x="4159955" y="2007817"/>
                <a:chExt cx="1548703" cy="1421178"/>
              </a:xfrm>
            </p:grpSpPr>
            <p:sp>
              <p:nvSpPr>
                <p:cNvPr id="317" name="Teardrop 316"/>
                <p:cNvSpPr/>
                <p:nvPr/>
              </p:nvSpPr>
              <p:spPr>
                <a:xfrm rot="8215946">
                  <a:off x="4752913" y="2007817"/>
                  <a:ext cx="500029" cy="504015"/>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Teardrop 317"/>
                <p:cNvSpPr/>
                <p:nvPr/>
              </p:nvSpPr>
              <p:spPr>
                <a:xfrm>
                  <a:off x="4343394" y="2819396"/>
                  <a:ext cx="533399" cy="609599"/>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Teardrop 318"/>
                <p:cNvSpPr/>
                <p:nvPr/>
              </p:nvSpPr>
              <p:spPr>
                <a:xfrm rot="16809704">
                  <a:off x="5033365" y="2830891"/>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Teardrop 319"/>
                <p:cNvSpPr/>
                <p:nvPr/>
              </p:nvSpPr>
              <p:spPr>
                <a:xfrm rot="4742171">
                  <a:off x="4198055" y="2224801"/>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Teardrop 320"/>
                <p:cNvSpPr/>
                <p:nvPr/>
              </p:nvSpPr>
              <p:spPr>
                <a:xfrm rot="11700921">
                  <a:off x="5175259" y="2192286"/>
                  <a:ext cx="533399" cy="609599"/>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a:off x="4724400" y="2514601"/>
                  <a:ext cx="457200" cy="4572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0" name="Group 205"/>
              <p:cNvGrpSpPr/>
              <p:nvPr/>
            </p:nvGrpSpPr>
            <p:grpSpPr>
              <a:xfrm>
                <a:off x="1905000" y="4419600"/>
                <a:ext cx="1097842" cy="905492"/>
                <a:chOff x="4159955" y="2007817"/>
                <a:chExt cx="1548703" cy="1421178"/>
              </a:xfrm>
            </p:grpSpPr>
            <p:sp>
              <p:nvSpPr>
                <p:cNvPr id="311" name="Teardrop 310"/>
                <p:cNvSpPr/>
                <p:nvPr/>
              </p:nvSpPr>
              <p:spPr>
                <a:xfrm rot="8215946">
                  <a:off x="4752913" y="2007817"/>
                  <a:ext cx="500029" cy="504015"/>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Teardrop 311"/>
                <p:cNvSpPr/>
                <p:nvPr/>
              </p:nvSpPr>
              <p:spPr>
                <a:xfrm>
                  <a:off x="4343394" y="2819396"/>
                  <a:ext cx="533399" cy="609599"/>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Teardrop 312"/>
                <p:cNvSpPr/>
                <p:nvPr/>
              </p:nvSpPr>
              <p:spPr>
                <a:xfrm rot="16809704">
                  <a:off x="5033365" y="2830891"/>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Teardrop 313"/>
                <p:cNvSpPr/>
                <p:nvPr/>
              </p:nvSpPr>
              <p:spPr>
                <a:xfrm rot="4742171">
                  <a:off x="4198055" y="2224801"/>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Teardrop 314"/>
                <p:cNvSpPr/>
                <p:nvPr/>
              </p:nvSpPr>
              <p:spPr>
                <a:xfrm rot="11700921">
                  <a:off x="5175259" y="2192286"/>
                  <a:ext cx="533399" cy="609599"/>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4724400" y="2514601"/>
                  <a:ext cx="457200" cy="4572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9" name="Oval 58"/>
            <p:cNvSpPr/>
            <p:nvPr/>
          </p:nvSpPr>
          <p:spPr>
            <a:xfrm>
              <a:off x="2294609" y="5717070"/>
              <a:ext cx="755523" cy="459013"/>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51" name="Straight Arrow Connector 350"/>
          <p:cNvCxnSpPr/>
          <p:nvPr/>
        </p:nvCxnSpPr>
        <p:spPr>
          <a:xfrm flipV="1">
            <a:off x="2779596" y="3934047"/>
            <a:ext cx="1483361" cy="2450336"/>
          </a:xfrm>
          <a:prstGeom prst="straightConnector1">
            <a:avLst/>
          </a:prstGeom>
          <a:ln w="5715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54" name="Group 15"/>
          <p:cNvGrpSpPr/>
          <p:nvPr/>
        </p:nvGrpSpPr>
        <p:grpSpPr>
          <a:xfrm>
            <a:off x="3961774" y="2212262"/>
            <a:ext cx="564489" cy="1406058"/>
            <a:chOff x="5891782" y="1905000"/>
            <a:chExt cx="1271017" cy="3165915"/>
          </a:xfrm>
          <a:solidFill>
            <a:srgbClr val="92D050"/>
          </a:solidFill>
        </p:grpSpPr>
        <p:sp>
          <p:nvSpPr>
            <p:cNvPr id="355" name="Oval 354"/>
            <p:cNvSpPr/>
            <p:nvPr/>
          </p:nvSpPr>
          <p:spPr>
            <a:xfrm>
              <a:off x="6019800" y="1905000"/>
              <a:ext cx="1016000" cy="10668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Rounded Rectangle 355"/>
            <p:cNvSpPr/>
            <p:nvPr/>
          </p:nvSpPr>
          <p:spPr>
            <a:xfrm rot="2423263">
              <a:off x="6044184" y="4385115"/>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Rounded Rectangle 356"/>
            <p:cNvSpPr/>
            <p:nvPr/>
          </p:nvSpPr>
          <p:spPr>
            <a:xfrm>
              <a:off x="6324600" y="2819400"/>
              <a:ext cx="381000" cy="1828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ounded Rectangle 357"/>
            <p:cNvSpPr/>
            <p:nvPr/>
          </p:nvSpPr>
          <p:spPr>
            <a:xfrm rot="18657015">
              <a:off x="6600982" y="4350807"/>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Rounded Rectangle 358"/>
            <p:cNvSpPr/>
            <p:nvPr/>
          </p:nvSpPr>
          <p:spPr>
            <a:xfrm rot="5400000">
              <a:off x="6336791" y="2797105"/>
              <a:ext cx="381000" cy="1271017"/>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0" name="Group 23"/>
          <p:cNvGrpSpPr/>
          <p:nvPr/>
        </p:nvGrpSpPr>
        <p:grpSpPr>
          <a:xfrm>
            <a:off x="4664802" y="2212262"/>
            <a:ext cx="564489" cy="1406058"/>
            <a:chOff x="7162800" y="1828800"/>
            <a:chExt cx="1271017" cy="3165915"/>
          </a:xfrm>
          <a:solidFill>
            <a:srgbClr val="7030A0"/>
          </a:solidFill>
        </p:grpSpPr>
        <p:sp>
          <p:nvSpPr>
            <p:cNvPr id="361" name="Oval 360"/>
            <p:cNvSpPr/>
            <p:nvPr/>
          </p:nvSpPr>
          <p:spPr>
            <a:xfrm>
              <a:off x="7290818" y="1828800"/>
              <a:ext cx="1016000" cy="1066800"/>
            </a:xfrm>
            <a:prstGeom prst="ellipse">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ounded Rectangle 361"/>
            <p:cNvSpPr/>
            <p:nvPr/>
          </p:nvSpPr>
          <p:spPr>
            <a:xfrm rot="2423263">
              <a:off x="7315202" y="4308915"/>
              <a:ext cx="381000" cy="685800"/>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ounded Rectangle 362"/>
            <p:cNvSpPr/>
            <p:nvPr/>
          </p:nvSpPr>
          <p:spPr>
            <a:xfrm rot="18657015">
              <a:off x="7872000" y="4274607"/>
              <a:ext cx="381000" cy="685800"/>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ounded Rectangle 363"/>
            <p:cNvSpPr/>
            <p:nvPr/>
          </p:nvSpPr>
          <p:spPr>
            <a:xfrm rot="5400000">
              <a:off x="7607809" y="2720905"/>
              <a:ext cx="381000" cy="1271017"/>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Trapezoid 364"/>
            <p:cNvSpPr/>
            <p:nvPr/>
          </p:nvSpPr>
          <p:spPr>
            <a:xfrm>
              <a:off x="7315200" y="2743200"/>
              <a:ext cx="990600" cy="1828800"/>
            </a:xfrm>
            <a:prstGeom prst="trapezoid">
              <a:avLst>
                <a:gd name="adj" fmla="val 33571"/>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1" name="Flowchart: Magnetic Disk 370"/>
          <p:cNvSpPr/>
          <p:nvPr/>
        </p:nvSpPr>
        <p:spPr>
          <a:xfrm>
            <a:off x="8015184" y="5647586"/>
            <a:ext cx="1260206" cy="289776"/>
          </a:xfrm>
          <a:prstGeom prst="flowChartMagneticDisk">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6" name="Group 30"/>
          <p:cNvGrpSpPr/>
          <p:nvPr/>
        </p:nvGrpSpPr>
        <p:grpSpPr>
          <a:xfrm rot="4829034">
            <a:off x="5175919" y="3370554"/>
            <a:ext cx="1155718" cy="1824906"/>
            <a:chOff x="3429000" y="2743200"/>
            <a:chExt cx="1447800" cy="2363802"/>
          </a:xfrm>
        </p:grpSpPr>
        <p:sp>
          <p:nvSpPr>
            <p:cNvPr id="367" name="Rounded Rectangle 366"/>
            <p:cNvSpPr/>
            <p:nvPr/>
          </p:nvSpPr>
          <p:spPr>
            <a:xfrm rot="5400000">
              <a:off x="3268088" y="4123310"/>
              <a:ext cx="1678002" cy="289382"/>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Rounded Rectangle 367"/>
            <p:cNvSpPr/>
            <p:nvPr/>
          </p:nvSpPr>
          <p:spPr>
            <a:xfrm>
              <a:off x="3429000" y="2743200"/>
              <a:ext cx="1447800"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Rounded Rectangle 368"/>
            <p:cNvSpPr/>
            <p:nvPr/>
          </p:nvSpPr>
          <p:spPr>
            <a:xfrm>
              <a:off x="3657600" y="2745971"/>
              <a:ext cx="232756"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ounded Rectangle 369"/>
            <p:cNvSpPr/>
            <p:nvPr/>
          </p:nvSpPr>
          <p:spPr>
            <a:xfrm>
              <a:off x="4343400" y="2743200"/>
              <a:ext cx="199505"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3" name="Rectangle 372"/>
          <p:cNvSpPr/>
          <p:nvPr/>
        </p:nvSpPr>
        <p:spPr>
          <a:xfrm>
            <a:off x="7649928" y="2704430"/>
            <a:ext cx="3780072" cy="1200329"/>
          </a:xfrm>
          <a:prstGeom prst="rect">
            <a:avLst/>
          </a:prstGeom>
        </p:spPr>
        <p:txBody>
          <a:bodyPr wrap="square">
            <a:spAutoFit/>
          </a:bodyPr>
          <a:lstStyle/>
          <a:p>
            <a:r>
              <a:rPr lang="en-US" i="1" dirty="0">
                <a:solidFill>
                  <a:srgbClr val="FFFF00"/>
                </a:solidFill>
                <a:latin typeface="Palatino"/>
              </a:rPr>
              <a:t>Then shall the dust return to the earth as it was: and the spirit shall return unto God who gave it. Ecclesiastes 12:7</a:t>
            </a:r>
            <a:endParaRPr lang="en-US" i="1" dirty="0">
              <a:solidFill>
                <a:srgbClr val="FFFF00"/>
              </a:solidFill>
            </a:endParaRPr>
          </a:p>
        </p:txBody>
      </p:sp>
    </p:spTree>
    <p:extLst>
      <p:ext uri="{BB962C8B-B14F-4D97-AF65-F5344CB8AC3E}">
        <p14:creationId xmlns:p14="http://schemas.microsoft.com/office/powerpoint/2010/main" val="76261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42" presetClass="entr" presetSubtype="0" fill="hold" nodeType="withEffect">
                                  <p:stCondLst>
                                    <p:cond delay="0"/>
                                  </p:stCondLst>
                                  <p:childTnLst>
                                    <p:set>
                                      <p:cBhvr>
                                        <p:cTn id="12" dur="1" fill="hold">
                                          <p:stCondLst>
                                            <p:cond delay="0"/>
                                          </p:stCondLst>
                                        </p:cTn>
                                        <p:tgtEl>
                                          <p:spTgt spid="349"/>
                                        </p:tgtEl>
                                        <p:attrNameLst>
                                          <p:attrName>style.visibility</p:attrName>
                                        </p:attrNameLst>
                                      </p:cBhvr>
                                      <p:to>
                                        <p:strVal val="visible"/>
                                      </p:to>
                                    </p:set>
                                    <p:animEffect transition="in" filter="fade">
                                      <p:cBhvr>
                                        <p:cTn id="13" dur="750"/>
                                        <p:tgtEl>
                                          <p:spTgt spid="349"/>
                                        </p:tgtEl>
                                      </p:cBhvr>
                                    </p:animEffect>
                                    <p:anim calcmode="lin" valueType="num">
                                      <p:cBhvr>
                                        <p:cTn id="14" dur="750" fill="hold"/>
                                        <p:tgtEl>
                                          <p:spTgt spid="349"/>
                                        </p:tgtEl>
                                        <p:attrNameLst>
                                          <p:attrName>ppt_x</p:attrName>
                                        </p:attrNameLst>
                                      </p:cBhvr>
                                      <p:tavLst>
                                        <p:tav tm="0">
                                          <p:val>
                                            <p:strVal val="#ppt_x"/>
                                          </p:val>
                                        </p:tav>
                                        <p:tav tm="100000">
                                          <p:val>
                                            <p:strVal val="#ppt_x"/>
                                          </p:val>
                                        </p:tav>
                                      </p:tavLst>
                                    </p:anim>
                                    <p:anim calcmode="lin" valueType="num">
                                      <p:cBhvr>
                                        <p:cTn id="15" dur="750" fill="hold"/>
                                        <p:tgtEl>
                                          <p:spTgt spid="34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73"/>
                                        </p:tgtEl>
                                        <p:attrNameLst>
                                          <p:attrName>style.visibility</p:attrName>
                                        </p:attrNameLst>
                                      </p:cBhvr>
                                      <p:to>
                                        <p:strVal val="visible"/>
                                      </p:to>
                                    </p:set>
                                    <p:animEffect transition="in" filter="fade">
                                      <p:cBhvr>
                                        <p:cTn id="20" dur="500"/>
                                        <p:tgtEl>
                                          <p:spTgt spid="37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par>
                                <p:cTn id="25" presetID="10" presetClass="exit" presetSubtype="0" fill="hold" nodeType="withEffect">
                                  <p:stCondLst>
                                    <p:cond delay="0"/>
                                  </p:stCondLst>
                                  <p:childTnLst>
                                    <p:animEffect transition="out" filter="fade">
                                      <p:cBhvr>
                                        <p:cTn id="26" dur="500"/>
                                        <p:tgtEl>
                                          <p:spTgt spid="3">
                                            <p:txEl>
                                              <p:pRg st="0" end="0"/>
                                            </p:txEl>
                                          </p:spTgt>
                                        </p:tgtEl>
                                      </p:cBhvr>
                                    </p:animEffect>
                                    <p:set>
                                      <p:cBhvr>
                                        <p:cTn id="27" dur="1" fill="hold">
                                          <p:stCondLst>
                                            <p:cond delay="499"/>
                                          </p:stCondLst>
                                        </p:cTn>
                                        <p:tgtEl>
                                          <p:spTgt spid="3">
                                            <p:txEl>
                                              <p:pRg st="0" end="0"/>
                                            </p:txEl>
                                          </p:spTgt>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4">
                                            <p:txEl>
                                              <p:pRg st="0" end="0"/>
                                            </p:txEl>
                                          </p:spTgt>
                                        </p:tgtEl>
                                      </p:cBhvr>
                                    </p:animEffect>
                                    <p:set>
                                      <p:cBhvr>
                                        <p:cTn id="30"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par>
                                <p:cTn id="35" presetID="42" presetClass="entr" presetSubtype="0" fill="hold" nodeType="withEffect">
                                  <p:stCondLst>
                                    <p:cond delay="0"/>
                                  </p:stCondLst>
                                  <p:childTnLst>
                                    <p:set>
                                      <p:cBhvr>
                                        <p:cTn id="36" dur="1" fill="hold">
                                          <p:stCondLst>
                                            <p:cond delay="0"/>
                                          </p:stCondLst>
                                        </p:cTn>
                                        <p:tgtEl>
                                          <p:spTgt spid="351"/>
                                        </p:tgtEl>
                                        <p:attrNameLst>
                                          <p:attrName>style.visibility</p:attrName>
                                        </p:attrNameLst>
                                      </p:cBhvr>
                                      <p:to>
                                        <p:strVal val="visible"/>
                                      </p:to>
                                    </p:set>
                                    <p:animEffect transition="in" filter="fade">
                                      <p:cBhvr>
                                        <p:cTn id="37" dur="750"/>
                                        <p:tgtEl>
                                          <p:spTgt spid="351"/>
                                        </p:tgtEl>
                                      </p:cBhvr>
                                    </p:animEffect>
                                    <p:anim calcmode="lin" valueType="num">
                                      <p:cBhvr>
                                        <p:cTn id="38" dur="750" fill="hold"/>
                                        <p:tgtEl>
                                          <p:spTgt spid="351"/>
                                        </p:tgtEl>
                                        <p:attrNameLst>
                                          <p:attrName>ppt_x</p:attrName>
                                        </p:attrNameLst>
                                      </p:cBhvr>
                                      <p:tavLst>
                                        <p:tav tm="0">
                                          <p:val>
                                            <p:strVal val="#ppt_x"/>
                                          </p:val>
                                        </p:tav>
                                        <p:tav tm="100000">
                                          <p:val>
                                            <p:strVal val="#ppt_x"/>
                                          </p:val>
                                        </p:tav>
                                      </p:tavLst>
                                    </p:anim>
                                    <p:anim calcmode="lin" valueType="num">
                                      <p:cBhvr>
                                        <p:cTn id="39" dur="750" fill="hold"/>
                                        <p:tgtEl>
                                          <p:spTgt spid="35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childTnLst>
                                </p:cTn>
                              </p:par>
                              <p:par>
                                <p:cTn id="44" presetID="10" presetClass="exit" presetSubtype="0" fill="hold" nodeType="withEffect">
                                  <p:stCondLst>
                                    <p:cond delay="0"/>
                                  </p:stCondLst>
                                  <p:childTnLst>
                                    <p:animEffect transition="out" filter="fade">
                                      <p:cBhvr>
                                        <p:cTn id="45" dur="500"/>
                                        <p:tgtEl>
                                          <p:spTgt spid="3">
                                            <p:txEl>
                                              <p:pRg st="1" end="1"/>
                                            </p:txEl>
                                          </p:spTgt>
                                        </p:tgtEl>
                                      </p:cBhvr>
                                    </p:animEffect>
                                    <p:set>
                                      <p:cBhvr>
                                        <p:cTn id="46" dur="1" fill="hold">
                                          <p:stCondLst>
                                            <p:cond delay="499"/>
                                          </p:stCondLst>
                                        </p:cTn>
                                        <p:tgtEl>
                                          <p:spTgt spid="3">
                                            <p:txEl>
                                              <p:pRg st="1" end="1"/>
                                            </p:txEl>
                                          </p:spTgt>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4">
                                            <p:txEl>
                                              <p:pRg st="1" end="1"/>
                                            </p:txEl>
                                          </p:spTgt>
                                        </p:tgtEl>
                                      </p:cBhvr>
                                    </p:animEffect>
                                    <p:set>
                                      <p:cBhvr>
                                        <p:cTn id="49" dur="1" fill="hold">
                                          <p:stCondLst>
                                            <p:cond delay="499"/>
                                          </p:stCondLst>
                                        </p:cTn>
                                        <p:tgtEl>
                                          <p:spTgt spid="4">
                                            <p:txEl>
                                              <p:pRg st="1" end="1"/>
                                            </p:txEl>
                                          </p:spTgt>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4">
                                            <p:txEl>
                                              <p:pRg st="2" end="2"/>
                                            </p:txEl>
                                          </p:spTgt>
                                        </p:tgtEl>
                                        <p:attrNameLst>
                                          <p:attrName>style.visibility</p:attrName>
                                        </p:attrNameLst>
                                      </p:cBhvr>
                                      <p:to>
                                        <p:strVal val="visible"/>
                                      </p:to>
                                    </p:set>
                                  </p:childTnLst>
                                </p:cTn>
                              </p:par>
                              <p:par>
                                <p:cTn id="54" presetID="26" presetClass="entr" presetSubtype="0" fill="hold" nodeType="withEffect">
                                  <p:stCondLst>
                                    <p:cond delay="0"/>
                                  </p:stCondLst>
                                  <p:childTnLst>
                                    <p:set>
                                      <p:cBhvr>
                                        <p:cTn id="55" dur="1" fill="hold">
                                          <p:stCondLst>
                                            <p:cond delay="0"/>
                                          </p:stCondLst>
                                        </p:cTn>
                                        <p:tgtEl>
                                          <p:spTgt spid="354"/>
                                        </p:tgtEl>
                                        <p:attrNameLst>
                                          <p:attrName>style.visibility</p:attrName>
                                        </p:attrNameLst>
                                      </p:cBhvr>
                                      <p:to>
                                        <p:strVal val="visible"/>
                                      </p:to>
                                    </p:set>
                                    <p:animEffect transition="in" filter="wipe(down)">
                                      <p:cBhvr>
                                        <p:cTn id="56" dur="580">
                                          <p:stCondLst>
                                            <p:cond delay="0"/>
                                          </p:stCondLst>
                                        </p:cTn>
                                        <p:tgtEl>
                                          <p:spTgt spid="354"/>
                                        </p:tgtEl>
                                      </p:cBhvr>
                                    </p:animEffect>
                                    <p:anim calcmode="lin" valueType="num">
                                      <p:cBhvr>
                                        <p:cTn id="57" dur="1822" tmFilter="0,0; 0.14,0.36; 0.43,0.73; 0.71,0.91; 1.0,1.0">
                                          <p:stCondLst>
                                            <p:cond delay="0"/>
                                          </p:stCondLst>
                                        </p:cTn>
                                        <p:tgtEl>
                                          <p:spTgt spid="354"/>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354"/>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354"/>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354"/>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354"/>
                                        </p:tgtEl>
                                        <p:attrNameLst>
                                          <p:attrName>ppt_y</p:attrName>
                                        </p:attrNameLst>
                                      </p:cBhvr>
                                      <p:tavLst>
                                        <p:tav tm="0" fmla="#ppt_y-sin(pi*$)/81">
                                          <p:val>
                                            <p:fltVal val="0"/>
                                          </p:val>
                                        </p:tav>
                                        <p:tav tm="100000">
                                          <p:val>
                                            <p:fltVal val="1"/>
                                          </p:val>
                                        </p:tav>
                                      </p:tavLst>
                                    </p:anim>
                                    <p:animScale>
                                      <p:cBhvr>
                                        <p:cTn id="62" dur="26">
                                          <p:stCondLst>
                                            <p:cond delay="650"/>
                                          </p:stCondLst>
                                        </p:cTn>
                                        <p:tgtEl>
                                          <p:spTgt spid="354"/>
                                        </p:tgtEl>
                                      </p:cBhvr>
                                      <p:to x="100000" y="60000"/>
                                    </p:animScale>
                                    <p:animScale>
                                      <p:cBhvr>
                                        <p:cTn id="63" dur="166" decel="50000">
                                          <p:stCondLst>
                                            <p:cond delay="676"/>
                                          </p:stCondLst>
                                        </p:cTn>
                                        <p:tgtEl>
                                          <p:spTgt spid="354"/>
                                        </p:tgtEl>
                                      </p:cBhvr>
                                      <p:to x="100000" y="100000"/>
                                    </p:animScale>
                                    <p:animScale>
                                      <p:cBhvr>
                                        <p:cTn id="64" dur="26">
                                          <p:stCondLst>
                                            <p:cond delay="1312"/>
                                          </p:stCondLst>
                                        </p:cTn>
                                        <p:tgtEl>
                                          <p:spTgt spid="354"/>
                                        </p:tgtEl>
                                      </p:cBhvr>
                                      <p:to x="100000" y="80000"/>
                                    </p:animScale>
                                    <p:animScale>
                                      <p:cBhvr>
                                        <p:cTn id="65" dur="166" decel="50000">
                                          <p:stCondLst>
                                            <p:cond delay="1338"/>
                                          </p:stCondLst>
                                        </p:cTn>
                                        <p:tgtEl>
                                          <p:spTgt spid="354"/>
                                        </p:tgtEl>
                                      </p:cBhvr>
                                      <p:to x="100000" y="100000"/>
                                    </p:animScale>
                                    <p:animScale>
                                      <p:cBhvr>
                                        <p:cTn id="66" dur="26">
                                          <p:stCondLst>
                                            <p:cond delay="1642"/>
                                          </p:stCondLst>
                                        </p:cTn>
                                        <p:tgtEl>
                                          <p:spTgt spid="354"/>
                                        </p:tgtEl>
                                      </p:cBhvr>
                                      <p:to x="100000" y="90000"/>
                                    </p:animScale>
                                    <p:animScale>
                                      <p:cBhvr>
                                        <p:cTn id="67" dur="166" decel="50000">
                                          <p:stCondLst>
                                            <p:cond delay="1668"/>
                                          </p:stCondLst>
                                        </p:cTn>
                                        <p:tgtEl>
                                          <p:spTgt spid="354"/>
                                        </p:tgtEl>
                                      </p:cBhvr>
                                      <p:to x="100000" y="100000"/>
                                    </p:animScale>
                                    <p:animScale>
                                      <p:cBhvr>
                                        <p:cTn id="68" dur="26">
                                          <p:stCondLst>
                                            <p:cond delay="1808"/>
                                          </p:stCondLst>
                                        </p:cTn>
                                        <p:tgtEl>
                                          <p:spTgt spid="354"/>
                                        </p:tgtEl>
                                      </p:cBhvr>
                                      <p:to x="100000" y="95000"/>
                                    </p:animScale>
                                    <p:animScale>
                                      <p:cBhvr>
                                        <p:cTn id="69" dur="166" decel="50000">
                                          <p:stCondLst>
                                            <p:cond delay="1834"/>
                                          </p:stCondLst>
                                        </p:cTn>
                                        <p:tgtEl>
                                          <p:spTgt spid="354"/>
                                        </p:tgtEl>
                                      </p:cBhvr>
                                      <p:to x="100000" y="100000"/>
                                    </p:animScale>
                                  </p:childTnLst>
                                </p:cTn>
                              </p:par>
                              <p:par>
                                <p:cTn id="70" presetID="26" presetClass="entr" presetSubtype="0" fill="hold" nodeType="withEffect">
                                  <p:stCondLst>
                                    <p:cond delay="0"/>
                                  </p:stCondLst>
                                  <p:childTnLst>
                                    <p:set>
                                      <p:cBhvr>
                                        <p:cTn id="71" dur="1" fill="hold">
                                          <p:stCondLst>
                                            <p:cond delay="0"/>
                                          </p:stCondLst>
                                        </p:cTn>
                                        <p:tgtEl>
                                          <p:spTgt spid="360"/>
                                        </p:tgtEl>
                                        <p:attrNameLst>
                                          <p:attrName>style.visibility</p:attrName>
                                        </p:attrNameLst>
                                      </p:cBhvr>
                                      <p:to>
                                        <p:strVal val="visible"/>
                                      </p:to>
                                    </p:set>
                                    <p:animEffect transition="in" filter="wipe(down)">
                                      <p:cBhvr>
                                        <p:cTn id="72" dur="580">
                                          <p:stCondLst>
                                            <p:cond delay="0"/>
                                          </p:stCondLst>
                                        </p:cTn>
                                        <p:tgtEl>
                                          <p:spTgt spid="360"/>
                                        </p:tgtEl>
                                      </p:cBhvr>
                                    </p:animEffect>
                                    <p:anim calcmode="lin" valueType="num">
                                      <p:cBhvr>
                                        <p:cTn id="73" dur="1822" tmFilter="0,0; 0.14,0.36; 0.43,0.73; 0.71,0.91; 1.0,1.0">
                                          <p:stCondLst>
                                            <p:cond delay="0"/>
                                          </p:stCondLst>
                                        </p:cTn>
                                        <p:tgtEl>
                                          <p:spTgt spid="360"/>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360"/>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360"/>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360"/>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360"/>
                                        </p:tgtEl>
                                        <p:attrNameLst>
                                          <p:attrName>ppt_y</p:attrName>
                                        </p:attrNameLst>
                                      </p:cBhvr>
                                      <p:tavLst>
                                        <p:tav tm="0" fmla="#ppt_y-sin(pi*$)/81">
                                          <p:val>
                                            <p:fltVal val="0"/>
                                          </p:val>
                                        </p:tav>
                                        <p:tav tm="100000">
                                          <p:val>
                                            <p:fltVal val="1"/>
                                          </p:val>
                                        </p:tav>
                                      </p:tavLst>
                                    </p:anim>
                                    <p:animScale>
                                      <p:cBhvr>
                                        <p:cTn id="78" dur="26">
                                          <p:stCondLst>
                                            <p:cond delay="650"/>
                                          </p:stCondLst>
                                        </p:cTn>
                                        <p:tgtEl>
                                          <p:spTgt spid="360"/>
                                        </p:tgtEl>
                                      </p:cBhvr>
                                      <p:to x="100000" y="60000"/>
                                    </p:animScale>
                                    <p:animScale>
                                      <p:cBhvr>
                                        <p:cTn id="79" dur="166" decel="50000">
                                          <p:stCondLst>
                                            <p:cond delay="676"/>
                                          </p:stCondLst>
                                        </p:cTn>
                                        <p:tgtEl>
                                          <p:spTgt spid="360"/>
                                        </p:tgtEl>
                                      </p:cBhvr>
                                      <p:to x="100000" y="100000"/>
                                    </p:animScale>
                                    <p:animScale>
                                      <p:cBhvr>
                                        <p:cTn id="80" dur="26">
                                          <p:stCondLst>
                                            <p:cond delay="1312"/>
                                          </p:stCondLst>
                                        </p:cTn>
                                        <p:tgtEl>
                                          <p:spTgt spid="360"/>
                                        </p:tgtEl>
                                      </p:cBhvr>
                                      <p:to x="100000" y="80000"/>
                                    </p:animScale>
                                    <p:animScale>
                                      <p:cBhvr>
                                        <p:cTn id="81" dur="166" decel="50000">
                                          <p:stCondLst>
                                            <p:cond delay="1338"/>
                                          </p:stCondLst>
                                        </p:cTn>
                                        <p:tgtEl>
                                          <p:spTgt spid="360"/>
                                        </p:tgtEl>
                                      </p:cBhvr>
                                      <p:to x="100000" y="100000"/>
                                    </p:animScale>
                                    <p:animScale>
                                      <p:cBhvr>
                                        <p:cTn id="82" dur="26">
                                          <p:stCondLst>
                                            <p:cond delay="1642"/>
                                          </p:stCondLst>
                                        </p:cTn>
                                        <p:tgtEl>
                                          <p:spTgt spid="360"/>
                                        </p:tgtEl>
                                      </p:cBhvr>
                                      <p:to x="100000" y="90000"/>
                                    </p:animScale>
                                    <p:animScale>
                                      <p:cBhvr>
                                        <p:cTn id="83" dur="166" decel="50000">
                                          <p:stCondLst>
                                            <p:cond delay="1668"/>
                                          </p:stCondLst>
                                        </p:cTn>
                                        <p:tgtEl>
                                          <p:spTgt spid="360"/>
                                        </p:tgtEl>
                                      </p:cBhvr>
                                      <p:to x="100000" y="100000"/>
                                    </p:animScale>
                                    <p:animScale>
                                      <p:cBhvr>
                                        <p:cTn id="84" dur="26">
                                          <p:stCondLst>
                                            <p:cond delay="1808"/>
                                          </p:stCondLst>
                                        </p:cTn>
                                        <p:tgtEl>
                                          <p:spTgt spid="360"/>
                                        </p:tgtEl>
                                      </p:cBhvr>
                                      <p:to x="100000" y="95000"/>
                                    </p:animScale>
                                    <p:animScale>
                                      <p:cBhvr>
                                        <p:cTn id="85" dur="166" decel="50000">
                                          <p:stCondLst>
                                            <p:cond delay="1834"/>
                                          </p:stCondLst>
                                        </p:cTn>
                                        <p:tgtEl>
                                          <p:spTgt spid="360"/>
                                        </p:tgtEl>
                                      </p:cBhvr>
                                      <p:to x="100000" y="100000"/>
                                    </p:animScale>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3">
                                            <p:txEl>
                                              <p:pRg st="3" end="3"/>
                                            </p:txEl>
                                          </p:spTgt>
                                        </p:tgtEl>
                                        <p:attrNameLst>
                                          <p:attrName>style.visibility</p:attrName>
                                        </p:attrNameLst>
                                      </p:cBhvr>
                                      <p:to>
                                        <p:strVal val="visible"/>
                                      </p:to>
                                    </p:set>
                                  </p:childTnLst>
                                </p:cTn>
                              </p:par>
                              <p:par>
                                <p:cTn id="90" presetID="10" presetClass="exit" presetSubtype="0" fill="hold" nodeType="withEffect">
                                  <p:stCondLst>
                                    <p:cond delay="0"/>
                                  </p:stCondLst>
                                  <p:childTnLst>
                                    <p:animEffect transition="out" filter="fade">
                                      <p:cBhvr>
                                        <p:cTn id="91" dur="500"/>
                                        <p:tgtEl>
                                          <p:spTgt spid="3">
                                            <p:txEl>
                                              <p:pRg st="2" end="2"/>
                                            </p:txEl>
                                          </p:spTgt>
                                        </p:tgtEl>
                                      </p:cBhvr>
                                    </p:animEffect>
                                    <p:set>
                                      <p:cBhvr>
                                        <p:cTn id="92" dur="1" fill="hold">
                                          <p:stCondLst>
                                            <p:cond delay="499"/>
                                          </p:stCondLst>
                                        </p:cTn>
                                        <p:tgtEl>
                                          <p:spTgt spid="3">
                                            <p:txEl>
                                              <p:pRg st="2" end="2"/>
                                            </p:txEl>
                                          </p:spTgt>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4">
                                            <p:txEl>
                                              <p:pRg st="2" end="2"/>
                                            </p:txEl>
                                          </p:spTgt>
                                        </p:tgtEl>
                                      </p:cBhvr>
                                    </p:animEffect>
                                    <p:set>
                                      <p:cBhvr>
                                        <p:cTn id="95" dur="1" fill="hold">
                                          <p:stCondLst>
                                            <p:cond delay="499"/>
                                          </p:stCondLst>
                                        </p:cTn>
                                        <p:tgtEl>
                                          <p:spTgt spid="4">
                                            <p:txEl>
                                              <p:pRg st="2" end="2"/>
                                            </p:txEl>
                                          </p:spTgt>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4">
                                            <p:txEl>
                                              <p:pRg st="3" end="3"/>
                                            </p:txEl>
                                          </p:spTgt>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366"/>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371"/>
                                        </p:tgtEl>
                                        <p:attrNameLst>
                                          <p:attrName>style.visibility</p:attrName>
                                        </p:attrNameLst>
                                      </p:cBhvr>
                                      <p:to>
                                        <p:strVal val="visible"/>
                                      </p:to>
                                    </p:set>
                                  </p:childTnLst>
                                </p:cTn>
                              </p:par>
                              <p:par>
                                <p:cTn id="104" presetID="49" presetClass="path" presetSubtype="0" accel="50000" decel="50000" fill="hold" nodeType="withEffect">
                                  <p:stCondLst>
                                    <p:cond delay="0"/>
                                  </p:stCondLst>
                                  <p:childTnLst>
                                    <p:animMotion origin="layout" path="M 5E-6 2.96296E-6 L 0.18829 0.13819 " pathEditMode="relative" rAng="0" ptsTypes="AA">
                                      <p:cBhvr>
                                        <p:cTn id="105" dur="2000" fill="hold"/>
                                        <p:tgtEl>
                                          <p:spTgt spid="366"/>
                                        </p:tgtEl>
                                        <p:attrNameLst>
                                          <p:attrName>ppt_x</p:attrName>
                                          <p:attrName>ppt_y</p:attrName>
                                        </p:attrNameLst>
                                      </p:cBhvr>
                                      <p:rCtr x="9414" y="68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 grpId="0" animBg="1"/>
      <p:bldP spid="37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load.wikimedia.org/wikipedia/commons/6/62/Stars-high-mountain-sky_-_West_Virginia_-_ForestWa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4283" y="1109081"/>
            <a:ext cx="4626429" cy="3693319"/>
          </a:xfrm>
          <a:prstGeom prst="rect">
            <a:avLst/>
          </a:prstGeom>
          <a:noFill/>
        </p:spPr>
        <p:txBody>
          <a:bodyPr wrap="square" rtlCol="0">
            <a:spAutoFit/>
          </a:bodyPr>
          <a:lstStyle/>
          <a:p>
            <a:r>
              <a:rPr lang="en-US" dirty="0">
                <a:solidFill>
                  <a:schemeClr val="bg1"/>
                </a:solidFill>
              </a:rPr>
              <a:t>Do we return to the pre-existence again?</a:t>
            </a:r>
          </a:p>
          <a:p>
            <a:r>
              <a:rPr lang="en-US" dirty="0">
                <a:solidFill>
                  <a:schemeClr val="bg1"/>
                </a:solidFill>
              </a:rPr>
              <a:t>What do we call this new place?</a:t>
            </a:r>
          </a:p>
          <a:p>
            <a:r>
              <a:rPr lang="en-US" dirty="0">
                <a:solidFill>
                  <a:schemeClr val="bg1"/>
                </a:solidFill>
              </a:rPr>
              <a:t>Are we divided?</a:t>
            </a:r>
          </a:p>
          <a:p>
            <a:r>
              <a:rPr lang="en-US" dirty="0">
                <a:solidFill>
                  <a:schemeClr val="bg1"/>
                </a:solidFill>
              </a:rPr>
              <a:t>How?</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How do we get into paradise?</a:t>
            </a:r>
          </a:p>
          <a:p>
            <a:r>
              <a:rPr lang="en-US" dirty="0">
                <a:solidFill>
                  <a:schemeClr val="bg1"/>
                </a:solidFill>
              </a:rPr>
              <a:t>What are the benefits of Paradise?</a:t>
            </a:r>
          </a:p>
          <a:p>
            <a:r>
              <a:rPr lang="en-US" dirty="0">
                <a:solidFill>
                  <a:schemeClr val="bg1"/>
                </a:solidFill>
              </a:rPr>
              <a:t>What does everyone do there?</a:t>
            </a:r>
          </a:p>
          <a:p>
            <a:endParaRPr lang="en-US" dirty="0">
              <a:solidFill>
                <a:schemeClr val="bg1"/>
              </a:solidFill>
            </a:endParaRPr>
          </a:p>
        </p:txBody>
      </p:sp>
      <p:sp>
        <p:nvSpPr>
          <p:cNvPr id="4" name="TextBox 3"/>
          <p:cNvSpPr txBox="1"/>
          <p:nvPr/>
        </p:nvSpPr>
        <p:spPr>
          <a:xfrm>
            <a:off x="6193141" y="1103406"/>
            <a:ext cx="5350330" cy="3693319"/>
          </a:xfrm>
          <a:prstGeom prst="rect">
            <a:avLst/>
          </a:prstGeom>
          <a:noFill/>
        </p:spPr>
        <p:txBody>
          <a:bodyPr wrap="square" rtlCol="0">
            <a:spAutoFit/>
          </a:bodyPr>
          <a:lstStyle/>
          <a:p>
            <a:r>
              <a:rPr lang="en-US" dirty="0">
                <a:solidFill>
                  <a:schemeClr val="bg1"/>
                </a:solidFill>
              </a:rPr>
              <a:t>No</a:t>
            </a:r>
          </a:p>
          <a:p>
            <a:r>
              <a:rPr lang="en-US" dirty="0">
                <a:solidFill>
                  <a:schemeClr val="bg1"/>
                </a:solidFill>
              </a:rPr>
              <a:t>Spirit World</a:t>
            </a:r>
          </a:p>
          <a:p>
            <a:r>
              <a:rPr lang="en-US" dirty="0">
                <a:solidFill>
                  <a:schemeClr val="bg1"/>
                </a:solidFill>
              </a:rPr>
              <a:t>Yes </a:t>
            </a:r>
            <a:r>
              <a:rPr lang="en-US" sz="1200" dirty="0">
                <a:solidFill>
                  <a:schemeClr val="bg1"/>
                </a:solidFill>
              </a:rPr>
              <a:t>(D&amp;C 88:20-32)</a:t>
            </a:r>
          </a:p>
          <a:p>
            <a:r>
              <a:rPr lang="en-US" dirty="0">
                <a:solidFill>
                  <a:schemeClr val="bg1"/>
                </a:solidFill>
              </a:rPr>
              <a:t>Prison, Paradise, or Hell </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Baptism… living faithful to this covenant </a:t>
            </a:r>
            <a:r>
              <a:rPr lang="en-US" sz="1200" dirty="0">
                <a:solidFill>
                  <a:schemeClr val="bg1"/>
                </a:solidFill>
              </a:rPr>
              <a:t>(D&amp;C 138:30-35) (10)</a:t>
            </a:r>
            <a:endParaRPr lang="en-US" dirty="0">
              <a:solidFill>
                <a:schemeClr val="bg1"/>
              </a:solidFill>
            </a:endParaRPr>
          </a:p>
          <a:p>
            <a:r>
              <a:rPr lang="en-US" dirty="0">
                <a:solidFill>
                  <a:schemeClr val="bg1"/>
                </a:solidFill>
              </a:rPr>
              <a:t>Rest… no more tears</a:t>
            </a:r>
          </a:p>
          <a:p>
            <a:r>
              <a:rPr lang="en-US" dirty="0">
                <a:solidFill>
                  <a:schemeClr val="bg1"/>
                </a:solidFill>
              </a:rPr>
              <a:t>They learn, develop, preach the gospel, do God’s work and prepare for the Celestial World</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Spirit World</a:t>
            </a:r>
          </a:p>
        </p:txBody>
      </p:sp>
      <p:sp>
        <p:nvSpPr>
          <p:cNvPr id="7" name="Oval 6"/>
          <p:cNvSpPr/>
          <p:nvPr/>
        </p:nvSpPr>
        <p:spPr>
          <a:xfrm>
            <a:off x="3713211" y="2054772"/>
            <a:ext cx="1831402" cy="1801939"/>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8" name="Oval Callout 7"/>
          <p:cNvSpPr/>
          <p:nvPr/>
        </p:nvSpPr>
        <p:spPr>
          <a:xfrm>
            <a:off x="4502621" y="1103406"/>
            <a:ext cx="1302756" cy="800130"/>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Spirit World</a:t>
            </a:r>
          </a:p>
        </p:txBody>
      </p:sp>
      <p:sp>
        <p:nvSpPr>
          <p:cNvPr id="10" name="Rectangle 9"/>
          <p:cNvSpPr/>
          <p:nvPr/>
        </p:nvSpPr>
        <p:spPr>
          <a:xfrm>
            <a:off x="2281175" y="5737634"/>
            <a:ext cx="6096000" cy="923330"/>
          </a:xfrm>
          <a:prstGeom prst="rect">
            <a:avLst/>
          </a:prstGeom>
        </p:spPr>
        <p:txBody>
          <a:bodyPr>
            <a:spAutoFit/>
          </a:bodyPr>
          <a:lstStyle/>
          <a:p>
            <a:r>
              <a:rPr lang="en-US" i="1" dirty="0">
                <a:solidFill>
                  <a:srgbClr val="FFFF00"/>
                </a:solidFill>
                <a:latin typeface="Open Sans"/>
              </a:rPr>
              <a:t>The spirits of those who are righteous are received into a state of happiness, which is called paradise, a state of rest, a state of peace. Alma 40:11–12</a:t>
            </a:r>
            <a:endParaRPr lang="en-US" i="1" dirty="0">
              <a:solidFill>
                <a:srgbClr val="FFFF00"/>
              </a:solidFill>
            </a:endParaRPr>
          </a:p>
        </p:txBody>
      </p:sp>
      <p:grpSp>
        <p:nvGrpSpPr>
          <p:cNvPr id="11" name="Group 15"/>
          <p:cNvGrpSpPr/>
          <p:nvPr/>
        </p:nvGrpSpPr>
        <p:grpSpPr>
          <a:xfrm>
            <a:off x="4450506" y="4250607"/>
            <a:ext cx="564489" cy="1406058"/>
            <a:chOff x="5891782" y="1905000"/>
            <a:chExt cx="1271017" cy="3165915"/>
          </a:xfrm>
          <a:solidFill>
            <a:srgbClr val="92D050"/>
          </a:solidFill>
        </p:grpSpPr>
        <p:sp>
          <p:nvSpPr>
            <p:cNvPr id="12" name="Oval 11"/>
            <p:cNvSpPr/>
            <p:nvPr/>
          </p:nvSpPr>
          <p:spPr>
            <a:xfrm>
              <a:off x="6019800" y="1905000"/>
              <a:ext cx="1016000" cy="10668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423263">
              <a:off x="6044184" y="4385115"/>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6324600" y="2819400"/>
              <a:ext cx="381000" cy="1828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18657015">
              <a:off x="6600982" y="4350807"/>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5400000">
              <a:off x="6336791" y="2797105"/>
              <a:ext cx="381000" cy="1271017"/>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23"/>
          <p:cNvGrpSpPr/>
          <p:nvPr/>
        </p:nvGrpSpPr>
        <p:grpSpPr>
          <a:xfrm>
            <a:off x="5153534" y="4250607"/>
            <a:ext cx="564489" cy="1406058"/>
            <a:chOff x="7162800" y="1828800"/>
            <a:chExt cx="1271017" cy="3165915"/>
          </a:xfrm>
          <a:solidFill>
            <a:srgbClr val="7030A0"/>
          </a:solidFill>
        </p:grpSpPr>
        <p:sp>
          <p:nvSpPr>
            <p:cNvPr id="18" name="Oval 17"/>
            <p:cNvSpPr/>
            <p:nvPr/>
          </p:nvSpPr>
          <p:spPr>
            <a:xfrm>
              <a:off x="7290818" y="1828800"/>
              <a:ext cx="1016000" cy="1066800"/>
            </a:xfrm>
            <a:prstGeom prst="ellipse">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2423263">
              <a:off x="7315202" y="4308915"/>
              <a:ext cx="381000" cy="685800"/>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18657015">
              <a:off x="7872000" y="4274607"/>
              <a:ext cx="381000" cy="685800"/>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rot="5400000">
              <a:off x="7607809" y="2720905"/>
              <a:ext cx="381000" cy="1271017"/>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7315200" y="2743200"/>
              <a:ext cx="990600" cy="1828800"/>
            </a:xfrm>
            <a:prstGeom prst="trapezoid">
              <a:avLst>
                <a:gd name="adj" fmla="val 33571"/>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3"/>
          <p:cNvGrpSpPr/>
          <p:nvPr/>
        </p:nvGrpSpPr>
        <p:grpSpPr>
          <a:xfrm>
            <a:off x="7936845" y="460639"/>
            <a:ext cx="564489" cy="1406058"/>
            <a:chOff x="7162800" y="1828800"/>
            <a:chExt cx="1271017" cy="3165915"/>
          </a:xfrm>
          <a:solidFill>
            <a:schemeClr val="accent1"/>
          </a:solidFill>
        </p:grpSpPr>
        <p:sp>
          <p:nvSpPr>
            <p:cNvPr id="24" name="Oval 23"/>
            <p:cNvSpPr/>
            <p:nvPr/>
          </p:nvSpPr>
          <p:spPr>
            <a:xfrm>
              <a:off x="7290818" y="1828800"/>
              <a:ext cx="1016000" cy="1066800"/>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2423263">
              <a:off x="7315202" y="4308915"/>
              <a:ext cx="381000" cy="685800"/>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18657015">
              <a:off x="7872000" y="4274607"/>
              <a:ext cx="381000" cy="685800"/>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5400000">
              <a:off x="7607809" y="2720905"/>
              <a:ext cx="381000" cy="1271017"/>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a:off x="7315200" y="2743200"/>
              <a:ext cx="990600" cy="1828800"/>
            </a:xfrm>
            <a:prstGeom prst="trapezoid">
              <a:avLst>
                <a:gd name="adj" fmla="val 33571"/>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15"/>
          <p:cNvGrpSpPr/>
          <p:nvPr/>
        </p:nvGrpSpPr>
        <p:grpSpPr>
          <a:xfrm>
            <a:off x="8682759" y="776737"/>
            <a:ext cx="564489" cy="1406058"/>
            <a:chOff x="5891782" y="1905000"/>
            <a:chExt cx="1271017" cy="3165915"/>
          </a:xfrm>
          <a:solidFill>
            <a:schemeClr val="accent4">
              <a:lumMod val="60000"/>
              <a:lumOff val="40000"/>
            </a:schemeClr>
          </a:solidFill>
        </p:grpSpPr>
        <p:sp>
          <p:nvSpPr>
            <p:cNvPr id="30" name="Oval 29"/>
            <p:cNvSpPr/>
            <p:nvPr/>
          </p:nvSpPr>
          <p:spPr>
            <a:xfrm>
              <a:off x="6019800" y="1905000"/>
              <a:ext cx="1016000" cy="1066800"/>
            </a:xfrm>
            <a:prstGeom prst="ellipse">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rot="2423263">
              <a:off x="6044184" y="4385115"/>
              <a:ext cx="381000" cy="685800"/>
            </a:xfrm>
            <a:prstGeom prst="roundRect">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6324600" y="2819400"/>
              <a:ext cx="381000" cy="1828800"/>
            </a:xfrm>
            <a:prstGeom prst="roundRect">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18657015">
              <a:off x="6600982" y="4350807"/>
              <a:ext cx="381000" cy="685800"/>
            </a:xfrm>
            <a:prstGeom prst="roundRect">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5400000">
              <a:off x="6336791" y="2797105"/>
              <a:ext cx="381000" cy="1271017"/>
            </a:xfrm>
            <a:prstGeom prst="roundRect">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15"/>
          <p:cNvGrpSpPr/>
          <p:nvPr/>
        </p:nvGrpSpPr>
        <p:grpSpPr>
          <a:xfrm>
            <a:off x="9455863" y="1279771"/>
            <a:ext cx="564489" cy="1406058"/>
            <a:chOff x="5891782" y="1905000"/>
            <a:chExt cx="1271017" cy="3165915"/>
          </a:xfrm>
          <a:solidFill>
            <a:schemeClr val="accent2">
              <a:lumMod val="75000"/>
            </a:schemeClr>
          </a:solidFill>
        </p:grpSpPr>
        <p:sp>
          <p:nvSpPr>
            <p:cNvPr id="36" name="Oval 35"/>
            <p:cNvSpPr/>
            <p:nvPr/>
          </p:nvSpPr>
          <p:spPr>
            <a:xfrm>
              <a:off x="6019800" y="1905000"/>
              <a:ext cx="1016000" cy="1066800"/>
            </a:xfrm>
            <a:prstGeom prst="ellips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rot="2423263">
              <a:off x="6044184" y="4385115"/>
              <a:ext cx="381000" cy="685800"/>
            </a:xfrm>
            <a:prstGeom prst="roundRect">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6324600" y="2819400"/>
              <a:ext cx="381000" cy="1828800"/>
            </a:xfrm>
            <a:prstGeom prst="roundRect">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18657015">
              <a:off x="6600982" y="4350807"/>
              <a:ext cx="381000" cy="685800"/>
            </a:xfrm>
            <a:prstGeom prst="roundRect">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rot="5400000">
              <a:off x="6336791" y="2797105"/>
              <a:ext cx="381000" cy="1271017"/>
            </a:xfrm>
            <a:prstGeom prst="roundRect">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54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0" presetClass="exit" presetSubtype="0" fill="hold" nodeType="withEffect">
                                  <p:stCondLst>
                                    <p:cond delay="0"/>
                                  </p:stCondLst>
                                  <p:childTnLst>
                                    <p:animEffect transition="out" filter="fade">
                                      <p:cBhvr>
                                        <p:cTn id="16" dur="500"/>
                                        <p:tgtEl>
                                          <p:spTgt spid="3">
                                            <p:txEl>
                                              <p:pRg st="0" end="0"/>
                                            </p:txEl>
                                          </p:spTgt>
                                        </p:tgtEl>
                                      </p:cBhvr>
                                    </p:animEffect>
                                    <p:set>
                                      <p:cBhvr>
                                        <p:cTn id="17" dur="1" fill="hold">
                                          <p:stCondLst>
                                            <p:cond delay="499"/>
                                          </p:stCondLst>
                                        </p:cTn>
                                        <p:tgtEl>
                                          <p:spTgt spid="3">
                                            <p:txEl>
                                              <p:pRg st="0" end="0"/>
                                            </p:txEl>
                                          </p:spTgt>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4">
                                            <p:txEl>
                                              <p:pRg st="0" end="0"/>
                                            </p:txEl>
                                          </p:spTgt>
                                        </p:tgtEl>
                                      </p:cBhvr>
                                    </p:animEffect>
                                    <p:set>
                                      <p:cBhvr>
                                        <p:cTn id="20"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childTnLst>
                                </p:cTn>
                              </p:par>
                              <p:par>
                                <p:cTn id="32" presetID="10" presetClass="exit" presetSubtype="0" fill="hold" nodeType="withEffect">
                                  <p:stCondLst>
                                    <p:cond delay="0"/>
                                  </p:stCondLst>
                                  <p:childTnLst>
                                    <p:animEffect transition="out" filter="fade">
                                      <p:cBhvr>
                                        <p:cTn id="33" dur="500"/>
                                        <p:tgtEl>
                                          <p:spTgt spid="3">
                                            <p:txEl>
                                              <p:pRg st="1" end="1"/>
                                            </p:txEl>
                                          </p:spTgt>
                                        </p:tgtEl>
                                      </p:cBhvr>
                                    </p:animEffect>
                                    <p:set>
                                      <p:cBhvr>
                                        <p:cTn id="34" dur="1" fill="hold">
                                          <p:stCondLst>
                                            <p:cond delay="499"/>
                                          </p:stCondLst>
                                        </p:cTn>
                                        <p:tgtEl>
                                          <p:spTgt spid="3">
                                            <p:txEl>
                                              <p:pRg st="1" end="1"/>
                                            </p:txEl>
                                          </p:spTgt>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4">
                                            <p:txEl>
                                              <p:pRg st="1" end="1"/>
                                            </p:txEl>
                                          </p:spTgt>
                                        </p:tgtEl>
                                      </p:cBhvr>
                                    </p:animEffect>
                                    <p:set>
                                      <p:cBhvr>
                                        <p:cTn id="37" dur="1" fill="hold">
                                          <p:stCondLst>
                                            <p:cond delay="499"/>
                                          </p:stCondLst>
                                        </p:cTn>
                                        <p:tgtEl>
                                          <p:spTgt spid="4">
                                            <p:txEl>
                                              <p:pRg st="1" end="1"/>
                                            </p:txEl>
                                          </p:spTgt>
                                        </p:tgtEl>
                                        <p:attrNameLst>
                                          <p:attrName>style.visibility</p:attrName>
                                        </p:attrNameLst>
                                      </p:cBhvr>
                                      <p:to>
                                        <p:strVal val="hidden"/>
                                      </p:to>
                                    </p:set>
                                  </p:childTnLst>
                                </p:cTn>
                              </p:par>
                              <p:par>
                                <p:cTn id="38" presetID="26" presetClass="entr" presetSubtype="0"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down)">
                                      <p:cBhvr>
                                        <p:cTn id="40" dur="580">
                                          <p:stCondLst>
                                            <p:cond delay="0"/>
                                          </p:stCondLst>
                                        </p:cTn>
                                        <p:tgtEl>
                                          <p:spTgt spid="23"/>
                                        </p:tgtEl>
                                      </p:cBhvr>
                                    </p:animEffect>
                                    <p:anim calcmode="lin" valueType="num">
                                      <p:cBhvr>
                                        <p:cTn id="41"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46" dur="26">
                                          <p:stCondLst>
                                            <p:cond delay="650"/>
                                          </p:stCondLst>
                                        </p:cTn>
                                        <p:tgtEl>
                                          <p:spTgt spid="23"/>
                                        </p:tgtEl>
                                      </p:cBhvr>
                                      <p:to x="100000" y="60000"/>
                                    </p:animScale>
                                    <p:animScale>
                                      <p:cBhvr>
                                        <p:cTn id="47" dur="166" decel="50000">
                                          <p:stCondLst>
                                            <p:cond delay="676"/>
                                          </p:stCondLst>
                                        </p:cTn>
                                        <p:tgtEl>
                                          <p:spTgt spid="23"/>
                                        </p:tgtEl>
                                      </p:cBhvr>
                                      <p:to x="100000" y="100000"/>
                                    </p:animScale>
                                    <p:animScale>
                                      <p:cBhvr>
                                        <p:cTn id="48" dur="26">
                                          <p:stCondLst>
                                            <p:cond delay="1312"/>
                                          </p:stCondLst>
                                        </p:cTn>
                                        <p:tgtEl>
                                          <p:spTgt spid="23"/>
                                        </p:tgtEl>
                                      </p:cBhvr>
                                      <p:to x="100000" y="80000"/>
                                    </p:animScale>
                                    <p:animScale>
                                      <p:cBhvr>
                                        <p:cTn id="49" dur="166" decel="50000">
                                          <p:stCondLst>
                                            <p:cond delay="1338"/>
                                          </p:stCondLst>
                                        </p:cTn>
                                        <p:tgtEl>
                                          <p:spTgt spid="23"/>
                                        </p:tgtEl>
                                      </p:cBhvr>
                                      <p:to x="100000" y="100000"/>
                                    </p:animScale>
                                    <p:animScale>
                                      <p:cBhvr>
                                        <p:cTn id="50" dur="26">
                                          <p:stCondLst>
                                            <p:cond delay="1642"/>
                                          </p:stCondLst>
                                        </p:cTn>
                                        <p:tgtEl>
                                          <p:spTgt spid="23"/>
                                        </p:tgtEl>
                                      </p:cBhvr>
                                      <p:to x="100000" y="90000"/>
                                    </p:animScale>
                                    <p:animScale>
                                      <p:cBhvr>
                                        <p:cTn id="51" dur="166" decel="50000">
                                          <p:stCondLst>
                                            <p:cond delay="1668"/>
                                          </p:stCondLst>
                                        </p:cTn>
                                        <p:tgtEl>
                                          <p:spTgt spid="23"/>
                                        </p:tgtEl>
                                      </p:cBhvr>
                                      <p:to x="100000" y="100000"/>
                                    </p:animScale>
                                    <p:animScale>
                                      <p:cBhvr>
                                        <p:cTn id="52" dur="26">
                                          <p:stCondLst>
                                            <p:cond delay="1808"/>
                                          </p:stCondLst>
                                        </p:cTn>
                                        <p:tgtEl>
                                          <p:spTgt spid="23"/>
                                        </p:tgtEl>
                                      </p:cBhvr>
                                      <p:to x="100000" y="95000"/>
                                    </p:animScale>
                                    <p:animScale>
                                      <p:cBhvr>
                                        <p:cTn id="53" dur="166" decel="50000">
                                          <p:stCondLst>
                                            <p:cond delay="1834"/>
                                          </p:stCondLst>
                                        </p:cTn>
                                        <p:tgtEl>
                                          <p:spTgt spid="23"/>
                                        </p:tgtEl>
                                      </p:cBhvr>
                                      <p:to x="100000" y="100000"/>
                                    </p:animScale>
                                  </p:childTnLst>
                                </p:cTn>
                              </p:par>
                              <p:par>
                                <p:cTn id="54" presetID="26" presetClass="entr" presetSubtype="0" fill="hold"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down)">
                                      <p:cBhvr>
                                        <p:cTn id="56" dur="580">
                                          <p:stCondLst>
                                            <p:cond delay="0"/>
                                          </p:stCondLst>
                                        </p:cTn>
                                        <p:tgtEl>
                                          <p:spTgt spid="29"/>
                                        </p:tgtEl>
                                      </p:cBhvr>
                                    </p:animEffect>
                                    <p:anim calcmode="lin" valueType="num">
                                      <p:cBhvr>
                                        <p:cTn id="57"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62" dur="26">
                                          <p:stCondLst>
                                            <p:cond delay="650"/>
                                          </p:stCondLst>
                                        </p:cTn>
                                        <p:tgtEl>
                                          <p:spTgt spid="29"/>
                                        </p:tgtEl>
                                      </p:cBhvr>
                                      <p:to x="100000" y="60000"/>
                                    </p:animScale>
                                    <p:animScale>
                                      <p:cBhvr>
                                        <p:cTn id="63" dur="166" decel="50000">
                                          <p:stCondLst>
                                            <p:cond delay="676"/>
                                          </p:stCondLst>
                                        </p:cTn>
                                        <p:tgtEl>
                                          <p:spTgt spid="29"/>
                                        </p:tgtEl>
                                      </p:cBhvr>
                                      <p:to x="100000" y="100000"/>
                                    </p:animScale>
                                    <p:animScale>
                                      <p:cBhvr>
                                        <p:cTn id="64" dur="26">
                                          <p:stCondLst>
                                            <p:cond delay="1312"/>
                                          </p:stCondLst>
                                        </p:cTn>
                                        <p:tgtEl>
                                          <p:spTgt spid="29"/>
                                        </p:tgtEl>
                                      </p:cBhvr>
                                      <p:to x="100000" y="80000"/>
                                    </p:animScale>
                                    <p:animScale>
                                      <p:cBhvr>
                                        <p:cTn id="65" dur="166" decel="50000">
                                          <p:stCondLst>
                                            <p:cond delay="1338"/>
                                          </p:stCondLst>
                                        </p:cTn>
                                        <p:tgtEl>
                                          <p:spTgt spid="29"/>
                                        </p:tgtEl>
                                      </p:cBhvr>
                                      <p:to x="100000" y="100000"/>
                                    </p:animScale>
                                    <p:animScale>
                                      <p:cBhvr>
                                        <p:cTn id="66" dur="26">
                                          <p:stCondLst>
                                            <p:cond delay="1642"/>
                                          </p:stCondLst>
                                        </p:cTn>
                                        <p:tgtEl>
                                          <p:spTgt spid="29"/>
                                        </p:tgtEl>
                                      </p:cBhvr>
                                      <p:to x="100000" y="90000"/>
                                    </p:animScale>
                                    <p:animScale>
                                      <p:cBhvr>
                                        <p:cTn id="67" dur="166" decel="50000">
                                          <p:stCondLst>
                                            <p:cond delay="1668"/>
                                          </p:stCondLst>
                                        </p:cTn>
                                        <p:tgtEl>
                                          <p:spTgt spid="29"/>
                                        </p:tgtEl>
                                      </p:cBhvr>
                                      <p:to x="100000" y="100000"/>
                                    </p:animScale>
                                    <p:animScale>
                                      <p:cBhvr>
                                        <p:cTn id="68" dur="26">
                                          <p:stCondLst>
                                            <p:cond delay="1808"/>
                                          </p:stCondLst>
                                        </p:cTn>
                                        <p:tgtEl>
                                          <p:spTgt spid="29"/>
                                        </p:tgtEl>
                                      </p:cBhvr>
                                      <p:to x="100000" y="95000"/>
                                    </p:animScale>
                                    <p:animScale>
                                      <p:cBhvr>
                                        <p:cTn id="69" dur="166" decel="50000">
                                          <p:stCondLst>
                                            <p:cond delay="1834"/>
                                          </p:stCondLst>
                                        </p:cTn>
                                        <p:tgtEl>
                                          <p:spTgt spid="29"/>
                                        </p:tgtEl>
                                      </p:cBhvr>
                                      <p:to x="100000" y="100000"/>
                                    </p:animScale>
                                  </p:childTnLst>
                                </p:cTn>
                              </p:par>
                              <p:par>
                                <p:cTn id="70" presetID="26" presetClass="entr" presetSubtype="0" fill="hold"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wipe(down)">
                                      <p:cBhvr>
                                        <p:cTn id="72" dur="580">
                                          <p:stCondLst>
                                            <p:cond delay="0"/>
                                          </p:stCondLst>
                                        </p:cTn>
                                        <p:tgtEl>
                                          <p:spTgt spid="35"/>
                                        </p:tgtEl>
                                      </p:cBhvr>
                                    </p:animEffect>
                                    <p:anim calcmode="lin" valueType="num">
                                      <p:cBhvr>
                                        <p:cTn id="73"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78" dur="26">
                                          <p:stCondLst>
                                            <p:cond delay="650"/>
                                          </p:stCondLst>
                                        </p:cTn>
                                        <p:tgtEl>
                                          <p:spTgt spid="35"/>
                                        </p:tgtEl>
                                      </p:cBhvr>
                                      <p:to x="100000" y="60000"/>
                                    </p:animScale>
                                    <p:animScale>
                                      <p:cBhvr>
                                        <p:cTn id="79" dur="166" decel="50000">
                                          <p:stCondLst>
                                            <p:cond delay="676"/>
                                          </p:stCondLst>
                                        </p:cTn>
                                        <p:tgtEl>
                                          <p:spTgt spid="35"/>
                                        </p:tgtEl>
                                      </p:cBhvr>
                                      <p:to x="100000" y="100000"/>
                                    </p:animScale>
                                    <p:animScale>
                                      <p:cBhvr>
                                        <p:cTn id="80" dur="26">
                                          <p:stCondLst>
                                            <p:cond delay="1312"/>
                                          </p:stCondLst>
                                        </p:cTn>
                                        <p:tgtEl>
                                          <p:spTgt spid="35"/>
                                        </p:tgtEl>
                                      </p:cBhvr>
                                      <p:to x="100000" y="80000"/>
                                    </p:animScale>
                                    <p:animScale>
                                      <p:cBhvr>
                                        <p:cTn id="81" dur="166" decel="50000">
                                          <p:stCondLst>
                                            <p:cond delay="1338"/>
                                          </p:stCondLst>
                                        </p:cTn>
                                        <p:tgtEl>
                                          <p:spTgt spid="35"/>
                                        </p:tgtEl>
                                      </p:cBhvr>
                                      <p:to x="100000" y="100000"/>
                                    </p:animScale>
                                    <p:animScale>
                                      <p:cBhvr>
                                        <p:cTn id="82" dur="26">
                                          <p:stCondLst>
                                            <p:cond delay="1642"/>
                                          </p:stCondLst>
                                        </p:cTn>
                                        <p:tgtEl>
                                          <p:spTgt spid="35"/>
                                        </p:tgtEl>
                                      </p:cBhvr>
                                      <p:to x="100000" y="90000"/>
                                    </p:animScale>
                                    <p:animScale>
                                      <p:cBhvr>
                                        <p:cTn id="83" dur="166" decel="50000">
                                          <p:stCondLst>
                                            <p:cond delay="1668"/>
                                          </p:stCondLst>
                                        </p:cTn>
                                        <p:tgtEl>
                                          <p:spTgt spid="35"/>
                                        </p:tgtEl>
                                      </p:cBhvr>
                                      <p:to x="100000" y="100000"/>
                                    </p:animScale>
                                    <p:animScale>
                                      <p:cBhvr>
                                        <p:cTn id="84" dur="26">
                                          <p:stCondLst>
                                            <p:cond delay="1808"/>
                                          </p:stCondLst>
                                        </p:cTn>
                                        <p:tgtEl>
                                          <p:spTgt spid="35"/>
                                        </p:tgtEl>
                                      </p:cBhvr>
                                      <p:to x="100000" y="95000"/>
                                    </p:animScale>
                                    <p:animScale>
                                      <p:cBhvr>
                                        <p:cTn id="85" dur="166" decel="50000">
                                          <p:stCondLst>
                                            <p:cond delay="1834"/>
                                          </p:stCondLst>
                                        </p:cTn>
                                        <p:tgtEl>
                                          <p:spTgt spid="35"/>
                                        </p:tgtEl>
                                      </p:cBhvr>
                                      <p:to x="100000" y="100000"/>
                                    </p:animScale>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4">
                                            <p:txEl>
                                              <p:pRg st="2" end="2"/>
                                            </p:txEl>
                                          </p:spTgt>
                                        </p:tgtEl>
                                        <p:attrNameLst>
                                          <p:attrName>style.visibility</p:attrName>
                                        </p:attrNameLst>
                                      </p:cBhvr>
                                      <p:to>
                                        <p:strVal val="visible"/>
                                      </p:to>
                                    </p:set>
                                  </p:childTnLst>
                                </p:cTn>
                              </p:par>
                              <p:par>
                                <p:cTn id="90" presetID="56" presetClass="path" presetSubtype="0" accel="50000" decel="50000" fill="hold" nodeType="withEffect">
                                  <p:stCondLst>
                                    <p:cond delay="0"/>
                                  </p:stCondLst>
                                  <p:childTnLst>
                                    <p:animMotion origin="layout" path="M 1.45833E-6 4.07407E-6 L 0.24687 -0.0088 " pathEditMode="relative" rAng="0" ptsTypes="AA">
                                      <p:cBhvr>
                                        <p:cTn id="91" dur="2000" fill="hold"/>
                                        <p:tgtEl>
                                          <p:spTgt spid="23"/>
                                        </p:tgtEl>
                                        <p:attrNameLst>
                                          <p:attrName>ppt_x</p:attrName>
                                          <p:attrName>ppt_y</p:attrName>
                                        </p:attrNameLst>
                                      </p:cBhvr>
                                      <p:rCtr x="12344" y="-440"/>
                                    </p:animMotion>
                                  </p:childTnLst>
                                </p:cTn>
                              </p:par>
                              <p:par>
                                <p:cTn id="92" presetID="56" presetClass="path" presetSubtype="0" accel="50000" decel="50000" fill="hold" nodeType="withEffect">
                                  <p:stCondLst>
                                    <p:cond delay="0"/>
                                  </p:stCondLst>
                                  <p:childTnLst>
                                    <p:animMotion origin="layout" path="M 3.54167E-6 -7.40741E-7 L 0.18645 0.22616 " pathEditMode="relative" rAng="0" ptsTypes="AA">
                                      <p:cBhvr>
                                        <p:cTn id="93" dur="2000" fill="hold"/>
                                        <p:tgtEl>
                                          <p:spTgt spid="29"/>
                                        </p:tgtEl>
                                        <p:attrNameLst>
                                          <p:attrName>ppt_x</p:attrName>
                                          <p:attrName>ppt_y</p:attrName>
                                        </p:attrNameLst>
                                      </p:cBhvr>
                                      <p:rCtr x="9323" y="11296"/>
                                    </p:animMotion>
                                  </p:childTnLst>
                                </p:cTn>
                              </p:par>
                              <p:par>
                                <p:cTn id="94" presetID="49" presetClass="path" presetSubtype="0" accel="50000" decel="50000" fill="hold" nodeType="withEffect">
                                  <p:stCondLst>
                                    <p:cond delay="0"/>
                                  </p:stCondLst>
                                  <p:childTnLst>
                                    <p:animMotion origin="layout" path="M -1.45833E-6 -2.22222E-6 L 0.12747 0.54167 " pathEditMode="relative" rAng="0" ptsTypes="AA">
                                      <p:cBhvr>
                                        <p:cTn id="95" dur="2000" fill="hold"/>
                                        <p:tgtEl>
                                          <p:spTgt spid="35"/>
                                        </p:tgtEl>
                                        <p:attrNameLst>
                                          <p:attrName>ppt_x</p:attrName>
                                          <p:attrName>ppt_y</p:attrName>
                                        </p:attrNameLst>
                                      </p:cBhvr>
                                      <p:rCtr x="6263" y="26991"/>
                                    </p:animMotion>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3">
                                            <p:txEl>
                                              <p:pRg st="3" end="3"/>
                                            </p:txEl>
                                          </p:spTgt>
                                        </p:tgtEl>
                                        <p:attrNameLst>
                                          <p:attrName>style.visibility</p:attrName>
                                        </p:attrNameLst>
                                      </p:cBhvr>
                                      <p:to>
                                        <p:strVal val="visible"/>
                                      </p:to>
                                    </p:set>
                                  </p:childTnLst>
                                </p:cTn>
                              </p:par>
                              <p:par>
                                <p:cTn id="100" presetID="10" presetClass="exit" presetSubtype="0" fill="hold" nodeType="withEffect">
                                  <p:stCondLst>
                                    <p:cond delay="0"/>
                                  </p:stCondLst>
                                  <p:childTnLst>
                                    <p:animEffect transition="out" filter="fade">
                                      <p:cBhvr>
                                        <p:cTn id="101" dur="500"/>
                                        <p:tgtEl>
                                          <p:spTgt spid="3">
                                            <p:txEl>
                                              <p:pRg st="2" end="2"/>
                                            </p:txEl>
                                          </p:spTgt>
                                        </p:tgtEl>
                                      </p:cBhvr>
                                    </p:animEffect>
                                    <p:set>
                                      <p:cBhvr>
                                        <p:cTn id="102" dur="1" fill="hold">
                                          <p:stCondLst>
                                            <p:cond delay="499"/>
                                          </p:stCondLst>
                                        </p:cTn>
                                        <p:tgtEl>
                                          <p:spTgt spid="3">
                                            <p:txEl>
                                              <p:pRg st="2" end="2"/>
                                            </p:txEl>
                                          </p:spTgt>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4">
                                            <p:txEl>
                                              <p:pRg st="2" end="2"/>
                                            </p:txEl>
                                          </p:spTgt>
                                        </p:tgtEl>
                                      </p:cBhvr>
                                    </p:animEffect>
                                    <p:set>
                                      <p:cBhvr>
                                        <p:cTn id="105" dur="1" fill="hold">
                                          <p:stCondLst>
                                            <p:cond delay="499"/>
                                          </p:stCondLst>
                                        </p:cTn>
                                        <p:tgtEl>
                                          <p:spTgt spid="4">
                                            <p:txEl>
                                              <p:pRg st="2" end="2"/>
                                            </p:txEl>
                                          </p:spTgt>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3">
                                            <p:txEl>
                                              <p:pRg st="9" end="9"/>
                                            </p:txEl>
                                          </p:spTgt>
                                        </p:tgtEl>
                                        <p:attrNameLst>
                                          <p:attrName>style.visibility</p:attrName>
                                        </p:attrNameLst>
                                      </p:cBhvr>
                                      <p:to>
                                        <p:strVal val="visible"/>
                                      </p:to>
                                    </p:set>
                                  </p:childTnLst>
                                </p:cTn>
                              </p:par>
                              <p:par>
                                <p:cTn id="114" presetID="10" presetClass="exit" presetSubtype="0" fill="hold" nodeType="withEffect">
                                  <p:stCondLst>
                                    <p:cond delay="0"/>
                                  </p:stCondLst>
                                  <p:childTnLst>
                                    <p:animEffect transition="out" filter="fade">
                                      <p:cBhvr>
                                        <p:cTn id="115" dur="500"/>
                                        <p:tgtEl>
                                          <p:spTgt spid="3">
                                            <p:txEl>
                                              <p:pRg st="3" end="3"/>
                                            </p:txEl>
                                          </p:spTgt>
                                        </p:tgtEl>
                                      </p:cBhvr>
                                    </p:animEffect>
                                    <p:set>
                                      <p:cBhvr>
                                        <p:cTn id="116" dur="1" fill="hold">
                                          <p:stCondLst>
                                            <p:cond delay="499"/>
                                          </p:stCondLst>
                                        </p:cTn>
                                        <p:tgtEl>
                                          <p:spTgt spid="3">
                                            <p:txEl>
                                              <p:pRg st="3" end="3"/>
                                            </p:txEl>
                                          </p:spTgt>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4">
                                            <p:txEl>
                                              <p:pRg st="3" end="3"/>
                                            </p:txEl>
                                          </p:spTgt>
                                        </p:tgtEl>
                                      </p:cBhvr>
                                    </p:animEffect>
                                    <p:set>
                                      <p:cBhvr>
                                        <p:cTn id="119" dur="1" fill="hold">
                                          <p:stCondLst>
                                            <p:cond delay="499"/>
                                          </p:stCondLst>
                                        </p:cTn>
                                        <p:tgtEl>
                                          <p:spTgt spid="4">
                                            <p:txEl>
                                              <p:pRg st="3" end="3"/>
                                            </p:txEl>
                                          </p:spTgt>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nodeType="clickEffect">
                                  <p:stCondLst>
                                    <p:cond delay="0"/>
                                  </p:stCondLst>
                                  <p:childTnLst>
                                    <p:set>
                                      <p:cBhvr>
                                        <p:cTn id="123"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nodeType="clickEffect">
                                  <p:stCondLst>
                                    <p:cond delay="0"/>
                                  </p:stCondLst>
                                  <p:childTnLst>
                                    <p:set>
                                      <p:cBhvr>
                                        <p:cTn id="127" dur="1" fill="hold">
                                          <p:stCondLst>
                                            <p:cond delay="0"/>
                                          </p:stCondLst>
                                        </p:cTn>
                                        <p:tgtEl>
                                          <p:spTgt spid="3">
                                            <p:txEl>
                                              <p:pRg st="10" end="10"/>
                                            </p:txEl>
                                          </p:spTgt>
                                        </p:tgtEl>
                                        <p:attrNameLst>
                                          <p:attrName>style.visibility</p:attrName>
                                        </p:attrNameLst>
                                      </p:cBhvr>
                                      <p:to>
                                        <p:strVal val="visible"/>
                                      </p:to>
                                    </p:set>
                                  </p:childTnLst>
                                </p:cTn>
                              </p:par>
                              <p:par>
                                <p:cTn id="128" presetID="10" presetClass="exit" presetSubtype="0" fill="hold" nodeType="withEffect">
                                  <p:stCondLst>
                                    <p:cond delay="0"/>
                                  </p:stCondLst>
                                  <p:childTnLst>
                                    <p:animEffect transition="out" filter="fade">
                                      <p:cBhvr>
                                        <p:cTn id="129" dur="500"/>
                                        <p:tgtEl>
                                          <p:spTgt spid="3">
                                            <p:txEl>
                                              <p:pRg st="9" end="9"/>
                                            </p:txEl>
                                          </p:spTgt>
                                        </p:tgtEl>
                                      </p:cBhvr>
                                    </p:animEffect>
                                    <p:set>
                                      <p:cBhvr>
                                        <p:cTn id="130" dur="1" fill="hold">
                                          <p:stCondLst>
                                            <p:cond delay="499"/>
                                          </p:stCondLst>
                                        </p:cTn>
                                        <p:tgtEl>
                                          <p:spTgt spid="3">
                                            <p:txEl>
                                              <p:pRg st="9" end="9"/>
                                            </p:txEl>
                                          </p:spTgt>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500"/>
                                        <p:tgtEl>
                                          <p:spTgt spid="4">
                                            <p:txEl>
                                              <p:pRg st="9" end="9"/>
                                            </p:txEl>
                                          </p:spTgt>
                                        </p:tgtEl>
                                      </p:cBhvr>
                                    </p:animEffect>
                                    <p:set>
                                      <p:cBhvr>
                                        <p:cTn id="133" dur="1" fill="hold">
                                          <p:stCondLst>
                                            <p:cond delay="499"/>
                                          </p:stCondLst>
                                        </p:cTn>
                                        <p:tgtEl>
                                          <p:spTgt spid="4">
                                            <p:txEl>
                                              <p:pRg st="9" end="9"/>
                                            </p:txEl>
                                          </p:spTgt>
                                        </p:tgtEl>
                                        <p:attrNameLst>
                                          <p:attrName>style.visibility</p:attrName>
                                        </p:attrNameLst>
                                      </p:cBhvr>
                                      <p:to>
                                        <p:strVal val="hidden"/>
                                      </p:to>
                                    </p:se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nodeType="clickEffect">
                                  <p:stCondLst>
                                    <p:cond delay="0"/>
                                  </p:stCondLst>
                                  <p:childTnLst>
                                    <p:set>
                                      <p:cBhvr>
                                        <p:cTn id="137"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nodeType="clickEffect">
                                  <p:stCondLst>
                                    <p:cond delay="0"/>
                                  </p:stCondLst>
                                  <p:childTnLst>
                                    <p:set>
                                      <p:cBhvr>
                                        <p:cTn id="141" dur="1" fill="hold">
                                          <p:stCondLst>
                                            <p:cond delay="0"/>
                                          </p:stCondLst>
                                        </p:cTn>
                                        <p:tgtEl>
                                          <p:spTgt spid="3">
                                            <p:txEl>
                                              <p:pRg st="11" end="11"/>
                                            </p:txEl>
                                          </p:spTgt>
                                        </p:tgtEl>
                                        <p:attrNameLst>
                                          <p:attrName>style.visibility</p:attrName>
                                        </p:attrNameLst>
                                      </p:cBhvr>
                                      <p:to>
                                        <p:strVal val="visible"/>
                                      </p:to>
                                    </p:set>
                                  </p:childTnLst>
                                </p:cTn>
                              </p:par>
                              <p:par>
                                <p:cTn id="142" presetID="10" presetClass="exit" presetSubtype="0" fill="hold" nodeType="withEffect">
                                  <p:stCondLst>
                                    <p:cond delay="0"/>
                                  </p:stCondLst>
                                  <p:childTnLst>
                                    <p:animEffect transition="out" filter="fade">
                                      <p:cBhvr>
                                        <p:cTn id="143" dur="500"/>
                                        <p:tgtEl>
                                          <p:spTgt spid="3">
                                            <p:txEl>
                                              <p:pRg st="10" end="10"/>
                                            </p:txEl>
                                          </p:spTgt>
                                        </p:tgtEl>
                                      </p:cBhvr>
                                    </p:animEffect>
                                    <p:set>
                                      <p:cBhvr>
                                        <p:cTn id="144" dur="1" fill="hold">
                                          <p:stCondLst>
                                            <p:cond delay="499"/>
                                          </p:stCondLst>
                                        </p:cTn>
                                        <p:tgtEl>
                                          <p:spTgt spid="3">
                                            <p:txEl>
                                              <p:pRg st="10" end="10"/>
                                            </p:txEl>
                                          </p:spTgt>
                                        </p:tgtEl>
                                        <p:attrNameLst>
                                          <p:attrName>style.visibility</p:attrName>
                                        </p:attrNameLst>
                                      </p:cBhvr>
                                      <p:to>
                                        <p:strVal val="hidden"/>
                                      </p:to>
                                    </p:set>
                                  </p:childTnLst>
                                </p:cTn>
                              </p:par>
                              <p:par>
                                <p:cTn id="145" presetID="10" presetClass="exit" presetSubtype="0" fill="hold" nodeType="withEffect">
                                  <p:stCondLst>
                                    <p:cond delay="0"/>
                                  </p:stCondLst>
                                  <p:childTnLst>
                                    <p:animEffect transition="out" filter="fade">
                                      <p:cBhvr>
                                        <p:cTn id="146" dur="500"/>
                                        <p:tgtEl>
                                          <p:spTgt spid="4">
                                            <p:txEl>
                                              <p:pRg st="10" end="10"/>
                                            </p:txEl>
                                          </p:spTgt>
                                        </p:tgtEl>
                                      </p:cBhvr>
                                    </p:animEffect>
                                    <p:set>
                                      <p:cBhvr>
                                        <p:cTn id="147" dur="1" fill="hold">
                                          <p:stCondLst>
                                            <p:cond delay="499"/>
                                          </p:stCondLst>
                                        </p:cTn>
                                        <p:tgtEl>
                                          <p:spTgt spid="4">
                                            <p:txEl>
                                              <p:pRg st="10" end="10"/>
                                            </p:txEl>
                                          </p:spTgt>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1" presetClass="entr" presetSubtype="0" fill="hold" nodeType="clickEffect">
                                  <p:stCondLst>
                                    <p:cond delay="0"/>
                                  </p:stCondLst>
                                  <p:childTnLst>
                                    <p:set>
                                      <p:cBhvr>
                                        <p:cTn id="151"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152" fill="hold">
                      <p:stCondLst>
                        <p:cond delay="indefinite"/>
                      </p:stCondLst>
                      <p:childTnLst>
                        <p:par>
                          <p:cTn id="153" fill="hold">
                            <p:stCondLst>
                              <p:cond delay="0"/>
                            </p:stCondLst>
                            <p:childTnLst>
                              <p:par>
                                <p:cTn id="154" presetID="1" presetClass="entr" presetSubtype="0" fill="hold" grpId="0" nodeType="clickEffect">
                                  <p:stCondLst>
                                    <p:cond delay="0"/>
                                  </p:stCondLst>
                                  <p:childTnLst>
                                    <p:set>
                                      <p:cBhvr>
                                        <p:cTn id="155" dur="1" fill="hold">
                                          <p:stCondLst>
                                            <p:cond delay="0"/>
                                          </p:stCondLst>
                                        </p:cTn>
                                        <p:tgtEl>
                                          <p:spTgt spid="10"/>
                                        </p:tgtEl>
                                        <p:attrNameLst>
                                          <p:attrName>style.visibility</p:attrName>
                                        </p:attrNameLst>
                                      </p:cBhvr>
                                      <p:to>
                                        <p:strVal val="visible"/>
                                      </p:to>
                                    </p:set>
                                  </p:childTnLst>
                                </p:cTn>
                              </p:par>
                              <p:par>
                                <p:cTn id="156" presetID="26" presetClass="entr" presetSubtype="0" fill="hold" nodeType="withEffect">
                                  <p:stCondLst>
                                    <p:cond delay="0"/>
                                  </p:stCondLst>
                                  <p:childTnLst>
                                    <p:set>
                                      <p:cBhvr>
                                        <p:cTn id="157" dur="1" fill="hold">
                                          <p:stCondLst>
                                            <p:cond delay="0"/>
                                          </p:stCondLst>
                                        </p:cTn>
                                        <p:tgtEl>
                                          <p:spTgt spid="11"/>
                                        </p:tgtEl>
                                        <p:attrNameLst>
                                          <p:attrName>style.visibility</p:attrName>
                                        </p:attrNameLst>
                                      </p:cBhvr>
                                      <p:to>
                                        <p:strVal val="visible"/>
                                      </p:to>
                                    </p:set>
                                    <p:animEffect transition="in" filter="wipe(down)">
                                      <p:cBhvr>
                                        <p:cTn id="158" dur="580">
                                          <p:stCondLst>
                                            <p:cond delay="0"/>
                                          </p:stCondLst>
                                        </p:cTn>
                                        <p:tgtEl>
                                          <p:spTgt spid="11"/>
                                        </p:tgtEl>
                                      </p:cBhvr>
                                    </p:animEffect>
                                    <p:anim calcmode="lin" valueType="num">
                                      <p:cBhvr>
                                        <p:cTn id="15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6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6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6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64" dur="26">
                                          <p:stCondLst>
                                            <p:cond delay="650"/>
                                          </p:stCondLst>
                                        </p:cTn>
                                        <p:tgtEl>
                                          <p:spTgt spid="11"/>
                                        </p:tgtEl>
                                      </p:cBhvr>
                                      <p:to x="100000" y="60000"/>
                                    </p:animScale>
                                    <p:animScale>
                                      <p:cBhvr>
                                        <p:cTn id="165" dur="166" decel="50000">
                                          <p:stCondLst>
                                            <p:cond delay="676"/>
                                          </p:stCondLst>
                                        </p:cTn>
                                        <p:tgtEl>
                                          <p:spTgt spid="11"/>
                                        </p:tgtEl>
                                      </p:cBhvr>
                                      <p:to x="100000" y="100000"/>
                                    </p:animScale>
                                    <p:animScale>
                                      <p:cBhvr>
                                        <p:cTn id="166" dur="26">
                                          <p:stCondLst>
                                            <p:cond delay="1312"/>
                                          </p:stCondLst>
                                        </p:cTn>
                                        <p:tgtEl>
                                          <p:spTgt spid="11"/>
                                        </p:tgtEl>
                                      </p:cBhvr>
                                      <p:to x="100000" y="80000"/>
                                    </p:animScale>
                                    <p:animScale>
                                      <p:cBhvr>
                                        <p:cTn id="167" dur="166" decel="50000">
                                          <p:stCondLst>
                                            <p:cond delay="1338"/>
                                          </p:stCondLst>
                                        </p:cTn>
                                        <p:tgtEl>
                                          <p:spTgt spid="11"/>
                                        </p:tgtEl>
                                      </p:cBhvr>
                                      <p:to x="100000" y="100000"/>
                                    </p:animScale>
                                    <p:animScale>
                                      <p:cBhvr>
                                        <p:cTn id="168" dur="26">
                                          <p:stCondLst>
                                            <p:cond delay="1642"/>
                                          </p:stCondLst>
                                        </p:cTn>
                                        <p:tgtEl>
                                          <p:spTgt spid="11"/>
                                        </p:tgtEl>
                                      </p:cBhvr>
                                      <p:to x="100000" y="90000"/>
                                    </p:animScale>
                                    <p:animScale>
                                      <p:cBhvr>
                                        <p:cTn id="169" dur="166" decel="50000">
                                          <p:stCondLst>
                                            <p:cond delay="1668"/>
                                          </p:stCondLst>
                                        </p:cTn>
                                        <p:tgtEl>
                                          <p:spTgt spid="11"/>
                                        </p:tgtEl>
                                      </p:cBhvr>
                                      <p:to x="100000" y="100000"/>
                                    </p:animScale>
                                    <p:animScale>
                                      <p:cBhvr>
                                        <p:cTn id="170" dur="26">
                                          <p:stCondLst>
                                            <p:cond delay="1808"/>
                                          </p:stCondLst>
                                        </p:cTn>
                                        <p:tgtEl>
                                          <p:spTgt spid="11"/>
                                        </p:tgtEl>
                                      </p:cBhvr>
                                      <p:to x="100000" y="95000"/>
                                    </p:animScale>
                                    <p:animScale>
                                      <p:cBhvr>
                                        <p:cTn id="171" dur="166" decel="50000">
                                          <p:stCondLst>
                                            <p:cond delay="1834"/>
                                          </p:stCondLst>
                                        </p:cTn>
                                        <p:tgtEl>
                                          <p:spTgt spid="11"/>
                                        </p:tgtEl>
                                      </p:cBhvr>
                                      <p:to x="100000" y="100000"/>
                                    </p:animScale>
                                  </p:childTnLst>
                                </p:cTn>
                              </p:par>
                              <p:par>
                                <p:cTn id="172" presetID="10" presetClass="exit" presetSubtype="0" fill="hold" nodeType="withEffect">
                                  <p:stCondLst>
                                    <p:cond delay="0"/>
                                  </p:stCondLst>
                                  <p:childTnLst>
                                    <p:animEffect transition="out" filter="fade">
                                      <p:cBhvr>
                                        <p:cTn id="173" dur="500"/>
                                        <p:tgtEl>
                                          <p:spTgt spid="3">
                                            <p:txEl>
                                              <p:pRg st="11" end="11"/>
                                            </p:txEl>
                                          </p:spTgt>
                                        </p:tgtEl>
                                      </p:cBhvr>
                                    </p:animEffect>
                                    <p:set>
                                      <p:cBhvr>
                                        <p:cTn id="174" dur="1" fill="hold">
                                          <p:stCondLst>
                                            <p:cond delay="499"/>
                                          </p:stCondLst>
                                        </p:cTn>
                                        <p:tgtEl>
                                          <p:spTgt spid="3">
                                            <p:txEl>
                                              <p:pRg st="11" end="11"/>
                                            </p:txEl>
                                          </p:spTgt>
                                        </p:tgtEl>
                                        <p:attrNameLst>
                                          <p:attrName>style.visibility</p:attrName>
                                        </p:attrNameLst>
                                      </p:cBhvr>
                                      <p:to>
                                        <p:strVal val="hidden"/>
                                      </p:to>
                                    </p:set>
                                  </p:childTnLst>
                                </p:cTn>
                              </p:par>
                              <p:par>
                                <p:cTn id="175" presetID="26" presetClass="entr" presetSubtype="0" fill="hold" nodeType="withEffect">
                                  <p:stCondLst>
                                    <p:cond delay="0"/>
                                  </p:stCondLst>
                                  <p:childTnLst>
                                    <p:set>
                                      <p:cBhvr>
                                        <p:cTn id="176" dur="1" fill="hold">
                                          <p:stCondLst>
                                            <p:cond delay="0"/>
                                          </p:stCondLst>
                                        </p:cTn>
                                        <p:tgtEl>
                                          <p:spTgt spid="17"/>
                                        </p:tgtEl>
                                        <p:attrNameLst>
                                          <p:attrName>style.visibility</p:attrName>
                                        </p:attrNameLst>
                                      </p:cBhvr>
                                      <p:to>
                                        <p:strVal val="visible"/>
                                      </p:to>
                                    </p:set>
                                    <p:animEffect transition="in" filter="wipe(down)">
                                      <p:cBhvr>
                                        <p:cTn id="177" dur="580">
                                          <p:stCondLst>
                                            <p:cond delay="0"/>
                                          </p:stCondLst>
                                        </p:cTn>
                                        <p:tgtEl>
                                          <p:spTgt spid="17"/>
                                        </p:tgtEl>
                                      </p:cBhvr>
                                    </p:animEffect>
                                    <p:anim calcmode="lin" valueType="num">
                                      <p:cBhvr>
                                        <p:cTn id="17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7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8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8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8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83" dur="26">
                                          <p:stCondLst>
                                            <p:cond delay="650"/>
                                          </p:stCondLst>
                                        </p:cTn>
                                        <p:tgtEl>
                                          <p:spTgt spid="17"/>
                                        </p:tgtEl>
                                      </p:cBhvr>
                                      <p:to x="100000" y="60000"/>
                                    </p:animScale>
                                    <p:animScale>
                                      <p:cBhvr>
                                        <p:cTn id="184" dur="166" decel="50000">
                                          <p:stCondLst>
                                            <p:cond delay="676"/>
                                          </p:stCondLst>
                                        </p:cTn>
                                        <p:tgtEl>
                                          <p:spTgt spid="17"/>
                                        </p:tgtEl>
                                      </p:cBhvr>
                                      <p:to x="100000" y="100000"/>
                                    </p:animScale>
                                    <p:animScale>
                                      <p:cBhvr>
                                        <p:cTn id="185" dur="26">
                                          <p:stCondLst>
                                            <p:cond delay="1312"/>
                                          </p:stCondLst>
                                        </p:cTn>
                                        <p:tgtEl>
                                          <p:spTgt spid="17"/>
                                        </p:tgtEl>
                                      </p:cBhvr>
                                      <p:to x="100000" y="80000"/>
                                    </p:animScale>
                                    <p:animScale>
                                      <p:cBhvr>
                                        <p:cTn id="186" dur="166" decel="50000">
                                          <p:stCondLst>
                                            <p:cond delay="1338"/>
                                          </p:stCondLst>
                                        </p:cTn>
                                        <p:tgtEl>
                                          <p:spTgt spid="17"/>
                                        </p:tgtEl>
                                      </p:cBhvr>
                                      <p:to x="100000" y="100000"/>
                                    </p:animScale>
                                    <p:animScale>
                                      <p:cBhvr>
                                        <p:cTn id="187" dur="26">
                                          <p:stCondLst>
                                            <p:cond delay="1642"/>
                                          </p:stCondLst>
                                        </p:cTn>
                                        <p:tgtEl>
                                          <p:spTgt spid="17"/>
                                        </p:tgtEl>
                                      </p:cBhvr>
                                      <p:to x="100000" y="90000"/>
                                    </p:animScale>
                                    <p:animScale>
                                      <p:cBhvr>
                                        <p:cTn id="188" dur="166" decel="50000">
                                          <p:stCondLst>
                                            <p:cond delay="1668"/>
                                          </p:stCondLst>
                                        </p:cTn>
                                        <p:tgtEl>
                                          <p:spTgt spid="17"/>
                                        </p:tgtEl>
                                      </p:cBhvr>
                                      <p:to x="100000" y="100000"/>
                                    </p:animScale>
                                    <p:animScale>
                                      <p:cBhvr>
                                        <p:cTn id="189" dur="26">
                                          <p:stCondLst>
                                            <p:cond delay="1808"/>
                                          </p:stCondLst>
                                        </p:cTn>
                                        <p:tgtEl>
                                          <p:spTgt spid="17"/>
                                        </p:tgtEl>
                                      </p:cBhvr>
                                      <p:to x="100000" y="95000"/>
                                    </p:animScale>
                                    <p:animScale>
                                      <p:cBhvr>
                                        <p:cTn id="190" dur="166" decel="50000">
                                          <p:stCondLst>
                                            <p:cond delay="1834"/>
                                          </p:stCondLst>
                                        </p:cTn>
                                        <p:tgtEl>
                                          <p:spTgt spid="17"/>
                                        </p:tgtEl>
                                      </p:cBhvr>
                                      <p:to x="100000" y="100000"/>
                                    </p:animScale>
                                  </p:childTnLst>
                                </p:cTn>
                              </p:par>
                              <p:par>
                                <p:cTn id="191" presetID="10" presetClass="exit" presetSubtype="0" fill="hold" nodeType="withEffect">
                                  <p:stCondLst>
                                    <p:cond delay="0"/>
                                  </p:stCondLst>
                                  <p:childTnLst>
                                    <p:animEffect transition="out" filter="fade">
                                      <p:cBhvr>
                                        <p:cTn id="192" dur="500"/>
                                        <p:tgtEl>
                                          <p:spTgt spid="4">
                                            <p:txEl>
                                              <p:pRg st="11" end="11"/>
                                            </p:txEl>
                                          </p:spTgt>
                                        </p:tgtEl>
                                      </p:cBhvr>
                                    </p:animEffect>
                                    <p:set>
                                      <p:cBhvr>
                                        <p:cTn id="193" dur="1" fill="hold">
                                          <p:stCondLst>
                                            <p:cond delay="499"/>
                                          </p:stCondLst>
                                        </p:cTn>
                                        <p:tgtEl>
                                          <p:spTgt spid="4">
                                            <p:txEl>
                                              <p:pRg st="11" end="1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load.wikimedia.org/wikipedia/commons/6/62/Stars-high-mountain-sky_-_West_Virginia_-_ForestWa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1203" y="3298809"/>
            <a:ext cx="4626429" cy="2031325"/>
          </a:xfrm>
          <a:prstGeom prst="rect">
            <a:avLst/>
          </a:prstGeom>
          <a:noFill/>
        </p:spPr>
        <p:txBody>
          <a:bodyPr wrap="square" rtlCol="0">
            <a:spAutoFit/>
          </a:bodyPr>
          <a:lstStyle/>
          <a:p>
            <a:r>
              <a:rPr lang="en-US" dirty="0">
                <a:solidFill>
                  <a:schemeClr val="bg1"/>
                </a:solidFill>
              </a:rPr>
              <a:t>Who goes to Spirit Prison?</a:t>
            </a:r>
          </a:p>
          <a:p>
            <a:r>
              <a:rPr lang="en-US" dirty="0">
                <a:solidFill>
                  <a:schemeClr val="bg1"/>
                </a:solidFill>
              </a:rPr>
              <a:t>Who goes to Hell?</a:t>
            </a:r>
          </a:p>
          <a:p>
            <a:endParaRPr lang="en-US" dirty="0">
              <a:solidFill>
                <a:schemeClr val="bg1"/>
              </a:solidFill>
            </a:endParaRPr>
          </a:p>
          <a:p>
            <a:endParaRPr lang="en-US" dirty="0">
              <a:solidFill>
                <a:schemeClr val="bg1"/>
              </a:solidFill>
            </a:endParaRPr>
          </a:p>
          <a:p>
            <a:r>
              <a:rPr lang="en-US" dirty="0">
                <a:solidFill>
                  <a:schemeClr val="bg1"/>
                </a:solidFill>
              </a:rPr>
              <a:t>Can we be tempted in the Spirit World?</a:t>
            </a:r>
          </a:p>
          <a:p>
            <a:r>
              <a:rPr lang="en-US" dirty="0">
                <a:solidFill>
                  <a:schemeClr val="bg1"/>
                </a:solidFill>
              </a:rPr>
              <a:t>Can we continue to be perfected after we die?</a:t>
            </a:r>
          </a:p>
          <a:p>
            <a:endParaRPr lang="en-US" dirty="0">
              <a:solidFill>
                <a:schemeClr val="bg1"/>
              </a:solidFill>
            </a:endParaRPr>
          </a:p>
        </p:txBody>
      </p:sp>
      <p:sp>
        <p:nvSpPr>
          <p:cNvPr id="4" name="TextBox 3"/>
          <p:cNvSpPr txBox="1"/>
          <p:nvPr/>
        </p:nvSpPr>
        <p:spPr>
          <a:xfrm>
            <a:off x="6401480" y="3297442"/>
            <a:ext cx="5350330" cy="2400657"/>
          </a:xfrm>
          <a:prstGeom prst="rect">
            <a:avLst/>
          </a:prstGeom>
          <a:noFill/>
        </p:spPr>
        <p:txBody>
          <a:bodyPr wrap="square" rtlCol="0">
            <a:spAutoFit/>
          </a:bodyPr>
          <a:lstStyle/>
          <a:p>
            <a:r>
              <a:rPr lang="en-US" dirty="0">
                <a:solidFill>
                  <a:schemeClr val="bg1"/>
                </a:solidFill>
              </a:rPr>
              <a:t>Those who need to hear the gospel </a:t>
            </a:r>
            <a:r>
              <a:rPr lang="en-US" sz="1200" dirty="0">
                <a:solidFill>
                  <a:schemeClr val="bg1"/>
                </a:solidFill>
              </a:rPr>
              <a:t>(D&amp;C 138:57)</a:t>
            </a:r>
          </a:p>
          <a:p>
            <a:r>
              <a:rPr lang="en-US" dirty="0">
                <a:solidFill>
                  <a:schemeClr val="bg1"/>
                </a:solidFill>
              </a:rPr>
              <a:t>Those who deny Christ ..they will suffer for their own sins. </a:t>
            </a:r>
            <a:r>
              <a:rPr lang="en-US" sz="1200" dirty="0">
                <a:solidFill>
                  <a:schemeClr val="bg1"/>
                </a:solidFill>
              </a:rPr>
              <a:t>(D&amp;C 19:16-19) (8)</a:t>
            </a:r>
          </a:p>
          <a:p>
            <a:endParaRPr lang="en-US" sz="1200" dirty="0">
              <a:solidFill>
                <a:schemeClr val="bg1"/>
              </a:solidFill>
            </a:endParaRPr>
          </a:p>
          <a:p>
            <a:r>
              <a:rPr lang="en-US" dirty="0">
                <a:solidFill>
                  <a:schemeClr val="bg1"/>
                </a:solidFill>
              </a:rPr>
              <a:t>No </a:t>
            </a:r>
            <a:r>
              <a:rPr lang="en-US" sz="1200" dirty="0">
                <a:solidFill>
                  <a:schemeClr val="bg1"/>
                </a:solidFill>
              </a:rPr>
              <a:t>(1 Corinthians 10:13)</a:t>
            </a:r>
          </a:p>
          <a:p>
            <a:r>
              <a:rPr lang="en-US" dirty="0">
                <a:solidFill>
                  <a:schemeClr val="bg1"/>
                </a:solidFill>
              </a:rPr>
              <a:t>Yes… Not all problems are fixed in mortality—</a:t>
            </a:r>
          </a:p>
          <a:p>
            <a:r>
              <a:rPr lang="en-US" sz="1200" dirty="0">
                <a:solidFill>
                  <a:schemeClr val="bg1"/>
                </a:solidFill>
              </a:rPr>
              <a:t>Elder Oaks, Oct. 95 Gen. Conf.    (9) (10)</a:t>
            </a:r>
          </a:p>
          <a:p>
            <a:endParaRPr lang="en-US" dirty="0">
              <a:solidFill>
                <a:schemeClr val="bg1"/>
              </a:solidFill>
            </a:endParaRPr>
          </a:p>
          <a:p>
            <a:endParaRPr lang="en-US"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Spirit Prison</a:t>
            </a:r>
          </a:p>
        </p:txBody>
      </p:sp>
      <p:sp>
        <p:nvSpPr>
          <p:cNvPr id="7" name="Oval 6"/>
          <p:cNvSpPr/>
          <p:nvPr/>
        </p:nvSpPr>
        <p:spPr>
          <a:xfrm>
            <a:off x="3713211" y="2054772"/>
            <a:ext cx="1831402" cy="1801939"/>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p:nvPr/>
        </p:nvGrpSpPr>
        <p:grpSpPr>
          <a:xfrm>
            <a:off x="4010258" y="2326077"/>
            <a:ext cx="491601" cy="1224505"/>
            <a:chOff x="5891782" y="1905000"/>
            <a:chExt cx="1271017" cy="3165915"/>
          </a:xfrm>
          <a:solidFill>
            <a:schemeClr val="tx2">
              <a:lumMod val="60000"/>
              <a:lumOff val="40000"/>
            </a:schemeClr>
          </a:solidFill>
        </p:grpSpPr>
        <p:sp>
          <p:nvSpPr>
            <p:cNvPr id="9" name="Oval 8"/>
            <p:cNvSpPr/>
            <p:nvPr/>
          </p:nvSpPr>
          <p:spPr>
            <a:xfrm>
              <a:off x="6019800" y="19050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2423263">
              <a:off x="6044184" y="43851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324600" y="2819400"/>
              <a:ext cx="381000" cy="1828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18657015">
              <a:off x="6600982" y="43508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5400000">
              <a:off x="6336791" y="27971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23"/>
          <p:cNvGrpSpPr/>
          <p:nvPr/>
        </p:nvGrpSpPr>
        <p:grpSpPr>
          <a:xfrm>
            <a:off x="4713287" y="2326077"/>
            <a:ext cx="491601" cy="1224505"/>
            <a:chOff x="7162800" y="1828800"/>
            <a:chExt cx="1271017" cy="3165915"/>
          </a:xfrm>
          <a:solidFill>
            <a:schemeClr val="accent4"/>
          </a:solidFill>
        </p:grpSpPr>
        <p:sp>
          <p:nvSpPr>
            <p:cNvPr id="15" name="Oval 14"/>
            <p:cNvSpPr/>
            <p:nvPr/>
          </p:nvSpPr>
          <p:spPr>
            <a:xfrm>
              <a:off x="7290818" y="1828800"/>
              <a:ext cx="1016000" cy="1066800"/>
            </a:xfrm>
            <a:prstGeom prst="ellips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2423263">
              <a:off x="7315202" y="4308915"/>
              <a:ext cx="381000" cy="685800"/>
            </a:xfrm>
            <a:prstGeom prst="roundRect">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18657015">
              <a:off x="7872000" y="4274607"/>
              <a:ext cx="381000" cy="685800"/>
            </a:xfrm>
            <a:prstGeom prst="roundRect">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5400000">
              <a:off x="7607809" y="2720905"/>
              <a:ext cx="381000" cy="1271017"/>
            </a:xfrm>
            <a:prstGeom prst="roundRect">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a:off x="7315200" y="2743200"/>
              <a:ext cx="990600" cy="1828800"/>
            </a:xfrm>
            <a:prstGeom prst="trapezoid">
              <a:avLst>
                <a:gd name="adj" fmla="val 33571"/>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8465" y="3215977"/>
            <a:ext cx="690407" cy="9205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 name="Rectangle 19"/>
          <p:cNvSpPr/>
          <p:nvPr/>
        </p:nvSpPr>
        <p:spPr>
          <a:xfrm>
            <a:off x="2352339" y="5579138"/>
            <a:ext cx="3151598" cy="923330"/>
          </a:xfrm>
          <a:prstGeom prst="rect">
            <a:avLst/>
          </a:prstGeom>
        </p:spPr>
        <p:txBody>
          <a:bodyPr wrap="square">
            <a:spAutoFit/>
          </a:bodyPr>
          <a:lstStyle/>
          <a:p>
            <a:r>
              <a:rPr lang="en-US" i="1" dirty="0">
                <a:solidFill>
                  <a:srgbClr val="FFFF00"/>
                </a:solidFill>
                <a:latin typeface="Palatino"/>
              </a:rPr>
              <a:t>But if they would not repent they must suffer even as I;</a:t>
            </a:r>
          </a:p>
          <a:p>
            <a:r>
              <a:rPr lang="en-US" i="1" dirty="0">
                <a:solidFill>
                  <a:srgbClr val="FFFF00"/>
                </a:solidFill>
                <a:latin typeface="Palatino"/>
              </a:rPr>
              <a:t>D&amp;C 19:17</a:t>
            </a:r>
            <a:endParaRPr lang="en-US" i="1" dirty="0">
              <a:solidFill>
                <a:srgbClr val="FFFF00"/>
              </a:solidFill>
            </a:endParaRPr>
          </a:p>
        </p:txBody>
      </p:sp>
      <p:sp>
        <p:nvSpPr>
          <p:cNvPr id="21" name="Rectangle 20"/>
          <p:cNvSpPr/>
          <p:nvPr/>
        </p:nvSpPr>
        <p:spPr>
          <a:xfrm>
            <a:off x="305480" y="880519"/>
            <a:ext cx="6096000" cy="1200329"/>
          </a:xfrm>
          <a:prstGeom prst="rect">
            <a:avLst/>
          </a:prstGeom>
        </p:spPr>
        <p:txBody>
          <a:bodyPr>
            <a:spAutoFit/>
          </a:bodyPr>
          <a:lstStyle/>
          <a:p>
            <a:r>
              <a:rPr lang="en-US" i="1" dirty="0">
                <a:solidFill>
                  <a:srgbClr val="FFFF00"/>
                </a:solidFill>
                <a:latin typeface="Palatino"/>
              </a:rPr>
              <a:t>“…but God is faithful, who will not suffer you to be tempted above that ye are able; but will with the temptation also make a way to escape, that ye may be able to bear it. 1 Corinthians 10;13</a:t>
            </a:r>
            <a:endParaRPr lang="en-US" i="1" dirty="0">
              <a:solidFill>
                <a:srgbClr val="FFFF00"/>
              </a:solidFill>
            </a:endParaRPr>
          </a:p>
        </p:txBody>
      </p:sp>
      <p:sp>
        <p:nvSpPr>
          <p:cNvPr id="22" name="Oval 21"/>
          <p:cNvSpPr/>
          <p:nvPr/>
        </p:nvSpPr>
        <p:spPr>
          <a:xfrm>
            <a:off x="6221462" y="5129889"/>
            <a:ext cx="1756367" cy="172811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3"/>
          <p:cNvGrpSpPr/>
          <p:nvPr/>
        </p:nvGrpSpPr>
        <p:grpSpPr>
          <a:xfrm>
            <a:off x="7084881" y="5381691"/>
            <a:ext cx="491601" cy="1224505"/>
            <a:chOff x="7162800" y="1828800"/>
            <a:chExt cx="1271017" cy="3165915"/>
          </a:xfrm>
          <a:solidFill>
            <a:schemeClr val="bg2">
              <a:lumMod val="25000"/>
            </a:schemeClr>
          </a:solidFill>
        </p:grpSpPr>
        <p:sp>
          <p:nvSpPr>
            <p:cNvPr id="24" name="Oval 23"/>
            <p:cNvSpPr/>
            <p:nvPr/>
          </p:nvSpPr>
          <p:spPr>
            <a:xfrm>
              <a:off x="7290818" y="1828800"/>
              <a:ext cx="1016000" cy="1066800"/>
            </a:xfrm>
            <a:prstGeom prst="ellipse">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2423263">
              <a:off x="7315202" y="4308915"/>
              <a:ext cx="381000" cy="685800"/>
            </a:xfrm>
            <a:prstGeom prst="roundRect">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18657015">
              <a:off x="7872000" y="4274607"/>
              <a:ext cx="381000" cy="685800"/>
            </a:xfrm>
            <a:prstGeom prst="roundRect">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5400000">
              <a:off x="7607809" y="2720905"/>
              <a:ext cx="381000" cy="1271017"/>
            </a:xfrm>
            <a:prstGeom prst="roundRect">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a:off x="7315200" y="2743200"/>
              <a:ext cx="990600" cy="1828800"/>
            </a:xfrm>
            <a:prstGeom prst="trapezoid">
              <a:avLst>
                <a:gd name="adj" fmla="val 33571"/>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15"/>
          <p:cNvGrpSpPr/>
          <p:nvPr/>
        </p:nvGrpSpPr>
        <p:grpSpPr>
          <a:xfrm>
            <a:off x="6554376" y="5395660"/>
            <a:ext cx="491601" cy="1224505"/>
            <a:chOff x="5891782" y="1905000"/>
            <a:chExt cx="1271017" cy="3165915"/>
          </a:xfrm>
          <a:solidFill>
            <a:schemeClr val="tx1">
              <a:lumMod val="85000"/>
              <a:lumOff val="15000"/>
            </a:schemeClr>
          </a:solidFill>
        </p:grpSpPr>
        <p:sp>
          <p:nvSpPr>
            <p:cNvPr id="30" name="Oval 29"/>
            <p:cNvSpPr/>
            <p:nvPr/>
          </p:nvSpPr>
          <p:spPr>
            <a:xfrm>
              <a:off x="6019800" y="1905000"/>
              <a:ext cx="1016000" cy="1066800"/>
            </a:xfrm>
            <a:prstGeom prst="ellipse">
              <a:avLst/>
            </a:prstGeom>
            <a:grp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rot="2423263">
              <a:off x="6044184" y="4385115"/>
              <a:ext cx="381000" cy="685800"/>
            </a:xfrm>
            <a:prstGeom prst="roundRect">
              <a:avLst/>
            </a:prstGeom>
            <a:grp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6324600" y="2819400"/>
              <a:ext cx="381000" cy="1828800"/>
            </a:xfrm>
            <a:prstGeom prst="roundRect">
              <a:avLst/>
            </a:prstGeom>
            <a:grp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18657015">
              <a:off x="6600982" y="4350807"/>
              <a:ext cx="381000" cy="685800"/>
            </a:xfrm>
            <a:prstGeom prst="roundRect">
              <a:avLst/>
            </a:prstGeom>
            <a:grp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5400000">
              <a:off x="6336791" y="2797105"/>
              <a:ext cx="381000" cy="1271017"/>
            </a:xfrm>
            <a:prstGeom prst="roundRect">
              <a:avLst/>
            </a:prstGeom>
            <a:grp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960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26"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80">
                                          <p:stCondLst>
                                            <p:cond delay="0"/>
                                          </p:stCondLst>
                                        </p:cTn>
                                        <p:tgtEl>
                                          <p:spTgt spid="14"/>
                                        </p:tgtEl>
                                      </p:cBhvr>
                                    </p:animEffect>
                                    <p:anim calcmode="lin" valueType="num">
                                      <p:cBhvr>
                                        <p:cTn id="1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9" dur="26">
                                          <p:stCondLst>
                                            <p:cond delay="650"/>
                                          </p:stCondLst>
                                        </p:cTn>
                                        <p:tgtEl>
                                          <p:spTgt spid="14"/>
                                        </p:tgtEl>
                                      </p:cBhvr>
                                      <p:to x="100000" y="60000"/>
                                    </p:animScale>
                                    <p:animScale>
                                      <p:cBhvr>
                                        <p:cTn id="20" dur="166" decel="50000">
                                          <p:stCondLst>
                                            <p:cond delay="676"/>
                                          </p:stCondLst>
                                        </p:cTn>
                                        <p:tgtEl>
                                          <p:spTgt spid="14"/>
                                        </p:tgtEl>
                                      </p:cBhvr>
                                      <p:to x="100000" y="100000"/>
                                    </p:animScale>
                                    <p:animScale>
                                      <p:cBhvr>
                                        <p:cTn id="21" dur="26">
                                          <p:stCondLst>
                                            <p:cond delay="1312"/>
                                          </p:stCondLst>
                                        </p:cTn>
                                        <p:tgtEl>
                                          <p:spTgt spid="14"/>
                                        </p:tgtEl>
                                      </p:cBhvr>
                                      <p:to x="100000" y="80000"/>
                                    </p:animScale>
                                    <p:animScale>
                                      <p:cBhvr>
                                        <p:cTn id="22" dur="166" decel="50000">
                                          <p:stCondLst>
                                            <p:cond delay="1338"/>
                                          </p:stCondLst>
                                        </p:cTn>
                                        <p:tgtEl>
                                          <p:spTgt spid="14"/>
                                        </p:tgtEl>
                                      </p:cBhvr>
                                      <p:to x="100000" y="100000"/>
                                    </p:animScale>
                                    <p:animScale>
                                      <p:cBhvr>
                                        <p:cTn id="23" dur="26">
                                          <p:stCondLst>
                                            <p:cond delay="1642"/>
                                          </p:stCondLst>
                                        </p:cTn>
                                        <p:tgtEl>
                                          <p:spTgt spid="14"/>
                                        </p:tgtEl>
                                      </p:cBhvr>
                                      <p:to x="100000" y="90000"/>
                                    </p:animScale>
                                    <p:animScale>
                                      <p:cBhvr>
                                        <p:cTn id="24" dur="166" decel="50000">
                                          <p:stCondLst>
                                            <p:cond delay="1668"/>
                                          </p:stCondLst>
                                        </p:cTn>
                                        <p:tgtEl>
                                          <p:spTgt spid="14"/>
                                        </p:tgtEl>
                                      </p:cBhvr>
                                      <p:to x="100000" y="100000"/>
                                    </p:animScale>
                                    <p:animScale>
                                      <p:cBhvr>
                                        <p:cTn id="25" dur="26">
                                          <p:stCondLst>
                                            <p:cond delay="1808"/>
                                          </p:stCondLst>
                                        </p:cTn>
                                        <p:tgtEl>
                                          <p:spTgt spid="14"/>
                                        </p:tgtEl>
                                      </p:cBhvr>
                                      <p:to x="100000" y="95000"/>
                                    </p:animScale>
                                    <p:animScale>
                                      <p:cBhvr>
                                        <p:cTn id="26" dur="166" decel="50000">
                                          <p:stCondLst>
                                            <p:cond delay="1834"/>
                                          </p:stCondLst>
                                        </p:cTn>
                                        <p:tgtEl>
                                          <p:spTgt spid="14"/>
                                        </p:tgtEl>
                                      </p:cBhvr>
                                      <p:to x="100000" y="100000"/>
                                    </p:animScale>
                                  </p:childTnLst>
                                </p:cTn>
                              </p:par>
                              <p:par>
                                <p:cTn id="27" presetID="26"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80">
                                          <p:stCondLst>
                                            <p:cond delay="0"/>
                                          </p:stCondLst>
                                        </p:cTn>
                                        <p:tgtEl>
                                          <p:spTgt spid="8"/>
                                        </p:tgtEl>
                                      </p:cBhvr>
                                    </p:animEffect>
                                    <p:anim calcmode="lin" valueType="num">
                                      <p:cBhvr>
                                        <p:cTn id="3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5" dur="26">
                                          <p:stCondLst>
                                            <p:cond delay="650"/>
                                          </p:stCondLst>
                                        </p:cTn>
                                        <p:tgtEl>
                                          <p:spTgt spid="8"/>
                                        </p:tgtEl>
                                      </p:cBhvr>
                                      <p:to x="100000" y="60000"/>
                                    </p:animScale>
                                    <p:animScale>
                                      <p:cBhvr>
                                        <p:cTn id="36" dur="166" decel="50000">
                                          <p:stCondLst>
                                            <p:cond delay="676"/>
                                          </p:stCondLst>
                                        </p:cTn>
                                        <p:tgtEl>
                                          <p:spTgt spid="8"/>
                                        </p:tgtEl>
                                      </p:cBhvr>
                                      <p:to x="100000" y="100000"/>
                                    </p:animScale>
                                    <p:animScale>
                                      <p:cBhvr>
                                        <p:cTn id="37" dur="26">
                                          <p:stCondLst>
                                            <p:cond delay="1312"/>
                                          </p:stCondLst>
                                        </p:cTn>
                                        <p:tgtEl>
                                          <p:spTgt spid="8"/>
                                        </p:tgtEl>
                                      </p:cBhvr>
                                      <p:to x="100000" y="80000"/>
                                    </p:animScale>
                                    <p:animScale>
                                      <p:cBhvr>
                                        <p:cTn id="38" dur="166" decel="50000">
                                          <p:stCondLst>
                                            <p:cond delay="1338"/>
                                          </p:stCondLst>
                                        </p:cTn>
                                        <p:tgtEl>
                                          <p:spTgt spid="8"/>
                                        </p:tgtEl>
                                      </p:cBhvr>
                                      <p:to x="100000" y="100000"/>
                                    </p:animScale>
                                    <p:animScale>
                                      <p:cBhvr>
                                        <p:cTn id="39" dur="26">
                                          <p:stCondLst>
                                            <p:cond delay="1642"/>
                                          </p:stCondLst>
                                        </p:cTn>
                                        <p:tgtEl>
                                          <p:spTgt spid="8"/>
                                        </p:tgtEl>
                                      </p:cBhvr>
                                      <p:to x="100000" y="90000"/>
                                    </p:animScale>
                                    <p:animScale>
                                      <p:cBhvr>
                                        <p:cTn id="40" dur="166" decel="50000">
                                          <p:stCondLst>
                                            <p:cond delay="1668"/>
                                          </p:stCondLst>
                                        </p:cTn>
                                        <p:tgtEl>
                                          <p:spTgt spid="8"/>
                                        </p:tgtEl>
                                      </p:cBhvr>
                                      <p:to x="100000" y="100000"/>
                                    </p:animScale>
                                    <p:animScale>
                                      <p:cBhvr>
                                        <p:cTn id="41" dur="26">
                                          <p:stCondLst>
                                            <p:cond delay="1808"/>
                                          </p:stCondLst>
                                        </p:cTn>
                                        <p:tgtEl>
                                          <p:spTgt spid="8"/>
                                        </p:tgtEl>
                                      </p:cBhvr>
                                      <p:to x="100000" y="95000"/>
                                    </p:animScale>
                                    <p:animScale>
                                      <p:cBhvr>
                                        <p:cTn id="42" dur="166" decel="50000">
                                          <p:stCondLst>
                                            <p:cond delay="1834"/>
                                          </p:stCondLst>
                                        </p:cTn>
                                        <p:tgtEl>
                                          <p:spTgt spid="8"/>
                                        </p:tgtEl>
                                      </p:cBhvr>
                                      <p:to x="100000" y="100000"/>
                                    </p:animScale>
                                  </p:childTnLst>
                                </p:cTn>
                              </p:par>
                              <p:par>
                                <p:cTn id="43" presetID="10" presetClass="entr" presetSubtype="0" fill="hold"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500"/>
                                        <p:tgtEl>
                                          <p:spTgt spid="2"/>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
                                            <p:txEl>
                                              <p:pRg st="1" end="1"/>
                                            </p:txEl>
                                          </p:spTgt>
                                        </p:tgtEl>
                                        <p:attrNameLst>
                                          <p:attrName>style.visibility</p:attrName>
                                        </p:attrNameLst>
                                      </p:cBhvr>
                                      <p:to>
                                        <p:strVal val="visible"/>
                                      </p:to>
                                    </p:set>
                                  </p:childTnLst>
                                </p:cTn>
                              </p:par>
                              <p:par>
                                <p:cTn id="50" presetID="10" presetClass="exit" presetSubtype="0" fill="hold" nodeType="withEffect">
                                  <p:stCondLst>
                                    <p:cond delay="0"/>
                                  </p:stCondLst>
                                  <p:childTnLst>
                                    <p:animEffect transition="out" filter="fade">
                                      <p:cBhvr>
                                        <p:cTn id="51" dur="500"/>
                                        <p:tgtEl>
                                          <p:spTgt spid="3">
                                            <p:txEl>
                                              <p:pRg st="0" end="0"/>
                                            </p:txEl>
                                          </p:spTgt>
                                        </p:tgtEl>
                                      </p:cBhvr>
                                    </p:animEffect>
                                    <p:set>
                                      <p:cBhvr>
                                        <p:cTn id="52" dur="1" fill="hold">
                                          <p:stCondLst>
                                            <p:cond delay="499"/>
                                          </p:stCondLst>
                                        </p:cTn>
                                        <p:tgtEl>
                                          <p:spTgt spid="3">
                                            <p:txEl>
                                              <p:pRg st="0" end="0"/>
                                            </p:txEl>
                                          </p:spTgt>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4">
                                            <p:txEl>
                                              <p:pRg st="0" end="0"/>
                                            </p:txEl>
                                          </p:spTgt>
                                        </p:tgtEl>
                                      </p:cBhvr>
                                    </p:animEffect>
                                    <p:set>
                                      <p:cBhvr>
                                        <p:cTn id="55"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4">
                                            <p:txEl>
                                              <p:pRg st="1" end="1"/>
                                            </p:txEl>
                                          </p:spTgt>
                                        </p:tgtEl>
                                        <p:attrNameLst>
                                          <p:attrName>style.visibility</p:attrName>
                                        </p:attrNameLst>
                                      </p:cBhvr>
                                      <p:to>
                                        <p:strVal val="visible"/>
                                      </p:to>
                                    </p:set>
                                  </p:childTnLst>
                                </p:cTn>
                              </p:par>
                              <p:par>
                                <p:cTn id="60" presetID="26" presetClass="entr" presetSubtype="0" fill="hold"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80">
                                          <p:stCondLst>
                                            <p:cond delay="0"/>
                                          </p:stCondLst>
                                        </p:cTn>
                                        <p:tgtEl>
                                          <p:spTgt spid="23"/>
                                        </p:tgtEl>
                                      </p:cBhvr>
                                    </p:animEffect>
                                    <p:anim calcmode="lin" valueType="num">
                                      <p:cBhvr>
                                        <p:cTn id="63"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68" dur="26">
                                          <p:stCondLst>
                                            <p:cond delay="650"/>
                                          </p:stCondLst>
                                        </p:cTn>
                                        <p:tgtEl>
                                          <p:spTgt spid="23"/>
                                        </p:tgtEl>
                                      </p:cBhvr>
                                      <p:to x="100000" y="60000"/>
                                    </p:animScale>
                                    <p:animScale>
                                      <p:cBhvr>
                                        <p:cTn id="69" dur="166" decel="50000">
                                          <p:stCondLst>
                                            <p:cond delay="676"/>
                                          </p:stCondLst>
                                        </p:cTn>
                                        <p:tgtEl>
                                          <p:spTgt spid="23"/>
                                        </p:tgtEl>
                                      </p:cBhvr>
                                      <p:to x="100000" y="100000"/>
                                    </p:animScale>
                                    <p:animScale>
                                      <p:cBhvr>
                                        <p:cTn id="70" dur="26">
                                          <p:stCondLst>
                                            <p:cond delay="1312"/>
                                          </p:stCondLst>
                                        </p:cTn>
                                        <p:tgtEl>
                                          <p:spTgt spid="23"/>
                                        </p:tgtEl>
                                      </p:cBhvr>
                                      <p:to x="100000" y="80000"/>
                                    </p:animScale>
                                    <p:animScale>
                                      <p:cBhvr>
                                        <p:cTn id="71" dur="166" decel="50000">
                                          <p:stCondLst>
                                            <p:cond delay="1338"/>
                                          </p:stCondLst>
                                        </p:cTn>
                                        <p:tgtEl>
                                          <p:spTgt spid="23"/>
                                        </p:tgtEl>
                                      </p:cBhvr>
                                      <p:to x="100000" y="100000"/>
                                    </p:animScale>
                                    <p:animScale>
                                      <p:cBhvr>
                                        <p:cTn id="72" dur="26">
                                          <p:stCondLst>
                                            <p:cond delay="1642"/>
                                          </p:stCondLst>
                                        </p:cTn>
                                        <p:tgtEl>
                                          <p:spTgt spid="23"/>
                                        </p:tgtEl>
                                      </p:cBhvr>
                                      <p:to x="100000" y="90000"/>
                                    </p:animScale>
                                    <p:animScale>
                                      <p:cBhvr>
                                        <p:cTn id="73" dur="166" decel="50000">
                                          <p:stCondLst>
                                            <p:cond delay="1668"/>
                                          </p:stCondLst>
                                        </p:cTn>
                                        <p:tgtEl>
                                          <p:spTgt spid="23"/>
                                        </p:tgtEl>
                                      </p:cBhvr>
                                      <p:to x="100000" y="100000"/>
                                    </p:animScale>
                                    <p:animScale>
                                      <p:cBhvr>
                                        <p:cTn id="74" dur="26">
                                          <p:stCondLst>
                                            <p:cond delay="1808"/>
                                          </p:stCondLst>
                                        </p:cTn>
                                        <p:tgtEl>
                                          <p:spTgt spid="23"/>
                                        </p:tgtEl>
                                      </p:cBhvr>
                                      <p:to x="100000" y="95000"/>
                                    </p:animScale>
                                    <p:animScale>
                                      <p:cBhvr>
                                        <p:cTn id="75" dur="166" decel="50000">
                                          <p:stCondLst>
                                            <p:cond delay="1834"/>
                                          </p:stCondLst>
                                        </p:cTn>
                                        <p:tgtEl>
                                          <p:spTgt spid="23"/>
                                        </p:tgtEl>
                                      </p:cBhvr>
                                      <p:to x="100000" y="100000"/>
                                    </p:animScale>
                                  </p:childTnLst>
                                </p:cTn>
                              </p:par>
                              <p:par>
                                <p:cTn id="76" presetID="26" presetClass="entr" presetSubtype="0" fill="hold" nodeType="with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wipe(down)">
                                      <p:cBhvr>
                                        <p:cTn id="78" dur="580">
                                          <p:stCondLst>
                                            <p:cond delay="0"/>
                                          </p:stCondLst>
                                        </p:cTn>
                                        <p:tgtEl>
                                          <p:spTgt spid="29"/>
                                        </p:tgtEl>
                                      </p:cBhvr>
                                    </p:animEffect>
                                    <p:anim calcmode="lin" valueType="num">
                                      <p:cBhvr>
                                        <p:cTn id="79"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84" dur="26">
                                          <p:stCondLst>
                                            <p:cond delay="650"/>
                                          </p:stCondLst>
                                        </p:cTn>
                                        <p:tgtEl>
                                          <p:spTgt spid="29"/>
                                        </p:tgtEl>
                                      </p:cBhvr>
                                      <p:to x="100000" y="60000"/>
                                    </p:animScale>
                                    <p:animScale>
                                      <p:cBhvr>
                                        <p:cTn id="85" dur="166" decel="50000">
                                          <p:stCondLst>
                                            <p:cond delay="676"/>
                                          </p:stCondLst>
                                        </p:cTn>
                                        <p:tgtEl>
                                          <p:spTgt spid="29"/>
                                        </p:tgtEl>
                                      </p:cBhvr>
                                      <p:to x="100000" y="100000"/>
                                    </p:animScale>
                                    <p:animScale>
                                      <p:cBhvr>
                                        <p:cTn id="86" dur="26">
                                          <p:stCondLst>
                                            <p:cond delay="1312"/>
                                          </p:stCondLst>
                                        </p:cTn>
                                        <p:tgtEl>
                                          <p:spTgt spid="29"/>
                                        </p:tgtEl>
                                      </p:cBhvr>
                                      <p:to x="100000" y="80000"/>
                                    </p:animScale>
                                    <p:animScale>
                                      <p:cBhvr>
                                        <p:cTn id="87" dur="166" decel="50000">
                                          <p:stCondLst>
                                            <p:cond delay="1338"/>
                                          </p:stCondLst>
                                        </p:cTn>
                                        <p:tgtEl>
                                          <p:spTgt spid="29"/>
                                        </p:tgtEl>
                                      </p:cBhvr>
                                      <p:to x="100000" y="100000"/>
                                    </p:animScale>
                                    <p:animScale>
                                      <p:cBhvr>
                                        <p:cTn id="88" dur="26">
                                          <p:stCondLst>
                                            <p:cond delay="1642"/>
                                          </p:stCondLst>
                                        </p:cTn>
                                        <p:tgtEl>
                                          <p:spTgt spid="29"/>
                                        </p:tgtEl>
                                      </p:cBhvr>
                                      <p:to x="100000" y="90000"/>
                                    </p:animScale>
                                    <p:animScale>
                                      <p:cBhvr>
                                        <p:cTn id="89" dur="166" decel="50000">
                                          <p:stCondLst>
                                            <p:cond delay="1668"/>
                                          </p:stCondLst>
                                        </p:cTn>
                                        <p:tgtEl>
                                          <p:spTgt spid="29"/>
                                        </p:tgtEl>
                                      </p:cBhvr>
                                      <p:to x="100000" y="100000"/>
                                    </p:animScale>
                                    <p:animScale>
                                      <p:cBhvr>
                                        <p:cTn id="90" dur="26">
                                          <p:stCondLst>
                                            <p:cond delay="1808"/>
                                          </p:stCondLst>
                                        </p:cTn>
                                        <p:tgtEl>
                                          <p:spTgt spid="29"/>
                                        </p:tgtEl>
                                      </p:cBhvr>
                                      <p:to x="100000" y="95000"/>
                                    </p:animScale>
                                    <p:animScale>
                                      <p:cBhvr>
                                        <p:cTn id="91" dur="166" decel="50000">
                                          <p:stCondLst>
                                            <p:cond delay="1834"/>
                                          </p:stCondLst>
                                        </p:cTn>
                                        <p:tgtEl>
                                          <p:spTgt spid="29"/>
                                        </p:tgtEl>
                                      </p:cBhvr>
                                      <p:to x="100000" y="100000"/>
                                    </p:animScale>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500"/>
                                        <p:tgtEl>
                                          <p:spTgt spid="20"/>
                                        </p:tgtEl>
                                      </p:cBhvr>
                                    </p:animEffec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3">
                                            <p:txEl>
                                              <p:pRg st="4" end="4"/>
                                            </p:txEl>
                                          </p:spTgt>
                                        </p:tgtEl>
                                        <p:attrNameLst>
                                          <p:attrName>style.visibility</p:attrName>
                                        </p:attrNameLst>
                                      </p:cBhvr>
                                      <p:to>
                                        <p:strVal val="visible"/>
                                      </p:to>
                                    </p:set>
                                  </p:childTnLst>
                                </p:cTn>
                              </p:par>
                              <p:par>
                                <p:cTn id="101" presetID="10" presetClass="exit" presetSubtype="0" fill="hold" nodeType="withEffect">
                                  <p:stCondLst>
                                    <p:cond delay="0"/>
                                  </p:stCondLst>
                                  <p:childTnLst>
                                    <p:animEffect transition="out" filter="fade">
                                      <p:cBhvr>
                                        <p:cTn id="102" dur="500"/>
                                        <p:tgtEl>
                                          <p:spTgt spid="3">
                                            <p:txEl>
                                              <p:pRg st="1" end="1"/>
                                            </p:txEl>
                                          </p:spTgt>
                                        </p:tgtEl>
                                      </p:cBhvr>
                                    </p:animEffect>
                                    <p:set>
                                      <p:cBhvr>
                                        <p:cTn id="103" dur="1" fill="hold">
                                          <p:stCondLst>
                                            <p:cond delay="499"/>
                                          </p:stCondLst>
                                        </p:cTn>
                                        <p:tgtEl>
                                          <p:spTgt spid="3">
                                            <p:txEl>
                                              <p:pRg st="1" end="1"/>
                                            </p:txEl>
                                          </p:spTgt>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4">
                                            <p:txEl>
                                              <p:pRg st="1" end="1"/>
                                            </p:txEl>
                                          </p:spTgt>
                                        </p:tgtEl>
                                      </p:cBhvr>
                                    </p:animEffect>
                                    <p:set>
                                      <p:cBhvr>
                                        <p:cTn id="106" dur="1" fill="hold">
                                          <p:stCondLst>
                                            <p:cond delay="499"/>
                                          </p:stCondLst>
                                        </p:cTn>
                                        <p:tgtEl>
                                          <p:spTgt spid="4">
                                            <p:txEl>
                                              <p:pRg st="1" end="1"/>
                                            </p:txEl>
                                          </p:spTgt>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500"/>
                                        <p:tgtEl>
                                          <p:spTgt spid="21"/>
                                        </p:tgtEl>
                                      </p:cBhvr>
                                    </p:animEffec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nodeType="clickEffect">
                                  <p:stCondLst>
                                    <p:cond delay="0"/>
                                  </p:stCondLst>
                                  <p:childTnLst>
                                    <p:set>
                                      <p:cBhvr>
                                        <p:cTn id="119" dur="1" fill="hold">
                                          <p:stCondLst>
                                            <p:cond delay="0"/>
                                          </p:stCondLst>
                                        </p:cTn>
                                        <p:tgtEl>
                                          <p:spTgt spid="3">
                                            <p:txEl>
                                              <p:pRg st="5" end="5"/>
                                            </p:txEl>
                                          </p:spTgt>
                                        </p:tgtEl>
                                        <p:attrNameLst>
                                          <p:attrName>style.visibility</p:attrName>
                                        </p:attrNameLst>
                                      </p:cBhvr>
                                      <p:to>
                                        <p:strVal val="visible"/>
                                      </p:to>
                                    </p:set>
                                  </p:childTnLst>
                                </p:cTn>
                              </p:par>
                              <p:par>
                                <p:cTn id="120" presetID="10" presetClass="exit" presetSubtype="0" fill="hold" nodeType="withEffect">
                                  <p:stCondLst>
                                    <p:cond delay="0"/>
                                  </p:stCondLst>
                                  <p:childTnLst>
                                    <p:animEffect transition="out" filter="fade">
                                      <p:cBhvr>
                                        <p:cTn id="121" dur="500"/>
                                        <p:tgtEl>
                                          <p:spTgt spid="3">
                                            <p:txEl>
                                              <p:pRg st="4" end="4"/>
                                            </p:txEl>
                                          </p:spTgt>
                                        </p:tgtEl>
                                      </p:cBhvr>
                                    </p:animEffect>
                                    <p:set>
                                      <p:cBhvr>
                                        <p:cTn id="122" dur="1" fill="hold">
                                          <p:stCondLst>
                                            <p:cond delay="499"/>
                                          </p:stCondLst>
                                        </p:cTn>
                                        <p:tgtEl>
                                          <p:spTgt spid="3">
                                            <p:txEl>
                                              <p:pRg st="4" end="4"/>
                                            </p:txEl>
                                          </p:spTgt>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500"/>
                                        <p:tgtEl>
                                          <p:spTgt spid="4">
                                            <p:txEl>
                                              <p:pRg st="3" end="3"/>
                                            </p:txEl>
                                          </p:spTgt>
                                        </p:tgtEl>
                                      </p:cBhvr>
                                    </p:animEffect>
                                    <p:set>
                                      <p:cBhvr>
                                        <p:cTn id="125" dur="1" fill="hold">
                                          <p:stCondLst>
                                            <p:cond delay="499"/>
                                          </p:stCondLst>
                                        </p:cTn>
                                        <p:tgtEl>
                                          <p:spTgt spid="4">
                                            <p:txEl>
                                              <p:pRg st="3" end="3"/>
                                            </p:txEl>
                                          </p:spTgt>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nodeType="clickEffect">
                                  <p:stCondLst>
                                    <p:cond delay="0"/>
                                  </p:stCondLst>
                                  <p:childTnLst>
                                    <p:set>
                                      <p:cBhvr>
                                        <p:cTn id="129" dur="1" fill="hold">
                                          <p:stCondLst>
                                            <p:cond delay="0"/>
                                          </p:stCondLst>
                                        </p:cTn>
                                        <p:tgtEl>
                                          <p:spTgt spid="4">
                                            <p:txEl>
                                              <p:pRg st="4" end="4"/>
                                            </p:txEl>
                                          </p:spTgt>
                                        </p:tgtEl>
                                        <p:attrNameLst>
                                          <p:attrName>style.visibility</p:attrName>
                                        </p:attrNameLst>
                                      </p:cBhvr>
                                      <p:to>
                                        <p:strVal val="visible"/>
                                      </p:to>
                                    </p:set>
                                  </p:childTnLst>
                                </p:cTn>
                              </p:par>
                              <p:par>
                                <p:cTn id="130" presetID="1" presetClass="entr" presetSubtype="0" fill="hold" nodeType="withEffect">
                                  <p:stCondLst>
                                    <p:cond delay="0"/>
                                  </p:stCondLst>
                                  <p:childTnLst>
                                    <p:set>
                                      <p:cBhvr>
                                        <p:cTn id="131"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load.wikimedia.org/wikipedia/commons/6/62/Stars-high-mountain-sky_-_West_Virginia_-_ForestWa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1014" y="1432064"/>
            <a:ext cx="3041405" cy="369332"/>
          </a:xfrm>
          <a:prstGeom prst="rect">
            <a:avLst/>
          </a:prstGeom>
          <a:noFill/>
        </p:spPr>
        <p:txBody>
          <a:bodyPr wrap="square" rtlCol="0">
            <a:spAutoFit/>
          </a:bodyPr>
          <a:lstStyle/>
          <a:p>
            <a:r>
              <a:rPr lang="en-US" dirty="0">
                <a:solidFill>
                  <a:schemeClr val="bg1"/>
                </a:solidFill>
              </a:rPr>
              <a:t>What is the Resurrection?</a:t>
            </a:r>
          </a:p>
        </p:txBody>
      </p:sp>
      <p:sp>
        <p:nvSpPr>
          <p:cNvPr id="4" name="TextBox 3"/>
          <p:cNvSpPr txBox="1"/>
          <p:nvPr/>
        </p:nvSpPr>
        <p:spPr>
          <a:xfrm>
            <a:off x="2984178" y="1404152"/>
            <a:ext cx="3849915" cy="923330"/>
          </a:xfrm>
          <a:prstGeom prst="rect">
            <a:avLst/>
          </a:prstGeom>
          <a:noFill/>
        </p:spPr>
        <p:txBody>
          <a:bodyPr wrap="square" rtlCol="0">
            <a:spAutoFit/>
          </a:bodyPr>
          <a:lstStyle/>
          <a:p>
            <a:r>
              <a:rPr lang="en-US" dirty="0">
                <a:solidFill>
                  <a:schemeClr val="bg1"/>
                </a:solidFill>
              </a:rPr>
              <a:t>Christ taught that there will be two resurrections, one for the just and one for the unjust. </a:t>
            </a:r>
            <a:r>
              <a:rPr lang="en-US" sz="1200" dirty="0">
                <a:solidFill>
                  <a:schemeClr val="bg1"/>
                </a:solidFill>
              </a:rPr>
              <a:t>(12)</a:t>
            </a:r>
          </a:p>
        </p:txBody>
      </p:sp>
      <p:grpSp>
        <p:nvGrpSpPr>
          <p:cNvPr id="17" name="Group 16"/>
          <p:cNvGrpSpPr/>
          <p:nvPr/>
        </p:nvGrpSpPr>
        <p:grpSpPr>
          <a:xfrm>
            <a:off x="6779035" y="831076"/>
            <a:ext cx="529773" cy="3439795"/>
            <a:chOff x="6627687" y="597160"/>
            <a:chExt cx="529773" cy="3439795"/>
          </a:xfrm>
        </p:grpSpPr>
        <p:sp>
          <p:nvSpPr>
            <p:cNvPr id="18" name="Rectangle 17"/>
            <p:cNvSpPr/>
            <p:nvPr/>
          </p:nvSpPr>
          <p:spPr>
            <a:xfrm>
              <a:off x="6627687" y="597160"/>
              <a:ext cx="513471" cy="3437990"/>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9" name="TextBox 18"/>
            <p:cNvSpPr txBox="1"/>
            <p:nvPr/>
          </p:nvSpPr>
          <p:spPr>
            <a:xfrm rot="5400000">
              <a:off x="5198845" y="2078341"/>
              <a:ext cx="3394009" cy="523220"/>
            </a:xfrm>
            <a:prstGeom prst="rect">
              <a:avLst/>
            </a:prstGeom>
            <a:noFill/>
          </p:spPr>
          <p:txBody>
            <a:bodyPr wrap="square" rtlCol="0">
              <a:spAutoFit/>
            </a:bodyPr>
            <a:lstStyle/>
            <a:p>
              <a:pPr algn="ctr"/>
              <a:r>
                <a:rPr lang="en-US" sz="2800" dirty="0"/>
                <a:t>Resurrection</a:t>
              </a:r>
            </a:p>
          </p:txBody>
        </p:sp>
      </p:grpSp>
      <p:grpSp>
        <p:nvGrpSpPr>
          <p:cNvPr id="20" name="Group 19"/>
          <p:cNvGrpSpPr/>
          <p:nvPr/>
        </p:nvGrpSpPr>
        <p:grpSpPr>
          <a:xfrm>
            <a:off x="8504355" y="484070"/>
            <a:ext cx="523220" cy="4556209"/>
            <a:chOff x="8504355" y="484070"/>
            <a:chExt cx="523220" cy="4556209"/>
          </a:xfrm>
        </p:grpSpPr>
        <p:sp>
          <p:nvSpPr>
            <p:cNvPr id="21" name="Rectangle 20"/>
            <p:cNvSpPr/>
            <p:nvPr/>
          </p:nvSpPr>
          <p:spPr>
            <a:xfrm>
              <a:off x="8509230" y="528527"/>
              <a:ext cx="513471" cy="4511752"/>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rot="5400000">
              <a:off x="6492902" y="2495523"/>
              <a:ext cx="4546125" cy="523220"/>
            </a:xfrm>
            <a:prstGeom prst="rect">
              <a:avLst/>
            </a:prstGeom>
            <a:noFill/>
            <a:ln>
              <a:solidFill>
                <a:schemeClr val="tx1"/>
              </a:solidFill>
            </a:ln>
          </p:spPr>
          <p:txBody>
            <a:bodyPr wrap="square" rtlCol="0">
              <a:spAutoFit/>
            </a:bodyPr>
            <a:lstStyle/>
            <a:p>
              <a:pPr algn="ctr"/>
              <a:r>
                <a:rPr lang="en-US" sz="2800" dirty="0"/>
                <a:t>Final Judgment</a:t>
              </a:r>
            </a:p>
          </p:txBody>
        </p:sp>
      </p:gr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Resurrection and Judgment</a:t>
            </a:r>
          </a:p>
        </p:txBody>
      </p:sp>
      <p:sp>
        <p:nvSpPr>
          <p:cNvPr id="23" name="Rectangle 22"/>
          <p:cNvSpPr/>
          <p:nvPr/>
        </p:nvSpPr>
        <p:spPr>
          <a:xfrm>
            <a:off x="361014" y="2989967"/>
            <a:ext cx="2164888" cy="1477328"/>
          </a:xfrm>
          <a:prstGeom prst="rect">
            <a:avLst/>
          </a:prstGeom>
        </p:spPr>
        <p:txBody>
          <a:bodyPr wrap="none">
            <a:spAutoFit/>
          </a:bodyPr>
          <a:lstStyle/>
          <a:p>
            <a:r>
              <a:rPr lang="en-US" dirty="0">
                <a:solidFill>
                  <a:schemeClr val="bg1"/>
                </a:solidFill>
              </a:rPr>
              <a:t>Who is our judge?</a:t>
            </a:r>
          </a:p>
          <a:p>
            <a:endParaRPr lang="en-US" dirty="0">
              <a:solidFill>
                <a:schemeClr val="bg1"/>
              </a:solidFill>
            </a:endParaRPr>
          </a:p>
          <a:p>
            <a:endParaRPr lang="en-US" dirty="0">
              <a:solidFill>
                <a:schemeClr val="bg1"/>
              </a:solidFill>
            </a:endParaRPr>
          </a:p>
          <a:p>
            <a:r>
              <a:rPr lang="en-US" dirty="0">
                <a:solidFill>
                  <a:schemeClr val="bg1"/>
                </a:solidFill>
              </a:rPr>
              <a:t>Who is our attorney?</a:t>
            </a:r>
          </a:p>
          <a:p>
            <a:endParaRPr lang="en-US" dirty="0">
              <a:solidFill>
                <a:schemeClr val="bg1"/>
              </a:solidFill>
            </a:endParaRPr>
          </a:p>
        </p:txBody>
      </p:sp>
      <p:sp>
        <p:nvSpPr>
          <p:cNvPr id="24" name="Rectangle 23"/>
          <p:cNvSpPr/>
          <p:nvPr/>
        </p:nvSpPr>
        <p:spPr>
          <a:xfrm>
            <a:off x="2532623" y="2962961"/>
            <a:ext cx="3030038" cy="830997"/>
          </a:xfrm>
          <a:prstGeom prst="rect">
            <a:avLst/>
          </a:prstGeom>
        </p:spPr>
        <p:txBody>
          <a:bodyPr wrap="square">
            <a:spAutoFit/>
          </a:bodyPr>
          <a:lstStyle/>
          <a:p>
            <a:r>
              <a:rPr lang="en-US" dirty="0">
                <a:solidFill>
                  <a:schemeClr val="bg1"/>
                </a:solidFill>
              </a:rPr>
              <a:t>The Father has committed the keys of judgment to the Son.</a:t>
            </a:r>
          </a:p>
          <a:p>
            <a:r>
              <a:rPr lang="en-US" sz="1200" dirty="0">
                <a:solidFill>
                  <a:schemeClr val="bg1"/>
                </a:solidFill>
              </a:rPr>
              <a:t>(GDM) (13)</a:t>
            </a:r>
          </a:p>
        </p:txBody>
      </p:sp>
      <p:grpSp>
        <p:nvGrpSpPr>
          <p:cNvPr id="25" name="Group 30"/>
          <p:cNvGrpSpPr/>
          <p:nvPr/>
        </p:nvGrpSpPr>
        <p:grpSpPr>
          <a:xfrm rot="4829034">
            <a:off x="914711" y="1854229"/>
            <a:ext cx="803602" cy="1464859"/>
            <a:chOff x="3429000" y="2743200"/>
            <a:chExt cx="1447800" cy="2363802"/>
          </a:xfrm>
        </p:grpSpPr>
        <p:sp>
          <p:nvSpPr>
            <p:cNvPr id="26" name="Rounded Rectangle 25"/>
            <p:cNvSpPr/>
            <p:nvPr/>
          </p:nvSpPr>
          <p:spPr>
            <a:xfrm rot="5400000">
              <a:off x="3268088" y="4123310"/>
              <a:ext cx="1678002" cy="289382"/>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3429000" y="2743200"/>
              <a:ext cx="1447800"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3657600" y="2745971"/>
              <a:ext cx="232756"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4343400" y="2743200"/>
              <a:ext cx="199505"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p:cNvSpPr/>
          <p:nvPr/>
        </p:nvSpPr>
        <p:spPr>
          <a:xfrm>
            <a:off x="2974804" y="4320044"/>
            <a:ext cx="5352747" cy="369332"/>
          </a:xfrm>
          <a:prstGeom prst="rect">
            <a:avLst/>
          </a:prstGeom>
        </p:spPr>
        <p:txBody>
          <a:bodyPr wrap="none">
            <a:spAutoFit/>
          </a:bodyPr>
          <a:lstStyle/>
          <a:p>
            <a:r>
              <a:rPr lang="en-US" i="1" dirty="0">
                <a:solidFill>
                  <a:schemeClr val="bg1"/>
                </a:solidFill>
                <a:latin typeface="Open Sans"/>
              </a:rPr>
              <a:t>Everyone will appear before the Lord to be judged.</a:t>
            </a:r>
            <a:endParaRPr lang="en-US" i="1" dirty="0">
              <a:solidFill>
                <a:schemeClr val="bg1"/>
              </a:solidFill>
            </a:endParaRPr>
          </a:p>
        </p:txBody>
      </p:sp>
      <p:sp>
        <p:nvSpPr>
          <p:cNvPr id="34" name="Rectangle 33"/>
          <p:cNvSpPr/>
          <p:nvPr/>
        </p:nvSpPr>
        <p:spPr>
          <a:xfrm>
            <a:off x="1128930" y="5000787"/>
            <a:ext cx="7637035" cy="1477328"/>
          </a:xfrm>
          <a:prstGeom prst="rect">
            <a:avLst/>
          </a:prstGeom>
        </p:spPr>
        <p:txBody>
          <a:bodyPr wrap="square">
            <a:spAutoFit/>
          </a:bodyPr>
          <a:lstStyle/>
          <a:p>
            <a:r>
              <a:rPr lang="en-US" i="1" dirty="0">
                <a:solidFill>
                  <a:srgbClr val="FFFF00"/>
                </a:solidFill>
                <a:latin typeface="Palatino"/>
              </a:rPr>
              <a:t>The spirit and the body shall be reunited again in its perfect form; both limb and joint shall be restored to its proper frame, even as we now are at this time; and we shall be brought to stand before God, knowing even as we know now, and have a bright recollection of all our guilt.</a:t>
            </a:r>
          </a:p>
          <a:p>
            <a:r>
              <a:rPr lang="en-US" i="1" dirty="0">
                <a:solidFill>
                  <a:srgbClr val="FFFF00"/>
                </a:solidFill>
                <a:latin typeface="Palatino"/>
              </a:rPr>
              <a:t>Alma 11:43</a:t>
            </a:r>
            <a:endParaRPr lang="en-US" i="1" dirty="0">
              <a:solidFill>
                <a:srgbClr val="FFFF00"/>
              </a:solidFill>
            </a:endParaRPr>
          </a:p>
        </p:txBody>
      </p:sp>
      <p:grpSp>
        <p:nvGrpSpPr>
          <p:cNvPr id="35" name="Group 15"/>
          <p:cNvGrpSpPr/>
          <p:nvPr/>
        </p:nvGrpSpPr>
        <p:grpSpPr>
          <a:xfrm>
            <a:off x="5339931" y="2032142"/>
            <a:ext cx="825584" cy="1896342"/>
            <a:chOff x="5891782" y="1905000"/>
            <a:chExt cx="1271017" cy="3165915"/>
          </a:xfrm>
          <a:solidFill>
            <a:schemeClr val="accent4">
              <a:lumMod val="60000"/>
              <a:lumOff val="40000"/>
            </a:schemeClr>
          </a:solidFill>
        </p:grpSpPr>
        <p:sp>
          <p:nvSpPr>
            <p:cNvPr id="36" name="Oval 35"/>
            <p:cNvSpPr/>
            <p:nvPr/>
          </p:nvSpPr>
          <p:spPr>
            <a:xfrm>
              <a:off x="6019800" y="1905000"/>
              <a:ext cx="1016000" cy="1066800"/>
            </a:xfrm>
            <a:prstGeom prst="ellipse">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rot="2423263">
              <a:off x="6044184" y="4385115"/>
              <a:ext cx="381000" cy="685800"/>
            </a:xfrm>
            <a:prstGeom prst="roundRect">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6324600" y="2819400"/>
              <a:ext cx="381000" cy="1828800"/>
            </a:xfrm>
            <a:prstGeom prst="roundRect">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18657015">
              <a:off x="6600982" y="4350807"/>
              <a:ext cx="381000" cy="685800"/>
            </a:xfrm>
            <a:prstGeom prst="roundRect">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rot="5400000">
              <a:off x="6336791" y="2797105"/>
              <a:ext cx="381000" cy="1271017"/>
            </a:xfrm>
            <a:prstGeom prst="roundRect">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15"/>
          <p:cNvGrpSpPr/>
          <p:nvPr/>
        </p:nvGrpSpPr>
        <p:grpSpPr>
          <a:xfrm>
            <a:off x="7485584" y="1991740"/>
            <a:ext cx="825584" cy="1896342"/>
            <a:chOff x="5891782" y="1905000"/>
            <a:chExt cx="1271017" cy="3165915"/>
          </a:xfrm>
          <a:solidFill>
            <a:schemeClr val="accent4">
              <a:lumMod val="60000"/>
              <a:lumOff val="40000"/>
            </a:schemeClr>
          </a:solidFill>
        </p:grpSpPr>
        <p:sp>
          <p:nvSpPr>
            <p:cNvPr id="42" name="Oval 41"/>
            <p:cNvSpPr/>
            <p:nvPr/>
          </p:nvSpPr>
          <p:spPr>
            <a:xfrm>
              <a:off x="6019800" y="1905000"/>
              <a:ext cx="1016000" cy="1066800"/>
            </a:xfrm>
            <a:prstGeom prst="ellipse">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rot="2423263">
              <a:off x="6044184" y="4385115"/>
              <a:ext cx="381000" cy="685800"/>
            </a:xfrm>
            <a:prstGeom prst="roundRect">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6324600" y="2819400"/>
              <a:ext cx="381000" cy="1828800"/>
            </a:xfrm>
            <a:prstGeom prst="roundRect">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rot="18657015">
              <a:off x="6600982" y="4350807"/>
              <a:ext cx="381000" cy="685800"/>
            </a:xfrm>
            <a:prstGeom prst="roundRect">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rot="5400000">
              <a:off x="6336791" y="2797105"/>
              <a:ext cx="381000" cy="1271017"/>
            </a:xfrm>
            <a:prstGeom prst="roundRect">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2291" y="224912"/>
            <a:ext cx="1998072" cy="22683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8" name="Rectangle 47"/>
          <p:cNvSpPr/>
          <p:nvPr/>
        </p:nvSpPr>
        <p:spPr>
          <a:xfrm>
            <a:off x="9166612" y="3385982"/>
            <a:ext cx="2833519" cy="2862322"/>
          </a:xfrm>
          <a:prstGeom prst="rect">
            <a:avLst/>
          </a:prstGeom>
        </p:spPr>
        <p:txBody>
          <a:bodyPr wrap="square">
            <a:spAutoFit/>
          </a:bodyPr>
          <a:lstStyle/>
          <a:p>
            <a:r>
              <a:rPr lang="en-US" i="1" dirty="0">
                <a:solidFill>
                  <a:srgbClr val="FFFF00"/>
                </a:solidFill>
                <a:latin typeface="Palatino"/>
              </a:rPr>
              <a:t>…and shall be brought and be arraigned before the bar of Christ the Son, and God the Father, and the Holy Spirit, which is one Eternal God, to be judged according to their works, whether they be good or whether they be evil. Alma 11:44</a:t>
            </a:r>
            <a:endParaRPr lang="en-US" i="1" dirty="0">
              <a:solidFill>
                <a:srgbClr val="FFFF00"/>
              </a:solidFill>
            </a:endParaRPr>
          </a:p>
        </p:txBody>
      </p:sp>
      <p:sp>
        <p:nvSpPr>
          <p:cNvPr id="49" name="Rectangle 48"/>
          <p:cNvSpPr/>
          <p:nvPr/>
        </p:nvSpPr>
        <p:spPr>
          <a:xfrm>
            <a:off x="2543701" y="3823967"/>
            <a:ext cx="1270541" cy="369332"/>
          </a:xfrm>
          <a:prstGeom prst="rect">
            <a:avLst/>
          </a:prstGeom>
        </p:spPr>
        <p:txBody>
          <a:bodyPr wrap="none">
            <a:spAutoFit/>
          </a:bodyPr>
          <a:lstStyle/>
          <a:p>
            <a:r>
              <a:rPr lang="en-US" dirty="0">
                <a:solidFill>
                  <a:schemeClr val="bg1"/>
                </a:solidFill>
              </a:rPr>
              <a:t>Jesus Christ</a:t>
            </a:r>
          </a:p>
        </p:txBody>
      </p:sp>
    </p:spTree>
    <p:extLst>
      <p:ext uri="{BB962C8B-B14F-4D97-AF65-F5344CB8AC3E}">
        <p14:creationId xmlns:p14="http://schemas.microsoft.com/office/powerpoint/2010/main" val="311722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26"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down)">
                                      <p:cBhvr>
                                        <p:cTn id="13" dur="580">
                                          <p:stCondLst>
                                            <p:cond delay="0"/>
                                          </p:stCondLst>
                                        </p:cTn>
                                        <p:tgtEl>
                                          <p:spTgt spid="35"/>
                                        </p:tgtEl>
                                      </p:cBhvr>
                                    </p:animEffect>
                                    <p:anim calcmode="lin" valueType="num">
                                      <p:cBhvr>
                                        <p:cTn id="14"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9" dur="26">
                                          <p:stCondLst>
                                            <p:cond delay="650"/>
                                          </p:stCondLst>
                                        </p:cTn>
                                        <p:tgtEl>
                                          <p:spTgt spid="35"/>
                                        </p:tgtEl>
                                      </p:cBhvr>
                                      <p:to x="100000" y="60000"/>
                                    </p:animScale>
                                    <p:animScale>
                                      <p:cBhvr>
                                        <p:cTn id="20" dur="166" decel="50000">
                                          <p:stCondLst>
                                            <p:cond delay="676"/>
                                          </p:stCondLst>
                                        </p:cTn>
                                        <p:tgtEl>
                                          <p:spTgt spid="35"/>
                                        </p:tgtEl>
                                      </p:cBhvr>
                                      <p:to x="100000" y="100000"/>
                                    </p:animScale>
                                    <p:animScale>
                                      <p:cBhvr>
                                        <p:cTn id="21" dur="26">
                                          <p:stCondLst>
                                            <p:cond delay="1312"/>
                                          </p:stCondLst>
                                        </p:cTn>
                                        <p:tgtEl>
                                          <p:spTgt spid="35"/>
                                        </p:tgtEl>
                                      </p:cBhvr>
                                      <p:to x="100000" y="80000"/>
                                    </p:animScale>
                                    <p:animScale>
                                      <p:cBhvr>
                                        <p:cTn id="22" dur="166" decel="50000">
                                          <p:stCondLst>
                                            <p:cond delay="1338"/>
                                          </p:stCondLst>
                                        </p:cTn>
                                        <p:tgtEl>
                                          <p:spTgt spid="35"/>
                                        </p:tgtEl>
                                      </p:cBhvr>
                                      <p:to x="100000" y="100000"/>
                                    </p:animScale>
                                    <p:animScale>
                                      <p:cBhvr>
                                        <p:cTn id="23" dur="26">
                                          <p:stCondLst>
                                            <p:cond delay="1642"/>
                                          </p:stCondLst>
                                        </p:cTn>
                                        <p:tgtEl>
                                          <p:spTgt spid="35"/>
                                        </p:tgtEl>
                                      </p:cBhvr>
                                      <p:to x="100000" y="90000"/>
                                    </p:animScale>
                                    <p:animScale>
                                      <p:cBhvr>
                                        <p:cTn id="24" dur="166" decel="50000">
                                          <p:stCondLst>
                                            <p:cond delay="1668"/>
                                          </p:stCondLst>
                                        </p:cTn>
                                        <p:tgtEl>
                                          <p:spTgt spid="35"/>
                                        </p:tgtEl>
                                      </p:cBhvr>
                                      <p:to x="100000" y="100000"/>
                                    </p:animScale>
                                    <p:animScale>
                                      <p:cBhvr>
                                        <p:cTn id="25" dur="26">
                                          <p:stCondLst>
                                            <p:cond delay="1808"/>
                                          </p:stCondLst>
                                        </p:cTn>
                                        <p:tgtEl>
                                          <p:spTgt spid="35"/>
                                        </p:tgtEl>
                                      </p:cBhvr>
                                      <p:to x="100000" y="95000"/>
                                    </p:animScale>
                                    <p:animScale>
                                      <p:cBhvr>
                                        <p:cTn id="26" dur="166" decel="50000">
                                          <p:stCondLst>
                                            <p:cond delay="1834"/>
                                          </p:stCondLst>
                                        </p:cTn>
                                        <p:tgtEl>
                                          <p:spTgt spid="3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xEl>
                                              <p:pRg st="0" end="0"/>
                                            </p:txEl>
                                          </p:spTgt>
                                        </p:tgtEl>
                                        <p:attrNameLst>
                                          <p:attrName>style.visibility</p:attrName>
                                        </p:attrNameLst>
                                      </p:cBhvr>
                                      <p:to>
                                        <p:strVal val="visible"/>
                                      </p:to>
                                    </p:set>
                                  </p:childTnLst>
                                </p:cTn>
                              </p:par>
                              <p:par>
                                <p:cTn id="31" presetID="10" presetClass="exit" presetSubtype="0" fill="hold" nodeType="withEffect">
                                  <p:stCondLst>
                                    <p:cond delay="0"/>
                                  </p:stCondLst>
                                  <p:childTnLst>
                                    <p:animEffect transition="out" filter="fade">
                                      <p:cBhvr>
                                        <p:cTn id="32" dur="500"/>
                                        <p:tgtEl>
                                          <p:spTgt spid="3">
                                            <p:txEl>
                                              <p:pRg st="0" end="0"/>
                                            </p:txEl>
                                          </p:spTgt>
                                        </p:tgtEl>
                                      </p:cBhvr>
                                    </p:animEffect>
                                    <p:set>
                                      <p:cBhvr>
                                        <p:cTn id="33" dur="1" fill="hold">
                                          <p:stCondLst>
                                            <p:cond delay="499"/>
                                          </p:stCondLst>
                                        </p:cTn>
                                        <p:tgtEl>
                                          <p:spTgt spid="3">
                                            <p:txEl>
                                              <p:pRg st="0" end="0"/>
                                            </p:txEl>
                                          </p:spTgt>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4">
                                            <p:txEl>
                                              <p:pRg st="0" end="0"/>
                                            </p:txEl>
                                          </p:spTgt>
                                        </p:tgtEl>
                                      </p:cBhvr>
                                    </p:animEffect>
                                    <p:set>
                                      <p:cBhvr>
                                        <p:cTn id="36"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4">
                                            <p:txEl>
                                              <p:pRg st="0" end="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xEl>
                                              <p:pRg st="1" end="1"/>
                                            </p:txEl>
                                          </p:spTgt>
                                        </p:tgtEl>
                                        <p:attrNameLst>
                                          <p:attrName>style.visibility</p:attrName>
                                        </p:attrNameLst>
                                      </p:cBhvr>
                                      <p:to>
                                        <p:strVal val="visible"/>
                                      </p:to>
                                    </p:set>
                                  </p:childTnLst>
                                </p:cTn>
                              </p:par>
                              <p:par>
                                <p:cTn id="43" presetID="10"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500"/>
                                        <p:tgtEl>
                                          <p:spTgt spid="48"/>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
                                            <p:txEl>
                                              <p:pRg st="3" end="3"/>
                                            </p:txEl>
                                          </p:spTgt>
                                        </p:tgtEl>
                                        <p:attrNameLst>
                                          <p:attrName>style.visibility</p:attrName>
                                        </p:attrNameLst>
                                      </p:cBhvr>
                                      <p:to>
                                        <p:strVal val="visible"/>
                                      </p:to>
                                    </p:set>
                                  </p:childTnLst>
                                </p:cTn>
                              </p:par>
                              <p:par>
                                <p:cTn id="55" presetID="10" presetClass="exit" presetSubtype="0" fill="hold" grpId="0" nodeType="withEffect">
                                  <p:stCondLst>
                                    <p:cond delay="0"/>
                                  </p:stCondLst>
                                  <p:childTnLst>
                                    <p:animEffect transition="out" filter="fade">
                                      <p:cBhvr>
                                        <p:cTn id="56" dur="500"/>
                                        <p:tgtEl>
                                          <p:spTgt spid="24">
                                            <p:txEl>
                                              <p:pRg st="0" end="0"/>
                                            </p:txEl>
                                          </p:spTgt>
                                        </p:tgtEl>
                                      </p:cBhvr>
                                    </p:animEffect>
                                    <p:set>
                                      <p:cBhvr>
                                        <p:cTn id="57" dur="1" fill="hold">
                                          <p:stCondLst>
                                            <p:cond delay="499"/>
                                          </p:stCondLst>
                                        </p:cTn>
                                        <p:tgtEl>
                                          <p:spTgt spid="24">
                                            <p:txEl>
                                              <p:pRg st="0" end="0"/>
                                            </p:txEl>
                                          </p:spTgt>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24">
                                            <p:txEl>
                                              <p:pRg st="1" end="1"/>
                                            </p:txEl>
                                          </p:spTgt>
                                        </p:tgtEl>
                                      </p:cBhvr>
                                    </p:animEffect>
                                    <p:set>
                                      <p:cBhvr>
                                        <p:cTn id="60" dur="1" fill="hold">
                                          <p:stCondLst>
                                            <p:cond delay="499"/>
                                          </p:stCondLst>
                                        </p:cTn>
                                        <p:tgtEl>
                                          <p:spTgt spid="24">
                                            <p:txEl>
                                              <p:pRg st="1" end="1"/>
                                            </p:txEl>
                                          </p:spTgt>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25"/>
                                        </p:tgtEl>
                                      </p:cBhvr>
                                    </p:animEffect>
                                    <p:set>
                                      <p:cBhvr>
                                        <p:cTn id="63" dur="1" fill="hold">
                                          <p:stCondLst>
                                            <p:cond delay="499"/>
                                          </p:stCondLst>
                                        </p:cTn>
                                        <p:tgtEl>
                                          <p:spTgt spid="25"/>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23">
                                            <p:txEl>
                                              <p:pRg st="0" end="0"/>
                                            </p:txEl>
                                          </p:spTgt>
                                        </p:tgtEl>
                                      </p:cBhvr>
                                    </p:animEffect>
                                    <p:set>
                                      <p:cBhvr>
                                        <p:cTn id="66" dur="1" fill="hold">
                                          <p:stCondLst>
                                            <p:cond delay="499"/>
                                          </p:stCondLst>
                                        </p:cTn>
                                        <p:tgtEl>
                                          <p:spTgt spid="23">
                                            <p:txEl>
                                              <p:pRg st="0" end="0"/>
                                            </p:txEl>
                                          </p:spTgt>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par>
                                <p:cTn id="71" presetID="10" presetClass="entr" presetSubtype="0" fill="hold" nodeType="with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500"/>
                                        <p:tgtEl>
                                          <p:spTgt spid="47"/>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30"/>
                                        </p:tgtEl>
                                        <p:attrNameLst>
                                          <p:attrName>style.visibility</p:attrName>
                                        </p:attrNameLst>
                                      </p:cBhvr>
                                      <p:to>
                                        <p:strVal val="visible"/>
                                      </p:to>
                                    </p:set>
                                  </p:childTnLst>
                                </p:cTn>
                              </p:par>
                              <p:par>
                                <p:cTn id="78" presetID="26" presetClass="entr" presetSubtype="0" fill="hold" nodeType="with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80">
                                          <p:stCondLst>
                                            <p:cond delay="0"/>
                                          </p:stCondLst>
                                        </p:cTn>
                                        <p:tgtEl>
                                          <p:spTgt spid="41"/>
                                        </p:tgtEl>
                                      </p:cBhvr>
                                    </p:animEffect>
                                    <p:anim calcmode="lin" valueType="num">
                                      <p:cBhvr>
                                        <p:cTn id="81"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86" dur="26">
                                          <p:stCondLst>
                                            <p:cond delay="650"/>
                                          </p:stCondLst>
                                        </p:cTn>
                                        <p:tgtEl>
                                          <p:spTgt spid="41"/>
                                        </p:tgtEl>
                                      </p:cBhvr>
                                      <p:to x="100000" y="60000"/>
                                    </p:animScale>
                                    <p:animScale>
                                      <p:cBhvr>
                                        <p:cTn id="87" dur="166" decel="50000">
                                          <p:stCondLst>
                                            <p:cond delay="676"/>
                                          </p:stCondLst>
                                        </p:cTn>
                                        <p:tgtEl>
                                          <p:spTgt spid="41"/>
                                        </p:tgtEl>
                                      </p:cBhvr>
                                      <p:to x="100000" y="100000"/>
                                    </p:animScale>
                                    <p:animScale>
                                      <p:cBhvr>
                                        <p:cTn id="88" dur="26">
                                          <p:stCondLst>
                                            <p:cond delay="1312"/>
                                          </p:stCondLst>
                                        </p:cTn>
                                        <p:tgtEl>
                                          <p:spTgt spid="41"/>
                                        </p:tgtEl>
                                      </p:cBhvr>
                                      <p:to x="100000" y="80000"/>
                                    </p:animScale>
                                    <p:animScale>
                                      <p:cBhvr>
                                        <p:cTn id="89" dur="166" decel="50000">
                                          <p:stCondLst>
                                            <p:cond delay="1338"/>
                                          </p:stCondLst>
                                        </p:cTn>
                                        <p:tgtEl>
                                          <p:spTgt spid="41"/>
                                        </p:tgtEl>
                                      </p:cBhvr>
                                      <p:to x="100000" y="100000"/>
                                    </p:animScale>
                                    <p:animScale>
                                      <p:cBhvr>
                                        <p:cTn id="90" dur="26">
                                          <p:stCondLst>
                                            <p:cond delay="1642"/>
                                          </p:stCondLst>
                                        </p:cTn>
                                        <p:tgtEl>
                                          <p:spTgt spid="41"/>
                                        </p:tgtEl>
                                      </p:cBhvr>
                                      <p:to x="100000" y="90000"/>
                                    </p:animScale>
                                    <p:animScale>
                                      <p:cBhvr>
                                        <p:cTn id="91" dur="166" decel="50000">
                                          <p:stCondLst>
                                            <p:cond delay="1668"/>
                                          </p:stCondLst>
                                        </p:cTn>
                                        <p:tgtEl>
                                          <p:spTgt spid="41"/>
                                        </p:tgtEl>
                                      </p:cBhvr>
                                      <p:to x="100000" y="100000"/>
                                    </p:animScale>
                                    <p:animScale>
                                      <p:cBhvr>
                                        <p:cTn id="92" dur="26">
                                          <p:stCondLst>
                                            <p:cond delay="1808"/>
                                          </p:stCondLst>
                                        </p:cTn>
                                        <p:tgtEl>
                                          <p:spTgt spid="41"/>
                                        </p:tgtEl>
                                      </p:cBhvr>
                                      <p:to x="100000" y="95000"/>
                                    </p:animScale>
                                    <p:animScale>
                                      <p:cBhvr>
                                        <p:cTn id="93" dur="166" decel="50000">
                                          <p:stCondLst>
                                            <p:cond delay="1834"/>
                                          </p:stCondLst>
                                        </p:cTn>
                                        <p:tgtEl>
                                          <p:spTgt spid="41"/>
                                        </p:tgtEl>
                                      </p:cBhvr>
                                      <p:to x="100000" y="100000"/>
                                    </p:animScale>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34"/>
                                        </p:tgtEl>
                                        <p:attrNameLst>
                                          <p:attrName>style.visibility</p:attrName>
                                        </p:attrNameLst>
                                      </p:cBhvr>
                                      <p:to>
                                        <p:strVal val="visible"/>
                                      </p:to>
                                    </p:set>
                                  </p:childTnLst>
                                </p:cTn>
                              </p:par>
                              <p:par>
                                <p:cTn id="98" presetID="63" presetClass="path" presetSubtype="0" accel="50000" decel="50000" fill="hold" nodeType="withEffect">
                                  <p:stCondLst>
                                    <p:cond delay="0"/>
                                  </p:stCondLst>
                                  <p:childTnLst>
                                    <p:animMotion origin="layout" path="M 5E-6 -7.40741E-7 L 0.17592 -0.00555 " pathEditMode="relative" rAng="0" ptsTypes="AA">
                                      <p:cBhvr>
                                        <p:cTn id="99" dur="2000" fill="hold"/>
                                        <p:tgtEl>
                                          <p:spTgt spid="35"/>
                                        </p:tgtEl>
                                        <p:attrNameLst>
                                          <p:attrName>ppt_x</p:attrName>
                                          <p:attrName>ppt_y</p:attrName>
                                        </p:attrNameLst>
                                      </p:cBhvr>
                                      <p:rCtr x="8789"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allAtOnce"/>
      <p:bldP spid="30" grpId="0"/>
      <p:bldP spid="34" grpId="0"/>
      <p:bldP spid="48" grpId="0"/>
      <p:bldP spid="4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load.wikimedia.org/wikipedia/commons/6/62/Stars-high-mountain-sky_-_West_Virginia_-_ForestWa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5746" y="1172054"/>
            <a:ext cx="4822674" cy="1477328"/>
          </a:xfrm>
          <a:prstGeom prst="rect">
            <a:avLst/>
          </a:prstGeom>
          <a:noFill/>
        </p:spPr>
        <p:txBody>
          <a:bodyPr wrap="square" rtlCol="0">
            <a:spAutoFit/>
          </a:bodyPr>
          <a:lstStyle/>
          <a:p>
            <a:r>
              <a:rPr lang="en-US" dirty="0">
                <a:solidFill>
                  <a:schemeClr val="bg1"/>
                </a:solidFill>
              </a:rPr>
              <a:t>Through grace, made available by the Savior’s atoning sacrifice, all people will be resurrected and receive immortality. The Atonement of Jesus Christ also makes it possible for us to receive eternal life.</a:t>
            </a:r>
          </a:p>
        </p:txBody>
      </p:sp>
      <p:sp>
        <p:nvSpPr>
          <p:cNvPr id="6" name="TextBox 5"/>
          <p:cNvSpPr txBox="1"/>
          <p:nvPr/>
        </p:nvSpPr>
        <p:spPr>
          <a:xfrm>
            <a:off x="0" y="-28261"/>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All Will Be Resurrected</a:t>
            </a:r>
          </a:p>
        </p:txBody>
      </p:sp>
      <p:sp>
        <p:nvSpPr>
          <p:cNvPr id="8" name="Rectangle 7"/>
          <p:cNvSpPr/>
          <p:nvPr/>
        </p:nvSpPr>
        <p:spPr>
          <a:xfrm>
            <a:off x="5890438" y="1291212"/>
            <a:ext cx="5454502" cy="1477328"/>
          </a:xfrm>
          <a:prstGeom prst="rect">
            <a:avLst/>
          </a:prstGeom>
        </p:spPr>
        <p:txBody>
          <a:bodyPr wrap="square">
            <a:spAutoFit/>
          </a:bodyPr>
          <a:lstStyle/>
          <a:p>
            <a:r>
              <a:rPr lang="en-US" i="1" dirty="0">
                <a:solidFill>
                  <a:srgbClr val="FFFF00"/>
                </a:solidFill>
              </a:rPr>
              <a:t>And what is it that ye shall hope for? Behold I say unto you that ye shall have hope through the atonement of Christ and the power of his resurrection, to be raised unto life eternal, and this because of your faith in him according to the promise. Moroni 7:41</a:t>
            </a:r>
          </a:p>
        </p:txBody>
      </p:sp>
      <p:sp>
        <p:nvSpPr>
          <p:cNvPr id="10" name="Rectangle 9"/>
          <p:cNvSpPr/>
          <p:nvPr/>
        </p:nvSpPr>
        <p:spPr>
          <a:xfrm>
            <a:off x="6327378" y="5422804"/>
            <a:ext cx="5294009" cy="1200329"/>
          </a:xfrm>
          <a:prstGeom prst="rect">
            <a:avLst/>
          </a:prstGeom>
        </p:spPr>
        <p:txBody>
          <a:bodyPr wrap="square">
            <a:spAutoFit/>
          </a:bodyPr>
          <a:lstStyle/>
          <a:p>
            <a:r>
              <a:rPr lang="en-US" dirty="0">
                <a:solidFill>
                  <a:schemeClr val="bg1"/>
                </a:solidFill>
              </a:rPr>
              <a:t>To receive this gift, we must live the gospel of Jesus Christ, which includes having faith in Him, repenting of our sins, being baptized, receiving the gift of the Holy Ghost, and enduring faithfully to the end </a:t>
            </a:r>
          </a:p>
        </p:txBody>
      </p:sp>
      <p:sp>
        <p:nvSpPr>
          <p:cNvPr id="11" name="Rectangle 10"/>
          <p:cNvSpPr/>
          <p:nvPr/>
        </p:nvSpPr>
        <p:spPr>
          <a:xfrm>
            <a:off x="347331" y="5449727"/>
            <a:ext cx="6096000" cy="923330"/>
          </a:xfrm>
          <a:prstGeom prst="rect">
            <a:avLst/>
          </a:prstGeom>
        </p:spPr>
        <p:txBody>
          <a:bodyPr>
            <a:spAutoFit/>
          </a:bodyPr>
          <a:lstStyle/>
          <a:p>
            <a:r>
              <a:rPr lang="en-US" i="1" dirty="0">
                <a:solidFill>
                  <a:srgbClr val="FFFF00"/>
                </a:solidFill>
              </a:rPr>
              <a:t>Jesus answered, Verily, verily, I say unto thee, Except a man be born of water and of the Spirit, he cannot enter into the kingdom of God. John 3:5</a:t>
            </a:r>
          </a:p>
        </p:txBody>
      </p:sp>
      <p:pic>
        <p:nvPicPr>
          <p:cNvPr id="4098" name="Picture 2" descr="http://www.saviorsite.com/wp-content/uploads/2010/10/creator-of-the-world-christu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7234" y="2646794"/>
            <a:ext cx="3731404" cy="280293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ih1.redbubble.net/image.7836175.0258/flat,550x550,075,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7689" y="2796801"/>
            <a:ext cx="2162726" cy="25308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picturesofjesus4you.com/statues/statue_baptism_of_christ.jpg"/>
          <p:cNvPicPr>
            <a:picLocks noChangeAspect="1" noChangeArrowheads="1"/>
          </p:cNvPicPr>
          <p:nvPr/>
        </p:nvPicPr>
        <p:blipFill rotWithShape="1">
          <a:blip r:embed="rId5">
            <a:extLst>
              <a:ext uri="{28A0092B-C50C-407E-A947-70E740481C1C}">
                <a14:useLocalDpi xmlns:a14="http://schemas.microsoft.com/office/drawing/2010/main" val="0"/>
              </a:ext>
            </a:extLst>
          </a:blip>
          <a:srcRect l="10758" t="20306" r="39629" b="22587"/>
          <a:stretch/>
        </p:blipFill>
        <p:spPr bwMode="auto">
          <a:xfrm>
            <a:off x="5684907" y="2973401"/>
            <a:ext cx="2126512" cy="2349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90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nodeType="with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500"/>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0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load.wikimedia.org/wikipedia/commons/6/62/Stars-high-mountain-sky_-_West_Virginia_-_ForestWa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0628" y="1074509"/>
            <a:ext cx="4626429" cy="369332"/>
          </a:xfrm>
          <a:prstGeom prst="rect">
            <a:avLst/>
          </a:prstGeom>
          <a:noFill/>
        </p:spPr>
        <p:txBody>
          <a:bodyPr wrap="square" rtlCol="0">
            <a:spAutoFit/>
          </a:bodyPr>
          <a:lstStyle/>
          <a:p>
            <a:r>
              <a:rPr lang="en-US" dirty="0">
                <a:solidFill>
                  <a:schemeClr val="bg1"/>
                </a:solidFill>
              </a:rPr>
              <a:t>What are the kingdom’s names?</a:t>
            </a:r>
          </a:p>
        </p:txBody>
      </p:sp>
      <p:sp>
        <p:nvSpPr>
          <p:cNvPr id="4" name="TextBox 3"/>
          <p:cNvSpPr txBox="1"/>
          <p:nvPr/>
        </p:nvSpPr>
        <p:spPr>
          <a:xfrm>
            <a:off x="4056203" y="1128769"/>
            <a:ext cx="5350330" cy="369332"/>
          </a:xfrm>
          <a:prstGeom prst="rect">
            <a:avLst/>
          </a:prstGeom>
          <a:noFill/>
        </p:spPr>
        <p:txBody>
          <a:bodyPr wrap="square" rtlCol="0">
            <a:spAutoFit/>
          </a:bodyPr>
          <a:lstStyle/>
          <a:p>
            <a:r>
              <a:rPr lang="en-US" dirty="0">
                <a:solidFill>
                  <a:schemeClr val="bg1"/>
                </a:solidFill>
              </a:rPr>
              <a:t>Celestial, Terrestrial, Telestial (outer darkness)</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The Kingdoms</a:t>
            </a:r>
          </a:p>
        </p:txBody>
      </p:sp>
      <p:grpSp>
        <p:nvGrpSpPr>
          <p:cNvPr id="7" name="Group 6"/>
          <p:cNvGrpSpPr/>
          <p:nvPr/>
        </p:nvGrpSpPr>
        <p:grpSpPr>
          <a:xfrm>
            <a:off x="9629997" y="389370"/>
            <a:ext cx="2341398" cy="2108844"/>
            <a:chOff x="9396080" y="303276"/>
            <a:chExt cx="2341398" cy="2108844"/>
          </a:xfrm>
        </p:grpSpPr>
        <p:sp>
          <p:nvSpPr>
            <p:cNvPr id="8" name="Oval 7"/>
            <p:cNvSpPr/>
            <p:nvPr/>
          </p:nvSpPr>
          <p:spPr>
            <a:xfrm>
              <a:off x="9396080" y="303276"/>
              <a:ext cx="2143325" cy="2108844"/>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628176" y="690569"/>
              <a:ext cx="2109302" cy="369332"/>
            </a:xfrm>
            <a:prstGeom prst="rect">
              <a:avLst/>
            </a:prstGeom>
            <a:noFill/>
          </p:spPr>
          <p:txBody>
            <a:bodyPr wrap="square" rtlCol="0">
              <a:spAutoFit/>
            </a:bodyPr>
            <a:lstStyle/>
            <a:p>
              <a:r>
                <a:rPr lang="en-US" dirty="0"/>
                <a:t>Celestial Kingdom</a:t>
              </a:r>
            </a:p>
          </p:txBody>
        </p:sp>
      </p:grpSp>
      <p:grpSp>
        <p:nvGrpSpPr>
          <p:cNvPr id="10" name="Group 9"/>
          <p:cNvGrpSpPr/>
          <p:nvPr/>
        </p:nvGrpSpPr>
        <p:grpSpPr>
          <a:xfrm>
            <a:off x="9812759" y="2940327"/>
            <a:ext cx="1777800" cy="1723461"/>
            <a:chOff x="9668299" y="2848673"/>
            <a:chExt cx="1777800" cy="1723461"/>
          </a:xfrm>
        </p:grpSpPr>
        <p:sp>
          <p:nvSpPr>
            <p:cNvPr id="11" name="Oval 10"/>
            <p:cNvSpPr/>
            <p:nvPr/>
          </p:nvSpPr>
          <p:spPr>
            <a:xfrm>
              <a:off x="9673173" y="2848673"/>
              <a:ext cx="1751641" cy="17234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668299" y="3031074"/>
              <a:ext cx="1777800" cy="646331"/>
            </a:xfrm>
            <a:prstGeom prst="rect">
              <a:avLst/>
            </a:prstGeom>
            <a:noFill/>
          </p:spPr>
          <p:txBody>
            <a:bodyPr wrap="square" rtlCol="0">
              <a:spAutoFit/>
            </a:bodyPr>
            <a:lstStyle/>
            <a:p>
              <a:pPr algn="ctr"/>
              <a:r>
                <a:rPr lang="en-US" dirty="0"/>
                <a:t>Terrestrial Kingdom</a:t>
              </a:r>
            </a:p>
          </p:txBody>
        </p:sp>
      </p:grpSp>
      <p:grpSp>
        <p:nvGrpSpPr>
          <p:cNvPr id="13" name="Group 12"/>
          <p:cNvGrpSpPr/>
          <p:nvPr/>
        </p:nvGrpSpPr>
        <p:grpSpPr>
          <a:xfrm>
            <a:off x="9786655" y="5222823"/>
            <a:ext cx="1777800" cy="1383472"/>
            <a:chOff x="9675083" y="5222823"/>
            <a:chExt cx="1777800" cy="1383472"/>
          </a:xfrm>
        </p:grpSpPr>
        <p:sp>
          <p:nvSpPr>
            <p:cNvPr id="14" name="Oval 13"/>
            <p:cNvSpPr/>
            <p:nvPr/>
          </p:nvSpPr>
          <p:spPr>
            <a:xfrm>
              <a:off x="9845946" y="5222823"/>
              <a:ext cx="1406093" cy="1383472"/>
            </a:xfrm>
            <a:prstGeom prst="ellipse">
              <a:avLst/>
            </a:prstGeom>
            <a:solidFill>
              <a:srgbClr val="D1B3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675083" y="5327719"/>
              <a:ext cx="1777800" cy="646331"/>
            </a:xfrm>
            <a:prstGeom prst="rect">
              <a:avLst/>
            </a:prstGeom>
            <a:noFill/>
          </p:spPr>
          <p:txBody>
            <a:bodyPr wrap="square" rtlCol="0">
              <a:spAutoFit/>
            </a:bodyPr>
            <a:lstStyle/>
            <a:p>
              <a:pPr algn="ctr"/>
              <a:r>
                <a:rPr lang="en-US" dirty="0"/>
                <a:t>Telestial Kingdom</a:t>
              </a:r>
            </a:p>
          </p:txBody>
        </p:sp>
      </p:grpSp>
      <p:grpSp>
        <p:nvGrpSpPr>
          <p:cNvPr id="2" name="Group 1"/>
          <p:cNvGrpSpPr/>
          <p:nvPr/>
        </p:nvGrpSpPr>
        <p:grpSpPr>
          <a:xfrm>
            <a:off x="10368030" y="5884962"/>
            <a:ext cx="549708" cy="589041"/>
            <a:chOff x="5927414" y="4185335"/>
            <a:chExt cx="1312169" cy="1406058"/>
          </a:xfrm>
        </p:grpSpPr>
        <p:grpSp>
          <p:nvGrpSpPr>
            <p:cNvPr id="16" name="Group 23"/>
            <p:cNvGrpSpPr/>
            <p:nvPr/>
          </p:nvGrpSpPr>
          <p:grpSpPr>
            <a:xfrm>
              <a:off x="6675094" y="4185335"/>
              <a:ext cx="564489" cy="1406058"/>
              <a:chOff x="7162800" y="1828800"/>
              <a:chExt cx="1271017" cy="3165915"/>
            </a:xfrm>
            <a:solidFill>
              <a:schemeClr val="accent1"/>
            </a:solidFill>
          </p:grpSpPr>
          <p:sp>
            <p:nvSpPr>
              <p:cNvPr id="17" name="Oval 16"/>
              <p:cNvSpPr/>
              <p:nvPr/>
            </p:nvSpPr>
            <p:spPr>
              <a:xfrm>
                <a:off x="7290818" y="1828800"/>
                <a:ext cx="1016000" cy="1066800"/>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2423263">
                <a:off x="7315202" y="4308915"/>
                <a:ext cx="381000" cy="685800"/>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18657015">
                <a:off x="7872000" y="4274607"/>
                <a:ext cx="381000" cy="685800"/>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5400000">
                <a:off x="7607809" y="2720905"/>
                <a:ext cx="381000" cy="1271017"/>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7315200" y="2743200"/>
                <a:ext cx="990600" cy="1828800"/>
              </a:xfrm>
              <a:prstGeom prst="trapezoid">
                <a:avLst>
                  <a:gd name="adj" fmla="val 33571"/>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15"/>
            <p:cNvGrpSpPr/>
            <p:nvPr/>
          </p:nvGrpSpPr>
          <p:grpSpPr>
            <a:xfrm>
              <a:off x="5927414" y="4185335"/>
              <a:ext cx="610475" cy="1402244"/>
              <a:chOff x="5891782" y="1905000"/>
              <a:chExt cx="1271017" cy="3165915"/>
            </a:xfrm>
            <a:solidFill>
              <a:srgbClr val="C00000"/>
            </a:solidFill>
          </p:grpSpPr>
          <p:sp>
            <p:nvSpPr>
              <p:cNvPr id="23" name="Oval 22"/>
              <p:cNvSpPr/>
              <p:nvPr/>
            </p:nvSpPr>
            <p:spPr>
              <a:xfrm>
                <a:off x="6019800" y="1905000"/>
                <a:ext cx="1016000" cy="1066800"/>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2423263">
                <a:off x="6044184" y="4385115"/>
                <a:ext cx="381000" cy="685800"/>
              </a:xfrm>
              <a:prstGeom prst="round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6324600" y="2819400"/>
                <a:ext cx="381000" cy="1828800"/>
              </a:xfrm>
              <a:prstGeom prst="round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18657015">
                <a:off x="6600982" y="4350807"/>
                <a:ext cx="381000" cy="685800"/>
              </a:xfrm>
              <a:prstGeom prst="round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5400000">
                <a:off x="6336791" y="2797105"/>
                <a:ext cx="381000" cy="1271017"/>
              </a:xfrm>
              <a:prstGeom prst="round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7"/>
          <p:cNvGrpSpPr/>
          <p:nvPr/>
        </p:nvGrpSpPr>
        <p:grpSpPr>
          <a:xfrm>
            <a:off x="10176250" y="1128769"/>
            <a:ext cx="1050818" cy="1126007"/>
            <a:chOff x="5927414" y="4185335"/>
            <a:chExt cx="1312169" cy="1406058"/>
          </a:xfrm>
        </p:grpSpPr>
        <p:grpSp>
          <p:nvGrpSpPr>
            <p:cNvPr id="29" name="Group 23"/>
            <p:cNvGrpSpPr/>
            <p:nvPr/>
          </p:nvGrpSpPr>
          <p:grpSpPr>
            <a:xfrm>
              <a:off x="6675094" y="4185335"/>
              <a:ext cx="564489" cy="1406058"/>
              <a:chOff x="7162800" y="1828800"/>
              <a:chExt cx="1271017" cy="3165915"/>
            </a:xfrm>
            <a:solidFill>
              <a:schemeClr val="accent1"/>
            </a:solidFill>
          </p:grpSpPr>
          <p:sp>
            <p:nvSpPr>
              <p:cNvPr id="36" name="Oval 35"/>
              <p:cNvSpPr/>
              <p:nvPr/>
            </p:nvSpPr>
            <p:spPr>
              <a:xfrm>
                <a:off x="7290818" y="1828800"/>
                <a:ext cx="1016000" cy="1066800"/>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rot="2423263">
                <a:off x="7315202" y="4308915"/>
                <a:ext cx="381000" cy="685800"/>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rot="18657015">
                <a:off x="7872000" y="4274607"/>
                <a:ext cx="381000" cy="685800"/>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5400000">
                <a:off x="7607809" y="2720905"/>
                <a:ext cx="381000" cy="1271017"/>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a:off x="7315200" y="2743200"/>
                <a:ext cx="990600" cy="1828800"/>
              </a:xfrm>
              <a:prstGeom prst="trapezoid">
                <a:avLst>
                  <a:gd name="adj" fmla="val 33571"/>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15"/>
            <p:cNvGrpSpPr/>
            <p:nvPr/>
          </p:nvGrpSpPr>
          <p:grpSpPr>
            <a:xfrm>
              <a:off x="5927414" y="4185335"/>
              <a:ext cx="610475" cy="1402244"/>
              <a:chOff x="5891782" y="1905000"/>
              <a:chExt cx="1271017" cy="3165915"/>
            </a:xfrm>
            <a:solidFill>
              <a:srgbClr val="C00000"/>
            </a:solidFill>
          </p:grpSpPr>
          <p:sp>
            <p:nvSpPr>
              <p:cNvPr id="31" name="Oval 30"/>
              <p:cNvSpPr/>
              <p:nvPr/>
            </p:nvSpPr>
            <p:spPr>
              <a:xfrm>
                <a:off x="6019800" y="1905000"/>
                <a:ext cx="1016000" cy="1066800"/>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rot="2423263">
                <a:off x="6044184" y="4385115"/>
                <a:ext cx="381000" cy="685800"/>
              </a:xfrm>
              <a:prstGeom prst="round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6324600" y="2819400"/>
                <a:ext cx="381000" cy="1828800"/>
              </a:xfrm>
              <a:prstGeom prst="round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18657015">
                <a:off x="6600982" y="4350807"/>
                <a:ext cx="381000" cy="685800"/>
              </a:xfrm>
              <a:prstGeom prst="round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rot="5400000">
                <a:off x="6336791" y="2797105"/>
                <a:ext cx="381000" cy="1271017"/>
              </a:xfrm>
              <a:prstGeom prst="round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 name="Group 40"/>
          <p:cNvGrpSpPr/>
          <p:nvPr/>
        </p:nvGrpSpPr>
        <p:grpSpPr>
          <a:xfrm>
            <a:off x="10279840" y="3728141"/>
            <a:ext cx="746697" cy="800125"/>
            <a:chOff x="5927414" y="4185335"/>
            <a:chExt cx="1312169" cy="1406058"/>
          </a:xfrm>
        </p:grpSpPr>
        <p:grpSp>
          <p:nvGrpSpPr>
            <p:cNvPr id="42" name="Group 23"/>
            <p:cNvGrpSpPr/>
            <p:nvPr/>
          </p:nvGrpSpPr>
          <p:grpSpPr>
            <a:xfrm>
              <a:off x="6675094" y="4185335"/>
              <a:ext cx="564489" cy="1406058"/>
              <a:chOff x="7162800" y="1828800"/>
              <a:chExt cx="1271017" cy="3165915"/>
            </a:xfrm>
            <a:solidFill>
              <a:schemeClr val="accent1"/>
            </a:solidFill>
          </p:grpSpPr>
          <p:sp>
            <p:nvSpPr>
              <p:cNvPr id="49" name="Oval 48"/>
              <p:cNvSpPr/>
              <p:nvPr/>
            </p:nvSpPr>
            <p:spPr>
              <a:xfrm>
                <a:off x="7290818" y="1828800"/>
                <a:ext cx="1016000" cy="1066800"/>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rot="2423263">
                <a:off x="7315202" y="4308915"/>
                <a:ext cx="381000" cy="685800"/>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rot="18657015">
                <a:off x="7872000" y="4274607"/>
                <a:ext cx="381000" cy="685800"/>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rot="5400000">
                <a:off x="7607809" y="2720905"/>
                <a:ext cx="381000" cy="1271017"/>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a:off x="7315200" y="2743200"/>
                <a:ext cx="990600" cy="1828800"/>
              </a:xfrm>
              <a:prstGeom prst="trapezoid">
                <a:avLst>
                  <a:gd name="adj" fmla="val 33571"/>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15"/>
            <p:cNvGrpSpPr/>
            <p:nvPr/>
          </p:nvGrpSpPr>
          <p:grpSpPr>
            <a:xfrm>
              <a:off x="5927414" y="4185335"/>
              <a:ext cx="610475" cy="1402244"/>
              <a:chOff x="5891782" y="1905000"/>
              <a:chExt cx="1271017" cy="3165915"/>
            </a:xfrm>
            <a:solidFill>
              <a:srgbClr val="C00000"/>
            </a:solidFill>
          </p:grpSpPr>
          <p:sp>
            <p:nvSpPr>
              <p:cNvPr id="44" name="Oval 43"/>
              <p:cNvSpPr/>
              <p:nvPr/>
            </p:nvSpPr>
            <p:spPr>
              <a:xfrm>
                <a:off x="6019800" y="1905000"/>
                <a:ext cx="1016000" cy="1066800"/>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rot="2423263">
                <a:off x="6044184" y="4385115"/>
                <a:ext cx="381000" cy="685800"/>
              </a:xfrm>
              <a:prstGeom prst="round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6324600" y="2819400"/>
                <a:ext cx="381000" cy="1828800"/>
              </a:xfrm>
              <a:prstGeom prst="round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rot="18657015">
                <a:off x="6600982" y="4350807"/>
                <a:ext cx="381000" cy="685800"/>
              </a:xfrm>
              <a:prstGeom prst="round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rot="5400000">
                <a:off x="6336791" y="2797105"/>
                <a:ext cx="381000" cy="1271017"/>
              </a:xfrm>
              <a:prstGeom prst="round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4" name="TextBox 53"/>
          <p:cNvSpPr txBox="1"/>
          <p:nvPr/>
        </p:nvSpPr>
        <p:spPr>
          <a:xfrm>
            <a:off x="110627" y="1567535"/>
            <a:ext cx="4626429" cy="369332"/>
          </a:xfrm>
          <a:prstGeom prst="rect">
            <a:avLst/>
          </a:prstGeom>
          <a:noFill/>
        </p:spPr>
        <p:txBody>
          <a:bodyPr wrap="square" rtlCol="0">
            <a:spAutoFit/>
          </a:bodyPr>
          <a:lstStyle/>
          <a:p>
            <a:r>
              <a:rPr lang="en-US" dirty="0">
                <a:solidFill>
                  <a:schemeClr val="bg1"/>
                </a:solidFill>
              </a:rPr>
              <a:t>Who goes to the Celestial Kingdom?</a:t>
            </a:r>
          </a:p>
        </p:txBody>
      </p:sp>
      <p:sp>
        <p:nvSpPr>
          <p:cNvPr id="55" name="TextBox 54"/>
          <p:cNvSpPr txBox="1"/>
          <p:nvPr/>
        </p:nvSpPr>
        <p:spPr>
          <a:xfrm>
            <a:off x="110626" y="2710873"/>
            <a:ext cx="4626429" cy="646331"/>
          </a:xfrm>
          <a:prstGeom prst="rect">
            <a:avLst/>
          </a:prstGeom>
          <a:noFill/>
        </p:spPr>
        <p:txBody>
          <a:bodyPr wrap="square" rtlCol="0">
            <a:spAutoFit/>
          </a:bodyPr>
          <a:lstStyle/>
          <a:p>
            <a:r>
              <a:rPr lang="en-US" dirty="0">
                <a:solidFill>
                  <a:schemeClr val="bg1"/>
                </a:solidFill>
              </a:rPr>
              <a:t>Who goes to the Terrestrial Kingdom?</a:t>
            </a:r>
          </a:p>
          <a:p>
            <a:endParaRPr lang="en-US" dirty="0">
              <a:solidFill>
                <a:schemeClr val="bg1"/>
              </a:solidFill>
            </a:endParaRPr>
          </a:p>
        </p:txBody>
      </p:sp>
      <p:sp>
        <p:nvSpPr>
          <p:cNvPr id="56" name="TextBox 55"/>
          <p:cNvSpPr txBox="1"/>
          <p:nvPr/>
        </p:nvSpPr>
        <p:spPr>
          <a:xfrm>
            <a:off x="4043720" y="1579252"/>
            <a:ext cx="5350330" cy="369332"/>
          </a:xfrm>
          <a:prstGeom prst="rect">
            <a:avLst/>
          </a:prstGeom>
          <a:noFill/>
        </p:spPr>
        <p:txBody>
          <a:bodyPr wrap="square" rtlCol="0">
            <a:spAutoFit/>
          </a:bodyPr>
          <a:lstStyle/>
          <a:p>
            <a:r>
              <a:rPr lang="en-US" dirty="0">
                <a:solidFill>
                  <a:schemeClr val="bg1"/>
                </a:solidFill>
              </a:rPr>
              <a:t>Those who are baptized, faithful, clean </a:t>
            </a:r>
            <a:r>
              <a:rPr lang="en-US" sz="1200" dirty="0">
                <a:solidFill>
                  <a:schemeClr val="bg1"/>
                </a:solidFill>
              </a:rPr>
              <a:t>(D&amp;C 76:50-53) (13)</a:t>
            </a:r>
          </a:p>
        </p:txBody>
      </p:sp>
      <p:sp>
        <p:nvSpPr>
          <p:cNvPr id="57" name="TextBox 56"/>
          <p:cNvSpPr txBox="1"/>
          <p:nvPr/>
        </p:nvSpPr>
        <p:spPr>
          <a:xfrm>
            <a:off x="4056203" y="2699156"/>
            <a:ext cx="5350330" cy="646331"/>
          </a:xfrm>
          <a:prstGeom prst="rect">
            <a:avLst/>
          </a:prstGeom>
          <a:noFill/>
        </p:spPr>
        <p:txBody>
          <a:bodyPr wrap="square" rtlCol="0">
            <a:spAutoFit/>
          </a:bodyPr>
          <a:lstStyle/>
          <a:p>
            <a:r>
              <a:rPr lang="en-US" dirty="0">
                <a:solidFill>
                  <a:schemeClr val="bg1"/>
                </a:solidFill>
              </a:rPr>
              <a:t>Honorable, but did not receive the fullness of the gospel (</a:t>
            </a:r>
            <a:r>
              <a:rPr lang="en-US" sz="1200" dirty="0">
                <a:solidFill>
                  <a:schemeClr val="bg1"/>
                </a:solidFill>
              </a:rPr>
              <a:t>D&amp;C 76:71-89) (14)</a:t>
            </a:r>
          </a:p>
        </p:txBody>
      </p:sp>
      <p:sp>
        <p:nvSpPr>
          <p:cNvPr id="58" name="TextBox 57"/>
          <p:cNvSpPr txBox="1"/>
          <p:nvPr/>
        </p:nvSpPr>
        <p:spPr>
          <a:xfrm>
            <a:off x="110626" y="3910986"/>
            <a:ext cx="4626429" cy="369332"/>
          </a:xfrm>
          <a:prstGeom prst="rect">
            <a:avLst/>
          </a:prstGeom>
          <a:noFill/>
        </p:spPr>
        <p:txBody>
          <a:bodyPr wrap="square" rtlCol="0">
            <a:spAutoFit/>
          </a:bodyPr>
          <a:lstStyle/>
          <a:p>
            <a:r>
              <a:rPr lang="en-US" dirty="0">
                <a:solidFill>
                  <a:schemeClr val="bg1"/>
                </a:solidFill>
              </a:rPr>
              <a:t>Who goes to the Telestial Kingdom?</a:t>
            </a:r>
          </a:p>
        </p:txBody>
      </p:sp>
      <p:sp>
        <p:nvSpPr>
          <p:cNvPr id="59" name="TextBox 58"/>
          <p:cNvSpPr txBox="1"/>
          <p:nvPr/>
        </p:nvSpPr>
        <p:spPr>
          <a:xfrm>
            <a:off x="4098220" y="3923110"/>
            <a:ext cx="5350330" cy="369332"/>
          </a:xfrm>
          <a:prstGeom prst="rect">
            <a:avLst/>
          </a:prstGeom>
          <a:noFill/>
        </p:spPr>
        <p:txBody>
          <a:bodyPr wrap="square" rtlCol="0">
            <a:spAutoFit/>
          </a:bodyPr>
          <a:lstStyle/>
          <a:p>
            <a:r>
              <a:rPr lang="en-US" dirty="0">
                <a:solidFill>
                  <a:schemeClr val="bg1"/>
                </a:solidFill>
              </a:rPr>
              <a:t>Liars, adulterers, murderers </a:t>
            </a:r>
            <a:r>
              <a:rPr lang="en-US" sz="1200" dirty="0">
                <a:solidFill>
                  <a:schemeClr val="bg1"/>
                </a:solidFill>
              </a:rPr>
              <a:t>(D&amp;C 76:103) (15</a:t>
            </a:r>
            <a:r>
              <a:rPr lang="en-US" dirty="0">
                <a:solidFill>
                  <a:schemeClr val="bg1"/>
                </a:solidFill>
              </a:rPr>
              <a:t>)</a:t>
            </a:r>
          </a:p>
        </p:txBody>
      </p:sp>
      <p:sp>
        <p:nvSpPr>
          <p:cNvPr id="60" name="TextBox 59"/>
          <p:cNvSpPr txBox="1"/>
          <p:nvPr/>
        </p:nvSpPr>
        <p:spPr>
          <a:xfrm>
            <a:off x="3108201" y="4652783"/>
            <a:ext cx="4626429" cy="369332"/>
          </a:xfrm>
          <a:prstGeom prst="rect">
            <a:avLst/>
          </a:prstGeom>
          <a:noFill/>
        </p:spPr>
        <p:txBody>
          <a:bodyPr wrap="square" rtlCol="0">
            <a:spAutoFit/>
          </a:bodyPr>
          <a:lstStyle/>
          <a:p>
            <a:r>
              <a:rPr lang="en-US" dirty="0">
                <a:solidFill>
                  <a:schemeClr val="bg1"/>
                </a:solidFill>
              </a:rPr>
              <a:t>Who goes to Outer darkness?</a:t>
            </a:r>
          </a:p>
        </p:txBody>
      </p:sp>
      <p:sp>
        <p:nvSpPr>
          <p:cNvPr id="61" name="TextBox 60"/>
          <p:cNvSpPr txBox="1"/>
          <p:nvPr/>
        </p:nvSpPr>
        <p:spPr>
          <a:xfrm>
            <a:off x="82984" y="5650884"/>
            <a:ext cx="4626429" cy="369332"/>
          </a:xfrm>
          <a:prstGeom prst="rect">
            <a:avLst/>
          </a:prstGeom>
          <a:noFill/>
        </p:spPr>
        <p:txBody>
          <a:bodyPr wrap="square" rtlCol="0">
            <a:spAutoFit/>
          </a:bodyPr>
          <a:lstStyle/>
          <a:p>
            <a:r>
              <a:rPr lang="en-US" dirty="0">
                <a:solidFill>
                  <a:schemeClr val="bg1"/>
                </a:solidFill>
              </a:rPr>
              <a:t>How will the judgment be fair?</a:t>
            </a:r>
          </a:p>
        </p:txBody>
      </p:sp>
      <p:sp>
        <p:nvSpPr>
          <p:cNvPr id="62" name="TextBox 61"/>
          <p:cNvSpPr txBox="1"/>
          <p:nvPr/>
        </p:nvSpPr>
        <p:spPr>
          <a:xfrm>
            <a:off x="6872516" y="4560921"/>
            <a:ext cx="2462394" cy="830997"/>
          </a:xfrm>
          <a:prstGeom prst="rect">
            <a:avLst/>
          </a:prstGeom>
          <a:noFill/>
        </p:spPr>
        <p:txBody>
          <a:bodyPr wrap="square" rtlCol="0">
            <a:spAutoFit/>
          </a:bodyPr>
          <a:lstStyle/>
          <a:p>
            <a:r>
              <a:rPr lang="en-US" dirty="0">
                <a:solidFill>
                  <a:schemeClr val="bg1"/>
                </a:solidFill>
              </a:rPr>
              <a:t>Those who deny the Holy Ghost </a:t>
            </a:r>
          </a:p>
          <a:p>
            <a:r>
              <a:rPr lang="en-US" sz="1200" dirty="0">
                <a:solidFill>
                  <a:schemeClr val="bg1"/>
                </a:solidFill>
              </a:rPr>
              <a:t>(D&amp;C 76:31, 33, 35) (16)</a:t>
            </a:r>
          </a:p>
        </p:txBody>
      </p:sp>
      <p:sp>
        <p:nvSpPr>
          <p:cNvPr id="63" name="TextBox 62"/>
          <p:cNvSpPr txBox="1"/>
          <p:nvPr/>
        </p:nvSpPr>
        <p:spPr>
          <a:xfrm>
            <a:off x="3272409" y="5671402"/>
            <a:ext cx="2807169" cy="923330"/>
          </a:xfrm>
          <a:prstGeom prst="rect">
            <a:avLst/>
          </a:prstGeom>
          <a:noFill/>
        </p:spPr>
        <p:txBody>
          <a:bodyPr wrap="square" rtlCol="0">
            <a:spAutoFit/>
          </a:bodyPr>
          <a:lstStyle/>
          <a:p>
            <a:r>
              <a:rPr lang="en-US" dirty="0">
                <a:solidFill>
                  <a:schemeClr val="bg1"/>
                </a:solidFill>
              </a:rPr>
              <a:t>It will be the accumulation of all actions, thoughts, and the condition of our hearts</a:t>
            </a:r>
          </a:p>
        </p:txBody>
      </p:sp>
      <p:sp>
        <p:nvSpPr>
          <p:cNvPr id="64" name="Oval 63"/>
          <p:cNvSpPr/>
          <p:nvPr/>
        </p:nvSpPr>
        <p:spPr>
          <a:xfrm>
            <a:off x="6221463" y="5446643"/>
            <a:ext cx="1434434" cy="1411357"/>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6183954" y="5531065"/>
            <a:ext cx="1509451" cy="646331"/>
          </a:xfrm>
          <a:prstGeom prst="rect">
            <a:avLst/>
          </a:prstGeom>
          <a:noFill/>
        </p:spPr>
        <p:txBody>
          <a:bodyPr wrap="square" rtlCol="0">
            <a:spAutoFit/>
          </a:bodyPr>
          <a:lstStyle/>
          <a:p>
            <a:pPr algn="ctr"/>
            <a:r>
              <a:rPr lang="en-US" dirty="0">
                <a:solidFill>
                  <a:schemeClr val="bg1"/>
                </a:solidFill>
              </a:rPr>
              <a:t>Outer Darkness</a:t>
            </a:r>
          </a:p>
        </p:txBody>
      </p:sp>
      <p:grpSp>
        <p:nvGrpSpPr>
          <p:cNvPr id="66" name="Group 65"/>
          <p:cNvGrpSpPr/>
          <p:nvPr/>
        </p:nvGrpSpPr>
        <p:grpSpPr>
          <a:xfrm>
            <a:off x="6731368" y="6203149"/>
            <a:ext cx="448950" cy="481073"/>
            <a:chOff x="5927414" y="4185335"/>
            <a:chExt cx="1312169" cy="1406058"/>
          </a:xfrm>
        </p:grpSpPr>
        <p:grpSp>
          <p:nvGrpSpPr>
            <p:cNvPr id="67" name="Group 23"/>
            <p:cNvGrpSpPr/>
            <p:nvPr/>
          </p:nvGrpSpPr>
          <p:grpSpPr>
            <a:xfrm>
              <a:off x="6675094" y="4185335"/>
              <a:ext cx="564489" cy="1406058"/>
              <a:chOff x="7162800" y="1828800"/>
              <a:chExt cx="1271017" cy="3165915"/>
            </a:xfrm>
            <a:solidFill>
              <a:schemeClr val="accent1"/>
            </a:solidFill>
          </p:grpSpPr>
          <p:sp>
            <p:nvSpPr>
              <p:cNvPr id="74" name="Oval 73"/>
              <p:cNvSpPr/>
              <p:nvPr/>
            </p:nvSpPr>
            <p:spPr>
              <a:xfrm>
                <a:off x="7290818" y="1828800"/>
                <a:ext cx="1016000" cy="1066800"/>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rot="2423263">
                <a:off x="7315202" y="4308915"/>
                <a:ext cx="381000" cy="685800"/>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rot="18657015">
                <a:off x="7872000" y="4274607"/>
                <a:ext cx="381000" cy="685800"/>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rot="5400000">
                <a:off x="7607809" y="2720905"/>
                <a:ext cx="381000" cy="1271017"/>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a:off x="7315200" y="2743200"/>
                <a:ext cx="990600" cy="1828800"/>
              </a:xfrm>
              <a:prstGeom prst="trapezoid">
                <a:avLst>
                  <a:gd name="adj" fmla="val 33571"/>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15"/>
            <p:cNvGrpSpPr/>
            <p:nvPr/>
          </p:nvGrpSpPr>
          <p:grpSpPr>
            <a:xfrm>
              <a:off x="5927414" y="4185335"/>
              <a:ext cx="610475" cy="1402244"/>
              <a:chOff x="5891782" y="1905000"/>
              <a:chExt cx="1271017" cy="3165915"/>
            </a:xfrm>
            <a:solidFill>
              <a:srgbClr val="C00000"/>
            </a:solidFill>
          </p:grpSpPr>
          <p:sp>
            <p:nvSpPr>
              <p:cNvPr id="69" name="Oval 68"/>
              <p:cNvSpPr/>
              <p:nvPr/>
            </p:nvSpPr>
            <p:spPr>
              <a:xfrm>
                <a:off x="6019800" y="1905000"/>
                <a:ext cx="1016000" cy="1066800"/>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2423263">
                <a:off x="6044184" y="4385115"/>
                <a:ext cx="381000" cy="685800"/>
              </a:xfrm>
              <a:prstGeom prst="round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6324600" y="2819400"/>
                <a:ext cx="381000" cy="1828800"/>
              </a:xfrm>
              <a:prstGeom prst="round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rot="18657015">
                <a:off x="6600982" y="4350807"/>
                <a:ext cx="381000" cy="685800"/>
              </a:xfrm>
              <a:prstGeom prst="round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rot="5400000">
                <a:off x="6336791" y="2797105"/>
                <a:ext cx="381000" cy="1271017"/>
              </a:xfrm>
              <a:prstGeom prst="round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00998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21" presetClass="entr" presetSubtype="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par>
                                <p:cTn id="14" presetID="21" presetClass="entr" presetSubtype="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heel(1)">
                                      <p:cBhvr>
                                        <p:cTn id="16" dur="2000"/>
                                        <p:tgtEl>
                                          <p:spTgt spid="10"/>
                                        </p:tgtEl>
                                      </p:cBhvr>
                                    </p:animEffect>
                                  </p:childTnLst>
                                </p:cTn>
                              </p:par>
                              <p:par>
                                <p:cTn id="17" presetID="21" presetClass="entr" presetSubtype="1"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heel(1)">
                                      <p:cBhvr>
                                        <p:cTn id="19" dur="2000"/>
                                        <p:tgtEl>
                                          <p:spTgt spid="13"/>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wheel(1)">
                                      <p:cBhvr>
                                        <p:cTn id="22" dur="2000"/>
                                        <p:tgtEl>
                                          <p:spTgt spid="64"/>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heel(1)">
                                      <p:cBhvr>
                                        <p:cTn id="25" dur="20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6"/>
                                        </p:tgtEl>
                                        <p:attrNameLst>
                                          <p:attrName>style.visibility</p:attrName>
                                        </p:attrNameLst>
                                      </p:cBhvr>
                                      <p:to>
                                        <p:strVal val="visible"/>
                                      </p:to>
                                    </p:set>
                                  </p:childTnLst>
                                </p:cTn>
                              </p:par>
                              <p:par>
                                <p:cTn id="34" presetID="26" presetClass="entr" presetSubtype="0"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down)">
                                      <p:cBhvr>
                                        <p:cTn id="36" dur="580">
                                          <p:stCondLst>
                                            <p:cond delay="0"/>
                                          </p:stCondLst>
                                        </p:cTn>
                                        <p:tgtEl>
                                          <p:spTgt spid="28"/>
                                        </p:tgtEl>
                                      </p:cBhvr>
                                    </p:animEffect>
                                    <p:anim calcmode="lin" valueType="num">
                                      <p:cBhvr>
                                        <p:cTn id="37"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42" dur="26">
                                          <p:stCondLst>
                                            <p:cond delay="650"/>
                                          </p:stCondLst>
                                        </p:cTn>
                                        <p:tgtEl>
                                          <p:spTgt spid="28"/>
                                        </p:tgtEl>
                                      </p:cBhvr>
                                      <p:to x="100000" y="60000"/>
                                    </p:animScale>
                                    <p:animScale>
                                      <p:cBhvr>
                                        <p:cTn id="43" dur="166" decel="50000">
                                          <p:stCondLst>
                                            <p:cond delay="676"/>
                                          </p:stCondLst>
                                        </p:cTn>
                                        <p:tgtEl>
                                          <p:spTgt spid="28"/>
                                        </p:tgtEl>
                                      </p:cBhvr>
                                      <p:to x="100000" y="100000"/>
                                    </p:animScale>
                                    <p:animScale>
                                      <p:cBhvr>
                                        <p:cTn id="44" dur="26">
                                          <p:stCondLst>
                                            <p:cond delay="1312"/>
                                          </p:stCondLst>
                                        </p:cTn>
                                        <p:tgtEl>
                                          <p:spTgt spid="28"/>
                                        </p:tgtEl>
                                      </p:cBhvr>
                                      <p:to x="100000" y="80000"/>
                                    </p:animScale>
                                    <p:animScale>
                                      <p:cBhvr>
                                        <p:cTn id="45" dur="166" decel="50000">
                                          <p:stCondLst>
                                            <p:cond delay="1338"/>
                                          </p:stCondLst>
                                        </p:cTn>
                                        <p:tgtEl>
                                          <p:spTgt spid="28"/>
                                        </p:tgtEl>
                                      </p:cBhvr>
                                      <p:to x="100000" y="100000"/>
                                    </p:animScale>
                                    <p:animScale>
                                      <p:cBhvr>
                                        <p:cTn id="46" dur="26">
                                          <p:stCondLst>
                                            <p:cond delay="1642"/>
                                          </p:stCondLst>
                                        </p:cTn>
                                        <p:tgtEl>
                                          <p:spTgt spid="28"/>
                                        </p:tgtEl>
                                      </p:cBhvr>
                                      <p:to x="100000" y="90000"/>
                                    </p:animScale>
                                    <p:animScale>
                                      <p:cBhvr>
                                        <p:cTn id="47" dur="166" decel="50000">
                                          <p:stCondLst>
                                            <p:cond delay="1668"/>
                                          </p:stCondLst>
                                        </p:cTn>
                                        <p:tgtEl>
                                          <p:spTgt spid="28"/>
                                        </p:tgtEl>
                                      </p:cBhvr>
                                      <p:to x="100000" y="100000"/>
                                    </p:animScale>
                                    <p:animScale>
                                      <p:cBhvr>
                                        <p:cTn id="48" dur="26">
                                          <p:stCondLst>
                                            <p:cond delay="1808"/>
                                          </p:stCondLst>
                                        </p:cTn>
                                        <p:tgtEl>
                                          <p:spTgt spid="28"/>
                                        </p:tgtEl>
                                      </p:cBhvr>
                                      <p:to x="100000" y="95000"/>
                                    </p:animScale>
                                    <p:animScale>
                                      <p:cBhvr>
                                        <p:cTn id="49" dur="166" decel="50000">
                                          <p:stCondLst>
                                            <p:cond delay="1834"/>
                                          </p:stCondLst>
                                        </p:cTn>
                                        <p:tgtEl>
                                          <p:spTgt spid="28"/>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55">
                                            <p:txEl>
                                              <p:pRg st="0" end="0"/>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57"/>
                                        </p:tgtEl>
                                        <p:attrNameLst>
                                          <p:attrName>style.visibility</p:attrName>
                                        </p:attrNameLst>
                                      </p:cBhvr>
                                      <p:to>
                                        <p:strVal val="visible"/>
                                      </p:to>
                                    </p:set>
                                  </p:childTnLst>
                                </p:cTn>
                              </p:par>
                              <p:par>
                                <p:cTn id="58" presetID="26" presetClass="entr" presetSubtype="0" fill="hold"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wipe(down)">
                                      <p:cBhvr>
                                        <p:cTn id="60" dur="580">
                                          <p:stCondLst>
                                            <p:cond delay="0"/>
                                          </p:stCondLst>
                                        </p:cTn>
                                        <p:tgtEl>
                                          <p:spTgt spid="41"/>
                                        </p:tgtEl>
                                      </p:cBhvr>
                                    </p:animEffect>
                                    <p:anim calcmode="lin" valueType="num">
                                      <p:cBhvr>
                                        <p:cTn id="61"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66" dur="26">
                                          <p:stCondLst>
                                            <p:cond delay="650"/>
                                          </p:stCondLst>
                                        </p:cTn>
                                        <p:tgtEl>
                                          <p:spTgt spid="41"/>
                                        </p:tgtEl>
                                      </p:cBhvr>
                                      <p:to x="100000" y="60000"/>
                                    </p:animScale>
                                    <p:animScale>
                                      <p:cBhvr>
                                        <p:cTn id="67" dur="166" decel="50000">
                                          <p:stCondLst>
                                            <p:cond delay="676"/>
                                          </p:stCondLst>
                                        </p:cTn>
                                        <p:tgtEl>
                                          <p:spTgt spid="41"/>
                                        </p:tgtEl>
                                      </p:cBhvr>
                                      <p:to x="100000" y="100000"/>
                                    </p:animScale>
                                    <p:animScale>
                                      <p:cBhvr>
                                        <p:cTn id="68" dur="26">
                                          <p:stCondLst>
                                            <p:cond delay="1312"/>
                                          </p:stCondLst>
                                        </p:cTn>
                                        <p:tgtEl>
                                          <p:spTgt spid="41"/>
                                        </p:tgtEl>
                                      </p:cBhvr>
                                      <p:to x="100000" y="80000"/>
                                    </p:animScale>
                                    <p:animScale>
                                      <p:cBhvr>
                                        <p:cTn id="69" dur="166" decel="50000">
                                          <p:stCondLst>
                                            <p:cond delay="1338"/>
                                          </p:stCondLst>
                                        </p:cTn>
                                        <p:tgtEl>
                                          <p:spTgt spid="41"/>
                                        </p:tgtEl>
                                      </p:cBhvr>
                                      <p:to x="100000" y="100000"/>
                                    </p:animScale>
                                    <p:animScale>
                                      <p:cBhvr>
                                        <p:cTn id="70" dur="26">
                                          <p:stCondLst>
                                            <p:cond delay="1642"/>
                                          </p:stCondLst>
                                        </p:cTn>
                                        <p:tgtEl>
                                          <p:spTgt spid="41"/>
                                        </p:tgtEl>
                                      </p:cBhvr>
                                      <p:to x="100000" y="90000"/>
                                    </p:animScale>
                                    <p:animScale>
                                      <p:cBhvr>
                                        <p:cTn id="71" dur="166" decel="50000">
                                          <p:stCondLst>
                                            <p:cond delay="1668"/>
                                          </p:stCondLst>
                                        </p:cTn>
                                        <p:tgtEl>
                                          <p:spTgt spid="41"/>
                                        </p:tgtEl>
                                      </p:cBhvr>
                                      <p:to x="100000" y="100000"/>
                                    </p:animScale>
                                    <p:animScale>
                                      <p:cBhvr>
                                        <p:cTn id="72" dur="26">
                                          <p:stCondLst>
                                            <p:cond delay="1808"/>
                                          </p:stCondLst>
                                        </p:cTn>
                                        <p:tgtEl>
                                          <p:spTgt spid="41"/>
                                        </p:tgtEl>
                                      </p:cBhvr>
                                      <p:to x="100000" y="95000"/>
                                    </p:animScale>
                                    <p:animScale>
                                      <p:cBhvr>
                                        <p:cTn id="73" dur="166" decel="50000">
                                          <p:stCondLst>
                                            <p:cond delay="1834"/>
                                          </p:stCondLst>
                                        </p:cTn>
                                        <p:tgtEl>
                                          <p:spTgt spid="41"/>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58"/>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59"/>
                                        </p:tgtEl>
                                        <p:attrNameLst>
                                          <p:attrName>style.visibility</p:attrName>
                                        </p:attrNameLst>
                                      </p:cBhvr>
                                      <p:to>
                                        <p:strVal val="visible"/>
                                      </p:to>
                                    </p:set>
                                  </p:childTnLst>
                                </p:cTn>
                              </p:par>
                              <p:par>
                                <p:cTn id="82" presetID="26" presetClass="entr" presetSubtype="0" fill="hold" nodeType="withEffect">
                                  <p:stCondLst>
                                    <p:cond delay="0"/>
                                  </p:stCondLst>
                                  <p:childTnLst>
                                    <p:set>
                                      <p:cBhvr>
                                        <p:cTn id="83" dur="1" fill="hold">
                                          <p:stCondLst>
                                            <p:cond delay="0"/>
                                          </p:stCondLst>
                                        </p:cTn>
                                        <p:tgtEl>
                                          <p:spTgt spid="2"/>
                                        </p:tgtEl>
                                        <p:attrNameLst>
                                          <p:attrName>style.visibility</p:attrName>
                                        </p:attrNameLst>
                                      </p:cBhvr>
                                      <p:to>
                                        <p:strVal val="visible"/>
                                      </p:to>
                                    </p:set>
                                    <p:animEffect transition="in" filter="wipe(down)">
                                      <p:cBhvr>
                                        <p:cTn id="84" dur="580">
                                          <p:stCondLst>
                                            <p:cond delay="0"/>
                                          </p:stCondLst>
                                        </p:cTn>
                                        <p:tgtEl>
                                          <p:spTgt spid="2"/>
                                        </p:tgtEl>
                                      </p:cBhvr>
                                    </p:animEffect>
                                    <p:anim calcmode="lin" valueType="num">
                                      <p:cBhvr>
                                        <p:cTn id="8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90" dur="26">
                                          <p:stCondLst>
                                            <p:cond delay="650"/>
                                          </p:stCondLst>
                                        </p:cTn>
                                        <p:tgtEl>
                                          <p:spTgt spid="2"/>
                                        </p:tgtEl>
                                      </p:cBhvr>
                                      <p:to x="100000" y="60000"/>
                                    </p:animScale>
                                    <p:animScale>
                                      <p:cBhvr>
                                        <p:cTn id="91" dur="166" decel="50000">
                                          <p:stCondLst>
                                            <p:cond delay="676"/>
                                          </p:stCondLst>
                                        </p:cTn>
                                        <p:tgtEl>
                                          <p:spTgt spid="2"/>
                                        </p:tgtEl>
                                      </p:cBhvr>
                                      <p:to x="100000" y="100000"/>
                                    </p:animScale>
                                    <p:animScale>
                                      <p:cBhvr>
                                        <p:cTn id="92" dur="26">
                                          <p:stCondLst>
                                            <p:cond delay="1312"/>
                                          </p:stCondLst>
                                        </p:cTn>
                                        <p:tgtEl>
                                          <p:spTgt spid="2"/>
                                        </p:tgtEl>
                                      </p:cBhvr>
                                      <p:to x="100000" y="80000"/>
                                    </p:animScale>
                                    <p:animScale>
                                      <p:cBhvr>
                                        <p:cTn id="93" dur="166" decel="50000">
                                          <p:stCondLst>
                                            <p:cond delay="1338"/>
                                          </p:stCondLst>
                                        </p:cTn>
                                        <p:tgtEl>
                                          <p:spTgt spid="2"/>
                                        </p:tgtEl>
                                      </p:cBhvr>
                                      <p:to x="100000" y="100000"/>
                                    </p:animScale>
                                    <p:animScale>
                                      <p:cBhvr>
                                        <p:cTn id="94" dur="26">
                                          <p:stCondLst>
                                            <p:cond delay="1642"/>
                                          </p:stCondLst>
                                        </p:cTn>
                                        <p:tgtEl>
                                          <p:spTgt spid="2"/>
                                        </p:tgtEl>
                                      </p:cBhvr>
                                      <p:to x="100000" y="90000"/>
                                    </p:animScale>
                                    <p:animScale>
                                      <p:cBhvr>
                                        <p:cTn id="95" dur="166" decel="50000">
                                          <p:stCondLst>
                                            <p:cond delay="1668"/>
                                          </p:stCondLst>
                                        </p:cTn>
                                        <p:tgtEl>
                                          <p:spTgt spid="2"/>
                                        </p:tgtEl>
                                      </p:cBhvr>
                                      <p:to x="100000" y="100000"/>
                                    </p:animScale>
                                    <p:animScale>
                                      <p:cBhvr>
                                        <p:cTn id="96" dur="26">
                                          <p:stCondLst>
                                            <p:cond delay="1808"/>
                                          </p:stCondLst>
                                        </p:cTn>
                                        <p:tgtEl>
                                          <p:spTgt spid="2"/>
                                        </p:tgtEl>
                                      </p:cBhvr>
                                      <p:to x="100000" y="95000"/>
                                    </p:animScale>
                                    <p:animScale>
                                      <p:cBhvr>
                                        <p:cTn id="97" dur="166" decel="50000">
                                          <p:stCondLst>
                                            <p:cond delay="1834"/>
                                          </p:stCondLst>
                                        </p:cTn>
                                        <p:tgtEl>
                                          <p:spTgt spid="2"/>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60"/>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62"/>
                                        </p:tgtEl>
                                        <p:attrNameLst>
                                          <p:attrName>style.visibility</p:attrName>
                                        </p:attrNameLst>
                                      </p:cBhvr>
                                      <p:to>
                                        <p:strVal val="visible"/>
                                      </p:to>
                                    </p:set>
                                  </p:childTnLst>
                                </p:cTn>
                              </p:par>
                              <p:par>
                                <p:cTn id="106" presetID="26" presetClass="entr" presetSubtype="0" fill="hold" nodeType="with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wipe(down)">
                                      <p:cBhvr>
                                        <p:cTn id="108" dur="580">
                                          <p:stCondLst>
                                            <p:cond delay="0"/>
                                          </p:stCondLst>
                                        </p:cTn>
                                        <p:tgtEl>
                                          <p:spTgt spid="66"/>
                                        </p:tgtEl>
                                      </p:cBhvr>
                                    </p:animEffect>
                                    <p:anim calcmode="lin" valueType="num">
                                      <p:cBhvr>
                                        <p:cTn id="109"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114" dur="26">
                                          <p:stCondLst>
                                            <p:cond delay="650"/>
                                          </p:stCondLst>
                                        </p:cTn>
                                        <p:tgtEl>
                                          <p:spTgt spid="66"/>
                                        </p:tgtEl>
                                      </p:cBhvr>
                                      <p:to x="100000" y="60000"/>
                                    </p:animScale>
                                    <p:animScale>
                                      <p:cBhvr>
                                        <p:cTn id="115" dur="166" decel="50000">
                                          <p:stCondLst>
                                            <p:cond delay="676"/>
                                          </p:stCondLst>
                                        </p:cTn>
                                        <p:tgtEl>
                                          <p:spTgt spid="66"/>
                                        </p:tgtEl>
                                      </p:cBhvr>
                                      <p:to x="100000" y="100000"/>
                                    </p:animScale>
                                    <p:animScale>
                                      <p:cBhvr>
                                        <p:cTn id="116" dur="26">
                                          <p:stCondLst>
                                            <p:cond delay="1312"/>
                                          </p:stCondLst>
                                        </p:cTn>
                                        <p:tgtEl>
                                          <p:spTgt spid="66"/>
                                        </p:tgtEl>
                                      </p:cBhvr>
                                      <p:to x="100000" y="80000"/>
                                    </p:animScale>
                                    <p:animScale>
                                      <p:cBhvr>
                                        <p:cTn id="117" dur="166" decel="50000">
                                          <p:stCondLst>
                                            <p:cond delay="1338"/>
                                          </p:stCondLst>
                                        </p:cTn>
                                        <p:tgtEl>
                                          <p:spTgt spid="66"/>
                                        </p:tgtEl>
                                      </p:cBhvr>
                                      <p:to x="100000" y="100000"/>
                                    </p:animScale>
                                    <p:animScale>
                                      <p:cBhvr>
                                        <p:cTn id="118" dur="26">
                                          <p:stCondLst>
                                            <p:cond delay="1642"/>
                                          </p:stCondLst>
                                        </p:cTn>
                                        <p:tgtEl>
                                          <p:spTgt spid="66"/>
                                        </p:tgtEl>
                                      </p:cBhvr>
                                      <p:to x="100000" y="90000"/>
                                    </p:animScale>
                                    <p:animScale>
                                      <p:cBhvr>
                                        <p:cTn id="119" dur="166" decel="50000">
                                          <p:stCondLst>
                                            <p:cond delay="1668"/>
                                          </p:stCondLst>
                                        </p:cTn>
                                        <p:tgtEl>
                                          <p:spTgt spid="66"/>
                                        </p:tgtEl>
                                      </p:cBhvr>
                                      <p:to x="100000" y="100000"/>
                                    </p:animScale>
                                    <p:animScale>
                                      <p:cBhvr>
                                        <p:cTn id="120" dur="26">
                                          <p:stCondLst>
                                            <p:cond delay="1808"/>
                                          </p:stCondLst>
                                        </p:cTn>
                                        <p:tgtEl>
                                          <p:spTgt spid="66"/>
                                        </p:tgtEl>
                                      </p:cBhvr>
                                      <p:to x="100000" y="95000"/>
                                    </p:animScale>
                                    <p:animScale>
                                      <p:cBhvr>
                                        <p:cTn id="121" dur="166" decel="50000">
                                          <p:stCondLst>
                                            <p:cond delay="1834"/>
                                          </p:stCondLst>
                                        </p:cTn>
                                        <p:tgtEl>
                                          <p:spTgt spid="66"/>
                                        </p:tgtEl>
                                      </p:cBhvr>
                                      <p:to x="100000" y="100000"/>
                                    </p:animScale>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61"/>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6" grpId="0"/>
      <p:bldP spid="57" grpId="0"/>
      <p:bldP spid="58" grpId="0"/>
      <p:bldP spid="59" grpId="0"/>
      <p:bldP spid="60" grpId="0"/>
      <p:bldP spid="61" grpId="0"/>
      <p:bldP spid="62" grpId="0"/>
      <p:bldP spid="63" grpId="0"/>
      <p:bldP spid="64"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6/62/Stars-high-mountain-sky_-_West_Virginia_-_ForestWa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1968" y="0"/>
            <a:ext cx="12192000" cy="1200329"/>
          </a:xfrm>
          <a:prstGeom prst="rect">
            <a:avLst/>
          </a:prstGeom>
          <a:noFill/>
        </p:spPr>
        <p:txBody>
          <a:bodyPr wrap="square" rtlCol="0">
            <a:spAutoFit/>
          </a:bodyPr>
          <a:lstStyle/>
          <a:p>
            <a:pPr algn="ctr"/>
            <a:r>
              <a:rPr lang="en-US" sz="7200" dirty="0">
                <a:solidFill>
                  <a:schemeClr val="bg1"/>
                </a:solidFill>
                <a:latin typeface="AR ESSENCE" panose="02000000000000000000" pitchFamily="2" charset="0"/>
              </a:rPr>
              <a:t>Spirit Children</a:t>
            </a:r>
          </a:p>
        </p:txBody>
      </p:sp>
      <p:sp>
        <p:nvSpPr>
          <p:cNvPr id="2" name="Rectangle 1"/>
          <p:cNvSpPr/>
          <p:nvPr/>
        </p:nvSpPr>
        <p:spPr>
          <a:xfrm>
            <a:off x="1700657" y="1495656"/>
            <a:ext cx="9374781" cy="2862322"/>
          </a:xfrm>
          <a:prstGeom prst="rect">
            <a:avLst/>
          </a:prstGeom>
        </p:spPr>
        <p:txBody>
          <a:bodyPr wrap="square">
            <a:spAutoFit/>
          </a:bodyPr>
          <a:lstStyle/>
          <a:p>
            <a:pPr fontAlgn="base"/>
            <a:r>
              <a:rPr lang="en-US" dirty="0">
                <a:solidFill>
                  <a:schemeClr val="bg1"/>
                </a:solidFill>
              </a:rPr>
              <a:t>“We lived as spirit children of our Father in Heaven before we were born on this earth. We were not, however, like our Heavenly Father, nor could we ever become like Him and enjoy all the blessings that He enjoys without the experience of living in mortality with a physical body.</a:t>
            </a:r>
          </a:p>
          <a:p>
            <a:pPr fontAlgn="base"/>
            <a:endParaRPr lang="en-US" dirty="0">
              <a:solidFill>
                <a:schemeClr val="bg1"/>
              </a:solidFill>
            </a:endParaRPr>
          </a:p>
          <a:p>
            <a:pPr fontAlgn="base"/>
            <a:r>
              <a:rPr lang="en-US" dirty="0">
                <a:solidFill>
                  <a:schemeClr val="bg1"/>
                </a:solidFill>
              </a:rPr>
              <a:t>“God’s whole purpose—His work and His glory—is to enable each of us to enjoy all His blessings. He has provided a perfect plan to accomplish His purpose. We understood and accepted this plan before we came to the earth. …</a:t>
            </a:r>
          </a:p>
          <a:p>
            <a:pPr fontAlgn="base"/>
            <a:endParaRPr lang="en-US" dirty="0">
              <a:solidFill>
                <a:schemeClr val="bg1"/>
              </a:solidFill>
            </a:endParaRPr>
          </a:p>
          <a:p>
            <a:pPr fontAlgn="base"/>
            <a:r>
              <a:rPr lang="en-US" dirty="0">
                <a:solidFill>
                  <a:schemeClr val="bg1"/>
                </a:solidFill>
              </a:rPr>
              <a:t>“In order to progress and become like God, each of us had to obtain a body and be tested during a time of probation on the earth” (</a:t>
            </a:r>
            <a:r>
              <a:rPr lang="en-US" i="1" dirty="0">
                <a:solidFill>
                  <a:schemeClr val="bg1"/>
                </a:solidFill>
              </a:rPr>
              <a:t>1</a:t>
            </a:r>
            <a:r>
              <a:rPr lang="en-US" dirty="0">
                <a:solidFill>
                  <a:schemeClr val="bg1"/>
                </a:solidFill>
              </a:rPr>
              <a:t>)</a:t>
            </a:r>
          </a:p>
        </p:txBody>
      </p:sp>
      <p:grpSp>
        <p:nvGrpSpPr>
          <p:cNvPr id="3" name="Group 2"/>
          <p:cNvGrpSpPr/>
          <p:nvPr/>
        </p:nvGrpSpPr>
        <p:grpSpPr>
          <a:xfrm>
            <a:off x="619709" y="4948687"/>
            <a:ext cx="2760560" cy="1622725"/>
            <a:chOff x="1935325" y="4370189"/>
            <a:chExt cx="2760560" cy="1622725"/>
          </a:xfrm>
          <a:solidFill>
            <a:schemeClr val="bg1"/>
          </a:solidFill>
        </p:grpSpPr>
        <p:grpSp>
          <p:nvGrpSpPr>
            <p:cNvPr id="51" name="Group 15"/>
            <p:cNvGrpSpPr/>
            <p:nvPr/>
          </p:nvGrpSpPr>
          <p:grpSpPr>
            <a:xfrm>
              <a:off x="1935325" y="4370189"/>
              <a:ext cx="651474" cy="1622725"/>
              <a:chOff x="5891782" y="1905000"/>
              <a:chExt cx="1271017" cy="3165915"/>
            </a:xfrm>
            <a:grpFill/>
          </p:grpSpPr>
          <p:sp>
            <p:nvSpPr>
              <p:cNvPr id="52" name="Oval 9"/>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10"/>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11"/>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12"/>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13"/>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23"/>
            <p:cNvGrpSpPr/>
            <p:nvPr/>
          </p:nvGrpSpPr>
          <p:grpSpPr>
            <a:xfrm>
              <a:off x="2638354" y="4370189"/>
              <a:ext cx="651474" cy="1622725"/>
              <a:chOff x="7162800" y="1828800"/>
              <a:chExt cx="1271017" cy="3165915"/>
            </a:xfrm>
            <a:grpFill/>
          </p:grpSpPr>
          <p:sp>
            <p:nvSpPr>
              <p:cNvPr id="58" name="Oval 4"/>
              <p:cNvSpPr/>
              <p:nvPr/>
            </p:nvSpPr>
            <p:spPr>
              <a:xfrm>
                <a:off x="7290818" y="18288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
              <p:cNvSpPr/>
              <p:nvPr/>
            </p:nvSpPr>
            <p:spPr>
              <a:xfrm rot="2423263">
                <a:off x="7315202"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6"/>
              <p:cNvSpPr/>
              <p:nvPr/>
            </p:nvSpPr>
            <p:spPr>
              <a:xfrm rot="18657015">
                <a:off x="7872000" y="42746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7"/>
              <p:cNvSpPr/>
              <p:nvPr/>
            </p:nvSpPr>
            <p:spPr>
              <a:xfrm rot="5400000">
                <a:off x="7607809" y="27209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8"/>
              <p:cNvSpPr/>
              <p:nvPr/>
            </p:nvSpPr>
            <p:spPr>
              <a:xfrm>
                <a:off x="7315200" y="2743200"/>
                <a:ext cx="990600" cy="1828800"/>
              </a:xfrm>
              <a:prstGeom prst="trapezoid">
                <a:avLst>
                  <a:gd name="adj" fmla="val 3357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15"/>
            <p:cNvGrpSpPr/>
            <p:nvPr/>
          </p:nvGrpSpPr>
          <p:grpSpPr>
            <a:xfrm>
              <a:off x="3341382" y="4370189"/>
              <a:ext cx="651474" cy="1622725"/>
              <a:chOff x="5891782" y="1905000"/>
              <a:chExt cx="1271017" cy="3165915"/>
            </a:xfrm>
            <a:grpFill/>
          </p:grpSpPr>
          <p:sp>
            <p:nvSpPr>
              <p:cNvPr id="64" name="Oval 63"/>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23"/>
            <p:cNvGrpSpPr/>
            <p:nvPr/>
          </p:nvGrpSpPr>
          <p:grpSpPr>
            <a:xfrm>
              <a:off x="4044411" y="4370189"/>
              <a:ext cx="651474" cy="1622725"/>
              <a:chOff x="7162800" y="1828800"/>
              <a:chExt cx="1271017" cy="3165915"/>
            </a:xfrm>
            <a:grpFill/>
          </p:grpSpPr>
          <p:sp>
            <p:nvSpPr>
              <p:cNvPr id="70" name="Oval 69"/>
              <p:cNvSpPr/>
              <p:nvPr/>
            </p:nvSpPr>
            <p:spPr>
              <a:xfrm>
                <a:off x="7290818" y="18288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rot="2423263">
                <a:off x="7315202"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rot="18657015">
                <a:off x="7872000" y="42746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rot="5400000">
                <a:off x="7607809" y="27209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a:off x="7315200" y="2743200"/>
                <a:ext cx="990600" cy="1828800"/>
              </a:xfrm>
              <a:prstGeom prst="trapezoid">
                <a:avLst>
                  <a:gd name="adj" fmla="val 3357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0" name="Group 99"/>
          <p:cNvGrpSpPr/>
          <p:nvPr/>
        </p:nvGrpSpPr>
        <p:grpSpPr>
          <a:xfrm>
            <a:off x="3431824" y="4944285"/>
            <a:ext cx="2760560" cy="1622725"/>
            <a:chOff x="1935325" y="4370189"/>
            <a:chExt cx="2760560" cy="1622725"/>
          </a:xfrm>
          <a:solidFill>
            <a:schemeClr val="bg1"/>
          </a:solidFill>
        </p:grpSpPr>
        <p:grpSp>
          <p:nvGrpSpPr>
            <p:cNvPr id="101" name="Group 15"/>
            <p:cNvGrpSpPr/>
            <p:nvPr/>
          </p:nvGrpSpPr>
          <p:grpSpPr>
            <a:xfrm>
              <a:off x="1935325" y="4370189"/>
              <a:ext cx="651474" cy="1622725"/>
              <a:chOff x="5891782" y="1905000"/>
              <a:chExt cx="1271017" cy="3165915"/>
            </a:xfrm>
            <a:grpFill/>
          </p:grpSpPr>
          <p:sp>
            <p:nvSpPr>
              <p:cNvPr id="120" name="Oval 9"/>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0"/>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1"/>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12"/>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3"/>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23"/>
            <p:cNvGrpSpPr/>
            <p:nvPr/>
          </p:nvGrpSpPr>
          <p:grpSpPr>
            <a:xfrm>
              <a:off x="2638354" y="4370189"/>
              <a:ext cx="651474" cy="1622725"/>
              <a:chOff x="7162800" y="1828800"/>
              <a:chExt cx="1271017" cy="3165915"/>
            </a:xfrm>
            <a:grpFill/>
          </p:grpSpPr>
          <p:sp>
            <p:nvSpPr>
              <p:cNvPr id="115" name="Oval 4"/>
              <p:cNvSpPr/>
              <p:nvPr/>
            </p:nvSpPr>
            <p:spPr>
              <a:xfrm>
                <a:off x="7290818" y="18288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5"/>
              <p:cNvSpPr/>
              <p:nvPr/>
            </p:nvSpPr>
            <p:spPr>
              <a:xfrm rot="2423263">
                <a:off x="7315202"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6"/>
              <p:cNvSpPr/>
              <p:nvPr/>
            </p:nvSpPr>
            <p:spPr>
              <a:xfrm rot="18657015">
                <a:off x="7872000" y="42746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7"/>
              <p:cNvSpPr/>
              <p:nvPr/>
            </p:nvSpPr>
            <p:spPr>
              <a:xfrm rot="5400000">
                <a:off x="7607809" y="27209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8"/>
              <p:cNvSpPr/>
              <p:nvPr/>
            </p:nvSpPr>
            <p:spPr>
              <a:xfrm>
                <a:off x="7315200" y="2743200"/>
                <a:ext cx="990600" cy="1828800"/>
              </a:xfrm>
              <a:prstGeom prst="trapezoid">
                <a:avLst>
                  <a:gd name="adj" fmla="val 3357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5"/>
            <p:cNvGrpSpPr/>
            <p:nvPr/>
          </p:nvGrpSpPr>
          <p:grpSpPr>
            <a:xfrm>
              <a:off x="3341382" y="4370189"/>
              <a:ext cx="651474" cy="1622725"/>
              <a:chOff x="5891782" y="1905000"/>
              <a:chExt cx="1271017" cy="3165915"/>
            </a:xfrm>
            <a:grpFill/>
          </p:grpSpPr>
          <p:sp>
            <p:nvSpPr>
              <p:cNvPr id="110" name="Oval 109"/>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23"/>
            <p:cNvGrpSpPr/>
            <p:nvPr/>
          </p:nvGrpSpPr>
          <p:grpSpPr>
            <a:xfrm>
              <a:off x="4044411" y="4370189"/>
              <a:ext cx="651474" cy="1622725"/>
              <a:chOff x="7162800" y="1828800"/>
              <a:chExt cx="1271017" cy="3165915"/>
            </a:xfrm>
            <a:grpFill/>
          </p:grpSpPr>
          <p:sp>
            <p:nvSpPr>
              <p:cNvPr id="105" name="Oval 104"/>
              <p:cNvSpPr/>
              <p:nvPr/>
            </p:nvSpPr>
            <p:spPr>
              <a:xfrm>
                <a:off x="7290818" y="18288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rot="2423263">
                <a:off x="7315202"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106"/>
              <p:cNvSpPr/>
              <p:nvPr/>
            </p:nvSpPr>
            <p:spPr>
              <a:xfrm rot="18657015">
                <a:off x="7872000" y="42746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7"/>
              <p:cNvSpPr/>
              <p:nvPr/>
            </p:nvSpPr>
            <p:spPr>
              <a:xfrm rot="5400000">
                <a:off x="7607809" y="27209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a:off x="7315200" y="2743200"/>
                <a:ext cx="990600" cy="1828800"/>
              </a:xfrm>
              <a:prstGeom prst="trapezoid">
                <a:avLst>
                  <a:gd name="adj" fmla="val 3357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5" name="Group 124"/>
          <p:cNvGrpSpPr/>
          <p:nvPr/>
        </p:nvGrpSpPr>
        <p:grpSpPr>
          <a:xfrm>
            <a:off x="6268935" y="4951409"/>
            <a:ext cx="2760560" cy="1622725"/>
            <a:chOff x="1935325" y="4370189"/>
            <a:chExt cx="2760560" cy="1622725"/>
          </a:xfrm>
          <a:solidFill>
            <a:schemeClr val="bg1"/>
          </a:solidFill>
        </p:grpSpPr>
        <p:grpSp>
          <p:nvGrpSpPr>
            <p:cNvPr id="126" name="Group 15"/>
            <p:cNvGrpSpPr/>
            <p:nvPr/>
          </p:nvGrpSpPr>
          <p:grpSpPr>
            <a:xfrm>
              <a:off x="1935325" y="4370189"/>
              <a:ext cx="651474" cy="1622725"/>
              <a:chOff x="5891782" y="1905000"/>
              <a:chExt cx="1271017" cy="3165915"/>
            </a:xfrm>
            <a:grpFill/>
          </p:grpSpPr>
          <p:sp>
            <p:nvSpPr>
              <p:cNvPr id="145" name="Oval 9"/>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0"/>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ed Rectangle 11"/>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2"/>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3"/>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23"/>
            <p:cNvGrpSpPr/>
            <p:nvPr/>
          </p:nvGrpSpPr>
          <p:grpSpPr>
            <a:xfrm>
              <a:off x="2638354" y="4370189"/>
              <a:ext cx="651474" cy="1622725"/>
              <a:chOff x="7162800" y="1828800"/>
              <a:chExt cx="1271017" cy="3165915"/>
            </a:xfrm>
            <a:grpFill/>
          </p:grpSpPr>
          <p:sp>
            <p:nvSpPr>
              <p:cNvPr id="140" name="Oval 4"/>
              <p:cNvSpPr/>
              <p:nvPr/>
            </p:nvSpPr>
            <p:spPr>
              <a:xfrm>
                <a:off x="7290818" y="18288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5"/>
              <p:cNvSpPr/>
              <p:nvPr/>
            </p:nvSpPr>
            <p:spPr>
              <a:xfrm rot="2423263">
                <a:off x="7315202"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6"/>
              <p:cNvSpPr/>
              <p:nvPr/>
            </p:nvSpPr>
            <p:spPr>
              <a:xfrm rot="18657015">
                <a:off x="7872000" y="42746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7"/>
              <p:cNvSpPr/>
              <p:nvPr/>
            </p:nvSpPr>
            <p:spPr>
              <a:xfrm rot="5400000">
                <a:off x="7607809" y="27209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8"/>
              <p:cNvSpPr/>
              <p:nvPr/>
            </p:nvSpPr>
            <p:spPr>
              <a:xfrm>
                <a:off x="7315200" y="2743200"/>
                <a:ext cx="990600" cy="1828800"/>
              </a:xfrm>
              <a:prstGeom prst="trapezoid">
                <a:avLst>
                  <a:gd name="adj" fmla="val 3357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5"/>
            <p:cNvGrpSpPr/>
            <p:nvPr/>
          </p:nvGrpSpPr>
          <p:grpSpPr>
            <a:xfrm>
              <a:off x="3341382" y="4370189"/>
              <a:ext cx="651474" cy="1622725"/>
              <a:chOff x="5891782" y="1905000"/>
              <a:chExt cx="1271017" cy="3165915"/>
            </a:xfrm>
            <a:grpFill/>
          </p:grpSpPr>
          <p:sp>
            <p:nvSpPr>
              <p:cNvPr id="135" name="Oval 134"/>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135"/>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136"/>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137"/>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23"/>
            <p:cNvGrpSpPr/>
            <p:nvPr/>
          </p:nvGrpSpPr>
          <p:grpSpPr>
            <a:xfrm>
              <a:off x="4044411" y="4370189"/>
              <a:ext cx="651474" cy="1622725"/>
              <a:chOff x="7162800" y="1828800"/>
              <a:chExt cx="1271017" cy="3165915"/>
            </a:xfrm>
            <a:grpFill/>
          </p:grpSpPr>
          <p:sp>
            <p:nvSpPr>
              <p:cNvPr id="130" name="Oval 129"/>
              <p:cNvSpPr/>
              <p:nvPr/>
            </p:nvSpPr>
            <p:spPr>
              <a:xfrm>
                <a:off x="7290818" y="18288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ed Rectangle 130"/>
              <p:cNvSpPr/>
              <p:nvPr/>
            </p:nvSpPr>
            <p:spPr>
              <a:xfrm rot="2423263">
                <a:off x="7315202"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ounded Rectangle 131"/>
              <p:cNvSpPr/>
              <p:nvPr/>
            </p:nvSpPr>
            <p:spPr>
              <a:xfrm rot="18657015">
                <a:off x="7872000" y="42746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132"/>
              <p:cNvSpPr/>
              <p:nvPr/>
            </p:nvSpPr>
            <p:spPr>
              <a:xfrm rot="5400000">
                <a:off x="7607809" y="27209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33"/>
              <p:cNvSpPr/>
              <p:nvPr/>
            </p:nvSpPr>
            <p:spPr>
              <a:xfrm>
                <a:off x="7315200" y="2743200"/>
                <a:ext cx="990600" cy="1828800"/>
              </a:xfrm>
              <a:prstGeom prst="trapezoid">
                <a:avLst>
                  <a:gd name="adj" fmla="val 3357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0" name="Group 149"/>
          <p:cNvGrpSpPr/>
          <p:nvPr/>
        </p:nvGrpSpPr>
        <p:grpSpPr>
          <a:xfrm>
            <a:off x="9108970" y="4951409"/>
            <a:ext cx="2760560" cy="1622725"/>
            <a:chOff x="1935325" y="4370189"/>
            <a:chExt cx="2760560" cy="1622725"/>
          </a:xfrm>
          <a:solidFill>
            <a:schemeClr val="bg1"/>
          </a:solidFill>
        </p:grpSpPr>
        <p:grpSp>
          <p:nvGrpSpPr>
            <p:cNvPr id="151" name="Group 15"/>
            <p:cNvGrpSpPr/>
            <p:nvPr/>
          </p:nvGrpSpPr>
          <p:grpSpPr>
            <a:xfrm>
              <a:off x="1935325" y="4370189"/>
              <a:ext cx="651474" cy="1622725"/>
              <a:chOff x="5891782" y="1905000"/>
              <a:chExt cx="1271017" cy="3165915"/>
            </a:xfrm>
            <a:grpFill/>
          </p:grpSpPr>
          <p:sp>
            <p:nvSpPr>
              <p:cNvPr id="170" name="Oval 9"/>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10"/>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ed Rectangle 11"/>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ed Rectangle 12"/>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ed Rectangle 13"/>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23"/>
            <p:cNvGrpSpPr/>
            <p:nvPr/>
          </p:nvGrpSpPr>
          <p:grpSpPr>
            <a:xfrm>
              <a:off x="2638354" y="4370189"/>
              <a:ext cx="651474" cy="1622725"/>
              <a:chOff x="7162800" y="1828800"/>
              <a:chExt cx="1271017" cy="3165915"/>
            </a:xfrm>
            <a:grpFill/>
          </p:grpSpPr>
          <p:sp>
            <p:nvSpPr>
              <p:cNvPr id="165" name="Oval 4"/>
              <p:cNvSpPr/>
              <p:nvPr/>
            </p:nvSpPr>
            <p:spPr>
              <a:xfrm>
                <a:off x="7290818" y="18288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5"/>
              <p:cNvSpPr/>
              <p:nvPr/>
            </p:nvSpPr>
            <p:spPr>
              <a:xfrm rot="2423263">
                <a:off x="7315202"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6"/>
              <p:cNvSpPr/>
              <p:nvPr/>
            </p:nvSpPr>
            <p:spPr>
              <a:xfrm rot="18657015">
                <a:off x="7872000" y="42746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7"/>
              <p:cNvSpPr/>
              <p:nvPr/>
            </p:nvSpPr>
            <p:spPr>
              <a:xfrm rot="5400000">
                <a:off x="7607809" y="27209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8"/>
              <p:cNvSpPr/>
              <p:nvPr/>
            </p:nvSpPr>
            <p:spPr>
              <a:xfrm>
                <a:off x="7315200" y="2743200"/>
                <a:ext cx="990600" cy="1828800"/>
              </a:xfrm>
              <a:prstGeom prst="trapezoid">
                <a:avLst>
                  <a:gd name="adj" fmla="val 3357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15"/>
            <p:cNvGrpSpPr/>
            <p:nvPr/>
          </p:nvGrpSpPr>
          <p:grpSpPr>
            <a:xfrm>
              <a:off x="3341382" y="4370189"/>
              <a:ext cx="651474" cy="1622725"/>
              <a:chOff x="5891782" y="1905000"/>
              <a:chExt cx="1271017" cy="3165915"/>
            </a:xfrm>
            <a:grpFill/>
          </p:grpSpPr>
          <p:sp>
            <p:nvSpPr>
              <p:cNvPr id="160" name="Oval 159"/>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ed Rectangle 160"/>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ed Rectangle 161"/>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ed Rectangle 162"/>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ed Rectangle 163"/>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23"/>
            <p:cNvGrpSpPr/>
            <p:nvPr/>
          </p:nvGrpSpPr>
          <p:grpSpPr>
            <a:xfrm>
              <a:off x="4044411" y="4370189"/>
              <a:ext cx="651474" cy="1622725"/>
              <a:chOff x="7162800" y="1828800"/>
              <a:chExt cx="1271017" cy="3165915"/>
            </a:xfrm>
            <a:grpFill/>
          </p:grpSpPr>
          <p:sp>
            <p:nvSpPr>
              <p:cNvPr id="155" name="Oval 154"/>
              <p:cNvSpPr/>
              <p:nvPr/>
            </p:nvSpPr>
            <p:spPr>
              <a:xfrm>
                <a:off x="7290818" y="18288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rot="2423263">
                <a:off x="7315202"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rot="18657015">
                <a:off x="7872000" y="42746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157"/>
              <p:cNvSpPr/>
              <p:nvPr/>
            </p:nvSpPr>
            <p:spPr>
              <a:xfrm rot="5400000">
                <a:off x="7607809" y="27209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rapezoid 158"/>
              <p:cNvSpPr/>
              <p:nvPr/>
            </p:nvSpPr>
            <p:spPr>
              <a:xfrm>
                <a:off x="7315200" y="2743200"/>
                <a:ext cx="990600" cy="1828800"/>
              </a:xfrm>
              <a:prstGeom prst="trapezoid">
                <a:avLst>
                  <a:gd name="adj" fmla="val 3357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69427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load.wikimedia.org/wikipedia/commons/6/62/Stars-high-mountain-sky_-_West_Virginia_-_ForestWa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5056" y="779961"/>
            <a:ext cx="4626429" cy="5909310"/>
          </a:xfrm>
          <a:prstGeom prst="rect">
            <a:avLst/>
          </a:prstGeom>
          <a:noFill/>
        </p:spPr>
        <p:txBody>
          <a:bodyPr wrap="square" rtlCol="0">
            <a:spAutoFit/>
          </a:bodyPr>
          <a:lstStyle/>
          <a:p>
            <a:endParaRPr lang="en-US" dirty="0">
              <a:solidFill>
                <a:schemeClr val="bg1"/>
              </a:solidFill>
            </a:endParaRPr>
          </a:p>
          <a:p>
            <a:r>
              <a:rPr lang="en-US" dirty="0">
                <a:solidFill>
                  <a:schemeClr val="bg1"/>
                </a:solidFill>
              </a:rPr>
              <a:t>How do we get in the Celestial Kingdom?</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Celestial Kingdom</a:t>
            </a:r>
          </a:p>
          <a:p>
            <a:endParaRPr lang="en-US" dirty="0">
              <a:solidFill>
                <a:schemeClr val="bg1"/>
              </a:solidFill>
            </a:endParaRPr>
          </a:p>
          <a:p>
            <a:r>
              <a:rPr lang="en-US" dirty="0">
                <a:solidFill>
                  <a:schemeClr val="bg1"/>
                </a:solidFill>
              </a:rPr>
              <a:t>What happens in the highest degree of the Celestial Kingdom that doesn’t anywhere else?</a:t>
            </a:r>
          </a:p>
          <a:p>
            <a:endParaRPr lang="en-US" dirty="0">
              <a:solidFill>
                <a:schemeClr val="bg1"/>
              </a:solidFill>
            </a:endParaRPr>
          </a:p>
          <a:p>
            <a:endParaRPr lang="en-US" dirty="0">
              <a:solidFill>
                <a:schemeClr val="bg1"/>
              </a:solidFill>
            </a:endParaRPr>
          </a:p>
          <a:p>
            <a:r>
              <a:rPr lang="en-US" dirty="0">
                <a:solidFill>
                  <a:schemeClr val="bg1"/>
                </a:solidFill>
              </a:rPr>
              <a:t>What is the condition of the telestial and terrestrial Kingdoms?</a:t>
            </a:r>
          </a:p>
          <a:p>
            <a:endParaRPr lang="en-US" dirty="0">
              <a:solidFill>
                <a:schemeClr val="bg1"/>
              </a:solidFill>
            </a:endParaRPr>
          </a:p>
          <a:p>
            <a:r>
              <a:rPr lang="en-US" dirty="0">
                <a:solidFill>
                  <a:schemeClr val="bg1"/>
                </a:solidFill>
              </a:rPr>
              <a:t>Can a person progress from one kingdom to another?</a:t>
            </a:r>
          </a:p>
          <a:p>
            <a:endParaRPr lang="en-US" dirty="0">
              <a:solidFill>
                <a:schemeClr val="bg1"/>
              </a:solidFill>
            </a:endParaRPr>
          </a:p>
          <a:p>
            <a:r>
              <a:rPr lang="en-US" dirty="0">
                <a:solidFill>
                  <a:schemeClr val="bg1"/>
                </a:solidFill>
              </a:rPr>
              <a:t>Can they progress from low part of Celestial to upper part?</a:t>
            </a:r>
          </a:p>
          <a:p>
            <a:endParaRPr lang="en-US" dirty="0">
              <a:solidFill>
                <a:schemeClr val="bg1"/>
              </a:solidFill>
            </a:endParaRPr>
          </a:p>
        </p:txBody>
      </p:sp>
      <p:sp>
        <p:nvSpPr>
          <p:cNvPr id="4" name="TextBox 3"/>
          <p:cNvSpPr txBox="1"/>
          <p:nvPr/>
        </p:nvSpPr>
        <p:spPr>
          <a:xfrm>
            <a:off x="4811485" y="1015663"/>
            <a:ext cx="4520067" cy="3877985"/>
          </a:xfrm>
          <a:prstGeom prst="rect">
            <a:avLst/>
          </a:prstGeom>
          <a:noFill/>
        </p:spPr>
        <p:txBody>
          <a:bodyPr wrap="square" rtlCol="0">
            <a:spAutoFit/>
          </a:bodyPr>
          <a:lstStyle/>
          <a:p>
            <a:r>
              <a:rPr lang="en-US" dirty="0">
                <a:solidFill>
                  <a:schemeClr val="bg1"/>
                </a:solidFill>
              </a:rPr>
              <a:t>Those who die before 8 years of age, Those who are baptized,  faithful, endowed, and sealed. Also those who have received their Calling and Election </a:t>
            </a:r>
            <a:r>
              <a:rPr lang="en-US" sz="1200" dirty="0">
                <a:solidFill>
                  <a:schemeClr val="bg1"/>
                </a:solidFill>
              </a:rPr>
              <a:t>(17) (20)</a:t>
            </a:r>
          </a:p>
          <a:p>
            <a:endParaRPr lang="en-US" dirty="0">
              <a:solidFill>
                <a:schemeClr val="bg1"/>
              </a:solidFill>
            </a:endParaRPr>
          </a:p>
          <a:p>
            <a:r>
              <a:rPr lang="en-US" dirty="0">
                <a:solidFill>
                  <a:schemeClr val="bg1"/>
                </a:solidFill>
              </a:rPr>
              <a:t>Read: D&amp;C 131—3 parts</a:t>
            </a:r>
          </a:p>
          <a:p>
            <a:endParaRPr lang="en-US" dirty="0">
              <a:solidFill>
                <a:schemeClr val="bg1"/>
              </a:solidFill>
            </a:endParaRPr>
          </a:p>
          <a:p>
            <a:r>
              <a:rPr lang="en-US" dirty="0">
                <a:solidFill>
                  <a:schemeClr val="bg1"/>
                </a:solidFill>
              </a:rPr>
              <a:t>Increase (have children) and creation of worlds</a:t>
            </a:r>
          </a:p>
          <a:p>
            <a:endParaRPr lang="en-US" dirty="0">
              <a:solidFill>
                <a:schemeClr val="bg1"/>
              </a:solidFill>
            </a:endParaRPr>
          </a:p>
          <a:p>
            <a:endParaRPr lang="en-US" dirty="0">
              <a:solidFill>
                <a:schemeClr val="bg1"/>
              </a:solidFill>
            </a:endParaRPr>
          </a:p>
          <a:p>
            <a:r>
              <a:rPr lang="en-US" dirty="0">
                <a:solidFill>
                  <a:schemeClr val="bg1"/>
                </a:solidFill>
              </a:rPr>
              <a:t>Those are separate and single </a:t>
            </a:r>
            <a:r>
              <a:rPr lang="en-US" sz="1200" dirty="0">
                <a:solidFill>
                  <a:schemeClr val="bg1"/>
                </a:solidFill>
              </a:rPr>
              <a:t>forever (D&amp;C 88:20-21) (18) (19) </a:t>
            </a:r>
            <a:endParaRPr lang="en-US" dirty="0">
              <a:solidFill>
                <a:schemeClr val="bg1"/>
              </a:solidFill>
            </a:endParaRPr>
          </a:p>
          <a:p>
            <a:endParaRPr lang="en-US" dirty="0">
              <a:solidFill>
                <a:schemeClr val="bg1"/>
              </a:solidFill>
            </a:endParaRPr>
          </a:p>
        </p:txBody>
      </p:sp>
      <p:grpSp>
        <p:nvGrpSpPr>
          <p:cNvPr id="7" name="Group 6"/>
          <p:cNvGrpSpPr/>
          <p:nvPr/>
        </p:nvGrpSpPr>
        <p:grpSpPr>
          <a:xfrm>
            <a:off x="9629997" y="389370"/>
            <a:ext cx="2263558" cy="2108844"/>
            <a:chOff x="9396080" y="303276"/>
            <a:chExt cx="2263558" cy="2108844"/>
          </a:xfrm>
        </p:grpSpPr>
        <p:sp>
          <p:nvSpPr>
            <p:cNvPr id="8" name="Oval 7"/>
            <p:cNvSpPr/>
            <p:nvPr/>
          </p:nvSpPr>
          <p:spPr>
            <a:xfrm>
              <a:off x="9396080" y="303276"/>
              <a:ext cx="2143325" cy="2108844"/>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50336" y="1115183"/>
              <a:ext cx="2109302" cy="369332"/>
            </a:xfrm>
            <a:prstGeom prst="rect">
              <a:avLst/>
            </a:prstGeom>
            <a:noFill/>
          </p:spPr>
          <p:txBody>
            <a:bodyPr wrap="square" rtlCol="0">
              <a:spAutoFit/>
            </a:bodyPr>
            <a:lstStyle/>
            <a:p>
              <a:r>
                <a:rPr lang="en-US" dirty="0"/>
                <a:t>Celestial Kingdom</a:t>
              </a:r>
            </a:p>
          </p:txBody>
        </p:sp>
      </p:gr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The Celestial, Terrestrial, and Telestial</a:t>
            </a:r>
          </a:p>
        </p:txBody>
      </p:sp>
      <p:grpSp>
        <p:nvGrpSpPr>
          <p:cNvPr id="10" name="Group 93"/>
          <p:cNvGrpSpPr/>
          <p:nvPr/>
        </p:nvGrpSpPr>
        <p:grpSpPr>
          <a:xfrm rot="5400000">
            <a:off x="10248167" y="1342157"/>
            <a:ext cx="906984" cy="1425750"/>
            <a:chOff x="1219200" y="1336880"/>
            <a:chExt cx="1774930" cy="2724382"/>
          </a:xfrm>
        </p:grpSpPr>
        <p:sp>
          <p:nvSpPr>
            <p:cNvPr id="11" name="Oval 10"/>
            <p:cNvSpPr/>
            <p:nvPr/>
          </p:nvSpPr>
          <p:spPr>
            <a:xfrm rot="19638581">
              <a:off x="1393929" y="1336880"/>
              <a:ext cx="1600201" cy="2724382"/>
            </a:xfrm>
            <a:prstGeom prst="ellipse">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371600" y="1752600"/>
              <a:ext cx="914400" cy="9144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loud 12"/>
            <p:cNvSpPr/>
            <p:nvPr/>
          </p:nvSpPr>
          <p:spPr>
            <a:xfrm rot="19132349">
              <a:off x="1219200" y="1828800"/>
              <a:ext cx="762000" cy="3048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148584">
              <a:off x="1960450" y="2387289"/>
              <a:ext cx="258094" cy="5334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20368391">
              <a:off x="1448079" y="2465277"/>
              <a:ext cx="240166" cy="47970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133600" y="2133600"/>
              <a:ext cx="228600" cy="42185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133600" y="2438400"/>
              <a:ext cx="152400" cy="1524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9746499" y="2871053"/>
            <a:ext cx="1777800" cy="1723461"/>
            <a:chOff x="9668299" y="2848673"/>
            <a:chExt cx="1777800" cy="1723461"/>
          </a:xfrm>
        </p:grpSpPr>
        <p:sp>
          <p:nvSpPr>
            <p:cNvPr id="19" name="Oval 18"/>
            <p:cNvSpPr/>
            <p:nvPr/>
          </p:nvSpPr>
          <p:spPr>
            <a:xfrm>
              <a:off x="9673173" y="2848673"/>
              <a:ext cx="1751641" cy="17234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9668299" y="3345914"/>
              <a:ext cx="1777800" cy="646331"/>
            </a:xfrm>
            <a:prstGeom prst="rect">
              <a:avLst/>
            </a:prstGeom>
            <a:noFill/>
          </p:spPr>
          <p:txBody>
            <a:bodyPr wrap="square" rtlCol="0">
              <a:spAutoFit/>
            </a:bodyPr>
            <a:lstStyle/>
            <a:p>
              <a:pPr algn="ctr"/>
              <a:r>
                <a:rPr lang="en-US" dirty="0"/>
                <a:t>Terrestrial Kingdom</a:t>
              </a:r>
            </a:p>
          </p:txBody>
        </p:sp>
      </p:grpSp>
      <p:grpSp>
        <p:nvGrpSpPr>
          <p:cNvPr id="21" name="Group 15"/>
          <p:cNvGrpSpPr/>
          <p:nvPr/>
        </p:nvGrpSpPr>
        <p:grpSpPr>
          <a:xfrm>
            <a:off x="9502008" y="3257500"/>
            <a:ext cx="564489" cy="1406058"/>
            <a:chOff x="5891782" y="1905000"/>
            <a:chExt cx="1271017" cy="3165915"/>
          </a:xfrm>
          <a:solidFill>
            <a:schemeClr val="accent1">
              <a:lumMod val="60000"/>
              <a:lumOff val="40000"/>
            </a:schemeClr>
          </a:solidFill>
        </p:grpSpPr>
        <p:sp>
          <p:nvSpPr>
            <p:cNvPr id="22" name="Oval 21"/>
            <p:cNvSpPr/>
            <p:nvPr/>
          </p:nvSpPr>
          <p:spPr>
            <a:xfrm>
              <a:off x="6019800" y="1905000"/>
              <a:ext cx="1016000" cy="1066800"/>
            </a:xfrm>
            <a:prstGeom prst="ellipse">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2423263">
              <a:off x="6044184" y="4385115"/>
              <a:ext cx="381000" cy="685800"/>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6324600" y="2819400"/>
              <a:ext cx="381000" cy="1828800"/>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18657015">
              <a:off x="6600982" y="4350807"/>
              <a:ext cx="381000" cy="685800"/>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5400000">
              <a:off x="6336791" y="2797105"/>
              <a:ext cx="381000" cy="1271017"/>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p:cNvSpPr/>
          <p:nvPr/>
        </p:nvSpPr>
        <p:spPr>
          <a:xfrm>
            <a:off x="4781023" y="4942662"/>
            <a:ext cx="6096000" cy="1846659"/>
          </a:xfrm>
          <a:prstGeom prst="rect">
            <a:avLst/>
          </a:prstGeom>
        </p:spPr>
        <p:txBody>
          <a:bodyPr>
            <a:spAutoFit/>
          </a:bodyPr>
          <a:lstStyle/>
          <a:p>
            <a:r>
              <a:rPr lang="en-US" dirty="0">
                <a:solidFill>
                  <a:schemeClr val="bg1"/>
                </a:solidFill>
              </a:rPr>
              <a:t>No—D&amp;C 29:29</a:t>
            </a:r>
          </a:p>
          <a:p>
            <a:endParaRPr lang="en-US" dirty="0">
              <a:solidFill>
                <a:schemeClr val="bg1"/>
              </a:solidFill>
            </a:endParaRPr>
          </a:p>
          <a:p>
            <a:endParaRPr lang="en-US" dirty="0">
              <a:solidFill>
                <a:schemeClr val="bg1"/>
              </a:solidFill>
            </a:endParaRPr>
          </a:p>
          <a:p>
            <a:r>
              <a:rPr lang="en-US" sz="6000" dirty="0">
                <a:solidFill>
                  <a:srgbClr val="FF0000"/>
                </a:solidFill>
              </a:rPr>
              <a:t>No</a:t>
            </a:r>
          </a:p>
        </p:txBody>
      </p:sp>
      <p:grpSp>
        <p:nvGrpSpPr>
          <p:cNvPr id="28" name="Group 27"/>
          <p:cNvGrpSpPr/>
          <p:nvPr/>
        </p:nvGrpSpPr>
        <p:grpSpPr>
          <a:xfrm>
            <a:off x="9779871" y="5222823"/>
            <a:ext cx="1777800" cy="1383472"/>
            <a:chOff x="9668299" y="5222823"/>
            <a:chExt cx="1777800" cy="1383472"/>
          </a:xfrm>
        </p:grpSpPr>
        <p:sp>
          <p:nvSpPr>
            <p:cNvPr id="29" name="Oval 28"/>
            <p:cNvSpPr/>
            <p:nvPr/>
          </p:nvSpPr>
          <p:spPr>
            <a:xfrm>
              <a:off x="9845946" y="5222823"/>
              <a:ext cx="1406093" cy="1383472"/>
            </a:xfrm>
            <a:prstGeom prst="ellipse">
              <a:avLst/>
            </a:prstGeom>
            <a:solidFill>
              <a:srgbClr val="D1B3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668299" y="5591393"/>
              <a:ext cx="1777800" cy="646331"/>
            </a:xfrm>
            <a:prstGeom prst="rect">
              <a:avLst/>
            </a:prstGeom>
            <a:noFill/>
          </p:spPr>
          <p:txBody>
            <a:bodyPr wrap="square" rtlCol="0">
              <a:spAutoFit/>
            </a:bodyPr>
            <a:lstStyle/>
            <a:p>
              <a:pPr algn="ctr"/>
              <a:r>
                <a:rPr lang="en-US" dirty="0"/>
                <a:t>Telestial Kingdom</a:t>
              </a:r>
            </a:p>
          </p:txBody>
        </p:sp>
      </p:grpSp>
      <p:grpSp>
        <p:nvGrpSpPr>
          <p:cNvPr id="31" name="Group 23"/>
          <p:cNvGrpSpPr/>
          <p:nvPr/>
        </p:nvGrpSpPr>
        <p:grpSpPr>
          <a:xfrm>
            <a:off x="9619341" y="5168190"/>
            <a:ext cx="564489" cy="1406058"/>
            <a:chOff x="7162800" y="1828800"/>
            <a:chExt cx="1271017" cy="3165915"/>
          </a:xfrm>
          <a:solidFill>
            <a:srgbClr val="7030A0"/>
          </a:solidFill>
        </p:grpSpPr>
        <p:sp>
          <p:nvSpPr>
            <p:cNvPr id="32" name="Oval 31"/>
            <p:cNvSpPr/>
            <p:nvPr/>
          </p:nvSpPr>
          <p:spPr>
            <a:xfrm>
              <a:off x="7290818" y="1828800"/>
              <a:ext cx="1016000" cy="1066800"/>
            </a:xfrm>
            <a:prstGeom prst="ellipse">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2423263">
              <a:off x="7315202" y="4308915"/>
              <a:ext cx="381000" cy="685800"/>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18657015">
              <a:off x="7872000" y="4274607"/>
              <a:ext cx="381000" cy="685800"/>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rot="5400000">
              <a:off x="7607809" y="2720905"/>
              <a:ext cx="381000" cy="1271017"/>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a:off x="7315200" y="2743200"/>
              <a:ext cx="990600" cy="1828800"/>
            </a:xfrm>
            <a:prstGeom prst="trapezoid">
              <a:avLst>
                <a:gd name="adj" fmla="val 33571"/>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quot;No&quot; Symbol 36"/>
          <p:cNvSpPr/>
          <p:nvPr/>
        </p:nvSpPr>
        <p:spPr>
          <a:xfrm>
            <a:off x="7240035" y="4581811"/>
            <a:ext cx="1683026" cy="1627772"/>
          </a:xfrm>
          <a:prstGeom prst="noSmoking">
            <a:avLst>
              <a:gd name="adj" fmla="val 973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4281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par>
                                <p:cTn id="27" presetID="3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 calcmode="lin" valueType="num">
                                      <p:cBhvr>
                                        <p:cTn id="31" dur="1000" fill="hold"/>
                                        <p:tgtEl>
                                          <p:spTgt spid="10"/>
                                        </p:tgtEl>
                                        <p:attrNameLst>
                                          <p:attrName>style.rotation</p:attrName>
                                        </p:attrNameLst>
                                      </p:cBhvr>
                                      <p:tavLst>
                                        <p:tav tm="0">
                                          <p:val>
                                            <p:fltVal val="90"/>
                                          </p:val>
                                        </p:tav>
                                        <p:tav tm="100000">
                                          <p:val>
                                            <p:fltVal val="0"/>
                                          </p:val>
                                        </p:tav>
                                      </p:tavLst>
                                    </p:anim>
                                    <p:animEffect transition="in" filter="fade">
                                      <p:cBhvr>
                                        <p:cTn id="32" dur="1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childTnLst>
                                </p:cTn>
                              </p:par>
                              <p:par>
                                <p:cTn id="41" presetID="16" presetClass="entr" presetSubtype="37"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arn(outVertical)">
                                      <p:cBhvr>
                                        <p:cTn id="43" dur="500"/>
                                        <p:tgtEl>
                                          <p:spTgt spid="21"/>
                                        </p:tgtEl>
                                      </p:cBhvr>
                                    </p:animEffect>
                                  </p:childTnLst>
                                </p:cTn>
                              </p:par>
                              <p:par>
                                <p:cTn id="44" presetID="16" presetClass="entr" presetSubtype="37"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barn(outVertical)">
                                      <p:cBhvr>
                                        <p:cTn id="46" dur="50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7">
                                            <p:txEl>
                                              <p:pRg st="0" end="0"/>
                                            </p:txEl>
                                          </p:spTgt>
                                        </p:tgtEl>
                                        <p:attrNameLst>
                                          <p:attrName>style.visibility</p:attrName>
                                        </p:attrNameLst>
                                      </p:cBhvr>
                                      <p:to>
                                        <p:strVal val="visible"/>
                                      </p:to>
                                    </p:set>
                                  </p:childTnLst>
                                </p:cTn>
                              </p:par>
                              <p:par>
                                <p:cTn id="55" presetID="53" presetClass="entr" presetSubtype="16"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p:cTn id="57" dur="500" fill="hold"/>
                                        <p:tgtEl>
                                          <p:spTgt spid="37"/>
                                        </p:tgtEl>
                                        <p:attrNameLst>
                                          <p:attrName>ppt_w</p:attrName>
                                        </p:attrNameLst>
                                      </p:cBhvr>
                                      <p:tavLst>
                                        <p:tav tm="0">
                                          <p:val>
                                            <p:fltVal val="0"/>
                                          </p:val>
                                        </p:tav>
                                        <p:tav tm="100000">
                                          <p:val>
                                            <p:strVal val="#ppt_w"/>
                                          </p:val>
                                        </p:tav>
                                      </p:tavLst>
                                    </p:anim>
                                    <p:anim calcmode="lin" valueType="num">
                                      <p:cBhvr>
                                        <p:cTn id="58" dur="500" fill="hold"/>
                                        <p:tgtEl>
                                          <p:spTgt spid="37"/>
                                        </p:tgtEl>
                                        <p:attrNameLst>
                                          <p:attrName>ppt_h</p:attrName>
                                        </p:attrNameLst>
                                      </p:cBhvr>
                                      <p:tavLst>
                                        <p:tav tm="0">
                                          <p:val>
                                            <p:fltVal val="0"/>
                                          </p:val>
                                        </p:tav>
                                        <p:tav tm="100000">
                                          <p:val>
                                            <p:strVal val="#ppt_h"/>
                                          </p:val>
                                        </p:tav>
                                      </p:tavLst>
                                    </p:anim>
                                    <p:animEffect transition="in" filter="fade">
                                      <p:cBhvr>
                                        <p:cTn id="59" dur="500"/>
                                        <p:tgtEl>
                                          <p:spTgt spid="37"/>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load.wikimedia.org/wikipedia/commons/6/62/Stars-high-mountain-sky_-_West_Virginia_-_ForestWa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6666" y="1015663"/>
            <a:ext cx="4822674" cy="5478423"/>
          </a:xfrm>
          <a:prstGeom prst="rect">
            <a:avLst/>
          </a:prstGeom>
          <a:noFill/>
        </p:spPr>
        <p:txBody>
          <a:bodyPr wrap="square" rtlCol="0">
            <a:spAutoFit/>
          </a:bodyPr>
          <a:lstStyle/>
          <a:p>
            <a:r>
              <a:rPr lang="en-US" sz="2800" dirty="0">
                <a:solidFill>
                  <a:schemeClr val="bg1"/>
                </a:solidFill>
              </a:rPr>
              <a:t>“There are two purposes for life in mortality. </a:t>
            </a:r>
          </a:p>
          <a:p>
            <a:endParaRPr lang="en-US" sz="2800" dirty="0">
              <a:solidFill>
                <a:schemeClr val="bg1"/>
              </a:solidFill>
            </a:endParaRPr>
          </a:p>
          <a:p>
            <a:r>
              <a:rPr lang="en-US" sz="2800" dirty="0">
                <a:solidFill>
                  <a:schemeClr val="bg1"/>
                </a:solidFill>
              </a:rPr>
              <a:t>The first is that we might gain experiences that we could not obtain in any other way. </a:t>
            </a:r>
          </a:p>
          <a:p>
            <a:endParaRPr lang="en-US" sz="2800" dirty="0">
              <a:solidFill>
                <a:schemeClr val="bg1"/>
              </a:solidFill>
            </a:endParaRPr>
          </a:p>
          <a:p>
            <a:r>
              <a:rPr lang="en-US" sz="2800" dirty="0">
                <a:solidFill>
                  <a:schemeClr val="bg1"/>
                </a:solidFill>
              </a:rPr>
              <a:t>The second is to obtain tabernacles of flesh and bones.</a:t>
            </a:r>
          </a:p>
          <a:p>
            <a:endParaRPr lang="en-US" sz="2800" dirty="0">
              <a:solidFill>
                <a:schemeClr val="bg1"/>
              </a:solidFill>
            </a:endParaRPr>
          </a:p>
          <a:p>
            <a:r>
              <a:rPr lang="en-US" sz="2800" dirty="0">
                <a:solidFill>
                  <a:schemeClr val="bg1"/>
                </a:solidFill>
              </a:rPr>
              <a:t>Both of these purposes are vital to the existence of man.” </a:t>
            </a:r>
          </a:p>
          <a:p>
            <a:r>
              <a:rPr lang="en-US" sz="1400" dirty="0">
                <a:solidFill>
                  <a:schemeClr val="bg1"/>
                </a:solidFill>
              </a:rPr>
              <a:t>(2)</a:t>
            </a:r>
          </a:p>
        </p:txBody>
      </p:sp>
      <p:sp>
        <p:nvSpPr>
          <p:cNvPr id="6" name="TextBox 5"/>
          <p:cNvSpPr txBox="1"/>
          <p:nvPr/>
        </p:nvSpPr>
        <p:spPr>
          <a:xfrm>
            <a:off x="0" y="-28261"/>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Purpose For Life</a:t>
            </a:r>
          </a:p>
        </p:txBody>
      </p:sp>
      <p:grpSp>
        <p:nvGrpSpPr>
          <p:cNvPr id="25" name="Group 24"/>
          <p:cNvGrpSpPr/>
          <p:nvPr/>
        </p:nvGrpSpPr>
        <p:grpSpPr>
          <a:xfrm>
            <a:off x="6663220" y="3343893"/>
            <a:ext cx="4084540" cy="2915094"/>
            <a:chOff x="228600" y="381000"/>
            <a:chExt cx="3505068" cy="2501531"/>
          </a:xfrm>
        </p:grpSpPr>
        <p:grpSp>
          <p:nvGrpSpPr>
            <p:cNvPr id="26" name="Group 25"/>
            <p:cNvGrpSpPr/>
            <p:nvPr/>
          </p:nvGrpSpPr>
          <p:grpSpPr>
            <a:xfrm>
              <a:off x="228600" y="381000"/>
              <a:ext cx="3505068" cy="2501531"/>
              <a:chOff x="534986" y="381000"/>
              <a:chExt cx="2637111" cy="2501531"/>
            </a:xfrm>
          </p:grpSpPr>
          <p:sp>
            <p:nvSpPr>
              <p:cNvPr id="28" name="Rectangle 27"/>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534986" y="384805"/>
                <a:ext cx="457200" cy="2497726"/>
                <a:chOff x="533400" y="381000"/>
                <a:chExt cx="457200" cy="2497726"/>
              </a:xfrm>
            </p:grpSpPr>
            <p:sp>
              <p:nvSpPr>
                <p:cNvPr id="35" name="Oval 34"/>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ounded Rectangle 35"/>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2714897" y="381000"/>
                <a:ext cx="457200" cy="2497726"/>
                <a:chOff x="2714897" y="457200"/>
                <a:chExt cx="457200" cy="2497726"/>
              </a:xfrm>
            </p:grpSpPr>
            <p:sp>
              <p:nvSpPr>
                <p:cNvPr id="31" name="Oval 30"/>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Rectangle 26"/>
            <p:cNvSpPr/>
            <p:nvPr/>
          </p:nvSpPr>
          <p:spPr>
            <a:xfrm>
              <a:off x="795478" y="1125054"/>
              <a:ext cx="2371313" cy="1135683"/>
            </a:xfrm>
            <a:prstGeom prst="rect">
              <a:avLst/>
            </a:prstGeom>
          </p:spPr>
          <p:txBody>
            <a:bodyPr wrap="square">
              <a:spAutoFit/>
            </a:bodyPr>
            <a:lstStyle/>
            <a:p>
              <a:pPr algn="ctr"/>
              <a:r>
                <a:rPr lang="en-US" sz="1600" b="1" dirty="0"/>
                <a:t>Having our spirits united with physical bodies allows us to grow and develop in ways that were not possible in the premortal life</a:t>
              </a:r>
              <a:endParaRPr lang="en-US" sz="1600" i="1" dirty="0"/>
            </a:p>
          </p:txBody>
        </p:sp>
      </p:grpSp>
      <p:grpSp>
        <p:nvGrpSpPr>
          <p:cNvPr id="39" name="Group 15"/>
          <p:cNvGrpSpPr/>
          <p:nvPr/>
        </p:nvGrpSpPr>
        <p:grpSpPr>
          <a:xfrm>
            <a:off x="7748437" y="1045750"/>
            <a:ext cx="947716" cy="2360619"/>
            <a:chOff x="5891782" y="1905000"/>
            <a:chExt cx="1271017" cy="3165915"/>
          </a:xfrm>
          <a:solidFill>
            <a:srgbClr val="92D050"/>
          </a:solidFill>
        </p:grpSpPr>
        <p:sp>
          <p:nvSpPr>
            <p:cNvPr id="40" name="Oval 39"/>
            <p:cNvSpPr/>
            <p:nvPr/>
          </p:nvSpPr>
          <p:spPr>
            <a:xfrm>
              <a:off x="6019800" y="1905000"/>
              <a:ext cx="1016000" cy="10668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2423263">
              <a:off x="6044184" y="4385115"/>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6324600" y="2819400"/>
              <a:ext cx="381000" cy="1828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rot="18657015">
              <a:off x="6600982" y="4350807"/>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rot="5400000">
              <a:off x="6336791" y="2797105"/>
              <a:ext cx="381000" cy="1271017"/>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23"/>
          <p:cNvGrpSpPr/>
          <p:nvPr/>
        </p:nvGrpSpPr>
        <p:grpSpPr>
          <a:xfrm>
            <a:off x="8877386" y="1045750"/>
            <a:ext cx="947716" cy="2360619"/>
            <a:chOff x="7162800" y="1828800"/>
            <a:chExt cx="1271017" cy="3165915"/>
          </a:xfrm>
          <a:solidFill>
            <a:srgbClr val="7030A0"/>
          </a:solidFill>
        </p:grpSpPr>
        <p:sp>
          <p:nvSpPr>
            <p:cNvPr id="46" name="Oval 45"/>
            <p:cNvSpPr/>
            <p:nvPr/>
          </p:nvSpPr>
          <p:spPr>
            <a:xfrm>
              <a:off x="7290818" y="1828800"/>
              <a:ext cx="1016000" cy="1066800"/>
            </a:xfrm>
            <a:prstGeom prst="ellipse">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rot="2423263">
              <a:off x="7315202" y="4308915"/>
              <a:ext cx="381000" cy="685800"/>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rot="18657015">
              <a:off x="7872000" y="4274607"/>
              <a:ext cx="381000" cy="685800"/>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rot="5400000">
              <a:off x="7607809" y="2720905"/>
              <a:ext cx="381000" cy="1271017"/>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a:off x="7315200" y="2743200"/>
              <a:ext cx="990600" cy="1828800"/>
            </a:xfrm>
            <a:prstGeom prst="trapezoid">
              <a:avLst>
                <a:gd name="adj" fmla="val 33571"/>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8240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arn(outVertical)">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http://upload.wikimedia.org/wikipedia/commons/6/62/Stars-high-mountain-sky_-_West_Virginia_-_ForestWa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188891" y="208899"/>
            <a:ext cx="2592946" cy="2551232"/>
          </a:xfrm>
          <a:prstGeom prst="ellipse">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31892" y="1052080"/>
            <a:ext cx="1642188" cy="369332"/>
          </a:xfrm>
          <a:prstGeom prst="rect">
            <a:avLst/>
          </a:prstGeom>
          <a:noFill/>
        </p:spPr>
        <p:txBody>
          <a:bodyPr wrap="square" rtlCol="0">
            <a:spAutoFit/>
          </a:bodyPr>
          <a:lstStyle/>
          <a:p>
            <a:r>
              <a:rPr lang="en-US" dirty="0">
                <a:solidFill>
                  <a:schemeClr val="bg1"/>
                </a:solidFill>
              </a:rPr>
              <a:t>Pre-Existence</a:t>
            </a:r>
          </a:p>
        </p:txBody>
      </p:sp>
      <p:grpSp>
        <p:nvGrpSpPr>
          <p:cNvPr id="49" name="Group 48"/>
          <p:cNvGrpSpPr/>
          <p:nvPr/>
        </p:nvGrpSpPr>
        <p:grpSpPr>
          <a:xfrm>
            <a:off x="326326" y="2797760"/>
            <a:ext cx="3294998" cy="779903"/>
            <a:chOff x="326326" y="2797760"/>
            <a:chExt cx="3294998" cy="779903"/>
          </a:xfrm>
        </p:grpSpPr>
        <p:cxnSp>
          <p:nvCxnSpPr>
            <p:cNvPr id="12" name="Straight Arrow Connector 11"/>
            <p:cNvCxnSpPr/>
            <p:nvPr/>
          </p:nvCxnSpPr>
          <p:spPr>
            <a:xfrm>
              <a:off x="1805348" y="2797760"/>
              <a:ext cx="223934" cy="75751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26326" y="2992045"/>
              <a:ext cx="1894359" cy="307777"/>
            </a:xfrm>
            <a:prstGeom prst="rect">
              <a:avLst/>
            </a:prstGeom>
            <a:noFill/>
            <a:ln>
              <a:noFill/>
            </a:ln>
          </p:spPr>
          <p:txBody>
            <a:bodyPr wrap="square" rtlCol="0">
              <a:spAutoFit/>
            </a:bodyPr>
            <a:lstStyle/>
            <a:p>
              <a:r>
                <a:rPr lang="en-US" sz="1400" dirty="0">
                  <a:solidFill>
                    <a:schemeClr val="bg1"/>
                  </a:solidFill>
                </a:rPr>
                <a:t>Veil of Forgetfulness</a:t>
              </a:r>
            </a:p>
          </p:txBody>
        </p:sp>
        <p:sp>
          <p:nvSpPr>
            <p:cNvPr id="14" name="TextBox 13"/>
            <p:cNvSpPr txBox="1"/>
            <p:nvPr/>
          </p:nvSpPr>
          <p:spPr>
            <a:xfrm>
              <a:off x="1979136" y="3269886"/>
              <a:ext cx="1642188" cy="307777"/>
            </a:xfrm>
            <a:prstGeom prst="rect">
              <a:avLst/>
            </a:prstGeom>
            <a:noFill/>
          </p:spPr>
          <p:txBody>
            <a:bodyPr wrap="square" rtlCol="0">
              <a:spAutoFit/>
            </a:bodyPr>
            <a:lstStyle/>
            <a:p>
              <a:r>
                <a:rPr lang="en-US" sz="1400" dirty="0">
                  <a:solidFill>
                    <a:schemeClr val="bg1"/>
                  </a:solidFill>
                </a:rPr>
                <a:t>Birth</a:t>
              </a:r>
            </a:p>
          </p:txBody>
        </p:sp>
      </p:grpSp>
      <p:grpSp>
        <p:nvGrpSpPr>
          <p:cNvPr id="44" name="Group 43"/>
          <p:cNvGrpSpPr/>
          <p:nvPr/>
        </p:nvGrpSpPr>
        <p:grpSpPr>
          <a:xfrm>
            <a:off x="1177454" y="3603312"/>
            <a:ext cx="2589511" cy="2131827"/>
            <a:chOff x="1177454" y="3603312"/>
            <a:chExt cx="2589511" cy="2131827"/>
          </a:xfrm>
        </p:grpSpPr>
        <p:grpSp>
          <p:nvGrpSpPr>
            <p:cNvPr id="27" name="Group 26"/>
            <p:cNvGrpSpPr/>
            <p:nvPr/>
          </p:nvGrpSpPr>
          <p:grpSpPr>
            <a:xfrm>
              <a:off x="1177454" y="3603312"/>
              <a:ext cx="2092048" cy="2131827"/>
              <a:chOff x="1177454" y="3603312"/>
              <a:chExt cx="2092048" cy="2131827"/>
            </a:xfrm>
          </p:grpSpPr>
          <p:grpSp>
            <p:nvGrpSpPr>
              <p:cNvPr id="3" name="Group 2"/>
              <p:cNvGrpSpPr/>
              <p:nvPr/>
            </p:nvGrpSpPr>
            <p:grpSpPr>
              <a:xfrm>
                <a:off x="1177454" y="3603312"/>
                <a:ext cx="2092048" cy="2131827"/>
                <a:chOff x="6911993" y="3315227"/>
                <a:chExt cx="1604464" cy="1634972"/>
              </a:xfrm>
            </p:grpSpPr>
            <p:sp>
              <p:nvSpPr>
                <p:cNvPr id="4" name="Chord 3"/>
                <p:cNvSpPr/>
                <p:nvPr/>
              </p:nvSpPr>
              <p:spPr>
                <a:xfrm rot="6727858">
                  <a:off x="6898103" y="3331846"/>
                  <a:ext cx="1632243" cy="1604464"/>
                </a:xfrm>
                <a:prstGeom prst="chord">
                  <a:avLst>
                    <a:gd name="adj1" fmla="val 2700000"/>
                    <a:gd name="adj2" fmla="val 2155092"/>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7155034" y="3315227"/>
                  <a:ext cx="1303166" cy="1477709"/>
                  <a:chOff x="7155034" y="3315227"/>
                  <a:chExt cx="1303166" cy="1477709"/>
                </a:xfrm>
              </p:grpSpPr>
              <p:sp>
                <p:nvSpPr>
                  <p:cNvPr id="6" name="Freeform 5"/>
                  <p:cNvSpPr/>
                  <p:nvPr/>
                </p:nvSpPr>
                <p:spPr>
                  <a:xfrm>
                    <a:off x="7950279" y="3658456"/>
                    <a:ext cx="507921" cy="770778"/>
                  </a:xfrm>
                  <a:custGeom>
                    <a:avLst/>
                    <a:gdLst>
                      <a:gd name="connsiteX0" fmla="*/ 971550 w 1700212"/>
                      <a:gd name="connsiteY0" fmla="*/ 3244 h 2389256"/>
                      <a:gd name="connsiteX1" fmla="*/ 814387 w 1700212"/>
                      <a:gd name="connsiteY1" fmla="*/ 17531 h 2389256"/>
                      <a:gd name="connsiteX2" fmla="*/ 671512 w 1700212"/>
                      <a:gd name="connsiteY2" fmla="*/ 46106 h 2389256"/>
                      <a:gd name="connsiteX3" fmla="*/ 542925 w 1700212"/>
                      <a:gd name="connsiteY3" fmla="*/ 88969 h 2389256"/>
                      <a:gd name="connsiteX4" fmla="*/ 500062 w 1700212"/>
                      <a:gd name="connsiteY4" fmla="*/ 103256 h 2389256"/>
                      <a:gd name="connsiteX5" fmla="*/ 485775 w 1700212"/>
                      <a:gd name="connsiteY5" fmla="*/ 274706 h 2389256"/>
                      <a:gd name="connsiteX6" fmla="*/ 528637 w 1700212"/>
                      <a:gd name="connsiteY6" fmla="*/ 303281 h 2389256"/>
                      <a:gd name="connsiteX7" fmla="*/ 614362 w 1700212"/>
                      <a:gd name="connsiteY7" fmla="*/ 288994 h 2389256"/>
                      <a:gd name="connsiteX8" fmla="*/ 728662 w 1700212"/>
                      <a:gd name="connsiteY8" fmla="*/ 260419 h 2389256"/>
                      <a:gd name="connsiteX9" fmla="*/ 814387 w 1700212"/>
                      <a:gd name="connsiteY9" fmla="*/ 274706 h 2389256"/>
                      <a:gd name="connsiteX10" fmla="*/ 828675 w 1700212"/>
                      <a:gd name="connsiteY10" fmla="*/ 360431 h 2389256"/>
                      <a:gd name="connsiteX11" fmla="*/ 771525 w 1700212"/>
                      <a:gd name="connsiteY11" fmla="*/ 374719 h 2389256"/>
                      <a:gd name="connsiteX12" fmla="*/ 685800 w 1700212"/>
                      <a:gd name="connsiteY12" fmla="*/ 403294 h 2389256"/>
                      <a:gd name="connsiteX13" fmla="*/ 642937 w 1700212"/>
                      <a:gd name="connsiteY13" fmla="*/ 417581 h 2389256"/>
                      <a:gd name="connsiteX14" fmla="*/ 585787 w 1700212"/>
                      <a:gd name="connsiteY14" fmla="*/ 431869 h 2389256"/>
                      <a:gd name="connsiteX15" fmla="*/ 428625 w 1700212"/>
                      <a:gd name="connsiteY15" fmla="*/ 446156 h 2389256"/>
                      <a:gd name="connsiteX16" fmla="*/ 342900 w 1700212"/>
                      <a:gd name="connsiteY16" fmla="*/ 474731 h 2389256"/>
                      <a:gd name="connsiteX17" fmla="*/ 300037 w 1700212"/>
                      <a:gd name="connsiteY17" fmla="*/ 489019 h 2389256"/>
                      <a:gd name="connsiteX18" fmla="*/ 285750 w 1700212"/>
                      <a:gd name="connsiteY18" fmla="*/ 531881 h 2389256"/>
                      <a:gd name="connsiteX19" fmla="*/ 357187 w 1700212"/>
                      <a:gd name="connsiteY19" fmla="*/ 589031 h 2389256"/>
                      <a:gd name="connsiteX20" fmla="*/ 400050 w 1700212"/>
                      <a:gd name="connsiteY20" fmla="*/ 617606 h 2389256"/>
                      <a:gd name="connsiteX21" fmla="*/ 614362 w 1700212"/>
                      <a:gd name="connsiteY21" fmla="*/ 589031 h 2389256"/>
                      <a:gd name="connsiteX22" fmla="*/ 700087 w 1700212"/>
                      <a:gd name="connsiteY22" fmla="*/ 560456 h 2389256"/>
                      <a:gd name="connsiteX23" fmla="*/ 742950 w 1700212"/>
                      <a:gd name="connsiteY23" fmla="*/ 546169 h 2389256"/>
                      <a:gd name="connsiteX24" fmla="*/ 914400 w 1700212"/>
                      <a:gd name="connsiteY24" fmla="*/ 560456 h 2389256"/>
                      <a:gd name="connsiteX25" fmla="*/ 957262 w 1700212"/>
                      <a:gd name="connsiteY25" fmla="*/ 589031 h 2389256"/>
                      <a:gd name="connsiteX26" fmla="*/ 1000125 w 1700212"/>
                      <a:gd name="connsiteY26" fmla="*/ 603319 h 2389256"/>
                      <a:gd name="connsiteX27" fmla="*/ 1028700 w 1700212"/>
                      <a:gd name="connsiteY27" fmla="*/ 689044 h 2389256"/>
                      <a:gd name="connsiteX28" fmla="*/ 1014412 w 1700212"/>
                      <a:gd name="connsiteY28" fmla="*/ 746194 h 2389256"/>
                      <a:gd name="connsiteX29" fmla="*/ 928687 w 1700212"/>
                      <a:gd name="connsiteY29" fmla="*/ 831919 h 2389256"/>
                      <a:gd name="connsiteX30" fmla="*/ 885825 w 1700212"/>
                      <a:gd name="connsiteY30" fmla="*/ 846206 h 2389256"/>
                      <a:gd name="connsiteX31" fmla="*/ 828675 w 1700212"/>
                      <a:gd name="connsiteY31" fmla="*/ 874781 h 2389256"/>
                      <a:gd name="connsiteX32" fmla="*/ 742950 w 1700212"/>
                      <a:gd name="connsiteY32" fmla="*/ 903356 h 2389256"/>
                      <a:gd name="connsiteX33" fmla="*/ 571500 w 1700212"/>
                      <a:gd name="connsiteY33" fmla="*/ 889069 h 2389256"/>
                      <a:gd name="connsiteX34" fmla="*/ 428625 w 1700212"/>
                      <a:gd name="connsiteY34" fmla="*/ 874781 h 2389256"/>
                      <a:gd name="connsiteX35" fmla="*/ 142875 w 1700212"/>
                      <a:gd name="connsiteY35" fmla="*/ 889069 h 2389256"/>
                      <a:gd name="connsiteX36" fmla="*/ 100012 w 1700212"/>
                      <a:gd name="connsiteY36" fmla="*/ 903356 h 2389256"/>
                      <a:gd name="connsiteX37" fmla="*/ 42862 w 1700212"/>
                      <a:gd name="connsiteY37" fmla="*/ 989081 h 2389256"/>
                      <a:gd name="connsiteX38" fmla="*/ 14287 w 1700212"/>
                      <a:gd name="connsiteY38" fmla="*/ 1074806 h 2389256"/>
                      <a:gd name="connsiteX39" fmla="*/ 0 w 1700212"/>
                      <a:gd name="connsiteY39" fmla="*/ 1117669 h 2389256"/>
                      <a:gd name="connsiteX40" fmla="*/ 28575 w 1700212"/>
                      <a:gd name="connsiteY40" fmla="*/ 1217681 h 2389256"/>
                      <a:gd name="connsiteX41" fmla="*/ 57150 w 1700212"/>
                      <a:gd name="connsiteY41" fmla="*/ 1260544 h 2389256"/>
                      <a:gd name="connsiteX42" fmla="*/ 114300 w 1700212"/>
                      <a:gd name="connsiteY42" fmla="*/ 1274831 h 2389256"/>
                      <a:gd name="connsiteX43" fmla="*/ 157162 w 1700212"/>
                      <a:gd name="connsiteY43" fmla="*/ 1289119 h 2389256"/>
                      <a:gd name="connsiteX44" fmla="*/ 242887 w 1700212"/>
                      <a:gd name="connsiteY44" fmla="*/ 1346269 h 2389256"/>
                      <a:gd name="connsiteX45" fmla="*/ 285750 w 1700212"/>
                      <a:gd name="connsiteY45" fmla="*/ 1374844 h 2389256"/>
                      <a:gd name="connsiteX46" fmla="*/ 328612 w 1700212"/>
                      <a:gd name="connsiteY46" fmla="*/ 1389131 h 2389256"/>
                      <a:gd name="connsiteX47" fmla="*/ 414337 w 1700212"/>
                      <a:gd name="connsiteY47" fmla="*/ 1446281 h 2389256"/>
                      <a:gd name="connsiteX48" fmla="*/ 514350 w 1700212"/>
                      <a:gd name="connsiteY48" fmla="*/ 1560581 h 2389256"/>
                      <a:gd name="connsiteX49" fmla="*/ 542925 w 1700212"/>
                      <a:gd name="connsiteY49" fmla="*/ 1603444 h 2389256"/>
                      <a:gd name="connsiteX50" fmla="*/ 528637 w 1700212"/>
                      <a:gd name="connsiteY50" fmla="*/ 1717744 h 2389256"/>
                      <a:gd name="connsiteX51" fmla="*/ 471487 w 1700212"/>
                      <a:gd name="connsiteY51" fmla="*/ 1846331 h 2389256"/>
                      <a:gd name="connsiteX52" fmla="*/ 457200 w 1700212"/>
                      <a:gd name="connsiteY52" fmla="*/ 1889194 h 2389256"/>
                      <a:gd name="connsiteX53" fmla="*/ 385762 w 1700212"/>
                      <a:gd name="connsiteY53" fmla="*/ 1974919 h 2389256"/>
                      <a:gd name="connsiteX54" fmla="*/ 385762 w 1700212"/>
                      <a:gd name="connsiteY54" fmla="*/ 2203519 h 2389256"/>
                      <a:gd name="connsiteX55" fmla="*/ 400050 w 1700212"/>
                      <a:gd name="connsiteY55" fmla="*/ 2246381 h 2389256"/>
                      <a:gd name="connsiteX56" fmla="*/ 485775 w 1700212"/>
                      <a:gd name="connsiteY56" fmla="*/ 2289244 h 2389256"/>
                      <a:gd name="connsiteX57" fmla="*/ 528637 w 1700212"/>
                      <a:gd name="connsiteY57" fmla="*/ 2317819 h 2389256"/>
                      <a:gd name="connsiteX58" fmla="*/ 685800 w 1700212"/>
                      <a:gd name="connsiteY58" fmla="*/ 2360681 h 2389256"/>
                      <a:gd name="connsiteX59" fmla="*/ 771525 w 1700212"/>
                      <a:gd name="connsiteY59" fmla="*/ 2389256 h 2389256"/>
                      <a:gd name="connsiteX60" fmla="*/ 971550 w 1700212"/>
                      <a:gd name="connsiteY60" fmla="*/ 2374969 h 2389256"/>
                      <a:gd name="connsiteX61" fmla="*/ 1057275 w 1700212"/>
                      <a:gd name="connsiteY61" fmla="*/ 2346394 h 2389256"/>
                      <a:gd name="connsiteX62" fmla="*/ 1071562 w 1700212"/>
                      <a:gd name="connsiteY62" fmla="*/ 2303531 h 2389256"/>
                      <a:gd name="connsiteX63" fmla="*/ 1100137 w 1700212"/>
                      <a:gd name="connsiteY63" fmla="*/ 2260669 h 2389256"/>
                      <a:gd name="connsiteX64" fmla="*/ 1114425 w 1700212"/>
                      <a:gd name="connsiteY64" fmla="*/ 1917769 h 2389256"/>
                      <a:gd name="connsiteX65" fmla="*/ 1128712 w 1700212"/>
                      <a:gd name="connsiteY65" fmla="*/ 1874906 h 2389256"/>
                      <a:gd name="connsiteX66" fmla="*/ 1157287 w 1700212"/>
                      <a:gd name="connsiteY66" fmla="*/ 1832044 h 2389256"/>
                      <a:gd name="connsiteX67" fmla="*/ 1200150 w 1700212"/>
                      <a:gd name="connsiteY67" fmla="*/ 1803469 h 2389256"/>
                      <a:gd name="connsiteX68" fmla="*/ 1257300 w 1700212"/>
                      <a:gd name="connsiteY68" fmla="*/ 1732031 h 2389256"/>
                      <a:gd name="connsiteX69" fmla="*/ 1271587 w 1700212"/>
                      <a:gd name="connsiteY69" fmla="*/ 1689169 h 2389256"/>
                      <a:gd name="connsiteX70" fmla="*/ 1300162 w 1700212"/>
                      <a:gd name="connsiteY70" fmla="*/ 1646306 h 2389256"/>
                      <a:gd name="connsiteX71" fmla="*/ 1328737 w 1700212"/>
                      <a:gd name="connsiteY71" fmla="*/ 1560581 h 2389256"/>
                      <a:gd name="connsiteX72" fmla="*/ 1343025 w 1700212"/>
                      <a:gd name="connsiteY72" fmla="*/ 1360556 h 2389256"/>
                      <a:gd name="connsiteX73" fmla="*/ 1357312 w 1700212"/>
                      <a:gd name="connsiteY73" fmla="*/ 1317694 h 2389256"/>
                      <a:gd name="connsiteX74" fmla="*/ 1400175 w 1700212"/>
                      <a:gd name="connsiteY74" fmla="*/ 1174819 h 2389256"/>
                      <a:gd name="connsiteX75" fmla="*/ 1414462 w 1700212"/>
                      <a:gd name="connsiteY75" fmla="*/ 1131956 h 2389256"/>
                      <a:gd name="connsiteX76" fmla="*/ 1557337 w 1700212"/>
                      <a:gd name="connsiteY76" fmla="*/ 1060519 h 2389256"/>
                      <a:gd name="connsiteX77" fmla="*/ 1600200 w 1700212"/>
                      <a:gd name="connsiteY77" fmla="*/ 1031944 h 2389256"/>
                      <a:gd name="connsiteX78" fmla="*/ 1671637 w 1700212"/>
                      <a:gd name="connsiteY78" fmla="*/ 960506 h 2389256"/>
                      <a:gd name="connsiteX79" fmla="*/ 1685925 w 1700212"/>
                      <a:gd name="connsiteY79" fmla="*/ 889069 h 2389256"/>
                      <a:gd name="connsiteX80" fmla="*/ 1700212 w 1700212"/>
                      <a:gd name="connsiteY80" fmla="*/ 846206 h 2389256"/>
                      <a:gd name="connsiteX81" fmla="*/ 1657350 w 1700212"/>
                      <a:gd name="connsiteY81" fmla="*/ 717619 h 2389256"/>
                      <a:gd name="connsiteX82" fmla="*/ 1600200 w 1700212"/>
                      <a:gd name="connsiteY82" fmla="*/ 689044 h 2389256"/>
                      <a:gd name="connsiteX83" fmla="*/ 1557337 w 1700212"/>
                      <a:gd name="connsiteY83" fmla="*/ 660469 h 2389256"/>
                      <a:gd name="connsiteX84" fmla="*/ 1514475 w 1700212"/>
                      <a:gd name="connsiteY84" fmla="*/ 574744 h 2389256"/>
                      <a:gd name="connsiteX85" fmla="*/ 1485900 w 1700212"/>
                      <a:gd name="connsiteY85" fmla="*/ 489019 h 2389256"/>
                      <a:gd name="connsiteX86" fmla="*/ 1457325 w 1700212"/>
                      <a:gd name="connsiteY86" fmla="*/ 446156 h 2389256"/>
                      <a:gd name="connsiteX87" fmla="*/ 1443037 w 1700212"/>
                      <a:gd name="connsiteY87" fmla="*/ 403294 h 2389256"/>
                      <a:gd name="connsiteX88" fmla="*/ 1385887 w 1700212"/>
                      <a:gd name="connsiteY88" fmla="*/ 317569 h 2389256"/>
                      <a:gd name="connsiteX89" fmla="*/ 1357312 w 1700212"/>
                      <a:gd name="connsiteY89" fmla="*/ 231844 h 2389256"/>
                      <a:gd name="connsiteX90" fmla="*/ 1343025 w 1700212"/>
                      <a:gd name="connsiteY90" fmla="*/ 188981 h 2389256"/>
                      <a:gd name="connsiteX91" fmla="*/ 1300162 w 1700212"/>
                      <a:gd name="connsiteY91" fmla="*/ 174694 h 2389256"/>
                      <a:gd name="connsiteX92" fmla="*/ 1243012 w 1700212"/>
                      <a:gd name="connsiteY92" fmla="*/ 117544 h 2389256"/>
                      <a:gd name="connsiteX93" fmla="*/ 1228725 w 1700212"/>
                      <a:gd name="connsiteY93" fmla="*/ 74681 h 2389256"/>
                      <a:gd name="connsiteX94" fmla="*/ 1185862 w 1700212"/>
                      <a:gd name="connsiteY94" fmla="*/ 46106 h 2389256"/>
                      <a:gd name="connsiteX95" fmla="*/ 1000125 w 1700212"/>
                      <a:gd name="connsiteY95" fmla="*/ 3244 h 2389256"/>
                      <a:gd name="connsiteX96" fmla="*/ 785812 w 1700212"/>
                      <a:gd name="connsiteY96" fmla="*/ 3244 h 238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700212" h="2389256">
                        <a:moveTo>
                          <a:pt x="971550" y="3244"/>
                        </a:moveTo>
                        <a:cubicBezTo>
                          <a:pt x="919162" y="8006"/>
                          <a:pt x="866630" y="11385"/>
                          <a:pt x="814387" y="17531"/>
                        </a:cubicBezTo>
                        <a:cubicBezTo>
                          <a:pt x="772039" y="22513"/>
                          <a:pt x="714235" y="33289"/>
                          <a:pt x="671512" y="46106"/>
                        </a:cubicBezTo>
                        <a:cubicBezTo>
                          <a:pt x="671445" y="46126"/>
                          <a:pt x="564389" y="81814"/>
                          <a:pt x="542925" y="88969"/>
                        </a:cubicBezTo>
                        <a:lnTo>
                          <a:pt x="500062" y="103256"/>
                        </a:lnTo>
                        <a:cubicBezTo>
                          <a:pt x="457041" y="167788"/>
                          <a:pt x="445791" y="164752"/>
                          <a:pt x="485775" y="274706"/>
                        </a:cubicBezTo>
                        <a:cubicBezTo>
                          <a:pt x="491643" y="290843"/>
                          <a:pt x="514350" y="293756"/>
                          <a:pt x="528637" y="303281"/>
                        </a:cubicBezTo>
                        <a:cubicBezTo>
                          <a:pt x="557212" y="298519"/>
                          <a:pt x="586036" y="295064"/>
                          <a:pt x="614362" y="288994"/>
                        </a:cubicBezTo>
                        <a:cubicBezTo>
                          <a:pt x="652763" y="280765"/>
                          <a:pt x="728662" y="260419"/>
                          <a:pt x="728662" y="260419"/>
                        </a:cubicBezTo>
                        <a:cubicBezTo>
                          <a:pt x="757237" y="265181"/>
                          <a:pt x="788476" y="261751"/>
                          <a:pt x="814387" y="274706"/>
                        </a:cubicBezTo>
                        <a:cubicBezTo>
                          <a:pt x="841677" y="288351"/>
                          <a:pt x="856846" y="337894"/>
                          <a:pt x="828675" y="360431"/>
                        </a:cubicBezTo>
                        <a:cubicBezTo>
                          <a:pt x="813342" y="372698"/>
                          <a:pt x="790333" y="369076"/>
                          <a:pt x="771525" y="374719"/>
                        </a:cubicBezTo>
                        <a:cubicBezTo>
                          <a:pt x="742675" y="383374"/>
                          <a:pt x="714375" y="393769"/>
                          <a:pt x="685800" y="403294"/>
                        </a:cubicBezTo>
                        <a:cubicBezTo>
                          <a:pt x="671512" y="408056"/>
                          <a:pt x="657548" y="413928"/>
                          <a:pt x="642937" y="417581"/>
                        </a:cubicBezTo>
                        <a:cubicBezTo>
                          <a:pt x="623887" y="422344"/>
                          <a:pt x="605251" y="429274"/>
                          <a:pt x="585787" y="431869"/>
                        </a:cubicBezTo>
                        <a:cubicBezTo>
                          <a:pt x="533645" y="438821"/>
                          <a:pt x="481012" y="441394"/>
                          <a:pt x="428625" y="446156"/>
                        </a:cubicBezTo>
                        <a:lnTo>
                          <a:pt x="342900" y="474731"/>
                        </a:lnTo>
                        <a:lnTo>
                          <a:pt x="300037" y="489019"/>
                        </a:lnTo>
                        <a:cubicBezTo>
                          <a:pt x="295275" y="503306"/>
                          <a:pt x="283274" y="517026"/>
                          <a:pt x="285750" y="531881"/>
                        </a:cubicBezTo>
                        <a:cubicBezTo>
                          <a:pt x="293353" y="577500"/>
                          <a:pt x="323754" y="577887"/>
                          <a:pt x="357187" y="589031"/>
                        </a:cubicBezTo>
                        <a:cubicBezTo>
                          <a:pt x="371475" y="598556"/>
                          <a:pt x="382922" y="616383"/>
                          <a:pt x="400050" y="617606"/>
                        </a:cubicBezTo>
                        <a:cubicBezTo>
                          <a:pt x="460524" y="621926"/>
                          <a:pt x="549572" y="608468"/>
                          <a:pt x="614362" y="589031"/>
                        </a:cubicBezTo>
                        <a:cubicBezTo>
                          <a:pt x="643212" y="580376"/>
                          <a:pt x="671512" y="569981"/>
                          <a:pt x="700087" y="560456"/>
                        </a:cubicBezTo>
                        <a:lnTo>
                          <a:pt x="742950" y="546169"/>
                        </a:lnTo>
                        <a:cubicBezTo>
                          <a:pt x="800100" y="550931"/>
                          <a:pt x="858166" y="549209"/>
                          <a:pt x="914400" y="560456"/>
                        </a:cubicBezTo>
                        <a:cubicBezTo>
                          <a:pt x="931238" y="563824"/>
                          <a:pt x="941904" y="581352"/>
                          <a:pt x="957262" y="589031"/>
                        </a:cubicBezTo>
                        <a:cubicBezTo>
                          <a:pt x="970733" y="595766"/>
                          <a:pt x="985837" y="598556"/>
                          <a:pt x="1000125" y="603319"/>
                        </a:cubicBezTo>
                        <a:cubicBezTo>
                          <a:pt x="1009650" y="631894"/>
                          <a:pt x="1036006" y="659823"/>
                          <a:pt x="1028700" y="689044"/>
                        </a:cubicBezTo>
                        <a:cubicBezTo>
                          <a:pt x="1023937" y="708094"/>
                          <a:pt x="1022147" y="728145"/>
                          <a:pt x="1014412" y="746194"/>
                        </a:cubicBezTo>
                        <a:cubicBezTo>
                          <a:pt x="997572" y="785487"/>
                          <a:pt x="964983" y="811178"/>
                          <a:pt x="928687" y="831919"/>
                        </a:cubicBezTo>
                        <a:cubicBezTo>
                          <a:pt x="915611" y="839391"/>
                          <a:pt x="899667" y="840274"/>
                          <a:pt x="885825" y="846206"/>
                        </a:cubicBezTo>
                        <a:cubicBezTo>
                          <a:pt x="866249" y="854596"/>
                          <a:pt x="848450" y="866871"/>
                          <a:pt x="828675" y="874781"/>
                        </a:cubicBezTo>
                        <a:cubicBezTo>
                          <a:pt x="800709" y="885968"/>
                          <a:pt x="742950" y="903356"/>
                          <a:pt x="742950" y="903356"/>
                        </a:cubicBezTo>
                        <a:lnTo>
                          <a:pt x="571500" y="889069"/>
                        </a:lnTo>
                        <a:cubicBezTo>
                          <a:pt x="523834" y="884736"/>
                          <a:pt x="476488" y="874781"/>
                          <a:pt x="428625" y="874781"/>
                        </a:cubicBezTo>
                        <a:cubicBezTo>
                          <a:pt x="333256" y="874781"/>
                          <a:pt x="238125" y="884306"/>
                          <a:pt x="142875" y="889069"/>
                        </a:cubicBezTo>
                        <a:cubicBezTo>
                          <a:pt x="128587" y="893831"/>
                          <a:pt x="110661" y="892707"/>
                          <a:pt x="100012" y="903356"/>
                        </a:cubicBezTo>
                        <a:cubicBezTo>
                          <a:pt x="75728" y="927640"/>
                          <a:pt x="42862" y="989081"/>
                          <a:pt x="42862" y="989081"/>
                        </a:cubicBezTo>
                        <a:lnTo>
                          <a:pt x="14287" y="1074806"/>
                        </a:lnTo>
                        <a:lnTo>
                          <a:pt x="0" y="1117669"/>
                        </a:lnTo>
                        <a:cubicBezTo>
                          <a:pt x="4579" y="1135986"/>
                          <a:pt x="18324" y="1197179"/>
                          <a:pt x="28575" y="1217681"/>
                        </a:cubicBezTo>
                        <a:cubicBezTo>
                          <a:pt x="36254" y="1233040"/>
                          <a:pt x="42862" y="1251019"/>
                          <a:pt x="57150" y="1260544"/>
                        </a:cubicBezTo>
                        <a:cubicBezTo>
                          <a:pt x="73488" y="1271436"/>
                          <a:pt x="95419" y="1269436"/>
                          <a:pt x="114300" y="1274831"/>
                        </a:cubicBezTo>
                        <a:cubicBezTo>
                          <a:pt x="128781" y="1278968"/>
                          <a:pt x="143997" y="1281805"/>
                          <a:pt x="157162" y="1289119"/>
                        </a:cubicBezTo>
                        <a:cubicBezTo>
                          <a:pt x="187183" y="1305798"/>
                          <a:pt x="214312" y="1327219"/>
                          <a:pt x="242887" y="1346269"/>
                        </a:cubicBezTo>
                        <a:cubicBezTo>
                          <a:pt x="257175" y="1355794"/>
                          <a:pt x="269460" y="1369414"/>
                          <a:pt x="285750" y="1374844"/>
                        </a:cubicBezTo>
                        <a:lnTo>
                          <a:pt x="328612" y="1389131"/>
                        </a:lnTo>
                        <a:cubicBezTo>
                          <a:pt x="357187" y="1408181"/>
                          <a:pt x="395287" y="1417706"/>
                          <a:pt x="414337" y="1446281"/>
                        </a:cubicBezTo>
                        <a:cubicBezTo>
                          <a:pt x="481012" y="1546294"/>
                          <a:pt x="442912" y="1512956"/>
                          <a:pt x="514350" y="1560581"/>
                        </a:cubicBezTo>
                        <a:cubicBezTo>
                          <a:pt x="523875" y="1574869"/>
                          <a:pt x="541370" y="1586343"/>
                          <a:pt x="542925" y="1603444"/>
                        </a:cubicBezTo>
                        <a:cubicBezTo>
                          <a:pt x="546401" y="1641683"/>
                          <a:pt x="536682" y="1680200"/>
                          <a:pt x="528637" y="1717744"/>
                        </a:cubicBezTo>
                        <a:cubicBezTo>
                          <a:pt x="512529" y="1792914"/>
                          <a:pt x="506567" y="1793711"/>
                          <a:pt x="471487" y="1846331"/>
                        </a:cubicBezTo>
                        <a:cubicBezTo>
                          <a:pt x="466725" y="1860619"/>
                          <a:pt x="463935" y="1875723"/>
                          <a:pt x="457200" y="1889194"/>
                        </a:cubicBezTo>
                        <a:cubicBezTo>
                          <a:pt x="437310" y="1928975"/>
                          <a:pt x="417359" y="1943322"/>
                          <a:pt x="385762" y="1974919"/>
                        </a:cubicBezTo>
                        <a:cubicBezTo>
                          <a:pt x="359699" y="2079173"/>
                          <a:pt x="363615" y="2037418"/>
                          <a:pt x="385762" y="2203519"/>
                        </a:cubicBezTo>
                        <a:cubicBezTo>
                          <a:pt x="387752" y="2218447"/>
                          <a:pt x="390642" y="2234621"/>
                          <a:pt x="400050" y="2246381"/>
                        </a:cubicBezTo>
                        <a:cubicBezTo>
                          <a:pt x="427348" y="2280503"/>
                          <a:pt x="451264" y="2271988"/>
                          <a:pt x="485775" y="2289244"/>
                        </a:cubicBezTo>
                        <a:cubicBezTo>
                          <a:pt x="501133" y="2296923"/>
                          <a:pt x="512946" y="2310845"/>
                          <a:pt x="528637" y="2317819"/>
                        </a:cubicBezTo>
                        <a:cubicBezTo>
                          <a:pt x="620070" y="2358456"/>
                          <a:pt x="598798" y="2336954"/>
                          <a:pt x="685800" y="2360681"/>
                        </a:cubicBezTo>
                        <a:cubicBezTo>
                          <a:pt x="714859" y="2368606"/>
                          <a:pt x="771525" y="2389256"/>
                          <a:pt x="771525" y="2389256"/>
                        </a:cubicBezTo>
                        <a:cubicBezTo>
                          <a:pt x="838200" y="2384494"/>
                          <a:pt x="905445" y="2384885"/>
                          <a:pt x="971550" y="2374969"/>
                        </a:cubicBezTo>
                        <a:cubicBezTo>
                          <a:pt x="1001337" y="2370501"/>
                          <a:pt x="1057275" y="2346394"/>
                          <a:pt x="1057275" y="2346394"/>
                        </a:cubicBezTo>
                        <a:cubicBezTo>
                          <a:pt x="1062037" y="2332106"/>
                          <a:pt x="1064827" y="2317002"/>
                          <a:pt x="1071562" y="2303531"/>
                        </a:cubicBezTo>
                        <a:cubicBezTo>
                          <a:pt x="1079241" y="2288172"/>
                          <a:pt x="1098241" y="2277735"/>
                          <a:pt x="1100137" y="2260669"/>
                        </a:cubicBezTo>
                        <a:cubicBezTo>
                          <a:pt x="1112770" y="2146970"/>
                          <a:pt x="1105974" y="2031856"/>
                          <a:pt x="1114425" y="1917769"/>
                        </a:cubicBezTo>
                        <a:cubicBezTo>
                          <a:pt x="1115538" y="1902750"/>
                          <a:pt x="1121977" y="1888377"/>
                          <a:pt x="1128712" y="1874906"/>
                        </a:cubicBezTo>
                        <a:cubicBezTo>
                          <a:pt x="1136391" y="1859547"/>
                          <a:pt x="1145145" y="1844186"/>
                          <a:pt x="1157287" y="1832044"/>
                        </a:cubicBezTo>
                        <a:cubicBezTo>
                          <a:pt x="1169429" y="1819902"/>
                          <a:pt x="1185862" y="1812994"/>
                          <a:pt x="1200150" y="1803469"/>
                        </a:cubicBezTo>
                        <a:cubicBezTo>
                          <a:pt x="1236060" y="1695734"/>
                          <a:pt x="1183443" y="1824352"/>
                          <a:pt x="1257300" y="1732031"/>
                        </a:cubicBezTo>
                        <a:cubicBezTo>
                          <a:pt x="1266708" y="1720271"/>
                          <a:pt x="1264852" y="1702639"/>
                          <a:pt x="1271587" y="1689169"/>
                        </a:cubicBezTo>
                        <a:cubicBezTo>
                          <a:pt x="1279266" y="1673810"/>
                          <a:pt x="1293188" y="1661998"/>
                          <a:pt x="1300162" y="1646306"/>
                        </a:cubicBezTo>
                        <a:cubicBezTo>
                          <a:pt x="1312395" y="1618781"/>
                          <a:pt x="1328737" y="1560581"/>
                          <a:pt x="1328737" y="1560581"/>
                        </a:cubicBezTo>
                        <a:cubicBezTo>
                          <a:pt x="1333500" y="1493906"/>
                          <a:pt x="1335215" y="1426943"/>
                          <a:pt x="1343025" y="1360556"/>
                        </a:cubicBezTo>
                        <a:cubicBezTo>
                          <a:pt x="1344785" y="1345599"/>
                          <a:pt x="1353175" y="1332175"/>
                          <a:pt x="1357312" y="1317694"/>
                        </a:cubicBezTo>
                        <a:cubicBezTo>
                          <a:pt x="1400499" y="1166541"/>
                          <a:pt x="1332268" y="1378543"/>
                          <a:pt x="1400175" y="1174819"/>
                        </a:cubicBezTo>
                        <a:cubicBezTo>
                          <a:pt x="1404937" y="1160531"/>
                          <a:pt x="1401931" y="1140310"/>
                          <a:pt x="1414462" y="1131956"/>
                        </a:cubicBezTo>
                        <a:cubicBezTo>
                          <a:pt x="1516525" y="1063914"/>
                          <a:pt x="1466869" y="1083135"/>
                          <a:pt x="1557337" y="1060519"/>
                        </a:cubicBezTo>
                        <a:cubicBezTo>
                          <a:pt x="1571625" y="1050994"/>
                          <a:pt x="1588058" y="1044086"/>
                          <a:pt x="1600200" y="1031944"/>
                        </a:cubicBezTo>
                        <a:cubicBezTo>
                          <a:pt x="1695453" y="936691"/>
                          <a:pt x="1557335" y="1036708"/>
                          <a:pt x="1671637" y="960506"/>
                        </a:cubicBezTo>
                        <a:cubicBezTo>
                          <a:pt x="1676400" y="936694"/>
                          <a:pt x="1680035" y="912628"/>
                          <a:pt x="1685925" y="889069"/>
                        </a:cubicBezTo>
                        <a:cubicBezTo>
                          <a:pt x="1689578" y="874458"/>
                          <a:pt x="1700212" y="861266"/>
                          <a:pt x="1700212" y="846206"/>
                        </a:cubicBezTo>
                        <a:cubicBezTo>
                          <a:pt x="1700212" y="817310"/>
                          <a:pt x="1680591" y="740860"/>
                          <a:pt x="1657350" y="717619"/>
                        </a:cubicBezTo>
                        <a:cubicBezTo>
                          <a:pt x="1642290" y="702559"/>
                          <a:pt x="1618692" y="699611"/>
                          <a:pt x="1600200" y="689044"/>
                        </a:cubicBezTo>
                        <a:cubicBezTo>
                          <a:pt x="1585291" y="680525"/>
                          <a:pt x="1571625" y="669994"/>
                          <a:pt x="1557337" y="660469"/>
                        </a:cubicBezTo>
                        <a:cubicBezTo>
                          <a:pt x="1505237" y="504161"/>
                          <a:pt x="1588326" y="740909"/>
                          <a:pt x="1514475" y="574744"/>
                        </a:cubicBezTo>
                        <a:cubicBezTo>
                          <a:pt x="1502242" y="547219"/>
                          <a:pt x="1502608" y="514081"/>
                          <a:pt x="1485900" y="489019"/>
                        </a:cubicBezTo>
                        <a:cubicBezTo>
                          <a:pt x="1476375" y="474731"/>
                          <a:pt x="1465004" y="461515"/>
                          <a:pt x="1457325" y="446156"/>
                        </a:cubicBezTo>
                        <a:cubicBezTo>
                          <a:pt x="1450590" y="432686"/>
                          <a:pt x="1450351" y="416459"/>
                          <a:pt x="1443037" y="403294"/>
                        </a:cubicBezTo>
                        <a:cubicBezTo>
                          <a:pt x="1426358" y="373273"/>
                          <a:pt x="1385887" y="317569"/>
                          <a:pt x="1385887" y="317569"/>
                        </a:cubicBezTo>
                        <a:lnTo>
                          <a:pt x="1357312" y="231844"/>
                        </a:lnTo>
                        <a:cubicBezTo>
                          <a:pt x="1352550" y="217556"/>
                          <a:pt x="1357313" y="193743"/>
                          <a:pt x="1343025" y="188981"/>
                        </a:cubicBezTo>
                        <a:lnTo>
                          <a:pt x="1300162" y="174694"/>
                        </a:lnTo>
                        <a:cubicBezTo>
                          <a:pt x="1262063" y="60393"/>
                          <a:pt x="1319212" y="193744"/>
                          <a:pt x="1243012" y="117544"/>
                        </a:cubicBezTo>
                        <a:cubicBezTo>
                          <a:pt x="1232363" y="106895"/>
                          <a:pt x="1238133" y="86441"/>
                          <a:pt x="1228725" y="74681"/>
                        </a:cubicBezTo>
                        <a:cubicBezTo>
                          <a:pt x="1217998" y="61272"/>
                          <a:pt x="1201554" y="53080"/>
                          <a:pt x="1185862" y="46106"/>
                        </a:cubicBezTo>
                        <a:cubicBezTo>
                          <a:pt x="1129306" y="20970"/>
                          <a:pt x="1061625" y="6039"/>
                          <a:pt x="1000125" y="3244"/>
                        </a:cubicBezTo>
                        <a:cubicBezTo>
                          <a:pt x="928761" y="0"/>
                          <a:pt x="857250" y="3244"/>
                          <a:pt x="785812" y="3244"/>
                        </a:cubicBezTo>
                      </a:path>
                    </a:pathLst>
                  </a:custGeom>
                  <a:solidFill>
                    <a:schemeClr val="accent6">
                      <a:lumMod val="40000"/>
                      <a:lumOff val="6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7155034" y="3570409"/>
                    <a:ext cx="648769" cy="1222527"/>
                  </a:xfrm>
                  <a:custGeom>
                    <a:avLst/>
                    <a:gdLst>
                      <a:gd name="connsiteX0" fmla="*/ 46229 w 1417829"/>
                      <a:gd name="connsiteY0" fmla="*/ 114300 h 2757488"/>
                      <a:gd name="connsiteX1" fmla="*/ 31942 w 1417829"/>
                      <a:gd name="connsiteY1" fmla="*/ 414338 h 2757488"/>
                      <a:gd name="connsiteX2" fmla="*/ 3367 w 1417829"/>
                      <a:gd name="connsiteY2" fmla="*/ 457200 h 2757488"/>
                      <a:gd name="connsiteX3" fmla="*/ 46229 w 1417829"/>
                      <a:gd name="connsiteY3" fmla="*/ 485775 h 2757488"/>
                      <a:gd name="connsiteX4" fmla="*/ 160529 w 1417829"/>
                      <a:gd name="connsiteY4" fmla="*/ 514350 h 2757488"/>
                      <a:gd name="connsiteX5" fmla="*/ 203392 w 1417829"/>
                      <a:gd name="connsiteY5" fmla="*/ 528638 h 2757488"/>
                      <a:gd name="connsiteX6" fmla="*/ 246254 w 1417829"/>
                      <a:gd name="connsiteY6" fmla="*/ 614363 h 2757488"/>
                      <a:gd name="connsiteX7" fmla="*/ 217679 w 1417829"/>
                      <a:gd name="connsiteY7" fmla="*/ 900113 h 2757488"/>
                      <a:gd name="connsiteX8" fmla="*/ 189104 w 1417829"/>
                      <a:gd name="connsiteY8" fmla="*/ 985838 h 2757488"/>
                      <a:gd name="connsiteX9" fmla="*/ 174817 w 1417829"/>
                      <a:gd name="connsiteY9" fmla="*/ 1028700 h 2757488"/>
                      <a:gd name="connsiteX10" fmla="*/ 189104 w 1417829"/>
                      <a:gd name="connsiteY10" fmla="*/ 1328738 h 2757488"/>
                      <a:gd name="connsiteX11" fmla="*/ 203392 w 1417829"/>
                      <a:gd name="connsiteY11" fmla="*/ 1371600 h 2757488"/>
                      <a:gd name="connsiteX12" fmla="*/ 231967 w 1417829"/>
                      <a:gd name="connsiteY12" fmla="*/ 1414463 h 2757488"/>
                      <a:gd name="connsiteX13" fmla="*/ 274829 w 1417829"/>
                      <a:gd name="connsiteY13" fmla="*/ 1457325 h 2757488"/>
                      <a:gd name="connsiteX14" fmla="*/ 317692 w 1417829"/>
                      <a:gd name="connsiteY14" fmla="*/ 1485900 h 2757488"/>
                      <a:gd name="connsiteX15" fmla="*/ 346267 w 1417829"/>
                      <a:gd name="connsiteY15" fmla="*/ 1528763 h 2757488"/>
                      <a:gd name="connsiteX16" fmla="*/ 403417 w 1417829"/>
                      <a:gd name="connsiteY16" fmla="*/ 1543050 h 2757488"/>
                      <a:gd name="connsiteX17" fmla="*/ 446279 w 1417829"/>
                      <a:gd name="connsiteY17" fmla="*/ 1557338 h 2757488"/>
                      <a:gd name="connsiteX18" fmla="*/ 574867 w 1417829"/>
                      <a:gd name="connsiteY18" fmla="*/ 1628775 h 2757488"/>
                      <a:gd name="connsiteX19" fmla="*/ 603442 w 1417829"/>
                      <a:gd name="connsiteY19" fmla="*/ 1671638 h 2757488"/>
                      <a:gd name="connsiteX20" fmla="*/ 689167 w 1417829"/>
                      <a:gd name="connsiteY20" fmla="*/ 1700213 h 2757488"/>
                      <a:gd name="connsiteX21" fmla="*/ 732029 w 1417829"/>
                      <a:gd name="connsiteY21" fmla="*/ 1728788 h 2757488"/>
                      <a:gd name="connsiteX22" fmla="*/ 789179 w 1417829"/>
                      <a:gd name="connsiteY22" fmla="*/ 1814513 h 2757488"/>
                      <a:gd name="connsiteX23" fmla="*/ 817754 w 1417829"/>
                      <a:gd name="connsiteY23" fmla="*/ 1857375 h 2757488"/>
                      <a:gd name="connsiteX24" fmla="*/ 832042 w 1417829"/>
                      <a:gd name="connsiteY24" fmla="*/ 1900238 h 2757488"/>
                      <a:gd name="connsiteX25" fmla="*/ 817754 w 1417829"/>
                      <a:gd name="connsiteY25" fmla="*/ 1957388 h 2757488"/>
                      <a:gd name="connsiteX26" fmla="*/ 803467 w 1417829"/>
                      <a:gd name="connsiteY26" fmla="*/ 2000250 h 2757488"/>
                      <a:gd name="connsiteX27" fmla="*/ 717742 w 1417829"/>
                      <a:gd name="connsiteY27" fmla="*/ 2028825 h 2757488"/>
                      <a:gd name="connsiteX28" fmla="*/ 674879 w 1417829"/>
                      <a:gd name="connsiteY28" fmla="*/ 2043113 h 2757488"/>
                      <a:gd name="connsiteX29" fmla="*/ 560579 w 1417829"/>
                      <a:gd name="connsiteY29" fmla="*/ 2071688 h 2757488"/>
                      <a:gd name="connsiteX30" fmla="*/ 474854 w 1417829"/>
                      <a:gd name="connsiteY30" fmla="*/ 2100263 h 2757488"/>
                      <a:gd name="connsiteX31" fmla="*/ 403417 w 1417829"/>
                      <a:gd name="connsiteY31" fmla="*/ 2157413 h 2757488"/>
                      <a:gd name="connsiteX32" fmla="*/ 360554 w 1417829"/>
                      <a:gd name="connsiteY32" fmla="*/ 2243138 h 2757488"/>
                      <a:gd name="connsiteX33" fmla="*/ 331979 w 1417829"/>
                      <a:gd name="connsiteY33" fmla="*/ 2286000 h 2757488"/>
                      <a:gd name="connsiteX34" fmla="*/ 346267 w 1417829"/>
                      <a:gd name="connsiteY34" fmla="*/ 2386013 h 2757488"/>
                      <a:gd name="connsiteX35" fmla="*/ 417704 w 1417829"/>
                      <a:gd name="connsiteY35" fmla="*/ 2457450 h 2757488"/>
                      <a:gd name="connsiteX36" fmla="*/ 460567 w 1417829"/>
                      <a:gd name="connsiteY36" fmla="*/ 2471738 h 2757488"/>
                      <a:gd name="connsiteX37" fmla="*/ 503429 w 1417829"/>
                      <a:gd name="connsiteY37" fmla="*/ 2500313 h 2757488"/>
                      <a:gd name="connsiteX38" fmla="*/ 560579 w 1417829"/>
                      <a:gd name="connsiteY38" fmla="*/ 2628900 h 2757488"/>
                      <a:gd name="connsiteX39" fmla="*/ 603442 w 1417829"/>
                      <a:gd name="connsiteY39" fmla="*/ 2728913 h 2757488"/>
                      <a:gd name="connsiteX40" fmla="*/ 646304 w 1417829"/>
                      <a:gd name="connsiteY40" fmla="*/ 2757488 h 2757488"/>
                      <a:gd name="connsiteX41" fmla="*/ 803467 w 1417829"/>
                      <a:gd name="connsiteY41" fmla="*/ 2714625 h 2757488"/>
                      <a:gd name="connsiteX42" fmla="*/ 846329 w 1417829"/>
                      <a:gd name="connsiteY42" fmla="*/ 2700338 h 2757488"/>
                      <a:gd name="connsiteX43" fmla="*/ 974917 w 1417829"/>
                      <a:gd name="connsiteY43" fmla="*/ 2614613 h 2757488"/>
                      <a:gd name="connsiteX44" fmla="*/ 1017779 w 1417829"/>
                      <a:gd name="connsiteY44" fmla="*/ 2586038 h 2757488"/>
                      <a:gd name="connsiteX45" fmla="*/ 1060642 w 1417829"/>
                      <a:gd name="connsiteY45" fmla="*/ 2557463 h 2757488"/>
                      <a:gd name="connsiteX46" fmla="*/ 1089217 w 1417829"/>
                      <a:gd name="connsiteY46" fmla="*/ 2514600 h 2757488"/>
                      <a:gd name="connsiteX47" fmla="*/ 1132079 w 1417829"/>
                      <a:gd name="connsiteY47" fmla="*/ 2500313 h 2757488"/>
                      <a:gd name="connsiteX48" fmla="*/ 1174942 w 1417829"/>
                      <a:gd name="connsiteY48" fmla="*/ 2471738 h 2757488"/>
                      <a:gd name="connsiteX49" fmla="*/ 1203517 w 1417829"/>
                      <a:gd name="connsiteY49" fmla="*/ 2386013 h 2757488"/>
                      <a:gd name="connsiteX50" fmla="*/ 1174942 w 1417829"/>
                      <a:gd name="connsiteY50" fmla="*/ 2214563 h 2757488"/>
                      <a:gd name="connsiteX51" fmla="*/ 1103504 w 1417829"/>
                      <a:gd name="connsiteY51" fmla="*/ 2114550 h 2757488"/>
                      <a:gd name="connsiteX52" fmla="*/ 1046354 w 1417829"/>
                      <a:gd name="connsiteY52" fmla="*/ 1914525 h 2757488"/>
                      <a:gd name="connsiteX53" fmla="*/ 1017779 w 1417829"/>
                      <a:gd name="connsiteY53" fmla="*/ 1828800 h 2757488"/>
                      <a:gd name="connsiteX54" fmla="*/ 946342 w 1417829"/>
                      <a:gd name="connsiteY54" fmla="*/ 1743075 h 2757488"/>
                      <a:gd name="connsiteX55" fmla="*/ 917767 w 1417829"/>
                      <a:gd name="connsiteY55" fmla="*/ 1700213 h 2757488"/>
                      <a:gd name="connsiteX56" fmla="*/ 903479 w 1417829"/>
                      <a:gd name="connsiteY56" fmla="*/ 1657350 h 2757488"/>
                      <a:gd name="connsiteX57" fmla="*/ 860617 w 1417829"/>
                      <a:gd name="connsiteY57" fmla="*/ 1628775 h 2757488"/>
                      <a:gd name="connsiteX58" fmla="*/ 803467 w 1417829"/>
                      <a:gd name="connsiteY58" fmla="*/ 1543050 h 2757488"/>
                      <a:gd name="connsiteX59" fmla="*/ 760604 w 1417829"/>
                      <a:gd name="connsiteY59" fmla="*/ 1528763 h 2757488"/>
                      <a:gd name="connsiteX60" fmla="*/ 746317 w 1417829"/>
                      <a:gd name="connsiteY60" fmla="*/ 1485900 h 2757488"/>
                      <a:gd name="connsiteX61" fmla="*/ 717742 w 1417829"/>
                      <a:gd name="connsiteY61" fmla="*/ 1357313 h 2757488"/>
                      <a:gd name="connsiteX62" fmla="*/ 746317 w 1417829"/>
                      <a:gd name="connsiteY62" fmla="*/ 1314450 h 2757488"/>
                      <a:gd name="connsiteX63" fmla="*/ 832042 w 1417829"/>
                      <a:gd name="connsiteY63" fmla="*/ 1285875 h 2757488"/>
                      <a:gd name="connsiteX64" fmla="*/ 874904 w 1417829"/>
                      <a:gd name="connsiteY64" fmla="*/ 1371600 h 2757488"/>
                      <a:gd name="connsiteX65" fmla="*/ 889192 w 1417829"/>
                      <a:gd name="connsiteY65" fmla="*/ 1414463 h 2757488"/>
                      <a:gd name="connsiteX66" fmla="*/ 974917 w 1417829"/>
                      <a:gd name="connsiteY66" fmla="*/ 1457325 h 2757488"/>
                      <a:gd name="connsiteX67" fmla="*/ 1003492 w 1417829"/>
                      <a:gd name="connsiteY67" fmla="*/ 1414463 h 2757488"/>
                      <a:gd name="connsiteX68" fmla="*/ 974917 w 1417829"/>
                      <a:gd name="connsiteY68" fmla="*/ 1285875 h 2757488"/>
                      <a:gd name="connsiteX69" fmla="*/ 960629 w 1417829"/>
                      <a:gd name="connsiteY69" fmla="*/ 1214438 h 2757488"/>
                      <a:gd name="connsiteX70" fmla="*/ 974917 w 1417829"/>
                      <a:gd name="connsiteY70" fmla="*/ 928688 h 2757488"/>
                      <a:gd name="connsiteX71" fmla="*/ 989204 w 1417829"/>
                      <a:gd name="connsiteY71" fmla="*/ 885825 h 2757488"/>
                      <a:gd name="connsiteX72" fmla="*/ 1017779 w 1417829"/>
                      <a:gd name="connsiteY72" fmla="*/ 842963 h 2757488"/>
                      <a:gd name="connsiteX73" fmla="*/ 1146367 w 1417829"/>
                      <a:gd name="connsiteY73" fmla="*/ 785813 h 2757488"/>
                      <a:gd name="connsiteX74" fmla="*/ 1232092 w 1417829"/>
                      <a:gd name="connsiteY74" fmla="*/ 757238 h 2757488"/>
                      <a:gd name="connsiteX75" fmla="*/ 1274954 w 1417829"/>
                      <a:gd name="connsiteY75" fmla="*/ 742950 h 2757488"/>
                      <a:gd name="connsiteX76" fmla="*/ 1360679 w 1417829"/>
                      <a:gd name="connsiteY76" fmla="*/ 700088 h 2757488"/>
                      <a:gd name="connsiteX77" fmla="*/ 1403542 w 1417829"/>
                      <a:gd name="connsiteY77" fmla="*/ 571500 h 2757488"/>
                      <a:gd name="connsiteX78" fmla="*/ 1417829 w 1417829"/>
                      <a:gd name="connsiteY78" fmla="*/ 528638 h 2757488"/>
                      <a:gd name="connsiteX79" fmla="*/ 1389254 w 1417829"/>
                      <a:gd name="connsiteY79" fmla="*/ 414338 h 2757488"/>
                      <a:gd name="connsiteX80" fmla="*/ 1374967 w 1417829"/>
                      <a:gd name="connsiteY80" fmla="*/ 371475 h 2757488"/>
                      <a:gd name="connsiteX81" fmla="*/ 1332104 w 1417829"/>
                      <a:gd name="connsiteY81" fmla="*/ 342900 h 2757488"/>
                      <a:gd name="connsiteX82" fmla="*/ 1303529 w 1417829"/>
                      <a:gd name="connsiteY82" fmla="*/ 300038 h 2757488"/>
                      <a:gd name="connsiteX83" fmla="*/ 1260667 w 1417829"/>
                      <a:gd name="connsiteY83" fmla="*/ 271463 h 2757488"/>
                      <a:gd name="connsiteX84" fmla="*/ 746317 w 1417829"/>
                      <a:gd name="connsiteY84" fmla="*/ 228600 h 2757488"/>
                      <a:gd name="connsiteX85" fmla="*/ 660592 w 1417829"/>
                      <a:gd name="connsiteY85" fmla="*/ 185738 h 2757488"/>
                      <a:gd name="connsiteX86" fmla="*/ 646304 w 1417829"/>
                      <a:gd name="connsiteY86" fmla="*/ 142875 h 2757488"/>
                      <a:gd name="connsiteX87" fmla="*/ 560579 w 1417829"/>
                      <a:gd name="connsiteY87" fmla="*/ 85725 h 2757488"/>
                      <a:gd name="connsiteX88" fmla="*/ 503429 w 1417829"/>
                      <a:gd name="connsiteY88" fmla="*/ 57150 h 2757488"/>
                      <a:gd name="connsiteX89" fmla="*/ 417704 w 1417829"/>
                      <a:gd name="connsiteY89" fmla="*/ 28575 h 2757488"/>
                      <a:gd name="connsiteX90" fmla="*/ 360554 w 1417829"/>
                      <a:gd name="connsiteY90" fmla="*/ 0 h 2757488"/>
                      <a:gd name="connsiteX91" fmla="*/ 160529 w 1417829"/>
                      <a:gd name="connsiteY91" fmla="*/ 14288 h 2757488"/>
                      <a:gd name="connsiteX92" fmla="*/ 74804 w 1417829"/>
                      <a:gd name="connsiteY92" fmla="*/ 57150 h 2757488"/>
                      <a:gd name="connsiteX93" fmla="*/ 31942 w 1417829"/>
                      <a:gd name="connsiteY93" fmla="*/ 71438 h 2757488"/>
                      <a:gd name="connsiteX94" fmla="*/ 17654 w 1417829"/>
                      <a:gd name="connsiteY94" fmla="*/ 200025 h 275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417829" h="2757488">
                        <a:moveTo>
                          <a:pt x="46229" y="114300"/>
                        </a:moveTo>
                        <a:cubicBezTo>
                          <a:pt x="41467" y="214313"/>
                          <a:pt x="44361" y="314985"/>
                          <a:pt x="31942" y="414338"/>
                        </a:cubicBezTo>
                        <a:cubicBezTo>
                          <a:pt x="29812" y="431377"/>
                          <a:pt x="0" y="440362"/>
                          <a:pt x="3367" y="457200"/>
                        </a:cubicBezTo>
                        <a:cubicBezTo>
                          <a:pt x="6734" y="474038"/>
                          <a:pt x="30092" y="479907"/>
                          <a:pt x="46229" y="485775"/>
                        </a:cubicBezTo>
                        <a:cubicBezTo>
                          <a:pt x="83137" y="499196"/>
                          <a:pt x="122640" y="504017"/>
                          <a:pt x="160529" y="514350"/>
                        </a:cubicBezTo>
                        <a:cubicBezTo>
                          <a:pt x="175059" y="518313"/>
                          <a:pt x="189104" y="523875"/>
                          <a:pt x="203392" y="528638"/>
                        </a:cubicBezTo>
                        <a:cubicBezTo>
                          <a:pt x="217841" y="550311"/>
                          <a:pt x="246254" y="584785"/>
                          <a:pt x="246254" y="614363"/>
                        </a:cubicBezTo>
                        <a:cubicBezTo>
                          <a:pt x="246254" y="661237"/>
                          <a:pt x="235870" y="827348"/>
                          <a:pt x="217679" y="900113"/>
                        </a:cubicBezTo>
                        <a:cubicBezTo>
                          <a:pt x="210374" y="929334"/>
                          <a:pt x="198629" y="957263"/>
                          <a:pt x="189104" y="985838"/>
                        </a:cubicBezTo>
                        <a:lnTo>
                          <a:pt x="174817" y="1028700"/>
                        </a:lnTo>
                        <a:cubicBezTo>
                          <a:pt x="179579" y="1128713"/>
                          <a:pt x="180789" y="1228958"/>
                          <a:pt x="189104" y="1328738"/>
                        </a:cubicBezTo>
                        <a:cubicBezTo>
                          <a:pt x="190355" y="1343746"/>
                          <a:pt x="196657" y="1358130"/>
                          <a:pt x="203392" y="1371600"/>
                        </a:cubicBezTo>
                        <a:cubicBezTo>
                          <a:pt x="211071" y="1386959"/>
                          <a:pt x="220974" y="1401271"/>
                          <a:pt x="231967" y="1414463"/>
                        </a:cubicBezTo>
                        <a:cubicBezTo>
                          <a:pt x="244902" y="1429985"/>
                          <a:pt x="259307" y="1444390"/>
                          <a:pt x="274829" y="1457325"/>
                        </a:cubicBezTo>
                        <a:cubicBezTo>
                          <a:pt x="288021" y="1468318"/>
                          <a:pt x="303404" y="1476375"/>
                          <a:pt x="317692" y="1485900"/>
                        </a:cubicBezTo>
                        <a:cubicBezTo>
                          <a:pt x="327217" y="1500188"/>
                          <a:pt x="331979" y="1519238"/>
                          <a:pt x="346267" y="1528763"/>
                        </a:cubicBezTo>
                        <a:cubicBezTo>
                          <a:pt x="362605" y="1539655"/>
                          <a:pt x="384536" y="1537655"/>
                          <a:pt x="403417" y="1543050"/>
                        </a:cubicBezTo>
                        <a:cubicBezTo>
                          <a:pt x="417898" y="1547187"/>
                          <a:pt x="433114" y="1550024"/>
                          <a:pt x="446279" y="1557338"/>
                        </a:cubicBezTo>
                        <a:cubicBezTo>
                          <a:pt x="593656" y="1639215"/>
                          <a:pt x="477882" y="1596448"/>
                          <a:pt x="574867" y="1628775"/>
                        </a:cubicBezTo>
                        <a:cubicBezTo>
                          <a:pt x="584392" y="1643063"/>
                          <a:pt x="588881" y="1662537"/>
                          <a:pt x="603442" y="1671638"/>
                        </a:cubicBezTo>
                        <a:cubicBezTo>
                          <a:pt x="628984" y="1687602"/>
                          <a:pt x="664105" y="1683505"/>
                          <a:pt x="689167" y="1700213"/>
                        </a:cubicBezTo>
                        <a:lnTo>
                          <a:pt x="732029" y="1728788"/>
                        </a:lnTo>
                        <a:lnTo>
                          <a:pt x="789179" y="1814513"/>
                        </a:lnTo>
                        <a:cubicBezTo>
                          <a:pt x="798704" y="1828800"/>
                          <a:pt x="812324" y="1841085"/>
                          <a:pt x="817754" y="1857375"/>
                        </a:cubicBezTo>
                        <a:lnTo>
                          <a:pt x="832042" y="1900238"/>
                        </a:lnTo>
                        <a:cubicBezTo>
                          <a:pt x="827279" y="1919288"/>
                          <a:pt x="823149" y="1938507"/>
                          <a:pt x="817754" y="1957388"/>
                        </a:cubicBezTo>
                        <a:cubicBezTo>
                          <a:pt x="813617" y="1971869"/>
                          <a:pt x="815722" y="1991496"/>
                          <a:pt x="803467" y="2000250"/>
                        </a:cubicBezTo>
                        <a:cubicBezTo>
                          <a:pt x="778957" y="2017757"/>
                          <a:pt x="746317" y="2019300"/>
                          <a:pt x="717742" y="2028825"/>
                        </a:cubicBezTo>
                        <a:cubicBezTo>
                          <a:pt x="703454" y="2033588"/>
                          <a:pt x="689490" y="2039460"/>
                          <a:pt x="674879" y="2043113"/>
                        </a:cubicBezTo>
                        <a:cubicBezTo>
                          <a:pt x="636779" y="2052638"/>
                          <a:pt x="597836" y="2059269"/>
                          <a:pt x="560579" y="2071688"/>
                        </a:cubicBezTo>
                        <a:lnTo>
                          <a:pt x="474854" y="2100263"/>
                        </a:lnTo>
                        <a:cubicBezTo>
                          <a:pt x="392962" y="2223099"/>
                          <a:pt x="502004" y="2078543"/>
                          <a:pt x="403417" y="2157413"/>
                        </a:cubicBezTo>
                        <a:cubicBezTo>
                          <a:pt x="369295" y="2184711"/>
                          <a:pt x="377810" y="2208627"/>
                          <a:pt x="360554" y="2243138"/>
                        </a:cubicBezTo>
                        <a:cubicBezTo>
                          <a:pt x="352875" y="2258496"/>
                          <a:pt x="341504" y="2271713"/>
                          <a:pt x="331979" y="2286000"/>
                        </a:cubicBezTo>
                        <a:cubicBezTo>
                          <a:pt x="336742" y="2319338"/>
                          <a:pt x="336590" y="2353757"/>
                          <a:pt x="346267" y="2386013"/>
                        </a:cubicBezTo>
                        <a:cubicBezTo>
                          <a:pt x="356352" y="2419630"/>
                          <a:pt x="388570" y="2442883"/>
                          <a:pt x="417704" y="2457450"/>
                        </a:cubicBezTo>
                        <a:cubicBezTo>
                          <a:pt x="431175" y="2464185"/>
                          <a:pt x="447096" y="2465003"/>
                          <a:pt x="460567" y="2471738"/>
                        </a:cubicBezTo>
                        <a:cubicBezTo>
                          <a:pt x="475925" y="2479417"/>
                          <a:pt x="489142" y="2490788"/>
                          <a:pt x="503429" y="2500313"/>
                        </a:cubicBezTo>
                        <a:cubicBezTo>
                          <a:pt x="537434" y="2602328"/>
                          <a:pt x="515296" y="2560976"/>
                          <a:pt x="560579" y="2628900"/>
                        </a:cubicBezTo>
                        <a:cubicBezTo>
                          <a:pt x="571509" y="2672620"/>
                          <a:pt x="570553" y="2696024"/>
                          <a:pt x="603442" y="2728913"/>
                        </a:cubicBezTo>
                        <a:cubicBezTo>
                          <a:pt x="615584" y="2741055"/>
                          <a:pt x="632017" y="2747963"/>
                          <a:pt x="646304" y="2757488"/>
                        </a:cubicBezTo>
                        <a:cubicBezTo>
                          <a:pt x="747279" y="2737292"/>
                          <a:pt x="694702" y="2750880"/>
                          <a:pt x="803467" y="2714625"/>
                        </a:cubicBezTo>
                        <a:lnTo>
                          <a:pt x="846329" y="2700338"/>
                        </a:lnTo>
                        <a:lnTo>
                          <a:pt x="974917" y="2614613"/>
                        </a:lnTo>
                        <a:lnTo>
                          <a:pt x="1017779" y="2586038"/>
                        </a:lnTo>
                        <a:lnTo>
                          <a:pt x="1060642" y="2557463"/>
                        </a:lnTo>
                        <a:cubicBezTo>
                          <a:pt x="1070167" y="2543175"/>
                          <a:pt x="1075808" y="2525327"/>
                          <a:pt x="1089217" y="2514600"/>
                        </a:cubicBezTo>
                        <a:cubicBezTo>
                          <a:pt x="1100977" y="2505192"/>
                          <a:pt x="1118609" y="2507048"/>
                          <a:pt x="1132079" y="2500313"/>
                        </a:cubicBezTo>
                        <a:cubicBezTo>
                          <a:pt x="1147438" y="2492634"/>
                          <a:pt x="1160654" y="2481263"/>
                          <a:pt x="1174942" y="2471738"/>
                        </a:cubicBezTo>
                        <a:cubicBezTo>
                          <a:pt x="1184467" y="2443163"/>
                          <a:pt x="1207253" y="2415901"/>
                          <a:pt x="1203517" y="2386013"/>
                        </a:cubicBezTo>
                        <a:cubicBezTo>
                          <a:pt x="1193387" y="2304976"/>
                          <a:pt x="1195169" y="2281988"/>
                          <a:pt x="1174942" y="2214563"/>
                        </a:cubicBezTo>
                        <a:cubicBezTo>
                          <a:pt x="1145309" y="2115785"/>
                          <a:pt x="1173090" y="2137746"/>
                          <a:pt x="1103504" y="2114550"/>
                        </a:cubicBezTo>
                        <a:cubicBezTo>
                          <a:pt x="1067622" y="1971024"/>
                          <a:pt x="1087349" y="2037511"/>
                          <a:pt x="1046354" y="1914525"/>
                        </a:cubicBezTo>
                        <a:cubicBezTo>
                          <a:pt x="1046353" y="1914521"/>
                          <a:pt x="1017781" y="1828803"/>
                          <a:pt x="1017779" y="1828800"/>
                        </a:cubicBezTo>
                        <a:cubicBezTo>
                          <a:pt x="946833" y="1722382"/>
                          <a:pt x="1038015" y="1853084"/>
                          <a:pt x="946342" y="1743075"/>
                        </a:cubicBezTo>
                        <a:cubicBezTo>
                          <a:pt x="935349" y="1729884"/>
                          <a:pt x="925446" y="1715571"/>
                          <a:pt x="917767" y="1700213"/>
                        </a:cubicBezTo>
                        <a:cubicBezTo>
                          <a:pt x="911032" y="1686742"/>
                          <a:pt x="912887" y="1669110"/>
                          <a:pt x="903479" y="1657350"/>
                        </a:cubicBezTo>
                        <a:cubicBezTo>
                          <a:pt x="892752" y="1643941"/>
                          <a:pt x="874904" y="1638300"/>
                          <a:pt x="860617" y="1628775"/>
                        </a:cubicBezTo>
                        <a:cubicBezTo>
                          <a:pt x="845638" y="1583839"/>
                          <a:pt x="849333" y="1573627"/>
                          <a:pt x="803467" y="1543050"/>
                        </a:cubicBezTo>
                        <a:cubicBezTo>
                          <a:pt x="790936" y="1534696"/>
                          <a:pt x="774892" y="1533525"/>
                          <a:pt x="760604" y="1528763"/>
                        </a:cubicBezTo>
                        <a:cubicBezTo>
                          <a:pt x="755842" y="1514475"/>
                          <a:pt x="756966" y="1496549"/>
                          <a:pt x="746317" y="1485900"/>
                        </a:cubicBezTo>
                        <a:cubicBezTo>
                          <a:pt x="684239" y="1423822"/>
                          <a:pt x="657706" y="1577445"/>
                          <a:pt x="717742" y="1357313"/>
                        </a:cubicBezTo>
                        <a:cubicBezTo>
                          <a:pt x="722260" y="1340746"/>
                          <a:pt x="731756" y="1323551"/>
                          <a:pt x="746317" y="1314450"/>
                        </a:cubicBezTo>
                        <a:cubicBezTo>
                          <a:pt x="771859" y="1298486"/>
                          <a:pt x="832042" y="1285875"/>
                          <a:pt x="832042" y="1285875"/>
                        </a:cubicBezTo>
                        <a:cubicBezTo>
                          <a:pt x="867951" y="1393606"/>
                          <a:pt x="819514" y="1260820"/>
                          <a:pt x="874904" y="1371600"/>
                        </a:cubicBezTo>
                        <a:cubicBezTo>
                          <a:pt x="881639" y="1385071"/>
                          <a:pt x="879784" y="1402703"/>
                          <a:pt x="889192" y="1414463"/>
                        </a:cubicBezTo>
                        <a:cubicBezTo>
                          <a:pt x="909336" y="1439643"/>
                          <a:pt x="946680" y="1447913"/>
                          <a:pt x="974917" y="1457325"/>
                        </a:cubicBezTo>
                        <a:cubicBezTo>
                          <a:pt x="984442" y="1443038"/>
                          <a:pt x="1001596" y="1431529"/>
                          <a:pt x="1003492" y="1414463"/>
                        </a:cubicBezTo>
                        <a:cubicBezTo>
                          <a:pt x="1009540" y="1360033"/>
                          <a:pt x="986505" y="1332228"/>
                          <a:pt x="974917" y="1285875"/>
                        </a:cubicBezTo>
                        <a:cubicBezTo>
                          <a:pt x="969027" y="1262316"/>
                          <a:pt x="965392" y="1238250"/>
                          <a:pt x="960629" y="1214438"/>
                        </a:cubicBezTo>
                        <a:cubicBezTo>
                          <a:pt x="965392" y="1119188"/>
                          <a:pt x="966655" y="1023698"/>
                          <a:pt x="974917" y="928688"/>
                        </a:cubicBezTo>
                        <a:cubicBezTo>
                          <a:pt x="976222" y="913684"/>
                          <a:pt x="982469" y="899296"/>
                          <a:pt x="989204" y="885825"/>
                        </a:cubicBezTo>
                        <a:cubicBezTo>
                          <a:pt x="996883" y="870466"/>
                          <a:pt x="1005637" y="855105"/>
                          <a:pt x="1017779" y="842963"/>
                        </a:cubicBezTo>
                        <a:cubicBezTo>
                          <a:pt x="1051742" y="809001"/>
                          <a:pt x="1103925" y="799961"/>
                          <a:pt x="1146367" y="785813"/>
                        </a:cubicBezTo>
                        <a:lnTo>
                          <a:pt x="1232092" y="757238"/>
                        </a:lnTo>
                        <a:cubicBezTo>
                          <a:pt x="1246379" y="752476"/>
                          <a:pt x="1262423" y="751304"/>
                          <a:pt x="1274954" y="742950"/>
                        </a:cubicBezTo>
                        <a:cubicBezTo>
                          <a:pt x="1330348" y="706021"/>
                          <a:pt x="1301527" y="719805"/>
                          <a:pt x="1360679" y="700088"/>
                        </a:cubicBezTo>
                        <a:lnTo>
                          <a:pt x="1403542" y="571500"/>
                        </a:lnTo>
                        <a:lnTo>
                          <a:pt x="1417829" y="528638"/>
                        </a:lnTo>
                        <a:cubicBezTo>
                          <a:pt x="1408304" y="490538"/>
                          <a:pt x="1401673" y="451595"/>
                          <a:pt x="1389254" y="414338"/>
                        </a:cubicBezTo>
                        <a:cubicBezTo>
                          <a:pt x="1384492" y="400050"/>
                          <a:pt x="1384375" y="383235"/>
                          <a:pt x="1374967" y="371475"/>
                        </a:cubicBezTo>
                        <a:cubicBezTo>
                          <a:pt x="1364240" y="358066"/>
                          <a:pt x="1346392" y="352425"/>
                          <a:pt x="1332104" y="342900"/>
                        </a:cubicBezTo>
                        <a:cubicBezTo>
                          <a:pt x="1322579" y="328613"/>
                          <a:pt x="1315671" y="312180"/>
                          <a:pt x="1303529" y="300038"/>
                        </a:cubicBezTo>
                        <a:cubicBezTo>
                          <a:pt x="1291387" y="287896"/>
                          <a:pt x="1276358" y="278437"/>
                          <a:pt x="1260667" y="271463"/>
                        </a:cubicBezTo>
                        <a:cubicBezTo>
                          <a:pt x="1099147" y="199676"/>
                          <a:pt x="921121" y="234427"/>
                          <a:pt x="746317" y="228600"/>
                        </a:cubicBezTo>
                        <a:cubicBezTo>
                          <a:pt x="718080" y="219188"/>
                          <a:pt x="680736" y="210918"/>
                          <a:pt x="660592" y="185738"/>
                        </a:cubicBezTo>
                        <a:cubicBezTo>
                          <a:pt x="651184" y="173978"/>
                          <a:pt x="656953" y="153524"/>
                          <a:pt x="646304" y="142875"/>
                        </a:cubicBezTo>
                        <a:cubicBezTo>
                          <a:pt x="622020" y="118591"/>
                          <a:pt x="591296" y="101084"/>
                          <a:pt x="560579" y="85725"/>
                        </a:cubicBezTo>
                        <a:cubicBezTo>
                          <a:pt x="541529" y="76200"/>
                          <a:pt x="523204" y="65060"/>
                          <a:pt x="503429" y="57150"/>
                        </a:cubicBezTo>
                        <a:cubicBezTo>
                          <a:pt x="475463" y="45963"/>
                          <a:pt x="444645" y="42045"/>
                          <a:pt x="417704" y="28575"/>
                        </a:cubicBezTo>
                        <a:lnTo>
                          <a:pt x="360554" y="0"/>
                        </a:lnTo>
                        <a:cubicBezTo>
                          <a:pt x="293879" y="4763"/>
                          <a:pt x="226916" y="6478"/>
                          <a:pt x="160529" y="14288"/>
                        </a:cubicBezTo>
                        <a:cubicBezTo>
                          <a:pt x="113568" y="19813"/>
                          <a:pt x="116297" y="36403"/>
                          <a:pt x="74804" y="57150"/>
                        </a:cubicBezTo>
                        <a:cubicBezTo>
                          <a:pt x="61334" y="63885"/>
                          <a:pt x="46229" y="66675"/>
                          <a:pt x="31942" y="71438"/>
                        </a:cubicBezTo>
                        <a:cubicBezTo>
                          <a:pt x="16307" y="180879"/>
                          <a:pt x="17654" y="137774"/>
                          <a:pt x="17654" y="200025"/>
                        </a:cubicBezTo>
                      </a:path>
                    </a:pathLst>
                  </a:custGeom>
                  <a:solidFill>
                    <a:schemeClr val="accent6">
                      <a:lumMod val="40000"/>
                      <a:lumOff val="6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7547183" y="3315227"/>
                    <a:ext cx="389882" cy="192172"/>
                  </a:xfrm>
                  <a:custGeom>
                    <a:avLst/>
                    <a:gdLst>
                      <a:gd name="connsiteX0" fmla="*/ 7308 w 1264608"/>
                      <a:gd name="connsiteY0" fmla="*/ 81346 h 595696"/>
                      <a:gd name="connsiteX1" fmla="*/ 35883 w 1264608"/>
                      <a:gd name="connsiteY1" fmla="*/ 181359 h 595696"/>
                      <a:gd name="connsiteX2" fmla="*/ 50171 w 1264608"/>
                      <a:gd name="connsiteY2" fmla="*/ 224221 h 595696"/>
                      <a:gd name="connsiteX3" fmla="*/ 107321 w 1264608"/>
                      <a:gd name="connsiteY3" fmla="*/ 309946 h 595696"/>
                      <a:gd name="connsiteX4" fmla="*/ 135896 w 1264608"/>
                      <a:gd name="connsiteY4" fmla="*/ 352809 h 595696"/>
                      <a:gd name="connsiteX5" fmla="*/ 235908 w 1264608"/>
                      <a:gd name="connsiteY5" fmla="*/ 409959 h 595696"/>
                      <a:gd name="connsiteX6" fmla="*/ 278771 w 1264608"/>
                      <a:gd name="connsiteY6" fmla="*/ 424246 h 595696"/>
                      <a:gd name="connsiteX7" fmla="*/ 364496 w 1264608"/>
                      <a:gd name="connsiteY7" fmla="*/ 481396 h 595696"/>
                      <a:gd name="connsiteX8" fmla="*/ 450221 w 1264608"/>
                      <a:gd name="connsiteY8" fmla="*/ 509971 h 595696"/>
                      <a:gd name="connsiteX9" fmla="*/ 564521 w 1264608"/>
                      <a:gd name="connsiteY9" fmla="*/ 538546 h 595696"/>
                      <a:gd name="connsiteX10" fmla="*/ 693108 w 1264608"/>
                      <a:gd name="connsiteY10" fmla="*/ 581409 h 595696"/>
                      <a:gd name="connsiteX11" fmla="*/ 735971 w 1264608"/>
                      <a:gd name="connsiteY11" fmla="*/ 595696 h 595696"/>
                      <a:gd name="connsiteX12" fmla="*/ 878846 w 1264608"/>
                      <a:gd name="connsiteY12" fmla="*/ 581409 h 595696"/>
                      <a:gd name="connsiteX13" fmla="*/ 921708 w 1264608"/>
                      <a:gd name="connsiteY13" fmla="*/ 552834 h 595696"/>
                      <a:gd name="connsiteX14" fmla="*/ 1021721 w 1264608"/>
                      <a:gd name="connsiteY14" fmla="*/ 495684 h 595696"/>
                      <a:gd name="connsiteX15" fmla="*/ 1064583 w 1264608"/>
                      <a:gd name="connsiteY15" fmla="*/ 467109 h 595696"/>
                      <a:gd name="connsiteX16" fmla="*/ 1221746 w 1264608"/>
                      <a:gd name="connsiteY16" fmla="*/ 438534 h 595696"/>
                      <a:gd name="connsiteX17" fmla="*/ 1250321 w 1264608"/>
                      <a:gd name="connsiteY17" fmla="*/ 295659 h 595696"/>
                      <a:gd name="connsiteX18" fmla="*/ 1264608 w 1264608"/>
                      <a:gd name="connsiteY18" fmla="*/ 252796 h 595696"/>
                      <a:gd name="connsiteX19" fmla="*/ 1250321 w 1264608"/>
                      <a:gd name="connsiteY19" fmla="*/ 195646 h 595696"/>
                      <a:gd name="connsiteX20" fmla="*/ 1164596 w 1264608"/>
                      <a:gd name="connsiteY20" fmla="*/ 152784 h 595696"/>
                      <a:gd name="connsiteX21" fmla="*/ 1093158 w 1264608"/>
                      <a:gd name="connsiteY21" fmla="*/ 95634 h 595696"/>
                      <a:gd name="connsiteX22" fmla="*/ 1050296 w 1264608"/>
                      <a:gd name="connsiteY22" fmla="*/ 67059 h 595696"/>
                      <a:gd name="connsiteX23" fmla="*/ 1007433 w 1264608"/>
                      <a:gd name="connsiteY23" fmla="*/ 52771 h 595696"/>
                      <a:gd name="connsiteX24" fmla="*/ 578808 w 1264608"/>
                      <a:gd name="connsiteY24" fmla="*/ 38484 h 595696"/>
                      <a:gd name="connsiteX25" fmla="*/ 193046 w 1264608"/>
                      <a:gd name="connsiteY25" fmla="*/ 38484 h 595696"/>
                      <a:gd name="connsiteX26" fmla="*/ 78746 w 1264608"/>
                      <a:gd name="connsiteY26" fmla="*/ 67059 h 595696"/>
                      <a:gd name="connsiteX27" fmla="*/ 7308 w 1264608"/>
                      <a:gd name="connsiteY27" fmla="*/ 81346 h 5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64608" h="595696">
                        <a:moveTo>
                          <a:pt x="7308" y="81346"/>
                        </a:moveTo>
                        <a:cubicBezTo>
                          <a:pt x="164" y="100396"/>
                          <a:pt x="0" y="55769"/>
                          <a:pt x="35883" y="181359"/>
                        </a:cubicBezTo>
                        <a:cubicBezTo>
                          <a:pt x="40020" y="195840"/>
                          <a:pt x="42857" y="211056"/>
                          <a:pt x="50171" y="224221"/>
                        </a:cubicBezTo>
                        <a:cubicBezTo>
                          <a:pt x="66850" y="254242"/>
                          <a:pt x="88271" y="281371"/>
                          <a:pt x="107321" y="309946"/>
                        </a:cubicBezTo>
                        <a:cubicBezTo>
                          <a:pt x="116846" y="324234"/>
                          <a:pt x="121608" y="343284"/>
                          <a:pt x="135896" y="352809"/>
                        </a:cubicBezTo>
                        <a:cubicBezTo>
                          <a:pt x="178941" y="381506"/>
                          <a:pt x="185153" y="388207"/>
                          <a:pt x="235908" y="409959"/>
                        </a:cubicBezTo>
                        <a:cubicBezTo>
                          <a:pt x="249751" y="415892"/>
                          <a:pt x="264483" y="419484"/>
                          <a:pt x="278771" y="424246"/>
                        </a:cubicBezTo>
                        <a:cubicBezTo>
                          <a:pt x="307346" y="443296"/>
                          <a:pt x="331915" y="470536"/>
                          <a:pt x="364496" y="481396"/>
                        </a:cubicBezTo>
                        <a:cubicBezTo>
                          <a:pt x="393071" y="490921"/>
                          <a:pt x="421000" y="502666"/>
                          <a:pt x="450221" y="509971"/>
                        </a:cubicBezTo>
                        <a:cubicBezTo>
                          <a:pt x="488321" y="519496"/>
                          <a:pt x="527264" y="526127"/>
                          <a:pt x="564521" y="538546"/>
                        </a:cubicBezTo>
                        <a:lnTo>
                          <a:pt x="693108" y="581409"/>
                        </a:lnTo>
                        <a:lnTo>
                          <a:pt x="735971" y="595696"/>
                        </a:lnTo>
                        <a:cubicBezTo>
                          <a:pt x="783596" y="590934"/>
                          <a:pt x="832209" y="592171"/>
                          <a:pt x="878846" y="581409"/>
                        </a:cubicBezTo>
                        <a:cubicBezTo>
                          <a:pt x="895578" y="577548"/>
                          <a:pt x="907735" y="562815"/>
                          <a:pt x="921708" y="552834"/>
                        </a:cubicBezTo>
                        <a:cubicBezTo>
                          <a:pt x="997393" y="498772"/>
                          <a:pt x="952165" y="518868"/>
                          <a:pt x="1021721" y="495684"/>
                        </a:cubicBezTo>
                        <a:cubicBezTo>
                          <a:pt x="1036008" y="486159"/>
                          <a:pt x="1049225" y="474788"/>
                          <a:pt x="1064583" y="467109"/>
                        </a:cubicBezTo>
                        <a:cubicBezTo>
                          <a:pt x="1108634" y="445083"/>
                          <a:pt x="1182341" y="443460"/>
                          <a:pt x="1221746" y="438534"/>
                        </a:cubicBezTo>
                        <a:cubicBezTo>
                          <a:pt x="1254024" y="341696"/>
                          <a:pt x="1217486" y="459833"/>
                          <a:pt x="1250321" y="295659"/>
                        </a:cubicBezTo>
                        <a:cubicBezTo>
                          <a:pt x="1253275" y="280891"/>
                          <a:pt x="1259846" y="267084"/>
                          <a:pt x="1264608" y="252796"/>
                        </a:cubicBezTo>
                        <a:cubicBezTo>
                          <a:pt x="1259846" y="233746"/>
                          <a:pt x="1261213" y="211984"/>
                          <a:pt x="1250321" y="195646"/>
                        </a:cubicBezTo>
                        <a:cubicBezTo>
                          <a:pt x="1234494" y="171906"/>
                          <a:pt x="1189047" y="160934"/>
                          <a:pt x="1164596" y="152784"/>
                        </a:cubicBezTo>
                        <a:cubicBezTo>
                          <a:pt x="1116426" y="80528"/>
                          <a:pt x="1162171" y="130140"/>
                          <a:pt x="1093158" y="95634"/>
                        </a:cubicBezTo>
                        <a:cubicBezTo>
                          <a:pt x="1077799" y="87955"/>
                          <a:pt x="1065654" y="74738"/>
                          <a:pt x="1050296" y="67059"/>
                        </a:cubicBezTo>
                        <a:cubicBezTo>
                          <a:pt x="1036825" y="60324"/>
                          <a:pt x="1022466" y="53682"/>
                          <a:pt x="1007433" y="52771"/>
                        </a:cubicBezTo>
                        <a:cubicBezTo>
                          <a:pt x="864740" y="44123"/>
                          <a:pt x="721683" y="43246"/>
                          <a:pt x="578808" y="38484"/>
                        </a:cubicBezTo>
                        <a:cubicBezTo>
                          <a:pt x="424876" y="0"/>
                          <a:pt x="487758" y="9963"/>
                          <a:pt x="193046" y="38484"/>
                        </a:cubicBezTo>
                        <a:cubicBezTo>
                          <a:pt x="153956" y="42267"/>
                          <a:pt x="78746" y="67059"/>
                          <a:pt x="78746" y="67059"/>
                        </a:cubicBezTo>
                        <a:cubicBezTo>
                          <a:pt x="27022" y="101541"/>
                          <a:pt x="14452" y="62296"/>
                          <a:pt x="7308" y="81346"/>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TextBox 14"/>
              <p:cNvSpPr txBox="1"/>
              <p:nvPr/>
            </p:nvSpPr>
            <p:spPr>
              <a:xfrm>
                <a:off x="1208188" y="4732502"/>
                <a:ext cx="1642188" cy="307777"/>
              </a:xfrm>
              <a:prstGeom prst="rect">
                <a:avLst/>
              </a:prstGeom>
              <a:noFill/>
            </p:spPr>
            <p:txBody>
              <a:bodyPr wrap="square" rtlCol="0">
                <a:spAutoFit/>
              </a:bodyPr>
              <a:lstStyle/>
              <a:p>
                <a:r>
                  <a:rPr lang="en-US" sz="1400" dirty="0">
                    <a:solidFill>
                      <a:schemeClr val="bg1"/>
                    </a:solidFill>
                  </a:rPr>
                  <a:t>Earth</a:t>
                </a:r>
              </a:p>
            </p:txBody>
          </p:sp>
        </p:grpSp>
        <p:sp>
          <p:nvSpPr>
            <p:cNvPr id="16" name="TextBox 15"/>
            <p:cNvSpPr txBox="1"/>
            <p:nvPr/>
          </p:nvSpPr>
          <p:spPr>
            <a:xfrm>
              <a:off x="2124777" y="4706392"/>
              <a:ext cx="1642188" cy="307777"/>
            </a:xfrm>
            <a:prstGeom prst="rect">
              <a:avLst/>
            </a:prstGeom>
            <a:noFill/>
          </p:spPr>
          <p:txBody>
            <a:bodyPr wrap="square" rtlCol="0">
              <a:spAutoFit/>
            </a:bodyPr>
            <a:lstStyle/>
            <a:p>
              <a:r>
                <a:rPr lang="en-US" sz="1400" dirty="0">
                  <a:solidFill>
                    <a:schemeClr val="bg1"/>
                  </a:solidFill>
                </a:rPr>
                <a:t>Life</a:t>
              </a:r>
            </a:p>
          </p:txBody>
        </p:sp>
      </p:grpSp>
      <p:cxnSp>
        <p:nvCxnSpPr>
          <p:cNvPr id="17" name="Straight Arrow Connector 16"/>
          <p:cNvCxnSpPr/>
          <p:nvPr/>
        </p:nvCxnSpPr>
        <p:spPr>
          <a:xfrm flipV="1">
            <a:off x="3036870" y="3461948"/>
            <a:ext cx="629207" cy="38549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191801" y="3710404"/>
            <a:ext cx="1642188" cy="307777"/>
          </a:xfrm>
          <a:prstGeom prst="rect">
            <a:avLst/>
          </a:prstGeom>
          <a:noFill/>
          <a:ln>
            <a:noFill/>
          </a:ln>
        </p:spPr>
        <p:txBody>
          <a:bodyPr wrap="square" rtlCol="0">
            <a:spAutoFit/>
          </a:bodyPr>
          <a:lstStyle/>
          <a:p>
            <a:r>
              <a:rPr lang="en-US" sz="1400" dirty="0">
                <a:solidFill>
                  <a:schemeClr val="bg1"/>
                </a:solidFill>
              </a:rPr>
              <a:t>Death</a:t>
            </a:r>
          </a:p>
        </p:txBody>
      </p:sp>
      <p:grpSp>
        <p:nvGrpSpPr>
          <p:cNvPr id="28" name="Group 27"/>
          <p:cNvGrpSpPr/>
          <p:nvPr/>
        </p:nvGrpSpPr>
        <p:grpSpPr>
          <a:xfrm>
            <a:off x="3713211" y="2054772"/>
            <a:ext cx="1917993" cy="1801939"/>
            <a:chOff x="3713211" y="2054772"/>
            <a:chExt cx="1917993" cy="1801939"/>
          </a:xfrm>
        </p:grpSpPr>
        <p:sp>
          <p:nvSpPr>
            <p:cNvPr id="19" name="Oval 18"/>
            <p:cNvSpPr/>
            <p:nvPr/>
          </p:nvSpPr>
          <p:spPr>
            <a:xfrm>
              <a:off x="3713211" y="2054772"/>
              <a:ext cx="1831402" cy="1801939"/>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989016" y="2715160"/>
              <a:ext cx="1642188" cy="369332"/>
            </a:xfrm>
            <a:prstGeom prst="rect">
              <a:avLst/>
            </a:prstGeom>
            <a:noFill/>
          </p:spPr>
          <p:txBody>
            <a:bodyPr wrap="square" rtlCol="0">
              <a:spAutoFit/>
            </a:bodyPr>
            <a:lstStyle/>
            <a:p>
              <a:r>
                <a:rPr lang="en-US" dirty="0">
                  <a:solidFill>
                    <a:schemeClr val="bg1"/>
                  </a:solidFill>
                </a:rPr>
                <a:t>Spirit World</a:t>
              </a:r>
            </a:p>
          </p:txBody>
        </p:sp>
      </p:grpSp>
      <p:cxnSp>
        <p:nvCxnSpPr>
          <p:cNvPr id="25" name="Straight Arrow Connector 24"/>
          <p:cNvCxnSpPr/>
          <p:nvPr/>
        </p:nvCxnSpPr>
        <p:spPr>
          <a:xfrm flipH="1">
            <a:off x="7773344" y="4561566"/>
            <a:ext cx="616749" cy="70850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8509230" y="509731"/>
            <a:ext cx="548283" cy="4546125"/>
            <a:chOff x="8509230" y="509731"/>
            <a:chExt cx="548283" cy="4546125"/>
          </a:xfrm>
        </p:grpSpPr>
        <p:sp>
          <p:nvSpPr>
            <p:cNvPr id="26" name="Rectangle 25"/>
            <p:cNvSpPr/>
            <p:nvPr/>
          </p:nvSpPr>
          <p:spPr>
            <a:xfrm>
              <a:off x="8509230" y="528527"/>
              <a:ext cx="513471" cy="4511752"/>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rot="5400000">
              <a:off x="6522840" y="2521184"/>
              <a:ext cx="4546125" cy="523220"/>
            </a:xfrm>
            <a:prstGeom prst="rect">
              <a:avLst/>
            </a:prstGeom>
            <a:noFill/>
            <a:ln>
              <a:noFill/>
            </a:ln>
          </p:spPr>
          <p:txBody>
            <a:bodyPr wrap="square" rtlCol="0">
              <a:spAutoFit/>
            </a:bodyPr>
            <a:lstStyle/>
            <a:p>
              <a:pPr algn="ctr"/>
              <a:r>
                <a:rPr lang="en-US" sz="2800" dirty="0"/>
                <a:t>Final Judgment</a:t>
              </a:r>
            </a:p>
          </p:txBody>
        </p:sp>
      </p:grpSp>
      <p:grpSp>
        <p:nvGrpSpPr>
          <p:cNvPr id="9" name="Group 8"/>
          <p:cNvGrpSpPr/>
          <p:nvPr/>
        </p:nvGrpSpPr>
        <p:grpSpPr>
          <a:xfrm>
            <a:off x="9629997" y="389370"/>
            <a:ext cx="2263558" cy="2108844"/>
            <a:chOff x="9396080" y="303276"/>
            <a:chExt cx="2263558" cy="2108844"/>
          </a:xfrm>
        </p:grpSpPr>
        <p:sp>
          <p:nvSpPr>
            <p:cNvPr id="22" name="Oval 21"/>
            <p:cNvSpPr/>
            <p:nvPr/>
          </p:nvSpPr>
          <p:spPr>
            <a:xfrm>
              <a:off x="9396080" y="303276"/>
              <a:ext cx="2143325" cy="2108844"/>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550336" y="1115183"/>
              <a:ext cx="2109302" cy="369332"/>
            </a:xfrm>
            <a:prstGeom prst="rect">
              <a:avLst/>
            </a:prstGeom>
            <a:noFill/>
          </p:spPr>
          <p:txBody>
            <a:bodyPr wrap="square" rtlCol="0">
              <a:spAutoFit/>
            </a:bodyPr>
            <a:lstStyle/>
            <a:p>
              <a:r>
                <a:rPr lang="en-US" dirty="0"/>
                <a:t>Celestial Kingdom</a:t>
              </a:r>
            </a:p>
          </p:txBody>
        </p:sp>
      </p:grpSp>
      <p:grpSp>
        <p:nvGrpSpPr>
          <p:cNvPr id="11" name="Group 10"/>
          <p:cNvGrpSpPr/>
          <p:nvPr/>
        </p:nvGrpSpPr>
        <p:grpSpPr>
          <a:xfrm>
            <a:off x="9746499" y="2871053"/>
            <a:ext cx="1777800" cy="1723461"/>
            <a:chOff x="9668299" y="2848673"/>
            <a:chExt cx="1777800" cy="1723461"/>
          </a:xfrm>
        </p:grpSpPr>
        <p:sp>
          <p:nvSpPr>
            <p:cNvPr id="23" name="Oval 22"/>
            <p:cNvSpPr/>
            <p:nvPr/>
          </p:nvSpPr>
          <p:spPr>
            <a:xfrm>
              <a:off x="9673173" y="2848673"/>
              <a:ext cx="1751641" cy="17234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9668299" y="3345914"/>
              <a:ext cx="1777800" cy="646331"/>
            </a:xfrm>
            <a:prstGeom prst="rect">
              <a:avLst/>
            </a:prstGeom>
            <a:noFill/>
          </p:spPr>
          <p:txBody>
            <a:bodyPr wrap="square" rtlCol="0">
              <a:spAutoFit/>
            </a:bodyPr>
            <a:lstStyle/>
            <a:p>
              <a:pPr algn="ctr"/>
              <a:r>
                <a:rPr lang="en-US" dirty="0"/>
                <a:t>Terrestrial Kingdom</a:t>
              </a:r>
            </a:p>
          </p:txBody>
        </p:sp>
      </p:grpSp>
      <p:grpSp>
        <p:nvGrpSpPr>
          <p:cNvPr id="18" name="Group 17"/>
          <p:cNvGrpSpPr/>
          <p:nvPr/>
        </p:nvGrpSpPr>
        <p:grpSpPr>
          <a:xfrm>
            <a:off x="9779871" y="5222823"/>
            <a:ext cx="1777800" cy="1383472"/>
            <a:chOff x="9668299" y="5222823"/>
            <a:chExt cx="1777800" cy="1383472"/>
          </a:xfrm>
        </p:grpSpPr>
        <p:sp>
          <p:nvSpPr>
            <p:cNvPr id="24" name="Oval 23"/>
            <p:cNvSpPr/>
            <p:nvPr/>
          </p:nvSpPr>
          <p:spPr>
            <a:xfrm>
              <a:off x="9845946" y="5222823"/>
              <a:ext cx="1406093" cy="1383472"/>
            </a:xfrm>
            <a:prstGeom prst="ellipse">
              <a:avLst/>
            </a:prstGeom>
            <a:solidFill>
              <a:srgbClr val="D1B3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668299" y="5591393"/>
              <a:ext cx="1777800" cy="646331"/>
            </a:xfrm>
            <a:prstGeom prst="rect">
              <a:avLst/>
            </a:prstGeom>
            <a:noFill/>
          </p:spPr>
          <p:txBody>
            <a:bodyPr wrap="square" rtlCol="0">
              <a:spAutoFit/>
            </a:bodyPr>
            <a:lstStyle/>
            <a:p>
              <a:pPr algn="ctr"/>
              <a:r>
                <a:rPr lang="en-US" dirty="0"/>
                <a:t>Telestial Kingdom</a:t>
              </a:r>
            </a:p>
          </p:txBody>
        </p:sp>
      </p:grpSp>
      <p:grpSp>
        <p:nvGrpSpPr>
          <p:cNvPr id="37" name="Group 36"/>
          <p:cNvGrpSpPr/>
          <p:nvPr/>
        </p:nvGrpSpPr>
        <p:grpSpPr>
          <a:xfrm>
            <a:off x="6779035" y="831076"/>
            <a:ext cx="529773" cy="3439795"/>
            <a:chOff x="6627687" y="597160"/>
            <a:chExt cx="529773" cy="3439795"/>
          </a:xfrm>
        </p:grpSpPr>
        <p:sp>
          <p:nvSpPr>
            <p:cNvPr id="38" name="Rectangle 37"/>
            <p:cNvSpPr/>
            <p:nvPr/>
          </p:nvSpPr>
          <p:spPr>
            <a:xfrm>
              <a:off x="6627687" y="597160"/>
              <a:ext cx="513471" cy="3437990"/>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39" name="TextBox 38"/>
            <p:cNvSpPr txBox="1"/>
            <p:nvPr/>
          </p:nvSpPr>
          <p:spPr>
            <a:xfrm rot="5400000">
              <a:off x="5198845" y="2078341"/>
              <a:ext cx="3394009" cy="523220"/>
            </a:xfrm>
            <a:prstGeom prst="rect">
              <a:avLst/>
            </a:prstGeom>
            <a:noFill/>
            <a:ln>
              <a:noFill/>
            </a:ln>
          </p:spPr>
          <p:txBody>
            <a:bodyPr wrap="square" rtlCol="0">
              <a:spAutoFit/>
            </a:bodyPr>
            <a:lstStyle/>
            <a:p>
              <a:pPr algn="ctr"/>
              <a:r>
                <a:rPr lang="en-US" sz="2800" dirty="0"/>
                <a:t>Resurrection</a:t>
              </a:r>
            </a:p>
          </p:txBody>
        </p:sp>
      </p:grpSp>
      <p:grpSp>
        <p:nvGrpSpPr>
          <p:cNvPr id="31" name="Group 30"/>
          <p:cNvGrpSpPr/>
          <p:nvPr/>
        </p:nvGrpSpPr>
        <p:grpSpPr>
          <a:xfrm>
            <a:off x="6222362" y="5345124"/>
            <a:ext cx="1509451" cy="1411357"/>
            <a:chOff x="6222362" y="5345124"/>
            <a:chExt cx="1509451" cy="1411357"/>
          </a:xfrm>
        </p:grpSpPr>
        <p:sp>
          <p:nvSpPr>
            <p:cNvPr id="40" name="Oval 39"/>
            <p:cNvSpPr/>
            <p:nvPr/>
          </p:nvSpPr>
          <p:spPr>
            <a:xfrm>
              <a:off x="6259871" y="5345124"/>
              <a:ext cx="1434434" cy="1411357"/>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222362" y="5591393"/>
              <a:ext cx="1509451" cy="646331"/>
            </a:xfrm>
            <a:prstGeom prst="rect">
              <a:avLst/>
            </a:prstGeom>
            <a:noFill/>
          </p:spPr>
          <p:txBody>
            <a:bodyPr wrap="square" rtlCol="0">
              <a:spAutoFit/>
            </a:bodyPr>
            <a:lstStyle/>
            <a:p>
              <a:pPr algn="ctr"/>
              <a:r>
                <a:rPr lang="en-US" dirty="0">
                  <a:solidFill>
                    <a:schemeClr val="bg1"/>
                  </a:solidFill>
                </a:rPr>
                <a:t>Outer Darkness</a:t>
              </a:r>
            </a:p>
          </p:txBody>
        </p:sp>
      </p:grpSp>
      <p:cxnSp>
        <p:nvCxnSpPr>
          <p:cNvPr id="42" name="Straight Arrow Connector 41"/>
          <p:cNvCxnSpPr/>
          <p:nvPr/>
        </p:nvCxnSpPr>
        <p:spPr>
          <a:xfrm>
            <a:off x="5630566" y="2899826"/>
            <a:ext cx="845421"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7394523" y="2904052"/>
            <a:ext cx="845421"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9112097" y="2054772"/>
            <a:ext cx="667774" cy="3083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9119698" y="2992045"/>
            <a:ext cx="660173" cy="18447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9112097" y="3847440"/>
            <a:ext cx="845421" cy="120841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9181268" y="2136555"/>
            <a:ext cx="507773" cy="34668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351473" y="304937"/>
            <a:ext cx="3058227" cy="584775"/>
          </a:xfrm>
          <a:prstGeom prst="rect">
            <a:avLst/>
          </a:prstGeom>
          <a:noFill/>
        </p:spPr>
        <p:txBody>
          <a:bodyPr wrap="square" rtlCol="0">
            <a:spAutoFit/>
          </a:bodyPr>
          <a:lstStyle/>
          <a:p>
            <a:r>
              <a:rPr lang="en-US" sz="3200" dirty="0">
                <a:solidFill>
                  <a:schemeClr val="bg1"/>
                </a:solidFill>
                <a:latin typeface="AR ESSENCE" panose="02000000000000000000" pitchFamily="2" charset="0"/>
              </a:rPr>
              <a:t>Plan of Salvation</a:t>
            </a:r>
          </a:p>
        </p:txBody>
      </p:sp>
    </p:spTree>
    <p:extLst>
      <p:ext uri="{BB962C8B-B14F-4D97-AF65-F5344CB8AC3E}">
        <p14:creationId xmlns:p14="http://schemas.microsoft.com/office/powerpoint/2010/main" val="262606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heel(1)">
                                      <p:cBhvr>
                                        <p:cTn id="15" dur="2000"/>
                                        <p:tgtEl>
                                          <p:spTgt spid="44"/>
                                        </p:tgtEl>
                                      </p:cBhvr>
                                    </p:animEffect>
                                  </p:childTnLst>
                                </p:cTn>
                              </p:par>
                              <p:par>
                                <p:cTn id="16" presetID="2" presetClass="entr" presetSubtype="9" fill="hold" nodeType="with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additive="base">
                                        <p:cTn id="18" dur="1000" fill="hold"/>
                                        <p:tgtEl>
                                          <p:spTgt spid="49"/>
                                        </p:tgtEl>
                                        <p:attrNameLst>
                                          <p:attrName>ppt_x</p:attrName>
                                        </p:attrNameLst>
                                      </p:cBhvr>
                                      <p:tavLst>
                                        <p:tav tm="0">
                                          <p:val>
                                            <p:strVal val="0-#ppt_w/2"/>
                                          </p:val>
                                        </p:tav>
                                        <p:tav tm="100000">
                                          <p:val>
                                            <p:strVal val="#ppt_x"/>
                                          </p:val>
                                        </p:tav>
                                      </p:tavLst>
                                    </p:anim>
                                    <p:anim calcmode="lin" valueType="num">
                                      <p:cBhvr additive="base">
                                        <p:cTn id="19" dur="1000" fill="hold"/>
                                        <p:tgtEl>
                                          <p:spTgt spid="49"/>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2"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1000" fill="hold"/>
                                        <p:tgtEl>
                                          <p:spTgt spid="17"/>
                                        </p:tgtEl>
                                        <p:attrNameLst>
                                          <p:attrName>ppt_x</p:attrName>
                                        </p:attrNameLst>
                                      </p:cBhvr>
                                      <p:tavLst>
                                        <p:tav tm="0">
                                          <p:val>
                                            <p:strVal val="0-#ppt_w/2"/>
                                          </p:val>
                                        </p:tav>
                                        <p:tav tm="100000">
                                          <p:val>
                                            <p:strVal val="#ppt_x"/>
                                          </p:val>
                                        </p:tav>
                                      </p:tavLst>
                                    </p:anim>
                                    <p:anim calcmode="lin" valueType="num">
                                      <p:cBhvr additive="base">
                                        <p:cTn id="25" dur="1000" fill="hold"/>
                                        <p:tgtEl>
                                          <p:spTgt spid="17"/>
                                        </p:tgtEl>
                                        <p:attrNameLst>
                                          <p:attrName>ppt_y</p:attrName>
                                        </p:attrNameLst>
                                      </p:cBhvr>
                                      <p:tavLst>
                                        <p:tav tm="0">
                                          <p:val>
                                            <p:strVal val="1+#ppt_h/2"/>
                                          </p:val>
                                        </p:tav>
                                        <p:tav tm="100000">
                                          <p:val>
                                            <p:strVal val="#ppt_y"/>
                                          </p:val>
                                        </p:tav>
                                      </p:tavLst>
                                    </p:anim>
                                  </p:childTnLst>
                                </p:cTn>
                              </p:par>
                              <p:par>
                                <p:cTn id="26" presetID="2" presetClass="entr" presetSubtype="12"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1000" fill="hold"/>
                                        <p:tgtEl>
                                          <p:spTgt spid="20"/>
                                        </p:tgtEl>
                                        <p:attrNameLst>
                                          <p:attrName>ppt_x</p:attrName>
                                        </p:attrNameLst>
                                      </p:cBhvr>
                                      <p:tavLst>
                                        <p:tav tm="0">
                                          <p:val>
                                            <p:strVal val="0-#ppt_w/2"/>
                                          </p:val>
                                        </p:tav>
                                        <p:tav tm="100000">
                                          <p:val>
                                            <p:strVal val="#ppt_x"/>
                                          </p:val>
                                        </p:tav>
                                      </p:tavLst>
                                    </p:anim>
                                    <p:anim calcmode="lin" valueType="num">
                                      <p:cBhvr additive="base">
                                        <p:cTn id="29" dur="1000" fill="hold"/>
                                        <p:tgtEl>
                                          <p:spTgt spid="20"/>
                                        </p:tgtEl>
                                        <p:attrNameLst>
                                          <p:attrName>ppt_y</p:attrName>
                                        </p:attrNameLst>
                                      </p:cBhvr>
                                      <p:tavLst>
                                        <p:tav tm="0">
                                          <p:val>
                                            <p:strVal val="1+#ppt_h/2"/>
                                          </p:val>
                                        </p:tav>
                                        <p:tav tm="100000">
                                          <p:val>
                                            <p:strVal val="#ppt_y"/>
                                          </p:val>
                                        </p:tav>
                                      </p:tavLst>
                                    </p:anim>
                                  </p:childTnLst>
                                </p:cTn>
                              </p:par>
                              <p:par>
                                <p:cTn id="30" presetID="21" presetClass="entr" presetSubtype="1"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heel(1)">
                                      <p:cBhvr>
                                        <p:cTn id="32" dur="20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additive="base">
                                        <p:cTn id="37" dur="750" fill="hold"/>
                                        <p:tgtEl>
                                          <p:spTgt spid="42"/>
                                        </p:tgtEl>
                                        <p:attrNameLst>
                                          <p:attrName>ppt_x</p:attrName>
                                        </p:attrNameLst>
                                      </p:cBhvr>
                                      <p:tavLst>
                                        <p:tav tm="0">
                                          <p:val>
                                            <p:strVal val="0-#ppt_w/2"/>
                                          </p:val>
                                        </p:tav>
                                        <p:tav tm="100000">
                                          <p:val>
                                            <p:strVal val="#ppt_x"/>
                                          </p:val>
                                        </p:tav>
                                      </p:tavLst>
                                    </p:anim>
                                    <p:anim calcmode="lin" valueType="num">
                                      <p:cBhvr additive="base">
                                        <p:cTn id="38" dur="750" fill="hold"/>
                                        <p:tgtEl>
                                          <p:spTgt spid="42"/>
                                        </p:tgtEl>
                                        <p:attrNameLst>
                                          <p:attrName>ppt_y</p:attrName>
                                        </p:attrNameLst>
                                      </p:cBhvr>
                                      <p:tavLst>
                                        <p:tav tm="0">
                                          <p:val>
                                            <p:strVal val="#ppt_y"/>
                                          </p:val>
                                        </p:tav>
                                        <p:tav tm="100000">
                                          <p:val>
                                            <p:strVal val="#ppt_y"/>
                                          </p:val>
                                        </p:tav>
                                      </p:tavLst>
                                    </p:anim>
                                  </p:childTnLst>
                                </p:cTn>
                              </p:par>
                              <p:par>
                                <p:cTn id="39" presetID="45"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2000"/>
                                        <p:tgtEl>
                                          <p:spTgt spid="37"/>
                                        </p:tgtEl>
                                      </p:cBhvr>
                                    </p:animEffect>
                                    <p:anim calcmode="lin" valueType="num">
                                      <p:cBhvr>
                                        <p:cTn id="42" dur="2000" fill="hold"/>
                                        <p:tgtEl>
                                          <p:spTgt spid="37"/>
                                        </p:tgtEl>
                                        <p:attrNameLst>
                                          <p:attrName>ppt_w</p:attrName>
                                        </p:attrNameLst>
                                      </p:cBhvr>
                                      <p:tavLst>
                                        <p:tav tm="0" fmla="#ppt_w*sin(2.5*pi*$)">
                                          <p:val>
                                            <p:fltVal val="0"/>
                                          </p:val>
                                        </p:tav>
                                        <p:tav tm="100000">
                                          <p:val>
                                            <p:fltVal val="1"/>
                                          </p:val>
                                        </p:tav>
                                      </p:tavLst>
                                    </p:anim>
                                    <p:anim calcmode="lin" valueType="num">
                                      <p:cBhvr>
                                        <p:cTn id="43" dur="20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45"/>
                                        </p:tgtEl>
                                        <p:attrNameLst>
                                          <p:attrName>style.visibility</p:attrName>
                                        </p:attrNameLst>
                                      </p:cBhvr>
                                      <p:to>
                                        <p:strVal val="visible"/>
                                      </p:to>
                                    </p:set>
                                    <p:anim calcmode="lin" valueType="num">
                                      <p:cBhvr additive="base">
                                        <p:cTn id="48" dur="750" fill="hold"/>
                                        <p:tgtEl>
                                          <p:spTgt spid="45"/>
                                        </p:tgtEl>
                                        <p:attrNameLst>
                                          <p:attrName>ppt_x</p:attrName>
                                        </p:attrNameLst>
                                      </p:cBhvr>
                                      <p:tavLst>
                                        <p:tav tm="0">
                                          <p:val>
                                            <p:strVal val="0-#ppt_w/2"/>
                                          </p:val>
                                        </p:tav>
                                        <p:tav tm="100000">
                                          <p:val>
                                            <p:strVal val="#ppt_x"/>
                                          </p:val>
                                        </p:tav>
                                      </p:tavLst>
                                    </p:anim>
                                    <p:anim calcmode="lin" valueType="num">
                                      <p:cBhvr additive="base">
                                        <p:cTn id="49" dur="750" fill="hold"/>
                                        <p:tgtEl>
                                          <p:spTgt spid="45"/>
                                        </p:tgtEl>
                                        <p:attrNameLst>
                                          <p:attrName>ppt_y</p:attrName>
                                        </p:attrNameLst>
                                      </p:cBhvr>
                                      <p:tavLst>
                                        <p:tav tm="0">
                                          <p:val>
                                            <p:strVal val="#ppt_y"/>
                                          </p:val>
                                        </p:tav>
                                        <p:tav tm="100000">
                                          <p:val>
                                            <p:strVal val="#ppt_y"/>
                                          </p:val>
                                        </p:tav>
                                      </p:tavLst>
                                    </p:anim>
                                  </p:childTnLst>
                                </p:cTn>
                              </p:par>
                              <p:par>
                                <p:cTn id="50" presetID="45" presetClass="entr" presetSubtype="0" fill="hold"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2000"/>
                                        <p:tgtEl>
                                          <p:spTgt spid="36"/>
                                        </p:tgtEl>
                                      </p:cBhvr>
                                    </p:animEffect>
                                    <p:anim calcmode="lin" valueType="num">
                                      <p:cBhvr>
                                        <p:cTn id="53" dur="2000" fill="hold"/>
                                        <p:tgtEl>
                                          <p:spTgt spid="36"/>
                                        </p:tgtEl>
                                        <p:attrNameLst>
                                          <p:attrName>ppt_w</p:attrName>
                                        </p:attrNameLst>
                                      </p:cBhvr>
                                      <p:tavLst>
                                        <p:tav tm="0" fmla="#ppt_w*sin(2.5*pi*$)">
                                          <p:val>
                                            <p:fltVal val="0"/>
                                          </p:val>
                                        </p:tav>
                                        <p:tav tm="100000">
                                          <p:val>
                                            <p:fltVal val="1"/>
                                          </p:val>
                                        </p:tav>
                                      </p:tavLst>
                                    </p:anim>
                                    <p:anim calcmode="lin" valueType="num">
                                      <p:cBhvr>
                                        <p:cTn id="54" dur="20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500"/>
                                        <p:tgtEl>
                                          <p:spTgt spid="47"/>
                                        </p:tgtEl>
                                      </p:cBhvr>
                                    </p:animEffect>
                                  </p:childTnLst>
                                </p:cTn>
                              </p:par>
                              <p:par>
                                <p:cTn id="60" presetID="10" presetClass="entr" presetSubtype="0" fill="hold" nodeType="with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500"/>
                                        <p:tgtEl>
                                          <p:spTgt spid="48"/>
                                        </p:tgtEl>
                                      </p:cBhvr>
                                    </p:animEffect>
                                  </p:childTnLst>
                                </p:cTn>
                              </p:par>
                              <p:par>
                                <p:cTn id="63" presetID="10" presetClass="entr" presetSubtype="0" fill="hold" nodeType="with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fade">
                                      <p:cBhvr>
                                        <p:cTn id="65" dur="500"/>
                                        <p:tgtEl>
                                          <p:spTgt spid="50"/>
                                        </p:tgtEl>
                                      </p:cBhvr>
                                    </p:animEffect>
                                  </p:childTnLst>
                                </p:cTn>
                              </p:par>
                              <p:par>
                                <p:cTn id="66" presetID="10" presetClass="entr" presetSubtype="0" fill="hold"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par>
                                <p:cTn id="69" presetID="21" presetClass="entr" presetSubtype="1" fill="hold"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wheel(1)">
                                      <p:cBhvr>
                                        <p:cTn id="71" dur="2000"/>
                                        <p:tgtEl>
                                          <p:spTgt spid="9"/>
                                        </p:tgtEl>
                                      </p:cBhvr>
                                    </p:animEffect>
                                  </p:childTnLst>
                                </p:cTn>
                              </p:par>
                              <p:par>
                                <p:cTn id="72" presetID="21" presetClass="entr" presetSubtype="1" fill="hold" nodeType="with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wheel(1)">
                                      <p:cBhvr>
                                        <p:cTn id="74" dur="2000"/>
                                        <p:tgtEl>
                                          <p:spTgt spid="11"/>
                                        </p:tgtEl>
                                      </p:cBhvr>
                                    </p:animEffect>
                                  </p:childTnLst>
                                </p:cTn>
                              </p:par>
                              <p:par>
                                <p:cTn id="75" presetID="21" presetClass="entr" presetSubtype="1" fill="hold"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heel(1)">
                                      <p:cBhvr>
                                        <p:cTn id="77" dur="2000"/>
                                        <p:tgtEl>
                                          <p:spTgt spid="18"/>
                                        </p:tgtEl>
                                      </p:cBhvr>
                                    </p:animEffect>
                                  </p:childTnLst>
                                </p:cTn>
                              </p:par>
                              <p:par>
                                <p:cTn id="78" presetID="21" presetClass="entr" presetSubtype="1" fill="hold"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wheel(1)">
                                      <p:cBhvr>
                                        <p:cTn id="80"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load.wikimedia.org/wikipedia/commons/6/62/Stars-high-mountain-sky_-_West_Virginia_-_ForestWa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17035" y="1268239"/>
            <a:ext cx="6354147" cy="4401205"/>
          </a:xfrm>
          <a:prstGeom prst="rect">
            <a:avLst/>
          </a:prstGeom>
          <a:noFill/>
        </p:spPr>
        <p:txBody>
          <a:bodyPr wrap="square" rtlCol="0">
            <a:spAutoFit/>
          </a:bodyPr>
          <a:lstStyle/>
          <a:p>
            <a:pPr fontAlgn="base"/>
            <a:r>
              <a:rPr lang="en-US" sz="2800" dirty="0">
                <a:solidFill>
                  <a:schemeClr val="bg1"/>
                </a:solidFill>
              </a:rPr>
              <a:t>“[Jesus Christ’s] Atonement is the greatest event in human history. </a:t>
            </a:r>
          </a:p>
          <a:p>
            <a:pPr fontAlgn="base"/>
            <a:endParaRPr lang="en-US" sz="2800" dirty="0">
              <a:solidFill>
                <a:schemeClr val="bg1"/>
              </a:solidFill>
            </a:endParaRPr>
          </a:p>
          <a:p>
            <a:pPr fontAlgn="base"/>
            <a:r>
              <a:rPr lang="en-US" sz="2800" dirty="0">
                <a:solidFill>
                  <a:schemeClr val="bg1"/>
                </a:solidFill>
              </a:rPr>
              <a:t>There is nothing to compare with it. It is the most fundamental part of our Father’s plan for the happiness of His children.</a:t>
            </a:r>
          </a:p>
          <a:p>
            <a:pPr fontAlgn="base"/>
            <a:endParaRPr lang="en-US" sz="2800" dirty="0">
              <a:solidFill>
                <a:schemeClr val="bg1"/>
              </a:solidFill>
            </a:endParaRPr>
          </a:p>
          <a:p>
            <a:pPr fontAlgn="base"/>
            <a:r>
              <a:rPr lang="en-US" sz="2800" dirty="0">
                <a:solidFill>
                  <a:schemeClr val="bg1"/>
                </a:solidFill>
              </a:rPr>
              <a:t>Without it, mortal life would be a dead-end existence with neither hope nor future.”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9723" y="1683203"/>
            <a:ext cx="2892945" cy="3607253"/>
          </a:xfrm>
          <a:prstGeom prst="rect">
            <a:avLst/>
          </a:prstGeom>
        </p:spPr>
      </p:pic>
    </p:spTree>
    <p:extLst>
      <p:ext uri="{BB962C8B-B14F-4D97-AF65-F5344CB8AC3E}">
        <p14:creationId xmlns:p14="http://schemas.microsoft.com/office/powerpoint/2010/main" val="173513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pload.wikimedia.org/wikipedia/commons/6/62/Stars-high-mountain-sky_-_West_Virginia_-_ForestWa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1767" y="130211"/>
            <a:ext cx="11908465" cy="6740307"/>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#134 </a:t>
            </a:r>
            <a:r>
              <a:rPr lang="en-US" i="1" dirty="0">
                <a:solidFill>
                  <a:schemeClr val="bg1"/>
                </a:solidFill>
              </a:rPr>
              <a:t> I Believe In Christ</a:t>
            </a:r>
          </a:p>
          <a:p>
            <a:endParaRPr lang="en-US" i="1" dirty="0">
              <a:solidFill>
                <a:schemeClr val="bg1"/>
              </a:solidFill>
            </a:endParaRPr>
          </a:p>
          <a:p>
            <a:r>
              <a:rPr lang="en-US" dirty="0">
                <a:solidFill>
                  <a:schemeClr val="bg1"/>
                </a:solidFill>
              </a:rPr>
              <a:t>Suggested Video: The Plan of Salvation (10:41) https://www.lds.org/media-library/video/2010-07-002-the-plan-of-salvation?lang=eng</a:t>
            </a:r>
          </a:p>
          <a:p>
            <a:endParaRPr lang="en-US" dirty="0">
              <a:solidFill>
                <a:schemeClr val="bg1"/>
              </a:solidFill>
            </a:endParaRPr>
          </a:p>
          <a:p>
            <a:endParaRPr lang="en-US" dirty="0">
              <a:solidFill>
                <a:schemeClr val="bg1"/>
              </a:solidFill>
            </a:endParaRPr>
          </a:p>
          <a:p>
            <a:pPr marL="342900" indent="-342900">
              <a:buAutoNum type="arabicPeriod"/>
            </a:pPr>
            <a:r>
              <a:rPr lang="en-US" i="1" dirty="0">
                <a:solidFill>
                  <a:schemeClr val="bg1"/>
                </a:solidFill>
              </a:rPr>
              <a:t>Preach My Gospel: A Guide to Missionary Service</a:t>
            </a:r>
            <a:r>
              <a:rPr lang="en-US" dirty="0">
                <a:solidFill>
                  <a:schemeClr val="bg1"/>
                </a:solidFill>
              </a:rPr>
              <a:t> [2004], 48, 49 </a:t>
            </a:r>
          </a:p>
          <a:p>
            <a:pPr marL="342900" indent="-342900">
              <a:buAutoNum type="arabicPeriod"/>
            </a:pPr>
            <a:endParaRPr lang="en-US" dirty="0">
              <a:solidFill>
                <a:schemeClr val="bg1"/>
              </a:solidFill>
            </a:endParaRPr>
          </a:p>
          <a:p>
            <a:r>
              <a:rPr lang="en-US" dirty="0">
                <a:solidFill>
                  <a:schemeClr val="bg1"/>
                </a:solidFill>
              </a:rPr>
              <a:t>2. Elder L. Tom Perry (“The Plan of Salvation,”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2006, 71).</a:t>
            </a:r>
          </a:p>
          <a:p>
            <a:endParaRPr lang="en-US" dirty="0">
              <a:solidFill>
                <a:schemeClr val="bg1"/>
              </a:solidFill>
            </a:endParaRPr>
          </a:p>
          <a:p>
            <a:r>
              <a:rPr lang="en-US" dirty="0">
                <a:solidFill>
                  <a:schemeClr val="bg1"/>
                </a:solidFill>
              </a:rPr>
              <a:t>3. President Gordon B. Hinckley (“Inspirational Thoughts,”</a:t>
            </a:r>
            <a:r>
              <a:rPr lang="en-US" i="1" dirty="0">
                <a:solidFill>
                  <a:schemeClr val="bg1"/>
                </a:solidFill>
              </a:rPr>
              <a:t> Ensign ,</a:t>
            </a:r>
            <a:r>
              <a:rPr lang="en-US" dirty="0">
                <a:solidFill>
                  <a:schemeClr val="bg1"/>
                </a:solidFill>
              </a:rPr>
              <a:t>Sept. 2007, 8</a:t>
            </a:r>
          </a:p>
          <a:p>
            <a:endParaRPr lang="en-US" dirty="0">
              <a:solidFill>
                <a:schemeClr val="bg1"/>
              </a:solidFill>
            </a:endParaRPr>
          </a:p>
          <a:p>
            <a:r>
              <a:rPr lang="en-US" dirty="0">
                <a:solidFill>
                  <a:schemeClr val="bg1"/>
                </a:solidFill>
              </a:rPr>
              <a:t>Question and answers (refer to slides 24-27 for sources</a:t>
            </a:r>
          </a:p>
          <a:p>
            <a:endParaRPr lang="en-US" dirty="0">
              <a:solidFill>
                <a:schemeClr val="bg1"/>
              </a:solidFill>
            </a:endParaRPr>
          </a:p>
          <a:p>
            <a:endParaRPr lang="en-US" dirty="0">
              <a:solidFill>
                <a:schemeClr val="bg1"/>
              </a:solidFill>
            </a:endParaRPr>
          </a:p>
          <a:p>
            <a:r>
              <a:rPr lang="en-US" dirty="0">
                <a:solidFill>
                  <a:schemeClr val="bg1"/>
                </a:solidFill>
              </a:rPr>
              <a:t>Elder Russell M. Nelson </a:t>
            </a:r>
            <a:r>
              <a:rPr lang="en-US" i="1" dirty="0">
                <a:solidFill>
                  <a:schemeClr val="bg1"/>
                </a:solidFill>
              </a:rPr>
              <a:t>Doors of Death </a:t>
            </a:r>
            <a:r>
              <a:rPr lang="en-US" dirty="0">
                <a:solidFill>
                  <a:schemeClr val="bg1"/>
                </a:solidFill>
              </a:rPr>
              <a:t> May 1992 Ensign</a:t>
            </a:r>
          </a:p>
          <a:p>
            <a:endParaRPr lang="en-US" dirty="0">
              <a:solidFill>
                <a:schemeClr val="bg1"/>
              </a:solidFill>
            </a:endParaRPr>
          </a:p>
          <a:p>
            <a:r>
              <a:rPr lang="en-US" dirty="0">
                <a:solidFill>
                  <a:schemeClr val="bg1"/>
                </a:solidFill>
              </a:rPr>
              <a:t>GDM—Gospel Doctrine Manual Chapter 32 The Resurrection and the Judgment</a:t>
            </a:r>
          </a:p>
          <a:p>
            <a:endParaRPr lang="en-US" dirty="0">
              <a:solidFill>
                <a:schemeClr val="bg1"/>
              </a:solidFill>
            </a:endParaRPr>
          </a:p>
          <a:p>
            <a:pPr fontAlgn="base"/>
            <a:r>
              <a:rPr lang="en-US" i="1" dirty="0">
                <a:solidFill>
                  <a:schemeClr val="bg1"/>
                </a:solidFill>
              </a:rPr>
              <a:t>Doctrines of the Gospel Student Manual</a:t>
            </a:r>
            <a:r>
              <a:rPr lang="en-US" dirty="0">
                <a:solidFill>
                  <a:schemeClr val="bg1"/>
                </a:solidFill>
              </a:rPr>
              <a:t>, (2000), 90–93  Chapter 33: Kingdoms of Glory and Perdition</a:t>
            </a:r>
          </a:p>
          <a:p>
            <a:endParaRPr lang="en-US" dirty="0">
              <a:solidFill>
                <a:schemeClr val="bg1"/>
              </a:solidFill>
            </a:endParaRPr>
          </a:p>
          <a:p>
            <a:endParaRPr lang="en-US" dirty="0">
              <a:solidFill>
                <a:schemeClr val="bg1"/>
              </a:solidFill>
            </a:endParaRPr>
          </a:p>
        </p:txBody>
      </p:sp>
      <p:grpSp>
        <p:nvGrpSpPr>
          <p:cNvPr id="4" name="Group 3"/>
          <p:cNvGrpSpPr/>
          <p:nvPr/>
        </p:nvGrpSpPr>
        <p:grpSpPr>
          <a:xfrm>
            <a:off x="10135949" y="1619851"/>
            <a:ext cx="749466" cy="949323"/>
            <a:chOff x="7543800" y="3810000"/>
            <a:chExt cx="1143000" cy="1447800"/>
          </a:xfrm>
        </p:grpSpPr>
        <p:sp>
          <p:nvSpPr>
            <p:cNvPr id="5" name="Trapezoid 4"/>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924800" y="3810000"/>
              <a:ext cx="645353" cy="610017"/>
              <a:chOff x="7924800" y="5867400"/>
              <a:chExt cx="645353" cy="610017"/>
            </a:xfrm>
          </p:grpSpPr>
          <p:grpSp>
            <p:nvGrpSpPr>
              <p:cNvPr id="17" name="Group 13"/>
              <p:cNvGrpSpPr/>
              <p:nvPr/>
            </p:nvGrpSpPr>
            <p:grpSpPr>
              <a:xfrm>
                <a:off x="7924800" y="5867400"/>
                <a:ext cx="645353" cy="610017"/>
                <a:chOff x="3037563" y="3121795"/>
                <a:chExt cx="1250371" cy="1224010"/>
              </a:xfrm>
            </p:grpSpPr>
            <p:sp>
              <p:nvSpPr>
                <p:cNvPr id="19" name="Oval 18"/>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7543800" y="4038600"/>
              <a:ext cx="403070" cy="381000"/>
              <a:chOff x="7924800" y="5867400"/>
              <a:chExt cx="645353" cy="610017"/>
            </a:xfrm>
          </p:grpSpPr>
          <p:grpSp>
            <p:nvGrpSpPr>
              <p:cNvPr id="11" name="Group 13"/>
              <p:cNvGrpSpPr/>
              <p:nvPr/>
            </p:nvGrpSpPr>
            <p:grpSpPr>
              <a:xfrm>
                <a:off x="7924800" y="5867400"/>
                <a:ext cx="645353" cy="610017"/>
                <a:chOff x="3037563" y="3121795"/>
                <a:chExt cx="1250371" cy="1224010"/>
              </a:xfrm>
            </p:grpSpPr>
            <p:sp>
              <p:nvSpPr>
                <p:cNvPr id="13" name="Oval 12"/>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Footer Placeholder 14">
            <a:extLst>
              <a:ext uri="{FF2B5EF4-FFF2-40B4-BE49-F238E27FC236}">
                <a16:creationId xmlns:a16="http://schemas.microsoft.com/office/drawing/2014/main" id="{6BE66439-7A00-4E83-89ED-3CBFA5DF85B8}"/>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651970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434"/>
            <a:ext cx="5135526" cy="2492990"/>
          </a:xfrm>
          <a:prstGeom prst="rect">
            <a:avLst/>
          </a:prstGeom>
          <a:noFill/>
          <a:ln>
            <a:solidFill>
              <a:schemeClr val="tx1"/>
            </a:solidFill>
          </a:ln>
        </p:spPr>
        <p:txBody>
          <a:bodyPr wrap="square" rtlCol="0">
            <a:spAutoFit/>
          </a:bodyPr>
          <a:lstStyle/>
          <a:p>
            <a:r>
              <a:rPr lang="en-US" sz="1200" b="1" dirty="0"/>
              <a:t>1. </a:t>
            </a:r>
            <a:r>
              <a:rPr lang="en-US" sz="1200" dirty="0"/>
              <a:t>The Lord Jesus Christ who created man and the earth has, from the creation, declared that we all originated in heaven. His teachings are that we were perfectly organized beings with spiritual bodies similar in form to our mortal bodies, but of finer material; that we were sons and daughters of God and came to the earth in these spirit bodies patterned after the spirit body of the Lord Jesus Christ… </a:t>
            </a:r>
          </a:p>
          <a:p>
            <a:r>
              <a:rPr lang="en-US" sz="1200" i="1" dirty="0"/>
              <a:t>The Origin of Man </a:t>
            </a:r>
            <a:r>
              <a:rPr lang="en-US" sz="1200" dirty="0"/>
              <a:t>Elder George Q. Morris of the Council of the Twelve Apostles Conference Report October 1956, pp. 45-48</a:t>
            </a:r>
          </a:p>
          <a:p>
            <a:endParaRPr lang="en-US" sz="1200" dirty="0"/>
          </a:p>
          <a:p>
            <a:r>
              <a:rPr lang="en-US" sz="1200" dirty="0"/>
              <a:t>“The elements are eternal, and spirit and element inseparably connected receive a fullness of Joy.*** The elements are the tabernacle of god; yea, man is the tabernacle of God, even temples.” </a:t>
            </a:r>
            <a:r>
              <a:rPr lang="en-US" sz="1200" i="1" dirty="0"/>
              <a:t>Teachings of the Prophet Joseph Smith, </a:t>
            </a:r>
            <a:r>
              <a:rPr lang="en-US" sz="1200" dirty="0"/>
              <a:t>352</a:t>
            </a:r>
          </a:p>
        </p:txBody>
      </p:sp>
      <p:sp>
        <p:nvSpPr>
          <p:cNvPr id="3" name="Rectangle 2"/>
          <p:cNvSpPr/>
          <p:nvPr/>
        </p:nvSpPr>
        <p:spPr>
          <a:xfrm>
            <a:off x="0" y="2498424"/>
            <a:ext cx="5135526" cy="1938992"/>
          </a:xfrm>
          <a:prstGeom prst="rect">
            <a:avLst/>
          </a:prstGeom>
          <a:ln>
            <a:solidFill>
              <a:schemeClr val="tx1"/>
            </a:solidFill>
          </a:ln>
        </p:spPr>
        <p:txBody>
          <a:bodyPr wrap="square">
            <a:spAutoFit/>
          </a:bodyPr>
          <a:lstStyle/>
          <a:p>
            <a:r>
              <a:rPr lang="en-US" sz="1200" b="1" dirty="0">
                <a:solidFill>
                  <a:srgbClr val="000000"/>
                </a:solidFill>
                <a:latin typeface="Book Antiqua" panose="02040602050305030304" pitchFamily="18" charset="0"/>
              </a:rPr>
              <a:t>2. </a:t>
            </a:r>
            <a:r>
              <a:rPr lang="en-US" sz="1200" dirty="0">
                <a:solidFill>
                  <a:srgbClr val="000000"/>
                </a:solidFill>
                <a:latin typeface="Book Antiqua" panose="02040602050305030304" pitchFamily="18" charset="0"/>
              </a:rPr>
              <a:t>“…that </a:t>
            </a:r>
            <a:r>
              <a:rPr lang="en-US" sz="1200" b="1" dirty="0">
                <a:solidFill>
                  <a:srgbClr val="000000"/>
                </a:solidFill>
                <a:latin typeface="Book Antiqua" panose="02040602050305030304" pitchFamily="18" charset="0"/>
              </a:rPr>
              <a:t>we</a:t>
            </a:r>
            <a:r>
              <a:rPr lang="en-US" sz="1200" dirty="0">
                <a:solidFill>
                  <a:srgbClr val="000000"/>
                </a:solidFill>
                <a:latin typeface="Book Antiqua" panose="02040602050305030304" pitchFamily="18" charset="0"/>
              </a:rPr>
              <a:t> </a:t>
            </a:r>
            <a:r>
              <a:rPr lang="en-US" sz="1200" b="1" dirty="0">
                <a:solidFill>
                  <a:srgbClr val="000000"/>
                </a:solidFill>
                <a:latin typeface="Book Antiqua" panose="02040602050305030304" pitchFamily="18" charset="0"/>
              </a:rPr>
              <a:t>we</a:t>
            </a:r>
            <a:r>
              <a:rPr lang="en-US" sz="1200" dirty="0">
                <a:solidFill>
                  <a:srgbClr val="000000"/>
                </a:solidFill>
                <a:latin typeface="Book Antiqua" panose="02040602050305030304" pitchFamily="18" charset="0"/>
              </a:rPr>
              <a:t>re </a:t>
            </a:r>
            <a:r>
              <a:rPr lang="en-US" sz="1200" b="1" dirty="0">
                <a:solidFill>
                  <a:srgbClr val="000000"/>
                </a:solidFill>
                <a:latin typeface="Book Antiqua" panose="02040602050305030304" pitchFamily="18" charset="0"/>
              </a:rPr>
              <a:t>in</a:t>
            </a:r>
            <a:r>
              <a:rPr lang="en-US" sz="1200" dirty="0">
                <a:solidFill>
                  <a:srgbClr val="000000"/>
                </a:solidFill>
                <a:latin typeface="Book Antiqua" panose="02040602050305030304" pitchFamily="18" charset="0"/>
              </a:rPr>
              <a:t> reality the children of our Father and God; that </a:t>
            </a:r>
            <a:r>
              <a:rPr lang="en-US" sz="1200" b="1" dirty="0">
                <a:solidFill>
                  <a:srgbClr val="000000"/>
                </a:solidFill>
                <a:latin typeface="Book Antiqua" panose="02040602050305030304" pitchFamily="18" charset="0"/>
              </a:rPr>
              <a:t>we</a:t>
            </a:r>
            <a:r>
              <a:rPr lang="en-US" sz="1200" dirty="0">
                <a:solidFill>
                  <a:srgbClr val="000000"/>
                </a:solidFill>
                <a:latin typeface="Book Antiqua" panose="02040602050305030304" pitchFamily="18" charset="0"/>
              </a:rPr>
              <a:t> had a </a:t>
            </a:r>
            <a:r>
              <a:rPr lang="en-US" sz="1200" b="1" dirty="0">
                <a:solidFill>
                  <a:srgbClr val="000000"/>
                </a:solidFill>
                <a:latin typeface="Book Antiqua" panose="02040602050305030304" pitchFamily="18" charset="0"/>
              </a:rPr>
              <a:t>pre-existence</a:t>
            </a:r>
            <a:r>
              <a:rPr lang="en-US" sz="1200" dirty="0">
                <a:solidFill>
                  <a:srgbClr val="000000"/>
                </a:solidFill>
                <a:latin typeface="Book Antiqua" panose="02040602050305030304" pitchFamily="18" charset="0"/>
              </a:rPr>
              <a:t> </a:t>
            </a:r>
            <a:r>
              <a:rPr lang="en-US" sz="1200" b="1" dirty="0">
                <a:solidFill>
                  <a:srgbClr val="000000"/>
                </a:solidFill>
                <a:latin typeface="Book Antiqua" panose="02040602050305030304" pitchFamily="18" charset="0"/>
              </a:rPr>
              <a:t>in</a:t>
            </a:r>
            <a:r>
              <a:rPr lang="en-US" sz="1200" dirty="0">
                <a:solidFill>
                  <a:srgbClr val="000000"/>
                </a:solidFill>
                <a:latin typeface="Book Antiqua" panose="02040602050305030304" pitchFamily="18" charset="0"/>
              </a:rPr>
              <a:t> which </a:t>
            </a:r>
            <a:r>
              <a:rPr lang="en-US" sz="1200" b="1" dirty="0">
                <a:solidFill>
                  <a:srgbClr val="000000"/>
                </a:solidFill>
                <a:latin typeface="Book Antiqua" panose="02040602050305030304" pitchFamily="18" charset="0"/>
              </a:rPr>
              <a:t>we</a:t>
            </a:r>
            <a:r>
              <a:rPr lang="en-US" sz="1200" dirty="0">
                <a:solidFill>
                  <a:srgbClr val="000000"/>
                </a:solidFill>
                <a:latin typeface="Book Antiqua" panose="02040602050305030304" pitchFamily="18" charset="0"/>
              </a:rPr>
              <a:t> had learned many very important principles, connected with spiritual existence, before taking bodies of flesh and bones, which was also necessary to afford us a still greater experience. Now, </a:t>
            </a:r>
            <a:r>
              <a:rPr lang="en-US" sz="1200" b="1" dirty="0">
                <a:solidFill>
                  <a:srgbClr val="000000"/>
                </a:solidFill>
                <a:latin typeface="Book Antiqua" panose="02040602050305030304" pitchFamily="18" charset="0"/>
              </a:rPr>
              <a:t>in</a:t>
            </a:r>
            <a:r>
              <a:rPr lang="en-US" sz="1200" dirty="0">
                <a:solidFill>
                  <a:srgbClr val="000000"/>
                </a:solidFill>
                <a:latin typeface="Book Antiqua" panose="02040602050305030304" pitchFamily="18" charset="0"/>
              </a:rPr>
              <a:t> this plan that God has devised for the advancement of these </a:t>
            </a:r>
            <a:r>
              <a:rPr lang="en-US" sz="1200" b="1" dirty="0">
                <a:solidFill>
                  <a:srgbClr val="000000"/>
                </a:solidFill>
                <a:latin typeface="Book Antiqua" panose="02040602050305030304" pitchFamily="18" charset="0"/>
              </a:rPr>
              <a:t>in</a:t>
            </a:r>
            <a:r>
              <a:rPr lang="en-US" sz="1200" dirty="0">
                <a:solidFill>
                  <a:srgbClr val="000000"/>
                </a:solidFill>
                <a:latin typeface="Book Antiqua" panose="02040602050305030304" pitchFamily="18" charset="0"/>
              </a:rPr>
              <a:t>telligent beings—by passing them through various stages of existence, under different circumstances, and </a:t>
            </a:r>
            <a:r>
              <a:rPr lang="en-US" sz="1200" b="1" dirty="0">
                <a:solidFill>
                  <a:srgbClr val="000000"/>
                </a:solidFill>
                <a:latin typeface="Book Antiqua" panose="02040602050305030304" pitchFamily="18" charset="0"/>
              </a:rPr>
              <a:t>in</a:t>
            </a:r>
            <a:r>
              <a:rPr lang="en-US" sz="1200" dirty="0">
                <a:solidFill>
                  <a:srgbClr val="000000"/>
                </a:solidFill>
                <a:latin typeface="Book Antiqua" panose="02040602050305030304" pitchFamily="18" charset="0"/>
              </a:rPr>
              <a:t> different conditions…”</a:t>
            </a:r>
          </a:p>
          <a:p>
            <a:r>
              <a:rPr lang="fr-FR" sz="1200" dirty="0"/>
              <a:t> </a:t>
            </a:r>
            <a:r>
              <a:rPr lang="fr-FR" sz="1200" i="1" dirty="0"/>
              <a:t>Journal of </a:t>
            </a:r>
            <a:r>
              <a:rPr lang="fr-FR" sz="1200" i="1" dirty="0" err="1"/>
              <a:t>Discourse</a:t>
            </a:r>
            <a:r>
              <a:rPr lang="fr-FR" sz="1200" dirty="0"/>
              <a:t>, Vol. 21, No. 23 (</a:t>
            </a:r>
            <a:r>
              <a:rPr lang="fr-FR" sz="1200" dirty="0" err="1"/>
              <a:t>Pre-Existence</a:t>
            </a:r>
            <a:r>
              <a:rPr lang="fr-FR" sz="1200" dirty="0"/>
              <a:t>, Etc., Orson Pratt, 1879-11-12)</a:t>
            </a:r>
            <a:endParaRPr lang="en-US" sz="1200" dirty="0"/>
          </a:p>
        </p:txBody>
      </p:sp>
      <p:sp>
        <p:nvSpPr>
          <p:cNvPr id="4" name="TextBox 3"/>
          <p:cNvSpPr txBox="1"/>
          <p:nvPr/>
        </p:nvSpPr>
        <p:spPr>
          <a:xfrm>
            <a:off x="0" y="4433887"/>
            <a:ext cx="5135526" cy="830997"/>
          </a:xfrm>
          <a:prstGeom prst="rect">
            <a:avLst/>
          </a:prstGeom>
          <a:noFill/>
          <a:ln>
            <a:solidFill>
              <a:schemeClr val="tx1"/>
            </a:solidFill>
          </a:ln>
        </p:spPr>
        <p:txBody>
          <a:bodyPr wrap="square" rtlCol="0">
            <a:spAutoFit/>
          </a:bodyPr>
          <a:lstStyle/>
          <a:p>
            <a:r>
              <a:rPr lang="en-US" sz="1200" b="1" dirty="0"/>
              <a:t>3. </a:t>
            </a:r>
            <a:r>
              <a:rPr lang="en-US" sz="1200" dirty="0"/>
              <a:t>“It is the old eternal battle that has been going on since the War in Heaven, spoken of in the book of Revelation. The forces of evil against the forces of good. We all exercise agency in the choices we make.” President Gordon B. Hinckley </a:t>
            </a:r>
            <a:r>
              <a:rPr lang="en-US" sz="1200" i="1" dirty="0"/>
              <a:t>This Thing was Not Done in a Corner </a:t>
            </a:r>
            <a:r>
              <a:rPr lang="en-US" sz="1200" dirty="0"/>
              <a:t>October 1996</a:t>
            </a:r>
          </a:p>
        </p:txBody>
      </p:sp>
      <p:sp>
        <p:nvSpPr>
          <p:cNvPr id="5" name="TextBox 4"/>
          <p:cNvSpPr txBox="1"/>
          <p:nvPr/>
        </p:nvSpPr>
        <p:spPr>
          <a:xfrm>
            <a:off x="0" y="5264884"/>
            <a:ext cx="5135526" cy="1569660"/>
          </a:xfrm>
          <a:prstGeom prst="rect">
            <a:avLst/>
          </a:prstGeom>
          <a:noFill/>
          <a:ln>
            <a:solidFill>
              <a:schemeClr val="tx1"/>
            </a:solidFill>
          </a:ln>
        </p:spPr>
        <p:txBody>
          <a:bodyPr wrap="square" rtlCol="0">
            <a:spAutoFit/>
          </a:bodyPr>
          <a:lstStyle/>
          <a:p>
            <a:r>
              <a:rPr lang="en-US" sz="1200" b="1" dirty="0"/>
              <a:t>4. </a:t>
            </a:r>
            <a:r>
              <a:rPr lang="en-US" sz="1200" dirty="0"/>
              <a:t>The war rages today ever more fiercely. Satan is still the captain of the hosts of evil. He is still tempting us just as he did Moses, saying, “Son of man, worship me.” Moses 1;12 President James E. Faust </a:t>
            </a:r>
            <a:r>
              <a:rPr lang="en-US" sz="1200" i="1" dirty="0"/>
              <a:t>The Enemy Within </a:t>
            </a:r>
            <a:r>
              <a:rPr lang="en-US" sz="1200" dirty="0"/>
              <a:t>October 2000 Gen. Conf.</a:t>
            </a:r>
          </a:p>
          <a:p>
            <a:endParaRPr lang="en-US" sz="1200" dirty="0"/>
          </a:p>
          <a:p>
            <a:r>
              <a:rPr lang="en-US" sz="1200" dirty="0"/>
              <a:t>Although Satan and his followers have lost their opportunity to have a physical body, they are permitted to use their spirit powers to try to frustrate God’s plan. Elder Dallin H. Oaks 1993 October Gen. Conf. </a:t>
            </a:r>
          </a:p>
        </p:txBody>
      </p:sp>
      <p:sp>
        <p:nvSpPr>
          <p:cNvPr id="6" name="Rectangle 5"/>
          <p:cNvSpPr/>
          <p:nvPr/>
        </p:nvSpPr>
        <p:spPr>
          <a:xfrm>
            <a:off x="5135526" y="-4529"/>
            <a:ext cx="7056474" cy="3231654"/>
          </a:xfrm>
          <a:prstGeom prst="rect">
            <a:avLst/>
          </a:prstGeom>
          <a:ln>
            <a:solidFill>
              <a:schemeClr val="tx1"/>
            </a:solidFill>
          </a:ln>
        </p:spPr>
        <p:txBody>
          <a:bodyPr wrap="square">
            <a:spAutoFit/>
          </a:bodyPr>
          <a:lstStyle/>
          <a:p>
            <a:r>
              <a:rPr lang="en-US" sz="1200" b="1" dirty="0"/>
              <a:t>5. </a:t>
            </a:r>
            <a:r>
              <a:rPr lang="en-US" sz="1200" dirty="0"/>
              <a:t>Most Christian churches teach that the Fall was a tragedy, that if Adam and Eve had not partaken of the forbidden fruit, they and all their posterity could now be living in immortal bliss in the Garden of Eden. But truth revealed to latter-day prophets teaches that the Fall was not a tragedy—without it Adam and Eve would have had no posterity. Thus, the Fall was a necessary step in Heavenly Father’s plan to bring about the eternal happiness of His children.</a:t>
            </a:r>
          </a:p>
          <a:p>
            <a:r>
              <a:rPr lang="en-US" sz="1200" dirty="0"/>
              <a:t>After Adam and Eve partook of the fruit of the tree of knowledge of good and evil, their eyes were opened, and Eve expressed gladness at the opportunity their transgression made possible: “Were it not for our transgression we never should have had seed, and never should have known good and evil, and the joy of our redemption, and the eternal life which God giveth unto all the obedient” (Moses 5:11).</a:t>
            </a:r>
          </a:p>
          <a:p>
            <a:r>
              <a:rPr lang="en-US" sz="1200" dirty="0"/>
              <a:t>President Joseph Fielding Smith (1876–1972) said: “I never speak of the part Eve took in this fall as a sin, nor do I accuse Adam of a sin. … This was a transgression of the law, but not a sin … for it was something that Adam and Eve had to do!”</a:t>
            </a:r>
          </a:p>
          <a:p>
            <a:r>
              <a:rPr lang="en-US" sz="1200" dirty="0"/>
              <a:t>Even though Adam and Eve had not sinned, because of their transgression they had to face certain consequences, two of which were spiritual death and physical death. Physical death came to Adam and Eve at the end of their earthly lives, but spiritual death occurred as they were cast out of the Garden of Eden, being cut off from the presence of God.” Excerpts from </a:t>
            </a:r>
            <a:r>
              <a:rPr lang="en-US" sz="1200" i="1" dirty="0"/>
              <a:t>The </a:t>
            </a:r>
            <a:r>
              <a:rPr lang="en-US" sz="1200" i="1" dirty="0" err="1"/>
              <a:t>Fulness</a:t>
            </a:r>
            <a:r>
              <a:rPr lang="en-US" sz="1200" i="1" dirty="0"/>
              <a:t> of the Gospel</a:t>
            </a:r>
            <a:r>
              <a:rPr lang="en-US" sz="1200" dirty="0"/>
              <a:t>: The Fall of Adam and Eve June 2006 Ensign</a:t>
            </a:r>
          </a:p>
        </p:txBody>
      </p:sp>
      <p:sp>
        <p:nvSpPr>
          <p:cNvPr id="7" name="Rectangle 6"/>
          <p:cNvSpPr/>
          <p:nvPr/>
        </p:nvSpPr>
        <p:spPr>
          <a:xfrm>
            <a:off x="5135526" y="3227125"/>
            <a:ext cx="7056473" cy="830997"/>
          </a:xfrm>
          <a:prstGeom prst="rect">
            <a:avLst/>
          </a:prstGeom>
          <a:ln>
            <a:solidFill>
              <a:schemeClr val="tx1"/>
            </a:solidFill>
          </a:ln>
        </p:spPr>
        <p:txBody>
          <a:bodyPr wrap="square">
            <a:spAutoFit/>
          </a:bodyPr>
          <a:lstStyle/>
          <a:p>
            <a:r>
              <a:rPr lang="en-US" sz="1200" b="1" dirty="0"/>
              <a:t>6. </a:t>
            </a:r>
            <a:r>
              <a:rPr lang="en-US" sz="1200" dirty="0"/>
              <a:t>A strong human spirit with control over appetites of the flesh is master over emotions and passions and not a slave to them. …Each day is a day of decision, and our decisions determine our destiny. One day each of us will stand before the Lord in judgment. We will each have a personal interview with Jesus Christ2 Nephi 9:41, 46 Mosiah 16:10 Elder Russell M. Nelson </a:t>
            </a:r>
            <a:r>
              <a:rPr lang="en-US" sz="1200" i="1" dirty="0"/>
              <a:t>Decisions for Eternity </a:t>
            </a:r>
            <a:r>
              <a:rPr lang="en-US" sz="1200" dirty="0"/>
              <a:t>October 2013 General Conf.</a:t>
            </a:r>
          </a:p>
        </p:txBody>
      </p:sp>
      <p:sp>
        <p:nvSpPr>
          <p:cNvPr id="74" name="Rectangle 73"/>
          <p:cNvSpPr/>
          <p:nvPr/>
        </p:nvSpPr>
        <p:spPr>
          <a:xfrm>
            <a:off x="5135524" y="5070256"/>
            <a:ext cx="7056475" cy="461665"/>
          </a:xfrm>
          <a:prstGeom prst="rect">
            <a:avLst/>
          </a:prstGeom>
          <a:ln>
            <a:solidFill>
              <a:schemeClr val="tx1"/>
            </a:solidFill>
          </a:ln>
        </p:spPr>
        <p:txBody>
          <a:bodyPr wrap="square">
            <a:spAutoFit/>
          </a:bodyPr>
          <a:lstStyle/>
          <a:p>
            <a:r>
              <a:rPr lang="en-US" sz="1200" b="1" dirty="0"/>
              <a:t>8. </a:t>
            </a:r>
            <a:r>
              <a:rPr lang="en-US" sz="1200" dirty="0"/>
              <a:t>An Unredeemed individual’s suffering for sin is known as hell, it means being subject to the devil and is described in scriptural metaphors as being in chins or a lake of fire and brimstone. 2 Nephi 2:27-29</a:t>
            </a:r>
          </a:p>
        </p:txBody>
      </p:sp>
      <p:sp>
        <p:nvSpPr>
          <p:cNvPr id="75" name="Rectangle 74"/>
          <p:cNvSpPr/>
          <p:nvPr/>
        </p:nvSpPr>
        <p:spPr>
          <a:xfrm>
            <a:off x="5135525" y="4054593"/>
            <a:ext cx="7056474" cy="1015663"/>
          </a:xfrm>
          <a:prstGeom prst="rect">
            <a:avLst/>
          </a:prstGeom>
          <a:ln>
            <a:solidFill>
              <a:schemeClr val="tx1"/>
            </a:solidFill>
          </a:ln>
        </p:spPr>
        <p:txBody>
          <a:bodyPr wrap="square">
            <a:spAutoFit/>
          </a:bodyPr>
          <a:lstStyle/>
          <a:p>
            <a:r>
              <a:rPr lang="en-US" sz="1200" b="1" dirty="0"/>
              <a:t>7. </a:t>
            </a:r>
            <a:r>
              <a:rPr lang="en-US" sz="1200" dirty="0"/>
              <a:t>President Spencer W. Kimball explained, “Without proper and successful marriage, one will never be exalted”  (</a:t>
            </a:r>
            <a:r>
              <a:rPr lang="en-US" sz="1200" i="1" dirty="0"/>
              <a:t>Marriage and Divorce,</a:t>
            </a:r>
            <a:r>
              <a:rPr lang="en-US" sz="1200" dirty="0"/>
              <a:t> Salt Lake City: Deseret Book Co., 1976, p. 24).</a:t>
            </a:r>
          </a:p>
          <a:p>
            <a:endParaRPr lang="en-US" sz="1200" dirty="0"/>
          </a:p>
          <a:p>
            <a:r>
              <a:rPr lang="en-US" sz="1200" dirty="0"/>
              <a:t>“No man who is marriageable is fully living his religion who remains unmarried” President Joseph F. Smith</a:t>
            </a:r>
          </a:p>
          <a:p>
            <a:r>
              <a:rPr lang="en-US" sz="1200" dirty="0"/>
              <a:t> (</a:t>
            </a:r>
            <a:r>
              <a:rPr lang="en-US" sz="1200" i="1" dirty="0"/>
              <a:t>Gospel Doctrine,</a:t>
            </a:r>
            <a:r>
              <a:rPr lang="en-US" sz="1200" dirty="0"/>
              <a:t> Salt Lake City: Deseret Book Co., 1939, p. 275). </a:t>
            </a:r>
          </a:p>
        </p:txBody>
      </p:sp>
      <p:sp>
        <p:nvSpPr>
          <p:cNvPr id="76" name="Rectangle 75"/>
          <p:cNvSpPr/>
          <p:nvPr/>
        </p:nvSpPr>
        <p:spPr>
          <a:xfrm>
            <a:off x="5135523" y="5531920"/>
            <a:ext cx="7056476" cy="830997"/>
          </a:xfrm>
          <a:prstGeom prst="rect">
            <a:avLst/>
          </a:prstGeom>
          <a:ln>
            <a:solidFill>
              <a:schemeClr val="tx1"/>
            </a:solidFill>
          </a:ln>
        </p:spPr>
        <p:txBody>
          <a:bodyPr wrap="square">
            <a:spAutoFit/>
          </a:bodyPr>
          <a:lstStyle/>
          <a:p>
            <a:r>
              <a:rPr lang="en-US" sz="1200" b="1" dirty="0"/>
              <a:t>9. </a:t>
            </a:r>
            <a:r>
              <a:rPr lang="en-US" sz="1200" dirty="0"/>
              <a:t>Many of the most important deprivations of mortality will be set right in the Millennium, which is the time for fulfilling all that is incomplete in the great plan of happiness for all of our Father’s worthy children. We know that will be true of temple ordinances. I believe it will also be true of family relationships and experiences</a:t>
            </a:r>
          </a:p>
        </p:txBody>
      </p:sp>
    </p:spTree>
    <p:extLst>
      <p:ext uri="{BB962C8B-B14F-4D97-AF65-F5344CB8AC3E}">
        <p14:creationId xmlns:p14="http://schemas.microsoft.com/office/powerpoint/2010/main" val="968982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88688" y="1017566"/>
            <a:ext cx="6974572" cy="1754326"/>
          </a:xfrm>
          <a:prstGeom prst="rect">
            <a:avLst/>
          </a:prstGeom>
          <a:noFill/>
          <a:ln>
            <a:solidFill>
              <a:schemeClr val="tx1"/>
            </a:solidFill>
          </a:ln>
        </p:spPr>
        <p:txBody>
          <a:bodyPr wrap="square" rtlCol="0">
            <a:spAutoFit/>
          </a:bodyPr>
          <a:lstStyle/>
          <a:p>
            <a:r>
              <a:rPr lang="en-US" sz="1200" b="1" dirty="0"/>
              <a:t>13</a:t>
            </a:r>
            <a:r>
              <a:rPr lang="en-US" sz="1200" dirty="0"/>
              <a:t>. </a:t>
            </a:r>
            <a:r>
              <a:rPr lang="en-US" sz="1200" b="1" dirty="0"/>
              <a:t>The Celestial Kingdom </a:t>
            </a:r>
            <a:r>
              <a:rPr lang="en-US" sz="1200" dirty="0"/>
              <a:t>is the highest of the three kingdoms of glory. Those in this kingdom will dwell forever in the presence of God the Father and His Son Jesus Christ. This should be your goal: to inherit celestial glory and to help others receive that great blessing as well. Such a goal is not achieved in one attempt; it is the result of a lifetime of righteousness and constancy of purpose.</a:t>
            </a:r>
          </a:p>
          <a:p>
            <a:pPr fontAlgn="base"/>
            <a:r>
              <a:rPr lang="en-US" sz="1200" dirty="0"/>
              <a:t>The celestial kingdom is the place prepared for those who have “received the testimony of Jesus” and been “made perfect through Jesus the mediator of the new covenant, who wrought out this perfect atonement through the shedding of his own blood” (D&amp;C 76:51, 69). To inherit this gift, we must receive the ordinances of salvation, keep the commandments, and repent of our sins. For a detailed explanation of those who will inherit celestial glory, see Doctrine and Covenants 76:50-70; 76:92-96. LDS.org</a:t>
            </a:r>
          </a:p>
        </p:txBody>
      </p:sp>
      <p:sp>
        <p:nvSpPr>
          <p:cNvPr id="3" name="Rectangle 2"/>
          <p:cNvSpPr/>
          <p:nvPr/>
        </p:nvSpPr>
        <p:spPr>
          <a:xfrm>
            <a:off x="0" y="-28183"/>
            <a:ext cx="5188688" cy="2308324"/>
          </a:xfrm>
          <a:prstGeom prst="rect">
            <a:avLst/>
          </a:prstGeom>
          <a:ln>
            <a:solidFill>
              <a:schemeClr val="tx1"/>
            </a:solidFill>
          </a:ln>
        </p:spPr>
        <p:txBody>
          <a:bodyPr wrap="square">
            <a:spAutoFit/>
          </a:bodyPr>
          <a:lstStyle/>
          <a:p>
            <a:r>
              <a:rPr lang="en-US" sz="1200" b="1" dirty="0"/>
              <a:t>10. </a:t>
            </a:r>
            <a:r>
              <a:rPr lang="en-US" sz="1200" dirty="0"/>
              <a:t>Spiritual death is more likely when goals are unbalanced toward things physical. Paul explained this concept to the Romans: “If ye live after the flesh, ye shall die: but if ye through the Spirit do mortify the deeds of the body, ye shall live.” (Rom. 8:13.)</a:t>
            </a:r>
          </a:p>
          <a:p>
            <a:r>
              <a:rPr lang="en-US" sz="1200" dirty="0"/>
              <a:t>If physical death should strike before moral wrongs have been made right, opportunity for repentance will have been forfeited. Thus, “the [real] sting of death is sin.” </a:t>
            </a:r>
          </a:p>
          <a:p>
            <a:r>
              <a:rPr lang="en-US" sz="1200" dirty="0"/>
              <a:t>(1 Cor. 15:56.) </a:t>
            </a:r>
          </a:p>
          <a:p>
            <a:r>
              <a:rPr lang="en-US" sz="1200" dirty="0"/>
              <a:t>Even the Savior cannot save us in our sins. He will redeem us from our sins, but only upon condition of our repentance. We are responsible for our own spiritual survival or death. (See Rom. 8:13–14; Hel. 14:18; D&amp;C 29:41–45.)Elder Russell M. Nelson </a:t>
            </a:r>
            <a:r>
              <a:rPr lang="en-US" sz="1200" i="1" dirty="0"/>
              <a:t>Doors of Death </a:t>
            </a:r>
            <a:r>
              <a:rPr lang="en-US" sz="1200" dirty="0"/>
              <a:t>May 1992 Ensign</a:t>
            </a:r>
          </a:p>
        </p:txBody>
      </p:sp>
      <p:sp>
        <p:nvSpPr>
          <p:cNvPr id="4" name="TextBox 3"/>
          <p:cNvSpPr txBox="1"/>
          <p:nvPr/>
        </p:nvSpPr>
        <p:spPr>
          <a:xfrm>
            <a:off x="-21265" y="4595841"/>
            <a:ext cx="5217428" cy="2123658"/>
          </a:xfrm>
          <a:prstGeom prst="rect">
            <a:avLst/>
          </a:prstGeom>
          <a:noFill/>
          <a:ln>
            <a:solidFill>
              <a:schemeClr val="tx1"/>
            </a:solidFill>
          </a:ln>
        </p:spPr>
        <p:txBody>
          <a:bodyPr wrap="square" rtlCol="0">
            <a:spAutoFit/>
          </a:bodyPr>
          <a:lstStyle/>
          <a:p>
            <a:r>
              <a:rPr lang="en-US" sz="1200" b="1" dirty="0"/>
              <a:t>12. </a:t>
            </a:r>
            <a:r>
              <a:rPr lang="en-US" sz="1200" dirty="0"/>
              <a:t>Those being resurrected with celestial bodies, whose destiny is to inherit a celestial kingdom, will come forth in the </a:t>
            </a:r>
            <a:r>
              <a:rPr lang="en-US" sz="1200" i="1" dirty="0"/>
              <a:t>morning</a:t>
            </a:r>
            <a:r>
              <a:rPr lang="en-US" sz="1200" dirty="0"/>
              <a:t> of the first resurrection. Their graves shall be opened and they shall be caught up to meet the Lord at his Second Coming. They are Christ’s, the </a:t>
            </a:r>
            <a:r>
              <a:rPr lang="en-US" sz="1200" dirty="0" err="1"/>
              <a:t>firstfruits</a:t>
            </a:r>
            <a:r>
              <a:rPr lang="en-US" sz="1200" dirty="0"/>
              <a:t>, and they shall descend with him to reign as kings and priests during the millennial era.” </a:t>
            </a:r>
          </a:p>
          <a:p>
            <a:endParaRPr lang="en-US" sz="1200" dirty="0"/>
          </a:p>
          <a:p>
            <a:r>
              <a:rPr lang="en-US" sz="1200" dirty="0"/>
              <a:t>“… the </a:t>
            </a:r>
            <a:r>
              <a:rPr lang="en-US" sz="1200" i="1" dirty="0"/>
              <a:t>afternoon</a:t>
            </a:r>
            <a:r>
              <a:rPr lang="en-US" sz="1200" dirty="0"/>
              <a:t> of the first resurrection; it takes place after our Lord has ushered in the millennium. Those coming forth at that time do so with terrestrial bodies and are thus destined to inherit a terrestrial glory in eternity.” (McConkie, </a:t>
            </a:r>
            <a:r>
              <a:rPr lang="en-US" sz="1200" i="1" dirty="0"/>
              <a:t>Mormon Doctrine,</a:t>
            </a:r>
            <a:r>
              <a:rPr lang="en-US" sz="1200" dirty="0"/>
              <a:t> p. 640.)(</a:t>
            </a:r>
            <a:r>
              <a:rPr lang="en-US" sz="1200" i="1" dirty="0"/>
              <a:t>Mormon Doctrine,</a:t>
            </a:r>
            <a:r>
              <a:rPr lang="en-US" sz="1200" dirty="0"/>
              <a:t> p. 640.) Elder Bruce R. McConkie…Gospel Doctrine Manual Chapter 32</a:t>
            </a:r>
          </a:p>
        </p:txBody>
      </p:sp>
      <p:sp>
        <p:nvSpPr>
          <p:cNvPr id="5" name="TextBox 4"/>
          <p:cNvSpPr txBox="1"/>
          <p:nvPr/>
        </p:nvSpPr>
        <p:spPr>
          <a:xfrm>
            <a:off x="5188661" y="5072365"/>
            <a:ext cx="6959622" cy="1754326"/>
          </a:xfrm>
          <a:prstGeom prst="rect">
            <a:avLst/>
          </a:prstGeom>
          <a:noFill/>
          <a:ln>
            <a:solidFill>
              <a:schemeClr val="tx1"/>
            </a:solidFill>
          </a:ln>
        </p:spPr>
        <p:txBody>
          <a:bodyPr wrap="square" rtlCol="0">
            <a:spAutoFit/>
          </a:bodyPr>
          <a:lstStyle/>
          <a:p>
            <a:pPr fontAlgn="base"/>
            <a:r>
              <a:rPr lang="en-US" sz="1200" b="1" dirty="0"/>
              <a:t>15. Telestial Kingdom</a:t>
            </a:r>
          </a:p>
          <a:p>
            <a:pPr fontAlgn="base"/>
            <a:r>
              <a:rPr lang="en-US" sz="1200" dirty="0"/>
              <a:t>Those who profess to follow Christ or the prophets but willfully reject the gospel, the testimony of Jesus, the prophets, and the everlasting covenant will inherit the telestial kingdom (D&amp;C 76:99–101).</a:t>
            </a:r>
          </a:p>
          <a:p>
            <a:pPr fontAlgn="base"/>
            <a:r>
              <a:rPr lang="en-US" sz="1200" dirty="0"/>
              <a:t>The inhabitants of the telestial kingdom will include those who were murderers, liars, sorcerers, adulterers, and whoremongers—in general, the wicked people of the earth  D&amp;C 76:103;Revelation 22:15). These inhabitants of the telestial kingdom will have become clean through their suffering so that they can abide telestial glory.</a:t>
            </a:r>
          </a:p>
          <a:p>
            <a:pPr fontAlgn="base"/>
            <a:r>
              <a:rPr lang="en-US" sz="1200" dirty="0"/>
              <a:t>The inhabitants of the telestial kingdom will be as innumerable as the stars (</a:t>
            </a:r>
            <a:r>
              <a:rPr lang="en-US" sz="1200" i="1" dirty="0"/>
              <a:t>Doctrines of the Gospel Student Manual</a:t>
            </a:r>
            <a:r>
              <a:rPr lang="en-US" sz="1200" dirty="0"/>
              <a:t>, (2000), 90–93 chapter 33</a:t>
            </a:r>
          </a:p>
        </p:txBody>
      </p:sp>
      <p:sp>
        <p:nvSpPr>
          <p:cNvPr id="6" name="Rectangle 5"/>
          <p:cNvSpPr/>
          <p:nvPr/>
        </p:nvSpPr>
        <p:spPr>
          <a:xfrm>
            <a:off x="5188715" y="-13708"/>
            <a:ext cx="7003284" cy="1015663"/>
          </a:xfrm>
          <a:prstGeom prst="rect">
            <a:avLst/>
          </a:prstGeom>
          <a:ln>
            <a:solidFill>
              <a:schemeClr val="tx1"/>
            </a:solidFill>
          </a:ln>
        </p:spPr>
        <p:txBody>
          <a:bodyPr wrap="square">
            <a:spAutoFit/>
          </a:bodyPr>
          <a:lstStyle/>
          <a:p>
            <a:r>
              <a:rPr lang="en-US" sz="1200" b="1" dirty="0"/>
              <a:t>13 (GDM). </a:t>
            </a:r>
            <a:r>
              <a:rPr lang="en-US" sz="1200" dirty="0"/>
              <a:t>Rather than being a time of terror, the Judgment will be one of the greatest events in all of our existence if we pay the price of proper preparation and repentance. </a:t>
            </a:r>
          </a:p>
          <a:p>
            <a:r>
              <a:rPr lang="en-US" sz="1200" dirty="0"/>
              <a:t>O ye fair ones, how could ye have departed from the ways of the Lord! O ye fair ones, how could ye have rejected that Jesus, who stood with open arms to receive you! Moroni 6:17</a:t>
            </a:r>
          </a:p>
          <a:p>
            <a:r>
              <a:rPr lang="en-US" sz="1200" dirty="0"/>
              <a:t>Gospel Doctrine Manual</a:t>
            </a:r>
          </a:p>
        </p:txBody>
      </p:sp>
      <p:sp>
        <p:nvSpPr>
          <p:cNvPr id="7" name="Rectangle 6"/>
          <p:cNvSpPr/>
          <p:nvPr/>
        </p:nvSpPr>
        <p:spPr>
          <a:xfrm>
            <a:off x="5196163" y="2771892"/>
            <a:ext cx="6995837" cy="2308324"/>
          </a:xfrm>
          <a:prstGeom prst="rect">
            <a:avLst/>
          </a:prstGeom>
          <a:ln>
            <a:solidFill>
              <a:schemeClr val="tx1"/>
            </a:solidFill>
          </a:ln>
        </p:spPr>
        <p:txBody>
          <a:bodyPr wrap="square">
            <a:spAutoFit/>
          </a:bodyPr>
          <a:lstStyle/>
          <a:p>
            <a:pPr fontAlgn="base"/>
            <a:r>
              <a:rPr lang="en-US" sz="1200" dirty="0"/>
              <a:t>14. </a:t>
            </a:r>
            <a:r>
              <a:rPr lang="en-US" sz="1200" b="1" dirty="0"/>
              <a:t>Terrestrial Kingdom</a:t>
            </a:r>
          </a:p>
          <a:p>
            <a:pPr fontAlgn="base"/>
            <a:r>
              <a:rPr lang="en-US" sz="1200" dirty="0"/>
              <a:t>Those who inherit terrestrial glory will “receive of the presence of the Son, but not of the </a:t>
            </a:r>
            <a:r>
              <a:rPr lang="en-US" sz="1200" dirty="0" err="1"/>
              <a:t>fulness</a:t>
            </a:r>
            <a:r>
              <a:rPr lang="en-US" sz="1200" dirty="0"/>
              <a:t> of the Father. Wherefore, they are bodies terrestrial, and not bodies celestial, and differ in glory as the moon differs from the sun” (D&amp;C 76:77-78). Generally speaking, individuals in the terrestrial kingdom will be honorable people “who were blinded by the craftiness of men” (D&amp;C 76:75). This group will include members of the Church who were “not valiant in the testimony of Jesus” (D&amp;C 76:79). It will also include those who rejected the opportunity to receive the gospel in mortality but who later received it in the </a:t>
            </a:r>
            <a:r>
              <a:rPr lang="en-US" sz="1200" dirty="0" err="1"/>
              <a:t>postmortal</a:t>
            </a:r>
            <a:r>
              <a:rPr lang="en-US" sz="1200" dirty="0"/>
              <a:t> spirit world (see Among those who inherit the terrestrial kingdom will be people who died without the law, spirits kept in prison. And those who reject the prophets in this life and then accept the gospel in the spirit world will inherit the terrestrial kingdom.</a:t>
            </a:r>
          </a:p>
          <a:p>
            <a:pPr fontAlgn="base"/>
            <a:r>
              <a:rPr lang="en-US" sz="1200" dirty="0"/>
              <a:t>D&amp;C 76:73–74; 138:32 and  Doctrine and Covenants 76:71-80, 91, 97. </a:t>
            </a:r>
            <a:r>
              <a:rPr lang="en-US" sz="1200" i="1" dirty="0"/>
              <a:t>Doctrines of the Gospel Student Manual</a:t>
            </a:r>
            <a:r>
              <a:rPr lang="en-US" sz="1200" dirty="0"/>
              <a:t>, (2000), 90–93 chapter 33</a:t>
            </a:r>
          </a:p>
        </p:txBody>
      </p:sp>
      <p:sp>
        <p:nvSpPr>
          <p:cNvPr id="9" name="Rectangle 8"/>
          <p:cNvSpPr/>
          <p:nvPr/>
        </p:nvSpPr>
        <p:spPr>
          <a:xfrm>
            <a:off x="-21265" y="2280141"/>
            <a:ext cx="5209926" cy="2308324"/>
          </a:xfrm>
          <a:prstGeom prst="rect">
            <a:avLst/>
          </a:prstGeom>
          <a:ln>
            <a:solidFill>
              <a:schemeClr val="tx1"/>
            </a:solidFill>
          </a:ln>
        </p:spPr>
        <p:txBody>
          <a:bodyPr wrap="square">
            <a:spAutoFit/>
          </a:bodyPr>
          <a:lstStyle/>
          <a:p>
            <a:r>
              <a:rPr lang="en-US" sz="1200" b="1" dirty="0"/>
              <a:t>11. </a:t>
            </a:r>
            <a:r>
              <a:rPr lang="en-US" sz="1200" dirty="0"/>
              <a:t>Paradise is that part of the spirit world in which the righteous spirits who have departed from this life await the resurrection of the body. It is a condition of happiness and peace.</a:t>
            </a:r>
          </a:p>
          <a:p>
            <a:r>
              <a:rPr lang="en-US" sz="1200" dirty="0"/>
              <a:t>Those in spirit prison have the opportunity to learn the gospel of Jesus Christ, repent of their sins, and receive the ordinances of baptism and confirmation through the work we do in temples (see D&amp;C 138:30-35). If they accept the gospel and their temple work has been done, they may enter paradise.</a:t>
            </a:r>
          </a:p>
          <a:p>
            <a:r>
              <a:rPr lang="en-US" sz="1200" dirty="0"/>
              <a:t>Paradise lds.org</a:t>
            </a:r>
          </a:p>
          <a:p>
            <a:r>
              <a:rPr lang="en-US" sz="1200" dirty="0"/>
              <a:t>“paradise of God must deliver up the spirits of the righteous, and the grave deliver up the body of the righteous; and the spirit and the body is restored to itself again, and all men become incorruptible, and immortal, and they are living souls.” (2 Ne. 9:13.) Elder Russell M. Nelson </a:t>
            </a:r>
            <a:r>
              <a:rPr lang="en-US" sz="1200" i="1" dirty="0"/>
              <a:t>Doors of Death </a:t>
            </a:r>
            <a:r>
              <a:rPr lang="en-US" sz="1200" dirty="0"/>
              <a:t> May 1992 Ensign</a:t>
            </a:r>
          </a:p>
        </p:txBody>
      </p:sp>
    </p:spTree>
    <p:extLst>
      <p:ext uri="{BB962C8B-B14F-4D97-AF65-F5344CB8AC3E}">
        <p14:creationId xmlns:p14="http://schemas.microsoft.com/office/powerpoint/2010/main" val="2872394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97262"/>
            <a:ext cx="6578446" cy="830997"/>
          </a:xfrm>
          <a:prstGeom prst="rect">
            <a:avLst/>
          </a:prstGeom>
          <a:ln>
            <a:solidFill>
              <a:schemeClr val="tx1"/>
            </a:solidFill>
          </a:ln>
        </p:spPr>
        <p:txBody>
          <a:bodyPr wrap="square">
            <a:spAutoFit/>
          </a:bodyPr>
          <a:lstStyle/>
          <a:p>
            <a:pPr fontAlgn="base"/>
            <a:r>
              <a:rPr lang="en-US" sz="1200" b="1" dirty="0"/>
              <a:t>17. Persons who have lived good lives and received most of the ordinances of salvation but have failed to qualify for exaltation through eternal marriage will be saved in a lesser place in the celestial kingdom where there is no eternal increase (see D&amp;C 131:1–4). Elder Dallin H. Oaks Oct. 1995 Gen. Conf.</a:t>
            </a:r>
          </a:p>
        </p:txBody>
      </p:sp>
      <p:sp>
        <p:nvSpPr>
          <p:cNvPr id="3" name="Rectangle 2"/>
          <p:cNvSpPr/>
          <p:nvPr/>
        </p:nvSpPr>
        <p:spPr>
          <a:xfrm>
            <a:off x="0" y="2028259"/>
            <a:ext cx="6578446" cy="1200329"/>
          </a:xfrm>
          <a:prstGeom prst="rect">
            <a:avLst/>
          </a:prstGeom>
          <a:ln>
            <a:solidFill>
              <a:schemeClr val="tx1"/>
            </a:solidFill>
          </a:ln>
        </p:spPr>
        <p:txBody>
          <a:bodyPr wrap="square">
            <a:spAutoFit/>
          </a:bodyPr>
          <a:lstStyle/>
          <a:p>
            <a:r>
              <a:rPr lang="en-US" sz="1200" b="1" dirty="0">
                <a:solidFill>
                  <a:srgbClr val="000000"/>
                </a:solidFill>
              </a:rPr>
              <a:t>18. </a:t>
            </a:r>
            <a:r>
              <a:rPr lang="en-US" sz="1200" dirty="0">
                <a:solidFill>
                  <a:srgbClr val="000000"/>
                </a:solidFill>
              </a:rPr>
              <a:t>“…we are our own judges of the place we shall have in the eternal world. Here and now in mortality, each one of us is having the opportunity of choosing the kind of laws we elect to obey. We are now living and obeying celestial laws that will make us candidates for celestial glory, or we are living terrestrial laws that will make us candidates for either terrestrial glory, or telestial law. The place we shall occupy in the eternal worlds will be determined by the obedience we yield to the laws of these various kingdoms during the time we have here in mortality upon the earth.”</a:t>
            </a:r>
            <a:endParaRPr lang="en-US" sz="1200" dirty="0"/>
          </a:p>
        </p:txBody>
      </p:sp>
      <p:sp>
        <p:nvSpPr>
          <p:cNvPr id="4" name="Rectangle 3"/>
          <p:cNvSpPr/>
          <p:nvPr/>
        </p:nvSpPr>
        <p:spPr>
          <a:xfrm>
            <a:off x="0" y="-3067"/>
            <a:ext cx="6578446" cy="1200329"/>
          </a:xfrm>
          <a:prstGeom prst="rect">
            <a:avLst/>
          </a:prstGeom>
          <a:ln>
            <a:solidFill>
              <a:schemeClr val="tx1"/>
            </a:solidFill>
          </a:ln>
        </p:spPr>
        <p:txBody>
          <a:bodyPr wrap="square">
            <a:spAutoFit/>
          </a:bodyPr>
          <a:lstStyle/>
          <a:p>
            <a:pPr fontAlgn="base"/>
            <a:r>
              <a:rPr lang="en-US" sz="1200" b="1" dirty="0"/>
              <a:t>16. Perdition</a:t>
            </a:r>
          </a:p>
          <a:p>
            <a:pPr fontAlgn="base"/>
            <a:r>
              <a:rPr lang="en-US" sz="1200" dirty="0"/>
              <a:t>Some people will not be worthy to dwell in any kingdom of glory. They will be called “the sons of perdition” and will have to “abide a kingdom which is not a kingdom of glory” (D&amp;C 76:32; 88:24). This will be the state of “those who know [God's] power, and have been made partakers thereof, and suffered themselves through the power of the devil to be overcome, and to deny the truth and defy [God's] power” (D&amp;C 76:31; see also D&amp;C 76:30, 32-49).</a:t>
            </a:r>
          </a:p>
        </p:txBody>
      </p:sp>
      <p:sp>
        <p:nvSpPr>
          <p:cNvPr id="5" name="Rectangle 4"/>
          <p:cNvSpPr/>
          <p:nvPr/>
        </p:nvSpPr>
        <p:spPr>
          <a:xfrm>
            <a:off x="0" y="3228588"/>
            <a:ext cx="6578446" cy="1754326"/>
          </a:xfrm>
          <a:prstGeom prst="rect">
            <a:avLst/>
          </a:prstGeom>
          <a:ln>
            <a:solidFill>
              <a:schemeClr val="tx1"/>
            </a:solidFill>
          </a:ln>
        </p:spPr>
        <p:txBody>
          <a:bodyPr wrap="square">
            <a:spAutoFit/>
          </a:bodyPr>
          <a:lstStyle/>
          <a:p>
            <a:r>
              <a:rPr lang="en-US" sz="1200" b="1" dirty="0"/>
              <a:t>19</a:t>
            </a:r>
            <a:r>
              <a:rPr lang="en-US" sz="1200" dirty="0"/>
              <a:t>. The inhabitants of the telestial kingdom will suffer the wrath of God and be cast into hell until the end of the Millennium. Those in the telestial kingdom will receive the Holy Ghost through the ministration of those in the terrestrial kingdom.</a:t>
            </a:r>
          </a:p>
          <a:p>
            <a:r>
              <a:rPr lang="en-US" sz="1200" dirty="0"/>
              <a:t>Telestial glory surpasses all human understanding.</a:t>
            </a:r>
          </a:p>
          <a:p>
            <a:r>
              <a:rPr lang="en-US" sz="1200" dirty="0"/>
              <a:t> Those obedient to telestial laws will be resurrected with telestial bodies in the Second, or Last, Resurrection.</a:t>
            </a:r>
          </a:p>
          <a:p>
            <a:pPr fontAlgn="base"/>
            <a:r>
              <a:rPr lang="en-US" sz="1200" dirty="0"/>
              <a:t>Those in the telestial kingdom will be servants of God, “but where God and Christ dwell they cannot come, worlds without end” </a:t>
            </a:r>
          </a:p>
          <a:p>
            <a:pPr fontAlgn="base"/>
            <a:r>
              <a:rPr lang="en-US" sz="1200" dirty="0"/>
              <a:t>D&amp;C 76---Mosiah 15:26; 2 Nephi 28:15 </a:t>
            </a:r>
            <a:r>
              <a:rPr lang="en-US" sz="1200" i="1" dirty="0"/>
              <a:t>Doctrines of the Gospel Student Manual</a:t>
            </a:r>
            <a:r>
              <a:rPr lang="en-US" sz="1200" dirty="0"/>
              <a:t>, (2000), 90–93</a:t>
            </a:r>
          </a:p>
        </p:txBody>
      </p:sp>
      <p:sp>
        <p:nvSpPr>
          <p:cNvPr id="6" name="Rectangle 5"/>
          <p:cNvSpPr/>
          <p:nvPr/>
        </p:nvSpPr>
        <p:spPr>
          <a:xfrm>
            <a:off x="6578446" y="-3067"/>
            <a:ext cx="5613554" cy="1938992"/>
          </a:xfrm>
          <a:prstGeom prst="rect">
            <a:avLst/>
          </a:prstGeom>
          <a:ln>
            <a:solidFill>
              <a:schemeClr val="tx1"/>
            </a:solidFill>
          </a:ln>
        </p:spPr>
        <p:txBody>
          <a:bodyPr wrap="square">
            <a:spAutoFit/>
          </a:bodyPr>
          <a:lstStyle/>
          <a:p>
            <a:pPr fontAlgn="base"/>
            <a:r>
              <a:rPr lang="en-US" sz="1200" b="1" dirty="0">
                <a:solidFill>
                  <a:srgbClr val="000000"/>
                </a:solidFill>
              </a:rPr>
              <a:t>20. </a:t>
            </a:r>
            <a:r>
              <a:rPr lang="en-US" sz="1200" dirty="0"/>
              <a:t>“To be valiant in the testimony of Jesus is to bridle our passions, control our appetites, and rise above carnal and evil things. It is to overcome the world as did he who is our prototype and who himself was the most valiant of all our Father’s children. It is to be morally clean, to pay our tithes and offerings, to honor the Sabbath day, to pray with full purpose of heart, to lay our all upon the altar if called upon to do so.</a:t>
            </a:r>
          </a:p>
          <a:p>
            <a:pPr fontAlgn="base"/>
            <a:r>
              <a:rPr lang="en-US" sz="1200" dirty="0"/>
              <a:t>“To be valiant in the testimony of Jesus is to take the Lord’s side on every issue. It is to vote as he would vote. It is to think what he thinks, to believe what he believes, to say what he would say and do what he would do in the same situation. It is to have the mind of Christ and be one with him as he is one with his Father” (Bruce R. McConkie, in Conference Report, Oct. 1974, 46; or </a:t>
            </a:r>
            <a:r>
              <a:rPr lang="en-US" sz="1200" i="1" dirty="0"/>
              <a:t>Ensign,</a:t>
            </a:r>
            <a:r>
              <a:rPr lang="en-US" sz="1200" dirty="0"/>
              <a:t> Nov. 1974, 35).</a:t>
            </a:r>
          </a:p>
        </p:txBody>
      </p:sp>
      <p:sp>
        <p:nvSpPr>
          <p:cNvPr id="7" name="Rectangle 6"/>
          <p:cNvSpPr/>
          <p:nvPr/>
        </p:nvSpPr>
        <p:spPr>
          <a:xfrm>
            <a:off x="6578446" y="1935925"/>
            <a:ext cx="5613554" cy="1938992"/>
          </a:xfrm>
          <a:prstGeom prst="rect">
            <a:avLst/>
          </a:prstGeom>
          <a:ln>
            <a:solidFill>
              <a:schemeClr val="tx1"/>
            </a:solidFill>
          </a:ln>
        </p:spPr>
        <p:txBody>
          <a:bodyPr wrap="square">
            <a:spAutoFit/>
          </a:bodyPr>
          <a:lstStyle/>
          <a:p>
            <a:pPr fontAlgn="base"/>
            <a:r>
              <a:rPr lang="en-US" sz="1200" b="1" dirty="0">
                <a:latin typeface="Open Sans"/>
              </a:rPr>
              <a:t>21. Atonement of Christ:</a:t>
            </a:r>
          </a:p>
          <a:p>
            <a:pPr fontAlgn="base"/>
            <a:r>
              <a:rPr lang="en-US" sz="1200" dirty="0">
                <a:latin typeface="Open Sans"/>
              </a:rPr>
              <a:t>“If there had been no atonement of Christ, there would be no resurrection, no breaking of the bands of death, no coming forth from the grave.</a:t>
            </a:r>
          </a:p>
          <a:p>
            <a:pPr fontAlgn="base"/>
            <a:r>
              <a:rPr lang="en-US" sz="1200" dirty="0">
                <a:latin typeface="Open Sans"/>
              </a:rPr>
              <a:t>“If there had been no atonement, there would be no remission of sins; no return to the presence of God; no salvation of any sort, kind, or nature; no eternal life; no exaltation; no continuation of the family unit in eternity. …</a:t>
            </a:r>
          </a:p>
          <a:p>
            <a:pPr fontAlgn="base"/>
            <a:r>
              <a:rPr lang="en-US" sz="1200" dirty="0">
                <a:latin typeface="Open Sans"/>
              </a:rPr>
              <a:t>“All things center in, revolve around, are anchored to, and are built upon the atoning sacrifice of the Lord Jesus Christ” Elder Bruce R. McConkie (“The Three Pillars of Eternity” [Brigham Young University devotional, Feb. 17, 1981], 2, 3; speeches.byu.edu).</a:t>
            </a:r>
            <a:endParaRPr lang="en-US" sz="1200" b="0" i="0" dirty="0">
              <a:effectLst/>
              <a:latin typeface="Open Sans"/>
            </a:endParaRPr>
          </a:p>
        </p:txBody>
      </p:sp>
    </p:spTree>
    <p:extLst>
      <p:ext uri="{BB962C8B-B14F-4D97-AF65-F5344CB8AC3E}">
        <p14:creationId xmlns:p14="http://schemas.microsoft.com/office/powerpoint/2010/main" val="93264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6740307"/>
          </a:xfrm>
          <a:prstGeom prst="rect">
            <a:avLst/>
          </a:prstGeom>
          <a:ln>
            <a:solidFill>
              <a:schemeClr val="tx1"/>
            </a:solidFill>
          </a:ln>
        </p:spPr>
        <p:txBody>
          <a:bodyPr>
            <a:spAutoFit/>
          </a:bodyPr>
          <a:lstStyle/>
          <a:p>
            <a:pPr fontAlgn="base"/>
            <a:r>
              <a:rPr lang="en-US" sz="1200" b="1" dirty="0">
                <a:latin typeface="Open Sans"/>
              </a:rPr>
              <a:t>(22) The Fall of Adam:</a:t>
            </a:r>
          </a:p>
          <a:p>
            <a:pPr fontAlgn="base"/>
            <a:r>
              <a:rPr lang="en-US" sz="1200" dirty="0">
                <a:latin typeface="Open Sans"/>
              </a:rPr>
              <a:t>“Just as a man does not really desire food until he is hungry, so he does not desire the salvation of Christ until he knows why he needs Christ.</a:t>
            </a:r>
          </a:p>
          <a:p>
            <a:pPr fontAlgn="base"/>
            <a:r>
              <a:rPr lang="en-US" sz="1200" dirty="0">
                <a:latin typeface="Open Sans"/>
              </a:rPr>
              <a:t>“No one adequately and properly knows why he needs Christ until he understands and accepts the doctrine of the Fall and its effect upon all mankind” </a:t>
            </a:r>
            <a:r>
              <a:rPr lang="en-US" sz="1200" dirty="0"/>
              <a:t>President Ezra Taft Benson </a:t>
            </a:r>
            <a:r>
              <a:rPr lang="en-US" sz="1200" dirty="0">
                <a:latin typeface="Open Sans"/>
              </a:rPr>
              <a:t>(“The Book of Mormon and the Doctrine and Covenants,”</a:t>
            </a:r>
            <a:r>
              <a:rPr lang="en-US" sz="1200" i="1" dirty="0">
                <a:latin typeface="Open Sans"/>
              </a:rPr>
              <a:t> Ensign,</a:t>
            </a:r>
            <a:r>
              <a:rPr lang="en-US" sz="1200" dirty="0">
                <a:latin typeface="Open Sans"/>
              </a:rPr>
              <a:t> May 1987, 85).</a:t>
            </a:r>
          </a:p>
          <a:p>
            <a:pPr fontAlgn="base"/>
            <a:endParaRPr lang="en-US" sz="1200" dirty="0">
              <a:latin typeface="Open Sans"/>
            </a:endParaRPr>
          </a:p>
          <a:p>
            <a:pPr fontAlgn="base"/>
            <a:r>
              <a:rPr lang="en-US" sz="1200" b="1" dirty="0">
                <a:latin typeface="Open Sans"/>
              </a:rPr>
              <a:t>(23) Consequences of the Fall:</a:t>
            </a:r>
          </a:p>
          <a:p>
            <a:pPr fontAlgn="base"/>
            <a:r>
              <a:rPr lang="en-US" sz="1200" dirty="0">
                <a:latin typeface="Open Sans"/>
              </a:rPr>
              <a:t>“The fall of Adam brought temporal and spiritual death into the world, and the atonement of Christ ransomed men from these two deaths by bringing to pass the immortality and eternal life of man. This makes the fall as essential a part of the plan of salvation as the very atonement itself.</a:t>
            </a:r>
          </a:p>
          <a:p>
            <a:pPr fontAlgn="base"/>
            <a:r>
              <a:rPr lang="en-US" sz="1200" dirty="0">
                <a:latin typeface="Open Sans"/>
              </a:rPr>
              <a:t>“There are, in fact, five things that came into being and continue to exist because of the fall. None of these things would have existed if there had been no fall, and all of them are essential parts of the divine plan of salvation. They are:</a:t>
            </a:r>
          </a:p>
          <a:p>
            <a:pPr fontAlgn="base"/>
            <a:r>
              <a:rPr lang="en-US" sz="1200" dirty="0"/>
              <a:t>“1. </a:t>
            </a:r>
            <a:r>
              <a:rPr lang="en-US" sz="1200" i="1" dirty="0"/>
              <a:t>Temporal death.</a:t>
            </a:r>
            <a:r>
              <a:rPr lang="en-US" sz="1200" dirty="0"/>
              <a:t> This is the natural death; it occurs when body and spirit separate; it results in corruption and decay. Because of the atonement of Christ all men will be raised from corruption to incorruption, from mortality to immortality, thence to live everlastingly in a resurrected state.</a:t>
            </a:r>
          </a:p>
          <a:p>
            <a:pPr fontAlgn="base"/>
            <a:r>
              <a:rPr lang="en-US" sz="1200" dirty="0"/>
              <a:t>“2. </a:t>
            </a:r>
            <a:r>
              <a:rPr lang="en-US" sz="1200" i="1" dirty="0"/>
              <a:t>Spiritual death.</a:t>
            </a:r>
            <a:r>
              <a:rPr lang="en-US" sz="1200" dirty="0"/>
              <a:t> This is death as pertaining to the things of the Spirit. It is death as pertaining to things of righteousness. It is to be cast out of the presence of the Lord. It is a way of life which is in opposition to that of the Father of us all. Because of the atonement, because the Lord Jesus bore our sins on conditions of repentance, we have power to gain eternal life, which is spiritual life, which is a life of righteousness, which is life in the presence of our God.</a:t>
            </a:r>
          </a:p>
          <a:p>
            <a:pPr fontAlgn="base"/>
            <a:r>
              <a:rPr lang="en-US" sz="1200" dirty="0"/>
              <a:t>“3. </a:t>
            </a:r>
            <a:r>
              <a:rPr lang="en-US" sz="1200" i="1" dirty="0"/>
              <a:t>Mortality.</a:t>
            </a:r>
            <a:r>
              <a:rPr lang="en-US" sz="1200" dirty="0"/>
              <a:t> Mortal life comes because of the fall. If there had been no fall, there would be no mortal life of any sort on earth. Mortal life is life where there is death. Death must enter the world to bring mortality into being.</a:t>
            </a:r>
          </a:p>
          <a:p>
            <a:pPr fontAlgn="base"/>
            <a:r>
              <a:rPr lang="en-US" sz="1200" dirty="0"/>
              <a:t>“4. </a:t>
            </a:r>
            <a:r>
              <a:rPr lang="en-US" sz="1200" i="1" dirty="0"/>
              <a:t>Procreation.</a:t>
            </a:r>
            <a:r>
              <a:rPr lang="en-US" sz="1200" dirty="0"/>
              <a:t> Before the fall there was no procreation. … Adam and Eve, in their </a:t>
            </a:r>
            <a:r>
              <a:rPr lang="en-US" sz="1200" dirty="0" err="1"/>
              <a:t>Edenic</a:t>
            </a:r>
            <a:r>
              <a:rPr lang="en-US" sz="1200" dirty="0"/>
              <a:t> state, could not have children, nor, as we shall see, could any form of life when first placed on the newly created paradisiacal earth.</a:t>
            </a:r>
          </a:p>
          <a:p>
            <a:pPr fontAlgn="base"/>
            <a:r>
              <a:rPr lang="en-US" sz="1200" dirty="0"/>
              <a:t>“5. </a:t>
            </a:r>
            <a:r>
              <a:rPr lang="en-US" sz="1200" i="1" dirty="0"/>
              <a:t>A probationary estate.</a:t>
            </a:r>
            <a:r>
              <a:rPr lang="en-US" sz="1200" dirty="0"/>
              <a:t> We are here to be tried and tested, to see if we will believe the truths of salvation and keep the commandments while we walk by faith. After the fall men became carnal, sensual, and devilish by nature, and the plan of salvation calls upon them to put off these worldly snares and to put on Christ” </a:t>
            </a:r>
            <a:r>
              <a:rPr lang="en-US" sz="1200" dirty="0">
                <a:latin typeface="Open Sans"/>
              </a:rPr>
              <a:t>Elder Bruce R. McConkie</a:t>
            </a:r>
            <a:r>
              <a:rPr lang="en-US" sz="1200" dirty="0"/>
              <a:t>(“The Three Pillars of Eternity,” [Brigham Young University devotional, Feb. 17, 1981], 3–4; speeches.byu.edu).</a:t>
            </a:r>
            <a:endParaRPr lang="en-US" sz="1200" b="0" i="0" dirty="0">
              <a:effectLst/>
              <a:latin typeface="Open Sans"/>
            </a:endParaRPr>
          </a:p>
        </p:txBody>
      </p:sp>
      <p:cxnSp>
        <p:nvCxnSpPr>
          <p:cNvPr id="4" name="Straight Connector 3"/>
          <p:cNvCxnSpPr/>
          <p:nvPr/>
        </p:nvCxnSpPr>
        <p:spPr>
          <a:xfrm>
            <a:off x="0" y="1244009"/>
            <a:ext cx="60818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974957" y="3508745"/>
            <a:ext cx="4284921" cy="1200329"/>
          </a:xfrm>
          <a:prstGeom prst="rect">
            <a:avLst/>
          </a:prstGeom>
          <a:noFill/>
        </p:spPr>
        <p:txBody>
          <a:bodyPr wrap="square" rtlCol="0">
            <a:spAutoFit/>
          </a:bodyPr>
          <a:lstStyle/>
          <a:p>
            <a:r>
              <a:rPr lang="en-US" dirty="0"/>
              <a:t>Plan of Salvation Handout on the next page. Blank. Have students fill in the circles with pencil  before lesson…see how well they know it. This is a very basic graph.</a:t>
            </a:r>
          </a:p>
        </p:txBody>
      </p:sp>
      <p:sp>
        <p:nvSpPr>
          <p:cNvPr id="6" name="Down Arrow 5"/>
          <p:cNvSpPr/>
          <p:nvPr/>
        </p:nvSpPr>
        <p:spPr>
          <a:xfrm>
            <a:off x="8718698" y="4986670"/>
            <a:ext cx="489097" cy="141413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9077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88891" y="208899"/>
            <a:ext cx="2592946" cy="25512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1177454" y="3603312"/>
            <a:ext cx="2092048" cy="2131827"/>
            <a:chOff x="6911993" y="3315227"/>
            <a:chExt cx="1604464" cy="1634972"/>
          </a:xfrm>
          <a:solidFill>
            <a:schemeClr val="bg1"/>
          </a:solidFill>
        </p:grpSpPr>
        <p:sp>
          <p:nvSpPr>
            <p:cNvPr id="4" name="Chord 3"/>
            <p:cNvSpPr/>
            <p:nvPr/>
          </p:nvSpPr>
          <p:spPr>
            <a:xfrm rot="6727858">
              <a:off x="6898103" y="3331846"/>
              <a:ext cx="1632243" cy="1604464"/>
            </a:xfrm>
            <a:prstGeom prst="chord">
              <a:avLst>
                <a:gd name="adj1" fmla="val 2700000"/>
                <a:gd name="adj2" fmla="val 215509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7155034" y="3315227"/>
              <a:ext cx="1303166" cy="1477709"/>
              <a:chOff x="7155034" y="3315227"/>
              <a:chExt cx="1303166" cy="1477709"/>
            </a:xfrm>
            <a:grpFill/>
          </p:grpSpPr>
          <p:sp>
            <p:nvSpPr>
              <p:cNvPr id="6" name="Freeform 5"/>
              <p:cNvSpPr/>
              <p:nvPr/>
            </p:nvSpPr>
            <p:spPr>
              <a:xfrm>
                <a:off x="7950279" y="3658456"/>
                <a:ext cx="507921" cy="770778"/>
              </a:xfrm>
              <a:custGeom>
                <a:avLst/>
                <a:gdLst>
                  <a:gd name="connsiteX0" fmla="*/ 971550 w 1700212"/>
                  <a:gd name="connsiteY0" fmla="*/ 3244 h 2389256"/>
                  <a:gd name="connsiteX1" fmla="*/ 814387 w 1700212"/>
                  <a:gd name="connsiteY1" fmla="*/ 17531 h 2389256"/>
                  <a:gd name="connsiteX2" fmla="*/ 671512 w 1700212"/>
                  <a:gd name="connsiteY2" fmla="*/ 46106 h 2389256"/>
                  <a:gd name="connsiteX3" fmla="*/ 542925 w 1700212"/>
                  <a:gd name="connsiteY3" fmla="*/ 88969 h 2389256"/>
                  <a:gd name="connsiteX4" fmla="*/ 500062 w 1700212"/>
                  <a:gd name="connsiteY4" fmla="*/ 103256 h 2389256"/>
                  <a:gd name="connsiteX5" fmla="*/ 485775 w 1700212"/>
                  <a:gd name="connsiteY5" fmla="*/ 274706 h 2389256"/>
                  <a:gd name="connsiteX6" fmla="*/ 528637 w 1700212"/>
                  <a:gd name="connsiteY6" fmla="*/ 303281 h 2389256"/>
                  <a:gd name="connsiteX7" fmla="*/ 614362 w 1700212"/>
                  <a:gd name="connsiteY7" fmla="*/ 288994 h 2389256"/>
                  <a:gd name="connsiteX8" fmla="*/ 728662 w 1700212"/>
                  <a:gd name="connsiteY8" fmla="*/ 260419 h 2389256"/>
                  <a:gd name="connsiteX9" fmla="*/ 814387 w 1700212"/>
                  <a:gd name="connsiteY9" fmla="*/ 274706 h 2389256"/>
                  <a:gd name="connsiteX10" fmla="*/ 828675 w 1700212"/>
                  <a:gd name="connsiteY10" fmla="*/ 360431 h 2389256"/>
                  <a:gd name="connsiteX11" fmla="*/ 771525 w 1700212"/>
                  <a:gd name="connsiteY11" fmla="*/ 374719 h 2389256"/>
                  <a:gd name="connsiteX12" fmla="*/ 685800 w 1700212"/>
                  <a:gd name="connsiteY12" fmla="*/ 403294 h 2389256"/>
                  <a:gd name="connsiteX13" fmla="*/ 642937 w 1700212"/>
                  <a:gd name="connsiteY13" fmla="*/ 417581 h 2389256"/>
                  <a:gd name="connsiteX14" fmla="*/ 585787 w 1700212"/>
                  <a:gd name="connsiteY14" fmla="*/ 431869 h 2389256"/>
                  <a:gd name="connsiteX15" fmla="*/ 428625 w 1700212"/>
                  <a:gd name="connsiteY15" fmla="*/ 446156 h 2389256"/>
                  <a:gd name="connsiteX16" fmla="*/ 342900 w 1700212"/>
                  <a:gd name="connsiteY16" fmla="*/ 474731 h 2389256"/>
                  <a:gd name="connsiteX17" fmla="*/ 300037 w 1700212"/>
                  <a:gd name="connsiteY17" fmla="*/ 489019 h 2389256"/>
                  <a:gd name="connsiteX18" fmla="*/ 285750 w 1700212"/>
                  <a:gd name="connsiteY18" fmla="*/ 531881 h 2389256"/>
                  <a:gd name="connsiteX19" fmla="*/ 357187 w 1700212"/>
                  <a:gd name="connsiteY19" fmla="*/ 589031 h 2389256"/>
                  <a:gd name="connsiteX20" fmla="*/ 400050 w 1700212"/>
                  <a:gd name="connsiteY20" fmla="*/ 617606 h 2389256"/>
                  <a:gd name="connsiteX21" fmla="*/ 614362 w 1700212"/>
                  <a:gd name="connsiteY21" fmla="*/ 589031 h 2389256"/>
                  <a:gd name="connsiteX22" fmla="*/ 700087 w 1700212"/>
                  <a:gd name="connsiteY22" fmla="*/ 560456 h 2389256"/>
                  <a:gd name="connsiteX23" fmla="*/ 742950 w 1700212"/>
                  <a:gd name="connsiteY23" fmla="*/ 546169 h 2389256"/>
                  <a:gd name="connsiteX24" fmla="*/ 914400 w 1700212"/>
                  <a:gd name="connsiteY24" fmla="*/ 560456 h 2389256"/>
                  <a:gd name="connsiteX25" fmla="*/ 957262 w 1700212"/>
                  <a:gd name="connsiteY25" fmla="*/ 589031 h 2389256"/>
                  <a:gd name="connsiteX26" fmla="*/ 1000125 w 1700212"/>
                  <a:gd name="connsiteY26" fmla="*/ 603319 h 2389256"/>
                  <a:gd name="connsiteX27" fmla="*/ 1028700 w 1700212"/>
                  <a:gd name="connsiteY27" fmla="*/ 689044 h 2389256"/>
                  <a:gd name="connsiteX28" fmla="*/ 1014412 w 1700212"/>
                  <a:gd name="connsiteY28" fmla="*/ 746194 h 2389256"/>
                  <a:gd name="connsiteX29" fmla="*/ 928687 w 1700212"/>
                  <a:gd name="connsiteY29" fmla="*/ 831919 h 2389256"/>
                  <a:gd name="connsiteX30" fmla="*/ 885825 w 1700212"/>
                  <a:gd name="connsiteY30" fmla="*/ 846206 h 2389256"/>
                  <a:gd name="connsiteX31" fmla="*/ 828675 w 1700212"/>
                  <a:gd name="connsiteY31" fmla="*/ 874781 h 2389256"/>
                  <a:gd name="connsiteX32" fmla="*/ 742950 w 1700212"/>
                  <a:gd name="connsiteY32" fmla="*/ 903356 h 2389256"/>
                  <a:gd name="connsiteX33" fmla="*/ 571500 w 1700212"/>
                  <a:gd name="connsiteY33" fmla="*/ 889069 h 2389256"/>
                  <a:gd name="connsiteX34" fmla="*/ 428625 w 1700212"/>
                  <a:gd name="connsiteY34" fmla="*/ 874781 h 2389256"/>
                  <a:gd name="connsiteX35" fmla="*/ 142875 w 1700212"/>
                  <a:gd name="connsiteY35" fmla="*/ 889069 h 2389256"/>
                  <a:gd name="connsiteX36" fmla="*/ 100012 w 1700212"/>
                  <a:gd name="connsiteY36" fmla="*/ 903356 h 2389256"/>
                  <a:gd name="connsiteX37" fmla="*/ 42862 w 1700212"/>
                  <a:gd name="connsiteY37" fmla="*/ 989081 h 2389256"/>
                  <a:gd name="connsiteX38" fmla="*/ 14287 w 1700212"/>
                  <a:gd name="connsiteY38" fmla="*/ 1074806 h 2389256"/>
                  <a:gd name="connsiteX39" fmla="*/ 0 w 1700212"/>
                  <a:gd name="connsiteY39" fmla="*/ 1117669 h 2389256"/>
                  <a:gd name="connsiteX40" fmla="*/ 28575 w 1700212"/>
                  <a:gd name="connsiteY40" fmla="*/ 1217681 h 2389256"/>
                  <a:gd name="connsiteX41" fmla="*/ 57150 w 1700212"/>
                  <a:gd name="connsiteY41" fmla="*/ 1260544 h 2389256"/>
                  <a:gd name="connsiteX42" fmla="*/ 114300 w 1700212"/>
                  <a:gd name="connsiteY42" fmla="*/ 1274831 h 2389256"/>
                  <a:gd name="connsiteX43" fmla="*/ 157162 w 1700212"/>
                  <a:gd name="connsiteY43" fmla="*/ 1289119 h 2389256"/>
                  <a:gd name="connsiteX44" fmla="*/ 242887 w 1700212"/>
                  <a:gd name="connsiteY44" fmla="*/ 1346269 h 2389256"/>
                  <a:gd name="connsiteX45" fmla="*/ 285750 w 1700212"/>
                  <a:gd name="connsiteY45" fmla="*/ 1374844 h 2389256"/>
                  <a:gd name="connsiteX46" fmla="*/ 328612 w 1700212"/>
                  <a:gd name="connsiteY46" fmla="*/ 1389131 h 2389256"/>
                  <a:gd name="connsiteX47" fmla="*/ 414337 w 1700212"/>
                  <a:gd name="connsiteY47" fmla="*/ 1446281 h 2389256"/>
                  <a:gd name="connsiteX48" fmla="*/ 514350 w 1700212"/>
                  <a:gd name="connsiteY48" fmla="*/ 1560581 h 2389256"/>
                  <a:gd name="connsiteX49" fmla="*/ 542925 w 1700212"/>
                  <a:gd name="connsiteY49" fmla="*/ 1603444 h 2389256"/>
                  <a:gd name="connsiteX50" fmla="*/ 528637 w 1700212"/>
                  <a:gd name="connsiteY50" fmla="*/ 1717744 h 2389256"/>
                  <a:gd name="connsiteX51" fmla="*/ 471487 w 1700212"/>
                  <a:gd name="connsiteY51" fmla="*/ 1846331 h 2389256"/>
                  <a:gd name="connsiteX52" fmla="*/ 457200 w 1700212"/>
                  <a:gd name="connsiteY52" fmla="*/ 1889194 h 2389256"/>
                  <a:gd name="connsiteX53" fmla="*/ 385762 w 1700212"/>
                  <a:gd name="connsiteY53" fmla="*/ 1974919 h 2389256"/>
                  <a:gd name="connsiteX54" fmla="*/ 385762 w 1700212"/>
                  <a:gd name="connsiteY54" fmla="*/ 2203519 h 2389256"/>
                  <a:gd name="connsiteX55" fmla="*/ 400050 w 1700212"/>
                  <a:gd name="connsiteY55" fmla="*/ 2246381 h 2389256"/>
                  <a:gd name="connsiteX56" fmla="*/ 485775 w 1700212"/>
                  <a:gd name="connsiteY56" fmla="*/ 2289244 h 2389256"/>
                  <a:gd name="connsiteX57" fmla="*/ 528637 w 1700212"/>
                  <a:gd name="connsiteY57" fmla="*/ 2317819 h 2389256"/>
                  <a:gd name="connsiteX58" fmla="*/ 685800 w 1700212"/>
                  <a:gd name="connsiteY58" fmla="*/ 2360681 h 2389256"/>
                  <a:gd name="connsiteX59" fmla="*/ 771525 w 1700212"/>
                  <a:gd name="connsiteY59" fmla="*/ 2389256 h 2389256"/>
                  <a:gd name="connsiteX60" fmla="*/ 971550 w 1700212"/>
                  <a:gd name="connsiteY60" fmla="*/ 2374969 h 2389256"/>
                  <a:gd name="connsiteX61" fmla="*/ 1057275 w 1700212"/>
                  <a:gd name="connsiteY61" fmla="*/ 2346394 h 2389256"/>
                  <a:gd name="connsiteX62" fmla="*/ 1071562 w 1700212"/>
                  <a:gd name="connsiteY62" fmla="*/ 2303531 h 2389256"/>
                  <a:gd name="connsiteX63" fmla="*/ 1100137 w 1700212"/>
                  <a:gd name="connsiteY63" fmla="*/ 2260669 h 2389256"/>
                  <a:gd name="connsiteX64" fmla="*/ 1114425 w 1700212"/>
                  <a:gd name="connsiteY64" fmla="*/ 1917769 h 2389256"/>
                  <a:gd name="connsiteX65" fmla="*/ 1128712 w 1700212"/>
                  <a:gd name="connsiteY65" fmla="*/ 1874906 h 2389256"/>
                  <a:gd name="connsiteX66" fmla="*/ 1157287 w 1700212"/>
                  <a:gd name="connsiteY66" fmla="*/ 1832044 h 2389256"/>
                  <a:gd name="connsiteX67" fmla="*/ 1200150 w 1700212"/>
                  <a:gd name="connsiteY67" fmla="*/ 1803469 h 2389256"/>
                  <a:gd name="connsiteX68" fmla="*/ 1257300 w 1700212"/>
                  <a:gd name="connsiteY68" fmla="*/ 1732031 h 2389256"/>
                  <a:gd name="connsiteX69" fmla="*/ 1271587 w 1700212"/>
                  <a:gd name="connsiteY69" fmla="*/ 1689169 h 2389256"/>
                  <a:gd name="connsiteX70" fmla="*/ 1300162 w 1700212"/>
                  <a:gd name="connsiteY70" fmla="*/ 1646306 h 2389256"/>
                  <a:gd name="connsiteX71" fmla="*/ 1328737 w 1700212"/>
                  <a:gd name="connsiteY71" fmla="*/ 1560581 h 2389256"/>
                  <a:gd name="connsiteX72" fmla="*/ 1343025 w 1700212"/>
                  <a:gd name="connsiteY72" fmla="*/ 1360556 h 2389256"/>
                  <a:gd name="connsiteX73" fmla="*/ 1357312 w 1700212"/>
                  <a:gd name="connsiteY73" fmla="*/ 1317694 h 2389256"/>
                  <a:gd name="connsiteX74" fmla="*/ 1400175 w 1700212"/>
                  <a:gd name="connsiteY74" fmla="*/ 1174819 h 2389256"/>
                  <a:gd name="connsiteX75" fmla="*/ 1414462 w 1700212"/>
                  <a:gd name="connsiteY75" fmla="*/ 1131956 h 2389256"/>
                  <a:gd name="connsiteX76" fmla="*/ 1557337 w 1700212"/>
                  <a:gd name="connsiteY76" fmla="*/ 1060519 h 2389256"/>
                  <a:gd name="connsiteX77" fmla="*/ 1600200 w 1700212"/>
                  <a:gd name="connsiteY77" fmla="*/ 1031944 h 2389256"/>
                  <a:gd name="connsiteX78" fmla="*/ 1671637 w 1700212"/>
                  <a:gd name="connsiteY78" fmla="*/ 960506 h 2389256"/>
                  <a:gd name="connsiteX79" fmla="*/ 1685925 w 1700212"/>
                  <a:gd name="connsiteY79" fmla="*/ 889069 h 2389256"/>
                  <a:gd name="connsiteX80" fmla="*/ 1700212 w 1700212"/>
                  <a:gd name="connsiteY80" fmla="*/ 846206 h 2389256"/>
                  <a:gd name="connsiteX81" fmla="*/ 1657350 w 1700212"/>
                  <a:gd name="connsiteY81" fmla="*/ 717619 h 2389256"/>
                  <a:gd name="connsiteX82" fmla="*/ 1600200 w 1700212"/>
                  <a:gd name="connsiteY82" fmla="*/ 689044 h 2389256"/>
                  <a:gd name="connsiteX83" fmla="*/ 1557337 w 1700212"/>
                  <a:gd name="connsiteY83" fmla="*/ 660469 h 2389256"/>
                  <a:gd name="connsiteX84" fmla="*/ 1514475 w 1700212"/>
                  <a:gd name="connsiteY84" fmla="*/ 574744 h 2389256"/>
                  <a:gd name="connsiteX85" fmla="*/ 1485900 w 1700212"/>
                  <a:gd name="connsiteY85" fmla="*/ 489019 h 2389256"/>
                  <a:gd name="connsiteX86" fmla="*/ 1457325 w 1700212"/>
                  <a:gd name="connsiteY86" fmla="*/ 446156 h 2389256"/>
                  <a:gd name="connsiteX87" fmla="*/ 1443037 w 1700212"/>
                  <a:gd name="connsiteY87" fmla="*/ 403294 h 2389256"/>
                  <a:gd name="connsiteX88" fmla="*/ 1385887 w 1700212"/>
                  <a:gd name="connsiteY88" fmla="*/ 317569 h 2389256"/>
                  <a:gd name="connsiteX89" fmla="*/ 1357312 w 1700212"/>
                  <a:gd name="connsiteY89" fmla="*/ 231844 h 2389256"/>
                  <a:gd name="connsiteX90" fmla="*/ 1343025 w 1700212"/>
                  <a:gd name="connsiteY90" fmla="*/ 188981 h 2389256"/>
                  <a:gd name="connsiteX91" fmla="*/ 1300162 w 1700212"/>
                  <a:gd name="connsiteY91" fmla="*/ 174694 h 2389256"/>
                  <a:gd name="connsiteX92" fmla="*/ 1243012 w 1700212"/>
                  <a:gd name="connsiteY92" fmla="*/ 117544 h 2389256"/>
                  <a:gd name="connsiteX93" fmla="*/ 1228725 w 1700212"/>
                  <a:gd name="connsiteY93" fmla="*/ 74681 h 2389256"/>
                  <a:gd name="connsiteX94" fmla="*/ 1185862 w 1700212"/>
                  <a:gd name="connsiteY94" fmla="*/ 46106 h 2389256"/>
                  <a:gd name="connsiteX95" fmla="*/ 1000125 w 1700212"/>
                  <a:gd name="connsiteY95" fmla="*/ 3244 h 2389256"/>
                  <a:gd name="connsiteX96" fmla="*/ 785812 w 1700212"/>
                  <a:gd name="connsiteY96" fmla="*/ 3244 h 238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700212" h="2389256">
                    <a:moveTo>
                      <a:pt x="971550" y="3244"/>
                    </a:moveTo>
                    <a:cubicBezTo>
                      <a:pt x="919162" y="8006"/>
                      <a:pt x="866630" y="11385"/>
                      <a:pt x="814387" y="17531"/>
                    </a:cubicBezTo>
                    <a:cubicBezTo>
                      <a:pt x="772039" y="22513"/>
                      <a:pt x="714235" y="33289"/>
                      <a:pt x="671512" y="46106"/>
                    </a:cubicBezTo>
                    <a:cubicBezTo>
                      <a:pt x="671445" y="46126"/>
                      <a:pt x="564389" y="81814"/>
                      <a:pt x="542925" y="88969"/>
                    </a:cubicBezTo>
                    <a:lnTo>
                      <a:pt x="500062" y="103256"/>
                    </a:lnTo>
                    <a:cubicBezTo>
                      <a:pt x="457041" y="167788"/>
                      <a:pt x="445791" y="164752"/>
                      <a:pt x="485775" y="274706"/>
                    </a:cubicBezTo>
                    <a:cubicBezTo>
                      <a:pt x="491643" y="290843"/>
                      <a:pt x="514350" y="293756"/>
                      <a:pt x="528637" y="303281"/>
                    </a:cubicBezTo>
                    <a:cubicBezTo>
                      <a:pt x="557212" y="298519"/>
                      <a:pt x="586036" y="295064"/>
                      <a:pt x="614362" y="288994"/>
                    </a:cubicBezTo>
                    <a:cubicBezTo>
                      <a:pt x="652763" y="280765"/>
                      <a:pt x="728662" y="260419"/>
                      <a:pt x="728662" y="260419"/>
                    </a:cubicBezTo>
                    <a:cubicBezTo>
                      <a:pt x="757237" y="265181"/>
                      <a:pt x="788476" y="261751"/>
                      <a:pt x="814387" y="274706"/>
                    </a:cubicBezTo>
                    <a:cubicBezTo>
                      <a:pt x="841677" y="288351"/>
                      <a:pt x="856846" y="337894"/>
                      <a:pt x="828675" y="360431"/>
                    </a:cubicBezTo>
                    <a:cubicBezTo>
                      <a:pt x="813342" y="372698"/>
                      <a:pt x="790333" y="369076"/>
                      <a:pt x="771525" y="374719"/>
                    </a:cubicBezTo>
                    <a:cubicBezTo>
                      <a:pt x="742675" y="383374"/>
                      <a:pt x="714375" y="393769"/>
                      <a:pt x="685800" y="403294"/>
                    </a:cubicBezTo>
                    <a:cubicBezTo>
                      <a:pt x="671512" y="408056"/>
                      <a:pt x="657548" y="413928"/>
                      <a:pt x="642937" y="417581"/>
                    </a:cubicBezTo>
                    <a:cubicBezTo>
                      <a:pt x="623887" y="422344"/>
                      <a:pt x="605251" y="429274"/>
                      <a:pt x="585787" y="431869"/>
                    </a:cubicBezTo>
                    <a:cubicBezTo>
                      <a:pt x="533645" y="438821"/>
                      <a:pt x="481012" y="441394"/>
                      <a:pt x="428625" y="446156"/>
                    </a:cubicBezTo>
                    <a:lnTo>
                      <a:pt x="342900" y="474731"/>
                    </a:lnTo>
                    <a:lnTo>
                      <a:pt x="300037" y="489019"/>
                    </a:lnTo>
                    <a:cubicBezTo>
                      <a:pt x="295275" y="503306"/>
                      <a:pt x="283274" y="517026"/>
                      <a:pt x="285750" y="531881"/>
                    </a:cubicBezTo>
                    <a:cubicBezTo>
                      <a:pt x="293353" y="577500"/>
                      <a:pt x="323754" y="577887"/>
                      <a:pt x="357187" y="589031"/>
                    </a:cubicBezTo>
                    <a:cubicBezTo>
                      <a:pt x="371475" y="598556"/>
                      <a:pt x="382922" y="616383"/>
                      <a:pt x="400050" y="617606"/>
                    </a:cubicBezTo>
                    <a:cubicBezTo>
                      <a:pt x="460524" y="621926"/>
                      <a:pt x="549572" y="608468"/>
                      <a:pt x="614362" y="589031"/>
                    </a:cubicBezTo>
                    <a:cubicBezTo>
                      <a:pt x="643212" y="580376"/>
                      <a:pt x="671512" y="569981"/>
                      <a:pt x="700087" y="560456"/>
                    </a:cubicBezTo>
                    <a:lnTo>
                      <a:pt x="742950" y="546169"/>
                    </a:lnTo>
                    <a:cubicBezTo>
                      <a:pt x="800100" y="550931"/>
                      <a:pt x="858166" y="549209"/>
                      <a:pt x="914400" y="560456"/>
                    </a:cubicBezTo>
                    <a:cubicBezTo>
                      <a:pt x="931238" y="563824"/>
                      <a:pt x="941904" y="581352"/>
                      <a:pt x="957262" y="589031"/>
                    </a:cubicBezTo>
                    <a:cubicBezTo>
                      <a:pt x="970733" y="595766"/>
                      <a:pt x="985837" y="598556"/>
                      <a:pt x="1000125" y="603319"/>
                    </a:cubicBezTo>
                    <a:cubicBezTo>
                      <a:pt x="1009650" y="631894"/>
                      <a:pt x="1036006" y="659823"/>
                      <a:pt x="1028700" y="689044"/>
                    </a:cubicBezTo>
                    <a:cubicBezTo>
                      <a:pt x="1023937" y="708094"/>
                      <a:pt x="1022147" y="728145"/>
                      <a:pt x="1014412" y="746194"/>
                    </a:cubicBezTo>
                    <a:cubicBezTo>
                      <a:pt x="997572" y="785487"/>
                      <a:pt x="964983" y="811178"/>
                      <a:pt x="928687" y="831919"/>
                    </a:cubicBezTo>
                    <a:cubicBezTo>
                      <a:pt x="915611" y="839391"/>
                      <a:pt x="899667" y="840274"/>
                      <a:pt x="885825" y="846206"/>
                    </a:cubicBezTo>
                    <a:cubicBezTo>
                      <a:pt x="866249" y="854596"/>
                      <a:pt x="848450" y="866871"/>
                      <a:pt x="828675" y="874781"/>
                    </a:cubicBezTo>
                    <a:cubicBezTo>
                      <a:pt x="800709" y="885968"/>
                      <a:pt x="742950" y="903356"/>
                      <a:pt x="742950" y="903356"/>
                    </a:cubicBezTo>
                    <a:lnTo>
                      <a:pt x="571500" y="889069"/>
                    </a:lnTo>
                    <a:cubicBezTo>
                      <a:pt x="523834" y="884736"/>
                      <a:pt x="476488" y="874781"/>
                      <a:pt x="428625" y="874781"/>
                    </a:cubicBezTo>
                    <a:cubicBezTo>
                      <a:pt x="333256" y="874781"/>
                      <a:pt x="238125" y="884306"/>
                      <a:pt x="142875" y="889069"/>
                    </a:cubicBezTo>
                    <a:cubicBezTo>
                      <a:pt x="128587" y="893831"/>
                      <a:pt x="110661" y="892707"/>
                      <a:pt x="100012" y="903356"/>
                    </a:cubicBezTo>
                    <a:cubicBezTo>
                      <a:pt x="75728" y="927640"/>
                      <a:pt x="42862" y="989081"/>
                      <a:pt x="42862" y="989081"/>
                    </a:cubicBezTo>
                    <a:lnTo>
                      <a:pt x="14287" y="1074806"/>
                    </a:lnTo>
                    <a:lnTo>
                      <a:pt x="0" y="1117669"/>
                    </a:lnTo>
                    <a:cubicBezTo>
                      <a:pt x="4579" y="1135986"/>
                      <a:pt x="18324" y="1197179"/>
                      <a:pt x="28575" y="1217681"/>
                    </a:cubicBezTo>
                    <a:cubicBezTo>
                      <a:pt x="36254" y="1233040"/>
                      <a:pt x="42862" y="1251019"/>
                      <a:pt x="57150" y="1260544"/>
                    </a:cubicBezTo>
                    <a:cubicBezTo>
                      <a:pt x="73488" y="1271436"/>
                      <a:pt x="95419" y="1269436"/>
                      <a:pt x="114300" y="1274831"/>
                    </a:cubicBezTo>
                    <a:cubicBezTo>
                      <a:pt x="128781" y="1278968"/>
                      <a:pt x="143997" y="1281805"/>
                      <a:pt x="157162" y="1289119"/>
                    </a:cubicBezTo>
                    <a:cubicBezTo>
                      <a:pt x="187183" y="1305798"/>
                      <a:pt x="214312" y="1327219"/>
                      <a:pt x="242887" y="1346269"/>
                    </a:cubicBezTo>
                    <a:cubicBezTo>
                      <a:pt x="257175" y="1355794"/>
                      <a:pt x="269460" y="1369414"/>
                      <a:pt x="285750" y="1374844"/>
                    </a:cubicBezTo>
                    <a:lnTo>
                      <a:pt x="328612" y="1389131"/>
                    </a:lnTo>
                    <a:cubicBezTo>
                      <a:pt x="357187" y="1408181"/>
                      <a:pt x="395287" y="1417706"/>
                      <a:pt x="414337" y="1446281"/>
                    </a:cubicBezTo>
                    <a:cubicBezTo>
                      <a:pt x="481012" y="1546294"/>
                      <a:pt x="442912" y="1512956"/>
                      <a:pt x="514350" y="1560581"/>
                    </a:cubicBezTo>
                    <a:cubicBezTo>
                      <a:pt x="523875" y="1574869"/>
                      <a:pt x="541370" y="1586343"/>
                      <a:pt x="542925" y="1603444"/>
                    </a:cubicBezTo>
                    <a:cubicBezTo>
                      <a:pt x="546401" y="1641683"/>
                      <a:pt x="536682" y="1680200"/>
                      <a:pt x="528637" y="1717744"/>
                    </a:cubicBezTo>
                    <a:cubicBezTo>
                      <a:pt x="512529" y="1792914"/>
                      <a:pt x="506567" y="1793711"/>
                      <a:pt x="471487" y="1846331"/>
                    </a:cubicBezTo>
                    <a:cubicBezTo>
                      <a:pt x="466725" y="1860619"/>
                      <a:pt x="463935" y="1875723"/>
                      <a:pt x="457200" y="1889194"/>
                    </a:cubicBezTo>
                    <a:cubicBezTo>
                      <a:pt x="437310" y="1928975"/>
                      <a:pt x="417359" y="1943322"/>
                      <a:pt x="385762" y="1974919"/>
                    </a:cubicBezTo>
                    <a:cubicBezTo>
                      <a:pt x="359699" y="2079173"/>
                      <a:pt x="363615" y="2037418"/>
                      <a:pt x="385762" y="2203519"/>
                    </a:cubicBezTo>
                    <a:cubicBezTo>
                      <a:pt x="387752" y="2218447"/>
                      <a:pt x="390642" y="2234621"/>
                      <a:pt x="400050" y="2246381"/>
                    </a:cubicBezTo>
                    <a:cubicBezTo>
                      <a:pt x="427348" y="2280503"/>
                      <a:pt x="451264" y="2271988"/>
                      <a:pt x="485775" y="2289244"/>
                    </a:cubicBezTo>
                    <a:cubicBezTo>
                      <a:pt x="501133" y="2296923"/>
                      <a:pt x="512946" y="2310845"/>
                      <a:pt x="528637" y="2317819"/>
                    </a:cubicBezTo>
                    <a:cubicBezTo>
                      <a:pt x="620070" y="2358456"/>
                      <a:pt x="598798" y="2336954"/>
                      <a:pt x="685800" y="2360681"/>
                    </a:cubicBezTo>
                    <a:cubicBezTo>
                      <a:pt x="714859" y="2368606"/>
                      <a:pt x="771525" y="2389256"/>
                      <a:pt x="771525" y="2389256"/>
                    </a:cubicBezTo>
                    <a:cubicBezTo>
                      <a:pt x="838200" y="2384494"/>
                      <a:pt x="905445" y="2384885"/>
                      <a:pt x="971550" y="2374969"/>
                    </a:cubicBezTo>
                    <a:cubicBezTo>
                      <a:pt x="1001337" y="2370501"/>
                      <a:pt x="1057275" y="2346394"/>
                      <a:pt x="1057275" y="2346394"/>
                    </a:cubicBezTo>
                    <a:cubicBezTo>
                      <a:pt x="1062037" y="2332106"/>
                      <a:pt x="1064827" y="2317002"/>
                      <a:pt x="1071562" y="2303531"/>
                    </a:cubicBezTo>
                    <a:cubicBezTo>
                      <a:pt x="1079241" y="2288172"/>
                      <a:pt x="1098241" y="2277735"/>
                      <a:pt x="1100137" y="2260669"/>
                    </a:cubicBezTo>
                    <a:cubicBezTo>
                      <a:pt x="1112770" y="2146970"/>
                      <a:pt x="1105974" y="2031856"/>
                      <a:pt x="1114425" y="1917769"/>
                    </a:cubicBezTo>
                    <a:cubicBezTo>
                      <a:pt x="1115538" y="1902750"/>
                      <a:pt x="1121977" y="1888377"/>
                      <a:pt x="1128712" y="1874906"/>
                    </a:cubicBezTo>
                    <a:cubicBezTo>
                      <a:pt x="1136391" y="1859547"/>
                      <a:pt x="1145145" y="1844186"/>
                      <a:pt x="1157287" y="1832044"/>
                    </a:cubicBezTo>
                    <a:cubicBezTo>
                      <a:pt x="1169429" y="1819902"/>
                      <a:pt x="1185862" y="1812994"/>
                      <a:pt x="1200150" y="1803469"/>
                    </a:cubicBezTo>
                    <a:cubicBezTo>
                      <a:pt x="1236060" y="1695734"/>
                      <a:pt x="1183443" y="1824352"/>
                      <a:pt x="1257300" y="1732031"/>
                    </a:cubicBezTo>
                    <a:cubicBezTo>
                      <a:pt x="1266708" y="1720271"/>
                      <a:pt x="1264852" y="1702639"/>
                      <a:pt x="1271587" y="1689169"/>
                    </a:cubicBezTo>
                    <a:cubicBezTo>
                      <a:pt x="1279266" y="1673810"/>
                      <a:pt x="1293188" y="1661998"/>
                      <a:pt x="1300162" y="1646306"/>
                    </a:cubicBezTo>
                    <a:cubicBezTo>
                      <a:pt x="1312395" y="1618781"/>
                      <a:pt x="1328737" y="1560581"/>
                      <a:pt x="1328737" y="1560581"/>
                    </a:cubicBezTo>
                    <a:cubicBezTo>
                      <a:pt x="1333500" y="1493906"/>
                      <a:pt x="1335215" y="1426943"/>
                      <a:pt x="1343025" y="1360556"/>
                    </a:cubicBezTo>
                    <a:cubicBezTo>
                      <a:pt x="1344785" y="1345599"/>
                      <a:pt x="1353175" y="1332175"/>
                      <a:pt x="1357312" y="1317694"/>
                    </a:cubicBezTo>
                    <a:cubicBezTo>
                      <a:pt x="1400499" y="1166541"/>
                      <a:pt x="1332268" y="1378543"/>
                      <a:pt x="1400175" y="1174819"/>
                    </a:cubicBezTo>
                    <a:cubicBezTo>
                      <a:pt x="1404937" y="1160531"/>
                      <a:pt x="1401931" y="1140310"/>
                      <a:pt x="1414462" y="1131956"/>
                    </a:cubicBezTo>
                    <a:cubicBezTo>
                      <a:pt x="1516525" y="1063914"/>
                      <a:pt x="1466869" y="1083135"/>
                      <a:pt x="1557337" y="1060519"/>
                    </a:cubicBezTo>
                    <a:cubicBezTo>
                      <a:pt x="1571625" y="1050994"/>
                      <a:pt x="1588058" y="1044086"/>
                      <a:pt x="1600200" y="1031944"/>
                    </a:cubicBezTo>
                    <a:cubicBezTo>
                      <a:pt x="1695453" y="936691"/>
                      <a:pt x="1557335" y="1036708"/>
                      <a:pt x="1671637" y="960506"/>
                    </a:cubicBezTo>
                    <a:cubicBezTo>
                      <a:pt x="1676400" y="936694"/>
                      <a:pt x="1680035" y="912628"/>
                      <a:pt x="1685925" y="889069"/>
                    </a:cubicBezTo>
                    <a:cubicBezTo>
                      <a:pt x="1689578" y="874458"/>
                      <a:pt x="1700212" y="861266"/>
                      <a:pt x="1700212" y="846206"/>
                    </a:cubicBezTo>
                    <a:cubicBezTo>
                      <a:pt x="1700212" y="817310"/>
                      <a:pt x="1680591" y="740860"/>
                      <a:pt x="1657350" y="717619"/>
                    </a:cubicBezTo>
                    <a:cubicBezTo>
                      <a:pt x="1642290" y="702559"/>
                      <a:pt x="1618692" y="699611"/>
                      <a:pt x="1600200" y="689044"/>
                    </a:cubicBezTo>
                    <a:cubicBezTo>
                      <a:pt x="1585291" y="680525"/>
                      <a:pt x="1571625" y="669994"/>
                      <a:pt x="1557337" y="660469"/>
                    </a:cubicBezTo>
                    <a:cubicBezTo>
                      <a:pt x="1505237" y="504161"/>
                      <a:pt x="1588326" y="740909"/>
                      <a:pt x="1514475" y="574744"/>
                    </a:cubicBezTo>
                    <a:cubicBezTo>
                      <a:pt x="1502242" y="547219"/>
                      <a:pt x="1502608" y="514081"/>
                      <a:pt x="1485900" y="489019"/>
                    </a:cubicBezTo>
                    <a:cubicBezTo>
                      <a:pt x="1476375" y="474731"/>
                      <a:pt x="1465004" y="461515"/>
                      <a:pt x="1457325" y="446156"/>
                    </a:cubicBezTo>
                    <a:cubicBezTo>
                      <a:pt x="1450590" y="432686"/>
                      <a:pt x="1450351" y="416459"/>
                      <a:pt x="1443037" y="403294"/>
                    </a:cubicBezTo>
                    <a:cubicBezTo>
                      <a:pt x="1426358" y="373273"/>
                      <a:pt x="1385887" y="317569"/>
                      <a:pt x="1385887" y="317569"/>
                    </a:cubicBezTo>
                    <a:lnTo>
                      <a:pt x="1357312" y="231844"/>
                    </a:lnTo>
                    <a:cubicBezTo>
                      <a:pt x="1352550" y="217556"/>
                      <a:pt x="1357313" y="193743"/>
                      <a:pt x="1343025" y="188981"/>
                    </a:cubicBezTo>
                    <a:lnTo>
                      <a:pt x="1300162" y="174694"/>
                    </a:lnTo>
                    <a:cubicBezTo>
                      <a:pt x="1262063" y="60393"/>
                      <a:pt x="1319212" y="193744"/>
                      <a:pt x="1243012" y="117544"/>
                    </a:cubicBezTo>
                    <a:cubicBezTo>
                      <a:pt x="1232363" y="106895"/>
                      <a:pt x="1238133" y="86441"/>
                      <a:pt x="1228725" y="74681"/>
                    </a:cubicBezTo>
                    <a:cubicBezTo>
                      <a:pt x="1217998" y="61272"/>
                      <a:pt x="1201554" y="53080"/>
                      <a:pt x="1185862" y="46106"/>
                    </a:cubicBezTo>
                    <a:cubicBezTo>
                      <a:pt x="1129306" y="20970"/>
                      <a:pt x="1061625" y="6039"/>
                      <a:pt x="1000125" y="3244"/>
                    </a:cubicBezTo>
                    <a:cubicBezTo>
                      <a:pt x="928761" y="0"/>
                      <a:pt x="857250" y="3244"/>
                      <a:pt x="785812" y="3244"/>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7155034" y="3570409"/>
                <a:ext cx="648769" cy="1222527"/>
              </a:xfrm>
              <a:custGeom>
                <a:avLst/>
                <a:gdLst>
                  <a:gd name="connsiteX0" fmla="*/ 46229 w 1417829"/>
                  <a:gd name="connsiteY0" fmla="*/ 114300 h 2757488"/>
                  <a:gd name="connsiteX1" fmla="*/ 31942 w 1417829"/>
                  <a:gd name="connsiteY1" fmla="*/ 414338 h 2757488"/>
                  <a:gd name="connsiteX2" fmla="*/ 3367 w 1417829"/>
                  <a:gd name="connsiteY2" fmla="*/ 457200 h 2757488"/>
                  <a:gd name="connsiteX3" fmla="*/ 46229 w 1417829"/>
                  <a:gd name="connsiteY3" fmla="*/ 485775 h 2757488"/>
                  <a:gd name="connsiteX4" fmla="*/ 160529 w 1417829"/>
                  <a:gd name="connsiteY4" fmla="*/ 514350 h 2757488"/>
                  <a:gd name="connsiteX5" fmla="*/ 203392 w 1417829"/>
                  <a:gd name="connsiteY5" fmla="*/ 528638 h 2757488"/>
                  <a:gd name="connsiteX6" fmla="*/ 246254 w 1417829"/>
                  <a:gd name="connsiteY6" fmla="*/ 614363 h 2757488"/>
                  <a:gd name="connsiteX7" fmla="*/ 217679 w 1417829"/>
                  <a:gd name="connsiteY7" fmla="*/ 900113 h 2757488"/>
                  <a:gd name="connsiteX8" fmla="*/ 189104 w 1417829"/>
                  <a:gd name="connsiteY8" fmla="*/ 985838 h 2757488"/>
                  <a:gd name="connsiteX9" fmla="*/ 174817 w 1417829"/>
                  <a:gd name="connsiteY9" fmla="*/ 1028700 h 2757488"/>
                  <a:gd name="connsiteX10" fmla="*/ 189104 w 1417829"/>
                  <a:gd name="connsiteY10" fmla="*/ 1328738 h 2757488"/>
                  <a:gd name="connsiteX11" fmla="*/ 203392 w 1417829"/>
                  <a:gd name="connsiteY11" fmla="*/ 1371600 h 2757488"/>
                  <a:gd name="connsiteX12" fmla="*/ 231967 w 1417829"/>
                  <a:gd name="connsiteY12" fmla="*/ 1414463 h 2757488"/>
                  <a:gd name="connsiteX13" fmla="*/ 274829 w 1417829"/>
                  <a:gd name="connsiteY13" fmla="*/ 1457325 h 2757488"/>
                  <a:gd name="connsiteX14" fmla="*/ 317692 w 1417829"/>
                  <a:gd name="connsiteY14" fmla="*/ 1485900 h 2757488"/>
                  <a:gd name="connsiteX15" fmla="*/ 346267 w 1417829"/>
                  <a:gd name="connsiteY15" fmla="*/ 1528763 h 2757488"/>
                  <a:gd name="connsiteX16" fmla="*/ 403417 w 1417829"/>
                  <a:gd name="connsiteY16" fmla="*/ 1543050 h 2757488"/>
                  <a:gd name="connsiteX17" fmla="*/ 446279 w 1417829"/>
                  <a:gd name="connsiteY17" fmla="*/ 1557338 h 2757488"/>
                  <a:gd name="connsiteX18" fmla="*/ 574867 w 1417829"/>
                  <a:gd name="connsiteY18" fmla="*/ 1628775 h 2757488"/>
                  <a:gd name="connsiteX19" fmla="*/ 603442 w 1417829"/>
                  <a:gd name="connsiteY19" fmla="*/ 1671638 h 2757488"/>
                  <a:gd name="connsiteX20" fmla="*/ 689167 w 1417829"/>
                  <a:gd name="connsiteY20" fmla="*/ 1700213 h 2757488"/>
                  <a:gd name="connsiteX21" fmla="*/ 732029 w 1417829"/>
                  <a:gd name="connsiteY21" fmla="*/ 1728788 h 2757488"/>
                  <a:gd name="connsiteX22" fmla="*/ 789179 w 1417829"/>
                  <a:gd name="connsiteY22" fmla="*/ 1814513 h 2757488"/>
                  <a:gd name="connsiteX23" fmla="*/ 817754 w 1417829"/>
                  <a:gd name="connsiteY23" fmla="*/ 1857375 h 2757488"/>
                  <a:gd name="connsiteX24" fmla="*/ 832042 w 1417829"/>
                  <a:gd name="connsiteY24" fmla="*/ 1900238 h 2757488"/>
                  <a:gd name="connsiteX25" fmla="*/ 817754 w 1417829"/>
                  <a:gd name="connsiteY25" fmla="*/ 1957388 h 2757488"/>
                  <a:gd name="connsiteX26" fmla="*/ 803467 w 1417829"/>
                  <a:gd name="connsiteY26" fmla="*/ 2000250 h 2757488"/>
                  <a:gd name="connsiteX27" fmla="*/ 717742 w 1417829"/>
                  <a:gd name="connsiteY27" fmla="*/ 2028825 h 2757488"/>
                  <a:gd name="connsiteX28" fmla="*/ 674879 w 1417829"/>
                  <a:gd name="connsiteY28" fmla="*/ 2043113 h 2757488"/>
                  <a:gd name="connsiteX29" fmla="*/ 560579 w 1417829"/>
                  <a:gd name="connsiteY29" fmla="*/ 2071688 h 2757488"/>
                  <a:gd name="connsiteX30" fmla="*/ 474854 w 1417829"/>
                  <a:gd name="connsiteY30" fmla="*/ 2100263 h 2757488"/>
                  <a:gd name="connsiteX31" fmla="*/ 403417 w 1417829"/>
                  <a:gd name="connsiteY31" fmla="*/ 2157413 h 2757488"/>
                  <a:gd name="connsiteX32" fmla="*/ 360554 w 1417829"/>
                  <a:gd name="connsiteY32" fmla="*/ 2243138 h 2757488"/>
                  <a:gd name="connsiteX33" fmla="*/ 331979 w 1417829"/>
                  <a:gd name="connsiteY33" fmla="*/ 2286000 h 2757488"/>
                  <a:gd name="connsiteX34" fmla="*/ 346267 w 1417829"/>
                  <a:gd name="connsiteY34" fmla="*/ 2386013 h 2757488"/>
                  <a:gd name="connsiteX35" fmla="*/ 417704 w 1417829"/>
                  <a:gd name="connsiteY35" fmla="*/ 2457450 h 2757488"/>
                  <a:gd name="connsiteX36" fmla="*/ 460567 w 1417829"/>
                  <a:gd name="connsiteY36" fmla="*/ 2471738 h 2757488"/>
                  <a:gd name="connsiteX37" fmla="*/ 503429 w 1417829"/>
                  <a:gd name="connsiteY37" fmla="*/ 2500313 h 2757488"/>
                  <a:gd name="connsiteX38" fmla="*/ 560579 w 1417829"/>
                  <a:gd name="connsiteY38" fmla="*/ 2628900 h 2757488"/>
                  <a:gd name="connsiteX39" fmla="*/ 603442 w 1417829"/>
                  <a:gd name="connsiteY39" fmla="*/ 2728913 h 2757488"/>
                  <a:gd name="connsiteX40" fmla="*/ 646304 w 1417829"/>
                  <a:gd name="connsiteY40" fmla="*/ 2757488 h 2757488"/>
                  <a:gd name="connsiteX41" fmla="*/ 803467 w 1417829"/>
                  <a:gd name="connsiteY41" fmla="*/ 2714625 h 2757488"/>
                  <a:gd name="connsiteX42" fmla="*/ 846329 w 1417829"/>
                  <a:gd name="connsiteY42" fmla="*/ 2700338 h 2757488"/>
                  <a:gd name="connsiteX43" fmla="*/ 974917 w 1417829"/>
                  <a:gd name="connsiteY43" fmla="*/ 2614613 h 2757488"/>
                  <a:gd name="connsiteX44" fmla="*/ 1017779 w 1417829"/>
                  <a:gd name="connsiteY44" fmla="*/ 2586038 h 2757488"/>
                  <a:gd name="connsiteX45" fmla="*/ 1060642 w 1417829"/>
                  <a:gd name="connsiteY45" fmla="*/ 2557463 h 2757488"/>
                  <a:gd name="connsiteX46" fmla="*/ 1089217 w 1417829"/>
                  <a:gd name="connsiteY46" fmla="*/ 2514600 h 2757488"/>
                  <a:gd name="connsiteX47" fmla="*/ 1132079 w 1417829"/>
                  <a:gd name="connsiteY47" fmla="*/ 2500313 h 2757488"/>
                  <a:gd name="connsiteX48" fmla="*/ 1174942 w 1417829"/>
                  <a:gd name="connsiteY48" fmla="*/ 2471738 h 2757488"/>
                  <a:gd name="connsiteX49" fmla="*/ 1203517 w 1417829"/>
                  <a:gd name="connsiteY49" fmla="*/ 2386013 h 2757488"/>
                  <a:gd name="connsiteX50" fmla="*/ 1174942 w 1417829"/>
                  <a:gd name="connsiteY50" fmla="*/ 2214563 h 2757488"/>
                  <a:gd name="connsiteX51" fmla="*/ 1103504 w 1417829"/>
                  <a:gd name="connsiteY51" fmla="*/ 2114550 h 2757488"/>
                  <a:gd name="connsiteX52" fmla="*/ 1046354 w 1417829"/>
                  <a:gd name="connsiteY52" fmla="*/ 1914525 h 2757488"/>
                  <a:gd name="connsiteX53" fmla="*/ 1017779 w 1417829"/>
                  <a:gd name="connsiteY53" fmla="*/ 1828800 h 2757488"/>
                  <a:gd name="connsiteX54" fmla="*/ 946342 w 1417829"/>
                  <a:gd name="connsiteY54" fmla="*/ 1743075 h 2757488"/>
                  <a:gd name="connsiteX55" fmla="*/ 917767 w 1417829"/>
                  <a:gd name="connsiteY55" fmla="*/ 1700213 h 2757488"/>
                  <a:gd name="connsiteX56" fmla="*/ 903479 w 1417829"/>
                  <a:gd name="connsiteY56" fmla="*/ 1657350 h 2757488"/>
                  <a:gd name="connsiteX57" fmla="*/ 860617 w 1417829"/>
                  <a:gd name="connsiteY57" fmla="*/ 1628775 h 2757488"/>
                  <a:gd name="connsiteX58" fmla="*/ 803467 w 1417829"/>
                  <a:gd name="connsiteY58" fmla="*/ 1543050 h 2757488"/>
                  <a:gd name="connsiteX59" fmla="*/ 760604 w 1417829"/>
                  <a:gd name="connsiteY59" fmla="*/ 1528763 h 2757488"/>
                  <a:gd name="connsiteX60" fmla="*/ 746317 w 1417829"/>
                  <a:gd name="connsiteY60" fmla="*/ 1485900 h 2757488"/>
                  <a:gd name="connsiteX61" fmla="*/ 717742 w 1417829"/>
                  <a:gd name="connsiteY61" fmla="*/ 1357313 h 2757488"/>
                  <a:gd name="connsiteX62" fmla="*/ 746317 w 1417829"/>
                  <a:gd name="connsiteY62" fmla="*/ 1314450 h 2757488"/>
                  <a:gd name="connsiteX63" fmla="*/ 832042 w 1417829"/>
                  <a:gd name="connsiteY63" fmla="*/ 1285875 h 2757488"/>
                  <a:gd name="connsiteX64" fmla="*/ 874904 w 1417829"/>
                  <a:gd name="connsiteY64" fmla="*/ 1371600 h 2757488"/>
                  <a:gd name="connsiteX65" fmla="*/ 889192 w 1417829"/>
                  <a:gd name="connsiteY65" fmla="*/ 1414463 h 2757488"/>
                  <a:gd name="connsiteX66" fmla="*/ 974917 w 1417829"/>
                  <a:gd name="connsiteY66" fmla="*/ 1457325 h 2757488"/>
                  <a:gd name="connsiteX67" fmla="*/ 1003492 w 1417829"/>
                  <a:gd name="connsiteY67" fmla="*/ 1414463 h 2757488"/>
                  <a:gd name="connsiteX68" fmla="*/ 974917 w 1417829"/>
                  <a:gd name="connsiteY68" fmla="*/ 1285875 h 2757488"/>
                  <a:gd name="connsiteX69" fmla="*/ 960629 w 1417829"/>
                  <a:gd name="connsiteY69" fmla="*/ 1214438 h 2757488"/>
                  <a:gd name="connsiteX70" fmla="*/ 974917 w 1417829"/>
                  <a:gd name="connsiteY70" fmla="*/ 928688 h 2757488"/>
                  <a:gd name="connsiteX71" fmla="*/ 989204 w 1417829"/>
                  <a:gd name="connsiteY71" fmla="*/ 885825 h 2757488"/>
                  <a:gd name="connsiteX72" fmla="*/ 1017779 w 1417829"/>
                  <a:gd name="connsiteY72" fmla="*/ 842963 h 2757488"/>
                  <a:gd name="connsiteX73" fmla="*/ 1146367 w 1417829"/>
                  <a:gd name="connsiteY73" fmla="*/ 785813 h 2757488"/>
                  <a:gd name="connsiteX74" fmla="*/ 1232092 w 1417829"/>
                  <a:gd name="connsiteY74" fmla="*/ 757238 h 2757488"/>
                  <a:gd name="connsiteX75" fmla="*/ 1274954 w 1417829"/>
                  <a:gd name="connsiteY75" fmla="*/ 742950 h 2757488"/>
                  <a:gd name="connsiteX76" fmla="*/ 1360679 w 1417829"/>
                  <a:gd name="connsiteY76" fmla="*/ 700088 h 2757488"/>
                  <a:gd name="connsiteX77" fmla="*/ 1403542 w 1417829"/>
                  <a:gd name="connsiteY77" fmla="*/ 571500 h 2757488"/>
                  <a:gd name="connsiteX78" fmla="*/ 1417829 w 1417829"/>
                  <a:gd name="connsiteY78" fmla="*/ 528638 h 2757488"/>
                  <a:gd name="connsiteX79" fmla="*/ 1389254 w 1417829"/>
                  <a:gd name="connsiteY79" fmla="*/ 414338 h 2757488"/>
                  <a:gd name="connsiteX80" fmla="*/ 1374967 w 1417829"/>
                  <a:gd name="connsiteY80" fmla="*/ 371475 h 2757488"/>
                  <a:gd name="connsiteX81" fmla="*/ 1332104 w 1417829"/>
                  <a:gd name="connsiteY81" fmla="*/ 342900 h 2757488"/>
                  <a:gd name="connsiteX82" fmla="*/ 1303529 w 1417829"/>
                  <a:gd name="connsiteY82" fmla="*/ 300038 h 2757488"/>
                  <a:gd name="connsiteX83" fmla="*/ 1260667 w 1417829"/>
                  <a:gd name="connsiteY83" fmla="*/ 271463 h 2757488"/>
                  <a:gd name="connsiteX84" fmla="*/ 746317 w 1417829"/>
                  <a:gd name="connsiteY84" fmla="*/ 228600 h 2757488"/>
                  <a:gd name="connsiteX85" fmla="*/ 660592 w 1417829"/>
                  <a:gd name="connsiteY85" fmla="*/ 185738 h 2757488"/>
                  <a:gd name="connsiteX86" fmla="*/ 646304 w 1417829"/>
                  <a:gd name="connsiteY86" fmla="*/ 142875 h 2757488"/>
                  <a:gd name="connsiteX87" fmla="*/ 560579 w 1417829"/>
                  <a:gd name="connsiteY87" fmla="*/ 85725 h 2757488"/>
                  <a:gd name="connsiteX88" fmla="*/ 503429 w 1417829"/>
                  <a:gd name="connsiteY88" fmla="*/ 57150 h 2757488"/>
                  <a:gd name="connsiteX89" fmla="*/ 417704 w 1417829"/>
                  <a:gd name="connsiteY89" fmla="*/ 28575 h 2757488"/>
                  <a:gd name="connsiteX90" fmla="*/ 360554 w 1417829"/>
                  <a:gd name="connsiteY90" fmla="*/ 0 h 2757488"/>
                  <a:gd name="connsiteX91" fmla="*/ 160529 w 1417829"/>
                  <a:gd name="connsiteY91" fmla="*/ 14288 h 2757488"/>
                  <a:gd name="connsiteX92" fmla="*/ 74804 w 1417829"/>
                  <a:gd name="connsiteY92" fmla="*/ 57150 h 2757488"/>
                  <a:gd name="connsiteX93" fmla="*/ 31942 w 1417829"/>
                  <a:gd name="connsiteY93" fmla="*/ 71438 h 2757488"/>
                  <a:gd name="connsiteX94" fmla="*/ 17654 w 1417829"/>
                  <a:gd name="connsiteY94" fmla="*/ 200025 h 275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417829" h="2757488">
                    <a:moveTo>
                      <a:pt x="46229" y="114300"/>
                    </a:moveTo>
                    <a:cubicBezTo>
                      <a:pt x="41467" y="214313"/>
                      <a:pt x="44361" y="314985"/>
                      <a:pt x="31942" y="414338"/>
                    </a:cubicBezTo>
                    <a:cubicBezTo>
                      <a:pt x="29812" y="431377"/>
                      <a:pt x="0" y="440362"/>
                      <a:pt x="3367" y="457200"/>
                    </a:cubicBezTo>
                    <a:cubicBezTo>
                      <a:pt x="6734" y="474038"/>
                      <a:pt x="30092" y="479907"/>
                      <a:pt x="46229" y="485775"/>
                    </a:cubicBezTo>
                    <a:cubicBezTo>
                      <a:pt x="83137" y="499196"/>
                      <a:pt x="122640" y="504017"/>
                      <a:pt x="160529" y="514350"/>
                    </a:cubicBezTo>
                    <a:cubicBezTo>
                      <a:pt x="175059" y="518313"/>
                      <a:pt x="189104" y="523875"/>
                      <a:pt x="203392" y="528638"/>
                    </a:cubicBezTo>
                    <a:cubicBezTo>
                      <a:pt x="217841" y="550311"/>
                      <a:pt x="246254" y="584785"/>
                      <a:pt x="246254" y="614363"/>
                    </a:cubicBezTo>
                    <a:cubicBezTo>
                      <a:pt x="246254" y="661237"/>
                      <a:pt x="235870" y="827348"/>
                      <a:pt x="217679" y="900113"/>
                    </a:cubicBezTo>
                    <a:cubicBezTo>
                      <a:pt x="210374" y="929334"/>
                      <a:pt x="198629" y="957263"/>
                      <a:pt x="189104" y="985838"/>
                    </a:cubicBezTo>
                    <a:lnTo>
                      <a:pt x="174817" y="1028700"/>
                    </a:lnTo>
                    <a:cubicBezTo>
                      <a:pt x="179579" y="1128713"/>
                      <a:pt x="180789" y="1228958"/>
                      <a:pt x="189104" y="1328738"/>
                    </a:cubicBezTo>
                    <a:cubicBezTo>
                      <a:pt x="190355" y="1343746"/>
                      <a:pt x="196657" y="1358130"/>
                      <a:pt x="203392" y="1371600"/>
                    </a:cubicBezTo>
                    <a:cubicBezTo>
                      <a:pt x="211071" y="1386959"/>
                      <a:pt x="220974" y="1401271"/>
                      <a:pt x="231967" y="1414463"/>
                    </a:cubicBezTo>
                    <a:cubicBezTo>
                      <a:pt x="244902" y="1429985"/>
                      <a:pt x="259307" y="1444390"/>
                      <a:pt x="274829" y="1457325"/>
                    </a:cubicBezTo>
                    <a:cubicBezTo>
                      <a:pt x="288021" y="1468318"/>
                      <a:pt x="303404" y="1476375"/>
                      <a:pt x="317692" y="1485900"/>
                    </a:cubicBezTo>
                    <a:cubicBezTo>
                      <a:pt x="327217" y="1500188"/>
                      <a:pt x="331979" y="1519238"/>
                      <a:pt x="346267" y="1528763"/>
                    </a:cubicBezTo>
                    <a:cubicBezTo>
                      <a:pt x="362605" y="1539655"/>
                      <a:pt x="384536" y="1537655"/>
                      <a:pt x="403417" y="1543050"/>
                    </a:cubicBezTo>
                    <a:cubicBezTo>
                      <a:pt x="417898" y="1547187"/>
                      <a:pt x="433114" y="1550024"/>
                      <a:pt x="446279" y="1557338"/>
                    </a:cubicBezTo>
                    <a:cubicBezTo>
                      <a:pt x="593656" y="1639215"/>
                      <a:pt x="477882" y="1596448"/>
                      <a:pt x="574867" y="1628775"/>
                    </a:cubicBezTo>
                    <a:cubicBezTo>
                      <a:pt x="584392" y="1643063"/>
                      <a:pt x="588881" y="1662537"/>
                      <a:pt x="603442" y="1671638"/>
                    </a:cubicBezTo>
                    <a:cubicBezTo>
                      <a:pt x="628984" y="1687602"/>
                      <a:pt x="664105" y="1683505"/>
                      <a:pt x="689167" y="1700213"/>
                    </a:cubicBezTo>
                    <a:lnTo>
                      <a:pt x="732029" y="1728788"/>
                    </a:lnTo>
                    <a:lnTo>
                      <a:pt x="789179" y="1814513"/>
                    </a:lnTo>
                    <a:cubicBezTo>
                      <a:pt x="798704" y="1828800"/>
                      <a:pt x="812324" y="1841085"/>
                      <a:pt x="817754" y="1857375"/>
                    </a:cubicBezTo>
                    <a:lnTo>
                      <a:pt x="832042" y="1900238"/>
                    </a:lnTo>
                    <a:cubicBezTo>
                      <a:pt x="827279" y="1919288"/>
                      <a:pt x="823149" y="1938507"/>
                      <a:pt x="817754" y="1957388"/>
                    </a:cubicBezTo>
                    <a:cubicBezTo>
                      <a:pt x="813617" y="1971869"/>
                      <a:pt x="815722" y="1991496"/>
                      <a:pt x="803467" y="2000250"/>
                    </a:cubicBezTo>
                    <a:cubicBezTo>
                      <a:pt x="778957" y="2017757"/>
                      <a:pt x="746317" y="2019300"/>
                      <a:pt x="717742" y="2028825"/>
                    </a:cubicBezTo>
                    <a:cubicBezTo>
                      <a:pt x="703454" y="2033588"/>
                      <a:pt x="689490" y="2039460"/>
                      <a:pt x="674879" y="2043113"/>
                    </a:cubicBezTo>
                    <a:cubicBezTo>
                      <a:pt x="636779" y="2052638"/>
                      <a:pt x="597836" y="2059269"/>
                      <a:pt x="560579" y="2071688"/>
                    </a:cubicBezTo>
                    <a:lnTo>
                      <a:pt x="474854" y="2100263"/>
                    </a:lnTo>
                    <a:cubicBezTo>
                      <a:pt x="392962" y="2223099"/>
                      <a:pt x="502004" y="2078543"/>
                      <a:pt x="403417" y="2157413"/>
                    </a:cubicBezTo>
                    <a:cubicBezTo>
                      <a:pt x="369295" y="2184711"/>
                      <a:pt x="377810" y="2208627"/>
                      <a:pt x="360554" y="2243138"/>
                    </a:cubicBezTo>
                    <a:cubicBezTo>
                      <a:pt x="352875" y="2258496"/>
                      <a:pt x="341504" y="2271713"/>
                      <a:pt x="331979" y="2286000"/>
                    </a:cubicBezTo>
                    <a:cubicBezTo>
                      <a:pt x="336742" y="2319338"/>
                      <a:pt x="336590" y="2353757"/>
                      <a:pt x="346267" y="2386013"/>
                    </a:cubicBezTo>
                    <a:cubicBezTo>
                      <a:pt x="356352" y="2419630"/>
                      <a:pt x="388570" y="2442883"/>
                      <a:pt x="417704" y="2457450"/>
                    </a:cubicBezTo>
                    <a:cubicBezTo>
                      <a:pt x="431175" y="2464185"/>
                      <a:pt x="447096" y="2465003"/>
                      <a:pt x="460567" y="2471738"/>
                    </a:cubicBezTo>
                    <a:cubicBezTo>
                      <a:pt x="475925" y="2479417"/>
                      <a:pt x="489142" y="2490788"/>
                      <a:pt x="503429" y="2500313"/>
                    </a:cubicBezTo>
                    <a:cubicBezTo>
                      <a:pt x="537434" y="2602328"/>
                      <a:pt x="515296" y="2560976"/>
                      <a:pt x="560579" y="2628900"/>
                    </a:cubicBezTo>
                    <a:cubicBezTo>
                      <a:pt x="571509" y="2672620"/>
                      <a:pt x="570553" y="2696024"/>
                      <a:pt x="603442" y="2728913"/>
                    </a:cubicBezTo>
                    <a:cubicBezTo>
                      <a:pt x="615584" y="2741055"/>
                      <a:pt x="632017" y="2747963"/>
                      <a:pt x="646304" y="2757488"/>
                    </a:cubicBezTo>
                    <a:cubicBezTo>
                      <a:pt x="747279" y="2737292"/>
                      <a:pt x="694702" y="2750880"/>
                      <a:pt x="803467" y="2714625"/>
                    </a:cubicBezTo>
                    <a:lnTo>
                      <a:pt x="846329" y="2700338"/>
                    </a:lnTo>
                    <a:lnTo>
                      <a:pt x="974917" y="2614613"/>
                    </a:lnTo>
                    <a:lnTo>
                      <a:pt x="1017779" y="2586038"/>
                    </a:lnTo>
                    <a:lnTo>
                      <a:pt x="1060642" y="2557463"/>
                    </a:lnTo>
                    <a:cubicBezTo>
                      <a:pt x="1070167" y="2543175"/>
                      <a:pt x="1075808" y="2525327"/>
                      <a:pt x="1089217" y="2514600"/>
                    </a:cubicBezTo>
                    <a:cubicBezTo>
                      <a:pt x="1100977" y="2505192"/>
                      <a:pt x="1118609" y="2507048"/>
                      <a:pt x="1132079" y="2500313"/>
                    </a:cubicBezTo>
                    <a:cubicBezTo>
                      <a:pt x="1147438" y="2492634"/>
                      <a:pt x="1160654" y="2481263"/>
                      <a:pt x="1174942" y="2471738"/>
                    </a:cubicBezTo>
                    <a:cubicBezTo>
                      <a:pt x="1184467" y="2443163"/>
                      <a:pt x="1207253" y="2415901"/>
                      <a:pt x="1203517" y="2386013"/>
                    </a:cubicBezTo>
                    <a:cubicBezTo>
                      <a:pt x="1193387" y="2304976"/>
                      <a:pt x="1195169" y="2281988"/>
                      <a:pt x="1174942" y="2214563"/>
                    </a:cubicBezTo>
                    <a:cubicBezTo>
                      <a:pt x="1145309" y="2115785"/>
                      <a:pt x="1173090" y="2137746"/>
                      <a:pt x="1103504" y="2114550"/>
                    </a:cubicBezTo>
                    <a:cubicBezTo>
                      <a:pt x="1067622" y="1971024"/>
                      <a:pt x="1087349" y="2037511"/>
                      <a:pt x="1046354" y="1914525"/>
                    </a:cubicBezTo>
                    <a:cubicBezTo>
                      <a:pt x="1046353" y="1914521"/>
                      <a:pt x="1017781" y="1828803"/>
                      <a:pt x="1017779" y="1828800"/>
                    </a:cubicBezTo>
                    <a:cubicBezTo>
                      <a:pt x="946833" y="1722382"/>
                      <a:pt x="1038015" y="1853084"/>
                      <a:pt x="946342" y="1743075"/>
                    </a:cubicBezTo>
                    <a:cubicBezTo>
                      <a:pt x="935349" y="1729884"/>
                      <a:pt x="925446" y="1715571"/>
                      <a:pt x="917767" y="1700213"/>
                    </a:cubicBezTo>
                    <a:cubicBezTo>
                      <a:pt x="911032" y="1686742"/>
                      <a:pt x="912887" y="1669110"/>
                      <a:pt x="903479" y="1657350"/>
                    </a:cubicBezTo>
                    <a:cubicBezTo>
                      <a:pt x="892752" y="1643941"/>
                      <a:pt x="874904" y="1638300"/>
                      <a:pt x="860617" y="1628775"/>
                    </a:cubicBezTo>
                    <a:cubicBezTo>
                      <a:pt x="845638" y="1583839"/>
                      <a:pt x="849333" y="1573627"/>
                      <a:pt x="803467" y="1543050"/>
                    </a:cubicBezTo>
                    <a:cubicBezTo>
                      <a:pt x="790936" y="1534696"/>
                      <a:pt x="774892" y="1533525"/>
                      <a:pt x="760604" y="1528763"/>
                    </a:cubicBezTo>
                    <a:cubicBezTo>
                      <a:pt x="755842" y="1514475"/>
                      <a:pt x="756966" y="1496549"/>
                      <a:pt x="746317" y="1485900"/>
                    </a:cubicBezTo>
                    <a:cubicBezTo>
                      <a:pt x="684239" y="1423822"/>
                      <a:pt x="657706" y="1577445"/>
                      <a:pt x="717742" y="1357313"/>
                    </a:cubicBezTo>
                    <a:cubicBezTo>
                      <a:pt x="722260" y="1340746"/>
                      <a:pt x="731756" y="1323551"/>
                      <a:pt x="746317" y="1314450"/>
                    </a:cubicBezTo>
                    <a:cubicBezTo>
                      <a:pt x="771859" y="1298486"/>
                      <a:pt x="832042" y="1285875"/>
                      <a:pt x="832042" y="1285875"/>
                    </a:cubicBezTo>
                    <a:cubicBezTo>
                      <a:pt x="867951" y="1393606"/>
                      <a:pt x="819514" y="1260820"/>
                      <a:pt x="874904" y="1371600"/>
                    </a:cubicBezTo>
                    <a:cubicBezTo>
                      <a:pt x="881639" y="1385071"/>
                      <a:pt x="879784" y="1402703"/>
                      <a:pt x="889192" y="1414463"/>
                    </a:cubicBezTo>
                    <a:cubicBezTo>
                      <a:pt x="909336" y="1439643"/>
                      <a:pt x="946680" y="1447913"/>
                      <a:pt x="974917" y="1457325"/>
                    </a:cubicBezTo>
                    <a:cubicBezTo>
                      <a:pt x="984442" y="1443038"/>
                      <a:pt x="1001596" y="1431529"/>
                      <a:pt x="1003492" y="1414463"/>
                    </a:cubicBezTo>
                    <a:cubicBezTo>
                      <a:pt x="1009540" y="1360033"/>
                      <a:pt x="986505" y="1332228"/>
                      <a:pt x="974917" y="1285875"/>
                    </a:cubicBezTo>
                    <a:cubicBezTo>
                      <a:pt x="969027" y="1262316"/>
                      <a:pt x="965392" y="1238250"/>
                      <a:pt x="960629" y="1214438"/>
                    </a:cubicBezTo>
                    <a:cubicBezTo>
                      <a:pt x="965392" y="1119188"/>
                      <a:pt x="966655" y="1023698"/>
                      <a:pt x="974917" y="928688"/>
                    </a:cubicBezTo>
                    <a:cubicBezTo>
                      <a:pt x="976222" y="913684"/>
                      <a:pt x="982469" y="899296"/>
                      <a:pt x="989204" y="885825"/>
                    </a:cubicBezTo>
                    <a:cubicBezTo>
                      <a:pt x="996883" y="870466"/>
                      <a:pt x="1005637" y="855105"/>
                      <a:pt x="1017779" y="842963"/>
                    </a:cubicBezTo>
                    <a:cubicBezTo>
                      <a:pt x="1051742" y="809001"/>
                      <a:pt x="1103925" y="799961"/>
                      <a:pt x="1146367" y="785813"/>
                    </a:cubicBezTo>
                    <a:lnTo>
                      <a:pt x="1232092" y="757238"/>
                    </a:lnTo>
                    <a:cubicBezTo>
                      <a:pt x="1246379" y="752476"/>
                      <a:pt x="1262423" y="751304"/>
                      <a:pt x="1274954" y="742950"/>
                    </a:cubicBezTo>
                    <a:cubicBezTo>
                      <a:pt x="1330348" y="706021"/>
                      <a:pt x="1301527" y="719805"/>
                      <a:pt x="1360679" y="700088"/>
                    </a:cubicBezTo>
                    <a:lnTo>
                      <a:pt x="1403542" y="571500"/>
                    </a:lnTo>
                    <a:lnTo>
                      <a:pt x="1417829" y="528638"/>
                    </a:lnTo>
                    <a:cubicBezTo>
                      <a:pt x="1408304" y="490538"/>
                      <a:pt x="1401673" y="451595"/>
                      <a:pt x="1389254" y="414338"/>
                    </a:cubicBezTo>
                    <a:cubicBezTo>
                      <a:pt x="1384492" y="400050"/>
                      <a:pt x="1384375" y="383235"/>
                      <a:pt x="1374967" y="371475"/>
                    </a:cubicBezTo>
                    <a:cubicBezTo>
                      <a:pt x="1364240" y="358066"/>
                      <a:pt x="1346392" y="352425"/>
                      <a:pt x="1332104" y="342900"/>
                    </a:cubicBezTo>
                    <a:cubicBezTo>
                      <a:pt x="1322579" y="328613"/>
                      <a:pt x="1315671" y="312180"/>
                      <a:pt x="1303529" y="300038"/>
                    </a:cubicBezTo>
                    <a:cubicBezTo>
                      <a:pt x="1291387" y="287896"/>
                      <a:pt x="1276358" y="278437"/>
                      <a:pt x="1260667" y="271463"/>
                    </a:cubicBezTo>
                    <a:cubicBezTo>
                      <a:pt x="1099147" y="199676"/>
                      <a:pt x="921121" y="234427"/>
                      <a:pt x="746317" y="228600"/>
                    </a:cubicBezTo>
                    <a:cubicBezTo>
                      <a:pt x="718080" y="219188"/>
                      <a:pt x="680736" y="210918"/>
                      <a:pt x="660592" y="185738"/>
                    </a:cubicBezTo>
                    <a:cubicBezTo>
                      <a:pt x="651184" y="173978"/>
                      <a:pt x="656953" y="153524"/>
                      <a:pt x="646304" y="142875"/>
                    </a:cubicBezTo>
                    <a:cubicBezTo>
                      <a:pt x="622020" y="118591"/>
                      <a:pt x="591296" y="101084"/>
                      <a:pt x="560579" y="85725"/>
                    </a:cubicBezTo>
                    <a:cubicBezTo>
                      <a:pt x="541529" y="76200"/>
                      <a:pt x="523204" y="65060"/>
                      <a:pt x="503429" y="57150"/>
                    </a:cubicBezTo>
                    <a:cubicBezTo>
                      <a:pt x="475463" y="45963"/>
                      <a:pt x="444645" y="42045"/>
                      <a:pt x="417704" y="28575"/>
                    </a:cubicBezTo>
                    <a:lnTo>
                      <a:pt x="360554" y="0"/>
                    </a:lnTo>
                    <a:cubicBezTo>
                      <a:pt x="293879" y="4763"/>
                      <a:pt x="226916" y="6478"/>
                      <a:pt x="160529" y="14288"/>
                    </a:cubicBezTo>
                    <a:cubicBezTo>
                      <a:pt x="113568" y="19813"/>
                      <a:pt x="116297" y="36403"/>
                      <a:pt x="74804" y="57150"/>
                    </a:cubicBezTo>
                    <a:cubicBezTo>
                      <a:pt x="61334" y="63885"/>
                      <a:pt x="46229" y="66675"/>
                      <a:pt x="31942" y="71438"/>
                    </a:cubicBezTo>
                    <a:cubicBezTo>
                      <a:pt x="16307" y="180879"/>
                      <a:pt x="17654" y="137774"/>
                      <a:pt x="17654" y="200025"/>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7547183" y="3315227"/>
                <a:ext cx="389882" cy="192172"/>
              </a:xfrm>
              <a:custGeom>
                <a:avLst/>
                <a:gdLst>
                  <a:gd name="connsiteX0" fmla="*/ 7308 w 1264608"/>
                  <a:gd name="connsiteY0" fmla="*/ 81346 h 595696"/>
                  <a:gd name="connsiteX1" fmla="*/ 35883 w 1264608"/>
                  <a:gd name="connsiteY1" fmla="*/ 181359 h 595696"/>
                  <a:gd name="connsiteX2" fmla="*/ 50171 w 1264608"/>
                  <a:gd name="connsiteY2" fmla="*/ 224221 h 595696"/>
                  <a:gd name="connsiteX3" fmla="*/ 107321 w 1264608"/>
                  <a:gd name="connsiteY3" fmla="*/ 309946 h 595696"/>
                  <a:gd name="connsiteX4" fmla="*/ 135896 w 1264608"/>
                  <a:gd name="connsiteY4" fmla="*/ 352809 h 595696"/>
                  <a:gd name="connsiteX5" fmla="*/ 235908 w 1264608"/>
                  <a:gd name="connsiteY5" fmla="*/ 409959 h 595696"/>
                  <a:gd name="connsiteX6" fmla="*/ 278771 w 1264608"/>
                  <a:gd name="connsiteY6" fmla="*/ 424246 h 595696"/>
                  <a:gd name="connsiteX7" fmla="*/ 364496 w 1264608"/>
                  <a:gd name="connsiteY7" fmla="*/ 481396 h 595696"/>
                  <a:gd name="connsiteX8" fmla="*/ 450221 w 1264608"/>
                  <a:gd name="connsiteY8" fmla="*/ 509971 h 595696"/>
                  <a:gd name="connsiteX9" fmla="*/ 564521 w 1264608"/>
                  <a:gd name="connsiteY9" fmla="*/ 538546 h 595696"/>
                  <a:gd name="connsiteX10" fmla="*/ 693108 w 1264608"/>
                  <a:gd name="connsiteY10" fmla="*/ 581409 h 595696"/>
                  <a:gd name="connsiteX11" fmla="*/ 735971 w 1264608"/>
                  <a:gd name="connsiteY11" fmla="*/ 595696 h 595696"/>
                  <a:gd name="connsiteX12" fmla="*/ 878846 w 1264608"/>
                  <a:gd name="connsiteY12" fmla="*/ 581409 h 595696"/>
                  <a:gd name="connsiteX13" fmla="*/ 921708 w 1264608"/>
                  <a:gd name="connsiteY13" fmla="*/ 552834 h 595696"/>
                  <a:gd name="connsiteX14" fmla="*/ 1021721 w 1264608"/>
                  <a:gd name="connsiteY14" fmla="*/ 495684 h 595696"/>
                  <a:gd name="connsiteX15" fmla="*/ 1064583 w 1264608"/>
                  <a:gd name="connsiteY15" fmla="*/ 467109 h 595696"/>
                  <a:gd name="connsiteX16" fmla="*/ 1221746 w 1264608"/>
                  <a:gd name="connsiteY16" fmla="*/ 438534 h 595696"/>
                  <a:gd name="connsiteX17" fmla="*/ 1250321 w 1264608"/>
                  <a:gd name="connsiteY17" fmla="*/ 295659 h 595696"/>
                  <a:gd name="connsiteX18" fmla="*/ 1264608 w 1264608"/>
                  <a:gd name="connsiteY18" fmla="*/ 252796 h 595696"/>
                  <a:gd name="connsiteX19" fmla="*/ 1250321 w 1264608"/>
                  <a:gd name="connsiteY19" fmla="*/ 195646 h 595696"/>
                  <a:gd name="connsiteX20" fmla="*/ 1164596 w 1264608"/>
                  <a:gd name="connsiteY20" fmla="*/ 152784 h 595696"/>
                  <a:gd name="connsiteX21" fmla="*/ 1093158 w 1264608"/>
                  <a:gd name="connsiteY21" fmla="*/ 95634 h 595696"/>
                  <a:gd name="connsiteX22" fmla="*/ 1050296 w 1264608"/>
                  <a:gd name="connsiteY22" fmla="*/ 67059 h 595696"/>
                  <a:gd name="connsiteX23" fmla="*/ 1007433 w 1264608"/>
                  <a:gd name="connsiteY23" fmla="*/ 52771 h 595696"/>
                  <a:gd name="connsiteX24" fmla="*/ 578808 w 1264608"/>
                  <a:gd name="connsiteY24" fmla="*/ 38484 h 595696"/>
                  <a:gd name="connsiteX25" fmla="*/ 193046 w 1264608"/>
                  <a:gd name="connsiteY25" fmla="*/ 38484 h 595696"/>
                  <a:gd name="connsiteX26" fmla="*/ 78746 w 1264608"/>
                  <a:gd name="connsiteY26" fmla="*/ 67059 h 595696"/>
                  <a:gd name="connsiteX27" fmla="*/ 7308 w 1264608"/>
                  <a:gd name="connsiteY27" fmla="*/ 81346 h 5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64608" h="595696">
                    <a:moveTo>
                      <a:pt x="7308" y="81346"/>
                    </a:moveTo>
                    <a:cubicBezTo>
                      <a:pt x="164" y="100396"/>
                      <a:pt x="0" y="55769"/>
                      <a:pt x="35883" y="181359"/>
                    </a:cubicBezTo>
                    <a:cubicBezTo>
                      <a:pt x="40020" y="195840"/>
                      <a:pt x="42857" y="211056"/>
                      <a:pt x="50171" y="224221"/>
                    </a:cubicBezTo>
                    <a:cubicBezTo>
                      <a:pt x="66850" y="254242"/>
                      <a:pt x="88271" y="281371"/>
                      <a:pt x="107321" y="309946"/>
                    </a:cubicBezTo>
                    <a:cubicBezTo>
                      <a:pt x="116846" y="324234"/>
                      <a:pt x="121608" y="343284"/>
                      <a:pt x="135896" y="352809"/>
                    </a:cubicBezTo>
                    <a:cubicBezTo>
                      <a:pt x="178941" y="381506"/>
                      <a:pt x="185153" y="388207"/>
                      <a:pt x="235908" y="409959"/>
                    </a:cubicBezTo>
                    <a:cubicBezTo>
                      <a:pt x="249751" y="415892"/>
                      <a:pt x="264483" y="419484"/>
                      <a:pt x="278771" y="424246"/>
                    </a:cubicBezTo>
                    <a:cubicBezTo>
                      <a:pt x="307346" y="443296"/>
                      <a:pt x="331915" y="470536"/>
                      <a:pt x="364496" y="481396"/>
                    </a:cubicBezTo>
                    <a:cubicBezTo>
                      <a:pt x="393071" y="490921"/>
                      <a:pt x="421000" y="502666"/>
                      <a:pt x="450221" y="509971"/>
                    </a:cubicBezTo>
                    <a:cubicBezTo>
                      <a:pt x="488321" y="519496"/>
                      <a:pt x="527264" y="526127"/>
                      <a:pt x="564521" y="538546"/>
                    </a:cubicBezTo>
                    <a:lnTo>
                      <a:pt x="693108" y="581409"/>
                    </a:lnTo>
                    <a:lnTo>
                      <a:pt x="735971" y="595696"/>
                    </a:lnTo>
                    <a:cubicBezTo>
                      <a:pt x="783596" y="590934"/>
                      <a:pt x="832209" y="592171"/>
                      <a:pt x="878846" y="581409"/>
                    </a:cubicBezTo>
                    <a:cubicBezTo>
                      <a:pt x="895578" y="577548"/>
                      <a:pt x="907735" y="562815"/>
                      <a:pt x="921708" y="552834"/>
                    </a:cubicBezTo>
                    <a:cubicBezTo>
                      <a:pt x="997393" y="498772"/>
                      <a:pt x="952165" y="518868"/>
                      <a:pt x="1021721" y="495684"/>
                    </a:cubicBezTo>
                    <a:cubicBezTo>
                      <a:pt x="1036008" y="486159"/>
                      <a:pt x="1049225" y="474788"/>
                      <a:pt x="1064583" y="467109"/>
                    </a:cubicBezTo>
                    <a:cubicBezTo>
                      <a:pt x="1108634" y="445083"/>
                      <a:pt x="1182341" y="443460"/>
                      <a:pt x="1221746" y="438534"/>
                    </a:cubicBezTo>
                    <a:cubicBezTo>
                      <a:pt x="1254024" y="341696"/>
                      <a:pt x="1217486" y="459833"/>
                      <a:pt x="1250321" y="295659"/>
                    </a:cubicBezTo>
                    <a:cubicBezTo>
                      <a:pt x="1253275" y="280891"/>
                      <a:pt x="1259846" y="267084"/>
                      <a:pt x="1264608" y="252796"/>
                    </a:cubicBezTo>
                    <a:cubicBezTo>
                      <a:pt x="1259846" y="233746"/>
                      <a:pt x="1261213" y="211984"/>
                      <a:pt x="1250321" y="195646"/>
                    </a:cubicBezTo>
                    <a:cubicBezTo>
                      <a:pt x="1234494" y="171906"/>
                      <a:pt x="1189047" y="160934"/>
                      <a:pt x="1164596" y="152784"/>
                    </a:cubicBezTo>
                    <a:cubicBezTo>
                      <a:pt x="1116426" y="80528"/>
                      <a:pt x="1162171" y="130140"/>
                      <a:pt x="1093158" y="95634"/>
                    </a:cubicBezTo>
                    <a:cubicBezTo>
                      <a:pt x="1077799" y="87955"/>
                      <a:pt x="1065654" y="74738"/>
                      <a:pt x="1050296" y="67059"/>
                    </a:cubicBezTo>
                    <a:cubicBezTo>
                      <a:pt x="1036825" y="60324"/>
                      <a:pt x="1022466" y="53682"/>
                      <a:pt x="1007433" y="52771"/>
                    </a:cubicBezTo>
                    <a:cubicBezTo>
                      <a:pt x="864740" y="44123"/>
                      <a:pt x="721683" y="43246"/>
                      <a:pt x="578808" y="38484"/>
                    </a:cubicBezTo>
                    <a:cubicBezTo>
                      <a:pt x="424876" y="0"/>
                      <a:pt x="487758" y="9963"/>
                      <a:pt x="193046" y="38484"/>
                    </a:cubicBezTo>
                    <a:cubicBezTo>
                      <a:pt x="153956" y="42267"/>
                      <a:pt x="78746" y="67059"/>
                      <a:pt x="78746" y="67059"/>
                    </a:cubicBezTo>
                    <a:cubicBezTo>
                      <a:pt x="27022" y="101541"/>
                      <a:pt x="14452" y="62296"/>
                      <a:pt x="7308" y="81346"/>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2" name="Straight Arrow Connector 11"/>
          <p:cNvCxnSpPr/>
          <p:nvPr/>
        </p:nvCxnSpPr>
        <p:spPr>
          <a:xfrm>
            <a:off x="1805348" y="2797760"/>
            <a:ext cx="223934" cy="75751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036870" y="3461948"/>
            <a:ext cx="629207" cy="38549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713211" y="2054772"/>
            <a:ext cx="1831402" cy="180193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flipH="1">
            <a:off x="7773344" y="4561566"/>
            <a:ext cx="616749" cy="70850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8509230" y="528527"/>
            <a:ext cx="513471" cy="45117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9629997" y="389370"/>
            <a:ext cx="2143325" cy="210884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751373" y="2871053"/>
            <a:ext cx="1751641" cy="172346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9957518" y="5222823"/>
            <a:ext cx="1406093" cy="13834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75691" y="859068"/>
            <a:ext cx="513471" cy="34379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0" name="Oval 39"/>
          <p:cNvSpPr/>
          <p:nvPr/>
        </p:nvSpPr>
        <p:spPr>
          <a:xfrm>
            <a:off x="6259871" y="5345124"/>
            <a:ext cx="1434434" cy="14113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p:cNvCxnSpPr/>
          <p:nvPr/>
        </p:nvCxnSpPr>
        <p:spPr>
          <a:xfrm>
            <a:off x="5630566" y="2899826"/>
            <a:ext cx="845421"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7394523" y="2904052"/>
            <a:ext cx="845421"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9119698" y="2992045"/>
            <a:ext cx="660173" cy="18447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9112097" y="3847440"/>
            <a:ext cx="845421" cy="120841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351473" y="304937"/>
            <a:ext cx="3058227" cy="584775"/>
          </a:xfrm>
          <a:prstGeom prst="rect">
            <a:avLst/>
          </a:prstGeom>
          <a:noFill/>
        </p:spPr>
        <p:txBody>
          <a:bodyPr wrap="square" rtlCol="0">
            <a:spAutoFit/>
          </a:bodyPr>
          <a:lstStyle/>
          <a:p>
            <a:r>
              <a:rPr lang="en-US" sz="3200" dirty="0">
                <a:latin typeface="AR ESSENCE" panose="02000000000000000000" pitchFamily="2" charset="0"/>
              </a:rPr>
              <a:t>Plan of Salvation</a:t>
            </a:r>
          </a:p>
        </p:txBody>
      </p:sp>
    </p:spTree>
    <p:extLst>
      <p:ext uri="{BB962C8B-B14F-4D97-AF65-F5344CB8AC3E}">
        <p14:creationId xmlns:p14="http://schemas.microsoft.com/office/powerpoint/2010/main" val="2948380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load.wikimedia.org/wikipedia/commons/6/62/Stars-high-mountain-sky_-_West_Virginia_-_ForestWa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76943" y="1218913"/>
            <a:ext cx="4713514" cy="1631216"/>
          </a:xfrm>
          <a:prstGeom prst="rect">
            <a:avLst/>
          </a:prstGeom>
          <a:noFill/>
        </p:spPr>
        <p:txBody>
          <a:bodyPr wrap="square" rtlCol="0">
            <a:spAutoFit/>
          </a:bodyPr>
          <a:lstStyle/>
          <a:p>
            <a:r>
              <a:rPr lang="en-US" sz="2000" dirty="0">
                <a:solidFill>
                  <a:schemeClr val="bg1"/>
                </a:solidFill>
              </a:rPr>
              <a:t>Where did we begin?</a:t>
            </a:r>
          </a:p>
          <a:p>
            <a:r>
              <a:rPr lang="en-US" sz="2000" dirty="0">
                <a:solidFill>
                  <a:schemeClr val="bg1"/>
                </a:solidFill>
              </a:rPr>
              <a:t>What were we?</a:t>
            </a:r>
          </a:p>
          <a:p>
            <a:r>
              <a:rPr lang="en-US" sz="2000" dirty="0">
                <a:solidFill>
                  <a:schemeClr val="bg1"/>
                </a:solidFill>
              </a:rPr>
              <a:t>What is intelligence made of?</a:t>
            </a:r>
          </a:p>
          <a:p>
            <a:r>
              <a:rPr lang="en-US" sz="2000" dirty="0">
                <a:solidFill>
                  <a:schemeClr val="bg1"/>
                </a:solidFill>
              </a:rPr>
              <a:t>How long did we exist as intelligences?</a:t>
            </a:r>
          </a:p>
          <a:p>
            <a:r>
              <a:rPr lang="en-US" sz="2000" dirty="0">
                <a:solidFill>
                  <a:schemeClr val="bg1"/>
                </a:solidFill>
              </a:rPr>
              <a:t>Then what happened?</a:t>
            </a:r>
          </a:p>
        </p:txBody>
      </p:sp>
      <p:sp>
        <p:nvSpPr>
          <p:cNvPr id="4" name="TextBox 3"/>
          <p:cNvSpPr txBox="1"/>
          <p:nvPr/>
        </p:nvSpPr>
        <p:spPr>
          <a:xfrm>
            <a:off x="5998028" y="1293405"/>
            <a:ext cx="4713514" cy="1631216"/>
          </a:xfrm>
          <a:prstGeom prst="rect">
            <a:avLst/>
          </a:prstGeom>
          <a:noFill/>
        </p:spPr>
        <p:txBody>
          <a:bodyPr wrap="square" rtlCol="0">
            <a:spAutoFit/>
          </a:bodyPr>
          <a:lstStyle/>
          <a:p>
            <a:r>
              <a:rPr lang="en-US" sz="2000" dirty="0">
                <a:solidFill>
                  <a:schemeClr val="bg1"/>
                </a:solidFill>
              </a:rPr>
              <a:t>We have always existed </a:t>
            </a:r>
            <a:r>
              <a:rPr lang="en-US" sz="1200" dirty="0">
                <a:solidFill>
                  <a:schemeClr val="bg1"/>
                </a:solidFill>
              </a:rPr>
              <a:t>(D&amp;C 93:33-35) (1)</a:t>
            </a:r>
          </a:p>
          <a:p>
            <a:r>
              <a:rPr lang="en-US" sz="2000" dirty="0">
                <a:solidFill>
                  <a:schemeClr val="bg1"/>
                </a:solidFill>
              </a:rPr>
              <a:t>Intelligences</a:t>
            </a:r>
          </a:p>
          <a:p>
            <a:r>
              <a:rPr lang="en-US" sz="2000" dirty="0">
                <a:solidFill>
                  <a:schemeClr val="bg1"/>
                </a:solidFill>
              </a:rPr>
              <a:t>We don’t really know—light and truth</a:t>
            </a:r>
          </a:p>
          <a:p>
            <a:r>
              <a:rPr lang="en-US" sz="2000" dirty="0">
                <a:solidFill>
                  <a:schemeClr val="bg1"/>
                </a:solidFill>
              </a:rPr>
              <a:t>There is no beginning </a:t>
            </a:r>
            <a:r>
              <a:rPr lang="en-US" sz="1200" dirty="0">
                <a:solidFill>
                  <a:schemeClr val="bg1"/>
                </a:solidFill>
              </a:rPr>
              <a:t>(D&amp;C 93:29)</a:t>
            </a:r>
          </a:p>
          <a:p>
            <a:r>
              <a:rPr lang="en-US" sz="2000" dirty="0">
                <a:solidFill>
                  <a:schemeClr val="bg1"/>
                </a:solidFill>
              </a:rPr>
              <a:t>We were born as spirit children</a:t>
            </a:r>
          </a:p>
        </p:txBody>
      </p:sp>
      <p:sp>
        <p:nvSpPr>
          <p:cNvPr id="6" name="TextBox 5"/>
          <p:cNvSpPr txBox="1"/>
          <p:nvPr/>
        </p:nvSpPr>
        <p:spPr>
          <a:xfrm>
            <a:off x="0" y="11071"/>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In the “Real” Beginning</a:t>
            </a:r>
          </a:p>
        </p:txBody>
      </p:sp>
      <p:sp>
        <p:nvSpPr>
          <p:cNvPr id="7" name="Rectangle 6"/>
          <p:cNvSpPr/>
          <p:nvPr/>
        </p:nvSpPr>
        <p:spPr>
          <a:xfrm>
            <a:off x="1738232" y="4892049"/>
            <a:ext cx="8654143" cy="1754326"/>
          </a:xfrm>
          <a:prstGeom prst="rect">
            <a:avLst/>
          </a:prstGeom>
        </p:spPr>
        <p:txBody>
          <a:bodyPr wrap="square">
            <a:spAutoFit/>
          </a:bodyPr>
          <a:lstStyle/>
          <a:p>
            <a:pPr fontAlgn="base"/>
            <a:r>
              <a:rPr lang="en-US" b="0" i="1" dirty="0">
                <a:solidFill>
                  <a:srgbClr val="FFFF00"/>
                </a:solidFill>
                <a:effectLst/>
                <a:latin typeface="Palatino"/>
              </a:rPr>
              <a:t>Man was also in the beginning with God. Intelligence, or the light of truth, was not created or made, neither indeed can be.</a:t>
            </a:r>
          </a:p>
          <a:p>
            <a:pPr fontAlgn="base"/>
            <a:endParaRPr lang="en-US" b="0" i="1" dirty="0">
              <a:solidFill>
                <a:srgbClr val="FFFF00"/>
              </a:solidFill>
              <a:effectLst/>
              <a:latin typeface="Palatino"/>
            </a:endParaRPr>
          </a:p>
          <a:p>
            <a:pPr fontAlgn="base"/>
            <a:r>
              <a:rPr lang="en-US" b="0" i="1" dirty="0">
                <a:solidFill>
                  <a:srgbClr val="FFFF00"/>
                </a:solidFill>
                <a:effectLst/>
                <a:latin typeface="Palatino"/>
              </a:rPr>
              <a:t>All truth is independent in that sphere in which God has placed it, to act for itself, as all intelligence also; otherwise there is no existence.</a:t>
            </a:r>
          </a:p>
          <a:p>
            <a:pPr fontAlgn="base"/>
            <a:r>
              <a:rPr lang="en-US" i="1" dirty="0">
                <a:solidFill>
                  <a:srgbClr val="FFFF00"/>
                </a:solidFill>
                <a:latin typeface="Palatino"/>
              </a:rPr>
              <a:t>D&amp;C 93:29-30</a:t>
            </a:r>
            <a:endParaRPr lang="en-US" b="0" i="1" dirty="0">
              <a:solidFill>
                <a:srgbClr val="FFFF00"/>
              </a:solidFill>
              <a:effectLst/>
              <a:latin typeface="Palatino"/>
            </a:endParaRPr>
          </a:p>
        </p:txBody>
      </p:sp>
      <p:grpSp>
        <p:nvGrpSpPr>
          <p:cNvPr id="9" name="Group 15"/>
          <p:cNvGrpSpPr/>
          <p:nvPr/>
        </p:nvGrpSpPr>
        <p:grpSpPr>
          <a:xfrm>
            <a:off x="2933700" y="3116800"/>
            <a:ext cx="651474" cy="1622725"/>
            <a:chOff x="5891782" y="1905000"/>
            <a:chExt cx="1271017" cy="3165915"/>
          </a:xfrm>
          <a:solidFill>
            <a:schemeClr val="accent6">
              <a:lumMod val="75000"/>
            </a:schemeClr>
          </a:solidFill>
        </p:grpSpPr>
        <p:sp>
          <p:nvSpPr>
            <p:cNvPr id="40" name="Oval 9"/>
            <p:cNvSpPr/>
            <p:nvPr/>
          </p:nvSpPr>
          <p:spPr>
            <a:xfrm>
              <a:off x="6019800" y="19050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10"/>
            <p:cNvSpPr/>
            <p:nvPr/>
          </p:nvSpPr>
          <p:spPr>
            <a:xfrm rot="2423263">
              <a:off x="6044184" y="43851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11"/>
            <p:cNvSpPr/>
            <p:nvPr/>
          </p:nvSpPr>
          <p:spPr>
            <a:xfrm>
              <a:off x="6324600" y="2819400"/>
              <a:ext cx="381000" cy="1828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2"/>
            <p:cNvSpPr/>
            <p:nvPr/>
          </p:nvSpPr>
          <p:spPr>
            <a:xfrm rot="18657015">
              <a:off x="6600982" y="4350807"/>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13"/>
            <p:cNvSpPr/>
            <p:nvPr/>
          </p:nvSpPr>
          <p:spPr>
            <a:xfrm rot="5400000">
              <a:off x="6336791" y="2797105"/>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23"/>
          <p:cNvGrpSpPr/>
          <p:nvPr/>
        </p:nvGrpSpPr>
        <p:grpSpPr>
          <a:xfrm>
            <a:off x="3636729" y="3116800"/>
            <a:ext cx="651474" cy="1622725"/>
            <a:chOff x="7162800" y="1828800"/>
            <a:chExt cx="1271017" cy="3165915"/>
          </a:xfrm>
          <a:solidFill>
            <a:srgbClr val="FFC000"/>
          </a:solidFill>
        </p:grpSpPr>
        <p:sp>
          <p:nvSpPr>
            <p:cNvPr id="35" name="Oval 4"/>
            <p:cNvSpPr/>
            <p:nvPr/>
          </p:nvSpPr>
          <p:spPr>
            <a:xfrm>
              <a:off x="7290818" y="1828800"/>
              <a:ext cx="1016000" cy="10668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5"/>
            <p:cNvSpPr/>
            <p:nvPr/>
          </p:nvSpPr>
          <p:spPr>
            <a:xfrm rot="2423263">
              <a:off x="7315202" y="4308915"/>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6"/>
            <p:cNvSpPr/>
            <p:nvPr/>
          </p:nvSpPr>
          <p:spPr>
            <a:xfrm rot="18657015">
              <a:off x="7872000" y="4274607"/>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7"/>
            <p:cNvSpPr/>
            <p:nvPr/>
          </p:nvSpPr>
          <p:spPr>
            <a:xfrm rot="5400000">
              <a:off x="7607809" y="2720905"/>
              <a:ext cx="381000" cy="1271017"/>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8"/>
            <p:cNvSpPr/>
            <p:nvPr/>
          </p:nvSpPr>
          <p:spPr>
            <a:xfrm>
              <a:off x="7315200" y="2743200"/>
              <a:ext cx="990600" cy="1828800"/>
            </a:xfrm>
            <a:prstGeom prst="trapezoid">
              <a:avLst>
                <a:gd name="adj" fmla="val 33571"/>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5"/>
          <p:cNvGrpSpPr/>
          <p:nvPr/>
        </p:nvGrpSpPr>
        <p:grpSpPr>
          <a:xfrm>
            <a:off x="4339757" y="3116800"/>
            <a:ext cx="651474" cy="1622725"/>
            <a:chOff x="5891782" y="1905000"/>
            <a:chExt cx="1271017" cy="3165915"/>
          </a:xfrm>
          <a:solidFill>
            <a:schemeClr val="tx2">
              <a:lumMod val="60000"/>
              <a:lumOff val="40000"/>
            </a:schemeClr>
          </a:solidFill>
        </p:grpSpPr>
        <p:sp>
          <p:nvSpPr>
            <p:cNvPr id="30" name="Oval 29"/>
            <p:cNvSpPr/>
            <p:nvPr/>
          </p:nvSpPr>
          <p:spPr>
            <a:xfrm>
              <a:off x="6019800" y="19050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rot="2423263">
              <a:off x="6044184" y="43851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6324600" y="2819400"/>
              <a:ext cx="381000" cy="1828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18657015">
              <a:off x="6600982" y="43508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5400000">
              <a:off x="6336791" y="27971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23"/>
          <p:cNvGrpSpPr/>
          <p:nvPr/>
        </p:nvGrpSpPr>
        <p:grpSpPr>
          <a:xfrm>
            <a:off x="5042786" y="3116800"/>
            <a:ext cx="651474" cy="1622725"/>
            <a:chOff x="7162800" y="1828800"/>
            <a:chExt cx="1271017" cy="3165915"/>
          </a:xfrm>
          <a:solidFill>
            <a:srgbClr val="FF0000"/>
          </a:solidFill>
        </p:grpSpPr>
        <p:sp>
          <p:nvSpPr>
            <p:cNvPr id="25" name="Oval 24"/>
            <p:cNvSpPr/>
            <p:nvPr/>
          </p:nvSpPr>
          <p:spPr>
            <a:xfrm>
              <a:off x="7290818" y="18288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2423263">
              <a:off x="7315202" y="43089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18657015">
              <a:off x="7872000" y="42746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rot="5400000">
              <a:off x="7607809" y="27209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a:off x="7315200" y="2743200"/>
              <a:ext cx="990600" cy="1828800"/>
            </a:xfrm>
            <a:prstGeom prst="trapezoid">
              <a:avLst>
                <a:gd name="adj" fmla="val 33571"/>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5"/>
          <p:cNvGrpSpPr/>
          <p:nvPr/>
        </p:nvGrpSpPr>
        <p:grpSpPr>
          <a:xfrm>
            <a:off x="7883396" y="3208189"/>
            <a:ext cx="564489" cy="1406058"/>
            <a:chOff x="5891782" y="1905000"/>
            <a:chExt cx="1271017" cy="3165915"/>
          </a:xfrm>
          <a:solidFill>
            <a:srgbClr val="92D050"/>
          </a:solidFill>
        </p:grpSpPr>
        <p:sp>
          <p:nvSpPr>
            <p:cNvPr id="20" name="Oval 19"/>
            <p:cNvSpPr/>
            <p:nvPr/>
          </p:nvSpPr>
          <p:spPr>
            <a:xfrm>
              <a:off x="6019800" y="1905000"/>
              <a:ext cx="1016000" cy="10668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rot="2423263">
              <a:off x="6044184" y="4385115"/>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6324600" y="2819400"/>
              <a:ext cx="381000" cy="1828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18657015">
              <a:off x="6600982" y="4350807"/>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5400000">
              <a:off x="6336791" y="2797105"/>
              <a:ext cx="381000" cy="1271017"/>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23"/>
          <p:cNvGrpSpPr/>
          <p:nvPr/>
        </p:nvGrpSpPr>
        <p:grpSpPr>
          <a:xfrm>
            <a:off x="8586424" y="3208189"/>
            <a:ext cx="564489" cy="1406058"/>
            <a:chOff x="7162800" y="1828800"/>
            <a:chExt cx="1271017" cy="3165915"/>
          </a:xfrm>
          <a:solidFill>
            <a:srgbClr val="7030A0"/>
          </a:solidFill>
        </p:grpSpPr>
        <p:sp>
          <p:nvSpPr>
            <p:cNvPr id="15" name="Oval 14"/>
            <p:cNvSpPr/>
            <p:nvPr/>
          </p:nvSpPr>
          <p:spPr>
            <a:xfrm>
              <a:off x="7290818" y="1828800"/>
              <a:ext cx="1016000" cy="1066800"/>
            </a:xfrm>
            <a:prstGeom prst="ellipse">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2423263">
              <a:off x="7315202" y="4308915"/>
              <a:ext cx="381000" cy="685800"/>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18657015">
              <a:off x="7872000" y="4274607"/>
              <a:ext cx="381000" cy="685800"/>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5400000">
              <a:off x="7607809" y="2720905"/>
              <a:ext cx="381000" cy="1271017"/>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a:off x="7315200" y="2743200"/>
              <a:ext cx="990600" cy="1828800"/>
            </a:xfrm>
            <a:prstGeom prst="trapezoid">
              <a:avLst>
                <a:gd name="adj" fmla="val 33571"/>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5" name="Picture 2" descr="http://www.sebastien-laframboise.com/wp-content/uploads/twiz-light-bulb-li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8596" y="3168332"/>
            <a:ext cx="855991" cy="1354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9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26"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80">
                                          <p:stCondLst>
                                            <p:cond delay="0"/>
                                          </p:stCondLst>
                                        </p:cTn>
                                        <p:tgtEl>
                                          <p:spTgt spid="9"/>
                                        </p:tgtEl>
                                      </p:cBhvr>
                                    </p:animEffect>
                                    <p:anim calcmode="lin" valueType="num">
                                      <p:cBhvr>
                                        <p:cTn id="1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9" dur="26">
                                          <p:stCondLst>
                                            <p:cond delay="650"/>
                                          </p:stCondLst>
                                        </p:cTn>
                                        <p:tgtEl>
                                          <p:spTgt spid="9"/>
                                        </p:tgtEl>
                                      </p:cBhvr>
                                      <p:to x="100000" y="60000"/>
                                    </p:animScale>
                                    <p:animScale>
                                      <p:cBhvr>
                                        <p:cTn id="20" dur="166" decel="50000">
                                          <p:stCondLst>
                                            <p:cond delay="676"/>
                                          </p:stCondLst>
                                        </p:cTn>
                                        <p:tgtEl>
                                          <p:spTgt spid="9"/>
                                        </p:tgtEl>
                                      </p:cBhvr>
                                      <p:to x="100000" y="100000"/>
                                    </p:animScale>
                                    <p:animScale>
                                      <p:cBhvr>
                                        <p:cTn id="21" dur="26">
                                          <p:stCondLst>
                                            <p:cond delay="1312"/>
                                          </p:stCondLst>
                                        </p:cTn>
                                        <p:tgtEl>
                                          <p:spTgt spid="9"/>
                                        </p:tgtEl>
                                      </p:cBhvr>
                                      <p:to x="100000" y="80000"/>
                                    </p:animScale>
                                    <p:animScale>
                                      <p:cBhvr>
                                        <p:cTn id="22" dur="166" decel="50000">
                                          <p:stCondLst>
                                            <p:cond delay="1338"/>
                                          </p:stCondLst>
                                        </p:cTn>
                                        <p:tgtEl>
                                          <p:spTgt spid="9"/>
                                        </p:tgtEl>
                                      </p:cBhvr>
                                      <p:to x="100000" y="100000"/>
                                    </p:animScale>
                                    <p:animScale>
                                      <p:cBhvr>
                                        <p:cTn id="23" dur="26">
                                          <p:stCondLst>
                                            <p:cond delay="1642"/>
                                          </p:stCondLst>
                                        </p:cTn>
                                        <p:tgtEl>
                                          <p:spTgt spid="9"/>
                                        </p:tgtEl>
                                      </p:cBhvr>
                                      <p:to x="100000" y="90000"/>
                                    </p:animScale>
                                    <p:animScale>
                                      <p:cBhvr>
                                        <p:cTn id="24" dur="166" decel="50000">
                                          <p:stCondLst>
                                            <p:cond delay="1668"/>
                                          </p:stCondLst>
                                        </p:cTn>
                                        <p:tgtEl>
                                          <p:spTgt spid="9"/>
                                        </p:tgtEl>
                                      </p:cBhvr>
                                      <p:to x="100000" y="100000"/>
                                    </p:animScale>
                                    <p:animScale>
                                      <p:cBhvr>
                                        <p:cTn id="25" dur="26">
                                          <p:stCondLst>
                                            <p:cond delay="1808"/>
                                          </p:stCondLst>
                                        </p:cTn>
                                        <p:tgtEl>
                                          <p:spTgt spid="9"/>
                                        </p:tgtEl>
                                      </p:cBhvr>
                                      <p:to x="100000" y="95000"/>
                                    </p:animScale>
                                    <p:animScale>
                                      <p:cBhvr>
                                        <p:cTn id="26" dur="166" decel="50000">
                                          <p:stCondLst>
                                            <p:cond delay="1834"/>
                                          </p:stCondLst>
                                        </p:cTn>
                                        <p:tgtEl>
                                          <p:spTgt spid="9"/>
                                        </p:tgtEl>
                                      </p:cBhvr>
                                      <p:to x="100000" y="100000"/>
                                    </p:animScale>
                                  </p:childTnLst>
                                </p:cTn>
                              </p:par>
                              <p:par>
                                <p:cTn id="27" presetID="26"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80">
                                          <p:stCondLst>
                                            <p:cond delay="0"/>
                                          </p:stCondLst>
                                        </p:cTn>
                                        <p:tgtEl>
                                          <p:spTgt spid="10"/>
                                        </p:tgtEl>
                                      </p:cBhvr>
                                    </p:animEffect>
                                    <p:anim calcmode="lin" valueType="num">
                                      <p:cBhvr>
                                        <p:cTn id="3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5" dur="26">
                                          <p:stCondLst>
                                            <p:cond delay="650"/>
                                          </p:stCondLst>
                                        </p:cTn>
                                        <p:tgtEl>
                                          <p:spTgt spid="10"/>
                                        </p:tgtEl>
                                      </p:cBhvr>
                                      <p:to x="100000" y="60000"/>
                                    </p:animScale>
                                    <p:animScale>
                                      <p:cBhvr>
                                        <p:cTn id="36" dur="166" decel="50000">
                                          <p:stCondLst>
                                            <p:cond delay="676"/>
                                          </p:stCondLst>
                                        </p:cTn>
                                        <p:tgtEl>
                                          <p:spTgt spid="10"/>
                                        </p:tgtEl>
                                      </p:cBhvr>
                                      <p:to x="100000" y="100000"/>
                                    </p:animScale>
                                    <p:animScale>
                                      <p:cBhvr>
                                        <p:cTn id="37" dur="26">
                                          <p:stCondLst>
                                            <p:cond delay="1312"/>
                                          </p:stCondLst>
                                        </p:cTn>
                                        <p:tgtEl>
                                          <p:spTgt spid="10"/>
                                        </p:tgtEl>
                                      </p:cBhvr>
                                      <p:to x="100000" y="80000"/>
                                    </p:animScale>
                                    <p:animScale>
                                      <p:cBhvr>
                                        <p:cTn id="38" dur="166" decel="50000">
                                          <p:stCondLst>
                                            <p:cond delay="1338"/>
                                          </p:stCondLst>
                                        </p:cTn>
                                        <p:tgtEl>
                                          <p:spTgt spid="10"/>
                                        </p:tgtEl>
                                      </p:cBhvr>
                                      <p:to x="100000" y="100000"/>
                                    </p:animScale>
                                    <p:animScale>
                                      <p:cBhvr>
                                        <p:cTn id="39" dur="26">
                                          <p:stCondLst>
                                            <p:cond delay="1642"/>
                                          </p:stCondLst>
                                        </p:cTn>
                                        <p:tgtEl>
                                          <p:spTgt spid="10"/>
                                        </p:tgtEl>
                                      </p:cBhvr>
                                      <p:to x="100000" y="90000"/>
                                    </p:animScale>
                                    <p:animScale>
                                      <p:cBhvr>
                                        <p:cTn id="40" dur="166" decel="50000">
                                          <p:stCondLst>
                                            <p:cond delay="1668"/>
                                          </p:stCondLst>
                                        </p:cTn>
                                        <p:tgtEl>
                                          <p:spTgt spid="10"/>
                                        </p:tgtEl>
                                      </p:cBhvr>
                                      <p:to x="100000" y="100000"/>
                                    </p:animScale>
                                    <p:animScale>
                                      <p:cBhvr>
                                        <p:cTn id="41" dur="26">
                                          <p:stCondLst>
                                            <p:cond delay="1808"/>
                                          </p:stCondLst>
                                        </p:cTn>
                                        <p:tgtEl>
                                          <p:spTgt spid="10"/>
                                        </p:tgtEl>
                                      </p:cBhvr>
                                      <p:to x="100000" y="95000"/>
                                    </p:animScale>
                                    <p:animScale>
                                      <p:cBhvr>
                                        <p:cTn id="42" dur="166" decel="50000">
                                          <p:stCondLst>
                                            <p:cond delay="1834"/>
                                          </p:stCondLst>
                                        </p:cTn>
                                        <p:tgtEl>
                                          <p:spTgt spid="10"/>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childTnLst>
                                </p:cTn>
                              </p:par>
                              <p:par>
                                <p:cTn id="47" presetID="10" presetClass="exit" presetSubtype="0" fill="hold" nodeType="withEffect">
                                  <p:stCondLst>
                                    <p:cond delay="0"/>
                                  </p:stCondLst>
                                  <p:childTnLst>
                                    <p:animEffect transition="out" filter="fade">
                                      <p:cBhvr>
                                        <p:cTn id="48" dur="500"/>
                                        <p:tgtEl>
                                          <p:spTgt spid="3">
                                            <p:txEl>
                                              <p:pRg st="0" end="0"/>
                                            </p:txEl>
                                          </p:spTgt>
                                        </p:tgtEl>
                                      </p:cBhvr>
                                    </p:animEffect>
                                    <p:set>
                                      <p:cBhvr>
                                        <p:cTn id="49" dur="1" fill="hold">
                                          <p:stCondLst>
                                            <p:cond delay="499"/>
                                          </p:stCondLst>
                                        </p:cTn>
                                        <p:tgtEl>
                                          <p:spTgt spid="3">
                                            <p:txEl>
                                              <p:pRg st="0" end="0"/>
                                            </p:txEl>
                                          </p:spTgt>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4">
                                            <p:txEl>
                                              <p:pRg st="0" end="0"/>
                                            </p:txEl>
                                          </p:spTgt>
                                        </p:tgtEl>
                                      </p:cBhvr>
                                    </p:animEffect>
                                    <p:set>
                                      <p:cBhvr>
                                        <p:cTn id="52"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xEl>
                                              <p:pRg st="1" end="1"/>
                                            </p:txEl>
                                          </p:spTgt>
                                        </p:tgtEl>
                                        <p:attrNameLst>
                                          <p:attrName>style.visibility</p:attrName>
                                        </p:attrNameLst>
                                      </p:cBhvr>
                                      <p:to>
                                        <p:strVal val="visible"/>
                                      </p:to>
                                    </p:set>
                                  </p:childTnLst>
                                </p:cTn>
                              </p:par>
                              <p:par>
                                <p:cTn id="57" presetID="26" presetClass="entr" presetSubtype="0"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down)">
                                      <p:cBhvr>
                                        <p:cTn id="59" dur="580">
                                          <p:stCondLst>
                                            <p:cond delay="0"/>
                                          </p:stCondLst>
                                        </p:cTn>
                                        <p:tgtEl>
                                          <p:spTgt spid="11"/>
                                        </p:tgtEl>
                                      </p:cBhvr>
                                    </p:animEffect>
                                    <p:anim calcmode="lin" valueType="num">
                                      <p:cBhvr>
                                        <p:cTn id="6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5" dur="26">
                                          <p:stCondLst>
                                            <p:cond delay="650"/>
                                          </p:stCondLst>
                                        </p:cTn>
                                        <p:tgtEl>
                                          <p:spTgt spid="11"/>
                                        </p:tgtEl>
                                      </p:cBhvr>
                                      <p:to x="100000" y="60000"/>
                                    </p:animScale>
                                    <p:animScale>
                                      <p:cBhvr>
                                        <p:cTn id="66" dur="166" decel="50000">
                                          <p:stCondLst>
                                            <p:cond delay="676"/>
                                          </p:stCondLst>
                                        </p:cTn>
                                        <p:tgtEl>
                                          <p:spTgt spid="11"/>
                                        </p:tgtEl>
                                      </p:cBhvr>
                                      <p:to x="100000" y="100000"/>
                                    </p:animScale>
                                    <p:animScale>
                                      <p:cBhvr>
                                        <p:cTn id="67" dur="26">
                                          <p:stCondLst>
                                            <p:cond delay="1312"/>
                                          </p:stCondLst>
                                        </p:cTn>
                                        <p:tgtEl>
                                          <p:spTgt spid="11"/>
                                        </p:tgtEl>
                                      </p:cBhvr>
                                      <p:to x="100000" y="80000"/>
                                    </p:animScale>
                                    <p:animScale>
                                      <p:cBhvr>
                                        <p:cTn id="68" dur="166" decel="50000">
                                          <p:stCondLst>
                                            <p:cond delay="1338"/>
                                          </p:stCondLst>
                                        </p:cTn>
                                        <p:tgtEl>
                                          <p:spTgt spid="11"/>
                                        </p:tgtEl>
                                      </p:cBhvr>
                                      <p:to x="100000" y="100000"/>
                                    </p:animScale>
                                    <p:animScale>
                                      <p:cBhvr>
                                        <p:cTn id="69" dur="26">
                                          <p:stCondLst>
                                            <p:cond delay="1642"/>
                                          </p:stCondLst>
                                        </p:cTn>
                                        <p:tgtEl>
                                          <p:spTgt spid="11"/>
                                        </p:tgtEl>
                                      </p:cBhvr>
                                      <p:to x="100000" y="90000"/>
                                    </p:animScale>
                                    <p:animScale>
                                      <p:cBhvr>
                                        <p:cTn id="70" dur="166" decel="50000">
                                          <p:stCondLst>
                                            <p:cond delay="1668"/>
                                          </p:stCondLst>
                                        </p:cTn>
                                        <p:tgtEl>
                                          <p:spTgt spid="11"/>
                                        </p:tgtEl>
                                      </p:cBhvr>
                                      <p:to x="100000" y="100000"/>
                                    </p:animScale>
                                    <p:animScale>
                                      <p:cBhvr>
                                        <p:cTn id="71" dur="26">
                                          <p:stCondLst>
                                            <p:cond delay="1808"/>
                                          </p:stCondLst>
                                        </p:cTn>
                                        <p:tgtEl>
                                          <p:spTgt spid="11"/>
                                        </p:tgtEl>
                                      </p:cBhvr>
                                      <p:to x="100000" y="95000"/>
                                    </p:animScale>
                                    <p:animScale>
                                      <p:cBhvr>
                                        <p:cTn id="72" dur="166" decel="50000">
                                          <p:stCondLst>
                                            <p:cond delay="1834"/>
                                          </p:stCondLst>
                                        </p:cTn>
                                        <p:tgtEl>
                                          <p:spTgt spid="11"/>
                                        </p:tgtEl>
                                      </p:cBhvr>
                                      <p:to x="100000" y="100000"/>
                                    </p:animScale>
                                  </p:childTnLst>
                                </p:cTn>
                              </p:par>
                              <p:par>
                                <p:cTn id="73" presetID="26" presetClass="entr" presetSubtype="0" fill="hold"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down)">
                                      <p:cBhvr>
                                        <p:cTn id="75" dur="580">
                                          <p:stCondLst>
                                            <p:cond delay="0"/>
                                          </p:stCondLst>
                                        </p:cTn>
                                        <p:tgtEl>
                                          <p:spTgt spid="12"/>
                                        </p:tgtEl>
                                      </p:cBhvr>
                                    </p:animEffect>
                                    <p:anim calcmode="lin" valueType="num">
                                      <p:cBhvr>
                                        <p:cTn id="7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1" dur="26">
                                          <p:stCondLst>
                                            <p:cond delay="650"/>
                                          </p:stCondLst>
                                        </p:cTn>
                                        <p:tgtEl>
                                          <p:spTgt spid="12"/>
                                        </p:tgtEl>
                                      </p:cBhvr>
                                      <p:to x="100000" y="60000"/>
                                    </p:animScale>
                                    <p:animScale>
                                      <p:cBhvr>
                                        <p:cTn id="82" dur="166" decel="50000">
                                          <p:stCondLst>
                                            <p:cond delay="676"/>
                                          </p:stCondLst>
                                        </p:cTn>
                                        <p:tgtEl>
                                          <p:spTgt spid="12"/>
                                        </p:tgtEl>
                                      </p:cBhvr>
                                      <p:to x="100000" y="100000"/>
                                    </p:animScale>
                                    <p:animScale>
                                      <p:cBhvr>
                                        <p:cTn id="83" dur="26">
                                          <p:stCondLst>
                                            <p:cond delay="1312"/>
                                          </p:stCondLst>
                                        </p:cTn>
                                        <p:tgtEl>
                                          <p:spTgt spid="12"/>
                                        </p:tgtEl>
                                      </p:cBhvr>
                                      <p:to x="100000" y="80000"/>
                                    </p:animScale>
                                    <p:animScale>
                                      <p:cBhvr>
                                        <p:cTn id="84" dur="166" decel="50000">
                                          <p:stCondLst>
                                            <p:cond delay="1338"/>
                                          </p:stCondLst>
                                        </p:cTn>
                                        <p:tgtEl>
                                          <p:spTgt spid="12"/>
                                        </p:tgtEl>
                                      </p:cBhvr>
                                      <p:to x="100000" y="100000"/>
                                    </p:animScale>
                                    <p:animScale>
                                      <p:cBhvr>
                                        <p:cTn id="85" dur="26">
                                          <p:stCondLst>
                                            <p:cond delay="1642"/>
                                          </p:stCondLst>
                                        </p:cTn>
                                        <p:tgtEl>
                                          <p:spTgt spid="12"/>
                                        </p:tgtEl>
                                      </p:cBhvr>
                                      <p:to x="100000" y="90000"/>
                                    </p:animScale>
                                    <p:animScale>
                                      <p:cBhvr>
                                        <p:cTn id="86" dur="166" decel="50000">
                                          <p:stCondLst>
                                            <p:cond delay="1668"/>
                                          </p:stCondLst>
                                        </p:cTn>
                                        <p:tgtEl>
                                          <p:spTgt spid="12"/>
                                        </p:tgtEl>
                                      </p:cBhvr>
                                      <p:to x="100000" y="100000"/>
                                    </p:animScale>
                                    <p:animScale>
                                      <p:cBhvr>
                                        <p:cTn id="87" dur="26">
                                          <p:stCondLst>
                                            <p:cond delay="1808"/>
                                          </p:stCondLst>
                                        </p:cTn>
                                        <p:tgtEl>
                                          <p:spTgt spid="12"/>
                                        </p:tgtEl>
                                      </p:cBhvr>
                                      <p:to x="100000" y="95000"/>
                                    </p:animScale>
                                    <p:animScale>
                                      <p:cBhvr>
                                        <p:cTn id="88" dur="166" decel="50000">
                                          <p:stCondLst>
                                            <p:cond delay="1834"/>
                                          </p:stCondLst>
                                        </p:cTn>
                                        <p:tgtEl>
                                          <p:spTgt spid="12"/>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3">
                                            <p:txEl>
                                              <p:pRg st="2" end="2"/>
                                            </p:txEl>
                                          </p:spTgt>
                                        </p:tgtEl>
                                        <p:attrNameLst>
                                          <p:attrName>style.visibility</p:attrName>
                                        </p:attrNameLst>
                                      </p:cBhvr>
                                      <p:to>
                                        <p:strVal val="visible"/>
                                      </p:to>
                                    </p:set>
                                  </p:childTnLst>
                                </p:cTn>
                              </p:par>
                              <p:par>
                                <p:cTn id="93" presetID="10" presetClass="exit" presetSubtype="0" fill="hold" nodeType="withEffect">
                                  <p:stCondLst>
                                    <p:cond delay="0"/>
                                  </p:stCondLst>
                                  <p:childTnLst>
                                    <p:animEffect transition="out" filter="fade">
                                      <p:cBhvr>
                                        <p:cTn id="94" dur="500"/>
                                        <p:tgtEl>
                                          <p:spTgt spid="3">
                                            <p:txEl>
                                              <p:pRg st="1" end="1"/>
                                            </p:txEl>
                                          </p:spTgt>
                                        </p:tgtEl>
                                      </p:cBhvr>
                                    </p:animEffect>
                                    <p:set>
                                      <p:cBhvr>
                                        <p:cTn id="95" dur="1" fill="hold">
                                          <p:stCondLst>
                                            <p:cond delay="499"/>
                                          </p:stCondLst>
                                        </p:cTn>
                                        <p:tgtEl>
                                          <p:spTgt spid="3">
                                            <p:txEl>
                                              <p:pRg st="1" end="1"/>
                                            </p:txEl>
                                          </p:spTgt>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4">
                                            <p:txEl>
                                              <p:pRg st="1" end="1"/>
                                            </p:txEl>
                                          </p:spTgt>
                                        </p:tgtEl>
                                      </p:cBhvr>
                                    </p:animEffect>
                                    <p:set>
                                      <p:cBhvr>
                                        <p:cTn id="98" dur="1" fill="hold">
                                          <p:stCondLst>
                                            <p:cond delay="499"/>
                                          </p:stCondLst>
                                        </p:cTn>
                                        <p:tgtEl>
                                          <p:spTgt spid="4">
                                            <p:txEl>
                                              <p:pRg st="1" end="1"/>
                                            </p:txEl>
                                          </p:spTgt>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4">
                                            <p:txEl>
                                              <p:pRg st="2" end="2"/>
                                            </p:txEl>
                                          </p:spTgt>
                                        </p:tgtEl>
                                        <p:attrNameLst>
                                          <p:attrName>style.visibility</p:attrName>
                                        </p:attrNameLst>
                                      </p:cBhvr>
                                      <p:to>
                                        <p:strVal val="visible"/>
                                      </p:to>
                                    </p:set>
                                  </p:childTnLst>
                                </p:cTn>
                              </p:par>
                              <p:par>
                                <p:cTn id="103" presetID="53" presetClass="entr" presetSubtype="16" fill="hold" nodeType="withEffect">
                                  <p:stCondLst>
                                    <p:cond delay="0"/>
                                  </p:stCondLst>
                                  <p:childTnLst>
                                    <p:set>
                                      <p:cBhvr>
                                        <p:cTn id="104" dur="1" fill="hold">
                                          <p:stCondLst>
                                            <p:cond delay="0"/>
                                          </p:stCondLst>
                                        </p:cTn>
                                        <p:tgtEl>
                                          <p:spTgt spid="45"/>
                                        </p:tgtEl>
                                        <p:attrNameLst>
                                          <p:attrName>style.visibility</p:attrName>
                                        </p:attrNameLst>
                                      </p:cBhvr>
                                      <p:to>
                                        <p:strVal val="visible"/>
                                      </p:to>
                                    </p:set>
                                    <p:anim calcmode="lin" valueType="num">
                                      <p:cBhvr>
                                        <p:cTn id="105" dur="500" fill="hold"/>
                                        <p:tgtEl>
                                          <p:spTgt spid="45"/>
                                        </p:tgtEl>
                                        <p:attrNameLst>
                                          <p:attrName>ppt_w</p:attrName>
                                        </p:attrNameLst>
                                      </p:cBhvr>
                                      <p:tavLst>
                                        <p:tav tm="0">
                                          <p:val>
                                            <p:fltVal val="0"/>
                                          </p:val>
                                        </p:tav>
                                        <p:tav tm="100000">
                                          <p:val>
                                            <p:strVal val="#ppt_w"/>
                                          </p:val>
                                        </p:tav>
                                      </p:tavLst>
                                    </p:anim>
                                    <p:anim calcmode="lin" valueType="num">
                                      <p:cBhvr>
                                        <p:cTn id="106" dur="500" fill="hold"/>
                                        <p:tgtEl>
                                          <p:spTgt spid="45"/>
                                        </p:tgtEl>
                                        <p:attrNameLst>
                                          <p:attrName>ppt_h</p:attrName>
                                        </p:attrNameLst>
                                      </p:cBhvr>
                                      <p:tavLst>
                                        <p:tav tm="0">
                                          <p:val>
                                            <p:fltVal val="0"/>
                                          </p:val>
                                        </p:tav>
                                        <p:tav tm="100000">
                                          <p:val>
                                            <p:strVal val="#ppt_h"/>
                                          </p:val>
                                        </p:tav>
                                      </p:tavLst>
                                    </p:anim>
                                    <p:animEffect transition="in" filter="fade">
                                      <p:cBhvr>
                                        <p:cTn id="107" dur="500"/>
                                        <p:tgtEl>
                                          <p:spTgt spid="45"/>
                                        </p:tgtEl>
                                      </p:cBhvr>
                                    </p:animEffec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nodeType="clickEffect">
                                  <p:stCondLst>
                                    <p:cond delay="0"/>
                                  </p:stCondLst>
                                  <p:childTnLst>
                                    <p:set>
                                      <p:cBhvr>
                                        <p:cTn id="111" dur="1" fill="hold">
                                          <p:stCondLst>
                                            <p:cond delay="0"/>
                                          </p:stCondLst>
                                        </p:cTn>
                                        <p:tgtEl>
                                          <p:spTgt spid="3">
                                            <p:txEl>
                                              <p:pRg st="3" end="3"/>
                                            </p:txEl>
                                          </p:spTgt>
                                        </p:tgtEl>
                                        <p:attrNameLst>
                                          <p:attrName>style.visibility</p:attrName>
                                        </p:attrNameLst>
                                      </p:cBhvr>
                                      <p:to>
                                        <p:strVal val="visible"/>
                                      </p:to>
                                    </p:set>
                                  </p:childTnLst>
                                </p:cTn>
                              </p:par>
                              <p:par>
                                <p:cTn id="112" presetID="10" presetClass="exit" presetSubtype="0" fill="hold" nodeType="withEffect">
                                  <p:stCondLst>
                                    <p:cond delay="0"/>
                                  </p:stCondLst>
                                  <p:childTnLst>
                                    <p:animEffect transition="out" filter="fade">
                                      <p:cBhvr>
                                        <p:cTn id="113" dur="500"/>
                                        <p:tgtEl>
                                          <p:spTgt spid="3">
                                            <p:txEl>
                                              <p:pRg st="2" end="2"/>
                                            </p:txEl>
                                          </p:spTgt>
                                        </p:tgtEl>
                                      </p:cBhvr>
                                    </p:animEffect>
                                    <p:set>
                                      <p:cBhvr>
                                        <p:cTn id="114" dur="1" fill="hold">
                                          <p:stCondLst>
                                            <p:cond delay="499"/>
                                          </p:stCondLst>
                                        </p:cTn>
                                        <p:tgtEl>
                                          <p:spTgt spid="3">
                                            <p:txEl>
                                              <p:pRg st="2" end="2"/>
                                            </p:txEl>
                                          </p:spTgt>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
                                        <p:tgtEl>
                                          <p:spTgt spid="4">
                                            <p:txEl>
                                              <p:pRg st="2" end="2"/>
                                            </p:txEl>
                                          </p:spTgt>
                                        </p:tgtEl>
                                      </p:cBhvr>
                                    </p:animEffect>
                                    <p:set>
                                      <p:cBhvr>
                                        <p:cTn id="117" dur="1" fill="hold">
                                          <p:stCondLst>
                                            <p:cond delay="499"/>
                                          </p:stCondLst>
                                        </p:cTn>
                                        <p:tgtEl>
                                          <p:spTgt spid="4">
                                            <p:txEl>
                                              <p:pRg st="2" end="2"/>
                                            </p:txEl>
                                          </p:spTgt>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nodeType="clickEffect">
                                  <p:stCondLst>
                                    <p:cond delay="0"/>
                                  </p:stCondLst>
                                  <p:childTnLst>
                                    <p:set>
                                      <p:cBhvr>
                                        <p:cTn id="125" dur="1" fill="hold">
                                          <p:stCondLst>
                                            <p:cond delay="0"/>
                                          </p:stCondLst>
                                        </p:cTn>
                                        <p:tgtEl>
                                          <p:spTgt spid="3">
                                            <p:txEl>
                                              <p:pRg st="4" end="4"/>
                                            </p:txEl>
                                          </p:spTgt>
                                        </p:tgtEl>
                                        <p:attrNameLst>
                                          <p:attrName>style.visibility</p:attrName>
                                        </p:attrNameLst>
                                      </p:cBhvr>
                                      <p:to>
                                        <p:strVal val="visible"/>
                                      </p:to>
                                    </p:set>
                                  </p:childTnLst>
                                </p:cTn>
                              </p:par>
                              <p:par>
                                <p:cTn id="126" presetID="10" presetClass="exit" presetSubtype="0" fill="hold" nodeType="withEffect">
                                  <p:stCondLst>
                                    <p:cond delay="0"/>
                                  </p:stCondLst>
                                  <p:childTnLst>
                                    <p:animEffect transition="out" filter="fade">
                                      <p:cBhvr>
                                        <p:cTn id="127" dur="500"/>
                                        <p:tgtEl>
                                          <p:spTgt spid="3">
                                            <p:txEl>
                                              <p:pRg st="3" end="3"/>
                                            </p:txEl>
                                          </p:spTgt>
                                        </p:tgtEl>
                                      </p:cBhvr>
                                    </p:animEffect>
                                    <p:set>
                                      <p:cBhvr>
                                        <p:cTn id="128" dur="1" fill="hold">
                                          <p:stCondLst>
                                            <p:cond delay="499"/>
                                          </p:stCondLst>
                                        </p:cTn>
                                        <p:tgtEl>
                                          <p:spTgt spid="3">
                                            <p:txEl>
                                              <p:pRg st="3" end="3"/>
                                            </p:txEl>
                                          </p:spTgt>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4">
                                            <p:txEl>
                                              <p:pRg st="3" end="3"/>
                                            </p:txEl>
                                          </p:spTgt>
                                        </p:tgtEl>
                                      </p:cBhvr>
                                    </p:animEffect>
                                    <p:set>
                                      <p:cBhvr>
                                        <p:cTn id="131" dur="1" fill="hold">
                                          <p:stCondLst>
                                            <p:cond delay="499"/>
                                          </p:stCondLst>
                                        </p:cTn>
                                        <p:tgtEl>
                                          <p:spTgt spid="4">
                                            <p:txEl>
                                              <p:pRg st="3" end="3"/>
                                            </p:txEl>
                                          </p:spTgt>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nodeType="clickEffect">
                                  <p:stCondLst>
                                    <p:cond delay="0"/>
                                  </p:stCondLst>
                                  <p:childTnLst>
                                    <p:set>
                                      <p:cBhvr>
                                        <p:cTn id="135" dur="1" fill="hold">
                                          <p:stCondLst>
                                            <p:cond delay="0"/>
                                          </p:stCondLst>
                                        </p:cTn>
                                        <p:tgtEl>
                                          <p:spTgt spid="4">
                                            <p:txEl>
                                              <p:pRg st="4" end="4"/>
                                            </p:txEl>
                                          </p:spTgt>
                                        </p:tgtEl>
                                        <p:attrNameLst>
                                          <p:attrName>style.visibility</p:attrName>
                                        </p:attrNameLst>
                                      </p:cBhvr>
                                      <p:to>
                                        <p:strVal val="visible"/>
                                      </p:to>
                                    </p:set>
                                  </p:childTnLst>
                                </p:cTn>
                              </p:par>
                              <p:par>
                                <p:cTn id="136" presetID="26" presetClass="entr" presetSubtype="0" fill="hold" nodeType="withEffect">
                                  <p:stCondLst>
                                    <p:cond delay="0"/>
                                  </p:stCondLst>
                                  <p:childTnLst>
                                    <p:set>
                                      <p:cBhvr>
                                        <p:cTn id="137" dur="1" fill="hold">
                                          <p:stCondLst>
                                            <p:cond delay="0"/>
                                          </p:stCondLst>
                                        </p:cTn>
                                        <p:tgtEl>
                                          <p:spTgt spid="13"/>
                                        </p:tgtEl>
                                        <p:attrNameLst>
                                          <p:attrName>style.visibility</p:attrName>
                                        </p:attrNameLst>
                                      </p:cBhvr>
                                      <p:to>
                                        <p:strVal val="visible"/>
                                      </p:to>
                                    </p:set>
                                    <p:animEffect transition="in" filter="wipe(down)">
                                      <p:cBhvr>
                                        <p:cTn id="138" dur="580">
                                          <p:stCondLst>
                                            <p:cond delay="0"/>
                                          </p:stCondLst>
                                        </p:cTn>
                                        <p:tgtEl>
                                          <p:spTgt spid="13"/>
                                        </p:tgtEl>
                                      </p:cBhvr>
                                    </p:animEffect>
                                    <p:anim calcmode="lin" valueType="num">
                                      <p:cBhvr>
                                        <p:cTn id="13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4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4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4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44" dur="26">
                                          <p:stCondLst>
                                            <p:cond delay="650"/>
                                          </p:stCondLst>
                                        </p:cTn>
                                        <p:tgtEl>
                                          <p:spTgt spid="13"/>
                                        </p:tgtEl>
                                      </p:cBhvr>
                                      <p:to x="100000" y="60000"/>
                                    </p:animScale>
                                    <p:animScale>
                                      <p:cBhvr>
                                        <p:cTn id="145" dur="166" decel="50000">
                                          <p:stCondLst>
                                            <p:cond delay="676"/>
                                          </p:stCondLst>
                                        </p:cTn>
                                        <p:tgtEl>
                                          <p:spTgt spid="13"/>
                                        </p:tgtEl>
                                      </p:cBhvr>
                                      <p:to x="100000" y="100000"/>
                                    </p:animScale>
                                    <p:animScale>
                                      <p:cBhvr>
                                        <p:cTn id="146" dur="26">
                                          <p:stCondLst>
                                            <p:cond delay="1312"/>
                                          </p:stCondLst>
                                        </p:cTn>
                                        <p:tgtEl>
                                          <p:spTgt spid="13"/>
                                        </p:tgtEl>
                                      </p:cBhvr>
                                      <p:to x="100000" y="80000"/>
                                    </p:animScale>
                                    <p:animScale>
                                      <p:cBhvr>
                                        <p:cTn id="147" dur="166" decel="50000">
                                          <p:stCondLst>
                                            <p:cond delay="1338"/>
                                          </p:stCondLst>
                                        </p:cTn>
                                        <p:tgtEl>
                                          <p:spTgt spid="13"/>
                                        </p:tgtEl>
                                      </p:cBhvr>
                                      <p:to x="100000" y="100000"/>
                                    </p:animScale>
                                    <p:animScale>
                                      <p:cBhvr>
                                        <p:cTn id="148" dur="26">
                                          <p:stCondLst>
                                            <p:cond delay="1642"/>
                                          </p:stCondLst>
                                        </p:cTn>
                                        <p:tgtEl>
                                          <p:spTgt spid="13"/>
                                        </p:tgtEl>
                                      </p:cBhvr>
                                      <p:to x="100000" y="90000"/>
                                    </p:animScale>
                                    <p:animScale>
                                      <p:cBhvr>
                                        <p:cTn id="149" dur="166" decel="50000">
                                          <p:stCondLst>
                                            <p:cond delay="1668"/>
                                          </p:stCondLst>
                                        </p:cTn>
                                        <p:tgtEl>
                                          <p:spTgt spid="13"/>
                                        </p:tgtEl>
                                      </p:cBhvr>
                                      <p:to x="100000" y="100000"/>
                                    </p:animScale>
                                    <p:animScale>
                                      <p:cBhvr>
                                        <p:cTn id="150" dur="26">
                                          <p:stCondLst>
                                            <p:cond delay="1808"/>
                                          </p:stCondLst>
                                        </p:cTn>
                                        <p:tgtEl>
                                          <p:spTgt spid="13"/>
                                        </p:tgtEl>
                                      </p:cBhvr>
                                      <p:to x="100000" y="95000"/>
                                    </p:animScale>
                                    <p:animScale>
                                      <p:cBhvr>
                                        <p:cTn id="151" dur="166" decel="50000">
                                          <p:stCondLst>
                                            <p:cond delay="1834"/>
                                          </p:stCondLst>
                                        </p:cTn>
                                        <p:tgtEl>
                                          <p:spTgt spid="13"/>
                                        </p:tgtEl>
                                      </p:cBhvr>
                                      <p:to x="100000" y="100000"/>
                                    </p:animScale>
                                  </p:childTnLst>
                                </p:cTn>
                              </p:par>
                              <p:par>
                                <p:cTn id="152" presetID="26" presetClass="entr" presetSubtype="0" fill="hold" nodeType="withEffect">
                                  <p:stCondLst>
                                    <p:cond delay="0"/>
                                  </p:stCondLst>
                                  <p:childTnLst>
                                    <p:set>
                                      <p:cBhvr>
                                        <p:cTn id="153" dur="1" fill="hold">
                                          <p:stCondLst>
                                            <p:cond delay="0"/>
                                          </p:stCondLst>
                                        </p:cTn>
                                        <p:tgtEl>
                                          <p:spTgt spid="14"/>
                                        </p:tgtEl>
                                        <p:attrNameLst>
                                          <p:attrName>style.visibility</p:attrName>
                                        </p:attrNameLst>
                                      </p:cBhvr>
                                      <p:to>
                                        <p:strVal val="visible"/>
                                      </p:to>
                                    </p:set>
                                    <p:animEffect transition="in" filter="wipe(down)">
                                      <p:cBhvr>
                                        <p:cTn id="154" dur="580">
                                          <p:stCondLst>
                                            <p:cond delay="0"/>
                                          </p:stCondLst>
                                        </p:cTn>
                                        <p:tgtEl>
                                          <p:spTgt spid="14"/>
                                        </p:tgtEl>
                                      </p:cBhvr>
                                    </p:animEffect>
                                    <p:anim calcmode="lin" valueType="num">
                                      <p:cBhvr>
                                        <p:cTn id="15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5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5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5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5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60" dur="26">
                                          <p:stCondLst>
                                            <p:cond delay="650"/>
                                          </p:stCondLst>
                                        </p:cTn>
                                        <p:tgtEl>
                                          <p:spTgt spid="14"/>
                                        </p:tgtEl>
                                      </p:cBhvr>
                                      <p:to x="100000" y="60000"/>
                                    </p:animScale>
                                    <p:animScale>
                                      <p:cBhvr>
                                        <p:cTn id="161" dur="166" decel="50000">
                                          <p:stCondLst>
                                            <p:cond delay="676"/>
                                          </p:stCondLst>
                                        </p:cTn>
                                        <p:tgtEl>
                                          <p:spTgt spid="14"/>
                                        </p:tgtEl>
                                      </p:cBhvr>
                                      <p:to x="100000" y="100000"/>
                                    </p:animScale>
                                    <p:animScale>
                                      <p:cBhvr>
                                        <p:cTn id="162" dur="26">
                                          <p:stCondLst>
                                            <p:cond delay="1312"/>
                                          </p:stCondLst>
                                        </p:cTn>
                                        <p:tgtEl>
                                          <p:spTgt spid="14"/>
                                        </p:tgtEl>
                                      </p:cBhvr>
                                      <p:to x="100000" y="80000"/>
                                    </p:animScale>
                                    <p:animScale>
                                      <p:cBhvr>
                                        <p:cTn id="163" dur="166" decel="50000">
                                          <p:stCondLst>
                                            <p:cond delay="1338"/>
                                          </p:stCondLst>
                                        </p:cTn>
                                        <p:tgtEl>
                                          <p:spTgt spid="14"/>
                                        </p:tgtEl>
                                      </p:cBhvr>
                                      <p:to x="100000" y="100000"/>
                                    </p:animScale>
                                    <p:animScale>
                                      <p:cBhvr>
                                        <p:cTn id="164" dur="26">
                                          <p:stCondLst>
                                            <p:cond delay="1642"/>
                                          </p:stCondLst>
                                        </p:cTn>
                                        <p:tgtEl>
                                          <p:spTgt spid="14"/>
                                        </p:tgtEl>
                                      </p:cBhvr>
                                      <p:to x="100000" y="90000"/>
                                    </p:animScale>
                                    <p:animScale>
                                      <p:cBhvr>
                                        <p:cTn id="165" dur="166" decel="50000">
                                          <p:stCondLst>
                                            <p:cond delay="1668"/>
                                          </p:stCondLst>
                                        </p:cTn>
                                        <p:tgtEl>
                                          <p:spTgt spid="14"/>
                                        </p:tgtEl>
                                      </p:cBhvr>
                                      <p:to x="100000" y="100000"/>
                                    </p:animScale>
                                    <p:animScale>
                                      <p:cBhvr>
                                        <p:cTn id="166" dur="26">
                                          <p:stCondLst>
                                            <p:cond delay="1808"/>
                                          </p:stCondLst>
                                        </p:cTn>
                                        <p:tgtEl>
                                          <p:spTgt spid="14"/>
                                        </p:tgtEl>
                                      </p:cBhvr>
                                      <p:to x="100000" y="95000"/>
                                    </p:animScale>
                                    <p:animScale>
                                      <p:cBhvr>
                                        <p:cTn id="167" dur="166" decel="50000">
                                          <p:stCondLst>
                                            <p:cond delay="1834"/>
                                          </p:stCondLst>
                                        </p:cTn>
                                        <p:tgtEl>
                                          <p:spTgt spid="14"/>
                                        </p:tgtEl>
                                      </p:cBhvr>
                                      <p:to x="100000" y="100000"/>
                                    </p:animScale>
                                  </p:childTnLst>
                                </p:cTn>
                              </p:par>
                            </p:childTnLst>
                          </p:cTn>
                        </p:par>
                      </p:childTnLst>
                    </p:cTn>
                  </p:par>
                  <p:par>
                    <p:cTn id="168" fill="hold">
                      <p:stCondLst>
                        <p:cond delay="indefinite"/>
                      </p:stCondLst>
                      <p:childTnLst>
                        <p:par>
                          <p:cTn id="169" fill="hold">
                            <p:stCondLst>
                              <p:cond delay="0"/>
                            </p:stCondLst>
                            <p:childTnLst>
                              <p:par>
                                <p:cTn id="170" presetID="1" presetClass="entr" presetSubtype="0" fill="hold" nodeType="clickEffect">
                                  <p:stCondLst>
                                    <p:cond delay="0"/>
                                  </p:stCondLst>
                                  <p:childTnLst>
                                    <p:set>
                                      <p:cBhvr>
                                        <p:cTn id="171" dur="1" fill="hold">
                                          <p:stCondLst>
                                            <p:cond delay="0"/>
                                          </p:stCondLst>
                                        </p:cTn>
                                        <p:tgtEl>
                                          <p:spTgt spid="7">
                                            <p:txEl>
                                              <p:pRg st="0" end="0"/>
                                            </p:txEl>
                                          </p:spTgt>
                                        </p:tgtEl>
                                        <p:attrNameLst>
                                          <p:attrName>style.visibility</p:attrName>
                                        </p:attrNameLst>
                                      </p:cBhvr>
                                      <p:to>
                                        <p:strVal val="visible"/>
                                      </p:to>
                                    </p:set>
                                  </p:childTnLst>
                                </p:cTn>
                              </p:par>
                              <p:par>
                                <p:cTn id="172" presetID="10" presetClass="exit" presetSubtype="0" fill="hold" nodeType="withEffect">
                                  <p:stCondLst>
                                    <p:cond delay="0"/>
                                  </p:stCondLst>
                                  <p:childTnLst>
                                    <p:animEffect transition="out" filter="fade">
                                      <p:cBhvr>
                                        <p:cTn id="173" dur="500"/>
                                        <p:tgtEl>
                                          <p:spTgt spid="3">
                                            <p:txEl>
                                              <p:pRg st="4" end="4"/>
                                            </p:txEl>
                                          </p:spTgt>
                                        </p:tgtEl>
                                      </p:cBhvr>
                                    </p:animEffect>
                                    <p:set>
                                      <p:cBhvr>
                                        <p:cTn id="174" dur="1" fill="hold">
                                          <p:stCondLst>
                                            <p:cond delay="499"/>
                                          </p:stCondLst>
                                        </p:cTn>
                                        <p:tgtEl>
                                          <p:spTgt spid="3">
                                            <p:txEl>
                                              <p:pRg st="4" end="4"/>
                                            </p:txEl>
                                          </p:spTgt>
                                        </p:tgtEl>
                                        <p:attrNameLst>
                                          <p:attrName>style.visibility</p:attrName>
                                        </p:attrNameLst>
                                      </p:cBhvr>
                                      <p:to>
                                        <p:strVal val="hidden"/>
                                      </p:to>
                                    </p:set>
                                  </p:childTnLst>
                                </p:cTn>
                              </p:par>
                              <p:par>
                                <p:cTn id="175" presetID="10" presetClass="exit" presetSubtype="0" fill="hold" nodeType="withEffect">
                                  <p:stCondLst>
                                    <p:cond delay="0"/>
                                  </p:stCondLst>
                                  <p:childTnLst>
                                    <p:animEffect transition="out" filter="fade">
                                      <p:cBhvr>
                                        <p:cTn id="176" dur="500"/>
                                        <p:tgtEl>
                                          <p:spTgt spid="4">
                                            <p:txEl>
                                              <p:pRg st="4" end="4"/>
                                            </p:txEl>
                                          </p:spTgt>
                                        </p:tgtEl>
                                      </p:cBhvr>
                                    </p:animEffect>
                                    <p:set>
                                      <p:cBhvr>
                                        <p:cTn id="177" dur="1" fill="hold">
                                          <p:stCondLst>
                                            <p:cond delay="499"/>
                                          </p:stCondLst>
                                        </p:cTn>
                                        <p:tgtEl>
                                          <p:spTgt spid="4">
                                            <p:txEl>
                                              <p:pRg st="4" end="4"/>
                                            </p:txEl>
                                          </p:spTgt>
                                        </p:tgtEl>
                                        <p:attrNameLst>
                                          <p:attrName>style.visibility</p:attrName>
                                        </p:attrNameLst>
                                      </p:cBhvr>
                                      <p:to>
                                        <p:strVal val="hidden"/>
                                      </p:to>
                                    </p:set>
                                  </p:childTnLst>
                                </p:cTn>
                              </p:par>
                            </p:childTnLst>
                          </p:cTn>
                        </p:par>
                      </p:childTnLst>
                    </p:cTn>
                  </p:par>
                  <p:par>
                    <p:cTn id="178" fill="hold">
                      <p:stCondLst>
                        <p:cond delay="indefinite"/>
                      </p:stCondLst>
                      <p:childTnLst>
                        <p:par>
                          <p:cTn id="179" fill="hold">
                            <p:stCondLst>
                              <p:cond delay="0"/>
                            </p:stCondLst>
                            <p:childTnLst>
                              <p:par>
                                <p:cTn id="180" presetID="1" presetClass="entr" presetSubtype="0" fill="hold" nodeType="clickEffect">
                                  <p:stCondLst>
                                    <p:cond delay="0"/>
                                  </p:stCondLst>
                                  <p:childTnLst>
                                    <p:set>
                                      <p:cBhvr>
                                        <p:cTn id="181" dur="1" fill="hold">
                                          <p:stCondLst>
                                            <p:cond delay="0"/>
                                          </p:stCondLst>
                                        </p:cTn>
                                        <p:tgtEl>
                                          <p:spTgt spid="7">
                                            <p:txEl>
                                              <p:pRg st="2" end="2"/>
                                            </p:txEl>
                                          </p:spTgt>
                                        </p:tgtEl>
                                        <p:attrNameLst>
                                          <p:attrName>style.visibility</p:attrName>
                                        </p:attrNameLst>
                                      </p:cBhvr>
                                      <p:to>
                                        <p:strVal val="visible"/>
                                      </p:to>
                                    </p:set>
                                  </p:childTnLst>
                                </p:cTn>
                              </p:par>
                              <p:par>
                                <p:cTn id="182" presetID="1" presetClass="entr" presetSubtype="0" fill="hold" nodeType="withEffect">
                                  <p:stCondLst>
                                    <p:cond delay="0"/>
                                  </p:stCondLst>
                                  <p:childTnLst>
                                    <p:set>
                                      <p:cBhvr>
                                        <p:cTn id="183"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Down Arrow 74"/>
          <p:cNvSpPr/>
          <p:nvPr/>
        </p:nvSpPr>
        <p:spPr>
          <a:xfrm flipH="1">
            <a:off x="8548220" y="1871240"/>
            <a:ext cx="143314" cy="241507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own Arrow 75"/>
          <p:cNvSpPr/>
          <p:nvPr/>
        </p:nvSpPr>
        <p:spPr>
          <a:xfrm flipH="1">
            <a:off x="10582233" y="1856856"/>
            <a:ext cx="148580" cy="348580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own Arrow 64"/>
          <p:cNvSpPr/>
          <p:nvPr/>
        </p:nvSpPr>
        <p:spPr>
          <a:xfrm flipH="1">
            <a:off x="4510319" y="1809794"/>
            <a:ext cx="211882" cy="81152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a:endCxn id="56" idx="2"/>
          </p:cNvCxnSpPr>
          <p:nvPr/>
        </p:nvCxnSpPr>
        <p:spPr>
          <a:xfrm flipV="1">
            <a:off x="1880780" y="3210381"/>
            <a:ext cx="2200257" cy="2194"/>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880239" y="2755986"/>
            <a:ext cx="2402037" cy="1162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1880239" y="87868"/>
            <a:ext cx="1723254" cy="1775792"/>
            <a:chOff x="1351722" y="212034"/>
            <a:chExt cx="2173356" cy="2239617"/>
          </a:xfrm>
        </p:grpSpPr>
        <p:sp>
          <p:nvSpPr>
            <p:cNvPr id="3" name="Oval 2"/>
            <p:cNvSpPr/>
            <p:nvPr/>
          </p:nvSpPr>
          <p:spPr>
            <a:xfrm>
              <a:off x="1351722" y="212034"/>
              <a:ext cx="2173356" cy="22396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04122" y="616077"/>
              <a:ext cx="1868556" cy="1630297"/>
            </a:xfrm>
            <a:prstGeom prst="rect">
              <a:avLst/>
            </a:prstGeom>
            <a:noFill/>
          </p:spPr>
          <p:txBody>
            <a:bodyPr wrap="square" rtlCol="0">
              <a:spAutoFit/>
            </a:bodyPr>
            <a:lstStyle/>
            <a:p>
              <a:pPr algn="ctr"/>
              <a:r>
                <a:rPr lang="en-US" sz="1300" dirty="0"/>
                <a:t>The morning of the first resurrection began with the resurrection of Christ and his righteous Saints</a:t>
              </a:r>
            </a:p>
          </p:txBody>
        </p:sp>
      </p:grpSp>
      <p:grpSp>
        <p:nvGrpSpPr>
          <p:cNvPr id="10" name="Group 9"/>
          <p:cNvGrpSpPr/>
          <p:nvPr/>
        </p:nvGrpSpPr>
        <p:grpSpPr>
          <a:xfrm>
            <a:off x="5780270" y="73078"/>
            <a:ext cx="1723254" cy="1775792"/>
            <a:chOff x="1351722" y="212034"/>
            <a:chExt cx="2173356" cy="2239617"/>
          </a:xfrm>
        </p:grpSpPr>
        <p:sp>
          <p:nvSpPr>
            <p:cNvPr id="11" name="Oval 10"/>
            <p:cNvSpPr/>
            <p:nvPr/>
          </p:nvSpPr>
          <p:spPr>
            <a:xfrm>
              <a:off x="1351722" y="212034"/>
              <a:ext cx="2173356" cy="22396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504122" y="744930"/>
              <a:ext cx="1868556" cy="1358580"/>
            </a:xfrm>
            <a:prstGeom prst="rect">
              <a:avLst/>
            </a:prstGeom>
            <a:noFill/>
          </p:spPr>
          <p:txBody>
            <a:bodyPr wrap="square" rtlCol="0">
              <a:spAutoFit/>
            </a:bodyPr>
            <a:lstStyle/>
            <a:p>
              <a:pPr algn="ctr"/>
              <a:r>
                <a:rPr lang="en-US" sz="1600" dirty="0"/>
                <a:t>Afternoon of the first resurrection begins</a:t>
              </a:r>
            </a:p>
          </p:txBody>
        </p:sp>
      </p:grpSp>
      <p:grpSp>
        <p:nvGrpSpPr>
          <p:cNvPr id="13" name="Group 12"/>
          <p:cNvGrpSpPr/>
          <p:nvPr/>
        </p:nvGrpSpPr>
        <p:grpSpPr>
          <a:xfrm>
            <a:off x="7769493" y="73078"/>
            <a:ext cx="1723254" cy="1775792"/>
            <a:chOff x="1351722" y="212034"/>
            <a:chExt cx="2173356" cy="2239617"/>
          </a:xfrm>
        </p:grpSpPr>
        <p:sp>
          <p:nvSpPr>
            <p:cNvPr id="14" name="Oval 13"/>
            <p:cNvSpPr/>
            <p:nvPr/>
          </p:nvSpPr>
          <p:spPr>
            <a:xfrm>
              <a:off x="1351722" y="212034"/>
              <a:ext cx="2173356" cy="22396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504122" y="879976"/>
              <a:ext cx="1868556" cy="815148"/>
            </a:xfrm>
            <a:prstGeom prst="rect">
              <a:avLst/>
            </a:prstGeom>
            <a:noFill/>
          </p:spPr>
          <p:txBody>
            <a:bodyPr wrap="square" rtlCol="0">
              <a:spAutoFit/>
            </a:bodyPr>
            <a:lstStyle/>
            <a:p>
              <a:pPr algn="ctr"/>
              <a:r>
                <a:rPr lang="en-US" dirty="0"/>
                <a:t>Millennium concludes</a:t>
              </a:r>
            </a:p>
          </p:txBody>
        </p:sp>
      </p:grpSp>
      <p:grpSp>
        <p:nvGrpSpPr>
          <p:cNvPr id="16" name="Group 15"/>
          <p:cNvGrpSpPr/>
          <p:nvPr/>
        </p:nvGrpSpPr>
        <p:grpSpPr>
          <a:xfrm>
            <a:off x="9758716" y="73078"/>
            <a:ext cx="1723254" cy="1775792"/>
            <a:chOff x="1351722" y="212034"/>
            <a:chExt cx="2173356" cy="2239617"/>
          </a:xfrm>
        </p:grpSpPr>
        <p:sp>
          <p:nvSpPr>
            <p:cNvPr id="17" name="Oval 16"/>
            <p:cNvSpPr/>
            <p:nvPr/>
          </p:nvSpPr>
          <p:spPr>
            <a:xfrm>
              <a:off x="1351722" y="212034"/>
              <a:ext cx="2173356" cy="22396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04122" y="497286"/>
              <a:ext cx="1868556" cy="1669112"/>
            </a:xfrm>
            <a:prstGeom prst="rect">
              <a:avLst/>
            </a:prstGeom>
            <a:noFill/>
          </p:spPr>
          <p:txBody>
            <a:bodyPr wrap="square" rtlCol="0">
              <a:spAutoFit/>
            </a:bodyPr>
            <a:lstStyle/>
            <a:p>
              <a:pPr algn="ctr"/>
              <a:r>
                <a:rPr lang="en-US" sz="1600" dirty="0"/>
                <a:t>Resurrection concludes and earth’s temporal existence ends</a:t>
              </a:r>
            </a:p>
          </p:txBody>
        </p:sp>
      </p:grpSp>
      <p:grpSp>
        <p:nvGrpSpPr>
          <p:cNvPr id="19" name="Group 18"/>
          <p:cNvGrpSpPr/>
          <p:nvPr/>
        </p:nvGrpSpPr>
        <p:grpSpPr>
          <a:xfrm>
            <a:off x="199875" y="2257230"/>
            <a:ext cx="1722783" cy="1045176"/>
            <a:chOff x="243509" y="2199861"/>
            <a:chExt cx="1558315" cy="1235116"/>
          </a:xfrm>
        </p:grpSpPr>
        <p:sp>
          <p:nvSpPr>
            <p:cNvPr id="6" name="Rectangle 5"/>
            <p:cNvSpPr/>
            <p:nvPr/>
          </p:nvSpPr>
          <p:spPr>
            <a:xfrm>
              <a:off x="243509" y="2199861"/>
              <a:ext cx="1558315" cy="12351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81877" y="2271115"/>
              <a:ext cx="1481578" cy="1092607"/>
            </a:xfrm>
            <a:prstGeom prst="rect">
              <a:avLst/>
            </a:prstGeom>
            <a:noFill/>
          </p:spPr>
          <p:txBody>
            <a:bodyPr wrap="square" rtlCol="0">
              <a:spAutoFit/>
            </a:bodyPr>
            <a:lstStyle/>
            <a:p>
              <a:pPr algn="ctr"/>
              <a:r>
                <a:rPr lang="en-US" sz="1300" dirty="0"/>
                <a:t>Members of the church of Jesus Christ who keep the commandments</a:t>
              </a:r>
            </a:p>
          </p:txBody>
        </p:sp>
      </p:grpSp>
      <p:grpSp>
        <p:nvGrpSpPr>
          <p:cNvPr id="22" name="Group 21"/>
          <p:cNvGrpSpPr/>
          <p:nvPr/>
        </p:nvGrpSpPr>
        <p:grpSpPr>
          <a:xfrm>
            <a:off x="199875" y="3401133"/>
            <a:ext cx="1722783" cy="1045176"/>
            <a:chOff x="243509" y="2199861"/>
            <a:chExt cx="1558315" cy="1235116"/>
          </a:xfrm>
        </p:grpSpPr>
        <p:sp>
          <p:nvSpPr>
            <p:cNvPr id="23" name="Rectangle 22"/>
            <p:cNvSpPr/>
            <p:nvPr/>
          </p:nvSpPr>
          <p:spPr>
            <a:xfrm>
              <a:off x="243509" y="2199861"/>
              <a:ext cx="1558315" cy="12351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81877" y="2271115"/>
              <a:ext cx="1481578" cy="818345"/>
            </a:xfrm>
            <a:prstGeom prst="rect">
              <a:avLst/>
            </a:prstGeom>
            <a:noFill/>
          </p:spPr>
          <p:txBody>
            <a:bodyPr wrap="square" rtlCol="0">
              <a:spAutoFit/>
            </a:bodyPr>
            <a:lstStyle/>
            <a:p>
              <a:pPr algn="ctr"/>
              <a:r>
                <a:rPr lang="en-US" sz="1300" dirty="0"/>
                <a:t>Good people who do not obey the full law of Christ</a:t>
              </a:r>
            </a:p>
          </p:txBody>
        </p:sp>
      </p:grpSp>
      <p:grpSp>
        <p:nvGrpSpPr>
          <p:cNvPr id="25" name="Group 24"/>
          <p:cNvGrpSpPr/>
          <p:nvPr/>
        </p:nvGrpSpPr>
        <p:grpSpPr>
          <a:xfrm>
            <a:off x="199877" y="4545037"/>
            <a:ext cx="1722783" cy="1045176"/>
            <a:chOff x="243509" y="2199861"/>
            <a:chExt cx="1558315" cy="1235116"/>
          </a:xfrm>
        </p:grpSpPr>
        <p:sp>
          <p:nvSpPr>
            <p:cNvPr id="26" name="Rectangle 25"/>
            <p:cNvSpPr/>
            <p:nvPr/>
          </p:nvSpPr>
          <p:spPr>
            <a:xfrm>
              <a:off x="243509" y="2199861"/>
              <a:ext cx="1558315" cy="12351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81877" y="2271115"/>
              <a:ext cx="1481578" cy="1054756"/>
            </a:xfrm>
            <a:prstGeom prst="rect">
              <a:avLst/>
            </a:prstGeom>
            <a:noFill/>
          </p:spPr>
          <p:txBody>
            <a:bodyPr wrap="square" rtlCol="0">
              <a:spAutoFit/>
            </a:bodyPr>
            <a:lstStyle/>
            <a:p>
              <a:pPr algn="ctr"/>
              <a:r>
                <a:rPr lang="en-US" sz="1300" dirty="0"/>
                <a:t>Those who in mortality were evil and led lives of wickedness</a:t>
              </a:r>
            </a:p>
          </p:txBody>
        </p:sp>
      </p:grpSp>
      <p:grpSp>
        <p:nvGrpSpPr>
          <p:cNvPr id="28" name="Group 27"/>
          <p:cNvGrpSpPr/>
          <p:nvPr/>
        </p:nvGrpSpPr>
        <p:grpSpPr>
          <a:xfrm>
            <a:off x="199877" y="5704062"/>
            <a:ext cx="1722783" cy="1092608"/>
            <a:chOff x="243509" y="2171835"/>
            <a:chExt cx="1558315" cy="1291167"/>
          </a:xfrm>
        </p:grpSpPr>
        <p:sp>
          <p:nvSpPr>
            <p:cNvPr id="29" name="Rectangle 28"/>
            <p:cNvSpPr/>
            <p:nvPr/>
          </p:nvSpPr>
          <p:spPr>
            <a:xfrm>
              <a:off x="243509" y="2199861"/>
              <a:ext cx="1558315" cy="12351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281875" y="2171835"/>
              <a:ext cx="1481578" cy="1291167"/>
            </a:xfrm>
            <a:prstGeom prst="rect">
              <a:avLst/>
            </a:prstGeom>
            <a:noFill/>
          </p:spPr>
          <p:txBody>
            <a:bodyPr wrap="square" rtlCol="0">
              <a:spAutoFit/>
            </a:bodyPr>
            <a:lstStyle/>
            <a:p>
              <a:pPr algn="ctr"/>
              <a:r>
                <a:rPr lang="en-US" sz="1300" dirty="0"/>
                <a:t>Those who deny Christ and put him to open shame after having received his witness</a:t>
              </a:r>
            </a:p>
          </p:txBody>
        </p:sp>
      </p:grpSp>
      <p:grpSp>
        <p:nvGrpSpPr>
          <p:cNvPr id="31" name="Group 30"/>
          <p:cNvGrpSpPr/>
          <p:nvPr/>
        </p:nvGrpSpPr>
        <p:grpSpPr>
          <a:xfrm>
            <a:off x="2107096" y="2265189"/>
            <a:ext cx="1143274" cy="1178129"/>
            <a:chOff x="800652" y="212032"/>
            <a:chExt cx="2724428" cy="2807489"/>
          </a:xfrm>
        </p:grpSpPr>
        <p:sp>
          <p:nvSpPr>
            <p:cNvPr id="32" name="Oval 31"/>
            <p:cNvSpPr/>
            <p:nvPr/>
          </p:nvSpPr>
          <p:spPr>
            <a:xfrm>
              <a:off x="800652" y="212032"/>
              <a:ext cx="2724428" cy="280748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865043" y="407260"/>
              <a:ext cx="2468350" cy="2273643"/>
            </a:xfrm>
            <a:prstGeom prst="rect">
              <a:avLst/>
            </a:prstGeom>
            <a:noFill/>
          </p:spPr>
          <p:txBody>
            <a:bodyPr wrap="square" rtlCol="0">
              <a:spAutoFit/>
            </a:bodyPr>
            <a:lstStyle/>
            <a:p>
              <a:pPr algn="ctr"/>
              <a:r>
                <a:rPr lang="en-US" sz="1400" dirty="0"/>
                <a:t>Some who lived after Christ were resurrected</a:t>
              </a:r>
            </a:p>
          </p:txBody>
        </p:sp>
      </p:grpSp>
      <p:grpSp>
        <p:nvGrpSpPr>
          <p:cNvPr id="41" name="Group 40"/>
          <p:cNvGrpSpPr/>
          <p:nvPr/>
        </p:nvGrpSpPr>
        <p:grpSpPr>
          <a:xfrm>
            <a:off x="2096005" y="2116916"/>
            <a:ext cx="5396428" cy="338554"/>
            <a:chOff x="2107096" y="2102422"/>
            <a:chExt cx="5396428" cy="338554"/>
          </a:xfrm>
        </p:grpSpPr>
        <p:sp>
          <p:nvSpPr>
            <p:cNvPr id="36" name="TextBox 35"/>
            <p:cNvSpPr txBox="1"/>
            <p:nvPr/>
          </p:nvSpPr>
          <p:spPr>
            <a:xfrm>
              <a:off x="3482655" y="2102422"/>
              <a:ext cx="3208595" cy="338554"/>
            </a:xfrm>
            <a:prstGeom prst="rect">
              <a:avLst/>
            </a:prstGeom>
            <a:solidFill>
              <a:schemeClr val="bg1"/>
            </a:solidFill>
          </p:spPr>
          <p:txBody>
            <a:bodyPr wrap="square" rtlCol="0">
              <a:spAutoFit/>
            </a:bodyPr>
            <a:lstStyle/>
            <a:p>
              <a:r>
                <a:rPr lang="en-US" sz="1600" dirty="0"/>
                <a:t>First Resurrection (the just)</a:t>
              </a:r>
            </a:p>
          </p:txBody>
        </p:sp>
        <p:cxnSp>
          <p:nvCxnSpPr>
            <p:cNvPr id="38" name="Straight Connector 37"/>
            <p:cNvCxnSpPr/>
            <p:nvPr/>
          </p:nvCxnSpPr>
          <p:spPr>
            <a:xfrm flipH="1">
              <a:off x="2134118" y="2120170"/>
              <a:ext cx="1063" cy="2716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7481370" y="2113544"/>
              <a:ext cx="1063" cy="2716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107096" y="2120348"/>
              <a:ext cx="539642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Down Arrow 42"/>
          <p:cNvSpPr/>
          <p:nvPr/>
        </p:nvSpPr>
        <p:spPr>
          <a:xfrm flipH="1">
            <a:off x="2602123" y="1871262"/>
            <a:ext cx="177158" cy="39260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p:nvCxnSpPr>
        <p:spPr>
          <a:xfrm>
            <a:off x="1922656" y="3915844"/>
            <a:ext cx="4719241" cy="6986"/>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55" name="Group 54"/>
          <p:cNvGrpSpPr/>
          <p:nvPr/>
        </p:nvGrpSpPr>
        <p:grpSpPr>
          <a:xfrm>
            <a:off x="4081037" y="2621316"/>
            <a:ext cx="1143274" cy="1178129"/>
            <a:chOff x="800652" y="212032"/>
            <a:chExt cx="2724428" cy="2807489"/>
          </a:xfrm>
        </p:grpSpPr>
        <p:sp>
          <p:nvSpPr>
            <p:cNvPr id="56" name="Oval 55"/>
            <p:cNvSpPr/>
            <p:nvPr/>
          </p:nvSpPr>
          <p:spPr>
            <a:xfrm>
              <a:off x="800652" y="212032"/>
              <a:ext cx="2724428" cy="280748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928691" y="468977"/>
              <a:ext cx="2468350" cy="2273643"/>
            </a:xfrm>
            <a:prstGeom prst="rect">
              <a:avLst/>
            </a:prstGeom>
            <a:noFill/>
          </p:spPr>
          <p:txBody>
            <a:bodyPr wrap="square" rtlCol="0">
              <a:spAutoFit/>
            </a:bodyPr>
            <a:lstStyle/>
            <a:p>
              <a:pPr algn="ctr"/>
              <a:r>
                <a:rPr lang="en-US" sz="1400" dirty="0"/>
                <a:t>First Trump</a:t>
              </a:r>
            </a:p>
            <a:p>
              <a:pPr algn="ctr"/>
              <a:r>
                <a:rPr lang="en-US" sz="1400" b="1" dirty="0"/>
                <a:t>Celestial Beings resurrected</a:t>
              </a:r>
            </a:p>
          </p:txBody>
        </p:sp>
      </p:grpSp>
      <p:grpSp>
        <p:nvGrpSpPr>
          <p:cNvPr id="60" name="Group 59"/>
          <p:cNvGrpSpPr/>
          <p:nvPr/>
        </p:nvGrpSpPr>
        <p:grpSpPr>
          <a:xfrm>
            <a:off x="6054978" y="3211145"/>
            <a:ext cx="1143274" cy="1178129"/>
            <a:chOff x="800652" y="212032"/>
            <a:chExt cx="2724428" cy="2807489"/>
          </a:xfrm>
        </p:grpSpPr>
        <p:sp>
          <p:nvSpPr>
            <p:cNvPr id="61" name="Oval 60"/>
            <p:cNvSpPr/>
            <p:nvPr/>
          </p:nvSpPr>
          <p:spPr>
            <a:xfrm>
              <a:off x="800652" y="212032"/>
              <a:ext cx="2724428" cy="280748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965108" y="500531"/>
              <a:ext cx="2468350" cy="2273643"/>
            </a:xfrm>
            <a:prstGeom prst="rect">
              <a:avLst/>
            </a:prstGeom>
            <a:noFill/>
          </p:spPr>
          <p:txBody>
            <a:bodyPr wrap="square" rtlCol="0">
              <a:spAutoFit/>
            </a:bodyPr>
            <a:lstStyle/>
            <a:p>
              <a:pPr algn="ctr"/>
              <a:r>
                <a:rPr lang="en-US" sz="1400" dirty="0"/>
                <a:t>Second Trump</a:t>
              </a:r>
            </a:p>
            <a:p>
              <a:pPr algn="ctr"/>
              <a:r>
                <a:rPr lang="en-US" sz="1400" b="1" dirty="0"/>
                <a:t>Terrestrial Beings</a:t>
              </a:r>
            </a:p>
          </p:txBody>
        </p:sp>
      </p:grpSp>
      <p:grpSp>
        <p:nvGrpSpPr>
          <p:cNvPr id="7" name="Group 6"/>
          <p:cNvGrpSpPr/>
          <p:nvPr/>
        </p:nvGrpSpPr>
        <p:grpSpPr>
          <a:xfrm>
            <a:off x="3791047" y="87868"/>
            <a:ext cx="1723254" cy="1775792"/>
            <a:chOff x="1351722" y="212034"/>
            <a:chExt cx="2173356" cy="2239617"/>
          </a:xfrm>
        </p:grpSpPr>
        <p:sp>
          <p:nvSpPr>
            <p:cNvPr id="8" name="Oval 7"/>
            <p:cNvSpPr/>
            <p:nvPr/>
          </p:nvSpPr>
          <p:spPr>
            <a:xfrm>
              <a:off x="1351722" y="212034"/>
              <a:ext cx="2173356" cy="22396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04122" y="594327"/>
              <a:ext cx="1868556" cy="1475030"/>
            </a:xfrm>
            <a:prstGeom prst="rect">
              <a:avLst/>
            </a:prstGeom>
            <a:noFill/>
          </p:spPr>
          <p:txBody>
            <a:bodyPr wrap="square" rtlCol="0">
              <a:spAutoFit/>
            </a:bodyPr>
            <a:lstStyle/>
            <a:p>
              <a:pPr algn="ctr"/>
              <a:r>
                <a:rPr lang="en-US" sz="1400" dirty="0"/>
                <a:t>Second Coming</a:t>
              </a:r>
            </a:p>
            <a:p>
              <a:pPr algn="ctr"/>
              <a:r>
                <a:rPr lang="en-US" sz="1400" dirty="0"/>
                <a:t>Millennium</a:t>
              </a:r>
            </a:p>
            <a:p>
              <a:pPr algn="ctr"/>
              <a:r>
                <a:rPr lang="en-US" sz="1400" dirty="0"/>
                <a:t>Morning of the first resurrection continues</a:t>
              </a:r>
            </a:p>
          </p:txBody>
        </p:sp>
      </p:grpSp>
      <p:sp>
        <p:nvSpPr>
          <p:cNvPr id="66" name="Down Arrow 65"/>
          <p:cNvSpPr/>
          <p:nvPr/>
        </p:nvSpPr>
        <p:spPr>
          <a:xfrm flipH="1">
            <a:off x="6519458" y="1856856"/>
            <a:ext cx="160701" cy="133936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8172899" y="2086138"/>
            <a:ext cx="3628391" cy="369332"/>
          </a:xfrm>
          <a:prstGeom prst="rect">
            <a:avLst/>
          </a:prstGeom>
          <a:solidFill>
            <a:schemeClr val="bg1"/>
          </a:solidFill>
        </p:spPr>
        <p:txBody>
          <a:bodyPr wrap="square" rtlCol="0">
            <a:spAutoFit/>
          </a:bodyPr>
          <a:lstStyle/>
          <a:p>
            <a:r>
              <a:rPr lang="en-US" dirty="0"/>
              <a:t>Second Resurrection (the unjust)</a:t>
            </a:r>
          </a:p>
        </p:txBody>
      </p:sp>
      <p:grpSp>
        <p:nvGrpSpPr>
          <p:cNvPr id="64" name="Group 63"/>
          <p:cNvGrpSpPr/>
          <p:nvPr/>
        </p:nvGrpSpPr>
        <p:grpSpPr>
          <a:xfrm>
            <a:off x="8094925" y="2106918"/>
            <a:ext cx="3381003" cy="278283"/>
            <a:chOff x="8094925" y="2106918"/>
            <a:chExt cx="3381003" cy="278283"/>
          </a:xfrm>
        </p:grpSpPr>
        <p:cxnSp>
          <p:nvCxnSpPr>
            <p:cNvPr id="47" name="Straight Connector 46"/>
            <p:cNvCxnSpPr/>
            <p:nvPr/>
          </p:nvCxnSpPr>
          <p:spPr>
            <a:xfrm flipH="1">
              <a:off x="8111855" y="2113544"/>
              <a:ext cx="666" cy="2716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11462048" y="2106918"/>
              <a:ext cx="666" cy="2716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94925" y="2113722"/>
              <a:ext cx="338100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8059483" y="4346242"/>
            <a:ext cx="1143274" cy="1178129"/>
            <a:chOff x="800652" y="212032"/>
            <a:chExt cx="2724428" cy="2807489"/>
          </a:xfrm>
        </p:grpSpPr>
        <p:sp>
          <p:nvSpPr>
            <p:cNvPr id="69" name="Oval 68"/>
            <p:cNvSpPr/>
            <p:nvPr/>
          </p:nvSpPr>
          <p:spPr>
            <a:xfrm>
              <a:off x="800652" y="212032"/>
              <a:ext cx="2724428" cy="280748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965108" y="500531"/>
              <a:ext cx="2468350" cy="2273643"/>
            </a:xfrm>
            <a:prstGeom prst="rect">
              <a:avLst/>
            </a:prstGeom>
            <a:noFill/>
          </p:spPr>
          <p:txBody>
            <a:bodyPr wrap="square" rtlCol="0">
              <a:spAutoFit/>
            </a:bodyPr>
            <a:lstStyle/>
            <a:p>
              <a:pPr algn="ctr"/>
              <a:r>
                <a:rPr lang="en-US" sz="1400" dirty="0"/>
                <a:t>Third Trump</a:t>
              </a:r>
            </a:p>
            <a:p>
              <a:pPr algn="ctr"/>
              <a:r>
                <a:rPr lang="en-US" sz="1400" b="1" dirty="0"/>
                <a:t>Telestial Beings</a:t>
              </a:r>
            </a:p>
          </p:txBody>
        </p:sp>
      </p:grpSp>
      <p:grpSp>
        <p:nvGrpSpPr>
          <p:cNvPr id="71" name="Group 70"/>
          <p:cNvGrpSpPr/>
          <p:nvPr/>
        </p:nvGrpSpPr>
        <p:grpSpPr>
          <a:xfrm>
            <a:off x="10063940" y="5519444"/>
            <a:ext cx="1143274" cy="1178129"/>
            <a:chOff x="800652" y="212032"/>
            <a:chExt cx="2724428" cy="2807489"/>
          </a:xfrm>
        </p:grpSpPr>
        <p:sp>
          <p:nvSpPr>
            <p:cNvPr id="72" name="Oval 71"/>
            <p:cNvSpPr/>
            <p:nvPr/>
          </p:nvSpPr>
          <p:spPr>
            <a:xfrm>
              <a:off x="800652" y="212032"/>
              <a:ext cx="2724428" cy="280748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965108" y="500531"/>
              <a:ext cx="2468350" cy="2273643"/>
            </a:xfrm>
            <a:prstGeom prst="rect">
              <a:avLst/>
            </a:prstGeom>
            <a:noFill/>
          </p:spPr>
          <p:txBody>
            <a:bodyPr wrap="square" rtlCol="0">
              <a:spAutoFit/>
            </a:bodyPr>
            <a:lstStyle/>
            <a:p>
              <a:pPr algn="ctr"/>
              <a:r>
                <a:rPr lang="en-US" sz="1400" dirty="0"/>
                <a:t>Fourth Trump</a:t>
              </a:r>
            </a:p>
            <a:p>
              <a:pPr algn="ctr"/>
              <a:r>
                <a:rPr lang="en-US" sz="1400" b="1" dirty="0"/>
                <a:t>Sons of Perdition</a:t>
              </a:r>
            </a:p>
          </p:txBody>
        </p:sp>
      </p:grpSp>
      <p:cxnSp>
        <p:nvCxnSpPr>
          <p:cNvPr id="74" name="Straight Connector 73"/>
          <p:cNvCxnSpPr/>
          <p:nvPr/>
        </p:nvCxnSpPr>
        <p:spPr>
          <a:xfrm flipV="1">
            <a:off x="1922656" y="5110112"/>
            <a:ext cx="6124270" cy="19453"/>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922656" y="6208927"/>
            <a:ext cx="8171998" cy="21562"/>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21526" y="236794"/>
            <a:ext cx="1782325" cy="1015663"/>
          </a:xfrm>
          <a:prstGeom prst="rect">
            <a:avLst/>
          </a:prstGeom>
          <a:noFill/>
        </p:spPr>
        <p:txBody>
          <a:bodyPr wrap="square" rtlCol="0">
            <a:spAutoFit/>
          </a:bodyPr>
          <a:lstStyle/>
          <a:p>
            <a:pPr algn="ctr"/>
            <a:r>
              <a:rPr lang="en-US" b="1" dirty="0"/>
              <a:t>The Resurrection</a:t>
            </a:r>
          </a:p>
          <a:p>
            <a:pPr algn="ctr"/>
            <a:r>
              <a:rPr lang="en-US" sz="1200" dirty="0"/>
              <a:t>Doctrine and Covenants 88:86-102</a:t>
            </a:r>
          </a:p>
        </p:txBody>
      </p:sp>
      <p:sp>
        <p:nvSpPr>
          <p:cNvPr id="80" name="Rectangle 79"/>
          <p:cNvSpPr/>
          <p:nvPr/>
        </p:nvSpPr>
        <p:spPr>
          <a:xfrm>
            <a:off x="3021859" y="6618371"/>
            <a:ext cx="3704860" cy="230832"/>
          </a:xfrm>
          <a:prstGeom prst="rect">
            <a:avLst/>
          </a:prstGeom>
        </p:spPr>
        <p:txBody>
          <a:bodyPr wrap="none">
            <a:spAutoFit/>
          </a:bodyPr>
          <a:lstStyle/>
          <a:p>
            <a:r>
              <a:rPr lang="en-US" sz="900" i="1" dirty="0">
                <a:solidFill>
                  <a:srgbClr val="333333"/>
                </a:solidFill>
                <a:latin typeface="Open Sans"/>
              </a:rPr>
              <a:t>Doctrines of the Gospel Teacher Manual</a:t>
            </a:r>
            <a:r>
              <a:rPr lang="en-US" sz="900" dirty="0">
                <a:solidFill>
                  <a:srgbClr val="333333"/>
                </a:solidFill>
                <a:latin typeface="Open Sans"/>
              </a:rPr>
              <a:t>, (2011), 115–17 Chapter 32</a:t>
            </a:r>
            <a:endParaRPr lang="en-US" sz="900" dirty="0"/>
          </a:p>
        </p:txBody>
      </p:sp>
      <p:sp>
        <p:nvSpPr>
          <p:cNvPr id="82" name="Rectangle 81"/>
          <p:cNvSpPr/>
          <p:nvPr/>
        </p:nvSpPr>
        <p:spPr>
          <a:xfrm rot="16200000">
            <a:off x="-282556" y="4391188"/>
            <a:ext cx="780983" cy="230832"/>
          </a:xfrm>
          <a:prstGeom prst="rect">
            <a:avLst/>
          </a:prstGeom>
        </p:spPr>
        <p:txBody>
          <a:bodyPr wrap="none">
            <a:spAutoFit/>
          </a:bodyPr>
          <a:lstStyle/>
          <a:p>
            <a:r>
              <a:rPr lang="en-US" sz="900" i="1" dirty="0">
                <a:solidFill>
                  <a:srgbClr val="333333"/>
                </a:solidFill>
                <a:latin typeface="Open Sans"/>
              </a:rPr>
              <a:t>All Mankind</a:t>
            </a:r>
            <a:endParaRPr lang="en-US" sz="900" dirty="0"/>
          </a:p>
        </p:txBody>
      </p:sp>
    </p:spTree>
    <p:extLst>
      <p:ext uri="{BB962C8B-B14F-4D97-AF65-F5344CB8AC3E}">
        <p14:creationId xmlns:p14="http://schemas.microsoft.com/office/powerpoint/2010/main" val="2693638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load.wikimedia.org/wikipedia/commons/6/62/Stars-high-mountain-sky_-_West_Virginia_-_ForestWa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98270" y="1026548"/>
            <a:ext cx="8003106" cy="2246769"/>
          </a:xfrm>
          <a:prstGeom prst="rect">
            <a:avLst/>
          </a:prstGeom>
          <a:noFill/>
        </p:spPr>
        <p:txBody>
          <a:bodyPr wrap="square" rtlCol="0">
            <a:spAutoFit/>
          </a:bodyPr>
          <a:lstStyle/>
          <a:p>
            <a:r>
              <a:rPr lang="en-US" sz="2000" dirty="0">
                <a:solidFill>
                  <a:schemeClr val="bg1"/>
                </a:solidFill>
              </a:rPr>
              <a:t>Supreme and perfect in all ways… In the image of man</a:t>
            </a:r>
          </a:p>
          <a:p>
            <a:r>
              <a:rPr lang="en-US" sz="2000" dirty="0">
                <a:solidFill>
                  <a:schemeClr val="bg1"/>
                </a:solidFill>
              </a:rPr>
              <a:t>Body of flesh and bone filled with spirit</a:t>
            </a:r>
          </a:p>
          <a:p>
            <a:r>
              <a:rPr lang="en-US" sz="2000" dirty="0">
                <a:solidFill>
                  <a:schemeClr val="bg1"/>
                </a:solidFill>
              </a:rPr>
              <a:t>Intelligence and spirit body</a:t>
            </a:r>
          </a:p>
          <a:p>
            <a:r>
              <a:rPr lang="en-US" sz="2000" dirty="0">
                <a:solidFill>
                  <a:schemeClr val="bg1"/>
                </a:solidFill>
              </a:rPr>
              <a:t>All spirit is matter, but purer and finer </a:t>
            </a:r>
            <a:r>
              <a:rPr lang="en-US" sz="1200" dirty="0">
                <a:solidFill>
                  <a:schemeClr val="bg1"/>
                </a:solidFill>
              </a:rPr>
              <a:t>(D&amp;C 131:7-8)</a:t>
            </a:r>
          </a:p>
          <a:p>
            <a:r>
              <a:rPr lang="en-US" sz="2000" dirty="0">
                <a:solidFill>
                  <a:schemeClr val="bg1"/>
                </a:solidFill>
              </a:rPr>
              <a:t>Yes </a:t>
            </a:r>
            <a:r>
              <a:rPr lang="en-US" sz="1200" dirty="0">
                <a:solidFill>
                  <a:schemeClr val="bg1"/>
                </a:solidFill>
              </a:rPr>
              <a:t>(Acts 17:28-29)</a:t>
            </a:r>
          </a:p>
          <a:p>
            <a:r>
              <a:rPr lang="en-US" sz="2000" dirty="0">
                <a:solidFill>
                  <a:schemeClr val="bg1"/>
                </a:solidFill>
              </a:rPr>
              <a:t>Yes </a:t>
            </a:r>
            <a:r>
              <a:rPr lang="en-US" sz="1200" dirty="0">
                <a:solidFill>
                  <a:schemeClr val="bg1"/>
                </a:solidFill>
              </a:rPr>
              <a:t>(Moses 3:5,9)</a:t>
            </a:r>
          </a:p>
          <a:p>
            <a:r>
              <a:rPr lang="en-US" sz="2000" dirty="0">
                <a:solidFill>
                  <a:schemeClr val="bg1"/>
                </a:solidFill>
              </a:rPr>
              <a:t>Eons of time...we don’t know</a:t>
            </a:r>
          </a:p>
        </p:txBody>
      </p:sp>
      <p:sp>
        <p:nvSpPr>
          <p:cNvPr id="6" name="TextBox 5"/>
          <p:cNvSpPr txBox="1"/>
          <p:nvPr/>
        </p:nvSpPr>
        <p:spPr>
          <a:xfrm>
            <a:off x="0" y="-28261"/>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Pre-Existence </a:t>
            </a:r>
          </a:p>
        </p:txBody>
      </p:sp>
      <p:sp>
        <p:nvSpPr>
          <p:cNvPr id="7" name="Rectangle 6"/>
          <p:cNvSpPr/>
          <p:nvPr/>
        </p:nvSpPr>
        <p:spPr>
          <a:xfrm>
            <a:off x="7203583" y="3466474"/>
            <a:ext cx="4320346" cy="2308324"/>
          </a:xfrm>
          <a:prstGeom prst="rect">
            <a:avLst/>
          </a:prstGeom>
        </p:spPr>
        <p:txBody>
          <a:bodyPr wrap="square">
            <a:spAutoFit/>
          </a:bodyPr>
          <a:lstStyle/>
          <a:p>
            <a:pPr fontAlgn="base"/>
            <a:r>
              <a:rPr lang="en-US" i="1" dirty="0">
                <a:solidFill>
                  <a:srgbClr val="FFFF00"/>
                </a:solidFill>
              </a:rPr>
              <a:t>For in him we live, and move, and have our being; as certain also of your own poets have said, For we are also his offspring.</a:t>
            </a:r>
          </a:p>
          <a:p>
            <a:pPr fontAlgn="base"/>
            <a:r>
              <a:rPr lang="en-US" i="1" dirty="0">
                <a:solidFill>
                  <a:srgbClr val="FFFF00"/>
                </a:solidFill>
              </a:rPr>
              <a:t>Forasmuch then as we are the offspring of God, we ought not to think that the Godhead is like unto gold, or silver, or stone, graven by art and man’s device.</a:t>
            </a:r>
          </a:p>
          <a:p>
            <a:pPr fontAlgn="base"/>
            <a:r>
              <a:rPr lang="en-US" i="1" dirty="0">
                <a:solidFill>
                  <a:srgbClr val="FFFF00"/>
                </a:solidFill>
              </a:rPr>
              <a:t>Acts 17:28-29</a:t>
            </a:r>
          </a:p>
        </p:txBody>
      </p:sp>
      <p:sp>
        <p:nvSpPr>
          <p:cNvPr id="8" name="Rectangle 7"/>
          <p:cNvSpPr/>
          <p:nvPr/>
        </p:nvSpPr>
        <p:spPr>
          <a:xfrm>
            <a:off x="439512" y="4090966"/>
            <a:ext cx="6096000" cy="1477328"/>
          </a:xfrm>
          <a:prstGeom prst="rect">
            <a:avLst/>
          </a:prstGeom>
        </p:spPr>
        <p:txBody>
          <a:bodyPr>
            <a:spAutoFit/>
          </a:bodyPr>
          <a:lstStyle/>
          <a:p>
            <a:r>
              <a:rPr lang="en-US" b="0" i="1" dirty="0">
                <a:solidFill>
                  <a:srgbClr val="FFFF00"/>
                </a:solidFill>
                <a:effectLst/>
                <a:latin typeface="Palatino"/>
              </a:rPr>
              <a:t>For thus </a:t>
            </a:r>
            <a:r>
              <a:rPr lang="en-US" b="0" i="1" dirty="0" err="1">
                <a:solidFill>
                  <a:srgbClr val="FFFF00"/>
                </a:solidFill>
                <a:effectLst/>
                <a:latin typeface="Palatino"/>
              </a:rPr>
              <a:t>saith</a:t>
            </a:r>
            <a:r>
              <a:rPr lang="en-US" b="0" i="1" dirty="0">
                <a:solidFill>
                  <a:srgbClr val="FFFF00"/>
                </a:solidFill>
                <a:effectLst/>
                <a:latin typeface="Palatino"/>
              </a:rPr>
              <a:t> the </a:t>
            </a:r>
            <a:r>
              <a:rPr lang="en-US" b="0" i="1" cap="small" dirty="0">
                <a:solidFill>
                  <a:srgbClr val="FFFF00"/>
                </a:solidFill>
                <a:effectLst/>
                <a:latin typeface="Palatino"/>
              </a:rPr>
              <a:t>Lord</a:t>
            </a:r>
            <a:r>
              <a:rPr lang="en-US" b="0" i="1" dirty="0">
                <a:solidFill>
                  <a:srgbClr val="FFFF00"/>
                </a:solidFill>
                <a:effectLst/>
                <a:latin typeface="Palatino"/>
              </a:rPr>
              <a:t> that created the heavens; God himself that formed the earth and made it; he hath established it, he created it not in vain, he formed it to be inhabited: I am the </a:t>
            </a:r>
            <a:r>
              <a:rPr lang="en-US" b="0" i="1" cap="small" dirty="0">
                <a:solidFill>
                  <a:srgbClr val="FFFF00"/>
                </a:solidFill>
                <a:effectLst/>
                <a:latin typeface="Palatino"/>
              </a:rPr>
              <a:t>Lord</a:t>
            </a:r>
            <a:r>
              <a:rPr lang="en-US" b="0" i="1" dirty="0">
                <a:solidFill>
                  <a:srgbClr val="FFFF00"/>
                </a:solidFill>
                <a:effectLst/>
                <a:latin typeface="Palatino"/>
              </a:rPr>
              <a:t>; and there is none else.</a:t>
            </a:r>
          </a:p>
          <a:p>
            <a:r>
              <a:rPr lang="en-US" i="1" dirty="0">
                <a:solidFill>
                  <a:srgbClr val="FFFF00"/>
                </a:solidFill>
                <a:latin typeface="Palatino"/>
              </a:rPr>
              <a:t>Isaiah 45:18</a:t>
            </a:r>
            <a:endParaRPr lang="en-US" i="1" dirty="0">
              <a:solidFill>
                <a:srgbClr val="FFFF00"/>
              </a:solidFill>
            </a:endParaRPr>
          </a:p>
        </p:txBody>
      </p:sp>
      <p:sp>
        <p:nvSpPr>
          <p:cNvPr id="9" name="Rectangle 8"/>
          <p:cNvSpPr/>
          <p:nvPr/>
        </p:nvSpPr>
        <p:spPr>
          <a:xfrm>
            <a:off x="1927538" y="5763598"/>
            <a:ext cx="4859628" cy="923330"/>
          </a:xfrm>
          <a:prstGeom prst="rect">
            <a:avLst/>
          </a:prstGeom>
        </p:spPr>
        <p:txBody>
          <a:bodyPr wrap="square">
            <a:spAutoFit/>
          </a:bodyPr>
          <a:lstStyle/>
          <a:p>
            <a:r>
              <a:rPr lang="en-US" b="0" i="0" dirty="0">
                <a:solidFill>
                  <a:srgbClr val="FFFF00"/>
                </a:solidFill>
                <a:effectLst/>
                <a:latin typeface="Palatino"/>
              </a:rPr>
              <a:t> …there are many mysteries which are kept, that no one </a:t>
            </a:r>
            <a:r>
              <a:rPr lang="en-US" b="0" i="0" dirty="0" err="1">
                <a:solidFill>
                  <a:srgbClr val="FFFF00"/>
                </a:solidFill>
                <a:effectLst/>
                <a:latin typeface="Palatino"/>
              </a:rPr>
              <a:t>knoweth</a:t>
            </a:r>
            <a:r>
              <a:rPr lang="en-US" b="0" i="0" dirty="0">
                <a:solidFill>
                  <a:srgbClr val="FFFF00"/>
                </a:solidFill>
                <a:effectLst/>
                <a:latin typeface="Palatino"/>
              </a:rPr>
              <a:t> them save God himself… Alma 40:3</a:t>
            </a:r>
            <a:endParaRPr lang="en-US" dirty="0">
              <a:solidFill>
                <a:srgbClr val="FFFF00"/>
              </a:solidFill>
            </a:endParaRPr>
          </a:p>
        </p:txBody>
      </p:sp>
      <p:sp>
        <p:nvSpPr>
          <p:cNvPr id="10" name="Oval 9"/>
          <p:cNvSpPr/>
          <p:nvPr/>
        </p:nvSpPr>
        <p:spPr>
          <a:xfrm>
            <a:off x="188891" y="208899"/>
            <a:ext cx="2592946" cy="2551232"/>
          </a:xfrm>
          <a:prstGeom prst="ellipse">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39512" y="1026548"/>
            <a:ext cx="5419246" cy="2246769"/>
          </a:xfrm>
          <a:prstGeom prst="rect">
            <a:avLst/>
          </a:prstGeom>
          <a:noFill/>
        </p:spPr>
        <p:txBody>
          <a:bodyPr wrap="square" rtlCol="0">
            <a:spAutoFit/>
          </a:bodyPr>
          <a:lstStyle/>
          <a:p>
            <a:r>
              <a:rPr lang="en-US" sz="2000" dirty="0">
                <a:solidFill>
                  <a:schemeClr val="bg1"/>
                </a:solidFill>
              </a:rPr>
              <a:t>What is God like?</a:t>
            </a:r>
          </a:p>
          <a:p>
            <a:r>
              <a:rPr lang="en-US" sz="2000" dirty="0">
                <a:solidFill>
                  <a:schemeClr val="bg1"/>
                </a:solidFill>
              </a:rPr>
              <a:t>Does he have a body? What kind?</a:t>
            </a:r>
          </a:p>
          <a:p>
            <a:r>
              <a:rPr lang="en-US" sz="2000" dirty="0">
                <a:solidFill>
                  <a:schemeClr val="bg1"/>
                </a:solidFill>
              </a:rPr>
              <a:t>What institutes a spirit?</a:t>
            </a:r>
          </a:p>
          <a:p>
            <a:r>
              <a:rPr lang="en-US" sz="2000" dirty="0">
                <a:solidFill>
                  <a:schemeClr val="bg1"/>
                </a:solidFill>
              </a:rPr>
              <a:t>Is spirit made of actual matter?</a:t>
            </a:r>
          </a:p>
          <a:p>
            <a:r>
              <a:rPr lang="en-US" sz="2000" dirty="0">
                <a:solidFill>
                  <a:schemeClr val="bg1"/>
                </a:solidFill>
              </a:rPr>
              <a:t>Were we actually “born” to our Heavenly Parents?</a:t>
            </a:r>
          </a:p>
          <a:p>
            <a:r>
              <a:rPr lang="en-US" sz="2000" dirty="0">
                <a:solidFill>
                  <a:schemeClr val="bg1"/>
                </a:solidFill>
              </a:rPr>
              <a:t>Do all forms of life have spirits?</a:t>
            </a:r>
          </a:p>
          <a:p>
            <a:r>
              <a:rPr lang="en-US" sz="2000" dirty="0">
                <a:solidFill>
                  <a:schemeClr val="bg1"/>
                </a:solidFill>
              </a:rPr>
              <a:t>How long were we there?</a:t>
            </a:r>
          </a:p>
        </p:txBody>
      </p:sp>
    </p:spTree>
    <p:extLst>
      <p:ext uri="{BB962C8B-B14F-4D97-AF65-F5344CB8AC3E}">
        <p14:creationId xmlns:p14="http://schemas.microsoft.com/office/powerpoint/2010/main" val="389357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par>
                                <p:cTn id="20" presetID="10" presetClass="exit" presetSubtype="0" fill="hold" nodeType="withEffect">
                                  <p:stCondLst>
                                    <p:cond delay="0"/>
                                  </p:stCondLst>
                                  <p:childTnLst>
                                    <p:animEffect transition="out" filter="fade">
                                      <p:cBhvr>
                                        <p:cTn id="21" dur="500"/>
                                        <p:tgtEl>
                                          <p:spTgt spid="3">
                                            <p:txEl>
                                              <p:pRg st="0" end="0"/>
                                            </p:txEl>
                                          </p:spTgt>
                                        </p:tgtEl>
                                      </p:cBhvr>
                                    </p:animEffect>
                                    <p:set>
                                      <p:cBhvr>
                                        <p:cTn id="22" dur="1" fill="hold">
                                          <p:stCondLst>
                                            <p:cond delay="499"/>
                                          </p:stCondLst>
                                        </p:cTn>
                                        <p:tgtEl>
                                          <p:spTgt spid="3">
                                            <p:txEl>
                                              <p:pRg st="0" end="0"/>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4">
                                            <p:txEl>
                                              <p:pRg st="0" end="0"/>
                                            </p:txEl>
                                          </p:spTgt>
                                        </p:tgtEl>
                                      </p:cBhvr>
                                    </p:animEffect>
                                    <p:set>
                                      <p:cBhvr>
                                        <p:cTn id="25"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childTnLst>
                                </p:cTn>
                              </p:par>
                              <p:par>
                                <p:cTn id="34" presetID="10" presetClass="exit" presetSubtype="0" fill="hold" nodeType="withEffect">
                                  <p:stCondLst>
                                    <p:cond delay="0"/>
                                  </p:stCondLst>
                                  <p:childTnLst>
                                    <p:animEffect transition="out" filter="fade">
                                      <p:cBhvr>
                                        <p:cTn id="35" dur="500"/>
                                        <p:tgtEl>
                                          <p:spTgt spid="3">
                                            <p:txEl>
                                              <p:pRg st="1" end="1"/>
                                            </p:txEl>
                                          </p:spTgt>
                                        </p:tgtEl>
                                      </p:cBhvr>
                                    </p:animEffect>
                                    <p:set>
                                      <p:cBhvr>
                                        <p:cTn id="36" dur="1" fill="hold">
                                          <p:stCondLst>
                                            <p:cond delay="499"/>
                                          </p:stCondLst>
                                        </p:cTn>
                                        <p:tgtEl>
                                          <p:spTgt spid="3">
                                            <p:txEl>
                                              <p:pRg st="1" end="1"/>
                                            </p:txEl>
                                          </p:spTgt>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4">
                                            <p:txEl>
                                              <p:pRg st="1" end="1"/>
                                            </p:txEl>
                                          </p:spTgt>
                                        </p:tgtEl>
                                      </p:cBhvr>
                                    </p:animEffect>
                                    <p:set>
                                      <p:cBhvr>
                                        <p:cTn id="39" dur="1" fill="hold">
                                          <p:stCondLst>
                                            <p:cond delay="499"/>
                                          </p:stCondLst>
                                        </p:cTn>
                                        <p:tgtEl>
                                          <p:spTgt spid="4">
                                            <p:txEl>
                                              <p:pRg st="1" end="1"/>
                                            </p:txEl>
                                          </p:spTgt>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childTnLst>
                                </p:cTn>
                              </p:par>
                              <p:par>
                                <p:cTn id="48" presetID="10" presetClass="exit" presetSubtype="0" fill="hold" nodeType="withEffect">
                                  <p:stCondLst>
                                    <p:cond delay="0"/>
                                  </p:stCondLst>
                                  <p:childTnLst>
                                    <p:animEffect transition="out" filter="fade">
                                      <p:cBhvr>
                                        <p:cTn id="49" dur="500"/>
                                        <p:tgtEl>
                                          <p:spTgt spid="3">
                                            <p:txEl>
                                              <p:pRg st="2" end="2"/>
                                            </p:txEl>
                                          </p:spTgt>
                                        </p:tgtEl>
                                      </p:cBhvr>
                                    </p:animEffect>
                                    <p:set>
                                      <p:cBhvr>
                                        <p:cTn id="50" dur="1" fill="hold">
                                          <p:stCondLst>
                                            <p:cond delay="499"/>
                                          </p:stCondLst>
                                        </p:cTn>
                                        <p:tgtEl>
                                          <p:spTgt spid="3">
                                            <p:txEl>
                                              <p:pRg st="2" end="2"/>
                                            </p:txEl>
                                          </p:spTgt>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4">
                                            <p:txEl>
                                              <p:pRg st="2" end="2"/>
                                            </p:txEl>
                                          </p:spTgt>
                                        </p:tgtEl>
                                      </p:cBhvr>
                                    </p:animEffect>
                                    <p:set>
                                      <p:cBhvr>
                                        <p:cTn id="53" dur="1" fill="hold">
                                          <p:stCondLst>
                                            <p:cond delay="499"/>
                                          </p:stCondLst>
                                        </p:cTn>
                                        <p:tgtEl>
                                          <p:spTgt spid="4">
                                            <p:txEl>
                                              <p:pRg st="2" end="2"/>
                                            </p:txEl>
                                          </p:spTgt>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childTnLst>
                                </p:cTn>
                              </p:par>
                              <p:par>
                                <p:cTn id="62" presetID="10" presetClass="exit" presetSubtype="0" fill="hold" nodeType="withEffect">
                                  <p:stCondLst>
                                    <p:cond delay="0"/>
                                  </p:stCondLst>
                                  <p:childTnLst>
                                    <p:animEffect transition="out" filter="fade">
                                      <p:cBhvr>
                                        <p:cTn id="63" dur="500"/>
                                        <p:tgtEl>
                                          <p:spTgt spid="3">
                                            <p:txEl>
                                              <p:pRg st="3" end="3"/>
                                            </p:txEl>
                                          </p:spTgt>
                                        </p:tgtEl>
                                      </p:cBhvr>
                                    </p:animEffect>
                                    <p:set>
                                      <p:cBhvr>
                                        <p:cTn id="64" dur="1" fill="hold">
                                          <p:stCondLst>
                                            <p:cond delay="499"/>
                                          </p:stCondLst>
                                        </p:cTn>
                                        <p:tgtEl>
                                          <p:spTgt spid="3">
                                            <p:txEl>
                                              <p:pRg st="3" end="3"/>
                                            </p:txEl>
                                          </p:spTgt>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4">
                                            <p:txEl>
                                              <p:pRg st="3" end="3"/>
                                            </p:txEl>
                                          </p:spTgt>
                                        </p:tgtEl>
                                      </p:cBhvr>
                                    </p:animEffect>
                                    <p:set>
                                      <p:cBhvr>
                                        <p:cTn id="67" dur="1" fill="hold">
                                          <p:stCondLst>
                                            <p:cond delay="499"/>
                                          </p:stCondLst>
                                        </p:cTn>
                                        <p:tgtEl>
                                          <p:spTgt spid="4">
                                            <p:txEl>
                                              <p:pRg st="3" end="3"/>
                                            </p:txEl>
                                          </p:spTgt>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fade">
                                      <p:cBhvr>
                                        <p:cTn id="76" dur="500"/>
                                        <p:tgtEl>
                                          <p:spTgt spid="7"/>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
                                            <p:txEl>
                                              <p:pRg st="5" end="5"/>
                                            </p:txEl>
                                          </p:spTgt>
                                        </p:tgtEl>
                                        <p:attrNameLst>
                                          <p:attrName>style.visibility</p:attrName>
                                        </p:attrNameLst>
                                      </p:cBhvr>
                                      <p:to>
                                        <p:strVal val="visible"/>
                                      </p:to>
                                    </p:set>
                                  </p:childTnLst>
                                </p:cTn>
                              </p:par>
                              <p:par>
                                <p:cTn id="81" presetID="10" presetClass="exit" presetSubtype="0" fill="hold" nodeType="withEffect">
                                  <p:stCondLst>
                                    <p:cond delay="0"/>
                                  </p:stCondLst>
                                  <p:childTnLst>
                                    <p:animEffect transition="out" filter="fade">
                                      <p:cBhvr>
                                        <p:cTn id="82" dur="500"/>
                                        <p:tgtEl>
                                          <p:spTgt spid="3">
                                            <p:txEl>
                                              <p:pRg st="4" end="4"/>
                                            </p:txEl>
                                          </p:spTgt>
                                        </p:tgtEl>
                                      </p:cBhvr>
                                    </p:animEffect>
                                    <p:set>
                                      <p:cBhvr>
                                        <p:cTn id="83" dur="1" fill="hold">
                                          <p:stCondLst>
                                            <p:cond delay="499"/>
                                          </p:stCondLst>
                                        </p:cTn>
                                        <p:tgtEl>
                                          <p:spTgt spid="3">
                                            <p:txEl>
                                              <p:pRg st="4" end="4"/>
                                            </p:txEl>
                                          </p:spTgt>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4">
                                            <p:txEl>
                                              <p:pRg st="4" end="4"/>
                                            </p:txEl>
                                          </p:spTgt>
                                        </p:tgtEl>
                                      </p:cBhvr>
                                    </p:animEffect>
                                    <p:set>
                                      <p:cBhvr>
                                        <p:cTn id="86" dur="1" fill="hold">
                                          <p:stCondLst>
                                            <p:cond delay="499"/>
                                          </p:stCondLst>
                                        </p:cTn>
                                        <p:tgtEl>
                                          <p:spTgt spid="4">
                                            <p:txEl>
                                              <p:pRg st="4" end="4"/>
                                            </p:txEl>
                                          </p:spTgt>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
                                            <p:txEl>
                                              <p:pRg st="6" end="6"/>
                                            </p:txEl>
                                          </p:spTgt>
                                        </p:tgtEl>
                                        <p:attrNameLst>
                                          <p:attrName>style.visibility</p:attrName>
                                        </p:attrNameLst>
                                      </p:cBhvr>
                                      <p:to>
                                        <p:strVal val="visible"/>
                                      </p:to>
                                    </p:set>
                                  </p:childTnLst>
                                </p:cTn>
                              </p:par>
                              <p:par>
                                <p:cTn id="95" presetID="10" presetClass="exit" presetSubtype="0" fill="hold" nodeType="withEffect">
                                  <p:stCondLst>
                                    <p:cond delay="0"/>
                                  </p:stCondLst>
                                  <p:childTnLst>
                                    <p:animEffect transition="out" filter="fade">
                                      <p:cBhvr>
                                        <p:cTn id="96" dur="500"/>
                                        <p:tgtEl>
                                          <p:spTgt spid="3">
                                            <p:txEl>
                                              <p:pRg st="5" end="5"/>
                                            </p:txEl>
                                          </p:spTgt>
                                        </p:tgtEl>
                                      </p:cBhvr>
                                    </p:animEffect>
                                    <p:set>
                                      <p:cBhvr>
                                        <p:cTn id="97" dur="1" fill="hold">
                                          <p:stCondLst>
                                            <p:cond delay="499"/>
                                          </p:stCondLst>
                                        </p:cTn>
                                        <p:tgtEl>
                                          <p:spTgt spid="3">
                                            <p:txEl>
                                              <p:pRg st="5" end="5"/>
                                            </p:txEl>
                                          </p:spTgt>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4">
                                            <p:txEl>
                                              <p:pRg st="5" end="5"/>
                                            </p:txEl>
                                          </p:spTgt>
                                        </p:tgtEl>
                                      </p:cBhvr>
                                    </p:animEffect>
                                    <p:set>
                                      <p:cBhvr>
                                        <p:cTn id="100" dur="1" fill="hold">
                                          <p:stCondLst>
                                            <p:cond delay="499"/>
                                          </p:stCondLst>
                                        </p:cTn>
                                        <p:tgtEl>
                                          <p:spTgt spid="4">
                                            <p:txEl>
                                              <p:pRg st="5" end="5"/>
                                            </p:txEl>
                                          </p:spTgt>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9"/>
                                        </p:tgtEl>
                                        <p:attrNameLst>
                                          <p:attrName>style.visibility</p:attrName>
                                        </p:attrNameLst>
                                      </p:cBhvr>
                                      <p:to>
                                        <p:strVal val="visible"/>
                                      </p:to>
                                    </p:set>
                                  </p:childTnLst>
                                </p:cTn>
                              </p:par>
                              <p:par>
                                <p:cTn id="109" presetID="10" presetClass="exit" presetSubtype="0" fill="hold" grpId="1" nodeType="withEffect">
                                  <p:stCondLst>
                                    <p:cond delay="0"/>
                                  </p:stCondLst>
                                  <p:childTnLst>
                                    <p:animEffect transition="out" filter="fade">
                                      <p:cBhvr>
                                        <p:cTn id="110" dur="500"/>
                                        <p:tgtEl>
                                          <p:spTgt spid="8"/>
                                        </p:tgtEl>
                                      </p:cBhvr>
                                    </p:animEffect>
                                    <p:set>
                                      <p:cBhvr>
                                        <p:cTn id="111" dur="1" fill="hold">
                                          <p:stCondLst>
                                            <p:cond delay="499"/>
                                          </p:stCondLst>
                                        </p:cTn>
                                        <p:tgtEl>
                                          <p:spTgt spid="8"/>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7"/>
                                        </p:tgtEl>
                                      </p:cBhvr>
                                    </p:animEffect>
                                    <p:set>
                                      <p:cBhvr>
                                        <p:cTn id="114" dur="1" fill="hold">
                                          <p:stCondLst>
                                            <p:cond delay="499"/>
                                          </p:stCondLst>
                                        </p:cTn>
                                        <p:tgtEl>
                                          <p:spTgt spid="7"/>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
                                        <p:tgtEl>
                                          <p:spTgt spid="3">
                                            <p:txEl>
                                              <p:pRg st="6" end="6"/>
                                            </p:txEl>
                                          </p:spTgt>
                                        </p:tgtEl>
                                      </p:cBhvr>
                                    </p:animEffect>
                                    <p:set>
                                      <p:cBhvr>
                                        <p:cTn id="117" dur="1" fill="hold">
                                          <p:stCondLst>
                                            <p:cond delay="499"/>
                                          </p:stCondLst>
                                        </p:cTn>
                                        <p:tgtEl>
                                          <p:spTgt spid="3">
                                            <p:txEl>
                                              <p:pRg st="6" end="6"/>
                                            </p:txEl>
                                          </p:spTgt>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500"/>
                                        <p:tgtEl>
                                          <p:spTgt spid="4">
                                            <p:txEl>
                                              <p:pRg st="6" end="6"/>
                                            </p:txEl>
                                          </p:spTgt>
                                        </p:tgtEl>
                                      </p:cBhvr>
                                    </p:animEffect>
                                    <p:set>
                                      <p:cBhvr>
                                        <p:cTn id="120" dur="1" fill="hold">
                                          <p:stCondLst>
                                            <p:cond delay="499"/>
                                          </p:stCondLst>
                                        </p:cTn>
                                        <p:tgtEl>
                                          <p:spTgt spid="4">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load.wikimedia.org/wikipedia/commons/6/62/Stars-high-mountain-sky_-_West_Virginia_-_ForestWa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88563" y="1334458"/>
            <a:ext cx="7619999" cy="1754326"/>
          </a:xfrm>
          <a:prstGeom prst="rect">
            <a:avLst/>
          </a:prstGeom>
          <a:noFill/>
        </p:spPr>
        <p:txBody>
          <a:bodyPr wrap="square" rtlCol="0">
            <a:spAutoFit/>
          </a:bodyPr>
          <a:lstStyle/>
          <a:p>
            <a:r>
              <a:rPr lang="en-US" dirty="0">
                <a:solidFill>
                  <a:schemeClr val="bg1"/>
                </a:solidFill>
              </a:rPr>
              <a:t>Yes </a:t>
            </a:r>
            <a:r>
              <a:rPr lang="en-US" sz="1200" dirty="0">
                <a:solidFill>
                  <a:schemeClr val="bg1"/>
                </a:solidFill>
              </a:rPr>
              <a:t>(Alma 13:3) (2)</a:t>
            </a:r>
          </a:p>
          <a:p>
            <a:r>
              <a:rPr lang="en-US" dirty="0">
                <a:solidFill>
                  <a:schemeClr val="bg1"/>
                </a:solidFill>
              </a:rPr>
              <a:t>Heavenly Father’s</a:t>
            </a:r>
          </a:p>
          <a:p>
            <a:r>
              <a:rPr lang="en-US" dirty="0">
                <a:solidFill>
                  <a:schemeClr val="bg1"/>
                </a:solidFill>
              </a:rPr>
              <a:t>Learned, associated one with another</a:t>
            </a:r>
          </a:p>
          <a:p>
            <a:r>
              <a:rPr lang="en-US" dirty="0">
                <a:solidFill>
                  <a:schemeClr val="bg1"/>
                </a:solidFill>
              </a:rPr>
              <a:t>Spiritual bodies look like physical bodies only finer </a:t>
            </a:r>
            <a:r>
              <a:rPr lang="en-US" sz="1200" dirty="0">
                <a:solidFill>
                  <a:schemeClr val="bg1"/>
                </a:solidFill>
              </a:rPr>
              <a:t>(D&amp;C 77:2)</a:t>
            </a:r>
          </a:p>
          <a:p>
            <a:r>
              <a:rPr lang="en-US" dirty="0">
                <a:solidFill>
                  <a:schemeClr val="bg1"/>
                </a:solidFill>
              </a:rPr>
              <a:t>Yes </a:t>
            </a:r>
            <a:r>
              <a:rPr lang="en-US" sz="1200" dirty="0">
                <a:solidFill>
                  <a:schemeClr val="bg1"/>
                </a:solidFill>
              </a:rPr>
              <a:t>(Rev. 211-212 Institute Manual p. 336)</a:t>
            </a:r>
          </a:p>
          <a:p>
            <a:r>
              <a:rPr lang="en-US" dirty="0">
                <a:solidFill>
                  <a:schemeClr val="bg1"/>
                </a:solidFill>
              </a:rPr>
              <a:t>Yes…we were “born again” to mortality</a:t>
            </a:r>
          </a:p>
        </p:txBody>
      </p:sp>
      <p:sp>
        <p:nvSpPr>
          <p:cNvPr id="6" name="TextBox 5"/>
          <p:cNvSpPr txBox="1"/>
          <p:nvPr/>
        </p:nvSpPr>
        <p:spPr>
          <a:xfrm>
            <a:off x="0" y="-28261"/>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Man’s Pre-Existence </a:t>
            </a:r>
          </a:p>
        </p:txBody>
      </p:sp>
      <p:sp>
        <p:nvSpPr>
          <p:cNvPr id="7" name="Oval 6"/>
          <p:cNvSpPr/>
          <p:nvPr/>
        </p:nvSpPr>
        <p:spPr>
          <a:xfrm>
            <a:off x="188891" y="208899"/>
            <a:ext cx="2592946" cy="2551232"/>
          </a:xfrm>
          <a:prstGeom prst="ellipse">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03951" y="1334458"/>
            <a:ext cx="5159828" cy="1754326"/>
          </a:xfrm>
          <a:prstGeom prst="rect">
            <a:avLst/>
          </a:prstGeom>
          <a:noFill/>
        </p:spPr>
        <p:txBody>
          <a:bodyPr wrap="square" rtlCol="0">
            <a:spAutoFit/>
          </a:bodyPr>
          <a:lstStyle/>
          <a:p>
            <a:r>
              <a:rPr lang="en-US" dirty="0">
                <a:solidFill>
                  <a:schemeClr val="bg1"/>
                </a:solidFill>
              </a:rPr>
              <a:t>Did we know about the Plan of Salvation?</a:t>
            </a:r>
          </a:p>
          <a:p>
            <a:r>
              <a:rPr lang="en-US" dirty="0">
                <a:solidFill>
                  <a:schemeClr val="bg1"/>
                </a:solidFill>
              </a:rPr>
              <a:t>Whose plan was it?</a:t>
            </a:r>
          </a:p>
          <a:p>
            <a:r>
              <a:rPr lang="en-US" dirty="0">
                <a:solidFill>
                  <a:schemeClr val="bg1"/>
                </a:solidFill>
              </a:rPr>
              <a:t>What did we do there?</a:t>
            </a:r>
          </a:p>
          <a:p>
            <a:r>
              <a:rPr lang="en-US" dirty="0">
                <a:solidFill>
                  <a:schemeClr val="bg1"/>
                </a:solidFill>
              </a:rPr>
              <a:t>What did we look like?</a:t>
            </a:r>
          </a:p>
          <a:p>
            <a:r>
              <a:rPr lang="en-US" dirty="0">
                <a:solidFill>
                  <a:schemeClr val="bg1"/>
                </a:solidFill>
              </a:rPr>
              <a:t>Did we sin?</a:t>
            </a:r>
          </a:p>
          <a:p>
            <a:r>
              <a:rPr lang="en-US" dirty="0">
                <a:solidFill>
                  <a:schemeClr val="bg1"/>
                </a:solidFill>
              </a:rPr>
              <a:t>Did we repent?</a:t>
            </a:r>
          </a:p>
        </p:txBody>
      </p:sp>
      <p:grpSp>
        <p:nvGrpSpPr>
          <p:cNvPr id="2" name="Group 1"/>
          <p:cNvGrpSpPr/>
          <p:nvPr/>
        </p:nvGrpSpPr>
        <p:grpSpPr>
          <a:xfrm>
            <a:off x="3650036" y="3389902"/>
            <a:ext cx="4077054" cy="3166979"/>
            <a:chOff x="3185491" y="3804722"/>
            <a:chExt cx="3483892" cy="2337340"/>
          </a:xfrm>
        </p:grpSpPr>
        <p:grpSp>
          <p:nvGrpSpPr>
            <p:cNvPr id="8" name="Group 15"/>
            <p:cNvGrpSpPr/>
            <p:nvPr/>
          </p:nvGrpSpPr>
          <p:grpSpPr>
            <a:xfrm>
              <a:off x="3185491" y="3804722"/>
              <a:ext cx="1358014" cy="2331075"/>
              <a:chOff x="5891782" y="1905000"/>
              <a:chExt cx="1271017" cy="3187027"/>
            </a:xfrm>
            <a:solidFill>
              <a:schemeClr val="accent6">
                <a:lumMod val="75000"/>
              </a:schemeClr>
            </a:solidFill>
          </p:grpSpPr>
          <p:sp>
            <p:nvSpPr>
              <p:cNvPr id="9" name="Oval 9"/>
              <p:cNvSpPr/>
              <p:nvPr/>
            </p:nvSpPr>
            <p:spPr>
              <a:xfrm>
                <a:off x="6019800" y="19050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0"/>
              <p:cNvSpPr/>
              <p:nvPr/>
            </p:nvSpPr>
            <p:spPr>
              <a:xfrm rot="2423263">
                <a:off x="6083477" y="4229058"/>
                <a:ext cx="381000" cy="862969"/>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1"/>
              <p:cNvSpPr/>
              <p:nvPr/>
            </p:nvSpPr>
            <p:spPr>
              <a:xfrm>
                <a:off x="6324600" y="2819400"/>
                <a:ext cx="381000" cy="1828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2"/>
              <p:cNvSpPr/>
              <p:nvPr/>
            </p:nvSpPr>
            <p:spPr>
              <a:xfrm rot="18657015">
                <a:off x="6600982" y="4350807"/>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3"/>
              <p:cNvSpPr/>
              <p:nvPr/>
            </p:nvSpPr>
            <p:spPr>
              <a:xfrm rot="5400000">
                <a:off x="6336791" y="2797105"/>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23"/>
            <p:cNvGrpSpPr/>
            <p:nvPr/>
          </p:nvGrpSpPr>
          <p:grpSpPr>
            <a:xfrm>
              <a:off x="3888520" y="3804722"/>
              <a:ext cx="1358014" cy="2315633"/>
              <a:chOff x="7162800" y="1828800"/>
              <a:chExt cx="1271017" cy="3165915"/>
            </a:xfrm>
            <a:solidFill>
              <a:srgbClr val="FFC000"/>
            </a:solidFill>
          </p:grpSpPr>
          <p:sp>
            <p:nvSpPr>
              <p:cNvPr id="15" name="Oval 4"/>
              <p:cNvSpPr/>
              <p:nvPr/>
            </p:nvSpPr>
            <p:spPr>
              <a:xfrm>
                <a:off x="7290818" y="1828800"/>
                <a:ext cx="1016000" cy="10668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5"/>
              <p:cNvSpPr/>
              <p:nvPr/>
            </p:nvSpPr>
            <p:spPr>
              <a:xfrm rot="2423263">
                <a:off x="7315202" y="4308915"/>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6"/>
              <p:cNvSpPr/>
              <p:nvPr/>
            </p:nvSpPr>
            <p:spPr>
              <a:xfrm rot="18657015">
                <a:off x="7872000" y="4274607"/>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7"/>
              <p:cNvSpPr/>
              <p:nvPr/>
            </p:nvSpPr>
            <p:spPr>
              <a:xfrm rot="5400000">
                <a:off x="7607809" y="2720905"/>
                <a:ext cx="381000" cy="1271017"/>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8"/>
              <p:cNvSpPr/>
              <p:nvPr/>
            </p:nvSpPr>
            <p:spPr>
              <a:xfrm>
                <a:off x="7315200" y="2743200"/>
                <a:ext cx="990600" cy="1828800"/>
              </a:xfrm>
              <a:prstGeom prst="trapezoid">
                <a:avLst>
                  <a:gd name="adj" fmla="val 33571"/>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5"/>
            <p:cNvGrpSpPr/>
            <p:nvPr/>
          </p:nvGrpSpPr>
          <p:grpSpPr>
            <a:xfrm>
              <a:off x="4591548" y="3804722"/>
              <a:ext cx="1358014" cy="2337340"/>
              <a:chOff x="5891782" y="1905000"/>
              <a:chExt cx="1271017" cy="3195593"/>
            </a:xfrm>
            <a:solidFill>
              <a:schemeClr val="tx2">
                <a:lumMod val="60000"/>
                <a:lumOff val="40000"/>
              </a:schemeClr>
            </a:solidFill>
          </p:grpSpPr>
          <p:sp>
            <p:nvSpPr>
              <p:cNvPr id="21" name="Oval 20"/>
              <p:cNvSpPr/>
              <p:nvPr/>
            </p:nvSpPr>
            <p:spPr>
              <a:xfrm>
                <a:off x="6019800" y="19050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2423263">
                <a:off x="6099420" y="4165741"/>
                <a:ext cx="381000" cy="934852"/>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6324600" y="2819400"/>
                <a:ext cx="381000" cy="1828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18657015">
                <a:off x="6600982" y="43508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5400000">
                <a:off x="6336791" y="27971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3"/>
            <p:cNvGrpSpPr/>
            <p:nvPr/>
          </p:nvGrpSpPr>
          <p:grpSpPr>
            <a:xfrm>
              <a:off x="5294580" y="3804722"/>
              <a:ext cx="1374803" cy="2315633"/>
              <a:chOff x="7162800" y="1828800"/>
              <a:chExt cx="1286730" cy="3165915"/>
            </a:xfrm>
            <a:solidFill>
              <a:srgbClr val="FF0000"/>
            </a:solidFill>
          </p:grpSpPr>
          <p:sp>
            <p:nvSpPr>
              <p:cNvPr id="27" name="Oval 26"/>
              <p:cNvSpPr/>
              <p:nvPr/>
            </p:nvSpPr>
            <p:spPr>
              <a:xfrm>
                <a:off x="7290818" y="18288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rot="2423263">
                <a:off x="7315202" y="43089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rot="18657015">
                <a:off x="7916130" y="4274608"/>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rot="5400000">
                <a:off x="7607809" y="27209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a:off x="7315200" y="2743200"/>
                <a:ext cx="990600" cy="1828800"/>
              </a:xfrm>
              <a:prstGeom prst="trapezoid">
                <a:avLst>
                  <a:gd name="adj" fmla="val 33571"/>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36131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0" presetClass="exit" presetSubtype="0" fill="hold" nodeType="withEffect">
                                  <p:stCondLst>
                                    <p:cond delay="0"/>
                                  </p:stCondLst>
                                  <p:childTnLst>
                                    <p:animEffect transition="out" filter="fade">
                                      <p:cBhvr>
                                        <p:cTn id="16" dur="500"/>
                                        <p:tgtEl>
                                          <p:spTgt spid="3">
                                            <p:txEl>
                                              <p:pRg st="0" end="0"/>
                                            </p:txEl>
                                          </p:spTgt>
                                        </p:tgtEl>
                                      </p:cBhvr>
                                    </p:animEffect>
                                    <p:set>
                                      <p:cBhvr>
                                        <p:cTn id="17" dur="1" fill="hold">
                                          <p:stCondLst>
                                            <p:cond delay="499"/>
                                          </p:stCondLst>
                                        </p:cTn>
                                        <p:tgtEl>
                                          <p:spTgt spid="3">
                                            <p:txEl>
                                              <p:pRg st="0" end="0"/>
                                            </p:txEl>
                                          </p:spTgt>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4">
                                            <p:txEl>
                                              <p:pRg st="0" end="0"/>
                                            </p:txEl>
                                          </p:spTgt>
                                        </p:tgtEl>
                                      </p:cBhvr>
                                    </p:animEffect>
                                    <p:set>
                                      <p:cBhvr>
                                        <p:cTn id="20"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par>
                                <p:cTn id="29" presetID="10" presetClass="exit" presetSubtype="0" fill="hold" nodeType="withEffect">
                                  <p:stCondLst>
                                    <p:cond delay="0"/>
                                  </p:stCondLst>
                                  <p:childTnLst>
                                    <p:animEffect transition="out" filter="fade">
                                      <p:cBhvr>
                                        <p:cTn id="30" dur="500"/>
                                        <p:tgtEl>
                                          <p:spTgt spid="3">
                                            <p:txEl>
                                              <p:pRg st="1" end="1"/>
                                            </p:txEl>
                                          </p:spTgt>
                                        </p:tgtEl>
                                      </p:cBhvr>
                                    </p:animEffect>
                                    <p:set>
                                      <p:cBhvr>
                                        <p:cTn id="31" dur="1" fill="hold">
                                          <p:stCondLst>
                                            <p:cond delay="499"/>
                                          </p:stCondLst>
                                        </p:cTn>
                                        <p:tgtEl>
                                          <p:spTgt spid="3">
                                            <p:txEl>
                                              <p:pRg st="1" end="1"/>
                                            </p:txEl>
                                          </p:spTgt>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4">
                                            <p:txEl>
                                              <p:pRg st="1" end="1"/>
                                            </p:txEl>
                                          </p:spTgt>
                                        </p:tgtEl>
                                      </p:cBhvr>
                                    </p:animEffect>
                                    <p:set>
                                      <p:cBhvr>
                                        <p:cTn id="34" dur="1" fill="hold">
                                          <p:stCondLst>
                                            <p:cond delay="499"/>
                                          </p:stCondLst>
                                        </p:cTn>
                                        <p:tgtEl>
                                          <p:spTgt spid="4">
                                            <p:txEl>
                                              <p:pRg st="1" end="1"/>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childTnLst>
                                </p:cTn>
                              </p:par>
                              <p:par>
                                <p:cTn id="43" presetID="10" presetClass="exit" presetSubtype="0" fill="hold" nodeType="withEffect">
                                  <p:stCondLst>
                                    <p:cond delay="0"/>
                                  </p:stCondLst>
                                  <p:childTnLst>
                                    <p:animEffect transition="out" filter="fade">
                                      <p:cBhvr>
                                        <p:cTn id="44" dur="500"/>
                                        <p:tgtEl>
                                          <p:spTgt spid="3">
                                            <p:txEl>
                                              <p:pRg st="2" end="2"/>
                                            </p:txEl>
                                          </p:spTgt>
                                        </p:tgtEl>
                                      </p:cBhvr>
                                    </p:animEffect>
                                    <p:set>
                                      <p:cBhvr>
                                        <p:cTn id="45" dur="1" fill="hold">
                                          <p:stCondLst>
                                            <p:cond delay="499"/>
                                          </p:stCondLst>
                                        </p:cTn>
                                        <p:tgtEl>
                                          <p:spTgt spid="3">
                                            <p:txEl>
                                              <p:pRg st="2" end="2"/>
                                            </p:txEl>
                                          </p:spTgt>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4">
                                            <p:txEl>
                                              <p:pRg st="2" end="2"/>
                                            </p:txEl>
                                          </p:spTgt>
                                        </p:tgtEl>
                                      </p:cBhvr>
                                    </p:animEffect>
                                    <p:set>
                                      <p:cBhvr>
                                        <p:cTn id="48" dur="1" fill="hold">
                                          <p:stCondLst>
                                            <p:cond delay="499"/>
                                          </p:stCondLst>
                                        </p:cTn>
                                        <p:tgtEl>
                                          <p:spTgt spid="4">
                                            <p:txEl>
                                              <p:pRg st="2" end="2"/>
                                            </p:txEl>
                                          </p:spTgt>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childTnLst>
                                </p:cTn>
                              </p:par>
                              <p:par>
                                <p:cTn id="57" presetID="10" presetClass="exit" presetSubtype="0" fill="hold" nodeType="withEffect">
                                  <p:stCondLst>
                                    <p:cond delay="0"/>
                                  </p:stCondLst>
                                  <p:childTnLst>
                                    <p:animEffect transition="out" filter="fade">
                                      <p:cBhvr>
                                        <p:cTn id="58" dur="500"/>
                                        <p:tgtEl>
                                          <p:spTgt spid="3">
                                            <p:txEl>
                                              <p:pRg st="3" end="3"/>
                                            </p:txEl>
                                          </p:spTgt>
                                        </p:tgtEl>
                                      </p:cBhvr>
                                    </p:animEffect>
                                    <p:set>
                                      <p:cBhvr>
                                        <p:cTn id="59" dur="1" fill="hold">
                                          <p:stCondLst>
                                            <p:cond delay="499"/>
                                          </p:stCondLst>
                                        </p:cTn>
                                        <p:tgtEl>
                                          <p:spTgt spid="3">
                                            <p:txEl>
                                              <p:pRg st="3" end="3"/>
                                            </p:txEl>
                                          </p:spTgt>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4">
                                            <p:txEl>
                                              <p:pRg st="3" end="3"/>
                                            </p:txEl>
                                          </p:spTgt>
                                        </p:tgtEl>
                                      </p:cBhvr>
                                    </p:animEffect>
                                    <p:set>
                                      <p:cBhvr>
                                        <p:cTn id="62" dur="1" fill="hold">
                                          <p:stCondLst>
                                            <p:cond delay="499"/>
                                          </p:stCondLst>
                                        </p:cTn>
                                        <p:tgtEl>
                                          <p:spTgt spid="4">
                                            <p:txEl>
                                              <p:pRg st="3" end="3"/>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
                                            <p:txEl>
                                              <p:pRg st="5" end="5"/>
                                            </p:txEl>
                                          </p:spTgt>
                                        </p:tgtEl>
                                        <p:attrNameLst>
                                          <p:attrName>style.visibility</p:attrName>
                                        </p:attrNameLst>
                                      </p:cBhvr>
                                      <p:to>
                                        <p:strVal val="visible"/>
                                      </p:to>
                                    </p:set>
                                  </p:childTnLst>
                                </p:cTn>
                              </p:par>
                              <p:par>
                                <p:cTn id="75" presetID="10" presetClass="exit" presetSubtype="0" fill="hold" nodeType="withEffect">
                                  <p:stCondLst>
                                    <p:cond delay="0"/>
                                  </p:stCondLst>
                                  <p:childTnLst>
                                    <p:animEffect transition="out" filter="fade">
                                      <p:cBhvr>
                                        <p:cTn id="76" dur="500"/>
                                        <p:tgtEl>
                                          <p:spTgt spid="3">
                                            <p:txEl>
                                              <p:pRg st="4" end="4"/>
                                            </p:txEl>
                                          </p:spTgt>
                                        </p:tgtEl>
                                      </p:cBhvr>
                                    </p:animEffect>
                                    <p:set>
                                      <p:cBhvr>
                                        <p:cTn id="77" dur="1" fill="hold">
                                          <p:stCondLst>
                                            <p:cond delay="499"/>
                                          </p:stCondLst>
                                        </p:cTn>
                                        <p:tgtEl>
                                          <p:spTgt spid="3">
                                            <p:txEl>
                                              <p:pRg st="4" end="4"/>
                                            </p:txEl>
                                          </p:spTgt>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4">
                                            <p:txEl>
                                              <p:pRg st="4" end="4"/>
                                            </p:txEl>
                                          </p:spTgt>
                                        </p:tgtEl>
                                      </p:cBhvr>
                                    </p:animEffect>
                                    <p:set>
                                      <p:cBhvr>
                                        <p:cTn id="80" dur="1" fill="hold">
                                          <p:stCondLst>
                                            <p:cond delay="499"/>
                                          </p:stCondLst>
                                        </p:cTn>
                                        <p:tgtEl>
                                          <p:spTgt spid="4">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load.wikimedia.org/wikipedia/commons/6/62/Stars-high-mountain-sky_-_West_Virginia_-_ForestWa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83763" y="1334458"/>
            <a:ext cx="7619999" cy="2031325"/>
          </a:xfrm>
          <a:prstGeom prst="rect">
            <a:avLst/>
          </a:prstGeom>
          <a:noFill/>
        </p:spPr>
        <p:txBody>
          <a:bodyPr wrap="square" rtlCol="0">
            <a:spAutoFit/>
          </a:bodyPr>
          <a:lstStyle/>
          <a:p>
            <a:r>
              <a:rPr lang="en-US" dirty="0">
                <a:solidFill>
                  <a:schemeClr val="bg1"/>
                </a:solidFill>
              </a:rPr>
              <a:t>War in Heaven </a:t>
            </a:r>
            <a:r>
              <a:rPr lang="en-US" sz="1200" dirty="0">
                <a:solidFill>
                  <a:schemeClr val="bg1"/>
                </a:solidFill>
              </a:rPr>
              <a:t> (3)</a:t>
            </a:r>
          </a:p>
          <a:p>
            <a:r>
              <a:rPr lang="en-US" dirty="0">
                <a:solidFill>
                  <a:schemeClr val="bg1"/>
                </a:solidFill>
              </a:rPr>
              <a:t>Words and ideology</a:t>
            </a:r>
          </a:p>
          <a:p>
            <a:r>
              <a:rPr lang="en-US" dirty="0">
                <a:solidFill>
                  <a:schemeClr val="bg1"/>
                </a:solidFill>
              </a:rPr>
              <a:t>Yes…spiritually </a:t>
            </a:r>
            <a:r>
              <a:rPr lang="en-US" sz="1200" dirty="0">
                <a:solidFill>
                  <a:schemeClr val="bg1"/>
                </a:solidFill>
              </a:rPr>
              <a:t>(D&amp;C 29:36)</a:t>
            </a:r>
          </a:p>
          <a:p>
            <a:r>
              <a:rPr lang="en-US" dirty="0">
                <a:solidFill>
                  <a:schemeClr val="bg1"/>
                </a:solidFill>
              </a:rPr>
              <a:t>Heavenly Father’s Plan</a:t>
            </a:r>
          </a:p>
          <a:p>
            <a:r>
              <a:rPr lang="en-US" dirty="0">
                <a:solidFill>
                  <a:schemeClr val="bg1"/>
                </a:solidFill>
              </a:rPr>
              <a:t>First estate</a:t>
            </a:r>
          </a:p>
          <a:p>
            <a:r>
              <a:rPr lang="en-US" dirty="0">
                <a:solidFill>
                  <a:schemeClr val="bg1"/>
                </a:solidFill>
              </a:rPr>
              <a:t>To earth in physical bodies</a:t>
            </a:r>
          </a:p>
          <a:p>
            <a:r>
              <a:rPr lang="en-US" dirty="0">
                <a:solidFill>
                  <a:schemeClr val="bg1"/>
                </a:solidFill>
              </a:rPr>
              <a:t>To earth as spirits </a:t>
            </a:r>
            <a:r>
              <a:rPr lang="en-US" sz="1200" dirty="0">
                <a:solidFill>
                  <a:schemeClr val="bg1"/>
                </a:solidFill>
              </a:rPr>
              <a:t>(Rev. 12:4) (D&amp;C 29:37-39) (4)</a:t>
            </a:r>
          </a:p>
        </p:txBody>
      </p:sp>
      <p:sp>
        <p:nvSpPr>
          <p:cNvPr id="7" name="Oval 6"/>
          <p:cNvSpPr/>
          <p:nvPr/>
        </p:nvSpPr>
        <p:spPr>
          <a:xfrm>
            <a:off x="188891" y="208899"/>
            <a:ext cx="2592946" cy="2551232"/>
          </a:xfrm>
          <a:prstGeom prst="ellipse">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05168" y="1334458"/>
            <a:ext cx="5159828" cy="2031325"/>
          </a:xfrm>
          <a:prstGeom prst="rect">
            <a:avLst/>
          </a:prstGeom>
          <a:noFill/>
        </p:spPr>
        <p:txBody>
          <a:bodyPr wrap="square" rtlCol="0">
            <a:spAutoFit/>
          </a:bodyPr>
          <a:lstStyle/>
          <a:p>
            <a:r>
              <a:rPr lang="en-US" dirty="0">
                <a:solidFill>
                  <a:schemeClr val="bg1"/>
                </a:solidFill>
              </a:rPr>
              <a:t>What significant thing happened there?</a:t>
            </a:r>
          </a:p>
          <a:p>
            <a:r>
              <a:rPr lang="en-US" dirty="0">
                <a:solidFill>
                  <a:schemeClr val="bg1"/>
                </a:solidFill>
              </a:rPr>
              <a:t>What kind of a war was it?</a:t>
            </a:r>
          </a:p>
          <a:p>
            <a:r>
              <a:rPr lang="en-US" dirty="0">
                <a:solidFill>
                  <a:schemeClr val="bg1"/>
                </a:solidFill>
              </a:rPr>
              <a:t>Did anyone die?</a:t>
            </a:r>
          </a:p>
          <a:p>
            <a:r>
              <a:rPr lang="en-US" dirty="0">
                <a:solidFill>
                  <a:schemeClr val="bg1"/>
                </a:solidFill>
              </a:rPr>
              <a:t>What did we choose?</a:t>
            </a:r>
          </a:p>
          <a:p>
            <a:r>
              <a:rPr lang="en-US" dirty="0">
                <a:solidFill>
                  <a:schemeClr val="bg1"/>
                </a:solidFill>
              </a:rPr>
              <a:t>What was this time period called?</a:t>
            </a:r>
          </a:p>
          <a:p>
            <a:r>
              <a:rPr lang="en-US" dirty="0">
                <a:solidFill>
                  <a:schemeClr val="bg1"/>
                </a:solidFill>
              </a:rPr>
              <a:t>Where did we go?</a:t>
            </a:r>
          </a:p>
          <a:p>
            <a:r>
              <a:rPr lang="en-US" dirty="0">
                <a:solidFill>
                  <a:schemeClr val="bg1"/>
                </a:solidFill>
              </a:rPr>
              <a:t>Where did “they” go?</a:t>
            </a:r>
          </a:p>
        </p:txBody>
      </p:sp>
      <p:sp>
        <p:nvSpPr>
          <p:cNvPr id="6" name="TextBox 5"/>
          <p:cNvSpPr txBox="1"/>
          <p:nvPr/>
        </p:nvSpPr>
        <p:spPr>
          <a:xfrm>
            <a:off x="0" y="-28261"/>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What Happened in the Pre-Existence?</a:t>
            </a:r>
          </a:p>
        </p:txBody>
      </p:sp>
      <p:sp>
        <p:nvSpPr>
          <p:cNvPr id="2" name="TextBox 1"/>
          <p:cNvSpPr txBox="1"/>
          <p:nvPr/>
        </p:nvSpPr>
        <p:spPr>
          <a:xfrm>
            <a:off x="6586514" y="4006754"/>
            <a:ext cx="4683968" cy="1938992"/>
          </a:xfrm>
          <a:prstGeom prst="rect">
            <a:avLst/>
          </a:prstGeom>
          <a:noFill/>
        </p:spPr>
        <p:txBody>
          <a:bodyPr wrap="square" rtlCol="0">
            <a:spAutoFit/>
          </a:bodyPr>
          <a:lstStyle/>
          <a:p>
            <a:r>
              <a:rPr lang="en-US" sz="2400" i="1" dirty="0">
                <a:solidFill>
                  <a:srgbClr val="FFFF00"/>
                </a:solidFill>
              </a:rPr>
              <a:t>And there was war in heaven: Michael and his angels fought against the dragon; and the dragon fought and his angels. </a:t>
            </a:r>
          </a:p>
          <a:p>
            <a:r>
              <a:rPr lang="en-US" sz="2400" i="1" dirty="0">
                <a:solidFill>
                  <a:srgbClr val="FFFF00"/>
                </a:solidFill>
              </a:rPr>
              <a:t>Revelation 12:7</a:t>
            </a:r>
          </a:p>
        </p:txBody>
      </p:sp>
      <p:pic>
        <p:nvPicPr>
          <p:cNvPr id="1026" name="Picture 2" descr="http://i.ytimg.com/vi/MH_5_I2JG10/maxresdefault.jpg"/>
          <p:cNvPicPr>
            <a:picLocks noChangeAspect="1" noChangeArrowheads="1"/>
          </p:cNvPicPr>
          <p:nvPr/>
        </p:nvPicPr>
        <p:blipFill rotWithShape="1">
          <a:blip r:embed="rId3">
            <a:extLst>
              <a:ext uri="{28A0092B-C50C-407E-A947-70E740481C1C}">
                <a14:useLocalDpi xmlns:a14="http://schemas.microsoft.com/office/drawing/2010/main" val="0"/>
              </a:ext>
            </a:extLst>
          </a:blip>
          <a:srcRect l="8213" t="4039" r="8675" b="2626"/>
          <a:stretch/>
        </p:blipFill>
        <p:spPr bwMode="auto">
          <a:xfrm>
            <a:off x="701110" y="3544108"/>
            <a:ext cx="4963886" cy="3135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33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0" presetClass="exit" presetSubtype="0" fill="hold" nodeType="withEffect">
                                  <p:stCondLst>
                                    <p:cond delay="0"/>
                                  </p:stCondLst>
                                  <p:childTnLst>
                                    <p:animEffect transition="out" filter="fade">
                                      <p:cBhvr>
                                        <p:cTn id="16" dur="500"/>
                                        <p:tgtEl>
                                          <p:spTgt spid="3">
                                            <p:txEl>
                                              <p:pRg st="0" end="0"/>
                                            </p:txEl>
                                          </p:spTgt>
                                        </p:tgtEl>
                                      </p:cBhvr>
                                    </p:animEffect>
                                    <p:set>
                                      <p:cBhvr>
                                        <p:cTn id="17" dur="1" fill="hold">
                                          <p:stCondLst>
                                            <p:cond delay="499"/>
                                          </p:stCondLst>
                                        </p:cTn>
                                        <p:tgtEl>
                                          <p:spTgt spid="3">
                                            <p:txEl>
                                              <p:pRg st="0" end="0"/>
                                            </p:txEl>
                                          </p:spTgt>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4">
                                            <p:txEl>
                                              <p:pRg st="0" end="0"/>
                                            </p:txEl>
                                          </p:spTgt>
                                        </p:tgtEl>
                                      </p:cBhvr>
                                    </p:animEffect>
                                    <p:set>
                                      <p:cBhvr>
                                        <p:cTn id="20"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childTnLst>
                                </p:cTn>
                              </p:par>
                              <p:par>
                                <p:cTn id="34" presetID="10" presetClass="exit" presetSubtype="0" fill="hold" nodeType="withEffect">
                                  <p:stCondLst>
                                    <p:cond delay="0"/>
                                  </p:stCondLst>
                                  <p:childTnLst>
                                    <p:animEffect transition="out" filter="fade">
                                      <p:cBhvr>
                                        <p:cTn id="35" dur="500"/>
                                        <p:tgtEl>
                                          <p:spTgt spid="3">
                                            <p:txEl>
                                              <p:pRg st="1" end="1"/>
                                            </p:txEl>
                                          </p:spTgt>
                                        </p:tgtEl>
                                      </p:cBhvr>
                                    </p:animEffect>
                                    <p:set>
                                      <p:cBhvr>
                                        <p:cTn id="36" dur="1" fill="hold">
                                          <p:stCondLst>
                                            <p:cond delay="499"/>
                                          </p:stCondLst>
                                        </p:cTn>
                                        <p:tgtEl>
                                          <p:spTgt spid="3">
                                            <p:txEl>
                                              <p:pRg st="1" end="1"/>
                                            </p:txEl>
                                          </p:spTgt>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4">
                                            <p:txEl>
                                              <p:pRg st="1" end="1"/>
                                            </p:txEl>
                                          </p:spTgt>
                                        </p:tgtEl>
                                      </p:cBhvr>
                                    </p:animEffect>
                                    <p:set>
                                      <p:cBhvr>
                                        <p:cTn id="39" dur="1" fill="hold">
                                          <p:stCondLst>
                                            <p:cond delay="499"/>
                                          </p:stCondLst>
                                        </p:cTn>
                                        <p:tgtEl>
                                          <p:spTgt spid="4">
                                            <p:txEl>
                                              <p:pRg st="1" end="1"/>
                                            </p:txEl>
                                          </p:spTgt>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childTnLst>
                                </p:cTn>
                              </p:par>
                              <p:par>
                                <p:cTn id="48" presetID="10" presetClass="exit" presetSubtype="0" fill="hold" nodeType="withEffect">
                                  <p:stCondLst>
                                    <p:cond delay="0"/>
                                  </p:stCondLst>
                                  <p:childTnLst>
                                    <p:animEffect transition="out" filter="fade">
                                      <p:cBhvr>
                                        <p:cTn id="49" dur="500"/>
                                        <p:tgtEl>
                                          <p:spTgt spid="3">
                                            <p:txEl>
                                              <p:pRg st="2" end="2"/>
                                            </p:txEl>
                                          </p:spTgt>
                                        </p:tgtEl>
                                      </p:cBhvr>
                                    </p:animEffect>
                                    <p:set>
                                      <p:cBhvr>
                                        <p:cTn id="50" dur="1" fill="hold">
                                          <p:stCondLst>
                                            <p:cond delay="499"/>
                                          </p:stCondLst>
                                        </p:cTn>
                                        <p:tgtEl>
                                          <p:spTgt spid="3">
                                            <p:txEl>
                                              <p:pRg st="2" end="2"/>
                                            </p:txEl>
                                          </p:spTgt>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4">
                                            <p:txEl>
                                              <p:pRg st="2" end="2"/>
                                            </p:txEl>
                                          </p:spTgt>
                                        </p:tgtEl>
                                      </p:cBhvr>
                                    </p:animEffect>
                                    <p:set>
                                      <p:cBhvr>
                                        <p:cTn id="53" dur="1" fill="hold">
                                          <p:stCondLst>
                                            <p:cond delay="499"/>
                                          </p:stCondLst>
                                        </p:cTn>
                                        <p:tgtEl>
                                          <p:spTgt spid="4">
                                            <p:txEl>
                                              <p:pRg st="2" end="2"/>
                                            </p:txEl>
                                          </p:spTgt>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childTnLst>
                                </p:cTn>
                              </p:par>
                              <p:par>
                                <p:cTn id="62" presetID="10" presetClass="exit" presetSubtype="0" fill="hold" nodeType="withEffect">
                                  <p:stCondLst>
                                    <p:cond delay="0"/>
                                  </p:stCondLst>
                                  <p:childTnLst>
                                    <p:animEffect transition="out" filter="fade">
                                      <p:cBhvr>
                                        <p:cTn id="63" dur="500"/>
                                        <p:tgtEl>
                                          <p:spTgt spid="3">
                                            <p:txEl>
                                              <p:pRg st="3" end="3"/>
                                            </p:txEl>
                                          </p:spTgt>
                                        </p:tgtEl>
                                      </p:cBhvr>
                                    </p:animEffect>
                                    <p:set>
                                      <p:cBhvr>
                                        <p:cTn id="64" dur="1" fill="hold">
                                          <p:stCondLst>
                                            <p:cond delay="499"/>
                                          </p:stCondLst>
                                        </p:cTn>
                                        <p:tgtEl>
                                          <p:spTgt spid="3">
                                            <p:txEl>
                                              <p:pRg st="3" end="3"/>
                                            </p:txEl>
                                          </p:spTgt>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4">
                                            <p:txEl>
                                              <p:pRg st="3" end="3"/>
                                            </p:txEl>
                                          </p:spTgt>
                                        </p:tgtEl>
                                      </p:cBhvr>
                                    </p:animEffect>
                                    <p:set>
                                      <p:cBhvr>
                                        <p:cTn id="67" dur="1" fill="hold">
                                          <p:stCondLst>
                                            <p:cond delay="499"/>
                                          </p:stCondLst>
                                        </p:cTn>
                                        <p:tgtEl>
                                          <p:spTgt spid="4">
                                            <p:txEl>
                                              <p:pRg st="3" end="3"/>
                                            </p:txEl>
                                          </p:spTgt>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3">
                                            <p:txEl>
                                              <p:pRg st="5" end="5"/>
                                            </p:txEl>
                                          </p:spTgt>
                                        </p:tgtEl>
                                        <p:attrNameLst>
                                          <p:attrName>style.visibility</p:attrName>
                                        </p:attrNameLst>
                                      </p:cBhvr>
                                      <p:to>
                                        <p:strVal val="visible"/>
                                      </p:to>
                                    </p:set>
                                  </p:childTnLst>
                                </p:cTn>
                              </p:par>
                              <p:par>
                                <p:cTn id="76" presetID="10" presetClass="exit" presetSubtype="0" fill="hold" nodeType="withEffect">
                                  <p:stCondLst>
                                    <p:cond delay="0"/>
                                  </p:stCondLst>
                                  <p:childTnLst>
                                    <p:animEffect transition="out" filter="fade">
                                      <p:cBhvr>
                                        <p:cTn id="77" dur="500"/>
                                        <p:tgtEl>
                                          <p:spTgt spid="3">
                                            <p:txEl>
                                              <p:pRg st="4" end="4"/>
                                            </p:txEl>
                                          </p:spTgt>
                                        </p:tgtEl>
                                      </p:cBhvr>
                                    </p:animEffect>
                                    <p:set>
                                      <p:cBhvr>
                                        <p:cTn id="78" dur="1" fill="hold">
                                          <p:stCondLst>
                                            <p:cond delay="499"/>
                                          </p:stCondLst>
                                        </p:cTn>
                                        <p:tgtEl>
                                          <p:spTgt spid="3">
                                            <p:txEl>
                                              <p:pRg st="4" end="4"/>
                                            </p:txEl>
                                          </p:spTgt>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4">
                                            <p:txEl>
                                              <p:pRg st="4" end="4"/>
                                            </p:txEl>
                                          </p:spTgt>
                                        </p:tgtEl>
                                      </p:cBhvr>
                                    </p:animEffect>
                                    <p:set>
                                      <p:cBhvr>
                                        <p:cTn id="81" dur="1" fill="hold">
                                          <p:stCondLst>
                                            <p:cond delay="499"/>
                                          </p:stCondLst>
                                        </p:cTn>
                                        <p:tgtEl>
                                          <p:spTgt spid="4">
                                            <p:txEl>
                                              <p:pRg st="4" end="4"/>
                                            </p:txEl>
                                          </p:spTgt>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3">
                                            <p:txEl>
                                              <p:pRg st="6" end="6"/>
                                            </p:txEl>
                                          </p:spTgt>
                                        </p:tgtEl>
                                        <p:attrNameLst>
                                          <p:attrName>style.visibility</p:attrName>
                                        </p:attrNameLst>
                                      </p:cBhvr>
                                      <p:to>
                                        <p:strVal val="visible"/>
                                      </p:to>
                                    </p:set>
                                  </p:childTnLst>
                                </p:cTn>
                              </p:par>
                              <p:par>
                                <p:cTn id="90" presetID="10" presetClass="exit" presetSubtype="0" fill="hold" nodeType="withEffect">
                                  <p:stCondLst>
                                    <p:cond delay="0"/>
                                  </p:stCondLst>
                                  <p:childTnLst>
                                    <p:animEffect transition="out" filter="fade">
                                      <p:cBhvr>
                                        <p:cTn id="91" dur="500"/>
                                        <p:tgtEl>
                                          <p:spTgt spid="3">
                                            <p:txEl>
                                              <p:pRg st="5" end="5"/>
                                            </p:txEl>
                                          </p:spTgt>
                                        </p:tgtEl>
                                      </p:cBhvr>
                                    </p:animEffect>
                                    <p:set>
                                      <p:cBhvr>
                                        <p:cTn id="92" dur="1" fill="hold">
                                          <p:stCondLst>
                                            <p:cond delay="499"/>
                                          </p:stCondLst>
                                        </p:cTn>
                                        <p:tgtEl>
                                          <p:spTgt spid="3">
                                            <p:txEl>
                                              <p:pRg st="5" end="5"/>
                                            </p:txEl>
                                          </p:spTgt>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4">
                                            <p:txEl>
                                              <p:pRg st="5" end="5"/>
                                            </p:txEl>
                                          </p:spTgt>
                                        </p:tgtEl>
                                      </p:cBhvr>
                                    </p:animEffect>
                                    <p:set>
                                      <p:cBhvr>
                                        <p:cTn id="95" dur="1" fill="hold">
                                          <p:stCondLst>
                                            <p:cond delay="499"/>
                                          </p:stCondLst>
                                        </p:cTn>
                                        <p:tgtEl>
                                          <p:spTgt spid="4">
                                            <p:txEl>
                                              <p:pRg st="5" end="5"/>
                                            </p:txEl>
                                          </p:spTgt>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load.wikimedia.org/wikipedia/commons/6/62/Stars-high-mountain-sky_-_West_Virginia_-_ForestWa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27239" y="2141562"/>
            <a:ext cx="4058817" cy="3970318"/>
          </a:xfrm>
          <a:prstGeom prst="rect">
            <a:avLst/>
          </a:prstGeom>
          <a:noFill/>
        </p:spPr>
        <p:txBody>
          <a:bodyPr wrap="square" rtlCol="0">
            <a:spAutoFit/>
          </a:bodyPr>
          <a:lstStyle/>
          <a:p>
            <a:r>
              <a:rPr lang="en-US" dirty="0">
                <a:solidFill>
                  <a:schemeClr val="bg1"/>
                </a:solidFill>
              </a:rPr>
              <a:t>Jesus Christ created the heavens and the earth under the direction of the Father. The earth was not created from nothing; it was organized from existing matter. Jesus Christ has created worlds without number.</a:t>
            </a:r>
          </a:p>
          <a:p>
            <a:endParaRPr lang="en-US" dirty="0">
              <a:solidFill>
                <a:schemeClr val="bg1"/>
              </a:solidFill>
            </a:endParaRPr>
          </a:p>
          <a:p>
            <a:pPr fontAlgn="base"/>
            <a:r>
              <a:rPr lang="en-US" dirty="0">
                <a:solidFill>
                  <a:schemeClr val="bg1"/>
                </a:solidFill>
              </a:rPr>
              <a:t>The Creation of the earth was essential to God’s plan. It provided a place where we could gain a physical body, be tested and tried, and develop divine attributes.</a:t>
            </a:r>
          </a:p>
          <a:p>
            <a:pPr fontAlgn="base"/>
            <a:r>
              <a:rPr lang="en-US" dirty="0">
                <a:solidFill>
                  <a:schemeClr val="bg1"/>
                </a:solidFill>
              </a:rPr>
              <a:t>We are to use the earth’s resources with wisdom, judgment, and thanksgiving </a:t>
            </a:r>
          </a:p>
          <a:p>
            <a:endParaRPr lang="en-US" dirty="0">
              <a:solidFill>
                <a:schemeClr val="bg1"/>
              </a:solidFill>
            </a:endParaRPr>
          </a:p>
        </p:txBody>
      </p:sp>
      <p:grpSp>
        <p:nvGrpSpPr>
          <p:cNvPr id="12" name="Group 11"/>
          <p:cNvGrpSpPr/>
          <p:nvPr/>
        </p:nvGrpSpPr>
        <p:grpSpPr>
          <a:xfrm>
            <a:off x="188891" y="208899"/>
            <a:ext cx="2592946" cy="2551232"/>
            <a:chOff x="188891" y="208899"/>
            <a:chExt cx="2592946" cy="2551232"/>
          </a:xfrm>
        </p:grpSpPr>
        <p:sp>
          <p:nvSpPr>
            <p:cNvPr id="7" name="Oval 6"/>
            <p:cNvSpPr/>
            <p:nvPr/>
          </p:nvSpPr>
          <p:spPr>
            <a:xfrm>
              <a:off x="188891" y="208899"/>
              <a:ext cx="2592946" cy="2551232"/>
            </a:xfrm>
            <a:prstGeom prst="ellipse">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2351" y="479570"/>
              <a:ext cx="2266025" cy="2031325"/>
            </a:xfrm>
            <a:prstGeom prst="rect">
              <a:avLst/>
            </a:prstGeom>
            <a:noFill/>
          </p:spPr>
          <p:txBody>
            <a:bodyPr wrap="square" rtlCol="0">
              <a:spAutoFit/>
            </a:bodyPr>
            <a:lstStyle/>
            <a:p>
              <a:pPr algn="ctr"/>
              <a:r>
                <a:rPr lang="en-US" b="1" dirty="0">
                  <a:solidFill>
                    <a:schemeClr val="bg1"/>
                  </a:solidFill>
                </a:rPr>
                <a:t>Heavenly Father’s plan for our immortality and eternal life includes the Creation, the Fall, and the Atonement of Jesus Christ</a:t>
              </a:r>
              <a:endParaRPr lang="en-US" dirty="0">
                <a:solidFill>
                  <a:schemeClr val="bg1"/>
                </a:solidFill>
              </a:endParaRPr>
            </a:p>
          </p:txBody>
        </p:sp>
      </p:grpSp>
      <p:sp>
        <p:nvSpPr>
          <p:cNvPr id="6" name="TextBox 5"/>
          <p:cNvSpPr txBox="1"/>
          <p:nvPr/>
        </p:nvSpPr>
        <p:spPr>
          <a:xfrm>
            <a:off x="0" y="-28261"/>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Heavenly Father’s Plan</a:t>
            </a:r>
          </a:p>
        </p:txBody>
      </p:sp>
      <p:sp>
        <p:nvSpPr>
          <p:cNvPr id="9" name="TextBox 8"/>
          <p:cNvSpPr txBox="1"/>
          <p:nvPr/>
        </p:nvSpPr>
        <p:spPr>
          <a:xfrm>
            <a:off x="5108510" y="1102817"/>
            <a:ext cx="1974980" cy="646331"/>
          </a:xfrm>
          <a:prstGeom prst="rect">
            <a:avLst/>
          </a:prstGeom>
          <a:noFill/>
        </p:spPr>
        <p:txBody>
          <a:bodyPr wrap="square" rtlCol="0">
            <a:spAutoFit/>
          </a:bodyPr>
          <a:lstStyle/>
          <a:p>
            <a:r>
              <a:rPr lang="en-US" sz="3600" dirty="0">
                <a:solidFill>
                  <a:schemeClr val="bg1"/>
                </a:solidFill>
                <a:latin typeface="AR ESSENCE" panose="02000000000000000000" pitchFamily="2" charset="0"/>
              </a:rPr>
              <a:t>Creation</a:t>
            </a:r>
          </a:p>
        </p:txBody>
      </p:sp>
      <p:sp>
        <p:nvSpPr>
          <p:cNvPr id="8" name="Rectangle 7"/>
          <p:cNvSpPr/>
          <p:nvPr/>
        </p:nvSpPr>
        <p:spPr>
          <a:xfrm>
            <a:off x="331590" y="3068016"/>
            <a:ext cx="3860595" cy="1477328"/>
          </a:xfrm>
          <a:prstGeom prst="rect">
            <a:avLst/>
          </a:prstGeom>
        </p:spPr>
        <p:txBody>
          <a:bodyPr wrap="square">
            <a:spAutoFit/>
          </a:bodyPr>
          <a:lstStyle/>
          <a:p>
            <a:r>
              <a:rPr lang="en-US" i="1" dirty="0">
                <a:solidFill>
                  <a:srgbClr val="FFFF00"/>
                </a:solidFill>
                <a:latin typeface="Palatino"/>
              </a:rPr>
              <a:t>That by him, and through him, and of him, the worlds are and were created, and the inhabitants thereof are begotten sons and daughters unto God. </a:t>
            </a:r>
            <a:r>
              <a:rPr lang="en-US" sz="1200" i="1" dirty="0">
                <a:solidFill>
                  <a:srgbClr val="FFFF00"/>
                </a:solidFill>
                <a:latin typeface="Palatino"/>
              </a:rPr>
              <a:t>D&amp;C 76:24</a:t>
            </a:r>
            <a:endParaRPr lang="en-US" sz="1200" i="1" dirty="0">
              <a:solidFill>
                <a:srgbClr val="FFFF00"/>
              </a:solidFill>
            </a:endParaRPr>
          </a:p>
        </p:txBody>
      </p:sp>
      <p:sp>
        <p:nvSpPr>
          <p:cNvPr id="10" name="Rectangle 9"/>
          <p:cNvSpPr/>
          <p:nvPr/>
        </p:nvSpPr>
        <p:spPr>
          <a:xfrm>
            <a:off x="8426919" y="4785636"/>
            <a:ext cx="3361797" cy="1661993"/>
          </a:xfrm>
          <a:prstGeom prst="rect">
            <a:avLst/>
          </a:prstGeom>
        </p:spPr>
        <p:txBody>
          <a:bodyPr wrap="square">
            <a:spAutoFit/>
          </a:bodyPr>
          <a:lstStyle/>
          <a:p>
            <a:r>
              <a:rPr lang="en-US" i="1" dirty="0">
                <a:solidFill>
                  <a:srgbClr val="FFFF00"/>
                </a:solidFill>
              </a:rPr>
              <a:t>And worlds without number have I created; and I also created them for mine own purpose; and by the Son I created them, which is mine Only Begotten.</a:t>
            </a:r>
          </a:p>
          <a:p>
            <a:r>
              <a:rPr lang="en-US" sz="1200" i="1" dirty="0">
                <a:solidFill>
                  <a:srgbClr val="FFFF00"/>
                </a:solidFill>
              </a:rPr>
              <a:t>Moses 1:33</a:t>
            </a:r>
          </a:p>
        </p:txBody>
      </p:sp>
      <p:pic>
        <p:nvPicPr>
          <p:cNvPr id="11" name="Picture 2" descr="https://chrismlegg.files.wordpress.com/2014/10/how_god_created_eart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7136" y="1531175"/>
            <a:ext cx="3643784" cy="27328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dawn-productions.com/core/wp-content/uploads/2013/01/tree-of-lif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487" y="4591509"/>
            <a:ext cx="3635889" cy="2050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8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load.wikimedia.org/wikipedia/commons/6/62/Stars-high-mountain-sky_-_West_Virginia_-_ForestWa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7765" y="3128445"/>
            <a:ext cx="4822674" cy="2585323"/>
          </a:xfrm>
          <a:prstGeom prst="rect">
            <a:avLst/>
          </a:prstGeom>
          <a:noFill/>
        </p:spPr>
        <p:txBody>
          <a:bodyPr wrap="square" rtlCol="0">
            <a:spAutoFit/>
          </a:bodyPr>
          <a:lstStyle/>
          <a:p>
            <a:r>
              <a:rPr lang="en-US" dirty="0">
                <a:solidFill>
                  <a:schemeClr val="bg1"/>
                </a:solidFill>
              </a:rPr>
              <a:t>In the Garden of Eden, God commanded Adam and Eve not to partake of the fruit of the tree of knowledge of good and evil; the consequence of doing so would be spiritual and physical death. </a:t>
            </a:r>
          </a:p>
          <a:p>
            <a:endParaRPr lang="en-US" dirty="0">
              <a:solidFill>
                <a:schemeClr val="bg1"/>
              </a:solidFill>
            </a:endParaRPr>
          </a:p>
          <a:p>
            <a:r>
              <a:rPr lang="en-US" dirty="0">
                <a:solidFill>
                  <a:schemeClr val="bg1"/>
                </a:solidFill>
              </a:rPr>
              <a:t>Spiritual death is separation from God. </a:t>
            </a:r>
          </a:p>
          <a:p>
            <a:endParaRPr lang="en-US" dirty="0">
              <a:solidFill>
                <a:schemeClr val="bg1"/>
              </a:solidFill>
            </a:endParaRPr>
          </a:p>
          <a:p>
            <a:r>
              <a:rPr lang="en-US" dirty="0">
                <a:solidFill>
                  <a:schemeClr val="bg1"/>
                </a:solidFill>
              </a:rPr>
              <a:t>Physical death is the separation of the spirit from the mortal body. </a:t>
            </a:r>
          </a:p>
        </p:txBody>
      </p:sp>
      <p:grpSp>
        <p:nvGrpSpPr>
          <p:cNvPr id="12" name="Group 11"/>
          <p:cNvGrpSpPr/>
          <p:nvPr/>
        </p:nvGrpSpPr>
        <p:grpSpPr>
          <a:xfrm>
            <a:off x="188891" y="208899"/>
            <a:ext cx="2592946" cy="2551232"/>
            <a:chOff x="188891" y="208899"/>
            <a:chExt cx="2592946" cy="2551232"/>
          </a:xfrm>
        </p:grpSpPr>
        <p:sp>
          <p:nvSpPr>
            <p:cNvPr id="7" name="Oval 6"/>
            <p:cNvSpPr/>
            <p:nvPr/>
          </p:nvSpPr>
          <p:spPr>
            <a:xfrm>
              <a:off x="188891" y="208899"/>
              <a:ext cx="2592946" cy="2551232"/>
            </a:xfrm>
            <a:prstGeom prst="ellipse">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2351" y="479570"/>
              <a:ext cx="2266025" cy="2031325"/>
            </a:xfrm>
            <a:prstGeom prst="rect">
              <a:avLst/>
            </a:prstGeom>
            <a:noFill/>
          </p:spPr>
          <p:txBody>
            <a:bodyPr wrap="square" rtlCol="0">
              <a:spAutoFit/>
            </a:bodyPr>
            <a:lstStyle/>
            <a:p>
              <a:pPr algn="ctr"/>
              <a:r>
                <a:rPr lang="en-US" b="1" dirty="0">
                  <a:solidFill>
                    <a:schemeClr val="bg1"/>
                  </a:solidFill>
                </a:rPr>
                <a:t>Heavenly Father’s plan for our immortality and eternal life includes the Creation, the Fall, and the Atonement of Jesus Christ</a:t>
              </a:r>
              <a:endParaRPr lang="en-US" dirty="0">
                <a:solidFill>
                  <a:schemeClr val="bg1"/>
                </a:solidFill>
              </a:endParaRPr>
            </a:p>
          </p:txBody>
        </p:sp>
      </p:grpSp>
      <p:sp>
        <p:nvSpPr>
          <p:cNvPr id="6" name="TextBox 5"/>
          <p:cNvSpPr txBox="1"/>
          <p:nvPr/>
        </p:nvSpPr>
        <p:spPr>
          <a:xfrm>
            <a:off x="0" y="-28261"/>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Heavenly Father’s Plan</a:t>
            </a:r>
          </a:p>
        </p:txBody>
      </p:sp>
      <p:sp>
        <p:nvSpPr>
          <p:cNvPr id="9" name="TextBox 8"/>
          <p:cNvSpPr txBox="1"/>
          <p:nvPr/>
        </p:nvSpPr>
        <p:spPr>
          <a:xfrm>
            <a:off x="5108510" y="1102817"/>
            <a:ext cx="1974980" cy="646331"/>
          </a:xfrm>
          <a:prstGeom prst="rect">
            <a:avLst/>
          </a:prstGeom>
          <a:noFill/>
        </p:spPr>
        <p:txBody>
          <a:bodyPr wrap="square" rtlCol="0">
            <a:spAutoFit/>
          </a:bodyPr>
          <a:lstStyle/>
          <a:p>
            <a:r>
              <a:rPr lang="en-US" sz="3600" dirty="0">
                <a:solidFill>
                  <a:schemeClr val="bg1"/>
                </a:solidFill>
                <a:latin typeface="AR ESSENCE" panose="02000000000000000000" pitchFamily="2" charset="0"/>
              </a:rPr>
              <a:t>The Fall</a:t>
            </a:r>
          </a:p>
        </p:txBody>
      </p:sp>
      <p:pic>
        <p:nvPicPr>
          <p:cNvPr id="2050" name="Picture 2" descr="http://pleiadiandelegate.files.wordpress.com/2014/02/garden-of-eden-wallpaper-kfzc1wl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8572" y="1888662"/>
            <a:ext cx="5750336" cy="32345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923168" y="5251949"/>
            <a:ext cx="6096000" cy="1477328"/>
          </a:xfrm>
          <a:prstGeom prst="rect">
            <a:avLst/>
          </a:prstGeom>
        </p:spPr>
        <p:txBody>
          <a:bodyPr>
            <a:spAutoFit/>
          </a:bodyPr>
          <a:lstStyle/>
          <a:p>
            <a:r>
              <a:rPr lang="en-US" dirty="0">
                <a:solidFill>
                  <a:schemeClr val="bg1"/>
                </a:solidFill>
              </a:rPr>
              <a:t>Because Adam and Eve transgressed God’s command, they were cast out from His presence and became mortal. Adam and Eve’s transgression and the resultant changes they experienced, including spiritual and physical death, are called the Fall.</a:t>
            </a:r>
          </a:p>
        </p:txBody>
      </p:sp>
    </p:spTree>
    <p:extLst>
      <p:ext uri="{BB962C8B-B14F-4D97-AF65-F5344CB8AC3E}">
        <p14:creationId xmlns:p14="http://schemas.microsoft.com/office/powerpoint/2010/main" val="92094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load.wikimedia.org/wikipedia/commons/6/62/Stars-high-mountain-sky_-_West_Virginia_-_ForestWa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7765" y="3128445"/>
            <a:ext cx="3489565" cy="1477328"/>
          </a:xfrm>
          <a:prstGeom prst="rect">
            <a:avLst/>
          </a:prstGeom>
          <a:noFill/>
        </p:spPr>
        <p:txBody>
          <a:bodyPr wrap="square" rtlCol="0">
            <a:spAutoFit/>
          </a:bodyPr>
          <a:lstStyle/>
          <a:p>
            <a:r>
              <a:rPr lang="en-US" dirty="0">
                <a:solidFill>
                  <a:schemeClr val="bg1"/>
                </a:solidFill>
              </a:rPr>
              <a:t>To atone is to suffer the penalty for sin, thereby removing the effects of sin from the repentant sinner and allowing him or her to be reconciled to God.</a:t>
            </a:r>
          </a:p>
        </p:txBody>
      </p:sp>
      <p:grpSp>
        <p:nvGrpSpPr>
          <p:cNvPr id="12" name="Group 11"/>
          <p:cNvGrpSpPr/>
          <p:nvPr/>
        </p:nvGrpSpPr>
        <p:grpSpPr>
          <a:xfrm>
            <a:off x="188891" y="208899"/>
            <a:ext cx="2592946" cy="2551232"/>
            <a:chOff x="188891" y="208899"/>
            <a:chExt cx="2592946" cy="2551232"/>
          </a:xfrm>
        </p:grpSpPr>
        <p:sp>
          <p:nvSpPr>
            <p:cNvPr id="7" name="Oval 6"/>
            <p:cNvSpPr/>
            <p:nvPr/>
          </p:nvSpPr>
          <p:spPr>
            <a:xfrm>
              <a:off x="188891" y="208899"/>
              <a:ext cx="2592946" cy="2551232"/>
            </a:xfrm>
            <a:prstGeom prst="ellipse">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2351" y="479570"/>
              <a:ext cx="2266025" cy="2031325"/>
            </a:xfrm>
            <a:prstGeom prst="rect">
              <a:avLst/>
            </a:prstGeom>
            <a:noFill/>
          </p:spPr>
          <p:txBody>
            <a:bodyPr wrap="square" rtlCol="0">
              <a:spAutoFit/>
            </a:bodyPr>
            <a:lstStyle/>
            <a:p>
              <a:pPr algn="ctr"/>
              <a:r>
                <a:rPr lang="en-US" b="1" dirty="0">
                  <a:solidFill>
                    <a:schemeClr val="bg1"/>
                  </a:solidFill>
                </a:rPr>
                <a:t>Heavenly Father’s plan for our immortality and eternal life includes the Creation, the Fall, and the Atonement of Jesus Christ</a:t>
              </a:r>
              <a:endParaRPr lang="en-US" dirty="0">
                <a:solidFill>
                  <a:schemeClr val="bg1"/>
                </a:solidFill>
              </a:endParaRPr>
            </a:p>
          </p:txBody>
        </p:sp>
      </p:grpSp>
      <p:sp>
        <p:nvSpPr>
          <p:cNvPr id="6" name="TextBox 5"/>
          <p:cNvSpPr txBox="1"/>
          <p:nvPr/>
        </p:nvSpPr>
        <p:spPr>
          <a:xfrm>
            <a:off x="0" y="-28261"/>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Heavenly Father’s Plan</a:t>
            </a:r>
          </a:p>
        </p:txBody>
      </p:sp>
      <p:sp>
        <p:nvSpPr>
          <p:cNvPr id="9" name="TextBox 8"/>
          <p:cNvSpPr txBox="1"/>
          <p:nvPr/>
        </p:nvSpPr>
        <p:spPr>
          <a:xfrm>
            <a:off x="4563190" y="1102817"/>
            <a:ext cx="4120550" cy="646331"/>
          </a:xfrm>
          <a:prstGeom prst="rect">
            <a:avLst/>
          </a:prstGeom>
          <a:noFill/>
        </p:spPr>
        <p:txBody>
          <a:bodyPr wrap="square" rtlCol="0">
            <a:spAutoFit/>
          </a:bodyPr>
          <a:lstStyle/>
          <a:p>
            <a:r>
              <a:rPr lang="en-US" sz="3600" dirty="0">
                <a:solidFill>
                  <a:schemeClr val="bg1"/>
                </a:solidFill>
                <a:latin typeface="AR ESSENCE" panose="02000000000000000000" pitchFamily="2" charset="0"/>
              </a:rPr>
              <a:t>The Atonement</a:t>
            </a:r>
          </a:p>
        </p:txBody>
      </p:sp>
      <p:sp>
        <p:nvSpPr>
          <p:cNvPr id="2" name="Rectangle 1"/>
          <p:cNvSpPr/>
          <p:nvPr/>
        </p:nvSpPr>
        <p:spPr>
          <a:xfrm>
            <a:off x="527465" y="5270221"/>
            <a:ext cx="3714926" cy="923330"/>
          </a:xfrm>
          <a:prstGeom prst="rect">
            <a:avLst/>
          </a:prstGeom>
        </p:spPr>
        <p:txBody>
          <a:bodyPr wrap="square">
            <a:spAutoFit/>
          </a:bodyPr>
          <a:lstStyle/>
          <a:p>
            <a:r>
              <a:rPr lang="en-US" dirty="0">
                <a:solidFill>
                  <a:schemeClr val="bg1"/>
                </a:solidFill>
              </a:rPr>
              <a:t>Jesus Christ was the only one capable of making a perfect atonement for all mankind.</a:t>
            </a:r>
          </a:p>
        </p:txBody>
      </p:sp>
      <p:sp>
        <p:nvSpPr>
          <p:cNvPr id="8" name="Rectangle 7"/>
          <p:cNvSpPr/>
          <p:nvPr/>
        </p:nvSpPr>
        <p:spPr>
          <a:xfrm>
            <a:off x="7666074" y="2122207"/>
            <a:ext cx="4525926" cy="1477328"/>
          </a:xfrm>
          <a:prstGeom prst="rect">
            <a:avLst/>
          </a:prstGeom>
        </p:spPr>
        <p:txBody>
          <a:bodyPr wrap="square">
            <a:spAutoFit/>
          </a:bodyPr>
          <a:lstStyle/>
          <a:p>
            <a:r>
              <a:rPr lang="en-US" dirty="0">
                <a:solidFill>
                  <a:schemeClr val="bg1"/>
                </a:solidFill>
              </a:rPr>
              <a:t>His Atonement included His suffering for the sins of mankind in the Garden of Gethsemane, the shedding of His blood, His suffering and death on the cross, and His Resurrection from the tomb. </a:t>
            </a:r>
          </a:p>
        </p:txBody>
      </p:sp>
      <p:sp>
        <p:nvSpPr>
          <p:cNvPr id="10" name="Rectangle 9"/>
          <p:cNvSpPr/>
          <p:nvPr/>
        </p:nvSpPr>
        <p:spPr>
          <a:xfrm>
            <a:off x="7715079" y="4605773"/>
            <a:ext cx="4381947" cy="1754326"/>
          </a:xfrm>
          <a:prstGeom prst="rect">
            <a:avLst/>
          </a:prstGeom>
        </p:spPr>
        <p:txBody>
          <a:bodyPr wrap="square">
            <a:spAutoFit/>
          </a:bodyPr>
          <a:lstStyle/>
          <a:p>
            <a:r>
              <a:rPr lang="en-US" dirty="0">
                <a:solidFill>
                  <a:schemeClr val="bg1"/>
                </a:solidFill>
              </a:rPr>
              <a:t>The Savior was able to carry out the Atonement because He kept Himself free from sin and had power over death. From His mortal mother, He inherited the ability to die. From His immortal Father, He inherited the power to take up His life again.</a:t>
            </a:r>
          </a:p>
        </p:txBody>
      </p:sp>
      <p:pic>
        <p:nvPicPr>
          <p:cNvPr id="3074" name="Picture 2" descr="http://jesus.christ.org/files/2008/11/mormon-Gethsemen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8021" y="2362040"/>
            <a:ext cx="3016366" cy="377045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0" y="6488159"/>
            <a:ext cx="3477234" cy="307777"/>
          </a:xfrm>
          <a:prstGeom prst="rect">
            <a:avLst/>
          </a:prstGeom>
        </p:spPr>
        <p:txBody>
          <a:bodyPr wrap="none">
            <a:spAutoFit/>
          </a:bodyPr>
          <a:lstStyle/>
          <a:p>
            <a:r>
              <a:rPr lang="en-US" sz="1400" dirty="0">
                <a:solidFill>
                  <a:schemeClr val="bg1"/>
                </a:solidFill>
                <a:latin typeface="Open Sans"/>
              </a:rPr>
              <a:t>See Luke 24:36–39; D&amp;C 19:16–19;  (21)</a:t>
            </a:r>
            <a:endParaRPr lang="en-US" sz="1400" dirty="0">
              <a:solidFill>
                <a:schemeClr val="bg1"/>
              </a:solidFill>
            </a:endParaRPr>
          </a:p>
        </p:txBody>
      </p:sp>
    </p:spTree>
    <p:extLst>
      <p:ext uri="{BB962C8B-B14F-4D97-AF65-F5344CB8AC3E}">
        <p14:creationId xmlns:p14="http://schemas.microsoft.com/office/powerpoint/2010/main" val="110877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animEffect transition="in" filter="fade">
                                      <p:cBhvr>
                                        <p:cTn id="9" dur="5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728</TotalTime>
  <Words>6634</Words>
  <Application>Microsoft Office PowerPoint</Application>
  <PresentationFormat>Widescreen</PresentationFormat>
  <Paragraphs>425</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Calibri</vt:lpstr>
      <vt:lpstr>AR ESSENCE</vt:lpstr>
      <vt:lpstr>Palatino</vt:lpstr>
      <vt:lpstr>Open Sans</vt:lpstr>
      <vt:lpstr>Book Antiqua</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80</cp:revision>
  <dcterms:created xsi:type="dcterms:W3CDTF">2015-05-14T13:13:03Z</dcterms:created>
  <dcterms:modified xsi:type="dcterms:W3CDTF">2020-08-14T18:33:05Z</dcterms:modified>
</cp:coreProperties>
</file>