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4" r:id="rId3"/>
    <p:sldId id="275" r:id="rId4"/>
    <p:sldId id="269" r:id="rId5"/>
    <p:sldId id="272" r:id="rId6"/>
    <p:sldId id="273" r:id="rId7"/>
    <p:sldId id="276" r:id="rId8"/>
    <p:sldId id="277" r:id="rId9"/>
    <p:sldId id="278" r:id="rId10"/>
    <p:sldId id="271" r:id="rId11"/>
    <p:sldId id="280" r:id="rId12"/>
    <p:sldId id="258" r:id="rId13"/>
    <p:sldId id="282" r:id="rId14"/>
    <p:sldId id="283" r:id="rId15"/>
    <p:sldId id="284" r:id="rId16"/>
    <p:sldId id="285" r:id="rId17"/>
    <p:sldId id="279" r:id="rId18"/>
    <p:sldId id="267" r:id="rId19"/>
    <p:sldId id="268" r:id="rId20"/>
    <p:sldId id="281" r:id="rId21"/>
    <p:sldId id="286" r:id="rId22"/>
  </p:sldIdLst>
  <p:sldSz cx="12192000" cy="6858000"/>
  <p:notesSz cx="6858000" cy="9144000"/>
  <p:embeddedFontLst>
    <p:embeddedFont>
      <p:font typeface="Arial Rounded MT Bold" panose="020F0704030504030204" pitchFamily="34"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Engravers MT" panose="02090707080505020304" pitchFamily="18" charset="0"/>
      <p:regular r:id="rId30"/>
    </p:embeddedFont>
    <p:embeddedFont>
      <p:font typeface="Maiandra GD" panose="020E0502030308020204" pitchFamily="34" charset="0"/>
      <p:regular r:id="rId31"/>
    </p:embeddedFont>
    <p:embeddedFont>
      <p:font typeface="Open Sans" panose="020B0606030504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2.jpeg"/><Relationship Id="rId3" Type="http://schemas.openxmlformats.org/officeDocument/2006/relationships/image" Target="../media/image18.jpeg"/><Relationship Id="rId21" Type="http://schemas.openxmlformats.org/officeDocument/2006/relationships/image" Target="../media/image35.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1.jpeg"/><Relationship Id="rId2" Type="http://schemas.openxmlformats.org/officeDocument/2006/relationships/image" Target="../media/image2.jpe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29.jpeg"/><Relationship Id="rId10" Type="http://schemas.openxmlformats.org/officeDocument/2006/relationships/image" Target="../media/image25.jpeg"/><Relationship Id="rId19" Type="http://schemas.openxmlformats.org/officeDocument/2006/relationships/image" Target="../media/image33.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716BC-1BD6-4E3B-8079-42AB99E6A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20</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Transfiguration</a:t>
            </a:r>
          </a:p>
          <a:p>
            <a:pPr algn="ctr"/>
            <a:r>
              <a:rPr lang="en-US" sz="6000" dirty="0">
                <a:solidFill>
                  <a:schemeClr val="bg1"/>
                </a:solidFill>
                <a:latin typeface="Arial Rounded MT Bold" panose="020F0704030504030204" pitchFamily="34" charset="0"/>
              </a:rPr>
              <a:t>Matthew 17</a:t>
            </a:r>
          </a:p>
        </p:txBody>
      </p:sp>
      <p:grpSp>
        <p:nvGrpSpPr>
          <p:cNvPr id="40" name="Group 41"/>
          <p:cNvGrpSpPr/>
          <p:nvPr/>
        </p:nvGrpSpPr>
        <p:grpSpPr>
          <a:xfrm>
            <a:off x="2441272" y="2845781"/>
            <a:ext cx="1467096" cy="2815717"/>
            <a:chOff x="304800" y="466773"/>
            <a:chExt cx="2438400" cy="4679887"/>
          </a:xfrm>
        </p:grpSpPr>
        <p:sp>
          <p:nvSpPr>
            <p:cNvPr id="41" name="Cloud 40"/>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43016" y="3074956"/>
              <a:ext cx="500184" cy="689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4800" y="2936552"/>
              <a:ext cx="500184" cy="764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225333">
              <a:off x="1231250" y="4469525"/>
              <a:ext cx="392724" cy="6771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622370">
              <a:off x="1676400" y="4504465"/>
              <a:ext cx="441568" cy="6009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90600" y="533400"/>
              <a:ext cx="1189892" cy="1524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879175" y="2938814"/>
            <a:ext cx="1112484" cy="2450310"/>
            <a:chOff x="6934200" y="1265656"/>
            <a:chExt cx="1985484" cy="4373144"/>
          </a:xfrm>
        </p:grpSpPr>
        <p:sp>
          <p:nvSpPr>
            <p:cNvPr id="61" name="Oval 60"/>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24"/>
            <p:cNvGrpSpPr/>
            <p:nvPr/>
          </p:nvGrpSpPr>
          <p:grpSpPr>
            <a:xfrm>
              <a:off x="7108136" y="2388756"/>
              <a:ext cx="1544360" cy="2210894"/>
              <a:chOff x="4553133" y="901823"/>
              <a:chExt cx="2186627" cy="3449921"/>
            </a:xfrm>
          </p:grpSpPr>
          <p:sp>
            <p:nvSpPr>
              <p:cNvPr id="139"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6"/>
              <p:cNvGrpSpPr/>
              <p:nvPr/>
            </p:nvGrpSpPr>
            <p:grpSpPr>
              <a:xfrm>
                <a:off x="4694566" y="901823"/>
                <a:ext cx="2045194" cy="1982724"/>
                <a:chOff x="2594848" y="2213440"/>
                <a:chExt cx="2045194" cy="1982724"/>
              </a:xfrm>
              <a:solidFill>
                <a:srgbClr val="E0C13C"/>
              </a:solidFill>
            </p:grpSpPr>
            <p:sp>
              <p:nvSpPr>
                <p:cNvPr id="141"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2" name="Group 5"/>
                <p:cNvGrpSpPr/>
                <p:nvPr/>
              </p:nvGrpSpPr>
              <p:grpSpPr>
                <a:xfrm>
                  <a:off x="2840416" y="2333435"/>
                  <a:ext cx="1586009" cy="1634505"/>
                  <a:chOff x="2838154" y="2333435"/>
                  <a:chExt cx="1586009" cy="1634505"/>
                </a:xfrm>
                <a:grpFill/>
              </p:grpSpPr>
              <p:sp>
                <p:nvSpPr>
                  <p:cNvPr id="143"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3" name="Oval 72"/>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58"/>
            <p:cNvGrpSpPr/>
            <p:nvPr/>
          </p:nvGrpSpPr>
          <p:grpSpPr>
            <a:xfrm rot="175281">
              <a:off x="7281771" y="4966315"/>
              <a:ext cx="1319546" cy="446802"/>
              <a:chOff x="3810000" y="1677648"/>
              <a:chExt cx="4705061" cy="1827552"/>
            </a:xfrm>
          </p:grpSpPr>
          <p:grpSp>
            <p:nvGrpSpPr>
              <p:cNvPr id="109" name="Group 37"/>
              <p:cNvGrpSpPr/>
              <p:nvPr/>
            </p:nvGrpSpPr>
            <p:grpSpPr>
              <a:xfrm>
                <a:off x="3810000" y="1828800"/>
                <a:ext cx="1776984" cy="1676400"/>
                <a:chOff x="3810000" y="1828800"/>
                <a:chExt cx="4038600" cy="3810000"/>
              </a:xfrm>
            </p:grpSpPr>
            <p:sp>
              <p:nvSpPr>
                <p:cNvPr id="130" name="Half Frame 12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Half Frame 13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Half Frame 13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Half Frame 13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iamond 13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38"/>
              <p:cNvGrpSpPr/>
              <p:nvPr/>
            </p:nvGrpSpPr>
            <p:grpSpPr>
              <a:xfrm>
                <a:off x="5314014" y="1757596"/>
                <a:ext cx="1776984" cy="1676400"/>
                <a:chOff x="3810000" y="1828800"/>
                <a:chExt cx="4038600" cy="3810000"/>
              </a:xfrm>
            </p:grpSpPr>
            <p:sp>
              <p:nvSpPr>
                <p:cNvPr id="121" name="Half Frame 12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12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mond 12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48"/>
              <p:cNvGrpSpPr/>
              <p:nvPr/>
            </p:nvGrpSpPr>
            <p:grpSpPr>
              <a:xfrm>
                <a:off x="6738077" y="1677648"/>
                <a:ext cx="1776984" cy="1676400"/>
                <a:chOff x="3810000" y="1828800"/>
                <a:chExt cx="4038600" cy="3810000"/>
              </a:xfrm>
            </p:grpSpPr>
            <p:sp>
              <p:nvSpPr>
                <p:cNvPr id="112" name="Half Frame 11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iamond 11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Cloud 74"/>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81"/>
            <p:cNvGrpSpPr/>
            <p:nvPr/>
          </p:nvGrpSpPr>
          <p:grpSpPr>
            <a:xfrm>
              <a:off x="7162023" y="1568903"/>
              <a:ext cx="1544762" cy="259293"/>
              <a:chOff x="7105896" y="1557210"/>
              <a:chExt cx="1544762" cy="488119"/>
            </a:xfrm>
          </p:grpSpPr>
          <p:sp>
            <p:nvSpPr>
              <p:cNvPr id="77"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9"/>
              <p:cNvGrpSpPr/>
              <p:nvPr/>
            </p:nvGrpSpPr>
            <p:grpSpPr>
              <a:xfrm rot="160736">
                <a:off x="7230848" y="1557210"/>
                <a:ext cx="1269517" cy="488119"/>
                <a:chOff x="3810000" y="1677648"/>
                <a:chExt cx="4705061" cy="1827552"/>
              </a:xfrm>
            </p:grpSpPr>
            <p:grpSp>
              <p:nvGrpSpPr>
                <p:cNvPr id="79" name="Group 37"/>
                <p:cNvGrpSpPr/>
                <p:nvPr/>
              </p:nvGrpSpPr>
              <p:grpSpPr>
                <a:xfrm>
                  <a:off x="3810000" y="1828800"/>
                  <a:ext cx="1776984" cy="1676400"/>
                  <a:chOff x="3810000" y="1828800"/>
                  <a:chExt cx="4038600" cy="3810000"/>
                </a:xfrm>
              </p:grpSpPr>
              <p:sp>
                <p:nvSpPr>
                  <p:cNvPr id="100" name="Half Frame 9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Half Frame 10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Half Frame 10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10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iamond 10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91" name="Half Frame 9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Half Frame 9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mond 9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8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iamond 8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5" name="Rectangle 144"/>
          <p:cNvSpPr/>
          <p:nvPr/>
        </p:nvSpPr>
        <p:spPr>
          <a:xfrm>
            <a:off x="6610484" y="3642775"/>
            <a:ext cx="4980562" cy="1200329"/>
          </a:xfrm>
          <a:prstGeom prst="rect">
            <a:avLst/>
          </a:prstGeom>
        </p:spPr>
        <p:txBody>
          <a:bodyPr wrap="square">
            <a:spAutoFit/>
          </a:bodyPr>
          <a:lstStyle/>
          <a:p>
            <a:pPr fontAlgn="base"/>
            <a:r>
              <a:rPr lang="en-US" i="1" dirty="0">
                <a:solidFill>
                  <a:srgbClr val="FFFF00"/>
                </a:solidFill>
              </a:rPr>
              <a:t>As the dew of </a:t>
            </a:r>
            <a:r>
              <a:rPr lang="en-US" i="1" dirty="0" err="1">
                <a:solidFill>
                  <a:srgbClr val="FFFF00"/>
                </a:solidFill>
              </a:rPr>
              <a:t>Hermon</a:t>
            </a:r>
            <a:r>
              <a:rPr lang="en-US" i="1" dirty="0">
                <a:solidFill>
                  <a:srgbClr val="FFFF00"/>
                </a:solidFill>
              </a:rPr>
              <a:t>, and as the dew that descended upon the mountains of Zion: for there the </a:t>
            </a:r>
            <a:r>
              <a:rPr lang="en-US" i="1" cap="small" dirty="0">
                <a:solidFill>
                  <a:srgbClr val="FFFF00"/>
                </a:solidFill>
              </a:rPr>
              <a:t>Lord </a:t>
            </a:r>
            <a:r>
              <a:rPr lang="en-US" i="1" dirty="0">
                <a:solidFill>
                  <a:srgbClr val="FFFF00"/>
                </a:solidFill>
              </a:rPr>
              <a:t>commanded the blessing, even life for evermore. Psalms 133:3</a:t>
            </a:r>
          </a:p>
        </p:txBody>
      </p:sp>
      <p:grpSp>
        <p:nvGrpSpPr>
          <p:cNvPr id="146" name="Group 145"/>
          <p:cNvGrpSpPr/>
          <p:nvPr/>
        </p:nvGrpSpPr>
        <p:grpSpPr>
          <a:xfrm>
            <a:off x="8920263" y="1240276"/>
            <a:ext cx="1176363" cy="1571017"/>
            <a:chOff x="2183897" y="2057400"/>
            <a:chExt cx="2961351" cy="3685883"/>
          </a:xfrm>
        </p:grpSpPr>
        <p:grpSp>
          <p:nvGrpSpPr>
            <p:cNvPr id="147" name="Group 15"/>
            <p:cNvGrpSpPr/>
            <p:nvPr/>
          </p:nvGrpSpPr>
          <p:grpSpPr>
            <a:xfrm rot="612936">
              <a:off x="2183897" y="2466683"/>
              <a:ext cx="1471127" cy="3276600"/>
              <a:chOff x="2438400" y="2514600"/>
              <a:chExt cx="1676400" cy="3733799"/>
            </a:xfrm>
          </p:grpSpPr>
          <p:sp>
            <p:nvSpPr>
              <p:cNvPr id="163" name="Left Arrow Callout 2"/>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 Arrow Callout 3"/>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nut 4"/>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Oval 5"/>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6"/>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7"/>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5"/>
            <p:cNvGrpSpPr/>
            <p:nvPr/>
          </p:nvGrpSpPr>
          <p:grpSpPr>
            <a:xfrm rot="20041119">
              <a:off x="3686119" y="2079365"/>
              <a:ext cx="1459129" cy="3249877"/>
              <a:chOff x="2438400" y="2514600"/>
              <a:chExt cx="1676400" cy="3733799"/>
            </a:xfrm>
          </p:grpSpPr>
          <p:sp>
            <p:nvSpPr>
              <p:cNvPr id="157" name="Left Arrow Callout 156"/>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eft Arrow Callout 157"/>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nut 158"/>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Oval 159"/>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5"/>
            <p:cNvGrpSpPr/>
            <p:nvPr/>
          </p:nvGrpSpPr>
          <p:grpSpPr>
            <a:xfrm rot="20569565">
              <a:off x="3110039" y="2544892"/>
              <a:ext cx="1196737" cy="2665459"/>
              <a:chOff x="2438400" y="2514600"/>
              <a:chExt cx="1676400" cy="3733799"/>
            </a:xfrm>
          </p:grpSpPr>
          <p:sp>
            <p:nvSpPr>
              <p:cNvPr id="151" name="Left Arrow Callout 15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 Arrow Callout 15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nut 15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Oval 15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Donut 149"/>
            <p:cNvSpPr/>
            <p:nvPr/>
          </p:nvSpPr>
          <p:spPr>
            <a:xfrm>
              <a:off x="2895600" y="2057400"/>
              <a:ext cx="838200" cy="838200"/>
            </a:xfrm>
            <a:prstGeom prst="donut">
              <a:avLst>
                <a:gd name="adj" fmla="val 11387"/>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a:extLst>
              <a:ext uri="{FF2B5EF4-FFF2-40B4-BE49-F238E27FC236}">
                <a16:creationId xmlns:a16="http://schemas.microsoft.com/office/drawing/2014/main" id="{33578DEE-6DA1-4857-8170-2E84758A4DEF}"/>
              </a:ext>
            </a:extLst>
          </p:cNvPr>
          <p:cNvGrpSpPr/>
          <p:nvPr/>
        </p:nvGrpSpPr>
        <p:grpSpPr>
          <a:xfrm>
            <a:off x="923984" y="2768839"/>
            <a:ext cx="1051618" cy="2665780"/>
            <a:chOff x="5199743" y="533154"/>
            <a:chExt cx="1886857" cy="4783054"/>
          </a:xfrm>
        </p:grpSpPr>
        <p:grpSp>
          <p:nvGrpSpPr>
            <p:cNvPr id="170" name="Group 169">
              <a:extLst>
                <a:ext uri="{FF2B5EF4-FFF2-40B4-BE49-F238E27FC236}">
                  <a16:creationId xmlns:a16="http://schemas.microsoft.com/office/drawing/2014/main" id="{21454BA3-EF7B-4211-B4AD-18AA1C076733}"/>
                </a:ext>
              </a:extLst>
            </p:cNvPr>
            <p:cNvGrpSpPr/>
            <p:nvPr/>
          </p:nvGrpSpPr>
          <p:grpSpPr>
            <a:xfrm>
              <a:off x="5199743" y="793067"/>
              <a:ext cx="1886857" cy="4523141"/>
              <a:chOff x="5199743" y="793067"/>
              <a:chExt cx="1886857" cy="4523141"/>
            </a:xfrm>
          </p:grpSpPr>
          <p:sp>
            <p:nvSpPr>
              <p:cNvPr id="173" name="Round Diagonal Corner Rectangle 790">
                <a:extLst>
                  <a:ext uri="{FF2B5EF4-FFF2-40B4-BE49-F238E27FC236}">
                    <a16:creationId xmlns:a16="http://schemas.microsoft.com/office/drawing/2014/main" id="{1CDD4D55-F582-4129-A203-4FC3D9A1A1E4}"/>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791">
                <a:extLst>
                  <a:ext uri="{FF2B5EF4-FFF2-40B4-BE49-F238E27FC236}">
                    <a16:creationId xmlns:a16="http://schemas.microsoft.com/office/drawing/2014/main" id="{77B88A50-9546-4111-924B-1CED9407E6B7}"/>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E80FDEF6-7BB7-4233-9068-37E798A158A9}"/>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33">
                <a:extLst>
                  <a:ext uri="{FF2B5EF4-FFF2-40B4-BE49-F238E27FC236}">
                    <a16:creationId xmlns:a16="http://schemas.microsoft.com/office/drawing/2014/main" id="{456999AB-D08F-4AA2-BB79-255352462530}"/>
                  </a:ext>
                </a:extLst>
              </p:cNvPr>
              <p:cNvGrpSpPr/>
              <p:nvPr/>
            </p:nvGrpSpPr>
            <p:grpSpPr>
              <a:xfrm rot="2754858">
                <a:off x="5674192" y="4718893"/>
                <a:ext cx="448734" cy="745895"/>
                <a:chOff x="1676400" y="2133600"/>
                <a:chExt cx="1447800" cy="2088845"/>
              </a:xfrm>
            </p:grpSpPr>
            <p:sp>
              <p:nvSpPr>
                <p:cNvPr id="193" name="Oval 192">
                  <a:extLst>
                    <a:ext uri="{FF2B5EF4-FFF2-40B4-BE49-F238E27FC236}">
                      <a16:creationId xmlns:a16="http://schemas.microsoft.com/office/drawing/2014/main" id="{F1B87479-9F26-4C57-85CA-01F9FE4DDA2B}"/>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a:extLst>
                    <a:ext uri="{FF2B5EF4-FFF2-40B4-BE49-F238E27FC236}">
                      <a16:creationId xmlns:a16="http://schemas.microsoft.com/office/drawing/2014/main" id="{EC048E23-809F-4BFC-9A9D-BDA1FDEF9DFC}"/>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a:extLst>
                    <a:ext uri="{FF2B5EF4-FFF2-40B4-BE49-F238E27FC236}">
                      <a16:creationId xmlns:a16="http://schemas.microsoft.com/office/drawing/2014/main" id="{D1B337A5-10E5-4EB2-991E-7CD211DE8FC4}"/>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45">
                <a:extLst>
                  <a:ext uri="{FF2B5EF4-FFF2-40B4-BE49-F238E27FC236}">
                    <a16:creationId xmlns:a16="http://schemas.microsoft.com/office/drawing/2014/main" id="{62729CF8-E71C-41C3-B810-C0916D216ACE}"/>
                  </a:ext>
                </a:extLst>
              </p:cNvPr>
              <p:cNvGrpSpPr/>
              <p:nvPr/>
            </p:nvGrpSpPr>
            <p:grpSpPr>
              <a:xfrm rot="18845142" flipH="1">
                <a:off x="6055984" y="4618707"/>
                <a:ext cx="488027" cy="752549"/>
                <a:chOff x="1676400" y="2133600"/>
                <a:chExt cx="1447800" cy="2088845"/>
              </a:xfrm>
            </p:grpSpPr>
            <p:sp>
              <p:nvSpPr>
                <p:cNvPr id="190" name="Oval 189">
                  <a:extLst>
                    <a:ext uri="{FF2B5EF4-FFF2-40B4-BE49-F238E27FC236}">
                      <a16:creationId xmlns:a16="http://schemas.microsoft.com/office/drawing/2014/main" id="{3A58CB58-535C-4218-AA07-41574297C710}"/>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a:extLst>
                    <a:ext uri="{FF2B5EF4-FFF2-40B4-BE49-F238E27FC236}">
                      <a16:creationId xmlns:a16="http://schemas.microsoft.com/office/drawing/2014/main" id="{0F187904-4B0A-4D65-B14A-40FA7FD4EE4B}"/>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a:extLst>
                    <a:ext uri="{FF2B5EF4-FFF2-40B4-BE49-F238E27FC236}">
                      <a16:creationId xmlns:a16="http://schemas.microsoft.com/office/drawing/2014/main" id="{61116773-1E6D-4BAD-BDCA-0B0DD28BEEAE}"/>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49">
                <a:extLst>
                  <a:ext uri="{FF2B5EF4-FFF2-40B4-BE49-F238E27FC236}">
                    <a16:creationId xmlns:a16="http://schemas.microsoft.com/office/drawing/2014/main" id="{C6C5C121-2568-47B5-AD59-6B4EF62578AD}"/>
                  </a:ext>
                </a:extLst>
              </p:cNvPr>
              <p:cNvGrpSpPr/>
              <p:nvPr/>
            </p:nvGrpSpPr>
            <p:grpSpPr>
              <a:xfrm>
                <a:off x="5199743" y="2466218"/>
                <a:ext cx="1886857" cy="2489323"/>
                <a:chOff x="4419600" y="2060454"/>
                <a:chExt cx="3045502" cy="4187946"/>
              </a:xfrm>
            </p:grpSpPr>
            <p:sp>
              <p:nvSpPr>
                <p:cNvPr id="181" name="Oval 180">
                  <a:extLst>
                    <a:ext uri="{FF2B5EF4-FFF2-40B4-BE49-F238E27FC236}">
                      <a16:creationId xmlns:a16="http://schemas.microsoft.com/office/drawing/2014/main" id="{5F77D50B-FA1E-4B20-8A70-DDF45723EB32}"/>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BA5C418D-1859-4A2E-99F9-0732C5EB632F}"/>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a:extLst>
                    <a:ext uri="{FF2B5EF4-FFF2-40B4-BE49-F238E27FC236}">
                      <a16:creationId xmlns:a16="http://schemas.microsoft.com/office/drawing/2014/main" id="{B609002D-5F91-49E0-8DA8-709679528BA1}"/>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a:extLst>
                    <a:ext uri="{FF2B5EF4-FFF2-40B4-BE49-F238E27FC236}">
                      <a16:creationId xmlns:a16="http://schemas.microsoft.com/office/drawing/2014/main" id="{64B0D2FB-F730-445A-8CA4-2910D36FA532}"/>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85C1C25F-3534-4D75-A46F-0E9C91CB5236}"/>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a:extLst>
                    <a:ext uri="{FF2B5EF4-FFF2-40B4-BE49-F238E27FC236}">
                      <a16:creationId xmlns:a16="http://schemas.microsoft.com/office/drawing/2014/main" id="{99533C01-2CD6-4E38-BC33-7C87F345F635}"/>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F897FA53-33A3-4B9B-97A5-9220B56DE628}"/>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a:extLst>
                    <a:ext uri="{FF2B5EF4-FFF2-40B4-BE49-F238E27FC236}">
                      <a16:creationId xmlns:a16="http://schemas.microsoft.com/office/drawing/2014/main" id="{950B64D8-E5D0-4CC7-A4F3-6C4D44B38905}"/>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a:extLst>
                    <a:ext uri="{FF2B5EF4-FFF2-40B4-BE49-F238E27FC236}">
                      <a16:creationId xmlns:a16="http://schemas.microsoft.com/office/drawing/2014/main" id="{8ABB883A-49AE-4AB7-ADA5-EEED016545E7}"/>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9" name="Round Diagonal Corner Rectangle 796">
                <a:extLst>
                  <a:ext uri="{FF2B5EF4-FFF2-40B4-BE49-F238E27FC236}">
                    <a16:creationId xmlns:a16="http://schemas.microsoft.com/office/drawing/2014/main" id="{ABFB7F3C-BAF3-4613-BB41-A3D8FC2CB895}"/>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CDDD5ABA-20CC-41A7-B291-49ECFF96A99F}"/>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Freeform 788">
              <a:extLst>
                <a:ext uri="{FF2B5EF4-FFF2-40B4-BE49-F238E27FC236}">
                  <a16:creationId xmlns:a16="http://schemas.microsoft.com/office/drawing/2014/main" id="{A6496D7B-3FEA-496F-8369-3FB7DBEC47A6}"/>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Rectangle 171">
              <a:extLst>
                <a:ext uri="{FF2B5EF4-FFF2-40B4-BE49-F238E27FC236}">
                  <a16:creationId xmlns:a16="http://schemas.microsoft.com/office/drawing/2014/main" id="{14D87F09-3158-4323-AA35-865A304A9D15}"/>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0" y="-1"/>
            <a:ext cx="12192000" cy="6878537"/>
          </a:xfrm>
          <a:prstGeom prst="rect">
            <a:avLst/>
          </a:prstGeom>
          <a:noFill/>
        </p:spPr>
      </p:pic>
      <p:sp>
        <p:nvSpPr>
          <p:cNvPr id="4" name="TextBox 3"/>
          <p:cNvSpPr txBox="1"/>
          <p:nvPr/>
        </p:nvSpPr>
        <p:spPr>
          <a:xfrm>
            <a:off x="508000" y="381001"/>
            <a:ext cx="11074400" cy="584775"/>
          </a:xfrm>
          <a:prstGeom prst="rect">
            <a:avLst/>
          </a:prstGeom>
          <a:noFill/>
        </p:spPr>
        <p:txBody>
          <a:bodyPr wrap="square" rtlCol="0">
            <a:spAutoFit/>
          </a:bodyPr>
          <a:lstStyle/>
          <a:p>
            <a:pPr algn="ctr"/>
            <a:r>
              <a:rPr lang="en-US" sz="3200" dirty="0">
                <a:solidFill>
                  <a:schemeClr val="bg1"/>
                </a:solidFill>
              </a:rPr>
              <a:t>Characteristics of Translated Beings</a:t>
            </a:r>
          </a:p>
        </p:txBody>
      </p:sp>
      <p:sp>
        <p:nvSpPr>
          <p:cNvPr id="5" name="TextBox 4"/>
          <p:cNvSpPr txBox="1"/>
          <p:nvPr/>
        </p:nvSpPr>
        <p:spPr>
          <a:xfrm>
            <a:off x="301558" y="1595021"/>
            <a:ext cx="4572000" cy="5262979"/>
          </a:xfrm>
          <a:prstGeom prst="rect">
            <a:avLst/>
          </a:prstGeom>
          <a:noFill/>
        </p:spPr>
        <p:txBody>
          <a:bodyPr wrap="square" rtlCol="0">
            <a:spAutoFit/>
          </a:bodyPr>
          <a:lstStyle/>
          <a:p>
            <a:r>
              <a:rPr lang="en-US" sz="2400" dirty="0">
                <a:solidFill>
                  <a:schemeClr val="bg1"/>
                </a:solidFill>
              </a:rPr>
              <a:t>3 Nephi 28:7</a:t>
            </a:r>
          </a:p>
          <a:p>
            <a:endParaRPr lang="en-US" sz="2400" dirty="0">
              <a:solidFill>
                <a:schemeClr val="bg1"/>
              </a:solidFill>
            </a:endParaRPr>
          </a:p>
          <a:p>
            <a:endParaRPr lang="en-US" sz="2400" dirty="0">
              <a:solidFill>
                <a:schemeClr val="bg1"/>
              </a:solidFill>
            </a:endParaRPr>
          </a:p>
          <a:p>
            <a:r>
              <a:rPr lang="en-US" sz="2400" dirty="0">
                <a:solidFill>
                  <a:schemeClr val="bg1"/>
                </a:solidFill>
              </a:rPr>
              <a:t>3 Nephi 28:8, 39-40</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3 Nephi 28:30</a:t>
            </a:r>
          </a:p>
          <a:p>
            <a:endParaRPr lang="en-US" sz="2400" dirty="0">
              <a:solidFill>
                <a:schemeClr val="bg1"/>
              </a:solidFill>
            </a:endParaRPr>
          </a:p>
          <a:p>
            <a:r>
              <a:rPr lang="en-US" sz="2400" dirty="0">
                <a:solidFill>
                  <a:schemeClr val="bg1"/>
                </a:solidFill>
              </a:rPr>
              <a:t>3 Nephi 28: 38</a:t>
            </a:r>
          </a:p>
          <a:p>
            <a:endParaRPr lang="en-US" sz="2400" dirty="0">
              <a:solidFill>
                <a:schemeClr val="bg1"/>
              </a:solidFill>
            </a:endParaRPr>
          </a:p>
          <a:p>
            <a:endParaRPr lang="en-US" sz="2400" dirty="0">
              <a:solidFill>
                <a:schemeClr val="bg1"/>
              </a:solidFill>
            </a:endParaRPr>
          </a:p>
          <a:p>
            <a:r>
              <a:rPr lang="en-US" sz="2400" dirty="0">
                <a:solidFill>
                  <a:schemeClr val="bg1"/>
                </a:solidFill>
              </a:rPr>
              <a:t>3 Nephi 28: 39</a:t>
            </a:r>
          </a:p>
          <a:p>
            <a:endParaRPr lang="en-US" sz="2400" dirty="0">
              <a:solidFill>
                <a:schemeClr val="bg1"/>
              </a:solidFill>
            </a:endParaRPr>
          </a:p>
        </p:txBody>
      </p:sp>
      <p:sp>
        <p:nvSpPr>
          <p:cNvPr id="6" name="TextBox 5"/>
          <p:cNvSpPr txBox="1"/>
          <p:nvPr/>
        </p:nvSpPr>
        <p:spPr>
          <a:xfrm>
            <a:off x="4572000" y="1600201"/>
            <a:ext cx="7620000" cy="4893647"/>
          </a:xfrm>
          <a:prstGeom prst="rect">
            <a:avLst/>
          </a:prstGeom>
          <a:noFill/>
        </p:spPr>
        <p:txBody>
          <a:bodyPr wrap="square" rtlCol="0">
            <a:spAutoFit/>
          </a:bodyPr>
          <a:lstStyle/>
          <a:p>
            <a:r>
              <a:rPr lang="en-US" sz="2400" dirty="0">
                <a:solidFill>
                  <a:schemeClr val="bg1"/>
                </a:solidFill>
              </a:rPr>
              <a:t>Translated beings “Never taste of death.”</a:t>
            </a:r>
          </a:p>
          <a:p>
            <a:endParaRPr lang="en-US" sz="2400" dirty="0">
              <a:solidFill>
                <a:schemeClr val="bg1"/>
              </a:solidFill>
            </a:endParaRPr>
          </a:p>
          <a:p>
            <a:endParaRPr lang="en-US" sz="2400" dirty="0">
              <a:solidFill>
                <a:schemeClr val="bg1"/>
              </a:solidFill>
            </a:endParaRPr>
          </a:p>
          <a:p>
            <a:r>
              <a:rPr lang="en-US" sz="2400" dirty="0">
                <a:solidFill>
                  <a:schemeClr val="bg1"/>
                </a:solidFill>
              </a:rPr>
              <a:t>At the Second Coming translated beings will be immediately changed to a resurrected condition.</a:t>
            </a:r>
          </a:p>
          <a:p>
            <a:endParaRPr lang="en-US" sz="2400" dirty="0">
              <a:solidFill>
                <a:schemeClr val="bg1"/>
              </a:solidFill>
            </a:endParaRPr>
          </a:p>
          <a:p>
            <a:endParaRPr lang="en-US" sz="2400" dirty="0">
              <a:solidFill>
                <a:schemeClr val="bg1"/>
              </a:solidFill>
            </a:endParaRPr>
          </a:p>
          <a:p>
            <a:r>
              <a:rPr lang="en-US" sz="2400" dirty="0">
                <a:solidFill>
                  <a:schemeClr val="bg1"/>
                </a:solidFill>
              </a:rPr>
              <a:t>They can appear and disappear like angels.</a:t>
            </a:r>
          </a:p>
          <a:p>
            <a:endParaRPr lang="en-US" sz="2400" dirty="0">
              <a:solidFill>
                <a:schemeClr val="bg1"/>
              </a:solidFill>
            </a:endParaRPr>
          </a:p>
          <a:p>
            <a:r>
              <a:rPr lang="en-US" sz="2400" dirty="0">
                <a:solidFill>
                  <a:schemeClr val="bg1"/>
                </a:solidFill>
              </a:rPr>
              <a:t>They suffer neither “pain nor sorrow’ except for the sins of the world.</a:t>
            </a:r>
          </a:p>
          <a:p>
            <a:endParaRPr lang="en-US" sz="2400" dirty="0">
              <a:solidFill>
                <a:schemeClr val="bg1"/>
              </a:solidFill>
            </a:endParaRPr>
          </a:p>
          <a:p>
            <a:r>
              <a:rPr lang="en-US" sz="2400" dirty="0">
                <a:solidFill>
                  <a:schemeClr val="bg1"/>
                </a:solidFill>
              </a:rPr>
              <a:t>Satan cannot tempt them.</a:t>
            </a:r>
          </a:p>
        </p:txBody>
      </p:sp>
      <p:grpSp>
        <p:nvGrpSpPr>
          <p:cNvPr id="2" name="Group 4"/>
          <p:cNvGrpSpPr/>
          <p:nvPr/>
        </p:nvGrpSpPr>
        <p:grpSpPr>
          <a:xfrm>
            <a:off x="10058400" y="0"/>
            <a:ext cx="914400" cy="1735030"/>
            <a:chOff x="3810000" y="3156962"/>
            <a:chExt cx="2133600" cy="3701038"/>
          </a:xfrm>
        </p:grpSpPr>
        <p:sp>
          <p:nvSpPr>
            <p:cNvPr id="8" name="Oval 5"/>
            <p:cNvSpPr/>
            <p:nvPr/>
          </p:nvSpPr>
          <p:spPr>
            <a:xfrm rot="20244480">
              <a:off x="4876800" y="6172200"/>
              <a:ext cx="533400" cy="685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204902">
              <a:off x="4343400" y="6096000"/>
              <a:ext cx="533400" cy="685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10200" y="5486400"/>
              <a:ext cx="5334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0" y="5410200"/>
              <a:ext cx="5334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9518518">
              <a:off x="4709516" y="4276211"/>
              <a:ext cx="1073783" cy="1621912"/>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2043946">
              <a:off x="3943519" y="4276372"/>
              <a:ext cx="1073783" cy="1621912"/>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4114800" y="4267200"/>
              <a:ext cx="1447800" cy="22098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2"/>
            <p:cNvSpPr/>
            <p:nvPr/>
          </p:nvSpPr>
          <p:spPr>
            <a:xfrm rot="17642893">
              <a:off x="4038600" y="3352800"/>
              <a:ext cx="1066800" cy="762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43"/>
            <p:cNvSpPr/>
            <p:nvPr/>
          </p:nvSpPr>
          <p:spPr>
            <a:xfrm rot="15063960">
              <a:off x="4832494" y="3309362"/>
              <a:ext cx="1066800" cy="762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44"/>
            <p:cNvSpPr/>
            <p:nvPr/>
          </p:nvSpPr>
          <p:spPr>
            <a:xfrm>
              <a:off x="4343400" y="3352800"/>
              <a:ext cx="1143000" cy="1447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51"/>
          <p:cNvGrpSpPr/>
          <p:nvPr/>
        </p:nvGrpSpPr>
        <p:grpSpPr>
          <a:xfrm>
            <a:off x="947712" y="74952"/>
            <a:ext cx="1016000" cy="1531559"/>
            <a:chOff x="7772400" y="1708596"/>
            <a:chExt cx="1143000" cy="2711004"/>
          </a:xfrm>
        </p:grpSpPr>
        <p:sp>
          <p:nvSpPr>
            <p:cNvPr id="19" name="Oval 5"/>
            <p:cNvSpPr/>
            <p:nvPr/>
          </p:nvSpPr>
          <p:spPr>
            <a:xfrm rot="20244480">
              <a:off x="8343900" y="3911287"/>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204902">
              <a:off x="8058150" y="3854808"/>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29650" y="3402974"/>
              <a:ext cx="285750" cy="4518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72400" y="3346494"/>
              <a:ext cx="285750" cy="5083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9518518">
              <a:off x="8254284" y="2505985"/>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p:cNvSpPr/>
            <p:nvPr/>
          </p:nvSpPr>
          <p:spPr>
            <a:xfrm rot="2043946">
              <a:off x="7843928" y="2506104"/>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a:off x="7935686" y="2499306"/>
              <a:ext cx="775607" cy="163789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7642893">
              <a:off x="7785260" y="1899844"/>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058150" y="1821555"/>
              <a:ext cx="612321" cy="1073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2852032">
              <a:off x="8047361" y="1787131"/>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 calcmode="lin" valueType="num">
                                      <p:cBhvr additive="base">
                                        <p:cTn id="6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0" y="-1"/>
            <a:ext cx="12192000" cy="6878537"/>
          </a:xfrm>
          <a:prstGeom prst="rect">
            <a:avLst/>
          </a:prstGeom>
          <a:noFill/>
        </p:spPr>
      </p:pic>
      <p:grpSp>
        <p:nvGrpSpPr>
          <p:cNvPr id="3" name="Group 6"/>
          <p:cNvGrpSpPr/>
          <p:nvPr/>
        </p:nvGrpSpPr>
        <p:grpSpPr>
          <a:xfrm>
            <a:off x="1524000" y="304801"/>
            <a:ext cx="9144000" cy="6027241"/>
            <a:chOff x="1524000" y="304801"/>
            <a:chExt cx="9144000" cy="6027241"/>
          </a:xfrm>
        </p:grpSpPr>
        <p:sp>
          <p:nvSpPr>
            <p:cNvPr id="9" name="TextBox 8"/>
            <p:cNvSpPr txBox="1"/>
            <p:nvPr/>
          </p:nvSpPr>
          <p:spPr>
            <a:xfrm>
              <a:off x="5029200" y="304801"/>
              <a:ext cx="1676400" cy="830997"/>
            </a:xfrm>
            <a:prstGeom prst="rect">
              <a:avLst/>
            </a:prstGeom>
            <a:noFill/>
          </p:spPr>
          <p:txBody>
            <a:bodyPr wrap="square" rtlCol="0">
              <a:spAutoFit/>
            </a:bodyPr>
            <a:lstStyle/>
            <a:p>
              <a:r>
                <a:rPr lang="en-US" sz="4800" dirty="0">
                  <a:solidFill>
                    <a:schemeClr val="bg1"/>
                  </a:solidFill>
                  <a:latin typeface="Maiandra GD" pitchFamily="34" charset="0"/>
                </a:rPr>
                <a:t>Jesus</a:t>
              </a:r>
            </a:p>
          </p:txBody>
        </p:sp>
        <p:sp>
          <p:nvSpPr>
            <p:cNvPr id="10" name="TextBox 9"/>
            <p:cNvSpPr txBox="1"/>
            <p:nvPr/>
          </p:nvSpPr>
          <p:spPr>
            <a:xfrm>
              <a:off x="2209800" y="2895601"/>
              <a:ext cx="1600200" cy="769441"/>
            </a:xfrm>
            <a:prstGeom prst="rect">
              <a:avLst/>
            </a:prstGeom>
            <a:noFill/>
          </p:spPr>
          <p:txBody>
            <a:bodyPr wrap="square" rtlCol="0">
              <a:spAutoFit/>
            </a:bodyPr>
            <a:lstStyle/>
            <a:p>
              <a:r>
                <a:rPr lang="en-US" sz="4400" dirty="0">
                  <a:solidFill>
                    <a:schemeClr val="bg1"/>
                  </a:solidFill>
                  <a:latin typeface="Maiandra GD" pitchFamily="34" charset="0"/>
                </a:rPr>
                <a:t>Peter</a:t>
              </a:r>
            </a:p>
          </p:txBody>
        </p:sp>
        <p:sp>
          <p:nvSpPr>
            <p:cNvPr id="11" name="TextBox 10"/>
            <p:cNvSpPr txBox="1"/>
            <p:nvPr/>
          </p:nvSpPr>
          <p:spPr>
            <a:xfrm>
              <a:off x="3886200" y="2895601"/>
              <a:ext cx="3124200" cy="769441"/>
            </a:xfrm>
            <a:prstGeom prst="rect">
              <a:avLst/>
            </a:prstGeom>
            <a:noFill/>
          </p:spPr>
          <p:txBody>
            <a:bodyPr wrap="square" rtlCol="0">
              <a:spAutoFit/>
            </a:bodyPr>
            <a:lstStyle/>
            <a:p>
              <a:r>
                <a:rPr lang="en-US" sz="4400" dirty="0">
                  <a:solidFill>
                    <a:schemeClr val="bg1"/>
                  </a:solidFill>
                  <a:latin typeface="Maiandra GD" pitchFamily="34" charset="0"/>
                </a:rPr>
                <a:t>James</a:t>
              </a:r>
            </a:p>
          </p:txBody>
        </p:sp>
        <p:sp>
          <p:nvSpPr>
            <p:cNvPr id="12" name="TextBox 11"/>
            <p:cNvSpPr txBox="1"/>
            <p:nvPr/>
          </p:nvSpPr>
          <p:spPr>
            <a:xfrm>
              <a:off x="4191000" y="5562601"/>
              <a:ext cx="4114800" cy="769441"/>
            </a:xfrm>
            <a:prstGeom prst="rect">
              <a:avLst/>
            </a:prstGeom>
            <a:noFill/>
          </p:spPr>
          <p:txBody>
            <a:bodyPr wrap="square" rtlCol="0">
              <a:spAutoFit/>
            </a:bodyPr>
            <a:lstStyle/>
            <a:p>
              <a:r>
                <a:rPr lang="en-US" sz="4400" dirty="0">
                  <a:solidFill>
                    <a:schemeClr val="bg1"/>
                  </a:solidFill>
                  <a:latin typeface="Maiandra GD" pitchFamily="34" charset="0"/>
                </a:rPr>
                <a:t>Joseph Smith</a:t>
              </a:r>
            </a:p>
          </p:txBody>
        </p:sp>
        <p:sp>
          <p:nvSpPr>
            <p:cNvPr id="13" name="TextBox 12"/>
            <p:cNvSpPr txBox="1"/>
            <p:nvPr/>
          </p:nvSpPr>
          <p:spPr>
            <a:xfrm>
              <a:off x="7543800" y="2819400"/>
              <a:ext cx="3124200" cy="1446550"/>
            </a:xfrm>
            <a:prstGeom prst="rect">
              <a:avLst/>
            </a:prstGeom>
            <a:noFill/>
          </p:spPr>
          <p:txBody>
            <a:bodyPr wrap="square" rtlCol="0">
              <a:spAutoFit/>
            </a:bodyPr>
            <a:lstStyle/>
            <a:p>
              <a:r>
                <a:rPr lang="en-US" sz="4400" dirty="0">
                  <a:solidFill>
                    <a:schemeClr val="bg1"/>
                  </a:solidFill>
                  <a:latin typeface="Maiandra GD" pitchFamily="34" charset="0"/>
                </a:rPr>
                <a:t>John the Baptist</a:t>
              </a:r>
            </a:p>
          </p:txBody>
        </p:sp>
        <p:sp>
          <p:nvSpPr>
            <p:cNvPr id="15" name="TextBox 14"/>
            <p:cNvSpPr txBox="1"/>
            <p:nvPr/>
          </p:nvSpPr>
          <p:spPr>
            <a:xfrm>
              <a:off x="5791200" y="2895601"/>
              <a:ext cx="1371600" cy="769441"/>
            </a:xfrm>
            <a:prstGeom prst="rect">
              <a:avLst/>
            </a:prstGeom>
            <a:noFill/>
          </p:spPr>
          <p:txBody>
            <a:bodyPr wrap="square" rtlCol="0">
              <a:spAutoFit/>
            </a:bodyPr>
            <a:lstStyle/>
            <a:p>
              <a:r>
                <a:rPr lang="en-US" sz="4400" dirty="0">
                  <a:solidFill>
                    <a:schemeClr val="bg1"/>
                  </a:solidFill>
                  <a:latin typeface="Maiandra GD" pitchFamily="34" charset="0"/>
                </a:rPr>
                <a:t>John</a:t>
              </a:r>
            </a:p>
          </p:txBody>
        </p:sp>
        <p:cxnSp>
          <p:nvCxnSpPr>
            <p:cNvPr id="16" name="Straight Connector 15"/>
            <p:cNvCxnSpPr/>
            <p:nvPr/>
          </p:nvCxnSpPr>
          <p:spPr>
            <a:xfrm>
              <a:off x="2438400" y="2514600"/>
              <a:ext cx="4495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4114800"/>
              <a:ext cx="4495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438400" y="38100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24400" y="38100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934200" y="38100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94679" y="249960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739390" y="250085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934200" y="247087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876800" y="1143000"/>
              <a:ext cx="762000" cy="1143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00600" y="4267200"/>
              <a:ext cx="914400" cy="1295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553200" y="1143000"/>
              <a:ext cx="1981200" cy="1752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400800" y="4343400"/>
              <a:ext cx="17526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0" y="4343401"/>
              <a:ext cx="3124200" cy="1323439"/>
            </a:xfrm>
            <a:prstGeom prst="rect">
              <a:avLst/>
            </a:prstGeom>
            <a:noFill/>
          </p:spPr>
          <p:txBody>
            <a:bodyPr wrap="square" rtlCol="0">
              <a:spAutoFit/>
            </a:bodyPr>
            <a:lstStyle/>
            <a:p>
              <a:r>
                <a:rPr lang="en-US" sz="2000" dirty="0">
                  <a:solidFill>
                    <a:schemeClr val="bg1"/>
                  </a:solidFill>
                  <a:latin typeface="Maiandra GD" pitchFamily="34" charset="0"/>
                </a:rPr>
                <a:t>Peter, James, and John are ordained by the Savior</a:t>
              </a:r>
            </a:p>
            <a:p>
              <a:r>
                <a:rPr lang="en-US" sz="2000" dirty="0">
                  <a:solidFill>
                    <a:schemeClr val="bg1"/>
                  </a:solidFill>
                  <a:latin typeface="Maiandra GD" pitchFamily="34" charset="0"/>
                </a:rPr>
                <a:t>Mark 3:14</a:t>
              </a:r>
            </a:p>
            <a:p>
              <a:r>
                <a:rPr lang="en-US" sz="2000" dirty="0">
                  <a:solidFill>
                    <a:schemeClr val="bg1"/>
                  </a:solidFill>
                  <a:latin typeface="Maiandra GD" pitchFamily="34" charset="0"/>
                </a:rPr>
                <a:t>Matthew 16:19</a:t>
              </a:r>
            </a:p>
          </p:txBody>
        </p:sp>
        <p:sp>
          <p:nvSpPr>
            <p:cNvPr id="29" name="TextBox 28"/>
            <p:cNvSpPr txBox="1"/>
            <p:nvPr/>
          </p:nvSpPr>
          <p:spPr>
            <a:xfrm>
              <a:off x="3200400" y="2108033"/>
              <a:ext cx="3352800" cy="523220"/>
            </a:xfrm>
            <a:prstGeom prst="rect">
              <a:avLst/>
            </a:prstGeom>
            <a:noFill/>
          </p:spPr>
          <p:txBody>
            <a:bodyPr wrap="square" rtlCol="0">
              <a:spAutoFit/>
            </a:bodyPr>
            <a:lstStyle/>
            <a:p>
              <a:r>
                <a:rPr lang="en-US" sz="2800" dirty="0">
                  <a:solidFill>
                    <a:srgbClr val="FFFF00"/>
                  </a:solidFill>
                </a:rPr>
                <a:t>Melchizedek</a:t>
              </a:r>
            </a:p>
          </p:txBody>
        </p:sp>
        <p:sp>
          <p:nvSpPr>
            <p:cNvPr id="30" name="TextBox 29"/>
            <p:cNvSpPr txBox="1"/>
            <p:nvPr/>
          </p:nvSpPr>
          <p:spPr>
            <a:xfrm>
              <a:off x="8382000" y="4114800"/>
              <a:ext cx="1828800" cy="523220"/>
            </a:xfrm>
            <a:prstGeom prst="rect">
              <a:avLst/>
            </a:prstGeom>
            <a:noFill/>
          </p:spPr>
          <p:txBody>
            <a:bodyPr wrap="square" rtlCol="0">
              <a:spAutoFit/>
            </a:bodyPr>
            <a:lstStyle/>
            <a:p>
              <a:r>
                <a:rPr lang="en-US" sz="2800" dirty="0" err="1">
                  <a:solidFill>
                    <a:srgbClr val="FFFF00"/>
                  </a:solidFill>
                </a:rPr>
                <a:t>Aaronic</a:t>
              </a:r>
              <a:endParaRPr lang="en-US" sz="2800" dirty="0">
                <a:solidFill>
                  <a:srgbClr val="FFFF00"/>
                </a:solidFill>
              </a:endParaRPr>
            </a:p>
          </p:txBody>
        </p:sp>
      </p:grpSp>
    </p:spTree>
    <p:extLst>
      <p:ext uri="{BB962C8B-B14F-4D97-AF65-F5344CB8AC3E}">
        <p14:creationId xmlns:p14="http://schemas.microsoft.com/office/powerpoint/2010/main" val="60327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0" y="-1"/>
            <a:ext cx="12192000" cy="6878537"/>
          </a:xfrm>
          <a:prstGeom prst="rect">
            <a:avLst/>
          </a:prstGeom>
          <a:noFill/>
        </p:spPr>
      </p:pic>
      <p:grpSp>
        <p:nvGrpSpPr>
          <p:cNvPr id="8" name="Group 7"/>
          <p:cNvGrpSpPr/>
          <p:nvPr/>
        </p:nvGrpSpPr>
        <p:grpSpPr>
          <a:xfrm>
            <a:off x="160128" y="0"/>
            <a:ext cx="2203694" cy="1057238"/>
            <a:chOff x="4391659" y="38911"/>
            <a:chExt cx="2203694" cy="1057238"/>
          </a:xfrm>
        </p:grpSpPr>
        <p:pic>
          <p:nvPicPr>
            <p:cNvPr id="2052" name="Picture 4" descr="https://s-media-cache-ak0.pinimg.com/736x/fa/1e/3e/fa1e3e282157aba6440391dee35a0b56.jpg"/>
            <p:cNvPicPr>
              <a:picLocks noChangeAspect="1" noChangeArrowheads="1"/>
            </p:cNvPicPr>
            <p:nvPr/>
          </p:nvPicPr>
          <p:blipFill>
            <a:blip r:embed="rId3" cstate="print"/>
            <a:srcRect l="15025" t="11643" r="14863" b="11557"/>
            <a:stretch>
              <a:fillRect/>
            </a:stretch>
          </p:blipFill>
          <p:spPr bwMode="auto">
            <a:xfrm>
              <a:off x="4391659" y="38911"/>
              <a:ext cx="734818" cy="1057238"/>
            </a:xfrm>
            <a:prstGeom prst="rect">
              <a:avLst/>
            </a:prstGeom>
            <a:noFill/>
          </p:spPr>
        </p:pic>
        <p:sp>
          <p:nvSpPr>
            <p:cNvPr id="7" name="Rectangle 6"/>
            <p:cNvSpPr/>
            <p:nvPr/>
          </p:nvSpPr>
          <p:spPr>
            <a:xfrm>
              <a:off x="5165387" y="369651"/>
              <a:ext cx="1429966"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Joseph Smith</a:t>
              </a:r>
            </a:p>
            <a:p>
              <a:pPr algn="ctr"/>
              <a:r>
                <a:rPr lang="en-US" sz="1200" dirty="0"/>
                <a:t>May 1829</a:t>
              </a:r>
            </a:p>
          </p:txBody>
        </p:sp>
      </p:grpSp>
      <p:grpSp>
        <p:nvGrpSpPr>
          <p:cNvPr id="13" name="Group 12"/>
          <p:cNvGrpSpPr/>
          <p:nvPr/>
        </p:nvGrpSpPr>
        <p:grpSpPr>
          <a:xfrm>
            <a:off x="5901448" y="116732"/>
            <a:ext cx="1754221" cy="1139403"/>
            <a:chOff x="5162145" y="1649193"/>
            <a:chExt cx="1754221" cy="1139403"/>
          </a:xfrm>
        </p:grpSpPr>
        <p:sp>
          <p:nvSpPr>
            <p:cNvPr id="11" name="Rectangle 10"/>
            <p:cNvSpPr/>
            <p:nvPr/>
          </p:nvSpPr>
          <p:spPr>
            <a:xfrm>
              <a:off x="5162145" y="2409217"/>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Three Witnesses </a:t>
              </a:r>
            </a:p>
            <a:p>
              <a:pPr algn="ctr"/>
              <a:r>
                <a:rPr lang="en-US" sz="1200" dirty="0"/>
                <a:t>14 Feb 1835</a:t>
              </a:r>
            </a:p>
          </p:txBody>
        </p:sp>
        <p:pic>
          <p:nvPicPr>
            <p:cNvPr id="2055" name="Picture 7" descr="http://www.mormoninterpreter.com/wp-content/uploads/2013/10/Three-Witnesses-of-the-Book-of-Mormon.jpg"/>
            <p:cNvPicPr>
              <a:picLocks noChangeAspect="1" noChangeArrowheads="1"/>
            </p:cNvPicPr>
            <p:nvPr/>
          </p:nvPicPr>
          <p:blipFill>
            <a:blip r:embed="rId4" cstate="print"/>
            <a:srcRect/>
            <a:stretch>
              <a:fillRect/>
            </a:stretch>
          </p:blipFill>
          <p:spPr bwMode="auto">
            <a:xfrm>
              <a:off x="5252935" y="1649193"/>
              <a:ext cx="1533726" cy="724493"/>
            </a:xfrm>
            <a:prstGeom prst="rect">
              <a:avLst/>
            </a:prstGeom>
            <a:noFill/>
          </p:spPr>
        </p:pic>
      </p:grpSp>
      <p:cxnSp>
        <p:nvCxnSpPr>
          <p:cNvPr id="33" name="Straight Arrow Connector 32"/>
          <p:cNvCxnSpPr/>
          <p:nvPr/>
        </p:nvCxnSpPr>
        <p:spPr>
          <a:xfrm flipH="1">
            <a:off x="5525311" y="1040860"/>
            <a:ext cx="262646" cy="875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752945" y="1031132"/>
            <a:ext cx="496110" cy="778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Left Bracket 50"/>
          <p:cNvSpPr/>
          <p:nvPr/>
        </p:nvSpPr>
        <p:spPr>
          <a:xfrm rot="5400000">
            <a:off x="3514116" y="751461"/>
            <a:ext cx="188069" cy="1635868"/>
          </a:xfrm>
          <a:prstGeom prst="leftBracket">
            <a:avLst>
              <a:gd name="adj" fmla="val 0"/>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Left Bracket 51"/>
          <p:cNvSpPr/>
          <p:nvPr/>
        </p:nvSpPr>
        <p:spPr>
          <a:xfrm rot="5400000">
            <a:off x="7678369" y="-1397536"/>
            <a:ext cx="100511" cy="5865778"/>
          </a:xfrm>
          <a:prstGeom prst="leftBracket">
            <a:avLst>
              <a:gd name="adj" fmla="val 0"/>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Connector 53"/>
          <p:cNvCxnSpPr/>
          <p:nvPr/>
        </p:nvCxnSpPr>
        <p:spPr>
          <a:xfrm>
            <a:off x="8759757" y="1494825"/>
            <a:ext cx="1622" cy="2950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70451" y="1478604"/>
            <a:ext cx="19455" cy="398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Left Bracket 61"/>
          <p:cNvSpPr/>
          <p:nvPr/>
        </p:nvSpPr>
        <p:spPr>
          <a:xfrm rot="16200000" flipH="1" flipV="1">
            <a:off x="6145372" y="471561"/>
            <a:ext cx="123872" cy="4530961"/>
          </a:xfrm>
          <a:prstGeom prst="leftBracket">
            <a:avLst>
              <a:gd name="adj" fmla="val 0"/>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Connector 62"/>
          <p:cNvCxnSpPr/>
          <p:nvPr/>
        </p:nvCxnSpPr>
        <p:spPr>
          <a:xfrm>
            <a:off x="5933872" y="2645923"/>
            <a:ext cx="3242" cy="3858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474412" y="2600535"/>
            <a:ext cx="1622" cy="2950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Left Bracket 64"/>
          <p:cNvSpPr/>
          <p:nvPr/>
        </p:nvSpPr>
        <p:spPr>
          <a:xfrm rot="5235388" flipV="1">
            <a:off x="9399869" y="3648414"/>
            <a:ext cx="213677" cy="4066162"/>
          </a:xfrm>
          <a:prstGeom prst="leftBracket">
            <a:avLst>
              <a:gd name="adj" fmla="val 0"/>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p:nvCxnSpPr>
        <p:spPr>
          <a:xfrm>
            <a:off x="8198795" y="4017530"/>
            <a:ext cx="1622" cy="2950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718260" y="3968893"/>
            <a:ext cx="1621" cy="16731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405025" y="5632322"/>
            <a:ext cx="1622" cy="2950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Left Bracket 70"/>
          <p:cNvSpPr/>
          <p:nvPr/>
        </p:nvSpPr>
        <p:spPr>
          <a:xfrm rot="5400000">
            <a:off x="4824921" y="3103129"/>
            <a:ext cx="145911" cy="2285999"/>
          </a:xfrm>
          <a:prstGeom prst="leftBracket">
            <a:avLst>
              <a:gd name="adj" fmla="val 0"/>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7" name="Picture 9" descr="https://media.ldscdn.org/images/media-library/teachings-of-presidents-of-the-church/george-albert-smith/george-albert-smith-portrait-lee-richards-243950-print.jpg?download=true"/>
          <p:cNvPicPr>
            <a:picLocks noChangeAspect="1" noChangeArrowheads="1"/>
          </p:cNvPicPr>
          <p:nvPr/>
        </p:nvPicPr>
        <p:blipFill>
          <a:blip r:embed="rId5" cstate="print"/>
          <a:srcRect/>
          <a:stretch>
            <a:fillRect/>
          </a:stretch>
        </p:blipFill>
        <p:spPr bwMode="auto">
          <a:xfrm>
            <a:off x="3570051" y="2821022"/>
            <a:ext cx="750380" cy="858394"/>
          </a:xfrm>
          <a:prstGeom prst="rect">
            <a:avLst/>
          </a:prstGeom>
          <a:noFill/>
        </p:spPr>
      </p:pic>
      <p:pic>
        <p:nvPicPr>
          <p:cNvPr id="73" name="Picture 72" descr="brigham young.jpg"/>
          <p:cNvPicPr>
            <a:picLocks noChangeAspect="1"/>
          </p:cNvPicPr>
          <p:nvPr/>
        </p:nvPicPr>
        <p:blipFill>
          <a:blip r:embed="rId6" cstate="print"/>
          <a:srcRect r="8965" b="14851"/>
          <a:stretch>
            <a:fillRect/>
          </a:stretch>
        </p:blipFill>
        <p:spPr>
          <a:xfrm>
            <a:off x="8972145" y="124838"/>
            <a:ext cx="713150" cy="953653"/>
          </a:xfrm>
          <a:prstGeom prst="rect">
            <a:avLst/>
          </a:prstGeom>
        </p:spPr>
      </p:pic>
      <p:pic>
        <p:nvPicPr>
          <p:cNvPr id="74" name="Picture 73" descr="david-o-mckay-lds-138291-wallpaper - Copy.jpg"/>
          <p:cNvPicPr>
            <a:picLocks noChangeAspect="1"/>
          </p:cNvPicPr>
          <p:nvPr/>
        </p:nvPicPr>
        <p:blipFill>
          <a:blip r:embed="rId7" cstate="print"/>
          <a:stretch>
            <a:fillRect/>
          </a:stretch>
        </p:blipFill>
        <p:spPr>
          <a:xfrm>
            <a:off x="5612860" y="2805826"/>
            <a:ext cx="605808" cy="863900"/>
          </a:xfrm>
          <a:prstGeom prst="rect">
            <a:avLst/>
          </a:prstGeom>
        </p:spPr>
      </p:pic>
      <p:pic>
        <p:nvPicPr>
          <p:cNvPr id="75" name="Picture 74" descr="Ezra t benson - Copy.jpg"/>
          <p:cNvPicPr>
            <a:picLocks noChangeAspect="1"/>
          </p:cNvPicPr>
          <p:nvPr/>
        </p:nvPicPr>
        <p:blipFill>
          <a:blip r:embed="rId8" cstate="print"/>
          <a:stretch>
            <a:fillRect/>
          </a:stretch>
        </p:blipFill>
        <p:spPr>
          <a:xfrm>
            <a:off x="11264630" y="5667658"/>
            <a:ext cx="497213" cy="703453"/>
          </a:xfrm>
          <a:prstGeom prst="rect">
            <a:avLst/>
          </a:prstGeom>
        </p:spPr>
      </p:pic>
      <p:pic>
        <p:nvPicPr>
          <p:cNvPr id="77" name="Picture 76" descr="Gordon b hinckley 1.jpg"/>
          <p:cNvPicPr>
            <a:picLocks noChangeAspect="1"/>
          </p:cNvPicPr>
          <p:nvPr/>
        </p:nvPicPr>
        <p:blipFill>
          <a:blip r:embed="rId9" cstate="print"/>
          <a:stretch>
            <a:fillRect/>
          </a:stretch>
        </p:blipFill>
        <p:spPr>
          <a:xfrm>
            <a:off x="5603131" y="4289898"/>
            <a:ext cx="643826" cy="802795"/>
          </a:xfrm>
          <a:prstGeom prst="rect">
            <a:avLst/>
          </a:prstGeom>
        </p:spPr>
      </p:pic>
      <p:cxnSp>
        <p:nvCxnSpPr>
          <p:cNvPr id="79" name="Straight Connector 78"/>
          <p:cNvCxnSpPr/>
          <p:nvPr/>
        </p:nvCxnSpPr>
        <p:spPr>
          <a:xfrm>
            <a:off x="6039255" y="4036986"/>
            <a:ext cx="1622" cy="2950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80" name="Picture 79" descr="Harold B. Lee.jpg"/>
          <p:cNvPicPr>
            <a:picLocks noChangeAspect="1"/>
          </p:cNvPicPr>
          <p:nvPr/>
        </p:nvPicPr>
        <p:blipFill>
          <a:blip r:embed="rId10" cstate="print"/>
          <a:stretch>
            <a:fillRect/>
          </a:stretch>
        </p:blipFill>
        <p:spPr>
          <a:xfrm>
            <a:off x="7162800" y="5715000"/>
            <a:ext cx="584307" cy="736876"/>
          </a:xfrm>
          <a:prstGeom prst="rect">
            <a:avLst/>
          </a:prstGeom>
        </p:spPr>
      </p:pic>
      <p:pic>
        <p:nvPicPr>
          <p:cNvPr id="82" name="Picture 81" descr="howard-w-hunter-.jpg"/>
          <p:cNvPicPr>
            <a:picLocks noChangeAspect="1"/>
          </p:cNvPicPr>
          <p:nvPr/>
        </p:nvPicPr>
        <p:blipFill>
          <a:blip r:embed="rId11" cstate="print"/>
          <a:stretch>
            <a:fillRect/>
          </a:stretch>
        </p:blipFill>
        <p:spPr>
          <a:xfrm>
            <a:off x="3297677" y="4272487"/>
            <a:ext cx="650111" cy="845673"/>
          </a:xfrm>
          <a:prstGeom prst="rect">
            <a:avLst/>
          </a:prstGeom>
        </p:spPr>
      </p:pic>
      <p:pic>
        <p:nvPicPr>
          <p:cNvPr id="83" name="Picture 82" descr="John Taylor.jpg"/>
          <p:cNvPicPr>
            <a:picLocks noChangeAspect="1"/>
          </p:cNvPicPr>
          <p:nvPr/>
        </p:nvPicPr>
        <p:blipFill>
          <a:blip r:embed="rId12" cstate="print"/>
          <a:stretch>
            <a:fillRect/>
          </a:stretch>
        </p:blipFill>
        <p:spPr>
          <a:xfrm>
            <a:off x="4357991" y="1520238"/>
            <a:ext cx="550260" cy="737141"/>
          </a:xfrm>
          <a:prstGeom prst="rect">
            <a:avLst/>
          </a:prstGeom>
        </p:spPr>
      </p:pic>
      <p:pic>
        <p:nvPicPr>
          <p:cNvPr id="84" name="Picture 83" descr="Lorenzo Snow.jpg"/>
          <p:cNvPicPr>
            <a:picLocks noChangeAspect="1"/>
          </p:cNvPicPr>
          <p:nvPr/>
        </p:nvPicPr>
        <p:blipFill>
          <a:blip r:embed="rId13" cstate="print"/>
          <a:stretch>
            <a:fillRect/>
          </a:stretch>
        </p:blipFill>
        <p:spPr>
          <a:xfrm>
            <a:off x="2364453" y="1556424"/>
            <a:ext cx="514933" cy="688329"/>
          </a:xfrm>
          <a:prstGeom prst="rect">
            <a:avLst/>
          </a:prstGeom>
        </p:spPr>
      </p:pic>
      <p:pic>
        <p:nvPicPr>
          <p:cNvPr id="86" name="Picture 85" descr="President monson1.jpg"/>
          <p:cNvPicPr>
            <a:picLocks noChangeAspect="1"/>
          </p:cNvPicPr>
          <p:nvPr/>
        </p:nvPicPr>
        <p:blipFill>
          <a:blip r:embed="rId14" cstate="print"/>
          <a:stretch>
            <a:fillRect/>
          </a:stretch>
        </p:blipFill>
        <p:spPr>
          <a:xfrm>
            <a:off x="7817839" y="4178601"/>
            <a:ext cx="693420" cy="918694"/>
          </a:xfrm>
          <a:prstGeom prst="rect">
            <a:avLst/>
          </a:prstGeom>
        </p:spPr>
      </p:pic>
      <p:pic>
        <p:nvPicPr>
          <p:cNvPr id="87" name="Picture 86" descr="Spencer W Kimball1.jpg"/>
          <p:cNvPicPr>
            <a:picLocks noChangeAspect="1"/>
          </p:cNvPicPr>
          <p:nvPr/>
        </p:nvPicPr>
        <p:blipFill>
          <a:blip r:embed="rId15" cstate="print"/>
          <a:stretch>
            <a:fillRect/>
          </a:stretch>
        </p:blipFill>
        <p:spPr>
          <a:xfrm>
            <a:off x="9144958" y="5692374"/>
            <a:ext cx="561389" cy="737610"/>
          </a:xfrm>
          <a:prstGeom prst="rect">
            <a:avLst/>
          </a:prstGeom>
        </p:spPr>
      </p:pic>
      <p:pic>
        <p:nvPicPr>
          <p:cNvPr id="88" name="Picture 87" descr="Joseph F Smith.jpg"/>
          <p:cNvPicPr>
            <a:picLocks noChangeAspect="1"/>
          </p:cNvPicPr>
          <p:nvPr/>
        </p:nvPicPr>
        <p:blipFill>
          <a:blip r:embed="rId16" cstate="print"/>
          <a:stretch>
            <a:fillRect/>
          </a:stretch>
        </p:blipFill>
        <p:spPr>
          <a:xfrm>
            <a:off x="8556294" y="1585608"/>
            <a:ext cx="465590" cy="622570"/>
          </a:xfrm>
          <a:prstGeom prst="rect">
            <a:avLst/>
          </a:prstGeom>
        </p:spPr>
      </p:pic>
      <p:pic>
        <p:nvPicPr>
          <p:cNvPr id="89" name="Picture 88" descr="Joseph Fielding Smith.jpg"/>
          <p:cNvPicPr>
            <a:picLocks noChangeAspect="1"/>
          </p:cNvPicPr>
          <p:nvPr/>
        </p:nvPicPr>
        <p:blipFill>
          <a:blip r:embed="rId17" cstate="print"/>
          <a:stretch>
            <a:fillRect/>
          </a:stretch>
        </p:blipFill>
        <p:spPr>
          <a:xfrm>
            <a:off x="8161506" y="2822643"/>
            <a:ext cx="661817" cy="835045"/>
          </a:xfrm>
          <a:prstGeom prst="rect">
            <a:avLst/>
          </a:prstGeom>
        </p:spPr>
      </p:pic>
      <p:pic>
        <p:nvPicPr>
          <p:cNvPr id="90" name="Picture 89" descr="Wilford_Woodruff_1889.jpg"/>
          <p:cNvPicPr>
            <a:picLocks noChangeAspect="1"/>
          </p:cNvPicPr>
          <p:nvPr/>
        </p:nvPicPr>
        <p:blipFill>
          <a:blip r:embed="rId18" cstate="print"/>
          <a:stretch>
            <a:fillRect/>
          </a:stretch>
        </p:blipFill>
        <p:spPr>
          <a:xfrm>
            <a:off x="6506235" y="1554675"/>
            <a:ext cx="527292" cy="653504"/>
          </a:xfrm>
          <a:prstGeom prst="rect">
            <a:avLst/>
          </a:prstGeom>
        </p:spPr>
      </p:pic>
      <p:sp>
        <p:nvSpPr>
          <p:cNvPr id="16" name="Rectangle 15"/>
          <p:cNvSpPr/>
          <p:nvPr/>
        </p:nvSpPr>
        <p:spPr>
          <a:xfrm>
            <a:off x="1663431" y="2211422"/>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Lorenzo Snow</a:t>
            </a:r>
          </a:p>
          <a:p>
            <a:pPr algn="ctr"/>
            <a:r>
              <a:rPr lang="en-US" sz="1200" dirty="0"/>
              <a:t>12 Feb 1849</a:t>
            </a:r>
          </a:p>
        </p:txBody>
      </p:sp>
      <p:sp>
        <p:nvSpPr>
          <p:cNvPr id="17" name="Rectangle 16"/>
          <p:cNvSpPr/>
          <p:nvPr/>
        </p:nvSpPr>
        <p:spPr>
          <a:xfrm>
            <a:off x="3787303" y="2230877"/>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John Taylor</a:t>
            </a:r>
          </a:p>
          <a:p>
            <a:pPr algn="ctr"/>
            <a:r>
              <a:rPr lang="en-US" sz="1200" dirty="0"/>
              <a:t>19 Dec 1838</a:t>
            </a:r>
          </a:p>
        </p:txBody>
      </p:sp>
      <p:sp>
        <p:nvSpPr>
          <p:cNvPr id="18" name="Rectangle 17"/>
          <p:cNvSpPr/>
          <p:nvPr/>
        </p:nvSpPr>
        <p:spPr>
          <a:xfrm>
            <a:off x="5830113" y="2240605"/>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Wilford</a:t>
            </a:r>
            <a:r>
              <a:rPr lang="en-US" sz="1200" dirty="0"/>
              <a:t> Woodruff</a:t>
            </a:r>
          </a:p>
          <a:p>
            <a:pPr algn="ctr"/>
            <a:r>
              <a:rPr lang="en-US" sz="1200" dirty="0"/>
              <a:t>26 Apr 1839</a:t>
            </a:r>
          </a:p>
        </p:txBody>
      </p:sp>
      <p:sp>
        <p:nvSpPr>
          <p:cNvPr id="19" name="Rectangle 18"/>
          <p:cNvSpPr/>
          <p:nvPr/>
        </p:nvSpPr>
        <p:spPr>
          <a:xfrm>
            <a:off x="7795099" y="2201694"/>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Joseph F. Smith</a:t>
            </a:r>
          </a:p>
          <a:p>
            <a:pPr algn="ctr"/>
            <a:r>
              <a:rPr lang="en-US" sz="1200" dirty="0"/>
              <a:t>01 Jul 1866</a:t>
            </a:r>
          </a:p>
        </p:txBody>
      </p:sp>
      <p:sp>
        <p:nvSpPr>
          <p:cNvPr id="21" name="Rectangle 20"/>
          <p:cNvSpPr/>
          <p:nvPr/>
        </p:nvSpPr>
        <p:spPr>
          <a:xfrm>
            <a:off x="2970181" y="3680297"/>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George Albert Smith</a:t>
            </a:r>
          </a:p>
          <a:p>
            <a:pPr algn="ctr"/>
            <a:r>
              <a:rPr lang="en-US" sz="1200" dirty="0"/>
              <a:t>08 Oct 1903</a:t>
            </a:r>
          </a:p>
        </p:txBody>
      </p:sp>
      <p:sp>
        <p:nvSpPr>
          <p:cNvPr id="22" name="Rectangle 21"/>
          <p:cNvSpPr/>
          <p:nvPr/>
        </p:nvSpPr>
        <p:spPr>
          <a:xfrm>
            <a:off x="5051900" y="3660842"/>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David O. McKay</a:t>
            </a:r>
          </a:p>
          <a:p>
            <a:pPr algn="ctr"/>
            <a:r>
              <a:rPr lang="en-US" sz="1200" dirty="0"/>
              <a:t>09 Apr 1906</a:t>
            </a:r>
          </a:p>
        </p:txBody>
      </p:sp>
      <p:sp>
        <p:nvSpPr>
          <p:cNvPr id="23" name="Rectangle 22"/>
          <p:cNvSpPr/>
          <p:nvPr/>
        </p:nvSpPr>
        <p:spPr>
          <a:xfrm>
            <a:off x="7435177" y="3641385"/>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Joseph Fielding Smith</a:t>
            </a:r>
          </a:p>
          <a:p>
            <a:pPr algn="ctr"/>
            <a:r>
              <a:rPr lang="en-US" sz="1200" dirty="0"/>
              <a:t>07 Apr 1910</a:t>
            </a:r>
          </a:p>
        </p:txBody>
      </p:sp>
      <p:sp>
        <p:nvSpPr>
          <p:cNvPr id="25" name="Rectangle 24"/>
          <p:cNvSpPr/>
          <p:nvPr/>
        </p:nvSpPr>
        <p:spPr>
          <a:xfrm>
            <a:off x="7276290" y="5051898"/>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Thomas S. Monson</a:t>
            </a:r>
          </a:p>
          <a:p>
            <a:pPr algn="ctr"/>
            <a:r>
              <a:rPr lang="en-US" sz="1200" dirty="0"/>
              <a:t>10 Oct 1963</a:t>
            </a:r>
          </a:p>
        </p:txBody>
      </p:sp>
      <p:sp>
        <p:nvSpPr>
          <p:cNvPr id="26" name="Rectangle 25"/>
          <p:cNvSpPr/>
          <p:nvPr/>
        </p:nvSpPr>
        <p:spPr>
          <a:xfrm>
            <a:off x="2668622" y="5119991"/>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Howard W. Hunter</a:t>
            </a:r>
          </a:p>
          <a:p>
            <a:pPr algn="ctr"/>
            <a:r>
              <a:rPr lang="en-US" sz="1200" dirty="0"/>
              <a:t>15 Oct 1959</a:t>
            </a:r>
          </a:p>
        </p:txBody>
      </p:sp>
      <p:sp>
        <p:nvSpPr>
          <p:cNvPr id="27" name="Rectangle 26"/>
          <p:cNvSpPr/>
          <p:nvPr/>
        </p:nvSpPr>
        <p:spPr>
          <a:xfrm>
            <a:off x="4964350" y="5090810"/>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Gordon B. Hinckley</a:t>
            </a:r>
          </a:p>
          <a:p>
            <a:pPr algn="ctr"/>
            <a:r>
              <a:rPr lang="en-US" sz="1200" dirty="0"/>
              <a:t>05 Oct 1961</a:t>
            </a:r>
          </a:p>
        </p:txBody>
      </p:sp>
      <p:sp>
        <p:nvSpPr>
          <p:cNvPr id="28" name="Rectangle 27"/>
          <p:cNvSpPr/>
          <p:nvPr/>
        </p:nvSpPr>
        <p:spPr>
          <a:xfrm>
            <a:off x="6553200" y="6400800"/>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Harold B. Lee</a:t>
            </a:r>
          </a:p>
          <a:p>
            <a:pPr algn="ctr"/>
            <a:r>
              <a:rPr lang="en-US" sz="1200" dirty="0"/>
              <a:t>10 Apr 1941</a:t>
            </a:r>
          </a:p>
        </p:txBody>
      </p:sp>
      <p:sp>
        <p:nvSpPr>
          <p:cNvPr id="29" name="Rectangle 28"/>
          <p:cNvSpPr/>
          <p:nvPr/>
        </p:nvSpPr>
        <p:spPr>
          <a:xfrm>
            <a:off x="8479277" y="6420255"/>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Spencer W. Kimball</a:t>
            </a:r>
          </a:p>
          <a:p>
            <a:pPr algn="ctr"/>
            <a:r>
              <a:rPr lang="en-US" sz="1200" dirty="0"/>
              <a:t>07 Oct 1943</a:t>
            </a:r>
          </a:p>
        </p:txBody>
      </p:sp>
      <p:sp>
        <p:nvSpPr>
          <p:cNvPr id="30" name="Rectangle 29"/>
          <p:cNvSpPr/>
          <p:nvPr/>
        </p:nvSpPr>
        <p:spPr>
          <a:xfrm>
            <a:off x="10424809" y="6381344"/>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Ezra Taft Benson</a:t>
            </a:r>
          </a:p>
          <a:p>
            <a:pPr algn="ctr"/>
            <a:r>
              <a:rPr lang="en-US" sz="1200" dirty="0"/>
              <a:t>07 Oct 1943</a:t>
            </a:r>
          </a:p>
        </p:txBody>
      </p:sp>
      <p:cxnSp>
        <p:nvCxnSpPr>
          <p:cNvPr id="96" name="Straight Arrow Connector 95"/>
          <p:cNvCxnSpPr/>
          <p:nvPr/>
        </p:nvCxnSpPr>
        <p:spPr>
          <a:xfrm flipV="1">
            <a:off x="2412460" y="486383"/>
            <a:ext cx="3463046" cy="194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9" name="Picture 11" descr="http://www.gapages.com/kimbahc1.jpg"/>
          <p:cNvPicPr>
            <a:picLocks noChangeAspect="1" noChangeArrowheads="1"/>
          </p:cNvPicPr>
          <p:nvPr/>
        </p:nvPicPr>
        <p:blipFill>
          <a:blip r:embed="rId19" cstate="print"/>
          <a:srcRect/>
          <a:stretch>
            <a:fillRect/>
          </a:stretch>
        </p:blipFill>
        <p:spPr bwMode="auto">
          <a:xfrm>
            <a:off x="4301990" y="194553"/>
            <a:ext cx="685800" cy="914400"/>
          </a:xfrm>
          <a:prstGeom prst="rect">
            <a:avLst/>
          </a:prstGeom>
          <a:noFill/>
        </p:spPr>
      </p:pic>
      <p:sp>
        <p:nvSpPr>
          <p:cNvPr id="15" name="Rectangle 14"/>
          <p:cNvSpPr/>
          <p:nvPr/>
        </p:nvSpPr>
        <p:spPr>
          <a:xfrm>
            <a:off x="8482518" y="1060315"/>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Brigham Young</a:t>
            </a:r>
          </a:p>
          <a:p>
            <a:pPr algn="ctr"/>
            <a:r>
              <a:rPr lang="en-US" sz="1200" dirty="0"/>
              <a:t>14 Feb 1835</a:t>
            </a:r>
          </a:p>
        </p:txBody>
      </p:sp>
      <p:sp>
        <p:nvSpPr>
          <p:cNvPr id="14" name="Rectangle 13"/>
          <p:cNvSpPr/>
          <p:nvPr/>
        </p:nvSpPr>
        <p:spPr>
          <a:xfrm>
            <a:off x="3680298" y="1073285"/>
            <a:ext cx="1754221" cy="37937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Heber C. Kimball</a:t>
            </a:r>
          </a:p>
          <a:p>
            <a:pPr algn="ctr"/>
            <a:r>
              <a:rPr lang="en-US" sz="1200" dirty="0"/>
              <a:t>14 Feb 1835</a:t>
            </a:r>
          </a:p>
        </p:txBody>
      </p:sp>
      <p:sp>
        <p:nvSpPr>
          <p:cNvPr id="98" name="TextBox 97"/>
          <p:cNvSpPr txBox="1"/>
          <p:nvPr/>
        </p:nvSpPr>
        <p:spPr>
          <a:xfrm>
            <a:off x="379379" y="3394953"/>
            <a:ext cx="1507787" cy="923330"/>
          </a:xfrm>
          <a:prstGeom prst="rect">
            <a:avLst/>
          </a:prstGeom>
          <a:noFill/>
        </p:spPr>
        <p:txBody>
          <a:bodyPr wrap="square" rtlCol="0">
            <a:spAutoFit/>
          </a:bodyPr>
          <a:lstStyle/>
          <a:p>
            <a:pPr algn="ctr"/>
            <a:r>
              <a:rPr lang="en-US" dirty="0">
                <a:solidFill>
                  <a:schemeClr val="bg1"/>
                </a:solidFill>
              </a:rPr>
              <a:t>An Apostolic Authority Diagram</a:t>
            </a:r>
          </a:p>
        </p:txBody>
      </p:sp>
      <p:sp>
        <p:nvSpPr>
          <p:cNvPr id="100" name="TextBox 99"/>
          <p:cNvSpPr txBox="1"/>
          <p:nvPr/>
        </p:nvSpPr>
        <p:spPr>
          <a:xfrm>
            <a:off x="0" y="6201622"/>
            <a:ext cx="4114800" cy="461665"/>
          </a:xfrm>
          <a:prstGeom prst="rect">
            <a:avLst/>
          </a:prstGeom>
          <a:noFill/>
        </p:spPr>
        <p:txBody>
          <a:bodyPr wrap="square" rtlCol="0">
            <a:spAutoFit/>
          </a:bodyPr>
          <a:lstStyle/>
          <a:p>
            <a:pPr algn="ctr"/>
            <a:r>
              <a:rPr lang="en-US" sz="1200" dirty="0">
                <a:solidFill>
                  <a:schemeClr val="bg1"/>
                </a:solidFill>
              </a:rPr>
              <a:t>Heber C. Kimball and George Q. Cannon were not Presidents of the Church but the line of authority went through them</a:t>
            </a:r>
          </a:p>
        </p:txBody>
      </p:sp>
      <p:cxnSp>
        <p:nvCxnSpPr>
          <p:cNvPr id="101" name="Straight Connector 100"/>
          <p:cNvCxnSpPr/>
          <p:nvPr/>
        </p:nvCxnSpPr>
        <p:spPr>
          <a:xfrm flipH="1">
            <a:off x="11079805" y="2169268"/>
            <a:ext cx="9727" cy="703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81" name="Picture 80" descr="Heber J. Grant.jpg"/>
          <p:cNvPicPr>
            <a:picLocks noChangeAspect="1"/>
          </p:cNvPicPr>
          <p:nvPr/>
        </p:nvPicPr>
        <p:blipFill>
          <a:blip r:embed="rId20" cstate="print"/>
          <a:stretch>
            <a:fillRect/>
          </a:stretch>
        </p:blipFill>
        <p:spPr>
          <a:xfrm>
            <a:off x="10787976" y="2837623"/>
            <a:ext cx="656810" cy="820644"/>
          </a:xfrm>
          <a:prstGeom prst="rect">
            <a:avLst/>
          </a:prstGeom>
        </p:spPr>
      </p:pic>
      <p:sp>
        <p:nvSpPr>
          <p:cNvPr id="24" name="Rectangle 23"/>
          <p:cNvSpPr/>
          <p:nvPr/>
        </p:nvSpPr>
        <p:spPr>
          <a:xfrm>
            <a:off x="10217287" y="3602476"/>
            <a:ext cx="1754221" cy="37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Heber J. Grant</a:t>
            </a:r>
          </a:p>
          <a:p>
            <a:pPr algn="ctr"/>
            <a:r>
              <a:rPr lang="en-US" sz="1200" dirty="0"/>
              <a:t>16 Oct 1882</a:t>
            </a:r>
          </a:p>
        </p:txBody>
      </p:sp>
      <p:pic>
        <p:nvPicPr>
          <p:cNvPr id="76" name="Picture 75" descr="George Q. Cannon 1.jpg"/>
          <p:cNvPicPr>
            <a:picLocks noChangeAspect="1"/>
          </p:cNvPicPr>
          <p:nvPr/>
        </p:nvPicPr>
        <p:blipFill>
          <a:blip r:embed="rId21" cstate="print"/>
          <a:srcRect l="13718" t="10947" r="5193" b="13032"/>
          <a:stretch>
            <a:fillRect/>
          </a:stretch>
        </p:blipFill>
        <p:spPr>
          <a:xfrm>
            <a:off x="10484471" y="1546698"/>
            <a:ext cx="498056" cy="622570"/>
          </a:xfrm>
          <a:prstGeom prst="rect">
            <a:avLst/>
          </a:prstGeom>
        </p:spPr>
      </p:pic>
      <p:sp>
        <p:nvSpPr>
          <p:cNvPr id="20" name="Rectangle 19"/>
          <p:cNvSpPr/>
          <p:nvPr/>
        </p:nvSpPr>
        <p:spPr>
          <a:xfrm>
            <a:off x="9779543" y="2182238"/>
            <a:ext cx="1754221" cy="37937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George Q. Cannon</a:t>
            </a:r>
          </a:p>
          <a:p>
            <a:pPr algn="ctr"/>
            <a:r>
              <a:rPr lang="en-US" sz="1200" dirty="0"/>
              <a:t>26 Aug 1860</a:t>
            </a:r>
          </a:p>
        </p:txBody>
      </p:sp>
    </p:spTree>
    <p:extLst>
      <p:ext uri="{BB962C8B-B14F-4D97-AF65-F5344CB8AC3E}">
        <p14:creationId xmlns:p14="http://schemas.microsoft.com/office/powerpoint/2010/main" val="44673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5" name="TextBox 4"/>
          <p:cNvSpPr txBox="1"/>
          <p:nvPr/>
        </p:nvSpPr>
        <p:spPr>
          <a:xfrm>
            <a:off x="0" y="6550223"/>
            <a:ext cx="8278238" cy="307777"/>
          </a:xfrm>
          <a:prstGeom prst="rect">
            <a:avLst/>
          </a:prstGeom>
          <a:noFill/>
        </p:spPr>
        <p:txBody>
          <a:bodyPr wrap="square" rtlCol="0">
            <a:spAutoFit/>
          </a:bodyPr>
          <a:lstStyle/>
          <a:p>
            <a:r>
              <a:rPr lang="en-US" sz="1400" dirty="0">
                <a:solidFill>
                  <a:schemeClr val="bg1"/>
                </a:solidFill>
              </a:rPr>
              <a:t>Matthew 17:14-23</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Faith as a Grain of Mustard Seed</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sp>
        <p:nvSpPr>
          <p:cNvPr id="148" name="Rectangle 147"/>
          <p:cNvSpPr/>
          <p:nvPr/>
        </p:nvSpPr>
        <p:spPr>
          <a:xfrm>
            <a:off x="489626" y="914798"/>
            <a:ext cx="4043463" cy="1754326"/>
          </a:xfrm>
          <a:prstGeom prst="rect">
            <a:avLst/>
          </a:prstGeom>
        </p:spPr>
        <p:txBody>
          <a:bodyPr wrap="square">
            <a:spAutoFit/>
          </a:bodyPr>
          <a:lstStyle/>
          <a:p>
            <a:r>
              <a:rPr lang="en-US" dirty="0">
                <a:solidFill>
                  <a:schemeClr val="bg1"/>
                </a:solidFill>
              </a:rPr>
              <a:t>A father brought his son to the Savior to be healed. After Jesus healed the child, He taught His disciples that some blessings can be obtained only by prayer and fasting. He also prophesied of His death and Resurrection. </a:t>
            </a:r>
          </a:p>
        </p:txBody>
      </p:sp>
      <p:sp>
        <p:nvSpPr>
          <p:cNvPr id="149" name="Rectangle 148"/>
          <p:cNvSpPr/>
          <p:nvPr/>
        </p:nvSpPr>
        <p:spPr>
          <a:xfrm>
            <a:off x="7495702" y="1842109"/>
            <a:ext cx="3822970" cy="3416320"/>
          </a:xfrm>
          <a:prstGeom prst="rect">
            <a:avLst/>
          </a:prstGeom>
        </p:spPr>
        <p:txBody>
          <a:bodyPr wrap="square">
            <a:spAutoFit/>
          </a:bodyPr>
          <a:lstStyle/>
          <a:p>
            <a:r>
              <a:rPr lang="en-US" dirty="0">
                <a:solidFill>
                  <a:schemeClr val="bg1"/>
                </a:solidFill>
              </a:rPr>
              <a:t>“I have never witnessed the </a:t>
            </a:r>
          </a:p>
          <a:p>
            <a:r>
              <a:rPr lang="en-US" dirty="0">
                <a:solidFill>
                  <a:schemeClr val="bg1"/>
                </a:solidFill>
              </a:rPr>
              <a:t>removal of an actual mountain. </a:t>
            </a:r>
          </a:p>
          <a:p>
            <a:r>
              <a:rPr lang="en-US" dirty="0">
                <a:solidFill>
                  <a:schemeClr val="bg1"/>
                </a:solidFill>
              </a:rPr>
              <a:t>But because of faith, I have seen a mountain of doubt and despair removed and replaced with hope and optimism. Because of faith, I have personally witnessed a mountain of sin replaced with repentance and forgiveness. And because of faith, I have personally witnessed a mountain of pain replaced with peace, hope, and gratitude.” (7)</a:t>
            </a:r>
          </a:p>
        </p:txBody>
      </p:sp>
      <p:sp>
        <p:nvSpPr>
          <p:cNvPr id="150" name="Rectangle 149"/>
          <p:cNvSpPr/>
          <p:nvPr/>
        </p:nvSpPr>
        <p:spPr>
          <a:xfrm>
            <a:off x="3540868" y="5754946"/>
            <a:ext cx="7247107" cy="923330"/>
          </a:xfrm>
          <a:prstGeom prst="rect">
            <a:avLst/>
          </a:prstGeom>
        </p:spPr>
        <p:txBody>
          <a:bodyPr wrap="square">
            <a:spAutoFit/>
          </a:bodyPr>
          <a:lstStyle/>
          <a:p>
            <a:r>
              <a:rPr lang="en-US" dirty="0">
                <a:solidFill>
                  <a:srgbClr val="FFFF00"/>
                </a:solidFill>
              </a:rPr>
              <a:t>For the brother of Jared said unto the mountain </a:t>
            </a:r>
            <a:r>
              <a:rPr lang="en-US" dirty="0" err="1">
                <a:solidFill>
                  <a:srgbClr val="FFFF00"/>
                </a:solidFill>
              </a:rPr>
              <a:t>Zerin</a:t>
            </a:r>
            <a:r>
              <a:rPr lang="en-US" dirty="0">
                <a:solidFill>
                  <a:srgbClr val="FFFF00"/>
                </a:solidFill>
              </a:rPr>
              <a:t>, Remove—and it was removed. And if he had not had faith it would not have moved; wherefore thou </a:t>
            </a:r>
            <a:r>
              <a:rPr lang="en-US" dirty="0" err="1">
                <a:solidFill>
                  <a:srgbClr val="FFFF00"/>
                </a:solidFill>
              </a:rPr>
              <a:t>workest</a:t>
            </a:r>
            <a:r>
              <a:rPr lang="en-US" dirty="0">
                <a:solidFill>
                  <a:srgbClr val="FFFF00"/>
                </a:solidFill>
              </a:rPr>
              <a:t> after men have faith. Ether 12:30</a:t>
            </a:r>
          </a:p>
        </p:txBody>
      </p:sp>
      <p:sp>
        <p:nvSpPr>
          <p:cNvPr id="13" name="TextBox 12"/>
          <p:cNvSpPr txBox="1"/>
          <p:nvPr/>
        </p:nvSpPr>
        <p:spPr>
          <a:xfrm>
            <a:off x="4542816" y="1147864"/>
            <a:ext cx="2898843" cy="1569660"/>
          </a:xfrm>
          <a:prstGeom prst="rect">
            <a:avLst/>
          </a:prstGeom>
          <a:noFill/>
        </p:spPr>
        <p:txBody>
          <a:bodyPr wrap="square" rtlCol="0">
            <a:spAutoFit/>
          </a:bodyPr>
          <a:lstStyle/>
          <a:p>
            <a:pPr algn="ctr"/>
            <a:r>
              <a:rPr lang="en-US" sz="3200" dirty="0">
                <a:solidFill>
                  <a:srgbClr val="FFFF00"/>
                </a:solidFill>
              </a:rPr>
              <a:t>Is it possible to move mountains?</a:t>
            </a:r>
          </a:p>
        </p:txBody>
      </p:sp>
      <p:pic>
        <p:nvPicPr>
          <p:cNvPr id="14"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373" y="2728289"/>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bongodogblog.files.wordpress.com/2013/07/jesus-heal-boy-1.jpg"/>
          <p:cNvPicPr>
            <a:picLocks noChangeAspect="1" noChangeArrowheads="1"/>
          </p:cNvPicPr>
          <p:nvPr/>
        </p:nvPicPr>
        <p:blipFill>
          <a:blip r:embed="rId4" cstate="print"/>
          <a:srcRect/>
          <a:stretch>
            <a:fillRect/>
          </a:stretch>
        </p:blipFill>
        <p:spPr bwMode="auto">
          <a:xfrm>
            <a:off x="914400" y="2661291"/>
            <a:ext cx="3802231" cy="2854292"/>
          </a:xfrm>
          <a:prstGeom prst="rect">
            <a:avLst/>
          </a:prstGeom>
          <a:noFill/>
        </p:spPr>
      </p:pic>
      <p:grpSp>
        <p:nvGrpSpPr>
          <p:cNvPr id="16" name="Group 15"/>
          <p:cNvGrpSpPr/>
          <p:nvPr/>
        </p:nvGrpSpPr>
        <p:grpSpPr>
          <a:xfrm>
            <a:off x="10732471" y="5523690"/>
            <a:ext cx="598990" cy="1139757"/>
            <a:chOff x="3796672" y="1143000"/>
            <a:chExt cx="1842128" cy="3505200"/>
          </a:xfrm>
        </p:grpSpPr>
        <p:sp>
          <p:nvSpPr>
            <p:cNvPr id="17" name="Donut 16"/>
            <p:cNvSpPr/>
            <p:nvPr/>
          </p:nvSpPr>
          <p:spPr>
            <a:xfrm>
              <a:off x="5105400" y="3276600"/>
              <a:ext cx="457200" cy="838200"/>
            </a:xfrm>
            <a:prstGeom prst="don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rot="2749164" flipH="1">
              <a:off x="4910963"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50836">
              <a:off x="3689305"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5016333">
              <a:off x="4562978" y="1605394"/>
              <a:ext cx="898205" cy="47830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017849">
              <a:off x="3630837" y="1689334"/>
              <a:ext cx="983422" cy="4044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038600" y="2209800"/>
              <a:ext cx="1066800" cy="2133600"/>
            </a:xfrm>
            <a:prstGeom prst="trapezoid">
              <a:avLst>
                <a:gd name="adj" fmla="val 40126"/>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4344838" y="2297502"/>
              <a:ext cx="457200" cy="457200"/>
            </a:xfrm>
            <a:prstGeom prst="trapezoid">
              <a:avLst>
                <a:gd name="adj" fmla="val 4012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569358">
              <a:off x="3930530" y="2329692"/>
              <a:ext cx="4435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030642" flipH="1">
              <a:off x="4772358" y="2332976"/>
              <a:ext cx="4584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114800" y="1219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4038600" y="1143000"/>
              <a:ext cx="1066800" cy="762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62400" y="1600200"/>
              <a:ext cx="12192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4038600" y="3276600"/>
              <a:ext cx="1066800" cy="685800"/>
            </a:xfrm>
            <a:prstGeom prst="trapezoid">
              <a:avLst>
                <a:gd name="adj" fmla="val 3306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41148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45720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0386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720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029200" y="3810000"/>
              <a:ext cx="609600" cy="609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8" name="AutoShape 4" descr="Image result for richard C Edgl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s://www.lds.org/bc/content/shared/content/images/leaders/richard-c-edgley-large.jpg"/>
          <p:cNvPicPr>
            <a:picLocks noChangeAspect="1" noChangeArrowheads="1"/>
          </p:cNvPicPr>
          <p:nvPr/>
        </p:nvPicPr>
        <p:blipFill>
          <a:blip r:embed="rId5" cstate="print"/>
          <a:srcRect/>
          <a:stretch>
            <a:fillRect/>
          </a:stretch>
        </p:blipFill>
        <p:spPr bwMode="auto">
          <a:xfrm>
            <a:off x="10848622" y="911048"/>
            <a:ext cx="1074914" cy="1345663"/>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20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0"/>
                                        </p:tgtEl>
                                        <p:attrNameLst>
                                          <p:attrName>style.visibility</p:attrName>
                                        </p:attrNameLst>
                                      </p:cBhvr>
                                      <p:to>
                                        <p:strVal val="visible"/>
                                      </p:to>
                                    </p:set>
                                    <p:animEffect transition="in" filter="fade">
                                      <p:cBhvr>
                                        <p:cTn id="20" dur="1000"/>
                                        <p:tgtEl>
                                          <p:spTgt spid="150"/>
                                        </p:tgtEl>
                                      </p:cBhvr>
                                    </p:animEffect>
                                    <p:anim calcmode="lin" valueType="num">
                                      <p:cBhvr>
                                        <p:cTn id="21" dur="1000" fill="hold"/>
                                        <p:tgtEl>
                                          <p:spTgt spid="150"/>
                                        </p:tgtEl>
                                        <p:attrNameLst>
                                          <p:attrName>ppt_x</p:attrName>
                                        </p:attrNameLst>
                                      </p:cBhvr>
                                      <p:tavLst>
                                        <p:tav tm="0">
                                          <p:val>
                                            <p:strVal val="#ppt_x"/>
                                          </p:val>
                                        </p:tav>
                                        <p:tav tm="100000">
                                          <p:val>
                                            <p:strVal val="#ppt_x"/>
                                          </p:val>
                                        </p:tav>
                                      </p:tavLst>
                                    </p:anim>
                                    <p:anim calcmode="lin" valueType="num">
                                      <p:cBhvr>
                                        <p:cTn id="22" dur="1000" fill="hold"/>
                                        <p:tgtEl>
                                          <p:spTgt spid="15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0" y="-26629"/>
            <a:ext cx="12192001" cy="6884629"/>
          </a:xfrm>
          <a:prstGeom prst="rect">
            <a:avLst/>
          </a:prstGeom>
          <a:noFill/>
        </p:spPr>
      </p:pic>
      <p:sp>
        <p:nvSpPr>
          <p:cNvPr id="5" name="TextBox 4"/>
          <p:cNvSpPr txBox="1"/>
          <p:nvPr/>
        </p:nvSpPr>
        <p:spPr>
          <a:xfrm>
            <a:off x="0" y="6550223"/>
            <a:ext cx="8278238" cy="307777"/>
          </a:xfrm>
          <a:prstGeom prst="rect">
            <a:avLst/>
          </a:prstGeom>
          <a:noFill/>
        </p:spPr>
        <p:txBody>
          <a:bodyPr wrap="square" rtlCol="0">
            <a:spAutoFit/>
          </a:bodyPr>
          <a:lstStyle/>
          <a:p>
            <a:r>
              <a:rPr lang="en-US" sz="1400" dirty="0">
                <a:solidFill>
                  <a:schemeClr val="bg1"/>
                </a:solidFill>
              </a:rPr>
              <a:t>Matthew 17:24-26</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Tribute Money</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sp>
        <p:nvSpPr>
          <p:cNvPr id="148" name="Rectangle 147"/>
          <p:cNvSpPr/>
          <p:nvPr/>
        </p:nvSpPr>
        <p:spPr>
          <a:xfrm>
            <a:off x="8826230" y="2335036"/>
            <a:ext cx="2691319" cy="923330"/>
          </a:xfrm>
          <a:prstGeom prst="rect">
            <a:avLst/>
          </a:prstGeom>
        </p:spPr>
        <p:txBody>
          <a:bodyPr wrap="square">
            <a:spAutoFit/>
          </a:bodyPr>
          <a:lstStyle/>
          <a:p>
            <a:r>
              <a:rPr lang="en-US" dirty="0">
                <a:solidFill>
                  <a:schemeClr val="bg1"/>
                </a:solidFill>
              </a:rPr>
              <a:t>The temple tax required of all Israelite males over the age of 20 </a:t>
            </a:r>
          </a:p>
        </p:txBody>
      </p:sp>
      <p:sp>
        <p:nvSpPr>
          <p:cNvPr id="149" name="Rectangle 148"/>
          <p:cNvSpPr/>
          <p:nvPr/>
        </p:nvSpPr>
        <p:spPr>
          <a:xfrm>
            <a:off x="389105" y="3254539"/>
            <a:ext cx="3278221" cy="2031325"/>
          </a:xfrm>
          <a:prstGeom prst="rect">
            <a:avLst/>
          </a:prstGeom>
        </p:spPr>
        <p:txBody>
          <a:bodyPr wrap="square">
            <a:spAutoFit/>
          </a:bodyPr>
          <a:lstStyle/>
          <a:p>
            <a:r>
              <a:rPr lang="en-US" dirty="0">
                <a:solidFill>
                  <a:schemeClr val="bg1"/>
                </a:solidFill>
              </a:rPr>
              <a:t>This money was used to support the daily costs associated with the temple, such as the cost of incense, robes worn by the priests, and oil for the lamps. Jesus taught Peter that since the temple was His Father’s house .</a:t>
            </a:r>
          </a:p>
        </p:txBody>
      </p:sp>
      <p:sp>
        <p:nvSpPr>
          <p:cNvPr id="35" name="Rectangle 34"/>
          <p:cNvSpPr/>
          <p:nvPr/>
        </p:nvSpPr>
        <p:spPr>
          <a:xfrm>
            <a:off x="4954621" y="5348300"/>
            <a:ext cx="6679659" cy="1200329"/>
          </a:xfrm>
          <a:prstGeom prst="rect">
            <a:avLst/>
          </a:prstGeom>
        </p:spPr>
        <p:txBody>
          <a:bodyPr wrap="square">
            <a:spAutoFit/>
          </a:bodyPr>
          <a:lstStyle/>
          <a:p>
            <a:r>
              <a:rPr lang="en-US" dirty="0">
                <a:solidFill>
                  <a:schemeClr val="bg1"/>
                </a:solidFill>
              </a:rPr>
              <a:t>Jesus was exempt from the payment of this tax. However, aware that others would follow His example and not wanting to give any cause for offense, Jesus, with His divine foreknowledge, instructed Peter how to make provision for payment.</a:t>
            </a:r>
          </a:p>
        </p:txBody>
      </p:sp>
      <p:grpSp>
        <p:nvGrpSpPr>
          <p:cNvPr id="37" name="Group 36"/>
          <p:cNvGrpSpPr/>
          <p:nvPr/>
        </p:nvGrpSpPr>
        <p:grpSpPr>
          <a:xfrm>
            <a:off x="3813292" y="1499983"/>
            <a:ext cx="4643218" cy="3410809"/>
            <a:chOff x="6040927" y="605039"/>
            <a:chExt cx="4643218" cy="3410809"/>
          </a:xfrm>
        </p:grpSpPr>
        <p:pic>
          <p:nvPicPr>
            <p:cNvPr id="30722" name="Picture 2" descr="http://67.media.tumblr.com/03b07272fa956a17df83872b2c305ac4/tumblr_mmecluxj6n1qbhp9xo1_1280.jpg"/>
            <p:cNvPicPr>
              <a:picLocks noChangeAspect="1" noChangeArrowheads="1"/>
            </p:cNvPicPr>
            <p:nvPr/>
          </p:nvPicPr>
          <p:blipFill>
            <a:blip r:embed="rId3" cstate="print"/>
            <a:srcRect/>
            <a:stretch>
              <a:fillRect/>
            </a:stretch>
          </p:blipFill>
          <p:spPr bwMode="auto">
            <a:xfrm>
              <a:off x="6040927" y="605039"/>
              <a:ext cx="4643218" cy="3159565"/>
            </a:xfrm>
            <a:prstGeom prst="rect">
              <a:avLst/>
            </a:prstGeom>
            <a:noFill/>
          </p:spPr>
        </p:pic>
        <p:sp>
          <p:nvSpPr>
            <p:cNvPr id="36" name="Rectangle 35"/>
            <p:cNvSpPr/>
            <p:nvPr/>
          </p:nvSpPr>
          <p:spPr>
            <a:xfrm>
              <a:off x="6824763" y="3769627"/>
              <a:ext cx="2977097" cy="246221"/>
            </a:xfrm>
            <a:prstGeom prst="rect">
              <a:avLst/>
            </a:prstGeom>
          </p:spPr>
          <p:txBody>
            <a:bodyPr wrap="none">
              <a:spAutoFit/>
            </a:bodyPr>
            <a:lstStyle/>
            <a:p>
              <a:r>
                <a:rPr lang="en-US" sz="1000" dirty="0" err="1">
                  <a:solidFill>
                    <a:schemeClr val="bg1"/>
                  </a:solidFill>
                </a:rPr>
                <a:t>Bartolomeo</a:t>
              </a:r>
              <a:r>
                <a:rPr lang="en-US" sz="1000" dirty="0">
                  <a:solidFill>
                    <a:schemeClr val="bg1"/>
                  </a:solidFill>
                </a:rPr>
                <a:t> </a:t>
              </a:r>
              <a:r>
                <a:rPr lang="en-US" sz="1000" dirty="0" err="1">
                  <a:solidFill>
                    <a:schemeClr val="bg1"/>
                  </a:solidFill>
                </a:rPr>
                <a:t>Manfredi</a:t>
              </a:r>
              <a:r>
                <a:rPr lang="en-US" sz="1000" dirty="0">
                  <a:solidFill>
                    <a:schemeClr val="bg1"/>
                  </a:solidFill>
                </a:rPr>
                <a:t>, The Tribute Money, c. 1610-22</a:t>
              </a:r>
            </a:p>
          </p:txBody>
        </p:sp>
      </p:grpSp>
      <p:sp>
        <p:nvSpPr>
          <p:cNvPr id="38" name="Rectangle 37"/>
          <p:cNvSpPr/>
          <p:nvPr/>
        </p:nvSpPr>
        <p:spPr>
          <a:xfrm>
            <a:off x="11592307"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39" name="Rectangle 38"/>
          <p:cNvSpPr/>
          <p:nvPr/>
        </p:nvSpPr>
        <p:spPr>
          <a:xfrm>
            <a:off x="4105071" y="693375"/>
            <a:ext cx="4046707" cy="646331"/>
          </a:xfrm>
          <a:prstGeom prst="rect">
            <a:avLst/>
          </a:prstGeom>
        </p:spPr>
        <p:txBody>
          <a:bodyPr wrap="square">
            <a:spAutoFit/>
          </a:bodyPr>
          <a:lstStyle/>
          <a:p>
            <a:pPr algn="ctr"/>
            <a:r>
              <a:rPr lang="en-US" i="1" dirty="0">
                <a:solidFill>
                  <a:schemeClr val="bg1"/>
                </a:solidFill>
              </a:rPr>
              <a:t>Strangers</a:t>
            </a:r>
            <a:r>
              <a:rPr lang="en-US" dirty="0">
                <a:solidFill>
                  <a:schemeClr val="bg1"/>
                </a:solidFill>
              </a:rPr>
              <a:t>  = everyone in a kingdom who is not one of the king’s children. </a:t>
            </a:r>
          </a:p>
        </p:txBody>
      </p:sp>
      <p:sp>
        <p:nvSpPr>
          <p:cNvPr id="40" name="Rectangle 39"/>
          <p:cNvSpPr/>
          <p:nvPr/>
        </p:nvSpPr>
        <p:spPr>
          <a:xfrm>
            <a:off x="749031" y="849018"/>
            <a:ext cx="2957208" cy="923330"/>
          </a:xfrm>
          <a:prstGeom prst="rect">
            <a:avLst/>
          </a:prstGeom>
        </p:spPr>
        <p:txBody>
          <a:bodyPr wrap="square">
            <a:spAutoFit/>
          </a:bodyPr>
          <a:lstStyle/>
          <a:p>
            <a:r>
              <a:rPr lang="en-US" dirty="0">
                <a:solidFill>
                  <a:schemeClr val="bg1"/>
                </a:solidFill>
              </a:rPr>
              <a:t>The “strangers” must pay taxes, while the king’s children are exempt.</a:t>
            </a:r>
          </a:p>
        </p:txBody>
      </p:sp>
      <p:grpSp>
        <p:nvGrpSpPr>
          <p:cNvPr id="43" name="Group 42"/>
          <p:cNvGrpSpPr/>
          <p:nvPr/>
        </p:nvGrpSpPr>
        <p:grpSpPr>
          <a:xfrm>
            <a:off x="8891081" y="196817"/>
            <a:ext cx="3077926" cy="1901806"/>
            <a:chOff x="8891081" y="196817"/>
            <a:chExt cx="3077926" cy="1901806"/>
          </a:xfrm>
        </p:grpSpPr>
        <p:sp>
          <p:nvSpPr>
            <p:cNvPr id="41" name="Rectangle 40"/>
            <p:cNvSpPr/>
            <p:nvPr/>
          </p:nvSpPr>
          <p:spPr>
            <a:xfrm>
              <a:off x="8949447" y="1636958"/>
              <a:ext cx="2898842" cy="461665"/>
            </a:xfrm>
            <a:prstGeom prst="rect">
              <a:avLst/>
            </a:prstGeom>
          </p:spPr>
          <p:txBody>
            <a:bodyPr wrap="square">
              <a:spAutoFit/>
            </a:bodyPr>
            <a:lstStyle/>
            <a:p>
              <a:r>
                <a:rPr lang="en-US" sz="1200" dirty="0">
                  <a:solidFill>
                    <a:schemeClr val="bg1"/>
                  </a:solidFill>
                </a:rPr>
                <a:t>A Denarius from around the time of Jesus inscribed with the face of Caesar Tiberius.</a:t>
              </a:r>
            </a:p>
          </p:txBody>
        </p:sp>
        <p:pic>
          <p:nvPicPr>
            <p:cNvPr id="30724" name="Picture 4" descr="https://mattanslow.files.wordpress.com/2012/03/tiberius-denarius.jpg"/>
            <p:cNvPicPr>
              <a:picLocks noChangeAspect="1" noChangeArrowheads="1"/>
            </p:cNvPicPr>
            <p:nvPr/>
          </p:nvPicPr>
          <p:blipFill>
            <a:blip r:embed="rId4" cstate="print"/>
            <a:srcRect/>
            <a:stretch>
              <a:fillRect/>
            </a:stretch>
          </p:blipFill>
          <p:spPr bwMode="auto">
            <a:xfrm>
              <a:off x="8891081" y="196817"/>
              <a:ext cx="3077926" cy="1440732"/>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35"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0" y="-26629"/>
            <a:ext cx="12192001" cy="6884629"/>
          </a:xfrm>
          <a:prstGeom prst="rect">
            <a:avLst/>
          </a:prstGeom>
          <a:noFill/>
        </p:spPr>
      </p:pic>
      <p:sp>
        <p:nvSpPr>
          <p:cNvPr id="5" name="TextBox 4"/>
          <p:cNvSpPr txBox="1"/>
          <p:nvPr/>
        </p:nvSpPr>
        <p:spPr>
          <a:xfrm>
            <a:off x="0" y="6550223"/>
            <a:ext cx="8278238" cy="307777"/>
          </a:xfrm>
          <a:prstGeom prst="rect">
            <a:avLst/>
          </a:prstGeom>
          <a:noFill/>
        </p:spPr>
        <p:txBody>
          <a:bodyPr wrap="square" rtlCol="0">
            <a:spAutoFit/>
          </a:bodyPr>
          <a:lstStyle/>
          <a:p>
            <a:r>
              <a:rPr lang="en-US" sz="1400" dirty="0">
                <a:solidFill>
                  <a:schemeClr val="bg1"/>
                </a:solidFill>
              </a:rPr>
              <a:t>Matthew 17:27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Lest We Offend</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sp>
        <p:nvSpPr>
          <p:cNvPr id="149" name="Rectangle 148"/>
          <p:cNvSpPr/>
          <p:nvPr/>
        </p:nvSpPr>
        <p:spPr>
          <a:xfrm>
            <a:off x="761638" y="951606"/>
            <a:ext cx="3278221" cy="2677656"/>
          </a:xfrm>
          <a:prstGeom prst="rect">
            <a:avLst/>
          </a:prstGeom>
        </p:spPr>
        <p:txBody>
          <a:bodyPr wrap="square">
            <a:spAutoFit/>
          </a:bodyPr>
          <a:lstStyle/>
          <a:p>
            <a:r>
              <a:rPr lang="en-US" sz="2400" dirty="0">
                <a:solidFill>
                  <a:schemeClr val="bg1"/>
                </a:solidFill>
              </a:rPr>
              <a:t>If He had not paid the tax, some Jews might have looked unfavorably upon Him and His followers and become less receptive toward the gospel message</a:t>
            </a:r>
          </a:p>
        </p:txBody>
      </p:sp>
      <p:sp>
        <p:nvSpPr>
          <p:cNvPr id="38" name="Rectangle 37"/>
          <p:cNvSpPr/>
          <p:nvPr/>
        </p:nvSpPr>
        <p:spPr>
          <a:xfrm>
            <a:off x="11592307" y="6488668"/>
            <a:ext cx="442750" cy="369332"/>
          </a:xfrm>
          <a:prstGeom prst="rect">
            <a:avLst/>
          </a:prstGeom>
        </p:spPr>
        <p:txBody>
          <a:bodyPr wrap="none">
            <a:spAutoFit/>
          </a:bodyPr>
          <a:lstStyle/>
          <a:p>
            <a:r>
              <a:rPr lang="en-US" dirty="0">
                <a:solidFill>
                  <a:schemeClr val="bg1"/>
                </a:solidFill>
              </a:rPr>
              <a:t>(8)</a:t>
            </a:r>
            <a:endParaRPr lang="en-US" dirty="0"/>
          </a:p>
        </p:txBody>
      </p:sp>
      <p:grpSp>
        <p:nvGrpSpPr>
          <p:cNvPr id="18" name="Group 17"/>
          <p:cNvGrpSpPr/>
          <p:nvPr/>
        </p:nvGrpSpPr>
        <p:grpSpPr>
          <a:xfrm>
            <a:off x="7905609" y="4265151"/>
            <a:ext cx="3289208" cy="2390250"/>
            <a:chOff x="384206" y="4158361"/>
            <a:chExt cx="3289208" cy="2390250"/>
          </a:xfrm>
        </p:grpSpPr>
        <p:grpSp>
          <p:nvGrpSpPr>
            <p:cNvPr id="19" name="Group 17"/>
            <p:cNvGrpSpPr/>
            <p:nvPr/>
          </p:nvGrpSpPr>
          <p:grpSpPr>
            <a:xfrm>
              <a:off x="384206" y="4158361"/>
              <a:ext cx="3289208" cy="2390250"/>
              <a:chOff x="609599" y="833642"/>
              <a:chExt cx="7941747" cy="5771225"/>
            </a:xfrm>
          </p:grpSpPr>
          <p:grpSp>
            <p:nvGrpSpPr>
              <p:cNvPr id="21" name="Group 14"/>
              <p:cNvGrpSpPr/>
              <p:nvPr/>
            </p:nvGrpSpPr>
            <p:grpSpPr>
              <a:xfrm rot="10800000">
                <a:off x="7696200" y="5257800"/>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
              <p:cNvGrpSpPr/>
              <p:nvPr/>
            </p:nvGrpSpPr>
            <p:grpSpPr>
              <a:xfrm>
                <a:off x="899460" y="833642"/>
                <a:ext cx="621450" cy="986197"/>
                <a:chOff x="7031201" y="834275"/>
                <a:chExt cx="762000" cy="1488861"/>
              </a:xfrm>
            </p:grpSpPr>
            <p:sp>
              <p:nvSpPr>
                <p:cNvPr id="30" name="Rounded Rectangle 2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4"/>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15319" y="4707604"/>
              <a:ext cx="2437759" cy="1323439"/>
            </a:xfrm>
            <a:prstGeom prst="rect">
              <a:avLst/>
            </a:prstGeom>
          </p:spPr>
          <p:txBody>
            <a:bodyPr wrap="square">
              <a:spAutoFit/>
            </a:bodyPr>
            <a:lstStyle/>
            <a:p>
              <a:pPr algn="ctr"/>
              <a:r>
                <a:rPr lang="en-US" sz="1600" b="1" dirty="0"/>
                <a:t>We can follow the Savior’s example by avoiding actions that may cause others to stumble spiritually</a:t>
              </a:r>
              <a:endParaRPr lang="en-US" sz="1600" dirty="0"/>
            </a:p>
          </p:txBody>
        </p:sp>
      </p:grpSp>
      <p:pic>
        <p:nvPicPr>
          <p:cNvPr id="31746" name="Picture 2" descr="http://i0.wp.com/www.acatholic.org/wp-content/uploads/Temple-Tax.jpg?resize=350%2C292"/>
          <p:cNvPicPr>
            <a:picLocks noChangeAspect="1" noChangeArrowheads="1"/>
          </p:cNvPicPr>
          <p:nvPr/>
        </p:nvPicPr>
        <p:blipFill>
          <a:blip r:embed="rId3" cstate="print"/>
          <a:srcRect/>
          <a:stretch>
            <a:fillRect/>
          </a:stretch>
        </p:blipFill>
        <p:spPr bwMode="auto">
          <a:xfrm>
            <a:off x="4002515" y="1059743"/>
            <a:ext cx="4047521" cy="3376789"/>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0" y="-26629"/>
            <a:ext cx="12192001" cy="6884629"/>
          </a:xfrm>
          <a:prstGeom prst="rect">
            <a:avLst/>
          </a:prstGeom>
          <a:noFill/>
        </p:spPr>
      </p:pic>
      <p:sp>
        <p:nvSpPr>
          <p:cNvPr id="5" name="TextBox 4"/>
          <p:cNvSpPr txBox="1"/>
          <p:nvPr/>
        </p:nvSpPr>
        <p:spPr>
          <a:xfrm>
            <a:off x="0" y="6550223"/>
            <a:ext cx="8278238" cy="307777"/>
          </a:xfrm>
          <a:prstGeom prst="rect">
            <a:avLst/>
          </a:prstGeom>
          <a:noFill/>
        </p:spPr>
        <p:txBody>
          <a:bodyPr wrap="square" rtlCol="0">
            <a:spAutoFit/>
          </a:bodyPr>
          <a:lstStyle/>
          <a:p>
            <a:r>
              <a:rPr lang="en-US" sz="1400" dirty="0">
                <a:solidFill>
                  <a:schemeClr val="bg1"/>
                </a:solidFill>
              </a:rPr>
              <a:t>Matthew 17:27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Money From a Fish</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sp>
        <p:nvSpPr>
          <p:cNvPr id="38" name="Rectangle 37"/>
          <p:cNvSpPr/>
          <p:nvPr/>
        </p:nvSpPr>
        <p:spPr>
          <a:xfrm>
            <a:off x="11592307" y="6488668"/>
            <a:ext cx="442750" cy="369332"/>
          </a:xfrm>
          <a:prstGeom prst="rect">
            <a:avLst/>
          </a:prstGeom>
        </p:spPr>
        <p:txBody>
          <a:bodyPr wrap="none">
            <a:spAutoFit/>
          </a:bodyPr>
          <a:lstStyle/>
          <a:p>
            <a:r>
              <a:rPr lang="en-US" dirty="0">
                <a:solidFill>
                  <a:schemeClr val="bg1"/>
                </a:solidFill>
              </a:rPr>
              <a:t>(9)</a:t>
            </a:r>
            <a:endParaRPr lang="en-US" dirty="0"/>
          </a:p>
        </p:txBody>
      </p:sp>
      <p:sp>
        <p:nvSpPr>
          <p:cNvPr id="22" name="Rectangle 21"/>
          <p:cNvSpPr/>
          <p:nvPr/>
        </p:nvSpPr>
        <p:spPr>
          <a:xfrm>
            <a:off x="722489" y="1599156"/>
            <a:ext cx="5291847" cy="1200329"/>
          </a:xfrm>
          <a:prstGeom prst="rect">
            <a:avLst/>
          </a:prstGeom>
          <a:ln>
            <a:solidFill>
              <a:schemeClr val="tx1"/>
            </a:solidFill>
          </a:ln>
        </p:spPr>
        <p:txBody>
          <a:bodyPr wrap="square">
            <a:spAutoFit/>
          </a:bodyPr>
          <a:lstStyle/>
          <a:p>
            <a:r>
              <a:rPr lang="en-US" sz="2400" dirty="0">
                <a:solidFill>
                  <a:schemeClr val="bg1"/>
                </a:solidFill>
              </a:rPr>
              <a:t> “[The Savior] told His disciples to go and catch a fish and they would find the requisite coin in there. …</a:t>
            </a:r>
          </a:p>
        </p:txBody>
      </p:sp>
      <p:sp>
        <p:nvSpPr>
          <p:cNvPr id="23" name="Rectangle 22"/>
          <p:cNvSpPr/>
          <p:nvPr/>
        </p:nvSpPr>
        <p:spPr>
          <a:xfrm>
            <a:off x="4933245" y="4547779"/>
            <a:ext cx="6784623" cy="1569660"/>
          </a:xfrm>
          <a:prstGeom prst="rect">
            <a:avLst/>
          </a:prstGeom>
        </p:spPr>
        <p:txBody>
          <a:bodyPr wrap="square">
            <a:spAutoFit/>
          </a:bodyPr>
          <a:lstStyle/>
          <a:p>
            <a:r>
              <a:rPr lang="en-US" sz="2400" dirty="0">
                <a:solidFill>
                  <a:schemeClr val="bg1"/>
                </a:solidFill>
              </a:rPr>
              <a:t>They did and the coin was just the right denomination to pay the tribute. We can’t comprehend the staggering omniscience, but it is there and it operates to bless each of our lives.”</a:t>
            </a:r>
            <a:endParaRPr lang="en-US" sz="2400" dirty="0"/>
          </a:p>
        </p:txBody>
      </p:sp>
      <p:grpSp>
        <p:nvGrpSpPr>
          <p:cNvPr id="25" name="Group 24"/>
          <p:cNvGrpSpPr/>
          <p:nvPr/>
        </p:nvGrpSpPr>
        <p:grpSpPr>
          <a:xfrm>
            <a:off x="1282370" y="3222239"/>
            <a:ext cx="3077926" cy="1901806"/>
            <a:chOff x="8891081" y="196817"/>
            <a:chExt cx="3077926" cy="1901806"/>
          </a:xfrm>
        </p:grpSpPr>
        <p:sp>
          <p:nvSpPr>
            <p:cNvPr id="26" name="Rectangle 25"/>
            <p:cNvSpPr/>
            <p:nvPr/>
          </p:nvSpPr>
          <p:spPr>
            <a:xfrm>
              <a:off x="8949447" y="1636958"/>
              <a:ext cx="2898842" cy="461665"/>
            </a:xfrm>
            <a:prstGeom prst="rect">
              <a:avLst/>
            </a:prstGeom>
          </p:spPr>
          <p:txBody>
            <a:bodyPr wrap="square">
              <a:spAutoFit/>
            </a:bodyPr>
            <a:lstStyle/>
            <a:p>
              <a:r>
                <a:rPr lang="en-US" sz="1200" dirty="0">
                  <a:solidFill>
                    <a:schemeClr val="bg1"/>
                  </a:solidFill>
                </a:rPr>
                <a:t>A Denarius from around the time of Jesus inscribed with the face of Caesar Tiberius.</a:t>
              </a:r>
            </a:p>
          </p:txBody>
        </p:sp>
        <p:pic>
          <p:nvPicPr>
            <p:cNvPr id="27" name="Picture 4" descr="https://mattanslow.files.wordpress.com/2012/03/tiberius-denarius.jpg"/>
            <p:cNvPicPr>
              <a:picLocks noChangeAspect="1" noChangeArrowheads="1"/>
            </p:cNvPicPr>
            <p:nvPr/>
          </p:nvPicPr>
          <p:blipFill>
            <a:blip r:embed="rId3" cstate="print"/>
            <a:srcRect/>
            <a:stretch>
              <a:fillRect/>
            </a:stretch>
          </p:blipFill>
          <p:spPr bwMode="auto">
            <a:xfrm>
              <a:off x="8891081" y="196817"/>
              <a:ext cx="3077926" cy="1440732"/>
            </a:xfrm>
            <a:prstGeom prst="rect">
              <a:avLst/>
            </a:prstGeom>
            <a:noFill/>
          </p:spPr>
        </p:pic>
      </p:grpSp>
      <p:pic>
        <p:nvPicPr>
          <p:cNvPr id="28" name="Picture 27" descr="Neal A. Maxwell.jpg"/>
          <p:cNvPicPr>
            <a:picLocks noChangeAspect="1"/>
          </p:cNvPicPr>
          <p:nvPr/>
        </p:nvPicPr>
        <p:blipFill>
          <a:blip r:embed="rId4" cstate="print"/>
          <a:stretch>
            <a:fillRect/>
          </a:stretch>
        </p:blipFill>
        <p:spPr>
          <a:xfrm>
            <a:off x="10972543" y="239616"/>
            <a:ext cx="1017258" cy="1273095"/>
          </a:xfrm>
          <a:prstGeom prst="rect">
            <a:avLst/>
          </a:prstGeom>
        </p:spPr>
      </p:pic>
      <p:pic>
        <p:nvPicPr>
          <p:cNvPr id="32772" name="Picture 4" descr="https://rayliu1.files.wordpress.com/2015/08/matthew-17-24-27-e.jpg"/>
          <p:cNvPicPr>
            <a:picLocks noChangeAspect="1" noChangeArrowheads="1"/>
          </p:cNvPicPr>
          <p:nvPr/>
        </p:nvPicPr>
        <p:blipFill>
          <a:blip r:embed="rId5" cstate="print"/>
          <a:srcRect/>
          <a:stretch>
            <a:fillRect/>
          </a:stretch>
        </p:blipFill>
        <p:spPr bwMode="auto">
          <a:xfrm>
            <a:off x="6220177" y="914930"/>
            <a:ext cx="4099983" cy="3360072"/>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0" y="-1"/>
            <a:ext cx="12192000" cy="6878537"/>
          </a:xfrm>
          <a:prstGeom prst="rect">
            <a:avLst/>
          </a:prstGeom>
          <a:noFill/>
        </p:spPr>
      </p:pic>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#4 </a:t>
            </a:r>
            <a:r>
              <a:rPr lang="en-US" i="1" dirty="0">
                <a:solidFill>
                  <a:schemeClr val="bg1"/>
                </a:solidFill>
              </a:rPr>
              <a:t>Truth Eternal (Verse 2)</a:t>
            </a:r>
          </a:p>
          <a:p>
            <a:endParaRPr lang="en-US" i="1" u="none" strike="noStrike" dirty="0">
              <a:solidFill>
                <a:schemeClr val="bg1"/>
              </a:solidFill>
              <a:effectLst/>
            </a:endParaRPr>
          </a:p>
          <a:p>
            <a:endParaRPr lang="en-US" i="1" dirty="0">
              <a:solidFill>
                <a:schemeClr val="bg1"/>
              </a:solidFill>
            </a:endParaRPr>
          </a:p>
          <a:p>
            <a:r>
              <a:rPr lang="en-US" dirty="0">
                <a:solidFill>
                  <a:schemeClr val="bg1"/>
                </a:solidFill>
              </a:rPr>
              <a:t>Video:</a:t>
            </a:r>
          </a:p>
          <a:p>
            <a:r>
              <a:rPr lang="en-US" dirty="0">
                <a:solidFill>
                  <a:schemeClr val="bg1"/>
                </a:solidFill>
              </a:rPr>
              <a:t>Where Are the Keys and Authority of the Priesthood? </a:t>
            </a:r>
          </a:p>
          <a:p>
            <a:endParaRPr lang="en-US" i="1" dirty="0">
              <a:solidFill>
                <a:schemeClr val="bg1"/>
              </a:solidFill>
            </a:endParaRPr>
          </a:p>
          <a:p>
            <a:pPr marL="342900" indent="-342900">
              <a:buAutoNum type="arabicPeriod"/>
            </a:pPr>
            <a:r>
              <a:rPr lang="en-US" dirty="0">
                <a:solidFill>
                  <a:schemeClr val="bg1"/>
                </a:solidFill>
              </a:rPr>
              <a:t>Elder Bruce R. McConkie </a:t>
            </a:r>
            <a:r>
              <a:rPr lang="en-US" i="1" dirty="0">
                <a:solidFill>
                  <a:schemeClr val="bg1"/>
                </a:solidFill>
              </a:rPr>
              <a:t>Doctrine of the New Testament Commentary </a:t>
            </a:r>
            <a:r>
              <a:rPr lang="en-US" dirty="0">
                <a:solidFill>
                  <a:schemeClr val="bg1"/>
                </a:solidFill>
              </a:rPr>
              <a:t>1:401:2</a:t>
            </a:r>
          </a:p>
          <a:p>
            <a:pPr marL="342900" indent="-342900">
              <a:buAutoNum type="arabicPeriod"/>
            </a:pPr>
            <a:r>
              <a:rPr lang="en-US" dirty="0">
                <a:solidFill>
                  <a:schemeClr val="bg1"/>
                </a:solidFill>
              </a:rPr>
              <a:t>History of the Church 3:387</a:t>
            </a:r>
          </a:p>
          <a:p>
            <a:pPr marL="342900" indent="-342900">
              <a:buAutoNum type="arabicPeriod"/>
            </a:pPr>
            <a:r>
              <a:rPr lang="en-US" dirty="0">
                <a:solidFill>
                  <a:schemeClr val="bg1"/>
                </a:solidFill>
              </a:rPr>
              <a:t>Wikipedia</a:t>
            </a:r>
          </a:p>
          <a:p>
            <a:pPr marL="342900" indent="-342900">
              <a:buAutoNum type="arabicPeriod"/>
            </a:pPr>
            <a:r>
              <a:rPr lang="en-US" dirty="0">
                <a:solidFill>
                  <a:schemeClr val="bg1"/>
                </a:solidFill>
              </a:rPr>
              <a:t>Guide to Scriptures</a:t>
            </a:r>
          </a:p>
          <a:p>
            <a:pPr marL="342900" indent="-342900">
              <a:buAutoNum type="arabicPeriod"/>
            </a:pPr>
            <a:r>
              <a:rPr lang="en-US" i="1" dirty="0">
                <a:solidFill>
                  <a:schemeClr val="bg1"/>
                </a:solidFill>
              </a:rPr>
              <a:t>Teachings of Presidents of the Church: Joseph Smith</a:t>
            </a:r>
            <a:r>
              <a:rPr lang="en-US" dirty="0">
                <a:solidFill>
                  <a:schemeClr val="bg1"/>
                </a:solidFill>
              </a:rPr>
              <a:t> [2007], 105).</a:t>
            </a:r>
          </a:p>
          <a:p>
            <a:pPr marL="342900" indent="-342900">
              <a:buAutoNum type="arabicPeriod"/>
            </a:pPr>
            <a:r>
              <a:rPr lang="en-US" dirty="0">
                <a:solidFill>
                  <a:schemeClr val="bg1"/>
                </a:solidFill>
              </a:rPr>
              <a:t>Chart adapted from D. Kelly Ogden and Andrew C. Skinner, </a:t>
            </a:r>
            <a:r>
              <a:rPr lang="en-US" i="1" dirty="0">
                <a:solidFill>
                  <a:schemeClr val="bg1"/>
                </a:solidFill>
              </a:rPr>
              <a:t>Verse by Verse: The Four Gospels</a:t>
            </a:r>
            <a:r>
              <a:rPr lang="en-US" dirty="0">
                <a:solidFill>
                  <a:schemeClr val="bg1"/>
                </a:solidFill>
              </a:rPr>
              <a:t> (2006), 343.</a:t>
            </a:r>
          </a:p>
          <a:p>
            <a:pPr marL="342900" indent="-342900">
              <a:buAutoNum type="arabicPeriod"/>
            </a:pPr>
            <a:r>
              <a:rPr lang="en-US" dirty="0">
                <a:solidFill>
                  <a:schemeClr val="bg1"/>
                </a:solidFill>
              </a:rPr>
              <a:t>Elder Richard C. </a:t>
            </a:r>
            <a:r>
              <a:rPr lang="en-US" dirty="0" err="1">
                <a:solidFill>
                  <a:schemeClr val="bg1"/>
                </a:solidFill>
              </a:rPr>
              <a:t>Edgley</a:t>
            </a:r>
            <a:r>
              <a:rPr lang="en-US" dirty="0">
                <a:solidFill>
                  <a:schemeClr val="bg1"/>
                </a:solidFill>
              </a:rPr>
              <a:t> (“Faith—the Choice Is Yours,”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2010, 33).</a:t>
            </a:r>
          </a:p>
          <a:p>
            <a:pPr marL="342900" indent="-342900">
              <a:buAutoNum type="arabicPeriod"/>
            </a:pPr>
            <a:r>
              <a:rPr lang="en-US" dirty="0">
                <a:solidFill>
                  <a:schemeClr val="bg1"/>
                </a:solidFill>
              </a:rPr>
              <a:t>New Testament Institute Student Manual Chapter 6</a:t>
            </a:r>
          </a:p>
          <a:p>
            <a:pPr marL="342900" indent="-342900">
              <a:buAutoNum type="arabicPeriod"/>
            </a:pPr>
            <a:r>
              <a:rPr lang="en-US" dirty="0">
                <a:solidFill>
                  <a:schemeClr val="bg1"/>
                </a:solidFill>
              </a:rPr>
              <a:t>Elder Neal A. Maxwell (“We Can’t Comprehend the Capacity of God,” </a:t>
            </a:r>
            <a:r>
              <a:rPr lang="en-US" i="1" dirty="0">
                <a:solidFill>
                  <a:schemeClr val="bg1"/>
                </a:solidFill>
              </a:rPr>
              <a:t>Church News,</a:t>
            </a:r>
            <a:r>
              <a:rPr lang="en-US" dirty="0">
                <a:solidFill>
                  <a:schemeClr val="bg1"/>
                </a:solidFill>
              </a:rPr>
              <a:t> Feb. 22, 2003, 3).</a:t>
            </a:r>
          </a:p>
          <a:p>
            <a:pPr marL="342900" indent="-342900">
              <a:buAutoNum type="arabicPeriod"/>
            </a:pPr>
            <a:endParaRPr lang="en-US" dirty="0">
              <a:solidFill>
                <a:schemeClr val="bg1"/>
              </a:solidFill>
            </a:endParaRPr>
          </a:p>
        </p:txBody>
      </p:sp>
      <p:grpSp>
        <p:nvGrpSpPr>
          <p:cNvPr id="4" name="Group 3"/>
          <p:cNvGrpSpPr/>
          <p:nvPr/>
        </p:nvGrpSpPr>
        <p:grpSpPr>
          <a:xfrm>
            <a:off x="5125155" y="984957"/>
            <a:ext cx="1332089" cy="1206992"/>
            <a:chOff x="5305110" y="533400"/>
            <a:chExt cx="1705290" cy="1545145"/>
          </a:xfrm>
        </p:grpSpPr>
        <p:sp>
          <p:nvSpPr>
            <p:cNvPr id="6" name="Right Arrow Callout 5"/>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14">
            <a:extLst>
              <a:ext uri="{FF2B5EF4-FFF2-40B4-BE49-F238E27FC236}">
                <a16:creationId xmlns:a16="http://schemas.microsoft.com/office/drawing/2014/main" id="{9EEC95CC-FE13-4DA0-B956-7790D11794C3}"/>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200329"/>
          </a:xfrm>
          <a:prstGeom prst="rect">
            <a:avLst/>
          </a:prstGeom>
          <a:ln>
            <a:solidFill>
              <a:schemeClr val="tx1"/>
            </a:solidFill>
          </a:ln>
        </p:spPr>
        <p:txBody>
          <a:bodyPr>
            <a:spAutoFit/>
          </a:bodyPr>
          <a:lstStyle/>
          <a:p>
            <a:pPr fontAlgn="base"/>
            <a:r>
              <a:rPr lang="en-US" sz="1200" b="1" dirty="0">
                <a:latin typeface="Open Sans"/>
              </a:rPr>
              <a:t>Peter, James, and John</a:t>
            </a:r>
          </a:p>
          <a:p>
            <a:pPr fontAlgn="base"/>
            <a:r>
              <a:rPr lang="en-US" sz="1200" dirty="0"/>
              <a:t>“Why always these three and not various ones or even all of the Twelve. The plain fact is that Peter, James, and John were the First Presidency of the Church in their day. … by latter-day revelation we know that they held and restored ‘the keys of the kingdom, which belong always unto the Presidency of the High Priesthood’ (D&amp;C 81:2), or in other words, they were the First Presidency in their day. (McConkie, </a:t>
            </a:r>
            <a:r>
              <a:rPr lang="en-US" sz="1200" i="1" dirty="0"/>
              <a:t>DNTC,</a:t>
            </a:r>
            <a:r>
              <a:rPr lang="en-US" sz="1200" dirty="0"/>
              <a:t> 1:401–2.)</a:t>
            </a:r>
            <a:endParaRPr lang="en-US" sz="1200" b="0" i="0" dirty="0">
              <a:effectLst/>
              <a:latin typeface="Open Sans"/>
            </a:endParaRPr>
          </a:p>
        </p:txBody>
      </p:sp>
      <p:sp>
        <p:nvSpPr>
          <p:cNvPr id="3" name="Rectangle 2"/>
          <p:cNvSpPr/>
          <p:nvPr/>
        </p:nvSpPr>
        <p:spPr>
          <a:xfrm>
            <a:off x="0" y="1218348"/>
            <a:ext cx="6096000" cy="3231654"/>
          </a:xfrm>
          <a:prstGeom prst="rect">
            <a:avLst/>
          </a:prstGeom>
          <a:ln>
            <a:solidFill>
              <a:schemeClr val="tx1"/>
            </a:solidFill>
          </a:ln>
        </p:spPr>
        <p:txBody>
          <a:bodyPr>
            <a:spAutoFit/>
          </a:bodyPr>
          <a:lstStyle/>
          <a:p>
            <a:pPr fontAlgn="base"/>
            <a:r>
              <a:rPr lang="en-US" sz="1200" b="1" dirty="0"/>
              <a:t>Possible Places of Transfiguration: Mount </a:t>
            </a:r>
            <a:r>
              <a:rPr lang="en-US" sz="1200" b="1" dirty="0" err="1"/>
              <a:t>Hermon</a:t>
            </a:r>
            <a:r>
              <a:rPr lang="en-US" sz="1200" b="1" dirty="0"/>
              <a:t>: Traditional</a:t>
            </a:r>
          </a:p>
          <a:p>
            <a:pPr fontAlgn="base"/>
            <a:r>
              <a:rPr lang="en-US" sz="1200" b="1" dirty="0"/>
              <a:t>Hebrew:</a:t>
            </a:r>
            <a:r>
              <a:rPr lang="en-US" sz="1200" dirty="0"/>
              <a:t> </a:t>
            </a:r>
            <a:r>
              <a:rPr lang="en-US" sz="1200" i="1" dirty="0" err="1"/>
              <a:t>Har</a:t>
            </a:r>
            <a:r>
              <a:rPr lang="en-US" sz="1200" i="1" dirty="0"/>
              <a:t> </a:t>
            </a:r>
            <a:r>
              <a:rPr lang="en-US" sz="1200" i="1" dirty="0" err="1"/>
              <a:t>Hermon</a:t>
            </a:r>
            <a:endParaRPr lang="en-US" sz="1200" b="1" dirty="0"/>
          </a:p>
          <a:p>
            <a:pPr fontAlgn="base"/>
            <a:r>
              <a:rPr lang="en-US" sz="1200" dirty="0"/>
              <a:t>In the Book of Enoch, Mount </a:t>
            </a:r>
            <a:r>
              <a:rPr lang="en-US" sz="1200" dirty="0" err="1"/>
              <a:t>Hermon</a:t>
            </a:r>
            <a:r>
              <a:rPr lang="en-US" sz="1200" dirty="0"/>
              <a:t> is the place where the Watcher class of fallen angels descended to Earth. </a:t>
            </a:r>
          </a:p>
          <a:p>
            <a:pPr fontAlgn="base"/>
            <a:r>
              <a:rPr lang="en-US" sz="1200" dirty="0"/>
              <a:t>The Book of Chronicles also mentions Mount </a:t>
            </a:r>
            <a:r>
              <a:rPr lang="en-US" sz="1200" dirty="0" err="1"/>
              <a:t>Hermon</a:t>
            </a:r>
            <a:r>
              <a:rPr lang="en-US" sz="1200" dirty="0"/>
              <a:t> as a place where </a:t>
            </a:r>
            <a:r>
              <a:rPr lang="en-US" sz="1200" dirty="0" err="1"/>
              <a:t>Epher</a:t>
            </a:r>
            <a:r>
              <a:rPr lang="en-US" sz="1200" dirty="0"/>
              <a:t>, </a:t>
            </a:r>
            <a:r>
              <a:rPr lang="en-US" sz="1200" dirty="0" err="1"/>
              <a:t>Ishi</a:t>
            </a:r>
            <a:r>
              <a:rPr lang="en-US" sz="1200" dirty="0"/>
              <a:t>, </a:t>
            </a:r>
            <a:r>
              <a:rPr lang="en-US" sz="1200" dirty="0" err="1"/>
              <a:t>Eliel</a:t>
            </a:r>
            <a:r>
              <a:rPr lang="en-US" sz="1200" dirty="0"/>
              <a:t>, </a:t>
            </a:r>
            <a:r>
              <a:rPr lang="en-US" sz="1200" dirty="0" err="1"/>
              <a:t>Azriel</a:t>
            </a:r>
            <a:r>
              <a:rPr lang="en-US" sz="1200" dirty="0"/>
              <a:t>, Jeremiah, </a:t>
            </a:r>
            <a:r>
              <a:rPr lang="en-US" sz="1200" dirty="0" err="1"/>
              <a:t>Hodaviah</a:t>
            </a:r>
            <a:r>
              <a:rPr lang="en-US" sz="1200" dirty="0"/>
              <a:t> and </a:t>
            </a:r>
            <a:r>
              <a:rPr lang="en-US" sz="1200" dirty="0" err="1"/>
              <a:t>Jahdiel</a:t>
            </a:r>
            <a:r>
              <a:rPr lang="en-US" sz="1200" dirty="0"/>
              <a:t> were the heads of their families.</a:t>
            </a:r>
          </a:p>
          <a:p>
            <a:pPr fontAlgn="base"/>
            <a:r>
              <a:rPr lang="en-US" sz="1200" dirty="0"/>
              <a:t> </a:t>
            </a:r>
            <a:r>
              <a:rPr lang="en-US" sz="1200" dirty="0" err="1"/>
              <a:t>Hermon</a:t>
            </a:r>
            <a:r>
              <a:rPr lang="en-US" sz="1200" dirty="0"/>
              <a:t> was said to have become known as "the mountain of oath" by Charles Simon Clermont-</a:t>
            </a:r>
            <a:r>
              <a:rPr lang="en-US" sz="1200" dirty="0" err="1"/>
              <a:t>Ganneau</a:t>
            </a:r>
            <a:r>
              <a:rPr lang="en-US" sz="1200" dirty="0"/>
              <a:t> *New Testament Instituted Student Manual suggests this is a possible place of the transfiguration.</a:t>
            </a:r>
          </a:p>
          <a:p>
            <a:pPr fontAlgn="base"/>
            <a:endParaRPr lang="en-US" sz="1200" dirty="0"/>
          </a:p>
          <a:p>
            <a:pPr fontAlgn="base"/>
            <a:r>
              <a:rPr lang="en-US" sz="1200" b="1" dirty="0"/>
              <a:t>Or Mount Tabor</a:t>
            </a:r>
            <a:r>
              <a:rPr lang="en-US" sz="1200" dirty="0"/>
              <a:t>:  (575 </a:t>
            </a:r>
            <a:r>
              <a:rPr lang="en-US" sz="1200" dirty="0" err="1"/>
              <a:t>metres</a:t>
            </a:r>
            <a:r>
              <a:rPr lang="en-US" sz="1200" dirty="0"/>
              <a:t> or 1,886 feet high) is the traditional location. The earliest identification of the Mount of Transfiguration as Tabor is by Origen in the 3rd century. It is also mentioned by St. Cyril of Jerusalem and St. Jerome in the 4th </a:t>
            </a:r>
            <a:r>
              <a:rPr lang="en-US" sz="1200" dirty="0" err="1"/>
              <a:t>century.The</a:t>
            </a:r>
            <a:r>
              <a:rPr lang="en-US" sz="1200" dirty="0"/>
              <a:t> Church of the Transfiguration is located atop Mount Tabor.</a:t>
            </a:r>
            <a:r>
              <a:rPr lang="en-US" sz="1200" baseline="30000" dirty="0"/>
              <a:t> </a:t>
            </a:r>
            <a:r>
              <a:rPr lang="en-US" sz="1200" dirty="0"/>
              <a:t> It is later mentioned in the 5th century </a:t>
            </a:r>
            <a:r>
              <a:rPr lang="en-US" sz="1200" i="1" dirty="0" err="1"/>
              <a:t>Transitus</a:t>
            </a:r>
            <a:r>
              <a:rPr lang="en-US" sz="1200" i="1" dirty="0"/>
              <a:t> </a:t>
            </a:r>
            <a:r>
              <a:rPr lang="en-US" sz="1200" i="1" dirty="0" err="1"/>
              <a:t>Beatae</a:t>
            </a:r>
            <a:r>
              <a:rPr lang="en-US" sz="1200" i="1" dirty="0"/>
              <a:t> </a:t>
            </a:r>
            <a:r>
              <a:rPr lang="en-US" sz="1200" i="1" dirty="0" err="1"/>
              <a:t>Mariae</a:t>
            </a:r>
            <a:r>
              <a:rPr lang="en-US" sz="1200" i="1" dirty="0"/>
              <a:t> </a:t>
            </a:r>
            <a:r>
              <a:rPr lang="en-US" sz="1200" i="1" dirty="0" err="1"/>
              <a:t>Virginis</a:t>
            </a:r>
            <a:r>
              <a:rPr lang="en-US" sz="1200" dirty="0"/>
              <a:t>.  </a:t>
            </a:r>
          </a:p>
          <a:p>
            <a:pPr fontAlgn="base"/>
            <a:r>
              <a:rPr lang="en-US" sz="1200" dirty="0"/>
              <a:t>Mount Tabor battle between Barak under the leadership of the Israelite judge Deborah, and the army of </a:t>
            </a:r>
            <a:r>
              <a:rPr lang="en-US" sz="1200" dirty="0" err="1"/>
              <a:t>Jabin</a:t>
            </a:r>
            <a:r>
              <a:rPr lang="en-US" sz="1200" dirty="0"/>
              <a:t> commanded by </a:t>
            </a:r>
            <a:r>
              <a:rPr lang="en-US" sz="1200" dirty="0" err="1"/>
              <a:t>Sisera</a:t>
            </a:r>
            <a:r>
              <a:rPr lang="en-US" sz="1200" dirty="0"/>
              <a:t>   Wikipedia</a:t>
            </a:r>
          </a:p>
        </p:txBody>
      </p:sp>
      <p:pic>
        <p:nvPicPr>
          <p:cNvPr id="1026" name="Picture 2" descr="Hermonsnow.jpg"/>
          <p:cNvPicPr>
            <a:picLocks noChangeAspect="1" noChangeArrowheads="1"/>
          </p:cNvPicPr>
          <p:nvPr/>
        </p:nvPicPr>
        <p:blipFill>
          <a:blip r:embed="rId2" cstate="print"/>
          <a:srcRect/>
          <a:stretch>
            <a:fillRect/>
          </a:stretch>
        </p:blipFill>
        <p:spPr bwMode="auto">
          <a:xfrm>
            <a:off x="0" y="4662150"/>
            <a:ext cx="2927799" cy="2195850"/>
          </a:xfrm>
          <a:prstGeom prst="rect">
            <a:avLst/>
          </a:prstGeom>
          <a:noFill/>
        </p:spPr>
      </p:pic>
      <p:pic>
        <p:nvPicPr>
          <p:cNvPr id="1028" name="Picture 4" descr="http://www.jesus-story.net/Mount-Tabor.jpg"/>
          <p:cNvPicPr>
            <a:picLocks noChangeAspect="1" noChangeArrowheads="1"/>
          </p:cNvPicPr>
          <p:nvPr/>
        </p:nvPicPr>
        <p:blipFill>
          <a:blip r:embed="rId3" cstate="print"/>
          <a:srcRect b="5802"/>
          <a:stretch>
            <a:fillRect/>
          </a:stretch>
        </p:blipFill>
        <p:spPr bwMode="auto">
          <a:xfrm>
            <a:off x="2918231" y="4647052"/>
            <a:ext cx="3144855" cy="2210948"/>
          </a:xfrm>
          <a:prstGeom prst="rect">
            <a:avLst/>
          </a:prstGeom>
          <a:noFill/>
        </p:spPr>
      </p:pic>
      <p:sp>
        <p:nvSpPr>
          <p:cNvPr id="7" name="Rectangle 6"/>
          <p:cNvSpPr/>
          <p:nvPr/>
        </p:nvSpPr>
        <p:spPr>
          <a:xfrm>
            <a:off x="693148" y="4440836"/>
            <a:ext cx="1154675" cy="276999"/>
          </a:xfrm>
          <a:prstGeom prst="rect">
            <a:avLst/>
          </a:prstGeom>
        </p:spPr>
        <p:txBody>
          <a:bodyPr wrap="none">
            <a:spAutoFit/>
          </a:bodyPr>
          <a:lstStyle/>
          <a:p>
            <a:r>
              <a:rPr lang="en-US" sz="1200" dirty="0"/>
              <a:t>Mount </a:t>
            </a:r>
            <a:r>
              <a:rPr lang="en-US" sz="1200" dirty="0" err="1"/>
              <a:t>Hermon</a:t>
            </a:r>
            <a:endParaRPr lang="en-US" sz="1200" dirty="0"/>
          </a:p>
        </p:txBody>
      </p:sp>
      <p:sp>
        <p:nvSpPr>
          <p:cNvPr id="8" name="Rectangle 7"/>
          <p:cNvSpPr/>
          <p:nvPr/>
        </p:nvSpPr>
        <p:spPr>
          <a:xfrm>
            <a:off x="4036220" y="4447321"/>
            <a:ext cx="995144" cy="276999"/>
          </a:xfrm>
          <a:prstGeom prst="rect">
            <a:avLst/>
          </a:prstGeom>
        </p:spPr>
        <p:txBody>
          <a:bodyPr wrap="none">
            <a:spAutoFit/>
          </a:bodyPr>
          <a:lstStyle/>
          <a:p>
            <a:r>
              <a:rPr lang="en-US" sz="1200" dirty="0"/>
              <a:t>Mount Tabor</a:t>
            </a:r>
          </a:p>
        </p:txBody>
      </p:sp>
      <p:sp>
        <p:nvSpPr>
          <p:cNvPr id="9" name="Rectangle 8"/>
          <p:cNvSpPr/>
          <p:nvPr/>
        </p:nvSpPr>
        <p:spPr>
          <a:xfrm>
            <a:off x="6096000" y="0"/>
            <a:ext cx="6096000" cy="2308324"/>
          </a:xfrm>
          <a:prstGeom prst="rect">
            <a:avLst/>
          </a:prstGeom>
          <a:ln>
            <a:solidFill>
              <a:schemeClr val="tx1"/>
            </a:solidFill>
          </a:ln>
        </p:spPr>
        <p:txBody>
          <a:bodyPr>
            <a:spAutoFit/>
          </a:bodyPr>
          <a:lstStyle/>
          <a:p>
            <a:r>
              <a:rPr lang="en-US" sz="1200" b="1" dirty="0"/>
              <a:t>James E. Talmage </a:t>
            </a:r>
            <a:r>
              <a:rPr lang="en-US" sz="1200" b="1" i="1" dirty="0"/>
              <a:t>Jesus the Christ on the place of Transfiguration </a:t>
            </a:r>
            <a:r>
              <a:rPr lang="en-US" sz="1200" b="1" dirty="0"/>
              <a:t>p. 376</a:t>
            </a:r>
          </a:p>
          <a:p>
            <a:r>
              <a:rPr lang="en-US" sz="1200" dirty="0"/>
              <a:t>“The mountain on which the Transfiguration occurred is neither named nor otherwise indicated by the Gospel-writers in such a way as to admit of its positive identification. Mount Tabor, in Galilee, has long been held by tradition as the site, and in the sixth century three churches were erected on its plateau-like summit, possibly in commemoration of Peter’s desire to make three tabernacles or booths, one each for Jesus, Moses, and Elijah. Later a monastery was built there. Nevertheless, Mt. Tabor is now rejected by investigators, and Mt. </a:t>
            </a:r>
            <a:r>
              <a:rPr lang="en-US" sz="1200" dirty="0" err="1"/>
              <a:t>Hermon</a:t>
            </a:r>
            <a:r>
              <a:rPr lang="en-US" sz="1200" dirty="0"/>
              <a:t> is generally regarded as the place. </a:t>
            </a:r>
            <a:r>
              <a:rPr lang="en-US" sz="1200" dirty="0" err="1"/>
              <a:t>Hermon</a:t>
            </a:r>
            <a:r>
              <a:rPr lang="en-US" sz="1200" dirty="0"/>
              <a:t> stands near the northerly limits of Palestine, just beyond </a:t>
            </a:r>
            <a:r>
              <a:rPr lang="en-US" sz="1200" dirty="0" err="1"/>
              <a:t>Cæsarea</a:t>
            </a:r>
            <a:r>
              <a:rPr lang="en-US" sz="1200" dirty="0"/>
              <a:t> Philippi, where Jesus is known to have been a week before the Transfiguration. Mark (9:30) distinctly tells us that after His descent from the mount, Jesus and the apostles departed and went through Galilee. Weight of evidence is in favor of </a:t>
            </a:r>
            <a:r>
              <a:rPr lang="en-US" sz="1200" dirty="0" err="1"/>
              <a:t>Hermon</a:t>
            </a:r>
            <a:r>
              <a:rPr lang="en-US" sz="1200" dirty="0"/>
              <a:t> as the Mount of Transfiguration, though nothing that may be called decisive is known in the matter.”</a:t>
            </a:r>
          </a:p>
        </p:txBody>
      </p:sp>
      <p:sp>
        <p:nvSpPr>
          <p:cNvPr id="10" name="Rectangle 9"/>
          <p:cNvSpPr/>
          <p:nvPr/>
        </p:nvSpPr>
        <p:spPr>
          <a:xfrm>
            <a:off x="6096000" y="2311941"/>
            <a:ext cx="6096000" cy="1200329"/>
          </a:xfrm>
          <a:prstGeom prst="rect">
            <a:avLst/>
          </a:prstGeom>
          <a:ln>
            <a:solidFill>
              <a:schemeClr val="tx1"/>
            </a:solidFill>
          </a:ln>
        </p:spPr>
        <p:txBody>
          <a:bodyPr>
            <a:spAutoFit/>
          </a:bodyPr>
          <a:lstStyle/>
          <a:p>
            <a:r>
              <a:rPr lang="en-US" sz="1200" b="1" dirty="0"/>
              <a:t>On the Mount of Transfiguration:</a:t>
            </a:r>
          </a:p>
          <a:p>
            <a:r>
              <a:rPr lang="en-US" sz="1200" dirty="0"/>
              <a:t>Joseph Smith taught that on the mount of transfiguration, Peter, James, and John were also transfigured. They saw a vision of the earth as it will appear in its future glorified condition (D&amp;C 63:20–21). They saw Moses and Elijah, two translated beings, and heard the voice of the Father. The Father said, “This is my beloved Son, in whom I am well pleased; hear ye him” (Matt. 17:5).</a:t>
            </a:r>
          </a:p>
        </p:txBody>
      </p:sp>
      <p:sp>
        <p:nvSpPr>
          <p:cNvPr id="11" name="Rectangle 10"/>
          <p:cNvSpPr/>
          <p:nvPr/>
        </p:nvSpPr>
        <p:spPr>
          <a:xfrm>
            <a:off x="6096000" y="3514929"/>
            <a:ext cx="6096000" cy="3231654"/>
          </a:xfrm>
          <a:prstGeom prst="rect">
            <a:avLst/>
          </a:prstGeom>
          <a:ln>
            <a:solidFill>
              <a:schemeClr val="tx1"/>
            </a:solidFill>
          </a:ln>
        </p:spPr>
        <p:txBody>
          <a:bodyPr>
            <a:spAutoFit/>
          </a:bodyPr>
          <a:lstStyle/>
          <a:p>
            <a:r>
              <a:rPr lang="en-US" sz="1200" b="1" dirty="0"/>
              <a:t>An Elias: Matthew 17:3  (Elijah, forerunner, Restorer, A man in Abraham’s dispensation,  or Jesus  </a:t>
            </a:r>
            <a:r>
              <a:rPr lang="en-US" sz="1200" b="1" dirty="0" err="1"/>
              <a:t>Chirst</a:t>
            </a:r>
            <a:r>
              <a:rPr lang="en-US" sz="1200" b="1" dirty="0"/>
              <a:t> Himself</a:t>
            </a:r>
          </a:p>
          <a:p>
            <a:pPr fontAlgn="base"/>
            <a:r>
              <a:rPr lang="en-US" sz="1200" dirty="0"/>
              <a:t>In Matthew’s account of the Savior’s transfiguration, the name </a:t>
            </a:r>
            <a:r>
              <a:rPr lang="en-US" sz="1200" i="1" dirty="0"/>
              <a:t>Elias</a:t>
            </a:r>
            <a:r>
              <a:rPr lang="en-US" sz="1200" dirty="0"/>
              <a:t> is used to mean the prophet Elijah. The Guide to the Scriptures explains that the name or title </a:t>
            </a:r>
            <a:r>
              <a:rPr lang="en-US" sz="1200" i="1" dirty="0"/>
              <a:t>Elias</a:t>
            </a:r>
            <a:r>
              <a:rPr lang="en-US" sz="1200" dirty="0"/>
              <a:t> has several different meanings in the scriptures:</a:t>
            </a:r>
          </a:p>
          <a:p>
            <a:pPr fontAlgn="base"/>
            <a:r>
              <a:rPr lang="en-US" sz="1200" dirty="0"/>
              <a:t>“</a:t>
            </a:r>
            <a:r>
              <a:rPr lang="en-US" sz="1200" i="1" dirty="0"/>
              <a:t>Elijah:</a:t>
            </a:r>
            <a:r>
              <a:rPr lang="en-US" sz="1200" dirty="0"/>
              <a:t> Elias is the New Testament (Greek) form of Elijah (Hebrew), as in Matt. 17:3–4, Luke 4:25–26, and James 5:17. In these instances, Elias was the ancient prophet Elijah whose ministry is recorded in 1 and 2 Kings.</a:t>
            </a:r>
          </a:p>
          <a:p>
            <a:pPr fontAlgn="base"/>
            <a:r>
              <a:rPr lang="en-US" sz="1200" dirty="0"/>
              <a:t>“</a:t>
            </a:r>
            <a:r>
              <a:rPr lang="en-US" sz="1200" i="1" dirty="0"/>
              <a:t>Forerunner:</a:t>
            </a:r>
            <a:r>
              <a:rPr lang="en-US" sz="1200" dirty="0"/>
              <a:t> Elias is also a title for one who is a forerunner. For example, John the Baptist was an Elias because he was sent to prepare the way for Jesus (Matt. 17:12–13).</a:t>
            </a:r>
          </a:p>
          <a:p>
            <a:pPr fontAlgn="base"/>
            <a:r>
              <a:rPr lang="en-US" sz="1200" dirty="0"/>
              <a:t>“</a:t>
            </a:r>
            <a:r>
              <a:rPr lang="en-US" sz="1200" i="1" dirty="0"/>
              <a:t>Restorer:</a:t>
            </a:r>
            <a:r>
              <a:rPr lang="en-US" sz="1200" dirty="0"/>
              <a:t> The title Elias has also been applied to others who had specific missions to fulfill, such as John the Revelator (D&amp;C 77:14) and Gabriel (Luke 1:11–20; D&amp;C 27:6–7; 110:12).</a:t>
            </a:r>
          </a:p>
          <a:p>
            <a:pPr fontAlgn="base"/>
            <a:r>
              <a:rPr lang="en-US" sz="1200" dirty="0"/>
              <a:t>“</a:t>
            </a:r>
            <a:r>
              <a:rPr lang="en-US" sz="1200" i="1" dirty="0"/>
              <a:t>A man in Abraham’s dispensation:</a:t>
            </a:r>
            <a:r>
              <a:rPr lang="en-US" sz="1200" dirty="0"/>
              <a:t> A prophet called </a:t>
            </a:r>
            <a:r>
              <a:rPr lang="en-US" sz="1200" dirty="0" err="1"/>
              <a:t>Esaias</a:t>
            </a:r>
            <a:r>
              <a:rPr lang="en-US" sz="1200" dirty="0"/>
              <a:t> or Elias who apparently lived in the days of Abraham (D&amp;C 84:11–13; 110:12)” (Guide to the Scriptures, “Elias”; scriptures.lds.org).</a:t>
            </a:r>
          </a:p>
          <a:p>
            <a:pPr fontAlgn="base"/>
            <a:r>
              <a:rPr lang="en-US" sz="1200" dirty="0"/>
              <a:t>The title Elias can also be applied to Jesus Christ Himself (see Joseph Smith Translation, John 1:28 [in the Bible appendix]).  New Testament Institute Student Manual</a:t>
            </a:r>
          </a:p>
          <a:p>
            <a:pPr fontAlgn="base"/>
            <a:endParaRPr lang="en-US" sz="1200" dirty="0"/>
          </a:p>
        </p:txBody>
      </p:sp>
    </p:spTree>
    <p:extLst>
      <p:ext uri="{BB962C8B-B14F-4D97-AF65-F5344CB8AC3E}">
        <p14:creationId xmlns:p14="http://schemas.microsoft.com/office/powerpoint/2010/main" val="201278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5272390" cy="1940560"/>
        </p:xfrm>
        <a:graphic>
          <a:graphicData uri="http://schemas.openxmlformats.org/drawingml/2006/table">
            <a:tbl>
              <a:tblPr firstRow="1" bandRow="1">
                <a:tableStyleId>{5940675A-B579-460E-94D1-54222C63F5DA}</a:tableStyleId>
              </a:tblPr>
              <a:tblGrid>
                <a:gridCol w="2384037">
                  <a:extLst>
                    <a:ext uri="{9D8B030D-6E8A-4147-A177-3AD203B41FA5}">
                      <a16:colId xmlns:a16="http://schemas.microsoft.com/office/drawing/2014/main" val="20000"/>
                    </a:ext>
                  </a:extLst>
                </a:gridCol>
                <a:gridCol w="779397">
                  <a:extLst>
                    <a:ext uri="{9D8B030D-6E8A-4147-A177-3AD203B41FA5}">
                      <a16:colId xmlns:a16="http://schemas.microsoft.com/office/drawing/2014/main" val="20001"/>
                    </a:ext>
                  </a:extLst>
                </a:gridCol>
                <a:gridCol w="733550">
                  <a:extLst>
                    <a:ext uri="{9D8B030D-6E8A-4147-A177-3AD203B41FA5}">
                      <a16:colId xmlns:a16="http://schemas.microsoft.com/office/drawing/2014/main" val="20002"/>
                    </a:ext>
                  </a:extLst>
                </a:gridCol>
                <a:gridCol w="733550">
                  <a:extLst>
                    <a:ext uri="{9D8B030D-6E8A-4147-A177-3AD203B41FA5}">
                      <a16:colId xmlns:a16="http://schemas.microsoft.com/office/drawing/2014/main" val="20003"/>
                    </a:ext>
                  </a:extLst>
                </a:gridCol>
                <a:gridCol w="641856">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The Transfiguration</a:t>
                      </a:r>
                    </a:p>
                  </a:txBody>
                  <a:tcPr/>
                </a:tc>
                <a:tc>
                  <a:txBody>
                    <a:bodyPr/>
                    <a:lstStyle/>
                    <a:p>
                      <a:r>
                        <a:rPr lang="en-US" sz="1200" dirty="0"/>
                        <a:t>17:1-13</a:t>
                      </a:r>
                    </a:p>
                  </a:txBody>
                  <a:tcPr/>
                </a:tc>
                <a:tc>
                  <a:txBody>
                    <a:bodyPr/>
                    <a:lstStyle/>
                    <a:p>
                      <a:r>
                        <a:rPr lang="en-US" sz="1200" dirty="0"/>
                        <a:t>9:2-13</a:t>
                      </a:r>
                    </a:p>
                  </a:txBody>
                  <a:tcPr/>
                </a:tc>
                <a:tc>
                  <a:txBody>
                    <a:bodyPr/>
                    <a:lstStyle/>
                    <a:p>
                      <a:r>
                        <a:rPr lang="en-US" sz="1200" dirty="0"/>
                        <a:t>9:28-36</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Demonic Boy</a:t>
                      </a:r>
                      <a:r>
                        <a:rPr lang="en-US" sz="1200" baseline="0" dirty="0"/>
                        <a:t> Healed</a:t>
                      </a:r>
                      <a:endParaRPr lang="en-US" sz="1200" dirty="0"/>
                    </a:p>
                  </a:txBody>
                  <a:tcPr/>
                </a:tc>
                <a:tc>
                  <a:txBody>
                    <a:bodyPr/>
                    <a:lstStyle/>
                    <a:p>
                      <a:r>
                        <a:rPr lang="en-US" sz="1200" dirty="0"/>
                        <a:t>17:14-21</a:t>
                      </a:r>
                    </a:p>
                  </a:txBody>
                  <a:tcPr/>
                </a:tc>
                <a:tc>
                  <a:txBody>
                    <a:bodyPr/>
                    <a:lstStyle/>
                    <a:p>
                      <a:r>
                        <a:rPr lang="en-US" sz="1200" dirty="0"/>
                        <a:t>9:14-29</a:t>
                      </a:r>
                    </a:p>
                  </a:txBody>
                  <a:tcPr/>
                </a:tc>
                <a:tc>
                  <a:txBody>
                    <a:bodyPr/>
                    <a:lstStyle/>
                    <a:p>
                      <a:r>
                        <a:rPr lang="en-US" sz="1200" dirty="0"/>
                        <a:t>9:37-43</a:t>
                      </a:r>
                    </a:p>
                  </a:txBody>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Jesus Again</a:t>
                      </a:r>
                      <a:r>
                        <a:rPr lang="en-US" sz="1200" baseline="0" dirty="0"/>
                        <a:t> Foretells His Death and Resurrection</a:t>
                      </a:r>
                      <a:endParaRPr lang="en-US" sz="1200" dirty="0"/>
                    </a:p>
                  </a:txBody>
                  <a:tcPr/>
                </a:tc>
                <a:tc>
                  <a:txBody>
                    <a:bodyPr/>
                    <a:lstStyle/>
                    <a:p>
                      <a:r>
                        <a:rPr lang="en-US" sz="1200" dirty="0"/>
                        <a:t> 17:22, 23</a:t>
                      </a:r>
                    </a:p>
                  </a:txBody>
                  <a:tcPr/>
                </a:tc>
                <a:tc>
                  <a:txBody>
                    <a:bodyPr/>
                    <a:lstStyle/>
                    <a:p>
                      <a:r>
                        <a:rPr lang="en-US" sz="1200" dirty="0"/>
                        <a:t>9:30-32</a:t>
                      </a:r>
                    </a:p>
                  </a:txBody>
                  <a:tcPr/>
                </a:tc>
                <a:tc>
                  <a:txBody>
                    <a:bodyPr/>
                    <a:lstStyle/>
                    <a:p>
                      <a:r>
                        <a:rPr lang="en-US" sz="1200" dirty="0"/>
                        <a:t>9:43-45</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Tribute Money</a:t>
                      </a:r>
                    </a:p>
                  </a:txBody>
                  <a:tcPr/>
                </a:tc>
                <a:tc>
                  <a:txBody>
                    <a:bodyPr/>
                    <a:lstStyle/>
                    <a:p>
                      <a:r>
                        <a:rPr lang="en-US" sz="1200" dirty="0"/>
                        <a:t>17:24-27</a:t>
                      </a:r>
                    </a:p>
                  </a:txBody>
                  <a:tcPr/>
                </a:tc>
                <a:tc>
                  <a:txBody>
                    <a:bodyPr/>
                    <a:lstStyle/>
                    <a:p>
                      <a:r>
                        <a:rPr lang="en-US" sz="1200" dirty="0"/>
                        <a:t>9:33</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nvGraphicFramePr>
        <p:xfrm>
          <a:off x="5304817" y="671208"/>
          <a:ext cx="6887183" cy="5044440"/>
        </p:xfrm>
        <a:graphic>
          <a:graphicData uri="http://schemas.openxmlformats.org/drawingml/2006/table">
            <a:tbl>
              <a:tblPr firstRow="1" bandRow="1">
                <a:tableStyleId>{5940675A-B579-460E-94D1-54222C63F5DA}</a:tableStyleId>
              </a:tblPr>
              <a:tblGrid>
                <a:gridCol w="5190341">
                  <a:extLst>
                    <a:ext uri="{9D8B030D-6E8A-4147-A177-3AD203B41FA5}">
                      <a16:colId xmlns:a16="http://schemas.microsoft.com/office/drawing/2014/main" val="20000"/>
                    </a:ext>
                  </a:extLst>
                </a:gridCol>
                <a:gridCol w="1696842">
                  <a:extLst>
                    <a:ext uri="{9D8B030D-6E8A-4147-A177-3AD203B41FA5}">
                      <a16:colId xmlns:a16="http://schemas.microsoft.com/office/drawing/2014/main" val="20001"/>
                    </a:ext>
                  </a:extLst>
                </a:gridCol>
              </a:tblGrid>
              <a:tr h="0">
                <a:tc>
                  <a:txBody>
                    <a:bodyPr/>
                    <a:lstStyle/>
                    <a:p>
                      <a:pPr algn="ctr"/>
                      <a:r>
                        <a:rPr lang="en-US" sz="1100" b="1" dirty="0"/>
                        <a:t>Event</a:t>
                      </a:r>
                    </a:p>
                  </a:txBody>
                  <a:tcPr/>
                </a:tc>
                <a:tc>
                  <a:txBody>
                    <a:bodyPr/>
                    <a:lstStyle/>
                    <a:p>
                      <a:pPr algn="ctr"/>
                      <a:r>
                        <a:rPr lang="en-US" sz="1100" b="1" dirty="0"/>
                        <a:t>Scripture</a:t>
                      </a:r>
                    </a:p>
                  </a:txBody>
                  <a:tcPr/>
                </a:tc>
                <a:extLst>
                  <a:ext uri="{0D108BD9-81ED-4DB2-BD59-A6C34878D82A}">
                    <a16:rowId xmlns:a16="http://schemas.microsoft.com/office/drawing/2014/main" val="10000"/>
                  </a:ext>
                </a:extLst>
              </a:tr>
              <a:tr h="370840">
                <a:tc>
                  <a:txBody>
                    <a:bodyPr/>
                    <a:lstStyle/>
                    <a:p>
                      <a:r>
                        <a:rPr lang="en-US" sz="1100" dirty="0"/>
                        <a:t>They saw the god of Israel</a:t>
                      </a:r>
                    </a:p>
                  </a:txBody>
                  <a:tcPr/>
                </a:tc>
                <a:tc>
                  <a:txBody>
                    <a:bodyPr/>
                    <a:lstStyle/>
                    <a:p>
                      <a:r>
                        <a:rPr lang="en-US" sz="1100" dirty="0"/>
                        <a:t>Exodus 24:9-11</a:t>
                      </a:r>
                    </a:p>
                  </a:txBody>
                  <a:tcPr/>
                </a:tc>
                <a:extLst>
                  <a:ext uri="{0D108BD9-81ED-4DB2-BD59-A6C34878D82A}">
                    <a16:rowId xmlns:a16="http://schemas.microsoft.com/office/drawing/2014/main" val="10001"/>
                  </a:ext>
                </a:extLst>
              </a:tr>
              <a:tr h="370840">
                <a:tc>
                  <a:txBody>
                    <a:bodyPr/>
                    <a:lstStyle/>
                    <a:p>
                      <a:r>
                        <a:rPr lang="en-US" sz="1100" dirty="0"/>
                        <a:t>The skin of his face shone while he talked with god</a:t>
                      </a:r>
                    </a:p>
                  </a:txBody>
                  <a:tcPr/>
                </a:tc>
                <a:tc>
                  <a:txBody>
                    <a:bodyPr/>
                    <a:lstStyle/>
                    <a:p>
                      <a:r>
                        <a:rPr lang="en-US" sz="1100" dirty="0"/>
                        <a:t>Exodus 34:29 </a:t>
                      </a:r>
                    </a:p>
                    <a:p>
                      <a:r>
                        <a:rPr lang="en-US" sz="1100" dirty="0"/>
                        <a:t>Mark 9:2-3</a:t>
                      </a:r>
                    </a:p>
                  </a:txBody>
                  <a:tcPr/>
                </a:tc>
                <a:extLst>
                  <a:ext uri="{0D108BD9-81ED-4DB2-BD59-A6C34878D82A}">
                    <a16:rowId xmlns:a16="http://schemas.microsoft.com/office/drawing/2014/main" val="10002"/>
                  </a:ext>
                </a:extLst>
              </a:tr>
              <a:tr h="370840">
                <a:tc>
                  <a:txBody>
                    <a:bodyPr/>
                    <a:lstStyle/>
                    <a:p>
                      <a:r>
                        <a:rPr lang="en-US" sz="1100" dirty="0"/>
                        <a:t>Jesus’ face did shine</a:t>
                      </a:r>
                    </a:p>
                  </a:txBody>
                  <a:tcPr/>
                </a:tc>
                <a:tc>
                  <a:txBody>
                    <a:bodyPr/>
                    <a:lstStyle/>
                    <a:p>
                      <a:r>
                        <a:rPr lang="en-US" sz="1100" dirty="0"/>
                        <a:t>Matthew 17:2</a:t>
                      </a:r>
                    </a:p>
                    <a:p>
                      <a:r>
                        <a:rPr lang="en-US" sz="1100" dirty="0"/>
                        <a:t>Mark 9:2-3</a:t>
                      </a:r>
                    </a:p>
                  </a:txBody>
                  <a:tcPr/>
                </a:tc>
                <a:extLst>
                  <a:ext uri="{0D108BD9-81ED-4DB2-BD59-A6C34878D82A}">
                    <a16:rowId xmlns:a16="http://schemas.microsoft.com/office/drawing/2014/main" val="10003"/>
                  </a:ext>
                </a:extLst>
              </a:tr>
              <a:tr h="370840">
                <a:tc>
                  <a:txBody>
                    <a:bodyPr/>
                    <a:lstStyle/>
                    <a:p>
                      <a:r>
                        <a:rPr lang="en-US" sz="1100" dirty="0"/>
                        <a:t>Israel could not </a:t>
                      </a:r>
                      <a:r>
                        <a:rPr lang="en-US" sz="1100" dirty="0" err="1"/>
                        <a:t>stedfastly</a:t>
                      </a:r>
                      <a:r>
                        <a:rPr lang="en-US" sz="1100" dirty="0"/>
                        <a:t> behold the face of Moses for the glory</a:t>
                      </a:r>
                    </a:p>
                  </a:txBody>
                  <a:tcPr/>
                </a:tc>
                <a:tc>
                  <a:txBody>
                    <a:bodyPr/>
                    <a:lstStyle/>
                    <a:p>
                      <a:r>
                        <a:rPr lang="en-US" sz="1100" dirty="0"/>
                        <a:t>2 Corinthians</a:t>
                      </a:r>
                      <a:r>
                        <a:rPr lang="en-US" sz="1100" baseline="0" dirty="0"/>
                        <a:t> 3:7</a:t>
                      </a:r>
                      <a:endParaRPr lang="en-US" sz="1100" dirty="0"/>
                    </a:p>
                  </a:txBody>
                  <a:tcPr/>
                </a:tc>
                <a:extLst>
                  <a:ext uri="{0D108BD9-81ED-4DB2-BD59-A6C34878D82A}">
                    <a16:rowId xmlns:a16="http://schemas.microsoft.com/office/drawing/2014/main" val="10004"/>
                  </a:ext>
                </a:extLst>
              </a:tr>
              <a:tr h="370840">
                <a:tc>
                  <a:txBody>
                    <a:bodyPr/>
                    <a:lstStyle/>
                    <a:p>
                      <a:r>
                        <a:rPr lang="en-US" sz="1100" dirty="0"/>
                        <a:t>Abinadi’s face shown with exceeding luster</a:t>
                      </a:r>
                    </a:p>
                  </a:txBody>
                  <a:tcPr/>
                </a:tc>
                <a:tc>
                  <a:txBody>
                    <a:bodyPr/>
                    <a:lstStyle/>
                    <a:p>
                      <a:r>
                        <a:rPr lang="en-US" sz="1100" dirty="0"/>
                        <a:t>Mosiah 13:5-9</a:t>
                      </a:r>
                    </a:p>
                  </a:txBody>
                  <a:tcPr/>
                </a:tc>
                <a:extLst>
                  <a:ext uri="{0D108BD9-81ED-4DB2-BD59-A6C34878D82A}">
                    <a16:rowId xmlns:a16="http://schemas.microsoft.com/office/drawing/2014/main" val="10005"/>
                  </a:ext>
                </a:extLst>
              </a:tr>
              <a:tr h="370840">
                <a:tc>
                  <a:txBody>
                    <a:bodyPr/>
                    <a:lstStyle/>
                    <a:p>
                      <a:r>
                        <a:rPr lang="en-US" sz="1100" dirty="0"/>
                        <a:t>They were encircled about as if by fire</a:t>
                      </a:r>
                    </a:p>
                  </a:txBody>
                  <a:tcPr/>
                </a:tc>
                <a:tc>
                  <a:txBody>
                    <a:bodyPr/>
                    <a:lstStyle/>
                    <a:p>
                      <a:r>
                        <a:rPr lang="en-US" sz="1100" dirty="0"/>
                        <a:t>Helaman 5:23, 36,</a:t>
                      </a:r>
                      <a:r>
                        <a:rPr lang="en-US" sz="1100" baseline="0" dirty="0"/>
                        <a:t> 43-45</a:t>
                      </a:r>
                    </a:p>
                    <a:p>
                      <a:r>
                        <a:rPr lang="en-US" sz="1100" baseline="0" dirty="0"/>
                        <a:t>3 Nephi 17:24</a:t>
                      </a:r>
                    </a:p>
                    <a:p>
                      <a:r>
                        <a:rPr lang="en-US" sz="1100" baseline="0" dirty="0"/>
                        <a:t>3 Nephi 19:14</a:t>
                      </a:r>
                      <a:endParaRPr lang="en-US" sz="1100" dirty="0"/>
                    </a:p>
                  </a:txBody>
                  <a:tcPr/>
                </a:tc>
                <a:extLst>
                  <a:ext uri="{0D108BD9-81ED-4DB2-BD59-A6C34878D82A}">
                    <a16:rowId xmlns:a16="http://schemas.microsoft.com/office/drawing/2014/main" val="10006"/>
                  </a:ext>
                </a:extLst>
              </a:tr>
              <a:tr h="370840">
                <a:tc>
                  <a:txBody>
                    <a:bodyPr/>
                    <a:lstStyle/>
                    <a:p>
                      <a:r>
                        <a:rPr lang="en-US" sz="1100" dirty="0"/>
                        <a:t>They were as white as the countenance of Jesus</a:t>
                      </a:r>
                    </a:p>
                  </a:txBody>
                  <a:tcPr/>
                </a:tc>
                <a:tc>
                  <a:txBody>
                    <a:bodyPr/>
                    <a:lstStyle/>
                    <a:p>
                      <a:r>
                        <a:rPr lang="en-US" sz="1100" dirty="0"/>
                        <a:t>3 Nephi</a:t>
                      </a:r>
                      <a:r>
                        <a:rPr lang="en-US" sz="1100" baseline="0" dirty="0"/>
                        <a:t> 19:25</a:t>
                      </a:r>
                      <a:endParaRPr lang="en-US" sz="1100" dirty="0"/>
                    </a:p>
                  </a:txBody>
                  <a:tcPr/>
                </a:tc>
                <a:extLst>
                  <a:ext uri="{0D108BD9-81ED-4DB2-BD59-A6C34878D82A}">
                    <a16:rowId xmlns:a16="http://schemas.microsoft.com/office/drawing/2014/main" val="10007"/>
                  </a:ext>
                </a:extLst>
              </a:tr>
              <a:tr h="370840">
                <a:tc>
                  <a:txBody>
                    <a:bodyPr/>
                    <a:lstStyle/>
                    <a:p>
                      <a:r>
                        <a:rPr lang="en-US" sz="1100" dirty="0"/>
                        <a:t>It did seem unto them like a transfiguration</a:t>
                      </a:r>
                    </a:p>
                  </a:txBody>
                  <a:tcPr/>
                </a:tc>
                <a:tc>
                  <a:txBody>
                    <a:bodyPr/>
                    <a:lstStyle/>
                    <a:p>
                      <a:r>
                        <a:rPr lang="en-US" sz="1100" dirty="0"/>
                        <a:t>3 Nephi</a:t>
                      </a:r>
                      <a:r>
                        <a:rPr lang="en-US" sz="1100" baseline="0" dirty="0"/>
                        <a:t> 28:15</a:t>
                      </a:r>
                      <a:endParaRPr lang="en-US" sz="1100" dirty="0"/>
                    </a:p>
                  </a:txBody>
                  <a:tcPr/>
                </a:tc>
                <a:extLst>
                  <a:ext uri="{0D108BD9-81ED-4DB2-BD59-A6C34878D82A}">
                    <a16:rowId xmlns:a16="http://schemas.microsoft.com/office/drawing/2014/main" val="10008"/>
                  </a:ext>
                </a:extLst>
              </a:tr>
              <a:tr h="370840">
                <a:tc>
                  <a:txBody>
                    <a:bodyPr/>
                    <a:lstStyle/>
                    <a:p>
                      <a:r>
                        <a:rPr lang="en-US" sz="1100" dirty="0"/>
                        <a:t>No man has seen God in the flesh, except quickened by the Spirit</a:t>
                      </a:r>
                    </a:p>
                  </a:txBody>
                  <a:tcPr/>
                </a:tc>
                <a:tc>
                  <a:txBody>
                    <a:bodyPr/>
                    <a:lstStyle/>
                    <a:p>
                      <a:r>
                        <a:rPr lang="en-US" sz="1100" dirty="0"/>
                        <a:t>D&amp;C 67:10-12</a:t>
                      </a:r>
                    </a:p>
                  </a:txBody>
                  <a:tcPr/>
                </a:tc>
                <a:extLst>
                  <a:ext uri="{0D108BD9-81ED-4DB2-BD59-A6C34878D82A}">
                    <a16:rowId xmlns:a16="http://schemas.microsoft.com/office/drawing/2014/main" val="10009"/>
                  </a:ext>
                </a:extLst>
              </a:tr>
              <a:tr h="370840">
                <a:tc>
                  <a:txBody>
                    <a:bodyPr/>
                    <a:lstStyle/>
                    <a:p>
                      <a:r>
                        <a:rPr lang="en-US" sz="1100" dirty="0"/>
                        <a:t>By the power of the Spirit our eyes were opened</a:t>
                      </a:r>
                    </a:p>
                  </a:txBody>
                  <a:tcPr/>
                </a:tc>
                <a:tc>
                  <a:txBody>
                    <a:bodyPr/>
                    <a:lstStyle/>
                    <a:p>
                      <a:r>
                        <a:rPr lang="en-US" sz="1100" dirty="0"/>
                        <a:t>D&amp;C 76:12</a:t>
                      </a:r>
                    </a:p>
                  </a:txBody>
                  <a:tcPr/>
                </a:tc>
                <a:extLst>
                  <a:ext uri="{0D108BD9-81ED-4DB2-BD59-A6C34878D82A}">
                    <a16:rowId xmlns:a16="http://schemas.microsoft.com/office/drawing/2014/main" val="10010"/>
                  </a:ext>
                </a:extLst>
              </a:tr>
              <a:tr h="370840">
                <a:tc>
                  <a:txBody>
                    <a:bodyPr/>
                    <a:lstStyle/>
                    <a:p>
                      <a:r>
                        <a:rPr lang="en-US" sz="1100" dirty="0"/>
                        <a:t>The glory of God was upon Moses</a:t>
                      </a:r>
                    </a:p>
                  </a:txBody>
                  <a:tcPr/>
                </a:tc>
                <a:tc>
                  <a:txBody>
                    <a:bodyPr/>
                    <a:lstStyle/>
                    <a:p>
                      <a:r>
                        <a:rPr lang="en-US" sz="1100" dirty="0"/>
                        <a:t>Moses 1:2</a:t>
                      </a:r>
                    </a:p>
                  </a:txBody>
                  <a:tcPr/>
                </a:tc>
                <a:extLst>
                  <a:ext uri="{0D108BD9-81ED-4DB2-BD59-A6C34878D82A}">
                    <a16:rowId xmlns:a16="http://schemas.microsoft.com/office/drawing/2014/main" val="10011"/>
                  </a:ext>
                </a:extLst>
              </a:tr>
              <a:tr h="370840">
                <a:tc>
                  <a:txBody>
                    <a:bodyPr/>
                    <a:lstStyle/>
                    <a:p>
                      <a:r>
                        <a:rPr lang="en-US" sz="1100" dirty="0"/>
                        <a:t>I beheld the heavens open, and I was clothed upon with glory</a:t>
                      </a:r>
                    </a:p>
                  </a:txBody>
                  <a:tcPr/>
                </a:tc>
                <a:tc>
                  <a:txBody>
                    <a:bodyPr/>
                    <a:lstStyle/>
                    <a:p>
                      <a:r>
                        <a:rPr lang="en-US" sz="1100" dirty="0"/>
                        <a:t>Moses 7:3-4</a:t>
                      </a:r>
                    </a:p>
                  </a:txBody>
                  <a:tcPr/>
                </a:tc>
                <a:extLst>
                  <a:ext uri="{0D108BD9-81ED-4DB2-BD59-A6C34878D82A}">
                    <a16:rowId xmlns:a16="http://schemas.microsoft.com/office/drawing/2014/main" val="10012"/>
                  </a:ext>
                </a:extLst>
              </a:tr>
            </a:tbl>
          </a:graphicData>
        </a:graphic>
      </p:graphicFrame>
      <p:sp>
        <p:nvSpPr>
          <p:cNvPr id="8" name="TextBox 7"/>
          <p:cNvSpPr txBox="1"/>
          <p:nvPr/>
        </p:nvSpPr>
        <p:spPr>
          <a:xfrm>
            <a:off x="5710136" y="304477"/>
            <a:ext cx="6481864" cy="369332"/>
          </a:xfrm>
          <a:prstGeom prst="rect">
            <a:avLst/>
          </a:prstGeom>
          <a:noFill/>
        </p:spPr>
        <p:txBody>
          <a:bodyPr wrap="square" rtlCol="0">
            <a:spAutoFit/>
          </a:bodyPr>
          <a:lstStyle/>
          <a:p>
            <a:r>
              <a:rPr lang="en-US" dirty="0"/>
              <a:t>Transfigured Beings in the Scripture—The Guide to the Scriptures</a:t>
            </a:r>
          </a:p>
        </p:txBody>
      </p:sp>
      <p:sp>
        <p:nvSpPr>
          <p:cNvPr id="9" name="TextBox 8"/>
          <p:cNvSpPr txBox="1"/>
          <p:nvPr/>
        </p:nvSpPr>
        <p:spPr>
          <a:xfrm>
            <a:off x="0" y="1945851"/>
            <a:ext cx="4737370" cy="261610"/>
          </a:xfrm>
          <a:prstGeom prst="rect">
            <a:avLst/>
          </a:prstGeom>
          <a:noFill/>
        </p:spPr>
        <p:txBody>
          <a:bodyPr wrap="square" rtlCol="0">
            <a:spAutoFit/>
          </a:bodyPr>
          <a:lstStyle/>
          <a:p>
            <a:r>
              <a:rPr lang="en-US" sz="1100" dirty="0"/>
              <a:t>Source: </a:t>
            </a:r>
            <a:r>
              <a:rPr lang="en-US" sz="1100" i="1" dirty="0"/>
              <a:t>Horizontal Harmony of the Four Gospels </a:t>
            </a:r>
            <a:r>
              <a:rPr lang="en-US" sz="1100" dirty="0"/>
              <a:t>by Thomas M. Mumford</a:t>
            </a:r>
            <a:r>
              <a:rPr lang="en-US" sz="1100" i="1" dirty="0"/>
              <a:t> </a:t>
            </a:r>
            <a:endParaRPr lang="en-US" sz="1100" dirty="0"/>
          </a:p>
        </p:txBody>
      </p:sp>
      <p:sp>
        <p:nvSpPr>
          <p:cNvPr id="6" name="Rectangle 5"/>
          <p:cNvSpPr/>
          <p:nvPr/>
        </p:nvSpPr>
        <p:spPr>
          <a:xfrm>
            <a:off x="0" y="2349868"/>
            <a:ext cx="5291847" cy="1200329"/>
          </a:xfrm>
          <a:prstGeom prst="rect">
            <a:avLst/>
          </a:prstGeom>
          <a:ln>
            <a:solidFill>
              <a:schemeClr val="tx1"/>
            </a:solidFill>
          </a:ln>
        </p:spPr>
        <p:txBody>
          <a:bodyPr wrap="square">
            <a:spAutoFit/>
          </a:bodyPr>
          <a:lstStyle/>
          <a:p>
            <a:r>
              <a:rPr lang="en-US" sz="1200" b="1" dirty="0"/>
              <a:t>Working By Faith Matthew 17:20</a:t>
            </a:r>
          </a:p>
          <a:p>
            <a:r>
              <a:rPr lang="en-US" sz="1200" dirty="0"/>
              <a:t>"We ask, then, what are we to understand by a man's working by faith? We answer-we understand that when a man works by faith he works by mental exertion instead of physical force. It is by words, instead of exerting his physical powers, with which every being works when he works by faith." Joseph Smith </a:t>
            </a:r>
            <a:r>
              <a:rPr lang="en-US" sz="1200" i="1" dirty="0"/>
              <a:t>Lectures on Faith </a:t>
            </a:r>
            <a:r>
              <a:rPr lang="en-US" sz="1200" dirty="0"/>
              <a:t> 7:3</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5" name="TextBox 4"/>
          <p:cNvSpPr txBox="1"/>
          <p:nvPr/>
        </p:nvSpPr>
        <p:spPr>
          <a:xfrm>
            <a:off x="5165386" y="1157911"/>
            <a:ext cx="4640093" cy="707886"/>
          </a:xfrm>
          <a:prstGeom prst="rect">
            <a:avLst/>
          </a:prstGeom>
          <a:noFill/>
        </p:spPr>
        <p:txBody>
          <a:bodyPr wrap="square" rtlCol="0">
            <a:spAutoFit/>
          </a:bodyPr>
          <a:lstStyle/>
          <a:p>
            <a:pPr fontAlgn="base"/>
            <a:r>
              <a:rPr lang="en-US" sz="2000" dirty="0">
                <a:solidFill>
                  <a:srgbClr val="FFFF00"/>
                </a:solidFill>
              </a:rPr>
              <a:t>What does possessing a driver’s license authorize a person to do?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License To Drive</a:t>
            </a:r>
          </a:p>
        </p:txBody>
      </p:sp>
      <p:grpSp>
        <p:nvGrpSpPr>
          <p:cNvPr id="20" name="Group 19"/>
          <p:cNvGrpSpPr/>
          <p:nvPr/>
        </p:nvGrpSpPr>
        <p:grpSpPr>
          <a:xfrm>
            <a:off x="8638160" y="1770434"/>
            <a:ext cx="2616741" cy="2315183"/>
            <a:chOff x="3414408" y="1945532"/>
            <a:chExt cx="2616741" cy="2315183"/>
          </a:xfrm>
        </p:grpSpPr>
        <p:sp>
          <p:nvSpPr>
            <p:cNvPr id="19" name="Rectangle 18"/>
            <p:cNvSpPr/>
            <p:nvPr/>
          </p:nvSpPr>
          <p:spPr>
            <a:xfrm>
              <a:off x="3414408" y="1945532"/>
              <a:ext cx="2616741" cy="231518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792166" y="2214663"/>
              <a:ext cx="1828800" cy="1828801"/>
              <a:chOff x="990600" y="4267200"/>
              <a:chExt cx="1828800" cy="1828801"/>
            </a:xfrm>
          </p:grpSpPr>
          <p:pic>
            <p:nvPicPr>
              <p:cNvPr id="15" name="Picture 12" descr="https://cdn0.iconfinder.com/data/icons/vehicle/500/109-512.png"/>
              <p:cNvPicPr>
                <a:picLocks noChangeAspect="1" noChangeArrowheads="1"/>
              </p:cNvPicPr>
              <p:nvPr/>
            </p:nvPicPr>
            <p:blipFill>
              <a:blip r:embed="rId3" cstate="print"/>
              <a:srcRect/>
              <a:stretch>
                <a:fillRect/>
              </a:stretch>
            </p:blipFill>
            <p:spPr bwMode="auto">
              <a:xfrm>
                <a:off x="990600" y="4267200"/>
                <a:ext cx="1828800" cy="1828801"/>
              </a:xfrm>
              <a:prstGeom prst="rect">
                <a:avLst/>
              </a:prstGeom>
              <a:noFill/>
            </p:spPr>
          </p:pic>
          <p:sp>
            <p:nvSpPr>
              <p:cNvPr id="16" name="Oval 15"/>
              <p:cNvSpPr/>
              <p:nvPr/>
            </p:nvSpPr>
            <p:spPr>
              <a:xfrm>
                <a:off x="2370437" y="4839730"/>
                <a:ext cx="203887"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368378" y="5076568"/>
                <a:ext cx="203887"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18951" y="5350476"/>
                <a:ext cx="164757" cy="1585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291828" y="932234"/>
            <a:ext cx="4134256" cy="2667000"/>
            <a:chOff x="5719863" y="2634574"/>
            <a:chExt cx="4134256" cy="2667000"/>
          </a:xfrm>
        </p:grpSpPr>
        <p:sp>
          <p:nvSpPr>
            <p:cNvPr id="44" name="Rounded Rectangle 43"/>
            <p:cNvSpPr/>
            <p:nvPr/>
          </p:nvSpPr>
          <p:spPr>
            <a:xfrm>
              <a:off x="5719863" y="2645923"/>
              <a:ext cx="4085618" cy="2655651"/>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736077" y="2634574"/>
              <a:ext cx="4118042" cy="2667000"/>
              <a:chOff x="152400" y="533400"/>
              <a:chExt cx="4118042" cy="2667000"/>
            </a:xfrm>
          </p:grpSpPr>
          <p:pic>
            <p:nvPicPr>
              <p:cNvPr id="22" name="Picture 6" descr="http://cdn.history.com/sites/2/2013/11/arizona-navajo-tribal-park.jpg"/>
              <p:cNvPicPr>
                <a:picLocks noChangeAspect="1" noChangeArrowheads="1"/>
              </p:cNvPicPr>
              <p:nvPr/>
            </p:nvPicPr>
            <p:blipFill>
              <a:blip r:embed="rId4" cstate="print">
                <a:lum bright="40000"/>
              </a:blip>
              <a:srcRect t="57028" r="1103"/>
              <a:stretch>
                <a:fillRect/>
              </a:stretch>
            </p:blipFill>
            <p:spPr bwMode="auto">
              <a:xfrm>
                <a:off x="152400" y="533400"/>
                <a:ext cx="4038600" cy="685800"/>
              </a:xfrm>
              <a:prstGeom prst="roundRect">
                <a:avLst>
                  <a:gd name="adj" fmla="val 30216"/>
                </a:avLst>
              </a:prstGeom>
              <a:solidFill>
                <a:srgbClr val="FFFFFF">
                  <a:shade val="85000"/>
                </a:srgbClr>
              </a:solidFill>
              <a:ln>
                <a:noFill/>
              </a:ln>
              <a:effectLst>
                <a:reflection blurRad="12700" stA="38000" endPos="28000" dist="5000" dir="5400000" sy="-100000" algn="bl" rotWithShape="0"/>
              </a:effectLst>
            </p:spPr>
          </p:pic>
          <p:sp>
            <p:nvSpPr>
              <p:cNvPr id="23" name="Rounded Rectangle 22"/>
              <p:cNvSpPr/>
              <p:nvPr/>
            </p:nvSpPr>
            <p:spPr>
              <a:xfrm>
                <a:off x="152400" y="533400"/>
                <a:ext cx="4118042" cy="2667000"/>
              </a:xfrm>
              <a:prstGeom prst="roundRect">
                <a:avLst>
                  <a:gd name="adj" fmla="val 68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2400" y="1143000"/>
                <a:ext cx="40386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descr="http://america.schickhappens.net/images/AZ_seal.png"/>
              <p:cNvPicPr>
                <a:picLocks noChangeAspect="1" noChangeArrowheads="1"/>
              </p:cNvPicPr>
              <p:nvPr/>
            </p:nvPicPr>
            <p:blipFill>
              <a:blip r:embed="rId5" cstate="print">
                <a:lum bright="40000"/>
              </a:blip>
              <a:srcRect/>
              <a:stretch>
                <a:fillRect/>
              </a:stretch>
            </p:blipFill>
            <p:spPr bwMode="auto">
              <a:xfrm>
                <a:off x="2514600" y="1447800"/>
                <a:ext cx="1447800" cy="1447800"/>
              </a:xfrm>
              <a:prstGeom prst="rect">
                <a:avLst/>
              </a:prstGeom>
              <a:noFill/>
            </p:spPr>
          </p:pic>
          <p:grpSp>
            <p:nvGrpSpPr>
              <p:cNvPr id="26" name="Group 7"/>
              <p:cNvGrpSpPr/>
              <p:nvPr/>
            </p:nvGrpSpPr>
            <p:grpSpPr>
              <a:xfrm>
                <a:off x="304800" y="1295400"/>
                <a:ext cx="1186719" cy="1246832"/>
                <a:chOff x="9788487" y="1645175"/>
                <a:chExt cx="1543802" cy="1497425"/>
              </a:xfrm>
            </p:grpSpPr>
            <p:sp>
              <p:nvSpPr>
                <p:cNvPr id="32" name="Rectangle 3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55"/>
                <p:cNvGrpSpPr/>
                <p:nvPr/>
              </p:nvGrpSpPr>
              <p:grpSpPr>
                <a:xfrm>
                  <a:off x="10197726" y="1829362"/>
                  <a:ext cx="799917" cy="1303448"/>
                  <a:chOff x="4455643" y="2321799"/>
                  <a:chExt cx="1088409" cy="1850984"/>
                </a:xfrm>
                <a:solidFill>
                  <a:schemeClr val="tx2">
                    <a:lumMod val="20000"/>
                    <a:lumOff val="80000"/>
                  </a:schemeClr>
                </a:solidFill>
              </p:grpSpPr>
              <p:sp>
                <p:nvSpPr>
                  <p:cNvPr id="34" name="Wave 33"/>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Wave 34"/>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13"/>
                  <p:cNvSpPr/>
                  <p:nvPr/>
                </p:nvSpPr>
                <p:spPr>
                  <a:xfrm>
                    <a:off x="4515714" y="3546708"/>
                    <a:ext cx="990604"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xtBox 26"/>
              <p:cNvSpPr txBox="1"/>
              <p:nvPr/>
            </p:nvSpPr>
            <p:spPr>
              <a:xfrm>
                <a:off x="1524000" y="1295400"/>
                <a:ext cx="2743200" cy="338554"/>
              </a:xfrm>
              <a:prstGeom prst="rect">
                <a:avLst/>
              </a:prstGeom>
              <a:noFill/>
            </p:spPr>
            <p:txBody>
              <a:bodyPr wrap="square" rtlCol="0">
                <a:spAutoFit/>
              </a:bodyPr>
              <a:lstStyle/>
              <a:p>
                <a:pPr algn="ctr"/>
                <a:r>
                  <a:rPr lang="en-US" sz="1600" dirty="0">
                    <a:latin typeface="Engravers MT" pitchFamily="18" charset="0"/>
                  </a:rPr>
                  <a:t>DRIVER LICENSE</a:t>
                </a:r>
              </a:p>
            </p:txBody>
          </p:sp>
          <p:sp>
            <p:nvSpPr>
              <p:cNvPr id="28" name="TextBox 27"/>
              <p:cNvSpPr txBox="1"/>
              <p:nvPr/>
            </p:nvSpPr>
            <p:spPr>
              <a:xfrm>
                <a:off x="1600200" y="1676400"/>
                <a:ext cx="2514600" cy="1461939"/>
              </a:xfrm>
              <a:prstGeom prst="rect">
                <a:avLst/>
              </a:prstGeom>
              <a:noFill/>
            </p:spPr>
            <p:txBody>
              <a:bodyPr wrap="square" rtlCol="0">
                <a:spAutoFit/>
              </a:bodyPr>
              <a:lstStyle/>
              <a:p>
                <a:r>
                  <a:rPr lang="en-US" sz="1400" b="1" dirty="0"/>
                  <a:t>ID: 061 225 456B</a:t>
                </a:r>
              </a:p>
              <a:p>
                <a:r>
                  <a:rPr lang="en-US" sz="1100" b="1" dirty="0" err="1"/>
                  <a:t>Yolonda</a:t>
                </a:r>
                <a:r>
                  <a:rPr lang="en-US" sz="1100" b="1" dirty="0"/>
                  <a:t> Green</a:t>
                </a:r>
              </a:p>
              <a:p>
                <a:r>
                  <a:rPr lang="en-US" sz="1100" b="1" dirty="0"/>
                  <a:t>555 West 1</a:t>
                </a:r>
                <a:r>
                  <a:rPr lang="en-US" sz="1100" b="1" baseline="30000" dirty="0"/>
                  <a:t>st</a:t>
                </a:r>
                <a:r>
                  <a:rPr lang="en-US" sz="1100" b="1" dirty="0"/>
                  <a:t> St</a:t>
                </a:r>
              </a:p>
              <a:p>
                <a:r>
                  <a:rPr lang="en-US" sz="1100" b="1" dirty="0"/>
                  <a:t>Sierra Vista, AZ  85650</a:t>
                </a:r>
              </a:p>
              <a:p>
                <a:r>
                  <a:rPr lang="en-US" sz="1100" b="1" dirty="0"/>
                  <a:t>DOB: 23-09-55</a:t>
                </a:r>
              </a:p>
              <a:p>
                <a:endParaRPr lang="en-US" sz="1100" b="1" dirty="0"/>
              </a:p>
              <a:p>
                <a:r>
                  <a:rPr lang="en-US" sz="1000" b="1" dirty="0"/>
                  <a:t>SEX: F  EYES: BR HT:5.09</a:t>
                </a:r>
              </a:p>
              <a:p>
                <a:r>
                  <a:rPr lang="en-US" sz="1000" b="1" dirty="0"/>
                  <a:t>ISSUED: 06-10-2011 </a:t>
                </a:r>
                <a:r>
                  <a:rPr lang="en-US" sz="1000" b="1" dirty="0">
                    <a:solidFill>
                      <a:srgbClr val="FF0000"/>
                    </a:solidFill>
                  </a:rPr>
                  <a:t>EXPIRES: 06-10-2031</a:t>
                </a:r>
              </a:p>
            </p:txBody>
          </p:sp>
          <p:sp>
            <p:nvSpPr>
              <p:cNvPr id="29" name="TextBox 28"/>
              <p:cNvSpPr txBox="1"/>
              <p:nvPr/>
            </p:nvSpPr>
            <p:spPr>
              <a:xfrm>
                <a:off x="3200400" y="1676400"/>
                <a:ext cx="990600" cy="307777"/>
              </a:xfrm>
              <a:prstGeom prst="rect">
                <a:avLst/>
              </a:prstGeom>
              <a:noFill/>
            </p:spPr>
            <p:txBody>
              <a:bodyPr wrap="square" rtlCol="0">
                <a:spAutoFit/>
              </a:bodyPr>
              <a:lstStyle/>
              <a:p>
                <a:r>
                  <a:rPr lang="en-US" sz="1400" b="1" dirty="0">
                    <a:solidFill>
                      <a:schemeClr val="tx2">
                        <a:lumMod val="60000"/>
                        <a:lumOff val="40000"/>
                      </a:schemeClr>
                    </a:solidFill>
                  </a:rPr>
                  <a:t>CLASS C</a:t>
                </a:r>
              </a:p>
            </p:txBody>
          </p:sp>
          <p:sp>
            <p:nvSpPr>
              <p:cNvPr id="30" name="Freeform 29"/>
              <p:cNvSpPr/>
              <p:nvPr/>
            </p:nvSpPr>
            <p:spPr>
              <a:xfrm>
                <a:off x="609600" y="2590800"/>
                <a:ext cx="529219" cy="301038"/>
              </a:xfrm>
              <a:custGeom>
                <a:avLst/>
                <a:gdLst>
                  <a:gd name="connsiteX0" fmla="*/ 0 w 529219"/>
                  <a:gd name="connsiteY0" fmla="*/ 107092 h 301038"/>
                  <a:gd name="connsiteX1" fmla="*/ 24713 w 529219"/>
                  <a:gd name="connsiteY1" fmla="*/ 156519 h 301038"/>
                  <a:gd name="connsiteX2" fmla="*/ 41189 w 529219"/>
                  <a:gd name="connsiteY2" fmla="*/ 131806 h 301038"/>
                  <a:gd name="connsiteX3" fmla="*/ 49427 w 529219"/>
                  <a:gd name="connsiteY3" fmla="*/ 107092 h 301038"/>
                  <a:gd name="connsiteX4" fmla="*/ 57665 w 529219"/>
                  <a:gd name="connsiteY4" fmla="*/ 131806 h 301038"/>
                  <a:gd name="connsiteX5" fmla="*/ 65902 w 529219"/>
                  <a:gd name="connsiteY5" fmla="*/ 172995 h 301038"/>
                  <a:gd name="connsiteX6" fmla="*/ 57665 w 529219"/>
                  <a:gd name="connsiteY6" fmla="*/ 288325 h 301038"/>
                  <a:gd name="connsiteX7" fmla="*/ 16475 w 529219"/>
                  <a:gd name="connsiteY7" fmla="*/ 280087 h 301038"/>
                  <a:gd name="connsiteX8" fmla="*/ 24713 w 529219"/>
                  <a:gd name="connsiteY8" fmla="*/ 230660 h 301038"/>
                  <a:gd name="connsiteX9" fmla="*/ 41189 w 529219"/>
                  <a:gd name="connsiteY9" fmla="*/ 164757 h 301038"/>
                  <a:gd name="connsiteX10" fmla="*/ 74140 w 529219"/>
                  <a:gd name="connsiteY10" fmla="*/ 172995 h 301038"/>
                  <a:gd name="connsiteX11" fmla="*/ 82378 w 529219"/>
                  <a:gd name="connsiteY11" fmla="*/ 107092 h 301038"/>
                  <a:gd name="connsiteX12" fmla="*/ 57665 w 529219"/>
                  <a:gd name="connsiteY12" fmla="*/ 98854 h 301038"/>
                  <a:gd name="connsiteX13" fmla="*/ 115329 w 529219"/>
                  <a:gd name="connsiteY13" fmla="*/ 90617 h 301038"/>
                  <a:gd name="connsiteX14" fmla="*/ 123567 w 529219"/>
                  <a:gd name="connsiteY14" fmla="*/ 65903 h 301038"/>
                  <a:gd name="connsiteX15" fmla="*/ 131805 w 529219"/>
                  <a:gd name="connsiteY15" fmla="*/ 8238 h 301038"/>
                  <a:gd name="connsiteX16" fmla="*/ 156519 w 529219"/>
                  <a:gd name="connsiteY16" fmla="*/ 82379 h 301038"/>
                  <a:gd name="connsiteX17" fmla="*/ 164757 w 529219"/>
                  <a:gd name="connsiteY17" fmla="*/ 107092 h 301038"/>
                  <a:gd name="connsiteX18" fmla="*/ 181232 w 529219"/>
                  <a:gd name="connsiteY18" fmla="*/ 131806 h 301038"/>
                  <a:gd name="connsiteX19" fmla="*/ 189470 w 529219"/>
                  <a:gd name="connsiteY19" fmla="*/ 156519 h 301038"/>
                  <a:gd name="connsiteX20" fmla="*/ 214184 w 529219"/>
                  <a:gd name="connsiteY20" fmla="*/ 172995 h 301038"/>
                  <a:gd name="connsiteX21" fmla="*/ 222421 w 529219"/>
                  <a:gd name="connsiteY21" fmla="*/ 197708 h 301038"/>
                  <a:gd name="connsiteX22" fmla="*/ 214184 w 529219"/>
                  <a:gd name="connsiteY22" fmla="*/ 164757 h 301038"/>
                  <a:gd name="connsiteX23" fmla="*/ 197708 w 529219"/>
                  <a:gd name="connsiteY23" fmla="*/ 115330 h 301038"/>
                  <a:gd name="connsiteX24" fmla="*/ 230659 w 529219"/>
                  <a:gd name="connsiteY24" fmla="*/ 115330 h 301038"/>
                  <a:gd name="connsiteX25" fmla="*/ 280086 w 529219"/>
                  <a:gd name="connsiteY25" fmla="*/ 123568 h 301038"/>
                  <a:gd name="connsiteX26" fmla="*/ 304800 w 529219"/>
                  <a:gd name="connsiteY26" fmla="*/ 140044 h 301038"/>
                  <a:gd name="connsiteX27" fmla="*/ 329513 w 529219"/>
                  <a:gd name="connsiteY27" fmla="*/ 115330 h 301038"/>
                  <a:gd name="connsiteX28" fmla="*/ 362465 w 529219"/>
                  <a:gd name="connsiteY28" fmla="*/ 123568 h 301038"/>
                  <a:gd name="connsiteX29" fmla="*/ 378940 w 529219"/>
                  <a:gd name="connsiteY29" fmla="*/ 148281 h 301038"/>
                  <a:gd name="connsiteX30" fmla="*/ 403654 w 529219"/>
                  <a:gd name="connsiteY30" fmla="*/ 164757 h 301038"/>
                  <a:gd name="connsiteX31" fmla="*/ 428367 w 529219"/>
                  <a:gd name="connsiteY31" fmla="*/ 164757 h 301038"/>
                  <a:gd name="connsiteX32" fmla="*/ 453081 w 529219"/>
                  <a:gd name="connsiteY32" fmla="*/ 156519 h 301038"/>
                  <a:gd name="connsiteX33" fmla="*/ 461319 w 529219"/>
                  <a:gd name="connsiteY33" fmla="*/ 131806 h 301038"/>
                  <a:gd name="connsiteX34" fmla="*/ 477794 w 529219"/>
                  <a:gd name="connsiteY34" fmla="*/ 107092 h 301038"/>
                  <a:gd name="connsiteX35" fmla="*/ 486032 w 529219"/>
                  <a:gd name="connsiteY35" fmla="*/ 0 h 301038"/>
                  <a:gd name="connsiteX36" fmla="*/ 502508 w 529219"/>
                  <a:gd name="connsiteY36" fmla="*/ 82379 h 301038"/>
                  <a:gd name="connsiteX37" fmla="*/ 518984 w 529219"/>
                  <a:gd name="connsiteY37" fmla="*/ 107092 h 301038"/>
                  <a:gd name="connsiteX38" fmla="*/ 527221 w 529219"/>
                  <a:gd name="connsiteY38" fmla="*/ 164757 h 30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9219" h="301038">
                    <a:moveTo>
                      <a:pt x="0" y="107092"/>
                    </a:moveTo>
                    <a:cubicBezTo>
                      <a:pt x="2031" y="113185"/>
                      <a:pt x="14067" y="156519"/>
                      <a:pt x="24713" y="156519"/>
                    </a:cubicBezTo>
                    <a:cubicBezTo>
                      <a:pt x="34614" y="156519"/>
                      <a:pt x="35697" y="140044"/>
                      <a:pt x="41189" y="131806"/>
                    </a:cubicBezTo>
                    <a:cubicBezTo>
                      <a:pt x="43935" y="123568"/>
                      <a:pt x="40743" y="107092"/>
                      <a:pt x="49427" y="107092"/>
                    </a:cubicBezTo>
                    <a:cubicBezTo>
                      <a:pt x="58111" y="107092"/>
                      <a:pt x="55559" y="123382"/>
                      <a:pt x="57665" y="131806"/>
                    </a:cubicBezTo>
                    <a:cubicBezTo>
                      <a:pt x="61061" y="145390"/>
                      <a:pt x="63156" y="159265"/>
                      <a:pt x="65902" y="172995"/>
                    </a:cubicBezTo>
                    <a:cubicBezTo>
                      <a:pt x="63156" y="211438"/>
                      <a:pt x="73816" y="253331"/>
                      <a:pt x="57665" y="288325"/>
                    </a:cubicBezTo>
                    <a:cubicBezTo>
                      <a:pt x="51797" y="301038"/>
                      <a:pt x="23422" y="292244"/>
                      <a:pt x="16475" y="280087"/>
                    </a:cubicBezTo>
                    <a:cubicBezTo>
                      <a:pt x="8188" y="265585"/>
                      <a:pt x="21213" y="246992"/>
                      <a:pt x="24713" y="230660"/>
                    </a:cubicBezTo>
                    <a:cubicBezTo>
                      <a:pt x="29458" y="208519"/>
                      <a:pt x="41189" y="164757"/>
                      <a:pt x="41189" y="164757"/>
                    </a:cubicBezTo>
                    <a:cubicBezTo>
                      <a:pt x="52173" y="167503"/>
                      <a:pt x="63399" y="176575"/>
                      <a:pt x="74140" y="172995"/>
                    </a:cubicBezTo>
                    <a:cubicBezTo>
                      <a:pt x="100068" y="164352"/>
                      <a:pt x="90174" y="118787"/>
                      <a:pt x="82378" y="107092"/>
                    </a:cubicBezTo>
                    <a:cubicBezTo>
                      <a:pt x="77561" y="99867"/>
                      <a:pt x="65903" y="101600"/>
                      <a:pt x="57665" y="98854"/>
                    </a:cubicBezTo>
                    <a:cubicBezTo>
                      <a:pt x="76886" y="96108"/>
                      <a:pt x="97962" y="99300"/>
                      <a:pt x="115329" y="90617"/>
                    </a:cubicBezTo>
                    <a:cubicBezTo>
                      <a:pt x="123096" y="86734"/>
                      <a:pt x="121864" y="74418"/>
                      <a:pt x="123567" y="65903"/>
                    </a:cubicBezTo>
                    <a:cubicBezTo>
                      <a:pt x="127375" y="46863"/>
                      <a:pt x="129059" y="27460"/>
                      <a:pt x="131805" y="8238"/>
                    </a:cubicBezTo>
                    <a:lnTo>
                      <a:pt x="156519" y="82379"/>
                    </a:lnTo>
                    <a:cubicBezTo>
                      <a:pt x="159265" y="90617"/>
                      <a:pt x="159941" y="99867"/>
                      <a:pt x="164757" y="107092"/>
                    </a:cubicBezTo>
                    <a:cubicBezTo>
                      <a:pt x="170249" y="115330"/>
                      <a:pt x="176804" y="122951"/>
                      <a:pt x="181232" y="131806"/>
                    </a:cubicBezTo>
                    <a:cubicBezTo>
                      <a:pt x="185115" y="139573"/>
                      <a:pt x="184046" y="149739"/>
                      <a:pt x="189470" y="156519"/>
                    </a:cubicBezTo>
                    <a:cubicBezTo>
                      <a:pt x="195655" y="164250"/>
                      <a:pt x="205946" y="167503"/>
                      <a:pt x="214184" y="172995"/>
                    </a:cubicBezTo>
                    <a:cubicBezTo>
                      <a:pt x="216930" y="181233"/>
                      <a:pt x="222421" y="206391"/>
                      <a:pt x="222421" y="197708"/>
                    </a:cubicBezTo>
                    <a:cubicBezTo>
                      <a:pt x="222421" y="186386"/>
                      <a:pt x="217437" y="175601"/>
                      <a:pt x="214184" y="164757"/>
                    </a:cubicBezTo>
                    <a:cubicBezTo>
                      <a:pt x="209194" y="148122"/>
                      <a:pt x="197708" y="115330"/>
                      <a:pt x="197708" y="115330"/>
                    </a:cubicBezTo>
                    <a:cubicBezTo>
                      <a:pt x="141873" y="133942"/>
                      <a:pt x="192796" y="115330"/>
                      <a:pt x="230659" y="115330"/>
                    </a:cubicBezTo>
                    <a:cubicBezTo>
                      <a:pt x="247362" y="115330"/>
                      <a:pt x="263610" y="120822"/>
                      <a:pt x="280086" y="123568"/>
                    </a:cubicBezTo>
                    <a:cubicBezTo>
                      <a:pt x="288324" y="129060"/>
                      <a:pt x="297799" y="133043"/>
                      <a:pt x="304800" y="140044"/>
                    </a:cubicBezTo>
                    <a:cubicBezTo>
                      <a:pt x="332379" y="167623"/>
                      <a:pt x="316545" y="193135"/>
                      <a:pt x="329513" y="115330"/>
                    </a:cubicBezTo>
                    <a:cubicBezTo>
                      <a:pt x="340497" y="118076"/>
                      <a:pt x="353044" y="117288"/>
                      <a:pt x="362465" y="123568"/>
                    </a:cubicBezTo>
                    <a:cubicBezTo>
                      <a:pt x="370703" y="129060"/>
                      <a:pt x="371939" y="141280"/>
                      <a:pt x="378940" y="148281"/>
                    </a:cubicBezTo>
                    <a:cubicBezTo>
                      <a:pt x="385941" y="155282"/>
                      <a:pt x="395416" y="159265"/>
                      <a:pt x="403654" y="164757"/>
                    </a:cubicBezTo>
                    <a:cubicBezTo>
                      <a:pt x="441148" y="108515"/>
                      <a:pt x="402788" y="151968"/>
                      <a:pt x="428367" y="164757"/>
                    </a:cubicBezTo>
                    <a:cubicBezTo>
                      <a:pt x="436134" y="168640"/>
                      <a:pt x="444843" y="159265"/>
                      <a:pt x="453081" y="156519"/>
                    </a:cubicBezTo>
                    <a:cubicBezTo>
                      <a:pt x="455827" y="148281"/>
                      <a:pt x="457436" y="139573"/>
                      <a:pt x="461319" y="131806"/>
                    </a:cubicBezTo>
                    <a:cubicBezTo>
                      <a:pt x="465747" y="122951"/>
                      <a:pt x="475969" y="116823"/>
                      <a:pt x="477794" y="107092"/>
                    </a:cubicBezTo>
                    <a:cubicBezTo>
                      <a:pt x="484392" y="71902"/>
                      <a:pt x="483286" y="35697"/>
                      <a:pt x="486032" y="0"/>
                    </a:cubicBezTo>
                    <a:cubicBezTo>
                      <a:pt x="487890" y="11150"/>
                      <a:pt x="495805" y="66739"/>
                      <a:pt x="502508" y="82379"/>
                    </a:cubicBezTo>
                    <a:cubicBezTo>
                      <a:pt x="506408" y="91479"/>
                      <a:pt x="513492" y="98854"/>
                      <a:pt x="518984" y="107092"/>
                    </a:cubicBezTo>
                    <a:cubicBezTo>
                      <a:pt x="529219" y="148036"/>
                      <a:pt x="527221" y="128722"/>
                      <a:pt x="527221" y="16475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304800" y="609600"/>
                <a:ext cx="3886200" cy="461665"/>
              </a:xfrm>
              <a:prstGeom prst="rect">
                <a:avLst/>
              </a:prstGeom>
              <a:noFill/>
            </p:spPr>
            <p:txBody>
              <a:bodyPr wrap="square" rtlCol="0">
                <a:spAutoFit/>
              </a:bodyPr>
              <a:lstStyle/>
              <a:p>
                <a:pPr algn="ctr"/>
                <a:r>
                  <a:rPr lang="en-US" sz="2400" dirty="0">
                    <a:ln>
                      <a:solidFill>
                        <a:schemeClr val="accent6">
                          <a:lumMod val="75000"/>
                        </a:schemeClr>
                      </a:solidFill>
                    </a:ln>
                    <a:solidFill>
                      <a:srgbClr val="FF0000"/>
                    </a:solidFill>
                    <a:latin typeface="Engravers MT" pitchFamily="18" charset="0"/>
                  </a:rPr>
                  <a:t>Arizona State</a:t>
                </a:r>
              </a:p>
            </p:txBody>
          </p:sp>
        </p:grpSp>
      </p:grpSp>
      <p:sp>
        <p:nvSpPr>
          <p:cNvPr id="46" name="Rectangle 45"/>
          <p:cNvSpPr/>
          <p:nvPr/>
        </p:nvSpPr>
        <p:spPr>
          <a:xfrm>
            <a:off x="5291846" y="2366533"/>
            <a:ext cx="3025302" cy="1323439"/>
          </a:xfrm>
          <a:prstGeom prst="rect">
            <a:avLst/>
          </a:prstGeom>
        </p:spPr>
        <p:txBody>
          <a:bodyPr wrap="square">
            <a:spAutoFit/>
          </a:bodyPr>
          <a:lstStyle/>
          <a:p>
            <a:pPr fontAlgn="base"/>
            <a:r>
              <a:rPr lang="en-US" sz="2000" dirty="0">
                <a:solidFill>
                  <a:srgbClr val="FFFF00"/>
                </a:solidFill>
              </a:rPr>
              <a:t>Why is it important to have access to car keys in addition to having a driver’s license?</a:t>
            </a:r>
          </a:p>
        </p:txBody>
      </p:sp>
      <p:sp>
        <p:nvSpPr>
          <p:cNvPr id="47" name="Rectangle 46"/>
          <p:cNvSpPr/>
          <p:nvPr/>
        </p:nvSpPr>
        <p:spPr>
          <a:xfrm>
            <a:off x="333983" y="4567775"/>
            <a:ext cx="6096000" cy="1754326"/>
          </a:xfrm>
          <a:prstGeom prst="rect">
            <a:avLst/>
          </a:prstGeom>
        </p:spPr>
        <p:txBody>
          <a:bodyPr>
            <a:spAutoFit/>
          </a:bodyPr>
          <a:lstStyle/>
          <a:p>
            <a:r>
              <a:rPr lang="en-US" dirty="0">
                <a:solidFill>
                  <a:schemeClr val="bg1"/>
                </a:solidFill>
              </a:rPr>
              <a:t>Just as those who hold driver’s licenses are authorized to drive, many men hold the authority of the priesthood. </a:t>
            </a:r>
          </a:p>
          <a:p>
            <a:endParaRPr lang="en-US" dirty="0">
              <a:solidFill>
                <a:schemeClr val="bg1"/>
              </a:solidFill>
            </a:endParaRPr>
          </a:p>
          <a:p>
            <a:r>
              <a:rPr lang="en-US" dirty="0">
                <a:solidFill>
                  <a:schemeClr val="bg1"/>
                </a:solidFill>
              </a:rPr>
              <a:t>But just as car keys enable a driver to operate only a particular vehicle, priesthood keys authorize an individual to operate or direct the work of God within a particular sphere.</a:t>
            </a:r>
          </a:p>
        </p:txBody>
      </p:sp>
      <p:sp>
        <p:nvSpPr>
          <p:cNvPr id="48" name="Rectangle 47"/>
          <p:cNvSpPr/>
          <p:nvPr/>
        </p:nvSpPr>
        <p:spPr>
          <a:xfrm>
            <a:off x="8735437" y="5031912"/>
            <a:ext cx="3122579" cy="1200329"/>
          </a:xfrm>
          <a:prstGeom prst="rect">
            <a:avLst/>
          </a:prstGeom>
        </p:spPr>
        <p:txBody>
          <a:bodyPr wrap="square">
            <a:spAutoFit/>
          </a:bodyPr>
          <a:lstStyle/>
          <a:p>
            <a:r>
              <a:rPr lang="en-US" dirty="0">
                <a:solidFill>
                  <a:schemeClr val="bg1"/>
                </a:solidFill>
              </a:rPr>
              <a:t>The President of the Church holds and uses priesthood keys to preside over and direct all of the Lord’s work upon the earth.</a:t>
            </a:r>
          </a:p>
        </p:txBody>
      </p:sp>
      <p:pic>
        <p:nvPicPr>
          <p:cNvPr id="49" name="Picture 48" descr="President monson1.jpg"/>
          <p:cNvPicPr>
            <a:picLocks noChangeAspect="1"/>
          </p:cNvPicPr>
          <p:nvPr/>
        </p:nvPicPr>
        <p:blipFill>
          <a:blip r:embed="rId6" cstate="print"/>
          <a:stretch>
            <a:fillRect/>
          </a:stretch>
        </p:blipFill>
        <p:spPr>
          <a:xfrm>
            <a:off x="7095880" y="4763818"/>
            <a:ext cx="1455847" cy="1928813"/>
          </a:xfrm>
          <a:prstGeom prst="rect">
            <a:avLst/>
          </a:prstGeom>
        </p:spPr>
      </p:pic>
      <p:sp>
        <p:nvSpPr>
          <p:cNvPr id="50" name="TextBox 49"/>
          <p:cNvSpPr txBox="1"/>
          <p:nvPr/>
        </p:nvSpPr>
        <p:spPr>
          <a:xfrm>
            <a:off x="5807412" y="4082374"/>
            <a:ext cx="6702358"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License To Preside</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56425" y="732289"/>
            <a:ext cx="8648521"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Peter</a:t>
            </a:r>
            <a:r>
              <a:rPr kumimoji="0" lang="en-US" sz="1000" b="0" i="0" u="none" strike="noStrike" cap="none" normalizeH="0" baseline="0" dirty="0">
                <a:ln>
                  <a:noFill/>
                </a:ln>
                <a:solidFill>
                  <a:srgbClr val="000000"/>
                </a:solidFill>
                <a:effectLst/>
                <a:latin typeface="Courier New" pitchFamily="49" charset="0"/>
                <a:cs typeface="Courier New" pitchFamily="49" charset="0"/>
              </a:rPr>
              <a:t>, James, and John</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Joseph Smith</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99"/>
                </a:solidFill>
                <a:effectLst/>
                <a:latin typeface="Courier New" pitchFamily="49" charset="0"/>
                <a:cs typeface="Courier New" pitchFamily="49" charset="0"/>
              </a:rPr>
              <a:t>May 1829</a:t>
            </a:r>
            <a:r>
              <a:rPr kumimoji="0" lang="en-US" sz="1000" b="0"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The Three Witnesses</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99"/>
                </a:solidFill>
                <a:effectLst/>
                <a:latin typeface="Courier New" pitchFamily="49" charset="0"/>
                <a:cs typeface="Courier New" pitchFamily="49" charset="0"/>
              </a:rPr>
              <a:t>14 Feb 1835</a:t>
            </a:r>
            <a:r>
              <a:rPr kumimoji="0" lang="en-US" sz="1000" b="0"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_____________________|______________________</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993366"/>
                </a:solidFill>
                <a:effectLst/>
                <a:latin typeface="Courier New" pitchFamily="49" charset="0"/>
                <a:cs typeface="Courier New" pitchFamily="49" charset="0"/>
              </a:rPr>
              <a:t>                          </a:t>
            </a:r>
            <a:r>
              <a:rPr kumimoji="0" lang="en-US" sz="1000" b="0" i="0" u="none" strike="noStrike" cap="none" normalizeH="0" baseline="0" dirty="0">
                <a:ln>
                  <a:noFill/>
                </a:ln>
                <a:solidFill>
                  <a:srgbClr val="000000"/>
                </a:solidFill>
                <a:effectLst/>
                <a:latin typeface="Courier New" pitchFamily="49" charset="0"/>
                <a:cs typeface="Courier New" pitchFamily="49" charset="0"/>
              </a:rPr>
              <a:t>Heber C Kimball</a:t>
            </a:r>
            <a:r>
              <a:rPr kumimoji="0" lang="en-US" sz="1000" b="0" i="0" u="none" strike="noStrike" cap="none" normalizeH="0" baseline="0" dirty="0">
                <a:ln>
                  <a:noFill/>
                </a:ln>
                <a:solidFill>
                  <a:srgbClr val="993366"/>
                </a:solidFill>
                <a:effectLst/>
                <a:latin typeface="Courier New" pitchFamily="49" charset="0"/>
                <a:cs typeface="Courier New" pitchFamily="49" charset="0"/>
              </a:rPr>
              <a:t>                               Brigham Young</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14 Feb 1835</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14 Feb 1835</a:t>
            </a:r>
            <a:r>
              <a:rPr kumimoji="0" lang="en-US" sz="1000" b="0"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______|______     _________________________________|________________</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             |   |              |                  |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993366"/>
                </a:solidFill>
                <a:effectLst/>
                <a:latin typeface="Courier New" pitchFamily="49" charset="0"/>
                <a:cs typeface="Courier New" pitchFamily="49" charset="0"/>
              </a:rPr>
              <a:t>                    Lorenzo Snow</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John Taylor</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err="1">
                <a:ln>
                  <a:noFill/>
                </a:ln>
                <a:solidFill>
                  <a:srgbClr val="993366"/>
                </a:solidFill>
                <a:effectLst/>
                <a:latin typeface="Courier New" pitchFamily="49" charset="0"/>
                <a:cs typeface="Courier New" pitchFamily="49" charset="0"/>
              </a:rPr>
              <a:t>Wilford</a:t>
            </a:r>
            <a:r>
              <a:rPr kumimoji="0" lang="en-US" sz="1000" b="0" i="0" u="none" strike="noStrike" cap="none" normalizeH="0" baseline="0" dirty="0">
                <a:ln>
                  <a:noFill/>
                </a:ln>
                <a:solidFill>
                  <a:srgbClr val="993366"/>
                </a:solidFill>
                <a:effectLst/>
                <a:latin typeface="Courier New" pitchFamily="49" charset="0"/>
                <a:cs typeface="Courier New" pitchFamily="49" charset="0"/>
              </a:rPr>
              <a:t> Woodruff</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Joseph F Smith</a:t>
            </a:r>
            <a:r>
              <a:rPr kumimoji="0" lang="en-US" sz="1000" b="0" i="0" u="none" strike="noStrike" cap="none" normalizeH="0" baseline="0" dirty="0">
                <a:ln>
                  <a:noFill/>
                </a:ln>
                <a:solidFill>
                  <a:srgbClr val="000000"/>
                </a:solidFill>
                <a:effectLst/>
                <a:latin typeface="Courier New" pitchFamily="49" charset="0"/>
                <a:cs typeface="Courier New" pitchFamily="49" charset="0"/>
              </a:rPr>
              <a:t>    George Q Cannon</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12 Feb 1849</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19 Dec 1838</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26 Apr 1839</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01 Jul 1866</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26 Aug 1860</a:t>
            </a:r>
            <a:r>
              <a:rPr kumimoji="0" lang="en-US" sz="1000" b="0"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1" i="0" u="none" strike="noStrike" cap="none" normalizeH="0" baseline="0" dirty="0">
                <a:ln>
                  <a:noFill/>
                </a:ln>
                <a:solidFill>
                  <a:srgbClr val="000000"/>
                </a:solidFill>
                <a:effectLst/>
                <a:latin typeface="Courier New" pitchFamily="49" charset="0"/>
                <a:cs typeface="Courier New" pitchFamily="49"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_________________________________________|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                  |                   |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993366"/>
                </a:solidFill>
                <a:effectLst/>
                <a:latin typeface="Courier New" pitchFamily="49" charset="0"/>
                <a:cs typeface="Courier New" pitchFamily="49" charset="0"/>
              </a:rPr>
              <a:t>                           George Albert Smith</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David O McKay</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Joseph Fielding Smith</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Heber J Grant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08 Oct 1903</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09 Apr 1906</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07 Apr 1910</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16 Oct 1882</a:t>
            </a:r>
            <a:r>
              <a:rPr kumimoji="0" lang="en-US" sz="1000" b="0" i="0" u="none" strike="noStrike" cap="none" normalizeH="0" baseline="0" dirty="0">
                <a:ln>
                  <a:noFill/>
                </a:ln>
                <a:solidFill>
                  <a:srgbClr val="000000"/>
                </a:solidFill>
                <a:effectLst/>
                <a:latin typeface="Courier New" pitchFamily="49" charset="0"/>
                <a:cs typeface="Courier New" pitchFamily="49"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                   |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            </a:t>
            </a:r>
            <a:r>
              <a:rPr kumimoji="0" lang="en-US" sz="1000" b="0" i="0" u="none" strike="noStrike" cap="none" normalizeH="0" baseline="0" dirty="0">
                <a:ln>
                  <a:noFill/>
                </a:ln>
                <a:solidFill>
                  <a:srgbClr val="800080"/>
                </a:solidFill>
                <a:effectLst/>
                <a:latin typeface="Courier New" pitchFamily="49" charset="0"/>
                <a:cs typeface="Courier New" pitchFamily="49" charset="0"/>
              </a:rPr>
              <a:t>Thomas S Monson</a:t>
            </a:r>
            <a:r>
              <a:rPr kumimoji="0" lang="en-US" sz="1000" b="1" i="0" u="none" strike="noStrike" cap="none" normalizeH="0" baseline="0" dirty="0">
                <a:ln>
                  <a:noFill/>
                </a:ln>
                <a:solidFill>
                  <a:srgbClr val="000000"/>
                </a:solidFill>
                <a:effectLst/>
                <a:latin typeface="Courier New" pitchFamily="49" charset="0"/>
                <a:cs typeface="Courier New" pitchFamily="49"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             </a:t>
            </a:r>
            <a:r>
              <a:rPr kumimoji="0" lang="en-US" sz="1000" b="0" i="0" u="none" strike="noStrike" cap="none" normalizeH="0" baseline="0" dirty="0">
                <a:ln>
                  <a:noFill/>
                </a:ln>
                <a:solidFill>
                  <a:srgbClr val="000000"/>
                </a:solidFill>
                <a:effectLst/>
                <a:latin typeface="Courier New" pitchFamily="49" charset="0"/>
                <a:cs typeface="Courier New" pitchFamily="49" charset="0"/>
              </a:rPr>
              <a:t>(</a:t>
            </a:r>
            <a:r>
              <a:rPr kumimoji="0" lang="en-US" sz="1000" b="0" i="0" u="none" strike="noStrike" cap="none" normalizeH="0" baseline="0" dirty="0">
                <a:ln>
                  <a:noFill/>
                </a:ln>
                <a:solidFill>
                  <a:srgbClr val="333399"/>
                </a:solidFill>
                <a:effectLst/>
                <a:latin typeface="Courier New" pitchFamily="49" charset="0"/>
                <a:cs typeface="Courier New" pitchFamily="49" charset="0"/>
              </a:rPr>
              <a:t>10 Oct 1963</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________________________________|         ______________________________|____</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urier New" pitchFamily="49" charset="0"/>
                <a:cs typeface="Courier New" pitchFamily="49" charset="0"/>
              </a:rPr>
              <a:t>                      |                    |                    |                 |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993366"/>
                </a:solidFill>
                <a:effectLst/>
                <a:latin typeface="Courier New" pitchFamily="49" charset="0"/>
                <a:cs typeface="Courier New" pitchFamily="49" charset="0"/>
              </a:rPr>
              <a:t>               Howard W Hunter</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Gordon B Hinckley</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Harold B Lee </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Spencer W Kimball</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993366"/>
                </a:solidFill>
                <a:effectLst/>
                <a:latin typeface="Courier New" pitchFamily="49" charset="0"/>
                <a:cs typeface="Courier New" pitchFamily="49" charset="0"/>
              </a:rPr>
              <a:t>Ezra Taft Benson</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15 Oct 1959</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05 Oct 1961</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10 Apr 1941</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07 Oct 1943</a:t>
            </a:r>
            <a:r>
              <a:rPr kumimoji="0" lang="en-US" sz="1000" b="0" i="0" u="none" strike="noStrike" cap="none" normalizeH="0" baseline="0" dirty="0">
                <a:ln>
                  <a:noFill/>
                </a:ln>
                <a:solidFill>
                  <a:srgbClr val="000000"/>
                </a:solidFill>
                <a:effectLst/>
                <a:latin typeface="Courier New" pitchFamily="49" charset="0"/>
                <a:cs typeface="Courier New" pitchFamily="49" charset="0"/>
              </a:rPr>
              <a:t>)      (</a:t>
            </a:r>
            <a:r>
              <a:rPr kumimoji="0" lang="en-US" sz="1000" b="0" i="0" u="none" strike="noStrike" cap="none" normalizeH="0" baseline="0" dirty="0">
                <a:ln>
                  <a:noFill/>
                </a:ln>
                <a:solidFill>
                  <a:srgbClr val="3366CC"/>
                </a:solidFill>
                <a:effectLst/>
                <a:latin typeface="Courier New" pitchFamily="49" charset="0"/>
                <a:cs typeface="Courier New" pitchFamily="49" charset="0"/>
              </a:rPr>
              <a:t>07 Oct 1943</a:t>
            </a:r>
            <a:r>
              <a:rPr kumimoji="0" lang="en-US" sz="1000" b="0" i="0" u="none" strike="noStrike" cap="none" normalizeH="0" baseline="0" dirty="0">
                <a:ln>
                  <a:noFill/>
                </a:ln>
                <a:solidFill>
                  <a:srgbClr val="000000"/>
                </a:solidFill>
                <a:effectLst/>
                <a:latin typeface="Courier New" pitchFamily="49" charset="0"/>
                <a:cs typeface="Courier New" pitchFamily="49"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TextBox 2"/>
          <p:cNvSpPr txBox="1"/>
          <p:nvPr/>
        </p:nvSpPr>
        <p:spPr>
          <a:xfrm>
            <a:off x="5272391" y="330741"/>
            <a:ext cx="1303506" cy="369332"/>
          </a:xfrm>
          <a:prstGeom prst="rect">
            <a:avLst/>
          </a:prstGeom>
          <a:noFill/>
        </p:spPr>
        <p:txBody>
          <a:bodyPr wrap="square" rtlCol="0">
            <a:spAutoFit/>
          </a:bodyPr>
          <a:lstStyle/>
          <a:p>
            <a:r>
              <a:rPr lang="en-US" dirty="0"/>
              <a:t>Jesus Christ</a:t>
            </a:r>
          </a:p>
        </p:txBody>
      </p:sp>
      <p:cxnSp>
        <p:nvCxnSpPr>
          <p:cNvPr id="5" name="Straight Connector 4"/>
          <p:cNvCxnSpPr>
            <a:stCxn id="2" idx="0"/>
          </p:cNvCxnSpPr>
          <p:nvPr/>
        </p:nvCxnSpPr>
        <p:spPr>
          <a:xfrm>
            <a:off x="5880686" y="732289"/>
            <a:ext cx="4548" cy="221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488668"/>
            <a:ext cx="3834255" cy="369332"/>
          </a:xfrm>
          <a:prstGeom prst="rect">
            <a:avLst/>
          </a:prstGeom>
        </p:spPr>
        <p:txBody>
          <a:bodyPr wrap="none">
            <a:spAutoFit/>
          </a:bodyPr>
          <a:lstStyle/>
          <a:p>
            <a:r>
              <a:rPr lang="en-US" dirty="0"/>
              <a:t>http://www.ldsfacts.net/propht12.htm</a:t>
            </a:r>
          </a:p>
        </p:txBody>
      </p:sp>
      <p:sp>
        <p:nvSpPr>
          <p:cNvPr id="15" name="TextBox 14"/>
          <p:cNvSpPr txBox="1"/>
          <p:nvPr/>
        </p:nvSpPr>
        <p:spPr>
          <a:xfrm>
            <a:off x="706876" y="366409"/>
            <a:ext cx="1303506" cy="369332"/>
          </a:xfrm>
          <a:prstGeom prst="rect">
            <a:avLst/>
          </a:prstGeom>
          <a:noFill/>
        </p:spPr>
        <p:txBody>
          <a:bodyPr wrap="square" rtlCol="0">
            <a:spAutoFit/>
          </a:bodyPr>
          <a:lstStyle/>
          <a:p>
            <a:r>
              <a:rPr lang="en-US" dirty="0"/>
              <a:t>D&amp;C 27:12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5047536"/>
          </a:xfrm>
          <a:prstGeom prst="rect">
            <a:avLst/>
          </a:prstGeom>
          <a:ln>
            <a:solidFill>
              <a:schemeClr val="tx1"/>
            </a:solidFill>
          </a:ln>
        </p:spPr>
        <p:txBody>
          <a:bodyPr wrap="square">
            <a:spAutoFit/>
          </a:bodyPr>
          <a:lstStyle/>
          <a:p>
            <a:pPr fontAlgn="base"/>
            <a:r>
              <a:rPr lang="en-US" sz="1400" b="1" dirty="0"/>
              <a:t>Mount of Transfiguration Summary: Matthew 17:</a:t>
            </a:r>
          </a:p>
          <a:p>
            <a:pPr fontAlgn="base"/>
            <a:endParaRPr lang="en-US" sz="1400" dirty="0"/>
          </a:p>
          <a:p>
            <a:pPr fontAlgn="base"/>
            <a:r>
              <a:rPr lang="en-US" sz="1400" dirty="0"/>
              <a:t>“(1) Jesus singled out Peter, James, and John from the rest of the Twelve; took them upon an unnamed mountain; there he was transfigured before them, and they beheld his glory. … [Peter] said they ‘were eyewitnesses of his majesty.’ (2 Pet. 1:16.)</a:t>
            </a:r>
          </a:p>
          <a:p>
            <a:pPr fontAlgn="base"/>
            <a:r>
              <a:rPr lang="en-US" sz="1400" dirty="0"/>
              <a:t>“(2) Peter, James, and John, were themselves ‘transfigured before him’ [</a:t>
            </a:r>
            <a:r>
              <a:rPr lang="en-US" sz="1400" i="1" dirty="0"/>
              <a:t>Teachings of Presidents of the Church: Joseph Smith</a:t>
            </a:r>
            <a:r>
              <a:rPr lang="en-US" sz="1400" dirty="0"/>
              <a:t>(2007), 105], … thus enabling them to entertain angels, see visions and comprehend the things of God. …</a:t>
            </a:r>
          </a:p>
          <a:p>
            <a:pPr fontAlgn="base"/>
            <a:r>
              <a:rPr lang="en-US" sz="1400" dirty="0"/>
              <a:t>“(3) Moses and Elijah—two ancient prophets who were translated and taken to heaven without tasting death, so they could return with tangible bodies on this very occasion, an occasion preceding the day of resurrection—appeared on the mountain; and they and Jesus gave the keys of the kingdom to Peter, James, and John [see </a:t>
            </a:r>
            <a:r>
              <a:rPr lang="en-US" sz="1400" i="1" dirty="0"/>
              <a:t>Teachings: Joseph Smith,</a:t>
            </a:r>
            <a:r>
              <a:rPr lang="en-US" sz="1400" dirty="0"/>
              <a:t> 105].</a:t>
            </a:r>
          </a:p>
          <a:p>
            <a:pPr fontAlgn="base"/>
            <a:r>
              <a:rPr lang="en-US" sz="1400" dirty="0"/>
              <a:t>“(4) John the Baptist, previously beheaded by Herod, apparently was also present. …</a:t>
            </a:r>
          </a:p>
          <a:p>
            <a:pPr fontAlgn="base"/>
            <a:r>
              <a:rPr lang="en-US" sz="1400" dirty="0"/>
              <a:t>“(5) Peter, James, and John saw in vision the transfiguration of the earth, that is, they saw it renewed and returned to its paradisiacal state—an event that is to take place at the Second Coming when the millennial era is ushered in. [D&amp;C 63:20–21.]</a:t>
            </a:r>
          </a:p>
          <a:p>
            <a:pPr fontAlgn="base"/>
            <a:r>
              <a:rPr lang="en-US" sz="1400" dirty="0"/>
              <a:t>“(6) It appears that Peter, James, and John received their own endowments while on the mountain. [See Joseph Fielding Smith, </a:t>
            </a:r>
            <a:r>
              <a:rPr lang="en-US" sz="1400" i="1" dirty="0"/>
              <a:t>Doctrines of Salvation,</a:t>
            </a:r>
            <a:r>
              <a:rPr lang="en-US" sz="1400" dirty="0"/>
              <a:t> comp. Bruce R. McConkie, 3 vols. (1954–56), 2:165.] … It also appears that it was while on the mount that they received the more sure word of prophecy, it then being revealed to them that they were sealed up unto eternal life. (2 Pet. 1:16–19; D&amp;C 131:5.)</a:t>
            </a:r>
          </a:p>
          <a:p>
            <a:pPr fontAlgn="base"/>
            <a:r>
              <a:rPr lang="en-US" sz="1400" dirty="0"/>
              <a:t>“(7) Apparently Jesus himself was strengthened and encouraged by Moses and Elijah so as to be prepared for the infinite sufferings and agony ahead of him in connection with working out the infinite and eternal atonement. [See James E. Talmage, </a:t>
            </a:r>
            <a:r>
              <a:rPr lang="en-US" sz="1400" i="1" dirty="0"/>
              <a:t>Jesus the Christ,</a:t>
            </a:r>
            <a:r>
              <a:rPr lang="en-US" sz="1400" dirty="0"/>
              <a:t> 3rd ed. (1916), 373.] …</a:t>
            </a:r>
          </a:p>
          <a:p>
            <a:pPr fontAlgn="base"/>
            <a:r>
              <a:rPr lang="en-US" sz="1400" dirty="0"/>
              <a:t>“(8) Certainly the three chosen apostles were taught in plainness ‘of his death, and also his resurrection’ [Joseph Smith Translation, Luke 9:31 (in Luke 9:31, footnote </a:t>
            </a:r>
            <a:r>
              <a:rPr lang="en-US" sz="1400" i="1" dirty="0"/>
              <a:t>a</a:t>
            </a:r>
            <a:r>
              <a:rPr lang="en-US" sz="1400" dirty="0"/>
              <a:t>)]. …</a:t>
            </a:r>
          </a:p>
          <a:p>
            <a:pPr fontAlgn="base"/>
            <a:r>
              <a:rPr lang="en-US" sz="1400" dirty="0"/>
              <a:t>“(9) It should also have been apparent to them that the old dispensations of the past had faded away, that the law (of which Moses was the symbol) and the prophets (of whom Elijah was the typifying representative) were subject to Him whom they were now commanded to hear.</a:t>
            </a:r>
          </a:p>
          <a:p>
            <a:pPr fontAlgn="base"/>
            <a:r>
              <a:rPr lang="en-US" sz="1400" dirty="0"/>
              <a:t>“(10) Apparently God the Father, overshadowed and hidden by a cloud, was present on the mountain” Elder Bruce R. McConkie (</a:t>
            </a:r>
            <a:r>
              <a:rPr lang="en-US" sz="1400" i="1" dirty="0"/>
              <a:t>Doctrinal New Testament Commentary,</a:t>
            </a:r>
            <a:r>
              <a:rPr lang="en-US" sz="1400" dirty="0"/>
              <a:t> 3 vols. [1965–73], 1:399–401).</a:t>
            </a:r>
          </a:p>
        </p:txBody>
      </p:sp>
      <p:sp>
        <p:nvSpPr>
          <p:cNvPr id="3" name="Rectangle 2"/>
          <p:cNvSpPr/>
          <p:nvPr/>
        </p:nvSpPr>
        <p:spPr>
          <a:xfrm>
            <a:off x="0" y="5288340"/>
            <a:ext cx="12192000" cy="1569660"/>
          </a:xfrm>
          <a:prstGeom prst="rect">
            <a:avLst/>
          </a:prstGeom>
          <a:ln>
            <a:solidFill>
              <a:schemeClr val="tx1"/>
            </a:solidFill>
          </a:ln>
        </p:spPr>
        <p:txBody>
          <a:bodyPr wrap="square">
            <a:spAutoFit/>
          </a:bodyPr>
          <a:lstStyle/>
          <a:p>
            <a:pPr fontAlgn="base"/>
            <a:r>
              <a:rPr lang="en-US" sz="1200" b="1" dirty="0"/>
              <a:t>Why John the Baptist was included in the Mount of Transfiguration: Mark 9:3 (Mark 9:4 footnote </a:t>
            </a:r>
            <a:r>
              <a:rPr lang="en-US" sz="1200" b="1" i="1" dirty="0"/>
              <a:t>a</a:t>
            </a:r>
            <a:r>
              <a:rPr lang="en-US" sz="1200" b="1" dirty="0"/>
              <a:t>):</a:t>
            </a:r>
          </a:p>
          <a:p>
            <a:pPr fontAlgn="base"/>
            <a:r>
              <a:rPr lang="en-US" sz="1200" dirty="0"/>
              <a:t>Joseph Smith Translation, Mark 9:3 (in Mark 9:4, footnote </a:t>
            </a:r>
            <a:r>
              <a:rPr lang="en-US" sz="1200" i="1" dirty="0"/>
              <a:t>a</a:t>
            </a:r>
            <a:r>
              <a:rPr lang="en-US" sz="1200" dirty="0"/>
              <a:t>), indicates that John the Baptist, who had been martyred but not yet resurrected, also appeared on the Mount of Transfiguration. Elder Bruce R. McConkie of the Quorum of the Twelve Apostles suggested a reason why John the Baptist was present:</a:t>
            </a:r>
          </a:p>
          <a:p>
            <a:pPr fontAlgn="base"/>
            <a:r>
              <a:rPr lang="en-US" sz="1200" dirty="0"/>
              <a:t>“It is not to be understood that John the Baptist was the Elias who appeared with Moses to confer keys and authority upon those who then held the Melchizedek Priesthood, which higher priesthood already embraced and included all of the authority and power John had held and exercised during his ministry. Rather, for some reason that remains unknown—because of the partial record of the proceedings—John played some other part in the glorious manifestations then vouchsafed to mortals. Perhaps he was there, as the last legal administrator under the Old Covenant, to symbolize that the law was fulfilled and all old things were done away, thus contrasting his position with that of Peter, James, and John who were then becoming the ‘first’ legal administrators of the New Kingdom”  Bruce R. McConkie (</a:t>
            </a:r>
            <a:r>
              <a:rPr lang="en-US" sz="1200" i="1" dirty="0"/>
              <a:t>Doctrinal New Testament Commentary,</a:t>
            </a:r>
            <a:r>
              <a:rPr lang="en-US" sz="1200" dirty="0"/>
              <a:t> 3 vols. [1965–73], 1:404).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Preparation</a:t>
            </a:r>
          </a:p>
        </p:txBody>
      </p:sp>
      <p:sp>
        <p:nvSpPr>
          <p:cNvPr id="47" name="Rectangle 46"/>
          <p:cNvSpPr/>
          <p:nvPr/>
        </p:nvSpPr>
        <p:spPr>
          <a:xfrm>
            <a:off x="577174" y="3118354"/>
            <a:ext cx="6096000" cy="1754326"/>
          </a:xfrm>
          <a:prstGeom prst="rect">
            <a:avLst/>
          </a:prstGeom>
        </p:spPr>
        <p:txBody>
          <a:bodyPr>
            <a:spAutoFit/>
          </a:bodyPr>
          <a:lstStyle/>
          <a:p>
            <a:r>
              <a:rPr lang="en-US" dirty="0">
                <a:solidFill>
                  <a:schemeClr val="bg1"/>
                </a:solidFill>
              </a:rPr>
              <a:t>The Lord promised to give Peter the keys of the kingdom, or the authority to direct God’s work on the earth. </a:t>
            </a:r>
          </a:p>
          <a:p>
            <a:endParaRPr lang="en-US" dirty="0">
              <a:solidFill>
                <a:schemeClr val="bg1"/>
              </a:solidFill>
            </a:endParaRPr>
          </a:p>
          <a:p>
            <a:r>
              <a:rPr lang="en-US" dirty="0">
                <a:solidFill>
                  <a:schemeClr val="bg1"/>
                </a:solidFill>
              </a:rPr>
              <a:t>At that time, Peter and each of the other Apostles had already been given priesthood authority, but they had not yet been given the keys of the kingdom.</a:t>
            </a:r>
          </a:p>
        </p:txBody>
      </p:sp>
      <p:grpSp>
        <p:nvGrpSpPr>
          <p:cNvPr id="45" name="Group 44"/>
          <p:cNvGrpSpPr/>
          <p:nvPr/>
        </p:nvGrpSpPr>
        <p:grpSpPr>
          <a:xfrm>
            <a:off x="7281191" y="1434830"/>
            <a:ext cx="2961351" cy="3685883"/>
            <a:chOff x="2183897" y="2057400"/>
            <a:chExt cx="2961351" cy="3685883"/>
          </a:xfrm>
        </p:grpSpPr>
        <p:grpSp>
          <p:nvGrpSpPr>
            <p:cNvPr id="51" name="Group 15"/>
            <p:cNvGrpSpPr/>
            <p:nvPr/>
          </p:nvGrpSpPr>
          <p:grpSpPr>
            <a:xfrm rot="612936">
              <a:off x="2183897" y="2466683"/>
              <a:ext cx="1471127" cy="3276600"/>
              <a:chOff x="2438400" y="2514600"/>
              <a:chExt cx="1676400" cy="3733799"/>
            </a:xfrm>
          </p:grpSpPr>
          <p:sp>
            <p:nvSpPr>
              <p:cNvPr id="67" name="Left Arrow Callout 2"/>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 Arrow Callout 3"/>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nut 4"/>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5"/>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6"/>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5"/>
            <p:cNvGrpSpPr/>
            <p:nvPr/>
          </p:nvGrpSpPr>
          <p:grpSpPr>
            <a:xfrm rot="20041119">
              <a:off x="3686119" y="2079365"/>
              <a:ext cx="1459129" cy="3249877"/>
              <a:chOff x="2438400" y="2514600"/>
              <a:chExt cx="1676400" cy="3733799"/>
            </a:xfrm>
          </p:grpSpPr>
          <p:sp>
            <p:nvSpPr>
              <p:cNvPr id="61" name="Left Arrow Callout 6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 Arrow Callout 6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nut 6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5"/>
            <p:cNvGrpSpPr/>
            <p:nvPr/>
          </p:nvGrpSpPr>
          <p:grpSpPr>
            <a:xfrm rot="20569565">
              <a:off x="3110039" y="2544892"/>
              <a:ext cx="1196737" cy="2665459"/>
              <a:chOff x="2438400" y="2514600"/>
              <a:chExt cx="1676400" cy="3733799"/>
            </a:xfrm>
          </p:grpSpPr>
          <p:sp>
            <p:nvSpPr>
              <p:cNvPr id="55" name="Left Arrow Callout 54"/>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 Arrow Callout 55"/>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nut 56"/>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Oval 57"/>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onut 53"/>
            <p:cNvSpPr/>
            <p:nvPr/>
          </p:nvSpPr>
          <p:spPr>
            <a:xfrm>
              <a:off x="2895600" y="2057400"/>
              <a:ext cx="838200" cy="838200"/>
            </a:xfrm>
            <a:prstGeom prst="donut">
              <a:avLst>
                <a:gd name="adj" fmla="val 11387"/>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 name="Rectangle 72"/>
          <p:cNvSpPr/>
          <p:nvPr/>
        </p:nvSpPr>
        <p:spPr>
          <a:xfrm>
            <a:off x="4776280" y="1043121"/>
            <a:ext cx="2286001" cy="400110"/>
          </a:xfrm>
          <a:prstGeom prst="rect">
            <a:avLst/>
          </a:prstGeom>
        </p:spPr>
        <p:txBody>
          <a:bodyPr wrap="square">
            <a:spAutoFit/>
          </a:bodyPr>
          <a:lstStyle/>
          <a:p>
            <a:r>
              <a:rPr lang="en-US" sz="2000" dirty="0">
                <a:solidFill>
                  <a:schemeClr val="bg1"/>
                </a:solidFill>
              </a:rPr>
              <a:t>Matthew 16:19</a:t>
            </a:r>
          </a:p>
        </p:txBody>
      </p:sp>
      <p:grpSp>
        <p:nvGrpSpPr>
          <p:cNvPr id="101" name="Group 41"/>
          <p:cNvGrpSpPr/>
          <p:nvPr/>
        </p:nvGrpSpPr>
        <p:grpSpPr>
          <a:xfrm>
            <a:off x="4034499" y="4635670"/>
            <a:ext cx="1157919" cy="2222330"/>
            <a:chOff x="304800" y="466773"/>
            <a:chExt cx="2438400" cy="4679887"/>
          </a:xfrm>
        </p:grpSpPr>
        <p:sp>
          <p:nvSpPr>
            <p:cNvPr id="102" name="Cloud 101"/>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43016" y="3074956"/>
              <a:ext cx="500184" cy="689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04800" y="2936552"/>
              <a:ext cx="500184" cy="764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225333">
              <a:off x="1231250" y="4469525"/>
              <a:ext cx="392724" cy="6771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0622370">
              <a:off x="1676400" y="4504465"/>
              <a:ext cx="441568" cy="6009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90600" y="533400"/>
              <a:ext cx="1189892" cy="1524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463817" y="4728703"/>
            <a:ext cx="878038" cy="1933929"/>
            <a:chOff x="6934200" y="1265656"/>
            <a:chExt cx="1985484" cy="4373144"/>
          </a:xfrm>
        </p:grpSpPr>
        <p:sp>
          <p:nvSpPr>
            <p:cNvPr id="122" name="Oval 121"/>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24"/>
            <p:cNvGrpSpPr/>
            <p:nvPr/>
          </p:nvGrpSpPr>
          <p:grpSpPr>
            <a:xfrm>
              <a:off x="7108136" y="2388756"/>
              <a:ext cx="1544360" cy="2210894"/>
              <a:chOff x="4553133" y="901823"/>
              <a:chExt cx="2186627" cy="3449921"/>
            </a:xfrm>
          </p:grpSpPr>
          <p:sp>
            <p:nvSpPr>
              <p:cNvPr id="200"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6"/>
              <p:cNvGrpSpPr/>
              <p:nvPr/>
            </p:nvGrpSpPr>
            <p:grpSpPr>
              <a:xfrm>
                <a:off x="4694566" y="901823"/>
                <a:ext cx="2045194" cy="1982724"/>
                <a:chOff x="2594848" y="2213440"/>
                <a:chExt cx="2045194" cy="1982724"/>
              </a:xfrm>
              <a:solidFill>
                <a:srgbClr val="E0C13C"/>
              </a:solidFill>
            </p:grpSpPr>
            <p:sp>
              <p:nvSpPr>
                <p:cNvPr id="202"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3" name="Group 5"/>
                <p:cNvGrpSpPr/>
                <p:nvPr/>
              </p:nvGrpSpPr>
              <p:grpSpPr>
                <a:xfrm>
                  <a:off x="2840416" y="2333435"/>
                  <a:ext cx="1586009" cy="1634505"/>
                  <a:chOff x="2838154" y="2333435"/>
                  <a:chExt cx="1586009" cy="1634505"/>
                </a:xfrm>
                <a:grpFill/>
              </p:grpSpPr>
              <p:sp>
                <p:nvSpPr>
                  <p:cNvPr id="204"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4" name="Oval 133"/>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58"/>
            <p:cNvGrpSpPr/>
            <p:nvPr/>
          </p:nvGrpSpPr>
          <p:grpSpPr>
            <a:xfrm rot="175281">
              <a:off x="7281771" y="4966315"/>
              <a:ext cx="1319546" cy="446802"/>
              <a:chOff x="3810000" y="1677648"/>
              <a:chExt cx="4705061" cy="1827552"/>
            </a:xfrm>
          </p:grpSpPr>
          <p:grpSp>
            <p:nvGrpSpPr>
              <p:cNvPr id="170" name="Group 37"/>
              <p:cNvGrpSpPr/>
              <p:nvPr/>
            </p:nvGrpSpPr>
            <p:grpSpPr>
              <a:xfrm>
                <a:off x="3810000" y="1828800"/>
                <a:ext cx="1776984" cy="1676400"/>
                <a:chOff x="3810000" y="1828800"/>
                <a:chExt cx="4038600" cy="3810000"/>
              </a:xfrm>
            </p:grpSpPr>
            <p:sp>
              <p:nvSpPr>
                <p:cNvPr id="191" name="Half Frame 19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Half Frame 19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Half Frame 19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Half Frame 19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iamond 19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38"/>
              <p:cNvGrpSpPr/>
              <p:nvPr/>
            </p:nvGrpSpPr>
            <p:grpSpPr>
              <a:xfrm>
                <a:off x="5314014" y="1757596"/>
                <a:ext cx="1776984" cy="1676400"/>
                <a:chOff x="3810000" y="1828800"/>
                <a:chExt cx="4038600" cy="3810000"/>
              </a:xfrm>
            </p:grpSpPr>
            <p:sp>
              <p:nvSpPr>
                <p:cNvPr id="182" name="Half Frame 1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Half Frame 18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Half Frame 18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Half Frame 18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iamond 18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48"/>
              <p:cNvGrpSpPr/>
              <p:nvPr/>
            </p:nvGrpSpPr>
            <p:grpSpPr>
              <a:xfrm>
                <a:off x="6738077" y="1677648"/>
                <a:ext cx="1776984" cy="1676400"/>
                <a:chOff x="3810000" y="1828800"/>
                <a:chExt cx="4038600" cy="3810000"/>
              </a:xfrm>
            </p:grpSpPr>
            <p:sp>
              <p:nvSpPr>
                <p:cNvPr id="173" name="Half Frame 17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iamond 17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Cloud 135"/>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281"/>
            <p:cNvGrpSpPr/>
            <p:nvPr/>
          </p:nvGrpSpPr>
          <p:grpSpPr>
            <a:xfrm>
              <a:off x="7162023" y="1568903"/>
              <a:ext cx="1544762" cy="259293"/>
              <a:chOff x="7105896" y="1557210"/>
              <a:chExt cx="1544762" cy="488119"/>
            </a:xfrm>
          </p:grpSpPr>
          <p:sp>
            <p:nvSpPr>
              <p:cNvPr id="138"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59"/>
              <p:cNvGrpSpPr/>
              <p:nvPr/>
            </p:nvGrpSpPr>
            <p:grpSpPr>
              <a:xfrm rot="160736">
                <a:off x="7230848" y="1557210"/>
                <a:ext cx="1269517" cy="488119"/>
                <a:chOff x="3810000" y="1677648"/>
                <a:chExt cx="4705061" cy="1827552"/>
              </a:xfrm>
            </p:grpSpPr>
            <p:grpSp>
              <p:nvGrpSpPr>
                <p:cNvPr id="140" name="Group 37"/>
                <p:cNvGrpSpPr/>
                <p:nvPr/>
              </p:nvGrpSpPr>
              <p:grpSpPr>
                <a:xfrm>
                  <a:off x="3810000" y="1828800"/>
                  <a:ext cx="1776984" cy="1676400"/>
                  <a:chOff x="3810000" y="1828800"/>
                  <a:chExt cx="4038600" cy="3810000"/>
                </a:xfrm>
              </p:grpSpPr>
              <p:sp>
                <p:nvSpPr>
                  <p:cNvPr id="161" name="Half Frame 16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Half Frame 16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Half Frame 16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Half Frame 16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iamond 16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38"/>
                <p:cNvGrpSpPr/>
                <p:nvPr/>
              </p:nvGrpSpPr>
              <p:grpSpPr>
                <a:xfrm>
                  <a:off x="5314014" y="1757596"/>
                  <a:ext cx="1776984" cy="1676400"/>
                  <a:chOff x="3810000" y="1828800"/>
                  <a:chExt cx="4038600" cy="3810000"/>
                </a:xfrm>
              </p:grpSpPr>
              <p:sp>
                <p:nvSpPr>
                  <p:cNvPr id="152" name="Half Frame 15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Half Frame 15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Half Frame 15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Half Frame 15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iamond 15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48"/>
                <p:cNvGrpSpPr/>
                <p:nvPr/>
              </p:nvGrpSpPr>
              <p:grpSpPr>
                <a:xfrm>
                  <a:off x="6738077" y="1677648"/>
                  <a:ext cx="1776984" cy="1676400"/>
                  <a:chOff x="3810000" y="1828800"/>
                  <a:chExt cx="4038600" cy="3810000"/>
                </a:xfrm>
              </p:grpSpPr>
              <p:sp>
                <p:nvSpPr>
                  <p:cNvPr id="143" name="Half Frame 14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Half Frame 14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Half Frame 14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Half Frame 14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iamond 14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06" name="Rectangle 205"/>
          <p:cNvSpPr/>
          <p:nvPr/>
        </p:nvSpPr>
        <p:spPr>
          <a:xfrm>
            <a:off x="0" y="6457890"/>
            <a:ext cx="2286001" cy="307777"/>
          </a:xfrm>
          <a:prstGeom prst="rect">
            <a:avLst/>
          </a:prstGeom>
        </p:spPr>
        <p:txBody>
          <a:bodyPr wrap="square">
            <a:spAutoFit/>
          </a:bodyPr>
          <a:lstStyle/>
          <a:p>
            <a:r>
              <a:rPr lang="en-US" sz="1400" dirty="0">
                <a:solidFill>
                  <a:schemeClr val="bg1"/>
                </a:solidFill>
              </a:rPr>
              <a:t>Matthew 17:1-2</a:t>
            </a:r>
          </a:p>
        </p:txBody>
      </p:sp>
      <p:grpSp>
        <p:nvGrpSpPr>
          <p:cNvPr id="207" name="Group 206">
            <a:extLst>
              <a:ext uri="{FF2B5EF4-FFF2-40B4-BE49-F238E27FC236}">
                <a16:creationId xmlns:a16="http://schemas.microsoft.com/office/drawing/2014/main" id="{17086225-889D-4D79-9AEE-E7C392D7FCA8}"/>
              </a:ext>
            </a:extLst>
          </p:cNvPr>
          <p:cNvGrpSpPr/>
          <p:nvPr/>
        </p:nvGrpSpPr>
        <p:grpSpPr>
          <a:xfrm>
            <a:off x="1882113" y="305925"/>
            <a:ext cx="957339" cy="2294948"/>
            <a:chOff x="5199743" y="533154"/>
            <a:chExt cx="1886857" cy="4783054"/>
          </a:xfrm>
        </p:grpSpPr>
        <p:grpSp>
          <p:nvGrpSpPr>
            <p:cNvPr id="208" name="Group 207">
              <a:extLst>
                <a:ext uri="{FF2B5EF4-FFF2-40B4-BE49-F238E27FC236}">
                  <a16:creationId xmlns:a16="http://schemas.microsoft.com/office/drawing/2014/main" id="{247EE138-58EC-46BD-AABA-34E29A15D0FC}"/>
                </a:ext>
              </a:extLst>
            </p:cNvPr>
            <p:cNvGrpSpPr/>
            <p:nvPr/>
          </p:nvGrpSpPr>
          <p:grpSpPr>
            <a:xfrm>
              <a:off x="5199743" y="793067"/>
              <a:ext cx="1886857" cy="4523141"/>
              <a:chOff x="5199743" y="793067"/>
              <a:chExt cx="1886857" cy="4523141"/>
            </a:xfrm>
          </p:grpSpPr>
          <p:sp>
            <p:nvSpPr>
              <p:cNvPr id="211" name="Round Diagonal Corner Rectangle 790">
                <a:extLst>
                  <a:ext uri="{FF2B5EF4-FFF2-40B4-BE49-F238E27FC236}">
                    <a16:creationId xmlns:a16="http://schemas.microsoft.com/office/drawing/2014/main" id="{0DD5E756-2B07-4CB8-AAA3-0F4945D0912B}"/>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791">
                <a:extLst>
                  <a:ext uri="{FF2B5EF4-FFF2-40B4-BE49-F238E27FC236}">
                    <a16:creationId xmlns:a16="http://schemas.microsoft.com/office/drawing/2014/main" id="{37592514-149E-4668-8486-38103DD2B914}"/>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4D05A92-F3C2-4B5C-A54F-0F601571BDD5}"/>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33">
                <a:extLst>
                  <a:ext uri="{FF2B5EF4-FFF2-40B4-BE49-F238E27FC236}">
                    <a16:creationId xmlns:a16="http://schemas.microsoft.com/office/drawing/2014/main" id="{DDD992DB-E053-4BA1-9674-5386581A295B}"/>
                  </a:ext>
                </a:extLst>
              </p:cNvPr>
              <p:cNvGrpSpPr/>
              <p:nvPr/>
            </p:nvGrpSpPr>
            <p:grpSpPr>
              <a:xfrm rot="2754858">
                <a:off x="5674192" y="4718893"/>
                <a:ext cx="448734" cy="745895"/>
                <a:chOff x="1676400" y="2133600"/>
                <a:chExt cx="1447800" cy="2088845"/>
              </a:xfrm>
            </p:grpSpPr>
            <p:sp>
              <p:nvSpPr>
                <p:cNvPr id="231" name="Oval 230">
                  <a:extLst>
                    <a:ext uri="{FF2B5EF4-FFF2-40B4-BE49-F238E27FC236}">
                      <a16:creationId xmlns:a16="http://schemas.microsoft.com/office/drawing/2014/main" id="{73BD7E02-393F-4CD0-9193-74BCF2787913}"/>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a:extLst>
                    <a:ext uri="{FF2B5EF4-FFF2-40B4-BE49-F238E27FC236}">
                      <a16:creationId xmlns:a16="http://schemas.microsoft.com/office/drawing/2014/main" id="{A1936E5D-8DC0-40AF-9D6A-77AA79377B68}"/>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a:extLst>
                    <a:ext uri="{FF2B5EF4-FFF2-40B4-BE49-F238E27FC236}">
                      <a16:creationId xmlns:a16="http://schemas.microsoft.com/office/drawing/2014/main" id="{2AD1162A-A9BB-4E03-8797-FB98534898DB}"/>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45">
                <a:extLst>
                  <a:ext uri="{FF2B5EF4-FFF2-40B4-BE49-F238E27FC236}">
                    <a16:creationId xmlns:a16="http://schemas.microsoft.com/office/drawing/2014/main" id="{460E778D-C454-4848-A77B-05BFEC5823DC}"/>
                  </a:ext>
                </a:extLst>
              </p:cNvPr>
              <p:cNvGrpSpPr/>
              <p:nvPr/>
            </p:nvGrpSpPr>
            <p:grpSpPr>
              <a:xfrm rot="18845142" flipH="1">
                <a:off x="6055984" y="4618707"/>
                <a:ext cx="488027" cy="752549"/>
                <a:chOff x="1676400" y="2133600"/>
                <a:chExt cx="1447800" cy="2088845"/>
              </a:xfrm>
            </p:grpSpPr>
            <p:sp>
              <p:nvSpPr>
                <p:cNvPr id="228" name="Oval 227">
                  <a:extLst>
                    <a:ext uri="{FF2B5EF4-FFF2-40B4-BE49-F238E27FC236}">
                      <a16:creationId xmlns:a16="http://schemas.microsoft.com/office/drawing/2014/main" id="{3C3A83A0-17A5-408C-9C08-E09B94E17047}"/>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a:extLst>
                    <a:ext uri="{FF2B5EF4-FFF2-40B4-BE49-F238E27FC236}">
                      <a16:creationId xmlns:a16="http://schemas.microsoft.com/office/drawing/2014/main" id="{7695BE72-407F-4DE5-8374-34E8EF99C716}"/>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a:extLst>
                    <a:ext uri="{FF2B5EF4-FFF2-40B4-BE49-F238E27FC236}">
                      <a16:creationId xmlns:a16="http://schemas.microsoft.com/office/drawing/2014/main" id="{473A6D12-F93F-4FEF-9689-42F2C3EB1779}"/>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49">
                <a:extLst>
                  <a:ext uri="{FF2B5EF4-FFF2-40B4-BE49-F238E27FC236}">
                    <a16:creationId xmlns:a16="http://schemas.microsoft.com/office/drawing/2014/main" id="{5E35B43A-352B-4E79-A820-462106695944}"/>
                  </a:ext>
                </a:extLst>
              </p:cNvPr>
              <p:cNvGrpSpPr/>
              <p:nvPr/>
            </p:nvGrpSpPr>
            <p:grpSpPr>
              <a:xfrm>
                <a:off x="5199743" y="2466218"/>
                <a:ext cx="1886857" cy="2489323"/>
                <a:chOff x="4419600" y="2060454"/>
                <a:chExt cx="3045502" cy="4187946"/>
              </a:xfrm>
            </p:grpSpPr>
            <p:sp>
              <p:nvSpPr>
                <p:cNvPr id="219" name="Oval 218">
                  <a:extLst>
                    <a:ext uri="{FF2B5EF4-FFF2-40B4-BE49-F238E27FC236}">
                      <a16:creationId xmlns:a16="http://schemas.microsoft.com/office/drawing/2014/main" id="{088EC855-43A3-49C2-B17C-6DFAC182BD67}"/>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8581AEB1-FBB3-4421-AF42-68ACD5F8FA7F}"/>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a:extLst>
                    <a:ext uri="{FF2B5EF4-FFF2-40B4-BE49-F238E27FC236}">
                      <a16:creationId xmlns:a16="http://schemas.microsoft.com/office/drawing/2014/main" id="{B6A2826B-9957-4AC4-8DB7-F5B34E2AF9BB}"/>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a:extLst>
                    <a:ext uri="{FF2B5EF4-FFF2-40B4-BE49-F238E27FC236}">
                      <a16:creationId xmlns:a16="http://schemas.microsoft.com/office/drawing/2014/main" id="{EC9E31A2-F05E-4E4A-A0D7-5646EC9838B0}"/>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a:extLst>
                    <a:ext uri="{FF2B5EF4-FFF2-40B4-BE49-F238E27FC236}">
                      <a16:creationId xmlns:a16="http://schemas.microsoft.com/office/drawing/2014/main" id="{34A2F51F-24CA-44F0-B9AE-B902BFBD7F9A}"/>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a:extLst>
                    <a:ext uri="{FF2B5EF4-FFF2-40B4-BE49-F238E27FC236}">
                      <a16:creationId xmlns:a16="http://schemas.microsoft.com/office/drawing/2014/main" id="{1F8975CC-B791-4FAA-A08A-50A45E54668E}"/>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2769D694-F95F-458C-A81A-DE81FE364322}"/>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a:extLst>
                    <a:ext uri="{FF2B5EF4-FFF2-40B4-BE49-F238E27FC236}">
                      <a16:creationId xmlns:a16="http://schemas.microsoft.com/office/drawing/2014/main" id="{81A886B5-F01F-41AD-B4CE-F2855FBE8332}"/>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a:extLst>
                    <a:ext uri="{FF2B5EF4-FFF2-40B4-BE49-F238E27FC236}">
                      <a16:creationId xmlns:a16="http://schemas.microsoft.com/office/drawing/2014/main" id="{1BDD47D2-5B43-448F-BF76-77DDAD3582A5}"/>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7" name="Round Diagonal Corner Rectangle 796">
                <a:extLst>
                  <a:ext uri="{FF2B5EF4-FFF2-40B4-BE49-F238E27FC236}">
                    <a16:creationId xmlns:a16="http://schemas.microsoft.com/office/drawing/2014/main" id="{F0032D16-B4E8-4F0C-8473-EAE7BB53455B}"/>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9A32069B-72D2-4DEE-83C0-B7A5F8D5D9F7}"/>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Freeform 788">
              <a:extLst>
                <a:ext uri="{FF2B5EF4-FFF2-40B4-BE49-F238E27FC236}">
                  <a16:creationId xmlns:a16="http://schemas.microsoft.com/office/drawing/2014/main" id="{EBDF1658-2DAD-4C70-9F49-B2CD06FA8637}"/>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0" name="Rectangle 209">
              <a:extLst>
                <a:ext uri="{FF2B5EF4-FFF2-40B4-BE49-F238E27FC236}">
                  <a16:creationId xmlns:a16="http://schemas.microsoft.com/office/drawing/2014/main" id="{09C09DF7-A456-4AAC-9C0D-A5509620CA21}"/>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To A High Mountain</a:t>
            </a:r>
          </a:p>
        </p:txBody>
      </p:sp>
      <p:grpSp>
        <p:nvGrpSpPr>
          <p:cNvPr id="8" name="Group 7"/>
          <p:cNvGrpSpPr/>
          <p:nvPr/>
        </p:nvGrpSpPr>
        <p:grpSpPr>
          <a:xfrm>
            <a:off x="7480502" y="1946174"/>
            <a:ext cx="4286250" cy="3797850"/>
            <a:chOff x="6828749" y="2782752"/>
            <a:chExt cx="4286250" cy="3797850"/>
          </a:xfrm>
        </p:grpSpPr>
        <p:pic>
          <p:nvPicPr>
            <p:cNvPr id="26626" name="Picture 2" descr="Caesarea Philippi"/>
            <p:cNvPicPr>
              <a:picLocks noChangeAspect="1" noChangeArrowheads="1"/>
            </p:cNvPicPr>
            <p:nvPr/>
          </p:nvPicPr>
          <p:blipFill>
            <a:blip r:embed="rId3" cstate="print"/>
            <a:srcRect/>
            <a:stretch>
              <a:fillRect/>
            </a:stretch>
          </p:blipFill>
          <p:spPr bwMode="auto">
            <a:xfrm>
              <a:off x="6828749" y="2782752"/>
              <a:ext cx="4286250" cy="3086101"/>
            </a:xfrm>
            <a:prstGeom prst="rect">
              <a:avLst/>
            </a:prstGeom>
            <a:noFill/>
          </p:spPr>
        </p:pic>
        <p:sp>
          <p:nvSpPr>
            <p:cNvPr id="7" name="Rectangle 6"/>
            <p:cNvSpPr/>
            <p:nvPr/>
          </p:nvSpPr>
          <p:spPr>
            <a:xfrm>
              <a:off x="7042825" y="5934271"/>
              <a:ext cx="3959157" cy="646331"/>
            </a:xfrm>
            <a:prstGeom prst="rect">
              <a:avLst/>
            </a:prstGeom>
          </p:spPr>
          <p:txBody>
            <a:bodyPr wrap="square">
              <a:spAutoFit/>
            </a:bodyPr>
            <a:lstStyle/>
            <a:p>
              <a:r>
                <a:rPr lang="en-US" sz="1200" dirty="0">
                  <a:solidFill>
                    <a:schemeClr val="bg1"/>
                  </a:solidFill>
                </a:rPr>
                <a:t>Caesarea Philippi with Mount </a:t>
              </a:r>
              <a:r>
                <a:rPr lang="en-US" sz="1200" dirty="0" err="1">
                  <a:solidFill>
                    <a:schemeClr val="bg1"/>
                  </a:solidFill>
                </a:rPr>
                <a:t>Hermon</a:t>
              </a:r>
              <a:r>
                <a:rPr lang="en-US" sz="1200" dirty="0">
                  <a:solidFill>
                    <a:schemeClr val="bg1"/>
                  </a:solidFill>
                </a:rPr>
                <a:t> in the background. Mount </a:t>
              </a:r>
              <a:r>
                <a:rPr lang="en-US" sz="1200" dirty="0" err="1">
                  <a:solidFill>
                    <a:schemeClr val="bg1"/>
                  </a:solidFill>
                </a:rPr>
                <a:t>Hermon</a:t>
              </a:r>
              <a:r>
                <a:rPr lang="en-US" sz="1200" dirty="0">
                  <a:solidFill>
                    <a:schemeClr val="bg1"/>
                  </a:solidFill>
                </a:rPr>
                <a:t> is one of the plausible locations of the Transfiguration.</a:t>
              </a:r>
            </a:p>
          </p:txBody>
        </p:sp>
      </p:grpSp>
      <p:pic>
        <p:nvPicPr>
          <p:cNvPr id="26628" name="Picture 4" descr="Map Chp. 14"/>
          <p:cNvPicPr>
            <a:picLocks noChangeAspect="1" noChangeArrowheads="1"/>
          </p:cNvPicPr>
          <p:nvPr/>
        </p:nvPicPr>
        <p:blipFill>
          <a:blip r:embed="rId4" cstate="print"/>
          <a:srcRect/>
          <a:stretch>
            <a:fillRect/>
          </a:stretch>
        </p:blipFill>
        <p:spPr bwMode="auto">
          <a:xfrm>
            <a:off x="379312" y="1296379"/>
            <a:ext cx="3095625" cy="4857751"/>
          </a:xfrm>
          <a:prstGeom prst="rect">
            <a:avLst/>
          </a:prstGeom>
          <a:noFill/>
        </p:spPr>
      </p:pic>
      <p:sp>
        <p:nvSpPr>
          <p:cNvPr id="36" name="Isosceles Triangle 35"/>
          <p:cNvSpPr/>
          <p:nvPr/>
        </p:nvSpPr>
        <p:spPr>
          <a:xfrm>
            <a:off x="2986391" y="1235413"/>
            <a:ext cx="369652" cy="321013"/>
          </a:xfrm>
          <a:prstGeom prst="triangl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3099880" y="1309992"/>
            <a:ext cx="369652" cy="321013"/>
          </a:xfrm>
          <a:prstGeom prst="triangl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700185" y="1259891"/>
            <a:ext cx="3653925" cy="4524315"/>
          </a:xfrm>
          <a:prstGeom prst="rect">
            <a:avLst/>
          </a:prstGeom>
        </p:spPr>
        <p:txBody>
          <a:bodyPr wrap="square">
            <a:spAutoFit/>
          </a:bodyPr>
          <a:lstStyle/>
          <a:p>
            <a:r>
              <a:rPr lang="en-US" dirty="0">
                <a:solidFill>
                  <a:schemeClr val="bg1"/>
                </a:solidFill>
              </a:rPr>
              <a:t> It is the highest point in Syria at 7,336 ft and the highest elevation in the Israeli-controlled territory.</a:t>
            </a:r>
          </a:p>
          <a:p>
            <a:endParaRPr lang="en-US" dirty="0">
              <a:solidFill>
                <a:schemeClr val="bg1"/>
              </a:solidFill>
            </a:endParaRPr>
          </a:p>
          <a:p>
            <a:r>
              <a:rPr lang="en-US" dirty="0">
                <a:solidFill>
                  <a:schemeClr val="bg1"/>
                </a:solidFill>
              </a:rPr>
              <a:t>Mount </a:t>
            </a:r>
            <a:r>
              <a:rPr lang="en-US" dirty="0" err="1">
                <a:solidFill>
                  <a:schemeClr val="bg1"/>
                </a:solidFill>
              </a:rPr>
              <a:t>Hermon</a:t>
            </a:r>
            <a:r>
              <a:rPr lang="en-US" dirty="0">
                <a:solidFill>
                  <a:schemeClr val="bg1"/>
                </a:solidFill>
              </a:rPr>
              <a:t> has seasonal winter and spring snow falls, which cover all three of its peaks for most of the year</a:t>
            </a:r>
          </a:p>
          <a:p>
            <a:endParaRPr lang="en-US" dirty="0">
              <a:solidFill>
                <a:schemeClr val="bg1"/>
              </a:solidFill>
            </a:endParaRPr>
          </a:p>
          <a:p>
            <a:r>
              <a:rPr lang="en-US" dirty="0">
                <a:solidFill>
                  <a:schemeClr val="bg1"/>
                </a:solidFill>
              </a:rPr>
              <a:t>Mount </a:t>
            </a:r>
            <a:r>
              <a:rPr lang="en-US" dirty="0" err="1">
                <a:solidFill>
                  <a:schemeClr val="bg1"/>
                </a:solidFill>
              </a:rPr>
              <a:t>Hermon</a:t>
            </a:r>
            <a:r>
              <a:rPr lang="en-US" dirty="0">
                <a:solidFill>
                  <a:schemeClr val="bg1"/>
                </a:solidFill>
              </a:rPr>
              <a:t> is also called the "snowy mountain," the "gray-haired mountain"</a:t>
            </a:r>
          </a:p>
          <a:p>
            <a:endParaRPr lang="en-US" dirty="0">
              <a:solidFill>
                <a:schemeClr val="bg1"/>
              </a:solidFill>
            </a:endParaRPr>
          </a:p>
          <a:p>
            <a:r>
              <a:rPr lang="en-US" dirty="0">
                <a:solidFill>
                  <a:schemeClr val="bg1"/>
                </a:solidFill>
              </a:rPr>
              <a:t>It is the highest permanently manned UN position in the world, known as "</a:t>
            </a:r>
            <a:r>
              <a:rPr lang="en-US" dirty="0" err="1">
                <a:solidFill>
                  <a:schemeClr val="bg1"/>
                </a:solidFill>
              </a:rPr>
              <a:t>Hermon</a:t>
            </a:r>
            <a:r>
              <a:rPr lang="en-US" dirty="0">
                <a:solidFill>
                  <a:schemeClr val="bg1"/>
                </a:solidFill>
              </a:rPr>
              <a:t> Hotel". (3)</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5" name="TextBox 4"/>
          <p:cNvSpPr txBox="1"/>
          <p:nvPr/>
        </p:nvSpPr>
        <p:spPr>
          <a:xfrm>
            <a:off x="0" y="6550223"/>
            <a:ext cx="8278238" cy="307777"/>
          </a:xfrm>
          <a:prstGeom prst="rect">
            <a:avLst/>
          </a:prstGeom>
          <a:noFill/>
        </p:spPr>
        <p:txBody>
          <a:bodyPr wrap="square" rtlCol="0">
            <a:spAutoFit/>
          </a:bodyPr>
          <a:lstStyle/>
          <a:p>
            <a:r>
              <a:rPr lang="en-US" sz="1400" dirty="0">
                <a:solidFill>
                  <a:schemeClr val="bg1"/>
                </a:solidFill>
              </a:rPr>
              <a:t>Mark 5:22-24, 35-43; Mark 14:32-42; D&amp;C 27:12-13; 128:20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Peter, James, and John</a:t>
            </a:r>
          </a:p>
        </p:txBody>
      </p:sp>
      <p:grpSp>
        <p:nvGrpSpPr>
          <p:cNvPr id="145" name="Group 144"/>
          <p:cNvGrpSpPr/>
          <p:nvPr/>
        </p:nvGrpSpPr>
        <p:grpSpPr>
          <a:xfrm>
            <a:off x="311285" y="987800"/>
            <a:ext cx="1740672" cy="1116694"/>
            <a:chOff x="445851" y="1182353"/>
            <a:chExt cx="3979655" cy="2553070"/>
          </a:xfrm>
        </p:grpSpPr>
        <p:grpSp>
          <p:nvGrpSpPr>
            <p:cNvPr id="3" name="Group 120"/>
            <p:cNvGrpSpPr/>
            <p:nvPr/>
          </p:nvGrpSpPr>
          <p:grpSpPr>
            <a:xfrm>
              <a:off x="445851" y="1196502"/>
              <a:ext cx="1052207" cy="2430935"/>
              <a:chOff x="3962400" y="685800"/>
              <a:chExt cx="2514600" cy="4930345"/>
            </a:xfrm>
          </p:grpSpPr>
          <p:sp>
            <p:nvSpPr>
              <p:cNvPr id="10" name="Round Diagonal Corner Rectangle 9"/>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rot="2754858">
                <a:off x="4727425" y="4901111"/>
                <a:ext cx="483355" cy="946713"/>
                <a:chOff x="1676400" y="2133600"/>
                <a:chExt cx="1447800" cy="2088845"/>
              </a:xfrm>
            </p:grpSpPr>
            <p:sp>
              <p:nvSpPr>
                <p:cNvPr id="33" name="Oval 3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5"/>
              <p:cNvGrpSpPr/>
              <p:nvPr/>
            </p:nvGrpSpPr>
            <p:grpSpPr>
              <a:xfrm rot="18845142" flipH="1">
                <a:off x="5215780" y="4792556"/>
                <a:ext cx="525679" cy="955158"/>
                <a:chOff x="1676400" y="2133600"/>
                <a:chExt cx="1447800" cy="2088845"/>
              </a:xfrm>
            </p:grpSpPr>
            <p:sp>
              <p:nvSpPr>
                <p:cNvPr id="30" name="Oval 29"/>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9"/>
              <p:cNvGrpSpPr/>
              <p:nvPr/>
            </p:nvGrpSpPr>
            <p:grpSpPr>
              <a:xfrm>
                <a:off x="4082143" y="2546274"/>
                <a:ext cx="2394857" cy="2681378"/>
                <a:chOff x="4419600" y="2060454"/>
                <a:chExt cx="3045502" cy="4187946"/>
              </a:xfrm>
            </p:grpSpPr>
            <p:sp>
              <p:nvSpPr>
                <p:cNvPr id="21" name="Oval 2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ound Diagonal Corner Rectangle 15"/>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22377" y="2175279"/>
                <a:ext cx="463305" cy="3279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1"/>
            <p:cNvGrpSpPr/>
            <p:nvPr/>
          </p:nvGrpSpPr>
          <p:grpSpPr>
            <a:xfrm>
              <a:off x="1722087" y="1182353"/>
              <a:ext cx="1330247" cy="2553070"/>
              <a:chOff x="304800" y="466773"/>
              <a:chExt cx="2438400" cy="4679887"/>
            </a:xfrm>
          </p:grpSpPr>
          <p:sp>
            <p:nvSpPr>
              <p:cNvPr id="39" name="Cloud 38"/>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43016" y="3074956"/>
                <a:ext cx="500184" cy="689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4800" y="2936552"/>
                <a:ext cx="500184" cy="764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225333">
                <a:off x="1231250" y="4469525"/>
                <a:ext cx="392724" cy="6771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622370">
                <a:off x="1676400" y="4504465"/>
                <a:ext cx="441568" cy="6009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90600" y="533400"/>
                <a:ext cx="1189892" cy="1524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313022" y="1255929"/>
              <a:ext cx="1112484" cy="2450310"/>
              <a:chOff x="6934200" y="1265656"/>
              <a:chExt cx="1985484" cy="4373144"/>
            </a:xfrm>
          </p:grpSpPr>
          <p:sp>
            <p:nvSpPr>
              <p:cNvPr id="59" name="Oval 58"/>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24"/>
              <p:cNvGrpSpPr/>
              <p:nvPr/>
            </p:nvGrpSpPr>
            <p:grpSpPr>
              <a:xfrm>
                <a:off x="7108136" y="2388756"/>
                <a:ext cx="1544360" cy="2210894"/>
                <a:chOff x="4553133" y="901823"/>
                <a:chExt cx="2186627" cy="3449921"/>
              </a:xfrm>
            </p:grpSpPr>
            <p:sp>
              <p:nvSpPr>
                <p:cNvPr id="137"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6"/>
                <p:cNvGrpSpPr/>
                <p:nvPr/>
              </p:nvGrpSpPr>
              <p:grpSpPr>
                <a:xfrm>
                  <a:off x="4694566" y="901823"/>
                  <a:ext cx="2045194" cy="1982724"/>
                  <a:chOff x="2594848" y="2213440"/>
                  <a:chExt cx="2045194" cy="1982724"/>
                </a:xfrm>
                <a:solidFill>
                  <a:srgbClr val="E0C13C"/>
                </a:solidFill>
              </p:grpSpPr>
              <p:sp>
                <p:nvSpPr>
                  <p:cNvPr id="139"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0" name="Group 5"/>
                  <p:cNvGrpSpPr/>
                  <p:nvPr/>
                </p:nvGrpSpPr>
                <p:grpSpPr>
                  <a:xfrm>
                    <a:off x="2840416" y="2333435"/>
                    <a:ext cx="1586009" cy="1634505"/>
                    <a:chOff x="2838154" y="2333435"/>
                    <a:chExt cx="1586009" cy="1634505"/>
                  </a:xfrm>
                  <a:grpFill/>
                </p:grpSpPr>
                <p:sp>
                  <p:nvSpPr>
                    <p:cNvPr id="141"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 name="Oval 70"/>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8"/>
              <p:cNvGrpSpPr/>
              <p:nvPr/>
            </p:nvGrpSpPr>
            <p:grpSpPr>
              <a:xfrm rot="175281">
                <a:off x="7281771" y="4966315"/>
                <a:ext cx="1319546" cy="446802"/>
                <a:chOff x="3810000" y="1677648"/>
                <a:chExt cx="4705061" cy="1827552"/>
              </a:xfrm>
            </p:grpSpPr>
            <p:grpSp>
              <p:nvGrpSpPr>
                <p:cNvPr id="107" name="Group 37"/>
                <p:cNvGrpSpPr/>
                <p:nvPr/>
              </p:nvGrpSpPr>
              <p:grpSpPr>
                <a:xfrm>
                  <a:off x="3810000" y="1828800"/>
                  <a:ext cx="1776984" cy="1676400"/>
                  <a:chOff x="3810000" y="1828800"/>
                  <a:chExt cx="4038600" cy="3810000"/>
                </a:xfrm>
              </p:grpSpPr>
              <p:sp>
                <p:nvSpPr>
                  <p:cNvPr id="128" name="Half Frame 12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Half Frame 12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Half Frame 12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Half Frame 13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13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iamond 13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8"/>
                <p:cNvGrpSpPr/>
                <p:nvPr/>
              </p:nvGrpSpPr>
              <p:grpSpPr>
                <a:xfrm>
                  <a:off x="5314014" y="1757596"/>
                  <a:ext cx="1776984" cy="1676400"/>
                  <a:chOff x="3810000" y="1828800"/>
                  <a:chExt cx="4038600" cy="3810000"/>
                </a:xfrm>
              </p:grpSpPr>
              <p:sp>
                <p:nvSpPr>
                  <p:cNvPr id="119" name="Half Frame 11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Half Frame 12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iamond 12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48"/>
                <p:cNvGrpSpPr/>
                <p:nvPr/>
              </p:nvGrpSpPr>
              <p:grpSpPr>
                <a:xfrm>
                  <a:off x="6738077" y="1677648"/>
                  <a:ext cx="1776984" cy="1676400"/>
                  <a:chOff x="3810000" y="1828800"/>
                  <a:chExt cx="4038600" cy="3810000"/>
                </a:xfrm>
              </p:grpSpPr>
              <p:sp>
                <p:nvSpPr>
                  <p:cNvPr id="110" name="Half Frame 10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iamond 11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Cloud 72"/>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81"/>
              <p:cNvGrpSpPr/>
              <p:nvPr/>
            </p:nvGrpSpPr>
            <p:grpSpPr>
              <a:xfrm>
                <a:off x="7162023" y="1568903"/>
                <a:ext cx="1544762" cy="259293"/>
                <a:chOff x="7105896" y="1557210"/>
                <a:chExt cx="1544762" cy="488119"/>
              </a:xfrm>
            </p:grpSpPr>
            <p:sp>
              <p:nvSpPr>
                <p:cNvPr id="75"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59"/>
                <p:cNvGrpSpPr/>
                <p:nvPr/>
              </p:nvGrpSpPr>
              <p:grpSpPr>
                <a:xfrm rot="160736">
                  <a:off x="7230848" y="1557210"/>
                  <a:ext cx="1269517" cy="488119"/>
                  <a:chOff x="3810000" y="1677648"/>
                  <a:chExt cx="4705061" cy="1827552"/>
                </a:xfrm>
              </p:grpSpPr>
              <p:grpSp>
                <p:nvGrpSpPr>
                  <p:cNvPr id="77" name="Group 37"/>
                  <p:cNvGrpSpPr/>
                  <p:nvPr/>
                </p:nvGrpSpPr>
                <p:grpSpPr>
                  <a:xfrm>
                    <a:off x="3810000" y="1828800"/>
                    <a:ext cx="1776984" cy="1676400"/>
                    <a:chOff x="3810000" y="1828800"/>
                    <a:chExt cx="4038600" cy="3810000"/>
                  </a:xfrm>
                </p:grpSpPr>
                <p:sp>
                  <p:nvSpPr>
                    <p:cNvPr id="98" name="Half Frame 9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Half Frame 9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Half Frame 9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Half Frame 10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iamond 10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38"/>
                  <p:cNvGrpSpPr/>
                  <p:nvPr/>
                </p:nvGrpSpPr>
                <p:grpSpPr>
                  <a:xfrm>
                    <a:off x="5314014" y="1757596"/>
                    <a:ext cx="1776984" cy="1676400"/>
                    <a:chOff x="3810000" y="1828800"/>
                    <a:chExt cx="4038600" cy="3810000"/>
                  </a:xfrm>
                </p:grpSpPr>
                <p:sp>
                  <p:nvSpPr>
                    <p:cNvPr id="89" name="Half Frame 8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Half Frame 8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iamond 9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48"/>
                  <p:cNvGrpSpPr/>
                  <p:nvPr/>
                </p:nvGrpSpPr>
                <p:grpSpPr>
                  <a:xfrm>
                    <a:off x="6738077" y="1677648"/>
                    <a:ext cx="1776984" cy="1676400"/>
                    <a:chOff x="3810000" y="1828800"/>
                    <a:chExt cx="4038600" cy="3810000"/>
                  </a:xfrm>
                </p:grpSpPr>
                <p:sp>
                  <p:nvSpPr>
                    <p:cNvPr id="80" name="Half Frame 7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Half Frame 8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8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iamond 8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43" name="Rectangle 142"/>
          <p:cNvSpPr/>
          <p:nvPr/>
        </p:nvSpPr>
        <p:spPr>
          <a:xfrm>
            <a:off x="226977" y="2224367"/>
            <a:ext cx="6096000" cy="3970318"/>
          </a:xfrm>
          <a:prstGeom prst="rect">
            <a:avLst/>
          </a:prstGeom>
        </p:spPr>
        <p:txBody>
          <a:bodyPr>
            <a:spAutoFit/>
          </a:bodyPr>
          <a:lstStyle/>
          <a:p>
            <a:pPr marL="342900" indent="-342900" fontAlgn="base"/>
            <a:r>
              <a:rPr lang="en-US" dirty="0">
                <a:solidFill>
                  <a:schemeClr val="bg1"/>
                </a:solidFill>
              </a:rPr>
              <a:t>1. Were at the raising of </a:t>
            </a:r>
            <a:r>
              <a:rPr lang="en-US" dirty="0" err="1">
                <a:solidFill>
                  <a:schemeClr val="bg1"/>
                </a:solidFill>
              </a:rPr>
              <a:t>Jairus</a:t>
            </a:r>
            <a:r>
              <a:rPr lang="en-US" dirty="0">
                <a:solidFill>
                  <a:schemeClr val="bg1"/>
                </a:solidFill>
              </a:rPr>
              <a:t>’ daughter from the dead.</a:t>
            </a:r>
          </a:p>
          <a:p>
            <a:pPr marL="342900" indent="-342900" fontAlgn="base"/>
            <a:r>
              <a:rPr lang="en-US" dirty="0">
                <a:solidFill>
                  <a:schemeClr val="bg1"/>
                </a:solidFill>
              </a:rPr>
              <a:t> </a:t>
            </a:r>
          </a:p>
          <a:p>
            <a:pPr fontAlgn="base"/>
            <a:r>
              <a:rPr lang="en-US" dirty="0">
                <a:solidFill>
                  <a:schemeClr val="bg1"/>
                </a:solidFill>
              </a:rPr>
              <a:t>2. Beheld the glory and majesty of the transfigured Jesus.</a:t>
            </a:r>
          </a:p>
          <a:p>
            <a:pPr fontAlgn="base"/>
            <a:endParaRPr lang="en-US" dirty="0">
              <a:solidFill>
                <a:schemeClr val="bg1"/>
              </a:solidFill>
            </a:endParaRPr>
          </a:p>
          <a:p>
            <a:pPr fontAlgn="base"/>
            <a:r>
              <a:rPr lang="en-US" dirty="0">
                <a:solidFill>
                  <a:schemeClr val="bg1"/>
                </a:solidFill>
              </a:rPr>
              <a:t>3. Received from Him, and from Moses and Elijah the keys of the kingdom, being prohibited from so much as telling the others of the Twelve of these transcendent events until after our Lord’s resurrection. </a:t>
            </a:r>
          </a:p>
          <a:p>
            <a:pPr fontAlgn="base"/>
            <a:endParaRPr lang="en-US" dirty="0">
              <a:solidFill>
                <a:schemeClr val="bg1"/>
              </a:solidFill>
            </a:endParaRPr>
          </a:p>
          <a:p>
            <a:pPr fontAlgn="base"/>
            <a:r>
              <a:rPr lang="en-US" dirty="0">
                <a:solidFill>
                  <a:schemeClr val="bg1"/>
                </a:solidFill>
              </a:rPr>
              <a:t>4. Were taken to a spot in Gethsemane where they could behold his agony as he took upon himself the sins of the world.</a:t>
            </a:r>
          </a:p>
          <a:p>
            <a:pPr fontAlgn="base"/>
            <a:r>
              <a:rPr lang="en-US" dirty="0">
                <a:solidFill>
                  <a:schemeClr val="bg1"/>
                </a:solidFill>
              </a:rPr>
              <a:t> </a:t>
            </a:r>
          </a:p>
          <a:p>
            <a:pPr fontAlgn="base"/>
            <a:r>
              <a:rPr lang="en-US" dirty="0">
                <a:solidFill>
                  <a:schemeClr val="bg1"/>
                </a:solidFill>
              </a:rPr>
              <a:t>5. The ones who came to Joseph Smith and Oliver Cowdery in this dispensation to confer priesthood and keys. (1)</a:t>
            </a:r>
            <a:endParaRPr lang="en-US" b="1" dirty="0">
              <a:solidFill>
                <a:schemeClr val="bg1"/>
              </a:solidFill>
              <a:latin typeface="Open Sans"/>
            </a:endParaRPr>
          </a:p>
        </p:txBody>
      </p:sp>
      <p:sp>
        <p:nvSpPr>
          <p:cNvPr id="144" name="TextBox 143"/>
          <p:cNvSpPr txBox="1"/>
          <p:nvPr/>
        </p:nvSpPr>
        <p:spPr>
          <a:xfrm>
            <a:off x="2169268" y="1322962"/>
            <a:ext cx="2091447" cy="369332"/>
          </a:xfrm>
          <a:prstGeom prst="rect">
            <a:avLst/>
          </a:prstGeom>
          <a:noFill/>
        </p:spPr>
        <p:txBody>
          <a:bodyPr wrap="square" rtlCol="0">
            <a:spAutoFit/>
          </a:bodyPr>
          <a:lstStyle/>
          <a:p>
            <a:r>
              <a:rPr lang="en-US" dirty="0">
                <a:solidFill>
                  <a:schemeClr val="bg1"/>
                </a:solidFill>
              </a:rPr>
              <a:t>They Alone</a:t>
            </a:r>
          </a:p>
        </p:txBody>
      </p:sp>
      <p:pic>
        <p:nvPicPr>
          <p:cNvPr id="29698" name="Picture 2" descr="http://media.ldscdn.org/images/media-library/gospel-art/new-testament/jesus-raising-jairuss-daughter-39561-wallpaper.jpg"/>
          <p:cNvPicPr>
            <a:picLocks noChangeAspect="1" noChangeArrowheads="1"/>
          </p:cNvPicPr>
          <p:nvPr/>
        </p:nvPicPr>
        <p:blipFill>
          <a:blip r:embed="rId3" cstate="print"/>
          <a:srcRect t="18815" r="-500"/>
          <a:stretch>
            <a:fillRect/>
          </a:stretch>
        </p:blipFill>
        <p:spPr bwMode="auto">
          <a:xfrm>
            <a:off x="6645681" y="1099225"/>
            <a:ext cx="1846566" cy="2266545"/>
          </a:xfrm>
          <a:prstGeom prst="rect">
            <a:avLst/>
          </a:prstGeom>
          <a:noFill/>
        </p:spPr>
      </p:pic>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6" name="Picture 10" descr="https://s-media-cache-ak0.pinimg.com/736x/17/bb/23/17bb23507f5a2aa4278274c9302d6a2f.jpg"/>
          <p:cNvPicPr>
            <a:picLocks noChangeAspect="1" noChangeArrowheads="1"/>
          </p:cNvPicPr>
          <p:nvPr/>
        </p:nvPicPr>
        <p:blipFill>
          <a:blip r:embed="rId4" cstate="print"/>
          <a:srcRect r="2673" b="6004"/>
          <a:stretch>
            <a:fillRect/>
          </a:stretch>
        </p:blipFill>
        <p:spPr bwMode="auto">
          <a:xfrm>
            <a:off x="9114817" y="1111387"/>
            <a:ext cx="1916348" cy="2357142"/>
          </a:xfrm>
          <a:prstGeom prst="rect">
            <a:avLst/>
          </a:prstGeom>
          <a:noFill/>
        </p:spPr>
      </p:pic>
      <p:pic>
        <p:nvPicPr>
          <p:cNvPr id="29708" name="Picture 12" descr="http://www.ldschurchnewsarchive.com/media/photos/2007/17447.jpg"/>
          <p:cNvPicPr>
            <a:picLocks noChangeAspect="1" noChangeArrowheads="1"/>
          </p:cNvPicPr>
          <p:nvPr/>
        </p:nvPicPr>
        <p:blipFill>
          <a:blip r:embed="rId5" cstate="print"/>
          <a:srcRect/>
          <a:stretch>
            <a:fillRect/>
          </a:stretch>
        </p:blipFill>
        <p:spPr bwMode="auto">
          <a:xfrm>
            <a:off x="9426034" y="3871609"/>
            <a:ext cx="2419350" cy="2857500"/>
          </a:xfrm>
          <a:prstGeom prst="rect">
            <a:avLst/>
          </a:prstGeom>
          <a:noFill/>
        </p:spPr>
      </p:pic>
      <p:pic>
        <p:nvPicPr>
          <p:cNvPr id="29710" name="Picture 14" descr="https://s-media-cache-ak0.pinimg.com/564x/e4/c4/75/e4c475e754e7274e48f86e844291585c.jpg"/>
          <p:cNvPicPr>
            <a:picLocks noChangeAspect="1" noChangeArrowheads="1"/>
          </p:cNvPicPr>
          <p:nvPr/>
        </p:nvPicPr>
        <p:blipFill>
          <a:blip r:embed="rId6" cstate="print"/>
          <a:srcRect/>
          <a:stretch>
            <a:fillRect/>
          </a:stretch>
        </p:blipFill>
        <p:spPr bwMode="auto">
          <a:xfrm>
            <a:off x="6777446" y="3638146"/>
            <a:ext cx="1973326" cy="276265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698"/>
                                        </p:tgtEl>
                                        <p:attrNameLst>
                                          <p:attrName>style.visibility</p:attrName>
                                        </p:attrNameLst>
                                      </p:cBhvr>
                                      <p:to>
                                        <p:strVal val="visible"/>
                                      </p:to>
                                    </p:set>
                                    <p:animEffect transition="in" filter="fade">
                                      <p:cBhvr>
                                        <p:cTn id="9" dur="20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fade">
                                      <p:cBhvr>
                                        <p:cTn id="17" dur="2000"/>
                                        <p:tgtEl>
                                          <p:spTgt spid="2970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29710"/>
                                        </p:tgtEl>
                                        <p:attrNameLst>
                                          <p:attrName>style.visibility</p:attrName>
                                        </p:attrNameLst>
                                      </p:cBhvr>
                                      <p:to>
                                        <p:strVal val="visible"/>
                                      </p:to>
                                    </p:set>
                                    <p:animEffect transition="in" filter="fade">
                                      <p:cBhvr>
                                        <p:cTn id="29" dur="2000"/>
                                        <p:tgtEl>
                                          <p:spTgt spid="297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3">
                                            <p:txEl>
                                              <p:pRg st="8" end="8"/>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29708"/>
                                        </p:tgtEl>
                                        <p:attrNameLst>
                                          <p:attrName>style.visibility</p:attrName>
                                        </p:attrNameLst>
                                      </p:cBhvr>
                                      <p:to>
                                        <p:strVal val="visible"/>
                                      </p:to>
                                    </p:set>
                                    <p:animEffect transition="in" filter="fade">
                                      <p:cBhvr>
                                        <p:cTn id="36" dur="20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5" name="TextBox 4"/>
          <p:cNvSpPr txBox="1"/>
          <p:nvPr/>
        </p:nvSpPr>
        <p:spPr>
          <a:xfrm>
            <a:off x="0" y="6550223"/>
            <a:ext cx="8278238" cy="307777"/>
          </a:xfrm>
          <a:prstGeom prst="rect">
            <a:avLst/>
          </a:prstGeom>
          <a:noFill/>
        </p:spPr>
        <p:txBody>
          <a:bodyPr wrap="square" rtlCol="0">
            <a:spAutoFit/>
          </a:bodyPr>
          <a:lstStyle/>
          <a:p>
            <a:r>
              <a:rPr lang="en-US" sz="1400" dirty="0">
                <a:solidFill>
                  <a:schemeClr val="bg1"/>
                </a:solidFill>
              </a:rPr>
              <a:t>Matthew 17:1-9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Transfiguration</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6" name="Picture 10" descr="https://s-media-cache-ak0.pinimg.com/736x/17/bb/23/17bb23507f5a2aa4278274c9302d6a2f.jpg"/>
          <p:cNvPicPr>
            <a:picLocks noChangeAspect="1" noChangeArrowheads="1"/>
          </p:cNvPicPr>
          <p:nvPr/>
        </p:nvPicPr>
        <p:blipFill>
          <a:blip r:embed="rId3" cstate="print"/>
          <a:srcRect r="2673" b="6004"/>
          <a:stretch>
            <a:fillRect/>
          </a:stretch>
        </p:blipFill>
        <p:spPr bwMode="auto">
          <a:xfrm>
            <a:off x="4344441" y="1179480"/>
            <a:ext cx="3525235" cy="4336102"/>
          </a:xfrm>
          <a:prstGeom prst="rect">
            <a:avLst/>
          </a:prstGeom>
          <a:noFill/>
        </p:spPr>
      </p:pic>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sp>
        <p:nvSpPr>
          <p:cNvPr id="148" name="Rectangle 147"/>
          <p:cNvSpPr/>
          <p:nvPr/>
        </p:nvSpPr>
        <p:spPr>
          <a:xfrm>
            <a:off x="178341" y="1148262"/>
            <a:ext cx="4043463" cy="2308324"/>
          </a:xfrm>
          <a:prstGeom prst="rect">
            <a:avLst/>
          </a:prstGeom>
        </p:spPr>
        <p:txBody>
          <a:bodyPr wrap="square">
            <a:spAutoFit/>
          </a:bodyPr>
          <a:lstStyle/>
          <a:p>
            <a:r>
              <a:rPr lang="en-US" dirty="0">
                <a:solidFill>
                  <a:schemeClr val="bg1"/>
                </a:solidFill>
              </a:rPr>
              <a:t> This occurred about a week after the promise made to Peter that he would receive the keys of the kingdom of heaven.</a:t>
            </a:r>
          </a:p>
          <a:p>
            <a:endParaRPr lang="en-US" dirty="0">
              <a:solidFill>
                <a:schemeClr val="bg1"/>
              </a:solidFill>
            </a:endParaRPr>
          </a:p>
          <a:p>
            <a:r>
              <a:rPr lang="en-US" dirty="0">
                <a:solidFill>
                  <a:schemeClr val="bg1"/>
                </a:solidFill>
              </a:rPr>
              <a:t>The Transfiguration occurred in about October, some six months before the death of Jesus.</a:t>
            </a:r>
          </a:p>
        </p:txBody>
      </p:sp>
      <p:sp>
        <p:nvSpPr>
          <p:cNvPr id="149" name="Rectangle 148"/>
          <p:cNvSpPr/>
          <p:nvPr/>
        </p:nvSpPr>
        <p:spPr>
          <a:xfrm>
            <a:off x="8725710" y="1464651"/>
            <a:ext cx="3190673" cy="2585323"/>
          </a:xfrm>
          <a:prstGeom prst="rect">
            <a:avLst/>
          </a:prstGeom>
        </p:spPr>
        <p:txBody>
          <a:bodyPr wrap="square">
            <a:spAutoFit/>
          </a:bodyPr>
          <a:lstStyle/>
          <a:p>
            <a:r>
              <a:rPr lang="en-US" dirty="0">
                <a:solidFill>
                  <a:schemeClr val="bg1"/>
                </a:solidFill>
              </a:rPr>
              <a:t>The Savior, Moses, and Elias (Elijah) gave the promised keys of the priesthood to Peter, James, and John, which enabled these brethren to carry forth the work of the kingdom on the earth after the departure of Jesus. These keys were later given to all of the Twelve. (2)</a:t>
            </a:r>
          </a:p>
        </p:txBody>
      </p:sp>
      <p:sp>
        <p:nvSpPr>
          <p:cNvPr id="150" name="Rectangle 149"/>
          <p:cNvSpPr/>
          <p:nvPr/>
        </p:nvSpPr>
        <p:spPr>
          <a:xfrm>
            <a:off x="3067456" y="5657671"/>
            <a:ext cx="7781166" cy="923330"/>
          </a:xfrm>
          <a:prstGeom prst="rect">
            <a:avLst/>
          </a:prstGeom>
        </p:spPr>
        <p:txBody>
          <a:bodyPr wrap="square">
            <a:spAutoFit/>
          </a:bodyPr>
          <a:lstStyle/>
          <a:p>
            <a:r>
              <a:rPr lang="en-US" dirty="0">
                <a:solidFill>
                  <a:schemeClr val="bg1"/>
                </a:solidFill>
              </a:rPr>
              <a:t>“the condition of persons who are temporarily changed in appearance and nature—that is, lifted to a higher spiritual level—so that they can endure the presence and glory of heavenly beings”  (4)</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5" name="TextBox 4"/>
          <p:cNvSpPr txBox="1"/>
          <p:nvPr/>
        </p:nvSpPr>
        <p:spPr>
          <a:xfrm>
            <a:off x="0" y="6550223"/>
            <a:ext cx="8278238" cy="307777"/>
          </a:xfrm>
          <a:prstGeom prst="rect">
            <a:avLst/>
          </a:prstGeom>
          <a:noFill/>
        </p:spPr>
        <p:txBody>
          <a:bodyPr wrap="square" rtlCol="0">
            <a:spAutoFit/>
          </a:bodyPr>
          <a:lstStyle/>
          <a:p>
            <a:r>
              <a:rPr lang="en-US" sz="1400" dirty="0">
                <a:solidFill>
                  <a:schemeClr val="bg1"/>
                </a:solidFill>
              </a:rPr>
              <a:t>Matthew 17:3; D&amp;C 110:11; D&amp;C 110:13-16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Moses and Elias</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sp>
        <p:nvSpPr>
          <p:cNvPr id="13" name="Rectangle 12"/>
          <p:cNvSpPr/>
          <p:nvPr/>
        </p:nvSpPr>
        <p:spPr>
          <a:xfrm>
            <a:off x="265889" y="990309"/>
            <a:ext cx="3605719" cy="1477328"/>
          </a:xfrm>
          <a:prstGeom prst="rect">
            <a:avLst/>
          </a:prstGeom>
        </p:spPr>
        <p:txBody>
          <a:bodyPr wrap="square">
            <a:spAutoFit/>
          </a:bodyPr>
          <a:lstStyle/>
          <a:p>
            <a:r>
              <a:rPr lang="en-US" dirty="0">
                <a:solidFill>
                  <a:schemeClr val="bg1"/>
                </a:solidFill>
              </a:rPr>
              <a:t>“The Savior, Moses, and Elias [Elijah], gave the keys [of the priesthood] to Peter, James, and John, on the mount, when they were transfigured before him” (5)</a:t>
            </a:r>
          </a:p>
        </p:txBody>
      </p:sp>
      <p:sp>
        <p:nvSpPr>
          <p:cNvPr id="14" name="Rectangle 13"/>
          <p:cNvSpPr/>
          <p:nvPr/>
        </p:nvSpPr>
        <p:spPr>
          <a:xfrm>
            <a:off x="5470187" y="4322271"/>
            <a:ext cx="6096000" cy="2308324"/>
          </a:xfrm>
          <a:prstGeom prst="rect">
            <a:avLst/>
          </a:prstGeom>
        </p:spPr>
        <p:txBody>
          <a:bodyPr>
            <a:spAutoFit/>
          </a:bodyPr>
          <a:lstStyle/>
          <a:p>
            <a:r>
              <a:rPr lang="en-US" dirty="0">
                <a:solidFill>
                  <a:schemeClr val="bg1"/>
                </a:solidFill>
              </a:rPr>
              <a:t>Moses and Elijah appeared in the Kirtland Temple on April 3, 1836, to restore priesthood keys: Moses restored the keys of the gathering of Israel, and Elijah restored the keys associated with the sealing power.</a:t>
            </a:r>
          </a:p>
          <a:p>
            <a:endParaRPr lang="en-US" dirty="0">
              <a:solidFill>
                <a:schemeClr val="bg1"/>
              </a:solidFill>
            </a:endParaRPr>
          </a:p>
          <a:p>
            <a:r>
              <a:rPr lang="en-US" dirty="0">
                <a:solidFill>
                  <a:schemeClr val="bg1"/>
                </a:solidFill>
              </a:rPr>
              <a:t>These appearances in Kirtland provide a pattern for understanding what took place on the Mount of Transfiguration.</a:t>
            </a:r>
          </a:p>
        </p:txBody>
      </p:sp>
      <p:grpSp>
        <p:nvGrpSpPr>
          <p:cNvPr id="15" name="Group 14"/>
          <p:cNvGrpSpPr/>
          <p:nvPr/>
        </p:nvGrpSpPr>
        <p:grpSpPr>
          <a:xfrm>
            <a:off x="2769328" y="2446240"/>
            <a:ext cx="1580604" cy="3896194"/>
            <a:chOff x="3379176" y="481253"/>
            <a:chExt cx="2001888" cy="4934660"/>
          </a:xfrm>
        </p:grpSpPr>
        <p:grpSp>
          <p:nvGrpSpPr>
            <p:cNvPr id="16" name="Group 58"/>
            <p:cNvGrpSpPr/>
            <p:nvPr/>
          </p:nvGrpSpPr>
          <p:grpSpPr>
            <a:xfrm>
              <a:off x="3379176" y="481253"/>
              <a:ext cx="2001888" cy="4934660"/>
              <a:chOff x="3104183" y="529034"/>
              <a:chExt cx="1415407" cy="3344532"/>
            </a:xfrm>
          </p:grpSpPr>
          <p:sp>
            <p:nvSpPr>
              <p:cNvPr id="39" name="Oval 38"/>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5"/>
            <p:cNvGrpSpPr/>
            <p:nvPr/>
          </p:nvGrpSpPr>
          <p:grpSpPr>
            <a:xfrm rot="5064542">
              <a:off x="3663476" y="3438057"/>
              <a:ext cx="2025923" cy="403837"/>
              <a:chOff x="5852664" y="2219295"/>
              <a:chExt cx="4456611" cy="986155"/>
            </a:xfrm>
          </p:grpSpPr>
          <p:grpSp>
            <p:nvGrpSpPr>
              <p:cNvPr id="29" name="Group 80"/>
              <p:cNvGrpSpPr/>
              <p:nvPr/>
            </p:nvGrpSpPr>
            <p:grpSpPr>
              <a:xfrm>
                <a:off x="5852664" y="2219295"/>
                <a:ext cx="1926771" cy="964384"/>
                <a:chOff x="5852664" y="2219295"/>
                <a:chExt cx="1926771" cy="964384"/>
              </a:xfrm>
            </p:grpSpPr>
            <p:sp>
              <p:nvSpPr>
                <p:cNvPr id="36" name="Notched Right Arrow 3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Notched Right Arrow 3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Notched Right Arrow 2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Notched Right Arrow 3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81"/>
              <p:cNvGrpSpPr/>
              <p:nvPr/>
            </p:nvGrpSpPr>
            <p:grpSpPr>
              <a:xfrm>
                <a:off x="8382504" y="2241066"/>
                <a:ext cx="1926771" cy="964384"/>
                <a:chOff x="5852664" y="2219295"/>
                <a:chExt cx="1926771" cy="964384"/>
              </a:xfrm>
            </p:grpSpPr>
            <p:sp>
              <p:nvSpPr>
                <p:cNvPr id="33" name="Notched Right Arrow 3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Notched Right Arrow 3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86"/>
            <p:cNvGrpSpPr/>
            <p:nvPr/>
          </p:nvGrpSpPr>
          <p:grpSpPr>
            <a:xfrm rot="16535458" flipH="1">
              <a:off x="3004808" y="3414764"/>
              <a:ext cx="2025923" cy="403837"/>
              <a:chOff x="5852664" y="2219295"/>
              <a:chExt cx="4456611" cy="986155"/>
            </a:xfrm>
          </p:grpSpPr>
          <p:grpSp>
            <p:nvGrpSpPr>
              <p:cNvPr id="19" name="Group 87"/>
              <p:cNvGrpSpPr/>
              <p:nvPr/>
            </p:nvGrpSpPr>
            <p:grpSpPr>
              <a:xfrm>
                <a:off x="5852664" y="2219295"/>
                <a:ext cx="1926771" cy="964384"/>
                <a:chOff x="5852664" y="2219295"/>
                <a:chExt cx="1926771" cy="964384"/>
              </a:xfrm>
            </p:grpSpPr>
            <p:sp>
              <p:nvSpPr>
                <p:cNvPr id="26" name="Notched Right Arrow 2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Notched Right Arrow 2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Notched Right Arrow 1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otched Right Arrow 2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0"/>
              <p:cNvGrpSpPr/>
              <p:nvPr/>
            </p:nvGrpSpPr>
            <p:grpSpPr>
              <a:xfrm>
                <a:off x="8382504" y="2241066"/>
                <a:ext cx="1926771" cy="964384"/>
                <a:chOff x="5852664" y="2219295"/>
                <a:chExt cx="1926771" cy="964384"/>
              </a:xfrm>
            </p:grpSpPr>
            <p:sp>
              <p:nvSpPr>
                <p:cNvPr id="23" name="Notched Right Arrow 2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Notched Right Arrow 2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5" name="Group 326"/>
          <p:cNvGrpSpPr/>
          <p:nvPr/>
        </p:nvGrpSpPr>
        <p:grpSpPr>
          <a:xfrm>
            <a:off x="461039" y="2648681"/>
            <a:ext cx="1786050" cy="3527212"/>
            <a:chOff x="3937483" y="513080"/>
            <a:chExt cx="681026" cy="1754293"/>
          </a:xfrm>
        </p:grpSpPr>
        <p:sp>
          <p:nvSpPr>
            <p:cNvPr id="56"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23"/>
            <p:cNvGrpSpPr/>
            <p:nvPr/>
          </p:nvGrpSpPr>
          <p:grpSpPr>
            <a:xfrm>
              <a:off x="4342580" y="1037026"/>
              <a:ext cx="275929" cy="637681"/>
              <a:chOff x="4755948" y="2903312"/>
              <a:chExt cx="1111452" cy="2049688"/>
            </a:xfrm>
          </p:grpSpPr>
          <p:sp>
            <p:nvSpPr>
              <p:cNvPr id="71" name="Oval 70"/>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Cloud 68"/>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5894961" y="1750978"/>
            <a:ext cx="3143335" cy="2192296"/>
            <a:chOff x="702051" y="90287"/>
            <a:chExt cx="7260849" cy="5064027"/>
          </a:xfrm>
        </p:grpSpPr>
        <p:sp>
          <p:nvSpPr>
            <p:cNvPr id="75" name="Rectangle 74"/>
            <p:cNvSpPr/>
            <p:nvPr/>
          </p:nvSpPr>
          <p:spPr>
            <a:xfrm>
              <a:off x="702051" y="90287"/>
              <a:ext cx="7239002" cy="50521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rot="16200000">
              <a:off x="3619500" y="647700"/>
              <a:ext cx="1447800" cy="15240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hord 76"/>
            <p:cNvSpPr/>
            <p:nvPr/>
          </p:nvSpPr>
          <p:spPr>
            <a:xfrm rot="8900487">
              <a:off x="3716225" y="823490"/>
              <a:ext cx="1254349" cy="1254349"/>
            </a:xfrm>
            <a:prstGeom prst="chord">
              <a:avLst>
                <a:gd name="adj1" fmla="val 2700000"/>
                <a:gd name="adj2" fmla="val 11892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657600" y="1374866"/>
              <a:ext cx="304800"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698711" y="1374866"/>
              <a:ext cx="304800"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064726" y="1374866"/>
              <a:ext cx="559526"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581400" y="2133600"/>
              <a:ext cx="15240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771900" y="2133600"/>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115675" y="2140057"/>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543590" y="2140272"/>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925465" y="2140272"/>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581400" y="2424940"/>
              <a:ext cx="15240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71900" y="2424940"/>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115675" y="2431397"/>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543590" y="2431612"/>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925465" y="2431612"/>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4"/>
            <p:cNvGrpSpPr/>
            <p:nvPr/>
          </p:nvGrpSpPr>
          <p:grpSpPr>
            <a:xfrm>
              <a:off x="3593320" y="2759787"/>
              <a:ext cx="1524000" cy="440286"/>
              <a:chOff x="6096000" y="2667000"/>
              <a:chExt cx="1524000" cy="284702"/>
            </a:xfrm>
          </p:grpSpPr>
          <p:sp>
            <p:nvSpPr>
              <p:cNvPr id="220" name="Rectangle 17"/>
              <p:cNvSpPr/>
              <p:nvPr/>
            </p:nvSpPr>
            <p:spPr>
              <a:xfrm>
                <a:off x="6096000" y="2667000"/>
                <a:ext cx="15240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18"/>
              <p:cNvSpPr/>
              <p:nvPr/>
            </p:nvSpPr>
            <p:spPr>
              <a:xfrm>
                <a:off x="6286500" y="2667000"/>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19"/>
              <p:cNvSpPr/>
              <p:nvPr/>
            </p:nvSpPr>
            <p:spPr>
              <a:xfrm>
                <a:off x="6630275" y="2673457"/>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0"/>
              <p:cNvSpPr/>
              <p:nvPr/>
            </p:nvSpPr>
            <p:spPr>
              <a:xfrm>
                <a:off x="7058190" y="2673672"/>
                <a:ext cx="77450" cy="2641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1"/>
              <p:cNvSpPr/>
              <p:nvPr/>
            </p:nvSpPr>
            <p:spPr>
              <a:xfrm>
                <a:off x="7440065" y="2673672"/>
                <a:ext cx="77450" cy="2641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rot="16200000">
              <a:off x="4311386" y="1626122"/>
              <a:ext cx="87869" cy="1641992"/>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16200000">
              <a:off x="4319107" y="1353450"/>
              <a:ext cx="72431" cy="164199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59"/>
            <p:cNvGrpSpPr/>
            <p:nvPr/>
          </p:nvGrpSpPr>
          <p:grpSpPr>
            <a:xfrm>
              <a:off x="3595389" y="3021772"/>
              <a:ext cx="1500158" cy="1164390"/>
              <a:chOff x="4851111" y="3480706"/>
              <a:chExt cx="1500158" cy="1164390"/>
            </a:xfrm>
          </p:grpSpPr>
          <p:sp>
            <p:nvSpPr>
              <p:cNvPr id="200" name="Rectangle 199"/>
              <p:cNvSpPr/>
              <p:nvPr/>
            </p:nvSpPr>
            <p:spPr>
              <a:xfrm rot="16200000">
                <a:off x="5493452" y="2989409"/>
                <a:ext cx="215476" cy="150015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16200000">
                <a:off x="5417252" y="3195346"/>
                <a:ext cx="367876" cy="1500158"/>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16200000">
                <a:off x="5460800" y="3379651"/>
                <a:ext cx="280780" cy="48288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elay 43"/>
              <p:cNvSpPr/>
              <p:nvPr/>
            </p:nvSpPr>
            <p:spPr>
              <a:xfrm rot="16200000">
                <a:off x="4898400" y="3939951"/>
                <a:ext cx="455717" cy="498361"/>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elay 44"/>
              <p:cNvSpPr/>
              <p:nvPr/>
            </p:nvSpPr>
            <p:spPr>
              <a:xfrm rot="16200000">
                <a:off x="5857243" y="3931173"/>
                <a:ext cx="455717" cy="532335"/>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58"/>
              <p:cNvGrpSpPr/>
              <p:nvPr/>
            </p:nvGrpSpPr>
            <p:grpSpPr>
              <a:xfrm>
                <a:off x="5194500" y="3998270"/>
                <a:ext cx="813380" cy="646826"/>
                <a:chOff x="7162800" y="3352799"/>
                <a:chExt cx="813380" cy="646826"/>
              </a:xfrm>
            </p:grpSpPr>
            <p:sp>
              <p:nvSpPr>
                <p:cNvPr id="206" name="Rectangle 205"/>
                <p:cNvSpPr/>
                <p:nvPr/>
              </p:nvSpPr>
              <p:spPr>
                <a:xfrm rot="16200000">
                  <a:off x="7385552" y="3408997"/>
                  <a:ext cx="367876" cy="813380"/>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48"/>
                <p:cNvGrpSpPr/>
                <p:nvPr/>
              </p:nvGrpSpPr>
              <p:grpSpPr>
                <a:xfrm>
                  <a:off x="7376907" y="3352799"/>
                  <a:ext cx="385166" cy="268295"/>
                  <a:chOff x="6062848" y="762000"/>
                  <a:chExt cx="1553571" cy="954334"/>
                </a:xfrm>
              </p:grpSpPr>
              <p:grpSp>
                <p:nvGrpSpPr>
                  <p:cNvPr id="208" name="Group 47"/>
                  <p:cNvGrpSpPr/>
                  <p:nvPr/>
                </p:nvGrpSpPr>
                <p:grpSpPr>
                  <a:xfrm>
                    <a:off x="6062848" y="762000"/>
                    <a:ext cx="391899" cy="954334"/>
                    <a:chOff x="6062848" y="762000"/>
                    <a:chExt cx="391899" cy="954334"/>
                  </a:xfrm>
                </p:grpSpPr>
                <p:sp>
                  <p:nvSpPr>
                    <p:cNvPr id="218" name="Rounded Rectangle 217"/>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49"/>
                  <p:cNvGrpSpPr/>
                  <p:nvPr/>
                </p:nvGrpSpPr>
                <p:grpSpPr>
                  <a:xfrm>
                    <a:off x="6454747" y="762000"/>
                    <a:ext cx="391899" cy="954334"/>
                    <a:chOff x="6062848" y="762000"/>
                    <a:chExt cx="391899" cy="954334"/>
                  </a:xfrm>
                </p:grpSpPr>
                <p:sp>
                  <p:nvSpPr>
                    <p:cNvPr id="216" name="Rounded Rectangle 215"/>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52"/>
                  <p:cNvGrpSpPr/>
                  <p:nvPr/>
                </p:nvGrpSpPr>
                <p:grpSpPr>
                  <a:xfrm>
                    <a:off x="6839633" y="762000"/>
                    <a:ext cx="391899" cy="954334"/>
                    <a:chOff x="6062848" y="762000"/>
                    <a:chExt cx="391899" cy="954334"/>
                  </a:xfrm>
                </p:grpSpPr>
                <p:sp>
                  <p:nvSpPr>
                    <p:cNvPr id="214" name="Rounded Rectangle 213"/>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5"/>
                  <p:cNvGrpSpPr/>
                  <p:nvPr/>
                </p:nvGrpSpPr>
                <p:grpSpPr>
                  <a:xfrm>
                    <a:off x="7224520" y="762000"/>
                    <a:ext cx="391899" cy="954334"/>
                    <a:chOff x="6062848" y="762000"/>
                    <a:chExt cx="391899" cy="954334"/>
                  </a:xfrm>
                </p:grpSpPr>
                <p:sp>
                  <p:nvSpPr>
                    <p:cNvPr id="212" name="Rounded Rectangle 56"/>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57"/>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95" name="Rectangle 94"/>
            <p:cNvSpPr/>
            <p:nvPr/>
          </p:nvSpPr>
          <p:spPr>
            <a:xfrm rot="16200000">
              <a:off x="3240354" y="3599536"/>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16200000">
              <a:off x="3226488" y="3237442"/>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16200000">
              <a:off x="3225152" y="2881518"/>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16200000">
              <a:off x="3227271" y="2524929"/>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16200000">
              <a:off x="5134581" y="3596561"/>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rot="16200000">
              <a:off x="5138657" y="3226979"/>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16200000">
              <a:off x="5137321" y="2871055"/>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16200000">
              <a:off x="5139440" y="2514466"/>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16200000">
              <a:off x="4275305" y="1959957"/>
              <a:ext cx="136193" cy="1618150"/>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98"/>
            <p:cNvGrpSpPr/>
            <p:nvPr/>
          </p:nvGrpSpPr>
          <p:grpSpPr>
            <a:xfrm>
              <a:off x="1716353" y="478645"/>
              <a:ext cx="952500" cy="2247779"/>
              <a:chOff x="1270577" y="1285782"/>
              <a:chExt cx="952500" cy="2247779"/>
            </a:xfrm>
          </p:grpSpPr>
          <p:pic>
            <p:nvPicPr>
              <p:cNvPr id="197" name="Picture 4" descr="http://www.royalstylewindowsdoors.com/icon_images/shape-cathedr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77" y="128578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98" name="Rectangle 197"/>
              <p:cNvSpPr/>
              <p:nvPr/>
            </p:nvSpPr>
            <p:spPr>
              <a:xfrm>
                <a:off x="1374232" y="214958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378587" y="285062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ctangle 104"/>
            <p:cNvSpPr/>
            <p:nvPr/>
          </p:nvSpPr>
          <p:spPr>
            <a:xfrm>
              <a:off x="1609911" y="2652701"/>
              <a:ext cx="1629704"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518988" y="2945477"/>
              <a:ext cx="1709097"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395822" y="3186914"/>
              <a:ext cx="1823183"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5400" y="3463993"/>
              <a:ext cx="1909048" cy="664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89"/>
            <p:cNvGrpSpPr/>
            <p:nvPr/>
          </p:nvGrpSpPr>
          <p:grpSpPr>
            <a:xfrm>
              <a:off x="3044051" y="3288842"/>
              <a:ext cx="232466" cy="716360"/>
              <a:chOff x="2999783" y="3290180"/>
              <a:chExt cx="232466" cy="716360"/>
            </a:xfrm>
          </p:grpSpPr>
          <p:sp>
            <p:nvSpPr>
              <p:cNvPr id="194" name="Rounded Rectangle 193"/>
              <p:cNvSpPr/>
              <p:nvPr/>
            </p:nvSpPr>
            <p:spPr>
              <a:xfrm>
                <a:off x="3108601" y="3362596"/>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84"/>
              <p:cNvSpPr/>
              <p:nvPr/>
            </p:nvSpPr>
            <p:spPr>
              <a:xfrm>
                <a:off x="2999783" y="3290180"/>
                <a:ext cx="232466" cy="759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85"/>
              <p:cNvSpPr/>
              <p:nvPr/>
            </p:nvSpPr>
            <p:spPr>
              <a:xfrm>
                <a:off x="3016776" y="3365600"/>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Bevel 109"/>
            <p:cNvSpPr/>
            <p:nvPr/>
          </p:nvSpPr>
          <p:spPr>
            <a:xfrm>
              <a:off x="1365460" y="3506780"/>
              <a:ext cx="214348" cy="412089"/>
            </a:xfrm>
            <a:prstGeom prst="bevel">
              <a:avLst>
                <a:gd name="adj" fmla="val 4375"/>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Bevel 110"/>
            <p:cNvSpPr/>
            <p:nvPr/>
          </p:nvSpPr>
          <p:spPr>
            <a:xfrm>
              <a:off x="1657197" y="3502425"/>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evel 111"/>
            <p:cNvSpPr/>
            <p:nvPr/>
          </p:nvSpPr>
          <p:spPr>
            <a:xfrm>
              <a:off x="1940226" y="3506779"/>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Bevel 112"/>
            <p:cNvSpPr/>
            <p:nvPr/>
          </p:nvSpPr>
          <p:spPr>
            <a:xfrm>
              <a:off x="2236317" y="3515488"/>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Bevel 113"/>
            <p:cNvSpPr/>
            <p:nvPr/>
          </p:nvSpPr>
          <p:spPr>
            <a:xfrm>
              <a:off x="2784957" y="3515488"/>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Bevel 114"/>
            <p:cNvSpPr/>
            <p:nvPr/>
          </p:nvSpPr>
          <p:spPr>
            <a:xfrm>
              <a:off x="2514991" y="3515487"/>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39"/>
            <p:cNvGrpSpPr/>
            <p:nvPr/>
          </p:nvGrpSpPr>
          <p:grpSpPr>
            <a:xfrm flipH="1">
              <a:off x="6034073" y="461163"/>
              <a:ext cx="952500" cy="2247779"/>
              <a:chOff x="1270577" y="1285782"/>
              <a:chExt cx="952500" cy="2247779"/>
            </a:xfrm>
          </p:grpSpPr>
          <p:pic>
            <p:nvPicPr>
              <p:cNvPr id="191" name="Picture 4" descr="http://www.royalstylewindowsdoors.com/icon_images/shape-cathedr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77" y="128578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p:cNvSpPr/>
              <p:nvPr/>
            </p:nvSpPr>
            <p:spPr>
              <a:xfrm>
                <a:off x="1374232" y="214958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378587" y="285062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40"/>
            <p:cNvGrpSpPr/>
            <p:nvPr/>
          </p:nvGrpSpPr>
          <p:grpSpPr>
            <a:xfrm flipH="1">
              <a:off x="5358055" y="946198"/>
              <a:ext cx="500109" cy="1775487"/>
              <a:chOff x="2738074" y="1608829"/>
              <a:chExt cx="500109" cy="1250071"/>
            </a:xfrm>
          </p:grpSpPr>
          <p:grpSp>
            <p:nvGrpSpPr>
              <p:cNvPr id="185" name="Group 155"/>
              <p:cNvGrpSpPr/>
              <p:nvPr/>
            </p:nvGrpSpPr>
            <p:grpSpPr>
              <a:xfrm>
                <a:off x="2738074" y="1608829"/>
                <a:ext cx="500109" cy="1228300"/>
                <a:chOff x="2738074" y="1594454"/>
                <a:chExt cx="500109" cy="1078924"/>
              </a:xfrm>
            </p:grpSpPr>
            <p:sp>
              <p:nvSpPr>
                <p:cNvPr id="189" name="Rounded Rectangle 188"/>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Manual Operation 189"/>
                <p:cNvSpPr/>
                <p:nvPr/>
              </p:nvSpPr>
              <p:spPr>
                <a:xfrm>
                  <a:off x="2738074" y="1594454"/>
                  <a:ext cx="500109" cy="14694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6" name="Straight Connector 185"/>
              <p:cNvCxnSpPr>
                <a:stCxn id="190" idx="2"/>
                <a:endCxn id="189" idx="2"/>
              </p:cNvCxnSpPr>
              <p:nvPr/>
            </p:nvCxnSpPr>
            <p:spPr>
              <a:xfrm>
                <a:off x="2988129" y="1776122"/>
                <a:ext cx="871" cy="10610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8" name="Rectangle 117"/>
            <p:cNvSpPr/>
            <p:nvPr/>
          </p:nvSpPr>
          <p:spPr>
            <a:xfrm flipH="1">
              <a:off x="5463311" y="2635219"/>
              <a:ext cx="1629704"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flipH="1">
              <a:off x="5474841" y="2927995"/>
              <a:ext cx="1709097"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flipH="1">
              <a:off x="5483921" y="3169432"/>
              <a:ext cx="1823183"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flipH="1">
              <a:off x="5498478" y="3446511"/>
              <a:ext cx="1909048" cy="664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45"/>
            <p:cNvGrpSpPr/>
            <p:nvPr/>
          </p:nvGrpSpPr>
          <p:grpSpPr>
            <a:xfrm flipH="1">
              <a:off x="5426409" y="3271360"/>
              <a:ext cx="232466" cy="716360"/>
              <a:chOff x="2999783" y="3290180"/>
              <a:chExt cx="232466" cy="716360"/>
            </a:xfrm>
          </p:grpSpPr>
          <p:sp>
            <p:nvSpPr>
              <p:cNvPr id="182" name="Rounded Rectangle 181"/>
              <p:cNvSpPr/>
              <p:nvPr/>
            </p:nvSpPr>
            <p:spPr>
              <a:xfrm>
                <a:off x="3108601" y="3362596"/>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999783" y="3290180"/>
                <a:ext cx="232466" cy="759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3016776" y="3365600"/>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Bevel 122"/>
            <p:cNvSpPr/>
            <p:nvPr/>
          </p:nvSpPr>
          <p:spPr>
            <a:xfrm flipH="1">
              <a:off x="7123118" y="3489298"/>
              <a:ext cx="214348" cy="412089"/>
            </a:xfrm>
            <a:prstGeom prst="bevel">
              <a:avLst>
                <a:gd name="adj" fmla="val 4375"/>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Bevel 123"/>
            <p:cNvSpPr/>
            <p:nvPr/>
          </p:nvSpPr>
          <p:spPr>
            <a:xfrm flipH="1">
              <a:off x="6831381" y="3484943"/>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Bevel 124"/>
            <p:cNvSpPr/>
            <p:nvPr/>
          </p:nvSpPr>
          <p:spPr>
            <a:xfrm flipH="1">
              <a:off x="6548352" y="3489297"/>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Bevel 125"/>
            <p:cNvSpPr/>
            <p:nvPr/>
          </p:nvSpPr>
          <p:spPr>
            <a:xfrm flipH="1">
              <a:off x="6252261" y="3498006"/>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Bevel 126"/>
            <p:cNvSpPr/>
            <p:nvPr/>
          </p:nvSpPr>
          <p:spPr>
            <a:xfrm flipH="1">
              <a:off x="5703621" y="3498006"/>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Bevel 127"/>
            <p:cNvSpPr/>
            <p:nvPr/>
          </p:nvSpPr>
          <p:spPr>
            <a:xfrm flipH="1">
              <a:off x="5973587" y="3498005"/>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5"/>
            <p:cNvGrpSpPr/>
            <p:nvPr/>
          </p:nvGrpSpPr>
          <p:grpSpPr>
            <a:xfrm>
              <a:off x="723897" y="4060326"/>
              <a:ext cx="7239003" cy="1093988"/>
              <a:chOff x="762001" y="4190761"/>
              <a:chExt cx="7239003" cy="1093988"/>
            </a:xfrm>
          </p:grpSpPr>
          <p:grpSp>
            <p:nvGrpSpPr>
              <p:cNvPr id="161" name="Group 94"/>
              <p:cNvGrpSpPr/>
              <p:nvPr/>
            </p:nvGrpSpPr>
            <p:grpSpPr>
              <a:xfrm>
                <a:off x="1095108" y="4190761"/>
                <a:ext cx="6507901" cy="400685"/>
                <a:chOff x="1095108" y="4190761"/>
                <a:chExt cx="6507901" cy="400685"/>
              </a:xfrm>
            </p:grpSpPr>
            <p:grpSp>
              <p:nvGrpSpPr>
                <p:cNvPr id="176" name="Group 90"/>
                <p:cNvGrpSpPr/>
                <p:nvPr/>
              </p:nvGrpSpPr>
              <p:grpSpPr>
                <a:xfrm>
                  <a:off x="1095108" y="4204903"/>
                  <a:ext cx="3186035" cy="386543"/>
                  <a:chOff x="1095108" y="4204903"/>
                  <a:chExt cx="3186035" cy="386543"/>
                </a:xfrm>
              </p:grpSpPr>
              <p:sp>
                <p:nvSpPr>
                  <p:cNvPr id="180" name="Rectangle 179"/>
                  <p:cNvSpPr/>
                  <p:nvPr/>
                </p:nvSpPr>
                <p:spPr>
                  <a:xfrm rot="16200000">
                    <a:off x="2494854" y="2805157"/>
                    <a:ext cx="386543" cy="3186035"/>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93"/>
                  <p:cNvSpPr/>
                  <p:nvPr/>
                </p:nvSpPr>
                <p:spPr>
                  <a:xfrm rot="16200000">
                    <a:off x="2642581" y="2659998"/>
                    <a:ext cx="68438" cy="316338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95"/>
                <p:cNvGrpSpPr/>
                <p:nvPr/>
              </p:nvGrpSpPr>
              <p:grpSpPr>
                <a:xfrm>
                  <a:off x="4416974" y="4190761"/>
                  <a:ext cx="3186035" cy="386543"/>
                  <a:chOff x="1095108" y="4204903"/>
                  <a:chExt cx="3186035" cy="386543"/>
                </a:xfrm>
              </p:grpSpPr>
              <p:sp>
                <p:nvSpPr>
                  <p:cNvPr id="178" name="Rectangle 177"/>
                  <p:cNvSpPr/>
                  <p:nvPr/>
                </p:nvSpPr>
                <p:spPr>
                  <a:xfrm rot="16200000">
                    <a:off x="2494854" y="2805157"/>
                    <a:ext cx="386543" cy="3186035"/>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16200000">
                    <a:off x="2642581" y="2659998"/>
                    <a:ext cx="68438" cy="316338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 name="Group 99"/>
              <p:cNvGrpSpPr/>
              <p:nvPr/>
            </p:nvGrpSpPr>
            <p:grpSpPr>
              <a:xfrm>
                <a:off x="990601" y="4480820"/>
                <a:ext cx="6781799" cy="400685"/>
                <a:chOff x="982004" y="4190760"/>
                <a:chExt cx="6781799" cy="400685"/>
              </a:xfrm>
            </p:grpSpPr>
            <p:grpSp>
              <p:nvGrpSpPr>
                <p:cNvPr id="170" name="Group 100"/>
                <p:cNvGrpSpPr/>
                <p:nvPr/>
              </p:nvGrpSpPr>
              <p:grpSpPr>
                <a:xfrm>
                  <a:off x="982004" y="4204902"/>
                  <a:ext cx="3299140" cy="386543"/>
                  <a:chOff x="982004" y="4204902"/>
                  <a:chExt cx="3299140" cy="386543"/>
                </a:xfrm>
              </p:grpSpPr>
              <p:sp>
                <p:nvSpPr>
                  <p:cNvPr id="174" name="Rectangle 173"/>
                  <p:cNvSpPr/>
                  <p:nvPr/>
                </p:nvSpPr>
                <p:spPr>
                  <a:xfrm rot="16200000">
                    <a:off x="2438302" y="2748604"/>
                    <a:ext cx="386543" cy="329914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16200000">
                    <a:off x="2584806" y="2604669"/>
                    <a:ext cx="70885" cy="3276487"/>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01"/>
                <p:cNvGrpSpPr/>
                <p:nvPr/>
              </p:nvGrpSpPr>
              <p:grpSpPr>
                <a:xfrm>
                  <a:off x="4416974" y="4190760"/>
                  <a:ext cx="3346829" cy="386543"/>
                  <a:chOff x="1095108" y="4204902"/>
                  <a:chExt cx="3346829" cy="386543"/>
                </a:xfrm>
              </p:grpSpPr>
              <p:sp>
                <p:nvSpPr>
                  <p:cNvPr id="172" name="Rectangle 171"/>
                  <p:cNvSpPr/>
                  <p:nvPr/>
                </p:nvSpPr>
                <p:spPr>
                  <a:xfrm rot="16200000">
                    <a:off x="2575251" y="2724759"/>
                    <a:ext cx="386543" cy="3346829"/>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16200000">
                    <a:off x="2724593" y="2577987"/>
                    <a:ext cx="76954" cy="3335921"/>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3" name="Group 106"/>
              <p:cNvGrpSpPr/>
              <p:nvPr/>
            </p:nvGrpSpPr>
            <p:grpSpPr>
              <a:xfrm>
                <a:off x="762001" y="4885569"/>
                <a:ext cx="7239003" cy="399180"/>
                <a:chOff x="756344" y="4192265"/>
                <a:chExt cx="7239003" cy="399180"/>
              </a:xfrm>
            </p:grpSpPr>
            <p:grpSp>
              <p:nvGrpSpPr>
                <p:cNvPr id="164" name="Group 107"/>
                <p:cNvGrpSpPr/>
                <p:nvPr/>
              </p:nvGrpSpPr>
              <p:grpSpPr>
                <a:xfrm>
                  <a:off x="756344" y="4204902"/>
                  <a:ext cx="3524800" cy="386543"/>
                  <a:chOff x="756344" y="4204902"/>
                  <a:chExt cx="3524800" cy="386543"/>
                </a:xfrm>
              </p:grpSpPr>
              <p:sp>
                <p:nvSpPr>
                  <p:cNvPr id="168" name="Rectangle 167"/>
                  <p:cNvSpPr/>
                  <p:nvPr/>
                </p:nvSpPr>
                <p:spPr>
                  <a:xfrm rot="16200000">
                    <a:off x="2325473" y="2635774"/>
                    <a:ext cx="386543" cy="3524799"/>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rot="16200000">
                    <a:off x="2469535" y="2494279"/>
                    <a:ext cx="75767" cy="350214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08"/>
                <p:cNvGrpSpPr/>
                <p:nvPr/>
              </p:nvGrpSpPr>
              <p:grpSpPr>
                <a:xfrm>
                  <a:off x="4416975" y="4192265"/>
                  <a:ext cx="3578372" cy="386543"/>
                  <a:chOff x="1095109" y="4206407"/>
                  <a:chExt cx="3578372" cy="386543"/>
                </a:xfrm>
              </p:grpSpPr>
              <p:sp>
                <p:nvSpPr>
                  <p:cNvPr id="166" name="Rectangle 165"/>
                  <p:cNvSpPr/>
                  <p:nvPr/>
                </p:nvSpPr>
                <p:spPr>
                  <a:xfrm rot="16200000">
                    <a:off x="2705968" y="2625440"/>
                    <a:ext cx="386543" cy="3548478"/>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rot="16200000">
                    <a:off x="2855341" y="2447239"/>
                    <a:ext cx="57908" cy="3578372"/>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1026"/>
            <p:cNvGrpSpPr/>
            <p:nvPr/>
          </p:nvGrpSpPr>
          <p:grpSpPr>
            <a:xfrm>
              <a:off x="954162" y="461165"/>
              <a:ext cx="508768" cy="3686518"/>
              <a:chOff x="954162" y="461165"/>
              <a:chExt cx="508768" cy="3686518"/>
            </a:xfrm>
          </p:grpSpPr>
          <p:grpSp>
            <p:nvGrpSpPr>
              <p:cNvPr id="153" name="Group 120"/>
              <p:cNvGrpSpPr/>
              <p:nvPr/>
            </p:nvGrpSpPr>
            <p:grpSpPr>
              <a:xfrm>
                <a:off x="954162" y="461165"/>
                <a:ext cx="500109" cy="3686518"/>
                <a:chOff x="2738073" y="1723039"/>
                <a:chExt cx="500109" cy="1135861"/>
              </a:xfrm>
            </p:grpSpPr>
            <p:grpSp>
              <p:nvGrpSpPr>
                <p:cNvPr id="155" name="Group 117"/>
                <p:cNvGrpSpPr/>
                <p:nvPr/>
              </p:nvGrpSpPr>
              <p:grpSpPr>
                <a:xfrm>
                  <a:off x="2738073" y="1723039"/>
                  <a:ext cx="500109" cy="1114091"/>
                  <a:chOff x="2738073" y="1694774"/>
                  <a:chExt cx="500109" cy="978604"/>
                </a:xfrm>
              </p:grpSpPr>
              <p:sp>
                <p:nvSpPr>
                  <p:cNvPr id="159" name="Rounded Rectangle 158"/>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Operation 159"/>
                  <p:cNvSpPr/>
                  <p:nvPr/>
                </p:nvSpPr>
                <p:spPr>
                  <a:xfrm>
                    <a:off x="2738073" y="1694774"/>
                    <a:ext cx="500109" cy="4662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6" name="Straight Connector 155"/>
                <p:cNvCxnSpPr>
                  <a:stCxn id="160" idx="2"/>
                  <a:endCxn id="159" idx="2"/>
                </p:cNvCxnSpPr>
                <p:nvPr/>
              </p:nvCxnSpPr>
              <p:spPr>
                <a:xfrm>
                  <a:off x="2988128" y="1776122"/>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4" name="Flowchart: Manual Operation 153"/>
              <p:cNvSpPr/>
              <p:nvPr/>
            </p:nvSpPr>
            <p:spPr>
              <a:xfrm>
                <a:off x="962821" y="737676"/>
                <a:ext cx="500109" cy="172287"/>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67"/>
            <p:cNvGrpSpPr/>
            <p:nvPr/>
          </p:nvGrpSpPr>
          <p:grpSpPr>
            <a:xfrm>
              <a:off x="7280688" y="442218"/>
              <a:ext cx="508768" cy="3686518"/>
              <a:chOff x="954162" y="461165"/>
              <a:chExt cx="508768" cy="3686518"/>
            </a:xfrm>
          </p:grpSpPr>
          <p:grpSp>
            <p:nvGrpSpPr>
              <p:cNvPr id="141" name="Group 168"/>
              <p:cNvGrpSpPr/>
              <p:nvPr/>
            </p:nvGrpSpPr>
            <p:grpSpPr>
              <a:xfrm>
                <a:off x="954162" y="461165"/>
                <a:ext cx="500109" cy="3686518"/>
                <a:chOff x="2738073" y="1723039"/>
                <a:chExt cx="500109" cy="1135861"/>
              </a:xfrm>
            </p:grpSpPr>
            <p:grpSp>
              <p:nvGrpSpPr>
                <p:cNvPr id="143" name="Group 170"/>
                <p:cNvGrpSpPr/>
                <p:nvPr/>
              </p:nvGrpSpPr>
              <p:grpSpPr>
                <a:xfrm>
                  <a:off x="2738073" y="1723039"/>
                  <a:ext cx="500109" cy="1114091"/>
                  <a:chOff x="2738073" y="1694774"/>
                  <a:chExt cx="500109" cy="978604"/>
                </a:xfrm>
              </p:grpSpPr>
              <p:sp>
                <p:nvSpPr>
                  <p:cNvPr id="151" name="Rounded Rectangle 150"/>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Manual Operation 151"/>
                  <p:cNvSpPr/>
                  <p:nvPr/>
                </p:nvSpPr>
                <p:spPr>
                  <a:xfrm>
                    <a:off x="2738073" y="1694774"/>
                    <a:ext cx="500109" cy="4662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4" name="Straight Connector 143"/>
                <p:cNvCxnSpPr>
                  <a:stCxn id="152" idx="2"/>
                  <a:endCxn id="151" idx="2"/>
                </p:cNvCxnSpPr>
                <p:nvPr/>
              </p:nvCxnSpPr>
              <p:spPr>
                <a:xfrm>
                  <a:off x="2988128" y="1776122"/>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2" name="Flowchart: Manual Operation 141"/>
              <p:cNvSpPr/>
              <p:nvPr/>
            </p:nvSpPr>
            <p:spPr>
              <a:xfrm>
                <a:off x="962821" y="737676"/>
                <a:ext cx="500109" cy="172287"/>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77"/>
            <p:cNvGrpSpPr/>
            <p:nvPr/>
          </p:nvGrpSpPr>
          <p:grpSpPr>
            <a:xfrm flipH="1">
              <a:off x="2759778" y="932805"/>
              <a:ext cx="500109" cy="1748393"/>
              <a:chOff x="2738073" y="1627905"/>
              <a:chExt cx="500109" cy="1230995"/>
            </a:xfrm>
          </p:grpSpPr>
          <p:grpSp>
            <p:nvGrpSpPr>
              <p:cNvPr id="135" name="Group 178"/>
              <p:cNvGrpSpPr/>
              <p:nvPr/>
            </p:nvGrpSpPr>
            <p:grpSpPr>
              <a:xfrm>
                <a:off x="2738073" y="1627905"/>
                <a:ext cx="500109" cy="1209224"/>
                <a:chOff x="2738073" y="1611210"/>
                <a:chExt cx="500109" cy="1062168"/>
              </a:xfrm>
            </p:grpSpPr>
            <p:sp>
              <p:nvSpPr>
                <p:cNvPr id="139" name="Rounded Rectangle 138"/>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nual Operation 139"/>
                <p:cNvSpPr/>
                <p:nvPr/>
              </p:nvSpPr>
              <p:spPr>
                <a:xfrm>
                  <a:off x="2738073" y="1611210"/>
                  <a:ext cx="500109" cy="13019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6" name="Straight Connector 135"/>
              <p:cNvCxnSpPr>
                <a:stCxn id="140" idx="2"/>
                <a:endCxn id="139" idx="2"/>
              </p:cNvCxnSpPr>
              <p:nvPr/>
            </p:nvCxnSpPr>
            <p:spPr>
              <a:xfrm>
                <a:off x="2988128" y="1776121"/>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33" name="Block Arc 132"/>
            <p:cNvSpPr/>
            <p:nvPr/>
          </p:nvSpPr>
          <p:spPr>
            <a:xfrm>
              <a:off x="2820419" y="148388"/>
              <a:ext cx="2979578" cy="1560195"/>
            </a:xfrm>
            <a:prstGeom prst="blockArc">
              <a:avLst>
                <a:gd name="adj1" fmla="val 10790195"/>
                <a:gd name="adj2" fmla="val 53596"/>
                <a:gd name="adj3" fmla="val 2387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Flowchart: Manual Operation 133"/>
            <p:cNvSpPr/>
            <p:nvPr/>
          </p:nvSpPr>
          <p:spPr>
            <a:xfrm>
              <a:off x="4048571" y="103490"/>
              <a:ext cx="500109" cy="481114"/>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9513651" y="233273"/>
            <a:ext cx="2352472" cy="3909255"/>
            <a:chOff x="228600" y="573741"/>
            <a:chExt cx="3048000" cy="5065059"/>
          </a:xfrm>
        </p:grpSpPr>
        <p:grpSp>
          <p:nvGrpSpPr>
            <p:cNvPr id="226" name="Group 190"/>
            <p:cNvGrpSpPr/>
            <p:nvPr/>
          </p:nvGrpSpPr>
          <p:grpSpPr>
            <a:xfrm>
              <a:off x="228600" y="1256634"/>
              <a:ext cx="3048000" cy="4382166"/>
              <a:chOff x="4114800" y="502025"/>
              <a:chExt cx="4472382" cy="6225987"/>
            </a:xfrm>
          </p:grpSpPr>
          <p:sp>
            <p:nvSpPr>
              <p:cNvPr id="232" name="Rectangle 231"/>
              <p:cNvSpPr/>
              <p:nvPr/>
            </p:nvSpPr>
            <p:spPr>
              <a:xfrm rot="5400000" flipH="1">
                <a:off x="6172200" y="5257800"/>
                <a:ext cx="228600" cy="2667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5"/>
              <p:cNvGrpSpPr/>
              <p:nvPr/>
            </p:nvGrpSpPr>
            <p:grpSpPr>
              <a:xfrm>
                <a:off x="6019801" y="914400"/>
                <a:ext cx="609600" cy="914400"/>
                <a:chOff x="4142110" y="1523505"/>
                <a:chExt cx="838200" cy="1145410"/>
              </a:xfrm>
            </p:grpSpPr>
            <p:sp>
              <p:nvSpPr>
                <p:cNvPr id="383" name="Chord 23"/>
                <p:cNvSpPr/>
                <p:nvPr/>
              </p:nvSpPr>
              <p:spPr>
                <a:xfrm rot="4302055">
                  <a:off x="42564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hord 24"/>
                <p:cNvSpPr/>
                <p:nvPr/>
              </p:nvSpPr>
              <p:spPr>
                <a:xfrm rot="6646644">
                  <a:off x="37992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hord 22"/>
                <p:cNvSpPr/>
                <p:nvPr/>
              </p:nvSpPr>
              <p:spPr>
                <a:xfrm rot="5222268">
                  <a:off x="4023672" y="1905710"/>
                  <a:ext cx="114541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Rectangle 233"/>
              <p:cNvSpPr/>
              <p:nvPr/>
            </p:nvSpPr>
            <p:spPr>
              <a:xfrm>
                <a:off x="6019801" y="1447800"/>
                <a:ext cx="609600" cy="12595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5943600" y="2362200"/>
                <a:ext cx="806825" cy="14881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
              <p:cNvSpPr/>
              <p:nvPr/>
            </p:nvSpPr>
            <p:spPr>
              <a:xfrm>
                <a:off x="5029200" y="4114800"/>
                <a:ext cx="2563906" cy="243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5"/>
              <p:cNvGrpSpPr/>
              <p:nvPr/>
            </p:nvGrpSpPr>
            <p:grpSpPr>
              <a:xfrm>
                <a:off x="4953000" y="3352800"/>
                <a:ext cx="2709339" cy="762001"/>
                <a:chOff x="4807567" y="815786"/>
                <a:chExt cx="2709339" cy="762001"/>
              </a:xfrm>
            </p:grpSpPr>
            <p:sp>
              <p:nvSpPr>
                <p:cNvPr id="381" name="Isosceles Triangle 3"/>
                <p:cNvSpPr/>
                <p:nvPr/>
              </p:nvSpPr>
              <p:spPr>
                <a:xfrm>
                  <a:off x="4807567" y="815786"/>
                  <a:ext cx="2709339" cy="7620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Isosceles Triangle 4"/>
                <p:cNvSpPr/>
                <p:nvPr/>
              </p:nvSpPr>
              <p:spPr>
                <a:xfrm>
                  <a:off x="5105400" y="914400"/>
                  <a:ext cx="2167467" cy="609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3"/>
              <p:cNvGrpSpPr/>
              <p:nvPr/>
            </p:nvGrpSpPr>
            <p:grpSpPr>
              <a:xfrm>
                <a:off x="5921188" y="2129118"/>
                <a:ext cx="829236" cy="259976"/>
                <a:chOff x="4379259" y="923365"/>
                <a:chExt cx="918882" cy="389964"/>
              </a:xfrm>
            </p:grpSpPr>
            <p:sp>
              <p:nvSpPr>
                <p:cNvPr id="375" name="Rectangle 7"/>
                <p:cNvSpPr/>
                <p:nvPr/>
              </p:nvSpPr>
              <p:spPr>
                <a:xfrm>
                  <a:off x="4419600" y="990600"/>
                  <a:ext cx="838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8"/>
                <p:cNvSpPr/>
                <p:nvPr/>
              </p:nvSpPr>
              <p:spPr>
                <a:xfrm flipH="1">
                  <a:off x="4572000" y="990600"/>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9"/>
                <p:cNvSpPr/>
                <p:nvPr/>
              </p:nvSpPr>
              <p:spPr>
                <a:xfrm flipH="1">
                  <a:off x="4787153"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0"/>
                <p:cNvSpPr/>
                <p:nvPr/>
              </p:nvSpPr>
              <p:spPr>
                <a:xfrm flipH="1">
                  <a:off x="5033682"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11"/>
                <p:cNvSpPr/>
                <p:nvPr/>
              </p:nvSpPr>
              <p:spPr>
                <a:xfrm flipH="1">
                  <a:off x="4379259"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12"/>
                <p:cNvSpPr/>
                <p:nvPr/>
              </p:nvSpPr>
              <p:spPr>
                <a:xfrm flipH="1">
                  <a:off x="5230906"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Flowchart: Delay 238"/>
              <p:cNvSpPr/>
              <p:nvPr/>
            </p:nvSpPr>
            <p:spPr>
              <a:xfrm rot="16200000">
                <a:off x="5867400" y="1752600"/>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Delay 239"/>
              <p:cNvSpPr/>
              <p:nvPr/>
            </p:nvSpPr>
            <p:spPr>
              <a:xfrm rot="16200000">
                <a:off x="6145306" y="1743635"/>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6248400" y="533400"/>
                <a:ext cx="152400" cy="457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6212541" y="883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6208059" y="502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48"/>
              <p:cNvGrpSpPr/>
              <p:nvPr/>
            </p:nvGrpSpPr>
            <p:grpSpPr>
              <a:xfrm>
                <a:off x="6001870" y="3653117"/>
                <a:ext cx="609601" cy="304801"/>
                <a:chOff x="3657599" y="1676399"/>
                <a:chExt cx="1488141" cy="1030941"/>
              </a:xfrm>
            </p:grpSpPr>
            <p:sp>
              <p:nvSpPr>
                <p:cNvPr id="369" name="Oval 35"/>
                <p:cNvSpPr/>
                <p:nvPr/>
              </p:nvSpPr>
              <p:spPr>
                <a:xfrm>
                  <a:off x="3657599" y="1676399"/>
                  <a:ext cx="1488141" cy="1030941"/>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0" name="Straight Connector 369"/>
                <p:cNvCxnSpPr/>
                <p:nvPr/>
              </p:nvCxnSpPr>
              <p:spPr>
                <a:xfrm>
                  <a:off x="4401670" y="1676399"/>
                  <a:ext cx="0" cy="10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3657599" y="2191870"/>
                  <a:ext cx="14881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Oval 36"/>
                <p:cNvSpPr/>
                <p:nvPr/>
              </p:nvSpPr>
              <p:spPr>
                <a:xfrm>
                  <a:off x="4231341" y="2106706"/>
                  <a:ext cx="304800" cy="152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58"/>
              <p:cNvGrpSpPr/>
              <p:nvPr/>
            </p:nvGrpSpPr>
            <p:grpSpPr>
              <a:xfrm>
                <a:off x="6104965" y="4679576"/>
                <a:ext cx="528917" cy="733660"/>
                <a:chOff x="3469341" y="1371600"/>
                <a:chExt cx="833717" cy="1156447"/>
              </a:xfrm>
            </p:grpSpPr>
            <p:sp>
              <p:nvSpPr>
                <p:cNvPr id="360" name="Flowchart: Delay 359"/>
                <p:cNvSpPr/>
                <p:nvPr/>
              </p:nvSpPr>
              <p:spPr>
                <a:xfrm rot="16200000">
                  <a:off x="3314700" y="1562100"/>
                  <a:ext cx="1143000" cy="762000"/>
                </a:xfrm>
                <a:prstGeom prst="flowChartDelay">
                  <a:avLst/>
                </a:prstGeom>
                <a:solidFill>
                  <a:schemeClr val="tx1">
                    <a:lumMod val="75000"/>
                    <a:lumOff val="2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flipH="1">
                  <a:off x="3723939" y="1806388"/>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flipH="1">
                  <a:off x="4015292" y="181983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flipH="1">
                  <a:off x="3495337" y="2057400"/>
                  <a:ext cx="771863" cy="8516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Delay 363"/>
                <p:cNvSpPr/>
                <p:nvPr/>
              </p:nvSpPr>
              <p:spPr>
                <a:xfrm rot="16200000">
                  <a:off x="3832412" y="1595718"/>
                  <a:ext cx="76200" cy="228600"/>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56"/>
                <p:cNvSpPr/>
                <p:nvPr/>
              </p:nvSpPr>
              <p:spPr>
                <a:xfrm flipH="1">
                  <a:off x="4230445" y="180190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flipH="1">
                  <a:off x="3495339" y="1837764"/>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rot="5400000" flipH="1">
                  <a:off x="3848100" y="2073088"/>
                  <a:ext cx="76200" cy="833717"/>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rot="5400000" flipH="1">
                  <a:off x="3848100" y="1409700"/>
                  <a:ext cx="76200" cy="7620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66"/>
              <p:cNvGrpSpPr/>
              <p:nvPr/>
            </p:nvGrpSpPr>
            <p:grpSpPr>
              <a:xfrm>
                <a:off x="5750858" y="5562600"/>
                <a:ext cx="381000" cy="914400"/>
                <a:chOff x="3581400" y="1447800"/>
                <a:chExt cx="712695" cy="1385047"/>
              </a:xfrm>
            </p:grpSpPr>
            <p:sp>
              <p:nvSpPr>
                <p:cNvPr id="354" name="Oval 353"/>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65"/>
                <p:cNvGrpSpPr/>
                <p:nvPr/>
              </p:nvGrpSpPr>
              <p:grpSpPr>
                <a:xfrm>
                  <a:off x="4114800" y="2133600"/>
                  <a:ext cx="58396" cy="152400"/>
                  <a:chOff x="4648200" y="1600200"/>
                  <a:chExt cx="183776" cy="479611"/>
                </a:xfrm>
              </p:grpSpPr>
              <p:sp>
                <p:nvSpPr>
                  <p:cNvPr id="358" name="Rectangle 357"/>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76"/>
              <p:cNvGrpSpPr/>
              <p:nvPr/>
            </p:nvGrpSpPr>
            <p:grpSpPr>
              <a:xfrm>
                <a:off x="5311588" y="4222376"/>
                <a:ext cx="313765" cy="914400"/>
                <a:chOff x="3818965" y="1837932"/>
                <a:chExt cx="421341" cy="1066800"/>
              </a:xfrm>
            </p:grpSpPr>
            <p:sp>
              <p:nvSpPr>
                <p:cNvPr id="352" name="Chord 351"/>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77"/>
              <p:cNvGrpSpPr/>
              <p:nvPr/>
            </p:nvGrpSpPr>
            <p:grpSpPr>
              <a:xfrm>
                <a:off x="6983506" y="4240306"/>
                <a:ext cx="313765" cy="932329"/>
                <a:chOff x="3818965" y="1837932"/>
                <a:chExt cx="421341" cy="1066800"/>
              </a:xfrm>
            </p:grpSpPr>
            <p:sp>
              <p:nvSpPr>
                <p:cNvPr id="350" name="Chord 78"/>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79"/>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80"/>
              <p:cNvGrpSpPr/>
              <p:nvPr/>
            </p:nvGrpSpPr>
            <p:grpSpPr>
              <a:xfrm>
                <a:off x="5311589" y="5334000"/>
                <a:ext cx="313765" cy="1030941"/>
                <a:chOff x="3818965" y="1837932"/>
                <a:chExt cx="421341" cy="1066800"/>
              </a:xfrm>
            </p:grpSpPr>
            <p:sp>
              <p:nvSpPr>
                <p:cNvPr id="348" name="Chord 347"/>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83"/>
              <p:cNvGrpSpPr/>
              <p:nvPr/>
            </p:nvGrpSpPr>
            <p:grpSpPr>
              <a:xfrm>
                <a:off x="7014882" y="5392270"/>
                <a:ext cx="313765" cy="932329"/>
                <a:chOff x="3818965" y="1837932"/>
                <a:chExt cx="421341" cy="1066800"/>
              </a:xfrm>
            </p:grpSpPr>
            <p:sp>
              <p:nvSpPr>
                <p:cNvPr id="346" name="Chord 345"/>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86"/>
              <p:cNvGrpSpPr/>
              <p:nvPr/>
            </p:nvGrpSpPr>
            <p:grpSpPr>
              <a:xfrm>
                <a:off x="6521824" y="5562600"/>
                <a:ext cx="381000" cy="914400"/>
                <a:chOff x="3581400" y="1447800"/>
                <a:chExt cx="712695" cy="1385047"/>
              </a:xfrm>
            </p:grpSpPr>
            <p:sp>
              <p:nvSpPr>
                <p:cNvPr id="340" name="Oval 339"/>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65"/>
                <p:cNvGrpSpPr/>
                <p:nvPr/>
              </p:nvGrpSpPr>
              <p:grpSpPr>
                <a:xfrm>
                  <a:off x="4114800" y="2133600"/>
                  <a:ext cx="58396" cy="152400"/>
                  <a:chOff x="4648200" y="1600200"/>
                  <a:chExt cx="183776" cy="479611"/>
                </a:xfrm>
              </p:grpSpPr>
              <p:sp>
                <p:nvSpPr>
                  <p:cNvPr id="344" name="Rectangle 343"/>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2" name="Rectangle 251"/>
              <p:cNvSpPr/>
              <p:nvPr/>
            </p:nvSpPr>
            <p:spPr>
              <a:xfrm>
                <a:off x="6087035" y="4168588"/>
                <a:ext cx="533400" cy="380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rot="5400000" flipH="1">
                <a:off x="6248400" y="5181600"/>
                <a:ext cx="76200" cy="2667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rot="5400000" flipH="1">
                <a:off x="6264089" y="5394511"/>
                <a:ext cx="80682" cy="239805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rot="5400000" flipH="1">
                <a:off x="6261848" y="5616388"/>
                <a:ext cx="85163" cy="212911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125"/>
              <p:cNvGrpSpPr/>
              <p:nvPr/>
            </p:nvGrpSpPr>
            <p:grpSpPr>
              <a:xfrm>
                <a:off x="5038165" y="4137212"/>
                <a:ext cx="192741" cy="2317377"/>
                <a:chOff x="3657600" y="2667000"/>
                <a:chExt cx="192741" cy="2317377"/>
              </a:xfrm>
            </p:grpSpPr>
            <p:grpSp>
              <p:nvGrpSpPr>
                <p:cNvPr id="320" name="Group 108"/>
                <p:cNvGrpSpPr/>
                <p:nvPr/>
              </p:nvGrpSpPr>
              <p:grpSpPr>
                <a:xfrm>
                  <a:off x="3657600" y="2667000"/>
                  <a:ext cx="183776" cy="389965"/>
                  <a:chOff x="3657600" y="2667000"/>
                  <a:chExt cx="183776" cy="389965"/>
                </a:xfrm>
              </p:grpSpPr>
              <p:sp>
                <p:nvSpPr>
                  <p:cNvPr id="337" name="Rectangle 9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109"/>
                <p:cNvGrpSpPr/>
                <p:nvPr/>
              </p:nvGrpSpPr>
              <p:grpSpPr>
                <a:xfrm>
                  <a:off x="3666565" y="3155576"/>
                  <a:ext cx="183776" cy="389965"/>
                  <a:chOff x="3657600" y="2667000"/>
                  <a:chExt cx="183776" cy="389965"/>
                </a:xfrm>
              </p:grpSpPr>
              <p:sp>
                <p:nvSpPr>
                  <p:cNvPr id="334" name="Rectangle 33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13"/>
                <p:cNvGrpSpPr/>
                <p:nvPr/>
              </p:nvGrpSpPr>
              <p:grpSpPr>
                <a:xfrm>
                  <a:off x="3657600" y="3626224"/>
                  <a:ext cx="183776" cy="389965"/>
                  <a:chOff x="3657600" y="2667000"/>
                  <a:chExt cx="183776" cy="389965"/>
                </a:xfrm>
              </p:grpSpPr>
              <p:sp>
                <p:nvSpPr>
                  <p:cNvPr id="331" name="Rectangle 330"/>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17"/>
                <p:cNvGrpSpPr/>
                <p:nvPr/>
              </p:nvGrpSpPr>
              <p:grpSpPr>
                <a:xfrm>
                  <a:off x="3657600" y="4119282"/>
                  <a:ext cx="183776" cy="389965"/>
                  <a:chOff x="3657600" y="2667000"/>
                  <a:chExt cx="183776" cy="389965"/>
                </a:xfrm>
              </p:grpSpPr>
              <p:sp>
                <p:nvSpPr>
                  <p:cNvPr id="328" name="Rectangle 32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21"/>
                <p:cNvGrpSpPr/>
                <p:nvPr/>
              </p:nvGrpSpPr>
              <p:grpSpPr>
                <a:xfrm>
                  <a:off x="3657600" y="4594412"/>
                  <a:ext cx="183776" cy="389965"/>
                  <a:chOff x="3657600" y="2667000"/>
                  <a:chExt cx="183776" cy="389965"/>
                </a:xfrm>
              </p:grpSpPr>
              <p:sp>
                <p:nvSpPr>
                  <p:cNvPr id="325" name="Rectangle 32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126"/>
              <p:cNvGrpSpPr/>
              <p:nvPr/>
            </p:nvGrpSpPr>
            <p:grpSpPr>
              <a:xfrm>
                <a:off x="7404847" y="4146176"/>
                <a:ext cx="192741" cy="2317377"/>
                <a:chOff x="3657600" y="2667000"/>
                <a:chExt cx="192741" cy="2317377"/>
              </a:xfrm>
            </p:grpSpPr>
            <p:grpSp>
              <p:nvGrpSpPr>
                <p:cNvPr id="300" name="Group 108"/>
                <p:cNvGrpSpPr/>
                <p:nvPr/>
              </p:nvGrpSpPr>
              <p:grpSpPr>
                <a:xfrm>
                  <a:off x="3657600" y="2667000"/>
                  <a:ext cx="183776" cy="389965"/>
                  <a:chOff x="3657600" y="2667000"/>
                  <a:chExt cx="183776" cy="389965"/>
                </a:xfrm>
              </p:grpSpPr>
              <p:sp>
                <p:nvSpPr>
                  <p:cNvPr id="317" name="Rectangle 316"/>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09"/>
                <p:cNvGrpSpPr/>
                <p:nvPr/>
              </p:nvGrpSpPr>
              <p:grpSpPr>
                <a:xfrm>
                  <a:off x="3666565" y="3155576"/>
                  <a:ext cx="183776" cy="389965"/>
                  <a:chOff x="3657600" y="2667000"/>
                  <a:chExt cx="183776" cy="389965"/>
                </a:xfrm>
              </p:grpSpPr>
              <p:sp>
                <p:nvSpPr>
                  <p:cNvPr id="314" name="Rectangle 31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113"/>
                <p:cNvGrpSpPr/>
                <p:nvPr/>
              </p:nvGrpSpPr>
              <p:grpSpPr>
                <a:xfrm>
                  <a:off x="3657600" y="3626224"/>
                  <a:ext cx="183776" cy="389965"/>
                  <a:chOff x="3657600" y="2667000"/>
                  <a:chExt cx="183776" cy="389965"/>
                </a:xfrm>
              </p:grpSpPr>
              <p:sp>
                <p:nvSpPr>
                  <p:cNvPr id="311" name="Rectangle 310"/>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17"/>
                <p:cNvGrpSpPr/>
                <p:nvPr/>
              </p:nvGrpSpPr>
              <p:grpSpPr>
                <a:xfrm>
                  <a:off x="3657600" y="4119282"/>
                  <a:ext cx="183776" cy="389965"/>
                  <a:chOff x="3657600" y="2667000"/>
                  <a:chExt cx="183776" cy="389965"/>
                </a:xfrm>
              </p:grpSpPr>
              <p:sp>
                <p:nvSpPr>
                  <p:cNvPr id="308" name="Rectangle 30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21"/>
                <p:cNvGrpSpPr/>
                <p:nvPr/>
              </p:nvGrpSpPr>
              <p:grpSpPr>
                <a:xfrm>
                  <a:off x="3657600" y="4594412"/>
                  <a:ext cx="183776" cy="389965"/>
                  <a:chOff x="3657600" y="2667000"/>
                  <a:chExt cx="183776" cy="389965"/>
                </a:xfrm>
              </p:grpSpPr>
              <p:sp>
                <p:nvSpPr>
                  <p:cNvPr id="305" name="Rectangle 30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8" name="Group 147"/>
              <p:cNvGrpSpPr/>
              <p:nvPr/>
            </p:nvGrpSpPr>
            <p:grpSpPr>
              <a:xfrm>
                <a:off x="4114800" y="4800600"/>
                <a:ext cx="1204747" cy="1905000"/>
                <a:chOff x="5791201" y="1828801"/>
                <a:chExt cx="2549023" cy="4030629"/>
              </a:xfrm>
            </p:grpSpPr>
            <p:grpSp>
              <p:nvGrpSpPr>
                <p:cNvPr id="280" name="Group 49"/>
                <p:cNvGrpSpPr/>
                <p:nvPr/>
              </p:nvGrpSpPr>
              <p:grpSpPr>
                <a:xfrm>
                  <a:off x="5791201" y="1828801"/>
                  <a:ext cx="2549023" cy="4030629"/>
                  <a:chOff x="5791200" y="1828800"/>
                  <a:chExt cx="2549022" cy="4030629"/>
                </a:xfrm>
              </p:grpSpPr>
              <p:sp>
                <p:nvSpPr>
                  <p:cNvPr id="282" name="Rectangle 281"/>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ightning Bolt 28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ightning Bolt 28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ightning Bolt 28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ightning Bolt 28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Lightning Bolt 28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Lightning Bolt 28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Lightning Bolt 28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Lightning Bolt 289"/>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ightning Bolt 29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ightning Bolt 29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Lightning Bolt 29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Lightning Bolt 29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Lightning Bolt 29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Lightning Bolt 29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Rectangle 280"/>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68"/>
              <p:cNvGrpSpPr/>
              <p:nvPr/>
            </p:nvGrpSpPr>
            <p:grpSpPr>
              <a:xfrm>
                <a:off x="7382435" y="4823012"/>
                <a:ext cx="1204747" cy="1905000"/>
                <a:chOff x="5791201" y="1828801"/>
                <a:chExt cx="2549023" cy="4030629"/>
              </a:xfrm>
            </p:grpSpPr>
            <p:grpSp>
              <p:nvGrpSpPr>
                <p:cNvPr id="260" name="Group 49"/>
                <p:cNvGrpSpPr/>
                <p:nvPr/>
              </p:nvGrpSpPr>
              <p:grpSpPr>
                <a:xfrm>
                  <a:off x="5791201" y="1828801"/>
                  <a:ext cx="2549023" cy="4030629"/>
                  <a:chOff x="5791200" y="1828800"/>
                  <a:chExt cx="2549022" cy="4030629"/>
                </a:xfrm>
              </p:grpSpPr>
              <p:sp>
                <p:nvSpPr>
                  <p:cNvPr id="262" name="Rectangle 261"/>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ightning Bolt 26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ightning Bolt 26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ightning Bolt 26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ightning Bolt 26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ightning Bolt 26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ightning Bolt 26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Lightning Bolt 26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ightning Bolt 269"/>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ightning Bolt 27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ightning Bolt 27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ightning Bolt 27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ightning Bolt 27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ightning Bolt 27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ightning Bolt 27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197"/>
            <p:cNvGrpSpPr/>
            <p:nvPr/>
          </p:nvGrpSpPr>
          <p:grpSpPr>
            <a:xfrm>
              <a:off x="1353671" y="573741"/>
              <a:ext cx="779929" cy="728143"/>
              <a:chOff x="4027873" y="719657"/>
              <a:chExt cx="2330696" cy="2175943"/>
            </a:xfrm>
          </p:grpSpPr>
          <p:cxnSp>
            <p:nvCxnSpPr>
              <p:cNvPr id="228" name="Straight Connector 227"/>
              <p:cNvCxnSpPr/>
              <p:nvPr/>
            </p:nvCxnSpPr>
            <p:spPr>
              <a:xfrm>
                <a:off x="5181600" y="1371600"/>
                <a:ext cx="0" cy="1524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V="1">
                <a:off x="4027873" y="1791242"/>
                <a:ext cx="2330696" cy="26791"/>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0" name="Frame 229"/>
              <p:cNvSpPr/>
              <p:nvPr/>
            </p:nvSpPr>
            <p:spPr>
              <a:xfrm rot="2748331">
                <a:off x="4910599" y="722688"/>
                <a:ext cx="541793" cy="535732"/>
              </a:xfrm>
              <a:prstGeom prst="frame">
                <a:avLst>
                  <a:gd name="adj1" fmla="val 0"/>
                </a:avLst>
              </a:prstGeom>
              <a:solidFill>
                <a:schemeClr val="tx1">
                  <a:lumMod val="85000"/>
                  <a:lumOff val="1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Frame 230"/>
              <p:cNvSpPr/>
              <p:nvPr/>
            </p:nvSpPr>
            <p:spPr>
              <a:xfrm rot="2748331">
                <a:off x="5019113" y="906170"/>
                <a:ext cx="325636" cy="321993"/>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1"/>
            <a:ext cx="12192001" cy="6884629"/>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Who Was Involved?</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grpSp>
        <p:nvGrpSpPr>
          <p:cNvPr id="2" name="Group 14"/>
          <p:cNvGrpSpPr/>
          <p:nvPr/>
        </p:nvGrpSpPr>
        <p:grpSpPr>
          <a:xfrm>
            <a:off x="7821040" y="695262"/>
            <a:ext cx="867431" cy="2123005"/>
            <a:chOff x="3379176" y="481253"/>
            <a:chExt cx="2001888" cy="4934660"/>
          </a:xfrm>
        </p:grpSpPr>
        <p:grpSp>
          <p:nvGrpSpPr>
            <p:cNvPr id="3" name="Group 58"/>
            <p:cNvGrpSpPr/>
            <p:nvPr/>
          </p:nvGrpSpPr>
          <p:grpSpPr>
            <a:xfrm>
              <a:off x="3379176" y="481253"/>
              <a:ext cx="2001888" cy="4934660"/>
              <a:chOff x="3104183" y="529034"/>
              <a:chExt cx="1415407" cy="3344532"/>
            </a:xfrm>
          </p:grpSpPr>
          <p:sp>
            <p:nvSpPr>
              <p:cNvPr id="39" name="Oval 38"/>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85"/>
            <p:cNvGrpSpPr/>
            <p:nvPr/>
          </p:nvGrpSpPr>
          <p:grpSpPr>
            <a:xfrm rot="5064542">
              <a:off x="3663476" y="3438057"/>
              <a:ext cx="2025923" cy="403837"/>
              <a:chOff x="5852664" y="2219295"/>
              <a:chExt cx="4456611" cy="986155"/>
            </a:xfrm>
          </p:grpSpPr>
          <p:grpSp>
            <p:nvGrpSpPr>
              <p:cNvPr id="7" name="Group 80"/>
              <p:cNvGrpSpPr/>
              <p:nvPr/>
            </p:nvGrpSpPr>
            <p:grpSpPr>
              <a:xfrm>
                <a:off x="5852664" y="2219295"/>
                <a:ext cx="1926771" cy="964384"/>
                <a:chOff x="5852664" y="2219295"/>
                <a:chExt cx="1926771" cy="964384"/>
              </a:xfrm>
            </p:grpSpPr>
            <p:sp>
              <p:nvSpPr>
                <p:cNvPr id="36" name="Notched Right Arrow 3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Notched Right Arrow 3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Notched Right Arrow 2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Notched Right Arrow 3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1"/>
              <p:cNvGrpSpPr/>
              <p:nvPr/>
            </p:nvGrpSpPr>
            <p:grpSpPr>
              <a:xfrm>
                <a:off x="8382504" y="2241066"/>
                <a:ext cx="1926771" cy="964384"/>
                <a:chOff x="5852664" y="2219295"/>
                <a:chExt cx="1926771" cy="964384"/>
              </a:xfrm>
            </p:grpSpPr>
            <p:sp>
              <p:nvSpPr>
                <p:cNvPr id="33" name="Notched Right Arrow 3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Notched Right Arrow 3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6"/>
            <p:cNvGrpSpPr/>
            <p:nvPr/>
          </p:nvGrpSpPr>
          <p:grpSpPr>
            <a:xfrm rot="16535458" flipH="1">
              <a:off x="3004808" y="3414764"/>
              <a:ext cx="2025923" cy="403837"/>
              <a:chOff x="5852664" y="2219295"/>
              <a:chExt cx="4456611" cy="986155"/>
            </a:xfrm>
          </p:grpSpPr>
          <p:grpSp>
            <p:nvGrpSpPr>
              <p:cNvPr id="10" name="Group 87"/>
              <p:cNvGrpSpPr/>
              <p:nvPr/>
            </p:nvGrpSpPr>
            <p:grpSpPr>
              <a:xfrm>
                <a:off x="5852664" y="2219295"/>
                <a:ext cx="1926771" cy="964384"/>
                <a:chOff x="5852664" y="2219295"/>
                <a:chExt cx="1926771" cy="964384"/>
              </a:xfrm>
            </p:grpSpPr>
            <p:sp>
              <p:nvSpPr>
                <p:cNvPr id="26" name="Notched Right Arrow 25"/>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Notched Right Arrow 26"/>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Notched Right Arrow 19"/>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otched Right Arrow 20"/>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90"/>
              <p:cNvGrpSpPr/>
              <p:nvPr/>
            </p:nvGrpSpPr>
            <p:grpSpPr>
              <a:xfrm>
                <a:off x="8382504" y="2241066"/>
                <a:ext cx="1926771" cy="964384"/>
                <a:chOff x="5852664" y="2219295"/>
                <a:chExt cx="1926771" cy="964384"/>
              </a:xfrm>
            </p:grpSpPr>
            <p:sp>
              <p:nvSpPr>
                <p:cNvPr id="23" name="Notched Right Arrow 22"/>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Notched Right Arrow 23"/>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 name="Group 326"/>
          <p:cNvGrpSpPr/>
          <p:nvPr/>
        </p:nvGrpSpPr>
        <p:grpSpPr>
          <a:xfrm>
            <a:off x="11019790" y="615601"/>
            <a:ext cx="1023053" cy="1894136"/>
            <a:chOff x="3937483" y="513080"/>
            <a:chExt cx="681026" cy="1754293"/>
          </a:xfrm>
        </p:grpSpPr>
        <p:sp>
          <p:nvSpPr>
            <p:cNvPr id="56"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3"/>
            <p:cNvGrpSpPr/>
            <p:nvPr/>
          </p:nvGrpSpPr>
          <p:grpSpPr>
            <a:xfrm>
              <a:off x="4342580" y="1037026"/>
              <a:ext cx="275929" cy="637681"/>
              <a:chOff x="4755948" y="2903312"/>
              <a:chExt cx="1111452" cy="2049688"/>
            </a:xfrm>
          </p:grpSpPr>
          <p:sp>
            <p:nvSpPr>
              <p:cNvPr id="71" name="Oval 70"/>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Cloud 68"/>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69"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charset="0"/>
                <a:cs typeface="Arial" charset="0"/>
              </a:rPr>
            </a:br>
            <a:endParaRPr kumimoji="0" lang="en-US" sz="1800" b="0" i="0" u="none" strike="noStrike" cap="none" normalizeH="0" baseline="0">
              <a:ln>
                <a:noFill/>
              </a:ln>
              <a:solidFill>
                <a:schemeClr val="tx1"/>
              </a:solidFill>
              <a:effectLst/>
              <a:latin typeface="Arial" charset="0"/>
              <a:cs typeface="Arial" charset="0"/>
            </a:endParaRPr>
          </a:p>
        </p:txBody>
      </p:sp>
      <p:grpSp>
        <p:nvGrpSpPr>
          <p:cNvPr id="656" name="Group 655"/>
          <p:cNvGrpSpPr/>
          <p:nvPr/>
        </p:nvGrpSpPr>
        <p:grpSpPr>
          <a:xfrm>
            <a:off x="155642" y="525294"/>
            <a:ext cx="2393005" cy="2929460"/>
            <a:chOff x="155642" y="525294"/>
            <a:chExt cx="2393005" cy="2929460"/>
          </a:xfrm>
        </p:grpSpPr>
        <p:sp>
          <p:nvSpPr>
            <p:cNvPr id="13" name="Rectangle 12"/>
            <p:cNvSpPr/>
            <p:nvPr/>
          </p:nvSpPr>
          <p:spPr>
            <a:xfrm>
              <a:off x="197797" y="1700428"/>
              <a:ext cx="2204935" cy="1754326"/>
            </a:xfrm>
            <a:prstGeom prst="rect">
              <a:avLst/>
            </a:prstGeom>
          </p:spPr>
          <p:txBody>
            <a:bodyPr wrap="square">
              <a:spAutoFit/>
            </a:bodyPr>
            <a:lstStyle/>
            <a:p>
              <a:pPr algn="ctr"/>
              <a:r>
                <a:rPr lang="en-US" dirty="0">
                  <a:solidFill>
                    <a:schemeClr val="bg1"/>
                  </a:solidFill>
                </a:rPr>
                <a:t>God the Father</a:t>
              </a:r>
            </a:p>
            <a:p>
              <a:pPr algn="ctr"/>
              <a:endParaRPr lang="en-US" dirty="0">
                <a:solidFill>
                  <a:schemeClr val="bg1"/>
                </a:solidFill>
              </a:endParaRPr>
            </a:p>
            <a:p>
              <a:pPr algn="ctr"/>
              <a:r>
                <a:rPr lang="en-US" dirty="0">
                  <a:solidFill>
                    <a:schemeClr val="bg1"/>
                  </a:solidFill>
                </a:rPr>
                <a:t>Spoke from the cloud, saying, “This is my beloved Son … ; hear ye him”   </a:t>
              </a:r>
            </a:p>
          </p:txBody>
        </p:sp>
        <p:sp>
          <p:nvSpPr>
            <p:cNvPr id="387" name="Cloud 386"/>
            <p:cNvSpPr/>
            <p:nvPr/>
          </p:nvSpPr>
          <p:spPr>
            <a:xfrm>
              <a:off x="155642" y="525294"/>
              <a:ext cx="2393005" cy="807396"/>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Matthew 17:5</a:t>
              </a:r>
            </a:p>
          </p:txBody>
        </p:sp>
        <p:sp>
          <p:nvSpPr>
            <p:cNvPr id="388" name="Down Arrow 387"/>
            <p:cNvSpPr/>
            <p:nvPr/>
          </p:nvSpPr>
          <p:spPr>
            <a:xfrm>
              <a:off x="1177047" y="1391055"/>
              <a:ext cx="321013" cy="35019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656"/>
          <p:cNvGrpSpPr/>
          <p:nvPr/>
        </p:nvGrpSpPr>
        <p:grpSpPr>
          <a:xfrm>
            <a:off x="201038" y="3907277"/>
            <a:ext cx="2639438" cy="2135514"/>
            <a:chOff x="201038" y="3907277"/>
            <a:chExt cx="2639438" cy="2135514"/>
          </a:xfrm>
        </p:grpSpPr>
        <p:sp>
          <p:nvSpPr>
            <p:cNvPr id="389" name="Rectangle 388"/>
            <p:cNvSpPr/>
            <p:nvPr/>
          </p:nvSpPr>
          <p:spPr>
            <a:xfrm>
              <a:off x="265889" y="5119461"/>
              <a:ext cx="2574587" cy="923330"/>
            </a:xfrm>
            <a:prstGeom prst="rect">
              <a:avLst/>
            </a:prstGeom>
          </p:spPr>
          <p:txBody>
            <a:bodyPr wrap="square">
              <a:spAutoFit/>
            </a:bodyPr>
            <a:lstStyle/>
            <a:p>
              <a:r>
                <a:rPr lang="en-US" dirty="0">
                  <a:solidFill>
                    <a:schemeClr val="bg1"/>
                  </a:solidFill>
                </a:rPr>
                <a:t>Spoke in the Sacred Grove, saying, “This is My Beloved Son. Hear Him!”</a:t>
              </a:r>
            </a:p>
          </p:txBody>
        </p:sp>
        <p:sp>
          <p:nvSpPr>
            <p:cNvPr id="390" name="Cloud 389"/>
            <p:cNvSpPr/>
            <p:nvPr/>
          </p:nvSpPr>
          <p:spPr>
            <a:xfrm>
              <a:off x="201038" y="3907277"/>
              <a:ext cx="2393005" cy="807396"/>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JSH 1:17</a:t>
              </a:r>
            </a:p>
          </p:txBody>
        </p:sp>
        <p:sp>
          <p:nvSpPr>
            <p:cNvPr id="391" name="Down Arrow 390"/>
            <p:cNvSpPr/>
            <p:nvPr/>
          </p:nvSpPr>
          <p:spPr>
            <a:xfrm>
              <a:off x="1232170" y="4782766"/>
              <a:ext cx="321013" cy="35019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8" name="Group 657"/>
          <p:cNvGrpSpPr/>
          <p:nvPr/>
        </p:nvGrpSpPr>
        <p:grpSpPr>
          <a:xfrm>
            <a:off x="5214026" y="3585085"/>
            <a:ext cx="3482502" cy="3201633"/>
            <a:chOff x="5214026" y="3585085"/>
            <a:chExt cx="3482502" cy="3201633"/>
          </a:xfrm>
        </p:grpSpPr>
        <p:grpSp>
          <p:nvGrpSpPr>
            <p:cNvPr id="423" name="Group 422"/>
            <p:cNvGrpSpPr/>
            <p:nvPr/>
          </p:nvGrpSpPr>
          <p:grpSpPr>
            <a:xfrm>
              <a:off x="5379394" y="3585085"/>
              <a:ext cx="2463331" cy="1580302"/>
              <a:chOff x="445851" y="1182353"/>
              <a:chExt cx="3979655" cy="2553070"/>
            </a:xfrm>
          </p:grpSpPr>
          <p:grpSp>
            <p:nvGrpSpPr>
              <p:cNvPr id="424" name="Group 120"/>
              <p:cNvGrpSpPr/>
              <p:nvPr/>
            </p:nvGrpSpPr>
            <p:grpSpPr>
              <a:xfrm>
                <a:off x="445851" y="1196502"/>
                <a:ext cx="1052207" cy="2430935"/>
                <a:chOff x="3962400" y="685800"/>
                <a:chExt cx="2514600" cy="4930345"/>
              </a:xfrm>
            </p:grpSpPr>
            <p:sp>
              <p:nvSpPr>
                <p:cNvPr id="530" name="Round Diagonal Corner Rectangle 529"/>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530"/>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3" name="Group 33"/>
                <p:cNvGrpSpPr/>
                <p:nvPr/>
              </p:nvGrpSpPr>
              <p:grpSpPr>
                <a:xfrm rot="2754858">
                  <a:off x="4727425" y="4901111"/>
                  <a:ext cx="483355" cy="946713"/>
                  <a:chOff x="1676400" y="2133600"/>
                  <a:chExt cx="1447800" cy="2088845"/>
                </a:xfrm>
              </p:grpSpPr>
              <p:sp>
                <p:nvSpPr>
                  <p:cNvPr id="553" name="Oval 3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Moon 3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3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45"/>
                <p:cNvGrpSpPr/>
                <p:nvPr/>
              </p:nvGrpSpPr>
              <p:grpSpPr>
                <a:xfrm rot="18845142" flipH="1">
                  <a:off x="5215780" y="4792556"/>
                  <a:ext cx="525679" cy="955158"/>
                  <a:chOff x="1676400" y="2133600"/>
                  <a:chExt cx="1447800" cy="2088845"/>
                </a:xfrm>
              </p:grpSpPr>
              <p:sp>
                <p:nvSpPr>
                  <p:cNvPr id="550" name="Oval 29"/>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Moon 3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3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49"/>
                <p:cNvGrpSpPr/>
                <p:nvPr/>
              </p:nvGrpSpPr>
              <p:grpSpPr>
                <a:xfrm>
                  <a:off x="4082143" y="2546274"/>
                  <a:ext cx="2394857" cy="2681378"/>
                  <a:chOff x="4419600" y="2060454"/>
                  <a:chExt cx="3045502" cy="4187946"/>
                </a:xfrm>
              </p:grpSpPr>
              <p:sp>
                <p:nvSpPr>
                  <p:cNvPr id="541" name="Oval 2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22"/>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23"/>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rapezoid 24"/>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Isosceles Triangle 2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2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Trapezoid 27"/>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28"/>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6" name="Round Diagonal Corner Rectangle 535"/>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16"/>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 Diagonal Corner Rectangle 537"/>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18"/>
                <p:cNvSpPr/>
                <p:nvPr/>
              </p:nvSpPr>
              <p:spPr>
                <a:xfrm>
                  <a:off x="5022377" y="2175279"/>
                  <a:ext cx="463305" cy="3279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41"/>
              <p:cNvGrpSpPr/>
              <p:nvPr/>
            </p:nvGrpSpPr>
            <p:grpSpPr>
              <a:xfrm>
                <a:off x="1722087" y="1182353"/>
                <a:ext cx="1330247" cy="2553070"/>
                <a:chOff x="304800" y="466773"/>
                <a:chExt cx="2438400" cy="4679887"/>
              </a:xfrm>
            </p:grpSpPr>
            <p:sp>
              <p:nvSpPr>
                <p:cNvPr id="511" name="Cloud 510"/>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Cloud 511"/>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2243016" y="3074956"/>
                  <a:ext cx="500184" cy="689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304800" y="2936552"/>
                  <a:ext cx="500184" cy="764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2225333">
                  <a:off x="1231250" y="4469525"/>
                  <a:ext cx="392724" cy="6771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20622370">
                  <a:off x="1676400" y="4504465"/>
                  <a:ext cx="441568" cy="6009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516"/>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519"/>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520"/>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rapezoid 522"/>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990600" y="533400"/>
                  <a:ext cx="1189892" cy="1524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3"/>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4"/>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57"/>
              <p:cNvGrpSpPr/>
              <p:nvPr/>
            </p:nvGrpSpPr>
            <p:grpSpPr>
              <a:xfrm>
                <a:off x="3313022" y="1255929"/>
                <a:ext cx="1112484" cy="2450310"/>
                <a:chOff x="6934200" y="1265656"/>
                <a:chExt cx="1985484" cy="4373144"/>
              </a:xfrm>
            </p:grpSpPr>
            <p:sp>
              <p:nvSpPr>
                <p:cNvPr id="427" name="Oval 426"/>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apezoid 428"/>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rapezoid 431"/>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432"/>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loud 433"/>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loud 434"/>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Isosceles Triangle 436"/>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24"/>
                <p:cNvGrpSpPr/>
                <p:nvPr/>
              </p:nvGrpSpPr>
              <p:grpSpPr>
                <a:xfrm>
                  <a:off x="7108136" y="2388756"/>
                  <a:ext cx="1544360" cy="2210894"/>
                  <a:chOff x="4553133" y="901823"/>
                  <a:chExt cx="2186627" cy="3449921"/>
                </a:xfrm>
              </p:grpSpPr>
              <p:sp>
                <p:nvSpPr>
                  <p:cNvPr id="505"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6" name="Group 16"/>
                  <p:cNvGrpSpPr/>
                  <p:nvPr/>
                </p:nvGrpSpPr>
                <p:grpSpPr>
                  <a:xfrm>
                    <a:off x="4694566" y="901823"/>
                    <a:ext cx="2045194" cy="1982724"/>
                    <a:chOff x="2594848" y="2213440"/>
                    <a:chExt cx="2045194" cy="1982724"/>
                  </a:xfrm>
                  <a:solidFill>
                    <a:srgbClr val="E0C13C"/>
                  </a:solidFill>
                </p:grpSpPr>
                <p:sp>
                  <p:nvSpPr>
                    <p:cNvPr id="507"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08" name="Group 5"/>
                    <p:cNvGrpSpPr/>
                    <p:nvPr/>
                  </p:nvGrpSpPr>
                  <p:grpSpPr>
                    <a:xfrm>
                      <a:off x="2840416" y="2333435"/>
                      <a:ext cx="1586009" cy="1634505"/>
                      <a:chOff x="2838154" y="2333435"/>
                      <a:chExt cx="1586009" cy="1634505"/>
                    </a:xfrm>
                    <a:grpFill/>
                  </p:grpSpPr>
                  <p:sp>
                    <p:nvSpPr>
                      <p:cNvPr id="509"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9" name="Oval 438"/>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0" name="Group 58"/>
                <p:cNvGrpSpPr/>
                <p:nvPr/>
              </p:nvGrpSpPr>
              <p:grpSpPr>
                <a:xfrm rot="175281">
                  <a:off x="7281771" y="4966315"/>
                  <a:ext cx="1319546" cy="446802"/>
                  <a:chOff x="3810000" y="1677648"/>
                  <a:chExt cx="4705061" cy="1827552"/>
                </a:xfrm>
              </p:grpSpPr>
              <p:grpSp>
                <p:nvGrpSpPr>
                  <p:cNvPr id="475" name="Group 37"/>
                  <p:cNvGrpSpPr/>
                  <p:nvPr/>
                </p:nvGrpSpPr>
                <p:grpSpPr>
                  <a:xfrm>
                    <a:off x="3810000" y="1828800"/>
                    <a:ext cx="1776984" cy="1676400"/>
                    <a:chOff x="3810000" y="1828800"/>
                    <a:chExt cx="4038600" cy="3810000"/>
                  </a:xfrm>
                </p:grpSpPr>
                <p:sp>
                  <p:nvSpPr>
                    <p:cNvPr id="496" name="Half Frame 49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Half Frame 49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Half Frame 49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Half Frame 49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0" name="Donut 49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1" name="Diamond 50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50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38"/>
                  <p:cNvGrpSpPr/>
                  <p:nvPr/>
                </p:nvGrpSpPr>
                <p:grpSpPr>
                  <a:xfrm>
                    <a:off x="5314014" y="1757596"/>
                    <a:ext cx="1776984" cy="1676400"/>
                    <a:chOff x="3810000" y="1828800"/>
                    <a:chExt cx="4038600" cy="3810000"/>
                  </a:xfrm>
                </p:grpSpPr>
                <p:sp>
                  <p:nvSpPr>
                    <p:cNvPr id="487" name="Half Frame 48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Half Frame 48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9" name="Half Frame 48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Half Frame 48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Donut 49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Diamond 49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8"/>
                  <p:cNvGrpSpPr/>
                  <p:nvPr/>
                </p:nvGrpSpPr>
                <p:grpSpPr>
                  <a:xfrm>
                    <a:off x="6738077" y="1677648"/>
                    <a:ext cx="1776984" cy="1676400"/>
                    <a:chOff x="3810000" y="1828800"/>
                    <a:chExt cx="4038600" cy="3810000"/>
                  </a:xfrm>
                </p:grpSpPr>
                <p:sp>
                  <p:nvSpPr>
                    <p:cNvPr id="478" name="Half Frame 47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Donut 48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iamond 48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1" name="Cloud 440"/>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2" name="Group 281"/>
                <p:cNvGrpSpPr/>
                <p:nvPr/>
              </p:nvGrpSpPr>
              <p:grpSpPr>
                <a:xfrm>
                  <a:off x="7162023" y="1568903"/>
                  <a:ext cx="1544762" cy="259293"/>
                  <a:chOff x="7105896" y="1557210"/>
                  <a:chExt cx="1544762" cy="488119"/>
                </a:xfrm>
              </p:grpSpPr>
              <p:sp>
                <p:nvSpPr>
                  <p:cNvPr id="443"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59"/>
                  <p:cNvGrpSpPr/>
                  <p:nvPr/>
                </p:nvGrpSpPr>
                <p:grpSpPr>
                  <a:xfrm rot="160736">
                    <a:off x="7230848" y="1557210"/>
                    <a:ext cx="1269517" cy="488119"/>
                    <a:chOff x="3810000" y="1677648"/>
                    <a:chExt cx="4705061" cy="1827552"/>
                  </a:xfrm>
                </p:grpSpPr>
                <p:grpSp>
                  <p:nvGrpSpPr>
                    <p:cNvPr id="445" name="Group 37"/>
                    <p:cNvGrpSpPr/>
                    <p:nvPr/>
                  </p:nvGrpSpPr>
                  <p:grpSpPr>
                    <a:xfrm>
                      <a:off x="3810000" y="1828800"/>
                      <a:ext cx="1776984" cy="1676400"/>
                      <a:chOff x="3810000" y="1828800"/>
                      <a:chExt cx="4038600" cy="3810000"/>
                    </a:xfrm>
                  </p:grpSpPr>
                  <p:sp>
                    <p:nvSpPr>
                      <p:cNvPr id="466" name="Half Frame 46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Half Frame 46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Half Frame 46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Half Frame 46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Donut 46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Diamond 47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38"/>
                    <p:cNvGrpSpPr/>
                    <p:nvPr/>
                  </p:nvGrpSpPr>
                  <p:grpSpPr>
                    <a:xfrm>
                      <a:off x="5314014" y="1757596"/>
                      <a:ext cx="1776984" cy="1676400"/>
                      <a:chOff x="3810000" y="1828800"/>
                      <a:chExt cx="4038600" cy="3810000"/>
                    </a:xfrm>
                  </p:grpSpPr>
                  <p:sp>
                    <p:nvSpPr>
                      <p:cNvPr id="457" name="Half Frame 45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Half Frame 45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Half Frame 45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0" name="Half Frame 45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1" name="Donut 46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iamond 46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8"/>
                    <p:cNvGrpSpPr/>
                    <p:nvPr/>
                  </p:nvGrpSpPr>
                  <p:grpSpPr>
                    <a:xfrm>
                      <a:off x="6738077" y="1677648"/>
                      <a:ext cx="1776984" cy="1676400"/>
                      <a:chOff x="3810000" y="1828800"/>
                      <a:chExt cx="4038600" cy="3810000"/>
                    </a:xfrm>
                  </p:grpSpPr>
                  <p:sp>
                    <p:nvSpPr>
                      <p:cNvPr id="448" name="Half Frame 44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Half Frame 44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Half Frame 44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Half Frame 45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Diamond 45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558" name="Rectangle 557"/>
            <p:cNvSpPr/>
            <p:nvPr/>
          </p:nvSpPr>
          <p:spPr>
            <a:xfrm>
              <a:off x="5214026" y="5586389"/>
              <a:ext cx="3482502" cy="1200329"/>
            </a:xfrm>
            <a:prstGeom prst="rect">
              <a:avLst/>
            </a:prstGeom>
          </p:spPr>
          <p:txBody>
            <a:bodyPr wrap="square">
              <a:spAutoFit/>
            </a:bodyPr>
            <a:lstStyle/>
            <a:p>
              <a:r>
                <a:rPr lang="en-US" dirty="0">
                  <a:solidFill>
                    <a:schemeClr val="bg1"/>
                  </a:solidFill>
                </a:rPr>
                <a:t>Were transfigured and received priesthood keys from angelic ministers </a:t>
              </a:r>
            </a:p>
            <a:p>
              <a:r>
                <a:rPr lang="en-US" dirty="0">
                  <a:solidFill>
                    <a:schemeClr val="bg1"/>
                  </a:solidFill>
                </a:rPr>
                <a:t>Matthew 17:1; 3-8</a:t>
              </a:r>
            </a:p>
          </p:txBody>
        </p:sp>
        <p:sp>
          <p:nvSpPr>
            <p:cNvPr id="603" name="Down Arrow 602"/>
            <p:cNvSpPr/>
            <p:nvPr/>
          </p:nvSpPr>
          <p:spPr>
            <a:xfrm>
              <a:off x="6517532" y="5171872"/>
              <a:ext cx="286966" cy="45508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9" name="Group 658"/>
          <p:cNvGrpSpPr/>
          <p:nvPr/>
        </p:nvGrpSpPr>
        <p:grpSpPr>
          <a:xfrm>
            <a:off x="8114489" y="3625175"/>
            <a:ext cx="3938080" cy="3112904"/>
            <a:chOff x="8114489" y="3625175"/>
            <a:chExt cx="3938080" cy="3112904"/>
          </a:xfrm>
        </p:grpSpPr>
        <p:sp>
          <p:nvSpPr>
            <p:cNvPr id="559" name="Rectangle 558"/>
            <p:cNvSpPr/>
            <p:nvPr/>
          </p:nvSpPr>
          <p:spPr>
            <a:xfrm>
              <a:off x="8550612" y="5537750"/>
              <a:ext cx="3501957" cy="1200329"/>
            </a:xfrm>
            <a:prstGeom prst="rect">
              <a:avLst/>
            </a:prstGeom>
          </p:spPr>
          <p:txBody>
            <a:bodyPr wrap="square">
              <a:spAutoFit/>
            </a:bodyPr>
            <a:lstStyle/>
            <a:p>
              <a:r>
                <a:rPr lang="en-US" dirty="0">
                  <a:solidFill>
                    <a:schemeClr val="bg1"/>
                  </a:solidFill>
                </a:rPr>
                <a:t>As angelic ministers, conferred the Melchizedek Priesthood and all its keys on Joseph Smith and Oliver Cowdery (JSH 1:72; D&amp;C 27:12-13)</a:t>
              </a:r>
            </a:p>
          </p:txBody>
        </p:sp>
        <p:grpSp>
          <p:nvGrpSpPr>
            <p:cNvPr id="560" name="Group 191"/>
            <p:cNvGrpSpPr/>
            <p:nvPr/>
          </p:nvGrpSpPr>
          <p:grpSpPr>
            <a:xfrm>
              <a:off x="10565936" y="3634188"/>
              <a:ext cx="904072" cy="1813301"/>
              <a:chOff x="2635943" y="1143000"/>
              <a:chExt cx="2469457" cy="4952999"/>
            </a:xfrm>
          </p:grpSpPr>
          <p:sp>
            <p:nvSpPr>
              <p:cNvPr id="561" name="Cloud 560"/>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rapezoid 563"/>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Trapezoid 564"/>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567"/>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rapezoid 568"/>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569"/>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Trapezoid 571"/>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Flowchart: Manual Input 573"/>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Flowchart: Manual Input 574"/>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7" name="Straight Connector 576"/>
              <p:cNvCxnSpPr>
                <a:endCxn id="572"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8" name="Trapezoid 577"/>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rame 578"/>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0" name="Oval 579"/>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37"/>
            <p:cNvGrpSpPr/>
            <p:nvPr/>
          </p:nvGrpSpPr>
          <p:grpSpPr>
            <a:xfrm>
              <a:off x="9503923" y="3625175"/>
              <a:ext cx="870626" cy="1789122"/>
              <a:chOff x="3394039" y="685800"/>
              <a:chExt cx="1533510" cy="3438941"/>
            </a:xfrm>
          </p:grpSpPr>
          <p:sp>
            <p:nvSpPr>
              <p:cNvPr id="582" name="Oval 581"/>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rapezoid 583"/>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587"/>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588"/>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Trapezoid 589"/>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Trapezoid 590"/>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rapezoid 591"/>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lowchart: Manual Input 593"/>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lowchart: Manual Input 594"/>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7" name="Straight Connector 596"/>
              <p:cNvCxnSpPr>
                <a:endCxn id="592"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8" name="Trapezoid 597"/>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Frame 598"/>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0" name="Wave 599"/>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eardrop 600"/>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4" name="Down Arrow 603"/>
            <p:cNvSpPr/>
            <p:nvPr/>
          </p:nvSpPr>
          <p:spPr>
            <a:xfrm rot="16200000">
              <a:off x="8493058" y="3961589"/>
              <a:ext cx="321013" cy="107815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own Arrow 604"/>
            <p:cNvSpPr/>
            <p:nvPr/>
          </p:nvSpPr>
          <p:spPr>
            <a:xfrm>
              <a:off x="10259439" y="5168843"/>
              <a:ext cx="256161" cy="4062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6" name="Rectangle 605"/>
          <p:cNvSpPr/>
          <p:nvPr/>
        </p:nvSpPr>
        <p:spPr>
          <a:xfrm>
            <a:off x="2790370" y="5784131"/>
            <a:ext cx="2248558" cy="923330"/>
          </a:xfrm>
          <a:prstGeom prst="rect">
            <a:avLst/>
          </a:prstGeom>
        </p:spPr>
        <p:txBody>
          <a:bodyPr wrap="square">
            <a:spAutoFit/>
          </a:bodyPr>
          <a:lstStyle/>
          <a:p>
            <a:r>
              <a:rPr lang="en-US" dirty="0">
                <a:solidFill>
                  <a:schemeClr val="bg1"/>
                </a:solidFill>
              </a:rPr>
              <a:t>Appeared as a spirit on the mount  (JST Mark 9:4)</a:t>
            </a:r>
          </a:p>
        </p:txBody>
      </p:sp>
      <p:grpSp>
        <p:nvGrpSpPr>
          <p:cNvPr id="607" name="Group 80"/>
          <p:cNvGrpSpPr/>
          <p:nvPr/>
        </p:nvGrpSpPr>
        <p:grpSpPr>
          <a:xfrm>
            <a:off x="3000357" y="3679753"/>
            <a:ext cx="1052251" cy="2059567"/>
            <a:chOff x="4648200" y="990600"/>
            <a:chExt cx="2144078" cy="4196596"/>
          </a:xfrm>
        </p:grpSpPr>
        <p:sp>
          <p:nvSpPr>
            <p:cNvPr id="608" name="Oval 607"/>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0" name="Group 61"/>
            <p:cNvGrpSpPr/>
            <p:nvPr/>
          </p:nvGrpSpPr>
          <p:grpSpPr>
            <a:xfrm>
              <a:off x="5142345" y="4629728"/>
              <a:ext cx="520849" cy="515905"/>
              <a:chOff x="7122338" y="5361709"/>
              <a:chExt cx="520849" cy="515905"/>
            </a:xfrm>
          </p:grpSpPr>
          <p:sp>
            <p:nvSpPr>
              <p:cNvPr id="647" name="Oval 646"/>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60"/>
            <p:cNvGrpSpPr/>
            <p:nvPr/>
          </p:nvGrpSpPr>
          <p:grpSpPr>
            <a:xfrm>
              <a:off x="5634182" y="4671291"/>
              <a:ext cx="520849" cy="515905"/>
              <a:chOff x="7122338" y="5361709"/>
              <a:chExt cx="520849" cy="515905"/>
            </a:xfrm>
          </p:grpSpPr>
          <p:sp>
            <p:nvSpPr>
              <p:cNvPr id="645" name="Oval 644"/>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2" name="Trapezoid 611"/>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Trapezoid 612"/>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rapezoid 613"/>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Trapezoid 614"/>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Isosceles Triangle 615"/>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Cloud 616"/>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Cloud 617"/>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Trapezoid 620"/>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2" name="Group 58"/>
            <p:cNvGrpSpPr/>
            <p:nvPr/>
          </p:nvGrpSpPr>
          <p:grpSpPr>
            <a:xfrm rot="262221">
              <a:off x="4831890" y="3637028"/>
              <a:ext cx="1493485" cy="878243"/>
              <a:chOff x="5486400" y="5562600"/>
              <a:chExt cx="1088184" cy="878243"/>
            </a:xfrm>
          </p:grpSpPr>
          <p:sp>
            <p:nvSpPr>
              <p:cNvPr id="641" name="Diagonal Stripe 640"/>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2" name="Diagonal Stripe 641"/>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3" name="Diagonal Stripe 642"/>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4" name="Flowchart: Display 643"/>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3"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Cloud 623"/>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Cloud 625"/>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9" name="Group 79"/>
            <p:cNvGrpSpPr/>
            <p:nvPr/>
          </p:nvGrpSpPr>
          <p:grpSpPr>
            <a:xfrm>
              <a:off x="5029200" y="1295400"/>
              <a:ext cx="1295400" cy="294409"/>
              <a:chOff x="6858000" y="2438400"/>
              <a:chExt cx="1676400" cy="381000"/>
            </a:xfrm>
          </p:grpSpPr>
          <p:sp>
            <p:nvSpPr>
              <p:cNvPr id="630" name="Rounded Rectangle 629"/>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1" name="Group 78"/>
              <p:cNvGrpSpPr/>
              <p:nvPr/>
            </p:nvGrpSpPr>
            <p:grpSpPr>
              <a:xfrm>
                <a:off x="7086600" y="2438400"/>
                <a:ext cx="1219200" cy="353961"/>
                <a:chOff x="6934200" y="990600"/>
                <a:chExt cx="2362200" cy="685800"/>
              </a:xfrm>
            </p:grpSpPr>
            <p:grpSp>
              <p:nvGrpSpPr>
                <p:cNvPr id="632" name="Group 71"/>
                <p:cNvGrpSpPr/>
                <p:nvPr/>
              </p:nvGrpSpPr>
              <p:grpSpPr>
                <a:xfrm>
                  <a:off x="6934200" y="990600"/>
                  <a:ext cx="838200" cy="685800"/>
                  <a:chOff x="6934200" y="990600"/>
                  <a:chExt cx="838200" cy="685800"/>
                </a:xfrm>
              </p:grpSpPr>
              <p:sp>
                <p:nvSpPr>
                  <p:cNvPr id="639" name="Plaque 63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Diamond 63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3" name="Group 72"/>
                <p:cNvGrpSpPr/>
                <p:nvPr/>
              </p:nvGrpSpPr>
              <p:grpSpPr>
                <a:xfrm>
                  <a:off x="7696200" y="990600"/>
                  <a:ext cx="838200" cy="685800"/>
                  <a:chOff x="6934200" y="990600"/>
                  <a:chExt cx="838200" cy="685800"/>
                </a:xfrm>
              </p:grpSpPr>
              <p:sp>
                <p:nvSpPr>
                  <p:cNvPr id="637" name="Plaque 636"/>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Diamond 637"/>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75"/>
                <p:cNvGrpSpPr/>
                <p:nvPr/>
              </p:nvGrpSpPr>
              <p:grpSpPr>
                <a:xfrm>
                  <a:off x="8458200" y="990600"/>
                  <a:ext cx="838200" cy="685800"/>
                  <a:chOff x="6934200" y="990600"/>
                  <a:chExt cx="838200" cy="685800"/>
                </a:xfrm>
              </p:grpSpPr>
              <p:sp>
                <p:nvSpPr>
                  <p:cNvPr id="635" name="Plaque 63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635"/>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649" name="Rectangle 648"/>
          <p:cNvSpPr/>
          <p:nvPr/>
        </p:nvSpPr>
        <p:spPr>
          <a:xfrm>
            <a:off x="8657618" y="878202"/>
            <a:ext cx="2694562" cy="1477328"/>
          </a:xfrm>
          <a:prstGeom prst="rect">
            <a:avLst/>
          </a:prstGeom>
        </p:spPr>
        <p:txBody>
          <a:bodyPr wrap="square">
            <a:spAutoFit/>
          </a:bodyPr>
          <a:lstStyle/>
          <a:p>
            <a:r>
              <a:rPr lang="en-US" dirty="0">
                <a:solidFill>
                  <a:schemeClr val="bg1"/>
                </a:solidFill>
              </a:rPr>
              <a:t>Appeared as a translated being on the mount and conferred the keys of the gathering of Israel on Peter, James, and John </a:t>
            </a:r>
          </a:p>
        </p:txBody>
      </p:sp>
      <p:sp>
        <p:nvSpPr>
          <p:cNvPr id="650" name="Rectangle 649"/>
          <p:cNvSpPr/>
          <p:nvPr/>
        </p:nvSpPr>
        <p:spPr>
          <a:xfrm>
            <a:off x="10184860" y="2582853"/>
            <a:ext cx="1452663" cy="1077218"/>
          </a:xfrm>
          <a:prstGeom prst="rect">
            <a:avLst/>
          </a:prstGeom>
        </p:spPr>
        <p:txBody>
          <a:bodyPr wrap="square">
            <a:spAutoFit/>
          </a:bodyPr>
          <a:lstStyle/>
          <a:p>
            <a:pPr algn="ctr"/>
            <a:r>
              <a:rPr lang="en-US" sz="1600" dirty="0">
                <a:solidFill>
                  <a:schemeClr val="bg1"/>
                </a:solidFill>
              </a:rPr>
              <a:t>keys of the gathering of Israel</a:t>
            </a:r>
          </a:p>
          <a:p>
            <a:pPr algn="ctr"/>
            <a:r>
              <a:rPr lang="en-US" sz="1600" dirty="0">
                <a:solidFill>
                  <a:schemeClr val="bg1"/>
                </a:solidFill>
              </a:rPr>
              <a:t>D&amp;C 110:11</a:t>
            </a:r>
          </a:p>
        </p:txBody>
      </p:sp>
      <p:sp>
        <p:nvSpPr>
          <p:cNvPr id="651" name="Rectangle 650"/>
          <p:cNvSpPr/>
          <p:nvPr/>
        </p:nvSpPr>
        <p:spPr>
          <a:xfrm>
            <a:off x="8735436" y="2553672"/>
            <a:ext cx="1488333" cy="830997"/>
          </a:xfrm>
          <a:prstGeom prst="rect">
            <a:avLst/>
          </a:prstGeom>
        </p:spPr>
        <p:txBody>
          <a:bodyPr wrap="square">
            <a:spAutoFit/>
          </a:bodyPr>
          <a:lstStyle/>
          <a:p>
            <a:pPr algn="ctr"/>
            <a:r>
              <a:rPr lang="en-US" sz="1600" dirty="0">
                <a:solidFill>
                  <a:schemeClr val="bg1"/>
                </a:solidFill>
              </a:rPr>
              <a:t>keys of the sealing power</a:t>
            </a:r>
          </a:p>
          <a:p>
            <a:pPr algn="ctr"/>
            <a:r>
              <a:rPr lang="en-US" sz="1600" dirty="0">
                <a:solidFill>
                  <a:schemeClr val="bg1"/>
                </a:solidFill>
              </a:rPr>
              <a:t>D&amp;C 110:13-16 </a:t>
            </a:r>
          </a:p>
        </p:txBody>
      </p:sp>
      <p:sp>
        <p:nvSpPr>
          <p:cNvPr id="652" name="Down Arrow 651"/>
          <p:cNvSpPr/>
          <p:nvPr/>
        </p:nvSpPr>
        <p:spPr>
          <a:xfrm rot="18301955">
            <a:off x="8673829" y="2240604"/>
            <a:ext cx="286966" cy="45508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3" name="Down Arrow 652"/>
          <p:cNvSpPr/>
          <p:nvPr/>
        </p:nvSpPr>
        <p:spPr>
          <a:xfrm rot="2002386">
            <a:off x="10800945" y="2130357"/>
            <a:ext cx="286966" cy="45508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Down Arrow 654"/>
          <p:cNvSpPr/>
          <p:nvPr/>
        </p:nvSpPr>
        <p:spPr>
          <a:xfrm>
            <a:off x="10107038" y="3197157"/>
            <a:ext cx="286966" cy="45508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TextBox 659"/>
          <p:cNvSpPr txBox="1"/>
          <p:nvPr/>
        </p:nvSpPr>
        <p:spPr>
          <a:xfrm>
            <a:off x="0" y="6488668"/>
            <a:ext cx="476655" cy="369332"/>
          </a:xfrm>
          <a:prstGeom prst="rect">
            <a:avLst/>
          </a:prstGeom>
          <a:noFill/>
        </p:spPr>
        <p:txBody>
          <a:bodyPr wrap="square" rtlCol="0">
            <a:spAutoFit/>
          </a:bodyPr>
          <a:lstStyle/>
          <a:p>
            <a:r>
              <a:rPr lang="en-US" dirty="0">
                <a:solidFill>
                  <a:schemeClr val="bg1"/>
                </a:solidFill>
              </a:rPr>
              <a:t>(6)</a:t>
            </a:r>
          </a:p>
        </p:txBody>
      </p:sp>
      <p:grpSp>
        <p:nvGrpSpPr>
          <p:cNvPr id="5" name="Group 4">
            <a:extLst>
              <a:ext uri="{FF2B5EF4-FFF2-40B4-BE49-F238E27FC236}">
                <a16:creationId xmlns:a16="http://schemas.microsoft.com/office/drawing/2014/main" id="{A50B2375-FDC5-4C71-8EEE-74B7FBE10748}"/>
              </a:ext>
            </a:extLst>
          </p:cNvPr>
          <p:cNvGrpSpPr/>
          <p:nvPr/>
        </p:nvGrpSpPr>
        <p:grpSpPr>
          <a:xfrm>
            <a:off x="3015651" y="879718"/>
            <a:ext cx="4491030" cy="2567935"/>
            <a:chOff x="3153938" y="1017420"/>
            <a:chExt cx="4491030" cy="2567935"/>
          </a:xfrm>
        </p:grpSpPr>
        <p:sp>
          <p:nvSpPr>
            <p:cNvPr id="419" name="Rectangle 418"/>
            <p:cNvSpPr/>
            <p:nvPr/>
          </p:nvSpPr>
          <p:spPr>
            <a:xfrm>
              <a:off x="4527576" y="1017420"/>
              <a:ext cx="3117392" cy="369332"/>
            </a:xfrm>
            <a:prstGeom prst="rect">
              <a:avLst/>
            </a:prstGeom>
          </p:spPr>
          <p:txBody>
            <a:bodyPr wrap="none">
              <a:spAutoFit/>
            </a:bodyPr>
            <a:lstStyle/>
            <a:p>
              <a:r>
                <a:rPr lang="en-US" dirty="0">
                  <a:solidFill>
                    <a:schemeClr val="bg1"/>
                  </a:solidFill>
                </a:rPr>
                <a:t>Was transfigured on the mount</a:t>
              </a:r>
            </a:p>
          </p:txBody>
        </p:sp>
        <p:sp>
          <p:nvSpPr>
            <p:cNvPr id="420" name="Rectangle 419"/>
            <p:cNvSpPr/>
            <p:nvPr/>
          </p:nvSpPr>
          <p:spPr>
            <a:xfrm>
              <a:off x="4455268" y="1929508"/>
              <a:ext cx="3083668" cy="1200329"/>
            </a:xfrm>
            <a:prstGeom prst="rect">
              <a:avLst/>
            </a:prstGeom>
          </p:spPr>
          <p:txBody>
            <a:bodyPr wrap="square">
              <a:spAutoFit/>
            </a:bodyPr>
            <a:lstStyle/>
            <a:p>
              <a:pPr algn="ctr"/>
              <a:r>
                <a:rPr lang="en-US" dirty="0">
                  <a:solidFill>
                    <a:schemeClr val="bg1"/>
                  </a:solidFill>
                </a:rPr>
                <a:t>Appeared with God the Father in the Sacred Grove and in the Kirtland Temple </a:t>
              </a:r>
            </a:p>
            <a:p>
              <a:pPr algn="ctr"/>
              <a:r>
                <a:rPr lang="en-US" dirty="0">
                  <a:solidFill>
                    <a:schemeClr val="bg1"/>
                  </a:solidFill>
                </a:rPr>
                <a:t>(JSH 1:17; D&amp;C 110)</a:t>
              </a:r>
            </a:p>
          </p:txBody>
        </p:sp>
        <p:sp>
          <p:nvSpPr>
            <p:cNvPr id="421" name="Down Arrow 420"/>
            <p:cNvSpPr/>
            <p:nvPr/>
          </p:nvSpPr>
          <p:spPr>
            <a:xfrm rot="14026276">
              <a:off x="4393660" y="1359350"/>
              <a:ext cx="321013" cy="35019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own Arrow 421"/>
            <p:cNvSpPr/>
            <p:nvPr/>
          </p:nvSpPr>
          <p:spPr>
            <a:xfrm>
              <a:off x="5620966" y="1352865"/>
              <a:ext cx="321013" cy="50908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35D69130-F9EC-4ECB-B7EC-703BD0F6AC14}"/>
                </a:ext>
              </a:extLst>
            </p:cNvPr>
            <p:cNvGrpSpPr/>
            <p:nvPr/>
          </p:nvGrpSpPr>
          <p:grpSpPr>
            <a:xfrm>
              <a:off x="3161516" y="1037227"/>
              <a:ext cx="1098796" cy="2548128"/>
              <a:chOff x="1519855" y="349452"/>
              <a:chExt cx="2655905" cy="6159097"/>
            </a:xfrm>
          </p:grpSpPr>
          <p:sp>
            <p:nvSpPr>
              <p:cNvPr id="343" name="Freeform: Shape 342">
                <a:extLst>
                  <a:ext uri="{FF2B5EF4-FFF2-40B4-BE49-F238E27FC236}">
                    <a16:creationId xmlns:a16="http://schemas.microsoft.com/office/drawing/2014/main" id="{89C5477D-3FD5-482E-A249-A03A0A69D03C}"/>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44" name="Oval 343">
                <a:extLst>
                  <a:ext uri="{FF2B5EF4-FFF2-40B4-BE49-F238E27FC236}">
                    <a16:creationId xmlns:a16="http://schemas.microsoft.com/office/drawing/2014/main" id="{A6F7AD1F-D454-4D8F-9F21-BDDF20DF9632}"/>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a:extLst>
                  <a:ext uri="{FF2B5EF4-FFF2-40B4-BE49-F238E27FC236}">
                    <a16:creationId xmlns:a16="http://schemas.microsoft.com/office/drawing/2014/main" id="{7C406644-C416-4FA9-8BFC-360A76B7C61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a:extLst>
                  <a:ext uri="{FF2B5EF4-FFF2-40B4-BE49-F238E27FC236}">
                    <a16:creationId xmlns:a16="http://schemas.microsoft.com/office/drawing/2014/main" id="{6B551462-F3FF-47A0-BEBA-91AFDFDF9852}"/>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E043FCA3-29F7-49C3-B41A-8F53DD71B0B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39D65257-6B77-4B81-8837-76C7E743201E}"/>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a:extLst>
                  <a:ext uri="{FF2B5EF4-FFF2-40B4-BE49-F238E27FC236}">
                    <a16:creationId xmlns:a16="http://schemas.microsoft.com/office/drawing/2014/main" id="{511F7EC1-1AB1-4EB2-82A6-27D9AA99BF93}"/>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6A03C6C5-F805-4328-B064-16E8CD4EF008}"/>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10">
                <a:extLst>
                  <a:ext uri="{FF2B5EF4-FFF2-40B4-BE49-F238E27FC236}">
                    <a16:creationId xmlns:a16="http://schemas.microsoft.com/office/drawing/2014/main" id="{1A991364-CC9D-471F-99F0-6CD11E41B6B2}"/>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11">
                <a:extLst>
                  <a:ext uri="{FF2B5EF4-FFF2-40B4-BE49-F238E27FC236}">
                    <a16:creationId xmlns:a16="http://schemas.microsoft.com/office/drawing/2014/main" id="{8C8FA0EC-EE34-4C3B-BD50-A6EB41162A6B}"/>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12">
                <a:extLst>
                  <a:ext uri="{FF2B5EF4-FFF2-40B4-BE49-F238E27FC236}">
                    <a16:creationId xmlns:a16="http://schemas.microsoft.com/office/drawing/2014/main" id="{3E466BAD-5BFF-4532-BFB0-A073F19A0244}"/>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A612FF9C-1E33-4882-9C17-187381BEFD59}"/>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5">
                <a:extLst>
                  <a:ext uri="{FF2B5EF4-FFF2-40B4-BE49-F238E27FC236}">
                    <a16:creationId xmlns:a16="http://schemas.microsoft.com/office/drawing/2014/main" id="{35F868C2-6F13-45E4-8135-DF49437D7D20}"/>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355">
                <a:extLst>
                  <a:ext uri="{FF2B5EF4-FFF2-40B4-BE49-F238E27FC236}">
                    <a16:creationId xmlns:a16="http://schemas.microsoft.com/office/drawing/2014/main" id="{61D6C4B6-F888-4944-A816-D9D9C63F0EF0}"/>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93CA9426-68C5-4822-9281-DEC3624D7457}"/>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2B95BC52-1F68-4B38-9151-7444F940580E}"/>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Freeform: Shape 358">
                <a:extLst>
                  <a:ext uri="{FF2B5EF4-FFF2-40B4-BE49-F238E27FC236}">
                    <a16:creationId xmlns:a16="http://schemas.microsoft.com/office/drawing/2014/main" id="{846449A2-84B7-4048-A933-88DD4255F0D4}"/>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60" name="Oval 359">
                <a:extLst>
                  <a:ext uri="{FF2B5EF4-FFF2-40B4-BE49-F238E27FC236}">
                    <a16:creationId xmlns:a16="http://schemas.microsoft.com/office/drawing/2014/main" id="{4083E965-9024-48D5-A6BE-2405F4F1AE7B}"/>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702D50D5-E045-4A58-9F23-28BFAE145E92}"/>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62" name="Oval 361">
                <a:extLst>
                  <a:ext uri="{FF2B5EF4-FFF2-40B4-BE49-F238E27FC236}">
                    <a16:creationId xmlns:a16="http://schemas.microsoft.com/office/drawing/2014/main" id="{C25ABF54-2A0B-4FAA-BA12-C82FBEC386B7}"/>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71AE3FC0-4B8D-4035-8B70-60C09F775D86}"/>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8" name="Rectangle 417"/>
            <p:cNvSpPr/>
            <p:nvPr/>
          </p:nvSpPr>
          <p:spPr>
            <a:xfrm>
              <a:off x="3153938" y="2827598"/>
              <a:ext cx="1113971" cy="646331"/>
            </a:xfrm>
            <a:prstGeom prst="rect">
              <a:avLst/>
            </a:prstGeom>
          </p:spPr>
          <p:txBody>
            <a:bodyPr wrap="square">
              <a:spAutoFit/>
            </a:bodyPr>
            <a:lstStyle/>
            <a:p>
              <a:pPr algn="ctr"/>
              <a:r>
                <a:rPr lang="en-US" dirty="0"/>
                <a:t>Matthew 17:2-8</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fade">
                                      <p:cBhvr>
                                        <p:cTn id="7" dur="1000"/>
                                        <p:tgtEl>
                                          <p:spTgt spid="656"/>
                                        </p:tgtEl>
                                      </p:cBhvr>
                                    </p:animEffect>
                                    <p:anim calcmode="lin" valueType="num">
                                      <p:cBhvr>
                                        <p:cTn id="8" dur="1000" fill="hold"/>
                                        <p:tgtEl>
                                          <p:spTgt spid="656"/>
                                        </p:tgtEl>
                                        <p:attrNameLst>
                                          <p:attrName>ppt_x</p:attrName>
                                        </p:attrNameLst>
                                      </p:cBhvr>
                                      <p:tavLst>
                                        <p:tav tm="0">
                                          <p:val>
                                            <p:strVal val="#ppt_x"/>
                                          </p:val>
                                        </p:tav>
                                        <p:tav tm="100000">
                                          <p:val>
                                            <p:strVal val="#ppt_x"/>
                                          </p:val>
                                        </p:tav>
                                      </p:tavLst>
                                    </p:anim>
                                    <p:anim calcmode="lin" valueType="num">
                                      <p:cBhvr>
                                        <p:cTn id="9" dur="1000" fill="hold"/>
                                        <p:tgtEl>
                                          <p:spTgt spid="6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57"/>
                                        </p:tgtEl>
                                        <p:attrNameLst>
                                          <p:attrName>style.visibility</p:attrName>
                                        </p:attrNameLst>
                                      </p:cBhvr>
                                      <p:to>
                                        <p:strVal val="visible"/>
                                      </p:to>
                                    </p:set>
                                    <p:animEffect transition="in" filter="fade">
                                      <p:cBhvr>
                                        <p:cTn id="14" dur="1000"/>
                                        <p:tgtEl>
                                          <p:spTgt spid="657"/>
                                        </p:tgtEl>
                                      </p:cBhvr>
                                    </p:animEffect>
                                    <p:anim calcmode="lin" valueType="num">
                                      <p:cBhvr>
                                        <p:cTn id="15" dur="1000" fill="hold"/>
                                        <p:tgtEl>
                                          <p:spTgt spid="657"/>
                                        </p:tgtEl>
                                        <p:attrNameLst>
                                          <p:attrName>ppt_x</p:attrName>
                                        </p:attrNameLst>
                                      </p:cBhvr>
                                      <p:tavLst>
                                        <p:tav tm="0">
                                          <p:val>
                                            <p:strVal val="#ppt_x"/>
                                          </p:val>
                                        </p:tav>
                                        <p:tav tm="100000">
                                          <p:val>
                                            <p:strVal val="#ppt_x"/>
                                          </p:val>
                                        </p:tav>
                                      </p:tavLst>
                                    </p:anim>
                                    <p:anim calcmode="lin" valueType="num">
                                      <p:cBhvr>
                                        <p:cTn id="16"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58"/>
                                        </p:tgtEl>
                                        <p:attrNameLst>
                                          <p:attrName>style.visibility</p:attrName>
                                        </p:attrNameLst>
                                      </p:cBhvr>
                                      <p:to>
                                        <p:strVal val="visible"/>
                                      </p:to>
                                    </p:set>
                                    <p:animEffect transition="in" filter="fade">
                                      <p:cBhvr>
                                        <p:cTn id="28" dur="1000"/>
                                        <p:tgtEl>
                                          <p:spTgt spid="658"/>
                                        </p:tgtEl>
                                      </p:cBhvr>
                                    </p:animEffect>
                                    <p:anim calcmode="lin" valueType="num">
                                      <p:cBhvr>
                                        <p:cTn id="29" dur="1000" fill="hold"/>
                                        <p:tgtEl>
                                          <p:spTgt spid="658"/>
                                        </p:tgtEl>
                                        <p:attrNameLst>
                                          <p:attrName>ppt_x</p:attrName>
                                        </p:attrNameLst>
                                      </p:cBhvr>
                                      <p:tavLst>
                                        <p:tav tm="0">
                                          <p:val>
                                            <p:strVal val="#ppt_x"/>
                                          </p:val>
                                        </p:tav>
                                        <p:tav tm="100000">
                                          <p:val>
                                            <p:strVal val="#ppt_x"/>
                                          </p:val>
                                        </p:tav>
                                      </p:tavLst>
                                    </p:anim>
                                    <p:anim calcmode="lin" valueType="num">
                                      <p:cBhvr>
                                        <p:cTn id="30" dur="1000" fill="hold"/>
                                        <p:tgtEl>
                                          <p:spTgt spid="65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59"/>
                                        </p:tgtEl>
                                        <p:attrNameLst>
                                          <p:attrName>style.visibility</p:attrName>
                                        </p:attrNameLst>
                                      </p:cBhvr>
                                      <p:to>
                                        <p:strVal val="visible"/>
                                      </p:to>
                                    </p:set>
                                    <p:animEffect transition="in" filter="fade">
                                      <p:cBhvr>
                                        <p:cTn id="35" dur="1000"/>
                                        <p:tgtEl>
                                          <p:spTgt spid="659"/>
                                        </p:tgtEl>
                                      </p:cBhvr>
                                    </p:animEffect>
                                    <p:anim calcmode="lin" valueType="num">
                                      <p:cBhvr>
                                        <p:cTn id="36" dur="1000" fill="hold"/>
                                        <p:tgtEl>
                                          <p:spTgt spid="659"/>
                                        </p:tgtEl>
                                        <p:attrNameLst>
                                          <p:attrName>ppt_x</p:attrName>
                                        </p:attrNameLst>
                                      </p:cBhvr>
                                      <p:tavLst>
                                        <p:tav tm="0">
                                          <p:val>
                                            <p:strVal val="#ppt_x"/>
                                          </p:val>
                                        </p:tav>
                                        <p:tav tm="100000">
                                          <p:val>
                                            <p:strVal val="#ppt_x"/>
                                          </p:val>
                                        </p:tav>
                                      </p:tavLst>
                                    </p:anim>
                                    <p:anim calcmode="lin" valueType="num">
                                      <p:cBhvr>
                                        <p:cTn id="37"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0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0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9"/>
                                        </p:tgtEl>
                                        <p:attrNameLst>
                                          <p:attrName>style.visibility</p:attrName>
                                        </p:attrNameLst>
                                      </p:cBhvr>
                                      <p:to>
                                        <p:strVal val="visible"/>
                                      </p:to>
                                    </p:set>
                                    <p:animEffect transition="in" filter="fade">
                                      <p:cBhvr>
                                        <p:cTn id="53" dur="1000"/>
                                        <p:tgtEl>
                                          <p:spTgt spid="649"/>
                                        </p:tgtEl>
                                      </p:cBhvr>
                                    </p:animEffect>
                                    <p:anim calcmode="lin" valueType="num">
                                      <p:cBhvr>
                                        <p:cTn id="54" dur="1000" fill="hold"/>
                                        <p:tgtEl>
                                          <p:spTgt spid="649"/>
                                        </p:tgtEl>
                                        <p:attrNameLst>
                                          <p:attrName>ppt_x</p:attrName>
                                        </p:attrNameLst>
                                      </p:cBhvr>
                                      <p:tavLst>
                                        <p:tav tm="0">
                                          <p:val>
                                            <p:strVal val="#ppt_x"/>
                                          </p:val>
                                        </p:tav>
                                        <p:tav tm="100000">
                                          <p:val>
                                            <p:strVal val="#ppt_x"/>
                                          </p:val>
                                        </p:tav>
                                      </p:tavLst>
                                    </p:anim>
                                    <p:anim calcmode="lin" valueType="num">
                                      <p:cBhvr>
                                        <p:cTn id="55" dur="1000" fill="hold"/>
                                        <p:tgtEl>
                                          <p:spTgt spid="649"/>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0"/>
      <p:bldP spid="649" grpId="0"/>
      <p:bldP spid="650" grpId="0"/>
      <p:bldP spid="651" grpId="0"/>
      <p:bldP spid="652" grpId="0" animBg="1"/>
      <p:bldP spid="653" grpId="0" animBg="1"/>
      <p:bldP spid="6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static.com/images?q=tbn:ANd9GcT31xhEHYqV9STJ0uDwgqjEat9sWkN102IDbaj-lE1fNMdNStrjjQbkA6PJ"/>
          <p:cNvPicPr>
            <a:picLocks noChangeAspect="1" noChangeArrowheads="1"/>
          </p:cNvPicPr>
          <p:nvPr/>
        </p:nvPicPr>
        <p:blipFill>
          <a:blip r:embed="rId2" cstate="print"/>
          <a:srcRect/>
          <a:stretch>
            <a:fillRect/>
          </a:stretch>
        </p:blipFill>
        <p:spPr bwMode="auto">
          <a:xfrm>
            <a:off x="-1" y="0"/>
            <a:ext cx="12192001" cy="6884629"/>
          </a:xfrm>
          <a:prstGeom prst="rect">
            <a:avLst/>
          </a:prstGeom>
          <a:noFill/>
        </p:spPr>
      </p:pic>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Arial Rounded MT Bold" panose="020F0704030504030204" pitchFamily="34" charset="0"/>
              </a:rPr>
              <a:t>Priesthood is Restored in This Dispensation</a:t>
            </a:r>
          </a:p>
        </p:txBody>
      </p:sp>
      <p:sp>
        <p:nvSpPr>
          <p:cNvPr id="29700" name="AutoShape 4"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Image result for transfiguration l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4105072" y="7217923"/>
            <a:ext cx="184731" cy="369332"/>
          </a:xfrm>
          <a:prstGeom prst="rect">
            <a:avLst/>
          </a:prstGeom>
          <a:noFill/>
        </p:spPr>
        <p:txBody>
          <a:bodyPr wrap="none" rtlCol="0">
            <a:spAutoFit/>
          </a:bodyPr>
          <a:lstStyle/>
          <a:p>
            <a:endParaRPr lang="en-US" dirty="0"/>
          </a:p>
        </p:txBody>
      </p:sp>
      <p:sp>
        <p:nvSpPr>
          <p:cNvPr id="13" name="Rectangle 12"/>
          <p:cNvSpPr/>
          <p:nvPr/>
        </p:nvSpPr>
        <p:spPr>
          <a:xfrm>
            <a:off x="223736" y="1194590"/>
            <a:ext cx="3605719" cy="2031325"/>
          </a:xfrm>
          <a:prstGeom prst="rect">
            <a:avLst/>
          </a:prstGeom>
        </p:spPr>
        <p:txBody>
          <a:bodyPr wrap="square">
            <a:spAutoFit/>
          </a:bodyPr>
          <a:lstStyle/>
          <a:p>
            <a:r>
              <a:rPr lang="en-US" dirty="0">
                <a:solidFill>
                  <a:schemeClr val="bg1"/>
                </a:solidFill>
              </a:rPr>
              <a:t>A gospel dispensation is a period of time in which Heavenly Father dispenses priesthood authority, ordinances, and knowledge of His plan of salvation to people on the earth through His authorized servants.</a:t>
            </a:r>
          </a:p>
        </p:txBody>
      </p:sp>
      <p:sp>
        <p:nvSpPr>
          <p:cNvPr id="386" name="Rectangle 385"/>
          <p:cNvSpPr/>
          <p:nvPr/>
        </p:nvSpPr>
        <p:spPr>
          <a:xfrm>
            <a:off x="8832715" y="1862556"/>
            <a:ext cx="2341122" cy="923330"/>
          </a:xfrm>
          <a:prstGeom prst="rect">
            <a:avLst/>
          </a:prstGeom>
        </p:spPr>
        <p:txBody>
          <a:bodyPr wrap="square">
            <a:spAutoFit/>
          </a:bodyPr>
          <a:lstStyle/>
          <a:p>
            <a:r>
              <a:rPr lang="en-US" dirty="0">
                <a:solidFill>
                  <a:schemeClr val="bg1"/>
                </a:solidFill>
              </a:rPr>
              <a:t>John the Baptist restored the Aaronic Priesthood</a:t>
            </a:r>
          </a:p>
        </p:txBody>
      </p:sp>
      <p:grpSp>
        <p:nvGrpSpPr>
          <p:cNvPr id="389" name="Group 388"/>
          <p:cNvGrpSpPr/>
          <p:nvPr/>
        </p:nvGrpSpPr>
        <p:grpSpPr>
          <a:xfrm>
            <a:off x="3978612" y="924128"/>
            <a:ext cx="2149813" cy="2752927"/>
            <a:chOff x="3482502" y="924128"/>
            <a:chExt cx="2149813" cy="2752927"/>
          </a:xfrm>
        </p:grpSpPr>
        <p:pic>
          <p:nvPicPr>
            <p:cNvPr id="35842" name="Picture 2" descr="The First Vision"/>
            <p:cNvPicPr>
              <a:picLocks noChangeAspect="1" noChangeArrowheads="1"/>
            </p:cNvPicPr>
            <p:nvPr/>
          </p:nvPicPr>
          <p:blipFill>
            <a:blip r:embed="rId3" cstate="print"/>
            <a:srcRect/>
            <a:stretch>
              <a:fillRect/>
            </a:stretch>
          </p:blipFill>
          <p:spPr bwMode="auto">
            <a:xfrm>
              <a:off x="3498285" y="947129"/>
              <a:ext cx="2063436" cy="2661833"/>
            </a:xfrm>
            <a:prstGeom prst="rect">
              <a:avLst/>
            </a:prstGeom>
            <a:noFill/>
          </p:spPr>
        </p:pic>
        <p:sp>
          <p:nvSpPr>
            <p:cNvPr id="388" name="Frame 387"/>
            <p:cNvSpPr/>
            <p:nvPr/>
          </p:nvSpPr>
          <p:spPr>
            <a:xfrm>
              <a:off x="3482502" y="924128"/>
              <a:ext cx="2149813" cy="2752927"/>
            </a:xfrm>
            <a:prstGeom prst="frame">
              <a:avLst>
                <a:gd name="adj1" fmla="val 2093"/>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5" name="Group 394"/>
          <p:cNvGrpSpPr/>
          <p:nvPr/>
        </p:nvGrpSpPr>
        <p:grpSpPr>
          <a:xfrm>
            <a:off x="6142716" y="932173"/>
            <a:ext cx="2149813" cy="2752927"/>
            <a:chOff x="6086272" y="920885"/>
            <a:chExt cx="2149813" cy="2752927"/>
          </a:xfrm>
        </p:grpSpPr>
        <p:pic>
          <p:nvPicPr>
            <p:cNvPr id="35844" name="Picture 4" descr="John the Baptist Conferring the Aaronic Priesthood"/>
            <p:cNvPicPr>
              <a:picLocks noChangeAspect="1" noChangeArrowheads="1"/>
            </p:cNvPicPr>
            <p:nvPr/>
          </p:nvPicPr>
          <p:blipFill>
            <a:blip r:embed="rId4" cstate="print"/>
            <a:srcRect/>
            <a:stretch>
              <a:fillRect/>
            </a:stretch>
          </p:blipFill>
          <p:spPr bwMode="auto">
            <a:xfrm>
              <a:off x="6138085" y="972766"/>
              <a:ext cx="2033148" cy="2685702"/>
            </a:xfrm>
            <a:prstGeom prst="rect">
              <a:avLst/>
            </a:prstGeom>
            <a:noFill/>
          </p:spPr>
        </p:pic>
        <p:sp>
          <p:nvSpPr>
            <p:cNvPr id="390" name="Frame 389"/>
            <p:cNvSpPr/>
            <p:nvPr/>
          </p:nvSpPr>
          <p:spPr>
            <a:xfrm>
              <a:off x="6086272" y="920885"/>
              <a:ext cx="2149813" cy="2752927"/>
            </a:xfrm>
            <a:prstGeom prst="frame">
              <a:avLst>
                <a:gd name="adj1" fmla="val 2093"/>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6" name="Group 395"/>
          <p:cNvGrpSpPr/>
          <p:nvPr/>
        </p:nvGrpSpPr>
        <p:grpSpPr>
          <a:xfrm>
            <a:off x="3977050" y="3681619"/>
            <a:ext cx="2166025" cy="2752927"/>
            <a:chOff x="3988340" y="3625175"/>
            <a:chExt cx="2166025" cy="2752927"/>
          </a:xfrm>
        </p:grpSpPr>
        <p:pic>
          <p:nvPicPr>
            <p:cNvPr id="35848" name="Picture 8" descr="Elijah Appearing in the Kirtland Temple"/>
            <p:cNvPicPr>
              <a:picLocks noChangeAspect="1" noChangeArrowheads="1"/>
            </p:cNvPicPr>
            <p:nvPr/>
          </p:nvPicPr>
          <p:blipFill>
            <a:blip r:embed="rId5" cstate="print"/>
            <a:srcRect/>
            <a:stretch>
              <a:fillRect/>
            </a:stretch>
          </p:blipFill>
          <p:spPr bwMode="auto">
            <a:xfrm>
              <a:off x="3989668" y="3667329"/>
              <a:ext cx="2148484" cy="2665379"/>
            </a:xfrm>
            <a:prstGeom prst="rect">
              <a:avLst/>
            </a:prstGeom>
            <a:noFill/>
          </p:spPr>
        </p:pic>
        <p:sp>
          <p:nvSpPr>
            <p:cNvPr id="391" name="Frame 390"/>
            <p:cNvSpPr/>
            <p:nvPr/>
          </p:nvSpPr>
          <p:spPr>
            <a:xfrm>
              <a:off x="3988340" y="3625175"/>
              <a:ext cx="2166025" cy="2752927"/>
            </a:xfrm>
            <a:prstGeom prst="frame">
              <a:avLst>
                <a:gd name="adj1" fmla="val 2093"/>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p:cNvGrpSpPr/>
          <p:nvPr/>
        </p:nvGrpSpPr>
        <p:grpSpPr>
          <a:xfrm>
            <a:off x="6138034" y="3668768"/>
            <a:ext cx="2184421" cy="2752927"/>
            <a:chOff x="6115455" y="3634902"/>
            <a:chExt cx="2184421" cy="2752927"/>
          </a:xfrm>
        </p:grpSpPr>
        <p:pic>
          <p:nvPicPr>
            <p:cNvPr id="35846" name="Picture 6" descr="Melchizedek Priesthood Restoration"/>
            <p:cNvPicPr>
              <a:picLocks noChangeAspect="1" noChangeArrowheads="1"/>
            </p:cNvPicPr>
            <p:nvPr/>
          </p:nvPicPr>
          <p:blipFill>
            <a:blip r:embed="rId6" cstate="print"/>
            <a:srcRect/>
            <a:stretch>
              <a:fillRect/>
            </a:stretch>
          </p:blipFill>
          <p:spPr bwMode="auto">
            <a:xfrm>
              <a:off x="6153349" y="3666349"/>
              <a:ext cx="2146527" cy="2705268"/>
            </a:xfrm>
            <a:prstGeom prst="rect">
              <a:avLst/>
            </a:prstGeom>
            <a:noFill/>
          </p:spPr>
        </p:pic>
        <p:sp>
          <p:nvSpPr>
            <p:cNvPr id="392" name="Frame 391"/>
            <p:cNvSpPr/>
            <p:nvPr/>
          </p:nvSpPr>
          <p:spPr>
            <a:xfrm>
              <a:off x="6115455" y="3634902"/>
              <a:ext cx="2149813" cy="2752927"/>
            </a:xfrm>
            <a:prstGeom prst="frame">
              <a:avLst>
                <a:gd name="adj1" fmla="val 2093"/>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3" name="Rectangle 392"/>
          <p:cNvSpPr/>
          <p:nvPr/>
        </p:nvSpPr>
        <p:spPr>
          <a:xfrm>
            <a:off x="8385242" y="3833097"/>
            <a:ext cx="3278221" cy="1200329"/>
          </a:xfrm>
          <a:prstGeom prst="rect">
            <a:avLst/>
          </a:prstGeom>
        </p:spPr>
        <p:txBody>
          <a:bodyPr wrap="square">
            <a:spAutoFit/>
          </a:bodyPr>
          <a:lstStyle/>
          <a:p>
            <a:pPr fontAlgn="base"/>
            <a:r>
              <a:rPr lang="en-US" dirty="0">
                <a:solidFill>
                  <a:schemeClr val="bg1"/>
                </a:solidFill>
              </a:rPr>
              <a:t>Peter, James, and John restore the Melchizedek Priesthood</a:t>
            </a:r>
          </a:p>
          <a:p>
            <a:br>
              <a:rPr lang="en-US" dirty="0">
                <a:solidFill>
                  <a:schemeClr val="bg1"/>
                </a:solidFill>
              </a:rPr>
            </a:br>
            <a:endParaRPr lang="en-US" dirty="0">
              <a:solidFill>
                <a:schemeClr val="bg1"/>
              </a:solidFill>
            </a:endParaRPr>
          </a:p>
        </p:txBody>
      </p:sp>
      <p:sp>
        <p:nvSpPr>
          <p:cNvPr id="394" name="Rectangle 393"/>
          <p:cNvSpPr/>
          <p:nvPr/>
        </p:nvSpPr>
        <p:spPr>
          <a:xfrm>
            <a:off x="320088" y="4567296"/>
            <a:ext cx="3016499" cy="646331"/>
          </a:xfrm>
          <a:prstGeom prst="rect">
            <a:avLst/>
          </a:prstGeom>
        </p:spPr>
        <p:txBody>
          <a:bodyPr wrap="square">
            <a:spAutoFit/>
          </a:bodyPr>
          <a:lstStyle/>
          <a:p>
            <a:r>
              <a:rPr lang="en-US" dirty="0">
                <a:solidFill>
                  <a:schemeClr val="bg1"/>
                </a:solidFill>
              </a:rPr>
              <a:t>Elijah restores sealing keys in the Kirtland Temple</a:t>
            </a:r>
          </a:p>
        </p:txBody>
      </p:sp>
      <p:grpSp>
        <p:nvGrpSpPr>
          <p:cNvPr id="397" name="Group 396"/>
          <p:cNvGrpSpPr/>
          <p:nvPr/>
        </p:nvGrpSpPr>
        <p:grpSpPr>
          <a:xfrm>
            <a:off x="4514018" y="2514772"/>
            <a:ext cx="3289208" cy="2390250"/>
            <a:chOff x="384206" y="4158361"/>
            <a:chExt cx="3289208" cy="2390250"/>
          </a:xfrm>
        </p:grpSpPr>
        <p:grpSp>
          <p:nvGrpSpPr>
            <p:cNvPr id="398" name="Group 17"/>
            <p:cNvGrpSpPr/>
            <p:nvPr/>
          </p:nvGrpSpPr>
          <p:grpSpPr>
            <a:xfrm>
              <a:off x="384206" y="4158361"/>
              <a:ext cx="3289208" cy="2390250"/>
              <a:chOff x="609599" y="833642"/>
              <a:chExt cx="7941747" cy="5771225"/>
            </a:xfrm>
          </p:grpSpPr>
          <p:grpSp>
            <p:nvGrpSpPr>
              <p:cNvPr id="400" name="Group 14"/>
              <p:cNvGrpSpPr/>
              <p:nvPr/>
            </p:nvGrpSpPr>
            <p:grpSpPr>
              <a:xfrm rot="10800000">
                <a:off x="7696200" y="5257800"/>
                <a:ext cx="621450" cy="1347067"/>
                <a:chOff x="7010400" y="381000"/>
                <a:chExt cx="762000" cy="2033666"/>
              </a:xfrm>
            </p:grpSpPr>
            <p:sp>
              <p:nvSpPr>
                <p:cNvPr id="413" name="Rounded Rectangle 41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1"/>
              <p:cNvGrpSpPr/>
              <p:nvPr/>
            </p:nvGrpSpPr>
            <p:grpSpPr>
              <a:xfrm rot="10800000">
                <a:off x="939238" y="4923502"/>
                <a:ext cx="621450" cy="1347067"/>
                <a:chOff x="7010400" y="381000"/>
                <a:chExt cx="762000" cy="2033666"/>
              </a:xfrm>
            </p:grpSpPr>
            <p:sp>
              <p:nvSpPr>
                <p:cNvPr id="411" name="Rounded Rectangle 41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23"/>
              <p:cNvGrpSpPr/>
              <p:nvPr/>
            </p:nvGrpSpPr>
            <p:grpSpPr>
              <a:xfrm>
                <a:off x="899460" y="833642"/>
                <a:ext cx="621450" cy="986197"/>
                <a:chOff x="7031201" y="834275"/>
                <a:chExt cx="762000" cy="1488861"/>
              </a:xfrm>
            </p:grpSpPr>
            <p:sp>
              <p:nvSpPr>
                <p:cNvPr id="409" name="Rounded Rectangle 40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24"/>
              <p:cNvGrpSpPr/>
              <p:nvPr/>
            </p:nvGrpSpPr>
            <p:grpSpPr>
              <a:xfrm>
                <a:off x="7646520" y="1148254"/>
                <a:ext cx="621450" cy="1017899"/>
                <a:chOff x="7087348" y="824753"/>
                <a:chExt cx="762000" cy="1536722"/>
              </a:xfrm>
            </p:grpSpPr>
            <p:sp>
              <p:nvSpPr>
                <p:cNvPr id="407" name="Rounded Rectangle 40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9" name="Rectangle 398"/>
            <p:cNvSpPr/>
            <p:nvPr/>
          </p:nvSpPr>
          <p:spPr>
            <a:xfrm>
              <a:off x="815319" y="4707604"/>
              <a:ext cx="2437759" cy="1323439"/>
            </a:xfrm>
            <a:prstGeom prst="rect">
              <a:avLst/>
            </a:prstGeom>
          </p:spPr>
          <p:txBody>
            <a:bodyPr wrap="square">
              <a:spAutoFit/>
            </a:bodyPr>
            <a:lstStyle/>
            <a:p>
              <a:pPr algn="ctr"/>
              <a:r>
                <a:rPr lang="en-US" sz="1600" b="1" dirty="0"/>
                <a:t>In each dispensation, God confers priesthood keys upon His chosen servants so they can direct His work upon the earth</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2000"/>
                                        <p:tgtEl>
                                          <p:spTgt spid="3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5"/>
                                        </p:tgtEl>
                                        <p:attrNameLst>
                                          <p:attrName>style.visibility</p:attrName>
                                        </p:attrNameLst>
                                      </p:cBhvr>
                                      <p:to>
                                        <p:strVal val="visible"/>
                                      </p:to>
                                    </p:set>
                                    <p:animEffect transition="in" filter="fade">
                                      <p:cBhvr>
                                        <p:cTn id="15" dur="2000"/>
                                        <p:tgtEl>
                                          <p:spTgt spid="3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6"/>
                                        </p:tgtEl>
                                        <p:attrNameLst>
                                          <p:attrName>style.visibility</p:attrName>
                                        </p:attrNameLst>
                                      </p:cBhvr>
                                      <p:to>
                                        <p:strVal val="visible"/>
                                      </p:to>
                                    </p:set>
                                    <p:animEffect transition="in" filter="fade">
                                      <p:cBhvr>
                                        <p:cTn id="18" dur="2000"/>
                                        <p:tgtEl>
                                          <p:spTgt spid="38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397"/>
                                        </p:tgtEl>
                                        <p:attrNameLst>
                                          <p:attrName>style.visibility</p:attrName>
                                        </p:attrNameLst>
                                      </p:cBhvr>
                                      <p:to>
                                        <p:strVal val="visible"/>
                                      </p:to>
                                    </p:set>
                                    <p:animEffect transition="in" filter="barn(outVertical)">
                                      <p:cBhvr>
                                        <p:cTn id="35" dur="1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6" grpId="0"/>
      <p:bldP spid="393" grpId="0"/>
      <p:bldP spid="39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5307</Words>
  <Application>Microsoft Office PowerPoint</Application>
  <PresentationFormat>Widescreen</PresentationFormat>
  <Paragraphs>347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vt:lpstr>
      <vt:lpstr>Open Sans</vt:lpstr>
      <vt:lpstr>Engravers MT</vt:lpstr>
      <vt:lpstr>Maiandra GD</vt:lpstr>
      <vt:lpstr>Arial Rounded MT Bold</vt:lpstr>
      <vt:lpstr>Arial</vt:lpstr>
      <vt:lpstr>Courier New</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2016-05-16T13:36:31Z</dcterms:created>
  <dcterms:modified xsi:type="dcterms:W3CDTF">2020-08-20T14:22:08Z</dcterms:modified>
</cp:coreProperties>
</file>