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8" r:id="rId3"/>
    <p:sldId id="269" r:id="rId4"/>
    <p:sldId id="270" r:id="rId5"/>
    <p:sldId id="271" r:id="rId6"/>
    <p:sldId id="272" r:id="rId7"/>
    <p:sldId id="273" r:id="rId8"/>
    <p:sldId id="274" r:id="rId9"/>
    <p:sldId id="275" r:id="rId10"/>
    <p:sldId id="276" r:id="rId11"/>
    <p:sldId id="277" r:id="rId12"/>
    <p:sldId id="279" r:id="rId13"/>
    <p:sldId id="280" r:id="rId14"/>
    <p:sldId id="281" r:id="rId15"/>
    <p:sldId id="282" r:id="rId16"/>
    <p:sldId id="283" r:id="rId17"/>
    <p:sldId id="284" r:id="rId18"/>
    <p:sldId id="285" r:id="rId19"/>
    <p:sldId id="286" r:id="rId20"/>
    <p:sldId id="258" r:id="rId21"/>
    <p:sldId id="268" r:id="rId22"/>
    <p:sldId id="267" r:id="rId23"/>
  </p:sldIdLst>
  <p:sldSz cx="12192000" cy="6858000"/>
  <p:notesSz cx="6858000" cy="9144000"/>
  <p:embeddedFontLst>
    <p:embeddedFont>
      <p:font typeface="Arial Rounded MT Bold" panose="020F0704030504030204" pitchFamily="34" charset="0"/>
      <p:regular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Imprint MT Shadow" panose="04020605060303030202" pitchFamily="82"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D107F3-33EF-4D55-8CE6-FE33A936B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665838" cy="369332"/>
          </a:xfrm>
          <a:prstGeom prst="rect">
            <a:avLst/>
          </a:prstGeom>
          <a:noFill/>
        </p:spPr>
        <p:txBody>
          <a:bodyPr wrap="square" rtlCol="0">
            <a:spAutoFit/>
          </a:bodyPr>
          <a:lstStyle/>
          <a:p>
            <a:r>
              <a:rPr lang="en-US" dirty="0"/>
              <a:t>Lesson 21</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latin typeface="Arial Rounded MT Bold" panose="020F0704030504030204" pitchFamily="34" charset="0"/>
              </a:rPr>
              <a:t>Become As Little </a:t>
            </a:r>
            <a:r>
              <a:rPr lang="en-US" sz="6000">
                <a:latin typeface="Arial Rounded MT Bold" panose="020F0704030504030204" pitchFamily="34" charset="0"/>
              </a:rPr>
              <a:t>Children </a:t>
            </a:r>
          </a:p>
          <a:p>
            <a:pPr algn="ctr"/>
            <a:r>
              <a:rPr lang="en-US" sz="6000">
                <a:latin typeface="Arial Rounded MT Bold" panose="020F0704030504030204" pitchFamily="34" charset="0"/>
              </a:rPr>
              <a:t>Matthew </a:t>
            </a:r>
            <a:r>
              <a:rPr lang="en-US" sz="6000" dirty="0">
                <a:latin typeface="Arial Rounded MT Bold" panose="020F0704030504030204" pitchFamily="34" charset="0"/>
              </a:rPr>
              <a:t>18</a:t>
            </a:r>
          </a:p>
        </p:txBody>
      </p:sp>
      <p:grpSp>
        <p:nvGrpSpPr>
          <p:cNvPr id="13" name="Group 12"/>
          <p:cNvGrpSpPr/>
          <p:nvPr/>
        </p:nvGrpSpPr>
        <p:grpSpPr>
          <a:xfrm>
            <a:off x="603116" y="3025302"/>
            <a:ext cx="1391054" cy="3435485"/>
            <a:chOff x="589546" y="304800"/>
            <a:chExt cx="1772652" cy="3859382"/>
          </a:xfrm>
        </p:grpSpPr>
        <p:sp>
          <p:nvSpPr>
            <p:cNvPr id="14" name="Oval 13"/>
            <p:cNvSpPr/>
            <p:nvPr/>
          </p:nvSpPr>
          <p:spPr>
            <a:xfrm rot="19109319">
              <a:off x="2018870" y="2405447"/>
              <a:ext cx="343328" cy="56210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p:cNvSpPr/>
            <p:nvPr/>
          </p:nvSpPr>
          <p:spPr>
            <a:xfrm rot="8478964">
              <a:off x="1644885" y="1858136"/>
              <a:ext cx="457154" cy="1034944"/>
            </a:xfrm>
            <a:prstGeom prst="flowChartManualOperatio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15"/>
            <p:cNvSpPr/>
            <p:nvPr/>
          </p:nvSpPr>
          <p:spPr>
            <a:xfrm rot="8611242">
              <a:off x="1515041" y="1682739"/>
              <a:ext cx="530121" cy="1125979"/>
            </a:xfrm>
            <a:prstGeom prst="flowChartManualOperati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003864">
              <a:off x="1450420" y="3706982"/>
              <a:ext cx="620888" cy="457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1061729">
              <a:off x="829530" y="3706982"/>
              <a:ext cx="620888" cy="4572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58023">
              <a:off x="589546" y="2418591"/>
              <a:ext cx="281276" cy="51113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9"/>
            <p:cNvSpPr/>
            <p:nvPr/>
          </p:nvSpPr>
          <p:spPr>
            <a:xfrm rot="12880156">
              <a:off x="835247" y="1867867"/>
              <a:ext cx="380719" cy="912197"/>
            </a:xfrm>
            <a:prstGeom prst="flowChartManualOperatio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Extract 20"/>
            <p:cNvSpPr/>
            <p:nvPr/>
          </p:nvSpPr>
          <p:spPr>
            <a:xfrm>
              <a:off x="602065" y="1739193"/>
              <a:ext cx="1676399" cy="2133600"/>
            </a:xfrm>
            <a:prstGeom prst="flowChartExtra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p:cNvSpPr/>
            <p:nvPr/>
          </p:nvSpPr>
          <p:spPr>
            <a:xfrm rot="17335182">
              <a:off x="437949" y="964656"/>
              <a:ext cx="1066800" cy="496711"/>
            </a:xfrm>
            <a:prstGeom prst="clou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p:cNvSpPr/>
            <p:nvPr/>
          </p:nvSpPr>
          <p:spPr>
            <a:xfrm rot="4935660">
              <a:off x="1360131" y="1007030"/>
              <a:ext cx="1066800" cy="496711"/>
            </a:xfrm>
            <a:prstGeom prst="clou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23"/>
            <p:cNvSpPr/>
            <p:nvPr/>
          </p:nvSpPr>
          <p:spPr>
            <a:xfrm rot="12880156">
              <a:off x="910405" y="1669633"/>
              <a:ext cx="438655" cy="1066800"/>
            </a:xfrm>
            <a:prstGeom prst="flowChartManualOperati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Extract 24"/>
            <p:cNvSpPr/>
            <p:nvPr/>
          </p:nvSpPr>
          <p:spPr>
            <a:xfrm>
              <a:off x="657578" y="1600200"/>
              <a:ext cx="1552222" cy="1981200"/>
            </a:xfrm>
            <a:prstGeom prst="flowChartExtra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Extract 25"/>
            <p:cNvSpPr/>
            <p:nvPr/>
          </p:nvSpPr>
          <p:spPr>
            <a:xfrm rot="10800000">
              <a:off x="1199111" y="1600200"/>
              <a:ext cx="445911" cy="533400"/>
            </a:xfrm>
            <a:prstGeom prst="flowChartExtra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42507" y="653311"/>
              <a:ext cx="745067"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27"/>
            <p:cNvSpPr/>
            <p:nvPr/>
          </p:nvSpPr>
          <p:spPr>
            <a:xfrm>
              <a:off x="968022" y="304800"/>
              <a:ext cx="869244" cy="609600"/>
            </a:xfrm>
            <a:prstGeom prst="clou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llate 28"/>
            <p:cNvSpPr/>
            <p:nvPr/>
          </p:nvSpPr>
          <p:spPr>
            <a:xfrm rot="18055335">
              <a:off x="796594" y="595409"/>
              <a:ext cx="475963" cy="357106"/>
            </a:xfrm>
            <a:prstGeom prst="flowChartCollat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lowchart: Collate 29"/>
            <p:cNvSpPr/>
            <p:nvPr/>
          </p:nvSpPr>
          <p:spPr>
            <a:xfrm rot="3544665" flipH="1">
              <a:off x="1534429" y="571235"/>
              <a:ext cx="548968" cy="244961"/>
            </a:xfrm>
            <a:prstGeom prst="flowChartCollat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5" name="Cloud 64"/>
          <p:cNvSpPr/>
          <p:nvPr/>
        </p:nvSpPr>
        <p:spPr>
          <a:xfrm rot="166771">
            <a:off x="2405874" y="4594769"/>
            <a:ext cx="1348660" cy="64808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p:cNvGrpSpPr/>
          <p:nvPr/>
        </p:nvGrpSpPr>
        <p:grpSpPr>
          <a:xfrm>
            <a:off x="2404353" y="3801894"/>
            <a:ext cx="1399162" cy="2628089"/>
            <a:chOff x="2404353" y="3801894"/>
            <a:chExt cx="1399162" cy="2628089"/>
          </a:xfrm>
        </p:grpSpPr>
        <p:grpSp>
          <p:nvGrpSpPr>
            <p:cNvPr id="48" name="Group 47"/>
            <p:cNvGrpSpPr/>
            <p:nvPr/>
          </p:nvGrpSpPr>
          <p:grpSpPr>
            <a:xfrm>
              <a:off x="2404353" y="3801894"/>
              <a:ext cx="1399162" cy="2628089"/>
              <a:chOff x="5372883" y="3581400"/>
              <a:chExt cx="1286628" cy="2457615"/>
            </a:xfrm>
          </p:grpSpPr>
          <p:sp>
            <p:nvSpPr>
              <p:cNvPr id="49" name="Oval 48"/>
              <p:cNvSpPr/>
              <p:nvPr/>
            </p:nvSpPr>
            <p:spPr>
              <a:xfrm>
                <a:off x="5622690" y="5324445"/>
                <a:ext cx="262636" cy="1735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169255" y="5324445"/>
                <a:ext cx="262636" cy="17355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49"/>
              <p:cNvSpPr/>
              <p:nvPr/>
            </p:nvSpPr>
            <p:spPr>
              <a:xfrm rot="10800000">
                <a:off x="6000326" y="5431567"/>
                <a:ext cx="350181" cy="520670"/>
              </a:xfrm>
              <a:prstGeom prst="flowChartManualOperatio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51"/>
              <p:cNvSpPr/>
              <p:nvPr/>
            </p:nvSpPr>
            <p:spPr>
              <a:xfrm rot="10800000">
                <a:off x="5737690" y="5431567"/>
                <a:ext cx="350181" cy="520670"/>
              </a:xfrm>
              <a:prstGeom prst="flowChartManualOperatio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nual Operation 52"/>
              <p:cNvSpPr/>
              <p:nvPr/>
            </p:nvSpPr>
            <p:spPr>
              <a:xfrm rot="11701945" flipH="1">
                <a:off x="5747479" y="4600981"/>
                <a:ext cx="277483" cy="784414"/>
              </a:xfrm>
              <a:prstGeom prst="flowChartManualOperation">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anual Operation 53"/>
              <p:cNvSpPr/>
              <p:nvPr/>
            </p:nvSpPr>
            <p:spPr>
              <a:xfrm rot="9898055">
                <a:off x="6050597" y="4604837"/>
                <a:ext cx="277483" cy="824984"/>
              </a:xfrm>
              <a:prstGeom prst="flowChartManualOperation">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Extract 54"/>
              <p:cNvSpPr/>
              <p:nvPr/>
            </p:nvSpPr>
            <p:spPr>
              <a:xfrm>
                <a:off x="5737690" y="4477006"/>
                <a:ext cx="612816" cy="1214896"/>
              </a:xfrm>
              <a:prstGeom prst="flowChartExtra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625216" y="3745673"/>
                <a:ext cx="756991" cy="93793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737690" y="5865458"/>
                <a:ext cx="262636" cy="173557"/>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6087871" y="5865458"/>
                <a:ext cx="262636" cy="173557"/>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58"/>
              <p:cNvSpPr/>
              <p:nvPr/>
            </p:nvSpPr>
            <p:spPr>
              <a:xfrm>
                <a:off x="5622690" y="3581400"/>
                <a:ext cx="740166" cy="381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Cloud 59"/>
              <p:cNvSpPr/>
              <p:nvPr/>
            </p:nvSpPr>
            <p:spPr>
              <a:xfrm rot="4770218">
                <a:off x="5952116" y="3994715"/>
                <a:ext cx="932146" cy="482644"/>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Cloud 60"/>
              <p:cNvSpPr/>
              <p:nvPr/>
            </p:nvSpPr>
            <p:spPr>
              <a:xfrm rot="6797310">
                <a:off x="5132884" y="4027914"/>
                <a:ext cx="958571" cy="478574"/>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lowchart: Collate 61"/>
              <p:cNvSpPr/>
              <p:nvPr/>
            </p:nvSpPr>
            <p:spPr>
              <a:xfrm rot="7167300" flipH="1">
                <a:off x="5597793" y="3628578"/>
                <a:ext cx="383022" cy="444491"/>
              </a:xfrm>
              <a:prstGeom prst="flowChartCollat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3" name="Oval 62"/>
            <p:cNvSpPr/>
            <p:nvPr/>
          </p:nvSpPr>
          <p:spPr>
            <a:xfrm>
              <a:off x="3229583" y="3900791"/>
              <a:ext cx="311285" cy="31128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8906221" y="3828717"/>
            <a:ext cx="1081729" cy="2614181"/>
            <a:chOff x="2203864" y="3838445"/>
            <a:chExt cx="1081729" cy="2614181"/>
          </a:xfrm>
        </p:grpSpPr>
        <p:sp>
          <p:nvSpPr>
            <p:cNvPr id="67" name="Oval 66"/>
            <p:cNvSpPr/>
            <p:nvPr/>
          </p:nvSpPr>
          <p:spPr>
            <a:xfrm rot="17692814">
              <a:off x="2149036" y="5539631"/>
              <a:ext cx="321511" cy="2118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3248815">
              <a:off x="3018910" y="5541567"/>
              <a:ext cx="321511" cy="2118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nual Operation 68"/>
            <p:cNvSpPr/>
            <p:nvPr/>
          </p:nvSpPr>
          <p:spPr>
            <a:xfrm rot="12494095" flipH="1">
              <a:off x="2362066" y="4894298"/>
              <a:ext cx="339686" cy="757044"/>
            </a:xfrm>
            <a:prstGeom prst="flowChartManualOperatio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nual Operation 69"/>
            <p:cNvSpPr/>
            <p:nvPr/>
          </p:nvSpPr>
          <p:spPr>
            <a:xfrm rot="9101683">
              <a:off x="2772957" y="4812850"/>
              <a:ext cx="339686" cy="894221"/>
            </a:xfrm>
            <a:prstGeom prst="flowChartManualOperatio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anual Operation 49"/>
            <p:cNvSpPr/>
            <p:nvPr/>
          </p:nvSpPr>
          <p:spPr>
            <a:xfrm rot="10800000">
              <a:off x="2697232" y="5711132"/>
              <a:ext cx="428681" cy="635566"/>
            </a:xfrm>
            <a:prstGeom prst="flowChartManualOperation">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Manual Operation 71"/>
            <p:cNvSpPr/>
            <p:nvPr/>
          </p:nvSpPr>
          <p:spPr>
            <a:xfrm rot="10800000">
              <a:off x="2375721" y="5711132"/>
              <a:ext cx="428681" cy="635566"/>
            </a:xfrm>
            <a:prstGeom prst="flowChartManualOperation">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Extract 72"/>
            <p:cNvSpPr/>
            <p:nvPr/>
          </p:nvSpPr>
          <p:spPr>
            <a:xfrm>
              <a:off x="2375721" y="4545928"/>
              <a:ext cx="750192" cy="1332263"/>
            </a:xfrm>
            <a:prstGeom prst="flowChartExtra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2335770" y="3866780"/>
              <a:ext cx="781268" cy="11028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2375721" y="6240771"/>
              <a:ext cx="321511" cy="21185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2804402" y="6240771"/>
              <a:ext cx="321511" cy="21185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ardrop 76"/>
            <p:cNvSpPr/>
            <p:nvPr/>
          </p:nvSpPr>
          <p:spPr>
            <a:xfrm>
              <a:off x="2234941" y="3866780"/>
              <a:ext cx="675689" cy="359422"/>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ardrop 77"/>
            <p:cNvSpPr/>
            <p:nvPr/>
          </p:nvSpPr>
          <p:spPr>
            <a:xfrm rot="14501571">
              <a:off x="2711670" y="3934738"/>
              <a:ext cx="505524" cy="312938"/>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627747" y="3889244"/>
              <a:ext cx="343212" cy="24460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987537" y="2942949"/>
            <a:ext cx="1783250" cy="3522520"/>
            <a:chOff x="4384405" y="1133605"/>
            <a:chExt cx="1783250" cy="3522520"/>
          </a:xfrm>
        </p:grpSpPr>
        <p:grpSp>
          <p:nvGrpSpPr>
            <p:cNvPr id="81" name="Group 76"/>
            <p:cNvGrpSpPr/>
            <p:nvPr/>
          </p:nvGrpSpPr>
          <p:grpSpPr>
            <a:xfrm>
              <a:off x="4384405" y="1133605"/>
              <a:ext cx="1783250" cy="3522520"/>
              <a:chOff x="4384405" y="1133605"/>
              <a:chExt cx="1783250" cy="3522520"/>
            </a:xfrm>
          </p:grpSpPr>
          <p:sp>
            <p:nvSpPr>
              <p:cNvPr id="83" name="Cloud 82"/>
              <p:cNvSpPr/>
              <p:nvPr/>
            </p:nvSpPr>
            <p:spPr>
              <a:xfrm rot="392629">
                <a:off x="4759943" y="1133605"/>
                <a:ext cx="1216571" cy="772787"/>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rot="722499">
                <a:off x="4745500" y="1192407"/>
                <a:ext cx="533400" cy="56645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760997" flipH="1">
                <a:off x="4592702" y="2464069"/>
                <a:ext cx="298119" cy="714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8839003">
                <a:off x="5644555" y="2476072"/>
                <a:ext cx="331487" cy="71471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a:off x="5229820" y="3270113"/>
                <a:ext cx="4572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a:off x="4925020" y="3270113"/>
                <a:ext cx="3810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832865" flipH="1">
                <a:off x="4704351" y="2108227"/>
                <a:ext cx="480065" cy="824444"/>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9767135">
                <a:off x="5390150" y="2108227"/>
                <a:ext cx="480065" cy="824444"/>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4925020" y="2115891"/>
                <a:ext cx="762000" cy="1236667"/>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5153620" y="3435002"/>
                <a:ext cx="228600" cy="24733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5400000">
                <a:off x="4894998" y="4301957"/>
                <a:ext cx="231790"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5400000">
                <a:off x="5352198" y="4301957"/>
                <a:ext cx="231790"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5059679" y="1622491"/>
                <a:ext cx="502920" cy="762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876799" y="1295399"/>
                <a:ext cx="914400" cy="97913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a:off x="4876800" y="1143000"/>
                <a:ext cx="838200" cy="381000"/>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5486400" y="1219200"/>
                <a:ext cx="304799" cy="2286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p:cNvSpPr/>
            <p:nvPr/>
          </p:nvSpPr>
          <p:spPr>
            <a:xfrm>
              <a:off x="4791983" y="1291398"/>
              <a:ext cx="304799" cy="2286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ectangle 98"/>
          <p:cNvSpPr/>
          <p:nvPr/>
        </p:nvSpPr>
        <p:spPr>
          <a:xfrm>
            <a:off x="3894306" y="2819587"/>
            <a:ext cx="4743856" cy="3139321"/>
          </a:xfrm>
          <a:prstGeom prst="rect">
            <a:avLst/>
          </a:prstGeom>
        </p:spPr>
        <p:txBody>
          <a:bodyPr wrap="square">
            <a:spAutoFit/>
          </a:bodyPr>
          <a:lstStyle/>
          <a:p>
            <a:r>
              <a:rPr lang="en-US" i="1" dirty="0"/>
              <a:t> For the natural man is an enemy to God, and has been from the fall of Adam, and will be, forever and ever, unless he yields to the </a:t>
            </a:r>
            <a:r>
              <a:rPr lang="en-US" i="1" dirty="0" err="1"/>
              <a:t>enticings</a:t>
            </a:r>
            <a:r>
              <a:rPr lang="en-US" i="1" dirty="0"/>
              <a:t> of the Holy Spirit, and </a:t>
            </a:r>
            <a:r>
              <a:rPr lang="en-US" i="1" dirty="0" err="1"/>
              <a:t>putteth</a:t>
            </a:r>
            <a:r>
              <a:rPr lang="en-US" i="1" dirty="0"/>
              <a:t> off the natural man and </a:t>
            </a:r>
            <a:r>
              <a:rPr lang="en-US" i="1" dirty="0" err="1"/>
              <a:t>becometh</a:t>
            </a:r>
            <a:r>
              <a:rPr lang="en-US" i="1" dirty="0"/>
              <a:t> a saint through the atonement of Christ the Lord, and </a:t>
            </a:r>
            <a:r>
              <a:rPr lang="en-US" i="1" dirty="0" err="1"/>
              <a:t>becometh</a:t>
            </a:r>
            <a:r>
              <a:rPr lang="en-US" i="1" dirty="0"/>
              <a:t> as a child, submissive, meek, humble, patient, full of love, willing to submit to all things which the Lord </a:t>
            </a:r>
            <a:r>
              <a:rPr lang="en-US" i="1" dirty="0" err="1"/>
              <a:t>seeth</a:t>
            </a:r>
            <a:r>
              <a:rPr lang="en-US" i="1" dirty="0"/>
              <a:t> fit to inflict upon him, even as a child doth submit to his father.</a:t>
            </a:r>
          </a:p>
          <a:p>
            <a:r>
              <a:rPr lang="en-US" i="1" dirty="0"/>
              <a:t>Mosiah 3:19</a:t>
            </a: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2718880"/>
            <a:ext cx="12192000" cy="3108543"/>
          </a:xfrm>
          <a:prstGeom prst="rect">
            <a:avLst/>
          </a:prstGeom>
          <a:noFill/>
        </p:spPr>
        <p:txBody>
          <a:bodyPr wrap="square" rtlCol="0">
            <a:spAutoFit/>
          </a:bodyPr>
          <a:lstStyle/>
          <a:p>
            <a:pPr algn="ctr"/>
            <a:r>
              <a:rPr lang="en-US" sz="5400" dirty="0">
                <a:solidFill>
                  <a:schemeClr val="accent2">
                    <a:lumMod val="50000"/>
                  </a:schemeClr>
                </a:solidFill>
              </a:rPr>
              <a:t>“How serious is it or harm the children of our Father in Heaven?”</a:t>
            </a:r>
            <a:endParaRPr lang="en-US" sz="4400" dirty="0">
              <a:solidFill>
                <a:schemeClr val="accent2">
                  <a:lumMod val="50000"/>
                </a:schemeClr>
              </a:solidFill>
            </a:endParaRPr>
          </a:p>
          <a:p>
            <a:pPr algn="ctr"/>
            <a:endParaRPr lang="en-US" sz="4400" dirty="0">
              <a:solidFill>
                <a:schemeClr val="accent2">
                  <a:lumMod val="50000"/>
                </a:schemeClr>
              </a:solidFill>
            </a:endParaRPr>
          </a:p>
          <a:p>
            <a:pPr algn="ctr"/>
            <a:r>
              <a:rPr lang="en-US" sz="4400" dirty="0">
                <a:solidFill>
                  <a:schemeClr val="accent2">
                    <a:lumMod val="50000"/>
                  </a:schemeClr>
                </a:solidFill>
              </a:rPr>
              <a:t>Matthew 18:6</a:t>
            </a:r>
          </a:p>
        </p:txBody>
      </p:sp>
      <p:pic>
        <p:nvPicPr>
          <p:cNvPr id="4" name="Picture 2" descr="https://s-media-cache-ak0.pinimg.com/236x/67/a7/af/67a7afda306067228993a3c382033603.jpg"/>
          <p:cNvPicPr>
            <a:picLocks noChangeAspect="1" noChangeArrowheads="1"/>
          </p:cNvPicPr>
          <p:nvPr/>
        </p:nvPicPr>
        <p:blipFill>
          <a:blip r:embed="rId2" cstate="print"/>
          <a:srcRect/>
          <a:stretch>
            <a:fillRect/>
          </a:stretch>
        </p:blipFill>
        <p:spPr bwMode="auto">
          <a:xfrm>
            <a:off x="939661" y="330739"/>
            <a:ext cx="1647895" cy="2304261"/>
          </a:xfrm>
          <a:prstGeom prst="rect">
            <a:avLst/>
          </a:prstGeom>
          <a:noFill/>
        </p:spPr>
      </p:pic>
      <p:grpSp>
        <p:nvGrpSpPr>
          <p:cNvPr id="7" name="Group 6"/>
          <p:cNvGrpSpPr/>
          <p:nvPr/>
        </p:nvGrpSpPr>
        <p:grpSpPr>
          <a:xfrm>
            <a:off x="9281213" y="293113"/>
            <a:ext cx="1911202" cy="2458139"/>
            <a:chOff x="6625561" y="234747"/>
            <a:chExt cx="1911202" cy="2458139"/>
          </a:xfrm>
        </p:grpSpPr>
        <p:pic>
          <p:nvPicPr>
            <p:cNvPr id="27650" name="Picture 2" descr="https://s-media-cache-ak0.pinimg.com/736x/d4/07/18/d40718e133c1e7c4f9d54d753a3aa17c.jpg"/>
            <p:cNvPicPr>
              <a:picLocks noChangeAspect="1" noChangeArrowheads="1"/>
            </p:cNvPicPr>
            <p:nvPr/>
          </p:nvPicPr>
          <p:blipFill>
            <a:blip r:embed="rId3" cstate="print"/>
            <a:srcRect/>
            <a:stretch>
              <a:fillRect/>
            </a:stretch>
          </p:blipFill>
          <p:spPr bwMode="auto">
            <a:xfrm>
              <a:off x="6634263" y="234747"/>
              <a:ext cx="1902500" cy="2249671"/>
            </a:xfrm>
            <a:prstGeom prst="rect">
              <a:avLst/>
            </a:prstGeom>
            <a:noFill/>
          </p:spPr>
        </p:pic>
        <p:sp>
          <p:nvSpPr>
            <p:cNvPr id="6" name="Rectangle 5"/>
            <p:cNvSpPr/>
            <p:nvPr/>
          </p:nvSpPr>
          <p:spPr>
            <a:xfrm>
              <a:off x="6625561" y="2446665"/>
              <a:ext cx="784189" cy="246221"/>
            </a:xfrm>
            <a:prstGeom prst="rect">
              <a:avLst/>
            </a:prstGeom>
          </p:spPr>
          <p:txBody>
            <a:bodyPr wrap="none">
              <a:spAutoFit/>
            </a:bodyPr>
            <a:lstStyle/>
            <a:p>
              <a:r>
                <a:rPr lang="en-US" sz="1000" dirty="0"/>
                <a:t>Darrel Tank</a:t>
              </a:r>
            </a:p>
          </p:txBody>
        </p:sp>
      </p:grpSp>
      <p:pic>
        <p:nvPicPr>
          <p:cNvPr id="27652" name="Picture 4" descr="http://www.garytymon.com/images/commissions-images/pencil-portrait-drawing-kids-children-family.jpg"/>
          <p:cNvPicPr>
            <a:picLocks noChangeAspect="1" noChangeArrowheads="1"/>
          </p:cNvPicPr>
          <p:nvPr/>
        </p:nvPicPr>
        <p:blipFill>
          <a:blip r:embed="rId4" cstate="print"/>
          <a:srcRect/>
          <a:stretch>
            <a:fillRect/>
          </a:stretch>
        </p:blipFill>
        <p:spPr bwMode="auto">
          <a:xfrm>
            <a:off x="3939701" y="377591"/>
            <a:ext cx="3341789" cy="2363358"/>
          </a:xfrm>
          <a:prstGeom prst="rect">
            <a:avLst/>
          </a:prstGeom>
          <a:noFill/>
        </p:spPr>
      </p:pic>
      <p:sp>
        <p:nvSpPr>
          <p:cNvPr id="9" name="Rectangle 8"/>
          <p:cNvSpPr/>
          <p:nvPr/>
        </p:nvSpPr>
        <p:spPr>
          <a:xfrm>
            <a:off x="3976396" y="2599065"/>
            <a:ext cx="814647" cy="246221"/>
          </a:xfrm>
          <a:prstGeom prst="rect">
            <a:avLst/>
          </a:prstGeom>
        </p:spPr>
        <p:txBody>
          <a:bodyPr wrap="none">
            <a:spAutoFit/>
          </a:bodyPr>
          <a:lstStyle/>
          <a:p>
            <a:r>
              <a:rPr lang="en-US" sz="1000" dirty="0"/>
              <a:t>Gary </a:t>
            </a:r>
            <a:r>
              <a:rPr lang="en-US" sz="1000" dirty="0" err="1"/>
              <a:t>Tymon</a:t>
            </a:r>
            <a:endParaRPr lang="en-US" sz="1000" dirty="0"/>
          </a:p>
        </p:txBody>
      </p:sp>
      <p:pic>
        <p:nvPicPr>
          <p:cNvPr id="27654" name="Picture 6" descr="http://www.pencil-portraits.co.uk/media/images/user-images/29008/sketch_children_pencil.jpg"/>
          <p:cNvPicPr>
            <a:picLocks noChangeAspect="1" noChangeArrowheads="1"/>
          </p:cNvPicPr>
          <p:nvPr/>
        </p:nvPicPr>
        <p:blipFill>
          <a:blip r:embed="rId5" cstate="print"/>
          <a:srcRect/>
          <a:stretch>
            <a:fillRect/>
          </a:stretch>
        </p:blipFill>
        <p:spPr bwMode="auto">
          <a:xfrm>
            <a:off x="700391" y="4411324"/>
            <a:ext cx="3077115" cy="2177059"/>
          </a:xfrm>
          <a:prstGeom prst="rect">
            <a:avLst/>
          </a:prstGeom>
          <a:noFill/>
        </p:spPr>
      </p:pic>
      <p:pic>
        <p:nvPicPr>
          <p:cNvPr id="27656" name="Picture 8" descr="https://s-media-cache-ak0.pinimg.com/236x/d5/32/50/d53250e0e7f605aece36de871131c61a.jpg"/>
          <p:cNvPicPr>
            <a:picLocks noChangeAspect="1" noChangeArrowheads="1"/>
          </p:cNvPicPr>
          <p:nvPr/>
        </p:nvPicPr>
        <p:blipFill>
          <a:blip r:embed="rId6" cstate="print"/>
          <a:srcRect/>
          <a:stretch>
            <a:fillRect/>
          </a:stretch>
        </p:blipFill>
        <p:spPr bwMode="auto">
          <a:xfrm flipH="1">
            <a:off x="9494195" y="3772204"/>
            <a:ext cx="1917091" cy="267255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0"/>
            <a:ext cx="12192000" cy="707886"/>
          </a:xfrm>
          <a:prstGeom prst="rect">
            <a:avLst/>
          </a:prstGeom>
          <a:noFill/>
        </p:spPr>
        <p:txBody>
          <a:bodyPr wrap="square" rtlCol="0">
            <a:spAutoFit/>
          </a:bodyPr>
          <a:lstStyle/>
          <a:p>
            <a:pPr algn="ctr"/>
            <a:r>
              <a:rPr lang="en-US" sz="4000" dirty="0">
                <a:latin typeface="Arial Rounded MT Bold" panose="020F0704030504030204" pitchFamily="34" charset="0"/>
              </a:rPr>
              <a:t>Offences</a:t>
            </a:r>
          </a:p>
        </p:txBody>
      </p:sp>
      <p:grpSp>
        <p:nvGrpSpPr>
          <p:cNvPr id="10" name="Group 9"/>
          <p:cNvGrpSpPr/>
          <p:nvPr/>
        </p:nvGrpSpPr>
        <p:grpSpPr>
          <a:xfrm>
            <a:off x="924128" y="2383277"/>
            <a:ext cx="2185481" cy="4033736"/>
            <a:chOff x="924128" y="2383277"/>
            <a:chExt cx="2185481" cy="4033736"/>
          </a:xfrm>
        </p:grpSpPr>
        <p:grpSp>
          <p:nvGrpSpPr>
            <p:cNvPr id="9" name="Group 8"/>
            <p:cNvGrpSpPr/>
            <p:nvPr/>
          </p:nvGrpSpPr>
          <p:grpSpPr>
            <a:xfrm>
              <a:off x="924128" y="2383277"/>
              <a:ext cx="2185481" cy="4033736"/>
              <a:chOff x="1429966" y="223736"/>
              <a:chExt cx="2185481" cy="4033736"/>
            </a:xfrm>
          </p:grpSpPr>
          <p:sp>
            <p:nvSpPr>
              <p:cNvPr id="5" name="Oval 4"/>
              <p:cNvSpPr/>
              <p:nvPr/>
            </p:nvSpPr>
            <p:spPr>
              <a:xfrm>
                <a:off x="1429966" y="2071991"/>
                <a:ext cx="2033081" cy="203308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404970" y="223736"/>
                <a:ext cx="309047" cy="2198451"/>
              </a:xfrm>
              <a:custGeom>
                <a:avLst/>
                <a:gdLst>
                  <a:gd name="connsiteX0" fmla="*/ 124221 w 309047"/>
                  <a:gd name="connsiteY0" fmla="*/ 2198451 h 2198451"/>
                  <a:gd name="connsiteX1" fmla="*/ 133949 w 309047"/>
                  <a:gd name="connsiteY1" fmla="*/ 1906621 h 2198451"/>
                  <a:gd name="connsiteX2" fmla="*/ 143677 w 309047"/>
                  <a:gd name="connsiteY2" fmla="*/ 1877438 h 2198451"/>
                  <a:gd name="connsiteX3" fmla="*/ 163132 w 309047"/>
                  <a:gd name="connsiteY3" fmla="*/ 1799617 h 2198451"/>
                  <a:gd name="connsiteX4" fmla="*/ 202043 w 309047"/>
                  <a:gd name="connsiteY4" fmla="*/ 1750979 h 2198451"/>
                  <a:gd name="connsiteX5" fmla="*/ 231226 w 309047"/>
                  <a:gd name="connsiteY5" fmla="*/ 1692613 h 2198451"/>
                  <a:gd name="connsiteX6" fmla="*/ 260409 w 309047"/>
                  <a:gd name="connsiteY6" fmla="*/ 1595336 h 2198451"/>
                  <a:gd name="connsiteX7" fmla="*/ 279864 w 309047"/>
                  <a:gd name="connsiteY7" fmla="*/ 1536970 h 2198451"/>
                  <a:gd name="connsiteX8" fmla="*/ 289592 w 309047"/>
                  <a:gd name="connsiteY8" fmla="*/ 1449421 h 2198451"/>
                  <a:gd name="connsiteX9" fmla="*/ 299319 w 309047"/>
                  <a:gd name="connsiteY9" fmla="*/ 1420238 h 2198451"/>
                  <a:gd name="connsiteX10" fmla="*/ 309047 w 309047"/>
                  <a:gd name="connsiteY10" fmla="*/ 1361873 h 2198451"/>
                  <a:gd name="connsiteX11" fmla="*/ 299319 w 309047"/>
                  <a:gd name="connsiteY11" fmla="*/ 1128409 h 2198451"/>
                  <a:gd name="connsiteX12" fmla="*/ 270136 w 309047"/>
                  <a:gd name="connsiteY12" fmla="*/ 1040860 h 2198451"/>
                  <a:gd name="connsiteX13" fmla="*/ 240953 w 309047"/>
                  <a:gd name="connsiteY13" fmla="*/ 953311 h 2198451"/>
                  <a:gd name="connsiteX14" fmla="*/ 231226 w 309047"/>
                  <a:gd name="connsiteY14" fmla="*/ 924128 h 2198451"/>
                  <a:gd name="connsiteX15" fmla="*/ 211770 w 309047"/>
                  <a:gd name="connsiteY15" fmla="*/ 894945 h 2198451"/>
                  <a:gd name="connsiteX16" fmla="*/ 202043 w 309047"/>
                  <a:gd name="connsiteY16" fmla="*/ 865762 h 2198451"/>
                  <a:gd name="connsiteX17" fmla="*/ 182587 w 309047"/>
                  <a:gd name="connsiteY17" fmla="*/ 846307 h 2198451"/>
                  <a:gd name="connsiteX18" fmla="*/ 163132 w 309047"/>
                  <a:gd name="connsiteY18" fmla="*/ 817124 h 2198451"/>
                  <a:gd name="connsiteX19" fmla="*/ 124221 w 309047"/>
                  <a:gd name="connsiteY19" fmla="*/ 768485 h 2198451"/>
                  <a:gd name="connsiteX20" fmla="*/ 104766 w 309047"/>
                  <a:gd name="connsiteY20" fmla="*/ 729575 h 2198451"/>
                  <a:gd name="connsiteX21" fmla="*/ 95039 w 309047"/>
                  <a:gd name="connsiteY21" fmla="*/ 700392 h 2198451"/>
                  <a:gd name="connsiteX22" fmla="*/ 65856 w 309047"/>
                  <a:gd name="connsiteY22" fmla="*/ 671209 h 2198451"/>
                  <a:gd name="connsiteX23" fmla="*/ 46400 w 309047"/>
                  <a:gd name="connsiteY23" fmla="*/ 612843 h 2198451"/>
                  <a:gd name="connsiteX24" fmla="*/ 17217 w 309047"/>
                  <a:gd name="connsiteY24" fmla="*/ 554477 h 2198451"/>
                  <a:gd name="connsiteX25" fmla="*/ 17217 w 309047"/>
                  <a:gd name="connsiteY25" fmla="*/ 330741 h 2198451"/>
                  <a:gd name="connsiteX26" fmla="*/ 56128 w 309047"/>
                  <a:gd name="connsiteY26" fmla="*/ 252919 h 2198451"/>
                  <a:gd name="connsiteX27" fmla="*/ 95039 w 309047"/>
                  <a:gd name="connsiteY27" fmla="*/ 136187 h 2198451"/>
                  <a:gd name="connsiteX28" fmla="*/ 104766 w 309047"/>
                  <a:gd name="connsiteY28" fmla="*/ 107004 h 2198451"/>
                  <a:gd name="connsiteX29" fmla="*/ 104766 w 309047"/>
                  <a:gd name="connsiteY29" fmla="*/ 0 h 21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9047" h="2198451">
                    <a:moveTo>
                      <a:pt x="124221" y="2198451"/>
                    </a:moveTo>
                    <a:cubicBezTo>
                      <a:pt x="127464" y="2101174"/>
                      <a:pt x="128061" y="2003773"/>
                      <a:pt x="133949" y="1906621"/>
                    </a:cubicBezTo>
                    <a:cubicBezTo>
                      <a:pt x="134569" y="1896386"/>
                      <a:pt x="141190" y="1887386"/>
                      <a:pt x="143677" y="1877438"/>
                    </a:cubicBezTo>
                    <a:cubicBezTo>
                      <a:pt x="149228" y="1855232"/>
                      <a:pt x="152012" y="1821857"/>
                      <a:pt x="163132" y="1799617"/>
                    </a:cubicBezTo>
                    <a:cubicBezTo>
                      <a:pt x="175404" y="1775072"/>
                      <a:pt x="183945" y="1769076"/>
                      <a:pt x="202043" y="1750979"/>
                    </a:cubicBezTo>
                    <a:cubicBezTo>
                      <a:pt x="237514" y="1644560"/>
                      <a:pt x="180945" y="1805745"/>
                      <a:pt x="231226" y="1692613"/>
                    </a:cubicBezTo>
                    <a:cubicBezTo>
                      <a:pt x="252387" y="1645001"/>
                      <a:pt x="247351" y="1638863"/>
                      <a:pt x="260409" y="1595336"/>
                    </a:cubicBezTo>
                    <a:cubicBezTo>
                      <a:pt x="266302" y="1575693"/>
                      <a:pt x="279864" y="1536970"/>
                      <a:pt x="279864" y="1536970"/>
                    </a:cubicBezTo>
                    <a:cubicBezTo>
                      <a:pt x="283107" y="1507787"/>
                      <a:pt x="284765" y="1478384"/>
                      <a:pt x="289592" y="1449421"/>
                    </a:cubicBezTo>
                    <a:cubicBezTo>
                      <a:pt x="291278" y="1439307"/>
                      <a:pt x="297095" y="1430248"/>
                      <a:pt x="299319" y="1420238"/>
                    </a:cubicBezTo>
                    <a:cubicBezTo>
                      <a:pt x="303598" y="1400984"/>
                      <a:pt x="305804" y="1381328"/>
                      <a:pt x="309047" y="1361873"/>
                    </a:cubicBezTo>
                    <a:cubicBezTo>
                      <a:pt x="305804" y="1284052"/>
                      <a:pt x="307069" y="1205911"/>
                      <a:pt x="299319" y="1128409"/>
                    </a:cubicBezTo>
                    <a:cubicBezTo>
                      <a:pt x="299318" y="1128402"/>
                      <a:pt x="275001" y="1055455"/>
                      <a:pt x="270136" y="1040860"/>
                    </a:cubicBezTo>
                    <a:lnTo>
                      <a:pt x="240953" y="953311"/>
                    </a:lnTo>
                    <a:cubicBezTo>
                      <a:pt x="237711" y="943583"/>
                      <a:pt x="236914" y="932660"/>
                      <a:pt x="231226" y="924128"/>
                    </a:cubicBezTo>
                    <a:lnTo>
                      <a:pt x="211770" y="894945"/>
                    </a:lnTo>
                    <a:cubicBezTo>
                      <a:pt x="208528" y="885217"/>
                      <a:pt x="207319" y="874555"/>
                      <a:pt x="202043" y="865762"/>
                    </a:cubicBezTo>
                    <a:cubicBezTo>
                      <a:pt x="197324" y="857898"/>
                      <a:pt x="188316" y="853469"/>
                      <a:pt x="182587" y="846307"/>
                    </a:cubicBezTo>
                    <a:cubicBezTo>
                      <a:pt x="175284" y="837178"/>
                      <a:pt x="168360" y="827581"/>
                      <a:pt x="163132" y="817124"/>
                    </a:cubicBezTo>
                    <a:cubicBezTo>
                      <a:pt x="139639" y="770137"/>
                      <a:pt x="173415" y="801282"/>
                      <a:pt x="124221" y="768485"/>
                    </a:cubicBezTo>
                    <a:cubicBezTo>
                      <a:pt x="117736" y="755515"/>
                      <a:pt x="110478" y="742903"/>
                      <a:pt x="104766" y="729575"/>
                    </a:cubicBezTo>
                    <a:cubicBezTo>
                      <a:pt x="100727" y="720150"/>
                      <a:pt x="100727" y="708924"/>
                      <a:pt x="95039" y="700392"/>
                    </a:cubicBezTo>
                    <a:cubicBezTo>
                      <a:pt x="87408" y="688945"/>
                      <a:pt x="75584" y="680937"/>
                      <a:pt x="65856" y="671209"/>
                    </a:cubicBezTo>
                    <a:cubicBezTo>
                      <a:pt x="59371" y="651754"/>
                      <a:pt x="57776" y="629907"/>
                      <a:pt x="46400" y="612843"/>
                    </a:cubicBezTo>
                    <a:cubicBezTo>
                      <a:pt x="21257" y="575128"/>
                      <a:pt x="30642" y="594751"/>
                      <a:pt x="17217" y="554477"/>
                    </a:cubicBezTo>
                    <a:cubicBezTo>
                      <a:pt x="7130" y="453603"/>
                      <a:pt x="0" y="439781"/>
                      <a:pt x="17217" y="330741"/>
                    </a:cubicBezTo>
                    <a:cubicBezTo>
                      <a:pt x="25600" y="277648"/>
                      <a:pt x="28421" y="280627"/>
                      <a:pt x="56128" y="252919"/>
                    </a:cubicBezTo>
                    <a:lnTo>
                      <a:pt x="95039" y="136187"/>
                    </a:lnTo>
                    <a:cubicBezTo>
                      <a:pt x="98281" y="126459"/>
                      <a:pt x="104766" y="117258"/>
                      <a:pt x="104766" y="107004"/>
                    </a:cubicBezTo>
                    <a:lnTo>
                      <a:pt x="104766" y="0"/>
                    </a:lnTo>
                  </a:path>
                </a:pathLst>
              </a:cu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1582366" y="2224391"/>
                <a:ext cx="2033081" cy="2033081"/>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1420239" y="4951379"/>
              <a:ext cx="1449421" cy="954107"/>
            </a:xfrm>
            <a:prstGeom prst="rect">
              <a:avLst/>
            </a:prstGeom>
            <a:noFill/>
          </p:spPr>
          <p:txBody>
            <a:bodyPr wrap="square" rtlCol="0">
              <a:spAutoFit/>
            </a:bodyPr>
            <a:lstStyle/>
            <a:p>
              <a:pPr algn="ctr"/>
              <a:r>
                <a:rPr lang="en-US" sz="2800" dirty="0">
                  <a:solidFill>
                    <a:schemeClr val="bg1"/>
                  </a:solidFill>
                </a:rPr>
                <a:t>Being lied to</a:t>
              </a:r>
            </a:p>
          </p:txBody>
        </p:sp>
      </p:grpSp>
      <p:grpSp>
        <p:nvGrpSpPr>
          <p:cNvPr id="11" name="Group 10"/>
          <p:cNvGrpSpPr/>
          <p:nvPr/>
        </p:nvGrpSpPr>
        <p:grpSpPr>
          <a:xfrm>
            <a:off x="4880043" y="2350852"/>
            <a:ext cx="2185481" cy="4033736"/>
            <a:chOff x="924128" y="2383277"/>
            <a:chExt cx="2185481" cy="4033736"/>
          </a:xfrm>
        </p:grpSpPr>
        <p:grpSp>
          <p:nvGrpSpPr>
            <p:cNvPr id="12" name="Group 8"/>
            <p:cNvGrpSpPr/>
            <p:nvPr/>
          </p:nvGrpSpPr>
          <p:grpSpPr>
            <a:xfrm>
              <a:off x="924128" y="2383277"/>
              <a:ext cx="2185481" cy="4033736"/>
              <a:chOff x="1429966" y="223736"/>
              <a:chExt cx="2185481" cy="4033736"/>
            </a:xfrm>
          </p:grpSpPr>
          <p:sp>
            <p:nvSpPr>
              <p:cNvPr id="14" name="Oval 13"/>
              <p:cNvSpPr/>
              <p:nvPr/>
            </p:nvSpPr>
            <p:spPr>
              <a:xfrm>
                <a:off x="1429966" y="2071991"/>
                <a:ext cx="2033081" cy="203308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404970" y="223736"/>
                <a:ext cx="309047" cy="2198451"/>
              </a:xfrm>
              <a:custGeom>
                <a:avLst/>
                <a:gdLst>
                  <a:gd name="connsiteX0" fmla="*/ 124221 w 309047"/>
                  <a:gd name="connsiteY0" fmla="*/ 2198451 h 2198451"/>
                  <a:gd name="connsiteX1" fmla="*/ 133949 w 309047"/>
                  <a:gd name="connsiteY1" fmla="*/ 1906621 h 2198451"/>
                  <a:gd name="connsiteX2" fmla="*/ 143677 w 309047"/>
                  <a:gd name="connsiteY2" fmla="*/ 1877438 h 2198451"/>
                  <a:gd name="connsiteX3" fmla="*/ 163132 w 309047"/>
                  <a:gd name="connsiteY3" fmla="*/ 1799617 h 2198451"/>
                  <a:gd name="connsiteX4" fmla="*/ 202043 w 309047"/>
                  <a:gd name="connsiteY4" fmla="*/ 1750979 h 2198451"/>
                  <a:gd name="connsiteX5" fmla="*/ 231226 w 309047"/>
                  <a:gd name="connsiteY5" fmla="*/ 1692613 h 2198451"/>
                  <a:gd name="connsiteX6" fmla="*/ 260409 w 309047"/>
                  <a:gd name="connsiteY6" fmla="*/ 1595336 h 2198451"/>
                  <a:gd name="connsiteX7" fmla="*/ 279864 w 309047"/>
                  <a:gd name="connsiteY7" fmla="*/ 1536970 h 2198451"/>
                  <a:gd name="connsiteX8" fmla="*/ 289592 w 309047"/>
                  <a:gd name="connsiteY8" fmla="*/ 1449421 h 2198451"/>
                  <a:gd name="connsiteX9" fmla="*/ 299319 w 309047"/>
                  <a:gd name="connsiteY9" fmla="*/ 1420238 h 2198451"/>
                  <a:gd name="connsiteX10" fmla="*/ 309047 w 309047"/>
                  <a:gd name="connsiteY10" fmla="*/ 1361873 h 2198451"/>
                  <a:gd name="connsiteX11" fmla="*/ 299319 w 309047"/>
                  <a:gd name="connsiteY11" fmla="*/ 1128409 h 2198451"/>
                  <a:gd name="connsiteX12" fmla="*/ 270136 w 309047"/>
                  <a:gd name="connsiteY12" fmla="*/ 1040860 h 2198451"/>
                  <a:gd name="connsiteX13" fmla="*/ 240953 w 309047"/>
                  <a:gd name="connsiteY13" fmla="*/ 953311 h 2198451"/>
                  <a:gd name="connsiteX14" fmla="*/ 231226 w 309047"/>
                  <a:gd name="connsiteY14" fmla="*/ 924128 h 2198451"/>
                  <a:gd name="connsiteX15" fmla="*/ 211770 w 309047"/>
                  <a:gd name="connsiteY15" fmla="*/ 894945 h 2198451"/>
                  <a:gd name="connsiteX16" fmla="*/ 202043 w 309047"/>
                  <a:gd name="connsiteY16" fmla="*/ 865762 h 2198451"/>
                  <a:gd name="connsiteX17" fmla="*/ 182587 w 309047"/>
                  <a:gd name="connsiteY17" fmla="*/ 846307 h 2198451"/>
                  <a:gd name="connsiteX18" fmla="*/ 163132 w 309047"/>
                  <a:gd name="connsiteY18" fmla="*/ 817124 h 2198451"/>
                  <a:gd name="connsiteX19" fmla="*/ 124221 w 309047"/>
                  <a:gd name="connsiteY19" fmla="*/ 768485 h 2198451"/>
                  <a:gd name="connsiteX20" fmla="*/ 104766 w 309047"/>
                  <a:gd name="connsiteY20" fmla="*/ 729575 h 2198451"/>
                  <a:gd name="connsiteX21" fmla="*/ 95039 w 309047"/>
                  <a:gd name="connsiteY21" fmla="*/ 700392 h 2198451"/>
                  <a:gd name="connsiteX22" fmla="*/ 65856 w 309047"/>
                  <a:gd name="connsiteY22" fmla="*/ 671209 h 2198451"/>
                  <a:gd name="connsiteX23" fmla="*/ 46400 w 309047"/>
                  <a:gd name="connsiteY23" fmla="*/ 612843 h 2198451"/>
                  <a:gd name="connsiteX24" fmla="*/ 17217 w 309047"/>
                  <a:gd name="connsiteY24" fmla="*/ 554477 h 2198451"/>
                  <a:gd name="connsiteX25" fmla="*/ 17217 w 309047"/>
                  <a:gd name="connsiteY25" fmla="*/ 330741 h 2198451"/>
                  <a:gd name="connsiteX26" fmla="*/ 56128 w 309047"/>
                  <a:gd name="connsiteY26" fmla="*/ 252919 h 2198451"/>
                  <a:gd name="connsiteX27" fmla="*/ 95039 w 309047"/>
                  <a:gd name="connsiteY27" fmla="*/ 136187 h 2198451"/>
                  <a:gd name="connsiteX28" fmla="*/ 104766 w 309047"/>
                  <a:gd name="connsiteY28" fmla="*/ 107004 h 2198451"/>
                  <a:gd name="connsiteX29" fmla="*/ 104766 w 309047"/>
                  <a:gd name="connsiteY29" fmla="*/ 0 h 21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9047" h="2198451">
                    <a:moveTo>
                      <a:pt x="124221" y="2198451"/>
                    </a:moveTo>
                    <a:cubicBezTo>
                      <a:pt x="127464" y="2101174"/>
                      <a:pt x="128061" y="2003773"/>
                      <a:pt x="133949" y="1906621"/>
                    </a:cubicBezTo>
                    <a:cubicBezTo>
                      <a:pt x="134569" y="1896386"/>
                      <a:pt x="141190" y="1887386"/>
                      <a:pt x="143677" y="1877438"/>
                    </a:cubicBezTo>
                    <a:cubicBezTo>
                      <a:pt x="149228" y="1855232"/>
                      <a:pt x="152012" y="1821857"/>
                      <a:pt x="163132" y="1799617"/>
                    </a:cubicBezTo>
                    <a:cubicBezTo>
                      <a:pt x="175404" y="1775072"/>
                      <a:pt x="183945" y="1769076"/>
                      <a:pt x="202043" y="1750979"/>
                    </a:cubicBezTo>
                    <a:cubicBezTo>
                      <a:pt x="237514" y="1644560"/>
                      <a:pt x="180945" y="1805745"/>
                      <a:pt x="231226" y="1692613"/>
                    </a:cubicBezTo>
                    <a:cubicBezTo>
                      <a:pt x="252387" y="1645001"/>
                      <a:pt x="247351" y="1638863"/>
                      <a:pt x="260409" y="1595336"/>
                    </a:cubicBezTo>
                    <a:cubicBezTo>
                      <a:pt x="266302" y="1575693"/>
                      <a:pt x="279864" y="1536970"/>
                      <a:pt x="279864" y="1536970"/>
                    </a:cubicBezTo>
                    <a:cubicBezTo>
                      <a:pt x="283107" y="1507787"/>
                      <a:pt x="284765" y="1478384"/>
                      <a:pt x="289592" y="1449421"/>
                    </a:cubicBezTo>
                    <a:cubicBezTo>
                      <a:pt x="291278" y="1439307"/>
                      <a:pt x="297095" y="1430248"/>
                      <a:pt x="299319" y="1420238"/>
                    </a:cubicBezTo>
                    <a:cubicBezTo>
                      <a:pt x="303598" y="1400984"/>
                      <a:pt x="305804" y="1381328"/>
                      <a:pt x="309047" y="1361873"/>
                    </a:cubicBezTo>
                    <a:cubicBezTo>
                      <a:pt x="305804" y="1284052"/>
                      <a:pt x="307069" y="1205911"/>
                      <a:pt x="299319" y="1128409"/>
                    </a:cubicBezTo>
                    <a:cubicBezTo>
                      <a:pt x="299318" y="1128402"/>
                      <a:pt x="275001" y="1055455"/>
                      <a:pt x="270136" y="1040860"/>
                    </a:cubicBezTo>
                    <a:lnTo>
                      <a:pt x="240953" y="953311"/>
                    </a:lnTo>
                    <a:cubicBezTo>
                      <a:pt x="237711" y="943583"/>
                      <a:pt x="236914" y="932660"/>
                      <a:pt x="231226" y="924128"/>
                    </a:cubicBezTo>
                    <a:lnTo>
                      <a:pt x="211770" y="894945"/>
                    </a:lnTo>
                    <a:cubicBezTo>
                      <a:pt x="208528" y="885217"/>
                      <a:pt x="207319" y="874555"/>
                      <a:pt x="202043" y="865762"/>
                    </a:cubicBezTo>
                    <a:cubicBezTo>
                      <a:pt x="197324" y="857898"/>
                      <a:pt x="188316" y="853469"/>
                      <a:pt x="182587" y="846307"/>
                    </a:cubicBezTo>
                    <a:cubicBezTo>
                      <a:pt x="175284" y="837178"/>
                      <a:pt x="168360" y="827581"/>
                      <a:pt x="163132" y="817124"/>
                    </a:cubicBezTo>
                    <a:cubicBezTo>
                      <a:pt x="139639" y="770137"/>
                      <a:pt x="173415" y="801282"/>
                      <a:pt x="124221" y="768485"/>
                    </a:cubicBezTo>
                    <a:cubicBezTo>
                      <a:pt x="117736" y="755515"/>
                      <a:pt x="110478" y="742903"/>
                      <a:pt x="104766" y="729575"/>
                    </a:cubicBezTo>
                    <a:cubicBezTo>
                      <a:pt x="100727" y="720150"/>
                      <a:pt x="100727" y="708924"/>
                      <a:pt x="95039" y="700392"/>
                    </a:cubicBezTo>
                    <a:cubicBezTo>
                      <a:pt x="87408" y="688945"/>
                      <a:pt x="75584" y="680937"/>
                      <a:pt x="65856" y="671209"/>
                    </a:cubicBezTo>
                    <a:cubicBezTo>
                      <a:pt x="59371" y="651754"/>
                      <a:pt x="57776" y="629907"/>
                      <a:pt x="46400" y="612843"/>
                    </a:cubicBezTo>
                    <a:cubicBezTo>
                      <a:pt x="21257" y="575128"/>
                      <a:pt x="30642" y="594751"/>
                      <a:pt x="17217" y="554477"/>
                    </a:cubicBezTo>
                    <a:cubicBezTo>
                      <a:pt x="7130" y="453603"/>
                      <a:pt x="0" y="439781"/>
                      <a:pt x="17217" y="330741"/>
                    </a:cubicBezTo>
                    <a:cubicBezTo>
                      <a:pt x="25600" y="277648"/>
                      <a:pt x="28421" y="280627"/>
                      <a:pt x="56128" y="252919"/>
                    </a:cubicBezTo>
                    <a:lnTo>
                      <a:pt x="95039" y="136187"/>
                    </a:lnTo>
                    <a:cubicBezTo>
                      <a:pt x="98281" y="126459"/>
                      <a:pt x="104766" y="117258"/>
                      <a:pt x="104766" y="107004"/>
                    </a:cubicBezTo>
                    <a:lnTo>
                      <a:pt x="104766" y="0"/>
                    </a:lnTo>
                  </a:path>
                </a:pathLst>
              </a:cu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Oval 15"/>
              <p:cNvSpPr/>
              <p:nvPr/>
            </p:nvSpPr>
            <p:spPr>
              <a:xfrm>
                <a:off x="1582366" y="2224391"/>
                <a:ext cx="2033081" cy="2033081"/>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1248384" y="4766554"/>
              <a:ext cx="1767192" cy="1384995"/>
            </a:xfrm>
            <a:prstGeom prst="rect">
              <a:avLst/>
            </a:prstGeom>
            <a:noFill/>
          </p:spPr>
          <p:txBody>
            <a:bodyPr wrap="square" rtlCol="0">
              <a:spAutoFit/>
            </a:bodyPr>
            <a:lstStyle/>
            <a:p>
              <a:pPr algn="ctr"/>
              <a:r>
                <a:rPr lang="en-US" sz="2800" dirty="0">
                  <a:solidFill>
                    <a:schemeClr val="bg1"/>
                  </a:solidFill>
                </a:rPr>
                <a:t>Having something stolen</a:t>
              </a:r>
            </a:p>
          </p:txBody>
        </p:sp>
      </p:grpSp>
      <p:grpSp>
        <p:nvGrpSpPr>
          <p:cNvPr id="17" name="Group 16"/>
          <p:cNvGrpSpPr/>
          <p:nvPr/>
        </p:nvGrpSpPr>
        <p:grpSpPr>
          <a:xfrm>
            <a:off x="8991601" y="2367065"/>
            <a:ext cx="2185481" cy="4033736"/>
            <a:chOff x="924128" y="2383277"/>
            <a:chExt cx="2185481" cy="4033736"/>
          </a:xfrm>
        </p:grpSpPr>
        <p:grpSp>
          <p:nvGrpSpPr>
            <p:cNvPr id="18" name="Group 8"/>
            <p:cNvGrpSpPr/>
            <p:nvPr/>
          </p:nvGrpSpPr>
          <p:grpSpPr>
            <a:xfrm>
              <a:off x="924128" y="2383277"/>
              <a:ext cx="2185481" cy="4033736"/>
              <a:chOff x="1429966" y="223736"/>
              <a:chExt cx="2185481" cy="4033736"/>
            </a:xfrm>
          </p:grpSpPr>
          <p:sp>
            <p:nvSpPr>
              <p:cNvPr id="20" name="Oval 19"/>
              <p:cNvSpPr/>
              <p:nvPr/>
            </p:nvSpPr>
            <p:spPr>
              <a:xfrm>
                <a:off x="1429966" y="2071991"/>
                <a:ext cx="2033081" cy="20330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2404970" y="223736"/>
                <a:ext cx="309047" cy="2198451"/>
              </a:xfrm>
              <a:custGeom>
                <a:avLst/>
                <a:gdLst>
                  <a:gd name="connsiteX0" fmla="*/ 124221 w 309047"/>
                  <a:gd name="connsiteY0" fmla="*/ 2198451 h 2198451"/>
                  <a:gd name="connsiteX1" fmla="*/ 133949 w 309047"/>
                  <a:gd name="connsiteY1" fmla="*/ 1906621 h 2198451"/>
                  <a:gd name="connsiteX2" fmla="*/ 143677 w 309047"/>
                  <a:gd name="connsiteY2" fmla="*/ 1877438 h 2198451"/>
                  <a:gd name="connsiteX3" fmla="*/ 163132 w 309047"/>
                  <a:gd name="connsiteY3" fmla="*/ 1799617 h 2198451"/>
                  <a:gd name="connsiteX4" fmla="*/ 202043 w 309047"/>
                  <a:gd name="connsiteY4" fmla="*/ 1750979 h 2198451"/>
                  <a:gd name="connsiteX5" fmla="*/ 231226 w 309047"/>
                  <a:gd name="connsiteY5" fmla="*/ 1692613 h 2198451"/>
                  <a:gd name="connsiteX6" fmla="*/ 260409 w 309047"/>
                  <a:gd name="connsiteY6" fmla="*/ 1595336 h 2198451"/>
                  <a:gd name="connsiteX7" fmla="*/ 279864 w 309047"/>
                  <a:gd name="connsiteY7" fmla="*/ 1536970 h 2198451"/>
                  <a:gd name="connsiteX8" fmla="*/ 289592 w 309047"/>
                  <a:gd name="connsiteY8" fmla="*/ 1449421 h 2198451"/>
                  <a:gd name="connsiteX9" fmla="*/ 299319 w 309047"/>
                  <a:gd name="connsiteY9" fmla="*/ 1420238 h 2198451"/>
                  <a:gd name="connsiteX10" fmla="*/ 309047 w 309047"/>
                  <a:gd name="connsiteY10" fmla="*/ 1361873 h 2198451"/>
                  <a:gd name="connsiteX11" fmla="*/ 299319 w 309047"/>
                  <a:gd name="connsiteY11" fmla="*/ 1128409 h 2198451"/>
                  <a:gd name="connsiteX12" fmla="*/ 270136 w 309047"/>
                  <a:gd name="connsiteY12" fmla="*/ 1040860 h 2198451"/>
                  <a:gd name="connsiteX13" fmla="*/ 240953 w 309047"/>
                  <a:gd name="connsiteY13" fmla="*/ 953311 h 2198451"/>
                  <a:gd name="connsiteX14" fmla="*/ 231226 w 309047"/>
                  <a:gd name="connsiteY14" fmla="*/ 924128 h 2198451"/>
                  <a:gd name="connsiteX15" fmla="*/ 211770 w 309047"/>
                  <a:gd name="connsiteY15" fmla="*/ 894945 h 2198451"/>
                  <a:gd name="connsiteX16" fmla="*/ 202043 w 309047"/>
                  <a:gd name="connsiteY16" fmla="*/ 865762 h 2198451"/>
                  <a:gd name="connsiteX17" fmla="*/ 182587 w 309047"/>
                  <a:gd name="connsiteY17" fmla="*/ 846307 h 2198451"/>
                  <a:gd name="connsiteX18" fmla="*/ 163132 w 309047"/>
                  <a:gd name="connsiteY18" fmla="*/ 817124 h 2198451"/>
                  <a:gd name="connsiteX19" fmla="*/ 124221 w 309047"/>
                  <a:gd name="connsiteY19" fmla="*/ 768485 h 2198451"/>
                  <a:gd name="connsiteX20" fmla="*/ 104766 w 309047"/>
                  <a:gd name="connsiteY20" fmla="*/ 729575 h 2198451"/>
                  <a:gd name="connsiteX21" fmla="*/ 95039 w 309047"/>
                  <a:gd name="connsiteY21" fmla="*/ 700392 h 2198451"/>
                  <a:gd name="connsiteX22" fmla="*/ 65856 w 309047"/>
                  <a:gd name="connsiteY22" fmla="*/ 671209 h 2198451"/>
                  <a:gd name="connsiteX23" fmla="*/ 46400 w 309047"/>
                  <a:gd name="connsiteY23" fmla="*/ 612843 h 2198451"/>
                  <a:gd name="connsiteX24" fmla="*/ 17217 w 309047"/>
                  <a:gd name="connsiteY24" fmla="*/ 554477 h 2198451"/>
                  <a:gd name="connsiteX25" fmla="*/ 17217 w 309047"/>
                  <a:gd name="connsiteY25" fmla="*/ 330741 h 2198451"/>
                  <a:gd name="connsiteX26" fmla="*/ 56128 w 309047"/>
                  <a:gd name="connsiteY26" fmla="*/ 252919 h 2198451"/>
                  <a:gd name="connsiteX27" fmla="*/ 95039 w 309047"/>
                  <a:gd name="connsiteY27" fmla="*/ 136187 h 2198451"/>
                  <a:gd name="connsiteX28" fmla="*/ 104766 w 309047"/>
                  <a:gd name="connsiteY28" fmla="*/ 107004 h 2198451"/>
                  <a:gd name="connsiteX29" fmla="*/ 104766 w 309047"/>
                  <a:gd name="connsiteY29" fmla="*/ 0 h 21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9047" h="2198451">
                    <a:moveTo>
                      <a:pt x="124221" y="2198451"/>
                    </a:moveTo>
                    <a:cubicBezTo>
                      <a:pt x="127464" y="2101174"/>
                      <a:pt x="128061" y="2003773"/>
                      <a:pt x="133949" y="1906621"/>
                    </a:cubicBezTo>
                    <a:cubicBezTo>
                      <a:pt x="134569" y="1896386"/>
                      <a:pt x="141190" y="1887386"/>
                      <a:pt x="143677" y="1877438"/>
                    </a:cubicBezTo>
                    <a:cubicBezTo>
                      <a:pt x="149228" y="1855232"/>
                      <a:pt x="152012" y="1821857"/>
                      <a:pt x="163132" y="1799617"/>
                    </a:cubicBezTo>
                    <a:cubicBezTo>
                      <a:pt x="175404" y="1775072"/>
                      <a:pt x="183945" y="1769076"/>
                      <a:pt x="202043" y="1750979"/>
                    </a:cubicBezTo>
                    <a:cubicBezTo>
                      <a:pt x="237514" y="1644560"/>
                      <a:pt x="180945" y="1805745"/>
                      <a:pt x="231226" y="1692613"/>
                    </a:cubicBezTo>
                    <a:cubicBezTo>
                      <a:pt x="252387" y="1645001"/>
                      <a:pt x="247351" y="1638863"/>
                      <a:pt x="260409" y="1595336"/>
                    </a:cubicBezTo>
                    <a:cubicBezTo>
                      <a:pt x="266302" y="1575693"/>
                      <a:pt x="279864" y="1536970"/>
                      <a:pt x="279864" y="1536970"/>
                    </a:cubicBezTo>
                    <a:cubicBezTo>
                      <a:pt x="283107" y="1507787"/>
                      <a:pt x="284765" y="1478384"/>
                      <a:pt x="289592" y="1449421"/>
                    </a:cubicBezTo>
                    <a:cubicBezTo>
                      <a:pt x="291278" y="1439307"/>
                      <a:pt x="297095" y="1430248"/>
                      <a:pt x="299319" y="1420238"/>
                    </a:cubicBezTo>
                    <a:cubicBezTo>
                      <a:pt x="303598" y="1400984"/>
                      <a:pt x="305804" y="1381328"/>
                      <a:pt x="309047" y="1361873"/>
                    </a:cubicBezTo>
                    <a:cubicBezTo>
                      <a:pt x="305804" y="1284052"/>
                      <a:pt x="307069" y="1205911"/>
                      <a:pt x="299319" y="1128409"/>
                    </a:cubicBezTo>
                    <a:cubicBezTo>
                      <a:pt x="299318" y="1128402"/>
                      <a:pt x="275001" y="1055455"/>
                      <a:pt x="270136" y="1040860"/>
                    </a:cubicBezTo>
                    <a:lnTo>
                      <a:pt x="240953" y="953311"/>
                    </a:lnTo>
                    <a:cubicBezTo>
                      <a:pt x="237711" y="943583"/>
                      <a:pt x="236914" y="932660"/>
                      <a:pt x="231226" y="924128"/>
                    </a:cubicBezTo>
                    <a:lnTo>
                      <a:pt x="211770" y="894945"/>
                    </a:lnTo>
                    <a:cubicBezTo>
                      <a:pt x="208528" y="885217"/>
                      <a:pt x="207319" y="874555"/>
                      <a:pt x="202043" y="865762"/>
                    </a:cubicBezTo>
                    <a:cubicBezTo>
                      <a:pt x="197324" y="857898"/>
                      <a:pt x="188316" y="853469"/>
                      <a:pt x="182587" y="846307"/>
                    </a:cubicBezTo>
                    <a:cubicBezTo>
                      <a:pt x="175284" y="837178"/>
                      <a:pt x="168360" y="827581"/>
                      <a:pt x="163132" y="817124"/>
                    </a:cubicBezTo>
                    <a:cubicBezTo>
                      <a:pt x="139639" y="770137"/>
                      <a:pt x="173415" y="801282"/>
                      <a:pt x="124221" y="768485"/>
                    </a:cubicBezTo>
                    <a:cubicBezTo>
                      <a:pt x="117736" y="755515"/>
                      <a:pt x="110478" y="742903"/>
                      <a:pt x="104766" y="729575"/>
                    </a:cubicBezTo>
                    <a:cubicBezTo>
                      <a:pt x="100727" y="720150"/>
                      <a:pt x="100727" y="708924"/>
                      <a:pt x="95039" y="700392"/>
                    </a:cubicBezTo>
                    <a:cubicBezTo>
                      <a:pt x="87408" y="688945"/>
                      <a:pt x="75584" y="680937"/>
                      <a:pt x="65856" y="671209"/>
                    </a:cubicBezTo>
                    <a:cubicBezTo>
                      <a:pt x="59371" y="651754"/>
                      <a:pt x="57776" y="629907"/>
                      <a:pt x="46400" y="612843"/>
                    </a:cubicBezTo>
                    <a:cubicBezTo>
                      <a:pt x="21257" y="575128"/>
                      <a:pt x="30642" y="594751"/>
                      <a:pt x="17217" y="554477"/>
                    </a:cubicBezTo>
                    <a:cubicBezTo>
                      <a:pt x="7130" y="453603"/>
                      <a:pt x="0" y="439781"/>
                      <a:pt x="17217" y="330741"/>
                    </a:cubicBezTo>
                    <a:cubicBezTo>
                      <a:pt x="25600" y="277648"/>
                      <a:pt x="28421" y="280627"/>
                      <a:pt x="56128" y="252919"/>
                    </a:cubicBezTo>
                    <a:lnTo>
                      <a:pt x="95039" y="136187"/>
                    </a:lnTo>
                    <a:cubicBezTo>
                      <a:pt x="98281" y="126459"/>
                      <a:pt x="104766" y="117258"/>
                      <a:pt x="104766" y="107004"/>
                    </a:cubicBezTo>
                    <a:lnTo>
                      <a:pt x="104766" y="0"/>
                    </a:lnTo>
                  </a:path>
                </a:pathLst>
              </a:cu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Oval 21"/>
              <p:cNvSpPr/>
              <p:nvPr/>
            </p:nvSpPr>
            <p:spPr>
              <a:xfrm>
                <a:off x="1582366" y="2224391"/>
                <a:ext cx="2033081" cy="2033081"/>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209473" y="4659550"/>
              <a:ext cx="1767192" cy="1384995"/>
            </a:xfrm>
            <a:prstGeom prst="rect">
              <a:avLst/>
            </a:prstGeom>
            <a:noFill/>
          </p:spPr>
          <p:txBody>
            <a:bodyPr wrap="square" rtlCol="0">
              <a:spAutoFit/>
            </a:bodyPr>
            <a:lstStyle/>
            <a:p>
              <a:pPr algn="ctr"/>
              <a:r>
                <a:rPr lang="en-US" sz="2800" dirty="0">
                  <a:solidFill>
                    <a:schemeClr val="bg1"/>
                  </a:solidFill>
                </a:rPr>
                <a:t>Being betrayed by a friend</a:t>
              </a:r>
            </a:p>
          </p:txBody>
        </p:sp>
      </p:grpSp>
      <p:pic>
        <p:nvPicPr>
          <p:cNvPr id="26626" name="Picture 2" descr="https://cinemaniaindonesia.files.wordpress.com/2015/04/pinochhio-2.jpeg"/>
          <p:cNvPicPr>
            <a:picLocks noChangeAspect="1" noChangeArrowheads="1"/>
          </p:cNvPicPr>
          <p:nvPr/>
        </p:nvPicPr>
        <p:blipFill>
          <a:blip r:embed="rId2" cstate="print"/>
          <a:srcRect/>
          <a:stretch>
            <a:fillRect/>
          </a:stretch>
        </p:blipFill>
        <p:spPr bwMode="auto">
          <a:xfrm flipH="1">
            <a:off x="379377" y="1268310"/>
            <a:ext cx="3259509" cy="1955705"/>
          </a:xfrm>
          <a:prstGeom prst="rect">
            <a:avLst/>
          </a:prstGeom>
          <a:noFill/>
        </p:spPr>
      </p:pic>
      <p:pic>
        <p:nvPicPr>
          <p:cNvPr id="26628" name="Picture 4" descr="http://screenprism.com/assets/img/article/Scar-Simba-(The_Lion_King).jpg"/>
          <p:cNvPicPr>
            <a:picLocks noChangeAspect="1" noChangeArrowheads="1"/>
          </p:cNvPicPr>
          <p:nvPr/>
        </p:nvPicPr>
        <p:blipFill>
          <a:blip r:embed="rId3" cstate="print"/>
          <a:srcRect l="20505" t="991" r="24289" b="14886"/>
          <a:stretch>
            <a:fillRect/>
          </a:stretch>
        </p:blipFill>
        <p:spPr bwMode="auto">
          <a:xfrm>
            <a:off x="8412865" y="828773"/>
            <a:ext cx="2973422" cy="2548647"/>
          </a:xfrm>
          <a:prstGeom prst="rect">
            <a:avLst/>
          </a:prstGeom>
          <a:noFill/>
        </p:spPr>
      </p:pic>
      <p:pic>
        <p:nvPicPr>
          <p:cNvPr id="26634" name="Picture 10" descr="http://2.bp.blogspot.com/-8kQOWqc9NDA/VA0iQroHa2I/AAAAAAAAC-o/UQOBQ7feWew/s640/TheRescuers_Screenshot_-54.jpg"/>
          <p:cNvPicPr>
            <a:picLocks noChangeAspect="1" noChangeArrowheads="1"/>
          </p:cNvPicPr>
          <p:nvPr/>
        </p:nvPicPr>
        <p:blipFill>
          <a:blip r:embed="rId4" cstate="print"/>
          <a:srcRect l="19150" b="3546"/>
          <a:stretch>
            <a:fillRect/>
          </a:stretch>
        </p:blipFill>
        <p:spPr bwMode="auto">
          <a:xfrm>
            <a:off x="4484451" y="1157592"/>
            <a:ext cx="3391643" cy="2389802"/>
          </a:xfrm>
          <a:prstGeom prst="rect">
            <a:avLst/>
          </a:prstGeom>
          <a:noFill/>
        </p:spPr>
      </p:pic>
      <p:sp>
        <p:nvSpPr>
          <p:cNvPr id="28" name="TextBox 27"/>
          <p:cNvSpPr txBox="1"/>
          <p:nvPr/>
        </p:nvSpPr>
        <p:spPr>
          <a:xfrm>
            <a:off x="3326859" y="4581727"/>
            <a:ext cx="1400783" cy="1631216"/>
          </a:xfrm>
          <a:prstGeom prst="rect">
            <a:avLst/>
          </a:prstGeom>
          <a:noFill/>
        </p:spPr>
        <p:txBody>
          <a:bodyPr wrap="square" rtlCol="0">
            <a:spAutoFit/>
          </a:bodyPr>
          <a:lstStyle/>
          <a:p>
            <a:pPr algn="ctr"/>
            <a:r>
              <a:rPr lang="en-US" sz="2000" dirty="0"/>
              <a:t>Which one of these would be the hardest to forgive?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anim calcmode="lin" valueType="num">
                                      <p:cBhvr>
                                        <p:cTn id="8" dur="1000" fill="hold"/>
                                        <p:tgtEl>
                                          <p:spTgt spid="26626"/>
                                        </p:tgtEl>
                                        <p:attrNameLst>
                                          <p:attrName>ppt_x</p:attrName>
                                        </p:attrNameLst>
                                      </p:cBhvr>
                                      <p:tavLst>
                                        <p:tav tm="0">
                                          <p:val>
                                            <p:strVal val="#ppt_x"/>
                                          </p:val>
                                        </p:tav>
                                        <p:tav tm="100000">
                                          <p:val>
                                            <p:strVal val="#ppt_x"/>
                                          </p:val>
                                        </p:tav>
                                      </p:tavLst>
                                    </p:anim>
                                    <p:anim calcmode="lin" valueType="num">
                                      <p:cBhvr>
                                        <p:cTn id="9" dur="1000" fill="hold"/>
                                        <p:tgtEl>
                                          <p:spTgt spid="2662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6634"/>
                                        </p:tgtEl>
                                        <p:attrNameLst>
                                          <p:attrName>style.visibility</p:attrName>
                                        </p:attrNameLst>
                                      </p:cBhvr>
                                      <p:to>
                                        <p:strVal val="visible"/>
                                      </p:to>
                                    </p:set>
                                    <p:animEffect transition="in" filter="fade">
                                      <p:cBhvr>
                                        <p:cTn id="19" dur="1000"/>
                                        <p:tgtEl>
                                          <p:spTgt spid="26634"/>
                                        </p:tgtEl>
                                      </p:cBhvr>
                                    </p:animEffect>
                                    <p:anim calcmode="lin" valueType="num">
                                      <p:cBhvr>
                                        <p:cTn id="20" dur="1000" fill="hold"/>
                                        <p:tgtEl>
                                          <p:spTgt spid="26634"/>
                                        </p:tgtEl>
                                        <p:attrNameLst>
                                          <p:attrName>ppt_x</p:attrName>
                                        </p:attrNameLst>
                                      </p:cBhvr>
                                      <p:tavLst>
                                        <p:tav tm="0">
                                          <p:val>
                                            <p:strVal val="#ppt_x"/>
                                          </p:val>
                                        </p:tav>
                                        <p:tav tm="100000">
                                          <p:val>
                                            <p:strVal val="#ppt_x"/>
                                          </p:val>
                                        </p:tav>
                                      </p:tavLst>
                                    </p:anim>
                                    <p:anim calcmode="lin" valueType="num">
                                      <p:cBhvr>
                                        <p:cTn id="21" dur="1000" fill="hold"/>
                                        <p:tgtEl>
                                          <p:spTgt spid="2663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6628"/>
                                        </p:tgtEl>
                                        <p:attrNameLst>
                                          <p:attrName>style.visibility</p:attrName>
                                        </p:attrNameLst>
                                      </p:cBhvr>
                                      <p:to>
                                        <p:strVal val="visible"/>
                                      </p:to>
                                    </p:set>
                                    <p:animEffect transition="in" filter="fade">
                                      <p:cBhvr>
                                        <p:cTn id="31" dur="1000"/>
                                        <p:tgtEl>
                                          <p:spTgt spid="26628"/>
                                        </p:tgtEl>
                                      </p:cBhvr>
                                    </p:animEffect>
                                    <p:anim calcmode="lin" valueType="num">
                                      <p:cBhvr>
                                        <p:cTn id="32" dur="1000" fill="hold"/>
                                        <p:tgtEl>
                                          <p:spTgt spid="26628"/>
                                        </p:tgtEl>
                                        <p:attrNameLst>
                                          <p:attrName>ppt_x</p:attrName>
                                        </p:attrNameLst>
                                      </p:cBhvr>
                                      <p:tavLst>
                                        <p:tav tm="0">
                                          <p:val>
                                            <p:strVal val="#ppt_x"/>
                                          </p:val>
                                        </p:tav>
                                        <p:tav tm="100000">
                                          <p:val>
                                            <p:strVal val="#ppt_x"/>
                                          </p:val>
                                        </p:tav>
                                      </p:tavLst>
                                    </p:anim>
                                    <p:anim calcmode="lin" valueType="num">
                                      <p:cBhvr>
                                        <p:cTn id="33" dur="1000" fill="hold"/>
                                        <p:tgtEl>
                                          <p:spTgt spid="26628"/>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0"/>
            <a:ext cx="12192000" cy="707886"/>
          </a:xfrm>
          <a:prstGeom prst="rect">
            <a:avLst/>
          </a:prstGeom>
          <a:noFill/>
        </p:spPr>
        <p:txBody>
          <a:bodyPr wrap="square" rtlCol="0">
            <a:spAutoFit/>
          </a:bodyPr>
          <a:lstStyle/>
          <a:p>
            <a:pPr algn="ctr"/>
            <a:r>
              <a:rPr lang="en-US" sz="4000" dirty="0">
                <a:latin typeface="Arial Rounded MT Bold" panose="020F0704030504030204" pitchFamily="34" charset="0"/>
              </a:rPr>
              <a:t>Who Shall Offend Them</a:t>
            </a:r>
          </a:p>
        </p:txBody>
      </p:sp>
      <p:sp>
        <p:nvSpPr>
          <p:cNvPr id="26" name="Rectangle 25"/>
          <p:cNvSpPr/>
          <p:nvPr/>
        </p:nvSpPr>
        <p:spPr>
          <a:xfrm>
            <a:off x="6614809" y="1865797"/>
            <a:ext cx="4893013" cy="3416320"/>
          </a:xfrm>
          <a:prstGeom prst="rect">
            <a:avLst/>
          </a:prstGeom>
        </p:spPr>
        <p:txBody>
          <a:bodyPr wrap="square">
            <a:spAutoFit/>
          </a:bodyPr>
          <a:lstStyle/>
          <a:p>
            <a:r>
              <a:rPr lang="en-US" dirty="0"/>
              <a:t>"My plea-and I wish I were more eloquent in voicing it-is a plea to save the children. Too many of them walk with pain and fear, in loneliness and despair. </a:t>
            </a:r>
          </a:p>
          <a:p>
            <a:endParaRPr lang="en-US" dirty="0"/>
          </a:p>
          <a:p>
            <a:r>
              <a:rPr lang="en-US" dirty="0"/>
              <a:t>Children need sunlight. They need happiness. They need love and nurture. They need kindness and refreshment and affection. </a:t>
            </a:r>
          </a:p>
          <a:p>
            <a:endParaRPr lang="en-US" dirty="0"/>
          </a:p>
          <a:p>
            <a:r>
              <a:rPr lang="en-US" dirty="0"/>
              <a:t>Every home, regardless of the cost of the house, can provide an environment of love which will be an environment of salvation." (3)</a:t>
            </a:r>
          </a:p>
        </p:txBody>
      </p:sp>
      <p:pic>
        <p:nvPicPr>
          <p:cNvPr id="9" name="Picture 8" descr="gordon b hinckley.jpg"/>
          <p:cNvPicPr>
            <a:picLocks noChangeAspect="1"/>
          </p:cNvPicPr>
          <p:nvPr/>
        </p:nvPicPr>
        <p:blipFill>
          <a:blip r:embed="rId2" cstate="print"/>
          <a:stretch>
            <a:fillRect/>
          </a:stretch>
        </p:blipFill>
        <p:spPr>
          <a:xfrm>
            <a:off x="10856068" y="143583"/>
            <a:ext cx="1135704" cy="1635661"/>
          </a:xfrm>
          <a:prstGeom prst="rect">
            <a:avLst/>
          </a:prstGeom>
        </p:spPr>
      </p:pic>
      <p:grpSp>
        <p:nvGrpSpPr>
          <p:cNvPr id="13" name="Group 12"/>
          <p:cNvGrpSpPr/>
          <p:nvPr/>
        </p:nvGrpSpPr>
        <p:grpSpPr>
          <a:xfrm>
            <a:off x="330740" y="1079772"/>
            <a:ext cx="6147881" cy="4274427"/>
            <a:chOff x="330740" y="1079772"/>
            <a:chExt cx="6147881" cy="4274427"/>
          </a:xfrm>
        </p:grpSpPr>
        <p:pic>
          <p:nvPicPr>
            <p:cNvPr id="37892" name="Picture 4" descr="http://www.serkanyener.com/wp-content/uploads/2015/01/children-pencil-drawing-LynetteS.jpg"/>
            <p:cNvPicPr>
              <a:picLocks noChangeAspect="1" noChangeArrowheads="1"/>
            </p:cNvPicPr>
            <p:nvPr/>
          </p:nvPicPr>
          <p:blipFill>
            <a:blip r:embed="rId3" cstate="print"/>
            <a:srcRect l="3230" t="6229" b="4295"/>
            <a:stretch>
              <a:fillRect/>
            </a:stretch>
          </p:blipFill>
          <p:spPr bwMode="auto">
            <a:xfrm>
              <a:off x="330740" y="1079772"/>
              <a:ext cx="6147881" cy="4017036"/>
            </a:xfrm>
            <a:prstGeom prst="rect">
              <a:avLst/>
            </a:prstGeom>
            <a:noFill/>
          </p:spPr>
        </p:pic>
        <p:sp>
          <p:nvSpPr>
            <p:cNvPr id="12" name="Rectangle 11"/>
            <p:cNvSpPr/>
            <p:nvPr/>
          </p:nvSpPr>
          <p:spPr>
            <a:xfrm>
              <a:off x="357340" y="5092589"/>
              <a:ext cx="939681" cy="261610"/>
            </a:xfrm>
            <a:prstGeom prst="rect">
              <a:avLst/>
            </a:prstGeom>
          </p:spPr>
          <p:txBody>
            <a:bodyPr wrap="none">
              <a:spAutoFit/>
            </a:bodyPr>
            <a:lstStyle/>
            <a:p>
              <a:r>
                <a:rPr lang="en-US" sz="1100" dirty="0" err="1"/>
                <a:t>Serkan</a:t>
              </a:r>
              <a:r>
                <a:rPr lang="en-US" sz="1100" dirty="0"/>
                <a:t> </a:t>
              </a:r>
              <a:r>
                <a:rPr lang="en-US" sz="1100" dirty="0" err="1"/>
                <a:t>Yener</a:t>
              </a:r>
              <a:endParaRPr lang="en-US" sz="1100" dirty="0"/>
            </a:p>
          </p:txBody>
        </p:sp>
      </p:grpSp>
      <p:sp>
        <p:nvSpPr>
          <p:cNvPr id="14" name="Rectangle 13"/>
          <p:cNvSpPr/>
          <p:nvPr/>
        </p:nvSpPr>
        <p:spPr>
          <a:xfrm>
            <a:off x="-1" y="6596390"/>
            <a:ext cx="2422187" cy="307777"/>
          </a:xfrm>
          <a:prstGeom prst="rect">
            <a:avLst/>
          </a:prstGeom>
        </p:spPr>
        <p:txBody>
          <a:bodyPr wrap="square">
            <a:spAutoFit/>
          </a:bodyPr>
          <a:lstStyle/>
          <a:p>
            <a:r>
              <a:rPr lang="en-US" sz="1400" dirty="0"/>
              <a:t>Matthew 18:6-7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0"/>
            <a:ext cx="12192000" cy="707886"/>
          </a:xfrm>
          <a:prstGeom prst="rect">
            <a:avLst/>
          </a:prstGeom>
          <a:noFill/>
        </p:spPr>
        <p:txBody>
          <a:bodyPr wrap="square" rtlCol="0">
            <a:spAutoFit/>
          </a:bodyPr>
          <a:lstStyle/>
          <a:p>
            <a:pPr algn="ctr"/>
            <a:r>
              <a:rPr lang="en-US" sz="4000" dirty="0">
                <a:latin typeface="Arial Rounded MT Bold" panose="020F0704030504030204" pitchFamily="34" charset="0"/>
              </a:rPr>
              <a:t>Law of Witness</a:t>
            </a:r>
          </a:p>
        </p:txBody>
      </p:sp>
      <p:sp>
        <p:nvSpPr>
          <p:cNvPr id="26" name="Rectangle 25"/>
          <p:cNvSpPr/>
          <p:nvPr/>
        </p:nvSpPr>
        <p:spPr>
          <a:xfrm>
            <a:off x="573933" y="883304"/>
            <a:ext cx="5217267" cy="646331"/>
          </a:xfrm>
          <a:prstGeom prst="rect">
            <a:avLst/>
          </a:prstGeom>
        </p:spPr>
        <p:txBody>
          <a:bodyPr wrap="square">
            <a:spAutoFit/>
          </a:bodyPr>
          <a:lstStyle/>
          <a:p>
            <a:r>
              <a:rPr lang="en-US" dirty="0"/>
              <a:t>The foundation of this law, which required that two or three witnesses establish or decide certain matters.</a:t>
            </a:r>
          </a:p>
        </p:txBody>
      </p:sp>
      <p:sp>
        <p:nvSpPr>
          <p:cNvPr id="14" name="Rectangle 13"/>
          <p:cNvSpPr/>
          <p:nvPr/>
        </p:nvSpPr>
        <p:spPr>
          <a:xfrm>
            <a:off x="-1" y="6596390"/>
            <a:ext cx="2422187" cy="307777"/>
          </a:xfrm>
          <a:prstGeom prst="rect">
            <a:avLst/>
          </a:prstGeom>
        </p:spPr>
        <p:txBody>
          <a:bodyPr wrap="square">
            <a:spAutoFit/>
          </a:bodyPr>
          <a:lstStyle/>
          <a:p>
            <a:r>
              <a:rPr lang="en-US" sz="1400" dirty="0"/>
              <a:t>Matthew 18:16</a:t>
            </a:r>
          </a:p>
        </p:txBody>
      </p:sp>
      <p:sp>
        <p:nvSpPr>
          <p:cNvPr id="10" name="Rectangle 9"/>
          <p:cNvSpPr/>
          <p:nvPr/>
        </p:nvSpPr>
        <p:spPr>
          <a:xfrm>
            <a:off x="5460459" y="2147899"/>
            <a:ext cx="6096000" cy="1477328"/>
          </a:xfrm>
          <a:prstGeom prst="rect">
            <a:avLst/>
          </a:prstGeom>
        </p:spPr>
        <p:txBody>
          <a:bodyPr>
            <a:spAutoFit/>
          </a:bodyPr>
          <a:lstStyle/>
          <a:p>
            <a:r>
              <a:rPr lang="en-US" i="1" dirty="0"/>
              <a:t>One witness shall not rise up against a man for any iniquity, or for any sin, in any sin that he </a:t>
            </a:r>
            <a:r>
              <a:rPr lang="en-US" i="1" dirty="0" err="1"/>
              <a:t>sinneth</a:t>
            </a:r>
            <a:r>
              <a:rPr lang="en-US" i="1" dirty="0"/>
              <a:t>: at the mouth of two witnesses, or at the mouth of three witnesses, shall the matter be established.</a:t>
            </a:r>
          </a:p>
          <a:p>
            <a:r>
              <a:rPr lang="en-US" i="1" dirty="0"/>
              <a:t>Deuteronomy 19:15</a:t>
            </a:r>
          </a:p>
        </p:txBody>
      </p:sp>
      <p:pic>
        <p:nvPicPr>
          <p:cNvPr id="38914" name="Picture 2" descr="http://fc08.deviantart.net/fs71/i/2012/326/a/f/beautiful_eyes_pencil_drawing_by_al54xx-d5lskuo.jpg"/>
          <p:cNvPicPr>
            <a:picLocks noChangeAspect="1" noChangeArrowheads="1"/>
          </p:cNvPicPr>
          <p:nvPr/>
        </p:nvPicPr>
        <p:blipFill>
          <a:blip r:embed="rId2" cstate="print"/>
          <a:srcRect/>
          <a:stretch>
            <a:fillRect/>
          </a:stretch>
        </p:blipFill>
        <p:spPr bwMode="auto">
          <a:xfrm>
            <a:off x="5693767" y="3832699"/>
            <a:ext cx="5670504" cy="2690340"/>
          </a:xfrm>
          <a:prstGeom prst="rect">
            <a:avLst/>
          </a:prstGeom>
          <a:noFill/>
        </p:spPr>
      </p:pic>
      <p:pic>
        <p:nvPicPr>
          <p:cNvPr id="38916" name="Picture 4" descr="http://www.ldswomenofgod.com/blog/wp-content/uploads/2014/04/3-witnesses.gif"/>
          <p:cNvPicPr>
            <a:picLocks noChangeAspect="1" noChangeArrowheads="1"/>
          </p:cNvPicPr>
          <p:nvPr/>
        </p:nvPicPr>
        <p:blipFill>
          <a:blip r:embed="rId3" cstate="print"/>
          <a:srcRect r="1372" b="26341"/>
          <a:stretch>
            <a:fillRect/>
          </a:stretch>
        </p:blipFill>
        <p:spPr bwMode="auto">
          <a:xfrm>
            <a:off x="387837" y="2153618"/>
            <a:ext cx="4354193" cy="23041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0"/>
            <a:ext cx="12192000" cy="707886"/>
          </a:xfrm>
          <a:prstGeom prst="rect">
            <a:avLst/>
          </a:prstGeom>
          <a:noFill/>
        </p:spPr>
        <p:txBody>
          <a:bodyPr wrap="square" rtlCol="0">
            <a:spAutoFit/>
          </a:bodyPr>
          <a:lstStyle/>
          <a:p>
            <a:pPr algn="ctr"/>
            <a:r>
              <a:rPr lang="en-US" sz="4000" dirty="0">
                <a:latin typeface="Arial Rounded MT Bold" panose="020F0704030504030204" pitchFamily="34" charset="0"/>
              </a:rPr>
              <a:t>Law of Forgiveness</a:t>
            </a:r>
          </a:p>
        </p:txBody>
      </p:sp>
      <p:sp>
        <p:nvSpPr>
          <p:cNvPr id="26" name="Rectangle 25"/>
          <p:cNvSpPr/>
          <p:nvPr/>
        </p:nvSpPr>
        <p:spPr>
          <a:xfrm>
            <a:off x="2597286" y="620658"/>
            <a:ext cx="7179012" cy="369332"/>
          </a:xfrm>
          <a:prstGeom prst="rect">
            <a:avLst/>
          </a:prstGeom>
        </p:spPr>
        <p:txBody>
          <a:bodyPr wrap="square">
            <a:spAutoFit/>
          </a:bodyPr>
          <a:lstStyle/>
          <a:p>
            <a:r>
              <a:rPr lang="en-US" dirty="0"/>
              <a:t>70 X 7 = Putting no limit on how many times we need to forgive</a:t>
            </a:r>
          </a:p>
        </p:txBody>
      </p:sp>
      <p:sp>
        <p:nvSpPr>
          <p:cNvPr id="14" name="Rectangle 13"/>
          <p:cNvSpPr/>
          <p:nvPr/>
        </p:nvSpPr>
        <p:spPr>
          <a:xfrm>
            <a:off x="-1" y="6596390"/>
            <a:ext cx="2422187" cy="523220"/>
          </a:xfrm>
          <a:prstGeom prst="rect">
            <a:avLst/>
          </a:prstGeom>
        </p:spPr>
        <p:txBody>
          <a:bodyPr wrap="square">
            <a:spAutoFit/>
          </a:bodyPr>
          <a:lstStyle/>
          <a:p>
            <a:r>
              <a:rPr lang="en-US" sz="1400" dirty="0"/>
              <a:t>Matthew 18:16-17 D&amp;C 98:23-48</a:t>
            </a:r>
          </a:p>
        </p:txBody>
      </p:sp>
      <p:sp>
        <p:nvSpPr>
          <p:cNvPr id="10" name="Rectangle 9"/>
          <p:cNvSpPr/>
          <p:nvPr/>
        </p:nvSpPr>
        <p:spPr>
          <a:xfrm>
            <a:off x="5460459" y="2147899"/>
            <a:ext cx="6096000" cy="3416320"/>
          </a:xfrm>
          <a:prstGeom prst="rect">
            <a:avLst/>
          </a:prstGeom>
        </p:spPr>
        <p:txBody>
          <a:bodyPr>
            <a:spAutoFit/>
          </a:bodyPr>
          <a:lstStyle/>
          <a:p>
            <a:r>
              <a:rPr lang="en-US" dirty="0"/>
              <a:t>From latter-day revelation, we learn that the Lord does not expect us to endlessly forgive those who willfully and without repentance trespass against us.</a:t>
            </a:r>
          </a:p>
          <a:p>
            <a:endParaRPr lang="en-US" i="1" dirty="0"/>
          </a:p>
          <a:p>
            <a:r>
              <a:rPr lang="en-US" i="1" dirty="0"/>
              <a:t>Those who have offended us and asked for forgiveness, we are to forgive 490 times. Those who have offended us and won't repent, we are to expected to forgive three-fold but not 490 times. </a:t>
            </a:r>
          </a:p>
          <a:p>
            <a:endParaRPr lang="en-US" i="1" dirty="0"/>
          </a:p>
          <a:p>
            <a:r>
              <a:rPr lang="en-US" dirty="0"/>
              <a:t>The Doctrine and Covenants clearly teaches that our enemies who repent not should be forgiven three times, but on the fourth. (4)</a:t>
            </a:r>
            <a:endParaRPr lang="en-US" i="1" dirty="0"/>
          </a:p>
        </p:txBody>
      </p:sp>
      <p:sp>
        <p:nvSpPr>
          <p:cNvPr id="11" name="Rectangle 10"/>
          <p:cNvSpPr/>
          <p:nvPr/>
        </p:nvSpPr>
        <p:spPr>
          <a:xfrm>
            <a:off x="518809" y="4178668"/>
            <a:ext cx="4578485" cy="2031325"/>
          </a:xfrm>
          <a:prstGeom prst="rect">
            <a:avLst/>
          </a:prstGeom>
        </p:spPr>
        <p:txBody>
          <a:bodyPr wrap="square">
            <a:spAutoFit/>
          </a:bodyPr>
          <a:lstStyle/>
          <a:p>
            <a:r>
              <a:rPr lang="en-US" i="1" dirty="0">
                <a:solidFill>
                  <a:srgbClr val="FF0000"/>
                </a:solidFill>
              </a:rPr>
              <a:t> But if he trespass against thee the fourth time thou </a:t>
            </a:r>
            <a:r>
              <a:rPr lang="en-US" i="1" dirty="0" err="1">
                <a:solidFill>
                  <a:srgbClr val="FF0000"/>
                </a:solidFill>
              </a:rPr>
              <a:t>shalt</a:t>
            </a:r>
            <a:r>
              <a:rPr lang="en-US" i="1" dirty="0">
                <a:solidFill>
                  <a:srgbClr val="FF0000"/>
                </a:solidFill>
              </a:rPr>
              <a:t> not forgive him, but </a:t>
            </a:r>
            <a:r>
              <a:rPr lang="en-US" i="1" dirty="0" err="1">
                <a:solidFill>
                  <a:srgbClr val="FF0000"/>
                </a:solidFill>
              </a:rPr>
              <a:t>shalt</a:t>
            </a:r>
            <a:r>
              <a:rPr lang="en-US" i="1" dirty="0">
                <a:solidFill>
                  <a:srgbClr val="FF0000"/>
                </a:solidFill>
              </a:rPr>
              <a:t> bring these testimonies before the Lord; and they shall not be blotted out until he repent and reward thee four-fold in all things wherewith he has trespassed against thee.</a:t>
            </a:r>
          </a:p>
          <a:p>
            <a:r>
              <a:rPr lang="en-US" i="1" dirty="0">
                <a:solidFill>
                  <a:srgbClr val="FF0000"/>
                </a:solidFill>
              </a:rPr>
              <a:t>D&amp;C 98:44</a:t>
            </a:r>
          </a:p>
        </p:txBody>
      </p:sp>
      <p:pic>
        <p:nvPicPr>
          <p:cNvPr id="12" name="Picture 4" descr="http://farm2.static.flickr.com/1133/1201685235_8d2552f691_m.jpg"/>
          <p:cNvPicPr>
            <a:picLocks noChangeAspect="1" noChangeArrowheads="1"/>
          </p:cNvPicPr>
          <p:nvPr/>
        </p:nvPicPr>
        <p:blipFill>
          <a:blip r:embed="rId2" cstate="print"/>
          <a:srcRect/>
          <a:stretch>
            <a:fillRect/>
          </a:stretch>
        </p:blipFill>
        <p:spPr bwMode="auto">
          <a:xfrm>
            <a:off x="2003898" y="1227856"/>
            <a:ext cx="2101174" cy="28015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0"/>
            <a:ext cx="12192000" cy="707886"/>
          </a:xfrm>
          <a:prstGeom prst="rect">
            <a:avLst/>
          </a:prstGeom>
          <a:noFill/>
        </p:spPr>
        <p:txBody>
          <a:bodyPr wrap="square" rtlCol="0">
            <a:spAutoFit/>
          </a:bodyPr>
          <a:lstStyle/>
          <a:p>
            <a:pPr algn="ctr"/>
            <a:r>
              <a:rPr lang="en-US" sz="4000" dirty="0">
                <a:latin typeface="Arial Rounded MT Bold" panose="020F0704030504030204" pitchFamily="34" charset="0"/>
              </a:rPr>
              <a:t>Forgiving With All Our Hearts</a:t>
            </a:r>
          </a:p>
        </p:txBody>
      </p:sp>
      <p:sp>
        <p:nvSpPr>
          <p:cNvPr id="14" name="Rectangle 13"/>
          <p:cNvSpPr/>
          <p:nvPr/>
        </p:nvSpPr>
        <p:spPr>
          <a:xfrm>
            <a:off x="-1" y="6596390"/>
            <a:ext cx="2422187" cy="307777"/>
          </a:xfrm>
          <a:prstGeom prst="rect">
            <a:avLst/>
          </a:prstGeom>
        </p:spPr>
        <p:txBody>
          <a:bodyPr wrap="square">
            <a:spAutoFit/>
          </a:bodyPr>
          <a:lstStyle/>
          <a:p>
            <a:r>
              <a:rPr lang="en-US" sz="1400" dirty="0"/>
              <a:t>Matthew 18:16-17</a:t>
            </a:r>
          </a:p>
        </p:txBody>
      </p:sp>
      <p:sp>
        <p:nvSpPr>
          <p:cNvPr id="10" name="Rectangle 9"/>
          <p:cNvSpPr/>
          <p:nvPr/>
        </p:nvSpPr>
        <p:spPr>
          <a:xfrm>
            <a:off x="431259" y="980580"/>
            <a:ext cx="6096000" cy="2031325"/>
          </a:xfrm>
          <a:prstGeom prst="rect">
            <a:avLst/>
          </a:prstGeom>
        </p:spPr>
        <p:txBody>
          <a:bodyPr>
            <a:spAutoFit/>
          </a:bodyPr>
          <a:lstStyle/>
          <a:p>
            <a:r>
              <a:rPr lang="en-US" dirty="0"/>
              <a:t>“A common error is the idea that the offender must apologize and humble himself to the dust before forgiveness is required. Certainly, the one who does the injury should totally make his adjustment, but as for the offended one, he must forgive the offender regardless of the attitude of the other. Sometimes men get satisfactions from seeing the other party on his knees and </a:t>
            </a:r>
            <a:r>
              <a:rPr lang="en-US" dirty="0" err="1"/>
              <a:t>grovelling</a:t>
            </a:r>
            <a:r>
              <a:rPr lang="en-US" dirty="0"/>
              <a:t> in the dust, but that is not the gospel way.” (6)</a:t>
            </a:r>
            <a:endParaRPr lang="en-US" i="1" dirty="0"/>
          </a:p>
        </p:txBody>
      </p:sp>
      <p:sp>
        <p:nvSpPr>
          <p:cNvPr id="9" name="Rectangle 8"/>
          <p:cNvSpPr/>
          <p:nvPr/>
        </p:nvSpPr>
        <p:spPr>
          <a:xfrm>
            <a:off x="7169284" y="3490317"/>
            <a:ext cx="4153711" cy="1477328"/>
          </a:xfrm>
          <a:prstGeom prst="rect">
            <a:avLst/>
          </a:prstGeom>
        </p:spPr>
        <p:txBody>
          <a:bodyPr wrap="square">
            <a:spAutoFit/>
          </a:bodyPr>
          <a:lstStyle/>
          <a:p>
            <a:pPr fontAlgn="base"/>
            <a:r>
              <a:rPr lang="en-US" dirty="0">
                <a:solidFill>
                  <a:srgbClr val="FF0000"/>
                </a:solidFill>
              </a:rPr>
              <a:t>“For if ye forgive men their trespasses, your heavenly Father will also forgive you:</a:t>
            </a:r>
          </a:p>
          <a:p>
            <a:pPr fontAlgn="base"/>
            <a:r>
              <a:rPr lang="en-US" dirty="0">
                <a:solidFill>
                  <a:srgbClr val="FF0000"/>
                </a:solidFill>
              </a:rPr>
              <a:t>“But if ye forgive not men their trespasses, neither will your Father forgive your trespasses.” (Matt. 6:14–15.)</a:t>
            </a:r>
          </a:p>
        </p:txBody>
      </p:sp>
      <p:sp>
        <p:nvSpPr>
          <p:cNvPr id="15" name="Rectangle 14"/>
          <p:cNvSpPr/>
          <p:nvPr/>
        </p:nvSpPr>
        <p:spPr>
          <a:xfrm>
            <a:off x="5032441" y="5477071"/>
            <a:ext cx="6650477" cy="646331"/>
          </a:xfrm>
          <a:prstGeom prst="rect">
            <a:avLst/>
          </a:prstGeom>
        </p:spPr>
        <p:txBody>
          <a:bodyPr wrap="square">
            <a:spAutoFit/>
          </a:bodyPr>
          <a:lstStyle/>
          <a:p>
            <a:r>
              <a:rPr lang="en-US" dirty="0"/>
              <a:t>Henry Ward Beecher expressed the thought this way: “I can forgive but I cannot forget is another way of saying I cannot forgive.”</a:t>
            </a:r>
          </a:p>
        </p:txBody>
      </p:sp>
      <p:grpSp>
        <p:nvGrpSpPr>
          <p:cNvPr id="12" name="Group 11"/>
          <p:cNvGrpSpPr/>
          <p:nvPr/>
        </p:nvGrpSpPr>
        <p:grpSpPr>
          <a:xfrm>
            <a:off x="7731165" y="827831"/>
            <a:ext cx="2831998" cy="2571109"/>
            <a:chOff x="7731165" y="827831"/>
            <a:chExt cx="2831998" cy="2571109"/>
          </a:xfrm>
        </p:grpSpPr>
        <p:pic>
          <p:nvPicPr>
            <p:cNvPr id="5122" name="Picture 2" descr="http://www.cuded.com/wp-content/uploads/2013/02/Linda-Huber_2600_494.jpg"/>
            <p:cNvPicPr>
              <a:picLocks noChangeAspect="1" noChangeArrowheads="1"/>
            </p:cNvPicPr>
            <p:nvPr/>
          </p:nvPicPr>
          <p:blipFill>
            <a:blip r:embed="rId2" cstate="print"/>
            <a:srcRect/>
            <a:stretch>
              <a:fillRect/>
            </a:stretch>
          </p:blipFill>
          <p:spPr bwMode="auto">
            <a:xfrm>
              <a:off x="7731165" y="827831"/>
              <a:ext cx="2798958" cy="2304476"/>
            </a:xfrm>
            <a:prstGeom prst="rect">
              <a:avLst/>
            </a:prstGeom>
            <a:noFill/>
          </p:spPr>
        </p:pic>
        <p:sp>
          <p:nvSpPr>
            <p:cNvPr id="11" name="Rectangle 10"/>
            <p:cNvSpPr/>
            <p:nvPr/>
          </p:nvSpPr>
          <p:spPr>
            <a:xfrm>
              <a:off x="9684396" y="3137330"/>
              <a:ext cx="878767" cy="261610"/>
            </a:xfrm>
            <a:prstGeom prst="rect">
              <a:avLst/>
            </a:prstGeom>
          </p:spPr>
          <p:txBody>
            <a:bodyPr wrap="none">
              <a:spAutoFit/>
            </a:bodyPr>
            <a:lstStyle/>
            <a:p>
              <a:r>
                <a:rPr lang="en-US" sz="1100" dirty="0"/>
                <a:t>Linda Huber</a:t>
              </a:r>
            </a:p>
          </p:txBody>
        </p:sp>
      </p:grpSp>
      <p:grpSp>
        <p:nvGrpSpPr>
          <p:cNvPr id="17" name="Group 16"/>
          <p:cNvGrpSpPr/>
          <p:nvPr/>
        </p:nvGrpSpPr>
        <p:grpSpPr>
          <a:xfrm>
            <a:off x="1809277" y="3317301"/>
            <a:ext cx="3188982" cy="2715793"/>
            <a:chOff x="1809277" y="3317301"/>
            <a:chExt cx="3188982" cy="2715793"/>
          </a:xfrm>
        </p:grpSpPr>
        <p:pic>
          <p:nvPicPr>
            <p:cNvPr id="13" name="Picture 2" descr="https://s-media-cache-ak0.pinimg.com/236x/c7/56/82/c75682df70c2fb5acfed719b962eb0ca.jpg"/>
            <p:cNvPicPr>
              <a:picLocks noChangeAspect="1" noChangeArrowheads="1"/>
            </p:cNvPicPr>
            <p:nvPr/>
          </p:nvPicPr>
          <p:blipFill>
            <a:blip r:embed="rId3" cstate="print"/>
            <a:srcRect/>
            <a:stretch>
              <a:fillRect/>
            </a:stretch>
          </p:blipFill>
          <p:spPr bwMode="auto">
            <a:xfrm>
              <a:off x="1809277" y="3317301"/>
              <a:ext cx="3188982" cy="2499839"/>
            </a:xfrm>
            <a:prstGeom prst="rect">
              <a:avLst/>
            </a:prstGeom>
            <a:noFill/>
          </p:spPr>
        </p:pic>
        <p:sp>
          <p:nvSpPr>
            <p:cNvPr id="16" name="Rectangle 15"/>
            <p:cNvSpPr/>
            <p:nvPr/>
          </p:nvSpPr>
          <p:spPr>
            <a:xfrm>
              <a:off x="1812653" y="5771484"/>
              <a:ext cx="1093569" cy="261610"/>
            </a:xfrm>
            <a:prstGeom prst="rect">
              <a:avLst/>
            </a:prstGeom>
          </p:spPr>
          <p:txBody>
            <a:bodyPr wrap="none">
              <a:spAutoFit/>
            </a:bodyPr>
            <a:lstStyle/>
            <a:p>
              <a:r>
                <a:rPr lang="en-US" sz="1100" dirty="0"/>
                <a:t>Antonio Canova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0"/>
            <a:ext cx="12192000" cy="707886"/>
          </a:xfrm>
          <a:prstGeom prst="rect">
            <a:avLst/>
          </a:prstGeom>
          <a:noFill/>
        </p:spPr>
        <p:txBody>
          <a:bodyPr wrap="square" rtlCol="0">
            <a:spAutoFit/>
          </a:bodyPr>
          <a:lstStyle/>
          <a:p>
            <a:pPr algn="ctr"/>
            <a:r>
              <a:rPr lang="en-US" sz="4000" dirty="0">
                <a:latin typeface="Arial Rounded MT Bold" panose="020F0704030504030204" pitchFamily="34" charset="0"/>
              </a:rPr>
              <a:t>The Cabinet Maker</a:t>
            </a:r>
          </a:p>
        </p:txBody>
      </p:sp>
      <p:sp>
        <p:nvSpPr>
          <p:cNvPr id="10" name="Rectangle 9"/>
          <p:cNvSpPr/>
          <p:nvPr/>
        </p:nvSpPr>
        <p:spPr>
          <a:xfrm>
            <a:off x="1374842" y="776298"/>
            <a:ext cx="6096000" cy="2862322"/>
          </a:xfrm>
          <a:prstGeom prst="rect">
            <a:avLst/>
          </a:prstGeom>
        </p:spPr>
        <p:txBody>
          <a:bodyPr>
            <a:spAutoFit/>
          </a:bodyPr>
          <a:lstStyle/>
          <a:p>
            <a:pPr fontAlgn="base"/>
            <a:r>
              <a:rPr lang="en-US" dirty="0"/>
              <a:t>“[The] father was a cabinetmaker and fashioned a beautiful casket for the body of his precious child. The day of the funeral was gloomy, thus reflecting the sadness they felt in their loss. As the family walked to the chapel, with Father carrying the tiny casket, a small number of friends had gathered. However, the chapel door was locked. The busy bishop had forgotten the funeral. Attempts to reach him were futile. Not knowing what to do, the father placed the casket under his arm and, with his family beside him, carried it home, walking in a drenching rain” (6)</a:t>
            </a:r>
          </a:p>
        </p:txBody>
      </p:sp>
      <p:pic>
        <p:nvPicPr>
          <p:cNvPr id="1026" name="Picture 2" descr="http://4.bp.blogspot.com/-W8bzMtMGp7U/TWvEI18zEQI/AAAAAAAAC78/GzQMIG85w78/s1600/scan0008.jpg"/>
          <p:cNvPicPr>
            <a:picLocks noChangeAspect="1" noChangeArrowheads="1"/>
          </p:cNvPicPr>
          <p:nvPr/>
        </p:nvPicPr>
        <p:blipFill>
          <a:blip r:embed="rId2" cstate="print"/>
          <a:srcRect l="9012" t="8796" r="6894" b="17130"/>
          <a:stretch>
            <a:fillRect/>
          </a:stretch>
        </p:blipFill>
        <p:spPr bwMode="auto">
          <a:xfrm>
            <a:off x="8219873" y="739302"/>
            <a:ext cx="2743200" cy="3112852"/>
          </a:xfrm>
          <a:prstGeom prst="rect">
            <a:avLst/>
          </a:prstGeom>
          <a:noFill/>
        </p:spPr>
      </p:pic>
      <p:pic>
        <p:nvPicPr>
          <p:cNvPr id="1028" name="Picture 4" descr="https://s-media-cache-ak0.pinimg.com/736x/65/e7/c4/65e7c4de9fb1e7f158a04d6d54c4c7ed.jpg"/>
          <p:cNvPicPr>
            <a:picLocks noChangeAspect="1" noChangeArrowheads="1"/>
          </p:cNvPicPr>
          <p:nvPr/>
        </p:nvPicPr>
        <p:blipFill>
          <a:blip r:embed="rId3" cstate="print"/>
          <a:srcRect/>
          <a:stretch>
            <a:fillRect/>
          </a:stretch>
        </p:blipFill>
        <p:spPr bwMode="auto">
          <a:xfrm>
            <a:off x="1662713" y="3545900"/>
            <a:ext cx="2195857" cy="2942449"/>
          </a:xfrm>
          <a:prstGeom prst="rect">
            <a:avLst/>
          </a:prstGeom>
          <a:noFill/>
        </p:spPr>
      </p:pic>
      <p:pic>
        <p:nvPicPr>
          <p:cNvPr id="1030" name="Picture 6" descr="http://ecx.images-amazon.com/images/I/51LjFZg6sML.jpg"/>
          <p:cNvPicPr>
            <a:picLocks noChangeAspect="1" noChangeArrowheads="1"/>
          </p:cNvPicPr>
          <p:nvPr/>
        </p:nvPicPr>
        <p:blipFill>
          <a:blip r:embed="rId4" cstate="print">
            <a:grayscl/>
            <a:lum bright="30000"/>
          </a:blip>
          <a:srcRect l="7151" t="28596" r="8850" b="19830"/>
          <a:stretch>
            <a:fillRect/>
          </a:stretch>
        </p:blipFill>
        <p:spPr bwMode="auto">
          <a:xfrm>
            <a:off x="4367719" y="4289898"/>
            <a:ext cx="3200400" cy="1964987"/>
          </a:xfrm>
          <a:prstGeom prst="rect">
            <a:avLst/>
          </a:prstGeom>
          <a:noFill/>
        </p:spPr>
      </p:pic>
      <p:pic>
        <p:nvPicPr>
          <p:cNvPr id="1032" name="Picture 8" descr="http://lh5.ggpht.com/-9Wq3grlhlcM/TnJNo7ozaAI/AAAAAAAABHo/92Toc_UUJYc/46990_152585801434781_100000500854575_423647_8169526_n%25255B3%25255D.jpg?imgmax=800"/>
          <p:cNvPicPr>
            <a:picLocks noChangeAspect="1" noChangeArrowheads="1"/>
          </p:cNvPicPr>
          <p:nvPr/>
        </p:nvPicPr>
        <p:blipFill>
          <a:blip r:embed="rId5" cstate="print"/>
          <a:srcRect l="4390" b="4581"/>
          <a:stretch>
            <a:fillRect/>
          </a:stretch>
        </p:blipFill>
        <p:spPr bwMode="auto">
          <a:xfrm>
            <a:off x="8521429" y="4314858"/>
            <a:ext cx="2697737" cy="1966679"/>
          </a:xfrm>
          <a:prstGeom prst="rect">
            <a:avLst/>
          </a:prstGeom>
          <a:noFill/>
        </p:spPr>
      </p:pic>
      <p:sp>
        <p:nvSpPr>
          <p:cNvPr id="16" name="Rectangle 15"/>
          <p:cNvSpPr/>
          <p:nvPr/>
        </p:nvSpPr>
        <p:spPr>
          <a:xfrm>
            <a:off x="4983988" y="6279364"/>
            <a:ext cx="4575355" cy="400110"/>
          </a:xfrm>
          <a:prstGeom prst="rect">
            <a:avLst/>
          </a:prstGeom>
        </p:spPr>
        <p:txBody>
          <a:bodyPr wrap="none">
            <a:spAutoFit/>
          </a:bodyPr>
          <a:lstStyle/>
          <a:p>
            <a:r>
              <a:rPr lang="en-US" sz="2000" dirty="0"/>
              <a:t>Would it be difficult to forgive the bishop?</a:t>
            </a:r>
          </a:p>
        </p:txBody>
      </p:sp>
      <p:pic>
        <p:nvPicPr>
          <p:cNvPr id="1034" name="Picture 10" descr="https://s-media-cache-ak0.pinimg.com/236x/d5/32/fe/d532fe13714a5ce94c99aeb065e4a636.jpg"/>
          <p:cNvPicPr>
            <a:picLocks noChangeAspect="1" noChangeArrowheads="1"/>
          </p:cNvPicPr>
          <p:nvPr/>
        </p:nvPicPr>
        <p:blipFill>
          <a:blip r:embed="rId6" cstate="print"/>
          <a:srcRect l="44576" t="1886"/>
          <a:stretch>
            <a:fillRect/>
          </a:stretch>
        </p:blipFill>
        <p:spPr bwMode="auto">
          <a:xfrm>
            <a:off x="175097" y="214009"/>
            <a:ext cx="995464" cy="13141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0"/>
            <a:ext cx="12192000" cy="707886"/>
          </a:xfrm>
          <a:prstGeom prst="rect">
            <a:avLst/>
          </a:prstGeom>
          <a:noFill/>
        </p:spPr>
        <p:txBody>
          <a:bodyPr wrap="square" rtlCol="0">
            <a:spAutoFit/>
          </a:bodyPr>
          <a:lstStyle/>
          <a:p>
            <a:pPr algn="ctr"/>
            <a:r>
              <a:rPr lang="en-US" sz="4000" dirty="0">
                <a:latin typeface="Arial Rounded MT Bold" panose="020F0704030504030204" pitchFamily="34" charset="0"/>
              </a:rPr>
              <a:t>The Unmerciful Servant</a:t>
            </a:r>
          </a:p>
        </p:txBody>
      </p:sp>
      <p:sp>
        <p:nvSpPr>
          <p:cNvPr id="14" name="Rectangle 13"/>
          <p:cNvSpPr/>
          <p:nvPr/>
        </p:nvSpPr>
        <p:spPr>
          <a:xfrm>
            <a:off x="-1" y="6596390"/>
            <a:ext cx="2422187" cy="307777"/>
          </a:xfrm>
          <a:prstGeom prst="rect">
            <a:avLst/>
          </a:prstGeom>
        </p:spPr>
        <p:txBody>
          <a:bodyPr wrap="square">
            <a:spAutoFit/>
          </a:bodyPr>
          <a:lstStyle/>
          <a:p>
            <a:r>
              <a:rPr lang="en-US" sz="1400" dirty="0"/>
              <a:t>Matthew 18:23-35</a:t>
            </a:r>
          </a:p>
        </p:txBody>
      </p:sp>
      <p:sp>
        <p:nvSpPr>
          <p:cNvPr id="10" name="Rectangle 9"/>
          <p:cNvSpPr/>
          <p:nvPr/>
        </p:nvSpPr>
        <p:spPr>
          <a:xfrm>
            <a:off x="431260" y="610928"/>
            <a:ext cx="2856690" cy="2031325"/>
          </a:xfrm>
          <a:prstGeom prst="rect">
            <a:avLst/>
          </a:prstGeom>
        </p:spPr>
        <p:txBody>
          <a:bodyPr wrap="square">
            <a:spAutoFit/>
          </a:bodyPr>
          <a:lstStyle/>
          <a:p>
            <a:pPr algn="ctr" fontAlgn="base"/>
            <a:r>
              <a:rPr lang="en-US" dirty="0"/>
              <a:t>King and Servant</a:t>
            </a:r>
          </a:p>
          <a:p>
            <a:pPr fontAlgn="base"/>
            <a:r>
              <a:rPr lang="en-US" dirty="0"/>
              <a:t>In </a:t>
            </a:r>
            <a:r>
              <a:rPr lang="en-US" dirty="0" err="1"/>
              <a:t>Jesus’s</a:t>
            </a:r>
            <a:r>
              <a:rPr lang="en-US" dirty="0"/>
              <a:t> day “10,000 talents equaled 100,000,000 </a:t>
            </a:r>
            <a:r>
              <a:rPr lang="en-US" dirty="0" err="1"/>
              <a:t>denarii</a:t>
            </a:r>
            <a:r>
              <a:rPr lang="en-US" dirty="0"/>
              <a:t> [Roman currency]. One denarius was a typical day’s wage for a common laborer.” </a:t>
            </a:r>
          </a:p>
        </p:txBody>
      </p:sp>
      <p:sp>
        <p:nvSpPr>
          <p:cNvPr id="16" name="Rectangle 15"/>
          <p:cNvSpPr/>
          <p:nvPr/>
        </p:nvSpPr>
        <p:spPr>
          <a:xfrm>
            <a:off x="1686311" y="2543944"/>
            <a:ext cx="3440165" cy="923330"/>
          </a:xfrm>
          <a:prstGeom prst="rect">
            <a:avLst/>
          </a:prstGeom>
        </p:spPr>
        <p:txBody>
          <a:bodyPr wrap="square">
            <a:spAutoFit/>
          </a:bodyPr>
          <a:lstStyle/>
          <a:p>
            <a:r>
              <a:rPr lang="en-US" dirty="0"/>
              <a:t>It would take 300,000 years to earn 10,000 talents assuming he worked 300 days a year </a:t>
            </a:r>
          </a:p>
        </p:txBody>
      </p:sp>
      <p:pic>
        <p:nvPicPr>
          <p:cNvPr id="32770" name="Picture 2" descr="http://www.victorianweb.org/art/illustration/millais/26.jpg"/>
          <p:cNvPicPr>
            <a:picLocks noChangeAspect="1" noChangeArrowheads="1"/>
          </p:cNvPicPr>
          <p:nvPr/>
        </p:nvPicPr>
        <p:blipFill>
          <a:blip r:embed="rId2" cstate="print"/>
          <a:srcRect/>
          <a:stretch>
            <a:fillRect/>
          </a:stretch>
        </p:blipFill>
        <p:spPr bwMode="auto">
          <a:xfrm>
            <a:off x="5136205" y="1517177"/>
            <a:ext cx="2664906" cy="3488705"/>
          </a:xfrm>
          <a:prstGeom prst="rect">
            <a:avLst/>
          </a:prstGeom>
          <a:noFill/>
        </p:spPr>
      </p:pic>
      <p:sp>
        <p:nvSpPr>
          <p:cNvPr id="13" name="Rectangle 12"/>
          <p:cNvSpPr/>
          <p:nvPr/>
        </p:nvSpPr>
        <p:spPr>
          <a:xfrm>
            <a:off x="612843" y="3817813"/>
            <a:ext cx="2856690" cy="923330"/>
          </a:xfrm>
          <a:prstGeom prst="rect">
            <a:avLst/>
          </a:prstGeom>
        </p:spPr>
        <p:txBody>
          <a:bodyPr wrap="square">
            <a:spAutoFit/>
          </a:bodyPr>
          <a:lstStyle/>
          <a:p>
            <a:pPr algn="ctr" fontAlgn="base"/>
            <a:r>
              <a:rPr lang="en-US" dirty="0"/>
              <a:t>The Servant was to go into service and his family to pay the debt</a:t>
            </a:r>
          </a:p>
        </p:txBody>
      </p:sp>
      <p:sp>
        <p:nvSpPr>
          <p:cNvPr id="15" name="Rectangle 14"/>
          <p:cNvSpPr/>
          <p:nvPr/>
        </p:nvSpPr>
        <p:spPr>
          <a:xfrm>
            <a:off x="1173805" y="4806794"/>
            <a:ext cx="2856690" cy="646331"/>
          </a:xfrm>
          <a:prstGeom prst="rect">
            <a:avLst/>
          </a:prstGeom>
        </p:spPr>
        <p:txBody>
          <a:bodyPr wrap="square">
            <a:spAutoFit/>
          </a:bodyPr>
          <a:lstStyle/>
          <a:p>
            <a:pPr algn="ctr" fontAlgn="base"/>
            <a:r>
              <a:rPr lang="en-US" dirty="0"/>
              <a:t>The king was merciful and forgave his debts.</a:t>
            </a:r>
          </a:p>
        </p:txBody>
      </p:sp>
      <p:sp>
        <p:nvSpPr>
          <p:cNvPr id="17" name="Rectangle 16"/>
          <p:cNvSpPr/>
          <p:nvPr/>
        </p:nvSpPr>
        <p:spPr>
          <a:xfrm>
            <a:off x="8501975" y="1025975"/>
            <a:ext cx="2856690" cy="1200329"/>
          </a:xfrm>
          <a:prstGeom prst="rect">
            <a:avLst/>
          </a:prstGeom>
        </p:spPr>
        <p:txBody>
          <a:bodyPr wrap="square">
            <a:spAutoFit/>
          </a:bodyPr>
          <a:lstStyle/>
          <a:p>
            <a:pPr algn="ctr" fontAlgn="base"/>
            <a:r>
              <a:rPr lang="en-US" dirty="0"/>
              <a:t>Servant  and his </a:t>
            </a:r>
            <a:r>
              <a:rPr lang="en-US" dirty="0" err="1"/>
              <a:t>fellowservant</a:t>
            </a:r>
            <a:endParaRPr lang="en-US" dirty="0"/>
          </a:p>
          <a:p>
            <a:pPr algn="ctr" fontAlgn="base"/>
            <a:r>
              <a:rPr lang="en-US" dirty="0"/>
              <a:t>100 pence was about 4 months worth of work</a:t>
            </a:r>
          </a:p>
        </p:txBody>
      </p:sp>
      <p:sp>
        <p:nvSpPr>
          <p:cNvPr id="18" name="Rectangle 17"/>
          <p:cNvSpPr/>
          <p:nvPr/>
        </p:nvSpPr>
        <p:spPr>
          <a:xfrm>
            <a:off x="8445411" y="4119371"/>
            <a:ext cx="2856690" cy="923330"/>
          </a:xfrm>
          <a:prstGeom prst="rect">
            <a:avLst/>
          </a:prstGeom>
        </p:spPr>
        <p:txBody>
          <a:bodyPr wrap="square">
            <a:spAutoFit/>
          </a:bodyPr>
          <a:lstStyle/>
          <a:p>
            <a:pPr fontAlgn="base"/>
            <a:r>
              <a:rPr lang="en-US" dirty="0"/>
              <a:t>The servant cast his </a:t>
            </a:r>
            <a:r>
              <a:rPr lang="en-US" dirty="0" err="1"/>
              <a:t>fellowservant</a:t>
            </a:r>
            <a:r>
              <a:rPr lang="en-US" dirty="0"/>
              <a:t> into prison until the dept was paid</a:t>
            </a:r>
          </a:p>
        </p:txBody>
      </p:sp>
      <p:sp>
        <p:nvSpPr>
          <p:cNvPr id="19" name="Rectangle 18"/>
          <p:cNvSpPr/>
          <p:nvPr/>
        </p:nvSpPr>
        <p:spPr>
          <a:xfrm>
            <a:off x="4234414" y="5401621"/>
            <a:ext cx="5369669" cy="1200329"/>
          </a:xfrm>
          <a:prstGeom prst="rect">
            <a:avLst/>
          </a:prstGeom>
        </p:spPr>
        <p:txBody>
          <a:bodyPr wrap="square">
            <a:spAutoFit/>
          </a:bodyPr>
          <a:lstStyle/>
          <a:p>
            <a:pPr fontAlgn="base"/>
            <a:r>
              <a:rPr lang="en-US" dirty="0"/>
              <a:t>“One day, all of us will be called to account for our lives. Withholding forgiveness from others who have wronged us will prevent us from receiving the forgiveness we desperately need.” (7)</a:t>
            </a:r>
          </a:p>
        </p:txBody>
      </p:sp>
      <p:pic>
        <p:nvPicPr>
          <p:cNvPr id="32772" name="Picture 4" descr="http://cache4.asset-cache.net/gc/168718716-hands-hiding-piles-of-coins-gettyimages.jpg?v=1&amp;c=IWSAsset&amp;k=2&amp;d=DErGpN23e%2Bw5X9HXfPe%2F44WORdXc9A5b9baveT0SpMngW%2FSWMUcSWllxW2%2BIdsbi"/>
          <p:cNvPicPr>
            <a:picLocks noChangeAspect="1" noChangeArrowheads="1"/>
          </p:cNvPicPr>
          <p:nvPr/>
        </p:nvPicPr>
        <p:blipFill>
          <a:blip r:embed="rId3" cstate="print">
            <a:grayscl/>
          </a:blip>
          <a:srcRect l="10359" t="4163" r="3651" b="41992"/>
          <a:stretch>
            <a:fillRect/>
          </a:stretch>
        </p:blipFill>
        <p:spPr bwMode="auto">
          <a:xfrm>
            <a:off x="8918164" y="2421586"/>
            <a:ext cx="2137619" cy="1275386"/>
          </a:xfrm>
          <a:prstGeom prst="rect">
            <a:avLst/>
          </a:prstGeom>
          <a:noFill/>
        </p:spPr>
      </p:pic>
      <p:sp>
        <p:nvSpPr>
          <p:cNvPr id="20" name="Rectangle 19"/>
          <p:cNvSpPr/>
          <p:nvPr/>
        </p:nvSpPr>
        <p:spPr>
          <a:xfrm>
            <a:off x="3096639" y="537733"/>
            <a:ext cx="6096000" cy="923330"/>
          </a:xfrm>
          <a:prstGeom prst="rect">
            <a:avLst/>
          </a:prstGeom>
        </p:spPr>
        <p:txBody>
          <a:bodyPr>
            <a:spAutoFit/>
          </a:bodyPr>
          <a:lstStyle/>
          <a:p>
            <a:pPr algn="ctr"/>
            <a:r>
              <a:rPr lang="en-US" i="1" dirty="0"/>
              <a:t>King = Heavenly Father</a:t>
            </a:r>
          </a:p>
          <a:p>
            <a:pPr algn="ctr"/>
            <a:r>
              <a:rPr lang="en-US" i="1" dirty="0"/>
              <a:t>Servant = Us</a:t>
            </a:r>
          </a:p>
          <a:p>
            <a:pPr algn="ctr"/>
            <a:r>
              <a:rPr lang="en-US" i="1" dirty="0" err="1"/>
              <a:t>Fellowservant</a:t>
            </a:r>
            <a:r>
              <a:rPr lang="en-US" i="1" dirty="0"/>
              <a:t> = Those who have offended 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7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3" grpId="0"/>
      <p:bldP spid="15"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0"/>
            <a:ext cx="12192000" cy="707886"/>
          </a:xfrm>
          <a:prstGeom prst="rect">
            <a:avLst/>
          </a:prstGeom>
          <a:noFill/>
        </p:spPr>
        <p:txBody>
          <a:bodyPr wrap="square" rtlCol="0">
            <a:spAutoFit/>
          </a:bodyPr>
          <a:lstStyle/>
          <a:p>
            <a:pPr algn="ctr"/>
            <a:r>
              <a:rPr lang="en-US" sz="4000" dirty="0">
                <a:latin typeface="Arial Rounded MT Bold" panose="020F0704030504030204" pitchFamily="34" charset="0"/>
              </a:rPr>
              <a:t>The Cabinet Maker—Cont.</a:t>
            </a:r>
          </a:p>
        </p:txBody>
      </p:sp>
      <p:sp>
        <p:nvSpPr>
          <p:cNvPr id="10" name="Rectangle 9"/>
          <p:cNvSpPr/>
          <p:nvPr/>
        </p:nvSpPr>
        <p:spPr>
          <a:xfrm>
            <a:off x="1374842" y="776298"/>
            <a:ext cx="6096000" cy="1754326"/>
          </a:xfrm>
          <a:prstGeom prst="rect">
            <a:avLst/>
          </a:prstGeom>
        </p:spPr>
        <p:txBody>
          <a:bodyPr>
            <a:spAutoFit/>
          </a:bodyPr>
          <a:lstStyle/>
          <a:p>
            <a:pPr fontAlgn="base"/>
            <a:r>
              <a:rPr lang="en-US" dirty="0"/>
              <a:t>“If the family were of a lesser character, they could have blamed the bishop and harbored ill feelings. When the bishop discovered the tragedy, he visited the family and apologized. With the hurt still evident in his expression, but with tears in his eyes, the father accepted the apology, and the two embraced in a spirit of understanding” (6)</a:t>
            </a:r>
          </a:p>
        </p:txBody>
      </p:sp>
      <p:pic>
        <p:nvPicPr>
          <p:cNvPr id="1034" name="Picture 10" descr="https://s-media-cache-ak0.pinimg.com/236x/d5/32/fe/d532fe13714a5ce94c99aeb065e4a636.jpg"/>
          <p:cNvPicPr>
            <a:picLocks noChangeAspect="1" noChangeArrowheads="1"/>
          </p:cNvPicPr>
          <p:nvPr/>
        </p:nvPicPr>
        <p:blipFill>
          <a:blip r:embed="rId2" cstate="print"/>
          <a:srcRect l="44576" t="1886"/>
          <a:stretch>
            <a:fillRect/>
          </a:stretch>
        </p:blipFill>
        <p:spPr bwMode="auto">
          <a:xfrm>
            <a:off x="175097" y="214009"/>
            <a:ext cx="995464" cy="1314187"/>
          </a:xfrm>
          <a:prstGeom prst="rect">
            <a:avLst/>
          </a:prstGeom>
          <a:noFill/>
        </p:spPr>
      </p:pic>
      <p:pic>
        <p:nvPicPr>
          <p:cNvPr id="33794" name="Picture 2" descr="http://2.bp.blogspot.com/_nEDkV48SDok/SZShFkRpcMI/AAAAAAAAAY4/9m_YhyX-ip4/s400/Picture+10.png"/>
          <p:cNvPicPr>
            <a:picLocks noChangeAspect="1" noChangeArrowheads="1"/>
          </p:cNvPicPr>
          <p:nvPr/>
        </p:nvPicPr>
        <p:blipFill>
          <a:blip r:embed="rId3" cstate="print"/>
          <a:srcRect/>
          <a:stretch>
            <a:fillRect/>
          </a:stretch>
        </p:blipFill>
        <p:spPr bwMode="auto">
          <a:xfrm>
            <a:off x="1838460" y="2791027"/>
            <a:ext cx="4396970" cy="3220781"/>
          </a:xfrm>
          <a:prstGeom prst="rect">
            <a:avLst/>
          </a:prstGeom>
          <a:noFill/>
        </p:spPr>
      </p:pic>
      <p:pic>
        <p:nvPicPr>
          <p:cNvPr id="33800" name="Picture 8" descr="https://s-media-cache-ak0.pinimg.com/236x/68/58/08/6858086966fd7d637e4dcd278176563e.jpg"/>
          <p:cNvPicPr>
            <a:picLocks noChangeAspect="1" noChangeArrowheads="1"/>
          </p:cNvPicPr>
          <p:nvPr/>
        </p:nvPicPr>
        <p:blipFill>
          <a:blip r:embed="rId4" cstate="print">
            <a:grayscl/>
            <a:lum bright="30000"/>
          </a:blip>
          <a:srcRect/>
          <a:stretch>
            <a:fillRect/>
          </a:stretch>
        </p:blipFill>
        <p:spPr bwMode="auto">
          <a:xfrm>
            <a:off x="7820971" y="1524474"/>
            <a:ext cx="3015642" cy="391011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cdn.imgs.steps.dragoart.com/how-to-draw-realistic-clouds-draw-clouds-step-10_1_000000082057_5.jpg"/>
          <p:cNvPicPr>
            <a:picLocks noChangeAspect="1" noChangeArrowheads="1"/>
          </p:cNvPicPr>
          <p:nvPr/>
        </p:nvPicPr>
        <p:blipFill>
          <a:blip r:embed="rId2" cstate="print"/>
          <a:srcRect l="4659" t="4902" r="6950" b="9533"/>
          <a:stretch>
            <a:fillRect/>
          </a:stretch>
        </p:blipFill>
        <p:spPr bwMode="auto">
          <a:xfrm>
            <a:off x="0" y="0"/>
            <a:ext cx="12192000" cy="6858000"/>
          </a:xfrm>
          <a:prstGeom prst="rect">
            <a:avLst/>
          </a:prstGeom>
          <a:noFill/>
        </p:spPr>
      </p:pic>
      <p:sp>
        <p:nvSpPr>
          <p:cNvPr id="10" name="Rectangle 9"/>
          <p:cNvSpPr/>
          <p:nvPr/>
        </p:nvSpPr>
        <p:spPr>
          <a:xfrm>
            <a:off x="625811" y="445558"/>
            <a:ext cx="7389299" cy="1754326"/>
          </a:xfrm>
          <a:prstGeom prst="rect">
            <a:avLst/>
          </a:prstGeom>
        </p:spPr>
        <p:txBody>
          <a:bodyPr wrap="square">
            <a:spAutoFit/>
          </a:bodyPr>
          <a:lstStyle/>
          <a:p>
            <a:pPr fontAlgn="base"/>
            <a:r>
              <a:rPr lang="en-US" sz="3600" dirty="0">
                <a:solidFill>
                  <a:schemeClr val="bg1"/>
                </a:solidFill>
                <a:latin typeface="Imprint MT Shadow" pitchFamily="82" charset="0"/>
              </a:rPr>
              <a:t>“Remember, heaven is filled with those who have this in common: They are forgiven. And they forgive”</a:t>
            </a:r>
          </a:p>
        </p:txBody>
      </p:sp>
      <p:sp>
        <p:nvSpPr>
          <p:cNvPr id="11" name="Rectangle 10"/>
          <p:cNvSpPr/>
          <p:nvPr/>
        </p:nvSpPr>
        <p:spPr>
          <a:xfrm>
            <a:off x="11502971" y="6303623"/>
            <a:ext cx="452368" cy="369332"/>
          </a:xfrm>
          <a:prstGeom prst="rect">
            <a:avLst/>
          </a:prstGeom>
        </p:spPr>
        <p:txBody>
          <a:bodyPr wrap="none">
            <a:spAutoFit/>
          </a:bodyPr>
          <a:lstStyle/>
          <a:p>
            <a:r>
              <a:rPr lang="en-US" dirty="0">
                <a:solidFill>
                  <a:schemeClr val="bg1"/>
                </a:solidFill>
                <a:latin typeface="Imprint MT Shadow" pitchFamily="82" charset="0"/>
              </a:rPr>
              <a:t>(8)</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0"/>
            <a:ext cx="12192000" cy="707886"/>
          </a:xfrm>
          <a:prstGeom prst="rect">
            <a:avLst/>
          </a:prstGeom>
          <a:noFill/>
        </p:spPr>
        <p:txBody>
          <a:bodyPr wrap="square" rtlCol="0">
            <a:spAutoFit/>
          </a:bodyPr>
          <a:lstStyle/>
          <a:p>
            <a:pPr algn="ctr"/>
            <a:r>
              <a:rPr lang="en-US" sz="4000" dirty="0">
                <a:latin typeface="Arial Rounded MT Bold" panose="020F0704030504030204" pitchFamily="34" charset="0"/>
              </a:rPr>
              <a:t>Become Like Little Children</a:t>
            </a:r>
          </a:p>
        </p:txBody>
      </p:sp>
      <p:sp>
        <p:nvSpPr>
          <p:cNvPr id="26" name="Rectangle 25"/>
          <p:cNvSpPr/>
          <p:nvPr/>
        </p:nvSpPr>
        <p:spPr>
          <a:xfrm>
            <a:off x="440987" y="1077857"/>
            <a:ext cx="3245796" cy="1477328"/>
          </a:xfrm>
          <a:prstGeom prst="rect">
            <a:avLst/>
          </a:prstGeom>
        </p:spPr>
        <p:txBody>
          <a:bodyPr wrap="square">
            <a:spAutoFit/>
          </a:bodyPr>
          <a:lstStyle/>
          <a:p>
            <a:r>
              <a:rPr lang="en-US" dirty="0"/>
              <a:t>Jesus Christ emphasized that greatness in the kingdom of heaven is achieved by being converted and humbling oneself as a little child. (1)</a:t>
            </a:r>
          </a:p>
        </p:txBody>
      </p:sp>
      <p:sp>
        <p:nvSpPr>
          <p:cNvPr id="27" name="Rectangle 26"/>
          <p:cNvSpPr/>
          <p:nvPr/>
        </p:nvSpPr>
        <p:spPr>
          <a:xfrm>
            <a:off x="6342433" y="1963074"/>
            <a:ext cx="4270443" cy="1477328"/>
          </a:xfrm>
          <a:prstGeom prst="rect">
            <a:avLst/>
          </a:prstGeom>
        </p:spPr>
        <p:txBody>
          <a:bodyPr wrap="square">
            <a:spAutoFit/>
          </a:bodyPr>
          <a:lstStyle/>
          <a:p>
            <a:r>
              <a:rPr lang="en-US" dirty="0"/>
              <a:t>“To be like a child is not to be childish. It is to be like the Savior, who prayed to His Father for strength to be able to do His will and then did it. Our natures must be changed to become as a child” (2)</a:t>
            </a:r>
          </a:p>
        </p:txBody>
      </p:sp>
      <p:pic>
        <p:nvPicPr>
          <p:cNvPr id="29" name="Picture 28" descr="Henry B. Eyring.jpg"/>
          <p:cNvPicPr>
            <a:picLocks noChangeAspect="1"/>
          </p:cNvPicPr>
          <p:nvPr/>
        </p:nvPicPr>
        <p:blipFill>
          <a:blip r:embed="rId2" cstate="print">
            <a:grayscl/>
            <a:lum bright="20000"/>
          </a:blip>
          <a:stretch>
            <a:fillRect/>
          </a:stretch>
        </p:blipFill>
        <p:spPr>
          <a:xfrm>
            <a:off x="10856067" y="206810"/>
            <a:ext cx="953765" cy="1189110"/>
          </a:xfrm>
          <a:prstGeom prst="rect">
            <a:avLst/>
          </a:prstGeom>
        </p:spPr>
      </p:pic>
      <p:pic>
        <p:nvPicPr>
          <p:cNvPr id="36868" name="Picture 4" descr="https://s-media-cache-ak0.pinimg.com/236x/1c/c5/66/1cc566d0543d3b16bc96bb6573d7120b.jpg"/>
          <p:cNvPicPr>
            <a:picLocks noChangeAspect="1" noChangeArrowheads="1"/>
          </p:cNvPicPr>
          <p:nvPr/>
        </p:nvPicPr>
        <p:blipFill>
          <a:blip r:embed="rId3" cstate="print"/>
          <a:srcRect/>
          <a:stretch>
            <a:fillRect/>
          </a:stretch>
        </p:blipFill>
        <p:spPr bwMode="auto">
          <a:xfrm>
            <a:off x="7101124" y="3734442"/>
            <a:ext cx="2247900" cy="2933701"/>
          </a:xfrm>
          <a:prstGeom prst="rect">
            <a:avLst/>
          </a:prstGeom>
          <a:noFill/>
        </p:spPr>
      </p:pic>
      <p:pic>
        <p:nvPicPr>
          <p:cNvPr id="36870" name="Picture 6" descr="https://s-media-cache-ak0.pinimg.com/236x/a1/56/2e/a1562efa26bd397507f0da4107a94541.jpg"/>
          <p:cNvPicPr>
            <a:picLocks noChangeAspect="1" noChangeArrowheads="1"/>
          </p:cNvPicPr>
          <p:nvPr/>
        </p:nvPicPr>
        <p:blipFill>
          <a:blip r:embed="rId4" cstate="print"/>
          <a:srcRect/>
          <a:stretch>
            <a:fillRect/>
          </a:stretch>
        </p:blipFill>
        <p:spPr bwMode="auto">
          <a:xfrm>
            <a:off x="2665311" y="2538109"/>
            <a:ext cx="2247900" cy="2781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36868"/>
                                        </p:tgtEl>
                                        <p:attrNameLst>
                                          <p:attrName>style.visibility</p:attrName>
                                        </p:attrNameLst>
                                      </p:cBhvr>
                                      <p:to>
                                        <p:strVal val="visible"/>
                                      </p:to>
                                    </p:set>
                                    <p:animEffect transition="in" filter="fade">
                                      <p:cBhvr>
                                        <p:cTn id="10"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n.pcwallart.com/images/plain-yellow-background-wallpaper-3.jpg"/>
          <p:cNvPicPr>
            <a:picLocks noChangeAspect="1" noChangeArrowheads="1"/>
          </p:cNvPicPr>
          <p:nvPr/>
        </p:nvPicPr>
        <p:blipFill>
          <a:blip r:embed="rId2" cstate="print"/>
          <a:srcRect/>
          <a:stretch>
            <a:fillRect/>
          </a:stretch>
        </p:blipFill>
        <p:spPr bwMode="auto">
          <a:xfrm>
            <a:off x="0" y="0"/>
            <a:ext cx="12191999" cy="6901753"/>
          </a:xfrm>
          <a:prstGeom prst="rect">
            <a:avLst/>
          </a:prstGeom>
          <a:noFill/>
        </p:spPr>
      </p:pic>
      <p:sp>
        <p:nvSpPr>
          <p:cNvPr id="5" name="TextBox 4"/>
          <p:cNvSpPr txBox="1"/>
          <p:nvPr/>
        </p:nvSpPr>
        <p:spPr>
          <a:xfrm>
            <a:off x="0" y="0"/>
            <a:ext cx="12192000" cy="7848302"/>
          </a:xfrm>
          <a:prstGeom prst="rect">
            <a:avLst/>
          </a:prstGeom>
          <a:noFill/>
        </p:spPr>
        <p:txBody>
          <a:bodyPr wrap="square" rtlCol="0">
            <a:spAutoFit/>
          </a:bodyPr>
          <a:lstStyle/>
          <a:p>
            <a:r>
              <a:rPr lang="en-US" dirty="0"/>
              <a:t>Sources:</a:t>
            </a:r>
          </a:p>
          <a:p>
            <a:endParaRPr lang="en-US" dirty="0"/>
          </a:p>
          <a:p>
            <a:r>
              <a:rPr lang="en-US" dirty="0"/>
              <a:t>Suggested Hymn: #130 Be Thou Humble</a:t>
            </a:r>
          </a:p>
          <a:p>
            <a:endParaRPr lang="en-US" dirty="0"/>
          </a:p>
          <a:p>
            <a:r>
              <a:rPr lang="en-US" dirty="0"/>
              <a:t>Video:</a:t>
            </a:r>
          </a:p>
          <a:p>
            <a:r>
              <a:rPr lang="en-US" dirty="0"/>
              <a:t>“Forgiveness: My Burden Was Made Light” (8:24)</a:t>
            </a:r>
          </a:p>
          <a:p>
            <a:endParaRPr lang="en-US" dirty="0"/>
          </a:p>
          <a:p>
            <a:endParaRPr lang="en-US" b="0" i="1" u="none" strike="noStrike" dirty="0">
              <a:effectLst/>
            </a:endParaRPr>
          </a:p>
          <a:p>
            <a:pPr marL="342900" indent="-342900">
              <a:buAutoNum type="arabicPeriod"/>
            </a:pPr>
            <a:r>
              <a:rPr lang="en-US" dirty="0"/>
              <a:t>New Testament Institute Student Manual Chapter 6</a:t>
            </a:r>
          </a:p>
          <a:p>
            <a:pPr marL="342900" indent="-342900">
              <a:buAutoNum type="arabicPeriod"/>
            </a:pPr>
            <a:endParaRPr lang="en-US" b="0" u="none" strike="noStrike" dirty="0">
              <a:effectLst/>
            </a:endParaRPr>
          </a:p>
          <a:p>
            <a:pPr marL="342900" indent="-342900">
              <a:buAutoNum type="arabicPeriod"/>
            </a:pPr>
            <a:r>
              <a:rPr lang="en-US" dirty="0"/>
              <a:t>President Henry B. </a:t>
            </a:r>
            <a:r>
              <a:rPr lang="en-US" dirty="0" err="1"/>
              <a:t>Eyring</a:t>
            </a:r>
            <a:r>
              <a:rPr lang="en-US" dirty="0"/>
              <a:t> (“As a Child,”</a:t>
            </a:r>
            <a:r>
              <a:rPr lang="en-US" i="1" dirty="0"/>
              <a:t> Ensign</a:t>
            </a:r>
            <a:r>
              <a:rPr lang="en-US" dirty="0"/>
              <a:t> or </a:t>
            </a:r>
            <a:r>
              <a:rPr lang="en-US" i="1" dirty="0"/>
              <a:t>Liahona,</a:t>
            </a:r>
            <a:r>
              <a:rPr lang="en-US" dirty="0"/>
              <a:t> May 2006, 15).</a:t>
            </a:r>
          </a:p>
          <a:p>
            <a:pPr marL="342900" indent="-342900">
              <a:buAutoNum type="arabicPeriod"/>
            </a:pPr>
            <a:endParaRPr lang="en-US" b="0" u="none" strike="noStrike" dirty="0">
              <a:effectLst/>
            </a:endParaRPr>
          </a:p>
          <a:p>
            <a:pPr marL="342900" indent="-342900">
              <a:buAutoNum type="arabicPeriod"/>
            </a:pPr>
            <a:r>
              <a:rPr lang="en-US" dirty="0"/>
              <a:t>Gordon B. Hinckley (</a:t>
            </a:r>
            <a:r>
              <a:rPr lang="en-US" i="1" dirty="0"/>
              <a:t>Ensign,</a:t>
            </a:r>
            <a:r>
              <a:rPr lang="en-US" dirty="0"/>
              <a:t> November 1994, 54)</a:t>
            </a:r>
          </a:p>
          <a:p>
            <a:pPr marL="342900" indent="-342900">
              <a:buAutoNum type="arabicPeriod"/>
            </a:pPr>
            <a:endParaRPr lang="en-US" b="0" u="none" strike="noStrike" dirty="0">
              <a:effectLst/>
            </a:endParaRPr>
          </a:p>
          <a:p>
            <a:pPr marL="342900" indent="-342900">
              <a:buAutoNum type="arabicPeriod"/>
            </a:pPr>
            <a:r>
              <a:rPr lang="en-US" dirty="0"/>
              <a:t>Gospeldoctrine.com</a:t>
            </a:r>
          </a:p>
          <a:p>
            <a:pPr marL="342900" indent="-342900">
              <a:buAutoNum type="arabicPeriod"/>
            </a:pPr>
            <a:endParaRPr lang="en-US" b="0" u="none" strike="noStrike" dirty="0">
              <a:effectLst/>
            </a:endParaRPr>
          </a:p>
          <a:p>
            <a:pPr marL="342900" indent="-342900">
              <a:buFontTx/>
              <a:buAutoNum type="arabicPeriod"/>
            </a:pPr>
            <a:r>
              <a:rPr lang="en-US" dirty="0"/>
              <a:t>President Spencer W. Kimball </a:t>
            </a:r>
            <a:r>
              <a:rPr lang="en-US" i="1" dirty="0"/>
              <a:t>Chapter 9: Forgiving Others with All Our Hearts</a:t>
            </a:r>
          </a:p>
          <a:p>
            <a:pPr marL="342900" indent="-342900">
              <a:buFontTx/>
              <a:buAutoNum type="arabicPeriod"/>
            </a:pPr>
            <a:endParaRPr lang="en-US" i="1" dirty="0"/>
          </a:p>
          <a:p>
            <a:pPr marL="342900" indent="-342900">
              <a:buFontTx/>
              <a:buAutoNum type="arabicPeriod"/>
            </a:pPr>
            <a:r>
              <a:rPr lang="en-US" dirty="0"/>
              <a:t>President Thomas S. Monson “Hidden Wedges,”</a:t>
            </a:r>
            <a:r>
              <a:rPr lang="en-US" i="1" dirty="0"/>
              <a:t> Ensign,</a:t>
            </a:r>
            <a:r>
              <a:rPr lang="en-US" dirty="0"/>
              <a:t> May 2002, 19</a:t>
            </a:r>
          </a:p>
          <a:p>
            <a:pPr marL="342900" indent="-342900">
              <a:buFontTx/>
              <a:buAutoNum type="arabicPeriod"/>
            </a:pPr>
            <a:endParaRPr lang="en-US" i="1" dirty="0"/>
          </a:p>
          <a:p>
            <a:pPr marL="342900" indent="-342900">
              <a:buFontTx/>
              <a:buAutoNum type="arabicPeriod"/>
            </a:pPr>
            <a:r>
              <a:rPr lang="en-US" dirty="0"/>
              <a:t>John </a:t>
            </a:r>
            <a:r>
              <a:rPr lang="en-US" dirty="0" err="1"/>
              <a:t>Bytheway</a:t>
            </a:r>
            <a:r>
              <a:rPr lang="en-US" dirty="0"/>
              <a:t> </a:t>
            </a:r>
            <a:r>
              <a:rPr lang="en-US" i="1" dirty="0"/>
              <a:t>Of Pig, Pearls, and Prodigals p. 53-55</a:t>
            </a:r>
          </a:p>
          <a:p>
            <a:pPr marL="342900" indent="-342900">
              <a:buFontTx/>
              <a:buAutoNum type="arabicPeriod"/>
            </a:pPr>
            <a:endParaRPr lang="en-US" i="1" dirty="0"/>
          </a:p>
          <a:p>
            <a:pPr marL="342900" indent="-342900">
              <a:buFontTx/>
              <a:buAutoNum type="arabicPeriod"/>
            </a:pPr>
            <a:r>
              <a:rPr lang="en-US" dirty="0"/>
              <a:t>President Dieter F. </a:t>
            </a:r>
            <a:r>
              <a:rPr lang="en-US" dirty="0" err="1"/>
              <a:t>Uchtdorf</a:t>
            </a:r>
            <a:r>
              <a:rPr lang="en-US" dirty="0"/>
              <a:t>(“The Merciful Obtain Mercy,”</a:t>
            </a:r>
            <a:r>
              <a:rPr lang="en-US" i="1" dirty="0"/>
              <a:t> Ensign</a:t>
            </a:r>
            <a:r>
              <a:rPr lang="en-US" dirty="0"/>
              <a:t> or </a:t>
            </a:r>
            <a:r>
              <a:rPr lang="en-US" i="1" dirty="0"/>
              <a:t>Liahona,</a:t>
            </a:r>
            <a:r>
              <a:rPr lang="en-US" dirty="0"/>
              <a:t> May 2012, 77).</a:t>
            </a:r>
            <a:endParaRPr lang="en-US" i="1" dirty="0"/>
          </a:p>
          <a:p>
            <a:pPr marL="342900" indent="-342900">
              <a:buAutoNum type="arabicPeriod"/>
            </a:pPr>
            <a:endParaRPr lang="en-US" b="0" u="none" strike="noStrike" dirty="0">
              <a:effectLst/>
            </a:endParaRPr>
          </a:p>
          <a:p>
            <a:endParaRPr lang="en-US" i="1" dirty="0"/>
          </a:p>
          <a:p>
            <a:pPr marL="342900" indent="-342900">
              <a:buFontTx/>
              <a:buAutoNum type="arabicPeriod"/>
            </a:pPr>
            <a:endParaRPr lang="en-US" dirty="0"/>
          </a:p>
          <a:p>
            <a:pPr marL="342900" indent="-342900">
              <a:buAutoNum type="arabicPeriod"/>
            </a:pPr>
            <a:endParaRPr lang="en-US" dirty="0"/>
          </a:p>
          <a:p>
            <a:endParaRPr lang="en-US" i="1" dirty="0"/>
          </a:p>
        </p:txBody>
      </p:sp>
      <p:sp>
        <p:nvSpPr>
          <p:cNvPr id="4" name="Footer Placeholder 14">
            <a:extLst>
              <a:ext uri="{FF2B5EF4-FFF2-40B4-BE49-F238E27FC236}">
                <a16:creationId xmlns:a16="http://schemas.microsoft.com/office/drawing/2014/main" id="{01BEBE86-38F3-4E37-A014-77F43D87A3C0}"/>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grpSp>
        <p:nvGrpSpPr>
          <p:cNvPr id="7" name="Group 6">
            <a:extLst>
              <a:ext uri="{FF2B5EF4-FFF2-40B4-BE49-F238E27FC236}">
                <a16:creationId xmlns:a16="http://schemas.microsoft.com/office/drawing/2014/main" id="{C7A5E862-F83E-49EE-A2A5-3843DF08C3B8}"/>
              </a:ext>
            </a:extLst>
          </p:cNvPr>
          <p:cNvGrpSpPr/>
          <p:nvPr/>
        </p:nvGrpSpPr>
        <p:grpSpPr>
          <a:xfrm>
            <a:off x="4825465" y="1149418"/>
            <a:ext cx="914400" cy="828528"/>
            <a:chOff x="5305110" y="533400"/>
            <a:chExt cx="1705290" cy="1545145"/>
          </a:xfrm>
        </p:grpSpPr>
        <p:sp>
          <p:nvSpPr>
            <p:cNvPr id="8" name="Right Arrow Callout 6">
              <a:extLst>
                <a:ext uri="{FF2B5EF4-FFF2-40B4-BE49-F238E27FC236}">
                  <a16:creationId xmlns:a16="http://schemas.microsoft.com/office/drawing/2014/main" id="{8D7C58B1-E554-40AA-A70C-A47679945810}"/>
                </a:ext>
              </a:extLst>
            </p:cNvPr>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
              <a:extLst>
                <a:ext uri="{FF2B5EF4-FFF2-40B4-BE49-F238E27FC236}">
                  <a16:creationId xmlns:a16="http://schemas.microsoft.com/office/drawing/2014/main" id="{0E9E9EC3-5980-49D8-92AF-245D5B5E085E}"/>
                </a:ext>
              </a:extLst>
            </p:cNvPr>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004A10E-A0B3-4F13-B4E0-A4F5CDFA229D}"/>
                </a:ext>
              </a:extLst>
            </p:cNvPr>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53F2F96E-2C73-4011-9206-D5419EB4B398}"/>
                </a:ext>
              </a:extLst>
            </p:cNvPr>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673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3199" y="136006"/>
          <a:ext cx="11650133" cy="1463040"/>
        </p:xfrm>
        <a:graphic>
          <a:graphicData uri="http://schemas.openxmlformats.org/drawingml/2006/table">
            <a:tbl>
              <a:tblPr firstRow="1" bandRow="1">
                <a:tableStyleId>{5940675A-B579-460E-94D1-54222C63F5DA}</a:tableStyleId>
              </a:tblPr>
              <a:tblGrid>
                <a:gridCol w="5267886">
                  <a:extLst>
                    <a:ext uri="{9D8B030D-6E8A-4147-A177-3AD203B41FA5}">
                      <a16:colId xmlns:a16="http://schemas.microsoft.com/office/drawing/2014/main" val="20000"/>
                    </a:ext>
                  </a:extLst>
                </a:gridCol>
                <a:gridCol w="1722194">
                  <a:extLst>
                    <a:ext uri="{9D8B030D-6E8A-4147-A177-3AD203B41FA5}">
                      <a16:colId xmlns:a16="http://schemas.microsoft.com/office/drawing/2014/main" val="20001"/>
                    </a:ext>
                  </a:extLst>
                </a:gridCol>
                <a:gridCol w="1620888">
                  <a:extLst>
                    <a:ext uri="{9D8B030D-6E8A-4147-A177-3AD203B41FA5}">
                      <a16:colId xmlns:a16="http://schemas.microsoft.com/office/drawing/2014/main" val="20002"/>
                    </a:ext>
                  </a:extLst>
                </a:gridCol>
                <a:gridCol w="1620888">
                  <a:extLst>
                    <a:ext uri="{9D8B030D-6E8A-4147-A177-3AD203B41FA5}">
                      <a16:colId xmlns:a16="http://schemas.microsoft.com/office/drawing/2014/main" val="20003"/>
                    </a:ext>
                  </a:extLst>
                </a:gridCol>
                <a:gridCol w="1418277">
                  <a:extLst>
                    <a:ext uri="{9D8B030D-6E8A-4147-A177-3AD203B41FA5}">
                      <a16:colId xmlns:a16="http://schemas.microsoft.com/office/drawing/2014/main" val="20004"/>
                    </a:ext>
                  </a:extLst>
                </a:gridCol>
              </a:tblGrid>
              <a:tr h="370840">
                <a:tc>
                  <a:txBody>
                    <a:bodyPr/>
                    <a:lstStyle/>
                    <a:p>
                      <a:pPr algn="ctr"/>
                      <a:r>
                        <a:rPr lang="en-US" sz="2800" b="1" dirty="0"/>
                        <a:t>Event</a:t>
                      </a:r>
                    </a:p>
                  </a:txBody>
                  <a:tcPr/>
                </a:tc>
                <a:tc>
                  <a:txBody>
                    <a:bodyPr/>
                    <a:lstStyle/>
                    <a:p>
                      <a:pPr algn="ctr"/>
                      <a:r>
                        <a:rPr lang="en-US" sz="2800" b="1" dirty="0"/>
                        <a:t>Matthew</a:t>
                      </a:r>
                    </a:p>
                  </a:txBody>
                  <a:tcPr/>
                </a:tc>
                <a:tc>
                  <a:txBody>
                    <a:bodyPr/>
                    <a:lstStyle/>
                    <a:p>
                      <a:pPr algn="ctr"/>
                      <a:r>
                        <a:rPr lang="en-US" sz="2800" b="1" dirty="0"/>
                        <a:t>Mark</a:t>
                      </a:r>
                    </a:p>
                  </a:txBody>
                  <a:tcPr/>
                </a:tc>
                <a:tc>
                  <a:txBody>
                    <a:bodyPr/>
                    <a:lstStyle/>
                    <a:p>
                      <a:pPr algn="ctr"/>
                      <a:r>
                        <a:rPr lang="en-US" sz="2800" b="1" dirty="0"/>
                        <a:t>Luke </a:t>
                      </a:r>
                    </a:p>
                  </a:txBody>
                  <a:tcPr/>
                </a:tc>
                <a:tc>
                  <a:txBody>
                    <a:bodyPr/>
                    <a:lstStyle/>
                    <a:p>
                      <a:pPr algn="ctr"/>
                      <a:r>
                        <a:rPr lang="en-US" sz="2800" b="1" dirty="0"/>
                        <a:t>John</a:t>
                      </a:r>
                    </a:p>
                  </a:txBody>
                  <a:tcPr/>
                </a:tc>
                <a:extLst>
                  <a:ext uri="{0D108BD9-81ED-4DB2-BD59-A6C34878D82A}">
                    <a16:rowId xmlns:a16="http://schemas.microsoft.com/office/drawing/2014/main" val="10000"/>
                  </a:ext>
                </a:extLst>
              </a:tr>
              <a:tr h="370840">
                <a:tc>
                  <a:txBody>
                    <a:bodyPr/>
                    <a:lstStyle/>
                    <a:p>
                      <a:r>
                        <a:rPr lang="en-US" sz="2800" dirty="0"/>
                        <a:t>Discourse on Humility, Service, and Forgiveness</a:t>
                      </a:r>
                    </a:p>
                  </a:txBody>
                  <a:tcPr/>
                </a:tc>
                <a:tc>
                  <a:txBody>
                    <a:bodyPr/>
                    <a:lstStyle/>
                    <a:p>
                      <a:r>
                        <a:rPr lang="en-US" sz="2800" dirty="0"/>
                        <a:t> 18:1-35</a:t>
                      </a:r>
                    </a:p>
                  </a:txBody>
                  <a:tcPr/>
                </a:tc>
                <a:tc>
                  <a:txBody>
                    <a:bodyPr/>
                    <a:lstStyle/>
                    <a:p>
                      <a:r>
                        <a:rPr lang="en-US" sz="2800" dirty="0"/>
                        <a:t>9:33-50</a:t>
                      </a:r>
                    </a:p>
                  </a:txBody>
                  <a:tcPr/>
                </a:tc>
                <a:tc>
                  <a:txBody>
                    <a:bodyPr/>
                    <a:lstStyle/>
                    <a:p>
                      <a:r>
                        <a:rPr lang="en-US" sz="2800" dirty="0"/>
                        <a:t>9:46-50</a:t>
                      </a:r>
                    </a:p>
                  </a:txBody>
                  <a:tcPr/>
                </a:tc>
                <a:tc>
                  <a:txBody>
                    <a:bodyPr/>
                    <a:lstStyle/>
                    <a:p>
                      <a:r>
                        <a:rPr lang="en-US" sz="2800" dirty="0"/>
                        <a:t> </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994187" cy="1938992"/>
          </a:xfrm>
          <a:prstGeom prst="rect">
            <a:avLst/>
          </a:prstGeom>
          <a:ln>
            <a:solidFill>
              <a:schemeClr val="tx1"/>
            </a:solidFill>
          </a:ln>
        </p:spPr>
        <p:txBody>
          <a:bodyPr wrap="square">
            <a:spAutoFit/>
          </a:bodyPr>
          <a:lstStyle/>
          <a:p>
            <a:pPr fontAlgn="base"/>
            <a:r>
              <a:rPr lang="en-US" sz="1200" b="1" dirty="0"/>
              <a:t>Little Children  Matthew 18:6</a:t>
            </a:r>
          </a:p>
          <a:p>
            <a:pPr fontAlgn="base"/>
            <a:r>
              <a:rPr lang="en-US" sz="1200" dirty="0"/>
              <a:t>"The innocence with which children come into the world is one of the awesome responsibilities of all who, in any way, influence their lives. And to see such unstained innocence neglected or abused, or exposed to evil or unwholesome influence, or warped by bad example, or by false teaching-or by failure to teach-is a sobering concern.</a:t>
            </a:r>
          </a:p>
          <a:p>
            <a:pPr fontAlgn="base"/>
            <a:r>
              <a:rPr lang="en-US" sz="1200" dirty="0"/>
              <a:t>"There are many who have responsibility for teaching children: parents, teachers, friends, anyone who in any way enters their lives, including the makers and promoters of products, of policies; creators of entertainment, and the whole community, publicly and privately. And children in their innocence have a right to be protected from exploitation and from evil influence." Richard l. Evans (</a:t>
            </a:r>
            <a:r>
              <a:rPr lang="en-US" sz="1200" i="1" dirty="0"/>
              <a:t>Conference Report, April 1969</a:t>
            </a:r>
            <a:r>
              <a:rPr lang="en-US" sz="1200" dirty="0"/>
              <a:t>, Afternoon Meeting 73-74.)</a:t>
            </a:r>
          </a:p>
        </p:txBody>
      </p:sp>
      <p:sp>
        <p:nvSpPr>
          <p:cNvPr id="3" name="Rectangle 2"/>
          <p:cNvSpPr/>
          <p:nvPr/>
        </p:nvSpPr>
        <p:spPr>
          <a:xfrm>
            <a:off x="-1" y="1928467"/>
            <a:ext cx="6994187" cy="4339650"/>
          </a:xfrm>
          <a:prstGeom prst="rect">
            <a:avLst/>
          </a:prstGeom>
          <a:ln>
            <a:solidFill>
              <a:schemeClr val="tx1"/>
            </a:solidFill>
          </a:ln>
        </p:spPr>
        <p:txBody>
          <a:bodyPr wrap="square">
            <a:spAutoFit/>
          </a:bodyPr>
          <a:lstStyle/>
          <a:p>
            <a:pPr fontAlgn="base"/>
            <a:r>
              <a:rPr lang="en-US" sz="1200" b="1" dirty="0"/>
              <a:t>Innocent Children  Matthew 18:11  Infant Baptism</a:t>
            </a:r>
          </a:p>
          <a:p>
            <a:pPr fontAlgn="base"/>
            <a:r>
              <a:rPr lang="en-US" sz="1200" dirty="0"/>
              <a:t>"The question of the innocence of children was also a matter that arose in discussions between the Christians and the Jews in the meridian of time. Paul emphasized that the law of circumcision and 'the tradition [should] be done away, which </a:t>
            </a:r>
            <a:r>
              <a:rPr lang="en-US" sz="1200" dirty="0" err="1"/>
              <a:t>saith</a:t>
            </a:r>
            <a:r>
              <a:rPr lang="en-US" sz="1200" dirty="0"/>
              <a:t> that little children are unholy; for it was had among the Jews' (D&amp;C 74:6). Joseph Smith's translation of the Bible is a witness that Jesus had taught concerning the innocent status of children. 'Take heed that ye despise not one of these little ones,' the Master said, 'for I say unto you, That in heaven their angels [spirits] do always behold the face of my Father which is in heaven. For the Son of man is come to save that which was lost and to call sinners to repentance; but </a:t>
            </a:r>
            <a:r>
              <a:rPr lang="en-US" sz="1200" i="1" dirty="0"/>
              <a:t>these little ones have no need of repentance, and I will save them</a:t>
            </a:r>
            <a:r>
              <a:rPr lang="en-US" sz="1200" dirty="0"/>
              <a:t>' (JST Matthew 18:10-11; italics added; compare JST Matt. 19:13)."</a:t>
            </a:r>
          </a:p>
          <a:p>
            <a:pPr fontAlgn="base"/>
            <a:r>
              <a:rPr lang="en-US" sz="1200" dirty="0"/>
              <a:t>"During the period of the Great Apostasy (after the first century of the Christian era) the doctrine of infant baptism again reared its ugly head. </a:t>
            </a:r>
          </a:p>
          <a:p>
            <a:pPr fontAlgn="base"/>
            <a:endParaRPr lang="en-US" sz="1200" b="1" dirty="0"/>
          </a:p>
          <a:p>
            <a:pPr fontAlgn="base"/>
            <a:r>
              <a:rPr lang="en-US" sz="1200" b="1" dirty="0"/>
              <a:t>Elder James E. Talmage </a:t>
            </a:r>
            <a:r>
              <a:rPr lang="en-US" sz="1200" dirty="0"/>
              <a:t>has written, 'There is no authentic record of infant baptism having been practiced during the first two centuries after Christ, and the custom probably did not become general before the fifth century; from the time last named until the Reformation, however, it was accepted by the dominant church organization.' Elsewhere Elder Talmage observed: 'Not only was the form of the baptismal rite radically changed [during the time of the Apostasy], but the application of the ordinance was perverted. The practice of administering baptism to infants was recognized as orthodox in the third century and was doubtless of earlier origin. In a prolonged disputation as to whether it was safe to postpone the baptism of infants until the eighth day after birth-in deference to the Jewish custom of performing circumcision on that day-it was generally decided that such delay would be dangerous, as jeopardizing the future well-being of the child should it die before attaining the age of eight days, and that baptism ought to be administered as soon after birth as possible.'"(Robert L. Millet, </a:t>
            </a:r>
            <a:r>
              <a:rPr lang="en-US" sz="1200" i="1" dirty="0"/>
              <a:t>The Power of the Word: Saving Doctrines from the Book of Mormon</a:t>
            </a:r>
            <a:r>
              <a:rPr lang="en-US" sz="1200" dirty="0"/>
              <a:t>, 252.)</a:t>
            </a:r>
          </a:p>
        </p:txBody>
      </p:sp>
      <p:sp>
        <p:nvSpPr>
          <p:cNvPr id="4" name="Rectangle 3"/>
          <p:cNvSpPr/>
          <p:nvPr/>
        </p:nvSpPr>
        <p:spPr>
          <a:xfrm>
            <a:off x="6984460" y="0"/>
            <a:ext cx="5207540" cy="1938992"/>
          </a:xfrm>
          <a:prstGeom prst="rect">
            <a:avLst/>
          </a:prstGeom>
          <a:ln>
            <a:solidFill>
              <a:schemeClr val="tx1"/>
            </a:solidFill>
          </a:ln>
        </p:spPr>
        <p:txBody>
          <a:bodyPr wrap="square">
            <a:spAutoFit/>
          </a:bodyPr>
          <a:lstStyle/>
          <a:p>
            <a:pPr fontAlgn="base"/>
            <a:r>
              <a:rPr lang="en-US" sz="1200" b="1" dirty="0"/>
              <a:t>Forgiveness Matthew 18:16-17</a:t>
            </a:r>
          </a:p>
          <a:p>
            <a:pPr fontAlgn="base"/>
            <a:r>
              <a:rPr lang="en-US" sz="1200" dirty="0" err="1"/>
              <a:t>Rabbinism</a:t>
            </a:r>
            <a:r>
              <a:rPr lang="en-US" sz="1200" dirty="0"/>
              <a:t> called upon the offender to initiate a course of reconciliation with his brother and specified that forgiveness should not be extended more than three times to any offender. His soul as yet not afire with the Holy Spirit, Peter asked a question that, as he must have then supposed, assumed a far more liberal rule than that imposed by the Rabbis. ‘Lord, how oft shall my brother sin against me, and I forgive him? till seven times?’ Jesus answered: ‘I say not unto thee, Until seven times: but, Until seventy times seven,’ meaning there is no limit to the number of times men should forgive their brethren” Elder Bruce r. McConkie (</a:t>
            </a:r>
            <a:r>
              <a:rPr lang="en-US" sz="1200" i="1" dirty="0"/>
              <a:t>The Mortal Messiah: From Bethlehem to Calvary,</a:t>
            </a:r>
            <a:r>
              <a:rPr lang="en-US" sz="1200" dirty="0"/>
              <a:t> 4 vols. [1979–81], 3:91).</a:t>
            </a:r>
          </a:p>
        </p:txBody>
      </p:sp>
      <p:sp>
        <p:nvSpPr>
          <p:cNvPr id="5" name="Rectangle 4"/>
          <p:cNvSpPr/>
          <p:nvPr/>
        </p:nvSpPr>
        <p:spPr>
          <a:xfrm>
            <a:off x="6984460" y="1942289"/>
            <a:ext cx="5207540" cy="2308324"/>
          </a:xfrm>
          <a:prstGeom prst="rect">
            <a:avLst/>
          </a:prstGeom>
          <a:ln>
            <a:solidFill>
              <a:schemeClr val="tx1"/>
            </a:solidFill>
          </a:ln>
        </p:spPr>
        <p:txBody>
          <a:bodyPr wrap="square">
            <a:spAutoFit/>
          </a:bodyPr>
          <a:lstStyle/>
          <a:p>
            <a:pPr fontAlgn="base"/>
            <a:r>
              <a:rPr lang="en-US" sz="1200" b="1" dirty="0"/>
              <a:t>Forgiveness Matthew 18:16-17</a:t>
            </a:r>
          </a:p>
          <a:p>
            <a:pPr fontAlgn="base"/>
            <a:r>
              <a:rPr lang="en-US" sz="1200" dirty="0"/>
              <a:t>A variation of this theme is being taught here by the Savior. If you have tried to privately resolve a conflict and have been rejected, the case should be brought before witnesses and then the elders of the Church for resolution (see DC 42:88-89). This gives the individual three chances to reconcile differences. If the person is unrepentant, the Lord does not expect us to forgive him-he may be considered as a 'heathen man and a publican.' While not meant to detract from the importance of forgiveness, this doctrine is reassuring to those who have been repeatedly violated. The Lord does not expect us to be forever trampled upon. His saints are not to be the doormats of the world. The Lord taught us that we should turn the other cheek (Matt 5:39), but he didn't give us 490 cheeks to turn.</a:t>
            </a:r>
          </a:p>
          <a:p>
            <a:pPr fontAlgn="base"/>
            <a:r>
              <a:rPr lang="en-US" sz="1200" dirty="0"/>
              <a:t>Gospeldoctrine.com</a:t>
            </a:r>
          </a:p>
        </p:txBody>
      </p:sp>
      <p:sp>
        <p:nvSpPr>
          <p:cNvPr id="6" name="Rectangle 5"/>
          <p:cNvSpPr/>
          <p:nvPr/>
        </p:nvSpPr>
        <p:spPr>
          <a:xfrm>
            <a:off x="6984460" y="4254230"/>
            <a:ext cx="5207540" cy="2462213"/>
          </a:xfrm>
          <a:prstGeom prst="rect">
            <a:avLst/>
          </a:prstGeom>
          <a:ln>
            <a:solidFill>
              <a:schemeClr val="tx1"/>
            </a:solidFill>
          </a:ln>
        </p:spPr>
        <p:txBody>
          <a:bodyPr wrap="square">
            <a:spAutoFit/>
          </a:bodyPr>
          <a:lstStyle/>
          <a:p>
            <a:pPr fontAlgn="base"/>
            <a:r>
              <a:rPr lang="en-US" sz="1100" dirty="0"/>
              <a:t>“We need to recognize and acknowledge angry feelings. It will take humility to do this, but if we will get on our knees and ask Heavenly Father for a feeling of forgiveness, He will help us. The Lord requires us ‘to forgive all men’ [D&amp;C 64:10] for our own good because ‘hatred retards spiritual growth’ [Orson F. Whitney, </a:t>
            </a:r>
            <a:r>
              <a:rPr lang="en-US" sz="1100" i="1" dirty="0"/>
              <a:t>Gospel Themes</a:t>
            </a:r>
            <a:r>
              <a:rPr lang="en-US" sz="1100" dirty="0"/>
              <a:t>(1914), 144]. Only as we rid ourselves of hatred and bitterness can the Lord put comfort into our hearts. …</a:t>
            </a:r>
          </a:p>
          <a:p>
            <a:pPr fontAlgn="base"/>
            <a:r>
              <a:rPr lang="en-US" sz="1100" dirty="0"/>
              <a:t>“… When tragedy strikes, we should not respond by seeking personal revenge but rather let justice take its course and then let go. It is not easy to let go and empty our hearts of festering resentment. The Savior has offered to all of us a precious peace through His Atonement, but this can come only as we are willing to cast out negative feelings of anger, spite, or revenge. For all of us who forgive ‘those who trespass against us’ [Joseph Smith Translation, Matthew 6:13], even those who have committed serious crimes, the Atonement brings a measure of peace and comfort” (</a:t>
            </a:r>
            <a:r>
              <a:rPr lang="en-US" sz="1100" b="1" dirty="0"/>
              <a:t>James E. Faust, “The Healing Power of Forgiveness,”</a:t>
            </a:r>
            <a:r>
              <a:rPr lang="en-US" sz="1100" b="1" i="1" dirty="0"/>
              <a:t> Ensign</a:t>
            </a:r>
            <a:r>
              <a:rPr lang="en-US" sz="1100" b="1" dirty="0"/>
              <a:t> or </a:t>
            </a:r>
            <a:r>
              <a:rPr lang="en-US" sz="1100" b="1" i="1" dirty="0"/>
              <a:t>Liahona,</a:t>
            </a:r>
            <a:r>
              <a:rPr lang="en-US" sz="1100" b="1" dirty="0"/>
              <a:t> May 2007, 69).</a:t>
            </a:r>
          </a:p>
        </p:txBody>
      </p:sp>
    </p:spTree>
    <p:extLst>
      <p:ext uri="{BB962C8B-B14F-4D97-AF65-F5344CB8AC3E}">
        <p14:creationId xmlns:p14="http://schemas.microsoft.com/office/powerpoint/2010/main" val="201278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1905001"/>
            <a:ext cx="12192000" cy="3108543"/>
          </a:xfrm>
          <a:prstGeom prst="rect">
            <a:avLst/>
          </a:prstGeom>
          <a:noFill/>
        </p:spPr>
        <p:txBody>
          <a:bodyPr wrap="square" rtlCol="0">
            <a:spAutoFit/>
          </a:bodyPr>
          <a:lstStyle/>
          <a:p>
            <a:pPr algn="ctr"/>
            <a:r>
              <a:rPr lang="en-US" sz="5400" dirty="0">
                <a:solidFill>
                  <a:schemeClr val="accent2">
                    <a:lumMod val="50000"/>
                  </a:schemeClr>
                </a:solidFill>
              </a:rPr>
              <a:t>What are the characteristics of the little children</a:t>
            </a:r>
            <a:r>
              <a:rPr lang="en-US" sz="4400" dirty="0">
                <a:solidFill>
                  <a:schemeClr val="accent2">
                    <a:lumMod val="50000"/>
                  </a:schemeClr>
                </a:solidFill>
              </a:rPr>
              <a:t>?</a:t>
            </a:r>
          </a:p>
          <a:p>
            <a:pPr algn="ctr"/>
            <a:endParaRPr lang="en-US" sz="4400" dirty="0">
              <a:solidFill>
                <a:schemeClr val="accent2">
                  <a:lumMod val="50000"/>
                </a:schemeClr>
              </a:solidFill>
            </a:endParaRPr>
          </a:p>
          <a:p>
            <a:pPr algn="ctr"/>
            <a:r>
              <a:rPr lang="en-US" sz="4400" dirty="0">
                <a:solidFill>
                  <a:schemeClr val="accent2">
                    <a:lumMod val="50000"/>
                  </a:schemeClr>
                </a:solidFill>
              </a:rPr>
              <a:t>Matthew 18:1-4</a:t>
            </a:r>
          </a:p>
        </p:txBody>
      </p:sp>
      <p:grpSp>
        <p:nvGrpSpPr>
          <p:cNvPr id="45" name="Group 44"/>
          <p:cNvGrpSpPr/>
          <p:nvPr/>
        </p:nvGrpSpPr>
        <p:grpSpPr>
          <a:xfrm>
            <a:off x="9036928" y="3064213"/>
            <a:ext cx="2311154" cy="3116837"/>
            <a:chOff x="9036928" y="3064213"/>
            <a:chExt cx="2311154" cy="3116837"/>
          </a:xfrm>
        </p:grpSpPr>
        <p:pic>
          <p:nvPicPr>
            <p:cNvPr id="34818" name="Picture 2" descr="https://s-media-cache-ak0.pinimg.com/236x/bf/7f/47/bf7f4746879e93b469b4ad7f785c64ae.jpg"/>
            <p:cNvPicPr>
              <a:picLocks noChangeAspect="1" noChangeArrowheads="1"/>
            </p:cNvPicPr>
            <p:nvPr/>
          </p:nvPicPr>
          <p:blipFill>
            <a:blip r:embed="rId2" cstate="print"/>
            <a:srcRect/>
            <a:stretch>
              <a:fillRect/>
            </a:stretch>
          </p:blipFill>
          <p:spPr bwMode="auto">
            <a:xfrm>
              <a:off x="9036928" y="3064213"/>
              <a:ext cx="2311154" cy="2879151"/>
            </a:xfrm>
            <a:prstGeom prst="rect">
              <a:avLst/>
            </a:prstGeom>
            <a:noFill/>
          </p:spPr>
        </p:pic>
        <p:sp>
          <p:nvSpPr>
            <p:cNvPr id="41" name="Rectangle 40"/>
            <p:cNvSpPr/>
            <p:nvPr/>
          </p:nvSpPr>
          <p:spPr>
            <a:xfrm>
              <a:off x="9125570" y="5919440"/>
              <a:ext cx="1191352" cy="261610"/>
            </a:xfrm>
            <a:prstGeom prst="rect">
              <a:avLst/>
            </a:prstGeom>
          </p:spPr>
          <p:txBody>
            <a:bodyPr wrap="none">
              <a:spAutoFit/>
            </a:bodyPr>
            <a:lstStyle/>
            <a:p>
              <a:r>
                <a:rPr lang="en-US" sz="1100" dirty="0"/>
                <a:t>Margaret </a:t>
              </a:r>
              <a:r>
                <a:rPr lang="en-US" sz="1100" dirty="0" err="1"/>
                <a:t>Scanlan</a:t>
              </a:r>
              <a:endParaRPr lang="en-US" sz="1100" dirty="0"/>
            </a:p>
          </p:txBody>
        </p:sp>
      </p:grpSp>
      <p:grpSp>
        <p:nvGrpSpPr>
          <p:cNvPr id="44" name="Group 43"/>
          <p:cNvGrpSpPr/>
          <p:nvPr/>
        </p:nvGrpSpPr>
        <p:grpSpPr>
          <a:xfrm>
            <a:off x="826852" y="3171217"/>
            <a:ext cx="2474946" cy="3398939"/>
            <a:chOff x="826852" y="3171217"/>
            <a:chExt cx="2474946" cy="3398939"/>
          </a:xfrm>
        </p:grpSpPr>
        <p:pic>
          <p:nvPicPr>
            <p:cNvPr id="34820" name="Picture 4" descr="http://www.karenritz.net/images/portrt/maria.jpg"/>
            <p:cNvPicPr>
              <a:picLocks noChangeAspect="1" noChangeArrowheads="1"/>
            </p:cNvPicPr>
            <p:nvPr/>
          </p:nvPicPr>
          <p:blipFill>
            <a:blip r:embed="rId3" cstate="print"/>
            <a:srcRect l="8112" t="10042" r="4178" b="7145"/>
            <a:stretch>
              <a:fillRect/>
            </a:stretch>
          </p:blipFill>
          <p:spPr bwMode="auto">
            <a:xfrm>
              <a:off x="826852" y="3171217"/>
              <a:ext cx="2474946" cy="3161489"/>
            </a:xfrm>
            <a:prstGeom prst="rect">
              <a:avLst/>
            </a:prstGeom>
            <a:noFill/>
          </p:spPr>
        </p:pic>
        <p:sp>
          <p:nvSpPr>
            <p:cNvPr id="43" name="Rectangle 42"/>
            <p:cNvSpPr/>
            <p:nvPr/>
          </p:nvSpPr>
          <p:spPr>
            <a:xfrm>
              <a:off x="837604" y="6308546"/>
              <a:ext cx="957313" cy="261610"/>
            </a:xfrm>
            <a:prstGeom prst="rect">
              <a:avLst/>
            </a:prstGeom>
          </p:spPr>
          <p:txBody>
            <a:bodyPr wrap="none">
              <a:spAutoFit/>
            </a:bodyPr>
            <a:lstStyle/>
            <a:p>
              <a:r>
                <a:rPr lang="en-US" sz="1100" dirty="0"/>
                <a:t>Betty Warren</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
            <a:ext cx="11887200" cy="646331"/>
          </a:xfrm>
          <a:prstGeom prst="rect">
            <a:avLst/>
          </a:prstGeom>
          <a:noFill/>
        </p:spPr>
        <p:txBody>
          <a:bodyPr wrap="square" rtlCol="0">
            <a:spAutoFit/>
          </a:bodyPr>
          <a:lstStyle/>
          <a:p>
            <a:pPr algn="ctr"/>
            <a:r>
              <a:rPr lang="en-US" sz="3600" b="1" dirty="0">
                <a:solidFill>
                  <a:schemeClr val="accent2">
                    <a:lumMod val="50000"/>
                  </a:schemeClr>
                </a:solidFill>
              </a:rPr>
              <a:t>Trait</a:t>
            </a:r>
          </a:p>
        </p:txBody>
      </p:sp>
      <p:sp>
        <p:nvSpPr>
          <p:cNvPr id="5" name="TextBox 4"/>
          <p:cNvSpPr txBox="1"/>
          <p:nvPr/>
        </p:nvSpPr>
        <p:spPr>
          <a:xfrm>
            <a:off x="406400" y="838200"/>
            <a:ext cx="5080000" cy="1077218"/>
          </a:xfrm>
          <a:prstGeom prst="rect">
            <a:avLst/>
          </a:prstGeom>
          <a:noFill/>
        </p:spPr>
        <p:txBody>
          <a:bodyPr wrap="square" rtlCol="0">
            <a:spAutoFit/>
          </a:bodyPr>
          <a:lstStyle/>
          <a:p>
            <a:r>
              <a:rPr lang="en-US" sz="3200" dirty="0">
                <a:solidFill>
                  <a:schemeClr val="accent2">
                    <a:lumMod val="50000"/>
                  </a:schemeClr>
                </a:solidFill>
              </a:rPr>
              <a:t>Innocence</a:t>
            </a:r>
          </a:p>
          <a:p>
            <a:endParaRPr lang="en-US" sz="3200" dirty="0">
              <a:solidFill>
                <a:schemeClr val="accent2">
                  <a:lumMod val="50000"/>
                </a:schemeClr>
              </a:solidFill>
            </a:endParaRPr>
          </a:p>
        </p:txBody>
      </p:sp>
      <p:sp>
        <p:nvSpPr>
          <p:cNvPr id="6" name="TextBox 5"/>
          <p:cNvSpPr txBox="1"/>
          <p:nvPr/>
        </p:nvSpPr>
        <p:spPr>
          <a:xfrm>
            <a:off x="4958946" y="5033668"/>
            <a:ext cx="6908800" cy="1200329"/>
          </a:xfrm>
          <a:prstGeom prst="rect">
            <a:avLst/>
          </a:prstGeom>
          <a:noFill/>
        </p:spPr>
        <p:txBody>
          <a:bodyPr wrap="square" rtlCol="0">
            <a:spAutoFit/>
          </a:bodyPr>
          <a:lstStyle/>
          <a:p>
            <a:pPr algn="ctr"/>
            <a:r>
              <a:rPr lang="en-US" sz="3600" dirty="0">
                <a:solidFill>
                  <a:schemeClr val="accent2">
                    <a:lumMod val="50000"/>
                  </a:schemeClr>
                </a:solidFill>
              </a:rPr>
              <a:t>Children are born innocent and free from sin</a:t>
            </a:r>
            <a:endParaRPr lang="en-US" sz="2800" dirty="0">
              <a:solidFill>
                <a:schemeClr val="accent2">
                  <a:lumMod val="50000"/>
                </a:schemeClr>
              </a:solidFill>
            </a:endParaRPr>
          </a:p>
        </p:txBody>
      </p:sp>
      <p:pic>
        <p:nvPicPr>
          <p:cNvPr id="33794" name="Picture 2" descr="https://img1.etsystatic.com/029/0/7601864/il_340x270.533391289_71f8.jpg"/>
          <p:cNvPicPr>
            <a:picLocks noChangeAspect="1" noChangeArrowheads="1"/>
          </p:cNvPicPr>
          <p:nvPr/>
        </p:nvPicPr>
        <p:blipFill>
          <a:blip r:embed="rId2" cstate="print"/>
          <a:srcRect/>
          <a:stretch>
            <a:fillRect/>
          </a:stretch>
        </p:blipFill>
        <p:spPr bwMode="auto">
          <a:xfrm>
            <a:off x="2548580" y="1071968"/>
            <a:ext cx="4309420" cy="34221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
            <a:ext cx="11887200" cy="646331"/>
          </a:xfrm>
          <a:prstGeom prst="rect">
            <a:avLst/>
          </a:prstGeom>
          <a:noFill/>
        </p:spPr>
        <p:txBody>
          <a:bodyPr wrap="square" rtlCol="0">
            <a:spAutoFit/>
          </a:bodyPr>
          <a:lstStyle/>
          <a:p>
            <a:pPr algn="ctr"/>
            <a:r>
              <a:rPr lang="en-US" sz="3600" b="1" dirty="0">
                <a:solidFill>
                  <a:schemeClr val="accent2">
                    <a:lumMod val="50000"/>
                  </a:schemeClr>
                </a:solidFill>
              </a:rPr>
              <a:t>Trait</a:t>
            </a:r>
          </a:p>
        </p:txBody>
      </p:sp>
      <p:sp>
        <p:nvSpPr>
          <p:cNvPr id="5" name="TextBox 4"/>
          <p:cNvSpPr txBox="1"/>
          <p:nvPr/>
        </p:nvSpPr>
        <p:spPr>
          <a:xfrm>
            <a:off x="304800" y="838200"/>
            <a:ext cx="2844800" cy="1631216"/>
          </a:xfrm>
          <a:prstGeom prst="rect">
            <a:avLst/>
          </a:prstGeom>
          <a:noFill/>
        </p:spPr>
        <p:txBody>
          <a:bodyPr wrap="square" rtlCol="0">
            <a:spAutoFit/>
          </a:bodyPr>
          <a:lstStyle/>
          <a:p>
            <a:endParaRPr lang="en-US" sz="3200" dirty="0">
              <a:solidFill>
                <a:schemeClr val="accent2">
                  <a:lumMod val="50000"/>
                </a:schemeClr>
              </a:solidFill>
            </a:endParaRPr>
          </a:p>
          <a:p>
            <a:r>
              <a:rPr lang="en-US" sz="3600" dirty="0">
                <a:solidFill>
                  <a:schemeClr val="accent2">
                    <a:lumMod val="50000"/>
                  </a:schemeClr>
                </a:solidFill>
              </a:rPr>
              <a:t>Humility</a:t>
            </a:r>
          </a:p>
          <a:p>
            <a:endParaRPr lang="en-US" sz="3200" dirty="0">
              <a:solidFill>
                <a:schemeClr val="accent2">
                  <a:lumMod val="50000"/>
                </a:schemeClr>
              </a:solidFill>
            </a:endParaRPr>
          </a:p>
        </p:txBody>
      </p:sp>
      <p:sp>
        <p:nvSpPr>
          <p:cNvPr id="6" name="TextBox 5"/>
          <p:cNvSpPr txBox="1"/>
          <p:nvPr/>
        </p:nvSpPr>
        <p:spPr>
          <a:xfrm>
            <a:off x="5283200" y="5513963"/>
            <a:ext cx="6908800" cy="646331"/>
          </a:xfrm>
          <a:prstGeom prst="rect">
            <a:avLst/>
          </a:prstGeom>
          <a:noFill/>
        </p:spPr>
        <p:txBody>
          <a:bodyPr wrap="square" rtlCol="0">
            <a:spAutoFit/>
          </a:bodyPr>
          <a:lstStyle/>
          <a:p>
            <a:r>
              <a:rPr lang="en-US" sz="3600" dirty="0">
                <a:solidFill>
                  <a:schemeClr val="accent2">
                    <a:lumMod val="50000"/>
                  </a:schemeClr>
                </a:solidFill>
              </a:rPr>
              <a:t>Children are not proud or arrogant</a:t>
            </a:r>
          </a:p>
        </p:txBody>
      </p:sp>
      <p:pic>
        <p:nvPicPr>
          <p:cNvPr id="32770" name="Picture 2" descr="http://www.pxleyes.com/blog/wp-content/uploads/50-ultra-realistic-children-portrait-drawings/28.jpg"/>
          <p:cNvPicPr>
            <a:picLocks noChangeAspect="1" noChangeArrowheads="1"/>
          </p:cNvPicPr>
          <p:nvPr/>
        </p:nvPicPr>
        <p:blipFill>
          <a:blip r:embed="rId2" cstate="print"/>
          <a:srcRect/>
          <a:stretch>
            <a:fillRect/>
          </a:stretch>
        </p:blipFill>
        <p:spPr bwMode="auto">
          <a:xfrm>
            <a:off x="2568035" y="959288"/>
            <a:ext cx="5715000" cy="39243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
            <a:ext cx="11887200" cy="646331"/>
          </a:xfrm>
          <a:prstGeom prst="rect">
            <a:avLst/>
          </a:prstGeom>
          <a:noFill/>
        </p:spPr>
        <p:txBody>
          <a:bodyPr wrap="square" rtlCol="0">
            <a:spAutoFit/>
          </a:bodyPr>
          <a:lstStyle/>
          <a:p>
            <a:pPr algn="ctr"/>
            <a:r>
              <a:rPr lang="en-US" sz="3600" b="1" dirty="0">
                <a:solidFill>
                  <a:schemeClr val="accent2">
                    <a:lumMod val="50000"/>
                  </a:schemeClr>
                </a:solidFill>
              </a:rPr>
              <a:t>Trait</a:t>
            </a:r>
          </a:p>
        </p:txBody>
      </p:sp>
      <p:sp>
        <p:nvSpPr>
          <p:cNvPr id="5" name="TextBox 4"/>
          <p:cNvSpPr txBox="1"/>
          <p:nvPr/>
        </p:nvSpPr>
        <p:spPr>
          <a:xfrm>
            <a:off x="233464" y="838201"/>
            <a:ext cx="5080000" cy="646331"/>
          </a:xfrm>
          <a:prstGeom prst="rect">
            <a:avLst/>
          </a:prstGeom>
          <a:noFill/>
        </p:spPr>
        <p:txBody>
          <a:bodyPr wrap="square" rtlCol="0">
            <a:spAutoFit/>
          </a:bodyPr>
          <a:lstStyle/>
          <a:p>
            <a:r>
              <a:rPr lang="en-US" sz="3600" dirty="0">
                <a:solidFill>
                  <a:schemeClr val="accent2">
                    <a:lumMod val="50000"/>
                  </a:schemeClr>
                </a:solidFill>
              </a:rPr>
              <a:t>Teachable</a:t>
            </a:r>
          </a:p>
        </p:txBody>
      </p:sp>
      <p:sp>
        <p:nvSpPr>
          <p:cNvPr id="6" name="TextBox 5"/>
          <p:cNvSpPr txBox="1"/>
          <p:nvPr/>
        </p:nvSpPr>
        <p:spPr>
          <a:xfrm>
            <a:off x="5283200" y="4724400"/>
            <a:ext cx="6908800" cy="1200329"/>
          </a:xfrm>
          <a:prstGeom prst="rect">
            <a:avLst/>
          </a:prstGeom>
          <a:noFill/>
        </p:spPr>
        <p:txBody>
          <a:bodyPr wrap="square" rtlCol="0">
            <a:spAutoFit/>
          </a:bodyPr>
          <a:lstStyle/>
          <a:p>
            <a:pPr algn="ctr"/>
            <a:r>
              <a:rPr lang="en-US" sz="3600" dirty="0">
                <a:solidFill>
                  <a:schemeClr val="accent2">
                    <a:lumMod val="50000"/>
                  </a:schemeClr>
                </a:solidFill>
              </a:rPr>
              <a:t>Children do not have to see to believe</a:t>
            </a:r>
            <a:endParaRPr lang="en-US" sz="2800" dirty="0">
              <a:solidFill>
                <a:schemeClr val="accent2">
                  <a:lumMod val="50000"/>
                </a:schemeClr>
              </a:solidFill>
            </a:endParaRPr>
          </a:p>
        </p:txBody>
      </p:sp>
      <p:grpSp>
        <p:nvGrpSpPr>
          <p:cNvPr id="81" name="Group 80"/>
          <p:cNvGrpSpPr/>
          <p:nvPr/>
        </p:nvGrpSpPr>
        <p:grpSpPr>
          <a:xfrm>
            <a:off x="2526797" y="1026268"/>
            <a:ext cx="3163884" cy="4308476"/>
            <a:chOff x="2526797" y="1026268"/>
            <a:chExt cx="3163884" cy="4308476"/>
          </a:xfrm>
        </p:grpSpPr>
        <p:pic>
          <p:nvPicPr>
            <p:cNvPr id="31746" name="Picture 2" descr="https://2.bp.blogspot.com/-bK00vUDT_fE/VyjfmB4rYEI/AAAAAAAASys/-HPrXppiZ6MQ-v47BG-cC5IRo72mCbl2wCLcB/s1600/Pencil%2Bdrawings%2Bby%2BIrina%2BKrivoruchko3.jpg"/>
            <p:cNvPicPr>
              <a:picLocks noChangeAspect="1" noChangeArrowheads="1"/>
            </p:cNvPicPr>
            <p:nvPr/>
          </p:nvPicPr>
          <p:blipFill>
            <a:blip r:embed="rId2" cstate="print"/>
            <a:srcRect/>
            <a:stretch>
              <a:fillRect/>
            </a:stretch>
          </p:blipFill>
          <p:spPr bwMode="auto">
            <a:xfrm>
              <a:off x="2542189" y="1026268"/>
              <a:ext cx="3148492" cy="4076732"/>
            </a:xfrm>
            <a:prstGeom prst="rect">
              <a:avLst/>
            </a:prstGeom>
            <a:noFill/>
          </p:spPr>
        </p:pic>
        <p:sp>
          <p:nvSpPr>
            <p:cNvPr id="61" name="Rectangle 60"/>
            <p:cNvSpPr/>
            <p:nvPr/>
          </p:nvSpPr>
          <p:spPr>
            <a:xfrm>
              <a:off x="2526797" y="5073134"/>
              <a:ext cx="1194558" cy="261610"/>
            </a:xfrm>
            <a:prstGeom prst="rect">
              <a:avLst/>
            </a:prstGeom>
          </p:spPr>
          <p:txBody>
            <a:bodyPr wrap="none">
              <a:spAutoFit/>
            </a:bodyPr>
            <a:lstStyle/>
            <a:p>
              <a:r>
                <a:rPr lang="en-US" sz="1100" dirty="0"/>
                <a:t> Irina </a:t>
              </a:r>
              <a:r>
                <a:rPr lang="en-US" sz="1100" dirty="0" err="1"/>
                <a:t>Krivoruchko</a:t>
              </a:r>
              <a:endParaRPr lang="en-US" sz="1100" dirty="0"/>
            </a:p>
          </p:txBody>
        </p:sp>
      </p:grpSp>
      <p:grpSp>
        <p:nvGrpSpPr>
          <p:cNvPr id="82" name="Group 81"/>
          <p:cNvGrpSpPr/>
          <p:nvPr/>
        </p:nvGrpSpPr>
        <p:grpSpPr>
          <a:xfrm>
            <a:off x="7422316" y="379042"/>
            <a:ext cx="2636085" cy="3946504"/>
            <a:chOff x="2902326" y="1954922"/>
            <a:chExt cx="2078979" cy="3112456"/>
          </a:xfrm>
        </p:grpSpPr>
        <p:pic>
          <p:nvPicPr>
            <p:cNvPr id="83" name="Picture 2" descr="https://s-media-cache-ak0.pinimg.com/236x/5e/ce/27/5ece271b13b61266cce5ab73c7113114.jpg"/>
            <p:cNvPicPr>
              <a:picLocks noChangeAspect="1" noChangeArrowheads="1"/>
            </p:cNvPicPr>
            <p:nvPr/>
          </p:nvPicPr>
          <p:blipFill>
            <a:blip r:embed="rId3" cstate="print"/>
            <a:srcRect/>
            <a:stretch>
              <a:fillRect/>
            </a:stretch>
          </p:blipFill>
          <p:spPr bwMode="auto">
            <a:xfrm>
              <a:off x="2917581" y="1954922"/>
              <a:ext cx="2063724" cy="2894460"/>
            </a:xfrm>
            <a:prstGeom prst="rect">
              <a:avLst/>
            </a:prstGeom>
            <a:noFill/>
          </p:spPr>
        </p:pic>
        <p:sp>
          <p:nvSpPr>
            <p:cNvPr id="84" name="Rectangle 83"/>
            <p:cNvSpPr/>
            <p:nvPr/>
          </p:nvSpPr>
          <p:spPr>
            <a:xfrm>
              <a:off x="2902326" y="4790379"/>
              <a:ext cx="1078372" cy="276999"/>
            </a:xfrm>
            <a:prstGeom prst="rect">
              <a:avLst/>
            </a:prstGeom>
          </p:spPr>
          <p:txBody>
            <a:bodyPr wrap="none">
              <a:spAutoFit/>
            </a:bodyPr>
            <a:lstStyle/>
            <a:p>
              <a:r>
                <a:rPr lang="en-US" sz="1200" dirty="0"/>
                <a:t>Anna </a:t>
              </a:r>
              <a:r>
                <a:rPr lang="en-US" sz="1200" dirty="0" err="1"/>
                <a:t>Gilhespy</a:t>
              </a:r>
              <a:endParaRPr lang="en-US" sz="12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
            <a:ext cx="11887200" cy="646331"/>
          </a:xfrm>
          <a:prstGeom prst="rect">
            <a:avLst/>
          </a:prstGeom>
          <a:noFill/>
        </p:spPr>
        <p:txBody>
          <a:bodyPr wrap="square" rtlCol="0">
            <a:spAutoFit/>
          </a:bodyPr>
          <a:lstStyle/>
          <a:p>
            <a:pPr algn="ctr"/>
            <a:r>
              <a:rPr lang="en-US" sz="3600" b="1" dirty="0">
                <a:solidFill>
                  <a:schemeClr val="accent2">
                    <a:lumMod val="50000"/>
                  </a:schemeClr>
                </a:solidFill>
              </a:rPr>
              <a:t>Trait</a:t>
            </a:r>
          </a:p>
        </p:txBody>
      </p:sp>
      <p:sp>
        <p:nvSpPr>
          <p:cNvPr id="5" name="TextBox 4"/>
          <p:cNvSpPr txBox="1"/>
          <p:nvPr/>
        </p:nvSpPr>
        <p:spPr>
          <a:xfrm>
            <a:off x="0" y="1066800"/>
            <a:ext cx="5080000" cy="1200329"/>
          </a:xfrm>
          <a:prstGeom prst="rect">
            <a:avLst/>
          </a:prstGeom>
          <a:noFill/>
        </p:spPr>
        <p:txBody>
          <a:bodyPr wrap="square" rtlCol="0">
            <a:spAutoFit/>
          </a:bodyPr>
          <a:lstStyle/>
          <a:p>
            <a:pPr algn="ctr"/>
            <a:r>
              <a:rPr lang="en-US" sz="3600" dirty="0">
                <a:solidFill>
                  <a:schemeClr val="accent2">
                    <a:lumMod val="50000"/>
                  </a:schemeClr>
                </a:solidFill>
              </a:rPr>
              <a:t>Love and forgiveness</a:t>
            </a:r>
          </a:p>
          <a:p>
            <a:pPr algn="ctr"/>
            <a:endParaRPr lang="en-US" sz="3600" dirty="0">
              <a:solidFill>
                <a:schemeClr val="accent2">
                  <a:lumMod val="50000"/>
                </a:schemeClr>
              </a:solidFill>
            </a:endParaRPr>
          </a:p>
        </p:txBody>
      </p:sp>
      <p:sp>
        <p:nvSpPr>
          <p:cNvPr id="6" name="TextBox 5"/>
          <p:cNvSpPr txBox="1"/>
          <p:nvPr/>
        </p:nvSpPr>
        <p:spPr>
          <a:xfrm>
            <a:off x="6079787" y="5097295"/>
            <a:ext cx="5402094" cy="1200329"/>
          </a:xfrm>
          <a:prstGeom prst="rect">
            <a:avLst/>
          </a:prstGeom>
          <a:noFill/>
        </p:spPr>
        <p:txBody>
          <a:bodyPr wrap="square" rtlCol="0">
            <a:spAutoFit/>
          </a:bodyPr>
          <a:lstStyle/>
          <a:p>
            <a:pPr algn="ctr"/>
            <a:r>
              <a:rPr lang="en-US" sz="3600" dirty="0">
                <a:solidFill>
                  <a:schemeClr val="accent2">
                    <a:lumMod val="50000"/>
                  </a:schemeClr>
                </a:solidFill>
              </a:rPr>
              <a:t>Children forget anger and are soon friends again</a:t>
            </a:r>
          </a:p>
        </p:txBody>
      </p:sp>
      <p:pic>
        <p:nvPicPr>
          <p:cNvPr id="30724" name="Picture 4" descr="https://img1.etsystatic.com/006/1/6058176/il_340x270.359682679_98do.jpg"/>
          <p:cNvPicPr>
            <a:picLocks noChangeAspect="1" noChangeArrowheads="1"/>
          </p:cNvPicPr>
          <p:nvPr/>
        </p:nvPicPr>
        <p:blipFill>
          <a:blip r:embed="rId2" cstate="print"/>
          <a:srcRect/>
          <a:stretch>
            <a:fillRect/>
          </a:stretch>
        </p:blipFill>
        <p:spPr bwMode="auto">
          <a:xfrm>
            <a:off x="4805396" y="1101151"/>
            <a:ext cx="4863898" cy="386250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
            <a:ext cx="11887200" cy="646331"/>
          </a:xfrm>
          <a:prstGeom prst="rect">
            <a:avLst/>
          </a:prstGeom>
          <a:noFill/>
        </p:spPr>
        <p:txBody>
          <a:bodyPr wrap="square" rtlCol="0">
            <a:spAutoFit/>
          </a:bodyPr>
          <a:lstStyle/>
          <a:p>
            <a:pPr algn="ctr"/>
            <a:r>
              <a:rPr lang="en-US" sz="3600" b="1" dirty="0">
                <a:solidFill>
                  <a:schemeClr val="accent2">
                    <a:lumMod val="50000"/>
                  </a:schemeClr>
                </a:solidFill>
              </a:rPr>
              <a:t>Trait</a:t>
            </a:r>
          </a:p>
        </p:txBody>
      </p:sp>
      <p:sp>
        <p:nvSpPr>
          <p:cNvPr id="5" name="TextBox 4"/>
          <p:cNvSpPr txBox="1"/>
          <p:nvPr/>
        </p:nvSpPr>
        <p:spPr>
          <a:xfrm>
            <a:off x="0" y="838201"/>
            <a:ext cx="5080000" cy="646331"/>
          </a:xfrm>
          <a:prstGeom prst="rect">
            <a:avLst/>
          </a:prstGeom>
          <a:noFill/>
        </p:spPr>
        <p:txBody>
          <a:bodyPr wrap="square" rtlCol="0">
            <a:spAutoFit/>
          </a:bodyPr>
          <a:lstStyle/>
          <a:p>
            <a:pPr algn="ctr"/>
            <a:r>
              <a:rPr lang="en-US" sz="3600" dirty="0">
                <a:solidFill>
                  <a:schemeClr val="accent2">
                    <a:lumMod val="50000"/>
                  </a:schemeClr>
                </a:solidFill>
              </a:rPr>
              <a:t>Dependence on parents</a:t>
            </a:r>
          </a:p>
        </p:txBody>
      </p:sp>
      <p:sp>
        <p:nvSpPr>
          <p:cNvPr id="6" name="TextBox 5"/>
          <p:cNvSpPr txBox="1"/>
          <p:nvPr/>
        </p:nvSpPr>
        <p:spPr>
          <a:xfrm>
            <a:off x="6197600" y="4876800"/>
            <a:ext cx="5588000" cy="1200329"/>
          </a:xfrm>
          <a:prstGeom prst="rect">
            <a:avLst/>
          </a:prstGeom>
          <a:noFill/>
        </p:spPr>
        <p:txBody>
          <a:bodyPr wrap="square" rtlCol="0">
            <a:spAutoFit/>
          </a:bodyPr>
          <a:lstStyle/>
          <a:p>
            <a:pPr algn="ctr"/>
            <a:r>
              <a:rPr lang="en-US" sz="3600" dirty="0">
                <a:solidFill>
                  <a:schemeClr val="accent2">
                    <a:lumMod val="50000"/>
                  </a:schemeClr>
                </a:solidFill>
              </a:rPr>
              <a:t>Children trust their parents and their Heavenly Father</a:t>
            </a:r>
          </a:p>
        </p:txBody>
      </p:sp>
      <p:pic>
        <p:nvPicPr>
          <p:cNvPr id="29698" name="Picture 2" descr="https://s-media-cache-ak0.pinimg.com/236x/33/73/9f/33739f6ea7e133e4ca70cfb12e2ab615.jpg"/>
          <p:cNvPicPr>
            <a:picLocks noChangeAspect="1" noChangeArrowheads="1"/>
          </p:cNvPicPr>
          <p:nvPr/>
        </p:nvPicPr>
        <p:blipFill>
          <a:blip r:embed="rId2" cstate="print"/>
          <a:srcRect l="2257" r="251" b="5229"/>
          <a:stretch>
            <a:fillRect/>
          </a:stretch>
        </p:blipFill>
        <p:spPr bwMode="auto">
          <a:xfrm>
            <a:off x="1507787" y="1926549"/>
            <a:ext cx="3784060" cy="3725221"/>
          </a:xfrm>
          <a:prstGeom prst="rect">
            <a:avLst/>
          </a:prstGeom>
          <a:noFill/>
        </p:spPr>
      </p:pic>
      <p:pic>
        <p:nvPicPr>
          <p:cNvPr id="29700" name="Picture 4" descr="https://s-media-cache-ak0.pinimg.com/564x/2a/bc/fe/2abcfe263d9e3f3a27b12b2cfe831954.jpg"/>
          <p:cNvPicPr>
            <a:picLocks noChangeAspect="1" noChangeArrowheads="1"/>
          </p:cNvPicPr>
          <p:nvPr/>
        </p:nvPicPr>
        <p:blipFill>
          <a:blip r:embed="rId3" cstate="print"/>
          <a:srcRect/>
          <a:stretch>
            <a:fillRect/>
          </a:stretch>
        </p:blipFill>
        <p:spPr bwMode="auto">
          <a:xfrm>
            <a:off x="7270716" y="379378"/>
            <a:ext cx="3305614" cy="42023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8F6A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
            <a:ext cx="11887200" cy="646331"/>
          </a:xfrm>
          <a:prstGeom prst="rect">
            <a:avLst/>
          </a:prstGeom>
          <a:noFill/>
        </p:spPr>
        <p:txBody>
          <a:bodyPr wrap="square" rtlCol="0">
            <a:spAutoFit/>
          </a:bodyPr>
          <a:lstStyle/>
          <a:p>
            <a:pPr algn="ctr"/>
            <a:r>
              <a:rPr lang="en-US" sz="3600" b="1" dirty="0">
                <a:solidFill>
                  <a:schemeClr val="accent2">
                    <a:lumMod val="50000"/>
                  </a:schemeClr>
                </a:solidFill>
              </a:rPr>
              <a:t>Trait</a:t>
            </a:r>
          </a:p>
        </p:txBody>
      </p:sp>
      <p:sp>
        <p:nvSpPr>
          <p:cNvPr id="5" name="TextBox 4"/>
          <p:cNvSpPr txBox="1"/>
          <p:nvPr/>
        </p:nvSpPr>
        <p:spPr>
          <a:xfrm>
            <a:off x="0" y="838201"/>
            <a:ext cx="5080000" cy="646331"/>
          </a:xfrm>
          <a:prstGeom prst="rect">
            <a:avLst/>
          </a:prstGeom>
          <a:noFill/>
        </p:spPr>
        <p:txBody>
          <a:bodyPr wrap="square" rtlCol="0">
            <a:spAutoFit/>
          </a:bodyPr>
          <a:lstStyle/>
          <a:p>
            <a:r>
              <a:rPr lang="en-US" sz="3600" dirty="0">
                <a:solidFill>
                  <a:schemeClr val="accent2">
                    <a:lumMod val="50000"/>
                  </a:schemeClr>
                </a:solidFill>
              </a:rPr>
              <a:t>Lack of prejudice</a:t>
            </a:r>
          </a:p>
        </p:txBody>
      </p:sp>
      <p:sp>
        <p:nvSpPr>
          <p:cNvPr id="6" name="TextBox 5"/>
          <p:cNvSpPr txBox="1"/>
          <p:nvPr/>
        </p:nvSpPr>
        <p:spPr>
          <a:xfrm>
            <a:off x="1648178" y="5228617"/>
            <a:ext cx="9178827" cy="1200329"/>
          </a:xfrm>
          <a:prstGeom prst="rect">
            <a:avLst/>
          </a:prstGeom>
          <a:noFill/>
        </p:spPr>
        <p:txBody>
          <a:bodyPr wrap="square" rtlCol="0">
            <a:spAutoFit/>
          </a:bodyPr>
          <a:lstStyle/>
          <a:p>
            <a:pPr algn="ctr"/>
            <a:r>
              <a:rPr lang="en-US" sz="3600" dirty="0">
                <a:solidFill>
                  <a:schemeClr val="accent2">
                    <a:lumMod val="50000"/>
                  </a:schemeClr>
                </a:solidFill>
              </a:rPr>
              <a:t>Children more easily accept differences such as race and physical disabilities</a:t>
            </a:r>
          </a:p>
        </p:txBody>
      </p:sp>
      <p:pic>
        <p:nvPicPr>
          <p:cNvPr id="28676" name="Picture 4" descr="http://4.bp.blogspot.com/_fkfWqlg18KA/TUjZvedzfpI/AAAAAAAAAOA/iFQCzHeN9Wo/s1600/Perske+80-+Border.jpg"/>
          <p:cNvPicPr>
            <a:picLocks noChangeAspect="1" noChangeArrowheads="1"/>
          </p:cNvPicPr>
          <p:nvPr/>
        </p:nvPicPr>
        <p:blipFill>
          <a:blip r:embed="rId2" cstate="print"/>
          <a:srcRect l="3742" t="10289" r="848" b="15005"/>
          <a:stretch>
            <a:fillRect/>
          </a:stretch>
        </p:blipFill>
        <p:spPr bwMode="auto">
          <a:xfrm>
            <a:off x="4684889" y="830335"/>
            <a:ext cx="4842333" cy="403459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2485</Words>
  <Application>Microsoft Office PowerPoint</Application>
  <PresentationFormat>Widescreen</PresentationFormat>
  <Paragraphs>148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Imprint MT Shadow</vt:lpstr>
      <vt:lpstr>Arial Rounded MT Bold</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27</cp:revision>
  <dcterms:created xsi:type="dcterms:W3CDTF">2016-05-16T13:36:31Z</dcterms:created>
  <dcterms:modified xsi:type="dcterms:W3CDTF">2020-08-20T14:26:27Z</dcterms:modified>
</cp:coreProperties>
</file>