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5" r:id="rId3"/>
    <p:sldId id="286" r:id="rId4"/>
    <p:sldId id="291" r:id="rId5"/>
    <p:sldId id="287" r:id="rId6"/>
    <p:sldId id="288" r:id="rId7"/>
    <p:sldId id="289" r:id="rId8"/>
    <p:sldId id="290" r:id="rId9"/>
    <p:sldId id="293" r:id="rId10"/>
    <p:sldId id="294" r:id="rId11"/>
    <p:sldId id="271" r:id="rId12"/>
    <p:sldId id="272" r:id="rId13"/>
    <p:sldId id="292" r:id="rId14"/>
    <p:sldId id="297" r:id="rId15"/>
    <p:sldId id="298" r:id="rId16"/>
    <p:sldId id="299" r:id="rId17"/>
    <p:sldId id="301" r:id="rId18"/>
    <p:sldId id="273" r:id="rId19"/>
    <p:sldId id="274" r:id="rId20"/>
    <p:sldId id="275" r:id="rId21"/>
    <p:sldId id="277" r:id="rId22"/>
    <p:sldId id="278" r:id="rId23"/>
    <p:sldId id="279" r:id="rId24"/>
    <p:sldId id="280" r:id="rId25"/>
    <p:sldId id="281" r:id="rId26"/>
    <p:sldId id="284" r:id="rId27"/>
    <p:sldId id="302" r:id="rId28"/>
    <p:sldId id="300" r:id="rId29"/>
    <p:sldId id="305" r:id="rId30"/>
    <p:sldId id="306" r:id="rId31"/>
    <p:sldId id="258" r:id="rId32"/>
    <p:sldId id="269" r:id="rId33"/>
    <p:sldId id="307" r:id="rId34"/>
    <p:sldId id="267" r:id="rId35"/>
    <p:sldId id="295" r:id="rId36"/>
    <p:sldId id="268" r:id="rId37"/>
    <p:sldId id="296" r:id="rId38"/>
    <p:sldId id="304" r:id="rId39"/>
  </p:sldIdLst>
  <p:sldSz cx="12192000" cy="6858000"/>
  <p:notesSz cx="6858000" cy="9144000"/>
  <p:embeddedFontLst>
    <p:embeddedFont>
      <p:font typeface="Baskerville Old Face" panose="02020602080505020303" pitchFamily="18" charset="0"/>
      <p:regular r:id="rId40"/>
    </p:embeddedFont>
    <p:embeddedFont>
      <p:font typeface="Bradley Hand ITC" panose="03070402050302030203" pitchFamily="66"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Eras Demi ITC" panose="020B0805030504020804" pitchFamily="34" charset="0"/>
      <p:regular r:id="rId48"/>
    </p:embeddedFont>
    <p:embeddedFont>
      <p:font typeface="Narkisim" panose="020E0502050101010101" pitchFamily="34" charset="-79"/>
      <p:regular r:id="rId49"/>
    </p:embeddedFont>
    <p:embeddedFont>
      <p:font typeface="Open Sans" panose="020B0606030504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38" d="100"/>
          <a:sy n="38" d="100"/>
        </p:scale>
        <p:origin x="60"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1A5C1-D73E-496E-9A2A-D134206B8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23-24</a:t>
            </a:r>
          </a:p>
        </p:txBody>
      </p:sp>
      <p:sp>
        <p:nvSpPr>
          <p:cNvPr id="6" name="TextBox 5"/>
          <p:cNvSpPr txBox="1"/>
          <p:nvPr/>
        </p:nvSpPr>
        <p:spPr>
          <a:xfrm>
            <a:off x="0" y="317100"/>
            <a:ext cx="12192000" cy="1938992"/>
          </a:xfrm>
          <a:prstGeom prst="rect">
            <a:avLst/>
          </a:prstGeom>
          <a:noFill/>
        </p:spPr>
        <p:txBody>
          <a:bodyPr wrap="square" rtlCol="0">
            <a:spAutoFit/>
          </a:bodyPr>
          <a:lstStyle/>
          <a:p>
            <a:pPr algn="ctr"/>
            <a:r>
              <a:rPr lang="en-US" sz="6000" dirty="0">
                <a:solidFill>
                  <a:schemeClr val="bg1"/>
                </a:solidFill>
                <a:latin typeface="Baskerville Old Face" pitchFamily="18" charset="0"/>
              </a:rPr>
              <a:t>Jesus’ Last Week</a:t>
            </a:r>
          </a:p>
          <a:p>
            <a:pPr algn="ctr"/>
            <a:r>
              <a:rPr lang="en-US" sz="6000" dirty="0">
                <a:solidFill>
                  <a:schemeClr val="bg1"/>
                </a:solidFill>
                <a:latin typeface="Baskerville Old Face" pitchFamily="18" charset="0"/>
              </a:rPr>
              <a:t>  Matthew 21-22:1-14</a:t>
            </a:r>
          </a:p>
        </p:txBody>
      </p:sp>
      <p:sp>
        <p:nvSpPr>
          <p:cNvPr id="14" name="TextBox 13"/>
          <p:cNvSpPr txBox="1"/>
          <p:nvPr/>
        </p:nvSpPr>
        <p:spPr>
          <a:xfrm>
            <a:off x="4646917" y="3727898"/>
            <a:ext cx="3556001" cy="2031325"/>
          </a:xfrm>
          <a:prstGeom prst="rect">
            <a:avLst/>
          </a:prstGeom>
          <a:noFill/>
        </p:spPr>
        <p:txBody>
          <a:bodyPr wrap="square" rtlCol="0">
            <a:spAutoFit/>
          </a:bodyPr>
          <a:lstStyle/>
          <a:p>
            <a:r>
              <a:rPr lang="en-US" dirty="0">
                <a:solidFill>
                  <a:schemeClr val="bg1"/>
                </a:solidFill>
              </a:rPr>
              <a:t>Including:</a:t>
            </a:r>
          </a:p>
          <a:p>
            <a:r>
              <a:rPr lang="en-US" dirty="0">
                <a:solidFill>
                  <a:schemeClr val="bg1"/>
                </a:solidFill>
              </a:rPr>
              <a:t>The Triumphal Entry</a:t>
            </a:r>
          </a:p>
          <a:p>
            <a:r>
              <a:rPr lang="en-US" dirty="0">
                <a:solidFill>
                  <a:schemeClr val="bg1"/>
                </a:solidFill>
              </a:rPr>
              <a:t>Cleansing the Temple</a:t>
            </a:r>
          </a:p>
          <a:p>
            <a:r>
              <a:rPr lang="en-US" dirty="0">
                <a:solidFill>
                  <a:schemeClr val="bg1"/>
                </a:solidFill>
              </a:rPr>
              <a:t>Cursing a Fig Tree</a:t>
            </a:r>
          </a:p>
          <a:p>
            <a:r>
              <a:rPr lang="en-US" dirty="0">
                <a:solidFill>
                  <a:schemeClr val="bg1"/>
                </a:solidFill>
              </a:rPr>
              <a:t>Parable of Two Sons</a:t>
            </a:r>
          </a:p>
          <a:p>
            <a:r>
              <a:rPr lang="en-US" dirty="0">
                <a:solidFill>
                  <a:schemeClr val="bg1"/>
                </a:solidFill>
              </a:rPr>
              <a:t>Parable of Wicked Husbandman</a:t>
            </a:r>
          </a:p>
          <a:p>
            <a:r>
              <a:rPr lang="en-US" dirty="0">
                <a:solidFill>
                  <a:schemeClr val="bg1"/>
                </a:solidFill>
              </a:rPr>
              <a:t>Parable of King’s Wedding</a:t>
            </a:r>
          </a:p>
        </p:txBody>
      </p:sp>
      <p:grpSp>
        <p:nvGrpSpPr>
          <p:cNvPr id="118" name="Group 117"/>
          <p:cNvGrpSpPr/>
          <p:nvPr/>
        </p:nvGrpSpPr>
        <p:grpSpPr>
          <a:xfrm>
            <a:off x="8365067" y="2504329"/>
            <a:ext cx="3306896" cy="3964205"/>
            <a:chOff x="6673769" y="1674595"/>
            <a:chExt cx="3870053" cy="4771361"/>
          </a:xfrm>
        </p:grpSpPr>
        <p:grpSp>
          <p:nvGrpSpPr>
            <p:cNvPr id="15" name="Group 14"/>
            <p:cNvGrpSpPr/>
            <p:nvPr/>
          </p:nvGrpSpPr>
          <p:grpSpPr>
            <a:xfrm>
              <a:off x="6673769" y="1674595"/>
              <a:ext cx="3870053" cy="4540771"/>
              <a:chOff x="3429000" y="1477780"/>
              <a:chExt cx="2819400" cy="4542020"/>
            </a:xfrm>
          </p:grpSpPr>
          <p:grpSp>
            <p:nvGrpSpPr>
              <p:cNvPr id="16" name="Group 120"/>
              <p:cNvGrpSpPr/>
              <p:nvPr/>
            </p:nvGrpSpPr>
            <p:grpSpPr>
              <a:xfrm>
                <a:off x="3595141" y="1477780"/>
                <a:ext cx="2494613" cy="343525"/>
                <a:chOff x="3505200" y="1371600"/>
                <a:chExt cx="2494613" cy="343525"/>
              </a:xfrm>
            </p:grpSpPr>
            <p:sp>
              <p:nvSpPr>
                <p:cNvPr id="48" name="Rounded Rectangle 4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6200000">
                <a:off x="3086100" y="3390900"/>
                <a:ext cx="3581400" cy="1676400"/>
              </a:xfrm>
              <a:prstGeom prst="flowChartDelay">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75"/>
              <p:cNvGrpSpPr/>
              <p:nvPr/>
            </p:nvGrpSpPr>
            <p:grpSpPr>
              <a:xfrm>
                <a:off x="3429000" y="1752600"/>
                <a:ext cx="1981200" cy="536289"/>
                <a:chOff x="4800600" y="1267918"/>
                <a:chExt cx="5502838" cy="1399082"/>
              </a:xfrm>
            </p:grpSpPr>
            <p:grpSp>
              <p:nvGrpSpPr>
                <p:cNvPr id="29" name="Group 250"/>
                <p:cNvGrpSpPr/>
                <p:nvPr/>
              </p:nvGrpSpPr>
              <p:grpSpPr>
                <a:xfrm>
                  <a:off x="4800600" y="1295400"/>
                  <a:ext cx="2362200" cy="1371600"/>
                  <a:chOff x="4800600" y="1295400"/>
                  <a:chExt cx="2362200" cy="1371600"/>
                </a:xfrm>
              </p:grpSpPr>
              <p:sp>
                <p:nvSpPr>
                  <p:cNvPr id="42" name="Trapezoid 4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qual 4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51"/>
                <p:cNvGrpSpPr/>
                <p:nvPr/>
              </p:nvGrpSpPr>
              <p:grpSpPr>
                <a:xfrm>
                  <a:off x="6877987" y="1267918"/>
                  <a:ext cx="2362200" cy="1371600"/>
                  <a:chOff x="4800600" y="1295400"/>
                  <a:chExt cx="2362200" cy="1371600"/>
                </a:xfrm>
              </p:grpSpPr>
              <p:sp>
                <p:nvSpPr>
                  <p:cNvPr id="36" name="Trapezoid 3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qual 3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58"/>
                <p:cNvGrpSpPr/>
                <p:nvPr/>
              </p:nvGrpSpPr>
              <p:grpSpPr>
                <a:xfrm>
                  <a:off x="8979108" y="1270416"/>
                  <a:ext cx="1324330" cy="1295400"/>
                  <a:chOff x="4800600" y="1295400"/>
                  <a:chExt cx="1324330" cy="1295400"/>
                </a:xfrm>
              </p:grpSpPr>
              <p:sp>
                <p:nvSpPr>
                  <p:cNvPr id="32" name="Trapezoid 3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qual 3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95"/>
              <p:cNvGrpSpPr/>
              <p:nvPr/>
            </p:nvGrpSpPr>
            <p:grpSpPr>
              <a:xfrm>
                <a:off x="5334000" y="1752600"/>
                <a:ext cx="840646" cy="536289"/>
                <a:chOff x="5867400" y="1267918"/>
                <a:chExt cx="2334917" cy="1399082"/>
              </a:xfrm>
            </p:grpSpPr>
            <p:grpSp>
              <p:nvGrpSpPr>
                <p:cNvPr id="21" name="Group 250"/>
                <p:cNvGrpSpPr/>
                <p:nvPr/>
              </p:nvGrpSpPr>
              <p:grpSpPr>
                <a:xfrm>
                  <a:off x="5867400" y="1295400"/>
                  <a:ext cx="1295400" cy="1371600"/>
                  <a:chOff x="5867400" y="1295400"/>
                  <a:chExt cx="1295400" cy="1371600"/>
                </a:xfrm>
              </p:grpSpPr>
              <p:sp>
                <p:nvSpPr>
                  <p:cNvPr id="27" name="Quad Arrow 2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51"/>
                <p:cNvGrpSpPr/>
                <p:nvPr/>
              </p:nvGrpSpPr>
              <p:grpSpPr>
                <a:xfrm>
                  <a:off x="6877987" y="1267918"/>
                  <a:ext cx="1324330" cy="1295400"/>
                  <a:chOff x="4800600" y="1295400"/>
                  <a:chExt cx="1324330" cy="1295400"/>
                </a:xfrm>
              </p:grpSpPr>
              <p:sp>
                <p:nvSpPr>
                  <p:cNvPr id="23" name="Trapezoid 2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 2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 name="Group 52"/>
            <p:cNvGrpSpPr/>
            <p:nvPr/>
          </p:nvGrpSpPr>
          <p:grpSpPr>
            <a:xfrm>
              <a:off x="7405511" y="1721556"/>
              <a:ext cx="2336800" cy="4724400"/>
              <a:chOff x="4724400" y="1447800"/>
              <a:chExt cx="1783058" cy="4267200"/>
            </a:xfrm>
          </p:grpSpPr>
          <p:grpSp>
            <p:nvGrpSpPr>
              <p:cNvPr id="54" name="Group 49"/>
              <p:cNvGrpSpPr/>
              <p:nvPr/>
            </p:nvGrpSpPr>
            <p:grpSpPr>
              <a:xfrm>
                <a:off x="4724400" y="1447800"/>
                <a:ext cx="1783058" cy="3669792"/>
                <a:chOff x="1586246" y="1066800"/>
                <a:chExt cx="1650842" cy="3733800"/>
              </a:xfrm>
            </p:grpSpPr>
            <p:sp>
              <p:nvSpPr>
                <p:cNvPr id="97" name="Oval 96"/>
                <p:cNvSpPr/>
                <p:nvPr/>
              </p:nvSpPr>
              <p:spPr>
                <a:xfrm rot="19231343">
                  <a:off x="2902857" y="2949569"/>
                  <a:ext cx="334231" cy="4373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976600">
                  <a:off x="1586246" y="2933286"/>
                  <a:ext cx="347668" cy="4938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138027" flipH="1">
                  <a:off x="2501980" y="2049276"/>
                  <a:ext cx="583247" cy="1172928"/>
                </a:xfrm>
                <a:prstGeom prst="trapezoid">
                  <a:avLst>
                    <a:gd name="adj" fmla="val 3741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461973">
                  <a:off x="1739981" y="2049275"/>
                  <a:ext cx="583247" cy="1172928"/>
                </a:xfrm>
                <a:prstGeom prst="trapezoid">
                  <a:avLst>
                    <a:gd name="adj" fmla="val 3741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2064891" y="2101920"/>
                  <a:ext cx="685601" cy="931760"/>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886948" flipH="1">
                  <a:off x="2390016"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713052">
                  <a:off x="1954714"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35"/>
                <p:cNvSpPr/>
                <p:nvPr/>
              </p:nvSpPr>
              <p:spPr>
                <a:xfrm>
                  <a:off x="1771062" y="1983420"/>
                  <a:ext cx="1273259" cy="2619538"/>
                </a:xfrm>
                <a:prstGeom prst="trapezoid">
                  <a:avLst>
                    <a:gd name="adj" fmla="val 3345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057400" y="2971800"/>
                  <a:ext cx="685601" cy="147119"/>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2130186" y="3033678"/>
                  <a:ext cx="97943" cy="68656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61"/>
                <p:cNvSpPr/>
                <p:nvPr/>
              </p:nvSpPr>
              <p:spPr>
                <a:xfrm rot="20563410">
                  <a:off x="2198302" y="2963482"/>
                  <a:ext cx="103527" cy="833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2097539" y="2935599"/>
                  <a:ext cx="130591" cy="14711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122433" y="1185438"/>
                  <a:ext cx="536573" cy="10084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64"/>
                <p:cNvSpPr/>
                <p:nvPr/>
              </p:nvSpPr>
              <p:spPr>
                <a:xfrm>
                  <a:off x="204578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39072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lock Arc 111"/>
                <p:cNvSpPr/>
                <p:nvPr/>
              </p:nvSpPr>
              <p:spPr>
                <a:xfrm rot="10800000">
                  <a:off x="2122433" y="1145564"/>
                  <a:ext cx="574900" cy="1023943"/>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21435521">
                  <a:off x="2239899" y="1849009"/>
                  <a:ext cx="301640" cy="172112"/>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loud 113"/>
                <p:cNvSpPr/>
                <p:nvPr/>
              </p:nvSpPr>
              <p:spPr>
                <a:xfrm rot="21271638">
                  <a:off x="2548370" y="1114859"/>
                  <a:ext cx="360984" cy="126159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69"/>
                <p:cNvSpPr/>
                <p:nvPr/>
              </p:nvSpPr>
              <p:spPr>
                <a:xfrm rot="273561">
                  <a:off x="1905000" y="1177837"/>
                  <a:ext cx="328513" cy="120820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70"/>
                <p:cNvSpPr/>
                <p:nvPr/>
              </p:nvSpPr>
              <p:spPr>
                <a:xfrm>
                  <a:off x="2077718"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48"/>
                <p:cNvSpPr/>
                <p:nvPr/>
              </p:nvSpPr>
              <p:spPr>
                <a:xfrm>
                  <a:off x="2524864"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9"/>
              <p:cNvGrpSpPr/>
              <p:nvPr/>
            </p:nvGrpSpPr>
            <p:grpSpPr>
              <a:xfrm>
                <a:off x="4724400" y="2819400"/>
                <a:ext cx="1671208" cy="2895600"/>
                <a:chOff x="2958668" y="533400"/>
                <a:chExt cx="3518332" cy="6096000"/>
              </a:xfrm>
            </p:grpSpPr>
            <p:grpSp>
              <p:nvGrpSpPr>
                <p:cNvPr id="56" name="Group 48"/>
                <p:cNvGrpSpPr/>
                <p:nvPr/>
              </p:nvGrpSpPr>
              <p:grpSpPr>
                <a:xfrm rot="817137">
                  <a:off x="2958668" y="3559059"/>
                  <a:ext cx="685800" cy="1912047"/>
                  <a:chOff x="7031746" y="2362200"/>
                  <a:chExt cx="685800" cy="1912047"/>
                </a:xfrm>
              </p:grpSpPr>
              <p:sp>
                <p:nvSpPr>
                  <p:cNvPr id="95" name="Round Same Side Corner Rectangle 47"/>
                  <p:cNvSpPr/>
                  <p:nvPr/>
                </p:nvSpPr>
                <p:spPr>
                  <a:xfrm>
                    <a:off x="7162800" y="2362200"/>
                    <a:ext cx="381000" cy="1371600"/>
                  </a:xfrm>
                  <a:prstGeom prst="round2Same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46"/>
                  <p:cNvSpPr/>
                  <p:nvPr/>
                </p:nvSpPr>
                <p:spPr>
                  <a:xfrm rot="19248934">
                    <a:off x="7031746" y="3480162"/>
                    <a:ext cx="685800" cy="794085"/>
                  </a:xfrm>
                  <a:prstGeom prst="round2DiagRect">
                    <a:avLst>
                      <a:gd name="adj1" fmla="val 50000"/>
                      <a:gd name="adj2"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08"/>
                <p:cNvGrpSpPr/>
                <p:nvPr/>
              </p:nvGrpSpPr>
              <p:grpSpPr>
                <a:xfrm>
                  <a:off x="5181600" y="4419600"/>
                  <a:ext cx="1066800" cy="2057400"/>
                  <a:chOff x="6248400" y="990600"/>
                  <a:chExt cx="1066800" cy="2057400"/>
                </a:xfrm>
              </p:grpSpPr>
              <p:sp>
                <p:nvSpPr>
                  <p:cNvPr id="93" name="Trapezoid 44"/>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9"/>
                <p:cNvGrpSpPr/>
                <p:nvPr/>
              </p:nvGrpSpPr>
              <p:grpSpPr>
                <a:xfrm>
                  <a:off x="4038600" y="4419600"/>
                  <a:ext cx="1066800" cy="2057400"/>
                  <a:chOff x="6248400" y="990600"/>
                  <a:chExt cx="1066800" cy="2057400"/>
                </a:xfrm>
              </p:grpSpPr>
              <p:sp>
                <p:nvSpPr>
                  <p:cNvPr id="91" name="Trapezoid 40"/>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41"/>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2"/>
                <p:cNvSpPr/>
                <p:nvPr/>
              </p:nvSpPr>
              <p:spPr>
                <a:xfrm>
                  <a:off x="3200400" y="2438399"/>
                  <a:ext cx="3276600" cy="3036849"/>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1"/>
                <p:cNvGrpSpPr/>
                <p:nvPr/>
              </p:nvGrpSpPr>
              <p:grpSpPr>
                <a:xfrm>
                  <a:off x="3657600" y="533400"/>
                  <a:ext cx="2177158" cy="3581400"/>
                  <a:chOff x="5923022" y="533400"/>
                  <a:chExt cx="2177158" cy="3581400"/>
                </a:xfrm>
              </p:grpSpPr>
              <p:sp>
                <p:nvSpPr>
                  <p:cNvPr id="67" name="Round Diagonal Corner Rectangle 66"/>
                  <p:cNvSpPr/>
                  <p:nvPr/>
                </p:nvSpPr>
                <p:spPr>
                  <a:xfrm rot="20854164">
                    <a:off x="7294622" y="841616"/>
                    <a:ext cx="805558" cy="604532"/>
                  </a:xfrm>
                  <a:prstGeom prst="round2DiagRect">
                    <a:avLst>
                      <a:gd name="adj1" fmla="val 50000"/>
                      <a:gd name="adj2" fmla="val 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3262727" flipH="1">
                    <a:off x="7500153" y="848686"/>
                    <a:ext cx="352603" cy="6361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745836" flipH="1">
                    <a:off x="5923022" y="917815"/>
                    <a:ext cx="805558" cy="604532"/>
                  </a:xfrm>
                  <a:prstGeom prst="round2DiagRect">
                    <a:avLst>
                      <a:gd name="adj1" fmla="val 50000"/>
                      <a:gd name="adj2" fmla="val 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337273">
                    <a:off x="6204753" y="924886"/>
                    <a:ext cx="352603" cy="6361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6"/>
                  <p:cNvSpPr/>
                  <p:nvPr/>
                </p:nvSpPr>
                <p:spPr>
                  <a:xfrm>
                    <a:off x="6553200" y="2895600"/>
                    <a:ext cx="1016000" cy="1219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
                  <p:cNvSpPr/>
                  <p:nvPr/>
                </p:nvSpPr>
                <p:spPr>
                  <a:xfrm>
                    <a:off x="6172200" y="1066800"/>
                    <a:ext cx="1694329" cy="2057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4"/>
                  <p:cNvSpPr/>
                  <p:nvPr/>
                </p:nvSpPr>
                <p:spPr>
                  <a:xfrm>
                    <a:off x="6324600" y="2514600"/>
                    <a:ext cx="1447800" cy="14478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5"/>
                  <p:cNvSpPr/>
                  <p:nvPr/>
                </p:nvSpPr>
                <p:spPr>
                  <a:xfrm>
                    <a:off x="6477000" y="2286000"/>
                    <a:ext cx="1143000" cy="1143000"/>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5"/>
                  <p:cNvGrpSpPr/>
                  <p:nvPr/>
                </p:nvGrpSpPr>
                <p:grpSpPr>
                  <a:xfrm>
                    <a:off x="6477000" y="1600200"/>
                    <a:ext cx="1066800" cy="762000"/>
                    <a:chOff x="3810000" y="914400"/>
                    <a:chExt cx="3962400" cy="1828800"/>
                  </a:xfrm>
                </p:grpSpPr>
                <p:grpSp>
                  <p:nvGrpSpPr>
                    <p:cNvPr id="83" name="Group 56"/>
                    <p:cNvGrpSpPr/>
                    <p:nvPr/>
                  </p:nvGrpSpPr>
                  <p:grpSpPr>
                    <a:xfrm>
                      <a:off x="3810000" y="914400"/>
                      <a:ext cx="1676400" cy="1752600"/>
                      <a:chOff x="5029200" y="1905000"/>
                      <a:chExt cx="1752600" cy="1828800"/>
                    </a:xfrm>
                  </p:grpSpPr>
                  <p:sp>
                    <p:nvSpPr>
                      <p:cNvPr id="88" name="Oval 87"/>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60"/>
                    <p:cNvGrpSpPr/>
                    <p:nvPr/>
                  </p:nvGrpSpPr>
                  <p:grpSpPr>
                    <a:xfrm>
                      <a:off x="6096000" y="990600"/>
                      <a:ext cx="1676400" cy="1752600"/>
                      <a:chOff x="5029200" y="1905000"/>
                      <a:chExt cx="1752600" cy="1828800"/>
                    </a:xfrm>
                  </p:grpSpPr>
                  <p:sp>
                    <p:nvSpPr>
                      <p:cNvPr id="85" name="Oval 8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p:cNvSpPr/>
                  <p:nvPr/>
                </p:nvSpPr>
                <p:spPr>
                  <a:xfrm rot="19809659">
                    <a:off x="6776589" y="3285373"/>
                    <a:ext cx="197328" cy="43919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790341" flipH="1">
                    <a:off x="7213802" y="3302863"/>
                    <a:ext cx="197328" cy="43919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30"/>
                  <p:cNvGrpSpPr/>
                  <p:nvPr/>
                </p:nvGrpSpPr>
                <p:grpSpPr>
                  <a:xfrm>
                    <a:off x="6781800" y="533400"/>
                    <a:ext cx="381000" cy="762000"/>
                    <a:chOff x="3810000" y="914400"/>
                    <a:chExt cx="1524000" cy="2286000"/>
                  </a:xfrm>
                </p:grpSpPr>
                <p:sp>
                  <p:nvSpPr>
                    <p:cNvPr id="79" name="Moon 78"/>
                    <p:cNvSpPr/>
                    <p:nvPr/>
                  </p:nvSpPr>
                  <p:spPr>
                    <a:xfrm>
                      <a:off x="3810000" y="9144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a:off x="41148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a:off x="44196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a:off x="47244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34"/>
                <p:cNvGrpSpPr/>
                <p:nvPr/>
              </p:nvGrpSpPr>
              <p:grpSpPr>
                <a:xfrm>
                  <a:off x="3733800" y="4572000"/>
                  <a:ext cx="1066800" cy="2057400"/>
                  <a:chOff x="6248400" y="990600"/>
                  <a:chExt cx="1066800" cy="2057400"/>
                </a:xfrm>
              </p:grpSpPr>
              <p:sp>
                <p:nvSpPr>
                  <p:cNvPr id="65" name="Trapezoid 64"/>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36"/>
                <p:cNvGrpSpPr/>
                <p:nvPr/>
              </p:nvGrpSpPr>
              <p:grpSpPr>
                <a:xfrm>
                  <a:off x="4953000" y="4572000"/>
                  <a:ext cx="1066800" cy="2057400"/>
                  <a:chOff x="6248400" y="990600"/>
                  <a:chExt cx="1066800" cy="2057400"/>
                </a:xfrm>
              </p:grpSpPr>
              <p:sp>
                <p:nvSpPr>
                  <p:cNvPr id="63" name="Trapezoid 62"/>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2" name="Group 39"/>
          <p:cNvGrpSpPr/>
          <p:nvPr/>
        </p:nvGrpSpPr>
        <p:grpSpPr>
          <a:xfrm>
            <a:off x="282222" y="1963528"/>
            <a:ext cx="4213195" cy="4577372"/>
            <a:chOff x="3063563" y="1182903"/>
            <a:chExt cx="3329229" cy="5156757"/>
          </a:xfrm>
        </p:grpSpPr>
        <p:grpSp>
          <p:nvGrpSpPr>
            <p:cNvPr id="123" name="Group 24"/>
            <p:cNvGrpSpPr/>
            <p:nvPr/>
          </p:nvGrpSpPr>
          <p:grpSpPr>
            <a:xfrm>
              <a:off x="3063563" y="1182903"/>
              <a:ext cx="3329229" cy="5156757"/>
              <a:chOff x="3063563" y="1182903"/>
              <a:chExt cx="3329229" cy="5156757"/>
            </a:xfrm>
          </p:grpSpPr>
          <p:grpSp>
            <p:nvGrpSpPr>
              <p:cNvPr id="133" name="Group 1"/>
              <p:cNvGrpSpPr/>
              <p:nvPr/>
            </p:nvGrpSpPr>
            <p:grpSpPr>
              <a:xfrm>
                <a:off x="3733800" y="1524000"/>
                <a:ext cx="1639906" cy="4815660"/>
                <a:chOff x="3482985" y="1496025"/>
                <a:chExt cx="1639906" cy="4815660"/>
              </a:xfrm>
            </p:grpSpPr>
            <p:sp>
              <p:nvSpPr>
                <p:cNvPr id="150" name="Double Wave 2"/>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ouble Wave 3"/>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uble Wave 4"/>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uble Wave 5"/>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uble Wave 6"/>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7"/>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ound Diagonal Corner Rectangle 133"/>
              <p:cNvSpPr/>
              <p:nvPr/>
            </p:nvSpPr>
            <p:spPr>
              <a:xfrm rot="5225016">
                <a:off x="3089936" y="2428967"/>
                <a:ext cx="629133" cy="68187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rot="11239603">
                <a:off x="4996730" y="118290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4188031">
                <a:off x="3474674" y="129616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136"/>
              <p:cNvSpPr/>
              <p:nvPr/>
            </p:nvSpPr>
            <p:spPr>
              <a:xfrm rot="2532267">
                <a:off x="3686859" y="2279418"/>
                <a:ext cx="438958"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2"/>
              <p:cNvSpPr/>
              <p:nvPr/>
            </p:nvSpPr>
            <p:spPr>
              <a:xfrm rot="6265837">
                <a:off x="3130982" y="194795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5225016">
                <a:off x="4153430" y="1743910"/>
                <a:ext cx="579529" cy="628117"/>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1370784">
                <a:off x="3473826" y="3342716"/>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7584521">
                <a:off x="3770818" y="2887272"/>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5225016">
                <a:off x="4609017" y="3115872"/>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rot="7559949">
                <a:off x="4312025" y="2580716"/>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536728">
                <a:off x="4158219" y="1258716"/>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5225016">
                <a:off x="5066218" y="2658672"/>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5131315">
                <a:off x="5692130" y="251383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rot="7559949">
                <a:off x="5261624" y="210299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4764557">
                <a:off x="4943189" y="1702598"/>
                <a:ext cx="532883" cy="5775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rot="7854556">
                <a:off x="5294818" y="3192073"/>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39"/>
            <p:cNvGrpSpPr/>
            <p:nvPr/>
          </p:nvGrpSpPr>
          <p:grpSpPr>
            <a:xfrm>
              <a:off x="3505200" y="1752600"/>
              <a:ext cx="2159000" cy="1701800"/>
              <a:chOff x="558800" y="2235200"/>
              <a:chExt cx="2159000" cy="1701800"/>
            </a:xfrm>
          </p:grpSpPr>
          <p:sp>
            <p:nvSpPr>
              <p:cNvPr id="125" name="Oval 124"/>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860238" y="1111896"/>
            <a:ext cx="6274340" cy="5262979"/>
          </a:xfrm>
          <a:prstGeom prst="rect">
            <a:avLst/>
          </a:prstGeom>
          <a:noFill/>
        </p:spPr>
        <p:txBody>
          <a:bodyPr wrap="square" rtlCol="0">
            <a:spAutoFit/>
          </a:bodyPr>
          <a:lstStyle/>
          <a:p>
            <a:r>
              <a:rPr lang="en-US" sz="2400" dirty="0">
                <a:solidFill>
                  <a:schemeClr val="bg1"/>
                </a:solidFill>
              </a:rPr>
              <a:t>          “The Lord has provided many avenues by            which we may receive [His] healing influence. </a:t>
            </a:r>
          </a:p>
          <a:p>
            <a:endParaRPr lang="en-US" sz="2400" dirty="0">
              <a:solidFill>
                <a:schemeClr val="bg1"/>
              </a:solidFill>
            </a:endParaRPr>
          </a:p>
          <a:p>
            <a:r>
              <a:rPr lang="en-US" sz="2400" dirty="0">
                <a:solidFill>
                  <a:schemeClr val="bg1"/>
                </a:solidFill>
              </a:rPr>
              <a:t>I am grateful that the Lord has restored temple work to the earth.</a:t>
            </a:r>
          </a:p>
          <a:p>
            <a:endParaRPr lang="en-US" sz="2400" dirty="0">
              <a:solidFill>
                <a:schemeClr val="bg1"/>
              </a:solidFill>
            </a:endParaRPr>
          </a:p>
          <a:p>
            <a:r>
              <a:rPr lang="en-US" sz="2400" dirty="0">
                <a:solidFill>
                  <a:schemeClr val="bg1"/>
                </a:solidFill>
              </a:rPr>
              <a:t>It is an important part of the work of salvation for both the living and the dead. Our temples provide a sanctuary where we may go to lay aside many of the anxieties of the world. </a:t>
            </a:r>
          </a:p>
          <a:p>
            <a:endParaRPr lang="en-US" sz="2400" dirty="0">
              <a:solidFill>
                <a:schemeClr val="bg1"/>
              </a:solidFill>
            </a:endParaRPr>
          </a:p>
          <a:p>
            <a:r>
              <a:rPr lang="en-US" sz="2400" dirty="0">
                <a:solidFill>
                  <a:schemeClr val="bg1"/>
                </a:solidFill>
              </a:rPr>
              <a:t>Our temples are places of peace and tranquility. In these hallowed sanctuaries God ‘</a:t>
            </a:r>
            <a:r>
              <a:rPr lang="en-US" sz="2400" dirty="0" err="1">
                <a:solidFill>
                  <a:schemeClr val="bg1"/>
                </a:solidFill>
              </a:rPr>
              <a:t>healeth</a:t>
            </a:r>
            <a:r>
              <a:rPr lang="en-US" sz="2400" dirty="0">
                <a:solidFill>
                  <a:schemeClr val="bg1"/>
                </a:solidFill>
              </a:rPr>
              <a:t> the broken in heart, and </a:t>
            </a:r>
            <a:r>
              <a:rPr lang="en-US" sz="2400" dirty="0" err="1">
                <a:solidFill>
                  <a:schemeClr val="bg1"/>
                </a:solidFill>
              </a:rPr>
              <a:t>bindeth</a:t>
            </a:r>
            <a:r>
              <a:rPr lang="en-US" sz="2400" dirty="0">
                <a:solidFill>
                  <a:schemeClr val="bg1"/>
                </a:solidFill>
              </a:rPr>
              <a:t> up their wounds.’</a:t>
            </a:r>
            <a:endParaRPr lang="en-US" sz="2400" dirty="0">
              <a:solidFill>
                <a:schemeClr val="bg1"/>
              </a:solidFill>
              <a:latin typeface="Narkisim" pitchFamily="34" charset="-79"/>
              <a:cs typeface="Narkisim" pitchFamily="34" charset="-79"/>
            </a:endParaRPr>
          </a:p>
        </p:txBody>
      </p:sp>
      <p:pic>
        <p:nvPicPr>
          <p:cNvPr id="43010" name="Picture 2" descr="My Father’s House"/>
          <p:cNvPicPr>
            <a:picLocks noChangeAspect="1" noChangeArrowheads="1"/>
          </p:cNvPicPr>
          <p:nvPr/>
        </p:nvPicPr>
        <p:blipFill>
          <a:blip r:embed="rId3" cstate="print"/>
          <a:srcRect/>
          <a:stretch>
            <a:fillRect/>
          </a:stretch>
        </p:blipFill>
        <p:spPr bwMode="auto">
          <a:xfrm>
            <a:off x="7188552" y="3056290"/>
            <a:ext cx="4286250" cy="3209926"/>
          </a:xfrm>
          <a:prstGeom prst="rect">
            <a:avLst/>
          </a:prstGeom>
          <a:noFill/>
        </p:spPr>
      </p:pic>
      <p:grpSp>
        <p:nvGrpSpPr>
          <p:cNvPr id="10" name="Group 9"/>
          <p:cNvGrpSpPr/>
          <p:nvPr/>
        </p:nvGrpSpPr>
        <p:grpSpPr>
          <a:xfrm>
            <a:off x="7180117" y="410450"/>
            <a:ext cx="3289208" cy="2390250"/>
            <a:chOff x="384206" y="4158361"/>
            <a:chExt cx="3289208" cy="2390250"/>
          </a:xfrm>
        </p:grpSpPr>
        <p:grpSp>
          <p:nvGrpSpPr>
            <p:cNvPr id="11" name="Group 17"/>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3"/>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4"/>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959556" y="4834063"/>
              <a:ext cx="2225428" cy="1015663"/>
            </a:xfrm>
            <a:prstGeom prst="rect">
              <a:avLst/>
            </a:prstGeom>
          </p:spPr>
          <p:txBody>
            <a:bodyPr wrap="square">
              <a:spAutoFit/>
            </a:bodyPr>
            <a:lstStyle/>
            <a:p>
              <a:pPr algn="ctr"/>
              <a:r>
                <a:rPr lang="en-US" sz="2000" dirty="0">
                  <a:solidFill>
                    <a:srgbClr val="333333"/>
                  </a:solidFill>
                  <a:latin typeface="Open Sans"/>
                </a:rPr>
                <a:t> </a:t>
              </a:r>
              <a:r>
                <a:rPr lang="en-US" sz="2000" b="1" dirty="0"/>
                <a:t> As we attend the temple, the Lord can heal us</a:t>
              </a:r>
              <a:endParaRPr lang="en-US" sz="2000" dirty="0"/>
            </a:p>
          </p:txBody>
        </p:sp>
      </p:grpSp>
      <p:pic>
        <p:nvPicPr>
          <p:cNvPr id="43012" name="Picture 4" descr="President James E. Faust"/>
          <p:cNvPicPr>
            <a:picLocks noChangeAspect="1" noChangeArrowheads="1"/>
          </p:cNvPicPr>
          <p:nvPr/>
        </p:nvPicPr>
        <p:blipFill>
          <a:blip r:embed="rId4" cstate="print"/>
          <a:srcRect/>
          <a:stretch>
            <a:fillRect/>
          </a:stretch>
        </p:blipFill>
        <p:spPr bwMode="auto">
          <a:xfrm>
            <a:off x="381353" y="0"/>
            <a:ext cx="1095375" cy="1457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3012"/>
                                        </p:tgtEl>
                                        <p:attrNameLst>
                                          <p:attrName>style.visibility</p:attrName>
                                        </p:attrNameLst>
                                      </p:cBhvr>
                                      <p:to>
                                        <p:strVal val="visible"/>
                                      </p:to>
                                    </p:set>
                                    <p:animEffect transition="in" filter="fade">
                                      <p:cBhvr>
                                        <p:cTn id="9" dur="2000"/>
                                        <p:tgtEl>
                                          <p:spTgt spid="430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3010"/>
                                        </p:tgtEl>
                                        <p:attrNameLst>
                                          <p:attrName>style.visibility</p:attrName>
                                        </p:attrNameLst>
                                      </p:cBhvr>
                                      <p:to>
                                        <p:strVal val="visible"/>
                                      </p:to>
                                    </p:set>
                                    <p:animEffect transition="in" filter="fade">
                                      <p:cBhvr>
                                        <p:cTn id="20" dur="2000"/>
                                        <p:tgtEl>
                                          <p:spTgt spid="430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0" y="0"/>
            <a:ext cx="12192000" cy="1677382"/>
          </a:xfrm>
          <a:prstGeom prst="rect">
            <a:avLst/>
          </a:prstGeom>
          <a:noFill/>
        </p:spPr>
        <p:txBody>
          <a:bodyPr wrap="square" rtlCol="0">
            <a:spAutoFit/>
          </a:bodyPr>
          <a:lstStyle/>
          <a:p>
            <a:pPr algn="ctr"/>
            <a:r>
              <a:rPr lang="en-US" sz="2000" b="1" dirty="0">
                <a:solidFill>
                  <a:schemeClr val="bg1"/>
                </a:solidFill>
                <a:latin typeface="Bradley Hand ITC" pitchFamily="66" charset="0"/>
              </a:rPr>
              <a:t>Matthew 21:18-19 and Mark  21:11-12 </a:t>
            </a:r>
          </a:p>
          <a:p>
            <a:pPr algn="ctr"/>
            <a:r>
              <a:rPr lang="en-US" sz="2000" b="1" dirty="0">
                <a:solidFill>
                  <a:schemeClr val="bg1"/>
                </a:solidFill>
                <a:latin typeface="Bradley Hand ITC" pitchFamily="66" charset="0"/>
              </a:rPr>
              <a:t> </a:t>
            </a:r>
            <a:r>
              <a:rPr lang="en-US" sz="2400" b="1" dirty="0">
                <a:solidFill>
                  <a:schemeClr val="bg1"/>
                </a:solidFill>
                <a:latin typeface="Bradley Hand ITC" pitchFamily="66" charset="0"/>
              </a:rPr>
              <a:t>“The leaves are commencing to show on the fig tree” </a:t>
            </a:r>
          </a:p>
          <a:p>
            <a:pPr algn="ctr"/>
            <a:r>
              <a:rPr lang="en-US" sz="1100" b="1" dirty="0">
                <a:solidFill>
                  <a:schemeClr val="bg1"/>
                </a:solidFill>
                <a:latin typeface="Bradley Hand ITC" pitchFamily="66" charset="0"/>
              </a:rPr>
              <a:t>President Spencer W. Kimball</a:t>
            </a:r>
          </a:p>
          <a:p>
            <a:pPr algn="ctr"/>
            <a:endParaRPr lang="en-US" sz="4800" b="1" dirty="0">
              <a:solidFill>
                <a:schemeClr val="bg1"/>
              </a:solidFill>
              <a:latin typeface="Bradley Hand ITC" pitchFamily="66" charset="0"/>
            </a:endParaRPr>
          </a:p>
        </p:txBody>
      </p:sp>
      <p:grpSp>
        <p:nvGrpSpPr>
          <p:cNvPr id="2" name="Group 30"/>
          <p:cNvGrpSpPr/>
          <p:nvPr/>
        </p:nvGrpSpPr>
        <p:grpSpPr>
          <a:xfrm>
            <a:off x="4978400" y="1524000"/>
            <a:ext cx="2186541" cy="4815660"/>
            <a:chOff x="3482985" y="1496025"/>
            <a:chExt cx="1639906" cy="4815660"/>
          </a:xfrm>
        </p:grpSpPr>
        <p:sp>
          <p:nvSpPr>
            <p:cNvPr id="5" name="Double Wave 4"/>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Wave 5"/>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 Diagonal Corner Rectangle 31"/>
          <p:cNvSpPr/>
          <p:nvPr/>
        </p:nvSpPr>
        <p:spPr>
          <a:xfrm rot="5225016">
            <a:off x="7182245" y="3145041"/>
            <a:ext cx="672472" cy="97180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0" y="1066801"/>
            <a:ext cx="4255911" cy="5016758"/>
          </a:xfrm>
          <a:prstGeom prst="rect">
            <a:avLst/>
          </a:prstGeom>
          <a:noFill/>
        </p:spPr>
        <p:txBody>
          <a:bodyPr wrap="square" rtlCol="0">
            <a:spAutoFit/>
          </a:bodyPr>
          <a:lstStyle/>
          <a:p>
            <a:r>
              <a:rPr lang="en-US" sz="2000" dirty="0">
                <a:solidFill>
                  <a:schemeClr val="accent3">
                    <a:lumMod val="20000"/>
                    <a:lumOff val="80000"/>
                  </a:schemeClr>
                </a:solidFill>
              </a:rPr>
              <a:t>Signs and wonders shall take place in the last days.</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There shall arise false </a:t>
            </a:r>
            <a:r>
              <a:rPr lang="en-US" sz="2000" dirty="0" err="1">
                <a:solidFill>
                  <a:schemeClr val="accent3">
                    <a:lumMod val="20000"/>
                    <a:lumOff val="80000"/>
                  </a:schemeClr>
                </a:solidFill>
              </a:rPr>
              <a:t>Christs</a:t>
            </a:r>
            <a:r>
              <a:rPr lang="en-US" sz="2000" dirty="0">
                <a:solidFill>
                  <a:schemeClr val="accent3">
                    <a:lumMod val="20000"/>
                    <a:lumOff val="80000"/>
                  </a:schemeClr>
                </a:solidFill>
              </a:rPr>
              <a:t>, and false Prophets and they shall deceive the very elect. </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The Lord said: “Peace shall be taken from the earth, and the devil shall have power over his own dominion.”  D&amp;C 1:35</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For in those days shall be affliction, such as was not from the beginning of the creation which God created unto this time, neither shall be. Mark 13:19</a:t>
            </a:r>
          </a:p>
        </p:txBody>
      </p:sp>
      <p:sp>
        <p:nvSpPr>
          <p:cNvPr id="34" name="TextBox 33"/>
          <p:cNvSpPr txBox="1"/>
          <p:nvPr/>
        </p:nvSpPr>
        <p:spPr>
          <a:xfrm>
            <a:off x="8026400" y="1143001"/>
            <a:ext cx="4165600" cy="4708981"/>
          </a:xfrm>
          <a:prstGeom prst="rect">
            <a:avLst/>
          </a:prstGeom>
          <a:noFill/>
        </p:spPr>
        <p:txBody>
          <a:bodyPr wrap="square" rtlCol="0">
            <a:spAutoFit/>
          </a:bodyPr>
          <a:lstStyle/>
          <a:p>
            <a:r>
              <a:rPr lang="en-US" sz="2000" dirty="0">
                <a:solidFill>
                  <a:schemeClr val="accent3">
                    <a:lumMod val="20000"/>
                    <a:lumOff val="80000"/>
                  </a:schemeClr>
                </a:solidFill>
              </a:rPr>
              <a:t>All things shall be in commotion…men’s hearts shall fail them;…fear shall come upon all people.</a:t>
            </a:r>
          </a:p>
          <a:p>
            <a:r>
              <a:rPr lang="en-US" sz="2000" dirty="0">
                <a:solidFill>
                  <a:schemeClr val="accent3">
                    <a:lumMod val="20000"/>
                    <a:lumOff val="80000"/>
                  </a:schemeClr>
                </a:solidFill>
              </a:rPr>
              <a:t>    D&amp;C 88:91</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The saints also shall hardly escape; nevertheless, I, the Lord, am with them.</a:t>
            </a:r>
          </a:p>
          <a:p>
            <a:r>
              <a:rPr lang="en-US" sz="2000" dirty="0">
                <a:solidFill>
                  <a:schemeClr val="accent3">
                    <a:lumMod val="20000"/>
                    <a:lumOff val="80000"/>
                  </a:schemeClr>
                </a:solidFill>
              </a:rPr>
              <a:t> D&amp;C 63:34</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And the Lord shall have power over his saints, and shall reign in their midst, and shall come down in judgment upon the world. D&amp;C 1:37</a:t>
            </a:r>
          </a:p>
        </p:txBody>
      </p:sp>
      <p:sp>
        <p:nvSpPr>
          <p:cNvPr id="35" name="TextBox 34"/>
          <p:cNvSpPr txBox="1"/>
          <p:nvPr/>
        </p:nvSpPr>
        <p:spPr>
          <a:xfrm>
            <a:off x="4413955" y="5280379"/>
            <a:ext cx="3476978" cy="1631216"/>
          </a:xfrm>
          <a:prstGeom prst="rect">
            <a:avLst/>
          </a:prstGeom>
          <a:noFill/>
        </p:spPr>
        <p:txBody>
          <a:bodyPr wrap="square" rtlCol="0">
            <a:spAutoFit/>
          </a:bodyPr>
          <a:lstStyle/>
          <a:p>
            <a:pPr algn="ctr"/>
            <a:r>
              <a:rPr lang="en-US" sz="2000" dirty="0">
                <a:solidFill>
                  <a:schemeClr val="accent3">
                    <a:lumMod val="20000"/>
                    <a:lumOff val="80000"/>
                  </a:schemeClr>
                </a:solidFill>
              </a:rPr>
              <a:t>Unto you it shall be given to know the signs of the times and the signs of the coming of the Son of Man</a:t>
            </a:r>
          </a:p>
          <a:p>
            <a:pPr algn="ctr"/>
            <a:r>
              <a:rPr lang="en-US" sz="2000" dirty="0">
                <a:solidFill>
                  <a:schemeClr val="accent3">
                    <a:lumMod val="20000"/>
                    <a:lumOff val="80000"/>
                  </a:schemeClr>
                </a:solidFill>
              </a:rPr>
              <a:t> D&amp;C 68:11</a:t>
            </a:r>
          </a:p>
        </p:txBody>
      </p:sp>
      <p:sp>
        <p:nvSpPr>
          <p:cNvPr id="37" name="Round Diagonal Corner Rectangle 36"/>
          <p:cNvSpPr/>
          <p:nvPr/>
        </p:nvSpPr>
        <p:spPr>
          <a:xfrm rot="5225016">
            <a:off x="4224771" y="2315321"/>
            <a:ext cx="629133" cy="90917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1239603">
            <a:off x="6662307" y="1182903"/>
            <a:ext cx="896629"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7360896">
            <a:off x="7101727" y="2051677"/>
            <a:ext cx="629133" cy="90917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4188031">
            <a:off x="4744977" y="1174688"/>
            <a:ext cx="672472" cy="97180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2532267">
            <a:off x="4915812" y="2279418"/>
            <a:ext cx="585277"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6265837">
            <a:off x="4267200" y="1847643"/>
            <a:ext cx="555341" cy="802535"/>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5225016">
            <a:off x="5634496" y="1639225"/>
            <a:ext cx="579529" cy="83748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5225016">
            <a:off x="7660315" y="2405956"/>
            <a:ext cx="555341" cy="802535"/>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370784">
            <a:off x="4631768" y="3342716"/>
            <a:ext cx="896629"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7584521">
            <a:off x="5120315" y="2786956"/>
            <a:ext cx="555341" cy="802535"/>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5225016">
            <a:off x="6237914" y="3015556"/>
            <a:ext cx="555341" cy="802535"/>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7559949">
            <a:off x="5861445" y="2459241"/>
            <a:ext cx="672472" cy="97180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4592710">
            <a:off x="7149443" y="1449901"/>
            <a:ext cx="672472" cy="97180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536728">
            <a:off x="5544293" y="1258717"/>
            <a:ext cx="740455"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5225016">
            <a:off x="6847515" y="2558356"/>
            <a:ext cx="555341" cy="802535"/>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1624553" y="6498077"/>
            <a:ext cx="567447" cy="369332"/>
          </a:xfrm>
          <a:prstGeom prst="rect">
            <a:avLst/>
          </a:prstGeom>
          <a:noFill/>
        </p:spPr>
        <p:txBody>
          <a:bodyPr wrap="square" rtlCol="0">
            <a:spAutoFit/>
          </a:bodyPr>
          <a:lstStyle/>
          <a:p>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circle(in)">
                                      <p:cBhvr>
                                        <p:cTn id="9" dur="2000"/>
                                        <p:tgtEl>
                                          <p:spTgt spid="3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par>
                                <p:cTn id="17" presetID="6"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1000"/>
                                        <p:tgtEl>
                                          <p:spTgt spid="4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1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childTnLst>
                                </p:cTn>
                              </p:par>
                              <p:par>
                                <p:cTn id="27" presetID="6"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circle(in)">
                                      <p:cBhvr>
                                        <p:cTn id="29" dur="1000"/>
                                        <p:tgtEl>
                                          <p:spTgt spid="4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1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childTnLst>
                                </p:cTn>
                              </p:par>
                              <p:par>
                                <p:cTn id="37" presetID="6" presetClass="entr" presetSubtype="16"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circle(in)">
                                      <p:cBhvr>
                                        <p:cTn id="39" dur="1000"/>
                                        <p:tgtEl>
                                          <p:spTgt spid="5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33">
                                            <p:txEl>
                                              <p:pRg st="0" end="0"/>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3">
                                            <p:txEl>
                                              <p:pRg st="2" end="2"/>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33">
                                            <p:txEl>
                                              <p:pRg st="4" end="4"/>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33">
                                            <p:txEl>
                                              <p:pRg st="6" end="6"/>
                                            </p:txEl>
                                          </p:spTgt>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4">
                                            <p:txEl>
                                              <p:pRg st="1" end="1"/>
                                            </p:txEl>
                                          </p:spTgt>
                                        </p:tgtEl>
                                        <p:attrNameLst>
                                          <p:attrName>style.visibility</p:attrName>
                                        </p:attrNameLst>
                                      </p:cBhvr>
                                      <p:to>
                                        <p:strVal val="visible"/>
                                      </p:to>
                                    </p:set>
                                  </p:childTnLst>
                                </p:cTn>
                              </p:par>
                              <p:par>
                                <p:cTn id="57" presetID="6" presetClass="entr" presetSubtype="16"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circle(in)">
                                      <p:cBhvr>
                                        <p:cTn id="59" dur="1000"/>
                                        <p:tgtEl>
                                          <p:spTgt spid="55"/>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circle(in)">
                                      <p:cBhvr>
                                        <p:cTn id="62" dur="10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xEl>
                                              <p:pRg st="4" end="4"/>
                                            </p:txEl>
                                          </p:spTgt>
                                        </p:tgtEl>
                                        <p:attrNameLst>
                                          <p:attrName>style.visibility</p:attrName>
                                        </p:attrNameLst>
                                      </p:cBhvr>
                                      <p:to>
                                        <p:strVal val="visible"/>
                                      </p:to>
                                    </p:set>
                                  </p:childTnLst>
                                </p:cTn>
                              </p:par>
                              <p:par>
                                <p:cTn id="69" presetID="6" presetClass="entr" presetSubtype="16"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circle(in)">
                                      <p:cBhvr>
                                        <p:cTn id="71" dur="1000"/>
                                        <p:tgtEl>
                                          <p:spTgt spid="56"/>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circle(in)">
                                      <p:cBhvr>
                                        <p:cTn id="74" dur="10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childTnLst>
                                </p:cTn>
                              </p:par>
                              <p:par>
                                <p:cTn id="79" presetID="6" presetClass="entr" presetSubtype="16"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circle(in)">
                                      <p:cBhvr>
                                        <p:cTn id="81" dur="1000"/>
                                        <p:tgtEl>
                                          <p:spTgt spid="59"/>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circle(in)">
                                      <p:cBhvr>
                                        <p:cTn id="84" dur="1000"/>
                                        <p:tgtEl>
                                          <p:spTgt spid="5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0" presetClass="exit" presetSubtype="0" fill="hold" grpId="0" nodeType="withEffect">
                                  <p:stCondLst>
                                    <p:cond delay="0"/>
                                  </p:stCondLst>
                                  <p:childTnLst>
                                    <p:animEffect transition="out" filter="fade">
                                      <p:cBhvr>
                                        <p:cTn id="90" dur="2000"/>
                                        <p:tgtEl>
                                          <p:spTgt spid="34">
                                            <p:txEl>
                                              <p:pRg st="0" end="0"/>
                                            </p:txEl>
                                          </p:spTgt>
                                        </p:tgtEl>
                                      </p:cBhvr>
                                    </p:animEffect>
                                    <p:set>
                                      <p:cBhvr>
                                        <p:cTn id="91" dur="1" fill="hold">
                                          <p:stCondLst>
                                            <p:cond delay="1999"/>
                                          </p:stCondLst>
                                        </p:cTn>
                                        <p:tgtEl>
                                          <p:spTgt spid="34">
                                            <p:txEl>
                                              <p:pRg st="0" end="0"/>
                                            </p:txEl>
                                          </p:spTgt>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2000"/>
                                        <p:tgtEl>
                                          <p:spTgt spid="34">
                                            <p:txEl>
                                              <p:pRg st="1" end="1"/>
                                            </p:txEl>
                                          </p:spTgt>
                                        </p:tgtEl>
                                      </p:cBhvr>
                                    </p:animEffect>
                                    <p:set>
                                      <p:cBhvr>
                                        <p:cTn id="94" dur="1" fill="hold">
                                          <p:stCondLst>
                                            <p:cond delay="1999"/>
                                          </p:stCondLst>
                                        </p:cTn>
                                        <p:tgtEl>
                                          <p:spTgt spid="34">
                                            <p:txEl>
                                              <p:pRg st="1" end="1"/>
                                            </p:txEl>
                                          </p:spTgt>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2000"/>
                                        <p:tgtEl>
                                          <p:spTgt spid="34">
                                            <p:txEl>
                                              <p:pRg st="3" end="3"/>
                                            </p:txEl>
                                          </p:spTgt>
                                        </p:tgtEl>
                                      </p:cBhvr>
                                    </p:animEffect>
                                    <p:set>
                                      <p:cBhvr>
                                        <p:cTn id="97" dur="1" fill="hold">
                                          <p:stCondLst>
                                            <p:cond delay="1999"/>
                                          </p:stCondLst>
                                        </p:cTn>
                                        <p:tgtEl>
                                          <p:spTgt spid="34">
                                            <p:txEl>
                                              <p:pRg st="3" end="3"/>
                                            </p:txEl>
                                          </p:spTgt>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2000"/>
                                        <p:tgtEl>
                                          <p:spTgt spid="34">
                                            <p:txEl>
                                              <p:pRg st="4" end="4"/>
                                            </p:txEl>
                                          </p:spTgt>
                                        </p:tgtEl>
                                      </p:cBhvr>
                                    </p:animEffect>
                                    <p:set>
                                      <p:cBhvr>
                                        <p:cTn id="100" dur="1" fill="hold">
                                          <p:stCondLst>
                                            <p:cond delay="1999"/>
                                          </p:stCondLst>
                                        </p:cTn>
                                        <p:tgtEl>
                                          <p:spTgt spid="34">
                                            <p:txEl>
                                              <p:pRg st="4" end="4"/>
                                            </p:txEl>
                                          </p:spTgt>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2000"/>
                                        <p:tgtEl>
                                          <p:spTgt spid="34">
                                            <p:txEl>
                                              <p:pRg st="6" end="6"/>
                                            </p:txEl>
                                          </p:spTgt>
                                        </p:tgtEl>
                                      </p:cBhvr>
                                    </p:animEffect>
                                    <p:set>
                                      <p:cBhvr>
                                        <p:cTn id="103" dur="1" fill="hold">
                                          <p:stCondLst>
                                            <p:cond delay="1999"/>
                                          </p:stCondLst>
                                        </p:cTn>
                                        <p:tgtEl>
                                          <p:spTgt spid="34">
                                            <p:txEl>
                                              <p:pRg st="6" end="6"/>
                                            </p:txEl>
                                          </p:spTgt>
                                        </p:tgtEl>
                                        <p:attrNameLst>
                                          <p:attrName>style.visibility</p:attrName>
                                        </p:attrNameLst>
                                      </p:cBhvr>
                                      <p:to>
                                        <p:strVal val="hidden"/>
                                      </p:to>
                                    </p:set>
                                  </p:childTnLst>
                                </p:cTn>
                              </p:par>
                              <p:par>
                                <p:cTn id="104" presetID="6" presetClass="entr" presetSubtype="16"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circle(in)">
                                      <p:cBhvr>
                                        <p:cTn id="106" dur="1000"/>
                                        <p:tgtEl>
                                          <p:spTgt spid="41"/>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circle(in)">
                                      <p:cBhvr>
                                        <p:cTn id="10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build="allAtOnce"/>
      <p:bldP spid="34" grpId="0" build="allAtOnce"/>
      <p:bldP spid="35" grpId="0"/>
      <p:bldP spid="37" grpId="0" animBg="1"/>
      <p:bldP spid="38" grpId="0" animBg="1"/>
      <p:bldP spid="39" grpId="0" animBg="1"/>
      <p:bldP spid="40" grpId="0" animBg="1"/>
      <p:bldP spid="42" grpId="0" animBg="1"/>
      <p:bldP spid="43" grpId="0" animBg="1"/>
      <p:bldP spid="52" grpId="0" animBg="1"/>
      <p:bldP spid="53" grpId="0" animBg="1"/>
      <p:bldP spid="54" grpId="0" animBg="1"/>
      <p:bldP spid="55" grpId="0" animBg="1"/>
      <p:bldP spid="57" grpId="0" animBg="1"/>
      <p:bldP spid="56" grpId="0" animBg="1"/>
      <p:bldP spid="58" grpId="0" animBg="1"/>
      <p:bldP spid="59"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extBox 1"/>
          <p:cNvSpPr txBox="1"/>
          <p:nvPr/>
        </p:nvSpPr>
        <p:spPr>
          <a:xfrm>
            <a:off x="0" y="914401"/>
            <a:ext cx="5791200" cy="4708981"/>
          </a:xfrm>
          <a:prstGeom prst="rect">
            <a:avLst/>
          </a:prstGeom>
          <a:noFill/>
        </p:spPr>
        <p:txBody>
          <a:bodyPr wrap="square" rtlCol="0">
            <a:spAutoFit/>
          </a:bodyPr>
          <a:lstStyle/>
          <a:p>
            <a:r>
              <a:rPr lang="en-US" sz="2000" dirty="0">
                <a:solidFill>
                  <a:schemeClr val="accent3">
                    <a:lumMod val="20000"/>
                    <a:lumOff val="80000"/>
                  </a:schemeClr>
                </a:solidFill>
              </a:rPr>
              <a:t>The Church of Jesus Christ is never again to be taken from the earth.</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The Holy Ghost and the priesthood of God will continue to be on the earth.</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There shall be in the last days living prophets and living apostles chosen and called by Jesus Christ. </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The Lord promised, “My disciples shall stand in holy places, and shall not be moved” D&amp;C 45:32</a:t>
            </a:r>
          </a:p>
          <a:p>
            <a:endParaRPr lang="en-US" sz="2000" dirty="0">
              <a:solidFill>
                <a:schemeClr val="accent3">
                  <a:lumMod val="20000"/>
                  <a:lumOff val="80000"/>
                </a:schemeClr>
              </a:solidFill>
            </a:endParaRPr>
          </a:p>
          <a:p>
            <a:endParaRPr lang="en-US" sz="2000" dirty="0">
              <a:solidFill>
                <a:schemeClr val="accent3">
                  <a:lumMod val="20000"/>
                  <a:lumOff val="80000"/>
                </a:schemeClr>
              </a:solidFill>
            </a:endParaRPr>
          </a:p>
          <a:p>
            <a:endParaRPr lang="en-US" sz="2000" dirty="0">
              <a:solidFill>
                <a:schemeClr val="accent3">
                  <a:lumMod val="20000"/>
                  <a:lumOff val="80000"/>
                </a:schemeClr>
              </a:solidFill>
            </a:endParaRPr>
          </a:p>
          <a:p>
            <a:endParaRPr lang="en-US" sz="2000" dirty="0">
              <a:solidFill>
                <a:schemeClr val="accent3">
                  <a:lumMod val="20000"/>
                  <a:lumOff val="80000"/>
                </a:schemeClr>
              </a:solidFill>
            </a:endParaRPr>
          </a:p>
        </p:txBody>
      </p:sp>
      <p:sp>
        <p:nvSpPr>
          <p:cNvPr id="3" name="TextBox 2"/>
          <p:cNvSpPr txBox="1"/>
          <p:nvPr/>
        </p:nvSpPr>
        <p:spPr>
          <a:xfrm>
            <a:off x="6197600" y="917912"/>
            <a:ext cx="5994400" cy="5016758"/>
          </a:xfrm>
          <a:prstGeom prst="rect">
            <a:avLst/>
          </a:prstGeom>
          <a:noFill/>
        </p:spPr>
        <p:txBody>
          <a:bodyPr wrap="square" rtlCol="0">
            <a:spAutoFit/>
          </a:bodyPr>
          <a:lstStyle/>
          <a:p>
            <a:r>
              <a:rPr lang="en-US" sz="2000" dirty="0">
                <a:solidFill>
                  <a:schemeClr val="accent3">
                    <a:lumMod val="20000"/>
                    <a:lumOff val="80000"/>
                  </a:schemeClr>
                </a:solidFill>
              </a:rPr>
              <a:t>This gospel of the kingdom shall be preached in all the world for a witness unto all nations; and then shall the end come.    Matt. 24:14</a:t>
            </a:r>
          </a:p>
          <a:p>
            <a:endParaRPr lang="en-US" sz="2000" dirty="0">
              <a:solidFill>
                <a:schemeClr val="accent3">
                  <a:lumMod val="20000"/>
                  <a:lumOff val="80000"/>
                </a:schemeClr>
              </a:solidFill>
            </a:endParaRPr>
          </a:p>
          <a:p>
            <a:r>
              <a:rPr lang="en-US" sz="2000" dirty="0">
                <a:solidFill>
                  <a:schemeClr val="accent3">
                    <a:lumMod val="20000"/>
                    <a:lumOff val="80000"/>
                  </a:schemeClr>
                </a:solidFill>
              </a:rPr>
              <a:t>“ Of Judah and Jerusalem in the last days the Lord promised, “Then will the Father gather them together again, and five unto them Jerusalem for the land of their inheritance…And it shall come to pass that the time cometh, when the </a:t>
            </a:r>
            <a:r>
              <a:rPr lang="en-US" sz="2000" dirty="0" err="1">
                <a:solidFill>
                  <a:schemeClr val="accent3">
                    <a:lumMod val="20000"/>
                    <a:lumOff val="80000"/>
                  </a:schemeClr>
                </a:solidFill>
              </a:rPr>
              <a:t>fulness</a:t>
            </a:r>
            <a:r>
              <a:rPr lang="en-US" sz="2000" dirty="0">
                <a:solidFill>
                  <a:schemeClr val="accent3">
                    <a:lumMod val="20000"/>
                    <a:lumOff val="80000"/>
                  </a:schemeClr>
                </a:solidFill>
              </a:rPr>
              <a:t> of my gospel shall be preached unto them; and they shall believe in me, that I am Jesus Christ the Son of God.” </a:t>
            </a:r>
          </a:p>
          <a:p>
            <a:r>
              <a:rPr lang="en-US" sz="2000" dirty="0">
                <a:solidFill>
                  <a:schemeClr val="accent3">
                    <a:lumMod val="20000"/>
                    <a:lumOff val="80000"/>
                  </a:schemeClr>
                </a:solidFill>
              </a:rPr>
              <a:t>3 Nephi 20:30-31</a:t>
            </a:r>
          </a:p>
          <a:p>
            <a:endParaRPr lang="en-US" sz="2000" dirty="0">
              <a:solidFill>
                <a:schemeClr val="accent3">
                  <a:lumMod val="20000"/>
                  <a:lumOff val="80000"/>
                </a:schemeClr>
              </a:solidFill>
            </a:endParaRPr>
          </a:p>
          <a:p>
            <a:endParaRPr lang="en-US" sz="2000" dirty="0">
              <a:solidFill>
                <a:schemeClr val="accent3">
                  <a:lumMod val="20000"/>
                  <a:lumOff val="80000"/>
                </a:schemeClr>
              </a:solidFill>
            </a:endParaRPr>
          </a:p>
          <a:p>
            <a:endParaRPr lang="en-US" sz="2000" dirty="0">
              <a:solidFill>
                <a:schemeClr val="accent3">
                  <a:lumMod val="20000"/>
                  <a:lumOff val="80000"/>
                </a:schemeClr>
              </a:solidFill>
            </a:endParaRPr>
          </a:p>
          <a:p>
            <a:endParaRPr lang="en-US" sz="2000" dirty="0">
              <a:solidFill>
                <a:schemeClr val="accent3">
                  <a:lumMod val="20000"/>
                  <a:lumOff val="80000"/>
                </a:schemeClr>
              </a:solidFill>
            </a:endParaRPr>
          </a:p>
        </p:txBody>
      </p:sp>
      <p:sp>
        <p:nvSpPr>
          <p:cNvPr id="4" name="TextBox 3"/>
          <p:cNvSpPr txBox="1"/>
          <p:nvPr/>
        </p:nvSpPr>
        <p:spPr>
          <a:xfrm>
            <a:off x="2167466" y="5655733"/>
            <a:ext cx="7924800" cy="954107"/>
          </a:xfrm>
          <a:prstGeom prst="rect">
            <a:avLst/>
          </a:prstGeom>
          <a:noFill/>
        </p:spPr>
        <p:txBody>
          <a:bodyPr wrap="square" rtlCol="0">
            <a:spAutoFit/>
          </a:bodyPr>
          <a:lstStyle/>
          <a:p>
            <a:pPr algn="ctr"/>
            <a:r>
              <a:rPr lang="en-US" sz="2800" dirty="0">
                <a:solidFill>
                  <a:schemeClr val="accent3">
                    <a:lumMod val="20000"/>
                    <a:lumOff val="80000"/>
                  </a:schemeClr>
                </a:solidFill>
              </a:rPr>
              <a:t>“And they shall learn the parable of the fig tree, for even now already summer is nigh.” D&amp;C 35:15-16</a:t>
            </a:r>
            <a:endParaRPr lang="en-US" sz="2000" dirty="0">
              <a:solidFill>
                <a:schemeClr val="accent3">
                  <a:lumMod val="20000"/>
                  <a:lumOff val="80000"/>
                </a:schemeClr>
              </a:solidFill>
            </a:endParaRPr>
          </a:p>
        </p:txBody>
      </p:sp>
      <p:sp>
        <p:nvSpPr>
          <p:cNvPr id="6" name="TextBox 5"/>
          <p:cNvSpPr txBox="1"/>
          <p:nvPr/>
        </p:nvSpPr>
        <p:spPr>
          <a:xfrm>
            <a:off x="0" y="0"/>
            <a:ext cx="12192000" cy="1754326"/>
          </a:xfrm>
          <a:prstGeom prst="rect">
            <a:avLst/>
          </a:prstGeom>
          <a:noFill/>
        </p:spPr>
        <p:txBody>
          <a:bodyPr wrap="square" rtlCol="0">
            <a:spAutoFit/>
          </a:bodyPr>
          <a:lstStyle/>
          <a:p>
            <a:pPr algn="ctr"/>
            <a:r>
              <a:rPr lang="en-US" sz="2800" dirty="0">
                <a:solidFill>
                  <a:schemeClr val="accent3">
                    <a:lumMod val="20000"/>
                    <a:lumOff val="80000"/>
                  </a:schemeClr>
                </a:solidFill>
              </a:rPr>
              <a:t>What is to Happen  When Christ Comes Again?</a:t>
            </a:r>
          </a:p>
          <a:p>
            <a:pPr algn="ctr"/>
            <a:endParaRPr lang="en-US" sz="2000" dirty="0">
              <a:solidFill>
                <a:schemeClr val="accent3">
                  <a:lumMod val="20000"/>
                  <a:lumOff val="80000"/>
                </a:schemeClr>
              </a:solidFill>
            </a:endParaRPr>
          </a:p>
          <a:p>
            <a:pPr algn="ctr"/>
            <a:endParaRPr lang="en-US" sz="2000" dirty="0">
              <a:solidFill>
                <a:schemeClr val="accent3">
                  <a:lumMod val="20000"/>
                  <a:lumOff val="80000"/>
                </a:schemeClr>
              </a:solidFill>
            </a:endParaRPr>
          </a:p>
          <a:p>
            <a:pPr algn="ctr"/>
            <a:endParaRPr lang="en-US" sz="2000" dirty="0">
              <a:solidFill>
                <a:schemeClr val="accent3">
                  <a:lumMod val="20000"/>
                  <a:lumOff val="80000"/>
                </a:schemeClr>
              </a:solidFill>
            </a:endParaRPr>
          </a:p>
          <a:p>
            <a:pPr algn="ctr"/>
            <a:endParaRPr lang="en-US" sz="2000" dirty="0">
              <a:solidFill>
                <a:schemeClr val="accent3">
                  <a:lumMod val="20000"/>
                  <a:lumOff val="80000"/>
                </a:schemeClr>
              </a:solidFill>
            </a:endParaRPr>
          </a:p>
        </p:txBody>
      </p:sp>
      <p:grpSp>
        <p:nvGrpSpPr>
          <p:cNvPr id="7" name="Group 39"/>
          <p:cNvGrpSpPr/>
          <p:nvPr/>
        </p:nvGrpSpPr>
        <p:grpSpPr>
          <a:xfrm>
            <a:off x="3860801" y="457201"/>
            <a:ext cx="4438972" cy="5156757"/>
            <a:chOff x="3063563" y="1182903"/>
            <a:chExt cx="3329229" cy="5156757"/>
          </a:xfrm>
        </p:grpSpPr>
        <p:grpSp>
          <p:nvGrpSpPr>
            <p:cNvPr id="8" name="Group 24"/>
            <p:cNvGrpSpPr/>
            <p:nvPr/>
          </p:nvGrpSpPr>
          <p:grpSpPr>
            <a:xfrm>
              <a:off x="3063563" y="1182903"/>
              <a:ext cx="3329229" cy="5156757"/>
              <a:chOff x="3063563" y="1182903"/>
              <a:chExt cx="3329229" cy="5156757"/>
            </a:xfrm>
          </p:grpSpPr>
          <p:grpSp>
            <p:nvGrpSpPr>
              <p:cNvPr id="9" name="Group 1"/>
              <p:cNvGrpSpPr/>
              <p:nvPr/>
            </p:nvGrpSpPr>
            <p:grpSpPr>
              <a:xfrm>
                <a:off x="3733800" y="1524000"/>
                <a:ext cx="1639906" cy="4815660"/>
                <a:chOff x="3482985" y="1496025"/>
                <a:chExt cx="1639906" cy="4815660"/>
              </a:xfrm>
            </p:grpSpPr>
            <p:sp>
              <p:nvSpPr>
                <p:cNvPr id="68" name="Double Wave 2"/>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uble Wave 3"/>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4"/>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uble Wave 5"/>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uble Wave 6"/>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 Diagonal Corner Rectangle 51"/>
              <p:cNvSpPr/>
              <p:nvPr/>
            </p:nvSpPr>
            <p:spPr>
              <a:xfrm rot="5225016">
                <a:off x="3089936" y="2428967"/>
                <a:ext cx="629133" cy="68187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1239603">
                <a:off x="4996730" y="118290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4188031">
                <a:off x="3474674" y="129616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2532267">
                <a:off x="3686859" y="2279418"/>
                <a:ext cx="438958"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12"/>
              <p:cNvSpPr/>
              <p:nvPr/>
            </p:nvSpPr>
            <p:spPr>
              <a:xfrm rot="6265837">
                <a:off x="3130982" y="194795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5225016">
                <a:off x="4153430" y="1743910"/>
                <a:ext cx="579529" cy="628117"/>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370784">
                <a:off x="3473826" y="3342716"/>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7584521">
                <a:off x="3770818" y="2887272"/>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5225016">
                <a:off x="4609017" y="3115872"/>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7559949">
                <a:off x="4312025" y="2580716"/>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536728">
                <a:off x="4158219" y="1258716"/>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5225016">
                <a:off x="5066218" y="2658672"/>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5131315">
                <a:off x="5692130" y="251383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7559949">
                <a:off x="5261624" y="210299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4764557">
                <a:off x="4943189" y="1702598"/>
                <a:ext cx="532883" cy="5775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7854556">
                <a:off x="5294818" y="3192073"/>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3505200" y="1752600"/>
              <a:ext cx="2159000" cy="1701800"/>
              <a:chOff x="558800" y="2235200"/>
              <a:chExt cx="2159000" cy="1701800"/>
            </a:xfrm>
          </p:grpSpPr>
          <p:sp>
            <p:nvSpPr>
              <p:cNvPr id="43" name="Oval 42"/>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extBox 41"/>
          <p:cNvSpPr txBox="1"/>
          <p:nvPr/>
        </p:nvSpPr>
        <p:spPr>
          <a:xfrm>
            <a:off x="11624553" y="6498077"/>
            <a:ext cx="567447" cy="369332"/>
          </a:xfrm>
          <a:prstGeom prst="rect">
            <a:avLst/>
          </a:prstGeom>
          <a:noFill/>
        </p:spPr>
        <p:txBody>
          <a:bodyPr wrap="square" rtlCol="0">
            <a:spAutoFit/>
          </a:bodyPr>
          <a:lstStyle/>
          <a:p>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slide(fromBottom)">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slide(fromBottom)">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lide(fromBottom)">
                                      <p:cBhvr>
                                        <p:cTn id="32" dur="500"/>
                                        <p:tgtEl>
                                          <p:spTgt spid="3">
                                            <p:txEl>
                                              <p:pRg st="2" end="2"/>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slide(fromBottom)">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slide(fromBottom)">
                                      <p:cBhvr>
                                        <p:cTn id="40" dur="500"/>
                                        <p:tgtEl>
                                          <p:spTgt spid="4">
                                            <p:txEl>
                                              <p:pRg st="0" end="0"/>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par>
                                <p:cTn id="44" presetID="1" presetClass="exit" presetSubtype="0" fill="hold" grpId="0" nodeType="withEffect">
                                  <p:stCondLst>
                                    <p:cond delay="0"/>
                                  </p:stCondLst>
                                  <p:childTnLst>
                                    <p:set>
                                      <p:cBhvr>
                                        <p:cTn id="45" dur="1" fill="hold">
                                          <p:stCondLst>
                                            <p:cond delay="0"/>
                                          </p:stCondLst>
                                        </p:cTn>
                                        <p:tgtEl>
                                          <p:spTgt spid="2">
                                            <p:txEl>
                                              <p:pRg st="0" end="0"/>
                                            </p:txEl>
                                          </p:spTgt>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
                                            <p:txEl>
                                              <p:pRg st="2" end="2"/>
                                            </p:txEl>
                                          </p:spTgt>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
                                            <p:txEl>
                                              <p:pRg st="4" end="4"/>
                                            </p:txEl>
                                          </p:spTgt>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3">
                                            <p:txEl>
                                              <p:pRg st="0" end="0"/>
                                            </p:txEl>
                                          </p:spTgt>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527125" y="991039"/>
            <a:ext cx="5732295" cy="3046988"/>
          </a:xfrm>
          <a:prstGeom prst="rect">
            <a:avLst/>
          </a:prstGeom>
          <a:noFill/>
        </p:spPr>
        <p:txBody>
          <a:bodyPr wrap="square" rtlCol="0">
            <a:spAutoFit/>
          </a:bodyPr>
          <a:lstStyle/>
          <a:p>
            <a:r>
              <a:rPr lang="en-US" sz="2400" dirty="0">
                <a:solidFill>
                  <a:schemeClr val="bg1"/>
                </a:solidFill>
              </a:rPr>
              <a:t>The leaves on the fig tree indicated that it should have had fruit, but it did not. With its misleading appearance, the tree symbolized hypocrisy.</a:t>
            </a:r>
          </a:p>
          <a:p>
            <a:endParaRPr lang="en-US" sz="2400" dirty="0">
              <a:solidFill>
                <a:schemeClr val="bg1"/>
              </a:solidFill>
            </a:endParaRPr>
          </a:p>
          <a:p>
            <a:r>
              <a:rPr lang="en-US" sz="2400" dirty="0">
                <a:solidFill>
                  <a:schemeClr val="bg1"/>
                </a:solidFill>
              </a:rPr>
              <a:t>One reason the Savior may have cursed the fig tree was to teach His disciples about the corrupt religious leaders of the Jews. </a:t>
            </a:r>
            <a:endParaRPr lang="en-US" sz="2400" dirty="0">
              <a:solidFill>
                <a:schemeClr val="bg1"/>
              </a:solidFill>
              <a:latin typeface="Narkisim" pitchFamily="34" charset="-79"/>
              <a:cs typeface="Narkisim" pitchFamily="34" charset="-79"/>
            </a:endParaRPr>
          </a:p>
        </p:txBody>
      </p:sp>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21:18-19</a:t>
            </a:r>
          </a:p>
        </p:txBody>
      </p:sp>
      <p:sp>
        <p:nvSpPr>
          <p:cNvPr id="135" name="Rectangle 134"/>
          <p:cNvSpPr/>
          <p:nvPr/>
        </p:nvSpPr>
        <p:spPr>
          <a:xfrm>
            <a:off x="4978400" y="4383669"/>
            <a:ext cx="6739467" cy="2246769"/>
          </a:xfrm>
          <a:prstGeom prst="rect">
            <a:avLst/>
          </a:prstGeom>
        </p:spPr>
        <p:txBody>
          <a:bodyPr wrap="square">
            <a:spAutoFit/>
          </a:bodyPr>
          <a:lstStyle/>
          <a:p>
            <a:r>
              <a:rPr lang="en-US" sz="2000" dirty="0">
                <a:solidFill>
                  <a:schemeClr val="bg1"/>
                </a:solidFill>
              </a:rPr>
              <a:t>“…the unproductive tree was cursed for its barrenness. What a loss to the individual and to humanity if the vine does not grow, the tree does not bear fruit, the soul does not expand through service! One must live, not merely exist; he must do, not merely be; he must grow, not just stagnate. We must use our talents in behalf of our fellowmen, rather than burying them in the tomb of a self-centered life.”  (6)</a:t>
            </a:r>
          </a:p>
        </p:txBody>
      </p:sp>
      <p:pic>
        <p:nvPicPr>
          <p:cNvPr id="1028" name="Picture 4" descr="https://timpyles.files.wordpress.com/2011/07/fig-tree-2.jpg"/>
          <p:cNvPicPr>
            <a:picLocks noChangeAspect="1" noChangeArrowheads="1"/>
          </p:cNvPicPr>
          <p:nvPr/>
        </p:nvPicPr>
        <p:blipFill>
          <a:blip r:embed="rId3" cstate="print"/>
          <a:srcRect/>
          <a:stretch>
            <a:fillRect/>
          </a:stretch>
        </p:blipFill>
        <p:spPr bwMode="auto">
          <a:xfrm>
            <a:off x="6750754" y="1004711"/>
            <a:ext cx="4656460" cy="3220719"/>
          </a:xfrm>
          <a:prstGeom prst="rect">
            <a:avLst/>
          </a:prstGeom>
          <a:noFill/>
        </p:spPr>
      </p:pic>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Deceived By Appearance--Hypocrisy</a:t>
            </a:r>
          </a:p>
        </p:txBody>
      </p:sp>
      <p:pic>
        <p:nvPicPr>
          <p:cNvPr id="140" name="Picture 139" descr="portrait-spencer-w-kimball_1116589_tmb.jpg"/>
          <p:cNvPicPr>
            <a:picLocks noChangeAspect="1"/>
          </p:cNvPicPr>
          <p:nvPr/>
        </p:nvPicPr>
        <p:blipFill>
          <a:blip r:embed="rId4" cstate="print"/>
          <a:stretch>
            <a:fillRect/>
          </a:stretch>
        </p:blipFill>
        <p:spPr>
          <a:xfrm>
            <a:off x="3794450" y="5186422"/>
            <a:ext cx="1034007" cy="1372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anim calcmode="lin" valueType="num">
                                      <p:cBhvr>
                                        <p:cTn id="12" dur="1000" fill="hold"/>
                                        <p:tgtEl>
                                          <p:spTgt spid="135"/>
                                        </p:tgtEl>
                                        <p:attrNameLst>
                                          <p:attrName>ppt_x</p:attrName>
                                        </p:attrNameLst>
                                      </p:cBhvr>
                                      <p:tavLst>
                                        <p:tav tm="0">
                                          <p:val>
                                            <p:strVal val="#ppt_x"/>
                                          </p:val>
                                        </p:tav>
                                        <p:tav tm="100000">
                                          <p:val>
                                            <p:strVal val="#ppt_x"/>
                                          </p:val>
                                        </p:tav>
                                      </p:tavLst>
                                    </p:anim>
                                    <p:anim calcmode="lin" valueType="num">
                                      <p:cBhvr>
                                        <p:cTn id="13" dur="1000" fill="hold"/>
                                        <p:tgtEl>
                                          <p:spTgt spid="13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1000"/>
                                        <p:tgtEl>
                                          <p:spTgt spid="140"/>
                                        </p:tgtEl>
                                      </p:cBhvr>
                                    </p:animEffect>
                                    <p:anim calcmode="lin" valueType="num">
                                      <p:cBhvr>
                                        <p:cTn id="17" dur="1000" fill="hold"/>
                                        <p:tgtEl>
                                          <p:spTgt spid="140"/>
                                        </p:tgtEl>
                                        <p:attrNameLst>
                                          <p:attrName>ppt_x</p:attrName>
                                        </p:attrNameLst>
                                      </p:cBhvr>
                                      <p:tavLst>
                                        <p:tav tm="0">
                                          <p:val>
                                            <p:strVal val="#ppt_x"/>
                                          </p:val>
                                        </p:tav>
                                        <p:tav tm="100000">
                                          <p:val>
                                            <p:strVal val="#ppt_x"/>
                                          </p:val>
                                        </p:tav>
                                      </p:tavLst>
                                    </p:anim>
                                    <p:anim calcmode="lin" valueType="num">
                                      <p:cBhvr>
                                        <p:cTn id="18"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311972" y="743613"/>
            <a:ext cx="5637007" cy="2554545"/>
          </a:xfrm>
          <a:prstGeom prst="rect">
            <a:avLst/>
          </a:prstGeom>
          <a:noFill/>
        </p:spPr>
        <p:txBody>
          <a:bodyPr wrap="square" rtlCol="0">
            <a:spAutoFit/>
          </a:bodyPr>
          <a:lstStyle/>
          <a:p>
            <a:r>
              <a:rPr lang="en-US" sz="2000" dirty="0">
                <a:solidFill>
                  <a:schemeClr val="bg1"/>
                </a:solidFill>
              </a:rPr>
              <a:t>Jewish leaders approached the Savior in the temple and questioned the authority by which He had made His triumphal entry into Jerusalem and cleansed the temple. </a:t>
            </a:r>
          </a:p>
          <a:p>
            <a:endParaRPr lang="en-US" sz="2000" dirty="0">
              <a:solidFill>
                <a:schemeClr val="bg1"/>
              </a:solidFill>
            </a:endParaRPr>
          </a:p>
          <a:p>
            <a:r>
              <a:rPr lang="en-US" sz="2000" dirty="0">
                <a:solidFill>
                  <a:schemeClr val="bg1"/>
                </a:solidFill>
              </a:rPr>
              <a:t>The Savior responded by asking them whether the baptism (or ministry) of John the Baptist had been commissioned by God or by man. </a:t>
            </a:r>
            <a:endParaRPr lang="en-US" sz="2000" dirty="0">
              <a:solidFill>
                <a:schemeClr val="bg1"/>
              </a:solidFill>
              <a:latin typeface="Narkisim" pitchFamily="34" charset="-79"/>
              <a:cs typeface="Narkisim" pitchFamily="34" charset="-79"/>
            </a:endParaRPr>
          </a:p>
        </p:txBody>
      </p:sp>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21:18-19</a:t>
            </a:r>
          </a:p>
        </p:txBody>
      </p:sp>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Approaching The Savior</a:t>
            </a:r>
          </a:p>
        </p:txBody>
      </p:sp>
      <p:sp>
        <p:nvSpPr>
          <p:cNvPr id="9" name="Rectangle 8"/>
          <p:cNvSpPr/>
          <p:nvPr/>
        </p:nvSpPr>
        <p:spPr>
          <a:xfrm>
            <a:off x="5862917" y="3682741"/>
            <a:ext cx="6038626" cy="2246769"/>
          </a:xfrm>
          <a:prstGeom prst="rect">
            <a:avLst/>
          </a:prstGeom>
        </p:spPr>
        <p:txBody>
          <a:bodyPr wrap="square">
            <a:spAutoFit/>
          </a:bodyPr>
          <a:lstStyle/>
          <a:p>
            <a:r>
              <a:rPr lang="en-US" sz="2000" dirty="0">
                <a:solidFill>
                  <a:schemeClr val="bg1"/>
                </a:solidFill>
              </a:rPr>
              <a:t>These leaders would not answer the Savior’s question for fear of condemning themselves or offending people who accepted John as a prophet. </a:t>
            </a:r>
          </a:p>
          <a:p>
            <a:endParaRPr lang="en-US" sz="2000" dirty="0">
              <a:solidFill>
                <a:schemeClr val="bg1"/>
              </a:solidFill>
            </a:endParaRPr>
          </a:p>
          <a:p>
            <a:r>
              <a:rPr lang="en-US" sz="2000" dirty="0">
                <a:solidFill>
                  <a:schemeClr val="bg1"/>
                </a:solidFill>
              </a:rPr>
              <a:t>The Savior said He would not answer their questions either and then related three parables that illustrate the actions of the corrupt Jewish leaders. </a:t>
            </a:r>
            <a:endParaRPr lang="en-US" sz="2000" dirty="0"/>
          </a:p>
        </p:txBody>
      </p:sp>
      <p:pic>
        <p:nvPicPr>
          <p:cNvPr id="23554" name="Picture 2" descr="http://stepintothestory.ca/wp-content/uploads/2014/09/jesus-and-pharisees.jpeg"/>
          <p:cNvPicPr>
            <a:picLocks noChangeAspect="1" noChangeArrowheads="1"/>
          </p:cNvPicPr>
          <p:nvPr/>
        </p:nvPicPr>
        <p:blipFill>
          <a:blip r:embed="rId3" cstate="print"/>
          <a:srcRect/>
          <a:stretch>
            <a:fillRect/>
          </a:stretch>
        </p:blipFill>
        <p:spPr bwMode="auto">
          <a:xfrm>
            <a:off x="6620920" y="776847"/>
            <a:ext cx="3502026" cy="2287992"/>
          </a:xfrm>
          <a:prstGeom prst="rect">
            <a:avLst/>
          </a:prstGeom>
          <a:noFill/>
        </p:spPr>
      </p:pic>
      <p:pic>
        <p:nvPicPr>
          <p:cNvPr id="23556" name="Picture 4" descr="http://www.lds.org/bc/content/shared/content/images/gospel-library/magazine/neweralp.nfo:o:977.jpg"/>
          <p:cNvPicPr>
            <a:picLocks noChangeAspect="1" noChangeArrowheads="1"/>
          </p:cNvPicPr>
          <p:nvPr/>
        </p:nvPicPr>
        <p:blipFill>
          <a:blip r:embed="rId4" cstate="print"/>
          <a:srcRect/>
          <a:stretch>
            <a:fillRect/>
          </a:stretch>
        </p:blipFill>
        <p:spPr bwMode="auto">
          <a:xfrm>
            <a:off x="2388197" y="3394037"/>
            <a:ext cx="2563383" cy="32063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2000"/>
                                        <p:tgtEl>
                                          <p:spTgt spid="2355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3291840" y="711340"/>
            <a:ext cx="5637007" cy="1938992"/>
          </a:xfrm>
          <a:prstGeom prst="rect">
            <a:avLst/>
          </a:prstGeom>
          <a:noFill/>
        </p:spPr>
        <p:txBody>
          <a:bodyPr wrap="square" rtlCol="0">
            <a:spAutoFit/>
          </a:bodyPr>
          <a:lstStyle/>
          <a:p>
            <a:r>
              <a:rPr lang="en-US" sz="2000" dirty="0">
                <a:solidFill>
                  <a:schemeClr val="bg1"/>
                </a:solidFill>
              </a:rPr>
              <a:t>“A Father approaches his boys and asks, “Son, will you mow the lawn?” “No, Dad.” </a:t>
            </a:r>
          </a:p>
          <a:p>
            <a:r>
              <a:rPr lang="en-US" sz="2000" dirty="0">
                <a:solidFill>
                  <a:schemeClr val="bg1"/>
                </a:solidFill>
                <a:latin typeface="Narkisim" pitchFamily="34" charset="-79"/>
                <a:cs typeface="Narkisim" pitchFamily="34" charset="-79"/>
              </a:rPr>
              <a:t>“How about you, son?”  “Yeah, I’ll do it.”</a:t>
            </a:r>
          </a:p>
          <a:p>
            <a:r>
              <a:rPr lang="en-US" sz="2000" dirty="0">
                <a:solidFill>
                  <a:schemeClr val="bg1"/>
                </a:solidFill>
                <a:latin typeface="Narkisim" pitchFamily="34" charset="-79"/>
                <a:cs typeface="Narkisim" pitchFamily="34" charset="-79"/>
              </a:rPr>
              <a:t>Two hours later, the son who said no changed his mind and mowed the lawn, and the son who said yes didn’t budge. Sound familiar? (8)</a:t>
            </a:r>
          </a:p>
        </p:txBody>
      </p:sp>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21:28-31</a:t>
            </a:r>
          </a:p>
        </p:txBody>
      </p:sp>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Parable of the Two Sons</a:t>
            </a:r>
          </a:p>
        </p:txBody>
      </p:sp>
      <p:sp>
        <p:nvSpPr>
          <p:cNvPr id="9" name="Rectangle 8"/>
          <p:cNvSpPr/>
          <p:nvPr/>
        </p:nvSpPr>
        <p:spPr>
          <a:xfrm>
            <a:off x="247426" y="2796845"/>
            <a:ext cx="3560781" cy="3785652"/>
          </a:xfrm>
          <a:prstGeom prst="rect">
            <a:avLst/>
          </a:prstGeom>
        </p:spPr>
        <p:txBody>
          <a:bodyPr wrap="square">
            <a:spAutoFit/>
          </a:bodyPr>
          <a:lstStyle/>
          <a:p>
            <a:r>
              <a:rPr lang="en-US" sz="2000" dirty="0">
                <a:solidFill>
                  <a:schemeClr val="bg1"/>
                </a:solidFill>
              </a:rPr>
              <a:t>“The Father of the sons is God himself who offers employment in his earthly vineyard to all his children. The first son, who initially refused to labor in his Father’s vineyard but later repented and served him, is symbolical of the publicans and harlots who repented of their early sins and became faithful servants in their Father’s cause. …</a:t>
            </a:r>
          </a:p>
        </p:txBody>
      </p:sp>
      <p:sp>
        <p:nvSpPr>
          <p:cNvPr id="7" name="Rectangle 6"/>
          <p:cNvSpPr/>
          <p:nvPr/>
        </p:nvSpPr>
        <p:spPr>
          <a:xfrm>
            <a:off x="7885355" y="3637008"/>
            <a:ext cx="3958814" cy="2554545"/>
          </a:xfrm>
          <a:prstGeom prst="rect">
            <a:avLst/>
          </a:prstGeom>
        </p:spPr>
        <p:txBody>
          <a:bodyPr wrap="square">
            <a:spAutoFit/>
          </a:bodyPr>
          <a:lstStyle/>
          <a:p>
            <a:r>
              <a:rPr lang="en-US" sz="2000" dirty="0">
                <a:solidFill>
                  <a:schemeClr val="bg1"/>
                </a:solidFill>
              </a:rPr>
              <a:t>“The second son, who willingly accepted an assignment in the vineyard but then failed to render the appointed labors, is symbolical of the Jewish leaders who professed to be about their Father’s business but were in fact letting the vineyard degenerate. … (1)</a:t>
            </a:r>
          </a:p>
        </p:txBody>
      </p:sp>
      <p:pic>
        <p:nvPicPr>
          <p:cNvPr id="45058" name="Picture 2" descr="http://blogs.faithlafayette.org/4twelve/files/2015/01/teen-mowing-_797431c.jpg"/>
          <p:cNvPicPr>
            <a:picLocks noChangeAspect="1" noChangeArrowheads="1"/>
          </p:cNvPicPr>
          <p:nvPr/>
        </p:nvPicPr>
        <p:blipFill>
          <a:blip r:embed="rId3" cstate="print"/>
          <a:srcRect l="22399" t="-510"/>
          <a:stretch>
            <a:fillRect/>
          </a:stretch>
        </p:blipFill>
        <p:spPr bwMode="auto">
          <a:xfrm>
            <a:off x="9057940" y="473337"/>
            <a:ext cx="2586353" cy="2231461"/>
          </a:xfrm>
          <a:prstGeom prst="rect">
            <a:avLst/>
          </a:prstGeom>
          <a:noFill/>
        </p:spPr>
      </p:pic>
      <p:pic>
        <p:nvPicPr>
          <p:cNvPr id="45060" name="Picture 4" descr="http://stateimpact.npr.org/idaho/files/2012/03/IMG_0306.jpg"/>
          <p:cNvPicPr>
            <a:picLocks noChangeAspect="1" noChangeArrowheads="1"/>
          </p:cNvPicPr>
          <p:nvPr/>
        </p:nvPicPr>
        <p:blipFill>
          <a:blip r:embed="rId4" cstate="print"/>
          <a:srcRect/>
          <a:stretch>
            <a:fillRect/>
          </a:stretch>
        </p:blipFill>
        <p:spPr bwMode="auto">
          <a:xfrm>
            <a:off x="529526" y="481853"/>
            <a:ext cx="2389285" cy="1831041"/>
          </a:xfrm>
          <a:prstGeom prst="rect">
            <a:avLst/>
          </a:prstGeom>
          <a:noFill/>
        </p:spPr>
      </p:pic>
      <p:pic>
        <p:nvPicPr>
          <p:cNvPr id="45062" name="Picture 6" descr="http://media.freebibleimages.org/stories/FB_Prodigal_Son/overview_images/002-prodigal-son.jpg?1436947199"/>
          <p:cNvPicPr>
            <a:picLocks noChangeAspect="1" noChangeArrowheads="1"/>
          </p:cNvPicPr>
          <p:nvPr/>
        </p:nvPicPr>
        <p:blipFill>
          <a:blip r:embed="rId5" cstate="print"/>
          <a:srcRect/>
          <a:stretch>
            <a:fillRect/>
          </a:stretch>
        </p:blipFill>
        <p:spPr bwMode="auto">
          <a:xfrm>
            <a:off x="3797449" y="2906359"/>
            <a:ext cx="3745043" cy="28087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5058"/>
                                        </p:tgtEl>
                                        <p:attrNameLst>
                                          <p:attrName>style.visibility</p:attrName>
                                        </p:attrNameLst>
                                      </p:cBhvr>
                                      <p:to>
                                        <p:strVal val="visible"/>
                                      </p:to>
                                    </p:set>
                                    <p:animEffect transition="in" filter="fade">
                                      <p:cBhvr>
                                        <p:cTn id="13" dur="2000"/>
                                        <p:tgtEl>
                                          <p:spTgt spid="45058"/>
                                        </p:tgtEl>
                                      </p:cBhvr>
                                    </p:animEffect>
                                  </p:childTnLst>
                                </p:cTn>
                              </p:par>
                              <p:par>
                                <p:cTn id="14" presetID="10" presetClass="entr" presetSubtype="0"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fade">
                                      <p:cBhvr>
                                        <p:cTn id="16" dur="2000"/>
                                        <p:tgtEl>
                                          <p:spTgt spid="4506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62"/>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2000"/>
                                        <p:tgtEl>
                                          <p:spTgt spid="45060"/>
                                        </p:tgtEl>
                                      </p:cBhvr>
                                    </p:animEffect>
                                    <p:set>
                                      <p:cBhvr>
                                        <p:cTn id="25" dur="1" fill="hold">
                                          <p:stCondLst>
                                            <p:cond delay="1999"/>
                                          </p:stCondLst>
                                        </p:cTn>
                                        <p:tgtEl>
                                          <p:spTgt spid="4506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3">
                                            <p:txEl>
                                              <p:pRg st="0" end="0"/>
                                            </p:txEl>
                                          </p:spTgt>
                                        </p:tgtEl>
                                      </p:cBhvr>
                                    </p:animEffect>
                                    <p:set>
                                      <p:cBhvr>
                                        <p:cTn id="28" dur="1" fill="hold">
                                          <p:stCondLst>
                                            <p:cond delay="1999"/>
                                          </p:stCondLst>
                                        </p:cTn>
                                        <p:tgtEl>
                                          <p:spTgt spid="3">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3">
                                            <p:txEl>
                                              <p:pRg st="1" end="1"/>
                                            </p:txEl>
                                          </p:spTgt>
                                        </p:tgtEl>
                                      </p:cBhvr>
                                    </p:animEffect>
                                    <p:set>
                                      <p:cBhvr>
                                        <p:cTn id="31" dur="1" fill="hold">
                                          <p:stCondLst>
                                            <p:cond delay="1999"/>
                                          </p:stCondLst>
                                        </p:cTn>
                                        <p:tgtEl>
                                          <p:spTgt spid="3">
                                            <p:txEl>
                                              <p:pRg st="1" end="1"/>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3">
                                            <p:txEl>
                                              <p:pRg st="2" end="2"/>
                                            </p:txEl>
                                          </p:spTgt>
                                        </p:tgtEl>
                                      </p:cBhvr>
                                    </p:animEffect>
                                    <p:set>
                                      <p:cBhvr>
                                        <p:cTn id="34" dur="1" fill="hold">
                                          <p:stCondLst>
                                            <p:cond delay="1999"/>
                                          </p:stCondLst>
                                        </p:cTn>
                                        <p:tgtEl>
                                          <p:spTgt spid="3">
                                            <p:txEl>
                                              <p:pRg st="2" end="2"/>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45058"/>
                                        </p:tgtEl>
                                      </p:cBhvr>
                                    </p:animEffect>
                                    <p:set>
                                      <p:cBhvr>
                                        <p:cTn id="37" dur="1" fill="hold">
                                          <p:stCondLst>
                                            <p:cond delay="1999"/>
                                          </p:stCondLst>
                                        </p:cTn>
                                        <p:tgtEl>
                                          <p:spTgt spid="4505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Pretending</a:t>
            </a:r>
          </a:p>
        </p:txBody>
      </p:sp>
      <p:grpSp>
        <p:nvGrpSpPr>
          <p:cNvPr id="11" name="Group 10"/>
          <p:cNvGrpSpPr/>
          <p:nvPr/>
        </p:nvGrpSpPr>
        <p:grpSpPr>
          <a:xfrm>
            <a:off x="499618" y="819241"/>
            <a:ext cx="4266020" cy="3100094"/>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901494" y="4693058"/>
              <a:ext cx="2225428" cy="1352629"/>
            </a:xfrm>
            <a:prstGeom prst="rect">
              <a:avLst/>
            </a:prstGeom>
          </p:spPr>
          <p:txBody>
            <a:bodyPr wrap="square">
              <a:spAutoFit/>
            </a:bodyPr>
            <a:lstStyle/>
            <a:p>
              <a:pPr algn="ctr"/>
              <a:r>
                <a:rPr lang="en-US" b="1" dirty="0"/>
                <a:t>To enter the kingdom of God, we must obey our Heavenly Father and repent of our sins rather than only saying or pretending that we obey Him</a:t>
              </a:r>
              <a:endParaRPr lang="en-US" dirty="0"/>
            </a:p>
          </p:txBody>
        </p:sp>
      </p:grpSp>
      <p:sp>
        <p:nvSpPr>
          <p:cNvPr id="29" name="Rectangle 28"/>
          <p:cNvSpPr/>
          <p:nvPr/>
        </p:nvSpPr>
        <p:spPr>
          <a:xfrm>
            <a:off x="5328621" y="4122453"/>
            <a:ext cx="6096000" cy="2246769"/>
          </a:xfrm>
          <a:prstGeom prst="rect">
            <a:avLst/>
          </a:prstGeom>
        </p:spPr>
        <p:txBody>
          <a:bodyPr>
            <a:spAutoFit/>
          </a:bodyPr>
          <a:lstStyle/>
          <a:p>
            <a:r>
              <a:rPr lang="en-US" sz="2000" dirty="0">
                <a:solidFill>
                  <a:schemeClr val="bg1"/>
                </a:solidFill>
              </a:rPr>
              <a:t>A young man often tells his parents that he is attending Church activities when he actually goes to a friend’s house instead. When he is around Church leaders and instructors, he talks and acts as though he keeps Heavenly Father’s commandments, but outside of those settings he knowingly breaks many of the commandments.</a:t>
            </a:r>
          </a:p>
        </p:txBody>
      </p:sp>
      <p:pic>
        <p:nvPicPr>
          <p:cNvPr id="48130" name="Picture 2" descr="https://www.lds.org/bc/content/shared/content/images/magazines/new-era/2014/12/scripture-study-teaching-wrestling-school-bus-young_1327662_inl.jpg"/>
          <p:cNvPicPr>
            <a:picLocks noChangeAspect="1" noChangeArrowheads="1"/>
          </p:cNvPicPr>
          <p:nvPr/>
        </p:nvPicPr>
        <p:blipFill>
          <a:blip r:embed="rId3" cstate="print"/>
          <a:srcRect t="86" r="35614"/>
          <a:stretch>
            <a:fillRect/>
          </a:stretch>
        </p:blipFill>
        <p:spPr bwMode="auto">
          <a:xfrm>
            <a:off x="7051226" y="989705"/>
            <a:ext cx="2759748" cy="2759878"/>
          </a:xfrm>
          <a:prstGeom prst="rect">
            <a:avLst/>
          </a:prstGeom>
          <a:noFill/>
        </p:spPr>
      </p:pic>
      <p:pic>
        <p:nvPicPr>
          <p:cNvPr id="48132" name="Picture 4" descr="http://8482-presscdn-0-13.pagely.netdna-cdn.com/wp-content/uploads/2015/09/bully.jpg"/>
          <p:cNvPicPr>
            <a:picLocks noChangeAspect="1" noChangeArrowheads="1"/>
          </p:cNvPicPr>
          <p:nvPr/>
        </p:nvPicPr>
        <p:blipFill>
          <a:blip r:embed="rId4" cstate="print"/>
          <a:srcRect t="-3143" r="44625"/>
          <a:stretch>
            <a:fillRect/>
          </a:stretch>
        </p:blipFill>
        <p:spPr bwMode="auto">
          <a:xfrm>
            <a:off x="1704676" y="3743662"/>
            <a:ext cx="2426260" cy="24757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48130"/>
                                        </p:tgtEl>
                                        <p:attrNameLst>
                                          <p:attrName>style.visibility</p:attrName>
                                        </p:attrNameLst>
                                      </p:cBhvr>
                                      <p:to>
                                        <p:strVal val="visible"/>
                                      </p:to>
                                    </p:set>
                                    <p:animEffect transition="in" filter="fade">
                                      <p:cBhvr>
                                        <p:cTn id="15" dur="2000"/>
                                        <p:tgtEl>
                                          <p:spTgt spid="48130"/>
                                        </p:tgtEl>
                                      </p:cBhvr>
                                    </p:animEffect>
                                  </p:childTnLst>
                                </p:cTn>
                              </p:par>
                              <p:par>
                                <p:cTn id="16" presetID="10" presetClass="entr" presetSubtype="0" fill="hold" nodeType="with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fade">
                                      <p:cBhvr>
                                        <p:cTn id="18"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Pretending</a:t>
            </a:r>
          </a:p>
        </p:txBody>
      </p:sp>
      <p:grpSp>
        <p:nvGrpSpPr>
          <p:cNvPr id="2" name="Group 10"/>
          <p:cNvGrpSpPr/>
          <p:nvPr/>
        </p:nvGrpSpPr>
        <p:grpSpPr>
          <a:xfrm>
            <a:off x="499618" y="819241"/>
            <a:ext cx="4266020" cy="3100094"/>
            <a:chOff x="384206" y="4158361"/>
            <a:chExt cx="3289208" cy="2390250"/>
          </a:xfrm>
        </p:grpSpPr>
        <p:grpSp>
          <p:nvGrpSpPr>
            <p:cNvPr id="3" name="Group 17"/>
            <p:cNvGrpSpPr/>
            <p:nvPr/>
          </p:nvGrpSpPr>
          <p:grpSpPr>
            <a:xfrm>
              <a:off x="384206" y="4158361"/>
              <a:ext cx="3289208" cy="2390250"/>
              <a:chOff x="609599" y="833642"/>
              <a:chExt cx="7941747" cy="5771225"/>
            </a:xfrm>
          </p:grpSpPr>
          <p:grpSp>
            <p:nvGrpSpPr>
              <p:cNvPr id="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901494" y="4693058"/>
              <a:ext cx="2225428" cy="1352629"/>
            </a:xfrm>
            <a:prstGeom prst="rect">
              <a:avLst/>
            </a:prstGeom>
          </p:spPr>
          <p:txBody>
            <a:bodyPr wrap="square">
              <a:spAutoFit/>
            </a:bodyPr>
            <a:lstStyle/>
            <a:p>
              <a:pPr algn="ctr"/>
              <a:r>
                <a:rPr lang="en-US" b="1" dirty="0"/>
                <a:t>To enter the kingdom of God, we must obey our Heavenly Father and repent of our sins rather than only saying or pretending that we obey Him</a:t>
              </a:r>
              <a:endParaRPr lang="en-US" dirty="0"/>
            </a:p>
          </p:txBody>
        </p:sp>
      </p:grpSp>
      <p:sp>
        <p:nvSpPr>
          <p:cNvPr id="29" name="Rectangle 28"/>
          <p:cNvSpPr/>
          <p:nvPr/>
        </p:nvSpPr>
        <p:spPr>
          <a:xfrm>
            <a:off x="5328621" y="4122453"/>
            <a:ext cx="6096000" cy="1938992"/>
          </a:xfrm>
          <a:prstGeom prst="rect">
            <a:avLst/>
          </a:prstGeom>
        </p:spPr>
        <p:txBody>
          <a:bodyPr>
            <a:spAutoFit/>
          </a:bodyPr>
          <a:lstStyle/>
          <a:p>
            <a:r>
              <a:rPr lang="en-US" sz="2000" dirty="0">
                <a:solidFill>
                  <a:schemeClr val="bg1"/>
                </a:solidFill>
              </a:rPr>
              <a:t>A young woman gossips with her friends about several girls in her school but pretends to be friendly to these girls when they are around. She regularly attends church and partakes of the sacrament, but during the meetings she often sends her friends text messages containing criticisms of those around her.</a:t>
            </a:r>
          </a:p>
        </p:txBody>
      </p:sp>
      <p:pic>
        <p:nvPicPr>
          <p:cNvPr id="49154" name="Picture 2" descr="http://i.huffpost.com/gen/1961132/images/o-TEEN-GIRL-BULLIED-facebook.jpg"/>
          <p:cNvPicPr>
            <a:picLocks noChangeAspect="1" noChangeArrowheads="1"/>
          </p:cNvPicPr>
          <p:nvPr/>
        </p:nvPicPr>
        <p:blipFill>
          <a:blip r:embed="rId3" cstate="print"/>
          <a:srcRect t="-359" r="36120"/>
          <a:stretch>
            <a:fillRect/>
          </a:stretch>
        </p:blipFill>
        <p:spPr bwMode="auto">
          <a:xfrm>
            <a:off x="6465346" y="1151068"/>
            <a:ext cx="3300450" cy="2592593"/>
          </a:xfrm>
          <a:prstGeom prst="rect">
            <a:avLst/>
          </a:prstGeom>
          <a:noFill/>
        </p:spPr>
      </p:pic>
      <p:pic>
        <p:nvPicPr>
          <p:cNvPr id="49156" name="Picture 4" descr="http://www.christianitytoday.com/images/52336.jpg?w=640"/>
          <p:cNvPicPr>
            <a:picLocks noChangeAspect="1" noChangeArrowheads="1"/>
          </p:cNvPicPr>
          <p:nvPr/>
        </p:nvPicPr>
        <p:blipFill>
          <a:blip r:embed="rId4" cstate="print"/>
          <a:srcRect r="12924" b="26054"/>
          <a:stretch>
            <a:fillRect/>
          </a:stretch>
        </p:blipFill>
        <p:spPr bwMode="auto">
          <a:xfrm>
            <a:off x="580911" y="4184405"/>
            <a:ext cx="4324575" cy="2065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fade">
                                      <p:cBhvr>
                                        <p:cTn id="13"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68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0"/>
          <p:cNvGrpSpPr/>
          <p:nvPr/>
        </p:nvGrpSpPr>
        <p:grpSpPr>
          <a:xfrm>
            <a:off x="1524000" y="3297382"/>
            <a:ext cx="9144000" cy="2874818"/>
            <a:chOff x="1219200" y="2667000"/>
            <a:chExt cx="6858000" cy="2667000"/>
          </a:xfrm>
        </p:grpSpPr>
        <p:grpSp>
          <p:nvGrpSpPr>
            <p:cNvPr id="3" name="Group 4"/>
            <p:cNvGrpSpPr/>
            <p:nvPr/>
          </p:nvGrpSpPr>
          <p:grpSpPr>
            <a:xfrm>
              <a:off x="1219200" y="2667000"/>
              <a:ext cx="6858000" cy="2596288"/>
              <a:chOff x="1066800" y="1565224"/>
              <a:chExt cx="7942288" cy="3006776"/>
            </a:xfrm>
          </p:grpSpPr>
          <p:grpSp>
            <p:nvGrpSpPr>
              <p:cNvPr id="5" name="Group 12"/>
              <p:cNvGrpSpPr/>
              <p:nvPr/>
            </p:nvGrpSpPr>
            <p:grpSpPr>
              <a:xfrm>
                <a:off x="1066800" y="4102308"/>
                <a:ext cx="7942288" cy="469692"/>
                <a:chOff x="1066800" y="4102308"/>
                <a:chExt cx="7942288" cy="926892"/>
              </a:xfrm>
            </p:grpSpPr>
            <p:sp>
              <p:nvSpPr>
                <p:cNvPr id="25" name="Rectangle 1"/>
                <p:cNvSpPr/>
                <p:nvPr/>
              </p:nvSpPr>
              <p:spPr>
                <a:xfrm>
                  <a:off x="1066800" y="4114800"/>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p:cNvSpPr/>
                <p:nvPr/>
              </p:nvSpPr>
              <p:spPr>
                <a:xfrm>
                  <a:off x="3075482" y="4102308"/>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
                <p:cNvSpPr/>
                <p:nvPr/>
              </p:nvSpPr>
              <p:spPr>
                <a:xfrm>
                  <a:off x="5051685" y="4103557"/>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p:cNvSpPr/>
                <p:nvPr/>
              </p:nvSpPr>
              <p:spPr>
                <a:xfrm>
                  <a:off x="7027888" y="4104806"/>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rot="5400000">
                <a:off x="4113551" y="553387"/>
                <a:ext cx="1981200" cy="5141626"/>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03226" y="1571469"/>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5167" y="1570220"/>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07108" y="1568971"/>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9049" y="1567722"/>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10990" y="1566473"/>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62931" y="1565224"/>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1235440" y="2801911"/>
                <a:ext cx="1149246" cy="1451547"/>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7763656" y="2904346"/>
                <a:ext cx="1147995" cy="1282908"/>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4394616" y="2968053"/>
                <a:ext cx="1149246" cy="8244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
              <p:cNvGrpSpPr/>
              <p:nvPr/>
            </p:nvGrpSpPr>
            <p:grpSpPr>
              <a:xfrm>
                <a:off x="2625777" y="2108616"/>
                <a:ext cx="5070424" cy="697803"/>
                <a:chOff x="762000" y="304800"/>
                <a:chExt cx="5289030" cy="1003095"/>
              </a:xfrm>
            </p:grpSpPr>
            <p:sp>
              <p:nvSpPr>
                <p:cNvPr id="19" name="Quad Arrow 16"/>
                <p:cNvSpPr/>
                <p:nvPr/>
              </p:nvSpPr>
              <p:spPr>
                <a:xfrm>
                  <a:off x="762000" y="304800"/>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ad Arrow 19"/>
                <p:cNvSpPr/>
                <p:nvPr/>
              </p:nvSpPr>
              <p:spPr>
                <a:xfrm>
                  <a:off x="1648918" y="307299"/>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Quad Arrow 20"/>
                <p:cNvSpPr/>
                <p:nvPr/>
              </p:nvSpPr>
              <p:spPr>
                <a:xfrm>
                  <a:off x="2520846" y="309798"/>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3392774" y="312297"/>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4264702" y="314796"/>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23"/>
                <p:cNvSpPr/>
                <p:nvPr/>
              </p:nvSpPr>
              <p:spPr>
                <a:xfrm>
                  <a:off x="5136630" y="317295"/>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337154" y="3894944"/>
                <a:ext cx="1254177" cy="272322"/>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3810000" y="4876800"/>
              <a:ext cx="1524000" cy="3048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733800" y="5029200"/>
              <a:ext cx="1676400" cy="3048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1"/>
          <p:cNvGrpSpPr/>
          <p:nvPr/>
        </p:nvGrpSpPr>
        <p:grpSpPr>
          <a:xfrm>
            <a:off x="9751042" y="3148219"/>
            <a:ext cx="1629313" cy="3200400"/>
            <a:chOff x="1161358" y="381000"/>
            <a:chExt cx="2496242" cy="5713803"/>
          </a:xfrm>
        </p:grpSpPr>
        <p:sp>
          <p:nvSpPr>
            <p:cNvPr id="33" name="Cloud 32"/>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2047407" y="1391587"/>
              <a:ext cx="685800"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Block Arc 49"/>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lock Arc 50"/>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loud 51"/>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2032000" y="0"/>
            <a:ext cx="8432800" cy="2862322"/>
          </a:xfrm>
          <a:prstGeom prst="rect">
            <a:avLst/>
          </a:prstGeom>
          <a:noFill/>
        </p:spPr>
        <p:txBody>
          <a:bodyPr wrap="square" rtlCol="0">
            <a:spAutoFit/>
          </a:bodyPr>
          <a:lstStyle/>
          <a:p>
            <a:pPr algn="ctr"/>
            <a:r>
              <a:rPr lang="en-US" sz="4800" dirty="0">
                <a:solidFill>
                  <a:schemeClr val="bg2"/>
                </a:solidFill>
                <a:latin typeface="Eras Demi ITC" pitchFamily="34" charset="0"/>
              </a:rPr>
              <a:t>The Parable of the Wicked Husbandmen</a:t>
            </a:r>
          </a:p>
          <a:p>
            <a:pPr algn="ctr"/>
            <a:r>
              <a:rPr lang="en-US" sz="2800" dirty="0">
                <a:solidFill>
                  <a:schemeClr val="bg2"/>
                </a:solidFill>
                <a:latin typeface="Eras Demi ITC" pitchFamily="34" charset="0"/>
              </a:rPr>
              <a:t>Matthew 21:33-46</a:t>
            </a:r>
          </a:p>
          <a:p>
            <a:pPr algn="ctr"/>
            <a:r>
              <a:rPr lang="en-US" sz="2800" dirty="0">
                <a:solidFill>
                  <a:schemeClr val="bg2"/>
                </a:solidFill>
                <a:latin typeface="Eras Demi ITC" pitchFamily="34" charset="0"/>
              </a:rPr>
              <a:t>Luke 20:9-18</a:t>
            </a:r>
          </a:p>
          <a:p>
            <a:pPr algn="ctr"/>
            <a:r>
              <a:rPr lang="en-US" sz="2800" dirty="0">
                <a:solidFill>
                  <a:schemeClr val="bg2"/>
                </a:solidFill>
                <a:latin typeface="Eras Demi ITC" pitchFamily="34" charset="0"/>
              </a:rPr>
              <a:t>Mark 12:1-12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12192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2860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812800" y="1676400"/>
            <a:ext cx="1840715"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3251200" y="1752600"/>
            <a:ext cx="2063261"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20351" y="1676400"/>
              <a:ext cx="378255" cy="2951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711200" y="3276600"/>
            <a:ext cx="64008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2653488" y="1449494"/>
            <a:ext cx="1695856" cy="6070124"/>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282880" y="1832704"/>
            <a:ext cx="1695856" cy="6070124"/>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33"/>
          <p:cNvGrpSpPr/>
          <p:nvPr/>
        </p:nvGrpSpPr>
        <p:grpSpPr>
          <a:xfrm>
            <a:off x="7518401" y="1591507"/>
            <a:ext cx="2624868" cy="4275893"/>
            <a:chOff x="4956451" y="549234"/>
            <a:chExt cx="2202940" cy="4784766"/>
          </a:xfrm>
        </p:grpSpPr>
        <p:sp>
          <p:nvSpPr>
            <p:cNvPr id="335" name="Round Diagonal Corner Rectangle 334"/>
            <p:cNvSpPr/>
            <p:nvPr/>
          </p:nvSpPr>
          <p:spPr>
            <a:xfrm rot="19527262">
              <a:off x="5907466" y="777384"/>
              <a:ext cx="981292" cy="125270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335"/>
            <p:cNvSpPr/>
            <p:nvPr/>
          </p:nvSpPr>
          <p:spPr>
            <a:xfrm rot="19527262">
              <a:off x="5230311" y="927098"/>
              <a:ext cx="981292" cy="128318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9671902">
              <a:off x="6669219" y="2807387"/>
              <a:ext cx="490172"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647766">
              <a:off x="4956451" y="2714612"/>
              <a:ext cx="486943"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9352409">
              <a:off x="6228502" y="4470077"/>
              <a:ext cx="443210"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2647766">
              <a:off x="5718974" y="4452989"/>
              <a:ext cx="441089"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0169292">
              <a:off x="6138490" y="1878159"/>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1790291">
              <a:off x="5144044" y="1833127"/>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5422500" y="1752600"/>
              <a:ext cx="1412091" cy="3144935"/>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5744632" y="1600940"/>
              <a:ext cx="695013"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422500" y="609370"/>
              <a:ext cx="1283100"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345"/>
            <p:cNvSpPr/>
            <p:nvPr/>
          </p:nvSpPr>
          <p:spPr>
            <a:xfrm rot="1236535">
              <a:off x="5414155" y="558962"/>
              <a:ext cx="683617" cy="57972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346"/>
            <p:cNvSpPr/>
            <p:nvPr/>
          </p:nvSpPr>
          <p:spPr>
            <a:xfrm rot="5076663">
              <a:off x="6007286" y="431508"/>
              <a:ext cx="541548" cy="77699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691679" y="685800"/>
              <a:ext cx="672949" cy="374956"/>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p:cNvSpPr/>
            <p:nvPr/>
          </p:nvSpPr>
          <p:spPr>
            <a:xfrm rot="20999427">
              <a:off x="5649769" y="2018303"/>
              <a:ext cx="673500" cy="281561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349"/>
            <p:cNvSpPr/>
            <p:nvPr/>
          </p:nvSpPr>
          <p:spPr>
            <a:xfrm rot="7261553">
              <a:off x="5672432" y="1812086"/>
              <a:ext cx="854471" cy="548439"/>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5923496" y="1780648"/>
              <a:ext cx="286291" cy="2740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1"/>
            <p:cNvGrpSpPr/>
            <p:nvPr/>
          </p:nvGrpSpPr>
          <p:grpSpPr>
            <a:xfrm rot="4726068">
              <a:off x="4914540" y="3337425"/>
              <a:ext cx="2209800" cy="648054"/>
              <a:chOff x="4643203" y="2743200"/>
              <a:chExt cx="3490210" cy="1256675"/>
            </a:xfrm>
          </p:grpSpPr>
          <p:grpSp>
            <p:nvGrpSpPr>
              <p:cNvPr id="10" name="Group 23"/>
              <p:cNvGrpSpPr/>
              <p:nvPr/>
            </p:nvGrpSpPr>
            <p:grpSpPr>
              <a:xfrm>
                <a:off x="4643203" y="2743200"/>
                <a:ext cx="1146748" cy="1219200"/>
                <a:chOff x="4643203" y="2743200"/>
                <a:chExt cx="1146748" cy="1219200"/>
              </a:xfrm>
            </p:grpSpPr>
            <p:sp>
              <p:nvSpPr>
                <p:cNvPr id="364" name="Multiply 36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umming Junction 36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Summing Junction 36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Summing Junction 36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4"/>
              <p:cNvGrpSpPr/>
              <p:nvPr/>
            </p:nvGrpSpPr>
            <p:grpSpPr>
              <a:xfrm>
                <a:off x="5791200" y="2743200"/>
                <a:ext cx="1146748" cy="1219200"/>
                <a:chOff x="4643203" y="2743200"/>
                <a:chExt cx="1146748" cy="1219200"/>
              </a:xfrm>
            </p:grpSpPr>
            <p:sp>
              <p:nvSpPr>
                <p:cNvPr id="360" name="Multiply 35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Summing Junction 36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Summing Junction 36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Summing Junction 36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9"/>
              <p:cNvGrpSpPr/>
              <p:nvPr/>
            </p:nvGrpSpPr>
            <p:grpSpPr>
              <a:xfrm>
                <a:off x="6986665" y="2780675"/>
                <a:ext cx="1146748" cy="1219200"/>
                <a:chOff x="4643203" y="2743200"/>
                <a:chExt cx="1146748" cy="1219200"/>
              </a:xfrm>
            </p:grpSpPr>
            <p:sp>
              <p:nvSpPr>
                <p:cNvPr id="356" name="Multiply 35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Summing Junction 35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Summing Junction 35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umming Junction 35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68" name="Sun 367"/>
          <p:cNvSpPr/>
          <p:nvPr/>
        </p:nvSpPr>
        <p:spPr>
          <a:xfrm>
            <a:off x="304800" y="838200"/>
            <a:ext cx="11176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9276836" y="6248400"/>
            <a:ext cx="1854996" cy="369332"/>
          </a:xfrm>
          <a:prstGeom prst="rect">
            <a:avLst/>
          </a:prstGeom>
        </p:spPr>
        <p:txBody>
          <a:bodyPr wrap="none">
            <a:spAutoFit/>
          </a:bodyPr>
          <a:lstStyle/>
          <a:p>
            <a:pPr algn="ctr"/>
            <a:r>
              <a:rPr lang="en-US" dirty="0">
                <a:latin typeface="Eras Demi ITC" pitchFamily="34" charset="0"/>
              </a:rPr>
              <a:t>Matthew 21:33</a:t>
            </a:r>
          </a:p>
        </p:txBody>
      </p:sp>
      <p:sp>
        <p:nvSpPr>
          <p:cNvPr id="106" name="Rectangle 105"/>
          <p:cNvSpPr/>
          <p:nvPr/>
        </p:nvSpPr>
        <p:spPr>
          <a:xfrm>
            <a:off x="0" y="6488668"/>
            <a:ext cx="3813866" cy="369332"/>
          </a:xfrm>
          <a:prstGeom prst="rect">
            <a:avLst/>
          </a:prstGeom>
        </p:spPr>
        <p:txBody>
          <a:bodyPr wrap="none">
            <a:spAutoFit/>
          </a:bodyPr>
          <a:lstStyle/>
          <a:p>
            <a:pPr algn="ctr"/>
            <a:r>
              <a:rPr lang="en-US" dirty="0">
                <a:latin typeface="Eras Demi ITC" pitchFamily="34" charset="0"/>
              </a:rPr>
              <a:t>A Certain Man = Heavenly Father</a:t>
            </a:r>
          </a:p>
        </p:txBody>
      </p:sp>
      <p:sp>
        <p:nvSpPr>
          <p:cNvPr id="107" name="Rectangle 106"/>
          <p:cNvSpPr/>
          <p:nvPr/>
        </p:nvSpPr>
        <p:spPr>
          <a:xfrm>
            <a:off x="3146449" y="6017124"/>
            <a:ext cx="2494594" cy="369332"/>
          </a:xfrm>
          <a:prstGeom prst="rect">
            <a:avLst/>
          </a:prstGeom>
        </p:spPr>
        <p:txBody>
          <a:bodyPr wrap="none">
            <a:spAutoFit/>
          </a:bodyPr>
          <a:lstStyle/>
          <a:p>
            <a:pPr algn="ctr"/>
            <a:r>
              <a:rPr lang="en-US" dirty="0">
                <a:latin typeface="Eras Demi ITC" pitchFamily="34" charset="0"/>
              </a:rPr>
              <a:t>Vineyard = the world</a:t>
            </a:r>
          </a:p>
        </p:txBody>
      </p:sp>
      <p:sp>
        <p:nvSpPr>
          <p:cNvPr id="108" name="Rectangle 107"/>
          <p:cNvSpPr/>
          <p:nvPr/>
        </p:nvSpPr>
        <p:spPr>
          <a:xfrm>
            <a:off x="9417426" y="199030"/>
            <a:ext cx="2542684" cy="369332"/>
          </a:xfrm>
          <a:prstGeom prst="rect">
            <a:avLst/>
          </a:prstGeom>
        </p:spPr>
        <p:txBody>
          <a:bodyPr wrap="none">
            <a:spAutoFit/>
          </a:bodyPr>
          <a:lstStyle/>
          <a:p>
            <a:pPr algn="ctr"/>
            <a:r>
              <a:rPr lang="en-US" dirty="0">
                <a:latin typeface="Eras Demi ITC" pitchFamily="34" charset="0"/>
              </a:rPr>
              <a:t>Far country = Heaven</a:t>
            </a:r>
          </a:p>
        </p:txBody>
      </p:sp>
      <p:sp>
        <p:nvSpPr>
          <p:cNvPr id="109" name="Rectangle 108"/>
          <p:cNvSpPr/>
          <p:nvPr/>
        </p:nvSpPr>
        <p:spPr>
          <a:xfrm>
            <a:off x="1500562" y="1167218"/>
            <a:ext cx="4068743" cy="369332"/>
          </a:xfrm>
          <a:prstGeom prst="rect">
            <a:avLst/>
          </a:prstGeom>
        </p:spPr>
        <p:txBody>
          <a:bodyPr wrap="none">
            <a:spAutoFit/>
          </a:bodyPr>
          <a:lstStyle/>
          <a:p>
            <a:pPr algn="ctr"/>
            <a:r>
              <a:rPr lang="en-US" dirty="0">
                <a:latin typeface="Eras Demi ITC" pitchFamily="34" charset="0"/>
              </a:rPr>
              <a:t>Husbandmen = people of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2000"/>
                                        <p:tgtEl>
                                          <p:spTgt spid="8"/>
                                        </p:tgtEl>
                                        <p:attrNameLst>
                                          <p:attrName>ppt_x</p:attrName>
                                        </p:attrNameLst>
                                      </p:cBhvr>
                                      <p:tavLst>
                                        <p:tav tm="0">
                                          <p:val>
                                            <p:strVal val="ppt_x"/>
                                          </p:val>
                                        </p:tav>
                                        <p:tav tm="100000">
                                          <p:val>
                                            <p:strVal val="1+ppt_w/2"/>
                                          </p:val>
                                        </p:tav>
                                      </p:tavLst>
                                    </p:anim>
                                    <p:anim calcmode="lin" valueType="num">
                                      <p:cBhvr additive="base">
                                        <p:cTn id="23" dur="2000"/>
                                        <p:tgtEl>
                                          <p:spTgt spid="8"/>
                                        </p:tgtEl>
                                        <p:attrNameLst>
                                          <p:attrName>ppt_y</p:attrName>
                                        </p:attrNameLst>
                                      </p:cBhvr>
                                      <p:tavLst>
                                        <p:tav tm="0">
                                          <p:val>
                                            <p:strVal val="ppt_y"/>
                                          </p:val>
                                        </p:tav>
                                        <p:tav tm="100000">
                                          <p:val>
                                            <p:strVal val="ppt_y"/>
                                          </p:val>
                                        </p:tav>
                                      </p:tavLst>
                                    </p:anim>
                                    <p:set>
                                      <p:cBhvr>
                                        <p:cTn id="24" dur="1" fill="hold">
                                          <p:stCondLst>
                                            <p:cond delay="1999"/>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itchFamily="18" charset="0"/>
                <a:cs typeface="Narkisim" pitchFamily="34" charset="-79"/>
              </a:rPr>
              <a:t>The Triumphal Entry</a:t>
            </a:r>
          </a:p>
        </p:txBody>
      </p:sp>
      <p:pic>
        <p:nvPicPr>
          <p:cNvPr id="4" name="Picture 2" descr="http://media.ldscdn.org/images/media-library/gospel-art/new-testament/triumphant-entry-39581-gallery.jpg"/>
          <p:cNvPicPr>
            <a:picLocks noChangeAspect="1" noChangeArrowheads="1"/>
          </p:cNvPicPr>
          <p:nvPr/>
        </p:nvPicPr>
        <p:blipFill>
          <a:blip r:embed="rId3" cstate="print"/>
          <a:srcRect/>
          <a:stretch>
            <a:fillRect/>
          </a:stretch>
        </p:blipFill>
        <p:spPr bwMode="auto">
          <a:xfrm>
            <a:off x="7083276" y="2235201"/>
            <a:ext cx="4603453" cy="3260928"/>
          </a:xfrm>
          <a:prstGeom prst="rect">
            <a:avLst/>
          </a:prstGeom>
          <a:noFill/>
        </p:spPr>
      </p:pic>
      <p:sp>
        <p:nvSpPr>
          <p:cNvPr id="6" name="Rectangle 5"/>
          <p:cNvSpPr/>
          <p:nvPr/>
        </p:nvSpPr>
        <p:spPr>
          <a:xfrm>
            <a:off x="2480381" y="863939"/>
            <a:ext cx="7877478" cy="400110"/>
          </a:xfrm>
          <a:prstGeom prst="rect">
            <a:avLst/>
          </a:prstGeom>
        </p:spPr>
        <p:txBody>
          <a:bodyPr wrap="none">
            <a:spAutoFit/>
          </a:bodyPr>
          <a:lstStyle/>
          <a:p>
            <a:r>
              <a:rPr lang="en-US" sz="2000" dirty="0">
                <a:solidFill>
                  <a:schemeClr val="bg1"/>
                </a:solidFill>
              </a:rPr>
              <a:t>5 days before the Savior’s Crucifixion—During the Observance of Passover</a:t>
            </a:r>
          </a:p>
        </p:txBody>
      </p:sp>
      <p:pic>
        <p:nvPicPr>
          <p:cNvPr id="31746" name="Picture 2" descr="http://www.templeinstitute.org/day_in_life/day_images/jer-jer.jpg"/>
          <p:cNvPicPr>
            <a:picLocks noChangeAspect="1" noChangeArrowheads="1"/>
          </p:cNvPicPr>
          <p:nvPr/>
        </p:nvPicPr>
        <p:blipFill>
          <a:blip r:embed="rId4" cstate="print"/>
          <a:srcRect/>
          <a:stretch>
            <a:fillRect/>
          </a:stretch>
        </p:blipFill>
        <p:spPr bwMode="auto">
          <a:xfrm>
            <a:off x="426508" y="1264884"/>
            <a:ext cx="2410947" cy="4673071"/>
          </a:xfrm>
          <a:prstGeom prst="rect">
            <a:avLst/>
          </a:prstGeom>
          <a:noFill/>
        </p:spPr>
      </p:pic>
      <p:sp>
        <p:nvSpPr>
          <p:cNvPr id="8" name="Rectangle 7"/>
          <p:cNvSpPr/>
          <p:nvPr/>
        </p:nvSpPr>
        <p:spPr>
          <a:xfrm>
            <a:off x="0" y="6488668"/>
            <a:ext cx="1813189" cy="369332"/>
          </a:xfrm>
          <a:prstGeom prst="rect">
            <a:avLst/>
          </a:prstGeom>
        </p:spPr>
        <p:txBody>
          <a:bodyPr wrap="none">
            <a:spAutoFit/>
          </a:bodyPr>
          <a:lstStyle/>
          <a:p>
            <a:r>
              <a:rPr lang="en-US" dirty="0">
                <a:solidFill>
                  <a:schemeClr val="bg1"/>
                </a:solidFill>
              </a:rPr>
              <a:t>Matthew 21:1-11</a:t>
            </a:r>
          </a:p>
        </p:txBody>
      </p:sp>
      <p:sp>
        <p:nvSpPr>
          <p:cNvPr id="9" name="Rectangle 8"/>
          <p:cNvSpPr/>
          <p:nvPr/>
        </p:nvSpPr>
        <p:spPr>
          <a:xfrm>
            <a:off x="2900951" y="1522778"/>
            <a:ext cx="4053003" cy="1015663"/>
          </a:xfrm>
          <a:prstGeom prst="rect">
            <a:avLst/>
          </a:prstGeom>
        </p:spPr>
        <p:txBody>
          <a:bodyPr wrap="square">
            <a:spAutoFit/>
          </a:bodyPr>
          <a:lstStyle/>
          <a:p>
            <a:r>
              <a:rPr lang="en-US" sz="2000" dirty="0">
                <a:solidFill>
                  <a:schemeClr val="bg1"/>
                </a:solidFill>
              </a:rPr>
              <a:t>A multitude of people followed Jesus and His Apostles as they traveled to Jerusalem from Jericho </a:t>
            </a:r>
          </a:p>
        </p:txBody>
      </p:sp>
      <p:sp>
        <p:nvSpPr>
          <p:cNvPr id="10" name="Rectangle 9"/>
          <p:cNvSpPr/>
          <p:nvPr/>
        </p:nvSpPr>
        <p:spPr>
          <a:xfrm>
            <a:off x="3184187" y="3227670"/>
            <a:ext cx="3829455" cy="2031325"/>
          </a:xfrm>
          <a:prstGeom prst="rect">
            <a:avLst/>
          </a:prstGeom>
        </p:spPr>
        <p:txBody>
          <a:bodyPr wrap="square">
            <a:spAutoFit/>
          </a:bodyPr>
          <a:lstStyle/>
          <a:p>
            <a:r>
              <a:rPr lang="en-US" dirty="0">
                <a:solidFill>
                  <a:srgbClr val="FFFF00"/>
                </a:solidFill>
              </a:rPr>
              <a:t>Prophecy Fulfilled:</a:t>
            </a:r>
          </a:p>
          <a:p>
            <a:r>
              <a:rPr lang="en-US" i="1" dirty="0">
                <a:solidFill>
                  <a:srgbClr val="FFFF00"/>
                </a:solidFill>
              </a:rPr>
              <a:t>Rejoice greatly, O daughter of Zion; shout, O daughter of Jerusalem: behold, thy King cometh unto thee: he is just, and having salvation; lowly, and riding upon an ass, and upon a colt the foal of an ass. Zechariah 9:9</a:t>
            </a:r>
          </a:p>
        </p:txBody>
      </p:sp>
      <p:sp>
        <p:nvSpPr>
          <p:cNvPr id="11" name="Rectangle 10"/>
          <p:cNvSpPr/>
          <p:nvPr/>
        </p:nvSpPr>
        <p:spPr>
          <a:xfrm>
            <a:off x="3514928" y="5635027"/>
            <a:ext cx="6096000" cy="1015663"/>
          </a:xfrm>
          <a:prstGeom prst="rect">
            <a:avLst/>
          </a:prstGeom>
        </p:spPr>
        <p:txBody>
          <a:bodyPr>
            <a:spAutoFit/>
          </a:bodyPr>
          <a:lstStyle/>
          <a:p>
            <a:r>
              <a:rPr lang="en-US" sz="2000" i="1" dirty="0">
                <a:solidFill>
                  <a:srgbClr val="FFFF00"/>
                </a:solidFill>
              </a:rPr>
              <a:t>…and his dominion shall be from sea even to sea, and from the river even to the ends of the earth. </a:t>
            </a:r>
          </a:p>
          <a:p>
            <a:r>
              <a:rPr lang="en-US" sz="2000" i="1" dirty="0">
                <a:solidFill>
                  <a:srgbClr val="FFFF00"/>
                </a:solidFill>
              </a:rPr>
              <a:t>Zechariah 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12192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362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3860800" y="1600200"/>
            <a:ext cx="1840715"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807200" y="1600200"/>
            <a:ext cx="2063261"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604755" y="1676400"/>
              <a:ext cx="293851" cy="3456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711200" y="3276600"/>
            <a:ext cx="64008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2653488" y="1449494"/>
            <a:ext cx="1695856" cy="6070124"/>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282880" y="1832704"/>
            <a:ext cx="1695856" cy="6070124"/>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4"/>
          <p:cNvGrpSpPr/>
          <p:nvPr/>
        </p:nvGrpSpPr>
        <p:grpSpPr>
          <a:xfrm>
            <a:off x="9407390" y="2851785"/>
            <a:ext cx="1950682" cy="3470735"/>
            <a:chOff x="652384" y="307955"/>
            <a:chExt cx="2574226" cy="5785964"/>
          </a:xfrm>
        </p:grpSpPr>
        <p:sp>
          <p:nvSpPr>
            <p:cNvPr id="106" name="Oval 105"/>
            <p:cNvSpPr/>
            <p:nvPr/>
          </p:nvSpPr>
          <p:spPr>
            <a:xfrm rot="18232596">
              <a:off x="254152" y="3695989"/>
              <a:ext cx="1113792" cy="3173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4181848" flipH="1">
              <a:off x="2484748" y="3611731"/>
              <a:ext cx="1113792" cy="3697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382913">
              <a:off x="2436892" y="2200419"/>
              <a:ext cx="789718" cy="1781702"/>
            </a:xfrm>
            <a:prstGeom prst="trapezoid">
              <a:avLst/>
            </a:prstGeom>
            <a:solidFill>
              <a:srgbClr val="E3C4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217087" flipH="1">
              <a:off x="738270" y="2209878"/>
              <a:ext cx="859652" cy="1846282"/>
            </a:xfrm>
            <a:prstGeom prst="trapezoid">
              <a:avLst/>
            </a:prstGeom>
            <a:solidFill>
              <a:srgbClr val="E3C4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950279">
              <a:off x="1111092" y="5538844"/>
              <a:ext cx="881678" cy="55507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773355">
              <a:off x="1955802" y="5476107"/>
              <a:ext cx="881678" cy="55507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1071473" y="2126216"/>
              <a:ext cx="1910495" cy="3563348"/>
            </a:xfrm>
            <a:prstGeom prst="trapezoid">
              <a:avLst/>
            </a:prstGeom>
            <a:solidFill>
              <a:srgbClr val="E3C4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1230682" y="3782316"/>
              <a:ext cx="1592078" cy="36802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a:off x="1676400" y="2336764"/>
              <a:ext cx="609600" cy="9906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hord 114"/>
            <p:cNvSpPr/>
            <p:nvPr/>
          </p:nvSpPr>
          <p:spPr>
            <a:xfrm rot="7621963">
              <a:off x="1170323" y="183689"/>
              <a:ext cx="1614732" cy="1863264"/>
            </a:xfrm>
            <a:prstGeom prst="chord">
              <a:avLst>
                <a:gd name="adj1" fmla="val 2700000"/>
                <a:gd name="adj2" fmla="val 14305134"/>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entagon 115"/>
            <p:cNvSpPr/>
            <p:nvPr/>
          </p:nvSpPr>
          <p:spPr>
            <a:xfrm rot="5400000">
              <a:off x="1078667" y="1186894"/>
              <a:ext cx="1891259" cy="1447800"/>
            </a:xfrm>
            <a:prstGeom prst="homePlate">
              <a:avLst>
                <a:gd name="adj" fmla="val 3163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671737">
              <a:off x="718790" y="671006"/>
              <a:ext cx="682243" cy="243922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20928263" flipH="1">
              <a:off x="2595389" y="925857"/>
              <a:ext cx="582786" cy="2068709"/>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5400000">
              <a:off x="1676400" y="-177836"/>
              <a:ext cx="533400" cy="2057400"/>
            </a:xfrm>
            <a:prstGeom prst="moon">
              <a:avLst>
                <a:gd name="adj" fmla="val 87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914400" y="965164"/>
              <a:ext cx="2054476" cy="2593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5209834">
              <a:off x="1878864" y="1727609"/>
              <a:ext cx="231242" cy="99368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1"/>
          <p:cNvGrpSpPr/>
          <p:nvPr/>
        </p:nvGrpSpPr>
        <p:grpSpPr>
          <a:xfrm rot="1293364">
            <a:off x="2185148" y="2883566"/>
            <a:ext cx="4746453" cy="3791674"/>
            <a:chOff x="4188033" y="366634"/>
            <a:chExt cx="3559840" cy="3791674"/>
          </a:xfrm>
        </p:grpSpPr>
        <p:grpSp>
          <p:nvGrpSpPr>
            <p:cNvPr id="10"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Flowchart: Magnetic Disk 219"/>
          <p:cNvSpPr/>
          <p:nvPr/>
        </p:nvSpPr>
        <p:spPr>
          <a:xfrm rot="2767698">
            <a:off x="8860266" y="2712843"/>
            <a:ext cx="278905" cy="1497184"/>
          </a:xfrm>
          <a:prstGeom prst="flowChartMagneticDisk">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352409">
            <a:off x="8712409" y="3480561"/>
            <a:ext cx="351692" cy="2778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Sun 221"/>
          <p:cNvSpPr/>
          <p:nvPr/>
        </p:nvSpPr>
        <p:spPr>
          <a:xfrm>
            <a:off x="4277957" y="0"/>
            <a:ext cx="11176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9289331" y="6355830"/>
            <a:ext cx="2196435" cy="369332"/>
          </a:xfrm>
          <a:prstGeom prst="rect">
            <a:avLst/>
          </a:prstGeom>
        </p:spPr>
        <p:txBody>
          <a:bodyPr wrap="none">
            <a:spAutoFit/>
          </a:bodyPr>
          <a:lstStyle/>
          <a:p>
            <a:pPr algn="ctr"/>
            <a:r>
              <a:rPr lang="en-US" dirty="0">
                <a:latin typeface="Eras Demi ITC" pitchFamily="34" charset="0"/>
              </a:rPr>
              <a:t>Matthew 21:34-35</a:t>
            </a:r>
          </a:p>
        </p:txBody>
      </p:sp>
      <p:sp>
        <p:nvSpPr>
          <p:cNvPr id="172" name="Rectangle 171"/>
          <p:cNvSpPr/>
          <p:nvPr/>
        </p:nvSpPr>
        <p:spPr>
          <a:xfrm>
            <a:off x="4098664" y="5934670"/>
            <a:ext cx="4096187" cy="923330"/>
          </a:xfrm>
          <a:prstGeom prst="rect">
            <a:avLst/>
          </a:prstGeom>
        </p:spPr>
        <p:txBody>
          <a:bodyPr wrap="square">
            <a:spAutoFit/>
          </a:bodyPr>
          <a:lstStyle/>
          <a:p>
            <a:pPr algn="ctr"/>
            <a:r>
              <a:rPr lang="en-US" dirty="0">
                <a:latin typeface="Eras Demi ITC" pitchFamily="34" charset="0"/>
              </a:rPr>
              <a:t>Servants = prophets, Apostles, those who preach the gospel of Jesus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1+ppt_w/2"/>
                                          </p:val>
                                        </p:tav>
                                      </p:tavLst>
                                    </p:anim>
                                    <p:anim calcmode="lin" valueType="num">
                                      <p:cBhvr additive="base">
                                        <p:cTn id="17" dur="500"/>
                                        <p:tgtEl>
                                          <p:spTgt spid="8"/>
                                        </p:tgtEl>
                                        <p:attrNameLst>
                                          <p:attrName>ppt_y</p:attrName>
                                        </p:attrNameLst>
                                      </p:cBhvr>
                                      <p:tavLst>
                                        <p:tav tm="0">
                                          <p:val>
                                            <p:strVal val="ppt_y"/>
                                          </p:val>
                                        </p:tav>
                                        <p:tav tm="100000">
                                          <p:val>
                                            <p:strVal val="ppt_y"/>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12192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2860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3860800" y="1600200"/>
            <a:ext cx="1840715"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807200" y="1600200"/>
            <a:ext cx="2063261"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97163" y="1676400"/>
              <a:ext cx="301443" cy="3136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711200" y="3276600"/>
            <a:ext cx="64008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2653488" y="1449494"/>
            <a:ext cx="1695856" cy="6070124"/>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282880" y="1832704"/>
            <a:ext cx="1695856" cy="6070124"/>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2185148" y="2883566"/>
            <a:ext cx="4746453" cy="3791674"/>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Flowchart: Magnetic Disk 219"/>
          <p:cNvSpPr/>
          <p:nvPr/>
        </p:nvSpPr>
        <p:spPr>
          <a:xfrm rot="2767698">
            <a:off x="8860266" y="2712843"/>
            <a:ext cx="278905" cy="1497184"/>
          </a:xfrm>
          <a:prstGeom prst="flowChartMagneticDisk">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352409">
            <a:off x="8712409" y="3480561"/>
            <a:ext cx="351692" cy="2778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54"/>
          <p:cNvGrpSpPr/>
          <p:nvPr/>
        </p:nvGrpSpPr>
        <p:grpSpPr>
          <a:xfrm>
            <a:off x="9347200" y="2971800"/>
            <a:ext cx="2032000" cy="3352800"/>
            <a:chOff x="4114800" y="2362200"/>
            <a:chExt cx="2012981" cy="3886200"/>
          </a:xfrm>
        </p:grpSpPr>
        <p:sp>
          <p:nvSpPr>
            <p:cNvPr id="256" name="Cloud 255"/>
            <p:cNvSpPr/>
            <p:nvPr/>
          </p:nvSpPr>
          <p:spPr>
            <a:xfrm>
              <a:off x="5344543" y="2728400"/>
              <a:ext cx="597954" cy="94567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loud 256"/>
            <p:cNvSpPr/>
            <p:nvPr/>
          </p:nvSpPr>
          <p:spPr>
            <a:xfrm rot="19357175">
              <a:off x="5136803" y="2362200"/>
              <a:ext cx="680503" cy="94567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1400185">
              <a:off x="4269155" y="2622716"/>
              <a:ext cx="1707984" cy="19014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6128217">
              <a:off x="5265104" y="5850239"/>
              <a:ext cx="324143" cy="47217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472555">
              <a:off x="4823149" y="5837645"/>
              <a:ext cx="296946" cy="496277"/>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a:off x="4451303" y="3897954"/>
              <a:ext cx="1519958" cy="2149268"/>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901859">
              <a:off x="4221747" y="4536732"/>
              <a:ext cx="331341" cy="5452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0226769">
              <a:off x="5777022" y="4646071"/>
              <a:ext cx="350759" cy="41814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442139">
              <a:off x="4397131" y="3769514"/>
              <a:ext cx="423905" cy="1126115"/>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20249249">
              <a:off x="5553176" y="3770800"/>
              <a:ext cx="423905" cy="1126115"/>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316245">
              <a:off x="4747938" y="3900063"/>
              <a:ext cx="402648" cy="2189988"/>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5844898">
              <a:off x="4698632" y="3738490"/>
              <a:ext cx="985207" cy="95375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16400088">
              <a:off x="4794295" y="3892367"/>
              <a:ext cx="726199" cy="945863"/>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603722" y="2693801"/>
              <a:ext cx="1110738" cy="14475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rot="15091360">
              <a:off x="4722086" y="2235927"/>
              <a:ext cx="657692" cy="97847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p:cNvSpPr/>
            <p:nvPr/>
          </p:nvSpPr>
          <p:spPr>
            <a:xfrm>
              <a:off x="4800948" y="3621534"/>
              <a:ext cx="751334" cy="63044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964027" y="3726609"/>
              <a:ext cx="387312" cy="2041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Sun 239"/>
          <p:cNvSpPr/>
          <p:nvPr/>
        </p:nvSpPr>
        <p:spPr>
          <a:xfrm>
            <a:off x="9042400" y="304800"/>
            <a:ext cx="11176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9448051" y="6324600"/>
            <a:ext cx="1854996" cy="369332"/>
          </a:xfrm>
          <a:prstGeom prst="rect">
            <a:avLst/>
          </a:prstGeom>
        </p:spPr>
        <p:txBody>
          <a:bodyPr wrap="none">
            <a:spAutoFit/>
          </a:bodyPr>
          <a:lstStyle/>
          <a:p>
            <a:pPr algn="ctr"/>
            <a:r>
              <a:rPr lang="en-US" dirty="0">
                <a:latin typeface="Eras Demi ITC" pitchFamily="34" charset="0"/>
              </a:rPr>
              <a:t>Matthew 21:36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1+ppt_w/2"/>
                                          </p:val>
                                        </p:tav>
                                      </p:tavLst>
                                    </p:anim>
                                    <p:anim calcmode="lin" valueType="num">
                                      <p:cBhvr additive="base">
                                        <p:cTn id="17" dur="500"/>
                                        <p:tgtEl>
                                          <p:spTgt spid="13"/>
                                        </p:tgtEl>
                                        <p:attrNameLst>
                                          <p:attrName>ppt_y</p:attrName>
                                        </p:attrNameLst>
                                      </p:cBhvr>
                                      <p:tavLst>
                                        <p:tav tm="0">
                                          <p:val>
                                            <p:strVal val="ppt_y"/>
                                          </p:val>
                                        </p:tav>
                                        <p:tav tm="100000">
                                          <p:val>
                                            <p:strVal val="ppt_y"/>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81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0" y="3124200"/>
            <a:ext cx="12192000" cy="33528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181600"/>
            <a:ext cx="12192000" cy="1676400"/>
          </a:xfrm>
          <a:prstGeom prst="rect">
            <a:avLst/>
          </a:prstGeom>
          <a:solidFill>
            <a:srgbClr val="DCD2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908800" y="2895600"/>
            <a:ext cx="2641600" cy="2286000"/>
            <a:chOff x="3429000" y="1477780"/>
            <a:chExt cx="2819400" cy="4542020"/>
          </a:xfrm>
        </p:grpSpPr>
        <p:grpSp>
          <p:nvGrpSpPr>
            <p:cNvPr id="6" name="Group 120"/>
            <p:cNvGrpSpPr/>
            <p:nvPr/>
          </p:nvGrpSpPr>
          <p:grpSpPr>
            <a:xfrm>
              <a:off x="3595141" y="1477780"/>
              <a:ext cx="2494613" cy="343525"/>
              <a:chOff x="3505200" y="1371600"/>
              <a:chExt cx="2494613" cy="343525"/>
            </a:xfrm>
          </p:grpSpPr>
          <p:sp>
            <p:nvSpPr>
              <p:cNvPr id="38" name="Rounded Rectangle 3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5"/>
            <p:cNvGrpSpPr/>
            <p:nvPr/>
          </p:nvGrpSpPr>
          <p:grpSpPr>
            <a:xfrm>
              <a:off x="3429000" y="1752600"/>
              <a:ext cx="1981200" cy="536289"/>
              <a:chOff x="4800600" y="1267918"/>
              <a:chExt cx="5502838" cy="1399082"/>
            </a:xfrm>
          </p:grpSpPr>
          <p:grpSp>
            <p:nvGrpSpPr>
              <p:cNvPr id="9" name="Group 250"/>
              <p:cNvGrpSpPr/>
              <p:nvPr/>
            </p:nvGrpSpPr>
            <p:grpSpPr>
              <a:xfrm>
                <a:off x="4800600" y="1295400"/>
                <a:ext cx="2362200" cy="1371600"/>
                <a:chOff x="4800600" y="1295400"/>
                <a:chExt cx="2362200" cy="1371600"/>
              </a:xfrm>
            </p:grpSpPr>
            <p:sp>
              <p:nvSpPr>
                <p:cNvPr id="32" name="Trapezoid 3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qual 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1"/>
              <p:cNvGrpSpPr/>
              <p:nvPr/>
            </p:nvGrpSpPr>
            <p:grpSpPr>
              <a:xfrm>
                <a:off x="6877987" y="1267918"/>
                <a:ext cx="2362200" cy="1371600"/>
                <a:chOff x="4800600" y="1295400"/>
                <a:chExt cx="2362200" cy="1371600"/>
              </a:xfrm>
            </p:grpSpPr>
            <p:sp>
              <p:nvSpPr>
                <p:cNvPr id="26" name="Trapezoid 2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qual 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58"/>
              <p:cNvGrpSpPr/>
              <p:nvPr/>
            </p:nvGrpSpPr>
            <p:grpSpPr>
              <a:xfrm>
                <a:off x="8979108" y="1270416"/>
                <a:ext cx="1324330" cy="1295400"/>
                <a:chOff x="4800600" y="1295400"/>
                <a:chExt cx="1324330" cy="1295400"/>
              </a:xfrm>
            </p:grpSpPr>
            <p:sp>
              <p:nvSpPr>
                <p:cNvPr id="22" name="Trapezoid 2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 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95"/>
            <p:cNvGrpSpPr/>
            <p:nvPr/>
          </p:nvGrpSpPr>
          <p:grpSpPr>
            <a:xfrm>
              <a:off x="5334000" y="1752600"/>
              <a:ext cx="840646" cy="536289"/>
              <a:chOff x="5867400" y="1267918"/>
              <a:chExt cx="2334917" cy="1399082"/>
            </a:xfrm>
          </p:grpSpPr>
          <p:grpSp>
            <p:nvGrpSpPr>
              <p:cNvPr id="19" name="Group 250"/>
              <p:cNvGrpSpPr/>
              <p:nvPr/>
            </p:nvGrpSpPr>
            <p:grpSpPr>
              <a:xfrm>
                <a:off x="5867400" y="1295400"/>
                <a:ext cx="1295400" cy="1371600"/>
                <a:chOff x="5867400" y="1295400"/>
                <a:chExt cx="1295400" cy="1371600"/>
              </a:xfrm>
            </p:grpSpPr>
            <p:sp>
              <p:nvSpPr>
                <p:cNvPr id="17" name="Quad Arrow 1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51"/>
              <p:cNvGrpSpPr/>
              <p:nvPr/>
            </p:nvGrpSpPr>
            <p:grpSpPr>
              <a:xfrm>
                <a:off x="6877987" y="1267918"/>
                <a:ext cx="1324330" cy="1295400"/>
                <a:chOff x="4800600" y="1295400"/>
                <a:chExt cx="1324330" cy="1295400"/>
              </a:xfrm>
            </p:grpSpPr>
            <p:sp>
              <p:nvSpPr>
                <p:cNvPr id="13" name="Trapezoid 1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qual 1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Flowchart: Delay 42"/>
          <p:cNvSpPr/>
          <p:nvPr/>
        </p:nvSpPr>
        <p:spPr>
          <a:xfrm rot="16200000">
            <a:off x="7721600" y="4064000"/>
            <a:ext cx="914400" cy="1320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0"/>
          <p:cNvGrpSpPr/>
          <p:nvPr/>
        </p:nvGrpSpPr>
        <p:grpSpPr>
          <a:xfrm>
            <a:off x="562065" y="3505200"/>
            <a:ext cx="2337295" cy="126791"/>
            <a:chOff x="3505200" y="1371600"/>
            <a:chExt cx="2494613" cy="343525"/>
          </a:xfrm>
        </p:grpSpPr>
        <p:sp>
          <p:nvSpPr>
            <p:cNvPr id="76" name="Rounded Rectangle 75"/>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a:off x="406400" y="3606632"/>
            <a:ext cx="2641600" cy="1574968"/>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80"/>
          <p:cNvGrpSpPr/>
          <p:nvPr/>
        </p:nvGrpSpPr>
        <p:grpSpPr>
          <a:xfrm>
            <a:off x="359765" y="3657601"/>
            <a:ext cx="2688236" cy="228600"/>
            <a:chOff x="5867400" y="3429000"/>
            <a:chExt cx="3200400" cy="762000"/>
          </a:xfrm>
        </p:grpSpPr>
        <p:grpSp>
          <p:nvGrpSpPr>
            <p:cNvPr id="246" name="Group 78"/>
            <p:cNvGrpSpPr/>
            <p:nvPr/>
          </p:nvGrpSpPr>
          <p:grpSpPr>
            <a:xfrm>
              <a:off x="5867400" y="3429000"/>
              <a:ext cx="762000" cy="762000"/>
              <a:chOff x="5867400" y="3429000"/>
              <a:chExt cx="762000" cy="762000"/>
            </a:xfrm>
          </p:grpSpPr>
          <p:sp>
            <p:nvSpPr>
              <p:cNvPr id="95" name="Left-Right Arrow Callout 9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79"/>
            <p:cNvGrpSpPr/>
            <p:nvPr/>
          </p:nvGrpSpPr>
          <p:grpSpPr>
            <a:xfrm>
              <a:off x="6477000" y="3429000"/>
              <a:ext cx="762000" cy="762000"/>
              <a:chOff x="5867400" y="3429000"/>
              <a:chExt cx="762000" cy="762000"/>
            </a:xfrm>
          </p:grpSpPr>
          <p:sp>
            <p:nvSpPr>
              <p:cNvPr id="93" name="Left-Right Arrow Callout 9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2"/>
            <p:cNvGrpSpPr/>
            <p:nvPr/>
          </p:nvGrpSpPr>
          <p:grpSpPr>
            <a:xfrm>
              <a:off x="7086600" y="3429000"/>
              <a:ext cx="762000" cy="762000"/>
              <a:chOff x="5867400" y="3429000"/>
              <a:chExt cx="762000" cy="762000"/>
            </a:xfrm>
          </p:grpSpPr>
          <p:sp>
            <p:nvSpPr>
              <p:cNvPr id="91" name="Left-Right Arrow Callout 9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5"/>
            <p:cNvGrpSpPr/>
            <p:nvPr/>
          </p:nvGrpSpPr>
          <p:grpSpPr>
            <a:xfrm>
              <a:off x="7696200" y="3429000"/>
              <a:ext cx="762000" cy="762000"/>
              <a:chOff x="5867400" y="3429000"/>
              <a:chExt cx="762000" cy="762000"/>
            </a:xfrm>
          </p:grpSpPr>
          <p:sp>
            <p:nvSpPr>
              <p:cNvPr id="89" name="Left-Right Arrow Callout 8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8"/>
            <p:cNvGrpSpPr/>
            <p:nvPr/>
          </p:nvGrpSpPr>
          <p:grpSpPr>
            <a:xfrm>
              <a:off x="8305800" y="3429000"/>
              <a:ext cx="762000" cy="762000"/>
              <a:chOff x="5867400" y="3429000"/>
              <a:chExt cx="762000" cy="762000"/>
            </a:xfrm>
          </p:grpSpPr>
          <p:sp>
            <p:nvSpPr>
              <p:cNvPr id="87" name="Left-Right Arrow Callout 8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Flowchart: Delay 96"/>
          <p:cNvSpPr/>
          <p:nvPr/>
        </p:nvSpPr>
        <p:spPr>
          <a:xfrm rot="16200000">
            <a:off x="1252512" y="4059003"/>
            <a:ext cx="914400" cy="1320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758254" y="3915348"/>
            <a:ext cx="292308" cy="38641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rot="16200000">
            <a:off x="1582715" y="3877873"/>
            <a:ext cx="292308" cy="38641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Delay 99"/>
          <p:cNvSpPr/>
          <p:nvPr/>
        </p:nvSpPr>
        <p:spPr>
          <a:xfrm rot="16200000">
            <a:off x="2380523" y="3932838"/>
            <a:ext cx="292308" cy="38641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16200000">
            <a:off x="7237337" y="3917848"/>
            <a:ext cx="292308" cy="38641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01"/>
          <p:cNvSpPr/>
          <p:nvPr/>
        </p:nvSpPr>
        <p:spPr>
          <a:xfrm rot="16200000">
            <a:off x="8856274" y="3947828"/>
            <a:ext cx="292308" cy="38641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946400" y="4343400"/>
            <a:ext cx="1625600" cy="88542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03"/>
          <p:cNvGrpSpPr/>
          <p:nvPr/>
        </p:nvGrpSpPr>
        <p:grpSpPr>
          <a:xfrm>
            <a:off x="9513757" y="4114800"/>
            <a:ext cx="2678243" cy="1094282"/>
            <a:chOff x="-106183" y="457200"/>
            <a:chExt cx="9250183" cy="6400800"/>
          </a:xfrm>
          <a:solidFill>
            <a:srgbClr val="E5C569"/>
          </a:solidFill>
        </p:grpSpPr>
        <p:grpSp>
          <p:nvGrpSpPr>
            <p:cNvPr id="49" name="Group 40"/>
            <p:cNvGrpSpPr/>
            <p:nvPr/>
          </p:nvGrpSpPr>
          <p:grpSpPr>
            <a:xfrm>
              <a:off x="-106183" y="3166669"/>
              <a:ext cx="9250183" cy="3691331"/>
              <a:chOff x="-27483" y="1740107"/>
              <a:chExt cx="9250183" cy="3691331"/>
            </a:xfrm>
            <a:grpFill/>
          </p:grpSpPr>
          <p:sp>
            <p:nvSpPr>
              <p:cNvPr id="114" name="Rounded Rectangle 113"/>
              <p:cNvSpPr/>
              <p:nvPr/>
            </p:nvSpPr>
            <p:spPr>
              <a:xfrm>
                <a:off x="3686332" y="45120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5532621" y="45145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7378910" y="45170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2848132" y="35976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694421" y="36001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540710" y="36026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8382000" y="3565161"/>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701322" y="268448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5547611" y="268698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7393900" y="268948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29"/>
              <p:cNvGrpSpPr/>
              <p:nvPr/>
            </p:nvGrpSpPr>
            <p:grpSpPr>
              <a:xfrm>
                <a:off x="-27483" y="1740107"/>
                <a:ext cx="4676932" cy="3683834"/>
                <a:chOff x="-27483" y="1740107"/>
                <a:chExt cx="4676932" cy="3683834"/>
              </a:xfrm>
              <a:grpFill/>
            </p:grpSpPr>
            <p:sp>
              <p:nvSpPr>
                <p:cNvPr id="128" name="Rounded Rectangle 3"/>
                <p:cNvSpPr/>
                <p:nvPr/>
              </p:nvSpPr>
              <p:spPr>
                <a:xfrm>
                  <a:off x="0" y="449580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1840043" y="45095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ed Rectangle 124"/>
              <p:cNvSpPr/>
              <p:nvPr/>
            </p:nvSpPr>
            <p:spPr>
              <a:xfrm>
                <a:off x="4666938" y="1758846"/>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6513227" y="1761345"/>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8358265" y="1778833"/>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30"/>
            <p:cNvGrpSpPr/>
            <p:nvPr/>
          </p:nvGrpSpPr>
          <p:grpSpPr>
            <a:xfrm rot="10800000">
              <a:off x="4467068" y="457200"/>
              <a:ext cx="4676932" cy="2769434"/>
              <a:chOff x="-27483" y="1740107"/>
              <a:chExt cx="4676932" cy="2769434"/>
            </a:xfrm>
            <a:grpFill/>
          </p:grpSpPr>
          <p:sp>
            <p:nvSpPr>
              <p:cNvPr id="107" name="Rounded Rectangle 106"/>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136"/>
          <p:cNvGrpSpPr/>
          <p:nvPr/>
        </p:nvGrpSpPr>
        <p:grpSpPr>
          <a:xfrm>
            <a:off x="4267200" y="4114800"/>
            <a:ext cx="2678243" cy="1094282"/>
            <a:chOff x="-106183" y="457200"/>
            <a:chExt cx="9250183" cy="6400800"/>
          </a:xfrm>
          <a:solidFill>
            <a:srgbClr val="E5C569"/>
          </a:solidFill>
        </p:grpSpPr>
        <p:grpSp>
          <p:nvGrpSpPr>
            <p:cNvPr id="53" name="Group 40"/>
            <p:cNvGrpSpPr/>
            <p:nvPr/>
          </p:nvGrpSpPr>
          <p:grpSpPr>
            <a:xfrm>
              <a:off x="-106183" y="3166669"/>
              <a:ext cx="9250183" cy="3691331"/>
              <a:chOff x="-27483" y="1740107"/>
              <a:chExt cx="9250183" cy="3691331"/>
            </a:xfrm>
            <a:grpFill/>
          </p:grpSpPr>
          <p:sp>
            <p:nvSpPr>
              <p:cNvPr id="147" name="Rounded Rectangle 146"/>
              <p:cNvSpPr/>
              <p:nvPr/>
            </p:nvSpPr>
            <p:spPr>
              <a:xfrm>
                <a:off x="3686332" y="45120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5532621" y="45145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7378910" y="45170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2848132" y="35976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4694421" y="36001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540710" y="36026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8382000" y="3565161"/>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3701322" y="268448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547611" y="268698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393900" y="268948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9"/>
              <p:cNvGrpSpPr/>
              <p:nvPr/>
            </p:nvGrpSpPr>
            <p:grpSpPr>
              <a:xfrm>
                <a:off x="-27483" y="1740107"/>
                <a:ext cx="4676932" cy="3683834"/>
                <a:chOff x="-27483" y="1740107"/>
                <a:chExt cx="4676932" cy="3683834"/>
              </a:xfrm>
              <a:grpFill/>
            </p:grpSpPr>
            <p:sp>
              <p:nvSpPr>
                <p:cNvPr id="161" name="Rounded Rectangle 3"/>
                <p:cNvSpPr/>
                <p:nvPr/>
              </p:nvSpPr>
              <p:spPr>
                <a:xfrm>
                  <a:off x="0" y="449580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1840043" y="45095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ounded Rectangle 157"/>
              <p:cNvSpPr/>
              <p:nvPr/>
            </p:nvSpPr>
            <p:spPr>
              <a:xfrm>
                <a:off x="4666938" y="1758846"/>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513227" y="1761345"/>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8358265" y="1778833"/>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0"/>
            <p:cNvGrpSpPr/>
            <p:nvPr/>
          </p:nvGrpSpPr>
          <p:grpSpPr>
            <a:xfrm rot="10800000">
              <a:off x="4467068" y="457200"/>
              <a:ext cx="4676932" cy="2769434"/>
              <a:chOff x="-27483" y="1740107"/>
              <a:chExt cx="4676932" cy="2769434"/>
            </a:xfrm>
            <a:grpFill/>
          </p:grpSpPr>
          <p:sp>
            <p:nvSpPr>
              <p:cNvPr id="140" name="Rounded Rectangle 139"/>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Rounded Rectangle 169"/>
          <p:cNvSpPr/>
          <p:nvPr/>
        </p:nvSpPr>
        <p:spPr>
          <a:xfrm>
            <a:off x="2946401" y="4227227"/>
            <a:ext cx="251501" cy="149902"/>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3329484" y="4199745"/>
            <a:ext cx="251501" cy="149902"/>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3709234" y="4214735"/>
            <a:ext cx="251501" cy="149902"/>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74"/>
          <p:cNvGrpSpPr/>
          <p:nvPr/>
        </p:nvGrpSpPr>
        <p:grpSpPr>
          <a:xfrm rot="10800000">
            <a:off x="2844801" y="4343400"/>
            <a:ext cx="1698863" cy="228600"/>
            <a:chOff x="3810000" y="419724"/>
            <a:chExt cx="4596984" cy="951876"/>
          </a:xfrm>
        </p:grpSpPr>
        <p:sp>
          <p:nvSpPr>
            <p:cNvPr id="176" name="Left-Right-Up Arrow 175"/>
            <p:cNvSpPr/>
            <p:nvPr/>
          </p:nvSpPr>
          <p:spPr>
            <a:xfrm>
              <a:off x="3810000" y="457200"/>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a:off x="4648200" y="457200"/>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eft-Right-Up Arrow 177"/>
            <p:cNvSpPr/>
            <p:nvPr/>
          </p:nvSpPr>
          <p:spPr>
            <a:xfrm>
              <a:off x="5520128" y="444708"/>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eft-Right-Up Arrow 178"/>
            <p:cNvSpPr/>
            <p:nvPr/>
          </p:nvSpPr>
          <p:spPr>
            <a:xfrm>
              <a:off x="6392056" y="432216"/>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7263984" y="419724"/>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Flowchart: Delay 181"/>
          <p:cNvSpPr/>
          <p:nvPr/>
        </p:nvSpPr>
        <p:spPr>
          <a:xfrm rot="16200000">
            <a:off x="7889616" y="3464184"/>
            <a:ext cx="618344" cy="54797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82"/>
          <p:cNvGrpSpPr/>
          <p:nvPr/>
        </p:nvGrpSpPr>
        <p:grpSpPr>
          <a:xfrm>
            <a:off x="1016000" y="1524000"/>
            <a:ext cx="2946400" cy="4876800"/>
            <a:chOff x="4956451" y="558962"/>
            <a:chExt cx="2202940" cy="4775038"/>
          </a:xfrm>
        </p:grpSpPr>
        <p:sp>
          <p:nvSpPr>
            <p:cNvPr id="184" name="Round Diagonal Corner Rectangle 183"/>
            <p:cNvSpPr/>
            <p:nvPr/>
          </p:nvSpPr>
          <p:spPr>
            <a:xfrm rot="19527262">
              <a:off x="5907466" y="777384"/>
              <a:ext cx="981292" cy="125270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184"/>
            <p:cNvSpPr/>
            <p:nvPr/>
          </p:nvSpPr>
          <p:spPr>
            <a:xfrm rot="19527262">
              <a:off x="5230311" y="927098"/>
              <a:ext cx="981292" cy="128318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671902">
              <a:off x="6669219" y="2807387"/>
              <a:ext cx="490172"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647766">
              <a:off x="4956451" y="2714612"/>
              <a:ext cx="486943"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352409">
              <a:off x="6228502" y="4470077"/>
              <a:ext cx="443210"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647766">
              <a:off x="5718974" y="4452989"/>
              <a:ext cx="441089"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0169292">
              <a:off x="6138490" y="1878159"/>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790291">
              <a:off x="5144044" y="1833127"/>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5422500" y="1752600"/>
              <a:ext cx="1412091" cy="3144935"/>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744632" y="1600940"/>
              <a:ext cx="695013"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422500" y="609370"/>
              <a:ext cx="1283100"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194"/>
            <p:cNvSpPr/>
            <p:nvPr/>
          </p:nvSpPr>
          <p:spPr>
            <a:xfrm rot="1236535">
              <a:off x="5414155" y="558962"/>
              <a:ext cx="683617" cy="57972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5076663">
              <a:off x="6014472" y="444222"/>
              <a:ext cx="522652" cy="77111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691679" y="685800"/>
              <a:ext cx="672949" cy="374956"/>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999427">
              <a:off x="5649769" y="2018303"/>
              <a:ext cx="673500" cy="281561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198"/>
            <p:cNvSpPr/>
            <p:nvPr/>
          </p:nvSpPr>
          <p:spPr>
            <a:xfrm rot="8272682">
              <a:off x="5725070" y="1720680"/>
              <a:ext cx="640854" cy="731252"/>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851160" y="1828800"/>
              <a:ext cx="403769" cy="3385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71"/>
            <p:cNvGrpSpPr/>
            <p:nvPr/>
          </p:nvGrpSpPr>
          <p:grpSpPr>
            <a:xfrm rot="4726068">
              <a:off x="4914540" y="3337425"/>
              <a:ext cx="2209800" cy="648054"/>
              <a:chOff x="4643203" y="2743200"/>
              <a:chExt cx="3490210" cy="1256675"/>
            </a:xfrm>
          </p:grpSpPr>
          <p:grpSp>
            <p:nvGrpSpPr>
              <p:cNvPr id="59" name="Group 23"/>
              <p:cNvGrpSpPr/>
              <p:nvPr/>
            </p:nvGrpSpPr>
            <p:grpSpPr>
              <a:xfrm>
                <a:off x="4643203" y="2743200"/>
                <a:ext cx="1146748" cy="1219200"/>
                <a:chOff x="4643203" y="2743200"/>
                <a:chExt cx="1146748" cy="1219200"/>
              </a:xfrm>
            </p:grpSpPr>
            <p:sp>
              <p:nvSpPr>
                <p:cNvPr id="213" name="Multiply 212"/>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213"/>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214"/>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215"/>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4"/>
              <p:cNvGrpSpPr/>
              <p:nvPr/>
            </p:nvGrpSpPr>
            <p:grpSpPr>
              <a:xfrm>
                <a:off x="5791200" y="2743200"/>
                <a:ext cx="1146748" cy="1219200"/>
                <a:chOff x="4643203" y="2743200"/>
                <a:chExt cx="1146748" cy="1219200"/>
              </a:xfrm>
            </p:grpSpPr>
            <p:sp>
              <p:nvSpPr>
                <p:cNvPr id="209" name="Multiply 20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9"/>
              <p:cNvGrpSpPr/>
              <p:nvPr/>
            </p:nvGrpSpPr>
            <p:grpSpPr>
              <a:xfrm>
                <a:off x="6986665" y="2780675"/>
                <a:ext cx="1146748" cy="1219200"/>
                <a:chOff x="4643203" y="2743200"/>
                <a:chExt cx="1146748" cy="1219200"/>
              </a:xfrm>
            </p:grpSpPr>
            <p:sp>
              <p:nvSpPr>
                <p:cNvPr id="205" name="Multiply 20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umming Junction 20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Summing Junction 20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umming Junction 20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3" name="Rectangle 242"/>
          <p:cNvSpPr/>
          <p:nvPr/>
        </p:nvSpPr>
        <p:spPr>
          <a:xfrm>
            <a:off x="9448054" y="6324600"/>
            <a:ext cx="1854996" cy="369332"/>
          </a:xfrm>
          <a:prstGeom prst="rect">
            <a:avLst/>
          </a:prstGeom>
        </p:spPr>
        <p:txBody>
          <a:bodyPr wrap="none">
            <a:spAutoFit/>
          </a:bodyPr>
          <a:lstStyle/>
          <a:p>
            <a:pPr algn="ctr"/>
            <a:r>
              <a:rPr lang="en-US" dirty="0">
                <a:latin typeface="Eras Demi ITC" pitchFamily="34" charset="0"/>
              </a:rPr>
              <a:t>Matthew 21:37</a:t>
            </a:r>
          </a:p>
        </p:txBody>
      </p:sp>
      <p:grpSp>
        <p:nvGrpSpPr>
          <p:cNvPr id="63" name="Group 243"/>
          <p:cNvGrpSpPr/>
          <p:nvPr/>
        </p:nvGrpSpPr>
        <p:grpSpPr>
          <a:xfrm>
            <a:off x="3759200" y="0"/>
            <a:ext cx="4470400" cy="2819400"/>
            <a:chOff x="6400800" y="1600200"/>
            <a:chExt cx="3352800" cy="2819400"/>
          </a:xfrm>
        </p:grpSpPr>
        <p:sp>
          <p:nvSpPr>
            <p:cNvPr id="245" name="Cloud Callout 244"/>
            <p:cNvSpPr/>
            <p:nvPr/>
          </p:nvSpPr>
          <p:spPr>
            <a:xfrm>
              <a:off x="6400800" y="1600200"/>
              <a:ext cx="3352800" cy="28194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34"/>
            <p:cNvGrpSpPr/>
            <p:nvPr/>
          </p:nvGrpSpPr>
          <p:grpSpPr>
            <a:xfrm>
              <a:off x="8093457" y="1828800"/>
              <a:ext cx="1050543" cy="2133600"/>
              <a:chOff x="4417061" y="533400"/>
              <a:chExt cx="1989750" cy="4041084"/>
            </a:xfrm>
          </p:grpSpPr>
          <p:sp>
            <p:nvSpPr>
              <p:cNvPr id="262" name="Oval 261"/>
              <p:cNvSpPr/>
              <p:nvPr/>
            </p:nvSpPr>
            <p:spPr>
              <a:xfrm rot="21206300">
                <a:off x="5866028" y="3493134"/>
                <a:ext cx="401660" cy="6404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573866">
                <a:off x="6007074" y="3609065"/>
                <a:ext cx="399737" cy="797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4837941" y="2103483"/>
                <a:ext cx="1279707" cy="2011318"/>
              </a:xfrm>
              <a:prstGeom prst="trapezoid">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5617745">
                <a:off x="4771095" y="3738352"/>
                <a:ext cx="735576" cy="936687"/>
              </a:xfrm>
              <a:prstGeom prst="ellipse">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5617745">
                <a:off x="5380696" y="3662151"/>
                <a:ext cx="735576" cy="936687"/>
              </a:xfrm>
              <a:prstGeom prst="ellipse">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5617745">
                <a:off x="5127992" y="3317815"/>
                <a:ext cx="735576" cy="1346500"/>
              </a:xfrm>
              <a:prstGeom prst="ellipse">
                <a:avLst/>
              </a:prstGeom>
              <a:solidFill>
                <a:srgbClr val="A097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056549">
                <a:off x="5300466" y="2153826"/>
                <a:ext cx="857803" cy="1422464"/>
              </a:xfrm>
              <a:prstGeom prst="trapezoid">
                <a:avLst>
                  <a:gd name="adj" fmla="val 42043"/>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2647766">
                <a:off x="5066633" y="3228267"/>
                <a:ext cx="622166" cy="797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9671902">
                <a:off x="4965032" y="2999983"/>
                <a:ext cx="622166" cy="797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435203">
                <a:off x="4707814" y="2159521"/>
                <a:ext cx="857803" cy="1422464"/>
              </a:xfrm>
              <a:prstGeom prst="trapezoid">
                <a:avLst>
                  <a:gd name="adj" fmla="val 38280"/>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loud 271"/>
              <p:cNvSpPr/>
              <p:nvPr/>
            </p:nvSpPr>
            <p:spPr>
              <a:xfrm>
                <a:off x="4417061" y="533400"/>
                <a:ext cx="1907539" cy="22097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120390" y="1777584"/>
                <a:ext cx="594610" cy="965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800600" y="838200"/>
                <a:ext cx="1219720" cy="1490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loud 274"/>
              <p:cNvSpPr/>
              <p:nvPr/>
            </p:nvSpPr>
            <p:spPr>
              <a:xfrm>
                <a:off x="4953000" y="1905000"/>
                <a:ext cx="957580" cy="703385"/>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181600" y="1981200"/>
                <a:ext cx="463039" cy="3516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4800600" y="533400"/>
                <a:ext cx="1116619" cy="703384"/>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33"/>
            <p:cNvGrpSpPr/>
            <p:nvPr/>
          </p:nvGrpSpPr>
          <p:grpSpPr>
            <a:xfrm>
              <a:off x="7086600" y="1905000"/>
              <a:ext cx="950919" cy="2265431"/>
              <a:chOff x="1258881" y="633315"/>
              <a:chExt cx="1716165" cy="4088523"/>
            </a:xfrm>
          </p:grpSpPr>
          <p:sp>
            <p:nvSpPr>
              <p:cNvPr id="248" name="Oval 4"/>
              <p:cNvSpPr/>
              <p:nvPr/>
            </p:nvSpPr>
            <p:spPr>
              <a:xfrm rot="185620">
                <a:off x="2460703" y="3744028"/>
                <a:ext cx="401659" cy="837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519137">
                <a:off x="2575309" y="3759103"/>
                <a:ext cx="399737" cy="837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1371600" y="2133600"/>
                <a:ext cx="1279707" cy="2057400"/>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700873" y="1715803"/>
                <a:ext cx="629856" cy="8229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5617745">
                <a:off x="1359437" y="3814553"/>
                <a:ext cx="735576" cy="936687"/>
              </a:xfrm>
              <a:prstGeom prst="ellipse">
                <a:avLst/>
              </a:prstGeom>
              <a:solidFill>
                <a:srgbClr val="E4DC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5617745">
                <a:off x="1931168" y="3850094"/>
                <a:ext cx="806801" cy="936687"/>
              </a:xfrm>
              <a:prstGeom prst="ellipse">
                <a:avLst/>
              </a:prstGeom>
              <a:solidFill>
                <a:srgbClr val="E4DC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21191074">
                <a:off x="1380992" y="2179222"/>
                <a:ext cx="857803" cy="1493587"/>
              </a:xfrm>
              <a:prstGeom prst="trapezoid">
                <a:avLst>
                  <a:gd name="adj" fmla="val 4408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3"/>
              <p:cNvSpPr/>
              <p:nvPr/>
            </p:nvSpPr>
            <p:spPr>
              <a:xfrm rot="2647766">
                <a:off x="1499116" y="3146441"/>
                <a:ext cx="622166" cy="837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
              <p:cNvSpPr/>
              <p:nvPr/>
            </p:nvSpPr>
            <p:spPr>
              <a:xfrm rot="19671902">
                <a:off x="1638361" y="3439928"/>
                <a:ext cx="492283" cy="571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6"/>
              <p:cNvSpPr/>
              <p:nvPr/>
            </p:nvSpPr>
            <p:spPr>
              <a:xfrm rot="981875">
                <a:off x="1741756" y="2170869"/>
                <a:ext cx="857803" cy="1493587"/>
              </a:xfrm>
              <a:prstGeom prst="trapezoid">
                <a:avLst>
                  <a:gd name="adj" fmla="val 43702"/>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10"/>
              <p:cNvSpPr/>
              <p:nvPr/>
            </p:nvSpPr>
            <p:spPr>
              <a:xfrm>
                <a:off x="1408941" y="754744"/>
                <a:ext cx="1219720" cy="1564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 Diagonal Corner Rectangle 258"/>
              <p:cNvSpPr/>
              <p:nvPr/>
            </p:nvSpPr>
            <p:spPr>
              <a:xfrm rot="5076663">
                <a:off x="2017376" y="588420"/>
                <a:ext cx="626900" cy="805900"/>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11"/>
              <p:cNvSpPr/>
              <p:nvPr/>
            </p:nvSpPr>
            <p:spPr>
              <a:xfrm rot="1236535">
                <a:off x="1324015" y="633315"/>
                <a:ext cx="699106" cy="722664"/>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13"/>
              <p:cNvSpPr/>
              <p:nvPr/>
            </p:nvSpPr>
            <p:spPr>
              <a:xfrm>
                <a:off x="1652885" y="645369"/>
                <a:ext cx="609860" cy="546871"/>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Rectangle 279"/>
          <p:cNvSpPr/>
          <p:nvPr/>
        </p:nvSpPr>
        <p:spPr>
          <a:xfrm>
            <a:off x="6454589" y="5950786"/>
            <a:ext cx="2526654" cy="369332"/>
          </a:xfrm>
          <a:prstGeom prst="rect">
            <a:avLst/>
          </a:prstGeom>
        </p:spPr>
        <p:txBody>
          <a:bodyPr wrap="none">
            <a:spAutoFit/>
          </a:bodyPr>
          <a:lstStyle/>
          <a:p>
            <a:pPr algn="ctr"/>
            <a:r>
              <a:rPr lang="en-US" dirty="0">
                <a:latin typeface="Eras Demi ITC" pitchFamily="34" charset="0"/>
              </a:rPr>
              <a:t>His Son = Jesus Christ</a:t>
            </a:r>
          </a:p>
        </p:txBody>
      </p:sp>
      <p:grpSp>
        <p:nvGrpSpPr>
          <p:cNvPr id="281" name="Group 280">
            <a:extLst>
              <a:ext uri="{FF2B5EF4-FFF2-40B4-BE49-F238E27FC236}">
                <a16:creationId xmlns:a16="http://schemas.microsoft.com/office/drawing/2014/main" id="{2C138D48-3386-4AA4-8E24-586C92FF6A96}"/>
              </a:ext>
            </a:extLst>
          </p:cNvPr>
          <p:cNvGrpSpPr/>
          <p:nvPr/>
        </p:nvGrpSpPr>
        <p:grpSpPr>
          <a:xfrm>
            <a:off x="9346937" y="1313537"/>
            <a:ext cx="2120175" cy="4916728"/>
            <a:chOff x="1519855" y="349452"/>
            <a:chExt cx="2655905" cy="6159097"/>
          </a:xfrm>
        </p:grpSpPr>
        <p:sp>
          <p:nvSpPr>
            <p:cNvPr id="282" name="Freeform: Shape 281">
              <a:extLst>
                <a:ext uri="{FF2B5EF4-FFF2-40B4-BE49-F238E27FC236}">
                  <a16:creationId xmlns:a16="http://schemas.microsoft.com/office/drawing/2014/main" id="{42939C41-C960-438C-A55C-C81526CD8AAD}"/>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3" name="Oval 282">
              <a:extLst>
                <a:ext uri="{FF2B5EF4-FFF2-40B4-BE49-F238E27FC236}">
                  <a16:creationId xmlns:a16="http://schemas.microsoft.com/office/drawing/2014/main" id="{90F574A4-085A-432F-85A7-F4530DF1DF2D}"/>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a:extLst>
                <a:ext uri="{FF2B5EF4-FFF2-40B4-BE49-F238E27FC236}">
                  <a16:creationId xmlns:a16="http://schemas.microsoft.com/office/drawing/2014/main" id="{EE6FE30A-AEB8-4B55-BD9F-7A9E9195DE26}"/>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a:extLst>
                <a:ext uri="{FF2B5EF4-FFF2-40B4-BE49-F238E27FC236}">
                  <a16:creationId xmlns:a16="http://schemas.microsoft.com/office/drawing/2014/main" id="{13DF20DD-03FD-4E72-ADE8-F0F08AFB166D}"/>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680714FD-A53C-4C3F-970A-0A8C2D76A112}"/>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53632B98-0582-4692-88AF-415F752BA170}"/>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a:extLst>
                <a:ext uri="{FF2B5EF4-FFF2-40B4-BE49-F238E27FC236}">
                  <a16:creationId xmlns:a16="http://schemas.microsoft.com/office/drawing/2014/main" id="{FFE388A8-A289-42DA-B831-8C8447A2EB72}"/>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942A6537-F5A5-415B-812F-0D35F4F01888}"/>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10">
              <a:extLst>
                <a:ext uri="{FF2B5EF4-FFF2-40B4-BE49-F238E27FC236}">
                  <a16:creationId xmlns:a16="http://schemas.microsoft.com/office/drawing/2014/main" id="{960F4599-BB4B-48B9-8E18-54A69C40EF81}"/>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11">
              <a:extLst>
                <a:ext uri="{FF2B5EF4-FFF2-40B4-BE49-F238E27FC236}">
                  <a16:creationId xmlns:a16="http://schemas.microsoft.com/office/drawing/2014/main" id="{2E5AD8F5-0EE1-4C07-850B-55B99B8C7555}"/>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12">
              <a:extLst>
                <a:ext uri="{FF2B5EF4-FFF2-40B4-BE49-F238E27FC236}">
                  <a16:creationId xmlns:a16="http://schemas.microsoft.com/office/drawing/2014/main" id="{D95731C7-4BB2-45D5-A730-14CE097F9DC9}"/>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C2159BF1-5C1F-4D0A-B5E6-CB28A2BFF30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5">
              <a:extLst>
                <a:ext uri="{FF2B5EF4-FFF2-40B4-BE49-F238E27FC236}">
                  <a16:creationId xmlns:a16="http://schemas.microsoft.com/office/drawing/2014/main" id="{5D0B540E-D30E-4EF2-8746-71741355E95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A109F176-9070-402A-9DB4-55FD9E53B3D4}"/>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D073619E-0F63-410A-A48C-6C7FD74AF80E}"/>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AA2BEE65-B471-4161-AB58-2375C0377616}"/>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Shape 297">
              <a:extLst>
                <a:ext uri="{FF2B5EF4-FFF2-40B4-BE49-F238E27FC236}">
                  <a16:creationId xmlns:a16="http://schemas.microsoft.com/office/drawing/2014/main" id="{4A258CCD-5727-4B70-BD86-EC0D829F654A}"/>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99" name="Oval 298">
              <a:extLst>
                <a:ext uri="{FF2B5EF4-FFF2-40B4-BE49-F238E27FC236}">
                  <a16:creationId xmlns:a16="http://schemas.microsoft.com/office/drawing/2014/main" id="{C9700E27-3D1E-41FA-9928-B6F89AA7199F}"/>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A53AFE07-6568-490A-92DA-3CA764F36764}"/>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1" name="Oval 300">
              <a:extLst>
                <a:ext uri="{FF2B5EF4-FFF2-40B4-BE49-F238E27FC236}">
                  <a16:creationId xmlns:a16="http://schemas.microsoft.com/office/drawing/2014/main" id="{E53DCB3B-4FFD-40A3-B6DD-2CEA5FCBA79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B2320591-3BA7-44EE-973D-B767FC6701B1}"/>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12192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362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Sun 196"/>
          <p:cNvSpPr/>
          <p:nvPr/>
        </p:nvSpPr>
        <p:spPr>
          <a:xfrm>
            <a:off x="11074400" y="1524000"/>
            <a:ext cx="11176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0"/>
          <p:cNvGrpSpPr/>
          <p:nvPr/>
        </p:nvGrpSpPr>
        <p:grpSpPr>
          <a:xfrm>
            <a:off x="3860800" y="1600200"/>
            <a:ext cx="1840715"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096000" y="1676400"/>
            <a:ext cx="2063261"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26972" y="1708185"/>
              <a:ext cx="312039" cy="24877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711200" y="3276600"/>
            <a:ext cx="64008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2653488" y="1449494"/>
            <a:ext cx="1695856" cy="6070124"/>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282880" y="1832704"/>
            <a:ext cx="1695856" cy="6070124"/>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2185148" y="2883566"/>
            <a:ext cx="4746453" cy="3791674"/>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8" name="Rectangle 197"/>
          <p:cNvSpPr/>
          <p:nvPr/>
        </p:nvSpPr>
        <p:spPr>
          <a:xfrm>
            <a:off x="9440064" y="6355830"/>
            <a:ext cx="1854996" cy="369332"/>
          </a:xfrm>
          <a:prstGeom prst="rect">
            <a:avLst/>
          </a:prstGeom>
        </p:spPr>
        <p:txBody>
          <a:bodyPr wrap="none">
            <a:spAutoFit/>
          </a:bodyPr>
          <a:lstStyle/>
          <a:p>
            <a:pPr algn="ctr"/>
            <a:r>
              <a:rPr lang="en-US" dirty="0">
                <a:latin typeface="Eras Demi ITC" pitchFamily="34" charset="0"/>
              </a:rPr>
              <a:t>Matthew 21:38</a:t>
            </a:r>
          </a:p>
        </p:txBody>
      </p:sp>
      <p:grpSp>
        <p:nvGrpSpPr>
          <p:cNvPr id="171" name="Group 170">
            <a:extLst>
              <a:ext uri="{FF2B5EF4-FFF2-40B4-BE49-F238E27FC236}">
                <a16:creationId xmlns:a16="http://schemas.microsoft.com/office/drawing/2014/main" id="{8D6D7536-9D98-4AF3-B13A-1CC4805D6779}"/>
              </a:ext>
            </a:extLst>
          </p:cNvPr>
          <p:cNvGrpSpPr/>
          <p:nvPr/>
        </p:nvGrpSpPr>
        <p:grpSpPr>
          <a:xfrm>
            <a:off x="9493893" y="1830989"/>
            <a:ext cx="1786393" cy="4356924"/>
            <a:chOff x="1519855" y="349452"/>
            <a:chExt cx="2655905" cy="6159097"/>
          </a:xfrm>
        </p:grpSpPr>
        <p:sp>
          <p:nvSpPr>
            <p:cNvPr id="199" name="Freeform: Shape 198">
              <a:extLst>
                <a:ext uri="{FF2B5EF4-FFF2-40B4-BE49-F238E27FC236}">
                  <a16:creationId xmlns:a16="http://schemas.microsoft.com/office/drawing/2014/main" id="{757D61E6-DDC7-471A-8B6F-1ED4CE9EE094}"/>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0" name="Oval 199">
              <a:extLst>
                <a:ext uri="{FF2B5EF4-FFF2-40B4-BE49-F238E27FC236}">
                  <a16:creationId xmlns:a16="http://schemas.microsoft.com/office/drawing/2014/main" id="{2BC5FBB0-C15A-4242-9460-51A8F642C2A9}"/>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a:extLst>
                <a:ext uri="{FF2B5EF4-FFF2-40B4-BE49-F238E27FC236}">
                  <a16:creationId xmlns:a16="http://schemas.microsoft.com/office/drawing/2014/main" id="{790681E9-1640-4E5B-BF61-C2A2023FA990}"/>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a:extLst>
                <a:ext uri="{FF2B5EF4-FFF2-40B4-BE49-F238E27FC236}">
                  <a16:creationId xmlns:a16="http://schemas.microsoft.com/office/drawing/2014/main" id="{30B67946-FEF2-43DC-96A4-5C68E3141F21}"/>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EEFAD725-89FD-4696-843E-8AD6FD982CFC}"/>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1DF882AD-8A0C-4086-8316-FF9522BCE6B7}"/>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a:extLst>
                <a:ext uri="{FF2B5EF4-FFF2-40B4-BE49-F238E27FC236}">
                  <a16:creationId xmlns:a16="http://schemas.microsoft.com/office/drawing/2014/main" id="{BD8489B0-5E9F-47EA-82CA-19A0C2B560E1}"/>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5A6BD7C5-6E32-492A-9C3E-4EE215F8A357}"/>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10">
              <a:extLst>
                <a:ext uri="{FF2B5EF4-FFF2-40B4-BE49-F238E27FC236}">
                  <a16:creationId xmlns:a16="http://schemas.microsoft.com/office/drawing/2014/main" id="{D666BC91-D657-4B84-81C7-F3850F1C8457}"/>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11">
              <a:extLst>
                <a:ext uri="{FF2B5EF4-FFF2-40B4-BE49-F238E27FC236}">
                  <a16:creationId xmlns:a16="http://schemas.microsoft.com/office/drawing/2014/main" id="{0ED8F0C0-6ED6-446C-B015-AB81E330757B}"/>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12">
              <a:extLst>
                <a:ext uri="{FF2B5EF4-FFF2-40B4-BE49-F238E27FC236}">
                  <a16:creationId xmlns:a16="http://schemas.microsoft.com/office/drawing/2014/main" id="{609E208F-7496-403B-9E5F-063947FFC8F9}"/>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0C460C4C-0C5F-4DC7-8D9A-492D81B3F0C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5">
              <a:extLst>
                <a:ext uri="{FF2B5EF4-FFF2-40B4-BE49-F238E27FC236}">
                  <a16:creationId xmlns:a16="http://schemas.microsoft.com/office/drawing/2014/main" id="{C312D25F-AC34-4884-BEEA-377D094C2D7B}"/>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F2278649-CEAF-4C39-BA55-F43FB29B91AB}"/>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BCA1E800-6EA9-4A66-BC83-D356209FE4AE}"/>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C4D5B236-3E9F-4776-8786-AEFDC29A90C2}"/>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Freeform: Shape 214">
              <a:extLst>
                <a:ext uri="{FF2B5EF4-FFF2-40B4-BE49-F238E27FC236}">
                  <a16:creationId xmlns:a16="http://schemas.microsoft.com/office/drawing/2014/main" id="{7BCF03D5-51BE-4A3E-B551-99227EEC8DC4}"/>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6" name="Oval 215">
              <a:extLst>
                <a:ext uri="{FF2B5EF4-FFF2-40B4-BE49-F238E27FC236}">
                  <a16:creationId xmlns:a16="http://schemas.microsoft.com/office/drawing/2014/main" id="{4979323A-DA29-4991-9A5E-BBF6BDFA4CC4}"/>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048348E-3FB6-420E-8BFE-05B59624B9B6}"/>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8" name="Oval 217">
              <a:extLst>
                <a:ext uri="{FF2B5EF4-FFF2-40B4-BE49-F238E27FC236}">
                  <a16:creationId xmlns:a16="http://schemas.microsoft.com/office/drawing/2014/main" id="{5F6EC95B-FD95-407A-B7CC-B7573C0AFD1A}"/>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246BB414-81B3-4A80-8821-E6FA0E534031}"/>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1750" fill="hold"/>
                                        <p:tgtEl>
                                          <p:spTgt spid="171"/>
                                        </p:tgtEl>
                                        <p:attrNameLst>
                                          <p:attrName>ppt_x</p:attrName>
                                        </p:attrNameLst>
                                      </p:cBhvr>
                                      <p:tavLst>
                                        <p:tav tm="0">
                                          <p:val>
                                            <p:strVal val="1+#ppt_w/2"/>
                                          </p:val>
                                        </p:tav>
                                        <p:tav tm="100000">
                                          <p:val>
                                            <p:strVal val="#ppt_x"/>
                                          </p:val>
                                        </p:tav>
                                      </p:tavLst>
                                    </p:anim>
                                    <p:anim calcmode="lin" valueType="num">
                                      <p:cBhvr additive="base">
                                        <p:cTn id="8" dur="175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171"/>
                                        </p:tgtEl>
                                      </p:cBhvr>
                                    </p:animEffect>
                                    <p:set>
                                      <p:cBhvr>
                                        <p:cTn id="13" dur="1" fill="hold">
                                          <p:stCondLst>
                                            <p:cond delay="499"/>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12192000" cy="6858000"/>
            <a:chOff x="0" y="0"/>
            <a:chExt cx="9144000" cy="6858000"/>
          </a:xfrm>
        </p:grpSpPr>
        <p:sp>
          <p:nvSpPr>
            <p:cNvPr id="32" name="Rectangle 31"/>
            <p:cNvSpPr/>
            <p:nvPr/>
          </p:nvSpPr>
          <p:spPr>
            <a:xfrm>
              <a:off x="0" y="2895600"/>
              <a:ext cx="9144000" cy="3962400"/>
            </a:xfrm>
            <a:prstGeom prst="rect">
              <a:avLst/>
            </a:prstGeom>
            <a:solidFill>
              <a:srgbClr val="DCD2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86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BB8E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038600" y="2362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257800" y="2209800"/>
              <a:ext cx="2724074" cy="8382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DDB33B"/>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05"/>
          <p:cNvGrpSpPr/>
          <p:nvPr/>
        </p:nvGrpSpPr>
        <p:grpSpPr>
          <a:xfrm>
            <a:off x="1016000" y="2133600"/>
            <a:ext cx="3892061" cy="3496932"/>
            <a:chOff x="762000" y="2133600"/>
            <a:chExt cx="2919046" cy="3496932"/>
          </a:xfrm>
        </p:grpSpPr>
        <p:grpSp>
          <p:nvGrpSpPr>
            <p:cNvPr id="4" name="Group 60"/>
            <p:cNvGrpSpPr/>
            <p:nvPr/>
          </p:nvGrpSpPr>
          <p:grpSpPr>
            <a:xfrm>
              <a:off x="762000" y="22860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58018"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6"/>
            <p:cNvGrpSpPr/>
            <p:nvPr/>
          </p:nvGrpSpPr>
          <p:grpSpPr>
            <a:xfrm>
              <a:off x="2133600" y="21336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624973" y="1676400"/>
                <a:ext cx="273633" cy="2408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90"/>
          <p:cNvGrpSpPr/>
          <p:nvPr/>
        </p:nvGrpSpPr>
        <p:grpSpPr>
          <a:xfrm>
            <a:off x="0" y="3276600"/>
            <a:ext cx="28448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1165207" y="3291993"/>
            <a:ext cx="834301" cy="2986284"/>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427538" y="3476325"/>
            <a:ext cx="2537639" cy="2107773"/>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97"/>
          <p:cNvGrpSpPr/>
          <p:nvPr/>
        </p:nvGrpSpPr>
        <p:grpSpPr>
          <a:xfrm>
            <a:off x="10566402" y="1499016"/>
            <a:ext cx="1117597" cy="1625184"/>
            <a:chOff x="7924801" y="1499016"/>
            <a:chExt cx="838198" cy="1625184"/>
          </a:xfrm>
        </p:grpSpPr>
        <p:sp>
          <p:nvSpPr>
            <p:cNvPr id="171" name="Rounded Rectangle 170"/>
            <p:cNvSpPr/>
            <p:nvPr/>
          </p:nvSpPr>
          <p:spPr>
            <a:xfrm>
              <a:off x="8244590" y="1499016"/>
              <a:ext cx="177751" cy="162518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6200000">
              <a:off x="8250766" y="1502835"/>
              <a:ext cx="186267" cy="8381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98"/>
          <p:cNvGrpSpPr/>
          <p:nvPr/>
        </p:nvGrpSpPr>
        <p:grpSpPr>
          <a:xfrm>
            <a:off x="9753600" y="1905000"/>
            <a:ext cx="803192" cy="1167984"/>
            <a:chOff x="7924801" y="1499016"/>
            <a:chExt cx="838198" cy="1625184"/>
          </a:xfrm>
        </p:grpSpPr>
        <p:sp>
          <p:nvSpPr>
            <p:cNvPr id="200" name="Rounded Rectangle 199"/>
            <p:cNvSpPr/>
            <p:nvPr/>
          </p:nvSpPr>
          <p:spPr>
            <a:xfrm>
              <a:off x="8244590" y="1499016"/>
              <a:ext cx="177751" cy="162518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16200000">
              <a:off x="8250766" y="1502835"/>
              <a:ext cx="186267" cy="8381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01"/>
          <p:cNvGrpSpPr/>
          <p:nvPr/>
        </p:nvGrpSpPr>
        <p:grpSpPr>
          <a:xfrm>
            <a:off x="11441208" y="1828800"/>
            <a:ext cx="750792" cy="1091784"/>
            <a:chOff x="7924801" y="1499016"/>
            <a:chExt cx="838198" cy="1625184"/>
          </a:xfrm>
        </p:grpSpPr>
        <p:sp>
          <p:nvSpPr>
            <p:cNvPr id="203" name="Rounded Rectangle 202"/>
            <p:cNvSpPr/>
            <p:nvPr/>
          </p:nvSpPr>
          <p:spPr>
            <a:xfrm>
              <a:off x="8244590" y="1499016"/>
              <a:ext cx="177751" cy="162518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16200000">
              <a:off x="8250766" y="1502835"/>
              <a:ext cx="186267" cy="8381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p:cNvSpPr/>
          <p:nvPr/>
        </p:nvSpPr>
        <p:spPr>
          <a:xfrm>
            <a:off x="9440064" y="6355830"/>
            <a:ext cx="1854996" cy="369332"/>
          </a:xfrm>
          <a:prstGeom prst="rect">
            <a:avLst/>
          </a:prstGeom>
        </p:spPr>
        <p:txBody>
          <a:bodyPr wrap="none">
            <a:spAutoFit/>
          </a:bodyPr>
          <a:lstStyle/>
          <a:p>
            <a:pPr algn="ctr"/>
            <a:r>
              <a:rPr lang="en-US" dirty="0">
                <a:latin typeface="Eras Demi ITC" pitchFamily="34" charset="0"/>
              </a:rPr>
              <a:t>Matthew 21:39</a:t>
            </a:r>
          </a:p>
        </p:txBody>
      </p:sp>
      <p:sp>
        <p:nvSpPr>
          <p:cNvPr id="116" name="Rectangle 115"/>
          <p:cNvSpPr/>
          <p:nvPr/>
        </p:nvSpPr>
        <p:spPr>
          <a:xfrm>
            <a:off x="0" y="6488668"/>
            <a:ext cx="8435323" cy="369332"/>
          </a:xfrm>
          <a:prstGeom prst="rect">
            <a:avLst/>
          </a:prstGeom>
        </p:spPr>
        <p:txBody>
          <a:bodyPr wrap="none">
            <a:spAutoFit/>
          </a:bodyPr>
          <a:lstStyle/>
          <a:p>
            <a:pPr algn="ctr"/>
            <a:r>
              <a:rPr lang="en-US" dirty="0">
                <a:latin typeface="Eras Demi ITC" pitchFamily="34" charset="0"/>
              </a:rPr>
              <a:t>Cast and killed = rejected Jesus Christ, crucified Him, and rejected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3000"/>
                                        <p:tgtEl>
                                          <p:spTgt spid="13"/>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fill="hold"/>
                                        <p:tgtEl>
                                          <p:spTgt spid="3"/>
                                        </p:tgtEl>
                                        <p:attrNameLst>
                                          <p:attrName>ppt_x</p:attrName>
                                          <p:attrName>ppt_y</p:attrName>
                                        </p:attrNameLst>
                                      </p:cBhvr>
                                    </p:animMotion>
                                  </p:childTnLst>
                                </p:cTn>
                              </p:par>
                              <p:par>
                                <p:cTn id="10" presetID="1" presetClass="entr" presetSubtype="0" fill="hold" grpId="0" nodeType="withEffect">
                                  <p:stCondLst>
                                    <p:cond delay="0"/>
                                  </p:stCondLst>
                                  <p:childTnLst>
                                    <p:set>
                                      <p:cBhvr>
                                        <p:cTn id="11"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12192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1"/>
          <p:cNvGrpSpPr/>
          <p:nvPr/>
        </p:nvGrpSpPr>
        <p:grpSpPr>
          <a:xfrm>
            <a:off x="8839200" y="2209801"/>
            <a:ext cx="1117600" cy="2030651"/>
            <a:chOff x="4796444" y="836392"/>
            <a:chExt cx="1380536" cy="3344532"/>
          </a:xfrm>
        </p:grpSpPr>
        <p:sp>
          <p:nvSpPr>
            <p:cNvPr id="222" name="Oval 221"/>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230"/>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20"/>
          <p:cNvGrpSpPr/>
          <p:nvPr/>
        </p:nvGrpSpPr>
        <p:grpSpPr>
          <a:xfrm>
            <a:off x="7359340" y="2474259"/>
            <a:ext cx="1317206" cy="1945341"/>
            <a:chOff x="685342" y="685800"/>
            <a:chExt cx="2260249" cy="4876800"/>
          </a:xfrm>
        </p:grpSpPr>
        <p:sp>
          <p:nvSpPr>
            <p:cNvPr id="235" name="Cloud 234"/>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9671902">
              <a:off x="2369968" y="3136515"/>
              <a:ext cx="57562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2647766">
              <a:off x="685342" y="3066896"/>
              <a:ext cx="59834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1"/>
          <p:cNvGrpSpPr/>
          <p:nvPr/>
        </p:nvGrpSpPr>
        <p:grpSpPr>
          <a:xfrm flipH="1">
            <a:off x="3048000" y="2362200"/>
            <a:ext cx="1455800" cy="2438400"/>
            <a:chOff x="3604364" y="381000"/>
            <a:chExt cx="2217821" cy="4953000"/>
          </a:xfrm>
        </p:grpSpPr>
        <p:sp>
          <p:nvSpPr>
            <p:cNvPr id="246" name="Cloud 245"/>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loud 334"/>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loud 335"/>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534321" y="1752600"/>
              <a:ext cx="342789" cy="3856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45"/>
          <p:cNvGrpSpPr/>
          <p:nvPr/>
        </p:nvGrpSpPr>
        <p:grpSpPr>
          <a:xfrm>
            <a:off x="609601" y="2209800"/>
            <a:ext cx="1676999" cy="2590800"/>
            <a:chOff x="634635" y="609600"/>
            <a:chExt cx="2404519" cy="4953000"/>
          </a:xfrm>
        </p:grpSpPr>
        <p:sp>
          <p:nvSpPr>
            <p:cNvPr id="339" name="Rounded Rectangle 338"/>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59"/>
          <p:cNvGrpSpPr/>
          <p:nvPr/>
        </p:nvGrpSpPr>
        <p:grpSpPr>
          <a:xfrm>
            <a:off x="9550400" y="3505200"/>
            <a:ext cx="1381973" cy="2133600"/>
            <a:chOff x="685800" y="609600"/>
            <a:chExt cx="2404519" cy="4949716"/>
          </a:xfrm>
        </p:grpSpPr>
        <p:sp>
          <p:nvSpPr>
            <p:cNvPr id="353" name="Cloud 352"/>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362"/>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hevron 363"/>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Chevron 364"/>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Rounded Rectangle 365"/>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74"/>
          <p:cNvGrpSpPr/>
          <p:nvPr/>
        </p:nvGrpSpPr>
        <p:grpSpPr>
          <a:xfrm>
            <a:off x="5080001" y="2438400"/>
            <a:ext cx="1247524" cy="2057400"/>
            <a:chOff x="4114800" y="533400"/>
            <a:chExt cx="2217821" cy="4876800"/>
          </a:xfrm>
        </p:grpSpPr>
        <p:sp>
          <p:nvSpPr>
            <p:cNvPr id="368" name="Oval 367"/>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377"/>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378"/>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90"/>
          <p:cNvGrpSpPr/>
          <p:nvPr/>
        </p:nvGrpSpPr>
        <p:grpSpPr>
          <a:xfrm>
            <a:off x="711200" y="3276600"/>
            <a:ext cx="64008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3"/>
          <p:cNvGrpSpPr/>
          <p:nvPr/>
        </p:nvGrpSpPr>
        <p:grpSpPr>
          <a:xfrm rot="5174716">
            <a:off x="2653488" y="1449494"/>
            <a:ext cx="1695856" cy="6070124"/>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p:cNvGrpSpPr/>
          <p:nvPr/>
        </p:nvGrpSpPr>
        <p:grpSpPr>
          <a:xfrm rot="15378601">
            <a:off x="3079680" y="1527906"/>
            <a:ext cx="1695856" cy="6070124"/>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1"/>
          <p:cNvGrpSpPr/>
          <p:nvPr/>
        </p:nvGrpSpPr>
        <p:grpSpPr>
          <a:xfrm rot="1293364">
            <a:off x="2185148" y="2883566"/>
            <a:ext cx="4746453" cy="3791674"/>
            <a:chOff x="4188033" y="366634"/>
            <a:chExt cx="3559840" cy="3791674"/>
          </a:xfrm>
        </p:grpSpPr>
        <p:grpSp>
          <p:nvGrpSpPr>
            <p:cNvPr id="13" name="Group 23"/>
            <p:cNvGrpSpPr/>
            <p:nvPr/>
          </p:nvGrpSpPr>
          <p:grpSpPr>
            <a:xfrm rot="2623431">
              <a:off x="4885247" y="366634"/>
              <a:ext cx="1479746" cy="3791674"/>
              <a:chOff x="97208" y="425658"/>
              <a:chExt cx="2661701" cy="8055733"/>
            </a:xfrm>
          </p:grpSpPr>
          <p:sp>
            <p:nvSpPr>
              <p:cNvPr id="416" name="Freeform 41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Round Diagonal Corner Rectangle 41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Diagonal Corner Rectangle 41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41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41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42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42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42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 Diagonal Corner Rectangle 42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42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2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42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8"/>
            <p:cNvGrpSpPr/>
            <p:nvPr/>
          </p:nvGrpSpPr>
          <p:grpSpPr>
            <a:xfrm rot="21134140">
              <a:off x="4188033" y="2488341"/>
              <a:ext cx="816641" cy="1139546"/>
              <a:chOff x="5638800" y="3223341"/>
              <a:chExt cx="1676400" cy="2339259"/>
            </a:xfrm>
          </p:grpSpPr>
          <p:sp>
            <p:nvSpPr>
              <p:cNvPr id="406" name="Oval 405"/>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413"/>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414"/>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9"/>
            <p:cNvGrpSpPr/>
            <p:nvPr/>
          </p:nvGrpSpPr>
          <p:grpSpPr>
            <a:xfrm rot="21134140">
              <a:off x="5712032" y="1269140"/>
              <a:ext cx="816641" cy="1139546"/>
              <a:chOff x="5638800" y="3223341"/>
              <a:chExt cx="1676400" cy="2339259"/>
            </a:xfrm>
          </p:grpSpPr>
          <p:sp>
            <p:nvSpPr>
              <p:cNvPr id="396" name="Oval 395"/>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403"/>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404"/>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0"/>
            <p:cNvGrpSpPr/>
            <p:nvPr/>
          </p:nvGrpSpPr>
          <p:grpSpPr>
            <a:xfrm rot="21134140">
              <a:off x="6931232" y="1421540"/>
              <a:ext cx="816641" cy="1139546"/>
              <a:chOff x="5638800" y="3223341"/>
              <a:chExt cx="1676400" cy="2339259"/>
            </a:xfrm>
          </p:grpSpPr>
          <p:sp>
            <p:nvSpPr>
              <p:cNvPr id="386" name="Oval 385"/>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393"/>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394"/>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0" name="Sun 429"/>
          <p:cNvSpPr/>
          <p:nvPr/>
        </p:nvSpPr>
        <p:spPr>
          <a:xfrm>
            <a:off x="5181600" y="228600"/>
            <a:ext cx="1583267" cy="1295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9269345" y="6355830"/>
            <a:ext cx="2196435" cy="369332"/>
          </a:xfrm>
          <a:prstGeom prst="rect">
            <a:avLst/>
          </a:prstGeom>
        </p:spPr>
        <p:txBody>
          <a:bodyPr wrap="none">
            <a:spAutoFit/>
          </a:bodyPr>
          <a:lstStyle/>
          <a:p>
            <a:pPr algn="ctr"/>
            <a:r>
              <a:rPr lang="en-US" dirty="0">
                <a:latin typeface="Eras Demi ITC" pitchFamily="34" charset="0"/>
              </a:rPr>
              <a:t>Matthew 21:40-43</a:t>
            </a:r>
          </a:p>
        </p:txBody>
      </p:sp>
      <p:sp>
        <p:nvSpPr>
          <p:cNvPr id="174" name="Rectangle 173"/>
          <p:cNvSpPr/>
          <p:nvPr/>
        </p:nvSpPr>
        <p:spPr>
          <a:xfrm>
            <a:off x="0" y="6488668"/>
            <a:ext cx="8423238" cy="369332"/>
          </a:xfrm>
          <a:prstGeom prst="rect">
            <a:avLst/>
          </a:prstGeom>
        </p:spPr>
        <p:txBody>
          <a:bodyPr wrap="square">
            <a:spAutoFit/>
          </a:bodyPr>
          <a:lstStyle/>
          <a:p>
            <a:r>
              <a:rPr lang="en-US" dirty="0">
                <a:latin typeface="Eras Demi ITC" pitchFamily="34" charset="0"/>
              </a:rPr>
              <a:t>Taken and given to other nations = Destroy vineyard and give to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1+#ppt_w/2"/>
                                          </p:val>
                                        </p:tav>
                                        <p:tav tm="100000">
                                          <p:val>
                                            <p:strVal val="#ppt_x"/>
                                          </p:val>
                                        </p:tav>
                                      </p:tavLst>
                                    </p:anim>
                                    <p:anim calcmode="lin" valueType="num">
                                      <p:cBhvr additive="base">
                                        <p:cTn id="2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grpSp>
        <p:nvGrpSpPr>
          <p:cNvPr id="2" name="Group 23"/>
          <p:cNvGrpSpPr/>
          <p:nvPr/>
        </p:nvGrpSpPr>
        <p:grpSpPr>
          <a:xfrm rot="16356553">
            <a:off x="1571607" y="4694525"/>
            <a:ext cx="834301" cy="2986284"/>
            <a:chOff x="97208" y="425658"/>
            <a:chExt cx="2661701" cy="8055733"/>
          </a:xfrm>
        </p:grpSpPr>
        <p:sp>
          <p:nvSpPr>
            <p:cNvPr id="8" name="Freeform 7"/>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 Diagonal Corner Rectangle 8"/>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3"/>
          <p:cNvGrpSpPr/>
          <p:nvPr/>
        </p:nvGrpSpPr>
        <p:grpSpPr>
          <a:xfrm rot="5807579">
            <a:off x="9983620" y="-906594"/>
            <a:ext cx="834301" cy="2986284"/>
            <a:chOff x="97208" y="425658"/>
            <a:chExt cx="2661701" cy="8055733"/>
          </a:xfrm>
        </p:grpSpPr>
        <p:sp>
          <p:nvSpPr>
            <p:cNvPr id="23" name="Freeform 2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 Diagonal Corner Rectangle 2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322729" y="258183"/>
            <a:ext cx="3195022" cy="1815882"/>
          </a:xfrm>
          <a:prstGeom prst="rect">
            <a:avLst/>
          </a:prstGeom>
          <a:noFill/>
        </p:spPr>
        <p:txBody>
          <a:bodyPr wrap="square" rtlCol="0">
            <a:spAutoFit/>
          </a:bodyPr>
          <a:lstStyle/>
          <a:p>
            <a:r>
              <a:rPr lang="en-US" sz="2800" dirty="0">
                <a:solidFill>
                  <a:schemeClr val="bg1"/>
                </a:solidFill>
              </a:rPr>
              <a:t>People have repeatedly chosen to reject the Gospel of Jesus Christ.</a:t>
            </a:r>
          </a:p>
        </p:txBody>
      </p:sp>
      <p:sp>
        <p:nvSpPr>
          <p:cNvPr id="41" name="TextBox 40"/>
          <p:cNvSpPr txBox="1"/>
          <p:nvPr/>
        </p:nvSpPr>
        <p:spPr>
          <a:xfrm>
            <a:off x="3722145" y="1895138"/>
            <a:ext cx="4055633" cy="2246769"/>
          </a:xfrm>
          <a:prstGeom prst="rect">
            <a:avLst/>
          </a:prstGeom>
          <a:noFill/>
        </p:spPr>
        <p:txBody>
          <a:bodyPr wrap="square" rtlCol="0">
            <a:spAutoFit/>
          </a:bodyPr>
          <a:lstStyle/>
          <a:p>
            <a:r>
              <a:rPr lang="en-US" sz="2800" dirty="0">
                <a:solidFill>
                  <a:schemeClr val="bg1"/>
                </a:solidFill>
              </a:rPr>
              <a:t>Messages that have been reveled to His servants such as Adam, Noah, Abraham, and Moses have also been rejected.</a:t>
            </a:r>
          </a:p>
        </p:txBody>
      </p:sp>
      <p:sp>
        <p:nvSpPr>
          <p:cNvPr id="42" name="TextBox 41"/>
          <p:cNvSpPr txBox="1"/>
          <p:nvPr/>
        </p:nvSpPr>
        <p:spPr>
          <a:xfrm>
            <a:off x="7652271" y="4317401"/>
            <a:ext cx="4019775" cy="2246769"/>
          </a:xfrm>
          <a:prstGeom prst="rect">
            <a:avLst/>
          </a:prstGeom>
          <a:noFill/>
        </p:spPr>
        <p:txBody>
          <a:bodyPr wrap="square" rtlCol="0">
            <a:spAutoFit/>
          </a:bodyPr>
          <a:lstStyle/>
          <a:p>
            <a:r>
              <a:rPr lang="en-US" sz="2800" dirty="0">
                <a:solidFill>
                  <a:schemeClr val="bg1"/>
                </a:solidFill>
              </a:rPr>
              <a:t>If we continue to reject His gospel the Lord will withdraw His kingdom and establish His Gospel to those who will listen.</a:t>
            </a:r>
          </a:p>
        </p:txBody>
      </p:sp>
      <p:sp>
        <p:nvSpPr>
          <p:cNvPr id="43" name="TextBox 42"/>
          <p:cNvSpPr txBox="1"/>
          <p:nvPr/>
        </p:nvSpPr>
        <p:spPr>
          <a:xfrm>
            <a:off x="3550024" y="0"/>
            <a:ext cx="5852159" cy="523220"/>
          </a:xfrm>
          <a:prstGeom prst="rect">
            <a:avLst/>
          </a:prstGeom>
          <a:noFill/>
        </p:spPr>
        <p:txBody>
          <a:bodyPr wrap="square" rtlCol="0">
            <a:spAutoFit/>
          </a:bodyPr>
          <a:lstStyle/>
          <a:p>
            <a:r>
              <a:rPr lang="en-US" sz="2800" dirty="0">
                <a:solidFill>
                  <a:schemeClr val="bg1"/>
                </a:solidFill>
              </a:rPr>
              <a:t>Message from </a:t>
            </a:r>
            <a:r>
              <a:rPr lang="en-US" sz="2800" i="1" dirty="0">
                <a:solidFill>
                  <a:schemeClr val="bg1"/>
                </a:solidFill>
              </a:rPr>
              <a:t>Preach My Gospel</a:t>
            </a:r>
          </a:p>
        </p:txBody>
      </p:sp>
      <p:grpSp>
        <p:nvGrpSpPr>
          <p:cNvPr id="110" name="Group 109"/>
          <p:cNvGrpSpPr/>
          <p:nvPr/>
        </p:nvGrpSpPr>
        <p:grpSpPr>
          <a:xfrm>
            <a:off x="7672892" y="1524000"/>
            <a:ext cx="2169971" cy="2265845"/>
            <a:chOff x="7672892" y="1524000"/>
            <a:chExt cx="2169971" cy="2265845"/>
          </a:xfrm>
        </p:grpSpPr>
        <p:grpSp>
          <p:nvGrpSpPr>
            <p:cNvPr id="38" name="Group 37"/>
            <p:cNvGrpSpPr/>
            <p:nvPr/>
          </p:nvGrpSpPr>
          <p:grpSpPr>
            <a:xfrm>
              <a:off x="7672892" y="2693894"/>
              <a:ext cx="1086075" cy="1095951"/>
              <a:chOff x="848996" y="1324635"/>
              <a:chExt cx="1756235" cy="1772204"/>
            </a:xfrm>
          </p:grpSpPr>
          <p:sp>
            <p:nvSpPr>
              <p:cNvPr id="39" name="Rectangle 38"/>
              <p:cNvSpPr/>
              <p:nvPr/>
            </p:nvSpPr>
            <p:spPr>
              <a:xfrm>
                <a:off x="1017083" y="1411577"/>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69"/>
              <p:cNvGrpSpPr/>
              <p:nvPr/>
            </p:nvGrpSpPr>
            <p:grpSpPr>
              <a:xfrm>
                <a:off x="848996" y="1324635"/>
                <a:ext cx="1756235" cy="1772204"/>
                <a:chOff x="848996" y="1324635"/>
                <a:chExt cx="1756235" cy="1772204"/>
              </a:xfrm>
            </p:grpSpPr>
            <p:grpSp>
              <p:nvGrpSpPr>
                <p:cNvPr id="45" name="Group 170"/>
                <p:cNvGrpSpPr/>
                <p:nvPr/>
              </p:nvGrpSpPr>
              <p:grpSpPr>
                <a:xfrm>
                  <a:off x="1236578" y="1639397"/>
                  <a:ext cx="935198" cy="1349444"/>
                  <a:chOff x="851358" y="495949"/>
                  <a:chExt cx="1366261" cy="1971446"/>
                </a:xfrm>
              </p:grpSpPr>
              <p:sp>
                <p:nvSpPr>
                  <p:cNvPr id="47" name="Cloud 46"/>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79"/>
                  <p:cNvGrpSpPr/>
                  <p:nvPr/>
                </p:nvGrpSpPr>
                <p:grpSpPr>
                  <a:xfrm>
                    <a:off x="1079004" y="760433"/>
                    <a:ext cx="938018" cy="300171"/>
                    <a:chOff x="1756756" y="4876800"/>
                    <a:chExt cx="4088873" cy="1308463"/>
                  </a:xfrm>
                </p:grpSpPr>
                <p:grpSp>
                  <p:nvGrpSpPr>
                    <p:cNvPr id="57" name="Group 182"/>
                    <p:cNvGrpSpPr/>
                    <p:nvPr/>
                  </p:nvGrpSpPr>
                  <p:grpSpPr>
                    <a:xfrm>
                      <a:off x="1756756" y="4876800"/>
                      <a:ext cx="1367444" cy="1295400"/>
                      <a:chOff x="1756756" y="4876800"/>
                      <a:chExt cx="1367444" cy="1295400"/>
                    </a:xfrm>
                  </p:grpSpPr>
                  <p:sp>
                    <p:nvSpPr>
                      <p:cNvPr id="68" name="Quad Arrow Callout 6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83"/>
                    <p:cNvGrpSpPr/>
                    <p:nvPr/>
                  </p:nvGrpSpPr>
                  <p:grpSpPr>
                    <a:xfrm>
                      <a:off x="3119647" y="4889863"/>
                      <a:ext cx="1367444" cy="1295400"/>
                      <a:chOff x="1756756" y="4876800"/>
                      <a:chExt cx="1367444" cy="1295400"/>
                    </a:xfrm>
                  </p:grpSpPr>
                  <p:sp>
                    <p:nvSpPr>
                      <p:cNvPr id="65" name="Quad Arrow Callout 6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84"/>
                    <p:cNvGrpSpPr/>
                    <p:nvPr/>
                  </p:nvGrpSpPr>
                  <p:grpSpPr>
                    <a:xfrm>
                      <a:off x="4478185" y="4889863"/>
                      <a:ext cx="1367444" cy="1295400"/>
                      <a:chOff x="1756756" y="4876800"/>
                      <a:chExt cx="1367444" cy="1295400"/>
                    </a:xfrm>
                  </p:grpSpPr>
                  <p:sp>
                    <p:nvSpPr>
                      <p:cNvPr id="62" name="Quad Arrow Callout 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Quad Arrow Callout 5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Cloud 54"/>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ame 45"/>
                <p:cNvSpPr/>
                <p:nvPr/>
              </p:nvSpPr>
              <p:spPr>
                <a:xfrm>
                  <a:off x="848996" y="1324635"/>
                  <a:ext cx="1756235" cy="1772204"/>
                </a:xfrm>
                <a:prstGeom prst="fram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 name="Group 70"/>
            <p:cNvGrpSpPr/>
            <p:nvPr/>
          </p:nvGrpSpPr>
          <p:grpSpPr>
            <a:xfrm>
              <a:off x="7696200" y="1524000"/>
              <a:ext cx="1079863" cy="1114697"/>
              <a:chOff x="430895" y="4562783"/>
              <a:chExt cx="1079863" cy="1114697"/>
            </a:xfrm>
          </p:grpSpPr>
          <p:grpSp>
            <p:nvGrpSpPr>
              <p:cNvPr id="72" name="Group 14"/>
              <p:cNvGrpSpPr/>
              <p:nvPr/>
            </p:nvGrpSpPr>
            <p:grpSpPr>
              <a:xfrm>
                <a:off x="430895" y="4562783"/>
                <a:ext cx="1079863" cy="1114697"/>
                <a:chOff x="987717" y="3230880"/>
                <a:chExt cx="1079863" cy="1114697"/>
              </a:xfrm>
            </p:grpSpPr>
            <p:sp>
              <p:nvSpPr>
                <p:cNvPr id="80" name="Rectangle 79"/>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ame 80"/>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 name="Group 15"/>
              <p:cNvGrpSpPr/>
              <p:nvPr/>
            </p:nvGrpSpPr>
            <p:grpSpPr>
              <a:xfrm>
                <a:off x="637502" y="4762508"/>
                <a:ext cx="616533" cy="807963"/>
                <a:chOff x="6510704" y="1887967"/>
                <a:chExt cx="846992" cy="1460957"/>
              </a:xfrm>
            </p:grpSpPr>
            <p:grpSp>
              <p:nvGrpSpPr>
                <p:cNvPr id="74" name="Group 16"/>
                <p:cNvGrpSpPr/>
                <p:nvPr/>
              </p:nvGrpSpPr>
              <p:grpSpPr>
                <a:xfrm>
                  <a:off x="6510704" y="1887967"/>
                  <a:ext cx="846992" cy="1460957"/>
                  <a:chOff x="6510704" y="1887967"/>
                  <a:chExt cx="846992" cy="1460957"/>
                </a:xfrm>
              </p:grpSpPr>
              <p:sp>
                <p:nvSpPr>
                  <p:cNvPr id="76" name="Trapezoid 75"/>
                  <p:cNvSpPr/>
                  <p:nvPr/>
                </p:nvSpPr>
                <p:spPr>
                  <a:xfrm>
                    <a:off x="6510704" y="2865199"/>
                    <a:ext cx="846992" cy="483725"/>
                  </a:xfrm>
                  <a:prstGeom prst="trapezoid">
                    <a:avLst>
                      <a:gd name="adj" fmla="val 6407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p:cNvGrpSpPr/>
            <p:nvPr/>
          </p:nvGrpSpPr>
          <p:grpSpPr>
            <a:xfrm>
              <a:off x="8763000" y="1524000"/>
              <a:ext cx="1079863" cy="1114697"/>
              <a:chOff x="10284117" y="2110490"/>
              <a:chExt cx="1079863" cy="1114697"/>
            </a:xfrm>
          </p:grpSpPr>
          <p:grpSp>
            <p:nvGrpSpPr>
              <p:cNvPr id="83" name="Group 133"/>
              <p:cNvGrpSpPr/>
              <p:nvPr/>
            </p:nvGrpSpPr>
            <p:grpSpPr>
              <a:xfrm>
                <a:off x="10284117" y="2110490"/>
                <a:ext cx="1079863" cy="1114697"/>
                <a:chOff x="987717" y="3230880"/>
                <a:chExt cx="1079863" cy="1114697"/>
              </a:xfrm>
            </p:grpSpPr>
            <p:sp>
              <p:nvSpPr>
                <p:cNvPr id="97" name="Rectangle 96"/>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ame 97"/>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134"/>
              <p:cNvGrpSpPr/>
              <p:nvPr/>
            </p:nvGrpSpPr>
            <p:grpSpPr>
              <a:xfrm>
                <a:off x="10476644" y="2286759"/>
                <a:ext cx="701305" cy="826437"/>
                <a:chOff x="2992481" y="1752600"/>
                <a:chExt cx="1488709" cy="1862934"/>
              </a:xfrm>
            </p:grpSpPr>
            <p:sp>
              <p:nvSpPr>
                <p:cNvPr id="85" name="Trapezoid 84"/>
                <p:cNvSpPr/>
                <p:nvPr/>
              </p:nvSpPr>
              <p:spPr>
                <a:xfrm>
                  <a:off x="3063942" y="2971801"/>
                  <a:ext cx="1295400" cy="643733"/>
                </a:xfrm>
                <a:prstGeom prst="trapezoid">
                  <a:avLst>
                    <a:gd name="adj" fmla="val 4946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8763000" y="2667000"/>
              <a:ext cx="1072564" cy="1114996"/>
              <a:chOff x="5784377" y="3058971"/>
              <a:chExt cx="1857829" cy="1931327"/>
            </a:xfrm>
          </p:grpSpPr>
          <p:grpSp>
            <p:nvGrpSpPr>
              <p:cNvPr id="100" name="Group 51"/>
              <p:cNvGrpSpPr/>
              <p:nvPr/>
            </p:nvGrpSpPr>
            <p:grpSpPr>
              <a:xfrm>
                <a:off x="5784377" y="3058971"/>
                <a:ext cx="1857829" cy="1931327"/>
                <a:chOff x="6812404" y="4014427"/>
                <a:chExt cx="1532462" cy="1723166"/>
              </a:xfrm>
            </p:grpSpPr>
            <p:sp>
              <p:nvSpPr>
                <p:cNvPr id="108" name="Rectangle 10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ame 108"/>
                <p:cNvSpPr/>
                <p:nvPr/>
              </p:nvSpPr>
              <p:spPr>
                <a:xfrm>
                  <a:off x="6812404" y="4014427"/>
                  <a:ext cx="1532462" cy="1723166"/>
                </a:xfrm>
                <a:prstGeom prst="frame">
                  <a:avLst>
                    <a:gd name="adj1" fmla="val 659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2"/>
              <p:cNvGrpSpPr/>
              <p:nvPr/>
            </p:nvGrpSpPr>
            <p:grpSpPr>
              <a:xfrm>
                <a:off x="6191033" y="3376217"/>
                <a:ext cx="1007278" cy="1494234"/>
                <a:chOff x="4538901" y="825351"/>
                <a:chExt cx="676583" cy="1133739"/>
              </a:xfrm>
            </p:grpSpPr>
            <p:sp>
              <p:nvSpPr>
                <p:cNvPr id="102"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0242" name="Picture 2" descr="https://rsc.byu.edu/sites/default/files/PMG.jpg"/>
          <p:cNvPicPr>
            <a:picLocks noChangeAspect="1" noChangeArrowheads="1"/>
          </p:cNvPicPr>
          <p:nvPr/>
        </p:nvPicPr>
        <p:blipFill>
          <a:blip r:embed="rId3" cstate="print"/>
          <a:srcRect/>
          <a:stretch>
            <a:fillRect/>
          </a:stretch>
        </p:blipFill>
        <p:spPr bwMode="auto">
          <a:xfrm>
            <a:off x="1149608" y="2861534"/>
            <a:ext cx="2137114" cy="27754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0" name="TextBox 39"/>
          <p:cNvSpPr txBox="1"/>
          <p:nvPr/>
        </p:nvSpPr>
        <p:spPr>
          <a:xfrm>
            <a:off x="1172583" y="1086522"/>
            <a:ext cx="4292302" cy="1938992"/>
          </a:xfrm>
          <a:prstGeom prst="rect">
            <a:avLst/>
          </a:prstGeom>
          <a:noFill/>
        </p:spPr>
        <p:txBody>
          <a:bodyPr wrap="square" rtlCol="0">
            <a:spAutoFit/>
          </a:bodyPr>
          <a:lstStyle/>
          <a:p>
            <a:r>
              <a:rPr lang="en-US" sz="2400" dirty="0">
                <a:solidFill>
                  <a:schemeClr val="bg1"/>
                </a:solidFill>
              </a:rPr>
              <a:t> The chief priests and Pharisees became angry when they realized that the wicked husbandmen in the parable represented them. </a:t>
            </a:r>
          </a:p>
        </p:txBody>
      </p:sp>
      <p:sp>
        <p:nvSpPr>
          <p:cNvPr id="43" name="TextBox 42"/>
          <p:cNvSpPr txBox="1"/>
          <p:nvPr/>
        </p:nvSpPr>
        <p:spPr>
          <a:xfrm>
            <a:off x="139850" y="0"/>
            <a:ext cx="12052150" cy="769441"/>
          </a:xfrm>
          <a:prstGeom prst="rect">
            <a:avLst/>
          </a:prstGeom>
          <a:noFill/>
        </p:spPr>
        <p:txBody>
          <a:bodyPr wrap="square" rtlCol="0">
            <a:spAutoFit/>
          </a:bodyPr>
          <a:lstStyle/>
          <a:p>
            <a:pPr algn="ctr"/>
            <a:r>
              <a:rPr lang="en-US" sz="4400" dirty="0">
                <a:solidFill>
                  <a:schemeClr val="bg1"/>
                </a:solidFill>
                <a:latin typeface="Baskerville Old Face" pitchFamily="18" charset="0"/>
              </a:rPr>
              <a:t>Fear of the People’s Reaction</a:t>
            </a:r>
            <a:endParaRPr lang="en-US" sz="4400" i="1" dirty="0">
              <a:solidFill>
                <a:schemeClr val="bg1"/>
              </a:solidFill>
              <a:latin typeface="Baskerville Old Face" pitchFamily="18" charset="0"/>
            </a:endParaRPr>
          </a:p>
        </p:txBody>
      </p:sp>
      <p:sp>
        <p:nvSpPr>
          <p:cNvPr id="38" name="Rectangle 37"/>
          <p:cNvSpPr/>
          <p:nvPr/>
        </p:nvSpPr>
        <p:spPr>
          <a:xfrm>
            <a:off x="5048923" y="4740998"/>
            <a:ext cx="6096000" cy="1200329"/>
          </a:xfrm>
          <a:prstGeom prst="rect">
            <a:avLst/>
          </a:prstGeom>
        </p:spPr>
        <p:txBody>
          <a:bodyPr>
            <a:spAutoFit/>
          </a:bodyPr>
          <a:lstStyle/>
          <a:p>
            <a:r>
              <a:rPr lang="en-US" sz="2400" dirty="0">
                <a:solidFill>
                  <a:schemeClr val="bg1"/>
                </a:solidFill>
              </a:rPr>
              <a:t>However, they refrained from laying hands on the Savior because they feared the people’s reaction if they did so.</a:t>
            </a:r>
            <a:endParaRPr lang="en-US" sz="2400" dirty="0"/>
          </a:p>
        </p:txBody>
      </p:sp>
      <p:pic>
        <p:nvPicPr>
          <p:cNvPr id="51202" name="Picture 2" descr="https://www.lds.org/bc/content/shared/content/images/gospel-library/manual/10734/chief-priests-talkling-together-tissot_1163866_inl.jpg"/>
          <p:cNvPicPr>
            <a:picLocks noChangeAspect="1" noChangeArrowheads="1"/>
          </p:cNvPicPr>
          <p:nvPr/>
        </p:nvPicPr>
        <p:blipFill>
          <a:blip r:embed="rId3" cstate="print"/>
          <a:srcRect/>
          <a:stretch>
            <a:fillRect/>
          </a:stretch>
        </p:blipFill>
        <p:spPr bwMode="auto">
          <a:xfrm>
            <a:off x="5717278" y="1103872"/>
            <a:ext cx="4286250" cy="3086101"/>
          </a:xfrm>
          <a:prstGeom prst="rect">
            <a:avLst/>
          </a:prstGeom>
          <a:noFill/>
        </p:spPr>
      </p:pic>
      <p:sp>
        <p:nvSpPr>
          <p:cNvPr id="7" name="Rectangle 6"/>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21:45-46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3208713" y="720577"/>
            <a:ext cx="5637007" cy="707886"/>
          </a:xfrm>
          <a:prstGeom prst="rect">
            <a:avLst/>
          </a:prstGeom>
          <a:noFill/>
        </p:spPr>
        <p:txBody>
          <a:bodyPr wrap="square" rtlCol="0">
            <a:spAutoFit/>
          </a:bodyPr>
          <a:lstStyle/>
          <a:p>
            <a:pPr algn="ctr"/>
            <a:r>
              <a:rPr lang="en-US" sz="2000" dirty="0">
                <a:solidFill>
                  <a:schemeClr val="bg1"/>
                </a:solidFill>
              </a:rPr>
              <a:t>Bridegroom = Savior</a:t>
            </a:r>
          </a:p>
          <a:p>
            <a:pPr algn="ctr"/>
            <a:r>
              <a:rPr lang="en-US" sz="2000" dirty="0">
                <a:solidFill>
                  <a:schemeClr val="bg1"/>
                </a:solidFill>
                <a:cs typeface="Narkisim" pitchFamily="34" charset="-79"/>
              </a:rPr>
              <a:t>Kingdom of God = Bride</a:t>
            </a:r>
          </a:p>
        </p:txBody>
      </p:sp>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22:2-14</a:t>
            </a:r>
          </a:p>
        </p:txBody>
      </p:sp>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Parable of the Marriage of the King’s Son</a:t>
            </a:r>
          </a:p>
        </p:txBody>
      </p:sp>
      <p:sp>
        <p:nvSpPr>
          <p:cNvPr id="9" name="Rectangle 8"/>
          <p:cNvSpPr/>
          <p:nvPr/>
        </p:nvSpPr>
        <p:spPr>
          <a:xfrm>
            <a:off x="256662" y="1069645"/>
            <a:ext cx="3560781" cy="1631216"/>
          </a:xfrm>
          <a:prstGeom prst="rect">
            <a:avLst/>
          </a:prstGeom>
        </p:spPr>
        <p:txBody>
          <a:bodyPr wrap="square">
            <a:spAutoFit/>
          </a:bodyPr>
          <a:lstStyle/>
          <a:p>
            <a:r>
              <a:rPr lang="en-US" sz="2000" dirty="0">
                <a:solidFill>
                  <a:schemeClr val="bg1"/>
                </a:solidFill>
              </a:rPr>
              <a:t>Those invited = the covenant people of the Lord</a:t>
            </a:r>
          </a:p>
          <a:p>
            <a:endParaRPr lang="en-US" sz="2000" dirty="0">
              <a:solidFill>
                <a:schemeClr val="bg1"/>
              </a:solidFill>
            </a:endParaRPr>
          </a:p>
          <a:p>
            <a:r>
              <a:rPr lang="en-US" sz="2000" dirty="0">
                <a:solidFill>
                  <a:schemeClr val="bg1"/>
                </a:solidFill>
              </a:rPr>
              <a:t>But they refused to come = their own choice not to participate</a:t>
            </a:r>
          </a:p>
        </p:txBody>
      </p:sp>
      <p:sp>
        <p:nvSpPr>
          <p:cNvPr id="7" name="Rectangle 6"/>
          <p:cNvSpPr/>
          <p:nvPr/>
        </p:nvSpPr>
        <p:spPr>
          <a:xfrm>
            <a:off x="7411257" y="2792043"/>
            <a:ext cx="4315882" cy="3785652"/>
          </a:xfrm>
          <a:prstGeom prst="rect">
            <a:avLst/>
          </a:prstGeom>
        </p:spPr>
        <p:txBody>
          <a:bodyPr wrap="square">
            <a:spAutoFit/>
          </a:bodyPr>
          <a:lstStyle/>
          <a:p>
            <a:r>
              <a:rPr lang="en-US" sz="2000" dirty="0">
                <a:solidFill>
                  <a:schemeClr val="bg1"/>
                </a:solidFill>
              </a:rPr>
              <a:t>When the second bidding came, some “made light” of the invitation = “</a:t>
            </a:r>
            <a:r>
              <a:rPr lang="en-US" sz="2000" i="1" dirty="0">
                <a:solidFill>
                  <a:schemeClr val="bg1"/>
                </a:solidFill>
              </a:rPr>
              <a:t>made light of the servants who brought the invitations” </a:t>
            </a:r>
            <a:r>
              <a:rPr lang="en-US" sz="2000" dirty="0">
                <a:solidFill>
                  <a:schemeClr val="bg1"/>
                </a:solidFill>
              </a:rPr>
              <a:t> and left to go to their farms and merchandise </a:t>
            </a:r>
          </a:p>
          <a:p>
            <a:endParaRPr lang="en-US" sz="2000" dirty="0">
              <a:solidFill>
                <a:schemeClr val="bg1"/>
              </a:solidFill>
            </a:endParaRPr>
          </a:p>
          <a:p>
            <a:r>
              <a:rPr lang="en-US" sz="2000" dirty="0">
                <a:solidFill>
                  <a:schemeClr val="bg1"/>
                </a:solidFill>
              </a:rPr>
              <a:t>Those who remained were more cruel and acted with violence by slaying the servants.</a:t>
            </a:r>
          </a:p>
          <a:p>
            <a:endParaRPr lang="en-US" sz="2000" dirty="0">
              <a:solidFill>
                <a:schemeClr val="bg1"/>
              </a:solidFill>
            </a:endParaRPr>
          </a:p>
          <a:p>
            <a:r>
              <a:rPr lang="en-US" sz="2000" dirty="0">
                <a:solidFill>
                  <a:schemeClr val="bg1"/>
                </a:solidFill>
              </a:rPr>
              <a:t>The king responded by destroying the murderers and burning their city.</a:t>
            </a:r>
          </a:p>
        </p:txBody>
      </p:sp>
      <p:pic>
        <p:nvPicPr>
          <p:cNvPr id="21506" name="Picture 2" descr="http://www.crossover4everyone.org/0_0_0_0_250_316_csupload_46966454.jpg?u=899928617"/>
          <p:cNvPicPr>
            <a:picLocks noChangeAspect="1" noChangeArrowheads="1"/>
          </p:cNvPicPr>
          <p:nvPr/>
        </p:nvPicPr>
        <p:blipFill>
          <a:blip r:embed="rId3" cstate="print"/>
          <a:srcRect/>
          <a:stretch>
            <a:fillRect/>
          </a:stretch>
        </p:blipFill>
        <p:spPr bwMode="auto">
          <a:xfrm>
            <a:off x="1088448" y="2910464"/>
            <a:ext cx="2381250" cy="3009901"/>
          </a:xfrm>
          <a:prstGeom prst="rect">
            <a:avLst/>
          </a:prstGeom>
          <a:noFill/>
        </p:spPr>
      </p:pic>
      <p:pic>
        <p:nvPicPr>
          <p:cNvPr id="21508" name="Picture 4" descr="https://thesongofsongsblog.files.wordpress.com/2013/10/fabbi-fabbio-wedding-procession.jpg"/>
          <p:cNvPicPr>
            <a:picLocks noChangeAspect="1" noChangeArrowheads="1"/>
          </p:cNvPicPr>
          <p:nvPr/>
        </p:nvPicPr>
        <p:blipFill>
          <a:blip r:embed="rId4" cstate="print"/>
          <a:srcRect/>
          <a:stretch>
            <a:fillRect/>
          </a:stretch>
        </p:blipFill>
        <p:spPr bwMode="auto">
          <a:xfrm>
            <a:off x="3929795" y="1446789"/>
            <a:ext cx="3248900" cy="2183102"/>
          </a:xfrm>
          <a:prstGeom prst="rect">
            <a:avLst/>
          </a:prstGeom>
          <a:noFill/>
        </p:spPr>
      </p:pic>
      <p:pic>
        <p:nvPicPr>
          <p:cNvPr id="13" name="Picture 3"/>
          <p:cNvPicPr>
            <a:picLocks noChangeAspect="1" noChangeArrowheads="1"/>
          </p:cNvPicPr>
          <p:nvPr/>
        </p:nvPicPr>
        <p:blipFill>
          <a:blip r:embed="rId5" cstate="print"/>
          <a:srcRect/>
          <a:stretch>
            <a:fillRect/>
          </a:stretch>
        </p:blipFill>
        <p:spPr bwMode="auto">
          <a:xfrm>
            <a:off x="7989456" y="812800"/>
            <a:ext cx="3334328" cy="2000597"/>
          </a:xfrm>
          <a:prstGeom prst="rect">
            <a:avLst/>
          </a:prstGeom>
          <a:noFill/>
          <a:ln w="9525">
            <a:noFill/>
            <a:miter lim="800000"/>
            <a:headEnd/>
            <a:tailEnd/>
          </a:ln>
          <a:effectLst/>
        </p:spPr>
      </p:pic>
      <p:pic>
        <p:nvPicPr>
          <p:cNvPr id="21510" name="Picture 6" descr="https://thebiblealiveandkickin.files.wordpress.com/2013/05/stoningofstephen-300x240.jpg"/>
          <p:cNvPicPr>
            <a:picLocks noChangeAspect="1" noChangeArrowheads="1"/>
          </p:cNvPicPr>
          <p:nvPr/>
        </p:nvPicPr>
        <p:blipFill>
          <a:blip r:embed="rId6" cstate="print"/>
          <a:srcRect/>
          <a:stretch>
            <a:fillRect/>
          </a:stretch>
        </p:blipFill>
        <p:spPr bwMode="auto">
          <a:xfrm>
            <a:off x="4027055" y="3964565"/>
            <a:ext cx="2523548" cy="2018839"/>
          </a:xfrm>
          <a:prstGeom prst="rect">
            <a:avLst/>
          </a:prstGeom>
          <a:noFill/>
        </p:spPr>
      </p:pic>
      <p:sp>
        <p:nvSpPr>
          <p:cNvPr id="15" name="TextBox 14"/>
          <p:cNvSpPr txBox="1"/>
          <p:nvPr/>
        </p:nvSpPr>
        <p:spPr>
          <a:xfrm>
            <a:off x="11693562" y="6488668"/>
            <a:ext cx="498438" cy="369332"/>
          </a:xfrm>
          <a:prstGeom prst="rect">
            <a:avLst/>
          </a:prstGeom>
          <a:noFill/>
        </p:spPr>
        <p:txBody>
          <a:bodyPr wrap="square" rtlCol="0">
            <a:spAutoFit/>
          </a:bodyPr>
          <a:lstStyle/>
          <a:p>
            <a:r>
              <a:rPr lang="en-US" dirty="0">
                <a:solidFill>
                  <a:schemeClr val="bg1"/>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animEffect transition="in" filter="fade">
                                      <p:cBhvr>
                                        <p:cTn id="9" dur="2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fade">
                                      <p:cBhvr>
                                        <p:cTn id="16" dur="2000"/>
                                        <p:tgtEl>
                                          <p:spTgt spid="2150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1510"/>
                                        </p:tgtEl>
                                        <p:attrNameLst>
                                          <p:attrName>style.visibility</p:attrName>
                                        </p:attrNameLst>
                                      </p:cBhvr>
                                      <p:to>
                                        <p:strVal val="visible"/>
                                      </p:to>
                                    </p:set>
                                    <p:animEffect transition="in" filter="fade">
                                      <p:cBhvr>
                                        <p:cTn id="30" dur="2000"/>
                                        <p:tgtEl>
                                          <p:spTgt spid="215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22:2-14; Mark 16:15</a:t>
            </a:r>
          </a:p>
        </p:txBody>
      </p:sp>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Those Who Accepted The Invitation</a:t>
            </a:r>
          </a:p>
        </p:txBody>
      </p:sp>
      <p:sp>
        <p:nvSpPr>
          <p:cNvPr id="9" name="Rectangle 8"/>
          <p:cNvSpPr/>
          <p:nvPr/>
        </p:nvSpPr>
        <p:spPr>
          <a:xfrm>
            <a:off x="256662" y="1069645"/>
            <a:ext cx="3560781" cy="1015663"/>
          </a:xfrm>
          <a:prstGeom prst="rect">
            <a:avLst/>
          </a:prstGeom>
        </p:spPr>
        <p:txBody>
          <a:bodyPr wrap="square">
            <a:spAutoFit/>
          </a:bodyPr>
          <a:lstStyle/>
          <a:p>
            <a:r>
              <a:rPr lang="en-US" sz="2000" dirty="0">
                <a:solidFill>
                  <a:schemeClr val="bg1"/>
                </a:solidFill>
              </a:rPr>
              <a:t>New invitations were extended to those in the highways = Gentiles (To all the world)</a:t>
            </a:r>
          </a:p>
        </p:txBody>
      </p:sp>
      <p:sp>
        <p:nvSpPr>
          <p:cNvPr id="7" name="Rectangle 6"/>
          <p:cNvSpPr/>
          <p:nvPr/>
        </p:nvSpPr>
        <p:spPr>
          <a:xfrm>
            <a:off x="3220991" y="2279262"/>
            <a:ext cx="4315882" cy="707886"/>
          </a:xfrm>
          <a:prstGeom prst="rect">
            <a:avLst/>
          </a:prstGeom>
        </p:spPr>
        <p:txBody>
          <a:bodyPr wrap="square">
            <a:spAutoFit/>
          </a:bodyPr>
          <a:lstStyle/>
          <a:p>
            <a:r>
              <a:rPr lang="en-US" sz="2000" dirty="0">
                <a:solidFill>
                  <a:schemeClr val="bg1"/>
                </a:solidFill>
              </a:rPr>
              <a:t>The Kingdom was take from the Jews and given to others</a:t>
            </a:r>
          </a:p>
        </p:txBody>
      </p:sp>
      <p:pic>
        <p:nvPicPr>
          <p:cNvPr id="51202" name="Picture 2" descr="http://www.nnhs65.com/NNHS-NEWS-B/Cloy-Kent-handcart-B.jpg"/>
          <p:cNvPicPr>
            <a:picLocks noChangeAspect="1" noChangeArrowheads="1"/>
          </p:cNvPicPr>
          <p:nvPr/>
        </p:nvPicPr>
        <p:blipFill>
          <a:blip r:embed="rId3" cstate="print"/>
          <a:srcRect/>
          <a:stretch>
            <a:fillRect/>
          </a:stretch>
        </p:blipFill>
        <p:spPr bwMode="auto">
          <a:xfrm>
            <a:off x="3103418" y="3544455"/>
            <a:ext cx="3627582" cy="2346865"/>
          </a:xfrm>
          <a:prstGeom prst="rect">
            <a:avLst/>
          </a:prstGeom>
          <a:noFill/>
        </p:spPr>
      </p:pic>
      <p:pic>
        <p:nvPicPr>
          <p:cNvPr id="51204" name="Picture 4" descr="https://sethadamsmith.files.wordpress.com/2013/06/joseph-smith-faith-and-doubt.png?w=288&amp;h=246"/>
          <p:cNvPicPr>
            <a:picLocks noChangeAspect="1" noChangeArrowheads="1"/>
          </p:cNvPicPr>
          <p:nvPr/>
        </p:nvPicPr>
        <p:blipFill>
          <a:blip r:embed="rId4" cstate="print"/>
          <a:srcRect/>
          <a:stretch>
            <a:fillRect/>
          </a:stretch>
        </p:blipFill>
        <p:spPr bwMode="auto">
          <a:xfrm>
            <a:off x="284885" y="2203017"/>
            <a:ext cx="2743200" cy="2324101"/>
          </a:xfrm>
          <a:prstGeom prst="rect">
            <a:avLst/>
          </a:prstGeom>
          <a:noFill/>
        </p:spPr>
      </p:pic>
      <p:pic>
        <p:nvPicPr>
          <p:cNvPr id="14" name="Picture 13" descr="wedding-feast7.jpg"/>
          <p:cNvPicPr>
            <a:picLocks noChangeAspect="1"/>
          </p:cNvPicPr>
          <p:nvPr/>
        </p:nvPicPr>
        <p:blipFill>
          <a:blip r:embed="rId5" cstate="print"/>
          <a:stretch>
            <a:fillRect/>
          </a:stretch>
        </p:blipFill>
        <p:spPr>
          <a:xfrm>
            <a:off x="8395854" y="871267"/>
            <a:ext cx="3048000" cy="1975104"/>
          </a:xfrm>
          <a:prstGeom prst="rect">
            <a:avLst/>
          </a:prstGeom>
        </p:spPr>
      </p:pic>
      <p:sp>
        <p:nvSpPr>
          <p:cNvPr id="15" name="Rectangle 14"/>
          <p:cNvSpPr/>
          <p:nvPr/>
        </p:nvSpPr>
        <p:spPr>
          <a:xfrm>
            <a:off x="7224954" y="3225990"/>
            <a:ext cx="4717664" cy="3477875"/>
          </a:xfrm>
          <a:prstGeom prst="rect">
            <a:avLst/>
          </a:prstGeom>
        </p:spPr>
        <p:txBody>
          <a:bodyPr wrap="square">
            <a:spAutoFit/>
          </a:bodyPr>
          <a:lstStyle/>
          <a:p>
            <a:r>
              <a:rPr lang="en-US" sz="2000" dirty="0">
                <a:solidFill>
                  <a:schemeClr val="bg1"/>
                </a:solidFill>
              </a:rPr>
              <a:t>For all those who desire to feast </a:t>
            </a:r>
          </a:p>
          <a:p>
            <a:endParaRPr lang="en-US" sz="2000" dirty="0">
              <a:solidFill>
                <a:schemeClr val="bg1"/>
              </a:solidFill>
            </a:endParaRPr>
          </a:p>
          <a:p>
            <a:r>
              <a:rPr lang="en-US" sz="2000" dirty="0">
                <a:solidFill>
                  <a:schemeClr val="bg1"/>
                </a:solidFill>
              </a:rPr>
              <a:t>Those who are not wearing the “wedding garment” </a:t>
            </a:r>
          </a:p>
          <a:p>
            <a:endParaRPr lang="en-US" sz="2000" dirty="0">
              <a:solidFill>
                <a:schemeClr val="bg1"/>
              </a:solidFill>
            </a:endParaRPr>
          </a:p>
          <a:p>
            <a:r>
              <a:rPr lang="en-US" sz="2000" dirty="0">
                <a:solidFill>
                  <a:schemeClr val="bg1"/>
                </a:solidFill>
              </a:rPr>
              <a:t>The man had not put on the garment that was offered to him = willfully refused– wanted to be a part of kingdom but refused to comply with the standards</a:t>
            </a:r>
          </a:p>
          <a:p>
            <a:endParaRPr lang="en-US" sz="2000" dirty="0">
              <a:solidFill>
                <a:schemeClr val="bg1"/>
              </a:solidFill>
            </a:endParaRPr>
          </a:p>
          <a:p>
            <a:r>
              <a:rPr lang="en-US" sz="2000" dirty="0">
                <a:solidFill>
                  <a:schemeClr val="bg1"/>
                </a:solidFill>
              </a:rPr>
              <a:t>Cast out = outer darkness</a:t>
            </a:r>
          </a:p>
        </p:txBody>
      </p:sp>
      <p:sp>
        <p:nvSpPr>
          <p:cNvPr id="16" name="TextBox 15"/>
          <p:cNvSpPr txBox="1"/>
          <p:nvPr/>
        </p:nvSpPr>
        <p:spPr>
          <a:xfrm>
            <a:off x="11693562" y="6488668"/>
            <a:ext cx="498438" cy="369332"/>
          </a:xfrm>
          <a:prstGeom prst="rect">
            <a:avLst/>
          </a:prstGeom>
          <a:noFill/>
        </p:spPr>
        <p:txBody>
          <a:bodyPr wrap="square" rtlCol="0">
            <a:spAutoFit/>
          </a:bodyPr>
          <a:lstStyle/>
          <a:p>
            <a:r>
              <a:rPr lang="en-US" dirty="0">
                <a:solidFill>
                  <a:schemeClr val="bg1"/>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447472" y="1049508"/>
            <a:ext cx="5080000" cy="2585323"/>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“A colt tied, whereon yet never man sat”</a:t>
            </a:r>
          </a:p>
          <a:p>
            <a:pPr algn="ctr"/>
            <a:endParaRPr lang="en-US" dirty="0">
              <a:solidFill>
                <a:schemeClr val="bg1"/>
              </a:solidFill>
              <a:latin typeface="Narkisim" pitchFamily="34" charset="-79"/>
              <a:cs typeface="Narkisim" pitchFamily="34" charset="-79"/>
            </a:endParaRPr>
          </a:p>
        </p:txBody>
      </p:sp>
      <p:sp>
        <p:nvSpPr>
          <p:cNvPr id="4" name="TextBox 3"/>
          <p:cNvSpPr txBox="1"/>
          <p:nvPr/>
        </p:nvSpPr>
        <p:spPr>
          <a:xfrm>
            <a:off x="5994400" y="304801"/>
            <a:ext cx="6197600" cy="954107"/>
          </a:xfrm>
          <a:prstGeom prst="rect">
            <a:avLst/>
          </a:prstGeom>
          <a:noFill/>
        </p:spPr>
        <p:txBody>
          <a:bodyPr wrap="square" rtlCol="0">
            <a:spAutoFit/>
          </a:bodyPr>
          <a:lstStyle/>
          <a:p>
            <a:pPr algn="ctr"/>
            <a:endParaRPr lang="en-US" sz="2800" dirty="0">
              <a:solidFill>
                <a:schemeClr val="bg1"/>
              </a:solidFill>
              <a:latin typeface="Narkisim" pitchFamily="34" charset="-79"/>
              <a:cs typeface="Narkisim" pitchFamily="34" charset="-79"/>
            </a:endParaRPr>
          </a:p>
          <a:p>
            <a:pPr algn="ctr"/>
            <a:endParaRPr lang="en-US" sz="2800" dirty="0">
              <a:solidFill>
                <a:schemeClr val="bg1"/>
              </a:solidFill>
              <a:latin typeface="Narkisim" pitchFamily="34" charset="-79"/>
              <a:cs typeface="Narkisim" pitchFamily="34" charset="-79"/>
            </a:endParaRPr>
          </a:p>
        </p:txBody>
      </p:sp>
      <p:grpSp>
        <p:nvGrpSpPr>
          <p:cNvPr id="5" name="Group 4"/>
          <p:cNvGrpSpPr/>
          <p:nvPr/>
        </p:nvGrpSpPr>
        <p:grpSpPr>
          <a:xfrm>
            <a:off x="5446889" y="1112913"/>
            <a:ext cx="3334848" cy="4540771"/>
            <a:chOff x="3429000" y="1477780"/>
            <a:chExt cx="2819400" cy="4542020"/>
          </a:xfrm>
        </p:grpSpPr>
        <p:grpSp>
          <p:nvGrpSpPr>
            <p:cNvPr id="6" name="Group 120"/>
            <p:cNvGrpSpPr/>
            <p:nvPr/>
          </p:nvGrpSpPr>
          <p:grpSpPr>
            <a:xfrm>
              <a:off x="3595141" y="1477780"/>
              <a:ext cx="2494613" cy="343525"/>
              <a:chOff x="3505200" y="1371600"/>
              <a:chExt cx="2494613" cy="343525"/>
            </a:xfrm>
          </p:grpSpPr>
          <p:sp>
            <p:nvSpPr>
              <p:cNvPr id="38" name="Rounded Rectangle 3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6200000">
              <a:off x="3086100" y="3390900"/>
              <a:ext cx="3581400" cy="1676400"/>
            </a:xfrm>
            <a:prstGeom prst="flowChartDelay">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5"/>
            <p:cNvGrpSpPr/>
            <p:nvPr/>
          </p:nvGrpSpPr>
          <p:grpSpPr>
            <a:xfrm>
              <a:off x="3429000" y="1752600"/>
              <a:ext cx="1981200" cy="536289"/>
              <a:chOff x="4800600" y="1267918"/>
              <a:chExt cx="5502838" cy="1399082"/>
            </a:xfrm>
          </p:grpSpPr>
          <p:grpSp>
            <p:nvGrpSpPr>
              <p:cNvPr id="10" name="Group 250"/>
              <p:cNvGrpSpPr/>
              <p:nvPr/>
            </p:nvGrpSpPr>
            <p:grpSpPr>
              <a:xfrm>
                <a:off x="4800600" y="1295400"/>
                <a:ext cx="2362200" cy="1371600"/>
                <a:chOff x="4800600" y="1295400"/>
                <a:chExt cx="2362200" cy="1371600"/>
              </a:xfrm>
            </p:grpSpPr>
            <p:sp>
              <p:nvSpPr>
                <p:cNvPr id="32" name="Trapezoid 3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qual 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51"/>
              <p:cNvGrpSpPr/>
              <p:nvPr/>
            </p:nvGrpSpPr>
            <p:grpSpPr>
              <a:xfrm>
                <a:off x="6877987" y="1267918"/>
                <a:ext cx="2362200" cy="1371600"/>
                <a:chOff x="4800600" y="1295400"/>
                <a:chExt cx="2362200" cy="1371600"/>
              </a:xfrm>
            </p:grpSpPr>
            <p:sp>
              <p:nvSpPr>
                <p:cNvPr id="26" name="Trapezoid 2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qual 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8"/>
              <p:cNvGrpSpPr/>
              <p:nvPr/>
            </p:nvGrpSpPr>
            <p:grpSpPr>
              <a:xfrm>
                <a:off x="8979108" y="1270416"/>
                <a:ext cx="1324330" cy="1295400"/>
                <a:chOff x="4800600" y="1295400"/>
                <a:chExt cx="1324330" cy="1295400"/>
              </a:xfrm>
            </p:grpSpPr>
            <p:sp>
              <p:nvSpPr>
                <p:cNvPr id="22" name="Trapezoid 2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 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95"/>
            <p:cNvGrpSpPr/>
            <p:nvPr/>
          </p:nvGrpSpPr>
          <p:grpSpPr>
            <a:xfrm>
              <a:off x="5334000" y="1752600"/>
              <a:ext cx="840646" cy="536289"/>
              <a:chOff x="5867400" y="1267918"/>
              <a:chExt cx="2334917" cy="1399082"/>
            </a:xfrm>
          </p:grpSpPr>
          <p:grpSp>
            <p:nvGrpSpPr>
              <p:cNvPr id="20" name="Group 250"/>
              <p:cNvGrpSpPr/>
              <p:nvPr/>
            </p:nvGrpSpPr>
            <p:grpSpPr>
              <a:xfrm>
                <a:off x="5867400" y="1295400"/>
                <a:ext cx="1295400" cy="1371600"/>
                <a:chOff x="5867400" y="1295400"/>
                <a:chExt cx="1295400" cy="1371600"/>
              </a:xfrm>
            </p:grpSpPr>
            <p:sp>
              <p:nvSpPr>
                <p:cNvPr id="17" name="Quad Arrow 1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51"/>
              <p:cNvGrpSpPr/>
              <p:nvPr/>
            </p:nvGrpSpPr>
            <p:grpSpPr>
              <a:xfrm>
                <a:off x="6877987" y="1267918"/>
                <a:ext cx="1324330" cy="1295400"/>
                <a:chOff x="4800600" y="1295400"/>
                <a:chExt cx="1324330" cy="1295400"/>
              </a:xfrm>
            </p:grpSpPr>
            <p:sp>
              <p:nvSpPr>
                <p:cNvPr id="13" name="Trapezoid 1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qual 1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 name="Group 42"/>
          <p:cNvGrpSpPr/>
          <p:nvPr/>
        </p:nvGrpSpPr>
        <p:grpSpPr>
          <a:xfrm>
            <a:off x="5822432" y="1284051"/>
            <a:ext cx="2156671" cy="4724400"/>
            <a:chOff x="4724400" y="1447800"/>
            <a:chExt cx="1783058" cy="4267200"/>
          </a:xfrm>
        </p:grpSpPr>
        <p:grpSp>
          <p:nvGrpSpPr>
            <p:cNvPr id="44" name="Group 49"/>
            <p:cNvGrpSpPr/>
            <p:nvPr/>
          </p:nvGrpSpPr>
          <p:grpSpPr>
            <a:xfrm>
              <a:off x="4724400" y="1447800"/>
              <a:ext cx="1783058" cy="3669792"/>
              <a:chOff x="1586246" y="1066800"/>
              <a:chExt cx="1650842" cy="3733800"/>
            </a:xfrm>
          </p:grpSpPr>
          <p:sp>
            <p:nvSpPr>
              <p:cNvPr id="87" name="Oval 86"/>
              <p:cNvSpPr/>
              <p:nvPr/>
            </p:nvSpPr>
            <p:spPr>
              <a:xfrm rot="19231343">
                <a:off x="2902857" y="2949569"/>
                <a:ext cx="334231" cy="4373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976600">
                <a:off x="1586246" y="2933286"/>
                <a:ext cx="347668" cy="4938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38027" flipH="1">
                <a:off x="2501980" y="2049276"/>
                <a:ext cx="583247" cy="1172928"/>
              </a:xfrm>
              <a:prstGeom prst="trapezoid">
                <a:avLst>
                  <a:gd name="adj" fmla="val 3741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461973">
                <a:off x="1739981" y="2049275"/>
                <a:ext cx="583247" cy="1172928"/>
              </a:xfrm>
              <a:prstGeom prst="trapezoid">
                <a:avLst>
                  <a:gd name="adj" fmla="val 3741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2064891" y="2101920"/>
                <a:ext cx="685601" cy="931760"/>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886948" flipH="1">
                <a:off x="2390016"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0713052">
                <a:off x="1954714"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35"/>
              <p:cNvSpPr/>
              <p:nvPr/>
            </p:nvSpPr>
            <p:spPr>
              <a:xfrm>
                <a:off x="1771062" y="1983420"/>
                <a:ext cx="1273259" cy="2619538"/>
              </a:xfrm>
              <a:prstGeom prst="trapezoid">
                <a:avLst>
                  <a:gd name="adj" fmla="val 3345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057400" y="2971800"/>
                <a:ext cx="685601" cy="147119"/>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2130186" y="3033678"/>
                <a:ext cx="97943" cy="68656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61"/>
              <p:cNvSpPr/>
              <p:nvPr/>
            </p:nvSpPr>
            <p:spPr>
              <a:xfrm rot="20563410">
                <a:off x="2198302" y="2963482"/>
                <a:ext cx="103527" cy="833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2097539" y="2935599"/>
                <a:ext cx="130591" cy="14711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122433" y="1185438"/>
                <a:ext cx="536573" cy="10084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64"/>
              <p:cNvSpPr/>
              <p:nvPr/>
            </p:nvSpPr>
            <p:spPr>
              <a:xfrm>
                <a:off x="204578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39072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10800000">
                <a:off x="2122433" y="1145564"/>
                <a:ext cx="574900" cy="1023943"/>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Block Arc 102"/>
              <p:cNvSpPr/>
              <p:nvPr/>
            </p:nvSpPr>
            <p:spPr>
              <a:xfrm rot="21435521">
                <a:off x="2239899" y="1849009"/>
                <a:ext cx="301640" cy="172112"/>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Cloud 103"/>
              <p:cNvSpPr/>
              <p:nvPr/>
            </p:nvSpPr>
            <p:spPr>
              <a:xfrm rot="21271638">
                <a:off x="2548370" y="1114859"/>
                <a:ext cx="360984" cy="126159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69"/>
              <p:cNvSpPr/>
              <p:nvPr/>
            </p:nvSpPr>
            <p:spPr>
              <a:xfrm rot="273561">
                <a:off x="1905000" y="1177837"/>
                <a:ext cx="328513" cy="120820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70"/>
              <p:cNvSpPr/>
              <p:nvPr/>
            </p:nvSpPr>
            <p:spPr>
              <a:xfrm>
                <a:off x="2077718"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48"/>
              <p:cNvSpPr/>
              <p:nvPr/>
            </p:nvSpPr>
            <p:spPr>
              <a:xfrm>
                <a:off x="2524864"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9"/>
            <p:cNvGrpSpPr/>
            <p:nvPr/>
          </p:nvGrpSpPr>
          <p:grpSpPr>
            <a:xfrm>
              <a:off x="4724400" y="2819400"/>
              <a:ext cx="1671208" cy="2895600"/>
              <a:chOff x="2958668" y="533400"/>
              <a:chExt cx="3518332" cy="6096000"/>
            </a:xfrm>
          </p:grpSpPr>
          <p:grpSp>
            <p:nvGrpSpPr>
              <p:cNvPr id="46" name="Group 48"/>
              <p:cNvGrpSpPr/>
              <p:nvPr/>
            </p:nvGrpSpPr>
            <p:grpSpPr>
              <a:xfrm rot="817137">
                <a:off x="2958668" y="3559059"/>
                <a:ext cx="685800" cy="1912047"/>
                <a:chOff x="7031746" y="2362200"/>
                <a:chExt cx="685800" cy="1912047"/>
              </a:xfrm>
            </p:grpSpPr>
            <p:sp>
              <p:nvSpPr>
                <p:cNvPr id="85" name="Round Same Side Corner Rectangle 47"/>
                <p:cNvSpPr/>
                <p:nvPr/>
              </p:nvSpPr>
              <p:spPr>
                <a:xfrm>
                  <a:off x="7162800" y="2362200"/>
                  <a:ext cx="381000" cy="1371600"/>
                </a:xfrm>
                <a:prstGeom prst="round2Same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46"/>
                <p:cNvSpPr/>
                <p:nvPr/>
              </p:nvSpPr>
              <p:spPr>
                <a:xfrm rot="19248934">
                  <a:off x="7031746" y="3480162"/>
                  <a:ext cx="685800" cy="794085"/>
                </a:xfrm>
                <a:prstGeom prst="round2DiagRect">
                  <a:avLst>
                    <a:gd name="adj1" fmla="val 50000"/>
                    <a:gd name="adj2"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08"/>
              <p:cNvGrpSpPr/>
              <p:nvPr/>
            </p:nvGrpSpPr>
            <p:grpSpPr>
              <a:xfrm>
                <a:off x="5181600" y="4419600"/>
                <a:ext cx="1066800" cy="2057400"/>
                <a:chOff x="6248400" y="990600"/>
                <a:chExt cx="1066800" cy="2057400"/>
              </a:xfrm>
            </p:grpSpPr>
            <p:sp>
              <p:nvSpPr>
                <p:cNvPr id="83" name="Trapezoid 44"/>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39"/>
              <p:cNvGrpSpPr/>
              <p:nvPr/>
            </p:nvGrpSpPr>
            <p:grpSpPr>
              <a:xfrm>
                <a:off x="4038600" y="4419600"/>
                <a:ext cx="1066800" cy="2057400"/>
                <a:chOff x="6248400" y="990600"/>
                <a:chExt cx="1066800" cy="2057400"/>
              </a:xfrm>
            </p:grpSpPr>
            <p:sp>
              <p:nvSpPr>
                <p:cNvPr id="81" name="Trapezoid 40"/>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41"/>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2"/>
              <p:cNvSpPr/>
              <p:nvPr/>
            </p:nvSpPr>
            <p:spPr>
              <a:xfrm>
                <a:off x="3200400" y="2438399"/>
                <a:ext cx="3276600" cy="3036849"/>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31"/>
              <p:cNvGrpSpPr/>
              <p:nvPr/>
            </p:nvGrpSpPr>
            <p:grpSpPr>
              <a:xfrm>
                <a:off x="3657600" y="533400"/>
                <a:ext cx="2177158" cy="3581400"/>
                <a:chOff x="5923022" y="533400"/>
                <a:chExt cx="2177158" cy="3581400"/>
              </a:xfrm>
            </p:grpSpPr>
            <p:sp>
              <p:nvSpPr>
                <p:cNvPr id="57" name="Round Diagonal Corner Rectangle 56"/>
                <p:cNvSpPr/>
                <p:nvPr/>
              </p:nvSpPr>
              <p:spPr>
                <a:xfrm rot="20854164">
                  <a:off x="7294622" y="841616"/>
                  <a:ext cx="805558" cy="604532"/>
                </a:xfrm>
                <a:prstGeom prst="round2DiagRect">
                  <a:avLst>
                    <a:gd name="adj1" fmla="val 50000"/>
                    <a:gd name="adj2" fmla="val 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3262727" flipH="1">
                  <a:off x="7500153" y="848686"/>
                  <a:ext cx="352603" cy="6361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745836" flipH="1">
                  <a:off x="5923022" y="917815"/>
                  <a:ext cx="805558" cy="604532"/>
                </a:xfrm>
                <a:prstGeom prst="round2DiagRect">
                  <a:avLst>
                    <a:gd name="adj1" fmla="val 50000"/>
                    <a:gd name="adj2" fmla="val 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337273">
                  <a:off x="6204753" y="924886"/>
                  <a:ext cx="352603" cy="6361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
                <p:cNvSpPr/>
                <p:nvPr/>
              </p:nvSpPr>
              <p:spPr>
                <a:xfrm>
                  <a:off x="6553200" y="2895600"/>
                  <a:ext cx="1016000" cy="1219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3"/>
                <p:cNvSpPr/>
                <p:nvPr/>
              </p:nvSpPr>
              <p:spPr>
                <a:xfrm>
                  <a:off x="6172200" y="1066800"/>
                  <a:ext cx="1694329" cy="2057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p:cNvSpPr/>
                <p:nvPr/>
              </p:nvSpPr>
              <p:spPr>
                <a:xfrm>
                  <a:off x="6324600" y="2514600"/>
                  <a:ext cx="1447800" cy="14478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a:off x="6477000" y="2286000"/>
                  <a:ext cx="1143000" cy="1143000"/>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5"/>
                <p:cNvGrpSpPr/>
                <p:nvPr/>
              </p:nvGrpSpPr>
              <p:grpSpPr>
                <a:xfrm>
                  <a:off x="6477000" y="1600200"/>
                  <a:ext cx="1066800" cy="762000"/>
                  <a:chOff x="3810000" y="914400"/>
                  <a:chExt cx="3962400" cy="1828800"/>
                </a:xfrm>
              </p:grpSpPr>
              <p:grpSp>
                <p:nvGrpSpPr>
                  <p:cNvPr id="52" name="Group 56"/>
                  <p:cNvGrpSpPr/>
                  <p:nvPr/>
                </p:nvGrpSpPr>
                <p:grpSpPr>
                  <a:xfrm>
                    <a:off x="3810000" y="914400"/>
                    <a:ext cx="1676400" cy="1752600"/>
                    <a:chOff x="5029200" y="1905000"/>
                    <a:chExt cx="1752600" cy="1828800"/>
                  </a:xfrm>
                </p:grpSpPr>
                <p:sp>
                  <p:nvSpPr>
                    <p:cNvPr id="78" name="Oval 77"/>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0"/>
                  <p:cNvGrpSpPr/>
                  <p:nvPr/>
                </p:nvGrpSpPr>
                <p:grpSpPr>
                  <a:xfrm>
                    <a:off x="6096000" y="990600"/>
                    <a:ext cx="1676400" cy="1752600"/>
                    <a:chOff x="5029200" y="1905000"/>
                    <a:chExt cx="1752600" cy="1828800"/>
                  </a:xfrm>
                </p:grpSpPr>
                <p:sp>
                  <p:nvSpPr>
                    <p:cNvPr id="75" name="Oval 7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rot="19809659">
                  <a:off x="6776589" y="3285373"/>
                  <a:ext cx="197328" cy="43919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790341" flipH="1">
                  <a:off x="7213802" y="3302863"/>
                  <a:ext cx="197328" cy="43919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30"/>
                <p:cNvGrpSpPr/>
                <p:nvPr/>
              </p:nvGrpSpPr>
              <p:grpSpPr>
                <a:xfrm>
                  <a:off x="6781800" y="533400"/>
                  <a:ext cx="381000" cy="762000"/>
                  <a:chOff x="3810000" y="914400"/>
                  <a:chExt cx="1524000" cy="2286000"/>
                </a:xfrm>
              </p:grpSpPr>
              <p:sp>
                <p:nvSpPr>
                  <p:cNvPr id="69" name="Moon 68"/>
                  <p:cNvSpPr/>
                  <p:nvPr/>
                </p:nvSpPr>
                <p:spPr>
                  <a:xfrm>
                    <a:off x="3810000" y="9144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a:off x="41148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a:off x="44196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a:off x="47244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34"/>
              <p:cNvGrpSpPr/>
              <p:nvPr/>
            </p:nvGrpSpPr>
            <p:grpSpPr>
              <a:xfrm>
                <a:off x="3733800" y="4572000"/>
                <a:ext cx="1066800" cy="2057400"/>
                <a:chOff x="6248400" y="990600"/>
                <a:chExt cx="1066800" cy="2057400"/>
              </a:xfrm>
            </p:grpSpPr>
            <p:sp>
              <p:nvSpPr>
                <p:cNvPr id="55" name="Trapezoid 54"/>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6"/>
              <p:cNvGrpSpPr/>
              <p:nvPr/>
            </p:nvGrpSpPr>
            <p:grpSpPr>
              <a:xfrm>
                <a:off x="4953000" y="4572000"/>
                <a:ext cx="1066800" cy="2057400"/>
                <a:chOff x="6248400" y="990600"/>
                <a:chExt cx="1066800" cy="2057400"/>
              </a:xfrm>
            </p:grpSpPr>
            <p:sp>
              <p:nvSpPr>
                <p:cNvPr id="53" name="Trapezoid 52"/>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9" name="Rectangle 108"/>
          <p:cNvSpPr/>
          <p:nvPr/>
        </p:nvSpPr>
        <p:spPr>
          <a:xfrm>
            <a:off x="0" y="6550223"/>
            <a:ext cx="6096000" cy="307777"/>
          </a:xfrm>
          <a:prstGeom prst="rect">
            <a:avLst/>
          </a:prstGeom>
        </p:spPr>
        <p:txBody>
          <a:bodyPr>
            <a:spAutoFit/>
          </a:bodyPr>
          <a:lstStyle/>
          <a:p>
            <a:r>
              <a:rPr lang="en-US" sz="1400" dirty="0">
                <a:solidFill>
                  <a:schemeClr val="bg1"/>
                </a:solidFill>
                <a:latin typeface="Narkisim" pitchFamily="34" charset="-79"/>
                <a:cs typeface="Narkisim" pitchFamily="34" charset="-79"/>
              </a:rPr>
              <a:t>Zechariah 9:9; Matthew 21:2-7; Mark 11:2-7; John 12:14-15</a:t>
            </a:r>
          </a:p>
        </p:txBody>
      </p:sp>
      <p:sp>
        <p:nvSpPr>
          <p:cNvPr id="110" name="Rectangle 109"/>
          <p:cNvSpPr/>
          <p:nvPr/>
        </p:nvSpPr>
        <p:spPr>
          <a:xfrm>
            <a:off x="2075235" y="3621401"/>
            <a:ext cx="2944238" cy="923330"/>
          </a:xfrm>
          <a:prstGeom prst="rect">
            <a:avLst/>
          </a:prstGeom>
        </p:spPr>
        <p:txBody>
          <a:bodyPr wrap="square">
            <a:spAutoFit/>
          </a:bodyPr>
          <a:lstStyle/>
          <a:p>
            <a:r>
              <a:rPr lang="en-US" dirty="0">
                <a:solidFill>
                  <a:schemeClr val="bg1"/>
                </a:solidFill>
              </a:rPr>
              <a:t>Horse is a symbol of war</a:t>
            </a:r>
          </a:p>
          <a:p>
            <a:endParaRPr lang="en-US" dirty="0">
              <a:solidFill>
                <a:schemeClr val="bg1"/>
              </a:solidFill>
            </a:endParaRPr>
          </a:p>
          <a:p>
            <a:r>
              <a:rPr lang="en-US" dirty="0">
                <a:solidFill>
                  <a:schemeClr val="bg1"/>
                </a:solidFill>
              </a:rPr>
              <a:t>Donkey = Peace</a:t>
            </a:r>
          </a:p>
        </p:txBody>
      </p:sp>
      <p:sp>
        <p:nvSpPr>
          <p:cNvPr id="111" name="Rectangle 110"/>
          <p:cNvSpPr/>
          <p:nvPr/>
        </p:nvSpPr>
        <p:spPr>
          <a:xfrm>
            <a:off x="9066181" y="4367187"/>
            <a:ext cx="2944238" cy="1477328"/>
          </a:xfrm>
          <a:prstGeom prst="rect">
            <a:avLst/>
          </a:prstGeom>
        </p:spPr>
        <p:txBody>
          <a:bodyPr wrap="square">
            <a:spAutoFit/>
          </a:bodyPr>
          <a:lstStyle/>
          <a:p>
            <a:r>
              <a:rPr lang="en-US" dirty="0">
                <a:solidFill>
                  <a:schemeClr val="bg1"/>
                </a:solidFill>
              </a:rPr>
              <a:t>The owners of the colt readily permitted the two brethren to take him, and it is assumed they also were disciples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22:11-12</a:t>
            </a:r>
          </a:p>
        </p:txBody>
      </p:sp>
      <p:sp>
        <p:nvSpPr>
          <p:cNvPr id="138" name="TextBox 137"/>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Baskerville Old Face" pitchFamily="18" charset="0"/>
                <a:cs typeface="Narkisim" pitchFamily="34" charset="-79"/>
              </a:rPr>
              <a:t>Warning To Those Who Are “Undressed”</a:t>
            </a:r>
          </a:p>
        </p:txBody>
      </p:sp>
      <p:sp>
        <p:nvSpPr>
          <p:cNvPr id="9" name="Rectangle 8"/>
          <p:cNvSpPr/>
          <p:nvPr/>
        </p:nvSpPr>
        <p:spPr>
          <a:xfrm>
            <a:off x="1263426" y="986518"/>
            <a:ext cx="4749447" cy="2862322"/>
          </a:xfrm>
          <a:prstGeom prst="rect">
            <a:avLst/>
          </a:prstGeom>
        </p:spPr>
        <p:txBody>
          <a:bodyPr wrap="square">
            <a:spAutoFit/>
          </a:bodyPr>
          <a:lstStyle/>
          <a:p>
            <a:pPr fontAlgn="base"/>
            <a:r>
              <a:rPr lang="en-US" sz="2000" i="1" dirty="0">
                <a:solidFill>
                  <a:srgbClr val="FFFF00"/>
                </a:solidFill>
              </a:rPr>
              <a:t>Hold thy peace at the presence of the Lord </a:t>
            </a:r>
            <a:r>
              <a:rPr lang="en-US" sz="2000" i="1" cap="small" dirty="0">
                <a:solidFill>
                  <a:srgbClr val="FFFF00"/>
                </a:solidFill>
              </a:rPr>
              <a:t>God</a:t>
            </a:r>
            <a:r>
              <a:rPr lang="en-US" sz="2000" i="1" dirty="0">
                <a:solidFill>
                  <a:srgbClr val="FFFF00"/>
                </a:solidFill>
              </a:rPr>
              <a:t>: for the day of the </a:t>
            </a:r>
            <a:r>
              <a:rPr lang="en-US" sz="2000" i="1" cap="small" dirty="0">
                <a:solidFill>
                  <a:srgbClr val="FFFF00"/>
                </a:solidFill>
              </a:rPr>
              <a:t>Lord</a:t>
            </a:r>
            <a:r>
              <a:rPr lang="en-US" sz="2000" i="1" dirty="0">
                <a:solidFill>
                  <a:srgbClr val="FFFF00"/>
                </a:solidFill>
              </a:rPr>
              <a:t> is at hand: for the </a:t>
            </a:r>
            <a:r>
              <a:rPr lang="en-US" sz="2000" i="1" cap="small" dirty="0">
                <a:solidFill>
                  <a:srgbClr val="FFFF00"/>
                </a:solidFill>
              </a:rPr>
              <a:t>Lord</a:t>
            </a:r>
            <a:r>
              <a:rPr lang="en-US" sz="2000" i="1" dirty="0">
                <a:solidFill>
                  <a:srgbClr val="FFFF00"/>
                </a:solidFill>
              </a:rPr>
              <a:t> hath prepared a sacrifice, he hath bid his guests.</a:t>
            </a:r>
          </a:p>
          <a:p>
            <a:pPr fontAlgn="base"/>
            <a:r>
              <a:rPr lang="en-US" sz="2000" i="1" dirty="0">
                <a:solidFill>
                  <a:srgbClr val="FFFF00"/>
                </a:solidFill>
              </a:rPr>
              <a:t> 8 And it shall come to pass in the day of the </a:t>
            </a:r>
            <a:r>
              <a:rPr lang="en-US" sz="2000" i="1" cap="small" dirty="0">
                <a:solidFill>
                  <a:srgbClr val="FFFF00"/>
                </a:solidFill>
              </a:rPr>
              <a:t>Lord</a:t>
            </a:r>
            <a:r>
              <a:rPr lang="en-US" sz="2000" i="1" dirty="0">
                <a:solidFill>
                  <a:srgbClr val="FFFF00"/>
                </a:solidFill>
              </a:rPr>
              <a:t>’s sacrifice, that I will punish the princes, and the king’s children, and all such as are clothed with strange apparel. Zephaniah 1:7-8</a:t>
            </a:r>
          </a:p>
        </p:txBody>
      </p:sp>
      <p:sp>
        <p:nvSpPr>
          <p:cNvPr id="7" name="Rectangle 6"/>
          <p:cNvSpPr/>
          <p:nvPr/>
        </p:nvSpPr>
        <p:spPr>
          <a:xfrm>
            <a:off x="7515900" y="976935"/>
            <a:ext cx="4315882" cy="2554545"/>
          </a:xfrm>
          <a:prstGeom prst="rect">
            <a:avLst/>
          </a:prstGeom>
        </p:spPr>
        <p:txBody>
          <a:bodyPr wrap="square">
            <a:spAutoFit/>
          </a:bodyPr>
          <a:lstStyle/>
          <a:p>
            <a:r>
              <a:rPr lang="en-US" sz="2000" i="1" dirty="0">
                <a:solidFill>
                  <a:srgbClr val="FFFF00"/>
                </a:solidFill>
              </a:rPr>
              <a:t> I will greatly rejoice in the </a:t>
            </a:r>
            <a:r>
              <a:rPr lang="en-US" sz="2000" i="1" cap="small" dirty="0">
                <a:solidFill>
                  <a:srgbClr val="FFFF00"/>
                </a:solidFill>
              </a:rPr>
              <a:t>Lord</a:t>
            </a:r>
            <a:r>
              <a:rPr lang="en-US" sz="2000" i="1" dirty="0">
                <a:solidFill>
                  <a:srgbClr val="FFFF00"/>
                </a:solidFill>
              </a:rPr>
              <a:t>, my soul shall be joyful in my God; for he hath clothed me with the garments of salvation, he hath covered me with the robe of righteousness, as a bridegroom </a:t>
            </a:r>
            <a:r>
              <a:rPr lang="en-US" sz="2000" i="1" dirty="0" err="1">
                <a:solidFill>
                  <a:srgbClr val="FFFF00"/>
                </a:solidFill>
              </a:rPr>
              <a:t>decketh</a:t>
            </a:r>
            <a:r>
              <a:rPr lang="en-US" sz="2000" i="1" dirty="0">
                <a:solidFill>
                  <a:srgbClr val="FFFF00"/>
                </a:solidFill>
              </a:rPr>
              <a:t> himself with ornaments, and as a bride </a:t>
            </a:r>
            <a:r>
              <a:rPr lang="en-US" sz="2000" i="1" dirty="0" err="1">
                <a:solidFill>
                  <a:srgbClr val="FFFF00"/>
                </a:solidFill>
              </a:rPr>
              <a:t>adorneth</a:t>
            </a:r>
            <a:r>
              <a:rPr lang="en-US" sz="2000" i="1" dirty="0">
                <a:solidFill>
                  <a:srgbClr val="FFFF00"/>
                </a:solidFill>
              </a:rPr>
              <a:t> herself with her jewels. Isaiah 61:10</a:t>
            </a:r>
          </a:p>
        </p:txBody>
      </p:sp>
      <p:sp>
        <p:nvSpPr>
          <p:cNvPr id="15" name="Rectangle 14"/>
          <p:cNvSpPr/>
          <p:nvPr/>
        </p:nvSpPr>
        <p:spPr>
          <a:xfrm>
            <a:off x="6994045" y="4999370"/>
            <a:ext cx="4717664" cy="1323439"/>
          </a:xfrm>
          <a:prstGeom prst="rect">
            <a:avLst/>
          </a:prstGeom>
        </p:spPr>
        <p:txBody>
          <a:bodyPr wrap="square">
            <a:spAutoFit/>
          </a:bodyPr>
          <a:lstStyle/>
          <a:p>
            <a:r>
              <a:rPr lang="en-US" sz="2000" dirty="0">
                <a:solidFill>
                  <a:schemeClr val="bg1"/>
                </a:solidFill>
              </a:rPr>
              <a:t>The wedding garment we should be seeking is righteousness, which we cannot obtain without Christ and obedience to his gospel. (8) </a:t>
            </a:r>
          </a:p>
        </p:txBody>
      </p:sp>
      <p:grpSp>
        <p:nvGrpSpPr>
          <p:cNvPr id="11" name="Group 10"/>
          <p:cNvGrpSpPr/>
          <p:nvPr/>
        </p:nvGrpSpPr>
        <p:grpSpPr>
          <a:xfrm>
            <a:off x="6462420" y="1306946"/>
            <a:ext cx="1124935" cy="1971964"/>
            <a:chOff x="1593589" y="398948"/>
            <a:chExt cx="2902209" cy="5087452"/>
          </a:xfrm>
        </p:grpSpPr>
        <p:grpSp>
          <p:nvGrpSpPr>
            <p:cNvPr id="12" name="Group 33"/>
            <p:cNvGrpSpPr/>
            <p:nvPr/>
          </p:nvGrpSpPr>
          <p:grpSpPr>
            <a:xfrm>
              <a:off x="1593589" y="398948"/>
              <a:ext cx="2902209" cy="5087452"/>
              <a:chOff x="1593589" y="398948"/>
              <a:chExt cx="1375870" cy="4260181"/>
            </a:xfrm>
          </p:grpSpPr>
          <p:sp>
            <p:nvSpPr>
              <p:cNvPr id="32"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3"/>
              <p:cNvGrpSpPr/>
              <p:nvPr/>
            </p:nvGrpSpPr>
            <p:grpSpPr>
              <a:xfrm>
                <a:off x="2383609" y="1732280"/>
                <a:ext cx="585850" cy="1566411"/>
                <a:chOff x="4699336" y="2759583"/>
                <a:chExt cx="1168064" cy="2193417"/>
              </a:xfrm>
            </p:grpSpPr>
            <p:sp>
              <p:nvSpPr>
                <p:cNvPr id="48"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3"/>
            <p:cNvGrpSpPr/>
            <p:nvPr/>
          </p:nvGrpSpPr>
          <p:grpSpPr>
            <a:xfrm rot="5003920">
              <a:off x="2288001" y="3506278"/>
              <a:ext cx="2489460" cy="381000"/>
              <a:chOff x="1600200" y="6781800"/>
              <a:chExt cx="2754086" cy="1143000"/>
            </a:xfrm>
          </p:grpSpPr>
          <p:sp>
            <p:nvSpPr>
              <p:cNvPr id="25" name="Chevron 24"/>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44"/>
            <p:cNvGrpSpPr/>
            <p:nvPr/>
          </p:nvGrpSpPr>
          <p:grpSpPr>
            <a:xfrm rot="16596080" flipH="1">
              <a:off x="1145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Rectangle 16"/>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333508" y="1215643"/>
            <a:ext cx="925616" cy="1841593"/>
            <a:chOff x="2217776" y="1381898"/>
            <a:chExt cx="2024693" cy="4028302"/>
          </a:xfrm>
        </p:grpSpPr>
        <p:sp>
          <p:nvSpPr>
            <p:cNvPr id="54" name="Cloud 53"/>
            <p:cNvSpPr/>
            <p:nvPr/>
          </p:nvSpPr>
          <p:spPr>
            <a:xfrm rot="17452337">
              <a:off x="2330604" y="1731411"/>
              <a:ext cx="1818423" cy="158763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520459">
              <a:off x="3884199" y="3305228"/>
              <a:ext cx="358270" cy="7042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6232">
              <a:off x="2217776" y="3338232"/>
              <a:ext cx="339379" cy="7641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3145143">
              <a:off x="2825760" y="4784359"/>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594148">
              <a:off x="3211187" y="4747947"/>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2595824" y="2868548"/>
              <a:ext cx="1351882" cy="2269128"/>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78885">
              <a:off x="2346087" y="2456535"/>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027387">
              <a:off x="3311310" y="2439769"/>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2605460" y="2591457"/>
              <a:ext cx="1351882" cy="2285343"/>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0800000">
              <a:off x="3048000" y="2438400"/>
              <a:ext cx="470220" cy="54174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81793" y="1507960"/>
              <a:ext cx="940440" cy="1300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2723015" y="1453785"/>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2597059">
              <a:off x="3102310" y="1447800"/>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4422778">
              <a:off x="3013629" y="1427433"/>
              <a:ext cx="300434" cy="416662"/>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847754">
              <a:off x="3016904" y="2500189"/>
              <a:ext cx="560638" cy="43901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520459">
              <a:off x="3242402" y="2575877"/>
              <a:ext cx="158164" cy="149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stCxn id="63" idx="0"/>
              <a:endCxn id="62" idx="2"/>
            </p:cNvCxnSpPr>
            <p:nvPr/>
          </p:nvCxnSpPr>
          <p:spPr>
            <a:xfrm flipH="1">
              <a:off x="3281401" y="2980149"/>
              <a:ext cx="1709" cy="18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1"/>
            <p:cNvGrpSpPr/>
            <p:nvPr/>
          </p:nvGrpSpPr>
          <p:grpSpPr>
            <a:xfrm>
              <a:off x="2825578" y="3241588"/>
              <a:ext cx="920873" cy="317157"/>
              <a:chOff x="4724400" y="2286000"/>
              <a:chExt cx="1676400" cy="533400"/>
            </a:xfrm>
          </p:grpSpPr>
          <p:sp>
            <p:nvSpPr>
              <p:cNvPr id="82" name="Plaque 81"/>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aque 82"/>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aque 83"/>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Plaque 84"/>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2"/>
            <p:cNvGrpSpPr/>
            <p:nvPr/>
          </p:nvGrpSpPr>
          <p:grpSpPr>
            <a:xfrm>
              <a:off x="2809102" y="3758512"/>
              <a:ext cx="920873" cy="317157"/>
              <a:chOff x="4724400" y="2286000"/>
              <a:chExt cx="1676400" cy="533400"/>
            </a:xfrm>
          </p:grpSpPr>
          <p:sp>
            <p:nvSpPr>
              <p:cNvPr id="77" name="Plaque 76"/>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aque 77"/>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78"/>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laque 79"/>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81"/>
            <p:cNvGrpSpPr/>
            <p:nvPr/>
          </p:nvGrpSpPr>
          <p:grpSpPr>
            <a:xfrm>
              <a:off x="2677298" y="1381898"/>
              <a:ext cx="1194486" cy="457199"/>
              <a:chOff x="4724400" y="990601"/>
              <a:chExt cx="1295400" cy="457199"/>
            </a:xfrm>
          </p:grpSpPr>
          <p:sp>
            <p:nvSpPr>
              <p:cNvPr id="74" name="Moon 73"/>
              <p:cNvSpPr/>
              <p:nvPr/>
            </p:nvSpPr>
            <p:spPr>
              <a:xfrm rot="5400000">
                <a:off x="5219439" y="571762"/>
                <a:ext cx="295424" cy="1133101"/>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614597">
                <a:off x="5265535" y="675896"/>
                <a:ext cx="224453" cy="1135999"/>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724400" y="1295400"/>
                <a:ext cx="12954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Rectangle 86"/>
          <p:cNvSpPr/>
          <p:nvPr/>
        </p:nvSpPr>
        <p:spPr>
          <a:xfrm>
            <a:off x="544944" y="4362073"/>
            <a:ext cx="4382057" cy="1631216"/>
          </a:xfrm>
          <a:prstGeom prst="rect">
            <a:avLst/>
          </a:prstGeom>
        </p:spPr>
        <p:txBody>
          <a:bodyPr wrap="square">
            <a:spAutoFit/>
          </a:bodyPr>
          <a:lstStyle/>
          <a:p>
            <a:r>
              <a:rPr lang="en-US" sz="2000" dirty="0">
                <a:solidFill>
                  <a:schemeClr val="bg1"/>
                </a:solidFill>
              </a:rPr>
              <a:t>Not everyone who acknowledges the Savior, is called, and accepts the invitation to be part of the kingdom will be prepared and worthy to dwell eternally with Him and Heavenly Father.</a:t>
            </a:r>
          </a:p>
        </p:txBody>
      </p:sp>
      <p:grpSp>
        <p:nvGrpSpPr>
          <p:cNvPr id="90" name="Group 89"/>
          <p:cNvGrpSpPr/>
          <p:nvPr/>
        </p:nvGrpSpPr>
        <p:grpSpPr>
          <a:xfrm>
            <a:off x="4987267" y="4438822"/>
            <a:ext cx="1874947" cy="1989688"/>
            <a:chOff x="4941085" y="4577367"/>
            <a:chExt cx="1874947" cy="1989688"/>
          </a:xfrm>
        </p:grpSpPr>
        <p:pic>
          <p:nvPicPr>
            <p:cNvPr id="88" name="Picture 87" descr="stand in holy places boy.jpg"/>
            <p:cNvPicPr>
              <a:picLocks noChangeAspect="1"/>
            </p:cNvPicPr>
            <p:nvPr/>
          </p:nvPicPr>
          <p:blipFill>
            <a:blip r:embed="rId3" cstate="print"/>
            <a:stretch>
              <a:fillRect/>
            </a:stretch>
          </p:blipFill>
          <p:spPr>
            <a:xfrm>
              <a:off x="4941085" y="4577367"/>
              <a:ext cx="949340" cy="1984474"/>
            </a:xfrm>
            <a:prstGeom prst="rect">
              <a:avLst/>
            </a:prstGeom>
          </p:spPr>
        </p:pic>
        <p:pic>
          <p:nvPicPr>
            <p:cNvPr id="89" name="Picture 88" descr="Stand in holy places girl.jpg"/>
            <p:cNvPicPr>
              <a:picLocks noChangeAspect="1"/>
            </p:cNvPicPr>
            <p:nvPr/>
          </p:nvPicPr>
          <p:blipFill>
            <a:blip r:embed="rId4" cstate="print"/>
            <a:stretch>
              <a:fillRect/>
            </a:stretch>
          </p:blipFill>
          <p:spPr>
            <a:xfrm>
              <a:off x="5869988" y="4588987"/>
              <a:ext cx="946044" cy="197806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5" grpId="0"/>
      <p:bldP spid="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903641" y="462578"/>
            <a:ext cx="7533939" cy="5262979"/>
          </a:xfrm>
          <a:prstGeom prst="rect">
            <a:avLst/>
          </a:prstGeom>
          <a:noFill/>
        </p:spPr>
        <p:txBody>
          <a:bodyPr wrap="square" rtlCol="0">
            <a:spAutoFit/>
          </a:bodyPr>
          <a:lstStyle/>
          <a:p>
            <a:r>
              <a:rPr lang="en-US" sz="2400" dirty="0">
                <a:solidFill>
                  <a:schemeClr val="bg1"/>
                </a:solidFill>
              </a:rPr>
              <a:t>"And so it is, as the millennial day approaches, that the servants of the Lord go forth, inviting all men, Jew and Gentile alike, to come to 'the supper of the Lamb,' to 'make ready for the Bridegroom,' to come to 'a feast of fat things,' and 'of wine on the lees well refined,' to come to 'a supper of the house of the Lord, well prepared, unto which all nations shall be invited.' </a:t>
            </a:r>
          </a:p>
          <a:p>
            <a:endParaRPr lang="en-US" sz="2400" dirty="0">
              <a:solidFill>
                <a:schemeClr val="bg1"/>
              </a:solidFill>
            </a:endParaRPr>
          </a:p>
          <a:p>
            <a:r>
              <a:rPr lang="en-US" sz="2400" dirty="0">
                <a:solidFill>
                  <a:schemeClr val="bg1"/>
                </a:solidFill>
              </a:rPr>
              <a:t>And it shall yet come to pass that those who accept the invitation and come to the feast, but who do not wear the approved wedding garments and are not clothed in the robes of righteousness, shall be cast into outer darkness. In that day only the pure and the clean shall feast at the eternal table." (1)</a:t>
            </a:r>
            <a:endParaRPr lang="en-US" sz="2400" i="1" dirty="0">
              <a:solidFill>
                <a:schemeClr val="bg1"/>
              </a:solidFill>
            </a:endParaRPr>
          </a:p>
        </p:txBody>
      </p:sp>
      <p:pic>
        <p:nvPicPr>
          <p:cNvPr id="6" name="Picture 5" descr="bruce R. McConkie.jpg"/>
          <p:cNvPicPr>
            <a:picLocks noChangeAspect="1"/>
          </p:cNvPicPr>
          <p:nvPr/>
        </p:nvPicPr>
        <p:blipFill>
          <a:blip r:embed="rId3" cstate="print"/>
          <a:stretch>
            <a:fillRect/>
          </a:stretch>
        </p:blipFill>
        <p:spPr>
          <a:xfrm>
            <a:off x="8806927" y="1862194"/>
            <a:ext cx="1828800" cy="2552700"/>
          </a:xfrm>
          <a:prstGeom prst="rect">
            <a:avLst/>
          </a:prstGeom>
        </p:spPr>
      </p:pic>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2010484" y="0"/>
            <a:ext cx="8897769" cy="523220"/>
          </a:xfrm>
          <a:prstGeom prst="rect">
            <a:avLst/>
          </a:prstGeom>
          <a:noFill/>
        </p:spPr>
        <p:txBody>
          <a:bodyPr wrap="square" rtlCol="0">
            <a:spAutoFit/>
          </a:bodyPr>
          <a:lstStyle/>
          <a:p>
            <a:r>
              <a:rPr lang="en-US" sz="2800" dirty="0">
                <a:solidFill>
                  <a:srgbClr val="00B0F0"/>
                </a:solidFill>
              </a:rPr>
              <a:t>Summary of Jesus’ Teachings Mathew 21-22:1-14</a:t>
            </a:r>
          </a:p>
        </p:txBody>
      </p:sp>
      <p:sp>
        <p:nvSpPr>
          <p:cNvPr id="6" name="TextBox 5"/>
          <p:cNvSpPr txBox="1"/>
          <p:nvPr/>
        </p:nvSpPr>
        <p:spPr>
          <a:xfrm>
            <a:off x="559398" y="496510"/>
            <a:ext cx="4064000" cy="7109639"/>
          </a:xfrm>
          <a:prstGeom prst="rect">
            <a:avLst/>
          </a:prstGeom>
          <a:noFill/>
        </p:spPr>
        <p:txBody>
          <a:bodyPr wrap="square" rtlCol="0">
            <a:spAutoFit/>
          </a:bodyPr>
          <a:lstStyle/>
          <a:p>
            <a:r>
              <a:rPr lang="en-US" sz="2400" dirty="0">
                <a:solidFill>
                  <a:schemeClr val="bg1"/>
                </a:solidFill>
              </a:rPr>
              <a:t>Matthew 21:18-22</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21:23-27</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21:28-32</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21:22-46</a:t>
            </a:r>
          </a:p>
          <a:p>
            <a:endParaRPr lang="en-US" sz="2400" dirty="0">
              <a:solidFill>
                <a:schemeClr val="bg1"/>
              </a:solidFill>
            </a:endParaRPr>
          </a:p>
          <a:p>
            <a:endParaRPr lang="en-US" sz="2400" dirty="0">
              <a:solidFill>
                <a:schemeClr val="bg1"/>
              </a:solidFill>
            </a:endParaRPr>
          </a:p>
          <a:p>
            <a:r>
              <a:rPr lang="en-US" sz="2400" dirty="0">
                <a:solidFill>
                  <a:schemeClr val="bg1"/>
                </a:solidFill>
              </a:rPr>
              <a:t>Matthew 22:1-14</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7" name="TextBox 6"/>
          <p:cNvSpPr txBox="1"/>
          <p:nvPr/>
        </p:nvSpPr>
        <p:spPr>
          <a:xfrm>
            <a:off x="6936510" y="487025"/>
            <a:ext cx="5255490" cy="7478970"/>
          </a:xfrm>
          <a:prstGeom prst="rect">
            <a:avLst/>
          </a:prstGeom>
          <a:noFill/>
        </p:spPr>
        <p:txBody>
          <a:bodyPr wrap="square" rtlCol="0">
            <a:spAutoFit/>
          </a:bodyPr>
          <a:lstStyle/>
          <a:p>
            <a:r>
              <a:rPr lang="en-US" sz="2400" dirty="0">
                <a:solidFill>
                  <a:schemeClr val="bg1"/>
                </a:solidFill>
              </a:rPr>
              <a:t>All things are possible to those who ask God with faith.</a:t>
            </a:r>
          </a:p>
          <a:p>
            <a:endParaRPr lang="en-US" sz="2400" dirty="0">
              <a:solidFill>
                <a:schemeClr val="bg1"/>
              </a:solidFill>
            </a:endParaRPr>
          </a:p>
          <a:p>
            <a:endParaRPr lang="en-US" sz="2400" dirty="0">
              <a:solidFill>
                <a:schemeClr val="bg1"/>
              </a:solidFill>
            </a:endParaRPr>
          </a:p>
          <a:p>
            <a:r>
              <a:rPr lang="en-US" sz="2400" dirty="0">
                <a:solidFill>
                  <a:schemeClr val="bg1"/>
                </a:solidFill>
              </a:rPr>
              <a:t>Jesus and John the Baptist acted with God’s authority.</a:t>
            </a:r>
          </a:p>
          <a:p>
            <a:endParaRPr lang="en-US" sz="2400" dirty="0">
              <a:solidFill>
                <a:schemeClr val="bg1"/>
              </a:solidFill>
            </a:endParaRPr>
          </a:p>
          <a:p>
            <a:endParaRPr lang="en-US" sz="2400" dirty="0">
              <a:solidFill>
                <a:schemeClr val="bg1"/>
              </a:solidFill>
            </a:endParaRPr>
          </a:p>
          <a:p>
            <a:r>
              <a:rPr lang="en-US" sz="2400" dirty="0">
                <a:solidFill>
                  <a:schemeClr val="bg1"/>
                </a:solidFill>
              </a:rPr>
              <a:t>Through repentance we can serve our Heavenly Father.</a:t>
            </a:r>
          </a:p>
          <a:p>
            <a:endParaRPr lang="en-US" sz="2400" dirty="0">
              <a:solidFill>
                <a:schemeClr val="bg1"/>
              </a:solidFill>
            </a:endParaRPr>
          </a:p>
          <a:p>
            <a:endParaRPr lang="en-US" sz="2400" dirty="0">
              <a:solidFill>
                <a:schemeClr val="bg1"/>
              </a:solidFill>
            </a:endParaRPr>
          </a:p>
          <a:p>
            <a:r>
              <a:rPr lang="en-US" sz="2400" dirty="0">
                <a:solidFill>
                  <a:schemeClr val="bg1"/>
                </a:solidFill>
              </a:rPr>
              <a:t>Those who reject the prophets and Jesus Christ will be destroyed.</a:t>
            </a:r>
          </a:p>
          <a:p>
            <a:endParaRPr lang="en-US" sz="2400" dirty="0">
              <a:solidFill>
                <a:schemeClr val="bg1"/>
              </a:solidFill>
            </a:endParaRPr>
          </a:p>
          <a:p>
            <a:r>
              <a:rPr lang="en-US" sz="2400" dirty="0">
                <a:solidFill>
                  <a:schemeClr val="bg1"/>
                </a:solidFill>
              </a:rPr>
              <a:t>The Lord will accept those who follow Him willingly and correctly.</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grpSp>
        <p:nvGrpSpPr>
          <p:cNvPr id="2" name="Group 7"/>
          <p:cNvGrpSpPr/>
          <p:nvPr/>
        </p:nvGrpSpPr>
        <p:grpSpPr>
          <a:xfrm>
            <a:off x="5329382" y="3364346"/>
            <a:ext cx="1589292" cy="1152236"/>
            <a:chOff x="914400" y="1447800"/>
            <a:chExt cx="4572000" cy="4419600"/>
          </a:xfrm>
        </p:grpSpPr>
        <p:sp>
          <p:nvSpPr>
            <p:cNvPr id="9" name="Oval 8"/>
            <p:cNvSpPr/>
            <p:nvPr/>
          </p:nvSpPr>
          <p:spPr>
            <a:xfrm>
              <a:off x="914400" y="3429000"/>
              <a:ext cx="4572000" cy="18288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14"/>
            <p:cNvGrpSpPr/>
            <p:nvPr/>
          </p:nvGrpSpPr>
          <p:grpSpPr>
            <a:xfrm>
              <a:off x="1295400" y="1447800"/>
              <a:ext cx="2667000" cy="4419600"/>
              <a:chOff x="152400" y="2590800"/>
              <a:chExt cx="2614354" cy="3581400"/>
            </a:xfrm>
          </p:grpSpPr>
          <p:sp>
            <p:nvSpPr>
              <p:cNvPr id="24" name="Rounded Rectangle 23"/>
              <p:cNvSpPr/>
              <p:nvPr/>
            </p:nvSpPr>
            <p:spPr>
              <a:xfrm>
                <a:off x="251024" y="3429000"/>
                <a:ext cx="2514600" cy="1981200"/>
              </a:xfrm>
              <a:prstGeom prst="roundRect">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21131850">
                <a:off x="152400" y="3241850"/>
                <a:ext cx="2614354" cy="2093086"/>
              </a:xfrm>
              <a:prstGeom prst="clou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6200000">
                <a:off x="1981200" y="5410200"/>
                <a:ext cx="990600" cy="533400"/>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6200000">
                <a:off x="0" y="5410200"/>
                <a:ext cx="990600" cy="533400"/>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8"/>
              <p:cNvGrpSpPr/>
              <p:nvPr/>
            </p:nvGrpSpPr>
            <p:grpSpPr>
              <a:xfrm>
                <a:off x="403424" y="2590800"/>
                <a:ext cx="2286000" cy="914400"/>
                <a:chOff x="3657600" y="4419600"/>
                <a:chExt cx="2590800" cy="1066800"/>
              </a:xfrm>
            </p:grpSpPr>
            <p:sp>
              <p:nvSpPr>
                <p:cNvPr id="38" name="Rounded Rectangle 37"/>
                <p:cNvSpPr/>
                <p:nvPr/>
              </p:nvSpPr>
              <p:spPr>
                <a:xfrm>
                  <a:off x="3657600" y="4419600"/>
                  <a:ext cx="2590800" cy="1066800"/>
                </a:xfrm>
                <a:prstGeom prst="roundRect">
                  <a:avLst>
                    <a:gd name="adj" fmla="val 100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733800" y="4495800"/>
                  <a:ext cx="8382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4572000" y="4495800"/>
                  <a:ext cx="8382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52"/>
                <p:cNvSpPr/>
                <p:nvPr/>
              </p:nvSpPr>
              <p:spPr>
                <a:xfrm>
                  <a:off x="5410200" y="4495800"/>
                  <a:ext cx="8382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562600" y="4648200"/>
                  <a:ext cx="5334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54"/>
                <p:cNvSpPr/>
                <p:nvPr/>
              </p:nvSpPr>
              <p:spPr>
                <a:xfrm>
                  <a:off x="4724400" y="4648200"/>
                  <a:ext cx="5334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3886200" y="4648200"/>
                  <a:ext cx="5334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708224" y="3048000"/>
                <a:ext cx="1752600" cy="762000"/>
              </a:xfrm>
              <a:prstGeom prst="roundRect">
                <a:avLst>
                  <a:gd name="adj" fmla="val 35867"/>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7"/>
              <p:cNvGrpSpPr/>
              <p:nvPr/>
            </p:nvGrpSpPr>
            <p:grpSpPr>
              <a:xfrm>
                <a:off x="152400" y="4343400"/>
                <a:ext cx="2590800" cy="1066800"/>
                <a:chOff x="3657600" y="4419600"/>
                <a:chExt cx="2590800" cy="1066800"/>
              </a:xfrm>
            </p:grpSpPr>
            <p:sp>
              <p:nvSpPr>
                <p:cNvPr id="31" name="Rounded Rectangle 30"/>
                <p:cNvSpPr/>
                <p:nvPr/>
              </p:nvSpPr>
              <p:spPr>
                <a:xfrm>
                  <a:off x="3657600" y="4419600"/>
                  <a:ext cx="2590800" cy="1066800"/>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733800" y="4495800"/>
                  <a:ext cx="8382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4572000" y="4495800"/>
                  <a:ext cx="8382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10200" y="4495800"/>
                  <a:ext cx="8382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562600" y="4648200"/>
                  <a:ext cx="5334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724400" y="4648200"/>
                  <a:ext cx="5334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886200" y="4648200"/>
                  <a:ext cx="5334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53"/>
            <p:cNvGrpSpPr/>
            <p:nvPr/>
          </p:nvGrpSpPr>
          <p:grpSpPr>
            <a:xfrm>
              <a:off x="3581400" y="2209800"/>
              <a:ext cx="1719434" cy="2503720"/>
              <a:chOff x="2791106" y="2206354"/>
              <a:chExt cx="1719434" cy="2503720"/>
            </a:xfrm>
          </p:grpSpPr>
          <p:sp>
            <p:nvSpPr>
              <p:cNvPr id="12" name="Oval 11"/>
              <p:cNvSpPr/>
              <p:nvPr/>
            </p:nvSpPr>
            <p:spPr>
              <a:xfrm rot="16353383">
                <a:off x="4170183" y="4150459"/>
                <a:ext cx="447231" cy="2334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5976801">
                <a:off x="3584048" y="3779729"/>
                <a:ext cx="480855" cy="10668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353383">
                <a:off x="4165533" y="4302859"/>
                <a:ext cx="447231" cy="2334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784687">
                <a:off x="2829206" y="3078730"/>
                <a:ext cx="304800"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784687">
                <a:off x="2829206" y="3231130"/>
                <a:ext cx="304800"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5884719">
                <a:off x="3255679" y="2931728"/>
                <a:ext cx="367970" cy="814502"/>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6600" y="2286000"/>
                <a:ext cx="762000" cy="1143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3262184" y="3354859"/>
                <a:ext cx="838200" cy="106680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6507379">
                <a:off x="3130288" y="3115244"/>
                <a:ext cx="367970" cy="75994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5976801">
                <a:off x="3540798" y="3936247"/>
                <a:ext cx="480855" cy="10668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3828718">
                <a:off x="3423709" y="2377497"/>
                <a:ext cx="875685" cy="533400"/>
              </a:xfrm>
              <a:prstGeom prst="teardrop">
                <a:avLst>
                  <a:gd name="adj" fmla="val 6816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rot="10800000">
                <a:off x="3276600" y="2209798"/>
                <a:ext cx="457198" cy="472499"/>
              </a:xfrm>
              <a:prstGeom prst="teardrop">
                <a:avLst>
                  <a:gd name="adj" fmla="val 10847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7C9FC74F-A8D0-417F-BFB9-03BB7941DE2B}"/>
              </a:ext>
            </a:extLst>
          </p:cNvPr>
          <p:cNvGrpSpPr/>
          <p:nvPr/>
        </p:nvGrpSpPr>
        <p:grpSpPr>
          <a:xfrm>
            <a:off x="5517560" y="1717447"/>
            <a:ext cx="1215042" cy="1274612"/>
            <a:chOff x="3710548" y="1801556"/>
            <a:chExt cx="1215042" cy="1274612"/>
          </a:xfrm>
        </p:grpSpPr>
        <p:sp>
          <p:nvSpPr>
            <p:cNvPr id="46" name="Oval 45"/>
            <p:cNvSpPr/>
            <p:nvPr/>
          </p:nvSpPr>
          <p:spPr>
            <a:xfrm rot="10213681">
              <a:off x="3750706" y="1988827"/>
              <a:ext cx="175046" cy="3027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1148156">
              <a:off x="3857422" y="2048485"/>
              <a:ext cx="119622" cy="1636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902966">
              <a:off x="3822802" y="2164542"/>
              <a:ext cx="114138" cy="2186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76614" y="2302319"/>
              <a:ext cx="515899" cy="6448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9657155">
              <a:off x="4138224" y="2603711"/>
              <a:ext cx="199726" cy="25795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3846698" y="2592512"/>
              <a:ext cx="429916" cy="483656"/>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erge 51"/>
            <p:cNvSpPr/>
            <p:nvPr/>
          </p:nvSpPr>
          <p:spPr>
            <a:xfrm>
              <a:off x="3889690" y="2495781"/>
              <a:ext cx="343933" cy="25795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9"/>
            <p:cNvGrpSpPr/>
            <p:nvPr/>
          </p:nvGrpSpPr>
          <p:grpSpPr>
            <a:xfrm>
              <a:off x="4319606" y="2205588"/>
              <a:ext cx="429916" cy="548143"/>
              <a:chOff x="6073889" y="2761019"/>
              <a:chExt cx="872936" cy="1506181"/>
            </a:xfrm>
          </p:grpSpPr>
          <p:grpSp>
            <p:nvGrpSpPr>
              <p:cNvPr id="30" name="Group 13"/>
              <p:cNvGrpSpPr/>
              <p:nvPr/>
            </p:nvGrpSpPr>
            <p:grpSpPr>
              <a:xfrm>
                <a:off x="6324600" y="3200400"/>
                <a:ext cx="381000" cy="1066800"/>
                <a:chOff x="1463040" y="844062"/>
                <a:chExt cx="685800" cy="1957755"/>
              </a:xfrm>
            </p:grpSpPr>
            <p:sp>
              <p:nvSpPr>
                <p:cNvPr id="84" name="Pentagon 83"/>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Parallelogram 81"/>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82"/>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4276614" y="1883151"/>
              <a:ext cx="515899" cy="515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0F80E6-400D-474E-B39F-B19C4B201537}"/>
                </a:ext>
              </a:extLst>
            </p:cNvPr>
            <p:cNvSpPr/>
            <p:nvPr/>
          </p:nvSpPr>
          <p:spPr>
            <a:xfrm rot="13665137">
              <a:off x="4362726" y="1779519"/>
              <a:ext cx="424147" cy="468222"/>
            </a:xfrm>
            <a:custGeom>
              <a:avLst/>
              <a:gdLst>
                <a:gd name="connsiteX0" fmla="*/ 376087 w 424147"/>
                <a:gd name="connsiteY0" fmla="*/ 384050 h 468222"/>
                <a:gd name="connsiteX1" fmla="*/ 192283 w 424147"/>
                <a:gd name="connsiteY1" fmla="*/ 445904 h 468222"/>
                <a:gd name="connsiteX2" fmla="*/ 8801 w 424147"/>
                <a:gd name="connsiteY2" fmla="*/ 419216 h 468222"/>
                <a:gd name="connsiteX3" fmla="*/ 93720 w 424147"/>
                <a:gd name="connsiteY3" fmla="*/ 254393 h 468222"/>
                <a:gd name="connsiteX4" fmla="*/ 203048 w 424147"/>
                <a:gd name="connsiteY4" fmla="*/ 233600 h 468222"/>
                <a:gd name="connsiteX5" fmla="*/ 203173 w 424147"/>
                <a:gd name="connsiteY5" fmla="*/ 233644 h 468222"/>
                <a:gd name="connsiteX6" fmla="*/ 198441 w 424147"/>
                <a:gd name="connsiteY6" fmla="*/ 193462 h 468222"/>
                <a:gd name="connsiteX7" fmla="*/ 311294 w 424147"/>
                <a:gd name="connsiteY7" fmla="*/ 0 h 468222"/>
                <a:gd name="connsiteX8" fmla="*/ 424147 w 424147"/>
                <a:gd name="connsiteY8" fmla="*/ 0 h 468222"/>
                <a:gd name="connsiteX9" fmla="*/ 424147 w 424147"/>
                <a:gd name="connsiteY9" fmla="*/ 193462 h 468222"/>
                <a:gd name="connsiteX10" fmla="*/ 391093 w 424147"/>
                <a:gd name="connsiteY10" fmla="*/ 330260 h 468222"/>
                <a:gd name="connsiteX11" fmla="*/ 357453 w 424147"/>
                <a:gd name="connsiteY11" fmla="*/ 369141 h 46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147" h="468222">
                  <a:moveTo>
                    <a:pt x="376087" y="384050"/>
                  </a:moveTo>
                  <a:cubicBezTo>
                    <a:pt x="310378" y="396039"/>
                    <a:pt x="249110" y="416657"/>
                    <a:pt x="192283" y="445904"/>
                  </a:cubicBezTo>
                  <a:cubicBezTo>
                    <a:pt x="118166" y="484049"/>
                    <a:pt x="36019" y="472100"/>
                    <a:pt x="8801" y="419216"/>
                  </a:cubicBezTo>
                  <a:cubicBezTo>
                    <a:pt x="-18416" y="366332"/>
                    <a:pt x="19603" y="292538"/>
                    <a:pt x="93720" y="254393"/>
                  </a:cubicBezTo>
                  <a:cubicBezTo>
                    <a:pt x="130778" y="235320"/>
                    <a:pt x="169845" y="228771"/>
                    <a:pt x="203048" y="233600"/>
                  </a:cubicBezTo>
                  <a:lnTo>
                    <a:pt x="203173" y="233644"/>
                  </a:lnTo>
                  <a:lnTo>
                    <a:pt x="198441" y="193462"/>
                  </a:lnTo>
                  <a:cubicBezTo>
                    <a:pt x="198441" y="86616"/>
                    <a:pt x="248967" y="0"/>
                    <a:pt x="311294" y="0"/>
                  </a:cubicBezTo>
                  <a:lnTo>
                    <a:pt x="424147" y="0"/>
                  </a:lnTo>
                  <a:lnTo>
                    <a:pt x="424147" y="193462"/>
                  </a:lnTo>
                  <a:cubicBezTo>
                    <a:pt x="424147" y="246885"/>
                    <a:pt x="411515" y="295251"/>
                    <a:pt x="391093" y="330260"/>
                  </a:cubicBezTo>
                  <a:lnTo>
                    <a:pt x="357453" y="3691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Oval 56"/>
            <p:cNvSpPr/>
            <p:nvPr/>
          </p:nvSpPr>
          <p:spPr>
            <a:xfrm rot="21046149">
              <a:off x="4712930" y="2307108"/>
              <a:ext cx="212660" cy="4280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863074">
              <a:off x="4494440" y="2452137"/>
              <a:ext cx="156040" cy="5653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16622943">
              <a:off x="3629631" y="2448384"/>
              <a:ext cx="343070" cy="181235"/>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6044977">
              <a:off x="4130610" y="2471507"/>
              <a:ext cx="320348" cy="181235"/>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539158">
              <a:off x="3789709" y="2603982"/>
              <a:ext cx="236530" cy="25463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889690" y="2302319"/>
              <a:ext cx="343933" cy="354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3665137">
              <a:off x="3888867" y="2198984"/>
              <a:ext cx="174400" cy="287057"/>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rot="7718142">
              <a:off x="3806597" y="2274704"/>
              <a:ext cx="98582" cy="248692"/>
              <a:chOff x="1066800" y="914400"/>
              <a:chExt cx="762000" cy="1143000"/>
            </a:xfrm>
          </p:grpSpPr>
          <p:sp>
            <p:nvSpPr>
              <p:cNvPr id="78" name="Isosceles Triangle 28"/>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ardrop 64"/>
            <p:cNvSpPr/>
            <p:nvPr/>
          </p:nvSpPr>
          <p:spPr>
            <a:xfrm rot="16200000">
              <a:off x="4097715" y="2309252"/>
              <a:ext cx="185048" cy="171182"/>
            </a:xfrm>
            <a:prstGeom prst="teardrop">
              <a:avLst>
                <a:gd name="adj" fmla="val 127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3"/>
            <p:cNvGrpSpPr/>
            <p:nvPr/>
          </p:nvGrpSpPr>
          <p:grpSpPr>
            <a:xfrm rot="3806327">
              <a:off x="4214513" y="2348678"/>
              <a:ext cx="106201" cy="197474"/>
              <a:chOff x="1066800" y="914400"/>
              <a:chExt cx="762000" cy="1143000"/>
            </a:xfrm>
          </p:grpSpPr>
          <p:sp>
            <p:nvSpPr>
              <p:cNvPr id="75" name="Isosceles Triangle 74"/>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rot="15972603">
              <a:off x="3909167" y="2650290"/>
              <a:ext cx="88459" cy="3783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2309058">
              <a:off x="4037399" y="2674049"/>
              <a:ext cx="158000" cy="171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5629544">
              <a:off x="4082872" y="2640760"/>
              <a:ext cx="146450" cy="2862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22"/>
            <p:cNvSpPr/>
            <p:nvPr/>
          </p:nvSpPr>
          <p:spPr>
            <a:xfrm rot="21135956">
              <a:off x="4247104" y="2696205"/>
              <a:ext cx="152183" cy="1579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717723" y="2785975"/>
              <a:ext cx="214958" cy="128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803707" y="2753731"/>
              <a:ext cx="85983" cy="967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4792513" y="2624756"/>
              <a:ext cx="85983" cy="967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1148156">
              <a:off x="3809852" y="2113640"/>
              <a:ext cx="132661" cy="9623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3"/>
          <p:cNvGrpSpPr/>
          <p:nvPr/>
        </p:nvGrpSpPr>
        <p:grpSpPr>
          <a:xfrm>
            <a:off x="5227782" y="4733638"/>
            <a:ext cx="1773381" cy="1180406"/>
            <a:chOff x="914399" y="457199"/>
            <a:chExt cx="6275295" cy="5569324"/>
          </a:xfrm>
        </p:grpSpPr>
        <p:sp>
          <p:nvSpPr>
            <p:cNvPr id="95" name="Explosion 1 94"/>
            <p:cNvSpPr/>
            <p:nvPr/>
          </p:nvSpPr>
          <p:spPr>
            <a:xfrm>
              <a:off x="914399" y="457199"/>
              <a:ext cx="6275295" cy="5569324"/>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xplosion 1 95"/>
            <p:cNvSpPr/>
            <p:nvPr/>
          </p:nvSpPr>
          <p:spPr>
            <a:xfrm>
              <a:off x="1981200" y="1295400"/>
              <a:ext cx="4121239" cy="3657600"/>
            </a:xfrm>
            <a:prstGeom prst="irregularSeal1">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xplosion 1 96"/>
            <p:cNvSpPr/>
            <p:nvPr/>
          </p:nvSpPr>
          <p:spPr>
            <a:xfrm>
              <a:off x="2819400" y="2057400"/>
              <a:ext cx="2404057" cy="2133601"/>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97"/>
          <p:cNvGrpSpPr/>
          <p:nvPr/>
        </p:nvGrpSpPr>
        <p:grpSpPr>
          <a:xfrm rot="19305257">
            <a:off x="5973223" y="501846"/>
            <a:ext cx="639054" cy="888630"/>
            <a:chOff x="457200" y="2438400"/>
            <a:chExt cx="1376266" cy="2551671"/>
          </a:xfrm>
        </p:grpSpPr>
        <p:grpSp>
          <p:nvGrpSpPr>
            <p:cNvPr id="90" name="Group 13"/>
            <p:cNvGrpSpPr/>
            <p:nvPr/>
          </p:nvGrpSpPr>
          <p:grpSpPr>
            <a:xfrm>
              <a:off x="619897" y="2438400"/>
              <a:ext cx="1213569" cy="2362200"/>
              <a:chOff x="4114800" y="2514600"/>
              <a:chExt cx="2449883" cy="2362200"/>
            </a:xfrm>
          </p:grpSpPr>
          <p:sp>
            <p:nvSpPr>
              <p:cNvPr id="110" name="Oval 109"/>
              <p:cNvSpPr/>
              <p:nvPr/>
            </p:nvSpPr>
            <p:spPr>
              <a:xfrm>
                <a:off x="4191000" y="3276600"/>
                <a:ext cx="20574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114800" y="2971800"/>
                <a:ext cx="6096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419600" y="2667000"/>
                <a:ext cx="762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953000" y="2514600"/>
                <a:ext cx="7620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562599" y="2743200"/>
                <a:ext cx="7620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250936">
                <a:off x="5610696" y="3425515"/>
                <a:ext cx="953987" cy="11264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5400000">
                <a:off x="4762500" y="3238500"/>
                <a:ext cx="838200" cy="1828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4"/>
            <p:cNvGrpSpPr/>
            <p:nvPr/>
          </p:nvGrpSpPr>
          <p:grpSpPr>
            <a:xfrm>
              <a:off x="457200" y="2627871"/>
              <a:ext cx="1213569" cy="2362200"/>
              <a:chOff x="4114800" y="2514600"/>
              <a:chExt cx="2449883" cy="2362200"/>
            </a:xfrm>
          </p:grpSpPr>
          <p:sp>
            <p:nvSpPr>
              <p:cNvPr id="103" name="Oval 102"/>
              <p:cNvSpPr/>
              <p:nvPr/>
            </p:nvSpPr>
            <p:spPr>
              <a:xfrm>
                <a:off x="4191000" y="3276600"/>
                <a:ext cx="20574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114800" y="2971800"/>
                <a:ext cx="6096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419600" y="2667000"/>
                <a:ext cx="762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953000" y="2514600"/>
                <a:ext cx="7620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1335326">
                <a:off x="5562600" y="2743200"/>
                <a:ext cx="762001"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250936">
                <a:off x="5610696" y="3425515"/>
                <a:ext cx="953987" cy="11264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5400000">
                <a:off x="4762500" y="3238500"/>
                <a:ext cx="838200" cy="1828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543698" y="4267200"/>
              <a:ext cx="533400" cy="457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898" y="3789405"/>
              <a:ext cx="881449" cy="457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92"/>
          <p:cNvGrpSpPr/>
          <p:nvPr/>
        </p:nvGrpSpPr>
        <p:grpSpPr>
          <a:xfrm>
            <a:off x="5366328" y="5976929"/>
            <a:ext cx="1445704" cy="747143"/>
            <a:chOff x="198707" y="1604651"/>
            <a:chExt cx="7092408" cy="4856784"/>
          </a:xfrm>
        </p:grpSpPr>
        <p:grpSp>
          <p:nvGrpSpPr>
            <p:cNvPr id="119" name="Group 3"/>
            <p:cNvGrpSpPr/>
            <p:nvPr/>
          </p:nvGrpSpPr>
          <p:grpSpPr>
            <a:xfrm rot="741795">
              <a:off x="198707" y="4384834"/>
              <a:ext cx="2035531" cy="2076601"/>
              <a:chOff x="1740193" y="2050560"/>
              <a:chExt cx="3155925" cy="3219601"/>
            </a:xfrm>
          </p:grpSpPr>
          <p:sp>
            <p:nvSpPr>
              <p:cNvPr id="141" name="Oval 4"/>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5"/>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6"/>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7"/>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8"/>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9"/>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0"/>
            <p:cNvGrpSpPr/>
            <p:nvPr/>
          </p:nvGrpSpPr>
          <p:grpSpPr>
            <a:xfrm rot="4934574" flipH="1">
              <a:off x="1901005" y="4377496"/>
              <a:ext cx="2035531" cy="2076601"/>
              <a:chOff x="1740193" y="2050560"/>
              <a:chExt cx="3155925" cy="3219601"/>
            </a:xfrm>
          </p:grpSpPr>
          <p:sp>
            <p:nvSpPr>
              <p:cNvPr id="135" name="Oval 134"/>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7"/>
            <p:cNvGrpSpPr/>
            <p:nvPr/>
          </p:nvGrpSpPr>
          <p:grpSpPr>
            <a:xfrm rot="741795">
              <a:off x="2895925" y="1747310"/>
              <a:ext cx="2345075" cy="2392391"/>
              <a:chOff x="1740193" y="2050560"/>
              <a:chExt cx="3155925" cy="3219601"/>
            </a:xfrm>
          </p:grpSpPr>
          <p:sp>
            <p:nvSpPr>
              <p:cNvPr id="129" name="Oval 128"/>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Oval 130"/>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4"/>
            <p:cNvGrpSpPr/>
            <p:nvPr/>
          </p:nvGrpSpPr>
          <p:grpSpPr>
            <a:xfrm rot="4934574" flipH="1">
              <a:off x="4826121" y="1580032"/>
              <a:ext cx="2440375" cy="2489613"/>
              <a:chOff x="1740193" y="2050560"/>
              <a:chExt cx="3155925" cy="3219601"/>
            </a:xfrm>
          </p:grpSpPr>
          <p:sp>
            <p:nvSpPr>
              <p:cNvPr id="123" name="Oval 122"/>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Oval 124"/>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0"/>
            <a:ext cx="12192000" cy="553997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Hosanna </a:t>
            </a:r>
            <a:r>
              <a:rPr lang="en-US" dirty="0">
                <a:solidFill>
                  <a:schemeClr val="bg1"/>
                </a:solidFill>
              </a:rPr>
              <a:t> Children’s Songbook #66</a:t>
            </a:r>
          </a:p>
          <a:p>
            <a:endParaRPr lang="en-US" b="0" i="1" u="none" strike="noStrike" dirty="0">
              <a:solidFill>
                <a:schemeClr val="bg1"/>
              </a:solidFill>
              <a:effectLst/>
            </a:endParaRPr>
          </a:p>
          <a:p>
            <a:r>
              <a:rPr lang="en-US" i="1" dirty="0">
                <a:solidFill>
                  <a:schemeClr val="bg1"/>
                </a:solidFill>
              </a:rPr>
              <a:t>Video: </a:t>
            </a:r>
          </a:p>
          <a:p>
            <a:r>
              <a:rPr lang="en-US" dirty="0">
                <a:solidFill>
                  <a:schemeClr val="bg1"/>
                </a:solidFill>
              </a:rPr>
              <a:t>“Nine Ways to Use Technology to Share Your Beliefs” (2:02), </a:t>
            </a:r>
            <a:endParaRPr lang="en-US" b="0" i="1" u="none" strike="noStrike" dirty="0">
              <a:solidFill>
                <a:schemeClr val="bg1"/>
              </a:solidFill>
              <a:effectLst/>
            </a:endParaRPr>
          </a:p>
          <a:p>
            <a:endParaRPr lang="en-US" i="1" dirty="0">
              <a:solidFill>
                <a:schemeClr val="bg1"/>
              </a:solidFill>
            </a:endParaRPr>
          </a:p>
          <a:p>
            <a:pPr marL="342900" indent="-342900">
              <a:buAutoNum type="arabicPeriod"/>
            </a:pPr>
            <a:r>
              <a:rPr lang="en-US" dirty="0">
                <a:solidFill>
                  <a:schemeClr val="bg1"/>
                </a:solidFill>
              </a:rPr>
              <a:t>Elder Bruce R. McConkie </a:t>
            </a:r>
            <a:r>
              <a:rPr lang="en-US" i="1" dirty="0">
                <a:solidFill>
                  <a:schemeClr val="bg1"/>
                </a:solidFill>
              </a:rPr>
              <a:t>Doctrinal New Testament Commentary </a:t>
            </a:r>
            <a:r>
              <a:rPr lang="en-US" dirty="0">
                <a:solidFill>
                  <a:schemeClr val="bg1"/>
                </a:solidFill>
              </a:rPr>
              <a:t>p. 1:578-579, 589-590 and </a:t>
            </a:r>
            <a:r>
              <a:rPr lang="en-US" i="1" dirty="0">
                <a:solidFill>
                  <a:schemeClr val="bg1"/>
                </a:solidFill>
              </a:rPr>
              <a:t>The Millennial Messiah: The Second Coming of the Son of Man</a:t>
            </a:r>
            <a:r>
              <a:rPr lang="en-US" dirty="0">
                <a:solidFill>
                  <a:schemeClr val="bg1"/>
                </a:solidFill>
              </a:rPr>
              <a:t>, 354</a:t>
            </a:r>
          </a:p>
          <a:p>
            <a:pPr marL="342900" indent="-342900">
              <a:buAutoNum type="arabicPeriod"/>
            </a:pPr>
            <a:r>
              <a:rPr lang="en-US" dirty="0">
                <a:solidFill>
                  <a:schemeClr val="bg1"/>
                </a:solidFill>
              </a:rPr>
              <a:t>New Testament Student Institute Manual Chapter 7</a:t>
            </a:r>
          </a:p>
          <a:p>
            <a:pPr marL="342900" indent="-342900">
              <a:buAutoNum type="arabicPeriod"/>
            </a:pPr>
            <a:r>
              <a:rPr lang="en-US" dirty="0">
                <a:solidFill>
                  <a:schemeClr val="bg1"/>
                </a:solidFill>
              </a:rPr>
              <a:t>Hugh B. Brown  (</a:t>
            </a:r>
            <a:r>
              <a:rPr lang="en-US" i="1" dirty="0">
                <a:solidFill>
                  <a:schemeClr val="bg1"/>
                </a:solidFill>
              </a:rPr>
              <a:t>The Eternal Quest </a:t>
            </a:r>
            <a:r>
              <a:rPr lang="en-US" dirty="0">
                <a:solidFill>
                  <a:schemeClr val="bg1"/>
                </a:solidFill>
              </a:rPr>
              <a:t>[Salt Lake City: </a:t>
            </a:r>
            <a:r>
              <a:rPr lang="en-US" dirty="0" err="1">
                <a:solidFill>
                  <a:schemeClr val="bg1"/>
                </a:solidFill>
              </a:rPr>
              <a:t>Bookcraft</a:t>
            </a:r>
            <a:r>
              <a:rPr lang="en-US" dirty="0">
                <a:solidFill>
                  <a:schemeClr val="bg1"/>
                </a:solidFill>
              </a:rPr>
              <a:t>, 1956], 392.)</a:t>
            </a:r>
          </a:p>
          <a:p>
            <a:pPr marL="342900" indent="-342900">
              <a:buAutoNum type="arabicPeriod" startAt="4"/>
            </a:pPr>
            <a:r>
              <a:rPr lang="en-US" dirty="0">
                <a:solidFill>
                  <a:schemeClr val="bg1"/>
                </a:solidFill>
              </a:rPr>
              <a:t>“The Leaves Are Commencing to Show on the Fig Tree” Bernard P. </a:t>
            </a:r>
            <a:r>
              <a:rPr lang="en-US" dirty="0" err="1">
                <a:solidFill>
                  <a:schemeClr val="bg1"/>
                </a:solidFill>
              </a:rPr>
              <a:t>Brockbank</a:t>
            </a:r>
            <a:r>
              <a:rPr lang="en-US" dirty="0">
                <a:solidFill>
                  <a:schemeClr val="bg1"/>
                </a:solidFill>
              </a:rPr>
              <a:t>  April 1976 Gen. Conf.</a:t>
            </a:r>
          </a:p>
          <a:p>
            <a:pPr marL="342900" indent="-342900">
              <a:buAutoNum type="arabicPeriod" startAt="4"/>
            </a:pPr>
            <a:r>
              <a:rPr lang="en-US" dirty="0">
                <a:solidFill>
                  <a:schemeClr val="bg1"/>
                </a:solidFill>
              </a:rPr>
              <a:t>” Elder James E. Talmage (</a:t>
            </a:r>
            <a:r>
              <a:rPr lang="en-US" i="1" dirty="0">
                <a:solidFill>
                  <a:schemeClr val="bg1"/>
                </a:solidFill>
              </a:rPr>
              <a:t>Jesus the Christ,</a:t>
            </a:r>
            <a:r>
              <a:rPr lang="en-US" dirty="0">
                <a:solidFill>
                  <a:schemeClr val="bg1"/>
                </a:solidFill>
              </a:rPr>
              <a:t> 3d ed. [1916], 526).</a:t>
            </a:r>
          </a:p>
          <a:p>
            <a:pPr marL="342900" indent="-342900">
              <a:buAutoNum type="arabicPeriod" startAt="4"/>
            </a:pPr>
            <a:r>
              <a:rPr lang="en-US" dirty="0">
                <a:solidFill>
                  <a:schemeClr val="bg1"/>
                </a:solidFill>
              </a:rPr>
              <a:t>Spencer W. Kimball </a:t>
            </a:r>
            <a:r>
              <a:rPr lang="en-US" i="1" dirty="0">
                <a:solidFill>
                  <a:schemeClr val="bg1"/>
                </a:solidFill>
              </a:rPr>
              <a:t>President Kimball Speaks Out</a:t>
            </a:r>
            <a:r>
              <a:rPr lang="en-US" dirty="0">
                <a:solidFill>
                  <a:schemeClr val="bg1"/>
                </a:solidFill>
              </a:rPr>
              <a:t>, 44.)</a:t>
            </a:r>
          </a:p>
          <a:p>
            <a:pPr marL="342900" indent="-342900">
              <a:buAutoNum type="arabicPeriod" startAt="4"/>
            </a:pPr>
            <a:r>
              <a:rPr lang="en-US" dirty="0">
                <a:solidFill>
                  <a:schemeClr val="bg1"/>
                </a:solidFill>
              </a:rPr>
              <a:t>President James E. Faust (Ps. 147:3.)” (“Spiritual Healing,”</a:t>
            </a:r>
            <a:r>
              <a:rPr lang="en-US" i="1" dirty="0">
                <a:solidFill>
                  <a:schemeClr val="bg1"/>
                </a:solidFill>
              </a:rPr>
              <a:t> Ensign,</a:t>
            </a:r>
            <a:r>
              <a:rPr lang="en-US" dirty="0">
                <a:solidFill>
                  <a:schemeClr val="bg1"/>
                </a:solidFill>
              </a:rPr>
              <a:t> May 1992, 7).</a:t>
            </a:r>
          </a:p>
          <a:p>
            <a:pPr marL="342900" indent="-342900">
              <a:buAutoNum type="arabicPeriod" startAt="4"/>
            </a:pPr>
            <a:r>
              <a:rPr lang="en-US" dirty="0">
                <a:solidFill>
                  <a:schemeClr val="bg1"/>
                </a:solidFill>
              </a:rPr>
              <a:t>John </a:t>
            </a:r>
            <a:r>
              <a:rPr lang="en-US" dirty="0" err="1">
                <a:solidFill>
                  <a:schemeClr val="bg1"/>
                </a:solidFill>
              </a:rPr>
              <a:t>Bytheway</a:t>
            </a:r>
            <a:r>
              <a:rPr lang="en-US" dirty="0">
                <a:solidFill>
                  <a:schemeClr val="bg1"/>
                </a:solidFill>
              </a:rPr>
              <a:t> </a:t>
            </a:r>
            <a:r>
              <a:rPr lang="en-US" i="1" dirty="0">
                <a:solidFill>
                  <a:schemeClr val="bg1"/>
                </a:solidFill>
              </a:rPr>
              <a:t>of Pigs, Pearls, and Prodigals </a:t>
            </a:r>
            <a:r>
              <a:rPr lang="en-US" dirty="0">
                <a:solidFill>
                  <a:schemeClr val="bg1"/>
                </a:solidFill>
              </a:rPr>
              <a:t>p. 67</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5C63F4A1-ABCE-4A9D-B5A6-12DCBAF410C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t>Ritual During King Saul’s Time: </a:t>
            </a:r>
            <a:r>
              <a:rPr lang="en-US" sz="1200" b="1" dirty="0" err="1"/>
              <a:t>Mattew</a:t>
            </a:r>
            <a:r>
              <a:rPr lang="en-US" sz="1200" b="1" dirty="0"/>
              <a:t> 21:2-7</a:t>
            </a:r>
          </a:p>
          <a:p>
            <a:pPr fontAlgn="base"/>
            <a:r>
              <a:rPr lang="en-US" sz="1200" dirty="0"/>
              <a:t>During the time of the monarchy in ancient Israel, following the enthronement of King Saul, the Jews held annual </a:t>
            </a:r>
            <a:r>
              <a:rPr lang="en-US" sz="1200" dirty="0" err="1"/>
              <a:t>reenthronement</a:t>
            </a:r>
            <a:r>
              <a:rPr lang="en-US" sz="1200" dirty="0"/>
              <a:t> rituals that featured a king riding into Jerusalem upon a donkey. The rider approached Jerusalem from east of the city, through the Mount of Olives and the </a:t>
            </a:r>
            <a:r>
              <a:rPr lang="en-US" sz="1200" dirty="0" err="1"/>
              <a:t>Kidron</a:t>
            </a:r>
            <a:r>
              <a:rPr lang="en-US" sz="1200" dirty="0"/>
              <a:t> Valley, and then came to the temple. </a:t>
            </a:r>
          </a:p>
          <a:p>
            <a:pPr fontAlgn="base"/>
            <a:endParaRPr lang="en-US" sz="1200" dirty="0"/>
          </a:p>
          <a:p>
            <a:pPr fontAlgn="base"/>
            <a:r>
              <a:rPr lang="en-US" sz="1200" dirty="0"/>
              <a:t>These rituals looked forward to the time when the Messiah would come to His people in this same way. Thus, at a time when Jerusalem was flooded with Jews, Jesus entered Jerusalem in a manner that demonstrated He was the Messiah, the King of Israel. Riding on a donkey also showed that Jesus came as a peaceful and “lowly” Savior, not as a conqueror upon a warhorse. New Testament Institute Student Manual Chapter 7</a:t>
            </a:r>
            <a:endParaRPr lang="en-US" sz="1200" b="0" i="0" dirty="0">
              <a:effectLst/>
              <a:latin typeface="Open Sans"/>
            </a:endParaRPr>
          </a:p>
        </p:txBody>
      </p:sp>
      <p:sp>
        <p:nvSpPr>
          <p:cNvPr id="3" name="Rectangle 2"/>
          <p:cNvSpPr/>
          <p:nvPr/>
        </p:nvSpPr>
        <p:spPr>
          <a:xfrm>
            <a:off x="0" y="2123020"/>
            <a:ext cx="6096000" cy="1938992"/>
          </a:xfrm>
          <a:prstGeom prst="rect">
            <a:avLst/>
          </a:prstGeom>
          <a:ln>
            <a:solidFill>
              <a:schemeClr val="tx1"/>
            </a:solidFill>
          </a:ln>
        </p:spPr>
        <p:txBody>
          <a:bodyPr>
            <a:spAutoFit/>
          </a:bodyPr>
          <a:lstStyle/>
          <a:p>
            <a:pPr fontAlgn="base"/>
            <a:r>
              <a:rPr lang="en-US" sz="1200" i="1" dirty="0"/>
              <a:t> </a:t>
            </a:r>
            <a:r>
              <a:rPr lang="en-US" sz="1200" b="1" i="1" dirty="0"/>
              <a:t>Hosanna  Matthew 21:9</a:t>
            </a:r>
          </a:p>
          <a:p>
            <a:pPr fontAlgn="base"/>
            <a:r>
              <a:rPr lang="en-US" sz="1200" i="1" dirty="0"/>
              <a:t>Save now.</a:t>
            </a:r>
            <a:r>
              <a:rPr lang="en-US" sz="1200" dirty="0"/>
              <a:t> The word is taken from Ps. 118:25, one of the Psalms of the </a:t>
            </a:r>
            <a:r>
              <a:rPr lang="en-US" sz="1200" dirty="0" err="1"/>
              <a:t>Hallel</a:t>
            </a:r>
            <a:r>
              <a:rPr lang="en-US" sz="1200" dirty="0"/>
              <a:t>. The chanting of this psalm was connected at the Feast of Tabernacles with the waving of palm branches; hence the use of the word by the multitudes at our Lord’s triumphal entry into Jerusalem (Matt. 21:9, 15; Mark 11:9–10; John 12:13). Bible Dictionary</a:t>
            </a:r>
          </a:p>
          <a:p>
            <a:pPr fontAlgn="base"/>
            <a:endParaRPr lang="en-US" sz="1200" dirty="0"/>
          </a:p>
          <a:p>
            <a:pPr fontAlgn="base"/>
            <a:r>
              <a:rPr lang="en-US" sz="1200" i="1" dirty="0"/>
              <a:t>Hosanna</a:t>
            </a:r>
            <a:r>
              <a:rPr lang="en-US" sz="1200" dirty="0"/>
              <a:t> is a Hebrew word that “means ‘please save us’ and is used in praise and supplication. … At the Lord’s triumphal entry into Jerusalem, the multitudes cried ‘Hosanna’ and spread palm branches for Jesus to ride upon, thus demonstrating their understanding that Jesus was the same Lord who had delivered Israel anciently</a:t>
            </a:r>
          </a:p>
        </p:txBody>
      </p:sp>
      <p:sp>
        <p:nvSpPr>
          <p:cNvPr id="4" name="Rectangle 3"/>
          <p:cNvSpPr/>
          <p:nvPr/>
        </p:nvSpPr>
        <p:spPr>
          <a:xfrm>
            <a:off x="0" y="4045854"/>
            <a:ext cx="6096000" cy="2492990"/>
          </a:xfrm>
          <a:prstGeom prst="rect">
            <a:avLst/>
          </a:prstGeom>
          <a:ln>
            <a:solidFill>
              <a:schemeClr val="tx1"/>
            </a:solidFill>
          </a:ln>
        </p:spPr>
        <p:txBody>
          <a:bodyPr>
            <a:spAutoFit/>
          </a:bodyPr>
          <a:lstStyle/>
          <a:p>
            <a:pPr fontAlgn="base"/>
            <a:r>
              <a:rPr lang="en-US" sz="1200" b="1" dirty="0"/>
              <a:t>Lurking Pharisees:  Luke 19:40</a:t>
            </a:r>
          </a:p>
          <a:p>
            <a:pPr fontAlgn="base"/>
            <a:r>
              <a:rPr lang="en-US" sz="1200" dirty="0"/>
              <a:t>"Agents of the scribes and Pharisees who were lurking in the crowd were disturbed and scandalized as the jubilant multitude shouted in harmony: 'Blessed be the King that cometh in the name of the Lord,. . .glory in the highest.' (Luke 19:38.) To their learned ears and suspicious hearts such words of adulation to an impostor were bordering on blasphemy, and they admonished Jesus to rebuke his disciples, but instead he justified their enthusiasm by saying: 'I tell you that, if these should hold their peace, the stones would immediately cry out.' (Luke 19:40.) This was an assertion of his right to be called the Christ. All who read the story must be moved by the matchless, majestic courage of the man. He could have turned back to the home of Lazarus and Mary and Martha, his usual abiding place in Bethany. But he voluntarily chose to do his Father's will to bring to pass the immortality and eternal life of man...And so began the most eventful week in history.“ Hugh B. Brown  (</a:t>
            </a:r>
            <a:r>
              <a:rPr lang="en-US" sz="1200" i="1" dirty="0"/>
              <a:t>The Eternal Quest </a:t>
            </a:r>
            <a:r>
              <a:rPr lang="en-US" sz="1200" dirty="0"/>
              <a:t>[Salt Lake City: </a:t>
            </a:r>
            <a:r>
              <a:rPr lang="en-US" sz="1200" dirty="0" err="1"/>
              <a:t>Bookcraft</a:t>
            </a:r>
            <a:r>
              <a:rPr lang="en-US" sz="1200" dirty="0"/>
              <a:t>, 1956], 392.)</a:t>
            </a:r>
          </a:p>
        </p:txBody>
      </p:sp>
      <p:sp>
        <p:nvSpPr>
          <p:cNvPr id="5" name="Rectangle 4"/>
          <p:cNvSpPr/>
          <p:nvPr/>
        </p:nvSpPr>
        <p:spPr>
          <a:xfrm>
            <a:off x="6096000" y="2302934"/>
            <a:ext cx="6096000" cy="3600986"/>
          </a:xfrm>
          <a:prstGeom prst="rect">
            <a:avLst/>
          </a:prstGeom>
          <a:ln>
            <a:solidFill>
              <a:schemeClr val="tx1"/>
            </a:solidFill>
          </a:ln>
        </p:spPr>
        <p:txBody>
          <a:bodyPr>
            <a:spAutoFit/>
          </a:bodyPr>
          <a:lstStyle/>
          <a:p>
            <a:pPr fontAlgn="base"/>
            <a:r>
              <a:rPr lang="en-US" sz="1200" b="1" dirty="0"/>
              <a:t>Barren Fig Tree   Matthew 21:18-19</a:t>
            </a:r>
          </a:p>
          <a:p>
            <a:pPr fontAlgn="base"/>
            <a:r>
              <a:rPr lang="en-US" sz="1200" dirty="0"/>
              <a:t>"Why did Jesus curse the fruitless fig tree? Unique among our Lord's miracles, this manifestation of divine power teaches a number of great truths:</a:t>
            </a:r>
          </a:p>
          <a:p>
            <a:pPr fontAlgn="base"/>
            <a:r>
              <a:rPr lang="en-US" sz="1200" dirty="0"/>
              <a:t>"(1) By exercising his power over nature, Jesus was testifying in language written in the earth itself that he was Lord of all. As the Lord Jehovah he had in times past created all things in heaven and on earth; now, though </a:t>
            </a:r>
            <a:r>
              <a:rPr lang="en-US" sz="1200" dirty="0" err="1"/>
              <a:t>tabernacled</a:t>
            </a:r>
            <a:r>
              <a:rPr lang="en-US" sz="1200" dirty="0"/>
              <a:t> in mortal clay, he possessed the same eternal powers over life, death, and the forces of nature. By using these powers-as he had before done in calming the tempest, multiplying loaves and fishes, walking on the water, healing multitudes, and raising the dead-he was leaving a visible and tangible witness of his own divine </a:t>
            </a:r>
            <a:r>
              <a:rPr lang="en-US" sz="1200" dirty="0" err="1"/>
              <a:t>Sonship</a:t>
            </a:r>
            <a:r>
              <a:rPr lang="en-US" sz="1200" dirty="0"/>
              <a:t>.</a:t>
            </a:r>
          </a:p>
          <a:p>
            <a:pPr fontAlgn="base"/>
            <a:r>
              <a:rPr lang="en-US" sz="1200" dirty="0"/>
              <a:t>"(2) Though Jesus had come to bless and save, yet he had the power to smite, destroy, and curse. 'It must needs be, that there is an opposition in all things' ("#2 ne. 2:112 Ne. 2:11); if blessings are born of righteousness, their opposite, curses, must come from wickedness. True gospel ministers seek always to bless, yet curses attend rejection of their message. 'Whomsoever you bless I will bless, and whomsoever you curse I will curse, </a:t>
            </a:r>
            <a:r>
              <a:rPr lang="en-US" sz="1200" dirty="0" err="1"/>
              <a:t>saith</a:t>
            </a:r>
            <a:r>
              <a:rPr lang="en-US" sz="1200" dirty="0"/>
              <a:t> the Lord.' ("D&amp;C 132:47D. &amp; C. 132:47.) It is fitting that Jesus should leave a manifestation of his power to curse, and the fact that he chose, not a person, but a tree, is an evident act of mercy.</a:t>
            </a:r>
          </a:p>
          <a:p>
            <a:pPr fontAlgn="base"/>
            <a:r>
              <a:rPr lang="en-US" sz="1200" dirty="0"/>
              <a:t>"(3) Withering and dying at Jesus' command, the fruitless fig tree stands as a type and a shadow of what shall befall hypocrites..."  Bruce R. McConkie </a:t>
            </a:r>
            <a:r>
              <a:rPr lang="en-US" sz="1200" i="1" dirty="0"/>
              <a:t>(Doctrinal New Testament Commentary</a:t>
            </a:r>
            <a:r>
              <a:rPr lang="en-US" sz="1200" dirty="0"/>
              <a:t>, 1: 582.)</a:t>
            </a:r>
          </a:p>
        </p:txBody>
      </p:sp>
      <p:sp>
        <p:nvSpPr>
          <p:cNvPr id="6" name="Rectangle 5"/>
          <p:cNvSpPr/>
          <p:nvPr/>
        </p:nvSpPr>
        <p:spPr>
          <a:xfrm>
            <a:off x="6096000" y="0"/>
            <a:ext cx="6096000" cy="2308324"/>
          </a:xfrm>
          <a:prstGeom prst="rect">
            <a:avLst/>
          </a:prstGeom>
          <a:ln>
            <a:solidFill>
              <a:schemeClr val="tx1"/>
            </a:solidFill>
          </a:ln>
        </p:spPr>
        <p:txBody>
          <a:bodyPr>
            <a:spAutoFit/>
          </a:bodyPr>
          <a:lstStyle/>
          <a:p>
            <a:pPr fontAlgn="base"/>
            <a:r>
              <a:rPr lang="en-US" sz="1200" b="1" dirty="0"/>
              <a:t>Reaction to cleansing the temple Matthew 21:15</a:t>
            </a:r>
          </a:p>
          <a:p>
            <a:pPr fontAlgn="base"/>
            <a:r>
              <a:rPr lang="en-US" sz="1200" dirty="0"/>
              <a:t>"The chief priests were the guardians of the temple and, in fact, guardians (as they supposed) of the whole structure of Jewish religion. They glutted themselves on the profits from temple business, and so the temple was not just the source of their favored social position (which they coveted so jealously) but also the source of their incomes-more, their fortunes. . . . </a:t>
            </a:r>
          </a:p>
          <a:p>
            <a:pPr fontAlgn="base"/>
            <a:endParaRPr lang="en-US" sz="1200" dirty="0"/>
          </a:p>
          <a:p>
            <a:pPr fontAlgn="base"/>
            <a:r>
              <a:rPr lang="en-US" sz="1200" dirty="0"/>
              <a:t>The anger of the chief priests and scribes was raging against Him; but it was impotent. They had decreed His death, and had made repeated efforts to take him, and there he sat within the very area over which they claimed supreme jurisdiction, and they were afraid to touch Him because of the common people, whom they professed to despise yet heartily feared-'for all the people were very attentive to hear him.' (JTC, pp. 528-29.)" (Daniel H. Ludlow, </a:t>
            </a:r>
            <a:r>
              <a:rPr lang="en-US" sz="1200" i="1" dirty="0"/>
              <a:t>A Companion to Your Study of the Doctrine and Covenants</a:t>
            </a:r>
            <a:r>
              <a:rPr lang="en-US" sz="1200" dirty="0"/>
              <a:t>, 2: 147 - 148.)</a:t>
            </a:r>
          </a:p>
        </p:txBody>
      </p:sp>
    </p:spTree>
    <p:extLst>
      <p:ext uri="{BB962C8B-B14F-4D97-AF65-F5344CB8AC3E}">
        <p14:creationId xmlns:p14="http://schemas.microsoft.com/office/powerpoint/2010/main" val="201278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t>Matthew 21:7-11  Social Media </a:t>
            </a:r>
          </a:p>
          <a:p>
            <a:pPr fontAlgn="base"/>
            <a:r>
              <a:rPr lang="en-US" sz="1200" dirty="0"/>
              <a:t>The following instruction can help students further understand the truth that </a:t>
            </a:r>
            <a:r>
              <a:rPr lang="en-US" sz="1200" b="1" dirty="0"/>
              <a:t>as we publicly acknowledge and speak about Jesus Christ, we can help others develop a desire to know more about Him.</a:t>
            </a:r>
            <a:endParaRPr lang="en-US" sz="1200" dirty="0"/>
          </a:p>
          <a:p>
            <a:pPr fontAlgn="base"/>
            <a:r>
              <a:rPr lang="en-US" sz="1200" dirty="0"/>
              <a:t>“Social media channels are global tools that can personally and positively impact large numbers of individuals and families. And I believe the time has come for us as disciples of Christ to use these inspired tools appropriately and more effectively to testify of God the Eternal Father, His plan of happiness for His children, and His Son, Jesus Christ, as the Savior of the world; to proclaim the reality of the Restoration of the gospel in the latter days; and to accomplish the Lord’s work”  Elder David A. </a:t>
            </a:r>
            <a:r>
              <a:rPr lang="en-US" sz="1200" dirty="0" err="1"/>
              <a:t>Bednar</a:t>
            </a:r>
            <a:r>
              <a:rPr lang="en-US" sz="1200" dirty="0"/>
              <a:t> (“To Sweep the Earth as with a Flood” [address given at BYU Campus Education Week, Aug. 19, 2014], LDS.org).</a:t>
            </a:r>
          </a:p>
        </p:txBody>
      </p:sp>
      <p:sp>
        <p:nvSpPr>
          <p:cNvPr id="3" name="Rectangle 2"/>
          <p:cNvSpPr/>
          <p:nvPr/>
        </p:nvSpPr>
        <p:spPr>
          <a:xfrm>
            <a:off x="0" y="2125072"/>
            <a:ext cx="6096000" cy="1938992"/>
          </a:xfrm>
          <a:prstGeom prst="rect">
            <a:avLst/>
          </a:prstGeom>
          <a:ln>
            <a:solidFill>
              <a:schemeClr val="tx1"/>
            </a:solidFill>
          </a:ln>
        </p:spPr>
        <p:txBody>
          <a:bodyPr>
            <a:spAutoFit/>
          </a:bodyPr>
          <a:lstStyle/>
          <a:p>
            <a:pPr fontAlgn="base"/>
            <a:r>
              <a:rPr lang="en-US" sz="1200" i="1" dirty="0"/>
              <a:t> </a:t>
            </a:r>
            <a:r>
              <a:rPr lang="en-US" sz="1200" b="1" i="1" dirty="0"/>
              <a:t>Parable of the King’s Sons Wedding or Royal Wedding Feast Matthew 22:1-14</a:t>
            </a:r>
          </a:p>
          <a:p>
            <a:pPr fontAlgn="base"/>
            <a:r>
              <a:rPr lang="en-US" sz="1200" dirty="0"/>
              <a:t>Joseph Smith: …we find the kingdom of heaven likened unto a king who made a marriage for his son. That this son was the Messiah will not be disputed, since it was the kingdom of heaven that was represented…and that the Saints, or those who are found faithful to the Lord, are the individuals who will be found worthy to inherit a seat at the marriage supper, is evident from the sayings of John in the Revelation where he represents the sound which he heard in heaven to be like a great multitude, or like the voice of mighty </a:t>
            </a:r>
            <a:r>
              <a:rPr lang="en-US" sz="1200" dirty="0" err="1"/>
              <a:t>thunderings</a:t>
            </a:r>
            <a:r>
              <a:rPr lang="en-US" sz="1200" dirty="0"/>
              <a:t>, saying, the Lord God Omnipotent </a:t>
            </a:r>
            <a:r>
              <a:rPr lang="en-US" sz="1200" dirty="0" err="1"/>
              <a:t>reigneth</a:t>
            </a:r>
            <a:r>
              <a:rPr lang="en-US" sz="1200" dirty="0"/>
              <a:t>. …for the marriage of the Lamb is come, and His wife hath made herself ready. And to her was granted that she should be arrayed in fine line, clean and white: For the fine linen is the righteousness of Saints (Rev. 9:7-9) </a:t>
            </a:r>
            <a:r>
              <a:rPr lang="en-US" sz="1200" i="1" dirty="0"/>
              <a:t>Teachings, 63</a:t>
            </a:r>
            <a:endParaRPr lang="en-US" sz="1200" dirty="0"/>
          </a:p>
        </p:txBody>
      </p:sp>
      <p:sp>
        <p:nvSpPr>
          <p:cNvPr id="5" name="Rectangle 4"/>
          <p:cNvSpPr/>
          <p:nvPr/>
        </p:nvSpPr>
        <p:spPr>
          <a:xfrm>
            <a:off x="0" y="5277043"/>
            <a:ext cx="6096000" cy="1446550"/>
          </a:xfrm>
          <a:prstGeom prst="rect">
            <a:avLst/>
          </a:prstGeom>
          <a:ln>
            <a:solidFill>
              <a:schemeClr val="tx1"/>
            </a:solidFill>
          </a:ln>
        </p:spPr>
        <p:txBody>
          <a:bodyPr>
            <a:spAutoFit/>
          </a:bodyPr>
          <a:lstStyle/>
          <a:p>
            <a:pPr fontAlgn="base"/>
            <a:r>
              <a:rPr lang="en-US" sz="1100" b="1" dirty="0"/>
              <a:t>Outer Darkness Matthew 22: 1-14</a:t>
            </a:r>
          </a:p>
          <a:p>
            <a:pPr fontAlgn="base"/>
            <a:r>
              <a:rPr lang="en-US" sz="1100" dirty="0"/>
              <a:t>“Ancient banquets were usually held at night in rooms which were brilliantly lighted, and anyone who was excluded from the feast was said to be cast out of the lighted room into “the outer darkness” of the night. …This expression “outer darkness” takes on new meaning, when it is realized what a dread the Oriental has for the darkness of the night. In the East, a lamp is usually kept burning all night. To sleep in the dark as the Westerner usually does, would be a terrible experience to the Oriental. Because of this fear of darkness, the Savior could have chosen no more appropriate words than “outer darkness” to represent the future punishment of the unrighteous.” Fred H. Wight </a:t>
            </a:r>
            <a:r>
              <a:rPr lang="en-US" sz="1100" i="1" dirty="0"/>
              <a:t>Manners and Customs, </a:t>
            </a:r>
            <a:r>
              <a:rPr lang="en-US" sz="1100" dirty="0"/>
              <a:t>62-63</a:t>
            </a:r>
          </a:p>
        </p:txBody>
      </p:sp>
      <p:sp>
        <p:nvSpPr>
          <p:cNvPr id="6" name="Rectangle 5"/>
          <p:cNvSpPr/>
          <p:nvPr/>
        </p:nvSpPr>
        <p:spPr>
          <a:xfrm>
            <a:off x="0" y="4073236"/>
            <a:ext cx="6096000" cy="1200329"/>
          </a:xfrm>
          <a:prstGeom prst="rect">
            <a:avLst/>
          </a:prstGeom>
          <a:ln>
            <a:solidFill>
              <a:schemeClr val="tx1"/>
            </a:solidFill>
          </a:ln>
        </p:spPr>
        <p:txBody>
          <a:bodyPr>
            <a:spAutoFit/>
          </a:bodyPr>
          <a:lstStyle/>
          <a:p>
            <a:pPr fontAlgn="base"/>
            <a:r>
              <a:rPr lang="en-US" sz="1200" b="1" dirty="0"/>
              <a:t>Rejecting the Gospel Matthew 22:5</a:t>
            </a:r>
          </a:p>
          <a:p>
            <a:pPr fontAlgn="base"/>
            <a:r>
              <a:rPr lang="en-US" sz="1200" dirty="0"/>
              <a:t>“All who reject the gospel are not damned to the same degree. Those who simply turn to their farms and merchandise, thereby putting temporal things ahead of spiritual, are denied the filling satisfaction of the feast, while those who persecute and murder the King’s servants are by him condemned to an awful destruction.” Bruce R. McConkie </a:t>
            </a:r>
            <a:r>
              <a:rPr lang="en-US" sz="1200" i="1" dirty="0"/>
              <a:t>Doctrinal New Testament Commentary </a:t>
            </a:r>
            <a:r>
              <a:rPr lang="en-US" sz="1200" dirty="0"/>
              <a:t> 1:598</a:t>
            </a:r>
          </a:p>
        </p:txBody>
      </p:sp>
      <p:sp>
        <p:nvSpPr>
          <p:cNvPr id="7" name="Rectangle 6"/>
          <p:cNvSpPr/>
          <p:nvPr/>
        </p:nvSpPr>
        <p:spPr>
          <a:xfrm>
            <a:off x="6096000" y="0"/>
            <a:ext cx="6096000" cy="1015663"/>
          </a:xfrm>
          <a:prstGeom prst="rect">
            <a:avLst/>
          </a:prstGeom>
          <a:ln>
            <a:solidFill>
              <a:schemeClr val="tx1"/>
            </a:solidFill>
          </a:ln>
        </p:spPr>
        <p:txBody>
          <a:bodyPr>
            <a:spAutoFit/>
          </a:bodyPr>
          <a:lstStyle/>
          <a:p>
            <a:pPr fontAlgn="base"/>
            <a:r>
              <a:rPr lang="en-US" sz="1200" b="1" dirty="0"/>
              <a:t>Providing a Garment Matthew 22:11-12</a:t>
            </a:r>
          </a:p>
          <a:p>
            <a:pPr fontAlgn="base"/>
            <a:r>
              <a:rPr lang="en-US" sz="1200" dirty="0"/>
              <a:t>Weren’t the wedding guests pulled in from off the streets? The custom for a wealthy host was to provide the appropriate wedding garments for his guests. The man who ‘had not on a wedding garment” did not lack for one but willfully refused to put it on.” Jay A. and Donald W. Parry </a:t>
            </a:r>
            <a:r>
              <a:rPr lang="en-US" sz="1200" i="1" dirty="0"/>
              <a:t>(Understanding the Parables) </a:t>
            </a:r>
            <a:r>
              <a:rPr lang="en-US" sz="1200" dirty="0"/>
              <a:t>228-229</a:t>
            </a:r>
          </a:p>
        </p:txBody>
      </p:sp>
      <p:sp>
        <p:nvSpPr>
          <p:cNvPr id="8" name="Rectangle 7"/>
          <p:cNvSpPr/>
          <p:nvPr/>
        </p:nvSpPr>
        <p:spPr>
          <a:xfrm>
            <a:off x="6096000" y="1013012"/>
            <a:ext cx="6096000" cy="1015663"/>
          </a:xfrm>
          <a:prstGeom prst="rect">
            <a:avLst/>
          </a:prstGeom>
          <a:ln>
            <a:solidFill>
              <a:schemeClr val="tx1"/>
            </a:solidFill>
          </a:ln>
        </p:spPr>
        <p:txBody>
          <a:bodyPr>
            <a:spAutoFit/>
          </a:bodyPr>
          <a:lstStyle/>
          <a:p>
            <a:pPr fontAlgn="base"/>
            <a:r>
              <a:rPr lang="en-US" sz="1200" b="1" dirty="0"/>
              <a:t>Temple Clothing—Clothing of Covenants:</a:t>
            </a:r>
          </a:p>
          <a:p>
            <a:pPr fontAlgn="base"/>
            <a:r>
              <a:rPr lang="en-US" sz="1200" dirty="0"/>
              <a:t>Today, the clothing worn in the temple symbolizes clothing ourselves in covenants, righteousness, and purity in preparation for entering into God’s presence. We cannot participate in the great “marriage supper” of the Son of God unless we have accepted and put on the protective clothing of His Atonement (see Revelation 19:8–9)</a:t>
            </a:r>
          </a:p>
        </p:txBody>
      </p:sp>
      <p:sp>
        <p:nvSpPr>
          <p:cNvPr id="9" name="Rectangle 8"/>
          <p:cNvSpPr/>
          <p:nvPr/>
        </p:nvSpPr>
        <p:spPr>
          <a:xfrm>
            <a:off x="6096000" y="2033195"/>
            <a:ext cx="6096000" cy="2308324"/>
          </a:xfrm>
          <a:prstGeom prst="rect">
            <a:avLst/>
          </a:prstGeom>
          <a:ln>
            <a:solidFill>
              <a:schemeClr val="tx1"/>
            </a:solidFill>
          </a:ln>
        </p:spPr>
        <p:txBody>
          <a:bodyPr>
            <a:spAutoFit/>
          </a:bodyPr>
          <a:lstStyle/>
          <a:p>
            <a:pPr fontAlgn="base"/>
            <a:r>
              <a:rPr lang="en-US" sz="1200" b="1" dirty="0"/>
              <a:t>Parable of the Marriage of the King’s Son:  Matthew 22:1-14</a:t>
            </a:r>
          </a:p>
          <a:p>
            <a:pPr fontAlgn="base"/>
            <a:r>
              <a:rPr lang="en-US" sz="1200" dirty="0"/>
              <a:t>"In this Parable of the Marriage of the King's Son, sometimes called the Parable of the Royal Marriage Feast, Jesus teaches these truths: (1) His own divine </a:t>
            </a:r>
            <a:r>
              <a:rPr lang="en-US" sz="1200" dirty="0" err="1"/>
              <a:t>Sonship</a:t>
            </a:r>
            <a:r>
              <a:rPr lang="en-US" sz="1200" dirty="0"/>
              <a:t>; (2) the impending destruction of Jerusalem; (3) the rejection of the Jewish remnant of the covenant race; (4) the gospel call to the Gentiles; and (5) that those who answer the gospel call will not be chosen for salvation unless they put on (the robes of righteousness.) Compare Luke 14:16-24.</a:t>
            </a:r>
          </a:p>
          <a:p>
            <a:pPr fontAlgn="base"/>
            <a:r>
              <a:rPr lang="en-US" sz="1200" dirty="0"/>
              <a:t>"Deity himself is the king in the parable; Jesus, his offspring and heir, is the king's son; and those first invited to 'the marriage of the Lamb' (D. &amp; C. 58:11) are the chosen and favored hosts of Israel to whom the gospel had been offered in ages past. 'The remnant' who rejected the later invitation with violence and murder were Jewish descendants of ancient Israel; and it was their city, Jerusalem, which was violently destroyed." Elder Bruce R. McConkie (</a:t>
            </a:r>
            <a:r>
              <a:rPr lang="en-US" sz="1200" i="1" dirty="0"/>
              <a:t>Doctrinal New Testament Commentary</a:t>
            </a:r>
            <a:r>
              <a:rPr lang="en-US" sz="1200" dirty="0"/>
              <a:t>, 1: 597.)</a:t>
            </a:r>
          </a:p>
        </p:txBody>
      </p:sp>
    </p:spTree>
    <p:extLst>
      <p:ext uri="{BB962C8B-B14F-4D97-AF65-F5344CB8AC3E}">
        <p14:creationId xmlns:p14="http://schemas.microsoft.com/office/powerpoint/2010/main" val="2012781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3549" y="223736"/>
            <a:ext cx="5963055" cy="369332"/>
          </a:xfrm>
          <a:prstGeom prst="rect">
            <a:avLst/>
          </a:prstGeom>
          <a:noFill/>
        </p:spPr>
        <p:txBody>
          <a:bodyPr wrap="square" rtlCol="0">
            <a:spAutoFit/>
          </a:bodyPr>
          <a:lstStyle/>
          <a:p>
            <a:r>
              <a:rPr lang="en-US" dirty="0"/>
              <a:t>Last Week of Jesus’ Life</a:t>
            </a:r>
          </a:p>
        </p:txBody>
      </p:sp>
      <p:graphicFrame>
        <p:nvGraphicFramePr>
          <p:cNvPr id="4" name="Table 3"/>
          <p:cNvGraphicFramePr>
            <a:graphicFrameLocks noGrp="1"/>
          </p:cNvGraphicFramePr>
          <p:nvPr/>
        </p:nvGraphicFramePr>
        <p:xfrm>
          <a:off x="383821" y="595489"/>
          <a:ext cx="11413067" cy="5191760"/>
        </p:xfrm>
        <a:graphic>
          <a:graphicData uri="http://schemas.openxmlformats.org/drawingml/2006/table">
            <a:tbl>
              <a:tblPr firstRow="1" bandRow="1">
                <a:tableStyleId>{5940675A-B579-460E-94D1-54222C63F5DA}</a:tableStyleId>
              </a:tblPr>
              <a:tblGrid>
                <a:gridCol w="5160691">
                  <a:extLst>
                    <a:ext uri="{9D8B030D-6E8A-4147-A177-3AD203B41FA5}">
                      <a16:colId xmlns:a16="http://schemas.microsoft.com/office/drawing/2014/main" val="20000"/>
                    </a:ext>
                  </a:extLst>
                </a:gridCol>
                <a:gridCol w="1687149">
                  <a:extLst>
                    <a:ext uri="{9D8B030D-6E8A-4147-A177-3AD203B41FA5}">
                      <a16:colId xmlns:a16="http://schemas.microsoft.com/office/drawing/2014/main" val="20001"/>
                    </a:ext>
                  </a:extLst>
                </a:gridCol>
                <a:gridCol w="1587905">
                  <a:extLst>
                    <a:ext uri="{9D8B030D-6E8A-4147-A177-3AD203B41FA5}">
                      <a16:colId xmlns:a16="http://schemas.microsoft.com/office/drawing/2014/main" val="20002"/>
                    </a:ext>
                  </a:extLst>
                </a:gridCol>
                <a:gridCol w="1587905">
                  <a:extLst>
                    <a:ext uri="{9D8B030D-6E8A-4147-A177-3AD203B41FA5}">
                      <a16:colId xmlns:a16="http://schemas.microsoft.com/office/drawing/2014/main" val="20003"/>
                    </a:ext>
                  </a:extLst>
                </a:gridCol>
                <a:gridCol w="1389417">
                  <a:extLst>
                    <a:ext uri="{9D8B030D-6E8A-4147-A177-3AD203B41FA5}">
                      <a16:colId xmlns:a16="http://schemas.microsoft.com/office/drawing/2014/main" val="20004"/>
                    </a:ext>
                  </a:extLst>
                </a:gridCol>
              </a:tblGrid>
              <a:tr h="370840">
                <a:tc>
                  <a:txBody>
                    <a:bodyPr/>
                    <a:lstStyle/>
                    <a:p>
                      <a:pPr algn="ctr"/>
                      <a:r>
                        <a:rPr lang="en-US" sz="1400" b="1" dirty="0"/>
                        <a:t>Event</a:t>
                      </a:r>
                    </a:p>
                  </a:txBody>
                  <a:tcPr/>
                </a:tc>
                <a:tc>
                  <a:txBody>
                    <a:bodyPr/>
                    <a:lstStyle/>
                    <a:p>
                      <a:pPr algn="ctr"/>
                      <a:r>
                        <a:rPr lang="en-US" sz="1400" b="1" dirty="0"/>
                        <a:t>Matthew</a:t>
                      </a:r>
                    </a:p>
                  </a:txBody>
                  <a:tcPr/>
                </a:tc>
                <a:tc>
                  <a:txBody>
                    <a:bodyPr/>
                    <a:lstStyle/>
                    <a:p>
                      <a:pPr algn="ctr"/>
                      <a:r>
                        <a:rPr lang="en-US" sz="1400" b="1" dirty="0"/>
                        <a:t>Mark</a:t>
                      </a:r>
                    </a:p>
                  </a:txBody>
                  <a:tcPr/>
                </a:tc>
                <a:tc>
                  <a:txBody>
                    <a:bodyPr/>
                    <a:lstStyle/>
                    <a:p>
                      <a:pPr algn="ctr"/>
                      <a:r>
                        <a:rPr lang="en-US" sz="1400" b="1" dirty="0"/>
                        <a:t>Luke </a:t>
                      </a:r>
                    </a:p>
                  </a:txBody>
                  <a:tcPr/>
                </a:tc>
                <a:tc>
                  <a:txBody>
                    <a:bodyPr/>
                    <a:lstStyle/>
                    <a:p>
                      <a:pPr algn="ctr"/>
                      <a:r>
                        <a:rPr lang="en-US" sz="1400" b="1" dirty="0"/>
                        <a:t>John</a:t>
                      </a:r>
                    </a:p>
                  </a:txBody>
                  <a:tcPr/>
                </a:tc>
                <a:extLst>
                  <a:ext uri="{0D108BD9-81ED-4DB2-BD59-A6C34878D82A}">
                    <a16:rowId xmlns:a16="http://schemas.microsoft.com/office/drawing/2014/main" val="10000"/>
                  </a:ext>
                </a:extLst>
              </a:tr>
              <a:tr h="370840">
                <a:tc>
                  <a:txBody>
                    <a:bodyPr/>
                    <a:lstStyle/>
                    <a:p>
                      <a:r>
                        <a:rPr lang="en-US" sz="1400" dirty="0"/>
                        <a:t>Triumphal Entry into Jerusalem and Return to Bethany</a:t>
                      </a:r>
                    </a:p>
                  </a:txBody>
                  <a:tcPr/>
                </a:tc>
                <a:tc>
                  <a:txBody>
                    <a:bodyPr/>
                    <a:lstStyle/>
                    <a:p>
                      <a:r>
                        <a:rPr lang="en-US" sz="1400" dirty="0"/>
                        <a:t>21:1-11</a:t>
                      </a:r>
                    </a:p>
                  </a:txBody>
                  <a:tcPr/>
                </a:tc>
                <a:tc>
                  <a:txBody>
                    <a:bodyPr/>
                    <a:lstStyle/>
                    <a:p>
                      <a:r>
                        <a:rPr lang="en-US" sz="1400" dirty="0"/>
                        <a:t>11:1-11</a:t>
                      </a:r>
                    </a:p>
                  </a:txBody>
                  <a:tcPr/>
                </a:tc>
                <a:tc>
                  <a:txBody>
                    <a:bodyPr/>
                    <a:lstStyle/>
                    <a:p>
                      <a:r>
                        <a:rPr lang="en-US" sz="1400" dirty="0"/>
                        <a:t>19:29-44</a:t>
                      </a:r>
                    </a:p>
                  </a:txBody>
                  <a:tcPr/>
                </a:tc>
                <a:tc>
                  <a:txBody>
                    <a:bodyPr/>
                    <a:lstStyle/>
                    <a:p>
                      <a:r>
                        <a:rPr lang="en-US" sz="1400" dirty="0"/>
                        <a:t>12:12-19</a:t>
                      </a:r>
                    </a:p>
                  </a:txBody>
                  <a:tcPr/>
                </a:tc>
                <a:extLst>
                  <a:ext uri="{0D108BD9-81ED-4DB2-BD59-A6C34878D82A}">
                    <a16:rowId xmlns:a16="http://schemas.microsoft.com/office/drawing/2014/main" val="10001"/>
                  </a:ext>
                </a:extLst>
              </a:tr>
              <a:tr h="370840">
                <a:tc>
                  <a:txBody>
                    <a:bodyPr/>
                    <a:lstStyle/>
                    <a:p>
                      <a:r>
                        <a:rPr lang="en-US" sz="1400" dirty="0"/>
                        <a:t>Jesus Curses a Fig Tree</a:t>
                      </a:r>
                    </a:p>
                  </a:txBody>
                  <a:tcPr/>
                </a:tc>
                <a:tc>
                  <a:txBody>
                    <a:bodyPr/>
                    <a:lstStyle/>
                    <a:p>
                      <a:r>
                        <a:rPr lang="en-US" sz="1400" dirty="0"/>
                        <a:t>21:18, 19</a:t>
                      </a:r>
                    </a:p>
                  </a:txBody>
                  <a:tcPr/>
                </a:tc>
                <a:tc>
                  <a:txBody>
                    <a:bodyPr/>
                    <a:lstStyle/>
                    <a:p>
                      <a:r>
                        <a:rPr lang="en-US" sz="1400" dirty="0"/>
                        <a:t>11:12-14</a:t>
                      </a:r>
                    </a:p>
                  </a:txBody>
                  <a:tcPr/>
                </a:tc>
                <a:tc>
                  <a:txBody>
                    <a:bodyPr/>
                    <a:lstStyle/>
                    <a:p>
                      <a:r>
                        <a:rPr lang="en-US" sz="1400" dirty="0"/>
                        <a:t> </a:t>
                      </a:r>
                    </a:p>
                  </a:txBody>
                  <a:tcPr/>
                </a:tc>
                <a:tc>
                  <a:txBody>
                    <a:bodyPr/>
                    <a:lstStyle/>
                    <a:p>
                      <a:r>
                        <a:rPr lang="en-US" sz="1400" dirty="0"/>
                        <a:t> </a:t>
                      </a:r>
                    </a:p>
                  </a:txBody>
                  <a:tcPr/>
                </a:tc>
                <a:extLst>
                  <a:ext uri="{0D108BD9-81ED-4DB2-BD59-A6C34878D82A}">
                    <a16:rowId xmlns:a16="http://schemas.microsoft.com/office/drawing/2014/main" val="10002"/>
                  </a:ext>
                </a:extLst>
              </a:tr>
              <a:tr h="370840">
                <a:tc>
                  <a:txBody>
                    <a:bodyPr/>
                    <a:lstStyle/>
                    <a:p>
                      <a:r>
                        <a:rPr lang="en-US" sz="1400" dirty="0"/>
                        <a:t>Second Cleansing of the Temple</a:t>
                      </a:r>
                    </a:p>
                  </a:txBody>
                  <a:tcPr/>
                </a:tc>
                <a:tc>
                  <a:txBody>
                    <a:bodyPr/>
                    <a:lstStyle/>
                    <a:p>
                      <a:r>
                        <a:rPr lang="en-US" sz="1400" dirty="0"/>
                        <a:t>21:12-16</a:t>
                      </a:r>
                    </a:p>
                  </a:txBody>
                  <a:tcPr/>
                </a:tc>
                <a:tc>
                  <a:txBody>
                    <a:bodyPr/>
                    <a:lstStyle/>
                    <a:p>
                      <a:r>
                        <a:rPr lang="en-US" sz="1400" dirty="0"/>
                        <a:t>11:15-18</a:t>
                      </a:r>
                    </a:p>
                  </a:txBody>
                  <a:tcPr/>
                </a:tc>
                <a:tc>
                  <a:txBody>
                    <a:bodyPr/>
                    <a:lstStyle/>
                    <a:p>
                      <a:r>
                        <a:rPr lang="en-US" sz="1400" dirty="0"/>
                        <a:t>19:45-48</a:t>
                      </a:r>
                    </a:p>
                  </a:txBody>
                  <a:tcPr/>
                </a:tc>
                <a:tc>
                  <a:txBody>
                    <a:bodyPr/>
                    <a:lstStyle/>
                    <a:p>
                      <a:r>
                        <a:rPr lang="en-US" sz="1400" dirty="0"/>
                        <a:t> </a:t>
                      </a:r>
                    </a:p>
                  </a:txBody>
                  <a:tcPr/>
                </a:tc>
                <a:extLst>
                  <a:ext uri="{0D108BD9-81ED-4DB2-BD59-A6C34878D82A}">
                    <a16:rowId xmlns:a16="http://schemas.microsoft.com/office/drawing/2014/main" val="10003"/>
                  </a:ext>
                </a:extLst>
              </a:tr>
              <a:tr h="370840">
                <a:tc>
                  <a:txBody>
                    <a:bodyPr/>
                    <a:lstStyle/>
                    <a:p>
                      <a:r>
                        <a:rPr lang="en-US" sz="1400" dirty="0"/>
                        <a:t>Return to Bethany</a:t>
                      </a:r>
                    </a:p>
                  </a:txBody>
                  <a:tcPr/>
                </a:tc>
                <a:tc>
                  <a:txBody>
                    <a:bodyPr/>
                    <a:lstStyle/>
                    <a:p>
                      <a:r>
                        <a:rPr lang="en-US" sz="1400" dirty="0"/>
                        <a:t>21:17</a:t>
                      </a:r>
                    </a:p>
                  </a:txBody>
                  <a:tcPr/>
                </a:tc>
                <a:tc>
                  <a:txBody>
                    <a:bodyPr/>
                    <a:lstStyle/>
                    <a:p>
                      <a:r>
                        <a:rPr lang="en-US" sz="1400" dirty="0"/>
                        <a:t>11:19</a:t>
                      </a:r>
                    </a:p>
                  </a:txBody>
                  <a:tcPr/>
                </a:tc>
                <a:tc>
                  <a:txBody>
                    <a:bodyPr/>
                    <a:lstStyle/>
                    <a:p>
                      <a:r>
                        <a:rPr lang="en-US" sz="1400" dirty="0"/>
                        <a:t>21:37</a:t>
                      </a:r>
                    </a:p>
                  </a:txBody>
                  <a:tcPr/>
                </a:tc>
                <a:tc>
                  <a:txBody>
                    <a:bodyPr/>
                    <a:lstStyle/>
                    <a:p>
                      <a:r>
                        <a:rPr lang="en-US" sz="1400" dirty="0"/>
                        <a:t> </a:t>
                      </a:r>
                    </a:p>
                  </a:txBody>
                  <a:tcPr/>
                </a:tc>
                <a:extLst>
                  <a:ext uri="{0D108BD9-81ED-4DB2-BD59-A6C34878D82A}">
                    <a16:rowId xmlns:a16="http://schemas.microsoft.com/office/drawing/2014/main" val="10004"/>
                  </a:ext>
                </a:extLst>
              </a:tr>
              <a:tr h="370840">
                <a:tc>
                  <a:txBody>
                    <a:bodyPr/>
                    <a:lstStyle/>
                    <a:p>
                      <a:r>
                        <a:rPr lang="en-US" sz="1400" dirty="0"/>
                        <a:t>Seeing Withered Fig Tree, Faith, Prayer and Forgiveness</a:t>
                      </a:r>
                    </a:p>
                  </a:txBody>
                  <a:tcPr/>
                </a:tc>
                <a:tc>
                  <a:txBody>
                    <a:bodyPr/>
                    <a:lstStyle/>
                    <a:p>
                      <a:r>
                        <a:rPr lang="en-US" sz="1400" dirty="0"/>
                        <a:t>21:20-22</a:t>
                      </a:r>
                    </a:p>
                  </a:txBody>
                  <a:tcPr/>
                </a:tc>
                <a:tc>
                  <a:txBody>
                    <a:bodyPr/>
                    <a:lstStyle/>
                    <a:p>
                      <a:r>
                        <a:rPr lang="en-US" sz="1400" dirty="0"/>
                        <a:t>11:20-26</a:t>
                      </a:r>
                    </a:p>
                  </a:txBody>
                  <a:tcPr/>
                </a:tc>
                <a:tc>
                  <a:txBody>
                    <a:bodyPr/>
                    <a:lstStyle/>
                    <a:p>
                      <a:r>
                        <a:rPr lang="en-US" sz="1400" dirty="0"/>
                        <a:t> </a:t>
                      </a:r>
                    </a:p>
                  </a:txBody>
                  <a:tcPr/>
                </a:tc>
                <a:tc>
                  <a:txBody>
                    <a:bodyPr/>
                    <a:lstStyle/>
                    <a:p>
                      <a:r>
                        <a:rPr lang="en-US" sz="1400" dirty="0"/>
                        <a:t> </a:t>
                      </a:r>
                    </a:p>
                  </a:txBody>
                  <a:tcPr/>
                </a:tc>
                <a:extLst>
                  <a:ext uri="{0D108BD9-81ED-4DB2-BD59-A6C34878D82A}">
                    <a16:rowId xmlns:a16="http://schemas.microsoft.com/office/drawing/2014/main" val="10005"/>
                  </a:ext>
                </a:extLst>
              </a:tr>
              <a:tr h="370840">
                <a:tc>
                  <a:txBody>
                    <a:bodyPr/>
                    <a:lstStyle/>
                    <a:p>
                      <a:r>
                        <a:rPr lang="en-US" sz="1400" dirty="0"/>
                        <a:t>By What Authority?</a:t>
                      </a:r>
                    </a:p>
                  </a:txBody>
                  <a:tcPr/>
                </a:tc>
                <a:tc>
                  <a:txBody>
                    <a:bodyPr/>
                    <a:lstStyle/>
                    <a:p>
                      <a:r>
                        <a:rPr lang="en-US" sz="1400" dirty="0"/>
                        <a:t>21:23-27</a:t>
                      </a:r>
                    </a:p>
                  </a:txBody>
                  <a:tcPr/>
                </a:tc>
                <a:tc>
                  <a:txBody>
                    <a:bodyPr/>
                    <a:lstStyle/>
                    <a:p>
                      <a:r>
                        <a:rPr lang="en-US" sz="1400" dirty="0"/>
                        <a:t>11:27-33</a:t>
                      </a:r>
                    </a:p>
                  </a:txBody>
                  <a:tcPr/>
                </a:tc>
                <a:tc>
                  <a:txBody>
                    <a:bodyPr/>
                    <a:lstStyle/>
                    <a:p>
                      <a:r>
                        <a:rPr lang="en-US" sz="1400" dirty="0"/>
                        <a:t>21:38, 20:1-8</a:t>
                      </a:r>
                    </a:p>
                  </a:txBody>
                  <a:tcPr/>
                </a:tc>
                <a:tc>
                  <a:txBody>
                    <a:bodyPr/>
                    <a:lstStyle/>
                    <a:p>
                      <a:r>
                        <a:rPr lang="en-US" sz="1400" dirty="0"/>
                        <a:t> </a:t>
                      </a:r>
                    </a:p>
                  </a:txBody>
                  <a:tcPr/>
                </a:tc>
                <a:extLst>
                  <a:ext uri="{0D108BD9-81ED-4DB2-BD59-A6C34878D82A}">
                    <a16:rowId xmlns:a16="http://schemas.microsoft.com/office/drawing/2014/main" val="10006"/>
                  </a:ext>
                </a:extLst>
              </a:tr>
              <a:tr h="370840">
                <a:tc>
                  <a:txBody>
                    <a:bodyPr/>
                    <a:lstStyle/>
                    <a:p>
                      <a:r>
                        <a:rPr lang="en-US" sz="1400" dirty="0"/>
                        <a:t>Parable</a:t>
                      </a:r>
                      <a:r>
                        <a:rPr lang="en-US" sz="1400" baseline="0" dirty="0"/>
                        <a:t> of the Two Sons</a:t>
                      </a:r>
                      <a:endParaRPr lang="en-US" sz="1400" dirty="0"/>
                    </a:p>
                  </a:txBody>
                  <a:tcPr/>
                </a:tc>
                <a:tc>
                  <a:txBody>
                    <a:bodyPr/>
                    <a:lstStyle/>
                    <a:p>
                      <a:r>
                        <a:rPr lang="en-US" sz="1400" dirty="0"/>
                        <a:t>21:28-32</a:t>
                      </a:r>
                    </a:p>
                  </a:txBody>
                  <a:tcPr/>
                </a:tc>
                <a:tc>
                  <a:txBody>
                    <a:bodyPr/>
                    <a:lstStyle/>
                    <a:p>
                      <a:r>
                        <a:rPr lang="en-US" sz="1400" dirty="0"/>
                        <a:t> </a:t>
                      </a:r>
                    </a:p>
                  </a:txBody>
                  <a:tcPr/>
                </a:tc>
                <a:tc>
                  <a:txBody>
                    <a:bodyPr/>
                    <a:lstStyle/>
                    <a:p>
                      <a:r>
                        <a:rPr lang="en-US" sz="1400" dirty="0"/>
                        <a:t> </a:t>
                      </a:r>
                    </a:p>
                  </a:txBody>
                  <a:tcPr/>
                </a:tc>
                <a:tc>
                  <a:txBody>
                    <a:bodyPr/>
                    <a:lstStyle/>
                    <a:p>
                      <a:r>
                        <a:rPr lang="en-US" sz="1400" dirty="0"/>
                        <a:t> </a:t>
                      </a:r>
                    </a:p>
                  </a:txBody>
                  <a:tcPr/>
                </a:tc>
                <a:extLst>
                  <a:ext uri="{0D108BD9-81ED-4DB2-BD59-A6C34878D82A}">
                    <a16:rowId xmlns:a16="http://schemas.microsoft.com/office/drawing/2014/main" val="10007"/>
                  </a:ext>
                </a:extLst>
              </a:tr>
              <a:tr h="370840">
                <a:tc>
                  <a:txBody>
                    <a:bodyPr/>
                    <a:lstStyle/>
                    <a:p>
                      <a:r>
                        <a:rPr lang="en-US" sz="1400" dirty="0"/>
                        <a:t>Parable of the Wicked Husbandmen</a:t>
                      </a:r>
                    </a:p>
                  </a:txBody>
                  <a:tcPr/>
                </a:tc>
                <a:tc>
                  <a:txBody>
                    <a:bodyPr/>
                    <a:lstStyle/>
                    <a:p>
                      <a:r>
                        <a:rPr lang="en-US" sz="1400" dirty="0"/>
                        <a:t>21:33-46</a:t>
                      </a:r>
                    </a:p>
                  </a:txBody>
                  <a:tcPr/>
                </a:tc>
                <a:tc>
                  <a:txBody>
                    <a:bodyPr/>
                    <a:lstStyle/>
                    <a:p>
                      <a:r>
                        <a:rPr lang="en-US" sz="1400" dirty="0"/>
                        <a:t>12:1-12</a:t>
                      </a:r>
                    </a:p>
                  </a:txBody>
                  <a:tcPr/>
                </a:tc>
                <a:tc>
                  <a:txBody>
                    <a:bodyPr/>
                    <a:lstStyle/>
                    <a:p>
                      <a:r>
                        <a:rPr lang="en-US" sz="1400" dirty="0"/>
                        <a:t>20:9-19</a:t>
                      </a:r>
                    </a:p>
                  </a:txBody>
                  <a:tcPr/>
                </a:tc>
                <a:tc>
                  <a:txBody>
                    <a:bodyPr/>
                    <a:lstStyle/>
                    <a:p>
                      <a:r>
                        <a:rPr lang="en-US" sz="1400" dirty="0"/>
                        <a:t> </a:t>
                      </a:r>
                    </a:p>
                  </a:txBody>
                  <a:tcPr/>
                </a:tc>
                <a:extLst>
                  <a:ext uri="{0D108BD9-81ED-4DB2-BD59-A6C34878D82A}">
                    <a16:rowId xmlns:a16="http://schemas.microsoft.com/office/drawing/2014/main" val="10008"/>
                  </a:ext>
                </a:extLst>
              </a:tr>
              <a:tr h="370840">
                <a:tc>
                  <a:txBody>
                    <a:bodyPr/>
                    <a:lstStyle/>
                    <a:p>
                      <a:r>
                        <a:rPr lang="en-US" sz="1400" dirty="0"/>
                        <a:t>Parable of the marriage of the King’s Son</a:t>
                      </a:r>
                    </a:p>
                  </a:txBody>
                  <a:tcPr/>
                </a:tc>
                <a:tc>
                  <a:txBody>
                    <a:bodyPr/>
                    <a:lstStyle/>
                    <a:p>
                      <a:r>
                        <a:rPr lang="en-US" sz="1400" dirty="0"/>
                        <a:t>22:1-14</a:t>
                      </a:r>
                    </a:p>
                  </a:txBody>
                  <a:tcPr/>
                </a:tc>
                <a:tc>
                  <a:txBody>
                    <a:bodyPr/>
                    <a:lstStyle/>
                    <a:p>
                      <a:r>
                        <a:rPr lang="en-US" sz="1400" dirty="0"/>
                        <a:t> </a:t>
                      </a:r>
                    </a:p>
                  </a:txBody>
                  <a:tcPr/>
                </a:tc>
                <a:tc>
                  <a:txBody>
                    <a:bodyPr/>
                    <a:lstStyle/>
                    <a:p>
                      <a:r>
                        <a:rPr lang="en-US" sz="1400" dirty="0"/>
                        <a:t> </a:t>
                      </a:r>
                    </a:p>
                  </a:txBody>
                  <a:tcPr/>
                </a:tc>
                <a:tc>
                  <a:txBody>
                    <a:bodyPr/>
                    <a:lstStyle/>
                    <a:p>
                      <a:r>
                        <a:rPr lang="en-US" sz="1400" dirty="0"/>
                        <a:t> </a:t>
                      </a:r>
                    </a:p>
                  </a:txBody>
                  <a:tcPr/>
                </a:tc>
                <a:extLst>
                  <a:ext uri="{0D108BD9-81ED-4DB2-BD59-A6C34878D82A}">
                    <a16:rowId xmlns:a16="http://schemas.microsoft.com/office/drawing/2014/main" val="10009"/>
                  </a:ext>
                </a:extLst>
              </a:tr>
              <a:tr h="370840">
                <a:tc>
                  <a:txBody>
                    <a:bodyPr/>
                    <a:lstStyle/>
                    <a:p>
                      <a:r>
                        <a:rPr lang="en-US" sz="1400" dirty="0"/>
                        <a:t>Question about Paying</a:t>
                      </a:r>
                      <a:r>
                        <a:rPr lang="en-US" sz="1400" baseline="0" dirty="0"/>
                        <a:t> Tribute to Caesar</a:t>
                      </a:r>
                      <a:endParaRPr lang="en-US" sz="1400" dirty="0"/>
                    </a:p>
                  </a:txBody>
                  <a:tcPr/>
                </a:tc>
                <a:tc>
                  <a:txBody>
                    <a:bodyPr/>
                    <a:lstStyle/>
                    <a:p>
                      <a:r>
                        <a:rPr lang="en-US" sz="1400" dirty="0"/>
                        <a:t>22:15-22</a:t>
                      </a:r>
                    </a:p>
                  </a:txBody>
                  <a:tcPr/>
                </a:tc>
                <a:tc>
                  <a:txBody>
                    <a:bodyPr/>
                    <a:lstStyle/>
                    <a:p>
                      <a:r>
                        <a:rPr lang="en-US" sz="1400" dirty="0"/>
                        <a:t>12:13-17</a:t>
                      </a:r>
                    </a:p>
                  </a:txBody>
                  <a:tcPr/>
                </a:tc>
                <a:tc>
                  <a:txBody>
                    <a:bodyPr/>
                    <a:lstStyle/>
                    <a:p>
                      <a:r>
                        <a:rPr lang="en-US" sz="1400" dirty="0"/>
                        <a:t>20:20-26</a:t>
                      </a:r>
                    </a:p>
                  </a:txBody>
                  <a:tcPr/>
                </a:tc>
                <a:tc>
                  <a:txBody>
                    <a:bodyPr/>
                    <a:lstStyle/>
                    <a:p>
                      <a:r>
                        <a:rPr lang="en-US" sz="1400" dirty="0"/>
                        <a:t> </a:t>
                      </a:r>
                    </a:p>
                  </a:txBody>
                  <a:tcPr/>
                </a:tc>
                <a:extLst>
                  <a:ext uri="{0D108BD9-81ED-4DB2-BD59-A6C34878D82A}">
                    <a16:rowId xmlns:a16="http://schemas.microsoft.com/office/drawing/2014/main" val="10010"/>
                  </a:ext>
                </a:extLst>
              </a:tr>
              <a:tr h="370840">
                <a:tc>
                  <a:txBody>
                    <a:bodyPr/>
                    <a:lstStyle/>
                    <a:p>
                      <a:r>
                        <a:rPr lang="en-US" sz="1400" dirty="0"/>
                        <a:t>Marriage and Resurrection</a:t>
                      </a:r>
                    </a:p>
                  </a:txBody>
                  <a:tcPr/>
                </a:tc>
                <a:tc>
                  <a:txBody>
                    <a:bodyPr/>
                    <a:lstStyle/>
                    <a:p>
                      <a:r>
                        <a:rPr lang="en-US" sz="1400" dirty="0"/>
                        <a:t>22:23-33</a:t>
                      </a:r>
                    </a:p>
                  </a:txBody>
                  <a:tcPr/>
                </a:tc>
                <a:tc>
                  <a:txBody>
                    <a:bodyPr/>
                    <a:lstStyle/>
                    <a:p>
                      <a:r>
                        <a:rPr lang="en-US" sz="1400" dirty="0"/>
                        <a:t>12:18-27</a:t>
                      </a:r>
                    </a:p>
                  </a:txBody>
                  <a:tcPr/>
                </a:tc>
                <a:tc>
                  <a:txBody>
                    <a:bodyPr/>
                    <a:lstStyle/>
                    <a:p>
                      <a:r>
                        <a:rPr lang="en-US" sz="1400" dirty="0"/>
                        <a:t>20:27-39</a:t>
                      </a:r>
                    </a:p>
                  </a:txBody>
                  <a:tcPr/>
                </a:tc>
                <a:tc>
                  <a:txBody>
                    <a:bodyPr/>
                    <a:lstStyle/>
                    <a:p>
                      <a:r>
                        <a:rPr lang="en-US" sz="1400" dirty="0"/>
                        <a:t> </a:t>
                      </a:r>
                    </a:p>
                  </a:txBody>
                  <a:tcPr/>
                </a:tc>
                <a:extLst>
                  <a:ext uri="{0D108BD9-81ED-4DB2-BD59-A6C34878D82A}">
                    <a16:rowId xmlns:a16="http://schemas.microsoft.com/office/drawing/2014/main" val="10011"/>
                  </a:ext>
                </a:extLst>
              </a:tr>
              <a:tr h="370840">
                <a:tc>
                  <a:txBody>
                    <a:bodyPr/>
                    <a:lstStyle/>
                    <a:p>
                      <a:r>
                        <a:rPr lang="en-US" sz="1400" dirty="0"/>
                        <a:t>“Which is the Great Commandment in the Law?”</a:t>
                      </a:r>
                    </a:p>
                  </a:txBody>
                  <a:tcPr/>
                </a:tc>
                <a:tc>
                  <a:txBody>
                    <a:bodyPr/>
                    <a:lstStyle/>
                    <a:p>
                      <a:r>
                        <a:rPr lang="en-US" sz="1400" dirty="0"/>
                        <a:t>22:41-46</a:t>
                      </a:r>
                    </a:p>
                  </a:txBody>
                  <a:tcPr/>
                </a:tc>
                <a:tc>
                  <a:txBody>
                    <a:bodyPr/>
                    <a:lstStyle/>
                    <a:p>
                      <a:r>
                        <a:rPr lang="en-US" sz="1400" dirty="0"/>
                        <a:t>12:35-37</a:t>
                      </a:r>
                    </a:p>
                  </a:txBody>
                  <a:tcPr/>
                </a:tc>
                <a:tc>
                  <a:txBody>
                    <a:bodyPr/>
                    <a:lstStyle/>
                    <a:p>
                      <a:r>
                        <a:rPr lang="en-US" sz="1400" dirty="0"/>
                        <a:t>20:41-44</a:t>
                      </a:r>
                    </a:p>
                  </a:txBody>
                  <a:tcPr/>
                </a:tc>
                <a:tc>
                  <a:txBody>
                    <a:bodyPr/>
                    <a:lstStyle/>
                    <a:p>
                      <a:endParaRPr lang="en-US" sz="1400" dirty="0"/>
                    </a:p>
                  </a:txBody>
                  <a:tcPr/>
                </a:tc>
                <a:extLst>
                  <a:ext uri="{0D108BD9-81ED-4DB2-BD59-A6C34878D82A}">
                    <a16:rowId xmlns:a16="http://schemas.microsoft.com/office/drawing/2014/main" val="10012"/>
                  </a:ext>
                </a:extLst>
              </a:tr>
              <a:tr h="370840">
                <a:tc>
                  <a:txBody>
                    <a:bodyPr/>
                    <a:lstStyle/>
                    <a:p>
                      <a:r>
                        <a:rPr lang="en-US" sz="1400" dirty="0"/>
                        <a:t>“What Think Ye of Christ/ Whose Son is He?”</a:t>
                      </a:r>
                    </a:p>
                  </a:txBody>
                  <a:tcPr/>
                </a:tc>
                <a:tc>
                  <a:txBody>
                    <a:bodyPr/>
                    <a:lstStyle/>
                    <a:p>
                      <a:r>
                        <a:rPr lang="en-US" sz="1400" dirty="0"/>
                        <a:t>22:41-46</a:t>
                      </a:r>
                    </a:p>
                  </a:txBody>
                  <a:tcPr/>
                </a:tc>
                <a:tc>
                  <a:txBody>
                    <a:bodyPr/>
                    <a:lstStyle/>
                    <a:p>
                      <a:r>
                        <a:rPr lang="en-US" sz="1400" dirty="0"/>
                        <a:t>12:35-37</a:t>
                      </a:r>
                    </a:p>
                  </a:txBody>
                  <a:tcPr/>
                </a:tc>
                <a:tc>
                  <a:txBody>
                    <a:bodyPr/>
                    <a:lstStyle/>
                    <a:p>
                      <a:r>
                        <a:rPr lang="en-US" sz="1400" dirty="0"/>
                        <a:t>20:41-44</a:t>
                      </a:r>
                    </a:p>
                  </a:txBody>
                  <a:tcPr/>
                </a:tc>
                <a:tc>
                  <a:txBody>
                    <a:bodyPr/>
                    <a:lstStyle/>
                    <a:p>
                      <a:endParaRPr lang="en-US" sz="1400" dirty="0"/>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20864" t="14925" r="21481" b="8477"/>
          <a:stretch>
            <a:fillRect/>
          </a:stretch>
        </p:blipFill>
        <p:spPr bwMode="auto">
          <a:xfrm>
            <a:off x="1524000" y="76200"/>
            <a:ext cx="8918223" cy="666479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cdn.thechurchinmalta.org/files/_images/90197-740xNone.jpg"/>
          <p:cNvPicPr>
            <a:picLocks noChangeAspect="1" noChangeArrowheads="1"/>
          </p:cNvPicPr>
          <p:nvPr/>
        </p:nvPicPr>
        <p:blipFill>
          <a:blip r:embed="rId2" cstate="print"/>
          <a:srcRect/>
          <a:stretch>
            <a:fillRect/>
          </a:stretch>
        </p:blipFill>
        <p:spPr bwMode="auto">
          <a:xfrm>
            <a:off x="1086909" y="858260"/>
            <a:ext cx="9780706" cy="514147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itchFamily="18" charset="0"/>
                <a:cs typeface="Narkisim" pitchFamily="34" charset="-79"/>
              </a:rPr>
              <a:t>At Jesus' Second Coming</a:t>
            </a:r>
          </a:p>
        </p:txBody>
      </p:sp>
      <p:sp>
        <p:nvSpPr>
          <p:cNvPr id="8" name="Rectangle 7"/>
          <p:cNvSpPr/>
          <p:nvPr/>
        </p:nvSpPr>
        <p:spPr>
          <a:xfrm>
            <a:off x="0" y="6488668"/>
            <a:ext cx="1813189" cy="369332"/>
          </a:xfrm>
          <a:prstGeom prst="rect">
            <a:avLst/>
          </a:prstGeom>
        </p:spPr>
        <p:txBody>
          <a:bodyPr wrap="none">
            <a:spAutoFit/>
          </a:bodyPr>
          <a:lstStyle/>
          <a:p>
            <a:r>
              <a:rPr lang="en-US" dirty="0">
                <a:solidFill>
                  <a:schemeClr val="bg1"/>
                </a:solidFill>
              </a:rPr>
              <a:t>Matthew 21:1-11</a:t>
            </a:r>
          </a:p>
        </p:txBody>
      </p:sp>
      <p:sp>
        <p:nvSpPr>
          <p:cNvPr id="9" name="Rectangle 8"/>
          <p:cNvSpPr/>
          <p:nvPr/>
        </p:nvSpPr>
        <p:spPr>
          <a:xfrm>
            <a:off x="469036" y="1542233"/>
            <a:ext cx="4053003" cy="1938992"/>
          </a:xfrm>
          <a:prstGeom prst="rect">
            <a:avLst/>
          </a:prstGeom>
        </p:spPr>
        <p:txBody>
          <a:bodyPr wrap="square">
            <a:spAutoFit/>
          </a:bodyPr>
          <a:lstStyle/>
          <a:p>
            <a:r>
              <a:rPr lang="en-US" sz="2000" dirty="0">
                <a:solidFill>
                  <a:schemeClr val="bg1"/>
                </a:solidFill>
              </a:rPr>
              <a:t>Jesus will return to earth in great power and glory. As a symbol of His glory, the book of Revelation describes Him coming to earth on a “white horse,” rather than on the ass that He rode into Jerusalem. (2)</a:t>
            </a:r>
          </a:p>
        </p:txBody>
      </p:sp>
      <p:sp>
        <p:nvSpPr>
          <p:cNvPr id="12" name="Rectangle 11"/>
          <p:cNvSpPr/>
          <p:nvPr/>
        </p:nvSpPr>
        <p:spPr>
          <a:xfrm>
            <a:off x="5596647" y="1206627"/>
            <a:ext cx="6096000" cy="923330"/>
          </a:xfrm>
          <a:prstGeom prst="rect">
            <a:avLst/>
          </a:prstGeom>
        </p:spPr>
        <p:txBody>
          <a:bodyPr>
            <a:spAutoFit/>
          </a:bodyPr>
          <a:lstStyle/>
          <a:p>
            <a:r>
              <a:rPr lang="en-US" i="1" dirty="0">
                <a:solidFill>
                  <a:srgbClr val="FFFF00"/>
                </a:solidFill>
              </a:rPr>
              <a:t>And I saw heaven opened, and behold a white horse; and he that sat upon him was called Faithful and True, and in righteousness he doth judge and make war. Revelation  19:11</a:t>
            </a:r>
          </a:p>
        </p:txBody>
      </p:sp>
      <p:pic>
        <p:nvPicPr>
          <p:cNvPr id="1026" name="Picture 2" descr="http://www.wallpaperama.com/post-images/forums/200810/20081022-6624-jesus-wallpaper.jpg"/>
          <p:cNvPicPr>
            <a:picLocks noChangeAspect="1" noChangeArrowheads="1"/>
          </p:cNvPicPr>
          <p:nvPr/>
        </p:nvPicPr>
        <p:blipFill>
          <a:blip r:embed="rId3" cstate="print"/>
          <a:srcRect/>
          <a:stretch>
            <a:fillRect/>
          </a:stretch>
        </p:blipFill>
        <p:spPr bwMode="auto">
          <a:xfrm>
            <a:off x="5145932" y="2193080"/>
            <a:ext cx="5590499" cy="419589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343710" y="217252"/>
            <a:ext cx="5080000" cy="2308324"/>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“They spread their clothes in the way”</a:t>
            </a:r>
            <a:endParaRPr lang="en-US" dirty="0">
              <a:solidFill>
                <a:schemeClr val="bg1"/>
              </a:solidFill>
              <a:latin typeface="Narkisim" pitchFamily="34" charset="-79"/>
              <a:cs typeface="Narkisim" pitchFamily="34" charset="-79"/>
            </a:endParaRPr>
          </a:p>
        </p:txBody>
      </p:sp>
      <p:grpSp>
        <p:nvGrpSpPr>
          <p:cNvPr id="4" name="Group 4"/>
          <p:cNvGrpSpPr/>
          <p:nvPr/>
        </p:nvGrpSpPr>
        <p:grpSpPr>
          <a:xfrm>
            <a:off x="5588000" y="1828800"/>
            <a:ext cx="5689600" cy="2895600"/>
            <a:chOff x="533400" y="1371600"/>
            <a:chExt cx="3886200" cy="2667000"/>
          </a:xfrm>
        </p:grpSpPr>
        <p:sp>
          <p:nvSpPr>
            <p:cNvPr id="6" name="Double Wave 5"/>
            <p:cNvSpPr/>
            <p:nvPr/>
          </p:nvSpPr>
          <p:spPr>
            <a:xfrm>
              <a:off x="1524000" y="2133600"/>
              <a:ext cx="2895600" cy="1600200"/>
            </a:xfrm>
            <a:prstGeom prst="doubleWave">
              <a:avLst/>
            </a:prstGeom>
            <a:solidFill>
              <a:srgbClr val="E4BF20"/>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1752600"/>
              <a:ext cx="1905000" cy="2286000"/>
            </a:xfrm>
            <a:prstGeom prst="rect">
              <a:avLst/>
            </a:prstGeom>
            <a:solidFill>
              <a:srgbClr val="C05B08"/>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6528261">
              <a:off x="1808864" y="2055988"/>
              <a:ext cx="961805" cy="2438400"/>
            </a:xfrm>
            <a:prstGeom prst="moon">
              <a:avLst>
                <a:gd name="adj" fmla="val 87500"/>
              </a:avLst>
            </a:prstGeom>
            <a:solidFill>
              <a:srgbClr val="E7C535"/>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rot="20600095">
              <a:off x="1981200" y="1371600"/>
              <a:ext cx="2360366" cy="2209800"/>
              <a:chOff x="4977070" y="1447800"/>
              <a:chExt cx="2360366" cy="2209800"/>
            </a:xfrm>
            <a:scene3d>
              <a:camera prst="isometricOffAxis1Top"/>
              <a:lightRig rig="threePt" dir="t"/>
            </a:scene3d>
          </p:grpSpPr>
          <p:sp>
            <p:nvSpPr>
              <p:cNvPr id="10" name="Trapezoid 5"/>
              <p:cNvSpPr/>
              <p:nvPr/>
            </p:nvSpPr>
            <p:spPr>
              <a:xfrm rot="1468383">
                <a:off x="4977070" y="1452663"/>
                <a:ext cx="990600" cy="106680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53934">
                <a:off x="6346836" y="1451157"/>
                <a:ext cx="990600" cy="106680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4"/>
              <p:cNvSpPr/>
              <p:nvPr/>
            </p:nvSpPr>
            <p:spPr>
              <a:xfrm>
                <a:off x="5105400" y="1447800"/>
                <a:ext cx="1981200" cy="220980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0" y="6550223"/>
            <a:ext cx="6096000" cy="307777"/>
          </a:xfrm>
          <a:prstGeom prst="rect">
            <a:avLst/>
          </a:prstGeom>
        </p:spPr>
        <p:txBody>
          <a:bodyPr>
            <a:spAutoFit/>
          </a:bodyPr>
          <a:lstStyle/>
          <a:p>
            <a:r>
              <a:rPr lang="en-US" sz="1400" dirty="0">
                <a:solidFill>
                  <a:schemeClr val="bg1"/>
                </a:solidFill>
                <a:latin typeface="Narkisim" pitchFamily="34" charset="-79"/>
                <a:cs typeface="Narkisim" pitchFamily="34" charset="-79"/>
              </a:rPr>
              <a:t>Matthew 21:8 ; Luke 19:36; Mark 1:8</a:t>
            </a:r>
          </a:p>
        </p:txBody>
      </p:sp>
      <p:sp>
        <p:nvSpPr>
          <p:cNvPr id="15" name="Rectangle 14"/>
          <p:cNvSpPr/>
          <p:nvPr/>
        </p:nvSpPr>
        <p:spPr>
          <a:xfrm>
            <a:off x="576041" y="3147297"/>
            <a:ext cx="4426265" cy="707886"/>
          </a:xfrm>
          <a:prstGeom prst="rect">
            <a:avLst/>
          </a:prstGeom>
        </p:spPr>
        <p:txBody>
          <a:bodyPr wrap="square">
            <a:spAutoFit/>
          </a:bodyPr>
          <a:lstStyle/>
          <a:p>
            <a:r>
              <a:rPr lang="en-US" sz="2000" dirty="0">
                <a:solidFill>
                  <a:schemeClr val="bg1"/>
                </a:solidFill>
              </a:rPr>
              <a:t>Only kings and conquerors received such an extraordinary token of respect.</a:t>
            </a:r>
          </a:p>
        </p:txBody>
      </p:sp>
      <p:sp>
        <p:nvSpPr>
          <p:cNvPr id="16" name="Rectangle 15"/>
          <p:cNvSpPr/>
          <p:nvPr/>
        </p:nvSpPr>
        <p:spPr>
          <a:xfrm>
            <a:off x="5197814" y="5058782"/>
            <a:ext cx="6614082" cy="1569660"/>
          </a:xfrm>
          <a:prstGeom prst="rect">
            <a:avLst/>
          </a:prstGeom>
        </p:spPr>
        <p:txBody>
          <a:bodyPr wrap="square">
            <a:spAutoFit/>
          </a:bodyPr>
          <a:lstStyle/>
          <a:p>
            <a:r>
              <a:rPr lang="en-US" sz="2400" i="1" dirty="0">
                <a:solidFill>
                  <a:srgbClr val="FFFF00"/>
                </a:solidFill>
              </a:rPr>
              <a:t>Then they hasted, and took every man his garment, and put it under him on the top of the stairs, and blew with trumpets, saying, Jehu is king. </a:t>
            </a:r>
          </a:p>
          <a:p>
            <a:r>
              <a:rPr lang="en-US" sz="2400" i="1" dirty="0">
                <a:solidFill>
                  <a:srgbClr val="FFFF00"/>
                </a:solidFill>
              </a:rPr>
              <a:t>2 Kings 9:13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406400" y="990600"/>
            <a:ext cx="5080000" cy="3046988"/>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“Took branches of palm trees, and went forth to meet him”</a:t>
            </a:r>
          </a:p>
        </p:txBody>
      </p:sp>
      <p:grpSp>
        <p:nvGrpSpPr>
          <p:cNvPr id="4" name="Group 4"/>
          <p:cNvGrpSpPr/>
          <p:nvPr/>
        </p:nvGrpSpPr>
        <p:grpSpPr>
          <a:xfrm rot="20050647">
            <a:off x="4170539" y="862323"/>
            <a:ext cx="8052124" cy="4558968"/>
            <a:chOff x="2581376" y="1225449"/>
            <a:chExt cx="6039093" cy="4558968"/>
          </a:xfrm>
        </p:grpSpPr>
        <p:grpSp>
          <p:nvGrpSpPr>
            <p:cNvPr id="5" name="Group 20"/>
            <p:cNvGrpSpPr/>
            <p:nvPr/>
          </p:nvGrpSpPr>
          <p:grpSpPr>
            <a:xfrm>
              <a:off x="4568530" y="2743200"/>
              <a:ext cx="4051939" cy="3041217"/>
              <a:chOff x="4565059" y="1001799"/>
              <a:chExt cx="4051939" cy="3041217"/>
            </a:xfrm>
          </p:grpSpPr>
          <p:sp>
            <p:nvSpPr>
              <p:cNvPr id="18" name="Moon 17"/>
              <p:cNvSpPr/>
              <p:nvPr/>
            </p:nvSpPr>
            <p:spPr>
              <a:xfrm rot="4030531">
                <a:off x="6928609" y="17673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4470773" flipH="1">
                <a:off x="7325869" y="82061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6047184" flipH="1">
                <a:off x="7098381" y="112144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6817181" flipH="1">
                <a:off x="6773390" y="140815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7689385" flipH="1">
                <a:off x="6076947" y="176004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8571071" flipH="1">
                <a:off x="5620881" y="175480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0413535" flipH="1">
                <a:off x="5146427" y="1848263"/>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2112805" flipH="1">
                <a:off x="4565059" y="1926823"/>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8228184" flipH="1">
                <a:off x="6296350" y="1476184"/>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1"/>
            <p:cNvGrpSpPr/>
            <p:nvPr/>
          </p:nvGrpSpPr>
          <p:grpSpPr>
            <a:xfrm rot="8725429" flipH="1">
              <a:off x="3929368" y="1225449"/>
              <a:ext cx="3821918" cy="2985015"/>
              <a:chOff x="4795080" y="1001799"/>
              <a:chExt cx="3821918" cy="2985015"/>
            </a:xfrm>
          </p:grpSpPr>
          <p:sp>
            <p:nvSpPr>
              <p:cNvPr id="9" name="Moon 8"/>
              <p:cNvSpPr/>
              <p:nvPr/>
            </p:nvSpPr>
            <p:spPr>
              <a:xfrm rot="4030531">
                <a:off x="6928609" y="17673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p:cNvSpPr/>
              <p:nvPr/>
            </p:nvSpPr>
            <p:spPr>
              <a:xfrm rot="4470773" flipH="1">
                <a:off x="7325869" y="82061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6047184" flipH="1">
                <a:off x="7098381" y="112144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6817181" flipH="1">
                <a:off x="6773390" y="140815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7689385" flipH="1">
                <a:off x="6076947" y="176004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8571071" flipH="1">
                <a:off x="5620881" y="175480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10413535" flipH="1">
                <a:off x="5146427" y="1848263"/>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1305267" flipH="1">
                <a:off x="4795080" y="1870621"/>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8228184" flipH="1">
                <a:off x="6296350" y="1476184"/>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Moon 7"/>
            <p:cNvSpPr/>
            <p:nvPr/>
          </p:nvSpPr>
          <p:spPr>
            <a:xfrm rot="4051235">
              <a:off x="5090619" y="1161336"/>
              <a:ext cx="528056" cy="5546541"/>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0" y="6550223"/>
            <a:ext cx="6096000" cy="307777"/>
          </a:xfrm>
          <a:prstGeom prst="rect">
            <a:avLst/>
          </a:prstGeom>
        </p:spPr>
        <p:txBody>
          <a:bodyPr>
            <a:spAutoFit/>
          </a:bodyPr>
          <a:lstStyle/>
          <a:p>
            <a:r>
              <a:rPr lang="en-US" sz="1400" dirty="0">
                <a:solidFill>
                  <a:schemeClr val="bg1"/>
                </a:solidFill>
                <a:latin typeface="Narkisim" pitchFamily="34" charset="-79"/>
                <a:cs typeface="Narkisim" pitchFamily="34" charset="-79"/>
              </a:rPr>
              <a:t>Matthew 21:8; Mark 11:8; John 12:13</a:t>
            </a:r>
          </a:p>
        </p:txBody>
      </p:sp>
      <p:sp>
        <p:nvSpPr>
          <p:cNvPr id="29" name="Rectangle 28"/>
          <p:cNvSpPr/>
          <p:nvPr/>
        </p:nvSpPr>
        <p:spPr>
          <a:xfrm>
            <a:off x="1295887" y="4528625"/>
            <a:ext cx="4053003" cy="400110"/>
          </a:xfrm>
          <a:prstGeom prst="rect">
            <a:avLst/>
          </a:prstGeom>
        </p:spPr>
        <p:txBody>
          <a:bodyPr wrap="square">
            <a:spAutoFit/>
          </a:bodyPr>
          <a:lstStyle/>
          <a:p>
            <a:r>
              <a:rPr lang="en-US" sz="2000" dirty="0">
                <a:solidFill>
                  <a:schemeClr val="bg1"/>
                </a:solidFill>
              </a:rPr>
              <a:t>Token of Victory and Triumph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grpSp>
        <p:nvGrpSpPr>
          <p:cNvPr id="4" name="Group 174"/>
          <p:cNvGrpSpPr/>
          <p:nvPr/>
        </p:nvGrpSpPr>
        <p:grpSpPr>
          <a:xfrm>
            <a:off x="5689600" y="609600"/>
            <a:ext cx="1828800" cy="1828800"/>
            <a:chOff x="3429000" y="1477780"/>
            <a:chExt cx="2819400" cy="4542020"/>
          </a:xfrm>
        </p:grpSpPr>
        <p:grpSp>
          <p:nvGrpSpPr>
            <p:cNvPr id="5" name="Group 120"/>
            <p:cNvGrpSpPr/>
            <p:nvPr/>
          </p:nvGrpSpPr>
          <p:grpSpPr>
            <a:xfrm>
              <a:off x="3595141" y="1477780"/>
              <a:ext cx="2494613" cy="343525"/>
              <a:chOff x="3505200" y="1371600"/>
              <a:chExt cx="2494613" cy="343525"/>
            </a:xfrm>
          </p:grpSpPr>
          <p:sp>
            <p:nvSpPr>
              <p:cNvPr id="208" name="Rounded Rectangle 20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Delay 177"/>
            <p:cNvSpPr/>
            <p:nvPr/>
          </p:nvSpPr>
          <p:spPr>
            <a:xfrm rot="16200000">
              <a:off x="3086100" y="3390900"/>
              <a:ext cx="3581400" cy="1676400"/>
            </a:xfrm>
            <a:prstGeom prst="flowChartDelay">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5"/>
            <p:cNvGrpSpPr/>
            <p:nvPr/>
          </p:nvGrpSpPr>
          <p:grpSpPr>
            <a:xfrm>
              <a:off x="3429000" y="1752600"/>
              <a:ext cx="1981200" cy="536289"/>
              <a:chOff x="4800600" y="1267918"/>
              <a:chExt cx="5502838" cy="1399082"/>
            </a:xfrm>
          </p:grpSpPr>
          <p:grpSp>
            <p:nvGrpSpPr>
              <p:cNvPr id="26" name="Group 250"/>
              <p:cNvGrpSpPr/>
              <p:nvPr/>
            </p:nvGrpSpPr>
            <p:grpSpPr>
              <a:xfrm>
                <a:off x="4800600" y="1295400"/>
                <a:ext cx="2362200" cy="1371600"/>
                <a:chOff x="4800600" y="1295400"/>
                <a:chExt cx="2362200" cy="1371600"/>
              </a:xfrm>
            </p:grpSpPr>
            <p:sp>
              <p:nvSpPr>
                <p:cNvPr id="202" name="Trapezoid 20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20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Equal 20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Oval 20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51"/>
              <p:cNvGrpSpPr/>
              <p:nvPr/>
            </p:nvGrpSpPr>
            <p:grpSpPr>
              <a:xfrm>
                <a:off x="6877987" y="1267918"/>
                <a:ext cx="2362200" cy="1371600"/>
                <a:chOff x="4800600" y="1295400"/>
                <a:chExt cx="2362200" cy="1371600"/>
              </a:xfrm>
            </p:grpSpPr>
            <p:sp>
              <p:nvSpPr>
                <p:cNvPr id="196" name="Trapezoid 19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19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Equal 19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58"/>
              <p:cNvGrpSpPr/>
              <p:nvPr/>
            </p:nvGrpSpPr>
            <p:grpSpPr>
              <a:xfrm>
                <a:off x="8979108" y="1270416"/>
                <a:ext cx="1324330" cy="1295400"/>
                <a:chOff x="4800600" y="1295400"/>
                <a:chExt cx="1324330" cy="1295400"/>
              </a:xfrm>
            </p:grpSpPr>
            <p:sp>
              <p:nvSpPr>
                <p:cNvPr id="192" name="Trapezoid 19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Equal 19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Oval 19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95"/>
            <p:cNvGrpSpPr/>
            <p:nvPr/>
          </p:nvGrpSpPr>
          <p:grpSpPr>
            <a:xfrm>
              <a:off x="5334000" y="1752600"/>
              <a:ext cx="840646" cy="536289"/>
              <a:chOff x="5867400" y="1267918"/>
              <a:chExt cx="2334917" cy="1399082"/>
            </a:xfrm>
          </p:grpSpPr>
          <p:grpSp>
            <p:nvGrpSpPr>
              <p:cNvPr id="87" name="Group 250"/>
              <p:cNvGrpSpPr/>
              <p:nvPr/>
            </p:nvGrpSpPr>
            <p:grpSpPr>
              <a:xfrm>
                <a:off x="5867400" y="1295400"/>
                <a:ext cx="1295400" cy="1371600"/>
                <a:chOff x="5867400" y="1295400"/>
                <a:chExt cx="1295400" cy="1371600"/>
              </a:xfrm>
            </p:grpSpPr>
            <p:sp>
              <p:nvSpPr>
                <p:cNvPr id="187" name="Quad Arrow 18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1"/>
              <p:cNvGrpSpPr/>
              <p:nvPr/>
            </p:nvGrpSpPr>
            <p:grpSpPr>
              <a:xfrm>
                <a:off x="6877987" y="1267918"/>
                <a:ext cx="1324330" cy="1295400"/>
                <a:chOff x="4800600" y="1295400"/>
                <a:chExt cx="1324330" cy="1295400"/>
              </a:xfrm>
            </p:grpSpPr>
            <p:sp>
              <p:nvSpPr>
                <p:cNvPr id="183" name="Trapezoid 18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Equal 1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TextBox 2"/>
          <p:cNvSpPr txBox="1"/>
          <p:nvPr/>
        </p:nvSpPr>
        <p:spPr>
          <a:xfrm>
            <a:off x="304800" y="685801"/>
            <a:ext cx="5080000" cy="2308324"/>
          </a:xfrm>
          <a:prstGeom prst="rect">
            <a:avLst/>
          </a:prstGeom>
          <a:noFill/>
        </p:spPr>
        <p:txBody>
          <a:bodyPr wrap="square" rtlCol="0">
            <a:spAutoFit/>
          </a:bodyPr>
          <a:lstStyle/>
          <a:p>
            <a:pPr algn="ctr"/>
            <a:r>
              <a:rPr lang="en-US" sz="3600" dirty="0">
                <a:solidFill>
                  <a:schemeClr val="bg1"/>
                </a:solidFill>
                <a:latin typeface="Narkisim" pitchFamily="34" charset="-79"/>
                <a:cs typeface="Narkisim" pitchFamily="34" charset="-79"/>
              </a:rPr>
              <a:t>Hosanna to the Son of David: Blessed is he that cometh in the name of the Lord”</a:t>
            </a:r>
          </a:p>
        </p:txBody>
      </p:sp>
      <p:sp>
        <p:nvSpPr>
          <p:cNvPr id="7" name="Rectangle 6"/>
          <p:cNvSpPr/>
          <p:nvPr/>
        </p:nvSpPr>
        <p:spPr>
          <a:xfrm>
            <a:off x="7721395" y="139430"/>
            <a:ext cx="2696571" cy="923330"/>
          </a:xfrm>
          <a:prstGeom prst="rect">
            <a:avLst/>
          </a:prstGeom>
          <a:noFill/>
        </p:spPr>
        <p:txBody>
          <a:bodyPr wrap="none" lIns="91440" tIns="45720" rIns="91440" bIns="45720">
            <a:spAutoFit/>
            <a:scene3d>
              <a:camera prst="perspectiveRelaxedModerately"/>
              <a:lightRig rig="threePt" dir="t"/>
            </a:scene3d>
          </a:bodyPr>
          <a:lstStyle/>
          <a:p>
            <a:pPr algn="ctr"/>
            <a:r>
              <a:rPr lang="en-US" sz="5400" b="1" cap="none" spc="0" dirty="0">
                <a:ln w="17780" cmpd="sng">
                  <a:solidFill>
                    <a:schemeClr val="tx1"/>
                  </a:solidFill>
                  <a:prstDash val="solid"/>
                  <a:miter lim="800000"/>
                </a:ln>
                <a:solidFill>
                  <a:srgbClr val="FFFF00"/>
                </a:solidFill>
                <a:effectLst>
                  <a:outerShdw blurRad="50800" algn="tl" rotWithShape="0">
                    <a:srgbClr val="000000"/>
                  </a:outerShdw>
                  <a:reflection blurRad="6350" stA="55000" endA="50" endPos="85000" dir="5400000" sy="-100000" algn="bl" rotWithShape="0"/>
                </a:effectLst>
              </a:rPr>
              <a:t>Hosanna</a:t>
            </a:r>
          </a:p>
        </p:txBody>
      </p:sp>
      <p:grpSp>
        <p:nvGrpSpPr>
          <p:cNvPr id="89" name="Group 66"/>
          <p:cNvGrpSpPr/>
          <p:nvPr/>
        </p:nvGrpSpPr>
        <p:grpSpPr>
          <a:xfrm>
            <a:off x="6096001" y="1447800"/>
            <a:ext cx="1482764" cy="2438400"/>
            <a:chOff x="2760541" y="304800"/>
            <a:chExt cx="2439647" cy="3771554"/>
          </a:xfrm>
        </p:grpSpPr>
        <p:sp>
          <p:nvSpPr>
            <p:cNvPr id="9" name="Oval 8"/>
            <p:cNvSpPr/>
            <p:nvPr/>
          </p:nvSpPr>
          <p:spPr>
            <a:xfrm>
              <a:off x="2971798" y="304800"/>
              <a:ext cx="1981198" cy="260107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427519">
              <a:off x="3535734" y="3434032"/>
              <a:ext cx="466193" cy="81845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7172481" flipH="1">
              <a:off x="4069134" y="3434032"/>
              <a:ext cx="466193" cy="81845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234606" y="1676400"/>
              <a:ext cx="1676400" cy="213360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3844206" y="1905000"/>
              <a:ext cx="3810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11276">
              <a:off x="4566449" y="2220993"/>
              <a:ext cx="633739" cy="7517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820608">
              <a:off x="2979219" y="2292648"/>
              <a:ext cx="316522" cy="7538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915606">
              <a:off x="3208538" y="1520222"/>
              <a:ext cx="914399" cy="125567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9284057">
              <a:off x="3983610" y="1519669"/>
              <a:ext cx="914400" cy="125568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39406" y="609600"/>
              <a:ext cx="9906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3539406" y="609600"/>
              <a:ext cx="990600" cy="381000"/>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107997">
              <a:off x="4041679" y="1076272"/>
              <a:ext cx="1200554" cy="570062"/>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038579">
              <a:off x="2795611" y="1017359"/>
              <a:ext cx="1206533" cy="641052"/>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62586">
              <a:off x="2948999" y="461940"/>
              <a:ext cx="462280" cy="1844703"/>
            </a:xfrm>
            <a:prstGeom prst="trapezoid">
              <a:avLst>
                <a:gd name="adj" fmla="val 2193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505200" y="2895600"/>
              <a:ext cx="1143000" cy="2286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537414" flipH="1">
              <a:off x="4619816" y="482741"/>
              <a:ext cx="462280" cy="1889380"/>
            </a:xfrm>
            <a:prstGeom prst="trapezoid">
              <a:avLst>
                <a:gd name="adj" fmla="val 2193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5400000">
              <a:off x="3657600" y="-228600"/>
              <a:ext cx="685800" cy="17526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4"/>
          <p:cNvGrpSpPr/>
          <p:nvPr/>
        </p:nvGrpSpPr>
        <p:grpSpPr>
          <a:xfrm>
            <a:off x="10261600" y="1371600"/>
            <a:ext cx="1422400" cy="2057400"/>
            <a:chOff x="2362199" y="1066800"/>
            <a:chExt cx="2133601" cy="3200400"/>
          </a:xfrm>
        </p:grpSpPr>
        <p:sp>
          <p:nvSpPr>
            <p:cNvPr id="27" name="Oval 26"/>
            <p:cNvSpPr/>
            <p:nvPr/>
          </p:nvSpPr>
          <p:spPr>
            <a:xfrm rot="4427519">
              <a:off x="3040591" y="3633251"/>
              <a:ext cx="430375" cy="83752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172481" flipH="1">
              <a:off x="3586421" y="3633251"/>
              <a:ext cx="430375" cy="83752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2709106" y="2051637"/>
              <a:ext cx="1715464" cy="1969673"/>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3332911" y="2262673"/>
              <a:ext cx="389878" cy="422073"/>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411276">
              <a:off x="4065955" y="2731843"/>
              <a:ext cx="429845" cy="6959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820608">
              <a:off x="2554030" y="2678126"/>
              <a:ext cx="387784" cy="77144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2242960">
              <a:off x="2682434" y="1907459"/>
              <a:ext cx="935708" cy="1159205"/>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9284057">
              <a:off x="3475563" y="1906948"/>
              <a:ext cx="935708" cy="1159205"/>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021008" y="1066800"/>
              <a:ext cx="1013683" cy="133656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3021008" y="1066800"/>
              <a:ext cx="1013683" cy="35172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5107997">
              <a:off x="3150031" y="1869509"/>
              <a:ext cx="1696322" cy="39552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6038579">
              <a:off x="2263358" y="1857920"/>
              <a:ext cx="1658907" cy="37561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83094">
              <a:off x="2792445" y="1171196"/>
              <a:ext cx="467854" cy="1195873"/>
            </a:xfrm>
            <a:prstGeom prst="trapezoid">
              <a:avLst>
                <a:gd name="adj" fmla="val 4365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363997">
              <a:off x="3845679" y="1150214"/>
              <a:ext cx="467854" cy="1195873"/>
            </a:xfrm>
            <a:prstGeom prst="trapezoid">
              <a:avLst>
                <a:gd name="adj" fmla="val 4341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tored Data 40"/>
            <p:cNvSpPr/>
            <p:nvPr/>
          </p:nvSpPr>
          <p:spPr>
            <a:xfrm rot="5400000">
              <a:off x="3285456" y="724377"/>
              <a:ext cx="562764" cy="124761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llate 41"/>
            <p:cNvSpPr/>
            <p:nvPr/>
          </p:nvSpPr>
          <p:spPr>
            <a:xfrm rot="5400000">
              <a:off x="3014704" y="3538497"/>
              <a:ext cx="371391" cy="609600"/>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lowchart: Collate 42"/>
            <p:cNvSpPr/>
            <p:nvPr/>
          </p:nvSpPr>
          <p:spPr>
            <a:xfrm rot="5400000">
              <a:off x="3776704" y="3538497"/>
              <a:ext cx="371391" cy="609600"/>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42"/>
          <p:cNvGrpSpPr/>
          <p:nvPr/>
        </p:nvGrpSpPr>
        <p:grpSpPr>
          <a:xfrm>
            <a:off x="4673601" y="3581401"/>
            <a:ext cx="2002945" cy="3106207"/>
            <a:chOff x="4627544" y="457200"/>
            <a:chExt cx="1976733" cy="3334851"/>
          </a:xfrm>
        </p:grpSpPr>
        <p:sp>
          <p:nvSpPr>
            <p:cNvPr id="45" name="Oval 44"/>
            <p:cNvSpPr/>
            <p:nvPr/>
          </p:nvSpPr>
          <p:spPr>
            <a:xfrm rot="20226769">
              <a:off x="6289490" y="2375663"/>
              <a:ext cx="314787" cy="38956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249249">
              <a:off x="5992728" y="1608284"/>
              <a:ext cx="380432" cy="10491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0345433" flipH="1">
              <a:off x="5892583" y="729020"/>
              <a:ext cx="533400" cy="10668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6128217">
              <a:off x="5845811" y="3405957"/>
              <a:ext cx="301986" cy="4237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4472555">
              <a:off x="5575834" y="3412500"/>
              <a:ext cx="313720" cy="4453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901859">
              <a:off x="4745608" y="2402615"/>
              <a:ext cx="253191" cy="48931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5121013" y="1579044"/>
              <a:ext cx="1364078" cy="200235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442139">
              <a:off x="4963492" y="1606735"/>
              <a:ext cx="380432" cy="10491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5562600" y="76200"/>
              <a:ext cx="381000" cy="11430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093752">
              <a:off x="4850935" y="1718261"/>
              <a:ext cx="1277816" cy="1818971"/>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257800" y="685800"/>
              <a:ext cx="996826" cy="11199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254567">
              <a:off x="5049603" y="669656"/>
              <a:ext cx="533400" cy="10668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181600" y="685800"/>
              <a:ext cx="1154219" cy="19478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093752">
              <a:off x="5082248" y="1747654"/>
              <a:ext cx="776434" cy="1818971"/>
            </a:xfrm>
            <a:prstGeom prst="trapezoid">
              <a:avLst>
                <a:gd name="adj" fmla="val 42843"/>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56"/>
          <p:cNvGrpSpPr/>
          <p:nvPr/>
        </p:nvGrpSpPr>
        <p:grpSpPr>
          <a:xfrm>
            <a:off x="8432801" y="3913632"/>
            <a:ext cx="1788951" cy="2944368"/>
            <a:chOff x="1239994" y="1409792"/>
            <a:chExt cx="2722455" cy="4589897"/>
          </a:xfrm>
        </p:grpSpPr>
        <p:sp>
          <p:nvSpPr>
            <p:cNvPr id="60" name="Oval 59"/>
            <p:cNvSpPr/>
            <p:nvPr/>
          </p:nvSpPr>
          <p:spPr>
            <a:xfrm rot="528476">
              <a:off x="2099622" y="4997301"/>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854625">
              <a:off x="2614534" y="5009089"/>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239994" y="4131474"/>
              <a:ext cx="702905" cy="7991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49" y="4131474"/>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1904999" y="5314814"/>
              <a:ext cx="1600201" cy="476385"/>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88477">
              <a:off x="1669303" y="3022632"/>
              <a:ext cx="944151" cy="1751918"/>
            </a:xfrm>
            <a:prstGeom prst="trapezoid">
              <a:avLst>
                <a:gd name="adj" fmla="val 7670"/>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905000" y="3048000"/>
              <a:ext cx="1447800" cy="2286000"/>
            </a:xfrm>
            <a:prstGeom prst="trapezoid">
              <a:avLst>
                <a:gd name="adj" fmla="val 3598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057400" y="1447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1712055" y="1543012"/>
              <a:ext cx="1893343" cy="162690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370"/>
          <p:cNvGrpSpPr/>
          <p:nvPr/>
        </p:nvGrpSpPr>
        <p:grpSpPr>
          <a:xfrm>
            <a:off x="10871200" y="3733800"/>
            <a:ext cx="1066117" cy="2326520"/>
            <a:chOff x="8598567" y="1981200"/>
            <a:chExt cx="1340984" cy="3733800"/>
          </a:xfrm>
        </p:grpSpPr>
        <p:sp>
          <p:nvSpPr>
            <p:cNvPr id="72" name="Cloud 71"/>
            <p:cNvSpPr/>
            <p:nvPr/>
          </p:nvSpPr>
          <p:spPr>
            <a:xfrm rot="17799699">
              <a:off x="8501989" y="2521902"/>
              <a:ext cx="621861" cy="42870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144000" y="54864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973176" y="5562600"/>
              <a:ext cx="341648" cy="14732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8868157" y="3433119"/>
              <a:ext cx="936899" cy="1935892"/>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868157" y="1981200"/>
              <a:ext cx="936899" cy="16455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8782984" y="1981200"/>
              <a:ext cx="1022072" cy="87115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9038502" y="5369011"/>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9296400" y="5334000"/>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3800301" flipH="1">
              <a:off x="9132181" y="2657424"/>
              <a:ext cx="1015039" cy="59970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21237665">
              <a:off x="9050971" y="3588835"/>
              <a:ext cx="186056" cy="847072"/>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flipH="1">
              <a:off x="9108666" y="1940334"/>
              <a:ext cx="304799" cy="1300932"/>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8889460" y="4401065"/>
              <a:ext cx="851726" cy="193589"/>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5149958" flipH="1">
              <a:off x="9245499" y="4546074"/>
              <a:ext cx="451216" cy="2279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isplay 84"/>
            <p:cNvSpPr/>
            <p:nvPr/>
          </p:nvSpPr>
          <p:spPr>
            <a:xfrm rot="5087346" flipH="1">
              <a:off x="8877863" y="4041057"/>
              <a:ext cx="1106917" cy="272489"/>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Delay 85"/>
            <p:cNvSpPr/>
            <p:nvPr/>
          </p:nvSpPr>
          <p:spPr>
            <a:xfrm rot="5165064" flipH="1">
              <a:off x="9140357" y="3534643"/>
              <a:ext cx="408328" cy="374029"/>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86"/>
          <p:cNvGrpSpPr/>
          <p:nvPr/>
        </p:nvGrpSpPr>
        <p:grpSpPr>
          <a:xfrm rot="20050647">
            <a:off x="5979944" y="4228763"/>
            <a:ext cx="2536048" cy="1435865"/>
            <a:chOff x="2581376" y="1225449"/>
            <a:chExt cx="6039093" cy="4558968"/>
          </a:xfrm>
        </p:grpSpPr>
        <p:grpSp>
          <p:nvGrpSpPr>
            <p:cNvPr id="133" name="Group 20"/>
            <p:cNvGrpSpPr/>
            <p:nvPr/>
          </p:nvGrpSpPr>
          <p:grpSpPr>
            <a:xfrm>
              <a:off x="4568530" y="2743200"/>
              <a:ext cx="4051939" cy="3041217"/>
              <a:chOff x="4565059" y="1001799"/>
              <a:chExt cx="4051939" cy="3041217"/>
            </a:xfrm>
          </p:grpSpPr>
          <p:sp>
            <p:nvSpPr>
              <p:cNvPr id="100" name="Moon 99"/>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21"/>
            <p:cNvGrpSpPr/>
            <p:nvPr/>
          </p:nvGrpSpPr>
          <p:grpSpPr>
            <a:xfrm rot="8725429" flipH="1">
              <a:off x="3929368" y="1225449"/>
              <a:ext cx="3821918" cy="2985015"/>
              <a:chOff x="4795080" y="1001799"/>
              <a:chExt cx="3821918" cy="2985015"/>
            </a:xfrm>
          </p:grpSpPr>
          <p:sp>
            <p:nvSpPr>
              <p:cNvPr id="91" name="Moon 90"/>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Moon 89"/>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08"/>
          <p:cNvGrpSpPr/>
          <p:nvPr/>
        </p:nvGrpSpPr>
        <p:grpSpPr>
          <a:xfrm rot="1549353" flipH="1">
            <a:off x="9205242" y="1868528"/>
            <a:ext cx="1422353" cy="805311"/>
            <a:chOff x="2581376" y="1225449"/>
            <a:chExt cx="6039093" cy="4558968"/>
          </a:xfrm>
        </p:grpSpPr>
        <p:grpSp>
          <p:nvGrpSpPr>
            <p:cNvPr id="155" name="Group 20"/>
            <p:cNvGrpSpPr/>
            <p:nvPr/>
          </p:nvGrpSpPr>
          <p:grpSpPr>
            <a:xfrm>
              <a:off x="4568530" y="2743200"/>
              <a:ext cx="4051939" cy="3041217"/>
              <a:chOff x="4565059" y="1001799"/>
              <a:chExt cx="4051939" cy="3041217"/>
            </a:xfrm>
          </p:grpSpPr>
          <p:sp>
            <p:nvSpPr>
              <p:cNvPr id="122" name="Moon 121"/>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1"/>
            <p:cNvGrpSpPr/>
            <p:nvPr/>
          </p:nvGrpSpPr>
          <p:grpSpPr>
            <a:xfrm rot="8725429" flipH="1">
              <a:off x="3929368" y="1225449"/>
              <a:ext cx="3821918" cy="2985015"/>
              <a:chOff x="4795080" y="1001799"/>
              <a:chExt cx="3821918" cy="2985015"/>
            </a:xfrm>
          </p:grpSpPr>
          <p:sp>
            <p:nvSpPr>
              <p:cNvPr id="113" name="Moon 112"/>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Moon 111"/>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30"/>
          <p:cNvGrpSpPr/>
          <p:nvPr/>
        </p:nvGrpSpPr>
        <p:grpSpPr>
          <a:xfrm rot="1549353" flipH="1">
            <a:off x="10606805" y="4764129"/>
            <a:ext cx="1422353" cy="805311"/>
            <a:chOff x="2581376" y="1225449"/>
            <a:chExt cx="6039093" cy="4558968"/>
          </a:xfrm>
        </p:grpSpPr>
        <p:grpSp>
          <p:nvGrpSpPr>
            <p:cNvPr id="179" name="Group 20"/>
            <p:cNvGrpSpPr/>
            <p:nvPr/>
          </p:nvGrpSpPr>
          <p:grpSpPr>
            <a:xfrm>
              <a:off x="4568530" y="2743200"/>
              <a:ext cx="4051939" cy="3041217"/>
              <a:chOff x="4565059" y="1001799"/>
              <a:chExt cx="4051939" cy="3041217"/>
            </a:xfrm>
          </p:grpSpPr>
          <p:sp>
            <p:nvSpPr>
              <p:cNvPr id="144" name="Moon 143"/>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1"/>
            <p:cNvGrpSpPr/>
            <p:nvPr/>
          </p:nvGrpSpPr>
          <p:grpSpPr>
            <a:xfrm rot="8725429" flipH="1">
              <a:off x="3929368" y="1225449"/>
              <a:ext cx="3821918" cy="2985015"/>
              <a:chOff x="4795080" y="1001799"/>
              <a:chExt cx="3821918" cy="2985015"/>
            </a:xfrm>
          </p:grpSpPr>
          <p:sp>
            <p:nvSpPr>
              <p:cNvPr id="135" name="Moon 134"/>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Moon 133"/>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52"/>
          <p:cNvGrpSpPr/>
          <p:nvPr/>
        </p:nvGrpSpPr>
        <p:grpSpPr>
          <a:xfrm rot="20050647">
            <a:off x="6813318" y="2246286"/>
            <a:ext cx="1422353" cy="805311"/>
            <a:chOff x="2581376" y="1225449"/>
            <a:chExt cx="6039093" cy="4558968"/>
          </a:xfrm>
        </p:grpSpPr>
        <p:grpSp>
          <p:nvGrpSpPr>
            <p:cNvPr id="182" name="Group 20"/>
            <p:cNvGrpSpPr/>
            <p:nvPr/>
          </p:nvGrpSpPr>
          <p:grpSpPr>
            <a:xfrm>
              <a:off x="4568530" y="2743200"/>
              <a:ext cx="4051939" cy="3041217"/>
              <a:chOff x="4565059" y="1001799"/>
              <a:chExt cx="4051939" cy="3041217"/>
            </a:xfrm>
          </p:grpSpPr>
          <p:sp>
            <p:nvSpPr>
              <p:cNvPr id="166" name="Moon 165"/>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1"/>
            <p:cNvGrpSpPr/>
            <p:nvPr/>
          </p:nvGrpSpPr>
          <p:grpSpPr>
            <a:xfrm rot="8725429" flipH="1">
              <a:off x="3929368" y="1225449"/>
              <a:ext cx="3821918" cy="2985015"/>
              <a:chOff x="4795080" y="1001799"/>
              <a:chExt cx="3821918" cy="2985015"/>
            </a:xfrm>
          </p:grpSpPr>
          <p:sp>
            <p:nvSpPr>
              <p:cNvPr id="157" name="Moon 156"/>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Moon 155"/>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Rectangle 213"/>
          <p:cNvSpPr/>
          <p:nvPr/>
        </p:nvSpPr>
        <p:spPr>
          <a:xfrm>
            <a:off x="136055" y="6488668"/>
            <a:ext cx="1903085" cy="369332"/>
          </a:xfrm>
          <a:prstGeom prst="rect">
            <a:avLst/>
          </a:prstGeom>
        </p:spPr>
        <p:txBody>
          <a:bodyPr wrap="none">
            <a:spAutoFit/>
          </a:bodyPr>
          <a:lstStyle/>
          <a:p>
            <a:r>
              <a:rPr lang="en-US" dirty="0">
                <a:solidFill>
                  <a:schemeClr val="bg1"/>
                </a:solidFill>
                <a:latin typeface="Narkisim" pitchFamily="34" charset="-79"/>
                <a:cs typeface="Narkisim" pitchFamily="34" charset="-79"/>
              </a:rPr>
              <a:t>Matthew 21:9-10</a:t>
            </a:r>
            <a:endParaRPr lang="en-US" dirty="0"/>
          </a:p>
        </p:txBody>
      </p:sp>
      <p:sp>
        <p:nvSpPr>
          <p:cNvPr id="215" name="Rectangle 214"/>
          <p:cNvSpPr/>
          <p:nvPr/>
        </p:nvSpPr>
        <p:spPr>
          <a:xfrm>
            <a:off x="1118681" y="3621401"/>
            <a:ext cx="3900792" cy="523220"/>
          </a:xfrm>
          <a:prstGeom prst="rect">
            <a:avLst/>
          </a:prstGeom>
        </p:spPr>
        <p:txBody>
          <a:bodyPr wrap="square">
            <a:spAutoFit/>
          </a:bodyPr>
          <a:lstStyle/>
          <a:p>
            <a:r>
              <a:rPr lang="en-US" sz="2800" dirty="0">
                <a:solidFill>
                  <a:schemeClr val="bg1"/>
                </a:solidFill>
              </a:rPr>
              <a:t>Hosanna = Save Now</a:t>
            </a:r>
          </a:p>
        </p:txBody>
      </p:sp>
      <p:sp>
        <p:nvSpPr>
          <p:cNvPr id="216" name="Rectangle 215"/>
          <p:cNvSpPr/>
          <p:nvPr/>
        </p:nvSpPr>
        <p:spPr>
          <a:xfrm>
            <a:off x="762001" y="4837358"/>
            <a:ext cx="4024008" cy="923330"/>
          </a:xfrm>
          <a:prstGeom prst="rect">
            <a:avLst/>
          </a:prstGeom>
        </p:spPr>
        <p:txBody>
          <a:bodyPr wrap="square">
            <a:spAutoFit/>
          </a:bodyPr>
          <a:lstStyle/>
          <a:p>
            <a:r>
              <a:rPr lang="en-US" i="1" dirty="0">
                <a:solidFill>
                  <a:srgbClr val="FFFF00"/>
                </a:solidFill>
              </a:rPr>
              <a:t>Save now, I beseech thee, O </a:t>
            </a:r>
            <a:r>
              <a:rPr lang="en-US" i="1" cap="small" dirty="0">
                <a:solidFill>
                  <a:srgbClr val="FFFF00"/>
                </a:solidFill>
              </a:rPr>
              <a:t>Lord</a:t>
            </a:r>
            <a:r>
              <a:rPr lang="en-US" i="1" dirty="0">
                <a:solidFill>
                  <a:srgbClr val="FFFF00"/>
                </a:solidFill>
              </a:rPr>
              <a:t>: O </a:t>
            </a:r>
            <a:r>
              <a:rPr lang="en-US" i="1" cap="small" dirty="0">
                <a:solidFill>
                  <a:srgbClr val="FFFF00"/>
                </a:solidFill>
              </a:rPr>
              <a:t>Lord</a:t>
            </a:r>
            <a:r>
              <a:rPr lang="en-US" i="1" dirty="0">
                <a:solidFill>
                  <a:srgbClr val="FFFF00"/>
                </a:solidFill>
              </a:rPr>
              <a:t>, I beseech thee, send now prosperity. Psalms 118:25</a:t>
            </a:r>
          </a:p>
        </p:txBody>
      </p:sp>
      <p:sp>
        <p:nvSpPr>
          <p:cNvPr id="217" name="Rectangle 216"/>
          <p:cNvSpPr/>
          <p:nvPr/>
        </p:nvSpPr>
        <p:spPr>
          <a:xfrm>
            <a:off x="7723763" y="2689857"/>
            <a:ext cx="3064212" cy="1200329"/>
          </a:xfrm>
          <a:prstGeom prst="rect">
            <a:avLst/>
          </a:prstGeom>
        </p:spPr>
        <p:txBody>
          <a:bodyPr wrap="square">
            <a:spAutoFit/>
          </a:bodyPr>
          <a:lstStyle/>
          <a:p>
            <a:pPr algn="ctr"/>
            <a:r>
              <a:rPr lang="en-US" dirty="0">
                <a:solidFill>
                  <a:schemeClr val="bg1"/>
                </a:solidFill>
              </a:rPr>
              <a:t>All the city was moved:</a:t>
            </a:r>
          </a:p>
          <a:p>
            <a:pPr algn="ctr"/>
            <a:r>
              <a:rPr lang="en-US" dirty="0">
                <a:solidFill>
                  <a:schemeClr val="bg1"/>
                </a:solidFill>
              </a:rPr>
              <a:t>These people recognized Christ as the long-awaited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126460" y="445852"/>
            <a:ext cx="5418306" cy="2554545"/>
          </a:xfrm>
          <a:prstGeom prst="rect">
            <a:avLst/>
          </a:prstGeom>
          <a:noFill/>
        </p:spPr>
        <p:txBody>
          <a:bodyPr wrap="square" rtlCol="0">
            <a:spAutoFit/>
          </a:bodyPr>
          <a:lstStyle/>
          <a:p>
            <a:pPr algn="ctr"/>
            <a:r>
              <a:rPr lang="en-US" sz="4000" dirty="0">
                <a:solidFill>
                  <a:schemeClr val="bg1"/>
                </a:solidFill>
                <a:latin typeface="Narkisim" pitchFamily="34" charset="-79"/>
                <a:cs typeface="Narkisim" pitchFamily="34" charset="-79"/>
              </a:rPr>
              <a:t>“If these should hold their peace, the stones, would immediately cry out”</a:t>
            </a:r>
          </a:p>
        </p:txBody>
      </p:sp>
      <p:grpSp>
        <p:nvGrpSpPr>
          <p:cNvPr id="135" name="Group 134"/>
          <p:cNvGrpSpPr/>
          <p:nvPr/>
        </p:nvGrpSpPr>
        <p:grpSpPr>
          <a:xfrm rot="20761321">
            <a:off x="4776280" y="3354462"/>
            <a:ext cx="1461612" cy="3092407"/>
            <a:chOff x="5048655" y="3383645"/>
            <a:chExt cx="1461612" cy="3092407"/>
          </a:xfrm>
        </p:grpSpPr>
        <p:grpSp>
          <p:nvGrpSpPr>
            <p:cNvPr id="51" name="Group 62"/>
            <p:cNvGrpSpPr/>
            <p:nvPr/>
          </p:nvGrpSpPr>
          <p:grpSpPr>
            <a:xfrm>
              <a:off x="5048655" y="3383645"/>
              <a:ext cx="1461612" cy="3092407"/>
              <a:chOff x="381000" y="458861"/>
              <a:chExt cx="2520305" cy="5332338"/>
            </a:xfrm>
          </p:grpSpPr>
          <p:sp>
            <p:nvSpPr>
              <p:cNvPr id="52" name="Oval 51"/>
              <p:cNvSpPr/>
              <p:nvPr/>
            </p:nvSpPr>
            <p:spPr>
              <a:xfrm rot="2901859">
                <a:off x="488257" y="3428801"/>
                <a:ext cx="470737" cy="68525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442139">
                <a:off x="730443" y="2368808"/>
                <a:ext cx="740567" cy="155384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226769">
                <a:off x="2355482" y="3464741"/>
                <a:ext cx="545823" cy="7006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249249">
                <a:off x="2024693" y="2430513"/>
                <a:ext cx="666092" cy="155384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1274506">
                <a:off x="577468" y="1140778"/>
                <a:ext cx="2209800" cy="1757796"/>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128217">
                <a:off x="1837209" y="5175877"/>
                <a:ext cx="474843" cy="75580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472555">
                <a:off x="1116645" y="5134595"/>
                <a:ext cx="410712" cy="83714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805882" y="2499725"/>
                <a:ext cx="1840063" cy="296562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1295400" y="2590800"/>
                <a:ext cx="774074" cy="426119"/>
              </a:xfrm>
              <a:prstGeom prst="trapezoid">
                <a:avLst>
                  <a:gd name="adj" fmla="val 295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2"/>
              <p:cNvGrpSpPr/>
              <p:nvPr/>
            </p:nvGrpSpPr>
            <p:grpSpPr>
              <a:xfrm>
                <a:off x="1219200" y="2667000"/>
                <a:ext cx="914400" cy="1268963"/>
                <a:chOff x="5943600" y="3048000"/>
                <a:chExt cx="1676400" cy="2590800"/>
              </a:xfrm>
            </p:grpSpPr>
            <p:sp>
              <p:nvSpPr>
                <p:cNvPr id="84" name="Rectangle 83"/>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nut 84"/>
                <p:cNvSpPr/>
                <p:nvPr/>
              </p:nvSpPr>
              <p:spPr>
                <a:xfrm>
                  <a:off x="60960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70104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7" name="Group 33"/>
                <p:cNvGrpSpPr/>
                <p:nvPr/>
              </p:nvGrpSpPr>
              <p:grpSpPr>
                <a:xfrm>
                  <a:off x="6096000" y="3953656"/>
                  <a:ext cx="1357859" cy="424381"/>
                  <a:chOff x="6096000" y="3953656"/>
                  <a:chExt cx="1357859" cy="424381"/>
                </a:xfrm>
              </p:grpSpPr>
              <p:sp>
                <p:nvSpPr>
                  <p:cNvPr id="96" name="Rectangle 95"/>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34"/>
                <p:cNvGrpSpPr/>
                <p:nvPr/>
              </p:nvGrpSpPr>
              <p:grpSpPr>
                <a:xfrm>
                  <a:off x="6083509" y="4480810"/>
                  <a:ext cx="1357859" cy="424381"/>
                  <a:chOff x="6096000" y="3953656"/>
                  <a:chExt cx="1357859" cy="424381"/>
                </a:xfrm>
              </p:grpSpPr>
              <p:sp>
                <p:nvSpPr>
                  <p:cNvPr id="93" name="Rectangle 92"/>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37"/>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8"/>
                <p:cNvGrpSpPr/>
                <p:nvPr/>
              </p:nvGrpSpPr>
              <p:grpSpPr>
                <a:xfrm>
                  <a:off x="6098498" y="4975486"/>
                  <a:ext cx="1357859" cy="424381"/>
                  <a:chOff x="6096000" y="3953656"/>
                  <a:chExt cx="1357859" cy="424381"/>
                </a:xfrm>
              </p:grpSpPr>
              <p:sp>
                <p:nvSpPr>
                  <p:cNvPr id="90" name="Rectangle 3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Oval 61"/>
              <p:cNvSpPr/>
              <p:nvPr/>
            </p:nvSpPr>
            <p:spPr>
              <a:xfrm>
                <a:off x="990400" y="1176771"/>
                <a:ext cx="1344662" cy="16587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50"/>
              <p:cNvGrpSpPr/>
              <p:nvPr/>
            </p:nvGrpSpPr>
            <p:grpSpPr>
              <a:xfrm>
                <a:off x="893164" y="5105400"/>
                <a:ext cx="1600200" cy="300904"/>
                <a:chOff x="5867400" y="3538928"/>
                <a:chExt cx="3356548" cy="811967"/>
              </a:xfrm>
            </p:grpSpPr>
            <p:sp>
              <p:nvSpPr>
                <p:cNvPr id="77" name="Flowchart: Or 76"/>
                <p:cNvSpPr/>
                <p:nvPr/>
              </p:nvSpPr>
              <p:spPr>
                <a:xfrm>
                  <a:off x="5867400" y="3581400"/>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Or 77"/>
                <p:cNvSpPr/>
                <p:nvPr/>
              </p:nvSpPr>
              <p:spPr>
                <a:xfrm>
                  <a:off x="6705600" y="3581400"/>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Or 78"/>
                <p:cNvSpPr/>
                <p:nvPr/>
              </p:nvSpPr>
              <p:spPr>
                <a:xfrm>
                  <a:off x="7543800" y="3581400"/>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Or 79"/>
                <p:cNvSpPr/>
                <p:nvPr/>
              </p:nvSpPr>
              <p:spPr>
                <a:xfrm>
                  <a:off x="8385748" y="3588895"/>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477000" y="3581400"/>
                  <a:ext cx="457200" cy="762000"/>
                </a:xfrm>
                <a:prstGeom prst="diamond">
                  <a:avLst/>
                </a:prstGeom>
                <a:solidFill>
                  <a:srgbClr val="F5DD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7312702" y="3560164"/>
                  <a:ext cx="457200" cy="762000"/>
                </a:xfrm>
                <a:prstGeom prst="diamond">
                  <a:avLst/>
                </a:prstGeom>
                <a:solidFill>
                  <a:srgbClr val="F5DD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8148404" y="3538928"/>
                  <a:ext cx="457200" cy="762000"/>
                </a:xfrm>
                <a:prstGeom prst="diamond">
                  <a:avLst/>
                </a:prstGeom>
                <a:solidFill>
                  <a:srgbClr val="F5DD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1"/>
              <p:cNvGrpSpPr/>
              <p:nvPr/>
            </p:nvGrpSpPr>
            <p:grpSpPr>
              <a:xfrm>
                <a:off x="914400" y="458861"/>
                <a:ext cx="1582831" cy="1323301"/>
                <a:chOff x="3657600" y="3965385"/>
                <a:chExt cx="1582831" cy="1323301"/>
              </a:xfrm>
            </p:grpSpPr>
            <p:sp>
              <p:nvSpPr>
                <p:cNvPr id="65" name="Moon 64"/>
                <p:cNvSpPr/>
                <p:nvPr/>
              </p:nvSpPr>
              <p:spPr>
                <a:xfrm rot="5720381">
                  <a:off x="4053223" y="3684971"/>
                  <a:ext cx="906794" cy="1467622"/>
                </a:xfrm>
                <a:prstGeom prst="moon">
                  <a:avLst>
                    <a:gd name="adj" fmla="val 7404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720381">
                  <a:off x="4140189" y="3948698"/>
                  <a:ext cx="609600" cy="1371600"/>
                </a:xfrm>
                <a:prstGeom prst="moon">
                  <a:avLst>
                    <a:gd name="adj" fmla="val 7404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1"/>
                <p:cNvSpPr/>
                <p:nvPr/>
              </p:nvSpPr>
              <p:spPr>
                <a:xfrm rot="5400000">
                  <a:off x="4146378" y="4235622"/>
                  <a:ext cx="564286" cy="1541842"/>
                </a:xfrm>
                <a:prstGeom prst="roundRect">
                  <a:avLst>
                    <a:gd name="adj"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flipV="1">
                  <a:off x="3733800" y="4953000"/>
                  <a:ext cx="1371600" cy="321117"/>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52"/>
                <p:cNvGrpSpPr/>
                <p:nvPr/>
              </p:nvGrpSpPr>
              <p:grpSpPr>
                <a:xfrm>
                  <a:off x="3733800" y="4953000"/>
                  <a:ext cx="1295400" cy="243589"/>
                  <a:chOff x="5867400" y="3538928"/>
                  <a:chExt cx="3356548" cy="811967"/>
                </a:xfrm>
              </p:grpSpPr>
              <p:sp>
                <p:nvSpPr>
                  <p:cNvPr id="70" name="Flowchart: Or 69"/>
                  <p:cNvSpPr/>
                  <p:nvPr/>
                </p:nvSpPr>
                <p:spPr>
                  <a:xfrm>
                    <a:off x="5867400" y="3581400"/>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Or 70"/>
                  <p:cNvSpPr/>
                  <p:nvPr/>
                </p:nvSpPr>
                <p:spPr>
                  <a:xfrm>
                    <a:off x="6705600" y="3581400"/>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Or 71"/>
                  <p:cNvSpPr/>
                  <p:nvPr/>
                </p:nvSpPr>
                <p:spPr>
                  <a:xfrm>
                    <a:off x="7543800" y="3581400"/>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Or 72"/>
                  <p:cNvSpPr/>
                  <p:nvPr/>
                </p:nvSpPr>
                <p:spPr>
                  <a:xfrm>
                    <a:off x="8385748" y="3588895"/>
                    <a:ext cx="838200" cy="762000"/>
                  </a:xfrm>
                  <a:prstGeom prst="flowChartOr">
                    <a:avLst/>
                  </a:prstGeom>
                  <a:solidFill>
                    <a:schemeClr val="accent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6477000" y="3581400"/>
                    <a:ext cx="457200" cy="762000"/>
                  </a:xfrm>
                  <a:prstGeom prst="diamond">
                    <a:avLst/>
                  </a:prstGeom>
                  <a:solidFill>
                    <a:srgbClr val="F5DD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7312702" y="3560164"/>
                    <a:ext cx="457200" cy="762000"/>
                  </a:xfrm>
                  <a:prstGeom prst="diamond">
                    <a:avLst/>
                  </a:prstGeom>
                  <a:solidFill>
                    <a:srgbClr val="F5DD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8148404" y="3538928"/>
                    <a:ext cx="457200" cy="762000"/>
                  </a:xfrm>
                  <a:prstGeom prst="diamond">
                    <a:avLst/>
                  </a:prstGeom>
                  <a:solidFill>
                    <a:srgbClr val="F5DD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 name="Cloud 98"/>
            <p:cNvSpPr/>
            <p:nvPr/>
          </p:nvSpPr>
          <p:spPr>
            <a:xfrm rot="11274506">
              <a:off x="5501302" y="4354700"/>
              <a:ext cx="677919" cy="539254"/>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710109" y="4467953"/>
              <a:ext cx="252946" cy="1040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5514503" y="648510"/>
            <a:ext cx="5269149" cy="5502612"/>
            <a:chOff x="5504775" y="677693"/>
            <a:chExt cx="5269149" cy="5502612"/>
          </a:xfrm>
        </p:grpSpPr>
        <p:grpSp>
          <p:nvGrpSpPr>
            <p:cNvPr id="136" name="Group 135"/>
            <p:cNvGrpSpPr/>
            <p:nvPr/>
          </p:nvGrpSpPr>
          <p:grpSpPr>
            <a:xfrm>
              <a:off x="5504775" y="677693"/>
              <a:ext cx="5269149" cy="5502612"/>
              <a:chOff x="5689600" y="609600"/>
              <a:chExt cx="5269149" cy="5502612"/>
            </a:xfrm>
          </p:grpSpPr>
          <p:grpSp>
            <p:nvGrpSpPr>
              <p:cNvPr id="8" name="Group 120"/>
              <p:cNvGrpSpPr/>
              <p:nvPr/>
            </p:nvGrpSpPr>
            <p:grpSpPr>
              <a:xfrm>
                <a:off x="5994940" y="609600"/>
                <a:ext cx="4584694" cy="426477"/>
                <a:chOff x="3505200" y="1371600"/>
                <a:chExt cx="2494613" cy="343525"/>
              </a:xfrm>
            </p:grpSpPr>
            <p:sp>
              <p:nvSpPr>
                <p:cNvPr id="41" name="Rounded Rectangle 40"/>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5690680" y="814594"/>
                <a:ext cx="5268069" cy="5297618"/>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5"/>
              <p:cNvGrpSpPr/>
              <p:nvPr/>
            </p:nvGrpSpPr>
            <p:grpSpPr>
              <a:xfrm>
                <a:off x="5689600" y="950782"/>
                <a:ext cx="3641124" cy="665789"/>
                <a:chOff x="4800600" y="1267918"/>
                <a:chExt cx="5502838" cy="1399082"/>
              </a:xfrm>
            </p:grpSpPr>
            <p:grpSp>
              <p:nvGrpSpPr>
                <p:cNvPr id="12" name="Group 250"/>
                <p:cNvGrpSpPr/>
                <p:nvPr/>
              </p:nvGrpSpPr>
              <p:grpSpPr>
                <a:xfrm>
                  <a:off x="4800600" y="1295400"/>
                  <a:ext cx="2362200" cy="1371600"/>
                  <a:chOff x="4800600" y="1295400"/>
                  <a:chExt cx="2362200" cy="1371600"/>
                </a:xfrm>
              </p:grpSpPr>
              <p:sp>
                <p:nvSpPr>
                  <p:cNvPr id="35" name="Trapezoid 3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qual 3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51"/>
                <p:cNvGrpSpPr/>
                <p:nvPr/>
              </p:nvGrpSpPr>
              <p:grpSpPr>
                <a:xfrm>
                  <a:off x="6877987" y="1267918"/>
                  <a:ext cx="2362200" cy="1371600"/>
                  <a:chOff x="4800600" y="1295400"/>
                  <a:chExt cx="2362200" cy="1371600"/>
                </a:xfrm>
              </p:grpSpPr>
              <p:sp>
                <p:nvSpPr>
                  <p:cNvPr id="29" name="Trapezoid 2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qual 3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58"/>
                <p:cNvGrpSpPr/>
                <p:nvPr/>
              </p:nvGrpSpPr>
              <p:grpSpPr>
                <a:xfrm>
                  <a:off x="8979108" y="1270416"/>
                  <a:ext cx="1324330" cy="1295400"/>
                  <a:chOff x="4800600" y="1295400"/>
                  <a:chExt cx="1324330" cy="1295400"/>
                </a:xfrm>
              </p:grpSpPr>
              <p:sp>
                <p:nvSpPr>
                  <p:cNvPr id="25" name="Trapezoid 2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qual 2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95"/>
            <p:cNvGrpSpPr/>
            <p:nvPr/>
          </p:nvGrpSpPr>
          <p:grpSpPr>
            <a:xfrm>
              <a:off x="9005857" y="1009148"/>
              <a:ext cx="1544971" cy="665789"/>
              <a:chOff x="5867400" y="1267918"/>
              <a:chExt cx="2334917" cy="1399082"/>
            </a:xfrm>
          </p:grpSpPr>
          <p:grpSp>
            <p:nvGrpSpPr>
              <p:cNvPr id="22" name="Group 250"/>
              <p:cNvGrpSpPr/>
              <p:nvPr/>
            </p:nvGrpSpPr>
            <p:grpSpPr>
              <a:xfrm>
                <a:off x="5867400" y="1295400"/>
                <a:ext cx="1295400" cy="1371600"/>
                <a:chOff x="5867400" y="1295400"/>
                <a:chExt cx="1295400" cy="1371600"/>
              </a:xfrm>
            </p:grpSpPr>
            <p:sp>
              <p:nvSpPr>
                <p:cNvPr id="20" name="Quad Arrow 1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51"/>
              <p:cNvGrpSpPr/>
              <p:nvPr/>
            </p:nvGrpSpPr>
            <p:grpSpPr>
              <a:xfrm>
                <a:off x="6877987" y="1267918"/>
                <a:ext cx="1324330" cy="1295400"/>
                <a:chOff x="4800600" y="1295400"/>
                <a:chExt cx="1324330" cy="1295400"/>
              </a:xfrm>
            </p:grpSpPr>
            <p:sp>
              <p:nvSpPr>
                <p:cNvPr id="16" name="Trapezoid 1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 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Flowchart: Delay 10"/>
            <p:cNvSpPr/>
            <p:nvPr/>
          </p:nvSpPr>
          <p:spPr>
            <a:xfrm rot="16200000">
              <a:off x="6249246" y="2379769"/>
              <a:ext cx="4105074" cy="3080951"/>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rot="294174">
            <a:off x="10337965" y="3376994"/>
            <a:ext cx="1186513" cy="2495415"/>
            <a:chOff x="4572000" y="1447799"/>
            <a:chExt cx="1461612" cy="3092409"/>
          </a:xfrm>
        </p:grpSpPr>
        <p:sp>
          <p:nvSpPr>
            <p:cNvPr id="102" name="Rounded Rectangle 101"/>
            <p:cNvSpPr/>
            <p:nvPr/>
          </p:nvSpPr>
          <p:spPr>
            <a:xfrm>
              <a:off x="4876800" y="2057400"/>
              <a:ext cx="9144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901859">
              <a:off x="4634202" y="3170171"/>
              <a:ext cx="272997" cy="3974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442139">
              <a:off x="4774654" y="2555444"/>
              <a:ext cx="429480" cy="901129"/>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0226769">
              <a:off x="5717070" y="3191014"/>
              <a:ext cx="316542" cy="4063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249249">
              <a:off x="5525234" y="2591229"/>
              <a:ext cx="386290" cy="901129"/>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6128217">
              <a:off x="5416506" y="4183361"/>
              <a:ext cx="275378" cy="43831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4472555">
              <a:off x="4998626" y="4159420"/>
              <a:ext cx="238186" cy="485487"/>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4818404" y="2631368"/>
              <a:ext cx="1067116" cy="1719868"/>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0800000">
              <a:off x="5102292" y="2684185"/>
              <a:ext cx="448912" cy="247121"/>
            </a:xfrm>
            <a:prstGeom prst="trapezoid">
              <a:avLst>
                <a:gd name="adj" fmla="val 295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42"/>
            <p:cNvGrpSpPr/>
            <p:nvPr/>
          </p:nvGrpSpPr>
          <p:grpSpPr>
            <a:xfrm>
              <a:off x="5058101" y="2728376"/>
              <a:ext cx="530292" cy="735915"/>
              <a:chOff x="5943600" y="3048000"/>
              <a:chExt cx="1676400" cy="2590800"/>
            </a:xfrm>
          </p:grpSpPr>
          <p:sp>
            <p:nvSpPr>
              <p:cNvPr id="119" name="Rectangle 118"/>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nut 119"/>
              <p:cNvSpPr/>
              <p:nvPr/>
            </p:nvSpPr>
            <p:spPr>
              <a:xfrm>
                <a:off x="60960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70104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2" name="Group 33"/>
              <p:cNvGrpSpPr/>
              <p:nvPr/>
            </p:nvGrpSpPr>
            <p:grpSpPr>
              <a:xfrm>
                <a:off x="6096000" y="3953656"/>
                <a:ext cx="1357859" cy="424381"/>
                <a:chOff x="6096000" y="3953656"/>
                <a:chExt cx="1357859" cy="424381"/>
              </a:xfrm>
            </p:grpSpPr>
            <p:sp>
              <p:nvSpPr>
                <p:cNvPr id="131" name="Rectangle 130"/>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34"/>
              <p:cNvGrpSpPr/>
              <p:nvPr/>
            </p:nvGrpSpPr>
            <p:grpSpPr>
              <a:xfrm>
                <a:off x="6083509" y="4480810"/>
                <a:ext cx="1357859" cy="424381"/>
                <a:chOff x="6096000" y="3953656"/>
                <a:chExt cx="1357859" cy="424381"/>
              </a:xfrm>
            </p:grpSpPr>
            <p:sp>
              <p:nvSpPr>
                <p:cNvPr id="128" name="Rectangle 127"/>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37"/>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38"/>
              <p:cNvGrpSpPr/>
              <p:nvPr/>
            </p:nvGrpSpPr>
            <p:grpSpPr>
              <a:xfrm>
                <a:off x="6098498" y="4975486"/>
                <a:ext cx="1357859" cy="424381"/>
                <a:chOff x="6096000" y="3953656"/>
                <a:chExt cx="1357859" cy="424381"/>
              </a:xfrm>
            </p:grpSpPr>
            <p:sp>
              <p:nvSpPr>
                <p:cNvPr id="125" name="Rectangle 3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Oval 111"/>
            <p:cNvSpPr/>
            <p:nvPr/>
          </p:nvSpPr>
          <p:spPr>
            <a:xfrm>
              <a:off x="4925412" y="1864141"/>
              <a:ext cx="779816" cy="9619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5720381">
              <a:off x="5110772" y="1285178"/>
              <a:ext cx="525881" cy="851124"/>
            </a:xfrm>
            <a:prstGeom prst="moon">
              <a:avLst>
                <a:gd name="adj" fmla="val 7404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5720381">
              <a:off x="5161207" y="1438123"/>
              <a:ext cx="353528" cy="795438"/>
            </a:xfrm>
            <a:prstGeom prst="moon">
              <a:avLst>
                <a:gd name="adj" fmla="val 7404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
            <p:cNvSpPr/>
            <p:nvPr/>
          </p:nvSpPr>
          <p:spPr>
            <a:xfrm rot="5400000">
              <a:off x="5164796" y="1604520"/>
              <a:ext cx="327249" cy="894167"/>
            </a:xfrm>
            <a:prstGeom prst="roundRect">
              <a:avLst>
                <a:gd name="adj"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4876800" y="1981200"/>
              <a:ext cx="914400" cy="228600"/>
            </a:xfrm>
            <a:prstGeom prst="roundRect">
              <a:avLst>
                <a:gd name="adj"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953000" y="2514600"/>
              <a:ext cx="6858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81600" y="2590800"/>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rot="11448628">
            <a:off x="9531617" y="5350108"/>
            <a:ext cx="2540000" cy="1143000"/>
          </a:xfrm>
          <a:custGeom>
            <a:avLst/>
            <a:gdLst>
              <a:gd name="connsiteX0" fmla="*/ 754703 w 1400660"/>
              <a:gd name="connsiteY0" fmla="*/ 0 h 794479"/>
              <a:gd name="connsiteX1" fmla="*/ 754703 w 1400660"/>
              <a:gd name="connsiteY1" fmla="*/ 0 h 794479"/>
              <a:gd name="connsiteX2" fmla="*/ 484880 w 1400660"/>
              <a:gd name="connsiteY2" fmla="*/ 89941 h 794479"/>
              <a:gd name="connsiteX3" fmla="*/ 409929 w 1400660"/>
              <a:gd name="connsiteY3" fmla="*/ 134911 h 794479"/>
              <a:gd name="connsiteX4" fmla="*/ 364959 w 1400660"/>
              <a:gd name="connsiteY4" fmla="*/ 164892 h 794479"/>
              <a:gd name="connsiteX5" fmla="*/ 319988 w 1400660"/>
              <a:gd name="connsiteY5" fmla="*/ 179882 h 794479"/>
              <a:gd name="connsiteX6" fmla="*/ 260028 w 1400660"/>
              <a:gd name="connsiteY6" fmla="*/ 224852 h 794479"/>
              <a:gd name="connsiteX7" fmla="*/ 230047 w 1400660"/>
              <a:gd name="connsiteY7" fmla="*/ 254833 h 794479"/>
              <a:gd name="connsiteX8" fmla="*/ 185077 w 1400660"/>
              <a:gd name="connsiteY8" fmla="*/ 269823 h 794479"/>
              <a:gd name="connsiteX9" fmla="*/ 140106 w 1400660"/>
              <a:gd name="connsiteY9" fmla="*/ 299803 h 794479"/>
              <a:gd name="connsiteX10" fmla="*/ 110126 w 1400660"/>
              <a:gd name="connsiteY10" fmla="*/ 359764 h 794479"/>
              <a:gd name="connsiteX11" fmla="*/ 35175 w 1400660"/>
              <a:gd name="connsiteY11" fmla="*/ 434715 h 794479"/>
              <a:gd name="connsiteX12" fmla="*/ 5195 w 1400660"/>
              <a:gd name="connsiteY12" fmla="*/ 524656 h 794479"/>
              <a:gd name="connsiteX13" fmla="*/ 20185 w 1400660"/>
              <a:gd name="connsiteY13" fmla="*/ 614597 h 794479"/>
              <a:gd name="connsiteX14" fmla="*/ 125116 w 1400660"/>
              <a:gd name="connsiteY14" fmla="*/ 704538 h 794479"/>
              <a:gd name="connsiteX15" fmla="*/ 155097 w 1400660"/>
              <a:gd name="connsiteY15" fmla="*/ 734518 h 794479"/>
              <a:gd name="connsiteX16" fmla="*/ 215057 w 1400660"/>
              <a:gd name="connsiteY16" fmla="*/ 764498 h 794479"/>
              <a:gd name="connsiteX17" fmla="*/ 334979 w 1400660"/>
              <a:gd name="connsiteY17" fmla="*/ 794479 h 794479"/>
              <a:gd name="connsiteX18" fmla="*/ 934585 w 1400660"/>
              <a:gd name="connsiteY18" fmla="*/ 779488 h 794479"/>
              <a:gd name="connsiteX19" fmla="*/ 979556 w 1400660"/>
              <a:gd name="connsiteY19" fmla="*/ 764498 h 794479"/>
              <a:gd name="connsiteX20" fmla="*/ 1099477 w 1400660"/>
              <a:gd name="connsiteY20" fmla="*/ 734518 h 794479"/>
              <a:gd name="connsiteX21" fmla="*/ 1219398 w 1400660"/>
              <a:gd name="connsiteY21" fmla="*/ 719528 h 794479"/>
              <a:gd name="connsiteX22" fmla="*/ 1294349 w 1400660"/>
              <a:gd name="connsiteY22" fmla="*/ 659567 h 794479"/>
              <a:gd name="connsiteX23" fmla="*/ 1354310 w 1400660"/>
              <a:gd name="connsiteY23" fmla="*/ 614597 h 794479"/>
              <a:gd name="connsiteX24" fmla="*/ 1384290 w 1400660"/>
              <a:gd name="connsiteY24" fmla="*/ 569626 h 794479"/>
              <a:gd name="connsiteX25" fmla="*/ 1399280 w 1400660"/>
              <a:gd name="connsiteY25" fmla="*/ 479685 h 794479"/>
              <a:gd name="connsiteX26" fmla="*/ 1324329 w 1400660"/>
              <a:gd name="connsiteY26" fmla="*/ 164892 h 794479"/>
              <a:gd name="connsiteX27" fmla="*/ 1249379 w 1400660"/>
              <a:gd name="connsiteY27" fmla="*/ 104931 h 794479"/>
              <a:gd name="connsiteX28" fmla="*/ 1204408 w 1400660"/>
              <a:gd name="connsiteY28" fmla="*/ 59961 h 794479"/>
              <a:gd name="connsiteX29" fmla="*/ 1114467 w 1400660"/>
              <a:gd name="connsiteY29" fmla="*/ 29980 h 794479"/>
              <a:gd name="connsiteX30" fmla="*/ 964565 w 1400660"/>
              <a:gd name="connsiteY30" fmla="*/ 44970 h 794479"/>
              <a:gd name="connsiteX31" fmla="*/ 904605 w 1400660"/>
              <a:gd name="connsiteY31" fmla="*/ 59961 h 794479"/>
              <a:gd name="connsiteX32" fmla="*/ 604802 w 1400660"/>
              <a:gd name="connsiteY32" fmla="*/ 59961 h 794479"/>
              <a:gd name="connsiteX33" fmla="*/ 694743 w 1400660"/>
              <a:gd name="connsiteY33" fmla="*/ 1499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0660" h="794479">
                <a:moveTo>
                  <a:pt x="754703" y="0"/>
                </a:moveTo>
                <a:lnTo>
                  <a:pt x="754703" y="0"/>
                </a:lnTo>
                <a:cubicBezTo>
                  <a:pt x="664762" y="29980"/>
                  <a:pt x="566176" y="41164"/>
                  <a:pt x="484880" y="89941"/>
                </a:cubicBezTo>
                <a:cubicBezTo>
                  <a:pt x="459896" y="104931"/>
                  <a:pt x="434636" y="119469"/>
                  <a:pt x="409929" y="134911"/>
                </a:cubicBezTo>
                <a:cubicBezTo>
                  <a:pt x="394652" y="144459"/>
                  <a:pt x="381073" y="156835"/>
                  <a:pt x="364959" y="164892"/>
                </a:cubicBezTo>
                <a:cubicBezTo>
                  <a:pt x="350826" y="171959"/>
                  <a:pt x="334978" y="174885"/>
                  <a:pt x="319988" y="179882"/>
                </a:cubicBezTo>
                <a:cubicBezTo>
                  <a:pt x="300001" y="194872"/>
                  <a:pt x="279221" y="208858"/>
                  <a:pt x="260028" y="224852"/>
                </a:cubicBezTo>
                <a:cubicBezTo>
                  <a:pt x="249171" y="233900"/>
                  <a:pt x="242166" y="247561"/>
                  <a:pt x="230047" y="254833"/>
                </a:cubicBezTo>
                <a:cubicBezTo>
                  <a:pt x="216498" y="262963"/>
                  <a:pt x="199210" y="262757"/>
                  <a:pt x="185077" y="269823"/>
                </a:cubicBezTo>
                <a:cubicBezTo>
                  <a:pt x="168963" y="277880"/>
                  <a:pt x="155096" y="289810"/>
                  <a:pt x="140106" y="299803"/>
                </a:cubicBezTo>
                <a:cubicBezTo>
                  <a:pt x="130113" y="319790"/>
                  <a:pt x="123845" y="342125"/>
                  <a:pt x="110126" y="359764"/>
                </a:cubicBezTo>
                <a:cubicBezTo>
                  <a:pt x="88434" y="387654"/>
                  <a:pt x="35175" y="434715"/>
                  <a:pt x="35175" y="434715"/>
                </a:cubicBezTo>
                <a:cubicBezTo>
                  <a:pt x="25182" y="464695"/>
                  <a:pt x="0" y="493484"/>
                  <a:pt x="5195" y="524656"/>
                </a:cubicBezTo>
                <a:cubicBezTo>
                  <a:pt x="10192" y="554636"/>
                  <a:pt x="7841" y="586823"/>
                  <a:pt x="20185" y="614597"/>
                </a:cubicBezTo>
                <a:cubicBezTo>
                  <a:pt x="31392" y="639812"/>
                  <a:pt x="108808" y="690948"/>
                  <a:pt x="125116" y="704538"/>
                </a:cubicBezTo>
                <a:cubicBezTo>
                  <a:pt x="135973" y="713586"/>
                  <a:pt x="143338" y="726679"/>
                  <a:pt x="155097" y="734518"/>
                </a:cubicBezTo>
                <a:cubicBezTo>
                  <a:pt x="173690" y="746913"/>
                  <a:pt x="193858" y="757432"/>
                  <a:pt x="215057" y="764498"/>
                </a:cubicBezTo>
                <a:cubicBezTo>
                  <a:pt x="254147" y="777528"/>
                  <a:pt x="334979" y="794479"/>
                  <a:pt x="334979" y="794479"/>
                </a:cubicBezTo>
                <a:cubicBezTo>
                  <a:pt x="534848" y="789482"/>
                  <a:pt x="734870" y="788777"/>
                  <a:pt x="934585" y="779488"/>
                </a:cubicBezTo>
                <a:cubicBezTo>
                  <a:pt x="950369" y="778754"/>
                  <a:pt x="964312" y="768656"/>
                  <a:pt x="979556" y="764498"/>
                </a:cubicBezTo>
                <a:cubicBezTo>
                  <a:pt x="1019308" y="753657"/>
                  <a:pt x="1058979" y="742111"/>
                  <a:pt x="1099477" y="734518"/>
                </a:cubicBezTo>
                <a:cubicBezTo>
                  <a:pt x="1139072" y="727094"/>
                  <a:pt x="1179424" y="724525"/>
                  <a:pt x="1219398" y="719528"/>
                </a:cubicBezTo>
                <a:cubicBezTo>
                  <a:pt x="1306948" y="690345"/>
                  <a:pt x="1226544" y="727372"/>
                  <a:pt x="1294349" y="659567"/>
                </a:cubicBezTo>
                <a:cubicBezTo>
                  <a:pt x="1312015" y="641901"/>
                  <a:pt x="1334323" y="629587"/>
                  <a:pt x="1354310" y="614597"/>
                </a:cubicBezTo>
                <a:cubicBezTo>
                  <a:pt x="1364303" y="599607"/>
                  <a:pt x="1378593" y="586718"/>
                  <a:pt x="1384290" y="569626"/>
                </a:cubicBezTo>
                <a:cubicBezTo>
                  <a:pt x="1393901" y="540792"/>
                  <a:pt x="1400660" y="510048"/>
                  <a:pt x="1399280" y="479685"/>
                </a:cubicBezTo>
                <a:cubicBezTo>
                  <a:pt x="1394417" y="372700"/>
                  <a:pt x="1400364" y="250431"/>
                  <a:pt x="1324329" y="164892"/>
                </a:cubicBezTo>
                <a:cubicBezTo>
                  <a:pt x="1303073" y="140979"/>
                  <a:pt x="1273457" y="126000"/>
                  <a:pt x="1249379" y="104931"/>
                </a:cubicBezTo>
                <a:cubicBezTo>
                  <a:pt x="1233425" y="90971"/>
                  <a:pt x="1222940" y="70256"/>
                  <a:pt x="1204408" y="59961"/>
                </a:cubicBezTo>
                <a:cubicBezTo>
                  <a:pt x="1176783" y="44614"/>
                  <a:pt x="1114467" y="29980"/>
                  <a:pt x="1114467" y="29980"/>
                </a:cubicBezTo>
                <a:cubicBezTo>
                  <a:pt x="1064500" y="34977"/>
                  <a:pt x="1014277" y="37868"/>
                  <a:pt x="964565" y="44970"/>
                </a:cubicBezTo>
                <a:cubicBezTo>
                  <a:pt x="944170" y="47884"/>
                  <a:pt x="925189" y="59103"/>
                  <a:pt x="904605" y="59961"/>
                </a:cubicBezTo>
                <a:cubicBezTo>
                  <a:pt x="804757" y="64122"/>
                  <a:pt x="704736" y="59961"/>
                  <a:pt x="604802" y="59961"/>
                </a:cubicBezTo>
                <a:lnTo>
                  <a:pt x="694743" y="1499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a:off x="6850434" y="5886855"/>
            <a:ext cx="1727200" cy="68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5791200" y="5943600"/>
            <a:ext cx="1524000" cy="565879"/>
          </a:xfrm>
          <a:custGeom>
            <a:avLst/>
            <a:gdLst>
              <a:gd name="connsiteX0" fmla="*/ 754703 w 1400660"/>
              <a:gd name="connsiteY0" fmla="*/ 0 h 794479"/>
              <a:gd name="connsiteX1" fmla="*/ 754703 w 1400660"/>
              <a:gd name="connsiteY1" fmla="*/ 0 h 794479"/>
              <a:gd name="connsiteX2" fmla="*/ 484880 w 1400660"/>
              <a:gd name="connsiteY2" fmla="*/ 89941 h 794479"/>
              <a:gd name="connsiteX3" fmla="*/ 409929 w 1400660"/>
              <a:gd name="connsiteY3" fmla="*/ 134911 h 794479"/>
              <a:gd name="connsiteX4" fmla="*/ 364959 w 1400660"/>
              <a:gd name="connsiteY4" fmla="*/ 164892 h 794479"/>
              <a:gd name="connsiteX5" fmla="*/ 319988 w 1400660"/>
              <a:gd name="connsiteY5" fmla="*/ 179882 h 794479"/>
              <a:gd name="connsiteX6" fmla="*/ 260028 w 1400660"/>
              <a:gd name="connsiteY6" fmla="*/ 224852 h 794479"/>
              <a:gd name="connsiteX7" fmla="*/ 230047 w 1400660"/>
              <a:gd name="connsiteY7" fmla="*/ 254833 h 794479"/>
              <a:gd name="connsiteX8" fmla="*/ 185077 w 1400660"/>
              <a:gd name="connsiteY8" fmla="*/ 269823 h 794479"/>
              <a:gd name="connsiteX9" fmla="*/ 140106 w 1400660"/>
              <a:gd name="connsiteY9" fmla="*/ 299803 h 794479"/>
              <a:gd name="connsiteX10" fmla="*/ 110126 w 1400660"/>
              <a:gd name="connsiteY10" fmla="*/ 359764 h 794479"/>
              <a:gd name="connsiteX11" fmla="*/ 35175 w 1400660"/>
              <a:gd name="connsiteY11" fmla="*/ 434715 h 794479"/>
              <a:gd name="connsiteX12" fmla="*/ 5195 w 1400660"/>
              <a:gd name="connsiteY12" fmla="*/ 524656 h 794479"/>
              <a:gd name="connsiteX13" fmla="*/ 20185 w 1400660"/>
              <a:gd name="connsiteY13" fmla="*/ 614597 h 794479"/>
              <a:gd name="connsiteX14" fmla="*/ 125116 w 1400660"/>
              <a:gd name="connsiteY14" fmla="*/ 704538 h 794479"/>
              <a:gd name="connsiteX15" fmla="*/ 155097 w 1400660"/>
              <a:gd name="connsiteY15" fmla="*/ 734518 h 794479"/>
              <a:gd name="connsiteX16" fmla="*/ 215057 w 1400660"/>
              <a:gd name="connsiteY16" fmla="*/ 764498 h 794479"/>
              <a:gd name="connsiteX17" fmla="*/ 334979 w 1400660"/>
              <a:gd name="connsiteY17" fmla="*/ 794479 h 794479"/>
              <a:gd name="connsiteX18" fmla="*/ 934585 w 1400660"/>
              <a:gd name="connsiteY18" fmla="*/ 779488 h 794479"/>
              <a:gd name="connsiteX19" fmla="*/ 979556 w 1400660"/>
              <a:gd name="connsiteY19" fmla="*/ 764498 h 794479"/>
              <a:gd name="connsiteX20" fmla="*/ 1099477 w 1400660"/>
              <a:gd name="connsiteY20" fmla="*/ 734518 h 794479"/>
              <a:gd name="connsiteX21" fmla="*/ 1219398 w 1400660"/>
              <a:gd name="connsiteY21" fmla="*/ 719528 h 794479"/>
              <a:gd name="connsiteX22" fmla="*/ 1294349 w 1400660"/>
              <a:gd name="connsiteY22" fmla="*/ 659567 h 794479"/>
              <a:gd name="connsiteX23" fmla="*/ 1354310 w 1400660"/>
              <a:gd name="connsiteY23" fmla="*/ 614597 h 794479"/>
              <a:gd name="connsiteX24" fmla="*/ 1384290 w 1400660"/>
              <a:gd name="connsiteY24" fmla="*/ 569626 h 794479"/>
              <a:gd name="connsiteX25" fmla="*/ 1399280 w 1400660"/>
              <a:gd name="connsiteY25" fmla="*/ 479685 h 794479"/>
              <a:gd name="connsiteX26" fmla="*/ 1324329 w 1400660"/>
              <a:gd name="connsiteY26" fmla="*/ 164892 h 794479"/>
              <a:gd name="connsiteX27" fmla="*/ 1249379 w 1400660"/>
              <a:gd name="connsiteY27" fmla="*/ 104931 h 794479"/>
              <a:gd name="connsiteX28" fmla="*/ 1204408 w 1400660"/>
              <a:gd name="connsiteY28" fmla="*/ 59961 h 794479"/>
              <a:gd name="connsiteX29" fmla="*/ 1114467 w 1400660"/>
              <a:gd name="connsiteY29" fmla="*/ 29980 h 794479"/>
              <a:gd name="connsiteX30" fmla="*/ 964565 w 1400660"/>
              <a:gd name="connsiteY30" fmla="*/ 44970 h 794479"/>
              <a:gd name="connsiteX31" fmla="*/ 904605 w 1400660"/>
              <a:gd name="connsiteY31" fmla="*/ 59961 h 794479"/>
              <a:gd name="connsiteX32" fmla="*/ 604802 w 1400660"/>
              <a:gd name="connsiteY32" fmla="*/ 59961 h 794479"/>
              <a:gd name="connsiteX33" fmla="*/ 694743 w 1400660"/>
              <a:gd name="connsiteY33" fmla="*/ 1499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0660" h="794479">
                <a:moveTo>
                  <a:pt x="754703" y="0"/>
                </a:moveTo>
                <a:lnTo>
                  <a:pt x="754703" y="0"/>
                </a:lnTo>
                <a:cubicBezTo>
                  <a:pt x="664762" y="29980"/>
                  <a:pt x="566176" y="41164"/>
                  <a:pt x="484880" y="89941"/>
                </a:cubicBezTo>
                <a:cubicBezTo>
                  <a:pt x="459896" y="104931"/>
                  <a:pt x="434636" y="119469"/>
                  <a:pt x="409929" y="134911"/>
                </a:cubicBezTo>
                <a:cubicBezTo>
                  <a:pt x="394652" y="144459"/>
                  <a:pt x="381073" y="156835"/>
                  <a:pt x="364959" y="164892"/>
                </a:cubicBezTo>
                <a:cubicBezTo>
                  <a:pt x="350826" y="171959"/>
                  <a:pt x="334978" y="174885"/>
                  <a:pt x="319988" y="179882"/>
                </a:cubicBezTo>
                <a:cubicBezTo>
                  <a:pt x="300001" y="194872"/>
                  <a:pt x="279221" y="208858"/>
                  <a:pt x="260028" y="224852"/>
                </a:cubicBezTo>
                <a:cubicBezTo>
                  <a:pt x="249171" y="233900"/>
                  <a:pt x="242166" y="247561"/>
                  <a:pt x="230047" y="254833"/>
                </a:cubicBezTo>
                <a:cubicBezTo>
                  <a:pt x="216498" y="262963"/>
                  <a:pt x="199210" y="262757"/>
                  <a:pt x="185077" y="269823"/>
                </a:cubicBezTo>
                <a:cubicBezTo>
                  <a:pt x="168963" y="277880"/>
                  <a:pt x="155096" y="289810"/>
                  <a:pt x="140106" y="299803"/>
                </a:cubicBezTo>
                <a:cubicBezTo>
                  <a:pt x="130113" y="319790"/>
                  <a:pt x="123845" y="342125"/>
                  <a:pt x="110126" y="359764"/>
                </a:cubicBezTo>
                <a:cubicBezTo>
                  <a:pt x="88434" y="387654"/>
                  <a:pt x="35175" y="434715"/>
                  <a:pt x="35175" y="434715"/>
                </a:cubicBezTo>
                <a:cubicBezTo>
                  <a:pt x="25182" y="464695"/>
                  <a:pt x="0" y="493484"/>
                  <a:pt x="5195" y="524656"/>
                </a:cubicBezTo>
                <a:cubicBezTo>
                  <a:pt x="10192" y="554636"/>
                  <a:pt x="7841" y="586823"/>
                  <a:pt x="20185" y="614597"/>
                </a:cubicBezTo>
                <a:cubicBezTo>
                  <a:pt x="31392" y="639812"/>
                  <a:pt x="108808" y="690948"/>
                  <a:pt x="125116" y="704538"/>
                </a:cubicBezTo>
                <a:cubicBezTo>
                  <a:pt x="135973" y="713586"/>
                  <a:pt x="143338" y="726679"/>
                  <a:pt x="155097" y="734518"/>
                </a:cubicBezTo>
                <a:cubicBezTo>
                  <a:pt x="173690" y="746913"/>
                  <a:pt x="193858" y="757432"/>
                  <a:pt x="215057" y="764498"/>
                </a:cubicBezTo>
                <a:cubicBezTo>
                  <a:pt x="254147" y="777528"/>
                  <a:pt x="334979" y="794479"/>
                  <a:pt x="334979" y="794479"/>
                </a:cubicBezTo>
                <a:cubicBezTo>
                  <a:pt x="534848" y="789482"/>
                  <a:pt x="734870" y="788777"/>
                  <a:pt x="934585" y="779488"/>
                </a:cubicBezTo>
                <a:cubicBezTo>
                  <a:pt x="950369" y="778754"/>
                  <a:pt x="964312" y="768656"/>
                  <a:pt x="979556" y="764498"/>
                </a:cubicBezTo>
                <a:cubicBezTo>
                  <a:pt x="1019308" y="753657"/>
                  <a:pt x="1058979" y="742111"/>
                  <a:pt x="1099477" y="734518"/>
                </a:cubicBezTo>
                <a:cubicBezTo>
                  <a:pt x="1139072" y="727094"/>
                  <a:pt x="1179424" y="724525"/>
                  <a:pt x="1219398" y="719528"/>
                </a:cubicBezTo>
                <a:cubicBezTo>
                  <a:pt x="1306948" y="690345"/>
                  <a:pt x="1226544" y="727372"/>
                  <a:pt x="1294349" y="659567"/>
                </a:cubicBezTo>
                <a:cubicBezTo>
                  <a:pt x="1312015" y="641901"/>
                  <a:pt x="1334323" y="629587"/>
                  <a:pt x="1354310" y="614597"/>
                </a:cubicBezTo>
                <a:cubicBezTo>
                  <a:pt x="1364303" y="599607"/>
                  <a:pt x="1378593" y="586718"/>
                  <a:pt x="1384290" y="569626"/>
                </a:cubicBezTo>
                <a:cubicBezTo>
                  <a:pt x="1393901" y="540792"/>
                  <a:pt x="1400660" y="510048"/>
                  <a:pt x="1399280" y="479685"/>
                </a:cubicBezTo>
                <a:cubicBezTo>
                  <a:pt x="1394417" y="372700"/>
                  <a:pt x="1400364" y="250431"/>
                  <a:pt x="1324329" y="164892"/>
                </a:cubicBezTo>
                <a:cubicBezTo>
                  <a:pt x="1303073" y="140979"/>
                  <a:pt x="1273457" y="126000"/>
                  <a:pt x="1249379" y="104931"/>
                </a:cubicBezTo>
                <a:cubicBezTo>
                  <a:pt x="1233425" y="90971"/>
                  <a:pt x="1222940" y="70256"/>
                  <a:pt x="1204408" y="59961"/>
                </a:cubicBezTo>
                <a:cubicBezTo>
                  <a:pt x="1176783" y="44614"/>
                  <a:pt x="1114467" y="29980"/>
                  <a:pt x="1114467" y="29980"/>
                </a:cubicBezTo>
                <a:cubicBezTo>
                  <a:pt x="1064500" y="34977"/>
                  <a:pt x="1014277" y="37868"/>
                  <a:pt x="964565" y="44970"/>
                </a:cubicBezTo>
                <a:cubicBezTo>
                  <a:pt x="944170" y="47884"/>
                  <a:pt x="925189" y="59103"/>
                  <a:pt x="904605" y="59961"/>
                </a:cubicBezTo>
                <a:cubicBezTo>
                  <a:pt x="804757" y="64122"/>
                  <a:pt x="704736" y="59961"/>
                  <a:pt x="604802" y="59961"/>
                </a:cubicBezTo>
                <a:lnTo>
                  <a:pt x="694743" y="1499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470400" y="6019801"/>
            <a:ext cx="2577192" cy="618457"/>
          </a:xfrm>
          <a:custGeom>
            <a:avLst/>
            <a:gdLst>
              <a:gd name="connsiteX0" fmla="*/ 779489 w 1932894"/>
              <a:gd name="connsiteY0" fmla="*/ 14991 h 618457"/>
              <a:gd name="connsiteX1" fmla="*/ 779489 w 1932894"/>
              <a:gd name="connsiteY1" fmla="*/ 14991 h 618457"/>
              <a:gd name="connsiteX2" fmla="*/ 509666 w 1932894"/>
              <a:gd name="connsiteY2" fmla="*/ 29981 h 618457"/>
              <a:gd name="connsiteX3" fmla="*/ 314794 w 1932894"/>
              <a:gd name="connsiteY3" fmla="*/ 0 h 618457"/>
              <a:gd name="connsiteX4" fmla="*/ 164892 w 1932894"/>
              <a:gd name="connsiteY4" fmla="*/ 44971 h 618457"/>
              <a:gd name="connsiteX5" fmla="*/ 29980 w 1932894"/>
              <a:gd name="connsiteY5" fmla="*/ 149902 h 618457"/>
              <a:gd name="connsiteX6" fmla="*/ 0 w 1932894"/>
              <a:gd name="connsiteY6" fmla="*/ 254833 h 618457"/>
              <a:gd name="connsiteX7" fmla="*/ 14990 w 1932894"/>
              <a:gd name="connsiteY7" fmla="*/ 374755 h 618457"/>
              <a:gd name="connsiteX8" fmla="*/ 59961 w 1932894"/>
              <a:gd name="connsiteY8" fmla="*/ 419725 h 618457"/>
              <a:gd name="connsiteX9" fmla="*/ 269823 w 1932894"/>
              <a:gd name="connsiteY9" fmla="*/ 509666 h 618457"/>
              <a:gd name="connsiteX10" fmla="*/ 329784 w 1932894"/>
              <a:gd name="connsiteY10" fmla="*/ 539646 h 618457"/>
              <a:gd name="connsiteX11" fmla="*/ 584616 w 1932894"/>
              <a:gd name="connsiteY11" fmla="*/ 554637 h 618457"/>
              <a:gd name="connsiteX12" fmla="*/ 749508 w 1932894"/>
              <a:gd name="connsiteY12" fmla="*/ 584617 h 618457"/>
              <a:gd name="connsiteX13" fmla="*/ 1558977 w 1932894"/>
              <a:gd name="connsiteY13" fmla="*/ 584617 h 618457"/>
              <a:gd name="connsiteX14" fmla="*/ 1708879 w 1932894"/>
              <a:gd name="connsiteY14" fmla="*/ 569627 h 618457"/>
              <a:gd name="connsiteX15" fmla="*/ 1738859 w 1932894"/>
              <a:gd name="connsiteY15" fmla="*/ 539646 h 618457"/>
              <a:gd name="connsiteX16" fmla="*/ 1828800 w 1932894"/>
              <a:gd name="connsiteY16" fmla="*/ 509666 h 618457"/>
              <a:gd name="connsiteX17" fmla="*/ 1858780 w 1932894"/>
              <a:gd name="connsiteY17" fmla="*/ 464696 h 618457"/>
              <a:gd name="connsiteX18" fmla="*/ 1888761 w 1932894"/>
              <a:gd name="connsiteY18" fmla="*/ 434715 h 618457"/>
              <a:gd name="connsiteX19" fmla="*/ 1903751 w 1932894"/>
              <a:gd name="connsiteY19" fmla="*/ 389745 h 618457"/>
              <a:gd name="connsiteX20" fmla="*/ 1828800 w 1932894"/>
              <a:gd name="connsiteY20" fmla="*/ 209863 h 618457"/>
              <a:gd name="connsiteX21" fmla="*/ 1783830 w 1932894"/>
              <a:gd name="connsiteY21" fmla="*/ 194873 h 618457"/>
              <a:gd name="connsiteX22" fmla="*/ 1678898 w 1932894"/>
              <a:gd name="connsiteY22" fmla="*/ 134912 h 618457"/>
              <a:gd name="connsiteX23" fmla="*/ 1633928 w 1932894"/>
              <a:gd name="connsiteY23" fmla="*/ 104932 h 618457"/>
              <a:gd name="connsiteX24" fmla="*/ 1543987 w 1932894"/>
              <a:gd name="connsiteY24" fmla="*/ 74951 h 618457"/>
              <a:gd name="connsiteX25" fmla="*/ 1394085 w 1932894"/>
              <a:gd name="connsiteY25" fmla="*/ 104932 h 618457"/>
              <a:gd name="connsiteX26" fmla="*/ 1259174 w 1932894"/>
              <a:gd name="connsiteY26" fmla="*/ 134912 h 618457"/>
              <a:gd name="connsiteX27" fmla="*/ 1124262 w 1932894"/>
              <a:gd name="connsiteY27" fmla="*/ 104932 h 618457"/>
              <a:gd name="connsiteX28" fmla="*/ 1064302 w 1932894"/>
              <a:gd name="connsiteY28" fmla="*/ 74951 h 618457"/>
              <a:gd name="connsiteX29" fmla="*/ 989351 w 1932894"/>
              <a:gd name="connsiteY29" fmla="*/ 59961 h 618457"/>
              <a:gd name="connsiteX30" fmla="*/ 944380 w 1932894"/>
              <a:gd name="connsiteY30" fmla="*/ 44971 h 618457"/>
              <a:gd name="connsiteX31" fmla="*/ 884420 w 1932894"/>
              <a:gd name="connsiteY31" fmla="*/ 29981 h 618457"/>
              <a:gd name="connsiteX32" fmla="*/ 794479 w 1932894"/>
              <a:gd name="connsiteY32" fmla="*/ 0 h 618457"/>
              <a:gd name="connsiteX33" fmla="*/ 719528 w 1932894"/>
              <a:gd name="connsiteY33" fmla="*/ 29981 h 618457"/>
              <a:gd name="connsiteX34" fmla="*/ 719528 w 1932894"/>
              <a:gd name="connsiteY34" fmla="*/ 44971 h 618457"/>
              <a:gd name="connsiteX35" fmla="*/ 704538 w 1932894"/>
              <a:gd name="connsiteY35" fmla="*/ 29981 h 6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32894" h="618457">
                <a:moveTo>
                  <a:pt x="779489" y="14991"/>
                </a:moveTo>
                <a:lnTo>
                  <a:pt x="779489" y="14991"/>
                </a:lnTo>
                <a:cubicBezTo>
                  <a:pt x="689548" y="19988"/>
                  <a:pt x="599746" y="29981"/>
                  <a:pt x="509666" y="29981"/>
                </a:cubicBezTo>
                <a:cubicBezTo>
                  <a:pt x="423334" y="29981"/>
                  <a:pt x="387208" y="18105"/>
                  <a:pt x="314794" y="0"/>
                </a:cubicBezTo>
                <a:cubicBezTo>
                  <a:pt x="281279" y="8379"/>
                  <a:pt x="186785" y="30375"/>
                  <a:pt x="164892" y="44971"/>
                </a:cubicBezTo>
                <a:cubicBezTo>
                  <a:pt x="57312" y="116691"/>
                  <a:pt x="100430" y="79454"/>
                  <a:pt x="29980" y="149902"/>
                </a:cubicBezTo>
                <a:cubicBezTo>
                  <a:pt x="22912" y="171108"/>
                  <a:pt x="0" y="236012"/>
                  <a:pt x="0" y="254833"/>
                </a:cubicBezTo>
                <a:cubicBezTo>
                  <a:pt x="0" y="295118"/>
                  <a:pt x="1223" y="336895"/>
                  <a:pt x="14990" y="374755"/>
                </a:cubicBezTo>
                <a:cubicBezTo>
                  <a:pt x="22235" y="394678"/>
                  <a:pt x="42076" y="408344"/>
                  <a:pt x="59961" y="419725"/>
                </a:cubicBezTo>
                <a:cubicBezTo>
                  <a:pt x="288704" y="565288"/>
                  <a:pt x="80522" y="415017"/>
                  <a:pt x="269823" y="509666"/>
                </a:cubicBezTo>
                <a:cubicBezTo>
                  <a:pt x="289810" y="519659"/>
                  <a:pt x="307663" y="536486"/>
                  <a:pt x="329784" y="539646"/>
                </a:cubicBezTo>
                <a:cubicBezTo>
                  <a:pt x="414020" y="551680"/>
                  <a:pt x="499672" y="549640"/>
                  <a:pt x="584616" y="554637"/>
                </a:cubicBezTo>
                <a:cubicBezTo>
                  <a:pt x="639580" y="564630"/>
                  <a:pt x="694074" y="577688"/>
                  <a:pt x="749508" y="584617"/>
                </a:cubicBezTo>
                <a:cubicBezTo>
                  <a:pt x="1020234" y="618457"/>
                  <a:pt x="1283349" y="591340"/>
                  <a:pt x="1558977" y="584617"/>
                </a:cubicBezTo>
                <a:cubicBezTo>
                  <a:pt x="1608944" y="579620"/>
                  <a:pt x="1660162" y="581806"/>
                  <a:pt x="1708879" y="569627"/>
                </a:cubicBezTo>
                <a:cubicBezTo>
                  <a:pt x="1722590" y="566199"/>
                  <a:pt x="1726218" y="545966"/>
                  <a:pt x="1738859" y="539646"/>
                </a:cubicBezTo>
                <a:cubicBezTo>
                  <a:pt x="1767125" y="525513"/>
                  <a:pt x="1828800" y="509666"/>
                  <a:pt x="1828800" y="509666"/>
                </a:cubicBezTo>
                <a:cubicBezTo>
                  <a:pt x="1838793" y="494676"/>
                  <a:pt x="1847526" y="478764"/>
                  <a:pt x="1858780" y="464696"/>
                </a:cubicBezTo>
                <a:cubicBezTo>
                  <a:pt x="1867609" y="453660"/>
                  <a:pt x="1881489" y="446834"/>
                  <a:pt x="1888761" y="434715"/>
                </a:cubicBezTo>
                <a:cubicBezTo>
                  <a:pt x="1896891" y="421166"/>
                  <a:pt x="1898754" y="404735"/>
                  <a:pt x="1903751" y="389745"/>
                </a:cubicBezTo>
                <a:cubicBezTo>
                  <a:pt x="1888296" y="235195"/>
                  <a:pt x="1932894" y="254474"/>
                  <a:pt x="1828800" y="209863"/>
                </a:cubicBezTo>
                <a:cubicBezTo>
                  <a:pt x="1814277" y="203639"/>
                  <a:pt x="1798820" y="199870"/>
                  <a:pt x="1783830" y="194873"/>
                </a:cubicBezTo>
                <a:cubicBezTo>
                  <a:pt x="1674269" y="121832"/>
                  <a:pt x="1812024" y="210983"/>
                  <a:pt x="1678898" y="134912"/>
                </a:cubicBezTo>
                <a:cubicBezTo>
                  <a:pt x="1663256" y="125974"/>
                  <a:pt x="1650391" y="112249"/>
                  <a:pt x="1633928" y="104932"/>
                </a:cubicBezTo>
                <a:cubicBezTo>
                  <a:pt x="1605050" y="92097"/>
                  <a:pt x="1543987" y="74951"/>
                  <a:pt x="1543987" y="74951"/>
                </a:cubicBezTo>
                <a:cubicBezTo>
                  <a:pt x="1367738" y="104326"/>
                  <a:pt x="1528261" y="75114"/>
                  <a:pt x="1394085" y="104932"/>
                </a:cubicBezTo>
                <a:cubicBezTo>
                  <a:pt x="1222764" y="143004"/>
                  <a:pt x="1405444" y="98345"/>
                  <a:pt x="1259174" y="134912"/>
                </a:cubicBezTo>
                <a:cubicBezTo>
                  <a:pt x="1205276" y="125929"/>
                  <a:pt x="1171226" y="125060"/>
                  <a:pt x="1124262" y="104932"/>
                </a:cubicBezTo>
                <a:cubicBezTo>
                  <a:pt x="1103723" y="96129"/>
                  <a:pt x="1085501" y="82017"/>
                  <a:pt x="1064302" y="74951"/>
                </a:cubicBezTo>
                <a:cubicBezTo>
                  <a:pt x="1040131" y="66894"/>
                  <a:pt x="1014069" y="66140"/>
                  <a:pt x="989351" y="59961"/>
                </a:cubicBezTo>
                <a:cubicBezTo>
                  <a:pt x="974022" y="56129"/>
                  <a:pt x="959573" y="49312"/>
                  <a:pt x="944380" y="44971"/>
                </a:cubicBezTo>
                <a:cubicBezTo>
                  <a:pt x="924571" y="39311"/>
                  <a:pt x="904153" y="35901"/>
                  <a:pt x="884420" y="29981"/>
                </a:cubicBezTo>
                <a:cubicBezTo>
                  <a:pt x="854151" y="20900"/>
                  <a:pt x="794479" y="0"/>
                  <a:pt x="794479" y="0"/>
                </a:cubicBezTo>
                <a:cubicBezTo>
                  <a:pt x="727663" y="16705"/>
                  <a:pt x="749086" y="423"/>
                  <a:pt x="719528" y="29981"/>
                </a:cubicBezTo>
                <a:lnTo>
                  <a:pt x="719528" y="44971"/>
                </a:lnTo>
                <a:lnTo>
                  <a:pt x="704538" y="29981"/>
                </a:lnTo>
              </a:path>
            </a:pathLst>
          </a:custGeom>
          <a:solidFill>
            <a:schemeClr val="tx1">
              <a:lumMod val="50000"/>
              <a:lumOff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rot="10800000">
            <a:off x="8331200" y="5715001"/>
            <a:ext cx="1867547" cy="794479"/>
          </a:xfrm>
          <a:custGeom>
            <a:avLst/>
            <a:gdLst>
              <a:gd name="connsiteX0" fmla="*/ 754703 w 1400660"/>
              <a:gd name="connsiteY0" fmla="*/ 0 h 794479"/>
              <a:gd name="connsiteX1" fmla="*/ 754703 w 1400660"/>
              <a:gd name="connsiteY1" fmla="*/ 0 h 794479"/>
              <a:gd name="connsiteX2" fmla="*/ 484880 w 1400660"/>
              <a:gd name="connsiteY2" fmla="*/ 89941 h 794479"/>
              <a:gd name="connsiteX3" fmla="*/ 409929 w 1400660"/>
              <a:gd name="connsiteY3" fmla="*/ 134911 h 794479"/>
              <a:gd name="connsiteX4" fmla="*/ 364959 w 1400660"/>
              <a:gd name="connsiteY4" fmla="*/ 164892 h 794479"/>
              <a:gd name="connsiteX5" fmla="*/ 319988 w 1400660"/>
              <a:gd name="connsiteY5" fmla="*/ 179882 h 794479"/>
              <a:gd name="connsiteX6" fmla="*/ 260028 w 1400660"/>
              <a:gd name="connsiteY6" fmla="*/ 224852 h 794479"/>
              <a:gd name="connsiteX7" fmla="*/ 230047 w 1400660"/>
              <a:gd name="connsiteY7" fmla="*/ 254833 h 794479"/>
              <a:gd name="connsiteX8" fmla="*/ 185077 w 1400660"/>
              <a:gd name="connsiteY8" fmla="*/ 269823 h 794479"/>
              <a:gd name="connsiteX9" fmla="*/ 140106 w 1400660"/>
              <a:gd name="connsiteY9" fmla="*/ 299803 h 794479"/>
              <a:gd name="connsiteX10" fmla="*/ 110126 w 1400660"/>
              <a:gd name="connsiteY10" fmla="*/ 359764 h 794479"/>
              <a:gd name="connsiteX11" fmla="*/ 35175 w 1400660"/>
              <a:gd name="connsiteY11" fmla="*/ 434715 h 794479"/>
              <a:gd name="connsiteX12" fmla="*/ 5195 w 1400660"/>
              <a:gd name="connsiteY12" fmla="*/ 524656 h 794479"/>
              <a:gd name="connsiteX13" fmla="*/ 20185 w 1400660"/>
              <a:gd name="connsiteY13" fmla="*/ 614597 h 794479"/>
              <a:gd name="connsiteX14" fmla="*/ 125116 w 1400660"/>
              <a:gd name="connsiteY14" fmla="*/ 704538 h 794479"/>
              <a:gd name="connsiteX15" fmla="*/ 155097 w 1400660"/>
              <a:gd name="connsiteY15" fmla="*/ 734518 h 794479"/>
              <a:gd name="connsiteX16" fmla="*/ 215057 w 1400660"/>
              <a:gd name="connsiteY16" fmla="*/ 764498 h 794479"/>
              <a:gd name="connsiteX17" fmla="*/ 334979 w 1400660"/>
              <a:gd name="connsiteY17" fmla="*/ 794479 h 794479"/>
              <a:gd name="connsiteX18" fmla="*/ 934585 w 1400660"/>
              <a:gd name="connsiteY18" fmla="*/ 779488 h 794479"/>
              <a:gd name="connsiteX19" fmla="*/ 979556 w 1400660"/>
              <a:gd name="connsiteY19" fmla="*/ 764498 h 794479"/>
              <a:gd name="connsiteX20" fmla="*/ 1099477 w 1400660"/>
              <a:gd name="connsiteY20" fmla="*/ 734518 h 794479"/>
              <a:gd name="connsiteX21" fmla="*/ 1219398 w 1400660"/>
              <a:gd name="connsiteY21" fmla="*/ 719528 h 794479"/>
              <a:gd name="connsiteX22" fmla="*/ 1294349 w 1400660"/>
              <a:gd name="connsiteY22" fmla="*/ 659567 h 794479"/>
              <a:gd name="connsiteX23" fmla="*/ 1354310 w 1400660"/>
              <a:gd name="connsiteY23" fmla="*/ 614597 h 794479"/>
              <a:gd name="connsiteX24" fmla="*/ 1384290 w 1400660"/>
              <a:gd name="connsiteY24" fmla="*/ 569626 h 794479"/>
              <a:gd name="connsiteX25" fmla="*/ 1399280 w 1400660"/>
              <a:gd name="connsiteY25" fmla="*/ 479685 h 794479"/>
              <a:gd name="connsiteX26" fmla="*/ 1324329 w 1400660"/>
              <a:gd name="connsiteY26" fmla="*/ 164892 h 794479"/>
              <a:gd name="connsiteX27" fmla="*/ 1249379 w 1400660"/>
              <a:gd name="connsiteY27" fmla="*/ 104931 h 794479"/>
              <a:gd name="connsiteX28" fmla="*/ 1204408 w 1400660"/>
              <a:gd name="connsiteY28" fmla="*/ 59961 h 794479"/>
              <a:gd name="connsiteX29" fmla="*/ 1114467 w 1400660"/>
              <a:gd name="connsiteY29" fmla="*/ 29980 h 794479"/>
              <a:gd name="connsiteX30" fmla="*/ 964565 w 1400660"/>
              <a:gd name="connsiteY30" fmla="*/ 44970 h 794479"/>
              <a:gd name="connsiteX31" fmla="*/ 904605 w 1400660"/>
              <a:gd name="connsiteY31" fmla="*/ 59961 h 794479"/>
              <a:gd name="connsiteX32" fmla="*/ 604802 w 1400660"/>
              <a:gd name="connsiteY32" fmla="*/ 59961 h 794479"/>
              <a:gd name="connsiteX33" fmla="*/ 694743 w 1400660"/>
              <a:gd name="connsiteY33" fmla="*/ 1499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0660" h="794479">
                <a:moveTo>
                  <a:pt x="754703" y="0"/>
                </a:moveTo>
                <a:lnTo>
                  <a:pt x="754703" y="0"/>
                </a:lnTo>
                <a:cubicBezTo>
                  <a:pt x="664762" y="29980"/>
                  <a:pt x="566176" y="41164"/>
                  <a:pt x="484880" y="89941"/>
                </a:cubicBezTo>
                <a:cubicBezTo>
                  <a:pt x="459896" y="104931"/>
                  <a:pt x="434636" y="119469"/>
                  <a:pt x="409929" y="134911"/>
                </a:cubicBezTo>
                <a:cubicBezTo>
                  <a:pt x="394652" y="144459"/>
                  <a:pt x="381073" y="156835"/>
                  <a:pt x="364959" y="164892"/>
                </a:cubicBezTo>
                <a:cubicBezTo>
                  <a:pt x="350826" y="171959"/>
                  <a:pt x="334978" y="174885"/>
                  <a:pt x="319988" y="179882"/>
                </a:cubicBezTo>
                <a:cubicBezTo>
                  <a:pt x="300001" y="194872"/>
                  <a:pt x="279221" y="208858"/>
                  <a:pt x="260028" y="224852"/>
                </a:cubicBezTo>
                <a:cubicBezTo>
                  <a:pt x="249171" y="233900"/>
                  <a:pt x="242166" y="247561"/>
                  <a:pt x="230047" y="254833"/>
                </a:cubicBezTo>
                <a:cubicBezTo>
                  <a:pt x="216498" y="262963"/>
                  <a:pt x="199210" y="262757"/>
                  <a:pt x="185077" y="269823"/>
                </a:cubicBezTo>
                <a:cubicBezTo>
                  <a:pt x="168963" y="277880"/>
                  <a:pt x="155096" y="289810"/>
                  <a:pt x="140106" y="299803"/>
                </a:cubicBezTo>
                <a:cubicBezTo>
                  <a:pt x="130113" y="319790"/>
                  <a:pt x="123845" y="342125"/>
                  <a:pt x="110126" y="359764"/>
                </a:cubicBezTo>
                <a:cubicBezTo>
                  <a:pt x="88434" y="387654"/>
                  <a:pt x="35175" y="434715"/>
                  <a:pt x="35175" y="434715"/>
                </a:cubicBezTo>
                <a:cubicBezTo>
                  <a:pt x="25182" y="464695"/>
                  <a:pt x="0" y="493484"/>
                  <a:pt x="5195" y="524656"/>
                </a:cubicBezTo>
                <a:cubicBezTo>
                  <a:pt x="10192" y="554636"/>
                  <a:pt x="7841" y="586823"/>
                  <a:pt x="20185" y="614597"/>
                </a:cubicBezTo>
                <a:cubicBezTo>
                  <a:pt x="31392" y="639812"/>
                  <a:pt x="108808" y="690948"/>
                  <a:pt x="125116" y="704538"/>
                </a:cubicBezTo>
                <a:cubicBezTo>
                  <a:pt x="135973" y="713586"/>
                  <a:pt x="143338" y="726679"/>
                  <a:pt x="155097" y="734518"/>
                </a:cubicBezTo>
                <a:cubicBezTo>
                  <a:pt x="173690" y="746913"/>
                  <a:pt x="193858" y="757432"/>
                  <a:pt x="215057" y="764498"/>
                </a:cubicBezTo>
                <a:cubicBezTo>
                  <a:pt x="254147" y="777528"/>
                  <a:pt x="334979" y="794479"/>
                  <a:pt x="334979" y="794479"/>
                </a:cubicBezTo>
                <a:cubicBezTo>
                  <a:pt x="534848" y="789482"/>
                  <a:pt x="734870" y="788777"/>
                  <a:pt x="934585" y="779488"/>
                </a:cubicBezTo>
                <a:cubicBezTo>
                  <a:pt x="950369" y="778754"/>
                  <a:pt x="964312" y="768656"/>
                  <a:pt x="979556" y="764498"/>
                </a:cubicBezTo>
                <a:cubicBezTo>
                  <a:pt x="1019308" y="753657"/>
                  <a:pt x="1058979" y="742111"/>
                  <a:pt x="1099477" y="734518"/>
                </a:cubicBezTo>
                <a:cubicBezTo>
                  <a:pt x="1139072" y="727094"/>
                  <a:pt x="1179424" y="724525"/>
                  <a:pt x="1219398" y="719528"/>
                </a:cubicBezTo>
                <a:cubicBezTo>
                  <a:pt x="1306948" y="690345"/>
                  <a:pt x="1226544" y="727372"/>
                  <a:pt x="1294349" y="659567"/>
                </a:cubicBezTo>
                <a:cubicBezTo>
                  <a:pt x="1312015" y="641901"/>
                  <a:pt x="1334323" y="629587"/>
                  <a:pt x="1354310" y="614597"/>
                </a:cubicBezTo>
                <a:cubicBezTo>
                  <a:pt x="1364303" y="599607"/>
                  <a:pt x="1378593" y="586718"/>
                  <a:pt x="1384290" y="569626"/>
                </a:cubicBezTo>
                <a:cubicBezTo>
                  <a:pt x="1393901" y="540792"/>
                  <a:pt x="1400660" y="510048"/>
                  <a:pt x="1399280" y="479685"/>
                </a:cubicBezTo>
                <a:cubicBezTo>
                  <a:pt x="1394417" y="372700"/>
                  <a:pt x="1400364" y="250431"/>
                  <a:pt x="1324329" y="164892"/>
                </a:cubicBezTo>
                <a:cubicBezTo>
                  <a:pt x="1303073" y="140979"/>
                  <a:pt x="1273457" y="126000"/>
                  <a:pt x="1249379" y="104931"/>
                </a:cubicBezTo>
                <a:cubicBezTo>
                  <a:pt x="1233425" y="90971"/>
                  <a:pt x="1222940" y="70256"/>
                  <a:pt x="1204408" y="59961"/>
                </a:cubicBezTo>
                <a:cubicBezTo>
                  <a:pt x="1176783" y="44614"/>
                  <a:pt x="1114467" y="29980"/>
                  <a:pt x="1114467" y="29980"/>
                </a:cubicBezTo>
                <a:cubicBezTo>
                  <a:pt x="1064500" y="34977"/>
                  <a:pt x="1014277" y="37868"/>
                  <a:pt x="964565" y="44970"/>
                </a:cubicBezTo>
                <a:cubicBezTo>
                  <a:pt x="944170" y="47884"/>
                  <a:pt x="925189" y="59103"/>
                  <a:pt x="904605" y="59961"/>
                </a:cubicBezTo>
                <a:cubicBezTo>
                  <a:pt x="804757" y="64122"/>
                  <a:pt x="704736" y="59961"/>
                  <a:pt x="604802" y="59961"/>
                </a:cubicBezTo>
                <a:lnTo>
                  <a:pt x="694743" y="1499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9144000" y="5943601"/>
            <a:ext cx="2577192" cy="618457"/>
          </a:xfrm>
          <a:custGeom>
            <a:avLst/>
            <a:gdLst>
              <a:gd name="connsiteX0" fmla="*/ 779489 w 1932894"/>
              <a:gd name="connsiteY0" fmla="*/ 14991 h 618457"/>
              <a:gd name="connsiteX1" fmla="*/ 779489 w 1932894"/>
              <a:gd name="connsiteY1" fmla="*/ 14991 h 618457"/>
              <a:gd name="connsiteX2" fmla="*/ 509666 w 1932894"/>
              <a:gd name="connsiteY2" fmla="*/ 29981 h 618457"/>
              <a:gd name="connsiteX3" fmla="*/ 314794 w 1932894"/>
              <a:gd name="connsiteY3" fmla="*/ 0 h 618457"/>
              <a:gd name="connsiteX4" fmla="*/ 164892 w 1932894"/>
              <a:gd name="connsiteY4" fmla="*/ 44971 h 618457"/>
              <a:gd name="connsiteX5" fmla="*/ 29980 w 1932894"/>
              <a:gd name="connsiteY5" fmla="*/ 149902 h 618457"/>
              <a:gd name="connsiteX6" fmla="*/ 0 w 1932894"/>
              <a:gd name="connsiteY6" fmla="*/ 254833 h 618457"/>
              <a:gd name="connsiteX7" fmla="*/ 14990 w 1932894"/>
              <a:gd name="connsiteY7" fmla="*/ 374755 h 618457"/>
              <a:gd name="connsiteX8" fmla="*/ 59961 w 1932894"/>
              <a:gd name="connsiteY8" fmla="*/ 419725 h 618457"/>
              <a:gd name="connsiteX9" fmla="*/ 269823 w 1932894"/>
              <a:gd name="connsiteY9" fmla="*/ 509666 h 618457"/>
              <a:gd name="connsiteX10" fmla="*/ 329784 w 1932894"/>
              <a:gd name="connsiteY10" fmla="*/ 539646 h 618457"/>
              <a:gd name="connsiteX11" fmla="*/ 584616 w 1932894"/>
              <a:gd name="connsiteY11" fmla="*/ 554637 h 618457"/>
              <a:gd name="connsiteX12" fmla="*/ 749508 w 1932894"/>
              <a:gd name="connsiteY12" fmla="*/ 584617 h 618457"/>
              <a:gd name="connsiteX13" fmla="*/ 1558977 w 1932894"/>
              <a:gd name="connsiteY13" fmla="*/ 584617 h 618457"/>
              <a:gd name="connsiteX14" fmla="*/ 1708879 w 1932894"/>
              <a:gd name="connsiteY14" fmla="*/ 569627 h 618457"/>
              <a:gd name="connsiteX15" fmla="*/ 1738859 w 1932894"/>
              <a:gd name="connsiteY15" fmla="*/ 539646 h 618457"/>
              <a:gd name="connsiteX16" fmla="*/ 1828800 w 1932894"/>
              <a:gd name="connsiteY16" fmla="*/ 509666 h 618457"/>
              <a:gd name="connsiteX17" fmla="*/ 1858780 w 1932894"/>
              <a:gd name="connsiteY17" fmla="*/ 464696 h 618457"/>
              <a:gd name="connsiteX18" fmla="*/ 1888761 w 1932894"/>
              <a:gd name="connsiteY18" fmla="*/ 434715 h 618457"/>
              <a:gd name="connsiteX19" fmla="*/ 1903751 w 1932894"/>
              <a:gd name="connsiteY19" fmla="*/ 389745 h 618457"/>
              <a:gd name="connsiteX20" fmla="*/ 1828800 w 1932894"/>
              <a:gd name="connsiteY20" fmla="*/ 209863 h 618457"/>
              <a:gd name="connsiteX21" fmla="*/ 1783830 w 1932894"/>
              <a:gd name="connsiteY21" fmla="*/ 194873 h 618457"/>
              <a:gd name="connsiteX22" fmla="*/ 1678898 w 1932894"/>
              <a:gd name="connsiteY22" fmla="*/ 134912 h 618457"/>
              <a:gd name="connsiteX23" fmla="*/ 1633928 w 1932894"/>
              <a:gd name="connsiteY23" fmla="*/ 104932 h 618457"/>
              <a:gd name="connsiteX24" fmla="*/ 1543987 w 1932894"/>
              <a:gd name="connsiteY24" fmla="*/ 74951 h 618457"/>
              <a:gd name="connsiteX25" fmla="*/ 1394085 w 1932894"/>
              <a:gd name="connsiteY25" fmla="*/ 104932 h 618457"/>
              <a:gd name="connsiteX26" fmla="*/ 1259174 w 1932894"/>
              <a:gd name="connsiteY26" fmla="*/ 134912 h 618457"/>
              <a:gd name="connsiteX27" fmla="*/ 1124262 w 1932894"/>
              <a:gd name="connsiteY27" fmla="*/ 104932 h 618457"/>
              <a:gd name="connsiteX28" fmla="*/ 1064302 w 1932894"/>
              <a:gd name="connsiteY28" fmla="*/ 74951 h 618457"/>
              <a:gd name="connsiteX29" fmla="*/ 989351 w 1932894"/>
              <a:gd name="connsiteY29" fmla="*/ 59961 h 618457"/>
              <a:gd name="connsiteX30" fmla="*/ 944380 w 1932894"/>
              <a:gd name="connsiteY30" fmla="*/ 44971 h 618457"/>
              <a:gd name="connsiteX31" fmla="*/ 884420 w 1932894"/>
              <a:gd name="connsiteY31" fmla="*/ 29981 h 618457"/>
              <a:gd name="connsiteX32" fmla="*/ 794479 w 1932894"/>
              <a:gd name="connsiteY32" fmla="*/ 0 h 618457"/>
              <a:gd name="connsiteX33" fmla="*/ 719528 w 1932894"/>
              <a:gd name="connsiteY33" fmla="*/ 29981 h 618457"/>
              <a:gd name="connsiteX34" fmla="*/ 719528 w 1932894"/>
              <a:gd name="connsiteY34" fmla="*/ 44971 h 618457"/>
              <a:gd name="connsiteX35" fmla="*/ 704538 w 1932894"/>
              <a:gd name="connsiteY35" fmla="*/ 29981 h 6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32894" h="618457">
                <a:moveTo>
                  <a:pt x="779489" y="14991"/>
                </a:moveTo>
                <a:lnTo>
                  <a:pt x="779489" y="14991"/>
                </a:lnTo>
                <a:cubicBezTo>
                  <a:pt x="689548" y="19988"/>
                  <a:pt x="599746" y="29981"/>
                  <a:pt x="509666" y="29981"/>
                </a:cubicBezTo>
                <a:cubicBezTo>
                  <a:pt x="423334" y="29981"/>
                  <a:pt x="387208" y="18105"/>
                  <a:pt x="314794" y="0"/>
                </a:cubicBezTo>
                <a:cubicBezTo>
                  <a:pt x="281279" y="8379"/>
                  <a:pt x="186785" y="30375"/>
                  <a:pt x="164892" y="44971"/>
                </a:cubicBezTo>
                <a:cubicBezTo>
                  <a:pt x="57312" y="116691"/>
                  <a:pt x="100430" y="79454"/>
                  <a:pt x="29980" y="149902"/>
                </a:cubicBezTo>
                <a:cubicBezTo>
                  <a:pt x="22912" y="171108"/>
                  <a:pt x="0" y="236012"/>
                  <a:pt x="0" y="254833"/>
                </a:cubicBezTo>
                <a:cubicBezTo>
                  <a:pt x="0" y="295118"/>
                  <a:pt x="1223" y="336895"/>
                  <a:pt x="14990" y="374755"/>
                </a:cubicBezTo>
                <a:cubicBezTo>
                  <a:pt x="22235" y="394678"/>
                  <a:pt x="42076" y="408344"/>
                  <a:pt x="59961" y="419725"/>
                </a:cubicBezTo>
                <a:cubicBezTo>
                  <a:pt x="288704" y="565288"/>
                  <a:pt x="80522" y="415017"/>
                  <a:pt x="269823" y="509666"/>
                </a:cubicBezTo>
                <a:cubicBezTo>
                  <a:pt x="289810" y="519659"/>
                  <a:pt x="307663" y="536486"/>
                  <a:pt x="329784" y="539646"/>
                </a:cubicBezTo>
                <a:cubicBezTo>
                  <a:pt x="414020" y="551680"/>
                  <a:pt x="499672" y="549640"/>
                  <a:pt x="584616" y="554637"/>
                </a:cubicBezTo>
                <a:cubicBezTo>
                  <a:pt x="639580" y="564630"/>
                  <a:pt x="694074" y="577688"/>
                  <a:pt x="749508" y="584617"/>
                </a:cubicBezTo>
                <a:cubicBezTo>
                  <a:pt x="1020234" y="618457"/>
                  <a:pt x="1283349" y="591340"/>
                  <a:pt x="1558977" y="584617"/>
                </a:cubicBezTo>
                <a:cubicBezTo>
                  <a:pt x="1608944" y="579620"/>
                  <a:pt x="1660162" y="581806"/>
                  <a:pt x="1708879" y="569627"/>
                </a:cubicBezTo>
                <a:cubicBezTo>
                  <a:pt x="1722590" y="566199"/>
                  <a:pt x="1726218" y="545966"/>
                  <a:pt x="1738859" y="539646"/>
                </a:cubicBezTo>
                <a:cubicBezTo>
                  <a:pt x="1767125" y="525513"/>
                  <a:pt x="1828800" y="509666"/>
                  <a:pt x="1828800" y="509666"/>
                </a:cubicBezTo>
                <a:cubicBezTo>
                  <a:pt x="1838793" y="494676"/>
                  <a:pt x="1847526" y="478764"/>
                  <a:pt x="1858780" y="464696"/>
                </a:cubicBezTo>
                <a:cubicBezTo>
                  <a:pt x="1867609" y="453660"/>
                  <a:pt x="1881489" y="446834"/>
                  <a:pt x="1888761" y="434715"/>
                </a:cubicBezTo>
                <a:cubicBezTo>
                  <a:pt x="1896891" y="421166"/>
                  <a:pt x="1898754" y="404735"/>
                  <a:pt x="1903751" y="389745"/>
                </a:cubicBezTo>
                <a:cubicBezTo>
                  <a:pt x="1888296" y="235195"/>
                  <a:pt x="1932894" y="254474"/>
                  <a:pt x="1828800" y="209863"/>
                </a:cubicBezTo>
                <a:cubicBezTo>
                  <a:pt x="1814277" y="203639"/>
                  <a:pt x="1798820" y="199870"/>
                  <a:pt x="1783830" y="194873"/>
                </a:cubicBezTo>
                <a:cubicBezTo>
                  <a:pt x="1674269" y="121832"/>
                  <a:pt x="1812024" y="210983"/>
                  <a:pt x="1678898" y="134912"/>
                </a:cubicBezTo>
                <a:cubicBezTo>
                  <a:pt x="1663256" y="125974"/>
                  <a:pt x="1650391" y="112249"/>
                  <a:pt x="1633928" y="104932"/>
                </a:cubicBezTo>
                <a:cubicBezTo>
                  <a:pt x="1605050" y="92097"/>
                  <a:pt x="1543987" y="74951"/>
                  <a:pt x="1543987" y="74951"/>
                </a:cubicBezTo>
                <a:cubicBezTo>
                  <a:pt x="1367738" y="104326"/>
                  <a:pt x="1528261" y="75114"/>
                  <a:pt x="1394085" y="104932"/>
                </a:cubicBezTo>
                <a:cubicBezTo>
                  <a:pt x="1222764" y="143004"/>
                  <a:pt x="1405444" y="98345"/>
                  <a:pt x="1259174" y="134912"/>
                </a:cubicBezTo>
                <a:cubicBezTo>
                  <a:pt x="1205276" y="125929"/>
                  <a:pt x="1171226" y="125060"/>
                  <a:pt x="1124262" y="104932"/>
                </a:cubicBezTo>
                <a:cubicBezTo>
                  <a:pt x="1103723" y="96129"/>
                  <a:pt x="1085501" y="82017"/>
                  <a:pt x="1064302" y="74951"/>
                </a:cubicBezTo>
                <a:cubicBezTo>
                  <a:pt x="1040131" y="66894"/>
                  <a:pt x="1014069" y="66140"/>
                  <a:pt x="989351" y="59961"/>
                </a:cubicBezTo>
                <a:cubicBezTo>
                  <a:pt x="974022" y="56129"/>
                  <a:pt x="959573" y="49312"/>
                  <a:pt x="944380" y="44971"/>
                </a:cubicBezTo>
                <a:cubicBezTo>
                  <a:pt x="924571" y="39311"/>
                  <a:pt x="904153" y="35901"/>
                  <a:pt x="884420" y="29981"/>
                </a:cubicBezTo>
                <a:cubicBezTo>
                  <a:pt x="854151" y="20900"/>
                  <a:pt x="794479" y="0"/>
                  <a:pt x="794479" y="0"/>
                </a:cubicBezTo>
                <a:cubicBezTo>
                  <a:pt x="727663" y="16705"/>
                  <a:pt x="749086" y="423"/>
                  <a:pt x="719528" y="29981"/>
                </a:cubicBezTo>
                <a:lnTo>
                  <a:pt x="719528" y="44971"/>
                </a:lnTo>
                <a:lnTo>
                  <a:pt x="704538" y="29981"/>
                </a:lnTo>
              </a:path>
            </a:pathLst>
          </a:custGeom>
          <a:solidFill>
            <a:schemeClr val="tx1">
              <a:lumMod val="50000"/>
              <a:lumOff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Luke 19:40; John 12:19</a:t>
            </a:r>
          </a:p>
        </p:txBody>
      </p:sp>
      <p:sp>
        <p:nvSpPr>
          <p:cNvPr id="134" name="Rectangle 133"/>
          <p:cNvSpPr/>
          <p:nvPr/>
        </p:nvSpPr>
        <p:spPr>
          <a:xfrm>
            <a:off x="6984460" y="3283244"/>
            <a:ext cx="2490281" cy="707886"/>
          </a:xfrm>
          <a:prstGeom prst="rect">
            <a:avLst/>
          </a:prstGeom>
        </p:spPr>
        <p:txBody>
          <a:bodyPr wrap="square">
            <a:spAutoFit/>
          </a:bodyPr>
          <a:lstStyle/>
          <a:p>
            <a:pPr algn="ctr"/>
            <a:r>
              <a:rPr lang="en-US" sz="2000" dirty="0">
                <a:solidFill>
                  <a:schemeClr val="bg1"/>
                </a:solidFill>
              </a:rPr>
              <a:t> Jesus’ right to be called the Christ(3)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eztechtraining.com/wp-content/uploads/2012/11/2012-10-20-22.29.4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126460" y="0"/>
            <a:ext cx="12065540" cy="707886"/>
          </a:xfrm>
          <a:prstGeom prst="rect">
            <a:avLst/>
          </a:prstGeom>
          <a:noFill/>
        </p:spPr>
        <p:txBody>
          <a:bodyPr wrap="square" rtlCol="0">
            <a:spAutoFit/>
          </a:bodyPr>
          <a:lstStyle/>
          <a:p>
            <a:pPr algn="ctr"/>
            <a:r>
              <a:rPr lang="en-US" sz="4000" dirty="0">
                <a:solidFill>
                  <a:schemeClr val="bg1"/>
                </a:solidFill>
                <a:latin typeface="Baskerville Old Face" pitchFamily="18" charset="0"/>
                <a:cs typeface="Narkisim" pitchFamily="34" charset="-79"/>
              </a:rPr>
              <a:t>Cleansing the Temple</a:t>
            </a:r>
          </a:p>
        </p:txBody>
      </p:sp>
      <p:sp>
        <p:nvSpPr>
          <p:cNvPr id="50" name="Rectangle 49"/>
          <p:cNvSpPr/>
          <p:nvPr/>
        </p:nvSpPr>
        <p:spPr>
          <a:xfrm>
            <a:off x="0" y="6488668"/>
            <a:ext cx="6096000" cy="369332"/>
          </a:xfrm>
          <a:prstGeom prst="rect">
            <a:avLst/>
          </a:prstGeom>
        </p:spPr>
        <p:txBody>
          <a:bodyPr>
            <a:spAutoFit/>
          </a:bodyPr>
          <a:lstStyle/>
          <a:p>
            <a:r>
              <a:rPr lang="en-US" dirty="0">
                <a:solidFill>
                  <a:schemeClr val="bg1"/>
                </a:solidFill>
                <a:latin typeface="Narkisim" pitchFamily="34" charset="-79"/>
                <a:cs typeface="Narkisim" pitchFamily="34" charset="-79"/>
              </a:rPr>
              <a:t>Matthew 21:12-16</a:t>
            </a:r>
          </a:p>
        </p:txBody>
      </p:sp>
      <p:grpSp>
        <p:nvGrpSpPr>
          <p:cNvPr id="135" name="Group 134"/>
          <p:cNvGrpSpPr/>
          <p:nvPr/>
        </p:nvGrpSpPr>
        <p:grpSpPr>
          <a:xfrm>
            <a:off x="3397956" y="2870486"/>
            <a:ext cx="5348314" cy="3818204"/>
            <a:chOff x="1172786" y="1041686"/>
            <a:chExt cx="7562195" cy="5398712"/>
          </a:xfrm>
        </p:grpSpPr>
        <p:sp>
          <p:nvSpPr>
            <p:cNvPr id="136" name="Rectangle 135"/>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028"/>
            <p:cNvGrpSpPr/>
            <p:nvPr/>
          </p:nvGrpSpPr>
          <p:grpSpPr>
            <a:xfrm>
              <a:off x="3893103" y="4660421"/>
              <a:ext cx="2027660" cy="1654678"/>
              <a:chOff x="222738" y="1474170"/>
              <a:chExt cx="2027660" cy="1654678"/>
            </a:xfrm>
          </p:grpSpPr>
          <p:sp>
            <p:nvSpPr>
              <p:cNvPr id="316" name="Oval 315"/>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9"/>
            <p:cNvGrpSpPr/>
            <p:nvPr/>
          </p:nvGrpSpPr>
          <p:grpSpPr>
            <a:xfrm>
              <a:off x="3596173" y="1041686"/>
              <a:ext cx="2523931" cy="411548"/>
              <a:chOff x="2383002" y="2209800"/>
              <a:chExt cx="2877525" cy="713380"/>
            </a:xfrm>
          </p:grpSpPr>
          <p:sp>
            <p:nvSpPr>
              <p:cNvPr id="310" name="Quad Arrow Callout 25"/>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Quad Arrow Callout 26"/>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Callout 27"/>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Quad Arrow Callout 28"/>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Callout 29"/>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Callout 30"/>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7"/>
            <p:cNvGrpSpPr/>
            <p:nvPr/>
          </p:nvGrpSpPr>
          <p:grpSpPr>
            <a:xfrm>
              <a:off x="3562739" y="1698090"/>
              <a:ext cx="2590800" cy="283110"/>
              <a:chOff x="152400" y="2228073"/>
              <a:chExt cx="6782317" cy="1315227"/>
            </a:xfrm>
          </p:grpSpPr>
          <p:grpSp>
            <p:nvGrpSpPr>
              <p:cNvPr id="298" name="Group 5"/>
              <p:cNvGrpSpPr/>
              <p:nvPr/>
            </p:nvGrpSpPr>
            <p:grpSpPr>
              <a:xfrm>
                <a:off x="152400" y="2247900"/>
                <a:ext cx="1667970" cy="1295400"/>
                <a:chOff x="152400" y="2247900"/>
                <a:chExt cx="1667970" cy="1295400"/>
              </a:xfrm>
            </p:grpSpPr>
            <p:sp>
              <p:nvSpPr>
                <p:cNvPr id="308" name="Block Arc 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Block Arc 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10"/>
              <p:cNvGrpSpPr/>
              <p:nvPr/>
            </p:nvGrpSpPr>
            <p:grpSpPr>
              <a:xfrm>
                <a:off x="1855891" y="2247900"/>
                <a:ext cx="1667970" cy="1295400"/>
                <a:chOff x="152400" y="2247900"/>
                <a:chExt cx="1667970" cy="1295400"/>
              </a:xfrm>
            </p:grpSpPr>
            <p:sp>
              <p:nvSpPr>
                <p:cNvPr id="306" name="Block Arc 1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Block Arc 1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0" name="Group 13"/>
              <p:cNvGrpSpPr/>
              <p:nvPr/>
            </p:nvGrpSpPr>
            <p:grpSpPr>
              <a:xfrm>
                <a:off x="3561319" y="2228073"/>
                <a:ext cx="1667970" cy="1295400"/>
                <a:chOff x="152400" y="2247900"/>
                <a:chExt cx="1667970" cy="1295400"/>
              </a:xfrm>
            </p:grpSpPr>
            <p:sp>
              <p:nvSpPr>
                <p:cNvPr id="304" name="Block Arc 1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Block Arc 15"/>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1" name="Group 16"/>
              <p:cNvGrpSpPr/>
              <p:nvPr/>
            </p:nvGrpSpPr>
            <p:grpSpPr>
              <a:xfrm>
                <a:off x="5266747" y="2233906"/>
                <a:ext cx="1667970" cy="1295400"/>
                <a:chOff x="152400" y="2247900"/>
                <a:chExt cx="1667970" cy="1295400"/>
              </a:xfrm>
            </p:grpSpPr>
            <p:sp>
              <p:nvSpPr>
                <p:cNvPr id="302" name="Block Arc 17"/>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Block Arc 1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5" name="Trapezoid 144"/>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Callout 157"/>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024"/>
            <p:cNvGrpSpPr/>
            <p:nvPr/>
          </p:nvGrpSpPr>
          <p:grpSpPr>
            <a:xfrm>
              <a:off x="2990109" y="3487235"/>
              <a:ext cx="3860786" cy="2215763"/>
              <a:chOff x="-614818" y="3311925"/>
              <a:chExt cx="3860786" cy="2215763"/>
            </a:xfrm>
          </p:grpSpPr>
          <p:grpSp>
            <p:nvGrpSpPr>
              <p:cNvPr id="236" name="Group 99"/>
              <p:cNvGrpSpPr/>
              <p:nvPr/>
            </p:nvGrpSpPr>
            <p:grpSpPr>
              <a:xfrm>
                <a:off x="29363" y="3311925"/>
                <a:ext cx="2486532" cy="411548"/>
                <a:chOff x="2383002" y="2209800"/>
                <a:chExt cx="2877525" cy="713380"/>
              </a:xfrm>
            </p:grpSpPr>
            <p:sp>
              <p:nvSpPr>
                <p:cNvPr id="292" name="Quad Arrow Callout 291"/>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Quad Arrow Callout 292"/>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Callout 102"/>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Callout 294"/>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Callout 295"/>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Callout 296"/>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49"/>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50"/>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71"/>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87"/>
              <p:cNvGrpSpPr/>
              <p:nvPr/>
            </p:nvGrpSpPr>
            <p:grpSpPr>
              <a:xfrm>
                <a:off x="852796" y="3993193"/>
                <a:ext cx="936264" cy="928166"/>
                <a:chOff x="804497" y="4003838"/>
                <a:chExt cx="936264" cy="928166"/>
              </a:xfrm>
            </p:grpSpPr>
            <p:sp>
              <p:nvSpPr>
                <p:cNvPr id="290" name="Chord 32"/>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hord 290"/>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Flowchart: Delay 240"/>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Delay 241"/>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85"/>
              <p:cNvGrpSpPr/>
              <p:nvPr/>
            </p:nvGrpSpPr>
            <p:grpSpPr>
              <a:xfrm>
                <a:off x="1658085" y="4467921"/>
                <a:ext cx="213835" cy="1056465"/>
                <a:chOff x="1658085" y="4467921"/>
                <a:chExt cx="213835" cy="1056465"/>
              </a:xfrm>
            </p:grpSpPr>
            <p:grpSp>
              <p:nvGrpSpPr>
                <p:cNvPr id="285" name="Group 83"/>
                <p:cNvGrpSpPr/>
                <p:nvPr/>
              </p:nvGrpSpPr>
              <p:grpSpPr>
                <a:xfrm>
                  <a:off x="1658085" y="4467921"/>
                  <a:ext cx="213835" cy="1049684"/>
                  <a:chOff x="1738912" y="2870386"/>
                  <a:chExt cx="420039" cy="2663988"/>
                </a:xfrm>
              </p:grpSpPr>
              <p:sp>
                <p:nvSpPr>
                  <p:cNvPr id="287" name="Rounded Rectangle 286"/>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7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Callout 8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Trapezoid 285"/>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1"/>
              <p:cNvGrpSpPr/>
              <p:nvPr/>
            </p:nvGrpSpPr>
            <p:grpSpPr>
              <a:xfrm>
                <a:off x="746290" y="4471223"/>
                <a:ext cx="213835" cy="1056465"/>
                <a:chOff x="1658085" y="4467921"/>
                <a:chExt cx="213835" cy="1056465"/>
              </a:xfrm>
            </p:grpSpPr>
            <p:grpSp>
              <p:nvGrpSpPr>
                <p:cNvPr id="280" name="Group 92"/>
                <p:cNvGrpSpPr/>
                <p:nvPr/>
              </p:nvGrpSpPr>
              <p:grpSpPr>
                <a:xfrm>
                  <a:off x="1658085" y="4467921"/>
                  <a:ext cx="213835" cy="1049684"/>
                  <a:chOff x="1738912" y="2870386"/>
                  <a:chExt cx="420039" cy="2663988"/>
                </a:xfrm>
              </p:grpSpPr>
              <p:sp>
                <p:nvSpPr>
                  <p:cNvPr id="282" name="Rounded Rectangle 281"/>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Callout 28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rapezoid 280"/>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97"/>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82"/>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1023"/>
              <p:cNvGrpSpPr/>
              <p:nvPr/>
            </p:nvGrpSpPr>
            <p:grpSpPr>
              <a:xfrm>
                <a:off x="2441961" y="3842069"/>
                <a:ext cx="804007" cy="1670595"/>
                <a:chOff x="2759603" y="3435865"/>
                <a:chExt cx="1079572" cy="2243175"/>
              </a:xfrm>
            </p:grpSpPr>
            <p:grpSp>
              <p:nvGrpSpPr>
                <p:cNvPr id="265" name="Group 106"/>
                <p:cNvGrpSpPr/>
                <p:nvPr/>
              </p:nvGrpSpPr>
              <p:grpSpPr>
                <a:xfrm>
                  <a:off x="2759603" y="3435865"/>
                  <a:ext cx="1079572" cy="2243175"/>
                  <a:chOff x="2759603" y="3435865"/>
                  <a:chExt cx="1079572" cy="2243175"/>
                </a:xfrm>
              </p:grpSpPr>
              <p:sp>
                <p:nvSpPr>
                  <p:cNvPr id="272" name="Rectangle 271"/>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134"/>
                  <p:cNvGrpSpPr/>
                  <p:nvPr/>
                </p:nvGrpSpPr>
                <p:grpSpPr>
                  <a:xfrm>
                    <a:off x="2820097" y="3551684"/>
                    <a:ext cx="404954" cy="2127356"/>
                    <a:chOff x="1658085" y="4471603"/>
                    <a:chExt cx="213835" cy="1055032"/>
                  </a:xfrm>
                </p:grpSpPr>
                <p:grpSp>
                  <p:nvGrpSpPr>
                    <p:cNvPr id="275" name="Group 135"/>
                    <p:cNvGrpSpPr/>
                    <p:nvPr/>
                  </p:nvGrpSpPr>
                  <p:grpSpPr>
                    <a:xfrm>
                      <a:off x="1658085" y="4471603"/>
                      <a:ext cx="213835" cy="1046002"/>
                      <a:chOff x="1738912" y="2879730"/>
                      <a:chExt cx="420039" cy="2654644"/>
                    </a:xfrm>
                  </p:grpSpPr>
                  <p:sp>
                    <p:nvSpPr>
                      <p:cNvPr id="277" name="Rounded Rectangle 13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13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Callout 13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Trapezoid 13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Trapezoid 273"/>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40"/>
                <p:cNvGrpSpPr/>
                <p:nvPr/>
              </p:nvGrpSpPr>
              <p:grpSpPr>
                <a:xfrm>
                  <a:off x="3406372" y="3543300"/>
                  <a:ext cx="404954" cy="2127356"/>
                  <a:chOff x="1658085" y="4471603"/>
                  <a:chExt cx="213835" cy="1055032"/>
                </a:xfrm>
              </p:grpSpPr>
              <p:grpSp>
                <p:nvGrpSpPr>
                  <p:cNvPr id="267" name="Group 141"/>
                  <p:cNvGrpSpPr/>
                  <p:nvPr/>
                </p:nvGrpSpPr>
                <p:grpSpPr>
                  <a:xfrm>
                    <a:off x="1658085" y="4471603"/>
                    <a:ext cx="213835" cy="1046002"/>
                    <a:chOff x="1738912" y="2879730"/>
                    <a:chExt cx="420039" cy="2654644"/>
                  </a:xfrm>
                </p:grpSpPr>
                <p:sp>
                  <p:nvSpPr>
                    <p:cNvPr id="269" name="Rounded Rectangle 26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Callout 27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Trapezoid 26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9" name="Group 150"/>
              <p:cNvGrpSpPr/>
              <p:nvPr/>
            </p:nvGrpSpPr>
            <p:grpSpPr>
              <a:xfrm>
                <a:off x="-614818" y="3832158"/>
                <a:ext cx="804007" cy="1670595"/>
                <a:chOff x="2759603" y="3435865"/>
                <a:chExt cx="1079572" cy="2243175"/>
              </a:xfrm>
            </p:grpSpPr>
            <p:grpSp>
              <p:nvGrpSpPr>
                <p:cNvPr id="250" name="Group 151"/>
                <p:cNvGrpSpPr/>
                <p:nvPr/>
              </p:nvGrpSpPr>
              <p:grpSpPr>
                <a:xfrm>
                  <a:off x="2759603" y="3435865"/>
                  <a:ext cx="1079572" cy="2243175"/>
                  <a:chOff x="2759603" y="3435865"/>
                  <a:chExt cx="1079572" cy="2243175"/>
                </a:xfrm>
              </p:grpSpPr>
              <p:sp>
                <p:nvSpPr>
                  <p:cNvPr id="257" name="Rectangle 256"/>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59"/>
                  <p:cNvGrpSpPr/>
                  <p:nvPr/>
                </p:nvGrpSpPr>
                <p:grpSpPr>
                  <a:xfrm>
                    <a:off x="2820097" y="3551684"/>
                    <a:ext cx="404954" cy="2127356"/>
                    <a:chOff x="1658085" y="4471603"/>
                    <a:chExt cx="213835" cy="1055032"/>
                  </a:xfrm>
                </p:grpSpPr>
                <p:grpSp>
                  <p:nvGrpSpPr>
                    <p:cNvPr id="260" name="Group 161"/>
                    <p:cNvGrpSpPr/>
                    <p:nvPr/>
                  </p:nvGrpSpPr>
                  <p:grpSpPr>
                    <a:xfrm>
                      <a:off x="1658085" y="4471603"/>
                      <a:ext cx="213835" cy="1046002"/>
                      <a:chOff x="1738912" y="2879730"/>
                      <a:chExt cx="420039" cy="2654644"/>
                    </a:xfrm>
                  </p:grpSpPr>
                  <p:sp>
                    <p:nvSpPr>
                      <p:cNvPr id="262" name="Rounded Rectangle 261"/>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Callout 26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rapezoid 260"/>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Trapezoid 258"/>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52"/>
                <p:cNvGrpSpPr/>
                <p:nvPr/>
              </p:nvGrpSpPr>
              <p:grpSpPr>
                <a:xfrm>
                  <a:off x="3406372" y="3543300"/>
                  <a:ext cx="404954" cy="2127356"/>
                  <a:chOff x="1658085" y="4471603"/>
                  <a:chExt cx="213835" cy="1055032"/>
                </a:xfrm>
              </p:grpSpPr>
              <p:grpSp>
                <p:nvGrpSpPr>
                  <p:cNvPr id="252" name="Group 153"/>
                  <p:cNvGrpSpPr/>
                  <p:nvPr/>
                </p:nvGrpSpPr>
                <p:grpSpPr>
                  <a:xfrm>
                    <a:off x="1658085" y="4471603"/>
                    <a:ext cx="213835" cy="1046002"/>
                    <a:chOff x="1738912" y="2879730"/>
                    <a:chExt cx="420039" cy="2654644"/>
                  </a:xfrm>
                </p:grpSpPr>
                <p:sp>
                  <p:nvSpPr>
                    <p:cNvPr id="254" name="Rounded Rectangle 25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Callout 25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Trapezoid 25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2" name="Group 90"/>
            <p:cNvGrpSpPr/>
            <p:nvPr/>
          </p:nvGrpSpPr>
          <p:grpSpPr>
            <a:xfrm>
              <a:off x="1172786" y="3655069"/>
              <a:ext cx="2035534" cy="2090637"/>
              <a:chOff x="6872949" y="2928514"/>
              <a:chExt cx="2194852" cy="2254268"/>
            </a:xfrm>
          </p:grpSpPr>
          <p:sp>
            <p:nvSpPr>
              <p:cNvPr id="210" name="Rectangle 209"/>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07"/>
              <p:cNvGrpSpPr/>
              <p:nvPr/>
            </p:nvGrpSpPr>
            <p:grpSpPr>
              <a:xfrm>
                <a:off x="6938563" y="3055426"/>
                <a:ext cx="404954" cy="2127356"/>
                <a:chOff x="1658085" y="4471603"/>
                <a:chExt cx="213835" cy="1055032"/>
              </a:xfrm>
            </p:grpSpPr>
            <p:grpSp>
              <p:nvGrpSpPr>
                <p:cNvPr id="231" name="Group 108"/>
                <p:cNvGrpSpPr/>
                <p:nvPr/>
              </p:nvGrpSpPr>
              <p:grpSpPr>
                <a:xfrm>
                  <a:off x="1658085" y="4471603"/>
                  <a:ext cx="213835" cy="1046002"/>
                  <a:chOff x="1738912" y="2879730"/>
                  <a:chExt cx="420039" cy="2654644"/>
                </a:xfrm>
              </p:grpSpPr>
              <p:sp>
                <p:nvSpPr>
                  <p:cNvPr id="233" name="Rounded Rectangle 23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Callout 23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Trapezoid 23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14"/>
              <p:cNvGrpSpPr/>
              <p:nvPr/>
            </p:nvGrpSpPr>
            <p:grpSpPr>
              <a:xfrm>
                <a:off x="7463357" y="3037218"/>
                <a:ext cx="404954" cy="2127356"/>
                <a:chOff x="1658085" y="4471603"/>
                <a:chExt cx="213835" cy="1055032"/>
              </a:xfrm>
            </p:grpSpPr>
            <p:grpSp>
              <p:nvGrpSpPr>
                <p:cNvPr id="226" name="Group 115"/>
                <p:cNvGrpSpPr/>
                <p:nvPr/>
              </p:nvGrpSpPr>
              <p:grpSpPr>
                <a:xfrm>
                  <a:off x="1658085" y="4471603"/>
                  <a:ext cx="213835" cy="1046002"/>
                  <a:chOff x="1738912" y="2879730"/>
                  <a:chExt cx="420039" cy="2654644"/>
                </a:xfrm>
              </p:grpSpPr>
              <p:sp>
                <p:nvSpPr>
                  <p:cNvPr id="228" name="Rounded Rectangle 22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Callout 22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Trapezoid 22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20"/>
              <p:cNvGrpSpPr/>
              <p:nvPr/>
            </p:nvGrpSpPr>
            <p:grpSpPr>
              <a:xfrm>
                <a:off x="8024332" y="3037218"/>
                <a:ext cx="404954" cy="2127356"/>
                <a:chOff x="1658085" y="4471603"/>
                <a:chExt cx="213835" cy="1055032"/>
              </a:xfrm>
            </p:grpSpPr>
            <p:grpSp>
              <p:nvGrpSpPr>
                <p:cNvPr id="221" name="Group 121"/>
                <p:cNvGrpSpPr/>
                <p:nvPr/>
              </p:nvGrpSpPr>
              <p:grpSpPr>
                <a:xfrm>
                  <a:off x="1658085" y="4471603"/>
                  <a:ext cx="213835" cy="1046002"/>
                  <a:chOff x="1738912" y="2879730"/>
                  <a:chExt cx="420039" cy="2654644"/>
                </a:xfrm>
              </p:grpSpPr>
              <p:sp>
                <p:nvSpPr>
                  <p:cNvPr id="223" name="Rounded Rectangle 22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Trapezoid 22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26"/>
              <p:cNvGrpSpPr/>
              <p:nvPr/>
            </p:nvGrpSpPr>
            <p:grpSpPr>
              <a:xfrm>
                <a:off x="8558281" y="3027937"/>
                <a:ext cx="404954" cy="2127356"/>
                <a:chOff x="1658085" y="4471603"/>
                <a:chExt cx="213835" cy="1055032"/>
              </a:xfrm>
            </p:grpSpPr>
            <p:grpSp>
              <p:nvGrpSpPr>
                <p:cNvPr id="216" name="Group 127"/>
                <p:cNvGrpSpPr/>
                <p:nvPr/>
              </p:nvGrpSpPr>
              <p:grpSpPr>
                <a:xfrm>
                  <a:off x="1658085" y="4471603"/>
                  <a:ext cx="213835" cy="1046002"/>
                  <a:chOff x="1738912" y="2879730"/>
                  <a:chExt cx="420039" cy="2654644"/>
                </a:xfrm>
              </p:grpSpPr>
              <p:sp>
                <p:nvSpPr>
                  <p:cNvPr id="218" name="Rounded Rectangle 21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rapezoid 21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Trapezoid 214"/>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7"/>
            <p:cNvGrpSpPr/>
            <p:nvPr/>
          </p:nvGrpSpPr>
          <p:grpSpPr>
            <a:xfrm>
              <a:off x="6699447" y="3670436"/>
              <a:ext cx="2035534" cy="2090637"/>
              <a:chOff x="6872949" y="2928514"/>
              <a:chExt cx="2194852" cy="2254268"/>
            </a:xfrm>
          </p:grpSpPr>
          <p:sp>
            <p:nvSpPr>
              <p:cNvPr id="184" name="Rectangle 183"/>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69"/>
              <p:cNvGrpSpPr/>
              <p:nvPr/>
            </p:nvGrpSpPr>
            <p:grpSpPr>
              <a:xfrm>
                <a:off x="6938563" y="3055426"/>
                <a:ext cx="404954" cy="2127356"/>
                <a:chOff x="1658085" y="4471603"/>
                <a:chExt cx="213835" cy="1055032"/>
              </a:xfrm>
            </p:grpSpPr>
            <p:grpSp>
              <p:nvGrpSpPr>
                <p:cNvPr id="205" name="Group 189"/>
                <p:cNvGrpSpPr/>
                <p:nvPr/>
              </p:nvGrpSpPr>
              <p:grpSpPr>
                <a:xfrm>
                  <a:off x="1658085" y="4471603"/>
                  <a:ext cx="213835" cy="1046002"/>
                  <a:chOff x="1738912" y="2879730"/>
                  <a:chExt cx="420039" cy="2654644"/>
                </a:xfrm>
              </p:grpSpPr>
              <p:sp>
                <p:nvSpPr>
                  <p:cNvPr id="207" name="Rounded Rectangle 206"/>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Callout 208"/>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rapezoid 205"/>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70"/>
              <p:cNvGrpSpPr/>
              <p:nvPr/>
            </p:nvGrpSpPr>
            <p:grpSpPr>
              <a:xfrm>
                <a:off x="7463357" y="3037218"/>
                <a:ext cx="404954" cy="2127356"/>
                <a:chOff x="1658085" y="4471603"/>
                <a:chExt cx="213835" cy="1055032"/>
              </a:xfrm>
            </p:grpSpPr>
            <p:grpSp>
              <p:nvGrpSpPr>
                <p:cNvPr id="200" name="Group 184"/>
                <p:cNvGrpSpPr/>
                <p:nvPr/>
              </p:nvGrpSpPr>
              <p:grpSpPr>
                <a:xfrm>
                  <a:off x="1658085" y="4471603"/>
                  <a:ext cx="213835" cy="1046002"/>
                  <a:chOff x="1738912" y="2879730"/>
                  <a:chExt cx="420039" cy="2654644"/>
                </a:xfrm>
              </p:grpSpPr>
              <p:sp>
                <p:nvSpPr>
                  <p:cNvPr id="202" name="Rounded Rectangle 201"/>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rapezoid 200"/>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71"/>
              <p:cNvGrpSpPr/>
              <p:nvPr/>
            </p:nvGrpSpPr>
            <p:grpSpPr>
              <a:xfrm>
                <a:off x="8024332" y="3037218"/>
                <a:ext cx="404954" cy="2127356"/>
                <a:chOff x="1658085" y="4471603"/>
                <a:chExt cx="213835" cy="1055032"/>
              </a:xfrm>
            </p:grpSpPr>
            <p:grpSp>
              <p:nvGrpSpPr>
                <p:cNvPr id="195" name="Group 179"/>
                <p:cNvGrpSpPr/>
                <p:nvPr/>
              </p:nvGrpSpPr>
              <p:grpSpPr>
                <a:xfrm>
                  <a:off x="1658085" y="4471603"/>
                  <a:ext cx="213835" cy="1046002"/>
                  <a:chOff x="1738912" y="2879730"/>
                  <a:chExt cx="420039" cy="2654644"/>
                </a:xfrm>
              </p:grpSpPr>
              <p:sp>
                <p:nvSpPr>
                  <p:cNvPr id="197" name="Rounded Rectangle 196"/>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Callout 198"/>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Trapezoid 195"/>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72"/>
              <p:cNvGrpSpPr/>
              <p:nvPr/>
            </p:nvGrpSpPr>
            <p:grpSpPr>
              <a:xfrm>
                <a:off x="8558281" y="3027937"/>
                <a:ext cx="404954" cy="2127356"/>
                <a:chOff x="1658085" y="4471603"/>
                <a:chExt cx="213835" cy="1055032"/>
              </a:xfrm>
            </p:grpSpPr>
            <p:grpSp>
              <p:nvGrpSpPr>
                <p:cNvPr id="190" name="Group 174"/>
                <p:cNvGrpSpPr/>
                <p:nvPr/>
              </p:nvGrpSpPr>
              <p:grpSpPr>
                <a:xfrm>
                  <a:off x="1658085" y="4471603"/>
                  <a:ext cx="213835" cy="1046002"/>
                  <a:chOff x="1738912" y="2879730"/>
                  <a:chExt cx="420039" cy="2654644"/>
                </a:xfrm>
              </p:grpSpPr>
              <p:sp>
                <p:nvSpPr>
                  <p:cNvPr id="192" name="Rounded Rectangle 191"/>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rapezoid 190"/>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Trapezoid 188"/>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031"/>
            <p:cNvGrpSpPr/>
            <p:nvPr/>
          </p:nvGrpSpPr>
          <p:grpSpPr>
            <a:xfrm>
              <a:off x="1517323" y="3213753"/>
              <a:ext cx="1303571" cy="441034"/>
              <a:chOff x="1517323" y="3213753"/>
              <a:chExt cx="1303571" cy="441034"/>
            </a:xfrm>
          </p:grpSpPr>
          <p:grpSp>
            <p:nvGrpSpPr>
              <p:cNvPr id="175" name="Group 1030"/>
              <p:cNvGrpSpPr/>
              <p:nvPr/>
            </p:nvGrpSpPr>
            <p:grpSpPr>
              <a:xfrm>
                <a:off x="1517323" y="3228585"/>
                <a:ext cx="206600" cy="426202"/>
                <a:chOff x="479200" y="1790476"/>
                <a:chExt cx="464864" cy="659513"/>
              </a:xfrm>
            </p:grpSpPr>
            <p:sp>
              <p:nvSpPr>
                <p:cNvPr id="182" name="Flowchart: Delay 181"/>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Delay 182"/>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269"/>
              <p:cNvGrpSpPr/>
              <p:nvPr/>
            </p:nvGrpSpPr>
            <p:grpSpPr>
              <a:xfrm>
                <a:off x="2097865" y="3221988"/>
                <a:ext cx="206600" cy="426202"/>
                <a:chOff x="479200" y="1790476"/>
                <a:chExt cx="464864" cy="659513"/>
              </a:xfrm>
            </p:grpSpPr>
            <p:sp>
              <p:nvSpPr>
                <p:cNvPr id="180" name="Flowchart: Delay 179"/>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Delay 180"/>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272"/>
              <p:cNvGrpSpPr/>
              <p:nvPr/>
            </p:nvGrpSpPr>
            <p:grpSpPr>
              <a:xfrm>
                <a:off x="2614294" y="3213753"/>
                <a:ext cx="206600" cy="426202"/>
                <a:chOff x="479200" y="1790476"/>
                <a:chExt cx="464864" cy="659513"/>
              </a:xfrm>
            </p:grpSpPr>
            <p:sp>
              <p:nvSpPr>
                <p:cNvPr id="178" name="Flowchart: Delay 177"/>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Delay 178"/>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76"/>
            <p:cNvGrpSpPr/>
            <p:nvPr/>
          </p:nvGrpSpPr>
          <p:grpSpPr>
            <a:xfrm>
              <a:off x="7058611" y="3237979"/>
              <a:ext cx="1303571" cy="441034"/>
              <a:chOff x="1517323" y="3213753"/>
              <a:chExt cx="1303571" cy="441034"/>
            </a:xfrm>
          </p:grpSpPr>
          <p:grpSp>
            <p:nvGrpSpPr>
              <p:cNvPr id="166" name="Group 277"/>
              <p:cNvGrpSpPr/>
              <p:nvPr/>
            </p:nvGrpSpPr>
            <p:grpSpPr>
              <a:xfrm>
                <a:off x="1517323" y="3228585"/>
                <a:ext cx="206600" cy="426202"/>
                <a:chOff x="479200" y="1790476"/>
                <a:chExt cx="464864" cy="659513"/>
              </a:xfrm>
            </p:grpSpPr>
            <p:sp>
              <p:nvSpPr>
                <p:cNvPr id="173" name="Flowchart: Delay 172"/>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Delay 173"/>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78"/>
              <p:cNvGrpSpPr/>
              <p:nvPr/>
            </p:nvGrpSpPr>
            <p:grpSpPr>
              <a:xfrm>
                <a:off x="2097865" y="3221988"/>
                <a:ext cx="206600" cy="426202"/>
                <a:chOff x="479200" y="1790476"/>
                <a:chExt cx="464864" cy="659513"/>
              </a:xfrm>
            </p:grpSpPr>
            <p:sp>
              <p:nvSpPr>
                <p:cNvPr id="171" name="Flowchart: Delay 170"/>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Delay 171"/>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79"/>
              <p:cNvGrpSpPr/>
              <p:nvPr/>
            </p:nvGrpSpPr>
            <p:grpSpPr>
              <a:xfrm>
                <a:off x="2614294" y="3213753"/>
                <a:ext cx="206600" cy="426202"/>
                <a:chOff x="479200" y="1790476"/>
                <a:chExt cx="464864" cy="659513"/>
              </a:xfrm>
            </p:grpSpPr>
            <p:sp>
              <p:nvSpPr>
                <p:cNvPr id="169" name="Flowchart: Delay 168"/>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Delay 169"/>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0" name="Rectangle 319"/>
          <p:cNvSpPr/>
          <p:nvPr/>
        </p:nvSpPr>
        <p:spPr>
          <a:xfrm>
            <a:off x="2512108" y="670468"/>
            <a:ext cx="6885988" cy="523220"/>
          </a:xfrm>
          <a:prstGeom prst="rect">
            <a:avLst/>
          </a:prstGeom>
        </p:spPr>
        <p:txBody>
          <a:bodyPr wrap="none">
            <a:spAutoFit/>
          </a:bodyPr>
          <a:lstStyle/>
          <a:p>
            <a:r>
              <a:rPr lang="en-US" sz="2800" dirty="0">
                <a:solidFill>
                  <a:srgbClr val="FFFF00"/>
                </a:solidFill>
              </a:rPr>
              <a:t>How were some people treating God’s house?</a:t>
            </a:r>
          </a:p>
        </p:txBody>
      </p:sp>
      <p:sp>
        <p:nvSpPr>
          <p:cNvPr id="321" name="Rectangle 320"/>
          <p:cNvSpPr/>
          <p:nvPr/>
        </p:nvSpPr>
        <p:spPr>
          <a:xfrm>
            <a:off x="338666" y="1392113"/>
            <a:ext cx="3589867" cy="1938992"/>
          </a:xfrm>
          <a:prstGeom prst="rect">
            <a:avLst/>
          </a:prstGeom>
        </p:spPr>
        <p:txBody>
          <a:bodyPr wrap="square">
            <a:spAutoFit/>
          </a:bodyPr>
          <a:lstStyle/>
          <a:p>
            <a:r>
              <a:rPr lang="en-US" sz="2000" dirty="0">
                <a:solidFill>
                  <a:schemeClr val="bg1"/>
                </a:solidFill>
              </a:rPr>
              <a:t>The visitors who came to Jerusalem to celebrate the Passover needed to purchase animals to offer as sacrifices in the temple as part of their worship. </a:t>
            </a:r>
          </a:p>
        </p:txBody>
      </p:sp>
      <p:sp>
        <p:nvSpPr>
          <p:cNvPr id="322" name="Rectangle 321"/>
          <p:cNvSpPr/>
          <p:nvPr/>
        </p:nvSpPr>
        <p:spPr>
          <a:xfrm>
            <a:off x="248356" y="3593447"/>
            <a:ext cx="3386667" cy="1938992"/>
          </a:xfrm>
          <a:prstGeom prst="rect">
            <a:avLst/>
          </a:prstGeom>
        </p:spPr>
        <p:txBody>
          <a:bodyPr wrap="square">
            <a:spAutoFit/>
          </a:bodyPr>
          <a:lstStyle/>
          <a:p>
            <a:r>
              <a:rPr lang="en-US" sz="2000" dirty="0">
                <a:solidFill>
                  <a:schemeClr val="bg1"/>
                </a:solidFill>
              </a:rPr>
              <a:t>Moneychangers exchanged Roman and other currencies for temple currency so the animals could be purchased, and other merchants sold the animals.</a:t>
            </a:r>
          </a:p>
        </p:txBody>
      </p:sp>
      <p:sp>
        <p:nvSpPr>
          <p:cNvPr id="323" name="Rectangle 322"/>
          <p:cNvSpPr/>
          <p:nvPr/>
        </p:nvSpPr>
        <p:spPr>
          <a:xfrm>
            <a:off x="7947378" y="1287481"/>
            <a:ext cx="2923822" cy="2246769"/>
          </a:xfrm>
          <a:prstGeom prst="rect">
            <a:avLst/>
          </a:prstGeom>
        </p:spPr>
        <p:txBody>
          <a:bodyPr wrap="square">
            <a:spAutoFit/>
          </a:bodyPr>
          <a:lstStyle/>
          <a:p>
            <a:r>
              <a:rPr lang="en-US" sz="2000" dirty="0">
                <a:solidFill>
                  <a:schemeClr val="bg1"/>
                </a:solidFill>
              </a:rPr>
              <a:t>Even though this business was necessary and served a good purpose, handling it where and how the merchants did was disrespectful and irreverent. </a:t>
            </a:r>
          </a:p>
        </p:txBody>
      </p:sp>
      <p:sp>
        <p:nvSpPr>
          <p:cNvPr id="324" name="Rectangle 323"/>
          <p:cNvSpPr/>
          <p:nvPr/>
        </p:nvSpPr>
        <p:spPr>
          <a:xfrm>
            <a:off x="8963378" y="4589902"/>
            <a:ext cx="3228622" cy="1938992"/>
          </a:xfrm>
          <a:prstGeom prst="rect">
            <a:avLst/>
          </a:prstGeom>
        </p:spPr>
        <p:txBody>
          <a:bodyPr wrap="square">
            <a:spAutoFit/>
          </a:bodyPr>
          <a:lstStyle/>
          <a:p>
            <a:r>
              <a:rPr lang="en-US" sz="2000" dirty="0">
                <a:solidFill>
                  <a:schemeClr val="bg1"/>
                </a:solidFill>
              </a:rPr>
              <a:t>Moneychangers and merchants were more interested in making a financial profit than in worshipping God and helping others to do so.</a:t>
            </a:r>
          </a:p>
        </p:txBody>
      </p:sp>
      <p:grpSp>
        <p:nvGrpSpPr>
          <p:cNvPr id="325" name="Group 324"/>
          <p:cNvGrpSpPr/>
          <p:nvPr/>
        </p:nvGrpSpPr>
        <p:grpSpPr>
          <a:xfrm>
            <a:off x="4504266" y="1042627"/>
            <a:ext cx="3052524" cy="2218253"/>
            <a:chOff x="384206" y="4158361"/>
            <a:chExt cx="3289208" cy="2390250"/>
          </a:xfrm>
        </p:grpSpPr>
        <p:grpSp>
          <p:nvGrpSpPr>
            <p:cNvPr id="326" name="Group 17"/>
            <p:cNvGrpSpPr/>
            <p:nvPr/>
          </p:nvGrpSpPr>
          <p:grpSpPr>
            <a:xfrm>
              <a:off x="384206" y="4158361"/>
              <a:ext cx="3289208" cy="2390250"/>
              <a:chOff x="609599" y="833642"/>
              <a:chExt cx="7941747" cy="5771225"/>
            </a:xfrm>
          </p:grpSpPr>
          <p:grpSp>
            <p:nvGrpSpPr>
              <p:cNvPr id="328" name="Group 14"/>
              <p:cNvGrpSpPr/>
              <p:nvPr/>
            </p:nvGrpSpPr>
            <p:grpSpPr>
              <a:xfrm rot="10800000">
                <a:off x="7696200" y="5257800"/>
                <a:ext cx="621450" cy="1347067"/>
                <a:chOff x="7010400" y="381000"/>
                <a:chExt cx="762000" cy="2033666"/>
              </a:xfrm>
            </p:grpSpPr>
            <p:sp>
              <p:nvSpPr>
                <p:cNvPr id="341" name="Rounded Rectangle 34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11"/>
              <p:cNvGrpSpPr/>
              <p:nvPr/>
            </p:nvGrpSpPr>
            <p:grpSpPr>
              <a:xfrm rot="10800000">
                <a:off x="939238" y="4923502"/>
                <a:ext cx="621450" cy="1347067"/>
                <a:chOff x="7010400" y="381000"/>
                <a:chExt cx="762000" cy="2033666"/>
              </a:xfrm>
            </p:grpSpPr>
            <p:sp>
              <p:nvSpPr>
                <p:cNvPr id="339" name="Rounded Rectangle 33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23"/>
              <p:cNvGrpSpPr/>
              <p:nvPr/>
            </p:nvGrpSpPr>
            <p:grpSpPr>
              <a:xfrm>
                <a:off x="899460" y="833642"/>
                <a:ext cx="621450" cy="986197"/>
                <a:chOff x="7031201" y="834275"/>
                <a:chExt cx="762000" cy="1488861"/>
              </a:xfrm>
            </p:grpSpPr>
            <p:sp>
              <p:nvSpPr>
                <p:cNvPr id="337" name="Rounded Rectangle 33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24"/>
              <p:cNvGrpSpPr/>
              <p:nvPr/>
            </p:nvGrpSpPr>
            <p:grpSpPr>
              <a:xfrm>
                <a:off x="7646520" y="1148254"/>
                <a:ext cx="621450" cy="1017899"/>
                <a:chOff x="7087348" y="824753"/>
                <a:chExt cx="762000" cy="1536722"/>
              </a:xfrm>
            </p:grpSpPr>
            <p:sp>
              <p:nvSpPr>
                <p:cNvPr id="335" name="Rounded Rectangle 33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7" name="Rectangle 326"/>
            <p:cNvSpPr/>
            <p:nvPr/>
          </p:nvSpPr>
          <p:spPr>
            <a:xfrm>
              <a:off x="747225" y="4834063"/>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b="1" dirty="0"/>
                <a:t>The house of the Lord is a sacred place, and He desires that we treat it with reverence</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325"/>
                                        </p:tgtEl>
                                        <p:attrNameLst>
                                          <p:attrName>style.visibility</p:attrName>
                                        </p:attrNameLst>
                                      </p:cBhvr>
                                      <p:to>
                                        <p:strVal val="visible"/>
                                      </p:to>
                                    </p:set>
                                    <p:animEffect transition="in" filter="barn(outVertical)">
                                      <p:cBhvr>
                                        <p:cTn id="29" dur="1000"/>
                                        <p:tgtEl>
                                          <p:spTgt spid="325"/>
                                        </p:tgtEl>
                                      </p:cBhvr>
                                    </p:animEffect>
                                  </p:childTnLst>
                                </p:cTn>
                              </p:par>
                              <p:par>
                                <p:cTn id="30" presetID="10" presetClass="exit" presetSubtype="0" fill="hold" grpId="1" nodeType="withEffect">
                                  <p:stCondLst>
                                    <p:cond delay="0"/>
                                  </p:stCondLst>
                                  <p:childTnLst>
                                    <p:animEffect transition="out" filter="fade">
                                      <p:cBhvr>
                                        <p:cTn id="31" dur="2000"/>
                                        <p:tgtEl>
                                          <p:spTgt spid="320"/>
                                        </p:tgtEl>
                                      </p:cBhvr>
                                    </p:animEffect>
                                    <p:set>
                                      <p:cBhvr>
                                        <p:cTn id="32" dur="1" fill="hold">
                                          <p:stCondLst>
                                            <p:cond delay="1999"/>
                                          </p:stCondLst>
                                        </p:cTn>
                                        <p:tgtEl>
                                          <p:spTgt spid="32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321"/>
                                        </p:tgtEl>
                                      </p:cBhvr>
                                    </p:animEffect>
                                    <p:set>
                                      <p:cBhvr>
                                        <p:cTn id="35" dur="1" fill="hold">
                                          <p:stCondLst>
                                            <p:cond delay="1999"/>
                                          </p:stCondLst>
                                        </p:cTn>
                                        <p:tgtEl>
                                          <p:spTgt spid="32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322"/>
                                        </p:tgtEl>
                                      </p:cBhvr>
                                    </p:animEffect>
                                    <p:set>
                                      <p:cBhvr>
                                        <p:cTn id="38" dur="1" fill="hold">
                                          <p:stCondLst>
                                            <p:cond delay="1999"/>
                                          </p:stCondLst>
                                        </p:cTn>
                                        <p:tgtEl>
                                          <p:spTgt spid="32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135"/>
                                        </p:tgtEl>
                                      </p:cBhvr>
                                    </p:animEffect>
                                    <p:set>
                                      <p:cBhvr>
                                        <p:cTn id="41" dur="1" fill="hold">
                                          <p:stCondLst>
                                            <p:cond delay="1999"/>
                                          </p:stCondLst>
                                        </p:cTn>
                                        <p:tgtEl>
                                          <p:spTgt spid="13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323"/>
                                        </p:tgtEl>
                                      </p:cBhvr>
                                    </p:animEffect>
                                    <p:set>
                                      <p:cBhvr>
                                        <p:cTn id="44" dur="1" fill="hold">
                                          <p:stCondLst>
                                            <p:cond delay="1999"/>
                                          </p:stCondLst>
                                        </p:cTn>
                                        <p:tgtEl>
                                          <p:spTgt spid="32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324"/>
                                        </p:tgtEl>
                                      </p:cBhvr>
                                    </p:animEffect>
                                    <p:set>
                                      <p:cBhvr>
                                        <p:cTn id="47" dur="1" fill="hold">
                                          <p:stCondLst>
                                            <p:cond delay="1999"/>
                                          </p:stCondLst>
                                        </p:cTn>
                                        <p:tgtEl>
                                          <p:spTgt spid="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0" grpId="1"/>
      <p:bldP spid="321" grpId="0"/>
      <p:bldP spid="321" grpId="1"/>
      <p:bldP spid="322" grpId="0"/>
      <p:bldP spid="322" grpId="1"/>
      <p:bldP spid="323" grpId="0"/>
      <p:bldP spid="323" grpId="1"/>
      <p:bldP spid="324" grpId="0"/>
      <p:bldP spid="324" grpId="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4888</Words>
  <Application>Microsoft Office PowerPoint</Application>
  <PresentationFormat>Widescreen</PresentationFormat>
  <Paragraphs>343</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Narkisim</vt:lpstr>
      <vt:lpstr>Baskerville Old Face</vt:lpstr>
      <vt:lpstr>Eras Demi ITC</vt:lpstr>
      <vt:lpstr>Open Sans</vt:lpstr>
      <vt:lpstr>Bradley Hand ITC</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2016-05-16T13:36:31Z</dcterms:created>
  <dcterms:modified xsi:type="dcterms:W3CDTF">2020-08-20T14:49:54Z</dcterms:modified>
</cp:coreProperties>
</file>