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0" r:id="rId3"/>
    <p:sldId id="261" r:id="rId4"/>
    <p:sldId id="263" r:id="rId5"/>
    <p:sldId id="264" r:id="rId6"/>
    <p:sldId id="265" r:id="rId7"/>
    <p:sldId id="266" r:id="rId8"/>
    <p:sldId id="267" r:id="rId9"/>
    <p:sldId id="269" r:id="rId10"/>
    <p:sldId id="270" r:id="rId11"/>
    <p:sldId id="271" r:id="rId12"/>
    <p:sldId id="272" r:id="rId13"/>
    <p:sldId id="273" r:id="rId14"/>
    <p:sldId id="274" r:id="rId15"/>
    <p:sldId id="275" r:id="rId16"/>
    <p:sldId id="259" r:id="rId17"/>
    <p:sldId id="262" r:id="rId18"/>
    <p:sldId id="268" r:id="rId19"/>
  </p:sldIdLst>
  <p:sldSz cx="12192000" cy="6858000"/>
  <p:notesSz cx="6858000" cy="9144000"/>
  <p:embeddedFontLst>
    <p:embeddedFont>
      <p:font typeface="Bodoni MT Black" panose="02070A03080606020203" pitchFamily="18" charset="0"/>
      <p:bold r:id="rId20"/>
      <p:boldItalic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Colonna MT" panose="04020805060202030203" pitchFamily="82" charset="0"/>
      <p:regular r:id="rId28"/>
    </p:embeddedFont>
    <p:embeddedFont>
      <p:font typeface="Open Sans" panose="020B060603050402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FB57E-1CC6-4020-8952-6A0B8C7A9A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81552D-704D-49B8-8384-D29FFD1929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4F07F9-6525-4DE6-B9C0-0D5C58E7B19B}"/>
              </a:ext>
            </a:extLst>
          </p:cNvPr>
          <p:cNvSpPr>
            <a:spLocks noGrp="1"/>
          </p:cNvSpPr>
          <p:nvPr>
            <p:ph type="dt" sz="half" idx="10"/>
          </p:nvPr>
        </p:nvSpPr>
        <p:spPr/>
        <p:txBody>
          <a:bodyPr/>
          <a:lstStyle/>
          <a:p>
            <a:fld id="{0C049D51-CC53-474D-A32A-F1CA0B17A0B6}" type="datetimeFigureOut">
              <a:rPr lang="en-US" smtClean="0"/>
              <a:t>8/27/2020</a:t>
            </a:fld>
            <a:endParaRPr lang="en-US"/>
          </a:p>
        </p:txBody>
      </p:sp>
      <p:sp>
        <p:nvSpPr>
          <p:cNvPr id="5" name="Footer Placeholder 4">
            <a:extLst>
              <a:ext uri="{FF2B5EF4-FFF2-40B4-BE49-F238E27FC236}">
                <a16:creationId xmlns:a16="http://schemas.microsoft.com/office/drawing/2014/main" id="{82ED2EBC-EF95-4743-9D4A-1407E5493B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6901A-AB14-4D6A-BE8C-92D69763DE26}"/>
              </a:ext>
            </a:extLst>
          </p:cNvPr>
          <p:cNvSpPr>
            <a:spLocks noGrp="1"/>
          </p:cNvSpPr>
          <p:nvPr>
            <p:ph type="sldNum" sz="quarter" idx="12"/>
          </p:nvPr>
        </p:nvSpPr>
        <p:spPr/>
        <p:txBody>
          <a:bodyPr/>
          <a:lstStyle/>
          <a:p>
            <a:fld id="{69B64F84-EDFC-4E19-BFEA-DE398F7F4AE8}" type="slidenum">
              <a:rPr lang="en-US" smtClean="0"/>
              <a:t>‹#›</a:t>
            </a:fld>
            <a:endParaRPr lang="en-US"/>
          </a:p>
        </p:txBody>
      </p:sp>
    </p:spTree>
    <p:extLst>
      <p:ext uri="{BB962C8B-B14F-4D97-AF65-F5344CB8AC3E}">
        <p14:creationId xmlns:p14="http://schemas.microsoft.com/office/powerpoint/2010/main" val="677841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F5DA3-F082-4363-ABCE-2B0B0E064D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6B8EB0-2905-47F9-9FA8-A06F80950D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A20120-7988-4A32-8528-1467068B7B1E}"/>
              </a:ext>
            </a:extLst>
          </p:cNvPr>
          <p:cNvSpPr>
            <a:spLocks noGrp="1"/>
          </p:cNvSpPr>
          <p:nvPr>
            <p:ph type="dt" sz="half" idx="10"/>
          </p:nvPr>
        </p:nvSpPr>
        <p:spPr/>
        <p:txBody>
          <a:bodyPr/>
          <a:lstStyle/>
          <a:p>
            <a:fld id="{0C049D51-CC53-474D-A32A-F1CA0B17A0B6}" type="datetimeFigureOut">
              <a:rPr lang="en-US" smtClean="0"/>
              <a:t>8/27/2020</a:t>
            </a:fld>
            <a:endParaRPr lang="en-US"/>
          </a:p>
        </p:txBody>
      </p:sp>
      <p:sp>
        <p:nvSpPr>
          <p:cNvPr id="5" name="Footer Placeholder 4">
            <a:extLst>
              <a:ext uri="{FF2B5EF4-FFF2-40B4-BE49-F238E27FC236}">
                <a16:creationId xmlns:a16="http://schemas.microsoft.com/office/drawing/2014/main" id="{CB537307-7B73-48D4-BAB8-D66507FD9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D0C39A-06CD-4E80-BA18-BE2A42A7A3A6}"/>
              </a:ext>
            </a:extLst>
          </p:cNvPr>
          <p:cNvSpPr>
            <a:spLocks noGrp="1"/>
          </p:cNvSpPr>
          <p:nvPr>
            <p:ph type="sldNum" sz="quarter" idx="12"/>
          </p:nvPr>
        </p:nvSpPr>
        <p:spPr/>
        <p:txBody>
          <a:bodyPr/>
          <a:lstStyle/>
          <a:p>
            <a:fld id="{69B64F84-EDFC-4E19-BFEA-DE398F7F4AE8}" type="slidenum">
              <a:rPr lang="en-US" smtClean="0"/>
              <a:t>‹#›</a:t>
            </a:fld>
            <a:endParaRPr lang="en-US"/>
          </a:p>
        </p:txBody>
      </p:sp>
    </p:spTree>
    <p:extLst>
      <p:ext uri="{BB962C8B-B14F-4D97-AF65-F5344CB8AC3E}">
        <p14:creationId xmlns:p14="http://schemas.microsoft.com/office/powerpoint/2010/main" val="1658067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32C94F-E86B-4135-98A3-DEB668E989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EC4ED6-4049-4B7F-8748-0BF297EDFF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EBC0F-B5E7-4F30-B887-214192EA8897}"/>
              </a:ext>
            </a:extLst>
          </p:cNvPr>
          <p:cNvSpPr>
            <a:spLocks noGrp="1"/>
          </p:cNvSpPr>
          <p:nvPr>
            <p:ph type="dt" sz="half" idx="10"/>
          </p:nvPr>
        </p:nvSpPr>
        <p:spPr/>
        <p:txBody>
          <a:bodyPr/>
          <a:lstStyle/>
          <a:p>
            <a:fld id="{0C049D51-CC53-474D-A32A-F1CA0B17A0B6}" type="datetimeFigureOut">
              <a:rPr lang="en-US" smtClean="0"/>
              <a:t>8/27/2020</a:t>
            </a:fld>
            <a:endParaRPr lang="en-US"/>
          </a:p>
        </p:txBody>
      </p:sp>
      <p:sp>
        <p:nvSpPr>
          <p:cNvPr id="5" name="Footer Placeholder 4">
            <a:extLst>
              <a:ext uri="{FF2B5EF4-FFF2-40B4-BE49-F238E27FC236}">
                <a16:creationId xmlns:a16="http://schemas.microsoft.com/office/drawing/2014/main" id="{0F8B9382-A421-481F-B976-7B17C7AF70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CDCC5C-85CF-4B12-B586-620F037E511B}"/>
              </a:ext>
            </a:extLst>
          </p:cNvPr>
          <p:cNvSpPr>
            <a:spLocks noGrp="1"/>
          </p:cNvSpPr>
          <p:nvPr>
            <p:ph type="sldNum" sz="quarter" idx="12"/>
          </p:nvPr>
        </p:nvSpPr>
        <p:spPr/>
        <p:txBody>
          <a:bodyPr/>
          <a:lstStyle/>
          <a:p>
            <a:fld id="{69B64F84-EDFC-4E19-BFEA-DE398F7F4AE8}" type="slidenum">
              <a:rPr lang="en-US" smtClean="0"/>
              <a:t>‹#›</a:t>
            </a:fld>
            <a:endParaRPr lang="en-US"/>
          </a:p>
        </p:txBody>
      </p:sp>
    </p:spTree>
    <p:extLst>
      <p:ext uri="{BB962C8B-B14F-4D97-AF65-F5344CB8AC3E}">
        <p14:creationId xmlns:p14="http://schemas.microsoft.com/office/powerpoint/2010/main" val="3042986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50B59-59B7-4086-BE00-3D88C6C471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DD8F2-7A24-4AB3-8E5D-810F4ACAEE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33107F-784B-4A0C-8BC9-83AD7930521C}"/>
              </a:ext>
            </a:extLst>
          </p:cNvPr>
          <p:cNvSpPr>
            <a:spLocks noGrp="1"/>
          </p:cNvSpPr>
          <p:nvPr>
            <p:ph type="dt" sz="half" idx="10"/>
          </p:nvPr>
        </p:nvSpPr>
        <p:spPr/>
        <p:txBody>
          <a:bodyPr/>
          <a:lstStyle/>
          <a:p>
            <a:fld id="{0C049D51-CC53-474D-A32A-F1CA0B17A0B6}" type="datetimeFigureOut">
              <a:rPr lang="en-US" smtClean="0"/>
              <a:t>8/27/2020</a:t>
            </a:fld>
            <a:endParaRPr lang="en-US"/>
          </a:p>
        </p:txBody>
      </p:sp>
      <p:sp>
        <p:nvSpPr>
          <p:cNvPr id="5" name="Footer Placeholder 4">
            <a:extLst>
              <a:ext uri="{FF2B5EF4-FFF2-40B4-BE49-F238E27FC236}">
                <a16:creationId xmlns:a16="http://schemas.microsoft.com/office/drawing/2014/main" id="{6EACB360-36D7-45E1-B582-355C9F829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99EE71-ECC9-4F50-BF76-FD4C390688C1}"/>
              </a:ext>
            </a:extLst>
          </p:cNvPr>
          <p:cNvSpPr>
            <a:spLocks noGrp="1"/>
          </p:cNvSpPr>
          <p:nvPr>
            <p:ph type="sldNum" sz="quarter" idx="12"/>
          </p:nvPr>
        </p:nvSpPr>
        <p:spPr/>
        <p:txBody>
          <a:bodyPr/>
          <a:lstStyle/>
          <a:p>
            <a:fld id="{69B64F84-EDFC-4E19-BFEA-DE398F7F4AE8}" type="slidenum">
              <a:rPr lang="en-US" smtClean="0"/>
              <a:t>‹#›</a:t>
            </a:fld>
            <a:endParaRPr lang="en-US"/>
          </a:p>
        </p:txBody>
      </p:sp>
    </p:spTree>
    <p:extLst>
      <p:ext uri="{BB962C8B-B14F-4D97-AF65-F5344CB8AC3E}">
        <p14:creationId xmlns:p14="http://schemas.microsoft.com/office/powerpoint/2010/main" val="156757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A04C-4C07-4084-982F-A8F76073A9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A25297-0EE9-459F-984B-39CA762B6E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1D0841-9198-44C2-9F20-AD68445D48FB}"/>
              </a:ext>
            </a:extLst>
          </p:cNvPr>
          <p:cNvSpPr>
            <a:spLocks noGrp="1"/>
          </p:cNvSpPr>
          <p:nvPr>
            <p:ph type="dt" sz="half" idx="10"/>
          </p:nvPr>
        </p:nvSpPr>
        <p:spPr/>
        <p:txBody>
          <a:bodyPr/>
          <a:lstStyle/>
          <a:p>
            <a:fld id="{0C049D51-CC53-474D-A32A-F1CA0B17A0B6}" type="datetimeFigureOut">
              <a:rPr lang="en-US" smtClean="0"/>
              <a:t>8/27/2020</a:t>
            </a:fld>
            <a:endParaRPr lang="en-US"/>
          </a:p>
        </p:txBody>
      </p:sp>
      <p:sp>
        <p:nvSpPr>
          <p:cNvPr id="5" name="Footer Placeholder 4">
            <a:extLst>
              <a:ext uri="{FF2B5EF4-FFF2-40B4-BE49-F238E27FC236}">
                <a16:creationId xmlns:a16="http://schemas.microsoft.com/office/drawing/2014/main" id="{F2CE5F99-5968-4B39-B62F-BF10639AFC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5F240-BDE1-4CD4-B1E3-1510EC923F8E}"/>
              </a:ext>
            </a:extLst>
          </p:cNvPr>
          <p:cNvSpPr>
            <a:spLocks noGrp="1"/>
          </p:cNvSpPr>
          <p:nvPr>
            <p:ph type="sldNum" sz="quarter" idx="12"/>
          </p:nvPr>
        </p:nvSpPr>
        <p:spPr/>
        <p:txBody>
          <a:bodyPr/>
          <a:lstStyle/>
          <a:p>
            <a:fld id="{69B64F84-EDFC-4E19-BFEA-DE398F7F4AE8}" type="slidenum">
              <a:rPr lang="en-US" smtClean="0"/>
              <a:t>‹#›</a:t>
            </a:fld>
            <a:endParaRPr lang="en-US"/>
          </a:p>
        </p:txBody>
      </p:sp>
    </p:spTree>
    <p:extLst>
      <p:ext uri="{BB962C8B-B14F-4D97-AF65-F5344CB8AC3E}">
        <p14:creationId xmlns:p14="http://schemas.microsoft.com/office/powerpoint/2010/main" val="404192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7B55-9975-48BB-B596-70D1FF2235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499443-6B82-4DE7-AF65-1738BF8344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3BA898-31B9-4DD0-85EE-E694E57061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580E88-86AA-4F83-A5D5-5BFB67C777DB}"/>
              </a:ext>
            </a:extLst>
          </p:cNvPr>
          <p:cNvSpPr>
            <a:spLocks noGrp="1"/>
          </p:cNvSpPr>
          <p:nvPr>
            <p:ph type="dt" sz="half" idx="10"/>
          </p:nvPr>
        </p:nvSpPr>
        <p:spPr/>
        <p:txBody>
          <a:bodyPr/>
          <a:lstStyle/>
          <a:p>
            <a:fld id="{0C049D51-CC53-474D-A32A-F1CA0B17A0B6}" type="datetimeFigureOut">
              <a:rPr lang="en-US" smtClean="0"/>
              <a:t>8/27/2020</a:t>
            </a:fld>
            <a:endParaRPr lang="en-US"/>
          </a:p>
        </p:txBody>
      </p:sp>
      <p:sp>
        <p:nvSpPr>
          <p:cNvPr id="6" name="Footer Placeholder 5">
            <a:extLst>
              <a:ext uri="{FF2B5EF4-FFF2-40B4-BE49-F238E27FC236}">
                <a16:creationId xmlns:a16="http://schemas.microsoft.com/office/drawing/2014/main" id="{68C90625-0A8C-4CEA-B5CA-EFE847854E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4913BD-8F84-41E2-B010-1C6A41CBB11B}"/>
              </a:ext>
            </a:extLst>
          </p:cNvPr>
          <p:cNvSpPr>
            <a:spLocks noGrp="1"/>
          </p:cNvSpPr>
          <p:nvPr>
            <p:ph type="sldNum" sz="quarter" idx="12"/>
          </p:nvPr>
        </p:nvSpPr>
        <p:spPr/>
        <p:txBody>
          <a:bodyPr/>
          <a:lstStyle/>
          <a:p>
            <a:fld id="{69B64F84-EDFC-4E19-BFEA-DE398F7F4AE8}" type="slidenum">
              <a:rPr lang="en-US" smtClean="0"/>
              <a:t>‹#›</a:t>
            </a:fld>
            <a:endParaRPr lang="en-US"/>
          </a:p>
        </p:txBody>
      </p:sp>
    </p:spTree>
    <p:extLst>
      <p:ext uri="{BB962C8B-B14F-4D97-AF65-F5344CB8AC3E}">
        <p14:creationId xmlns:p14="http://schemas.microsoft.com/office/powerpoint/2010/main" val="3518176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DF4BF-C542-4771-AC22-B50F69D219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E00501-F6EC-492C-9CF1-4C7ED58834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E9F625-F62E-4282-8F02-663DB00E63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A776C7-B410-4785-99A5-95A655CFD6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39CB64-5778-4017-A369-8F036CB01C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46ACE9-14FC-4645-9CA0-AA577660B64D}"/>
              </a:ext>
            </a:extLst>
          </p:cNvPr>
          <p:cNvSpPr>
            <a:spLocks noGrp="1"/>
          </p:cNvSpPr>
          <p:nvPr>
            <p:ph type="dt" sz="half" idx="10"/>
          </p:nvPr>
        </p:nvSpPr>
        <p:spPr/>
        <p:txBody>
          <a:bodyPr/>
          <a:lstStyle/>
          <a:p>
            <a:fld id="{0C049D51-CC53-474D-A32A-F1CA0B17A0B6}" type="datetimeFigureOut">
              <a:rPr lang="en-US" smtClean="0"/>
              <a:t>8/27/2020</a:t>
            </a:fld>
            <a:endParaRPr lang="en-US"/>
          </a:p>
        </p:txBody>
      </p:sp>
      <p:sp>
        <p:nvSpPr>
          <p:cNvPr id="8" name="Footer Placeholder 7">
            <a:extLst>
              <a:ext uri="{FF2B5EF4-FFF2-40B4-BE49-F238E27FC236}">
                <a16:creationId xmlns:a16="http://schemas.microsoft.com/office/drawing/2014/main" id="{24DD279A-07F2-4928-962A-F91FAAE69E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5A4E7F-307B-46C3-ACA8-1892BD518977}"/>
              </a:ext>
            </a:extLst>
          </p:cNvPr>
          <p:cNvSpPr>
            <a:spLocks noGrp="1"/>
          </p:cNvSpPr>
          <p:nvPr>
            <p:ph type="sldNum" sz="quarter" idx="12"/>
          </p:nvPr>
        </p:nvSpPr>
        <p:spPr/>
        <p:txBody>
          <a:bodyPr/>
          <a:lstStyle/>
          <a:p>
            <a:fld id="{69B64F84-EDFC-4E19-BFEA-DE398F7F4AE8}" type="slidenum">
              <a:rPr lang="en-US" smtClean="0"/>
              <a:t>‹#›</a:t>
            </a:fld>
            <a:endParaRPr lang="en-US"/>
          </a:p>
        </p:txBody>
      </p:sp>
    </p:spTree>
    <p:extLst>
      <p:ext uri="{BB962C8B-B14F-4D97-AF65-F5344CB8AC3E}">
        <p14:creationId xmlns:p14="http://schemas.microsoft.com/office/powerpoint/2010/main" val="3014397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C4ED-A50A-4E12-95F9-ECA1058A34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86FAFB-39E2-4CAF-AA72-049CD44CE31F}"/>
              </a:ext>
            </a:extLst>
          </p:cNvPr>
          <p:cNvSpPr>
            <a:spLocks noGrp="1"/>
          </p:cNvSpPr>
          <p:nvPr>
            <p:ph type="dt" sz="half" idx="10"/>
          </p:nvPr>
        </p:nvSpPr>
        <p:spPr/>
        <p:txBody>
          <a:bodyPr/>
          <a:lstStyle/>
          <a:p>
            <a:fld id="{0C049D51-CC53-474D-A32A-F1CA0B17A0B6}" type="datetimeFigureOut">
              <a:rPr lang="en-US" smtClean="0"/>
              <a:t>8/27/2020</a:t>
            </a:fld>
            <a:endParaRPr lang="en-US"/>
          </a:p>
        </p:txBody>
      </p:sp>
      <p:sp>
        <p:nvSpPr>
          <p:cNvPr id="4" name="Footer Placeholder 3">
            <a:extLst>
              <a:ext uri="{FF2B5EF4-FFF2-40B4-BE49-F238E27FC236}">
                <a16:creationId xmlns:a16="http://schemas.microsoft.com/office/drawing/2014/main" id="{21147611-C65A-4579-8777-D3F2A8979F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9BF74A-5830-4AB0-AE1E-7BBBCB64E641}"/>
              </a:ext>
            </a:extLst>
          </p:cNvPr>
          <p:cNvSpPr>
            <a:spLocks noGrp="1"/>
          </p:cNvSpPr>
          <p:nvPr>
            <p:ph type="sldNum" sz="quarter" idx="12"/>
          </p:nvPr>
        </p:nvSpPr>
        <p:spPr/>
        <p:txBody>
          <a:bodyPr/>
          <a:lstStyle/>
          <a:p>
            <a:fld id="{69B64F84-EDFC-4E19-BFEA-DE398F7F4AE8}" type="slidenum">
              <a:rPr lang="en-US" smtClean="0"/>
              <a:t>‹#›</a:t>
            </a:fld>
            <a:endParaRPr lang="en-US"/>
          </a:p>
        </p:txBody>
      </p:sp>
    </p:spTree>
    <p:extLst>
      <p:ext uri="{BB962C8B-B14F-4D97-AF65-F5344CB8AC3E}">
        <p14:creationId xmlns:p14="http://schemas.microsoft.com/office/powerpoint/2010/main" val="2762400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DF705A-3E06-476F-B738-B1641CAACF3F}"/>
              </a:ext>
            </a:extLst>
          </p:cNvPr>
          <p:cNvSpPr>
            <a:spLocks noGrp="1"/>
          </p:cNvSpPr>
          <p:nvPr>
            <p:ph type="dt" sz="half" idx="10"/>
          </p:nvPr>
        </p:nvSpPr>
        <p:spPr/>
        <p:txBody>
          <a:bodyPr/>
          <a:lstStyle/>
          <a:p>
            <a:fld id="{0C049D51-CC53-474D-A32A-F1CA0B17A0B6}" type="datetimeFigureOut">
              <a:rPr lang="en-US" smtClean="0"/>
              <a:t>8/27/2020</a:t>
            </a:fld>
            <a:endParaRPr lang="en-US"/>
          </a:p>
        </p:txBody>
      </p:sp>
      <p:sp>
        <p:nvSpPr>
          <p:cNvPr id="3" name="Footer Placeholder 2">
            <a:extLst>
              <a:ext uri="{FF2B5EF4-FFF2-40B4-BE49-F238E27FC236}">
                <a16:creationId xmlns:a16="http://schemas.microsoft.com/office/drawing/2014/main" id="{9D7E030D-5D30-4724-9D21-906415050D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D1D6EA-5A0E-4358-B739-253466DA7287}"/>
              </a:ext>
            </a:extLst>
          </p:cNvPr>
          <p:cNvSpPr>
            <a:spLocks noGrp="1"/>
          </p:cNvSpPr>
          <p:nvPr>
            <p:ph type="sldNum" sz="quarter" idx="12"/>
          </p:nvPr>
        </p:nvSpPr>
        <p:spPr/>
        <p:txBody>
          <a:bodyPr/>
          <a:lstStyle/>
          <a:p>
            <a:fld id="{69B64F84-EDFC-4E19-BFEA-DE398F7F4AE8}" type="slidenum">
              <a:rPr lang="en-US" smtClean="0"/>
              <a:t>‹#›</a:t>
            </a:fld>
            <a:endParaRPr lang="en-US"/>
          </a:p>
        </p:txBody>
      </p:sp>
    </p:spTree>
    <p:extLst>
      <p:ext uri="{BB962C8B-B14F-4D97-AF65-F5344CB8AC3E}">
        <p14:creationId xmlns:p14="http://schemas.microsoft.com/office/powerpoint/2010/main" val="97935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5F46D-AD17-4657-A518-698401F173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42F6E5-5CB6-4FDB-BCE1-A284FAF889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16ED48-27B5-42C9-A17C-D0C1513B8C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EED50C-6363-46D6-8535-D2A728CE1139}"/>
              </a:ext>
            </a:extLst>
          </p:cNvPr>
          <p:cNvSpPr>
            <a:spLocks noGrp="1"/>
          </p:cNvSpPr>
          <p:nvPr>
            <p:ph type="dt" sz="half" idx="10"/>
          </p:nvPr>
        </p:nvSpPr>
        <p:spPr/>
        <p:txBody>
          <a:bodyPr/>
          <a:lstStyle/>
          <a:p>
            <a:fld id="{0C049D51-CC53-474D-A32A-F1CA0B17A0B6}" type="datetimeFigureOut">
              <a:rPr lang="en-US" smtClean="0"/>
              <a:t>8/27/2020</a:t>
            </a:fld>
            <a:endParaRPr lang="en-US"/>
          </a:p>
        </p:txBody>
      </p:sp>
      <p:sp>
        <p:nvSpPr>
          <p:cNvPr id="6" name="Footer Placeholder 5">
            <a:extLst>
              <a:ext uri="{FF2B5EF4-FFF2-40B4-BE49-F238E27FC236}">
                <a16:creationId xmlns:a16="http://schemas.microsoft.com/office/drawing/2014/main" id="{DC6F6ECB-F246-4AAE-8336-E714D54C61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877FD2-DCB5-437B-B39B-D13176C41E8F}"/>
              </a:ext>
            </a:extLst>
          </p:cNvPr>
          <p:cNvSpPr>
            <a:spLocks noGrp="1"/>
          </p:cNvSpPr>
          <p:nvPr>
            <p:ph type="sldNum" sz="quarter" idx="12"/>
          </p:nvPr>
        </p:nvSpPr>
        <p:spPr/>
        <p:txBody>
          <a:bodyPr/>
          <a:lstStyle/>
          <a:p>
            <a:fld id="{69B64F84-EDFC-4E19-BFEA-DE398F7F4AE8}" type="slidenum">
              <a:rPr lang="en-US" smtClean="0"/>
              <a:t>‹#›</a:t>
            </a:fld>
            <a:endParaRPr lang="en-US"/>
          </a:p>
        </p:txBody>
      </p:sp>
    </p:spTree>
    <p:extLst>
      <p:ext uri="{BB962C8B-B14F-4D97-AF65-F5344CB8AC3E}">
        <p14:creationId xmlns:p14="http://schemas.microsoft.com/office/powerpoint/2010/main" val="1269510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3A790-2995-455B-9AA7-E8FC0E1464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1B5333-81EC-47E1-AB4C-E19C36E18A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77D148-869E-4BB6-9F69-FBE25FD38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7AE18B-6E63-43D7-BB4B-3C6CE35585DF}"/>
              </a:ext>
            </a:extLst>
          </p:cNvPr>
          <p:cNvSpPr>
            <a:spLocks noGrp="1"/>
          </p:cNvSpPr>
          <p:nvPr>
            <p:ph type="dt" sz="half" idx="10"/>
          </p:nvPr>
        </p:nvSpPr>
        <p:spPr/>
        <p:txBody>
          <a:bodyPr/>
          <a:lstStyle/>
          <a:p>
            <a:fld id="{0C049D51-CC53-474D-A32A-F1CA0B17A0B6}" type="datetimeFigureOut">
              <a:rPr lang="en-US" smtClean="0"/>
              <a:t>8/27/2020</a:t>
            </a:fld>
            <a:endParaRPr lang="en-US"/>
          </a:p>
        </p:txBody>
      </p:sp>
      <p:sp>
        <p:nvSpPr>
          <p:cNvPr id="6" name="Footer Placeholder 5">
            <a:extLst>
              <a:ext uri="{FF2B5EF4-FFF2-40B4-BE49-F238E27FC236}">
                <a16:creationId xmlns:a16="http://schemas.microsoft.com/office/drawing/2014/main" id="{36DCF9E3-4672-4158-ACCE-F743F36429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00CBAB-06CD-439A-9317-CD79216FC164}"/>
              </a:ext>
            </a:extLst>
          </p:cNvPr>
          <p:cNvSpPr>
            <a:spLocks noGrp="1"/>
          </p:cNvSpPr>
          <p:nvPr>
            <p:ph type="sldNum" sz="quarter" idx="12"/>
          </p:nvPr>
        </p:nvSpPr>
        <p:spPr/>
        <p:txBody>
          <a:bodyPr/>
          <a:lstStyle/>
          <a:p>
            <a:fld id="{69B64F84-EDFC-4E19-BFEA-DE398F7F4AE8}" type="slidenum">
              <a:rPr lang="en-US" smtClean="0"/>
              <a:t>‹#›</a:t>
            </a:fld>
            <a:endParaRPr lang="en-US"/>
          </a:p>
        </p:txBody>
      </p:sp>
    </p:spTree>
    <p:extLst>
      <p:ext uri="{BB962C8B-B14F-4D97-AF65-F5344CB8AC3E}">
        <p14:creationId xmlns:p14="http://schemas.microsoft.com/office/powerpoint/2010/main" val="319469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307E31-896E-415D-8733-EC2862B1E6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788177-49D0-45DC-B0BF-7118F48138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B1FF40-5641-4657-AA8C-7CFDBA6201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49D51-CC53-474D-A32A-F1CA0B17A0B6}" type="datetimeFigureOut">
              <a:rPr lang="en-US" smtClean="0"/>
              <a:t>8/27/2020</a:t>
            </a:fld>
            <a:endParaRPr lang="en-US"/>
          </a:p>
        </p:txBody>
      </p:sp>
      <p:sp>
        <p:nvSpPr>
          <p:cNvPr id="5" name="Footer Placeholder 4">
            <a:extLst>
              <a:ext uri="{FF2B5EF4-FFF2-40B4-BE49-F238E27FC236}">
                <a16:creationId xmlns:a16="http://schemas.microsoft.com/office/drawing/2014/main" id="{8B4E6523-EFBF-47E1-9B88-D59F47A6B5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400E59-E77E-4264-BAC6-D0E43D733B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64F84-EDFC-4E19-BFEA-DE398F7F4AE8}" type="slidenum">
              <a:rPr lang="en-US" smtClean="0"/>
              <a:t>‹#›</a:t>
            </a:fld>
            <a:endParaRPr lang="en-US"/>
          </a:p>
        </p:txBody>
      </p:sp>
    </p:spTree>
    <p:extLst>
      <p:ext uri="{BB962C8B-B14F-4D97-AF65-F5344CB8AC3E}">
        <p14:creationId xmlns:p14="http://schemas.microsoft.com/office/powerpoint/2010/main" val="1602205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C8E65D-8BDB-4618-99FF-50EBCD0D9D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95713" y="29766"/>
            <a:ext cx="1524000" cy="369332"/>
          </a:xfrm>
          <a:prstGeom prst="rect">
            <a:avLst/>
          </a:prstGeom>
          <a:noFill/>
        </p:spPr>
        <p:txBody>
          <a:bodyPr wrap="square" rtlCol="0">
            <a:spAutoFit/>
          </a:bodyPr>
          <a:lstStyle/>
          <a:p>
            <a:r>
              <a:rPr lang="en-US" dirty="0">
                <a:solidFill>
                  <a:schemeClr val="bg1"/>
                </a:solidFill>
              </a:rPr>
              <a:t>Lesson 25</a:t>
            </a:r>
          </a:p>
        </p:txBody>
      </p:sp>
      <p:sp>
        <p:nvSpPr>
          <p:cNvPr id="6" name="TextBox 5"/>
          <p:cNvSpPr txBox="1"/>
          <p:nvPr/>
        </p:nvSpPr>
        <p:spPr>
          <a:xfrm>
            <a:off x="1524000" y="304800"/>
            <a:ext cx="9144000" cy="3262432"/>
          </a:xfrm>
          <a:prstGeom prst="rect">
            <a:avLst/>
          </a:prstGeom>
          <a:noFill/>
        </p:spPr>
        <p:txBody>
          <a:bodyPr wrap="square" rtlCol="0">
            <a:spAutoFit/>
          </a:bodyPr>
          <a:lstStyle/>
          <a:p>
            <a:pPr algn="ctr"/>
            <a:r>
              <a:rPr lang="en-US" sz="5400" dirty="0">
                <a:solidFill>
                  <a:schemeClr val="bg1"/>
                </a:solidFill>
                <a:latin typeface="Bodoni MT Black" pitchFamily="18" charset="0"/>
              </a:rPr>
              <a:t>Jesus Taught At the Temple</a:t>
            </a:r>
          </a:p>
          <a:p>
            <a:pPr algn="ctr"/>
            <a:endParaRPr lang="en-US" sz="5400" dirty="0">
              <a:solidFill>
                <a:schemeClr val="bg1"/>
              </a:solidFill>
              <a:latin typeface="Bodoni MT Black" pitchFamily="18" charset="0"/>
            </a:endParaRPr>
          </a:p>
          <a:p>
            <a:pPr algn="ctr"/>
            <a:r>
              <a:rPr lang="en-US" sz="4400" dirty="0">
                <a:solidFill>
                  <a:schemeClr val="bg1"/>
                </a:solidFill>
                <a:latin typeface="Bodoni MT Black" pitchFamily="18" charset="0"/>
              </a:rPr>
              <a:t>Matthew 22:15-46</a:t>
            </a:r>
          </a:p>
        </p:txBody>
      </p:sp>
      <p:grpSp>
        <p:nvGrpSpPr>
          <p:cNvPr id="7" name="Group 6"/>
          <p:cNvGrpSpPr/>
          <p:nvPr/>
        </p:nvGrpSpPr>
        <p:grpSpPr>
          <a:xfrm>
            <a:off x="1981201" y="3657600"/>
            <a:ext cx="4086781" cy="2667000"/>
            <a:chOff x="1172786" y="1041686"/>
            <a:chExt cx="7562195" cy="5398712"/>
          </a:xfrm>
        </p:grpSpPr>
        <p:sp>
          <p:nvSpPr>
            <p:cNvPr id="8" name="Rectangle 7"/>
            <p:cNvSpPr/>
            <p:nvPr/>
          </p:nvSpPr>
          <p:spPr>
            <a:xfrm>
              <a:off x="6381977" y="3195920"/>
              <a:ext cx="2179200" cy="1239111"/>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80500" y="3172600"/>
              <a:ext cx="2235739" cy="1206004"/>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84066" y="5605095"/>
              <a:ext cx="7327839" cy="835303"/>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28"/>
            <p:cNvGrpSpPr/>
            <p:nvPr/>
          </p:nvGrpSpPr>
          <p:grpSpPr>
            <a:xfrm>
              <a:off x="3893103" y="4660421"/>
              <a:ext cx="2027660" cy="1654678"/>
              <a:chOff x="222738" y="1474170"/>
              <a:chExt cx="2027660" cy="1654678"/>
            </a:xfrm>
          </p:grpSpPr>
          <p:sp>
            <p:nvSpPr>
              <p:cNvPr id="188" name="Oval 187"/>
              <p:cNvSpPr/>
              <p:nvPr/>
            </p:nvSpPr>
            <p:spPr>
              <a:xfrm>
                <a:off x="228600" y="1735605"/>
                <a:ext cx="2021798" cy="1393243"/>
              </a:xfrm>
              <a:prstGeom prst="ellipse">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222738" y="1590408"/>
                <a:ext cx="2021798" cy="1393243"/>
              </a:xfrm>
              <a:prstGeom prst="ellipse">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316064" y="1599959"/>
                <a:ext cx="1803279" cy="1242659"/>
              </a:xfrm>
              <a:prstGeom prst="ellipse">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338496" y="1474170"/>
                <a:ext cx="1803279" cy="1242659"/>
              </a:xfrm>
              <a:prstGeom prst="ellipse">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9"/>
            <p:cNvGrpSpPr/>
            <p:nvPr/>
          </p:nvGrpSpPr>
          <p:grpSpPr>
            <a:xfrm>
              <a:off x="3596173" y="1041686"/>
              <a:ext cx="2523931" cy="411548"/>
              <a:chOff x="2383002" y="2209800"/>
              <a:chExt cx="2877525" cy="713380"/>
            </a:xfrm>
          </p:grpSpPr>
          <p:sp>
            <p:nvSpPr>
              <p:cNvPr id="182" name="Quad Arrow Callout 25"/>
              <p:cNvSpPr/>
              <p:nvPr/>
            </p:nvSpPr>
            <p:spPr>
              <a:xfrm>
                <a:off x="2383002"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Quad Arrow Callout 26"/>
              <p:cNvSpPr/>
              <p:nvPr/>
            </p:nvSpPr>
            <p:spPr>
              <a:xfrm>
                <a:off x="2858279"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Quad Arrow Callout 27"/>
              <p:cNvSpPr/>
              <p:nvPr/>
            </p:nvSpPr>
            <p:spPr>
              <a:xfrm>
                <a:off x="3317426"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Quad Arrow Callout 28"/>
              <p:cNvSpPr/>
              <p:nvPr/>
            </p:nvSpPr>
            <p:spPr>
              <a:xfrm>
                <a:off x="3792703"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Quad Arrow Callout 29"/>
              <p:cNvSpPr/>
              <p:nvPr/>
            </p:nvSpPr>
            <p:spPr>
              <a:xfrm>
                <a:off x="4251850"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Quad Arrow Callout 30"/>
              <p:cNvSpPr/>
              <p:nvPr/>
            </p:nvSpPr>
            <p:spPr>
              <a:xfrm>
                <a:off x="4727127"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3581400" y="2209800"/>
              <a:ext cx="2590800" cy="2667000"/>
            </a:xfrm>
            <a:prstGeom prst="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3303044" y="1981200"/>
              <a:ext cx="3163923" cy="228600"/>
            </a:xfrm>
            <a:prstGeom prst="trapezoid">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
            <p:cNvSpPr/>
            <p:nvPr/>
          </p:nvSpPr>
          <p:spPr>
            <a:xfrm>
              <a:off x="3389438" y="1676400"/>
              <a:ext cx="2988150" cy="304799"/>
            </a:xfrm>
            <a:prstGeom prst="rect">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7"/>
            <p:cNvGrpSpPr/>
            <p:nvPr/>
          </p:nvGrpSpPr>
          <p:grpSpPr>
            <a:xfrm>
              <a:off x="3562739" y="1698090"/>
              <a:ext cx="2590800" cy="283110"/>
              <a:chOff x="152400" y="2228073"/>
              <a:chExt cx="6782317" cy="1315227"/>
            </a:xfrm>
          </p:grpSpPr>
          <p:grpSp>
            <p:nvGrpSpPr>
              <p:cNvPr id="170" name="Group 5"/>
              <p:cNvGrpSpPr/>
              <p:nvPr/>
            </p:nvGrpSpPr>
            <p:grpSpPr>
              <a:xfrm>
                <a:off x="152400" y="2247900"/>
                <a:ext cx="1667970" cy="1295400"/>
                <a:chOff x="152400" y="2247900"/>
                <a:chExt cx="1667970" cy="1295400"/>
              </a:xfrm>
            </p:grpSpPr>
            <p:sp>
              <p:nvSpPr>
                <p:cNvPr id="180" name="Block Arc 4"/>
                <p:cNvSpPr/>
                <p:nvPr/>
              </p:nvSpPr>
              <p:spPr>
                <a:xfrm>
                  <a:off x="152400" y="2247900"/>
                  <a:ext cx="1271103" cy="1295400"/>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Block Arc 8"/>
                <p:cNvSpPr/>
                <p:nvPr/>
              </p:nvSpPr>
              <p:spPr>
                <a:xfrm rot="12932157">
                  <a:off x="813942" y="2319120"/>
                  <a:ext cx="1006428" cy="1025666"/>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1" name="Group 10"/>
              <p:cNvGrpSpPr/>
              <p:nvPr/>
            </p:nvGrpSpPr>
            <p:grpSpPr>
              <a:xfrm>
                <a:off x="1855891" y="2247900"/>
                <a:ext cx="1667970" cy="1295400"/>
                <a:chOff x="152400" y="2247900"/>
                <a:chExt cx="1667970" cy="1295400"/>
              </a:xfrm>
            </p:grpSpPr>
            <p:sp>
              <p:nvSpPr>
                <p:cNvPr id="178" name="Block Arc 11"/>
                <p:cNvSpPr/>
                <p:nvPr/>
              </p:nvSpPr>
              <p:spPr>
                <a:xfrm>
                  <a:off x="152400" y="2247900"/>
                  <a:ext cx="1271103" cy="1295400"/>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Block Arc 12"/>
                <p:cNvSpPr/>
                <p:nvPr/>
              </p:nvSpPr>
              <p:spPr>
                <a:xfrm rot="12932157">
                  <a:off x="813942" y="2319120"/>
                  <a:ext cx="1006428" cy="1025666"/>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2" name="Group 13"/>
              <p:cNvGrpSpPr/>
              <p:nvPr/>
            </p:nvGrpSpPr>
            <p:grpSpPr>
              <a:xfrm>
                <a:off x="3561319" y="2228073"/>
                <a:ext cx="1667970" cy="1295400"/>
                <a:chOff x="152400" y="2247900"/>
                <a:chExt cx="1667970" cy="1295400"/>
              </a:xfrm>
            </p:grpSpPr>
            <p:sp>
              <p:nvSpPr>
                <p:cNvPr id="176" name="Block Arc 14"/>
                <p:cNvSpPr/>
                <p:nvPr/>
              </p:nvSpPr>
              <p:spPr>
                <a:xfrm>
                  <a:off x="152400" y="2247900"/>
                  <a:ext cx="1271103" cy="1295400"/>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Block Arc 15"/>
                <p:cNvSpPr/>
                <p:nvPr/>
              </p:nvSpPr>
              <p:spPr>
                <a:xfrm rot="12932157">
                  <a:off x="813942" y="2319120"/>
                  <a:ext cx="1006428" cy="1025666"/>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3" name="Group 16"/>
              <p:cNvGrpSpPr/>
              <p:nvPr/>
            </p:nvGrpSpPr>
            <p:grpSpPr>
              <a:xfrm>
                <a:off x="5266747" y="2233906"/>
                <a:ext cx="1667970" cy="1295400"/>
                <a:chOff x="152400" y="2247900"/>
                <a:chExt cx="1667970" cy="1295400"/>
              </a:xfrm>
            </p:grpSpPr>
            <p:sp>
              <p:nvSpPr>
                <p:cNvPr id="174" name="Block Arc 17"/>
                <p:cNvSpPr/>
                <p:nvPr/>
              </p:nvSpPr>
              <p:spPr>
                <a:xfrm>
                  <a:off x="152400" y="2247900"/>
                  <a:ext cx="1271103" cy="1295400"/>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Block Arc 18"/>
                <p:cNvSpPr/>
                <p:nvPr/>
              </p:nvSpPr>
              <p:spPr>
                <a:xfrm rot="12932157">
                  <a:off x="813942" y="2319120"/>
                  <a:ext cx="1006428" cy="1025666"/>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7" name="Trapezoid 16"/>
            <p:cNvSpPr/>
            <p:nvPr/>
          </p:nvSpPr>
          <p:spPr>
            <a:xfrm rot="10800000">
              <a:off x="3303043" y="1343566"/>
              <a:ext cx="3163923" cy="337895"/>
            </a:xfrm>
            <a:prstGeom prst="trapezoid">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981159" y="2241862"/>
              <a:ext cx="295108" cy="262504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376306" y="2214345"/>
              <a:ext cx="410777" cy="266398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382881" y="2219690"/>
              <a:ext cx="295108" cy="266398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966811" y="2241862"/>
              <a:ext cx="410777" cy="262504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392421" y="2894067"/>
              <a:ext cx="884730" cy="1972843"/>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508240" y="3228391"/>
              <a:ext cx="681974" cy="16452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10800000">
              <a:off x="4344230" y="2894067"/>
              <a:ext cx="965621" cy="320446"/>
            </a:xfrm>
            <a:prstGeom prst="trapezoid">
              <a:avLst>
                <a:gd name="adj" fmla="val 30824"/>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10800000">
              <a:off x="3303045" y="2215671"/>
              <a:ext cx="556710" cy="293865"/>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Quad Arrow Callout 25"/>
            <p:cNvSpPr/>
            <p:nvPr/>
          </p:nvSpPr>
          <p:spPr>
            <a:xfrm>
              <a:off x="3395090" y="2210923"/>
              <a:ext cx="344866" cy="303361"/>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0800000">
              <a:off x="3924192" y="2216678"/>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Quad Arrow Callout 27"/>
            <p:cNvSpPr/>
            <p:nvPr/>
          </p:nvSpPr>
          <p:spPr>
            <a:xfrm>
              <a:off x="4035748" y="2241863"/>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0800000">
              <a:off x="5898558" y="2218816"/>
              <a:ext cx="556710" cy="293865"/>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Quad Arrow Callout 29"/>
            <p:cNvSpPr/>
            <p:nvPr/>
          </p:nvSpPr>
          <p:spPr>
            <a:xfrm>
              <a:off x="5990603" y="2214068"/>
              <a:ext cx="344866" cy="303361"/>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10800000">
              <a:off x="5326480" y="2229034"/>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Callout 31"/>
            <p:cNvSpPr/>
            <p:nvPr/>
          </p:nvSpPr>
          <p:spPr>
            <a:xfrm>
              <a:off x="5438036" y="2254219"/>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1024"/>
            <p:cNvGrpSpPr/>
            <p:nvPr/>
          </p:nvGrpSpPr>
          <p:grpSpPr>
            <a:xfrm>
              <a:off x="2990109" y="3487235"/>
              <a:ext cx="3860786" cy="2215763"/>
              <a:chOff x="-614818" y="3311925"/>
              <a:chExt cx="3860786" cy="2215763"/>
            </a:xfrm>
          </p:grpSpPr>
          <p:grpSp>
            <p:nvGrpSpPr>
              <p:cNvPr id="108" name="Group 99"/>
              <p:cNvGrpSpPr/>
              <p:nvPr/>
            </p:nvGrpSpPr>
            <p:grpSpPr>
              <a:xfrm>
                <a:off x="29363" y="3311925"/>
                <a:ext cx="2486532" cy="411548"/>
                <a:chOff x="2383002" y="2209800"/>
                <a:chExt cx="2877525" cy="713380"/>
              </a:xfrm>
            </p:grpSpPr>
            <p:sp>
              <p:nvSpPr>
                <p:cNvPr id="164" name="Quad Arrow Callout 163"/>
                <p:cNvSpPr/>
                <p:nvPr/>
              </p:nvSpPr>
              <p:spPr>
                <a:xfrm>
                  <a:off x="2383002"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Quad Arrow Callout 164"/>
                <p:cNvSpPr/>
                <p:nvPr/>
              </p:nvSpPr>
              <p:spPr>
                <a:xfrm>
                  <a:off x="2858279"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Quad Arrow Callout 102"/>
                <p:cNvSpPr/>
                <p:nvPr/>
              </p:nvSpPr>
              <p:spPr>
                <a:xfrm>
                  <a:off x="3317426"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Quad Arrow Callout 166"/>
                <p:cNvSpPr/>
                <p:nvPr/>
              </p:nvSpPr>
              <p:spPr>
                <a:xfrm>
                  <a:off x="3792703"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Quad Arrow Callout 167"/>
                <p:cNvSpPr/>
                <p:nvPr/>
              </p:nvSpPr>
              <p:spPr>
                <a:xfrm>
                  <a:off x="4251850"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Quad Arrow Callout 168"/>
                <p:cNvSpPr/>
                <p:nvPr/>
              </p:nvSpPr>
              <p:spPr>
                <a:xfrm>
                  <a:off x="4727127"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Rectangle 49"/>
              <p:cNvSpPr/>
              <p:nvPr/>
            </p:nvSpPr>
            <p:spPr>
              <a:xfrm>
                <a:off x="-6168" y="3733800"/>
                <a:ext cx="2590800" cy="1793696"/>
              </a:xfrm>
              <a:prstGeom prst="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50"/>
              <p:cNvSpPr/>
              <p:nvPr/>
            </p:nvSpPr>
            <p:spPr>
              <a:xfrm>
                <a:off x="-38869" y="3551726"/>
                <a:ext cx="2623419" cy="181688"/>
              </a:xfrm>
              <a:prstGeom prst="trapezoid">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71"/>
              <p:cNvSpPr/>
              <p:nvPr/>
            </p:nvSpPr>
            <p:spPr>
              <a:xfrm>
                <a:off x="827920" y="4474799"/>
                <a:ext cx="830166" cy="10495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87"/>
              <p:cNvGrpSpPr/>
              <p:nvPr/>
            </p:nvGrpSpPr>
            <p:grpSpPr>
              <a:xfrm>
                <a:off x="852796" y="3993193"/>
                <a:ext cx="936264" cy="928166"/>
                <a:chOff x="804497" y="4003838"/>
                <a:chExt cx="936264" cy="928166"/>
              </a:xfrm>
            </p:grpSpPr>
            <p:sp>
              <p:nvSpPr>
                <p:cNvPr id="162" name="Chord 32"/>
                <p:cNvSpPr/>
                <p:nvPr/>
              </p:nvSpPr>
              <p:spPr>
                <a:xfrm rot="8684568">
                  <a:off x="804497" y="4003838"/>
                  <a:ext cx="936264" cy="928166"/>
                </a:xfrm>
                <a:prstGeom prst="chord">
                  <a:avLst>
                    <a:gd name="adj1" fmla="val 2700000"/>
                    <a:gd name="adj2" fmla="val 12328797"/>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Chord 162"/>
                <p:cNvSpPr/>
                <p:nvPr/>
              </p:nvSpPr>
              <p:spPr>
                <a:xfrm rot="8684568">
                  <a:off x="911673" y="4057701"/>
                  <a:ext cx="737839" cy="731458"/>
                </a:xfrm>
                <a:prstGeom prst="chord">
                  <a:avLst>
                    <a:gd name="adj1" fmla="val 2700000"/>
                    <a:gd name="adj2" fmla="val 123287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Flowchart: Delay 112"/>
              <p:cNvSpPr/>
              <p:nvPr/>
            </p:nvSpPr>
            <p:spPr>
              <a:xfrm rot="16200000">
                <a:off x="1872398" y="4102463"/>
                <a:ext cx="186455" cy="79056"/>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Delay 113"/>
              <p:cNvSpPr/>
              <p:nvPr/>
            </p:nvSpPr>
            <p:spPr>
              <a:xfrm rot="16200000">
                <a:off x="546188" y="4090856"/>
                <a:ext cx="186455" cy="79056"/>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85"/>
              <p:cNvGrpSpPr/>
              <p:nvPr/>
            </p:nvGrpSpPr>
            <p:grpSpPr>
              <a:xfrm>
                <a:off x="1658085" y="4467921"/>
                <a:ext cx="213835" cy="1056465"/>
                <a:chOff x="1658085" y="4467921"/>
                <a:chExt cx="213835" cy="1056465"/>
              </a:xfrm>
            </p:grpSpPr>
            <p:grpSp>
              <p:nvGrpSpPr>
                <p:cNvPr id="157" name="Group 83"/>
                <p:cNvGrpSpPr/>
                <p:nvPr/>
              </p:nvGrpSpPr>
              <p:grpSpPr>
                <a:xfrm>
                  <a:off x="1658085" y="4467921"/>
                  <a:ext cx="213835" cy="1049684"/>
                  <a:chOff x="1738912" y="2870386"/>
                  <a:chExt cx="420039" cy="2663988"/>
                </a:xfrm>
              </p:grpSpPr>
              <p:sp>
                <p:nvSpPr>
                  <p:cNvPr id="159" name="Rounded Rectangle 158"/>
                  <p:cNvSpPr/>
                  <p:nvPr/>
                </p:nvSpPr>
                <p:spPr>
                  <a:xfrm>
                    <a:off x="1795313" y="2870386"/>
                    <a:ext cx="295108" cy="266398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79"/>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Quad Arrow Callout 80"/>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rapezoid 157"/>
                <p:cNvSpPr/>
                <p:nvPr/>
              </p:nvSpPr>
              <p:spPr>
                <a:xfrm>
                  <a:off x="1673150" y="5420530"/>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91"/>
              <p:cNvGrpSpPr/>
              <p:nvPr/>
            </p:nvGrpSpPr>
            <p:grpSpPr>
              <a:xfrm>
                <a:off x="746290" y="4471223"/>
                <a:ext cx="213835" cy="1056465"/>
                <a:chOff x="1658085" y="4467921"/>
                <a:chExt cx="213835" cy="1056465"/>
              </a:xfrm>
            </p:grpSpPr>
            <p:grpSp>
              <p:nvGrpSpPr>
                <p:cNvPr id="152" name="Group 92"/>
                <p:cNvGrpSpPr/>
                <p:nvPr/>
              </p:nvGrpSpPr>
              <p:grpSpPr>
                <a:xfrm>
                  <a:off x="1658085" y="4467921"/>
                  <a:ext cx="213835" cy="1049684"/>
                  <a:chOff x="1738912" y="2870386"/>
                  <a:chExt cx="420039" cy="2663988"/>
                </a:xfrm>
              </p:grpSpPr>
              <p:sp>
                <p:nvSpPr>
                  <p:cNvPr id="154" name="Rounded Rectangle 153"/>
                  <p:cNvSpPr/>
                  <p:nvPr/>
                </p:nvSpPr>
                <p:spPr>
                  <a:xfrm>
                    <a:off x="1795313" y="2870386"/>
                    <a:ext cx="295108" cy="266398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Quad Arrow Callout 155"/>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Trapezoid 152"/>
                <p:cNvSpPr/>
                <p:nvPr/>
              </p:nvSpPr>
              <p:spPr>
                <a:xfrm>
                  <a:off x="1673150" y="5420530"/>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ectangle 97"/>
              <p:cNvSpPr/>
              <p:nvPr/>
            </p:nvSpPr>
            <p:spPr>
              <a:xfrm>
                <a:off x="1942763" y="4924386"/>
                <a:ext cx="242404" cy="576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396754" y="4942759"/>
                <a:ext cx="242404" cy="576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82"/>
              <p:cNvSpPr/>
              <p:nvPr/>
            </p:nvSpPr>
            <p:spPr>
              <a:xfrm>
                <a:off x="746289" y="4378941"/>
                <a:ext cx="1123610" cy="82200"/>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023"/>
              <p:cNvGrpSpPr/>
              <p:nvPr/>
            </p:nvGrpSpPr>
            <p:grpSpPr>
              <a:xfrm>
                <a:off x="2441961" y="3842069"/>
                <a:ext cx="804007" cy="1670595"/>
                <a:chOff x="2759603" y="3435865"/>
                <a:chExt cx="1079572" cy="2243175"/>
              </a:xfrm>
            </p:grpSpPr>
            <p:grpSp>
              <p:nvGrpSpPr>
                <p:cNvPr id="137" name="Group 106"/>
                <p:cNvGrpSpPr/>
                <p:nvPr/>
              </p:nvGrpSpPr>
              <p:grpSpPr>
                <a:xfrm>
                  <a:off x="2759603" y="3435865"/>
                  <a:ext cx="1079572" cy="2243175"/>
                  <a:chOff x="2759603" y="3435865"/>
                  <a:chExt cx="1079572" cy="2243175"/>
                </a:xfrm>
              </p:grpSpPr>
              <p:sp>
                <p:nvSpPr>
                  <p:cNvPr id="144" name="Rectangle 143"/>
                  <p:cNvSpPr/>
                  <p:nvPr/>
                </p:nvSpPr>
                <p:spPr>
                  <a:xfrm>
                    <a:off x="3015773" y="3578852"/>
                    <a:ext cx="741361" cy="2073596"/>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34"/>
                  <p:cNvGrpSpPr/>
                  <p:nvPr/>
                </p:nvGrpSpPr>
                <p:grpSpPr>
                  <a:xfrm>
                    <a:off x="2820097" y="3551684"/>
                    <a:ext cx="404954" cy="2127356"/>
                    <a:chOff x="1658085" y="4471603"/>
                    <a:chExt cx="213835" cy="1055032"/>
                  </a:xfrm>
                </p:grpSpPr>
                <p:grpSp>
                  <p:nvGrpSpPr>
                    <p:cNvPr id="147" name="Group 135"/>
                    <p:cNvGrpSpPr/>
                    <p:nvPr/>
                  </p:nvGrpSpPr>
                  <p:grpSpPr>
                    <a:xfrm>
                      <a:off x="1658085" y="4471603"/>
                      <a:ext cx="213835" cy="1046002"/>
                      <a:chOff x="1738912" y="2879730"/>
                      <a:chExt cx="420039" cy="2654644"/>
                    </a:xfrm>
                  </p:grpSpPr>
                  <p:sp>
                    <p:nvSpPr>
                      <p:cNvPr id="149" name="Rounded Rectangle 137"/>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38"/>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Quad Arrow Callout 139"/>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Trapezoid 136"/>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Trapezoid 145"/>
                  <p:cNvSpPr/>
                  <p:nvPr/>
                </p:nvSpPr>
                <p:spPr>
                  <a:xfrm>
                    <a:off x="2759603" y="3435865"/>
                    <a:ext cx="1079572" cy="124779"/>
                  </a:xfrm>
                  <a:prstGeom prst="trapezoid">
                    <a:avLst/>
                  </a:prstGeom>
                  <a:solidFill>
                    <a:srgbClr val="F799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40"/>
                <p:cNvGrpSpPr/>
                <p:nvPr/>
              </p:nvGrpSpPr>
              <p:grpSpPr>
                <a:xfrm>
                  <a:off x="3406372" y="3543300"/>
                  <a:ext cx="404954" cy="2127356"/>
                  <a:chOff x="1658085" y="4471603"/>
                  <a:chExt cx="213835" cy="1055032"/>
                </a:xfrm>
              </p:grpSpPr>
              <p:grpSp>
                <p:nvGrpSpPr>
                  <p:cNvPr id="139" name="Group 141"/>
                  <p:cNvGrpSpPr/>
                  <p:nvPr/>
                </p:nvGrpSpPr>
                <p:grpSpPr>
                  <a:xfrm>
                    <a:off x="1658085" y="4471603"/>
                    <a:ext cx="213835" cy="1046002"/>
                    <a:chOff x="1738912" y="2879730"/>
                    <a:chExt cx="420039" cy="2654644"/>
                  </a:xfrm>
                </p:grpSpPr>
                <p:sp>
                  <p:nvSpPr>
                    <p:cNvPr id="141" name="Rounded Rectangle 140"/>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Quad Arrow Callout 142"/>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Trapezoid 139"/>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50"/>
              <p:cNvGrpSpPr/>
              <p:nvPr/>
            </p:nvGrpSpPr>
            <p:grpSpPr>
              <a:xfrm>
                <a:off x="-614818" y="3832158"/>
                <a:ext cx="804007" cy="1670595"/>
                <a:chOff x="2759603" y="3435865"/>
                <a:chExt cx="1079572" cy="2243175"/>
              </a:xfrm>
            </p:grpSpPr>
            <p:grpSp>
              <p:nvGrpSpPr>
                <p:cNvPr id="122" name="Group 151"/>
                <p:cNvGrpSpPr/>
                <p:nvPr/>
              </p:nvGrpSpPr>
              <p:grpSpPr>
                <a:xfrm>
                  <a:off x="2759603" y="3435865"/>
                  <a:ext cx="1079572" cy="2243175"/>
                  <a:chOff x="2759603" y="3435865"/>
                  <a:chExt cx="1079572" cy="2243175"/>
                </a:xfrm>
              </p:grpSpPr>
              <p:sp>
                <p:nvSpPr>
                  <p:cNvPr id="129" name="Rectangle 128"/>
                  <p:cNvSpPr/>
                  <p:nvPr/>
                </p:nvSpPr>
                <p:spPr>
                  <a:xfrm>
                    <a:off x="3015773" y="3578852"/>
                    <a:ext cx="741361" cy="2073596"/>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59"/>
                  <p:cNvGrpSpPr/>
                  <p:nvPr/>
                </p:nvGrpSpPr>
                <p:grpSpPr>
                  <a:xfrm>
                    <a:off x="2820097" y="3551684"/>
                    <a:ext cx="404954" cy="2127356"/>
                    <a:chOff x="1658085" y="4471603"/>
                    <a:chExt cx="213835" cy="1055032"/>
                  </a:xfrm>
                </p:grpSpPr>
                <p:grpSp>
                  <p:nvGrpSpPr>
                    <p:cNvPr id="132" name="Group 161"/>
                    <p:cNvGrpSpPr/>
                    <p:nvPr/>
                  </p:nvGrpSpPr>
                  <p:grpSpPr>
                    <a:xfrm>
                      <a:off x="1658085" y="4471603"/>
                      <a:ext cx="213835" cy="1046002"/>
                      <a:chOff x="1738912" y="2879730"/>
                      <a:chExt cx="420039" cy="2654644"/>
                    </a:xfrm>
                  </p:grpSpPr>
                  <p:sp>
                    <p:nvSpPr>
                      <p:cNvPr id="134" name="Rounded Rectangle 133"/>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Quad Arrow Callout 135"/>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Trapezoid 132"/>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Trapezoid 130"/>
                  <p:cNvSpPr/>
                  <p:nvPr/>
                </p:nvSpPr>
                <p:spPr>
                  <a:xfrm>
                    <a:off x="2759603" y="3435865"/>
                    <a:ext cx="1079572" cy="124779"/>
                  </a:xfrm>
                  <a:prstGeom prst="trapezoid">
                    <a:avLst/>
                  </a:prstGeom>
                  <a:solidFill>
                    <a:srgbClr val="F799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52"/>
                <p:cNvGrpSpPr/>
                <p:nvPr/>
              </p:nvGrpSpPr>
              <p:grpSpPr>
                <a:xfrm>
                  <a:off x="3406372" y="3543300"/>
                  <a:ext cx="404954" cy="2127356"/>
                  <a:chOff x="1658085" y="4471603"/>
                  <a:chExt cx="213835" cy="1055032"/>
                </a:xfrm>
              </p:grpSpPr>
              <p:grpSp>
                <p:nvGrpSpPr>
                  <p:cNvPr id="124" name="Group 153"/>
                  <p:cNvGrpSpPr/>
                  <p:nvPr/>
                </p:nvGrpSpPr>
                <p:grpSpPr>
                  <a:xfrm>
                    <a:off x="1658085" y="4471603"/>
                    <a:ext cx="213835" cy="1046002"/>
                    <a:chOff x="1738912" y="2879730"/>
                    <a:chExt cx="420039" cy="2654644"/>
                  </a:xfrm>
                </p:grpSpPr>
                <p:sp>
                  <p:nvSpPr>
                    <p:cNvPr id="126" name="Rounded Rectangle 125"/>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Quad Arrow Callout 127"/>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Trapezoid 124"/>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4" name="Group 90"/>
            <p:cNvGrpSpPr/>
            <p:nvPr/>
          </p:nvGrpSpPr>
          <p:grpSpPr>
            <a:xfrm>
              <a:off x="1172786" y="3655069"/>
              <a:ext cx="2035534" cy="2090637"/>
              <a:chOff x="6872949" y="2928514"/>
              <a:chExt cx="2194852" cy="2254268"/>
            </a:xfrm>
          </p:grpSpPr>
          <p:sp>
            <p:nvSpPr>
              <p:cNvPr id="82" name="Rectangle 81"/>
              <p:cNvSpPr/>
              <p:nvPr/>
            </p:nvSpPr>
            <p:spPr>
              <a:xfrm>
                <a:off x="7112779" y="3054817"/>
                <a:ext cx="1767614" cy="2073596"/>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107"/>
              <p:cNvGrpSpPr/>
              <p:nvPr/>
            </p:nvGrpSpPr>
            <p:grpSpPr>
              <a:xfrm>
                <a:off x="6938563" y="3055426"/>
                <a:ext cx="404954" cy="2127356"/>
                <a:chOff x="1658085" y="4471603"/>
                <a:chExt cx="213835" cy="1055032"/>
              </a:xfrm>
            </p:grpSpPr>
            <p:grpSp>
              <p:nvGrpSpPr>
                <p:cNvPr id="103" name="Group 108"/>
                <p:cNvGrpSpPr/>
                <p:nvPr/>
              </p:nvGrpSpPr>
              <p:grpSpPr>
                <a:xfrm>
                  <a:off x="1658085" y="4471603"/>
                  <a:ext cx="213835" cy="1046002"/>
                  <a:chOff x="1738912" y="2879730"/>
                  <a:chExt cx="420039" cy="2654644"/>
                </a:xfrm>
              </p:grpSpPr>
              <p:sp>
                <p:nvSpPr>
                  <p:cNvPr id="105" name="Rounded Rectangle 104"/>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Quad Arrow Callout 106"/>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Trapezoid 103"/>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14"/>
              <p:cNvGrpSpPr/>
              <p:nvPr/>
            </p:nvGrpSpPr>
            <p:grpSpPr>
              <a:xfrm>
                <a:off x="7463357" y="3037218"/>
                <a:ext cx="404954" cy="2127356"/>
                <a:chOff x="1658085" y="4471603"/>
                <a:chExt cx="213835" cy="1055032"/>
              </a:xfrm>
            </p:grpSpPr>
            <p:grpSp>
              <p:nvGrpSpPr>
                <p:cNvPr id="98" name="Group 115"/>
                <p:cNvGrpSpPr/>
                <p:nvPr/>
              </p:nvGrpSpPr>
              <p:grpSpPr>
                <a:xfrm>
                  <a:off x="1658085" y="4471603"/>
                  <a:ext cx="213835" cy="1046002"/>
                  <a:chOff x="1738912" y="2879730"/>
                  <a:chExt cx="420039" cy="2654644"/>
                </a:xfrm>
              </p:grpSpPr>
              <p:sp>
                <p:nvSpPr>
                  <p:cNvPr id="100" name="Rounded Rectangle 99"/>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Quad Arrow Callout 101"/>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Trapezoid 98"/>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120"/>
              <p:cNvGrpSpPr/>
              <p:nvPr/>
            </p:nvGrpSpPr>
            <p:grpSpPr>
              <a:xfrm>
                <a:off x="8024332" y="3037218"/>
                <a:ext cx="404954" cy="2127356"/>
                <a:chOff x="1658085" y="4471603"/>
                <a:chExt cx="213835" cy="1055032"/>
              </a:xfrm>
            </p:grpSpPr>
            <p:grpSp>
              <p:nvGrpSpPr>
                <p:cNvPr id="93" name="Group 121"/>
                <p:cNvGrpSpPr/>
                <p:nvPr/>
              </p:nvGrpSpPr>
              <p:grpSpPr>
                <a:xfrm>
                  <a:off x="1658085" y="4471603"/>
                  <a:ext cx="213835" cy="1046002"/>
                  <a:chOff x="1738912" y="2879730"/>
                  <a:chExt cx="420039" cy="2654644"/>
                </a:xfrm>
              </p:grpSpPr>
              <p:sp>
                <p:nvSpPr>
                  <p:cNvPr id="95" name="Rounded Rectangle 94"/>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Quad Arrow Callout 96"/>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rapezoid 93"/>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126"/>
              <p:cNvGrpSpPr/>
              <p:nvPr/>
            </p:nvGrpSpPr>
            <p:grpSpPr>
              <a:xfrm>
                <a:off x="8558281" y="3027937"/>
                <a:ext cx="404954" cy="2127356"/>
                <a:chOff x="1658085" y="4471603"/>
                <a:chExt cx="213835" cy="1055032"/>
              </a:xfrm>
            </p:grpSpPr>
            <p:grpSp>
              <p:nvGrpSpPr>
                <p:cNvPr id="88" name="Group 127"/>
                <p:cNvGrpSpPr/>
                <p:nvPr/>
              </p:nvGrpSpPr>
              <p:grpSpPr>
                <a:xfrm>
                  <a:off x="1658085" y="4471603"/>
                  <a:ext cx="213835" cy="1046002"/>
                  <a:chOff x="1738912" y="2879730"/>
                  <a:chExt cx="420039" cy="2654644"/>
                </a:xfrm>
              </p:grpSpPr>
              <p:sp>
                <p:nvSpPr>
                  <p:cNvPr id="90" name="Rounded Rectangle 89"/>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Callout 91"/>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rapezoid 88"/>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rapezoid 86"/>
              <p:cNvSpPr/>
              <p:nvPr/>
            </p:nvSpPr>
            <p:spPr>
              <a:xfrm>
                <a:off x="6872949" y="2928514"/>
                <a:ext cx="2194852" cy="111468"/>
              </a:xfrm>
              <a:prstGeom prst="trapezoid">
                <a:avLst/>
              </a:prstGeom>
              <a:solidFill>
                <a:srgbClr val="F799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67"/>
            <p:cNvGrpSpPr/>
            <p:nvPr/>
          </p:nvGrpSpPr>
          <p:grpSpPr>
            <a:xfrm>
              <a:off x="6699447" y="3670436"/>
              <a:ext cx="2035534" cy="2090637"/>
              <a:chOff x="6872949" y="2928514"/>
              <a:chExt cx="2194852" cy="2254268"/>
            </a:xfrm>
          </p:grpSpPr>
          <p:sp>
            <p:nvSpPr>
              <p:cNvPr id="56" name="Rectangle 55"/>
              <p:cNvSpPr/>
              <p:nvPr/>
            </p:nvSpPr>
            <p:spPr>
              <a:xfrm>
                <a:off x="7112779" y="3054817"/>
                <a:ext cx="1767614" cy="2073596"/>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169"/>
              <p:cNvGrpSpPr/>
              <p:nvPr/>
            </p:nvGrpSpPr>
            <p:grpSpPr>
              <a:xfrm>
                <a:off x="6938563" y="3055426"/>
                <a:ext cx="404954" cy="2127356"/>
                <a:chOff x="1658085" y="4471603"/>
                <a:chExt cx="213835" cy="1055032"/>
              </a:xfrm>
            </p:grpSpPr>
            <p:grpSp>
              <p:nvGrpSpPr>
                <p:cNvPr id="77" name="Group 189"/>
                <p:cNvGrpSpPr/>
                <p:nvPr/>
              </p:nvGrpSpPr>
              <p:grpSpPr>
                <a:xfrm>
                  <a:off x="1658085" y="4471603"/>
                  <a:ext cx="213835" cy="1046002"/>
                  <a:chOff x="1738912" y="2879730"/>
                  <a:chExt cx="420039" cy="2654644"/>
                </a:xfrm>
              </p:grpSpPr>
              <p:sp>
                <p:nvSpPr>
                  <p:cNvPr id="79" name="Rounded Rectangle 78"/>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Callout 80"/>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Trapezoid 77"/>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170"/>
              <p:cNvGrpSpPr/>
              <p:nvPr/>
            </p:nvGrpSpPr>
            <p:grpSpPr>
              <a:xfrm>
                <a:off x="7463357" y="3037218"/>
                <a:ext cx="404954" cy="2127356"/>
                <a:chOff x="1658085" y="4471603"/>
                <a:chExt cx="213835" cy="1055032"/>
              </a:xfrm>
            </p:grpSpPr>
            <p:grpSp>
              <p:nvGrpSpPr>
                <p:cNvPr id="72" name="Group 184"/>
                <p:cNvGrpSpPr/>
                <p:nvPr/>
              </p:nvGrpSpPr>
              <p:grpSpPr>
                <a:xfrm>
                  <a:off x="1658085" y="4471603"/>
                  <a:ext cx="213835" cy="1046002"/>
                  <a:chOff x="1738912" y="2879730"/>
                  <a:chExt cx="420039" cy="2654644"/>
                </a:xfrm>
              </p:grpSpPr>
              <p:sp>
                <p:nvSpPr>
                  <p:cNvPr id="74" name="Rounded Rectangle 73"/>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Callout 75"/>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rapezoid 72"/>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171"/>
              <p:cNvGrpSpPr/>
              <p:nvPr/>
            </p:nvGrpSpPr>
            <p:grpSpPr>
              <a:xfrm>
                <a:off x="8024332" y="3037218"/>
                <a:ext cx="404954" cy="2127356"/>
                <a:chOff x="1658085" y="4471603"/>
                <a:chExt cx="213835" cy="1055032"/>
              </a:xfrm>
            </p:grpSpPr>
            <p:grpSp>
              <p:nvGrpSpPr>
                <p:cNvPr id="67" name="Group 179"/>
                <p:cNvGrpSpPr/>
                <p:nvPr/>
              </p:nvGrpSpPr>
              <p:grpSpPr>
                <a:xfrm>
                  <a:off x="1658085" y="4471603"/>
                  <a:ext cx="213835" cy="1046002"/>
                  <a:chOff x="1738912" y="2879730"/>
                  <a:chExt cx="420039" cy="2654644"/>
                </a:xfrm>
              </p:grpSpPr>
              <p:sp>
                <p:nvSpPr>
                  <p:cNvPr id="69" name="Rounded Rectangle 68"/>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Callout 70"/>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rapezoid 67"/>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172"/>
              <p:cNvGrpSpPr/>
              <p:nvPr/>
            </p:nvGrpSpPr>
            <p:grpSpPr>
              <a:xfrm>
                <a:off x="8558281" y="3027937"/>
                <a:ext cx="404954" cy="2127356"/>
                <a:chOff x="1658085" y="4471603"/>
                <a:chExt cx="213835" cy="1055032"/>
              </a:xfrm>
            </p:grpSpPr>
            <p:grpSp>
              <p:nvGrpSpPr>
                <p:cNvPr id="62" name="Group 174"/>
                <p:cNvGrpSpPr/>
                <p:nvPr/>
              </p:nvGrpSpPr>
              <p:grpSpPr>
                <a:xfrm>
                  <a:off x="1658085" y="4471603"/>
                  <a:ext cx="213835" cy="1046002"/>
                  <a:chOff x="1738912" y="2879730"/>
                  <a:chExt cx="420039" cy="2654644"/>
                </a:xfrm>
              </p:grpSpPr>
              <p:sp>
                <p:nvSpPr>
                  <p:cNvPr id="64" name="Rounded Rectangle 63"/>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Callout 65"/>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rapezoid 62"/>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rapezoid 60"/>
              <p:cNvSpPr/>
              <p:nvPr/>
            </p:nvSpPr>
            <p:spPr>
              <a:xfrm>
                <a:off x="6872949" y="2928514"/>
                <a:ext cx="2194852" cy="111468"/>
              </a:xfrm>
              <a:prstGeom prst="trapezoid">
                <a:avLst/>
              </a:prstGeom>
              <a:solidFill>
                <a:srgbClr val="F799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1031"/>
            <p:cNvGrpSpPr/>
            <p:nvPr/>
          </p:nvGrpSpPr>
          <p:grpSpPr>
            <a:xfrm>
              <a:off x="1517323" y="3213753"/>
              <a:ext cx="1303571" cy="441034"/>
              <a:chOff x="1517323" y="3213753"/>
              <a:chExt cx="1303571" cy="441034"/>
            </a:xfrm>
          </p:grpSpPr>
          <p:grpSp>
            <p:nvGrpSpPr>
              <p:cNvPr id="47" name="Group 1030"/>
              <p:cNvGrpSpPr/>
              <p:nvPr/>
            </p:nvGrpSpPr>
            <p:grpSpPr>
              <a:xfrm>
                <a:off x="1517323" y="3228585"/>
                <a:ext cx="206600" cy="426202"/>
                <a:chOff x="479200" y="1790476"/>
                <a:chExt cx="464864" cy="659513"/>
              </a:xfrm>
            </p:grpSpPr>
            <p:sp>
              <p:nvSpPr>
                <p:cNvPr id="54" name="Flowchart: Delay 53"/>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Delay 54"/>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269"/>
              <p:cNvGrpSpPr/>
              <p:nvPr/>
            </p:nvGrpSpPr>
            <p:grpSpPr>
              <a:xfrm>
                <a:off x="2097865" y="3221988"/>
                <a:ext cx="206600" cy="426202"/>
                <a:chOff x="479200" y="1790476"/>
                <a:chExt cx="464864" cy="659513"/>
              </a:xfrm>
            </p:grpSpPr>
            <p:sp>
              <p:nvSpPr>
                <p:cNvPr id="52" name="Flowchart: Delay 51"/>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Delay 52"/>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272"/>
              <p:cNvGrpSpPr/>
              <p:nvPr/>
            </p:nvGrpSpPr>
            <p:grpSpPr>
              <a:xfrm>
                <a:off x="2614294" y="3213753"/>
                <a:ext cx="206600" cy="426202"/>
                <a:chOff x="479200" y="1790476"/>
                <a:chExt cx="464864" cy="659513"/>
              </a:xfrm>
            </p:grpSpPr>
            <p:sp>
              <p:nvSpPr>
                <p:cNvPr id="50" name="Flowchart: Delay 49"/>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Delay 50"/>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 name="Group 276"/>
            <p:cNvGrpSpPr/>
            <p:nvPr/>
          </p:nvGrpSpPr>
          <p:grpSpPr>
            <a:xfrm>
              <a:off x="7058611" y="3237979"/>
              <a:ext cx="1303571" cy="441034"/>
              <a:chOff x="1517323" y="3213753"/>
              <a:chExt cx="1303571" cy="441034"/>
            </a:xfrm>
          </p:grpSpPr>
          <p:grpSp>
            <p:nvGrpSpPr>
              <p:cNvPr id="38" name="Group 277"/>
              <p:cNvGrpSpPr/>
              <p:nvPr/>
            </p:nvGrpSpPr>
            <p:grpSpPr>
              <a:xfrm>
                <a:off x="1517323" y="3228585"/>
                <a:ext cx="206600" cy="426202"/>
                <a:chOff x="479200" y="1790476"/>
                <a:chExt cx="464864" cy="659513"/>
              </a:xfrm>
            </p:grpSpPr>
            <p:sp>
              <p:nvSpPr>
                <p:cNvPr id="45" name="Flowchart: Delay 44"/>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Delay 45"/>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278"/>
              <p:cNvGrpSpPr/>
              <p:nvPr/>
            </p:nvGrpSpPr>
            <p:grpSpPr>
              <a:xfrm>
                <a:off x="2097865" y="3221988"/>
                <a:ext cx="206600" cy="426202"/>
                <a:chOff x="479200" y="1790476"/>
                <a:chExt cx="464864" cy="659513"/>
              </a:xfrm>
            </p:grpSpPr>
            <p:sp>
              <p:nvSpPr>
                <p:cNvPr id="43" name="Flowchart: Delay 42"/>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Delay 43"/>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279"/>
              <p:cNvGrpSpPr/>
              <p:nvPr/>
            </p:nvGrpSpPr>
            <p:grpSpPr>
              <a:xfrm>
                <a:off x="2614294" y="3213753"/>
                <a:ext cx="206600" cy="426202"/>
                <a:chOff x="479200" y="1790476"/>
                <a:chExt cx="464864" cy="659513"/>
              </a:xfrm>
            </p:grpSpPr>
            <p:sp>
              <p:nvSpPr>
                <p:cNvPr id="41" name="Flowchart: Delay 40"/>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Delay 41"/>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92" name="Rectangle 191"/>
          <p:cNvSpPr/>
          <p:nvPr/>
        </p:nvSpPr>
        <p:spPr>
          <a:xfrm>
            <a:off x="6781800" y="4191000"/>
            <a:ext cx="3276600" cy="1477328"/>
          </a:xfrm>
          <a:prstGeom prst="rect">
            <a:avLst/>
          </a:prstGeom>
        </p:spPr>
        <p:txBody>
          <a:bodyPr wrap="square">
            <a:spAutoFit/>
          </a:bodyPr>
          <a:lstStyle/>
          <a:p>
            <a:r>
              <a:rPr lang="en-US" i="1" dirty="0">
                <a:solidFill>
                  <a:schemeClr val="bg1"/>
                </a:solidFill>
              </a:rPr>
              <a:t> Let no man break the laws of the land, for he that </a:t>
            </a:r>
            <a:r>
              <a:rPr lang="en-US" i="1" dirty="0" err="1">
                <a:solidFill>
                  <a:schemeClr val="bg1"/>
                </a:solidFill>
              </a:rPr>
              <a:t>keepeth</a:t>
            </a:r>
            <a:r>
              <a:rPr lang="en-US" i="1" dirty="0">
                <a:solidFill>
                  <a:schemeClr val="bg1"/>
                </a:solidFill>
              </a:rPr>
              <a:t> the laws of God hath no need to break the laws of the land. </a:t>
            </a:r>
          </a:p>
          <a:p>
            <a:r>
              <a:rPr lang="en-US" i="1" dirty="0">
                <a:solidFill>
                  <a:schemeClr val="bg1"/>
                </a:solidFill>
              </a:rPr>
              <a:t>D&amp;C 58:21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hedailypaolo.com/wp-content/uploads/2013/07/The-best-top-desktop-blue-wallpapers-blue-wallpaper-blue-background-hd-2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194" name="TextBox 193"/>
          <p:cNvSpPr txBox="1"/>
          <p:nvPr/>
        </p:nvSpPr>
        <p:spPr>
          <a:xfrm>
            <a:off x="152400" y="6531849"/>
            <a:ext cx="5943600" cy="307777"/>
          </a:xfrm>
          <a:prstGeom prst="rect">
            <a:avLst/>
          </a:prstGeom>
          <a:noFill/>
        </p:spPr>
        <p:txBody>
          <a:bodyPr wrap="square" rtlCol="0">
            <a:spAutoFit/>
          </a:bodyPr>
          <a:lstStyle/>
          <a:p>
            <a:r>
              <a:rPr lang="en-US" sz="1400" dirty="0">
                <a:solidFill>
                  <a:schemeClr val="bg1"/>
                </a:solidFill>
              </a:rPr>
              <a:t>Matthew 22:29-30</a:t>
            </a:r>
          </a:p>
        </p:txBody>
      </p:sp>
      <p:grpSp>
        <p:nvGrpSpPr>
          <p:cNvPr id="13" name="Group 12"/>
          <p:cNvGrpSpPr/>
          <p:nvPr/>
        </p:nvGrpSpPr>
        <p:grpSpPr>
          <a:xfrm>
            <a:off x="4038600" y="152401"/>
            <a:ext cx="3810000" cy="2514600"/>
            <a:chOff x="384206" y="4158361"/>
            <a:chExt cx="3289208" cy="2390250"/>
          </a:xfrm>
        </p:grpSpPr>
        <p:grpSp>
          <p:nvGrpSpPr>
            <p:cNvPr id="14" name="Group 17"/>
            <p:cNvGrpSpPr/>
            <p:nvPr/>
          </p:nvGrpSpPr>
          <p:grpSpPr>
            <a:xfrm>
              <a:off x="384206" y="4158361"/>
              <a:ext cx="3289208" cy="2390250"/>
              <a:chOff x="609599" y="833642"/>
              <a:chExt cx="7941747" cy="5771225"/>
            </a:xfrm>
          </p:grpSpPr>
          <p:grpSp>
            <p:nvGrpSpPr>
              <p:cNvPr id="16" name="Group 14"/>
              <p:cNvGrpSpPr/>
              <p:nvPr/>
            </p:nvGrpSpPr>
            <p:grpSpPr>
              <a:xfrm rot="10800000">
                <a:off x="7696200" y="5257800"/>
                <a:ext cx="621450" cy="1347067"/>
                <a:chOff x="7010400" y="381000"/>
                <a:chExt cx="762000" cy="2033666"/>
              </a:xfrm>
            </p:grpSpPr>
            <p:sp>
              <p:nvSpPr>
                <p:cNvPr id="30"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1"/>
              <p:cNvGrpSpPr/>
              <p:nvPr/>
            </p:nvGrpSpPr>
            <p:grpSpPr>
              <a:xfrm rot="10800000">
                <a:off x="939238" y="4923502"/>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3"/>
              <p:cNvGrpSpPr/>
              <p:nvPr/>
            </p:nvGrpSpPr>
            <p:grpSpPr>
              <a:xfrm>
                <a:off x="899460" y="833642"/>
                <a:ext cx="621450" cy="986197"/>
                <a:chOff x="7031201" y="834275"/>
                <a:chExt cx="762000" cy="1488861"/>
              </a:xfrm>
            </p:grpSpPr>
            <p:sp>
              <p:nvSpPr>
                <p:cNvPr id="26"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4"/>
              <p:cNvGrpSpPr/>
              <p:nvPr/>
            </p:nvGrpSpPr>
            <p:grpSpPr>
              <a:xfrm>
                <a:off x="7646520" y="1148254"/>
                <a:ext cx="621450" cy="1017899"/>
                <a:chOff x="7087348" y="824753"/>
                <a:chExt cx="762000" cy="1536722"/>
              </a:xfrm>
            </p:grpSpPr>
            <p:sp>
              <p:nvSpPr>
                <p:cNvPr id="24"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844695" y="4592951"/>
              <a:ext cx="2236661" cy="1492038"/>
            </a:xfrm>
            <a:prstGeom prst="rect">
              <a:avLst/>
            </a:prstGeom>
          </p:spPr>
          <p:txBody>
            <a:bodyPr wrap="square">
              <a:spAutoFit/>
            </a:bodyPr>
            <a:lstStyle/>
            <a:p>
              <a:pPr algn="ctr"/>
              <a:r>
                <a:rPr lang="en-US" sz="1600" dirty="0">
                  <a:solidFill>
                    <a:srgbClr val="333333"/>
                  </a:solidFill>
                </a:rPr>
                <a:t> </a:t>
              </a:r>
              <a:r>
                <a:rPr lang="en-US" sz="1600" b="1" dirty="0"/>
                <a:t>Those who are not sealed by priesthood authority to their spouses in mortality or through proxy ordinances in temples will not be married in the world to come</a:t>
              </a:r>
              <a:endParaRPr lang="en-US" sz="1600" dirty="0"/>
            </a:p>
          </p:txBody>
        </p:sp>
      </p:grpSp>
      <p:pic>
        <p:nvPicPr>
          <p:cNvPr id="27650" name="Picture 2" descr="http://c586412.r12.cf2.rackcdn.com/Project2.png"/>
          <p:cNvPicPr>
            <a:picLocks noChangeAspect="1" noChangeArrowheads="1"/>
          </p:cNvPicPr>
          <p:nvPr/>
        </p:nvPicPr>
        <p:blipFill>
          <a:blip r:embed="rId3" cstate="print"/>
          <a:srcRect/>
          <a:stretch>
            <a:fillRect/>
          </a:stretch>
        </p:blipFill>
        <p:spPr bwMode="auto">
          <a:xfrm>
            <a:off x="4495800" y="2743200"/>
            <a:ext cx="2895600" cy="3505200"/>
          </a:xfrm>
          <a:prstGeom prst="rect">
            <a:avLst/>
          </a:prstGeom>
          <a:noFill/>
        </p:spPr>
      </p:pic>
      <p:pic>
        <p:nvPicPr>
          <p:cNvPr id="27652" name="Picture 4" descr="https://s-media-cache-ak0.pinimg.com/236x/53/f3/f6/53f3f6522c10d4344ac9dd2dfed31751.jpg"/>
          <p:cNvPicPr>
            <a:picLocks noChangeAspect="1" noChangeArrowheads="1"/>
          </p:cNvPicPr>
          <p:nvPr/>
        </p:nvPicPr>
        <p:blipFill>
          <a:blip r:embed="rId4" cstate="print"/>
          <a:srcRect r="1695" b="25000"/>
          <a:stretch>
            <a:fillRect/>
          </a:stretch>
        </p:blipFill>
        <p:spPr bwMode="auto">
          <a:xfrm>
            <a:off x="1905000" y="4800600"/>
            <a:ext cx="2209800" cy="1143000"/>
          </a:xfrm>
          <a:prstGeom prst="rect">
            <a:avLst/>
          </a:prstGeom>
          <a:noFill/>
        </p:spPr>
      </p:pic>
      <p:pic>
        <p:nvPicPr>
          <p:cNvPr id="27654" name="Picture 6" descr="http://www.abc.net.au/news/image/6813488-3x2-940x627.jpg"/>
          <p:cNvPicPr>
            <a:picLocks noChangeAspect="1" noChangeArrowheads="1"/>
          </p:cNvPicPr>
          <p:nvPr/>
        </p:nvPicPr>
        <p:blipFill>
          <a:blip r:embed="rId5" cstate="print"/>
          <a:srcRect/>
          <a:stretch>
            <a:fillRect/>
          </a:stretch>
        </p:blipFill>
        <p:spPr bwMode="auto">
          <a:xfrm>
            <a:off x="7696201" y="4724401"/>
            <a:ext cx="2466585" cy="1645265"/>
          </a:xfrm>
          <a:prstGeom prst="rect">
            <a:avLst/>
          </a:prstGeom>
          <a:noFill/>
        </p:spPr>
      </p:pic>
      <p:pic>
        <p:nvPicPr>
          <p:cNvPr id="27656" name="Picture 8" descr="http://i.huffpost.com/gen/2475368/images/o-MEN-HOLDING-HANDS-facebook.jpg"/>
          <p:cNvPicPr>
            <a:picLocks noChangeAspect="1" noChangeArrowheads="1"/>
          </p:cNvPicPr>
          <p:nvPr/>
        </p:nvPicPr>
        <p:blipFill>
          <a:blip r:embed="rId6" cstate="print"/>
          <a:srcRect/>
          <a:stretch>
            <a:fillRect/>
          </a:stretch>
        </p:blipFill>
        <p:spPr bwMode="auto">
          <a:xfrm>
            <a:off x="1752600" y="2590800"/>
            <a:ext cx="2438400" cy="1219200"/>
          </a:xfrm>
          <a:prstGeom prst="rect">
            <a:avLst/>
          </a:prstGeom>
          <a:noFill/>
        </p:spPr>
      </p:pic>
      <p:pic>
        <p:nvPicPr>
          <p:cNvPr id="27658" name="Picture 10" descr="http://ihdimages.com/wp-content/uploads/2014/11/love_holding_hands_wallpaper_free_desktop.jpg"/>
          <p:cNvPicPr>
            <a:picLocks noChangeAspect="1" noChangeArrowheads="1"/>
          </p:cNvPicPr>
          <p:nvPr/>
        </p:nvPicPr>
        <p:blipFill>
          <a:blip r:embed="rId7" cstate="print"/>
          <a:srcRect/>
          <a:stretch>
            <a:fillRect/>
          </a:stretch>
        </p:blipFill>
        <p:spPr bwMode="auto">
          <a:xfrm>
            <a:off x="7484533" y="2514600"/>
            <a:ext cx="28448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000"/>
                                        <p:tgtEl>
                                          <p:spTgt spid="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7658"/>
                                        </p:tgtEl>
                                        <p:attrNameLst>
                                          <p:attrName>style.visibility</p:attrName>
                                        </p:attrNameLst>
                                      </p:cBhvr>
                                      <p:to>
                                        <p:strVal val="visible"/>
                                      </p:to>
                                    </p:set>
                                    <p:animEffect transition="in" filter="fade">
                                      <p:cBhvr>
                                        <p:cTn id="11" dur="2000"/>
                                        <p:tgtEl>
                                          <p:spTgt spid="27658"/>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7656"/>
                                        </p:tgtEl>
                                        <p:attrNameLst>
                                          <p:attrName>style.visibility</p:attrName>
                                        </p:attrNameLst>
                                      </p:cBhvr>
                                      <p:to>
                                        <p:strVal val="visible"/>
                                      </p:to>
                                    </p:set>
                                    <p:animEffect transition="in" filter="fade">
                                      <p:cBhvr>
                                        <p:cTn id="15" dur="2000"/>
                                        <p:tgtEl>
                                          <p:spTgt spid="27656"/>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27652"/>
                                        </p:tgtEl>
                                        <p:attrNameLst>
                                          <p:attrName>style.visibility</p:attrName>
                                        </p:attrNameLst>
                                      </p:cBhvr>
                                      <p:to>
                                        <p:strVal val="visible"/>
                                      </p:to>
                                    </p:set>
                                    <p:animEffect transition="in" filter="fade">
                                      <p:cBhvr>
                                        <p:cTn id="19" dur="2000"/>
                                        <p:tgtEl>
                                          <p:spTgt spid="27652"/>
                                        </p:tgtEl>
                                      </p:cBhvr>
                                    </p:animEffect>
                                  </p:childTnLst>
                                </p:cTn>
                              </p:par>
                            </p:childTnLst>
                          </p:cTn>
                        </p:par>
                        <p:par>
                          <p:cTn id="20" fill="hold">
                            <p:stCondLst>
                              <p:cond delay="7000"/>
                            </p:stCondLst>
                            <p:childTnLst>
                              <p:par>
                                <p:cTn id="21" presetID="10" presetClass="entr" presetSubtype="0" fill="hold" nodeType="afterEffect">
                                  <p:stCondLst>
                                    <p:cond delay="0"/>
                                  </p:stCondLst>
                                  <p:childTnLst>
                                    <p:set>
                                      <p:cBhvr>
                                        <p:cTn id="22" dur="1" fill="hold">
                                          <p:stCondLst>
                                            <p:cond delay="0"/>
                                          </p:stCondLst>
                                        </p:cTn>
                                        <p:tgtEl>
                                          <p:spTgt spid="27654"/>
                                        </p:tgtEl>
                                        <p:attrNameLst>
                                          <p:attrName>style.visibility</p:attrName>
                                        </p:attrNameLst>
                                      </p:cBhvr>
                                      <p:to>
                                        <p:strVal val="visible"/>
                                      </p:to>
                                    </p:set>
                                    <p:animEffect transition="in" filter="fade">
                                      <p:cBhvr>
                                        <p:cTn id="23" dur="20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hedailypaolo.com/wp-content/uploads/2013/07/The-best-top-desktop-blue-wallpapers-blue-wallpaper-blue-background-hd-2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odoni MT Black" pitchFamily="18" charset="0"/>
              </a:rPr>
              <a:t>2 Great Commandments</a:t>
            </a:r>
            <a:endParaRPr lang="en-US" sz="4400" dirty="0">
              <a:solidFill>
                <a:schemeClr val="bg1"/>
              </a:solidFill>
              <a:latin typeface="Bodoni MT Black" pitchFamily="18" charset="0"/>
            </a:endParaRPr>
          </a:p>
        </p:txBody>
      </p:sp>
      <p:sp>
        <p:nvSpPr>
          <p:cNvPr id="194" name="TextBox 193"/>
          <p:cNvSpPr txBox="1"/>
          <p:nvPr/>
        </p:nvSpPr>
        <p:spPr>
          <a:xfrm>
            <a:off x="41639" y="6492402"/>
            <a:ext cx="5943600" cy="307777"/>
          </a:xfrm>
          <a:prstGeom prst="rect">
            <a:avLst/>
          </a:prstGeom>
          <a:noFill/>
        </p:spPr>
        <p:txBody>
          <a:bodyPr wrap="square" rtlCol="0">
            <a:spAutoFit/>
          </a:bodyPr>
          <a:lstStyle/>
          <a:p>
            <a:r>
              <a:rPr lang="en-US" sz="1400" dirty="0">
                <a:solidFill>
                  <a:schemeClr val="bg1"/>
                </a:solidFill>
              </a:rPr>
              <a:t>Matthew 22:41-46</a:t>
            </a:r>
          </a:p>
        </p:txBody>
      </p:sp>
      <p:sp>
        <p:nvSpPr>
          <p:cNvPr id="43" name="Rectangle 42"/>
          <p:cNvSpPr/>
          <p:nvPr/>
        </p:nvSpPr>
        <p:spPr>
          <a:xfrm>
            <a:off x="11681866" y="6450878"/>
            <a:ext cx="495649" cy="369332"/>
          </a:xfrm>
          <a:prstGeom prst="rect">
            <a:avLst/>
          </a:prstGeom>
        </p:spPr>
        <p:txBody>
          <a:bodyPr wrap="none">
            <a:spAutoFit/>
          </a:bodyPr>
          <a:lstStyle/>
          <a:p>
            <a:r>
              <a:rPr lang="en-US" dirty="0">
                <a:solidFill>
                  <a:schemeClr val="bg1"/>
                </a:solidFill>
              </a:rPr>
              <a:t> (7)</a:t>
            </a:r>
            <a:endParaRPr lang="en-US" dirty="0"/>
          </a:p>
        </p:txBody>
      </p:sp>
      <p:sp>
        <p:nvSpPr>
          <p:cNvPr id="44" name="TextBox 43"/>
          <p:cNvSpPr txBox="1"/>
          <p:nvPr/>
        </p:nvSpPr>
        <p:spPr>
          <a:xfrm>
            <a:off x="2743200" y="838200"/>
            <a:ext cx="6858000" cy="369332"/>
          </a:xfrm>
          <a:prstGeom prst="rect">
            <a:avLst/>
          </a:prstGeom>
          <a:noFill/>
        </p:spPr>
        <p:txBody>
          <a:bodyPr wrap="square" rtlCol="0">
            <a:spAutoFit/>
          </a:bodyPr>
          <a:lstStyle/>
          <a:p>
            <a:r>
              <a:rPr lang="en-US" dirty="0">
                <a:solidFill>
                  <a:schemeClr val="bg1"/>
                </a:solidFill>
              </a:rPr>
              <a:t>Judaism teaches that the law of Moses contains 613 commandments. </a:t>
            </a:r>
          </a:p>
        </p:txBody>
      </p:sp>
      <p:grpSp>
        <p:nvGrpSpPr>
          <p:cNvPr id="20" name="Group 19"/>
          <p:cNvGrpSpPr/>
          <p:nvPr/>
        </p:nvGrpSpPr>
        <p:grpSpPr>
          <a:xfrm>
            <a:off x="2057401" y="1447801"/>
            <a:ext cx="2401891" cy="3600659"/>
            <a:chOff x="1075278" y="1905000"/>
            <a:chExt cx="2401891" cy="3600659"/>
          </a:xfrm>
        </p:grpSpPr>
        <p:grpSp>
          <p:nvGrpSpPr>
            <p:cNvPr id="15" name="Group 14"/>
            <p:cNvGrpSpPr/>
            <p:nvPr/>
          </p:nvGrpSpPr>
          <p:grpSpPr>
            <a:xfrm>
              <a:off x="1075278" y="1905000"/>
              <a:ext cx="2401891" cy="3600659"/>
              <a:chOff x="1075278" y="2971047"/>
              <a:chExt cx="1690763" cy="2534612"/>
            </a:xfrm>
          </p:grpSpPr>
          <p:sp>
            <p:nvSpPr>
              <p:cNvPr id="13" name="Flowchart: Delay 12"/>
              <p:cNvSpPr/>
              <p:nvPr/>
            </p:nvSpPr>
            <p:spPr>
              <a:xfrm rot="15590934">
                <a:off x="569972" y="3476353"/>
                <a:ext cx="2534612" cy="1524000"/>
              </a:xfrm>
              <a:prstGeom prst="flowChartDelay">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Delay 13"/>
              <p:cNvSpPr/>
              <p:nvPr/>
            </p:nvSpPr>
            <p:spPr>
              <a:xfrm rot="15590934">
                <a:off x="784841" y="3509578"/>
                <a:ext cx="2438400" cy="1524000"/>
              </a:xfrm>
              <a:prstGeom prst="flowChartDelay">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rot="20961364">
              <a:off x="1423949" y="2752455"/>
              <a:ext cx="1965443" cy="2308324"/>
            </a:xfrm>
            <a:prstGeom prst="rect">
              <a:avLst/>
            </a:prstGeom>
            <a:noFill/>
          </p:spPr>
          <p:txBody>
            <a:bodyPr wrap="square" rtlCol="0">
              <a:spAutoFit/>
            </a:bodyPr>
            <a:lstStyle/>
            <a:p>
              <a:pPr algn="ctr"/>
              <a:r>
                <a:rPr lang="en-US" b="1" i="1" dirty="0">
                  <a:ln>
                    <a:solidFill>
                      <a:schemeClr val="tx1"/>
                    </a:solidFill>
                  </a:ln>
                </a:rPr>
                <a:t>Deuteronomy 6:5</a:t>
              </a:r>
            </a:p>
            <a:p>
              <a:pPr algn="ctr"/>
              <a:r>
                <a:rPr lang="en-US" b="1" i="1" dirty="0">
                  <a:ln>
                    <a:solidFill>
                      <a:schemeClr val="tx1"/>
                    </a:solidFill>
                  </a:ln>
                </a:rPr>
                <a:t>And thou </a:t>
              </a:r>
              <a:r>
                <a:rPr lang="en-US" b="1" i="1" dirty="0" err="1">
                  <a:ln>
                    <a:solidFill>
                      <a:schemeClr val="tx1"/>
                    </a:solidFill>
                  </a:ln>
                </a:rPr>
                <a:t>shalt</a:t>
              </a:r>
              <a:r>
                <a:rPr lang="en-US" b="1" i="1" dirty="0">
                  <a:ln>
                    <a:solidFill>
                      <a:schemeClr val="tx1"/>
                    </a:solidFill>
                  </a:ln>
                </a:rPr>
                <a:t> love the </a:t>
              </a:r>
              <a:r>
                <a:rPr lang="en-US" b="1" i="1" cap="small" dirty="0">
                  <a:ln>
                    <a:solidFill>
                      <a:schemeClr val="tx1"/>
                    </a:solidFill>
                  </a:ln>
                </a:rPr>
                <a:t>Lord</a:t>
              </a:r>
              <a:r>
                <a:rPr lang="en-US" b="1" i="1" dirty="0">
                  <a:ln>
                    <a:solidFill>
                      <a:schemeClr val="tx1"/>
                    </a:solidFill>
                  </a:ln>
                </a:rPr>
                <a:t> thy God with all </a:t>
              </a:r>
              <a:r>
                <a:rPr lang="en-US" b="1" i="1" dirty="0" err="1">
                  <a:ln>
                    <a:solidFill>
                      <a:schemeClr val="tx1"/>
                    </a:solidFill>
                  </a:ln>
                </a:rPr>
                <a:t>thine</a:t>
              </a:r>
              <a:r>
                <a:rPr lang="en-US" b="1" i="1" dirty="0">
                  <a:ln>
                    <a:solidFill>
                      <a:schemeClr val="tx1"/>
                    </a:solidFill>
                  </a:ln>
                </a:rPr>
                <a:t> heart, and with all thy soul, and with all thy might. </a:t>
              </a:r>
            </a:p>
          </p:txBody>
        </p:sp>
      </p:grpSp>
      <p:grpSp>
        <p:nvGrpSpPr>
          <p:cNvPr id="19" name="Group 18"/>
          <p:cNvGrpSpPr/>
          <p:nvPr/>
        </p:nvGrpSpPr>
        <p:grpSpPr>
          <a:xfrm>
            <a:off x="7543801" y="1371601"/>
            <a:ext cx="2401891" cy="3600659"/>
            <a:chOff x="4419600" y="1981200"/>
            <a:chExt cx="2401891" cy="3600659"/>
          </a:xfrm>
        </p:grpSpPr>
        <p:grpSp>
          <p:nvGrpSpPr>
            <p:cNvPr id="16" name="Group 15"/>
            <p:cNvGrpSpPr/>
            <p:nvPr/>
          </p:nvGrpSpPr>
          <p:grpSpPr>
            <a:xfrm flipH="1">
              <a:off x="4419600" y="1981200"/>
              <a:ext cx="2401891" cy="3600659"/>
              <a:chOff x="1075278" y="2971047"/>
              <a:chExt cx="1690763" cy="2534612"/>
            </a:xfrm>
          </p:grpSpPr>
          <p:sp>
            <p:nvSpPr>
              <p:cNvPr id="17" name="Flowchart: Delay 16"/>
              <p:cNvSpPr/>
              <p:nvPr/>
            </p:nvSpPr>
            <p:spPr>
              <a:xfrm rot="15590934">
                <a:off x="569972" y="3476353"/>
                <a:ext cx="2534612" cy="1524000"/>
              </a:xfrm>
              <a:prstGeom prst="flowChartDelay">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elay 17"/>
              <p:cNvSpPr/>
              <p:nvPr/>
            </p:nvSpPr>
            <p:spPr>
              <a:xfrm rot="15590934">
                <a:off x="784841" y="3509578"/>
                <a:ext cx="2438400" cy="1524000"/>
              </a:xfrm>
              <a:prstGeom prst="flowChartDelay">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rot="511765">
              <a:off x="4564944" y="2558181"/>
              <a:ext cx="2036765" cy="2862322"/>
            </a:xfrm>
            <a:prstGeom prst="rect">
              <a:avLst/>
            </a:prstGeom>
            <a:ln>
              <a:noFill/>
            </a:ln>
          </p:spPr>
          <p:txBody>
            <a:bodyPr wrap="square">
              <a:spAutoFit/>
            </a:bodyPr>
            <a:lstStyle/>
            <a:p>
              <a:pPr algn="ctr"/>
              <a:r>
                <a:rPr lang="en-US" b="1" dirty="0">
                  <a:ln>
                    <a:solidFill>
                      <a:schemeClr val="tx1"/>
                    </a:solidFill>
                  </a:ln>
                </a:rPr>
                <a:t>Leviticus 19:18</a:t>
              </a:r>
            </a:p>
            <a:p>
              <a:pPr algn="ctr"/>
              <a:r>
                <a:rPr lang="en-US" b="1" dirty="0">
                  <a:ln>
                    <a:solidFill>
                      <a:schemeClr val="tx1"/>
                    </a:solidFill>
                  </a:ln>
                </a:rPr>
                <a:t>Thou </a:t>
              </a:r>
              <a:r>
                <a:rPr lang="en-US" b="1" dirty="0" err="1">
                  <a:ln>
                    <a:solidFill>
                      <a:schemeClr val="tx1"/>
                    </a:solidFill>
                  </a:ln>
                </a:rPr>
                <a:t>shalt</a:t>
              </a:r>
              <a:r>
                <a:rPr lang="en-US" b="1" dirty="0">
                  <a:ln>
                    <a:solidFill>
                      <a:schemeClr val="tx1"/>
                    </a:solidFill>
                  </a:ln>
                </a:rPr>
                <a:t> not avenge, nor bear any grudge against the children of thy people, but thou </a:t>
              </a:r>
              <a:r>
                <a:rPr lang="en-US" b="1" dirty="0" err="1">
                  <a:ln>
                    <a:solidFill>
                      <a:schemeClr val="tx1"/>
                    </a:solidFill>
                  </a:ln>
                </a:rPr>
                <a:t>shalt</a:t>
              </a:r>
              <a:r>
                <a:rPr lang="en-US" b="1" dirty="0">
                  <a:ln>
                    <a:solidFill>
                      <a:schemeClr val="tx1"/>
                    </a:solidFill>
                  </a:ln>
                </a:rPr>
                <a:t> love thy </a:t>
              </a:r>
              <a:r>
                <a:rPr lang="en-US" b="1" dirty="0" err="1">
                  <a:ln>
                    <a:solidFill>
                      <a:schemeClr val="tx1"/>
                    </a:solidFill>
                  </a:ln>
                </a:rPr>
                <a:t>neighbour</a:t>
              </a:r>
              <a:r>
                <a:rPr lang="en-US" b="1" dirty="0">
                  <a:ln>
                    <a:solidFill>
                      <a:schemeClr val="tx1"/>
                    </a:solidFill>
                  </a:ln>
                </a:rPr>
                <a:t> as thyself: </a:t>
              </a:r>
            </a:p>
          </p:txBody>
        </p:sp>
      </p:grpSp>
      <p:sp>
        <p:nvSpPr>
          <p:cNvPr id="21" name="Rectangle 20"/>
          <p:cNvSpPr/>
          <p:nvPr/>
        </p:nvSpPr>
        <p:spPr>
          <a:xfrm>
            <a:off x="4724400" y="1447800"/>
            <a:ext cx="2667000" cy="2862322"/>
          </a:xfrm>
          <a:prstGeom prst="rect">
            <a:avLst/>
          </a:prstGeom>
        </p:spPr>
        <p:txBody>
          <a:bodyPr wrap="square">
            <a:spAutoFit/>
          </a:bodyPr>
          <a:lstStyle/>
          <a:p>
            <a:r>
              <a:rPr lang="en-US" dirty="0">
                <a:solidFill>
                  <a:schemeClr val="bg1"/>
                </a:solidFill>
              </a:rPr>
              <a:t>“To love God with all your heart, soul, mind, and strength is all-consuming and all-encompassing. It is no lukewarm endeavor. It is total commitment of our very being—physically, mentally, emotionally, and spiritually—to a love of the Lord.</a:t>
            </a:r>
          </a:p>
        </p:txBody>
      </p:sp>
      <p:grpSp>
        <p:nvGrpSpPr>
          <p:cNvPr id="22" name="Group 21"/>
          <p:cNvGrpSpPr/>
          <p:nvPr/>
        </p:nvGrpSpPr>
        <p:grpSpPr>
          <a:xfrm>
            <a:off x="4114800" y="4343400"/>
            <a:ext cx="3810000" cy="2514600"/>
            <a:chOff x="384206" y="4158361"/>
            <a:chExt cx="3289208" cy="2390250"/>
          </a:xfrm>
        </p:grpSpPr>
        <p:grpSp>
          <p:nvGrpSpPr>
            <p:cNvPr id="23" name="Group 17"/>
            <p:cNvGrpSpPr/>
            <p:nvPr/>
          </p:nvGrpSpPr>
          <p:grpSpPr>
            <a:xfrm>
              <a:off x="384206" y="4158361"/>
              <a:ext cx="3289208" cy="2390250"/>
              <a:chOff x="609599" y="833642"/>
              <a:chExt cx="7941747" cy="5771225"/>
            </a:xfrm>
          </p:grpSpPr>
          <p:grpSp>
            <p:nvGrpSpPr>
              <p:cNvPr id="25" name="Group 14"/>
              <p:cNvGrpSpPr/>
              <p:nvPr/>
            </p:nvGrpSpPr>
            <p:grpSpPr>
              <a:xfrm rot="10800000">
                <a:off x="7696200" y="5257800"/>
                <a:ext cx="621450" cy="1347067"/>
                <a:chOff x="7010400" y="381000"/>
                <a:chExt cx="762000" cy="2033666"/>
              </a:xfrm>
            </p:grpSpPr>
            <p:sp>
              <p:nvSpPr>
                <p:cNvPr id="38" name="Rounded Rectangle 3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1"/>
              <p:cNvGrpSpPr/>
              <p:nvPr/>
            </p:nvGrpSpPr>
            <p:grpSpPr>
              <a:xfrm rot="10800000">
                <a:off x="939238" y="4923502"/>
                <a:ext cx="621450" cy="1347067"/>
                <a:chOff x="7010400" y="381000"/>
                <a:chExt cx="762000" cy="2033666"/>
              </a:xfrm>
            </p:grpSpPr>
            <p:sp>
              <p:nvSpPr>
                <p:cNvPr id="36" name="Rounded Rectangle 3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3"/>
              <p:cNvGrpSpPr/>
              <p:nvPr/>
            </p:nvGrpSpPr>
            <p:grpSpPr>
              <a:xfrm>
                <a:off x="899460" y="833642"/>
                <a:ext cx="621450" cy="986197"/>
                <a:chOff x="7031201" y="834275"/>
                <a:chExt cx="762000" cy="1488861"/>
              </a:xfrm>
            </p:grpSpPr>
            <p:sp>
              <p:nvSpPr>
                <p:cNvPr id="34" name="Rounded Rectangle 33"/>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24"/>
              <p:cNvGrpSpPr/>
              <p:nvPr/>
            </p:nvGrpSpPr>
            <p:grpSpPr>
              <a:xfrm>
                <a:off x="7646520" y="1148254"/>
                <a:ext cx="621450" cy="1017899"/>
                <a:chOff x="7087348" y="824753"/>
                <a:chExt cx="762000" cy="1536722"/>
              </a:xfrm>
            </p:grpSpPr>
            <p:sp>
              <p:nvSpPr>
                <p:cNvPr id="32" name="Rounded Rectangle 31"/>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Rectangle 23"/>
            <p:cNvSpPr/>
            <p:nvPr/>
          </p:nvSpPr>
          <p:spPr>
            <a:xfrm>
              <a:off x="844695" y="4737816"/>
              <a:ext cx="2236661" cy="1257993"/>
            </a:xfrm>
            <a:prstGeom prst="rect">
              <a:avLst/>
            </a:prstGeom>
          </p:spPr>
          <p:txBody>
            <a:bodyPr wrap="square">
              <a:spAutoFit/>
            </a:bodyPr>
            <a:lstStyle/>
            <a:p>
              <a:pPr algn="ctr"/>
              <a:r>
                <a:rPr lang="en-US" sz="1600" b="1" dirty="0"/>
                <a:t>If we truly love God and love our neighbor as ourselves, we will strive to keep all of God’s commandments</a:t>
              </a:r>
              <a:endParaRPr lang="en-US" sz="1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outVertical)">
                                      <p:cBhvr>
                                        <p:cTn id="1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hedailypaolo.com/wp-content/uploads/2013/07/The-best-top-desktop-blue-wallpapers-blue-wallpaper-blue-background-hd-2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TextBox 4"/>
          <p:cNvSpPr txBox="1"/>
          <p:nvPr/>
        </p:nvSpPr>
        <p:spPr>
          <a:xfrm>
            <a:off x="5638800" y="1295401"/>
            <a:ext cx="4572000" cy="4893647"/>
          </a:xfrm>
          <a:prstGeom prst="rect">
            <a:avLst/>
          </a:prstGeom>
          <a:noFill/>
        </p:spPr>
        <p:txBody>
          <a:bodyPr wrap="square" rtlCol="0">
            <a:spAutoFit/>
          </a:bodyPr>
          <a:lstStyle/>
          <a:p>
            <a:pPr fontAlgn="base"/>
            <a:r>
              <a:rPr lang="en-US" sz="2400" dirty="0">
                <a:solidFill>
                  <a:schemeClr val="bg1"/>
                </a:solidFill>
              </a:rPr>
              <a:t>Master, which </a:t>
            </a:r>
            <a:r>
              <a:rPr lang="en-US" sz="2400" i="1" dirty="0">
                <a:solidFill>
                  <a:schemeClr val="bg1"/>
                </a:solidFill>
              </a:rPr>
              <a:t>is</a:t>
            </a:r>
            <a:r>
              <a:rPr lang="en-US" sz="2400" dirty="0">
                <a:solidFill>
                  <a:schemeClr val="bg1"/>
                </a:solidFill>
              </a:rPr>
              <a:t> the great commandment in the law?</a:t>
            </a:r>
          </a:p>
          <a:p>
            <a:pPr fontAlgn="base"/>
            <a:r>
              <a:rPr lang="en-US" sz="2400" dirty="0">
                <a:solidFill>
                  <a:schemeClr val="bg1"/>
                </a:solidFill>
              </a:rPr>
              <a:t> </a:t>
            </a:r>
          </a:p>
          <a:p>
            <a:pPr fontAlgn="base"/>
            <a:r>
              <a:rPr lang="en-US" sz="2400" dirty="0">
                <a:solidFill>
                  <a:schemeClr val="bg1"/>
                </a:solidFill>
              </a:rPr>
              <a:t>Jesus said unto him, Thou </a:t>
            </a:r>
            <a:r>
              <a:rPr lang="en-US" sz="2400" dirty="0" err="1">
                <a:solidFill>
                  <a:schemeClr val="bg1"/>
                </a:solidFill>
              </a:rPr>
              <a:t>shalt</a:t>
            </a:r>
            <a:r>
              <a:rPr lang="en-US" sz="2400" dirty="0">
                <a:solidFill>
                  <a:schemeClr val="bg1"/>
                </a:solidFill>
              </a:rPr>
              <a:t> love the Lord thy God with all thy heart, and with all thy soul, and with all thy mind.</a:t>
            </a:r>
          </a:p>
          <a:p>
            <a:pPr fontAlgn="base"/>
            <a:endParaRPr lang="en-US" sz="2400" dirty="0">
              <a:solidFill>
                <a:schemeClr val="bg1"/>
              </a:solidFill>
            </a:endParaRPr>
          </a:p>
          <a:p>
            <a:pPr fontAlgn="base"/>
            <a:r>
              <a:rPr lang="en-US" sz="2400" dirty="0">
                <a:solidFill>
                  <a:schemeClr val="bg1"/>
                </a:solidFill>
              </a:rPr>
              <a:t>This is the first and great commandment.</a:t>
            </a:r>
          </a:p>
          <a:p>
            <a:pPr fontAlgn="base"/>
            <a:endParaRPr lang="en-US" sz="2400" dirty="0">
              <a:solidFill>
                <a:schemeClr val="bg1"/>
              </a:solidFill>
            </a:endParaRPr>
          </a:p>
          <a:p>
            <a:pPr fontAlgn="base"/>
            <a:r>
              <a:rPr lang="en-US" sz="2400" dirty="0">
                <a:solidFill>
                  <a:schemeClr val="bg1"/>
                </a:solidFill>
              </a:rPr>
              <a:t>And the second </a:t>
            </a:r>
            <a:r>
              <a:rPr lang="en-US" sz="2400" i="1" dirty="0">
                <a:solidFill>
                  <a:schemeClr val="bg1"/>
                </a:solidFill>
              </a:rPr>
              <a:t>is</a:t>
            </a:r>
            <a:r>
              <a:rPr lang="en-US" sz="2400" dirty="0">
                <a:solidFill>
                  <a:schemeClr val="bg1"/>
                </a:solidFill>
              </a:rPr>
              <a:t> like unto it, Thou </a:t>
            </a:r>
            <a:r>
              <a:rPr lang="en-US" sz="2400" dirty="0" err="1">
                <a:solidFill>
                  <a:schemeClr val="bg1"/>
                </a:solidFill>
              </a:rPr>
              <a:t>shalt</a:t>
            </a:r>
            <a:r>
              <a:rPr lang="en-US" sz="2400" dirty="0">
                <a:solidFill>
                  <a:schemeClr val="bg1"/>
                </a:solidFill>
              </a:rPr>
              <a:t> love thy </a:t>
            </a:r>
            <a:r>
              <a:rPr lang="en-US" sz="2400" dirty="0" err="1">
                <a:solidFill>
                  <a:schemeClr val="bg1"/>
                </a:solidFill>
              </a:rPr>
              <a:t>neighbour</a:t>
            </a:r>
            <a:r>
              <a:rPr lang="en-US" sz="2400" dirty="0">
                <a:solidFill>
                  <a:schemeClr val="bg1"/>
                </a:solidFill>
              </a:rPr>
              <a:t> as thyself.</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a:solidFill>
                  <a:schemeClr val="bg1"/>
                </a:solidFill>
                <a:latin typeface="Bodoni MT Black" pitchFamily="18" charset="0"/>
              </a:rPr>
              <a:t>Doctrinal </a:t>
            </a:r>
            <a:r>
              <a:rPr lang="en-US" sz="5400" dirty="0">
                <a:solidFill>
                  <a:schemeClr val="bg1"/>
                </a:solidFill>
                <a:latin typeface="Bodoni MT Black" pitchFamily="18" charset="0"/>
              </a:rPr>
              <a:t>Mastery</a:t>
            </a:r>
            <a:endParaRPr lang="en-US" sz="4400" dirty="0">
              <a:solidFill>
                <a:schemeClr val="bg1"/>
              </a:solidFill>
              <a:latin typeface="Bodoni MT Black" pitchFamily="18" charset="0"/>
            </a:endParaRPr>
          </a:p>
        </p:txBody>
      </p:sp>
      <p:grpSp>
        <p:nvGrpSpPr>
          <p:cNvPr id="8" name="Group 7"/>
          <p:cNvGrpSpPr/>
          <p:nvPr/>
        </p:nvGrpSpPr>
        <p:grpSpPr>
          <a:xfrm>
            <a:off x="1752601" y="1752601"/>
            <a:ext cx="2810519" cy="3640943"/>
            <a:chOff x="2819400" y="3657598"/>
            <a:chExt cx="1365515" cy="2048764"/>
          </a:xfrm>
        </p:grpSpPr>
        <p:sp>
          <p:nvSpPr>
            <p:cNvPr id="9" name="Rectangle 8"/>
            <p:cNvSpPr/>
            <p:nvPr/>
          </p:nvSpPr>
          <p:spPr>
            <a:xfrm>
              <a:off x="2819400" y="3657598"/>
              <a:ext cx="1365515" cy="2048764"/>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971800" y="3677271"/>
              <a:ext cx="1140302" cy="2018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19400" y="3657599"/>
              <a:ext cx="1219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a:t>
              </a:r>
              <a:r>
                <a:rPr lang="en-US" sz="3600" dirty="0">
                  <a:solidFill>
                    <a:srgbClr val="FFC000"/>
                  </a:solidFill>
                  <a:latin typeface="Colonna MT" pitchFamily="82" charset="0"/>
                </a:rPr>
                <a:t>Matthew 22: 36-39</a:t>
              </a:r>
            </a:p>
          </p:txBody>
        </p:sp>
        <p:sp>
          <p:nvSpPr>
            <p:cNvPr id="12" name="Rectangle 11"/>
            <p:cNvSpPr/>
            <p:nvPr/>
          </p:nvSpPr>
          <p:spPr>
            <a:xfrm>
              <a:off x="2819400" y="3657600"/>
              <a:ext cx="76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ight Arrow 12"/>
          <p:cNvSpPr/>
          <p:nvPr/>
        </p:nvSpPr>
        <p:spPr>
          <a:xfrm>
            <a:off x="4648200" y="3048000"/>
            <a:ext cx="914400" cy="609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0-#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0-#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hedailypaolo.com/wp-content/uploads/2013/07/The-best-top-desktop-blue-wallpapers-blue-wallpaper-blue-background-hd-2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odoni MT Black" pitchFamily="18" charset="0"/>
              </a:rPr>
              <a:t>What Think Ye?</a:t>
            </a:r>
            <a:endParaRPr lang="en-US" sz="4400" dirty="0">
              <a:solidFill>
                <a:schemeClr val="bg1"/>
              </a:solidFill>
              <a:latin typeface="Bodoni MT Black" pitchFamily="18" charset="0"/>
            </a:endParaRPr>
          </a:p>
        </p:txBody>
      </p:sp>
      <p:sp>
        <p:nvSpPr>
          <p:cNvPr id="16" name="Rectangle 15"/>
          <p:cNvSpPr/>
          <p:nvPr/>
        </p:nvSpPr>
        <p:spPr>
          <a:xfrm>
            <a:off x="1981200" y="1066800"/>
            <a:ext cx="3352800" cy="2862322"/>
          </a:xfrm>
          <a:prstGeom prst="rect">
            <a:avLst/>
          </a:prstGeom>
        </p:spPr>
        <p:txBody>
          <a:bodyPr wrap="square">
            <a:spAutoFit/>
          </a:bodyPr>
          <a:lstStyle/>
          <a:p>
            <a:r>
              <a:rPr lang="en-US" dirty="0">
                <a:solidFill>
                  <a:schemeClr val="bg1"/>
                </a:solidFill>
              </a:rPr>
              <a:t>Most Jews knew that Christ, or the Messiah, would be a descendant of King David. </a:t>
            </a:r>
          </a:p>
          <a:p>
            <a:endParaRPr lang="en-US" dirty="0">
              <a:solidFill>
                <a:schemeClr val="bg1"/>
              </a:solidFill>
            </a:endParaRPr>
          </a:p>
          <a:p>
            <a:r>
              <a:rPr lang="en-US" dirty="0">
                <a:solidFill>
                  <a:schemeClr val="bg1"/>
                </a:solidFill>
              </a:rPr>
              <a:t>The Pharisees believed the Messiah would be crowned king of Israel and help them defeat foreign enemies (such as Rome) and receive their freedom, as King David had done previously.</a:t>
            </a:r>
          </a:p>
        </p:txBody>
      </p:sp>
      <p:sp>
        <p:nvSpPr>
          <p:cNvPr id="17" name="Rectangle 16"/>
          <p:cNvSpPr/>
          <p:nvPr/>
        </p:nvSpPr>
        <p:spPr>
          <a:xfrm>
            <a:off x="6476999" y="3995678"/>
            <a:ext cx="5265821" cy="2031325"/>
          </a:xfrm>
          <a:prstGeom prst="rect">
            <a:avLst/>
          </a:prstGeom>
        </p:spPr>
        <p:txBody>
          <a:bodyPr wrap="square">
            <a:spAutoFit/>
          </a:bodyPr>
          <a:lstStyle/>
          <a:p>
            <a:r>
              <a:rPr lang="en-US" dirty="0">
                <a:solidFill>
                  <a:schemeClr val="bg1"/>
                </a:solidFill>
              </a:rPr>
              <a:t>Jesus taught the Pharisees that according to their own scriptures, Christ was </a:t>
            </a:r>
            <a:r>
              <a:rPr lang="en-US" i="1" dirty="0">
                <a:solidFill>
                  <a:schemeClr val="bg1"/>
                </a:solidFill>
              </a:rPr>
              <a:t>more than just</a:t>
            </a:r>
            <a:r>
              <a:rPr lang="en-US" dirty="0">
                <a:solidFill>
                  <a:schemeClr val="bg1"/>
                </a:solidFill>
              </a:rPr>
              <a:t> the son of David—He was also the Son of God. Or, as later revealed to John the Beloved, Christ is both “the root and the offspring of David” </a:t>
            </a:r>
          </a:p>
          <a:p>
            <a:endParaRPr lang="en-US" dirty="0">
              <a:solidFill>
                <a:schemeClr val="bg1"/>
              </a:solidFill>
            </a:endParaRPr>
          </a:p>
          <a:p>
            <a:r>
              <a:rPr lang="en-US" dirty="0">
                <a:solidFill>
                  <a:schemeClr val="bg1"/>
                </a:solidFill>
              </a:rPr>
              <a:t> He is both David’s Lord and his descendant.</a:t>
            </a:r>
          </a:p>
        </p:txBody>
      </p:sp>
      <p:sp>
        <p:nvSpPr>
          <p:cNvPr id="18" name="Rectangle 17"/>
          <p:cNvSpPr/>
          <p:nvPr/>
        </p:nvSpPr>
        <p:spPr>
          <a:xfrm>
            <a:off x="1828800" y="4876800"/>
            <a:ext cx="4572000" cy="1477328"/>
          </a:xfrm>
          <a:prstGeom prst="rect">
            <a:avLst/>
          </a:prstGeom>
        </p:spPr>
        <p:txBody>
          <a:bodyPr>
            <a:spAutoFit/>
          </a:bodyPr>
          <a:lstStyle/>
          <a:p>
            <a:r>
              <a:rPr lang="en-US" i="1" dirty="0">
                <a:solidFill>
                  <a:srgbClr val="FFFF00"/>
                </a:solidFill>
              </a:rPr>
              <a:t> I Jesus have sent mine angel to testify unto you these things in the churches. I am the root and the offspring of David, and the bright and morning star. </a:t>
            </a:r>
          </a:p>
          <a:p>
            <a:r>
              <a:rPr lang="en-US" i="1" dirty="0">
                <a:solidFill>
                  <a:srgbClr val="FFFF00"/>
                </a:solidFill>
              </a:rPr>
              <a:t>Revelation 22:16</a:t>
            </a:r>
          </a:p>
        </p:txBody>
      </p:sp>
      <p:pic>
        <p:nvPicPr>
          <p:cNvPr id="28674" name="Picture 2" descr="http://media.freebibleimages.org/stories/FB_Lost_Sheep/overview_images/001-lost-sheep.jpg?1441363120"/>
          <p:cNvPicPr>
            <a:picLocks noChangeAspect="1" noChangeArrowheads="1"/>
          </p:cNvPicPr>
          <p:nvPr/>
        </p:nvPicPr>
        <p:blipFill>
          <a:blip r:embed="rId3" cstate="print"/>
          <a:srcRect/>
          <a:stretch>
            <a:fillRect/>
          </a:stretch>
        </p:blipFill>
        <p:spPr bwMode="auto">
          <a:xfrm>
            <a:off x="6400800" y="1143000"/>
            <a:ext cx="36576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8674"/>
                                        </p:tgtEl>
                                        <p:attrNameLst>
                                          <p:attrName>style.visibility</p:attrName>
                                        </p:attrNameLst>
                                      </p:cBhvr>
                                      <p:to>
                                        <p:strVal val="visible"/>
                                      </p:to>
                                    </p:set>
                                    <p:animEffect transition="in" filter="fade">
                                      <p:cBhvr>
                                        <p:cTn id="9" dur="2000"/>
                                        <p:tgtEl>
                                          <p:spTgt spid="2867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par>
                                <p:cTn id="22" presetID="10" presetClass="exit" presetSubtype="0" fill="hold" grpId="0" nodeType="withEffect">
                                  <p:stCondLst>
                                    <p:cond delay="0"/>
                                  </p:stCondLst>
                                  <p:childTnLst>
                                    <p:animEffect transition="out" filter="fade">
                                      <p:cBhvr>
                                        <p:cTn id="23" dur="2000"/>
                                        <p:tgtEl>
                                          <p:spTgt spid="17">
                                            <p:txEl>
                                              <p:pRg st="0" end="0"/>
                                            </p:txEl>
                                          </p:spTgt>
                                        </p:tgtEl>
                                      </p:cBhvr>
                                    </p:animEffect>
                                    <p:set>
                                      <p:cBhvr>
                                        <p:cTn id="24" dur="1" fill="hold">
                                          <p:stCondLst>
                                            <p:cond delay="1999"/>
                                          </p:stCondLst>
                                        </p:cTn>
                                        <p:tgtEl>
                                          <p:spTgt spid="17">
                                            <p:txEl>
                                              <p:pRg st="0" end="0"/>
                                            </p:txEl>
                                          </p:spTgt>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2000"/>
                                        <p:tgtEl>
                                          <p:spTgt spid="17">
                                            <p:txEl>
                                              <p:pRg st="2" end="2"/>
                                            </p:txEl>
                                          </p:spTgt>
                                        </p:tgtEl>
                                      </p:cBhvr>
                                    </p:animEffect>
                                    <p:set>
                                      <p:cBhvr>
                                        <p:cTn id="27" dur="1" fill="hold">
                                          <p:stCondLst>
                                            <p:cond delay="1999"/>
                                          </p:stCondLst>
                                        </p:cTn>
                                        <p:tgtEl>
                                          <p:spTgt spid="17">
                                            <p:txEl>
                                              <p:pRg st="2" end="2"/>
                                            </p:txEl>
                                          </p:spTgt>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2000"/>
                                        <p:tgtEl>
                                          <p:spTgt spid="16">
                                            <p:txEl>
                                              <p:pRg st="0" end="0"/>
                                            </p:txEl>
                                          </p:spTgt>
                                        </p:tgtEl>
                                      </p:cBhvr>
                                    </p:animEffect>
                                    <p:set>
                                      <p:cBhvr>
                                        <p:cTn id="30" dur="1" fill="hold">
                                          <p:stCondLst>
                                            <p:cond delay="1999"/>
                                          </p:stCondLst>
                                        </p:cTn>
                                        <p:tgtEl>
                                          <p:spTgt spid="16">
                                            <p:txEl>
                                              <p:pRg st="0" end="0"/>
                                            </p:txEl>
                                          </p:spTgt>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2000"/>
                                        <p:tgtEl>
                                          <p:spTgt spid="16">
                                            <p:txEl>
                                              <p:pRg st="2" end="2"/>
                                            </p:txEl>
                                          </p:spTgt>
                                        </p:tgtEl>
                                      </p:cBhvr>
                                    </p:animEffect>
                                    <p:set>
                                      <p:cBhvr>
                                        <p:cTn id="33" dur="1" fill="hold">
                                          <p:stCondLst>
                                            <p:cond delay="1999"/>
                                          </p:stCondLst>
                                        </p:cTn>
                                        <p:tgtEl>
                                          <p:spTgt spid="16">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17" grpId="0" build="allAtOnce"/>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fc02.deviantart.net/fs71/f/2012/311/9/1/abstract_heart_by_trl_phorce-d5kbz6i.jpg"/>
          <p:cNvPicPr>
            <a:picLocks noChangeAspect="1" noChangeArrowheads="1"/>
          </p:cNvPicPr>
          <p:nvPr/>
        </p:nvPicPr>
        <p:blipFill>
          <a:blip r:embed="rId2" cstate="print"/>
          <a:srcRect t="57143"/>
          <a:stretch>
            <a:fillRect/>
          </a:stretch>
        </p:blipFill>
        <p:spPr bwMode="auto">
          <a:xfrm>
            <a:off x="0" y="4572000"/>
            <a:ext cx="12192000" cy="2286000"/>
          </a:xfrm>
          <a:prstGeom prst="rect">
            <a:avLst/>
          </a:prstGeom>
          <a:noFill/>
        </p:spPr>
      </p:pic>
      <p:pic>
        <p:nvPicPr>
          <p:cNvPr id="31746" name="Picture 2" descr="http://fc02.deviantart.net/fs71/f/2012/311/9/1/abstract_heart_by_trl_phorce-d5kbz6i.jpg"/>
          <p:cNvPicPr>
            <a:picLocks noChangeAspect="1" noChangeArrowheads="1"/>
          </p:cNvPicPr>
          <p:nvPr/>
        </p:nvPicPr>
        <p:blipFill>
          <a:blip r:embed="rId2" cstate="print"/>
          <a:srcRect/>
          <a:stretch>
            <a:fillRect/>
          </a:stretch>
        </p:blipFill>
        <p:spPr bwMode="auto">
          <a:xfrm>
            <a:off x="0" y="0"/>
            <a:ext cx="12192000" cy="5334000"/>
          </a:xfrm>
          <a:prstGeom prst="rect">
            <a:avLst/>
          </a:prstGeom>
          <a:noFill/>
        </p:spPr>
      </p:pic>
      <p:sp>
        <p:nvSpPr>
          <p:cNvPr id="8" name="Rectangle 7"/>
          <p:cNvSpPr/>
          <p:nvPr/>
        </p:nvSpPr>
        <p:spPr>
          <a:xfrm>
            <a:off x="2514600" y="2743200"/>
            <a:ext cx="7620000" cy="3539430"/>
          </a:xfrm>
          <a:prstGeom prst="rect">
            <a:avLst/>
          </a:prstGeom>
        </p:spPr>
        <p:txBody>
          <a:bodyPr wrap="square">
            <a:spAutoFit/>
          </a:bodyPr>
          <a:lstStyle/>
          <a:p>
            <a:pPr algn="ctr" fontAlgn="base"/>
            <a:r>
              <a:rPr lang="en-US" sz="3200" dirty="0">
                <a:solidFill>
                  <a:schemeClr val="bg1"/>
                </a:solidFill>
              </a:rPr>
              <a:t>“What you sincerely in your heart think of Christ will determine what you are, will largely determine what your acts will be. No person can study this divine personality, can accept his teachings without becoming conscious of an uplifting and refining influence within himself.”</a:t>
            </a:r>
          </a:p>
        </p:txBody>
      </p:sp>
      <p:sp>
        <p:nvSpPr>
          <p:cNvPr id="9" name="Rectangle 8"/>
          <p:cNvSpPr/>
          <p:nvPr/>
        </p:nvSpPr>
        <p:spPr>
          <a:xfrm>
            <a:off x="7482038" y="6385649"/>
            <a:ext cx="4572000" cy="369332"/>
          </a:xfrm>
          <a:prstGeom prst="rect">
            <a:avLst/>
          </a:prstGeom>
        </p:spPr>
        <p:txBody>
          <a:bodyPr>
            <a:spAutoFit/>
          </a:bodyPr>
          <a:lstStyle/>
          <a:p>
            <a:pPr algn="r"/>
            <a:r>
              <a:rPr lang="en-US" dirty="0">
                <a:solidFill>
                  <a:schemeClr val="bg1"/>
                </a:solidFill>
              </a:rPr>
              <a:t>(8)</a:t>
            </a:r>
            <a:endParaRPr lang="en-US" dirty="0"/>
          </a:p>
        </p:txBody>
      </p:sp>
      <p:pic>
        <p:nvPicPr>
          <p:cNvPr id="12" name="Picture 11" descr="david-o-mckay-lds-138291-wallpaper - Copy.jpg"/>
          <p:cNvPicPr>
            <a:picLocks noChangeAspect="1"/>
          </p:cNvPicPr>
          <p:nvPr/>
        </p:nvPicPr>
        <p:blipFill>
          <a:blip r:embed="rId3" cstate="print"/>
          <a:stretch>
            <a:fillRect/>
          </a:stretch>
        </p:blipFill>
        <p:spPr>
          <a:xfrm>
            <a:off x="1828800" y="228601"/>
            <a:ext cx="914400" cy="1303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2" descr="http://www.thedailypaolo.com/wp-content/uploads/2013/07/The-best-top-desktop-blue-wallpapers-blue-wallpaper-blue-background-hd-2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TextBox 5"/>
          <p:cNvSpPr txBox="1"/>
          <p:nvPr/>
        </p:nvSpPr>
        <p:spPr>
          <a:xfrm>
            <a:off x="1828800" y="228601"/>
            <a:ext cx="3048000" cy="6370975"/>
          </a:xfrm>
          <a:prstGeom prst="rect">
            <a:avLst/>
          </a:prstGeom>
          <a:noFill/>
        </p:spPr>
        <p:txBody>
          <a:bodyPr wrap="square" rtlCol="0">
            <a:spAutoFit/>
          </a:bodyPr>
          <a:lstStyle/>
          <a:p>
            <a:r>
              <a:rPr lang="en-US" sz="2400" dirty="0">
                <a:solidFill>
                  <a:schemeClr val="bg1"/>
                </a:solidFill>
              </a:rPr>
              <a:t>Matthew 22:15-22</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r>
              <a:rPr lang="en-US" sz="2400" dirty="0">
                <a:solidFill>
                  <a:schemeClr val="bg1"/>
                </a:solidFill>
              </a:rPr>
              <a:t>Matthew 22 23-33</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r>
              <a:rPr lang="en-US" sz="2400" dirty="0">
                <a:solidFill>
                  <a:schemeClr val="bg1"/>
                </a:solidFill>
              </a:rPr>
              <a:t>Matthew 22:34-40</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r>
              <a:rPr lang="en-US" sz="2400" dirty="0">
                <a:solidFill>
                  <a:schemeClr val="bg1"/>
                </a:solidFill>
              </a:rPr>
              <a:t>Matthew 22:41-46</a:t>
            </a:r>
          </a:p>
          <a:p>
            <a:endParaRPr lang="en-US" sz="2400" dirty="0">
              <a:solidFill>
                <a:schemeClr val="bg1"/>
              </a:solidFill>
            </a:endParaRPr>
          </a:p>
          <a:p>
            <a:endParaRPr lang="en-US" sz="2400" dirty="0">
              <a:solidFill>
                <a:schemeClr val="bg1"/>
              </a:solidFill>
            </a:endParaRPr>
          </a:p>
        </p:txBody>
      </p:sp>
      <p:sp>
        <p:nvSpPr>
          <p:cNvPr id="7" name="TextBox 6"/>
          <p:cNvSpPr txBox="1"/>
          <p:nvPr/>
        </p:nvSpPr>
        <p:spPr>
          <a:xfrm>
            <a:off x="6689437" y="203201"/>
            <a:ext cx="3886200" cy="6370975"/>
          </a:xfrm>
          <a:prstGeom prst="rect">
            <a:avLst/>
          </a:prstGeom>
          <a:noFill/>
        </p:spPr>
        <p:txBody>
          <a:bodyPr wrap="square" rtlCol="0">
            <a:spAutoFit/>
          </a:bodyPr>
          <a:lstStyle/>
          <a:p>
            <a:r>
              <a:rPr lang="en-US" sz="2400" dirty="0">
                <a:solidFill>
                  <a:schemeClr val="bg1"/>
                </a:solidFill>
              </a:rPr>
              <a:t>We should serve God and obey the Law of the land.</a:t>
            </a:r>
          </a:p>
          <a:p>
            <a:endParaRPr lang="en-US" sz="2400" dirty="0">
              <a:solidFill>
                <a:schemeClr val="bg1"/>
              </a:solidFill>
            </a:endParaRPr>
          </a:p>
          <a:p>
            <a:endParaRPr lang="en-US" sz="2400" dirty="0">
              <a:solidFill>
                <a:schemeClr val="bg1"/>
              </a:solidFill>
            </a:endParaRPr>
          </a:p>
          <a:p>
            <a:r>
              <a:rPr lang="en-US" sz="2400" dirty="0">
                <a:solidFill>
                  <a:schemeClr val="bg1"/>
                </a:solidFill>
              </a:rPr>
              <a:t>The Resurrection is real. Those who aren’t sealed won’t be married in the Resurrection.</a:t>
            </a:r>
          </a:p>
          <a:p>
            <a:endParaRPr lang="en-US" sz="2400" dirty="0">
              <a:solidFill>
                <a:schemeClr val="bg1"/>
              </a:solidFill>
            </a:endParaRPr>
          </a:p>
          <a:p>
            <a:r>
              <a:rPr lang="en-US" sz="2400" dirty="0">
                <a:solidFill>
                  <a:schemeClr val="bg1"/>
                </a:solidFill>
              </a:rPr>
              <a:t>The great commandment is to love God, The second great commandment is to love others.</a:t>
            </a:r>
          </a:p>
          <a:p>
            <a:endParaRPr lang="en-US" sz="2400" dirty="0">
              <a:solidFill>
                <a:schemeClr val="bg1"/>
              </a:solidFill>
            </a:endParaRPr>
          </a:p>
          <a:p>
            <a:r>
              <a:rPr lang="en-US" sz="2400" dirty="0">
                <a:solidFill>
                  <a:schemeClr val="bg1"/>
                </a:solidFill>
              </a:rPr>
              <a:t>Jesus Christ is the Son of God. </a:t>
            </a:r>
          </a:p>
          <a:p>
            <a:endParaRPr lang="en-US" sz="2400" dirty="0">
              <a:solidFill>
                <a:schemeClr val="bg1"/>
              </a:solidFill>
            </a:endParaRPr>
          </a:p>
          <a:p>
            <a:endParaRPr lang="en-US" sz="2400" dirty="0">
              <a:solidFill>
                <a:schemeClr val="bg1"/>
              </a:solidFill>
            </a:endParaRPr>
          </a:p>
        </p:txBody>
      </p:sp>
      <p:grpSp>
        <p:nvGrpSpPr>
          <p:cNvPr id="2" name="Group 16"/>
          <p:cNvGrpSpPr/>
          <p:nvPr/>
        </p:nvGrpSpPr>
        <p:grpSpPr>
          <a:xfrm>
            <a:off x="5105400" y="152401"/>
            <a:ext cx="1295400" cy="1337019"/>
            <a:chOff x="1905000" y="838200"/>
            <a:chExt cx="5105400" cy="5105400"/>
          </a:xfrm>
        </p:grpSpPr>
        <p:pic>
          <p:nvPicPr>
            <p:cNvPr id="18" name="Picture 2" descr="C:\Users\lblau\Pictures\Stop sign.png"/>
            <p:cNvPicPr>
              <a:picLocks noChangeAspect="1" noChangeArrowheads="1"/>
            </p:cNvPicPr>
            <p:nvPr/>
          </p:nvPicPr>
          <p:blipFill>
            <a:blip r:embed="rId3" cstate="print"/>
            <a:srcRect/>
            <a:stretch>
              <a:fillRect/>
            </a:stretch>
          </p:blipFill>
          <p:spPr bwMode="auto">
            <a:xfrm>
              <a:off x="1981200" y="914400"/>
              <a:ext cx="4926014" cy="4926014"/>
            </a:xfrm>
            <a:prstGeom prst="rect">
              <a:avLst/>
            </a:prstGeom>
            <a:noFill/>
          </p:spPr>
        </p:pic>
        <p:pic>
          <p:nvPicPr>
            <p:cNvPr id="19" name="Picture 4" descr="C:\Users\lblau\Pictures\octagon.png"/>
            <p:cNvPicPr>
              <a:picLocks noChangeAspect="1" noChangeArrowheads="1"/>
            </p:cNvPicPr>
            <p:nvPr/>
          </p:nvPicPr>
          <p:blipFill>
            <a:blip r:embed="rId4" cstate="print"/>
            <a:srcRect/>
            <a:stretch>
              <a:fillRect/>
            </a:stretch>
          </p:blipFill>
          <p:spPr bwMode="auto">
            <a:xfrm>
              <a:off x="1905000" y="838200"/>
              <a:ext cx="5105400" cy="5105400"/>
            </a:xfrm>
            <a:prstGeom prst="rect">
              <a:avLst/>
            </a:prstGeom>
            <a:noFill/>
          </p:spPr>
        </p:pic>
      </p:grpSp>
      <p:grpSp>
        <p:nvGrpSpPr>
          <p:cNvPr id="3" name="Group 39"/>
          <p:cNvGrpSpPr/>
          <p:nvPr/>
        </p:nvGrpSpPr>
        <p:grpSpPr>
          <a:xfrm>
            <a:off x="5181600" y="1524000"/>
            <a:ext cx="1061570" cy="1473200"/>
            <a:chOff x="2514600" y="685800"/>
            <a:chExt cx="3733800" cy="5181600"/>
          </a:xfrm>
        </p:grpSpPr>
        <p:sp>
          <p:nvSpPr>
            <p:cNvPr id="21" name="Rectangle 20"/>
            <p:cNvSpPr/>
            <p:nvPr/>
          </p:nvSpPr>
          <p:spPr>
            <a:xfrm>
              <a:off x="2514600" y="4395355"/>
              <a:ext cx="3733800" cy="1395845"/>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109843" y="3321627"/>
              <a:ext cx="2489200" cy="1073727"/>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22"/>
            <p:cNvSpPr/>
            <p:nvPr/>
          </p:nvSpPr>
          <p:spPr>
            <a:xfrm rot="10800000">
              <a:off x="3975652" y="2033155"/>
              <a:ext cx="757583" cy="1288473"/>
            </a:xfrm>
            <a:prstGeom prst="flowChartManualOperation">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Extract 23"/>
            <p:cNvSpPr/>
            <p:nvPr/>
          </p:nvSpPr>
          <p:spPr>
            <a:xfrm>
              <a:off x="4267200" y="1066800"/>
              <a:ext cx="228600" cy="966355"/>
            </a:xfrm>
            <a:prstGeom prst="flowChartExtra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Delay 24"/>
            <p:cNvSpPr/>
            <p:nvPr/>
          </p:nvSpPr>
          <p:spPr>
            <a:xfrm rot="16200000">
              <a:off x="3221696" y="3696365"/>
              <a:ext cx="912668" cy="270565"/>
            </a:xfrm>
            <a:prstGeom prst="flowChartDelay">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Delay 25"/>
            <p:cNvSpPr/>
            <p:nvPr/>
          </p:nvSpPr>
          <p:spPr>
            <a:xfrm rot="16200000">
              <a:off x="4574522" y="3696365"/>
              <a:ext cx="912668" cy="270565"/>
            </a:xfrm>
            <a:prstGeom prst="flowChartDelay">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947504" y="4502727"/>
              <a:ext cx="216452" cy="1020041"/>
            </a:xfrm>
            <a:prstGeom prst="round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326296" y="4502727"/>
              <a:ext cx="216452" cy="1020041"/>
            </a:xfrm>
            <a:prstGeom prst="round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5599043" y="4502727"/>
              <a:ext cx="216452" cy="1020041"/>
            </a:xfrm>
            <a:prstGeom prst="round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5220252" y="4502727"/>
              <a:ext cx="216452" cy="1020041"/>
            </a:xfrm>
            <a:prstGeom prst="round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Delay 30"/>
            <p:cNvSpPr/>
            <p:nvPr/>
          </p:nvSpPr>
          <p:spPr>
            <a:xfrm rot="16200000">
              <a:off x="3952009" y="5010828"/>
              <a:ext cx="858982" cy="487017"/>
            </a:xfrm>
            <a:prstGeom prst="flowChartDelay">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p:cNvSpPr/>
            <p:nvPr/>
          </p:nvSpPr>
          <p:spPr>
            <a:xfrm>
              <a:off x="4246217" y="4449041"/>
              <a:ext cx="324678" cy="322118"/>
            </a:xfrm>
            <a:prstGeom prst="hexagon">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exagon 32"/>
            <p:cNvSpPr/>
            <p:nvPr/>
          </p:nvSpPr>
          <p:spPr>
            <a:xfrm>
              <a:off x="4724400" y="4648200"/>
              <a:ext cx="197678" cy="190500"/>
            </a:xfrm>
            <a:prstGeom prst="hexagon">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2"/>
            <p:cNvGrpSpPr/>
            <p:nvPr/>
          </p:nvGrpSpPr>
          <p:grpSpPr>
            <a:xfrm>
              <a:off x="4267200" y="685800"/>
              <a:ext cx="152400" cy="457200"/>
              <a:chOff x="5678236" y="412840"/>
              <a:chExt cx="1408364" cy="2939960"/>
            </a:xfrm>
            <a:solidFill>
              <a:srgbClr val="FFC000"/>
            </a:solidFill>
          </p:grpSpPr>
          <p:sp>
            <p:nvSpPr>
              <p:cNvPr id="40" name="Flowchart: Manual Operation 39"/>
              <p:cNvSpPr/>
              <p:nvPr/>
            </p:nvSpPr>
            <p:spPr>
              <a:xfrm rot="10800000">
                <a:off x="6781800" y="2286000"/>
                <a:ext cx="228600" cy="990600"/>
              </a:xfrm>
              <a:prstGeom prst="flowChartManualOperation">
                <a:avLst/>
              </a:prstGeom>
              <a:grp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anual Operation 40"/>
              <p:cNvSpPr/>
              <p:nvPr/>
            </p:nvSpPr>
            <p:spPr>
              <a:xfrm rot="10800000">
                <a:off x="6477000" y="2286000"/>
                <a:ext cx="228600" cy="990600"/>
              </a:xfrm>
              <a:prstGeom prst="flowChartManualOperation">
                <a:avLst/>
              </a:prstGeom>
              <a:grp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Manual Operation 41"/>
              <p:cNvSpPr/>
              <p:nvPr/>
            </p:nvSpPr>
            <p:spPr>
              <a:xfrm rot="10800000">
                <a:off x="6400800" y="1371600"/>
                <a:ext cx="685800" cy="1371600"/>
              </a:xfrm>
              <a:prstGeom prst="flowChartManualOperation">
                <a:avLst/>
              </a:prstGeom>
              <a:grp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18106528">
                <a:off x="6071408" y="512163"/>
                <a:ext cx="106562" cy="718564"/>
              </a:xfrm>
              <a:prstGeom prst="rect">
                <a:avLst/>
              </a:prstGeom>
              <a:grp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Extract 43"/>
              <p:cNvSpPr/>
              <p:nvPr/>
            </p:nvSpPr>
            <p:spPr>
              <a:xfrm rot="7647935">
                <a:off x="5575364" y="515712"/>
                <a:ext cx="469722" cy="263978"/>
              </a:xfrm>
              <a:prstGeom prst="flowChartExtract">
                <a:avLst/>
              </a:prstGeom>
              <a:grp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400800" y="685800"/>
                <a:ext cx="685800" cy="685800"/>
              </a:xfrm>
              <a:prstGeom prst="ellipse">
                <a:avLst/>
              </a:prstGeom>
              <a:grp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Bent-Up Arrow 45"/>
              <p:cNvSpPr/>
              <p:nvPr/>
            </p:nvSpPr>
            <p:spPr>
              <a:xfrm rot="9969438" flipV="1">
                <a:off x="6014121" y="846939"/>
                <a:ext cx="793274" cy="685800"/>
              </a:xfrm>
              <a:prstGeom prst="bentUpArrow">
                <a:avLst>
                  <a:gd name="adj1" fmla="val 25000"/>
                  <a:gd name="adj2" fmla="val 18819"/>
                  <a:gd name="adj3" fmla="val 25000"/>
                </a:avLst>
              </a:prstGeom>
              <a:grp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400800" y="3124200"/>
                <a:ext cx="685800" cy="228600"/>
              </a:xfrm>
              <a:prstGeom prst="ellipse">
                <a:avLst/>
              </a:prstGeom>
              <a:grp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a:off x="4038600" y="5562600"/>
              <a:ext cx="685800" cy="152400"/>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962400" y="5715000"/>
              <a:ext cx="838200" cy="152400"/>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429000" y="4267200"/>
              <a:ext cx="457200" cy="76200"/>
            </a:xfrm>
            <a:prstGeom prst="rect">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800600" y="4267200"/>
              <a:ext cx="457200" cy="76200"/>
            </a:xfrm>
            <a:prstGeom prst="rect">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p:nvSpPr>
          <p:spPr>
            <a:xfrm>
              <a:off x="3886200" y="4648200"/>
              <a:ext cx="197678" cy="190500"/>
            </a:xfrm>
            <a:prstGeom prst="hexagon">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Heart 47"/>
          <p:cNvSpPr/>
          <p:nvPr/>
        </p:nvSpPr>
        <p:spPr>
          <a:xfrm>
            <a:off x="5334000" y="3505201"/>
            <a:ext cx="837694" cy="928255"/>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FC7B84D6-05F4-46C0-A7CB-FC32775A4104}"/>
              </a:ext>
            </a:extLst>
          </p:cNvPr>
          <p:cNvGrpSpPr/>
          <p:nvPr/>
        </p:nvGrpSpPr>
        <p:grpSpPr>
          <a:xfrm>
            <a:off x="5206053" y="4817198"/>
            <a:ext cx="1010883" cy="1657060"/>
            <a:chOff x="23539" y="1287948"/>
            <a:chExt cx="2999432" cy="4916728"/>
          </a:xfrm>
        </p:grpSpPr>
        <p:sp>
          <p:nvSpPr>
            <p:cNvPr id="78" name="Oval 45">
              <a:extLst>
                <a:ext uri="{FF2B5EF4-FFF2-40B4-BE49-F238E27FC236}">
                  <a16:creationId xmlns:a16="http://schemas.microsoft.com/office/drawing/2014/main" id="{0D12C0DF-4D6A-4B5B-A1F5-AE200BD46251}"/>
                </a:ext>
              </a:extLst>
            </p:cNvPr>
            <p:cNvSpPr/>
            <p:nvPr/>
          </p:nvSpPr>
          <p:spPr>
            <a:xfrm>
              <a:off x="23539" y="2738695"/>
              <a:ext cx="2999432" cy="3176772"/>
            </a:xfrm>
            <a:custGeom>
              <a:avLst/>
              <a:gdLst>
                <a:gd name="connsiteX0" fmla="*/ 0 w 2822097"/>
                <a:gd name="connsiteY0" fmla="*/ 1892774 h 3785548"/>
                <a:gd name="connsiteX1" fmla="*/ 1411049 w 2822097"/>
                <a:gd name="connsiteY1" fmla="*/ 0 h 3785548"/>
                <a:gd name="connsiteX2" fmla="*/ 2822098 w 2822097"/>
                <a:gd name="connsiteY2" fmla="*/ 1892774 h 3785548"/>
                <a:gd name="connsiteX3" fmla="*/ 1411049 w 2822097"/>
                <a:gd name="connsiteY3" fmla="*/ 3785548 h 3785548"/>
                <a:gd name="connsiteX4" fmla="*/ 0 w 2822097"/>
                <a:gd name="connsiteY4" fmla="*/ 1892774 h 3785548"/>
                <a:gd name="connsiteX0" fmla="*/ 4207 w 2830512"/>
                <a:gd name="connsiteY0" fmla="*/ 1892774 h 3865518"/>
                <a:gd name="connsiteX1" fmla="*/ 1415256 w 2830512"/>
                <a:gd name="connsiteY1" fmla="*/ 0 h 3865518"/>
                <a:gd name="connsiteX2" fmla="*/ 2826305 w 2830512"/>
                <a:gd name="connsiteY2" fmla="*/ 1892774 h 3865518"/>
                <a:gd name="connsiteX3" fmla="*/ 1415256 w 2830512"/>
                <a:gd name="connsiteY3" fmla="*/ 3785548 h 3865518"/>
                <a:gd name="connsiteX4" fmla="*/ 4207 w 2830512"/>
                <a:gd name="connsiteY4" fmla="*/ 1892774 h 3865518"/>
                <a:gd name="connsiteX0" fmla="*/ 9785 w 2841668"/>
                <a:gd name="connsiteY0" fmla="*/ 1892774 h 3804969"/>
                <a:gd name="connsiteX1" fmla="*/ 1420834 w 2841668"/>
                <a:gd name="connsiteY1" fmla="*/ 0 h 3804969"/>
                <a:gd name="connsiteX2" fmla="*/ 2831883 w 2841668"/>
                <a:gd name="connsiteY2" fmla="*/ 1892774 h 3804969"/>
                <a:gd name="connsiteX3" fmla="*/ 1420834 w 2841668"/>
                <a:gd name="connsiteY3" fmla="*/ 3785548 h 3804969"/>
                <a:gd name="connsiteX4" fmla="*/ 9785 w 2841668"/>
                <a:gd name="connsiteY4" fmla="*/ 1892774 h 3804969"/>
                <a:gd name="connsiteX0" fmla="*/ 9785 w 2841668"/>
                <a:gd name="connsiteY0" fmla="*/ 1892774 h 3785832"/>
                <a:gd name="connsiteX1" fmla="*/ 1420834 w 2841668"/>
                <a:gd name="connsiteY1" fmla="*/ 0 h 3785832"/>
                <a:gd name="connsiteX2" fmla="*/ 2831883 w 2841668"/>
                <a:gd name="connsiteY2" fmla="*/ 1892774 h 3785832"/>
                <a:gd name="connsiteX3" fmla="*/ 1420834 w 2841668"/>
                <a:gd name="connsiteY3" fmla="*/ 3785548 h 3785832"/>
                <a:gd name="connsiteX4" fmla="*/ 9785 w 2841668"/>
                <a:gd name="connsiteY4" fmla="*/ 1892774 h 3785832"/>
                <a:gd name="connsiteX0" fmla="*/ 97929 w 2929812"/>
                <a:gd name="connsiteY0" fmla="*/ 1892774 h 3785832"/>
                <a:gd name="connsiteX1" fmla="*/ 1508978 w 2929812"/>
                <a:gd name="connsiteY1" fmla="*/ 0 h 3785832"/>
                <a:gd name="connsiteX2" fmla="*/ 2920027 w 2929812"/>
                <a:gd name="connsiteY2" fmla="*/ 1892774 h 3785832"/>
                <a:gd name="connsiteX3" fmla="*/ 1508978 w 2929812"/>
                <a:gd name="connsiteY3" fmla="*/ 3785548 h 3785832"/>
                <a:gd name="connsiteX4" fmla="*/ 97929 w 2929812"/>
                <a:gd name="connsiteY4" fmla="*/ 1892774 h 3785832"/>
                <a:gd name="connsiteX0" fmla="*/ 205284 w 3037167"/>
                <a:gd name="connsiteY0" fmla="*/ 1892774 h 3785790"/>
                <a:gd name="connsiteX1" fmla="*/ 1616333 w 3037167"/>
                <a:gd name="connsiteY1" fmla="*/ 0 h 3785790"/>
                <a:gd name="connsiteX2" fmla="*/ 3027382 w 3037167"/>
                <a:gd name="connsiteY2" fmla="*/ 1892774 h 3785790"/>
                <a:gd name="connsiteX3" fmla="*/ 1616333 w 3037167"/>
                <a:gd name="connsiteY3" fmla="*/ 3785548 h 3785790"/>
                <a:gd name="connsiteX4" fmla="*/ 205284 w 3037167"/>
                <a:gd name="connsiteY4" fmla="*/ 1892774 h 3785790"/>
                <a:gd name="connsiteX0" fmla="*/ 205284 w 3037167"/>
                <a:gd name="connsiteY0" fmla="*/ 1892774 h 3785790"/>
                <a:gd name="connsiteX1" fmla="*/ 1616333 w 3037167"/>
                <a:gd name="connsiteY1" fmla="*/ 0 h 3785790"/>
                <a:gd name="connsiteX2" fmla="*/ 3027382 w 3037167"/>
                <a:gd name="connsiteY2" fmla="*/ 1892774 h 3785790"/>
                <a:gd name="connsiteX3" fmla="*/ 1616333 w 3037167"/>
                <a:gd name="connsiteY3" fmla="*/ 3785548 h 3785790"/>
                <a:gd name="connsiteX4" fmla="*/ 205284 w 3037167"/>
                <a:gd name="connsiteY4" fmla="*/ 1892774 h 3785790"/>
                <a:gd name="connsiteX0" fmla="*/ 90760 w 2931146"/>
                <a:gd name="connsiteY0" fmla="*/ 1892789 h 3785581"/>
                <a:gd name="connsiteX1" fmla="*/ 1501809 w 2931146"/>
                <a:gd name="connsiteY1" fmla="*/ 15 h 3785581"/>
                <a:gd name="connsiteX2" fmla="*/ 2931146 w 2931146"/>
                <a:gd name="connsiteY2" fmla="*/ 1920221 h 3785581"/>
                <a:gd name="connsiteX3" fmla="*/ 1501809 w 2931146"/>
                <a:gd name="connsiteY3" fmla="*/ 3785563 h 3785581"/>
                <a:gd name="connsiteX4" fmla="*/ 90760 w 2931146"/>
                <a:gd name="connsiteY4" fmla="*/ 1892789 h 3785581"/>
                <a:gd name="connsiteX0" fmla="*/ 90760 w 2999432"/>
                <a:gd name="connsiteY0" fmla="*/ 1892789 h 3785578"/>
                <a:gd name="connsiteX1" fmla="*/ 1501809 w 2999432"/>
                <a:gd name="connsiteY1" fmla="*/ 15 h 3785578"/>
                <a:gd name="connsiteX2" fmla="*/ 2931146 w 2999432"/>
                <a:gd name="connsiteY2" fmla="*/ 1920221 h 3785578"/>
                <a:gd name="connsiteX3" fmla="*/ 1501809 w 2999432"/>
                <a:gd name="connsiteY3" fmla="*/ 3785563 h 3785578"/>
                <a:gd name="connsiteX4" fmla="*/ 90760 w 2999432"/>
                <a:gd name="connsiteY4" fmla="*/ 1892789 h 3785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9432" h="3785578">
                  <a:moveTo>
                    <a:pt x="90760" y="1892789"/>
                  </a:moveTo>
                  <a:cubicBezTo>
                    <a:pt x="547960" y="1002887"/>
                    <a:pt x="1028411" y="-4557"/>
                    <a:pt x="1501809" y="15"/>
                  </a:cubicBezTo>
                  <a:cubicBezTo>
                    <a:pt x="1975207" y="4587"/>
                    <a:pt x="2537954" y="1021175"/>
                    <a:pt x="2931146" y="1920221"/>
                  </a:cubicBezTo>
                  <a:cubicBezTo>
                    <a:pt x="3315194" y="2773547"/>
                    <a:pt x="1975207" y="3790135"/>
                    <a:pt x="1501809" y="3785563"/>
                  </a:cubicBezTo>
                  <a:cubicBezTo>
                    <a:pt x="1028411" y="3780991"/>
                    <a:pt x="-366440" y="2782691"/>
                    <a:pt x="90760" y="1892789"/>
                  </a:cubicBez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
              <a:extLst>
                <a:ext uri="{FF2B5EF4-FFF2-40B4-BE49-F238E27FC236}">
                  <a16:creationId xmlns:a16="http://schemas.microsoft.com/office/drawing/2014/main" id="{E77C0FBC-9DCF-4834-9D2F-45BDE0444428}"/>
                </a:ext>
              </a:extLst>
            </p:cNvPr>
            <p:cNvSpPr/>
            <p:nvPr/>
          </p:nvSpPr>
          <p:spPr>
            <a:xfrm rot="20061683">
              <a:off x="2244964" y="4093205"/>
              <a:ext cx="415101" cy="64084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DC7E7FF1-BA12-49AB-A14E-A26F808842EE}"/>
                </a:ext>
              </a:extLst>
            </p:cNvPr>
            <p:cNvSpPr/>
            <p:nvPr/>
          </p:nvSpPr>
          <p:spPr>
            <a:xfrm rot="10800000">
              <a:off x="482396" y="1287948"/>
              <a:ext cx="2066750" cy="2203008"/>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1" name="Trapezoid 80">
              <a:extLst>
                <a:ext uri="{FF2B5EF4-FFF2-40B4-BE49-F238E27FC236}">
                  <a16:creationId xmlns:a16="http://schemas.microsoft.com/office/drawing/2014/main" id="{815969D6-A3C0-42D1-8591-C971D0405080}"/>
                </a:ext>
              </a:extLst>
            </p:cNvPr>
            <p:cNvSpPr/>
            <p:nvPr/>
          </p:nvSpPr>
          <p:spPr>
            <a:xfrm rot="20726610" flipH="1">
              <a:off x="1579161" y="2798381"/>
              <a:ext cx="971198" cy="1673457"/>
            </a:xfrm>
            <a:prstGeom prst="trapezoid">
              <a:avLst>
                <a:gd name="adj" fmla="val 4520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2509239C-4C20-4CC3-8E6A-1BE52D977056}"/>
                </a:ext>
              </a:extLst>
            </p:cNvPr>
            <p:cNvSpPr/>
            <p:nvPr/>
          </p:nvSpPr>
          <p:spPr>
            <a:xfrm rot="976600">
              <a:off x="467058" y="4037024"/>
              <a:ext cx="449222" cy="6503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a:extLst>
                <a:ext uri="{FF2B5EF4-FFF2-40B4-BE49-F238E27FC236}">
                  <a16:creationId xmlns:a16="http://schemas.microsoft.com/office/drawing/2014/main" id="{BB5B994B-9EED-4AA8-B316-5C90348FAA0B}"/>
                </a:ext>
              </a:extLst>
            </p:cNvPr>
            <p:cNvSpPr/>
            <p:nvPr/>
          </p:nvSpPr>
          <p:spPr>
            <a:xfrm rot="808127">
              <a:off x="488827" y="2706164"/>
              <a:ext cx="1123505" cy="1747081"/>
            </a:xfrm>
            <a:prstGeom prst="trapezoid">
              <a:avLst>
                <a:gd name="adj" fmla="val 5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DDDE3297-AC67-4B02-8D14-015353F2A0DF}"/>
                </a:ext>
              </a:extLst>
            </p:cNvPr>
            <p:cNvSpPr/>
            <p:nvPr/>
          </p:nvSpPr>
          <p:spPr>
            <a:xfrm rot="886948" flipH="1">
              <a:off x="1487855" y="5728273"/>
              <a:ext cx="597118" cy="47640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972CAE2-E784-4BB6-86EA-63969EC93F69}"/>
                </a:ext>
              </a:extLst>
            </p:cNvPr>
            <p:cNvSpPr/>
            <p:nvPr/>
          </p:nvSpPr>
          <p:spPr>
            <a:xfrm rot="20713052">
              <a:off x="763009" y="5728273"/>
              <a:ext cx="597118" cy="47640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a:extLst>
                <a:ext uri="{FF2B5EF4-FFF2-40B4-BE49-F238E27FC236}">
                  <a16:creationId xmlns:a16="http://schemas.microsoft.com/office/drawing/2014/main" id="{F5EE5F5B-D34F-419F-B1EF-9EFA1AA4AEFB}"/>
                </a:ext>
              </a:extLst>
            </p:cNvPr>
            <p:cNvSpPr/>
            <p:nvPr/>
          </p:nvSpPr>
          <p:spPr>
            <a:xfrm>
              <a:off x="495635" y="2799211"/>
              <a:ext cx="2120175" cy="3228831"/>
            </a:xfrm>
            <a:prstGeom prst="trapezoid">
              <a:avLst>
                <a:gd name="adj" fmla="val 3494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8B25A65-11AE-4162-A329-3FB662DAF438}"/>
                </a:ext>
              </a:extLst>
            </p:cNvPr>
            <p:cNvSpPr/>
            <p:nvPr/>
          </p:nvSpPr>
          <p:spPr>
            <a:xfrm>
              <a:off x="933997" y="4015516"/>
              <a:ext cx="1279358" cy="17775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10">
              <a:extLst>
                <a:ext uri="{FF2B5EF4-FFF2-40B4-BE49-F238E27FC236}">
                  <a16:creationId xmlns:a16="http://schemas.microsoft.com/office/drawing/2014/main" id="{047ED8AC-DB65-46D6-A072-62D3D7F67A8E}"/>
                </a:ext>
              </a:extLst>
            </p:cNvPr>
            <p:cNvSpPr/>
            <p:nvPr/>
          </p:nvSpPr>
          <p:spPr>
            <a:xfrm>
              <a:off x="984555" y="4152135"/>
              <a:ext cx="163091" cy="90407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11">
              <a:extLst>
                <a:ext uri="{FF2B5EF4-FFF2-40B4-BE49-F238E27FC236}">
                  <a16:creationId xmlns:a16="http://schemas.microsoft.com/office/drawing/2014/main" id="{EA9D2888-42DA-4CD7-A5AB-00C56B393C5F}"/>
                </a:ext>
              </a:extLst>
            </p:cNvPr>
            <p:cNvSpPr/>
            <p:nvPr/>
          </p:nvSpPr>
          <p:spPr>
            <a:xfrm rot="20563410">
              <a:off x="1097978" y="4059700"/>
              <a:ext cx="172389" cy="109780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12">
              <a:extLst>
                <a:ext uri="{FF2B5EF4-FFF2-40B4-BE49-F238E27FC236}">
                  <a16:creationId xmlns:a16="http://schemas.microsoft.com/office/drawing/2014/main" id="{C84987E6-ECB6-40AA-A393-B96D8E0E4CC3}"/>
                </a:ext>
              </a:extLst>
            </p:cNvPr>
            <p:cNvSpPr/>
            <p:nvPr/>
          </p:nvSpPr>
          <p:spPr>
            <a:xfrm>
              <a:off x="930192" y="4022984"/>
              <a:ext cx="217454" cy="19372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13">
              <a:extLst>
                <a:ext uri="{FF2B5EF4-FFF2-40B4-BE49-F238E27FC236}">
                  <a16:creationId xmlns:a16="http://schemas.microsoft.com/office/drawing/2014/main" id="{7A27B809-FD58-4138-AD58-1B35CAC4EA3E}"/>
                </a:ext>
              </a:extLst>
            </p:cNvPr>
            <p:cNvSpPr/>
            <p:nvPr/>
          </p:nvSpPr>
          <p:spPr>
            <a:xfrm flipH="1">
              <a:off x="1298467" y="2002975"/>
              <a:ext cx="424191" cy="1189266"/>
            </a:xfrm>
            <a:custGeom>
              <a:avLst/>
              <a:gdLst>
                <a:gd name="connsiteX0" fmla="*/ 0 w 491120"/>
                <a:gd name="connsiteY0" fmla="*/ 489477 h 978954"/>
                <a:gd name="connsiteX1" fmla="*/ 245560 w 491120"/>
                <a:gd name="connsiteY1" fmla="*/ 0 h 978954"/>
                <a:gd name="connsiteX2" fmla="*/ 491120 w 491120"/>
                <a:gd name="connsiteY2" fmla="*/ 489477 h 978954"/>
                <a:gd name="connsiteX3" fmla="*/ 245560 w 491120"/>
                <a:gd name="connsiteY3" fmla="*/ 978954 h 978954"/>
                <a:gd name="connsiteX4" fmla="*/ 0 w 491120"/>
                <a:gd name="connsiteY4" fmla="*/ 489477 h 978954"/>
                <a:gd name="connsiteX0" fmla="*/ 16 w 491136"/>
                <a:gd name="connsiteY0" fmla="*/ 489477 h 1189266"/>
                <a:gd name="connsiteX1" fmla="*/ 245576 w 491136"/>
                <a:gd name="connsiteY1" fmla="*/ 0 h 1189266"/>
                <a:gd name="connsiteX2" fmla="*/ 491136 w 491136"/>
                <a:gd name="connsiteY2" fmla="*/ 489477 h 1189266"/>
                <a:gd name="connsiteX3" fmla="*/ 236432 w 491136"/>
                <a:gd name="connsiteY3" fmla="*/ 1189266 h 1189266"/>
                <a:gd name="connsiteX4" fmla="*/ 16 w 491136"/>
                <a:gd name="connsiteY4" fmla="*/ 489477 h 1189266"/>
                <a:gd name="connsiteX0" fmla="*/ 12 w 491132"/>
                <a:gd name="connsiteY0" fmla="*/ 489477 h 1189266"/>
                <a:gd name="connsiteX1" fmla="*/ 245572 w 491132"/>
                <a:gd name="connsiteY1" fmla="*/ 0 h 1189266"/>
                <a:gd name="connsiteX2" fmla="*/ 491132 w 491132"/>
                <a:gd name="connsiteY2" fmla="*/ 489477 h 1189266"/>
                <a:gd name="connsiteX3" fmla="*/ 236428 w 491132"/>
                <a:gd name="connsiteY3" fmla="*/ 1189266 h 1189266"/>
                <a:gd name="connsiteX4" fmla="*/ 12 w 491132"/>
                <a:gd name="connsiteY4" fmla="*/ 489477 h 1189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132" h="1189266">
                  <a:moveTo>
                    <a:pt x="12" y="489477"/>
                  </a:moveTo>
                  <a:cubicBezTo>
                    <a:pt x="1536" y="291266"/>
                    <a:pt x="163719" y="0"/>
                    <a:pt x="245572" y="0"/>
                  </a:cubicBezTo>
                  <a:cubicBezTo>
                    <a:pt x="327425" y="0"/>
                    <a:pt x="491132" y="219146"/>
                    <a:pt x="491132" y="489477"/>
                  </a:cubicBezTo>
                  <a:cubicBezTo>
                    <a:pt x="491132" y="759808"/>
                    <a:pt x="318281" y="1189266"/>
                    <a:pt x="236428" y="1189266"/>
                  </a:cubicBezTo>
                  <a:cubicBezTo>
                    <a:pt x="154575" y="1189266"/>
                    <a:pt x="-1512" y="687688"/>
                    <a:pt x="12" y="489477"/>
                  </a:cubicBez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044C840F-9FA2-4BBC-A352-B925A7C768B7}"/>
                </a:ext>
              </a:extLst>
            </p:cNvPr>
            <p:cNvSpPr/>
            <p:nvPr/>
          </p:nvSpPr>
          <p:spPr>
            <a:xfrm>
              <a:off x="1013288" y="1459929"/>
              <a:ext cx="994550" cy="146183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3A13B33D-EB4E-4774-A293-EA0F44722651}"/>
                </a:ext>
              </a:extLst>
            </p:cNvPr>
            <p:cNvSpPr/>
            <p:nvPr/>
          </p:nvSpPr>
          <p:spPr>
            <a:xfrm>
              <a:off x="805794" y="1812508"/>
              <a:ext cx="132329" cy="1180262"/>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Freeform: Shape 93">
              <a:extLst>
                <a:ext uri="{FF2B5EF4-FFF2-40B4-BE49-F238E27FC236}">
                  <a16:creationId xmlns:a16="http://schemas.microsoft.com/office/drawing/2014/main" id="{D54510C6-EE5D-4123-9566-1AF7B497A368}"/>
                </a:ext>
              </a:extLst>
            </p:cNvPr>
            <p:cNvSpPr/>
            <p:nvPr/>
          </p:nvSpPr>
          <p:spPr>
            <a:xfrm rot="407483">
              <a:off x="1022149" y="2393814"/>
              <a:ext cx="980609" cy="626291"/>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96" name="Oval 95">
              <a:extLst>
                <a:ext uri="{FF2B5EF4-FFF2-40B4-BE49-F238E27FC236}">
                  <a16:creationId xmlns:a16="http://schemas.microsoft.com/office/drawing/2014/main" id="{27DE87E8-86D5-45BF-AFCD-7877C2BB8A29}"/>
                </a:ext>
              </a:extLst>
            </p:cNvPr>
            <p:cNvSpPr/>
            <p:nvPr/>
          </p:nvSpPr>
          <p:spPr>
            <a:xfrm>
              <a:off x="1321656" y="2473764"/>
              <a:ext cx="365188" cy="17724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017A3DFB-4006-4E3E-81B9-3C0A33E2D440}"/>
                </a:ext>
              </a:extLst>
            </p:cNvPr>
            <p:cNvSpPr/>
            <p:nvPr/>
          </p:nvSpPr>
          <p:spPr>
            <a:xfrm rot="10800000">
              <a:off x="1050579" y="1298662"/>
              <a:ext cx="940271" cy="57235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98" name="Oval 97">
              <a:extLst>
                <a:ext uri="{FF2B5EF4-FFF2-40B4-BE49-F238E27FC236}">
                  <a16:creationId xmlns:a16="http://schemas.microsoft.com/office/drawing/2014/main" id="{9C456B53-2F86-4106-8BD7-8511A46A737B}"/>
                </a:ext>
              </a:extLst>
            </p:cNvPr>
            <p:cNvSpPr/>
            <p:nvPr/>
          </p:nvSpPr>
          <p:spPr>
            <a:xfrm rot="886948" flipH="1">
              <a:off x="1673209" y="1327086"/>
              <a:ext cx="424890" cy="42891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07F10D1E-36D6-4E42-928B-DE5ED5257BB1}"/>
                </a:ext>
              </a:extLst>
            </p:cNvPr>
            <p:cNvSpPr/>
            <p:nvPr/>
          </p:nvSpPr>
          <p:spPr>
            <a:xfrm rot="886948" flipH="1">
              <a:off x="924297" y="1318967"/>
              <a:ext cx="424890" cy="42891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hedailypaolo.com/wp-content/uploads/2013/07/The-best-top-desktop-blue-wallpapers-blue-wallpaper-blue-background-hd-2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TextBox 4"/>
          <p:cNvSpPr txBox="1"/>
          <p:nvPr/>
        </p:nvSpPr>
        <p:spPr>
          <a:xfrm>
            <a:off x="176463" y="0"/>
            <a:ext cx="9144000" cy="3416320"/>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#308 </a:t>
            </a:r>
            <a:r>
              <a:rPr lang="en-US" i="1" dirty="0">
                <a:solidFill>
                  <a:schemeClr val="bg1"/>
                </a:solidFill>
              </a:rPr>
              <a:t>Love One Another</a:t>
            </a:r>
            <a:endParaRPr lang="en-US" dirty="0">
              <a:solidFill>
                <a:schemeClr val="bg1"/>
              </a:solidFill>
            </a:endParaRPr>
          </a:p>
          <a:p>
            <a:endParaRPr lang="en-US" dirty="0">
              <a:solidFill>
                <a:schemeClr val="bg1"/>
              </a:solidFill>
            </a:endParaRPr>
          </a:p>
          <a:p>
            <a:pPr marL="342900" indent="-342900">
              <a:buAutoNum type="arabicPeriod"/>
            </a:pPr>
            <a:r>
              <a:rPr lang="en-US" dirty="0">
                <a:solidFill>
                  <a:schemeClr val="bg1"/>
                </a:solidFill>
              </a:rPr>
              <a:t>Howard W. Hunter Conference Report, Apr. 1968, 64–65).</a:t>
            </a:r>
          </a:p>
          <a:p>
            <a:pPr marL="342900" indent="-342900">
              <a:buAutoNum type="arabicPeriod"/>
            </a:pPr>
            <a:r>
              <a:rPr lang="en-US" dirty="0">
                <a:solidFill>
                  <a:schemeClr val="bg1"/>
                </a:solidFill>
              </a:rPr>
              <a:t>Wikipedia</a:t>
            </a:r>
          </a:p>
          <a:p>
            <a:pPr marL="342900" indent="-342900">
              <a:buAutoNum type="arabicPeriod"/>
            </a:pPr>
            <a:r>
              <a:rPr lang="en-US" dirty="0">
                <a:solidFill>
                  <a:schemeClr val="bg1"/>
                </a:solidFill>
              </a:rPr>
              <a:t>Elder </a:t>
            </a:r>
            <a:r>
              <a:rPr lang="en-US" dirty="0" err="1">
                <a:solidFill>
                  <a:schemeClr val="bg1"/>
                </a:solidFill>
              </a:rPr>
              <a:t>Dallin</a:t>
            </a:r>
            <a:r>
              <a:rPr lang="en-US" dirty="0">
                <a:solidFill>
                  <a:schemeClr val="bg1"/>
                </a:solidFill>
              </a:rPr>
              <a:t> H. Oaks (</a:t>
            </a:r>
            <a:r>
              <a:rPr lang="en-US" i="1" dirty="0">
                <a:solidFill>
                  <a:schemeClr val="bg1"/>
                </a:solidFill>
              </a:rPr>
              <a:t>The Lord's Way</a:t>
            </a:r>
            <a:r>
              <a:rPr lang="en-US" dirty="0">
                <a:solidFill>
                  <a:schemeClr val="bg1"/>
                </a:solidFill>
              </a:rPr>
              <a:t>, 210.)</a:t>
            </a:r>
          </a:p>
          <a:p>
            <a:pPr marL="342900" indent="-342900">
              <a:buAutoNum type="arabicPeriod"/>
            </a:pPr>
            <a:r>
              <a:rPr lang="en-US" dirty="0">
                <a:solidFill>
                  <a:schemeClr val="bg1"/>
                </a:solidFill>
              </a:rPr>
              <a:t>James E. Talmage </a:t>
            </a:r>
            <a:r>
              <a:rPr lang="en-US" i="1" dirty="0">
                <a:solidFill>
                  <a:schemeClr val="bg1"/>
                </a:solidFill>
              </a:rPr>
              <a:t>Jesus the Christ </a:t>
            </a:r>
            <a:r>
              <a:rPr lang="en-US" dirty="0">
                <a:solidFill>
                  <a:schemeClr val="bg1"/>
                </a:solidFill>
              </a:rPr>
              <a:t>p. 548</a:t>
            </a:r>
          </a:p>
          <a:p>
            <a:pPr marL="342900" indent="-342900">
              <a:buAutoNum type="arabicPeriod"/>
            </a:pPr>
            <a:r>
              <a:rPr lang="en-US" dirty="0">
                <a:solidFill>
                  <a:schemeClr val="bg1"/>
                </a:solidFill>
              </a:rPr>
              <a:t>Bible Dictionary</a:t>
            </a:r>
          </a:p>
          <a:p>
            <a:pPr marL="342900" indent="-342900">
              <a:buAutoNum type="arabicPeriod"/>
            </a:pPr>
            <a:r>
              <a:rPr lang="en-US" dirty="0">
                <a:solidFill>
                  <a:schemeClr val="bg1"/>
                </a:solidFill>
              </a:rPr>
              <a:t>Elder Bruce R. McConkie </a:t>
            </a:r>
            <a:r>
              <a:rPr lang="en-US" i="1" dirty="0">
                <a:solidFill>
                  <a:schemeClr val="bg1"/>
                </a:solidFill>
              </a:rPr>
              <a:t>Doctrinal New Testament Commentary,</a:t>
            </a:r>
            <a:r>
              <a:rPr lang="en-US" dirty="0">
                <a:solidFill>
                  <a:schemeClr val="bg1"/>
                </a:solidFill>
              </a:rPr>
              <a:t> 3 vols. [1965–73], 1:606</a:t>
            </a:r>
          </a:p>
          <a:p>
            <a:pPr marL="342900" indent="-342900">
              <a:buAutoNum type="arabicPeriod"/>
            </a:pPr>
            <a:r>
              <a:rPr lang="en-US" dirty="0">
                <a:solidFill>
                  <a:schemeClr val="bg1"/>
                </a:solidFill>
              </a:rPr>
              <a:t>Ezra Taft Benson (“The Great Commandment—Love the Lord”</a:t>
            </a:r>
            <a:r>
              <a:rPr lang="en-US" i="1" dirty="0">
                <a:solidFill>
                  <a:schemeClr val="bg1"/>
                </a:solidFill>
              </a:rPr>
              <a:t> Ensign,</a:t>
            </a:r>
            <a:r>
              <a:rPr lang="en-US" dirty="0">
                <a:solidFill>
                  <a:schemeClr val="bg1"/>
                </a:solidFill>
              </a:rPr>
              <a:t> May 1988</a:t>
            </a:r>
          </a:p>
          <a:p>
            <a:pPr marL="342900" indent="-342900">
              <a:buAutoNum type="arabicPeriod"/>
            </a:pPr>
            <a:r>
              <a:rPr lang="en-US" dirty="0">
                <a:solidFill>
                  <a:schemeClr val="bg1"/>
                </a:solidFill>
              </a:rPr>
              <a:t>President David O. McKay (in Conference Report, Apr. 1951, 93).</a:t>
            </a:r>
          </a:p>
        </p:txBody>
      </p:sp>
      <p:sp>
        <p:nvSpPr>
          <p:cNvPr id="4" name="Footer Placeholder 14">
            <a:extLst>
              <a:ext uri="{FF2B5EF4-FFF2-40B4-BE49-F238E27FC236}">
                <a16:creationId xmlns:a16="http://schemas.microsoft.com/office/drawing/2014/main" id="{510EB3AB-CF48-49CB-8D9E-3B3ABB828906}"/>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553200" cy="3416320"/>
          </a:xfrm>
          <a:prstGeom prst="rect">
            <a:avLst/>
          </a:prstGeom>
          <a:ln>
            <a:solidFill>
              <a:schemeClr val="tx1"/>
            </a:solidFill>
          </a:ln>
        </p:spPr>
        <p:txBody>
          <a:bodyPr wrap="square">
            <a:spAutoFit/>
          </a:bodyPr>
          <a:lstStyle/>
          <a:p>
            <a:r>
              <a:rPr lang="en-US" sz="1200" b="1" dirty="0"/>
              <a:t> Tribute Coin  Matthew 22:17</a:t>
            </a:r>
          </a:p>
          <a:p>
            <a:r>
              <a:rPr lang="en-US" sz="1200" dirty="0"/>
              <a:t>However, it has been suggested that </a:t>
            </a:r>
            <a:r>
              <a:rPr lang="en-US" sz="1200" dirty="0" err="1"/>
              <a:t>denarii</a:t>
            </a:r>
            <a:r>
              <a:rPr lang="en-US" sz="1200" dirty="0"/>
              <a:t> were not in common circulation in Judaea during Jesus' lifetime and that the coin may have instead been an </a:t>
            </a:r>
            <a:r>
              <a:rPr lang="en-US" sz="1200" dirty="0" err="1"/>
              <a:t>Antiochan</a:t>
            </a:r>
            <a:r>
              <a:rPr lang="en-US" sz="1200" dirty="0"/>
              <a:t> </a:t>
            </a:r>
            <a:r>
              <a:rPr lang="en-US" sz="1200" dirty="0" err="1"/>
              <a:t>tetradrachm</a:t>
            </a:r>
            <a:r>
              <a:rPr lang="en-US" sz="1200" dirty="0"/>
              <a:t> bearing the head of Tiberius, with Augustus on the reverse.</a:t>
            </a:r>
            <a:r>
              <a:rPr lang="en-US" sz="1200" baseline="30000" dirty="0"/>
              <a:t> </a:t>
            </a:r>
            <a:r>
              <a:rPr lang="en-US" sz="1200" dirty="0"/>
              <a:t>Another suggestion often made is the denarius of Augustus with Caius and </a:t>
            </a:r>
            <a:r>
              <a:rPr lang="en-US" sz="1200" dirty="0" err="1"/>
              <a:t>Lucius</a:t>
            </a:r>
            <a:r>
              <a:rPr lang="en-US" sz="1200" dirty="0"/>
              <a:t> on the reverse, while coins of Julius Caesar, Mark Antony and </a:t>
            </a:r>
            <a:r>
              <a:rPr lang="en-US" sz="1200" dirty="0" err="1"/>
              <a:t>Germanicusare</a:t>
            </a:r>
            <a:r>
              <a:rPr lang="en-US" sz="1200" dirty="0"/>
              <a:t> all considered possibilities.</a:t>
            </a:r>
          </a:p>
          <a:p>
            <a:r>
              <a:rPr lang="en-US" sz="1200" dirty="0"/>
              <a:t>A similar episode occurs in the Gospel of Thomas(verse 100), but there the coin in question is gold.</a:t>
            </a:r>
          </a:p>
          <a:p>
            <a:endParaRPr lang="en-US" sz="1200" dirty="0"/>
          </a:p>
          <a:p>
            <a:r>
              <a:rPr lang="en-US" sz="1200" b="1" dirty="0"/>
              <a:t>Tiberius</a:t>
            </a:r>
            <a:r>
              <a:rPr lang="en-US" sz="1200" dirty="0"/>
              <a:t> a Roman Emperor from 14 AD to 37 AD. Born </a:t>
            </a:r>
            <a:r>
              <a:rPr lang="en-US" sz="1200" b="1" dirty="0"/>
              <a:t>Tiberius Claudius Nero</a:t>
            </a:r>
            <a:r>
              <a:rPr lang="en-US" sz="1200" dirty="0"/>
              <a:t>, a </a:t>
            </a:r>
            <a:r>
              <a:rPr lang="en-US" sz="1200" dirty="0" err="1"/>
              <a:t>Claudian</a:t>
            </a:r>
            <a:r>
              <a:rPr lang="en-US" sz="1200" dirty="0"/>
              <a:t>, Tiberius was the son of Tiberius Claudius Nero and </a:t>
            </a:r>
            <a:r>
              <a:rPr lang="en-US" sz="1200" dirty="0" err="1"/>
              <a:t>Livia</a:t>
            </a:r>
            <a:r>
              <a:rPr lang="en-US" sz="1200" dirty="0"/>
              <a:t> Drusilla. His mother divorced Nero and married Octavian later known as Augustus, in 39 BC, making him a step-son of Octavian.</a:t>
            </a:r>
          </a:p>
          <a:p>
            <a:endParaRPr lang="en-US" sz="1200" dirty="0"/>
          </a:p>
          <a:p>
            <a:r>
              <a:rPr lang="en-US" sz="1200" b="1" dirty="0"/>
              <a:t>Livia Drusilla</a:t>
            </a:r>
            <a:r>
              <a:rPr lang="en-US" sz="1200" dirty="0"/>
              <a:t> (Classical Latin: LIVIA•DRVSILLA, LIVIA•AVGVSTA) (30 January 58 BC – 28 September 29 AD), also known as </a:t>
            </a:r>
            <a:r>
              <a:rPr lang="en-US" sz="1200" b="1" dirty="0"/>
              <a:t>Julia Augusta</a:t>
            </a:r>
            <a:r>
              <a:rPr lang="en-US" sz="1200" dirty="0"/>
              <a:t> after her formal adoption into the Julian family in AD 14, was the wife of the Roman emperor Augustus throughout his reign, as well as his adviser. She was the mother of the emperor Tiberius, paternal grandmother of the emperor Claudius, paternal great-grandmother of the emperor Caligula, and maternal great-great-grandmother of the emperor Nero. She was deified by Claudius who acknowledged her title of </a:t>
            </a:r>
            <a:r>
              <a:rPr lang="en-US" sz="1200" i="1" dirty="0"/>
              <a:t>Augusta</a:t>
            </a:r>
            <a:r>
              <a:rPr lang="en-US" sz="1200" dirty="0"/>
              <a:t>. Wikipedia</a:t>
            </a:r>
          </a:p>
        </p:txBody>
      </p:sp>
      <p:sp>
        <p:nvSpPr>
          <p:cNvPr id="3" name="Rectangle 2"/>
          <p:cNvSpPr/>
          <p:nvPr/>
        </p:nvSpPr>
        <p:spPr>
          <a:xfrm>
            <a:off x="12834" y="3429000"/>
            <a:ext cx="6540366" cy="1877437"/>
          </a:xfrm>
          <a:prstGeom prst="rect">
            <a:avLst/>
          </a:prstGeom>
          <a:ln>
            <a:solidFill>
              <a:schemeClr val="tx1"/>
            </a:solidFill>
          </a:ln>
        </p:spPr>
        <p:txBody>
          <a:bodyPr wrap="square">
            <a:spAutoFit/>
          </a:bodyPr>
          <a:lstStyle/>
          <a:p>
            <a:r>
              <a:rPr lang="en-US" sz="1200" b="1" dirty="0"/>
              <a:t>Image of Caesar Matthew 22:21</a:t>
            </a:r>
            <a:endParaRPr lang="en-US" sz="1150" b="1" dirty="0"/>
          </a:p>
          <a:p>
            <a:r>
              <a:rPr lang="en-US" sz="1150" dirty="0"/>
              <a:t>"One may draw a lesson if he will, from the association of our Lord's words with the occurrence of Caesar's image on the coin. It was that effigy with its accompanying superscription that gave special point to His memorable instruction, 'Render therefore unto Caesar the things which are Caesar's.' This was followed by the further injunction: 'and unto God the things that are God's.' Every human soul is stamped with the image and superscription of God, however blurred and indistinct the line may have become through the corrosion or attrition of sin; and as unto Caesar should be rendered the coins upon which his effigy appeared, so unto God should be given the souls that bear His image. Render unto the world the stamped pieces that are made legally current by the insignia of worldly powers, and give unto God and His service, yourselves-the divine mintage of His eternal realm." </a:t>
            </a:r>
            <a:r>
              <a:rPr lang="en-US" sz="1200" dirty="0"/>
              <a:t>James E. Talmage (</a:t>
            </a:r>
            <a:r>
              <a:rPr lang="en-US" sz="1200" i="1" dirty="0"/>
              <a:t>Jesus the Christ</a:t>
            </a:r>
            <a:r>
              <a:rPr lang="en-US" sz="1200" dirty="0"/>
              <a:t>, 506)</a:t>
            </a:r>
          </a:p>
        </p:txBody>
      </p:sp>
      <p:sp>
        <p:nvSpPr>
          <p:cNvPr id="4" name="Rectangle 3"/>
          <p:cNvSpPr/>
          <p:nvPr/>
        </p:nvSpPr>
        <p:spPr>
          <a:xfrm>
            <a:off x="6553200" y="1"/>
            <a:ext cx="4114800" cy="6740307"/>
          </a:xfrm>
          <a:prstGeom prst="rect">
            <a:avLst/>
          </a:prstGeom>
          <a:ln>
            <a:solidFill>
              <a:schemeClr val="tx1"/>
            </a:solidFill>
          </a:ln>
        </p:spPr>
        <p:txBody>
          <a:bodyPr wrap="square">
            <a:spAutoFit/>
          </a:bodyPr>
          <a:lstStyle/>
          <a:p>
            <a:r>
              <a:rPr lang="en-US" sz="1200" b="1" dirty="0"/>
              <a:t>Sadducees (Jewish Religious Sects)</a:t>
            </a:r>
          </a:p>
          <a:p>
            <a:endParaRPr lang="en-US" sz="1200" dirty="0"/>
          </a:p>
          <a:p>
            <a:pPr>
              <a:buFont typeface="Wingdings" pitchFamily="2" charset="2"/>
              <a:buChar char="v"/>
            </a:pPr>
            <a:r>
              <a:rPr lang="en-US" sz="1200" dirty="0"/>
              <a:t>The Sadducees were an aristocratic, priestly class of Jews and influential in the temple and the Sanhedrin.</a:t>
            </a:r>
          </a:p>
          <a:p>
            <a:pPr>
              <a:buFont typeface="Wingdings" pitchFamily="2" charset="2"/>
              <a:buChar char="v"/>
            </a:pPr>
            <a:endParaRPr lang="en-US" sz="1200" dirty="0"/>
          </a:p>
          <a:p>
            <a:pPr>
              <a:buFont typeface="Wingdings" pitchFamily="2" charset="2"/>
              <a:buChar char="v"/>
            </a:pPr>
            <a:r>
              <a:rPr lang="en-US" sz="1200" dirty="0"/>
              <a:t>Their name derived from the high priest </a:t>
            </a:r>
            <a:r>
              <a:rPr lang="en-US" sz="1200" dirty="0" err="1"/>
              <a:t>Zadok</a:t>
            </a:r>
            <a:r>
              <a:rPr lang="en-US" sz="1200" dirty="0"/>
              <a:t>, since the sons of </a:t>
            </a:r>
            <a:r>
              <a:rPr lang="en-US" sz="1200" dirty="0" err="1"/>
              <a:t>Zadok</a:t>
            </a:r>
            <a:r>
              <a:rPr lang="en-US" sz="1200" dirty="0"/>
              <a:t> were the most worthy to minister to the Lord in the temple.</a:t>
            </a:r>
          </a:p>
          <a:p>
            <a:pPr>
              <a:buFont typeface="Wingdings" pitchFamily="2" charset="2"/>
              <a:buChar char="v"/>
            </a:pPr>
            <a:endParaRPr lang="en-US" sz="1200" dirty="0"/>
          </a:p>
          <a:p>
            <a:pPr>
              <a:buFont typeface="Wingdings" pitchFamily="2" charset="2"/>
              <a:buChar char="v"/>
            </a:pPr>
            <a:r>
              <a:rPr lang="en-US" sz="1200" dirty="0"/>
              <a:t>They originated when the wealthier elements of the population united during the Hellenistic (Greek culture around 200 B.C.) period. </a:t>
            </a:r>
          </a:p>
          <a:p>
            <a:pPr>
              <a:buFont typeface="Wingdings" pitchFamily="2" charset="2"/>
              <a:buChar char="v"/>
            </a:pPr>
            <a:endParaRPr lang="en-US" sz="1200" dirty="0"/>
          </a:p>
          <a:p>
            <a:pPr>
              <a:buFont typeface="Wingdings" pitchFamily="2" charset="2"/>
              <a:buChar char="v"/>
            </a:pPr>
            <a:r>
              <a:rPr lang="en-US" sz="1200" dirty="0"/>
              <a:t>They held to older doctrines and always opposed the Pharisees, both politically and religiously. </a:t>
            </a:r>
          </a:p>
          <a:p>
            <a:pPr>
              <a:buFont typeface="Wingdings" pitchFamily="2" charset="2"/>
              <a:buChar char="v"/>
            </a:pPr>
            <a:endParaRPr lang="en-US" sz="1200" dirty="0"/>
          </a:p>
          <a:p>
            <a:pPr>
              <a:buFont typeface="Wingdings" pitchFamily="2" charset="2"/>
              <a:buChar char="v"/>
            </a:pPr>
            <a:r>
              <a:rPr lang="en-US" sz="1200" dirty="0"/>
              <a:t>Although both groups believed in the Pentateuch (Torah), the Pharisees accepted the oral law while the Sadducees refused to accept anything not written in the Torah.</a:t>
            </a:r>
          </a:p>
          <a:p>
            <a:pPr>
              <a:buFont typeface="Wingdings" pitchFamily="2" charset="2"/>
              <a:buChar char="v"/>
            </a:pPr>
            <a:endParaRPr lang="en-US" sz="1200" dirty="0"/>
          </a:p>
          <a:p>
            <a:pPr>
              <a:buFont typeface="Wingdings" pitchFamily="2" charset="2"/>
              <a:buChar char="v"/>
            </a:pPr>
            <a:r>
              <a:rPr lang="en-US" sz="1200" dirty="0"/>
              <a:t>Strict Sadducees questioned the existence of the spirit and the concept of punishments and rewards in a life after death, and denying the doctrine of the physical resurrection</a:t>
            </a:r>
          </a:p>
          <a:p>
            <a:pPr>
              <a:buFont typeface="Wingdings" pitchFamily="2" charset="2"/>
              <a:buChar char="v"/>
            </a:pPr>
            <a:endParaRPr lang="en-US" sz="1200" dirty="0"/>
          </a:p>
          <a:p>
            <a:pPr>
              <a:buFont typeface="Wingdings" pitchFamily="2" charset="2"/>
              <a:buChar char="v"/>
            </a:pPr>
            <a:r>
              <a:rPr lang="en-US" sz="1200" dirty="0"/>
              <a:t>They represented the worldly minded aristocrats, and interested in maintaining their own privileged position.</a:t>
            </a:r>
          </a:p>
          <a:p>
            <a:pPr>
              <a:buFont typeface="Wingdings" pitchFamily="2" charset="2"/>
              <a:buChar char="v"/>
            </a:pPr>
            <a:endParaRPr lang="en-US" sz="1200" dirty="0"/>
          </a:p>
          <a:p>
            <a:pPr>
              <a:buFont typeface="Wingdings" pitchFamily="2" charset="2"/>
              <a:buChar char="v"/>
            </a:pPr>
            <a:r>
              <a:rPr lang="en-US" sz="1200" dirty="0"/>
              <a:t>Both John the Baptist and Jesus strongly denounced the Sadducees, who were also unpopular with the common people.</a:t>
            </a:r>
          </a:p>
          <a:p>
            <a:pPr>
              <a:buFont typeface="Wingdings" pitchFamily="2" charset="2"/>
              <a:buChar char="v"/>
            </a:pPr>
            <a:endParaRPr lang="en-US" sz="1200" dirty="0"/>
          </a:p>
          <a:p>
            <a:pPr>
              <a:buFont typeface="Wingdings" pitchFamily="2" charset="2"/>
              <a:buChar char="v"/>
            </a:pPr>
            <a:r>
              <a:rPr lang="en-US" sz="1200" dirty="0"/>
              <a:t>Their strength was in their control of the temple, and when it was destroyed in 70 A.D. they ceased to exist as a viable political or religious force among the Jews. </a:t>
            </a:r>
          </a:p>
          <a:p>
            <a:endParaRPr lang="en-US" sz="1200" dirty="0"/>
          </a:p>
          <a:p>
            <a:r>
              <a:rPr lang="en-US" sz="1200" dirty="0"/>
              <a:t>Victor L. Ludlow January 1975 Ensign and Bible dictionary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5638800" cy="1200329"/>
          </a:xfrm>
          <a:prstGeom prst="rect">
            <a:avLst/>
          </a:prstGeom>
          <a:noFill/>
          <a:ln>
            <a:solidFill>
              <a:schemeClr val="tx1"/>
            </a:solidFill>
          </a:ln>
        </p:spPr>
        <p:txBody>
          <a:bodyPr wrap="square" rtlCol="0">
            <a:spAutoFit/>
          </a:bodyPr>
          <a:lstStyle/>
          <a:p>
            <a:r>
              <a:rPr lang="en-US" sz="1200" b="1" dirty="0"/>
              <a:t>Levirate Marriage Matthew 22:23-28</a:t>
            </a:r>
          </a:p>
          <a:p>
            <a:r>
              <a:rPr lang="en-US" sz="1200" dirty="0"/>
              <a:t>A widow with no surviving children faced problems – no support/ no way to carry on the line of the husband and important for a link to property.</a:t>
            </a:r>
          </a:p>
          <a:p>
            <a:r>
              <a:rPr lang="en-US" sz="1200" dirty="0"/>
              <a:t>The Book of Ruth shows this principle of levirate marriage in action. Ruth could have married a relative closer than Boaz, but he declined—the son of Ruth and Boas is </a:t>
            </a:r>
            <a:r>
              <a:rPr lang="en-US" sz="1200" dirty="0" err="1"/>
              <a:t>Obed</a:t>
            </a:r>
            <a:r>
              <a:rPr lang="en-US" sz="1200" dirty="0"/>
              <a:t>, grandfather of King David. </a:t>
            </a:r>
          </a:p>
        </p:txBody>
      </p:sp>
      <p:sp>
        <p:nvSpPr>
          <p:cNvPr id="4" name="TextBox 3"/>
          <p:cNvSpPr txBox="1"/>
          <p:nvPr/>
        </p:nvSpPr>
        <p:spPr>
          <a:xfrm>
            <a:off x="0" y="1200329"/>
            <a:ext cx="5638800" cy="3600986"/>
          </a:xfrm>
          <a:prstGeom prst="rect">
            <a:avLst/>
          </a:prstGeom>
          <a:noFill/>
          <a:ln>
            <a:solidFill>
              <a:schemeClr val="tx1"/>
            </a:solidFill>
          </a:ln>
        </p:spPr>
        <p:txBody>
          <a:bodyPr wrap="square" rtlCol="0">
            <a:spAutoFit/>
          </a:bodyPr>
          <a:lstStyle/>
          <a:p>
            <a:pPr fontAlgn="base"/>
            <a:r>
              <a:rPr lang="en-US" sz="1200" b="1" dirty="0"/>
              <a:t>The Great Commandment Matthew 22:35-40</a:t>
            </a:r>
          </a:p>
          <a:p>
            <a:pPr fontAlgn="base"/>
            <a:r>
              <a:rPr lang="en-US" sz="1200" dirty="0"/>
              <a:t>“The breadth, depth, and height of this love of God extend into every facet of one’s life. Our desires, be they spiritual or temporal, should be rooted in a love of the Lord. Our thoughts and affections should be centered on the Lord. …</a:t>
            </a:r>
          </a:p>
          <a:p>
            <a:pPr fontAlgn="base"/>
            <a:r>
              <a:rPr lang="en-US" sz="1200" dirty="0"/>
              <a:t>“Why did God put the first commandment first? Because He knew that if we truly loved Him we would want to keep all of His other commandments. …</a:t>
            </a:r>
          </a:p>
          <a:p>
            <a:pPr fontAlgn="base"/>
            <a:r>
              <a:rPr lang="en-US" sz="1200" dirty="0"/>
              <a:t>“We should put God ahead of </a:t>
            </a:r>
            <a:r>
              <a:rPr lang="en-US" sz="1200" i="1" dirty="0"/>
              <a:t>everyone else</a:t>
            </a:r>
            <a:r>
              <a:rPr lang="en-US" sz="1200" dirty="0"/>
              <a:t> in our lives.</a:t>
            </a:r>
          </a:p>
          <a:p>
            <a:pPr fontAlgn="base"/>
            <a:r>
              <a:rPr lang="en-US" sz="1200" dirty="0"/>
              <a:t>“When Joseph was in Egypt, what came first in his life—God, his job, or </a:t>
            </a:r>
            <a:r>
              <a:rPr lang="en-US" sz="1200" dirty="0" err="1"/>
              <a:t>Potiphar’s</a:t>
            </a:r>
            <a:r>
              <a:rPr lang="en-US" sz="1200" dirty="0"/>
              <a:t> wife? When she tried to seduce him, he responded by saying, ‘How then can I do this great wickedness, and sin against God?’ (Genesis 39:9). … When Joseph was forced to choose, he was more anxious to please God than to please his employer’s wife. When we are required to choose, are we more anxious to please God than our boss, our teacher, our neighbor, or our date? …</a:t>
            </a:r>
          </a:p>
          <a:p>
            <a:pPr fontAlgn="base"/>
            <a:r>
              <a:rPr lang="en-US" sz="1200" dirty="0"/>
              <a:t>“If someone wants to marry you outside the temple, whom will you strive to please—God or a mortal? … You should qualify for the temple. Then you will know that there is no one good enough for you to marry outside the temple. If such individuals are that good, they will get themselves in a condition so that they too can be married in the temple.</a:t>
            </a:r>
          </a:p>
          <a:p>
            <a:pPr fontAlgn="base"/>
            <a:r>
              <a:rPr lang="en-US" sz="1200" dirty="0"/>
              <a:t>“We bless our fellowmen the most when we put the first commandment first” (7)</a:t>
            </a:r>
          </a:p>
        </p:txBody>
      </p:sp>
      <p:sp>
        <p:nvSpPr>
          <p:cNvPr id="8" name="TextBox 7"/>
          <p:cNvSpPr txBox="1"/>
          <p:nvPr/>
        </p:nvSpPr>
        <p:spPr>
          <a:xfrm>
            <a:off x="0" y="4801315"/>
            <a:ext cx="5638800" cy="1015663"/>
          </a:xfrm>
          <a:prstGeom prst="rect">
            <a:avLst/>
          </a:prstGeom>
          <a:noFill/>
          <a:ln>
            <a:solidFill>
              <a:schemeClr val="tx1"/>
            </a:solidFill>
          </a:ln>
        </p:spPr>
        <p:txBody>
          <a:bodyPr wrap="square" rtlCol="0">
            <a:spAutoFit/>
          </a:bodyPr>
          <a:lstStyle/>
          <a:p>
            <a:pPr fontAlgn="base"/>
            <a:r>
              <a:rPr lang="en-US" sz="1200" b="1" dirty="0"/>
              <a:t>What think Ye?   Matthew 22:41-46</a:t>
            </a:r>
          </a:p>
          <a:p>
            <a:pPr fontAlgn="base"/>
            <a:r>
              <a:rPr lang="en-US" sz="1200" dirty="0"/>
              <a:t>“Jesus the Christ is the Son of David in the physical way of lineage. … But while Jesus was born in the flesh as late in the centuries as the ‘meridian of time’ He was Jehovah, Lord and God, before David, Abraham, or Adam was known on earth” James E. Talmage (</a:t>
            </a:r>
            <a:r>
              <a:rPr lang="en-US" sz="1200" i="1" dirty="0"/>
              <a:t>Jesus the Christ,</a:t>
            </a:r>
            <a:r>
              <a:rPr lang="en-US" sz="1200" dirty="0"/>
              <a:t> 3rd ed. [1916], 552).</a:t>
            </a:r>
          </a:p>
        </p:txBody>
      </p:sp>
      <p:sp>
        <p:nvSpPr>
          <p:cNvPr id="9" name="TextBox 8"/>
          <p:cNvSpPr txBox="1"/>
          <p:nvPr/>
        </p:nvSpPr>
        <p:spPr>
          <a:xfrm>
            <a:off x="5638800" y="0"/>
            <a:ext cx="6553200" cy="1569660"/>
          </a:xfrm>
          <a:prstGeom prst="rect">
            <a:avLst/>
          </a:prstGeom>
          <a:noFill/>
          <a:ln>
            <a:solidFill>
              <a:schemeClr val="tx1"/>
            </a:solidFill>
          </a:ln>
        </p:spPr>
        <p:txBody>
          <a:bodyPr wrap="square" rtlCol="0">
            <a:spAutoFit/>
          </a:bodyPr>
          <a:lstStyle/>
          <a:p>
            <a:pPr fontAlgn="base"/>
            <a:r>
              <a:rPr lang="en-US" sz="1200" b="1" dirty="0"/>
              <a:t>The Best Measuring Stick Matthew 22:41-46</a:t>
            </a:r>
          </a:p>
          <a:p>
            <a:pPr fontAlgn="base"/>
            <a:r>
              <a:rPr lang="en-US" sz="1200" dirty="0"/>
              <a:t>"If you or I were there, we might then have asked, 'Master, how might we best show our love?' Perhaps we would have heard the words, 'He that hath my commandments, and </a:t>
            </a:r>
            <a:r>
              <a:rPr lang="en-US" sz="1200" dirty="0" err="1"/>
              <a:t>keepeth</a:t>
            </a:r>
            <a:r>
              <a:rPr lang="en-US" sz="1200" dirty="0"/>
              <a:t> them, he it is that </a:t>
            </a:r>
            <a:r>
              <a:rPr lang="en-US" sz="1200" dirty="0" err="1"/>
              <a:t>loveth</a:t>
            </a:r>
            <a:r>
              <a:rPr lang="en-US" sz="1200" dirty="0"/>
              <a:t> me.' (John 14:21.) Or, 'If ye love me, keep my commandments.' (John 14:15.)</a:t>
            </a:r>
          </a:p>
          <a:p>
            <a:pPr fontAlgn="base"/>
            <a:r>
              <a:rPr lang="en-US" sz="1200" dirty="0"/>
              <a:t>"Another question: 'How might I best show my love for my fellowmen?' And the words of King Benjamin could well apply: 'When ye are in the service of your fellow beings ye are only in the service of your God.' (Mosiah 2:17.) Service is the best measuring stick of love." President Thomas S. Monson (</a:t>
            </a:r>
            <a:r>
              <a:rPr lang="en-US" sz="1200" i="1" dirty="0"/>
              <a:t>Be Your Best Self</a:t>
            </a:r>
            <a:r>
              <a:rPr lang="en-US" sz="1200" dirty="0"/>
              <a:t>, 193-194.)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hedailypaolo.com/wp-content/uploads/2013/07/The-best-top-desktop-blue-wallpapers-blue-wallpaper-blue-background-hd-2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TextBox 4"/>
          <p:cNvSpPr txBox="1"/>
          <p:nvPr/>
        </p:nvSpPr>
        <p:spPr>
          <a:xfrm>
            <a:off x="7924800" y="1371601"/>
            <a:ext cx="2133600" cy="646331"/>
          </a:xfrm>
          <a:prstGeom prst="rect">
            <a:avLst/>
          </a:prstGeom>
          <a:noFill/>
        </p:spPr>
        <p:txBody>
          <a:bodyPr wrap="square" rtlCol="0">
            <a:spAutoFit/>
          </a:bodyPr>
          <a:lstStyle/>
          <a:p>
            <a:r>
              <a:rPr lang="en-US" dirty="0">
                <a:solidFill>
                  <a:schemeClr val="bg1"/>
                </a:solidFill>
              </a:rPr>
              <a:t>Why are they are important?</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odoni MT Black" pitchFamily="18" charset="0"/>
              </a:rPr>
              <a:t>Laws of the Land</a:t>
            </a:r>
            <a:endParaRPr lang="en-US" sz="4400" dirty="0">
              <a:solidFill>
                <a:schemeClr val="bg1"/>
              </a:solidFill>
              <a:latin typeface="Bodoni MT Black" pitchFamily="18" charset="0"/>
            </a:endParaRPr>
          </a:p>
        </p:txBody>
      </p:sp>
      <p:sp>
        <p:nvSpPr>
          <p:cNvPr id="193" name="Rectangle 192"/>
          <p:cNvSpPr/>
          <p:nvPr/>
        </p:nvSpPr>
        <p:spPr>
          <a:xfrm>
            <a:off x="2133600" y="1143001"/>
            <a:ext cx="2590800" cy="1200329"/>
          </a:xfrm>
          <a:prstGeom prst="rect">
            <a:avLst/>
          </a:prstGeom>
        </p:spPr>
        <p:txBody>
          <a:bodyPr wrap="square">
            <a:spAutoFit/>
          </a:bodyPr>
          <a:lstStyle/>
          <a:p>
            <a:r>
              <a:rPr lang="en-US" dirty="0">
                <a:solidFill>
                  <a:schemeClr val="bg1"/>
                </a:solidFill>
              </a:rPr>
              <a:t>What are some important laws the government has established in our society? </a:t>
            </a:r>
          </a:p>
        </p:txBody>
      </p:sp>
      <p:sp>
        <p:nvSpPr>
          <p:cNvPr id="194" name="TextBox 193"/>
          <p:cNvSpPr txBox="1"/>
          <p:nvPr/>
        </p:nvSpPr>
        <p:spPr>
          <a:xfrm>
            <a:off x="54543" y="6572194"/>
            <a:ext cx="5943600" cy="307777"/>
          </a:xfrm>
          <a:prstGeom prst="rect">
            <a:avLst/>
          </a:prstGeom>
          <a:noFill/>
        </p:spPr>
        <p:txBody>
          <a:bodyPr wrap="square" rtlCol="0">
            <a:spAutoFit/>
          </a:bodyPr>
          <a:lstStyle/>
          <a:p>
            <a:r>
              <a:rPr lang="en-US" sz="1400" dirty="0">
                <a:solidFill>
                  <a:schemeClr val="bg1"/>
                </a:solidFill>
              </a:rPr>
              <a:t>Matthew 22:17</a:t>
            </a:r>
          </a:p>
        </p:txBody>
      </p:sp>
      <p:sp>
        <p:nvSpPr>
          <p:cNvPr id="195" name="Rectangle 194"/>
          <p:cNvSpPr/>
          <p:nvPr/>
        </p:nvSpPr>
        <p:spPr>
          <a:xfrm>
            <a:off x="2743200" y="4572001"/>
            <a:ext cx="7543800" cy="2031325"/>
          </a:xfrm>
          <a:prstGeom prst="rect">
            <a:avLst/>
          </a:prstGeom>
        </p:spPr>
        <p:txBody>
          <a:bodyPr wrap="square">
            <a:spAutoFit/>
          </a:bodyPr>
          <a:lstStyle/>
          <a:p>
            <a:r>
              <a:rPr lang="en-US" dirty="0">
                <a:solidFill>
                  <a:schemeClr val="bg1"/>
                </a:solidFill>
              </a:rPr>
              <a:t>A poll tax, a tax instituted in A.D. 6 = A </a:t>
            </a:r>
            <a:r>
              <a:rPr lang="en-US" b="1" dirty="0">
                <a:solidFill>
                  <a:schemeClr val="bg1"/>
                </a:solidFill>
              </a:rPr>
              <a:t>poll tax</a:t>
            </a:r>
            <a:r>
              <a:rPr lang="en-US" dirty="0">
                <a:solidFill>
                  <a:schemeClr val="bg1"/>
                </a:solidFill>
              </a:rPr>
              <a:t>, also known as a </a:t>
            </a:r>
            <a:r>
              <a:rPr lang="en-US" b="1" dirty="0">
                <a:solidFill>
                  <a:schemeClr val="bg1"/>
                </a:solidFill>
              </a:rPr>
              <a:t>head tax</a:t>
            </a:r>
            <a:r>
              <a:rPr lang="en-US" dirty="0">
                <a:solidFill>
                  <a:schemeClr val="bg1"/>
                </a:solidFill>
              </a:rPr>
              <a:t> or </a:t>
            </a:r>
            <a:r>
              <a:rPr lang="en-US" b="1" dirty="0">
                <a:solidFill>
                  <a:schemeClr val="bg1"/>
                </a:solidFill>
              </a:rPr>
              <a:t>capitation</a:t>
            </a:r>
            <a:r>
              <a:rPr lang="en-US" dirty="0">
                <a:solidFill>
                  <a:schemeClr val="bg1"/>
                </a:solidFill>
              </a:rPr>
              <a:t>, is a tax of a uniform, fixed amount applied to an individual in accordance with the census (as opposed to a percentage of income, or any proxy for ability-to-pay). </a:t>
            </a:r>
          </a:p>
          <a:p>
            <a:endParaRPr lang="en-US" dirty="0">
              <a:solidFill>
                <a:schemeClr val="bg1"/>
              </a:solidFill>
            </a:endParaRPr>
          </a:p>
          <a:p>
            <a:r>
              <a:rPr lang="en-US" dirty="0">
                <a:solidFill>
                  <a:schemeClr val="bg1"/>
                </a:solidFill>
              </a:rPr>
              <a:t>Head taxes were important sources of revenue for many governments from ancient times until the 19th century. </a:t>
            </a:r>
          </a:p>
        </p:txBody>
      </p:sp>
      <p:sp>
        <p:nvSpPr>
          <p:cNvPr id="196" name="Rectangle 195"/>
          <p:cNvSpPr/>
          <p:nvPr/>
        </p:nvSpPr>
        <p:spPr>
          <a:xfrm>
            <a:off x="11639402" y="6418660"/>
            <a:ext cx="495649" cy="369332"/>
          </a:xfrm>
          <a:prstGeom prst="rect">
            <a:avLst/>
          </a:prstGeom>
        </p:spPr>
        <p:txBody>
          <a:bodyPr wrap="none">
            <a:spAutoFit/>
          </a:bodyPr>
          <a:lstStyle/>
          <a:p>
            <a:r>
              <a:rPr lang="en-US" dirty="0">
                <a:solidFill>
                  <a:schemeClr val="bg1"/>
                </a:solidFill>
              </a:rPr>
              <a:t> (2)</a:t>
            </a:r>
            <a:endParaRPr lang="en-US" dirty="0"/>
          </a:p>
        </p:txBody>
      </p:sp>
      <p:pic>
        <p:nvPicPr>
          <p:cNvPr id="16392" name="Picture 8" descr="http://decodingdyslexiaoh.org/wp-content/uploads/2013/05/the-law-1.jpg"/>
          <p:cNvPicPr>
            <a:picLocks noChangeAspect="1" noChangeArrowheads="1"/>
          </p:cNvPicPr>
          <p:nvPr/>
        </p:nvPicPr>
        <p:blipFill>
          <a:blip r:embed="rId3" cstate="print"/>
          <a:srcRect/>
          <a:stretch>
            <a:fillRect/>
          </a:stretch>
        </p:blipFill>
        <p:spPr bwMode="auto">
          <a:xfrm>
            <a:off x="4800600" y="1066801"/>
            <a:ext cx="3048000" cy="1452881"/>
          </a:xfrm>
          <a:prstGeom prst="rect">
            <a:avLst/>
          </a:prstGeom>
          <a:noFill/>
        </p:spPr>
      </p:pic>
      <p:pic>
        <p:nvPicPr>
          <p:cNvPr id="16394" name="Picture 10" descr="http://www.hurriyetdailynews.com/images/news/201202/n_12939_4.jpg"/>
          <p:cNvPicPr>
            <a:picLocks noChangeAspect="1" noChangeArrowheads="1"/>
          </p:cNvPicPr>
          <p:nvPr/>
        </p:nvPicPr>
        <p:blipFill>
          <a:blip r:embed="rId4" cstate="print"/>
          <a:srcRect/>
          <a:stretch>
            <a:fillRect/>
          </a:stretch>
        </p:blipFill>
        <p:spPr bwMode="auto">
          <a:xfrm>
            <a:off x="7620000" y="2743200"/>
            <a:ext cx="2632660" cy="1752600"/>
          </a:xfrm>
          <a:prstGeom prst="rect">
            <a:avLst/>
          </a:prstGeom>
          <a:noFill/>
        </p:spPr>
      </p:pic>
      <p:pic>
        <p:nvPicPr>
          <p:cNvPr id="16398" name="Picture 14" descr="https://lh3.googleusercontent.com/-3oqg3dec62Y/UzcvsLx7bgI/AAAAAAAAA2s/FTSChKwy8pU/s400/Judges%2520Scotland.jpg"/>
          <p:cNvPicPr>
            <a:picLocks noChangeAspect="1" noChangeArrowheads="1"/>
          </p:cNvPicPr>
          <p:nvPr/>
        </p:nvPicPr>
        <p:blipFill>
          <a:blip r:embed="rId5" cstate="print"/>
          <a:srcRect/>
          <a:stretch>
            <a:fillRect/>
          </a:stretch>
        </p:blipFill>
        <p:spPr bwMode="auto">
          <a:xfrm>
            <a:off x="2133601" y="2438400"/>
            <a:ext cx="2670175" cy="18958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95">
                                            <p:txEl>
                                              <p:pRg st="0" end="0"/>
                                            </p:txEl>
                                          </p:spTgt>
                                        </p:tgtEl>
                                        <p:attrNameLst>
                                          <p:attrName>style.visibility</p:attrName>
                                        </p:attrNameLst>
                                      </p:cBhvr>
                                      <p:to>
                                        <p:strVal val="visible"/>
                                      </p:to>
                                    </p:set>
                                    <p:animEffect transition="in" filter="fade">
                                      <p:cBhvr>
                                        <p:cTn id="11" dur="1000"/>
                                        <p:tgtEl>
                                          <p:spTgt spid="195">
                                            <p:txEl>
                                              <p:pRg st="0" end="0"/>
                                            </p:txEl>
                                          </p:spTgt>
                                        </p:tgtEl>
                                      </p:cBhvr>
                                    </p:animEffect>
                                    <p:anim calcmode="lin" valueType="num">
                                      <p:cBhvr>
                                        <p:cTn id="12" dur="1000" fill="hold"/>
                                        <p:tgtEl>
                                          <p:spTgt spid="19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95">
                                            <p:txEl>
                                              <p:pRg st="2" end="2"/>
                                            </p:txEl>
                                          </p:spTgt>
                                        </p:tgtEl>
                                        <p:attrNameLst>
                                          <p:attrName>style.visibility</p:attrName>
                                        </p:attrNameLst>
                                      </p:cBhvr>
                                      <p:to>
                                        <p:strVal val="visible"/>
                                      </p:to>
                                    </p:set>
                                    <p:animEffect transition="in" filter="fade">
                                      <p:cBhvr>
                                        <p:cTn id="18" dur="1000"/>
                                        <p:tgtEl>
                                          <p:spTgt spid="195">
                                            <p:txEl>
                                              <p:pRg st="2" end="2"/>
                                            </p:txEl>
                                          </p:spTgt>
                                        </p:tgtEl>
                                      </p:cBhvr>
                                    </p:animEffect>
                                    <p:anim calcmode="lin" valueType="num">
                                      <p:cBhvr>
                                        <p:cTn id="19" dur="1000" fill="hold"/>
                                        <p:tgtEl>
                                          <p:spTgt spid="195">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19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hedailypaolo.com/wp-content/uploads/2013/07/The-best-top-desktop-blue-wallpapers-blue-wallpaper-blue-background-hd-2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TextBox 4"/>
          <p:cNvSpPr txBox="1"/>
          <p:nvPr/>
        </p:nvSpPr>
        <p:spPr>
          <a:xfrm>
            <a:off x="4343400" y="1981200"/>
            <a:ext cx="5943600" cy="1477328"/>
          </a:xfrm>
          <a:prstGeom prst="rect">
            <a:avLst/>
          </a:prstGeom>
          <a:noFill/>
        </p:spPr>
        <p:txBody>
          <a:bodyPr wrap="square" rtlCol="0">
            <a:spAutoFit/>
          </a:bodyPr>
          <a:lstStyle/>
          <a:p>
            <a:r>
              <a:rPr lang="en-US" dirty="0">
                <a:solidFill>
                  <a:schemeClr val="bg1"/>
                </a:solidFill>
              </a:rPr>
              <a:t>“If he had said, ‘Yes, pay the tax,’ he would have been called a traitor. It would have driven a wedge between him and his followers and created rebellion. If his answer had been, ‘No, it is not lawful to pay the tax,’ they would have delivered him into the hands of Rome on the charge of treason.”</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odoni MT Black" pitchFamily="18" charset="0"/>
              </a:rPr>
              <a:t>Why Tempt Ye Me?</a:t>
            </a:r>
            <a:endParaRPr lang="en-US" sz="4400" dirty="0">
              <a:solidFill>
                <a:schemeClr val="bg1"/>
              </a:solidFill>
              <a:latin typeface="Bodoni MT Black" pitchFamily="18" charset="0"/>
            </a:endParaRPr>
          </a:p>
        </p:txBody>
      </p:sp>
      <p:pic>
        <p:nvPicPr>
          <p:cNvPr id="192" name="Picture 2" descr="http://i.dailymail.co.uk/i/pix/2016/03/14/16/322DAAED00000578-3491387-Minted_in_107_AD_under_Emperor_Trajan_the_coin_bears_the_image_o-m-143_1457973674398.jpg"/>
          <p:cNvPicPr>
            <a:picLocks noChangeAspect="1" noChangeArrowheads="1"/>
          </p:cNvPicPr>
          <p:nvPr/>
        </p:nvPicPr>
        <p:blipFill>
          <a:blip r:embed="rId3" cstate="print"/>
          <a:srcRect l="13962" r="11577" b="8612"/>
          <a:stretch>
            <a:fillRect/>
          </a:stretch>
        </p:blipFill>
        <p:spPr bwMode="auto">
          <a:xfrm>
            <a:off x="1981200" y="1066800"/>
            <a:ext cx="2186152" cy="2057400"/>
          </a:xfrm>
          <a:prstGeom prst="ellipse">
            <a:avLst/>
          </a:prstGeom>
          <a:ln>
            <a:noFill/>
          </a:ln>
          <a:effectLst>
            <a:softEdge rad="112500"/>
          </a:effectLst>
        </p:spPr>
      </p:pic>
      <p:sp>
        <p:nvSpPr>
          <p:cNvPr id="193" name="Rectangle 192"/>
          <p:cNvSpPr/>
          <p:nvPr/>
        </p:nvSpPr>
        <p:spPr>
          <a:xfrm>
            <a:off x="4267201" y="1219200"/>
            <a:ext cx="4418197" cy="369332"/>
          </a:xfrm>
          <a:prstGeom prst="rect">
            <a:avLst/>
          </a:prstGeom>
        </p:spPr>
        <p:txBody>
          <a:bodyPr wrap="none">
            <a:spAutoFit/>
          </a:bodyPr>
          <a:lstStyle/>
          <a:p>
            <a:r>
              <a:rPr lang="en-US" i="1" dirty="0">
                <a:solidFill>
                  <a:srgbClr val="FFFF00"/>
                </a:solidFill>
              </a:rPr>
              <a:t>Is it lawful to give tribute unto </a:t>
            </a:r>
            <a:r>
              <a:rPr lang="en-US" i="1" dirty="0" err="1">
                <a:solidFill>
                  <a:srgbClr val="FFFF00"/>
                </a:solidFill>
              </a:rPr>
              <a:t>Cæsar</a:t>
            </a:r>
            <a:r>
              <a:rPr lang="en-US" i="1" dirty="0">
                <a:solidFill>
                  <a:srgbClr val="FFFF00"/>
                </a:solidFill>
              </a:rPr>
              <a:t>, or not?</a:t>
            </a:r>
          </a:p>
        </p:txBody>
      </p:sp>
      <p:sp>
        <p:nvSpPr>
          <p:cNvPr id="194" name="TextBox 193"/>
          <p:cNvSpPr txBox="1"/>
          <p:nvPr/>
        </p:nvSpPr>
        <p:spPr>
          <a:xfrm>
            <a:off x="102476" y="6535072"/>
            <a:ext cx="5943600" cy="307777"/>
          </a:xfrm>
          <a:prstGeom prst="rect">
            <a:avLst/>
          </a:prstGeom>
          <a:noFill/>
        </p:spPr>
        <p:txBody>
          <a:bodyPr wrap="square" rtlCol="0">
            <a:spAutoFit/>
          </a:bodyPr>
          <a:lstStyle/>
          <a:p>
            <a:r>
              <a:rPr lang="en-US" sz="1400" dirty="0">
                <a:solidFill>
                  <a:schemeClr val="bg1"/>
                </a:solidFill>
              </a:rPr>
              <a:t>Matthew 22:17</a:t>
            </a:r>
          </a:p>
        </p:txBody>
      </p:sp>
      <p:sp>
        <p:nvSpPr>
          <p:cNvPr id="195" name="Rectangle 194"/>
          <p:cNvSpPr/>
          <p:nvPr/>
        </p:nvSpPr>
        <p:spPr>
          <a:xfrm>
            <a:off x="1752600" y="3657600"/>
            <a:ext cx="5410200" cy="2862322"/>
          </a:xfrm>
          <a:prstGeom prst="rect">
            <a:avLst/>
          </a:prstGeom>
        </p:spPr>
        <p:txBody>
          <a:bodyPr wrap="square">
            <a:spAutoFit/>
          </a:bodyPr>
          <a:lstStyle/>
          <a:p>
            <a:r>
              <a:rPr lang="en-US" dirty="0">
                <a:solidFill>
                  <a:schemeClr val="bg1"/>
                </a:solidFill>
              </a:rPr>
              <a:t>“The wisdom of [the Savior’s] answer defines the limitations of dual sovereigns and defines the jurisdiction of the two empires of heaven and earth. </a:t>
            </a:r>
          </a:p>
          <a:p>
            <a:endParaRPr lang="en-US" dirty="0">
              <a:solidFill>
                <a:schemeClr val="bg1"/>
              </a:solidFill>
            </a:endParaRPr>
          </a:p>
          <a:p>
            <a:r>
              <a:rPr lang="en-US" dirty="0">
                <a:solidFill>
                  <a:schemeClr val="bg1"/>
                </a:solidFill>
              </a:rPr>
              <a:t>The image of monarchs stamped on coins denotes that temporal things belong to the temporal sovereign. </a:t>
            </a:r>
          </a:p>
          <a:p>
            <a:endParaRPr lang="en-US" dirty="0">
              <a:solidFill>
                <a:schemeClr val="bg1"/>
              </a:solidFill>
            </a:endParaRPr>
          </a:p>
          <a:p>
            <a:r>
              <a:rPr lang="en-US" dirty="0">
                <a:solidFill>
                  <a:schemeClr val="bg1"/>
                </a:solidFill>
              </a:rPr>
              <a:t>The image of God stamped on the heart and soul of a man denotes that all its facilities and powers belong to God and should be employed in his service.” </a:t>
            </a:r>
          </a:p>
        </p:txBody>
      </p:sp>
      <p:sp>
        <p:nvSpPr>
          <p:cNvPr id="196" name="Rectangle 195"/>
          <p:cNvSpPr/>
          <p:nvPr/>
        </p:nvSpPr>
        <p:spPr>
          <a:xfrm>
            <a:off x="11636193" y="6386525"/>
            <a:ext cx="495649" cy="369332"/>
          </a:xfrm>
          <a:prstGeom prst="rect">
            <a:avLst/>
          </a:prstGeom>
        </p:spPr>
        <p:txBody>
          <a:bodyPr wrap="none">
            <a:spAutoFit/>
          </a:bodyPr>
          <a:lstStyle/>
          <a:p>
            <a:r>
              <a:rPr lang="en-US" dirty="0">
                <a:solidFill>
                  <a:schemeClr val="bg1"/>
                </a:solidFill>
              </a:rPr>
              <a:t> (1)</a:t>
            </a:r>
            <a:endParaRPr lang="en-US" dirty="0"/>
          </a:p>
        </p:txBody>
      </p:sp>
      <p:pic>
        <p:nvPicPr>
          <p:cNvPr id="16388" name="Picture 4" descr="http://i200.photobucket.com/albums/aa236/doug2222usa/894bOzCoinsrev.jpg"/>
          <p:cNvPicPr>
            <a:picLocks noChangeAspect="1" noChangeArrowheads="1"/>
          </p:cNvPicPr>
          <p:nvPr/>
        </p:nvPicPr>
        <p:blipFill>
          <a:blip r:embed="rId4" cstate="print"/>
          <a:srcRect l="4000" t="44970" r="49800" b="2959"/>
          <a:stretch>
            <a:fillRect/>
          </a:stretch>
        </p:blipFill>
        <p:spPr bwMode="auto">
          <a:xfrm>
            <a:off x="7391400" y="3810000"/>
            <a:ext cx="1600200" cy="1524000"/>
          </a:xfrm>
          <a:prstGeom prst="ellipse">
            <a:avLst/>
          </a:prstGeom>
          <a:ln>
            <a:noFill/>
          </a:ln>
          <a:effectLst>
            <a:softEdge rad="112500"/>
          </a:effectLst>
        </p:spPr>
      </p:pic>
      <p:pic>
        <p:nvPicPr>
          <p:cNvPr id="16390" name="Picture 6" descr="http://files.internetgebetskreis.com/200001754-3f6fb41216/Jesus%20Christus%20Weltkugel.jpg"/>
          <p:cNvPicPr>
            <a:picLocks noChangeAspect="1" noChangeArrowheads="1"/>
          </p:cNvPicPr>
          <p:nvPr/>
        </p:nvPicPr>
        <p:blipFill>
          <a:blip r:embed="rId5" cstate="print"/>
          <a:srcRect l="55000" r="23000" b="60889"/>
          <a:stretch>
            <a:fillRect/>
          </a:stretch>
        </p:blipFill>
        <p:spPr bwMode="auto">
          <a:xfrm>
            <a:off x="8458200" y="4953000"/>
            <a:ext cx="1676400" cy="1676400"/>
          </a:xfrm>
          <a:prstGeom prst="ellipse">
            <a:avLst/>
          </a:prstGeom>
          <a:ln>
            <a:noFill/>
          </a:ln>
          <a:effectLst>
            <a:softEdge rad="112500"/>
          </a:effectLst>
        </p:spPr>
      </p:pic>
      <p:pic>
        <p:nvPicPr>
          <p:cNvPr id="198" name="Picture 197" descr="howard-w-hunter-.jpg"/>
          <p:cNvPicPr>
            <a:picLocks noChangeAspect="1"/>
          </p:cNvPicPr>
          <p:nvPr/>
        </p:nvPicPr>
        <p:blipFill>
          <a:blip r:embed="rId6" cstate="print"/>
          <a:stretch>
            <a:fillRect/>
          </a:stretch>
        </p:blipFill>
        <p:spPr>
          <a:xfrm>
            <a:off x="9753601" y="152400"/>
            <a:ext cx="702945"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5">
                                            <p:txEl>
                                              <p:pRg st="2" end="2"/>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6388"/>
                                        </p:tgtEl>
                                        <p:attrNameLst>
                                          <p:attrName>style.visibility</p:attrName>
                                        </p:attrNameLst>
                                      </p:cBhvr>
                                      <p:to>
                                        <p:strVal val="visible"/>
                                      </p:to>
                                    </p:set>
                                    <p:animEffect transition="in" filter="fade">
                                      <p:cBhvr>
                                        <p:cTn id="25" dur="2000"/>
                                        <p:tgtEl>
                                          <p:spTgt spid="1638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95">
                                            <p:txEl>
                                              <p:pRg st="4" end="4"/>
                                            </p:txEl>
                                          </p:spTgt>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16390"/>
                                        </p:tgtEl>
                                        <p:attrNameLst>
                                          <p:attrName>style.visibility</p:attrName>
                                        </p:attrNameLst>
                                      </p:cBhvr>
                                      <p:to>
                                        <p:strVal val="visible"/>
                                      </p:to>
                                    </p:set>
                                    <p:animEffect transition="in" filter="fade">
                                      <p:cBhvr>
                                        <p:cTn id="32" dur="20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hedailypaolo.com/wp-content/uploads/2013/07/The-best-top-desktop-blue-wallpapers-blue-wallpaper-blue-background-hd-2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TextBox 4"/>
          <p:cNvSpPr txBox="1"/>
          <p:nvPr/>
        </p:nvSpPr>
        <p:spPr>
          <a:xfrm>
            <a:off x="3200400" y="990601"/>
            <a:ext cx="5943600" cy="646331"/>
          </a:xfrm>
          <a:prstGeom prst="rect">
            <a:avLst/>
          </a:prstGeom>
          <a:noFill/>
        </p:spPr>
        <p:txBody>
          <a:bodyPr wrap="square" rtlCol="0">
            <a:spAutoFit/>
          </a:bodyPr>
          <a:lstStyle/>
          <a:p>
            <a:pPr algn="ctr"/>
            <a:r>
              <a:rPr lang="en-US" dirty="0">
                <a:solidFill>
                  <a:schemeClr val="bg1"/>
                </a:solidFill>
              </a:rPr>
              <a:t>It is usually thought that the coin was a Roman denarius with the head of Tiberius.</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odoni MT Black" pitchFamily="18" charset="0"/>
              </a:rPr>
              <a:t>Tribute Penny</a:t>
            </a:r>
            <a:endParaRPr lang="en-US" sz="4400" dirty="0">
              <a:solidFill>
                <a:schemeClr val="bg1"/>
              </a:solidFill>
              <a:latin typeface="Bodoni MT Black" pitchFamily="18" charset="0"/>
            </a:endParaRPr>
          </a:p>
        </p:txBody>
      </p:sp>
      <p:sp>
        <p:nvSpPr>
          <p:cNvPr id="194" name="TextBox 193"/>
          <p:cNvSpPr txBox="1"/>
          <p:nvPr/>
        </p:nvSpPr>
        <p:spPr>
          <a:xfrm>
            <a:off x="0" y="6519445"/>
            <a:ext cx="5943600" cy="307777"/>
          </a:xfrm>
          <a:prstGeom prst="rect">
            <a:avLst/>
          </a:prstGeom>
          <a:noFill/>
        </p:spPr>
        <p:txBody>
          <a:bodyPr wrap="square" rtlCol="0">
            <a:spAutoFit/>
          </a:bodyPr>
          <a:lstStyle/>
          <a:p>
            <a:r>
              <a:rPr lang="en-US" sz="1400" dirty="0">
                <a:solidFill>
                  <a:schemeClr val="bg1"/>
                </a:solidFill>
              </a:rPr>
              <a:t>Matthew 22:17-21</a:t>
            </a:r>
          </a:p>
        </p:txBody>
      </p:sp>
      <p:sp>
        <p:nvSpPr>
          <p:cNvPr id="195" name="Rectangle 194"/>
          <p:cNvSpPr/>
          <p:nvPr/>
        </p:nvSpPr>
        <p:spPr>
          <a:xfrm>
            <a:off x="3505200" y="4343400"/>
            <a:ext cx="6248400" cy="1754326"/>
          </a:xfrm>
          <a:prstGeom prst="rect">
            <a:avLst/>
          </a:prstGeom>
        </p:spPr>
        <p:txBody>
          <a:bodyPr wrap="square">
            <a:spAutoFit/>
          </a:bodyPr>
          <a:lstStyle/>
          <a:p>
            <a:r>
              <a:rPr lang="en-US" dirty="0">
                <a:solidFill>
                  <a:schemeClr val="bg1"/>
                </a:solidFill>
              </a:rPr>
              <a:t>The inscription reads “Ti[</a:t>
            </a:r>
            <a:r>
              <a:rPr lang="en-US" dirty="0" err="1">
                <a:solidFill>
                  <a:schemeClr val="bg1"/>
                </a:solidFill>
              </a:rPr>
              <a:t>berivs</a:t>
            </a:r>
            <a:r>
              <a:rPr lang="en-US" dirty="0">
                <a:solidFill>
                  <a:schemeClr val="bg1"/>
                </a:solidFill>
              </a:rPr>
              <a:t>] Caesar </a:t>
            </a:r>
            <a:r>
              <a:rPr lang="en-US" dirty="0" err="1">
                <a:solidFill>
                  <a:schemeClr val="bg1"/>
                </a:solidFill>
              </a:rPr>
              <a:t>Divi</a:t>
            </a:r>
            <a:r>
              <a:rPr lang="en-US" dirty="0">
                <a:solidFill>
                  <a:schemeClr val="bg1"/>
                </a:solidFill>
              </a:rPr>
              <a:t> </a:t>
            </a:r>
            <a:r>
              <a:rPr lang="en-US" dirty="0" err="1">
                <a:solidFill>
                  <a:schemeClr val="bg1"/>
                </a:solidFill>
              </a:rPr>
              <a:t>Avg</a:t>
            </a:r>
            <a:r>
              <a:rPr lang="en-US" dirty="0">
                <a:solidFill>
                  <a:schemeClr val="bg1"/>
                </a:solidFill>
              </a:rPr>
              <a:t>[</a:t>
            </a:r>
            <a:r>
              <a:rPr lang="en-US" dirty="0" err="1">
                <a:solidFill>
                  <a:schemeClr val="bg1"/>
                </a:solidFill>
              </a:rPr>
              <a:t>vsti</a:t>
            </a:r>
            <a:r>
              <a:rPr lang="en-US" dirty="0">
                <a:solidFill>
                  <a:schemeClr val="bg1"/>
                </a:solidFill>
              </a:rPr>
              <a:t>] F[</a:t>
            </a:r>
            <a:r>
              <a:rPr lang="en-US" dirty="0" err="1">
                <a:solidFill>
                  <a:schemeClr val="bg1"/>
                </a:solidFill>
              </a:rPr>
              <a:t>ilivs</a:t>
            </a:r>
            <a:r>
              <a:rPr lang="en-US" dirty="0">
                <a:solidFill>
                  <a:schemeClr val="bg1"/>
                </a:solidFill>
              </a:rPr>
              <a:t>] </a:t>
            </a:r>
            <a:r>
              <a:rPr lang="en-US" dirty="0" err="1">
                <a:solidFill>
                  <a:schemeClr val="bg1"/>
                </a:solidFill>
              </a:rPr>
              <a:t>Avgvstvs</a:t>
            </a:r>
            <a:r>
              <a:rPr lang="en-US" dirty="0">
                <a:solidFill>
                  <a:schemeClr val="bg1"/>
                </a:solidFill>
              </a:rPr>
              <a:t>” (“Caesar Augustus Tiberius, son of the Divine Augustus”), claiming that Augustus was a god. </a:t>
            </a:r>
          </a:p>
          <a:p>
            <a:endParaRPr lang="en-US" dirty="0">
              <a:solidFill>
                <a:schemeClr val="bg1"/>
              </a:solidFill>
            </a:endParaRPr>
          </a:p>
          <a:p>
            <a:r>
              <a:rPr lang="en-US" dirty="0">
                <a:solidFill>
                  <a:schemeClr val="bg1"/>
                </a:solidFill>
              </a:rPr>
              <a:t>The reverse shows a seated female, usually identified as </a:t>
            </a:r>
            <a:r>
              <a:rPr lang="en-US" dirty="0" err="1">
                <a:solidFill>
                  <a:schemeClr val="bg1"/>
                </a:solidFill>
              </a:rPr>
              <a:t>Livia</a:t>
            </a:r>
            <a:r>
              <a:rPr lang="en-US" dirty="0">
                <a:solidFill>
                  <a:schemeClr val="bg1"/>
                </a:solidFill>
              </a:rPr>
              <a:t> depicted as </a:t>
            </a:r>
            <a:r>
              <a:rPr lang="en-US" dirty="0" err="1">
                <a:solidFill>
                  <a:schemeClr val="bg1"/>
                </a:solidFill>
              </a:rPr>
              <a:t>Pax</a:t>
            </a:r>
            <a:r>
              <a:rPr lang="en-US" dirty="0">
                <a:solidFill>
                  <a:schemeClr val="bg1"/>
                </a:solidFill>
              </a:rPr>
              <a:t>  (Roman goddess of peace) </a:t>
            </a:r>
          </a:p>
        </p:txBody>
      </p:sp>
      <p:sp>
        <p:nvSpPr>
          <p:cNvPr id="196" name="Rectangle 195"/>
          <p:cNvSpPr/>
          <p:nvPr/>
        </p:nvSpPr>
        <p:spPr>
          <a:xfrm>
            <a:off x="11696351" y="6488668"/>
            <a:ext cx="495649" cy="369332"/>
          </a:xfrm>
          <a:prstGeom prst="rect">
            <a:avLst/>
          </a:prstGeom>
        </p:spPr>
        <p:txBody>
          <a:bodyPr wrap="none">
            <a:spAutoFit/>
          </a:bodyPr>
          <a:lstStyle/>
          <a:p>
            <a:r>
              <a:rPr lang="en-US" dirty="0">
                <a:solidFill>
                  <a:schemeClr val="bg1"/>
                </a:solidFill>
              </a:rPr>
              <a:t> (2)</a:t>
            </a:r>
            <a:endParaRPr lang="en-US" dirty="0"/>
          </a:p>
        </p:txBody>
      </p:sp>
      <p:pic>
        <p:nvPicPr>
          <p:cNvPr id="19460" name="Picture 4" descr="https://upload.wikimedia.org/wikipedia/commons/thumb/2/2b/Emperor_Tiberius_Denarius_-_Tribute_Penny.jpg/320px-Emperor_Tiberius_Denarius_-_Tribute_Penny.jpg"/>
          <p:cNvPicPr>
            <a:picLocks noChangeAspect="1" noChangeArrowheads="1"/>
          </p:cNvPicPr>
          <p:nvPr/>
        </p:nvPicPr>
        <p:blipFill>
          <a:blip r:embed="rId3" cstate="print"/>
          <a:srcRect/>
          <a:stretch>
            <a:fillRect/>
          </a:stretch>
        </p:blipFill>
        <p:spPr bwMode="auto">
          <a:xfrm>
            <a:off x="4648200" y="2514601"/>
            <a:ext cx="3352800" cy="1644969"/>
          </a:xfrm>
          <a:prstGeom prst="rect">
            <a:avLst/>
          </a:prstGeom>
          <a:noFill/>
        </p:spPr>
      </p:pic>
      <p:sp>
        <p:nvSpPr>
          <p:cNvPr id="15" name="Rectangle 14"/>
          <p:cNvSpPr/>
          <p:nvPr/>
        </p:nvSpPr>
        <p:spPr>
          <a:xfrm>
            <a:off x="5486400" y="2133600"/>
            <a:ext cx="1574470" cy="369332"/>
          </a:xfrm>
          <a:prstGeom prst="rect">
            <a:avLst/>
          </a:prstGeom>
        </p:spPr>
        <p:txBody>
          <a:bodyPr wrap="none">
            <a:spAutoFit/>
          </a:bodyPr>
          <a:lstStyle/>
          <a:p>
            <a:r>
              <a:rPr lang="en-US" dirty="0">
                <a:solidFill>
                  <a:schemeClr val="bg1"/>
                </a:solidFill>
              </a:rPr>
              <a:t>Caesar = a title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hedailypaolo.com/wp-content/uploads/2013/07/The-best-top-desktop-blue-wallpapers-blue-wallpaper-blue-background-hd-2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TextBox 4"/>
          <p:cNvSpPr txBox="1"/>
          <p:nvPr/>
        </p:nvSpPr>
        <p:spPr>
          <a:xfrm>
            <a:off x="1905000" y="1143001"/>
            <a:ext cx="5943600" cy="646331"/>
          </a:xfrm>
          <a:prstGeom prst="rect">
            <a:avLst/>
          </a:prstGeom>
          <a:noFill/>
        </p:spPr>
        <p:txBody>
          <a:bodyPr wrap="square" rtlCol="0">
            <a:spAutoFit/>
          </a:bodyPr>
          <a:lstStyle/>
          <a:p>
            <a:r>
              <a:rPr lang="en-US" i="1" dirty="0">
                <a:solidFill>
                  <a:srgbClr val="FFFF00"/>
                </a:solidFill>
              </a:rPr>
              <a:t>Render therefore unto </a:t>
            </a:r>
            <a:r>
              <a:rPr lang="en-US" i="1" dirty="0" err="1">
                <a:solidFill>
                  <a:srgbClr val="FFFF00"/>
                </a:solidFill>
              </a:rPr>
              <a:t>Cæsar</a:t>
            </a:r>
            <a:r>
              <a:rPr lang="en-US" i="1" dirty="0">
                <a:solidFill>
                  <a:srgbClr val="FFFF00"/>
                </a:solidFill>
              </a:rPr>
              <a:t> the things which are </a:t>
            </a:r>
            <a:r>
              <a:rPr lang="en-US" i="1" dirty="0" err="1">
                <a:solidFill>
                  <a:srgbClr val="FFFF00"/>
                </a:solidFill>
              </a:rPr>
              <a:t>Cæsar’s</a:t>
            </a:r>
            <a:r>
              <a:rPr lang="en-US" i="1" dirty="0">
                <a:solidFill>
                  <a:srgbClr val="FFFF00"/>
                </a:solidFill>
              </a:rPr>
              <a:t>; and unto God the things that are God’s.</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odoni MT Black" pitchFamily="18" charset="0"/>
              </a:rPr>
              <a:t>Obligations To Laws</a:t>
            </a:r>
            <a:endParaRPr lang="en-US" sz="4400" dirty="0">
              <a:solidFill>
                <a:schemeClr val="bg1"/>
              </a:solidFill>
              <a:latin typeface="Bodoni MT Black" pitchFamily="18" charset="0"/>
            </a:endParaRPr>
          </a:p>
        </p:txBody>
      </p:sp>
      <p:sp>
        <p:nvSpPr>
          <p:cNvPr id="194" name="TextBox 193"/>
          <p:cNvSpPr txBox="1"/>
          <p:nvPr/>
        </p:nvSpPr>
        <p:spPr>
          <a:xfrm>
            <a:off x="23349" y="6540892"/>
            <a:ext cx="5943600" cy="307777"/>
          </a:xfrm>
          <a:prstGeom prst="rect">
            <a:avLst/>
          </a:prstGeom>
          <a:noFill/>
        </p:spPr>
        <p:txBody>
          <a:bodyPr wrap="square" rtlCol="0">
            <a:spAutoFit/>
          </a:bodyPr>
          <a:lstStyle/>
          <a:p>
            <a:r>
              <a:rPr lang="en-US" sz="1400" dirty="0">
                <a:solidFill>
                  <a:schemeClr val="bg1"/>
                </a:solidFill>
              </a:rPr>
              <a:t>Matthew 22:21</a:t>
            </a:r>
          </a:p>
        </p:txBody>
      </p:sp>
      <p:sp>
        <p:nvSpPr>
          <p:cNvPr id="10" name="Rectangle 9"/>
          <p:cNvSpPr/>
          <p:nvPr/>
        </p:nvSpPr>
        <p:spPr>
          <a:xfrm>
            <a:off x="4953000" y="2209801"/>
            <a:ext cx="4572000" cy="830997"/>
          </a:xfrm>
          <a:prstGeom prst="rect">
            <a:avLst/>
          </a:prstGeom>
        </p:spPr>
        <p:txBody>
          <a:bodyPr>
            <a:spAutoFit/>
          </a:bodyPr>
          <a:lstStyle/>
          <a:p>
            <a:r>
              <a:rPr lang="en-US" sz="2400" dirty="0">
                <a:solidFill>
                  <a:schemeClr val="bg1"/>
                </a:solidFill>
              </a:rPr>
              <a:t>Render = an obligation to obey civil laws, such as the law to pay taxes.</a:t>
            </a:r>
          </a:p>
        </p:txBody>
      </p:sp>
      <p:grpSp>
        <p:nvGrpSpPr>
          <p:cNvPr id="11" name="Group 10"/>
          <p:cNvGrpSpPr/>
          <p:nvPr/>
        </p:nvGrpSpPr>
        <p:grpSpPr>
          <a:xfrm>
            <a:off x="4419600" y="3200400"/>
            <a:ext cx="3289208" cy="2390250"/>
            <a:chOff x="384206" y="4158361"/>
            <a:chExt cx="3289208" cy="2390250"/>
          </a:xfrm>
        </p:grpSpPr>
        <p:grpSp>
          <p:nvGrpSpPr>
            <p:cNvPr id="12" name="Group 17"/>
            <p:cNvGrpSpPr/>
            <p:nvPr/>
          </p:nvGrpSpPr>
          <p:grpSpPr>
            <a:xfrm>
              <a:off x="384206" y="4158361"/>
              <a:ext cx="3289208" cy="2390250"/>
              <a:chOff x="609599" y="833642"/>
              <a:chExt cx="7941747" cy="5771225"/>
            </a:xfrm>
          </p:grpSpPr>
          <p:grpSp>
            <p:nvGrpSpPr>
              <p:cNvPr id="14" name="Group 14"/>
              <p:cNvGrpSpPr/>
              <p:nvPr/>
            </p:nvGrpSpPr>
            <p:grpSpPr>
              <a:xfrm rot="10800000">
                <a:off x="7696200" y="5257800"/>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1"/>
              <p:cNvGrpSpPr/>
              <p:nvPr/>
            </p:nvGrpSpPr>
            <p:grpSpPr>
              <a:xfrm rot="10800000">
                <a:off x="939238" y="4923502"/>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23"/>
              <p:cNvGrpSpPr/>
              <p:nvPr/>
            </p:nvGrpSpPr>
            <p:grpSpPr>
              <a:xfrm>
                <a:off x="899460" y="833642"/>
                <a:ext cx="621450" cy="986197"/>
                <a:chOff x="7031201" y="834275"/>
                <a:chExt cx="762000" cy="1488861"/>
              </a:xfrm>
            </p:grpSpPr>
            <p:sp>
              <p:nvSpPr>
                <p:cNvPr id="24" name="Rounded Rectangle 23"/>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4"/>
              <p:cNvGrpSpPr/>
              <p:nvPr/>
            </p:nvGrpSpPr>
            <p:grpSpPr>
              <a:xfrm>
                <a:off x="7646520" y="1148254"/>
                <a:ext cx="621450" cy="1017899"/>
                <a:chOff x="7087348" y="824753"/>
                <a:chExt cx="762000" cy="1536722"/>
              </a:xfrm>
            </p:grpSpPr>
            <p:sp>
              <p:nvSpPr>
                <p:cNvPr id="22" name="Rounded Rectangle 21"/>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41406" y="4844161"/>
              <a:ext cx="2267378" cy="1077218"/>
            </a:xfrm>
            <a:prstGeom prst="rect">
              <a:avLst/>
            </a:prstGeom>
          </p:spPr>
          <p:txBody>
            <a:bodyPr wrap="square">
              <a:spAutoFit/>
            </a:bodyPr>
            <a:lstStyle/>
            <a:p>
              <a:pPr algn="ctr"/>
              <a:r>
                <a:rPr lang="en-US" sz="1600" dirty="0">
                  <a:solidFill>
                    <a:srgbClr val="333333"/>
                  </a:solidFill>
                  <a:latin typeface="Open Sans"/>
                </a:rPr>
                <a:t> </a:t>
              </a:r>
              <a:r>
                <a:rPr lang="en-US" sz="1600" b="1" dirty="0"/>
                <a:t>The Lord expects us to be good citizens and obey the laws of the land</a:t>
              </a:r>
              <a:endParaRPr lang="en-US" sz="1600" dirty="0"/>
            </a:p>
          </p:txBody>
        </p:sp>
      </p:grpSp>
      <p:sp>
        <p:nvSpPr>
          <p:cNvPr id="30" name="Rectangle 29"/>
          <p:cNvSpPr/>
          <p:nvPr/>
        </p:nvSpPr>
        <p:spPr>
          <a:xfrm>
            <a:off x="4343400" y="5657672"/>
            <a:ext cx="5181600" cy="1200329"/>
          </a:xfrm>
          <a:prstGeom prst="rect">
            <a:avLst/>
          </a:prstGeom>
        </p:spPr>
        <p:txBody>
          <a:bodyPr wrap="square">
            <a:spAutoFit/>
          </a:bodyPr>
          <a:lstStyle/>
          <a:p>
            <a:r>
              <a:rPr lang="en-US" i="1" dirty="0">
                <a:solidFill>
                  <a:srgbClr val="FFFF00"/>
                </a:solidFill>
              </a:rPr>
              <a:t>We believe in being subject to kings, presidents, rulers, and magistrates, in obeying, honoring, and sustaining the law.</a:t>
            </a:r>
          </a:p>
          <a:p>
            <a:r>
              <a:rPr lang="en-US" i="1" dirty="0">
                <a:solidFill>
                  <a:srgbClr val="FFFF00"/>
                </a:solidFill>
              </a:rPr>
              <a:t> Article of Faith 12</a:t>
            </a:r>
          </a:p>
        </p:txBody>
      </p:sp>
      <p:grpSp>
        <p:nvGrpSpPr>
          <p:cNvPr id="31" name="Group 30"/>
          <p:cNvGrpSpPr/>
          <p:nvPr/>
        </p:nvGrpSpPr>
        <p:grpSpPr>
          <a:xfrm>
            <a:off x="2514600" y="3352800"/>
            <a:ext cx="1366982" cy="2173110"/>
            <a:chOff x="1613292" y="914400"/>
            <a:chExt cx="1913602" cy="3042081"/>
          </a:xfrm>
          <a:solidFill>
            <a:schemeClr val="bg1"/>
          </a:solidFill>
        </p:grpSpPr>
        <p:sp>
          <p:nvSpPr>
            <p:cNvPr id="32" name="Rounded Rectangle 31"/>
            <p:cNvSpPr/>
            <p:nvPr/>
          </p:nvSpPr>
          <p:spPr>
            <a:xfrm>
              <a:off x="2483554" y="1862668"/>
              <a:ext cx="756355" cy="2093813"/>
            </a:xfrm>
            <a:prstGeom prst="roundRect">
              <a:avLst>
                <a:gd name="adj" fmla="val 2632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286000" y="914400"/>
              <a:ext cx="1174045" cy="117404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16200000">
              <a:off x="2200196" y="1533615"/>
              <a:ext cx="521292" cy="1466688"/>
            </a:xfrm>
            <a:prstGeom prst="roundRect">
              <a:avLst>
                <a:gd name="adj" fmla="val 4683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21054099">
              <a:off x="1613292" y="1195689"/>
              <a:ext cx="418765" cy="1321466"/>
            </a:xfrm>
            <a:prstGeom prst="roundRect">
              <a:avLst>
                <a:gd name="adj" fmla="val 4683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21169557">
              <a:off x="3095719" y="2051762"/>
              <a:ext cx="431175" cy="1598630"/>
            </a:xfrm>
            <a:prstGeom prst="roundRect">
              <a:avLst>
                <a:gd name="adj" fmla="val 4683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8458200" y="3429000"/>
            <a:ext cx="1237250" cy="2173110"/>
            <a:chOff x="1794901" y="914400"/>
            <a:chExt cx="1731993" cy="3042081"/>
          </a:xfrm>
          <a:solidFill>
            <a:schemeClr val="bg1"/>
          </a:solidFill>
        </p:grpSpPr>
        <p:sp>
          <p:nvSpPr>
            <p:cNvPr id="38" name="Rounded Rectangle 37"/>
            <p:cNvSpPr/>
            <p:nvPr/>
          </p:nvSpPr>
          <p:spPr>
            <a:xfrm rot="21169557">
              <a:off x="3095719" y="2051762"/>
              <a:ext cx="431175" cy="1598630"/>
            </a:xfrm>
            <a:prstGeom prst="roundRect">
              <a:avLst>
                <a:gd name="adj" fmla="val 4683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2483555" y="1862668"/>
              <a:ext cx="756356" cy="2093813"/>
            </a:xfrm>
            <a:prstGeom prst="roundRect">
              <a:avLst>
                <a:gd name="adj" fmla="val 48548"/>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286000" y="914400"/>
              <a:ext cx="1174045" cy="117404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13544864">
              <a:off x="2121173" y="1950305"/>
              <a:ext cx="521292" cy="1173836"/>
            </a:xfrm>
            <a:prstGeom prst="roundRect">
              <a:avLst>
                <a:gd name="adj" fmla="val 4683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14549150">
              <a:off x="2346050" y="2041780"/>
              <a:ext cx="417396" cy="1255539"/>
            </a:xfrm>
            <a:prstGeom prst="roundRect">
              <a:avLst>
                <a:gd name="adj" fmla="val 46839"/>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par>
                                <p:cTn id="12" presetID="1" presetClass="entr" presetSubtype="0"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hedailypaolo.com/wp-content/uploads/2013/07/The-best-top-desktop-blue-wallpapers-blue-wallpaper-blue-background-hd-2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194" name="TextBox 193"/>
          <p:cNvSpPr txBox="1"/>
          <p:nvPr/>
        </p:nvSpPr>
        <p:spPr>
          <a:xfrm>
            <a:off x="149994" y="6506412"/>
            <a:ext cx="5943600" cy="307777"/>
          </a:xfrm>
          <a:prstGeom prst="rect">
            <a:avLst/>
          </a:prstGeom>
          <a:noFill/>
        </p:spPr>
        <p:txBody>
          <a:bodyPr wrap="square" rtlCol="0">
            <a:spAutoFit/>
          </a:bodyPr>
          <a:lstStyle/>
          <a:p>
            <a:r>
              <a:rPr lang="en-US" sz="1400" dirty="0">
                <a:solidFill>
                  <a:schemeClr val="bg1"/>
                </a:solidFill>
              </a:rPr>
              <a:t>Matthew 22:21</a:t>
            </a:r>
          </a:p>
        </p:txBody>
      </p:sp>
      <p:sp>
        <p:nvSpPr>
          <p:cNvPr id="196" name="Rectangle 195"/>
          <p:cNvSpPr/>
          <p:nvPr/>
        </p:nvSpPr>
        <p:spPr>
          <a:xfrm>
            <a:off x="11669507" y="6365558"/>
            <a:ext cx="495649" cy="369332"/>
          </a:xfrm>
          <a:prstGeom prst="rect">
            <a:avLst/>
          </a:prstGeom>
        </p:spPr>
        <p:txBody>
          <a:bodyPr wrap="none">
            <a:spAutoFit/>
          </a:bodyPr>
          <a:lstStyle/>
          <a:p>
            <a:r>
              <a:rPr lang="en-US" dirty="0">
                <a:solidFill>
                  <a:schemeClr val="bg1"/>
                </a:solidFill>
              </a:rPr>
              <a:t> (3)</a:t>
            </a:r>
            <a:endParaRPr lang="en-US" dirty="0"/>
          </a:p>
        </p:txBody>
      </p:sp>
      <p:sp>
        <p:nvSpPr>
          <p:cNvPr id="10" name="Rectangle 9"/>
          <p:cNvSpPr/>
          <p:nvPr/>
        </p:nvSpPr>
        <p:spPr>
          <a:xfrm>
            <a:off x="232176" y="530953"/>
            <a:ext cx="6061509" cy="2246769"/>
          </a:xfrm>
          <a:prstGeom prst="rect">
            <a:avLst/>
          </a:prstGeom>
        </p:spPr>
        <p:txBody>
          <a:bodyPr wrap="square">
            <a:spAutoFit/>
          </a:bodyPr>
          <a:lstStyle/>
          <a:p>
            <a:pPr fontAlgn="base"/>
            <a:r>
              <a:rPr lang="en-US" sz="2000" dirty="0">
                <a:solidFill>
                  <a:schemeClr val="bg1"/>
                </a:solidFill>
              </a:rPr>
              <a:t>“Some Latter-day Saints are confused over the content, purposes, and procedures of the two kinds of laws that apply to them, the laws of God and the laws of man.</a:t>
            </a:r>
          </a:p>
          <a:p>
            <a:pPr fontAlgn="base"/>
            <a:endParaRPr lang="en-US" sz="2000" dirty="0">
              <a:solidFill>
                <a:schemeClr val="bg1"/>
              </a:solidFill>
            </a:endParaRPr>
          </a:p>
          <a:p>
            <a:pPr fontAlgn="base"/>
            <a:endParaRPr lang="en-US" sz="2000" dirty="0">
              <a:solidFill>
                <a:schemeClr val="bg1"/>
              </a:solidFill>
            </a:endParaRPr>
          </a:p>
          <a:p>
            <a:pPr fontAlgn="base"/>
            <a:r>
              <a:rPr lang="en-US" sz="2000" dirty="0">
                <a:solidFill>
                  <a:schemeClr val="bg1"/>
                </a:solidFill>
              </a:rPr>
              <a:t>"The divinely directed pattern in this dispensation is clear. It is one of dual jurisdiction. </a:t>
            </a:r>
          </a:p>
        </p:txBody>
      </p:sp>
      <p:grpSp>
        <p:nvGrpSpPr>
          <p:cNvPr id="43" name="Group 42"/>
          <p:cNvGrpSpPr/>
          <p:nvPr/>
        </p:nvGrpSpPr>
        <p:grpSpPr>
          <a:xfrm>
            <a:off x="6172201" y="1600200"/>
            <a:ext cx="3818399" cy="2819400"/>
            <a:chOff x="5281644" y="813881"/>
            <a:chExt cx="4300101" cy="3175076"/>
          </a:xfrm>
        </p:grpSpPr>
        <p:grpSp>
          <p:nvGrpSpPr>
            <p:cNvPr id="44" name="Group 18"/>
            <p:cNvGrpSpPr/>
            <p:nvPr/>
          </p:nvGrpSpPr>
          <p:grpSpPr>
            <a:xfrm>
              <a:off x="5466945" y="813881"/>
              <a:ext cx="4114800" cy="3175076"/>
              <a:chOff x="762000" y="685800"/>
              <a:chExt cx="6587913" cy="5083387"/>
            </a:xfrm>
          </p:grpSpPr>
          <p:sp>
            <p:nvSpPr>
              <p:cNvPr id="67" name="Oval 66"/>
              <p:cNvSpPr/>
              <p:nvPr/>
            </p:nvSpPr>
            <p:spPr>
              <a:xfrm flipH="1">
                <a:off x="2912071" y="4899660"/>
                <a:ext cx="2292389" cy="8695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16200000" flipH="1">
                <a:off x="4033709" y="-909509"/>
                <a:ext cx="228601" cy="509562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flipH="1">
                <a:off x="3130973" y="4899660"/>
                <a:ext cx="1939713" cy="7357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13"/>
              <p:cNvGrpSpPr/>
              <p:nvPr/>
            </p:nvGrpSpPr>
            <p:grpSpPr>
              <a:xfrm flipH="1">
                <a:off x="3799840" y="685800"/>
                <a:ext cx="601980" cy="4615180"/>
                <a:chOff x="4038600" y="0"/>
                <a:chExt cx="685800" cy="5867400"/>
              </a:xfrm>
            </p:grpSpPr>
            <p:sp>
              <p:nvSpPr>
                <p:cNvPr id="98" name="Isosceles Triangle 97"/>
                <p:cNvSpPr/>
                <p:nvPr/>
              </p:nvSpPr>
              <p:spPr>
                <a:xfrm>
                  <a:off x="4267200" y="228600"/>
                  <a:ext cx="228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6"/>
                <p:cNvSpPr/>
                <p:nvPr/>
              </p:nvSpPr>
              <p:spPr>
                <a:xfrm>
                  <a:off x="4267200" y="990600"/>
                  <a:ext cx="228600" cy="2286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4"/>
                <p:cNvSpPr/>
                <p:nvPr/>
              </p:nvSpPr>
              <p:spPr>
                <a:xfrm>
                  <a:off x="4267200" y="3352800"/>
                  <a:ext cx="228600" cy="2514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5"/>
                <p:cNvSpPr/>
                <p:nvPr/>
              </p:nvSpPr>
              <p:spPr>
                <a:xfrm>
                  <a:off x="4191000" y="31242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7"/>
                <p:cNvSpPr/>
                <p:nvPr/>
              </p:nvSpPr>
              <p:spPr>
                <a:xfrm>
                  <a:off x="4191000" y="9144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1"/>
                <p:cNvSpPr/>
                <p:nvPr/>
              </p:nvSpPr>
              <p:spPr>
                <a:xfrm>
                  <a:off x="4038600" y="0"/>
                  <a:ext cx="685800" cy="685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25"/>
              <p:cNvGrpSpPr/>
              <p:nvPr/>
            </p:nvGrpSpPr>
            <p:grpSpPr>
              <a:xfrm flipH="1">
                <a:off x="5410200" y="1524000"/>
                <a:ext cx="1939713" cy="2431625"/>
                <a:chOff x="1066800" y="2258995"/>
                <a:chExt cx="2209800" cy="2770205"/>
              </a:xfrm>
            </p:grpSpPr>
            <p:sp>
              <p:nvSpPr>
                <p:cNvPr id="86" name="Oval 85"/>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14"/>
                <p:cNvGrpSpPr/>
                <p:nvPr/>
              </p:nvGrpSpPr>
              <p:grpSpPr>
                <a:xfrm rot="1206892">
                  <a:off x="1673878" y="2258995"/>
                  <a:ext cx="240914" cy="2243809"/>
                  <a:chOff x="1524000" y="685800"/>
                  <a:chExt cx="990600" cy="6400800"/>
                </a:xfrm>
              </p:grpSpPr>
              <p:sp>
                <p:nvSpPr>
                  <p:cNvPr id="94" name="Donut 93"/>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Donut 94"/>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Donut 95"/>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Donut 96"/>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8" name="Group 19"/>
                <p:cNvGrpSpPr/>
                <p:nvPr/>
              </p:nvGrpSpPr>
              <p:grpSpPr>
                <a:xfrm rot="20393108" flipH="1">
                  <a:off x="2283479" y="2258995"/>
                  <a:ext cx="240914" cy="2243809"/>
                  <a:chOff x="1524000" y="685800"/>
                  <a:chExt cx="990600" cy="6400800"/>
                </a:xfrm>
              </p:grpSpPr>
              <p:sp>
                <p:nvSpPr>
                  <p:cNvPr id="90" name="Donut 89"/>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Donut 21"/>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Donut 22"/>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Donut 92"/>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9" name="Oval 88"/>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26"/>
              <p:cNvGrpSpPr/>
              <p:nvPr/>
            </p:nvGrpSpPr>
            <p:grpSpPr>
              <a:xfrm flipH="1">
                <a:off x="762000" y="1524000"/>
                <a:ext cx="1939713" cy="2431625"/>
                <a:chOff x="1066800" y="2258995"/>
                <a:chExt cx="2209800" cy="2770205"/>
              </a:xfrm>
            </p:grpSpPr>
            <p:sp>
              <p:nvSpPr>
                <p:cNvPr id="74" name="Oval 73"/>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14"/>
                <p:cNvGrpSpPr/>
                <p:nvPr/>
              </p:nvGrpSpPr>
              <p:grpSpPr>
                <a:xfrm rot="1206892">
                  <a:off x="1673878" y="2258995"/>
                  <a:ext cx="240914" cy="2243809"/>
                  <a:chOff x="1524000" y="685800"/>
                  <a:chExt cx="990600" cy="6400800"/>
                </a:xfrm>
              </p:grpSpPr>
              <p:sp>
                <p:nvSpPr>
                  <p:cNvPr id="82" name="Donut 81"/>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Donut 82"/>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onut 83"/>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Donut 84"/>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6" name="Group 19"/>
                <p:cNvGrpSpPr/>
                <p:nvPr/>
              </p:nvGrpSpPr>
              <p:grpSpPr>
                <a:xfrm rot="20393108" flipH="1">
                  <a:off x="2283479" y="2258995"/>
                  <a:ext cx="240914" cy="2243809"/>
                  <a:chOff x="1524000" y="685800"/>
                  <a:chExt cx="990600" cy="6400800"/>
                </a:xfrm>
              </p:grpSpPr>
              <p:sp>
                <p:nvSpPr>
                  <p:cNvPr id="78" name="Donut 77"/>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onut 78"/>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Donut 79"/>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onut 80"/>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7" name="Oval 76"/>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p:cNvSpPr txBox="1"/>
              <p:nvPr/>
            </p:nvSpPr>
            <p:spPr>
              <a:xfrm>
                <a:off x="1219200" y="3276600"/>
                <a:ext cx="1371598" cy="1165337"/>
              </a:xfrm>
              <a:prstGeom prst="rect">
                <a:avLst/>
              </a:prstGeom>
              <a:noFill/>
            </p:spPr>
            <p:txBody>
              <a:bodyPr wrap="square" rtlCol="0">
                <a:spAutoFit/>
              </a:bodyPr>
              <a:lstStyle/>
              <a:p>
                <a:endParaRPr lang="en-US" sz="3600" dirty="0"/>
              </a:p>
            </p:txBody>
          </p:sp>
        </p:grpSp>
        <p:grpSp>
          <p:nvGrpSpPr>
            <p:cNvPr id="45" name="Group 30"/>
            <p:cNvGrpSpPr/>
            <p:nvPr/>
          </p:nvGrpSpPr>
          <p:grpSpPr>
            <a:xfrm rot="6582136">
              <a:off x="5471881" y="1771076"/>
              <a:ext cx="657094" cy="1037567"/>
              <a:chOff x="3429000" y="2743200"/>
              <a:chExt cx="1447800" cy="2363802"/>
            </a:xfrm>
          </p:grpSpPr>
          <p:sp>
            <p:nvSpPr>
              <p:cNvPr id="63" name="Rounded Rectangle 62"/>
              <p:cNvSpPr/>
              <p:nvPr/>
            </p:nvSpPr>
            <p:spPr>
              <a:xfrm rot="5400000">
                <a:off x="3268088" y="4123310"/>
                <a:ext cx="1678002" cy="289382"/>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61"/>
            <p:cNvGrpSpPr/>
            <p:nvPr/>
          </p:nvGrpSpPr>
          <p:grpSpPr>
            <a:xfrm rot="5400000">
              <a:off x="8813258" y="1898514"/>
              <a:ext cx="418291" cy="1097604"/>
              <a:chOff x="1143000" y="2209800"/>
              <a:chExt cx="960933" cy="2270330"/>
            </a:xfrm>
          </p:grpSpPr>
          <p:grpSp>
            <p:nvGrpSpPr>
              <p:cNvPr id="47" name="Group 77"/>
              <p:cNvGrpSpPr/>
              <p:nvPr/>
            </p:nvGrpSpPr>
            <p:grpSpPr>
              <a:xfrm>
                <a:off x="1143000" y="2209800"/>
                <a:ext cx="511971" cy="2251795"/>
                <a:chOff x="609599" y="833642"/>
                <a:chExt cx="1236146" cy="5436927"/>
              </a:xfrm>
            </p:grpSpPr>
            <p:grpSp>
              <p:nvGrpSpPr>
                <p:cNvPr id="56" name="Group 71"/>
                <p:cNvGrpSpPr/>
                <p:nvPr/>
              </p:nvGrpSpPr>
              <p:grpSpPr>
                <a:xfrm rot="10800000">
                  <a:off x="939238" y="4923502"/>
                  <a:ext cx="621450" cy="1347067"/>
                  <a:chOff x="7010400" y="381000"/>
                  <a:chExt cx="762000" cy="2033666"/>
                </a:xfrm>
              </p:grpSpPr>
              <p:sp>
                <p:nvSpPr>
                  <p:cNvPr id="61" name="Rounded Rectangle 6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83"/>
                <p:cNvGrpSpPr/>
                <p:nvPr/>
              </p:nvGrpSpPr>
              <p:grpSpPr>
                <a:xfrm>
                  <a:off x="899460" y="833642"/>
                  <a:ext cx="621450" cy="986197"/>
                  <a:chOff x="7031201" y="834275"/>
                  <a:chExt cx="762000" cy="1488861"/>
                </a:xfrm>
              </p:grpSpPr>
              <p:sp>
                <p:nvSpPr>
                  <p:cNvPr id="59" name="Rounded Rectangle 58"/>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 name="Group 93"/>
              <p:cNvGrpSpPr/>
              <p:nvPr/>
            </p:nvGrpSpPr>
            <p:grpSpPr>
              <a:xfrm>
                <a:off x="1591962" y="2228335"/>
                <a:ext cx="511971" cy="2251795"/>
                <a:chOff x="609599" y="833642"/>
                <a:chExt cx="1236146" cy="5436927"/>
              </a:xfrm>
            </p:grpSpPr>
            <p:grpSp>
              <p:nvGrpSpPr>
                <p:cNvPr id="49" name="Group 11"/>
                <p:cNvGrpSpPr/>
                <p:nvPr/>
              </p:nvGrpSpPr>
              <p:grpSpPr>
                <a:xfrm rot="10800000">
                  <a:off x="939238" y="4923502"/>
                  <a:ext cx="621450" cy="1347067"/>
                  <a:chOff x="7010400" y="381000"/>
                  <a:chExt cx="762000" cy="2033666"/>
                </a:xfrm>
              </p:grpSpPr>
              <p:sp>
                <p:nvSpPr>
                  <p:cNvPr id="54" name="Rounded Rectangle 5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83"/>
                <p:cNvGrpSpPr/>
                <p:nvPr/>
              </p:nvGrpSpPr>
              <p:grpSpPr>
                <a:xfrm>
                  <a:off x="899460" y="833642"/>
                  <a:ext cx="621450" cy="986197"/>
                  <a:chOff x="7031201" y="834275"/>
                  <a:chExt cx="762000" cy="1488861"/>
                </a:xfrm>
              </p:grpSpPr>
              <p:sp>
                <p:nvSpPr>
                  <p:cNvPr id="52" name="Rounded Rectangle 51"/>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pic>
        <p:nvPicPr>
          <p:cNvPr id="104" name="Picture 103" descr="Dallin H. Oaks.jpg"/>
          <p:cNvPicPr>
            <a:picLocks noChangeAspect="1"/>
          </p:cNvPicPr>
          <p:nvPr/>
        </p:nvPicPr>
        <p:blipFill>
          <a:blip r:embed="rId3" cstate="print"/>
          <a:stretch>
            <a:fillRect/>
          </a:stretch>
        </p:blipFill>
        <p:spPr>
          <a:xfrm>
            <a:off x="10889709" y="210153"/>
            <a:ext cx="1027929" cy="1281113"/>
          </a:xfrm>
          <a:prstGeom prst="rect">
            <a:avLst/>
          </a:prstGeom>
        </p:spPr>
      </p:pic>
      <p:pic>
        <p:nvPicPr>
          <p:cNvPr id="22530" name="Picture 2" descr="http://artwolfe.com/wp-content/uploads/2014/05/MosaicOfChildren-400x500.jpg"/>
          <p:cNvPicPr>
            <a:picLocks noChangeAspect="1" noChangeArrowheads="1"/>
          </p:cNvPicPr>
          <p:nvPr/>
        </p:nvPicPr>
        <p:blipFill>
          <a:blip r:embed="rId4" cstate="print"/>
          <a:srcRect/>
          <a:stretch>
            <a:fillRect/>
          </a:stretch>
        </p:blipFill>
        <p:spPr bwMode="auto">
          <a:xfrm>
            <a:off x="2011679" y="3519637"/>
            <a:ext cx="2290813" cy="2863516"/>
          </a:xfrm>
          <a:prstGeom prst="rect">
            <a:avLst/>
          </a:prstGeom>
          <a:noFill/>
        </p:spPr>
      </p:pic>
      <p:sp>
        <p:nvSpPr>
          <p:cNvPr id="105" name="Rectangle 104"/>
          <p:cNvSpPr/>
          <p:nvPr/>
        </p:nvSpPr>
        <p:spPr>
          <a:xfrm>
            <a:off x="5334000" y="4572000"/>
            <a:ext cx="4572000" cy="1938992"/>
          </a:xfrm>
          <a:prstGeom prst="rect">
            <a:avLst/>
          </a:prstGeom>
        </p:spPr>
        <p:txBody>
          <a:bodyPr>
            <a:spAutoFit/>
          </a:bodyPr>
          <a:lstStyle/>
          <a:p>
            <a:pPr fontAlgn="base"/>
            <a:endParaRPr lang="en-US" sz="2000" dirty="0">
              <a:solidFill>
                <a:schemeClr val="bg1"/>
              </a:solidFill>
            </a:endParaRPr>
          </a:p>
          <a:p>
            <a:pPr fontAlgn="base"/>
            <a:r>
              <a:rPr lang="en-US" sz="2000" dirty="0">
                <a:solidFill>
                  <a:schemeClr val="bg1"/>
                </a:solidFill>
              </a:rPr>
              <a:t>The children of God in every nation are subject to one authority that establishes and administers the laws of God and to another group of authorities who establish and administer the laws of 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hedailypaolo.com/wp-content/uploads/2013/07/The-best-top-desktop-blue-wallpapers-blue-wallpaper-blue-background-hd-2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TextBox 4"/>
          <p:cNvSpPr txBox="1"/>
          <p:nvPr/>
        </p:nvSpPr>
        <p:spPr>
          <a:xfrm>
            <a:off x="1905000" y="1295401"/>
            <a:ext cx="4572000" cy="2031325"/>
          </a:xfrm>
          <a:prstGeom prst="rect">
            <a:avLst/>
          </a:prstGeom>
          <a:noFill/>
        </p:spPr>
        <p:txBody>
          <a:bodyPr wrap="square" rtlCol="0">
            <a:spAutoFit/>
          </a:bodyPr>
          <a:lstStyle/>
          <a:p>
            <a:r>
              <a:rPr lang="en-US" dirty="0">
                <a:solidFill>
                  <a:schemeClr val="bg1"/>
                </a:solidFill>
              </a:rPr>
              <a:t>“The Savior’s words do not state that marriages will not </a:t>
            </a:r>
            <a:r>
              <a:rPr lang="en-US" i="1" dirty="0">
                <a:solidFill>
                  <a:schemeClr val="bg1"/>
                </a:solidFill>
              </a:rPr>
              <a:t>exist</a:t>
            </a:r>
            <a:r>
              <a:rPr lang="en-US" dirty="0">
                <a:solidFill>
                  <a:schemeClr val="bg1"/>
                </a:solidFill>
              </a:rPr>
              <a:t> after the Resurrection, but that marriages will not </a:t>
            </a:r>
            <a:r>
              <a:rPr lang="en-US" i="1" dirty="0">
                <a:solidFill>
                  <a:schemeClr val="bg1"/>
                </a:solidFill>
              </a:rPr>
              <a:t>be performed </a:t>
            </a:r>
            <a:r>
              <a:rPr lang="en-US" dirty="0">
                <a:solidFill>
                  <a:schemeClr val="bg1"/>
                </a:solidFill>
              </a:rPr>
              <a:t>after the Resurrection: “In the resurrection there will be no marrying nor giving in marriage; for all questions of marital status must be settled before that time.”</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odoni MT Black" pitchFamily="18" charset="0"/>
              </a:rPr>
              <a:t>A Question of Marriage</a:t>
            </a:r>
            <a:endParaRPr lang="en-US" sz="4400" dirty="0">
              <a:solidFill>
                <a:schemeClr val="bg1"/>
              </a:solidFill>
              <a:latin typeface="Bodoni MT Black" pitchFamily="18" charset="0"/>
            </a:endParaRPr>
          </a:p>
        </p:txBody>
      </p:sp>
      <p:sp>
        <p:nvSpPr>
          <p:cNvPr id="194" name="TextBox 193"/>
          <p:cNvSpPr txBox="1"/>
          <p:nvPr/>
        </p:nvSpPr>
        <p:spPr>
          <a:xfrm>
            <a:off x="76200" y="6550223"/>
            <a:ext cx="5943600" cy="307777"/>
          </a:xfrm>
          <a:prstGeom prst="rect">
            <a:avLst/>
          </a:prstGeom>
          <a:noFill/>
        </p:spPr>
        <p:txBody>
          <a:bodyPr wrap="square" rtlCol="0">
            <a:spAutoFit/>
          </a:bodyPr>
          <a:lstStyle/>
          <a:p>
            <a:r>
              <a:rPr lang="en-US" sz="1400" dirty="0">
                <a:solidFill>
                  <a:schemeClr val="bg1"/>
                </a:solidFill>
              </a:rPr>
              <a:t>Matthew 22:23-31</a:t>
            </a:r>
          </a:p>
        </p:txBody>
      </p:sp>
      <p:sp>
        <p:nvSpPr>
          <p:cNvPr id="43" name="Rectangle 42"/>
          <p:cNvSpPr/>
          <p:nvPr/>
        </p:nvSpPr>
        <p:spPr>
          <a:xfrm>
            <a:off x="11696351" y="6470244"/>
            <a:ext cx="495649" cy="369332"/>
          </a:xfrm>
          <a:prstGeom prst="rect">
            <a:avLst/>
          </a:prstGeom>
        </p:spPr>
        <p:txBody>
          <a:bodyPr wrap="none">
            <a:spAutoFit/>
          </a:bodyPr>
          <a:lstStyle/>
          <a:p>
            <a:r>
              <a:rPr lang="en-US" dirty="0">
                <a:solidFill>
                  <a:schemeClr val="bg1"/>
                </a:solidFill>
              </a:rPr>
              <a:t> (4)</a:t>
            </a:r>
            <a:endParaRPr lang="en-US" dirty="0"/>
          </a:p>
        </p:txBody>
      </p:sp>
      <p:sp>
        <p:nvSpPr>
          <p:cNvPr id="44" name="TextBox 43"/>
          <p:cNvSpPr txBox="1"/>
          <p:nvPr/>
        </p:nvSpPr>
        <p:spPr>
          <a:xfrm>
            <a:off x="3886200" y="838200"/>
            <a:ext cx="4267200" cy="369332"/>
          </a:xfrm>
          <a:prstGeom prst="rect">
            <a:avLst/>
          </a:prstGeom>
          <a:noFill/>
        </p:spPr>
        <p:txBody>
          <a:bodyPr wrap="square" rtlCol="0">
            <a:spAutoFit/>
          </a:bodyPr>
          <a:lstStyle/>
          <a:p>
            <a:r>
              <a:rPr lang="en-US" dirty="0">
                <a:solidFill>
                  <a:schemeClr val="bg1"/>
                </a:solidFill>
              </a:rPr>
              <a:t>Sadducees = did not believe in resurrection</a:t>
            </a:r>
          </a:p>
        </p:txBody>
      </p:sp>
      <p:sp>
        <p:nvSpPr>
          <p:cNvPr id="45" name="TextBox 44"/>
          <p:cNvSpPr txBox="1"/>
          <p:nvPr/>
        </p:nvSpPr>
        <p:spPr>
          <a:xfrm>
            <a:off x="1981200" y="3810001"/>
            <a:ext cx="4267200" cy="646331"/>
          </a:xfrm>
          <a:prstGeom prst="rect">
            <a:avLst/>
          </a:prstGeom>
          <a:noFill/>
        </p:spPr>
        <p:txBody>
          <a:bodyPr wrap="square" rtlCol="0">
            <a:spAutoFit/>
          </a:bodyPr>
          <a:lstStyle/>
          <a:p>
            <a:r>
              <a:rPr lang="en-US" sz="3600" b="1" dirty="0">
                <a:ln>
                  <a:solidFill>
                    <a:srgbClr val="FFFF00"/>
                  </a:solidFill>
                </a:ln>
                <a:solidFill>
                  <a:srgbClr val="FF0000"/>
                </a:solidFill>
              </a:rPr>
              <a:t>Read D&amp;C 137:15-17</a:t>
            </a:r>
          </a:p>
        </p:txBody>
      </p:sp>
      <p:sp>
        <p:nvSpPr>
          <p:cNvPr id="46" name="Rectangle 45"/>
          <p:cNvSpPr/>
          <p:nvPr/>
        </p:nvSpPr>
        <p:spPr>
          <a:xfrm>
            <a:off x="5562600" y="4648200"/>
            <a:ext cx="4572000" cy="1477328"/>
          </a:xfrm>
          <a:prstGeom prst="rect">
            <a:avLst/>
          </a:prstGeom>
        </p:spPr>
        <p:txBody>
          <a:bodyPr>
            <a:spAutoFit/>
          </a:bodyPr>
          <a:lstStyle/>
          <a:p>
            <a:r>
              <a:rPr lang="en-US" dirty="0">
                <a:solidFill>
                  <a:schemeClr val="bg1"/>
                </a:solidFill>
              </a:rPr>
              <a:t>The Lord revealed that marriage can be eternal only if it is entered into according to His law, performed by one who has authority, and sealed by the Holy Spirit of Promise. </a:t>
            </a:r>
          </a:p>
          <a:p>
            <a:r>
              <a:rPr lang="en-US" dirty="0">
                <a:solidFill>
                  <a:schemeClr val="bg1"/>
                </a:solidFill>
              </a:rPr>
              <a:t>D&amp;C 137:19</a:t>
            </a:r>
          </a:p>
        </p:txBody>
      </p:sp>
      <p:pic>
        <p:nvPicPr>
          <p:cNvPr id="5122" name="Picture 2" descr="http://www.templehousegallery.com/images/Nauvoo%20deseret%20Wedding%20Certificate.jpg"/>
          <p:cNvPicPr>
            <a:picLocks noChangeAspect="1" noChangeArrowheads="1"/>
          </p:cNvPicPr>
          <p:nvPr/>
        </p:nvPicPr>
        <p:blipFill>
          <a:blip r:embed="rId3" cstate="print"/>
          <a:srcRect/>
          <a:stretch>
            <a:fillRect/>
          </a:stretch>
        </p:blipFill>
        <p:spPr bwMode="auto">
          <a:xfrm>
            <a:off x="2209800" y="4495801"/>
            <a:ext cx="3157310" cy="1974443"/>
          </a:xfrm>
          <a:prstGeom prst="rect">
            <a:avLst/>
          </a:prstGeom>
          <a:noFill/>
        </p:spPr>
      </p:pic>
      <p:pic>
        <p:nvPicPr>
          <p:cNvPr id="11" name="Picture 7" descr="http://www.reverendkathryn.net/sitebuildercontent/sitebuilderpictures/hands.JPG"/>
          <p:cNvPicPr>
            <a:picLocks noChangeAspect="1" noChangeArrowheads="1"/>
          </p:cNvPicPr>
          <p:nvPr/>
        </p:nvPicPr>
        <p:blipFill>
          <a:blip r:embed="rId4" cstate="print"/>
          <a:srcRect/>
          <a:stretch>
            <a:fillRect/>
          </a:stretch>
        </p:blipFill>
        <p:spPr bwMode="auto">
          <a:xfrm>
            <a:off x="6705600" y="1295401"/>
            <a:ext cx="2971800" cy="2184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2000" fill="hold"/>
                                        <p:tgtEl>
                                          <p:spTgt spid="45"/>
                                        </p:tgtEl>
                                        <p:attrNameLst>
                                          <p:attrName>ppt_w</p:attrName>
                                        </p:attrNameLst>
                                      </p:cBhvr>
                                      <p:tavLst>
                                        <p:tav tm="0">
                                          <p:val>
                                            <p:fltVal val="0"/>
                                          </p:val>
                                        </p:tav>
                                        <p:tav tm="100000">
                                          <p:val>
                                            <p:strVal val="#ppt_w"/>
                                          </p:val>
                                        </p:tav>
                                      </p:tavLst>
                                    </p:anim>
                                    <p:anim calcmode="lin" valueType="num">
                                      <p:cBhvr>
                                        <p:cTn id="14" dur="2000" fill="hold"/>
                                        <p:tgtEl>
                                          <p:spTgt spid="4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hedailypaolo.com/wp-content/uploads/2013/07/The-best-top-desktop-blue-wallpapers-blue-wallpaper-blue-background-hd-27.jpg"/>
          <p:cNvPicPr>
            <a:picLocks noChangeAspect="1" noChangeArrowheads="1"/>
          </p:cNvPicPr>
          <p:nvPr/>
        </p:nvPicPr>
        <p:blipFill>
          <a:blip r:embed="rId2" cstate="print"/>
          <a:srcRect/>
          <a:stretch>
            <a:fillRect/>
          </a:stretch>
        </p:blipFill>
        <p:spPr bwMode="auto">
          <a:xfrm>
            <a:off x="-38100" y="0"/>
            <a:ext cx="12230100" cy="6858000"/>
          </a:xfrm>
          <a:prstGeom prst="rect">
            <a:avLst/>
          </a:prstGeom>
          <a:noFill/>
        </p:spPr>
      </p:pic>
      <p:sp>
        <p:nvSpPr>
          <p:cNvPr id="5" name="TextBox 4"/>
          <p:cNvSpPr txBox="1"/>
          <p:nvPr/>
        </p:nvSpPr>
        <p:spPr>
          <a:xfrm>
            <a:off x="495300" y="1453276"/>
            <a:ext cx="5562600" cy="2862322"/>
          </a:xfrm>
          <a:prstGeom prst="rect">
            <a:avLst/>
          </a:prstGeom>
          <a:noFill/>
        </p:spPr>
        <p:txBody>
          <a:bodyPr wrap="square" rtlCol="0">
            <a:spAutoFit/>
          </a:bodyPr>
          <a:lstStyle/>
          <a:p>
            <a:pPr fontAlgn="base"/>
            <a:r>
              <a:rPr lang="en-US" i="1" dirty="0">
                <a:solidFill>
                  <a:srgbClr val="FFFF00"/>
                </a:solidFill>
              </a:rPr>
              <a:t>If brethren dwell together, and one of them die, and have no child, the wife of the dead shall not marry without unto a stranger: her husband’s brother shall go in unto her, and take her to him to wife, and perform the duty of an husband’s brother unto her.</a:t>
            </a:r>
          </a:p>
          <a:p>
            <a:pPr fontAlgn="base"/>
            <a:endParaRPr lang="en-US" i="1" dirty="0">
              <a:solidFill>
                <a:srgbClr val="FFFF00"/>
              </a:solidFill>
            </a:endParaRPr>
          </a:p>
          <a:p>
            <a:pPr fontAlgn="base"/>
            <a:r>
              <a:rPr lang="en-US" i="1" dirty="0">
                <a:solidFill>
                  <a:srgbClr val="FFFF00"/>
                </a:solidFill>
              </a:rPr>
              <a:t>And it shall be, that the firstborn which she </a:t>
            </a:r>
            <a:r>
              <a:rPr lang="en-US" i="1" dirty="0" err="1">
                <a:solidFill>
                  <a:srgbClr val="FFFF00"/>
                </a:solidFill>
              </a:rPr>
              <a:t>beareth</a:t>
            </a:r>
            <a:r>
              <a:rPr lang="en-US" i="1" dirty="0">
                <a:solidFill>
                  <a:srgbClr val="FFFF00"/>
                </a:solidFill>
              </a:rPr>
              <a:t> shall succeed in the name of his brother which is dead, that his name be not put out of Israel.</a:t>
            </a:r>
          </a:p>
          <a:p>
            <a:pPr fontAlgn="base"/>
            <a:r>
              <a:rPr lang="en-US" i="1" dirty="0">
                <a:solidFill>
                  <a:srgbClr val="FFFF00"/>
                </a:solidFill>
              </a:rPr>
              <a:t>Deuteronomy 25:5-6</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odoni MT Black" pitchFamily="18" charset="0"/>
              </a:rPr>
              <a:t>Levirate Marriage</a:t>
            </a:r>
            <a:endParaRPr lang="en-US" sz="4400" dirty="0">
              <a:solidFill>
                <a:schemeClr val="bg1"/>
              </a:solidFill>
              <a:latin typeface="Bodoni MT Black" pitchFamily="18" charset="0"/>
            </a:endParaRPr>
          </a:p>
        </p:txBody>
      </p:sp>
      <p:sp>
        <p:nvSpPr>
          <p:cNvPr id="194" name="TextBox 193"/>
          <p:cNvSpPr txBox="1"/>
          <p:nvPr/>
        </p:nvSpPr>
        <p:spPr>
          <a:xfrm>
            <a:off x="114300" y="6519201"/>
            <a:ext cx="5943600" cy="307777"/>
          </a:xfrm>
          <a:prstGeom prst="rect">
            <a:avLst/>
          </a:prstGeom>
          <a:noFill/>
        </p:spPr>
        <p:txBody>
          <a:bodyPr wrap="square" rtlCol="0">
            <a:spAutoFit/>
          </a:bodyPr>
          <a:lstStyle/>
          <a:p>
            <a:r>
              <a:rPr lang="en-US" sz="1400" dirty="0">
                <a:solidFill>
                  <a:schemeClr val="bg1"/>
                </a:solidFill>
              </a:rPr>
              <a:t>Matthew 22:23-28</a:t>
            </a:r>
          </a:p>
        </p:txBody>
      </p:sp>
      <p:sp>
        <p:nvSpPr>
          <p:cNvPr id="43" name="Rectangle 42"/>
          <p:cNvSpPr/>
          <p:nvPr/>
        </p:nvSpPr>
        <p:spPr>
          <a:xfrm>
            <a:off x="11606516" y="6478726"/>
            <a:ext cx="495649" cy="369332"/>
          </a:xfrm>
          <a:prstGeom prst="rect">
            <a:avLst/>
          </a:prstGeom>
        </p:spPr>
        <p:txBody>
          <a:bodyPr wrap="none">
            <a:spAutoFit/>
          </a:bodyPr>
          <a:lstStyle/>
          <a:p>
            <a:r>
              <a:rPr lang="en-US" dirty="0">
                <a:solidFill>
                  <a:schemeClr val="bg1"/>
                </a:solidFill>
              </a:rPr>
              <a:t> (5)</a:t>
            </a:r>
            <a:endParaRPr lang="en-US" dirty="0"/>
          </a:p>
        </p:txBody>
      </p:sp>
      <p:sp>
        <p:nvSpPr>
          <p:cNvPr id="46" name="Rectangle 45"/>
          <p:cNvSpPr/>
          <p:nvPr/>
        </p:nvSpPr>
        <p:spPr>
          <a:xfrm>
            <a:off x="4890436" y="4801997"/>
            <a:ext cx="5562600" cy="1754326"/>
          </a:xfrm>
          <a:prstGeom prst="rect">
            <a:avLst/>
          </a:prstGeom>
        </p:spPr>
        <p:txBody>
          <a:bodyPr wrap="square">
            <a:spAutoFit/>
          </a:bodyPr>
          <a:lstStyle/>
          <a:p>
            <a:r>
              <a:rPr lang="en-US" dirty="0">
                <a:solidFill>
                  <a:schemeClr val="bg1"/>
                </a:solidFill>
              </a:rPr>
              <a:t>The custom of a widow marrying her deceased husband’s brother or sometimes a near heir. The word has nothing to do with the name Levi or the biblical Levites but is so called because of the Latin </a:t>
            </a:r>
            <a:r>
              <a:rPr lang="en-US" i="1" dirty="0" err="1">
                <a:solidFill>
                  <a:schemeClr val="bg1"/>
                </a:solidFill>
              </a:rPr>
              <a:t>levir</a:t>
            </a:r>
            <a:r>
              <a:rPr lang="en-US" i="1" dirty="0">
                <a:solidFill>
                  <a:schemeClr val="bg1"/>
                </a:solidFill>
              </a:rPr>
              <a:t>,</a:t>
            </a:r>
            <a:r>
              <a:rPr lang="en-US" dirty="0">
                <a:solidFill>
                  <a:schemeClr val="bg1"/>
                </a:solidFill>
              </a:rPr>
              <a:t> meaning “husband’s brother,” connected with the English suffix </a:t>
            </a:r>
            <a:r>
              <a:rPr lang="en-US" i="1" dirty="0">
                <a:solidFill>
                  <a:schemeClr val="bg1"/>
                </a:solidFill>
              </a:rPr>
              <a:t>-ate,</a:t>
            </a:r>
            <a:r>
              <a:rPr lang="en-US" dirty="0">
                <a:solidFill>
                  <a:schemeClr val="bg1"/>
                </a:solidFill>
              </a:rPr>
              <a:t> thus constituting </a:t>
            </a:r>
            <a:r>
              <a:rPr lang="en-US" i="1" dirty="0">
                <a:solidFill>
                  <a:schemeClr val="bg1"/>
                </a:solidFill>
              </a:rPr>
              <a:t>levirate.</a:t>
            </a:r>
            <a:endParaRPr lang="en-US" dirty="0">
              <a:solidFill>
                <a:schemeClr val="bg1"/>
              </a:solidFill>
            </a:endParaRPr>
          </a:p>
        </p:txBody>
      </p:sp>
      <p:grpSp>
        <p:nvGrpSpPr>
          <p:cNvPr id="14" name="Group 13"/>
          <p:cNvGrpSpPr/>
          <p:nvPr/>
        </p:nvGrpSpPr>
        <p:grpSpPr>
          <a:xfrm>
            <a:off x="6705600" y="1676401"/>
            <a:ext cx="3370546" cy="2746177"/>
            <a:chOff x="5181600" y="1676400"/>
            <a:chExt cx="3370546" cy="2746177"/>
          </a:xfrm>
        </p:grpSpPr>
        <p:pic>
          <p:nvPicPr>
            <p:cNvPr id="24578" name="Picture 2" descr="http://dsbiblecentre.org/image/Levirate_ruthboaz.jpg"/>
            <p:cNvPicPr>
              <a:picLocks noChangeAspect="1" noChangeArrowheads="1"/>
            </p:cNvPicPr>
            <p:nvPr/>
          </p:nvPicPr>
          <p:blipFill>
            <a:blip r:embed="rId3" cstate="print"/>
            <a:srcRect/>
            <a:stretch>
              <a:fillRect/>
            </a:stretch>
          </p:blipFill>
          <p:spPr bwMode="auto">
            <a:xfrm>
              <a:off x="5181600" y="1676400"/>
              <a:ext cx="3370546" cy="2460498"/>
            </a:xfrm>
            <a:prstGeom prst="rect">
              <a:avLst/>
            </a:prstGeom>
            <a:noFill/>
          </p:spPr>
        </p:pic>
        <p:sp>
          <p:nvSpPr>
            <p:cNvPr id="13" name="TextBox 12"/>
            <p:cNvSpPr txBox="1"/>
            <p:nvPr/>
          </p:nvSpPr>
          <p:spPr>
            <a:xfrm>
              <a:off x="5562600" y="4114800"/>
              <a:ext cx="2743200" cy="307777"/>
            </a:xfrm>
            <a:prstGeom prst="rect">
              <a:avLst/>
            </a:prstGeom>
            <a:noFill/>
          </p:spPr>
          <p:txBody>
            <a:bodyPr wrap="square" rtlCol="0">
              <a:spAutoFit/>
            </a:bodyPr>
            <a:lstStyle/>
            <a:p>
              <a:r>
                <a:rPr lang="en-US" sz="1400" dirty="0">
                  <a:solidFill>
                    <a:schemeClr val="bg1"/>
                  </a:solidFill>
                </a:rPr>
                <a:t>Boaz and Ruth</a:t>
              </a:r>
            </a:p>
          </p:txBody>
        </p:sp>
      </p:grpSp>
      <p:sp>
        <p:nvSpPr>
          <p:cNvPr id="16" name="Rectangle 15"/>
          <p:cNvSpPr/>
          <p:nvPr/>
        </p:nvSpPr>
        <p:spPr>
          <a:xfrm>
            <a:off x="2133600" y="685801"/>
            <a:ext cx="7848600" cy="646331"/>
          </a:xfrm>
          <a:prstGeom prst="rect">
            <a:avLst/>
          </a:prstGeom>
        </p:spPr>
        <p:txBody>
          <a:bodyPr wrap="square">
            <a:spAutoFit/>
          </a:bodyPr>
          <a:lstStyle/>
          <a:p>
            <a:pPr algn="ctr"/>
            <a:r>
              <a:rPr lang="en-US" dirty="0">
                <a:solidFill>
                  <a:schemeClr val="bg1"/>
                </a:solidFill>
              </a:rPr>
              <a:t>Sadducees intentionally misapplied an Old Testament custom that was designed to provide for widows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2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hedailypaolo.com/wp-content/uploads/2013/07/The-best-top-desktop-blue-wallpapers-blue-wallpaper-blue-background-hd-2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194" name="TextBox 193"/>
          <p:cNvSpPr txBox="1"/>
          <p:nvPr/>
        </p:nvSpPr>
        <p:spPr>
          <a:xfrm>
            <a:off x="0" y="6519445"/>
            <a:ext cx="5943600" cy="307777"/>
          </a:xfrm>
          <a:prstGeom prst="rect">
            <a:avLst/>
          </a:prstGeom>
          <a:noFill/>
        </p:spPr>
        <p:txBody>
          <a:bodyPr wrap="square" rtlCol="0">
            <a:spAutoFit/>
          </a:bodyPr>
          <a:lstStyle/>
          <a:p>
            <a:r>
              <a:rPr lang="en-US" sz="1400" dirty="0">
                <a:solidFill>
                  <a:schemeClr val="bg1"/>
                </a:solidFill>
              </a:rPr>
              <a:t>Matthew 22:23-30</a:t>
            </a:r>
          </a:p>
        </p:txBody>
      </p:sp>
      <p:sp>
        <p:nvSpPr>
          <p:cNvPr id="43" name="Rectangle 42"/>
          <p:cNvSpPr/>
          <p:nvPr/>
        </p:nvSpPr>
        <p:spPr>
          <a:xfrm>
            <a:off x="11696351" y="6488668"/>
            <a:ext cx="495649" cy="369332"/>
          </a:xfrm>
          <a:prstGeom prst="rect">
            <a:avLst/>
          </a:prstGeom>
        </p:spPr>
        <p:txBody>
          <a:bodyPr wrap="none">
            <a:spAutoFit/>
          </a:bodyPr>
          <a:lstStyle/>
          <a:p>
            <a:r>
              <a:rPr lang="en-US" dirty="0">
                <a:solidFill>
                  <a:schemeClr val="bg1"/>
                </a:solidFill>
              </a:rPr>
              <a:t> (6)</a:t>
            </a:r>
            <a:endParaRPr lang="en-US" dirty="0"/>
          </a:p>
        </p:txBody>
      </p:sp>
      <p:sp>
        <p:nvSpPr>
          <p:cNvPr id="46" name="Rectangle 45"/>
          <p:cNvSpPr/>
          <p:nvPr/>
        </p:nvSpPr>
        <p:spPr>
          <a:xfrm>
            <a:off x="878539" y="762001"/>
            <a:ext cx="6436661" cy="3416320"/>
          </a:xfrm>
          <a:prstGeom prst="rect">
            <a:avLst/>
          </a:prstGeom>
        </p:spPr>
        <p:txBody>
          <a:bodyPr wrap="square">
            <a:spAutoFit/>
          </a:bodyPr>
          <a:lstStyle/>
          <a:p>
            <a:pPr fontAlgn="base"/>
            <a:r>
              <a:rPr lang="en-US" dirty="0">
                <a:solidFill>
                  <a:schemeClr val="bg1"/>
                </a:solidFill>
              </a:rPr>
              <a:t>“ Jesus Christ] is not </a:t>
            </a:r>
            <a:r>
              <a:rPr lang="en-US" i="1" dirty="0">
                <a:solidFill>
                  <a:schemeClr val="bg1"/>
                </a:solidFill>
              </a:rPr>
              <a:t>denying</a:t>
            </a:r>
            <a:r>
              <a:rPr lang="en-US" dirty="0">
                <a:solidFill>
                  <a:schemeClr val="bg1"/>
                </a:solidFill>
              </a:rPr>
              <a:t> but </a:t>
            </a:r>
            <a:r>
              <a:rPr lang="en-US" i="1" dirty="0">
                <a:solidFill>
                  <a:schemeClr val="bg1"/>
                </a:solidFill>
              </a:rPr>
              <a:t>limiting</a:t>
            </a:r>
            <a:r>
              <a:rPr lang="en-US" dirty="0">
                <a:solidFill>
                  <a:schemeClr val="bg1"/>
                </a:solidFill>
              </a:rPr>
              <a:t> the prevailing concept that there will be marrying and giving in marriage in heaven. </a:t>
            </a:r>
          </a:p>
          <a:p>
            <a:pPr fontAlgn="base"/>
            <a:endParaRPr lang="en-US" dirty="0">
              <a:solidFill>
                <a:schemeClr val="bg1"/>
              </a:solidFill>
            </a:endParaRPr>
          </a:p>
          <a:p>
            <a:pPr fontAlgn="base"/>
            <a:r>
              <a:rPr lang="en-US" dirty="0">
                <a:solidFill>
                  <a:schemeClr val="bg1"/>
                </a:solidFill>
              </a:rPr>
              <a:t>He is saying that as far as ‘they’ (the Sadducees) are concerned, that as far as ‘they’ (‘the children of this world’) are concerned, the family unit does not and will not continue in the resurrection. …</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“‘Therefore, when they [those who will not, do not, or cannot live the law of eternal marriage] are out of the world they neither marry nor are given in marriage’</a:t>
            </a:r>
          </a:p>
        </p:txBody>
      </p:sp>
      <p:sp>
        <p:nvSpPr>
          <p:cNvPr id="12" name="Rectangle 11"/>
          <p:cNvSpPr/>
          <p:nvPr/>
        </p:nvSpPr>
        <p:spPr>
          <a:xfrm>
            <a:off x="5410200" y="4648200"/>
            <a:ext cx="6436660" cy="923330"/>
          </a:xfrm>
          <a:prstGeom prst="rect">
            <a:avLst/>
          </a:prstGeom>
        </p:spPr>
        <p:txBody>
          <a:bodyPr wrap="square">
            <a:spAutoFit/>
          </a:bodyPr>
          <a:lstStyle/>
          <a:p>
            <a:r>
              <a:rPr lang="en-US" dirty="0">
                <a:solidFill>
                  <a:schemeClr val="bg1"/>
                </a:solidFill>
              </a:rPr>
              <a:t>“That is, there is neither marrying nor giving in marriage in heaven for those to whom Jesus was speaking; for those who do not even believe in a resurrection, let alone all the other saving truths.”</a:t>
            </a:r>
          </a:p>
        </p:txBody>
      </p:sp>
      <p:pic>
        <p:nvPicPr>
          <p:cNvPr id="26626" name="Picture 2" descr="Elder Bruce R. McConkie"/>
          <p:cNvPicPr>
            <a:picLocks noChangeAspect="1" noChangeArrowheads="1"/>
          </p:cNvPicPr>
          <p:nvPr/>
        </p:nvPicPr>
        <p:blipFill>
          <a:blip r:embed="rId3" cstate="print"/>
          <a:srcRect/>
          <a:stretch>
            <a:fillRect/>
          </a:stretch>
        </p:blipFill>
        <p:spPr bwMode="auto">
          <a:xfrm>
            <a:off x="38348" y="-1"/>
            <a:ext cx="801843" cy="1066800"/>
          </a:xfrm>
          <a:prstGeom prst="rect">
            <a:avLst/>
          </a:prstGeom>
          <a:noFill/>
        </p:spPr>
      </p:pic>
      <p:pic>
        <p:nvPicPr>
          <p:cNvPr id="26630" name="Picture 6" descr="http://mormonnerd.com/wp-content/uploads/2015/02/two-rings.png"/>
          <p:cNvPicPr>
            <a:picLocks noChangeAspect="1" noChangeArrowheads="1"/>
          </p:cNvPicPr>
          <p:nvPr/>
        </p:nvPicPr>
        <p:blipFill>
          <a:blip r:embed="rId4" cstate="print"/>
          <a:srcRect/>
          <a:stretch>
            <a:fillRect/>
          </a:stretch>
        </p:blipFill>
        <p:spPr bwMode="auto">
          <a:xfrm>
            <a:off x="2514601" y="4419600"/>
            <a:ext cx="2619375" cy="1743076"/>
          </a:xfrm>
          <a:prstGeom prst="rect">
            <a:avLst/>
          </a:prstGeom>
          <a:noFill/>
        </p:spPr>
      </p:pic>
      <p:grpSp>
        <p:nvGrpSpPr>
          <p:cNvPr id="19" name="Group 18"/>
          <p:cNvGrpSpPr/>
          <p:nvPr/>
        </p:nvGrpSpPr>
        <p:grpSpPr>
          <a:xfrm>
            <a:off x="7162800" y="1371600"/>
            <a:ext cx="3276600" cy="2286000"/>
            <a:chOff x="593271" y="1536290"/>
            <a:chExt cx="3978729" cy="2654710"/>
          </a:xfrm>
        </p:grpSpPr>
        <p:pic>
          <p:nvPicPr>
            <p:cNvPr id="26634" name="Picture 10" descr="https://s-media-cache-ak0.pinimg.com/564x/8c/6c/b5/8c6cb58f3e85fe2cc0b8196cd9414fd9.jpg"/>
            <p:cNvPicPr>
              <a:picLocks noChangeAspect="1" noChangeArrowheads="1"/>
            </p:cNvPicPr>
            <p:nvPr/>
          </p:nvPicPr>
          <p:blipFill>
            <a:blip r:embed="rId5" cstate="print"/>
            <a:srcRect l="22391" t="19731" r="3546" b="12621"/>
            <a:stretch>
              <a:fillRect/>
            </a:stretch>
          </p:blipFill>
          <p:spPr bwMode="auto">
            <a:xfrm>
              <a:off x="593271" y="1536290"/>
              <a:ext cx="3978729" cy="2654710"/>
            </a:xfrm>
            <a:prstGeom prst="rect">
              <a:avLst/>
            </a:prstGeom>
            <a:noFill/>
          </p:spPr>
        </p:pic>
        <p:pic>
          <p:nvPicPr>
            <p:cNvPr id="26636" name="Picture 12" descr="https://image.spreadshirtmedia.com/image-server/v1/designs/10185328,width=178,height=178,version=1320836481/Male-man-trendy-coat-swinger-silhouette.png"/>
            <p:cNvPicPr>
              <a:picLocks noChangeAspect="1" noChangeArrowheads="1"/>
            </p:cNvPicPr>
            <p:nvPr/>
          </p:nvPicPr>
          <p:blipFill>
            <a:blip r:embed="rId6" cstate="print"/>
            <a:srcRect/>
            <a:stretch>
              <a:fillRect/>
            </a:stretch>
          </p:blipFill>
          <p:spPr bwMode="auto">
            <a:xfrm>
              <a:off x="2743200" y="1981200"/>
              <a:ext cx="400050" cy="400050"/>
            </a:xfrm>
            <a:prstGeom prst="rect">
              <a:avLst/>
            </a:prstGeom>
            <a:noFill/>
          </p:spPr>
        </p:pic>
      </p:grpSp>
      <p:sp>
        <p:nvSpPr>
          <p:cNvPr id="20" name="Rectangle 19"/>
          <p:cNvSpPr/>
          <p:nvPr/>
        </p:nvSpPr>
        <p:spPr>
          <a:xfrm>
            <a:off x="4191000" y="6211670"/>
            <a:ext cx="5638800" cy="646331"/>
          </a:xfrm>
          <a:prstGeom prst="rect">
            <a:avLst/>
          </a:prstGeom>
        </p:spPr>
        <p:txBody>
          <a:bodyPr wrap="square">
            <a:spAutoFit/>
          </a:bodyPr>
          <a:lstStyle/>
          <a:p>
            <a:r>
              <a:rPr lang="en-US" i="1" dirty="0">
                <a:solidFill>
                  <a:srgbClr val="FFFF00"/>
                </a:solidFill>
              </a:rPr>
              <a:t>For in the resurrection they neither marry, nor are given in marriage, but are as the angels of God in heaven.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xEl>
                                              <p:pRg st="5" end="5"/>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663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2949</Words>
  <Application>Microsoft Office PowerPoint</Application>
  <PresentationFormat>Widescreen</PresentationFormat>
  <Paragraphs>188</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Open Sans</vt:lpstr>
      <vt:lpstr>Bodoni MT Black</vt:lpstr>
      <vt:lpstr>Wingdings</vt:lpstr>
      <vt:lpstr>Colonna MT</vt:lpstr>
      <vt:lpstr>Arial</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cp:revision>
  <dcterms:created xsi:type="dcterms:W3CDTF">2019-04-09T17:49:29Z</dcterms:created>
  <dcterms:modified xsi:type="dcterms:W3CDTF">2020-08-27T18:48:37Z</dcterms:modified>
</cp:coreProperties>
</file>