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70" r:id="rId4"/>
    <p:sldId id="268" r:id="rId5"/>
    <p:sldId id="271" r:id="rId6"/>
    <p:sldId id="273" r:id="rId7"/>
    <p:sldId id="276" r:id="rId8"/>
    <p:sldId id="277" r:id="rId9"/>
    <p:sldId id="280" r:id="rId10"/>
    <p:sldId id="278" r:id="rId11"/>
    <p:sldId id="279" r:id="rId12"/>
    <p:sldId id="258" r:id="rId13"/>
    <p:sldId id="267" r:id="rId14"/>
    <p:sldId id="281" r:id="rId15"/>
    <p:sldId id="274" r:id="rId16"/>
    <p:sldId id="275" r:id="rId17"/>
  </p:sldIdLst>
  <p:sldSz cx="12192000" cy="6858000"/>
  <p:notesSz cx="6858000" cy="9144000"/>
  <p:embeddedFontLst>
    <p:embeddedFont>
      <p:font typeface="Agency FB" panose="020B05030202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Footlight MT Light" panose="0204060206030A020304" pitchFamily="18" charset="0"/>
      <p:regular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9FB2B-E23F-4323-9FB8-7A8A8FFBC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26</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gency FB" pitchFamily="34" charset="0"/>
              </a:rPr>
              <a:t>Hypocrites</a:t>
            </a:r>
          </a:p>
          <a:p>
            <a:pPr algn="ctr"/>
            <a:r>
              <a:rPr lang="en-US" sz="6000" dirty="0">
                <a:solidFill>
                  <a:schemeClr val="bg1"/>
                </a:solidFill>
                <a:latin typeface="Agency FB" pitchFamily="34" charset="0"/>
              </a:rPr>
              <a:t>Matthew 23</a:t>
            </a:r>
          </a:p>
        </p:txBody>
      </p:sp>
      <p:sp>
        <p:nvSpPr>
          <p:cNvPr id="14" name="Rectangle 13"/>
          <p:cNvSpPr/>
          <p:nvPr/>
        </p:nvSpPr>
        <p:spPr>
          <a:xfrm>
            <a:off x="3897746" y="3078126"/>
            <a:ext cx="6096000" cy="2031325"/>
          </a:xfrm>
          <a:prstGeom prst="rect">
            <a:avLst/>
          </a:prstGeom>
        </p:spPr>
        <p:txBody>
          <a:bodyPr>
            <a:spAutoFit/>
          </a:bodyPr>
          <a:lstStyle/>
          <a:p>
            <a:r>
              <a:rPr lang="en-US" i="1" dirty="0">
                <a:solidFill>
                  <a:schemeClr val="bg1"/>
                </a:solidFill>
              </a:rPr>
              <a:t>But they refused to hearken, and pulled away the shoulder, and stopped their ears, that they should not hear. </a:t>
            </a:r>
          </a:p>
          <a:p>
            <a:endParaRPr lang="en-US" i="1" dirty="0">
              <a:solidFill>
                <a:schemeClr val="bg1"/>
              </a:solidFill>
            </a:endParaRPr>
          </a:p>
          <a:p>
            <a:r>
              <a:rPr lang="en-US" i="1" dirty="0">
                <a:solidFill>
                  <a:schemeClr val="bg1"/>
                </a:solidFill>
              </a:rPr>
              <a:t>Therefore it is come to pass, that as he cried, and they would not hear; so they cried, and I would not hear, </a:t>
            </a:r>
            <a:r>
              <a:rPr lang="en-US" i="1" dirty="0" err="1">
                <a:solidFill>
                  <a:schemeClr val="bg1"/>
                </a:solidFill>
              </a:rPr>
              <a:t>saith</a:t>
            </a:r>
            <a:r>
              <a:rPr lang="en-US" i="1" dirty="0">
                <a:solidFill>
                  <a:schemeClr val="bg1"/>
                </a:solidFill>
              </a:rPr>
              <a:t> the </a:t>
            </a:r>
            <a:r>
              <a:rPr lang="en-US" i="1" cap="small" dirty="0">
                <a:solidFill>
                  <a:schemeClr val="bg1"/>
                </a:solidFill>
              </a:rPr>
              <a:t>Lord</a:t>
            </a:r>
            <a:r>
              <a:rPr lang="en-US" i="1" dirty="0">
                <a:solidFill>
                  <a:schemeClr val="bg1"/>
                </a:solidFill>
              </a:rPr>
              <a:t> of hosts:  </a:t>
            </a:r>
          </a:p>
          <a:p>
            <a:r>
              <a:rPr lang="en-US" i="1" dirty="0">
                <a:solidFill>
                  <a:schemeClr val="bg1"/>
                </a:solidFill>
              </a:rPr>
              <a:t>Zechariah 7:11, 13</a:t>
            </a:r>
          </a:p>
        </p:txBody>
      </p:sp>
      <p:grpSp>
        <p:nvGrpSpPr>
          <p:cNvPr id="12" name="Group 11"/>
          <p:cNvGrpSpPr/>
          <p:nvPr/>
        </p:nvGrpSpPr>
        <p:grpSpPr>
          <a:xfrm>
            <a:off x="1095555" y="2150688"/>
            <a:ext cx="2526686" cy="3886200"/>
            <a:chOff x="838200" y="685800"/>
            <a:chExt cx="2526686" cy="3886200"/>
          </a:xfrm>
        </p:grpSpPr>
        <p:sp>
          <p:nvSpPr>
            <p:cNvPr id="15" name="Oval 14"/>
            <p:cNvSpPr/>
            <p:nvPr/>
          </p:nvSpPr>
          <p:spPr>
            <a:xfrm rot="6128217">
              <a:off x="2217104" y="4173839"/>
              <a:ext cx="324143" cy="47217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4472555">
              <a:off x="1775149" y="4161245"/>
              <a:ext cx="296946" cy="496277"/>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403303" y="2221554"/>
              <a:ext cx="1519958" cy="2149268"/>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901859">
              <a:off x="2434149" y="2927927"/>
              <a:ext cx="331341" cy="5452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555722" y="1017401"/>
              <a:ext cx="1110738" cy="14475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5"/>
            <p:cNvGrpSpPr/>
            <p:nvPr/>
          </p:nvGrpSpPr>
          <p:grpSpPr>
            <a:xfrm>
              <a:off x="2057400" y="2438400"/>
              <a:ext cx="190500" cy="838200"/>
              <a:chOff x="3505200" y="3657600"/>
              <a:chExt cx="381000" cy="1676400"/>
            </a:xfrm>
          </p:grpSpPr>
          <p:sp>
            <p:nvSpPr>
              <p:cNvPr id="70" name="Rectangle 20"/>
              <p:cNvSpPr/>
              <p:nvPr/>
            </p:nvSpPr>
            <p:spPr>
              <a:xfrm>
                <a:off x="3505200" y="3657600"/>
                <a:ext cx="381000" cy="16764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aque 21"/>
              <p:cNvSpPr/>
              <p:nvPr/>
            </p:nvSpPr>
            <p:spPr>
              <a:xfrm>
                <a:off x="3505200" y="3733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aque 22"/>
              <p:cNvSpPr/>
              <p:nvPr/>
            </p:nvSpPr>
            <p:spPr>
              <a:xfrm>
                <a:off x="3505200" y="4114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aque 72"/>
              <p:cNvSpPr/>
              <p:nvPr/>
            </p:nvSpPr>
            <p:spPr>
              <a:xfrm>
                <a:off x="3505200" y="4495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que 73"/>
              <p:cNvSpPr/>
              <p:nvPr/>
            </p:nvSpPr>
            <p:spPr>
              <a:xfrm>
                <a:off x="3505200" y="4876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loud 20"/>
            <p:cNvSpPr/>
            <p:nvPr/>
          </p:nvSpPr>
          <p:spPr>
            <a:xfrm rot="207152">
              <a:off x="1769181" y="1925300"/>
              <a:ext cx="691427" cy="571490"/>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81200" y="2057400"/>
              <a:ext cx="304800" cy="76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41"/>
            <p:cNvGrpSpPr/>
            <p:nvPr/>
          </p:nvGrpSpPr>
          <p:grpSpPr>
            <a:xfrm>
              <a:off x="2438400" y="1066800"/>
              <a:ext cx="726288" cy="2644944"/>
              <a:chOff x="2340185" y="1182305"/>
              <a:chExt cx="726288" cy="2644944"/>
            </a:xfrm>
          </p:grpSpPr>
          <p:sp>
            <p:nvSpPr>
              <p:cNvPr id="65" name="Trapezoid 64"/>
              <p:cNvSpPr/>
              <p:nvPr/>
            </p:nvSpPr>
            <p:spPr>
              <a:xfrm rot="21048877">
                <a:off x="2340185" y="1182305"/>
                <a:ext cx="704921" cy="2644944"/>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9"/>
              <p:cNvGrpSpPr/>
              <p:nvPr/>
            </p:nvGrpSpPr>
            <p:grpSpPr>
              <a:xfrm>
                <a:off x="2431690" y="2462580"/>
                <a:ext cx="634783" cy="476942"/>
                <a:chOff x="2431690" y="2462580"/>
                <a:chExt cx="634783" cy="476942"/>
              </a:xfrm>
            </p:grpSpPr>
            <p:cxnSp>
              <p:nvCxnSpPr>
                <p:cNvPr id="67" name="Straight Connector 66"/>
                <p:cNvCxnSpPr>
                  <a:cxnSpLocks/>
                  <a:stCxn id="65" idx="1"/>
                  <a:endCxn id="65" idx="3"/>
                </p:cNvCxnSpPr>
                <p:nvPr/>
              </p:nvCxnSpPr>
              <p:spPr>
                <a:xfrm flipV="1">
                  <a:off x="2431690" y="2462580"/>
                  <a:ext cx="521911" cy="8439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438400" y="2660073"/>
                  <a:ext cx="572655" cy="91323"/>
                </a:xfrm>
                <a:prstGeom prst="line">
                  <a:avLst/>
                </a:prstGeom>
                <a:ln w="203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454781" y="2835564"/>
                  <a:ext cx="611692" cy="103958"/>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4" name="Flowchart: Delay 23"/>
            <p:cNvSpPr/>
            <p:nvPr/>
          </p:nvSpPr>
          <p:spPr>
            <a:xfrm rot="16200000">
              <a:off x="1943100" y="266700"/>
              <a:ext cx="381000" cy="1219200"/>
            </a:xfrm>
            <a:prstGeom prst="flowChartDelay">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62"/>
            <p:cNvGrpSpPr/>
            <p:nvPr/>
          </p:nvGrpSpPr>
          <p:grpSpPr>
            <a:xfrm rot="1187881">
              <a:off x="1612981" y="2836464"/>
              <a:ext cx="292705" cy="1099904"/>
              <a:chOff x="3505200" y="4038600"/>
              <a:chExt cx="457200" cy="1309255"/>
            </a:xfrm>
          </p:grpSpPr>
          <p:grpSp>
            <p:nvGrpSpPr>
              <p:cNvPr id="57" name="Group 57"/>
              <p:cNvGrpSpPr/>
              <p:nvPr/>
            </p:nvGrpSpPr>
            <p:grpSpPr>
              <a:xfrm>
                <a:off x="3505200" y="4052455"/>
                <a:ext cx="228600" cy="1295400"/>
                <a:chOff x="3505200" y="4052455"/>
                <a:chExt cx="228600" cy="1295400"/>
              </a:xfrm>
            </p:grpSpPr>
            <p:sp>
              <p:nvSpPr>
                <p:cNvPr id="62" name="Can 61"/>
                <p:cNvSpPr/>
                <p:nvPr/>
              </p:nvSpPr>
              <p:spPr>
                <a:xfrm>
                  <a:off x="3505200" y="4267200"/>
                  <a:ext cx="228600" cy="914400"/>
                </a:xfrm>
                <a:prstGeom prst="can">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562927" y="5176982"/>
                  <a:ext cx="122382" cy="170873"/>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525982" y="4052455"/>
                  <a:ext cx="152400" cy="228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8"/>
              <p:cNvGrpSpPr/>
              <p:nvPr/>
            </p:nvGrpSpPr>
            <p:grpSpPr>
              <a:xfrm>
                <a:off x="3733800" y="4038600"/>
                <a:ext cx="228600" cy="1295400"/>
                <a:chOff x="3505200" y="4052455"/>
                <a:chExt cx="228600" cy="1295400"/>
              </a:xfrm>
            </p:grpSpPr>
            <p:sp>
              <p:nvSpPr>
                <p:cNvPr id="59" name="Can 58"/>
                <p:cNvSpPr/>
                <p:nvPr/>
              </p:nvSpPr>
              <p:spPr>
                <a:xfrm>
                  <a:off x="3505200" y="4267200"/>
                  <a:ext cx="228600" cy="914400"/>
                </a:xfrm>
                <a:prstGeom prst="can">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62927" y="5176982"/>
                  <a:ext cx="122382" cy="170873"/>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25982" y="4052455"/>
                  <a:ext cx="152400" cy="228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p:cNvSpPr/>
            <p:nvPr/>
          </p:nvSpPr>
          <p:spPr>
            <a:xfrm rot="18942803">
              <a:off x="1564919" y="3003039"/>
              <a:ext cx="270843" cy="44568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2"/>
            <p:cNvGrpSpPr/>
            <p:nvPr/>
          </p:nvGrpSpPr>
          <p:grpSpPr>
            <a:xfrm rot="1165716">
              <a:off x="1105017" y="1112287"/>
              <a:ext cx="726288" cy="2644944"/>
              <a:chOff x="2340185" y="1182305"/>
              <a:chExt cx="726288" cy="2644944"/>
            </a:xfrm>
          </p:grpSpPr>
          <p:sp>
            <p:nvSpPr>
              <p:cNvPr id="52" name="Trapezoid 51"/>
              <p:cNvSpPr/>
              <p:nvPr/>
            </p:nvSpPr>
            <p:spPr>
              <a:xfrm rot="21048877">
                <a:off x="2340185" y="1182305"/>
                <a:ext cx="704921" cy="2644944"/>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9"/>
              <p:cNvGrpSpPr/>
              <p:nvPr/>
            </p:nvGrpSpPr>
            <p:grpSpPr>
              <a:xfrm>
                <a:off x="2431690" y="2462580"/>
                <a:ext cx="634783" cy="476942"/>
                <a:chOff x="2431690" y="2462580"/>
                <a:chExt cx="634783" cy="476942"/>
              </a:xfrm>
            </p:grpSpPr>
            <p:cxnSp>
              <p:nvCxnSpPr>
                <p:cNvPr id="54" name="Straight Connector 53"/>
                <p:cNvCxnSpPr>
                  <a:cxnSpLocks/>
                  <a:stCxn id="52" idx="1"/>
                  <a:endCxn id="52" idx="3"/>
                </p:cNvCxnSpPr>
                <p:nvPr/>
              </p:nvCxnSpPr>
              <p:spPr>
                <a:xfrm flipV="1">
                  <a:off x="2431690" y="2462580"/>
                  <a:ext cx="521911" cy="8439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438400" y="2660073"/>
                  <a:ext cx="572655" cy="91323"/>
                </a:xfrm>
                <a:prstGeom prst="line">
                  <a:avLst/>
                </a:prstGeom>
                <a:ln w="203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454781" y="2835564"/>
                  <a:ext cx="611692" cy="103958"/>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28" name="Group 53"/>
            <p:cNvGrpSpPr/>
            <p:nvPr/>
          </p:nvGrpSpPr>
          <p:grpSpPr>
            <a:xfrm>
              <a:off x="1524000" y="990600"/>
              <a:ext cx="1209964" cy="304800"/>
              <a:chOff x="1533236" y="990600"/>
              <a:chExt cx="1209964" cy="304800"/>
            </a:xfrm>
          </p:grpSpPr>
          <p:sp>
            <p:nvSpPr>
              <p:cNvPr id="49" name="Rectangle 48"/>
              <p:cNvSpPr/>
              <p:nvPr/>
            </p:nvSpPr>
            <p:spPr>
              <a:xfrm>
                <a:off x="1533236" y="1066800"/>
                <a:ext cx="1209964" cy="1246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05000" y="990600"/>
                <a:ext cx="3810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62727" y="1029855"/>
                <a:ext cx="304800" cy="24384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69"/>
            <p:cNvGrpSpPr/>
            <p:nvPr/>
          </p:nvGrpSpPr>
          <p:grpSpPr>
            <a:xfrm>
              <a:off x="2590800" y="3581400"/>
              <a:ext cx="164486" cy="381000"/>
              <a:chOff x="4200164" y="4038600"/>
              <a:chExt cx="483171" cy="861285"/>
            </a:xfrm>
          </p:grpSpPr>
          <p:sp>
            <p:nvSpPr>
              <p:cNvPr id="45" name="Trapezoid 44"/>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70"/>
            <p:cNvGrpSpPr/>
            <p:nvPr/>
          </p:nvGrpSpPr>
          <p:grpSpPr>
            <a:xfrm>
              <a:off x="3200400" y="3505200"/>
              <a:ext cx="164486" cy="381000"/>
              <a:chOff x="4200164" y="4038600"/>
              <a:chExt cx="483171" cy="861285"/>
            </a:xfrm>
          </p:grpSpPr>
          <p:sp>
            <p:nvSpPr>
              <p:cNvPr id="41" name="Trapezoid 40"/>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75"/>
            <p:cNvGrpSpPr/>
            <p:nvPr/>
          </p:nvGrpSpPr>
          <p:grpSpPr>
            <a:xfrm flipH="1">
              <a:off x="1447800" y="3657600"/>
              <a:ext cx="164486" cy="381000"/>
              <a:chOff x="4200164" y="4038600"/>
              <a:chExt cx="483171" cy="861285"/>
            </a:xfrm>
          </p:grpSpPr>
          <p:sp>
            <p:nvSpPr>
              <p:cNvPr id="37" name="Trapezoid 36"/>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80"/>
            <p:cNvGrpSpPr/>
            <p:nvPr/>
          </p:nvGrpSpPr>
          <p:grpSpPr>
            <a:xfrm flipH="1">
              <a:off x="838200" y="3581400"/>
              <a:ext cx="164486" cy="381000"/>
              <a:chOff x="4200164" y="4038600"/>
              <a:chExt cx="483171" cy="861285"/>
            </a:xfrm>
          </p:grpSpPr>
          <p:sp>
            <p:nvSpPr>
              <p:cNvPr id="33" name="Trapezoid 32"/>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0"/>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Gathered By The Savior</a:t>
            </a:r>
          </a:p>
        </p:txBody>
      </p:sp>
      <p:sp>
        <p:nvSpPr>
          <p:cNvPr id="8" name="Rectangle 7"/>
          <p:cNvSpPr/>
          <p:nvPr/>
        </p:nvSpPr>
        <p:spPr>
          <a:xfrm>
            <a:off x="0" y="6550223"/>
            <a:ext cx="6391563" cy="307777"/>
          </a:xfrm>
          <a:prstGeom prst="rect">
            <a:avLst/>
          </a:prstGeom>
        </p:spPr>
        <p:txBody>
          <a:bodyPr wrap="square">
            <a:spAutoFit/>
          </a:bodyPr>
          <a:lstStyle/>
          <a:p>
            <a:r>
              <a:rPr lang="en-US" sz="1400" dirty="0">
                <a:solidFill>
                  <a:schemeClr val="bg1"/>
                </a:solidFill>
              </a:rPr>
              <a:t>Matthew 23:37-39</a:t>
            </a:r>
          </a:p>
        </p:txBody>
      </p:sp>
      <p:sp>
        <p:nvSpPr>
          <p:cNvPr id="9" name="Rectangle 8"/>
          <p:cNvSpPr/>
          <p:nvPr/>
        </p:nvSpPr>
        <p:spPr>
          <a:xfrm>
            <a:off x="0" y="880331"/>
            <a:ext cx="6096000" cy="400110"/>
          </a:xfrm>
          <a:prstGeom prst="rect">
            <a:avLst/>
          </a:prstGeom>
        </p:spPr>
        <p:txBody>
          <a:bodyPr>
            <a:spAutoFit/>
          </a:bodyPr>
          <a:lstStyle/>
          <a:p>
            <a:pPr fontAlgn="base"/>
            <a:r>
              <a:rPr lang="en-US" sz="2000" dirty="0">
                <a:solidFill>
                  <a:schemeClr val="bg1"/>
                </a:solidFill>
              </a:rPr>
              <a:t>Why do hens gather their chicks under their wings? </a:t>
            </a:r>
          </a:p>
        </p:txBody>
      </p:sp>
      <p:sp>
        <p:nvSpPr>
          <p:cNvPr id="10" name="Rectangle 9"/>
          <p:cNvSpPr/>
          <p:nvPr/>
        </p:nvSpPr>
        <p:spPr>
          <a:xfrm>
            <a:off x="157019" y="4648353"/>
            <a:ext cx="3801795" cy="1569660"/>
          </a:xfrm>
          <a:prstGeom prst="rect">
            <a:avLst/>
          </a:prstGeom>
        </p:spPr>
        <p:txBody>
          <a:bodyPr wrap="square">
            <a:spAutoFit/>
          </a:bodyPr>
          <a:lstStyle/>
          <a:p>
            <a:pPr fontAlgn="base"/>
            <a:r>
              <a:rPr lang="en-US" sz="2400" dirty="0">
                <a:solidFill>
                  <a:schemeClr val="bg1"/>
                </a:solidFill>
              </a:rPr>
              <a:t>To protect them from danger. Point out that a hen would sacrifice her life to protect her chicks.</a:t>
            </a:r>
          </a:p>
        </p:txBody>
      </p:sp>
      <p:pic>
        <p:nvPicPr>
          <p:cNvPr id="7170" name="Picture 2" descr="hen, chicks"/>
          <p:cNvPicPr>
            <a:picLocks noChangeAspect="1" noChangeArrowheads="1"/>
          </p:cNvPicPr>
          <p:nvPr/>
        </p:nvPicPr>
        <p:blipFill>
          <a:blip r:embed="rId3" cstate="print"/>
          <a:srcRect/>
          <a:stretch>
            <a:fillRect/>
          </a:stretch>
        </p:blipFill>
        <p:spPr bwMode="auto">
          <a:xfrm>
            <a:off x="635865" y="1229735"/>
            <a:ext cx="4286250" cy="3200401"/>
          </a:xfrm>
          <a:prstGeom prst="rect">
            <a:avLst/>
          </a:prstGeom>
          <a:noFill/>
        </p:spPr>
      </p:pic>
      <p:grpSp>
        <p:nvGrpSpPr>
          <p:cNvPr id="11" name="Group 10"/>
          <p:cNvGrpSpPr/>
          <p:nvPr/>
        </p:nvGrpSpPr>
        <p:grpSpPr>
          <a:xfrm>
            <a:off x="4171115" y="4467750"/>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3"/>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4"/>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02644" y="4815590"/>
              <a:ext cx="2437759" cy="1077218"/>
            </a:xfrm>
            <a:prstGeom prst="rect">
              <a:avLst/>
            </a:prstGeom>
          </p:spPr>
          <p:txBody>
            <a:bodyPr wrap="square">
              <a:spAutoFit/>
            </a:bodyPr>
            <a:lstStyle/>
            <a:p>
              <a:pPr algn="ctr"/>
              <a:r>
                <a:rPr lang="en-US" sz="1600" b="1" dirty="0"/>
                <a:t>If we are willing to be gathered by the Savior, then we will receive His care and protection</a:t>
              </a:r>
              <a:endParaRPr lang="en-US" sz="1600" dirty="0"/>
            </a:p>
          </p:txBody>
        </p:sp>
      </p:grpSp>
      <p:sp>
        <p:nvSpPr>
          <p:cNvPr id="30" name="Rectangle 29"/>
          <p:cNvSpPr/>
          <p:nvPr/>
        </p:nvSpPr>
        <p:spPr>
          <a:xfrm>
            <a:off x="6714836" y="1757555"/>
            <a:ext cx="4886036" cy="2585323"/>
          </a:xfrm>
          <a:prstGeom prst="rect">
            <a:avLst/>
          </a:prstGeom>
        </p:spPr>
        <p:txBody>
          <a:bodyPr wrap="square">
            <a:spAutoFit/>
          </a:bodyPr>
          <a:lstStyle/>
          <a:p>
            <a:pPr fontAlgn="base"/>
            <a:r>
              <a:rPr lang="en-US" dirty="0">
                <a:solidFill>
                  <a:schemeClr val="bg1"/>
                </a:solidFill>
              </a:rPr>
              <a:t>“More than once [the Savior] has said that He would gather us to Him as a hen would gather her chickens under her wings. He says that we must choose to come to Him. …</a:t>
            </a:r>
          </a:p>
          <a:p>
            <a:pPr fontAlgn="base"/>
            <a:endParaRPr lang="en-US" dirty="0">
              <a:solidFill>
                <a:schemeClr val="bg1"/>
              </a:solidFill>
            </a:endParaRPr>
          </a:p>
          <a:p>
            <a:pPr fontAlgn="base"/>
            <a:r>
              <a:rPr lang="en-US" dirty="0">
                <a:solidFill>
                  <a:schemeClr val="bg1"/>
                </a:solidFill>
              </a:rPr>
              <a:t>“One way to do that is to gather with the Saints in His Church. Go to your meetings, even when it seems hard. If you are determined, He will help you find the strength to do it.” (7)</a:t>
            </a:r>
          </a:p>
        </p:txBody>
      </p:sp>
      <p:pic>
        <p:nvPicPr>
          <p:cNvPr id="33" name="Picture 32" descr="Henry B. Eyring.jpg"/>
          <p:cNvPicPr>
            <a:picLocks noChangeAspect="1"/>
          </p:cNvPicPr>
          <p:nvPr/>
        </p:nvPicPr>
        <p:blipFill>
          <a:blip r:embed="rId4" cstate="print"/>
          <a:stretch>
            <a:fillRect/>
          </a:stretch>
        </p:blipFill>
        <p:spPr>
          <a:xfrm>
            <a:off x="10589802" y="454522"/>
            <a:ext cx="939303" cy="1171079"/>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Oh, Jerusalem-- The Holy City</a:t>
            </a:r>
          </a:p>
        </p:txBody>
      </p:sp>
      <p:sp>
        <p:nvSpPr>
          <p:cNvPr id="8" name="Rectangle 7"/>
          <p:cNvSpPr/>
          <p:nvPr/>
        </p:nvSpPr>
        <p:spPr>
          <a:xfrm>
            <a:off x="0" y="6550223"/>
            <a:ext cx="6391563" cy="307777"/>
          </a:xfrm>
          <a:prstGeom prst="rect">
            <a:avLst/>
          </a:prstGeom>
        </p:spPr>
        <p:txBody>
          <a:bodyPr wrap="square">
            <a:spAutoFit/>
          </a:bodyPr>
          <a:lstStyle/>
          <a:p>
            <a:r>
              <a:rPr lang="en-US" sz="1400" dirty="0">
                <a:solidFill>
                  <a:schemeClr val="bg1"/>
                </a:solidFill>
              </a:rPr>
              <a:t>Matthew 23:37-39</a:t>
            </a:r>
          </a:p>
        </p:txBody>
      </p:sp>
      <p:sp>
        <p:nvSpPr>
          <p:cNvPr id="9" name="Rectangle 8"/>
          <p:cNvSpPr/>
          <p:nvPr/>
        </p:nvSpPr>
        <p:spPr>
          <a:xfrm>
            <a:off x="5310909" y="1323676"/>
            <a:ext cx="6096000" cy="4247317"/>
          </a:xfrm>
          <a:prstGeom prst="rect">
            <a:avLst/>
          </a:prstGeom>
        </p:spPr>
        <p:txBody>
          <a:bodyPr>
            <a:spAutoFit/>
          </a:bodyPr>
          <a:lstStyle/>
          <a:p>
            <a:pPr fontAlgn="base"/>
            <a:r>
              <a:rPr lang="en-US" dirty="0">
                <a:solidFill>
                  <a:schemeClr val="bg1"/>
                </a:solidFill>
              </a:rPr>
              <a:t>“Jerusalem—city of depravity, ‘which spiritually is called Sodom and Egypt’! (Rev. 11:8.)</a:t>
            </a:r>
          </a:p>
          <a:p>
            <a:pPr fontAlgn="base"/>
            <a:endParaRPr lang="en-US" dirty="0">
              <a:solidFill>
                <a:schemeClr val="bg1"/>
              </a:solidFill>
            </a:endParaRPr>
          </a:p>
          <a:p>
            <a:pPr fontAlgn="base"/>
            <a:r>
              <a:rPr lang="en-US" dirty="0">
                <a:solidFill>
                  <a:schemeClr val="bg1"/>
                </a:solidFill>
              </a:rPr>
              <a:t>“Jerusalem—doomed spiritually and soon to be desolated temporally. (Luke 19:41–44.)</a:t>
            </a:r>
          </a:p>
          <a:p>
            <a:pPr fontAlgn="base"/>
            <a:endParaRPr lang="en-US" dirty="0">
              <a:solidFill>
                <a:schemeClr val="bg1"/>
              </a:solidFill>
            </a:endParaRPr>
          </a:p>
          <a:p>
            <a:pPr fontAlgn="base"/>
            <a:r>
              <a:rPr lang="en-US" dirty="0">
                <a:solidFill>
                  <a:schemeClr val="bg1"/>
                </a:solidFill>
              </a:rPr>
              <a:t>“Jerusalem—site of the temple; home of the prophets; city of our Lord’s ministry.</a:t>
            </a:r>
          </a:p>
          <a:p>
            <a:pPr fontAlgn="base"/>
            <a:endParaRPr lang="en-US" dirty="0">
              <a:solidFill>
                <a:schemeClr val="bg1"/>
              </a:solidFill>
            </a:endParaRPr>
          </a:p>
          <a:p>
            <a:pPr fontAlgn="base"/>
            <a:r>
              <a:rPr lang="en-US" dirty="0">
                <a:solidFill>
                  <a:schemeClr val="bg1"/>
                </a:solidFill>
              </a:rPr>
              <a:t>“Jerusalem—city where the Son of God was crucified, crucified by ‘the more wicked part of the world,’ for ‘there is none other nation on earth that would crucify their God.’ (2 Ne. 10:3.)</a:t>
            </a:r>
          </a:p>
          <a:p>
            <a:pPr fontAlgn="base"/>
            <a:endParaRPr lang="en-US" dirty="0">
              <a:solidFill>
                <a:schemeClr val="bg1"/>
              </a:solidFill>
            </a:endParaRPr>
          </a:p>
          <a:p>
            <a:pPr fontAlgn="base"/>
            <a:r>
              <a:rPr lang="en-US" dirty="0">
                <a:solidFill>
                  <a:schemeClr val="bg1"/>
                </a:solidFill>
              </a:rPr>
              <a:t>“Jerusalem—future world capital and center from which ‘the word of the Lord’ shall go unto all people. (Isa. 2:3.)</a:t>
            </a:r>
          </a:p>
        </p:txBody>
      </p:sp>
      <p:grpSp>
        <p:nvGrpSpPr>
          <p:cNvPr id="2" name="Group 31"/>
          <p:cNvGrpSpPr/>
          <p:nvPr/>
        </p:nvGrpSpPr>
        <p:grpSpPr>
          <a:xfrm>
            <a:off x="420254" y="1496146"/>
            <a:ext cx="4327237" cy="3325236"/>
            <a:chOff x="420254" y="1496146"/>
            <a:chExt cx="4327237" cy="3325236"/>
          </a:xfrm>
        </p:grpSpPr>
        <p:pic>
          <p:nvPicPr>
            <p:cNvPr id="1026" name="Picture 2" descr="Christ overlooking Jerusalem"/>
            <p:cNvPicPr>
              <a:picLocks noChangeAspect="1" noChangeArrowheads="1"/>
            </p:cNvPicPr>
            <p:nvPr/>
          </p:nvPicPr>
          <p:blipFill>
            <a:blip r:embed="rId3" cstate="print"/>
            <a:srcRect/>
            <a:stretch>
              <a:fillRect/>
            </a:stretch>
          </p:blipFill>
          <p:spPr bwMode="auto">
            <a:xfrm>
              <a:off x="441902" y="1496146"/>
              <a:ext cx="4286250" cy="3086101"/>
            </a:xfrm>
            <a:prstGeom prst="rect">
              <a:avLst/>
            </a:prstGeom>
            <a:noFill/>
          </p:spPr>
        </p:pic>
        <p:sp>
          <p:nvSpPr>
            <p:cNvPr id="31" name="Rectangle 30"/>
            <p:cNvSpPr/>
            <p:nvPr/>
          </p:nvSpPr>
          <p:spPr>
            <a:xfrm>
              <a:off x="420254" y="4513605"/>
              <a:ext cx="4327237" cy="307777"/>
            </a:xfrm>
            <a:prstGeom prst="rect">
              <a:avLst/>
            </a:prstGeom>
          </p:spPr>
          <p:txBody>
            <a:bodyPr wrap="square">
              <a:spAutoFit/>
            </a:bodyPr>
            <a:lstStyle/>
            <a:p>
              <a:r>
                <a:rPr lang="en-US" sz="1400" dirty="0">
                  <a:solidFill>
                    <a:schemeClr val="bg1"/>
                  </a:solidFill>
                </a:rPr>
                <a:t>Greg K. Olsen</a:t>
              </a:r>
            </a:p>
          </p:txBody>
        </p:sp>
      </p:grpSp>
      <p:sp>
        <p:nvSpPr>
          <p:cNvPr id="10" name="Rectangle 9"/>
          <p:cNvSpPr/>
          <p:nvPr/>
        </p:nvSpPr>
        <p:spPr>
          <a:xfrm>
            <a:off x="323274" y="5147117"/>
            <a:ext cx="4488872" cy="923330"/>
          </a:xfrm>
          <a:prstGeom prst="rect">
            <a:avLst/>
          </a:prstGeom>
        </p:spPr>
        <p:txBody>
          <a:bodyPr wrap="square">
            <a:spAutoFit/>
          </a:bodyPr>
          <a:lstStyle/>
          <a:p>
            <a:pPr fontAlgn="base"/>
            <a:r>
              <a:rPr lang="en-US" dirty="0">
                <a:solidFill>
                  <a:srgbClr val="FFFF00"/>
                </a:solidFill>
              </a:rPr>
              <a:t>“Truly Jerusalem’s history is like that of no other place; and truly Jesus with cause, wept because of the rebellion of her children”</a:t>
            </a:r>
          </a:p>
        </p:txBody>
      </p:sp>
      <p:sp>
        <p:nvSpPr>
          <p:cNvPr id="11" name="Rectangle 10"/>
          <p:cNvSpPr/>
          <p:nvPr/>
        </p:nvSpPr>
        <p:spPr>
          <a:xfrm>
            <a:off x="11749250" y="6488668"/>
            <a:ext cx="442750" cy="369332"/>
          </a:xfrm>
          <a:prstGeom prst="rect">
            <a:avLst/>
          </a:prstGeom>
        </p:spPr>
        <p:txBody>
          <a:bodyPr wrap="none">
            <a:spAutoFit/>
          </a:bodyPr>
          <a:lstStyle/>
          <a:p>
            <a:r>
              <a:rPr lang="en-US" dirty="0">
                <a:solidFill>
                  <a:schemeClr val="bg1"/>
                </a:solidFill>
              </a:rPr>
              <a:t>(5)</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#132 </a:t>
            </a:r>
            <a:r>
              <a:rPr lang="en-US" i="1" dirty="0">
                <a:solidFill>
                  <a:schemeClr val="bg1"/>
                </a:solidFill>
              </a:rPr>
              <a:t>God Is in His Holy Temple</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latin typeface="Open Sans"/>
              </a:rPr>
              <a:t>New Testament Institute Student Manual Chapter 7</a:t>
            </a:r>
          </a:p>
          <a:p>
            <a:pPr marL="342900" indent="-342900">
              <a:buFontTx/>
              <a:buAutoNum type="arabicPeriod"/>
            </a:pPr>
            <a:r>
              <a:rPr lang="en-US" dirty="0" err="1">
                <a:solidFill>
                  <a:schemeClr val="bg1"/>
                </a:solidFill>
              </a:rPr>
              <a:t>Edersheim</a:t>
            </a:r>
            <a:r>
              <a:rPr lang="en-US" dirty="0">
                <a:solidFill>
                  <a:schemeClr val="bg1"/>
                </a:solidFill>
              </a:rPr>
              <a:t>, </a:t>
            </a:r>
            <a:r>
              <a:rPr lang="en-US" i="1" dirty="0">
                <a:solidFill>
                  <a:schemeClr val="bg1"/>
                </a:solidFill>
              </a:rPr>
              <a:t>Jesus the Messiah</a:t>
            </a:r>
            <a:r>
              <a:rPr lang="en-US" dirty="0">
                <a:solidFill>
                  <a:schemeClr val="bg1"/>
                </a:solidFill>
              </a:rPr>
              <a:t>, p. 69</a:t>
            </a:r>
          </a:p>
          <a:p>
            <a:pPr marL="342900" indent="-342900">
              <a:buFontTx/>
              <a:buAutoNum type="arabicPeriod"/>
            </a:pPr>
            <a:r>
              <a:rPr lang="en-US" dirty="0">
                <a:solidFill>
                  <a:schemeClr val="bg1"/>
                </a:solidFill>
              </a:rPr>
              <a:t>President Howard W. Hunter (“To the Women of the Church,”</a:t>
            </a:r>
            <a:r>
              <a:rPr lang="en-US" i="1" dirty="0">
                <a:solidFill>
                  <a:schemeClr val="bg1"/>
                </a:solidFill>
              </a:rPr>
              <a:t> Ensign, </a:t>
            </a:r>
            <a:r>
              <a:rPr lang="en-US" dirty="0">
                <a:solidFill>
                  <a:schemeClr val="bg1"/>
                </a:solidFill>
              </a:rPr>
              <a:t>Nov. 1992, 96–97).</a:t>
            </a:r>
          </a:p>
          <a:p>
            <a:pPr marL="342900" indent="-342900">
              <a:buFontTx/>
              <a:buAutoNum type="arabicPeriod"/>
            </a:pPr>
            <a:r>
              <a:rPr lang="en-US" dirty="0">
                <a:solidFill>
                  <a:schemeClr val="bg1"/>
                </a:solidFill>
              </a:rPr>
              <a:t>James E. Faust (“The Weightier Matters of the Law: Judgment, Mercy, and Faith,”</a:t>
            </a:r>
            <a:r>
              <a:rPr lang="en-US" i="1" dirty="0">
                <a:solidFill>
                  <a:schemeClr val="bg1"/>
                </a:solidFill>
              </a:rPr>
              <a:t> Ensign,</a:t>
            </a:r>
            <a:r>
              <a:rPr lang="en-US" dirty="0">
                <a:solidFill>
                  <a:schemeClr val="bg1"/>
                </a:solidFill>
              </a:rPr>
              <a:t> Nov. 1997, 53).</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1:626).</a:t>
            </a:r>
          </a:p>
          <a:p>
            <a:pPr marL="342900" indent="-342900">
              <a:buFontTx/>
              <a:buAutoNum type="arabicPeriod"/>
            </a:pPr>
            <a:r>
              <a:rPr lang="en-US" dirty="0">
                <a:solidFill>
                  <a:schemeClr val="bg1"/>
                </a:solidFill>
              </a:rPr>
              <a:t>Joseph Smith (“Persecution of the Prophets,” </a:t>
            </a:r>
            <a:r>
              <a:rPr lang="en-US" i="1" dirty="0">
                <a:solidFill>
                  <a:schemeClr val="bg1"/>
                </a:solidFill>
              </a:rPr>
              <a:t>Times and Seasons,</a:t>
            </a:r>
            <a:r>
              <a:rPr lang="en-US" dirty="0">
                <a:solidFill>
                  <a:schemeClr val="bg1"/>
                </a:solidFill>
              </a:rPr>
              <a:t> Sept. 1, 1842, 902). </a:t>
            </a:r>
          </a:p>
          <a:p>
            <a:pPr marL="342900" indent="-342900">
              <a:buFontTx/>
              <a:buAutoNum type="arabicPeriod"/>
            </a:pPr>
            <a:r>
              <a:rPr lang="en-US" dirty="0">
                <a:solidFill>
                  <a:schemeClr val="bg1"/>
                </a:solidFill>
              </a:rPr>
              <a:t>President Henry B. Eyring  (“In the Strength of the Lord,”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2004, 18).</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306D09FF-93DA-4202-88A4-FCA63483D13E}"/>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85091"/>
            <a:ext cx="6096000" cy="4339650"/>
          </a:xfrm>
          <a:prstGeom prst="rect">
            <a:avLst/>
          </a:prstGeom>
          <a:ln>
            <a:solidFill>
              <a:schemeClr val="tx1"/>
            </a:solidFill>
          </a:ln>
        </p:spPr>
        <p:txBody>
          <a:bodyPr>
            <a:spAutoFit/>
          </a:bodyPr>
          <a:lstStyle/>
          <a:p>
            <a:pPr fontAlgn="base"/>
            <a:r>
              <a:rPr lang="en-US" sz="1200" b="1" dirty="0"/>
              <a:t>Phylacteries  Matthew 23:1-7</a:t>
            </a:r>
          </a:p>
          <a:p>
            <a:pPr fontAlgn="base"/>
            <a:r>
              <a:rPr lang="en-US" sz="1200" dirty="0"/>
              <a:t>"Through a traditional interpretation of Ex. 13:9 and Deut. 6:8, the Hebrews adopted the custom of wearing phylacteries, which consisted essentially of strips of parchment on which were inscribed in whole or in part the following texts: Ex. 13:2-10 and 11-17; Deut. 6:4-9, and 11:13-21. Phylacteries were worn on the head and arm. The parchment strips for the head were four, on each of which one of the texts cited above was written. These were placed in a cubical box of leather measuring from 1/2 inch to 1 1/2 inches along the edge; the box was divided into four compartments and one of the little parchment rolls was placed in each. Thongs held the box in place on the forehead between the eyes of the wearer. The arm phylactery comprised but a single roll of parchment on which the four prescribed texts were written; this was placed in a little box which was bound by thongs to the inside of the left arm so as to be brought close to the heart when the hands were placed together in the attitude of devotion. The Pharisees wore the arm phylactery above the elbow, while their rivals, the Sadducees, fastened it to the palm of the hand (see Ex. 13:9). The common people wore phylacteries only at prayer time; but the Pharisees were said to display them throughout the day. Our Lord's reference to the Pharisees' custom of making broad their phylacteries had reference to the enlarging of the containing box, particularly the frontlet. The size of the parchment strips was fixed by rigid rule.</a:t>
            </a:r>
          </a:p>
          <a:p>
            <a:pPr fontAlgn="base"/>
            <a:r>
              <a:rPr lang="en-US" sz="1200" dirty="0"/>
              <a:t>"The Lord had required of Israel through Moses (Num. 15:38) that the people attach to the border of their garment a fringe with a ribbon of blue. In ostentatious display of assumed piety, the scribes and Pharisees delighted to wear enlarged borders to attract public attention. It was another manifestation of hypocritical sanctimoniousness."  James E. Talmage (</a:t>
            </a:r>
            <a:r>
              <a:rPr lang="en-US" sz="1200" i="1" dirty="0"/>
              <a:t>Jesus the Christ</a:t>
            </a:r>
            <a:r>
              <a:rPr lang="en-US" sz="1200" dirty="0"/>
              <a:t>, 526.)</a:t>
            </a:r>
          </a:p>
        </p:txBody>
      </p:sp>
      <p:sp>
        <p:nvSpPr>
          <p:cNvPr id="3" name="Rectangle 2"/>
          <p:cNvSpPr/>
          <p:nvPr/>
        </p:nvSpPr>
        <p:spPr>
          <a:xfrm>
            <a:off x="0" y="5125231"/>
            <a:ext cx="6096000" cy="1569660"/>
          </a:xfrm>
          <a:prstGeom prst="rect">
            <a:avLst/>
          </a:prstGeom>
          <a:ln>
            <a:solidFill>
              <a:schemeClr val="tx1"/>
            </a:solidFill>
          </a:ln>
        </p:spPr>
        <p:txBody>
          <a:bodyPr>
            <a:spAutoFit/>
          </a:bodyPr>
          <a:lstStyle/>
          <a:p>
            <a:pPr fontAlgn="base"/>
            <a:r>
              <a:rPr lang="en-US" sz="1200" b="1" dirty="0"/>
              <a:t>Two Kinds of Hypocrisy: Matthew 23:1-7</a:t>
            </a:r>
          </a:p>
          <a:p>
            <a:pPr fontAlgn="base"/>
            <a:r>
              <a:rPr lang="en-US" sz="1200" dirty="0"/>
              <a:t>“Harry Emerson Fosdick observed that there are two kinds of hypocrisy: when we try to appear better than we are, and when we let ourselves appear worse than we are. We have been speaking of the kind of hypocrisy where people pretend to be more or better than they are. Too often, however, we see members of the Church who in their hearts know and believe, but through fear of public opinion fail to stand up and be counted. This kind of hypocrisy is as serious as the other” President N. Eldon Tanner (“Woe unto You … Hypocrites,” </a:t>
            </a:r>
            <a:r>
              <a:rPr lang="en-US" sz="1200" i="1" dirty="0"/>
              <a:t>Improvement Era,</a:t>
            </a:r>
            <a:r>
              <a:rPr lang="en-US" sz="1200" dirty="0"/>
              <a:t> Dec. 1970, 33).</a:t>
            </a:r>
          </a:p>
        </p:txBody>
      </p:sp>
      <p:graphicFrame>
        <p:nvGraphicFramePr>
          <p:cNvPr id="4" name="Table 3"/>
          <p:cNvGraphicFramePr>
            <a:graphicFrameLocks noGrp="1"/>
          </p:cNvGraphicFramePr>
          <p:nvPr/>
        </p:nvGraphicFramePr>
        <p:xfrm>
          <a:off x="0" y="0"/>
          <a:ext cx="8763000" cy="777855"/>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07015">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Jesus’ Warning; Against Scribes</a:t>
                      </a:r>
                      <a:r>
                        <a:rPr lang="en-US" sz="1200" baseline="0" dirty="0"/>
                        <a:t> and Pharisees</a:t>
                      </a:r>
                      <a:endParaRPr lang="en-US" sz="1200" dirty="0"/>
                    </a:p>
                  </a:txBody>
                  <a:tcPr/>
                </a:tc>
                <a:tc>
                  <a:txBody>
                    <a:bodyPr/>
                    <a:lstStyle/>
                    <a:p>
                      <a:r>
                        <a:rPr lang="en-US" sz="1200" dirty="0"/>
                        <a:t>23:1-39</a:t>
                      </a:r>
                    </a:p>
                  </a:txBody>
                  <a:tcPr/>
                </a:tc>
                <a:tc>
                  <a:txBody>
                    <a:bodyPr/>
                    <a:lstStyle/>
                    <a:p>
                      <a:r>
                        <a:rPr lang="en-US" sz="1200" dirty="0"/>
                        <a:t>12:38-40</a:t>
                      </a:r>
                    </a:p>
                  </a:txBody>
                  <a:tcPr/>
                </a:tc>
                <a:tc>
                  <a:txBody>
                    <a:bodyPr/>
                    <a:lstStyle/>
                    <a:p>
                      <a:r>
                        <a:rPr lang="en-US" sz="1200" dirty="0"/>
                        <a:t>20:45-47</a:t>
                      </a:r>
                    </a:p>
                  </a:txBody>
                  <a:tcPr/>
                </a:tc>
                <a:tc>
                  <a:txBody>
                    <a:bodyPr/>
                    <a:lstStyle/>
                    <a:p>
                      <a:endParaRPr lang="en-US" sz="1200"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6096000" y="770285"/>
            <a:ext cx="6096000" cy="1200329"/>
          </a:xfrm>
          <a:prstGeom prst="rect">
            <a:avLst/>
          </a:prstGeom>
          <a:ln>
            <a:solidFill>
              <a:schemeClr val="tx1"/>
            </a:solidFill>
          </a:ln>
        </p:spPr>
        <p:txBody>
          <a:bodyPr>
            <a:spAutoFit/>
          </a:bodyPr>
          <a:lstStyle/>
          <a:p>
            <a:pPr fontAlgn="base"/>
            <a:r>
              <a:rPr lang="en-US" sz="1200" b="1" dirty="0"/>
              <a:t>Weightier Matters Matthew 23:23-24 </a:t>
            </a:r>
          </a:p>
          <a:p>
            <a:pPr fontAlgn="base"/>
            <a:r>
              <a:rPr lang="en-US" sz="1200" dirty="0"/>
              <a:t>“weightier matters of the law,” he told them they were “blind guides, which strain at a gnat, and swallow a camel”.</a:t>
            </a:r>
          </a:p>
          <a:p>
            <a:pPr fontAlgn="base"/>
            <a:r>
              <a:rPr lang="en-US" sz="1200" dirty="0"/>
              <a:t>This was a reference to the practice of some Jewish leaders who carefully strained their drinking water to avoid mistakenly swallowing the smallest of unclean animals. Yet they would symbolically swallow a camel—the largest of unclean animals  Leviticus 11:4 (1)</a:t>
            </a:r>
          </a:p>
        </p:txBody>
      </p:sp>
      <p:sp>
        <p:nvSpPr>
          <p:cNvPr id="6" name="Rectangle 5"/>
          <p:cNvSpPr/>
          <p:nvPr/>
        </p:nvSpPr>
        <p:spPr>
          <a:xfrm>
            <a:off x="6096000" y="1957158"/>
            <a:ext cx="6096000" cy="1938992"/>
          </a:xfrm>
          <a:prstGeom prst="rect">
            <a:avLst/>
          </a:prstGeom>
          <a:ln>
            <a:solidFill>
              <a:schemeClr val="tx1"/>
            </a:solidFill>
          </a:ln>
        </p:spPr>
        <p:txBody>
          <a:bodyPr>
            <a:spAutoFit/>
          </a:bodyPr>
          <a:lstStyle/>
          <a:p>
            <a:pPr fontAlgn="base"/>
            <a:r>
              <a:rPr lang="en-US" sz="1200" b="1" dirty="0"/>
              <a:t>The Pharisaic Jews </a:t>
            </a:r>
            <a:r>
              <a:rPr lang="en-US" sz="1200" dirty="0"/>
              <a:t>who prided themselves in their knowledge of law and tradition were fervent in their rejection of Jesus. </a:t>
            </a:r>
          </a:p>
          <a:p>
            <a:pPr fontAlgn="base"/>
            <a:r>
              <a:rPr lang="en-US" sz="1200" dirty="0"/>
              <a:t>What did he mean, they wondered, when he said he had tried to gather the children of Israel in the past? They didn’t understand that the God at Sinai, the Holy One of Israel, was Jesus Christ, that observance of the law of Moses was to prepare them and point them to Christ. (See Matt. 5:17–18; John 5:46–47.) They were expecting a mighty king-Messiah to come and release them from political bondage under the Romans; not understanding the freedom the Lord offered, they rejected him as the true Messiah.</a:t>
            </a:r>
          </a:p>
          <a:p>
            <a:pPr fontAlgn="base"/>
            <a:r>
              <a:rPr lang="en-US" sz="1200" dirty="0"/>
              <a:t>Judah through the Centuries</a:t>
            </a:r>
          </a:p>
          <a:p>
            <a:pPr fontAlgn="base"/>
            <a:r>
              <a:rPr lang="en-US" sz="1200" dirty="0"/>
              <a:t>By Ann N. Madsen and Barnard N. Madsen January 1982 Ensign</a:t>
            </a:r>
          </a:p>
        </p:txBody>
      </p:sp>
    </p:spTree>
    <p:extLst>
      <p:ext uri="{BB962C8B-B14F-4D97-AF65-F5344CB8AC3E}">
        <p14:creationId xmlns:p14="http://schemas.microsoft.com/office/powerpoint/2010/main" val="201278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91" y="141698"/>
            <a:ext cx="11831782" cy="6432530"/>
          </a:xfrm>
          <a:prstGeom prst="rect">
            <a:avLst/>
          </a:prstGeom>
        </p:spPr>
        <p:txBody>
          <a:bodyPr wrap="square">
            <a:spAutoFit/>
          </a:bodyPr>
          <a:lstStyle/>
          <a:p>
            <a:pPr algn="ctr" fontAlgn="base"/>
            <a:r>
              <a:rPr lang="en-US" sz="2400" b="1" dirty="0"/>
              <a:t>Several similarities still exist between the modern families of Judah and Joseph:</a:t>
            </a:r>
          </a:p>
          <a:p>
            <a:pPr algn="ctr" fontAlgn="base"/>
            <a:endParaRPr lang="en-US" sz="2400" b="1" dirty="0"/>
          </a:p>
          <a:p>
            <a:pPr fontAlgn="base"/>
            <a:r>
              <a:rPr lang="en-US" sz="2400" dirty="0"/>
              <a:t>1. Conversion: A new convert is adopted into the house of Israel by immersion and receives a new name after conversion. Jews receive a Hebrew name; Latter-day Saints take upon themselves the name of Jesus Christ.</a:t>
            </a:r>
          </a:p>
          <a:p>
            <a:pPr fontAlgn="base"/>
            <a:r>
              <a:rPr lang="en-US" sz="2400" dirty="0"/>
              <a:t>2. Covenant people: We claim to be a renewal of the covenant made with Abraham—the “new and everlasting covenant.”</a:t>
            </a:r>
          </a:p>
          <a:p>
            <a:pPr fontAlgn="base"/>
            <a:r>
              <a:rPr lang="en-US" sz="2400" dirty="0"/>
              <a:t>3. Heritage of persecution: We have both been mobbed, hated, and persecuted.</a:t>
            </a:r>
          </a:p>
          <a:p>
            <a:pPr fontAlgn="base"/>
            <a:r>
              <a:rPr lang="en-US" sz="2400" dirty="0"/>
              <a:t>4. Family worship: Sabbath services held Friday evenings in Jewish families for two thousand years can be seen as similar to the LDS family home evening.</a:t>
            </a:r>
          </a:p>
          <a:p>
            <a:pPr fontAlgn="base"/>
            <a:r>
              <a:rPr lang="en-US" sz="2400" dirty="0"/>
              <a:t>5. Dietary laws: Kosher, Word of Wisdom.</a:t>
            </a:r>
          </a:p>
          <a:p>
            <a:pPr fontAlgn="base"/>
            <a:r>
              <a:rPr lang="en-US" sz="2400" dirty="0"/>
              <a:t>6. Emphasis on doing: Observant Jew, active Latter-day Saint.</a:t>
            </a:r>
          </a:p>
          <a:p>
            <a:pPr fontAlgn="base"/>
            <a:r>
              <a:rPr lang="en-US" sz="2400" dirty="0"/>
              <a:t>7. First-last, last-first: “Wherefore they both shall be established in one; for there is one God and one Shepherd over all the earth.</a:t>
            </a:r>
          </a:p>
          <a:p>
            <a:pPr fontAlgn="base"/>
            <a:endParaRPr lang="en-US" sz="2400" dirty="0"/>
          </a:p>
          <a:p>
            <a:pPr fontAlgn="base"/>
            <a:r>
              <a:rPr lang="en-US" sz="1400" dirty="0"/>
              <a:t>Judah through the Centuries</a:t>
            </a:r>
          </a:p>
          <a:p>
            <a:pPr fontAlgn="base"/>
            <a:r>
              <a:rPr lang="en-US" sz="1400" dirty="0"/>
              <a:t>By Ann N. Madsen and Barnard N. Madsen January 1982 Ensign</a:t>
            </a:r>
          </a:p>
          <a:p>
            <a:pPr fontAlgn="base"/>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40562C">
                  <a:shade val="30000"/>
                  <a:satMod val="115000"/>
                </a:srgbClr>
              </a:gs>
              <a:gs pos="50000">
                <a:srgbClr val="40562C">
                  <a:shade val="67500"/>
                  <a:satMod val="115000"/>
                </a:srgbClr>
              </a:gs>
              <a:gs pos="100000">
                <a:srgbClr val="40562C">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75200" y="3124201"/>
            <a:ext cx="3251200" cy="646331"/>
          </a:xfrm>
          <a:prstGeom prst="rect">
            <a:avLst/>
          </a:prstGeom>
          <a:noFill/>
        </p:spPr>
        <p:txBody>
          <a:bodyPr wrap="square" rtlCol="0">
            <a:spAutoFit/>
          </a:bodyPr>
          <a:lstStyle/>
          <a:p>
            <a:r>
              <a:rPr lang="en-US" sz="3600" dirty="0">
                <a:solidFill>
                  <a:schemeClr val="bg1"/>
                </a:solidFill>
                <a:latin typeface="Footlight MT Light" pitchFamily="18" charset="0"/>
              </a:rPr>
              <a:t>Pride Cycle</a:t>
            </a:r>
          </a:p>
        </p:txBody>
      </p:sp>
      <p:sp>
        <p:nvSpPr>
          <p:cNvPr id="6" name="Oval 5"/>
          <p:cNvSpPr/>
          <p:nvPr/>
        </p:nvSpPr>
        <p:spPr>
          <a:xfrm>
            <a:off x="2032000" y="533400"/>
            <a:ext cx="85344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228601"/>
            <a:ext cx="28448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Come Unto Christ Liberty</a:t>
            </a:r>
          </a:p>
        </p:txBody>
      </p:sp>
      <p:sp>
        <p:nvSpPr>
          <p:cNvPr id="8" name="TextBox 7"/>
          <p:cNvSpPr txBox="1"/>
          <p:nvPr/>
        </p:nvSpPr>
        <p:spPr>
          <a:xfrm>
            <a:off x="8026400" y="838201"/>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Blessings</a:t>
            </a:r>
          </a:p>
          <a:p>
            <a:pPr algn="ctr"/>
            <a:r>
              <a:rPr lang="en-US" dirty="0">
                <a:solidFill>
                  <a:schemeClr val="bg1"/>
                </a:solidFill>
              </a:rPr>
              <a:t> Prosperity</a:t>
            </a:r>
          </a:p>
        </p:txBody>
      </p:sp>
      <p:sp>
        <p:nvSpPr>
          <p:cNvPr id="9" name="TextBox 8"/>
          <p:cNvSpPr txBox="1"/>
          <p:nvPr/>
        </p:nvSpPr>
        <p:spPr>
          <a:xfrm>
            <a:off x="9042400" y="1676401"/>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Selfishness</a:t>
            </a:r>
          </a:p>
          <a:p>
            <a:pPr algn="ctr"/>
            <a:r>
              <a:rPr lang="en-US" dirty="0">
                <a:solidFill>
                  <a:schemeClr val="bg1"/>
                </a:solidFill>
              </a:rPr>
              <a:t>Self-Indulgence</a:t>
            </a:r>
          </a:p>
        </p:txBody>
      </p:sp>
      <p:sp>
        <p:nvSpPr>
          <p:cNvPr id="10" name="TextBox 9"/>
          <p:cNvSpPr txBox="1"/>
          <p:nvPr/>
        </p:nvSpPr>
        <p:spPr>
          <a:xfrm>
            <a:off x="9347200" y="2819400"/>
            <a:ext cx="28448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Become “Lifted Up”</a:t>
            </a:r>
          </a:p>
          <a:p>
            <a:pPr algn="ctr"/>
            <a:r>
              <a:rPr lang="en-US" dirty="0">
                <a:solidFill>
                  <a:schemeClr val="bg1"/>
                </a:solidFill>
              </a:rPr>
              <a:t>Inequality</a:t>
            </a:r>
          </a:p>
          <a:p>
            <a:pPr algn="ctr"/>
            <a:r>
              <a:rPr lang="en-US" dirty="0">
                <a:solidFill>
                  <a:schemeClr val="bg1"/>
                </a:solidFill>
              </a:rPr>
              <a:t>Class divisions</a:t>
            </a:r>
          </a:p>
        </p:txBody>
      </p:sp>
      <p:sp>
        <p:nvSpPr>
          <p:cNvPr id="11" name="TextBox 10"/>
          <p:cNvSpPr txBox="1"/>
          <p:nvPr/>
        </p:nvSpPr>
        <p:spPr>
          <a:xfrm>
            <a:off x="9042400" y="4114800"/>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Seek Control over others</a:t>
            </a:r>
          </a:p>
          <a:p>
            <a:pPr algn="ctr"/>
            <a:r>
              <a:rPr lang="en-US" dirty="0">
                <a:solidFill>
                  <a:schemeClr val="bg1"/>
                </a:solidFill>
              </a:rPr>
              <a:t>Use others</a:t>
            </a:r>
          </a:p>
        </p:txBody>
      </p:sp>
      <p:sp>
        <p:nvSpPr>
          <p:cNvPr id="12" name="TextBox 11"/>
          <p:cNvSpPr txBox="1"/>
          <p:nvPr/>
        </p:nvSpPr>
        <p:spPr>
          <a:xfrm>
            <a:off x="8229600" y="5334000"/>
            <a:ext cx="28448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Personal Apostasy</a:t>
            </a:r>
          </a:p>
        </p:txBody>
      </p:sp>
      <p:sp>
        <p:nvSpPr>
          <p:cNvPr id="13" name="TextBox 12"/>
          <p:cNvSpPr txBox="1"/>
          <p:nvPr/>
        </p:nvSpPr>
        <p:spPr>
          <a:xfrm>
            <a:off x="4978400" y="6096000"/>
            <a:ext cx="28448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Sin and Bondage</a:t>
            </a:r>
          </a:p>
        </p:txBody>
      </p:sp>
      <p:sp>
        <p:nvSpPr>
          <p:cNvPr id="14" name="TextBox 13"/>
          <p:cNvSpPr txBox="1"/>
          <p:nvPr/>
        </p:nvSpPr>
        <p:spPr>
          <a:xfrm>
            <a:off x="203200" y="2971801"/>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Hatred</a:t>
            </a:r>
          </a:p>
          <a:p>
            <a:pPr algn="ctr"/>
            <a:r>
              <a:rPr lang="en-US" dirty="0">
                <a:solidFill>
                  <a:schemeClr val="bg1"/>
                </a:solidFill>
              </a:rPr>
              <a:t>War</a:t>
            </a:r>
          </a:p>
        </p:txBody>
      </p:sp>
      <p:sp>
        <p:nvSpPr>
          <p:cNvPr id="15" name="TextBox 14"/>
          <p:cNvSpPr txBox="1"/>
          <p:nvPr/>
        </p:nvSpPr>
        <p:spPr>
          <a:xfrm>
            <a:off x="1930400" y="5334001"/>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Insensitivity</a:t>
            </a:r>
          </a:p>
          <a:p>
            <a:pPr algn="ctr"/>
            <a:r>
              <a:rPr lang="en-US" dirty="0">
                <a:solidFill>
                  <a:schemeClr val="bg1"/>
                </a:solidFill>
              </a:rPr>
              <a:t>Past Feeling</a:t>
            </a:r>
          </a:p>
        </p:txBody>
      </p:sp>
      <p:sp>
        <p:nvSpPr>
          <p:cNvPr id="16" name="TextBox 15"/>
          <p:cNvSpPr txBox="1"/>
          <p:nvPr/>
        </p:nvSpPr>
        <p:spPr>
          <a:xfrm>
            <a:off x="508000" y="4038601"/>
            <a:ext cx="28448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Persecution of Others</a:t>
            </a:r>
          </a:p>
        </p:txBody>
      </p:sp>
      <p:sp>
        <p:nvSpPr>
          <p:cNvPr id="17" name="TextBox 16"/>
          <p:cNvSpPr txBox="1"/>
          <p:nvPr/>
        </p:nvSpPr>
        <p:spPr>
          <a:xfrm>
            <a:off x="609600" y="1752600"/>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Misery/Endless </a:t>
            </a:r>
            <a:r>
              <a:rPr lang="en-US" dirty="0" err="1">
                <a:solidFill>
                  <a:schemeClr val="bg1"/>
                </a:solidFill>
              </a:rPr>
              <a:t>Wo</a:t>
            </a:r>
            <a:endParaRPr lang="en-US" dirty="0">
              <a:solidFill>
                <a:schemeClr val="bg1"/>
              </a:solidFill>
            </a:endParaRPr>
          </a:p>
          <a:p>
            <a:pPr algn="ctr"/>
            <a:r>
              <a:rPr lang="en-US" dirty="0">
                <a:solidFill>
                  <a:schemeClr val="bg1"/>
                </a:solidFill>
              </a:rPr>
              <a:t>We come to ourselves</a:t>
            </a:r>
          </a:p>
        </p:txBody>
      </p:sp>
      <p:sp>
        <p:nvSpPr>
          <p:cNvPr id="18" name="TextBox 17"/>
          <p:cNvSpPr txBox="1"/>
          <p:nvPr/>
        </p:nvSpPr>
        <p:spPr>
          <a:xfrm>
            <a:off x="1828800" y="838201"/>
            <a:ext cx="28448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Depths of Humility</a:t>
            </a:r>
          </a:p>
          <a:p>
            <a:pPr algn="ctr"/>
            <a:r>
              <a:rPr lang="en-US" dirty="0">
                <a:solidFill>
                  <a:schemeClr val="bg1"/>
                </a:solidFill>
              </a:rPr>
              <a:t>Seek help from God</a:t>
            </a:r>
          </a:p>
        </p:txBody>
      </p:sp>
      <p:sp>
        <p:nvSpPr>
          <p:cNvPr id="19" name="Curved Up Arrow 18"/>
          <p:cNvSpPr/>
          <p:nvPr/>
        </p:nvSpPr>
        <p:spPr>
          <a:xfrm flipH="1">
            <a:off x="4368800" y="1600200"/>
            <a:ext cx="3759200" cy="685800"/>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3032094" y="136052"/>
            <a:ext cx="1734665" cy="385966"/>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7863746" y="187401"/>
            <a:ext cx="1970309"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080000" y="1219200"/>
            <a:ext cx="2641600" cy="400110"/>
          </a:xfrm>
          <a:prstGeom prst="rect">
            <a:avLst/>
          </a:prstGeom>
          <a:noFill/>
        </p:spPr>
        <p:txBody>
          <a:bodyPr wrap="square" rtlCol="0">
            <a:spAutoFit/>
          </a:bodyPr>
          <a:lstStyle/>
          <a:p>
            <a:pPr algn="ctr"/>
            <a:r>
              <a:rPr lang="en-US" sz="2000" dirty="0">
                <a:solidFill>
                  <a:schemeClr val="bg1"/>
                </a:solidFill>
                <a:latin typeface="Footlight MT Light" pitchFamily="18" charset="0"/>
              </a:rPr>
              <a:t>Humility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1"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1"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75200" y="3124201"/>
            <a:ext cx="3251200" cy="646331"/>
          </a:xfrm>
          <a:prstGeom prst="rect">
            <a:avLst/>
          </a:prstGeom>
          <a:solidFill>
            <a:schemeClr val="bg1"/>
          </a:solidFill>
        </p:spPr>
        <p:txBody>
          <a:bodyPr wrap="square" rtlCol="0">
            <a:spAutoFit/>
          </a:bodyPr>
          <a:lstStyle/>
          <a:p>
            <a:r>
              <a:rPr lang="en-US" sz="3600" dirty="0">
                <a:latin typeface="Footlight MT Light" pitchFamily="18" charset="0"/>
              </a:rPr>
              <a:t>Pride Cycle</a:t>
            </a:r>
          </a:p>
        </p:txBody>
      </p:sp>
      <p:sp>
        <p:nvSpPr>
          <p:cNvPr id="6" name="Oval 5"/>
          <p:cNvSpPr/>
          <p:nvPr/>
        </p:nvSpPr>
        <p:spPr>
          <a:xfrm>
            <a:off x="2032000" y="533400"/>
            <a:ext cx="85344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228601"/>
            <a:ext cx="28448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Come Unto Christ Liberty</a:t>
            </a:r>
          </a:p>
        </p:txBody>
      </p:sp>
      <p:sp>
        <p:nvSpPr>
          <p:cNvPr id="8" name="TextBox 7"/>
          <p:cNvSpPr txBox="1"/>
          <p:nvPr/>
        </p:nvSpPr>
        <p:spPr>
          <a:xfrm>
            <a:off x="8026400" y="838201"/>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Blessings</a:t>
            </a:r>
          </a:p>
          <a:p>
            <a:pPr algn="ctr"/>
            <a:r>
              <a:rPr lang="en-US" dirty="0"/>
              <a:t> Prosperity</a:t>
            </a:r>
          </a:p>
        </p:txBody>
      </p:sp>
      <p:sp>
        <p:nvSpPr>
          <p:cNvPr id="9" name="TextBox 8"/>
          <p:cNvSpPr txBox="1"/>
          <p:nvPr/>
        </p:nvSpPr>
        <p:spPr>
          <a:xfrm>
            <a:off x="9042400" y="1676401"/>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Selfishness</a:t>
            </a:r>
          </a:p>
          <a:p>
            <a:pPr algn="ctr"/>
            <a:r>
              <a:rPr lang="en-US" dirty="0"/>
              <a:t>Self-Indulgence</a:t>
            </a:r>
          </a:p>
        </p:txBody>
      </p:sp>
      <p:sp>
        <p:nvSpPr>
          <p:cNvPr id="10" name="TextBox 9"/>
          <p:cNvSpPr txBox="1"/>
          <p:nvPr/>
        </p:nvSpPr>
        <p:spPr>
          <a:xfrm>
            <a:off x="9347200" y="2819400"/>
            <a:ext cx="28448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Become “Lifted Up”</a:t>
            </a:r>
          </a:p>
          <a:p>
            <a:pPr algn="ctr"/>
            <a:r>
              <a:rPr lang="en-US" dirty="0"/>
              <a:t>Inequality</a:t>
            </a:r>
          </a:p>
          <a:p>
            <a:pPr algn="ctr"/>
            <a:r>
              <a:rPr lang="en-US" dirty="0"/>
              <a:t>Class divisions</a:t>
            </a:r>
          </a:p>
        </p:txBody>
      </p:sp>
      <p:sp>
        <p:nvSpPr>
          <p:cNvPr id="11" name="TextBox 10"/>
          <p:cNvSpPr txBox="1"/>
          <p:nvPr/>
        </p:nvSpPr>
        <p:spPr>
          <a:xfrm>
            <a:off x="9042400" y="4114800"/>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Seek Control over others</a:t>
            </a:r>
          </a:p>
          <a:p>
            <a:pPr algn="ctr"/>
            <a:r>
              <a:rPr lang="en-US" dirty="0"/>
              <a:t>Use others</a:t>
            </a:r>
          </a:p>
        </p:txBody>
      </p:sp>
      <p:sp>
        <p:nvSpPr>
          <p:cNvPr id="12" name="TextBox 11"/>
          <p:cNvSpPr txBox="1"/>
          <p:nvPr/>
        </p:nvSpPr>
        <p:spPr>
          <a:xfrm>
            <a:off x="8229600" y="5334000"/>
            <a:ext cx="28448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Personal Apostasy</a:t>
            </a:r>
          </a:p>
        </p:txBody>
      </p:sp>
      <p:sp>
        <p:nvSpPr>
          <p:cNvPr id="13" name="TextBox 12"/>
          <p:cNvSpPr txBox="1"/>
          <p:nvPr/>
        </p:nvSpPr>
        <p:spPr>
          <a:xfrm>
            <a:off x="4978400" y="6096000"/>
            <a:ext cx="28448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Sin and Bondage</a:t>
            </a:r>
          </a:p>
        </p:txBody>
      </p:sp>
      <p:sp>
        <p:nvSpPr>
          <p:cNvPr id="14" name="TextBox 13"/>
          <p:cNvSpPr txBox="1"/>
          <p:nvPr/>
        </p:nvSpPr>
        <p:spPr>
          <a:xfrm>
            <a:off x="203200" y="2971801"/>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Hatred</a:t>
            </a:r>
          </a:p>
          <a:p>
            <a:pPr algn="ctr"/>
            <a:r>
              <a:rPr lang="en-US" dirty="0"/>
              <a:t>War</a:t>
            </a:r>
          </a:p>
        </p:txBody>
      </p:sp>
      <p:sp>
        <p:nvSpPr>
          <p:cNvPr id="15" name="TextBox 14"/>
          <p:cNvSpPr txBox="1"/>
          <p:nvPr/>
        </p:nvSpPr>
        <p:spPr>
          <a:xfrm>
            <a:off x="1930400" y="5334001"/>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Insensitivity</a:t>
            </a:r>
          </a:p>
          <a:p>
            <a:pPr algn="ctr"/>
            <a:r>
              <a:rPr lang="en-US" dirty="0"/>
              <a:t>Past Feeling</a:t>
            </a:r>
          </a:p>
        </p:txBody>
      </p:sp>
      <p:sp>
        <p:nvSpPr>
          <p:cNvPr id="16" name="TextBox 15"/>
          <p:cNvSpPr txBox="1"/>
          <p:nvPr/>
        </p:nvSpPr>
        <p:spPr>
          <a:xfrm>
            <a:off x="406400" y="3886201"/>
            <a:ext cx="28448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Persecution of Others</a:t>
            </a:r>
          </a:p>
        </p:txBody>
      </p:sp>
      <p:sp>
        <p:nvSpPr>
          <p:cNvPr id="17" name="TextBox 16"/>
          <p:cNvSpPr txBox="1"/>
          <p:nvPr/>
        </p:nvSpPr>
        <p:spPr>
          <a:xfrm>
            <a:off x="609600" y="1752600"/>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Misery/Endless </a:t>
            </a:r>
            <a:r>
              <a:rPr lang="en-US" dirty="0" err="1"/>
              <a:t>Wo</a:t>
            </a:r>
            <a:endParaRPr lang="en-US" dirty="0"/>
          </a:p>
          <a:p>
            <a:pPr algn="ctr"/>
            <a:r>
              <a:rPr lang="en-US" dirty="0"/>
              <a:t>We come to ourselves</a:t>
            </a:r>
          </a:p>
        </p:txBody>
      </p:sp>
      <p:sp>
        <p:nvSpPr>
          <p:cNvPr id="18" name="TextBox 17"/>
          <p:cNvSpPr txBox="1"/>
          <p:nvPr/>
        </p:nvSpPr>
        <p:spPr>
          <a:xfrm>
            <a:off x="1828800" y="838201"/>
            <a:ext cx="28448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Depths of Humility</a:t>
            </a:r>
          </a:p>
          <a:p>
            <a:pPr algn="ctr"/>
            <a:r>
              <a:rPr lang="en-US" dirty="0"/>
              <a:t>Seek help from God</a:t>
            </a:r>
          </a:p>
        </p:txBody>
      </p:sp>
      <p:sp>
        <p:nvSpPr>
          <p:cNvPr id="19" name="Curved Up Arrow 18"/>
          <p:cNvSpPr/>
          <p:nvPr/>
        </p:nvSpPr>
        <p:spPr>
          <a:xfrm flipH="1">
            <a:off x="4368800" y="1600200"/>
            <a:ext cx="3759200" cy="685800"/>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2877538" y="113658"/>
            <a:ext cx="1970309"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7863746" y="187401"/>
            <a:ext cx="1970309"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080000" y="1219200"/>
            <a:ext cx="2641600" cy="400110"/>
          </a:xfrm>
          <a:prstGeom prst="rect">
            <a:avLst/>
          </a:prstGeom>
          <a:noFill/>
        </p:spPr>
        <p:txBody>
          <a:bodyPr wrap="square" rtlCol="0">
            <a:spAutoFit/>
          </a:bodyPr>
          <a:lstStyle/>
          <a:p>
            <a:pPr algn="ctr"/>
            <a:r>
              <a:rPr lang="en-US" sz="2000" dirty="0">
                <a:latin typeface="Footlight MT Light" pitchFamily="18" charset="0"/>
              </a:rPr>
              <a:t>Humility Cycle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0"/>
            <a:ext cx="12192001" cy="6881091"/>
          </a:xfrm>
          <a:prstGeom prst="rect">
            <a:avLst/>
          </a:prstGeom>
          <a:noFill/>
        </p:spPr>
      </p:pic>
      <p:sp>
        <p:nvSpPr>
          <p:cNvPr id="5" name="TextBox 4"/>
          <p:cNvSpPr txBox="1"/>
          <p:nvPr/>
        </p:nvSpPr>
        <p:spPr>
          <a:xfrm>
            <a:off x="794326" y="5015347"/>
            <a:ext cx="8950037" cy="923330"/>
          </a:xfrm>
          <a:prstGeom prst="rect">
            <a:avLst/>
          </a:prstGeom>
          <a:noFill/>
        </p:spPr>
        <p:txBody>
          <a:bodyPr wrap="square" rtlCol="0">
            <a:spAutoFit/>
          </a:bodyPr>
          <a:lstStyle/>
          <a:p>
            <a:pPr fontAlgn="base"/>
            <a:r>
              <a:rPr lang="en-US" dirty="0">
                <a:solidFill>
                  <a:schemeClr val="bg1"/>
                </a:solidFill>
              </a:rPr>
              <a:t>The word generally denotes one who pretends to be religious when he is not”.</a:t>
            </a:r>
          </a:p>
          <a:p>
            <a:pPr fontAlgn="base"/>
            <a:endParaRPr lang="en-US" dirty="0">
              <a:solidFill>
                <a:schemeClr val="bg1"/>
              </a:solidFill>
            </a:endParaRPr>
          </a:p>
          <a:p>
            <a:pPr fontAlgn="base"/>
            <a:r>
              <a:rPr lang="en-US" dirty="0">
                <a:solidFill>
                  <a:schemeClr val="bg1"/>
                </a:solidFill>
              </a:rPr>
              <a:t>It could also refer to someone who pretends not to be religious when he or she really is.</a:t>
            </a:r>
          </a:p>
        </p:txBody>
      </p:sp>
      <p:sp>
        <p:nvSpPr>
          <p:cNvPr id="6" name="TextBox 5"/>
          <p:cNvSpPr txBox="1"/>
          <p:nvPr/>
        </p:nvSpPr>
        <p:spPr>
          <a:xfrm>
            <a:off x="3149600" y="461818"/>
            <a:ext cx="9042400" cy="523220"/>
          </a:xfrm>
          <a:prstGeom prst="rect">
            <a:avLst/>
          </a:prstGeom>
          <a:noFill/>
        </p:spPr>
        <p:txBody>
          <a:bodyPr wrap="square" rtlCol="0">
            <a:spAutoFit/>
          </a:bodyPr>
          <a:lstStyle/>
          <a:p>
            <a:r>
              <a:rPr lang="en-US" sz="2800" dirty="0">
                <a:solidFill>
                  <a:schemeClr val="bg1"/>
                </a:solidFill>
              </a:rPr>
              <a:t>Are those with the largest scriptures the most righteous?</a:t>
            </a:r>
          </a:p>
        </p:txBody>
      </p:sp>
      <p:sp>
        <p:nvSpPr>
          <p:cNvPr id="7" name="TextBox 6"/>
          <p:cNvSpPr txBox="1"/>
          <p:nvPr/>
        </p:nvSpPr>
        <p:spPr>
          <a:xfrm>
            <a:off x="5347855" y="1630218"/>
            <a:ext cx="6410036" cy="954107"/>
          </a:xfrm>
          <a:prstGeom prst="rect">
            <a:avLst/>
          </a:prstGeom>
          <a:noFill/>
        </p:spPr>
        <p:txBody>
          <a:bodyPr wrap="square" rtlCol="0">
            <a:spAutoFit/>
          </a:bodyPr>
          <a:lstStyle/>
          <a:p>
            <a:r>
              <a:rPr lang="en-US" sz="2800" dirty="0">
                <a:solidFill>
                  <a:schemeClr val="bg1"/>
                </a:solidFill>
              </a:rPr>
              <a:t>Can we determine others’ righteousness by their outward appearance?</a:t>
            </a:r>
          </a:p>
        </p:txBody>
      </p:sp>
      <p:grpSp>
        <p:nvGrpSpPr>
          <p:cNvPr id="8" name="Group 7"/>
          <p:cNvGrpSpPr/>
          <p:nvPr/>
        </p:nvGrpSpPr>
        <p:grpSpPr>
          <a:xfrm>
            <a:off x="632693" y="226827"/>
            <a:ext cx="2260286" cy="3553366"/>
            <a:chOff x="6386947" y="2905373"/>
            <a:chExt cx="2260286" cy="3553366"/>
          </a:xfrm>
        </p:grpSpPr>
        <p:grpSp>
          <p:nvGrpSpPr>
            <p:cNvPr id="9" name="Group 42"/>
            <p:cNvGrpSpPr/>
            <p:nvPr/>
          </p:nvGrpSpPr>
          <p:grpSpPr>
            <a:xfrm>
              <a:off x="6386947" y="2905373"/>
              <a:ext cx="2260286" cy="3553366"/>
              <a:chOff x="4000857" y="1361064"/>
              <a:chExt cx="2260286" cy="3553366"/>
            </a:xfrm>
          </p:grpSpPr>
          <p:sp>
            <p:nvSpPr>
              <p:cNvPr id="15" name="Rounded Rectangle 14"/>
              <p:cNvSpPr/>
              <p:nvPr/>
            </p:nvSpPr>
            <p:spPr>
              <a:xfrm rot="21307695">
                <a:off x="4696673" y="2307195"/>
                <a:ext cx="473009" cy="14441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745961">
                <a:off x="5531159" y="2611985"/>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906281">
                <a:off x="4959937" y="2050585"/>
                <a:ext cx="263635" cy="110110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918231">
                <a:off x="4810990" y="3507537"/>
                <a:ext cx="310163" cy="8712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7465154">
                <a:off x="5081543" y="3446455"/>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00857" y="1361064"/>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321379" y="3799186"/>
                <a:ext cx="252342" cy="92521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69183">
                <a:off x="4787013" y="4043166"/>
                <a:ext cx="269556" cy="8712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0487198">
                <a:off x="4598890" y="2067231"/>
                <a:ext cx="414474" cy="10220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3498291">
                <a:off x="5859887" y="2821529"/>
                <a:ext cx="156900" cy="2742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3498291">
                <a:off x="6045571" y="2602811"/>
                <a:ext cx="156900" cy="27424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1"/>
            <p:cNvGrpSpPr/>
            <p:nvPr/>
          </p:nvGrpSpPr>
          <p:grpSpPr>
            <a:xfrm>
              <a:off x="7208982" y="3565237"/>
              <a:ext cx="1242291" cy="1417781"/>
              <a:chOff x="6045200" y="1182255"/>
              <a:chExt cx="1242291" cy="1417781"/>
            </a:xfrm>
          </p:grpSpPr>
          <p:sp>
            <p:nvSpPr>
              <p:cNvPr id="11" name="Rectangle 10"/>
              <p:cNvSpPr/>
              <p:nvPr/>
            </p:nvSpPr>
            <p:spPr>
              <a:xfrm>
                <a:off x="6271491" y="1200727"/>
                <a:ext cx="1016000" cy="13669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28328" y="1223818"/>
                <a:ext cx="1016000" cy="13669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45200" y="1182255"/>
                <a:ext cx="1016000" cy="14177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4260083" y="1124740"/>
            <a:ext cx="895990" cy="3104899"/>
            <a:chOff x="1673902" y="3692448"/>
            <a:chExt cx="895990" cy="3104899"/>
          </a:xfrm>
        </p:grpSpPr>
        <p:sp>
          <p:nvSpPr>
            <p:cNvPr id="27" name="Rounded Rectangle 26"/>
            <p:cNvSpPr/>
            <p:nvPr/>
          </p:nvSpPr>
          <p:spPr>
            <a:xfrm rot="20159675">
              <a:off x="2325690" y="4547228"/>
              <a:ext cx="244202" cy="10033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317232">
              <a:off x="1673902" y="4563376"/>
              <a:ext cx="236120" cy="1011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37477" y="369244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821193" y="4522217"/>
              <a:ext cx="587257" cy="145043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30"/>
            <p:cNvSpPr/>
            <p:nvPr/>
          </p:nvSpPr>
          <p:spPr>
            <a:xfrm>
              <a:off x="2030182" y="4540693"/>
              <a:ext cx="159698" cy="183707"/>
            </a:xfrm>
            <a:prstGeom prst="pen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rot="10800000">
              <a:off x="1995601" y="4742876"/>
              <a:ext cx="218992" cy="786956"/>
            </a:xfrm>
            <a:prstGeom prst="pen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21241552">
              <a:off x="2180282" y="5627275"/>
              <a:ext cx="259297" cy="11700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64249">
              <a:off x="1789551" y="5692753"/>
              <a:ext cx="259297" cy="109497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303957" y="4094079"/>
            <a:ext cx="2545312" cy="769441"/>
          </a:xfrm>
          <a:prstGeom prst="rect">
            <a:avLst/>
          </a:prstGeom>
        </p:spPr>
        <p:txBody>
          <a:bodyPr wrap="none">
            <a:spAutoFit/>
          </a:bodyPr>
          <a:lstStyle/>
          <a:p>
            <a:r>
              <a:rPr lang="en-US" sz="4400" dirty="0">
                <a:solidFill>
                  <a:srgbClr val="FF0000"/>
                </a:solidFill>
              </a:rPr>
              <a:t> Hypocrisy</a:t>
            </a:r>
          </a:p>
        </p:txBody>
      </p:sp>
      <p:grpSp>
        <p:nvGrpSpPr>
          <p:cNvPr id="36" name="Group 35"/>
          <p:cNvGrpSpPr/>
          <p:nvPr/>
        </p:nvGrpSpPr>
        <p:grpSpPr>
          <a:xfrm>
            <a:off x="8294255" y="3355108"/>
            <a:ext cx="1406701" cy="1743364"/>
            <a:chOff x="1371601" y="1380509"/>
            <a:chExt cx="3095634" cy="4105890"/>
          </a:xfrm>
          <a:solidFill>
            <a:schemeClr val="tx1"/>
          </a:solidFill>
        </p:grpSpPr>
        <p:sp>
          <p:nvSpPr>
            <p:cNvPr id="37" name="Rounded Rectangle 36"/>
            <p:cNvSpPr/>
            <p:nvPr/>
          </p:nvSpPr>
          <p:spPr>
            <a:xfrm rot="1802092">
              <a:off x="1971052" y="1845413"/>
              <a:ext cx="1173002" cy="2709972"/>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2315181">
              <a:off x="3648370" y="2264076"/>
              <a:ext cx="566679" cy="137413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9186555">
              <a:off x="2949762" y="1829423"/>
              <a:ext cx="760287" cy="177404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2329575" y="3680056"/>
              <a:ext cx="848369" cy="276431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7465154">
              <a:off x="2518032" y="2948707"/>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333941" y="1380509"/>
              <a:ext cx="1133294" cy="11332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10312136" y="4017818"/>
            <a:ext cx="1057828" cy="2457652"/>
            <a:chOff x="549581" y="1280478"/>
            <a:chExt cx="1305194" cy="3597099"/>
          </a:xfrm>
        </p:grpSpPr>
        <p:sp>
          <p:nvSpPr>
            <p:cNvPr id="44" name="Cloud 43"/>
            <p:cNvSpPr/>
            <p:nvPr/>
          </p:nvSpPr>
          <p:spPr>
            <a:xfrm rot="2780689">
              <a:off x="694756" y="1440233"/>
              <a:ext cx="382152" cy="67250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9"/>
            <p:cNvGrpSpPr/>
            <p:nvPr/>
          </p:nvGrpSpPr>
          <p:grpSpPr>
            <a:xfrm>
              <a:off x="759048" y="1335549"/>
              <a:ext cx="966957" cy="3542028"/>
              <a:chOff x="7308861" y="1246021"/>
              <a:chExt cx="997177" cy="3652726"/>
            </a:xfrm>
          </p:grpSpPr>
          <p:grpSp>
            <p:nvGrpSpPr>
              <p:cNvPr id="56" name="Group 20"/>
              <p:cNvGrpSpPr/>
              <p:nvPr/>
            </p:nvGrpSpPr>
            <p:grpSpPr>
              <a:xfrm>
                <a:off x="7367324" y="1246021"/>
                <a:ext cx="809412" cy="3652726"/>
                <a:chOff x="3773574" y="872835"/>
                <a:chExt cx="809412" cy="3652726"/>
              </a:xfrm>
            </p:grpSpPr>
            <p:sp>
              <p:nvSpPr>
                <p:cNvPr id="58" name="Rounded Rectangle 5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069183">
                  <a:off x="3957910" y="3057581"/>
                  <a:ext cx="287118" cy="146798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9815699">
                  <a:off x="4206758" y="3139116"/>
                  <a:ext cx="283924" cy="137069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74774" y="872835"/>
                  <a:ext cx="808212" cy="8082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7933481">
                  <a:off x="3452898" y="2008560"/>
                  <a:ext cx="900432"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p:cNvSpPr/>
              <p:nvPr/>
            </p:nvSpPr>
            <p:spPr>
              <a:xfrm>
                <a:off x="7308861" y="2514564"/>
                <a:ext cx="997177"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rot="2087592">
              <a:off x="578374" y="2897664"/>
              <a:ext cx="873144" cy="2512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rot="17842145">
              <a:off x="1327448" y="1435615"/>
              <a:ext cx="382152" cy="67250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6200000">
              <a:off x="989940" y="1130502"/>
              <a:ext cx="480505" cy="78045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3804204">
              <a:off x="918860" y="2474751"/>
              <a:ext cx="1065517" cy="19709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91"/>
            <p:cNvGrpSpPr/>
            <p:nvPr/>
          </p:nvGrpSpPr>
          <p:grpSpPr>
            <a:xfrm>
              <a:off x="1206666" y="1958061"/>
              <a:ext cx="146461" cy="387974"/>
              <a:chOff x="1829257" y="332463"/>
              <a:chExt cx="355144" cy="940775"/>
            </a:xfrm>
          </p:grpSpPr>
          <p:sp>
            <p:nvSpPr>
              <p:cNvPr id="51" name="Rounded Rectangle 50"/>
              <p:cNvSpPr/>
              <p:nvPr/>
            </p:nvSpPr>
            <p:spPr>
              <a:xfrm rot="3804204">
                <a:off x="1619308" y="597255"/>
                <a:ext cx="750469" cy="220885"/>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3804204">
                <a:off x="1800732" y="783320"/>
                <a:ext cx="435867" cy="190126"/>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3804204">
                <a:off x="1759169" y="889538"/>
                <a:ext cx="435867" cy="190126"/>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3804204" flipV="1">
                <a:off x="1776570" y="980009"/>
                <a:ext cx="299500" cy="194125"/>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505441">
                <a:off x="1939358" y="835234"/>
                <a:ext cx="245043" cy="4380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5" name="TextBox 4"/>
          <p:cNvSpPr txBox="1"/>
          <p:nvPr/>
        </p:nvSpPr>
        <p:spPr>
          <a:xfrm>
            <a:off x="-1" y="6488668"/>
            <a:ext cx="2521527" cy="307777"/>
          </a:xfrm>
          <a:prstGeom prst="rect">
            <a:avLst/>
          </a:prstGeom>
          <a:noFill/>
        </p:spPr>
        <p:txBody>
          <a:bodyPr wrap="square" rtlCol="0">
            <a:spAutoFit/>
          </a:bodyPr>
          <a:lstStyle/>
          <a:p>
            <a:r>
              <a:rPr lang="en-US" sz="1400" dirty="0">
                <a:solidFill>
                  <a:schemeClr val="bg1"/>
                </a:solidFill>
              </a:rPr>
              <a:t>Matthew 23:2-3</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gency FB" pitchFamily="34" charset="0"/>
              </a:rPr>
              <a:t>Moses Seat</a:t>
            </a:r>
          </a:p>
        </p:txBody>
      </p:sp>
      <p:pic>
        <p:nvPicPr>
          <p:cNvPr id="7" name="Picture 2" descr="stone seat"/>
          <p:cNvPicPr>
            <a:picLocks noChangeAspect="1" noChangeArrowheads="1"/>
          </p:cNvPicPr>
          <p:nvPr/>
        </p:nvPicPr>
        <p:blipFill>
          <a:blip r:embed="rId3" cstate="print"/>
          <a:srcRect/>
          <a:stretch>
            <a:fillRect/>
          </a:stretch>
        </p:blipFill>
        <p:spPr bwMode="auto">
          <a:xfrm>
            <a:off x="4989945" y="1002146"/>
            <a:ext cx="2333625" cy="3505200"/>
          </a:xfrm>
          <a:prstGeom prst="rect">
            <a:avLst/>
          </a:prstGeom>
          <a:noFill/>
        </p:spPr>
      </p:pic>
      <p:sp>
        <p:nvSpPr>
          <p:cNvPr id="8" name="Rectangle 7"/>
          <p:cNvSpPr/>
          <p:nvPr/>
        </p:nvSpPr>
        <p:spPr>
          <a:xfrm>
            <a:off x="272473" y="1570182"/>
            <a:ext cx="3634509" cy="2031325"/>
          </a:xfrm>
          <a:prstGeom prst="rect">
            <a:avLst/>
          </a:prstGeom>
        </p:spPr>
        <p:txBody>
          <a:bodyPr wrap="square">
            <a:spAutoFit/>
          </a:bodyPr>
          <a:lstStyle/>
          <a:p>
            <a:r>
              <a:rPr lang="en-US" dirty="0">
                <a:solidFill>
                  <a:schemeClr val="bg1"/>
                </a:solidFill>
              </a:rPr>
              <a:t>This stone seat was found in the excavation of a synagogue at </a:t>
            </a:r>
            <a:r>
              <a:rPr lang="en-US" dirty="0" err="1">
                <a:solidFill>
                  <a:schemeClr val="bg1"/>
                </a:solidFill>
              </a:rPr>
              <a:t>Chorazin</a:t>
            </a:r>
            <a:r>
              <a:rPr lang="en-US" dirty="0">
                <a:solidFill>
                  <a:schemeClr val="bg1"/>
                </a:solidFill>
              </a:rPr>
              <a:t>, and similar stone seats have been discovered in other ancient synagogues. They may have been used by scribes and other teachers of the law of Moses. </a:t>
            </a:r>
          </a:p>
        </p:txBody>
      </p:sp>
      <p:sp>
        <p:nvSpPr>
          <p:cNvPr id="9" name="Rectangle 8"/>
          <p:cNvSpPr/>
          <p:nvPr/>
        </p:nvSpPr>
        <p:spPr>
          <a:xfrm>
            <a:off x="7804727" y="1711190"/>
            <a:ext cx="3703782" cy="1477328"/>
          </a:xfrm>
          <a:prstGeom prst="rect">
            <a:avLst/>
          </a:prstGeom>
        </p:spPr>
        <p:txBody>
          <a:bodyPr wrap="square">
            <a:spAutoFit/>
          </a:bodyPr>
          <a:lstStyle/>
          <a:p>
            <a:r>
              <a:rPr lang="en-US" dirty="0">
                <a:solidFill>
                  <a:schemeClr val="bg1"/>
                </a:solidFill>
              </a:rPr>
              <a:t>To sit in someone’s seat meant to succeed that person, to serve in his place. As teachers of the law, the scribes were the successors of Moses. (1)</a:t>
            </a:r>
            <a:endParaRPr lang="en-US" dirty="0"/>
          </a:p>
        </p:txBody>
      </p:sp>
      <p:sp>
        <p:nvSpPr>
          <p:cNvPr id="10" name="Rectangle 9"/>
          <p:cNvSpPr/>
          <p:nvPr/>
        </p:nvSpPr>
        <p:spPr>
          <a:xfrm>
            <a:off x="3683680" y="4734496"/>
            <a:ext cx="6096000" cy="1754326"/>
          </a:xfrm>
          <a:prstGeom prst="rect">
            <a:avLst/>
          </a:prstGeom>
        </p:spPr>
        <p:txBody>
          <a:bodyPr>
            <a:spAutoFit/>
          </a:bodyPr>
          <a:lstStyle/>
          <a:p>
            <a:r>
              <a:rPr lang="en-US" dirty="0">
                <a:solidFill>
                  <a:schemeClr val="bg1"/>
                </a:solidFill>
              </a:rPr>
              <a:t>"[The traditions of the Pharisees] provided for every possible and impossible case [scenario], entered into every detail of private, family, and public life; and with iron logic, unbending </a:t>
            </a:r>
            <a:r>
              <a:rPr lang="en-US" dirty="0" err="1">
                <a:solidFill>
                  <a:schemeClr val="bg1"/>
                </a:solidFill>
              </a:rPr>
              <a:t>rigour</a:t>
            </a:r>
            <a:r>
              <a:rPr lang="en-US" dirty="0">
                <a:solidFill>
                  <a:schemeClr val="bg1"/>
                </a:solidFill>
              </a:rPr>
              <a:t>, and most minute analysis pursued and dominated man, turn whither he might, laying on him a yoke which was truly unbearable." (2)</a:t>
            </a:r>
          </a:p>
        </p:txBody>
      </p:sp>
      <p:pic>
        <p:nvPicPr>
          <p:cNvPr id="28674" name="Picture 2" descr="https://s-media-cache-ak0.pinimg.com/originals/06/03/86/060386535737389806b1001e1ea079d3.jpg"/>
          <p:cNvPicPr>
            <a:picLocks noChangeAspect="1" noChangeArrowheads="1"/>
          </p:cNvPicPr>
          <p:nvPr/>
        </p:nvPicPr>
        <p:blipFill>
          <a:blip r:embed="rId4" cstate="print"/>
          <a:srcRect/>
          <a:stretch>
            <a:fillRect/>
          </a:stretch>
        </p:blipFill>
        <p:spPr bwMode="auto">
          <a:xfrm>
            <a:off x="606447" y="3888511"/>
            <a:ext cx="2726250" cy="2362596"/>
          </a:xfrm>
          <a:prstGeom prst="rect">
            <a:avLst/>
          </a:prstGeom>
          <a:noFill/>
        </p:spPr>
      </p:pic>
      <p:pic>
        <p:nvPicPr>
          <p:cNvPr id="28676" name="Picture 4" descr="https://image.freepik.com/free-icon/news-reporter-on-television-screen_318-38459.png"/>
          <p:cNvPicPr>
            <a:picLocks noChangeAspect="1" noChangeArrowheads="1"/>
          </p:cNvPicPr>
          <p:nvPr/>
        </p:nvPicPr>
        <p:blipFill>
          <a:blip r:embed="rId5" cstate="print"/>
          <a:srcRect/>
          <a:stretch>
            <a:fillRect/>
          </a:stretch>
        </p:blipFill>
        <p:spPr bwMode="auto">
          <a:xfrm>
            <a:off x="9901669" y="4383809"/>
            <a:ext cx="1804555" cy="1804555"/>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Phylacteries--also called </a:t>
            </a:r>
            <a:r>
              <a:rPr lang="en-US" sz="6000" i="1" dirty="0" err="1">
                <a:solidFill>
                  <a:schemeClr val="bg1"/>
                </a:solidFill>
                <a:latin typeface="Agency FB" pitchFamily="34" charset="0"/>
              </a:rPr>
              <a:t>tefillin</a:t>
            </a:r>
            <a:endParaRPr lang="en-US" sz="6000" dirty="0">
              <a:solidFill>
                <a:schemeClr val="bg1"/>
              </a:solidFill>
              <a:latin typeface="Agency FB" pitchFamily="34" charset="0"/>
            </a:endParaRPr>
          </a:p>
        </p:txBody>
      </p:sp>
      <p:grpSp>
        <p:nvGrpSpPr>
          <p:cNvPr id="7" name="Group 6"/>
          <p:cNvGrpSpPr/>
          <p:nvPr/>
        </p:nvGrpSpPr>
        <p:grpSpPr>
          <a:xfrm>
            <a:off x="9290340" y="1039090"/>
            <a:ext cx="2772351" cy="3908379"/>
            <a:chOff x="9013248" y="401781"/>
            <a:chExt cx="2772351" cy="3908379"/>
          </a:xfrm>
        </p:grpSpPr>
        <p:sp>
          <p:nvSpPr>
            <p:cNvPr id="5" name="TextBox 4"/>
            <p:cNvSpPr txBox="1"/>
            <p:nvPr/>
          </p:nvSpPr>
          <p:spPr>
            <a:xfrm>
              <a:off x="9079346" y="3879273"/>
              <a:ext cx="2706253" cy="430887"/>
            </a:xfrm>
            <a:prstGeom prst="rect">
              <a:avLst/>
            </a:prstGeom>
            <a:noFill/>
          </p:spPr>
          <p:txBody>
            <a:bodyPr wrap="square" rtlCol="0">
              <a:spAutoFit/>
            </a:bodyPr>
            <a:lstStyle/>
            <a:p>
              <a:r>
                <a:rPr lang="en-US" sz="1100" dirty="0">
                  <a:solidFill>
                    <a:schemeClr val="bg1"/>
                  </a:solidFill>
                </a:rPr>
                <a:t>Modern phylacteries around forearm and forehead  by James Jeffrey</a:t>
              </a:r>
            </a:p>
          </p:txBody>
        </p:sp>
        <p:pic>
          <p:nvPicPr>
            <p:cNvPr id="27650" name="Picture 2" descr="phylacteries"/>
            <p:cNvPicPr>
              <a:picLocks noChangeAspect="1" noChangeArrowheads="1"/>
            </p:cNvPicPr>
            <p:nvPr/>
          </p:nvPicPr>
          <p:blipFill>
            <a:blip r:embed="rId3" cstate="print"/>
            <a:srcRect/>
            <a:stretch>
              <a:fillRect/>
            </a:stretch>
          </p:blipFill>
          <p:spPr bwMode="auto">
            <a:xfrm>
              <a:off x="9013248" y="401781"/>
              <a:ext cx="2333625" cy="3505200"/>
            </a:xfrm>
            <a:prstGeom prst="rect">
              <a:avLst/>
            </a:prstGeom>
            <a:noFill/>
          </p:spPr>
        </p:pic>
      </p:grpSp>
      <p:sp>
        <p:nvSpPr>
          <p:cNvPr id="8" name="Rectangle 7"/>
          <p:cNvSpPr/>
          <p:nvPr/>
        </p:nvSpPr>
        <p:spPr>
          <a:xfrm>
            <a:off x="0" y="6550223"/>
            <a:ext cx="6391563" cy="307777"/>
          </a:xfrm>
          <a:prstGeom prst="rect">
            <a:avLst/>
          </a:prstGeom>
        </p:spPr>
        <p:txBody>
          <a:bodyPr wrap="square">
            <a:spAutoFit/>
          </a:bodyPr>
          <a:lstStyle/>
          <a:p>
            <a:r>
              <a:rPr lang="en-US" sz="1400" dirty="0">
                <a:solidFill>
                  <a:schemeClr val="bg1"/>
                </a:solidFill>
              </a:rPr>
              <a:t>Deuteronomy 6:4–9; 11:13–21; Exodus 13:5–10, 14–16)</a:t>
            </a:r>
          </a:p>
        </p:txBody>
      </p:sp>
      <p:pic>
        <p:nvPicPr>
          <p:cNvPr id="27652" name="Picture 4" descr="http://www.bible-history.com/ibh/images/fullsized/phylacteries.jpg"/>
          <p:cNvPicPr>
            <a:picLocks noChangeAspect="1" noChangeArrowheads="1"/>
          </p:cNvPicPr>
          <p:nvPr/>
        </p:nvPicPr>
        <p:blipFill>
          <a:blip r:embed="rId4" cstate="print"/>
          <a:srcRect r="950" b="9101"/>
          <a:stretch>
            <a:fillRect/>
          </a:stretch>
        </p:blipFill>
        <p:spPr bwMode="auto">
          <a:xfrm>
            <a:off x="312592" y="998393"/>
            <a:ext cx="4905952" cy="2640734"/>
          </a:xfrm>
          <a:prstGeom prst="rect">
            <a:avLst/>
          </a:prstGeom>
          <a:noFill/>
        </p:spPr>
      </p:pic>
      <p:pic>
        <p:nvPicPr>
          <p:cNvPr id="27654" name="Picture 6" descr="http://www.yadvashem.org/yv/en/exhibitions/bearing_witness/images/transnistria/nojman/01.jpg"/>
          <p:cNvPicPr>
            <a:picLocks noChangeAspect="1" noChangeArrowheads="1"/>
          </p:cNvPicPr>
          <p:nvPr/>
        </p:nvPicPr>
        <p:blipFill>
          <a:blip r:embed="rId5" cstate="print"/>
          <a:srcRect/>
          <a:stretch>
            <a:fillRect/>
          </a:stretch>
        </p:blipFill>
        <p:spPr bwMode="auto">
          <a:xfrm>
            <a:off x="5652655" y="1162484"/>
            <a:ext cx="2566266" cy="1706567"/>
          </a:xfrm>
          <a:prstGeom prst="rect">
            <a:avLst/>
          </a:prstGeom>
          <a:noFill/>
        </p:spPr>
      </p:pic>
      <p:pic>
        <p:nvPicPr>
          <p:cNvPr id="27656" name="Picture 8" descr="https://upload.wikimedia.org/wikipedia/commons/5/59/Tefillin_shel_yad_klaf.jpg"/>
          <p:cNvPicPr>
            <a:picLocks noChangeAspect="1" noChangeArrowheads="1"/>
          </p:cNvPicPr>
          <p:nvPr/>
        </p:nvPicPr>
        <p:blipFill>
          <a:blip r:embed="rId6" cstate="print"/>
          <a:srcRect/>
          <a:stretch>
            <a:fillRect/>
          </a:stretch>
        </p:blipFill>
        <p:spPr bwMode="auto">
          <a:xfrm>
            <a:off x="4738256" y="3871695"/>
            <a:ext cx="2873374" cy="2155031"/>
          </a:xfrm>
          <a:prstGeom prst="rect">
            <a:avLst/>
          </a:prstGeom>
          <a:noFill/>
        </p:spPr>
      </p:pic>
      <p:sp>
        <p:nvSpPr>
          <p:cNvPr id="11" name="Rectangle 10"/>
          <p:cNvSpPr/>
          <p:nvPr/>
        </p:nvSpPr>
        <p:spPr>
          <a:xfrm>
            <a:off x="369454" y="3983473"/>
            <a:ext cx="4461164" cy="2308324"/>
          </a:xfrm>
          <a:prstGeom prst="rect">
            <a:avLst/>
          </a:prstGeom>
        </p:spPr>
        <p:txBody>
          <a:bodyPr wrap="square">
            <a:spAutoFit/>
          </a:bodyPr>
          <a:lstStyle/>
          <a:p>
            <a:r>
              <a:rPr lang="en-US" dirty="0">
                <a:solidFill>
                  <a:schemeClr val="bg1"/>
                </a:solidFill>
              </a:rPr>
              <a:t>It was customary for the Jews to wear phylacteries, which were small leather boxes strapped onto the forehead and arm. Inside the phylacteries were small rolls of parchment that contained excerpts from the Hebrew scriptures. The Jews wore phylacteries to help them remember to follow God’s commandments.</a:t>
            </a:r>
          </a:p>
        </p:txBody>
      </p:sp>
      <p:sp>
        <p:nvSpPr>
          <p:cNvPr id="12" name="Rectangle 11"/>
          <p:cNvSpPr/>
          <p:nvPr/>
        </p:nvSpPr>
        <p:spPr>
          <a:xfrm>
            <a:off x="7712364" y="5165635"/>
            <a:ext cx="4368800" cy="1477328"/>
          </a:xfrm>
          <a:prstGeom prst="rect">
            <a:avLst/>
          </a:prstGeom>
        </p:spPr>
        <p:txBody>
          <a:bodyPr wrap="square">
            <a:spAutoFit/>
          </a:bodyPr>
          <a:lstStyle/>
          <a:p>
            <a:r>
              <a:rPr lang="en-US" dirty="0">
                <a:solidFill>
                  <a:schemeClr val="bg1"/>
                </a:solidFill>
              </a:rPr>
              <a:t>The Lord did not condemn those who wore phylacteries, but He did condemn those who used them hypocritically or enlarged them to cause others to notice them or to appear more important.</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Pretending To Be Righteous</a:t>
            </a:r>
          </a:p>
        </p:txBody>
      </p:sp>
      <p:sp>
        <p:nvSpPr>
          <p:cNvPr id="8" name="Rectangle 7"/>
          <p:cNvSpPr/>
          <p:nvPr/>
        </p:nvSpPr>
        <p:spPr>
          <a:xfrm>
            <a:off x="0" y="6550223"/>
            <a:ext cx="6391563" cy="307777"/>
          </a:xfrm>
          <a:prstGeom prst="rect">
            <a:avLst/>
          </a:prstGeom>
        </p:spPr>
        <p:txBody>
          <a:bodyPr wrap="square">
            <a:spAutoFit/>
          </a:bodyPr>
          <a:lstStyle/>
          <a:p>
            <a:r>
              <a:rPr lang="en-US" sz="1400" dirty="0">
                <a:solidFill>
                  <a:schemeClr val="bg1"/>
                </a:solidFill>
              </a:rPr>
              <a:t>Matthew 23:1-7</a:t>
            </a:r>
          </a:p>
        </p:txBody>
      </p:sp>
      <p:sp>
        <p:nvSpPr>
          <p:cNvPr id="11" name="Rectangle 10"/>
          <p:cNvSpPr/>
          <p:nvPr/>
        </p:nvSpPr>
        <p:spPr>
          <a:xfrm>
            <a:off x="230908" y="843109"/>
            <a:ext cx="4461164" cy="1477328"/>
          </a:xfrm>
          <a:prstGeom prst="rect">
            <a:avLst/>
          </a:prstGeom>
        </p:spPr>
        <p:txBody>
          <a:bodyPr wrap="square">
            <a:spAutoFit/>
          </a:bodyPr>
          <a:lstStyle/>
          <a:p>
            <a:r>
              <a:rPr lang="en-US" dirty="0">
                <a:solidFill>
                  <a:schemeClr val="bg1"/>
                </a:solidFill>
              </a:rPr>
              <a:t>Zechariah 7 records that the Lord condemned the people of Jerusalem in Zechariah’s day for pretending to be righteous by fasting and doing other outward ordinances without being kind, fair, or charitable to others. </a:t>
            </a:r>
          </a:p>
        </p:txBody>
      </p:sp>
      <p:sp>
        <p:nvSpPr>
          <p:cNvPr id="12" name="Rectangle 11"/>
          <p:cNvSpPr/>
          <p:nvPr/>
        </p:nvSpPr>
        <p:spPr>
          <a:xfrm>
            <a:off x="6899563" y="4214289"/>
            <a:ext cx="3380510" cy="2308324"/>
          </a:xfrm>
          <a:prstGeom prst="rect">
            <a:avLst/>
          </a:prstGeom>
        </p:spPr>
        <p:txBody>
          <a:bodyPr wrap="square">
            <a:spAutoFit/>
          </a:bodyPr>
          <a:lstStyle/>
          <a:p>
            <a:r>
              <a:rPr lang="en-US" dirty="0">
                <a:solidFill>
                  <a:schemeClr val="bg1"/>
                </a:solidFill>
              </a:rPr>
              <a:t>Most Jews wore phylacteries only at prayer time, but the Pharisees sometimes displayed them throughout the day. The Pharisees also made “broad their phylacteries,” or wore enlarged boxes, thus drawing attention to their supposed piety. (1)</a:t>
            </a:r>
          </a:p>
        </p:txBody>
      </p:sp>
      <p:sp>
        <p:nvSpPr>
          <p:cNvPr id="14" name="Rectangle 13"/>
          <p:cNvSpPr/>
          <p:nvPr/>
        </p:nvSpPr>
        <p:spPr>
          <a:xfrm>
            <a:off x="5708072" y="1406389"/>
            <a:ext cx="4054764" cy="1200329"/>
          </a:xfrm>
          <a:prstGeom prst="rect">
            <a:avLst/>
          </a:prstGeom>
        </p:spPr>
        <p:txBody>
          <a:bodyPr wrap="square">
            <a:spAutoFit/>
          </a:bodyPr>
          <a:lstStyle/>
          <a:p>
            <a:r>
              <a:rPr lang="en-US" dirty="0">
                <a:solidFill>
                  <a:schemeClr val="bg1"/>
                </a:solidFill>
              </a:rPr>
              <a:t>The Savior also warned His disciples not to follow the example of the scribes, who wore “long robes” to draw attention to themselves. </a:t>
            </a:r>
          </a:p>
        </p:txBody>
      </p:sp>
      <p:pic>
        <p:nvPicPr>
          <p:cNvPr id="30722" name="Picture 2" descr="http://chrismartinwrites.com/wp-content/uploads/2015/04/shutterstock_99170549.jpg"/>
          <p:cNvPicPr>
            <a:picLocks noChangeAspect="1" noChangeArrowheads="1"/>
          </p:cNvPicPr>
          <p:nvPr/>
        </p:nvPicPr>
        <p:blipFill>
          <a:blip r:embed="rId3" cstate="print"/>
          <a:srcRect/>
          <a:stretch>
            <a:fillRect/>
          </a:stretch>
        </p:blipFill>
        <p:spPr bwMode="auto">
          <a:xfrm>
            <a:off x="408238" y="2477369"/>
            <a:ext cx="3478827" cy="2676522"/>
          </a:xfrm>
          <a:prstGeom prst="rect">
            <a:avLst/>
          </a:prstGeom>
          <a:noFill/>
        </p:spPr>
      </p:pic>
      <p:pic>
        <p:nvPicPr>
          <p:cNvPr id="30726" name="Picture 6" descr="https://biblethingsinbibleways.files.wordpress.com/2013/10/pharisee.jpg"/>
          <p:cNvPicPr>
            <a:picLocks noChangeAspect="1" noChangeArrowheads="1"/>
          </p:cNvPicPr>
          <p:nvPr/>
        </p:nvPicPr>
        <p:blipFill>
          <a:blip r:embed="rId4" cstate="print"/>
          <a:srcRect l="7460" t="6318" r="13587" b="9628"/>
          <a:stretch>
            <a:fillRect/>
          </a:stretch>
        </p:blipFill>
        <p:spPr bwMode="auto">
          <a:xfrm>
            <a:off x="10276426" y="4248727"/>
            <a:ext cx="1730846" cy="2456873"/>
          </a:xfrm>
          <a:prstGeom prst="rect">
            <a:avLst/>
          </a:prstGeom>
          <a:noFill/>
        </p:spPr>
      </p:pic>
      <p:pic>
        <p:nvPicPr>
          <p:cNvPr id="30728" name="Picture 8" descr="https://pastorchrisjordan.files.wordpress.com/2013/02/pharisee.jpg"/>
          <p:cNvPicPr>
            <a:picLocks noChangeAspect="1" noChangeArrowheads="1"/>
          </p:cNvPicPr>
          <p:nvPr/>
        </p:nvPicPr>
        <p:blipFill>
          <a:blip r:embed="rId5" cstate="print"/>
          <a:srcRect/>
          <a:stretch>
            <a:fillRect/>
          </a:stretch>
        </p:blipFill>
        <p:spPr bwMode="auto">
          <a:xfrm>
            <a:off x="9724447" y="872836"/>
            <a:ext cx="1371600" cy="2857500"/>
          </a:xfrm>
          <a:prstGeom prst="rect">
            <a:avLst/>
          </a:prstGeom>
          <a:noFill/>
        </p:spPr>
      </p:pic>
      <p:grpSp>
        <p:nvGrpSpPr>
          <p:cNvPr id="18" name="Group 17"/>
          <p:cNvGrpSpPr/>
          <p:nvPr/>
        </p:nvGrpSpPr>
        <p:grpSpPr>
          <a:xfrm>
            <a:off x="3053515" y="4333853"/>
            <a:ext cx="3289208" cy="2390250"/>
            <a:chOff x="384206" y="4158361"/>
            <a:chExt cx="3289208" cy="2390250"/>
          </a:xfrm>
        </p:grpSpPr>
        <p:grpSp>
          <p:nvGrpSpPr>
            <p:cNvPr id="19" name="Group 17"/>
            <p:cNvGrpSpPr/>
            <p:nvPr/>
          </p:nvGrpSpPr>
          <p:grpSpPr>
            <a:xfrm>
              <a:off x="384206" y="4158361"/>
              <a:ext cx="3289208" cy="2390250"/>
              <a:chOff x="609599" y="833642"/>
              <a:chExt cx="7941747" cy="5771225"/>
            </a:xfrm>
          </p:grpSpPr>
          <p:grpSp>
            <p:nvGrpSpPr>
              <p:cNvPr id="21" name="Group 14"/>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4"/>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747225" y="4834063"/>
              <a:ext cx="2437759" cy="1077218"/>
            </a:xfrm>
            <a:prstGeom prst="rect">
              <a:avLst/>
            </a:prstGeom>
          </p:spPr>
          <p:txBody>
            <a:bodyPr wrap="square">
              <a:spAutoFit/>
            </a:bodyPr>
            <a:lstStyle/>
            <a:p>
              <a:pPr algn="ctr"/>
              <a:r>
                <a:rPr lang="en-US" sz="1600" b="1" dirty="0"/>
                <a:t>We can choose to obey God’s laws even if we see others acting hypocritically</a:t>
              </a:r>
              <a:endParaRPr lang="en-US" sz="1600"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Equal in His Sight </a:t>
            </a:r>
          </a:p>
        </p:txBody>
      </p:sp>
      <p:sp>
        <p:nvSpPr>
          <p:cNvPr id="8" name="Rectangle 7"/>
          <p:cNvSpPr/>
          <p:nvPr/>
        </p:nvSpPr>
        <p:spPr>
          <a:xfrm>
            <a:off x="0" y="6550223"/>
            <a:ext cx="6391563" cy="307777"/>
          </a:xfrm>
          <a:prstGeom prst="rect">
            <a:avLst/>
          </a:prstGeom>
        </p:spPr>
        <p:txBody>
          <a:bodyPr wrap="square">
            <a:spAutoFit/>
          </a:bodyPr>
          <a:lstStyle/>
          <a:p>
            <a:r>
              <a:rPr lang="en-US" sz="1400">
                <a:solidFill>
                  <a:schemeClr val="bg1"/>
                </a:solidFill>
              </a:rPr>
              <a:t>Matthew 23:5-6, 11-12</a:t>
            </a:r>
            <a:endParaRPr lang="en-US" sz="1400" dirty="0">
              <a:solidFill>
                <a:schemeClr val="bg1"/>
              </a:solidFill>
            </a:endParaRPr>
          </a:p>
        </p:txBody>
      </p:sp>
      <p:sp>
        <p:nvSpPr>
          <p:cNvPr id="11" name="Rectangle 10"/>
          <p:cNvSpPr/>
          <p:nvPr/>
        </p:nvSpPr>
        <p:spPr>
          <a:xfrm>
            <a:off x="636468" y="843109"/>
            <a:ext cx="4055604" cy="1200329"/>
          </a:xfrm>
          <a:prstGeom prst="rect">
            <a:avLst/>
          </a:prstGeom>
        </p:spPr>
        <p:txBody>
          <a:bodyPr wrap="square">
            <a:spAutoFit/>
          </a:bodyPr>
          <a:lstStyle/>
          <a:p>
            <a:r>
              <a:rPr lang="en-US" dirty="0">
                <a:solidFill>
                  <a:schemeClr val="bg1"/>
                </a:solidFill>
              </a:rPr>
              <a:t>The Savior taught the people not to consider themselves better than others, because they were all God’s children, equal in His sight.</a:t>
            </a:r>
          </a:p>
        </p:txBody>
      </p:sp>
      <p:pic>
        <p:nvPicPr>
          <p:cNvPr id="31746" name="Picture 2" descr="http://media.freebibleimages.org/stories/FB_LUMO_Jesus_Disciples/overview_images/005-lumo-jesus-disciples.jpg?1436947458"/>
          <p:cNvPicPr>
            <a:picLocks noChangeAspect="1" noChangeArrowheads="1"/>
          </p:cNvPicPr>
          <p:nvPr/>
        </p:nvPicPr>
        <p:blipFill>
          <a:blip r:embed="rId3" cstate="print"/>
          <a:srcRect/>
          <a:stretch>
            <a:fillRect/>
          </a:stretch>
        </p:blipFill>
        <p:spPr bwMode="auto">
          <a:xfrm>
            <a:off x="1143865" y="2064328"/>
            <a:ext cx="5671127" cy="4253345"/>
          </a:xfrm>
          <a:prstGeom prst="rect">
            <a:avLst/>
          </a:prstGeom>
          <a:noFill/>
        </p:spPr>
      </p:pic>
      <p:sp>
        <p:nvSpPr>
          <p:cNvPr id="36" name="Rectangle 35"/>
          <p:cNvSpPr/>
          <p:nvPr/>
        </p:nvSpPr>
        <p:spPr>
          <a:xfrm>
            <a:off x="7453745" y="2773557"/>
            <a:ext cx="4110183" cy="3693319"/>
          </a:xfrm>
          <a:prstGeom prst="rect">
            <a:avLst/>
          </a:prstGeom>
        </p:spPr>
        <p:txBody>
          <a:bodyPr wrap="square">
            <a:spAutoFit/>
          </a:bodyPr>
          <a:lstStyle/>
          <a:p>
            <a:r>
              <a:rPr lang="en-US" dirty="0">
                <a:solidFill>
                  <a:schemeClr val="bg1"/>
                </a:solidFill>
              </a:rPr>
              <a:t>“It is important to be appreciated. </a:t>
            </a:r>
          </a:p>
          <a:p>
            <a:endParaRPr lang="en-US" dirty="0">
              <a:solidFill>
                <a:schemeClr val="bg1"/>
              </a:solidFill>
            </a:endParaRPr>
          </a:p>
          <a:p>
            <a:r>
              <a:rPr lang="en-US" dirty="0">
                <a:solidFill>
                  <a:schemeClr val="bg1"/>
                </a:solidFill>
              </a:rPr>
              <a:t>But our focus should be on righteousness, not recognition; on service, not status. </a:t>
            </a:r>
          </a:p>
          <a:p>
            <a:endParaRPr lang="en-US" dirty="0">
              <a:solidFill>
                <a:schemeClr val="bg1"/>
              </a:solidFill>
            </a:endParaRPr>
          </a:p>
          <a:p>
            <a:r>
              <a:rPr lang="en-US" dirty="0">
                <a:solidFill>
                  <a:schemeClr val="bg1"/>
                </a:solidFill>
              </a:rPr>
              <a:t>The faithful visiting teacher, who quietly goes about her work month after month, is just as important to the work of the Lord as those who occupy what some see as more prominent positions in the Church. </a:t>
            </a:r>
          </a:p>
          <a:p>
            <a:endParaRPr lang="en-US" dirty="0">
              <a:solidFill>
                <a:schemeClr val="bg1"/>
              </a:solidFill>
            </a:endParaRPr>
          </a:p>
          <a:p>
            <a:r>
              <a:rPr lang="en-US" dirty="0">
                <a:solidFill>
                  <a:schemeClr val="bg1"/>
                </a:solidFill>
              </a:rPr>
              <a:t>Visibility does not equate to value.” (3)</a:t>
            </a:r>
          </a:p>
        </p:txBody>
      </p:sp>
      <p:pic>
        <p:nvPicPr>
          <p:cNvPr id="37" name="Picture 36" descr="howard-w-hunter-.jpg"/>
          <p:cNvPicPr>
            <a:picLocks noChangeAspect="1"/>
          </p:cNvPicPr>
          <p:nvPr/>
        </p:nvPicPr>
        <p:blipFill>
          <a:blip r:embed="rId4" cstate="print"/>
          <a:stretch>
            <a:fillRect/>
          </a:stretch>
        </p:blipFill>
        <p:spPr>
          <a:xfrm>
            <a:off x="10501745" y="1135744"/>
            <a:ext cx="1102482" cy="1434123"/>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Woe, Woe, Woe</a:t>
            </a:r>
          </a:p>
        </p:txBody>
      </p:sp>
      <p:grpSp>
        <p:nvGrpSpPr>
          <p:cNvPr id="27" name="Group 26"/>
          <p:cNvGrpSpPr/>
          <p:nvPr/>
        </p:nvGrpSpPr>
        <p:grpSpPr>
          <a:xfrm>
            <a:off x="147780" y="279958"/>
            <a:ext cx="2854037" cy="2557484"/>
            <a:chOff x="147780" y="279958"/>
            <a:chExt cx="2854037" cy="2557484"/>
          </a:xfrm>
        </p:grpSpPr>
        <p:sp>
          <p:nvSpPr>
            <p:cNvPr id="12" name="Rectangle 11"/>
            <p:cNvSpPr/>
            <p:nvPr/>
          </p:nvSpPr>
          <p:spPr>
            <a:xfrm>
              <a:off x="295563" y="1083116"/>
              <a:ext cx="2650837" cy="1754326"/>
            </a:xfrm>
            <a:prstGeom prst="rect">
              <a:avLst/>
            </a:prstGeom>
          </p:spPr>
          <p:txBody>
            <a:bodyPr wrap="square">
              <a:spAutoFit/>
            </a:bodyPr>
            <a:lstStyle/>
            <a:p>
              <a:pPr algn="ctr"/>
              <a:r>
                <a:rPr lang="en-US" dirty="0">
                  <a:solidFill>
                    <a:schemeClr val="bg1"/>
                  </a:solidFill>
                </a:rPr>
                <a:t>They not only rejected Christ, His Church, and His offer of salvation, but they also sought to prevent others from accepting Christ and salvation.</a:t>
              </a:r>
            </a:p>
          </p:txBody>
        </p:sp>
        <p:sp>
          <p:nvSpPr>
            <p:cNvPr id="14" name="Rounded Rectangle 13"/>
            <p:cNvSpPr/>
            <p:nvPr/>
          </p:nvSpPr>
          <p:spPr>
            <a:xfrm>
              <a:off x="147780" y="279958"/>
              <a:ext cx="2854037"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23:13</a:t>
              </a:r>
            </a:p>
          </p:txBody>
        </p:sp>
      </p:grpSp>
      <p:grpSp>
        <p:nvGrpSpPr>
          <p:cNvPr id="28" name="Group 27"/>
          <p:cNvGrpSpPr/>
          <p:nvPr/>
        </p:nvGrpSpPr>
        <p:grpSpPr>
          <a:xfrm>
            <a:off x="3163454" y="921885"/>
            <a:ext cx="2854037" cy="1966542"/>
            <a:chOff x="3163454" y="921885"/>
            <a:chExt cx="2854037" cy="1966542"/>
          </a:xfrm>
        </p:grpSpPr>
        <p:sp>
          <p:nvSpPr>
            <p:cNvPr id="15" name="Rounded Rectangle 14"/>
            <p:cNvSpPr/>
            <p:nvPr/>
          </p:nvSpPr>
          <p:spPr>
            <a:xfrm>
              <a:off x="3163454" y="921885"/>
              <a:ext cx="2854037"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23:14</a:t>
              </a:r>
            </a:p>
          </p:txBody>
        </p:sp>
        <p:sp>
          <p:nvSpPr>
            <p:cNvPr id="16" name="Rectangle 15"/>
            <p:cNvSpPr/>
            <p:nvPr/>
          </p:nvSpPr>
          <p:spPr>
            <a:xfrm>
              <a:off x="3283527" y="1688098"/>
              <a:ext cx="2650837" cy="1200329"/>
            </a:xfrm>
            <a:prstGeom prst="rect">
              <a:avLst/>
            </a:prstGeom>
          </p:spPr>
          <p:txBody>
            <a:bodyPr wrap="square">
              <a:spAutoFit/>
            </a:bodyPr>
            <a:lstStyle/>
            <a:p>
              <a:pPr algn="ctr"/>
              <a:r>
                <a:rPr lang="en-US" dirty="0">
                  <a:solidFill>
                    <a:schemeClr val="bg1"/>
                  </a:solidFill>
                </a:rPr>
                <a:t>They were greedy and materialistic, and they preyed upon the misfortunes of others.</a:t>
              </a:r>
            </a:p>
          </p:txBody>
        </p:sp>
      </p:grpSp>
      <p:grpSp>
        <p:nvGrpSpPr>
          <p:cNvPr id="29" name="Group 28"/>
          <p:cNvGrpSpPr/>
          <p:nvPr/>
        </p:nvGrpSpPr>
        <p:grpSpPr>
          <a:xfrm>
            <a:off x="6266872" y="912649"/>
            <a:ext cx="2854037" cy="1560326"/>
            <a:chOff x="6266872" y="912649"/>
            <a:chExt cx="2854037" cy="1560326"/>
          </a:xfrm>
        </p:grpSpPr>
        <p:sp>
          <p:nvSpPr>
            <p:cNvPr id="17" name="Rounded Rectangle 16"/>
            <p:cNvSpPr/>
            <p:nvPr/>
          </p:nvSpPr>
          <p:spPr>
            <a:xfrm>
              <a:off x="6266872" y="912649"/>
              <a:ext cx="2854037"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23:15</a:t>
              </a:r>
            </a:p>
          </p:txBody>
        </p:sp>
        <p:sp>
          <p:nvSpPr>
            <p:cNvPr id="18" name="Rectangle 17"/>
            <p:cNvSpPr/>
            <p:nvPr/>
          </p:nvSpPr>
          <p:spPr>
            <a:xfrm>
              <a:off x="6442364" y="1826644"/>
              <a:ext cx="2650837" cy="646331"/>
            </a:xfrm>
            <a:prstGeom prst="rect">
              <a:avLst/>
            </a:prstGeom>
          </p:spPr>
          <p:txBody>
            <a:bodyPr wrap="square">
              <a:spAutoFit/>
            </a:bodyPr>
            <a:lstStyle/>
            <a:p>
              <a:pPr algn="ctr"/>
              <a:r>
                <a:rPr lang="en-US" dirty="0">
                  <a:solidFill>
                    <a:schemeClr val="bg1"/>
                  </a:solidFill>
                </a:rPr>
                <a:t>They were recruiting souls to false beliefs.</a:t>
              </a:r>
            </a:p>
          </p:txBody>
        </p:sp>
      </p:grpSp>
      <p:grpSp>
        <p:nvGrpSpPr>
          <p:cNvPr id="30" name="Group 29"/>
          <p:cNvGrpSpPr/>
          <p:nvPr/>
        </p:nvGrpSpPr>
        <p:grpSpPr>
          <a:xfrm>
            <a:off x="9074729" y="275339"/>
            <a:ext cx="3117271" cy="2243541"/>
            <a:chOff x="9074729" y="275339"/>
            <a:chExt cx="3117271" cy="2243541"/>
          </a:xfrm>
        </p:grpSpPr>
        <p:sp>
          <p:nvSpPr>
            <p:cNvPr id="19" name="Rectangle 18"/>
            <p:cNvSpPr/>
            <p:nvPr/>
          </p:nvSpPr>
          <p:spPr>
            <a:xfrm>
              <a:off x="9393382" y="1041552"/>
              <a:ext cx="2798618" cy="1477328"/>
            </a:xfrm>
            <a:prstGeom prst="rect">
              <a:avLst/>
            </a:prstGeom>
          </p:spPr>
          <p:txBody>
            <a:bodyPr wrap="square">
              <a:spAutoFit/>
            </a:bodyPr>
            <a:lstStyle/>
            <a:p>
              <a:pPr algn="ctr"/>
              <a:r>
                <a:rPr lang="en-US" dirty="0">
                  <a:solidFill>
                    <a:schemeClr val="bg1"/>
                  </a:solidFill>
                </a:rPr>
                <a:t>Through their oaths, they gave more reverence to the gold and furnishings of the temple than to the Lord, whom the temple honors.</a:t>
              </a:r>
            </a:p>
          </p:txBody>
        </p:sp>
        <p:sp>
          <p:nvSpPr>
            <p:cNvPr id="20" name="Rounded Rectangle 19"/>
            <p:cNvSpPr/>
            <p:nvPr/>
          </p:nvSpPr>
          <p:spPr>
            <a:xfrm>
              <a:off x="9074729" y="275339"/>
              <a:ext cx="3117271"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23:16-22</a:t>
              </a:r>
            </a:p>
          </p:txBody>
        </p:sp>
      </p:grpSp>
      <p:grpSp>
        <p:nvGrpSpPr>
          <p:cNvPr id="31" name="Group 30"/>
          <p:cNvGrpSpPr/>
          <p:nvPr/>
        </p:nvGrpSpPr>
        <p:grpSpPr>
          <a:xfrm>
            <a:off x="309417" y="3775921"/>
            <a:ext cx="2854037" cy="2455977"/>
            <a:chOff x="309417" y="3775921"/>
            <a:chExt cx="2854037" cy="2455977"/>
          </a:xfrm>
        </p:grpSpPr>
        <p:sp>
          <p:nvSpPr>
            <p:cNvPr id="21" name="Rectangle 20"/>
            <p:cNvSpPr/>
            <p:nvPr/>
          </p:nvSpPr>
          <p:spPr>
            <a:xfrm>
              <a:off x="457200" y="4754570"/>
              <a:ext cx="2650837" cy="1477328"/>
            </a:xfrm>
            <a:prstGeom prst="rect">
              <a:avLst/>
            </a:prstGeom>
          </p:spPr>
          <p:txBody>
            <a:bodyPr wrap="square">
              <a:spAutoFit/>
            </a:bodyPr>
            <a:lstStyle/>
            <a:p>
              <a:pPr algn="ctr"/>
              <a:r>
                <a:rPr lang="en-US" dirty="0">
                  <a:solidFill>
                    <a:schemeClr val="bg1"/>
                  </a:solidFill>
                </a:rPr>
                <a:t>They obeyed rules but ignored the more important doctrines and principles the rules were based on.</a:t>
              </a:r>
            </a:p>
          </p:txBody>
        </p:sp>
        <p:sp>
          <p:nvSpPr>
            <p:cNvPr id="22" name="Rounded Rectangle 21"/>
            <p:cNvSpPr/>
            <p:nvPr/>
          </p:nvSpPr>
          <p:spPr>
            <a:xfrm>
              <a:off x="309417" y="3775921"/>
              <a:ext cx="2854037"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23:23</a:t>
              </a:r>
            </a:p>
          </p:txBody>
        </p:sp>
      </p:grpSp>
      <p:grpSp>
        <p:nvGrpSpPr>
          <p:cNvPr id="32" name="Group 31"/>
          <p:cNvGrpSpPr/>
          <p:nvPr/>
        </p:nvGrpSpPr>
        <p:grpSpPr>
          <a:xfrm>
            <a:off x="4438072" y="3415705"/>
            <a:ext cx="3449784" cy="2917610"/>
            <a:chOff x="4438072" y="3415705"/>
            <a:chExt cx="3449784" cy="2917610"/>
          </a:xfrm>
        </p:grpSpPr>
        <p:sp>
          <p:nvSpPr>
            <p:cNvPr id="23" name="Rectangle 22"/>
            <p:cNvSpPr/>
            <p:nvPr/>
          </p:nvSpPr>
          <p:spPr>
            <a:xfrm>
              <a:off x="4595090" y="4301990"/>
              <a:ext cx="3172692" cy="2031325"/>
            </a:xfrm>
            <a:prstGeom prst="rect">
              <a:avLst/>
            </a:prstGeom>
          </p:spPr>
          <p:txBody>
            <a:bodyPr wrap="square">
              <a:spAutoFit/>
            </a:bodyPr>
            <a:lstStyle/>
            <a:p>
              <a:pPr algn="ctr"/>
              <a:r>
                <a:rPr lang="en-US" dirty="0">
                  <a:solidFill>
                    <a:schemeClr val="bg1"/>
                  </a:solidFill>
                </a:rPr>
                <a:t>They hid internal greed and self-indulgence beneath an exterior show of righteousness. They looked clean and good on the outside, but on the inside they were full of corruption and spiritual decay.</a:t>
              </a:r>
            </a:p>
          </p:txBody>
        </p:sp>
        <p:sp>
          <p:nvSpPr>
            <p:cNvPr id="24" name="Rounded Rectangle 23"/>
            <p:cNvSpPr/>
            <p:nvPr/>
          </p:nvSpPr>
          <p:spPr>
            <a:xfrm>
              <a:off x="4438072" y="3415705"/>
              <a:ext cx="3449784"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23:25-28</a:t>
              </a:r>
            </a:p>
          </p:txBody>
        </p:sp>
      </p:grpSp>
      <p:grpSp>
        <p:nvGrpSpPr>
          <p:cNvPr id="33" name="Group 32"/>
          <p:cNvGrpSpPr/>
          <p:nvPr/>
        </p:nvGrpSpPr>
        <p:grpSpPr>
          <a:xfrm>
            <a:off x="8899235" y="3997594"/>
            <a:ext cx="3108038" cy="2178978"/>
            <a:chOff x="8899235" y="3997594"/>
            <a:chExt cx="3108038" cy="2178978"/>
          </a:xfrm>
        </p:grpSpPr>
        <p:sp>
          <p:nvSpPr>
            <p:cNvPr id="25" name="Rectangle 24"/>
            <p:cNvSpPr/>
            <p:nvPr/>
          </p:nvSpPr>
          <p:spPr>
            <a:xfrm>
              <a:off x="9047018" y="4976243"/>
              <a:ext cx="2650837" cy="1200329"/>
            </a:xfrm>
            <a:prstGeom prst="rect">
              <a:avLst/>
            </a:prstGeom>
          </p:spPr>
          <p:txBody>
            <a:bodyPr wrap="square">
              <a:spAutoFit/>
            </a:bodyPr>
            <a:lstStyle/>
            <a:p>
              <a:pPr algn="ctr"/>
              <a:r>
                <a:rPr lang="en-US" dirty="0">
                  <a:solidFill>
                    <a:schemeClr val="bg1"/>
                  </a:solidFill>
                </a:rPr>
                <a:t>They rejected living prophets while claiming allegiance to dead prophets.</a:t>
              </a:r>
            </a:p>
          </p:txBody>
        </p:sp>
        <p:sp>
          <p:nvSpPr>
            <p:cNvPr id="26" name="Rounded Rectangle 25"/>
            <p:cNvSpPr/>
            <p:nvPr/>
          </p:nvSpPr>
          <p:spPr>
            <a:xfrm>
              <a:off x="8899235" y="3997594"/>
              <a:ext cx="3108038" cy="656877"/>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Matthew 23:29-30</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Weightier Matters of the Law</a:t>
            </a:r>
          </a:p>
        </p:txBody>
      </p:sp>
      <p:sp>
        <p:nvSpPr>
          <p:cNvPr id="8" name="Rectangle 7"/>
          <p:cNvSpPr/>
          <p:nvPr/>
        </p:nvSpPr>
        <p:spPr>
          <a:xfrm>
            <a:off x="0" y="6550223"/>
            <a:ext cx="6391563" cy="307777"/>
          </a:xfrm>
          <a:prstGeom prst="rect">
            <a:avLst/>
          </a:prstGeom>
        </p:spPr>
        <p:txBody>
          <a:bodyPr wrap="square">
            <a:spAutoFit/>
          </a:bodyPr>
          <a:lstStyle/>
          <a:p>
            <a:r>
              <a:rPr lang="en-US" sz="1400" dirty="0">
                <a:solidFill>
                  <a:schemeClr val="bg1"/>
                </a:solidFill>
              </a:rPr>
              <a:t>Matthew 23:23-24</a:t>
            </a:r>
          </a:p>
        </p:txBody>
      </p:sp>
      <p:sp>
        <p:nvSpPr>
          <p:cNvPr id="36" name="Rectangle 35"/>
          <p:cNvSpPr/>
          <p:nvPr/>
        </p:nvSpPr>
        <p:spPr>
          <a:xfrm>
            <a:off x="4230254" y="843157"/>
            <a:ext cx="4110183" cy="461665"/>
          </a:xfrm>
          <a:prstGeom prst="rect">
            <a:avLst/>
          </a:prstGeom>
        </p:spPr>
        <p:txBody>
          <a:bodyPr wrap="square">
            <a:spAutoFit/>
          </a:bodyPr>
          <a:lstStyle/>
          <a:p>
            <a:r>
              <a:rPr lang="en-US" sz="2400" dirty="0">
                <a:solidFill>
                  <a:schemeClr val="bg1"/>
                </a:solidFill>
              </a:rPr>
              <a:t>Judgment, mercy, and faith</a:t>
            </a:r>
          </a:p>
        </p:txBody>
      </p:sp>
      <p:sp>
        <p:nvSpPr>
          <p:cNvPr id="9" name="Rectangle 8"/>
          <p:cNvSpPr/>
          <p:nvPr/>
        </p:nvSpPr>
        <p:spPr>
          <a:xfrm>
            <a:off x="295564" y="1351386"/>
            <a:ext cx="6096000" cy="5078313"/>
          </a:xfrm>
          <a:prstGeom prst="rect">
            <a:avLst/>
          </a:prstGeom>
        </p:spPr>
        <p:txBody>
          <a:bodyPr>
            <a:spAutoFit/>
          </a:bodyPr>
          <a:lstStyle/>
          <a:p>
            <a:r>
              <a:rPr lang="en-US" dirty="0">
                <a:solidFill>
                  <a:schemeClr val="bg1"/>
                </a:solidFill>
              </a:rPr>
              <a:t>“The Ten Commandments are still a vital thread in the fabric of the gospel of Christ, but with His coming came new light and life which brings a fuller measure of joy and happiness. </a:t>
            </a:r>
          </a:p>
          <a:p>
            <a:endParaRPr lang="en-US" dirty="0">
              <a:solidFill>
                <a:schemeClr val="bg1"/>
              </a:solidFill>
            </a:endParaRPr>
          </a:p>
          <a:p>
            <a:r>
              <a:rPr lang="en-US" dirty="0">
                <a:solidFill>
                  <a:schemeClr val="bg1"/>
                </a:solidFill>
              </a:rPr>
              <a:t>Jesus introduced a higher and more difficult standard of human conduct. </a:t>
            </a:r>
          </a:p>
          <a:p>
            <a:endParaRPr lang="en-US" dirty="0">
              <a:solidFill>
                <a:schemeClr val="bg1"/>
              </a:solidFill>
            </a:endParaRPr>
          </a:p>
          <a:p>
            <a:r>
              <a:rPr lang="en-US" dirty="0">
                <a:solidFill>
                  <a:schemeClr val="bg1"/>
                </a:solidFill>
              </a:rPr>
              <a:t>It is simpler as well as more difficult because it focuses on internal rather than external requirements: </a:t>
            </a:r>
          </a:p>
          <a:p>
            <a:endParaRPr lang="en-US" dirty="0">
              <a:solidFill>
                <a:schemeClr val="bg1"/>
              </a:solidFill>
            </a:endParaRPr>
          </a:p>
          <a:p>
            <a:r>
              <a:rPr lang="en-US" dirty="0">
                <a:solidFill>
                  <a:schemeClr val="bg1"/>
                </a:solidFill>
              </a:rPr>
              <a:t>Do unto others as you would have them do unto you. Love your neighbor as yourself. When smitten, turn the other cheek. When asked for a coat, give your cloak also. Forgive, not just once but seventy times seven. </a:t>
            </a:r>
          </a:p>
          <a:p>
            <a:endParaRPr lang="en-US" dirty="0">
              <a:solidFill>
                <a:schemeClr val="bg1"/>
              </a:solidFill>
            </a:endParaRPr>
          </a:p>
          <a:p>
            <a:r>
              <a:rPr lang="en-US" dirty="0">
                <a:solidFill>
                  <a:schemeClr val="bg1"/>
                </a:solidFill>
              </a:rPr>
              <a:t>This was the essence of the new gospel. There was more emphasis on </a:t>
            </a:r>
            <a:r>
              <a:rPr lang="en-US" i="1" dirty="0">
                <a:solidFill>
                  <a:schemeClr val="bg1"/>
                </a:solidFill>
              </a:rPr>
              <a:t>do</a:t>
            </a:r>
            <a:r>
              <a:rPr lang="en-US" dirty="0">
                <a:solidFill>
                  <a:schemeClr val="bg1"/>
                </a:solidFill>
              </a:rPr>
              <a:t> than </a:t>
            </a:r>
            <a:r>
              <a:rPr lang="en-US" i="1" dirty="0">
                <a:solidFill>
                  <a:schemeClr val="bg1"/>
                </a:solidFill>
              </a:rPr>
              <a:t>do not.</a:t>
            </a:r>
            <a:r>
              <a:rPr lang="en-US" dirty="0">
                <a:solidFill>
                  <a:schemeClr val="bg1"/>
                </a:solidFill>
              </a:rPr>
              <a:t> More moral agency was given to each of us.” (4)</a:t>
            </a:r>
          </a:p>
        </p:txBody>
      </p:sp>
      <p:grpSp>
        <p:nvGrpSpPr>
          <p:cNvPr id="10" name="Group 9"/>
          <p:cNvGrpSpPr/>
          <p:nvPr/>
        </p:nvGrpSpPr>
        <p:grpSpPr>
          <a:xfrm>
            <a:off x="7810242" y="4139890"/>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3"/>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4"/>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02644" y="4815590"/>
              <a:ext cx="2437759" cy="1077218"/>
            </a:xfrm>
            <a:prstGeom prst="rect">
              <a:avLst/>
            </a:prstGeom>
          </p:spPr>
          <p:txBody>
            <a:bodyPr wrap="square">
              <a:spAutoFit/>
            </a:bodyPr>
            <a:lstStyle/>
            <a:p>
              <a:pPr algn="ctr"/>
              <a:r>
                <a:rPr lang="en-US" sz="1600" b="1" dirty="0"/>
                <a:t>As we strive to become spiritually clean on the inside, it will be reflected in our outward choices</a:t>
              </a:r>
              <a:endParaRPr lang="en-US" sz="1600" dirty="0"/>
            </a:p>
          </p:txBody>
        </p:sp>
      </p:grpSp>
      <p:pic>
        <p:nvPicPr>
          <p:cNvPr id="30" name="Picture 29" descr="james e faust.jpg"/>
          <p:cNvPicPr>
            <a:picLocks noChangeAspect="1"/>
          </p:cNvPicPr>
          <p:nvPr/>
        </p:nvPicPr>
        <p:blipFill>
          <a:blip r:embed="rId3" cstate="print"/>
          <a:stretch>
            <a:fillRect/>
          </a:stretch>
        </p:blipFill>
        <p:spPr>
          <a:xfrm>
            <a:off x="10836078" y="158172"/>
            <a:ext cx="1148969" cy="138430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srcRect/>
          <a:stretch>
            <a:fillRect/>
          </a:stretch>
        </p:blipFill>
        <p:spPr bwMode="auto">
          <a:xfrm>
            <a:off x="-1" y="-1"/>
            <a:ext cx="12192001" cy="6881091"/>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fontAlgn="base"/>
            <a:r>
              <a:rPr lang="en-US" sz="6000" dirty="0">
                <a:solidFill>
                  <a:schemeClr val="bg1"/>
                </a:solidFill>
                <a:latin typeface="Agency FB" pitchFamily="34" charset="0"/>
              </a:rPr>
              <a:t>Zacharias Son of </a:t>
            </a:r>
            <a:r>
              <a:rPr lang="en-US" sz="6000" dirty="0" err="1">
                <a:solidFill>
                  <a:schemeClr val="bg1"/>
                </a:solidFill>
                <a:latin typeface="Agency FB" pitchFamily="34" charset="0"/>
              </a:rPr>
              <a:t>Barachias</a:t>
            </a:r>
            <a:endParaRPr lang="en-US" sz="6000" dirty="0">
              <a:solidFill>
                <a:schemeClr val="bg1"/>
              </a:solidFill>
              <a:latin typeface="Agency FB" pitchFamily="34" charset="0"/>
            </a:endParaRPr>
          </a:p>
        </p:txBody>
      </p:sp>
      <p:sp>
        <p:nvSpPr>
          <p:cNvPr id="8" name="Rectangle 7"/>
          <p:cNvSpPr/>
          <p:nvPr/>
        </p:nvSpPr>
        <p:spPr>
          <a:xfrm>
            <a:off x="0" y="6550223"/>
            <a:ext cx="6391563" cy="307777"/>
          </a:xfrm>
          <a:prstGeom prst="rect">
            <a:avLst/>
          </a:prstGeom>
        </p:spPr>
        <p:txBody>
          <a:bodyPr wrap="square">
            <a:spAutoFit/>
          </a:bodyPr>
          <a:lstStyle/>
          <a:p>
            <a:r>
              <a:rPr lang="en-US" sz="1400" dirty="0">
                <a:solidFill>
                  <a:schemeClr val="bg1"/>
                </a:solidFill>
              </a:rPr>
              <a:t>Matthew 23:35</a:t>
            </a:r>
          </a:p>
        </p:txBody>
      </p:sp>
      <p:sp>
        <p:nvSpPr>
          <p:cNvPr id="9" name="Rectangle 8"/>
          <p:cNvSpPr/>
          <p:nvPr/>
        </p:nvSpPr>
        <p:spPr>
          <a:xfrm>
            <a:off x="387929" y="2256550"/>
            <a:ext cx="6096000" cy="1477328"/>
          </a:xfrm>
          <a:prstGeom prst="rect">
            <a:avLst/>
          </a:prstGeom>
        </p:spPr>
        <p:txBody>
          <a:bodyPr>
            <a:spAutoFit/>
          </a:bodyPr>
          <a:lstStyle/>
          <a:p>
            <a:r>
              <a:rPr lang="en-US" dirty="0">
                <a:solidFill>
                  <a:schemeClr val="bg1"/>
                </a:solidFill>
              </a:rPr>
              <a:t>“When Herod’s edict went forth to destroy the young children, John was about six months older than Jesus, and came under this hellish edict, and Zacharias caused his mother to take him into the mountains, where he was raised on locusts and wild honey. </a:t>
            </a:r>
          </a:p>
        </p:txBody>
      </p:sp>
      <p:sp>
        <p:nvSpPr>
          <p:cNvPr id="31" name="Rectangle 30"/>
          <p:cNvSpPr/>
          <p:nvPr/>
        </p:nvSpPr>
        <p:spPr>
          <a:xfrm>
            <a:off x="3237347" y="903423"/>
            <a:ext cx="6096000" cy="369332"/>
          </a:xfrm>
          <a:prstGeom prst="rect">
            <a:avLst/>
          </a:prstGeom>
        </p:spPr>
        <p:txBody>
          <a:bodyPr>
            <a:spAutoFit/>
          </a:bodyPr>
          <a:lstStyle/>
          <a:p>
            <a:pPr algn="ctr"/>
            <a:r>
              <a:rPr lang="en-US" dirty="0">
                <a:solidFill>
                  <a:schemeClr val="bg1"/>
                </a:solidFill>
              </a:rPr>
              <a:t>Father of John the Baptist</a:t>
            </a:r>
          </a:p>
        </p:txBody>
      </p:sp>
      <p:pic>
        <p:nvPicPr>
          <p:cNvPr id="28674" name="Picture 2" descr="https://www.lds.org/bc/content/bible-videos/videos/the-naming-of-john-the-baptist/the-naming-of-john-the-baptist.jpg"/>
          <p:cNvPicPr>
            <a:picLocks noChangeAspect="1" noChangeArrowheads="1"/>
          </p:cNvPicPr>
          <p:nvPr/>
        </p:nvPicPr>
        <p:blipFill>
          <a:blip r:embed="rId3" cstate="print"/>
          <a:srcRect/>
          <a:stretch>
            <a:fillRect/>
          </a:stretch>
        </p:blipFill>
        <p:spPr bwMode="auto">
          <a:xfrm>
            <a:off x="6945745" y="1607128"/>
            <a:ext cx="4516582" cy="3011054"/>
          </a:xfrm>
          <a:prstGeom prst="rect">
            <a:avLst/>
          </a:prstGeom>
          <a:noFill/>
        </p:spPr>
      </p:pic>
      <p:pic>
        <p:nvPicPr>
          <p:cNvPr id="28676" name="Picture 4" descr="https://rsc.byu.edu/sites/default/files/Zacharias-3color%20(3%20inch).jpg"/>
          <p:cNvPicPr>
            <a:picLocks noChangeAspect="1" noChangeArrowheads="1"/>
          </p:cNvPicPr>
          <p:nvPr/>
        </p:nvPicPr>
        <p:blipFill>
          <a:blip r:embed="rId4" cstate="print"/>
          <a:srcRect/>
          <a:stretch>
            <a:fillRect/>
          </a:stretch>
        </p:blipFill>
        <p:spPr bwMode="auto">
          <a:xfrm>
            <a:off x="2845361" y="3835400"/>
            <a:ext cx="1970717" cy="2888673"/>
          </a:xfrm>
          <a:prstGeom prst="rect">
            <a:avLst/>
          </a:prstGeom>
          <a:noFill/>
        </p:spPr>
      </p:pic>
      <p:sp>
        <p:nvSpPr>
          <p:cNvPr id="32" name="Rectangle 31"/>
          <p:cNvSpPr/>
          <p:nvPr/>
        </p:nvSpPr>
        <p:spPr>
          <a:xfrm>
            <a:off x="5735673" y="4990190"/>
            <a:ext cx="6096000" cy="1477328"/>
          </a:xfrm>
          <a:prstGeom prst="rect">
            <a:avLst/>
          </a:prstGeom>
        </p:spPr>
        <p:txBody>
          <a:bodyPr>
            <a:spAutoFit/>
          </a:bodyPr>
          <a:lstStyle/>
          <a:p>
            <a:endParaRPr lang="en-US" dirty="0">
              <a:solidFill>
                <a:schemeClr val="bg1"/>
              </a:solidFill>
            </a:endParaRPr>
          </a:p>
          <a:p>
            <a:r>
              <a:rPr lang="en-US" dirty="0">
                <a:solidFill>
                  <a:schemeClr val="bg1"/>
                </a:solidFill>
              </a:rPr>
              <a:t>When his father refused to disclose his hiding place, and being the officiating high priest at the Temple that year, [he] was slain by Herod’s order, between the porch and the altar, as Jesus said” (6)</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2545</Words>
  <Application>Microsoft Office PowerPoint</Application>
  <PresentationFormat>Widescreen</PresentationFormat>
  <Paragraphs>189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Footlight MT Light</vt:lpstr>
      <vt:lpstr>Open Sans</vt:lpstr>
      <vt:lpstr>Agency FB</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30</cp:revision>
  <dcterms:created xsi:type="dcterms:W3CDTF">2016-05-16T13:36:31Z</dcterms:created>
  <dcterms:modified xsi:type="dcterms:W3CDTF">2020-08-27T18:49:50Z</dcterms:modified>
</cp:coreProperties>
</file>