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embeddedFontLst>
    <p:embeddedFont>
      <p:font typeface="Algerian" panose="04020705040A02060702" pitchFamily="82"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A0AB-0BC7-48D0-B409-F7A00D92C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7EBCE0-A2FA-4D80-8531-FED2CA3C8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008B5F-3D06-44D7-9ED6-4A1C919769A6}"/>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F7FFD7D8-F2DF-4FC3-A4CA-56FCD5422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EF449-C021-4371-B61C-4E7E1872EBC9}"/>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140579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9BF8-8B7D-43CB-BC10-D8AF91FC7E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D73019-E32A-441C-BF34-BD8E1CEA97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BED98-2DC3-4542-9E0C-5AB07A2A1A59}"/>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222627AB-9881-4582-B9B4-F6E8B9549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4C553-2285-479C-8804-DEDD8E61DC55}"/>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282509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C5A39-2984-4849-A560-2E614F241A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59FDF-2B5D-41B1-8CCC-5A0FD65100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2E7B9-A5E1-4BD6-BC3C-1DC7D7DEFAE8}"/>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CDF052D5-871E-4C24-896A-2F86D37FE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F7668-DA5A-45B9-A258-81DA4D471D98}"/>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5317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70E9-51D2-4299-AF0E-C42A33000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014DD-8151-487A-A5C4-27D141D5E1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653C6-0D3B-4EEE-88E2-D5BB88580E62}"/>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B0EB3E94-CB89-4A8C-AD2D-E42BED4A1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5C901-2742-4205-9037-931AA6E47AB3}"/>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137587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2EFB-C10D-4146-9C60-9E44D5E19E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F05EA-DC8C-4DBB-A480-948EF2230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1DCF94-298D-4ACD-B93E-A576F935495C}"/>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38813140-ED1A-42BD-B2D0-FD060F876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F748B-06DE-4825-813E-AD2FC1A49348}"/>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239670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31DC-5A66-41EE-A6B7-D9EB557C1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C69EF-2291-4D3D-AF19-7873E4A007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F29702-F0CB-4DD4-BBF6-308F501A7E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CE9A4-B1FF-42FD-A4A9-7090247C8495}"/>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6" name="Footer Placeholder 5">
            <a:extLst>
              <a:ext uri="{FF2B5EF4-FFF2-40B4-BE49-F238E27FC236}">
                <a16:creationId xmlns:a16="http://schemas.microsoft.com/office/drawing/2014/main" id="{FB807BD4-B113-4EC8-9181-9C7AD194C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9761E-57E6-4D5D-915B-DD8B02DE5A2E}"/>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268042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7E36-3DB4-4E9A-AC86-BC1857DCB2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679AB4-DCF1-45EA-8F0A-DC490369A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043454-F57D-42E5-8525-AC6A813D16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7046F-B3D6-4425-837F-309A75FB4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B31FA2-B796-44B9-8FCA-3ED4BCCB12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352C9B-7B51-47B0-B0BF-19962B71946D}"/>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8" name="Footer Placeholder 7">
            <a:extLst>
              <a:ext uri="{FF2B5EF4-FFF2-40B4-BE49-F238E27FC236}">
                <a16:creationId xmlns:a16="http://schemas.microsoft.com/office/drawing/2014/main" id="{0B8780F7-BE00-4B5D-AEB1-ADC9460EF3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7151E0-D8F0-41DF-806E-52D02FB4F243}"/>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411195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CD65-DA77-4914-8401-753B8C7C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3D328-D6DF-4329-BFB0-681008134268}"/>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4" name="Footer Placeholder 3">
            <a:extLst>
              <a:ext uri="{FF2B5EF4-FFF2-40B4-BE49-F238E27FC236}">
                <a16:creationId xmlns:a16="http://schemas.microsoft.com/office/drawing/2014/main" id="{E4023F68-2FCE-4698-B958-E01C96E53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F1BDA-CF49-49B7-9258-76D570CC1306}"/>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194109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73D43-88A9-4917-9D74-310834F642C4}"/>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3" name="Footer Placeholder 2">
            <a:extLst>
              <a:ext uri="{FF2B5EF4-FFF2-40B4-BE49-F238E27FC236}">
                <a16:creationId xmlns:a16="http://schemas.microsoft.com/office/drawing/2014/main" id="{A24FF27B-BE45-40CD-8A83-107D81A4A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C898C8-F673-426A-B4F7-ADEB66CD5277}"/>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155673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B66D-D753-4ACF-B241-016348B3E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1EAE3-A0C4-41ED-AACE-ECA652169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A5B58-D0D1-4B1D-A4AB-1935D578F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09277-EABA-4205-9DB0-7CD622C2806B}"/>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6" name="Footer Placeholder 5">
            <a:extLst>
              <a:ext uri="{FF2B5EF4-FFF2-40B4-BE49-F238E27FC236}">
                <a16:creationId xmlns:a16="http://schemas.microsoft.com/office/drawing/2014/main" id="{D80B164D-ED8E-4AB5-A940-AD13F0728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D82C1-7E00-4051-823D-F0437609394D}"/>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114451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FC15-AD3B-4E36-A493-249E567DE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77AC02-F4FD-40BF-A072-3BEDDC2BE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6B7A31-F933-4D31-BE74-94798874F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1A51DD-5365-4426-BE16-9A7C27A0DE58}"/>
              </a:ext>
            </a:extLst>
          </p:cNvPr>
          <p:cNvSpPr>
            <a:spLocks noGrp="1"/>
          </p:cNvSpPr>
          <p:nvPr>
            <p:ph type="dt" sz="half" idx="10"/>
          </p:nvPr>
        </p:nvSpPr>
        <p:spPr/>
        <p:txBody>
          <a:bodyPr/>
          <a:lstStyle/>
          <a:p>
            <a:fld id="{E2C2383F-26F2-4534-90A0-16ED5A867C72}" type="datetimeFigureOut">
              <a:rPr lang="en-US" smtClean="0"/>
              <a:t>7/2/2020</a:t>
            </a:fld>
            <a:endParaRPr lang="en-US"/>
          </a:p>
        </p:txBody>
      </p:sp>
      <p:sp>
        <p:nvSpPr>
          <p:cNvPr id="6" name="Footer Placeholder 5">
            <a:extLst>
              <a:ext uri="{FF2B5EF4-FFF2-40B4-BE49-F238E27FC236}">
                <a16:creationId xmlns:a16="http://schemas.microsoft.com/office/drawing/2014/main" id="{E2F8580E-DC11-43F4-892F-21791EEA7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1EEF5-3199-4154-969E-8D057977FF5A}"/>
              </a:ext>
            </a:extLst>
          </p:cNvPr>
          <p:cNvSpPr>
            <a:spLocks noGrp="1"/>
          </p:cNvSpPr>
          <p:nvPr>
            <p:ph type="sldNum" sz="quarter" idx="12"/>
          </p:nvPr>
        </p:nvSpPr>
        <p:spPr/>
        <p:txBody>
          <a:bodyPr/>
          <a:lstStyle/>
          <a:p>
            <a:fld id="{502C720F-8161-48F3-A84C-0695FA19BEB9}" type="slidenum">
              <a:rPr lang="en-US" smtClean="0"/>
              <a:t>‹#›</a:t>
            </a:fld>
            <a:endParaRPr lang="en-US"/>
          </a:p>
        </p:txBody>
      </p:sp>
    </p:spTree>
    <p:extLst>
      <p:ext uri="{BB962C8B-B14F-4D97-AF65-F5344CB8AC3E}">
        <p14:creationId xmlns:p14="http://schemas.microsoft.com/office/powerpoint/2010/main" val="258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D5708D-6BC3-480B-B52D-190A04B4E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95123-B6FC-44E4-B9F8-BEA3461E5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570B2-E794-4693-AEC8-46BF241EA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2383F-26F2-4534-90A0-16ED5A867C72}" type="datetimeFigureOut">
              <a:rPr lang="en-US" smtClean="0"/>
              <a:t>7/2/2020</a:t>
            </a:fld>
            <a:endParaRPr lang="en-US"/>
          </a:p>
        </p:txBody>
      </p:sp>
      <p:sp>
        <p:nvSpPr>
          <p:cNvPr id="5" name="Footer Placeholder 4">
            <a:extLst>
              <a:ext uri="{FF2B5EF4-FFF2-40B4-BE49-F238E27FC236}">
                <a16:creationId xmlns:a16="http://schemas.microsoft.com/office/drawing/2014/main" id="{8BA4E86C-7A60-4514-AA76-5802535D6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57A38-0311-4CCC-8CFD-8C0DDC0F4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C720F-8161-48F3-A84C-0695FA19BEB9}" type="slidenum">
              <a:rPr lang="en-US" smtClean="0"/>
              <a:t>‹#›</a:t>
            </a:fld>
            <a:endParaRPr lang="en-US"/>
          </a:p>
        </p:txBody>
      </p:sp>
    </p:spTree>
    <p:extLst>
      <p:ext uri="{BB962C8B-B14F-4D97-AF65-F5344CB8AC3E}">
        <p14:creationId xmlns:p14="http://schemas.microsoft.com/office/powerpoint/2010/main" val="93102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C312EA4-B284-478B-8A4B-931960422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87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757652-052A-45B8-A02F-E9CF7DF1A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752600" y="1143000"/>
            <a:ext cx="4572000" cy="1569660"/>
          </a:xfrm>
          <a:prstGeom prst="rect">
            <a:avLst/>
          </a:prstGeom>
        </p:spPr>
        <p:txBody>
          <a:bodyPr>
            <a:spAutoFit/>
          </a:bodyPr>
          <a:lstStyle/>
          <a:p>
            <a:r>
              <a:rPr lang="en-US" sz="2400" b="1" i="1" dirty="0">
                <a:solidFill>
                  <a:srgbClr val="FFFF00"/>
                </a:solidFill>
              </a:rPr>
              <a:t>The restoration of Jesus Christ’s doctrine and authority was necessary to overcome the effects of the Great Apostasy</a:t>
            </a:r>
            <a:endParaRPr lang="en-US" sz="2400" i="1" dirty="0">
              <a:solidFill>
                <a:srgbClr val="FFFF00"/>
              </a:solidFill>
            </a:endParaRPr>
          </a:p>
        </p:txBody>
      </p:sp>
      <p:sp>
        <p:nvSpPr>
          <p:cNvPr id="8" name="TextBox 7"/>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Algerian" pitchFamily="82" charset="0"/>
              </a:rPr>
              <a:t>Restoration</a:t>
            </a:r>
          </a:p>
        </p:txBody>
      </p:sp>
      <p:pic>
        <p:nvPicPr>
          <p:cNvPr id="11" name="Picture 2" descr="http://cdn.bicyclethailand.com/wp-content/uploads/2011/06/Broken-Chain-4wtmk.jpg"/>
          <p:cNvPicPr>
            <a:picLocks noChangeAspect="1" noChangeArrowheads="1"/>
          </p:cNvPicPr>
          <p:nvPr/>
        </p:nvPicPr>
        <p:blipFill>
          <a:blip r:embed="rId3" cstate="print"/>
          <a:srcRect r="2500" b="35000"/>
          <a:stretch>
            <a:fillRect/>
          </a:stretch>
        </p:blipFill>
        <p:spPr bwMode="auto">
          <a:xfrm>
            <a:off x="6400800" y="990600"/>
            <a:ext cx="3962400" cy="1981200"/>
          </a:xfrm>
          <a:prstGeom prst="rect">
            <a:avLst/>
          </a:prstGeom>
          <a:noFill/>
        </p:spPr>
      </p:pic>
      <p:sp>
        <p:nvSpPr>
          <p:cNvPr id="13" name="Rectangle 12"/>
          <p:cNvSpPr/>
          <p:nvPr/>
        </p:nvSpPr>
        <p:spPr>
          <a:xfrm>
            <a:off x="3886200" y="3429000"/>
            <a:ext cx="6934200" cy="2677656"/>
          </a:xfrm>
          <a:prstGeom prst="rect">
            <a:avLst/>
          </a:prstGeom>
        </p:spPr>
        <p:txBody>
          <a:bodyPr wrap="square">
            <a:spAutoFit/>
          </a:bodyPr>
          <a:lstStyle/>
          <a:p>
            <a:pPr fontAlgn="base"/>
            <a:r>
              <a:rPr lang="en-US" sz="2400" dirty="0">
                <a:solidFill>
                  <a:schemeClr val="bg2"/>
                </a:solidFill>
              </a:rPr>
              <a:t>Why are apostles and prophets essential?</a:t>
            </a:r>
          </a:p>
          <a:p>
            <a:pPr fontAlgn="base"/>
            <a:endParaRPr lang="en-US" sz="2400" dirty="0">
              <a:solidFill>
                <a:schemeClr val="bg2"/>
              </a:solidFill>
            </a:endParaRPr>
          </a:p>
          <a:p>
            <a:pPr fontAlgn="base"/>
            <a:r>
              <a:rPr lang="en-US" sz="2400" dirty="0">
                <a:solidFill>
                  <a:schemeClr val="bg2"/>
                </a:solidFill>
              </a:rPr>
              <a:t>Why is priesthood authority needed in the Church?</a:t>
            </a:r>
          </a:p>
          <a:p>
            <a:pPr fontAlgn="base"/>
            <a:endParaRPr lang="en-US" sz="2400" dirty="0">
              <a:solidFill>
                <a:schemeClr val="bg2"/>
              </a:solidFill>
            </a:endParaRPr>
          </a:p>
          <a:p>
            <a:pPr fontAlgn="base"/>
            <a:r>
              <a:rPr lang="en-US" sz="2400" dirty="0">
                <a:solidFill>
                  <a:schemeClr val="bg2"/>
                </a:solidFill>
              </a:rPr>
              <a:t>How can we receive and maintain correct doctrine?</a:t>
            </a:r>
          </a:p>
          <a:p>
            <a:pPr fontAlgn="base"/>
            <a:endParaRPr lang="en-US" sz="2400" dirty="0">
              <a:solidFill>
                <a:schemeClr val="bg2"/>
              </a:solidFill>
            </a:endParaRPr>
          </a:p>
          <a:p>
            <a:pPr fontAlgn="base"/>
            <a:r>
              <a:rPr lang="en-US" sz="2400" dirty="0">
                <a:solidFill>
                  <a:schemeClr val="bg2"/>
                </a:solidFill>
              </a:rPr>
              <a:t>What role does revelation play in the Church?</a:t>
            </a:r>
          </a:p>
        </p:txBody>
      </p:sp>
      <p:pic>
        <p:nvPicPr>
          <p:cNvPr id="14" name="Picture 2" descr="http://howtosquat.net/wp-content/uploads/2013/06/bicycle-chain-system.jpg"/>
          <p:cNvPicPr>
            <a:picLocks noChangeAspect="1" noChangeArrowheads="1"/>
          </p:cNvPicPr>
          <p:nvPr/>
        </p:nvPicPr>
        <p:blipFill>
          <a:blip r:embed="rId4" cstate="print"/>
          <a:srcRect/>
          <a:stretch>
            <a:fillRect/>
          </a:stretch>
        </p:blipFill>
        <p:spPr bwMode="auto">
          <a:xfrm>
            <a:off x="1676400" y="4191000"/>
            <a:ext cx="1933432" cy="1295400"/>
          </a:xfrm>
          <a:prstGeom prst="rect">
            <a:avLst/>
          </a:prstGeom>
          <a:noFill/>
        </p:spPr>
      </p:pic>
    </p:spTree>
    <p:extLst>
      <p:ext uri="{BB962C8B-B14F-4D97-AF65-F5344CB8AC3E}">
        <p14:creationId xmlns:p14="http://schemas.microsoft.com/office/powerpoint/2010/main" val="7833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AE07BB-043C-4D33-9A24-A394CB1C0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676400" y="1600201"/>
            <a:ext cx="4572000" cy="3693319"/>
          </a:xfrm>
          <a:prstGeom prst="rect">
            <a:avLst/>
          </a:prstGeom>
        </p:spPr>
        <p:txBody>
          <a:bodyPr>
            <a:spAutoFit/>
          </a:bodyPr>
          <a:lstStyle/>
          <a:p>
            <a:pPr fontAlgn="base"/>
            <a:r>
              <a:rPr lang="en-US" dirty="0">
                <a:solidFill>
                  <a:schemeClr val="bg2"/>
                </a:solidFill>
              </a:rPr>
              <a:t>“Now we beseech you, brethren, by the coming of our Lord Jesus Christ, and </a:t>
            </a:r>
            <a:r>
              <a:rPr lang="en-US" i="1" dirty="0">
                <a:solidFill>
                  <a:schemeClr val="bg2"/>
                </a:solidFill>
              </a:rPr>
              <a:t>by</a:t>
            </a:r>
            <a:r>
              <a:rPr lang="en-US" dirty="0">
                <a:solidFill>
                  <a:schemeClr val="bg2"/>
                </a:solidFill>
              </a:rPr>
              <a:t> our gathering together unto him,</a:t>
            </a:r>
          </a:p>
          <a:p>
            <a:pPr fontAlgn="base"/>
            <a:endParaRPr lang="en-US" dirty="0">
              <a:solidFill>
                <a:schemeClr val="bg2"/>
              </a:solidFill>
            </a:endParaRPr>
          </a:p>
          <a:p>
            <a:pPr fontAlgn="base"/>
            <a:r>
              <a:rPr lang="en-US" dirty="0">
                <a:solidFill>
                  <a:schemeClr val="bg2"/>
                </a:solidFill>
              </a:rPr>
              <a:t>That ye be not soon shaken in mind, or be troubled, neither by spirit, nor by word, nor by letter as from us, as that the day of Christ is at hand.</a:t>
            </a:r>
          </a:p>
          <a:p>
            <a:pPr fontAlgn="base"/>
            <a:endParaRPr lang="en-US" dirty="0">
              <a:solidFill>
                <a:schemeClr val="bg2"/>
              </a:solidFill>
            </a:endParaRPr>
          </a:p>
          <a:p>
            <a:pPr fontAlgn="base"/>
            <a:r>
              <a:rPr lang="en-US" dirty="0">
                <a:solidFill>
                  <a:schemeClr val="bg2"/>
                </a:solidFill>
              </a:rPr>
              <a:t>Let no man deceive you by any means: for </a:t>
            </a:r>
            <a:r>
              <a:rPr lang="en-US" i="1" dirty="0">
                <a:solidFill>
                  <a:schemeClr val="bg2"/>
                </a:solidFill>
              </a:rPr>
              <a:t>that day shall not come,</a:t>
            </a:r>
            <a:r>
              <a:rPr lang="en-US" dirty="0">
                <a:solidFill>
                  <a:schemeClr val="bg2"/>
                </a:solidFill>
              </a:rPr>
              <a:t> except there come a falling away first, and that man of sin be revealed, the son of perdition;”</a:t>
            </a:r>
          </a:p>
        </p:txBody>
      </p:sp>
      <p:sp>
        <p:nvSpPr>
          <p:cNvPr id="10" name="TextBox 9"/>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Algerian" pitchFamily="82" charset="0"/>
              </a:rPr>
              <a:t>Before the 2</a:t>
            </a:r>
            <a:r>
              <a:rPr lang="en-US" sz="4000" baseline="30000" dirty="0">
                <a:solidFill>
                  <a:schemeClr val="bg2"/>
                </a:solidFill>
                <a:latin typeface="Algerian" pitchFamily="82" charset="0"/>
              </a:rPr>
              <a:t>nd</a:t>
            </a:r>
            <a:r>
              <a:rPr lang="en-US" sz="4000" dirty="0">
                <a:solidFill>
                  <a:schemeClr val="bg2"/>
                </a:solidFill>
                <a:latin typeface="Algerian" pitchFamily="82" charset="0"/>
              </a:rPr>
              <a:t> Coming of Christ</a:t>
            </a:r>
          </a:p>
        </p:txBody>
      </p:sp>
      <p:sp>
        <p:nvSpPr>
          <p:cNvPr id="12" name="TextBox 11"/>
          <p:cNvSpPr txBox="1"/>
          <p:nvPr/>
        </p:nvSpPr>
        <p:spPr>
          <a:xfrm>
            <a:off x="228600" y="6302990"/>
            <a:ext cx="9144000" cy="369332"/>
          </a:xfrm>
          <a:prstGeom prst="rect">
            <a:avLst/>
          </a:prstGeom>
          <a:noFill/>
        </p:spPr>
        <p:txBody>
          <a:bodyPr wrap="square" rtlCol="0">
            <a:spAutoFit/>
          </a:bodyPr>
          <a:lstStyle/>
          <a:p>
            <a:r>
              <a:rPr lang="en-US" dirty="0">
                <a:solidFill>
                  <a:schemeClr val="bg2"/>
                </a:solidFill>
              </a:rPr>
              <a:t> 2 Thessalonians 2:1–3</a:t>
            </a:r>
          </a:p>
        </p:txBody>
      </p:sp>
      <p:sp>
        <p:nvSpPr>
          <p:cNvPr id="13" name="TextBox 12"/>
          <p:cNvSpPr txBox="1"/>
          <p:nvPr/>
        </p:nvSpPr>
        <p:spPr>
          <a:xfrm>
            <a:off x="1524000" y="1066800"/>
            <a:ext cx="4267200" cy="523220"/>
          </a:xfrm>
          <a:prstGeom prst="rect">
            <a:avLst/>
          </a:prstGeom>
          <a:noFill/>
        </p:spPr>
        <p:txBody>
          <a:bodyPr wrap="square" rtlCol="0">
            <a:spAutoFit/>
          </a:bodyPr>
          <a:lstStyle/>
          <a:p>
            <a:pPr algn="ctr"/>
            <a:r>
              <a:rPr lang="en-US" sz="2800" dirty="0">
                <a:solidFill>
                  <a:srgbClr val="FFFF00"/>
                </a:solidFill>
                <a:latin typeface="Algerian" pitchFamily="82" charset="0"/>
              </a:rPr>
              <a:t>A warning</a:t>
            </a:r>
          </a:p>
        </p:txBody>
      </p:sp>
      <p:sp>
        <p:nvSpPr>
          <p:cNvPr id="15" name="Rectangle 14"/>
          <p:cNvSpPr/>
          <p:nvPr/>
        </p:nvSpPr>
        <p:spPr>
          <a:xfrm>
            <a:off x="6553200" y="3810000"/>
            <a:ext cx="3886200" cy="2862322"/>
          </a:xfrm>
          <a:prstGeom prst="rect">
            <a:avLst/>
          </a:prstGeom>
        </p:spPr>
        <p:txBody>
          <a:bodyPr wrap="square">
            <a:spAutoFit/>
          </a:bodyPr>
          <a:lstStyle/>
          <a:p>
            <a:r>
              <a:rPr lang="en-US" dirty="0">
                <a:solidFill>
                  <a:schemeClr val="bg2"/>
                </a:solidFill>
              </a:rPr>
              <a:t>Although there will not be another general apostasy from the truth, we must each guard against personal apostasy by keeping covenants, obeying the commandments, following Church leaders, partaking of the sacrament, and constantly strengthening our testimonies through daily scripture study, prayer, and service.</a:t>
            </a:r>
          </a:p>
        </p:txBody>
      </p:sp>
      <p:pic>
        <p:nvPicPr>
          <p:cNvPr id="40962" name="Picture 2" descr="http://www.freewebs.com/comforthandbook/scriptures_id10736432_size0%5B1%5D.jpg"/>
          <p:cNvPicPr>
            <a:picLocks noChangeAspect="1" noChangeArrowheads="1"/>
          </p:cNvPicPr>
          <p:nvPr/>
        </p:nvPicPr>
        <p:blipFill>
          <a:blip r:embed="rId3" cstate="print">
            <a:lum bright="16000"/>
          </a:blip>
          <a:srcRect/>
          <a:stretch>
            <a:fillRect/>
          </a:stretch>
        </p:blipFill>
        <p:spPr bwMode="auto">
          <a:xfrm>
            <a:off x="6934200" y="1524000"/>
            <a:ext cx="2961298" cy="1981200"/>
          </a:xfrm>
          <a:prstGeom prst="ellipse">
            <a:avLst/>
          </a:prstGeom>
          <a:ln>
            <a:noFill/>
          </a:ln>
          <a:effectLst>
            <a:softEdge rad="112500"/>
          </a:effectLst>
        </p:spPr>
      </p:pic>
    </p:spTree>
    <p:extLst>
      <p:ext uri="{BB962C8B-B14F-4D97-AF65-F5344CB8AC3E}">
        <p14:creationId xmlns:p14="http://schemas.microsoft.com/office/powerpoint/2010/main" val="42697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animEffect transition="in" filter="fade">
                                      <p:cBhvr>
                                        <p:cTn id="9" dur="1000"/>
                                        <p:tgtEl>
                                          <p:spTgt spid="40962"/>
                                        </p:tgtEl>
                                      </p:cBhvr>
                                    </p:animEffect>
                                    <p:anim calcmode="lin" valueType="num">
                                      <p:cBhvr>
                                        <p:cTn id="10" dur="1000" fill="hold"/>
                                        <p:tgtEl>
                                          <p:spTgt spid="40962"/>
                                        </p:tgtEl>
                                        <p:attrNameLst>
                                          <p:attrName>ppt_x</p:attrName>
                                        </p:attrNameLst>
                                      </p:cBhvr>
                                      <p:tavLst>
                                        <p:tav tm="0">
                                          <p:val>
                                            <p:strVal val="#ppt_x"/>
                                          </p:val>
                                        </p:tav>
                                        <p:tav tm="100000">
                                          <p:val>
                                            <p:strVal val="#ppt_x"/>
                                          </p:val>
                                        </p:tav>
                                      </p:tavLst>
                                    </p:anim>
                                    <p:anim calcmode="lin" valueType="num">
                                      <p:cBhvr>
                                        <p:cTn id="11" dur="1000" fill="hold"/>
                                        <p:tgtEl>
                                          <p:spTgt spid="409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71302-59E5-4F32-9E2E-8C0CC0491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78296" y="197346"/>
            <a:ext cx="8321975" cy="6463308"/>
          </a:xfrm>
          <a:prstGeom prst="rect">
            <a:avLst/>
          </a:prstGeom>
          <a:noFill/>
        </p:spPr>
        <p:txBody>
          <a:bodyPr wrap="square" rtlCol="0">
            <a:spAutoFit/>
          </a:bodyPr>
          <a:lstStyle/>
          <a:p>
            <a:pPr fontAlgn="base"/>
            <a:r>
              <a:rPr lang="en-US" dirty="0">
                <a:solidFill>
                  <a:schemeClr val="bg2"/>
                </a:solidFill>
              </a:rPr>
              <a:t>“God’s people have not always been worthy of the marvelous experience we have shared today. The Apostles, after the Ascension of Christ, continued to exercise the keys He left with them. But because of disobedience and loss of faith by the members, the Apostles died without the keys being passed on to successors. </a:t>
            </a:r>
          </a:p>
          <a:p>
            <a:pPr fontAlgn="base"/>
            <a:endParaRPr lang="en-US" dirty="0">
              <a:solidFill>
                <a:schemeClr val="bg2"/>
              </a:solidFill>
            </a:endParaRPr>
          </a:p>
          <a:p>
            <a:pPr fontAlgn="base"/>
            <a:r>
              <a:rPr lang="en-US" dirty="0">
                <a:solidFill>
                  <a:schemeClr val="bg2"/>
                </a:solidFill>
              </a:rPr>
              <a:t>We call that tragic episode ‘the Apostasy.’ Had the members of the Church in those days had the opportunity and the will to exercise faith as you have today, the Lord would not have taken the keys of the priesthood from the earth. So this is a day of historical significance and of eternal importance in the history of the world and to the children of our Heavenly Father.</a:t>
            </a:r>
          </a:p>
          <a:p>
            <a:pPr fontAlgn="base"/>
            <a:endParaRPr lang="en-US" dirty="0">
              <a:solidFill>
                <a:schemeClr val="bg2"/>
              </a:solidFill>
            </a:endParaRPr>
          </a:p>
          <a:p>
            <a:pPr fontAlgn="base"/>
            <a:r>
              <a:rPr lang="en-US" dirty="0">
                <a:solidFill>
                  <a:schemeClr val="bg2"/>
                </a:solidFill>
              </a:rPr>
              <a:t>“Now our obligation is to remain worthy of the faith necessary for us to fulfill our promise to sustain those who have been called. The Lord was well pleased with the Church at the beginning of the Restoration, as He is today. But He cautioned the members then, as He does now, that He cannot look upon sin with the least degree of allowance. For us to sustain those who have been called today, we must examine our lives, repent as necessary, pledge to keep the Lord’s commandments, and follow His servants. </a:t>
            </a:r>
          </a:p>
          <a:p>
            <a:pPr fontAlgn="base"/>
            <a:endParaRPr lang="en-US" dirty="0">
              <a:solidFill>
                <a:schemeClr val="bg2"/>
              </a:solidFill>
            </a:endParaRPr>
          </a:p>
          <a:p>
            <a:pPr fontAlgn="base"/>
            <a:r>
              <a:rPr lang="en-US" dirty="0">
                <a:solidFill>
                  <a:schemeClr val="bg2"/>
                </a:solidFill>
              </a:rPr>
              <a:t>The Lord warns us that if we do not do those things, the Holy Ghost will be withdrawn, we will lose the light which we have received, and we will not be able to keep the pledge we have made today to sustain the Lord’s servants in His true Church”</a:t>
            </a:r>
          </a:p>
          <a:p>
            <a:pPr fontAlgn="base"/>
            <a:r>
              <a:rPr lang="en-US" dirty="0">
                <a:solidFill>
                  <a:schemeClr val="bg2"/>
                </a:solidFill>
              </a:rPr>
              <a:t>President Henry B. </a:t>
            </a:r>
            <a:r>
              <a:rPr lang="en-US" dirty="0" err="1">
                <a:solidFill>
                  <a:schemeClr val="bg2"/>
                </a:solidFill>
              </a:rPr>
              <a:t>Eyring</a:t>
            </a:r>
            <a:endParaRPr lang="en-US" dirty="0">
              <a:solidFill>
                <a:schemeClr val="bg2"/>
              </a:solidFill>
            </a:endParaRPr>
          </a:p>
        </p:txBody>
      </p:sp>
      <p:pic>
        <p:nvPicPr>
          <p:cNvPr id="43010" name="Picture 2" descr="http://www.waytoheaven.biz/girl%20mirror.jpg"/>
          <p:cNvPicPr>
            <a:picLocks noChangeAspect="1" noChangeArrowheads="1"/>
          </p:cNvPicPr>
          <p:nvPr/>
        </p:nvPicPr>
        <p:blipFill>
          <a:blip r:embed="rId3" cstate="print"/>
          <a:srcRect/>
          <a:stretch>
            <a:fillRect/>
          </a:stretch>
        </p:blipFill>
        <p:spPr bwMode="auto">
          <a:xfrm>
            <a:off x="9230445" y="311426"/>
            <a:ext cx="2519639" cy="2514600"/>
          </a:xfrm>
          <a:prstGeom prst="rect">
            <a:avLst/>
          </a:prstGeom>
          <a:noFill/>
        </p:spPr>
      </p:pic>
      <p:pic>
        <p:nvPicPr>
          <p:cNvPr id="7" name="Picture 6" descr="mirror 2.jpg"/>
          <p:cNvPicPr>
            <a:picLocks noChangeAspect="1"/>
          </p:cNvPicPr>
          <p:nvPr/>
        </p:nvPicPr>
        <p:blipFill>
          <a:blip r:embed="rId4" cstate="print"/>
          <a:stretch>
            <a:fillRect/>
          </a:stretch>
        </p:blipFill>
        <p:spPr>
          <a:xfrm>
            <a:off x="9418701" y="3718204"/>
            <a:ext cx="2143125" cy="2171700"/>
          </a:xfrm>
          <a:prstGeom prst="rect">
            <a:avLst/>
          </a:prstGeom>
        </p:spPr>
      </p:pic>
    </p:spTree>
    <p:extLst>
      <p:ext uri="{BB962C8B-B14F-4D97-AF65-F5344CB8AC3E}">
        <p14:creationId xmlns:p14="http://schemas.microsoft.com/office/powerpoint/2010/main" val="108269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6" presetClass="entr" presetSubtype="32" fill="hold" nodeType="with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circle(out)">
                                      <p:cBhvr>
                                        <p:cTn id="17" dur="2000"/>
                                        <p:tgtEl>
                                          <p:spTgt spid="43010"/>
                                        </p:tgtEl>
                                      </p:cBhvr>
                                    </p:animEffect>
                                  </p:childTnLst>
                                </p:cTn>
                              </p:par>
                              <p:par>
                                <p:cTn id="18" presetID="6" presetClass="entr" presetSubtype="3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2000"/>
                                        <p:tgtEl>
                                          <p:spTgt spid="5">
                                            <p:txEl>
                                              <p:pRg st="0" end="0"/>
                                            </p:txEl>
                                          </p:spTgt>
                                        </p:tgtEl>
                                      </p:cBhvr>
                                    </p:animEffect>
                                    <p:set>
                                      <p:cBhvr>
                                        <p:cTn id="29" dur="1" fill="hold">
                                          <p:stCondLst>
                                            <p:cond delay="1999"/>
                                          </p:stCondLst>
                                        </p:cTn>
                                        <p:tgtEl>
                                          <p:spTgt spid="5">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5">
                                            <p:txEl>
                                              <p:pRg st="2" end="2"/>
                                            </p:txEl>
                                          </p:spTgt>
                                        </p:tgtEl>
                                      </p:cBhvr>
                                    </p:animEffect>
                                    <p:set>
                                      <p:cBhvr>
                                        <p:cTn id="32" dur="1" fill="hold">
                                          <p:stCondLst>
                                            <p:cond delay="1999"/>
                                          </p:stCondLst>
                                        </p:cTn>
                                        <p:tgtEl>
                                          <p:spTgt spid="5">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5">
                                            <p:txEl>
                                              <p:pRg st="4" end="4"/>
                                            </p:txEl>
                                          </p:spTgt>
                                        </p:tgtEl>
                                      </p:cBhvr>
                                    </p:animEffect>
                                    <p:set>
                                      <p:cBhvr>
                                        <p:cTn id="35" dur="1" fill="hold">
                                          <p:stCondLst>
                                            <p:cond delay="19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A727B4D-3A49-487B-9C55-3EB25D430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1693" y="106558"/>
            <a:ext cx="8839200" cy="4416594"/>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r>
              <a:rPr lang="en-US" dirty="0">
                <a:solidFill>
                  <a:schemeClr val="bg2"/>
                </a:solidFill>
              </a:rPr>
              <a:t>Related Videos:</a:t>
            </a:r>
          </a:p>
          <a:p>
            <a:r>
              <a:rPr lang="en-US" dirty="0">
                <a:solidFill>
                  <a:schemeClr val="bg2"/>
                </a:solidFill>
              </a:rPr>
              <a:t>The Great Apostasy (Wilford Woodruff’s search for truth)</a:t>
            </a:r>
          </a:p>
          <a:p>
            <a:r>
              <a:rPr lang="en-US" dirty="0">
                <a:solidFill>
                  <a:schemeClr val="bg2"/>
                </a:solidFill>
              </a:rPr>
              <a:t>Foundation (1:45)</a:t>
            </a:r>
          </a:p>
          <a:p>
            <a:endParaRPr lang="en-US" dirty="0">
              <a:solidFill>
                <a:schemeClr val="bg2"/>
              </a:solidFill>
            </a:endParaRPr>
          </a:p>
          <a:p>
            <a:r>
              <a:rPr lang="en-US" dirty="0">
                <a:solidFill>
                  <a:schemeClr val="bg2"/>
                </a:solidFill>
              </a:rPr>
              <a:t>Elder D. Todd </a:t>
            </a:r>
            <a:r>
              <a:rPr lang="en-US" dirty="0" err="1">
                <a:solidFill>
                  <a:schemeClr val="bg2"/>
                </a:solidFill>
              </a:rPr>
              <a:t>Christofferson</a:t>
            </a:r>
            <a:r>
              <a:rPr lang="en-US" dirty="0">
                <a:solidFill>
                  <a:schemeClr val="bg2"/>
                </a:solidFill>
              </a:rPr>
              <a:t> (“The Doctrine of Christ,” </a:t>
            </a:r>
            <a:r>
              <a:rPr lang="en-US" i="1" dirty="0">
                <a:solidFill>
                  <a:schemeClr val="bg2"/>
                </a:solidFill>
              </a:rPr>
              <a:t>Ensign </a:t>
            </a:r>
            <a:r>
              <a:rPr lang="en-US" dirty="0">
                <a:solidFill>
                  <a:schemeClr val="bg2"/>
                </a:solidFill>
              </a:rPr>
              <a:t>or </a:t>
            </a:r>
            <a:r>
              <a:rPr lang="en-US" i="1" dirty="0">
                <a:solidFill>
                  <a:schemeClr val="bg2"/>
                </a:solidFill>
              </a:rPr>
              <a:t>Liahona,</a:t>
            </a:r>
            <a:r>
              <a:rPr lang="en-US" dirty="0">
                <a:solidFill>
                  <a:schemeClr val="bg2"/>
                </a:solidFill>
              </a:rPr>
              <a:t> May 2012, 86).</a:t>
            </a:r>
          </a:p>
          <a:p>
            <a:endParaRPr lang="en-US" dirty="0">
              <a:solidFill>
                <a:schemeClr val="bg2"/>
              </a:solidFill>
            </a:endParaRPr>
          </a:p>
          <a:p>
            <a:r>
              <a:rPr lang="en-US" dirty="0">
                <a:solidFill>
                  <a:schemeClr val="bg2"/>
                </a:solidFill>
              </a:rPr>
              <a:t> President Boyd K. Packer [“Little Children,” </a:t>
            </a:r>
            <a:r>
              <a:rPr lang="en-US" i="1" dirty="0">
                <a:solidFill>
                  <a:schemeClr val="bg2"/>
                </a:solidFill>
              </a:rPr>
              <a:t>Ensign,</a:t>
            </a:r>
            <a:r>
              <a:rPr lang="en-US" dirty="0">
                <a:solidFill>
                  <a:schemeClr val="bg2"/>
                </a:solidFill>
              </a:rPr>
              <a:t> Nov. 1986, 17].)</a:t>
            </a:r>
          </a:p>
          <a:p>
            <a:endParaRPr lang="en-US" sz="1100" dirty="0">
              <a:solidFill>
                <a:schemeClr val="bg2"/>
              </a:solidFill>
            </a:endParaRPr>
          </a:p>
          <a:p>
            <a:r>
              <a:rPr lang="en-US" dirty="0">
                <a:solidFill>
                  <a:schemeClr val="bg2"/>
                </a:solidFill>
              </a:rPr>
              <a:t>	(“The Twelve,” </a:t>
            </a:r>
            <a:r>
              <a:rPr lang="en-US" i="1" dirty="0">
                <a:solidFill>
                  <a:schemeClr val="bg2"/>
                </a:solidFill>
              </a:rPr>
              <a:t>Ensign</a:t>
            </a:r>
            <a:r>
              <a:rPr lang="en-US" dirty="0">
                <a:solidFill>
                  <a:schemeClr val="bg2"/>
                </a:solidFill>
              </a:rPr>
              <a:t> or </a:t>
            </a:r>
            <a:r>
              <a:rPr lang="en-US" i="1" dirty="0">
                <a:solidFill>
                  <a:schemeClr val="bg2"/>
                </a:solidFill>
              </a:rPr>
              <a:t>Liahona,</a:t>
            </a:r>
            <a:r>
              <a:rPr lang="en-US" dirty="0">
                <a:solidFill>
                  <a:schemeClr val="bg2"/>
                </a:solidFill>
              </a:rPr>
              <a:t> May 2008, 84).</a:t>
            </a:r>
          </a:p>
          <a:p>
            <a:r>
              <a:rPr lang="en-US" dirty="0">
                <a:solidFill>
                  <a:schemeClr val="bg2"/>
                </a:solidFill>
              </a:rPr>
              <a:t>	(“The Cloven Tongues of Fire,” </a:t>
            </a:r>
            <a:r>
              <a:rPr lang="en-US" i="1" dirty="0">
                <a:solidFill>
                  <a:schemeClr val="bg2"/>
                </a:solidFill>
              </a:rPr>
              <a:t>Ensign,</a:t>
            </a:r>
            <a:r>
              <a:rPr lang="en-US" dirty="0">
                <a:solidFill>
                  <a:schemeClr val="bg2"/>
                </a:solidFill>
              </a:rPr>
              <a:t> May 2000, 8).</a:t>
            </a:r>
          </a:p>
          <a:p>
            <a:endParaRPr lang="en-US" dirty="0">
              <a:solidFill>
                <a:schemeClr val="bg2"/>
              </a:solidFill>
            </a:endParaRPr>
          </a:p>
          <a:p>
            <a:r>
              <a:rPr lang="en-US" dirty="0">
                <a:solidFill>
                  <a:schemeClr val="bg2"/>
                </a:solidFill>
              </a:rPr>
              <a:t>President Henry B. </a:t>
            </a:r>
            <a:r>
              <a:rPr lang="en-US" dirty="0" err="1">
                <a:solidFill>
                  <a:schemeClr val="bg2"/>
                </a:solidFill>
              </a:rPr>
              <a:t>Eyring</a:t>
            </a:r>
            <a:r>
              <a:rPr lang="en-US" dirty="0">
                <a:solidFill>
                  <a:schemeClr val="bg2"/>
                </a:solidFill>
              </a:rPr>
              <a:t> (“The True and Living Church,” </a:t>
            </a:r>
            <a:r>
              <a:rPr lang="en-US" i="1" dirty="0">
                <a:solidFill>
                  <a:schemeClr val="bg2"/>
                </a:solidFill>
              </a:rPr>
              <a:t>Ensign </a:t>
            </a:r>
            <a:r>
              <a:rPr lang="en-US" dirty="0">
                <a:solidFill>
                  <a:schemeClr val="bg2"/>
                </a:solidFill>
              </a:rPr>
              <a:t>or </a:t>
            </a:r>
            <a:r>
              <a:rPr lang="en-US" i="1" dirty="0">
                <a:solidFill>
                  <a:schemeClr val="bg2"/>
                </a:solidFill>
              </a:rPr>
              <a:t>Liahona,</a:t>
            </a:r>
            <a:r>
              <a:rPr lang="en-US" dirty="0">
                <a:solidFill>
                  <a:schemeClr val="bg2"/>
                </a:solidFill>
              </a:rPr>
              <a:t> May 2008, 21).</a:t>
            </a:r>
          </a:p>
          <a:p>
            <a:endParaRPr lang="en-US" dirty="0">
              <a:solidFill>
                <a:schemeClr val="bg2"/>
              </a:solidFill>
            </a:endParaRPr>
          </a:p>
          <a:p>
            <a:endParaRPr lang="en-US" dirty="0">
              <a:solidFill>
                <a:schemeClr val="bg2"/>
              </a:solidFill>
            </a:endParaRPr>
          </a:p>
        </p:txBody>
      </p:sp>
      <p:grpSp>
        <p:nvGrpSpPr>
          <p:cNvPr id="9" name="Group 8"/>
          <p:cNvGrpSpPr/>
          <p:nvPr/>
        </p:nvGrpSpPr>
        <p:grpSpPr>
          <a:xfrm>
            <a:off x="6096000" y="329381"/>
            <a:ext cx="1143000" cy="1447800"/>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4375CA30-C9CF-4535-AC60-5512718C2ED0}"/>
              </a:ext>
            </a:extLst>
          </p:cNvPr>
          <p:cNvSpPr>
            <a:spLocks noGrp="1"/>
          </p:cNvSpPr>
          <p:nvPr/>
        </p:nvSpPr>
        <p:spPr>
          <a:xfrm>
            <a:off x="76506" y="64704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63084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26" y="128558"/>
            <a:ext cx="3886200" cy="4524315"/>
          </a:xfrm>
          <a:prstGeom prst="rect">
            <a:avLst/>
          </a:prstGeom>
        </p:spPr>
        <p:txBody>
          <a:bodyPr wrap="square">
            <a:spAutoFit/>
          </a:bodyPr>
          <a:lstStyle/>
          <a:p>
            <a:pPr fontAlgn="base"/>
            <a:r>
              <a:rPr lang="en-US" sz="1200" dirty="0"/>
              <a:t>Elder M. Russell Ballard of the Quorum of the Twelve Apostles taught that even during times of darkness and apostasy, Heavenly Father does not turn His back on His children:</a:t>
            </a:r>
          </a:p>
          <a:p>
            <a:pPr fontAlgn="base"/>
            <a:r>
              <a:rPr lang="en-US" sz="1200" dirty="0"/>
              <a:t>“In the relatively short span of years covered by the New Testament … the people turned against Christ and His Apostles. The collapse was so great we have come to know it as the Great Apostasy, which led to the centuries of spiritual stagnation and ignorance called the Dark Ages.</a:t>
            </a:r>
          </a:p>
          <a:p>
            <a:pPr fontAlgn="base"/>
            <a:r>
              <a:rPr lang="en-US" sz="1200" dirty="0"/>
              <a:t>“Now, I need to be very clear about these historically reoccurring periods of apostasy and spiritual darkness. Our Heavenly Father loves all of His children, and He wants them all to have the blessings of the gospel in their lives. Spiritual light is not lost because God turns His back on His children. Rather, spiritual darkness results when His children turn their collective backs on Him. It is a natural consequence of bad choices made by individuals, communities, countries, and entire civilizations. This has been proven again and again throughout the course of time. One of the great lessons of this historical pattern is that our choices, both individually and collectively, do result in spiritual consequences for ourselves and for our posterity” (“Learning the Lessons of the Past,” </a:t>
            </a:r>
            <a:r>
              <a:rPr lang="en-US" sz="1200" i="1" dirty="0"/>
              <a:t>Ensign</a:t>
            </a:r>
            <a:r>
              <a:rPr lang="en-US" sz="1200" dirty="0"/>
              <a:t> or </a:t>
            </a:r>
            <a:r>
              <a:rPr lang="en-US" sz="1200" i="1" dirty="0"/>
              <a:t>Liahona,</a:t>
            </a:r>
            <a:r>
              <a:rPr lang="en-US" sz="1200" dirty="0"/>
              <a:t> May 2009, 32).</a:t>
            </a:r>
          </a:p>
        </p:txBody>
      </p:sp>
      <p:sp>
        <p:nvSpPr>
          <p:cNvPr id="3" name="Rectangle 2"/>
          <p:cNvSpPr/>
          <p:nvPr/>
        </p:nvSpPr>
        <p:spPr>
          <a:xfrm>
            <a:off x="235226" y="104716"/>
            <a:ext cx="38862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18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7C676-0303-4ECF-B2E2-3B969785B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76200"/>
            <a:ext cx="8839200" cy="3416320"/>
          </a:xfrm>
          <a:prstGeom prst="rect">
            <a:avLst/>
          </a:prstGeom>
          <a:noFill/>
        </p:spPr>
        <p:txBody>
          <a:bodyPr wrap="square" rtlCol="0">
            <a:spAutoFit/>
          </a:bodyPr>
          <a:lstStyle/>
          <a:p>
            <a:pPr algn="ctr"/>
            <a:r>
              <a:rPr lang="en-US" sz="3600" dirty="0">
                <a:solidFill>
                  <a:schemeClr val="bg2"/>
                </a:solidFill>
              </a:rPr>
              <a:t>The following slides were gathered through internet sources and Bible Dictionary King James Version</a:t>
            </a:r>
          </a:p>
          <a:p>
            <a:pPr algn="ctr"/>
            <a:endParaRPr lang="en-US" sz="3600" dirty="0">
              <a:solidFill>
                <a:schemeClr val="bg2"/>
              </a:solidFill>
            </a:endParaRPr>
          </a:p>
          <a:p>
            <a:pPr algn="ctr"/>
            <a:r>
              <a:rPr lang="en-US" sz="3600" dirty="0">
                <a:solidFill>
                  <a:schemeClr val="bg2"/>
                </a:solidFill>
              </a:rPr>
              <a:t>Some are traditional---what the world believes, opinions, or speculation</a:t>
            </a:r>
          </a:p>
        </p:txBody>
      </p:sp>
      <p:sp>
        <p:nvSpPr>
          <p:cNvPr id="6" name="TextBox 5"/>
          <p:cNvSpPr txBox="1"/>
          <p:nvPr/>
        </p:nvSpPr>
        <p:spPr>
          <a:xfrm>
            <a:off x="2057400" y="3962401"/>
            <a:ext cx="8077200" cy="2031325"/>
          </a:xfrm>
          <a:prstGeom prst="rect">
            <a:avLst/>
          </a:prstGeom>
          <a:noFill/>
        </p:spPr>
        <p:txBody>
          <a:bodyPr wrap="square" rtlCol="0">
            <a:spAutoFit/>
          </a:bodyPr>
          <a:lstStyle/>
          <a:p>
            <a:r>
              <a:rPr lang="en-US" dirty="0">
                <a:solidFill>
                  <a:schemeClr val="bg1"/>
                </a:solidFill>
              </a:rPr>
              <a:t>“James, the brother of John, we know was cut down in martyrdom after a very brief ministry. Our knowledge of the activities of others of the original twelve is clouded in mystery; that they were faithful is true, and indications point to the fact that all of the original twelve and also Paul, laid down their lives in martyrdom, except John the Revelator, and he was spared to continue his ministry until the second coming of our Lord, according to the revelation given to Nephi six hundred years before John’s birth.” </a:t>
            </a:r>
            <a:r>
              <a:rPr lang="en-US" sz="1200" dirty="0">
                <a:solidFill>
                  <a:schemeClr val="bg1"/>
                </a:solidFill>
              </a:rPr>
              <a:t>Joseph Fielding Smith—</a:t>
            </a:r>
            <a:r>
              <a:rPr lang="en-US" sz="1200" i="1" dirty="0">
                <a:solidFill>
                  <a:schemeClr val="bg1"/>
                </a:solidFill>
              </a:rPr>
              <a:t>Questions and Answers </a:t>
            </a:r>
            <a:r>
              <a:rPr lang="en-US" sz="1200" dirty="0">
                <a:solidFill>
                  <a:schemeClr val="bg1"/>
                </a:solidFill>
              </a:rPr>
              <a:t>Vol. 4 pg. 100</a:t>
            </a:r>
          </a:p>
        </p:txBody>
      </p:sp>
    </p:spTree>
    <p:extLst>
      <p:ext uri="{BB962C8B-B14F-4D97-AF65-F5344CB8AC3E}">
        <p14:creationId xmlns:p14="http://schemas.microsoft.com/office/powerpoint/2010/main" val="204434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Peter</a:t>
                      </a:r>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Simon</a:t>
                      </a:r>
                    </a:p>
                    <a:p>
                      <a:r>
                        <a:rPr lang="en-US" dirty="0" err="1"/>
                        <a:t>Cephus</a:t>
                      </a:r>
                      <a:r>
                        <a:rPr lang="en-US" dirty="0"/>
                        <a:t> or </a:t>
                      </a:r>
                      <a:r>
                        <a:rPr lang="en-US" dirty="0" err="1"/>
                        <a:t>Petros</a:t>
                      </a:r>
                      <a:r>
                        <a:rPr lang="en-US" dirty="0"/>
                        <a:t> (stone or rock) given by Jesus </a:t>
                      </a:r>
                    </a:p>
                    <a:p>
                      <a:r>
                        <a:rPr lang="en-US" dirty="0"/>
                        <a:t>Bar-</a:t>
                      </a:r>
                      <a:r>
                        <a:rPr lang="en-US" dirty="0" err="1"/>
                        <a:t>jona</a:t>
                      </a:r>
                      <a:endParaRPr lang="en-US" dirty="0"/>
                    </a:p>
                    <a:p>
                      <a:endParaRPr lang="en-US" dirty="0"/>
                    </a:p>
                    <a:p>
                      <a:r>
                        <a:rPr lang="en-US" dirty="0"/>
                        <a:t>         </a:t>
                      </a:r>
                    </a:p>
                    <a:p>
                      <a:endParaRPr lang="en-US" dirty="0"/>
                    </a:p>
                    <a:p>
                      <a:endParaRPr lang="en-US" dirty="0"/>
                    </a:p>
                    <a:p>
                      <a:endParaRPr lang="en-US" dirty="0"/>
                    </a:p>
                  </a:txBody>
                  <a:tcPr/>
                </a:tc>
                <a:tc>
                  <a:txBody>
                    <a:bodyPr/>
                    <a:lstStyle/>
                    <a:p>
                      <a:r>
                        <a:rPr lang="en-US" dirty="0"/>
                        <a:t>He was the son of a man named Jonah.</a:t>
                      </a:r>
                      <a:r>
                        <a:rPr lang="en-US" baseline="0" dirty="0"/>
                        <a:t> </a:t>
                      </a:r>
                    </a:p>
                    <a:p>
                      <a:r>
                        <a:rPr lang="en-US" baseline="0" dirty="0"/>
                        <a:t>His brother was Andrew</a:t>
                      </a:r>
                      <a:r>
                        <a:rPr lang="en-US" dirty="0"/>
                        <a:t> </a:t>
                      </a:r>
                    </a:p>
                    <a:p>
                      <a:endParaRPr lang="en-US" dirty="0"/>
                    </a:p>
                  </a:txBody>
                  <a:tcPr/>
                </a:tc>
                <a:tc>
                  <a:txBody>
                    <a:bodyPr/>
                    <a:lstStyle/>
                    <a:p>
                      <a:r>
                        <a:rPr lang="en-US" dirty="0"/>
                        <a:t>He was a fisherman</a:t>
                      </a:r>
                      <a:r>
                        <a:rPr lang="en-US" baseline="0" dirty="0"/>
                        <a:t> by trade</a:t>
                      </a:r>
                    </a:p>
                    <a:p>
                      <a:endParaRPr lang="en-US" baseline="0" dirty="0"/>
                    </a:p>
                    <a:p>
                      <a:r>
                        <a:rPr lang="en-US" baseline="0" dirty="0"/>
                        <a:t>He was married</a:t>
                      </a:r>
                    </a:p>
                    <a:p>
                      <a:endParaRPr lang="en-US" baseline="0" dirty="0"/>
                    </a:p>
                    <a:p>
                      <a:r>
                        <a:rPr lang="en-US" baseline="0" dirty="0"/>
                        <a:t>He healed his mother-in-law</a:t>
                      </a:r>
                    </a:p>
                    <a:p>
                      <a:endParaRPr lang="en-US" baseline="0" dirty="0"/>
                    </a:p>
                    <a:p>
                      <a:r>
                        <a:rPr lang="en-US" baseline="0" dirty="0"/>
                        <a:t>Baptized by John the Baptist and one of his disciples. </a:t>
                      </a:r>
                    </a:p>
                    <a:p>
                      <a:endParaRPr lang="en-US" baseline="0" dirty="0"/>
                    </a:p>
                    <a:p>
                      <a:endParaRPr lang="en-US" baseline="0" dirty="0"/>
                    </a:p>
                    <a:p>
                      <a:endParaRPr lang="en-US" dirty="0"/>
                    </a:p>
                  </a:txBody>
                  <a:tcPr/>
                </a:tc>
                <a:tc>
                  <a:txBody>
                    <a:bodyPr/>
                    <a:lstStyle/>
                    <a:p>
                      <a:r>
                        <a:rPr lang="en-US" dirty="0"/>
                        <a:t>According to tradition He was crucified upside down by his own request because he did not consider himself worthy to meet death in the same manner as the Lord. </a:t>
                      </a:r>
                    </a:p>
                    <a:p>
                      <a:r>
                        <a:rPr lang="en-US"/>
                        <a:t>Tradition</a:t>
                      </a:r>
                      <a:r>
                        <a:rPr lang="en-US" baseline="0"/>
                        <a:t> says: </a:t>
                      </a:r>
                      <a:r>
                        <a:rPr lang="en-US" baseline="0" dirty="0"/>
                        <a:t>that they made Peter watch his wife be crucified.</a:t>
                      </a:r>
                      <a:endParaRPr lang="en-US" dirty="0"/>
                    </a:p>
                  </a:txBody>
                  <a:tcPr/>
                </a:tc>
                <a:extLst>
                  <a:ext uri="{0D108BD9-81ED-4DB2-BD59-A6C34878D82A}">
                    <a16:rowId xmlns:a16="http://schemas.microsoft.com/office/drawing/2014/main" val="10001"/>
                  </a:ext>
                </a:extLst>
              </a:tr>
            </a:tbl>
          </a:graphicData>
        </a:graphic>
      </p:graphicFrame>
      <p:grpSp>
        <p:nvGrpSpPr>
          <p:cNvPr id="2" name="Group 120"/>
          <p:cNvGrpSpPr/>
          <p:nvPr/>
        </p:nvGrpSpPr>
        <p:grpSpPr>
          <a:xfrm>
            <a:off x="2133601" y="2971800"/>
            <a:ext cx="1434171" cy="3124200"/>
            <a:chOff x="3962400" y="685800"/>
            <a:chExt cx="2514600" cy="4930345"/>
          </a:xfrm>
        </p:grpSpPr>
        <p:sp>
          <p:nvSpPr>
            <p:cNvPr id="95" name="Round Diagonal Corner Rectangle 94"/>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3"/>
            <p:cNvGrpSpPr/>
            <p:nvPr/>
          </p:nvGrpSpPr>
          <p:grpSpPr>
            <a:xfrm rot="2754858">
              <a:off x="4727425" y="4901111"/>
              <a:ext cx="483355" cy="946713"/>
              <a:chOff x="1676400" y="2133600"/>
              <a:chExt cx="1447800" cy="2088845"/>
            </a:xfrm>
          </p:grpSpPr>
          <p:sp>
            <p:nvSpPr>
              <p:cNvPr id="118" name="Oval 11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5"/>
            <p:cNvGrpSpPr/>
            <p:nvPr/>
          </p:nvGrpSpPr>
          <p:grpSpPr>
            <a:xfrm rot="18845142" flipH="1">
              <a:off x="5215780" y="4792556"/>
              <a:ext cx="525679" cy="955158"/>
              <a:chOff x="1676400" y="2133600"/>
              <a:chExt cx="1447800" cy="2088845"/>
            </a:xfrm>
          </p:grpSpPr>
          <p:sp>
            <p:nvSpPr>
              <p:cNvPr id="115" name="Oval 1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9"/>
            <p:cNvGrpSpPr/>
            <p:nvPr/>
          </p:nvGrpSpPr>
          <p:grpSpPr>
            <a:xfrm>
              <a:off x="4082143" y="2546274"/>
              <a:ext cx="2394857" cy="2681378"/>
              <a:chOff x="4419600" y="2060454"/>
              <a:chExt cx="3045502" cy="4187946"/>
            </a:xfrm>
          </p:grpSpPr>
          <p:sp>
            <p:nvSpPr>
              <p:cNvPr id="106" name="Oval 105"/>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Round Diagonal Corner Rectangle 100"/>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101"/>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924270" y="2175277"/>
              <a:ext cx="561416" cy="3973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p:cNvSpPr txBox="1"/>
          <p:nvPr/>
        </p:nvSpPr>
        <p:spPr>
          <a:xfrm>
            <a:off x="2438400" y="1"/>
            <a:ext cx="6629400" cy="461665"/>
          </a:xfrm>
          <a:prstGeom prst="rect">
            <a:avLst/>
          </a:prstGeom>
          <a:noFill/>
        </p:spPr>
        <p:txBody>
          <a:bodyPr wrap="square" rtlCol="0">
            <a:spAutoFit/>
          </a:bodyPr>
          <a:lstStyle/>
          <a:p>
            <a:r>
              <a:rPr lang="en-US" sz="2400" dirty="0"/>
              <a:t>Apostles of Christ		Peter</a:t>
            </a:r>
          </a:p>
        </p:txBody>
      </p:sp>
    </p:spTree>
    <p:extLst>
      <p:ext uri="{BB962C8B-B14F-4D97-AF65-F5344CB8AC3E}">
        <p14:creationId xmlns:p14="http://schemas.microsoft.com/office/powerpoint/2010/main" val="421506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0269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Andrew</a:t>
                      </a:r>
                    </a:p>
                  </a:txBody>
                  <a:tcPr/>
                </a:tc>
                <a:tc>
                  <a:txBody>
                    <a:bodyPr/>
                    <a:lstStyle/>
                    <a:p>
                      <a:r>
                        <a:rPr lang="en-US" dirty="0"/>
                        <a:t>Name means: “manly”</a:t>
                      </a:r>
                    </a:p>
                  </a:txBody>
                  <a:tcPr/>
                </a:tc>
                <a:tc>
                  <a:txBody>
                    <a:bodyPr/>
                    <a:lstStyle/>
                    <a:p>
                      <a:r>
                        <a:rPr lang="en-US" dirty="0"/>
                        <a:t>Son of Jonah</a:t>
                      </a:r>
                      <a:r>
                        <a:rPr lang="en-US" baseline="0" dirty="0"/>
                        <a:t> </a:t>
                      </a:r>
                    </a:p>
                    <a:p>
                      <a:endParaRPr lang="en-US" baseline="0" dirty="0"/>
                    </a:p>
                    <a:p>
                      <a:r>
                        <a:rPr lang="en-US" baseline="0" dirty="0"/>
                        <a:t>Brother of Simon Peter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Baptized by John the Baptist and one of his disciples. </a:t>
                      </a:r>
                    </a:p>
                    <a:p>
                      <a:r>
                        <a:rPr lang="en-US" dirty="0"/>
                        <a:t>As a disciple of John the Baptist he met Jesus and then brought Peter to meet Jesus. He was one of the earliest called to be a disciple of Jesus Christ.</a:t>
                      </a:r>
                    </a:p>
                    <a:p>
                      <a:r>
                        <a:rPr lang="en-US" dirty="0"/>
                        <a:t>He was a fisherman.</a:t>
                      </a:r>
                    </a:p>
                    <a:p>
                      <a:r>
                        <a:rPr lang="en-US" dirty="0"/>
                        <a:t>Preached in the North</a:t>
                      </a:r>
                      <a:r>
                        <a:rPr lang="en-US" baseline="0" dirty="0"/>
                        <a:t> (Ukraine)</a:t>
                      </a:r>
                      <a:endParaRPr lang="en-US" dirty="0"/>
                    </a:p>
                    <a:p>
                      <a:endParaRPr lang="en-US" dirty="0"/>
                    </a:p>
                  </a:txBody>
                  <a:tcPr/>
                </a:tc>
                <a:tc>
                  <a:txBody>
                    <a:bodyPr/>
                    <a:lstStyle/>
                    <a:p>
                      <a:r>
                        <a:rPr lang="en-US" dirty="0"/>
                        <a:t>Tradition says Andrew was crucified in </a:t>
                      </a:r>
                      <a:r>
                        <a:rPr lang="en-US" dirty="0" err="1"/>
                        <a:t>Patras</a:t>
                      </a:r>
                      <a:r>
                        <a:rPr lang="en-US" dirty="0"/>
                        <a:t>,</a:t>
                      </a:r>
                      <a:r>
                        <a:rPr lang="en-US" baseline="0" dirty="0"/>
                        <a:t> Achaia (current day Greece) A.D. 70</a:t>
                      </a:r>
                    </a:p>
                    <a:p>
                      <a:endParaRPr lang="en-US" baseline="0" dirty="0"/>
                    </a:p>
                    <a:p>
                      <a:r>
                        <a:rPr lang="en-US" baseline="0" dirty="0"/>
                        <a:t>The cross was positioned like an X and they bound him to it and he suffered for 2 days and preaching while he hung on the cross. </a:t>
                      </a:r>
                      <a:endParaRPr lang="en-US" dirty="0"/>
                    </a:p>
                  </a:txBody>
                  <a:tcPr/>
                </a:tc>
                <a:extLst>
                  <a:ext uri="{0D108BD9-81ED-4DB2-BD59-A6C34878D82A}">
                    <a16:rowId xmlns:a16="http://schemas.microsoft.com/office/drawing/2014/main" val="10001"/>
                  </a:ext>
                </a:extLst>
              </a:tr>
            </a:tbl>
          </a:graphicData>
        </a:graphic>
      </p:graphicFrame>
      <p:sp>
        <p:nvSpPr>
          <p:cNvPr id="89" name="TextBox 88"/>
          <p:cNvSpPr txBox="1"/>
          <p:nvPr/>
        </p:nvSpPr>
        <p:spPr>
          <a:xfrm>
            <a:off x="2438400" y="1"/>
            <a:ext cx="6629400" cy="461665"/>
          </a:xfrm>
          <a:prstGeom prst="rect">
            <a:avLst/>
          </a:prstGeom>
          <a:noFill/>
        </p:spPr>
        <p:txBody>
          <a:bodyPr wrap="square" rtlCol="0">
            <a:spAutoFit/>
          </a:bodyPr>
          <a:lstStyle/>
          <a:p>
            <a:r>
              <a:rPr lang="en-US" sz="2400" dirty="0"/>
              <a:t>Apostles of Christ		Andrew</a:t>
            </a:r>
          </a:p>
        </p:txBody>
      </p:sp>
      <p:grpSp>
        <p:nvGrpSpPr>
          <p:cNvPr id="2" name="Group 3"/>
          <p:cNvGrpSpPr/>
          <p:nvPr/>
        </p:nvGrpSpPr>
        <p:grpSpPr>
          <a:xfrm>
            <a:off x="2057401" y="2438400"/>
            <a:ext cx="1486987" cy="3886200"/>
            <a:chOff x="3200399" y="228600"/>
            <a:chExt cx="2548824" cy="5462666"/>
          </a:xfrm>
        </p:grpSpPr>
        <p:grpSp>
          <p:nvGrpSpPr>
            <p:cNvPr id="3" name="Group 47"/>
            <p:cNvGrpSpPr/>
            <p:nvPr/>
          </p:nvGrpSpPr>
          <p:grpSpPr>
            <a:xfrm>
              <a:off x="4373404" y="5022623"/>
              <a:ext cx="569609" cy="668643"/>
              <a:chOff x="6106804" y="4039302"/>
              <a:chExt cx="666047" cy="774146"/>
            </a:xfrm>
          </p:grpSpPr>
          <p:sp>
            <p:nvSpPr>
              <p:cNvPr id="31" name="Oval 3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p:cNvGrpSpPr/>
            <p:nvPr/>
          </p:nvGrpSpPr>
          <p:grpSpPr>
            <a:xfrm rot="2613352">
              <a:off x="3936594" y="4916461"/>
              <a:ext cx="569609" cy="668643"/>
              <a:chOff x="6106804" y="4039302"/>
              <a:chExt cx="666047" cy="774146"/>
            </a:xfrm>
          </p:grpSpPr>
          <p:sp>
            <p:nvSpPr>
              <p:cNvPr id="28" name="Oval 2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3721734" y="689307"/>
              <a:ext cx="1629173" cy="1184675"/>
            </a:xfrm>
            <a:prstGeom prst="roundRect">
              <a:avLst>
                <a:gd name="adj" fmla="val 3196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7800" y="3048000"/>
              <a:ext cx="491423" cy="7293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399" y="3124201"/>
              <a:ext cx="457201"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4780762" y="1703283"/>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3395827" y="1676536"/>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591401" y="1739713"/>
              <a:ext cx="1824674" cy="355402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4243070" y="1739713"/>
              <a:ext cx="521335" cy="65815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366654" flipH="1">
              <a:off x="3645606" y="1696691"/>
              <a:ext cx="604430" cy="3413709"/>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233346">
              <a:off x="4747840" y="1682627"/>
              <a:ext cx="604430" cy="3427064"/>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662489">
              <a:off x="3722856" y="1826272"/>
              <a:ext cx="325835" cy="144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60750">
              <a:off x="4912984" y="1867240"/>
              <a:ext cx="325835" cy="146863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17235" y="228600"/>
              <a:ext cx="1173005" cy="1711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16200000">
              <a:off x="4371459" y="-225624"/>
              <a:ext cx="394892" cy="130333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57600" y="3429000"/>
              <a:ext cx="1676400" cy="228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rot="15210751">
              <a:off x="4724729" y="3843514"/>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6200000">
              <a:off x="4572330" y="3843513"/>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876800" y="3429000"/>
              <a:ext cx="304800" cy="228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265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61417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9507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838200">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James</a:t>
                      </a:r>
                    </a:p>
                    <a:p>
                      <a:endParaRPr lang="en-US" dirty="0"/>
                    </a:p>
                  </a:txBody>
                  <a:tcPr/>
                </a:tc>
                <a:tc>
                  <a:txBody>
                    <a:bodyPr/>
                    <a:lstStyle/>
                    <a:p>
                      <a:r>
                        <a:rPr lang="en-US" dirty="0"/>
                        <a:t>Hebrew</a:t>
                      </a:r>
                      <a:r>
                        <a:rPr lang="en-US" baseline="0" dirty="0"/>
                        <a:t> name: Jacob</a:t>
                      </a:r>
                    </a:p>
                    <a:p>
                      <a:endParaRPr lang="en-US" baseline="0" dirty="0"/>
                    </a:p>
                    <a:p>
                      <a:r>
                        <a:rPr lang="en-US" baseline="0" dirty="0"/>
                        <a:t>He was given the name </a:t>
                      </a:r>
                      <a:r>
                        <a:rPr lang="en-US" baseline="0" dirty="0" err="1"/>
                        <a:t>Boanerges</a:t>
                      </a:r>
                      <a:endParaRPr lang="en-US" baseline="0" dirty="0"/>
                    </a:p>
                    <a:p>
                      <a:endParaRPr lang="en-US" dirty="0"/>
                    </a:p>
                  </a:txBody>
                  <a:tcPr/>
                </a:tc>
                <a:tc>
                  <a:txBody>
                    <a:bodyPr/>
                    <a:lstStyle/>
                    <a:p>
                      <a:r>
                        <a:rPr lang="en-US" dirty="0"/>
                        <a:t>His brother was John</a:t>
                      </a:r>
                    </a:p>
                    <a:p>
                      <a:endParaRPr lang="en-US" dirty="0"/>
                    </a:p>
                    <a:p>
                      <a:r>
                        <a:rPr lang="en-US" dirty="0"/>
                        <a:t>Son of Zebedee</a:t>
                      </a:r>
                    </a:p>
                  </a:txBody>
                  <a:tcPr/>
                </a:tc>
                <a:tc>
                  <a:txBody>
                    <a:bodyPr/>
                    <a:lstStyle/>
                    <a:p>
                      <a:r>
                        <a:rPr lang="en-US" dirty="0"/>
                        <a:t>He and his brother were called </a:t>
                      </a:r>
                      <a:r>
                        <a:rPr lang="en-US" dirty="0" err="1"/>
                        <a:t>Boanerges</a:t>
                      </a:r>
                      <a:r>
                        <a:rPr lang="en-US" dirty="0"/>
                        <a:t>, meaning “sons of thunder”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Baptized by John the Baptist and one of his disciples. </a:t>
                      </a:r>
                    </a:p>
                    <a:p>
                      <a:endParaRPr lang="en-US" dirty="0"/>
                    </a:p>
                    <a:p>
                      <a:r>
                        <a:rPr lang="en-US" dirty="0"/>
                        <a:t>He was one of three chosen to be with our Lord on certain special occasions. </a:t>
                      </a:r>
                    </a:p>
                    <a:p>
                      <a:endParaRPr lang="en-US" dirty="0"/>
                    </a:p>
                    <a:p>
                      <a:r>
                        <a:rPr lang="en-US" dirty="0"/>
                        <a:t>He was</a:t>
                      </a:r>
                      <a:r>
                        <a:rPr lang="en-US" baseline="0" dirty="0"/>
                        <a:t> the writer of the Epistle of James</a:t>
                      </a:r>
                      <a:endParaRPr lang="en-US" dirty="0"/>
                    </a:p>
                  </a:txBody>
                  <a:tcPr/>
                </a:tc>
                <a:tc>
                  <a:txBody>
                    <a:bodyPr/>
                    <a:lstStyle/>
                    <a:p>
                      <a:r>
                        <a:rPr lang="en-US" dirty="0"/>
                        <a:t>Beheaded by King Herod </a:t>
                      </a:r>
                      <a:r>
                        <a:rPr lang="en-US" dirty="0" err="1"/>
                        <a:t>Aggripa</a:t>
                      </a:r>
                      <a:r>
                        <a:rPr lang="en-US" dirty="0"/>
                        <a:t> (Act 12:2) in</a:t>
                      </a:r>
                      <a:r>
                        <a:rPr lang="en-US" baseline="0" dirty="0"/>
                        <a:t> Judea</a:t>
                      </a:r>
                      <a:endParaRPr lang="en-US" dirty="0"/>
                    </a:p>
                    <a:p>
                      <a:endParaRPr lang="en-US" dirty="0"/>
                    </a:p>
                    <a:p>
                      <a:r>
                        <a:rPr lang="en-US" dirty="0"/>
                        <a:t>First apostle martyred</a:t>
                      </a:r>
                      <a:r>
                        <a:rPr lang="en-US" baseline="0" dirty="0"/>
                        <a:t> in early church times. </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James</a:t>
            </a:r>
          </a:p>
        </p:txBody>
      </p:sp>
      <p:grpSp>
        <p:nvGrpSpPr>
          <p:cNvPr id="2" name="Group 3"/>
          <p:cNvGrpSpPr/>
          <p:nvPr/>
        </p:nvGrpSpPr>
        <p:grpSpPr>
          <a:xfrm>
            <a:off x="1981201" y="3048000"/>
            <a:ext cx="1635211" cy="3376178"/>
            <a:chOff x="304800" y="466773"/>
            <a:chExt cx="2438400" cy="4679887"/>
          </a:xfrm>
        </p:grpSpPr>
        <p:sp>
          <p:nvSpPr>
            <p:cNvPr id="5" name="Cloud 4"/>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033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John</a:t>
                      </a:r>
                    </a:p>
                  </a:txBody>
                  <a:tcPr/>
                </a:tc>
                <a:tc>
                  <a:txBody>
                    <a:bodyPr/>
                    <a:lstStyle/>
                    <a:p>
                      <a:r>
                        <a:rPr lang="en-US" dirty="0"/>
                        <a:t>Hebrew: </a:t>
                      </a:r>
                      <a:r>
                        <a:rPr lang="en-US" dirty="0" err="1"/>
                        <a:t>Johanan</a:t>
                      </a:r>
                      <a:endParaRPr lang="en-US" dirty="0"/>
                    </a:p>
                    <a:p>
                      <a:r>
                        <a:rPr lang="en-US" dirty="0"/>
                        <a:t>Meaning “Jehovah’s Gift”</a:t>
                      </a:r>
                    </a:p>
                    <a:p>
                      <a:endParaRPr lang="en-US" dirty="0"/>
                    </a:p>
                    <a:p>
                      <a:r>
                        <a:rPr lang="en-US" dirty="0"/>
                        <a:t>Also called: “John</a:t>
                      </a:r>
                      <a:r>
                        <a:rPr lang="en-US" baseline="0" dirty="0"/>
                        <a:t> the Beloved” </a:t>
                      </a:r>
                    </a:p>
                    <a:p>
                      <a:endParaRPr lang="en-US" baseline="0" dirty="0"/>
                    </a:p>
                    <a:p>
                      <a:r>
                        <a:rPr lang="en-US" baseline="0" dirty="0"/>
                        <a:t>He calls himself “the disciple whom Jesus loved” or “that other disciple” </a:t>
                      </a:r>
                    </a:p>
                    <a:p>
                      <a:r>
                        <a:rPr lang="en-US" baseline="0" dirty="0"/>
                        <a:t>From Jesus he received the name “</a:t>
                      </a:r>
                      <a:r>
                        <a:rPr lang="en-US" baseline="0" dirty="0" err="1"/>
                        <a:t>Boanerges</a:t>
                      </a:r>
                      <a:r>
                        <a:rPr lang="en-US" baseline="0" dirty="0"/>
                        <a:t>, “a son of thunder” .</a:t>
                      </a:r>
                    </a:p>
                    <a:p>
                      <a:endParaRPr lang="en-US" baseline="0" dirty="0"/>
                    </a:p>
                    <a:p>
                      <a:r>
                        <a:rPr lang="en-US" baseline="0" dirty="0"/>
                        <a:t>Writer of John, 1,2,3 John and Revelations</a:t>
                      </a:r>
                      <a:endParaRPr lang="en-US" dirty="0"/>
                    </a:p>
                  </a:txBody>
                  <a:tcPr/>
                </a:tc>
                <a:tc>
                  <a:txBody>
                    <a:bodyPr/>
                    <a:lstStyle/>
                    <a:p>
                      <a:r>
                        <a:rPr lang="en-US" dirty="0"/>
                        <a:t>Son of Zebedee</a:t>
                      </a:r>
                    </a:p>
                    <a:p>
                      <a:endParaRPr lang="en-US" dirty="0"/>
                    </a:p>
                    <a:p>
                      <a:r>
                        <a:rPr lang="en-US" dirty="0"/>
                        <a:t>Brother of James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Baptized by John the Baptist and one of his disciples. </a:t>
                      </a:r>
                    </a:p>
                    <a:p>
                      <a:r>
                        <a:rPr lang="en-US" dirty="0"/>
                        <a:t>He was a fisherman.</a:t>
                      </a:r>
                    </a:p>
                    <a:p>
                      <a:r>
                        <a:rPr lang="en-US" dirty="0"/>
                        <a:t> He was boiled in oil and escaped miraculously,.</a:t>
                      </a:r>
                    </a:p>
                    <a:p>
                      <a:r>
                        <a:rPr lang="en-US" dirty="0"/>
                        <a:t>He</a:t>
                      </a:r>
                      <a:r>
                        <a:rPr lang="en-US" baseline="0" dirty="0"/>
                        <a:t> was </a:t>
                      </a:r>
                      <a:r>
                        <a:rPr lang="en-US" dirty="0"/>
                        <a:t>sentenced to work in mines of Patmos, an island, while he wrote Revelations. </a:t>
                      </a:r>
                    </a:p>
                    <a:p>
                      <a:r>
                        <a:rPr lang="en-US" dirty="0"/>
                        <a:t>He is mentioned </a:t>
                      </a:r>
                      <a:r>
                        <a:rPr lang="en-US" baseline="0" dirty="0"/>
                        <a:t> frequently in latter-day revelation. </a:t>
                      </a:r>
                      <a:endParaRPr lang="en-US" dirty="0"/>
                    </a:p>
                  </a:txBody>
                  <a:tcPr/>
                </a:tc>
                <a:tc>
                  <a:txBody>
                    <a:bodyPr/>
                    <a:lstStyle/>
                    <a:p>
                      <a:r>
                        <a:rPr lang="en-US" dirty="0"/>
                        <a:t>John did not die,  but has been allowed to remain on the earth as a ministering servant until the Lord’s second coming. </a:t>
                      </a:r>
                      <a:endParaRPr lang="en-US" baseline="0" dirty="0"/>
                    </a:p>
                    <a:p>
                      <a:endParaRPr lang="en-US" baseline="0" dirty="0"/>
                    </a:p>
                    <a:p>
                      <a:r>
                        <a:rPr lang="en-US" dirty="0"/>
                        <a:t>however tradition says he moved </a:t>
                      </a:r>
                      <a:r>
                        <a:rPr lang="en-US" baseline="0" dirty="0"/>
                        <a:t> to Turkey and died of old age</a:t>
                      </a:r>
                      <a:endParaRPr lang="en-US" dirty="0"/>
                    </a:p>
                  </a:txBody>
                  <a:tcPr/>
                </a:tc>
                <a:extLst>
                  <a:ext uri="{0D108BD9-81ED-4DB2-BD59-A6C34878D82A}">
                    <a16:rowId xmlns:a16="http://schemas.microsoft.com/office/drawing/2014/main" val="10001"/>
                  </a:ext>
                </a:extLst>
              </a:tr>
            </a:tbl>
          </a:graphicData>
        </a:graphic>
      </p:graphicFrame>
      <p:grpSp>
        <p:nvGrpSpPr>
          <p:cNvPr id="2" name="Group 91"/>
          <p:cNvGrpSpPr/>
          <p:nvPr/>
        </p:nvGrpSpPr>
        <p:grpSpPr>
          <a:xfrm>
            <a:off x="5257800" y="3048001"/>
            <a:ext cx="1508914" cy="3276599"/>
            <a:chOff x="949038" y="838201"/>
            <a:chExt cx="2214084" cy="4807874"/>
          </a:xfrm>
        </p:grpSpPr>
        <p:sp>
          <p:nvSpPr>
            <p:cNvPr id="4" name="Oval 3"/>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1143000" y="2057400"/>
              <a:ext cx="1695267" cy="2438400"/>
              <a:chOff x="4553133" y="914400"/>
              <a:chExt cx="2152467" cy="3437344"/>
            </a:xfrm>
          </p:grpSpPr>
          <p:sp>
            <p:nvSpPr>
              <p:cNvPr id="83"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724400" y="914400"/>
                <a:ext cx="1981200" cy="2070031"/>
                <a:chOff x="2624682" y="2226017"/>
                <a:chExt cx="1981200" cy="2070031"/>
              </a:xfrm>
              <a:solidFill>
                <a:srgbClr val="E0C13C"/>
              </a:solidFill>
            </p:grpSpPr>
            <p:sp>
              <p:nvSpPr>
                <p:cNvPr id="85"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5"/>
                <p:cNvGrpSpPr/>
                <p:nvPr/>
              </p:nvGrpSpPr>
              <p:grpSpPr>
                <a:xfrm>
                  <a:off x="2743200" y="2438400"/>
                  <a:ext cx="1683225" cy="1529540"/>
                  <a:chOff x="2740938" y="2438400"/>
                  <a:chExt cx="1683225" cy="1529540"/>
                </a:xfrm>
                <a:grpFill/>
              </p:grpSpPr>
              <p:sp>
                <p:nvSpPr>
                  <p:cNvPr id="87"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20"/>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Oval 17"/>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p:cNvGrpSpPr/>
            <p:nvPr/>
          </p:nvGrpSpPr>
          <p:grpSpPr>
            <a:xfrm>
              <a:off x="1236689" y="4868055"/>
              <a:ext cx="1586459" cy="585867"/>
              <a:chOff x="3810000" y="1677648"/>
              <a:chExt cx="4705061" cy="1827552"/>
            </a:xfrm>
          </p:grpSpPr>
          <p:grpSp>
            <p:nvGrpSpPr>
              <p:cNvPr id="22" name="Group 37"/>
              <p:cNvGrpSpPr/>
              <p:nvPr/>
            </p:nvGrpSpPr>
            <p:grpSpPr>
              <a:xfrm>
                <a:off x="3810000" y="1828800"/>
                <a:ext cx="1776984" cy="1676400"/>
                <a:chOff x="3810000" y="1828800"/>
                <a:chExt cx="4038600" cy="3810000"/>
              </a:xfrm>
            </p:grpSpPr>
            <p:sp>
              <p:nvSpPr>
                <p:cNvPr id="74" name="Half Frame 7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8"/>
              <p:cNvGrpSpPr/>
              <p:nvPr/>
            </p:nvGrpSpPr>
            <p:grpSpPr>
              <a:xfrm>
                <a:off x="5314014" y="1757596"/>
                <a:ext cx="1776984" cy="1676400"/>
                <a:chOff x="3810000" y="1828800"/>
                <a:chExt cx="4038600" cy="3810000"/>
              </a:xfrm>
            </p:grpSpPr>
            <p:sp>
              <p:nvSpPr>
                <p:cNvPr id="65" name="Half Frame 6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6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6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iamond 6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8"/>
              <p:cNvGrpSpPr/>
              <p:nvPr/>
            </p:nvGrpSpPr>
            <p:grpSpPr>
              <a:xfrm>
                <a:off x="6738077" y="1677648"/>
                <a:ext cx="1776984" cy="1676400"/>
                <a:chOff x="3810000" y="1828800"/>
                <a:chExt cx="4038600" cy="3810000"/>
              </a:xfrm>
            </p:grpSpPr>
            <p:sp>
              <p:nvSpPr>
                <p:cNvPr id="56" name="Half Frame 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mond 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90"/>
            <p:cNvGrpSpPr/>
            <p:nvPr/>
          </p:nvGrpSpPr>
          <p:grpSpPr>
            <a:xfrm>
              <a:off x="1140502" y="1128010"/>
              <a:ext cx="1722619" cy="206116"/>
              <a:chOff x="3733800" y="723275"/>
              <a:chExt cx="1930420" cy="585867"/>
            </a:xfrm>
          </p:grpSpPr>
          <p:sp>
            <p:nvSpPr>
              <p:cNvPr id="21"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9"/>
              <p:cNvGrpSpPr/>
              <p:nvPr/>
            </p:nvGrpSpPr>
            <p:grpSpPr>
              <a:xfrm rot="228535">
                <a:off x="3889947" y="723275"/>
                <a:ext cx="1586459" cy="585867"/>
                <a:chOff x="3810000" y="1677648"/>
                <a:chExt cx="4705061" cy="1827552"/>
              </a:xfrm>
            </p:grpSpPr>
            <p:grpSp>
              <p:nvGrpSpPr>
                <p:cNvPr id="54" name="Group 37"/>
                <p:cNvGrpSpPr/>
                <p:nvPr/>
              </p:nvGrpSpPr>
              <p:grpSpPr>
                <a:xfrm>
                  <a:off x="3810000" y="1828800"/>
                  <a:ext cx="1776984" cy="1676400"/>
                  <a:chOff x="3810000" y="1828800"/>
                  <a:chExt cx="4038600" cy="3810000"/>
                </a:xfrm>
              </p:grpSpPr>
              <p:sp>
                <p:nvSpPr>
                  <p:cNvPr id="44" name="Half Frame 4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mond 4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8"/>
                <p:cNvGrpSpPr/>
                <p:nvPr/>
              </p:nvGrpSpPr>
              <p:grpSpPr>
                <a:xfrm>
                  <a:off x="5314014" y="1757596"/>
                  <a:ext cx="1776984" cy="1676400"/>
                  <a:chOff x="3810000" y="1828800"/>
                  <a:chExt cx="4038600" cy="3810000"/>
                </a:xfrm>
              </p:grpSpPr>
              <p:sp>
                <p:nvSpPr>
                  <p:cNvPr id="35" name="Half Frame 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iamond 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8"/>
                <p:cNvGrpSpPr/>
                <p:nvPr/>
              </p:nvGrpSpPr>
              <p:grpSpPr>
                <a:xfrm>
                  <a:off x="6738077" y="1677648"/>
                  <a:ext cx="1776984" cy="1676400"/>
                  <a:chOff x="3810000" y="1828800"/>
                  <a:chExt cx="4038600" cy="3810000"/>
                </a:xfrm>
              </p:grpSpPr>
              <p:sp>
                <p:nvSpPr>
                  <p:cNvPr id="26" name="Half Frame 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mond 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16" name="TextBox 115"/>
          <p:cNvSpPr txBox="1"/>
          <p:nvPr/>
        </p:nvSpPr>
        <p:spPr>
          <a:xfrm>
            <a:off x="2438400" y="1"/>
            <a:ext cx="6629400" cy="461665"/>
          </a:xfrm>
          <a:prstGeom prst="rect">
            <a:avLst/>
          </a:prstGeom>
          <a:noFill/>
        </p:spPr>
        <p:txBody>
          <a:bodyPr wrap="square" rtlCol="0">
            <a:spAutoFit/>
          </a:bodyPr>
          <a:lstStyle/>
          <a:p>
            <a:r>
              <a:rPr lang="en-US" sz="2400" dirty="0"/>
              <a:t>Apostles of Christ		John</a:t>
            </a:r>
          </a:p>
        </p:txBody>
      </p:sp>
    </p:spTree>
    <p:extLst>
      <p:ext uri="{BB962C8B-B14F-4D97-AF65-F5344CB8AC3E}">
        <p14:creationId xmlns:p14="http://schemas.microsoft.com/office/powerpoint/2010/main" val="186290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4B64D4-7D67-40F9-84FC-5E1B05ED2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2"/>
                </a:solidFill>
                <a:latin typeface="Algerian" pitchFamily="82" charset="0"/>
              </a:rPr>
              <a:t>The Missing Part</a:t>
            </a:r>
          </a:p>
        </p:txBody>
      </p:sp>
      <p:sp>
        <p:nvSpPr>
          <p:cNvPr id="7" name="TextBox 6"/>
          <p:cNvSpPr txBox="1"/>
          <p:nvPr/>
        </p:nvSpPr>
        <p:spPr>
          <a:xfrm>
            <a:off x="6477000" y="1600201"/>
            <a:ext cx="3657600" cy="1384995"/>
          </a:xfrm>
          <a:prstGeom prst="rect">
            <a:avLst/>
          </a:prstGeom>
          <a:noFill/>
        </p:spPr>
        <p:txBody>
          <a:bodyPr wrap="square" rtlCol="0">
            <a:spAutoFit/>
          </a:bodyPr>
          <a:lstStyle/>
          <a:p>
            <a:r>
              <a:rPr lang="en-US" sz="2800" dirty="0">
                <a:solidFill>
                  <a:schemeClr val="bg2"/>
                </a:solidFill>
              </a:rPr>
              <a:t>What happens when the chain of a bike is missing or broken?</a:t>
            </a:r>
          </a:p>
        </p:txBody>
      </p:sp>
      <p:pic>
        <p:nvPicPr>
          <p:cNvPr id="3" name="Picture 2">
            <a:extLst>
              <a:ext uri="{FF2B5EF4-FFF2-40B4-BE49-F238E27FC236}">
                <a16:creationId xmlns:a16="http://schemas.microsoft.com/office/drawing/2014/main" id="{1866326D-DFB4-40CD-B83E-11CB974D9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85" y="1349999"/>
            <a:ext cx="4937084" cy="2754862"/>
          </a:xfrm>
          <a:prstGeom prst="rect">
            <a:avLst/>
          </a:prstGeom>
        </p:spPr>
      </p:pic>
      <p:pic>
        <p:nvPicPr>
          <p:cNvPr id="11" name="Picture 10">
            <a:extLst>
              <a:ext uri="{FF2B5EF4-FFF2-40B4-BE49-F238E27FC236}">
                <a16:creationId xmlns:a16="http://schemas.microsoft.com/office/drawing/2014/main" id="{1EB101FC-25AD-4417-8476-68D5B528F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489" y="3260656"/>
            <a:ext cx="4000500" cy="3000375"/>
          </a:xfrm>
          <a:prstGeom prst="rect">
            <a:avLst/>
          </a:prstGeom>
        </p:spPr>
      </p:pic>
    </p:spTree>
    <p:extLst>
      <p:ext uri="{BB962C8B-B14F-4D97-AF65-F5344CB8AC3E}">
        <p14:creationId xmlns:p14="http://schemas.microsoft.com/office/powerpoint/2010/main" val="228304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52600" y="533400"/>
          <a:ext cx="8534400" cy="610645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3317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5074920">
                <a:tc>
                  <a:txBody>
                    <a:bodyPr/>
                    <a:lstStyle/>
                    <a:p>
                      <a:r>
                        <a:rPr lang="en-US" dirty="0"/>
                        <a:t>Philip</a:t>
                      </a:r>
                    </a:p>
                  </a:txBody>
                  <a:tcPr/>
                </a:tc>
                <a:tc>
                  <a:txBody>
                    <a:bodyPr/>
                    <a:lstStyle/>
                    <a:p>
                      <a:r>
                        <a:rPr lang="en-US" dirty="0"/>
                        <a:t>Name</a:t>
                      </a:r>
                      <a:r>
                        <a:rPr lang="en-US" baseline="0" dirty="0"/>
                        <a:t> comes from Greek: “Lover of horses”</a:t>
                      </a:r>
                      <a:endParaRPr lang="en-US" dirty="0"/>
                    </a:p>
                  </a:txBody>
                  <a:tcPr/>
                </a:tc>
                <a:tc>
                  <a:txBody>
                    <a:bodyPr/>
                    <a:lstStyle/>
                    <a:p>
                      <a:r>
                        <a:rPr lang="en-US" dirty="0"/>
                        <a:t>He had 4 unmarried daughters</a:t>
                      </a:r>
                      <a:r>
                        <a:rPr lang="en-US" baseline="0" dirty="0"/>
                        <a:t> who had the gift of prophecy</a:t>
                      </a:r>
                    </a:p>
                    <a:p>
                      <a:r>
                        <a:rPr lang="en-US" baseline="0" dirty="0"/>
                        <a:t> (Acts 21:9)</a:t>
                      </a:r>
                      <a:endParaRPr lang="en-US" dirty="0"/>
                    </a:p>
                  </a:txBody>
                  <a:tcPr/>
                </a:tc>
                <a:tc>
                  <a:txBody>
                    <a:bodyPr/>
                    <a:lstStyle/>
                    <a:p>
                      <a:r>
                        <a:rPr lang="en-US" dirty="0"/>
                        <a:t>He may have been a Jewish-Greek as he was approached by the Greeks in John 12:21</a:t>
                      </a:r>
                    </a:p>
                    <a:p>
                      <a:r>
                        <a:rPr lang="en-US" dirty="0"/>
                        <a:t>He preached in Samaria. Then an angel told him to go to Gaza from Jerusalem where he taught a eunuch of great importance.</a:t>
                      </a:r>
                      <a:r>
                        <a:rPr lang="en-US" baseline="0" dirty="0"/>
                        <a:t> He lived in Caesarea during Paul’s 3</a:t>
                      </a:r>
                      <a:r>
                        <a:rPr lang="en-US" baseline="30000" dirty="0"/>
                        <a:t>rd</a:t>
                      </a:r>
                      <a:r>
                        <a:rPr lang="en-US" baseline="0" dirty="0"/>
                        <a:t> mission. </a:t>
                      </a:r>
                      <a:endParaRPr lang="en-US" dirty="0"/>
                    </a:p>
                    <a:p>
                      <a:endParaRPr lang="en-US" dirty="0"/>
                    </a:p>
                    <a:p>
                      <a:r>
                        <a:rPr lang="en-US" dirty="0"/>
                        <a:t>He preached in Turkey.</a:t>
                      </a:r>
                    </a:p>
                    <a:p>
                      <a:endParaRPr lang="en-US" dirty="0"/>
                    </a:p>
                  </a:txBody>
                  <a:tcPr/>
                </a:tc>
                <a:tc>
                  <a:txBody>
                    <a:bodyPr/>
                    <a:lstStyle/>
                    <a:p>
                      <a:r>
                        <a:rPr lang="en-US" dirty="0"/>
                        <a:t>Tradition says: </a:t>
                      </a:r>
                    </a:p>
                    <a:p>
                      <a:r>
                        <a:rPr lang="en-US" dirty="0"/>
                        <a:t>He was martyred in </a:t>
                      </a:r>
                      <a:r>
                        <a:rPr lang="en-US" dirty="0" err="1"/>
                        <a:t>Hieropolis</a:t>
                      </a:r>
                      <a:r>
                        <a:rPr lang="en-US" dirty="0"/>
                        <a:t>, Turkey</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Philip</a:t>
            </a:r>
          </a:p>
        </p:txBody>
      </p:sp>
      <p:grpSp>
        <p:nvGrpSpPr>
          <p:cNvPr id="2" name="Group 3"/>
          <p:cNvGrpSpPr/>
          <p:nvPr/>
        </p:nvGrpSpPr>
        <p:grpSpPr>
          <a:xfrm>
            <a:off x="1905000" y="2438400"/>
            <a:ext cx="1908540" cy="3915032"/>
            <a:chOff x="5530228" y="533400"/>
            <a:chExt cx="2913593" cy="5825482"/>
          </a:xfrm>
        </p:grpSpPr>
        <p:sp>
          <p:nvSpPr>
            <p:cNvPr id="5" name="Oval 4"/>
            <p:cNvSpPr/>
            <p:nvPr/>
          </p:nvSpPr>
          <p:spPr>
            <a:xfrm rot="3646842">
              <a:off x="6888472" y="5751381"/>
              <a:ext cx="721837" cy="493165"/>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922285">
              <a:off x="6341129" y="5747781"/>
              <a:ext cx="721837" cy="493165"/>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21304292">
              <a:off x="7077564" y="635545"/>
              <a:ext cx="851179" cy="1600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5943600" y="609600"/>
              <a:ext cx="838200" cy="1600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770880">
              <a:off x="7070836" y="5264272"/>
              <a:ext cx="808545" cy="45856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706969">
              <a:off x="7764685" y="3688349"/>
              <a:ext cx="721837" cy="4931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922285">
              <a:off x="5426729" y="3690382"/>
              <a:ext cx="721837" cy="4931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035457">
              <a:off x="7363195" y="2440633"/>
              <a:ext cx="748064" cy="1633234"/>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2441478">
              <a:off x="5826095" y="2441228"/>
              <a:ext cx="748064" cy="166045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6054729" y="2438400"/>
              <a:ext cx="1815561" cy="3505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753026" y="775761"/>
              <a:ext cx="418976" cy="363541"/>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215264" y="4267201"/>
              <a:ext cx="1522203"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1752600"/>
              <a:ext cx="770700" cy="14024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94392" y="533400"/>
              <a:ext cx="1536244" cy="23024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580996" y="2088015"/>
              <a:ext cx="762000" cy="13716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54733" y="775761"/>
              <a:ext cx="1815561" cy="36354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50136" y="2270911"/>
              <a:ext cx="437067" cy="306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16200000">
              <a:off x="6705600" y="4952999"/>
              <a:ext cx="1219200" cy="30480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23"/>
            <p:cNvSpPr/>
            <p:nvPr/>
          </p:nvSpPr>
          <p:spPr>
            <a:xfrm rot="15242885">
              <a:off x="6768063" y="4889830"/>
              <a:ext cx="1322876" cy="41467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086600" y="4191000"/>
              <a:ext cx="414136" cy="3810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4"/>
            <p:cNvGrpSpPr/>
            <p:nvPr/>
          </p:nvGrpSpPr>
          <p:grpSpPr>
            <a:xfrm>
              <a:off x="6005384" y="776416"/>
              <a:ext cx="1828800" cy="372763"/>
              <a:chOff x="4343400" y="5863281"/>
              <a:chExt cx="2286000" cy="844379"/>
            </a:xfrm>
          </p:grpSpPr>
          <p:grpSp>
            <p:nvGrpSpPr>
              <p:cNvPr id="26" name="Group 163"/>
              <p:cNvGrpSpPr/>
              <p:nvPr/>
            </p:nvGrpSpPr>
            <p:grpSpPr>
              <a:xfrm>
                <a:off x="4343400" y="5863281"/>
                <a:ext cx="2286000" cy="766119"/>
                <a:chOff x="4343400" y="5863281"/>
                <a:chExt cx="2286000" cy="766119"/>
              </a:xfrm>
            </p:grpSpPr>
            <p:sp>
              <p:nvSpPr>
                <p:cNvPr id="60" name="Quad Arrow Callout 59"/>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58"/>
                <p:cNvGrpSpPr/>
                <p:nvPr/>
              </p:nvGrpSpPr>
              <p:grpSpPr>
                <a:xfrm>
                  <a:off x="4800600" y="5863281"/>
                  <a:ext cx="1396313" cy="313038"/>
                  <a:chOff x="4800600" y="5863281"/>
                  <a:chExt cx="1396313" cy="313038"/>
                </a:xfrm>
              </p:grpSpPr>
              <p:sp>
                <p:nvSpPr>
                  <p:cNvPr id="65" name="Isosceles Triangle 6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159"/>
              <p:cNvGrpSpPr/>
              <p:nvPr/>
            </p:nvGrpSpPr>
            <p:grpSpPr>
              <a:xfrm flipH="1" flipV="1">
                <a:off x="4800600" y="6394622"/>
                <a:ext cx="1396313" cy="313038"/>
                <a:chOff x="4800600" y="5863281"/>
                <a:chExt cx="1396313" cy="313038"/>
              </a:xfrm>
            </p:grpSpPr>
            <p:sp>
              <p:nvSpPr>
                <p:cNvPr id="57" name="Isosceles Triangle 5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65"/>
            <p:cNvGrpSpPr/>
            <p:nvPr/>
          </p:nvGrpSpPr>
          <p:grpSpPr>
            <a:xfrm rot="1889829">
              <a:off x="5530228" y="3667624"/>
              <a:ext cx="726889" cy="372763"/>
              <a:chOff x="4343400" y="5863281"/>
              <a:chExt cx="2286000" cy="844379"/>
            </a:xfrm>
          </p:grpSpPr>
          <p:grpSp>
            <p:nvGrpSpPr>
              <p:cNvPr id="30" name="Group 163"/>
              <p:cNvGrpSpPr/>
              <p:nvPr/>
            </p:nvGrpSpPr>
            <p:grpSpPr>
              <a:xfrm>
                <a:off x="4343400" y="5863281"/>
                <a:ext cx="2286000" cy="766119"/>
                <a:chOff x="4343400" y="5863281"/>
                <a:chExt cx="2286000" cy="766119"/>
              </a:xfrm>
            </p:grpSpPr>
            <p:sp>
              <p:nvSpPr>
                <p:cNvPr id="47" name="Quad Arrow Callout 4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58"/>
                <p:cNvGrpSpPr/>
                <p:nvPr/>
              </p:nvGrpSpPr>
              <p:grpSpPr>
                <a:xfrm>
                  <a:off x="4800600" y="5863281"/>
                  <a:ext cx="1396313" cy="313038"/>
                  <a:chOff x="4800600" y="5863281"/>
                  <a:chExt cx="1396313" cy="313038"/>
                </a:xfrm>
              </p:grpSpPr>
              <p:sp>
                <p:nvSpPr>
                  <p:cNvPr id="52" name="Isosceles Triangle 5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159"/>
              <p:cNvGrpSpPr/>
              <p:nvPr/>
            </p:nvGrpSpPr>
            <p:grpSpPr>
              <a:xfrm flipH="1" flipV="1">
                <a:off x="4800600" y="6394622"/>
                <a:ext cx="1396313" cy="313038"/>
                <a:chOff x="4800600" y="5863281"/>
                <a:chExt cx="1396313" cy="313038"/>
              </a:xfrm>
            </p:grpSpPr>
            <p:sp>
              <p:nvSpPr>
                <p:cNvPr id="44" name="Isosceles Triangle 4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79"/>
            <p:cNvGrpSpPr/>
            <p:nvPr/>
          </p:nvGrpSpPr>
          <p:grpSpPr>
            <a:xfrm rot="19648799">
              <a:off x="7716932" y="3633804"/>
              <a:ext cx="726889" cy="372763"/>
              <a:chOff x="4343400" y="5863281"/>
              <a:chExt cx="2286000" cy="844379"/>
            </a:xfrm>
          </p:grpSpPr>
          <p:grpSp>
            <p:nvGrpSpPr>
              <p:cNvPr id="51" name="Group 163"/>
              <p:cNvGrpSpPr/>
              <p:nvPr/>
            </p:nvGrpSpPr>
            <p:grpSpPr>
              <a:xfrm>
                <a:off x="4343400" y="5863281"/>
                <a:ext cx="2286000" cy="766119"/>
                <a:chOff x="4343400" y="5863281"/>
                <a:chExt cx="2286000" cy="766119"/>
              </a:xfrm>
            </p:grpSpPr>
            <p:sp>
              <p:nvSpPr>
                <p:cNvPr id="34" name="Quad Arrow Callout 3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58"/>
                <p:cNvGrpSpPr/>
                <p:nvPr/>
              </p:nvGrpSpPr>
              <p:grpSpPr>
                <a:xfrm>
                  <a:off x="4800600" y="5863281"/>
                  <a:ext cx="1396313" cy="313038"/>
                  <a:chOff x="4800600" y="5863281"/>
                  <a:chExt cx="1396313" cy="313038"/>
                </a:xfrm>
              </p:grpSpPr>
              <p:sp>
                <p:nvSpPr>
                  <p:cNvPr id="39" name="Isosceles Triangle 3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159"/>
              <p:cNvGrpSpPr/>
              <p:nvPr/>
            </p:nvGrpSpPr>
            <p:grpSpPr>
              <a:xfrm flipH="1" flipV="1">
                <a:off x="4800600" y="6394622"/>
                <a:ext cx="1396313" cy="313038"/>
                <a:chOff x="4800600" y="5863281"/>
                <a:chExt cx="1396313" cy="313038"/>
              </a:xfrm>
            </p:grpSpPr>
            <p:sp>
              <p:nvSpPr>
                <p:cNvPr id="31" name="Isosceles Triangle 3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08916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Nathanael</a:t>
                      </a:r>
                    </a:p>
                  </a:txBody>
                  <a:tcPr/>
                </a:tc>
                <a:tc>
                  <a:txBody>
                    <a:bodyPr/>
                    <a:lstStyle/>
                    <a:p>
                      <a:r>
                        <a:rPr lang="en-US" dirty="0"/>
                        <a:t>Bartholomew</a:t>
                      </a:r>
                    </a:p>
                    <a:p>
                      <a:r>
                        <a:rPr lang="en-US" dirty="0"/>
                        <a:t>From Hebrew meaning: </a:t>
                      </a:r>
                    </a:p>
                    <a:p>
                      <a:r>
                        <a:rPr lang="en-US" dirty="0"/>
                        <a:t>“Gift of God” or </a:t>
                      </a:r>
                    </a:p>
                    <a:p>
                      <a:r>
                        <a:rPr lang="en-US" dirty="0"/>
                        <a:t>    “God Has Given”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was likely</a:t>
                      </a:r>
                      <a:r>
                        <a:rPr lang="en-US" baseline="0" dirty="0"/>
                        <a:t> the son of a man named </a:t>
                      </a:r>
                      <a:r>
                        <a:rPr lang="en-US" baseline="0" dirty="0" err="1"/>
                        <a:t>Tholomew</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Friendship with Philip and he belonged to Cana in Galilee. </a:t>
                      </a:r>
                      <a:endParaRPr lang="en-US" dirty="0"/>
                    </a:p>
                    <a:p>
                      <a:endParaRPr lang="en-US" dirty="0"/>
                    </a:p>
                  </a:txBody>
                  <a:tcPr/>
                </a:tc>
                <a:tc>
                  <a:txBody>
                    <a:bodyPr/>
                    <a:lstStyle/>
                    <a:p>
                      <a:r>
                        <a:rPr lang="en-US" dirty="0"/>
                        <a:t>Nathanael is always mentioned along with apostles, but his associates</a:t>
                      </a:r>
                      <a:r>
                        <a:rPr lang="en-US" baseline="0" dirty="0"/>
                        <a:t> mention him as Bartholomew. </a:t>
                      </a:r>
                    </a:p>
                    <a:p>
                      <a:r>
                        <a:rPr lang="en-US" baseline="0" dirty="0"/>
                        <a:t>Preached in Armenia and India, Ethiopia, Arabia, Egypt, and Persia.</a:t>
                      </a:r>
                      <a:endParaRPr lang="en-US" dirty="0"/>
                    </a:p>
                  </a:txBody>
                  <a:tcPr/>
                </a:tc>
                <a:tc>
                  <a:txBody>
                    <a:bodyPr/>
                    <a:lstStyle/>
                    <a:p>
                      <a:r>
                        <a:rPr lang="en-US" dirty="0"/>
                        <a:t>Tradition says: Nathanael was skinned</a:t>
                      </a:r>
                      <a:r>
                        <a:rPr lang="en-US" baseline="0" dirty="0"/>
                        <a:t> alive and beheaded in Northern</a:t>
                      </a:r>
                      <a:r>
                        <a:rPr lang="en-US" dirty="0"/>
                        <a:t> Armenia, in a town called </a:t>
                      </a:r>
                      <a:r>
                        <a:rPr lang="en-US" dirty="0" err="1"/>
                        <a:t>Derbent</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7391400" cy="461665"/>
          </a:xfrm>
          <a:prstGeom prst="rect">
            <a:avLst/>
          </a:prstGeom>
          <a:noFill/>
        </p:spPr>
        <p:txBody>
          <a:bodyPr wrap="square" rtlCol="0">
            <a:spAutoFit/>
          </a:bodyPr>
          <a:lstStyle/>
          <a:p>
            <a:r>
              <a:rPr lang="en-US" sz="2400" dirty="0"/>
              <a:t>Apostles of Christ		Nathanael--Bartholomew</a:t>
            </a:r>
          </a:p>
        </p:txBody>
      </p:sp>
      <p:grpSp>
        <p:nvGrpSpPr>
          <p:cNvPr id="2" name="Group 3"/>
          <p:cNvGrpSpPr/>
          <p:nvPr/>
        </p:nvGrpSpPr>
        <p:grpSpPr>
          <a:xfrm>
            <a:off x="1524000" y="2590800"/>
            <a:ext cx="2057400" cy="3962400"/>
            <a:chOff x="4572000" y="840465"/>
            <a:chExt cx="2895600" cy="5636536"/>
          </a:xfrm>
        </p:grpSpPr>
        <p:sp>
          <p:nvSpPr>
            <p:cNvPr id="5" name="Cloud 4"/>
            <p:cNvSpPr/>
            <p:nvPr/>
          </p:nvSpPr>
          <p:spPr>
            <a:xfrm>
              <a:off x="6324600" y="2057400"/>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6324600" y="1371600"/>
              <a:ext cx="838200"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9357175">
              <a:off x="6033395" y="84046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400185">
              <a:off x="4957048" y="104723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4661796" y="1901316"/>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128217">
              <a:off x="6205364" y="5910987"/>
              <a:ext cx="470136" cy="6618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472555">
              <a:off x="5586502" y="5893306"/>
              <a:ext cx="430690" cy="6956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5072474" y="3067919"/>
              <a:ext cx="2130646" cy="31172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610840">
              <a:off x="5266504" y="2973573"/>
              <a:ext cx="564425" cy="317635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901859">
              <a:off x="4757064" y="3975367"/>
              <a:ext cx="394172" cy="7642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226769">
              <a:off x="6975913" y="4063040"/>
              <a:ext cx="491687" cy="6064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442139">
              <a:off x="4996538" y="2881630"/>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49249">
              <a:off x="6617057" y="2883496"/>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1"/>
            <p:cNvGrpSpPr/>
            <p:nvPr/>
          </p:nvGrpSpPr>
          <p:grpSpPr>
            <a:xfrm>
              <a:off x="5399314" y="2813822"/>
              <a:ext cx="1541499" cy="3331040"/>
              <a:chOff x="6327583" y="3173375"/>
              <a:chExt cx="1142159" cy="1658222"/>
            </a:xfrm>
          </p:grpSpPr>
          <p:sp>
            <p:nvSpPr>
              <p:cNvPr id="24" name="Trapezoid 23"/>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5286132" y="1321418"/>
              <a:ext cx="1557010" cy="20995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7055069">
              <a:off x="5486752" y="70730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5562600" y="2667000"/>
              <a:ext cx="1053204"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2819400"/>
              <a:ext cx="542926" cy="2960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500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Thomas</a:t>
                      </a:r>
                    </a:p>
                  </a:txBody>
                  <a:tcPr/>
                </a:tc>
                <a:tc>
                  <a:txBody>
                    <a:bodyPr/>
                    <a:lstStyle/>
                    <a:p>
                      <a:r>
                        <a:rPr lang="en-US" dirty="0" err="1"/>
                        <a:t>Didymus</a:t>
                      </a:r>
                      <a:endParaRPr lang="en-US" dirty="0"/>
                    </a:p>
                    <a:p>
                      <a:endParaRPr lang="en-US" dirty="0"/>
                    </a:p>
                    <a:p>
                      <a:r>
                        <a:rPr lang="en-US" dirty="0"/>
                        <a:t>From the Greek meaning: “Twin” </a:t>
                      </a:r>
                    </a:p>
                  </a:txBody>
                  <a:tcPr/>
                </a:tc>
                <a:tc>
                  <a:txBody>
                    <a:bodyPr/>
                    <a:lstStyle/>
                    <a:p>
                      <a:r>
                        <a:rPr lang="en-US" dirty="0" err="1"/>
                        <a:t>Didymus</a:t>
                      </a:r>
                      <a:r>
                        <a:rPr lang="en-US" dirty="0"/>
                        <a:t> may have been his surname</a:t>
                      </a:r>
                    </a:p>
                  </a:txBody>
                  <a:tcPr/>
                </a:tc>
                <a:tc>
                  <a:txBody>
                    <a:bodyPr/>
                    <a:lstStyle/>
                    <a:p>
                      <a:r>
                        <a:rPr lang="en-US" dirty="0"/>
                        <a:t> </a:t>
                      </a:r>
                    </a:p>
                    <a:p>
                      <a:endParaRPr lang="en-US" dirty="0"/>
                    </a:p>
                  </a:txBody>
                  <a:tcPr/>
                </a:tc>
                <a:tc>
                  <a:txBody>
                    <a:bodyPr/>
                    <a:lstStyle/>
                    <a:p>
                      <a:r>
                        <a:rPr lang="en-US" dirty="0"/>
                        <a:t>Tradition says: Thomas was stabbed with a spear near Madras south eastern coast of India</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Thomas</a:t>
            </a:r>
          </a:p>
        </p:txBody>
      </p:sp>
      <p:grpSp>
        <p:nvGrpSpPr>
          <p:cNvPr id="2" name="Group 3"/>
          <p:cNvGrpSpPr/>
          <p:nvPr/>
        </p:nvGrpSpPr>
        <p:grpSpPr>
          <a:xfrm>
            <a:off x="6705601" y="2514601"/>
            <a:ext cx="1950157" cy="3820461"/>
            <a:chOff x="869243" y="304800"/>
            <a:chExt cx="3111707" cy="6095999"/>
          </a:xfrm>
        </p:grpSpPr>
        <p:sp>
          <p:nvSpPr>
            <p:cNvPr id="5" name="Cloud 4"/>
            <p:cNvSpPr/>
            <p:nvPr/>
          </p:nvSpPr>
          <p:spPr>
            <a:xfrm>
              <a:off x="2729163" y="879231"/>
              <a:ext cx="90437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rot="19357175">
              <a:off x="2414968" y="304800"/>
              <a:ext cx="102922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400185">
              <a:off x="1253647" y="528425"/>
              <a:ext cx="1029224" cy="148340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128217">
              <a:off x="2599910" y="5789497"/>
              <a:ext cx="508459" cy="71414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472555">
              <a:off x="1932241" y="5770418"/>
              <a:ext cx="465798" cy="75059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378185" y="2713826"/>
              <a:ext cx="2298855" cy="337140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901859">
              <a:off x="1021687" y="3731146"/>
              <a:ext cx="519750" cy="8246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26769">
              <a:off x="3383265" y="3887342"/>
              <a:ext cx="530504" cy="65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42139">
              <a:off x="1296254" y="2512351"/>
              <a:ext cx="641134" cy="176645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249249">
              <a:off x="3044709" y="2514369"/>
              <a:ext cx="641134" cy="176645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277925">
              <a:off x="2785040" y="2606313"/>
              <a:ext cx="608984" cy="343527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5844898">
              <a:off x="1724582" y="2490478"/>
              <a:ext cx="1545422" cy="1442498"/>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6400088">
              <a:off x="1876544" y="2731632"/>
              <a:ext cx="1139136" cy="1430567"/>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6400088">
              <a:off x="2122759" y="2827936"/>
              <a:ext cx="649347" cy="1412732"/>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08711" y="824958"/>
              <a:ext cx="1679932" cy="22706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7055069">
              <a:off x="1823944" y="162547"/>
              <a:ext cx="1031674" cy="14798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1907005" y="2280226"/>
              <a:ext cx="1136352" cy="98893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53653" y="2445049"/>
              <a:ext cx="585789" cy="3202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1215670">
              <a:off x="2901344" y="5460467"/>
              <a:ext cx="564019" cy="25305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1215670">
              <a:off x="2907187" y="5038525"/>
              <a:ext cx="488987" cy="27990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1215670">
              <a:off x="2886751" y="4628571"/>
              <a:ext cx="475781" cy="21046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4"/>
            <p:cNvGrpSpPr/>
            <p:nvPr/>
          </p:nvGrpSpPr>
          <p:grpSpPr>
            <a:xfrm>
              <a:off x="1371600" y="5486400"/>
              <a:ext cx="1611443" cy="590264"/>
              <a:chOff x="4343400" y="1905000"/>
              <a:chExt cx="2892972" cy="1143000"/>
            </a:xfrm>
            <a:solidFill>
              <a:srgbClr val="F3D497"/>
            </a:solidFill>
          </p:grpSpPr>
          <p:sp>
            <p:nvSpPr>
              <p:cNvPr id="34"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5"/>
            <p:cNvGrpSpPr/>
            <p:nvPr/>
          </p:nvGrpSpPr>
          <p:grpSpPr>
            <a:xfrm rot="19800181">
              <a:off x="3262405" y="3875651"/>
              <a:ext cx="718545" cy="321447"/>
              <a:chOff x="4343400" y="1905000"/>
              <a:chExt cx="1978572" cy="1143000"/>
            </a:xfrm>
            <a:solidFill>
              <a:srgbClr val="F3D497"/>
            </a:solidFill>
          </p:grpSpPr>
          <p:sp>
            <p:nvSpPr>
              <p:cNvPr id="32" name="Quad Arrow Callout 3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9"/>
            <p:cNvGrpSpPr/>
            <p:nvPr/>
          </p:nvGrpSpPr>
          <p:grpSpPr>
            <a:xfrm rot="1249093">
              <a:off x="955780" y="3864669"/>
              <a:ext cx="754699" cy="371495"/>
              <a:chOff x="4343400" y="1905000"/>
              <a:chExt cx="1978572" cy="1143000"/>
            </a:xfrm>
            <a:solidFill>
              <a:srgbClr val="F3D497"/>
            </a:solidFill>
          </p:grpSpPr>
          <p:sp>
            <p:nvSpPr>
              <p:cNvPr id="30" name="Quad Arrow Callout 2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0414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Matthew</a:t>
                      </a:r>
                    </a:p>
                  </a:txBody>
                  <a:tcPr/>
                </a:tc>
                <a:tc>
                  <a:txBody>
                    <a:bodyPr/>
                    <a:lstStyle/>
                    <a:p>
                      <a:r>
                        <a:rPr lang="en-US" dirty="0"/>
                        <a:t>Levi a</a:t>
                      </a:r>
                      <a:r>
                        <a:rPr lang="en-US" baseline="0" dirty="0"/>
                        <a:t> word meaning:</a:t>
                      </a:r>
                    </a:p>
                    <a:p>
                      <a:r>
                        <a:rPr lang="en-US" baseline="0" dirty="0"/>
                        <a:t>“gift of Jehovah</a:t>
                      </a:r>
                    </a:p>
                    <a:p>
                      <a:endParaRPr lang="en-US" baseline="0" dirty="0"/>
                    </a:p>
                    <a:p>
                      <a:r>
                        <a:rPr lang="en-US" baseline="0" dirty="0"/>
                        <a:t>He was also called the Publican</a:t>
                      </a:r>
                      <a:endParaRPr lang="en-US" dirty="0"/>
                    </a:p>
                  </a:txBody>
                  <a:tcPr/>
                </a:tc>
                <a:tc>
                  <a:txBody>
                    <a:bodyPr/>
                    <a:lstStyle/>
                    <a:p>
                      <a:r>
                        <a:rPr lang="en-US" dirty="0"/>
                        <a:t>He was the son of </a:t>
                      </a:r>
                      <a:r>
                        <a:rPr lang="en-US" dirty="0" err="1"/>
                        <a:t>Alphaeus</a:t>
                      </a:r>
                      <a:r>
                        <a:rPr lang="en-US" dirty="0"/>
                        <a:t>, brother of James the less making him the</a:t>
                      </a:r>
                      <a:r>
                        <a:rPr lang="en-US" baseline="0" dirty="0"/>
                        <a:t> nephew of James the less.</a:t>
                      </a:r>
                      <a:endParaRPr lang="en-US" dirty="0"/>
                    </a:p>
                  </a:txBody>
                  <a:tcPr/>
                </a:tc>
                <a:tc>
                  <a:txBody>
                    <a:bodyPr/>
                    <a:lstStyle/>
                    <a:p>
                      <a:r>
                        <a:rPr lang="en-US" dirty="0"/>
                        <a:t> Author of Matthew</a:t>
                      </a:r>
                    </a:p>
                    <a:p>
                      <a:endParaRPr lang="en-US" dirty="0"/>
                    </a:p>
                  </a:txBody>
                  <a:tcPr/>
                </a:tc>
                <a:tc>
                  <a:txBody>
                    <a:bodyPr/>
                    <a:lstStyle/>
                    <a:p>
                      <a:r>
                        <a:rPr lang="en-US" dirty="0"/>
                        <a:t>Traditions says: He was either killed in Ethiopia or Persia. Most people think he was killed by a sword in Ethiopia</a:t>
                      </a:r>
                    </a:p>
                  </a:txBody>
                  <a:tcPr/>
                </a:tc>
                <a:extLst>
                  <a:ext uri="{0D108BD9-81ED-4DB2-BD59-A6C34878D82A}">
                    <a16:rowId xmlns:a16="http://schemas.microsoft.com/office/drawing/2014/main" val="10001"/>
                  </a:ext>
                </a:extLst>
              </a:tr>
            </a:tbl>
          </a:graphicData>
        </a:graphic>
      </p:graphicFrame>
      <p:grpSp>
        <p:nvGrpSpPr>
          <p:cNvPr id="2" name="Group 117"/>
          <p:cNvGrpSpPr/>
          <p:nvPr/>
        </p:nvGrpSpPr>
        <p:grpSpPr>
          <a:xfrm>
            <a:off x="1828800" y="2743200"/>
            <a:ext cx="1676400" cy="3581400"/>
            <a:chOff x="533400" y="381000"/>
            <a:chExt cx="2281003" cy="4903390"/>
          </a:xfrm>
        </p:grpSpPr>
        <p:sp>
          <p:nvSpPr>
            <p:cNvPr id="4" name="Cloud 3"/>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7"/>
            <p:cNvGrpSpPr/>
            <p:nvPr/>
          </p:nvGrpSpPr>
          <p:grpSpPr>
            <a:xfrm rot="2613352">
              <a:off x="991411" y="4510244"/>
              <a:ext cx="666047" cy="774146"/>
              <a:chOff x="6106804" y="4039302"/>
              <a:chExt cx="666047" cy="774146"/>
            </a:xfrm>
          </p:grpSpPr>
          <p:sp>
            <p:nvSpPr>
              <p:cNvPr id="54" name="Oval 5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6"/>
            <p:cNvGrpSpPr/>
            <p:nvPr/>
          </p:nvGrpSpPr>
          <p:grpSpPr>
            <a:xfrm>
              <a:off x="1708441" y="4507745"/>
              <a:ext cx="666047" cy="774146"/>
              <a:chOff x="6106804" y="4039302"/>
              <a:chExt cx="666047" cy="774146"/>
            </a:xfrm>
          </p:grpSpPr>
          <p:sp>
            <p:nvSpPr>
              <p:cNvPr id="51"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773405">
              <a:off x="1829033" y="1801220"/>
              <a:ext cx="797234" cy="1938579"/>
            </a:xfrm>
            <a:prstGeom prst="trapezoid">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005497">
              <a:off x="732242" y="1826368"/>
              <a:ext cx="797234" cy="1938579"/>
            </a:xfrm>
            <a:prstGeom prst="trapezoid">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1233260">
              <a:off x="1887528" y="1854467"/>
              <a:ext cx="606620" cy="2332130"/>
            </a:xfrm>
            <a:prstGeom prst="trapezoid">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508364">
              <a:off x="915370" y="1810187"/>
              <a:ext cx="654825" cy="2332130"/>
            </a:xfrm>
            <a:prstGeom prst="trapezoid">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6"/>
            <p:cNvGrpSpPr/>
            <p:nvPr/>
          </p:nvGrpSpPr>
          <p:grpSpPr>
            <a:xfrm rot="4901522">
              <a:off x="1079356" y="2773919"/>
              <a:ext cx="2209671" cy="524419"/>
              <a:chOff x="5029200" y="1371600"/>
              <a:chExt cx="6791793" cy="1933731"/>
            </a:xfrm>
          </p:grpSpPr>
          <p:grpSp>
            <p:nvGrpSpPr>
              <p:cNvPr id="18" name="Group 16"/>
              <p:cNvGrpSpPr/>
              <p:nvPr/>
            </p:nvGrpSpPr>
            <p:grpSpPr>
              <a:xfrm>
                <a:off x="5029200" y="1371600"/>
                <a:ext cx="1752600" cy="1905000"/>
                <a:chOff x="5029200" y="1371600"/>
                <a:chExt cx="1752600" cy="1905000"/>
              </a:xfrm>
            </p:grpSpPr>
            <p:sp>
              <p:nvSpPr>
                <p:cNvPr id="49"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
              <p:cNvGrpSpPr/>
              <p:nvPr/>
            </p:nvGrpSpPr>
            <p:grpSpPr>
              <a:xfrm>
                <a:off x="6713095" y="1400331"/>
                <a:ext cx="1752600" cy="1905000"/>
                <a:chOff x="5029200" y="1371600"/>
                <a:chExt cx="1752600" cy="1905000"/>
              </a:xfrm>
            </p:grpSpPr>
            <p:sp>
              <p:nvSpPr>
                <p:cNvPr id="47" name="4-Point Star 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
              <p:cNvGrpSpPr/>
              <p:nvPr/>
            </p:nvGrpSpPr>
            <p:grpSpPr>
              <a:xfrm>
                <a:off x="8404486" y="1389088"/>
                <a:ext cx="1752600" cy="1905000"/>
                <a:chOff x="5029200" y="1371600"/>
                <a:chExt cx="1752600" cy="1905000"/>
              </a:xfrm>
            </p:grpSpPr>
            <p:sp>
              <p:nvSpPr>
                <p:cNvPr id="45" name="4-Point Star 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3"/>
              <p:cNvGrpSpPr/>
              <p:nvPr/>
            </p:nvGrpSpPr>
            <p:grpSpPr>
              <a:xfrm>
                <a:off x="10068393" y="1389089"/>
                <a:ext cx="1752600" cy="1905000"/>
                <a:chOff x="5029200" y="1371600"/>
                <a:chExt cx="1752600" cy="1905000"/>
              </a:xfrm>
            </p:grpSpPr>
            <p:sp>
              <p:nvSpPr>
                <p:cNvPr id="43"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rot="5740360">
              <a:off x="115989" y="2768133"/>
              <a:ext cx="2209671" cy="524419"/>
              <a:chOff x="5029200" y="1371600"/>
              <a:chExt cx="6791793" cy="1933731"/>
            </a:xfrm>
          </p:grpSpPr>
          <p:grpSp>
            <p:nvGrpSpPr>
              <p:cNvPr id="29" name="Group 16"/>
              <p:cNvGrpSpPr/>
              <p:nvPr/>
            </p:nvGrpSpPr>
            <p:grpSpPr>
              <a:xfrm>
                <a:off x="5029200" y="1371600"/>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a:off x="6713095" y="1400331"/>
                <a:ext cx="1752600" cy="1905000"/>
                <a:chOff x="5029200" y="1371600"/>
                <a:chExt cx="1752600" cy="1905000"/>
              </a:xfrm>
            </p:grpSpPr>
            <p:sp>
              <p:nvSpPr>
                <p:cNvPr id="35" name="4-Point Star 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8404486" y="1389088"/>
                <a:ext cx="1752600" cy="1905000"/>
                <a:chOff x="5029200" y="1371600"/>
                <a:chExt cx="1752600" cy="1905000"/>
              </a:xfrm>
            </p:grpSpPr>
            <p:sp>
              <p:nvSpPr>
                <p:cNvPr id="33" name="4-Point Star 3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10068393" y="1389089"/>
                <a:ext cx="1752600" cy="1905000"/>
                <a:chOff x="5029200" y="1371600"/>
                <a:chExt cx="1752600" cy="1905000"/>
              </a:xfrm>
            </p:grpSpPr>
            <p:sp>
              <p:nvSpPr>
                <p:cNvPr id="31"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3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9"/>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07761" y="1541489"/>
              <a:ext cx="524656" cy="432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2438400" y="1"/>
            <a:ext cx="6629400" cy="461665"/>
          </a:xfrm>
          <a:prstGeom prst="rect">
            <a:avLst/>
          </a:prstGeom>
          <a:noFill/>
        </p:spPr>
        <p:txBody>
          <a:bodyPr wrap="square" rtlCol="0">
            <a:spAutoFit/>
          </a:bodyPr>
          <a:lstStyle/>
          <a:p>
            <a:r>
              <a:rPr lang="en-US" sz="2400" dirty="0"/>
              <a:t>Apostles of Christ		Matthew</a:t>
            </a:r>
          </a:p>
        </p:txBody>
      </p:sp>
    </p:spTree>
    <p:extLst>
      <p:ext uri="{BB962C8B-B14F-4D97-AF65-F5344CB8AC3E}">
        <p14:creationId xmlns:p14="http://schemas.microsoft.com/office/powerpoint/2010/main" val="226516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214884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James</a:t>
                      </a:r>
                    </a:p>
                  </a:txBody>
                  <a:tcPr/>
                </a:tc>
                <a:tc>
                  <a:txBody>
                    <a:bodyPr/>
                    <a:lstStyle/>
                    <a:p>
                      <a:r>
                        <a:rPr lang="en-US" dirty="0"/>
                        <a:t>Called “the less” to distinguish him from James who was the brother of John.</a:t>
                      </a:r>
                    </a:p>
                    <a:p>
                      <a:endParaRPr lang="en-US" dirty="0"/>
                    </a:p>
                    <a:p>
                      <a:r>
                        <a:rPr lang="en-US" dirty="0"/>
                        <a:t>  English form of the Hebrew name Jacob. </a:t>
                      </a:r>
                    </a:p>
                    <a:p>
                      <a:endParaRPr lang="en-US" dirty="0"/>
                    </a:p>
                    <a:p>
                      <a:r>
                        <a:rPr lang="en-US" dirty="0"/>
                        <a:t>   Known as “James the</a:t>
                      </a:r>
                      <a:r>
                        <a:rPr lang="en-US" baseline="0" dirty="0"/>
                        <a:t> J</a:t>
                      </a:r>
                      <a:r>
                        <a:rPr lang="en-US" dirty="0"/>
                        <a:t>ust” </a:t>
                      </a:r>
                    </a:p>
                  </a:txBody>
                  <a:tcPr/>
                </a:tc>
                <a:tc>
                  <a:txBody>
                    <a:bodyPr/>
                    <a:lstStyle/>
                    <a:p>
                      <a:r>
                        <a:rPr lang="en-US" dirty="0"/>
                        <a:t>He was the son</a:t>
                      </a:r>
                      <a:r>
                        <a:rPr lang="en-US" baseline="0" dirty="0"/>
                        <a:t> of </a:t>
                      </a:r>
                      <a:r>
                        <a:rPr lang="en-US" baseline="0" dirty="0" err="1"/>
                        <a:t>Alphaeus</a:t>
                      </a:r>
                      <a:r>
                        <a:rPr lang="en-US" baseline="0" dirty="0"/>
                        <a:t>, and </a:t>
                      </a:r>
                      <a:r>
                        <a:rPr lang="en-US" baseline="0" dirty="0" err="1"/>
                        <a:t>Lebbaeus</a:t>
                      </a:r>
                      <a:r>
                        <a:rPr lang="en-US" baseline="0" dirty="0"/>
                        <a:t>, whose </a:t>
                      </a:r>
                      <a:r>
                        <a:rPr lang="en-US" baseline="0" dirty="0" err="1"/>
                        <a:t>srname</a:t>
                      </a:r>
                      <a:r>
                        <a:rPr lang="en-US" baseline="0" dirty="0"/>
                        <a:t> was </a:t>
                      </a:r>
                      <a:r>
                        <a:rPr lang="en-US" baseline="0" dirty="0" err="1"/>
                        <a:t>Thaddaeus</a:t>
                      </a:r>
                      <a:endParaRPr lang="en-US" baseline="0" dirty="0"/>
                    </a:p>
                    <a:p>
                      <a:endParaRPr lang="en-US" dirty="0"/>
                    </a:p>
                  </a:txBody>
                  <a:tcPr/>
                </a:tc>
                <a:tc>
                  <a:txBody>
                    <a:bodyPr/>
                    <a:lstStyle/>
                    <a:p>
                      <a:r>
                        <a:rPr lang="en-US" dirty="0"/>
                        <a:t>Probably the writer of Epistle of James. </a:t>
                      </a:r>
                    </a:p>
                    <a:p>
                      <a:r>
                        <a:rPr lang="en-US" dirty="0"/>
                        <a:t> He spent most of his time in Israel. And went on a mission to Egypt</a:t>
                      </a:r>
                    </a:p>
                    <a:p>
                      <a:r>
                        <a:rPr lang="en-US" dirty="0"/>
                        <a:t>Nothing further is know of him, unless he is, as some think, the same as Son of </a:t>
                      </a:r>
                      <a:r>
                        <a:rPr lang="en-US" dirty="0" err="1"/>
                        <a:t>Alphaeus</a:t>
                      </a:r>
                      <a:r>
                        <a:rPr lang="en-US" dirty="0"/>
                        <a:t>. See bible dictionary</a:t>
                      </a:r>
                    </a:p>
                  </a:txBody>
                  <a:tcPr/>
                </a:tc>
                <a:tc>
                  <a:txBody>
                    <a:bodyPr/>
                    <a:lstStyle/>
                    <a:p>
                      <a:r>
                        <a:rPr lang="en-US" dirty="0"/>
                        <a:t>Tradition says: he was</a:t>
                      </a:r>
                      <a:r>
                        <a:rPr lang="en-US" baseline="0" dirty="0"/>
                        <a:t> killed in Egypt.</a:t>
                      </a:r>
                    </a:p>
                    <a:p>
                      <a:endParaRPr lang="en-US" dirty="0"/>
                    </a:p>
                  </a:txBody>
                  <a:tcPr/>
                </a:tc>
                <a:extLst>
                  <a:ext uri="{0D108BD9-81ED-4DB2-BD59-A6C34878D82A}">
                    <a16:rowId xmlns:a16="http://schemas.microsoft.com/office/drawing/2014/main" val="10001"/>
                  </a:ext>
                </a:extLst>
              </a:tr>
            </a:tbl>
          </a:graphicData>
        </a:graphic>
      </p:graphicFrame>
      <p:sp>
        <p:nvSpPr>
          <p:cNvPr id="57" name="TextBox 56"/>
          <p:cNvSpPr txBox="1"/>
          <p:nvPr/>
        </p:nvSpPr>
        <p:spPr>
          <a:xfrm>
            <a:off x="2438400" y="1"/>
            <a:ext cx="6629400" cy="461665"/>
          </a:xfrm>
          <a:prstGeom prst="rect">
            <a:avLst/>
          </a:prstGeom>
          <a:noFill/>
        </p:spPr>
        <p:txBody>
          <a:bodyPr wrap="square" rtlCol="0">
            <a:spAutoFit/>
          </a:bodyPr>
          <a:lstStyle/>
          <a:p>
            <a:r>
              <a:rPr lang="en-US" sz="2400" dirty="0"/>
              <a:t>Apostles of Christ		James</a:t>
            </a:r>
          </a:p>
        </p:txBody>
      </p:sp>
      <p:grpSp>
        <p:nvGrpSpPr>
          <p:cNvPr id="2" name="Group 54"/>
          <p:cNvGrpSpPr/>
          <p:nvPr/>
        </p:nvGrpSpPr>
        <p:grpSpPr>
          <a:xfrm>
            <a:off x="1905000" y="2895600"/>
            <a:ext cx="1614616" cy="3420762"/>
            <a:chOff x="1600200" y="539757"/>
            <a:chExt cx="2176913" cy="4997949"/>
          </a:xfrm>
        </p:grpSpPr>
        <p:grpSp>
          <p:nvGrpSpPr>
            <p:cNvPr id="3" name="Group 38"/>
            <p:cNvGrpSpPr/>
            <p:nvPr/>
          </p:nvGrpSpPr>
          <p:grpSpPr>
            <a:xfrm rot="18845142" flipH="1">
              <a:off x="2771106" y="4996690"/>
              <a:ext cx="407415" cy="674617"/>
              <a:chOff x="1676400" y="2133600"/>
              <a:chExt cx="1447800" cy="2088845"/>
            </a:xfrm>
          </p:grpSpPr>
          <p:sp>
            <p:nvSpPr>
              <p:cNvPr id="42" name="Oval 4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4"/>
            <p:cNvGrpSpPr/>
            <p:nvPr/>
          </p:nvGrpSpPr>
          <p:grpSpPr>
            <a:xfrm rot="2754858">
              <a:off x="2229848" y="4888941"/>
              <a:ext cx="558464" cy="737718"/>
              <a:chOff x="1676400" y="2133600"/>
              <a:chExt cx="1447800" cy="2088845"/>
            </a:xfrm>
          </p:grpSpPr>
          <p:sp>
            <p:nvSpPr>
              <p:cNvPr id="39" name="Oval 3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2471650" y="2405610"/>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2"/>
            <p:cNvGrpSpPr/>
            <p:nvPr/>
          </p:nvGrpSpPr>
          <p:grpSpPr>
            <a:xfrm>
              <a:off x="1835181" y="539757"/>
              <a:ext cx="1901490" cy="1189154"/>
              <a:chOff x="5207746" y="501424"/>
              <a:chExt cx="1365913" cy="756791"/>
            </a:xfrm>
          </p:grpSpPr>
          <p:sp>
            <p:nvSpPr>
              <p:cNvPr id="32" name="Moon 31"/>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2"/>
            <p:cNvGrpSpPr/>
            <p:nvPr/>
          </p:nvGrpSpPr>
          <p:grpSpPr>
            <a:xfrm>
              <a:off x="2209800" y="3657600"/>
              <a:ext cx="1142999" cy="533400"/>
              <a:chOff x="6172200" y="4565754"/>
              <a:chExt cx="3923675" cy="920646"/>
            </a:xfrm>
          </p:grpSpPr>
          <p:grpSp>
            <p:nvGrpSpPr>
              <p:cNvPr id="18" name="Group 303"/>
              <p:cNvGrpSpPr/>
              <p:nvPr/>
            </p:nvGrpSpPr>
            <p:grpSpPr>
              <a:xfrm>
                <a:off x="6172200" y="4572000"/>
                <a:ext cx="1295400" cy="914400"/>
                <a:chOff x="6172200" y="4572000"/>
                <a:chExt cx="1295400" cy="914400"/>
              </a:xfrm>
            </p:grpSpPr>
            <p:sp>
              <p:nvSpPr>
                <p:cNvPr id="30" name="Quad Arrow Callout 2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04"/>
              <p:cNvGrpSpPr/>
              <p:nvPr/>
            </p:nvGrpSpPr>
            <p:grpSpPr>
              <a:xfrm>
                <a:off x="7510072" y="4567003"/>
                <a:ext cx="1295400" cy="914400"/>
                <a:chOff x="6172200" y="4572000"/>
                <a:chExt cx="1295400" cy="914400"/>
              </a:xfrm>
            </p:grpSpPr>
            <p:sp>
              <p:nvSpPr>
                <p:cNvPr id="28" name="Quad Arrow Callout 2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07"/>
              <p:cNvGrpSpPr/>
              <p:nvPr/>
            </p:nvGrpSpPr>
            <p:grpSpPr>
              <a:xfrm>
                <a:off x="8800475" y="4565754"/>
                <a:ext cx="1295400" cy="914400"/>
                <a:chOff x="6172200" y="4572000"/>
                <a:chExt cx="1295400" cy="914400"/>
              </a:xfrm>
            </p:grpSpPr>
            <p:sp>
              <p:nvSpPr>
                <p:cNvPr id="26" name="Quad Arrow Callout 2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8583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Jude</a:t>
                      </a:r>
                    </a:p>
                  </a:txBody>
                  <a:tcPr/>
                </a:tc>
                <a:tc>
                  <a:txBody>
                    <a:bodyPr/>
                    <a:lstStyle/>
                    <a:p>
                      <a:r>
                        <a:rPr lang="en-US" dirty="0"/>
                        <a:t>Hebrew form meaning: Judas. He is also called “not Iscariot” to distinguish him from the traitor Judas</a:t>
                      </a:r>
                    </a:p>
                    <a:p>
                      <a:endParaRPr lang="en-US" dirty="0"/>
                    </a:p>
                    <a:p>
                      <a:r>
                        <a:rPr lang="en-US" dirty="0"/>
                        <a:t>Arabic root (</a:t>
                      </a:r>
                      <a:r>
                        <a:rPr lang="en-US" dirty="0" err="1"/>
                        <a:t>Lebbaeus</a:t>
                      </a:r>
                      <a:r>
                        <a:rPr lang="en-US" dirty="0"/>
                        <a:t>)</a:t>
                      </a:r>
                    </a:p>
                    <a:p>
                      <a:endParaRPr lang="en-US" dirty="0"/>
                    </a:p>
                    <a:p>
                      <a:r>
                        <a:rPr lang="en-US" dirty="0"/>
                        <a:t>Arabic root</a:t>
                      </a:r>
                    </a:p>
                    <a:p>
                      <a:r>
                        <a:rPr lang="en-US" dirty="0"/>
                        <a:t>(</a:t>
                      </a:r>
                      <a:r>
                        <a:rPr lang="en-US" dirty="0" err="1"/>
                        <a:t>Thaddaeus</a:t>
                      </a:r>
                      <a:r>
                        <a:rPr lang="en-US" dirty="0"/>
                        <a:t>)</a:t>
                      </a:r>
                    </a:p>
                    <a:p>
                      <a:endParaRPr lang="en-US" dirty="0"/>
                    </a:p>
                    <a:p>
                      <a:r>
                        <a:rPr lang="en-US" dirty="0"/>
                        <a:t>Hebrew</a:t>
                      </a:r>
                      <a:r>
                        <a:rPr lang="en-US" baseline="0" dirty="0"/>
                        <a:t> root</a:t>
                      </a:r>
                    </a:p>
                    <a:p>
                      <a:r>
                        <a:rPr lang="en-US" baseline="0" dirty="0"/>
                        <a:t>(Heart)</a:t>
                      </a:r>
                      <a:endParaRPr lang="en-US" dirty="0"/>
                    </a:p>
                  </a:txBody>
                  <a:tcPr/>
                </a:tc>
                <a:tc>
                  <a:txBody>
                    <a:bodyPr/>
                    <a:lstStyle/>
                    <a:p>
                      <a:r>
                        <a:rPr lang="en-US" dirty="0"/>
                        <a:t>Is often times confused with the brother of our Lord.</a:t>
                      </a:r>
                      <a:r>
                        <a:rPr lang="en-US" baseline="0" dirty="0"/>
                        <a:t> </a:t>
                      </a:r>
                      <a:endParaRPr lang="en-US" dirty="0"/>
                    </a:p>
                  </a:txBody>
                  <a:tcPr/>
                </a:tc>
                <a:tc>
                  <a:txBody>
                    <a:bodyPr/>
                    <a:lstStyle/>
                    <a:p>
                      <a:r>
                        <a:rPr lang="en-US" dirty="0"/>
                        <a:t>Writer of the epistle of Jude</a:t>
                      </a:r>
                    </a:p>
                    <a:p>
                      <a:endParaRPr lang="en-US" dirty="0"/>
                    </a:p>
                    <a:p>
                      <a:r>
                        <a:rPr lang="en-US" dirty="0"/>
                        <a:t>He preached in Assyria and Persia (which is Iraq</a:t>
                      </a:r>
                      <a:r>
                        <a:rPr lang="en-US" baseline="0" dirty="0"/>
                        <a:t> and Iran)</a:t>
                      </a:r>
                      <a:endParaRPr lang="en-US" dirty="0"/>
                    </a:p>
                  </a:txBody>
                  <a:tcPr/>
                </a:tc>
                <a:tc>
                  <a:txBody>
                    <a:bodyPr/>
                    <a:lstStyle/>
                    <a:p>
                      <a:r>
                        <a:rPr lang="en-US" dirty="0"/>
                        <a:t>Tradition says:</a:t>
                      </a:r>
                    </a:p>
                    <a:p>
                      <a:r>
                        <a:rPr lang="en-US" dirty="0"/>
                        <a:t>He</a:t>
                      </a:r>
                      <a:r>
                        <a:rPr lang="en-US" baseline="0" dirty="0"/>
                        <a:t> was killed in Persia</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Jude</a:t>
            </a:r>
          </a:p>
        </p:txBody>
      </p:sp>
      <p:grpSp>
        <p:nvGrpSpPr>
          <p:cNvPr id="2" name="Group 122"/>
          <p:cNvGrpSpPr/>
          <p:nvPr/>
        </p:nvGrpSpPr>
        <p:grpSpPr>
          <a:xfrm>
            <a:off x="5029201" y="2819400"/>
            <a:ext cx="1940901" cy="3352800"/>
            <a:chOff x="3581400" y="762000"/>
            <a:chExt cx="2895600" cy="5001991"/>
          </a:xfrm>
        </p:grpSpPr>
        <p:sp>
          <p:nvSpPr>
            <p:cNvPr id="5" name="Oval 4"/>
            <p:cNvSpPr/>
            <p:nvPr/>
          </p:nvSpPr>
          <p:spPr>
            <a:xfrm rot="20950279">
              <a:off x="4918741" y="5246935"/>
              <a:ext cx="744528" cy="51705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950279">
              <a:off x="4232942" y="5170735"/>
              <a:ext cx="744528" cy="51705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950279">
              <a:off x="3581400" y="4165856"/>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732472" y="4025612"/>
              <a:ext cx="744528" cy="3489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217087" flipH="1">
              <a:off x="3947441" y="2631268"/>
              <a:ext cx="725928" cy="1719824"/>
            </a:xfrm>
            <a:prstGeom prst="trapezoid">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382913">
              <a:off x="5381833" y="2622457"/>
              <a:ext cx="666873" cy="1659668"/>
            </a:xfrm>
            <a:prstGeom prst="trapezoid">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4228813" y="2553336"/>
              <a:ext cx="1613307" cy="2867184"/>
            </a:xfrm>
            <a:prstGeom prst="trapezoid">
              <a:avLst/>
            </a:prstGeom>
            <a:solidFill>
              <a:srgbClr val="FFC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06911" y="2482122"/>
              <a:ext cx="614597" cy="7460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7148" y="870422"/>
              <a:ext cx="1289154" cy="21036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7621963">
              <a:off x="4261793" y="723681"/>
              <a:ext cx="1495574" cy="1572211"/>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71737">
              <a:off x="3930992" y="1197798"/>
              <a:ext cx="576116" cy="227215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0928263" flipH="1">
              <a:off x="5506244" y="1329044"/>
              <a:ext cx="673798" cy="2014545"/>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66898" y="1283935"/>
              <a:ext cx="1734891" cy="35843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82913">
              <a:off x="4564314" y="2740725"/>
              <a:ext cx="666873" cy="2679779"/>
            </a:xfrm>
            <a:prstGeom prst="trapezoid">
              <a:avLst>
                <a:gd name="adj" fmla="val 38430"/>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363256" y="4096004"/>
              <a:ext cx="1344421" cy="3428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7"/>
            <p:cNvGrpSpPr/>
            <p:nvPr/>
          </p:nvGrpSpPr>
          <p:grpSpPr>
            <a:xfrm>
              <a:off x="4240968" y="2763188"/>
              <a:ext cx="510914" cy="579620"/>
              <a:chOff x="6955436" y="1150495"/>
              <a:chExt cx="870679" cy="880673"/>
            </a:xfrm>
          </p:grpSpPr>
          <p:sp>
            <p:nvSpPr>
              <p:cNvPr id="66" name="Oval 65"/>
              <p:cNvSpPr/>
              <p:nvPr/>
            </p:nvSpPr>
            <p:spPr>
              <a:xfrm>
                <a:off x="6955436" y="1184224"/>
                <a:ext cx="765748" cy="846944"/>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10400" y="1371600"/>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190282" y="1150495"/>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267731" y="1389088"/>
                <a:ext cx="558384" cy="507167"/>
              </a:xfrm>
              <a:prstGeom prst="ellipse">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78"/>
            <p:cNvGrpSpPr/>
            <p:nvPr/>
          </p:nvGrpSpPr>
          <p:grpSpPr>
            <a:xfrm>
              <a:off x="4372131" y="4044846"/>
              <a:ext cx="1324131" cy="381000"/>
              <a:chOff x="4953000" y="3276600"/>
              <a:chExt cx="6172200" cy="990600"/>
            </a:xfrm>
          </p:grpSpPr>
          <p:grpSp>
            <p:nvGrpSpPr>
              <p:cNvPr id="22" name="Group 284"/>
              <p:cNvGrpSpPr/>
              <p:nvPr/>
            </p:nvGrpSpPr>
            <p:grpSpPr>
              <a:xfrm>
                <a:off x="4953000" y="3276600"/>
                <a:ext cx="1600200" cy="990600"/>
                <a:chOff x="4953000" y="3276600"/>
                <a:chExt cx="1600200" cy="990600"/>
              </a:xfrm>
            </p:grpSpPr>
            <p:sp>
              <p:nvSpPr>
                <p:cNvPr id="62" name="Octagon 6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85"/>
              <p:cNvGrpSpPr/>
              <p:nvPr/>
            </p:nvGrpSpPr>
            <p:grpSpPr>
              <a:xfrm>
                <a:off x="6477000" y="3276600"/>
                <a:ext cx="1600200" cy="990600"/>
                <a:chOff x="4953000" y="3276600"/>
                <a:chExt cx="1600200" cy="990600"/>
              </a:xfrm>
            </p:grpSpPr>
            <p:sp>
              <p:nvSpPr>
                <p:cNvPr id="58" name="Octagon 5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90"/>
              <p:cNvGrpSpPr/>
              <p:nvPr/>
            </p:nvGrpSpPr>
            <p:grpSpPr>
              <a:xfrm>
                <a:off x="8001000" y="3276600"/>
                <a:ext cx="1600200" cy="990600"/>
                <a:chOff x="4953000" y="3276600"/>
                <a:chExt cx="1600200" cy="990600"/>
              </a:xfrm>
            </p:grpSpPr>
            <p:sp>
              <p:nvSpPr>
                <p:cNvPr id="54" name="Octagon 5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95"/>
              <p:cNvGrpSpPr/>
              <p:nvPr/>
            </p:nvGrpSpPr>
            <p:grpSpPr>
              <a:xfrm>
                <a:off x="9525000" y="3276600"/>
                <a:ext cx="1600200" cy="990600"/>
                <a:chOff x="4953000" y="3276600"/>
                <a:chExt cx="1600200" cy="990600"/>
              </a:xfrm>
            </p:grpSpPr>
            <p:sp>
              <p:nvSpPr>
                <p:cNvPr id="50" name="Octagon 4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99"/>
            <p:cNvGrpSpPr/>
            <p:nvPr/>
          </p:nvGrpSpPr>
          <p:grpSpPr>
            <a:xfrm>
              <a:off x="4194747" y="1244184"/>
              <a:ext cx="1696387" cy="381000"/>
              <a:chOff x="4953000" y="3276600"/>
              <a:chExt cx="6172200" cy="990600"/>
            </a:xfrm>
          </p:grpSpPr>
          <p:grpSp>
            <p:nvGrpSpPr>
              <p:cNvPr id="29" name="Group 284"/>
              <p:cNvGrpSpPr/>
              <p:nvPr/>
            </p:nvGrpSpPr>
            <p:grpSpPr>
              <a:xfrm>
                <a:off x="4953000" y="3276600"/>
                <a:ext cx="1600200" cy="990600"/>
                <a:chOff x="4953000" y="3276600"/>
                <a:chExt cx="1600200" cy="990600"/>
              </a:xfrm>
            </p:grpSpPr>
            <p:sp>
              <p:nvSpPr>
                <p:cNvPr id="42" name="Octagon 4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85"/>
              <p:cNvGrpSpPr/>
              <p:nvPr/>
            </p:nvGrpSpPr>
            <p:grpSpPr>
              <a:xfrm>
                <a:off x="6477000" y="3276600"/>
                <a:ext cx="1600200" cy="990600"/>
                <a:chOff x="4953000" y="3276600"/>
                <a:chExt cx="1600200" cy="990600"/>
              </a:xfrm>
            </p:grpSpPr>
            <p:sp>
              <p:nvSpPr>
                <p:cNvPr id="38" name="Octagon 3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90"/>
              <p:cNvGrpSpPr/>
              <p:nvPr/>
            </p:nvGrpSpPr>
            <p:grpSpPr>
              <a:xfrm>
                <a:off x="8001000" y="3276600"/>
                <a:ext cx="1600200" cy="990600"/>
                <a:chOff x="4953000" y="3276600"/>
                <a:chExt cx="1600200" cy="990600"/>
              </a:xfrm>
            </p:grpSpPr>
            <p:sp>
              <p:nvSpPr>
                <p:cNvPr id="34" name="Octagon 3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95"/>
              <p:cNvGrpSpPr/>
              <p:nvPr/>
            </p:nvGrpSpPr>
            <p:grpSpPr>
              <a:xfrm>
                <a:off x="9525000" y="3276600"/>
                <a:ext cx="1600200" cy="990600"/>
                <a:chOff x="4953000" y="3276600"/>
                <a:chExt cx="1600200" cy="990600"/>
              </a:xfrm>
            </p:grpSpPr>
            <p:sp>
              <p:nvSpPr>
                <p:cNvPr id="30" name="Octagon 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Cloud 23"/>
            <p:cNvSpPr/>
            <p:nvPr/>
          </p:nvSpPr>
          <p:spPr>
            <a:xfrm rot="20928263" flipH="1">
              <a:off x="4568121" y="2522802"/>
              <a:ext cx="951566" cy="83823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49384" y="2591792"/>
              <a:ext cx="537147" cy="38625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95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Simon</a:t>
                      </a:r>
                    </a:p>
                  </a:txBody>
                  <a:tcPr/>
                </a:tc>
                <a:tc>
                  <a:txBody>
                    <a:bodyPr/>
                    <a:lstStyle/>
                    <a:p>
                      <a:r>
                        <a:rPr lang="en-US" dirty="0"/>
                        <a:t>Called “The Canaanite”</a:t>
                      </a:r>
                    </a:p>
                    <a:p>
                      <a:endParaRPr lang="en-US" dirty="0"/>
                    </a:p>
                    <a:p>
                      <a:r>
                        <a:rPr lang="en-US" dirty="0"/>
                        <a:t>Called Simon </a:t>
                      </a:r>
                      <a:r>
                        <a:rPr lang="en-US" dirty="0" err="1"/>
                        <a:t>Zelotes</a:t>
                      </a:r>
                      <a:endParaRPr lang="en-US" dirty="0"/>
                    </a:p>
                    <a:p>
                      <a:endParaRPr lang="en-US" dirty="0"/>
                    </a:p>
                    <a:p>
                      <a:r>
                        <a:rPr lang="en-US" dirty="0"/>
                        <a:t>And “The Zealot”</a:t>
                      </a:r>
                    </a:p>
                    <a:p>
                      <a:endParaRPr lang="en-US" dirty="0"/>
                    </a:p>
                    <a:p>
                      <a:r>
                        <a:rPr lang="en-US" dirty="0"/>
                        <a:t>Hebrew word</a:t>
                      </a:r>
                      <a:r>
                        <a:rPr lang="en-US" baseline="0" dirty="0"/>
                        <a:t> for Zealot was </a:t>
                      </a:r>
                      <a:r>
                        <a:rPr lang="en-US" baseline="0" dirty="0" err="1"/>
                        <a:t>Kananim</a:t>
                      </a:r>
                      <a:r>
                        <a:rPr lang="en-US" baseline="0" dirty="0"/>
                        <a:t>, this would explain the title, “Canaanite”</a:t>
                      </a:r>
                    </a:p>
                    <a:p>
                      <a:endParaRPr lang="en-US" baseline="0" dirty="0"/>
                    </a:p>
                    <a:p>
                      <a:r>
                        <a:rPr lang="en-US" baseline="0" dirty="0"/>
                        <a:t>Matthew and Mark call him “the </a:t>
                      </a:r>
                      <a:r>
                        <a:rPr lang="en-US" baseline="0" dirty="0" err="1"/>
                        <a:t>Cananaean</a:t>
                      </a:r>
                      <a:r>
                        <a:rPr lang="en-US" baseline="0" dirty="0"/>
                        <a:t>” (not Canaanite as in the King James Version. </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probably had been a member of the Hebrew group which advocated fierce allegiance to Israel and violent overthrow of Roman domination.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 preached in Egypt and traveled to Persia (Iran)</a:t>
                      </a:r>
                    </a:p>
                    <a:p>
                      <a:endParaRPr lang="en-US" dirty="0"/>
                    </a:p>
                  </a:txBody>
                  <a:tcPr/>
                </a:tc>
                <a:tc>
                  <a:txBody>
                    <a:bodyPr/>
                    <a:lstStyle/>
                    <a:p>
                      <a:r>
                        <a:rPr lang="en-US" dirty="0"/>
                        <a:t>Tradition says: He was hacked</a:t>
                      </a:r>
                      <a:r>
                        <a:rPr lang="en-US" baseline="0" dirty="0"/>
                        <a:t> to death in Persia.</a:t>
                      </a:r>
                      <a:endParaRPr lang="en-US"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Simon</a:t>
            </a:r>
          </a:p>
        </p:txBody>
      </p:sp>
      <p:grpSp>
        <p:nvGrpSpPr>
          <p:cNvPr id="2" name="Group 62"/>
          <p:cNvGrpSpPr/>
          <p:nvPr/>
        </p:nvGrpSpPr>
        <p:grpSpPr>
          <a:xfrm>
            <a:off x="5334000" y="2819401"/>
            <a:ext cx="1524000" cy="3402521"/>
            <a:chOff x="3733800" y="304800"/>
            <a:chExt cx="2819400" cy="6294664"/>
          </a:xfrm>
        </p:grpSpPr>
        <p:grpSp>
          <p:nvGrpSpPr>
            <p:cNvPr id="4" name="Group 115"/>
            <p:cNvGrpSpPr/>
            <p:nvPr/>
          </p:nvGrpSpPr>
          <p:grpSpPr>
            <a:xfrm>
              <a:off x="3733800" y="480624"/>
              <a:ext cx="2819400" cy="6118840"/>
              <a:chOff x="4343400" y="480624"/>
              <a:chExt cx="2819400" cy="6118840"/>
            </a:xfrm>
          </p:grpSpPr>
          <p:grpSp>
            <p:nvGrpSpPr>
              <p:cNvPr id="5" name="Group 47"/>
              <p:cNvGrpSpPr/>
              <p:nvPr/>
            </p:nvGrpSpPr>
            <p:grpSpPr>
              <a:xfrm rot="562843">
                <a:off x="5615811" y="5865129"/>
                <a:ext cx="656163" cy="734335"/>
                <a:chOff x="6106804" y="4039302"/>
                <a:chExt cx="666047" cy="774146"/>
              </a:xfrm>
            </p:grpSpPr>
            <p:sp>
              <p:nvSpPr>
                <p:cNvPr id="126" name="Oval 12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7"/>
              <p:cNvGrpSpPr/>
              <p:nvPr/>
            </p:nvGrpSpPr>
            <p:grpSpPr>
              <a:xfrm rot="2613352">
                <a:off x="5054860" y="5790578"/>
                <a:ext cx="656163" cy="734335"/>
                <a:chOff x="6106804" y="4039302"/>
                <a:chExt cx="666047" cy="774146"/>
              </a:xfrm>
            </p:grpSpPr>
            <p:sp>
              <p:nvSpPr>
                <p:cNvPr id="123" name="Oval 12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a:off x="6556093" y="3770974"/>
                <a:ext cx="606707" cy="744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0" y="3733056"/>
                <a:ext cx="606707" cy="7441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822118" y="1795678"/>
                <a:ext cx="1914880" cy="4239714"/>
              </a:xfrm>
              <a:prstGeom prst="trapezoid">
                <a:avLst>
                  <a:gd name="adj" fmla="val 20902"/>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431102">
                <a:off x="5850405" y="2228881"/>
                <a:ext cx="1054000" cy="2045206"/>
              </a:xfrm>
              <a:prstGeom prst="trapezoid">
                <a:avLst>
                  <a:gd name="adj" fmla="val 20902"/>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195734">
                <a:off x="4592689" y="2183852"/>
                <a:ext cx="1054000" cy="2045206"/>
              </a:xfrm>
              <a:prstGeom prst="trapezoid">
                <a:avLst>
                  <a:gd name="adj" fmla="val 20902"/>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852885" y="2045701"/>
                <a:ext cx="1801660" cy="3199337"/>
              </a:xfrm>
              <a:prstGeom prst="trapezoid">
                <a:avLst>
                  <a:gd name="adj" fmla="val 20902"/>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18695">
                <a:off x="4871960" y="2153889"/>
                <a:ext cx="813215" cy="3165968"/>
              </a:xfrm>
              <a:prstGeom prst="trapezoid">
                <a:avLst>
                  <a:gd name="adj" fmla="val 2090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332773">
                <a:off x="5851670" y="2166584"/>
                <a:ext cx="813215" cy="3155058"/>
              </a:xfrm>
              <a:prstGeom prst="trapezoid">
                <a:avLst>
                  <a:gd name="adj" fmla="val 2090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11002" y="1343032"/>
                <a:ext cx="1025125" cy="14088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57489" y="686576"/>
                <a:ext cx="1576453" cy="17347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5257766" y="1915358"/>
                <a:ext cx="900830" cy="113264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78051" y="2042146"/>
                <a:ext cx="403650" cy="2879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20" name="Moon 119"/>
                <p:cNvSpPr/>
                <p:nvPr/>
              </p:nvSpPr>
              <p:spPr>
                <a:xfrm rot="20700267">
                  <a:off x="78486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869616" y="1066799"/>
                  <a:ext cx="381061" cy="18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6"/>
              <p:cNvGrpSpPr/>
              <p:nvPr/>
            </p:nvGrpSpPr>
            <p:grpSpPr>
              <a:xfrm rot="2107423">
                <a:off x="4808244" y="480624"/>
                <a:ext cx="651400" cy="1713554"/>
                <a:chOff x="7772400" y="914400"/>
                <a:chExt cx="609600" cy="2438400"/>
              </a:xfrm>
              <a:solidFill>
                <a:schemeClr val="accent6">
                  <a:lumMod val="50000"/>
                </a:schemeClr>
              </a:solidFill>
            </p:grpSpPr>
            <p:sp>
              <p:nvSpPr>
                <p:cNvPr id="117" name="Moon 116"/>
                <p:cNvSpPr/>
                <p:nvPr/>
              </p:nvSpPr>
              <p:spPr>
                <a:xfrm rot="20700267">
                  <a:off x="7848600" y="9144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9916241">
                  <a:off x="7848600" y="1066800"/>
                  <a:ext cx="457200" cy="19050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772400" y="1066799"/>
                  <a:ext cx="512938" cy="19642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9"/>
              <p:cNvGrpSpPr/>
              <p:nvPr/>
            </p:nvGrpSpPr>
            <p:grpSpPr>
              <a:xfrm rot="5774476">
                <a:off x="4190430" y="3810570"/>
                <a:ext cx="2133601" cy="456061"/>
                <a:chOff x="457200" y="3352800"/>
                <a:chExt cx="4648200" cy="1219200"/>
              </a:xfrm>
            </p:grpSpPr>
            <p:grpSp>
              <p:nvGrpSpPr>
                <p:cNvPr id="11" name="Group 23"/>
                <p:cNvGrpSpPr/>
                <p:nvPr/>
              </p:nvGrpSpPr>
              <p:grpSpPr>
                <a:xfrm>
                  <a:off x="457200" y="3352800"/>
                  <a:ext cx="1447800" cy="1219200"/>
                  <a:chOff x="457200" y="3352800"/>
                  <a:chExt cx="1447800" cy="1219200"/>
                </a:xfrm>
              </p:grpSpPr>
              <p:sp>
                <p:nvSpPr>
                  <p:cNvPr id="115" name="Quad Arrow Callout 11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4"/>
                <p:cNvGrpSpPr/>
                <p:nvPr/>
              </p:nvGrpSpPr>
              <p:grpSpPr>
                <a:xfrm>
                  <a:off x="1524000" y="3352800"/>
                  <a:ext cx="1447800" cy="1219200"/>
                  <a:chOff x="457200" y="3352800"/>
                  <a:chExt cx="1447800" cy="1219200"/>
                </a:xfrm>
              </p:grpSpPr>
              <p:sp>
                <p:nvSpPr>
                  <p:cNvPr id="113" name="Quad Arrow Callout 11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7"/>
                <p:cNvGrpSpPr/>
                <p:nvPr/>
              </p:nvGrpSpPr>
              <p:grpSpPr>
                <a:xfrm>
                  <a:off x="2590800" y="3352800"/>
                  <a:ext cx="1447800" cy="1219200"/>
                  <a:chOff x="457200" y="3352800"/>
                  <a:chExt cx="1447800" cy="1219200"/>
                </a:xfrm>
              </p:grpSpPr>
              <p:sp>
                <p:nvSpPr>
                  <p:cNvPr id="111" name="Quad Arrow Callout 11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0"/>
                <p:cNvGrpSpPr/>
                <p:nvPr/>
              </p:nvGrpSpPr>
              <p:grpSpPr>
                <a:xfrm>
                  <a:off x="3657600" y="3352800"/>
                  <a:ext cx="1447800" cy="1219200"/>
                  <a:chOff x="457200" y="3352800"/>
                  <a:chExt cx="1447800" cy="1219200"/>
                </a:xfrm>
              </p:grpSpPr>
              <p:sp>
                <p:nvSpPr>
                  <p:cNvPr id="109" name="Quad Arrow Callout 10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02"/>
              <p:cNvGrpSpPr/>
              <p:nvPr/>
            </p:nvGrpSpPr>
            <p:grpSpPr>
              <a:xfrm rot="5158791">
                <a:off x="5223503" y="3765600"/>
                <a:ext cx="2133601" cy="456061"/>
                <a:chOff x="457200" y="3352800"/>
                <a:chExt cx="4648200" cy="1219200"/>
              </a:xfrm>
            </p:grpSpPr>
            <p:grpSp>
              <p:nvGrpSpPr>
                <p:cNvPr id="16" name="Group 23"/>
                <p:cNvGrpSpPr/>
                <p:nvPr/>
              </p:nvGrpSpPr>
              <p:grpSpPr>
                <a:xfrm>
                  <a:off x="457200" y="3352800"/>
                  <a:ext cx="1447800" cy="1219200"/>
                  <a:chOff x="457200" y="3352800"/>
                  <a:chExt cx="1447800" cy="1219200"/>
                </a:xfrm>
              </p:grpSpPr>
              <p:sp>
                <p:nvSpPr>
                  <p:cNvPr id="103" name="Quad Arrow Callout 10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4"/>
                <p:cNvGrpSpPr/>
                <p:nvPr/>
              </p:nvGrpSpPr>
              <p:grpSpPr>
                <a:xfrm>
                  <a:off x="1524000" y="3352800"/>
                  <a:ext cx="1447800" cy="1219200"/>
                  <a:chOff x="457200" y="3352800"/>
                  <a:chExt cx="1447800" cy="1219200"/>
                </a:xfrm>
              </p:grpSpPr>
              <p:sp>
                <p:nvSpPr>
                  <p:cNvPr id="101" name="Quad Arrow Callout 10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7"/>
                <p:cNvGrpSpPr/>
                <p:nvPr/>
              </p:nvGrpSpPr>
              <p:grpSpPr>
                <a:xfrm>
                  <a:off x="2590800" y="3352800"/>
                  <a:ext cx="1447800" cy="1219200"/>
                  <a:chOff x="457200" y="3352800"/>
                  <a:chExt cx="1447800" cy="1219200"/>
                </a:xfrm>
              </p:grpSpPr>
              <p:sp>
                <p:nvSpPr>
                  <p:cNvPr id="99" name="Quad Arrow Callout 9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0"/>
                <p:cNvGrpSpPr/>
                <p:nvPr/>
              </p:nvGrpSpPr>
              <p:grpSpPr>
                <a:xfrm>
                  <a:off x="3657600" y="3352800"/>
                  <a:ext cx="1447800" cy="1219200"/>
                  <a:chOff x="457200" y="3352800"/>
                  <a:chExt cx="1447800" cy="1219200"/>
                </a:xfrm>
              </p:grpSpPr>
              <p:sp>
                <p:nvSpPr>
                  <p:cNvPr id="97" name="Quad Arrow Callout 9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17"/>
            <p:cNvGrpSpPr/>
            <p:nvPr/>
          </p:nvGrpSpPr>
          <p:grpSpPr>
            <a:xfrm flipH="1">
              <a:off x="4038600" y="304800"/>
              <a:ext cx="1905000" cy="2362200"/>
              <a:chOff x="7086307" y="108779"/>
              <a:chExt cx="1617730" cy="2051101"/>
            </a:xfrm>
            <a:solidFill>
              <a:srgbClr val="E0C13C"/>
            </a:solidFill>
          </p:grpSpPr>
          <p:sp>
            <p:nvSpPr>
              <p:cNvPr id="66" name="Rounded Rectangle 65"/>
              <p:cNvSpPr/>
              <p:nvPr/>
            </p:nvSpPr>
            <p:spPr>
              <a:xfrm rot="4035056">
                <a:off x="7847283" y="1226925"/>
                <a:ext cx="1427825" cy="28568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4845266">
                <a:off x="7771081" y="1303126"/>
                <a:ext cx="1427825" cy="28568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5"/>
              <p:cNvGrpSpPr/>
              <p:nvPr/>
            </p:nvGrpSpPr>
            <p:grpSpPr>
              <a:xfrm rot="21037220">
                <a:off x="7086307" y="108779"/>
                <a:ext cx="1447800" cy="1376021"/>
                <a:chOff x="6723417" y="1711953"/>
                <a:chExt cx="1882250" cy="1770839"/>
              </a:xfrm>
              <a:grpFill/>
            </p:grpSpPr>
            <p:sp>
              <p:nvSpPr>
                <p:cNvPr id="69" name="Chord 68"/>
                <p:cNvSpPr/>
                <p:nvPr/>
              </p:nvSpPr>
              <p:spPr>
                <a:xfrm rot="8556574">
                  <a:off x="6874226" y="1711953"/>
                  <a:ext cx="1709272" cy="1770839"/>
                </a:xfrm>
                <a:prstGeom prst="chord">
                  <a:avLst>
                    <a:gd name="adj1" fmla="val 2700000"/>
                    <a:gd name="adj2" fmla="val 121596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ord 69"/>
                <p:cNvSpPr/>
                <p:nvPr/>
              </p:nvSpPr>
              <p:spPr>
                <a:xfrm rot="8556574">
                  <a:off x="7032233" y="1750901"/>
                  <a:ext cx="1504306" cy="1584832"/>
                </a:xfrm>
                <a:prstGeom prst="chord">
                  <a:avLst>
                    <a:gd name="adj1" fmla="val 2700000"/>
                    <a:gd name="adj2" fmla="val 121596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400000">
                  <a:off x="7677150" y="1543050"/>
                  <a:ext cx="647700" cy="10668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51536">
                  <a:off x="6862932" y="2145504"/>
                  <a:ext cx="1742735" cy="2018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551536">
                  <a:off x="6786732" y="2500103"/>
                  <a:ext cx="1742735" cy="2018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744974">
                  <a:off x="6723417" y="2252661"/>
                  <a:ext cx="1856281" cy="36765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7272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59436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Judas</a:t>
                      </a:r>
                    </a:p>
                  </a:txBody>
                  <a:tcPr/>
                </a:tc>
                <a:tc>
                  <a:txBody>
                    <a:bodyPr/>
                    <a:lstStyle/>
                    <a:p>
                      <a:r>
                        <a:rPr lang="en-US" dirty="0"/>
                        <a:t>Called Iscariot, probably because he was from the village of </a:t>
                      </a:r>
                      <a:r>
                        <a:rPr lang="en-US" dirty="0" err="1"/>
                        <a:t>Kerioth</a:t>
                      </a:r>
                      <a:r>
                        <a:rPr lang="en-US" dirty="0"/>
                        <a:t> in the tribe of Judah. </a:t>
                      </a:r>
                    </a:p>
                  </a:txBody>
                  <a:tcPr/>
                </a:tc>
                <a:tc>
                  <a:txBody>
                    <a:bodyPr/>
                    <a:lstStyle/>
                    <a:p>
                      <a:r>
                        <a:rPr lang="en-US" dirty="0"/>
                        <a:t>He was the son of Simon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a:t>
                      </a:r>
                      <a:r>
                        <a:rPr lang="en-US" baseline="0" dirty="0"/>
                        <a:t> was the only one who was not a Galilean.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Betrayer of Jesus</a:t>
                      </a:r>
                      <a:endParaRPr lang="en-US" dirty="0"/>
                    </a:p>
                    <a:p>
                      <a:endParaRPr lang="en-US" dirty="0"/>
                    </a:p>
                  </a:txBody>
                  <a:tcPr/>
                </a:tc>
                <a:tc>
                  <a:txBody>
                    <a:bodyPr/>
                    <a:lstStyle/>
                    <a:p>
                      <a:r>
                        <a:rPr lang="en-US" dirty="0"/>
                        <a:t>Hung himself in Jerusalem</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2438400" y="1"/>
            <a:ext cx="6629400" cy="461665"/>
          </a:xfrm>
          <a:prstGeom prst="rect">
            <a:avLst/>
          </a:prstGeom>
          <a:noFill/>
        </p:spPr>
        <p:txBody>
          <a:bodyPr wrap="square" rtlCol="0">
            <a:spAutoFit/>
          </a:bodyPr>
          <a:lstStyle/>
          <a:p>
            <a:r>
              <a:rPr lang="en-US" sz="2400" dirty="0"/>
              <a:t>Apostles of Christ		Judas Iscariot</a:t>
            </a:r>
          </a:p>
        </p:txBody>
      </p:sp>
      <p:grpSp>
        <p:nvGrpSpPr>
          <p:cNvPr id="2" name="Group 3"/>
          <p:cNvGrpSpPr/>
          <p:nvPr/>
        </p:nvGrpSpPr>
        <p:grpSpPr>
          <a:xfrm>
            <a:off x="4953001" y="2286000"/>
            <a:ext cx="1764677" cy="4022992"/>
            <a:chOff x="1608549" y="551678"/>
            <a:chExt cx="2658651" cy="6140279"/>
          </a:xfrm>
        </p:grpSpPr>
        <p:grpSp>
          <p:nvGrpSpPr>
            <p:cNvPr id="4" name="Group 116"/>
            <p:cNvGrpSpPr/>
            <p:nvPr/>
          </p:nvGrpSpPr>
          <p:grpSpPr>
            <a:xfrm rot="2256287">
              <a:off x="2220555" y="5960562"/>
              <a:ext cx="793231" cy="731395"/>
              <a:chOff x="5400719" y="4152900"/>
              <a:chExt cx="1008064" cy="1276992"/>
            </a:xfrm>
          </p:grpSpPr>
          <p:sp>
            <p:nvSpPr>
              <p:cNvPr id="131" name="Oval 130"/>
              <p:cNvSpPr/>
              <p:nvPr/>
            </p:nvSpPr>
            <p:spPr>
              <a:xfrm rot="3978003">
                <a:off x="5334000" y="4267200"/>
                <a:ext cx="990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4018444">
                <a:off x="5725422" y="4746531"/>
                <a:ext cx="609600" cy="757122"/>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3"/>
              <p:cNvSpPr/>
              <p:nvPr/>
            </p:nvSpPr>
            <p:spPr>
              <a:xfrm rot="4091402">
                <a:off x="5630039" y="4173140"/>
                <a:ext cx="379927" cy="838568"/>
              </a:xfrm>
              <a:prstGeom prst="moon">
                <a:avLst>
                  <a:gd name="adj" fmla="val 6311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rot="1303158">
              <a:off x="1608549" y="4106778"/>
              <a:ext cx="555583"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3800" y="4114800"/>
              <a:ext cx="533400"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15"/>
            <p:cNvGrpSpPr/>
            <p:nvPr/>
          </p:nvGrpSpPr>
          <p:grpSpPr>
            <a:xfrm>
              <a:off x="3048000" y="5943600"/>
              <a:ext cx="830705" cy="731395"/>
              <a:chOff x="5400719" y="4152900"/>
              <a:chExt cx="1008064" cy="1276992"/>
            </a:xfrm>
          </p:grpSpPr>
          <p:sp>
            <p:nvSpPr>
              <p:cNvPr id="128" name="Oval 112"/>
              <p:cNvSpPr/>
              <p:nvPr/>
            </p:nvSpPr>
            <p:spPr>
              <a:xfrm rot="3978003">
                <a:off x="5334000" y="4267200"/>
                <a:ext cx="990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113"/>
              <p:cNvSpPr/>
              <p:nvPr/>
            </p:nvSpPr>
            <p:spPr>
              <a:xfrm rot="4018444">
                <a:off x="5725422" y="4746531"/>
                <a:ext cx="609600" cy="757122"/>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3"/>
              <p:cNvSpPr/>
              <p:nvPr/>
            </p:nvSpPr>
            <p:spPr>
              <a:xfrm rot="4091402">
                <a:off x="5630039" y="4173140"/>
                <a:ext cx="379927" cy="838568"/>
              </a:xfrm>
              <a:prstGeom prst="moon">
                <a:avLst>
                  <a:gd name="adj" fmla="val 6311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p:cNvSpPr/>
            <p:nvPr/>
          </p:nvSpPr>
          <p:spPr>
            <a:xfrm>
              <a:off x="2209800" y="3124200"/>
              <a:ext cx="1676400" cy="3124200"/>
            </a:xfrm>
            <a:prstGeom prst="trapezoid">
              <a:avLst>
                <a:gd name="adj" fmla="val 1248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482973">
              <a:off x="3283974" y="2582959"/>
              <a:ext cx="769496" cy="2081836"/>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4899">
              <a:off x="1935381" y="2583131"/>
              <a:ext cx="769496" cy="2075150"/>
            </a:xfrm>
            <a:prstGeom prst="trapezoid">
              <a:avLst>
                <a:gd name="adj" fmla="val 12481"/>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02304" y="2498359"/>
              <a:ext cx="1676400" cy="3124200"/>
            </a:xfrm>
            <a:prstGeom prst="trapezoid">
              <a:avLst>
                <a:gd name="adj" fmla="val 19634"/>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2590800" y="2514600"/>
              <a:ext cx="990600" cy="1600200"/>
            </a:xfrm>
            <a:prstGeom prst="triangle">
              <a:avLst>
                <a:gd name="adj" fmla="val 545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1023553">
              <a:off x="3528765" y="2521457"/>
              <a:ext cx="153737" cy="1540777"/>
            </a:xfrm>
            <a:prstGeom prst="rect">
              <a:avLst/>
            </a:prstGeom>
            <a:solidFill>
              <a:srgbClr val="E0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955511">
              <a:off x="2186114" y="2515424"/>
              <a:ext cx="298458" cy="2090821"/>
            </a:xfrm>
            <a:prstGeom prst="rect">
              <a:avLst/>
            </a:prstGeom>
            <a:solidFill>
              <a:srgbClr val="E0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11"/>
            <p:cNvGrpSpPr/>
            <p:nvPr/>
          </p:nvGrpSpPr>
          <p:grpSpPr>
            <a:xfrm>
              <a:off x="2209800" y="5715000"/>
              <a:ext cx="1570042" cy="403485"/>
              <a:chOff x="5181600" y="4648200"/>
              <a:chExt cx="3810000" cy="1066800"/>
            </a:xfrm>
          </p:grpSpPr>
          <p:grpSp>
            <p:nvGrpSpPr>
              <p:cNvPr id="17" name="Group 101"/>
              <p:cNvGrpSpPr/>
              <p:nvPr/>
            </p:nvGrpSpPr>
            <p:grpSpPr>
              <a:xfrm>
                <a:off x="5181600" y="4648200"/>
                <a:ext cx="1295400" cy="1066800"/>
                <a:chOff x="5181600" y="4648200"/>
                <a:chExt cx="1295400" cy="1066800"/>
              </a:xfrm>
            </p:grpSpPr>
            <p:sp>
              <p:nvSpPr>
                <p:cNvPr id="126"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02"/>
              <p:cNvGrpSpPr/>
              <p:nvPr/>
            </p:nvGrpSpPr>
            <p:grpSpPr>
              <a:xfrm>
                <a:off x="6019800" y="4648200"/>
                <a:ext cx="1295400" cy="1066800"/>
                <a:chOff x="5181600" y="4648200"/>
                <a:chExt cx="1295400" cy="1066800"/>
              </a:xfrm>
            </p:grpSpPr>
            <p:sp>
              <p:nvSpPr>
                <p:cNvPr id="124"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05"/>
              <p:cNvGrpSpPr/>
              <p:nvPr/>
            </p:nvGrpSpPr>
            <p:grpSpPr>
              <a:xfrm>
                <a:off x="6858000" y="4648200"/>
                <a:ext cx="1295400" cy="1066800"/>
                <a:chOff x="5181600" y="4648200"/>
                <a:chExt cx="1295400" cy="1066800"/>
              </a:xfrm>
            </p:grpSpPr>
            <p:sp>
              <p:nvSpPr>
                <p:cNvPr id="122" name="Lightning Bolt 12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ghtning Bolt 12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8"/>
              <p:cNvGrpSpPr/>
              <p:nvPr/>
            </p:nvGrpSpPr>
            <p:grpSpPr>
              <a:xfrm>
                <a:off x="7696200" y="4648200"/>
                <a:ext cx="1295400" cy="1066800"/>
                <a:chOff x="5181600" y="4648200"/>
                <a:chExt cx="1295400" cy="1066800"/>
              </a:xfrm>
            </p:grpSpPr>
            <p:sp>
              <p:nvSpPr>
                <p:cNvPr id="120" name="Lightning Bolt 11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ightning Bolt 12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22"/>
            <p:cNvGrpSpPr/>
            <p:nvPr/>
          </p:nvGrpSpPr>
          <p:grpSpPr>
            <a:xfrm rot="16993735">
              <a:off x="2562814" y="3428014"/>
              <a:ext cx="1570042" cy="403485"/>
              <a:chOff x="5181600" y="4648200"/>
              <a:chExt cx="3810000" cy="1066800"/>
            </a:xfrm>
          </p:grpSpPr>
          <p:grpSp>
            <p:nvGrpSpPr>
              <p:cNvPr id="23" name="Group 103"/>
              <p:cNvGrpSpPr/>
              <p:nvPr/>
            </p:nvGrpSpPr>
            <p:grpSpPr>
              <a:xfrm>
                <a:off x="5181600" y="4648200"/>
                <a:ext cx="1295400" cy="1066800"/>
                <a:chOff x="5181600" y="4648200"/>
                <a:chExt cx="1295400" cy="1066800"/>
              </a:xfrm>
            </p:grpSpPr>
            <p:sp>
              <p:nvSpPr>
                <p:cNvPr id="114" name="Lightning Bolt 11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4"/>
              <p:cNvGrpSpPr/>
              <p:nvPr/>
            </p:nvGrpSpPr>
            <p:grpSpPr>
              <a:xfrm>
                <a:off x="6019800" y="4648200"/>
                <a:ext cx="1295400" cy="1066800"/>
                <a:chOff x="5181600" y="4648200"/>
                <a:chExt cx="1295400" cy="1066800"/>
              </a:xfrm>
            </p:grpSpPr>
            <p:sp>
              <p:nvSpPr>
                <p:cNvPr id="112" name="Lightning Bolt 11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05"/>
              <p:cNvGrpSpPr/>
              <p:nvPr/>
            </p:nvGrpSpPr>
            <p:grpSpPr>
              <a:xfrm>
                <a:off x="6858000" y="4648200"/>
                <a:ext cx="1295400" cy="1066800"/>
                <a:chOff x="5181600" y="4648200"/>
                <a:chExt cx="1295400" cy="1066800"/>
              </a:xfrm>
            </p:grpSpPr>
            <p:sp>
              <p:nvSpPr>
                <p:cNvPr id="110" name="Lightning Bolt 10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ghtning Bolt 11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08"/>
              <p:cNvGrpSpPr/>
              <p:nvPr/>
            </p:nvGrpSpPr>
            <p:grpSpPr>
              <a:xfrm>
                <a:off x="7696200" y="4648200"/>
                <a:ext cx="1295400" cy="1066800"/>
                <a:chOff x="5181600" y="4648200"/>
                <a:chExt cx="1295400" cy="1066800"/>
              </a:xfrm>
            </p:grpSpPr>
            <p:sp>
              <p:nvSpPr>
                <p:cNvPr id="108" name="Lightning Bolt 10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ightning Bolt 10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35"/>
            <p:cNvGrpSpPr/>
            <p:nvPr/>
          </p:nvGrpSpPr>
          <p:grpSpPr>
            <a:xfrm rot="4606265" flipH="1">
              <a:off x="1953215" y="3504215"/>
              <a:ext cx="1570042" cy="403485"/>
              <a:chOff x="5181600" y="4648200"/>
              <a:chExt cx="3810000" cy="1066800"/>
            </a:xfrm>
          </p:grpSpPr>
          <p:grpSp>
            <p:nvGrpSpPr>
              <p:cNvPr id="44" name="Group 101"/>
              <p:cNvGrpSpPr/>
              <p:nvPr/>
            </p:nvGrpSpPr>
            <p:grpSpPr>
              <a:xfrm>
                <a:off x="5181600" y="4648200"/>
                <a:ext cx="1295400" cy="1066800"/>
                <a:chOff x="5181600" y="4648200"/>
                <a:chExt cx="1295400" cy="1066800"/>
              </a:xfrm>
            </p:grpSpPr>
            <p:sp>
              <p:nvSpPr>
                <p:cNvPr id="102" name="Lightning Bolt 10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2"/>
              <p:cNvGrpSpPr/>
              <p:nvPr/>
            </p:nvGrpSpPr>
            <p:grpSpPr>
              <a:xfrm>
                <a:off x="6019800" y="4648200"/>
                <a:ext cx="1295400" cy="1066800"/>
                <a:chOff x="5181600" y="4648200"/>
                <a:chExt cx="1295400" cy="1066800"/>
              </a:xfrm>
            </p:grpSpPr>
            <p:sp>
              <p:nvSpPr>
                <p:cNvPr id="100"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05"/>
              <p:cNvGrpSpPr/>
              <p:nvPr/>
            </p:nvGrpSpPr>
            <p:grpSpPr>
              <a:xfrm>
                <a:off x="6858000" y="4648200"/>
                <a:ext cx="1295400" cy="1066800"/>
                <a:chOff x="5181600" y="4648200"/>
                <a:chExt cx="1295400" cy="1066800"/>
              </a:xfrm>
            </p:grpSpPr>
            <p:sp>
              <p:nvSpPr>
                <p:cNvPr id="98" name="Lightning Bolt 9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9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08"/>
              <p:cNvGrpSpPr/>
              <p:nvPr/>
            </p:nvGrpSpPr>
            <p:grpSpPr>
              <a:xfrm>
                <a:off x="7696200" y="4648200"/>
                <a:ext cx="1295400" cy="1066800"/>
                <a:chOff x="5181600" y="4648200"/>
                <a:chExt cx="1295400" cy="1066800"/>
              </a:xfrm>
            </p:grpSpPr>
            <p:sp>
              <p:nvSpPr>
                <p:cNvPr id="96" name="Lightning Bolt 95"/>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ightning Bolt 9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97"/>
            <p:cNvGrpSpPr/>
            <p:nvPr/>
          </p:nvGrpSpPr>
          <p:grpSpPr>
            <a:xfrm>
              <a:off x="1937478" y="551678"/>
              <a:ext cx="2177321" cy="2937283"/>
              <a:chOff x="2147482" y="762000"/>
              <a:chExt cx="1748368" cy="2503339"/>
            </a:xfrm>
          </p:grpSpPr>
          <p:grpSp>
            <p:nvGrpSpPr>
              <p:cNvPr id="77" name="Group 19"/>
              <p:cNvGrpSpPr/>
              <p:nvPr/>
            </p:nvGrpSpPr>
            <p:grpSpPr>
              <a:xfrm rot="5014661">
                <a:off x="2745812" y="1606459"/>
                <a:ext cx="1647298" cy="652779"/>
                <a:chOff x="4850118" y="788842"/>
                <a:chExt cx="2160282" cy="1573358"/>
              </a:xfrm>
            </p:grpSpPr>
            <p:grpSp>
              <p:nvGrpSpPr>
                <p:cNvPr id="92" name="Group 10"/>
                <p:cNvGrpSpPr/>
                <p:nvPr/>
              </p:nvGrpSpPr>
              <p:grpSpPr>
                <a:xfrm rot="10800000">
                  <a:off x="5181600" y="1371600"/>
                  <a:ext cx="1295400" cy="990600"/>
                  <a:chOff x="4850118" y="788842"/>
                  <a:chExt cx="2160282" cy="1497158"/>
                </a:xfrm>
              </p:grpSpPr>
              <p:sp>
                <p:nvSpPr>
                  <p:cNvPr id="85" name="Moon 2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3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31"/>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32"/>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33"/>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34"/>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35"/>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
                <p:cNvGrpSpPr/>
                <p:nvPr/>
              </p:nvGrpSpPr>
              <p:grpSpPr>
                <a:xfrm>
                  <a:off x="4850118" y="788842"/>
                  <a:ext cx="2160282" cy="1497158"/>
                  <a:chOff x="4850118" y="788842"/>
                  <a:chExt cx="2160282" cy="1497158"/>
                </a:xfrm>
              </p:grpSpPr>
              <p:sp>
                <p:nvSpPr>
                  <p:cNvPr id="78" name="Moon 2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2514600" y="914400"/>
                <a:ext cx="11430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8"/>
              <p:cNvGrpSpPr/>
              <p:nvPr/>
            </p:nvGrpSpPr>
            <p:grpSpPr>
              <a:xfrm>
                <a:off x="2438400" y="762000"/>
                <a:ext cx="1219200" cy="887957"/>
                <a:chOff x="4850118" y="788842"/>
                <a:chExt cx="2160282" cy="1573358"/>
              </a:xfrm>
            </p:grpSpPr>
            <p:grpSp>
              <p:nvGrpSpPr>
                <p:cNvPr id="95" name="Group 10"/>
                <p:cNvGrpSpPr/>
                <p:nvPr/>
              </p:nvGrpSpPr>
              <p:grpSpPr>
                <a:xfrm rot="10800000">
                  <a:off x="5181600" y="1371600"/>
                  <a:ext cx="1295400" cy="990600"/>
                  <a:chOff x="4850118" y="788842"/>
                  <a:chExt cx="2160282" cy="1497158"/>
                </a:xfrm>
              </p:grpSpPr>
              <p:sp>
                <p:nvSpPr>
                  <p:cNvPr id="69" name="Moon 6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a:off x="4850118" y="788842"/>
                  <a:ext cx="2160282" cy="1497158"/>
                  <a:chOff x="4850118" y="788842"/>
                  <a:chExt cx="2160282" cy="1497158"/>
                </a:xfrm>
              </p:grpSpPr>
              <p:sp>
                <p:nvSpPr>
                  <p:cNvPr id="62" name="Moon 6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53"/>
              <p:cNvGrpSpPr/>
              <p:nvPr/>
            </p:nvGrpSpPr>
            <p:grpSpPr>
              <a:xfrm rot="16585339" flipH="1">
                <a:off x="1650223" y="1671600"/>
                <a:ext cx="1647298" cy="652779"/>
                <a:chOff x="4850118" y="788842"/>
                <a:chExt cx="2160282" cy="1573358"/>
              </a:xfrm>
            </p:grpSpPr>
            <p:grpSp>
              <p:nvGrpSpPr>
                <p:cNvPr id="106" name="Group 10"/>
                <p:cNvGrpSpPr/>
                <p:nvPr/>
              </p:nvGrpSpPr>
              <p:grpSpPr>
                <a:xfrm rot="10800000">
                  <a:off x="5181600" y="1371600"/>
                  <a:ext cx="1295400" cy="990600"/>
                  <a:chOff x="4850118" y="788842"/>
                  <a:chExt cx="2160282" cy="1497158"/>
                </a:xfrm>
              </p:grpSpPr>
              <p:sp>
                <p:nvSpPr>
                  <p:cNvPr id="53" name="Moon 5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
                <p:cNvGrpSpPr/>
                <p:nvPr/>
              </p:nvGrpSpPr>
              <p:grpSpPr>
                <a:xfrm>
                  <a:off x="4850118" y="788842"/>
                  <a:ext cx="2160282" cy="1497158"/>
                  <a:chOff x="4850118" y="788842"/>
                  <a:chExt cx="2160282" cy="1497158"/>
                </a:xfrm>
              </p:grpSpPr>
              <p:sp>
                <p:nvSpPr>
                  <p:cNvPr id="46" name="Moon 4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70"/>
              <p:cNvGrpSpPr/>
              <p:nvPr/>
            </p:nvGrpSpPr>
            <p:grpSpPr>
              <a:xfrm>
                <a:off x="2743200" y="2133600"/>
                <a:ext cx="762000" cy="1131739"/>
                <a:chOff x="4850118" y="864958"/>
                <a:chExt cx="2160282" cy="1497242"/>
              </a:xfrm>
            </p:grpSpPr>
            <p:grpSp>
              <p:nvGrpSpPr>
                <p:cNvPr id="117" name="Group 10"/>
                <p:cNvGrpSpPr/>
                <p:nvPr/>
              </p:nvGrpSpPr>
              <p:grpSpPr>
                <a:xfrm rot="10800000">
                  <a:off x="5181600" y="1371600"/>
                  <a:ext cx="1295400" cy="990600"/>
                  <a:chOff x="4850118" y="788842"/>
                  <a:chExt cx="2160282" cy="1497158"/>
                </a:xfrm>
              </p:grpSpPr>
              <p:sp>
                <p:nvSpPr>
                  <p:cNvPr id="37" name="Moon 3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a:off x="4850118" y="864958"/>
                  <a:ext cx="2160282" cy="1421042"/>
                  <a:chOff x="4850118" y="864958"/>
                  <a:chExt cx="2160282" cy="1421042"/>
                </a:xfrm>
              </p:grpSpPr>
              <p:sp>
                <p:nvSpPr>
                  <p:cNvPr id="31" name="Moon 3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p:cNvSpPr/>
              <p:nvPr/>
            </p:nvSpPr>
            <p:spPr>
              <a:xfrm>
                <a:off x="2362200" y="1143000"/>
                <a:ext cx="685800" cy="533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876775">
                <a:off x="3261925" y="1144484"/>
                <a:ext cx="533400" cy="304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64305" y="2322226"/>
                <a:ext cx="435964" cy="2523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8300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99644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Interesting</a:t>
                      </a:r>
                      <a:r>
                        <a:rPr lang="en-US" baseline="0" dirty="0"/>
                        <a:t> fact</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Matthias</a:t>
                      </a:r>
                    </a:p>
                  </a:txBody>
                  <a:tcPr/>
                </a:tc>
                <a:tc>
                  <a:txBody>
                    <a:bodyPr/>
                    <a:lstStyle/>
                    <a:p>
                      <a:r>
                        <a:rPr lang="en-US" dirty="0"/>
                        <a:t>Name</a:t>
                      </a:r>
                      <a:r>
                        <a:rPr lang="en-US" baseline="0" dirty="0"/>
                        <a:t> means: Gift of Jehovah</a:t>
                      </a:r>
                      <a:endParaRPr lang="en-US" dirty="0"/>
                    </a:p>
                  </a:txBody>
                  <a:tcPr/>
                </a:tc>
                <a:tc>
                  <a:txBody>
                    <a:bodyPr/>
                    <a:lstStyle/>
                    <a:p>
                      <a:r>
                        <a:rPr lang="en-US" dirty="0"/>
                        <a:t>Because of the transgression of Judas the 11 needed to appoint another apostle.</a:t>
                      </a:r>
                      <a:r>
                        <a:rPr lang="en-US" baseline="0" dirty="0"/>
                        <a:t> The  leaders appointed two, Joseph called </a:t>
                      </a:r>
                      <a:r>
                        <a:rPr lang="en-US" baseline="0" dirty="0" err="1"/>
                        <a:t>Barsabas</a:t>
                      </a:r>
                      <a:r>
                        <a:rPr lang="en-US" baseline="0" dirty="0"/>
                        <a:t>, who was surnamed Justus, and </a:t>
                      </a:r>
                      <a:r>
                        <a:rPr lang="en-US" u="sng" baseline="0" dirty="0"/>
                        <a:t>Matthias. </a:t>
                      </a:r>
                    </a:p>
                    <a:p>
                      <a:r>
                        <a:rPr lang="en-US" baseline="0" dirty="0"/>
                        <a:t>When they prayed, they knew in their hearts and the lot fell upon Matthias.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 was the person to fill the place of Judas. All that is known of him is that he was a disciple throughout the whole of our Lord’s ministry.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Tradition</a:t>
                      </a:r>
                      <a:r>
                        <a:rPr lang="en-US" baseline="0" dirty="0"/>
                        <a:t> states that he preached the gospel and suffered martyrdom in Ethiopia*</a:t>
                      </a:r>
                      <a:endParaRPr lang="en-US" dirty="0"/>
                    </a:p>
                    <a:p>
                      <a:endParaRPr lang="en-US" dirty="0"/>
                    </a:p>
                  </a:txBody>
                  <a:tcPr/>
                </a:tc>
                <a:tc>
                  <a:txBody>
                    <a:bodyPr/>
                    <a:lstStyle/>
                    <a:p>
                      <a:r>
                        <a:rPr lang="en-US" dirty="0"/>
                        <a:t>Stoned</a:t>
                      </a:r>
                      <a:r>
                        <a:rPr lang="en-US" baseline="0" dirty="0"/>
                        <a:t> and beheaded</a:t>
                      </a:r>
                    </a:p>
                    <a:p>
                      <a:r>
                        <a:rPr lang="en-US" baseline="0" dirty="0"/>
                        <a:t>(in Ethiopia)*</a:t>
                      </a:r>
                      <a:endParaRPr 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1" y="0"/>
            <a:ext cx="5467865" cy="523220"/>
          </a:xfrm>
          <a:prstGeom prst="rect">
            <a:avLst/>
          </a:prstGeom>
          <a:noFill/>
        </p:spPr>
        <p:txBody>
          <a:bodyPr wrap="square" rtlCol="0">
            <a:spAutoFit/>
          </a:bodyPr>
          <a:lstStyle/>
          <a:p>
            <a:r>
              <a:rPr lang="en-US" sz="2800" dirty="0"/>
              <a:t>Apostles After Christ---Matthias</a:t>
            </a:r>
          </a:p>
        </p:txBody>
      </p:sp>
      <p:grpSp>
        <p:nvGrpSpPr>
          <p:cNvPr id="2" name="Group 4"/>
          <p:cNvGrpSpPr/>
          <p:nvPr/>
        </p:nvGrpSpPr>
        <p:grpSpPr>
          <a:xfrm>
            <a:off x="2590800" y="2286000"/>
            <a:ext cx="1981200" cy="4114800"/>
            <a:chOff x="685800" y="324297"/>
            <a:chExt cx="2819400" cy="5924103"/>
          </a:xfrm>
        </p:grpSpPr>
        <p:sp>
          <p:nvSpPr>
            <p:cNvPr id="6" name="Cloud 5"/>
            <p:cNvSpPr/>
            <p:nvPr/>
          </p:nvSpPr>
          <p:spPr>
            <a:xfrm rot="7971735" flipH="1">
              <a:off x="861195" y="1032846"/>
              <a:ext cx="2392410" cy="235390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1642" y="3759024"/>
              <a:ext cx="593558"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 y="3759024"/>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01942" y="5448243"/>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1305" y="5448243"/>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1752">
              <a:off x="958040" y="2355932"/>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36208">
              <a:off x="2251055" y="2381548"/>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818183" y="2158710"/>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35299">
              <a:off x="2186941" y="2246821"/>
              <a:ext cx="680701" cy="338230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1411130" y="2370479"/>
              <a:ext cx="680701" cy="323309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7640" y="712814"/>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3069450" flipH="1">
              <a:off x="1256206" y="333072"/>
              <a:ext cx="859378" cy="151074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9042752" flipH="1">
              <a:off x="2153418" y="324297"/>
              <a:ext cx="828779" cy="150980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05000" y="457200"/>
              <a:ext cx="685800" cy="762000"/>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978978">
              <a:off x="1177279" y="1318702"/>
              <a:ext cx="401718" cy="48093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978978">
              <a:off x="2777479" y="1367559"/>
              <a:ext cx="401718" cy="48093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7971735" flipH="1">
              <a:off x="1682227" y="1860917"/>
              <a:ext cx="874341" cy="85016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28800" y="2057400"/>
              <a:ext cx="523573" cy="2890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860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533400"/>
          <a:ext cx="8534400" cy="606073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1031534">
                <a:tc>
                  <a:txBody>
                    <a:bodyPr/>
                    <a:lstStyle/>
                    <a:p>
                      <a:r>
                        <a:rPr lang="en-US" dirty="0"/>
                        <a:t>Apostle</a:t>
                      </a:r>
                    </a:p>
                  </a:txBody>
                  <a:tcPr/>
                </a:tc>
                <a:tc>
                  <a:txBody>
                    <a:bodyPr/>
                    <a:lstStyle/>
                    <a:p>
                      <a:r>
                        <a:rPr lang="en-US" dirty="0"/>
                        <a:t>Other known names</a:t>
                      </a:r>
                    </a:p>
                  </a:txBody>
                  <a:tcPr/>
                </a:tc>
                <a:tc>
                  <a:txBody>
                    <a:bodyPr/>
                    <a:lstStyle/>
                    <a:p>
                      <a:r>
                        <a:rPr lang="en-US" dirty="0"/>
                        <a:t>Family</a:t>
                      </a:r>
                      <a:r>
                        <a:rPr lang="en-US" baseline="0" dirty="0"/>
                        <a:t> Facts</a:t>
                      </a:r>
                      <a:endParaRPr lang="en-US" dirty="0"/>
                    </a:p>
                  </a:txBody>
                  <a:tcPr/>
                </a:tc>
                <a:tc>
                  <a:txBody>
                    <a:bodyPr/>
                    <a:lstStyle/>
                    <a:p>
                      <a:r>
                        <a:rPr lang="en-US" dirty="0"/>
                        <a:t>Unique characteristics</a:t>
                      </a:r>
                    </a:p>
                  </a:txBody>
                  <a:tcPr/>
                </a:tc>
                <a:tc>
                  <a:txBody>
                    <a:bodyPr/>
                    <a:lstStyle/>
                    <a:p>
                      <a:r>
                        <a:rPr lang="en-US" dirty="0"/>
                        <a:t>Death</a:t>
                      </a:r>
                    </a:p>
                  </a:txBody>
                  <a:tcPr/>
                </a:tc>
                <a:extLst>
                  <a:ext uri="{0D108BD9-81ED-4DB2-BD59-A6C34878D82A}">
                    <a16:rowId xmlns:a16="http://schemas.microsoft.com/office/drawing/2014/main" val="10000"/>
                  </a:ext>
                </a:extLst>
              </a:tr>
              <a:tr h="4912066">
                <a:tc>
                  <a:txBody>
                    <a:bodyPr/>
                    <a:lstStyle/>
                    <a:p>
                      <a:r>
                        <a:rPr lang="en-US" dirty="0"/>
                        <a:t>Paul</a:t>
                      </a:r>
                    </a:p>
                  </a:txBody>
                  <a:tcPr/>
                </a:tc>
                <a:tc>
                  <a:txBody>
                    <a:bodyPr/>
                    <a:lstStyle/>
                    <a:p>
                      <a:r>
                        <a:rPr lang="en-US" dirty="0"/>
                        <a:t>Saul…a Pharisee</a:t>
                      </a:r>
                    </a:p>
                    <a:p>
                      <a:r>
                        <a:rPr lang="en-US" dirty="0"/>
                        <a:t>Paul’s Latin</a:t>
                      </a:r>
                      <a:r>
                        <a:rPr lang="en-US" baseline="0" dirty="0"/>
                        <a:t> name is first mentioned in the beginning of his gentile ministry. </a:t>
                      </a:r>
                      <a:endParaRPr lang="en-US" dirty="0"/>
                    </a:p>
                  </a:txBody>
                  <a:tcPr/>
                </a:tc>
                <a:tc>
                  <a:txBody>
                    <a:bodyPr/>
                    <a:lstStyle/>
                    <a:p>
                      <a:r>
                        <a:rPr lang="en-US" dirty="0"/>
                        <a:t>He belonged to Tarsus, in Cilicia.</a:t>
                      </a:r>
                      <a:r>
                        <a:rPr lang="en-US" baseline="0" dirty="0"/>
                        <a:t> </a:t>
                      </a:r>
                    </a:p>
                    <a:p>
                      <a:endParaRPr lang="en-US" baseline="0" dirty="0"/>
                    </a:p>
                    <a:p>
                      <a:r>
                        <a:rPr lang="en-US" baseline="0" dirty="0"/>
                        <a:t>He was a pupil of </a:t>
                      </a:r>
                      <a:r>
                        <a:rPr lang="en-US" baseline="0" dirty="0" err="1"/>
                        <a:t>Gamaliel</a:t>
                      </a:r>
                      <a:r>
                        <a:rPr lang="en-US" baseline="0" dirty="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Early life: He was active in the persecution of Christians</a:t>
                      </a:r>
                      <a:r>
                        <a:rPr lang="en-US" baseline="0" dirty="0"/>
                        <a:t> and took part in the martyrdom of Stephen.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Saw a vision on the Road for Damascus which changed his current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Baptized by Ananias, and retired to Arabia for 3 years. After returning to Jerusalem he was introduced to Peter and James. He retired to Tarsus and remained 6-7 years preaching in Syria and Cilicia. He took 3 missionary journeys and spent time in prison writing letters to the saints.</a:t>
                      </a:r>
                      <a:endParaRPr lang="en-US" dirty="0"/>
                    </a:p>
                    <a:p>
                      <a:endParaRPr lang="en-US" dirty="0"/>
                    </a:p>
                  </a:txBody>
                  <a:tcPr/>
                </a:tc>
                <a:tc>
                  <a:txBody>
                    <a:bodyPr/>
                    <a:lstStyle/>
                    <a:p>
                      <a:r>
                        <a:rPr lang="en-US" dirty="0"/>
                        <a:t>Tortured</a:t>
                      </a:r>
                      <a:r>
                        <a:rPr lang="en-US" baseline="0" dirty="0"/>
                        <a:t> and beheaded in Rome by Nero in probably in the spring of A.D. 65</a:t>
                      </a:r>
                      <a:endParaRPr lang="en-US"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3962400" y="0"/>
            <a:ext cx="4648200" cy="523220"/>
          </a:xfrm>
          <a:prstGeom prst="rect">
            <a:avLst/>
          </a:prstGeom>
          <a:noFill/>
        </p:spPr>
        <p:txBody>
          <a:bodyPr wrap="square" rtlCol="0">
            <a:spAutoFit/>
          </a:bodyPr>
          <a:lstStyle/>
          <a:p>
            <a:r>
              <a:rPr lang="en-US" sz="2800" dirty="0"/>
              <a:t>Apostles After Christ---Paul</a:t>
            </a:r>
          </a:p>
        </p:txBody>
      </p:sp>
      <p:grpSp>
        <p:nvGrpSpPr>
          <p:cNvPr id="51" name="Group 94">
            <a:extLst>
              <a:ext uri="{FF2B5EF4-FFF2-40B4-BE49-F238E27FC236}">
                <a16:creationId xmlns:a16="http://schemas.microsoft.com/office/drawing/2014/main" id="{2795525C-8280-4A93-9D8C-648F1881B465}"/>
              </a:ext>
            </a:extLst>
          </p:cNvPr>
          <p:cNvGrpSpPr/>
          <p:nvPr/>
        </p:nvGrpSpPr>
        <p:grpSpPr>
          <a:xfrm>
            <a:off x="1958008" y="3359427"/>
            <a:ext cx="1490870" cy="3088584"/>
            <a:chOff x="4405860" y="139189"/>
            <a:chExt cx="2861871" cy="6475262"/>
          </a:xfrm>
        </p:grpSpPr>
        <p:grpSp>
          <p:nvGrpSpPr>
            <p:cNvPr id="52" name="Group 86">
              <a:extLst>
                <a:ext uri="{FF2B5EF4-FFF2-40B4-BE49-F238E27FC236}">
                  <a16:creationId xmlns:a16="http://schemas.microsoft.com/office/drawing/2014/main" id="{2CF3D7D8-5E91-4381-B099-4A280D586F42}"/>
                </a:ext>
              </a:extLst>
            </p:cNvPr>
            <p:cNvGrpSpPr/>
            <p:nvPr/>
          </p:nvGrpSpPr>
          <p:grpSpPr>
            <a:xfrm rot="2107423">
              <a:off x="4802579" y="139189"/>
              <a:ext cx="743864" cy="1806453"/>
              <a:chOff x="7696200" y="914400"/>
              <a:chExt cx="685800" cy="2438400"/>
            </a:xfrm>
          </p:grpSpPr>
          <p:sp>
            <p:nvSpPr>
              <p:cNvPr id="92" name="Moon 91">
                <a:extLst>
                  <a:ext uri="{FF2B5EF4-FFF2-40B4-BE49-F238E27FC236}">
                    <a16:creationId xmlns:a16="http://schemas.microsoft.com/office/drawing/2014/main" id="{1466D617-34D9-4432-8FBA-9A2D448CD20D}"/>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8FF5C94D-3F33-4A0F-B39D-C9DD38E00B58}"/>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a:extLst>
                  <a:ext uri="{FF2B5EF4-FFF2-40B4-BE49-F238E27FC236}">
                    <a16:creationId xmlns:a16="http://schemas.microsoft.com/office/drawing/2014/main" id="{A38796CA-D257-4D97-AAA8-F7FFAF1495EF}"/>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7924C7E4-72EC-4B73-9449-2479772796FC}"/>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7">
              <a:extLst>
                <a:ext uri="{FF2B5EF4-FFF2-40B4-BE49-F238E27FC236}">
                  <a16:creationId xmlns:a16="http://schemas.microsoft.com/office/drawing/2014/main" id="{9D681773-EDF8-4D6C-B313-C48E8BAEEC81}"/>
                </a:ext>
              </a:extLst>
            </p:cNvPr>
            <p:cNvGrpSpPr/>
            <p:nvPr/>
          </p:nvGrpSpPr>
          <p:grpSpPr>
            <a:xfrm rot="19262140" flipH="1">
              <a:off x="6126313" y="231425"/>
              <a:ext cx="743864" cy="1645187"/>
              <a:chOff x="7696200" y="914400"/>
              <a:chExt cx="685800" cy="2438400"/>
            </a:xfrm>
          </p:grpSpPr>
          <p:sp>
            <p:nvSpPr>
              <p:cNvPr id="88" name="Moon 87">
                <a:extLst>
                  <a:ext uri="{FF2B5EF4-FFF2-40B4-BE49-F238E27FC236}">
                    <a16:creationId xmlns:a16="http://schemas.microsoft.com/office/drawing/2014/main" id="{52158022-614A-4F43-AC4F-A58AC8E3A112}"/>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EEC52412-5EB5-4918-823D-807B64DD245D}"/>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a:extLst>
                  <a:ext uri="{FF2B5EF4-FFF2-40B4-BE49-F238E27FC236}">
                    <a16:creationId xmlns:a16="http://schemas.microsoft.com/office/drawing/2014/main" id="{F80C147B-6587-4BF1-8030-2FFE83CF171E}"/>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9EDE035-0288-4236-9235-1377DAEFED8E}"/>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7">
              <a:extLst>
                <a:ext uri="{FF2B5EF4-FFF2-40B4-BE49-F238E27FC236}">
                  <a16:creationId xmlns:a16="http://schemas.microsoft.com/office/drawing/2014/main" id="{36A33774-AACA-4D4E-AF59-DB9402BB8051}"/>
                </a:ext>
              </a:extLst>
            </p:cNvPr>
            <p:cNvGrpSpPr/>
            <p:nvPr/>
          </p:nvGrpSpPr>
          <p:grpSpPr>
            <a:xfrm rot="562843">
              <a:off x="5697438" y="5840305"/>
              <a:ext cx="666047" cy="774146"/>
              <a:chOff x="6106804" y="4039302"/>
              <a:chExt cx="666047" cy="774146"/>
            </a:xfrm>
          </p:grpSpPr>
          <p:sp>
            <p:nvSpPr>
              <p:cNvPr id="85" name="Oval 84">
                <a:extLst>
                  <a:ext uri="{FF2B5EF4-FFF2-40B4-BE49-F238E27FC236}">
                    <a16:creationId xmlns:a16="http://schemas.microsoft.com/office/drawing/2014/main" id="{3499B897-CB9A-449A-928F-E41C62D71703}"/>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96AE0D2-BB2A-43EF-8353-4A42ADA98027}"/>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F4AF5E8-B534-41EA-9798-B150D06F7E82}"/>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7">
              <a:extLst>
                <a:ext uri="{FF2B5EF4-FFF2-40B4-BE49-F238E27FC236}">
                  <a16:creationId xmlns:a16="http://schemas.microsoft.com/office/drawing/2014/main" id="{38DC43A5-0192-4EDB-8BBC-DA556DC75829}"/>
                </a:ext>
              </a:extLst>
            </p:cNvPr>
            <p:cNvGrpSpPr/>
            <p:nvPr/>
          </p:nvGrpSpPr>
          <p:grpSpPr>
            <a:xfrm rot="2613352">
              <a:off x="5128037" y="5761712"/>
              <a:ext cx="666047" cy="774146"/>
              <a:chOff x="6106804" y="4039302"/>
              <a:chExt cx="666047" cy="774146"/>
            </a:xfrm>
          </p:grpSpPr>
          <p:sp>
            <p:nvSpPr>
              <p:cNvPr id="82" name="Oval 81">
                <a:extLst>
                  <a:ext uri="{FF2B5EF4-FFF2-40B4-BE49-F238E27FC236}">
                    <a16:creationId xmlns:a16="http://schemas.microsoft.com/office/drawing/2014/main" id="{A44E988C-90A8-413F-B63E-09FEDE64EBDA}"/>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0023211-6EF7-4198-8AFB-8B2774543D86}"/>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70376E2-C08A-4E76-86E9-8E2F1A2B1868}"/>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D50D24A-8108-48D6-9DF8-62A558E6EE84}"/>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BCACAF3-8B72-48E0-9C64-04791D03795F}"/>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BD08E9A0-AD48-4907-8889-CB7B48CE5C33}"/>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42D523AB-48C9-4494-BCF2-099A9E08D6F3}"/>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B2A07F55-971C-405C-9569-B2014BB56D0B}"/>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13AF1F13-3313-4BEA-A64D-63FC964A137E}"/>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22DBA4F6-7DFD-49A7-ABFC-A8FFD584264D}"/>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D4683865-2439-497C-8FDD-37BCBDC7948A}"/>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187E0D7-6C3B-4095-B465-A9293499D0DD}"/>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00152E7-E6BA-48D8-B64F-AF7B402762AC}"/>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7">
              <a:extLst>
                <a:ext uri="{FF2B5EF4-FFF2-40B4-BE49-F238E27FC236}">
                  <a16:creationId xmlns:a16="http://schemas.microsoft.com/office/drawing/2014/main" id="{A960C6C7-9DDC-49B8-87D7-580ED0EE7192}"/>
                </a:ext>
              </a:extLst>
            </p:cNvPr>
            <p:cNvGrpSpPr/>
            <p:nvPr/>
          </p:nvGrpSpPr>
          <p:grpSpPr>
            <a:xfrm>
              <a:off x="4953000" y="5334000"/>
              <a:ext cx="1828800" cy="609600"/>
              <a:chOff x="1371600" y="3962400"/>
              <a:chExt cx="6705600" cy="2057400"/>
            </a:xfrm>
          </p:grpSpPr>
          <p:grpSp>
            <p:nvGrpSpPr>
              <p:cNvPr id="70" name="Group 195">
                <a:extLst>
                  <a:ext uri="{FF2B5EF4-FFF2-40B4-BE49-F238E27FC236}">
                    <a16:creationId xmlns:a16="http://schemas.microsoft.com/office/drawing/2014/main" id="{2AEE8346-FE6D-42EB-B1A7-457373FC88C1}"/>
                  </a:ext>
                </a:extLst>
              </p:cNvPr>
              <p:cNvGrpSpPr/>
              <p:nvPr/>
            </p:nvGrpSpPr>
            <p:grpSpPr>
              <a:xfrm>
                <a:off x="1371600" y="3962400"/>
                <a:ext cx="1676400" cy="2057400"/>
                <a:chOff x="1371600" y="3962400"/>
                <a:chExt cx="1676400" cy="2057400"/>
              </a:xfrm>
            </p:grpSpPr>
            <p:sp>
              <p:nvSpPr>
                <p:cNvPr id="80" name="Right Arrow Callout 111">
                  <a:extLst>
                    <a:ext uri="{FF2B5EF4-FFF2-40B4-BE49-F238E27FC236}">
                      <a16:creationId xmlns:a16="http://schemas.microsoft.com/office/drawing/2014/main" id="{CA7126EA-72A5-461A-B013-8E5F5F3C5F8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112">
                  <a:extLst>
                    <a:ext uri="{FF2B5EF4-FFF2-40B4-BE49-F238E27FC236}">
                      <a16:creationId xmlns:a16="http://schemas.microsoft.com/office/drawing/2014/main" id="{C680771E-280B-4A40-9C70-8AA89BE06D2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96">
                <a:extLst>
                  <a:ext uri="{FF2B5EF4-FFF2-40B4-BE49-F238E27FC236}">
                    <a16:creationId xmlns:a16="http://schemas.microsoft.com/office/drawing/2014/main" id="{2D1304C1-D93F-4175-9653-BC6223220566}"/>
                  </a:ext>
                </a:extLst>
              </p:cNvPr>
              <p:cNvGrpSpPr/>
              <p:nvPr/>
            </p:nvGrpSpPr>
            <p:grpSpPr>
              <a:xfrm>
                <a:off x="3048000" y="3962400"/>
                <a:ext cx="1676400" cy="2057400"/>
                <a:chOff x="1371600" y="3962400"/>
                <a:chExt cx="1676400" cy="2057400"/>
              </a:xfrm>
            </p:grpSpPr>
            <p:sp>
              <p:nvSpPr>
                <p:cNvPr id="78" name="Right Arrow Callout 109">
                  <a:extLst>
                    <a:ext uri="{FF2B5EF4-FFF2-40B4-BE49-F238E27FC236}">
                      <a16:creationId xmlns:a16="http://schemas.microsoft.com/office/drawing/2014/main" id="{AF11B253-6C53-4997-92C8-41ED26F9392E}"/>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110">
                  <a:extLst>
                    <a:ext uri="{FF2B5EF4-FFF2-40B4-BE49-F238E27FC236}">
                      <a16:creationId xmlns:a16="http://schemas.microsoft.com/office/drawing/2014/main" id="{4357177E-41F4-46C7-B421-9618AF68E9EB}"/>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99">
                <a:extLst>
                  <a:ext uri="{FF2B5EF4-FFF2-40B4-BE49-F238E27FC236}">
                    <a16:creationId xmlns:a16="http://schemas.microsoft.com/office/drawing/2014/main" id="{18025EA7-BE55-4469-BDDC-43A39EED0DAC}"/>
                  </a:ext>
                </a:extLst>
              </p:cNvPr>
              <p:cNvGrpSpPr/>
              <p:nvPr/>
            </p:nvGrpSpPr>
            <p:grpSpPr>
              <a:xfrm>
                <a:off x="4724400" y="3962400"/>
                <a:ext cx="1676400" cy="2057400"/>
                <a:chOff x="1371600" y="3962400"/>
                <a:chExt cx="1676400" cy="2057400"/>
              </a:xfrm>
            </p:grpSpPr>
            <p:sp>
              <p:nvSpPr>
                <p:cNvPr id="76" name="Right Arrow Callout 107">
                  <a:extLst>
                    <a:ext uri="{FF2B5EF4-FFF2-40B4-BE49-F238E27FC236}">
                      <a16:creationId xmlns:a16="http://schemas.microsoft.com/office/drawing/2014/main" id="{BC353744-EDF2-4A2B-A3A3-F317D5B4C9E0}"/>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108">
                  <a:extLst>
                    <a:ext uri="{FF2B5EF4-FFF2-40B4-BE49-F238E27FC236}">
                      <a16:creationId xmlns:a16="http://schemas.microsoft.com/office/drawing/2014/main" id="{8F32E0FE-B218-485E-B5BF-EF72B0E6A0A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02">
                <a:extLst>
                  <a:ext uri="{FF2B5EF4-FFF2-40B4-BE49-F238E27FC236}">
                    <a16:creationId xmlns:a16="http://schemas.microsoft.com/office/drawing/2014/main" id="{55ECBB8B-7229-4D5C-B317-D5E0855B2BFB}"/>
                  </a:ext>
                </a:extLst>
              </p:cNvPr>
              <p:cNvGrpSpPr/>
              <p:nvPr/>
            </p:nvGrpSpPr>
            <p:grpSpPr>
              <a:xfrm>
                <a:off x="6400800" y="3962400"/>
                <a:ext cx="1676400" cy="2057400"/>
                <a:chOff x="1371600" y="3962400"/>
                <a:chExt cx="1676400" cy="2057400"/>
              </a:xfrm>
            </p:grpSpPr>
            <p:sp>
              <p:nvSpPr>
                <p:cNvPr id="74" name="Right Arrow Callout 105">
                  <a:extLst>
                    <a:ext uri="{FF2B5EF4-FFF2-40B4-BE49-F238E27FC236}">
                      <a16:creationId xmlns:a16="http://schemas.microsoft.com/office/drawing/2014/main" id="{18CF5228-5FC2-4845-911F-DADC0FA02838}"/>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106">
                  <a:extLst>
                    <a:ext uri="{FF2B5EF4-FFF2-40B4-BE49-F238E27FC236}">
                      <a16:creationId xmlns:a16="http://schemas.microsoft.com/office/drawing/2014/main" id="{A7EADEE0-002C-438F-A183-226112B64D73}"/>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Cloud 66">
              <a:extLst>
                <a:ext uri="{FF2B5EF4-FFF2-40B4-BE49-F238E27FC236}">
                  <a16:creationId xmlns:a16="http://schemas.microsoft.com/office/drawing/2014/main" id="{20729EA6-40A5-4610-8E0C-51F949283D64}"/>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lay 67">
              <a:extLst>
                <a:ext uri="{FF2B5EF4-FFF2-40B4-BE49-F238E27FC236}">
                  <a16:creationId xmlns:a16="http://schemas.microsoft.com/office/drawing/2014/main" id="{872FBD6D-55D1-4DC3-9006-2158BAE0FE59}"/>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EABEB25-6138-4A8F-8003-3F4176FE0495}"/>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28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78A4E69-EF95-45E5-9785-4E1AA8920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9" y="6448841"/>
            <a:ext cx="3048000" cy="369332"/>
          </a:xfrm>
          <a:prstGeom prst="rect">
            <a:avLst/>
          </a:prstGeom>
          <a:noFill/>
        </p:spPr>
        <p:txBody>
          <a:bodyPr wrap="square" rtlCol="0">
            <a:spAutoFit/>
          </a:bodyPr>
          <a:lstStyle/>
          <a:p>
            <a:r>
              <a:rPr lang="en-US" dirty="0">
                <a:solidFill>
                  <a:schemeClr val="bg2"/>
                </a:solidFill>
              </a:rPr>
              <a:t>Ephesians 2:19-22</a:t>
            </a:r>
          </a:p>
        </p:txBody>
      </p:sp>
      <p:sp>
        <p:nvSpPr>
          <p:cNvPr id="6" name="TextBox 5"/>
          <p:cNvSpPr txBox="1"/>
          <p:nvPr/>
        </p:nvSpPr>
        <p:spPr>
          <a:xfrm>
            <a:off x="1524000" y="152400"/>
            <a:ext cx="9144000" cy="523220"/>
          </a:xfrm>
          <a:prstGeom prst="rect">
            <a:avLst/>
          </a:prstGeom>
          <a:noFill/>
        </p:spPr>
        <p:txBody>
          <a:bodyPr wrap="square" rtlCol="0">
            <a:spAutoFit/>
          </a:bodyPr>
          <a:lstStyle/>
          <a:p>
            <a:pPr algn="ctr"/>
            <a:r>
              <a:rPr lang="en-US" sz="2800" dirty="0">
                <a:solidFill>
                  <a:schemeClr val="bg2"/>
                </a:solidFill>
                <a:latin typeface="Algerian" pitchFamily="82" charset="0"/>
              </a:rPr>
              <a:t>Essential Elements of Jesus Christ's church</a:t>
            </a:r>
          </a:p>
        </p:txBody>
      </p:sp>
      <p:sp>
        <p:nvSpPr>
          <p:cNvPr id="7" name="Rectangle 6"/>
          <p:cNvSpPr/>
          <p:nvPr/>
        </p:nvSpPr>
        <p:spPr>
          <a:xfrm>
            <a:off x="1828800" y="1143001"/>
            <a:ext cx="4572000" cy="3139321"/>
          </a:xfrm>
          <a:prstGeom prst="rect">
            <a:avLst/>
          </a:prstGeom>
        </p:spPr>
        <p:txBody>
          <a:bodyPr>
            <a:spAutoFit/>
          </a:bodyPr>
          <a:lstStyle/>
          <a:p>
            <a:pPr fontAlgn="base"/>
            <a:r>
              <a:rPr lang="en-US" dirty="0">
                <a:solidFill>
                  <a:schemeClr val="bg2"/>
                </a:solidFill>
              </a:rPr>
              <a:t>Those of the household of God:</a:t>
            </a:r>
          </a:p>
          <a:p>
            <a:pPr fontAlgn="base"/>
            <a:endParaRPr lang="en-US" dirty="0">
              <a:solidFill>
                <a:schemeClr val="bg2"/>
              </a:solidFill>
            </a:endParaRPr>
          </a:p>
          <a:p>
            <a:pPr fontAlgn="base"/>
            <a:r>
              <a:rPr lang="en-US" dirty="0">
                <a:solidFill>
                  <a:schemeClr val="bg2"/>
                </a:solidFill>
              </a:rPr>
              <a:t>And are built upon the foundation of the apostles and</a:t>
            </a:r>
            <a:r>
              <a:rPr lang="en-US" baseline="30000" dirty="0">
                <a:solidFill>
                  <a:schemeClr val="bg2"/>
                </a:solidFill>
              </a:rPr>
              <a:t> </a:t>
            </a:r>
            <a:r>
              <a:rPr lang="en-US" dirty="0">
                <a:solidFill>
                  <a:schemeClr val="bg2"/>
                </a:solidFill>
              </a:rPr>
              <a:t>prophets, Jesus Christ himself being the chief corner </a:t>
            </a:r>
            <a:r>
              <a:rPr lang="en-US" i="1" dirty="0">
                <a:solidFill>
                  <a:schemeClr val="bg2"/>
                </a:solidFill>
              </a:rPr>
              <a:t>stone;</a:t>
            </a:r>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In whom all the building fitly framed together </a:t>
            </a:r>
            <a:r>
              <a:rPr lang="en-US" dirty="0" err="1">
                <a:solidFill>
                  <a:schemeClr val="bg2"/>
                </a:solidFill>
              </a:rPr>
              <a:t>groweth</a:t>
            </a:r>
            <a:r>
              <a:rPr lang="en-US" dirty="0">
                <a:solidFill>
                  <a:schemeClr val="bg2"/>
                </a:solidFill>
              </a:rPr>
              <a:t> unto an holy temple in the Lord:</a:t>
            </a:r>
          </a:p>
          <a:p>
            <a:pPr fontAlgn="base"/>
            <a:endParaRPr lang="en-US" dirty="0">
              <a:solidFill>
                <a:schemeClr val="bg2"/>
              </a:solidFill>
            </a:endParaRPr>
          </a:p>
          <a:p>
            <a:pPr fontAlgn="base"/>
            <a:r>
              <a:rPr lang="en-US" dirty="0">
                <a:solidFill>
                  <a:schemeClr val="bg2"/>
                </a:solidFill>
              </a:rPr>
              <a:t>In whom ye also are </a:t>
            </a:r>
            <a:r>
              <a:rPr lang="en-US" dirty="0" err="1">
                <a:solidFill>
                  <a:schemeClr val="bg2"/>
                </a:solidFill>
              </a:rPr>
              <a:t>builded</a:t>
            </a:r>
            <a:r>
              <a:rPr lang="en-US" dirty="0">
                <a:solidFill>
                  <a:schemeClr val="bg2"/>
                </a:solidFill>
              </a:rPr>
              <a:t> together for an habitation of God through the Spirit.</a:t>
            </a:r>
          </a:p>
        </p:txBody>
      </p:sp>
      <p:grpSp>
        <p:nvGrpSpPr>
          <p:cNvPr id="22" name="Group 21"/>
          <p:cNvGrpSpPr/>
          <p:nvPr/>
        </p:nvGrpSpPr>
        <p:grpSpPr>
          <a:xfrm>
            <a:off x="6248400" y="3352800"/>
            <a:ext cx="2895600" cy="1905000"/>
            <a:chOff x="4724400" y="3352800"/>
            <a:chExt cx="2895600" cy="1905000"/>
          </a:xfrm>
        </p:grpSpPr>
        <p:sp>
          <p:nvSpPr>
            <p:cNvPr id="9" name="Trapezoid 8"/>
            <p:cNvSpPr/>
            <p:nvPr/>
          </p:nvSpPr>
          <p:spPr>
            <a:xfrm>
              <a:off x="4724400" y="3352800"/>
              <a:ext cx="2895600" cy="457200"/>
            </a:xfrm>
            <a:prstGeom prst="trapezoid">
              <a:avLst>
                <a:gd name="adj" fmla="val 107353"/>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3810000"/>
              <a:ext cx="2286000" cy="1447800"/>
            </a:xfrm>
            <a:prstGeom prst="rect">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458200" y="1600200"/>
            <a:ext cx="1066800" cy="3657600"/>
            <a:chOff x="6934200" y="1600200"/>
            <a:chExt cx="1066800" cy="3657600"/>
          </a:xfrm>
        </p:grpSpPr>
        <p:sp>
          <p:nvSpPr>
            <p:cNvPr id="13" name="Rectangle 12"/>
            <p:cNvSpPr/>
            <p:nvPr/>
          </p:nvSpPr>
          <p:spPr>
            <a:xfrm>
              <a:off x="6934200" y="4953000"/>
              <a:ext cx="1066800" cy="304800"/>
            </a:xfrm>
            <a:prstGeom prst="rect">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6600" y="2895600"/>
              <a:ext cx="762000" cy="2057400"/>
            </a:xfrm>
            <a:prstGeom prst="rect">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086600" y="1600200"/>
              <a:ext cx="762000" cy="1295400"/>
            </a:xfrm>
            <a:prstGeom prst="triangle">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305800" y="5181601"/>
            <a:ext cx="1371600" cy="954107"/>
            <a:chOff x="6781800" y="5181600"/>
            <a:chExt cx="1371600" cy="954107"/>
          </a:xfrm>
        </p:grpSpPr>
        <p:sp>
          <p:nvSpPr>
            <p:cNvPr id="12" name="Rectangle 11"/>
            <p:cNvSpPr/>
            <p:nvPr/>
          </p:nvSpPr>
          <p:spPr>
            <a:xfrm>
              <a:off x="6781800" y="5257800"/>
              <a:ext cx="1371600" cy="838200"/>
            </a:xfrm>
            <a:prstGeom prst="rect">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5181600"/>
              <a:ext cx="1371600" cy="954107"/>
            </a:xfrm>
            <a:prstGeom prst="rect">
              <a:avLst/>
            </a:prstGeom>
            <a:noFill/>
          </p:spPr>
          <p:txBody>
            <a:bodyPr wrap="square" rtlCol="0">
              <a:spAutoFit/>
            </a:bodyPr>
            <a:lstStyle/>
            <a:p>
              <a:pPr algn="ctr"/>
              <a:r>
                <a:rPr lang="en-US" sz="2800" b="1" dirty="0"/>
                <a:t>Jesus Christ</a:t>
              </a:r>
            </a:p>
          </p:txBody>
        </p:sp>
      </p:grpSp>
      <p:grpSp>
        <p:nvGrpSpPr>
          <p:cNvPr id="19" name="Group 18"/>
          <p:cNvGrpSpPr/>
          <p:nvPr/>
        </p:nvGrpSpPr>
        <p:grpSpPr>
          <a:xfrm>
            <a:off x="6324600" y="5257800"/>
            <a:ext cx="1981200" cy="838200"/>
            <a:chOff x="4800600" y="5257800"/>
            <a:chExt cx="1981200" cy="838200"/>
          </a:xfrm>
        </p:grpSpPr>
        <p:sp>
          <p:nvSpPr>
            <p:cNvPr id="11" name="Rectangle 10"/>
            <p:cNvSpPr/>
            <p:nvPr/>
          </p:nvSpPr>
          <p:spPr>
            <a:xfrm>
              <a:off x="4800600" y="5257800"/>
              <a:ext cx="1981200" cy="838200"/>
            </a:xfrm>
            <a:prstGeom prst="rect">
              <a:avLst/>
            </a:prstGeom>
            <a:blipFill>
              <a:blip r:embed="rId3" cstate="print">
                <a:lum bright="14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00600" y="5257800"/>
              <a:ext cx="1981200" cy="830997"/>
            </a:xfrm>
            <a:prstGeom prst="rect">
              <a:avLst/>
            </a:prstGeom>
            <a:noFill/>
          </p:spPr>
          <p:txBody>
            <a:bodyPr wrap="square" rtlCol="0">
              <a:spAutoFit/>
            </a:bodyPr>
            <a:lstStyle/>
            <a:p>
              <a:pPr algn="ctr"/>
              <a:r>
                <a:rPr lang="en-US" sz="2400" b="1" dirty="0"/>
                <a:t>Apostles and Prophets</a:t>
              </a:r>
            </a:p>
          </p:txBody>
        </p:sp>
      </p:grpSp>
      <p:sp>
        <p:nvSpPr>
          <p:cNvPr id="23" name="Rectangle 22"/>
          <p:cNvSpPr/>
          <p:nvPr/>
        </p:nvSpPr>
        <p:spPr>
          <a:xfrm>
            <a:off x="2819400" y="4572000"/>
            <a:ext cx="2743200" cy="1938992"/>
          </a:xfrm>
          <a:prstGeom prst="rect">
            <a:avLst/>
          </a:prstGeom>
        </p:spPr>
        <p:txBody>
          <a:bodyPr wrap="square">
            <a:spAutoFit/>
          </a:bodyPr>
          <a:lstStyle/>
          <a:p>
            <a:pPr algn="ctr" fontAlgn="base"/>
            <a:r>
              <a:rPr lang="en-US" sz="2400" b="1" i="1" dirty="0">
                <a:solidFill>
                  <a:srgbClr val="FFFF00"/>
                </a:solidFill>
              </a:rPr>
              <a:t>Apostles and prophets form the foundation of the Church of Jesus Christ.</a:t>
            </a:r>
            <a:endParaRPr lang="en-US" sz="2400" dirty="0">
              <a:solidFill>
                <a:srgbClr val="FFFF00"/>
              </a:solidFill>
            </a:endParaRPr>
          </a:p>
        </p:txBody>
      </p:sp>
    </p:spTree>
    <p:extLst>
      <p:ext uri="{BB962C8B-B14F-4D97-AF65-F5344CB8AC3E}">
        <p14:creationId xmlns:p14="http://schemas.microsoft.com/office/powerpoint/2010/main" val="26815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dissolve">
                                      <p:cBhvr>
                                        <p:cTn id="9" dur="500"/>
                                        <p:tgtEl>
                                          <p:spTgt spid="18"/>
                                        </p:tgtEl>
                                      </p:cBhvr>
                                    </p:animEffect>
                                  </p:childTnLst>
                                </p:cTn>
                              </p:par>
                              <p:par>
                                <p:cTn id="10" presetID="9"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2F05D-E813-475B-A6EC-092B21A7F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7316" y="6447472"/>
            <a:ext cx="3048000" cy="369332"/>
          </a:xfrm>
          <a:prstGeom prst="rect">
            <a:avLst/>
          </a:prstGeom>
          <a:noFill/>
        </p:spPr>
        <p:txBody>
          <a:bodyPr wrap="square" rtlCol="0">
            <a:spAutoFit/>
          </a:bodyPr>
          <a:lstStyle/>
          <a:p>
            <a:r>
              <a:rPr lang="en-US" dirty="0">
                <a:solidFill>
                  <a:schemeClr val="bg2"/>
                </a:solidFill>
              </a:rPr>
              <a:t>Mark 3:13-14</a:t>
            </a:r>
          </a:p>
        </p:txBody>
      </p:sp>
      <p:sp>
        <p:nvSpPr>
          <p:cNvPr id="6" name="TextBox 5"/>
          <p:cNvSpPr txBox="1"/>
          <p:nvPr/>
        </p:nvSpPr>
        <p:spPr>
          <a:xfrm>
            <a:off x="1524000" y="152400"/>
            <a:ext cx="9144000" cy="523220"/>
          </a:xfrm>
          <a:prstGeom prst="rect">
            <a:avLst/>
          </a:prstGeom>
          <a:noFill/>
        </p:spPr>
        <p:txBody>
          <a:bodyPr wrap="square" rtlCol="0">
            <a:spAutoFit/>
          </a:bodyPr>
          <a:lstStyle/>
          <a:p>
            <a:pPr algn="ctr"/>
            <a:r>
              <a:rPr lang="en-US" sz="2800" dirty="0">
                <a:solidFill>
                  <a:schemeClr val="bg2"/>
                </a:solidFill>
                <a:latin typeface="Algerian" pitchFamily="82" charset="0"/>
              </a:rPr>
              <a:t>Apostles and prophets</a:t>
            </a:r>
          </a:p>
        </p:txBody>
      </p:sp>
      <p:sp>
        <p:nvSpPr>
          <p:cNvPr id="18" name="Rectangle 17"/>
          <p:cNvSpPr/>
          <p:nvPr/>
        </p:nvSpPr>
        <p:spPr>
          <a:xfrm>
            <a:off x="7242313" y="1255643"/>
            <a:ext cx="3581400" cy="1754326"/>
          </a:xfrm>
          <a:prstGeom prst="rect">
            <a:avLst/>
          </a:prstGeom>
        </p:spPr>
        <p:txBody>
          <a:bodyPr wrap="square">
            <a:spAutoFit/>
          </a:bodyPr>
          <a:lstStyle/>
          <a:p>
            <a:pPr fontAlgn="base"/>
            <a:r>
              <a:rPr lang="en-US" dirty="0">
                <a:solidFill>
                  <a:schemeClr val="bg2"/>
                </a:solidFill>
              </a:rPr>
              <a:t>“And he </a:t>
            </a:r>
            <a:r>
              <a:rPr lang="en-US" dirty="0" err="1">
                <a:solidFill>
                  <a:schemeClr val="bg2"/>
                </a:solidFill>
              </a:rPr>
              <a:t>goeth</a:t>
            </a:r>
            <a:r>
              <a:rPr lang="en-US" dirty="0">
                <a:solidFill>
                  <a:schemeClr val="bg2"/>
                </a:solidFill>
              </a:rPr>
              <a:t> up into a mountain, and </a:t>
            </a:r>
            <a:r>
              <a:rPr lang="en-US" dirty="0" err="1">
                <a:solidFill>
                  <a:schemeClr val="bg2"/>
                </a:solidFill>
              </a:rPr>
              <a:t>calleth</a:t>
            </a:r>
            <a:r>
              <a:rPr lang="en-US" dirty="0">
                <a:solidFill>
                  <a:schemeClr val="bg2"/>
                </a:solidFill>
              </a:rPr>
              <a:t> </a:t>
            </a:r>
            <a:r>
              <a:rPr lang="en-US" i="1" dirty="0">
                <a:solidFill>
                  <a:schemeClr val="bg2"/>
                </a:solidFill>
              </a:rPr>
              <a:t>unto him</a:t>
            </a:r>
            <a:r>
              <a:rPr lang="en-US" dirty="0">
                <a:solidFill>
                  <a:schemeClr val="bg2"/>
                </a:solidFill>
              </a:rPr>
              <a:t> whom he would: and they came unto him.</a:t>
            </a:r>
          </a:p>
          <a:p>
            <a:pPr fontAlgn="base"/>
            <a:r>
              <a:rPr lang="en-US" dirty="0">
                <a:solidFill>
                  <a:schemeClr val="bg2"/>
                </a:solidFill>
              </a:rPr>
              <a:t>And he ordained twelve, that they should be with him, and that he might send them forth to preach,”</a:t>
            </a:r>
          </a:p>
        </p:txBody>
      </p:sp>
      <p:sp>
        <p:nvSpPr>
          <p:cNvPr id="19" name="Rectangle 18"/>
          <p:cNvSpPr/>
          <p:nvPr/>
        </p:nvSpPr>
        <p:spPr>
          <a:xfrm>
            <a:off x="6477000" y="4038601"/>
            <a:ext cx="3581400" cy="2246769"/>
          </a:xfrm>
          <a:prstGeom prst="rect">
            <a:avLst/>
          </a:prstGeom>
        </p:spPr>
        <p:txBody>
          <a:bodyPr wrap="square">
            <a:spAutoFit/>
          </a:bodyPr>
          <a:lstStyle/>
          <a:p>
            <a:pPr algn="ctr"/>
            <a:r>
              <a:rPr lang="en-US" sz="2800" b="1" i="1" dirty="0">
                <a:solidFill>
                  <a:srgbClr val="FFFF00"/>
                </a:solidFill>
              </a:rPr>
              <a:t>Priesthood authority is necessary to receive the ordinances and covenants of salvation.</a:t>
            </a:r>
            <a:endParaRPr lang="en-US" sz="2800" dirty="0">
              <a:solidFill>
                <a:srgbClr val="FFFF00"/>
              </a:solidFill>
            </a:endParaRPr>
          </a:p>
        </p:txBody>
      </p:sp>
      <p:sp>
        <p:nvSpPr>
          <p:cNvPr id="20" name="TextBox 19"/>
          <p:cNvSpPr txBox="1"/>
          <p:nvPr/>
        </p:nvSpPr>
        <p:spPr>
          <a:xfrm>
            <a:off x="2514600" y="4724400"/>
            <a:ext cx="3048000" cy="1477328"/>
          </a:xfrm>
          <a:prstGeom prst="rect">
            <a:avLst/>
          </a:prstGeom>
          <a:noFill/>
        </p:spPr>
        <p:txBody>
          <a:bodyPr wrap="square" rtlCol="0">
            <a:spAutoFit/>
          </a:bodyPr>
          <a:lstStyle/>
          <a:p>
            <a:pPr algn="ctr"/>
            <a:r>
              <a:rPr lang="en-US" dirty="0">
                <a:solidFill>
                  <a:schemeClr val="bg2"/>
                </a:solidFill>
              </a:rPr>
              <a:t>Jesus Christ gave His Apostles the authority to direct the Church and act in God’s name for the salvation of His children.</a:t>
            </a:r>
          </a:p>
        </p:txBody>
      </p:sp>
      <p:pic>
        <p:nvPicPr>
          <p:cNvPr id="3" name="Picture 2">
            <a:extLst>
              <a:ext uri="{FF2B5EF4-FFF2-40B4-BE49-F238E27FC236}">
                <a16:creationId xmlns:a16="http://schemas.microsoft.com/office/drawing/2014/main" id="{EAEEA22D-F3E6-4B05-BC2A-893A95AB5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53" y="962560"/>
            <a:ext cx="5654472" cy="3003153"/>
          </a:xfrm>
          <a:prstGeom prst="rect">
            <a:avLst/>
          </a:prstGeom>
        </p:spPr>
      </p:pic>
    </p:spTree>
    <p:extLst>
      <p:ext uri="{BB962C8B-B14F-4D97-AF65-F5344CB8AC3E}">
        <p14:creationId xmlns:p14="http://schemas.microsoft.com/office/powerpoint/2010/main" val="26384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2A7DE8-C689-4F2F-B0B1-0476C427B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676400" y="228600"/>
            <a:ext cx="4572000" cy="4278094"/>
          </a:xfrm>
          <a:prstGeom prst="rect">
            <a:avLst/>
          </a:prstGeom>
        </p:spPr>
        <p:txBody>
          <a:bodyPr>
            <a:spAutoFit/>
          </a:bodyPr>
          <a:lstStyle/>
          <a:p>
            <a:pPr fontAlgn="base"/>
            <a:r>
              <a:rPr lang="en-US" sz="2000" dirty="0">
                <a:solidFill>
                  <a:schemeClr val="bg2"/>
                </a:solidFill>
              </a:rPr>
              <a:t>“The truths and doctrine we have received have come and will continue to come by divine revelation. </a:t>
            </a:r>
          </a:p>
          <a:p>
            <a:pPr fontAlgn="base"/>
            <a:endParaRPr lang="en-US" sz="2000" dirty="0">
              <a:solidFill>
                <a:schemeClr val="bg2"/>
              </a:solidFill>
            </a:endParaRPr>
          </a:p>
          <a:p>
            <a:pPr fontAlgn="base"/>
            <a:r>
              <a:rPr lang="en-US" sz="2000" dirty="0">
                <a:solidFill>
                  <a:schemeClr val="bg2"/>
                </a:solidFill>
              </a:rPr>
              <a:t>In some faith traditions … doctrinal matters may become a contest of opinions. … </a:t>
            </a:r>
          </a:p>
          <a:p>
            <a:pPr fontAlgn="base"/>
            <a:endParaRPr lang="en-US" sz="2000" dirty="0">
              <a:solidFill>
                <a:schemeClr val="bg2"/>
              </a:solidFill>
            </a:endParaRPr>
          </a:p>
          <a:p>
            <a:pPr fontAlgn="base"/>
            <a:r>
              <a:rPr lang="en-US" sz="2000" dirty="0">
                <a:solidFill>
                  <a:schemeClr val="bg2"/>
                </a:solidFill>
              </a:rPr>
              <a:t>But in the Church today, just as anciently, establishing the doctrine of Christ or correcting doctrinal deviations is a matter of divine revelation to those the Lord endows with apostolic authority” </a:t>
            </a:r>
          </a:p>
          <a:p>
            <a:pPr fontAlgn="base"/>
            <a:r>
              <a:rPr lang="en-US" sz="1200" dirty="0">
                <a:solidFill>
                  <a:schemeClr val="bg2"/>
                </a:solidFill>
              </a:rPr>
              <a:t>Elder D. Todd </a:t>
            </a:r>
            <a:r>
              <a:rPr lang="en-US" sz="1200" dirty="0" err="1">
                <a:solidFill>
                  <a:schemeClr val="bg2"/>
                </a:solidFill>
              </a:rPr>
              <a:t>Christofferson</a:t>
            </a:r>
            <a:r>
              <a:rPr lang="en-US" sz="1200" dirty="0">
                <a:solidFill>
                  <a:schemeClr val="bg2"/>
                </a:solidFill>
              </a:rPr>
              <a:t> </a:t>
            </a:r>
          </a:p>
        </p:txBody>
      </p:sp>
      <p:pic>
        <p:nvPicPr>
          <p:cNvPr id="21506" name="Picture 2" descr="Elder D. Todd Christofferson"/>
          <p:cNvPicPr>
            <a:picLocks noChangeAspect="1" noChangeArrowheads="1"/>
          </p:cNvPicPr>
          <p:nvPr/>
        </p:nvPicPr>
        <p:blipFill>
          <a:blip r:embed="rId3" cstate="print"/>
          <a:srcRect/>
          <a:stretch>
            <a:fillRect/>
          </a:stretch>
        </p:blipFill>
        <p:spPr bwMode="auto">
          <a:xfrm>
            <a:off x="1676400" y="4572000"/>
            <a:ext cx="1066800" cy="1428750"/>
          </a:xfrm>
          <a:prstGeom prst="rect">
            <a:avLst/>
          </a:prstGeom>
          <a:noFill/>
        </p:spPr>
      </p:pic>
      <p:sp>
        <p:nvSpPr>
          <p:cNvPr id="21" name="Rectangle 20"/>
          <p:cNvSpPr/>
          <p:nvPr/>
        </p:nvSpPr>
        <p:spPr>
          <a:xfrm>
            <a:off x="3124200" y="5181600"/>
            <a:ext cx="3429000" cy="923330"/>
          </a:xfrm>
          <a:prstGeom prst="rect">
            <a:avLst/>
          </a:prstGeom>
        </p:spPr>
        <p:txBody>
          <a:bodyPr wrap="square">
            <a:spAutoFit/>
          </a:bodyPr>
          <a:lstStyle/>
          <a:p>
            <a:pPr algn="ctr"/>
            <a:r>
              <a:rPr lang="en-US" b="1" i="1" dirty="0">
                <a:solidFill>
                  <a:srgbClr val="FFFF00"/>
                </a:solidFill>
              </a:rPr>
              <a:t>The apostles and prophets establish correct doctrine through divine revelation.</a:t>
            </a:r>
            <a:endParaRPr lang="en-US" dirty="0">
              <a:solidFill>
                <a:srgbClr val="FFFF00"/>
              </a:solidFill>
            </a:endParaRPr>
          </a:p>
        </p:txBody>
      </p:sp>
      <p:pic>
        <p:nvPicPr>
          <p:cNvPr id="3" name="Picture 2">
            <a:extLst>
              <a:ext uri="{FF2B5EF4-FFF2-40B4-BE49-F238E27FC236}">
                <a16:creationId xmlns:a16="http://schemas.microsoft.com/office/drawing/2014/main" id="{48916F0D-5A62-4ED1-AFC2-9DDBA8FA9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74" y="150477"/>
            <a:ext cx="2743200" cy="1981200"/>
          </a:xfrm>
          <a:prstGeom prst="rect">
            <a:avLst/>
          </a:prstGeom>
        </p:spPr>
      </p:pic>
      <p:pic>
        <p:nvPicPr>
          <p:cNvPr id="6" name="Picture 5">
            <a:extLst>
              <a:ext uri="{FF2B5EF4-FFF2-40B4-BE49-F238E27FC236}">
                <a16:creationId xmlns:a16="http://schemas.microsoft.com/office/drawing/2014/main" id="{F5944AC0-2DC0-4AEA-BD42-3C0B7E05A8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626" y="2469130"/>
            <a:ext cx="1676400" cy="1676400"/>
          </a:xfrm>
          <a:prstGeom prst="rect">
            <a:avLst/>
          </a:prstGeom>
        </p:spPr>
      </p:pic>
      <p:pic>
        <p:nvPicPr>
          <p:cNvPr id="10" name="Picture 9">
            <a:extLst>
              <a:ext uri="{FF2B5EF4-FFF2-40B4-BE49-F238E27FC236}">
                <a16:creationId xmlns:a16="http://schemas.microsoft.com/office/drawing/2014/main" id="{AE83455E-EA9C-4D2F-ACC1-496CB8E8A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4725" y="4643687"/>
            <a:ext cx="3371850" cy="1752600"/>
          </a:xfrm>
          <a:prstGeom prst="rect">
            <a:avLst/>
          </a:prstGeom>
        </p:spPr>
      </p:pic>
    </p:spTree>
    <p:extLst>
      <p:ext uri="{BB962C8B-B14F-4D97-AF65-F5344CB8AC3E}">
        <p14:creationId xmlns:p14="http://schemas.microsoft.com/office/powerpoint/2010/main" val="384207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F503EB2-E691-4D78-92B1-E1EB77263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52400"/>
            <a:ext cx="9144000" cy="523220"/>
          </a:xfrm>
          <a:prstGeom prst="rect">
            <a:avLst/>
          </a:prstGeom>
          <a:noFill/>
        </p:spPr>
        <p:txBody>
          <a:bodyPr wrap="square" rtlCol="0">
            <a:spAutoFit/>
          </a:bodyPr>
          <a:lstStyle/>
          <a:p>
            <a:pPr algn="ctr"/>
            <a:r>
              <a:rPr lang="en-US" sz="2800" dirty="0">
                <a:solidFill>
                  <a:schemeClr val="bg2"/>
                </a:solidFill>
                <a:latin typeface="Algerian" pitchFamily="82" charset="0"/>
              </a:rPr>
              <a:t>Basic Doctrine</a:t>
            </a:r>
          </a:p>
        </p:txBody>
      </p:sp>
      <p:grpSp>
        <p:nvGrpSpPr>
          <p:cNvPr id="11" name="Group 10"/>
          <p:cNvGrpSpPr/>
          <p:nvPr/>
        </p:nvGrpSpPr>
        <p:grpSpPr>
          <a:xfrm>
            <a:off x="1752601" y="304800"/>
            <a:ext cx="1924207" cy="2000310"/>
            <a:chOff x="1524000" y="762000"/>
            <a:chExt cx="1924207" cy="2000310"/>
          </a:xfrm>
        </p:grpSpPr>
        <p:sp>
          <p:nvSpPr>
            <p:cNvPr id="7" name="Rectangle 6"/>
            <p:cNvSpPr/>
            <p:nvPr/>
          </p:nvSpPr>
          <p:spPr>
            <a:xfrm>
              <a:off x="1828800" y="2362200"/>
              <a:ext cx="1219200" cy="400110"/>
            </a:xfrm>
            <a:prstGeom prst="rect">
              <a:avLst/>
            </a:prstGeom>
          </p:spPr>
          <p:txBody>
            <a:bodyPr wrap="square">
              <a:spAutoFit/>
            </a:bodyPr>
            <a:lstStyle/>
            <a:p>
              <a:pPr fontAlgn="base"/>
              <a:r>
                <a:rPr lang="en-US" sz="2000" dirty="0">
                  <a:solidFill>
                    <a:schemeClr val="bg2"/>
                  </a:solidFill>
                </a:rPr>
                <a:t>Godhead</a:t>
              </a:r>
              <a:endParaRPr lang="en-US" sz="1200" dirty="0">
                <a:solidFill>
                  <a:schemeClr val="bg2"/>
                </a:solidFill>
              </a:endParaRPr>
            </a:p>
          </p:txBody>
        </p:sp>
        <p:pic>
          <p:nvPicPr>
            <p:cNvPr id="22530" name="Picture 2" descr="http://1.bp.blogspot.com/-Yy1kIO6GSs4/UIri8zM6YoI/AAAAAAAAAPI/qKGiURC8fU4/s1600/godhead.jpg"/>
            <p:cNvPicPr>
              <a:picLocks noChangeAspect="1" noChangeArrowheads="1"/>
            </p:cNvPicPr>
            <p:nvPr/>
          </p:nvPicPr>
          <p:blipFill>
            <a:blip r:embed="rId3" cstate="print"/>
            <a:srcRect/>
            <a:stretch>
              <a:fillRect/>
            </a:stretch>
          </p:blipFill>
          <p:spPr bwMode="auto">
            <a:xfrm>
              <a:off x="1524000" y="762000"/>
              <a:ext cx="1924207" cy="1600200"/>
            </a:xfrm>
            <a:prstGeom prst="rect">
              <a:avLst/>
            </a:prstGeom>
            <a:noFill/>
          </p:spPr>
        </p:pic>
      </p:grpSp>
      <p:grpSp>
        <p:nvGrpSpPr>
          <p:cNvPr id="14" name="Group 13"/>
          <p:cNvGrpSpPr/>
          <p:nvPr/>
        </p:nvGrpSpPr>
        <p:grpSpPr>
          <a:xfrm>
            <a:off x="4038600" y="838200"/>
            <a:ext cx="1219200" cy="2460486"/>
            <a:chOff x="2819400" y="838200"/>
            <a:chExt cx="1219200" cy="2460486"/>
          </a:xfrm>
        </p:grpSpPr>
        <p:pic>
          <p:nvPicPr>
            <p:cNvPr id="22532" name="Picture 4" descr="http://3.bp.blogspot.com/-kRES2QWskBs/UeAmJHfGG2I/AAAAAAAAAL4/0A0fcwOiyds/s1600/jcladder.jpg"/>
            <p:cNvPicPr>
              <a:picLocks noChangeAspect="1" noChangeArrowheads="1"/>
            </p:cNvPicPr>
            <p:nvPr/>
          </p:nvPicPr>
          <p:blipFill>
            <a:blip r:embed="rId4" cstate="print"/>
            <a:srcRect l="5797" t="1942" r="1449" b="4854"/>
            <a:stretch>
              <a:fillRect/>
            </a:stretch>
          </p:blipFill>
          <p:spPr bwMode="auto">
            <a:xfrm>
              <a:off x="2819400" y="838200"/>
              <a:ext cx="1168400" cy="1752600"/>
            </a:xfrm>
            <a:prstGeom prst="rect">
              <a:avLst/>
            </a:prstGeom>
            <a:noFill/>
          </p:spPr>
        </p:pic>
        <p:sp>
          <p:nvSpPr>
            <p:cNvPr id="13" name="Rectangle 12"/>
            <p:cNvSpPr/>
            <p:nvPr/>
          </p:nvSpPr>
          <p:spPr>
            <a:xfrm>
              <a:off x="2819400" y="2590800"/>
              <a:ext cx="1219200" cy="707886"/>
            </a:xfrm>
            <a:prstGeom prst="rect">
              <a:avLst/>
            </a:prstGeom>
          </p:spPr>
          <p:txBody>
            <a:bodyPr wrap="square">
              <a:spAutoFit/>
            </a:bodyPr>
            <a:lstStyle/>
            <a:p>
              <a:pPr algn="ctr" fontAlgn="base"/>
              <a:r>
                <a:rPr lang="en-US" sz="2000" dirty="0">
                  <a:solidFill>
                    <a:schemeClr val="bg2"/>
                  </a:solidFill>
                </a:rPr>
                <a:t>Plan of Salvation</a:t>
              </a:r>
              <a:endParaRPr lang="en-US" sz="1200" dirty="0">
                <a:solidFill>
                  <a:schemeClr val="bg2"/>
                </a:solidFill>
              </a:endParaRPr>
            </a:p>
          </p:txBody>
        </p:sp>
      </p:grpSp>
      <p:grpSp>
        <p:nvGrpSpPr>
          <p:cNvPr id="17" name="Group 16"/>
          <p:cNvGrpSpPr/>
          <p:nvPr/>
        </p:nvGrpSpPr>
        <p:grpSpPr>
          <a:xfrm>
            <a:off x="5486400" y="1295400"/>
            <a:ext cx="1447800" cy="2000310"/>
            <a:chOff x="5181600" y="762000"/>
            <a:chExt cx="1447800" cy="2000310"/>
          </a:xfrm>
        </p:grpSpPr>
        <p:pic>
          <p:nvPicPr>
            <p:cNvPr id="22534" name="Picture 6" descr="http://bookofmormononline.com/files/2012/11/mormon-christgethsemene1.jpg"/>
            <p:cNvPicPr>
              <a:picLocks noChangeAspect="1" noChangeArrowheads="1"/>
            </p:cNvPicPr>
            <p:nvPr/>
          </p:nvPicPr>
          <p:blipFill>
            <a:blip r:embed="rId5" cstate="print"/>
            <a:srcRect/>
            <a:stretch>
              <a:fillRect/>
            </a:stretch>
          </p:blipFill>
          <p:spPr bwMode="auto">
            <a:xfrm>
              <a:off x="5257800" y="762000"/>
              <a:ext cx="1234439" cy="1543049"/>
            </a:xfrm>
            <a:prstGeom prst="rect">
              <a:avLst/>
            </a:prstGeom>
            <a:noFill/>
          </p:spPr>
        </p:pic>
        <p:sp>
          <p:nvSpPr>
            <p:cNvPr id="16" name="Rectangle 15"/>
            <p:cNvSpPr/>
            <p:nvPr/>
          </p:nvSpPr>
          <p:spPr>
            <a:xfrm>
              <a:off x="5181600" y="2362200"/>
              <a:ext cx="1447800" cy="400110"/>
            </a:xfrm>
            <a:prstGeom prst="rect">
              <a:avLst/>
            </a:prstGeom>
          </p:spPr>
          <p:txBody>
            <a:bodyPr wrap="square">
              <a:spAutoFit/>
            </a:bodyPr>
            <a:lstStyle/>
            <a:p>
              <a:pPr fontAlgn="base"/>
              <a:r>
                <a:rPr lang="en-US" sz="2000" dirty="0">
                  <a:solidFill>
                    <a:schemeClr val="bg2"/>
                  </a:solidFill>
                </a:rPr>
                <a:t>Atonement</a:t>
              </a:r>
              <a:endParaRPr lang="en-US" sz="1200" dirty="0">
                <a:solidFill>
                  <a:schemeClr val="bg2"/>
                </a:solidFill>
              </a:endParaRPr>
            </a:p>
          </p:txBody>
        </p:sp>
      </p:grpSp>
      <p:grpSp>
        <p:nvGrpSpPr>
          <p:cNvPr id="20" name="Group 19"/>
          <p:cNvGrpSpPr/>
          <p:nvPr/>
        </p:nvGrpSpPr>
        <p:grpSpPr>
          <a:xfrm>
            <a:off x="7010400" y="685801"/>
            <a:ext cx="2057400" cy="2844463"/>
            <a:chOff x="228600" y="3657600"/>
            <a:chExt cx="2057400" cy="2844463"/>
          </a:xfrm>
        </p:grpSpPr>
        <p:pic>
          <p:nvPicPr>
            <p:cNvPr id="22536" name="Picture 8" descr="https://www.lds.org/youth/bc/youth/article/the-restoration/images/The-Restoration-517x268-2011-10-18.jpg"/>
            <p:cNvPicPr>
              <a:picLocks noChangeAspect="1" noChangeArrowheads="1"/>
            </p:cNvPicPr>
            <p:nvPr/>
          </p:nvPicPr>
          <p:blipFill>
            <a:blip r:embed="rId6" cstate="print"/>
            <a:srcRect l="10832" t="2985" r="38104"/>
            <a:stretch>
              <a:fillRect/>
            </a:stretch>
          </p:blipFill>
          <p:spPr bwMode="auto">
            <a:xfrm>
              <a:off x="304800" y="3657600"/>
              <a:ext cx="1856936" cy="1828800"/>
            </a:xfrm>
            <a:prstGeom prst="rect">
              <a:avLst/>
            </a:prstGeom>
            <a:noFill/>
          </p:spPr>
        </p:pic>
        <p:sp>
          <p:nvSpPr>
            <p:cNvPr id="19" name="Rectangle 18"/>
            <p:cNvSpPr/>
            <p:nvPr/>
          </p:nvSpPr>
          <p:spPr>
            <a:xfrm>
              <a:off x="228600" y="5486400"/>
              <a:ext cx="2057400" cy="1015663"/>
            </a:xfrm>
            <a:prstGeom prst="rect">
              <a:avLst/>
            </a:prstGeom>
          </p:spPr>
          <p:txBody>
            <a:bodyPr wrap="square">
              <a:spAutoFit/>
            </a:bodyPr>
            <a:lstStyle/>
            <a:p>
              <a:pPr algn="ctr" fontAlgn="base"/>
              <a:r>
                <a:rPr lang="en-US" sz="2000" dirty="0">
                  <a:solidFill>
                    <a:schemeClr val="bg2"/>
                  </a:solidFill>
                </a:rPr>
                <a:t>Dispensation, Apostasy, and Restoration</a:t>
              </a:r>
              <a:endParaRPr lang="en-US" sz="1200" dirty="0">
                <a:solidFill>
                  <a:schemeClr val="bg2"/>
                </a:solidFill>
              </a:endParaRPr>
            </a:p>
          </p:txBody>
        </p:sp>
      </p:grpSp>
      <p:grpSp>
        <p:nvGrpSpPr>
          <p:cNvPr id="23" name="Group 22"/>
          <p:cNvGrpSpPr/>
          <p:nvPr/>
        </p:nvGrpSpPr>
        <p:grpSpPr>
          <a:xfrm>
            <a:off x="9067800" y="990600"/>
            <a:ext cx="1600200" cy="2536686"/>
            <a:chOff x="2819400" y="3581400"/>
            <a:chExt cx="1600200" cy="2536686"/>
          </a:xfrm>
        </p:grpSpPr>
        <p:pic>
          <p:nvPicPr>
            <p:cNvPr id="22538" name="Picture 10" descr="http://www.examiner.com/images/blog/EXID19393/images/KimballSW_79-85.jpg"/>
            <p:cNvPicPr>
              <a:picLocks noChangeAspect="1" noChangeArrowheads="1"/>
            </p:cNvPicPr>
            <p:nvPr/>
          </p:nvPicPr>
          <p:blipFill>
            <a:blip r:embed="rId7" cstate="print"/>
            <a:srcRect l="14620" t="3704" r="7407" b="7407"/>
            <a:stretch>
              <a:fillRect/>
            </a:stretch>
          </p:blipFill>
          <p:spPr bwMode="auto">
            <a:xfrm>
              <a:off x="2971800" y="3581400"/>
              <a:ext cx="1219200" cy="1828800"/>
            </a:xfrm>
            <a:prstGeom prst="rect">
              <a:avLst/>
            </a:prstGeom>
            <a:noFill/>
          </p:spPr>
        </p:pic>
        <p:sp>
          <p:nvSpPr>
            <p:cNvPr id="22" name="Rectangle 21"/>
            <p:cNvSpPr/>
            <p:nvPr/>
          </p:nvSpPr>
          <p:spPr>
            <a:xfrm>
              <a:off x="2819400" y="5410200"/>
              <a:ext cx="1600200" cy="707886"/>
            </a:xfrm>
            <a:prstGeom prst="rect">
              <a:avLst/>
            </a:prstGeom>
          </p:spPr>
          <p:txBody>
            <a:bodyPr wrap="square">
              <a:spAutoFit/>
            </a:bodyPr>
            <a:lstStyle/>
            <a:p>
              <a:pPr fontAlgn="base"/>
              <a:r>
                <a:rPr lang="en-US" sz="2000" dirty="0">
                  <a:solidFill>
                    <a:schemeClr val="bg2"/>
                  </a:solidFill>
                </a:rPr>
                <a:t>Prophets and Revelations</a:t>
              </a:r>
              <a:endParaRPr lang="en-US" sz="1200" dirty="0">
                <a:solidFill>
                  <a:schemeClr val="bg2"/>
                </a:solidFill>
              </a:endParaRPr>
            </a:p>
          </p:txBody>
        </p:sp>
      </p:grpSp>
      <p:grpSp>
        <p:nvGrpSpPr>
          <p:cNvPr id="26" name="Group 25"/>
          <p:cNvGrpSpPr/>
          <p:nvPr/>
        </p:nvGrpSpPr>
        <p:grpSpPr>
          <a:xfrm>
            <a:off x="1524000" y="3276600"/>
            <a:ext cx="2286000" cy="2460486"/>
            <a:chOff x="4343400" y="3886200"/>
            <a:chExt cx="2286000" cy="2460486"/>
          </a:xfrm>
        </p:grpSpPr>
        <p:pic>
          <p:nvPicPr>
            <p:cNvPr id="22540" name="Picture 12" descr="http://media.ldscdn.org/images/media-library/beliefs-practices/priesthood-blessing-307866-print.jpg"/>
            <p:cNvPicPr>
              <a:picLocks noChangeAspect="1" noChangeArrowheads="1"/>
            </p:cNvPicPr>
            <p:nvPr/>
          </p:nvPicPr>
          <p:blipFill>
            <a:blip r:embed="rId8" cstate="print"/>
            <a:srcRect r="1429" b="34286"/>
            <a:stretch>
              <a:fillRect/>
            </a:stretch>
          </p:blipFill>
          <p:spPr bwMode="auto">
            <a:xfrm>
              <a:off x="4572000" y="3886200"/>
              <a:ext cx="1752600" cy="1752600"/>
            </a:xfrm>
            <a:prstGeom prst="rect">
              <a:avLst/>
            </a:prstGeom>
            <a:noFill/>
          </p:spPr>
        </p:pic>
        <p:sp>
          <p:nvSpPr>
            <p:cNvPr id="25" name="Rectangle 24"/>
            <p:cNvSpPr/>
            <p:nvPr/>
          </p:nvSpPr>
          <p:spPr>
            <a:xfrm>
              <a:off x="4343400" y="5638800"/>
              <a:ext cx="2286000" cy="707886"/>
            </a:xfrm>
            <a:prstGeom prst="rect">
              <a:avLst/>
            </a:prstGeom>
          </p:spPr>
          <p:txBody>
            <a:bodyPr wrap="square">
              <a:spAutoFit/>
            </a:bodyPr>
            <a:lstStyle/>
            <a:p>
              <a:pPr algn="ctr" fontAlgn="base"/>
              <a:r>
                <a:rPr lang="en-US" sz="2000" dirty="0">
                  <a:solidFill>
                    <a:schemeClr val="bg2"/>
                  </a:solidFill>
                </a:rPr>
                <a:t>Priesthood and Priesthood Keys</a:t>
              </a:r>
              <a:endParaRPr lang="en-US" sz="1200" dirty="0">
                <a:solidFill>
                  <a:schemeClr val="bg2"/>
                </a:solidFill>
              </a:endParaRPr>
            </a:p>
          </p:txBody>
        </p:sp>
      </p:grpSp>
      <p:grpSp>
        <p:nvGrpSpPr>
          <p:cNvPr id="29" name="Group 28"/>
          <p:cNvGrpSpPr/>
          <p:nvPr/>
        </p:nvGrpSpPr>
        <p:grpSpPr>
          <a:xfrm>
            <a:off x="3429000" y="4191000"/>
            <a:ext cx="2057400" cy="2514274"/>
            <a:chOff x="7037294" y="2971800"/>
            <a:chExt cx="2057400" cy="2514274"/>
          </a:xfrm>
        </p:grpSpPr>
        <p:pic>
          <p:nvPicPr>
            <p:cNvPr id="22542" name="Picture 14" descr="Blessing the Sacrament"/>
            <p:cNvPicPr>
              <a:picLocks noChangeAspect="1" noChangeArrowheads="1"/>
            </p:cNvPicPr>
            <p:nvPr/>
          </p:nvPicPr>
          <p:blipFill>
            <a:blip r:embed="rId9" cstate="print"/>
            <a:srcRect/>
            <a:stretch>
              <a:fillRect/>
            </a:stretch>
          </p:blipFill>
          <p:spPr bwMode="auto">
            <a:xfrm>
              <a:off x="7418294" y="2971800"/>
              <a:ext cx="1319128" cy="1888752"/>
            </a:xfrm>
            <a:prstGeom prst="rect">
              <a:avLst/>
            </a:prstGeom>
            <a:noFill/>
          </p:spPr>
        </p:pic>
        <p:sp>
          <p:nvSpPr>
            <p:cNvPr id="28" name="Rectangle 27"/>
            <p:cNvSpPr/>
            <p:nvPr/>
          </p:nvSpPr>
          <p:spPr>
            <a:xfrm>
              <a:off x="7037294" y="4778188"/>
              <a:ext cx="2057400" cy="707886"/>
            </a:xfrm>
            <a:prstGeom prst="rect">
              <a:avLst/>
            </a:prstGeom>
          </p:spPr>
          <p:txBody>
            <a:bodyPr wrap="square">
              <a:spAutoFit/>
            </a:bodyPr>
            <a:lstStyle/>
            <a:p>
              <a:pPr algn="ctr" fontAlgn="base"/>
              <a:r>
                <a:rPr lang="en-US" sz="2000" dirty="0">
                  <a:solidFill>
                    <a:schemeClr val="bg2"/>
                  </a:solidFill>
                </a:rPr>
                <a:t>Ordinances and Covenant</a:t>
              </a:r>
              <a:endParaRPr lang="en-US" sz="1200" dirty="0">
                <a:solidFill>
                  <a:schemeClr val="bg2"/>
                </a:solidFill>
              </a:endParaRPr>
            </a:p>
          </p:txBody>
        </p:sp>
      </p:grpSp>
      <p:grpSp>
        <p:nvGrpSpPr>
          <p:cNvPr id="33" name="Group 32"/>
          <p:cNvGrpSpPr/>
          <p:nvPr/>
        </p:nvGrpSpPr>
        <p:grpSpPr>
          <a:xfrm>
            <a:off x="5562600" y="3962400"/>
            <a:ext cx="2400300" cy="2384286"/>
            <a:chOff x="6248400" y="3429000"/>
            <a:chExt cx="2400300" cy="2384286"/>
          </a:xfrm>
        </p:grpSpPr>
        <p:pic>
          <p:nvPicPr>
            <p:cNvPr id="31" name="Picture 30" descr="Family-0333b.jpg"/>
            <p:cNvPicPr>
              <a:picLocks noChangeAspect="1"/>
            </p:cNvPicPr>
            <p:nvPr/>
          </p:nvPicPr>
          <p:blipFill>
            <a:blip r:embed="rId10" cstate="print"/>
            <a:stretch>
              <a:fillRect/>
            </a:stretch>
          </p:blipFill>
          <p:spPr>
            <a:xfrm>
              <a:off x="6248400" y="3429000"/>
              <a:ext cx="2400300" cy="1600200"/>
            </a:xfrm>
            <a:prstGeom prst="rect">
              <a:avLst/>
            </a:prstGeom>
          </p:spPr>
        </p:pic>
        <p:sp>
          <p:nvSpPr>
            <p:cNvPr id="32" name="Rectangle 31"/>
            <p:cNvSpPr/>
            <p:nvPr/>
          </p:nvSpPr>
          <p:spPr>
            <a:xfrm>
              <a:off x="6324600" y="5105400"/>
              <a:ext cx="2209800" cy="707886"/>
            </a:xfrm>
            <a:prstGeom prst="rect">
              <a:avLst/>
            </a:prstGeom>
          </p:spPr>
          <p:txBody>
            <a:bodyPr wrap="square">
              <a:spAutoFit/>
            </a:bodyPr>
            <a:lstStyle/>
            <a:p>
              <a:pPr algn="ctr" fontAlgn="base"/>
              <a:r>
                <a:rPr lang="en-US" sz="2000" dirty="0">
                  <a:solidFill>
                    <a:schemeClr val="bg2"/>
                  </a:solidFill>
                </a:rPr>
                <a:t>Marriage and Family</a:t>
              </a:r>
              <a:endParaRPr lang="en-US" sz="1200" dirty="0">
                <a:solidFill>
                  <a:schemeClr val="bg2"/>
                </a:solidFill>
              </a:endParaRPr>
            </a:p>
          </p:txBody>
        </p:sp>
      </p:grpSp>
      <p:grpSp>
        <p:nvGrpSpPr>
          <p:cNvPr id="36" name="Group 35"/>
          <p:cNvGrpSpPr/>
          <p:nvPr/>
        </p:nvGrpSpPr>
        <p:grpSpPr>
          <a:xfrm>
            <a:off x="8382000" y="4800600"/>
            <a:ext cx="1981200" cy="1847910"/>
            <a:chOff x="6629400" y="4800600"/>
            <a:chExt cx="1981200" cy="1847910"/>
          </a:xfrm>
        </p:grpSpPr>
        <p:pic>
          <p:nvPicPr>
            <p:cNvPr id="22544" name="Picture 16" descr="http://gogirlguides.com/wp-content/uploads/2012/01/Ten-Commandments1.jpg"/>
            <p:cNvPicPr>
              <a:picLocks noChangeAspect="1" noChangeArrowheads="1"/>
            </p:cNvPicPr>
            <p:nvPr/>
          </p:nvPicPr>
          <p:blipFill>
            <a:blip r:embed="rId11" cstate="print"/>
            <a:srcRect/>
            <a:stretch>
              <a:fillRect/>
            </a:stretch>
          </p:blipFill>
          <p:spPr bwMode="auto">
            <a:xfrm>
              <a:off x="6629400" y="4800600"/>
              <a:ext cx="1949899" cy="1447800"/>
            </a:xfrm>
            <a:prstGeom prst="rect">
              <a:avLst/>
            </a:prstGeom>
            <a:noFill/>
          </p:spPr>
        </p:pic>
        <p:sp>
          <p:nvSpPr>
            <p:cNvPr id="35" name="Rectangle 34"/>
            <p:cNvSpPr/>
            <p:nvPr/>
          </p:nvSpPr>
          <p:spPr>
            <a:xfrm>
              <a:off x="6705600" y="6248400"/>
              <a:ext cx="1905000" cy="400110"/>
            </a:xfrm>
            <a:prstGeom prst="rect">
              <a:avLst/>
            </a:prstGeom>
          </p:spPr>
          <p:txBody>
            <a:bodyPr wrap="square">
              <a:spAutoFit/>
            </a:bodyPr>
            <a:lstStyle/>
            <a:p>
              <a:pPr fontAlgn="base"/>
              <a:r>
                <a:rPr lang="en-US" sz="2000" dirty="0">
                  <a:solidFill>
                    <a:schemeClr val="bg2"/>
                  </a:solidFill>
                </a:rPr>
                <a:t>Commandments</a:t>
              </a:r>
              <a:endParaRPr lang="en-US" sz="1200" dirty="0">
                <a:solidFill>
                  <a:schemeClr val="bg2"/>
                </a:solidFill>
              </a:endParaRPr>
            </a:p>
          </p:txBody>
        </p:sp>
      </p:grpSp>
    </p:spTree>
    <p:extLst>
      <p:ext uri="{BB962C8B-B14F-4D97-AF65-F5344CB8AC3E}">
        <p14:creationId xmlns:p14="http://schemas.microsoft.com/office/powerpoint/2010/main" val="17285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16811B-A311-4FA2-B6CB-A85F1138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752600" y="914401"/>
            <a:ext cx="4572000" cy="5632311"/>
          </a:xfrm>
          <a:prstGeom prst="rect">
            <a:avLst/>
          </a:prstGeom>
        </p:spPr>
        <p:txBody>
          <a:bodyPr>
            <a:spAutoFit/>
          </a:bodyPr>
          <a:lstStyle/>
          <a:p>
            <a:r>
              <a:rPr lang="en-US" dirty="0">
                <a:solidFill>
                  <a:schemeClr val="bg2"/>
                </a:solidFill>
              </a:rPr>
              <a:t>After Jesus Christ died, He was resurrected, and He ascended into heaven. </a:t>
            </a:r>
          </a:p>
          <a:p>
            <a:endParaRPr lang="en-US" dirty="0">
              <a:solidFill>
                <a:schemeClr val="bg2"/>
              </a:solidFill>
            </a:endParaRPr>
          </a:p>
          <a:p>
            <a:r>
              <a:rPr lang="en-US" dirty="0">
                <a:solidFill>
                  <a:schemeClr val="bg2"/>
                </a:solidFill>
              </a:rPr>
              <a:t>He was no longer physically present to lead the Church on the earth. </a:t>
            </a:r>
          </a:p>
          <a:p>
            <a:endParaRPr lang="en-US" dirty="0">
              <a:solidFill>
                <a:schemeClr val="bg2"/>
              </a:solidFill>
            </a:endParaRPr>
          </a:p>
          <a:p>
            <a:r>
              <a:rPr lang="en-US" dirty="0">
                <a:solidFill>
                  <a:schemeClr val="bg2"/>
                </a:solidFill>
              </a:rPr>
              <a:t>Even though He is not physically on the earth, Jesus Christ leads and guides His Apostles through revelation. </a:t>
            </a:r>
          </a:p>
          <a:p>
            <a:endParaRPr lang="en-US" dirty="0">
              <a:solidFill>
                <a:schemeClr val="bg2"/>
              </a:solidFill>
            </a:endParaRPr>
          </a:p>
          <a:p>
            <a:r>
              <a:rPr lang="en-US" dirty="0">
                <a:solidFill>
                  <a:schemeClr val="bg2"/>
                </a:solidFill>
              </a:rPr>
              <a:t>Under the leadership of His Apostles, the ancient Church spread quickly and thousands were baptized. </a:t>
            </a:r>
          </a:p>
          <a:p>
            <a:endParaRPr lang="en-US" dirty="0">
              <a:solidFill>
                <a:schemeClr val="bg2"/>
              </a:solidFill>
            </a:endParaRPr>
          </a:p>
          <a:p>
            <a:r>
              <a:rPr lang="en-US" dirty="0">
                <a:solidFill>
                  <a:schemeClr val="bg2"/>
                </a:solidFill>
              </a:rPr>
              <a:t>Congregations of Saints were formed throughout much of the Roman Empire. </a:t>
            </a:r>
          </a:p>
          <a:p>
            <a:endParaRPr lang="en-US" dirty="0">
              <a:solidFill>
                <a:schemeClr val="bg2"/>
              </a:solidFill>
            </a:endParaRPr>
          </a:p>
          <a:p>
            <a:r>
              <a:rPr lang="en-US" dirty="0">
                <a:solidFill>
                  <a:schemeClr val="bg2"/>
                </a:solidFill>
              </a:rPr>
              <a:t>Elders, bishops, deacons, priests, teachers, and evangelists (patriarchs) were called and given priesthood authority by the Apostles.</a:t>
            </a:r>
          </a:p>
        </p:txBody>
      </p:sp>
      <p:sp>
        <p:nvSpPr>
          <p:cNvPr id="10" name="TextBox 9"/>
          <p:cNvSpPr txBox="1"/>
          <p:nvPr/>
        </p:nvSpPr>
        <p:spPr>
          <a:xfrm>
            <a:off x="1524000" y="0"/>
            <a:ext cx="9144000" cy="707886"/>
          </a:xfrm>
          <a:prstGeom prst="rect">
            <a:avLst/>
          </a:prstGeom>
          <a:noFill/>
        </p:spPr>
        <p:txBody>
          <a:bodyPr wrap="square" rtlCol="0">
            <a:spAutoFit/>
          </a:bodyPr>
          <a:lstStyle/>
          <a:p>
            <a:pPr algn="ctr"/>
            <a:r>
              <a:rPr lang="en-US" sz="4000" dirty="0">
                <a:solidFill>
                  <a:schemeClr val="bg2"/>
                </a:solidFill>
                <a:latin typeface="Algerian" pitchFamily="82" charset="0"/>
              </a:rPr>
              <a:t>After Christ's Death</a:t>
            </a:r>
          </a:p>
        </p:txBody>
      </p:sp>
      <p:pic>
        <p:nvPicPr>
          <p:cNvPr id="23554" name="Picture 2" descr="http://ldsliving.com/images/stories/general/4350.jpg"/>
          <p:cNvPicPr>
            <a:picLocks noChangeAspect="1" noChangeArrowheads="1"/>
          </p:cNvPicPr>
          <p:nvPr/>
        </p:nvPicPr>
        <p:blipFill>
          <a:blip r:embed="rId3" cstate="print"/>
          <a:srcRect/>
          <a:stretch>
            <a:fillRect/>
          </a:stretch>
        </p:blipFill>
        <p:spPr bwMode="auto">
          <a:xfrm>
            <a:off x="7391400" y="762000"/>
            <a:ext cx="1809750" cy="1834206"/>
          </a:xfrm>
          <a:prstGeom prst="rect">
            <a:avLst/>
          </a:prstGeom>
          <a:noFill/>
        </p:spPr>
      </p:pic>
      <p:pic>
        <p:nvPicPr>
          <p:cNvPr id="23556" name="Picture 4" descr="https://www.lds.org/bc/content/shared/content/images/gospel-library/manual/36618/36618_all_055_04.jpg"/>
          <p:cNvPicPr>
            <a:picLocks noChangeAspect="1" noChangeArrowheads="1"/>
          </p:cNvPicPr>
          <p:nvPr/>
        </p:nvPicPr>
        <p:blipFill>
          <a:blip r:embed="rId4" cstate="print"/>
          <a:srcRect/>
          <a:stretch>
            <a:fillRect/>
          </a:stretch>
        </p:blipFill>
        <p:spPr bwMode="auto">
          <a:xfrm>
            <a:off x="7315200" y="4648201"/>
            <a:ext cx="2590800" cy="1853861"/>
          </a:xfrm>
          <a:prstGeom prst="rect">
            <a:avLst/>
          </a:prstGeom>
          <a:noFill/>
        </p:spPr>
      </p:pic>
      <p:pic>
        <p:nvPicPr>
          <p:cNvPr id="23558" name="Picture 6" descr="http://www.history.com/news/wp-content/uploads/2012/10/hl-roman-concrete.jpg"/>
          <p:cNvPicPr>
            <a:picLocks noChangeAspect="1" noChangeArrowheads="1"/>
          </p:cNvPicPr>
          <p:nvPr/>
        </p:nvPicPr>
        <p:blipFill>
          <a:blip r:embed="rId5" cstate="print"/>
          <a:srcRect/>
          <a:stretch>
            <a:fillRect/>
          </a:stretch>
        </p:blipFill>
        <p:spPr bwMode="auto">
          <a:xfrm>
            <a:off x="6858000" y="2793345"/>
            <a:ext cx="2590800" cy="1721628"/>
          </a:xfrm>
          <a:prstGeom prst="rect">
            <a:avLst/>
          </a:prstGeom>
          <a:noFill/>
        </p:spPr>
      </p:pic>
    </p:spTree>
    <p:extLst>
      <p:ext uri="{BB962C8B-B14F-4D97-AF65-F5344CB8AC3E}">
        <p14:creationId xmlns:p14="http://schemas.microsoft.com/office/powerpoint/2010/main" val="4680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animEffect transition="in" filter="fade">
                                      <p:cBhvr>
                                        <p:cTn id="9" dur="1000"/>
                                        <p:tgtEl>
                                          <p:spTgt spid="23554"/>
                                        </p:tgtEl>
                                      </p:cBhvr>
                                    </p:animEffect>
                                    <p:anim calcmode="lin" valueType="num">
                                      <p:cBhvr>
                                        <p:cTn id="10" dur="1000" fill="hold"/>
                                        <p:tgtEl>
                                          <p:spTgt spid="23554"/>
                                        </p:tgtEl>
                                        <p:attrNameLst>
                                          <p:attrName>ppt_x</p:attrName>
                                        </p:attrNameLst>
                                      </p:cBhvr>
                                      <p:tavLst>
                                        <p:tav tm="0">
                                          <p:val>
                                            <p:strVal val="#ppt_x"/>
                                          </p:val>
                                        </p:tav>
                                        <p:tav tm="100000">
                                          <p:val>
                                            <p:strVal val="#ppt_x"/>
                                          </p:val>
                                        </p:tav>
                                      </p:tavLst>
                                    </p:anim>
                                    <p:anim calcmode="lin" valueType="num">
                                      <p:cBhvr>
                                        <p:cTn id="11" dur="1000" fill="hold"/>
                                        <p:tgtEl>
                                          <p:spTgt spid="23554"/>
                                        </p:tgtEl>
                                        <p:attrNameLst>
                                          <p:attrName>ppt_y</p:attrName>
                                        </p:attrNameLst>
                                      </p:cBhvr>
                                      <p:tavLst>
                                        <p:tav tm="0">
                                          <p:val>
                                            <p:strVal val="#ppt_y-.1"/>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childTnLst>
                                </p:cTn>
                              </p:par>
                              <p:par>
                                <p:cTn id="24" presetID="47" presetClass="entr" presetSubtype="0" fill="hold" nodeType="with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fade">
                                      <p:cBhvr>
                                        <p:cTn id="26" dur="1000"/>
                                        <p:tgtEl>
                                          <p:spTgt spid="23558"/>
                                        </p:tgtEl>
                                      </p:cBhvr>
                                    </p:animEffect>
                                    <p:anim calcmode="lin" valueType="num">
                                      <p:cBhvr>
                                        <p:cTn id="27" dur="1000" fill="hold"/>
                                        <p:tgtEl>
                                          <p:spTgt spid="23558"/>
                                        </p:tgtEl>
                                        <p:attrNameLst>
                                          <p:attrName>ppt_x</p:attrName>
                                        </p:attrNameLst>
                                      </p:cBhvr>
                                      <p:tavLst>
                                        <p:tav tm="0">
                                          <p:val>
                                            <p:strVal val="#ppt_x"/>
                                          </p:val>
                                        </p:tav>
                                        <p:tav tm="100000">
                                          <p:val>
                                            <p:strVal val="#ppt_x"/>
                                          </p:val>
                                        </p:tav>
                                      </p:tavLst>
                                    </p:anim>
                                    <p:anim calcmode="lin" valueType="num">
                                      <p:cBhvr>
                                        <p:cTn id="28"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47" presetClass="entr" presetSubtype="0" fill="hold" nodeType="withEffect">
                                  <p:stCondLst>
                                    <p:cond delay="0"/>
                                  </p:stCondLst>
                                  <p:childTnLst>
                                    <p:set>
                                      <p:cBhvr>
                                        <p:cTn id="34" dur="1" fill="hold">
                                          <p:stCondLst>
                                            <p:cond delay="0"/>
                                          </p:stCondLst>
                                        </p:cTn>
                                        <p:tgtEl>
                                          <p:spTgt spid="23556"/>
                                        </p:tgtEl>
                                        <p:attrNameLst>
                                          <p:attrName>style.visibility</p:attrName>
                                        </p:attrNameLst>
                                      </p:cBhvr>
                                      <p:to>
                                        <p:strVal val="visible"/>
                                      </p:to>
                                    </p:set>
                                    <p:animEffect transition="in" filter="fade">
                                      <p:cBhvr>
                                        <p:cTn id="35" dur="1000"/>
                                        <p:tgtEl>
                                          <p:spTgt spid="23556"/>
                                        </p:tgtEl>
                                      </p:cBhvr>
                                    </p:animEffect>
                                    <p:anim calcmode="lin" valueType="num">
                                      <p:cBhvr>
                                        <p:cTn id="36" dur="1000" fill="hold"/>
                                        <p:tgtEl>
                                          <p:spTgt spid="23556"/>
                                        </p:tgtEl>
                                        <p:attrNameLst>
                                          <p:attrName>ppt_x</p:attrName>
                                        </p:attrNameLst>
                                      </p:cBhvr>
                                      <p:tavLst>
                                        <p:tav tm="0">
                                          <p:val>
                                            <p:strVal val="#ppt_x"/>
                                          </p:val>
                                        </p:tav>
                                        <p:tav tm="100000">
                                          <p:val>
                                            <p:strVal val="#ppt_x"/>
                                          </p:val>
                                        </p:tav>
                                      </p:tavLst>
                                    </p:anim>
                                    <p:anim calcmode="lin" valueType="num">
                                      <p:cBhvr>
                                        <p:cTn id="37"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FC8DBA0A-1279-4DE9-89D1-5CE9D56B6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5867400" y="2209800"/>
            <a:ext cx="4572000" cy="4985980"/>
          </a:xfrm>
          <a:prstGeom prst="rect">
            <a:avLst/>
          </a:prstGeom>
        </p:spPr>
        <p:txBody>
          <a:bodyPr>
            <a:spAutoFit/>
          </a:bodyPr>
          <a:lstStyle/>
          <a:p>
            <a:pPr fontAlgn="base"/>
            <a:r>
              <a:rPr lang="en-US" dirty="0">
                <a:solidFill>
                  <a:schemeClr val="bg2"/>
                </a:solidFill>
              </a:rPr>
              <a:t>James was killed in Jerusalem by Herod. Peter and Paul died in Rome. Tradition holds that Philip went to the East. Much more than this we do not know.</a:t>
            </a:r>
          </a:p>
          <a:p>
            <a:pPr fontAlgn="base"/>
            <a:endParaRPr lang="en-US" dirty="0">
              <a:solidFill>
                <a:schemeClr val="bg2"/>
              </a:solidFill>
            </a:endParaRPr>
          </a:p>
          <a:p>
            <a:pPr fontAlgn="base"/>
            <a:r>
              <a:rPr lang="en-US" dirty="0">
                <a:solidFill>
                  <a:schemeClr val="bg2"/>
                </a:solidFill>
              </a:rPr>
              <a:t>“They scattered; they taught, testified, and established the Church. And they died for their beliefs, and with their deaths came the dark centuries of apostasy…</a:t>
            </a:r>
          </a:p>
          <a:p>
            <a:pPr fontAlgn="base"/>
            <a:endParaRPr lang="en-US" dirty="0">
              <a:solidFill>
                <a:schemeClr val="bg2"/>
              </a:solidFill>
            </a:endParaRPr>
          </a:p>
          <a:p>
            <a:pPr fontAlgn="base"/>
            <a:r>
              <a:rPr lang="en-US" dirty="0">
                <a:solidFill>
                  <a:schemeClr val="bg2"/>
                </a:solidFill>
              </a:rPr>
              <a:t>“The most precious thing lost in the Apostasy was the authority held by the Twelve—the priesthood keys. For the Church to be </a:t>
            </a:r>
            <a:r>
              <a:rPr lang="en-US" i="1" dirty="0">
                <a:solidFill>
                  <a:schemeClr val="bg2"/>
                </a:solidFill>
              </a:rPr>
              <a:t>His</a:t>
            </a:r>
            <a:r>
              <a:rPr lang="en-US" dirty="0">
                <a:solidFill>
                  <a:schemeClr val="bg2"/>
                </a:solidFill>
              </a:rPr>
              <a:t> Church, there must be a Quorum of the Twelve who hold the keys and confer them on others.” </a:t>
            </a:r>
          </a:p>
          <a:p>
            <a:pPr fontAlgn="base"/>
            <a:r>
              <a:rPr lang="en-US" sz="1200" dirty="0">
                <a:solidFill>
                  <a:schemeClr val="bg2"/>
                </a:solidFill>
              </a:rPr>
              <a:t>Boyd K. Packer</a:t>
            </a:r>
          </a:p>
          <a:p>
            <a:pPr fontAlgn="base"/>
            <a:endParaRPr lang="en-US" dirty="0">
              <a:solidFill>
                <a:schemeClr val="bg2"/>
              </a:solidFill>
            </a:endParaRPr>
          </a:p>
        </p:txBody>
      </p:sp>
      <p:sp>
        <p:nvSpPr>
          <p:cNvPr id="10" name="TextBox 9"/>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Algerian" pitchFamily="82" charset="0"/>
              </a:rPr>
              <a:t>A Falling Away--Apostasy</a:t>
            </a:r>
          </a:p>
        </p:txBody>
      </p:sp>
      <p:sp>
        <p:nvSpPr>
          <p:cNvPr id="8" name="Rectangle 7"/>
          <p:cNvSpPr/>
          <p:nvPr/>
        </p:nvSpPr>
        <p:spPr>
          <a:xfrm>
            <a:off x="3581400" y="838200"/>
            <a:ext cx="4572000" cy="923330"/>
          </a:xfrm>
          <a:prstGeom prst="rect">
            <a:avLst/>
          </a:prstGeom>
        </p:spPr>
        <p:txBody>
          <a:bodyPr>
            <a:spAutoFit/>
          </a:bodyPr>
          <a:lstStyle/>
          <a:p>
            <a:pPr algn="ctr"/>
            <a:r>
              <a:rPr lang="en-US" b="1" i="1" dirty="0">
                <a:solidFill>
                  <a:srgbClr val="FFFF00"/>
                </a:solidFill>
              </a:rPr>
              <a:t>Apostasy occurs when people turn away from the true doctrine of the gospel and reject the Lord’s authorized servants.</a:t>
            </a:r>
            <a:endParaRPr lang="en-US" dirty="0">
              <a:solidFill>
                <a:srgbClr val="FFFF00"/>
              </a:solidFill>
            </a:endParaRPr>
          </a:p>
        </p:txBody>
      </p:sp>
      <p:sp>
        <p:nvSpPr>
          <p:cNvPr id="11" name="Rectangle 10"/>
          <p:cNvSpPr/>
          <p:nvPr/>
        </p:nvSpPr>
        <p:spPr>
          <a:xfrm>
            <a:off x="1828800" y="1905000"/>
            <a:ext cx="3505200" cy="1754326"/>
          </a:xfrm>
          <a:prstGeom prst="rect">
            <a:avLst/>
          </a:prstGeom>
        </p:spPr>
        <p:txBody>
          <a:bodyPr wrap="square">
            <a:spAutoFit/>
          </a:bodyPr>
          <a:lstStyle/>
          <a:p>
            <a:r>
              <a:rPr lang="en-US" dirty="0">
                <a:solidFill>
                  <a:schemeClr val="bg2"/>
                </a:solidFill>
              </a:rPr>
              <a:t>Following the deaths of the Savior’s Apostles, the principles of the gospel were corrupted and unauthorized changes were made in Church organization and to priesthood ordinances. </a:t>
            </a:r>
          </a:p>
        </p:txBody>
      </p:sp>
      <p:grpSp>
        <p:nvGrpSpPr>
          <p:cNvPr id="2" name="Group 1">
            <a:extLst>
              <a:ext uri="{FF2B5EF4-FFF2-40B4-BE49-F238E27FC236}">
                <a16:creationId xmlns:a16="http://schemas.microsoft.com/office/drawing/2014/main" id="{322531C6-7DFF-41E9-9642-E295D2D1E36A}"/>
              </a:ext>
            </a:extLst>
          </p:cNvPr>
          <p:cNvGrpSpPr/>
          <p:nvPr/>
        </p:nvGrpSpPr>
        <p:grpSpPr>
          <a:xfrm>
            <a:off x="1905000" y="4038600"/>
            <a:ext cx="3770346" cy="2438400"/>
            <a:chOff x="1905000" y="4038600"/>
            <a:chExt cx="3770346" cy="2438400"/>
          </a:xfrm>
        </p:grpSpPr>
        <p:grpSp>
          <p:nvGrpSpPr>
            <p:cNvPr id="13" name="Group 3"/>
            <p:cNvGrpSpPr/>
            <p:nvPr/>
          </p:nvGrpSpPr>
          <p:grpSpPr>
            <a:xfrm>
              <a:off x="1905000" y="4038600"/>
              <a:ext cx="1295400" cy="2438400"/>
              <a:chOff x="304800" y="466773"/>
              <a:chExt cx="2438400" cy="4679887"/>
            </a:xfrm>
          </p:grpSpPr>
          <p:sp>
            <p:nvSpPr>
              <p:cNvPr id="14" name="Cloud 13"/>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43016" y="3074956"/>
                <a:ext cx="500184" cy="689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2936552"/>
                <a:ext cx="500184" cy="764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225333">
                <a:off x="1231250" y="4469525"/>
                <a:ext cx="392724" cy="6771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622370">
                <a:off x="1676400" y="4504465"/>
                <a:ext cx="441568" cy="60093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90600" y="533400"/>
                <a:ext cx="1189892" cy="1524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20"/>
            <p:cNvGrpSpPr/>
            <p:nvPr/>
          </p:nvGrpSpPr>
          <p:grpSpPr>
            <a:xfrm>
              <a:off x="3276600" y="4038600"/>
              <a:ext cx="1053171" cy="2438400"/>
              <a:chOff x="3962400" y="685800"/>
              <a:chExt cx="2514600" cy="4930345"/>
            </a:xfrm>
          </p:grpSpPr>
          <p:sp>
            <p:nvSpPr>
              <p:cNvPr id="34" name="Round Diagonal Corner Rectangle 3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3"/>
              <p:cNvGrpSpPr/>
              <p:nvPr/>
            </p:nvGrpSpPr>
            <p:grpSpPr>
              <a:xfrm rot="2754858">
                <a:off x="4727425" y="4901111"/>
                <a:ext cx="483355" cy="946713"/>
                <a:chOff x="1676400" y="2133600"/>
                <a:chExt cx="1447800" cy="2088845"/>
              </a:xfrm>
            </p:grpSpPr>
            <p:sp>
              <p:nvSpPr>
                <p:cNvPr id="57" name="Oval 5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5"/>
              <p:cNvGrpSpPr/>
              <p:nvPr/>
            </p:nvGrpSpPr>
            <p:grpSpPr>
              <a:xfrm rot="18845142" flipH="1">
                <a:off x="5215780" y="4792556"/>
                <a:ext cx="525679" cy="955158"/>
                <a:chOff x="1676400" y="2133600"/>
                <a:chExt cx="1447800" cy="2088845"/>
              </a:xfrm>
            </p:grpSpPr>
            <p:sp>
              <p:nvSpPr>
                <p:cNvPr id="54" name="Oval 5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9"/>
              <p:cNvGrpSpPr/>
              <p:nvPr/>
            </p:nvGrpSpPr>
            <p:grpSpPr>
              <a:xfrm>
                <a:off x="4082143" y="2546274"/>
                <a:ext cx="2394857" cy="2681378"/>
                <a:chOff x="4419600" y="2060454"/>
                <a:chExt cx="3045502" cy="4187946"/>
              </a:xfrm>
            </p:grpSpPr>
            <p:sp>
              <p:nvSpPr>
                <p:cNvPr id="45" name="Oval 4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ound Diagonal Corner Rectangle 3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24270" y="2175277"/>
                <a:ext cx="561416" cy="3973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4">
              <a:extLst>
                <a:ext uri="{FF2B5EF4-FFF2-40B4-BE49-F238E27FC236}">
                  <a16:creationId xmlns:a16="http://schemas.microsoft.com/office/drawing/2014/main" id="{8A131336-C996-42C1-AC82-717D4D554B2A}"/>
                </a:ext>
              </a:extLst>
            </p:cNvPr>
            <p:cNvGrpSpPr/>
            <p:nvPr/>
          </p:nvGrpSpPr>
          <p:grpSpPr>
            <a:xfrm>
              <a:off x="4422487" y="4123809"/>
              <a:ext cx="1252859" cy="2321846"/>
              <a:chOff x="4405860" y="139189"/>
              <a:chExt cx="2861871" cy="6475262"/>
            </a:xfrm>
          </p:grpSpPr>
          <p:grpSp>
            <p:nvGrpSpPr>
              <p:cNvPr id="108" name="Group 86">
                <a:extLst>
                  <a:ext uri="{FF2B5EF4-FFF2-40B4-BE49-F238E27FC236}">
                    <a16:creationId xmlns:a16="http://schemas.microsoft.com/office/drawing/2014/main" id="{F6DBDC78-7944-4EBB-BBE1-D63EB9D1CB99}"/>
                  </a:ext>
                </a:extLst>
              </p:cNvPr>
              <p:cNvGrpSpPr/>
              <p:nvPr/>
            </p:nvGrpSpPr>
            <p:grpSpPr>
              <a:xfrm rot="2107423">
                <a:off x="4802579" y="139189"/>
                <a:ext cx="743864" cy="1806453"/>
                <a:chOff x="7696200" y="914400"/>
                <a:chExt cx="685800" cy="2438400"/>
              </a:xfrm>
            </p:grpSpPr>
            <p:sp>
              <p:nvSpPr>
                <p:cNvPr id="148" name="Moon 147">
                  <a:extLst>
                    <a:ext uri="{FF2B5EF4-FFF2-40B4-BE49-F238E27FC236}">
                      <a16:creationId xmlns:a16="http://schemas.microsoft.com/office/drawing/2014/main" id="{2E0078D6-D86A-4550-B6F8-1FDB0D045C90}"/>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499ABA6D-E0EF-4B09-B196-6B902B116606}"/>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97ED5F66-CF04-487B-AF6D-BD54A7C9CF6F}"/>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E4ED3B4C-FA62-4893-9A80-2AC23F4FE7A3}"/>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7">
                <a:extLst>
                  <a:ext uri="{FF2B5EF4-FFF2-40B4-BE49-F238E27FC236}">
                    <a16:creationId xmlns:a16="http://schemas.microsoft.com/office/drawing/2014/main" id="{A84DAA3F-1237-4F82-B22C-BF9982452CE4}"/>
                  </a:ext>
                </a:extLst>
              </p:cNvPr>
              <p:cNvGrpSpPr/>
              <p:nvPr/>
            </p:nvGrpSpPr>
            <p:grpSpPr>
              <a:xfrm rot="19262140" flipH="1">
                <a:off x="6126313" y="231425"/>
                <a:ext cx="743864" cy="1645187"/>
                <a:chOff x="7696200" y="914400"/>
                <a:chExt cx="685800" cy="2438400"/>
              </a:xfrm>
            </p:grpSpPr>
            <p:sp>
              <p:nvSpPr>
                <p:cNvPr id="144" name="Moon 143">
                  <a:extLst>
                    <a:ext uri="{FF2B5EF4-FFF2-40B4-BE49-F238E27FC236}">
                      <a16:creationId xmlns:a16="http://schemas.microsoft.com/office/drawing/2014/main" id="{EF553DCB-3FF0-46A5-9E55-6770C044B5F8}"/>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B59A2ECC-CA92-4EF5-BEA5-CF83158A0859}"/>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4FCACEAA-4693-4CA5-8985-8A69F25AA85E}"/>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0122C90-0C10-4070-890E-E6C357ECA43A}"/>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47">
                <a:extLst>
                  <a:ext uri="{FF2B5EF4-FFF2-40B4-BE49-F238E27FC236}">
                    <a16:creationId xmlns:a16="http://schemas.microsoft.com/office/drawing/2014/main" id="{D8320D98-5D25-4336-9095-11DF026CC297}"/>
                  </a:ext>
                </a:extLst>
              </p:cNvPr>
              <p:cNvGrpSpPr/>
              <p:nvPr/>
            </p:nvGrpSpPr>
            <p:grpSpPr>
              <a:xfrm rot="562843">
                <a:off x="5697438" y="5840305"/>
                <a:ext cx="666047" cy="774146"/>
                <a:chOff x="6106804" y="4039302"/>
                <a:chExt cx="666047" cy="774146"/>
              </a:xfrm>
            </p:grpSpPr>
            <p:sp>
              <p:nvSpPr>
                <p:cNvPr id="141" name="Oval 140">
                  <a:extLst>
                    <a:ext uri="{FF2B5EF4-FFF2-40B4-BE49-F238E27FC236}">
                      <a16:creationId xmlns:a16="http://schemas.microsoft.com/office/drawing/2014/main" id="{2D5A4EDB-A275-4F95-821D-37A883827AC3}"/>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453C5BC-AD69-47B7-B7D4-487293E18153}"/>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2D68A00-5E10-4949-8171-0365D77B4623}"/>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7">
                <a:extLst>
                  <a:ext uri="{FF2B5EF4-FFF2-40B4-BE49-F238E27FC236}">
                    <a16:creationId xmlns:a16="http://schemas.microsoft.com/office/drawing/2014/main" id="{925E4703-6E5F-4F29-B510-5CB52BC07000}"/>
                  </a:ext>
                </a:extLst>
              </p:cNvPr>
              <p:cNvGrpSpPr/>
              <p:nvPr/>
            </p:nvGrpSpPr>
            <p:grpSpPr>
              <a:xfrm rot="2613352">
                <a:off x="5128037" y="5761712"/>
                <a:ext cx="666047" cy="774146"/>
                <a:chOff x="6106804" y="4039302"/>
                <a:chExt cx="666047" cy="774146"/>
              </a:xfrm>
            </p:grpSpPr>
            <p:sp>
              <p:nvSpPr>
                <p:cNvPr id="138" name="Oval 137">
                  <a:extLst>
                    <a:ext uri="{FF2B5EF4-FFF2-40B4-BE49-F238E27FC236}">
                      <a16:creationId xmlns:a16="http://schemas.microsoft.com/office/drawing/2014/main" id="{8793A4B0-34EB-43F8-B22E-F69F0961FEA9}"/>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F206EC7-4DCF-4B82-9C58-562A06F3D9B2}"/>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9F308203-BD7A-4BF2-B035-0E234CCAD21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Oval 111">
                <a:extLst>
                  <a:ext uri="{FF2B5EF4-FFF2-40B4-BE49-F238E27FC236}">
                    <a16:creationId xmlns:a16="http://schemas.microsoft.com/office/drawing/2014/main" id="{90DC5903-D70C-4D19-AEF2-6C7330765424}"/>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2F8FF71-DF53-4071-8D93-1D872F3BC543}"/>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2E0BFACC-642E-4503-862E-C5B64366A727}"/>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81B70D7E-FEC7-48E6-9356-C19007608EE5}"/>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ACCA2828-2774-4083-9DA6-D0637FC9FC6C}"/>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a:extLst>
                  <a:ext uri="{FF2B5EF4-FFF2-40B4-BE49-F238E27FC236}">
                    <a16:creationId xmlns:a16="http://schemas.microsoft.com/office/drawing/2014/main" id="{C516CFAB-6039-44F4-A1F4-6E9E1CE6D66A}"/>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id="{45803095-70A5-460C-BF42-17C69ED870EF}"/>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73696640-7CE4-4A0D-B5DF-37ADC5498193}"/>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32F62B1-D264-4371-ABDF-2FD5AC8E508E}"/>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A552941-0B5C-4C61-9A3E-D15043287DB5}"/>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57">
                <a:extLst>
                  <a:ext uri="{FF2B5EF4-FFF2-40B4-BE49-F238E27FC236}">
                    <a16:creationId xmlns:a16="http://schemas.microsoft.com/office/drawing/2014/main" id="{ECC4CB35-E783-4F92-96F6-0E0588F94A7C}"/>
                  </a:ext>
                </a:extLst>
              </p:cNvPr>
              <p:cNvGrpSpPr/>
              <p:nvPr/>
            </p:nvGrpSpPr>
            <p:grpSpPr>
              <a:xfrm>
                <a:off x="4953000" y="5334000"/>
                <a:ext cx="1828800" cy="609600"/>
                <a:chOff x="1371600" y="3962400"/>
                <a:chExt cx="6705600" cy="2057400"/>
              </a:xfrm>
            </p:grpSpPr>
            <p:grpSp>
              <p:nvGrpSpPr>
                <p:cNvPr id="126" name="Group 195">
                  <a:extLst>
                    <a:ext uri="{FF2B5EF4-FFF2-40B4-BE49-F238E27FC236}">
                      <a16:creationId xmlns:a16="http://schemas.microsoft.com/office/drawing/2014/main" id="{A456F64D-A728-43DA-BABA-83479A8CB01D}"/>
                    </a:ext>
                  </a:extLst>
                </p:cNvPr>
                <p:cNvGrpSpPr/>
                <p:nvPr/>
              </p:nvGrpSpPr>
              <p:grpSpPr>
                <a:xfrm>
                  <a:off x="1371600" y="3962400"/>
                  <a:ext cx="1676400" cy="2057400"/>
                  <a:chOff x="1371600" y="3962400"/>
                  <a:chExt cx="1676400" cy="2057400"/>
                </a:xfrm>
              </p:grpSpPr>
              <p:sp>
                <p:nvSpPr>
                  <p:cNvPr id="136" name="Right Arrow Callout 111">
                    <a:extLst>
                      <a:ext uri="{FF2B5EF4-FFF2-40B4-BE49-F238E27FC236}">
                        <a16:creationId xmlns:a16="http://schemas.microsoft.com/office/drawing/2014/main" id="{2B4473E5-7916-4E4A-AFB1-642BD3C36BD8}"/>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12">
                    <a:extLst>
                      <a:ext uri="{FF2B5EF4-FFF2-40B4-BE49-F238E27FC236}">
                        <a16:creationId xmlns:a16="http://schemas.microsoft.com/office/drawing/2014/main" id="{F753713B-7EBE-40B5-9579-21DA7705E2F2}"/>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96">
                  <a:extLst>
                    <a:ext uri="{FF2B5EF4-FFF2-40B4-BE49-F238E27FC236}">
                      <a16:creationId xmlns:a16="http://schemas.microsoft.com/office/drawing/2014/main" id="{883CC7CC-C4C2-4274-AEFC-4249E74F27F4}"/>
                    </a:ext>
                  </a:extLst>
                </p:cNvPr>
                <p:cNvGrpSpPr/>
                <p:nvPr/>
              </p:nvGrpSpPr>
              <p:grpSpPr>
                <a:xfrm>
                  <a:off x="3048000" y="3962400"/>
                  <a:ext cx="1676400" cy="2057400"/>
                  <a:chOff x="1371600" y="3962400"/>
                  <a:chExt cx="1676400" cy="2057400"/>
                </a:xfrm>
              </p:grpSpPr>
              <p:sp>
                <p:nvSpPr>
                  <p:cNvPr id="134" name="Right Arrow Callout 109">
                    <a:extLst>
                      <a:ext uri="{FF2B5EF4-FFF2-40B4-BE49-F238E27FC236}">
                        <a16:creationId xmlns:a16="http://schemas.microsoft.com/office/drawing/2014/main" id="{FFBA0EA3-E2C0-41B3-BE1F-0E5BF768BA12}"/>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10">
                    <a:extLst>
                      <a:ext uri="{FF2B5EF4-FFF2-40B4-BE49-F238E27FC236}">
                        <a16:creationId xmlns:a16="http://schemas.microsoft.com/office/drawing/2014/main" id="{F4E8A38B-E0B3-4D20-A0BF-D92D91F524C5}"/>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99">
                  <a:extLst>
                    <a:ext uri="{FF2B5EF4-FFF2-40B4-BE49-F238E27FC236}">
                      <a16:creationId xmlns:a16="http://schemas.microsoft.com/office/drawing/2014/main" id="{C5D7D8CB-67AD-424B-B267-4B928D196A48}"/>
                    </a:ext>
                  </a:extLst>
                </p:cNvPr>
                <p:cNvGrpSpPr/>
                <p:nvPr/>
              </p:nvGrpSpPr>
              <p:grpSpPr>
                <a:xfrm>
                  <a:off x="4724400" y="3962400"/>
                  <a:ext cx="1676400" cy="2057400"/>
                  <a:chOff x="1371600" y="3962400"/>
                  <a:chExt cx="1676400" cy="2057400"/>
                </a:xfrm>
              </p:grpSpPr>
              <p:sp>
                <p:nvSpPr>
                  <p:cNvPr id="132" name="Right Arrow Callout 107">
                    <a:extLst>
                      <a:ext uri="{FF2B5EF4-FFF2-40B4-BE49-F238E27FC236}">
                        <a16:creationId xmlns:a16="http://schemas.microsoft.com/office/drawing/2014/main" id="{AF6ABF87-142C-4011-A778-EFB89917BD8F}"/>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08">
                    <a:extLst>
                      <a:ext uri="{FF2B5EF4-FFF2-40B4-BE49-F238E27FC236}">
                        <a16:creationId xmlns:a16="http://schemas.microsoft.com/office/drawing/2014/main" id="{743C45EA-D040-4872-ACC9-B732171A07B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02">
                  <a:extLst>
                    <a:ext uri="{FF2B5EF4-FFF2-40B4-BE49-F238E27FC236}">
                      <a16:creationId xmlns:a16="http://schemas.microsoft.com/office/drawing/2014/main" id="{2E187DBF-9921-49A4-9A83-4094DF9E863D}"/>
                    </a:ext>
                  </a:extLst>
                </p:cNvPr>
                <p:cNvGrpSpPr/>
                <p:nvPr/>
              </p:nvGrpSpPr>
              <p:grpSpPr>
                <a:xfrm>
                  <a:off x="6400800" y="3962400"/>
                  <a:ext cx="1676400" cy="2057400"/>
                  <a:chOff x="1371600" y="3962400"/>
                  <a:chExt cx="1676400" cy="2057400"/>
                </a:xfrm>
              </p:grpSpPr>
              <p:sp>
                <p:nvSpPr>
                  <p:cNvPr id="130" name="Right Arrow Callout 105">
                    <a:extLst>
                      <a:ext uri="{FF2B5EF4-FFF2-40B4-BE49-F238E27FC236}">
                        <a16:creationId xmlns:a16="http://schemas.microsoft.com/office/drawing/2014/main" id="{ABE70992-3242-4DD3-B58A-16E41E31E354}"/>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06">
                    <a:extLst>
                      <a:ext uri="{FF2B5EF4-FFF2-40B4-BE49-F238E27FC236}">
                        <a16:creationId xmlns:a16="http://schemas.microsoft.com/office/drawing/2014/main" id="{53E4AEE9-CF3B-4EC8-9A25-D9A8DB925A50}"/>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3" name="Cloud 122">
                <a:extLst>
                  <a:ext uri="{FF2B5EF4-FFF2-40B4-BE49-F238E27FC236}">
                    <a16:creationId xmlns:a16="http://schemas.microsoft.com/office/drawing/2014/main" id="{8937F80C-B7DE-4AE7-B2A3-D97D68EE65D7}"/>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a:extLst>
                  <a:ext uri="{FF2B5EF4-FFF2-40B4-BE49-F238E27FC236}">
                    <a16:creationId xmlns:a16="http://schemas.microsoft.com/office/drawing/2014/main" id="{FCECB36C-A2B5-4ED8-8B1C-433A4EB03F91}"/>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4EB9A7D0-DCB9-4AD8-8E8A-C0187C09A8F6}"/>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146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F9AACC-89A5-48F7-BAF8-FEC4D03C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Algerian" pitchFamily="82" charset="0"/>
              </a:rPr>
              <a:t>The Loss of the Priesthood</a:t>
            </a:r>
          </a:p>
        </p:txBody>
      </p:sp>
      <p:sp>
        <p:nvSpPr>
          <p:cNvPr id="14" name="Rectangle 13"/>
          <p:cNvSpPr/>
          <p:nvPr/>
        </p:nvSpPr>
        <p:spPr>
          <a:xfrm>
            <a:off x="3048000" y="4572001"/>
            <a:ext cx="6248400" cy="1384995"/>
          </a:xfrm>
          <a:prstGeom prst="rect">
            <a:avLst/>
          </a:prstGeom>
        </p:spPr>
        <p:txBody>
          <a:bodyPr wrap="square">
            <a:spAutoFit/>
          </a:bodyPr>
          <a:lstStyle/>
          <a:p>
            <a:r>
              <a:rPr lang="en-US" dirty="0">
                <a:solidFill>
                  <a:schemeClr val="bg2"/>
                </a:solidFill>
              </a:rPr>
              <a:t>“As the centuries passed, the flame flickered and dimmed. Ordinances were changed or abandoned. The line was broken, and the authority to confer the Holy Ghost as a gift was gone. The Dark Ages of apostasy settled over the world” </a:t>
            </a:r>
          </a:p>
          <a:p>
            <a:r>
              <a:rPr lang="en-US" sz="1200" dirty="0">
                <a:solidFill>
                  <a:schemeClr val="bg2"/>
                </a:solidFill>
              </a:rPr>
              <a:t>Boyd K. Packer</a:t>
            </a:r>
          </a:p>
        </p:txBody>
      </p:sp>
      <p:pic>
        <p:nvPicPr>
          <p:cNvPr id="3" name="Picture 2">
            <a:extLst>
              <a:ext uri="{FF2B5EF4-FFF2-40B4-BE49-F238E27FC236}">
                <a16:creationId xmlns:a16="http://schemas.microsoft.com/office/drawing/2014/main" id="{A25EB5DC-887C-4EEA-AB37-8E3A4F774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5" y="1036694"/>
            <a:ext cx="4978047" cy="3325881"/>
          </a:xfrm>
          <a:prstGeom prst="rect">
            <a:avLst/>
          </a:prstGeom>
        </p:spPr>
      </p:pic>
      <p:pic>
        <p:nvPicPr>
          <p:cNvPr id="6" name="Picture 5">
            <a:extLst>
              <a:ext uri="{FF2B5EF4-FFF2-40B4-BE49-F238E27FC236}">
                <a16:creationId xmlns:a16="http://schemas.microsoft.com/office/drawing/2014/main" id="{D3D0BA26-2327-437D-9490-09D3DA262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74" y="1349168"/>
            <a:ext cx="3232498" cy="2700932"/>
          </a:xfrm>
          <a:prstGeom prst="rect">
            <a:avLst/>
          </a:prstGeom>
        </p:spPr>
      </p:pic>
    </p:spTree>
    <p:extLst>
      <p:ext uri="{BB962C8B-B14F-4D97-AF65-F5344CB8AC3E}">
        <p14:creationId xmlns:p14="http://schemas.microsoft.com/office/powerpoint/2010/main" val="295281269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3150</Words>
  <Application>Microsoft Office PowerPoint</Application>
  <PresentationFormat>Widescreen</PresentationFormat>
  <Paragraphs>367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Algerian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cp:revision>
  <dcterms:created xsi:type="dcterms:W3CDTF">2018-01-22T02:19:29Z</dcterms:created>
  <dcterms:modified xsi:type="dcterms:W3CDTF">2020-07-02T14:54:02Z</dcterms:modified>
</cp:coreProperties>
</file>