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86" r:id="rId3"/>
    <p:sldId id="287" r:id="rId4"/>
    <p:sldId id="290" r:id="rId5"/>
    <p:sldId id="293" r:id="rId6"/>
    <p:sldId id="291" r:id="rId7"/>
    <p:sldId id="284" r:id="rId8"/>
    <p:sldId id="285" r:id="rId9"/>
    <p:sldId id="288" r:id="rId10"/>
    <p:sldId id="292" r:id="rId11"/>
    <p:sldId id="294" r:id="rId12"/>
  </p:sldIdLst>
  <p:sldSz cx="12192000" cy="6858000"/>
  <p:notesSz cx="6858000" cy="9144000"/>
  <p:embeddedFontLst>
    <p:embeddedFont>
      <p:font typeface="Baskerville Old Face" panose="02020602080505020303" pitchFamily="18" charset="0"/>
      <p:regular r:id="rId13"/>
    </p:embeddedFont>
    <p:embeddedFont>
      <p:font typeface="Berlin Sans FB" panose="020E0602020502020306" pitchFamily="34" charset="0"/>
      <p:regular r:id="rId14"/>
      <p:bold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3E97AE-B244-4A2E-AF46-235DBF930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32</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Berlin Sans FB" pitchFamily="34" charset="0"/>
              </a:rPr>
              <a:t>To Be Condemned</a:t>
            </a:r>
          </a:p>
          <a:p>
            <a:pPr algn="ctr"/>
            <a:r>
              <a:rPr lang="en-US" sz="6000" dirty="0">
                <a:solidFill>
                  <a:schemeClr val="bg1"/>
                </a:solidFill>
                <a:latin typeface="Berlin Sans FB" pitchFamily="34" charset="0"/>
              </a:rPr>
              <a:t>Matthew 27:1-50</a:t>
            </a:r>
          </a:p>
        </p:txBody>
      </p:sp>
      <p:grpSp>
        <p:nvGrpSpPr>
          <p:cNvPr id="7" name="Group 6"/>
          <p:cNvGrpSpPr/>
          <p:nvPr/>
        </p:nvGrpSpPr>
        <p:grpSpPr>
          <a:xfrm>
            <a:off x="2807854" y="2549236"/>
            <a:ext cx="6339754" cy="3451514"/>
            <a:chOff x="0" y="857250"/>
            <a:chExt cx="9144000" cy="5143500"/>
          </a:xfrm>
        </p:grpSpPr>
        <p:sp>
          <p:nvSpPr>
            <p:cNvPr id="8" name="Rectangle 7"/>
            <p:cNvSpPr/>
            <p:nvPr/>
          </p:nvSpPr>
          <p:spPr>
            <a:xfrm>
              <a:off x="0" y="857250"/>
              <a:ext cx="9144000" cy="51435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 name="Straight Connector 8"/>
            <p:cNvCxnSpPr/>
            <p:nvPr/>
          </p:nvCxnSpPr>
          <p:spPr>
            <a:xfrm>
              <a:off x="0" y="1757498"/>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43049" y="857251"/>
              <a:ext cx="6172200" cy="687980"/>
            </a:xfrm>
            <a:prstGeom prst="rect">
              <a:avLst/>
            </a:prstGeom>
            <a:noFill/>
          </p:spPr>
          <p:txBody>
            <a:bodyPr wrap="square" rtlCol="0">
              <a:spAutoFit/>
            </a:bodyPr>
            <a:lstStyle/>
            <a:p>
              <a:pPr algn="ctr"/>
              <a:r>
                <a:rPr lang="en-US" sz="2400" dirty="0">
                  <a:latin typeface="Baskerville Old Face" pitchFamily="18" charset="0"/>
                </a:rPr>
                <a:t>Jerusalem News</a:t>
              </a:r>
            </a:p>
          </p:txBody>
        </p:sp>
        <p:cxnSp>
          <p:nvCxnSpPr>
            <p:cNvPr id="11" name="Straight Connector 10"/>
            <p:cNvCxnSpPr/>
            <p:nvPr/>
          </p:nvCxnSpPr>
          <p:spPr>
            <a:xfrm flipV="1">
              <a:off x="0" y="1926715"/>
              <a:ext cx="9144000" cy="16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181602" y="2900217"/>
            <a:ext cx="1653309" cy="307777"/>
          </a:xfrm>
          <a:prstGeom prst="rect">
            <a:avLst/>
          </a:prstGeom>
          <a:noFill/>
        </p:spPr>
        <p:txBody>
          <a:bodyPr wrap="square" rtlCol="0">
            <a:spAutoFit/>
          </a:bodyPr>
          <a:lstStyle/>
          <a:p>
            <a:r>
              <a:rPr lang="en-US" sz="1400" dirty="0">
                <a:latin typeface="Baskerville Old Face" pitchFamily="18" charset="0"/>
              </a:rPr>
              <a:t>34</a:t>
            </a:r>
            <a:r>
              <a:rPr lang="en-US" sz="1400" baseline="30000" dirty="0">
                <a:latin typeface="Baskerville Old Face" pitchFamily="18" charset="0"/>
              </a:rPr>
              <a:t>th</a:t>
            </a:r>
            <a:r>
              <a:rPr lang="en-US" sz="1400" dirty="0">
                <a:latin typeface="Baskerville Old Face" pitchFamily="18" charset="0"/>
              </a:rPr>
              <a:t> year of the Lord</a:t>
            </a:r>
          </a:p>
        </p:txBody>
      </p:sp>
      <p:grpSp>
        <p:nvGrpSpPr>
          <p:cNvPr id="23" name="Group 303"/>
          <p:cNvGrpSpPr/>
          <p:nvPr/>
        </p:nvGrpSpPr>
        <p:grpSpPr>
          <a:xfrm>
            <a:off x="4860636" y="3449782"/>
            <a:ext cx="2221347" cy="2333476"/>
            <a:chOff x="4114800" y="745092"/>
            <a:chExt cx="4659746" cy="4894962"/>
          </a:xfrm>
        </p:grpSpPr>
        <p:sp>
          <p:nvSpPr>
            <p:cNvPr id="24" name="Rectangle 23"/>
            <p:cNvSpPr/>
            <p:nvPr/>
          </p:nvSpPr>
          <p:spPr>
            <a:xfrm>
              <a:off x="4191000" y="762000"/>
              <a:ext cx="4495800" cy="4724400"/>
            </a:xfrm>
            <a:prstGeom prst="rect">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267200" y="4419600"/>
              <a:ext cx="4507346" cy="1126837"/>
            </a:xfrm>
            <a:custGeom>
              <a:avLst/>
              <a:gdLst>
                <a:gd name="connsiteX0" fmla="*/ 46182 w 4507346"/>
                <a:gd name="connsiteY0" fmla="*/ 923637 h 1126837"/>
                <a:gd name="connsiteX1" fmla="*/ 46182 w 4507346"/>
                <a:gd name="connsiteY1" fmla="*/ 923637 h 1126837"/>
                <a:gd name="connsiteX2" fmla="*/ 120073 w 4507346"/>
                <a:gd name="connsiteY2" fmla="*/ 886691 h 1126837"/>
                <a:gd name="connsiteX3" fmla="*/ 175491 w 4507346"/>
                <a:gd name="connsiteY3" fmla="*/ 849746 h 1126837"/>
                <a:gd name="connsiteX4" fmla="*/ 203200 w 4507346"/>
                <a:gd name="connsiteY4" fmla="*/ 840509 h 1126837"/>
                <a:gd name="connsiteX5" fmla="*/ 230909 w 4507346"/>
                <a:gd name="connsiteY5" fmla="*/ 822037 h 1126837"/>
                <a:gd name="connsiteX6" fmla="*/ 258618 w 4507346"/>
                <a:gd name="connsiteY6" fmla="*/ 812800 h 1126837"/>
                <a:gd name="connsiteX7" fmla="*/ 286327 w 4507346"/>
                <a:gd name="connsiteY7" fmla="*/ 794328 h 1126837"/>
                <a:gd name="connsiteX8" fmla="*/ 341746 w 4507346"/>
                <a:gd name="connsiteY8" fmla="*/ 775855 h 1126837"/>
                <a:gd name="connsiteX9" fmla="*/ 397164 w 4507346"/>
                <a:gd name="connsiteY9" fmla="*/ 748146 h 1126837"/>
                <a:gd name="connsiteX10" fmla="*/ 424873 w 4507346"/>
                <a:gd name="connsiteY10" fmla="*/ 729673 h 1126837"/>
                <a:gd name="connsiteX11" fmla="*/ 461818 w 4507346"/>
                <a:gd name="connsiteY11" fmla="*/ 720437 h 1126837"/>
                <a:gd name="connsiteX12" fmla="*/ 517236 w 4507346"/>
                <a:gd name="connsiteY12" fmla="*/ 701964 h 1126837"/>
                <a:gd name="connsiteX13" fmla="*/ 544946 w 4507346"/>
                <a:gd name="connsiteY13" fmla="*/ 692728 h 1126837"/>
                <a:gd name="connsiteX14" fmla="*/ 600364 w 4507346"/>
                <a:gd name="connsiteY14" fmla="*/ 665019 h 1126837"/>
                <a:gd name="connsiteX15" fmla="*/ 628073 w 4507346"/>
                <a:gd name="connsiteY15" fmla="*/ 646546 h 1126837"/>
                <a:gd name="connsiteX16" fmla="*/ 655782 w 4507346"/>
                <a:gd name="connsiteY16" fmla="*/ 637309 h 1126837"/>
                <a:gd name="connsiteX17" fmla="*/ 738909 w 4507346"/>
                <a:gd name="connsiteY17" fmla="*/ 591128 h 1126837"/>
                <a:gd name="connsiteX18" fmla="*/ 766618 w 4507346"/>
                <a:gd name="connsiteY18" fmla="*/ 572655 h 1126837"/>
                <a:gd name="connsiteX19" fmla="*/ 794327 w 4507346"/>
                <a:gd name="connsiteY19" fmla="*/ 544946 h 1126837"/>
                <a:gd name="connsiteX20" fmla="*/ 822036 w 4507346"/>
                <a:gd name="connsiteY20" fmla="*/ 535709 h 1126837"/>
                <a:gd name="connsiteX21" fmla="*/ 877455 w 4507346"/>
                <a:gd name="connsiteY21" fmla="*/ 498764 h 1126837"/>
                <a:gd name="connsiteX22" fmla="*/ 932873 w 4507346"/>
                <a:gd name="connsiteY22" fmla="*/ 461819 h 1126837"/>
                <a:gd name="connsiteX23" fmla="*/ 960582 w 4507346"/>
                <a:gd name="connsiteY23" fmla="*/ 443346 h 1126837"/>
                <a:gd name="connsiteX24" fmla="*/ 997527 w 4507346"/>
                <a:gd name="connsiteY24" fmla="*/ 424873 h 1126837"/>
                <a:gd name="connsiteX25" fmla="*/ 1052946 w 4507346"/>
                <a:gd name="connsiteY25" fmla="*/ 387928 h 1126837"/>
                <a:gd name="connsiteX26" fmla="*/ 1108364 w 4507346"/>
                <a:gd name="connsiteY26" fmla="*/ 341746 h 1126837"/>
                <a:gd name="connsiteX27" fmla="*/ 1136073 w 4507346"/>
                <a:gd name="connsiteY27" fmla="*/ 332509 h 1126837"/>
                <a:gd name="connsiteX28" fmla="*/ 1163782 w 4507346"/>
                <a:gd name="connsiteY28" fmla="*/ 304800 h 1126837"/>
                <a:gd name="connsiteX29" fmla="*/ 1191491 w 4507346"/>
                <a:gd name="connsiteY29" fmla="*/ 295564 h 1126837"/>
                <a:gd name="connsiteX30" fmla="*/ 1228436 w 4507346"/>
                <a:gd name="connsiteY30" fmla="*/ 277091 h 1126837"/>
                <a:gd name="connsiteX31" fmla="*/ 1246909 w 4507346"/>
                <a:gd name="connsiteY31" fmla="*/ 249382 h 1126837"/>
                <a:gd name="connsiteX32" fmla="*/ 1339273 w 4507346"/>
                <a:gd name="connsiteY32" fmla="*/ 203200 h 1126837"/>
                <a:gd name="connsiteX33" fmla="*/ 1403927 w 4507346"/>
                <a:gd name="connsiteY33" fmla="*/ 157019 h 1126837"/>
                <a:gd name="connsiteX34" fmla="*/ 1459346 w 4507346"/>
                <a:gd name="connsiteY34" fmla="*/ 120073 h 1126837"/>
                <a:gd name="connsiteX35" fmla="*/ 1487055 w 4507346"/>
                <a:gd name="connsiteY35" fmla="*/ 101600 h 1126837"/>
                <a:gd name="connsiteX36" fmla="*/ 1524000 w 4507346"/>
                <a:gd name="connsiteY36" fmla="*/ 92364 h 1126837"/>
                <a:gd name="connsiteX37" fmla="*/ 1551709 w 4507346"/>
                <a:gd name="connsiteY37" fmla="*/ 73891 h 1126837"/>
                <a:gd name="connsiteX38" fmla="*/ 1616364 w 4507346"/>
                <a:gd name="connsiteY38" fmla="*/ 55419 h 1126837"/>
                <a:gd name="connsiteX39" fmla="*/ 1681018 w 4507346"/>
                <a:gd name="connsiteY39" fmla="*/ 36946 h 1126837"/>
                <a:gd name="connsiteX40" fmla="*/ 1736436 w 4507346"/>
                <a:gd name="connsiteY40" fmla="*/ 27709 h 1126837"/>
                <a:gd name="connsiteX41" fmla="*/ 1773382 w 4507346"/>
                <a:gd name="connsiteY41" fmla="*/ 18473 h 1126837"/>
                <a:gd name="connsiteX42" fmla="*/ 1948873 w 4507346"/>
                <a:gd name="connsiteY42" fmla="*/ 0 h 1126837"/>
                <a:gd name="connsiteX43" fmla="*/ 2475346 w 4507346"/>
                <a:gd name="connsiteY43" fmla="*/ 9237 h 1126837"/>
                <a:gd name="connsiteX44" fmla="*/ 2567709 w 4507346"/>
                <a:gd name="connsiteY44" fmla="*/ 27709 h 1126837"/>
                <a:gd name="connsiteX45" fmla="*/ 2613891 w 4507346"/>
                <a:gd name="connsiteY45" fmla="*/ 36946 h 1126837"/>
                <a:gd name="connsiteX46" fmla="*/ 2641600 w 4507346"/>
                <a:gd name="connsiteY46" fmla="*/ 46182 h 1126837"/>
                <a:gd name="connsiteX47" fmla="*/ 2715491 w 4507346"/>
                <a:gd name="connsiteY47" fmla="*/ 64655 h 1126837"/>
                <a:gd name="connsiteX48" fmla="*/ 2743200 w 4507346"/>
                <a:gd name="connsiteY48" fmla="*/ 83128 h 1126837"/>
                <a:gd name="connsiteX49" fmla="*/ 2789382 w 4507346"/>
                <a:gd name="connsiteY49" fmla="*/ 92364 h 1126837"/>
                <a:gd name="connsiteX50" fmla="*/ 2826327 w 4507346"/>
                <a:gd name="connsiteY50" fmla="*/ 101600 h 1126837"/>
                <a:gd name="connsiteX51" fmla="*/ 2890982 w 4507346"/>
                <a:gd name="connsiteY51" fmla="*/ 120073 h 1126837"/>
                <a:gd name="connsiteX52" fmla="*/ 2918691 w 4507346"/>
                <a:gd name="connsiteY52" fmla="*/ 138546 h 1126837"/>
                <a:gd name="connsiteX53" fmla="*/ 3011055 w 4507346"/>
                <a:gd name="connsiteY53" fmla="*/ 166255 h 1126837"/>
                <a:gd name="connsiteX54" fmla="*/ 3038764 w 4507346"/>
                <a:gd name="connsiteY54" fmla="*/ 184728 h 1126837"/>
                <a:gd name="connsiteX55" fmla="*/ 3066473 w 4507346"/>
                <a:gd name="connsiteY55" fmla="*/ 193964 h 1126837"/>
                <a:gd name="connsiteX56" fmla="*/ 3103418 w 4507346"/>
                <a:gd name="connsiteY56" fmla="*/ 212437 h 1126837"/>
                <a:gd name="connsiteX57" fmla="*/ 3131127 w 4507346"/>
                <a:gd name="connsiteY57" fmla="*/ 230909 h 1126837"/>
                <a:gd name="connsiteX58" fmla="*/ 3223491 w 4507346"/>
                <a:gd name="connsiteY58" fmla="*/ 258619 h 1126837"/>
                <a:gd name="connsiteX59" fmla="*/ 3278909 w 4507346"/>
                <a:gd name="connsiteY59" fmla="*/ 277091 h 1126837"/>
                <a:gd name="connsiteX60" fmla="*/ 3315855 w 4507346"/>
                <a:gd name="connsiteY60" fmla="*/ 295564 h 1126837"/>
                <a:gd name="connsiteX61" fmla="*/ 3380509 w 4507346"/>
                <a:gd name="connsiteY61" fmla="*/ 314037 h 1126837"/>
                <a:gd name="connsiteX62" fmla="*/ 3426691 w 4507346"/>
                <a:gd name="connsiteY62" fmla="*/ 341746 h 1126837"/>
                <a:gd name="connsiteX63" fmla="*/ 3463636 w 4507346"/>
                <a:gd name="connsiteY63" fmla="*/ 350982 h 1126837"/>
                <a:gd name="connsiteX64" fmla="*/ 3565236 w 4507346"/>
                <a:gd name="connsiteY64" fmla="*/ 397164 h 1126837"/>
                <a:gd name="connsiteX65" fmla="*/ 3648364 w 4507346"/>
                <a:gd name="connsiteY65" fmla="*/ 452582 h 1126837"/>
                <a:gd name="connsiteX66" fmla="*/ 3676073 w 4507346"/>
                <a:gd name="connsiteY66" fmla="*/ 471055 h 1126837"/>
                <a:gd name="connsiteX67" fmla="*/ 3703782 w 4507346"/>
                <a:gd name="connsiteY67" fmla="*/ 480291 h 1126837"/>
                <a:gd name="connsiteX68" fmla="*/ 3814618 w 4507346"/>
                <a:gd name="connsiteY68" fmla="*/ 526473 h 1126837"/>
                <a:gd name="connsiteX69" fmla="*/ 3833091 w 4507346"/>
                <a:gd name="connsiteY69" fmla="*/ 554182 h 1126837"/>
                <a:gd name="connsiteX70" fmla="*/ 3897746 w 4507346"/>
                <a:gd name="connsiteY70" fmla="*/ 581891 h 1126837"/>
                <a:gd name="connsiteX71" fmla="*/ 3925455 w 4507346"/>
                <a:gd name="connsiteY71" fmla="*/ 600364 h 1126837"/>
                <a:gd name="connsiteX72" fmla="*/ 3953164 w 4507346"/>
                <a:gd name="connsiteY72" fmla="*/ 609600 h 1126837"/>
                <a:gd name="connsiteX73" fmla="*/ 3980873 w 4507346"/>
                <a:gd name="connsiteY73" fmla="*/ 637309 h 1126837"/>
                <a:gd name="connsiteX74" fmla="*/ 4054764 w 4507346"/>
                <a:gd name="connsiteY74" fmla="*/ 665019 h 1126837"/>
                <a:gd name="connsiteX75" fmla="*/ 4082473 w 4507346"/>
                <a:gd name="connsiteY75" fmla="*/ 683491 h 1126837"/>
                <a:gd name="connsiteX76" fmla="*/ 4156364 w 4507346"/>
                <a:gd name="connsiteY76" fmla="*/ 738909 h 1126837"/>
                <a:gd name="connsiteX77" fmla="*/ 4221018 w 4507346"/>
                <a:gd name="connsiteY77" fmla="*/ 775855 h 1126837"/>
                <a:gd name="connsiteX78" fmla="*/ 4276436 w 4507346"/>
                <a:gd name="connsiteY78" fmla="*/ 822037 h 1126837"/>
                <a:gd name="connsiteX79" fmla="*/ 4294909 w 4507346"/>
                <a:gd name="connsiteY79" fmla="*/ 849746 h 1126837"/>
                <a:gd name="connsiteX80" fmla="*/ 4359564 w 4507346"/>
                <a:gd name="connsiteY80" fmla="*/ 886691 h 1126837"/>
                <a:gd name="connsiteX81" fmla="*/ 4387273 w 4507346"/>
                <a:gd name="connsiteY81" fmla="*/ 905164 h 1126837"/>
                <a:gd name="connsiteX82" fmla="*/ 4405746 w 4507346"/>
                <a:gd name="connsiteY82" fmla="*/ 932873 h 1126837"/>
                <a:gd name="connsiteX83" fmla="*/ 4433455 w 4507346"/>
                <a:gd name="connsiteY83" fmla="*/ 942109 h 1126837"/>
                <a:gd name="connsiteX84" fmla="*/ 4461164 w 4507346"/>
                <a:gd name="connsiteY84" fmla="*/ 997528 h 1126837"/>
                <a:gd name="connsiteX85" fmla="*/ 4507346 w 4507346"/>
                <a:gd name="connsiteY85" fmla="*/ 1052946 h 1126837"/>
                <a:gd name="connsiteX86" fmla="*/ 4064000 w 4507346"/>
                <a:gd name="connsiteY86" fmla="*/ 1071419 h 1126837"/>
                <a:gd name="connsiteX87" fmla="*/ 3943927 w 4507346"/>
                <a:gd name="connsiteY87" fmla="*/ 1080655 h 1126837"/>
                <a:gd name="connsiteX88" fmla="*/ 3731491 w 4507346"/>
                <a:gd name="connsiteY88" fmla="*/ 1089891 h 1126837"/>
                <a:gd name="connsiteX89" fmla="*/ 3574473 w 4507346"/>
                <a:gd name="connsiteY89" fmla="*/ 1099128 h 1126837"/>
                <a:gd name="connsiteX90" fmla="*/ 2890982 w 4507346"/>
                <a:gd name="connsiteY90" fmla="*/ 1126837 h 1126837"/>
                <a:gd name="connsiteX91" fmla="*/ 1838036 w 4507346"/>
                <a:gd name="connsiteY91" fmla="*/ 1117600 h 1126837"/>
                <a:gd name="connsiteX92" fmla="*/ 1801091 w 4507346"/>
                <a:gd name="connsiteY92" fmla="*/ 1108364 h 1126837"/>
                <a:gd name="connsiteX93" fmla="*/ 1607127 w 4507346"/>
                <a:gd name="connsiteY93" fmla="*/ 1099128 h 1126837"/>
                <a:gd name="connsiteX94" fmla="*/ 1533236 w 4507346"/>
                <a:gd name="connsiteY94" fmla="*/ 1089891 h 1126837"/>
                <a:gd name="connsiteX95" fmla="*/ 1431636 w 4507346"/>
                <a:gd name="connsiteY95" fmla="*/ 1071419 h 1126837"/>
                <a:gd name="connsiteX96" fmla="*/ 1209964 w 4507346"/>
                <a:gd name="connsiteY96" fmla="*/ 1062182 h 1126837"/>
                <a:gd name="connsiteX97" fmla="*/ 775855 w 4507346"/>
                <a:gd name="connsiteY97" fmla="*/ 1043709 h 1126837"/>
                <a:gd name="connsiteX98" fmla="*/ 581891 w 4507346"/>
                <a:gd name="connsiteY98" fmla="*/ 1034473 h 1126837"/>
                <a:gd name="connsiteX99" fmla="*/ 184727 w 4507346"/>
                <a:gd name="connsiteY99" fmla="*/ 1016000 h 1126837"/>
                <a:gd name="connsiteX100" fmla="*/ 73891 w 4507346"/>
                <a:gd name="connsiteY100" fmla="*/ 988291 h 1126837"/>
                <a:gd name="connsiteX101" fmla="*/ 46182 w 4507346"/>
                <a:gd name="connsiteY101" fmla="*/ 979055 h 1126837"/>
                <a:gd name="connsiteX102" fmla="*/ 0 w 4507346"/>
                <a:gd name="connsiteY102" fmla="*/ 969819 h 1126837"/>
                <a:gd name="connsiteX103" fmla="*/ 27709 w 4507346"/>
                <a:gd name="connsiteY103" fmla="*/ 951346 h 1126837"/>
                <a:gd name="connsiteX104" fmla="*/ 83127 w 4507346"/>
                <a:gd name="connsiteY104" fmla="*/ 932873 h 1126837"/>
                <a:gd name="connsiteX105" fmla="*/ 110836 w 4507346"/>
                <a:gd name="connsiteY105" fmla="*/ 905164 h 1126837"/>
                <a:gd name="connsiteX106" fmla="*/ 110836 w 4507346"/>
                <a:gd name="connsiteY106" fmla="*/ 905164 h 112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507346" h="1126837">
                  <a:moveTo>
                    <a:pt x="46182" y="923637"/>
                  </a:moveTo>
                  <a:lnTo>
                    <a:pt x="46182" y="923637"/>
                  </a:lnTo>
                  <a:cubicBezTo>
                    <a:pt x="70812" y="911322"/>
                    <a:pt x="96164" y="900354"/>
                    <a:pt x="120073" y="886691"/>
                  </a:cubicBezTo>
                  <a:cubicBezTo>
                    <a:pt x="139349" y="875676"/>
                    <a:pt x="154429" y="856767"/>
                    <a:pt x="175491" y="849746"/>
                  </a:cubicBezTo>
                  <a:cubicBezTo>
                    <a:pt x="184727" y="846667"/>
                    <a:pt x="194492" y="844863"/>
                    <a:pt x="203200" y="840509"/>
                  </a:cubicBezTo>
                  <a:cubicBezTo>
                    <a:pt x="213129" y="835545"/>
                    <a:pt x="220980" y="827001"/>
                    <a:pt x="230909" y="822037"/>
                  </a:cubicBezTo>
                  <a:cubicBezTo>
                    <a:pt x="239617" y="817683"/>
                    <a:pt x="249910" y="817154"/>
                    <a:pt x="258618" y="812800"/>
                  </a:cubicBezTo>
                  <a:cubicBezTo>
                    <a:pt x="268547" y="807836"/>
                    <a:pt x="276183" y="798836"/>
                    <a:pt x="286327" y="794328"/>
                  </a:cubicBezTo>
                  <a:cubicBezTo>
                    <a:pt x="304121" y="786420"/>
                    <a:pt x="341746" y="775855"/>
                    <a:pt x="341746" y="775855"/>
                  </a:cubicBezTo>
                  <a:cubicBezTo>
                    <a:pt x="421157" y="722914"/>
                    <a:pt x="320684" y="786386"/>
                    <a:pt x="397164" y="748146"/>
                  </a:cubicBezTo>
                  <a:cubicBezTo>
                    <a:pt x="407093" y="743182"/>
                    <a:pt x="414670" y="734046"/>
                    <a:pt x="424873" y="729673"/>
                  </a:cubicBezTo>
                  <a:cubicBezTo>
                    <a:pt x="436541" y="724673"/>
                    <a:pt x="449659" y="724085"/>
                    <a:pt x="461818" y="720437"/>
                  </a:cubicBezTo>
                  <a:cubicBezTo>
                    <a:pt x="480469" y="714842"/>
                    <a:pt x="498763" y="708122"/>
                    <a:pt x="517236" y="701964"/>
                  </a:cubicBezTo>
                  <a:lnTo>
                    <a:pt x="544946" y="692728"/>
                  </a:lnTo>
                  <a:cubicBezTo>
                    <a:pt x="624357" y="639787"/>
                    <a:pt x="523884" y="703259"/>
                    <a:pt x="600364" y="665019"/>
                  </a:cubicBezTo>
                  <a:cubicBezTo>
                    <a:pt x="610293" y="660055"/>
                    <a:pt x="618144" y="651511"/>
                    <a:pt x="628073" y="646546"/>
                  </a:cubicBezTo>
                  <a:cubicBezTo>
                    <a:pt x="636781" y="642192"/>
                    <a:pt x="647271" y="642037"/>
                    <a:pt x="655782" y="637309"/>
                  </a:cubicBezTo>
                  <a:cubicBezTo>
                    <a:pt x="751055" y="584379"/>
                    <a:pt x="676213" y="612026"/>
                    <a:pt x="738909" y="591128"/>
                  </a:cubicBezTo>
                  <a:cubicBezTo>
                    <a:pt x="748145" y="584970"/>
                    <a:pt x="758090" y="579762"/>
                    <a:pt x="766618" y="572655"/>
                  </a:cubicBezTo>
                  <a:cubicBezTo>
                    <a:pt x="776653" y="564293"/>
                    <a:pt x="783459" y="552192"/>
                    <a:pt x="794327" y="544946"/>
                  </a:cubicBezTo>
                  <a:cubicBezTo>
                    <a:pt x="802428" y="539545"/>
                    <a:pt x="813525" y="540437"/>
                    <a:pt x="822036" y="535709"/>
                  </a:cubicBezTo>
                  <a:cubicBezTo>
                    <a:pt x="841444" y="524927"/>
                    <a:pt x="858982" y="511079"/>
                    <a:pt x="877455" y="498764"/>
                  </a:cubicBezTo>
                  <a:lnTo>
                    <a:pt x="932873" y="461819"/>
                  </a:lnTo>
                  <a:cubicBezTo>
                    <a:pt x="942109" y="455661"/>
                    <a:pt x="950653" y="448311"/>
                    <a:pt x="960582" y="443346"/>
                  </a:cubicBezTo>
                  <a:cubicBezTo>
                    <a:pt x="972897" y="437188"/>
                    <a:pt x="985720" y="431957"/>
                    <a:pt x="997527" y="424873"/>
                  </a:cubicBezTo>
                  <a:cubicBezTo>
                    <a:pt x="1016565" y="413450"/>
                    <a:pt x="1037247" y="403627"/>
                    <a:pt x="1052946" y="387928"/>
                  </a:cubicBezTo>
                  <a:cubicBezTo>
                    <a:pt x="1073373" y="367501"/>
                    <a:pt x="1082646" y="354606"/>
                    <a:pt x="1108364" y="341746"/>
                  </a:cubicBezTo>
                  <a:cubicBezTo>
                    <a:pt x="1117072" y="337392"/>
                    <a:pt x="1126837" y="335588"/>
                    <a:pt x="1136073" y="332509"/>
                  </a:cubicBezTo>
                  <a:cubicBezTo>
                    <a:pt x="1145309" y="323273"/>
                    <a:pt x="1152914" y="312046"/>
                    <a:pt x="1163782" y="304800"/>
                  </a:cubicBezTo>
                  <a:cubicBezTo>
                    <a:pt x="1171883" y="299400"/>
                    <a:pt x="1182542" y="299399"/>
                    <a:pt x="1191491" y="295564"/>
                  </a:cubicBezTo>
                  <a:cubicBezTo>
                    <a:pt x="1204146" y="290140"/>
                    <a:pt x="1216121" y="283249"/>
                    <a:pt x="1228436" y="277091"/>
                  </a:cubicBezTo>
                  <a:cubicBezTo>
                    <a:pt x="1234594" y="267855"/>
                    <a:pt x="1238555" y="256692"/>
                    <a:pt x="1246909" y="249382"/>
                  </a:cubicBezTo>
                  <a:cubicBezTo>
                    <a:pt x="1290895" y="210894"/>
                    <a:pt x="1293364" y="214678"/>
                    <a:pt x="1339273" y="203200"/>
                  </a:cubicBezTo>
                  <a:cubicBezTo>
                    <a:pt x="1388252" y="154221"/>
                    <a:pt x="1343141" y="193490"/>
                    <a:pt x="1403927" y="157019"/>
                  </a:cubicBezTo>
                  <a:cubicBezTo>
                    <a:pt x="1422965" y="145596"/>
                    <a:pt x="1440873" y="132388"/>
                    <a:pt x="1459346" y="120073"/>
                  </a:cubicBezTo>
                  <a:cubicBezTo>
                    <a:pt x="1468582" y="113915"/>
                    <a:pt x="1476286" y="104292"/>
                    <a:pt x="1487055" y="101600"/>
                  </a:cubicBezTo>
                  <a:lnTo>
                    <a:pt x="1524000" y="92364"/>
                  </a:lnTo>
                  <a:cubicBezTo>
                    <a:pt x="1533236" y="86206"/>
                    <a:pt x="1541780" y="78855"/>
                    <a:pt x="1551709" y="73891"/>
                  </a:cubicBezTo>
                  <a:cubicBezTo>
                    <a:pt x="1566473" y="66509"/>
                    <a:pt x="1602554" y="59365"/>
                    <a:pt x="1616364" y="55419"/>
                  </a:cubicBezTo>
                  <a:cubicBezTo>
                    <a:pt x="1657459" y="43677"/>
                    <a:pt x="1632876" y="46575"/>
                    <a:pt x="1681018" y="36946"/>
                  </a:cubicBezTo>
                  <a:cubicBezTo>
                    <a:pt x="1699382" y="33273"/>
                    <a:pt x="1718072" y="31382"/>
                    <a:pt x="1736436" y="27709"/>
                  </a:cubicBezTo>
                  <a:cubicBezTo>
                    <a:pt x="1748884" y="25219"/>
                    <a:pt x="1760794" y="20115"/>
                    <a:pt x="1773382" y="18473"/>
                  </a:cubicBezTo>
                  <a:cubicBezTo>
                    <a:pt x="1831708" y="10865"/>
                    <a:pt x="1948873" y="0"/>
                    <a:pt x="1948873" y="0"/>
                  </a:cubicBezTo>
                  <a:lnTo>
                    <a:pt x="2475346" y="9237"/>
                  </a:lnTo>
                  <a:cubicBezTo>
                    <a:pt x="2552924" y="11661"/>
                    <a:pt x="2517877" y="15251"/>
                    <a:pt x="2567709" y="27709"/>
                  </a:cubicBezTo>
                  <a:cubicBezTo>
                    <a:pt x="2582939" y="31517"/>
                    <a:pt x="2598661" y="33138"/>
                    <a:pt x="2613891" y="36946"/>
                  </a:cubicBezTo>
                  <a:cubicBezTo>
                    <a:pt x="2623336" y="39307"/>
                    <a:pt x="2632207" y="43620"/>
                    <a:pt x="2641600" y="46182"/>
                  </a:cubicBezTo>
                  <a:cubicBezTo>
                    <a:pt x="2666094" y="52862"/>
                    <a:pt x="2715491" y="64655"/>
                    <a:pt x="2715491" y="64655"/>
                  </a:cubicBezTo>
                  <a:cubicBezTo>
                    <a:pt x="2724727" y="70813"/>
                    <a:pt x="2732806" y="79230"/>
                    <a:pt x="2743200" y="83128"/>
                  </a:cubicBezTo>
                  <a:cubicBezTo>
                    <a:pt x="2757899" y="88640"/>
                    <a:pt x="2774057" y="88959"/>
                    <a:pt x="2789382" y="92364"/>
                  </a:cubicBezTo>
                  <a:cubicBezTo>
                    <a:pt x="2801774" y="95118"/>
                    <a:pt x="2814121" y="98113"/>
                    <a:pt x="2826327" y="101600"/>
                  </a:cubicBezTo>
                  <a:cubicBezTo>
                    <a:pt x="2919071" y="128099"/>
                    <a:pt x="2775497" y="91203"/>
                    <a:pt x="2890982" y="120073"/>
                  </a:cubicBezTo>
                  <a:cubicBezTo>
                    <a:pt x="2900218" y="126231"/>
                    <a:pt x="2908547" y="134037"/>
                    <a:pt x="2918691" y="138546"/>
                  </a:cubicBezTo>
                  <a:cubicBezTo>
                    <a:pt x="2947606" y="151398"/>
                    <a:pt x="2980347" y="158578"/>
                    <a:pt x="3011055" y="166255"/>
                  </a:cubicBezTo>
                  <a:cubicBezTo>
                    <a:pt x="3020291" y="172413"/>
                    <a:pt x="3028835" y="179764"/>
                    <a:pt x="3038764" y="184728"/>
                  </a:cubicBezTo>
                  <a:cubicBezTo>
                    <a:pt x="3047472" y="189082"/>
                    <a:pt x="3057524" y="190129"/>
                    <a:pt x="3066473" y="193964"/>
                  </a:cubicBezTo>
                  <a:cubicBezTo>
                    <a:pt x="3079128" y="199388"/>
                    <a:pt x="3091463" y="205606"/>
                    <a:pt x="3103418" y="212437"/>
                  </a:cubicBezTo>
                  <a:cubicBezTo>
                    <a:pt x="3113056" y="217944"/>
                    <a:pt x="3120983" y="226401"/>
                    <a:pt x="3131127" y="230909"/>
                  </a:cubicBezTo>
                  <a:cubicBezTo>
                    <a:pt x="3176335" y="251001"/>
                    <a:pt x="3182163" y="246220"/>
                    <a:pt x="3223491" y="258619"/>
                  </a:cubicBezTo>
                  <a:cubicBezTo>
                    <a:pt x="3242142" y="264214"/>
                    <a:pt x="3261493" y="268383"/>
                    <a:pt x="3278909" y="277091"/>
                  </a:cubicBezTo>
                  <a:cubicBezTo>
                    <a:pt x="3291224" y="283249"/>
                    <a:pt x="3303199" y="290140"/>
                    <a:pt x="3315855" y="295564"/>
                  </a:cubicBezTo>
                  <a:cubicBezTo>
                    <a:pt x="3334401" y="303512"/>
                    <a:pt x="3361767" y="309351"/>
                    <a:pt x="3380509" y="314037"/>
                  </a:cubicBezTo>
                  <a:cubicBezTo>
                    <a:pt x="3395903" y="323273"/>
                    <a:pt x="3410286" y="334455"/>
                    <a:pt x="3426691" y="341746"/>
                  </a:cubicBezTo>
                  <a:cubicBezTo>
                    <a:pt x="3438291" y="346901"/>
                    <a:pt x="3451430" y="347495"/>
                    <a:pt x="3463636" y="350982"/>
                  </a:cubicBezTo>
                  <a:cubicBezTo>
                    <a:pt x="3497963" y="360790"/>
                    <a:pt x="3537810" y="378880"/>
                    <a:pt x="3565236" y="397164"/>
                  </a:cubicBezTo>
                  <a:lnTo>
                    <a:pt x="3648364" y="452582"/>
                  </a:lnTo>
                  <a:cubicBezTo>
                    <a:pt x="3657600" y="458740"/>
                    <a:pt x="3665542" y="467545"/>
                    <a:pt x="3676073" y="471055"/>
                  </a:cubicBezTo>
                  <a:cubicBezTo>
                    <a:pt x="3685309" y="474134"/>
                    <a:pt x="3694919" y="476262"/>
                    <a:pt x="3703782" y="480291"/>
                  </a:cubicBezTo>
                  <a:cubicBezTo>
                    <a:pt x="3807971" y="527650"/>
                    <a:pt x="3742225" y="508375"/>
                    <a:pt x="3814618" y="526473"/>
                  </a:cubicBezTo>
                  <a:cubicBezTo>
                    <a:pt x="3820776" y="535709"/>
                    <a:pt x="3824563" y="547075"/>
                    <a:pt x="3833091" y="554182"/>
                  </a:cubicBezTo>
                  <a:cubicBezTo>
                    <a:pt x="3848311" y="566866"/>
                    <a:pt x="3878494" y="575474"/>
                    <a:pt x="3897746" y="581891"/>
                  </a:cubicBezTo>
                  <a:cubicBezTo>
                    <a:pt x="3906982" y="588049"/>
                    <a:pt x="3915526" y="595400"/>
                    <a:pt x="3925455" y="600364"/>
                  </a:cubicBezTo>
                  <a:cubicBezTo>
                    <a:pt x="3934163" y="604718"/>
                    <a:pt x="3945063" y="604200"/>
                    <a:pt x="3953164" y="609600"/>
                  </a:cubicBezTo>
                  <a:cubicBezTo>
                    <a:pt x="3964032" y="616846"/>
                    <a:pt x="3970244" y="629717"/>
                    <a:pt x="3980873" y="637309"/>
                  </a:cubicBezTo>
                  <a:cubicBezTo>
                    <a:pt x="4006880" y="655886"/>
                    <a:pt x="4025013" y="657581"/>
                    <a:pt x="4054764" y="665019"/>
                  </a:cubicBezTo>
                  <a:cubicBezTo>
                    <a:pt x="4064000" y="671176"/>
                    <a:pt x="4073496" y="676962"/>
                    <a:pt x="4082473" y="683491"/>
                  </a:cubicBezTo>
                  <a:cubicBezTo>
                    <a:pt x="4107372" y="701599"/>
                    <a:pt x="4128827" y="725140"/>
                    <a:pt x="4156364" y="738909"/>
                  </a:cubicBezTo>
                  <a:cubicBezTo>
                    <a:pt x="4178949" y="750202"/>
                    <a:pt x="4201435" y="759536"/>
                    <a:pt x="4221018" y="775855"/>
                  </a:cubicBezTo>
                  <a:cubicBezTo>
                    <a:pt x="4292135" y="835119"/>
                    <a:pt x="4207640" y="776172"/>
                    <a:pt x="4276436" y="822037"/>
                  </a:cubicBezTo>
                  <a:cubicBezTo>
                    <a:pt x="4282594" y="831273"/>
                    <a:pt x="4287060" y="841897"/>
                    <a:pt x="4294909" y="849746"/>
                  </a:cubicBezTo>
                  <a:cubicBezTo>
                    <a:pt x="4322868" y="877705"/>
                    <a:pt x="4327860" y="876124"/>
                    <a:pt x="4359564" y="886691"/>
                  </a:cubicBezTo>
                  <a:cubicBezTo>
                    <a:pt x="4368800" y="892849"/>
                    <a:pt x="4379424" y="897315"/>
                    <a:pt x="4387273" y="905164"/>
                  </a:cubicBezTo>
                  <a:cubicBezTo>
                    <a:pt x="4395122" y="913013"/>
                    <a:pt x="4397078" y="925938"/>
                    <a:pt x="4405746" y="932873"/>
                  </a:cubicBezTo>
                  <a:cubicBezTo>
                    <a:pt x="4413349" y="938955"/>
                    <a:pt x="4424219" y="939030"/>
                    <a:pt x="4433455" y="942109"/>
                  </a:cubicBezTo>
                  <a:cubicBezTo>
                    <a:pt x="4486397" y="1021527"/>
                    <a:pt x="4422921" y="921042"/>
                    <a:pt x="4461164" y="997528"/>
                  </a:cubicBezTo>
                  <a:cubicBezTo>
                    <a:pt x="4474025" y="1023249"/>
                    <a:pt x="4486916" y="1032516"/>
                    <a:pt x="4507346" y="1052946"/>
                  </a:cubicBezTo>
                  <a:cubicBezTo>
                    <a:pt x="4346941" y="1106411"/>
                    <a:pt x="4506821" y="1056149"/>
                    <a:pt x="4064000" y="1071419"/>
                  </a:cubicBezTo>
                  <a:cubicBezTo>
                    <a:pt x="4023881" y="1072802"/>
                    <a:pt x="3984008" y="1078428"/>
                    <a:pt x="3943927" y="1080655"/>
                  </a:cubicBezTo>
                  <a:cubicBezTo>
                    <a:pt x="3873157" y="1084587"/>
                    <a:pt x="3802281" y="1086351"/>
                    <a:pt x="3731491" y="1089891"/>
                  </a:cubicBezTo>
                  <a:lnTo>
                    <a:pt x="3574473" y="1099128"/>
                  </a:lnTo>
                  <a:lnTo>
                    <a:pt x="2890982" y="1126837"/>
                  </a:lnTo>
                  <a:lnTo>
                    <a:pt x="1838036" y="1117600"/>
                  </a:lnTo>
                  <a:cubicBezTo>
                    <a:pt x="1825344" y="1117385"/>
                    <a:pt x="1813745" y="1109376"/>
                    <a:pt x="1801091" y="1108364"/>
                  </a:cubicBezTo>
                  <a:cubicBezTo>
                    <a:pt x="1736569" y="1103202"/>
                    <a:pt x="1671782" y="1102207"/>
                    <a:pt x="1607127" y="1099128"/>
                  </a:cubicBezTo>
                  <a:cubicBezTo>
                    <a:pt x="1582497" y="1096049"/>
                    <a:pt x="1557720" y="1093972"/>
                    <a:pt x="1533236" y="1089891"/>
                  </a:cubicBezTo>
                  <a:cubicBezTo>
                    <a:pt x="1462335" y="1078074"/>
                    <a:pt x="1530870" y="1077821"/>
                    <a:pt x="1431636" y="1071419"/>
                  </a:cubicBezTo>
                  <a:cubicBezTo>
                    <a:pt x="1357835" y="1066658"/>
                    <a:pt x="1283855" y="1065261"/>
                    <a:pt x="1209964" y="1062182"/>
                  </a:cubicBezTo>
                  <a:cubicBezTo>
                    <a:pt x="1001656" y="1039038"/>
                    <a:pt x="1191907" y="1057813"/>
                    <a:pt x="775855" y="1043709"/>
                  </a:cubicBezTo>
                  <a:cubicBezTo>
                    <a:pt x="711164" y="1041516"/>
                    <a:pt x="646560" y="1037225"/>
                    <a:pt x="581891" y="1034473"/>
                  </a:cubicBezTo>
                  <a:cubicBezTo>
                    <a:pt x="215816" y="1018896"/>
                    <a:pt x="469846" y="1032773"/>
                    <a:pt x="184727" y="1016000"/>
                  </a:cubicBezTo>
                  <a:cubicBezTo>
                    <a:pt x="72747" y="978675"/>
                    <a:pt x="185828" y="1013166"/>
                    <a:pt x="73891" y="988291"/>
                  </a:cubicBezTo>
                  <a:cubicBezTo>
                    <a:pt x="64387" y="986179"/>
                    <a:pt x="55627" y="981416"/>
                    <a:pt x="46182" y="979055"/>
                  </a:cubicBezTo>
                  <a:cubicBezTo>
                    <a:pt x="30952" y="975248"/>
                    <a:pt x="15394" y="972898"/>
                    <a:pt x="0" y="969819"/>
                  </a:cubicBezTo>
                  <a:cubicBezTo>
                    <a:pt x="9236" y="963661"/>
                    <a:pt x="17565" y="955855"/>
                    <a:pt x="27709" y="951346"/>
                  </a:cubicBezTo>
                  <a:cubicBezTo>
                    <a:pt x="45503" y="943438"/>
                    <a:pt x="83127" y="932873"/>
                    <a:pt x="83127" y="932873"/>
                  </a:cubicBezTo>
                  <a:cubicBezTo>
                    <a:pt x="113398" y="912692"/>
                    <a:pt x="110836" y="925501"/>
                    <a:pt x="110836" y="905164"/>
                  </a:cubicBezTo>
                  <a:lnTo>
                    <a:pt x="110836" y="905164"/>
                  </a:lnTo>
                </a:path>
              </a:pathLst>
            </a:custGeom>
            <a:solidFill>
              <a:srgbClr val="EAD37E"/>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 name="Group 29"/>
            <p:cNvGrpSpPr/>
            <p:nvPr/>
          </p:nvGrpSpPr>
          <p:grpSpPr>
            <a:xfrm>
              <a:off x="4114800" y="4953000"/>
              <a:ext cx="838200" cy="686158"/>
              <a:chOff x="3962400" y="1320581"/>
              <a:chExt cx="838200" cy="686158"/>
            </a:xfrm>
          </p:grpSpPr>
          <p:sp>
            <p:nvSpPr>
              <p:cNvPr id="45" name="Freeform 44"/>
              <p:cNvSpPr/>
              <p:nvPr/>
            </p:nvSpPr>
            <p:spPr>
              <a:xfrm>
                <a:off x="3962400" y="1524000"/>
                <a:ext cx="392073" cy="421005"/>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2583359">
                <a:off x="4230760" y="1320581"/>
                <a:ext cx="510426" cy="541054"/>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495800" y="1676400"/>
                <a:ext cx="304800" cy="323850"/>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3272503">
                <a:off x="4191000" y="1600200"/>
                <a:ext cx="392073" cy="421005"/>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31"/>
            <p:cNvGrpSpPr/>
            <p:nvPr/>
          </p:nvGrpSpPr>
          <p:grpSpPr>
            <a:xfrm>
              <a:off x="5715000" y="2514600"/>
              <a:ext cx="1524000" cy="2590800"/>
              <a:chOff x="5715000" y="2514600"/>
              <a:chExt cx="1524000" cy="2590800"/>
            </a:xfrm>
          </p:grpSpPr>
          <p:sp>
            <p:nvSpPr>
              <p:cNvPr id="43" name="Rectangle 42"/>
              <p:cNvSpPr/>
              <p:nvPr/>
            </p:nvSpPr>
            <p:spPr>
              <a:xfrm>
                <a:off x="6324600" y="2514600"/>
                <a:ext cx="243840" cy="25908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6200000">
                <a:off x="6347460" y="2339340"/>
                <a:ext cx="259080" cy="15240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32"/>
            <p:cNvGrpSpPr/>
            <p:nvPr/>
          </p:nvGrpSpPr>
          <p:grpSpPr>
            <a:xfrm>
              <a:off x="7301752" y="3505200"/>
              <a:ext cx="851647" cy="1447800"/>
              <a:chOff x="5715000" y="2514600"/>
              <a:chExt cx="1524000" cy="2590800"/>
            </a:xfrm>
          </p:grpSpPr>
          <p:sp>
            <p:nvSpPr>
              <p:cNvPr id="41" name="Rectangle 40"/>
              <p:cNvSpPr/>
              <p:nvPr/>
            </p:nvSpPr>
            <p:spPr>
              <a:xfrm>
                <a:off x="6324600" y="2514600"/>
                <a:ext cx="243840" cy="25908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6200000">
                <a:off x="6347460" y="2339340"/>
                <a:ext cx="259080" cy="15240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5"/>
            <p:cNvGrpSpPr/>
            <p:nvPr/>
          </p:nvGrpSpPr>
          <p:grpSpPr>
            <a:xfrm>
              <a:off x="5163670" y="3352800"/>
              <a:ext cx="851647" cy="1447800"/>
              <a:chOff x="5715000" y="2514600"/>
              <a:chExt cx="1524000" cy="2590800"/>
            </a:xfrm>
          </p:grpSpPr>
          <p:sp>
            <p:nvSpPr>
              <p:cNvPr id="39" name="Rectangle 38"/>
              <p:cNvSpPr/>
              <p:nvPr/>
            </p:nvSpPr>
            <p:spPr>
              <a:xfrm>
                <a:off x="6324600" y="2514600"/>
                <a:ext cx="243840" cy="25908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6200000">
                <a:off x="6347460" y="2339340"/>
                <a:ext cx="259080" cy="15240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8"/>
            <p:cNvGrpSpPr/>
            <p:nvPr/>
          </p:nvGrpSpPr>
          <p:grpSpPr>
            <a:xfrm flipH="1">
              <a:off x="7924800" y="4953000"/>
              <a:ext cx="838200" cy="686158"/>
              <a:chOff x="3962400" y="1320581"/>
              <a:chExt cx="838200" cy="686158"/>
            </a:xfrm>
          </p:grpSpPr>
          <p:sp>
            <p:nvSpPr>
              <p:cNvPr id="35" name="Freeform 34"/>
              <p:cNvSpPr/>
              <p:nvPr/>
            </p:nvSpPr>
            <p:spPr>
              <a:xfrm>
                <a:off x="3962400" y="1524000"/>
                <a:ext cx="392073" cy="421005"/>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2583359">
                <a:off x="4230760" y="1320581"/>
                <a:ext cx="510426" cy="541054"/>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495800" y="1676400"/>
                <a:ext cx="304800" cy="323850"/>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3272503">
                <a:off x="4191000" y="1600200"/>
                <a:ext cx="392073" cy="421005"/>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5099381">
              <a:off x="5052677" y="5195269"/>
              <a:ext cx="279968" cy="609601"/>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a:off x="4191000" y="1219200"/>
              <a:ext cx="2057400" cy="1310640"/>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10990440">
              <a:off x="5297142" y="745092"/>
              <a:ext cx="2182774" cy="1481616"/>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rot="11195382">
              <a:off x="6545408" y="1180523"/>
              <a:ext cx="2057400" cy="1310640"/>
            </a:xfrm>
            <a:prstGeom prst="clou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60582" y="720436"/>
          <a:ext cx="10049164" cy="5669280"/>
        </p:xfrm>
        <a:graphic>
          <a:graphicData uri="http://schemas.openxmlformats.org/drawingml/2006/table">
            <a:tbl>
              <a:tblPr firstRow="1" bandRow="1">
                <a:tableStyleId>{5940675A-B579-460E-94D1-54222C63F5DA}</a:tableStyleId>
              </a:tblPr>
              <a:tblGrid>
                <a:gridCol w="5024582">
                  <a:extLst>
                    <a:ext uri="{9D8B030D-6E8A-4147-A177-3AD203B41FA5}">
                      <a16:colId xmlns:a16="http://schemas.microsoft.com/office/drawing/2014/main" val="20000"/>
                    </a:ext>
                  </a:extLst>
                </a:gridCol>
                <a:gridCol w="5024582">
                  <a:extLst>
                    <a:ext uri="{9D8B030D-6E8A-4147-A177-3AD203B41FA5}">
                      <a16:colId xmlns:a16="http://schemas.microsoft.com/office/drawing/2014/main" val="20001"/>
                    </a:ext>
                  </a:extLst>
                </a:gridCol>
              </a:tblGrid>
              <a:tr h="370840">
                <a:tc>
                  <a:txBody>
                    <a:bodyPr/>
                    <a:lstStyle/>
                    <a:p>
                      <a:r>
                        <a:rPr lang="en-US" sz="1200" dirty="0"/>
                        <a:t>Isaiah 53:7 </a:t>
                      </a:r>
                      <a:r>
                        <a:rPr lang="en-US" sz="1200" dirty="0">
                          <a:solidFill>
                            <a:srgbClr val="434444"/>
                          </a:solidFill>
                        </a:rPr>
                        <a:t>“He was oppressed, and he was afflicted, yet he opened not his mouth.”</a:t>
                      </a:r>
                      <a:endParaRPr lang="en-US" sz="1200" dirty="0"/>
                    </a:p>
                  </a:txBody>
                  <a:tcPr/>
                </a:tc>
                <a:tc>
                  <a:txBody>
                    <a:bodyPr/>
                    <a:lstStyle/>
                    <a:p>
                      <a:r>
                        <a:rPr lang="en-US" sz="1200" dirty="0"/>
                        <a:t>Matthew 27:14 </a:t>
                      </a:r>
                      <a:r>
                        <a:rPr lang="en-US" sz="1200" dirty="0">
                          <a:solidFill>
                            <a:srgbClr val="434444"/>
                          </a:solidFill>
                        </a:rPr>
                        <a:t>. “He answered him to never a word.”</a:t>
                      </a:r>
                      <a:endParaRPr lang="en-US" sz="1200" dirty="0"/>
                    </a:p>
                  </a:txBody>
                  <a:tcPr/>
                </a:tc>
                <a:extLst>
                  <a:ext uri="{0D108BD9-81ED-4DB2-BD59-A6C34878D82A}">
                    <a16:rowId xmlns:a16="http://schemas.microsoft.com/office/drawing/2014/main" val="10000"/>
                  </a:ext>
                </a:extLst>
              </a:tr>
              <a:tr h="370840">
                <a:tc>
                  <a:txBody>
                    <a:bodyPr/>
                    <a:lstStyle/>
                    <a:p>
                      <a:r>
                        <a:rPr lang="en-US" sz="1200" dirty="0"/>
                        <a:t>Isaiah 53:5 </a:t>
                      </a:r>
                      <a:r>
                        <a:rPr lang="en-US" sz="1200" dirty="0">
                          <a:solidFill>
                            <a:srgbClr val="434444"/>
                          </a:solidFill>
                        </a:rPr>
                        <a:t>. “The chastisement of our peace was upon him; and with his stripes we are healed.”</a:t>
                      </a:r>
                    </a:p>
                    <a:p>
                      <a:r>
                        <a:rPr lang="en-US" sz="1200" dirty="0">
                          <a:solidFill>
                            <a:srgbClr val="434444"/>
                          </a:solidFill>
                        </a:rPr>
                        <a:t>1 Nephi 19:9 “Wherefore they scourge him, and he </a:t>
                      </a:r>
                      <a:r>
                        <a:rPr lang="en-US" sz="1200" dirty="0" err="1">
                          <a:solidFill>
                            <a:srgbClr val="434444"/>
                          </a:solidFill>
                        </a:rPr>
                        <a:t>suffereth</a:t>
                      </a:r>
                      <a:r>
                        <a:rPr lang="en-US" sz="1200" dirty="0">
                          <a:solidFill>
                            <a:srgbClr val="434444"/>
                          </a:solidFill>
                        </a:rPr>
                        <a:t> it.”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Matthew 27:26 </a:t>
                      </a:r>
                      <a:r>
                        <a:rPr lang="en-US" sz="1200" dirty="0">
                          <a:solidFill>
                            <a:srgbClr val="434444"/>
                          </a:solidFill>
                        </a:rPr>
                        <a:t>Roman soldiers “scourged Jesus.”</a:t>
                      </a:r>
                    </a:p>
                    <a:p>
                      <a:endParaRPr lang="en-US" sz="1200" dirty="0"/>
                    </a:p>
                  </a:txBody>
                  <a:tcPr/>
                </a:tc>
                <a:extLst>
                  <a:ext uri="{0D108BD9-81ED-4DB2-BD59-A6C34878D82A}">
                    <a16:rowId xmlns:a16="http://schemas.microsoft.com/office/drawing/2014/main" val="10001"/>
                  </a:ext>
                </a:extLst>
              </a:tr>
              <a:tr h="370840">
                <a:tc>
                  <a:txBody>
                    <a:bodyPr/>
                    <a:lstStyle/>
                    <a:p>
                      <a:r>
                        <a:rPr lang="en-US" sz="1200" dirty="0"/>
                        <a:t>Isaiah 50:6 </a:t>
                      </a:r>
                      <a:r>
                        <a:rPr lang="en-US" sz="1200" dirty="0">
                          <a:solidFill>
                            <a:srgbClr val="434444"/>
                          </a:solidFill>
                        </a:rPr>
                        <a:t>. “I hid not my face from shame and spitting.”</a:t>
                      </a:r>
                    </a:p>
                    <a:p>
                      <a:r>
                        <a:rPr lang="en-US" sz="1200" dirty="0">
                          <a:solidFill>
                            <a:srgbClr val="434444"/>
                          </a:solidFill>
                        </a:rPr>
                        <a:t>1 Nephi 19:9 “They spit upon him, and he </a:t>
                      </a:r>
                      <a:r>
                        <a:rPr lang="en-US" sz="1200" dirty="0" err="1">
                          <a:solidFill>
                            <a:srgbClr val="434444"/>
                          </a:solidFill>
                        </a:rPr>
                        <a:t>suffereth</a:t>
                      </a:r>
                      <a:r>
                        <a:rPr lang="en-US" sz="1200" dirty="0">
                          <a:solidFill>
                            <a:srgbClr val="434444"/>
                          </a:solidFill>
                        </a:rPr>
                        <a:t> it.”</a:t>
                      </a:r>
                      <a:endParaRPr lang="en-US" sz="1200" dirty="0"/>
                    </a:p>
                  </a:txBody>
                  <a:tcPr/>
                </a:tc>
                <a:tc>
                  <a:txBody>
                    <a:bodyPr/>
                    <a:lstStyle/>
                    <a:p>
                      <a:r>
                        <a:rPr lang="en-US" sz="1200" b="0" i="0" kern="1200" dirty="0">
                          <a:solidFill>
                            <a:schemeClr val="tx1"/>
                          </a:solidFill>
                          <a:latin typeface="+mn-lt"/>
                          <a:ea typeface="+mn-ea"/>
                          <a:cs typeface="+mn-cs"/>
                        </a:rPr>
                        <a:t>Matthew 27:30 </a:t>
                      </a:r>
                      <a:r>
                        <a:rPr lang="en-US" sz="1200" dirty="0">
                          <a:solidFill>
                            <a:srgbClr val="434444"/>
                          </a:solidFill>
                        </a:rPr>
                        <a:t>They spit upon him.”</a:t>
                      </a:r>
                      <a:endParaRPr lang="en-US" sz="12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Psalm 69:21 </a:t>
                      </a:r>
                      <a:r>
                        <a:rPr lang="en-US" sz="1200" dirty="0">
                          <a:solidFill>
                            <a:srgbClr val="434444"/>
                          </a:solidFill>
                        </a:rPr>
                        <a:t>“They gave me also gall for my meat; and in my thirst they gave me vinegar to drink.”</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Matthew 27:34</a:t>
                      </a:r>
                      <a:r>
                        <a:rPr lang="en-US" sz="1200" dirty="0">
                          <a:solidFill>
                            <a:srgbClr val="434444"/>
                          </a:solidFill>
                        </a:rPr>
                        <a:t>“They gave him vinegar to drink mingled with gall.”</a:t>
                      </a:r>
                    </a:p>
                    <a:p>
                      <a:endParaRPr lang="en-US" sz="1200" dirty="0"/>
                    </a:p>
                  </a:txBody>
                  <a:tcPr/>
                </a:tc>
                <a:extLst>
                  <a:ext uri="{0D108BD9-81ED-4DB2-BD59-A6C34878D82A}">
                    <a16:rowId xmlns:a16="http://schemas.microsoft.com/office/drawing/2014/main" val="10003"/>
                  </a:ext>
                </a:extLst>
              </a:tr>
              <a:tr h="370840">
                <a:tc>
                  <a:txBody>
                    <a:bodyPr/>
                    <a:lstStyle/>
                    <a:p>
                      <a:r>
                        <a:rPr lang="en-US" sz="1200" dirty="0"/>
                        <a:t>Psalm 22:16  </a:t>
                      </a:r>
                      <a:r>
                        <a:rPr lang="en-US" sz="1200" dirty="0">
                          <a:solidFill>
                            <a:srgbClr val="434444"/>
                          </a:solidFill>
                        </a:rPr>
                        <a:t>“They pierced my hands and my feet.”</a:t>
                      </a:r>
                    </a:p>
                    <a:p>
                      <a:r>
                        <a:rPr lang="en-US" sz="1200" dirty="0">
                          <a:solidFill>
                            <a:srgbClr val="434444"/>
                          </a:solidFill>
                        </a:rPr>
                        <a:t>1 Nephi 19:10  He “</a:t>
                      </a:r>
                      <a:r>
                        <a:rPr lang="en-US" sz="1200" dirty="0" err="1">
                          <a:solidFill>
                            <a:srgbClr val="434444"/>
                          </a:solidFill>
                        </a:rPr>
                        <a:t>yieldeth</a:t>
                      </a:r>
                      <a:r>
                        <a:rPr lang="en-US" sz="1200" dirty="0">
                          <a:solidFill>
                            <a:srgbClr val="434444"/>
                          </a:solidFill>
                        </a:rPr>
                        <a:t> himself … to be lifted up, … and to be crucified.”</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Matthew 27:35  </a:t>
                      </a:r>
                      <a:r>
                        <a:rPr lang="en-US" sz="1200" dirty="0">
                          <a:solidFill>
                            <a:srgbClr val="434444"/>
                          </a:solidFill>
                        </a:rPr>
                        <a:t>“They crucified him.”</a:t>
                      </a:r>
                    </a:p>
                    <a:p>
                      <a:endParaRPr lang="en-US" sz="1200" dirty="0"/>
                    </a:p>
                  </a:txBody>
                  <a:tcPr/>
                </a:tc>
                <a:extLst>
                  <a:ext uri="{0D108BD9-81ED-4DB2-BD59-A6C34878D82A}">
                    <a16:rowId xmlns:a16="http://schemas.microsoft.com/office/drawing/2014/main" val="10004"/>
                  </a:ext>
                </a:extLst>
              </a:tr>
              <a:tr h="370840">
                <a:tc>
                  <a:txBody>
                    <a:bodyPr/>
                    <a:lstStyle/>
                    <a:p>
                      <a:r>
                        <a:rPr lang="en-US" sz="1200" dirty="0"/>
                        <a:t>Psalm</a:t>
                      </a:r>
                      <a:r>
                        <a:rPr lang="en-US" sz="1200" baseline="0" dirty="0"/>
                        <a:t> 22:18 </a:t>
                      </a:r>
                      <a:r>
                        <a:rPr lang="en-US" sz="1200" dirty="0">
                          <a:solidFill>
                            <a:srgbClr val="434444"/>
                          </a:solidFill>
                        </a:rPr>
                        <a:t>They part my garments among them, and cast lots upon my vesture.”</a:t>
                      </a:r>
                      <a:endParaRPr lang="en-US" sz="1200" dirty="0"/>
                    </a:p>
                  </a:txBody>
                  <a:tcPr/>
                </a:tc>
                <a:tc>
                  <a:txBody>
                    <a:bodyPr/>
                    <a:lstStyle/>
                    <a:p>
                      <a:r>
                        <a:rPr lang="en-US" sz="1200" dirty="0"/>
                        <a:t>Matthew 27:35 </a:t>
                      </a:r>
                      <a:r>
                        <a:rPr lang="en-US" sz="1200" dirty="0">
                          <a:solidFill>
                            <a:srgbClr val="434444"/>
                          </a:solidFill>
                        </a:rPr>
                        <a:t>The Roman soldiers “parted his garments, casting lots.”</a:t>
                      </a:r>
                      <a:endParaRPr lang="en-US" sz="1200" dirty="0"/>
                    </a:p>
                  </a:txBody>
                  <a:tcPr/>
                </a:tc>
                <a:extLst>
                  <a:ext uri="{0D108BD9-81ED-4DB2-BD59-A6C34878D82A}">
                    <a16:rowId xmlns:a16="http://schemas.microsoft.com/office/drawing/2014/main" val="10005"/>
                  </a:ext>
                </a:extLst>
              </a:tr>
              <a:tr h="370840">
                <a:tc>
                  <a:txBody>
                    <a:bodyPr/>
                    <a:lstStyle/>
                    <a:p>
                      <a:r>
                        <a:rPr lang="en-US" sz="1200" dirty="0"/>
                        <a:t>Isaiah 53:9, 12 </a:t>
                      </a:r>
                      <a:r>
                        <a:rPr lang="en-US" sz="1200" dirty="0">
                          <a:solidFill>
                            <a:srgbClr val="434444"/>
                          </a:solidFill>
                        </a:rPr>
                        <a:t>“He made his grave with the wicked. … He was numbered with the transgressors.”</a:t>
                      </a:r>
                      <a:endParaRPr lang="en-US" sz="1200" dirty="0"/>
                    </a:p>
                  </a:txBody>
                  <a:tcPr/>
                </a:tc>
                <a:tc>
                  <a:txBody>
                    <a:bodyPr/>
                    <a:lstStyle/>
                    <a:p>
                      <a:r>
                        <a:rPr lang="en-US" sz="1200" dirty="0"/>
                        <a:t>Matthew 27:38, 44 </a:t>
                      </a:r>
                      <a:r>
                        <a:rPr lang="en-US" sz="1200" dirty="0">
                          <a:solidFill>
                            <a:srgbClr val="434444"/>
                          </a:solidFill>
                        </a:rPr>
                        <a:t>“Then were there two thieves crucified with him.”</a:t>
                      </a:r>
                      <a:endParaRPr lang="en-US" sz="1200" dirty="0"/>
                    </a:p>
                  </a:txBody>
                  <a:tcPr/>
                </a:tc>
                <a:extLst>
                  <a:ext uri="{0D108BD9-81ED-4DB2-BD59-A6C34878D82A}">
                    <a16:rowId xmlns:a16="http://schemas.microsoft.com/office/drawing/2014/main" val="10006"/>
                  </a:ext>
                </a:extLst>
              </a:tr>
              <a:tr h="370840">
                <a:tc>
                  <a:txBody>
                    <a:bodyPr/>
                    <a:lstStyle/>
                    <a:p>
                      <a:r>
                        <a:rPr lang="en-US" sz="1200" dirty="0"/>
                        <a:t>Psalm 22:7-8 </a:t>
                      </a:r>
                      <a:r>
                        <a:rPr lang="en-US" sz="1200" dirty="0">
                          <a:solidFill>
                            <a:srgbClr val="434444"/>
                          </a:solidFill>
                        </a:rPr>
                        <a:t>“All they that see me laugh me to scorn: they shoot out the lip, they shake the head, saying, he trusted on the Lord that he would deliver him: let him deliver him.”</a:t>
                      </a:r>
                      <a:endParaRPr lang="en-US" sz="1200" dirty="0"/>
                    </a:p>
                  </a:txBody>
                  <a:tcPr/>
                </a:tc>
                <a:tc>
                  <a:txBody>
                    <a:bodyPr/>
                    <a:lstStyle/>
                    <a:p>
                      <a:r>
                        <a:rPr lang="en-US" sz="1200" dirty="0"/>
                        <a:t>Matthew 27:41-43 </a:t>
                      </a:r>
                      <a:r>
                        <a:rPr lang="en-US" sz="1200" dirty="0">
                          <a:solidFill>
                            <a:srgbClr val="434444"/>
                          </a:solidFill>
                        </a:rPr>
                        <a:t>“The chief priests mocking him, with the scribes and elders, said, he saved others; himself he cannot save. If he be the King of Israel, let him now come down from the cross, and we will believe him. He trusted in God; let him deliver him now.”</a:t>
                      </a:r>
                      <a:endParaRPr lang="en-US" sz="1200" dirty="0"/>
                    </a:p>
                  </a:txBody>
                  <a:tcPr/>
                </a:tc>
                <a:extLst>
                  <a:ext uri="{0D108BD9-81ED-4DB2-BD59-A6C34878D82A}">
                    <a16:rowId xmlns:a16="http://schemas.microsoft.com/office/drawing/2014/main" val="10007"/>
                  </a:ext>
                </a:extLst>
              </a:tr>
              <a:tr h="370840">
                <a:tc>
                  <a:txBody>
                    <a:bodyPr/>
                    <a:lstStyle/>
                    <a:p>
                      <a:r>
                        <a:rPr lang="en-US" sz="1200" dirty="0"/>
                        <a:t>Psalm</a:t>
                      </a:r>
                      <a:r>
                        <a:rPr lang="en-US" sz="1200" baseline="0" dirty="0"/>
                        <a:t> 22:1 </a:t>
                      </a:r>
                      <a:r>
                        <a:rPr lang="en-US" sz="1200" dirty="0">
                          <a:solidFill>
                            <a:srgbClr val="434444"/>
                          </a:solidFill>
                        </a:rPr>
                        <a:t>“My God, my God, why hast thou forsaken me?”</a:t>
                      </a:r>
                      <a:endParaRPr lang="en-US" sz="1200" dirty="0"/>
                    </a:p>
                  </a:txBody>
                  <a:tcPr/>
                </a:tc>
                <a:tc>
                  <a:txBody>
                    <a:bodyPr/>
                    <a:lstStyle/>
                    <a:p>
                      <a:r>
                        <a:rPr lang="en-US" sz="1200" dirty="0"/>
                        <a:t>Matthew 27:46 </a:t>
                      </a:r>
                      <a:r>
                        <a:rPr lang="en-US" sz="1200" dirty="0">
                          <a:solidFill>
                            <a:srgbClr val="434444"/>
                          </a:solidFill>
                        </a:rPr>
                        <a:t>“About the ninth hour Jesus cried with a loud voice, saying, … My God, my God, why hast thou forsaken me?”</a:t>
                      </a:r>
                      <a:endParaRPr lang="en-US" sz="1200" dirty="0"/>
                    </a:p>
                  </a:txBody>
                  <a:tcPr/>
                </a:tc>
                <a:extLst>
                  <a:ext uri="{0D108BD9-81ED-4DB2-BD59-A6C34878D82A}">
                    <a16:rowId xmlns:a16="http://schemas.microsoft.com/office/drawing/2014/main" val="10008"/>
                  </a:ext>
                </a:extLst>
              </a:tr>
              <a:tr h="370840">
                <a:tc>
                  <a:txBody>
                    <a:bodyPr/>
                    <a:lstStyle/>
                    <a:p>
                      <a:r>
                        <a:rPr lang="en-US" sz="1200" dirty="0"/>
                        <a:t>Isaiah 53:9 </a:t>
                      </a:r>
                      <a:r>
                        <a:rPr lang="en-US" sz="1200" dirty="0">
                          <a:solidFill>
                            <a:srgbClr val="434444"/>
                          </a:solidFill>
                        </a:rPr>
                        <a:t>“He made his grave with … the rich in his death.”</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Matthew 27:57-60 </a:t>
                      </a:r>
                      <a:r>
                        <a:rPr lang="en-US" sz="1200" dirty="0">
                          <a:solidFill>
                            <a:srgbClr val="434444"/>
                          </a:solidFill>
                        </a:rPr>
                        <a:t>“A rich man of </a:t>
                      </a:r>
                      <a:r>
                        <a:rPr lang="en-US" sz="1200" dirty="0" err="1">
                          <a:solidFill>
                            <a:srgbClr val="434444"/>
                          </a:solidFill>
                        </a:rPr>
                        <a:t>Arimathea</a:t>
                      </a:r>
                      <a:r>
                        <a:rPr lang="en-US" sz="1200" dirty="0">
                          <a:solidFill>
                            <a:srgbClr val="434444"/>
                          </a:solidFill>
                        </a:rPr>
                        <a:t>, named Joseph, who also himself was Jesus’ disciple … wrapped [the body of Jesus] in a clean linen cloth, and laid it in his own new tomb.”</a:t>
                      </a:r>
                    </a:p>
                    <a:p>
                      <a:endParaRPr lang="en-US" sz="1200" dirty="0"/>
                    </a:p>
                  </a:txBody>
                  <a:tcPr/>
                </a:tc>
                <a:extLst>
                  <a:ext uri="{0D108BD9-81ED-4DB2-BD59-A6C34878D82A}">
                    <a16:rowId xmlns:a16="http://schemas.microsoft.com/office/drawing/2014/main" val="10009"/>
                  </a:ext>
                </a:extLst>
              </a:tr>
            </a:tbl>
          </a:graphicData>
        </a:graphic>
      </p:graphicFrame>
      <p:sp>
        <p:nvSpPr>
          <p:cNvPr id="6" name="Rectangle 5"/>
          <p:cNvSpPr/>
          <p:nvPr/>
        </p:nvSpPr>
        <p:spPr>
          <a:xfrm>
            <a:off x="4385248" y="251752"/>
            <a:ext cx="3255250" cy="369332"/>
          </a:xfrm>
          <a:prstGeom prst="rect">
            <a:avLst/>
          </a:prstGeom>
        </p:spPr>
        <p:txBody>
          <a:bodyPr wrap="none">
            <a:spAutoFit/>
          </a:bodyPr>
          <a:lstStyle/>
          <a:p>
            <a:r>
              <a:rPr lang="en-US" cap="all" dirty="0"/>
              <a:t>ANCIENT PROPHECIES FULFILLED</a:t>
            </a:r>
            <a:endParaRPr lang="en-US" dirty="0"/>
          </a:p>
        </p:txBody>
      </p:sp>
      <p:sp>
        <p:nvSpPr>
          <p:cNvPr id="7" name="TextBox 6"/>
          <p:cNvSpPr txBox="1"/>
          <p:nvPr/>
        </p:nvSpPr>
        <p:spPr>
          <a:xfrm>
            <a:off x="369455" y="6493164"/>
            <a:ext cx="6216072" cy="276999"/>
          </a:xfrm>
          <a:prstGeom prst="rect">
            <a:avLst/>
          </a:prstGeom>
          <a:noFill/>
        </p:spPr>
        <p:txBody>
          <a:bodyPr wrap="square" rtlCol="0">
            <a:spAutoFit/>
          </a:bodyPr>
          <a:lstStyle/>
          <a:p>
            <a:r>
              <a:rPr lang="en-US" sz="1200" dirty="0"/>
              <a:t>New Testament Institute Student Manual Chapter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www.lds.org/bc/content/shared/content/images/gospel-library/magazine/ensignlp.nfo:o:349e.jpg"/>
          <p:cNvPicPr>
            <a:picLocks noChangeAspect="1" noChangeArrowheads="1"/>
          </p:cNvPicPr>
          <p:nvPr/>
        </p:nvPicPr>
        <p:blipFill>
          <a:blip r:embed="rId2" cstate="print"/>
          <a:srcRect/>
          <a:stretch>
            <a:fillRect/>
          </a:stretch>
        </p:blipFill>
        <p:spPr bwMode="auto">
          <a:xfrm>
            <a:off x="218644" y="164956"/>
            <a:ext cx="5251296" cy="4296208"/>
          </a:xfrm>
          <a:prstGeom prst="rect">
            <a:avLst/>
          </a:prstGeom>
          <a:noFill/>
        </p:spPr>
      </p:pic>
      <p:pic>
        <p:nvPicPr>
          <p:cNvPr id="3" name="Picture 2" descr="https://www.lds.org/bc/content/shared/content/images/gospel-library/magazine/ensignlp.nfo:o:349e.jpg"/>
          <p:cNvPicPr>
            <a:picLocks noChangeAspect="1" noChangeArrowheads="1"/>
          </p:cNvPicPr>
          <p:nvPr/>
        </p:nvPicPr>
        <p:blipFill>
          <a:blip r:embed="rId2" cstate="print"/>
          <a:srcRect/>
          <a:stretch>
            <a:fillRect/>
          </a:stretch>
        </p:blipFill>
        <p:spPr bwMode="auto">
          <a:xfrm>
            <a:off x="6568644" y="206519"/>
            <a:ext cx="5251296" cy="429620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0" y="0"/>
            <a:ext cx="12192000" cy="6858000"/>
          </a:xfrm>
          <a:prstGeom prst="rect">
            <a:avLst/>
          </a:prstGeom>
          <a:noFill/>
        </p:spPr>
      </p:pic>
      <p:sp>
        <p:nvSpPr>
          <p:cNvPr id="8" name="Rectangle 7"/>
          <p:cNvSpPr/>
          <p:nvPr/>
        </p:nvSpPr>
        <p:spPr>
          <a:xfrm>
            <a:off x="314036" y="173759"/>
            <a:ext cx="11668984" cy="650413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 name="Straight Connector 8"/>
          <p:cNvCxnSpPr/>
          <p:nvPr/>
        </p:nvCxnSpPr>
        <p:spPr>
          <a:xfrm>
            <a:off x="323273" y="1081244"/>
            <a:ext cx="11668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23273" y="1175152"/>
            <a:ext cx="11668984" cy="207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4036" y="1190864"/>
            <a:ext cx="1823279" cy="54685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10166177" y="1191491"/>
            <a:ext cx="1823279" cy="54863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10949374" y="835529"/>
            <a:ext cx="948105" cy="321085"/>
          </a:xfrm>
          <a:prstGeom prst="rect">
            <a:avLst/>
          </a:prstGeom>
          <a:noFill/>
        </p:spPr>
        <p:txBody>
          <a:bodyPr wrap="square" rtlCol="0">
            <a:spAutoFit/>
          </a:bodyPr>
          <a:lstStyle/>
          <a:p>
            <a:pPr algn="r"/>
            <a:r>
              <a:rPr lang="en-US" sz="1050" b="1" dirty="0">
                <a:latin typeface="Baskerville Old Face" pitchFamily="18" charset="0"/>
              </a:rPr>
              <a:t>Page 1</a:t>
            </a:r>
            <a:endParaRPr lang="en-US" sz="1050" dirty="0">
              <a:latin typeface="Baskerville Old Face" pitchFamily="18" charset="0"/>
            </a:endParaRPr>
          </a:p>
        </p:txBody>
      </p:sp>
      <p:sp>
        <p:nvSpPr>
          <p:cNvPr id="17" name="TextBox 16"/>
          <p:cNvSpPr txBox="1"/>
          <p:nvPr/>
        </p:nvSpPr>
        <p:spPr>
          <a:xfrm>
            <a:off x="296795" y="1218492"/>
            <a:ext cx="1823279" cy="5124480"/>
          </a:xfrm>
          <a:prstGeom prst="rect">
            <a:avLst/>
          </a:prstGeom>
          <a:noFill/>
          <a:ln>
            <a:solidFill>
              <a:schemeClr val="tx1"/>
            </a:solidFill>
          </a:ln>
        </p:spPr>
        <p:txBody>
          <a:bodyPr wrap="square" rtlCol="0">
            <a:spAutoFit/>
          </a:bodyPr>
          <a:lstStyle/>
          <a:p>
            <a:r>
              <a:rPr lang="en-US" sz="1350" b="1" dirty="0">
                <a:latin typeface="Baskerville Old Face" pitchFamily="18" charset="0"/>
              </a:rPr>
              <a:t>Thirty Pieces of Silver</a:t>
            </a:r>
          </a:p>
          <a:p>
            <a:pPr algn="just"/>
            <a:r>
              <a:rPr lang="en-US" sz="1200" dirty="0">
                <a:latin typeface="Baskerville Old Face" pitchFamily="18" charset="0"/>
              </a:rPr>
              <a:t>Because the silver pieces were “the price of blood” and therefore not lawful to add to the treasury, the Jewish leaders used the money to purchase the potter’s field, where strangers (or foreigners) were to be buried. </a:t>
            </a:r>
          </a:p>
          <a:p>
            <a:pPr algn="just" fontAlgn="base"/>
            <a:r>
              <a:rPr lang="en-US" sz="1200" dirty="0">
                <a:latin typeface="Baskerville Old Face" pitchFamily="18" charset="0"/>
              </a:rPr>
              <a:t>A quote by Zechariah    an Old Testament Prophet said: </a:t>
            </a:r>
            <a:r>
              <a:rPr lang="en-US" sz="1200" dirty="0"/>
              <a:t> </a:t>
            </a:r>
            <a:r>
              <a:rPr lang="en-US" sz="1200" i="1" dirty="0">
                <a:latin typeface="Baskerville Old Face" pitchFamily="18" charset="0"/>
              </a:rPr>
              <a:t>And I said unto them, If ye think good, give me my price; and if not, forbear. So they weighed for my price thirty pieces of silver.</a:t>
            </a:r>
          </a:p>
          <a:p>
            <a:pPr algn="just" fontAlgn="base"/>
            <a:r>
              <a:rPr lang="en-US" sz="1200" i="1" dirty="0">
                <a:latin typeface="Baskerville Old Face" pitchFamily="18" charset="0"/>
              </a:rPr>
              <a:t> And the </a:t>
            </a:r>
            <a:r>
              <a:rPr lang="en-US" sz="1200" i="1" cap="small" dirty="0">
                <a:latin typeface="Baskerville Old Face" pitchFamily="18" charset="0"/>
              </a:rPr>
              <a:t>Lord</a:t>
            </a:r>
            <a:r>
              <a:rPr lang="en-US" sz="1200" i="1" dirty="0">
                <a:latin typeface="Baskerville Old Face" pitchFamily="18" charset="0"/>
              </a:rPr>
              <a:t> said unto me, Cast it unto the potter: a goodly price that I was </a:t>
            </a:r>
            <a:r>
              <a:rPr lang="en-US" sz="1200" i="1" dirty="0" err="1">
                <a:latin typeface="Baskerville Old Face" pitchFamily="18" charset="0"/>
              </a:rPr>
              <a:t>prised</a:t>
            </a:r>
            <a:r>
              <a:rPr lang="en-US" sz="1200" i="1" dirty="0">
                <a:latin typeface="Baskerville Old Face" pitchFamily="18" charset="0"/>
              </a:rPr>
              <a:t> at of them. And I took the thirty pieces of silver, and cast them to the potter in the house of the </a:t>
            </a:r>
            <a:r>
              <a:rPr lang="en-US" sz="1200" i="1" cap="small" dirty="0">
                <a:latin typeface="Baskerville Old Face" pitchFamily="18" charset="0"/>
              </a:rPr>
              <a:t>Lord</a:t>
            </a:r>
            <a:r>
              <a:rPr lang="en-US" sz="1200" i="1" dirty="0">
                <a:latin typeface="Baskerville Old Face" pitchFamily="18" charset="0"/>
              </a:rPr>
              <a:t>.</a:t>
            </a:r>
          </a:p>
          <a:p>
            <a:endParaRPr lang="en-US" sz="1350" dirty="0">
              <a:latin typeface="Baskerville Old Face" pitchFamily="18" charset="0"/>
            </a:endParaRPr>
          </a:p>
        </p:txBody>
      </p:sp>
      <p:sp>
        <p:nvSpPr>
          <p:cNvPr id="18" name="TextBox 17"/>
          <p:cNvSpPr txBox="1"/>
          <p:nvPr/>
        </p:nvSpPr>
        <p:spPr>
          <a:xfrm>
            <a:off x="10128574" y="1180841"/>
            <a:ext cx="1823279" cy="1846659"/>
          </a:xfrm>
          <a:prstGeom prst="rect">
            <a:avLst/>
          </a:prstGeom>
          <a:noFill/>
          <a:ln>
            <a:solidFill>
              <a:schemeClr val="tx1"/>
            </a:solidFill>
          </a:ln>
        </p:spPr>
        <p:txBody>
          <a:bodyPr wrap="square" rtlCol="0">
            <a:spAutoFit/>
          </a:bodyPr>
          <a:lstStyle/>
          <a:p>
            <a:pPr algn="ctr"/>
            <a:r>
              <a:rPr lang="en-US" b="1" dirty="0">
                <a:latin typeface="Baskerville Old Face" pitchFamily="18" charset="0"/>
              </a:rPr>
              <a:t>Treason</a:t>
            </a:r>
          </a:p>
          <a:p>
            <a:pPr algn="just"/>
            <a:r>
              <a:rPr lang="en-US" sz="1200" dirty="0">
                <a:latin typeface="Baskerville Old Face" pitchFamily="18" charset="0"/>
              </a:rPr>
              <a:t>Jewish leaders accused Jesus of treason, or trying to overthrow the Roman government, and claimed that Jesus declared Himself a king and sought to establish His own kingdom.</a:t>
            </a:r>
          </a:p>
        </p:txBody>
      </p:sp>
      <p:sp>
        <p:nvSpPr>
          <p:cNvPr id="20" name="TextBox 19"/>
          <p:cNvSpPr txBox="1"/>
          <p:nvPr/>
        </p:nvSpPr>
        <p:spPr>
          <a:xfrm>
            <a:off x="310755" y="1220890"/>
            <a:ext cx="1822845" cy="276999"/>
          </a:xfrm>
          <a:prstGeom prst="rect">
            <a:avLst/>
          </a:prstGeom>
          <a:noFill/>
        </p:spPr>
        <p:txBody>
          <a:bodyPr wrap="square" rtlCol="0">
            <a:spAutoFit/>
          </a:bodyPr>
          <a:lstStyle/>
          <a:p>
            <a:pPr algn="ctr"/>
            <a:endParaRPr lang="en-US" sz="1200" dirty="0">
              <a:latin typeface="Baskerville Old Face" pitchFamily="18" charset="0"/>
            </a:endParaRPr>
          </a:p>
        </p:txBody>
      </p:sp>
      <p:pic>
        <p:nvPicPr>
          <p:cNvPr id="21" name="Picture 20" descr="Jerusalem News.png"/>
          <p:cNvPicPr>
            <a:picLocks noChangeAspect="1"/>
          </p:cNvPicPr>
          <p:nvPr/>
        </p:nvPicPr>
        <p:blipFill>
          <a:blip r:embed="rId3" cstate="print"/>
          <a:stretch>
            <a:fillRect/>
          </a:stretch>
        </p:blipFill>
        <p:spPr>
          <a:xfrm>
            <a:off x="2078324" y="0"/>
            <a:ext cx="7887572" cy="1103285"/>
          </a:xfrm>
          <a:prstGeom prst="rect">
            <a:avLst/>
          </a:prstGeom>
        </p:spPr>
      </p:pic>
      <p:grpSp>
        <p:nvGrpSpPr>
          <p:cNvPr id="28" name="Group 27"/>
          <p:cNvGrpSpPr/>
          <p:nvPr/>
        </p:nvGrpSpPr>
        <p:grpSpPr>
          <a:xfrm>
            <a:off x="2131291" y="1175143"/>
            <a:ext cx="8045096" cy="2103767"/>
            <a:chOff x="2131291" y="1175143"/>
            <a:chExt cx="8045096" cy="2103767"/>
          </a:xfrm>
        </p:grpSpPr>
        <p:sp>
          <p:nvSpPr>
            <p:cNvPr id="15" name="TextBox 14"/>
            <p:cNvSpPr txBox="1"/>
            <p:nvPr/>
          </p:nvSpPr>
          <p:spPr>
            <a:xfrm>
              <a:off x="3620655" y="1179748"/>
              <a:ext cx="5163127" cy="2092881"/>
            </a:xfrm>
            <a:prstGeom prst="rect">
              <a:avLst/>
            </a:prstGeom>
            <a:noFill/>
            <a:ln>
              <a:solidFill>
                <a:schemeClr val="tx1"/>
              </a:solidFill>
            </a:ln>
          </p:spPr>
          <p:txBody>
            <a:bodyPr wrap="square" rtlCol="0">
              <a:spAutoFit/>
            </a:bodyPr>
            <a:lstStyle/>
            <a:p>
              <a:pPr algn="just"/>
              <a:r>
                <a:rPr lang="en-US" b="1" dirty="0">
                  <a:latin typeface="Baskerville Old Face" pitchFamily="18" charset="0"/>
                </a:rPr>
                <a:t>Jesus of Nazareth Arrested</a:t>
              </a:r>
            </a:p>
            <a:p>
              <a:pPr algn="just"/>
              <a:r>
                <a:rPr lang="en-US" sz="1400" dirty="0">
                  <a:latin typeface="Baskerville Old Face" pitchFamily="18" charset="0"/>
                </a:rPr>
                <a:t>     Recently the high priest, Caiaphas and the Sanhedrin charged Jesus with blasphemy—a crime that was punishable by death under Jewish law; however, under Roman rule, the Jews had no power to put someone to death for blasphemy. Therefore, the Jewish leaders sought to find an offense under Roman law by which Jesus would be punished by death.</a:t>
              </a:r>
              <a:r>
                <a:rPr lang="en-US" sz="1400" b="1" dirty="0">
                  <a:latin typeface="Baskerville Old Face" pitchFamily="18" charset="0"/>
                </a:rPr>
                <a:t> </a:t>
              </a:r>
            </a:p>
            <a:p>
              <a:pPr algn="just"/>
              <a:r>
                <a:rPr lang="en-US" sz="1400" dirty="0"/>
                <a:t>    </a:t>
              </a:r>
              <a:r>
                <a:rPr lang="en-US" sz="1400" dirty="0">
                  <a:latin typeface="Baskerville Old Face" pitchFamily="18" charset="0"/>
                </a:rPr>
                <a:t> Jewish leaders delivered  Jesus to Pontius Pilate, the Roman governor of Judea. </a:t>
              </a:r>
              <a:endParaRPr lang="en-US" sz="1400" b="1" dirty="0">
                <a:latin typeface="Baskerville Old Face" pitchFamily="18" charset="0"/>
              </a:endParaRPr>
            </a:p>
          </p:txBody>
        </p:sp>
        <p:pic>
          <p:nvPicPr>
            <p:cNvPr id="22" name="Picture 21" descr="Caiaphas.jpg"/>
            <p:cNvPicPr>
              <a:picLocks noChangeAspect="1"/>
            </p:cNvPicPr>
            <p:nvPr/>
          </p:nvPicPr>
          <p:blipFill>
            <a:blip r:embed="rId4" cstate="print">
              <a:grayscl/>
            </a:blip>
            <a:stretch>
              <a:fillRect/>
            </a:stretch>
          </p:blipFill>
          <p:spPr>
            <a:xfrm>
              <a:off x="2131291" y="1196109"/>
              <a:ext cx="1487424" cy="2073564"/>
            </a:xfrm>
            <a:prstGeom prst="rect">
              <a:avLst/>
            </a:prstGeom>
          </p:spPr>
        </p:pic>
        <p:pic>
          <p:nvPicPr>
            <p:cNvPr id="23" name="Picture 22" descr="pilate.jpg"/>
            <p:cNvPicPr>
              <a:picLocks noChangeAspect="1"/>
            </p:cNvPicPr>
            <p:nvPr/>
          </p:nvPicPr>
          <p:blipFill>
            <a:blip r:embed="rId5" cstate="print">
              <a:grayscl/>
            </a:blip>
            <a:stretch>
              <a:fillRect/>
            </a:stretch>
          </p:blipFill>
          <p:spPr>
            <a:xfrm>
              <a:off x="8749556" y="1175143"/>
              <a:ext cx="1426831" cy="2103767"/>
            </a:xfrm>
            <a:prstGeom prst="rect">
              <a:avLst/>
            </a:prstGeom>
          </p:spPr>
        </p:pic>
      </p:grpSp>
      <p:grpSp>
        <p:nvGrpSpPr>
          <p:cNvPr id="29" name="Group 28"/>
          <p:cNvGrpSpPr/>
          <p:nvPr/>
        </p:nvGrpSpPr>
        <p:grpSpPr>
          <a:xfrm>
            <a:off x="2142836" y="3278166"/>
            <a:ext cx="8035637" cy="3139321"/>
            <a:chOff x="2142836" y="3278166"/>
            <a:chExt cx="8035637" cy="3139321"/>
          </a:xfrm>
        </p:grpSpPr>
        <p:sp>
          <p:nvSpPr>
            <p:cNvPr id="14" name="TextBox 13"/>
            <p:cNvSpPr txBox="1"/>
            <p:nvPr/>
          </p:nvSpPr>
          <p:spPr>
            <a:xfrm>
              <a:off x="2142836" y="3278166"/>
              <a:ext cx="8035637" cy="3139321"/>
            </a:xfrm>
            <a:prstGeom prst="rect">
              <a:avLst/>
            </a:prstGeom>
            <a:noFill/>
            <a:ln>
              <a:solidFill>
                <a:schemeClr val="tx1"/>
              </a:solidFill>
            </a:ln>
          </p:spPr>
          <p:txBody>
            <a:bodyPr wrap="square" rtlCol="0">
              <a:spAutoFit/>
            </a:bodyPr>
            <a:lstStyle/>
            <a:p>
              <a:pPr algn="ctr"/>
              <a:r>
                <a:rPr lang="en-US" sz="1600" b="1" dirty="0">
                  <a:latin typeface="Baskerville Old Face" pitchFamily="18" charset="0"/>
                </a:rPr>
                <a:t>Judas Iscariot of </a:t>
              </a:r>
              <a:r>
                <a:rPr lang="en-US" sz="1600" b="1" dirty="0" err="1">
                  <a:latin typeface="Baskerville Old Face" pitchFamily="18" charset="0"/>
                </a:rPr>
                <a:t>Kerioth</a:t>
              </a:r>
              <a:r>
                <a:rPr lang="en-US" sz="1600" b="1" dirty="0">
                  <a:latin typeface="Baskerville Old Face" pitchFamily="18" charset="0"/>
                </a:rPr>
                <a:t> </a:t>
              </a:r>
            </a:p>
            <a:p>
              <a:pPr algn="just"/>
              <a:r>
                <a:rPr lang="en-US" sz="1400" dirty="0">
                  <a:latin typeface="Baskerville Old Face" pitchFamily="18" charset="0"/>
                </a:rPr>
                <a:t>Judas served as treasurer or agent of the apostolic company, receiving and disbursing such offerings made by disciples and friends, and purchasing supplies as required.</a:t>
              </a:r>
            </a:p>
            <a:p>
              <a:pPr algn="just"/>
              <a:r>
                <a:rPr lang="en-US" sz="1400" dirty="0">
                  <a:latin typeface="Baskerville Old Face" pitchFamily="18" charset="0"/>
                </a:rPr>
                <a:t>He complained against Jesus what he called “a waste of costly spikenard” while Mary was anointing the feet of the Lord. He suggested that the precious ointment could have been sold and the proceeds given to the poor. Later he spoke to officials and received 30 pieces of silver for his betrayal of where Jesus was. Judas was present at the arrest of Jesus in the Garden of Gethsemane and kissed him as a symbol of respect but </a:t>
              </a:r>
            </a:p>
            <a:p>
              <a:pPr algn="just"/>
              <a:r>
                <a:rPr lang="en-US" sz="1400" dirty="0">
                  <a:latin typeface="Baskerville Old Face" pitchFamily="18" charset="0"/>
                </a:rPr>
                <a:t>also to inform the guards as to who Jesus was.  Jesus response was, “Judas, </a:t>
              </a:r>
              <a:r>
                <a:rPr lang="en-US" sz="1400" dirty="0" err="1">
                  <a:latin typeface="Baskerville Old Face" pitchFamily="18" charset="0"/>
                </a:rPr>
                <a:t>betrayest</a:t>
              </a:r>
              <a:r>
                <a:rPr lang="en-US" sz="1400" dirty="0">
                  <a:latin typeface="Baskerville Old Face" pitchFamily="18" charset="0"/>
                </a:rPr>
                <a:t> thou the </a:t>
              </a:r>
            </a:p>
            <a:p>
              <a:pPr algn="just"/>
              <a:r>
                <a:rPr lang="en-US" sz="1400" dirty="0">
                  <a:latin typeface="Baskerville Old Face" pitchFamily="18" charset="0"/>
                </a:rPr>
                <a:t>Son of man with a kiss?”</a:t>
              </a:r>
            </a:p>
            <a:p>
              <a:pPr algn="just"/>
              <a:r>
                <a:rPr lang="en-US" sz="1400" dirty="0">
                  <a:latin typeface="Baskerville Old Face" pitchFamily="18" charset="0"/>
                </a:rPr>
                <a:t>When Judas saw what happened between Caiaphas and Pilot, he regretted his choice to betray </a:t>
              </a:r>
            </a:p>
            <a:p>
              <a:pPr algn="just"/>
              <a:r>
                <a:rPr lang="en-US" sz="1400" dirty="0">
                  <a:latin typeface="Baskerville Old Face" pitchFamily="18" charset="0"/>
                </a:rPr>
                <a:t>Jesus and sought to return the money he had received from the Jewish leaders.  </a:t>
              </a:r>
            </a:p>
            <a:p>
              <a:pPr algn="just"/>
              <a:r>
                <a:rPr lang="en-US" sz="1400" dirty="0">
                  <a:latin typeface="Baskerville Old Face" pitchFamily="18" charset="0"/>
                </a:rPr>
                <a:t>He brought his guilty life to a close by a revolting suicide and his spirit went to the awful fate </a:t>
              </a:r>
            </a:p>
            <a:p>
              <a:pPr algn="just"/>
              <a:r>
                <a:rPr lang="en-US" sz="1400" dirty="0">
                  <a:latin typeface="Baskerville Old Face" pitchFamily="18" charset="0"/>
                </a:rPr>
                <a:t>reserved for the sons of perdition.</a:t>
              </a:r>
            </a:p>
            <a:p>
              <a:pPr algn="just"/>
              <a:r>
                <a:rPr lang="en-US" sz="1000" dirty="0">
                  <a:latin typeface="Baskerville Old Face" pitchFamily="18" charset="0"/>
                </a:rPr>
                <a:t>-Article by James E. Talmage </a:t>
              </a:r>
              <a:r>
                <a:rPr lang="en-US" sz="1000" i="1" dirty="0">
                  <a:latin typeface="Baskerville Old Face" pitchFamily="18" charset="0"/>
                </a:rPr>
                <a:t>Jesus The Christ, </a:t>
              </a:r>
              <a:r>
                <a:rPr lang="en-US" sz="1000" dirty="0">
                  <a:latin typeface="Baskerville Old Face" pitchFamily="18" charset="0"/>
                </a:rPr>
                <a:t>Chapter 16 </a:t>
              </a:r>
              <a:r>
                <a:rPr lang="en-US" sz="1000" i="1" dirty="0">
                  <a:latin typeface="Baskerville Old Face" pitchFamily="18" charset="0"/>
                </a:rPr>
                <a:t>The Chosen Twelve</a:t>
              </a:r>
              <a:endParaRPr lang="en-US" sz="1000" dirty="0">
                <a:latin typeface="Baskerville Old Face" pitchFamily="18" charset="0"/>
              </a:endParaRPr>
            </a:p>
          </p:txBody>
        </p:sp>
        <p:pic>
          <p:nvPicPr>
            <p:cNvPr id="24" name="Picture 23" descr="Judas iscariot.jpg"/>
            <p:cNvPicPr>
              <a:picLocks noChangeAspect="1"/>
            </p:cNvPicPr>
            <p:nvPr/>
          </p:nvPicPr>
          <p:blipFill>
            <a:blip r:embed="rId6" cstate="print">
              <a:grayscl/>
            </a:blip>
            <a:stretch>
              <a:fillRect/>
            </a:stretch>
          </p:blipFill>
          <p:spPr>
            <a:xfrm flipH="1">
              <a:off x="8922157" y="4839854"/>
              <a:ext cx="1003609" cy="1255398"/>
            </a:xfrm>
            <a:prstGeom prst="rect">
              <a:avLst/>
            </a:prstGeom>
          </p:spPr>
        </p:pic>
      </p:grpSp>
      <p:sp>
        <p:nvSpPr>
          <p:cNvPr id="25" name="TextBox 24"/>
          <p:cNvSpPr txBox="1"/>
          <p:nvPr/>
        </p:nvSpPr>
        <p:spPr>
          <a:xfrm>
            <a:off x="359884" y="775493"/>
            <a:ext cx="1579754" cy="307777"/>
          </a:xfrm>
          <a:prstGeom prst="rect">
            <a:avLst/>
          </a:prstGeom>
          <a:noFill/>
        </p:spPr>
        <p:txBody>
          <a:bodyPr wrap="square" rtlCol="0">
            <a:spAutoFit/>
          </a:bodyPr>
          <a:lstStyle/>
          <a:p>
            <a:r>
              <a:rPr lang="en-US" sz="1400" b="1" dirty="0">
                <a:latin typeface="Baskerville Old Face" pitchFamily="18" charset="0"/>
              </a:rPr>
              <a:t>Matthew 27:1-23</a:t>
            </a:r>
            <a:endParaRPr lang="en-US" sz="1400" dirty="0">
              <a:latin typeface="Baskerville Old Face" pitchFamily="18" charset="0"/>
            </a:endParaRPr>
          </a:p>
        </p:txBody>
      </p:sp>
      <p:sp>
        <p:nvSpPr>
          <p:cNvPr id="26" name="TextBox 25"/>
          <p:cNvSpPr txBox="1"/>
          <p:nvPr/>
        </p:nvSpPr>
        <p:spPr>
          <a:xfrm>
            <a:off x="10170138" y="3041968"/>
            <a:ext cx="1823279" cy="3693319"/>
          </a:xfrm>
          <a:prstGeom prst="rect">
            <a:avLst/>
          </a:prstGeom>
          <a:noFill/>
          <a:ln>
            <a:solidFill>
              <a:schemeClr val="tx1"/>
            </a:solidFill>
          </a:ln>
        </p:spPr>
        <p:txBody>
          <a:bodyPr wrap="square" rtlCol="0">
            <a:spAutoFit/>
          </a:bodyPr>
          <a:lstStyle/>
          <a:p>
            <a:pPr algn="ctr"/>
            <a:r>
              <a:rPr lang="en-US" b="1" dirty="0">
                <a:latin typeface="Baskerville Old Face" pitchFamily="18" charset="0"/>
              </a:rPr>
              <a:t>Barabbas</a:t>
            </a:r>
          </a:p>
          <a:p>
            <a:pPr algn="just"/>
            <a:r>
              <a:rPr lang="en-US" sz="1200" dirty="0">
                <a:latin typeface="Baskerville Old Face" pitchFamily="18" charset="0"/>
              </a:rPr>
              <a:t>Each year during the Feast of the Passover, it was the custom of the Roman governor to pardon a convicted criminal. The people were permitted to select one prisoner to be released. One notable prisoner at the time of </a:t>
            </a:r>
            <a:r>
              <a:rPr lang="en-US" sz="1200" dirty="0" err="1">
                <a:latin typeface="Baskerville Old Face" pitchFamily="18" charset="0"/>
              </a:rPr>
              <a:t>Jesus’s</a:t>
            </a:r>
            <a:r>
              <a:rPr lang="en-US" sz="1200" dirty="0">
                <a:latin typeface="Baskerville Old Face" pitchFamily="18" charset="0"/>
              </a:rPr>
              <a:t> sentencing was a man named Barabbas, who had been convicted as a thief, a rebel against Roman authority, and a murderer. However, the people chose to free Barabbas and have Jesus condemned to death.</a:t>
            </a:r>
          </a:p>
        </p:txBody>
      </p:sp>
      <p:sp>
        <p:nvSpPr>
          <p:cNvPr id="27" name="TextBox 26"/>
          <p:cNvSpPr txBox="1"/>
          <p:nvPr/>
        </p:nvSpPr>
        <p:spPr>
          <a:xfrm>
            <a:off x="4969164" y="831272"/>
            <a:ext cx="1653309" cy="307777"/>
          </a:xfrm>
          <a:prstGeom prst="rect">
            <a:avLst/>
          </a:prstGeom>
          <a:noFill/>
        </p:spPr>
        <p:txBody>
          <a:bodyPr wrap="square" rtlCol="0">
            <a:spAutoFit/>
          </a:bodyPr>
          <a:lstStyle/>
          <a:p>
            <a:r>
              <a:rPr lang="en-US" sz="1400" dirty="0">
                <a:latin typeface="Baskerville Old Face" pitchFamily="18" charset="0"/>
              </a:rPr>
              <a:t>34</a:t>
            </a:r>
            <a:r>
              <a:rPr lang="en-US" sz="1400" baseline="30000" dirty="0">
                <a:latin typeface="Baskerville Old Face" pitchFamily="18" charset="0"/>
              </a:rPr>
              <a:t>th</a:t>
            </a:r>
            <a:r>
              <a:rPr lang="en-US" sz="1400" dirty="0">
                <a:latin typeface="Baskerville Old Face" pitchFamily="18" charset="0"/>
              </a:rPr>
              <a:t> year of the Lord</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0" y="0"/>
            <a:ext cx="12192000" cy="6858000"/>
          </a:xfrm>
          <a:prstGeom prst="rect">
            <a:avLst/>
          </a:prstGeom>
          <a:noFill/>
        </p:spPr>
      </p:pic>
      <p:sp>
        <p:nvSpPr>
          <p:cNvPr id="8" name="Rectangle 7"/>
          <p:cNvSpPr/>
          <p:nvPr/>
        </p:nvSpPr>
        <p:spPr>
          <a:xfrm>
            <a:off x="314036" y="173759"/>
            <a:ext cx="11668984" cy="650413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 name="Straight Connector 8"/>
          <p:cNvCxnSpPr/>
          <p:nvPr/>
        </p:nvCxnSpPr>
        <p:spPr>
          <a:xfrm>
            <a:off x="221673" y="545535"/>
            <a:ext cx="11668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21673" y="704098"/>
            <a:ext cx="11668984" cy="207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921665" y="290583"/>
            <a:ext cx="948105" cy="253916"/>
          </a:xfrm>
          <a:prstGeom prst="rect">
            <a:avLst/>
          </a:prstGeom>
          <a:noFill/>
        </p:spPr>
        <p:txBody>
          <a:bodyPr wrap="square" rtlCol="0">
            <a:spAutoFit/>
          </a:bodyPr>
          <a:lstStyle/>
          <a:p>
            <a:pPr algn="r"/>
            <a:r>
              <a:rPr lang="en-US" sz="1050" b="1" dirty="0">
                <a:latin typeface="Baskerville Old Face" pitchFamily="18" charset="0"/>
              </a:rPr>
              <a:t>Page 2</a:t>
            </a:r>
            <a:endParaRPr lang="en-US" sz="1050" dirty="0">
              <a:latin typeface="Baskerville Old Face" pitchFamily="18" charset="0"/>
            </a:endParaRPr>
          </a:p>
        </p:txBody>
      </p:sp>
      <p:sp>
        <p:nvSpPr>
          <p:cNvPr id="18" name="TextBox 17"/>
          <p:cNvSpPr txBox="1"/>
          <p:nvPr/>
        </p:nvSpPr>
        <p:spPr>
          <a:xfrm>
            <a:off x="4106465" y="719023"/>
            <a:ext cx="1823279" cy="1846659"/>
          </a:xfrm>
          <a:prstGeom prst="rect">
            <a:avLst/>
          </a:prstGeom>
          <a:noFill/>
          <a:ln>
            <a:solidFill>
              <a:schemeClr val="tx1"/>
            </a:solidFill>
          </a:ln>
        </p:spPr>
        <p:txBody>
          <a:bodyPr wrap="square" rtlCol="0">
            <a:spAutoFit/>
          </a:bodyPr>
          <a:lstStyle/>
          <a:p>
            <a:pPr algn="ctr"/>
            <a:r>
              <a:rPr lang="en-US" b="1" dirty="0">
                <a:latin typeface="Baskerville Old Face" pitchFamily="18" charset="0"/>
              </a:rPr>
              <a:t>Mosaic Law</a:t>
            </a:r>
          </a:p>
          <a:p>
            <a:pPr algn="just"/>
            <a:r>
              <a:rPr lang="en-US" sz="1200" dirty="0">
                <a:latin typeface="Baskerville Old Face" pitchFamily="18" charset="0"/>
              </a:rPr>
              <a:t>One provision of the Mosaic law stated that if a person was found to have been killed, the elders of the city could wash their hands to signify that they were not responsible. </a:t>
            </a:r>
          </a:p>
          <a:p>
            <a:pPr algn="just"/>
            <a:r>
              <a:rPr lang="en-US" sz="1200" dirty="0">
                <a:latin typeface="Baskerville Old Face" pitchFamily="18" charset="0"/>
              </a:rPr>
              <a:t>Deut. 21:6-7</a:t>
            </a:r>
          </a:p>
        </p:txBody>
      </p:sp>
      <p:sp>
        <p:nvSpPr>
          <p:cNvPr id="25" name="TextBox 24"/>
          <p:cNvSpPr txBox="1"/>
          <p:nvPr/>
        </p:nvSpPr>
        <p:spPr>
          <a:xfrm>
            <a:off x="313702" y="239784"/>
            <a:ext cx="1579754" cy="307777"/>
          </a:xfrm>
          <a:prstGeom prst="rect">
            <a:avLst/>
          </a:prstGeom>
          <a:noFill/>
        </p:spPr>
        <p:txBody>
          <a:bodyPr wrap="square" rtlCol="0">
            <a:spAutoFit/>
          </a:bodyPr>
          <a:lstStyle/>
          <a:p>
            <a:r>
              <a:rPr lang="en-US" sz="1400" b="1" dirty="0">
                <a:latin typeface="Baskerville Old Face" pitchFamily="18" charset="0"/>
              </a:rPr>
              <a:t>Matthew 27:24-25</a:t>
            </a:r>
            <a:endParaRPr lang="en-US" sz="1400" dirty="0">
              <a:latin typeface="Baskerville Old Face" pitchFamily="18" charset="0"/>
            </a:endParaRPr>
          </a:p>
        </p:txBody>
      </p:sp>
      <p:sp>
        <p:nvSpPr>
          <p:cNvPr id="26" name="TextBox 25"/>
          <p:cNvSpPr txBox="1"/>
          <p:nvPr/>
        </p:nvSpPr>
        <p:spPr>
          <a:xfrm>
            <a:off x="4119419" y="2570913"/>
            <a:ext cx="1819564" cy="4124206"/>
          </a:xfrm>
          <a:prstGeom prst="rect">
            <a:avLst/>
          </a:prstGeom>
          <a:noFill/>
          <a:ln>
            <a:solidFill>
              <a:schemeClr val="tx1"/>
            </a:solidFill>
          </a:ln>
        </p:spPr>
        <p:txBody>
          <a:bodyPr wrap="square" rtlCol="0">
            <a:spAutoFit/>
          </a:bodyPr>
          <a:lstStyle/>
          <a:p>
            <a:pPr algn="ctr"/>
            <a:r>
              <a:rPr lang="en-US" sz="1400" b="1" dirty="0">
                <a:latin typeface="Baskerville Old Face" pitchFamily="18" charset="0"/>
              </a:rPr>
              <a:t>Who’s to Blame?</a:t>
            </a:r>
            <a:endParaRPr lang="en-US" sz="1300" b="1" dirty="0">
              <a:latin typeface="Baskerville Old Face" pitchFamily="18" charset="0"/>
            </a:endParaRPr>
          </a:p>
          <a:p>
            <a:pPr algn="just"/>
            <a:r>
              <a:rPr lang="en-US" sz="1200" dirty="0">
                <a:latin typeface="Baskerville Old Face" pitchFamily="18" charset="0"/>
              </a:rPr>
              <a:t>Over the past 2,000 years, people have sometimes used the statement “His blood be on us, and on our children” to blame all the Jews of </a:t>
            </a:r>
            <a:r>
              <a:rPr lang="en-US" sz="1200" dirty="0" err="1">
                <a:latin typeface="Baskerville Old Face" pitchFamily="18" charset="0"/>
              </a:rPr>
              <a:t>Jesus’s</a:t>
            </a:r>
            <a:r>
              <a:rPr lang="en-US" sz="1200" dirty="0">
                <a:latin typeface="Baskerville Old Face" pitchFamily="18" charset="0"/>
              </a:rPr>
              <a:t> time, or even Jews of later generations, for the death of Jesus Christ. Such accusations ignore scriptural accounts stating that a great many Jews of </a:t>
            </a:r>
            <a:r>
              <a:rPr lang="en-US" sz="1200" dirty="0" err="1">
                <a:latin typeface="Baskerville Old Face" pitchFamily="18" charset="0"/>
              </a:rPr>
              <a:t>Jesus’s</a:t>
            </a:r>
            <a:r>
              <a:rPr lang="en-US" sz="1200" dirty="0">
                <a:latin typeface="Baskerville Old Face" pitchFamily="18" charset="0"/>
              </a:rPr>
              <a:t> time believed in Him and that His Crucifixion was brought about by Roman authorities in cooperation with a relatively small group of Jewish leaders.</a:t>
            </a:r>
          </a:p>
          <a:p>
            <a:pPr algn="just"/>
            <a:r>
              <a:rPr lang="en-US" sz="1000" dirty="0">
                <a:latin typeface="Baskerville Old Face" pitchFamily="18" charset="0"/>
              </a:rPr>
              <a:t>--New Testament Institute Student  Manual  Chapter 10</a:t>
            </a:r>
          </a:p>
        </p:txBody>
      </p:sp>
      <p:grpSp>
        <p:nvGrpSpPr>
          <p:cNvPr id="32" name="Group 31"/>
          <p:cNvGrpSpPr/>
          <p:nvPr/>
        </p:nvGrpSpPr>
        <p:grpSpPr>
          <a:xfrm>
            <a:off x="314036" y="701221"/>
            <a:ext cx="3805382" cy="5047536"/>
            <a:chOff x="314036" y="701221"/>
            <a:chExt cx="3805382" cy="5047536"/>
          </a:xfrm>
        </p:grpSpPr>
        <p:sp>
          <p:nvSpPr>
            <p:cNvPr id="14" name="TextBox 13"/>
            <p:cNvSpPr txBox="1"/>
            <p:nvPr/>
          </p:nvSpPr>
          <p:spPr>
            <a:xfrm>
              <a:off x="314036" y="701221"/>
              <a:ext cx="3805382" cy="5047536"/>
            </a:xfrm>
            <a:prstGeom prst="rect">
              <a:avLst/>
            </a:prstGeom>
            <a:noFill/>
            <a:ln>
              <a:solidFill>
                <a:schemeClr val="tx1"/>
              </a:solidFill>
            </a:ln>
          </p:spPr>
          <p:txBody>
            <a:bodyPr wrap="square" rtlCol="0">
              <a:spAutoFit/>
            </a:bodyPr>
            <a:lstStyle/>
            <a:p>
              <a:pPr algn="ctr"/>
              <a:r>
                <a:rPr lang="en-US" sz="1600" b="1" dirty="0">
                  <a:latin typeface="Baskerville Old Face" pitchFamily="18" charset="0"/>
                </a:rPr>
                <a:t>Pontius Pilate</a:t>
              </a:r>
            </a:p>
            <a:p>
              <a:pPr algn="just"/>
              <a:r>
                <a:rPr lang="en-US" sz="1400" dirty="0">
                  <a:latin typeface="Baskerville Old Face" pitchFamily="18" charset="0"/>
                </a:rPr>
                <a:t>Pontius Pilate served as a very unpopular Roman prefect (governor) over Judea from A.D. 26 to 36. Shortly after assuming office, he angered many of the Jews by marching troops into Jerusalem bearing standards with a representation of the Roman emperor on them. The Jews viewed these standards as idolatry. He later appropriated temple treasures to build an aqueduct, which led to a public riot. Pilate also ordered the slaughter of certain Galileans (see Luke 13:1–2). When the chief priests took Jesus to Pilate, they apparently had changed their charges against Him from blasphemy—a religious charge that the Romans did not consider a crime—to sedition, a political charge recognized by the Romans.</a:t>
              </a:r>
            </a:p>
            <a:p>
              <a:pPr algn="just"/>
              <a:endParaRPr lang="en-US" sz="1400" dirty="0">
                <a:latin typeface="Baskerville Old Face" pitchFamily="18" charset="0"/>
              </a:endParaRPr>
            </a:p>
            <a:p>
              <a:pPr algn="just"/>
              <a:endParaRPr lang="en-US" sz="1400" b="1" dirty="0">
                <a:latin typeface="Baskerville Old Face" pitchFamily="18" charset="0"/>
              </a:endParaRPr>
            </a:p>
            <a:p>
              <a:pPr algn="just"/>
              <a:endParaRPr lang="en-US" sz="1400" b="1" dirty="0">
                <a:latin typeface="Baskerville Old Face" pitchFamily="18" charset="0"/>
              </a:endParaRPr>
            </a:p>
            <a:p>
              <a:pPr algn="just"/>
              <a:endParaRPr lang="en-US" sz="1400" b="1" dirty="0">
                <a:latin typeface="Baskerville Old Face" pitchFamily="18" charset="0"/>
              </a:endParaRPr>
            </a:p>
            <a:p>
              <a:pPr algn="just"/>
              <a:endParaRPr lang="en-US" sz="1400" b="1" dirty="0">
                <a:latin typeface="Baskerville Old Face" pitchFamily="18" charset="0"/>
              </a:endParaRPr>
            </a:p>
            <a:p>
              <a:pPr algn="just"/>
              <a:endParaRPr lang="en-US" sz="1400" b="1" dirty="0">
                <a:latin typeface="Baskerville Old Face" pitchFamily="18" charset="0"/>
              </a:endParaRPr>
            </a:p>
            <a:p>
              <a:pPr algn="just"/>
              <a:endParaRPr lang="en-US" sz="1400" b="1" dirty="0">
                <a:latin typeface="Baskerville Old Face" pitchFamily="18" charset="0"/>
              </a:endParaRPr>
            </a:p>
          </p:txBody>
        </p:sp>
        <p:pic>
          <p:nvPicPr>
            <p:cNvPr id="28" name="Picture 27" descr="pilate.jpg"/>
            <p:cNvPicPr>
              <a:picLocks noChangeAspect="1"/>
            </p:cNvPicPr>
            <p:nvPr/>
          </p:nvPicPr>
          <p:blipFill>
            <a:blip r:embed="rId3" cstate="print">
              <a:grayscl/>
            </a:blip>
            <a:stretch>
              <a:fillRect/>
            </a:stretch>
          </p:blipFill>
          <p:spPr>
            <a:xfrm>
              <a:off x="2868697" y="4223145"/>
              <a:ext cx="906890" cy="1337148"/>
            </a:xfrm>
            <a:prstGeom prst="rect">
              <a:avLst/>
            </a:prstGeom>
          </p:spPr>
        </p:pic>
        <p:sp>
          <p:nvSpPr>
            <p:cNvPr id="29" name="Rectangle 28"/>
            <p:cNvSpPr/>
            <p:nvPr/>
          </p:nvSpPr>
          <p:spPr>
            <a:xfrm>
              <a:off x="369455" y="4146114"/>
              <a:ext cx="2299854" cy="1600438"/>
            </a:xfrm>
            <a:prstGeom prst="rect">
              <a:avLst/>
            </a:prstGeom>
          </p:spPr>
          <p:txBody>
            <a:bodyPr wrap="square">
              <a:spAutoFit/>
            </a:bodyPr>
            <a:lstStyle/>
            <a:p>
              <a:r>
                <a:rPr lang="en-US" sz="1400" dirty="0">
                  <a:latin typeface="Baskerville Old Face" pitchFamily="18" charset="0"/>
                </a:rPr>
                <a:t>Pilate recognized that Jesus was innocent of the accusations made against Him; even his wife had warned him of Jesus Christ’s innocence. Pilate washes his hands.</a:t>
              </a:r>
              <a:endParaRPr lang="en-US" dirty="0">
                <a:latin typeface="Baskerville Old Face" pitchFamily="18" charset="0"/>
              </a:endParaRPr>
            </a:p>
          </p:txBody>
        </p:sp>
      </p:grpSp>
      <p:grpSp>
        <p:nvGrpSpPr>
          <p:cNvPr id="34" name="Group 33"/>
          <p:cNvGrpSpPr/>
          <p:nvPr/>
        </p:nvGrpSpPr>
        <p:grpSpPr>
          <a:xfrm>
            <a:off x="5929745" y="708693"/>
            <a:ext cx="5994400" cy="3604689"/>
            <a:chOff x="5929745" y="708693"/>
            <a:chExt cx="5163127" cy="3604689"/>
          </a:xfrm>
        </p:grpSpPr>
        <p:sp>
          <p:nvSpPr>
            <p:cNvPr id="15" name="TextBox 14"/>
            <p:cNvSpPr txBox="1"/>
            <p:nvPr/>
          </p:nvSpPr>
          <p:spPr>
            <a:xfrm>
              <a:off x="5929745" y="708693"/>
              <a:ext cx="5163127" cy="3600986"/>
            </a:xfrm>
            <a:prstGeom prst="rect">
              <a:avLst/>
            </a:prstGeom>
            <a:noFill/>
            <a:ln>
              <a:solidFill>
                <a:schemeClr val="tx1"/>
              </a:solidFill>
            </a:ln>
          </p:spPr>
          <p:txBody>
            <a:bodyPr wrap="square" rtlCol="0">
              <a:spAutoFit/>
            </a:bodyPr>
            <a:lstStyle/>
            <a:p>
              <a:pPr algn="ctr"/>
              <a:r>
                <a:rPr lang="en-US" b="1" dirty="0">
                  <a:latin typeface="Baskerville Old Face" pitchFamily="18" charset="0"/>
                </a:rPr>
                <a:t>The Day of Atonement</a:t>
              </a:r>
            </a:p>
            <a:p>
              <a:pPr algn="just"/>
              <a:r>
                <a:rPr lang="en-US" sz="1400" dirty="0">
                  <a:latin typeface="Baskerville Old Face" pitchFamily="18" charset="0"/>
                </a:rPr>
                <a:t>   The law of Moses taught that once a year, on the Day of Atonement, the high priest selected two goats. One goat became the scapegoat and was released alive into the wilderness, while the other was “for the Lord” and was killed as an offering for the sins of the people.</a:t>
              </a:r>
            </a:p>
            <a:p>
              <a:pPr algn="just"/>
              <a:r>
                <a:rPr lang="en-US" sz="1400" dirty="0">
                  <a:latin typeface="Baskerville Old Face" pitchFamily="18" charset="0"/>
                </a:rPr>
                <a:t>The high priest then took blood from the slain goat into the Holy of Holies of the tabernacle. He sprinkled it on the lid of the ark of the covenant (called the mercy seat), symbolically making atonement for the sins of Israel.</a:t>
              </a:r>
            </a:p>
            <a:p>
              <a:pPr algn="just"/>
              <a:endParaRPr lang="en-US" sz="1400" dirty="0">
                <a:latin typeface="Baskerville Old Face" pitchFamily="18" charset="0"/>
              </a:endParaRPr>
            </a:p>
            <a:p>
              <a:pPr algn="just"/>
              <a:endParaRPr lang="en-US" sz="1400" b="1" dirty="0">
                <a:latin typeface="Baskerville Old Face" pitchFamily="18" charset="0"/>
              </a:endParaRPr>
            </a:p>
            <a:p>
              <a:pPr algn="just"/>
              <a:endParaRPr lang="en-US" sz="1400" b="1" dirty="0">
                <a:latin typeface="Baskerville Old Face" pitchFamily="18" charset="0"/>
              </a:endParaRPr>
            </a:p>
            <a:p>
              <a:pPr algn="just"/>
              <a:endParaRPr lang="en-US" sz="1400" b="1" dirty="0">
                <a:latin typeface="Baskerville Old Face" pitchFamily="18" charset="0"/>
              </a:endParaRPr>
            </a:p>
            <a:p>
              <a:pPr algn="just"/>
              <a:endParaRPr lang="en-US" sz="1400" b="1" dirty="0">
                <a:latin typeface="Baskerville Old Face" pitchFamily="18" charset="0"/>
              </a:endParaRPr>
            </a:p>
            <a:p>
              <a:pPr algn="just"/>
              <a:endParaRPr lang="en-US" sz="1400" b="1" dirty="0">
                <a:latin typeface="Baskerville Old Face" pitchFamily="18" charset="0"/>
              </a:endParaRPr>
            </a:p>
            <a:p>
              <a:pPr algn="just"/>
              <a:endParaRPr lang="en-US" sz="1400" b="1" dirty="0">
                <a:latin typeface="Baskerville Old Face" pitchFamily="18" charset="0"/>
              </a:endParaRPr>
            </a:p>
          </p:txBody>
        </p:sp>
        <p:grpSp>
          <p:nvGrpSpPr>
            <p:cNvPr id="31" name="Group 30"/>
            <p:cNvGrpSpPr/>
            <p:nvPr/>
          </p:nvGrpSpPr>
          <p:grpSpPr>
            <a:xfrm>
              <a:off x="6419273" y="2743057"/>
              <a:ext cx="1975716" cy="1570325"/>
              <a:chOff x="6363814" y="3472729"/>
              <a:chExt cx="2437574" cy="1951310"/>
            </a:xfrm>
          </p:grpSpPr>
          <p:pic>
            <p:nvPicPr>
              <p:cNvPr id="2050" name="Picture 2" descr="scapegoat"/>
              <p:cNvPicPr>
                <a:picLocks noChangeAspect="1" noChangeArrowheads="1"/>
              </p:cNvPicPr>
              <p:nvPr/>
            </p:nvPicPr>
            <p:blipFill>
              <a:blip r:embed="rId4" cstate="print">
                <a:grayscl/>
              </a:blip>
              <a:srcRect/>
              <a:stretch>
                <a:fillRect/>
              </a:stretch>
            </p:blipFill>
            <p:spPr bwMode="auto">
              <a:xfrm>
                <a:off x="6363814" y="3472729"/>
                <a:ext cx="2437574" cy="1755054"/>
              </a:xfrm>
              <a:prstGeom prst="rect">
                <a:avLst/>
              </a:prstGeom>
              <a:noFill/>
            </p:spPr>
          </p:pic>
          <p:sp>
            <p:nvSpPr>
              <p:cNvPr id="30" name="Rectangle 29"/>
              <p:cNvSpPr/>
              <p:nvPr/>
            </p:nvSpPr>
            <p:spPr>
              <a:xfrm>
                <a:off x="6731870" y="5193207"/>
                <a:ext cx="1757212" cy="230832"/>
              </a:xfrm>
              <a:prstGeom prst="rect">
                <a:avLst/>
              </a:prstGeom>
            </p:spPr>
            <p:txBody>
              <a:bodyPr wrap="none">
                <a:spAutoFit/>
              </a:bodyPr>
              <a:lstStyle/>
              <a:p>
                <a:r>
                  <a:rPr lang="en-US" sz="900" i="1" dirty="0"/>
                  <a:t>The Scapegoat,</a:t>
                </a:r>
                <a:r>
                  <a:rPr lang="en-US" sz="900" dirty="0"/>
                  <a:t> by Ted </a:t>
                </a:r>
                <a:r>
                  <a:rPr lang="en-US" sz="900" dirty="0" err="1"/>
                  <a:t>Henninger</a:t>
                </a:r>
                <a:endParaRPr lang="en-US" sz="900" dirty="0"/>
              </a:p>
            </p:txBody>
          </p:sp>
        </p:grpSp>
        <p:sp>
          <p:nvSpPr>
            <p:cNvPr id="33" name="Rectangle 32"/>
            <p:cNvSpPr/>
            <p:nvPr/>
          </p:nvSpPr>
          <p:spPr>
            <a:xfrm>
              <a:off x="8476149" y="2607162"/>
              <a:ext cx="2466109" cy="1569660"/>
            </a:xfrm>
            <a:prstGeom prst="rect">
              <a:avLst/>
            </a:prstGeom>
          </p:spPr>
          <p:txBody>
            <a:bodyPr wrap="square">
              <a:spAutoFit/>
            </a:bodyPr>
            <a:lstStyle/>
            <a:p>
              <a:r>
                <a:rPr lang="en-US" sz="1200" dirty="0"/>
                <a:t>“Christ, as the lamb of Jehovah as well as High Priest, shed his own blood to enter the heavenly Holy of Holies where that blood ransomed from their sins those who would believe in him and obey his commandments.”</a:t>
              </a:r>
            </a:p>
            <a:p>
              <a:r>
                <a:rPr lang="en-US" sz="1200" dirty="0"/>
                <a:t>-quote by Gerald N. Lund </a:t>
              </a:r>
              <a:r>
                <a:rPr lang="en-US" sz="1200" i="1" dirty="0"/>
                <a:t>Jesus Christ, Key to the Plan of Salvation</a:t>
              </a:r>
              <a:r>
                <a:rPr lang="en-US" sz="1200" dirty="0"/>
                <a:t>[1991], 67).</a:t>
              </a:r>
            </a:p>
          </p:txBody>
        </p:sp>
      </p:grpSp>
      <p:sp>
        <p:nvSpPr>
          <p:cNvPr id="35" name="Rectangle 34"/>
          <p:cNvSpPr/>
          <p:nvPr/>
        </p:nvSpPr>
        <p:spPr>
          <a:xfrm>
            <a:off x="304800" y="5754255"/>
            <a:ext cx="3805382" cy="954107"/>
          </a:xfrm>
          <a:prstGeom prst="rect">
            <a:avLst/>
          </a:prstGeom>
          <a:ln>
            <a:solidFill>
              <a:schemeClr val="tx1"/>
            </a:solidFill>
          </a:ln>
        </p:spPr>
        <p:txBody>
          <a:bodyPr wrap="square">
            <a:spAutoFit/>
          </a:bodyPr>
          <a:lstStyle/>
          <a:p>
            <a:r>
              <a:rPr lang="en-US" sz="1200" b="1" dirty="0">
                <a:latin typeface="Baskerville Old Face" pitchFamily="18" charset="0"/>
              </a:rPr>
              <a:t>Christ said</a:t>
            </a:r>
            <a:r>
              <a:rPr lang="en-US" sz="1200" dirty="0">
                <a:latin typeface="Baskerville Old Face" pitchFamily="18" charset="0"/>
              </a:rPr>
              <a:t>, </a:t>
            </a:r>
            <a:r>
              <a:rPr lang="en-US" sz="1100" dirty="0">
                <a:latin typeface="Baskerville Old Face" pitchFamily="18" charset="0"/>
              </a:rPr>
              <a:t>“Yea, and ye need not any longer hiss, nor spurn, nor make game of the Jews, nor any of the remnant of the house of Israel; for behold, the Lord </a:t>
            </a:r>
            <a:r>
              <a:rPr lang="en-US" sz="1100" dirty="0" err="1">
                <a:latin typeface="Baskerville Old Face" pitchFamily="18" charset="0"/>
              </a:rPr>
              <a:t>remembereth</a:t>
            </a:r>
            <a:r>
              <a:rPr lang="en-US" sz="1100" dirty="0">
                <a:latin typeface="Baskerville Old Face" pitchFamily="18" charset="0"/>
              </a:rPr>
              <a:t> his covenant unto them, and he will do unto them according to that which he hath sworn”  (3 Nephi 29:8)</a:t>
            </a:r>
          </a:p>
        </p:txBody>
      </p:sp>
      <p:grpSp>
        <p:nvGrpSpPr>
          <p:cNvPr id="39" name="Group 38"/>
          <p:cNvGrpSpPr/>
          <p:nvPr/>
        </p:nvGrpSpPr>
        <p:grpSpPr>
          <a:xfrm>
            <a:off x="5943600" y="4302731"/>
            <a:ext cx="6008255" cy="2308324"/>
            <a:chOff x="5943600" y="4302731"/>
            <a:chExt cx="6008255" cy="2308324"/>
          </a:xfrm>
        </p:grpSpPr>
        <p:sp>
          <p:nvSpPr>
            <p:cNvPr id="36" name="TextBox 35"/>
            <p:cNvSpPr txBox="1"/>
            <p:nvPr/>
          </p:nvSpPr>
          <p:spPr>
            <a:xfrm>
              <a:off x="5943600" y="4302731"/>
              <a:ext cx="6008255" cy="2308324"/>
            </a:xfrm>
            <a:prstGeom prst="rect">
              <a:avLst/>
            </a:prstGeom>
            <a:noFill/>
            <a:ln>
              <a:solidFill>
                <a:schemeClr val="tx1"/>
              </a:solidFill>
            </a:ln>
          </p:spPr>
          <p:txBody>
            <a:bodyPr wrap="square" rtlCol="0">
              <a:spAutoFit/>
            </a:bodyPr>
            <a:lstStyle/>
            <a:p>
              <a:pPr algn="ctr"/>
              <a:r>
                <a:rPr lang="en-US" sz="1400" b="1" dirty="0">
                  <a:latin typeface="Baskerville Old Face" pitchFamily="18" charset="0"/>
                </a:rPr>
                <a:t>Scourging of Jesus</a:t>
              </a:r>
              <a:endParaRPr lang="en-US" sz="1300" b="1" dirty="0">
                <a:latin typeface="Baskerville Old Face" pitchFamily="18" charset="0"/>
              </a:endParaRPr>
            </a:p>
            <a:p>
              <a:pPr algn="just"/>
              <a:r>
                <a:rPr lang="en-US" sz="1200" dirty="0">
                  <a:latin typeface="Baskerville Old Face" pitchFamily="18" charset="0"/>
                </a:rPr>
                <a:t>Quote by Elder Bruce R. McConkie: </a:t>
              </a:r>
              <a:r>
                <a:rPr lang="en-US" sz="1200" i="1" dirty="0">
                  <a:latin typeface="Baskerville Old Face" pitchFamily="18" charset="0"/>
                </a:rPr>
                <a:t>“This brutal practice, a preliminary to crucifixion, consisted of stripping the victim of clothes, strapping him to a pillar or frame, and beating him with a scourge made of leather straps weighted with sharp pieces of lead and bone. It left the tortured sufferer bleeding, weak, and sometimes dead” </a:t>
              </a:r>
            </a:p>
            <a:p>
              <a:pPr algn="just"/>
              <a:r>
                <a:rPr lang="en-US" sz="1000" dirty="0">
                  <a:latin typeface="Baskerville Old Face" pitchFamily="18" charset="0"/>
                </a:rPr>
                <a:t>(</a:t>
              </a:r>
              <a:r>
                <a:rPr lang="en-US" sz="1000" i="1" dirty="0">
                  <a:latin typeface="Baskerville Old Face" pitchFamily="18" charset="0"/>
                </a:rPr>
                <a:t>Doctrinal New Testament Commentary,</a:t>
              </a:r>
              <a:r>
                <a:rPr lang="en-US" sz="1000" dirty="0">
                  <a:latin typeface="Baskerville Old Face" pitchFamily="18" charset="0"/>
                </a:rPr>
                <a:t> 1:807).</a:t>
              </a:r>
            </a:p>
            <a:p>
              <a:pPr algn="just"/>
              <a:endParaRPr lang="en-US" sz="1200" dirty="0">
                <a:latin typeface="Baskerville Old Face" pitchFamily="18" charset="0"/>
              </a:endParaRPr>
            </a:p>
            <a:p>
              <a:pPr algn="just"/>
              <a:endParaRPr lang="en-US" sz="1200" dirty="0">
                <a:latin typeface="Baskerville Old Face" pitchFamily="18" charset="0"/>
              </a:endParaRPr>
            </a:p>
            <a:p>
              <a:pPr algn="just"/>
              <a:endParaRPr lang="en-US" sz="1200" dirty="0">
                <a:latin typeface="Baskerville Old Face" pitchFamily="18" charset="0"/>
              </a:endParaRPr>
            </a:p>
            <a:p>
              <a:pPr algn="just"/>
              <a:endParaRPr lang="en-US" sz="1200" dirty="0">
                <a:latin typeface="Baskerville Old Face" pitchFamily="18" charset="0"/>
              </a:endParaRPr>
            </a:p>
            <a:p>
              <a:pPr algn="just"/>
              <a:endParaRPr lang="en-US" sz="1200" dirty="0">
                <a:latin typeface="Baskerville Old Face" pitchFamily="18" charset="0"/>
              </a:endParaRPr>
            </a:p>
            <a:p>
              <a:pPr algn="just"/>
              <a:endParaRPr lang="en-US" sz="1000" dirty="0">
                <a:latin typeface="Baskerville Old Face" pitchFamily="18" charset="0"/>
              </a:endParaRPr>
            </a:p>
          </p:txBody>
        </p:sp>
        <p:pic>
          <p:nvPicPr>
            <p:cNvPr id="37" name="Picture 36" descr="bruce R. McConkie.jpg"/>
            <p:cNvPicPr>
              <a:picLocks noChangeAspect="1"/>
            </p:cNvPicPr>
            <p:nvPr/>
          </p:nvPicPr>
          <p:blipFill>
            <a:blip r:embed="rId5" cstate="print">
              <a:grayscl/>
            </a:blip>
            <a:stretch>
              <a:fillRect/>
            </a:stretch>
          </p:blipFill>
          <p:spPr>
            <a:xfrm>
              <a:off x="11022289" y="5366905"/>
              <a:ext cx="800255" cy="1117023"/>
            </a:xfrm>
            <a:prstGeom prst="rect">
              <a:avLst/>
            </a:prstGeom>
          </p:spPr>
        </p:pic>
        <p:sp>
          <p:nvSpPr>
            <p:cNvPr id="38" name="Rectangle 37"/>
            <p:cNvSpPr/>
            <p:nvPr/>
          </p:nvSpPr>
          <p:spPr>
            <a:xfrm>
              <a:off x="5975927" y="5489048"/>
              <a:ext cx="4996873" cy="1015663"/>
            </a:xfrm>
            <a:prstGeom prst="rect">
              <a:avLst/>
            </a:prstGeom>
          </p:spPr>
          <p:txBody>
            <a:bodyPr wrap="square">
              <a:spAutoFit/>
            </a:bodyPr>
            <a:lstStyle/>
            <a:p>
              <a:r>
                <a:rPr lang="en-US" sz="1200" dirty="0">
                  <a:latin typeface="Baskerville Old Face" pitchFamily="18" charset="0"/>
                </a:rPr>
                <a:t>The torture and mistreatment the Savior received at the hands of the Romans  were part of the Atonement, along with His suffering in Gethsemane and His death on the cross. As Isaiah testified: “He was wounded for our transgressions, he was bruised for our iniquities: the chastisement of our peace was upon him; and with his stripes we are healed” </a:t>
              </a:r>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0" y="0"/>
            <a:ext cx="12192000" cy="6858000"/>
          </a:xfrm>
          <a:prstGeom prst="rect">
            <a:avLst/>
          </a:prstGeom>
          <a:noFill/>
        </p:spPr>
      </p:pic>
      <p:sp>
        <p:nvSpPr>
          <p:cNvPr id="8" name="Rectangle 7"/>
          <p:cNvSpPr/>
          <p:nvPr/>
        </p:nvSpPr>
        <p:spPr>
          <a:xfrm>
            <a:off x="369454" y="201468"/>
            <a:ext cx="11668984" cy="650413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 name="Straight Connector 8"/>
          <p:cNvCxnSpPr/>
          <p:nvPr/>
        </p:nvCxnSpPr>
        <p:spPr>
          <a:xfrm>
            <a:off x="221673" y="545535"/>
            <a:ext cx="11668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21673" y="704098"/>
            <a:ext cx="11668984" cy="207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958610" y="309056"/>
            <a:ext cx="948105" cy="253916"/>
          </a:xfrm>
          <a:prstGeom prst="rect">
            <a:avLst/>
          </a:prstGeom>
          <a:noFill/>
        </p:spPr>
        <p:txBody>
          <a:bodyPr wrap="square" rtlCol="0">
            <a:spAutoFit/>
          </a:bodyPr>
          <a:lstStyle/>
          <a:p>
            <a:pPr algn="r"/>
            <a:r>
              <a:rPr lang="en-US" sz="1050" b="1" dirty="0">
                <a:latin typeface="Baskerville Old Face" pitchFamily="18" charset="0"/>
              </a:rPr>
              <a:t>Page 3</a:t>
            </a:r>
            <a:endParaRPr lang="en-US" sz="1050" dirty="0">
              <a:latin typeface="Baskerville Old Face" pitchFamily="18" charset="0"/>
            </a:endParaRPr>
          </a:p>
        </p:txBody>
      </p:sp>
      <p:sp>
        <p:nvSpPr>
          <p:cNvPr id="25" name="TextBox 24"/>
          <p:cNvSpPr txBox="1"/>
          <p:nvPr/>
        </p:nvSpPr>
        <p:spPr>
          <a:xfrm>
            <a:off x="396829" y="239783"/>
            <a:ext cx="1579754" cy="307777"/>
          </a:xfrm>
          <a:prstGeom prst="rect">
            <a:avLst/>
          </a:prstGeom>
          <a:noFill/>
        </p:spPr>
        <p:txBody>
          <a:bodyPr wrap="square" rtlCol="0">
            <a:spAutoFit/>
          </a:bodyPr>
          <a:lstStyle/>
          <a:p>
            <a:r>
              <a:rPr lang="en-US" sz="1400" b="1" dirty="0">
                <a:latin typeface="Baskerville Old Face" pitchFamily="18" charset="0"/>
              </a:rPr>
              <a:t>Matthew 27:27-34</a:t>
            </a:r>
            <a:endParaRPr lang="en-US" sz="1400" dirty="0">
              <a:latin typeface="Baskerville Old Face" pitchFamily="18" charset="0"/>
            </a:endParaRPr>
          </a:p>
        </p:txBody>
      </p:sp>
      <p:sp>
        <p:nvSpPr>
          <p:cNvPr id="14" name="TextBox 13"/>
          <p:cNvSpPr txBox="1"/>
          <p:nvPr/>
        </p:nvSpPr>
        <p:spPr>
          <a:xfrm>
            <a:off x="2170545" y="728929"/>
            <a:ext cx="3805382" cy="5940088"/>
          </a:xfrm>
          <a:prstGeom prst="rect">
            <a:avLst/>
          </a:prstGeom>
          <a:noFill/>
          <a:ln>
            <a:solidFill>
              <a:schemeClr val="tx1"/>
            </a:solidFill>
          </a:ln>
        </p:spPr>
        <p:txBody>
          <a:bodyPr wrap="square" rtlCol="0">
            <a:spAutoFit/>
          </a:bodyPr>
          <a:lstStyle/>
          <a:p>
            <a:pPr algn="ctr"/>
            <a:r>
              <a:rPr lang="en-US" sz="1600" b="1" dirty="0">
                <a:latin typeface="Baskerville Old Face" pitchFamily="18" charset="0"/>
              </a:rPr>
              <a:t>Golgotha</a:t>
            </a:r>
          </a:p>
          <a:p>
            <a:pPr algn="just"/>
            <a:r>
              <a:rPr lang="en-US" sz="1400" dirty="0">
                <a:latin typeface="Baskerville Old Face" pitchFamily="18" charset="0"/>
              </a:rPr>
              <a:t>The scriptures say that the Crucifixion took place at Golgotha (Aramaic) or Calvary (Latin). The traditional and oldest proposed site of the Crucifixion, burial, and Resurrection of Jesus Christ is the current site of the Church of the Holy Sepulchre. Gordon’s Calvary, sometimes referred to as the Garden Tomb, is adjacent to Golgotha, and in the 19th century it was proposed as an alternate site for the Savior’s burial and Resurrection. Many Latter-day Saints think that Gordon’s Calvary is the actual site of these events because of statements made by Church leaders. If Gordon’s Calvary is the site, then its location is symbolically significant. Gordon’s Calvary is on the mount called </a:t>
            </a:r>
            <a:r>
              <a:rPr lang="en-US" sz="1400" dirty="0" err="1">
                <a:latin typeface="Baskerville Old Face" pitchFamily="18" charset="0"/>
              </a:rPr>
              <a:t>Moriah</a:t>
            </a:r>
            <a:r>
              <a:rPr lang="en-US" sz="1400" dirty="0">
                <a:latin typeface="Baskerville Old Face" pitchFamily="18" charset="0"/>
              </a:rPr>
              <a:t> in the Old Testament. It was on this mount that Abraham was commanded to offer up his son Isaac as a sacrifice a sacrifice that was a similitude of the atoning sacrifice of the Savior.</a:t>
            </a:r>
          </a:p>
          <a:p>
            <a:pPr algn="just"/>
            <a:r>
              <a:rPr lang="en-US" sz="1400" dirty="0">
                <a:latin typeface="Baskerville Old Face" pitchFamily="18" charset="0"/>
              </a:rPr>
              <a:t>It is also noteworthy that this traditional site is north of the Jerusalem temple and outside the city walls. In Old Testament times, the law of Moses required that the sin offering, which was offered for an atonement or expiation, be offered at a location north of the altar and outside the camp of Israel. </a:t>
            </a:r>
          </a:p>
          <a:p>
            <a:pPr algn="just"/>
            <a:r>
              <a:rPr lang="en-US" sz="1400" dirty="0">
                <a:latin typeface="Baskerville Old Face" pitchFamily="18" charset="0"/>
              </a:rPr>
              <a:t>–</a:t>
            </a:r>
            <a:r>
              <a:rPr lang="en-US" sz="1100" dirty="0">
                <a:latin typeface="Baskerville Old Face" pitchFamily="18" charset="0"/>
              </a:rPr>
              <a:t>Bible Dictionary</a:t>
            </a:r>
            <a:endParaRPr lang="en-US" sz="1100" b="1" dirty="0">
              <a:latin typeface="Baskerville Old Face" pitchFamily="18" charset="0"/>
            </a:endParaRPr>
          </a:p>
        </p:txBody>
      </p:sp>
      <p:grpSp>
        <p:nvGrpSpPr>
          <p:cNvPr id="20" name="Group 19"/>
          <p:cNvGrpSpPr/>
          <p:nvPr/>
        </p:nvGrpSpPr>
        <p:grpSpPr>
          <a:xfrm>
            <a:off x="314036" y="700551"/>
            <a:ext cx="1865746" cy="5170616"/>
            <a:chOff x="314036" y="700551"/>
            <a:chExt cx="1865746" cy="5170616"/>
          </a:xfrm>
        </p:grpSpPr>
        <p:sp>
          <p:nvSpPr>
            <p:cNvPr id="18" name="TextBox 17"/>
            <p:cNvSpPr txBox="1"/>
            <p:nvPr/>
          </p:nvSpPr>
          <p:spPr>
            <a:xfrm>
              <a:off x="319556" y="700551"/>
              <a:ext cx="1860226" cy="2769989"/>
            </a:xfrm>
            <a:prstGeom prst="rect">
              <a:avLst/>
            </a:prstGeom>
            <a:noFill/>
            <a:ln>
              <a:solidFill>
                <a:schemeClr val="tx1"/>
              </a:solidFill>
            </a:ln>
          </p:spPr>
          <p:txBody>
            <a:bodyPr wrap="square" rtlCol="0">
              <a:spAutoFit/>
            </a:bodyPr>
            <a:lstStyle/>
            <a:p>
              <a:pPr algn="ctr"/>
              <a:r>
                <a:rPr lang="en-US" b="1" dirty="0">
                  <a:latin typeface="Baskerville Old Face" pitchFamily="18" charset="0"/>
                </a:rPr>
                <a:t>Roman Cruelty</a:t>
              </a:r>
            </a:p>
            <a:p>
              <a:pPr algn="just"/>
              <a:r>
                <a:rPr lang="en-US" sz="1200" dirty="0">
                  <a:latin typeface="Baskerville Old Face" pitchFamily="18" charset="0"/>
                </a:rPr>
                <a:t>After the Savior was scourged, the Roman soldiers put a robe on Him, made a crown of thorns (</a:t>
              </a:r>
              <a:r>
                <a:rPr lang="en-US" sz="1200" i="1" dirty="0">
                  <a:latin typeface="Baskerville Old Face" pitchFamily="18" charset="0"/>
                </a:rPr>
                <a:t>plaited</a:t>
              </a:r>
              <a:r>
                <a:rPr lang="en-US" sz="1200" dirty="0">
                  <a:latin typeface="Baskerville Old Face" pitchFamily="18" charset="0"/>
                </a:rPr>
                <a:t> means “woven”) and put it on his head, and put a reed in His right hand. Then they mockingly bowed before Him and called Him King of the Jews. The robe was purple, a color known to be used by royalty </a:t>
              </a:r>
            </a:p>
          </p:txBody>
        </p:sp>
        <p:sp>
          <p:nvSpPr>
            <p:cNvPr id="35" name="Rectangle 34"/>
            <p:cNvSpPr/>
            <p:nvPr/>
          </p:nvSpPr>
          <p:spPr>
            <a:xfrm>
              <a:off x="314036" y="5624946"/>
              <a:ext cx="1847273" cy="246221"/>
            </a:xfrm>
            <a:prstGeom prst="rect">
              <a:avLst/>
            </a:prstGeom>
            <a:ln>
              <a:noFill/>
            </a:ln>
          </p:spPr>
          <p:txBody>
            <a:bodyPr wrap="square">
              <a:spAutoFit/>
            </a:bodyPr>
            <a:lstStyle/>
            <a:p>
              <a:pPr algn="ctr"/>
              <a:r>
                <a:rPr lang="en-US" sz="1000" b="1" dirty="0">
                  <a:latin typeface="Baskerville Old Face" pitchFamily="18" charset="0"/>
                </a:rPr>
                <a:t>Scourging  Tool</a:t>
              </a:r>
              <a:endParaRPr lang="en-US" sz="1000" dirty="0">
                <a:latin typeface="Baskerville Old Face" pitchFamily="18" charset="0"/>
              </a:endParaRPr>
            </a:p>
          </p:txBody>
        </p:sp>
        <p:pic>
          <p:nvPicPr>
            <p:cNvPr id="19460" name="Picture 4" descr="A black-and-white illustration of a scourge."/>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432667" y="3555712"/>
              <a:ext cx="1562388" cy="2084739"/>
            </a:xfrm>
            <a:prstGeom prst="rect">
              <a:avLst/>
            </a:prstGeom>
            <a:noFill/>
          </p:spPr>
        </p:pic>
      </p:grpSp>
      <p:grpSp>
        <p:nvGrpSpPr>
          <p:cNvPr id="2" name="Group 30"/>
          <p:cNvGrpSpPr/>
          <p:nvPr/>
        </p:nvGrpSpPr>
        <p:grpSpPr>
          <a:xfrm>
            <a:off x="6962775" y="895782"/>
            <a:ext cx="4286250" cy="3490824"/>
            <a:chOff x="5974484" y="720291"/>
            <a:chExt cx="4286250" cy="3490824"/>
          </a:xfrm>
        </p:grpSpPr>
        <p:pic>
          <p:nvPicPr>
            <p:cNvPr id="19458" name="Picture 2" descr="Golgotha"/>
            <p:cNvPicPr>
              <a:picLocks noChangeAspect="1" noChangeArrowheads="1"/>
            </p:cNvPicPr>
            <p:nvPr/>
          </p:nvPicPr>
          <p:blipFill>
            <a:blip r:embed="rId4" cstate="print"/>
            <a:srcRect/>
            <a:stretch>
              <a:fillRect/>
            </a:stretch>
          </p:blipFill>
          <p:spPr bwMode="auto">
            <a:xfrm>
              <a:off x="5974484" y="720291"/>
              <a:ext cx="4286250" cy="3086101"/>
            </a:xfrm>
            <a:prstGeom prst="rect">
              <a:avLst/>
            </a:prstGeom>
            <a:noFill/>
          </p:spPr>
        </p:pic>
        <p:sp>
          <p:nvSpPr>
            <p:cNvPr id="27" name="Rectangle 26"/>
            <p:cNvSpPr/>
            <p:nvPr/>
          </p:nvSpPr>
          <p:spPr>
            <a:xfrm>
              <a:off x="6816437" y="3780228"/>
              <a:ext cx="2974108" cy="430887"/>
            </a:xfrm>
            <a:prstGeom prst="rect">
              <a:avLst/>
            </a:prstGeom>
          </p:spPr>
          <p:txBody>
            <a:bodyPr wrap="square">
              <a:spAutoFit/>
            </a:bodyPr>
            <a:lstStyle/>
            <a:p>
              <a:pPr algn="ctr"/>
              <a:r>
                <a:rPr lang="en-US" sz="1100" dirty="0">
                  <a:latin typeface="Baskerville Old Face" pitchFamily="18" charset="0"/>
                </a:rPr>
                <a:t>Golgotha Today</a:t>
              </a:r>
            </a:p>
            <a:p>
              <a:pPr algn="ctr"/>
              <a:r>
                <a:rPr lang="en-US" sz="1100" dirty="0"/>
                <a:t>"the place of a skull"</a:t>
              </a:r>
              <a:endParaRPr lang="en-US" sz="1100" dirty="0">
                <a:latin typeface="Baskerville Old Face" pitchFamily="18" charset="0"/>
              </a:endParaRPr>
            </a:p>
          </p:txBody>
        </p:sp>
      </p:grpSp>
      <p:grpSp>
        <p:nvGrpSpPr>
          <p:cNvPr id="19" name="Group 18"/>
          <p:cNvGrpSpPr/>
          <p:nvPr/>
        </p:nvGrpSpPr>
        <p:grpSpPr>
          <a:xfrm>
            <a:off x="5975926" y="4343400"/>
            <a:ext cx="6040583" cy="2308324"/>
            <a:chOff x="5975926" y="4343400"/>
            <a:chExt cx="6040583" cy="2308324"/>
          </a:xfrm>
        </p:grpSpPr>
        <p:sp>
          <p:nvSpPr>
            <p:cNvPr id="36" name="TextBox 35"/>
            <p:cNvSpPr txBox="1"/>
            <p:nvPr/>
          </p:nvSpPr>
          <p:spPr>
            <a:xfrm>
              <a:off x="5975926" y="4343400"/>
              <a:ext cx="6040583" cy="2308324"/>
            </a:xfrm>
            <a:prstGeom prst="rect">
              <a:avLst/>
            </a:prstGeom>
            <a:noFill/>
            <a:ln>
              <a:solidFill>
                <a:schemeClr val="tx1"/>
              </a:solidFill>
            </a:ln>
          </p:spPr>
          <p:txBody>
            <a:bodyPr wrap="square" rtlCol="0">
              <a:spAutoFit/>
            </a:bodyPr>
            <a:lstStyle/>
            <a:p>
              <a:pPr algn="ctr"/>
              <a:r>
                <a:rPr lang="en-US" sz="1400" b="1" dirty="0">
                  <a:latin typeface="Baskerville Old Face" pitchFamily="18" charset="0"/>
                </a:rPr>
                <a:t>Vinegar</a:t>
              </a:r>
              <a:endParaRPr lang="en-US" sz="1300" b="1" dirty="0">
                <a:latin typeface="Baskerville Old Face" pitchFamily="18" charset="0"/>
              </a:endParaRPr>
            </a:p>
            <a:p>
              <a:pPr algn="just"/>
              <a:r>
                <a:rPr lang="en-US" sz="1200" dirty="0">
                  <a:latin typeface="Baskerville Old Face" pitchFamily="18" charset="0"/>
                </a:rPr>
                <a:t>The Old Testament alludes to a Jewish custom of using wine as an anesthetic to ease the suffering of a person who was dying. Mark recorded that just before the Savior was nailed to the cross, He was offered “wine mingled with myrrh” (Mark 15:23). Jesus refused it, deliberately choosing not to dull His senses or decrease the pain of the Crucifixion; He was determined to remain conscious and experience all that would be involved in the remainder of His atoning sufferings.</a:t>
              </a:r>
            </a:p>
            <a:p>
              <a:pPr algn="just"/>
              <a:endParaRPr lang="en-US" sz="1200" dirty="0">
                <a:latin typeface="Baskerville Old Face" pitchFamily="18" charset="0"/>
              </a:endParaRPr>
            </a:p>
            <a:p>
              <a:pPr algn="just"/>
              <a:endParaRPr lang="en-US" sz="1200" dirty="0">
                <a:latin typeface="Baskerville Old Face" pitchFamily="18" charset="0"/>
              </a:endParaRPr>
            </a:p>
            <a:p>
              <a:pPr algn="just"/>
              <a:endParaRPr lang="en-US" sz="1200" dirty="0">
                <a:latin typeface="Baskerville Old Face" pitchFamily="18" charset="0"/>
              </a:endParaRPr>
            </a:p>
            <a:p>
              <a:pPr algn="just"/>
              <a:endParaRPr lang="en-US" sz="1200" dirty="0">
                <a:latin typeface="Baskerville Old Face" pitchFamily="18" charset="0"/>
              </a:endParaRPr>
            </a:p>
            <a:p>
              <a:pPr algn="just"/>
              <a:endParaRPr lang="en-US" sz="1200" dirty="0">
                <a:latin typeface="Baskerville Old Face" pitchFamily="18" charset="0"/>
              </a:endParaRPr>
            </a:p>
            <a:p>
              <a:pPr algn="just"/>
              <a:endParaRPr lang="en-US" sz="1000" dirty="0">
                <a:latin typeface="Baskerville Old Face" pitchFamily="18" charset="0"/>
              </a:endParaRPr>
            </a:p>
          </p:txBody>
        </p:sp>
        <p:sp>
          <p:nvSpPr>
            <p:cNvPr id="32" name="Rectangle 31"/>
            <p:cNvSpPr/>
            <p:nvPr/>
          </p:nvSpPr>
          <p:spPr>
            <a:xfrm>
              <a:off x="6059055" y="5775144"/>
              <a:ext cx="4211782" cy="523220"/>
            </a:xfrm>
            <a:prstGeom prst="rect">
              <a:avLst/>
            </a:prstGeom>
          </p:spPr>
          <p:txBody>
            <a:bodyPr wrap="square">
              <a:spAutoFit/>
            </a:bodyPr>
            <a:lstStyle/>
            <a:p>
              <a:r>
                <a:rPr lang="en-US" sz="1400" i="1" dirty="0">
                  <a:latin typeface="Baskerville Old Face" pitchFamily="18" charset="0"/>
                </a:rPr>
                <a:t>Give strong drink unto him that is ready to perish, and wine unto those that be of heavy hearts. Proverbs 31:6</a:t>
              </a:r>
            </a:p>
          </p:txBody>
        </p:sp>
        <p:pic>
          <p:nvPicPr>
            <p:cNvPr id="34" name="Picture 33" descr="mark the apostle.png"/>
            <p:cNvPicPr>
              <a:picLocks noChangeAspect="1"/>
            </p:cNvPicPr>
            <p:nvPr/>
          </p:nvPicPr>
          <p:blipFill>
            <a:blip r:embed="rId5" cstate="print">
              <a:grayscl/>
            </a:blip>
            <a:stretch>
              <a:fillRect/>
            </a:stretch>
          </p:blipFill>
          <p:spPr>
            <a:xfrm>
              <a:off x="10420279" y="5532581"/>
              <a:ext cx="956726" cy="1080654"/>
            </a:xfrm>
            <a:prstGeom prst="rect">
              <a:avLst/>
            </a:prstGeom>
          </p:spPr>
        </p:pic>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0" y="0"/>
            <a:ext cx="12192000" cy="6858000"/>
          </a:xfrm>
          <a:prstGeom prst="rect">
            <a:avLst/>
          </a:prstGeom>
          <a:noFill/>
        </p:spPr>
      </p:pic>
      <p:sp>
        <p:nvSpPr>
          <p:cNvPr id="8" name="Rectangle 7"/>
          <p:cNvSpPr/>
          <p:nvPr/>
        </p:nvSpPr>
        <p:spPr>
          <a:xfrm>
            <a:off x="369454" y="229177"/>
            <a:ext cx="11668984" cy="650413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 name="Straight Connector 8"/>
          <p:cNvCxnSpPr/>
          <p:nvPr/>
        </p:nvCxnSpPr>
        <p:spPr>
          <a:xfrm>
            <a:off x="221673" y="545535"/>
            <a:ext cx="11668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21673" y="704098"/>
            <a:ext cx="11668984" cy="207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949374" y="299820"/>
            <a:ext cx="948105" cy="253916"/>
          </a:xfrm>
          <a:prstGeom prst="rect">
            <a:avLst/>
          </a:prstGeom>
          <a:noFill/>
        </p:spPr>
        <p:txBody>
          <a:bodyPr wrap="square" rtlCol="0">
            <a:spAutoFit/>
          </a:bodyPr>
          <a:lstStyle/>
          <a:p>
            <a:pPr algn="r"/>
            <a:r>
              <a:rPr lang="en-US" sz="1050" b="1" dirty="0">
                <a:latin typeface="Baskerville Old Face" pitchFamily="18" charset="0"/>
              </a:rPr>
              <a:t>Page 4</a:t>
            </a:r>
            <a:endParaRPr lang="en-US" sz="1050" dirty="0">
              <a:latin typeface="Baskerville Old Face" pitchFamily="18" charset="0"/>
            </a:endParaRPr>
          </a:p>
        </p:txBody>
      </p:sp>
      <p:sp>
        <p:nvSpPr>
          <p:cNvPr id="25" name="TextBox 24"/>
          <p:cNvSpPr txBox="1"/>
          <p:nvPr/>
        </p:nvSpPr>
        <p:spPr>
          <a:xfrm>
            <a:off x="396829" y="239783"/>
            <a:ext cx="2411026" cy="307777"/>
          </a:xfrm>
          <a:prstGeom prst="rect">
            <a:avLst/>
          </a:prstGeom>
          <a:noFill/>
        </p:spPr>
        <p:txBody>
          <a:bodyPr wrap="square" rtlCol="0">
            <a:spAutoFit/>
          </a:bodyPr>
          <a:lstStyle/>
          <a:p>
            <a:r>
              <a:rPr lang="en-US" sz="1400" b="1" dirty="0">
                <a:latin typeface="Baskerville Old Face" pitchFamily="18" charset="0"/>
              </a:rPr>
              <a:t>Matthew 27:35-43</a:t>
            </a:r>
            <a:endParaRPr lang="en-US" sz="1400" dirty="0">
              <a:latin typeface="Baskerville Old Face" pitchFamily="18" charset="0"/>
            </a:endParaRPr>
          </a:p>
        </p:txBody>
      </p:sp>
      <p:grpSp>
        <p:nvGrpSpPr>
          <p:cNvPr id="2" name="Group 18"/>
          <p:cNvGrpSpPr/>
          <p:nvPr/>
        </p:nvGrpSpPr>
        <p:grpSpPr>
          <a:xfrm>
            <a:off x="378689" y="710456"/>
            <a:ext cx="4110183" cy="6001643"/>
            <a:chOff x="378689" y="710456"/>
            <a:chExt cx="4110183" cy="6001643"/>
          </a:xfrm>
        </p:grpSpPr>
        <p:sp>
          <p:nvSpPr>
            <p:cNvPr id="14" name="TextBox 13"/>
            <p:cNvSpPr txBox="1"/>
            <p:nvPr/>
          </p:nvSpPr>
          <p:spPr>
            <a:xfrm>
              <a:off x="378689" y="710456"/>
              <a:ext cx="4110183" cy="6001643"/>
            </a:xfrm>
            <a:prstGeom prst="rect">
              <a:avLst/>
            </a:prstGeom>
            <a:noFill/>
            <a:ln>
              <a:solidFill>
                <a:schemeClr val="tx1"/>
              </a:solidFill>
            </a:ln>
          </p:spPr>
          <p:txBody>
            <a:bodyPr wrap="square" rtlCol="0">
              <a:spAutoFit/>
            </a:bodyPr>
            <a:lstStyle/>
            <a:p>
              <a:pPr algn="ctr"/>
              <a:r>
                <a:rPr lang="en-US" sz="1400" b="1" dirty="0">
                  <a:latin typeface="Baskerville Old Face" pitchFamily="18" charset="0"/>
                </a:rPr>
                <a:t>Death By Crucifixion</a:t>
              </a:r>
            </a:p>
            <a:p>
              <a:pPr algn="just"/>
              <a:r>
                <a:rPr lang="en-US" sz="1200" dirty="0">
                  <a:latin typeface="Baskerville Old Face" pitchFamily="18" charset="0"/>
                </a:rPr>
                <a:t>“The feet were but a little raised above the earth. The victim was in full reach of every hand that might choose to strike, in close proximity to every gesture of insult and hatred. He might hang for hours to be abused, outraged, even tortured by the ever-moving multitude. …</a:t>
              </a:r>
            </a:p>
            <a:p>
              <a:pPr algn="just"/>
              <a:r>
                <a:rPr lang="en-US" sz="1200" dirty="0">
                  <a:latin typeface="Baskerville Old Face" pitchFamily="18" charset="0"/>
                </a:rPr>
                <a:t>“For indeed a death by crucifixion seems to include all that pain and death </a:t>
              </a:r>
              <a:r>
                <a:rPr lang="en-US" sz="1200" i="1" dirty="0">
                  <a:latin typeface="Baskerville Old Face" pitchFamily="18" charset="0"/>
                </a:rPr>
                <a:t>can</a:t>
              </a:r>
              <a:r>
                <a:rPr lang="en-US" sz="1200" dirty="0">
                  <a:latin typeface="Baskerville Old Face" pitchFamily="18" charset="0"/>
                </a:rPr>
                <a:t> have of horrible and ghastly—dizziness, cramp, thirst, starvation, sleeplessness, traumatic fever, tetanus, publicity of shame, long continuance of torment, horror of anticipation, mortification of untended wounds—all intensified just up to the point at which they can be endured at all, but all stopping just short of the point which would give to the sufferer the relief of unconsciousness. The unnatural position made every movement painful; the lacerated veins and crushed tendons throbbed with incessant anguish; the wounds, inflamed by exposure, gradually gangrened; the arteries—especially of the head and stomach—became swollen and oppressed with surcharged blood; and while each variety of misery went on gradually increasing, there was added to them the intolerable pang of a </a:t>
              </a:r>
            </a:p>
            <a:p>
              <a:pPr algn="just"/>
              <a:r>
                <a:rPr lang="en-US" sz="1200" dirty="0">
                  <a:latin typeface="Baskerville Old Face" pitchFamily="18" charset="0"/>
                </a:rPr>
                <a:t>burning and raging thirst; and all these </a:t>
              </a:r>
            </a:p>
            <a:p>
              <a:pPr algn="just"/>
              <a:r>
                <a:rPr lang="en-US" sz="1200" dirty="0">
                  <a:latin typeface="Baskerville Old Face" pitchFamily="18" charset="0"/>
                </a:rPr>
                <a:t>physical complications caused an internal </a:t>
              </a:r>
            </a:p>
            <a:p>
              <a:pPr algn="just"/>
              <a:r>
                <a:rPr lang="en-US" sz="1200" dirty="0">
                  <a:latin typeface="Baskerville Old Face" pitchFamily="18" charset="0"/>
                </a:rPr>
                <a:t>excitement and anxiety, which made the </a:t>
              </a:r>
            </a:p>
            <a:p>
              <a:pPr algn="just"/>
              <a:r>
                <a:rPr lang="en-US" sz="1200" dirty="0">
                  <a:latin typeface="Baskerville Old Face" pitchFamily="18" charset="0"/>
                </a:rPr>
                <a:t>prospect of death itself—of death, the </a:t>
              </a:r>
            </a:p>
            <a:p>
              <a:pPr algn="just"/>
              <a:r>
                <a:rPr lang="en-US" sz="1200" dirty="0">
                  <a:latin typeface="Baskerville Old Face" pitchFamily="18" charset="0"/>
                </a:rPr>
                <a:t>awful unknown enemy, at whose approach </a:t>
              </a:r>
            </a:p>
            <a:p>
              <a:pPr algn="just"/>
              <a:r>
                <a:rPr lang="en-US" sz="1200" dirty="0">
                  <a:latin typeface="Baskerville Old Face" pitchFamily="18" charset="0"/>
                </a:rPr>
                <a:t>man usually shudders most—bear the </a:t>
              </a:r>
            </a:p>
            <a:p>
              <a:pPr algn="just"/>
              <a:r>
                <a:rPr lang="en-US" sz="1200" dirty="0">
                  <a:latin typeface="Baskerville Old Face" pitchFamily="18" charset="0"/>
                </a:rPr>
                <a:t>aspect of a delicious and exquisite release. </a:t>
              </a:r>
            </a:p>
            <a:p>
              <a:pPr algn="just"/>
              <a:r>
                <a:rPr lang="en-US" sz="1200" dirty="0">
                  <a:latin typeface="Baskerville Old Face" pitchFamily="18" charset="0"/>
                </a:rPr>
                <a:t>Such was the death to which Christ was</a:t>
              </a:r>
            </a:p>
            <a:p>
              <a:pPr algn="just"/>
              <a:r>
                <a:rPr lang="en-US" sz="1200" dirty="0">
                  <a:latin typeface="Baskerville Old Face" pitchFamily="18" charset="0"/>
                </a:rPr>
                <a:t> doomed” </a:t>
              </a:r>
            </a:p>
            <a:p>
              <a:pPr algn="just"/>
              <a:r>
                <a:rPr lang="en-US" sz="1200" dirty="0">
                  <a:latin typeface="Baskerville Old Face" pitchFamily="18" charset="0"/>
                </a:rPr>
                <a:t>-- Bible scholar Frederic W. Farrar (</a:t>
              </a:r>
              <a:r>
                <a:rPr lang="en-US" sz="1200" i="1" dirty="0">
                  <a:latin typeface="Baskerville Old Face" pitchFamily="18" charset="0"/>
                </a:rPr>
                <a:t>The Life of Christ</a:t>
              </a:r>
              <a:r>
                <a:rPr lang="en-US" sz="1200" dirty="0">
                  <a:latin typeface="Baskerville Old Face" pitchFamily="18" charset="0"/>
                </a:rPr>
                <a:t> [1874], 640–41).</a:t>
              </a:r>
            </a:p>
          </p:txBody>
        </p:sp>
        <p:pic>
          <p:nvPicPr>
            <p:cNvPr id="20482" name="Picture 2" descr="https://upload.wikimedia.org/wikipedia/commons/thumb/2/2c/Frederic_William_Farrar.jpg/220px-Frederic_William_Farrar.jpg"/>
            <p:cNvPicPr>
              <a:picLocks noChangeAspect="1" noChangeArrowheads="1"/>
            </p:cNvPicPr>
            <p:nvPr/>
          </p:nvPicPr>
          <p:blipFill>
            <a:blip r:embed="rId3" cstate="print"/>
            <a:srcRect/>
            <a:stretch>
              <a:fillRect/>
            </a:stretch>
          </p:blipFill>
          <p:spPr bwMode="auto">
            <a:xfrm>
              <a:off x="3152743" y="4282209"/>
              <a:ext cx="1213459" cy="1610591"/>
            </a:xfrm>
            <a:prstGeom prst="rect">
              <a:avLst/>
            </a:prstGeom>
            <a:noFill/>
          </p:spPr>
        </p:pic>
      </p:grpSp>
      <p:grpSp>
        <p:nvGrpSpPr>
          <p:cNvPr id="18" name="Group 17"/>
          <p:cNvGrpSpPr/>
          <p:nvPr/>
        </p:nvGrpSpPr>
        <p:grpSpPr>
          <a:xfrm>
            <a:off x="4502726" y="2999508"/>
            <a:ext cx="7490692" cy="3754874"/>
            <a:chOff x="4502726" y="2999508"/>
            <a:chExt cx="7490692" cy="3754874"/>
          </a:xfrm>
        </p:grpSpPr>
        <p:sp>
          <p:nvSpPr>
            <p:cNvPr id="22" name="TextBox 21"/>
            <p:cNvSpPr txBox="1"/>
            <p:nvPr/>
          </p:nvSpPr>
          <p:spPr>
            <a:xfrm>
              <a:off x="4502726" y="2999508"/>
              <a:ext cx="7490692" cy="3754874"/>
            </a:xfrm>
            <a:prstGeom prst="rect">
              <a:avLst/>
            </a:prstGeom>
            <a:noFill/>
            <a:ln>
              <a:solidFill>
                <a:schemeClr val="tx1"/>
              </a:solidFill>
            </a:ln>
          </p:spPr>
          <p:txBody>
            <a:bodyPr wrap="square" rtlCol="0">
              <a:spAutoFit/>
            </a:bodyPr>
            <a:lstStyle/>
            <a:p>
              <a:pPr algn="ctr"/>
              <a:r>
                <a:rPr lang="en-US" sz="1400" b="1" dirty="0">
                  <a:latin typeface="Baskerville Old Face" pitchFamily="18" charset="0"/>
                </a:rPr>
                <a:t>Pilate’s Inscription—King of the Jews</a:t>
              </a:r>
            </a:p>
            <a:p>
              <a:pPr algn="just"/>
              <a:r>
                <a:rPr lang="en-US" sz="1400" i="1" dirty="0">
                  <a:latin typeface="Baskerville Old Face" pitchFamily="18" charset="0"/>
                </a:rPr>
                <a:t>“And Pilate wrote a title, and put it on the cross, and the writing was, Jesus of Nazareth, the King of the Jews, in letters of Greek, and Latin, and Hebrew”</a:t>
              </a:r>
              <a:r>
                <a:rPr lang="en-US" sz="1400" dirty="0">
                  <a:latin typeface="Baskerville Old Face" pitchFamily="18" charset="0"/>
                </a:rPr>
                <a:t>  JST Matthew 27:37</a:t>
              </a:r>
            </a:p>
            <a:p>
              <a:pPr algn="just"/>
              <a:endParaRPr lang="en-US" sz="1400" dirty="0">
                <a:latin typeface="Baskerville Old Face" pitchFamily="18" charset="0"/>
              </a:endParaRPr>
            </a:p>
            <a:p>
              <a:pPr algn="just"/>
              <a:r>
                <a:rPr lang="en-US" sz="1400" dirty="0">
                  <a:latin typeface="Baskerville Old Face" pitchFamily="18" charset="0"/>
                </a:rPr>
                <a:t>Pilate had the truth printed and placed on the cross over Jesus' head for all to see.</a:t>
              </a:r>
            </a:p>
            <a:p>
              <a:pPr algn="just"/>
              <a:endParaRPr lang="en-US" sz="1400" dirty="0">
                <a:latin typeface="Baskerville Old Face" pitchFamily="18" charset="0"/>
              </a:endParaRPr>
            </a:p>
            <a:p>
              <a:pPr algn="just"/>
              <a:endParaRPr lang="en-US" sz="1400" dirty="0">
                <a:latin typeface="Baskerville Old Face" pitchFamily="18" charset="0"/>
              </a:endParaRPr>
            </a:p>
            <a:p>
              <a:pPr algn="just"/>
              <a:endParaRPr lang="en-US" sz="1400" dirty="0">
                <a:latin typeface="Baskerville Old Face" pitchFamily="18" charset="0"/>
              </a:endParaRPr>
            </a:p>
            <a:p>
              <a:pPr algn="just"/>
              <a:endParaRPr lang="en-US" sz="1400" dirty="0">
                <a:latin typeface="Baskerville Old Face" pitchFamily="18" charset="0"/>
              </a:endParaRPr>
            </a:p>
            <a:p>
              <a:pPr algn="just"/>
              <a:endParaRPr lang="en-US" sz="1400" dirty="0">
                <a:latin typeface="Baskerville Old Face" pitchFamily="18" charset="0"/>
              </a:endParaRPr>
            </a:p>
            <a:p>
              <a:pPr algn="just"/>
              <a:endParaRPr lang="en-US" sz="1400" dirty="0">
                <a:latin typeface="Baskerville Old Face" pitchFamily="18" charset="0"/>
              </a:endParaRPr>
            </a:p>
            <a:p>
              <a:pPr algn="just"/>
              <a:endParaRPr lang="en-US" sz="1400" dirty="0">
                <a:latin typeface="Baskerville Old Face" pitchFamily="18" charset="0"/>
              </a:endParaRPr>
            </a:p>
            <a:p>
              <a:pPr algn="just"/>
              <a:endParaRPr lang="en-US" sz="1400" dirty="0">
                <a:latin typeface="Baskerville Old Face" pitchFamily="18" charset="0"/>
              </a:endParaRPr>
            </a:p>
            <a:p>
              <a:pPr algn="just"/>
              <a:endParaRPr lang="en-US" sz="1400" dirty="0">
                <a:latin typeface="Baskerville Old Face" pitchFamily="18" charset="0"/>
              </a:endParaRPr>
            </a:p>
            <a:p>
              <a:pPr algn="just"/>
              <a:endParaRPr lang="en-US" sz="1400" dirty="0">
                <a:latin typeface="Baskerville Old Face" pitchFamily="18" charset="0"/>
              </a:endParaRPr>
            </a:p>
            <a:p>
              <a:pPr algn="just"/>
              <a:endParaRPr lang="en-US" sz="1400" dirty="0">
                <a:latin typeface="Baskerville Old Face" pitchFamily="18" charset="0"/>
              </a:endParaRPr>
            </a:p>
            <a:p>
              <a:pPr algn="just"/>
              <a:endParaRPr lang="en-US" sz="1400" dirty="0">
                <a:latin typeface="Baskerville Old Face" pitchFamily="18" charset="0"/>
              </a:endParaRPr>
            </a:p>
          </p:txBody>
        </p:sp>
        <p:pic>
          <p:nvPicPr>
            <p:cNvPr id="20484" name="Picture 4" descr="http://4.bp.blogspot.com/-h13rqX5T2fY/VS7lAoqNY_I/AAAAAAAAJPI/ed--1qp_8ms/s1600/INRI%2B%25281%2529.png"/>
            <p:cNvPicPr>
              <a:picLocks noChangeAspect="1" noChangeArrowheads="1"/>
            </p:cNvPicPr>
            <p:nvPr/>
          </p:nvPicPr>
          <p:blipFill>
            <a:blip r:embed="rId4" cstate="print"/>
            <a:srcRect/>
            <a:stretch>
              <a:fillRect/>
            </a:stretch>
          </p:blipFill>
          <p:spPr bwMode="auto">
            <a:xfrm>
              <a:off x="6521490" y="4350327"/>
              <a:ext cx="4126594" cy="2114880"/>
            </a:xfrm>
            <a:prstGeom prst="rect">
              <a:avLst/>
            </a:prstGeom>
            <a:noFill/>
          </p:spPr>
        </p:pic>
      </p:grpSp>
      <p:grpSp>
        <p:nvGrpSpPr>
          <p:cNvPr id="17" name="Group 16"/>
          <p:cNvGrpSpPr/>
          <p:nvPr/>
        </p:nvGrpSpPr>
        <p:grpSpPr>
          <a:xfrm>
            <a:off x="4498108" y="722745"/>
            <a:ext cx="7490692" cy="2277547"/>
            <a:chOff x="4498108" y="722745"/>
            <a:chExt cx="7490692" cy="2277547"/>
          </a:xfrm>
        </p:grpSpPr>
        <p:sp>
          <p:nvSpPr>
            <p:cNvPr id="36" name="TextBox 35"/>
            <p:cNvSpPr txBox="1"/>
            <p:nvPr/>
          </p:nvSpPr>
          <p:spPr>
            <a:xfrm>
              <a:off x="4498108" y="722745"/>
              <a:ext cx="7490692" cy="2277547"/>
            </a:xfrm>
            <a:prstGeom prst="rect">
              <a:avLst/>
            </a:prstGeom>
            <a:noFill/>
            <a:ln>
              <a:solidFill>
                <a:schemeClr val="tx1"/>
              </a:solidFill>
            </a:ln>
          </p:spPr>
          <p:txBody>
            <a:bodyPr wrap="square" rtlCol="0">
              <a:spAutoFit/>
            </a:bodyPr>
            <a:lstStyle/>
            <a:p>
              <a:pPr algn="ctr"/>
              <a:r>
                <a:rPr lang="en-US" sz="1600" b="1" dirty="0">
                  <a:latin typeface="Baskerville Old Face" pitchFamily="18" charset="0"/>
                </a:rPr>
                <a:t>Come Down From the Cross</a:t>
              </a:r>
            </a:p>
            <a:p>
              <a:pPr algn="just"/>
              <a:r>
                <a:rPr lang="en-US" sz="1400" dirty="0">
                  <a:latin typeface="Baskerville Old Face" pitchFamily="18" charset="0"/>
                </a:rPr>
                <a:t>Quote by President Howard W. Hunter:</a:t>
              </a:r>
            </a:p>
            <a:p>
              <a:pPr algn="just"/>
              <a:r>
                <a:rPr lang="en-US" sz="1400" dirty="0">
                  <a:latin typeface="Baskerville Old Face" pitchFamily="18" charset="0"/>
                </a:rPr>
                <a:t>“It is not necessary then, or ever, for Jesus to satisfy the curiosity of men, least of all unholy men. </a:t>
              </a:r>
            </a:p>
            <a:p>
              <a:pPr algn="just"/>
              <a:r>
                <a:rPr lang="en-US" sz="1400" dirty="0">
                  <a:latin typeface="Baskerville Old Face" pitchFamily="18" charset="0"/>
                </a:rPr>
                <a:t>As victory in every encounter came to Jesus, so the pathos and tragedy of </a:t>
              </a:r>
            </a:p>
            <a:p>
              <a:pPr algn="just"/>
              <a:r>
                <a:rPr lang="en-US" sz="1400" dirty="0">
                  <a:latin typeface="Baskerville Old Face" pitchFamily="18" charset="0"/>
                </a:rPr>
                <a:t>Lucifer's life is even more obvious: first, bold and taunting and tempting; then </a:t>
              </a:r>
            </a:p>
            <a:p>
              <a:pPr algn="just"/>
              <a:r>
                <a:rPr lang="en-US" sz="1400" dirty="0">
                  <a:latin typeface="Baskerville Old Face" pitchFamily="18" charset="0"/>
                </a:rPr>
                <a:t>pleading and weak and desperate; and finally-ultimately-simply banished… </a:t>
              </a:r>
            </a:p>
            <a:p>
              <a:pPr algn="just"/>
              <a:r>
                <a:rPr lang="en-US" sz="1400" dirty="0">
                  <a:latin typeface="Baskerville Old Face" pitchFamily="18" charset="0"/>
                </a:rPr>
                <a:t>Satan may have lost Jesus, but he does not believe he has lost us. He continues </a:t>
              </a:r>
            </a:p>
            <a:p>
              <a:pPr algn="just"/>
              <a:r>
                <a:rPr lang="en-US" sz="1400" dirty="0">
                  <a:latin typeface="Baskerville Old Face" pitchFamily="18" charset="0"/>
                </a:rPr>
                <a:t>to tempt, taunt, and plead for our loyalty. We should take strength for this</a:t>
              </a:r>
            </a:p>
            <a:p>
              <a:pPr algn="just"/>
              <a:r>
                <a:rPr lang="en-US" sz="1400" dirty="0">
                  <a:latin typeface="Baskerville Old Face" pitchFamily="18" charset="0"/>
                </a:rPr>
                <a:t> battle from the fact that Christ was victorious not as a God but as a man.</a:t>
              </a:r>
            </a:p>
            <a:p>
              <a:pPr algn="just"/>
              <a:r>
                <a:rPr lang="en-US" sz="1400" i="1" dirty="0">
                  <a:latin typeface="Baskerville Old Face" pitchFamily="18" charset="0"/>
                </a:rPr>
                <a:t>That We Might Have Joy</a:t>
              </a:r>
              <a:r>
                <a:rPr lang="en-US" sz="1400" dirty="0">
                  <a:latin typeface="Baskerville Old Face" pitchFamily="18" charset="0"/>
                </a:rPr>
                <a:t>, 35-36</a:t>
              </a:r>
            </a:p>
          </p:txBody>
        </p:sp>
        <p:pic>
          <p:nvPicPr>
            <p:cNvPr id="15" name="Picture 14" descr="howard-w-hunter-.jpg"/>
            <p:cNvPicPr>
              <a:picLocks noChangeAspect="1"/>
            </p:cNvPicPr>
            <p:nvPr/>
          </p:nvPicPr>
          <p:blipFill>
            <a:blip r:embed="rId5" cstate="print">
              <a:duotone>
                <a:prstClr val="black"/>
                <a:srgbClr val="D9C3A5">
                  <a:tint val="50000"/>
                  <a:satMod val="180000"/>
                </a:srgbClr>
              </a:duotone>
            </a:blip>
            <a:stretch>
              <a:fillRect/>
            </a:stretch>
          </p:blipFill>
          <p:spPr>
            <a:xfrm>
              <a:off x="10433728" y="1569855"/>
              <a:ext cx="1022718" cy="1330364"/>
            </a:xfrm>
            <a:prstGeom prst="rect">
              <a:avLst/>
            </a:prstGeom>
          </p:spPr>
        </p:pic>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0" y="0"/>
            <a:ext cx="12192000" cy="6858000"/>
          </a:xfrm>
          <a:prstGeom prst="rect">
            <a:avLst/>
          </a:prstGeom>
          <a:noFill/>
        </p:spPr>
      </p:pic>
      <p:sp>
        <p:nvSpPr>
          <p:cNvPr id="8" name="Rectangle 7"/>
          <p:cNvSpPr/>
          <p:nvPr/>
        </p:nvSpPr>
        <p:spPr>
          <a:xfrm>
            <a:off x="369454" y="229177"/>
            <a:ext cx="11668984" cy="650413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 name="Straight Connector 8"/>
          <p:cNvCxnSpPr/>
          <p:nvPr/>
        </p:nvCxnSpPr>
        <p:spPr>
          <a:xfrm>
            <a:off x="221673" y="545535"/>
            <a:ext cx="11668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21673" y="704098"/>
            <a:ext cx="11668984" cy="207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940138" y="309056"/>
            <a:ext cx="948105" cy="253916"/>
          </a:xfrm>
          <a:prstGeom prst="rect">
            <a:avLst/>
          </a:prstGeom>
          <a:noFill/>
        </p:spPr>
        <p:txBody>
          <a:bodyPr wrap="square" rtlCol="0">
            <a:spAutoFit/>
          </a:bodyPr>
          <a:lstStyle/>
          <a:p>
            <a:pPr algn="r"/>
            <a:r>
              <a:rPr lang="en-US" sz="1050" b="1" dirty="0">
                <a:latin typeface="Baskerville Old Face" pitchFamily="18" charset="0"/>
              </a:rPr>
              <a:t>Page 5</a:t>
            </a:r>
            <a:endParaRPr lang="en-US" sz="1050" dirty="0">
              <a:latin typeface="Baskerville Old Face" pitchFamily="18" charset="0"/>
            </a:endParaRPr>
          </a:p>
        </p:txBody>
      </p:sp>
      <p:sp>
        <p:nvSpPr>
          <p:cNvPr id="25" name="TextBox 24"/>
          <p:cNvSpPr txBox="1"/>
          <p:nvPr/>
        </p:nvSpPr>
        <p:spPr>
          <a:xfrm>
            <a:off x="396829" y="239783"/>
            <a:ext cx="1579754" cy="307777"/>
          </a:xfrm>
          <a:prstGeom prst="rect">
            <a:avLst/>
          </a:prstGeom>
          <a:noFill/>
        </p:spPr>
        <p:txBody>
          <a:bodyPr wrap="square" rtlCol="0">
            <a:spAutoFit/>
          </a:bodyPr>
          <a:lstStyle/>
          <a:p>
            <a:r>
              <a:rPr lang="en-US" sz="1400" b="1" dirty="0">
                <a:latin typeface="Baskerville Old Face" pitchFamily="18" charset="0"/>
              </a:rPr>
              <a:t>Matthew 27:45-51</a:t>
            </a:r>
            <a:endParaRPr lang="en-US" sz="1400" dirty="0">
              <a:latin typeface="Baskerville Old Face" pitchFamily="18" charset="0"/>
            </a:endParaRPr>
          </a:p>
        </p:txBody>
      </p:sp>
      <p:grpSp>
        <p:nvGrpSpPr>
          <p:cNvPr id="38" name="Group 37"/>
          <p:cNvGrpSpPr/>
          <p:nvPr/>
        </p:nvGrpSpPr>
        <p:grpSpPr>
          <a:xfrm>
            <a:off x="4498108" y="722745"/>
            <a:ext cx="7490692" cy="2740891"/>
            <a:chOff x="4498108" y="722745"/>
            <a:chExt cx="7490692" cy="2740891"/>
          </a:xfrm>
        </p:grpSpPr>
        <p:sp>
          <p:nvSpPr>
            <p:cNvPr id="36" name="TextBox 35"/>
            <p:cNvSpPr txBox="1"/>
            <p:nvPr/>
          </p:nvSpPr>
          <p:spPr>
            <a:xfrm>
              <a:off x="4498108" y="722745"/>
              <a:ext cx="7490692" cy="2740891"/>
            </a:xfrm>
            <a:prstGeom prst="rect">
              <a:avLst/>
            </a:prstGeom>
            <a:noFill/>
            <a:ln>
              <a:solidFill>
                <a:schemeClr val="tx1"/>
              </a:solidFill>
            </a:ln>
          </p:spPr>
          <p:txBody>
            <a:bodyPr wrap="square" rtlCol="0">
              <a:spAutoFit/>
            </a:bodyPr>
            <a:lstStyle/>
            <a:p>
              <a:pPr algn="ctr"/>
              <a:r>
                <a:rPr lang="en-US" sz="1600" b="1" dirty="0">
                  <a:latin typeface="Baskerville Old Face" pitchFamily="18" charset="0"/>
                </a:rPr>
                <a:t>Withdrawal of Heavenly Father’s Spirit</a:t>
              </a:r>
            </a:p>
            <a:p>
              <a:pPr algn="just"/>
              <a:r>
                <a:rPr lang="en-US" sz="1200" dirty="0">
                  <a:latin typeface="Baskerville Old Face" pitchFamily="18" charset="0"/>
                </a:rPr>
                <a:t>Quote by Elder Jeffrey R. Holland:</a:t>
              </a:r>
            </a:p>
            <a:p>
              <a:pPr algn="just"/>
              <a:r>
                <a:rPr lang="en-US" sz="1200" i="1" dirty="0">
                  <a:latin typeface="Baskerville Old Face" pitchFamily="18" charset="0"/>
                </a:rPr>
                <a:t>“With all the conviction of my soul I testify that … a perfect Father did not forsake His Son in that </a:t>
              </a:r>
            </a:p>
            <a:p>
              <a:pPr algn="just"/>
              <a:r>
                <a:rPr lang="en-US" sz="1200" i="1" dirty="0">
                  <a:latin typeface="Baskerville Old Face" pitchFamily="18" charset="0"/>
                </a:rPr>
                <a:t>hour. Indeed, it is my personal belief that in all of Christ’s mortal ministry the Father may never </a:t>
              </a:r>
            </a:p>
            <a:p>
              <a:pPr algn="just"/>
              <a:r>
                <a:rPr lang="en-US" sz="1200" i="1" dirty="0">
                  <a:latin typeface="Baskerville Old Face" pitchFamily="18" charset="0"/>
                </a:rPr>
                <a:t>have been closer to His Son than in these agonizing final moments of suffering. Nevertheless, …</a:t>
              </a:r>
            </a:p>
            <a:p>
              <a:pPr algn="just"/>
              <a:r>
                <a:rPr lang="en-US" sz="1200" i="1" dirty="0">
                  <a:latin typeface="Baskerville Old Face" pitchFamily="18" charset="0"/>
                </a:rPr>
                <a:t>the Father briefly withdrew from Jesus the comfort of His Spirit, the support of His personal presence.”</a:t>
              </a:r>
            </a:p>
            <a:p>
              <a:pPr algn="just"/>
              <a:endParaRPr lang="en-US" sz="1200" i="1" dirty="0"/>
            </a:p>
            <a:p>
              <a:pPr algn="just"/>
              <a:r>
                <a:rPr lang="en-US" sz="1200" dirty="0">
                  <a:latin typeface="Baskerville Old Face" pitchFamily="18" charset="0"/>
                </a:rPr>
                <a:t>Elder Holland Further states: </a:t>
              </a:r>
            </a:p>
            <a:p>
              <a:pPr algn="just"/>
              <a:r>
                <a:rPr lang="en-US" sz="1200" i="1" dirty="0">
                  <a:latin typeface="Baskerville Old Face" pitchFamily="18" charset="0"/>
                </a:rPr>
                <a:t>“It was required, indeed it was central to the significance of the Atonement, that this perfect Son who had never spoken ill nor done wrong nor touched an unclean thing had to know how the rest of humankind—us, all of us—would feel when we did commit such sins. For His Atonement to be infinite and eternal, He had to feel what it was like to die not only physically but spiritually, to sense what it was like to have the divine Spirit withdraw, leaving one feeling totally, abjectly, hopelessly alone.”</a:t>
              </a:r>
            </a:p>
            <a:p>
              <a:pPr algn="just"/>
              <a:r>
                <a:rPr lang="en-US" sz="900" dirty="0">
                  <a:latin typeface="Baskerville Old Face" pitchFamily="18" charset="0"/>
                </a:rPr>
                <a:t>(“None Were with Him,” Ensign or Liahona, May 2009, 87–88).</a:t>
              </a:r>
            </a:p>
          </p:txBody>
        </p:sp>
        <p:pic>
          <p:nvPicPr>
            <p:cNvPr id="21" name="Picture 20" descr="Jeffrey R. Holland.jpg"/>
            <p:cNvPicPr>
              <a:picLocks noChangeAspect="1"/>
            </p:cNvPicPr>
            <p:nvPr/>
          </p:nvPicPr>
          <p:blipFill>
            <a:blip r:embed="rId3" cstate="print">
              <a:duotone>
                <a:prstClr val="black"/>
                <a:srgbClr val="D9C3A5">
                  <a:tint val="50000"/>
                  <a:satMod val="180000"/>
                </a:srgbClr>
              </a:duotone>
            </a:blip>
            <a:stretch>
              <a:fillRect/>
            </a:stretch>
          </p:blipFill>
          <p:spPr>
            <a:xfrm>
              <a:off x="10945091" y="889001"/>
              <a:ext cx="913245" cy="1140708"/>
            </a:xfrm>
            <a:prstGeom prst="rect">
              <a:avLst/>
            </a:prstGeom>
          </p:spPr>
        </p:pic>
      </p:grpSp>
      <p:grpSp>
        <p:nvGrpSpPr>
          <p:cNvPr id="37" name="Group 36"/>
          <p:cNvGrpSpPr/>
          <p:nvPr/>
        </p:nvGrpSpPr>
        <p:grpSpPr>
          <a:xfrm>
            <a:off x="378689" y="710456"/>
            <a:ext cx="4110183" cy="3631763"/>
            <a:chOff x="378689" y="710456"/>
            <a:chExt cx="4110183" cy="3631763"/>
          </a:xfrm>
        </p:grpSpPr>
        <p:sp>
          <p:nvSpPr>
            <p:cNvPr id="14" name="TextBox 13"/>
            <p:cNvSpPr txBox="1"/>
            <p:nvPr/>
          </p:nvSpPr>
          <p:spPr>
            <a:xfrm>
              <a:off x="378689" y="710456"/>
              <a:ext cx="4110183" cy="3631763"/>
            </a:xfrm>
            <a:prstGeom prst="rect">
              <a:avLst/>
            </a:prstGeom>
            <a:noFill/>
            <a:ln>
              <a:solidFill>
                <a:schemeClr val="tx1"/>
              </a:solidFill>
            </a:ln>
          </p:spPr>
          <p:txBody>
            <a:bodyPr wrap="square" rtlCol="0">
              <a:spAutoFit/>
            </a:bodyPr>
            <a:lstStyle/>
            <a:p>
              <a:pPr algn="ctr"/>
              <a:r>
                <a:rPr lang="en-US" sz="1400" b="1" dirty="0">
                  <a:latin typeface="Baskerville Old Face" pitchFamily="18" charset="0"/>
                </a:rPr>
                <a:t>The Hour of Crucifixion</a:t>
              </a:r>
            </a:p>
            <a:p>
              <a:pPr algn="just"/>
              <a:r>
                <a:rPr lang="en-US" sz="1200" dirty="0">
                  <a:latin typeface="Baskerville Old Face" pitchFamily="18" charset="0"/>
                </a:rPr>
                <a:t>At 9:00 AM Jesus Christ was nailed to the cross—the 3</a:t>
              </a:r>
              <a:r>
                <a:rPr lang="en-US" sz="1200" baseline="30000" dirty="0">
                  <a:latin typeface="Baskerville Old Face" pitchFamily="18" charset="0"/>
                </a:rPr>
                <a:t>rd</a:t>
              </a:r>
              <a:r>
                <a:rPr lang="en-US" sz="1200" dirty="0">
                  <a:latin typeface="Baskerville Old Face" pitchFamily="18" charset="0"/>
                </a:rPr>
                <a:t> hour of the day </a:t>
              </a:r>
            </a:p>
            <a:p>
              <a:pPr algn="just"/>
              <a:r>
                <a:rPr lang="en-US" sz="1200" dirty="0">
                  <a:latin typeface="Baskerville Old Face" pitchFamily="18" charset="0"/>
                </a:rPr>
                <a:t>Matthew recorded hew recorded that “there was darkness over all the land” from the sixth hour (about 12:00 noon) until the ninth hour (about 3:00 p.m.), which was when the Savior died. </a:t>
              </a:r>
            </a:p>
            <a:p>
              <a:pPr algn="just"/>
              <a:r>
                <a:rPr lang="en-US" sz="1200" dirty="0" err="1">
                  <a:latin typeface="Baskerville Old Face" pitchFamily="18" charset="0"/>
                </a:rPr>
                <a:t>IWhen</a:t>
              </a:r>
              <a:r>
                <a:rPr lang="en-US" sz="1200" dirty="0">
                  <a:latin typeface="Baskerville Old Face" pitchFamily="18" charset="0"/>
                </a:rPr>
                <a:t> the Light of the World died, darkness prevailed upon the land for three hours in Jerusalem and for three days in the ancient Americas.</a:t>
              </a:r>
              <a:endParaRPr lang="en-US" sz="1200" i="1" dirty="0">
                <a:latin typeface="Baskerville Old Face" pitchFamily="18" charset="0"/>
              </a:endParaRPr>
            </a:p>
            <a:p>
              <a:pPr algn="just"/>
              <a:r>
                <a:rPr lang="en-US" sz="1200" i="1" dirty="0">
                  <a:latin typeface="Baskerville Old Face" pitchFamily="18" charset="0"/>
                </a:rPr>
                <a:t>And it came to pass that there was thick </a:t>
              </a:r>
            </a:p>
            <a:p>
              <a:pPr algn="just"/>
              <a:r>
                <a:rPr lang="en-US" sz="1200" i="1" dirty="0">
                  <a:latin typeface="Baskerville Old Face" pitchFamily="18" charset="0"/>
                </a:rPr>
                <a:t>darkness upon all the face of the land,…</a:t>
              </a:r>
            </a:p>
            <a:p>
              <a:pPr algn="just"/>
              <a:r>
                <a:rPr lang="en-US" sz="1200" i="1" dirty="0">
                  <a:latin typeface="Baskerville Old Face" pitchFamily="18" charset="0"/>
                </a:rPr>
                <a:t>And there could be no light, because of t</a:t>
              </a:r>
            </a:p>
            <a:p>
              <a:pPr algn="just"/>
              <a:r>
                <a:rPr lang="en-US" sz="1200" i="1" dirty="0">
                  <a:latin typeface="Baskerville Old Face" pitchFamily="18" charset="0"/>
                </a:rPr>
                <a:t>he darkness, neither candles, neither torches; </a:t>
              </a:r>
            </a:p>
            <a:p>
              <a:pPr algn="just"/>
              <a:r>
                <a:rPr lang="en-US" sz="1200" i="1" dirty="0">
                  <a:latin typeface="Baskerville Old Face" pitchFamily="18" charset="0"/>
                </a:rPr>
                <a:t>neither could there be fire kindled with their </a:t>
              </a:r>
            </a:p>
            <a:p>
              <a:pPr algn="just"/>
              <a:r>
                <a:rPr lang="en-US" sz="1200" i="1" dirty="0">
                  <a:latin typeface="Baskerville Old Face" pitchFamily="18" charset="0"/>
                </a:rPr>
                <a:t>fine and exceedingly dry wood, so that </a:t>
              </a:r>
            </a:p>
            <a:p>
              <a:pPr algn="just"/>
              <a:r>
                <a:rPr lang="en-US" sz="1200" i="1" dirty="0">
                  <a:latin typeface="Baskerville Old Face" pitchFamily="18" charset="0"/>
                </a:rPr>
                <a:t>there could not be any light at all;</a:t>
              </a:r>
            </a:p>
            <a:p>
              <a:pPr algn="just"/>
              <a:r>
                <a:rPr lang="en-US" sz="1200" i="1" dirty="0">
                  <a:latin typeface="Baskerville Old Face" pitchFamily="18" charset="0"/>
                </a:rPr>
                <a:t>And it came to pass that it did last for the </a:t>
              </a:r>
            </a:p>
            <a:p>
              <a:pPr algn="just"/>
              <a:r>
                <a:rPr lang="en-US" sz="1200" i="1" dirty="0">
                  <a:latin typeface="Baskerville Old Face" pitchFamily="18" charset="0"/>
                </a:rPr>
                <a:t>space of three days that there was no light seen</a:t>
              </a:r>
            </a:p>
            <a:p>
              <a:pPr algn="just"/>
              <a:r>
                <a:rPr lang="en-US" sz="1200" i="1" dirty="0">
                  <a:latin typeface="Baskerville Old Face" pitchFamily="18" charset="0"/>
                </a:rPr>
                <a:t>3 Nephi 8:20-23</a:t>
              </a:r>
            </a:p>
          </p:txBody>
        </p:sp>
        <p:pic>
          <p:nvPicPr>
            <p:cNvPr id="24" name="Picture 23" descr="Nephi son of Helaman.jpg"/>
            <p:cNvPicPr>
              <a:picLocks noChangeAspect="1"/>
            </p:cNvPicPr>
            <p:nvPr/>
          </p:nvPicPr>
          <p:blipFill>
            <a:blip r:embed="rId4" cstate="print">
              <a:grayscl/>
            </a:blip>
            <a:stretch>
              <a:fillRect/>
            </a:stretch>
          </p:blipFill>
          <p:spPr>
            <a:xfrm>
              <a:off x="3306616" y="2396836"/>
              <a:ext cx="987921" cy="1347601"/>
            </a:xfrm>
            <a:prstGeom prst="rect">
              <a:avLst/>
            </a:prstGeom>
          </p:spPr>
        </p:pic>
      </p:grpSp>
      <p:grpSp>
        <p:nvGrpSpPr>
          <p:cNvPr id="39" name="Group 38"/>
          <p:cNvGrpSpPr/>
          <p:nvPr/>
        </p:nvGrpSpPr>
        <p:grpSpPr>
          <a:xfrm>
            <a:off x="387927" y="4338781"/>
            <a:ext cx="4100946" cy="2308324"/>
            <a:chOff x="387927" y="4338781"/>
            <a:chExt cx="4100946" cy="2308324"/>
          </a:xfrm>
        </p:grpSpPr>
        <p:sp>
          <p:nvSpPr>
            <p:cNvPr id="22" name="TextBox 21"/>
            <p:cNvSpPr txBox="1"/>
            <p:nvPr/>
          </p:nvSpPr>
          <p:spPr>
            <a:xfrm>
              <a:off x="387927" y="4338781"/>
              <a:ext cx="4100946" cy="2308324"/>
            </a:xfrm>
            <a:prstGeom prst="rect">
              <a:avLst/>
            </a:prstGeom>
            <a:noFill/>
            <a:ln>
              <a:solidFill>
                <a:schemeClr val="tx1"/>
              </a:solidFill>
            </a:ln>
          </p:spPr>
          <p:txBody>
            <a:bodyPr wrap="square" rtlCol="0">
              <a:spAutoFit/>
            </a:bodyPr>
            <a:lstStyle/>
            <a:p>
              <a:pPr algn="ctr"/>
              <a:r>
                <a:rPr lang="en-US" b="1" dirty="0">
                  <a:latin typeface="Baskerville Old Face" pitchFamily="18" charset="0"/>
                </a:rPr>
                <a:t>“It is Finished”</a:t>
              </a:r>
            </a:p>
            <a:p>
              <a:pPr algn="ctr"/>
              <a:endParaRPr lang="en-US" sz="1400" b="1" dirty="0">
                <a:latin typeface="Baskerville Old Face" pitchFamily="18" charset="0"/>
              </a:endParaRPr>
            </a:p>
            <a:p>
              <a:pPr algn="just"/>
              <a:r>
                <a:rPr lang="en-US" sz="1400" dirty="0">
                  <a:latin typeface="Baskerville Old Face" pitchFamily="18" charset="0"/>
                </a:rPr>
                <a:t>The Joseph Smith Translation reads: “Jesus when he had cried again with a loud voice, </a:t>
              </a:r>
            </a:p>
            <a:p>
              <a:pPr algn="just"/>
              <a:r>
                <a:rPr lang="en-US" sz="1400" i="1" dirty="0">
                  <a:latin typeface="Baskerville Old Face" pitchFamily="18" charset="0"/>
                </a:rPr>
                <a:t>saying, Father, it is finished, t</a:t>
              </a:r>
            </a:p>
            <a:p>
              <a:pPr algn="just"/>
              <a:r>
                <a:rPr lang="en-US" sz="1400" i="1" dirty="0" err="1">
                  <a:latin typeface="Baskerville Old Face" pitchFamily="18" charset="0"/>
                </a:rPr>
                <a:t>hy</a:t>
              </a:r>
              <a:r>
                <a:rPr lang="en-US" sz="1400" i="1" dirty="0">
                  <a:latin typeface="Baskerville Old Face" pitchFamily="18" charset="0"/>
                </a:rPr>
                <a:t> will is done,</a:t>
              </a:r>
              <a:r>
                <a:rPr lang="en-US" sz="1400" dirty="0">
                  <a:latin typeface="Baskerville Old Face" pitchFamily="18" charset="0"/>
                </a:rPr>
                <a:t> yielded up the </a:t>
              </a:r>
            </a:p>
            <a:p>
              <a:pPr algn="just"/>
              <a:r>
                <a:rPr lang="en-US" sz="1400" dirty="0">
                  <a:latin typeface="Baskerville Old Face" pitchFamily="18" charset="0"/>
                </a:rPr>
                <a:t>ghost” </a:t>
              </a:r>
            </a:p>
            <a:p>
              <a:pPr algn="just"/>
              <a:endParaRPr lang="en-US" sz="1400" dirty="0">
                <a:latin typeface="Baskerville Old Face" pitchFamily="18" charset="0"/>
              </a:endParaRPr>
            </a:p>
            <a:p>
              <a:pPr algn="just"/>
              <a:r>
                <a:rPr lang="en-US" sz="1100" dirty="0">
                  <a:latin typeface="Baskerville Old Face" pitchFamily="18" charset="0"/>
                </a:rPr>
                <a:t>(Joseph Smith Translation, Matthew 27:54</a:t>
              </a:r>
              <a:r>
                <a:rPr lang="en-US" sz="1400" dirty="0">
                  <a:latin typeface="Baskerville Old Face" pitchFamily="18" charset="0"/>
                </a:rPr>
                <a:t>)</a:t>
              </a:r>
            </a:p>
            <a:p>
              <a:pPr algn="just"/>
              <a:endParaRPr lang="en-US" sz="1400" dirty="0">
                <a:latin typeface="Baskerville Old Face" pitchFamily="18" charset="0"/>
              </a:endParaRPr>
            </a:p>
          </p:txBody>
        </p:sp>
        <p:pic>
          <p:nvPicPr>
            <p:cNvPr id="26" name="Picture 25" descr="joseph smith.jpg"/>
            <p:cNvPicPr>
              <a:picLocks noChangeAspect="1"/>
            </p:cNvPicPr>
            <p:nvPr/>
          </p:nvPicPr>
          <p:blipFill>
            <a:blip r:embed="rId5" cstate="print"/>
            <a:stretch>
              <a:fillRect/>
            </a:stretch>
          </p:blipFill>
          <p:spPr>
            <a:xfrm>
              <a:off x="3158729" y="5148179"/>
              <a:ext cx="1179416" cy="1483530"/>
            </a:xfrm>
            <a:prstGeom prst="rect">
              <a:avLst/>
            </a:prstGeom>
          </p:spPr>
        </p:pic>
      </p:grpSp>
      <p:grpSp>
        <p:nvGrpSpPr>
          <p:cNvPr id="31" name="Group 30"/>
          <p:cNvGrpSpPr/>
          <p:nvPr/>
        </p:nvGrpSpPr>
        <p:grpSpPr>
          <a:xfrm>
            <a:off x="4502726" y="3472458"/>
            <a:ext cx="7476838" cy="3170099"/>
            <a:chOff x="4502726" y="3472458"/>
            <a:chExt cx="7476838" cy="3170099"/>
          </a:xfrm>
        </p:grpSpPr>
        <p:pic>
          <p:nvPicPr>
            <p:cNvPr id="20486" name="Picture 6" descr="The Crucifixion"/>
            <p:cNvPicPr>
              <a:picLocks noChangeAspect="1" noChangeArrowheads="1"/>
            </p:cNvPicPr>
            <p:nvPr/>
          </p:nvPicPr>
          <p:blipFill>
            <a:blip r:embed="rId6" cstate="print"/>
            <a:srcRect/>
            <a:stretch>
              <a:fillRect/>
            </a:stretch>
          </p:blipFill>
          <p:spPr bwMode="auto">
            <a:xfrm>
              <a:off x="9878300" y="4479636"/>
              <a:ext cx="1602500" cy="2143262"/>
            </a:xfrm>
            <a:prstGeom prst="rect">
              <a:avLst/>
            </a:prstGeom>
            <a:noFill/>
          </p:spPr>
        </p:pic>
        <p:sp>
          <p:nvSpPr>
            <p:cNvPr id="28" name="TextBox 27"/>
            <p:cNvSpPr txBox="1"/>
            <p:nvPr/>
          </p:nvSpPr>
          <p:spPr>
            <a:xfrm>
              <a:off x="4502726" y="3472458"/>
              <a:ext cx="7476838" cy="3170099"/>
            </a:xfrm>
            <a:prstGeom prst="rect">
              <a:avLst/>
            </a:prstGeom>
            <a:noFill/>
            <a:ln>
              <a:solidFill>
                <a:schemeClr val="tx1"/>
              </a:solidFill>
            </a:ln>
          </p:spPr>
          <p:txBody>
            <a:bodyPr wrap="square" rtlCol="0">
              <a:spAutoFit/>
            </a:bodyPr>
            <a:lstStyle/>
            <a:p>
              <a:pPr algn="ctr"/>
              <a:r>
                <a:rPr lang="en-US" b="1" dirty="0">
                  <a:latin typeface="Baskerville Old Face" pitchFamily="18" charset="0"/>
                </a:rPr>
                <a:t>The Veil of the Temple Was Rent</a:t>
              </a:r>
            </a:p>
            <a:p>
              <a:pPr algn="just"/>
              <a:r>
                <a:rPr lang="en-US" sz="1400" dirty="0">
                  <a:latin typeface="Baskerville Old Face" pitchFamily="18" charset="0"/>
                </a:rPr>
                <a:t>The Holy of Holies was the most sacred room in the ancient temple; it symbolized the presence of God. Once a year, on the Day of Atonement, the high priest passed through the veil of the temple and entered into the Holy of Holies, where he sprinkled the blood of a sin offering to atone for the sins of all the congregation of Israel.</a:t>
              </a:r>
            </a:p>
            <a:p>
              <a:pPr algn="just"/>
              <a:r>
                <a:rPr lang="en-US" sz="1400" dirty="0">
                  <a:latin typeface="Baskerville Old Face" pitchFamily="18" charset="0"/>
                </a:rPr>
                <a:t>When the veil of the temple was “rent in twain” (torn in two) at the death </a:t>
              </a:r>
            </a:p>
            <a:p>
              <a:pPr algn="just"/>
              <a:r>
                <a:rPr lang="en-US" sz="1400" dirty="0">
                  <a:latin typeface="Baskerville Old Face" pitchFamily="18" charset="0"/>
                </a:rPr>
                <a:t>of Jesus Christ, it was a dramatic symbol that the Savior, </a:t>
              </a:r>
            </a:p>
            <a:p>
              <a:pPr algn="just"/>
              <a:r>
                <a:rPr lang="en-US" sz="1400" dirty="0">
                  <a:latin typeface="Baskerville Old Face" pitchFamily="18" charset="0"/>
                </a:rPr>
                <a:t>the Great High Priest, had passed through the veil of death and would</a:t>
              </a:r>
            </a:p>
            <a:p>
              <a:pPr algn="just"/>
              <a:r>
                <a:rPr lang="en-US" sz="1400" dirty="0">
                  <a:latin typeface="Baskerville Old Face" pitchFamily="18" charset="0"/>
                </a:rPr>
                <a:t> shortly enter into the presence of God.</a:t>
              </a:r>
              <a:r>
                <a:rPr lang="en-US" sz="1400" dirty="0"/>
                <a:t> </a:t>
              </a:r>
              <a:endParaRPr lang="en-US" sz="1400" dirty="0">
                <a:latin typeface="Baskerville Old Face" pitchFamily="18" charset="0"/>
              </a:endParaRPr>
            </a:p>
            <a:p>
              <a:pPr algn="just"/>
              <a:endParaRPr lang="en-US" sz="1400" dirty="0">
                <a:latin typeface="Baskerville Old Face" pitchFamily="18" charset="0"/>
              </a:endParaRPr>
            </a:p>
            <a:p>
              <a:pPr algn="just"/>
              <a:endParaRPr lang="en-US" sz="1400" dirty="0">
                <a:latin typeface="Baskerville Old Face" pitchFamily="18" charset="0"/>
              </a:endParaRPr>
            </a:p>
            <a:p>
              <a:pPr algn="just"/>
              <a:endParaRPr lang="en-US" sz="1400" dirty="0">
                <a:latin typeface="Baskerville Old Face" pitchFamily="18" charset="0"/>
              </a:endParaRPr>
            </a:p>
            <a:p>
              <a:pPr algn="just"/>
              <a:endParaRPr lang="en-US" sz="1400" dirty="0">
                <a:latin typeface="Baskerville Old Face" pitchFamily="18" charset="0"/>
              </a:endParaRPr>
            </a:p>
            <a:p>
              <a:pPr algn="just"/>
              <a:endParaRPr lang="en-US" sz="1400" dirty="0">
                <a:latin typeface="Baskerville Old Face" pitchFamily="18" charset="0"/>
              </a:endParaRPr>
            </a:p>
          </p:txBody>
        </p:sp>
      </p:grpSp>
      <p:grpSp>
        <p:nvGrpSpPr>
          <p:cNvPr id="33" name="Group 32"/>
          <p:cNvGrpSpPr/>
          <p:nvPr/>
        </p:nvGrpSpPr>
        <p:grpSpPr>
          <a:xfrm>
            <a:off x="4676908" y="5560291"/>
            <a:ext cx="4993563" cy="997529"/>
            <a:chOff x="4676908" y="5560291"/>
            <a:chExt cx="4993563" cy="997529"/>
          </a:xfrm>
        </p:grpSpPr>
        <p:sp>
          <p:nvSpPr>
            <p:cNvPr id="29" name="Rectangle 28"/>
            <p:cNvSpPr/>
            <p:nvPr/>
          </p:nvSpPr>
          <p:spPr>
            <a:xfrm>
              <a:off x="5357090" y="5692062"/>
              <a:ext cx="4313381" cy="830997"/>
            </a:xfrm>
            <a:prstGeom prst="rect">
              <a:avLst/>
            </a:prstGeom>
          </p:spPr>
          <p:txBody>
            <a:bodyPr wrap="square">
              <a:spAutoFit/>
            </a:bodyPr>
            <a:lstStyle/>
            <a:p>
              <a:r>
                <a:rPr lang="en-US" sz="1200" dirty="0">
                  <a:latin typeface="Baskerville Old Face" pitchFamily="18" charset="0"/>
                </a:rPr>
                <a:t> Elder Bruce R. McConkie quote:</a:t>
              </a:r>
            </a:p>
            <a:p>
              <a:r>
                <a:rPr lang="en-US" sz="1200" i="1" dirty="0">
                  <a:latin typeface="Baskerville Old Face" pitchFamily="18" charset="0"/>
                </a:rPr>
                <a:t>“the Holy of Holies is now open to all, and all, through the atoning blood of the Lamb, can now enter into the highest and holiest of all places, that kingdom where eternal life is found.</a:t>
              </a:r>
            </a:p>
          </p:txBody>
        </p:sp>
        <p:pic>
          <p:nvPicPr>
            <p:cNvPr id="30" name="Picture 29" descr="bruce R. McConkie.jpg"/>
            <p:cNvPicPr>
              <a:picLocks noChangeAspect="1"/>
            </p:cNvPicPr>
            <p:nvPr/>
          </p:nvPicPr>
          <p:blipFill>
            <a:blip r:embed="rId7" cstate="print">
              <a:duotone>
                <a:prstClr val="black"/>
                <a:srgbClr val="D9C3A5">
                  <a:tint val="50000"/>
                  <a:satMod val="180000"/>
                </a:srgbClr>
              </a:duotone>
            </a:blip>
            <a:stretch>
              <a:fillRect/>
            </a:stretch>
          </p:blipFill>
          <p:spPr>
            <a:xfrm>
              <a:off x="4676908" y="5560291"/>
              <a:ext cx="714647" cy="997529"/>
            </a:xfrm>
            <a:prstGeom prst="rect">
              <a:avLst/>
            </a:prstGeom>
          </p:spPr>
        </p:pic>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feelgrafix.com/data_images/out/3/758340-brown-wallpaper.jp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0" y="0"/>
            <a:ext cx="12192000" cy="6858000"/>
          </a:xfrm>
          <a:prstGeom prst="rect">
            <a:avLst/>
          </a:prstGeom>
          <a:noFill/>
        </p:spPr>
      </p:pic>
      <p:sp>
        <p:nvSpPr>
          <p:cNvPr id="5" name="TextBox 4"/>
          <p:cNvSpPr txBox="1"/>
          <p:nvPr/>
        </p:nvSpPr>
        <p:spPr>
          <a:xfrm>
            <a:off x="0" y="0"/>
            <a:ext cx="12192000"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#192 </a:t>
            </a:r>
            <a:r>
              <a:rPr lang="en-US" i="1" dirty="0">
                <a:solidFill>
                  <a:schemeClr val="bg1"/>
                </a:solidFill>
              </a:rPr>
              <a:t>He Died! The Great Redeemer Died</a:t>
            </a:r>
          </a:p>
          <a:p>
            <a:endParaRPr lang="en-US" i="1" dirty="0">
              <a:solidFill>
                <a:schemeClr val="bg1"/>
              </a:solidFill>
            </a:endParaRPr>
          </a:p>
          <a:p>
            <a:endParaRPr lang="en-US" dirty="0">
              <a:solidFill>
                <a:schemeClr val="bg1"/>
              </a:solidFill>
            </a:endParaRPr>
          </a:p>
          <a:p>
            <a:endParaRPr lang="en-US" i="1" dirty="0">
              <a:solidFill>
                <a:schemeClr val="bg1"/>
              </a:solidFill>
            </a:endParaRPr>
          </a:p>
          <a:p>
            <a:r>
              <a:rPr lang="en-US" i="1" dirty="0">
                <a:solidFill>
                  <a:schemeClr val="bg1"/>
                </a:solidFill>
              </a:rPr>
              <a:t>Video: None Were With Him (4:25) </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r>
              <a:rPr lang="en-US" dirty="0">
                <a:solidFill>
                  <a:schemeClr val="bg1"/>
                </a:solidFill>
              </a:rPr>
              <a:t>New Testament Institute Student Manual Chapter 10 (most of the sources come from the teacher’s manual and the Institute Student Manual)</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3556000" y="1235365"/>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50DC18B1-BFB5-4EF1-A910-5FBB7D35B86F}"/>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41814" y="535709"/>
          <a:ext cx="10434045" cy="5777808"/>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234435">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Scourging and Mocking of Jesus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27:27-30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15:16-19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Pilate Pleads for Jesus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19:4-15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Pilate Preleases Barabbas and Delivers Jesus to Be Crucified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27:24-26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23:24, 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Jesus Mocked and led to Golgotha and Crucified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27:31-34,</a:t>
                      </a:r>
                      <a:r>
                        <a:rPr lang="en-US" sz="1200" baseline="0" dirty="0"/>
                        <a:t> 38</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15:20-23, 25, 27, 28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23;26-33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19:16-18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Superscription: “This Is Jesus The King of the Jews”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27:37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23:38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19:19-22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r>
                        <a:rPr lang="en-US" sz="1200" dirty="0"/>
                        <a:t>“Father,</a:t>
                      </a:r>
                      <a:r>
                        <a:rPr lang="en-US" sz="1200" baseline="0" dirty="0"/>
                        <a:t> Forgive Them”</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23:34a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3968">
                <a:tc>
                  <a:txBody>
                    <a:bodyPr/>
                    <a:lstStyle/>
                    <a:p>
                      <a:r>
                        <a:rPr lang="en-US" sz="1200" dirty="0"/>
                        <a:t>Soldiers Cast lots for His Garments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27:35, 36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23:34b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19:23, 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3968">
                <a:tc>
                  <a:txBody>
                    <a:bodyPr/>
                    <a:lstStyle/>
                    <a:p>
                      <a:r>
                        <a:rPr lang="en-US" sz="1200" dirty="0"/>
                        <a:t>Further Mocking by the People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27:39-43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15:29-32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23:35-37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3968">
                <a:tc>
                  <a:txBody>
                    <a:bodyPr/>
                    <a:lstStyle/>
                    <a:p>
                      <a:r>
                        <a:rPr lang="en-US" sz="1200" dirty="0"/>
                        <a:t>Words to the Thief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27:44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23:39-43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3968">
                <a:tc>
                  <a:txBody>
                    <a:bodyPr/>
                    <a:lstStyle/>
                    <a:p>
                      <a:r>
                        <a:rPr lang="en-US" sz="1200" dirty="0"/>
                        <a:t>Jesus Speaks to His Mother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19:25-27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3968">
                <a:tc>
                  <a:txBody>
                    <a:bodyPr/>
                    <a:lstStyle/>
                    <a:p>
                      <a:r>
                        <a:rPr lang="en-US" sz="1200" dirty="0"/>
                        <a:t>Darkness from the 6</a:t>
                      </a:r>
                      <a:r>
                        <a:rPr lang="en-US" sz="1200" baseline="30000" dirty="0"/>
                        <a:t>th</a:t>
                      </a:r>
                      <a:r>
                        <a:rPr lang="en-US" sz="1200" dirty="0"/>
                        <a:t> to the 9</a:t>
                      </a:r>
                      <a:r>
                        <a:rPr lang="en-US" sz="1200" baseline="30000" dirty="0"/>
                        <a:t>th</a:t>
                      </a:r>
                      <a:r>
                        <a:rPr lang="en-US" sz="1200" dirty="0"/>
                        <a:t> Hour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27:45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15:33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23:4-45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43968">
                <a:tc>
                  <a:txBody>
                    <a:bodyPr/>
                    <a:lstStyle/>
                    <a:p>
                      <a:r>
                        <a:rPr lang="en-US" sz="1200" dirty="0"/>
                        <a:t>Final Words and Death of Jesus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27:46-50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15:34-37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23:47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19:28-30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43968">
                <a:tc>
                  <a:txBody>
                    <a:bodyPr/>
                    <a:lstStyle/>
                    <a:p>
                      <a:r>
                        <a:rPr lang="en-US" sz="1200" dirty="0"/>
                        <a:t>Veil of the Temple Torn from</a:t>
                      </a:r>
                      <a:r>
                        <a:rPr lang="en-US" sz="1200" baseline="0" dirty="0"/>
                        <a:t> Top to Bottom</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27:51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15:38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23:45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43968">
                <a:tc>
                  <a:txBody>
                    <a:bodyPr/>
                    <a:lstStyle/>
                    <a:p>
                      <a:r>
                        <a:rPr lang="en-US" sz="1200" dirty="0"/>
                        <a:t>Testimony of Witnesses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27:54-56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15:39-41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23:47-49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43968">
                <a:tc>
                  <a:txBody>
                    <a:bodyPr/>
                    <a:lstStyle/>
                    <a:p>
                      <a:r>
                        <a:rPr lang="en-US" sz="1200" dirty="0"/>
                        <a:t>The Burial of Jesus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27:57-61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15:42-47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23:50-56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19:38-42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43968">
                <a:tc>
                  <a:txBody>
                    <a:bodyPr/>
                    <a:lstStyle/>
                    <a:p>
                      <a:r>
                        <a:rPr lang="en-US" sz="1200" dirty="0"/>
                        <a:t>Guards Placed at the Tomb</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27:62-66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01278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862322"/>
          </a:xfrm>
          <a:prstGeom prst="rect">
            <a:avLst/>
          </a:prstGeom>
          <a:ln>
            <a:solidFill>
              <a:schemeClr val="tx1"/>
            </a:solidFill>
          </a:ln>
        </p:spPr>
        <p:txBody>
          <a:bodyPr>
            <a:spAutoFit/>
          </a:bodyPr>
          <a:lstStyle/>
          <a:p>
            <a:r>
              <a:rPr lang="en-US" sz="1200" b="1" dirty="0"/>
              <a:t>Barabbas  Matthew 27:15-21:</a:t>
            </a:r>
          </a:p>
          <a:p>
            <a:r>
              <a:rPr lang="en-US" sz="1200" b="1" dirty="0"/>
              <a:t>The name </a:t>
            </a:r>
            <a:r>
              <a:rPr lang="en-US" sz="1200" b="1" i="1" dirty="0"/>
              <a:t>Barabbas</a:t>
            </a:r>
            <a:r>
              <a:rPr lang="en-US" sz="1200" b="1" dirty="0"/>
              <a:t> </a:t>
            </a:r>
            <a:r>
              <a:rPr lang="en-US" sz="1200" dirty="0"/>
              <a:t>ironically means “son of the father.” The crowd, most of whom were stirred up by the chief priests and elders, called for the release of Barabbas while rejecting the true Son of the Father. In one sense, we are all like Barabbas—we are the sinful sons set free because the true Son of the Father was condemned to death. According to the Greek text of Matthew 27:26,  Barabbas’s first name was Jesus. Jesus Barabbas was a thief, murderer, and traitor, while Jesus the Christ was perfect. Those who condemned the Savior to death were presented with a clear choice, and they chose evil.</a:t>
            </a:r>
          </a:p>
          <a:p>
            <a:r>
              <a:rPr lang="en-US" sz="1200" dirty="0"/>
              <a:t>The law of Moses provided a foreshadowing of Barabbas’s release centuries before it happened. The law of Moses taught that once a year, on the Day of Atonement, the high priest selected two goats. One goat became the scapegoat and was released alive into the wilderness, while the other was “for the Lord” and was killed as an offering for the sins of the people (see Leviticus 16:8–10). The high priest then took blood from the slain goat into the Holy of Holies of the tabernacle. He sprinkled it on the lid of the ark of the covenant (called the mercy seat), symbolically making atonement for the sins of Israel. (1)</a:t>
            </a:r>
          </a:p>
        </p:txBody>
      </p:sp>
      <p:sp>
        <p:nvSpPr>
          <p:cNvPr id="3" name="Rectangle 2"/>
          <p:cNvSpPr/>
          <p:nvPr/>
        </p:nvSpPr>
        <p:spPr>
          <a:xfrm>
            <a:off x="0" y="2858655"/>
            <a:ext cx="6096000" cy="1015663"/>
          </a:xfrm>
          <a:prstGeom prst="rect">
            <a:avLst/>
          </a:prstGeom>
          <a:ln>
            <a:solidFill>
              <a:schemeClr val="tx1"/>
            </a:solidFill>
          </a:ln>
        </p:spPr>
        <p:txBody>
          <a:bodyPr>
            <a:spAutoFit/>
          </a:bodyPr>
          <a:lstStyle/>
          <a:p>
            <a:r>
              <a:rPr lang="en-US" sz="1200" b="1" dirty="0"/>
              <a:t>Washing of Hands Matthew 27:19-24:</a:t>
            </a:r>
          </a:p>
          <a:p>
            <a:r>
              <a:rPr lang="en-US" sz="1200" dirty="0"/>
              <a:t>There are also examples in Greek and Roman literature of washing oneself as a symbolic gesture of absolving oneself of responsibility for shedding another’s blood. Thus, when Pilate washed his hands, he may have been claiming innocence in a way the Jewish leaders would have understood. Washing his hands, however, did not allow Pilate to evade responsibility. </a:t>
            </a:r>
          </a:p>
        </p:txBody>
      </p:sp>
      <p:sp>
        <p:nvSpPr>
          <p:cNvPr id="6" name="Rectangle 5"/>
          <p:cNvSpPr/>
          <p:nvPr/>
        </p:nvSpPr>
        <p:spPr>
          <a:xfrm>
            <a:off x="0" y="3879272"/>
            <a:ext cx="6096000" cy="2862322"/>
          </a:xfrm>
          <a:prstGeom prst="rect">
            <a:avLst/>
          </a:prstGeom>
          <a:noFill/>
          <a:ln>
            <a:solidFill>
              <a:schemeClr val="tx1"/>
            </a:solidFill>
          </a:ln>
        </p:spPr>
        <p:txBody>
          <a:bodyPr>
            <a:spAutoFit/>
          </a:bodyPr>
          <a:lstStyle/>
          <a:p>
            <a:r>
              <a:rPr lang="en-US" sz="1200" b="1" dirty="0"/>
              <a:t>On the Cross  Matthew 27:45:</a:t>
            </a:r>
          </a:p>
          <a:p>
            <a:r>
              <a:rPr lang="en-US" sz="1200" dirty="0"/>
              <a:t>"Christ hung upon the cross for a period of about six hours, from approximately 9:00 A.M. until 3:00 p.m. It was during the last three hours that darkness covered the land, as apparently the agonies of Gethsemane returned (see </a:t>
            </a:r>
            <a:r>
              <a:rPr lang="en-US" sz="1200" i="1" dirty="0"/>
              <a:t>Jesus the Christ</a:t>
            </a:r>
            <a:r>
              <a:rPr lang="en-US" sz="1200" dirty="0"/>
              <a:t>, p. 661; </a:t>
            </a:r>
            <a:r>
              <a:rPr lang="en-US" sz="1200" i="1" dirty="0"/>
              <a:t>Mortal Messiah</a:t>
            </a:r>
            <a:r>
              <a:rPr lang="en-US" sz="1200" dirty="0"/>
              <a:t> 4:224-26). Of this period </a:t>
            </a:r>
            <a:r>
              <a:rPr lang="en-US" sz="1200" b="1" dirty="0"/>
              <a:t>Elder Bruce R. McConkie </a:t>
            </a:r>
            <a:r>
              <a:rPr lang="en-US" sz="1200" dirty="0"/>
              <a:t>writes: 'He will continue to suffer the curses of crucifixion for another three hours, until around 3:00 P.M. when he voluntarily gives up the ghost. Of these coming hours, Matthew and Mark say only that it was a period when there was darkness over all the land; Luke extends this turning of day into night over a greater area. 'There was a darkness over all the earth,' he says, 'and the sun was darkened.'...That this darkness did cover the whole earth we surmise from the Book of Mormon account. The Nephite prophets had spoken, </a:t>
            </a:r>
            <a:r>
              <a:rPr lang="en-US" sz="1200" dirty="0" err="1"/>
              <a:t>Messianically</a:t>
            </a:r>
            <a:r>
              <a:rPr lang="en-US" sz="1200" dirty="0"/>
              <a:t>, of three days of darkness that would be a sign unto them of the crucifixion of Christ. At that time the rocks would rend and there would be such upheavals in nature that those on the isles of the sea would say, 'The God of nature suffers.' (1 Nephi 19:10-12; Helaman 14:20-24.)" (</a:t>
            </a:r>
            <a:r>
              <a:rPr lang="en-US" sz="1200" i="1" dirty="0"/>
              <a:t>Mortal Messiah</a:t>
            </a:r>
            <a:r>
              <a:rPr lang="en-US" sz="1200" dirty="0"/>
              <a:t>4:224-25)" (Joseph Fielding McConkie and Robert L. Millet, </a:t>
            </a:r>
            <a:r>
              <a:rPr lang="en-US" sz="1200" i="1" dirty="0"/>
              <a:t>Doctrinal Commentary on the Book of Mormon</a:t>
            </a:r>
            <a:r>
              <a:rPr lang="en-US" sz="1200" dirty="0"/>
              <a:t>, 4: 38.) </a:t>
            </a:r>
          </a:p>
        </p:txBody>
      </p:sp>
      <p:sp>
        <p:nvSpPr>
          <p:cNvPr id="7" name="Rectangle 6"/>
          <p:cNvSpPr/>
          <p:nvPr/>
        </p:nvSpPr>
        <p:spPr>
          <a:xfrm>
            <a:off x="6096000" y="323272"/>
            <a:ext cx="6096000" cy="6370975"/>
          </a:xfrm>
          <a:prstGeom prst="rect">
            <a:avLst/>
          </a:prstGeom>
          <a:ln>
            <a:solidFill>
              <a:schemeClr val="tx1"/>
            </a:solidFill>
          </a:ln>
        </p:spPr>
        <p:txBody>
          <a:bodyPr>
            <a:spAutoFit/>
          </a:bodyPr>
          <a:lstStyle/>
          <a:p>
            <a:r>
              <a:rPr lang="en-US" sz="1200" b="1" dirty="0"/>
              <a:t>Casting lots Matthew 27:35-36</a:t>
            </a:r>
          </a:p>
          <a:p>
            <a:r>
              <a:rPr lang="en-US" sz="1200" dirty="0"/>
              <a:t>Interestingly, though not commanded in the Bible, lots were cast to determine which of the priests at Jerusalem’s temple carried out a certain function like cleansing the altar or offering incense to God (The Temple at the Time of Christ, Chapter 7). They were common in games and gambling. Some of the things thrown were, depending upon the time and location, polished sticks, coins, cards, dice, bones, stones, etc.</a:t>
            </a:r>
          </a:p>
          <a:p>
            <a:pPr fontAlgn="base"/>
            <a:r>
              <a:rPr lang="en-US" sz="1200" dirty="0"/>
              <a:t>When they were done mocking Him, they took the cloak off Him; and they put His own garments on Him and led Him away to crucify Him. (Matthew 27:31)</a:t>
            </a:r>
          </a:p>
          <a:p>
            <a:pPr fontAlgn="base"/>
            <a:r>
              <a:rPr lang="en-US" sz="1200" dirty="0"/>
              <a:t>It was after they hung him on the cross that four Roman soldiers sought to divide the quality clothes Christ wore. Though they almost certainly were not aware of it, they were fulfilling the prophecy found in Psalm 22:18 where David wrote they would part his clothes and cast something to see who won which piece.</a:t>
            </a:r>
          </a:p>
          <a:p>
            <a:pPr fontAlgn="base"/>
            <a:endParaRPr lang="en-US" sz="1200" dirty="0"/>
          </a:p>
          <a:p>
            <a:pPr fontAlgn="base"/>
            <a:r>
              <a:rPr lang="en-US" sz="1200" dirty="0"/>
              <a:t>(the Roman soldiers) took His garments and made four parts, a part for each soldier, and the coat also. But the coat was seamless . . . For this reason, they said to one another, 'Let us not tear it . . . ' They divided My garments among them, and they cast lots for My vesture (John 19:23 - 24)</a:t>
            </a:r>
          </a:p>
          <a:p>
            <a:pPr fontAlgn="base"/>
            <a:endParaRPr lang="en-US" sz="1200" dirty="0"/>
          </a:p>
          <a:p>
            <a:pPr fontAlgn="base"/>
            <a:r>
              <a:rPr lang="en-US" sz="1200" dirty="0"/>
              <a:t>When the soldiers wanted to divide Jesus' coat or tunic, they saw it was not a patchwork of pieces sewn together. Rather, it had no seams, a quality garment that took some time to make. It was the same quality of clothing, woven from top to bottom in one piece, worn by the high priest in Jerusalem's temple. The first century Jewish historian Josephus stated in his book "Antiquities (History) of the Jews" that the temple's high priest had to wear a vestment colored blue. </a:t>
            </a:r>
          </a:p>
          <a:p>
            <a:pPr fontAlgn="base"/>
            <a:endParaRPr lang="en-US" sz="1200" dirty="0"/>
          </a:p>
          <a:p>
            <a:pPr fontAlgn="base"/>
            <a:r>
              <a:rPr lang="en-US" sz="1200" dirty="0"/>
              <a:t>This clothing was not made by pieces of clothe sewn together, or even two large pieces. It was one long vestment that was parted along the breast and back.</a:t>
            </a:r>
          </a:p>
          <a:p>
            <a:pPr fontAlgn="base"/>
            <a:endParaRPr lang="en-US" sz="1200" dirty="0"/>
          </a:p>
          <a:p>
            <a:pPr fontAlgn="base"/>
            <a:r>
              <a:rPr lang="en-US" sz="1200" dirty="0"/>
              <a:t>Unlike clothing made from pieces and thus easier to tear up, Jesus' coat would have been harder to separate into pieces. Additionally, the act of trying to divide such a seamless coat would likely make any pieces frayed and useless. The soldiers knew these facts and therefore decided to cast lots to leave it to time and chance to determine who got the entire garment.</a:t>
            </a:r>
          </a:p>
          <a:p>
            <a:pPr fontAlgn="base"/>
            <a:r>
              <a:rPr lang="en-US" sz="1200" dirty="0"/>
              <a:t>Bible Study.org</a:t>
            </a:r>
          </a:p>
          <a:p>
            <a:endParaRPr lang="en-US" sz="1200" dirty="0"/>
          </a:p>
        </p:txBody>
      </p:sp>
      <p:sp>
        <p:nvSpPr>
          <p:cNvPr id="8" name="TextBox 7"/>
          <p:cNvSpPr txBox="1"/>
          <p:nvPr/>
        </p:nvSpPr>
        <p:spPr>
          <a:xfrm>
            <a:off x="7703127" y="0"/>
            <a:ext cx="2521528" cy="369332"/>
          </a:xfrm>
          <a:prstGeom prst="rect">
            <a:avLst/>
          </a:prstGeom>
          <a:noFill/>
        </p:spPr>
        <p:txBody>
          <a:bodyPr wrap="square" rtlCol="0">
            <a:spAutoFit/>
          </a:bodyPr>
          <a:lstStyle/>
          <a:p>
            <a:r>
              <a:rPr lang="en-US" dirty="0"/>
              <a:t>Something of Interest</a:t>
            </a:r>
          </a:p>
        </p:txBody>
      </p:sp>
    </p:spTree>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TotalTime>
  <Words>4591</Words>
  <Application>Microsoft Office PowerPoint</Application>
  <PresentationFormat>Widescreen</PresentationFormat>
  <Paragraphs>311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Berlin Sans FB</vt:lpstr>
      <vt:lpstr>Baskerville Old Face</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36</cp:revision>
  <dcterms:created xsi:type="dcterms:W3CDTF">2016-05-16T13:36:31Z</dcterms:created>
  <dcterms:modified xsi:type="dcterms:W3CDTF">2020-08-27T18:59:11Z</dcterms:modified>
</cp:coreProperties>
</file>