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87" r:id="rId3"/>
    <p:sldId id="288" r:id="rId4"/>
    <p:sldId id="291" r:id="rId5"/>
    <p:sldId id="289" r:id="rId6"/>
    <p:sldId id="292" r:id="rId7"/>
    <p:sldId id="293" r:id="rId8"/>
    <p:sldId id="294" r:id="rId9"/>
    <p:sldId id="297" r:id="rId10"/>
    <p:sldId id="295" r:id="rId11"/>
    <p:sldId id="296" r:id="rId12"/>
    <p:sldId id="300" r:id="rId13"/>
    <p:sldId id="301" r:id="rId14"/>
    <p:sldId id="302" r:id="rId15"/>
    <p:sldId id="303" r:id="rId16"/>
    <p:sldId id="304" r:id="rId17"/>
    <p:sldId id="305" r:id="rId18"/>
    <p:sldId id="306" r:id="rId19"/>
    <p:sldId id="307" r:id="rId20"/>
    <p:sldId id="308" r:id="rId21"/>
    <p:sldId id="298" r:id="rId22"/>
    <p:sldId id="284" r:id="rId23"/>
    <p:sldId id="285" r:id="rId24"/>
    <p:sldId id="290" r:id="rId25"/>
    <p:sldId id="286" r:id="rId26"/>
  </p:sldIdLst>
  <p:sldSz cx="12192000" cy="6858000"/>
  <p:notesSz cx="6858000" cy="9144000"/>
  <p:embeddedFontLst>
    <p:embeddedFont>
      <p:font typeface="Baskerville Old Face" panose="02020602080505020303" pitchFamily="18" charset="0"/>
      <p:regular r:id="rId27"/>
    </p:embeddedFont>
    <p:embeddedFont>
      <p:font typeface="Book Antiqua" panose="02040602050305030304" pitchFamily="18"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Open Sans" panose="020B0606030504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8D0733-9B00-4DB8-8464-011021D0F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t>Lesson 33</a:t>
            </a:r>
          </a:p>
        </p:txBody>
      </p:sp>
      <p:sp>
        <p:nvSpPr>
          <p:cNvPr id="6" name="TextBox 5"/>
          <p:cNvSpPr txBox="1"/>
          <p:nvPr/>
        </p:nvSpPr>
        <p:spPr>
          <a:xfrm>
            <a:off x="0" y="686555"/>
            <a:ext cx="12192000" cy="1692771"/>
          </a:xfrm>
          <a:prstGeom prst="rect">
            <a:avLst/>
          </a:prstGeom>
          <a:noFill/>
        </p:spPr>
        <p:txBody>
          <a:bodyPr wrap="square" rtlCol="0">
            <a:spAutoFit/>
          </a:bodyPr>
          <a:lstStyle/>
          <a:p>
            <a:pPr algn="ctr"/>
            <a:r>
              <a:rPr lang="en-US" sz="6000" dirty="0">
                <a:latin typeface="Book Antiqua" pitchFamily="18" charset="0"/>
              </a:rPr>
              <a:t>Resurrection of Jesus</a:t>
            </a:r>
          </a:p>
          <a:p>
            <a:pPr algn="ctr"/>
            <a:r>
              <a:rPr lang="en-US" sz="4400" dirty="0">
                <a:latin typeface="Book Antiqua" pitchFamily="18" charset="0"/>
              </a:rPr>
              <a:t>Matthew 27:51-66 and Matthew 28</a:t>
            </a:r>
          </a:p>
        </p:txBody>
      </p:sp>
      <p:sp>
        <p:nvSpPr>
          <p:cNvPr id="7" name="Rectangle 6"/>
          <p:cNvSpPr/>
          <p:nvPr/>
        </p:nvSpPr>
        <p:spPr>
          <a:xfrm>
            <a:off x="3048000" y="2828836"/>
            <a:ext cx="6096000" cy="1477328"/>
          </a:xfrm>
          <a:prstGeom prst="rect">
            <a:avLst/>
          </a:prstGeom>
        </p:spPr>
        <p:txBody>
          <a:bodyPr>
            <a:spAutoFit/>
          </a:bodyPr>
          <a:lstStyle/>
          <a:p>
            <a:r>
              <a:rPr lang="en-US" i="1" dirty="0"/>
              <a:t>And righteousness will I send down out of heaven; and truth will I send forth out of the earth, to bear testimony of mine Only Begotten; his resurrection from the dead; yea, and also the resurrection of all men;..</a:t>
            </a:r>
          </a:p>
          <a:p>
            <a:r>
              <a:rPr lang="en-US" i="1" dirty="0"/>
              <a:t>Moses 7:62</a:t>
            </a:r>
          </a:p>
        </p:txBody>
      </p:sp>
      <p:grpSp>
        <p:nvGrpSpPr>
          <p:cNvPr id="40" name="Group 39"/>
          <p:cNvGrpSpPr/>
          <p:nvPr/>
        </p:nvGrpSpPr>
        <p:grpSpPr>
          <a:xfrm>
            <a:off x="4658060" y="3971364"/>
            <a:ext cx="5530955" cy="2321859"/>
            <a:chOff x="812800" y="1066800"/>
            <a:chExt cx="10871200" cy="4563660"/>
          </a:xfrm>
        </p:grpSpPr>
        <p:grpSp>
          <p:nvGrpSpPr>
            <p:cNvPr id="8" name="Group 3"/>
            <p:cNvGrpSpPr/>
            <p:nvPr/>
          </p:nvGrpSpPr>
          <p:grpSpPr>
            <a:xfrm>
              <a:off x="812800" y="1066800"/>
              <a:ext cx="10871200" cy="4495800"/>
              <a:chOff x="609600" y="1066800"/>
              <a:chExt cx="8153400" cy="4495800"/>
            </a:xfrm>
          </p:grpSpPr>
          <p:sp>
            <p:nvSpPr>
              <p:cNvPr id="9" name="Rounded Rectangle 8"/>
              <p:cNvSpPr/>
              <p:nvPr/>
            </p:nvSpPr>
            <p:spPr>
              <a:xfrm>
                <a:off x="2647950" y="25654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 name="Rounded Rectangle 9"/>
              <p:cNvSpPr/>
              <p:nvPr/>
            </p:nvSpPr>
            <p:spPr>
              <a:xfrm>
                <a:off x="3531235" y="25654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Rounded Rectangle 10"/>
              <p:cNvSpPr/>
              <p:nvPr/>
            </p:nvSpPr>
            <p:spPr>
              <a:xfrm>
                <a:off x="5026025"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Rounded Rectangle 11"/>
              <p:cNvSpPr/>
              <p:nvPr/>
            </p:nvSpPr>
            <p:spPr>
              <a:xfrm>
                <a:off x="210439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 name="Rounded Rectangle 12"/>
              <p:cNvSpPr/>
              <p:nvPr/>
            </p:nvSpPr>
            <p:spPr>
              <a:xfrm>
                <a:off x="577342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Rounded Rectangle 13"/>
              <p:cNvSpPr/>
              <p:nvPr/>
            </p:nvSpPr>
            <p:spPr>
              <a:xfrm>
                <a:off x="210439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Rounded Rectangle 14"/>
              <p:cNvSpPr/>
              <p:nvPr/>
            </p:nvSpPr>
            <p:spPr>
              <a:xfrm>
                <a:off x="3870960" y="3382818"/>
                <a:ext cx="1630680" cy="2179782"/>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Rounded Rectangle 15"/>
              <p:cNvSpPr/>
              <p:nvPr/>
            </p:nvSpPr>
            <p:spPr>
              <a:xfrm rot="5400000">
                <a:off x="267906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Rounded Rectangle 16"/>
              <p:cNvSpPr/>
              <p:nvPr/>
            </p:nvSpPr>
            <p:spPr>
              <a:xfrm rot="5400000">
                <a:off x="444563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 name="Rounded Rectangle 17"/>
              <p:cNvSpPr/>
              <p:nvPr/>
            </p:nvSpPr>
            <p:spPr>
              <a:xfrm rot="10800000">
                <a:off x="3395345" y="2974109"/>
                <a:ext cx="2581910" cy="47682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 name="Rounded Rectangle 18"/>
              <p:cNvSpPr/>
              <p:nvPr/>
            </p:nvSpPr>
            <p:spPr>
              <a:xfrm>
                <a:off x="609600" y="48133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Rounded Rectangle 19"/>
              <p:cNvSpPr/>
              <p:nvPr/>
            </p:nvSpPr>
            <p:spPr>
              <a:xfrm>
                <a:off x="1424940" y="40640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Rounded Rectangle 20"/>
              <p:cNvSpPr/>
              <p:nvPr/>
            </p:nvSpPr>
            <p:spPr>
              <a:xfrm>
                <a:off x="577342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Rounded Rectangle 21"/>
              <p:cNvSpPr/>
              <p:nvPr/>
            </p:nvSpPr>
            <p:spPr>
              <a:xfrm>
                <a:off x="726821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 name="Rounded Rectangle 22"/>
              <p:cNvSpPr/>
              <p:nvPr/>
            </p:nvSpPr>
            <p:spPr>
              <a:xfrm>
                <a:off x="6520815" y="40640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 name="Rounded Rectangle 23"/>
              <p:cNvSpPr/>
              <p:nvPr/>
            </p:nvSpPr>
            <p:spPr>
              <a:xfrm>
                <a:off x="2851785"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Rounded Rectangle 24"/>
              <p:cNvSpPr/>
              <p:nvPr/>
            </p:nvSpPr>
            <p:spPr>
              <a:xfrm>
                <a:off x="5773420" y="4064000"/>
                <a:ext cx="747395"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6" name="Rounded Rectangle 25"/>
              <p:cNvSpPr/>
              <p:nvPr/>
            </p:nvSpPr>
            <p:spPr>
              <a:xfrm>
                <a:off x="8015605" y="4064000"/>
                <a:ext cx="747395"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Rounded Rectangle 26"/>
              <p:cNvSpPr/>
              <p:nvPr/>
            </p:nvSpPr>
            <p:spPr>
              <a:xfrm>
                <a:off x="745490"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 name="Rounded Rectangle 27"/>
              <p:cNvSpPr/>
              <p:nvPr/>
            </p:nvSpPr>
            <p:spPr>
              <a:xfrm>
                <a:off x="726821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 name="Rounded Rectangle 28"/>
              <p:cNvSpPr/>
              <p:nvPr/>
            </p:nvSpPr>
            <p:spPr>
              <a:xfrm>
                <a:off x="60960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 name="Rounded Rectangle 29"/>
              <p:cNvSpPr/>
              <p:nvPr/>
            </p:nvSpPr>
            <p:spPr>
              <a:xfrm>
                <a:off x="6520815" y="25654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 name="Rounded Rectangle 30"/>
              <p:cNvSpPr/>
              <p:nvPr/>
            </p:nvSpPr>
            <p:spPr>
              <a:xfrm>
                <a:off x="1153160"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Rounded Rectangle 31"/>
              <p:cNvSpPr/>
              <p:nvPr/>
            </p:nvSpPr>
            <p:spPr>
              <a:xfrm>
                <a:off x="2172335" y="18161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3" name="Rounded Rectangle 32"/>
              <p:cNvSpPr/>
              <p:nvPr/>
            </p:nvSpPr>
            <p:spPr>
              <a:xfrm>
                <a:off x="3667125" y="18161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4" name="Rounded Rectangle 33"/>
              <p:cNvSpPr/>
              <p:nvPr/>
            </p:nvSpPr>
            <p:spPr>
              <a:xfrm>
                <a:off x="5161915" y="18161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5" name="Rounded Rectangle 34"/>
              <p:cNvSpPr/>
              <p:nvPr/>
            </p:nvSpPr>
            <p:spPr>
              <a:xfrm>
                <a:off x="3327400" y="10668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 name="Rounded Rectangle 35"/>
              <p:cNvSpPr/>
              <p:nvPr/>
            </p:nvSpPr>
            <p:spPr>
              <a:xfrm>
                <a:off x="4278630" y="1066800"/>
                <a:ext cx="135890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7" name="Group 149"/>
            <p:cNvGrpSpPr/>
            <p:nvPr/>
          </p:nvGrpSpPr>
          <p:grpSpPr>
            <a:xfrm>
              <a:off x="2180000" y="1828800"/>
              <a:ext cx="4064000" cy="3801660"/>
              <a:chOff x="3048000" y="2895600"/>
              <a:chExt cx="3048000" cy="2895600"/>
            </a:xfrm>
          </p:grpSpPr>
          <p:sp>
            <p:nvSpPr>
              <p:cNvPr id="38" name="Oval 37"/>
              <p:cNvSpPr/>
              <p:nvPr/>
            </p:nvSpPr>
            <p:spPr>
              <a:xfrm>
                <a:off x="3048000" y="2895600"/>
                <a:ext cx="2895600" cy="2895600"/>
              </a:xfrm>
              <a:prstGeom prst="ellipse">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200400" y="2895602"/>
                <a:ext cx="2895600" cy="2895598"/>
              </a:xfrm>
              <a:prstGeom prst="ellipse">
                <a:avLst/>
              </a:prstGeom>
              <a:solidFill>
                <a:srgbClr val="DBB267"/>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encrypted-tbn3.gstatic.com/images?q=tbn:ANd9GcTfNAx_4q4Mv_m0enoT4M9XBjVpYFRLm8rqCduMT6-TTConfunF"/>
          <p:cNvPicPr>
            <a:picLocks noChangeAspect="1" noChangeArrowheads="1"/>
          </p:cNvPicPr>
          <p:nvPr/>
        </p:nvPicPr>
        <p:blipFill>
          <a:blip r:embed="rId2" cstate="print"/>
          <a:srcRect/>
          <a:stretch>
            <a:fillRect/>
          </a:stretch>
        </p:blipFill>
        <p:spPr bwMode="auto">
          <a:xfrm>
            <a:off x="0" y="0"/>
            <a:ext cx="12192000" cy="6871543"/>
          </a:xfrm>
          <a:prstGeom prst="rect">
            <a:avLst/>
          </a:prstGeom>
          <a:noFill/>
        </p:spPr>
      </p:pic>
      <p:sp>
        <p:nvSpPr>
          <p:cNvPr id="7" name="Rectangle 6"/>
          <p:cNvSpPr/>
          <p:nvPr/>
        </p:nvSpPr>
        <p:spPr>
          <a:xfrm>
            <a:off x="314037" y="187235"/>
            <a:ext cx="6096000" cy="1477328"/>
          </a:xfrm>
          <a:prstGeom prst="rect">
            <a:avLst/>
          </a:prstGeom>
        </p:spPr>
        <p:txBody>
          <a:bodyPr>
            <a:spAutoFit/>
          </a:bodyPr>
          <a:lstStyle/>
          <a:p>
            <a:r>
              <a:rPr lang="en-US" dirty="0"/>
              <a:t>The Resurrection consists in the uniting of a spirit body with a body of flesh and bones, never again to be divided. The Resurrection shall come to all, because of Christ’s victory over death. Jesus Christ was the first to be resurrected on this earth. </a:t>
            </a:r>
          </a:p>
        </p:txBody>
      </p:sp>
      <p:sp>
        <p:nvSpPr>
          <p:cNvPr id="8" name="Rectangle 7"/>
          <p:cNvSpPr/>
          <p:nvPr/>
        </p:nvSpPr>
        <p:spPr>
          <a:xfrm>
            <a:off x="1089891" y="4860836"/>
            <a:ext cx="4257962" cy="1200329"/>
          </a:xfrm>
          <a:prstGeom prst="rect">
            <a:avLst/>
          </a:prstGeom>
        </p:spPr>
        <p:txBody>
          <a:bodyPr wrap="square">
            <a:spAutoFit/>
          </a:bodyPr>
          <a:lstStyle/>
          <a:p>
            <a:r>
              <a:rPr lang="en-US" dirty="0"/>
              <a:t>Others had been brought back from death but were restored to mortality whereas a resurrection means to become immortal, with a body of flesh and bone.</a:t>
            </a:r>
          </a:p>
        </p:txBody>
      </p:sp>
      <p:sp>
        <p:nvSpPr>
          <p:cNvPr id="9" name="TextBox 8"/>
          <p:cNvSpPr txBox="1"/>
          <p:nvPr/>
        </p:nvSpPr>
        <p:spPr>
          <a:xfrm>
            <a:off x="10526162" y="6550223"/>
            <a:ext cx="1665838" cy="307777"/>
          </a:xfrm>
          <a:prstGeom prst="rect">
            <a:avLst/>
          </a:prstGeom>
          <a:noFill/>
        </p:spPr>
        <p:txBody>
          <a:bodyPr wrap="square" rtlCol="0">
            <a:spAutoFit/>
          </a:bodyPr>
          <a:lstStyle/>
          <a:p>
            <a:pPr algn="r"/>
            <a:r>
              <a:rPr lang="en-US" sz="1400" dirty="0"/>
              <a:t>(3)</a:t>
            </a:r>
          </a:p>
        </p:txBody>
      </p:sp>
      <p:sp>
        <p:nvSpPr>
          <p:cNvPr id="10" name="Rectangle 9"/>
          <p:cNvSpPr/>
          <p:nvPr/>
        </p:nvSpPr>
        <p:spPr>
          <a:xfrm>
            <a:off x="5828145" y="4796135"/>
            <a:ext cx="6096000" cy="1477328"/>
          </a:xfrm>
          <a:prstGeom prst="rect">
            <a:avLst/>
          </a:prstGeom>
        </p:spPr>
        <p:txBody>
          <a:bodyPr>
            <a:spAutoFit/>
          </a:bodyPr>
          <a:lstStyle/>
          <a:p>
            <a:r>
              <a:rPr lang="en-US" dirty="0"/>
              <a:t>All will not be raised to the same glory in the Resurrection nor will all come forth at the same time. Christ was first; the righteous have precedence over the wicked and come forth in the First Resurrection, whereas the unrepentant sinners come forth in the last resurrection.</a:t>
            </a:r>
          </a:p>
        </p:txBody>
      </p:sp>
      <p:pic>
        <p:nvPicPr>
          <p:cNvPr id="6146" name="Picture 2" descr="https://brosimonsays.files.wordpress.com/2013/03/resurrected-christ-wilson-ong-212048-print.jpg"/>
          <p:cNvPicPr>
            <a:picLocks noChangeAspect="1" noChangeArrowheads="1"/>
          </p:cNvPicPr>
          <p:nvPr/>
        </p:nvPicPr>
        <p:blipFill>
          <a:blip r:embed="rId3" cstate="print"/>
          <a:srcRect/>
          <a:stretch>
            <a:fillRect/>
          </a:stretch>
        </p:blipFill>
        <p:spPr bwMode="auto">
          <a:xfrm>
            <a:off x="6809408" y="214745"/>
            <a:ext cx="3045792" cy="3800442"/>
          </a:xfrm>
          <a:prstGeom prst="rect">
            <a:avLst/>
          </a:prstGeom>
          <a:noFill/>
        </p:spPr>
      </p:pic>
      <p:pic>
        <p:nvPicPr>
          <p:cNvPr id="6148" name="Picture 4" descr="http://reneeannsmith.com/wp-content/uploads/2011/04/lazarus-and-jesus1.jpg"/>
          <p:cNvPicPr>
            <a:picLocks noChangeAspect="1" noChangeArrowheads="1"/>
          </p:cNvPicPr>
          <p:nvPr/>
        </p:nvPicPr>
        <p:blipFill>
          <a:blip r:embed="rId4" cstate="print"/>
          <a:srcRect/>
          <a:stretch>
            <a:fillRect/>
          </a:stretch>
        </p:blipFill>
        <p:spPr bwMode="auto">
          <a:xfrm>
            <a:off x="2113828" y="1494703"/>
            <a:ext cx="2373601" cy="3308207"/>
          </a:xfrm>
          <a:prstGeom prst="rect">
            <a:avLst/>
          </a:prstGeom>
          <a:noFill/>
        </p:spPr>
      </p:pic>
      <p:sp>
        <p:nvSpPr>
          <p:cNvPr id="11" name="TextBox 10"/>
          <p:cNvSpPr txBox="1"/>
          <p:nvPr/>
        </p:nvSpPr>
        <p:spPr>
          <a:xfrm>
            <a:off x="0" y="6550223"/>
            <a:ext cx="3546764" cy="307777"/>
          </a:xfrm>
          <a:prstGeom prst="rect">
            <a:avLst/>
          </a:prstGeom>
          <a:noFill/>
        </p:spPr>
        <p:txBody>
          <a:bodyPr wrap="square" rtlCol="0">
            <a:spAutoFit/>
          </a:bodyPr>
          <a:lstStyle/>
          <a:p>
            <a:r>
              <a:rPr lang="en-US" sz="1400" dirty="0"/>
              <a:t>Matthew 28:6</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encrypted-tbn3.gstatic.com/images?q=tbn:ANd9GcTfNAx_4q4Mv_m0enoT4M9XBjVpYFRLm8rqCduMT6-TTConfunF"/>
          <p:cNvPicPr>
            <a:picLocks noChangeAspect="1" noChangeArrowheads="1"/>
          </p:cNvPicPr>
          <p:nvPr/>
        </p:nvPicPr>
        <p:blipFill>
          <a:blip r:embed="rId2" cstate="print"/>
          <a:srcRect/>
          <a:stretch>
            <a:fillRect/>
          </a:stretch>
        </p:blipFill>
        <p:spPr bwMode="auto">
          <a:xfrm>
            <a:off x="0" y="0"/>
            <a:ext cx="12192000" cy="6871543"/>
          </a:xfrm>
          <a:prstGeom prst="rect">
            <a:avLst/>
          </a:prstGeom>
          <a:noFill/>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b="1" dirty="0">
                <a:latin typeface="Baskerville Old Face" pitchFamily="18" charset="0"/>
              </a:rPr>
              <a:t>“He is Risen”</a:t>
            </a:r>
          </a:p>
        </p:txBody>
      </p:sp>
      <p:sp>
        <p:nvSpPr>
          <p:cNvPr id="7" name="Rectangle 6"/>
          <p:cNvSpPr/>
          <p:nvPr/>
        </p:nvSpPr>
        <p:spPr>
          <a:xfrm>
            <a:off x="434109" y="907672"/>
            <a:ext cx="6096000" cy="646331"/>
          </a:xfrm>
          <a:prstGeom prst="rect">
            <a:avLst/>
          </a:prstGeom>
        </p:spPr>
        <p:txBody>
          <a:bodyPr>
            <a:spAutoFit/>
          </a:bodyPr>
          <a:lstStyle/>
          <a:p>
            <a:r>
              <a:rPr lang="en-US" dirty="0"/>
              <a:t>The New Testament gives ample evidence that Jesus rose with His physical body: He ate fish and honey   </a:t>
            </a:r>
          </a:p>
        </p:txBody>
      </p:sp>
      <p:sp>
        <p:nvSpPr>
          <p:cNvPr id="8" name="Rectangle 7"/>
          <p:cNvSpPr/>
          <p:nvPr/>
        </p:nvSpPr>
        <p:spPr>
          <a:xfrm>
            <a:off x="5301673" y="3105926"/>
            <a:ext cx="6096000" cy="646331"/>
          </a:xfrm>
          <a:prstGeom prst="rect">
            <a:avLst/>
          </a:prstGeom>
        </p:spPr>
        <p:txBody>
          <a:bodyPr>
            <a:spAutoFit/>
          </a:bodyPr>
          <a:lstStyle/>
          <a:p>
            <a:r>
              <a:rPr lang="en-US" dirty="0"/>
              <a:t>He said He had flesh and bones the people touched Him.  the tomb was empty and the angels said He had risen.  </a:t>
            </a:r>
          </a:p>
        </p:txBody>
      </p:sp>
      <p:sp>
        <p:nvSpPr>
          <p:cNvPr id="9" name="TextBox 8"/>
          <p:cNvSpPr txBox="1"/>
          <p:nvPr/>
        </p:nvSpPr>
        <p:spPr>
          <a:xfrm>
            <a:off x="10526162" y="6550223"/>
            <a:ext cx="1665838" cy="307777"/>
          </a:xfrm>
          <a:prstGeom prst="rect">
            <a:avLst/>
          </a:prstGeom>
          <a:noFill/>
        </p:spPr>
        <p:txBody>
          <a:bodyPr wrap="square" rtlCol="0">
            <a:spAutoFit/>
          </a:bodyPr>
          <a:lstStyle/>
          <a:p>
            <a:pPr algn="r"/>
            <a:r>
              <a:rPr lang="en-US" sz="1400" dirty="0"/>
              <a:t>(3)</a:t>
            </a:r>
          </a:p>
        </p:txBody>
      </p:sp>
      <p:sp>
        <p:nvSpPr>
          <p:cNvPr id="10" name="Rectangle 9"/>
          <p:cNvSpPr/>
          <p:nvPr/>
        </p:nvSpPr>
        <p:spPr>
          <a:xfrm>
            <a:off x="461818" y="4408207"/>
            <a:ext cx="6936508" cy="1477328"/>
          </a:xfrm>
          <a:prstGeom prst="rect">
            <a:avLst/>
          </a:prstGeom>
        </p:spPr>
        <p:txBody>
          <a:bodyPr wrap="square">
            <a:spAutoFit/>
          </a:bodyPr>
          <a:lstStyle/>
          <a:p>
            <a:r>
              <a:rPr lang="en-US" dirty="0"/>
              <a:t>One of the most fundamental doctrines taught by the Twelve was that Jesus was risen from the tomb, with His glorified, resurrected body, as in. To obtain a resurrection with a celestial, exalted body is the center point of hope in the gospel of Jesus Christ. The Resurrection of Jesus is the most glorious of all messages to mankind.</a:t>
            </a:r>
          </a:p>
        </p:txBody>
      </p:sp>
      <p:pic>
        <p:nvPicPr>
          <p:cNvPr id="11" name="Picture 10" descr="tomb 4.jpg"/>
          <p:cNvPicPr>
            <a:picLocks noChangeAspect="1"/>
          </p:cNvPicPr>
          <p:nvPr/>
        </p:nvPicPr>
        <p:blipFill>
          <a:blip r:embed="rId3" cstate="print"/>
          <a:stretch>
            <a:fillRect/>
          </a:stretch>
        </p:blipFill>
        <p:spPr>
          <a:xfrm>
            <a:off x="7951370" y="362687"/>
            <a:ext cx="3189125" cy="2657604"/>
          </a:xfrm>
          <a:prstGeom prst="rect">
            <a:avLst/>
          </a:prstGeom>
        </p:spPr>
      </p:pic>
      <p:pic>
        <p:nvPicPr>
          <p:cNvPr id="1026" name="Picture 2" descr="https://www.lds.org/bc/content/bible-videos/videos/jesus-is-laid-in-a-tomb/seeking-christ.jpg"/>
          <p:cNvPicPr>
            <a:picLocks noChangeAspect="1" noChangeArrowheads="1"/>
          </p:cNvPicPr>
          <p:nvPr/>
        </p:nvPicPr>
        <p:blipFill>
          <a:blip r:embed="rId4" cstate="print"/>
          <a:srcRect/>
          <a:stretch>
            <a:fillRect/>
          </a:stretch>
        </p:blipFill>
        <p:spPr bwMode="auto">
          <a:xfrm>
            <a:off x="1616364" y="1828799"/>
            <a:ext cx="3446028" cy="2297352"/>
          </a:xfrm>
          <a:prstGeom prst="rect">
            <a:avLst/>
          </a:prstGeom>
          <a:noFill/>
        </p:spPr>
      </p:pic>
      <p:pic>
        <p:nvPicPr>
          <p:cNvPr id="1028" name="Picture 4" descr="https://i.ytimg.com/vi/L6nNPoWCQUw/maxresdefault.jpg"/>
          <p:cNvPicPr>
            <a:picLocks noChangeAspect="1" noChangeArrowheads="1"/>
          </p:cNvPicPr>
          <p:nvPr/>
        </p:nvPicPr>
        <p:blipFill>
          <a:blip r:embed="rId5" cstate="print"/>
          <a:srcRect/>
          <a:stretch>
            <a:fillRect/>
          </a:stretch>
        </p:blipFill>
        <p:spPr bwMode="auto">
          <a:xfrm>
            <a:off x="7278255" y="3931950"/>
            <a:ext cx="4598266" cy="2586525"/>
          </a:xfrm>
          <a:prstGeom prst="rect">
            <a:avLst/>
          </a:prstGeom>
          <a:noFill/>
        </p:spPr>
      </p:pic>
      <p:sp>
        <p:nvSpPr>
          <p:cNvPr id="13" name="TextBox 12"/>
          <p:cNvSpPr txBox="1"/>
          <p:nvPr/>
        </p:nvSpPr>
        <p:spPr>
          <a:xfrm>
            <a:off x="0" y="6550223"/>
            <a:ext cx="3546764" cy="307777"/>
          </a:xfrm>
          <a:prstGeom prst="rect">
            <a:avLst/>
          </a:prstGeom>
          <a:noFill/>
        </p:spPr>
        <p:txBody>
          <a:bodyPr wrap="square" rtlCol="0">
            <a:spAutoFit/>
          </a:bodyPr>
          <a:lstStyle/>
          <a:p>
            <a:r>
              <a:rPr lang="en-US" sz="1400" dirty="0"/>
              <a:t>Matthew 28:6</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0" y="0"/>
            <a:ext cx="12192000" cy="4038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12-Point Star 319"/>
          <p:cNvSpPr/>
          <p:nvPr/>
        </p:nvSpPr>
        <p:spPr>
          <a:xfrm>
            <a:off x="6299200" y="1524000"/>
            <a:ext cx="2641600" cy="1828800"/>
          </a:xfrm>
          <a:prstGeom prst="star1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0" y="3733800"/>
            <a:ext cx="12192000" cy="3124200"/>
          </a:xfrm>
          <a:prstGeom prst="rect">
            <a:avLst/>
          </a:prstGeom>
          <a:solidFill>
            <a:srgbClr val="E8DA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p:nvPr/>
        </p:nvGrpSpPr>
        <p:grpSpPr>
          <a:xfrm>
            <a:off x="812800" y="1066800"/>
            <a:ext cx="10871200" cy="4495800"/>
            <a:chOff x="609600" y="1066800"/>
            <a:chExt cx="8153400" cy="4495800"/>
          </a:xfrm>
        </p:grpSpPr>
        <p:sp>
          <p:nvSpPr>
            <p:cNvPr id="5" name="Rounded Rectangle 4"/>
            <p:cNvSpPr/>
            <p:nvPr/>
          </p:nvSpPr>
          <p:spPr>
            <a:xfrm>
              <a:off x="2647950" y="25654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Rounded Rectangle 5"/>
            <p:cNvSpPr/>
            <p:nvPr/>
          </p:nvSpPr>
          <p:spPr>
            <a:xfrm>
              <a:off x="3531235" y="25654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 name="Rounded Rectangle 6"/>
            <p:cNvSpPr/>
            <p:nvPr/>
          </p:nvSpPr>
          <p:spPr>
            <a:xfrm>
              <a:off x="5026025"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 name="Rounded Rectangle 7"/>
            <p:cNvSpPr/>
            <p:nvPr/>
          </p:nvSpPr>
          <p:spPr>
            <a:xfrm>
              <a:off x="210439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 name="Rounded Rectangle 8"/>
            <p:cNvSpPr/>
            <p:nvPr/>
          </p:nvSpPr>
          <p:spPr>
            <a:xfrm>
              <a:off x="577342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 name="Rounded Rectangle 9"/>
            <p:cNvSpPr/>
            <p:nvPr/>
          </p:nvSpPr>
          <p:spPr>
            <a:xfrm>
              <a:off x="210439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Rounded Rectangle 10"/>
            <p:cNvSpPr/>
            <p:nvPr/>
          </p:nvSpPr>
          <p:spPr>
            <a:xfrm>
              <a:off x="3870960" y="3382818"/>
              <a:ext cx="1630680" cy="2179782"/>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Rounded Rectangle 11"/>
            <p:cNvSpPr/>
            <p:nvPr/>
          </p:nvSpPr>
          <p:spPr>
            <a:xfrm rot="5400000">
              <a:off x="267906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 name="Rounded Rectangle 12"/>
            <p:cNvSpPr/>
            <p:nvPr/>
          </p:nvSpPr>
          <p:spPr>
            <a:xfrm rot="5400000">
              <a:off x="444563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Rounded Rectangle 13"/>
            <p:cNvSpPr/>
            <p:nvPr/>
          </p:nvSpPr>
          <p:spPr>
            <a:xfrm rot="10800000">
              <a:off x="3395345" y="2974109"/>
              <a:ext cx="2581910" cy="47682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Rounded Rectangle 14"/>
            <p:cNvSpPr/>
            <p:nvPr/>
          </p:nvSpPr>
          <p:spPr>
            <a:xfrm>
              <a:off x="609600" y="48133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Rounded Rectangle 15"/>
            <p:cNvSpPr/>
            <p:nvPr/>
          </p:nvSpPr>
          <p:spPr>
            <a:xfrm>
              <a:off x="1424940" y="40640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Rounded Rectangle 16"/>
            <p:cNvSpPr/>
            <p:nvPr/>
          </p:nvSpPr>
          <p:spPr>
            <a:xfrm>
              <a:off x="577342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 name="Rounded Rectangle 17"/>
            <p:cNvSpPr/>
            <p:nvPr/>
          </p:nvSpPr>
          <p:spPr>
            <a:xfrm>
              <a:off x="726821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 name="Rounded Rectangle 18"/>
            <p:cNvSpPr/>
            <p:nvPr/>
          </p:nvSpPr>
          <p:spPr>
            <a:xfrm>
              <a:off x="6520815" y="40640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Rounded Rectangle 19"/>
            <p:cNvSpPr/>
            <p:nvPr/>
          </p:nvSpPr>
          <p:spPr>
            <a:xfrm>
              <a:off x="2851785"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Rounded Rectangle 20"/>
            <p:cNvSpPr/>
            <p:nvPr/>
          </p:nvSpPr>
          <p:spPr>
            <a:xfrm>
              <a:off x="5773420" y="4064000"/>
              <a:ext cx="747395"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Rounded Rectangle 21"/>
            <p:cNvSpPr/>
            <p:nvPr/>
          </p:nvSpPr>
          <p:spPr>
            <a:xfrm>
              <a:off x="8015605" y="4064000"/>
              <a:ext cx="747395"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 name="Rounded Rectangle 22"/>
            <p:cNvSpPr/>
            <p:nvPr/>
          </p:nvSpPr>
          <p:spPr>
            <a:xfrm>
              <a:off x="745490"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 name="Rounded Rectangle 23"/>
            <p:cNvSpPr/>
            <p:nvPr/>
          </p:nvSpPr>
          <p:spPr>
            <a:xfrm>
              <a:off x="726821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Rounded Rectangle 24"/>
            <p:cNvSpPr/>
            <p:nvPr/>
          </p:nvSpPr>
          <p:spPr>
            <a:xfrm>
              <a:off x="60960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6" name="Rounded Rectangle 25"/>
            <p:cNvSpPr/>
            <p:nvPr/>
          </p:nvSpPr>
          <p:spPr>
            <a:xfrm>
              <a:off x="6520815" y="25654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Rounded Rectangle 26"/>
            <p:cNvSpPr/>
            <p:nvPr/>
          </p:nvSpPr>
          <p:spPr>
            <a:xfrm>
              <a:off x="1153160"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 name="Rounded Rectangle 27"/>
            <p:cNvSpPr/>
            <p:nvPr/>
          </p:nvSpPr>
          <p:spPr>
            <a:xfrm>
              <a:off x="2172335" y="18161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 name="Rounded Rectangle 28"/>
            <p:cNvSpPr/>
            <p:nvPr/>
          </p:nvSpPr>
          <p:spPr>
            <a:xfrm>
              <a:off x="3667125" y="18161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 name="Rounded Rectangle 29"/>
            <p:cNvSpPr/>
            <p:nvPr/>
          </p:nvSpPr>
          <p:spPr>
            <a:xfrm>
              <a:off x="5161915" y="18161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 name="Rounded Rectangle 30"/>
            <p:cNvSpPr/>
            <p:nvPr/>
          </p:nvSpPr>
          <p:spPr>
            <a:xfrm>
              <a:off x="3327400" y="10668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Rounded Rectangle 31"/>
            <p:cNvSpPr/>
            <p:nvPr/>
          </p:nvSpPr>
          <p:spPr>
            <a:xfrm>
              <a:off x="4278630" y="1066800"/>
              <a:ext cx="135890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43" name="Cloud 142"/>
          <p:cNvSpPr/>
          <p:nvPr/>
        </p:nvSpPr>
        <p:spPr>
          <a:xfrm>
            <a:off x="0" y="0"/>
            <a:ext cx="4064000" cy="1905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203200" y="228601"/>
            <a:ext cx="3860800" cy="954107"/>
          </a:xfrm>
          <a:prstGeom prst="rect">
            <a:avLst/>
          </a:prstGeom>
          <a:noFill/>
        </p:spPr>
        <p:txBody>
          <a:bodyPr wrap="square" rtlCol="0">
            <a:spAutoFit/>
          </a:bodyPr>
          <a:lstStyle/>
          <a:p>
            <a:pPr algn="ctr"/>
            <a:r>
              <a:rPr lang="en-US" sz="2800" dirty="0"/>
              <a:t>What day of the week was it? (Matthew 28:1)</a:t>
            </a:r>
          </a:p>
        </p:txBody>
      </p:sp>
      <p:grpSp>
        <p:nvGrpSpPr>
          <p:cNvPr id="3" name="Group 149"/>
          <p:cNvGrpSpPr/>
          <p:nvPr/>
        </p:nvGrpSpPr>
        <p:grpSpPr>
          <a:xfrm>
            <a:off x="4137891" y="2022764"/>
            <a:ext cx="4064000" cy="3683000"/>
            <a:chOff x="3048000" y="2895600"/>
            <a:chExt cx="3048000" cy="2895600"/>
          </a:xfrm>
        </p:grpSpPr>
        <p:sp>
          <p:nvSpPr>
            <p:cNvPr id="151" name="Oval 150"/>
            <p:cNvSpPr/>
            <p:nvPr/>
          </p:nvSpPr>
          <p:spPr>
            <a:xfrm>
              <a:off x="3048000" y="2895600"/>
              <a:ext cx="2895600" cy="2895600"/>
            </a:xfrm>
            <a:prstGeom prst="ellipse">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200400" y="2895600"/>
              <a:ext cx="2895600" cy="2895600"/>
            </a:xfrm>
            <a:prstGeom prst="ellipse">
              <a:avLst/>
            </a:prstGeom>
            <a:solidFill>
              <a:srgbClr val="DBB267"/>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20"/>
          <p:cNvGrpSpPr/>
          <p:nvPr/>
        </p:nvGrpSpPr>
        <p:grpSpPr>
          <a:xfrm>
            <a:off x="0" y="2362200"/>
            <a:ext cx="12192000" cy="3276600"/>
            <a:chOff x="0" y="2362200"/>
            <a:chExt cx="9144000" cy="3276600"/>
          </a:xfrm>
        </p:grpSpPr>
        <p:grpSp>
          <p:nvGrpSpPr>
            <p:cNvPr id="33" name="Group 33"/>
            <p:cNvGrpSpPr/>
            <p:nvPr/>
          </p:nvGrpSpPr>
          <p:grpSpPr>
            <a:xfrm>
              <a:off x="0" y="2438400"/>
              <a:ext cx="1981200" cy="3200400"/>
              <a:chOff x="152400" y="228600"/>
              <a:chExt cx="1981200" cy="3200400"/>
            </a:xfrm>
          </p:grpSpPr>
          <p:sp>
            <p:nvSpPr>
              <p:cNvPr id="384" name="Double Wave 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loud 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loud 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loud 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43"/>
            <p:cNvGrpSpPr/>
            <p:nvPr/>
          </p:nvGrpSpPr>
          <p:grpSpPr>
            <a:xfrm>
              <a:off x="1066800" y="3048000"/>
              <a:ext cx="1066800" cy="2514600"/>
              <a:chOff x="914400" y="381000"/>
              <a:chExt cx="2133600" cy="4419600"/>
            </a:xfrm>
          </p:grpSpPr>
          <p:sp>
            <p:nvSpPr>
              <p:cNvPr id="357" name="Isosceles Triangle 356"/>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Isosceles Triangle 357"/>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Isosceles Triangle 358"/>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363"/>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gular Pentagon 365"/>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Bent Arrow 366"/>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Rectangle 367"/>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Isosceles Triangle 373"/>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gular Pentagon 374"/>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gular Pentagon 375"/>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Pentagon 377"/>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Pentagon 378"/>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gular Pentagon 381"/>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gular Pentagon 382"/>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8"/>
            <p:cNvGrpSpPr/>
            <p:nvPr/>
          </p:nvGrpSpPr>
          <p:grpSpPr>
            <a:xfrm>
              <a:off x="7162800" y="2362200"/>
              <a:ext cx="1981200" cy="3200400"/>
              <a:chOff x="152400" y="228600"/>
              <a:chExt cx="1981200" cy="3200400"/>
            </a:xfrm>
          </p:grpSpPr>
          <p:sp>
            <p:nvSpPr>
              <p:cNvPr id="353" name="Double Wave 35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loud 35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loud 35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loud 35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71"/>
            <p:cNvGrpSpPr/>
            <p:nvPr/>
          </p:nvGrpSpPr>
          <p:grpSpPr>
            <a:xfrm flipH="1">
              <a:off x="7467600" y="3048000"/>
              <a:ext cx="1066800" cy="2514600"/>
              <a:chOff x="914400" y="381000"/>
              <a:chExt cx="2133600" cy="4419600"/>
            </a:xfrm>
          </p:grpSpPr>
          <p:sp>
            <p:nvSpPr>
              <p:cNvPr id="326" name="Isosceles Triangle 325"/>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Isosceles Triangle 326"/>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Isosceles Triangle 327"/>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rapezoid 332"/>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gular Pentagon 334"/>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Bent Arrow 335"/>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Rectangle 336"/>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Isosceles Triangle 342"/>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gular Pentagon 343"/>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gular Pentagon 344"/>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Pentagon 346"/>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Pentagon 347"/>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gular Pentagon 350"/>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gular Pentagon 351"/>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20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6" presetClass="path" presetSubtype="0" accel="50000" decel="50000" fill="hold" grpId="1" nodeType="clickEffect">
                                  <p:stCondLst>
                                    <p:cond delay="0"/>
                                  </p:stCondLst>
                                  <p:childTnLst>
                                    <p:animMotion origin="layout" path="M 0 0  L 0.25 -0.33295  E" pathEditMode="relative" ptsTypes="">
                                      <p:cBhvr>
                                        <p:cTn id="15" dur="2000" fill="hold"/>
                                        <p:tgtEl>
                                          <p:spTgt spid="3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0" grpId="1"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0" y="0"/>
            <a:ext cx="12192000" cy="4038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0" y="3733800"/>
            <a:ext cx="12192000" cy="3124200"/>
          </a:xfrm>
          <a:prstGeom prst="rect">
            <a:avLst/>
          </a:prstGeom>
          <a:solidFill>
            <a:srgbClr val="E8DA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p:nvPr/>
        </p:nvGrpSpPr>
        <p:grpSpPr>
          <a:xfrm>
            <a:off x="812800" y="1066800"/>
            <a:ext cx="10871200" cy="4495800"/>
            <a:chOff x="609600" y="1066800"/>
            <a:chExt cx="8153400" cy="4495800"/>
          </a:xfrm>
        </p:grpSpPr>
        <p:sp>
          <p:nvSpPr>
            <p:cNvPr id="5" name="Rounded Rectangle 4"/>
            <p:cNvSpPr/>
            <p:nvPr/>
          </p:nvSpPr>
          <p:spPr>
            <a:xfrm>
              <a:off x="2647950" y="25654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Rounded Rectangle 5"/>
            <p:cNvSpPr/>
            <p:nvPr/>
          </p:nvSpPr>
          <p:spPr>
            <a:xfrm>
              <a:off x="3531235" y="25654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 name="Rounded Rectangle 6"/>
            <p:cNvSpPr/>
            <p:nvPr/>
          </p:nvSpPr>
          <p:spPr>
            <a:xfrm>
              <a:off x="5026025"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 name="Rounded Rectangle 7"/>
            <p:cNvSpPr/>
            <p:nvPr/>
          </p:nvSpPr>
          <p:spPr>
            <a:xfrm>
              <a:off x="210439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 name="Rounded Rectangle 8"/>
            <p:cNvSpPr/>
            <p:nvPr/>
          </p:nvSpPr>
          <p:spPr>
            <a:xfrm>
              <a:off x="577342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 name="Rounded Rectangle 9"/>
            <p:cNvSpPr/>
            <p:nvPr/>
          </p:nvSpPr>
          <p:spPr>
            <a:xfrm>
              <a:off x="210439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Rounded Rectangle 10"/>
            <p:cNvSpPr/>
            <p:nvPr/>
          </p:nvSpPr>
          <p:spPr>
            <a:xfrm>
              <a:off x="3870960" y="3382818"/>
              <a:ext cx="1630680" cy="2179782"/>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Rounded Rectangle 11"/>
            <p:cNvSpPr/>
            <p:nvPr/>
          </p:nvSpPr>
          <p:spPr>
            <a:xfrm rot="5400000">
              <a:off x="267906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 name="Rounded Rectangle 12"/>
            <p:cNvSpPr/>
            <p:nvPr/>
          </p:nvSpPr>
          <p:spPr>
            <a:xfrm rot="5400000">
              <a:off x="444563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Rounded Rectangle 13"/>
            <p:cNvSpPr/>
            <p:nvPr/>
          </p:nvSpPr>
          <p:spPr>
            <a:xfrm rot="10800000">
              <a:off x="3395345" y="2974109"/>
              <a:ext cx="2581910" cy="47682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Rounded Rectangle 14"/>
            <p:cNvSpPr/>
            <p:nvPr/>
          </p:nvSpPr>
          <p:spPr>
            <a:xfrm>
              <a:off x="609600" y="48133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Rounded Rectangle 15"/>
            <p:cNvSpPr/>
            <p:nvPr/>
          </p:nvSpPr>
          <p:spPr>
            <a:xfrm>
              <a:off x="1424940" y="40640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Rounded Rectangle 16"/>
            <p:cNvSpPr/>
            <p:nvPr/>
          </p:nvSpPr>
          <p:spPr>
            <a:xfrm>
              <a:off x="577342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 name="Rounded Rectangle 17"/>
            <p:cNvSpPr/>
            <p:nvPr/>
          </p:nvSpPr>
          <p:spPr>
            <a:xfrm>
              <a:off x="726821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 name="Rounded Rectangle 18"/>
            <p:cNvSpPr/>
            <p:nvPr/>
          </p:nvSpPr>
          <p:spPr>
            <a:xfrm>
              <a:off x="6520815" y="40640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Rounded Rectangle 19"/>
            <p:cNvSpPr/>
            <p:nvPr/>
          </p:nvSpPr>
          <p:spPr>
            <a:xfrm>
              <a:off x="2851785"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Rounded Rectangle 20"/>
            <p:cNvSpPr/>
            <p:nvPr/>
          </p:nvSpPr>
          <p:spPr>
            <a:xfrm>
              <a:off x="5773420" y="4064000"/>
              <a:ext cx="747395"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Rounded Rectangle 21"/>
            <p:cNvSpPr/>
            <p:nvPr/>
          </p:nvSpPr>
          <p:spPr>
            <a:xfrm>
              <a:off x="8015605" y="4064000"/>
              <a:ext cx="747395"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 name="Rounded Rectangle 22"/>
            <p:cNvSpPr/>
            <p:nvPr/>
          </p:nvSpPr>
          <p:spPr>
            <a:xfrm>
              <a:off x="745490"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 name="Rounded Rectangle 23"/>
            <p:cNvSpPr/>
            <p:nvPr/>
          </p:nvSpPr>
          <p:spPr>
            <a:xfrm>
              <a:off x="726821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Rounded Rectangle 24"/>
            <p:cNvSpPr/>
            <p:nvPr/>
          </p:nvSpPr>
          <p:spPr>
            <a:xfrm>
              <a:off x="60960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6" name="Rounded Rectangle 25"/>
            <p:cNvSpPr/>
            <p:nvPr/>
          </p:nvSpPr>
          <p:spPr>
            <a:xfrm>
              <a:off x="6520815" y="25654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Rounded Rectangle 26"/>
            <p:cNvSpPr/>
            <p:nvPr/>
          </p:nvSpPr>
          <p:spPr>
            <a:xfrm>
              <a:off x="1153160"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 name="Rounded Rectangle 27"/>
            <p:cNvSpPr/>
            <p:nvPr/>
          </p:nvSpPr>
          <p:spPr>
            <a:xfrm>
              <a:off x="2172335" y="18161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 name="Rounded Rectangle 28"/>
            <p:cNvSpPr/>
            <p:nvPr/>
          </p:nvSpPr>
          <p:spPr>
            <a:xfrm>
              <a:off x="3667125" y="18161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 name="Rounded Rectangle 29"/>
            <p:cNvSpPr/>
            <p:nvPr/>
          </p:nvSpPr>
          <p:spPr>
            <a:xfrm>
              <a:off x="5161915" y="18161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 name="Rounded Rectangle 30"/>
            <p:cNvSpPr/>
            <p:nvPr/>
          </p:nvSpPr>
          <p:spPr>
            <a:xfrm>
              <a:off x="3327400" y="10668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Rounded Rectangle 31"/>
            <p:cNvSpPr/>
            <p:nvPr/>
          </p:nvSpPr>
          <p:spPr>
            <a:xfrm>
              <a:off x="4278630" y="1066800"/>
              <a:ext cx="135890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43" name="Cloud 142"/>
          <p:cNvSpPr/>
          <p:nvPr/>
        </p:nvSpPr>
        <p:spPr>
          <a:xfrm>
            <a:off x="0" y="0"/>
            <a:ext cx="4064000" cy="1905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49"/>
          <p:cNvGrpSpPr/>
          <p:nvPr/>
        </p:nvGrpSpPr>
        <p:grpSpPr>
          <a:xfrm>
            <a:off x="4165600" y="1976583"/>
            <a:ext cx="4064000" cy="3738418"/>
            <a:chOff x="3048000" y="2895600"/>
            <a:chExt cx="3048000" cy="2895600"/>
          </a:xfrm>
        </p:grpSpPr>
        <p:sp>
          <p:nvSpPr>
            <p:cNvPr id="151" name="Oval 150"/>
            <p:cNvSpPr/>
            <p:nvPr/>
          </p:nvSpPr>
          <p:spPr>
            <a:xfrm>
              <a:off x="3048000" y="2895600"/>
              <a:ext cx="2895600" cy="2895600"/>
            </a:xfrm>
            <a:prstGeom prst="ellipse">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200400" y="2895600"/>
              <a:ext cx="2895600" cy="2895600"/>
            </a:xfrm>
            <a:prstGeom prst="ellipse">
              <a:avLst/>
            </a:prstGeom>
            <a:solidFill>
              <a:srgbClr val="DBB267"/>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20"/>
          <p:cNvGrpSpPr/>
          <p:nvPr/>
        </p:nvGrpSpPr>
        <p:grpSpPr>
          <a:xfrm>
            <a:off x="0" y="2362200"/>
            <a:ext cx="12192000" cy="3276600"/>
            <a:chOff x="0" y="2362200"/>
            <a:chExt cx="9144000" cy="3276600"/>
          </a:xfrm>
        </p:grpSpPr>
        <p:grpSp>
          <p:nvGrpSpPr>
            <p:cNvPr id="33" name="Group 33"/>
            <p:cNvGrpSpPr/>
            <p:nvPr/>
          </p:nvGrpSpPr>
          <p:grpSpPr>
            <a:xfrm>
              <a:off x="0" y="2438400"/>
              <a:ext cx="1981200" cy="3200400"/>
              <a:chOff x="152400" y="228600"/>
              <a:chExt cx="1981200" cy="3200400"/>
            </a:xfrm>
          </p:grpSpPr>
          <p:sp>
            <p:nvSpPr>
              <p:cNvPr id="384" name="Double Wave 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loud 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loud 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loud 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43"/>
            <p:cNvGrpSpPr/>
            <p:nvPr/>
          </p:nvGrpSpPr>
          <p:grpSpPr>
            <a:xfrm>
              <a:off x="1066800" y="3048000"/>
              <a:ext cx="1066800" cy="2514600"/>
              <a:chOff x="914400" y="381000"/>
              <a:chExt cx="2133600" cy="4419600"/>
            </a:xfrm>
          </p:grpSpPr>
          <p:sp>
            <p:nvSpPr>
              <p:cNvPr id="357" name="Isosceles Triangle 356"/>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Isosceles Triangle 357"/>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Isosceles Triangle 358"/>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363"/>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gular Pentagon 365"/>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Bent Arrow 366"/>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Rectangle 367"/>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Isosceles Triangle 373"/>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gular Pentagon 374"/>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gular Pentagon 375"/>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Pentagon 377"/>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Pentagon 378"/>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gular Pentagon 381"/>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gular Pentagon 382"/>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8"/>
            <p:cNvGrpSpPr/>
            <p:nvPr/>
          </p:nvGrpSpPr>
          <p:grpSpPr>
            <a:xfrm>
              <a:off x="7162800" y="2362200"/>
              <a:ext cx="1981200" cy="3200400"/>
              <a:chOff x="152400" y="228600"/>
              <a:chExt cx="1981200" cy="3200400"/>
            </a:xfrm>
          </p:grpSpPr>
          <p:sp>
            <p:nvSpPr>
              <p:cNvPr id="353" name="Double Wave 35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loud 35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loud 35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loud 35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71"/>
            <p:cNvGrpSpPr/>
            <p:nvPr/>
          </p:nvGrpSpPr>
          <p:grpSpPr>
            <a:xfrm flipH="1">
              <a:off x="7467600" y="3048000"/>
              <a:ext cx="1066800" cy="2514600"/>
              <a:chOff x="914400" y="381000"/>
              <a:chExt cx="2133600" cy="4419600"/>
            </a:xfrm>
          </p:grpSpPr>
          <p:sp>
            <p:nvSpPr>
              <p:cNvPr id="326" name="Isosceles Triangle 325"/>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Isosceles Triangle 326"/>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Isosceles Triangle 327"/>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rapezoid 332"/>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gular Pentagon 334"/>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Bent Arrow 335"/>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Rectangle 336"/>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Isosceles Triangle 342"/>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gular Pentagon 343"/>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gular Pentagon 344"/>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Pentagon 346"/>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Pentagon 347"/>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gular Pentagon 350"/>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gular Pentagon 351"/>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6" name="TextBox 105"/>
          <p:cNvSpPr txBox="1"/>
          <p:nvPr/>
        </p:nvSpPr>
        <p:spPr>
          <a:xfrm>
            <a:off x="159895" y="259831"/>
            <a:ext cx="3860800" cy="1384995"/>
          </a:xfrm>
          <a:prstGeom prst="rect">
            <a:avLst/>
          </a:prstGeom>
          <a:noFill/>
        </p:spPr>
        <p:txBody>
          <a:bodyPr wrap="square" rtlCol="0">
            <a:spAutoFit/>
          </a:bodyPr>
          <a:lstStyle/>
          <a:p>
            <a:pPr algn="ctr"/>
            <a:r>
              <a:rPr lang="en-US" sz="2800" dirty="0"/>
              <a:t>Who went to the sepulcher?</a:t>
            </a:r>
          </a:p>
          <a:p>
            <a:pPr algn="ctr"/>
            <a:r>
              <a:rPr lang="en-US" sz="2800" dirty="0"/>
              <a:t>(Matthew 28:1)</a:t>
            </a:r>
          </a:p>
        </p:txBody>
      </p:sp>
      <p:grpSp>
        <p:nvGrpSpPr>
          <p:cNvPr id="37" name="Group 196"/>
          <p:cNvGrpSpPr/>
          <p:nvPr/>
        </p:nvGrpSpPr>
        <p:grpSpPr>
          <a:xfrm>
            <a:off x="3657600" y="3677934"/>
            <a:ext cx="2032000" cy="2722866"/>
            <a:chOff x="4343400" y="213336"/>
            <a:chExt cx="2680788" cy="4457871"/>
          </a:xfrm>
        </p:grpSpPr>
        <p:sp>
          <p:nvSpPr>
            <p:cNvPr id="198" name="Oval 197"/>
            <p:cNvSpPr/>
            <p:nvPr/>
          </p:nvSpPr>
          <p:spPr>
            <a:xfrm rot="1569803" flipH="1">
              <a:off x="5162862" y="3954374"/>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9465854" flipH="1">
              <a:off x="5772461" y="3954373"/>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flipH="1">
              <a:off x="4997886" y="657487"/>
              <a:ext cx="1369123" cy="1757452"/>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20548178" flipH="1">
              <a:off x="5474207" y="1716291"/>
              <a:ext cx="1259714" cy="1288123"/>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flipH="1">
              <a:off x="4592409" y="2653107"/>
              <a:ext cx="629856" cy="468408"/>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flipH="1">
              <a:off x="6230037" y="2536006"/>
              <a:ext cx="629856" cy="585510"/>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2113573">
              <a:off x="4794856" y="1736425"/>
              <a:ext cx="1184185" cy="1148670"/>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Isosceles Triangle 204"/>
            <p:cNvSpPr/>
            <p:nvPr/>
          </p:nvSpPr>
          <p:spPr>
            <a:xfrm flipH="1">
              <a:off x="4888355" y="1599189"/>
              <a:ext cx="1593624" cy="2744211"/>
            </a:xfrm>
            <a:prstGeom prst="triangl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loud 205"/>
            <p:cNvSpPr/>
            <p:nvPr/>
          </p:nvSpPr>
          <p:spPr>
            <a:xfrm flipH="1">
              <a:off x="4614531" y="1010174"/>
              <a:ext cx="766709" cy="182221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loud 206"/>
            <p:cNvSpPr/>
            <p:nvPr/>
          </p:nvSpPr>
          <p:spPr>
            <a:xfrm rot="626040" flipH="1">
              <a:off x="6010721" y="1109100"/>
              <a:ext cx="507459" cy="166884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flipH="1">
              <a:off x="5544636" y="1691457"/>
              <a:ext cx="273825" cy="4636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flipH="1">
              <a:off x="5096294" y="428168"/>
              <a:ext cx="1133743" cy="15223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3097194" flipH="1">
              <a:off x="5469808" y="422362"/>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981421" flipH="1">
              <a:off x="4839692" y="476790"/>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Block Arc 211"/>
            <p:cNvSpPr/>
            <p:nvPr/>
          </p:nvSpPr>
          <p:spPr>
            <a:xfrm flipH="1">
              <a:off x="4669295" y="213336"/>
              <a:ext cx="2026302" cy="1678555"/>
            </a:xfrm>
            <a:prstGeom prst="blockArc">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Oval 212"/>
            <p:cNvSpPr/>
            <p:nvPr/>
          </p:nvSpPr>
          <p:spPr>
            <a:xfrm rot="17952657" flipH="1">
              <a:off x="5568188" y="2484281"/>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4884799" flipH="1">
              <a:off x="4996059" y="2473959"/>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4884799" flipH="1">
              <a:off x="5333026" y="2806802"/>
              <a:ext cx="556395" cy="3581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p:nvSpPr>
          <p:spPr>
            <a:xfrm rot="14884799" flipH="1">
              <a:off x="5528206" y="2856979"/>
              <a:ext cx="524637" cy="3377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flipH="1">
              <a:off x="4343400" y="1031374"/>
              <a:ext cx="985769" cy="2249103"/>
            </a:xfrm>
            <a:prstGeom prst="trapezoid">
              <a:avLst>
                <a:gd name="adj" fmla="val 32650"/>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flipH="1">
              <a:off x="6038419" y="1068955"/>
              <a:ext cx="985769" cy="2190321"/>
            </a:xfrm>
            <a:prstGeom prst="trapezoid">
              <a:avLst>
                <a:gd name="adj" fmla="val 31557"/>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880435" flipH="1">
              <a:off x="4724061" y="716268"/>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20218568" flipH="1">
              <a:off x="6350392" y="766774"/>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71"/>
            <p:cNvGrpSpPr/>
            <p:nvPr/>
          </p:nvGrpSpPr>
          <p:grpSpPr>
            <a:xfrm>
              <a:off x="4876800" y="3886200"/>
              <a:ext cx="1524000" cy="453844"/>
              <a:chOff x="0" y="4648200"/>
              <a:chExt cx="3986134" cy="1541489"/>
            </a:xfrm>
          </p:grpSpPr>
          <p:grpSp>
            <p:nvGrpSpPr>
              <p:cNvPr id="39" name="Group 138"/>
              <p:cNvGrpSpPr/>
              <p:nvPr/>
            </p:nvGrpSpPr>
            <p:grpSpPr>
              <a:xfrm>
                <a:off x="0" y="4648200"/>
                <a:ext cx="1600200" cy="1524000"/>
                <a:chOff x="533400" y="4648200"/>
                <a:chExt cx="1905000" cy="1828800"/>
              </a:xfrm>
            </p:grpSpPr>
            <p:sp>
              <p:nvSpPr>
                <p:cNvPr id="233" name="Plus 232"/>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39"/>
              <p:cNvGrpSpPr/>
              <p:nvPr/>
            </p:nvGrpSpPr>
            <p:grpSpPr>
              <a:xfrm>
                <a:off x="1182973" y="4665689"/>
                <a:ext cx="1600200" cy="1524000"/>
                <a:chOff x="533400" y="4648200"/>
                <a:chExt cx="1905000" cy="1828800"/>
              </a:xfrm>
            </p:grpSpPr>
            <p:sp>
              <p:nvSpPr>
                <p:cNvPr id="229" name="Plus 228"/>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44"/>
              <p:cNvGrpSpPr/>
              <p:nvPr/>
            </p:nvGrpSpPr>
            <p:grpSpPr>
              <a:xfrm>
                <a:off x="2385934" y="4665689"/>
                <a:ext cx="1600200" cy="1524000"/>
                <a:chOff x="533400" y="4648200"/>
                <a:chExt cx="1905000" cy="1828800"/>
              </a:xfrm>
            </p:grpSpPr>
            <p:sp>
              <p:nvSpPr>
                <p:cNvPr id="225" name="Plus 224"/>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2" name="Group 196"/>
          <p:cNvGrpSpPr/>
          <p:nvPr/>
        </p:nvGrpSpPr>
        <p:grpSpPr>
          <a:xfrm>
            <a:off x="5486400" y="4038601"/>
            <a:ext cx="1639504" cy="2227729"/>
            <a:chOff x="5291109" y="381000"/>
            <a:chExt cx="2449359" cy="4437529"/>
          </a:xfrm>
        </p:grpSpPr>
        <p:sp>
          <p:nvSpPr>
            <p:cNvPr id="158" name="Oval 157"/>
            <p:cNvSpPr/>
            <p:nvPr/>
          </p:nvSpPr>
          <p:spPr>
            <a:xfrm rot="3435232" flipH="1">
              <a:off x="7166830" y="3314960"/>
              <a:ext cx="629369" cy="5179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8164768">
              <a:off x="5365520" y="3259495"/>
              <a:ext cx="629369" cy="589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20260128">
              <a:off x="5843954" y="4534836"/>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101605">
              <a:off x="6204522" y="4566781"/>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a:off x="5843954" y="2520855"/>
              <a:ext cx="1359878" cy="2139855"/>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20676161" flipH="1">
              <a:off x="6751681" y="2209829"/>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996339">
              <a:off x="5407774" y="2212821"/>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rot="21374563">
              <a:off x="5334000" y="381000"/>
              <a:ext cx="2379786" cy="2895098"/>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a:off x="5843954" y="2269107"/>
              <a:ext cx="1359878" cy="2139855"/>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183923" y="1765612"/>
              <a:ext cx="679939" cy="7552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673969" y="632748"/>
              <a:ext cx="1699847" cy="17622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a:off x="5843954" y="632748"/>
              <a:ext cx="1189893" cy="62936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996339">
              <a:off x="5291109" y="659268"/>
              <a:ext cx="665843" cy="2094106"/>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0603661" flipH="1">
              <a:off x="7065399" y="659323"/>
              <a:ext cx="665843" cy="2104198"/>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a:off x="5843954" y="632748"/>
              <a:ext cx="1359878" cy="377621"/>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72"/>
            <p:cNvGrpSpPr/>
            <p:nvPr/>
          </p:nvGrpSpPr>
          <p:grpSpPr>
            <a:xfrm>
              <a:off x="5829925" y="3939915"/>
              <a:ext cx="1371600" cy="532915"/>
              <a:chOff x="4838700" y="1333500"/>
              <a:chExt cx="5981700" cy="2324100"/>
            </a:xfrm>
          </p:grpSpPr>
          <p:grpSp>
            <p:nvGrpSpPr>
              <p:cNvPr id="44" name="Group 58"/>
              <p:cNvGrpSpPr/>
              <p:nvPr/>
            </p:nvGrpSpPr>
            <p:grpSpPr>
              <a:xfrm>
                <a:off x="4838700" y="1333500"/>
                <a:ext cx="2209800" cy="2286000"/>
                <a:chOff x="4838700" y="1333500"/>
                <a:chExt cx="2209800" cy="2286000"/>
              </a:xfrm>
            </p:grpSpPr>
            <p:sp>
              <p:nvSpPr>
                <p:cNvPr id="191" name="Plus 190"/>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59"/>
              <p:cNvGrpSpPr/>
              <p:nvPr/>
            </p:nvGrpSpPr>
            <p:grpSpPr>
              <a:xfrm>
                <a:off x="6705600" y="1371600"/>
                <a:ext cx="2209800" cy="2286000"/>
                <a:chOff x="4838700" y="1333500"/>
                <a:chExt cx="2209800" cy="2286000"/>
              </a:xfrm>
            </p:grpSpPr>
            <p:sp>
              <p:nvSpPr>
                <p:cNvPr id="185" name="Plus 184"/>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66"/>
              <p:cNvGrpSpPr/>
              <p:nvPr/>
            </p:nvGrpSpPr>
            <p:grpSpPr>
              <a:xfrm>
                <a:off x="8610600" y="1341620"/>
                <a:ext cx="2209800" cy="2286000"/>
                <a:chOff x="4838700" y="1333500"/>
                <a:chExt cx="2209800" cy="2286000"/>
              </a:xfrm>
            </p:grpSpPr>
            <p:sp>
              <p:nvSpPr>
                <p:cNvPr id="179" name="Plus 178"/>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76"/>
              <p:cNvSpPr/>
              <p:nvPr/>
            </p:nvSpPr>
            <p:spPr>
              <a:xfrm>
                <a:off x="6705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8610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2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3000" fill="hold"/>
                                        <p:tgtEl>
                                          <p:spTgt spid="37"/>
                                        </p:tgtEl>
                                        <p:attrNameLst>
                                          <p:attrName>ppt_x</p:attrName>
                                        </p:attrNameLst>
                                      </p:cBhvr>
                                      <p:tavLst>
                                        <p:tav tm="0">
                                          <p:val>
                                            <p:strVal val="0-#ppt_w/2"/>
                                          </p:val>
                                        </p:tav>
                                        <p:tav tm="100000">
                                          <p:val>
                                            <p:strVal val="#ppt_x"/>
                                          </p:val>
                                        </p:tav>
                                      </p:tavLst>
                                    </p:anim>
                                    <p:anim calcmode="lin" valueType="num">
                                      <p:cBhvr additive="base">
                                        <p:cTn id="13" dur="3000" fill="hold"/>
                                        <p:tgtEl>
                                          <p:spTgt spid="37"/>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3000" fill="hold"/>
                                        <p:tgtEl>
                                          <p:spTgt spid="42"/>
                                        </p:tgtEl>
                                        <p:attrNameLst>
                                          <p:attrName>ppt_x</p:attrName>
                                        </p:attrNameLst>
                                      </p:cBhvr>
                                      <p:tavLst>
                                        <p:tav tm="0">
                                          <p:val>
                                            <p:strVal val="0-#ppt_w/2"/>
                                          </p:val>
                                        </p:tav>
                                        <p:tav tm="100000">
                                          <p:val>
                                            <p:strVal val="#ppt_x"/>
                                          </p:val>
                                        </p:tav>
                                      </p:tavLst>
                                    </p:anim>
                                    <p:anim calcmode="lin" valueType="num">
                                      <p:cBhvr additive="base">
                                        <p:cTn id="17" dur="3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0" y="0"/>
            <a:ext cx="12192000" cy="4038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0" y="3733800"/>
            <a:ext cx="12192000" cy="3124200"/>
          </a:xfrm>
          <a:prstGeom prst="rect">
            <a:avLst/>
          </a:prstGeom>
          <a:solidFill>
            <a:srgbClr val="E8DA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p:nvPr/>
        </p:nvGrpSpPr>
        <p:grpSpPr>
          <a:xfrm>
            <a:off x="812800" y="1066800"/>
            <a:ext cx="10871200" cy="4495800"/>
            <a:chOff x="609600" y="1066800"/>
            <a:chExt cx="8153400" cy="4495800"/>
          </a:xfrm>
        </p:grpSpPr>
        <p:sp>
          <p:nvSpPr>
            <p:cNvPr id="5" name="Rounded Rectangle 4"/>
            <p:cNvSpPr/>
            <p:nvPr/>
          </p:nvSpPr>
          <p:spPr>
            <a:xfrm>
              <a:off x="2647950" y="25654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Rounded Rectangle 5"/>
            <p:cNvSpPr/>
            <p:nvPr/>
          </p:nvSpPr>
          <p:spPr>
            <a:xfrm>
              <a:off x="3531235" y="25654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 name="Rounded Rectangle 6"/>
            <p:cNvSpPr/>
            <p:nvPr/>
          </p:nvSpPr>
          <p:spPr>
            <a:xfrm>
              <a:off x="5026025"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 name="Rounded Rectangle 7"/>
            <p:cNvSpPr/>
            <p:nvPr/>
          </p:nvSpPr>
          <p:spPr>
            <a:xfrm>
              <a:off x="210439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 name="Rounded Rectangle 8"/>
            <p:cNvSpPr/>
            <p:nvPr/>
          </p:nvSpPr>
          <p:spPr>
            <a:xfrm>
              <a:off x="577342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 name="Rounded Rectangle 9"/>
            <p:cNvSpPr/>
            <p:nvPr/>
          </p:nvSpPr>
          <p:spPr>
            <a:xfrm>
              <a:off x="210439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Rounded Rectangle 10"/>
            <p:cNvSpPr/>
            <p:nvPr/>
          </p:nvSpPr>
          <p:spPr>
            <a:xfrm>
              <a:off x="3870960" y="3382818"/>
              <a:ext cx="1630680" cy="2179782"/>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Rounded Rectangle 11"/>
            <p:cNvSpPr/>
            <p:nvPr/>
          </p:nvSpPr>
          <p:spPr>
            <a:xfrm rot="5400000">
              <a:off x="267906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 name="Rounded Rectangle 12"/>
            <p:cNvSpPr/>
            <p:nvPr/>
          </p:nvSpPr>
          <p:spPr>
            <a:xfrm rot="5400000">
              <a:off x="444563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Rounded Rectangle 13"/>
            <p:cNvSpPr/>
            <p:nvPr/>
          </p:nvSpPr>
          <p:spPr>
            <a:xfrm rot="10800000">
              <a:off x="3395345" y="2974109"/>
              <a:ext cx="2581910" cy="47682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Rounded Rectangle 14"/>
            <p:cNvSpPr/>
            <p:nvPr/>
          </p:nvSpPr>
          <p:spPr>
            <a:xfrm>
              <a:off x="609600" y="48133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Rounded Rectangle 15"/>
            <p:cNvSpPr/>
            <p:nvPr/>
          </p:nvSpPr>
          <p:spPr>
            <a:xfrm>
              <a:off x="1424940" y="40640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Rounded Rectangle 16"/>
            <p:cNvSpPr/>
            <p:nvPr/>
          </p:nvSpPr>
          <p:spPr>
            <a:xfrm>
              <a:off x="577342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 name="Rounded Rectangle 17"/>
            <p:cNvSpPr/>
            <p:nvPr/>
          </p:nvSpPr>
          <p:spPr>
            <a:xfrm>
              <a:off x="726821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 name="Rounded Rectangle 18"/>
            <p:cNvSpPr/>
            <p:nvPr/>
          </p:nvSpPr>
          <p:spPr>
            <a:xfrm>
              <a:off x="6520815" y="40640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Rounded Rectangle 19"/>
            <p:cNvSpPr/>
            <p:nvPr/>
          </p:nvSpPr>
          <p:spPr>
            <a:xfrm>
              <a:off x="2851785"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Rounded Rectangle 20"/>
            <p:cNvSpPr/>
            <p:nvPr/>
          </p:nvSpPr>
          <p:spPr>
            <a:xfrm>
              <a:off x="5773420" y="4064000"/>
              <a:ext cx="747395"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Rounded Rectangle 21"/>
            <p:cNvSpPr/>
            <p:nvPr/>
          </p:nvSpPr>
          <p:spPr>
            <a:xfrm>
              <a:off x="8015605" y="4064000"/>
              <a:ext cx="747395"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 name="Rounded Rectangle 22"/>
            <p:cNvSpPr/>
            <p:nvPr/>
          </p:nvSpPr>
          <p:spPr>
            <a:xfrm>
              <a:off x="745490"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 name="Rounded Rectangle 23"/>
            <p:cNvSpPr/>
            <p:nvPr/>
          </p:nvSpPr>
          <p:spPr>
            <a:xfrm>
              <a:off x="726821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Rounded Rectangle 24"/>
            <p:cNvSpPr/>
            <p:nvPr/>
          </p:nvSpPr>
          <p:spPr>
            <a:xfrm>
              <a:off x="60960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6" name="Rounded Rectangle 25"/>
            <p:cNvSpPr/>
            <p:nvPr/>
          </p:nvSpPr>
          <p:spPr>
            <a:xfrm>
              <a:off x="6520815" y="25654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Rounded Rectangle 26"/>
            <p:cNvSpPr/>
            <p:nvPr/>
          </p:nvSpPr>
          <p:spPr>
            <a:xfrm>
              <a:off x="1153160"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 name="Rounded Rectangle 27"/>
            <p:cNvSpPr/>
            <p:nvPr/>
          </p:nvSpPr>
          <p:spPr>
            <a:xfrm>
              <a:off x="2172335" y="18161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 name="Rounded Rectangle 28"/>
            <p:cNvSpPr/>
            <p:nvPr/>
          </p:nvSpPr>
          <p:spPr>
            <a:xfrm>
              <a:off x="3667125" y="18161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 name="Rounded Rectangle 29"/>
            <p:cNvSpPr/>
            <p:nvPr/>
          </p:nvSpPr>
          <p:spPr>
            <a:xfrm>
              <a:off x="5161915" y="18161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 name="Rounded Rectangle 30"/>
            <p:cNvSpPr/>
            <p:nvPr/>
          </p:nvSpPr>
          <p:spPr>
            <a:xfrm>
              <a:off x="3327400" y="10668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Rounded Rectangle 31"/>
            <p:cNvSpPr/>
            <p:nvPr/>
          </p:nvSpPr>
          <p:spPr>
            <a:xfrm>
              <a:off x="4278630" y="1066800"/>
              <a:ext cx="135890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43" name="Cloud 142"/>
          <p:cNvSpPr/>
          <p:nvPr/>
        </p:nvSpPr>
        <p:spPr>
          <a:xfrm>
            <a:off x="0" y="0"/>
            <a:ext cx="4064000" cy="1905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49"/>
          <p:cNvGrpSpPr/>
          <p:nvPr/>
        </p:nvGrpSpPr>
        <p:grpSpPr>
          <a:xfrm>
            <a:off x="4165600" y="2161309"/>
            <a:ext cx="4064000" cy="3553691"/>
            <a:chOff x="3048000" y="2895600"/>
            <a:chExt cx="3048000" cy="2895600"/>
          </a:xfrm>
        </p:grpSpPr>
        <p:sp>
          <p:nvSpPr>
            <p:cNvPr id="151" name="Oval 150"/>
            <p:cNvSpPr/>
            <p:nvPr/>
          </p:nvSpPr>
          <p:spPr>
            <a:xfrm>
              <a:off x="3048000" y="2895600"/>
              <a:ext cx="2895600" cy="2895600"/>
            </a:xfrm>
            <a:prstGeom prst="ellipse">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200400" y="2895600"/>
              <a:ext cx="2895600" cy="2895600"/>
            </a:xfrm>
            <a:prstGeom prst="ellipse">
              <a:avLst/>
            </a:prstGeom>
            <a:solidFill>
              <a:srgbClr val="DBB267"/>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20"/>
          <p:cNvGrpSpPr/>
          <p:nvPr/>
        </p:nvGrpSpPr>
        <p:grpSpPr>
          <a:xfrm>
            <a:off x="0" y="2362200"/>
            <a:ext cx="12192000" cy="3276600"/>
            <a:chOff x="0" y="2362200"/>
            <a:chExt cx="9144000" cy="3276600"/>
          </a:xfrm>
        </p:grpSpPr>
        <p:grpSp>
          <p:nvGrpSpPr>
            <p:cNvPr id="33" name="Group 33"/>
            <p:cNvGrpSpPr/>
            <p:nvPr/>
          </p:nvGrpSpPr>
          <p:grpSpPr>
            <a:xfrm>
              <a:off x="0" y="2438400"/>
              <a:ext cx="1981200" cy="3200400"/>
              <a:chOff x="152400" y="228600"/>
              <a:chExt cx="1981200" cy="3200400"/>
            </a:xfrm>
          </p:grpSpPr>
          <p:sp>
            <p:nvSpPr>
              <p:cNvPr id="384" name="Double Wave 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loud 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loud 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loud 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43"/>
            <p:cNvGrpSpPr/>
            <p:nvPr/>
          </p:nvGrpSpPr>
          <p:grpSpPr>
            <a:xfrm>
              <a:off x="1066800" y="3048000"/>
              <a:ext cx="1066800" cy="2514600"/>
              <a:chOff x="914400" y="381000"/>
              <a:chExt cx="2133600" cy="4419600"/>
            </a:xfrm>
          </p:grpSpPr>
          <p:sp>
            <p:nvSpPr>
              <p:cNvPr id="357" name="Isosceles Triangle 356"/>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Isosceles Triangle 357"/>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Isosceles Triangle 358"/>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363"/>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gular Pentagon 365"/>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Bent Arrow 366"/>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Rectangle 367"/>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Isosceles Triangle 373"/>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gular Pentagon 374"/>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gular Pentagon 375"/>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Pentagon 377"/>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Pentagon 378"/>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gular Pentagon 381"/>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gular Pentagon 382"/>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8"/>
            <p:cNvGrpSpPr/>
            <p:nvPr/>
          </p:nvGrpSpPr>
          <p:grpSpPr>
            <a:xfrm>
              <a:off x="7162800" y="2362200"/>
              <a:ext cx="1981200" cy="3200400"/>
              <a:chOff x="152400" y="228600"/>
              <a:chExt cx="1981200" cy="3200400"/>
            </a:xfrm>
          </p:grpSpPr>
          <p:sp>
            <p:nvSpPr>
              <p:cNvPr id="353" name="Double Wave 35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loud 35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loud 35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loud 35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71"/>
            <p:cNvGrpSpPr/>
            <p:nvPr/>
          </p:nvGrpSpPr>
          <p:grpSpPr>
            <a:xfrm flipH="1">
              <a:off x="7467600" y="3048000"/>
              <a:ext cx="1066800" cy="2514600"/>
              <a:chOff x="914400" y="381000"/>
              <a:chExt cx="2133600" cy="4419600"/>
            </a:xfrm>
          </p:grpSpPr>
          <p:sp>
            <p:nvSpPr>
              <p:cNvPr id="326" name="Isosceles Triangle 325"/>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Isosceles Triangle 326"/>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Isosceles Triangle 327"/>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rapezoid 332"/>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gular Pentagon 334"/>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Bent Arrow 335"/>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Rectangle 336"/>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Isosceles Triangle 342"/>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gular Pentagon 343"/>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gular Pentagon 344"/>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Pentagon 346"/>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Pentagon 347"/>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gular Pentagon 350"/>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gular Pentagon 351"/>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7" name="TextBox 196"/>
          <p:cNvSpPr txBox="1"/>
          <p:nvPr/>
        </p:nvSpPr>
        <p:spPr>
          <a:xfrm>
            <a:off x="304800" y="381001"/>
            <a:ext cx="3860800" cy="954107"/>
          </a:xfrm>
          <a:prstGeom prst="rect">
            <a:avLst/>
          </a:prstGeom>
          <a:noFill/>
        </p:spPr>
        <p:txBody>
          <a:bodyPr wrap="square" rtlCol="0">
            <a:spAutoFit/>
          </a:bodyPr>
          <a:lstStyle/>
          <a:p>
            <a:pPr algn="ctr"/>
            <a:r>
              <a:rPr lang="en-US" sz="2800" dirty="0"/>
              <a:t>Who appeared?</a:t>
            </a:r>
          </a:p>
          <a:p>
            <a:pPr algn="ctr"/>
            <a:r>
              <a:rPr lang="en-US" sz="2800" dirty="0"/>
              <a:t>(Matthew 28:2)</a:t>
            </a:r>
          </a:p>
        </p:txBody>
      </p:sp>
      <p:grpSp>
        <p:nvGrpSpPr>
          <p:cNvPr id="37" name="Group 51"/>
          <p:cNvGrpSpPr/>
          <p:nvPr/>
        </p:nvGrpSpPr>
        <p:grpSpPr>
          <a:xfrm flipH="1">
            <a:off x="7112001" y="457200"/>
            <a:ext cx="1271340" cy="2383994"/>
            <a:chOff x="7772400" y="1708596"/>
            <a:chExt cx="1143000" cy="2711004"/>
          </a:xfrm>
        </p:grpSpPr>
        <p:sp>
          <p:nvSpPr>
            <p:cNvPr id="199" name="Oval 5"/>
            <p:cNvSpPr/>
            <p:nvPr/>
          </p:nvSpPr>
          <p:spPr>
            <a:xfrm rot="20244480">
              <a:off x="8343900" y="39112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204902">
              <a:off x="8058150" y="38548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8629650" y="34029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772400" y="33464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Isosceles Triangle 202"/>
            <p:cNvSpPr/>
            <p:nvPr/>
          </p:nvSpPr>
          <p:spPr>
            <a:xfrm rot="19518518">
              <a:off x="8254284" y="25059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Isosceles Triangle 203"/>
            <p:cNvSpPr/>
            <p:nvPr/>
          </p:nvSpPr>
          <p:spPr>
            <a:xfrm rot="2043946">
              <a:off x="7843928" y="25061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Isosceles Triangle 204"/>
            <p:cNvSpPr/>
            <p:nvPr/>
          </p:nvSpPr>
          <p:spPr>
            <a:xfrm>
              <a:off x="7935686" y="24993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loud 205"/>
            <p:cNvSpPr/>
            <p:nvPr/>
          </p:nvSpPr>
          <p:spPr>
            <a:xfrm rot="17642893">
              <a:off x="7785260" y="1899844"/>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8058150" y="18215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12852032">
              <a:off x="8047361" y="1787131"/>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08"/>
          <p:cNvGrpSpPr/>
          <p:nvPr/>
        </p:nvGrpSpPr>
        <p:grpSpPr>
          <a:xfrm>
            <a:off x="3657600" y="3715548"/>
            <a:ext cx="2032000" cy="2685252"/>
            <a:chOff x="4343400" y="274918"/>
            <a:chExt cx="2680788" cy="4396289"/>
          </a:xfrm>
        </p:grpSpPr>
        <p:sp>
          <p:nvSpPr>
            <p:cNvPr id="210" name="Oval 209"/>
            <p:cNvSpPr/>
            <p:nvPr/>
          </p:nvSpPr>
          <p:spPr>
            <a:xfrm rot="1569803" flipH="1">
              <a:off x="5162862" y="3954374"/>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9465854" flipH="1">
              <a:off x="5772461" y="3954373"/>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flipH="1">
              <a:off x="4997886" y="657487"/>
              <a:ext cx="1369123" cy="1757452"/>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0548178" flipH="1">
              <a:off x="5474207" y="1716291"/>
              <a:ext cx="1259714" cy="1288123"/>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flipH="1">
              <a:off x="4592409" y="2653107"/>
              <a:ext cx="629856" cy="468408"/>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flipH="1">
              <a:off x="6230037" y="2536006"/>
              <a:ext cx="629856" cy="585510"/>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2113573">
              <a:off x="4794856" y="1736425"/>
              <a:ext cx="1184185" cy="1148670"/>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Isosceles Triangle 216"/>
            <p:cNvSpPr/>
            <p:nvPr/>
          </p:nvSpPr>
          <p:spPr>
            <a:xfrm flipH="1">
              <a:off x="4888355" y="1599189"/>
              <a:ext cx="1593624" cy="2744211"/>
            </a:xfrm>
            <a:prstGeom prst="triangl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p:cNvSpPr/>
            <p:nvPr/>
          </p:nvSpPr>
          <p:spPr>
            <a:xfrm flipH="1">
              <a:off x="4614531" y="1010174"/>
              <a:ext cx="766709" cy="182221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626040" flipH="1">
              <a:off x="6010721" y="1109100"/>
              <a:ext cx="507459" cy="166884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flipH="1">
              <a:off x="5544636" y="1691457"/>
              <a:ext cx="273825" cy="4636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flipH="1">
              <a:off x="5096294" y="428168"/>
              <a:ext cx="1133743" cy="15223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3097194" flipH="1">
              <a:off x="5469808" y="422362"/>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8981421" flipH="1">
              <a:off x="4839692" y="476790"/>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Block Arc 223"/>
            <p:cNvSpPr/>
            <p:nvPr/>
          </p:nvSpPr>
          <p:spPr>
            <a:xfrm flipH="1">
              <a:off x="4669295" y="274918"/>
              <a:ext cx="2026302" cy="1616975"/>
            </a:xfrm>
            <a:prstGeom prst="blockArc">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Oval 224"/>
            <p:cNvSpPr/>
            <p:nvPr/>
          </p:nvSpPr>
          <p:spPr>
            <a:xfrm rot="17952657" flipH="1">
              <a:off x="5568188" y="2484281"/>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4884799" flipH="1">
              <a:off x="4996059" y="2473959"/>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4884799" flipH="1">
              <a:off x="5333026" y="2806802"/>
              <a:ext cx="556395" cy="3581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p:cNvSpPr/>
            <p:nvPr/>
          </p:nvSpPr>
          <p:spPr>
            <a:xfrm rot="14884799" flipH="1">
              <a:off x="5528206" y="2856979"/>
              <a:ext cx="524637" cy="3377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flipH="1">
              <a:off x="4343400" y="1031374"/>
              <a:ext cx="985769" cy="2249103"/>
            </a:xfrm>
            <a:prstGeom prst="trapezoid">
              <a:avLst>
                <a:gd name="adj" fmla="val 32650"/>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flipH="1">
              <a:off x="6038419" y="1068955"/>
              <a:ext cx="985769" cy="2190321"/>
            </a:xfrm>
            <a:prstGeom prst="trapezoid">
              <a:avLst>
                <a:gd name="adj" fmla="val 31557"/>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880435" flipH="1">
              <a:off x="4724061" y="716268"/>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20218568" flipH="1">
              <a:off x="6350392" y="766774"/>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71"/>
            <p:cNvGrpSpPr/>
            <p:nvPr/>
          </p:nvGrpSpPr>
          <p:grpSpPr>
            <a:xfrm>
              <a:off x="4876800" y="3886200"/>
              <a:ext cx="1524000" cy="453844"/>
              <a:chOff x="0" y="4648200"/>
              <a:chExt cx="3986134" cy="1541489"/>
            </a:xfrm>
          </p:grpSpPr>
          <p:grpSp>
            <p:nvGrpSpPr>
              <p:cNvPr id="40" name="Group 138"/>
              <p:cNvGrpSpPr/>
              <p:nvPr/>
            </p:nvGrpSpPr>
            <p:grpSpPr>
              <a:xfrm>
                <a:off x="0" y="4648200"/>
                <a:ext cx="1600200" cy="1524000"/>
                <a:chOff x="533400" y="4648200"/>
                <a:chExt cx="1905000" cy="1828800"/>
              </a:xfrm>
            </p:grpSpPr>
            <p:sp>
              <p:nvSpPr>
                <p:cNvPr id="245" name="Plus 244"/>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39"/>
              <p:cNvGrpSpPr/>
              <p:nvPr/>
            </p:nvGrpSpPr>
            <p:grpSpPr>
              <a:xfrm>
                <a:off x="1182973" y="4665689"/>
                <a:ext cx="1600200" cy="1524000"/>
                <a:chOff x="533400" y="4648200"/>
                <a:chExt cx="1905000" cy="1828800"/>
              </a:xfrm>
            </p:grpSpPr>
            <p:sp>
              <p:nvSpPr>
                <p:cNvPr id="241" name="Plus 240"/>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44"/>
              <p:cNvGrpSpPr/>
              <p:nvPr/>
            </p:nvGrpSpPr>
            <p:grpSpPr>
              <a:xfrm>
                <a:off x="2385934" y="4665689"/>
                <a:ext cx="1600200" cy="1524000"/>
                <a:chOff x="533400" y="4648200"/>
                <a:chExt cx="1905000" cy="1828800"/>
              </a:xfrm>
            </p:grpSpPr>
            <p:sp>
              <p:nvSpPr>
                <p:cNvPr id="237" name="Plus 236"/>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 name="Group 196"/>
          <p:cNvGrpSpPr/>
          <p:nvPr/>
        </p:nvGrpSpPr>
        <p:grpSpPr>
          <a:xfrm>
            <a:off x="5486400" y="4038601"/>
            <a:ext cx="1639504" cy="2227729"/>
            <a:chOff x="5291109" y="381000"/>
            <a:chExt cx="2449359" cy="4437529"/>
          </a:xfrm>
        </p:grpSpPr>
        <p:sp>
          <p:nvSpPr>
            <p:cNvPr id="158" name="Oval 157"/>
            <p:cNvSpPr/>
            <p:nvPr/>
          </p:nvSpPr>
          <p:spPr>
            <a:xfrm rot="3435232" flipH="1">
              <a:off x="7166830" y="3314960"/>
              <a:ext cx="629369" cy="5179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8164768">
              <a:off x="5365520" y="3259495"/>
              <a:ext cx="629369" cy="589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20260128">
              <a:off x="5843954" y="4534836"/>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101605">
              <a:off x="6204522" y="4566781"/>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a:off x="5843954" y="2520855"/>
              <a:ext cx="1359878" cy="2139855"/>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20676161" flipH="1">
              <a:off x="6751681" y="2209829"/>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996339">
              <a:off x="5407774" y="2212821"/>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rot="21374563">
              <a:off x="5334000" y="381000"/>
              <a:ext cx="2379786" cy="2895098"/>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a:off x="5843954" y="2269107"/>
              <a:ext cx="1359878" cy="2139855"/>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183923" y="1765612"/>
              <a:ext cx="679939" cy="7552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673969" y="632748"/>
              <a:ext cx="1699847" cy="17622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a:off x="5843954" y="632748"/>
              <a:ext cx="1189893" cy="62936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996339">
              <a:off x="5291109" y="659268"/>
              <a:ext cx="665843" cy="2094106"/>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0603661" flipH="1">
              <a:off x="7065399" y="659323"/>
              <a:ext cx="665843" cy="2104198"/>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a:off x="5843954" y="632748"/>
              <a:ext cx="1359878" cy="377621"/>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72"/>
            <p:cNvGrpSpPr/>
            <p:nvPr/>
          </p:nvGrpSpPr>
          <p:grpSpPr>
            <a:xfrm>
              <a:off x="5829925" y="3939915"/>
              <a:ext cx="1371600" cy="532915"/>
              <a:chOff x="4838700" y="1333500"/>
              <a:chExt cx="5981700" cy="2324100"/>
            </a:xfrm>
          </p:grpSpPr>
          <p:grpSp>
            <p:nvGrpSpPr>
              <p:cNvPr id="45" name="Group 58"/>
              <p:cNvGrpSpPr/>
              <p:nvPr/>
            </p:nvGrpSpPr>
            <p:grpSpPr>
              <a:xfrm>
                <a:off x="4838700" y="1333500"/>
                <a:ext cx="2209800" cy="2286000"/>
                <a:chOff x="4838700" y="1333500"/>
                <a:chExt cx="2209800" cy="2286000"/>
              </a:xfrm>
            </p:grpSpPr>
            <p:sp>
              <p:nvSpPr>
                <p:cNvPr id="191" name="Plus 190"/>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59"/>
              <p:cNvGrpSpPr/>
              <p:nvPr/>
            </p:nvGrpSpPr>
            <p:grpSpPr>
              <a:xfrm>
                <a:off x="6705600" y="1371600"/>
                <a:ext cx="2209800" cy="2286000"/>
                <a:chOff x="4838700" y="1333500"/>
                <a:chExt cx="2209800" cy="2286000"/>
              </a:xfrm>
            </p:grpSpPr>
            <p:sp>
              <p:nvSpPr>
                <p:cNvPr id="185" name="Plus 184"/>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66"/>
              <p:cNvGrpSpPr/>
              <p:nvPr/>
            </p:nvGrpSpPr>
            <p:grpSpPr>
              <a:xfrm>
                <a:off x="8610600" y="1341620"/>
                <a:ext cx="2209800" cy="2286000"/>
                <a:chOff x="4838700" y="1333500"/>
                <a:chExt cx="2209800" cy="2286000"/>
              </a:xfrm>
            </p:grpSpPr>
            <p:sp>
              <p:nvSpPr>
                <p:cNvPr id="179" name="Plus 178"/>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76"/>
              <p:cNvSpPr/>
              <p:nvPr/>
            </p:nvSpPr>
            <p:spPr>
              <a:xfrm>
                <a:off x="6705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8610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0.04114 0.00439 L 0.29114 0.00439 " pathEditMode="relative" rAng="0" ptsTypes="AA">
                                      <p:cBhvr>
                                        <p:cTn id="13" dur="2000" fill="hold"/>
                                        <p:tgtEl>
                                          <p:spTgt spid="43"/>
                                        </p:tgtEl>
                                        <p:attrNameLst>
                                          <p:attrName>ppt_x</p:attrName>
                                          <p:attrName>ppt_y</p:attrName>
                                        </p:attrNameLst>
                                      </p:cBhvr>
                                      <p:rCtr x="125" y="0"/>
                                    </p:animMotion>
                                  </p:childTnLst>
                                </p:cTn>
                              </p:par>
                              <p:par>
                                <p:cTn id="14" presetID="63" presetClass="path" presetSubtype="0" accel="50000" decel="50000" fill="hold" nodeType="withEffect">
                                  <p:stCondLst>
                                    <p:cond delay="0"/>
                                  </p:stCondLst>
                                  <p:childTnLst>
                                    <p:animMotion origin="layout" path="M -3.33333E-6 -4.68208E-6 L 0.3 -0.00554 " pathEditMode="relative" rAng="0" ptsTypes="AA">
                                      <p:cBhvr>
                                        <p:cTn id="15" dur="2000" fill="hold"/>
                                        <p:tgtEl>
                                          <p:spTgt spid="38"/>
                                        </p:tgtEl>
                                        <p:attrNameLst>
                                          <p:attrName>ppt_x</p:attrName>
                                          <p:attrName>ppt_y</p:attrName>
                                        </p:attrNameLst>
                                      </p:cBhvr>
                                      <p:rCtr x="150"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0" y="0"/>
            <a:ext cx="12192000" cy="4038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0" y="3733800"/>
            <a:ext cx="12192000" cy="3124200"/>
          </a:xfrm>
          <a:prstGeom prst="rect">
            <a:avLst/>
          </a:prstGeom>
          <a:solidFill>
            <a:srgbClr val="E8DA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p:nvPr/>
        </p:nvGrpSpPr>
        <p:grpSpPr>
          <a:xfrm>
            <a:off x="812800" y="1066800"/>
            <a:ext cx="10871200" cy="4495800"/>
            <a:chOff x="609600" y="1066800"/>
            <a:chExt cx="8153400" cy="4495800"/>
          </a:xfrm>
        </p:grpSpPr>
        <p:sp>
          <p:nvSpPr>
            <p:cNvPr id="5" name="Rounded Rectangle 4"/>
            <p:cNvSpPr/>
            <p:nvPr/>
          </p:nvSpPr>
          <p:spPr>
            <a:xfrm>
              <a:off x="2647950" y="25654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Rounded Rectangle 5"/>
            <p:cNvSpPr/>
            <p:nvPr/>
          </p:nvSpPr>
          <p:spPr>
            <a:xfrm>
              <a:off x="3531235" y="25654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 name="Rounded Rectangle 6"/>
            <p:cNvSpPr/>
            <p:nvPr/>
          </p:nvSpPr>
          <p:spPr>
            <a:xfrm>
              <a:off x="5026025"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 name="Rounded Rectangle 7"/>
            <p:cNvSpPr/>
            <p:nvPr/>
          </p:nvSpPr>
          <p:spPr>
            <a:xfrm>
              <a:off x="210439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 name="Rounded Rectangle 8"/>
            <p:cNvSpPr/>
            <p:nvPr/>
          </p:nvSpPr>
          <p:spPr>
            <a:xfrm>
              <a:off x="577342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 name="Rounded Rectangle 9"/>
            <p:cNvSpPr/>
            <p:nvPr/>
          </p:nvSpPr>
          <p:spPr>
            <a:xfrm>
              <a:off x="210439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Rounded Rectangle 10"/>
            <p:cNvSpPr/>
            <p:nvPr/>
          </p:nvSpPr>
          <p:spPr>
            <a:xfrm>
              <a:off x="3870960" y="3382818"/>
              <a:ext cx="1630680" cy="2179782"/>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Rounded Rectangle 11"/>
            <p:cNvSpPr/>
            <p:nvPr/>
          </p:nvSpPr>
          <p:spPr>
            <a:xfrm rot="5400000">
              <a:off x="267906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 name="Rounded Rectangle 12"/>
            <p:cNvSpPr/>
            <p:nvPr/>
          </p:nvSpPr>
          <p:spPr>
            <a:xfrm rot="5400000">
              <a:off x="444563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Rounded Rectangle 13"/>
            <p:cNvSpPr/>
            <p:nvPr/>
          </p:nvSpPr>
          <p:spPr>
            <a:xfrm rot="10800000">
              <a:off x="3395345" y="2974109"/>
              <a:ext cx="2581910" cy="47682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Rounded Rectangle 14"/>
            <p:cNvSpPr/>
            <p:nvPr/>
          </p:nvSpPr>
          <p:spPr>
            <a:xfrm>
              <a:off x="609600" y="48133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Rounded Rectangle 15"/>
            <p:cNvSpPr/>
            <p:nvPr/>
          </p:nvSpPr>
          <p:spPr>
            <a:xfrm>
              <a:off x="1424940" y="40640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Rounded Rectangle 16"/>
            <p:cNvSpPr/>
            <p:nvPr/>
          </p:nvSpPr>
          <p:spPr>
            <a:xfrm>
              <a:off x="577342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 name="Rounded Rectangle 17"/>
            <p:cNvSpPr/>
            <p:nvPr/>
          </p:nvSpPr>
          <p:spPr>
            <a:xfrm>
              <a:off x="726821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 name="Rounded Rectangle 18"/>
            <p:cNvSpPr/>
            <p:nvPr/>
          </p:nvSpPr>
          <p:spPr>
            <a:xfrm>
              <a:off x="6520815" y="40640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Rounded Rectangle 19"/>
            <p:cNvSpPr/>
            <p:nvPr/>
          </p:nvSpPr>
          <p:spPr>
            <a:xfrm>
              <a:off x="2851785"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Rounded Rectangle 20"/>
            <p:cNvSpPr/>
            <p:nvPr/>
          </p:nvSpPr>
          <p:spPr>
            <a:xfrm>
              <a:off x="5773420" y="4064000"/>
              <a:ext cx="747395"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Rounded Rectangle 21"/>
            <p:cNvSpPr/>
            <p:nvPr/>
          </p:nvSpPr>
          <p:spPr>
            <a:xfrm>
              <a:off x="8015605" y="4064000"/>
              <a:ext cx="747395"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 name="Rounded Rectangle 22"/>
            <p:cNvSpPr/>
            <p:nvPr/>
          </p:nvSpPr>
          <p:spPr>
            <a:xfrm>
              <a:off x="745490"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 name="Rounded Rectangle 23"/>
            <p:cNvSpPr/>
            <p:nvPr/>
          </p:nvSpPr>
          <p:spPr>
            <a:xfrm>
              <a:off x="726821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Rounded Rectangle 24"/>
            <p:cNvSpPr/>
            <p:nvPr/>
          </p:nvSpPr>
          <p:spPr>
            <a:xfrm>
              <a:off x="60960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6" name="Rounded Rectangle 25"/>
            <p:cNvSpPr/>
            <p:nvPr/>
          </p:nvSpPr>
          <p:spPr>
            <a:xfrm>
              <a:off x="6520815" y="25654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Rounded Rectangle 26"/>
            <p:cNvSpPr/>
            <p:nvPr/>
          </p:nvSpPr>
          <p:spPr>
            <a:xfrm>
              <a:off x="1153160"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 name="Rounded Rectangle 27"/>
            <p:cNvSpPr/>
            <p:nvPr/>
          </p:nvSpPr>
          <p:spPr>
            <a:xfrm>
              <a:off x="2172335" y="18161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 name="Rounded Rectangle 28"/>
            <p:cNvSpPr/>
            <p:nvPr/>
          </p:nvSpPr>
          <p:spPr>
            <a:xfrm>
              <a:off x="3667125" y="18161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 name="Rounded Rectangle 29"/>
            <p:cNvSpPr/>
            <p:nvPr/>
          </p:nvSpPr>
          <p:spPr>
            <a:xfrm>
              <a:off x="5161915" y="18161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 name="Rounded Rectangle 30"/>
            <p:cNvSpPr/>
            <p:nvPr/>
          </p:nvSpPr>
          <p:spPr>
            <a:xfrm>
              <a:off x="3327400" y="10668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Rounded Rectangle 31"/>
            <p:cNvSpPr/>
            <p:nvPr/>
          </p:nvSpPr>
          <p:spPr>
            <a:xfrm>
              <a:off x="4278630" y="1066800"/>
              <a:ext cx="135890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43" name="Cloud 142"/>
          <p:cNvSpPr/>
          <p:nvPr/>
        </p:nvSpPr>
        <p:spPr>
          <a:xfrm>
            <a:off x="0" y="0"/>
            <a:ext cx="4064000" cy="1905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49"/>
          <p:cNvGrpSpPr/>
          <p:nvPr/>
        </p:nvGrpSpPr>
        <p:grpSpPr>
          <a:xfrm>
            <a:off x="4165600" y="1930400"/>
            <a:ext cx="4064000" cy="3784600"/>
            <a:chOff x="3048000" y="2895600"/>
            <a:chExt cx="3048000" cy="2895600"/>
          </a:xfrm>
        </p:grpSpPr>
        <p:sp>
          <p:nvSpPr>
            <p:cNvPr id="151" name="Oval 150"/>
            <p:cNvSpPr/>
            <p:nvPr/>
          </p:nvSpPr>
          <p:spPr>
            <a:xfrm>
              <a:off x="3048000" y="2895600"/>
              <a:ext cx="2895600" cy="2895600"/>
            </a:xfrm>
            <a:prstGeom prst="ellipse">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200400" y="2895600"/>
              <a:ext cx="2895600" cy="2895600"/>
            </a:xfrm>
            <a:prstGeom prst="ellipse">
              <a:avLst/>
            </a:prstGeom>
            <a:solidFill>
              <a:srgbClr val="DBB267"/>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20"/>
          <p:cNvGrpSpPr/>
          <p:nvPr/>
        </p:nvGrpSpPr>
        <p:grpSpPr>
          <a:xfrm>
            <a:off x="0" y="2362200"/>
            <a:ext cx="12192000" cy="3276600"/>
            <a:chOff x="0" y="2362200"/>
            <a:chExt cx="9144000" cy="3276600"/>
          </a:xfrm>
        </p:grpSpPr>
        <p:grpSp>
          <p:nvGrpSpPr>
            <p:cNvPr id="33" name="Group 33"/>
            <p:cNvGrpSpPr/>
            <p:nvPr/>
          </p:nvGrpSpPr>
          <p:grpSpPr>
            <a:xfrm>
              <a:off x="0" y="2438400"/>
              <a:ext cx="1981200" cy="3200400"/>
              <a:chOff x="152400" y="228600"/>
              <a:chExt cx="1981200" cy="3200400"/>
            </a:xfrm>
          </p:grpSpPr>
          <p:sp>
            <p:nvSpPr>
              <p:cNvPr id="384" name="Double Wave 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loud 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loud 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loud 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43"/>
            <p:cNvGrpSpPr/>
            <p:nvPr/>
          </p:nvGrpSpPr>
          <p:grpSpPr>
            <a:xfrm>
              <a:off x="1066800" y="3048000"/>
              <a:ext cx="1066800" cy="2514600"/>
              <a:chOff x="914400" y="381000"/>
              <a:chExt cx="2133600" cy="4419600"/>
            </a:xfrm>
          </p:grpSpPr>
          <p:sp>
            <p:nvSpPr>
              <p:cNvPr id="357" name="Isosceles Triangle 356"/>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Isosceles Triangle 357"/>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Isosceles Triangle 358"/>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363"/>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gular Pentagon 365"/>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Bent Arrow 366"/>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Rectangle 367"/>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Isosceles Triangle 373"/>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gular Pentagon 374"/>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gular Pentagon 375"/>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Pentagon 377"/>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Pentagon 378"/>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gular Pentagon 381"/>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gular Pentagon 382"/>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8"/>
            <p:cNvGrpSpPr/>
            <p:nvPr/>
          </p:nvGrpSpPr>
          <p:grpSpPr>
            <a:xfrm>
              <a:off x="7162800" y="2362200"/>
              <a:ext cx="1981200" cy="3200400"/>
              <a:chOff x="152400" y="228600"/>
              <a:chExt cx="1981200" cy="3200400"/>
            </a:xfrm>
          </p:grpSpPr>
          <p:sp>
            <p:nvSpPr>
              <p:cNvPr id="353" name="Double Wave 35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loud 35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loud 35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loud 35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71"/>
            <p:cNvGrpSpPr/>
            <p:nvPr/>
          </p:nvGrpSpPr>
          <p:grpSpPr>
            <a:xfrm flipH="1">
              <a:off x="7467600" y="3048000"/>
              <a:ext cx="1066800" cy="2514600"/>
              <a:chOff x="914400" y="381000"/>
              <a:chExt cx="2133600" cy="4419600"/>
            </a:xfrm>
          </p:grpSpPr>
          <p:sp>
            <p:nvSpPr>
              <p:cNvPr id="326" name="Isosceles Triangle 325"/>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Isosceles Triangle 326"/>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Isosceles Triangle 327"/>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rapezoid 332"/>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gular Pentagon 334"/>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Bent Arrow 335"/>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Rectangle 336"/>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Isosceles Triangle 342"/>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gular Pentagon 343"/>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gular Pentagon 344"/>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Pentagon 346"/>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Pentagon 347"/>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gular Pentagon 350"/>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gular Pentagon 351"/>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9" name="TextBox 208"/>
          <p:cNvSpPr txBox="1"/>
          <p:nvPr/>
        </p:nvSpPr>
        <p:spPr>
          <a:xfrm>
            <a:off x="4424218" y="3124201"/>
            <a:ext cx="3860800" cy="1815882"/>
          </a:xfrm>
          <a:prstGeom prst="rect">
            <a:avLst/>
          </a:prstGeom>
          <a:noFill/>
        </p:spPr>
        <p:txBody>
          <a:bodyPr wrap="square" rtlCol="0">
            <a:spAutoFit/>
          </a:bodyPr>
          <a:lstStyle/>
          <a:p>
            <a:pPr algn="ctr"/>
            <a:r>
              <a:rPr lang="en-US" sz="2800" dirty="0"/>
              <a:t>How was the stone rolled away from the sepulcher?</a:t>
            </a:r>
          </a:p>
          <a:p>
            <a:pPr algn="ctr"/>
            <a:r>
              <a:rPr lang="en-US" sz="2800" dirty="0"/>
              <a:t>(Matthew 28:2)</a:t>
            </a:r>
          </a:p>
        </p:txBody>
      </p:sp>
      <p:grpSp>
        <p:nvGrpSpPr>
          <p:cNvPr id="37" name="Group 51"/>
          <p:cNvGrpSpPr/>
          <p:nvPr/>
        </p:nvGrpSpPr>
        <p:grpSpPr>
          <a:xfrm flipH="1">
            <a:off x="7112001" y="457200"/>
            <a:ext cx="1271340" cy="2383994"/>
            <a:chOff x="7772400" y="1708596"/>
            <a:chExt cx="1143000" cy="2711004"/>
          </a:xfrm>
        </p:grpSpPr>
        <p:sp>
          <p:nvSpPr>
            <p:cNvPr id="211" name="Oval 5"/>
            <p:cNvSpPr/>
            <p:nvPr/>
          </p:nvSpPr>
          <p:spPr>
            <a:xfrm rot="20244480">
              <a:off x="8343900" y="39112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1204902">
              <a:off x="8058150" y="38548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8629650" y="34029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7772400" y="33464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Isosceles Triangle 214"/>
            <p:cNvSpPr/>
            <p:nvPr/>
          </p:nvSpPr>
          <p:spPr>
            <a:xfrm rot="19518518">
              <a:off x="8254284" y="25059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Isosceles Triangle 215"/>
            <p:cNvSpPr/>
            <p:nvPr/>
          </p:nvSpPr>
          <p:spPr>
            <a:xfrm rot="2043946">
              <a:off x="7843928" y="25061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Isosceles Triangle 216"/>
            <p:cNvSpPr/>
            <p:nvPr/>
          </p:nvSpPr>
          <p:spPr>
            <a:xfrm>
              <a:off x="7935686" y="24993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p:cNvSpPr/>
            <p:nvPr/>
          </p:nvSpPr>
          <p:spPr>
            <a:xfrm rot="17642893">
              <a:off x="7785260" y="1899844"/>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8058150" y="18215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loud 219"/>
            <p:cNvSpPr/>
            <p:nvPr/>
          </p:nvSpPr>
          <p:spPr>
            <a:xfrm rot="12852032">
              <a:off x="8047361" y="1787131"/>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99"/>
          <p:cNvGrpSpPr/>
          <p:nvPr/>
        </p:nvGrpSpPr>
        <p:grpSpPr>
          <a:xfrm>
            <a:off x="7721600" y="3777092"/>
            <a:ext cx="2032000" cy="2699908"/>
            <a:chOff x="4343400" y="250923"/>
            <a:chExt cx="2680788" cy="4420284"/>
          </a:xfrm>
        </p:grpSpPr>
        <p:sp>
          <p:nvSpPr>
            <p:cNvPr id="201" name="Oval 200"/>
            <p:cNvSpPr/>
            <p:nvPr/>
          </p:nvSpPr>
          <p:spPr>
            <a:xfrm rot="1569803" flipH="1">
              <a:off x="5162862" y="3954374"/>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9465854" flipH="1">
              <a:off x="5772461" y="3954373"/>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flipH="1">
              <a:off x="4997886" y="657487"/>
              <a:ext cx="1369123" cy="1757452"/>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20548178" flipH="1">
              <a:off x="5474207" y="1716291"/>
              <a:ext cx="1259714" cy="1288123"/>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flipH="1">
              <a:off x="4592409" y="2653107"/>
              <a:ext cx="629856" cy="468408"/>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flipH="1">
              <a:off x="6230037" y="2536006"/>
              <a:ext cx="629856" cy="585510"/>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2113573">
              <a:off x="4794856" y="1736425"/>
              <a:ext cx="1184185" cy="1148670"/>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Isosceles Triangle 207"/>
            <p:cNvSpPr/>
            <p:nvPr/>
          </p:nvSpPr>
          <p:spPr>
            <a:xfrm flipH="1">
              <a:off x="4888355" y="1599189"/>
              <a:ext cx="1593624" cy="2744211"/>
            </a:xfrm>
            <a:prstGeom prst="triangl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loud 220"/>
            <p:cNvSpPr/>
            <p:nvPr/>
          </p:nvSpPr>
          <p:spPr>
            <a:xfrm flipH="1">
              <a:off x="4614531" y="1010174"/>
              <a:ext cx="766709" cy="182221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loud 221"/>
            <p:cNvSpPr/>
            <p:nvPr/>
          </p:nvSpPr>
          <p:spPr>
            <a:xfrm rot="626040" flipH="1">
              <a:off x="6010721" y="1109100"/>
              <a:ext cx="507459" cy="166884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flipH="1">
              <a:off x="5544636" y="1691457"/>
              <a:ext cx="273825" cy="4636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flipH="1">
              <a:off x="5096294" y="428168"/>
              <a:ext cx="1133743" cy="15223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3097194" flipH="1">
              <a:off x="5469808" y="422362"/>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8981421" flipH="1">
              <a:off x="4839692" y="476790"/>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Block Arc 226"/>
            <p:cNvSpPr/>
            <p:nvPr/>
          </p:nvSpPr>
          <p:spPr>
            <a:xfrm flipH="1">
              <a:off x="4669295" y="250923"/>
              <a:ext cx="2026302" cy="1640970"/>
            </a:xfrm>
            <a:prstGeom prst="blockArc">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 name="Oval 227"/>
            <p:cNvSpPr/>
            <p:nvPr/>
          </p:nvSpPr>
          <p:spPr>
            <a:xfrm rot="17952657" flipH="1">
              <a:off x="5568188" y="2484281"/>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4884799" flipH="1">
              <a:off x="4996059" y="2473959"/>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4884799" flipH="1">
              <a:off x="5333026" y="2806802"/>
              <a:ext cx="556395" cy="3581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Oval 230"/>
            <p:cNvSpPr/>
            <p:nvPr/>
          </p:nvSpPr>
          <p:spPr>
            <a:xfrm rot="14884799" flipH="1">
              <a:off x="5528206" y="2856979"/>
              <a:ext cx="524637" cy="3377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p:cNvSpPr/>
            <p:nvPr/>
          </p:nvSpPr>
          <p:spPr>
            <a:xfrm flipH="1">
              <a:off x="4343400" y="1031374"/>
              <a:ext cx="985769" cy="2249103"/>
            </a:xfrm>
            <a:prstGeom prst="trapezoid">
              <a:avLst>
                <a:gd name="adj" fmla="val 32650"/>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flipH="1">
              <a:off x="6038419" y="1068955"/>
              <a:ext cx="985769" cy="2190321"/>
            </a:xfrm>
            <a:prstGeom prst="trapezoid">
              <a:avLst>
                <a:gd name="adj" fmla="val 31557"/>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880435" flipH="1">
              <a:off x="4724061" y="716268"/>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20218568" flipH="1">
              <a:off x="6350392" y="766774"/>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71"/>
            <p:cNvGrpSpPr/>
            <p:nvPr/>
          </p:nvGrpSpPr>
          <p:grpSpPr>
            <a:xfrm>
              <a:off x="4876800" y="3886200"/>
              <a:ext cx="1524000" cy="453844"/>
              <a:chOff x="0" y="4648200"/>
              <a:chExt cx="3986134" cy="1541489"/>
            </a:xfrm>
          </p:grpSpPr>
          <p:grpSp>
            <p:nvGrpSpPr>
              <p:cNvPr id="40" name="Group 138"/>
              <p:cNvGrpSpPr/>
              <p:nvPr/>
            </p:nvGrpSpPr>
            <p:grpSpPr>
              <a:xfrm>
                <a:off x="0" y="4648200"/>
                <a:ext cx="1600200" cy="1524000"/>
                <a:chOff x="533400" y="4648200"/>
                <a:chExt cx="1905000" cy="1828800"/>
              </a:xfrm>
            </p:grpSpPr>
            <p:sp>
              <p:nvSpPr>
                <p:cNvPr id="248" name="Plus 247"/>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39"/>
              <p:cNvGrpSpPr/>
              <p:nvPr/>
            </p:nvGrpSpPr>
            <p:grpSpPr>
              <a:xfrm>
                <a:off x="1182973" y="4665689"/>
                <a:ext cx="1600200" cy="1524000"/>
                <a:chOff x="533400" y="4648200"/>
                <a:chExt cx="1905000" cy="1828800"/>
              </a:xfrm>
            </p:grpSpPr>
            <p:sp>
              <p:nvSpPr>
                <p:cNvPr id="244" name="Plus 243"/>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44"/>
              <p:cNvGrpSpPr/>
              <p:nvPr/>
            </p:nvGrpSpPr>
            <p:grpSpPr>
              <a:xfrm>
                <a:off x="2385934" y="4665689"/>
                <a:ext cx="1600200" cy="1524000"/>
                <a:chOff x="533400" y="4648200"/>
                <a:chExt cx="1905000" cy="1828800"/>
              </a:xfrm>
            </p:grpSpPr>
            <p:sp>
              <p:nvSpPr>
                <p:cNvPr id="240" name="Plus 239"/>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 name="Group 196"/>
          <p:cNvGrpSpPr/>
          <p:nvPr/>
        </p:nvGrpSpPr>
        <p:grpSpPr>
          <a:xfrm>
            <a:off x="9347200" y="4038601"/>
            <a:ext cx="1639504" cy="2227729"/>
            <a:chOff x="5291109" y="381000"/>
            <a:chExt cx="2449359" cy="4437529"/>
          </a:xfrm>
        </p:grpSpPr>
        <p:sp>
          <p:nvSpPr>
            <p:cNvPr id="158" name="Oval 157"/>
            <p:cNvSpPr/>
            <p:nvPr/>
          </p:nvSpPr>
          <p:spPr>
            <a:xfrm rot="3435232" flipH="1">
              <a:off x="7166830" y="3314960"/>
              <a:ext cx="629369" cy="5179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8164768">
              <a:off x="5365520" y="3259495"/>
              <a:ext cx="629369" cy="589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20260128">
              <a:off x="5843954" y="4534836"/>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101605">
              <a:off x="6204522" y="4566781"/>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a:off x="5843954" y="2520855"/>
              <a:ext cx="1359878" cy="2139855"/>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20676161" flipH="1">
              <a:off x="6751681" y="2209829"/>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996339">
              <a:off x="5407774" y="2212821"/>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rot="21374563">
              <a:off x="5334000" y="381000"/>
              <a:ext cx="2379786" cy="2895098"/>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a:off x="5843954" y="2269107"/>
              <a:ext cx="1359878" cy="2139855"/>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183923" y="1765612"/>
              <a:ext cx="679939" cy="7552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673969" y="632748"/>
              <a:ext cx="1699847" cy="17622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a:off x="5843954" y="632748"/>
              <a:ext cx="1189893" cy="62936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996339">
              <a:off x="5291109" y="659268"/>
              <a:ext cx="665843" cy="2094106"/>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0603661" flipH="1">
              <a:off x="7065399" y="659323"/>
              <a:ext cx="665843" cy="2104198"/>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a:off x="5843954" y="632748"/>
              <a:ext cx="1359878" cy="377621"/>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72"/>
            <p:cNvGrpSpPr/>
            <p:nvPr/>
          </p:nvGrpSpPr>
          <p:grpSpPr>
            <a:xfrm>
              <a:off x="5829925" y="3939915"/>
              <a:ext cx="1371600" cy="532915"/>
              <a:chOff x="4838700" y="1333500"/>
              <a:chExt cx="5981700" cy="2324100"/>
            </a:xfrm>
          </p:grpSpPr>
          <p:grpSp>
            <p:nvGrpSpPr>
              <p:cNvPr id="45" name="Group 58"/>
              <p:cNvGrpSpPr/>
              <p:nvPr/>
            </p:nvGrpSpPr>
            <p:grpSpPr>
              <a:xfrm>
                <a:off x="4838700" y="1333500"/>
                <a:ext cx="2209800" cy="2286000"/>
                <a:chOff x="4838700" y="1333500"/>
                <a:chExt cx="2209800" cy="2286000"/>
              </a:xfrm>
            </p:grpSpPr>
            <p:sp>
              <p:nvSpPr>
                <p:cNvPr id="191" name="Plus 190"/>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59"/>
              <p:cNvGrpSpPr/>
              <p:nvPr/>
            </p:nvGrpSpPr>
            <p:grpSpPr>
              <a:xfrm>
                <a:off x="6705600" y="1371600"/>
                <a:ext cx="2209800" cy="2286000"/>
                <a:chOff x="4838700" y="1333500"/>
                <a:chExt cx="2209800" cy="2286000"/>
              </a:xfrm>
            </p:grpSpPr>
            <p:sp>
              <p:nvSpPr>
                <p:cNvPr id="185" name="Plus 184"/>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66"/>
              <p:cNvGrpSpPr/>
              <p:nvPr/>
            </p:nvGrpSpPr>
            <p:grpSpPr>
              <a:xfrm>
                <a:off x="8610600" y="1341620"/>
                <a:ext cx="2209800" cy="2286000"/>
                <a:chOff x="4838700" y="1333500"/>
                <a:chExt cx="2209800" cy="2286000"/>
              </a:xfrm>
            </p:grpSpPr>
            <p:sp>
              <p:nvSpPr>
                <p:cNvPr id="179" name="Plus 178"/>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76"/>
              <p:cNvSpPr/>
              <p:nvPr/>
            </p:nvSpPr>
            <p:spPr>
              <a:xfrm>
                <a:off x="6705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8610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2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0 0  L -0.25 0  E" pathEditMode="relative" ptsTypes="">
                                      <p:cBhvr>
                                        <p:cTn id="11"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0" y="0"/>
            <a:ext cx="12192000" cy="4038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0" y="3733800"/>
            <a:ext cx="12192000" cy="3124200"/>
          </a:xfrm>
          <a:prstGeom prst="rect">
            <a:avLst/>
          </a:prstGeom>
          <a:solidFill>
            <a:srgbClr val="E8DA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p:nvPr/>
        </p:nvGrpSpPr>
        <p:grpSpPr>
          <a:xfrm>
            <a:off x="812800" y="1066800"/>
            <a:ext cx="10871200" cy="4495800"/>
            <a:chOff x="609600" y="1066800"/>
            <a:chExt cx="8153400" cy="4495800"/>
          </a:xfrm>
        </p:grpSpPr>
        <p:sp>
          <p:nvSpPr>
            <p:cNvPr id="5" name="Rounded Rectangle 4"/>
            <p:cNvSpPr/>
            <p:nvPr/>
          </p:nvSpPr>
          <p:spPr>
            <a:xfrm>
              <a:off x="2647950" y="25654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Rounded Rectangle 5"/>
            <p:cNvSpPr/>
            <p:nvPr/>
          </p:nvSpPr>
          <p:spPr>
            <a:xfrm>
              <a:off x="3531235" y="25654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 name="Rounded Rectangle 6"/>
            <p:cNvSpPr/>
            <p:nvPr/>
          </p:nvSpPr>
          <p:spPr>
            <a:xfrm>
              <a:off x="5026025"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 name="Rounded Rectangle 7"/>
            <p:cNvSpPr/>
            <p:nvPr/>
          </p:nvSpPr>
          <p:spPr>
            <a:xfrm>
              <a:off x="210439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 name="Rounded Rectangle 8"/>
            <p:cNvSpPr/>
            <p:nvPr/>
          </p:nvSpPr>
          <p:spPr>
            <a:xfrm>
              <a:off x="577342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 name="Rounded Rectangle 9"/>
            <p:cNvSpPr/>
            <p:nvPr/>
          </p:nvSpPr>
          <p:spPr>
            <a:xfrm>
              <a:off x="210439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Rounded Rectangle 10"/>
            <p:cNvSpPr/>
            <p:nvPr/>
          </p:nvSpPr>
          <p:spPr>
            <a:xfrm>
              <a:off x="3870960" y="3382818"/>
              <a:ext cx="1630680" cy="2179782"/>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Rounded Rectangle 11"/>
            <p:cNvSpPr/>
            <p:nvPr/>
          </p:nvSpPr>
          <p:spPr>
            <a:xfrm rot="5400000">
              <a:off x="267906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 name="Rounded Rectangle 12"/>
            <p:cNvSpPr/>
            <p:nvPr/>
          </p:nvSpPr>
          <p:spPr>
            <a:xfrm rot="5400000">
              <a:off x="444563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Rounded Rectangle 13"/>
            <p:cNvSpPr/>
            <p:nvPr/>
          </p:nvSpPr>
          <p:spPr>
            <a:xfrm rot="10800000">
              <a:off x="3395345" y="2974109"/>
              <a:ext cx="2581910" cy="47682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Rounded Rectangle 14"/>
            <p:cNvSpPr/>
            <p:nvPr/>
          </p:nvSpPr>
          <p:spPr>
            <a:xfrm>
              <a:off x="609600" y="48133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Rounded Rectangle 15"/>
            <p:cNvSpPr/>
            <p:nvPr/>
          </p:nvSpPr>
          <p:spPr>
            <a:xfrm>
              <a:off x="1424940" y="40640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Rounded Rectangle 16"/>
            <p:cNvSpPr/>
            <p:nvPr/>
          </p:nvSpPr>
          <p:spPr>
            <a:xfrm>
              <a:off x="577342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 name="Rounded Rectangle 17"/>
            <p:cNvSpPr/>
            <p:nvPr/>
          </p:nvSpPr>
          <p:spPr>
            <a:xfrm>
              <a:off x="726821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 name="Rounded Rectangle 18"/>
            <p:cNvSpPr/>
            <p:nvPr/>
          </p:nvSpPr>
          <p:spPr>
            <a:xfrm>
              <a:off x="6520815" y="40640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Rounded Rectangle 19"/>
            <p:cNvSpPr/>
            <p:nvPr/>
          </p:nvSpPr>
          <p:spPr>
            <a:xfrm>
              <a:off x="2851785"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Rounded Rectangle 20"/>
            <p:cNvSpPr/>
            <p:nvPr/>
          </p:nvSpPr>
          <p:spPr>
            <a:xfrm>
              <a:off x="5773420" y="4064000"/>
              <a:ext cx="747395"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Rounded Rectangle 21"/>
            <p:cNvSpPr/>
            <p:nvPr/>
          </p:nvSpPr>
          <p:spPr>
            <a:xfrm>
              <a:off x="8015605" y="4064000"/>
              <a:ext cx="747395"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 name="Rounded Rectangle 22"/>
            <p:cNvSpPr/>
            <p:nvPr/>
          </p:nvSpPr>
          <p:spPr>
            <a:xfrm>
              <a:off x="745490"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 name="Rounded Rectangle 23"/>
            <p:cNvSpPr/>
            <p:nvPr/>
          </p:nvSpPr>
          <p:spPr>
            <a:xfrm>
              <a:off x="726821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Rounded Rectangle 24"/>
            <p:cNvSpPr/>
            <p:nvPr/>
          </p:nvSpPr>
          <p:spPr>
            <a:xfrm>
              <a:off x="60960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6" name="Rounded Rectangle 25"/>
            <p:cNvSpPr/>
            <p:nvPr/>
          </p:nvSpPr>
          <p:spPr>
            <a:xfrm>
              <a:off x="6520815" y="25654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Rounded Rectangle 26"/>
            <p:cNvSpPr/>
            <p:nvPr/>
          </p:nvSpPr>
          <p:spPr>
            <a:xfrm>
              <a:off x="1153160"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 name="Rounded Rectangle 27"/>
            <p:cNvSpPr/>
            <p:nvPr/>
          </p:nvSpPr>
          <p:spPr>
            <a:xfrm>
              <a:off x="2172335" y="18161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 name="Rounded Rectangle 28"/>
            <p:cNvSpPr/>
            <p:nvPr/>
          </p:nvSpPr>
          <p:spPr>
            <a:xfrm>
              <a:off x="3667125" y="18161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 name="Rounded Rectangle 29"/>
            <p:cNvSpPr/>
            <p:nvPr/>
          </p:nvSpPr>
          <p:spPr>
            <a:xfrm>
              <a:off x="5161915" y="18161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 name="Rounded Rectangle 30"/>
            <p:cNvSpPr/>
            <p:nvPr/>
          </p:nvSpPr>
          <p:spPr>
            <a:xfrm>
              <a:off x="3327400" y="10668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Rounded Rectangle 31"/>
            <p:cNvSpPr/>
            <p:nvPr/>
          </p:nvSpPr>
          <p:spPr>
            <a:xfrm>
              <a:off x="4278630" y="1066800"/>
              <a:ext cx="135890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43" name="Cloud 142"/>
          <p:cNvSpPr/>
          <p:nvPr/>
        </p:nvSpPr>
        <p:spPr>
          <a:xfrm>
            <a:off x="0" y="0"/>
            <a:ext cx="4064000" cy="1905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49"/>
          <p:cNvGrpSpPr/>
          <p:nvPr/>
        </p:nvGrpSpPr>
        <p:grpSpPr>
          <a:xfrm>
            <a:off x="1117600" y="2161309"/>
            <a:ext cx="4064000" cy="3629891"/>
            <a:chOff x="3048000" y="2895600"/>
            <a:chExt cx="3048000" cy="2895600"/>
          </a:xfrm>
        </p:grpSpPr>
        <p:sp>
          <p:nvSpPr>
            <p:cNvPr id="151" name="Oval 150"/>
            <p:cNvSpPr/>
            <p:nvPr/>
          </p:nvSpPr>
          <p:spPr>
            <a:xfrm>
              <a:off x="3048000" y="2895600"/>
              <a:ext cx="2895600" cy="2895600"/>
            </a:xfrm>
            <a:prstGeom prst="ellipse">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200400" y="2895600"/>
              <a:ext cx="2895600" cy="2895600"/>
            </a:xfrm>
            <a:prstGeom prst="ellipse">
              <a:avLst/>
            </a:prstGeom>
            <a:solidFill>
              <a:srgbClr val="DBB267"/>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3"/>
          <p:cNvGrpSpPr/>
          <p:nvPr/>
        </p:nvGrpSpPr>
        <p:grpSpPr>
          <a:xfrm>
            <a:off x="0" y="2438400"/>
            <a:ext cx="2641600" cy="3200400"/>
            <a:chOff x="152400" y="228600"/>
            <a:chExt cx="1981200" cy="3200400"/>
          </a:xfrm>
        </p:grpSpPr>
        <p:sp>
          <p:nvSpPr>
            <p:cNvPr id="384" name="Double Wave 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loud 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loud 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loud 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43"/>
          <p:cNvGrpSpPr/>
          <p:nvPr/>
        </p:nvGrpSpPr>
        <p:grpSpPr>
          <a:xfrm>
            <a:off x="1422400" y="3048000"/>
            <a:ext cx="1422400" cy="2514600"/>
            <a:chOff x="914400" y="381000"/>
            <a:chExt cx="2133600" cy="4419600"/>
          </a:xfrm>
        </p:grpSpPr>
        <p:sp>
          <p:nvSpPr>
            <p:cNvPr id="357" name="Isosceles Triangle 356"/>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Isosceles Triangle 357"/>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Isosceles Triangle 358"/>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363"/>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gular Pentagon 365"/>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Bent Arrow 366"/>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Rectangle 367"/>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Isosceles Triangle 373"/>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gular Pentagon 374"/>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gular Pentagon 375"/>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Pentagon 377"/>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Pentagon 378"/>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gular Pentagon 381"/>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gular Pentagon 382"/>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8"/>
          <p:cNvGrpSpPr/>
          <p:nvPr/>
        </p:nvGrpSpPr>
        <p:grpSpPr>
          <a:xfrm>
            <a:off x="9550400" y="2362200"/>
            <a:ext cx="2641600" cy="3200400"/>
            <a:chOff x="152400" y="228600"/>
            <a:chExt cx="1981200" cy="3200400"/>
          </a:xfrm>
        </p:grpSpPr>
        <p:sp>
          <p:nvSpPr>
            <p:cNvPr id="353" name="Double Wave 35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loud 35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loud 35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loud 35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71"/>
          <p:cNvGrpSpPr/>
          <p:nvPr/>
        </p:nvGrpSpPr>
        <p:grpSpPr>
          <a:xfrm flipH="1">
            <a:off x="9956800" y="3048000"/>
            <a:ext cx="1422400" cy="2514600"/>
            <a:chOff x="914400" y="381000"/>
            <a:chExt cx="2133600" cy="4419600"/>
          </a:xfrm>
        </p:grpSpPr>
        <p:sp>
          <p:nvSpPr>
            <p:cNvPr id="326" name="Isosceles Triangle 325"/>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Isosceles Triangle 326"/>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Isosceles Triangle 327"/>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rapezoid 332"/>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gular Pentagon 334"/>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Bent Arrow 335"/>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Rectangle 336"/>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Isosceles Triangle 342"/>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gular Pentagon 343"/>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gular Pentagon 344"/>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Pentagon 346"/>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Pentagon 347"/>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gular Pentagon 350"/>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gular Pentagon 351"/>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51"/>
          <p:cNvGrpSpPr/>
          <p:nvPr/>
        </p:nvGrpSpPr>
        <p:grpSpPr>
          <a:xfrm flipH="1">
            <a:off x="7112001" y="457200"/>
            <a:ext cx="1271340" cy="2383994"/>
            <a:chOff x="7772400" y="1708596"/>
            <a:chExt cx="1143000" cy="2711004"/>
          </a:xfrm>
        </p:grpSpPr>
        <p:sp>
          <p:nvSpPr>
            <p:cNvPr id="199" name="Oval 5"/>
            <p:cNvSpPr/>
            <p:nvPr/>
          </p:nvSpPr>
          <p:spPr>
            <a:xfrm rot="20244480">
              <a:off x="8343900" y="39112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204902">
              <a:off x="8058150" y="38548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8629650" y="34029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772400" y="33464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Isosceles Triangle 202"/>
            <p:cNvSpPr/>
            <p:nvPr/>
          </p:nvSpPr>
          <p:spPr>
            <a:xfrm rot="19518518">
              <a:off x="8254284" y="25059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Isosceles Triangle 203"/>
            <p:cNvSpPr/>
            <p:nvPr/>
          </p:nvSpPr>
          <p:spPr>
            <a:xfrm rot="2043946">
              <a:off x="7843928" y="25061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Isosceles Triangle 204"/>
            <p:cNvSpPr/>
            <p:nvPr/>
          </p:nvSpPr>
          <p:spPr>
            <a:xfrm>
              <a:off x="7935686" y="24993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loud 205"/>
            <p:cNvSpPr/>
            <p:nvPr/>
          </p:nvSpPr>
          <p:spPr>
            <a:xfrm rot="17642893">
              <a:off x="7785260" y="1899844"/>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8058150" y="18215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12852032">
              <a:off x="8047361" y="1787131"/>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TextBox 209"/>
          <p:cNvSpPr txBox="1"/>
          <p:nvPr/>
        </p:nvSpPr>
        <p:spPr>
          <a:xfrm>
            <a:off x="249382" y="265547"/>
            <a:ext cx="3860800" cy="1384995"/>
          </a:xfrm>
          <a:prstGeom prst="rect">
            <a:avLst/>
          </a:prstGeom>
          <a:noFill/>
        </p:spPr>
        <p:txBody>
          <a:bodyPr wrap="square" rtlCol="0">
            <a:spAutoFit/>
          </a:bodyPr>
          <a:lstStyle/>
          <a:p>
            <a:pPr algn="ctr"/>
            <a:r>
              <a:rPr lang="en-US" sz="2800" dirty="0"/>
              <a:t>What happened to the soldiers?</a:t>
            </a:r>
          </a:p>
          <a:p>
            <a:pPr algn="ctr"/>
            <a:r>
              <a:rPr lang="en-US" sz="2800" dirty="0"/>
              <a:t>(Matthew 28:4)</a:t>
            </a:r>
          </a:p>
        </p:txBody>
      </p:sp>
      <p:grpSp>
        <p:nvGrpSpPr>
          <p:cNvPr id="37" name="Group 43"/>
          <p:cNvGrpSpPr/>
          <p:nvPr/>
        </p:nvGrpSpPr>
        <p:grpSpPr>
          <a:xfrm rot="16200000">
            <a:off x="1752600" y="3962400"/>
            <a:ext cx="1066800" cy="3352800"/>
            <a:chOff x="914400" y="381000"/>
            <a:chExt cx="2133600" cy="4419600"/>
          </a:xfrm>
        </p:grpSpPr>
        <p:sp>
          <p:nvSpPr>
            <p:cNvPr id="212" name="Isosceles Triangle 211"/>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Isosceles Triangle 212"/>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gular Pentagon 220"/>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Bent Arrow 221"/>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Rectangle 222"/>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Isosceles Triangle 228"/>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gular Pentagon 229"/>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gular Pentagon 230"/>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entagon 232"/>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gular Pentagon 236"/>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gular Pentagon 237"/>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71"/>
          <p:cNvGrpSpPr/>
          <p:nvPr/>
        </p:nvGrpSpPr>
        <p:grpSpPr>
          <a:xfrm rot="5400000" flipH="1">
            <a:off x="9677400" y="3886200"/>
            <a:ext cx="1066800" cy="3352800"/>
            <a:chOff x="914400" y="381000"/>
            <a:chExt cx="2133600" cy="4419600"/>
          </a:xfrm>
        </p:grpSpPr>
        <p:sp>
          <p:nvSpPr>
            <p:cNvPr id="240" name="Isosceles Triangle 239"/>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Isosceles Triangle 240"/>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Isosceles Triangle 241"/>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gular Pentagon 248"/>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Bent Arrow 249"/>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Rectangle 250"/>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Isosceles Triangle 256"/>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gular Pentagon 257"/>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gular Pentagon 258"/>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Pentagon 260"/>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Pentagon 261"/>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gular Pentagon 264"/>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gular Pentagon 265"/>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66"/>
          <p:cNvGrpSpPr/>
          <p:nvPr/>
        </p:nvGrpSpPr>
        <p:grpSpPr>
          <a:xfrm>
            <a:off x="8331200" y="3793066"/>
            <a:ext cx="2032000" cy="2683934"/>
            <a:chOff x="4343400" y="277076"/>
            <a:chExt cx="2680788" cy="4394131"/>
          </a:xfrm>
        </p:grpSpPr>
        <p:sp>
          <p:nvSpPr>
            <p:cNvPr id="268" name="Oval 267"/>
            <p:cNvSpPr/>
            <p:nvPr/>
          </p:nvSpPr>
          <p:spPr>
            <a:xfrm rot="1569803" flipH="1">
              <a:off x="5162862" y="3954374"/>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9465854" flipH="1">
              <a:off x="5772461" y="3954373"/>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flipH="1">
              <a:off x="4997886" y="657487"/>
              <a:ext cx="1369123" cy="1757452"/>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20548178" flipH="1">
              <a:off x="5474207" y="1716291"/>
              <a:ext cx="1259714" cy="1288123"/>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flipH="1">
              <a:off x="4592409" y="2653107"/>
              <a:ext cx="629856" cy="468408"/>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flipH="1">
              <a:off x="6230037" y="2536006"/>
              <a:ext cx="629856" cy="585510"/>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p:cNvSpPr/>
            <p:nvPr/>
          </p:nvSpPr>
          <p:spPr>
            <a:xfrm rot="2113573">
              <a:off x="4794856" y="1736425"/>
              <a:ext cx="1184185" cy="1148670"/>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Isosceles Triangle 274"/>
            <p:cNvSpPr/>
            <p:nvPr/>
          </p:nvSpPr>
          <p:spPr>
            <a:xfrm flipH="1">
              <a:off x="4888355" y="1599189"/>
              <a:ext cx="1593624" cy="2744211"/>
            </a:xfrm>
            <a:prstGeom prst="triangl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Cloud 275"/>
            <p:cNvSpPr/>
            <p:nvPr/>
          </p:nvSpPr>
          <p:spPr>
            <a:xfrm flipH="1">
              <a:off x="4614531" y="1010174"/>
              <a:ext cx="766709" cy="182221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rot="626040" flipH="1">
              <a:off x="6010721" y="1109100"/>
              <a:ext cx="507459" cy="166884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flipH="1">
              <a:off x="5544636" y="1691457"/>
              <a:ext cx="273825" cy="4636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flipH="1">
              <a:off x="5096294" y="428168"/>
              <a:ext cx="1133743" cy="15223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3097194" flipH="1">
              <a:off x="5469808" y="422362"/>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8981421" flipH="1">
              <a:off x="4839692" y="476790"/>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Block Arc 281"/>
            <p:cNvSpPr/>
            <p:nvPr/>
          </p:nvSpPr>
          <p:spPr>
            <a:xfrm flipH="1">
              <a:off x="4669295" y="277076"/>
              <a:ext cx="2026302" cy="1614817"/>
            </a:xfrm>
            <a:prstGeom prst="blockArc">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Oval 282"/>
            <p:cNvSpPr/>
            <p:nvPr/>
          </p:nvSpPr>
          <p:spPr>
            <a:xfrm rot="17952657" flipH="1">
              <a:off x="5568188" y="2484281"/>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4884799" flipH="1">
              <a:off x="4996059" y="2473959"/>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4884799" flipH="1">
              <a:off x="5333026" y="2806802"/>
              <a:ext cx="556395" cy="3581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Oval 285"/>
            <p:cNvSpPr/>
            <p:nvPr/>
          </p:nvSpPr>
          <p:spPr>
            <a:xfrm rot="14884799" flipH="1">
              <a:off x="5528206" y="2856979"/>
              <a:ext cx="524637" cy="3377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86"/>
            <p:cNvSpPr/>
            <p:nvPr/>
          </p:nvSpPr>
          <p:spPr>
            <a:xfrm flipH="1">
              <a:off x="4343400" y="1031374"/>
              <a:ext cx="985769" cy="2249103"/>
            </a:xfrm>
            <a:prstGeom prst="trapezoid">
              <a:avLst>
                <a:gd name="adj" fmla="val 32650"/>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flipH="1">
              <a:off x="6038419" y="1068955"/>
              <a:ext cx="985769" cy="2190321"/>
            </a:xfrm>
            <a:prstGeom prst="trapezoid">
              <a:avLst>
                <a:gd name="adj" fmla="val 31557"/>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880435" flipH="1">
              <a:off x="4724061" y="716268"/>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20218568" flipH="1">
              <a:off x="6350392" y="766774"/>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71"/>
            <p:cNvGrpSpPr/>
            <p:nvPr/>
          </p:nvGrpSpPr>
          <p:grpSpPr>
            <a:xfrm>
              <a:off x="4876800" y="3886200"/>
              <a:ext cx="1524000" cy="453844"/>
              <a:chOff x="0" y="4648200"/>
              <a:chExt cx="3986134" cy="1541489"/>
            </a:xfrm>
          </p:grpSpPr>
          <p:grpSp>
            <p:nvGrpSpPr>
              <p:cNvPr id="40" name="Group 138"/>
              <p:cNvGrpSpPr/>
              <p:nvPr/>
            </p:nvGrpSpPr>
            <p:grpSpPr>
              <a:xfrm>
                <a:off x="0" y="4648200"/>
                <a:ext cx="1600200" cy="1524000"/>
                <a:chOff x="533400" y="4648200"/>
                <a:chExt cx="1905000" cy="1828800"/>
              </a:xfrm>
            </p:grpSpPr>
            <p:sp>
              <p:nvSpPr>
                <p:cNvPr id="303" name="Plus 302"/>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39"/>
              <p:cNvGrpSpPr/>
              <p:nvPr/>
            </p:nvGrpSpPr>
            <p:grpSpPr>
              <a:xfrm>
                <a:off x="1182973" y="4665689"/>
                <a:ext cx="1600200" cy="1524000"/>
                <a:chOff x="533400" y="4648200"/>
                <a:chExt cx="1905000" cy="1828800"/>
              </a:xfrm>
            </p:grpSpPr>
            <p:sp>
              <p:nvSpPr>
                <p:cNvPr id="299" name="Plus 298"/>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44"/>
              <p:cNvGrpSpPr/>
              <p:nvPr/>
            </p:nvGrpSpPr>
            <p:grpSpPr>
              <a:xfrm>
                <a:off x="2385934" y="4665689"/>
                <a:ext cx="1600200" cy="1524000"/>
                <a:chOff x="533400" y="4648200"/>
                <a:chExt cx="1905000" cy="1828800"/>
              </a:xfrm>
            </p:grpSpPr>
            <p:sp>
              <p:nvSpPr>
                <p:cNvPr id="295" name="Plus 294"/>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 name="Group 196"/>
          <p:cNvGrpSpPr/>
          <p:nvPr/>
        </p:nvGrpSpPr>
        <p:grpSpPr>
          <a:xfrm>
            <a:off x="9956800" y="4114801"/>
            <a:ext cx="1639504" cy="2227729"/>
            <a:chOff x="5291109" y="381000"/>
            <a:chExt cx="2449359" cy="4437529"/>
          </a:xfrm>
        </p:grpSpPr>
        <p:sp>
          <p:nvSpPr>
            <p:cNvPr id="158" name="Oval 157"/>
            <p:cNvSpPr/>
            <p:nvPr/>
          </p:nvSpPr>
          <p:spPr>
            <a:xfrm rot="3435232" flipH="1">
              <a:off x="7166830" y="3314960"/>
              <a:ext cx="629369" cy="5179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8164768">
              <a:off x="5365520" y="3259495"/>
              <a:ext cx="629369" cy="589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20260128">
              <a:off x="5843954" y="4534836"/>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101605">
              <a:off x="6204522" y="4566781"/>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a:off x="5843954" y="2520855"/>
              <a:ext cx="1359878" cy="2139855"/>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20676161" flipH="1">
              <a:off x="6751681" y="2209829"/>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996339">
              <a:off x="5407774" y="2212821"/>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rot="21374563">
              <a:off x="5334000" y="381000"/>
              <a:ext cx="2379786" cy="2895098"/>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a:off x="5843954" y="2269107"/>
              <a:ext cx="1359878" cy="2139855"/>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183923" y="1765612"/>
              <a:ext cx="679939" cy="7552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673969" y="632748"/>
              <a:ext cx="1699847" cy="17622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a:off x="5843954" y="632748"/>
              <a:ext cx="1189893" cy="62936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996339">
              <a:off x="5291109" y="659268"/>
              <a:ext cx="665843" cy="2094106"/>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0603661" flipH="1">
              <a:off x="7065399" y="659323"/>
              <a:ext cx="665843" cy="2104198"/>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a:off x="5843954" y="632748"/>
              <a:ext cx="1359878" cy="377621"/>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72"/>
            <p:cNvGrpSpPr/>
            <p:nvPr/>
          </p:nvGrpSpPr>
          <p:grpSpPr>
            <a:xfrm>
              <a:off x="5829925" y="3939915"/>
              <a:ext cx="1371600" cy="532915"/>
              <a:chOff x="4838700" y="1333500"/>
              <a:chExt cx="5981700" cy="2324100"/>
            </a:xfrm>
          </p:grpSpPr>
          <p:grpSp>
            <p:nvGrpSpPr>
              <p:cNvPr id="45" name="Group 58"/>
              <p:cNvGrpSpPr/>
              <p:nvPr/>
            </p:nvGrpSpPr>
            <p:grpSpPr>
              <a:xfrm>
                <a:off x="4838700" y="1333500"/>
                <a:ext cx="2209800" cy="2286000"/>
                <a:chOff x="4838700" y="1333500"/>
                <a:chExt cx="2209800" cy="2286000"/>
              </a:xfrm>
            </p:grpSpPr>
            <p:sp>
              <p:nvSpPr>
                <p:cNvPr id="191" name="Plus 190"/>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59"/>
              <p:cNvGrpSpPr/>
              <p:nvPr/>
            </p:nvGrpSpPr>
            <p:grpSpPr>
              <a:xfrm>
                <a:off x="6705600" y="1371600"/>
                <a:ext cx="2209800" cy="2286000"/>
                <a:chOff x="4838700" y="1333500"/>
                <a:chExt cx="2209800" cy="2286000"/>
              </a:xfrm>
            </p:grpSpPr>
            <p:sp>
              <p:nvSpPr>
                <p:cNvPr id="185" name="Plus 184"/>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66"/>
              <p:cNvGrpSpPr/>
              <p:nvPr/>
            </p:nvGrpSpPr>
            <p:grpSpPr>
              <a:xfrm>
                <a:off x="8610600" y="1341620"/>
                <a:ext cx="2209800" cy="2286000"/>
                <a:chOff x="4838700" y="1333500"/>
                <a:chExt cx="2209800" cy="2286000"/>
              </a:xfrm>
            </p:grpSpPr>
            <p:sp>
              <p:nvSpPr>
                <p:cNvPr id="179" name="Plus 178"/>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76"/>
              <p:cNvSpPr/>
              <p:nvPr/>
            </p:nvSpPr>
            <p:spPr>
              <a:xfrm>
                <a:off x="6705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8610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43"/>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38"/>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0" y="0"/>
            <a:ext cx="12192000" cy="4038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0" y="3733800"/>
            <a:ext cx="12192000" cy="3124200"/>
          </a:xfrm>
          <a:prstGeom prst="rect">
            <a:avLst/>
          </a:prstGeom>
          <a:solidFill>
            <a:srgbClr val="E8DA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p:nvPr/>
        </p:nvGrpSpPr>
        <p:grpSpPr>
          <a:xfrm>
            <a:off x="812800" y="1066800"/>
            <a:ext cx="10871200" cy="4495800"/>
            <a:chOff x="609600" y="1066800"/>
            <a:chExt cx="8153400" cy="4495800"/>
          </a:xfrm>
        </p:grpSpPr>
        <p:sp>
          <p:nvSpPr>
            <p:cNvPr id="5" name="Rounded Rectangle 4"/>
            <p:cNvSpPr/>
            <p:nvPr/>
          </p:nvSpPr>
          <p:spPr>
            <a:xfrm>
              <a:off x="2647950" y="25654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Rounded Rectangle 5"/>
            <p:cNvSpPr/>
            <p:nvPr/>
          </p:nvSpPr>
          <p:spPr>
            <a:xfrm>
              <a:off x="3531235" y="25654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 name="Rounded Rectangle 6"/>
            <p:cNvSpPr/>
            <p:nvPr/>
          </p:nvSpPr>
          <p:spPr>
            <a:xfrm>
              <a:off x="5026025"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 name="Rounded Rectangle 7"/>
            <p:cNvSpPr/>
            <p:nvPr/>
          </p:nvSpPr>
          <p:spPr>
            <a:xfrm>
              <a:off x="210439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 name="Rounded Rectangle 8"/>
            <p:cNvSpPr/>
            <p:nvPr/>
          </p:nvSpPr>
          <p:spPr>
            <a:xfrm>
              <a:off x="577342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 name="Rounded Rectangle 9"/>
            <p:cNvSpPr/>
            <p:nvPr/>
          </p:nvSpPr>
          <p:spPr>
            <a:xfrm>
              <a:off x="210439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Rounded Rectangle 10"/>
            <p:cNvSpPr/>
            <p:nvPr/>
          </p:nvSpPr>
          <p:spPr>
            <a:xfrm>
              <a:off x="3870960" y="3382818"/>
              <a:ext cx="1630680" cy="2179782"/>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Rounded Rectangle 11"/>
            <p:cNvSpPr/>
            <p:nvPr/>
          </p:nvSpPr>
          <p:spPr>
            <a:xfrm rot="5400000">
              <a:off x="267906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 name="Rounded Rectangle 12"/>
            <p:cNvSpPr/>
            <p:nvPr/>
          </p:nvSpPr>
          <p:spPr>
            <a:xfrm rot="5400000">
              <a:off x="444563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Rounded Rectangle 13"/>
            <p:cNvSpPr/>
            <p:nvPr/>
          </p:nvSpPr>
          <p:spPr>
            <a:xfrm rot="10800000">
              <a:off x="3395345" y="2974109"/>
              <a:ext cx="2581910" cy="47682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Rounded Rectangle 14"/>
            <p:cNvSpPr/>
            <p:nvPr/>
          </p:nvSpPr>
          <p:spPr>
            <a:xfrm>
              <a:off x="609600" y="48133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Rounded Rectangle 15"/>
            <p:cNvSpPr/>
            <p:nvPr/>
          </p:nvSpPr>
          <p:spPr>
            <a:xfrm>
              <a:off x="1424940" y="40640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Rounded Rectangle 16"/>
            <p:cNvSpPr/>
            <p:nvPr/>
          </p:nvSpPr>
          <p:spPr>
            <a:xfrm>
              <a:off x="577342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 name="Rounded Rectangle 17"/>
            <p:cNvSpPr/>
            <p:nvPr/>
          </p:nvSpPr>
          <p:spPr>
            <a:xfrm>
              <a:off x="726821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 name="Rounded Rectangle 18"/>
            <p:cNvSpPr/>
            <p:nvPr/>
          </p:nvSpPr>
          <p:spPr>
            <a:xfrm>
              <a:off x="6520815" y="40640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Rounded Rectangle 19"/>
            <p:cNvSpPr/>
            <p:nvPr/>
          </p:nvSpPr>
          <p:spPr>
            <a:xfrm>
              <a:off x="2851785"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Rounded Rectangle 20"/>
            <p:cNvSpPr/>
            <p:nvPr/>
          </p:nvSpPr>
          <p:spPr>
            <a:xfrm>
              <a:off x="5773420" y="4064000"/>
              <a:ext cx="747395"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Rounded Rectangle 21"/>
            <p:cNvSpPr/>
            <p:nvPr/>
          </p:nvSpPr>
          <p:spPr>
            <a:xfrm>
              <a:off x="8015605" y="4064000"/>
              <a:ext cx="747395"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 name="Rounded Rectangle 22"/>
            <p:cNvSpPr/>
            <p:nvPr/>
          </p:nvSpPr>
          <p:spPr>
            <a:xfrm>
              <a:off x="745490"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 name="Rounded Rectangle 23"/>
            <p:cNvSpPr/>
            <p:nvPr/>
          </p:nvSpPr>
          <p:spPr>
            <a:xfrm>
              <a:off x="726821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Rounded Rectangle 24"/>
            <p:cNvSpPr/>
            <p:nvPr/>
          </p:nvSpPr>
          <p:spPr>
            <a:xfrm>
              <a:off x="60960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6" name="Rounded Rectangle 25"/>
            <p:cNvSpPr/>
            <p:nvPr/>
          </p:nvSpPr>
          <p:spPr>
            <a:xfrm>
              <a:off x="6520815" y="25654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Rounded Rectangle 26"/>
            <p:cNvSpPr/>
            <p:nvPr/>
          </p:nvSpPr>
          <p:spPr>
            <a:xfrm>
              <a:off x="1153160"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 name="Rounded Rectangle 27"/>
            <p:cNvSpPr/>
            <p:nvPr/>
          </p:nvSpPr>
          <p:spPr>
            <a:xfrm>
              <a:off x="2172335" y="18161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 name="Rounded Rectangle 28"/>
            <p:cNvSpPr/>
            <p:nvPr/>
          </p:nvSpPr>
          <p:spPr>
            <a:xfrm>
              <a:off x="3667125" y="18161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 name="Rounded Rectangle 29"/>
            <p:cNvSpPr/>
            <p:nvPr/>
          </p:nvSpPr>
          <p:spPr>
            <a:xfrm>
              <a:off x="5161915" y="18161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 name="Rounded Rectangle 30"/>
            <p:cNvSpPr/>
            <p:nvPr/>
          </p:nvSpPr>
          <p:spPr>
            <a:xfrm>
              <a:off x="3327400" y="10668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Rounded Rectangle 31"/>
            <p:cNvSpPr/>
            <p:nvPr/>
          </p:nvSpPr>
          <p:spPr>
            <a:xfrm>
              <a:off x="4278630" y="1066800"/>
              <a:ext cx="135890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43" name="Cloud 142"/>
          <p:cNvSpPr/>
          <p:nvPr/>
        </p:nvSpPr>
        <p:spPr>
          <a:xfrm>
            <a:off x="0" y="0"/>
            <a:ext cx="4064000" cy="1905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49"/>
          <p:cNvGrpSpPr/>
          <p:nvPr/>
        </p:nvGrpSpPr>
        <p:grpSpPr>
          <a:xfrm>
            <a:off x="1117600" y="2207491"/>
            <a:ext cx="4064000" cy="3583709"/>
            <a:chOff x="3048000" y="2895600"/>
            <a:chExt cx="3048000" cy="2895600"/>
          </a:xfrm>
        </p:grpSpPr>
        <p:sp>
          <p:nvSpPr>
            <p:cNvPr id="151" name="Oval 150"/>
            <p:cNvSpPr/>
            <p:nvPr/>
          </p:nvSpPr>
          <p:spPr>
            <a:xfrm>
              <a:off x="3048000" y="2895600"/>
              <a:ext cx="2895600" cy="2895600"/>
            </a:xfrm>
            <a:prstGeom prst="ellipse">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200400" y="2895600"/>
              <a:ext cx="2895600" cy="2895600"/>
            </a:xfrm>
            <a:prstGeom prst="ellipse">
              <a:avLst/>
            </a:prstGeom>
            <a:solidFill>
              <a:srgbClr val="DBB267"/>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3"/>
          <p:cNvGrpSpPr/>
          <p:nvPr/>
        </p:nvGrpSpPr>
        <p:grpSpPr>
          <a:xfrm>
            <a:off x="0" y="2438400"/>
            <a:ext cx="2641600" cy="3200400"/>
            <a:chOff x="152400" y="228600"/>
            <a:chExt cx="1981200" cy="3200400"/>
          </a:xfrm>
        </p:grpSpPr>
        <p:sp>
          <p:nvSpPr>
            <p:cNvPr id="384" name="Double Wave 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loud 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loud 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loud 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8"/>
          <p:cNvGrpSpPr/>
          <p:nvPr/>
        </p:nvGrpSpPr>
        <p:grpSpPr>
          <a:xfrm>
            <a:off x="9550400" y="2362200"/>
            <a:ext cx="2641600" cy="3200400"/>
            <a:chOff x="152400" y="228600"/>
            <a:chExt cx="1981200" cy="3200400"/>
          </a:xfrm>
        </p:grpSpPr>
        <p:sp>
          <p:nvSpPr>
            <p:cNvPr id="353" name="Double Wave 35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loud 35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loud 35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loud 35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43"/>
          <p:cNvGrpSpPr/>
          <p:nvPr/>
        </p:nvGrpSpPr>
        <p:grpSpPr>
          <a:xfrm rot="16200000">
            <a:off x="1752600" y="3962400"/>
            <a:ext cx="1066800" cy="3352800"/>
            <a:chOff x="914400" y="381000"/>
            <a:chExt cx="2133600" cy="4419600"/>
          </a:xfrm>
        </p:grpSpPr>
        <p:sp>
          <p:nvSpPr>
            <p:cNvPr id="212" name="Isosceles Triangle 211"/>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Isosceles Triangle 212"/>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gular Pentagon 220"/>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Bent Arrow 221"/>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Rectangle 222"/>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Isosceles Triangle 228"/>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gular Pentagon 229"/>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gular Pentagon 230"/>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entagon 232"/>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gular Pentagon 236"/>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gular Pentagon 237"/>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71"/>
          <p:cNvGrpSpPr/>
          <p:nvPr/>
        </p:nvGrpSpPr>
        <p:grpSpPr>
          <a:xfrm rot="5400000" flipH="1">
            <a:off x="9677400" y="3886200"/>
            <a:ext cx="1066800" cy="3352800"/>
            <a:chOff x="914400" y="381000"/>
            <a:chExt cx="2133600" cy="4419600"/>
          </a:xfrm>
        </p:grpSpPr>
        <p:sp>
          <p:nvSpPr>
            <p:cNvPr id="240" name="Isosceles Triangle 239"/>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Isosceles Triangle 240"/>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Isosceles Triangle 241"/>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gular Pentagon 248"/>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Bent Arrow 249"/>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Rectangle 250"/>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Isosceles Triangle 256"/>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gular Pentagon 257"/>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gular Pentagon 258"/>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Pentagon 260"/>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Pentagon 261"/>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gular Pentagon 264"/>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gular Pentagon 265"/>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8" name="TextBox 267"/>
          <p:cNvSpPr txBox="1"/>
          <p:nvPr/>
        </p:nvSpPr>
        <p:spPr>
          <a:xfrm>
            <a:off x="508000" y="304800"/>
            <a:ext cx="3149600" cy="830997"/>
          </a:xfrm>
          <a:prstGeom prst="rect">
            <a:avLst/>
          </a:prstGeom>
          <a:noFill/>
        </p:spPr>
        <p:txBody>
          <a:bodyPr wrap="square" rtlCol="0">
            <a:spAutoFit/>
          </a:bodyPr>
          <a:lstStyle/>
          <a:p>
            <a:pPr algn="ctr"/>
            <a:r>
              <a:rPr lang="en-US" sz="2400" dirty="0"/>
              <a:t>What did the angel say?</a:t>
            </a:r>
          </a:p>
          <a:p>
            <a:pPr algn="ctr"/>
            <a:r>
              <a:rPr lang="en-US" sz="2400" dirty="0"/>
              <a:t>(Matthew 28:5-7)</a:t>
            </a:r>
          </a:p>
        </p:txBody>
      </p:sp>
      <p:sp>
        <p:nvSpPr>
          <p:cNvPr id="269" name="Rounded Rectangular Callout 268"/>
          <p:cNvSpPr/>
          <p:nvPr/>
        </p:nvSpPr>
        <p:spPr>
          <a:xfrm>
            <a:off x="8026400" y="2514600"/>
            <a:ext cx="3352800" cy="1371600"/>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75000"/>
                  </a:schemeClr>
                </a:solidFill>
              </a:rPr>
              <a:t>He is not here: for he is risen, as he said. Come, see the place where the Lord lay.</a:t>
            </a:r>
          </a:p>
        </p:txBody>
      </p:sp>
      <p:grpSp>
        <p:nvGrpSpPr>
          <p:cNvPr id="36" name="Group 51"/>
          <p:cNvGrpSpPr/>
          <p:nvPr/>
        </p:nvGrpSpPr>
        <p:grpSpPr>
          <a:xfrm flipH="1">
            <a:off x="7111999" y="152400"/>
            <a:ext cx="1625600" cy="2688794"/>
            <a:chOff x="7772400" y="1708596"/>
            <a:chExt cx="1143000" cy="2711004"/>
          </a:xfrm>
        </p:grpSpPr>
        <p:sp>
          <p:nvSpPr>
            <p:cNvPr id="199" name="Oval 5"/>
            <p:cNvSpPr/>
            <p:nvPr/>
          </p:nvSpPr>
          <p:spPr>
            <a:xfrm rot="20244480">
              <a:off x="8343900" y="39112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204902">
              <a:off x="8058150" y="38548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8629650" y="34029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772400" y="33464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Isosceles Triangle 202"/>
            <p:cNvSpPr/>
            <p:nvPr/>
          </p:nvSpPr>
          <p:spPr>
            <a:xfrm rot="19518518">
              <a:off x="8254284" y="25059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Isosceles Triangle 203"/>
            <p:cNvSpPr/>
            <p:nvPr/>
          </p:nvSpPr>
          <p:spPr>
            <a:xfrm rot="2043946">
              <a:off x="7843928" y="25061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Isosceles Triangle 204"/>
            <p:cNvSpPr/>
            <p:nvPr/>
          </p:nvSpPr>
          <p:spPr>
            <a:xfrm>
              <a:off x="7935686" y="24993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loud 205"/>
            <p:cNvSpPr/>
            <p:nvPr/>
          </p:nvSpPr>
          <p:spPr>
            <a:xfrm rot="17642893">
              <a:off x="7785260" y="1899844"/>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8058150" y="18215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12852032">
              <a:off x="8047361" y="1787131"/>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08"/>
          <p:cNvGrpSpPr/>
          <p:nvPr/>
        </p:nvGrpSpPr>
        <p:grpSpPr>
          <a:xfrm>
            <a:off x="4876800" y="3839707"/>
            <a:ext cx="1996099" cy="2484893"/>
            <a:chOff x="4343400" y="221546"/>
            <a:chExt cx="2680788" cy="4449661"/>
          </a:xfrm>
        </p:grpSpPr>
        <p:sp>
          <p:nvSpPr>
            <p:cNvPr id="210" name="Oval 209"/>
            <p:cNvSpPr/>
            <p:nvPr/>
          </p:nvSpPr>
          <p:spPr>
            <a:xfrm rot="1569803" flipH="1">
              <a:off x="5162862" y="3954374"/>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9465854" flipH="1">
              <a:off x="5772461" y="3954373"/>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flipH="1">
              <a:off x="4997886" y="657487"/>
              <a:ext cx="1369123" cy="1757452"/>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20548178" flipH="1">
              <a:off x="5474207" y="1716291"/>
              <a:ext cx="1259714" cy="1288123"/>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flipH="1">
              <a:off x="4592409" y="2653107"/>
              <a:ext cx="629856" cy="468408"/>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flipH="1">
              <a:off x="6230037" y="2536006"/>
              <a:ext cx="629856" cy="585510"/>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2113573">
              <a:off x="4794856" y="1736425"/>
              <a:ext cx="1184185" cy="1148670"/>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Isosceles Triangle 272"/>
            <p:cNvSpPr/>
            <p:nvPr/>
          </p:nvSpPr>
          <p:spPr>
            <a:xfrm flipH="1">
              <a:off x="4888355" y="1599189"/>
              <a:ext cx="1593624" cy="2744211"/>
            </a:xfrm>
            <a:prstGeom prst="triangl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loud 273"/>
            <p:cNvSpPr/>
            <p:nvPr/>
          </p:nvSpPr>
          <p:spPr>
            <a:xfrm flipH="1">
              <a:off x="4614531" y="1010174"/>
              <a:ext cx="766709" cy="182221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Cloud 274"/>
            <p:cNvSpPr/>
            <p:nvPr/>
          </p:nvSpPr>
          <p:spPr>
            <a:xfrm rot="626040" flipH="1">
              <a:off x="6010721" y="1109100"/>
              <a:ext cx="507459" cy="166884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flipH="1">
              <a:off x="5544636" y="1691457"/>
              <a:ext cx="273825" cy="4636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flipH="1">
              <a:off x="5096294" y="428168"/>
              <a:ext cx="1133743" cy="15223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3097194" flipH="1">
              <a:off x="5469808" y="422362"/>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18981421" flipH="1">
              <a:off x="4839692" y="476790"/>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Block Arc 279"/>
            <p:cNvSpPr/>
            <p:nvPr/>
          </p:nvSpPr>
          <p:spPr>
            <a:xfrm flipH="1">
              <a:off x="4669294" y="221546"/>
              <a:ext cx="2026303" cy="1670346"/>
            </a:xfrm>
            <a:prstGeom prst="blockArc">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p:cNvSpPr/>
            <p:nvPr/>
          </p:nvSpPr>
          <p:spPr>
            <a:xfrm rot="17952657" flipH="1">
              <a:off x="5568188" y="2484281"/>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4884799" flipH="1">
              <a:off x="4996059" y="2473959"/>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4884799" flipH="1">
              <a:off x="5333026" y="2806802"/>
              <a:ext cx="556395" cy="3581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Oval 283"/>
            <p:cNvSpPr/>
            <p:nvPr/>
          </p:nvSpPr>
          <p:spPr>
            <a:xfrm rot="14884799" flipH="1">
              <a:off x="5528206" y="2856979"/>
              <a:ext cx="524637" cy="3377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flipH="1">
              <a:off x="4343400" y="1031374"/>
              <a:ext cx="985769" cy="2249103"/>
            </a:xfrm>
            <a:prstGeom prst="trapezoid">
              <a:avLst>
                <a:gd name="adj" fmla="val 32650"/>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flipH="1">
              <a:off x="6038419" y="1068955"/>
              <a:ext cx="985769" cy="2190321"/>
            </a:xfrm>
            <a:prstGeom prst="trapezoid">
              <a:avLst>
                <a:gd name="adj" fmla="val 31557"/>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880435" flipH="1">
              <a:off x="4724061" y="716268"/>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20218568" flipH="1">
              <a:off x="6350392" y="766774"/>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71"/>
            <p:cNvGrpSpPr/>
            <p:nvPr/>
          </p:nvGrpSpPr>
          <p:grpSpPr>
            <a:xfrm>
              <a:off x="4876800" y="3886200"/>
              <a:ext cx="1524000" cy="453844"/>
              <a:chOff x="0" y="4648200"/>
              <a:chExt cx="3986134" cy="1541489"/>
            </a:xfrm>
          </p:grpSpPr>
          <p:grpSp>
            <p:nvGrpSpPr>
              <p:cNvPr id="39" name="Group 138"/>
              <p:cNvGrpSpPr/>
              <p:nvPr/>
            </p:nvGrpSpPr>
            <p:grpSpPr>
              <a:xfrm>
                <a:off x="0" y="4648200"/>
                <a:ext cx="1600200" cy="1524000"/>
                <a:chOff x="533400" y="4648200"/>
                <a:chExt cx="1905000" cy="1828800"/>
              </a:xfrm>
            </p:grpSpPr>
            <p:sp>
              <p:nvSpPr>
                <p:cNvPr id="301" name="Plus 300"/>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39"/>
              <p:cNvGrpSpPr/>
              <p:nvPr/>
            </p:nvGrpSpPr>
            <p:grpSpPr>
              <a:xfrm>
                <a:off x="1182973" y="4665689"/>
                <a:ext cx="1600200" cy="1524000"/>
                <a:chOff x="533400" y="4648200"/>
                <a:chExt cx="1905000" cy="1828800"/>
              </a:xfrm>
            </p:grpSpPr>
            <p:sp>
              <p:nvSpPr>
                <p:cNvPr id="297" name="Plus 296"/>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44"/>
              <p:cNvGrpSpPr/>
              <p:nvPr/>
            </p:nvGrpSpPr>
            <p:grpSpPr>
              <a:xfrm>
                <a:off x="2385934" y="4665689"/>
                <a:ext cx="1600200" cy="1524000"/>
                <a:chOff x="533400" y="4648200"/>
                <a:chExt cx="1905000" cy="1828800"/>
              </a:xfrm>
            </p:grpSpPr>
            <p:sp>
              <p:nvSpPr>
                <p:cNvPr id="293" name="Plus 292"/>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2" name="Group 196"/>
          <p:cNvGrpSpPr/>
          <p:nvPr/>
        </p:nvGrpSpPr>
        <p:grpSpPr>
          <a:xfrm>
            <a:off x="6604000" y="3962401"/>
            <a:ext cx="1639504" cy="2227729"/>
            <a:chOff x="5291109" y="381000"/>
            <a:chExt cx="2449359" cy="4437529"/>
          </a:xfrm>
        </p:grpSpPr>
        <p:sp>
          <p:nvSpPr>
            <p:cNvPr id="158" name="Oval 157"/>
            <p:cNvSpPr/>
            <p:nvPr/>
          </p:nvSpPr>
          <p:spPr>
            <a:xfrm rot="3435232" flipH="1">
              <a:off x="7166830" y="3314960"/>
              <a:ext cx="629369" cy="5179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8164768">
              <a:off x="5365520" y="3259495"/>
              <a:ext cx="629369" cy="589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20260128">
              <a:off x="5843954" y="4534836"/>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101605">
              <a:off x="6204522" y="4566781"/>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a:off x="5843954" y="2520855"/>
              <a:ext cx="1359878" cy="2139855"/>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20676161" flipH="1">
              <a:off x="6751681" y="2209829"/>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996339">
              <a:off x="5407774" y="2212821"/>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rot="21374563">
              <a:off x="5334000" y="381000"/>
              <a:ext cx="2379786" cy="2895098"/>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a:off x="5843954" y="2269107"/>
              <a:ext cx="1359878" cy="2139855"/>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183923" y="1765612"/>
              <a:ext cx="679939" cy="7552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673969" y="632748"/>
              <a:ext cx="1699847" cy="17622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a:off x="5843954" y="632748"/>
              <a:ext cx="1189893" cy="62936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996339">
              <a:off x="5291109" y="659268"/>
              <a:ext cx="665843" cy="2094106"/>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0603661" flipH="1">
              <a:off x="7065399" y="659323"/>
              <a:ext cx="665843" cy="2104198"/>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a:off x="5843954" y="632748"/>
              <a:ext cx="1359878" cy="377621"/>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72"/>
            <p:cNvGrpSpPr/>
            <p:nvPr/>
          </p:nvGrpSpPr>
          <p:grpSpPr>
            <a:xfrm>
              <a:off x="5829925" y="3939915"/>
              <a:ext cx="1371600" cy="532915"/>
              <a:chOff x="4838700" y="1333500"/>
              <a:chExt cx="5981700" cy="2324100"/>
            </a:xfrm>
          </p:grpSpPr>
          <p:grpSp>
            <p:nvGrpSpPr>
              <p:cNvPr id="44" name="Group 58"/>
              <p:cNvGrpSpPr/>
              <p:nvPr/>
            </p:nvGrpSpPr>
            <p:grpSpPr>
              <a:xfrm>
                <a:off x="4838700" y="1333500"/>
                <a:ext cx="2209800" cy="2286000"/>
                <a:chOff x="4838700" y="1333500"/>
                <a:chExt cx="2209800" cy="2286000"/>
              </a:xfrm>
            </p:grpSpPr>
            <p:sp>
              <p:nvSpPr>
                <p:cNvPr id="191" name="Plus 190"/>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59"/>
              <p:cNvGrpSpPr/>
              <p:nvPr/>
            </p:nvGrpSpPr>
            <p:grpSpPr>
              <a:xfrm>
                <a:off x="6705600" y="1371600"/>
                <a:ext cx="2209800" cy="2286000"/>
                <a:chOff x="4838700" y="1333500"/>
                <a:chExt cx="2209800" cy="2286000"/>
              </a:xfrm>
            </p:grpSpPr>
            <p:sp>
              <p:nvSpPr>
                <p:cNvPr id="185" name="Plus 184"/>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66"/>
              <p:cNvGrpSpPr/>
              <p:nvPr/>
            </p:nvGrpSpPr>
            <p:grpSpPr>
              <a:xfrm>
                <a:off x="8610600" y="1341620"/>
                <a:ext cx="2209800" cy="2286000"/>
                <a:chOff x="4838700" y="1333500"/>
                <a:chExt cx="2209800" cy="2286000"/>
              </a:xfrm>
            </p:grpSpPr>
            <p:sp>
              <p:nvSpPr>
                <p:cNvPr id="179" name="Plus 178"/>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76"/>
              <p:cNvSpPr/>
              <p:nvPr/>
            </p:nvSpPr>
            <p:spPr>
              <a:xfrm>
                <a:off x="6705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8610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0.00209 0.09272 L 0.18125 0.52555 " pathEditMode="relative" rAng="0" ptsTypes="AA">
                                      <p:cBhvr>
                                        <p:cTn id="10" dur="2000" fill="hold"/>
                                        <p:tgtEl>
                                          <p:spTgt spid="36"/>
                                        </p:tgtEl>
                                        <p:attrNameLst>
                                          <p:attrName>ppt_x</p:attrName>
                                          <p:attrName>ppt_y</p:attrName>
                                        </p:attrNameLst>
                                      </p:cBhvr>
                                      <p:rCtr x="9200" y="2160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9"/>
                                        </p:tgtEl>
                                        <p:attrNameLst>
                                          <p:attrName>style.visibility</p:attrName>
                                        </p:attrNameLst>
                                      </p:cBhvr>
                                      <p:to>
                                        <p:strVal val="visible"/>
                                      </p:to>
                                    </p:set>
                                    <p:animEffect transition="in" filter="fade">
                                      <p:cBhvr>
                                        <p:cTn id="15" dur="2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P spid="2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0" y="0"/>
            <a:ext cx="12192000" cy="4038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0" y="3733800"/>
            <a:ext cx="12192000" cy="3124200"/>
          </a:xfrm>
          <a:prstGeom prst="rect">
            <a:avLst/>
          </a:prstGeom>
          <a:solidFill>
            <a:srgbClr val="E8DA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p:nvPr/>
        </p:nvGrpSpPr>
        <p:grpSpPr>
          <a:xfrm>
            <a:off x="812800" y="1066800"/>
            <a:ext cx="10871200" cy="4495800"/>
            <a:chOff x="609600" y="1066800"/>
            <a:chExt cx="8153400" cy="4495800"/>
          </a:xfrm>
        </p:grpSpPr>
        <p:sp>
          <p:nvSpPr>
            <p:cNvPr id="5" name="Rounded Rectangle 4"/>
            <p:cNvSpPr/>
            <p:nvPr/>
          </p:nvSpPr>
          <p:spPr>
            <a:xfrm>
              <a:off x="2647950" y="25654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Rounded Rectangle 5"/>
            <p:cNvSpPr/>
            <p:nvPr/>
          </p:nvSpPr>
          <p:spPr>
            <a:xfrm>
              <a:off x="3531235" y="25654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 name="Rounded Rectangle 6"/>
            <p:cNvSpPr/>
            <p:nvPr/>
          </p:nvSpPr>
          <p:spPr>
            <a:xfrm>
              <a:off x="5026025"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 name="Rounded Rectangle 7"/>
            <p:cNvSpPr/>
            <p:nvPr/>
          </p:nvSpPr>
          <p:spPr>
            <a:xfrm>
              <a:off x="210439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 name="Rounded Rectangle 8"/>
            <p:cNvSpPr/>
            <p:nvPr/>
          </p:nvSpPr>
          <p:spPr>
            <a:xfrm>
              <a:off x="577342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 name="Rounded Rectangle 9"/>
            <p:cNvSpPr/>
            <p:nvPr/>
          </p:nvSpPr>
          <p:spPr>
            <a:xfrm>
              <a:off x="210439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Rounded Rectangle 10"/>
            <p:cNvSpPr/>
            <p:nvPr/>
          </p:nvSpPr>
          <p:spPr>
            <a:xfrm>
              <a:off x="3870960" y="3382818"/>
              <a:ext cx="1630680" cy="2179782"/>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Rounded Rectangle 11"/>
            <p:cNvSpPr/>
            <p:nvPr/>
          </p:nvSpPr>
          <p:spPr>
            <a:xfrm rot="5400000">
              <a:off x="267906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 name="Rounded Rectangle 12"/>
            <p:cNvSpPr/>
            <p:nvPr/>
          </p:nvSpPr>
          <p:spPr>
            <a:xfrm rot="5400000">
              <a:off x="444563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Rounded Rectangle 13"/>
            <p:cNvSpPr/>
            <p:nvPr/>
          </p:nvSpPr>
          <p:spPr>
            <a:xfrm rot="10800000">
              <a:off x="3395345" y="2974109"/>
              <a:ext cx="2581910" cy="47682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Rounded Rectangle 14"/>
            <p:cNvSpPr/>
            <p:nvPr/>
          </p:nvSpPr>
          <p:spPr>
            <a:xfrm>
              <a:off x="609600" y="48133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Rounded Rectangle 15"/>
            <p:cNvSpPr/>
            <p:nvPr/>
          </p:nvSpPr>
          <p:spPr>
            <a:xfrm>
              <a:off x="1424940" y="40640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Rounded Rectangle 16"/>
            <p:cNvSpPr/>
            <p:nvPr/>
          </p:nvSpPr>
          <p:spPr>
            <a:xfrm>
              <a:off x="577342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 name="Rounded Rectangle 17"/>
            <p:cNvSpPr/>
            <p:nvPr/>
          </p:nvSpPr>
          <p:spPr>
            <a:xfrm>
              <a:off x="726821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 name="Rounded Rectangle 18"/>
            <p:cNvSpPr/>
            <p:nvPr/>
          </p:nvSpPr>
          <p:spPr>
            <a:xfrm>
              <a:off x="6520815" y="40640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Rounded Rectangle 19"/>
            <p:cNvSpPr/>
            <p:nvPr/>
          </p:nvSpPr>
          <p:spPr>
            <a:xfrm>
              <a:off x="2851785"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Rounded Rectangle 20"/>
            <p:cNvSpPr/>
            <p:nvPr/>
          </p:nvSpPr>
          <p:spPr>
            <a:xfrm>
              <a:off x="5773420" y="4064000"/>
              <a:ext cx="747395"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Rounded Rectangle 21"/>
            <p:cNvSpPr/>
            <p:nvPr/>
          </p:nvSpPr>
          <p:spPr>
            <a:xfrm>
              <a:off x="8015605" y="4064000"/>
              <a:ext cx="747395"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 name="Rounded Rectangle 22"/>
            <p:cNvSpPr/>
            <p:nvPr/>
          </p:nvSpPr>
          <p:spPr>
            <a:xfrm>
              <a:off x="745490"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 name="Rounded Rectangle 23"/>
            <p:cNvSpPr/>
            <p:nvPr/>
          </p:nvSpPr>
          <p:spPr>
            <a:xfrm>
              <a:off x="726821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Rounded Rectangle 24"/>
            <p:cNvSpPr/>
            <p:nvPr/>
          </p:nvSpPr>
          <p:spPr>
            <a:xfrm>
              <a:off x="60960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6" name="Rounded Rectangle 25"/>
            <p:cNvSpPr/>
            <p:nvPr/>
          </p:nvSpPr>
          <p:spPr>
            <a:xfrm>
              <a:off x="6520815" y="25654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Rounded Rectangle 26"/>
            <p:cNvSpPr/>
            <p:nvPr/>
          </p:nvSpPr>
          <p:spPr>
            <a:xfrm>
              <a:off x="1153160"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 name="Rounded Rectangle 27"/>
            <p:cNvSpPr/>
            <p:nvPr/>
          </p:nvSpPr>
          <p:spPr>
            <a:xfrm>
              <a:off x="2172335" y="18161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 name="Rounded Rectangle 28"/>
            <p:cNvSpPr/>
            <p:nvPr/>
          </p:nvSpPr>
          <p:spPr>
            <a:xfrm>
              <a:off x="3667125" y="18161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 name="Rounded Rectangle 29"/>
            <p:cNvSpPr/>
            <p:nvPr/>
          </p:nvSpPr>
          <p:spPr>
            <a:xfrm>
              <a:off x="5161915" y="18161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 name="Rounded Rectangle 30"/>
            <p:cNvSpPr/>
            <p:nvPr/>
          </p:nvSpPr>
          <p:spPr>
            <a:xfrm>
              <a:off x="3327400" y="10668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Rounded Rectangle 31"/>
            <p:cNvSpPr/>
            <p:nvPr/>
          </p:nvSpPr>
          <p:spPr>
            <a:xfrm>
              <a:off x="4278630" y="1066800"/>
              <a:ext cx="135890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43" name="Cloud 142"/>
          <p:cNvSpPr/>
          <p:nvPr/>
        </p:nvSpPr>
        <p:spPr>
          <a:xfrm>
            <a:off x="0" y="0"/>
            <a:ext cx="4064000" cy="1905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49"/>
          <p:cNvGrpSpPr/>
          <p:nvPr/>
        </p:nvGrpSpPr>
        <p:grpSpPr>
          <a:xfrm>
            <a:off x="1117600" y="2170545"/>
            <a:ext cx="4064000" cy="3620655"/>
            <a:chOff x="3048000" y="2895600"/>
            <a:chExt cx="3048000" cy="2895600"/>
          </a:xfrm>
        </p:grpSpPr>
        <p:sp>
          <p:nvSpPr>
            <p:cNvPr id="151" name="Oval 150"/>
            <p:cNvSpPr/>
            <p:nvPr/>
          </p:nvSpPr>
          <p:spPr>
            <a:xfrm>
              <a:off x="3048000" y="2895600"/>
              <a:ext cx="2895600" cy="2895600"/>
            </a:xfrm>
            <a:prstGeom prst="ellipse">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200400" y="2895600"/>
              <a:ext cx="2895600" cy="2895600"/>
            </a:xfrm>
            <a:prstGeom prst="ellipse">
              <a:avLst/>
            </a:prstGeom>
            <a:solidFill>
              <a:srgbClr val="DBB267"/>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3"/>
          <p:cNvGrpSpPr/>
          <p:nvPr/>
        </p:nvGrpSpPr>
        <p:grpSpPr>
          <a:xfrm>
            <a:off x="0" y="2438400"/>
            <a:ext cx="2641600" cy="3200400"/>
            <a:chOff x="152400" y="228600"/>
            <a:chExt cx="1981200" cy="3200400"/>
          </a:xfrm>
        </p:grpSpPr>
        <p:sp>
          <p:nvSpPr>
            <p:cNvPr id="384" name="Double Wave 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loud 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loud 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loud 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8"/>
          <p:cNvGrpSpPr/>
          <p:nvPr/>
        </p:nvGrpSpPr>
        <p:grpSpPr>
          <a:xfrm>
            <a:off x="9550400" y="2362200"/>
            <a:ext cx="2641600" cy="3200400"/>
            <a:chOff x="152400" y="228600"/>
            <a:chExt cx="1981200" cy="3200400"/>
          </a:xfrm>
        </p:grpSpPr>
        <p:sp>
          <p:nvSpPr>
            <p:cNvPr id="353" name="Double Wave 35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loud 35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loud 35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loud 35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43"/>
          <p:cNvGrpSpPr/>
          <p:nvPr/>
        </p:nvGrpSpPr>
        <p:grpSpPr>
          <a:xfrm rot="16200000">
            <a:off x="1752600" y="3962400"/>
            <a:ext cx="1066800" cy="3352800"/>
            <a:chOff x="914400" y="381000"/>
            <a:chExt cx="2133600" cy="4419600"/>
          </a:xfrm>
        </p:grpSpPr>
        <p:sp>
          <p:nvSpPr>
            <p:cNvPr id="212" name="Isosceles Triangle 211"/>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Isosceles Triangle 212"/>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gular Pentagon 220"/>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Bent Arrow 221"/>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Rectangle 222"/>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Isosceles Triangle 228"/>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gular Pentagon 229"/>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gular Pentagon 230"/>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entagon 232"/>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233"/>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gular Pentagon 236"/>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gular Pentagon 237"/>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71"/>
          <p:cNvGrpSpPr/>
          <p:nvPr/>
        </p:nvGrpSpPr>
        <p:grpSpPr>
          <a:xfrm rot="5400000" flipH="1">
            <a:off x="9677400" y="3886200"/>
            <a:ext cx="1066800" cy="3352800"/>
            <a:chOff x="914400" y="381000"/>
            <a:chExt cx="2133600" cy="4419600"/>
          </a:xfrm>
        </p:grpSpPr>
        <p:sp>
          <p:nvSpPr>
            <p:cNvPr id="240" name="Isosceles Triangle 239"/>
            <p:cNvSpPr/>
            <p:nvPr/>
          </p:nvSpPr>
          <p:spPr>
            <a:xfrm>
              <a:off x="19050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Isosceles Triangle 240"/>
            <p:cNvSpPr/>
            <p:nvPr/>
          </p:nvSpPr>
          <p:spPr>
            <a:xfrm>
              <a:off x="2057400" y="8382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Isosceles Triangle 241"/>
            <p:cNvSpPr/>
            <p:nvPr/>
          </p:nvSpPr>
          <p:spPr>
            <a:xfrm>
              <a:off x="1981200" y="762000"/>
              <a:ext cx="228600" cy="3810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a:off x="2057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1676400" y="3429000"/>
              <a:ext cx="304800" cy="1066800"/>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0800000">
              <a:off x="1524000" y="1905000"/>
              <a:ext cx="1066800" cy="7620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1676400" y="1295400"/>
              <a:ext cx="685800" cy="609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a:off x="1524000" y="2819400"/>
              <a:ext cx="1066800" cy="8382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1676400" y="2667000"/>
              <a:ext cx="762000" cy="152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gular Pentagon 248"/>
            <p:cNvSpPr/>
            <p:nvPr/>
          </p:nvSpPr>
          <p:spPr>
            <a:xfrm>
              <a:off x="1676400" y="1066800"/>
              <a:ext cx="762000" cy="3810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Bent Arrow 249"/>
            <p:cNvSpPr/>
            <p:nvPr/>
          </p:nvSpPr>
          <p:spPr>
            <a:xfrm rot="11024720">
              <a:off x="1012266" y="1926666"/>
              <a:ext cx="685800" cy="685800"/>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Rectangle 250"/>
            <p:cNvSpPr/>
            <p:nvPr/>
          </p:nvSpPr>
          <p:spPr>
            <a:xfrm>
              <a:off x="2438400" y="1905000"/>
              <a:ext cx="152400" cy="9144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2209800" y="2362200"/>
              <a:ext cx="838200" cy="1066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a:off x="1066800" y="914400"/>
              <a:ext cx="76200" cy="38862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a:off x="1981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a:off x="1600200" y="4419600"/>
              <a:ext cx="457200" cy="381000"/>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a:off x="990600" y="762000"/>
              <a:ext cx="2286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Isosceles Triangle 256"/>
            <p:cNvSpPr/>
            <p:nvPr/>
          </p:nvSpPr>
          <p:spPr>
            <a:xfrm>
              <a:off x="1066800" y="381000"/>
              <a:ext cx="76200" cy="381000"/>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gular Pentagon 257"/>
            <p:cNvSpPr/>
            <p:nvPr/>
          </p:nvSpPr>
          <p:spPr>
            <a:xfrm rot="2011664">
              <a:off x="1409606" y="1882328"/>
              <a:ext cx="513143" cy="37386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gular Pentagon 258"/>
            <p:cNvSpPr/>
            <p:nvPr/>
          </p:nvSpPr>
          <p:spPr>
            <a:xfrm rot="19219533">
              <a:off x="2246105" y="1891337"/>
              <a:ext cx="519439" cy="332126"/>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914400" y="2362200"/>
              <a:ext cx="381000" cy="2286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Pentagon 260"/>
            <p:cNvSpPr/>
            <p:nvPr/>
          </p:nvSpPr>
          <p:spPr>
            <a:xfrm rot="16200000">
              <a:off x="1605377"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Pentagon 261"/>
            <p:cNvSpPr/>
            <p:nvPr/>
          </p:nvSpPr>
          <p:spPr>
            <a:xfrm rot="16200000">
              <a:off x="1970402" y="4049398"/>
              <a:ext cx="462823" cy="288826"/>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2286000" y="2438400"/>
              <a:ext cx="685800" cy="914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2514600" y="2743200"/>
              <a:ext cx="228600" cy="304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gular Pentagon 264"/>
            <p:cNvSpPr/>
            <p:nvPr/>
          </p:nvSpPr>
          <p:spPr>
            <a:xfrm rot="3477440">
              <a:off x="2229470" y="1339272"/>
              <a:ext cx="445715" cy="29325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gular Pentagon 265"/>
            <p:cNvSpPr/>
            <p:nvPr/>
          </p:nvSpPr>
          <p:spPr>
            <a:xfrm rot="18672052">
              <a:off x="1420517" y="1324279"/>
              <a:ext cx="425939" cy="323243"/>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51"/>
          <p:cNvGrpSpPr/>
          <p:nvPr/>
        </p:nvGrpSpPr>
        <p:grpSpPr>
          <a:xfrm flipH="1">
            <a:off x="9042400" y="3429000"/>
            <a:ext cx="1625600" cy="2688794"/>
            <a:chOff x="7772400" y="1708596"/>
            <a:chExt cx="1143000" cy="2711004"/>
          </a:xfrm>
        </p:grpSpPr>
        <p:sp>
          <p:nvSpPr>
            <p:cNvPr id="199" name="Oval 5"/>
            <p:cNvSpPr/>
            <p:nvPr/>
          </p:nvSpPr>
          <p:spPr>
            <a:xfrm rot="20244480">
              <a:off x="8343900" y="39112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204902">
              <a:off x="8058150" y="38548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8629650" y="34029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772400" y="33464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Isosceles Triangle 202"/>
            <p:cNvSpPr/>
            <p:nvPr/>
          </p:nvSpPr>
          <p:spPr>
            <a:xfrm rot="19518518">
              <a:off x="8254284" y="25059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Isosceles Triangle 203"/>
            <p:cNvSpPr/>
            <p:nvPr/>
          </p:nvSpPr>
          <p:spPr>
            <a:xfrm rot="2043946">
              <a:off x="7843928" y="25061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Isosceles Triangle 204"/>
            <p:cNvSpPr/>
            <p:nvPr/>
          </p:nvSpPr>
          <p:spPr>
            <a:xfrm>
              <a:off x="7935686" y="24993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loud 205"/>
            <p:cNvSpPr/>
            <p:nvPr/>
          </p:nvSpPr>
          <p:spPr>
            <a:xfrm rot="17642893">
              <a:off x="7785260" y="1899844"/>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8058150" y="18215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12852032">
              <a:off x="8047361" y="1787131"/>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TextBox 208"/>
          <p:cNvSpPr txBox="1"/>
          <p:nvPr/>
        </p:nvSpPr>
        <p:spPr>
          <a:xfrm>
            <a:off x="674254" y="228601"/>
            <a:ext cx="3186545" cy="1384995"/>
          </a:xfrm>
          <a:prstGeom prst="rect">
            <a:avLst/>
          </a:prstGeom>
          <a:noFill/>
        </p:spPr>
        <p:txBody>
          <a:bodyPr wrap="square" rtlCol="0">
            <a:spAutoFit/>
          </a:bodyPr>
          <a:lstStyle/>
          <a:p>
            <a:pPr algn="ctr"/>
            <a:r>
              <a:rPr lang="en-US" sz="2800" dirty="0"/>
              <a:t>Where did the women go?</a:t>
            </a:r>
          </a:p>
          <a:p>
            <a:pPr algn="ctr"/>
            <a:r>
              <a:rPr lang="en-US" sz="2800" dirty="0"/>
              <a:t>(Matthew 28:8)</a:t>
            </a:r>
          </a:p>
        </p:txBody>
      </p:sp>
      <p:grpSp>
        <p:nvGrpSpPr>
          <p:cNvPr id="37" name="Group 209"/>
          <p:cNvGrpSpPr/>
          <p:nvPr/>
        </p:nvGrpSpPr>
        <p:grpSpPr>
          <a:xfrm>
            <a:off x="4775200" y="3777092"/>
            <a:ext cx="2032000" cy="2699908"/>
            <a:chOff x="4343400" y="250923"/>
            <a:chExt cx="2680788" cy="4420284"/>
          </a:xfrm>
        </p:grpSpPr>
        <p:sp>
          <p:nvSpPr>
            <p:cNvPr id="211" name="Oval 210"/>
            <p:cNvSpPr/>
            <p:nvPr/>
          </p:nvSpPr>
          <p:spPr>
            <a:xfrm rot="1569803" flipH="1">
              <a:off x="5162862" y="3954374"/>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9465854" flipH="1">
              <a:off x="5772461" y="3954373"/>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flipH="1">
              <a:off x="4997886" y="657487"/>
              <a:ext cx="1369123" cy="1757452"/>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20548178" flipH="1">
              <a:off x="5474207" y="1716291"/>
              <a:ext cx="1259714" cy="1288123"/>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flipH="1">
              <a:off x="4592409" y="2653107"/>
              <a:ext cx="629856" cy="468408"/>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flipH="1">
              <a:off x="6230037" y="2536006"/>
              <a:ext cx="629856" cy="585510"/>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2113573">
              <a:off x="4794856" y="1736425"/>
              <a:ext cx="1184185" cy="1148670"/>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Isosceles Triangle 271"/>
            <p:cNvSpPr/>
            <p:nvPr/>
          </p:nvSpPr>
          <p:spPr>
            <a:xfrm flipH="1">
              <a:off x="4888355" y="1599189"/>
              <a:ext cx="1593624" cy="2744211"/>
            </a:xfrm>
            <a:prstGeom prst="triangl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p:cNvSpPr/>
            <p:nvPr/>
          </p:nvSpPr>
          <p:spPr>
            <a:xfrm flipH="1">
              <a:off x="4614531" y="1010174"/>
              <a:ext cx="766709" cy="182221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loud 273"/>
            <p:cNvSpPr/>
            <p:nvPr/>
          </p:nvSpPr>
          <p:spPr>
            <a:xfrm rot="626040" flipH="1">
              <a:off x="6010721" y="1109100"/>
              <a:ext cx="507459" cy="166884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flipH="1">
              <a:off x="5544636" y="1691457"/>
              <a:ext cx="273825" cy="4636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flipH="1">
              <a:off x="5096294" y="428168"/>
              <a:ext cx="1133743" cy="15223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13097194" flipH="1">
              <a:off x="5469808" y="422362"/>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8981421" flipH="1">
              <a:off x="4839692" y="476790"/>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Block Arc 278"/>
            <p:cNvSpPr/>
            <p:nvPr/>
          </p:nvSpPr>
          <p:spPr>
            <a:xfrm flipH="1">
              <a:off x="4669295" y="250923"/>
              <a:ext cx="2026302" cy="1640970"/>
            </a:xfrm>
            <a:prstGeom prst="blockArc">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Oval 279"/>
            <p:cNvSpPr/>
            <p:nvPr/>
          </p:nvSpPr>
          <p:spPr>
            <a:xfrm rot="17952657" flipH="1">
              <a:off x="5568188" y="2484281"/>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4884799" flipH="1">
              <a:off x="4996059" y="2473959"/>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4884799" flipH="1">
              <a:off x="5333026" y="2806802"/>
              <a:ext cx="556395" cy="3581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Oval 282"/>
            <p:cNvSpPr/>
            <p:nvPr/>
          </p:nvSpPr>
          <p:spPr>
            <a:xfrm rot="14884799" flipH="1">
              <a:off x="5528206" y="2856979"/>
              <a:ext cx="524637" cy="3377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p:cNvSpPr/>
            <p:nvPr/>
          </p:nvSpPr>
          <p:spPr>
            <a:xfrm flipH="1">
              <a:off x="4343400" y="1031374"/>
              <a:ext cx="985769" cy="2249103"/>
            </a:xfrm>
            <a:prstGeom prst="trapezoid">
              <a:avLst>
                <a:gd name="adj" fmla="val 32650"/>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flipH="1">
              <a:off x="6038419" y="1068955"/>
              <a:ext cx="985769" cy="2190321"/>
            </a:xfrm>
            <a:prstGeom prst="trapezoid">
              <a:avLst>
                <a:gd name="adj" fmla="val 31557"/>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880435" flipH="1">
              <a:off x="4724061" y="716268"/>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20218568" flipH="1">
              <a:off x="6350392" y="766774"/>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71"/>
            <p:cNvGrpSpPr/>
            <p:nvPr/>
          </p:nvGrpSpPr>
          <p:grpSpPr>
            <a:xfrm>
              <a:off x="4876800" y="3886200"/>
              <a:ext cx="1524000" cy="453844"/>
              <a:chOff x="0" y="4648200"/>
              <a:chExt cx="3986134" cy="1541489"/>
            </a:xfrm>
          </p:grpSpPr>
          <p:grpSp>
            <p:nvGrpSpPr>
              <p:cNvPr id="39" name="Group 138"/>
              <p:cNvGrpSpPr/>
              <p:nvPr/>
            </p:nvGrpSpPr>
            <p:grpSpPr>
              <a:xfrm>
                <a:off x="0" y="4648200"/>
                <a:ext cx="1600200" cy="1524000"/>
                <a:chOff x="533400" y="4648200"/>
                <a:chExt cx="1905000" cy="1828800"/>
              </a:xfrm>
            </p:grpSpPr>
            <p:sp>
              <p:nvSpPr>
                <p:cNvPr id="300" name="Plus 299"/>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39"/>
              <p:cNvGrpSpPr/>
              <p:nvPr/>
            </p:nvGrpSpPr>
            <p:grpSpPr>
              <a:xfrm>
                <a:off x="1182973" y="4665689"/>
                <a:ext cx="1600200" cy="1524000"/>
                <a:chOff x="533400" y="4648200"/>
                <a:chExt cx="1905000" cy="1828800"/>
              </a:xfrm>
            </p:grpSpPr>
            <p:sp>
              <p:nvSpPr>
                <p:cNvPr id="296" name="Plus 295"/>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44"/>
              <p:cNvGrpSpPr/>
              <p:nvPr/>
            </p:nvGrpSpPr>
            <p:grpSpPr>
              <a:xfrm>
                <a:off x="2385934" y="4665689"/>
                <a:ext cx="1600200" cy="1524000"/>
                <a:chOff x="533400" y="4648200"/>
                <a:chExt cx="1905000" cy="1828800"/>
              </a:xfrm>
            </p:grpSpPr>
            <p:sp>
              <p:nvSpPr>
                <p:cNvPr id="292" name="Plus 291"/>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2" name="Group 196"/>
          <p:cNvGrpSpPr/>
          <p:nvPr/>
        </p:nvGrpSpPr>
        <p:grpSpPr>
          <a:xfrm>
            <a:off x="6807200" y="4038601"/>
            <a:ext cx="1639504" cy="2227729"/>
            <a:chOff x="5291109" y="381000"/>
            <a:chExt cx="2449359" cy="4437529"/>
          </a:xfrm>
        </p:grpSpPr>
        <p:sp>
          <p:nvSpPr>
            <p:cNvPr id="158" name="Oval 157"/>
            <p:cNvSpPr/>
            <p:nvPr/>
          </p:nvSpPr>
          <p:spPr>
            <a:xfrm rot="3435232" flipH="1">
              <a:off x="7166830" y="3314960"/>
              <a:ext cx="629369" cy="5179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8164768">
              <a:off x="5365520" y="3259495"/>
              <a:ext cx="629369" cy="589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20260128">
              <a:off x="5843954" y="4534836"/>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101605">
              <a:off x="6204522" y="4566781"/>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a:off x="5843954" y="2520855"/>
              <a:ext cx="1359878" cy="2139855"/>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20676161" flipH="1">
              <a:off x="6751681" y="2209829"/>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996339">
              <a:off x="5407774" y="2212821"/>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rot="21374563">
              <a:off x="5334000" y="381000"/>
              <a:ext cx="2379786" cy="2895098"/>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a:off x="5843954" y="2269107"/>
              <a:ext cx="1359878" cy="2139855"/>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183923" y="1765612"/>
              <a:ext cx="679939" cy="7552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673969" y="632748"/>
              <a:ext cx="1699847" cy="17622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a:off x="5843954" y="632748"/>
              <a:ext cx="1189893" cy="62936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996339">
              <a:off x="5291109" y="659268"/>
              <a:ext cx="665843" cy="2094106"/>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0603661" flipH="1">
              <a:off x="7065399" y="659323"/>
              <a:ext cx="665843" cy="2104198"/>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a:off x="5843954" y="632748"/>
              <a:ext cx="1359878" cy="377621"/>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72"/>
            <p:cNvGrpSpPr/>
            <p:nvPr/>
          </p:nvGrpSpPr>
          <p:grpSpPr>
            <a:xfrm>
              <a:off x="5829925" y="3939915"/>
              <a:ext cx="1371600" cy="532915"/>
              <a:chOff x="4838700" y="1333500"/>
              <a:chExt cx="5981700" cy="2324100"/>
            </a:xfrm>
          </p:grpSpPr>
          <p:grpSp>
            <p:nvGrpSpPr>
              <p:cNvPr id="44" name="Group 58"/>
              <p:cNvGrpSpPr/>
              <p:nvPr/>
            </p:nvGrpSpPr>
            <p:grpSpPr>
              <a:xfrm>
                <a:off x="4838700" y="1333500"/>
                <a:ext cx="2209800" cy="2286000"/>
                <a:chOff x="4838700" y="1333500"/>
                <a:chExt cx="2209800" cy="2286000"/>
              </a:xfrm>
            </p:grpSpPr>
            <p:sp>
              <p:nvSpPr>
                <p:cNvPr id="191" name="Plus 190"/>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59"/>
              <p:cNvGrpSpPr/>
              <p:nvPr/>
            </p:nvGrpSpPr>
            <p:grpSpPr>
              <a:xfrm>
                <a:off x="6705600" y="1371600"/>
                <a:ext cx="2209800" cy="2286000"/>
                <a:chOff x="4838700" y="1333500"/>
                <a:chExt cx="2209800" cy="2286000"/>
              </a:xfrm>
            </p:grpSpPr>
            <p:sp>
              <p:nvSpPr>
                <p:cNvPr id="185" name="Plus 184"/>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66"/>
              <p:cNvGrpSpPr/>
              <p:nvPr/>
            </p:nvGrpSpPr>
            <p:grpSpPr>
              <a:xfrm>
                <a:off x="8610600" y="1341620"/>
                <a:ext cx="2209800" cy="2286000"/>
                <a:chOff x="4838700" y="1333500"/>
                <a:chExt cx="2209800" cy="2286000"/>
              </a:xfrm>
            </p:grpSpPr>
            <p:sp>
              <p:nvSpPr>
                <p:cNvPr id="179" name="Plus 178"/>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76"/>
              <p:cNvSpPr/>
              <p:nvPr/>
            </p:nvSpPr>
            <p:spPr>
              <a:xfrm>
                <a:off x="6705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8610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2000"/>
                                        <p:tgtEl>
                                          <p:spTgt spid="209"/>
                                        </p:tgtEl>
                                      </p:cBhvr>
                                    </p:animEffect>
                                  </p:childTnLst>
                                </p:cTn>
                              </p:par>
                              <p:par>
                                <p:cTn id="8" presetID="0" presetClass="path" presetSubtype="0" accel="50000" decel="50000" fill="hold" nodeType="withEffect">
                                  <p:stCondLst>
                                    <p:cond delay="0"/>
                                  </p:stCondLst>
                                  <p:childTnLst>
                                    <p:animMotion origin="layout" path="M -0.05052 -0.0067 L -0.65052 -0.0178 " pathEditMode="relative" rAng="0" ptsTypes="AA">
                                      <p:cBhvr>
                                        <p:cTn id="9" dur="2000" fill="hold"/>
                                        <p:tgtEl>
                                          <p:spTgt spid="42"/>
                                        </p:tgtEl>
                                        <p:attrNameLst>
                                          <p:attrName>ppt_x</p:attrName>
                                          <p:attrName>ppt_y</p:attrName>
                                        </p:attrNameLst>
                                      </p:cBhvr>
                                      <p:rCtr x="-30000" y="-600"/>
                                    </p:animMotion>
                                  </p:childTnLst>
                                </p:cTn>
                              </p:par>
                              <p:par>
                                <p:cTn id="10" presetID="0" presetClass="path" presetSubtype="0" accel="50000" decel="50000" fill="hold" nodeType="withEffect">
                                  <p:stCondLst>
                                    <p:cond delay="0"/>
                                  </p:stCondLst>
                                  <p:childTnLst>
                                    <p:animMotion origin="layout" path="M 3.33333E-6 4.33526E-6 L -0.58334 -0.0111 " pathEditMode="relative" ptsTypes="AA">
                                      <p:cBhvr>
                                        <p:cTn id="11" dur="2000" fill="hold"/>
                                        <p:tgtEl>
                                          <p:spTgt spid="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0" y="0"/>
            <a:ext cx="12192000" cy="4038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8"/>
          <p:cNvGrpSpPr/>
          <p:nvPr/>
        </p:nvGrpSpPr>
        <p:grpSpPr>
          <a:xfrm>
            <a:off x="9956800" y="1905000"/>
            <a:ext cx="1727200" cy="2514600"/>
            <a:chOff x="152400" y="228600"/>
            <a:chExt cx="1981200" cy="3200400"/>
          </a:xfrm>
        </p:grpSpPr>
        <p:sp>
          <p:nvSpPr>
            <p:cNvPr id="449" name="Double Wave 448"/>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loud 449"/>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Cloud 450"/>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Cloud 451"/>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ectangle 133"/>
          <p:cNvSpPr/>
          <p:nvPr/>
        </p:nvSpPr>
        <p:spPr>
          <a:xfrm>
            <a:off x="0" y="5486400"/>
            <a:ext cx="12192000" cy="1371600"/>
          </a:xfrm>
          <a:prstGeom prst="rect">
            <a:avLst/>
          </a:prstGeom>
          <a:solidFill>
            <a:srgbClr val="E8DA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ouble Wave 358"/>
          <p:cNvSpPr/>
          <p:nvPr/>
        </p:nvSpPr>
        <p:spPr>
          <a:xfrm>
            <a:off x="0" y="3733800"/>
            <a:ext cx="12192000" cy="2209800"/>
          </a:xfrm>
          <a:prstGeom prst="doubleWave">
            <a:avLst/>
          </a:prstGeom>
          <a:solidFill>
            <a:srgbClr val="D8B5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p:cNvSpPr/>
          <p:nvPr/>
        </p:nvSpPr>
        <p:spPr>
          <a:xfrm>
            <a:off x="7823200" y="228600"/>
            <a:ext cx="4064000" cy="1905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3"/>
          <p:cNvGrpSpPr/>
          <p:nvPr/>
        </p:nvGrpSpPr>
        <p:grpSpPr>
          <a:xfrm>
            <a:off x="2743200" y="1066800"/>
            <a:ext cx="2641600" cy="3200400"/>
            <a:chOff x="152400" y="228600"/>
            <a:chExt cx="1981200" cy="3200400"/>
          </a:xfrm>
        </p:grpSpPr>
        <p:sp>
          <p:nvSpPr>
            <p:cNvPr id="384" name="Double Wave 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loud 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loud 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loud 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8"/>
          <p:cNvGrpSpPr/>
          <p:nvPr/>
        </p:nvGrpSpPr>
        <p:grpSpPr>
          <a:xfrm>
            <a:off x="4572000" y="1752600"/>
            <a:ext cx="2641600" cy="3200400"/>
            <a:chOff x="152400" y="228600"/>
            <a:chExt cx="1981200" cy="3200400"/>
          </a:xfrm>
        </p:grpSpPr>
        <p:sp>
          <p:nvSpPr>
            <p:cNvPr id="353" name="Double Wave 35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loud 35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loud 35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loud 35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TextBox 209"/>
          <p:cNvSpPr txBox="1"/>
          <p:nvPr/>
        </p:nvSpPr>
        <p:spPr>
          <a:xfrm>
            <a:off x="8358908" y="457201"/>
            <a:ext cx="3528291" cy="1200329"/>
          </a:xfrm>
          <a:prstGeom prst="rect">
            <a:avLst/>
          </a:prstGeom>
          <a:noFill/>
        </p:spPr>
        <p:txBody>
          <a:bodyPr wrap="square" rtlCol="0">
            <a:spAutoFit/>
          </a:bodyPr>
          <a:lstStyle/>
          <a:p>
            <a:pPr algn="ctr"/>
            <a:r>
              <a:rPr lang="en-US" sz="2400" dirty="0"/>
              <a:t>What happened to them on the way?</a:t>
            </a:r>
          </a:p>
          <a:p>
            <a:pPr algn="ctr"/>
            <a:r>
              <a:rPr lang="en-US" sz="2400" dirty="0"/>
              <a:t>(Matthew 28:9-10)</a:t>
            </a:r>
          </a:p>
        </p:txBody>
      </p:sp>
      <p:grpSp>
        <p:nvGrpSpPr>
          <p:cNvPr id="5" name="Group 38"/>
          <p:cNvGrpSpPr/>
          <p:nvPr/>
        </p:nvGrpSpPr>
        <p:grpSpPr>
          <a:xfrm>
            <a:off x="1422400" y="1600200"/>
            <a:ext cx="2743200" cy="3429000"/>
            <a:chOff x="152400" y="228600"/>
            <a:chExt cx="1981200" cy="3200400"/>
          </a:xfrm>
        </p:grpSpPr>
        <p:sp>
          <p:nvSpPr>
            <p:cNvPr id="267" name="Double Wave 266"/>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loud 267"/>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Cloud 268"/>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loud 269"/>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7" name="Rounded Rectangular Callout 446"/>
          <p:cNvSpPr/>
          <p:nvPr/>
        </p:nvSpPr>
        <p:spPr>
          <a:xfrm>
            <a:off x="1930400" y="1295400"/>
            <a:ext cx="3759200" cy="1524000"/>
          </a:xfrm>
          <a:prstGeom prst="wedgeRoundRectCallout">
            <a:avLst>
              <a:gd name="adj1" fmla="val -8837"/>
              <a:gd name="adj2" fmla="val 6578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75000"/>
                  </a:schemeClr>
                </a:solidFill>
              </a:rPr>
              <a:t>Be not afraid: go tell my brethren that they go into Galilee, and there shall they see me.</a:t>
            </a:r>
          </a:p>
        </p:txBody>
      </p:sp>
      <p:grpSp>
        <p:nvGrpSpPr>
          <p:cNvPr id="7" name="Group 139"/>
          <p:cNvGrpSpPr/>
          <p:nvPr/>
        </p:nvGrpSpPr>
        <p:grpSpPr>
          <a:xfrm>
            <a:off x="8636000" y="3701094"/>
            <a:ext cx="2032000" cy="2699706"/>
            <a:chOff x="4343400" y="251254"/>
            <a:chExt cx="2680788" cy="4419953"/>
          </a:xfrm>
        </p:grpSpPr>
        <p:sp>
          <p:nvSpPr>
            <p:cNvPr id="141" name="Oval 140"/>
            <p:cNvSpPr/>
            <p:nvPr/>
          </p:nvSpPr>
          <p:spPr>
            <a:xfrm rot="1569803" flipH="1">
              <a:off x="5162862" y="3954374"/>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9465854" flipH="1">
              <a:off x="5772461" y="3954373"/>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flipH="1">
              <a:off x="4997886" y="657487"/>
              <a:ext cx="1369123" cy="1757452"/>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20548178" flipH="1">
              <a:off x="5474207" y="1716291"/>
              <a:ext cx="1259714" cy="1288123"/>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flipH="1">
              <a:off x="4592409" y="2653107"/>
              <a:ext cx="629856" cy="468408"/>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flipH="1">
              <a:off x="6230037" y="2536006"/>
              <a:ext cx="629856" cy="585510"/>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2113573">
              <a:off x="4794856" y="1736425"/>
              <a:ext cx="1184185" cy="1148670"/>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flipH="1">
              <a:off x="4888355" y="1599189"/>
              <a:ext cx="1593624" cy="2744211"/>
            </a:xfrm>
            <a:prstGeom prst="triangl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149"/>
            <p:cNvSpPr/>
            <p:nvPr/>
          </p:nvSpPr>
          <p:spPr>
            <a:xfrm flipH="1">
              <a:off x="4614531" y="1010174"/>
              <a:ext cx="766709" cy="182221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rot="626040" flipH="1">
              <a:off x="6010721" y="1109100"/>
              <a:ext cx="507459" cy="166884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flipH="1">
              <a:off x="5544636" y="1691457"/>
              <a:ext cx="273825" cy="4636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flipH="1">
              <a:off x="5096294" y="428168"/>
              <a:ext cx="1133743" cy="15223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3097194" flipH="1">
              <a:off x="5469808" y="422362"/>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8981421" flipH="1">
              <a:off x="4839692" y="476790"/>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Block Arc 155"/>
            <p:cNvSpPr/>
            <p:nvPr/>
          </p:nvSpPr>
          <p:spPr>
            <a:xfrm flipH="1">
              <a:off x="4669295" y="251254"/>
              <a:ext cx="2026302" cy="1640639"/>
            </a:xfrm>
            <a:prstGeom prst="blockArc">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Oval 156"/>
            <p:cNvSpPr/>
            <p:nvPr/>
          </p:nvSpPr>
          <p:spPr>
            <a:xfrm rot="17952657" flipH="1">
              <a:off x="5568188" y="2484281"/>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4884799" flipH="1">
              <a:off x="4996059" y="2473959"/>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4884799" flipH="1">
              <a:off x="5333026" y="2806802"/>
              <a:ext cx="556395" cy="3581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p:cNvSpPr/>
            <p:nvPr/>
          </p:nvSpPr>
          <p:spPr>
            <a:xfrm rot="14884799" flipH="1">
              <a:off x="5528206" y="2856979"/>
              <a:ext cx="524637" cy="3377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flipH="1">
              <a:off x="4343400" y="1031374"/>
              <a:ext cx="985769" cy="2249103"/>
            </a:xfrm>
            <a:prstGeom prst="trapezoid">
              <a:avLst>
                <a:gd name="adj" fmla="val 32650"/>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flipH="1">
              <a:off x="6038419" y="1068955"/>
              <a:ext cx="985769" cy="2190321"/>
            </a:xfrm>
            <a:prstGeom prst="trapezoid">
              <a:avLst>
                <a:gd name="adj" fmla="val 31557"/>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880435" flipH="1">
              <a:off x="4724061" y="716268"/>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20218568" flipH="1">
              <a:off x="6350392" y="766774"/>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1"/>
            <p:cNvGrpSpPr/>
            <p:nvPr/>
          </p:nvGrpSpPr>
          <p:grpSpPr>
            <a:xfrm>
              <a:off x="4876800" y="3886200"/>
              <a:ext cx="1524000" cy="453844"/>
              <a:chOff x="0" y="4648200"/>
              <a:chExt cx="3986134" cy="1541489"/>
            </a:xfrm>
          </p:grpSpPr>
          <p:grpSp>
            <p:nvGrpSpPr>
              <p:cNvPr id="9" name="Group 138"/>
              <p:cNvGrpSpPr/>
              <p:nvPr/>
            </p:nvGrpSpPr>
            <p:grpSpPr>
              <a:xfrm>
                <a:off x="0" y="4648200"/>
                <a:ext cx="1600200" cy="1524000"/>
                <a:chOff x="533400" y="4648200"/>
                <a:chExt cx="1905000" cy="1828800"/>
              </a:xfrm>
            </p:grpSpPr>
            <p:sp>
              <p:nvSpPr>
                <p:cNvPr id="177" name="Plus 176"/>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9"/>
              <p:cNvGrpSpPr/>
              <p:nvPr/>
            </p:nvGrpSpPr>
            <p:grpSpPr>
              <a:xfrm>
                <a:off x="1182973" y="4665689"/>
                <a:ext cx="1600200" cy="1524000"/>
                <a:chOff x="533400" y="4648200"/>
                <a:chExt cx="1905000" cy="1828800"/>
              </a:xfrm>
            </p:grpSpPr>
            <p:sp>
              <p:nvSpPr>
                <p:cNvPr id="173" name="Plus 172"/>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4"/>
              <p:cNvGrpSpPr/>
              <p:nvPr/>
            </p:nvGrpSpPr>
            <p:grpSpPr>
              <a:xfrm>
                <a:off x="2385934" y="4665689"/>
                <a:ext cx="1600200" cy="1524000"/>
                <a:chOff x="533400" y="4648200"/>
                <a:chExt cx="1905000" cy="1828800"/>
              </a:xfrm>
            </p:grpSpPr>
            <p:sp>
              <p:nvSpPr>
                <p:cNvPr id="169" name="Plus 168"/>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 name="Group 196"/>
          <p:cNvGrpSpPr/>
          <p:nvPr/>
        </p:nvGrpSpPr>
        <p:grpSpPr>
          <a:xfrm>
            <a:off x="10552496" y="3962401"/>
            <a:ext cx="1639504" cy="2227729"/>
            <a:chOff x="5291109" y="381000"/>
            <a:chExt cx="2449359" cy="4437529"/>
          </a:xfrm>
        </p:grpSpPr>
        <p:sp>
          <p:nvSpPr>
            <p:cNvPr id="316" name="Oval 315"/>
            <p:cNvSpPr/>
            <p:nvPr/>
          </p:nvSpPr>
          <p:spPr>
            <a:xfrm rot="3435232" flipH="1">
              <a:off x="7166830" y="3314960"/>
              <a:ext cx="629369" cy="5179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8164768">
              <a:off x="5365520" y="3259495"/>
              <a:ext cx="629369" cy="589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20260128">
              <a:off x="5843954" y="4534836"/>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2101605">
              <a:off x="6204522" y="4566781"/>
              <a:ext cx="849923" cy="251748"/>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rapezoid 319"/>
            <p:cNvSpPr/>
            <p:nvPr/>
          </p:nvSpPr>
          <p:spPr>
            <a:xfrm>
              <a:off x="5843954" y="2520855"/>
              <a:ext cx="1359878" cy="2139855"/>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rot="20676161" flipH="1">
              <a:off x="6751681" y="2209829"/>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p:cNvSpPr/>
            <p:nvPr/>
          </p:nvSpPr>
          <p:spPr>
            <a:xfrm rot="996339">
              <a:off x="5407774" y="2212821"/>
              <a:ext cx="926330" cy="136332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Cloud 322"/>
            <p:cNvSpPr/>
            <p:nvPr/>
          </p:nvSpPr>
          <p:spPr>
            <a:xfrm rot="21374563">
              <a:off x="5334000" y="381000"/>
              <a:ext cx="2379786" cy="2895098"/>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a:off x="5843954" y="2269107"/>
              <a:ext cx="1359878" cy="2139855"/>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6183923" y="1765612"/>
              <a:ext cx="679939" cy="7552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5673969" y="632748"/>
              <a:ext cx="1699847" cy="17622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loud 326"/>
            <p:cNvSpPr/>
            <p:nvPr/>
          </p:nvSpPr>
          <p:spPr>
            <a:xfrm>
              <a:off x="5843954" y="632748"/>
              <a:ext cx="1189893" cy="62936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rot="996339">
              <a:off x="5291109" y="659268"/>
              <a:ext cx="665843" cy="2094106"/>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rot="20603661" flipH="1">
              <a:off x="7065399" y="659323"/>
              <a:ext cx="665843" cy="2104198"/>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Cross 329"/>
            <p:cNvSpPr/>
            <p:nvPr/>
          </p:nvSpPr>
          <p:spPr>
            <a:xfrm>
              <a:off x="5843954" y="632748"/>
              <a:ext cx="1359878" cy="377621"/>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2"/>
            <p:cNvGrpSpPr/>
            <p:nvPr/>
          </p:nvGrpSpPr>
          <p:grpSpPr>
            <a:xfrm>
              <a:off x="5829925" y="3939915"/>
              <a:ext cx="1371600" cy="532915"/>
              <a:chOff x="4838700" y="1333500"/>
              <a:chExt cx="5981700" cy="2324100"/>
            </a:xfrm>
          </p:grpSpPr>
          <p:grpSp>
            <p:nvGrpSpPr>
              <p:cNvPr id="14" name="Group 58"/>
              <p:cNvGrpSpPr/>
              <p:nvPr/>
            </p:nvGrpSpPr>
            <p:grpSpPr>
              <a:xfrm>
                <a:off x="4838700" y="1333500"/>
                <a:ext cx="2209800" cy="2286000"/>
                <a:chOff x="4838700" y="1333500"/>
                <a:chExt cx="2209800" cy="2286000"/>
              </a:xfrm>
            </p:grpSpPr>
            <p:sp>
              <p:nvSpPr>
                <p:cNvPr id="349" name="Plus 348"/>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59"/>
              <p:cNvGrpSpPr/>
              <p:nvPr/>
            </p:nvGrpSpPr>
            <p:grpSpPr>
              <a:xfrm>
                <a:off x="6705600" y="1371600"/>
                <a:ext cx="2209800" cy="2286000"/>
                <a:chOff x="4838700" y="1333500"/>
                <a:chExt cx="2209800" cy="2286000"/>
              </a:xfrm>
            </p:grpSpPr>
            <p:sp>
              <p:nvSpPr>
                <p:cNvPr id="343" name="Plus 342"/>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345"/>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66"/>
              <p:cNvGrpSpPr/>
              <p:nvPr/>
            </p:nvGrpSpPr>
            <p:grpSpPr>
              <a:xfrm>
                <a:off x="8610600" y="1341620"/>
                <a:ext cx="2209800" cy="2286000"/>
                <a:chOff x="4838700" y="1333500"/>
                <a:chExt cx="2209800" cy="2286000"/>
              </a:xfrm>
            </p:grpSpPr>
            <p:sp>
              <p:nvSpPr>
                <p:cNvPr id="337" name="Plus 336"/>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338"/>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5" name="Oval 334"/>
              <p:cNvSpPr/>
              <p:nvPr/>
            </p:nvSpPr>
            <p:spPr>
              <a:xfrm>
                <a:off x="6705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8610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135">
            <a:extLst>
              <a:ext uri="{FF2B5EF4-FFF2-40B4-BE49-F238E27FC236}">
                <a16:creationId xmlns:a16="http://schemas.microsoft.com/office/drawing/2014/main" id="{919FF786-92AB-4111-83C0-9C314D6F56C4}"/>
              </a:ext>
            </a:extLst>
          </p:cNvPr>
          <p:cNvGrpSpPr/>
          <p:nvPr/>
        </p:nvGrpSpPr>
        <p:grpSpPr>
          <a:xfrm>
            <a:off x="622906" y="2889656"/>
            <a:ext cx="2100756" cy="3443601"/>
            <a:chOff x="23539" y="1287948"/>
            <a:chExt cx="2999432" cy="4916728"/>
          </a:xfrm>
        </p:grpSpPr>
        <p:sp>
          <p:nvSpPr>
            <p:cNvPr id="137" name="Oval 45">
              <a:extLst>
                <a:ext uri="{FF2B5EF4-FFF2-40B4-BE49-F238E27FC236}">
                  <a16:creationId xmlns:a16="http://schemas.microsoft.com/office/drawing/2014/main" id="{0164766F-3A7D-47EC-A860-4BFAC08A2332}"/>
                </a:ext>
              </a:extLst>
            </p:cNvPr>
            <p:cNvSpPr/>
            <p:nvPr/>
          </p:nvSpPr>
          <p:spPr>
            <a:xfrm>
              <a:off x="23539" y="2738695"/>
              <a:ext cx="2999432" cy="3176772"/>
            </a:xfrm>
            <a:custGeom>
              <a:avLst/>
              <a:gdLst>
                <a:gd name="connsiteX0" fmla="*/ 0 w 2822097"/>
                <a:gd name="connsiteY0" fmla="*/ 1892774 h 3785548"/>
                <a:gd name="connsiteX1" fmla="*/ 1411049 w 2822097"/>
                <a:gd name="connsiteY1" fmla="*/ 0 h 3785548"/>
                <a:gd name="connsiteX2" fmla="*/ 2822098 w 2822097"/>
                <a:gd name="connsiteY2" fmla="*/ 1892774 h 3785548"/>
                <a:gd name="connsiteX3" fmla="*/ 1411049 w 2822097"/>
                <a:gd name="connsiteY3" fmla="*/ 3785548 h 3785548"/>
                <a:gd name="connsiteX4" fmla="*/ 0 w 2822097"/>
                <a:gd name="connsiteY4" fmla="*/ 1892774 h 3785548"/>
                <a:gd name="connsiteX0" fmla="*/ 4207 w 2830512"/>
                <a:gd name="connsiteY0" fmla="*/ 1892774 h 3865518"/>
                <a:gd name="connsiteX1" fmla="*/ 1415256 w 2830512"/>
                <a:gd name="connsiteY1" fmla="*/ 0 h 3865518"/>
                <a:gd name="connsiteX2" fmla="*/ 2826305 w 2830512"/>
                <a:gd name="connsiteY2" fmla="*/ 1892774 h 3865518"/>
                <a:gd name="connsiteX3" fmla="*/ 1415256 w 2830512"/>
                <a:gd name="connsiteY3" fmla="*/ 3785548 h 3865518"/>
                <a:gd name="connsiteX4" fmla="*/ 4207 w 2830512"/>
                <a:gd name="connsiteY4" fmla="*/ 1892774 h 3865518"/>
                <a:gd name="connsiteX0" fmla="*/ 9785 w 2841668"/>
                <a:gd name="connsiteY0" fmla="*/ 1892774 h 3804969"/>
                <a:gd name="connsiteX1" fmla="*/ 1420834 w 2841668"/>
                <a:gd name="connsiteY1" fmla="*/ 0 h 3804969"/>
                <a:gd name="connsiteX2" fmla="*/ 2831883 w 2841668"/>
                <a:gd name="connsiteY2" fmla="*/ 1892774 h 3804969"/>
                <a:gd name="connsiteX3" fmla="*/ 1420834 w 2841668"/>
                <a:gd name="connsiteY3" fmla="*/ 3785548 h 3804969"/>
                <a:gd name="connsiteX4" fmla="*/ 9785 w 2841668"/>
                <a:gd name="connsiteY4" fmla="*/ 1892774 h 3804969"/>
                <a:gd name="connsiteX0" fmla="*/ 9785 w 2841668"/>
                <a:gd name="connsiteY0" fmla="*/ 1892774 h 3785832"/>
                <a:gd name="connsiteX1" fmla="*/ 1420834 w 2841668"/>
                <a:gd name="connsiteY1" fmla="*/ 0 h 3785832"/>
                <a:gd name="connsiteX2" fmla="*/ 2831883 w 2841668"/>
                <a:gd name="connsiteY2" fmla="*/ 1892774 h 3785832"/>
                <a:gd name="connsiteX3" fmla="*/ 1420834 w 2841668"/>
                <a:gd name="connsiteY3" fmla="*/ 3785548 h 3785832"/>
                <a:gd name="connsiteX4" fmla="*/ 9785 w 2841668"/>
                <a:gd name="connsiteY4" fmla="*/ 1892774 h 3785832"/>
                <a:gd name="connsiteX0" fmla="*/ 97929 w 2929812"/>
                <a:gd name="connsiteY0" fmla="*/ 1892774 h 3785832"/>
                <a:gd name="connsiteX1" fmla="*/ 1508978 w 2929812"/>
                <a:gd name="connsiteY1" fmla="*/ 0 h 3785832"/>
                <a:gd name="connsiteX2" fmla="*/ 2920027 w 2929812"/>
                <a:gd name="connsiteY2" fmla="*/ 1892774 h 3785832"/>
                <a:gd name="connsiteX3" fmla="*/ 1508978 w 2929812"/>
                <a:gd name="connsiteY3" fmla="*/ 3785548 h 3785832"/>
                <a:gd name="connsiteX4" fmla="*/ 97929 w 2929812"/>
                <a:gd name="connsiteY4" fmla="*/ 1892774 h 3785832"/>
                <a:gd name="connsiteX0" fmla="*/ 205284 w 3037167"/>
                <a:gd name="connsiteY0" fmla="*/ 1892774 h 3785790"/>
                <a:gd name="connsiteX1" fmla="*/ 1616333 w 3037167"/>
                <a:gd name="connsiteY1" fmla="*/ 0 h 3785790"/>
                <a:gd name="connsiteX2" fmla="*/ 3027382 w 3037167"/>
                <a:gd name="connsiteY2" fmla="*/ 1892774 h 3785790"/>
                <a:gd name="connsiteX3" fmla="*/ 1616333 w 3037167"/>
                <a:gd name="connsiteY3" fmla="*/ 3785548 h 3785790"/>
                <a:gd name="connsiteX4" fmla="*/ 205284 w 3037167"/>
                <a:gd name="connsiteY4" fmla="*/ 1892774 h 3785790"/>
                <a:gd name="connsiteX0" fmla="*/ 205284 w 3037167"/>
                <a:gd name="connsiteY0" fmla="*/ 1892774 h 3785790"/>
                <a:gd name="connsiteX1" fmla="*/ 1616333 w 3037167"/>
                <a:gd name="connsiteY1" fmla="*/ 0 h 3785790"/>
                <a:gd name="connsiteX2" fmla="*/ 3027382 w 3037167"/>
                <a:gd name="connsiteY2" fmla="*/ 1892774 h 3785790"/>
                <a:gd name="connsiteX3" fmla="*/ 1616333 w 3037167"/>
                <a:gd name="connsiteY3" fmla="*/ 3785548 h 3785790"/>
                <a:gd name="connsiteX4" fmla="*/ 205284 w 3037167"/>
                <a:gd name="connsiteY4" fmla="*/ 1892774 h 3785790"/>
                <a:gd name="connsiteX0" fmla="*/ 90760 w 2931146"/>
                <a:gd name="connsiteY0" fmla="*/ 1892789 h 3785581"/>
                <a:gd name="connsiteX1" fmla="*/ 1501809 w 2931146"/>
                <a:gd name="connsiteY1" fmla="*/ 15 h 3785581"/>
                <a:gd name="connsiteX2" fmla="*/ 2931146 w 2931146"/>
                <a:gd name="connsiteY2" fmla="*/ 1920221 h 3785581"/>
                <a:gd name="connsiteX3" fmla="*/ 1501809 w 2931146"/>
                <a:gd name="connsiteY3" fmla="*/ 3785563 h 3785581"/>
                <a:gd name="connsiteX4" fmla="*/ 90760 w 2931146"/>
                <a:gd name="connsiteY4" fmla="*/ 1892789 h 3785581"/>
                <a:gd name="connsiteX0" fmla="*/ 90760 w 2999432"/>
                <a:gd name="connsiteY0" fmla="*/ 1892789 h 3785578"/>
                <a:gd name="connsiteX1" fmla="*/ 1501809 w 2999432"/>
                <a:gd name="connsiteY1" fmla="*/ 15 h 3785578"/>
                <a:gd name="connsiteX2" fmla="*/ 2931146 w 2999432"/>
                <a:gd name="connsiteY2" fmla="*/ 1920221 h 3785578"/>
                <a:gd name="connsiteX3" fmla="*/ 1501809 w 2999432"/>
                <a:gd name="connsiteY3" fmla="*/ 3785563 h 3785578"/>
                <a:gd name="connsiteX4" fmla="*/ 90760 w 2999432"/>
                <a:gd name="connsiteY4" fmla="*/ 1892789 h 378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9432" h="3785578">
                  <a:moveTo>
                    <a:pt x="90760" y="1892789"/>
                  </a:moveTo>
                  <a:cubicBezTo>
                    <a:pt x="547960" y="1002887"/>
                    <a:pt x="1028411" y="-4557"/>
                    <a:pt x="1501809" y="15"/>
                  </a:cubicBezTo>
                  <a:cubicBezTo>
                    <a:pt x="1975207" y="4587"/>
                    <a:pt x="2537954" y="1021175"/>
                    <a:pt x="2931146" y="1920221"/>
                  </a:cubicBezTo>
                  <a:cubicBezTo>
                    <a:pt x="3315194" y="2773547"/>
                    <a:pt x="1975207" y="3790135"/>
                    <a:pt x="1501809" y="3785563"/>
                  </a:cubicBezTo>
                  <a:cubicBezTo>
                    <a:pt x="1028411" y="3780991"/>
                    <a:pt x="-366440" y="2782691"/>
                    <a:pt x="90760" y="1892789"/>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5">
              <a:extLst>
                <a:ext uri="{FF2B5EF4-FFF2-40B4-BE49-F238E27FC236}">
                  <a16:creationId xmlns:a16="http://schemas.microsoft.com/office/drawing/2014/main" id="{83494298-95ED-4FDB-B5C8-0C2CA9886EE8}"/>
                </a:ext>
              </a:extLst>
            </p:cNvPr>
            <p:cNvSpPr/>
            <p:nvPr/>
          </p:nvSpPr>
          <p:spPr>
            <a:xfrm rot="20061683">
              <a:off x="2244964" y="4093205"/>
              <a:ext cx="415101" cy="6408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B8F9F5E5-038A-4356-8955-0E0B330E081D}"/>
                </a:ext>
              </a:extLst>
            </p:cNvPr>
            <p:cNvSpPr/>
            <p:nvPr/>
          </p:nvSpPr>
          <p:spPr>
            <a:xfrm rot="10800000">
              <a:off x="482396" y="1287948"/>
              <a:ext cx="2066750" cy="2203008"/>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0" name="Trapezoid 139">
              <a:extLst>
                <a:ext uri="{FF2B5EF4-FFF2-40B4-BE49-F238E27FC236}">
                  <a16:creationId xmlns:a16="http://schemas.microsoft.com/office/drawing/2014/main" id="{063A04A0-44FD-4CB3-A535-676D0B6A8203}"/>
                </a:ext>
              </a:extLst>
            </p:cNvPr>
            <p:cNvSpPr/>
            <p:nvPr/>
          </p:nvSpPr>
          <p:spPr>
            <a:xfrm rot="20726610" flipH="1">
              <a:off x="1579161" y="2798381"/>
              <a:ext cx="971198" cy="1673457"/>
            </a:xfrm>
            <a:prstGeom prst="trapezoid">
              <a:avLst>
                <a:gd name="adj" fmla="val 4520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BEE03BC4-5314-4BD3-9D84-F52A3AA9661B}"/>
                </a:ext>
              </a:extLst>
            </p:cNvPr>
            <p:cNvSpPr/>
            <p:nvPr/>
          </p:nvSpPr>
          <p:spPr>
            <a:xfrm rot="976600">
              <a:off x="467058" y="4037024"/>
              <a:ext cx="449222" cy="6503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a:extLst>
                <a:ext uri="{FF2B5EF4-FFF2-40B4-BE49-F238E27FC236}">
                  <a16:creationId xmlns:a16="http://schemas.microsoft.com/office/drawing/2014/main" id="{1591F38B-3973-4E4E-AD73-C2979884EB6C}"/>
                </a:ext>
              </a:extLst>
            </p:cNvPr>
            <p:cNvSpPr/>
            <p:nvPr/>
          </p:nvSpPr>
          <p:spPr>
            <a:xfrm rot="808127">
              <a:off x="488827" y="2706164"/>
              <a:ext cx="1123505" cy="1747081"/>
            </a:xfrm>
            <a:prstGeom prst="trapezoid">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2A79571E-1B49-4AFD-83C8-BA8916D55720}"/>
                </a:ext>
              </a:extLst>
            </p:cNvPr>
            <p:cNvSpPr/>
            <p:nvPr/>
          </p:nvSpPr>
          <p:spPr>
            <a:xfrm rot="886948" flipH="1">
              <a:off x="1487855" y="5728273"/>
              <a:ext cx="597118" cy="476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9A34843A-BF1F-4683-BAC9-CA40197E0658}"/>
                </a:ext>
              </a:extLst>
            </p:cNvPr>
            <p:cNvSpPr/>
            <p:nvPr/>
          </p:nvSpPr>
          <p:spPr>
            <a:xfrm rot="20713052">
              <a:off x="763009" y="5728273"/>
              <a:ext cx="597118" cy="476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a:extLst>
                <a:ext uri="{FF2B5EF4-FFF2-40B4-BE49-F238E27FC236}">
                  <a16:creationId xmlns:a16="http://schemas.microsoft.com/office/drawing/2014/main" id="{AFB4BC4D-C17D-4BE1-A24D-5AE32305D180}"/>
                </a:ext>
              </a:extLst>
            </p:cNvPr>
            <p:cNvSpPr/>
            <p:nvPr/>
          </p:nvSpPr>
          <p:spPr>
            <a:xfrm>
              <a:off x="495635" y="2799211"/>
              <a:ext cx="2120175" cy="3228831"/>
            </a:xfrm>
            <a:prstGeom prst="trapezoid">
              <a:avLst>
                <a:gd name="adj" fmla="val 349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81EAB837-DB04-47DE-A62B-72BD558C79E3}"/>
                </a:ext>
              </a:extLst>
            </p:cNvPr>
            <p:cNvSpPr/>
            <p:nvPr/>
          </p:nvSpPr>
          <p:spPr>
            <a:xfrm>
              <a:off x="933997" y="4015516"/>
              <a:ext cx="1279358" cy="17775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0">
              <a:extLst>
                <a:ext uri="{FF2B5EF4-FFF2-40B4-BE49-F238E27FC236}">
                  <a16:creationId xmlns:a16="http://schemas.microsoft.com/office/drawing/2014/main" id="{0FBA6021-3875-47C7-8271-1887805ADF3C}"/>
                </a:ext>
              </a:extLst>
            </p:cNvPr>
            <p:cNvSpPr/>
            <p:nvPr/>
          </p:nvSpPr>
          <p:spPr>
            <a:xfrm>
              <a:off x="984555" y="4152135"/>
              <a:ext cx="163091" cy="90407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1">
              <a:extLst>
                <a:ext uri="{FF2B5EF4-FFF2-40B4-BE49-F238E27FC236}">
                  <a16:creationId xmlns:a16="http://schemas.microsoft.com/office/drawing/2014/main" id="{40ACDC06-0EA2-418F-AA4E-E2EC13D69F6B}"/>
                </a:ext>
              </a:extLst>
            </p:cNvPr>
            <p:cNvSpPr/>
            <p:nvPr/>
          </p:nvSpPr>
          <p:spPr>
            <a:xfrm rot="20563410">
              <a:off x="1097978" y="4059700"/>
              <a:ext cx="172389" cy="109780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2">
              <a:extLst>
                <a:ext uri="{FF2B5EF4-FFF2-40B4-BE49-F238E27FC236}">
                  <a16:creationId xmlns:a16="http://schemas.microsoft.com/office/drawing/2014/main" id="{154E9ED3-A690-4938-8431-03B835449702}"/>
                </a:ext>
              </a:extLst>
            </p:cNvPr>
            <p:cNvSpPr/>
            <p:nvPr/>
          </p:nvSpPr>
          <p:spPr>
            <a:xfrm>
              <a:off x="930192" y="4022984"/>
              <a:ext cx="217454" cy="19372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3">
              <a:extLst>
                <a:ext uri="{FF2B5EF4-FFF2-40B4-BE49-F238E27FC236}">
                  <a16:creationId xmlns:a16="http://schemas.microsoft.com/office/drawing/2014/main" id="{CEC63649-EFF5-44D5-8FE7-3E163BEEDA2B}"/>
                </a:ext>
              </a:extLst>
            </p:cNvPr>
            <p:cNvSpPr/>
            <p:nvPr/>
          </p:nvSpPr>
          <p:spPr>
            <a:xfrm flipH="1">
              <a:off x="1298467" y="2002975"/>
              <a:ext cx="424191" cy="1189266"/>
            </a:xfrm>
            <a:custGeom>
              <a:avLst/>
              <a:gdLst>
                <a:gd name="connsiteX0" fmla="*/ 0 w 491120"/>
                <a:gd name="connsiteY0" fmla="*/ 489477 h 978954"/>
                <a:gd name="connsiteX1" fmla="*/ 245560 w 491120"/>
                <a:gd name="connsiteY1" fmla="*/ 0 h 978954"/>
                <a:gd name="connsiteX2" fmla="*/ 491120 w 491120"/>
                <a:gd name="connsiteY2" fmla="*/ 489477 h 978954"/>
                <a:gd name="connsiteX3" fmla="*/ 245560 w 491120"/>
                <a:gd name="connsiteY3" fmla="*/ 978954 h 978954"/>
                <a:gd name="connsiteX4" fmla="*/ 0 w 491120"/>
                <a:gd name="connsiteY4" fmla="*/ 489477 h 978954"/>
                <a:gd name="connsiteX0" fmla="*/ 16 w 491136"/>
                <a:gd name="connsiteY0" fmla="*/ 489477 h 1189266"/>
                <a:gd name="connsiteX1" fmla="*/ 245576 w 491136"/>
                <a:gd name="connsiteY1" fmla="*/ 0 h 1189266"/>
                <a:gd name="connsiteX2" fmla="*/ 491136 w 491136"/>
                <a:gd name="connsiteY2" fmla="*/ 489477 h 1189266"/>
                <a:gd name="connsiteX3" fmla="*/ 236432 w 491136"/>
                <a:gd name="connsiteY3" fmla="*/ 1189266 h 1189266"/>
                <a:gd name="connsiteX4" fmla="*/ 16 w 491136"/>
                <a:gd name="connsiteY4" fmla="*/ 489477 h 1189266"/>
                <a:gd name="connsiteX0" fmla="*/ 12 w 491132"/>
                <a:gd name="connsiteY0" fmla="*/ 489477 h 1189266"/>
                <a:gd name="connsiteX1" fmla="*/ 245572 w 491132"/>
                <a:gd name="connsiteY1" fmla="*/ 0 h 1189266"/>
                <a:gd name="connsiteX2" fmla="*/ 491132 w 491132"/>
                <a:gd name="connsiteY2" fmla="*/ 489477 h 1189266"/>
                <a:gd name="connsiteX3" fmla="*/ 236428 w 491132"/>
                <a:gd name="connsiteY3" fmla="*/ 1189266 h 1189266"/>
                <a:gd name="connsiteX4" fmla="*/ 12 w 491132"/>
                <a:gd name="connsiteY4" fmla="*/ 489477 h 1189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32" h="1189266">
                  <a:moveTo>
                    <a:pt x="12" y="489477"/>
                  </a:moveTo>
                  <a:cubicBezTo>
                    <a:pt x="1536" y="291266"/>
                    <a:pt x="163719" y="0"/>
                    <a:pt x="245572" y="0"/>
                  </a:cubicBezTo>
                  <a:cubicBezTo>
                    <a:pt x="327425" y="0"/>
                    <a:pt x="491132" y="219146"/>
                    <a:pt x="491132" y="489477"/>
                  </a:cubicBezTo>
                  <a:cubicBezTo>
                    <a:pt x="491132" y="759808"/>
                    <a:pt x="318281" y="1189266"/>
                    <a:pt x="236428" y="1189266"/>
                  </a:cubicBezTo>
                  <a:cubicBezTo>
                    <a:pt x="154575" y="1189266"/>
                    <a:pt x="-1512" y="687688"/>
                    <a:pt x="12" y="489477"/>
                  </a:cubicBez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6342C755-0CDA-4A53-A000-7DA9F11F53E0}"/>
                </a:ext>
              </a:extLst>
            </p:cNvPr>
            <p:cNvSpPr/>
            <p:nvPr/>
          </p:nvSpPr>
          <p:spPr>
            <a:xfrm>
              <a:off x="1013288" y="1459929"/>
              <a:ext cx="994550" cy="14618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B35CC5CA-0017-47E7-85B7-F6A0D099466C}"/>
                </a:ext>
              </a:extLst>
            </p:cNvPr>
            <p:cNvSpPr/>
            <p:nvPr/>
          </p:nvSpPr>
          <p:spPr>
            <a:xfrm>
              <a:off x="805794" y="1812508"/>
              <a:ext cx="132329" cy="1180262"/>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Freeform: Shape 188">
              <a:extLst>
                <a:ext uri="{FF2B5EF4-FFF2-40B4-BE49-F238E27FC236}">
                  <a16:creationId xmlns:a16="http://schemas.microsoft.com/office/drawing/2014/main" id="{E626A3B3-B4E4-4493-9147-A79DAB469253}"/>
                </a:ext>
              </a:extLst>
            </p:cNvPr>
            <p:cNvSpPr/>
            <p:nvPr/>
          </p:nvSpPr>
          <p:spPr>
            <a:xfrm rot="407483">
              <a:off x="1022149" y="2393814"/>
              <a:ext cx="980609" cy="626291"/>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0" name="Oval 189">
              <a:extLst>
                <a:ext uri="{FF2B5EF4-FFF2-40B4-BE49-F238E27FC236}">
                  <a16:creationId xmlns:a16="http://schemas.microsoft.com/office/drawing/2014/main" id="{4B750191-E7A8-418B-BC24-3106D3D45D29}"/>
                </a:ext>
              </a:extLst>
            </p:cNvPr>
            <p:cNvSpPr/>
            <p:nvPr/>
          </p:nvSpPr>
          <p:spPr>
            <a:xfrm>
              <a:off x="1321656" y="2473764"/>
              <a:ext cx="365188" cy="1772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264006EE-0540-476C-B96A-7124AFC01D62}"/>
                </a:ext>
              </a:extLst>
            </p:cNvPr>
            <p:cNvSpPr/>
            <p:nvPr/>
          </p:nvSpPr>
          <p:spPr>
            <a:xfrm rot="10800000">
              <a:off x="1050579" y="1298662"/>
              <a:ext cx="940271" cy="57235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2" name="Oval 191">
              <a:extLst>
                <a:ext uri="{FF2B5EF4-FFF2-40B4-BE49-F238E27FC236}">
                  <a16:creationId xmlns:a16="http://schemas.microsoft.com/office/drawing/2014/main" id="{E0DA5439-2B17-4C13-8D79-A4612699D52D}"/>
                </a:ext>
              </a:extLst>
            </p:cNvPr>
            <p:cNvSpPr/>
            <p:nvPr/>
          </p:nvSpPr>
          <p:spPr>
            <a:xfrm rot="886948" flipH="1">
              <a:off x="1673209" y="1327086"/>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52CF051-E51F-4607-A47D-8B006D251CFC}"/>
                </a:ext>
              </a:extLst>
            </p:cNvPr>
            <p:cNvSpPr/>
            <p:nvPr/>
          </p:nvSpPr>
          <p:spPr>
            <a:xfrm rot="886948" flipH="1">
              <a:off x="924297" y="1318967"/>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2000"/>
                                        <p:tgtEl>
                                          <p:spTgt spid="2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35" presetClass="path" presetSubtype="0" accel="50000" decel="50000" fill="hold" nodeType="withEffect">
                                  <p:stCondLst>
                                    <p:cond delay="0"/>
                                  </p:stCondLst>
                                  <p:childTnLst>
                                    <p:animMotion origin="layout" path="M 0.02569 0.00439 L -0.22431 0.00439 " pathEditMode="relative" rAng="0" ptsTypes="AA">
                                      <p:cBhvr>
                                        <p:cTn id="12" dur="2000" fill="hold"/>
                                        <p:tgtEl>
                                          <p:spTgt spid="12"/>
                                        </p:tgtEl>
                                        <p:attrNameLst>
                                          <p:attrName>ppt_x</p:attrName>
                                          <p:attrName>ppt_y</p:attrName>
                                        </p:attrNameLst>
                                      </p:cBhvr>
                                      <p:rCtr x="-125" y="0"/>
                                    </p:animMotion>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35" presetClass="path" presetSubtype="0" accel="50000" decel="50000" fill="hold" nodeType="withEffect">
                                  <p:stCondLst>
                                    <p:cond delay="0"/>
                                  </p:stCondLst>
                                  <p:childTnLst>
                                    <p:animMotion origin="layout" path="M 3.33333E-6 -2.59259E-6 L -0.25 -2.59259E-6 " pathEditMode="relative" rAng="0" ptsTypes="AA">
                                      <p:cBhvr>
                                        <p:cTn id="16" dur="2000" fill="hold"/>
                                        <p:tgtEl>
                                          <p:spTgt spid="7"/>
                                        </p:tgtEl>
                                        <p:attrNameLst>
                                          <p:attrName>ppt_x</p:attrName>
                                          <p:attrName>ppt_y</p:attrName>
                                        </p:attrNameLst>
                                      </p:cBhvr>
                                      <p:rCtr x="-12500" y="0"/>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additive="base">
                                        <p:cTn id="21" dur="1000" fill="hold"/>
                                        <p:tgtEl>
                                          <p:spTgt spid="136"/>
                                        </p:tgtEl>
                                        <p:attrNameLst>
                                          <p:attrName>ppt_x</p:attrName>
                                        </p:attrNameLst>
                                      </p:cBhvr>
                                      <p:tavLst>
                                        <p:tav tm="0">
                                          <p:val>
                                            <p:strVal val="0-#ppt_w/2"/>
                                          </p:val>
                                        </p:tav>
                                        <p:tav tm="100000">
                                          <p:val>
                                            <p:strVal val="#ppt_x"/>
                                          </p:val>
                                        </p:tav>
                                      </p:tavLst>
                                    </p:anim>
                                    <p:anim calcmode="lin" valueType="num">
                                      <p:cBhvr additive="base">
                                        <p:cTn id="22" dur="10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7 -2.22222E-6 L 0.22109 0.01991 " pathEditMode="relative" rAng="0" ptsTypes="AA">
                                      <p:cBhvr>
                                        <p:cTn id="26" dur="2000" fill="hold"/>
                                        <p:tgtEl>
                                          <p:spTgt spid="136"/>
                                        </p:tgtEl>
                                        <p:attrNameLst>
                                          <p:attrName>ppt_x</p:attrName>
                                          <p:attrName>ppt_y</p:attrName>
                                        </p:attrNameLst>
                                      </p:cBhvr>
                                      <p:rCtr x="11055" y="995"/>
                                    </p:animMotion>
                                  </p:childTnLst>
                                </p:cTn>
                              </p:par>
                              <p:par>
                                <p:cTn id="27" presetID="10" presetClass="entr" presetSubtype="0" fill="hold" grpId="0" nodeType="withEffect">
                                  <p:stCondLst>
                                    <p:cond delay="0"/>
                                  </p:stCondLst>
                                  <p:childTnLst>
                                    <p:set>
                                      <p:cBhvr>
                                        <p:cTn id="28" dur="1" fill="hold">
                                          <p:stCondLst>
                                            <p:cond delay="0"/>
                                          </p:stCondLst>
                                        </p:cTn>
                                        <p:tgtEl>
                                          <p:spTgt spid="447"/>
                                        </p:tgtEl>
                                        <p:attrNameLst>
                                          <p:attrName>style.visibility</p:attrName>
                                        </p:attrNameLst>
                                      </p:cBhvr>
                                      <p:to>
                                        <p:strVal val="visible"/>
                                      </p:to>
                                    </p:set>
                                    <p:animEffect transition="in" filter="fade">
                                      <p:cBhvr>
                                        <p:cTn id="29" dur="20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4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encrypted-tbn3.gstatic.com/images?q=tbn:ANd9GcTfNAx_4q4Mv_m0enoT4M9XBjVpYFRLm8rqCduMT6-TTConfunF"/>
          <p:cNvPicPr>
            <a:picLocks noChangeAspect="1" noChangeArrowheads="1"/>
          </p:cNvPicPr>
          <p:nvPr/>
        </p:nvPicPr>
        <p:blipFill>
          <a:blip r:embed="rId2" cstate="print"/>
          <a:srcRect/>
          <a:stretch>
            <a:fillRect/>
          </a:stretch>
        </p:blipFill>
        <p:spPr bwMode="auto">
          <a:xfrm>
            <a:off x="0" y="0"/>
            <a:ext cx="12192000" cy="6871543"/>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t>Matthew 27:51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latin typeface="Baskerville Old Face" pitchFamily="18" charset="0"/>
              </a:rPr>
              <a:t>Previously…</a:t>
            </a:r>
          </a:p>
        </p:txBody>
      </p:sp>
      <p:sp>
        <p:nvSpPr>
          <p:cNvPr id="7" name="Rectangle 6"/>
          <p:cNvSpPr/>
          <p:nvPr/>
        </p:nvSpPr>
        <p:spPr>
          <a:xfrm>
            <a:off x="323302" y="833643"/>
            <a:ext cx="6908751" cy="400110"/>
          </a:xfrm>
          <a:prstGeom prst="rect">
            <a:avLst/>
          </a:prstGeom>
        </p:spPr>
        <p:txBody>
          <a:bodyPr wrap="none">
            <a:spAutoFit/>
          </a:bodyPr>
          <a:lstStyle/>
          <a:p>
            <a:pPr algn="ctr"/>
            <a:r>
              <a:rPr lang="en-US" sz="2000" b="1" dirty="0"/>
              <a:t>The Veil of the Temple Was Rent in twain = torn into two pieces</a:t>
            </a:r>
          </a:p>
        </p:txBody>
      </p:sp>
      <p:sp>
        <p:nvSpPr>
          <p:cNvPr id="9" name="Rectangle 8"/>
          <p:cNvSpPr/>
          <p:nvPr/>
        </p:nvSpPr>
        <p:spPr>
          <a:xfrm>
            <a:off x="1322864" y="1523528"/>
            <a:ext cx="6096000" cy="923330"/>
          </a:xfrm>
          <a:prstGeom prst="rect">
            <a:avLst/>
          </a:prstGeom>
        </p:spPr>
        <p:txBody>
          <a:bodyPr>
            <a:spAutoFit/>
          </a:bodyPr>
          <a:lstStyle/>
          <a:p>
            <a:r>
              <a:rPr lang="en-US" i="1" dirty="0"/>
              <a:t>For Christ is not entered into the holy places made with hands, which are the figures of the true; but into heaven itself, now to appear in the presence of God for us: Hebrew 9:24</a:t>
            </a:r>
          </a:p>
        </p:txBody>
      </p:sp>
      <p:sp>
        <p:nvSpPr>
          <p:cNvPr id="10" name="Rectangle 9"/>
          <p:cNvSpPr/>
          <p:nvPr/>
        </p:nvSpPr>
        <p:spPr>
          <a:xfrm>
            <a:off x="5800436" y="3207527"/>
            <a:ext cx="6096000" cy="1200329"/>
          </a:xfrm>
          <a:prstGeom prst="rect">
            <a:avLst/>
          </a:prstGeom>
        </p:spPr>
        <p:txBody>
          <a:bodyPr>
            <a:spAutoFit/>
          </a:bodyPr>
          <a:lstStyle/>
          <a:p>
            <a:r>
              <a:rPr lang="en-US" dirty="0"/>
              <a:t>“…the ordinances performed through the veil of the ancient temple were in similitude of what Christ was to do, which he now having done, all men become eligible to pass through the veil into the presence of the Lord to inherit full exaltation.” (2)</a:t>
            </a:r>
          </a:p>
        </p:txBody>
      </p:sp>
      <p:sp>
        <p:nvSpPr>
          <p:cNvPr id="11" name="Rectangle 10"/>
          <p:cNvSpPr/>
          <p:nvPr/>
        </p:nvSpPr>
        <p:spPr>
          <a:xfrm>
            <a:off x="350981" y="5230290"/>
            <a:ext cx="6096000" cy="1200329"/>
          </a:xfrm>
          <a:prstGeom prst="rect">
            <a:avLst/>
          </a:prstGeom>
        </p:spPr>
        <p:txBody>
          <a:bodyPr>
            <a:spAutoFit/>
          </a:bodyPr>
          <a:lstStyle/>
          <a:p>
            <a:r>
              <a:rPr lang="en-US" dirty="0"/>
              <a:t>The Apostle Paul taught that just as the torn veil of the temple allowed symbolic entrance into the Holy of Holies, it is the torn flesh of Jesus Christ that opens the way for us into the presence of the Father. (1)</a:t>
            </a:r>
          </a:p>
        </p:txBody>
      </p:sp>
      <p:pic>
        <p:nvPicPr>
          <p:cNvPr id="4102" name="Picture 6" descr="http://4.bp.blogspot.com/-6EcK7bfxSRU/U2cmdiqUQ1I/AAAAAAAAAWo/-UUf-cxq5XU/w1200-h630-p-nu/Veil-of-the-Temple-Torn.jpg"/>
          <p:cNvPicPr>
            <a:picLocks noChangeAspect="1" noChangeArrowheads="1"/>
          </p:cNvPicPr>
          <p:nvPr/>
        </p:nvPicPr>
        <p:blipFill>
          <a:blip r:embed="rId3" cstate="print"/>
          <a:srcRect/>
          <a:stretch>
            <a:fillRect/>
          </a:stretch>
        </p:blipFill>
        <p:spPr bwMode="auto">
          <a:xfrm>
            <a:off x="7581611" y="846426"/>
            <a:ext cx="4267200" cy="2238376"/>
          </a:xfrm>
          <a:prstGeom prst="rect">
            <a:avLst/>
          </a:prstGeom>
          <a:noFill/>
        </p:spPr>
      </p:pic>
      <p:pic>
        <p:nvPicPr>
          <p:cNvPr id="4104" name="Picture 8" descr="http://biblestudyinsider.com/files/2015/07/ThinkstockPhotos-155228514.jpg"/>
          <p:cNvPicPr>
            <a:picLocks noChangeAspect="1" noChangeArrowheads="1"/>
          </p:cNvPicPr>
          <p:nvPr/>
        </p:nvPicPr>
        <p:blipFill>
          <a:blip r:embed="rId4" cstate="print"/>
          <a:srcRect/>
          <a:stretch>
            <a:fillRect/>
          </a:stretch>
        </p:blipFill>
        <p:spPr bwMode="auto">
          <a:xfrm>
            <a:off x="6576291" y="4586864"/>
            <a:ext cx="2827772" cy="1885625"/>
          </a:xfrm>
          <a:prstGeom prst="rect">
            <a:avLst/>
          </a:prstGeom>
          <a:noFill/>
        </p:spPr>
      </p:pic>
      <p:pic>
        <p:nvPicPr>
          <p:cNvPr id="4106" name="Picture 10" descr="https://s-media-cache-ak0.pinimg.com/564x/f3/03/74/f30374edeb0286e7d72641f46f6e513a.jpg"/>
          <p:cNvPicPr>
            <a:picLocks noChangeAspect="1" noChangeArrowheads="1"/>
          </p:cNvPicPr>
          <p:nvPr/>
        </p:nvPicPr>
        <p:blipFill>
          <a:blip r:embed="rId5" cstate="print"/>
          <a:srcRect/>
          <a:stretch>
            <a:fillRect/>
          </a:stretch>
        </p:blipFill>
        <p:spPr bwMode="auto">
          <a:xfrm>
            <a:off x="2743200" y="2559338"/>
            <a:ext cx="2677102" cy="2593443"/>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0" y="0"/>
            <a:ext cx="12192000" cy="4038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8"/>
          <p:cNvGrpSpPr/>
          <p:nvPr/>
        </p:nvGrpSpPr>
        <p:grpSpPr>
          <a:xfrm>
            <a:off x="0" y="1676400"/>
            <a:ext cx="1727200" cy="2514600"/>
            <a:chOff x="152400" y="228600"/>
            <a:chExt cx="1981200" cy="3200400"/>
          </a:xfrm>
        </p:grpSpPr>
        <p:sp>
          <p:nvSpPr>
            <p:cNvPr id="142" name="Double Wave 141"/>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14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38"/>
          <p:cNvGrpSpPr/>
          <p:nvPr/>
        </p:nvGrpSpPr>
        <p:grpSpPr>
          <a:xfrm>
            <a:off x="5588000" y="1676400"/>
            <a:ext cx="1727200" cy="2514600"/>
            <a:chOff x="152400" y="228600"/>
            <a:chExt cx="1981200" cy="3200400"/>
          </a:xfrm>
        </p:grpSpPr>
        <p:sp>
          <p:nvSpPr>
            <p:cNvPr id="449" name="Double Wave 448"/>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loud 449"/>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Cloud 450"/>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Cloud 451"/>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ectangle 133"/>
          <p:cNvSpPr/>
          <p:nvPr/>
        </p:nvSpPr>
        <p:spPr>
          <a:xfrm>
            <a:off x="0" y="5486400"/>
            <a:ext cx="12192000" cy="1371600"/>
          </a:xfrm>
          <a:prstGeom prst="rect">
            <a:avLst/>
          </a:prstGeom>
          <a:solidFill>
            <a:srgbClr val="E8DA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ouble Wave 358"/>
          <p:cNvSpPr/>
          <p:nvPr/>
        </p:nvSpPr>
        <p:spPr>
          <a:xfrm>
            <a:off x="0" y="3733800"/>
            <a:ext cx="12192000" cy="2209800"/>
          </a:xfrm>
          <a:prstGeom prst="doubleWave">
            <a:avLst/>
          </a:prstGeom>
          <a:solidFill>
            <a:srgbClr val="D8B5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p:cNvSpPr/>
          <p:nvPr/>
        </p:nvSpPr>
        <p:spPr>
          <a:xfrm>
            <a:off x="7620000" y="228600"/>
            <a:ext cx="4064000" cy="1905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3"/>
          <p:cNvGrpSpPr/>
          <p:nvPr/>
        </p:nvGrpSpPr>
        <p:grpSpPr>
          <a:xfrm>
            <a:off x="2235200" y="914400"/>
            <a:ext cx="2641600" cy="3200400"/>
            <a:chOff x="152400" y="228600"/>
            <a:chExt cx="1981200" cy="3200400"/>
          </a:xfrm>
        </p:grpSpPr>
        <p:sp>
          <p:nvSpPr>
            <p:cNvPr id="384" name="Double Wave 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loud 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loud 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loud 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38"/>
          <p:cNvGrpSpPr/>
          <p:nvPr/>
        </p:nvGrpSpPr>
        <p:grpSpPr>
          <a:xfrm>
            <a:off x="3657600" y="1676400"/>
            <a:ext cx="2641600" cy="3200400"/>
            <a:chOff x="152400" y="228600"/>
            <a:chExt cx="1981200" cy="3200400"/>
          </a:xfrm>
        </p:grpSpPr>
        <p:sp>
          <p:nvSpPr>
            <p:cNvPr id="353" name="Double Wave 352"/>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loud 353"/>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loud 354"/>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loud 355"/>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8"/>
          <p:cNvGrpSpPr/>
          <p:nvPr/>
        </p:nvGrpSpPr>
        <p:grpSpPr>
          <a:xfrm>
            <a:off x="609600" y="914400"/>
            <a:ext cx="2743200" cy="3429000"/>
            <a:chOff x="152400" y="228600"/>
            <a:chExt cx="1981200" cy="3200400"/>
          </a:xfrm>
        </p:grpSpPr>
        <p:sp>
          <p:nvSpPr>
            <p:cNvPr id="267" name="Double Wave 266"/>
            <p:cNvSpPr/>
            <p:nvPr/>
          </p:nvSpPr>
          <p:spPr>
            <a:xfrm rot="16200000">
              <a:off x="152400" y="2209800"/>
              <a:ext cx="1981200" cy="457200"/>
            </a:xfrm>
            <a:prstGeom prst="doubleWave">
              <a:avLst>
                <a:gd name="adj1" fmla="val 5379"/>
                <a:gd name="adj2" fmla="val 755"/>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loud 267"/>
            <p:cNvSpPr/>
            <p:nvPr/>
          </p:nvSpPr>
          <p:spPr>
            <a:xfrm>
              <a:off x="152400" y="9144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Cloud 268"/>
            <p:cNvSpPr/>
            <p:nvPr/>
          </p:nvSpPr>
          <p:spPr>
            <a:xfrm>
              <a:off x="838200" y="1066800"/>
              <a:ext cx="1295400" cy="9906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loud 269"/>
            <p:cNvSpPr/>
            <p:nvPr/>
          </p:nvSpPr>
          <p:spPr>
            <a:xfrm>
              <a:off x="304800" y="228600"/>
              <a:ext cx="1524000" cy="1143000"/>
            </a:xfrm>
            <a:prstGeom prst="clou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TextBox 139"/>
          <p:cNvSpPr txBox="1"/>
          <p:nvPr/>
        </p:nvSpPr>
        <p:spPr>
          <a:xfrm>
            <a:off x="8192655" y="512619"/>
            <a:ext cx="3251200" cy="1200329"/>
          </a:xfrm>
          <a:prstGeom prst="rect">
            <a:avLst/>
          </a:prstGeom>
          <a:noFill/>
        </p:spPr>
        <p:txBody>
          <a:bodyPr wrap="square" rtlCol="0">
            <a:spAutoFit/>
          </a:bodyPr>
          <a:lstStyle/>
          <a:p>
            <a:pPr algn="ctr"/>
            <a:r>
              <a:rPr lang="en-US" dirty="0"/>
              <a:t>What happened to some of the dead in Jerusalem after Christ was resurrected?</a:t>
            </a:r>
          </a:p>
          <a:p>
            <a:pPr algn="ctr"/>
            <a:r>
              <a:rPr lang="en-US" dirty="0"/>
              <a:t>(Matthew 28:52-53)</a:t>
            </a:r>
          </a:p>
        </p:txBody>
      </p:sp>
      <p:grpSp>
        <p:nvGrpSpPr>
          <p:cNvPr id="7" name="Group 34"/>
          <p:cNvGrpSpPr/>
          <p:nvPr/>
        </p:nvGrpSpPr>
        <p:grpSpPr>
          <a:xfrm>
            <a:off x="2743201" y="3810000"/>
            <a:ext cx="970420" cy="1676400"/>
            <a:chOff x="609600" y="533400"/>
            <a:chExt cx="1607376" cy="3810000"/>
          </a:xfrm>
        </p:grpSpPr>
        <p:sp>
          <p:nvSpPr>
            <p:cNvPr id="218" name="Oval 217"/>
            <p:cNvSpPr/>
            <p:nvPr/>
          </p:nvSpPr>
          <p:spPr>
            <a:xfrm>
              <a:off x="921576" y="3429000"/>
              <a:ext cx="4572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1454976" y="3429000"/>
              <a:ext cx="4572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1683576" y="2590800"/>
              <a:ext cx="5334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16776" y="2590800"/>
              <a:ext cx="5334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rot="19843731">
              <a:off x="1500967" y="1857017"/>
              <a:ext cx="685800" cy="990600"/>
            </a:xfrm>
            <a:prstGeom prst="trapezoid">
              <a:avLst>
                <a:gd name="adj" fmla="val 28314"/>
              </a:avLst>
            </a:prstGeom>
            <a:solidFill>
              <a:srgbClr val="F7DB8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2089276">
              <a:off x="609600" y="1859713"/>
              <a:ext cx="685800" cy="990600"/>
            </a:xfrm>
            <a:prstGeom prst="trapezoid">
              <a:avLst>
                <a:gd name="adj" fmla="val 28314"/>
              </a:avLst>
            </a:prstGeom>
            <a:solidFill>
              <a:srgbClr val="F7DB8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a:off x="769176" y="2057400"/>
              <a:ext cx="1295400" cy="1600200"/>
            </a:xfrm>
            <a:prstGeom prst="trapezoid">
              <a:avLst>
                <a:gd name="adj" fmla="val 33948"/>
              </a:avLst>
            </a:prstGeom>
            <a:solidFill>
              <a:srgbClr val="F7DB8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845376" y="3962400"/>
              <a:ext cx="533400" cy="3810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1454976" y="3962400"/>
              <a:ext cx="533400" cy="3810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5"/>
            <p:cNvGrpSpPr/>
            <p:nvPr/>
          </p:nvGrpSpPr>
          <p:grpSpPr>
            <a:xfrm>
              <a:off x="838200" y="3352800"/>
              <a:ext cx="1143000" cy="304800"/>
              <a:chOff x="3048000" y="457200"/>
              <a:chExt cx="1524000" cy="381000"/>
            </a:xfrm>
          </p:grpSpPr>
          <p:sp>
            <p:nvSpPr>
              <p:cNvPr id="234" name="Quad Arrow 233"/>
              <p:cNvSpPr/>
              <p:nvPr/>
            </p:nvSpPr>
            <p:spPr>
              <a:xfrm>
                <a:off x="3048000" y="457200"/>
                <a:ext cx="304800" cy="3810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234"/>
              <p:cNvSpPr/>
              <p:nvPr/>
            </p:nvSpPr>
            <p:spPr>
              <a:xfrm>
                <a:off x="3352800" y="457200"/>
                <a:ext cx="304800" cy="3810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Quad Arrow 235"/>
              <p:cNvSpPr/>
              <p:nvPr/>
            </p:nvSpPr>
            <p:spPr>
              <a:xfrm>
                <a:off x="3657600" y="457200"/>
                <a:ext cx="304800" cy="3810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Quad Arrow 236"/>
              <p:cNvSpPr/>
              <p:nvPr/>
            </p:nvSpPr>
            <p:spPr>
              <a:xfrm>
                <a:off x="3962400" y="457200"/>
                <a:ext cx="304800" cy="3810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Quad Arrow 237"/>
              <p:cNvSpPr/>
              <p:nvPr/>
            </p:nvSpPr>
            <p:spPr>
              <a:xfrm>
                <a:off x="4267200" y="457200"/>
                <a:ext cx="304800" cy="3810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Oval 227"/>
            <p:cNvSpPr/>
            <p:nvPr/>
          </p:nvSpPr>
          <p:spPr>
            <a:xfrm>
              <a:off x="1219200" y="1905000"/>
              <a:ext cx="3810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921576" y="762000"/>
              <a:ext cx="9906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loud 229"/>
            <p:cNvSpPr/>
            <p:nvPr/>
          </p:nvSpPr>
          <p:spPr>
            <a:xfrm>
              <a:off x="1607376" y="914400"/>
              <a:ext cx="457200" cy="6858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loud 15"/>
            <p:cNvSpPr/>
            <p:nvPr/>
          </p:nvSpPr>
          <p:spPr>
            <a:xfrm>
              <a:off x="769176" y="914400"/>
              <a:ext cx="457200" cy="6858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loud 231"/>
            <p:cNvSpPr/>
            <p:nvPr/>
          </p:nvSpPr>
          <p:spPr>
            <a:xfrm>
              <a:off x="845376" y="609600"/>
              <a:ext cx="1066800" cy="6858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lowchart: Delay 232"/>
            <p:cNvSpPr/>
            <p:nvPr/>
          </p:nvSpPr>
          <p:spPr>
            <a:xfrm rot="16200000">
              <a:off x="1219200" y="152400"/>
              <a:ext cx="381000" cy="1143000"/>
            </a:xfrm>
            <a:prstGeom prst="flowChartDelay">
              <a:avLst/>
            </a:prstGeom>
            <a:solidFill>
              <a:srgbClr val="F7DB8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69"/>
          <p:cNvGrpSpPr/>
          <p:nvPr/>
        </p:nvGrpSpPr>
        <p:grpSpPr>
          <a:xfrm>
            <a:off x="3962400" y="3733800"/>
            <a:ext cx="1320800" cy="1839686"/>
            <a:chOff x="4495800" y="838200"/>
            <a:chExt cx="3181553" cy="5469075"/>
          </a:xfrm>
        </p:grpSpPr>
        <p:sp>
          <p:nvSpPr>
            <p:cNvPr id="240" name="Oval 239"/>
            <p:cNvSpPr/>
            <p:nvPr/>
          </p:nvSpPr>
          <p:spPr>
            <a:xfrm rot="2542647">
              <a:off x="4495800" y="3495852"/>
              <a:ext cx="530543" cy="8568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9057353" flipH="1">
              <a:off x="7086601" y="3495851"/>
              <a:ext cx="530543" cy="8568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2500661">
              <a:off x="5349229" y="5285599"/>
              <a:ext cx="685800" cy="102167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9779230">
              <a:off x="6240037" y="5284851"/>
              <a:ext cx="685800" cy="102167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9779230">
              <a:off x="6099036" y="4976960"/>
              <a:ext cx="6858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2542647">
              <a:off x="5460656" y="5044751"/>
              <a:ext cx="6858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245"/>
            <p:cNvSpPr/>
            <p:nvPr/>
          </p:nvSpPr>
          <p:spPr>
            <a:xfrm rot="2292215" flipH="1">
              <a:off x="4933260" y="2673213"/>
              <a:ext cx="715564" cy="1219200"/>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rot="19307785">
              <a:off x="6533460" y="2673214"/>
              <a:ext cx="715564" cy="1219200"/>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a:off x="5166279" y="2811106"/>
              <a:ext cx="1905000" cy="2057400"/>
            </a:xfrm>
            <a:prstGeom prst="trapezoid">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6004479" y="2811106"/>
              <a:ext cx="152400" cy="20574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rot="19307785">
              <a:off x="6853491" y="3622368"/>
              <a:ext cx="823862" cy="36439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rot="2292215" flipH="1">
              <a:off x="4504931" y="3560244"/>
              <a:ext cx="823862" cy="36439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5257800" y="990600"/>
              <a:ext cx="16002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a:off x="4962131" y="4800600"/>
              <a:ext cx="2286000" cy="7620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Block Arc 253"/>
            <p:cNvSpPr/>
            <p:nvPr/>
          </p:nvSpPr>
          <p:spPr>
            <a:xfrm>
              <a:off x="5343131" y="5638800"/>
              <a:ext cx="762000" cy="228600"/>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Block Arc 254"/>
            <p:cNvSpPr/>
            <p:nvPr/>
          </p:nvSpPr>
          <p:spPr>
            <a:xfrm rot="21278537">
              <a:off x="6190338" y="5597676"/>
              <a:ext cx="762000" cy="228600"/>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Quad Arrow 255"/>
            <p:cNvSpPr/>
            <p:nvPr/>
          </p:nvSpPr>
          <p:spPr>
            <a:xfrm>
              <a:off x="5029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Quad Arrow 256"/>
            <p:cNvSpPr/>
            <p:nvPr/>
          </p:nvSpPr>
          <p:spPr>
            <a:xfrm>
              <a:off x="5410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Quad Arrow 257"/>
            <p:cNvSpPr/>
            <p:nvPr/>
          </p:nvSpPr>
          <p:spPr>
            <a:xfrm>
              <a:off x="5791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Quad Arrow 258"/>
            <p:cNvSpPr/>
            <p:nvPr/>
          </p:nvSpPr>
          <p:spPr>
            <a:xfrm>
              <a:off x="62484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Quad Arrow 259"/>
            <p:cNvSpPr/>
            <p:nvPr/>
          </p:nvSpPr>
          <p:spPr>
            <a:xfrm>
              <a:off x="66294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Quad Arrow 260"/>
            <p:cNvSpPr/>
            <p:nvPr/>
          </p:nvSpPr>
          <p:spPr>
            <a:xfrm rot="2046229">
              <a:off x="4585044" y="3412302"/>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Quad Arrow 261"/>
            <p:cNvSpPr/>
            <p:nvPr/>
          </p:nvSpPr>
          <p:spPr>
            <a:xfrm rot="2046229">
              <a:off x="4889845" y="3638497"/>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Quad Arrow 262"/>
            <p:cNvSpPr/>
            <p:nvPr/>
          </p:nvSpPr>
          <p:spPr>
            <a:xfrm rot="19553771" flipH="1">
              <a:off x="7023445" y="3638496"/>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Quad Arrow 263"/>
            <p:cNvSpPr/>
            <p:nvPr/>
          </p:nvSpPr>
          <p:spPr>
            <a:xfrm rot="19553771" flipH="1">
              <a:off x="7252045" y="3486096"/>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3201000">
              <a:off x="5501728" y="27338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914900">
              <a:off x="5654128" y="28862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8907975">
              <a:off x="6125358" y="2725786"/>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18907975">
              <a:off x="6049158" y="2954388"/>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317470">
              <a:off x="5806528" y="30386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Cloud 288"/>
            <p:cNvSpPr/>
            <p:nvPr/>
          </p:nvSpPr>
          <p:spPr>
            <a:xfrm>
              <a:off x="4953000" y="838200"/>
              <a:ext cx="2133600" cy="7620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Cloud 289"/>
            <p:cNvSpPr/>
            <p:nvPr/>
          </p:nvSpPr>
          <p:spPr>
            <a:xfrm rot="16448485">
              <a:off x="4578592" y="1894537"/>
              <a:ext cx="1526776" cy="51664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Cloud 290"/>
            <p:cNvSpPr/>
            <p:nvPr/>
          </p:nvSpPr>
          <p:spPr>
            <a:xfrm rot="16448485">
              <a:off x="6011199" y="1815716"/>
              <a:ext cx="1634754" cy="63576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5029200" y="1447800"/>
              <a:ext cx="304800" cy="1371600"/>
            </a:xfrm>
            <a:prstGeom prst="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6858000" y="1447800"/>
              <a:ext cx="304800" cy="1371600"/>
            </a:xfrm>
            <a:prstGeom prst="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a:off x="4953000" y="1219200"/>
              <a:ext cx="2286000" cy="381000"/>
            </a:xfrm>
            <a:prstGeom prst="trapezoid">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Quad Arrow 314"/>
            <p:cNvSpPr/>
            <p:nvPr/>
          </p:nvSpPr>
          <p:spPr>
            <a:xfrm>
              <a:off x="51816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Quad Arrow 330"/>
            <p:cNvSpPr/>
            <p:nvPr/>
          </p:nvSpPr>
          <p:spPr>
            <a:xfrm>
              <a:off x="55626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331"/>
            <p:cNvSpPr/>
            <p:nvPr/>
          </p:nvSpPr>
          <p:spPr>
            <a:xfrm>
              <a:off x="5867400" y="1143000"/>
              <a:ext cx="381000" cy="5334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Quad Arrow 332"/>
            <p:cNvSpPr/>
            <p:nvPr/>
          </p:nvSpPr>
          <p:spPr>
            <a:xfrm>
              <a:off x="62484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Quad Arrow 333"/>
            <p:cNvSpPr/>
            <p:nvPr/>
          </p:nvSpPr>
          <p:spPr>
            <a:xfrm>
              <a:off x="66294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6"/>
          <p:cNvGrpSpPr/>
          <p:nvPr/>
        </p:nvGrpSpPr>
        <p:grpSpPr>
          <a:xfrm>
            <a:off x="812800" y="4648200"/>
            <a:ext cx="1019400" cy="1676400"/>
            <a:chOff x="2760541" y="304800"/>
            <a:chExt cx="2439647" cy="3771554"/>
          </a:xfrm>
        </p:grpSpPr>
        <p:sp>
          <p:nvSpPr>
            <p:cNvPr id="361" name="Oval 360"/>
            <p:cNvSpPr/>
            <p:nvPr/>
          </p:nvSpPr>
          <p:spPr>
            <a:xfrm>
              <a:off x="2971798" y="304800"/>
              <a:ext cx="1981198" cy="2601072"/>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4427519">
              <a:off x="35357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17172481" flipH="1">
              <a:off x="40691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Isosceles Triangle 363"/>
            <p:cNvSpPr/>
            <p:nvPr/>
          </p:nvSpPr>
          <p:spPr>
            <a:xfrm>
              <a:off x="3234606" y="1676400"/>
              <a:ext cx="1676400" cy="21336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Isosceles Triangle 395"/>
            <p:cNvSpPr/>
            <p:nvPr/>
          </p:nvSpPr>
          <p:spPr>
            <a:xfrm rot="10800000">
              <a:off x="3844206" y="1905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19411276">
              <a:off x="4566449" y="2220993"/>
              <a:ext cx="633739" cy="7517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rot="2820608">
              <a:off x="2979219" y="2292648"/>
              <a:ext cx="316522" cy="7538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Isosceles Triangle 398"/>
            <p:cNvSpPr/>
            <p:nvPr/>
          </p:nvSpPr>
          <p:spPr>
            <a:xfrm rot="1915606">
              <a:off x="3208538" y="1520222"/>
              <a:ext cx="914399" cy="1255679"/>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Isosceles Triangle 399"/>
            <p:cNvSpPr/>
            <p:nvPr/>
          </p:nvSpPr>
          <p:spPr>
            <a:xfrm rot="19284057">
              <a:off x="3983610" y="1519669"/>
              <a:ext cx="914400" cy="125568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3539406" y="609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loud 401"/>
            <p:cNvSpPr/>
            <p:nvPr/>
          </p:nvSpPr>
          <p:spPr>
            <a:xfrm>
              <a:off x="3539406" y="609600"/>
              <a:ext cx="990600" cy="381000"/>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Cloud 402"/>
            <p:cNvSpPr/>
            <p:nvPr/>
          </p:nvSpPr>
          <p:spPr>
            <a:xfrm rot="5107997">
              <a:off x="4041679" y="1076272"/>
              <a:ext cx="1200554" cy="57006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Cloud 403"/>
            <p:cNvSpPr/>
            <p:nvPr/>
          </p:nvSpPr>
          <p:spPr>
            <a:xfrm rot="6038579">
              <a:off x="2795611" y="1017359"/>
              <a:ext cx="1206533" cy="64105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rapezoid 404"/>
            <p:cNvSpPr/>
            <p:nvPr/>
          </p:nvSpPr>
          <p:spPr>
            <a:xfrm rot="1062586">
              <a:off x="2948999" y="461940"/>
              <a:ext cx="462280" cy="1844703"/>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Trapezoid 405"/>
            <p:cNvSpPr/>
            <p:nvPr/>
          </p:nvSpPr>
          <p:spPr>
            <a:xfrm>
              <a:off x="3505200" y="2895600"/>
              <a:ext cx="1143000" cy="228600"/>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Trapezoid 406"/>
            <p:cNvSpPr/>
            <p:nvPr/>
          </p:nvSpPr>
          <p:spPr>
            <a:xfrm rot="20537414" flipH="1">
              <a:off x="4619816" y="482741"/>
              <a:ext cx="462280" cy="1889380"/>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lowchart: Stored Data 407"/>
            <p:cNvSpPr/>
            <p:nvPr/>
          </p:nvSpPr>
          <p:spPr>
            <a:xfrm rot="5400000">
              <a:off x="3657600" y="-228600"/>
              <a:ext cx="685800" cy="17526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56"/>
          <p:cNvGrpSpPr/>
          <p:nvPr/>
        </p:nvGrpSpPr>
        <p:grpSpPr>
          <a:xfrm>
            <a:off x="6299200" y="3124200"/>
            <a:ext cx="1027867" cy="1695778"/>
            <a:chOff x="1524000" y="1478095"/>
            <a:chExt cx="2457354" cy="4817499"/>
          </a:xfrm>
        </p:grpSpPr>
        <p:sp>
          <p:nvSpPr>
            <p:cNvPr id="410" name="Oval 409"/>
            <p:cNvSpPr/>
            <p:nvPr/>
          </p:nvSpPr>
          <p:spPr>
            <a:xfrm rot="2648374">
              <a:off x="2057399" y="5257799"/>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19444033">
              <a:off x="2733144" y="5195884"/>
              <a:ext cx="710549" cy="109971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1524000" y="4114800"/>
              <a:ext cx="762001" cy="1128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3295554" y="4392870"/>
              <a:ext cx="685800" cy="83819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Trapezoid 413"/>
            <p:cNvSpPr/>
            <p:nvPr/>
          </p:nvSpPr>
          <p:spPr>
            <a:xfrm>
              <a:off x="1905000" y="5105400"/>
              <a:ext cx="1600200" cy="685800"/>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Trapezoid 414"/>
            <p:cNvSpPr/>
            <p:nvPr/>
          </p:nvSpPr>
          <p:spPr>
            <a:xfrm rot="2088477">
              <a:off x="1851679" y="2575636"/>
              <a:ext cx="914655"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Trapezoid 415"/>
            <p:cNvSpPr/>
            <p:nvPr/>
          </p:nvSpPr>
          <p:spPr>
            <a:xfrm rot="19932635">
              <a:off x="2597004" y="2647126"/>
              <a:ext cx="986356"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Trapezoid 416"/>
            <p:cNvSpPr/>
            <p:nvPr/>
          </p:nvSpPr>
          <p:spPr>
            <a:xfrm>
              <a:off x="1905000" y="3048000"/>
              <a:ext cx="1447800" cy="2286000"/>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2362199" y="2743200"/>
              <a:ext cx="660808" cy="9209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rot="21293170">
              <a:off x="2740392" y="3208793"/>
              <a:ext cx="830153" cy="2692828"/>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Trapezoid 419"/>
            <p:cNvSpPr/>
            <p:nvPr/>
          </p:nvSpPr>
          <p:spPr>
            <a:xfrm rot="287694">
              <a:off x="1808953" y="3229762"/>
              <a:ext cx="891264" cy="2581677"/>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1932820" y="1550450"/>
              <a:ext cx="1559540" cy="187082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rot="19066372">
              <a:off x="2722041" y="1478095"/>
              <a:ext cx="795875" cy="1051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rot="3077158">
              <a:off x="2039910" y="1250601"/>
              <a:ext cx="685800" cy="126095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23"/>
          <p:cNvGrpSpPr/>
          <p:nvPr/>
        </p:nvGrpSpPr>
        <p:grpSpPr>
          <a:xfrm>
            <a:off x="7924801" y="2667000"/>
            <a:ext cx="1016000" cy="1295400"/>
            <a:chOff x="7243695" y="3657601"/>
            <a:chExt cx="1609100" cy="2924089"/>
          </a:xfrm>
        </p:grpSpPr>
        <p:sp>
          <p:nvSpPr>
            <p:cNvPr id="425" name="Cloud 424"/>
            <p:cNvSpPr/>
            <p:nvPr/>
          </p:nvSpPr>
          <p:spPr>
            <a:xfrm>
              <a:off x="83820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Cloud 425"/>
            <p:cNvSpPr/>
            <p:nvPr/>
          </p:nvSpPr>
          <p:spPr>
            <a:xfrm>
              <a:off x="74676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rot="6128217">
              <a:off x="8187288" y="6199704"/>
              <a:ext cx="280332" cy="483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rot="4472555">
              <a:off x="7724609" y="6173318"/>
              <a:ext cx="242471" cy="535689"/>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rot="2901859">
              <a:off x="7323988" y="5170035"/>
              <a:ext cx="277908" cy="4384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rot="20226769">
              <a:off x="8596271" y="5191585"/>
              <a:ext cx="256524" cy="4136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Trapezoid 430"/>
            <p:cNvSpPr/>
            <p:nvPr/>
          </p:nvSpPr>
          <p:spPr>
            <a:xfrm>
              <a:off x="7515578" y="4638511"/>
              <a:ext cx="1177462" cy="1750807"/>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Trapezoid 431"/>
            <p:cNvSpPr/>
            <p:nvPr/>
          </p:nvSpPr>
          <p:spPr>
            <a:xfrm rot="1442139">
              <a:off x="7473613" y="4533883"/>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rapezoid 432"/>
            <p:cNvSpPr/>
            <p:nvPr/>
          </p:nvSpPr>
          <p:spPr>
            <a:xfrm rot="20249249">
              <a:off x="8369163" y="4534931"/>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ed Rectangle 433"/>
            <p:cNvSpPr/>
            <p:nvPr/>
          </p:nvSpPr>
          <p:spPr>
            <a:xfrm rot="5400000">
              <a:off x="7894623" y="3330854"/>
              <a:ext cx="333136" cy="986629"/>
            </a:xfrm>
            <a:prstGeom prst="roundRect">
              <a:avLst>
                <a:gd name="adj" fmla="val 5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Trapezoid 434"/>
            <p:cNvSpPr/>
            <p:nvPr/>
          </p:nvSpPr>
          <p:spPr>
            <a:xfrm>
              <a:off x="7391400" y="4800600"/>
              <a:ext cx="1371600" cy="1590460"/>
            </a:xfrm>
            <a:prstGeom prst="trapezoid">
              <a:avLst>
                <a:gd name="adj" fmla="val 42843"/>
              </a:avLst>
            </a:prstGeom>
            <a:solidFill>
              <a:srgbClr val="E4D6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rapezoid 435"/>
            <p:cNvSpPr/>
            <p:nvPr/>
          </p:nvSpPr>
          <p:spPr>
            <a:xfrm>
              <a:off x="73914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Trapezoid 436"/>
            <p:cNvSpPr/>
            <p:nvPr/>
          </p:nvSpPr>
          <p:spPr>
            <a:xfrm>
              <a:off x="79248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7848600" y="4419600"/>
              <a:ext cx="4457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7633652" y="38574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ed Rectangle 439"/>
            <p:cNvSpPr/>
            <p:nvPr/>
          </p:nvSpPr>
          <p:spPr>
            <a:xfrm>
              <a:off x="7567876" y="38574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3"/>
            <p:cNvGrpSpPr/>
            <p:nvPr/>
          </p:nvGrpSpPr>
          <p:grpSpPr>
            <a:xfrm>
              <a:off x="7467600" y="5486400"/>
              <a:ext cx="1327870" cy="745538"/>
              <a:chOff x="4309849" y="4876800"/>
              <a:chExt cx="1063369" cy="745538"/>
            </a:xfrm>
          </p:grpSpPr>
          <p:sp>
            <p:nvSpPr>
              <p:cNvPr id="442" name="Diagonal Stripe 441"/>
              <p:cNvSpPr/>
              <p:nvPr/>
            </p:nvSpPr>
            <p:spPr>
              <a:xfrm rot="1443364">
                <a:off x="4309849" y="4945456"/>
                <a:ext cx="896741" cy="466807"/>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3" name="Diagonal Stripe 442"/>
              <p:cNvSpPr/>
              <p:nvPr/>
            </p:nvSpPr>
            <p:spPr>
              <a:xfrm rot="16200000" flipH="1">
                <a:off x="4746158" y="5159842"/>
                <a:ext cx="669336" cy="255653"/>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Diagonal Stripe 443"/>
              <p:cNvSpPr/>
              <p:nvPr/>
            </p:nvSpPr>
            <p:spPr>
              <a:xfrm rot="5400000">
                <a:off x="4904641" y="5153760"/>
                <a:ext cx="669336" cy="267819"/>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5" name="Flowchart: Display 444"/>
              <p:cNvSpPr/>
              <p:nvPr/>
            </p:nvSpPr>
            <p:spPr>
              <a:xfrm>
                <a:off x="4969250" y="4876800"/>
                <a:ext cx="330702" cy="267439"/>
              </a:xfrm>
              <a:prstGeom prst="flowChartDisplay">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26"/>
          <p:cNvGrpSpPr/>
          <p:nvPr/>
        </p:nvGrpSpPr>
        <p:grpSpPr>
          <a:xfrm rot="21176308" flipH="1">
            <a:off x="479661" y="4345988"/>
            <a:ext cx="1891755" cy="2221112"/>
            <a:chOff x="5638800" y="2057400"/>
            <a:chExt cx="1981200" cy="2514600"/>
          </a:xfrm>
        </p:grpSpPr>
        <p:sp>
          <p:nvSpPr>
            <p:cNvPr id="215" name="Flowchart: Delay 214"/>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Delay 215"/>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7"/>
          <p:cNvGrpSpPr/>
          <p:nvPr/>
        </p:nvGrpSpPr>
        <p:grpSpPr>
          <a:xfrm rot="20295685" flipH="1">
            <a:off x="679209" y="6090044"/>
            <a:ext cx="894588" cy="767956"/>
            <a:chOff x="7185317" y="571382"/>
            <a:chExt cx="1433175" cy="1409818"/>
          </a:xfrm>
        </p:grpSpPr>
        <p:sp>
          <p:nvSpPr>
            <p:cNvPr id="211" name="Moon 210"/>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ardrop 213"/>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7"/>
          <p:cNvGrpSpPr/>
          <p:nvPr/>
        </p:nvGrpSpPr>
        <p:grpSpPr>
          <a:xfrm rot="1018181" flipH="1">
            <a:off x="1804266" y="5829491"/>
            <a:ext cx="837335" cy="808780"/>
            <a:chOff x="4159960" y="2007821"/>
            <a:chExt cx="1548702" cy="1871767"/>
          </a:xfrm>
        </p:grpSpPr>
        <p:sp>
          <p:nvSpPr>
            <p:cNvPr id="201" name="Teardrop 200"/>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ouble Wave 201"/>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ardrop 202"/>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ardrop 203"/>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ardrop 204"/>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ardrop 205"/>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Heart 207"/>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Heart 208"/>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52"/>
          <p:cNvGrpSpPr/>
          <p:nvPr/>
        </p:nvGrpSpPr>
        <p:grpSpPr>
          <a:xfrm rot="20295685" flipH="1">
            <a:off x="1406806" y="6022740"/>
            <a:ext cx="894588" cy="767956"/>
            <a:chOff x="7185317" y="571382"/>
            <a:chExt cx="1433175" cy="1409818"/>
          </a:xfrm>
        </p:grpSpPr>
        <p:sp>
          <p:nvSpPr>
            <p:cNvPr id="197" name="Moon 196"/>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ardrop 199"/>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2"/>
          <p:cNvGrpSpPr/>
          <p:nvPr/>
        </p:nvGrpSpPr>
        <p:grpSpPr>
          <a:xfrm rot="853103" flipH="1">
            <a:off x="1006959" y="6106166"/>
            <a:ext cx="752647" cy="701753"/>
            <a:chOff x="4159960" y="2007821"/>
            <a:chExt cx="1548702" cy="1871767"/>
          </a:xfrm>
        </p:grpSpPr>
        <p:sp>
          <p:nvSpPr>
            <p:cNvPr id="188" name="Teardrop 187"/>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ouble Wave 188"/>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ardrop 189"/>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ardrop 190"/>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ardrop 191"/>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ardrop 192"/>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194" name="Oval 193"/>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eart 194"/>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Heart 195"/>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6"/>
          <p:cNvGrpSpPr/>
          <p:nvPr/>
        </p:nvGrpSpPr>
        <p:grpSpPr>
          <a:xfrm rot="21326202" flipH="1">
            <a:off x="2335726" y="3553648"/>
            <a:ext cx="1727255" cy="1946888"/>
            <a:chOff x="5638800" y="2057400"/>
            <a:chExt cx="1981200" cy="2514600"/>
          </a:xfrm>
        </p:grpSpPr>
        <p:sp>
          <p:nvSpPr>
            <p:cNvPr id="179" name="Flowchart: Delay 178"/>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Delay 179"/>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6"/>
          <p:cNvGrpSpPr/>
          <p:nvPr/>
        </p:nvGrpSpPr>
        <p:grpSpPr>
          <a:xfrm rot="21326202" flipH="1">
            <a:off x="3859727" y="3477447"/>
            <a:ext cx="1727255" cy="1946888"/>
            <a:chOff x="5638800" y="2057400"/>
            <a:chExt cx="1981200" cy="2514600"/>
          </a:xfrm>
        </p:grpSpPr>
        <p:sp>
          <p:nvSpPr>
            <p:cNvPr id="448" name="Flowchart: Delay 447"/>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lowchart: Delay 452"/>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6"/>
          <p:cNvGrpSpPr/>
          <p:nvPr/>
        </p:nvGrpSpPr>
        <p:grpSpPr>
          <a:xfrm rot="21326202" flipH="1">
            <a:off x="6094926" y="2944046"/>
            <a:ext cx="1727255" cy="1946888"/>
            <a:chOff x="5638800" y="2057400"/>
            <a:chExt cx="1981200" cy="2514600"/>
          </a:xfrm>
        </p:grpSpPr>
        <p:sp>
          <p:nvSpPr>
            <p:cNvPr id="455" name="Flowchart: Delay 454"/>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lowchart: Delay 455"/>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6"/>
          <p:cNvGrpSpPr/>
          <p:nvPr/>
        </p:nvGrpSpPr>
        <p:grpSpPr>
          <a:xfrm rot="21326202" flipH="1">
            <a:off x="7791666" y="2558935"/>
            <a:ext cx="1558629" cy="1367576"/>
            <a:chOff x="5638800" y="2057400"/>
            <a:chExt cx="1981200" cy="2514600"/>
          </a:xfrm>
        </p:grpSpPr>
        <p:sp>
          <p:nvSpPr>
            <p:cNvPr id="458" name="Flowchart: Delay 457"/>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Delay 458"/>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42"/>
          <p:cNvGrpSpPr/>
          <p:nvPr/>
        </p:nvGrpSpPr>
        <p:grpSpPr>
          <a:xfrm rot="853103" flipH="1">
            <a:off x="2338579" y="5163977"/>
            <a:ext cx="752647" cy="701753"/>
            <a:chOff x="4159960" y="2007821"/>
            <a:chExt cx="1548702" cy="1871767"/>
          </a:xfrm>
        </p:grpSpPr>
        <p:sp>
          <p:nvSpPr>
            <p:cNvPr id="461" name="Teardrop 460"/>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ouble Wave 461"/>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Teardrop 462"/>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Teardrop 463"/>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Teardrop 464"/>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Teardrop 465"/>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467" name="Oval 466"/>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Heart 467"/>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Heart 468"/>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2"/>
          <p:cNvGrpSpPr/>
          <p:nvPr/>
        </p:nvGrpSpPr>
        <p:grpSpPr>
          <a:xfrm rot="853103" flipH="1">
            <a:off x="3862581" y="5087776"/>
            <a:ext cx="752647" cy="701753"/>
            <a:chOff x="4159960" y="2007821"/>
            <a:chExt cx="1548702" cy="1871767"/>
          </a:xfrm>
        </p:grpSpPr>
        <p:sp>
          <p:nvSpPr>
            <p:cNvPr id="471" name="Teardrop 470"/>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ouble Wave 471"/>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Teardrop 472"/>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Teardrop 473"/>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eardrop 474"/>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Teardrop 475"/>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477" name="Oval 476"/>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Heart 477"/>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Heart 478"/>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2"/>
          <p:cNvGrpSpPr/>
          <p:nvPr/>
        </p:nvGrpSpPr>
        <p:grpSpPr>
          <a:xfrm rot="853103" flipH="1">
            <a:off x="5996181" y="4478177"/>
            <a:ext cx="752647" cy="701753"/>
            <a:chOff x="4159960" y="2007821"/>
            <a:chExt cx="1548702" cy="1871767"/>
          </a:xfrm>
        </p:grpSpPr>
        <p:sp>
          <p:nvSpPr>
            <p:cNvPr id="481" name="Teardrop 480"/>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ouble Wave 481"/>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Teardrop 482"/>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Teardrop 483"/>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eardrop 484"/>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eardrop 485"/>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487" name="Oval 486"/>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Heart 487"/>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Heart 488"/>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2"/>
          <p:cNvGrpSpPr/>
          <p:nvPr/>
        </p:nvGrpSpPr>
        <p:grpSpPr>
          <a:xfrm rot="853103" flipH="1">
            <a:off x="9015363" y="3547446"/>
            <a:ext cx="542832" cy="506126"/>
            <a:chOff x="4159960" y="2007821"/>
            <a:chExt cx="1548702" cy="1871767"/>
          </a:xfrm>
        </p:grpSpPr>
        <p:sp>
          <p:nvSpPr>
            <p:cNvPr id="491" name="Teardrop 490"/>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ouble Wave 491"/>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Teardrop 492"/>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Teardrop 493"/>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Teardrop 494"/>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eardrop 495"/>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497" name="Oval 496"/>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Heart 497"/>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Heart 498"/>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2"/>
          <p:cNvGrpSpPr/>
          <p:nvPr/>
        </p:nvGrpSpPr>
        <p:grpSpPr>
          <a:xfrm rot="853103" flipH="1">
            <a:off x="7491361" y="3699848"/>
            <a:ext cx="542832" cy="506126"/>
            <a:chOff x="4159960" y="2007821"/>
            <a:chExt cx="1548702" cy="1871767"/>
          </a:xfrm>
        </p:grpSpPr>
        <p:sp>
          <p:nvSpPr>
            <p:cNvPr id="501" name="Teardrop 500"/>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ouble Wave 501"/>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eardrop 502"/>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Teardrop 503"/>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Teardrop 504"/>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eardrop 505"/>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507" name="Oval 506"/>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Heart 507"/>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Heart 508"/>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rot="21391535" flipH="1">
            <a:off x="7149542" y="4341239"/>
            <a:ext cx="837335" cy="808780"/>
            <a:chOff x="4159960" y="2007821"/>
            <a:chExt cx="1548702" cy="1871767"/>
          </a:xfrm>
        </p:grpSpPr>
        <p:sp>
          <p:nvSpPr>
            <p:cNvPr id="511" name="Teardrop 510"/>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Double Wave 511"/>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Teardrop 512"/>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Teardrop 513"/>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eardrop 514"/>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eardrop 515"/>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Heart 517"/>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Heart 518"/>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7"/>
          <p:cNvGrpSpPr/>
          <p:nvPr/>
        </p:nvGrpSpPr>
        <p:grpSpPr>
          <a:xfrm rot="20684993" flipH="1">
            <a:off x="7824157" y="3636561"/>
            <a:ext cx="675733" cy="652690"/>
            <a:chOff x="4159960" y="2007821"/>
            <a:chExt cx="1548702" cy="1871767"/>
          </a:xfrm>
        </p:grpSpPr>
        <p:sp>
          <p:nvSpPr>
            <p:cNvPr id="521" name="Teardrop 520"/>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Double Wave 521"/>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Teardrop 522"/>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eardrop 523"/>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Teardrop 524"/>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eardrop 525"/>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Heart 527"/>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Heart 528"/>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52"/>
          <p:cNvGrpSpPr/>
          <p:nvPr/>
        </p:nvGrpSpPr>
        <p:grpSpPr>
          <a:xfrm rot="20295685" flipH="1">
            <a:off x="5034610" y="5202341"/>
            <a:ext cx="894588" cy="767956"/>
            <a:chOff x="7185317" y="571382"/>
            <a:chExt cx="1433175" cy="1409818"/>
          </a:xfrm>
        </p:grpSpPr>
        <p:sp>
          <p:nvSpPr>
            <p:cNvPr id="531" name="Moon 530"/>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Moon 531"/>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Moon 532"/>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Teardrop 533"/>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52"/>
          <p:cNvGrpSpPr/>
          <p:nvPr/>
        </p:nvGrpSpPr>
        <p:grpSpPr>
          <a:xfrm rot="19364252" flipH="1">
            <a:off x="3252462" y="5313228"/>
            <a:ext cx="708677" cy="518642"/>
            <a:chOff x="7185317" y="571382"/>
            <a:chExt cx="1433175" cy="1409818"/>
          </a:xfrm>
        </p:grpSpPr>
        <p:sp>
          <p:nvSpPr>
            <p:cNvPr id="536" name="Moon 535"/>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Moon 536"/>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Moon 537"/>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Teardrop 538"/>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52"/>
          <p:cNvGrpSpPr/>
          <p:nvPr/>
        </p:nvGrpSpPr>
        <p:grpSpPr>
          <a:xfrm rot="19364252" flipH="1">
            <a:off x="6929316" y="4677783"/>
            <a:ext cx="679081" cy="474236"/>
            <a:chOff x="7185317" y="571382"/>
            <a:chExt cx="1433175" cy="1409818"/>
          </a:xfrm>
        </p:grpSpPr>
        <p:sp>
          <p:nvSpPr>
            <p:cNvPr id="541" name="Moon 540"/>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Moon 541"/>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Moon 542"/>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Teardrop 543"/>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2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3.33333E-6 -4.56647E-6 L 0.25 0.17203 " pathEditMode="relative" rAng="0" ptsTypes="AA">
                                      <p:cBhvr>
                                        <p:cTn id="11" dur="2000" fill="hold"/>
                                        <p:tgtEl>
                                          <p:spTgt spid="12"/>
                                        </p:tgtEl>
                                        <p:attrNameLst>
                                          <p:attrName>ppt_x</p:attrName>
                                          <p:attrName>ppt_y</p:attrName>
                                        </p:attrNameLst>
                                      </p:cBhvr>
                                      <p:rCtr x="12500" y="8600"/>
                                    </p:animMotion>
                                  </p:childTnLst>
                                </p:cTn>
                              </p:par>
                              <p:par>
                                <p:cTn id="12" presetID="0" presetClass="path" presetSubtype="0" accel="50000" decel="50000" fill="hold" nodeType="withEffect">
                                  <p:stCondLst>
                                    <p:cond delay="0"/>
                                  </p:stCondLst>
                                  <p:childTnLst>
                                    <p:animMotion origin="layout" path="M -4.16667E-6 2.89017E-6 L 0.29115 -0.03468 " pathEditMode="relative" rAng="0" ptsTypes="AA">
                                      <p:cBhvr>
                                        <p:cTn id="13" dur="2000" fill="hold"/>
                                        <p:tgtEl>
                                          <p:spTgt spid="11"/>
                                        </p:tgtEl>
                                        <p:attrNameLst>
                                          <p:attrName>ppt_x</p:attrName>
                                          <p:attrName>ppt_y</p:attrName>
                                        </p:attrNameLst>
                                      </p:cBhvr>
                                      <p:rCtr x="14500" y="-1700"/>
                                    </p:animMotion>
                                  </p:childTnLst>
                                </p:cTn>
                              </p:par>
                              <p:par>
                                <p:cTn id="14" presetID="0" presetClass="path" presetSubtype="0" accel="50000" decel="50000" fill="hold" nodeType="withEffect">
                                  <p:stCondLst>
                                    <p:cond delay="0"/>
                                  </p:stCondLst>
                                  <p:childTnLst>
                                    <p:animMotion origin="layout" path="M 3.33333E-6 2.13873E-6 L 0.07916 -0.12278 " pathEditMode="relative" rAng="0" ptsTypes="AA">
                                      <p:cBhvr>
                                        <p:cTn id="15" dur="2000" fill="hold"/>
                                        <p:tgtEl>
                                          <p:spTgt spid="9"/>
                                        </p:tgtEl>
                                        <p:attrNameLst>
                                          <p:attrName>ppt_x</p:attrName>
                                          <p:attrName>ppt_y</p:attrName>
                                        </p:attrNameLst>
                                      </p:cBhvr>
                                      <p:rCtr x="4000" y="-6200"/>
                                    </p:animMotion>
                                  </p:childTnLst>
                                </p:cTn>
                              </p:par>
                              <p:par>
                                <p:cTn id="16" presetID="0" presetClass="path" presetSubtype="0" accel="50000" decel="50000" fill="hold" nodeType="withEffect">
                                  <p:stCondLst>
                                    <p:cond delay="0"/>
                                  </p:stCondLst>
                                  <p:childTnLst>
                                    <p:animMotion origin="layout" path="M 3.05556E-6 -4.21965E-6 L -0.18143 -0.11098 " pathEditMode="relative" rAng="0" ptsTypes="AA">
                                      <p:cBhvr>
                                        <p:cTn id="17" dur="2000" fill="hold"/>
                                        <p:tgtEl>
                                          <p:spTgt spid="7"/>
                                        </p:tgtEl>
                                        <p:attrNameLst>
                                          <p:attrName>ppt_x</p:attrName>
                                          <p:attrName>ppt_y</p:attrName>
                                        </p:attrNameLst>
                                      </p:cBhvr>
                                      <p:rCtr x="-9100" y="-5500"/>
                                    </p:animMotion>
                                  </p:childTnLst>
                                </p:cTn>
                              </p:par>
                              <p:par>
                                <p:cTn id="18" presetID="0" presetClass="path" presetSubtype="0" accel="50000" decel="50000" fill="hold" nodeType="withEffect">
                                  <p:stCondLst>
                                    <p:cond delay="0"/>
                                  </p:stCondLst>
                                  <p:childTnLst>
                                    <p:animMotion origin="layout" path="M -3.33333E-6 3.12139E-6 L 0.04167 -0.23307 " pathEditMode="relative" rAng="0" ptsTypes="AA">
                                      <p:cBhvr>
                                        <p:cTn id="19" dur="2000" fill="hold"/>
                                        <p:tgtEl>
                                          <p:spTgt spid="10"/>
                                        </p:tgtEl>
                                        <p:attrNameLst>
                                          <p:attrName>ppt_x</p:attrName>
                                          <p:attrName>ppt_y</p:attrName>
                                        </p:attrNameLst>
                                      </p:cBhvr>
                                      <p:rCtr x="2100" y="-1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encrypted-tbn3.gstatic.com/images?q=tbn:ANd9GcTfNAx_4q4Mv_m0enoT4M9XBjVpYFRLm8rqCduMT6-TTConfunF"/>
          <p:cNvPicPr>
            <a:picLocks noChangeAspect="1" noChangeArrowheads="1"/>
          </p:cNvPicPr>
          <p:nvPr/>
        </p:nvPicPr>
        <p:blipFill>
          <a:blip r:embed="rId2" cstate="print"/>
          <a:srcRect/>
          <a:stretch>
            <a:fillRect/>
          </a:stretch>
        </p:blipFill>
        <p:spPr bwMode="auto">
          <a:xfrm>
            <a:off x="0" y="0"/>
            <a:ext cx="12192000" cy="6871543"/>
          </a:xfrm>
          <a:prstGeom prst="rect">
            <a:avLst/>
          </a:prstGeom>
          <a:noFill/>
        </p:spPr>
      </p:pic>
      <p:sp>
        <p:nvSpPr>
          <p:cNvPr id="7" name="Rectangle 6"/>
          <p:cNvSpPr/>
          <p:nvPr/>
        </p:nvSpPr>
        <p:spPr>
          <a:xfrm>
            <a:off x="258618" y="187235"/>
            <a:ext cx="6096000" cy="1477328"/>
          </a:xfrm>
          <a:prstGeom prst="rect">
            <a:avLst/>
          </a:prstGeom>
        </p:spPr>
        <p:txBody>
          <a:bodyPr>
            <a:spAutoFit/>
          </a:bodyPr>
          <a:lstStyle/>
          <a:p>
            <a:r>
              <a:rPr lang="en-US" dirty="0"/>
              <a:t>“The miracle of that resurrection morning, that first Easter Sunday, is a miracle for all mankind. It is the miracle of the power of God, whose Beloved Son gave His life to atone for the sins of all, a sacrifice of love for every son and daughter of God. In so doing He broke the seals of death. …</a:t>
            </a:r>
          </a:p>
        </p:txBody>
      </p:sp>
      <p:sp>
        <p:nvSpPr>
          <p:cNvPr id="9" name="TextBox 8"/>
          <p:cNvSpPr txBox="1"/>
          <p:nvPr/>
        </p:nvSpPr>
        <p:spPr>
          <a:xfrm>
            <a:off x="10526162" y="6550223"/>
            <a:ext cx="1665838" cy="307777"/>
          </a:xfrm>
          <a:prstGeom prst="rect">
            <a:avLst/>
          </a:prstGeom>
          <a:noFill/>
        </p:spPr>
        <p:txBody>
          <a:bodyPr wrap="square" rtlCol="0">
            <a:spAutoFit/>
          </a:bodyPr>
          <a:lstStyle/>
          <a:p>
            <a:pPr algn="r"/>
            <a:r>
              <a:rPr lang="en-US" sz="1400" dirty="0"/>
              <a:t>(4)</a:t>
            </a:r>
          </a:p>
        </p:txBody>
      </p:sp>
      <p:sp>
        <p:nvSpPr>
          <p:cNvPr id="13" name="Rectangle 12"/>
          <p:cNvSpPr/>
          <p:nvPr/>
        </p:nvSpPr>
        <p:spPr>
          <a:xfrm>
            <a:off x="3112654" y="1868208"/>
            <a:ext cx="6096000" cy="923330"/>
          </a:xfrm>
          <a:prstGeom prst="rect">
            <a:avLst/>
          </a:prstGeom>
        </p:spPr>
        <p:txBody>
          <a:bodyPr>
            <a:spAutoFit/>
          </a:bodyPr>
          <a:lstStyle/>
          <a:p>
            <a:r>
              <a:rPr lang="en-US" dirty="0"/>
              <a:t>“And just as He took up His body and came forth from the tomb, even so shall all of us enjoy a reunion of body and spirit to become living souls in the day of our own resurrection.</a:t>
            </a:r>
          </a:p>
        </p:txBody>
      </p:sp>
      <p:sp>
        <p:nvSpPr>
          <p:cNvPr id="14" name="Rectangle 13"/>
          <p:cNvSpPr/>
          <p:nvPr/>
        </p:nvSpPr>
        <p:spPr>
          <a:xfrm>
            <a:off x="5384800" y="3272181"/>
            <a:ext cx="6096000" cy="1200329"/>
          </a:xfrm>
          <a:prstGeom prst="rect">
            <a:avLst/>
          </a:prstGeom>
        </p:spPr>
        <p:txBody>
          <a:bodyPr>
            <a:spAutoFit/>
          </a:bodyPr>
          <a:lstStyle/>
          <a:p>
            <a:r>
              <a:rPr lang="en-US" dirty="0"/>
              <a:t>“We rejoice, therefore, as do many, and as should all mankind, when we remember the most glorious, the most comforting, the most reassuring of all events of human history—the victory over death.”</a:t>
            </a:r>
          </a:p>
        </p:txBody>
      </p:sp>
      <p:pic>
        <p:nvPicPr>
          <p:cNvPr id="28674" name="Picture 2" descr="President Gordon B. Hinckley"/>
          <p:cNvPicPr>
            <a:picLocks noChangeAspect="1" noChangeArrowheads="1"/>
          </p:cNvPicPr>
          <p:nvPr/>
        </p:nvPicPr>
        <p:blipFill>
          <a:blip r:embed="rId3" cstate="print"/>
          <a:srcRect/>
          <a:stretch>
            <a:fillRect/>
          </a:stretch>
        </p:blipFill>
        <p:spPr bwMode="auto">
          <a:xfrm>
            <a:off x="10906703" y="174481"/>
            <a:ext cx="1095375" cy="1457326"/>
          </a:xfrm>
          <a:prstGeom prst="rect">
            <a:avLst/>
          </a:prstGeom>
          <a:noFill/>
        </p:spPr>
      </p:pic>
      <p:pic>
        <p:nvPicPr>
          <p:cNvPr id="15" name="Picture 14" descr="the-savior-jesus-christ-557289-lg.jpg"/>
          <p:cNvPicPr>
            <a:picLocks noChangeAspect="1"/>
          </p:cNvPicPr>
          <p:nvPr/>
        </p:nvPicPr>
        <p:blipFill>
          <a:blip r:embed="rId4" cstate="print"/>
          <a:stretch>
            <a:fillRect/>
          </a:stretch>
        </p:blipFill>
        <p:spPr>
          <a:xfrm>
            <a:off x="2020659" y="2935431"/>
            <a:ext cx="2646014" cy="3289878"/>
          </a:xfrm>
          <a:prstGeom prst="rect">
            <a:avLst/>
          </a:prstGeom>
        </p:spPr>
      </p:pic>
      <p:grpSp>
        <p:nvGrpSpPr>
          <p:cNvPr id="16" name="Group 15"/>
          <p:cNvGrpSpPr/>
          <p:nvPr/>
        </p:nvGrpSpPr>
        <p:grpSpPr>
          <a:xfrm>
            <a:off x="7250736" y="4183913"/>
            <a:ext cx="3679794" cy="2674087"/>
            <a:chOff x="384206" y="4158361"/>
            <a:chExt cx="3289208" cy="2390250"/>
          </a:xfrm>
        </p:grpSpPr>
        <p:grpSp>
          <p:nvGrpSpPr>
            <p:cNvPr id="17" name="Group 17"/>
            <p:cNvGrpSpPr/>
            <p:nvPr/>
          </p:nvGrpSpPr>
          <p:grpSpPr>
            <a:xfrm>
              <a:off x="384206" y="4158361"/>
              <a:ext cx="3289208" cy="2390250"/>
              <a:chOff x="609599" y="833642"/>
              <a:chExt cx="7941747" cy="5771225"/>
            </a:xfrm>
          </p:grpSpPr>
          <p:grpSp>
            <p:nvGrpSpPr>
              <p:cNvPr id="19" name="Group 14"/>
              <p:cNvGrpSpPr/>
              <p:nvPr/>
            </p:nvGrpSpPr>
            <p:grpSpPr>
              <a:xfrm rot="10800000">
                <a:off x="7696200" y="5257800"/>
                <a:ext cx="621450" cy="1347067"/>
                <a:chOff x="7010400" y="381000"/>
                <a:chExt cx="762000" cy="2033666"/>
              </a:xfrm>
            </p:grpSpPr>
            <p:sp>
              <p:nvSpPr>
                <p:cNvPr id="32"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1"/>
              <p:cNvGrpSpPr/>
              <p:nvPr/>
            </p:nvGrpSpPr>
            <p:grpSpPr>
              <a:xfrm rot="10800000">
                <a:off x="939238" y="4923502"/>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899460" y="833642"/>
                <a:ext cx="621450" cy="986197"/>
                <a:chOff x="7031201" y="834275"/>
                <a:chExt cx="762000" cy="1488861"/>
              </a:xfrm>
            </p:grpSpPr>
            <p:sp>
              <p:nvSpPr>
                <p:cNvPr id="28"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646520" y="1148254"/>
                <a:ext cx="621450" cy="1017899"/>
                <a:chOff x="7087348" y="824753"/>
                <a:chExt cx="762000" cy="1536722"/>
              </a:xfrm>
            </p:grpSpPr>
            <p:sp>
              <p:nvSpPr>
                <p:cNvPr id="26"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762757" y="4731895"/>
              <a:ext cx="2437759" cy="962878"/>
            </a:xfrm>
            <a:prstGeom prst="rect">
              <a:avLst/>
            </a:prstGeom>
          </p:spPr>
          <p:txBody>
            <a:bodyPr wrap="square">
              <a:spAutoFit/>
            </a:bodyPr>
            <a:lstStyle/>
            <a:p>
              <a:pPr algn="ctr"/>
              <a:r>
                <a:rPr lang="en-US" sz="1600" b="1" dirty="0"/>
                <a:t>As we gain a testimony of Jesus Christ, we have a responsibility to testify of Him to others</a:t>
              </a:r>
              <a:endParaRPr lang="en-US" sz="1600" dirty="0"/>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outVertical)">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encrypted-tbn3.gstatic.com/images?q=tbn:ANd9GcTfNAx_4q4Mv_m0enoT4M9XBjVpYFRLm8rqCduMT6-TTConfunF"/>
          <p:cNvPicPr>
            <a:picLocks noChangeAspect="1" noChangeArrowheads="1"/>
          </p:cNvPicPr>
          <p:nvPr/>
        </p:nvPicPr>
        <p:blipFill>
          <a:blip r:embed="rId2" cstate="print"/>
          <a:srcRect/>
          <a:stretch>
            <a:fillRect/>
          </a:stretch>
        </p:blipFill>
        <p:spPr bwMode="auto">
          <a:xfrm>
            <a:off x="0" y="0"/>
            <a:ext cx="12192000" cy="6871543"/>
          </a:xfrm>
          <a:prstGeom prst="rect">
            <a:avLst/>
          </a:prstGeom>
          <a:noFill/>
        </p:spPr>
      </p:pic>
      <p:sp>
        <p:nvSpPr>
          <p:cNvPr id="5" name="TextBox 4"/>
          <p:cNvSpPr txBox="1"/>
          <p:nvPr/>
        </p:nvSpPr>
        <p:spPr>
          <a:xfrm>
            <a:off x="0" y="0"/>
            <a:ext cx="12192000" cy="5078313"/>
          </a:xfrm>
          <a:prstGeom prst="rect">
            <a:avLst/>
          </a:prstGeom>
          <a:noFill/>
        </p:spPr>
        <p:txBody>
          <a:bodyPr wrap="square" rtlCol="0">
            <a:spAutoFit/>
          </a:bodyPr>
          <a:lstStyle/>
          <a:p>
            <a:r>
              <a:rPr lang="en-US" dirty="0"/>
              <a:t>Sources:</a:t>
            </a:r>
          </a:p>
          <a:p>
            <a:endParaRPr lang="en-US" dirty="0"/>
          </a:p>
          <a:p>
            <a:r>
              <a:rPr lang="en-US" dirty="0"/>
              <a:t>Suggested Hymn: #136  </a:t>
            </a:r>
            <a:r>
              <a:rPr lang="en-US" i="1" dirty="0"/>
              <a:t>I Know That My Redeemer Lives</a:t>
            </a:r>
          </a:p>
          <a:p>
            <a:endParaRPr lang="en-US" dirty="0"/>
          </a:p>
          <a:p>
            <a:endParaRPr lang="en-US" i="1" dirty="0"/>
          </a:p>
          <a:p>
            <a:r>
              <a:rPr lang="en-US" i="1" dirty="0"/>
              <a:t>Video: </a:t>
            </a:r>
          </a:p>
          <a:p>
            <a:r>
              <a:rPr lang="en-US" b="1" dirty="0"/>
              <a:t>Jesus Is Laid in a Tomb</a:t>
            </a:r>
            <a:r>
              <a:rPr lang="en-US" dirty="0"/>
              <a:t> (3:29)</a:t>
            </a:r>
          </a:p>
          <a:p>
            <a:r>
              <a:rPr lang="en-US" b="1" dirty="0"/>
              <a:t>He Is Not Here: For He Is Risen (2:24)</a:t>
            </a:r>
          </a:p>
          <a:p>
            <a:r>
              <a:rPr lang="en-US" b="1" dirty="0"/>
              <a:t>Sweep the Earth as with a Flood—Highlight</a:t>
            </a:r>
            <a:r>
              <a:rPr lang="en-US" dirty="0"/>
              <a:t> (2:57)</a:t>
            </a:r>
            <a:endParaRPr lang="en-US" b="0" i="1" u="none" strike="noStrike" dirty="0">
              <a:effectLst/>
            </a:endParaRPr>
          </a:p>
          <a:p>
            <a:pPr marL="342900" indent="-342900">
              <a:buFontTx/>
              <a:buAutoNum type="arabicPeriod"/>
            </a:pPr>
            <a:endParaRPr lang="en-US" dirty="0"/>
          </a:p>
          <a:p>
            <a:pPr marL="342900" indent="-342900">
              <a:buFontTx/>
              <a:buAutoNum type="arabicPeriod"/>
            </a:pPr>
            <a:r>
              <a:rPr lang="en-US" dirty="0"/>
              <a:t>New Testament Institute Student Manual Chapter 9</a:t>
            </a:r>
          </a:p>
          <a:p>
            <a:pPr marL="342900" indent="-342900">
              <a:buFontTx/>
              <a:buAutoNum type="arabicPeriod"/>
            </a:pPr>
            <a:r>
              <a:rPr lang="en-US" dirty="0"/>
              <a:t>Elder Bruce R. McConkie </a:t>
            </a:r>
            <a:r>
              <a:rPr lang="en-US" i="1" dirty="0"/>
              <a:t>Doctrinal New Testament Commentary,</a:t>
            </a:r>
            <a:r>
              <a:rPr lang="en-US" dirty="0"/>
              <a:t> 1:830</a:t>
            </a:r>
          </a:p>
          <a:p>
            <a:pPr marL="342900" indent="-342900">
              <a:buFontTx/>
              <a:buAutoNum type="arabicPeriod"/>
            </a:pPr>
            <a:r>
              <a:rPr lang="en-US" dirty="0"/>
              <a:t>Bible Dictionary</a:t>
            </a:r>
          </a:p>
          <a:p>
            <a:pPr marL="342900" indent="-342900">
              <a:buFontTx/>
              <a:buAutoNum type="arabicPeriod"/>
            </a:pPr>
            <a:r>
              <a:rPr lang="en-US" dirty="0"/>
              <a:t>President Gordon B. Hinckley (“The Victory over Death,”</a:t>
            </a:r>
            <a:r>
              <a:rPr lang="en-US" i="1" dirty="0"/>
              <a:t> Ensign,</a:t>
            </a:r>
            <a:r>
              <a:rPr lang="en-US" dirty="0"/>
              <a:t> Apr. 1997, 4).</a:t>
            </a:r>
          </a:p>
          <a:p>
            <a:pPr marL="342900" indent="-342900">
              <a:buFontTx/>
              <a:buAutoNum type="arabicPeriod"/>
            </a:pPr>
            <a:endParaRPr lang="en-US" dirty="0"/>
          </a:p>
          <a:p>
            <a:pPr marL="342900" indent="-342900">
              <a:buFontTx/>
              <a:buAutoNum type="arabicPeriod"/>
            </a:pPr>
            <a:endParaRPr lang="en-US" dirty="0"/>
          </a:p>
          <a:p>
            <a:pPr marL="342900" indent="-342900">
              <a:buAutoNum type="arabicPeriod"/>
            </a:pPr>
            <a:endParaRPr lang="en-US" dirty="0"/>
          </a:p>
          <a:p>
            <a:endParaRPr lang="en-US" i="1" dirty="0"/>
          </a:p>
        </p:txBody>
      </p:sp>
      <p:grpSp>
        <p:nvGrpSpPr>
          <p:cNvPr id="2" name="Group 7"/>
          <p:cNvGrpSpPr/>
          <p:nvPr/>
        </p:nvGrpSpPr>
        <p:grpSpPr>
          <a:xfrm>
            <a:off x="4933088" y="1579610"/>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542F5950-2174-4B94-BC1A-B6CE4D150D59}"/>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15705" y="315340"/>
          <a:ext cx="10434045" cy="5616720"/>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Veil of the Temple Torn from</a:t>
                      </a:r>
                      <a:r>
                        <a:rPr lang="en-US" sz="1200" baseline="0" dirty="0"/>
                        <a:t> Top to Bottom</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27:51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15:38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Testimony of Witnesses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27:54-56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15:39-41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23:47-49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The Burial of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27:57-61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15:42-47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23:50-56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19:38-42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Guards Placed at the Tomb</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27:62-66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Angel</a:t>
                      </a:r>
                      <a:r>
                        <a:rPr lang="en-US" sz="1200" baseline="0" dirty="0"/>
                        <a:t> Rolls Back the Stone</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28:2-4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Women Find the</a:t>
                      </a:r>
                      <a:r>
                        <a:rPr lang="en-US" sz="1200" baseline="0" dirty="0"/>
                        <a:t> Tomb Opened</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28:1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24:1, 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20:1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968">
                <a:tc>
                  <a:txBody>
                    <a:bodyPr/>
                    <a:lstStyle/>
                    <a:p>
                      <a:r>
                        <a:rPr lang="en-US" sz="1200" dirty="0"/>
                        <a:t>Women Enter Tomb and See Angels Who Proclaim, “He is Not Here; for He is Risen”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28:5-7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16:5-7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24:3-8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968">
                <a:tc>
                  <a:txBody>
                    <a:bodyPr/>
                    <a:lstStyle/>
                    <a:p>
                      <a:r>
                        <a:rPr lang="en-US" sz="1200" dirty="0"/>
                        <a:t>Women Hurry to Tell the Apostles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28:8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24:9-11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3968">
                <a:tc>
                  <a:txBody>
                    <a:bodyPr/>
                    <a:lstStyle/>
                    <a:p>
                      <a:r>
                        <a:rPr lang="en-US" sz="1200" dirty="0"/>
                        <a:t>Jesus Appears to Other</a:t>
                      </a:r>
                      <a:r>
                        <a:rPr lang="en-US" sz="1200" baseline="0" dirty="0"/>
                        <a:t> Women</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28:9-10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3968">
                <a:tc>
                  <a:txBody>
                    <a:bodyPr/>
                    <a:lstStyle/>
                    <a:p>
                      <a:r>
                        <a:rPr lang="en-US" sz="1200" dirty="0"/>
                        <a:t>Others Resurrected After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27:52, 53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3968">
                <a:tc>
                  <a:txBody>
                    <a:bodyPr/>
                    <a:lstStyle/>
                    <a:p>
                      <a:r>
                        <a:rPr lang="en-US" sz="1200" dirty="0"/>
                        <a:t>Guards Are Bribed by Chief Priests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28:11-15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3968">
                <a:tc>
                  <a:txBody>
                    <a:bodyPr/>
                    <a:lstStyle/>
                    <a:p>
                      <a:pPr marL="0" algn="l" rtl="0" eaLnBrk="1" fontAlgn="t" latinLnBrk="0" hangingPunct="1">
                        <a:spcBef>
                          <a:spcPts val="0"/>
                        </a:spcBef>
                        <a:spcAft>
                          <a:spcPts val="0"/>
                        </a:spcAft>
                      </a:pPr>
                      <a:r>
                        <a:rPr lang="en-US" sz="1200" b="0" i="0" u="none" strike="noStrike" kern="1200" dirty="0">
                          <a:solidFill>
                            <a:schemeClr val="tx1"/>
                          </a:solidFill>
                          <a:latin typeface="Calibri"/>
                        </a:rPr>
                        <a:t>Jesus Appears to Other</a:t>
                      </a:r>
                      <a:r>
                        <a:rPr lang="en-US" sz="1200" b="0" i="0" u="none" strike="noStrike" kern="1200" baseline="0" dirty="0">
                          <a:solidFill>
                            <a:schemeClr val="tx1"/>
                          </a:solidFill>
                          <a:latin typeface="Calibri"/>
                        </a:rPr>
                        <a:t> Women</a:t>
                      </a:r>
                      <a:endParaRPr lang="en-US" sz="1200" b="0" i="0" u="none" strike="noStrike" kern="1200" dirty="0">
                        <a:solidFill>
                          <a:schemeClr val="tx1"/>
                        </a:solidFill>
                        <a:latin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chemeClr val="tx1"/>
                          </a:solidFill>
                          <a:latin typeface="Calibri"/>
                        </a:rPr>
                        <a:t>28:9-10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43968">
                <a:tc>
                  <a:txBody>
                    <a:bodyPr/>
                    <a:lstStyle/>
                    <a:p>
                      <a:pPr marL="0" algn="l" rtl="0" eaLnBrk="1" fontAlgn="t" latinLnBrk="0" hangingPunct="1">
                        <a:spcBef>
                          <a:spcPts val="0"/>
                        </a:spcBef>
                        <a:spcAft>
                          <a:spcPts val="0"/>
                        </a:spcAft>
                      </a:pPr>
                      <a:r>
                        <a:rPr lang="en-US" sz="1200" b="0" i="0" u="none" strike="noStrike" kern="1200">
                          <a:solidFill>
                            <a:schemeClr val="tx1"/>
                          </a:solidFill>
                          <a:latin typeface="Calibri"/>
                        </a:rPr>
                        <a:t>Others Resurrected After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chemeClr val="tx1"/>
                          </a:solidFill>
                          <a:latin typeface="Calibri"/>
                        </a:rPr>
                        <a:t>27:52, 53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43968">
                <a:tc>
                  <a:txBody>
                    <a:bodyPr/>
                    <a:lstStyle/>
                    <a:p>
                      <a:pPr marL="0" algn="l" rtl="0" eaLnBrk="1" fontAlgn="t" latinLnBrk="0" hangingPunct="1">
                        <a:spcBef>
                          <a:spcPts val="0"/>
                        </a:spcBef>
                        <a:spcAft>
                          <a:spcPts val="0"/>
                        </a:spcAft>
                      </a:pPr>
                      <a:r>
                        <a:rPr lang="en-US" sz="1200" b="0" i="0" u="none" strike="noStrike" kern="1200" dirty="0">
                          <a:solidFill>
                            <a:schemeClr val="tx1"/>
                          </a:solidFill>
                          <a:latin typeface="Calibri"/>
                        </a:rPr>
                        <a:t>Guards Are Bribed by Chief Priests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dirty="0">
                          <a:solidFill>
                            <a:schemeClr val="tx1"/>
                          </a:solidFill>
                          <a:latin typeface="Calibri"/>
                        </a:rPr>
                        <a:t>28:11-15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43968">
                <a:tc>
                  <a:txBody>
                    <a:bodyPr/>
                    <a:lstStyle/>
                    <a:p>
                      <a:r>
                        <a:rPr lang="en-US" sz="1200" dirty="0"/>
                        <a:t>Jesus Appears to the 11 in Galilee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28:16-20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16:15-18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6428509" cy="2308324"/>
          </a:xfrm>
          <a:prstGeom prst="rect">
            <a:avLst/>
          </a:prstGeom>
          <a:ln>
            <a:solidFill>
              <a:schemeClr val="tx1"/>
            </a:solidFill>
          </a:ln>
        </p:spPr>
        <p:txBody>
          <a:bodyPr wrap="square">
            <a:spAutoFit/>
          </a:bodyPr>
          <a:lstStyle/>
          <a:p>
            <a:pPr fontAlgn="base"/>
            <a:r>
              <a:rPr lang="en-US" sz="1200" b="1" dirty="0"/>
              <a:t>The Resurrected Matthew 27:53</a:t>
            </a:r>
          </a:p>
          <a:p>
            <a:pPr fontAlgn="base"/>
            <a:r>
              <a:rPr lang="en-US" sz="1200" dirty="0"/>
              <a:t>How grateful are we to Matthew for including this important detail? Mark makes no mention of the resurrection of the saints. Luke says nothing. John is silent. Nephi is chastised for forgetting to record it (see 3 Ne. 23:7-13). Matthew's careful attention to detail underscores the importance of the resurrection, not just of the Master, but of all the saints. But who were these saints?</a:t>
            </a:r>
          </a:p>
          <a:p>
            <a:pPr fontAlgn="base"/>
            <a:r>
              <a:rPr lang="en-US" sz="1200" dirty="0"/>
              <a:t>While Christ's earthly disciples mourned his crucifixion, his heavenly disciples anxiously awaited his visit to Spirit Paradise. On the cross, Christ was enclosed by 'the assembly of the wicked' (Ps. 22:16). Meanwhile, another great gathering commenced. It included Adam, Eve, with many of her faithful daughters, Abel, Seth, Noah, Shem, Abraham, Isaac, Jacob, Moses, Isaiah, Ezekiel, Daniel, Elias, Malachi, Elijah, the Nephite prophets-'All these and many more' (DC 138:38-49). What was the cause of such an important conference? They were all awaiting their glorious resurrection.  gospeldoctrine.com</a:t>
            </a:r>
          </a:p>
        </p:txBody>
      </p:sp>
      <p:sp>
        <p:nvSpPr>
          <p:cNvPr id="6" name="Rectangle 5"/>
          <p:cNvSpPr/>
          <p:nvPr/>
        </p:nvSpPr>
        <p:spPr>
          <a:xfrm>
            <a:off x="-1" y="2305239"/>
            <a:ext cx="6428509" cy="2123658"/>
          </a:xfrm>
          <a:prstGeom prst="rect">
            <a:avLst/>
          </a:prstGeom>
          <a:ln>
            <a:solidFill>
              <a:schemeClr val="tx1"/>
            </a:solidFill>
          </a:ln>
        </p:spPr>
        <p:txBody>
          <a:bodyPr wrap="square">
            <a:spAutoFit/>
          </a:bodyPr>
          <a:lstStyle/>
          <a:p>
            <a:pPr fontAlgn="base"/>
            <a:r>
              <a:rPr lang="en-US" sz="1200" b="1" dirty="0"/>
              <a:t>Rewards of Resurrection</a:t>
            </a:r>
          </a:p>
          <a:p>
            <a:pPr fontAlgn="base"/>
            <a:r>
              <a:rPr lang="en-US" sz="1200" dirty="0"/>
              <a:t>"What is the reward and status of those who were with Christ in his resurrection? 'They are raised to dwell with God who has redeemed them; thus they have eternal life through Christ, who has broken the bands of death.' (Mosiah 15:20-23.) Theirs is a state of glory and exaltation. Three of them-Abraham, Isaac, and Jacob-are singled out by name and made patterns for all the rest. Of these three the Lord says: 'They have entered into their exaltation, according to the promises, and sit upon thrones, and are not angels but are gods.' (D&amp;C 132:29, 37.) These are they who were with Christ in his resurrection, who, as Matthew says, 'came out of the graves after his resurrection, and went into the holy city, and appeared unto many.' (Matt. 27:53.) These are they whom the Lord Jesus will bring with him in the clouds of glory when he comes to rule and reign among men for a thousand years."  Elder Bruce R. McConkie (</a:t>
            </a:r>
            <a:r>
              <a:rPr lang="en-US" sz="1200" i="1" dirty="0"/>
              <a:t>The Millennial Messiah: The Second Coming of the Son of Man</a:t>
            </a:r>
            <a:r>
              <a:rPr lang="en-US" sz="1200" dirty="0"/>
              <a:t>, 632.)</a:t>
            </a:r>
          </a:p>
        </p:txBody>
      </p:sp>
      <p:sp>
        <p:nvSpPr>
          <p:cNvPr id="5" name="Rectangle 4"/>
          <p:cNvSpPr/>
          <p:nvPr/>
        </p:nvSpPr>
        <p:spPr>
          <a:xfrm>
            <a:off x="-1" y="4443459"/>
            <a:ext cx="6419273" cy="2308324"/>
          </a:xfrm>
          <a:prstGeom prst="rect">
            <a:avLst/>
          </a:prstGeom>
          <a:ln>
            <a:solidFill>
              <a:schemeClr val="tx1"/>
            </a:solidFill>
          </a:ln>
        </p:spPr>
        <p:txBody>
          <a:bodyPr wrap="square">
            <a:spAutoFit/>
          </a:bodyPr>
          <a:lstStyle/>
          <a:p>
            <a:pPr fontAlgn="base"/>
            <a:r>
              <a:rPr lang="en-US" sz="1200" b="1" dirty="0"/>
              <a:t>The Empty Tomb Matthew 27:52-53:</a:t>
            </a:r>
          </a:p>
          <a:p>
            <a:pPr fontAlgn="base"/>
            <a:r>
              <a:rPr lang="en-US" sz="1200" dirty="0"/>
              <a:t>“The empty tomb that first Easter morning brought comforting assurance, an affirmative answer to Job’s question, ‘If a man die, shall he live again?’ [Job 14:14].</a:t>
            </a:r>
          </a:p>
          <a:p>
            <a:pPr fontAlgn="base"/>
            <a:r>
              <a:rPr lang="en-US" sz="1200" dirty="0"/>
              <a:t>“To all who have lost loved ones, we would turn Job’s question to an answer: If a man die, he </a:t>
            </a:r>
            <a:r>
              <a:rPr lang="en-US" sz="1200" i="1" dirty="0"/>
              <a:t>shall</a:t>
            </a:r>
            <a:r>
              <a:rPr lang="en-US" sz="1200" dirty="0"/>
              <a:t> live again. …</a:t>
            </a:r>
          </a:p>
          <a:p>
            <a:pPr fontAlgn="base"/>
            <a:r>
              <a:rPr lang="en-US" sz="1200" dirty="0"/>
              <a:t>“Through tears and trials, through fears and sorrows, through the heartache and loneliness of losing loved ones, there is assurance that life is everlasting. Our Lord and Savior is the living witness that such is so.</a:t>
            </a:r>
          </a:p>
          <a:p>
            <a:pPr fontAlgn="base"/>
            <a:r>
              <a:rPr lang="en-US" sz="1200" dirty="0"/>
              <a:t>“With all my heart and the fervency of my soul, I lift up my voice in testimony as a special witness and declare that God does live. Jesus is His Son, the Only Begotten of the Father in the flesh. … He became the </a:t>
            </a:r>
            <a:r>
              <a:rPr lang="en-US" sz="1200" dirty="0" err="1"/>
              <a:t>firstfruits</a:t>
            </a:r>
            <a:r>
              <a:rPr lang="en-US" sz="1200" dirty="0"/>
              <a:t> of the Resurrection. Because He died, all shall live again.” President Thomas S. Monson (“I Know That My Redeemer Lives!”</a:t>
            </a:r>
            <a:r>
              <a:rPr lang="en-US" sz="1200" i="1" dirty="0"/>
              <a:t> Ensign</a:t>
            </a:r>
            <a:r>
              <a:rPr lang="en-US" sz="1200" dirty="0"/>
              <a:t> or </a:t>
            </a:r>
            <a:r>
              <a:rPr lang="en-US" sz="1200" i="1" dirty="0"/>
              <a:t>Liahona, </a:t>
            </a:r>
            <a:r>
              <a:rPr lang="en-US" sz="1200" dirty="0"/>
              <a:t>May 2007, 25).</a:t>
            </a:r>
          </a:p>
        </p:txBody>
      </p:sp>
      <p:sp>
        <p:nvSpPr>
          <p:cNvPr id="7" name="Rectangle 6"/>
          <p:cNvSpPr/>
          <p:nvPr/>
        </p:nvSpPr>
        <p:spPr>
          <a:xfrm>
            <a:off x="6456218" y="0"/>
            <a:ext cx="5735781" cy="646331"/>
          </a:xfrm>
          <a:prstGeom prst="rect">
            <a:avLst/>
          </a:prstGeom>
          <a:ln>
            <a:solidFill>
              <a:schemeClr val="tx1"/>
            </a:solidFill>
          </a:ln>
        </p:spPr>
        <p:txBody>
          <a:bodyPr wrap="square">
            <a:spAutoFit/>
          </a:bodyPr>
          <a:lstStyle/>
          <a:p>
            <a:pPr fontAlgn="base"/>
            <a:r>
              <a:rPr lang="en-US" sz="1200" b="1" dirty="0"/>
              <a:t>Myrrh and Aloes:</a:t>
            </a:r>
          </a:p>
          <a:p>
            <a:pPr fontAlgn="base"/>
            <a:r>
              <a:rPr lang="en-US" sz="1200" dirty="0"/>
              <a:t>The amount of myrrh and aloes purchased by Nicodemus was similar to that used in royal burials, indicating that the Savior’s followers acknowledged His status as a king. (1)</a:t>
            </a:r>
          </a:p>
        </p:txBody>
      </p:sp>
      <p:sp>
        <p:nvSpPr>
          <p:cNvPr id="8" name="Rectangle 7"/>
          <p:cNvSpPr/>
          <p:nvPr/>
        </p:nvSpPr>
        <p:spPr>
          <a:xfrm>
            <a:off x="6456219" y="660400"/>
            <a:ext cx="5735781" cy="1938992"/>
          </a:xfrm>
          <a:prstGeom prst="rect">
            <a:avLst/>
          </a:prstGeom>
          <a:ln>
            <a:solidFill>
              <a:schemeClr val="tx1"/>
            </a:solidFill>
          </a:ln>
        </p:spPr>
        <p:txBody>
          <a:bodyPr wrap="square">
            <a:spAutoFit/>
          </a:bodyPr>
          <a:lstStyle/>
          <a:p>
            <a:pPr fontAlgn="base"/>
            <a:r>
              <a:rPr lang="en-US" sz="1200" b="1" dirty="0"/>
              <a:t>Christ Resurrected on a Sunday:</a:t>
            </a:r>
          </a:p>
          <a:p>
            <a:pPr fontAlgn="base"/>
            <a:r>
              <a:rPr lang="en-US" sz="1200" dirty="0"/>
              <a:t>As a result of Jesus Christ resurrecting early in the morning of Sunday, the observance of the Sabbath was changed from Saturday to Sunday:</a:t>
            </a:r>
          </a:p>
          <a:p>
            <a:pPr fontAlgn="base"/>
            <a:r>
              <a:rPr lang="en-US" sz="1200" dirty="0"/>
              <a:t>“In Old Testament times, God’s covenant people observed the Sabbath on the seventh day of the week because God rested on the seventh day when He had created the earth. …</a:t>
            </a:r>
          </a:p>
          <a:p>
            <a:pPr fontAlgn="base"/>
            <a:r>
              <a:rPr lang="en-US" sz="1200" dirty="0"/>
              <a:t>“After the Resurrection of Jesus Christ, which occurred on the first day of the week, the Lord’s disciples began observing the Sabbath on the first day of the week, Sunday (see Acts 20:7)” (</a:t>
            </a:r>
            <a:r>
              <a:rPr lang="en-US" sz="1200" i="1" dirty="0"/>
              <a:t>True to the Faith: A Gospel Reference</a:t>
            </a:r>
            <a:r>
              <a:rPr lang="en-US" sz="1200" dirty="0"/>
              <a:t> [2004], 145–46). See also the commentary for John 20:1–10.</a:t>
            </a:r>
          </a:p>
        </p:txBody>
      </p:sp>
      <p:sp>
        <p:nvSpPr>
          <p:cNvPr id="9" name="Rectangle 8"/>
          <p:cNvSpPr/>
          <p:nvPr/>
        </p:nvSpPr>
        <p:spPr>
          <a:xfrm>
            <a:off x="6456219" y="2586182"/>
            <a:ext cx="5735781" cy="3785652"/>
          </a:xfrm>
          <a:prstGeom prst="rect">
            <a:avLst/>
          </a:prstGeom>
          <a:ln>
            <a:solidFill>
              <a:schemeClr val="tx1"/>
            </a:solidFill>
          </a:ln>
        </p:spPr>
        <p:txBody>
          <a:bodyPr wrap="square">
            <a:spAutoFit/>
          </a:bodyPr>
          <a:lstStyle/>
          <a:p>
            <a:pPr fontAlgn="base"/>
            <a:r>
              <a:rPr lang="en-US" sz="1200" b="1" dirty="0"/>
              <a:t>He is Not Here  (Special Witnesses of Christ’s Resurrection  Matthew 28:6</a:t>
            </a:r>
          </a:p>
          <a:p>
            <a:pPr fontAlgn="base"/>
            <a:r>
              <a:rPr lang="en-US" sz="1200" dirty="0"/>
              <a:t>“‘He is not here: for he is risen, as he said. Come, see the place where the Lord lay’ </a:t>
            </a:r>
          </a:p>
          <a:p>
            <a:pPr fontAlgn="base"/>
            <a:r>
              <a:rPr lang="en-US" sz="1200" dirty="0"/>
              <a:t>“These are the most reassuring words in all of human history. Death—universal and final—had now been conquered. …</a:t>
            </a:r>
          </a:p>
          <a:p>
            <a:pPr fontAlgn="base"/>
            <a:r>
              <a:rPr lang="en-US" sz="1200" dirty="0"/>
              <a:t>“Never had this occurred before. There had been only death without hope. Now there was life eternal. Only a God could have done this. The Resurrection of Jesus Christ was the great crowning event of His life and mission. It was the capstone of the Atonement. The sacrifice of His life for all mankind was not complete without His coming forth from the grave, with the certainty of the Resurrection for all who have walked the earth.</a:t>
            </a:r>
          </a:p>
          <a:p>
            <a:pPr fontAlgn="base"/>
            <a:r>
              <a:rPr lang="en-US" sz="1200" dirty="0"/>
              <a:t>“Of all the victories in the chronicles of humanity, none is so great, none so universal in its effects, none so everlasting in its consequences as the victory of the crucified Lord, who came forth from the tomb that first Easter morning.</a:t>
            </a:r>
          </a:p>
          <a:p>
            <a:pPr fontAlgn="base"/>
            <a:r>
              <a:rPr lang="en-US" sz="1200" dirty="0"/>
              <a:t>“Those who were witnesses of that event, all who saw and heard and spoke with the Risen Lord, testified of the reality of this greatest of all miracles. His followers through the centuries lived and died in proclamation of the truth of this supernal act.</a:t>
            </a:r>
          </a:p>
          <a:p>
            <a:pPr fontAlgn="base"/>
            <a:r>
              <a:rPr lang="en-US" sz="1200" dirty="0"/>
              <a:t>“To all of these we add our testimony that He who died on Calvary’s cross arose again in wondrous splendor as the Son of God, the Master of life and death” Pres. Gordon B. Hinckley (“Special Witnesses of Christ,”</a:t>
            </a:r>
            <a:r>
              <a:rPr lang="en-US" sz="1200" i="1" dirty="0"/>
              <a:t> Ensign,</a:t>
            </a:r>
            <a:r>
              <a:rPr lang="en-US" sz="1200" dirty="0"/>
              <a:t> Apr. 2001, 15).</a:t>
            </a:r>
          </a:p>
          <a:p>
            <a:pPr fontAlgn="base"/>
            <a:endParaRPr lang="en-US" sz="1200" dirty="0"/>
          </a:p>
          <a:p>
            <a:pPr fontAlgn="base"/>
            <a:r>
              <a:rPr lang="en-US" sz="1200" dirty="0"/>
              <a:t>.</a:t>
            </a:r>
          </a:p>
        </p:txBody>
      </p:sp>
    </p:spTree>
    <p:extLst>
      <p:ext uri="{BB962C8B-B14F-4D97-AF65-F5344CB8AC3E}">
        <p14:creationId xmlns:p14="http://schemas.microsoft.com/office/powerpoint/2010/main" val="2012781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l="32020" t="21189" r="31818" b="42357"/>
          <a:stretch>
            <a:fillRect/>
          </a:stretch>
        </p:blipFill>
        <p:spPr bwMode="auto">
          <a:xfrm rot="5400000">
            <a:off x="6750253" y="1470111"/>
            <a:ext cx="6790963" cy="3850742"/>
          </a:xfrm>
          <a:prstGeom prst="rect">
            <a:avLst/>
          </a:prstGeom>
          <a:noFill/>
          <a:ln w="9525">
            <a:noFill/>
            <a:miter lim="800000"/>
            <a:headEnd/>
            <a:tailEnd/>
          </a:ln>
        </p:spPr>
      </p:pic>
      <p:pic>
        <p:nvPicPr>
          <p:cNvPr id="5" name="Picture 1"/>
          <p:cNvPicPr>
            <a:picLocks noChangeAspect="1" noChangeArrowheads="1"/>
          </p:cNvPicPr>
          <p:nvPr/>
        </p:nvPicPr>
        <p:blipFill>
          <a:blip r:embed="rId2" cstate="print"/>
          <a:srcRect l="32020" t="21189" r="31818" b="42357"/>
          <a:stretch>
            <a:fillRect/>
          </a:stretch>
        </p:blipFill>
        <p:spPr bwMode="auto">
          <a:xfrm rot="5400000">
            <a:off x="2690872" y="1470110"/>
            <a:ext cx="6790963" cy="3850742"/>
          </a:xfrm>
          <a:prstGeom prst="rect">
            <a:avLst/>
          </a:prstGeom>
          <a:noFill/>
          <a:ln w="9525">
            <a:noFill/>
            <a:miter lim="800000"/>
            <a:headEnd/>
            <a:tailEnd/>
          </a:ln>
        </p:spPr>
      </p:pic>
      <p:pic>
        <p:nvPicPr>
          <p:cNvPr id="6" name="Picture 1"/>
          <p:cNvPicPr>
            <a:picLocks noChangeAspect="1" noChangeArrowheads="1"/>
          </p:cNvPicPr>
          <p:nvPr/>
        </p:nvPicPr>
        <p:blipFill>
          <a:blip r:embed="rId2" cstate="print"/>
          <a:srcRect l="32020" t="21189" r="31818" b="42357"/>
          <a:stretch>
            <a:fillRect/>
          </a:stretch>
        </p:blipFill>
        <p:spPr bwMode="auto">
          <a:xfrm rot="5400000">
            <a:off x="-1299238" y="1470110"/>
            <a:ext cx="6790963" cy="385074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encrypted-tbn3.gstatic.com/images?q=tbn:ANd9GcTfNAx_4q4Mv_m0enoT4M9XBjVpYFRLm8rqCduMT6-TTConfunF"/>
          <p:cNvPicPr>
            <a:picLocks noChangeAspect="1" noChangeArrowheads="1"/>
          </p:cNvPicPr>
          <p:nvPr/>
        </p:nvPicPr>
        <p:blipFill>
          <a:blip r:embed="rId2" cstate="print"/>
          <a:srcRect/>
          <a:stretch>
            <a:fillRect/>
          </a:stretch>
        </p:blipFill>
        <p:spPr bwMode="auto">
          <a:xfrm>
            <a:off x="0" y="0"/>
            <a:ext cx="12192000" cy="6871543"/>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t>Matthew 27:51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latin typeface="Baskerville Old Face" pitchFamily="18" charset="0"/>
              </a:rPr>
              <a:t>Holy of Holies</a:t>
            </a:r>
          </a:p>
        </p:txBody>
      </p:sp>
      <p:sp>
        <p:nvSpPr>
          <p:cNvPr id="9" name="Rectangle 8"/>
          <p:cNvSpPr/>
          <p:nvPr/>
        </p:nvSpPr>
        <p:spPr>
          <a:xfrm>
            <a:off x="212437" y="1858971"/>
            <a:ext cx="4147127" cy="3693319"/>
          </a:xfrm>
          <a:prstGeom prst="rect">
            <a:avLst/>
          </a:prstGeom>
        </p:spPr>
        <p:txBody>
          <a:bodyPr wrap="square">
            <a:spAutoFit/>
          </a:bodyPr>
          <a:lstStyle/>
          <a:p>
            <a:r>
              <a:rPr lang="en-US" dirty="0"/>
              <a:t>During the time of Jesus, the temple had two rooms: the Holy Place and the Holy of Holies. The Holy of Holies represented the presence of God. These two rooms were separated by a veil, or curtain. </a:t>
            </a:r>
          </a:p>
          <a:p>
            <a:endParaRPr lang="en-US" dirty="0"/>
          </a:p>
          <a:p>
            <a:r>
              <a:rPr lang="en-US" dirty="0"/>
              <a:t>Once a year, on the Day of Atonement, the high priest passed from the Holy Place through the veil of the temple and entered into the Holy of Holies, where he sprinkled the blood of a sin offering to atone for the sins of all the congregation of Israel.</a:t>
            </a:r>
            <a:endParaRPr lang="en-US" i="1" dirty="0"/>
          </a:p>
        </p:txBody>
      </p:sp>
      <p:sp>
        <p:nvSpPr>
          <p:cNvPr id="11" name="Rectangle 10"/>
          <p:cNvSpPr/>
          <p:nvPr/>
        </p:nvSpPr>
        <p:spPr>
          <a:xfrm>
            <a:off x="7564580" y="1600399"/>
            <a:ext cx="4027055" cy="1754326"/>
          </a:xfrm>
          <a:prstGeom prst="rect">
            <a:avLst/>
          </a:prstGeom>
        </p:spPr>
        <p:txBody>
          <a:bodyPr wrap="square">
            <a:spAutoFit/>
          </a:bodyPr>
          <a:lstStyle/>
          <a:p>
            <a:r>
              <a:rPr lang="en-US" dirty="0"/>
              <a:t>When the veil of the temple was torn in two at the death of Jesus Christ, it was a dramatic symbol that Jesus Christ, the Great High Priest, had passed through the veil of death and would shortly enter into the presence of God the Father.</a:t>
            </a:r>
          </a:p>
        </p:txBody>
      </p:sp>
      <p:pic>
        <p:nvPicPr>
          <p:cNvPr id="18434" name="Picture 2" descr="temple veil diagram"/>
          <p:cNvPicPr>
            <a:picLocks noChangeAspect="1" noChangeArrowheads="1"/>
          </p:cNvPicPr>
          <p:nvPr/>
        </p:nvPicPr>
        <p:blipFill>
          <a:blip r:embed="rId3" cstate="print"/>
          <a:srcRect/>
          <a:stretch>
            <a:fillRect/>
          </a:stretch>
        </p:blipFill>
        <p:spPr bwMode="auto">
          <a:xfrm>
            <a:off x="4542848" y="1223385"/>
            <a:ext cx="2857500" cy="5114926"/>
          </a:xfrm>
          <a:prstGeom prst="rect">
            <a:avLst/>
          </a:prstGeom>
          <a:noFill/>
        </p:spPr>
      </p:pic>
      <p:grpSp>
        <p:nvGrpSpPr>
          <p:cNvPr id="13" name="Group 12"/>
          <p:cNvGrpSpPr/>
          <p:nvPr/>
        </p:nvGrpSpPr>
        <p:grpSpPr>
          <a:xfrm>
            <a:off x="7745588" y="4001342"/>
            <a:ext cx="3679794" cy="2674087"/>
            <a:chOff x="384206" y="4158361"/>
            <a:chExt cx="3289208" cy="2390250"/>
          </a:xfrm>
        </p:grpSpPr>
        <p:grpSp>
          <p:nvGrpSpPr>
            <p:cNvPr id="14" name="Group 17"/>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3"/>
              <p:cNvGrpSpPr/>
              <p:nvPr/>
            </p:nvGrpSpPr>
            <p:grpSpPr>
              <a:xfrm>
                <a:off x="899460" y="833642"/>
                <a:ext cx="621450" cy="986197"/>
                <a:chOff x="7031201" y="834275"/>
                <a:chExt cx="762000" cy="1488861"/>
              </a:xfrm>
            </p:grpSpPr>
            <p:sp>
              <p:nvSpPr>
                <p:cNvPr id="25" name="Rounded Rectangle 2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4"/>
              <p:cNvGrpSpPr/>
              <p:nvPr/>
            </p:nvGrpSpPr>
            <p:grpSpPr>
              <a:xfrm>
                <a:off x="7646520" y="1148254"/>
                <a:ext cx="621450" cy="1017899"/>
                <a:chOff x="7087348" y="824753"/>
                <a:chExt cx="762000" cy="1536722"/>
              </a:xfrm>
            </p:grpSpPr>
            <p:sp>
              <p:nvSpPr>
                <p:cNvPr id="23" name="Rounded Rectangle 2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762757" y="4731895"/>
              <a:ext cx="2437759" cy="1569660"/>
            </a:xfrm>
            <a:prstGeom prst="rect">
              <a:avLst/>
            </a:prstGeom>
          </p:spPr>
          <p:txBody>
            <a:bodyPr wrap="square">
              <a:spAutoFit/>
            </a:bodyPr>
            <a:lstStyle/>
            <a:p>
              <a:pPr algn="ctr"/>
              <a:r>
                <a:rPr lang="en-US" sz="1600" dirty="0">
                  <a:solidFill>
                    <a:srgbClr val="333333"/>
                  </a:solidFill>
                  <a:latin typeface="Open Sans"/>
                </a:rPr>
                <a:t> </a:t>
              </a:r>
              <a:r>
                <a:rPr lang="en-US" sz="1600" b="1" dirty="0"/>
                <a:t> Because of the Atonement of Jesus Christ, we can all enter the presence of God if we repent and keep our covenants</a:t>
              </a:r>
              <a:endParaRPr lang="en-US" sz="1600" dirty="0"/>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outVertical)">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encrypted-tbn3.gstatic.com/images?q=tbn:ANd9GcTfNAx_4q4Mv_m0enoT4M9XBjVpYFRLm8rqCduMT6-TTConfunF"/>
          <p:cNvPicPr>
            <a:picLocks noChangeAspect="1" noChangeArrowheads="1"/>
          </p:cNvPicPr>
          <p:nvPr/>
        </p:nvPicPr>
        <p:blipFill>
          <a:blip r:embed="rId2" cstate="print"/>
          <a:srcRect/>
          <a:stretch>
            <a:fillRect/>
          </a:stretch>
        </p:blipFill>
        <p:spPr bwMode="auto">
          <a:xfrm>
            <a:off x="0" y="0"/>
            <a:ext cx="12192000" cy="6871543"/>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t>Matthew 27:52-53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latin typeface="Baskerville Old Face" pitchFamily="18" charset="0"/>
              </a:rPr>
              <a:t>Resurrection of Many</a:t>
            </a:r>
          </a:p>
        </p:txBody>
      </p:sp>
      <p:sp>
        <p:nvSpPr>
          <p:cNvPr id="9" name="Rectangle 8"/>
          <p:cNvSpPr/>
          <p:nvPr/>
        </p:nvSpPr>
        <p:spPr>
          <a:xfrm>
            <a:off x="1357745" y="4860790"/>
            <a:ext cx="4147127" cy="923330"/>
          </a:xfrm>
          <a:prstGeom prst="rect">
            <a:avLst/>
          </a:prstGeom>
        </p:spPr>
        <p:txBody>
          <a:bodyPr wrap="square">
            <a:spAutoFit/>
          </a:bodyPr>
          <a:lstStyle/>
          <a:p>
            <a:r>
              <a:rPr lang="en-US" dirty="0"/>
              <a:t>Many righteous people who had died were also resurrected and appeared to many people in Jerusalem. </a:t>
            </a:r>
            <a:endParaRPr lang="en-US" i="1" dirty="0"/>
          </a:p>
        </p:txBody>
      </p:sp>
      <p:sp>
        <p:nvSpPr>
          <p:cNvPr id="11" name="Rectangle 10"/>
          <p:cNvSpPr/>
          <p:nvPr/>
        </p:nvSpPr>
        <p:spPr>
          <a:xfrm>
            <a:off x="434107" y="1157054"/>
            <a:ext cx="4027055" cy="923330"/>
          </a:xfrm>
          <a:prstGeom prst="rect">
            <a:avLst/>
          </a:prstGeom>
        </p:spPr>
        <p:txBody>
          <a:bodyPr wrap="square">
            <a:spAutoFit/>
          </a:bodyPr>
          <a:lstStyle/>
          <a:p>
            <a:r>
              <a:rPr lang="en-US" i="1" dirty="0"/>
              <a:t>And came out of the graves after his resurrection, and went into the holy city, and appeared unto many.</a:t>
            </a:r>
          </a:p>
        </p:txBody>
      </p:sp>
      <p:pic>
        <p:nvPicPr>
          <p:cNvPr id="19458" name="Picture 2" descr="http://www.knowgodcoach.com/wp-content/uploads/2014/07/image7.jpg"/>
          <p:cNvPicPr>
            <a:picLocks noChangeAspect="1" noChangeArrowheads="1"/>
          </p:cNvPicPr>
          <p:nvPr/>
        </p:nvPicPr>
        <p:blipFill>
          <a:blip r:embed="rId3" cstate="print"/>
          <a:srcRect/>
          <a:stretch>
            <a:fillRect/>
          </a:stretch>
        </p:blipFill>
        <p:spPr bwMode="auto">
          <a:xfrm>
            <a:off x="1402484" y="2115128"/>
            <a:ext cx="3333202" cy="2530764"/>
          </a:xfrm>
          <a:prstGeom prst="rect">
            <a:avLst/>
          </a:prstGeom>
          <a:noFill/>
        </p:spPr>
      </p:pic>
      <p:sp>
        <p:nvSpPr>
          <p:cNvPr id="31" name="Rectangle 30"/>
          <p:cNvSpPr/>
          <p:nvPr/>
        </p:nvSpPr>
        <p:spPr>
          <a:xfrm>
            <a:off x="5588000" y="1332499"/>
            <a:ext cx="6096000" cy="3970318"/>
          </a:xfrm>
          <a:prstGeom prst="rect">
            <a:avLst/>
          </a:prstGeom>
        </p:spPr>
        <p:txBody>
          <a:bodyPr>
            <a:spAutoFit/>
          </a:bodyPr>
          <a:lstStyle/>
          <a:p>
            <a:r>
              <a:rPr lang="en-US" b="1" i="1" dirty="0">
                <a:solidFill>
                  <a:srgbClr val="FF0000"/>
                </a:solidFill>
              </a:rPr>
              <a:t>And there were gathered together in one place an innumerable company of the spirits of the just, who had been faithful in the testimony of Jesus while they lived in mortality;</a:t>
            </a:r>
          </a:p>
          <a:p>
            <a:endParaRPr lang="en-US" b="1" i="1" dirty="0">
              <a:solidFill>
                <a:srgbClr val="FF0000"/>
              </a:solidFill>
            </a:endParaRPr>
          </a:p>
          <a:p>
            <a:r>
              <a:rPr lang="en-US" b="1" i="1" dirty="0">
                <a:solidFill>
                  <a:srgbClr val="FF0000"/>
                </a:solidFill>
              </a:rPr>
              <a:t>They were assembled awaiting the advent of the Son of God into the spirit world, to declare their redemption from the bands of death.</a:t>
            </a:r>
          </a:p>
          <a:p>
            <a:endParaRPr lang="en-US" b="1" i="1" dirty="0">
              <a:solidFill>
                <a:srgbClr val="FF0000"/>
              </a:solidFill>
            </a:endParaRPr>
          </a:p>
          <a:p>
            <a:r>
              <a:rPr lang="en-US" b="1" i="1" dirty="0">
                <a:solidFill>
                  <a:srgbClr val="FF0000"/>
                </a:solidFill>
              </a:rPr>
              <a:t>While this vast multitude waited and conversed, rejoicing in the hour of their deliverance from the chains of death, the Son of God appeared, declaring liberty to the captives who had been faithful;</a:t>
            </a:r>
          </a:p>
          <a:p>
            <a:r>
              <a:rPr lang="en-US" b="1" i="1" dirty="0">
                <a:solidFill>
                  <a:srgbClr val="FF0000"/>
                </a:solidFill>
              </a:rPr>
              <a:t>D&amp;C 138:12,16,18</a:t>
            </a:r>
          </a:p>
        </p:txBody>
      </p:sp>
      <p:sp>
        <p:nvSpPr>
          <p:cNvPr id="32" name="Rectangle 31"/>
          <p:cNvSpPr/>
          <p:nvPr/>
        </p:nvSpPr>
        <p:spPr>
          <a:xfrm>
            <a:off x="4627681" y="5531785"/>
            <a:ext cx="6089616"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Read D&amp;C 138:12-18</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fltVal val="0"/>
                                          </p:val>
                                        </p:tav>
                                        <p:tav tm="100000">
                                          <p:val>
                                            <p:strVal val="#ppt_w"/>
                                          </p:val>
                                        </p:tav>
                                      </p:tavLst>
                                    </p:anim>
                                    <p:anim calcmode="lin" valueType="num">
                                      <p:cBhvr>
                                        <p:cTn id="26" dur="10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encrypted-tbn3.gstatic.com/images?q=tbn:ANd9GcTfNAx_4q4Mv_m0enoT4M9XBjVpYFRLm8rqCduMT6-TTConfunF"/>
          <p:cNvPicPr>
            <a:picLocks noChangeAspect="1" noChangeArrowheads="1"/>
          </p:cNvPicPr>
          <p:nvPr/>
        </p:nvPicPr>
        <p:blipFill>
          <a:blip r:embed="rId2" cstate="print"/>
          <a:srcRect/>
          <a:stretch>
            <a:fillRect/>
          </a:stretch>
        </p:blipFill>
        <p:spPr bwMode="auto">
          <a:xfrm>
            <a:off x="0" y="0"/>
            <a:ext cx="12192000" cy="6871543"/>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t>Matthew 27:52-53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latin typeface="Baskerville Old Face" pitchFamily="18" charset="0"/>
              </a:rPr>
              <a:t>Jesus’ Resurrection</a:t>
            </a:r>
          </a:p>
        </p:txBody>
      </p:sp>
      <p:sp>
        <p:nvSpPr>
          <p:cNvPr id="11" name="Rectangle 10"/>
          <p:cNvSpPr/>
          <p:nvPr/>
        </p:nvSpPr>
        <p:spPr>
          <a:xfrm>
            <a:off x="2466109" y="1166291"/>
            <a:ext cx="1939635" cy="923330"/>
          </a:xfrm>
          <a:prstGeom prst="rect">
            <a:avLst/>
          </a:prstGeom>
        </p:spPr>
        <p:txBody>
          <a:bodyPr wrap="square">
            <a:spAutoFit/>
          </a:bodyPr>
          <a:lstStyle/>
          <a:p>
            <a:pPr algn="ctr"/>
            <a:r>
              <a:rPr lang="en-US" dirty="0"/>
              <a:t> Jesus Christ was the first person resurrected</a:t>
            </a:r>
            <a:endParaRPr lang="en-US" i="1" dirty="0"/>
          </a:p>
        </p:txBody>
      </p:sp>
      <p:sp>
        <p:nvSpPr>
          <p:cNvPr id="31" name="Rectangle 30"/>
          <p:cNvSpPr/>
          <p:nvPr/>
        </p:nvSpPr>
        <p:spPr>
          <a:xfrm>
            <a:off x="4784437" y="1018464"/>
            <a:ext cx="6096000" cy="923330"/>
          </a:xfrm>
          <a:prstGeom prst="rect">
            <a:avLst/>
          </a:prstGeom>
        </p:spPr>
        <p:txBody>
          <a:bodyPr>
            <a:spAutoFit/>
          </a:bodyPr>
          <a:lstStyle/>
          <a:p>
            <a:r>
              <a:rPr lang="en-US" b="1" i="1" dirty="0">
                <a:solidFill>
                  <a:srgbClr val="FF0000"/>
                </a:solidFill>
              </a:rPr>
              <a:t>That Christ should suffer, and that he should be the first that should rise from the dead, and should </a:t>
            </a:r>
            <a:r>
              <a:rPr lang="en-US" b="1" i="1" dirty="0" err="1">
                <a:solidFill>
                  <a:srgbClr val="FF0000"/>
                </a:solidFill>
              </a:rPr>
              <a:t>shew</a:t>
            </a:r>
            <a:r>
              <a:rPr lang="en-US" b="1" i="1" dirty="0">
                <a:solidFill>
                  <a:srgbClr val="FF0000"/>
                </a:solidFill>
              </a:rPr>
              <a:t> light unto the people, and to the Gentiles. Acts 26:23</a:t>
            </a:r>
          </a:p>
        </p:txBody>
      </p:sp>
      <p:sp>
        <p:nvSpPr>
          <p:cNvPr id="33" name="Rectangle 32"/>
          <p:cNvSpPr/>
          <p:nvPr/>
        </p:nvSpPr>
        <p:spPr>
          <a:xfrm>
            <a:off x="5837382" y="2311555"/>
            <a:ext cx="6096000" cy="923330"/>
          </a:xfrm>
          <a:prstGeom prst="rect">
            <a:avLst/>
          </a:prstGeom>
        </p:spPr>
        <p:txBody>
          <a:bodyPr>
            <a:spAutoFit/>
          </a:bodyPr>
          <a:lstStyle/>
          <a:p>
            <a:r>
              <a:rPr lang="en-US" dirty="0"/>
              <a:t>The Book of Mormon prophet Abinadi taught that those who were resurrected at the time of the Savior’s Resurrection were all the prophets and those who had kept God’s commandments</a:t>
            </a:r>
          </a:p>
        </p:txBody>
      </p:sp>
      <p:sp>
        <p:nvSpPr>
          <p:cNvPr id="34" name="Rectangle 33"/>
          <p:cNvSpPr/>
          <p:nvPr/>
        </p:nvSpPr>
        <p:spPr>
          <a:xfrm>
            <a:off x="508000" y="3420147"/>
            <a:ext cx="5153892" cy="3139321"/>
          </a:xfrm>
          <a:prstGeom prst="rect">
            <a:avLst/>
          </a:prstGeom>
        </p:spPr>
        <p:txBody>
          <a:bodyPr wrap="square">
            <a:spAutoFit/>
          </a:bodyPr>
          <a:lstStyle/>
          <a:p>
            <a:pPr fontAlgn="base"/>
            <a:r>
              <a:rPr lang="en-US" b="1" i="1" dirty="0">
                <a:solidFill>
                  <a:srgbClr val="FF0000"/>
                </a:solidFill>
              </a:rPr>
              <a:t>And there cometh a resurrection, even a first resurrection; yea, even a resurrection of those that have been, and who are, and who shall be, even until the resurrection of Christ—for so shall he be called.</a:t>
            </a:r>
          </a:p>
          <a:p>
            <a:pPr fontAlgn="base"/>
            <a:r>
              <a:rPr lang="en-US" b="1" i="1" dirty="0">
                <a:solidFill>
                  <a:srgbClr val="FF0000"/>
                </a:solidFill>
              </a:rPr>
              <a:t>And now, the resurrection of all the prophets, and all those that have believed in their words, or all those that have kept the commandments of God, shall come forth in the first resurrection; therefore, they are the first resurrection.</a:t>
            </a:r>
          </a:p>
          <a:p>
            <a:pPr fontAlgn="base"/>
            <a:r>
              <a:rPr lang="en-US" b="1" i="1" dirty="0">
                <a:solidFill>
                  <a:srgbClr val="FF0000"/>
                </a:solidFill>
              </a:rPr>
              <a:t>Mosiah 15:21-22</a:t>
            </a:r>
          </a:p>
        </p:txBody>
      </p:sp>
      <p:pic>
        <p:nvPicPr>
          <p:cNvPr id="19460" name="Picture 4" descr="https://www.lds.org/scriptures/bc/scriptures/bofm/mosiah/11/images/075-075-abinadi-before-king-noah-full.jpg?download=true"/>
          <p:cNvPicPr>
            <a:picLocks noChangeAspect="1" noChangeArrowheads="1"/>
          </p:cNvPicPr>
          <p:nvPr/>
        </p:nvPicPr>
        <p:blipFill>
          <a:blip r:embed="rId3" cstate="print"/>
          <a:srcRect/>
          <a:stretch>
            <a:fillRect/>
          </a:stretch>
        </p:blipFill>
        <p:spPr bwMode="auto">
          <a:xfrm>
            <a:off x="5651650" y="3387581"/>
            <a:ext cx="4692284" cy="3327256"/>
          </a:xfrm>
          <a:prstGeom prst="rect">
            <a:avLst/>
          </a:prstGeom>
          <a:noFill/>
        </p:spPr>
      </p:pic>
      <p:pic>
        <p:nvPicPr>
          <p:cNvPr id="19462" name="Picture 6" descr="http://creationoutreach.com/sitebuildercontent/sitebuilderpictures/.pond/he-is-risen_dp.jpg.w300h401.jpg"/>
          <p:cNvPicPr>
            <a:picLocks noChangeAspect="1" noChangeArrowheads="1"/>
          </p:cNvPicPr>
          <p:nvPr/>
        </p:nvPicPr>
        <p:blipFill>
          <a:blip r:embed="rId4" cstate="print"/>
          <a:srcRect/>
          <a:stretch>
            <a:fillRect/>
          </a:stretch>
        </p:blipFill>
        <p:spPr bwMode="auto">
          <a:xfrm>
            <a:off x="332508" y="307148"/>
            <a:ext cx="2181803" cy="2916344"/>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encrypted-tbn3.gstatic.com/images?q=tbn:ANd9GcTfNAx_4q4Mv_m0enoT4M9XBjVpYFRLm8rqCduMT6-TTConfunF"/>
          <p:cNvPicPr>
            <a:picLocks noChangeAspect="1" noChangeArrowheads="1"/>
          </p:cNvPicPr>
          <p:nvPr/>
        </p:nvPicPr>
        <p:blipFill>
          <a:blip r:embed="rId2" cstate="print"/>
          <a:srcRect/>
          <a:stretch>
            <a:fillRect/>
          </a:stretch>
        </p:blipFill>
        <p:spPr bwMode="auto">
          <a:xfrm>
            <a:off x="0" y="0"/>
            <a:ext cx="12192000" cy="6871543"/>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latin typeface="Baskerville Old Face" pitchFamily="18" charset="0"/>
              </a:rPr>
              <a:t>Everyone Will Be Resurrected</a:t>
            </a:r>
          </a:p>
        </p:txBody>
      </p:sp>
      <p:grpSp>
        <p:nvGrpSpPr>
          <p:cNvPr id="201" name="Group 200"/>
          <p:cNvGrpSpPr/>
          <p:nvPr/>
        </p:nvGrpSpPr>
        <p:grpSpPr>
          <a:xfrm>
            <a:off x="5726546" y="1521892"/>
            <a:ext cx="6132945" cy="4278094"/>
            <a:chOff x="5726546" y="1521892"/>
            <a:chExt cx="6132945" cy="4278094"/>
          </a:xfrm>
        </p:grpSpPr>
        <p:sp>
          <p:nvSpPr>
            <p:cNvPr id="14" name="Rectangle 13"/>
            <p:cNvSpPr/>
            <p:nvPr/>
          </p:nvSpPr>
          <p:spPr>
            <a:xfrm>
              <a:off x="7098146" y="1521892"/>
              <a:ext cx="4761345" cy="4278094"/>
            </a:xfrm>
            <a:prstGeom prst="rect">
              <a:avLst/>
            </a:prstGeom>
            <a:solidFill>
              <a:schemeClr val="accent4">
                <a:lumMod val="40000"/>
                <a:lumOff val="60000"/>
              </a:schemeClr>
            </a:solidFill>
          </p:spPr>
          <p:txBody>
            <a:bodyPr wrap="square">
              <a:spAutoFit/>
            </a:bodyPr>
            <a:lstStyle/>
            <a:p>
              <a:pPr fontAlgn="base"/>
              <a:r>
                <a:rPr lang="en-US" sz="1600" i="1" dirty="0"/>
                <a:t> The spirit and the body shall be reunited again in its perfect form; both limb and joint shall be restored to its proper frame, even as we now are at this time; and we shall be brought to stand before God, knowing even as we know now, and have a bright recollection of all our guilt.</a:t>
              </a:r>
            </a:p>
            <a:p>
              <a:pPr fontAlgn="base"/>
              <a:r>
                <a:rPr lang="en-US" sz="1600" i="1" dirty="0"/>
                <a:t>Now, this restoration shall come to all, both old and young, both bond and free, both male and female, both the wicked and the righteous; and even there shall not so much as a hair of their heads be lost; but every thing shall be restored to its perfect frame, as it is now, or in the body, and shall be brought and be arraigned before the bar of Christ the Son, and God the Father, and the Holy Spirit, which is one Eternal God, to be judged according to their works, whether they be good or whether they be evil. </a:t>
              </a:r>
            </a:p>
            <a:p>
              <a:pPr fontAlgn="base"/>
              <a:r>
                <a:rPr lang="en-US" sz="1600" i="1" dirty="0"/>
                <a:t>Alma 11:43-44</a:t>
              </a:r>
            </a:p>
          </p:txBody>
        </p:sp>
        <p:grpSp>
          <p:nvGrpSpPr>
            <p:cNvPr id="15" name="Group 14"/>
            <p:cNvGrpSpPr/>
            <p:nvPr/>
          </p:nvGrpSpPr>
          <p:grpSpPr>
            <a:xfrm>
              <a:off x="5726546" y="1773383"/>
              <a:ext cx="1173018" cy="2899024"/>
              <a:chOff x="3429000" y="1066800"/>
              <a:chExt cx="1524000" cy="3766449"/>
            </a:xfrm>
          </p:grpSpPr>
          <p:grpSp>
            <p:nvGrpSpPr>
              <p:cNvPr id="16" name="Group 49"/>
              <p:cNvGrpSpPr/>
              <p:nvPr/>
            </p:nvGrpSpPr>
            <p:grpSpPr>
              <a:xfrm rot="9550070">
                <a:off x="4213978" y="4219465"/>
                <a:ext cx="304800" cy="613784"/>
                <a:chOff x="1295400" y="4546730"/>
                <a:chExt cx="409568" cy="689984"/>
              </a:xfrm>
            </p:grpSpPr>
            <p:sp>
              <p:nvSpPr>
                <p:cNvPr id="67" name="Oval 66"/>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2"/>
              <p:cNvGrpSpPr/>
              <p:nvPr/>
            </p:nvGrpSpPr>
            <p:grpSpPr>
              <a:xfrm rot="15885139">
                <a:off x="3977145" y="4210668"/>
                <a:ext cx="304800" cy="613784"/>
                <a:chOff x="1295400" y="4546730"/>
                <a:chExt cx="409568" cy="689984"/>
              </a:xfrm>
            </p:grpSpPr>
            <p:sp>
              <p:nvSpPr>
                <p:cNvPr id="65"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rapezoid 17"/>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31"/>
              <p:cNvGrpSpPr/>
              <p:nvPr/>
            </p:nvGrpSpPr>
            <p:grpSpPr>
              <a:xfrm rot="21151532">
                <a:off x="4409671" y="1410436"/>
                <a:ext cx="343204" cy="757299"/>
                <a:chOff x="1434718" y="4935165"/>
                <a:chExt cx="343204" cy="757299"/>
              </a:xfrm>
            </p:grpSpPr>
            <p:sp>
              <p:nvSpPr>
                <p:cNvPr id="62" name="Moon 61"/>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9"/>
              <p:cNvGrpSpPr/>
              <p:nvPr/>
            </p:nvGrpSpPr>
            <p:grpSpPr>
              <a:xfrm rot="1653802">
                <a:off x="3690953" y="1480868"/>
                <a:ext cx="343204" cy="757299"/>
                <a:chOff x="1434718" y="4935165"/>
                <a:chExt cx="343204" cy="757299"/>
              </a:xfrm>
            </p:grpSpPr>
            <p:sp>
              <p:nvSpPr>
                <p:cNvPr id="59" name="Moon 58"/>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8"/>
              <p:cNvGrpSpPr/>
              <p:nvPr/>
            </p:nvGrpSpPr>
            <p:grpSpPr>
              <a:xfrm>
                <a:off x="3890818" y="3982130"/>
                <a:ext cx="609600" cy="164123"/>
                <a:chOff x="553453" y="4798401"/>
                <a:chExt cx="1858183" cy="519282"/>
              </a:xfrm>
            </p:grpSpPr>
            <p:sp>
              <p:nvSpPr>
                <p:cNvPr id="54" name="Frame 53"/>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ame 54"/>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ame 56"/>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ame 57"/>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53"/>
              <p:cNvGrpSpPr/>
              <p:nvPr/>
            </p:nvGrpSpPr>
            <p:grpSpPr>
              <a:xfrm rot="1653802">
                <a:off x="3691791" y="1315553"/>
                <a:ext cx="243277" cy="536804"/>
                <a:chOff x="1434718" y="4935165"/>
                <a:chExt cx="343204" cy="757299"/>
              </a:xfrm>
            </p:grpSpPr>
            <p:sp>
              <p:nvSpPr>
                <p:cNvPr id="51" name="Moon 50"/>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57"/>
              <p:cNvGrpSpPr/>
              <p:nvPr/>
            </p:nvGrpSpPr>
            <p:grpSpPr>
              <a:xfrm rot="20849912">
                <a:off x="4551016" y="1309696"/>
                <a:ext cx="243277" cy="536804"/>
                <a:chOff x="1434718" y="4935165"/>
                <a:chExt cx="343204" cy="757299"/>
              </a:xfrm>
            </p:grpSpPr>
            <p:sp>
              <p:nvSpPr>
                <p:cNvPr id="48" name="Moon 4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46"/>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9" name="Group 198"/>
          <p:cNvGrpSpPr/>
          <p:nvPr/>
        </p:nvGrpSpPr>
        <p:grpSpPr>
          <a:xfrm>
            <a:off x="193963" y="995741"/>
            <a:ext cx="4867563" cy="2728164"/>
            <a:chOff x="147781" y="884905"/>
            <a:chExt cx="4867563" cy="2728164"/>
          </a:xfrm>
        </p:grpSpPr>
        <p:sp>
          <p:nvSpPr>
            <p:cNvPr id="11" name="Rectangle 10"/>
            <p:cNvSpPr/>
            <p:nvPr/>
          </p:nvSpPr>
          <p:spPr>
            <a:xfrm>
              <a:off x="147781" y="1027746"/>
              <a:ext cx="3445164" cy="2585323"/>
            </a:xfrm>
            <a:prstGeom prst="rect">
              <a:avLst/>
            </a:prstGeom>
            <a:solidFill>
              <a:schemeClr val="accent4">
                <a:lumMod val="40000"/>
                <a:lumOff val="60000"/>
              </a:schemeClr>
            </a:solidFill>
          </p:spPr>
          <p:txBody>
            <a:bodyPr wrap="square">
              <a:spAutoFit/>
            </a:bodyPr>
            <a:lstStyle/>
            <a:p>
              <a:pPr fontAlgn="base"/>
              <a:r>
                <a:rPr lang="en-US" i="1" dirty="0"/>
                <a:t> Marvel not at this: for the hour is coming, in the which all that are in the graves shall hear his voice,</a:t>
              </a:r>
            </a:p>
            <a:p>
              <a:pPr fontAlgn="base"/>
              <a:r>
                <a:rPr lang="en-US" i="1" dirty="0"/>
                <a:t>And shall come forth; they that have done good, unto the resurrection of life; and they that have done evil, unto the resurrection of damnation.</a:t>
              </a:r>
            </a:p>
            <a:p>
              <a:pPr fontAlgn="base"/>
              <a:r>
                <a:rPr lang="en-US" i="1" dirty="0"/>
                <a:t>John 5:28-29</a:t>
              </a:r>
            </a:p>
          </p:txBody>
        </p:sp>
        <p:grpSp>
          <p:nvGrpSpPr>
            <p:cNvPr id="69" name="Group 68"/>
            <p:cNvGrpSpPr/>
            <p:nvPr/>
          </p:nvGrpSpPr>
          <p:grpSpPr>
            <a:xfrm>
              <a:off x="3815259" y="884905"/>
              <a:ext cx="1200085" cy="2634150"/>
              <a:chOff x="6934200" y="1265656"/>
              <a:chExt cx="1985484" cy="4373144"/>
            </a:xfrm>
          </p:grpSpPr>
          <p:sp>
            <p:nvSpPr>
              <p:cNvPr id="70" name="Oval 69"/>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6724914" flipH="1">
                <a:off x="6809060" y="3667864"/>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3549535" flipH="1">
                <a:off x="8409583" y="3649135"/>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24"/>
              <p:cNvGrpSpPr/>
              <p:nvPr/>
            </p:nvGrpSpPr>
            <p:grpSpPr>
              <a:xfrm>
                <a:off x="7108136" y="2388756"/>
                <a:ext cx="1544360" cy="2210894"/>
                <a:chOff x="4553133" y="901823"/>
                <a:chExt cx="2186627" cy="3449921"/>
              </a:xfrm>
            </p:grpSpPr>
            <p:sp>
              <p:nvSpPr>
                <p:cNvPr id="148"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6"/>
                <p:cNvGrpSpPr/>
                <p:nvPr/>
              </p:nvGrpSpPr>
              <p:grpSpPr>
                <a:xfrm>
                  <a:off x="4694566" y="901823"/>
                  <a:ext cx="2045194" cy="1982724"/>
                  <a:chOff x="2594848" y="2213440"/>
                  <a:chExt cx="2045194" cy="1982724"/>
                </a:xfrm>
                <a:solidFill>
                  <a:srgbClr val="E0C13C"/>
                </a:solidFill>
              </p:grpSpPr>
              <p:sp>
                <p:nvSpPr>
                  <p:cNvPr id="150" name="Pie 17"/>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1" name="Group 5"/>
                  <p:cNvGrpSpPr/>
                  <p:nvPr/>
                </p:nvGrpSpPr>
                <p:grpSpPr>
                  <a:xfrm>
                    <a:off x="2840416" y="2333435"/>
                    <a:ext cx="1586009" cy="1634505"/>
                    <a:chOff x="2838154" y="2333435"/>
                    <a:chExt cx="1586009" cy="1634505"/>
                  </a:xfrm>
                  <a:grpFill/>
                </p:grpSpPr>
                <p:sp>
                  <p:nvSpPr>
                    <p:cNvPr id="152" name="Moon 3"/>
                    <p:cNvSpPr/>
                    <p:nvPr/>
                  </p:nvSpPr>
                  <p:spPr>
                    <a:xfrm rot="16200000">
                      <a:off x="2921323" y="2465100"/>
                      <a:ext cx="1419672" cy="1586008"/>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20"/>
                    <p:cNvSpPr/>
                    <p:nvPr/>
                  </p:nvSpPr>
                  <p:spPr>
                    <a:xfrm rot="16200000">
                      <a:off x="3004894" y="2166695"/>
                      <a:ext cx="1171765" cy="1505246"/>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2" name="Oval 81"/>
              <p:cNvSpPr/>
              <p:nvPr/>
            </p:nvSpPr>
            <p:spPr>
              <a:xfrm flipH="1">
                <a:off x="7377452" y="1418345"/>
                <a:ext cx="1192870" cy="149042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58"/>
              <p:cNvGrpSpPr/>
              <p:nvPr/>
            </p:nvGrpSpPr>
            <p:grpSpPr>
              <a:xfrm rot="175281">
                <a:off x="7281771" y="4966315"/>
                <a:ext cx="1319546" cy="446802"/>
                <a:chOff x="3810000" y="1677648"/>
                <a:chExt cx="4705061" cy="1827552"/>
              </a:xfrm>
            </p:grpSpPr>
            <p:grpSp>
              <p:nvGrpSpPr>
                <p:cNvPr id="118" name="Group 37"/>
                <p:cNvGrpSpPr/>
                <p:nvPr/>
              </p:nvGrpSpPr>
              <p:grpSpPr>
                <a:xfrm>
                  <a:off x="3810000" y="1828800"/>
                  <a:ext cx="1776984" cy="1676400"/>
                  <a:chOff x="3810000" y="1828800"/>
                  <a:chExt cx="4038600" cy="3810000"/>
                </a:xfrm>
              </p:grpSpPr>
              <p:sp>
                <p:nvSpPr>
                  <p:cNvPr id="139" name="Half Frame 13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Half Frame 13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Half Frame 14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Half Frame 14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Donut 14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Diamond 14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38"/>
                <p:cNvGrpSpPr/>
                <p:nvPr/>
              </p:nvGrpSpPr>
              <p:grpSpPr>
                <a:xfrm>
                  <a:off x="5314014" y="1757596"/>
                  <a:ext cx="1776984" cy="1676400"/>
                  <a:chOff x="3810000" y="1828800"/>
                  <a:chExt cx="4038600" cy="3810000"/>
                </a:xfrm>
              </p:grpSpPr>
              <p:sp>
                <p:nvSpPr>
                  <p:cNvPr id="130" name="Half Frame 12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Half Frame 13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Half Frame 13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Half Frame 13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13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iamond 13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48"/>
                <p:cNvGrpSpPr/>
                <p:nvPr/>
              </p:nvGrpSpPr>
              <p:grpSpPr>
                <a:xfrm>
                  <a:off x="6738077" y="1677648"/>
                  <a:ext cx="1776984" cy="1676400"/>
                  <a:chOff x="3810000" y="1828800"/>
                  <a:chExt cx="4038600" cy="3810000"/>
                </a:xfrm>
              </p:grpSpPr>
              <p:sp>
                <p:nvSpPr>
                  <p:cNvPr id="121" name="Half Frame 12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iamond 12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 name="Cloud 83"/>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717"/>
              <p:cNvGrpSpPr/>
              <p:nvPr/>
            </p:nvGrpSpPr>
            <p:grpSpPr>
              <a:xfrm>
                <a:off x="7162023" y="1568903"/>
                <a:ext cx="1544762" cy="259293"/>
                <a:chOff x="7105896" y="1557210"/>
                <a:chExt cx="1544762" cy="488119"/>
              </a:xfrm>
            </p:grpSpPr>
            <p:sp>
              <p:nvSpPr>
                <p:cNvPr id="86" name="Rounded Rectangle 15"/>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59"/>
                <p:cNvGrpSpPr/>
                <p:nvPr/>
              </p:nvGrpSpPr>
              <p:grpSpPr>
                <a:xfrm rot="160736">
                  <a:off x="7230848" y="1557210"/>
                  <a:ext cx="1269517" cy="488119"/>
                  <a:chOff x="3810000" y="1677648"/>
                  <a:chExt cx="4705061" cy="1827552"/>
                </a:xfrm>
              </p:grpSpPr>
              <p:grpSp>
                <p:nvGrpSpPr>
                  <p:cNvPr id="88" name="Group 37"/>
                  <p:cNvGrpSpPr/>
                  <p:nvPr/>
                </p:nvGrpSpPr>
                <p:grpSpPr>
                  <a:xfrm>
                    <a:off x="3810000" y="1828800"/>
                    <a:ext cx="1776984" cy="1676400"/>
                    <a:chOff x="3810000" y="1828800"/>
                    <a:chExt cx="4038600" cy="3810000"/>
                  </a:xfrm>
                </p:grpSpPr>
                <p:sp>
                  <p:nvSpPr>
                    <p:cNvPr id="109" name="Half Frame 10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Half Frame 10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Half Frame 11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Half Frame 11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onut 11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Diamond 11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38"/>
                  <p:cNvGrpSpPr/>
                  <p:nvPr/>
                </p:nvGrpSpPr>
                <p:grpSpPr>
                  <a:xfrm>
                    <a:off x="5314014" y="1757596"/>
                    <a:ext cx="1776984" cy="1676400"/>
                    <a:chOff x="3810000" y="1828800"/>
                    <a:chExt cx="4038600" cy="3810000"/>
                  </a:xfrm>
                </p:grpSpPr>
                <p:sp>
                  <p:nvSpPr>
                    <p:cNvPr id="100" name="Half Frame 9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Half Frame 10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Half Frame 10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Half Frame 10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iamond 10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48"/>
                  <p:cNvGrpSpPr/>
                  <p:nvPr/>
                </p:nvGrpSpPr>
                <p:grpSpPr>
                  <a:xfrm>
                    <a:off x="6738077" y="1677648"/>
                    <a:ext cx="1776984" cy="1676400"/>
                    <a:chOff x="3810000" y="1828800"/>
                    <a:chExt cx="4038600" cy="3810000"/>
                  </a:xfrm>
                </p:grpSpPr>
                <p:sp>
                  <p:nvSpPr>
                    <p:cNvPr id="91" name="Half Frame 9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alf Frame 9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Half Frame 9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Half Frame 9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iamond 9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200" name="Group 199"/>
          <p:cNvGrpSpPr/>
          <p:nvPr/>
        </p:nvGrpSpPr>
        <p:grpSpPr>
          <a:xfrm>
            <a:off x="674179" y="3844636"/>
            <a:ext cx="4807602" cy="2787073"/>
            <a:chOff x="664943" y="3687618"/>
            <a:chExt cx="4807602" cy="2787073"/>
          </a:xfrm>
        </p:grpSpPr>
        <p:sp>
          <p:nvSpPr>
            <p:cNvPr id="13" name="Rectangle 12"/>
            <p:cNvSpPr/>
            <p:nvPr/>
          </p:nvSpPr>
          <p:spPr>
            <a:xfrm>
              <a:off x="2027381" y="4468291"/>
              <a:ext cx="3445164" cy="923330"/>
            </a:xfrm>
            <a:prstGeom prst="rect">
              <a:avLst/>
            </a:prstGeom>
            <a:solidFill>
              <a:schemeClr val="accent4">
                <a:lumMod val="40000"/>
                <a:lumOff val="60000"/>
              </a:schemeClr>
            </a:solidFill>
          </p:spPr>
          <p:txBody>
            <a:bodyPr wrap="square">
              <a:spAutoFit/>
            </a:bodyPr>
            <a:lstStyle/>
            <a:p>
              <a:pPr fontAlgn="base"/>
              <a:r>
                <a:rPr lang="en-US" i="1" dirty="0"/>
                <a:t>For as in Adam all die, even so in Christ shall all be made alive.</a:t>
              </a:r>
            </a:p>
            <a:p>
              <a:pPr fontAlgn="base"/>
              <a:r>
                <a:rPr lang="en-US" i="1" dirty="0"/>
                <a:t>1 Corinthians 15:22</a:t>
              </a:r>
            </a:p>
          </p:txBody>
        </p:sp>
        <p:grpSp>
          <p:nvGrpSpPr>
            <p:cNvPr id="154" name="Group 94"/>
            <p:cNvGrpSpPr/>
            <p:nvPr/>
          </p:nvGrpSpPr>
          <p:grpSpPr>
            <a:xfrm>
              <a:off x="664943" y="3687618"/>
              <a:ext cx="1279312" cy="2787073"/>
              <a:chOff x="4405860" y="139189"/>
              <a:chExt cx="2861871" cy="6475262"/>
            </a:xfrm>
          </p:grpSpPr>
          <p:grpSp>
            <p:nvGrpSpPr>
              <p:cNvPr id="155" name="Group 86"/>
              <p:cNvGrpSpPr/>
              <p:nvPr/>
            </p:nvGrpSpPr>
            <p:grpSpPr>
              <a:xfrm rot="2107423">
                <a:off x="4802579" y="139189"/>
                <a:ext cx="743864" cy="1806453"/>
                <a:chOff x="7696200" y="914400"/>
                <a:chExt cx="685800" cy="2438400"/>
              </a:xfrm>
            </p:grpSpPr>
            <p:sp>
              <p:nvSpPr>
                <p:cNvPr id="195" name="Moon 19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87"/>
              <p:cNvGrpSpPr/>
              <p:nvPr/>
            </p:nvGrpSpPr>
            <p:grpSpPr>
              <a:xfrm rot="19262140" flipH="1">
                <a:off x="6126313" y="231425"/>
                <a:ext cx="743864" cy="1645187"/>
                <a:chOff x="7696200" y="914400"/>
                <a:chExt cx="685800" cy="2438400"/>
              </a:xfrm>
            </p:grpSpPr>
            <p:sp>
              <p:nvSpPr>
                <p:cNvPr id="191" name="Moon 19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47"/>
              <p:cNvGrpSpPr/>
              <p:nvPr/>
            </p:nvGrpSpPr>
            <p:grpSpPr>
              <a:xfrm rot="562843">
                <a:off x="5697438" y="5840305"/>
                <a:ext cx="666047" cy="774146"/>
                <a:chOff x="6106804" y="4039302"/>
                <a:chExt cx="666047" cy="774146"/>
              </a:xfrm>
            </p:grpSpPr>
            <p:sp>
              <p:nvSpPr>
                <p:cNvPr id="188" name="Oval 187"/>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47"/>
              <p:cNvGrpSpPr/>
              <p:nvPr/>
            </p:nvGrpSpPr>
            <p:grpSpPr>
              <a:xfrm rot="2613352">
                <a:off x="5128037" y="5761712"/>
                <a:ext cx="666047" cy="774146"/>
                <a:chOff x="6106804" y="4039302"/>
                <a:chExt cx="666047" cy="774146"/>
              </a:xfrm>
            </p:grpSpPr>
            <p:sp>
              <p:nvSpPr>
                <p:cNvPr id="185" name="Oval 184"/>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57"/>
              <p:cNvGrpSpPr/>
              <p:nvPr/>
            </p:nvGrpSpPr>
            <p:grpSpPr>
              <a:xfrm>
                <a:off x="4953000" y="5334000"/>
                <a:ext cx="1828800" cy="609600"/>
                <a:chOff x="1371600" y="3962400"/>
                <a:chExt cx="6705600" cy="2057400"/>
              </a:xfrm>
            </p:grpSpPr>
            <p:grpSp>
              <p:nvGrpSpPr>
                <p:cNvPr id="173" name="Group 195"/>
                <p:cNvGrpSpPr/>
                <p:nvPr/>
              </p:nvGrpSpPr>
              <p:grpSpPr>
                <a:xfrm>
                  <a:off x="1371600" y="3962400"/>
                  <a:ext cx="1676400" cy="2057400"/>
                  <a:chOff x="1371600" y="3962400"/>
                  <a:chExt cx="1676400" cy="2057400"/>
                </a:xfrm>
              </p:grpSpPr>
              <p:sp>
                <p:nvSpPr>
                  <p:cNvPr id="183" name="Right Arrow Callout 18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96"/>
                <p:cNvGrpSpPr/>
                <p:nvPr/>
              </p:nvGrpSpPr>
              <p:grpSpPr>
                <a:xfrm>
                  <a:off x="3048000" y="3962400"/>
                  <a:ext cx="1676400" cy="2057400"/>
                  <a:chOff x="1371600" y="3962400"/>
                  <a:chExt cx="1676400" cy="2057400"/>
                </a:xfrm>
              </p:grpSpPr>
              <p:sp>
                <p:nvSpPr>
                  <p:cNvPr id="181" name="Right Arrow Callout 18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18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99"/>
                <p:cNvGrpSpPr/>
                <p:nvPr/>
              </p:nvGrpSpPr>
              <p:grpSpPr>
                <a:xfrm>
                  <a:off x="4724400" y="3962400"/>
                  <a:ext cx="1676400" cy="2057400"/>
                  <a:chOff x="1371600" y="3962400"/>
                  <a:chExt cx="1676400" cy="2057400"/>
                </a:xfrm>
              </p:grpSpPr>
              <p:sp>
                <p:nvSpPr>
                  <p:cNvPr id="179" name="Right Arrow Callout 178"/>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179"/>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202"/>
                <p:cNvGrpSpPr/>
                <p:nvPr/>
              </p:nvGrpSpPr>
              <p:grpSpPr>
                <a:xfrm>
                  <a:off x="6400800" y="3962400"/>
                  <a:ext cx="1676400" cy="2057400"/>
                  <a:chOff x="1371600" y="3962400"/>
                  <a:chExt cx="1676400" cy="2057400"/>
                </a:xfrm>
              </p:grpSpPr>
              <p:sp>
                <p:nvSpPr>
                  <p:cNvPr id="177" name="Right Arrow Callout 17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17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0" name="Cloud 169"/>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Delay 170"/>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 name="Group 201"/>
          <p:cNvGrpSpPr/>
          <p:nvPr/>
        </p:nvGrpSpPr>
        <p:grpSpPr>
          <a:xfrm>
            <a:off x="434109" y="124541"/>
            <a:ext cx="866346" cy="879698"/>
            <a:chOff x="9679806" y="1526158"/>
            <a:chExt cx="1726855" cy="1753470"/>
          </a:xfrm>
        </p:grpSpPr>
        <p:sp>
          <p:nvSpPr>
            <p:cNvPr id="203" name="Rectangle 202"/>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55"/>
            <p:cNvGrpSpPr/>
            <p:nvPr/>
          </p:nvGrpSpPr>
          <p:grpSpPr>
            <a:xfrm>
              <a:off x="10197726" y="1829361"/>
              <a:ext cx="799917" cy="1320146"/>
              <a:chOff x="4455643" y="2321799"/>
              <a:chExt cx="1088409" cy="1874697"/>
            </a:xfrm>
            <a:solidFill>
              <a:schemeClr val="tx2">
                <a:lumMod val="20000"/>
                <a:lumOff val="80000"/>
              </a:schemeClr>
            </a:solidFill>
          </p:grpSpPr>
          <p:sp>
            <p:nvSpPr>
              <p:cNvPr id="206" name="Wave 205"/>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Wave 206"/>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ardrop 210"/>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ardrop 211"/>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Frame 204"/>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3" name="Group 212"/>
          <p:cNvGrpSpPr/>
          <p:nvPr/>
        </p:nvGrpSpPr>
        <p:grpSpPr>
          <a:xfrm>
            <a:off x="10896600" y="152400"/>
            <a:ext cx="866346" cy="879698"/>
            <a:chOff x="9696960" y="3459212"/>
            <a:chExt cx="1726855" cy="1753470"/>
          </a:xfrm>
        </p:grpSpPr>
        <p:sp>
          <p:nvSpPr>
            <p:cNvPr id="214" name="Rectangle 213"/>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66"/>
            <p:cNvGrpSpPr/>
            <p:nvPr/>
          </p:nvGrpSpPr>
          <p:grpSpPr>
            <a:xfrm>
              <a:off x="10100306" y="3735064"/>
              <a:ext cx="930774" cy="1393741"/>
              <a:chOff x="4508252" y="211638"/>
              <a:chExt cx="875337" cy="1373757"/>
            </a:xfrm>
            <a:solidFill>
              <a:schemeClr val="tx2">
                <a:lumMod val="20000"/>
                <a:lumOff val="80000"/>
              </a:schemeClr>
            </a:solidFill>
          </p:grpSpPr>
          <p:sp>
            <p:nvSpPr>
              <p:cNvPr id="217" name="Trapezoid 216"/>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loud 219"/>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Cloud 220"/>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Cloud 221"/>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6" name="Frame 215"/>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encrypted-tbn3.gstatic.com/images?q=tbn:ANd9GcTfNAx_4q4Mv_m0enoT4M9XBjVpYFRLm8rqCduMT6-TTConfunF"/>
          <p:cNvPicPr>
            <a:picLocks noChangeAspect="1" noChangeArrowheads="1"/>
          </p:cNvPicPr>
          <p:nvPr/>
        </p:nvPicPr>
        <p:blipFill>
          <a:blip r:embed="rId2" cstate="print"/>
          <a:srcRect/>
          <a:stretch>
            <a:fillRect/>
          </a:stretch>
        </p:blipFill>
        <p:spPr bwMode="auto">
          <a:xfrm>
            <a:off x="0" y="0"/>
            <a:ext cx="12192000" cy="6871543"/>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t>Matthew 27:54-61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latin typeface="Baskerville Old Face" pitchFamily="18" charset="0"/>
              </a:rPr>
              <a:t>Witnesses of Empty Tomb</a:t>
            </a:r>
          </a:p>
        </p:txBody>
      </p:sp>
      <p:sp>
        <p:nvSpPr>
          <p:cNvPr id="13" name="Rectangle 12"/>
          <p:cNvSpPr/>
          <p:nvPr/>
        </p:nvSpPr>
        <p:spPr>
          <a:xfrm>
            <a:off x="2318328" y="4927814"/>
            <a:ext cx="4387271" cy="646331"/>
          </a:xfrm>
          <a:prstGeom prst="rect">
            <a:avLst/>
          </a:prstGeom>
        </p:spPr>
        <p:txBody>
          <a:bodyPr wrap="square">
            <a:spAutoFit/>
          </a:bodyPr>
          <a:lstStyle/>
          <a:p>
            <a:r>
              <a:rPr lang="en-US" dirty="0"/>
              <a:t>Those who witnessed </a:t>
            </a:r>
            <a:r>
              <a:rPr lang="en-US" dirty="0" err="1"/>
              <a:t>Jesus’s</a:t>
            </a:r>
            <a:r>
              <a:rPr lang="en-US" dirty="0"/>
              <a:t> death were a Roman centurion and many women.</a:t>
            </a:r>
            <a:endParaRPr lang="en-US" i="1" dirty="0"/>
          </a:p>
        </p:txBody>
      </p:sp>
      <p:pic>
        <p:nvPicPr>
          <p:cNvPr id="15" name="Picture 14" descr="burial of jesus.jpg"/>
          <p:cNvPicPr>
            <a:picLocks noChangeAspect="1"/>
          </p:cNvPicPr>
          <p:nvPr/>
        </p:nvPicPr>
        <p:blipFill>
          <a:blip r:embed="rId3" cstate="print"/>
          <a:stretch>
            <a:fillRect/>
          </a:stretch>
        </p:blipFill>
        <p:spPr>
          <a:xfrm>
            <a:off x="9042398" y="894676"/>
            <a:ext cx="2124364" cy="2633326"/>
          </a:xfrm>
          <a:prstGeom prst="rect">
            <a:avLst/>
          </a:prstGeom>
        </p:spPr>
      </p:pic>
      <p:sp>
        <p:nvSpPr>
          <p:cNvPr id="19" name="Rectangle 18"/>
          <p:cNvSpPr/>
          <p:nvPr/>
        </p:nvSpPr>
        <p:spPr>
          <a:xfrm>
            <a:off x="2941783" y="1043923"/>
            <a:ext cx="5684981" cy="2585323"/>
          </a:xfrm>
          <a:prstGeom prst="rect">
            <a:avLst/>
          </a:prstGeom>
        </p:spPr>
        <p:txBody>
          <a:bodyPr wrap="square">
            <a:spAutoFit/>
          </a:bodyPr>
          <a:lstStyle/>
          <a:p>
            <a:r>
              <a:rPr lang="en-US" dirty="0"/>
              <a:t>A rich disciple named Joseph of </a:t>
            </a:r>
            <a:r>
              <a:rPr lang="en-US" dirty="0" err="1"/>
              <a:t>Arimathea</a:t>
            </a:r>
            <a:r>
              <a:rPr lang="en-US" dirty="0"/>
              <a:t> “begged for the body of Jesus.”  </a:t>
            </a:r>
          </a:p>
          <a:p>
            <a:endParaRPr lang="en-US" dirty="0"/>
          </a:p>
          <a:p>
            <a:r>
              <a:rPr lang="en-US" dirty="0"/>
              <a:t>The body of Jesus was prepared by Joseph of </a:t>
            </a:r>
            <a:r>
              <a:rPr lang="en-US" dirty="0" err="1"/>
              <a:t>Arimathea</a:t>
            </a:r>
            <a:r>
              <a:rPr lang="en-US" dirty="0"/>
              <a:t>, Nicodemus, another member of the Sanhedrin, who brought a costly “mixture of myrrh and aloes, about an hundred pound weight”  to anoint the body.  Mary Magdalene, and the other Mary sat by the sepulchre.</a:t>
            </a:r>
          </a:p>
          <a:p>
            <a:r>
              <a:rPr lang="en-US" dirty="0"/>
              <a:t> John 19:39</a:t>
            </a:r>
            <a:endParaRPr lang="en-US" i="1" dirty="0"/>
          </a:p>
        </p:txBody>
      </p:sp>
      <p:pic>
        <p:nvPicPr>
          <p:cNvPr id="8194" name="Picture 2" descr="http://www.christian-art.org.uk/collections/new-testament/morning%20of%20the%20third%20day.jpg"/>
          <p:cNvPicPr>
            <a:picLocks noChangeAspect="1" noChangeArrowheads="1"/>
          </p:cNvPicPr>
          <p:nvPr/>
        </p:nvPicPr>
        <p:blipFill>
          <a:blip r:embed="rId4" cstate="print"/>
          <a:srcRect/>
          <a:stretch>
            <a:fillRect/>
          </a:stretch>
        </p:blipFill>
        <p:spPr bwMode="auto">
          <a:xfrm>
            <a:off x="6791133" y="3983182"/>
            <a:ext cx="3457479" cy="2593109"/>
          </a:xfrm>
          <a:prstGeom prst="rect">
            <a:avLst/>
          </a:prstGeom>
          <a:noFill/>
        </p:spPr>
      </p:pic>
      <p:sp>
        <p:nvSpPr>
          <p:cNvPr id="17" name="Rectangle 16"/>
          <p:cNvSpPr/>
          <p:nvPr/>
        </p:nvSpPr>
        <p:spPr>
          <a:xfrm>
            <a:off x="5509492" y="3519268"/>
            <a:ext cx="4387271" cy="369332"/>
          </a:xfrm>
          <a:prstGeom prst="rect">
            <a:avLst/>
          </a:prstGeom>
        </p:spPr>
        <p:txBody>
          <a:bodyPr wrap="square">
            <a:spAutoFit/>
          </a:bodyPr>
          <a:lstStyle/>
          <a:p>
            <a:r>
              <a:rPr lang="en-US" dirty="0"/>
              <a:t>Soldiers were sent by Pilate to seal the tomb.</a:t>
            </a:r>
            <a:endParaRPr lang="en-US" i="1" dirty="0"/>
          </a:p>
        </p:txBody>
      </p:sp>
      <p:pic>
        <p:nvPicPr>
          <p:cNvPr id="2" name="Picture 2" descr="https://www.lds.org/bc/content/bible-videos/videos/jesus-is-laid-in-a-tomb/images/jesus-is-placed-in-the-tomb-b-bible-video-bg.jpg"/>
          <p:cNvPicPr>
            <a:picLocks noChangeAspect="1" noChangeArrowheads="1"/>
          </p:cNvPicPr>
          <p:nvPr/>
        </p:nvPicPr>
        <p:blipFill>
          <a:blip r:embed="rId5" cstate="print"/>
          <a:srcRect/>
          <a:stretch>
            <a:fillRect/>
          </a:stretch>
        </p:blipFill>
        <p:spPr bwMode="auto">
          <a:xfrm>
            <a:off x="300088" y="952356"/>
            <a:ext cx="2517002" cy="2668298"/>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encrypted-tbn3.gstatic.com/images?q=tbn:ANd9GcTfNAx_4q4Mv_m0enoT4M9XBjVpYFRLm8rqCduMT6-TTConfunF"/>
          <p:cNvPicPr>
            <a:picLocks noChangeAspect="1" noChangeArrowheads="1"/>
          </p:cNvPicPr>
          <p:nvPr/>
        </p:nvPicPr>
        <p:blipFill>
          <a:blip r:embed="rId2" cstate="print"/>
          <a:srcRect/>
          <a:stretch>
            <a:fillRect/>
          </a:stretch>
        </p:blipFill>
        <p:spPr bwMode="auto">
          <a:xfrm>
            <a:off x="0" y="0"/>
            <a:ext cx="12192000" cy="6871543"/>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t>Matthew 27:54-56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latin typeface="Baskerville Old Face" pitchFamily="18" charset="0"/>
              </a:rPr>
              <a:t>He Is Not Here</a:t>
            </a:r>
          </a:p>
        </p:txBody>
      </p:sp>
      <p:sp>
        <p:nvSpPr>
          <p:cNvPr id="11" name="Rectangle 10"/>
          <p:cNvSpPr/>
          <p:nvPr/>
        </p:nvSpPr>
        <p:spPr>
          <a:xfrm>
            <a:off x="489527" y="1277080"/>
            <a:ext cx="3999345" cy="1200329"/>
          </a:xfrm>
          <a:prstGeom prst="rect">
            <a:avLst/>
          </a:prstGeom>
        </p:spPr>
        <p:txBody>
          <a:bodyPr wrap="square">
            <a:spAutoFit/>
          </a:bodyPr>
          <a:lstStyle/>
          <a:p>
            <a:r>
              <a:rPr lang="en-US" dirty="0"/>
              <a:t>Mary Magdalene and another woman named Mary came to the tomb to anoint </a:t>
            </a:r>
            <a:r>
              <a:rPr lang="en-US" dirty="0" err="1"/>
              <a:t>Jesus’s</a:t>
            </a:r>
            <a:r>
              <a:rPr lang="en-US" dirty="0"/>
              <a:t> body as an expression of their love and adoration. </a:t>
            </a:r>
          </a:p>
        </p:txBody>
      </p:sp>
      <p:pic>
        <p:nvPicPr>
          <p:cNvPr id="20" name="Picture 2" descr="http://media.salemwebnetwork.com/cms/CCOM/4713-Christ's%20Tomb_edited.630w.tn.jpg"/>
          <p:cNvPicPr>
            <a:picLocks noChangeAspect="1" noChangeArrowheads="1"/>
          </p:cNvPicPr>
          <p:nvPr/>
        </p:nvPicPr>
        <p:blipFill>
          <a:blip r:embed="rId3" cstate="print"/>
          <a:srcRect/>
          <a:stretch>
            <a:fillRect/>
          </a:stretch>
        </p:blipFill>
        <p:spPr bwMode="auto">
          <a:xfrm>
            <a:off x="6317672" y="3528002"/>
            <a:ext cx="5001779" cy="2492950"/>
          </a:xfrm>
          <a:prstGeom prst="rect">
            <a:avLst/>
          </a:prstGeom>
          <a:noFill/>
        </p:spPr>
      </p:pic>
      <p:sp>
        <p:nvSpPr>
          <p:cNvPr id="21" name="Rectangle 20"/>
          <p:cNvSpPr/>
          <p:nvPr/>
        </p:nvSpPr>
        <p:spPr>
          <a:xfrm>
            <a:off x="5310909" y="2219145"/>
            <a:ext cx="6096000" cy="646331"/>
          </a:xfrm>
          <a:prstGeom prst="rect">
            <a:avLst/>
          </a:prstGeom>
        </p:spPr>
        <p:txBody>
          <a:bodyPr>
            <a:spAutoFit/>
          </a:bodyPr>
          <a:lstStyle/>
          <a:p>
            <a:r>
              <a:rPr lang="en-US" b="1" i="1" dirty="0">
                <a:solidFill>
                  <a:srgbClr val="FF0000"/>
                </a:solidFill>
              </a:rPr>
              <a:t> Among which was Mary Magdalene, and Mary the mother of James and </a:t>
            </a:r>
            <a:r>
              <a:rPr lang="en-US" b="1" i="1" dirty="0" err="1">
                <a:solidFill>
                  <a:srgbClr val="FF0000"/>
                </a:solidFill>
              </a:rPr>
              <a:t>Joses</a:t>
            </a:r>
            <a:r>
              <a:rPr lang="en-US" b="1" i="1" dirty="0">
                <a:solidFill>
                  <a:srgbClr val="FF0000"/>
                </a:solidFill>
              </a:rPr>
              <a:t>, and the mother of Zebedee’s children.</a:t>
            </a:r>
          </a:p>
        </p:txBody>
      </p:sp>
      <p:pic>
        <p:nvPicPr>
          <p:cNvPr id="7170" name="Picture 2" descr="http://www.turnbacktogod.com/wp-content/uploads/2012/04/Empty-Tomb-Picture-09.jpg"/>
          <p:cNvPicPr>
            <a:picLocks noChangeAspect="1" noChangeArrowheads="1"/>
          </p:cNvPicPr>
          <p:nvPr/>
        </p:nvPicPr>
        <p:blipFill>
          <a:blip r:embed="rId4" cstate="print"/>
          <a:srcRect/>
          <a:stretch>
            <a:fillRect/>
          </a:stretch>
        </p:blipFill>
        <p:spPr bwMode="auto">
          <a:xfrm>
            <a:off x="748837" y="2551691"/>
            <a:ext cx="4329719" cy="3572019"/>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encrypted-tbn3.gstatic.com/images?q=tbn:ANd9GcTfNAx_4q4Mv_m0enoT4M9XBjVpYFRLm8rqCduMT6-TTConfunF"/>
          <p:cNvPicPr>
            <a:picLocks noChangeAspect="1" noChangeArrowheads="1"/>
          </p:cNvPicPr>
          <p:nvPr/>
        </p:nvPicPr>
        <p:blipFill>
          <a:blip r:embed="rId2" cstate="print"/>
          <a:srcRect/>
          <a:stretch>
            <a:fillRect/>
          </a:stretch>
        </p:blipFill>
        <p:spPr bwMode="auto">
          <a:xfrm>
            <a:off x="0" y="0"/>
            <a:ext cx="12192000" cy="6871543"/>
          </a:xfrm>
          <a:prstGeom prst="rect">
            <a:avLst/>
          </a:prstGeom>
          <a:noFill/>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b="1" dirty="0">
                <a:latin typeface="Baskerville Old Face" pitchFamily="18" charset="0"/>
              </a:rPr>
              <a:t>Resurrection VS Brought Back From the Dead</a:t>
            </a:r>
          </a:p>
        </p:txBody>
      </p:sp>
      <p:sp>
        <p:nvSpPr>
          <p:cNvPr id="10" name="TextBox 9"/>
          <p:cNvSpPr txBox="1"/>
          <p:nvPr/>
        </p:nvSpPr>
        <p:spPr>
          <a:xfrm>
            <a:off x="240145" y="942109"/>
            <a:ext cx="5430982" cy="1384995"/>
          </a:xfrm>
          <a:prstGeom prst="rect">
            <a:avLst/>
          </a:prstGeom>
          <a:noFill/>
        </p:spPr>
        <p:txBody>
          <a:bodyPr wrap="square" rtlCol="0">
            <a:spAutoFit/>
          </a:bodyPr>
          <a:lstStyle/>
          <a:p>
            <a:r>
              <a:rPr lang="en-US" sz="2800" dirty="0">
                <a:ln>
                  <a:solidFill>
                    <a:schemeClr val="tx1"/>
                  </a:solidFill>
                </a:ln>
                <a:solidFill>
                  <a:srgbClr val="00B0F0"/>
                </a:solidFill>
                <a:effectLst>
                  <a:outerShdw blurRad="50800" dist="38100" dir="5400000" algn="t" rotWithShape="0">
                    <a:prstClr val="black">
                      <a:alpha val="40000"/>
                    </a:prstClr>
                  </a:outerShdw>
                </a:effectLst>
              </a:rPr>
              <a:t>What is the difference between being brought back from the dead and being resurrected?</a:t>
            </a:r>
          </a:p>
        </p:txBody>
      </p:sp>
      <p:sp>
        <p:nvSpPr>
          <p:cNvPr id="13" name="TextBox 12"/>
          <p:cNvSpPr txBox="1"/>
          <p:nvPr/>
        </p:nvSpPr>
        <p:spPr>
          <a:xfrm>
            <a:off x="3089565" y="2997200"/>
            <a:ext cx="5430982" cy="1384995"/>
          </a:xfrm>
          <a:prstGeom prst="rect">
            <a:avLst/>
          </a:prstGeom>
          <a:noFill/>
          <a:ln>
            <a:noFill/>
          </a:ln>
        </p:spPr>
        <p:txBody>
          <a:bodyPr wrap="square" rtlCol="0">
            <a:spAutoFit/>
          </a:bodyPr>
          <a:lstStyle/>
          <a:p>
            <a:pPr fontAlgn="base"/>
            <a:r>
              <a:rPr lang="en-US" sz="2800" dirty="0">
                <a:ln>
                  <a:solidFill>
                    <a:schemeClr val="tx1"/>
                  </a:solidFill>
                </a:ln>
                <a:solidFill>
                  <a:srgbClr val="FF0000"/>
                </a:solidFill>
              </a:rPr>
              <a:t>What will happen to all humankind as a result of the Resurrection of Jesus Christ?</a:t>
            </a:r>
          </a:p>
        </p:txBody>
      </p:sp>
      <p:sp>
        <p:nvSpPr>
          <p:cNvPr id="15" name="TextBox 14"/>
          <p:cNvSpPr txBox="1"/>
          <p:nvPr/>
        </p:nvSpPr>
        <p:spPr>
          <a:xfrm>
            <a:off x="6225310" y="5116946"/>
            <a:ext cx="5800436" cy="1384995"/>
          </a:xfrm>
          <a:prstGeom prst="rect">
            <a:avLst/>
          </a:prstGeom>
          <a:noFill/>
          <a:ln>
            <a:noFill/>
          </a:ln>
        </p:spPr>
        <p:txBody>
          <a:bodyPr wrap="square" rtlCol="0">
            <a:spAutoFit/>
          </a:bodyPr>
          <a:lstStyle/>
          <a:p>
            <a:pPr fontAlgn="base"/>
            <a:r>
              <a:rPr lang="en-US" sz="2800" dirty="0">
                <a:ln>
                  <a:solidFill>
                    <a:schemeClr val="tx1"/>
                  </a:solidFill>
                </a:ln>
                <a:solidFill>
                  <a:srgbClr val="00B050"/>
                </a:solidFill>
              </a:rPr>
              <a:t>How can understanding the doctrine of the Resurrection provide comfort for those who have lost loved ones?</a:t>
            </a:r>
          </a:p>
        </p:txBody>
      </p:sp>
      <p:pic>
        <p:nvPicPr>
          <p:cNvPr id="16" name="Picture 2" descr="http://www.uni.edu/becker/anImated%20question%20mark%2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436" y="718004"/>
            <a:ext cx="2252727" cy="382354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0" y="6550223"/>
            <a:ext cx="3546764" cy="307777"/>
          </a:xfrm>
          <a:prstGeom prst="rect">
            <a:avLst/>
          </a:prstGeom>
          <a:noFill/>
        </p:spPr>
        <p:txBody>
          <a:bodyPr wrap="square" rtlCol="0">
            <a:spAutoFit/>
          </a:bodyPr>
          <a:lstStyle/>
          <a:p>
            <a:r>
              <a:rPr lang="en-US" sz="1400" dirty="0"/>
              <a:t>Matthew 28:6</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3075</Words>
  <Application>Microsoft Office PowerPoint</Application>
  <PresentationFormat>Widescreen</PresentationFormat>
  <Paragraphs>202</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Baskerville Old Face</vt:lpstr>
      <vt:lpstr>Open Sans</vt:lpstr>
      <vt:lpstr>Book Antiqua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41</cp:revision>
  <dcterms:created xsi:type="dcterms:W3CDTF">2016-05-16T13:36:31Z</dcterms:created>
  <dcterms:modified xsi:type="dcterms:W3CDTF">2020-08-27T19:00:22Z</dcterms:modified>
</cp:coreProperties>
</file>