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1" r:id="rId3"/>
    <p:sldId id="273" r:id="rId4"/>
    <p:sldId id="274" r:id="rId5"/>
    <p:sldId id="272" r:id="rId6"/>
    <p:sldId id="275" r:id="rId7"/>
    <p:sldId id="276" r:id="rId8"/>
    <p:sldId id="277" r:id="rId9"/>
    <p:sldId id="278" r:id="rId10"/>
    <p:sldId id="279" r:id="rId11"/>
    <p:sldId id="280" r:id="rId12"/>
    <p:sldId id="281" r:id="rId13"/>
    <p:sldId id="282" r:id="rId14"/>
    <p:sldId id="283" r:id="rId15"/>
    <p:sldId id="284" r:id="rId16"/>
    <p:sldId id="287" r:id="rId17"/>
    <p:sldId id="285" r:id="rId18"/>
    <p:sldId id="286" r:id="rId19"/>
    <p:sldId id="290" r:id="rId20"/>
    <p:sldId id="288" r:id="rId21"/>
    <p:sldId id="292" r:id="rId22"/>
    <p:sldId id="293" r:id="rId23"/>
    <p:sldId id="258" r:id="rId24"/>
    <p:sldId id="270" r:id="rId25"/>
    <p:sldId id="269" r:id="rId26"/>
    <p:sldId id="291" r:id="rId27"/>
  </p:sldIdLst>
  <p:sldSz cx="12192000" cy="6858000"/>
  <p:notesSz cx="6858000" cy="9144000"/>
  <p:embeddedFontLst>
    <p:embeddedFont>
      <p:font typeface="Abadi" panose="020B0604020104020204" pitchFamily="34" charset="0"/>
      <p:regular r:id="rId28"/>
    </p:embeddedFont>
    <p:embeddedFont>
      <p:font typeface="AR CENA" panose="02000000000000000000" pitchFamily="2"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Open Sans" panose="020B0606030504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480244-ABD5-4399-ABCE-C8329BD84355}"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A7F5A-421B-4DEC-92DB-13ADE59F4EFD}" type="slidenum">
              <a:rPr lang="en-US" smtClean="0"/>
              <a:t>‹#›</a:t>
            </a:fld>
            <a:endParaRPr lang="en-US"/>
          </a:p>
        </p:txBody>
      </p:sp>
    </p:spTree>
    <p:extLst>
      <p:ext uri="{BB962C8B-B14F-4D97-AF65-F5344CB8AC3E}">
        <p14:creationId xmlns:p14="http://schemas.microsoft.com/office/powerpoint/2010/main" val="300573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80244-ABD5-4399-ABCE-C8329BD84355}"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A7F5A-421B-4DEC-92DB-13ADE59F4EFD}" type="slidenum">
              <a:rPr lang="en-US" smtClean="0"/>
              <a:t>‹#›</a:t>
            </a:fld>
            <a:endParaRPr lang="en-US"/>
          </a:p>
        </p:txBody>
      </p:sp>
    </p:spTree>
    <p:extLst>
      <p:ext uri="{BB962C8B-B14F-4D97-AF65-F5344CB8AC3E}">
        <p14:creationId xmlns:p14="http://schemas.microsoft.com/office/powerpoint/2010/main" val="191784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80244-ABD5-4399-ABCE-C8329BD84355}"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A7F5A-421B-4DEC-92DB-13ADE59F4EFD}" type="slidenum">
              <a:rPr lang="en-US" smtClean="0"/>
              <a:t>‹#›</a:t>
            </a:fld>
            <a:endParaRPr lang="en-US"/>
          </a:p>
        </p:txBody>
      </p:sp>
    </p:spTree>
    <p:extLst>
      <p:ext uri="{BB962C8B-B14F-4D97-AF65-F5344CB8AC3E}">
        <p14:creationId xmlns:p14="http://schemas.microsoft.com/office/powerpoint/2010/main" val="3987147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80244-ABD5-4399-ABCE-C8329BD84355}"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A7F5A-421B-4DEC-92DB-13ADE59F4EFD}" type="slidenum">
              <a:rPr lang="en-US" smtClean="0"/>
              <a:t>‹#›</a:t>
            </a:fld>
            <a:endParaRPr lang="en-US"/>
          </a:p>
        </p:txBody>
      </p:sp>
    </p:spTree>
    <p:extLst>
      <p:ext uri="{BB962C8B-B14F-4D97-AF65-F5344CB8AC3E}">
        <p14:creationId xmlns:p14="http://schemas.microsoft.com/office/powerpoint/2010/main" val="336593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80244-ABD5-4399-ABCE-C8329BD84355}"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A7F5A-421B-4DEC-92DB-13ADE59F4EFD}" type="slidenum">
              <a:rPr lang="en-US" smtClean="0"/>
              <a:t>‹#›</a:t>
            </a:fld>
            <a:endParaRPr lang="en-US"/>
          </a:p>
        </p:txBody>
      </p:sp>
    </p:spTree>
    <p:extLst>
      <p:ext uri="{BB962C8B-B14F-4D97-AF65-F5344CB8AC3E}">
        <p14:creationId xmlns:p14="http://schemas.microsoft.com/office/powerpoint/2010/main" val="155415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480244-ABD5-4399-ABCE-C8329BD84355}"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A7F5A-421B-4DEC-92DB-13ADE59F4EFD}" type="slidenum">
              <a:rPr lang="en-US" smtClean="0"/>
              <a:t>‹#›</a:t>
            </a:fld>
            <a:endParaRPr lang="en-US"/>
          </a:p>
        </p:txBody>
      </p:sp>
    </p:spTree>
    <p:extLst>
      <p:ext uri="{BB962C8B-B14F-4D97-AF65-F5344CB8AC3E}">
        <p14:creationId xmlns:p14="http://schemas.microsoft.com/office/powerpoint/2010/main" val="37162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480244-ABD5-4399-ABCE-C8329BD84355}" type="datetimeFigureOut">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A7F5A-421B-4DEC-92DB-13ADE59F4EFD}" type="slidenum">
              <a:rPr lang="en-US" smtClean="0"/>
              <a:t>‹#›</a:t>
            </a:fld>
            <a:endParaRPr lang="en-US"/>
          </a:p>
        </p:txBody>
      </p:sp>
    </p:spTree>
    <p:extLst>
      <p:ext uri="{BB962C8B-B14F-4D97-AF65-F5344CB8AC3E}">
        <p14:creationId xmlns:p14="http://schemas.microsoft.com/office/powerpoint/2010/main" val="424621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480244-ABD5-4399-ABCE-C8329BD84355}"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A7F5A-421B-4DEC-92DB-13ADE59F4EFD}" type="slidenum">
              <a:rPr lang="en-US" smtClean="0"/>
              <a:t>‹#›</a:t>
            </a:fld>
            <a:endParaRPr lang="en-US"/>
          </a:p>
        </p:txBody>
      </p:sp>
    </p:spTree>
    <p:extLst>
      <p:ext uri="{BB962C8B-B14F-4D97-AF65-F5344CB8AC3E}">
        <p14:creationId xmlns:p14="http://schemas.microsoft.com/office/powerpoint/2010/main" val="27578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80244-ABD5-4399-ABCE-C8329BD84355}" type="datetimeFigureOut">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A7F5A-421B-4DEC-92DB-13ADE59F4EFD}" type="slidenum">
              <a:rPr lang="en-US" smtClean="0"/>
              <a:t>‹#›</a:t>
            </a:fld>
            <a:endParaRPr lang="en-US"/>
          </a:p>
        </p:txBody>
      </p:sp>
    </p:spTree>
    <p:extLst>
      <p:ext uri="{BB962C8B-B14F-4D97-AF65-F5344CB8AC3E}">
        <p14:creationId xmlns:p14="http://schemas.microsoft.com/office/powerpoint/2010/main" val="204249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80244-ABD5-4399-ABCE-C8329BD84355}"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A7F5A-421B-4DEC-92DB-13ADE59F4EFD}" type="slidenum">
              <a:rPr lang="en-US" smtClean="0"/>
              <a:t>‹#›</a:t>
            </a:fld>
            <a:endParaRPr lang="en-US"/>
          </a:p>
        </p:txBody>
      </p:sp>
    </p:spTree>
    <p:extLst>
      <p:ext uri="{BB962C8B-B14F-4D97-AF65-F5344CB8AC3E}">
        <p14:creationId xmlns:p14="http://schemas.microsoft.com/office/powerpoint/2010/main" val="301773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80244-ABD5-4399-ABCE-C8329BD84355}"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A7F5A-421B-4DEC-92DB-13ADE59F4EFD}" type="slidenum">
              <a:rPr lang="en-US" smtClean="0"/>
              <a:t>‹#›</a:t>
            </a:fld>
            <a:endParaRPr lang="en-US"/>
          </a:p>
        </p:txBody>
      </p:sp>
    </p:spTree>
    <p:extLst>
      <p:ext uri="{BB962C8B-B14F-4D97-AF65-F5344CB8AC3E}">
        <p14:creationId xmlns:p14="http://schemas.microsoft.com/office/powerpoint/2010/main" val="63578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80244-ABD5-4399-ABCE-C8329BD84355}" type="datetimeFigureOut">
              <a:rPr lang="en-US" smtClean="0"/>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A7F5A-421B-4DEC-92DB-13ADE59F4EFD}" type="slidenum">
              <a:rPr lang="en-US" smtClean="0"/>
              <a:t>‹#›</a:t>
            </a:fld>
            <a:endParaRPr lang="en-US"/>
          </a:p>
        </p:txBody>
      </p:sp>
    </p:spTree>
    <p:extLst>
      <p:ext uri="{BB962C8B-B14F-4D97-AF65-F5344CB8AC3E}">
        <p14:creationId xmlns:p14="http://schemas.microsoft.com/office/powerpoint/2010/main" val="160409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0.jpeg"/><Relationship Id="rId7" Type="http://schemas.openxmlformats.org/officeDocument/2006/relationships/image" Target="../media/image24.gif"/><Relationship Id="rId12"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gif"/><Relationship Id="rId5" Type="http://schemas.openxmlformats.org/officeDocument/2006/relationships/image" Target="../media/image22.gif"/><Relationship Id="rId10" Type="http://schemas.openxmlformats.org/officeDocument/2006/relationships/image" Target="../media/image27.gif"/><Relationship Id="rId4" Type="http://schemas.openxmlformats.org/officeDocument/2006/relationships/image" Target="../media/image21.gif"/><Relationship Id="rId9"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 name="Picture 768">
            <a:extLst>
              <a:ext uri="{FF2B5EF4-FFF2-40B4-BE49-F238E27FC236}">
                <a16:creationId xmlns:a16="http://schemas.microsoft.com/office/drawing/2014/main" id="{6E2FD20F-141A-45D4-B803-3FFA2823C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6" name="TextBox 55"/>
          <p:cNvSpPr txBox="1"/>
          <p:nvPr/>
        </p:nvSpPr>
        <p:spPr>
          <a:xfrm>
            <a:off x="0" y="0"/>
            <a:ext cx="1213164" cy="369332"/>
          </a:xfrm>
          <a:prstGeom prst="rect">
            <a:avLst/>
          </a:prstGeom>
          <a:noFill/>
        </p:spPr>
        <p:txBody>
          <a:bodyPr wrap="square" rtlCol="0">
            <a:spAutoFit/>
          </a:bodyPr>
          <a:lstStyle/>
          <a:p>
            <a:r>
              <a:rPr lang="en-US" dirty="0">
                <a:solidFill>
                  <a:schemeClr val="bg1"/>
                </a:solidFill>
              </a:rPr>
              <a:t>Lesson 35</a:t>
            </a:r>
          </a:p>
        </p:txBody>
      </p:sp>
      <p:sp>
        <p:nvSpPr>
          <p:cNvPr id="58" name="TextBox 57"/>
          <p:cNvSpPr txBox="1"/>
          <p:nvPr/>
        </p:nvSpPr>
        <p:spPr>
          <a:xfrm>
            <a:off x="14865" y="501017"/>
            <a:ext cx="12192000" cy="1569660"/>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Healing and Teaching the Sabbath</a:t>
            </a:r>
          </a:p>
          <a:p>
            <a:pPr algn="ctr"/>
            <a:r>
              <a:rPr lang="en-US" sz="4800" dirty="0">
                <a:solidFill>
                  <a:schemeClr val="bg1"/>
                </a:solidFill>
                <a:latin typeface="AR CENA" panose="02000000000000000000" pitchFamily="2" charset="0"/>
              </a:rPr>
              <a:t>Mark 2-3</a:t>
            </a:r>
          </a:p>
        </p:txBody>
      </p:sp>
      <p:sp>
        <p:nvSpPr>
          <p:cNvPr id="3" name="Rectangle 2"/>
          <p:cNvSpPr/>
          <p:nvPr/>
        </p:nvSpPr>
        <p:spPr>
          <a:xfrm>
            <a:off x="339330" y="3980372"/>
            <a:ext cx="3168563" cy="1200329"/>
          </a:xfrm>
          <a:prstGeom prst="rect">
            <a:avLst/>
          </a:prstGeom>
        </p:spPr>
        <p:txBody>
          <a:bodyPr wrap="square">
            <a:spAutoFit/>
          </a:bodyPr>
          <a:lstStyle/>
          <a:p>
            <a:pPr algn="ctr" fontAlgn="base"/>
            <a:r>
              <a:rPr lang="en-US" b="1" i="1" dirty="0">
                <a:solidFill>
                  <a:schemeClr val="bg1"/>
                </a:solidFill>
              </a:rPr>
              <a:t>He ordained twelve, that they should be with him</a:t>
            </a:r>
          </a:p>
          <a:p>
            <a:pPr algn="ctr" fontAlgn="base"/>
            <a:r>
              <a:rPr lang="en-US" b="1" i="1" dirty="0">
                <a:solidFill>
                  <a:schemeClr val="bg1"/>
                </a:solidFill>
              </a:rPr>
              <a:t>Mark 3:14</a:t>
            </a:r>
            <a:endParaRPr lang="en-US" i="1" dirty="0">
              <a:solidFill>
                <a:schemeClr val="bg1"/>
              </a:solidFill>
            </a:endParaRPr>
          </a:p>
          <a:p>
            <a:pPr algn="ctr" fontAlgn="base"/>
            <a:r>
              <a:rPr lang="en-US" i="1" dirty="0">
                <a:solidFill>
                  <a:schemeClr val="bg1"/>
                </a:solidFill>
              </a:rPr>
              <a:t> </a:t>
            </a:r>
            <a:endParaRPr lang="en-US" b="0" i="1" dirty="0">
              <a:solidFill>
                <a:schemeClr val="bg1"/>
              </a:solidFill>
              <a:effectLst/>
            </a:endParaRPr>
          </a:p>
        </p:txBody>
      </p:sp>
      <p:grpSp>
        <p:nvGrpSpPr>
          <p:cNvPr id="4" name="Group 3">
            <a:extLst>
              <a:ext uri="{FF2B5EF4-FFF2-40B4-BE49-F238E27FC236}">
                <a16:creationId xmlns:a16="http://schemas.microsoft.com/office/drawing/2014/main" id="{848D0C98-8A96-43F6-831E-29194F52090C}"/>
              </a:ext>
            </a:extLst>
          </p:cNvPr>
          <p:cNvGrpSpPr/>
          <p:nvPr/>
        </p:nvGrpSpPr>
        <p:grpSpPr>
          <a:xfrm>
            <a:off x="3453976" y="3201119"/>
            <a:ext cx="4814662" cy="3441728"/>
            <a:chOff x="3453976" y="3201119"/>
            <a:chExt cx="4814662" cy="3441728"/>
          </a:xfrm>
        </p:grpSpPr>
        <p:grpSp>
          <p:nvGrpSpPr>
            <p:cNvPr id="5" name="Group 643"/>
            <p:cNvGrpSpPr/>
            <p:nvPr/>
          </p:nvGrpSpPr>
          <p:grpSpPr>
            <a:xfrm>
              <a:off x="7567186" y="3724857"/>
              <a:ext cx="701452" cy="1402904"/>
              <a:chOff x="5530228" y="533400"/>
              <a:chExt cx="2913593" cy="5825482"/>
            </a:xfrm>
          </p:grpSpPr>
          <p:sp>
            <p:nvSpPr>
              <p:cNvPr id="6" name="Oval 5"/>
              <p:cNvSpPr/>
              <p:nvPr/>
            </p:nvSpPr>
            <p:spPr>
              <a:xfrm rot="3646842">
                <a:off x="6888472" y="57513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6922285">
                <a:off x="6341129" y="57477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21304292">
                <a:off x="7077564" y="635545"/>
                <a:ext cx="851179"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5943600" y="609600"/>
                <a:ext cx="838200"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3770880">
                <a:off x="7070836" y="5264272"/>
                <a:ext cx="808545" cy="45856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706969">
                <a:off x="7764685" y="3688349"/>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6922285">
                <a:off x="5426729" y="3690382"/>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9035457">
                <a:off x="7363195" y="2440633"/>
                <a:ext cx="748064" cy="1633234"/>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2441478">
                <a:off x="5826095" y="2441228"/>
                <a:ext cx="748064" cy="166045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800000">
                <a:off x="6054729" y="2438400"/>
                <a:ext cx="1815561" cy="3505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6753026" y="775761"/>
                <a:ext cx="418976" cy="363541"/>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215264" y="4267201"/>
                <a:ext cx="1522203" cy="3048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53200" y="1752600"/>
                <a:ext cx="770700" cy="14024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94392" y="533400"/>
                <a:ext cx="1536244" cy="23024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6580996" y="2088015"/>
                <a:ext cx="762000" cy="137160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054733" y="775761"/>
                <a:ext cx="1815561" cy="363541"/>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750136" y="2270911"/>
                <a:ext cx="437067" cy="306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Wave 22"/>
              <p:cNvSpPr/>
              <p:nvPr/>
            </p:nvSpPr>
            <p:spPr>
              <a:xfrm rot="16200000">
                <a:off x="6705600" y="4952999"/>
                <a:ext cx="1219200" cy="30480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Wave 23"/>
              <p:cNvSpPr/>
              <p:nvPr/>
            </p:nvSpPr>
            <p:spPr>
              <a:xfrm rot="15242885">
                <a:off x="6768063" y="4889830"/>
                <a:ext cx="1322876" cy="414678"/>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086600" y="4191000"/>
                <a:ext cx="414136" cy="3810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64"/>
              <p:cNvGrpSpPr/>
              <p:nvPr/>
            </p:nvGrpSpPr>
            <p:grpSpPr>
              <a:xfrm>
                <a:off x="6005384" y="776416"/>
                <a:ext cx="1828800" cy="372763"/>
                <a:chOff x="4343400" y="5863281"/>
                <a:chExt cx="2286000" cy="844379"/>
              </a:xfrm>
            </p:grpSpPr>
            <p:grpSp>
              <p:nvGrpSpPr>
                <p:cNvPr id="55" name="Group 163"/>
                <p:cNvGrpSpPr/>
                <p:nvPr/>
              </p:nvGrpSpPr>
              <p:grpSpPr>
                <a:xfrm>
                  <a:off x="4343400" y="5863281"/>
                  <a:ext cx="2286000" cy="766119"/>
                  <a:chOff x="4343400" y="5863281"/>
                  <a:chExt cx="2286000" cy="766119"/>
                </a:xfrm>
              </p:grpSpPr>
              <p:sp>
                <p:nvSpPr>
                  <p:cNvPr id="62" name="Quad Arrow Callout 61"/>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158"/>
                  <p:cNvGrpSpPr/>
                  <p:nvPr/>
                </p:nvGrpSpPr>
                <p:grpSpPr>
                  <a:xfrm>
                    <a:off x="4800600" y="5863281"/>
                    <a:ext cx="1396313" cy="313038"/>
                    <a:chOff x="4800600" y="5863281"/>
                    <a:chExt cx="1396313" cy="313038"/>
                  </a:xfrm>
                </p:grpSpPr>
                <p:sp>
                  <p:nvSpPr>
                    <p:cNvPr id="67" name="Isosceles Triangle 66"/>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159"/>
                <p:cNvGrpSpPr/>
                <p:nvPr/>
              </p:nvGrpSpPr>
              <p:grpSpPr>
                <a:xfrm flipH="1" flipV="1">
                  <a:off x="4800600" y="6394622"/>
                  <a:ext cx="1396313" cy="313038"/>
                  <a:chOff x="4800600" y="5863281"/>
                  <a:chExt cx="1396313" cy="313038"/>
                </a:xfrm>
              </p:grpSpPr>
              <p:sp>
                <p:nvSpPr>
                  <p:cNvPr id="59" name="Isosceles Triangle 5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165"/>
              <p:cNvGrpSpPr/>
              <p:nvPr/>
            </p:nvGrpSpPr>
            <p:grpSpPr>
              <a:xfrm rot="1889829">
                <a:off x="5530228" y="3667624"/>
                <a:ext cx="726889" cy="372763"/>
                <a:chOff x="4343400" y="5863281"/>
                <a:chExt cx="2286000" cy="844379"/>
              </a:xfrm>
            </p:grpSpPr>
            <p:grpSp>
              <p:nvGrpSpPr>
                <p:cNvPr id="42" name="Group 163"/>
                <p:cNvGrpSpPr/>
                <p:nvPr/>
              </p:nvGrpSpPr>
              <p:grpSpPr>
                <a:xfrm>
                  <a:off x="4343400" y="5863281"/>
                  <a:ext cx="2286000" cy="766119"/>
                  <a:chOff x="4343400" y="5863281"/>
                  <a:chExt cx="2286000" cy="766119"/>
                </a:xfrm>
              </p:grpSpPr>
              <p:sp>
                <p:nvSpPr>
                  <p:cNvPr id="47" name="Quad Arrow Callout 46"/>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58"/>
                  <p:cNvGrpSpPr/>
                  <p:nvPr/>
                </p:nvGrpSpPr>
                <p:grpSpPr>
                  <a:xfrm>
                    <a:off x="4800600" y="5863281"/>
                    <a:ext cx="1396313" cy="313038"/>
                    <a:chOff x="4800600" y="5863281"/>
                    <a:chExt cx="1396313" cy="313038"/>
                  </a:xfrm>
                </p:grpSpPr>
                <p:sp>
                  <p:nvSpPr>
                    <p:cNvPr id="52" name="Isosceles Triangle 5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159"/>
                <p:cNvGrpSpPr/>
                <p:nvPr/>
              </p:nvGrpSpPr>
              <p:grpSpPr>
                <a:xfrm flipH="1" flipV="1">
                  <a:off x="4800600" y="6394622"/>
                  <a:ext cx="1396313" cy="313038"/>
                  <a:chOff x="4800600" y="5863281"/>
                  <a:chExt cx="1396313" cy="313038"/>
                </a:xfrm>
              </p:grpSpPr>
              <p:sp>
                <p:nvSpPr>
                  <p:cNvPr id="44" name="Isosceles Triangle 43"/>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179"/>
              <p:cNvGrpSpPr/>
              <p:nvPr/>
            </p:nvGrpSpPr>
            <p:grpSpPr>
              <a:xfrm rot="19648799">
                <a:off x="7716932" y="3633804"/>
                <a:ext cx="726889" cy="372763"/>
                <a:chOff x="4343400" y="5863281"/>
                <a:chExt cx="2286000" cy="844379"/>
              </a:xfrm>
            </p:grpSpPr>
            <p:grpSp>
              <p:nvGrpSpPr>
                <p:cNvPr id="29" name="Group 163"/>
                <p:cNvGrpSpPr/>
                <p:nvPr/>
              </p:nvGrpSpPr>
              <p:grpSpPr>
                <a:xfrm>
                  <a:off x="4343400" y="5863281"/>
                  <a:ext cx="2286000" cy="766119"/>
                  <a:chOff x="4343400" y="5863281"/>
                  <a:chExt cx="2286000" cy="766119"/>
                </a:xfrm>
              </p:grpSpPr>
              <p:sp>
                <p:nvSpPr>
                  <p:cNvPr id="34" name="Quad Arrow Callout 33"/>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35"/>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58"/>
                  <p:cNvGrpSpPr/>
                  <p:nvPr/>
                </p:nvGrpSpPr>
                <p:grpSpPr>
                  <a:xfrm>
                    <a:off x="4800600" y="5863281"/>
                    <a:ext cx="1396313" cy="313038"/>
                    <a:chOff x="4800600" y="5863281"/>
                    <a:chExt cx="1396313" cy="313038"/>
                  </a:xfrm>
                </p:grpSpPr>
                <p:sp>
                  <p:nvSpPr>
                    <p:cNvPr id="39" name="Isosceles Triangle 3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159"/>
                <p:cNvGrpSpPr/>
                <p:nvPr/>
              </p:nvGrpSpPr>
              <p:grpSpPr>
                <a:xfrm flipH="1" flipV="1">
                  <a:off x="4800600" y="6394622"/>
                  <a:ext cx="1396313" cy="313038"/>
                  <a:chOff x="4800600" y="5863281"/>
                  <a:chExt cx="1396313" cy="313038"/>
                </a:xfrm>
              </p:grpSpPr>
              <p:sp>
                <p:nvSpPr>
                  <p:cNvPr id="31" name="Isosceles Triangle 30"/>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0" name="Group 442"/>
            <p:cNvGrpSpPr/>
            <p:nvPr/>
          </p:nvGrpSpPr>
          <p:grpSpPr>
            <a:xfrm>
              <a:off x="6383485" y="3286449"/>
              <a:ext cx="745293" cy="1490586"/>
              <a:chOff x="3733800" y="304800"/>
              <a:chExt cx="2819400" cy="6294664"/>
            </a:xfrm>
          </p:grpSpPr>
          <p:grpSp>
            <p:nvGrpSpPr>
              <p:cNvPr id="71" name="Group 115"/>
              <p:cNvGrpSpPr/>
              <p:nvPr/>
            </p:nvGrpSpPr>
            <p:grpSpPr>
              <a:xfrm>
                <a:off x="3733800" y="480624"/>
                <a:ext cx="2819400" cy="6118840"/>
                <a:chOff x="4343400" y="480624"/>
                <a:chExt cx="2819400" cy="6118840"/>
              </a:xfrm>
            </p:grpSpPr>
            <p:grpSp>
              <p:nvGrpSpPr>
                <p:cNvPr id="82" name="Group 47"/>
                <p:cNvGrpSpPr/>
                <p:nvPr/>
              </p:nvGrpSpPr>
              <p:grpSpPr>
                <a:xfrm rot="562843">
                  <a:off x="5615811" y="5865129"/>
                  <a:ext cx="656163" cy="734335"/>
                  <a:chOff x="6106804" y="4039302"/>
                  <a:chExt cx="666047" cy="774146"/>
                </a:xfrm>
              </p:grpSpPr>
              <p:sp>
                <p:nvSpPr>
                  <p:cNvPr id="134" name="Oval 78"/>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47"/>
                <p:cNvGrpSpPr/>
                <p:nvPr/>
              </p:nvGrpSpPr>
              <p:grpSpPr>
                <a:xfrm rot="2613352">
                  <a:off x="5054860" y="5790578"/>
                  <a:ext cx="656163" cy="734335"/>
                  <a:chOff x="6106804" y="4039302"/>
                  <a:chExt cx="666047" cy="774146"/>
                </a:xfrm>
              </p:grpSpPr>
              <p:sp>
                <p:nvSpPr>
                  <p:cNvPr id="131" name="Oval 75"/>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7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7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83"/>
                <p:cNvSpPr/>
                <p:nvPr/>
              </p:nvSpPr>
              <p:spPr>
                <a:xfrm>
                  <a:off x="6556093" y="3770974"/>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343400" y="3733056"/>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4822118" y="1795678"/>
                  <a:ext cx="1914880" cy="4239714"/>
                </a:xfrm>
                <a:prstGeom prst="trapezoid">
                  <a:avLst>
                    <a:gd name="adj" fmla="val 20902"/>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0431102">
                  <a:off x="5850405" y="2228881"/>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195734">
                  <a:off x="4592689" y="2183852"/>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4852885" y="2045701"/>
                  <a:ext cx="1801660" cy="3199337"/>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18695">
                  <a:off x="4871960" y="2153889"/>
                  <a:ext cx="813215" cy="316596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1332773">
                  <a:off x="5851670" y="2166584"/>
                  <a:ext cx="813215" cy="315505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211002" y="1343032"/>
                  <a:ext cx="1025125" cy="14088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57489" y="686576"/>
                  <a:ext cx="1576453" cy="17347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a:off x="5257766" y="1915358"/>
                  <a:ext cx="900830" cy="113264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478051" y="2042146"/>
                  <a:ext cx="403650" cy="28794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87"/>
                <p:cNvGrpSpPr/>
                <p:nvPr/>
              </p:nvGrpSpPr>
              <p:grpSpPr>
                <a:xfrm rot="19865083" flipH="1">
                  <a:off x="6048471" y="584063"/>
                  <a:ext cx="569975" cy="1560581"/>
                  <a:chOff x="7848600" y="914400"/>
                  <a:chExt cx="533400" cy="2438400"/>
                </a:xfrm>
                <a:solidFill>
                  <a:schemeClr val="accent6">
                    <a:lumMod val="50000"/>
                  </a:schemeClr>
                </a:solidFill>
              </p:grpSpPr>
              <p:sp>
                <p:nvSpPr>
                  <p:cNvPr id="128" name="Moon 127"/>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869616" y="1066799"/>
                    <a:ext cx="381061" cy="1828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86"/>
                <p:cNvGrpSpPr/>
                <p:nvPr/>
              </p:nvGrpSpPr>
              <p:grpSpPr>
                <a:xfrm rot="2107423">
                  <a:off x="4808244" y="480624"/>
                  <a:ext cx="651400" cy="1713554"/>
                  <a:chOff x="7772400" y="914400"/>
                  <a:chExt cx="609600" cy="2438400"/>
                </a:xfrm>
                <a:solidFill>
                  <a:schemeClr val="accent6">
                    <a:lumMod val="50000"/>
                  </a:schemeClr>
                </a:solidFill>
              </p:grpSpPr>
              <p:sp>
                <p:nvSpPr>
                  <p:cNvPr id="125" name="Moon 124"/>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772400" y="1066802"/>
                    <a:ext cx="372143" cy="196425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89"/>
                <p:cNvGrpSpPr/>
                <p:nvPr/>
              </p:nvGrpSpPr>
              <p:grpSpPr>
                <a:xfrm rot="5774476">
                  <a:off x="4190430" y="3810570"/>
                  <a:ext cx="2133601" cy="456061"/>
                  <a:chOff x="457200" y="3352800"/>
                  <a:chExt cx="4648200" cy="1219200"/>
                </a:xfrm>
              </p:grpSpPr>
              <p:grpSp>
                <p:nvGrpSpPr>
                  <p:cNvPr id="112" name="Group 23"/>
                  <p:cNvGrpSpPr/>
                  <p:nvPr/>
                </p:nvGrpSpPr>
                <p:grpSpPr>
                  <a:xfrm>
                    <a:off x="457200" y="3352800"/>
                    <a:ext cx="1447800" cy="1219200"/>
                    <a:chOff x="457200" y="3352800"/>
                    <a:chExt cx="1447800" cy="1219200"/>
                  </a:xfrm>
                </p:grpSpPr>
                <p:sp>
                  <p:nvSpPr>
                    <p:cNvPr id="123" name="Quad Arrow Callout 12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ross 12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24"/>
                  <p:cNvGrpSpPr/>
                  <p:nvPr/>
                </p:nvGrpSpPr>
                <p:grpSpPr>
                  <a:xfrm>
                    <a:off x="1524000" y="3352800"/>
                    <a:ext cx="1447800" cy="1219200"/>
                    <a:chOff x="457200" y="3352800"/>
                    <a:chExt cx="1447800" cy="1219200"/>
                  </a:xfrm>
                </p:grpSpPr>
                <p:sp>
                  <p:nvSpPr>
                    <p:cNvPr id="121" name="Quad Arrow Callout 12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ross 12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7"/>
                  <p:cNvGrpSpPr/>
                  <p:nvPr/>
                </p:nvGrpSpPr>
                <p:grpSpPr>
                  <a:xfrm>
                    <a:off x="2590800" y="3352800"/>
                    <a:ext cx="1447800" cy="1219200"/>
                    <a:chOff x="457200" y="3352800"/>
                    <a:chExt cx="1447800" cy="1219200"/>
                  </a:xfrm>
                </p:grpSpPr>
                <p:sp>
                  <p:nvSpPr>
                    <p:cNvPr id="119" name="Quad Arrow Callout 11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30"/>
                  <p:cNvGrpSpPr/>
                  <p:nvPr/>
                </p:nvGrpSpPr>
                <p:grpSpPr>
                  <a:xfrm>
                    <a:off x="3657600" y="3352800"/>
                    <a:ext cx="1447800" cy="1219200"/>
                    <a:chOff x="457200" y="3352800"/>
                    <a:chExt cx="1447800" cy="1219200"/>
                  </a:xfrm>
                </p:grpSpPr>
                <p:sp>
                  <p:nvSpPr>
                    <p:cNvPr id="117" name="Quad Arrow Callout 11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102"/>
                <p:cNvGrpSpPr/>
                <p:nvPr/>
              </p:nvGrpSpPr>
              <p:grpSpPr>
                <a:xfrm rot="5158791">
                  <a:off x="5223503" y="3765600"/>
                  <a:ext cx="2133601" cy="456061"/>
                  <a:chOff x="457200" y="3352800"/>
                  <a:chExt cx="4648200" cy="1219200"/>
                </a:xfrm>
              </p:grpSpPr>
              <p:grpSp>
                <p:nvGrpSpPr>
                  <p:cNvPr id="100" name="Group 23"/>
                  <p:cNvGrpSpPr/>
                  <p:nvPr/>
                </p:nvGrpSpPr>
                <p:grpSpPr>
                  <a:xfrm>
                    <a:off x="457200" y="3352800"/>
                    <a:ext cx="1447800" cy="1219200"/>
                    <a:chOff x="457200" y="3352800"/>
                    <a:chExt cx="1447800" cy="1219200"/>
                  </a:xfrm>
                </p:grpSpPr>
                <p:sp>
                  <p:nvSpPr>
                    <p:cNvPr id="110" name="Quad Arrow Callout 10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ross 11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24"/>
                  <p:cNvGrpSpPr/>
                  <p:nvPr/>
                </p:nvGrpSpPr>
                <p:grpSpPr>
                  <a:xfrm>
                    <a:off x="1524000" y="3352800"/>
                    <a:ext cx="1447800" cy="1219200"/>
                    <a:chOff x="457200" y="3352800"/>
                    <a:chExt cx="1447800" cy="1219200"/>
                  </a:xfrm>
                </p:grpSpPr>
                <p:sp>
                  <p:nvSpPr>
                    <p:cNvPr id="108" name="Quad Arrow Callout 10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7"/>
                  <p:cNvGrpSpPr/>
                  <p:nvPr/>
                </p:nvGrpSpPr>
                <p:grpSpPr>
                  <a:xfrm>
                    <a:off x="2590800" y="3352800"/>
                    <a:ext cx="1447800" cy="1219200"/>
                    <a:chOff x="457200" y="3352800"/>
                    <a:chExt cx="1447800" cy="1219200"/>
                  </a:xfrm>
                </p:grpSpPr>
                <p:sp>
                  <p:nvSpPr>
                    <p:cNvPr id="106" name="Quad Arrow Callout 10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0"/>
                  <p:cNvGrpSpPr/>
                  <p:nvPr/>
                </p:nvGrpSpPr>
                <p:grpSpPr>
                  <a:xfrm>
                    <a:off x="3657600" y="3352800"/>
                    <a:ext cx="1447800" cy="1219200"/>
                    <a:chOff x="457200" y="3352800"/>
                    <a:chExt cx="1447800" cy="1219200"/>
                  </a:xfrm>
                </p:grpSpPr>
                <p:sp>
                  <p:nvSpPr>
                    <p:cNvPr id="104" name="Quad Arrow Callout 10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2" name="Group 117"/>
              <p:cNvGrpSpPr/>
              <p:nvPr/>
            </p:nvGrpSpPr>
            <p:grpSpPr>
              <a:xfrm flipH="1">
                <a:off x="4038600" y="304800"/>
                <a:ext cx="1905000" cy="2362200"/>
                <a:chOff x="7086307" y="108779"/>
                <a:chExt cx="1617730" cy="2051101"/>
              </a:xfrm>
              <a:solidFill>
                <a:srgbClr val="E0C13C"/>
              </a:solidFill>
            </p:grpSpPr>
            <p:sp>
              <p:nvSpPr>
                <p:cNvPr id="73" name="Rounded Rectangle 72"/>
                <p:cNvSpPr/>
                <p:nvPr/>
              </p:nvSpPr>
              <p:spPr>
                <a:xfrm rot="4035056">
                  <a:off x="7847283" y="1226925"/>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4845266">
                  <a:off x="7771081" y="1303126"/>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45"/>
                <p:cNvGrpSpPr/>
                <p:nvPr/>
              </p:nvGrpSpPr>
              <p:grpSpPr>
                <a:xfrm rot="21037220">
                  <a:off x="7086307" y="108779"/>
                  <a:ext cx="1447800" cy="1376021"/>
                  <a:chOff x="6723417" y="1711953"/>
                  <a:chExt cx="1882250" cy="1770839"/>
                </a:xfrm>
                <a:grpFill/>
              </p:grpSpPr>
              <p:sp>
                <p:nvSpPr>
                  <p:cNvPr id="76" name="Chord 75"/>
                  <p:cNvSpPr/>
                  <p:nvPr/>
                </p:nvSpPr>
                <p:spPr>
                  <a:xfrm rot="8556574">
                    <a:off x="6874226" y="1711953"/>
                    <a:ext cx="1709272" cy="1770839"/>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hord 76"/>
                  <p:cNvSpPr/>
                  <p:nvPr/>
                </p:nvSpPr>
                <p:spPr>
                  <a:xfrm rot="8556574">
                    <a:off x="7032233" y="1750901"/>
                    <a:ext cx="1504306" cy="1584832"/>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5400000">
                    <a:off x="7677150" y="1543050"/>
                    <a:ext cx="647700" cy="10668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551536">
                    <a:off x="6862932" y="2145504"/>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551536">
                    <a:off x="6786732" y="2500103"/>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744974">
                    <a:off x="6723417" y="2252661"/>
                    <a:ext cx="1856281" cy="36765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6" name="Group 390"/>
            <p:cNvGrpSpPr/>
            <p:nvPr/>
          </p:nvGrpSpPr>
          <p:grpSpPr>
            <a:xfrm>
              <a:off x="6909574" y="3549494"/>
              <a:ext cx="776652" cy="1490586"/>
              <a:chOff x="304800" y="466773"/>
              <a:chExt cx="2438400" cy="4679887"/>
            </a:xfrm>
          </p:grpSpPr>
          <p:sp>
            <p:nvSpPr>
              <p:cNvPr id="187" name="Cloud 186"/>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410"/>
            <p:cNvGrpSpPr/>
            <p:nvPr/>
          </p:nvGrpSpPr>
          <p:grpSpPr>
            <a:xfrm>
              <a:off x="3796880" y="3593334"/>
              <a:ext cx="657611" cy="1227541"/>
              <a:chOff x="869243" y="304800"/>
              <a:chExt cx="3111707" cy="6095999"/>
            </a:xfrm>
          </p:grpSpPr>
          <p:sp>
            <p:nvSpPr>
              <p:cNvPr id="207" name="Cloud 206"/>
              <p:cNvSpPr/>
              <p:nvPr/>
            </p:nvSpPr>
            <p:spPr>
              <a:xfrm>
                <a:off x="2729163" y="879231"/>
                <a:ext cx="90437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19357175">
                <a:off x="2414968" y="304800"/>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loud 208"/>
              <p:cNvSpPr/>
              <p:nvPr/>
            </p:nvSpPr>
            <p:spPr>
              <a:xfrm rot="1400185">
                <a:off x="1253647" y="528425"/>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6128217">
                <a:off x="2599910" y="5789497"/>
                <a:ext cx="508459" cy="71414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4472555">
                <a:off x="1932241" y="5770418"/>
                <a:ext cx="465798" cy="75059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a:off x="1378185" y="2713826"/>
                <a:ext cx="2298855" cy="3371400"/>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2901859">
                <a:off x="1021687" y="3731146"/>
                <a:ext cx="519750" cy="8246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20226769">
                <a:off x="3383265" y="3887342"/>
                <a:ext cx="530504" cy="6559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1442139">
                <a:off x="1296254" y="2512351"/>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20249249">
                <a:off x="3044709" y="2514369"/>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rot="21277925">
                <a:off x="2785040" y="2606313"/>
                <a:ext cx="608984" cy="3435274"/>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15844898">
                <a:off x="1724582" y="2490478"/>
                <a:ext cx="1545422" cy="144249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16400088">
                <a:off x="1876544" y="2731632"/>
                <a:ext cx="1139136" cy="1430567"/>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16400088">
                <a:off x="2122759" y="2827936"/>
                <a:ext cx="649347" cy="141273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1608711" y="824958"/>
                <a:ext cx="1679932" cy="22706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loud 221"/>
              <p:cNvSpPr/>
              <p:nvPr/>
            </p:nvSpPr>
            <p:spPr>
              <a:xfrm rot="17055069">
                <a:off x="1823944" y="162547"/>
                <a:ext cx="1031674" cy="14798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222"/>
              <p:cNvSpPr/>
              <p:nvPr/>
            </p:nvSpPr>
            <p:spPr>
              <a:xfrm>
                <a:off x="1907005" y="2280226"/>
                <a:ext cx="1136352" cy="98893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2153653" y="2445049"/>
                <a:ext cx="585789" cy="3202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rot="21215670">
                <a:off x="2901344" y="5460467"/>
                <a:ext cx="564019" cy="25305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rot="21215670">
                <a:off x="2907187" y="5038525"/>
                <a:ext cx="488987" cy="279905"/>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rot="21215670">
                <a:off x="2886751" y="4628571"/>
                <a:ext cx="475781" cy="21046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34"/>
              <p:cNvGrpSpPr/>
              <p:nvPr/>
            </p:nvGrpSpPr>
            <p:grpSpPr>
              <a:xfrm>
                <a:off x="1371600" y="5486400"/>
                <a:ext cx="1611443" cy="590264"/>
                <a:chOff x="4343400" y="1905000"/>
                <a:chExt cx="2892972" cy="1143000"/>
              </a:xfrm>
              <a:solidFill>
                <a:srgbClr val="F3D497"/>
              </a:solidFill>
            </p:grpSpPr>
            <p:sp>
              <p:nvSpPr>
                <p:cNvPr id="235" name="Quad Arrow Callout 2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Quad Arrow Callout 2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Quad Arrow Callout 236"/>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35"/>
              <p:cNvGrpSpPr/>
              <p:nvPr/>
            </p:nvGrpSpPr>
            <p:grpSpPr>
              <a:xfrm rot="19800181">
                <a:off x="3262405" y="3875651"/>
                <a:ext cx="718545" cy="321447"/>
                <a:chOff x="4343400" y="1905000"/>
                <a:chExt cx="1978572" cy="1143000"/>
              </a:xfrm>
              <a:solidFill>
                <a:srgbClr val="F3D497"/>
              </a:solidFill>
            </p:grpSpPr>
            <p:sp>
              <p:nvSpPr>
                <p:cNvPr id="233" name="Quad Arrow Callout 232"/>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Quad Arrow Callout 233"/>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39"/>
              <p:cNvGrpSpPr/>
              <p:nvPr/>
            </p:nvGrpSpPr>
            <p:grpSpPr>
              <a:xfrm rot="1249093">
                <a:off x="955780" y="3864669"/>
                <a:ext cx="754699" cy="371495"/>
                <a:chOff x="4343400" y="1905000"/>
                <a:chExt cx="1978572" cy="1143000"/>
              </a:xfrm>
              <a:solidFill>
                <a:srgbClr val="F3D497"/>
              </a:solidFill>
            </p:grpSpPr>
            <p:sp>
              <p:nvSpPr>
                <p:cNvPr id="231" name="Quad Arrow Callout 230"/>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Quad Arrow Callout 231"/>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5" name="Group 746"/>
            <p:cNvGrpSpPr/>
            <p:nvPr/>
          </p:nvGrpSpPr>
          <p:grpSpPr>
            <a:xfrm flipH="1">
              <a:off x="5857396" y="5127761"/>
              <a:ext cx="701452" cy="1515086"/>
              <a:chOff x="2057400" y="685800"/>
              <a:chExt cx="2704076" cy="5840609"/>
            </a:xfrm>
          </p:grpSpPr>
          <p:sp>
            <p:nvSpPr>
              <p:cNvPr id="366" name="Oval 365"/>
              <p:cNvSpPr/>
              <p:nvPr/>
            </p:nvSpPr>
            <p:spPr>
              <a:xfrm>
                <a:off x="2743200" y="5715000"/>
                <a:ext cx="685800" cy="811409"/>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3505200" y="5715000"/>
                <a:ext cx="685800" cy="811409"/>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 name="Group 26"/>
              <p:cNvGrpSpPr/>
              <p:nvPr/>
            </p:nvGrpSpPr>
            <p:grpSpPr>
              <a:xfrm>
                <a:off x="2057400" y="685800"/>
                <a:ext cx="2704076" cy="5666658"/>
                <a:chOff x="2590800" y="3886199"/>
                <a:chExt cx="1371600" cy="2771059"/>
              </a:xfrm>
            </p:grpSpPr>
            <p:sp>
              <p:nvSpPr>
                <p:cNvPr id="369" name="Oval 368"/>
                <p:cNvSpPr/>
                <p:nvPr/>
              </p:nvSpPr>
              <p:spPr>
                <a:xfrm>
                  <a:off x="3697950" y="5502919"/>
                  <a:ext cx="264450" cy="3967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2590800" y="5461464"/>
                  <a:ext cx="264450" cy="3967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4"/>
                <p:cNvSpPr/>
                <p:nvPr/>
              </p:nvSpPr>
              <p:spPr>
                <a:xfrm rot="20102191">
                  <a:off x="3441242" y="4688457"/>
                  <a:ext cx="455888" cy="99399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rot="1327004">
                  <a:off x="2695966" y="4673906"/>
                  <a:ext cx="455888" cy="99399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rapezoid 372"/>
                <p:cNvSpPr/>
                <p:nvPr/>
              </p:nvSpPr>
              <p:spPr>
                <a:xfrm>
                  <a:off x="2801210" y="4708276"/>
                  <a:ext cx="981913" cy="193346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Trapezoid 373"/>
                <p:cNvSpPr/>
                <p:nvPr/>
              </p:nvSpPr>
              <p:spPr>
                <a:xfrm rot="21445054" flipH="1">
                  <a:off x="2762847" y="4697252"/>
                  <a:ext cx="1105819" cy="1857126"/>
                </a:xfrm>
                <a:prstGeom prst="trapezoid">
                  <a:avLst>
                    <a:gd name="adj" fmla="val 272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662489">
                  <a:off x="2871950" y="4755365"/>
                  <a:ext cx="175342" cy="788012"/>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20760750">
                  <a:off x="3518085" y="4822377"/>
                  <a:ext cx="136063" cy="758215"/>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 Diagonal Corner Rectangle 376"/>
                <p:cNvSpPr/>
                <p:nvPr/>
              </p:nvSpPr>
              <p:spPr>
                <a:xfrm rot="17471203">
                  <a:off x="2762366" y="4149179"/>
                  <a:ext cx="710873" cy="547511"/>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 Diagonal Corner Rectangle 377"/>
                <p:cNvSpPr/>
                <p:nvPr/>
              </p:nvSpPr>
              <p:spPr>
                <a:xfrm rot="15759005" flipV="1">
                  <a:off x="3051889" y="4037287"/>
                  <a:ext cx="710611" cy="712993"/>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 Diagonal Corner Rectangle 378"/>
                <p:cNvSpPr/>
                <p:nvPr/>
              </p:nvSpPr>
              <p:spPr>
                <a:xfrm rot="21077723">
                  <a:off x="3097909" y="3988879"/>
                  <a:ext cx="420820" cy="250634"/>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lowchart: Delay 379"/>
                <p:cNvSpPr/>
                <p:nvPr/>
              </p:nvSpPr>
              <p:spPr>
                <a:xfrm rot="16200000">
                  <a:off x="3219820" y="3642931"/>
                  <a:ext cx="214829" cy="701366"/>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1" name="Group 94"/>
                <p:cNvGrpSpPr/>
                <p:nvPr/>
              </p:nvGrpSpPr>
              <p:grpSpPr>
                <a:xfrm flipH="1">
                  <a:off x="2766141" y="6535757"/>
                  <a:ext cx="1078495" cy="121501"/>
                  <a:chOff x="6764312" y="5017957"/>
                  <a:chExt cx="3174167" cy="544643"/>
                </a:xfrm>
              </p:grpSpPr>
              <p:sp>
                <p:nvSpPr>
                  <p:cNvPr id="383" name="Rounded Rectangle 382"/>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115"/>
                  <p:cNvGrpSpPr/>
                  <p:nvPr/>
                </p:nvGrpSpPr>
                <p:grpSpPr>
                  <a:xfrm>
                    <a:off x="6764312" y="5017957"/>
                    <a:ext cx="3174167" cy="543394"/>
                    <a:chOff x="4419600" y="6019800"/>
                    <a:chExt cx="4553263" cy="718278"/>
                  </a:xfrm>
                </p:grpSpPr>
                <p:sp>
                  <p:nvSpPr>
                    <p:cNvPr id="385" name="Multiply 384"/>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ultiply 385"/>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Diamond 20"/>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Diamond 387"/>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ultiply 388"/>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Diamond 389"/>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ultiply 390"/>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2" name="Rounded Rectangle 381"/>
                <p:cNvSpPr/>
                <p:nvPr/>
              </p:nvSpPr>
              <p:spPr>
                <a:xfrm>
                  <a:off x="2938661" y="4109775"/>
                  <a:ext cx="695723" cy="558940"/>
                </a:xfrm>
                <a:prstGeom prst="roundRect">
                  <a:avLst>
                    <a:gd name="adj" fmla="val 31968"/>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2" name="Group 773"/>
            <p:cNvGrpSpPr/>
            <p:nvPr/>
          </p:nvGrpSpPr>
          <p:grpSpPr>
            <a:xfrm>
              <a:off x="5024422" y="5040079"/>
              <a:ext cx="821739" cy="1578267"/>
              <a:chOff x="4038600" y="304800"/>
              <a:chExt cx="2667000" cy="5122355"/>
            </a:xfrm>
          </p:grpSpPr>
          <p:sp>
            <p:nvSpPr>
              <p:cNvPr id="393" name="Cloud 392"/>
              <p:cNvSpPr/>
              <p:nvPr/>
            </p:nvSpPr>
            <p:spPr>
              <a:xfrm flipH="1">
                <a:off x="4319337" y="793066"/>
                <a:ext cx="77202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Cloud 393"/>
              <p:cNvSpPr/>
              <p:nvPr/>
            </p:nvSpPr>
            <p:spPr>
              <a:xfrm rot="2242825" flipH="1">
                <a:off x="4480972" y="304800"/>
                <a:ext cx="87860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Cloud 394"/>
              <p:cNvSpPr/>
              <p:nvPr/>
            </p:nvSpPr>
            <p:spPr>
              <a:xfrm rot="20199815" flipH="1">
                <a:off x="5472345" y="494881"/>
                <a:ext cx="87860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15471783" flipH="1">
                <a:off x="4775543" y="4847335"/>
                <a:ext cx="432190" cy="60963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17127445" flipH="1">
                <a:off x="5421385" y="4908816"/>
                <a:ext cx="395928" cy="6407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rapezoid 397"/>
              <p:cNvSpPr/>
              <p:nvPr/>
            </p:nvSpPr>
            <p:spPr>
              <a:xfrm flipH="1">
                <a:off x="4282200" y="2352472"/>
                <a:ext cx="1962437" cy="286569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18698141" flipH="1">
                <a:off x="6172441" y="3186003"/>
                <a:ext cx="362358" cy="70396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1373231" flipH="1">
                <a:off x="4038600" y="3267275"/>
                <a:ext cx="452870" cy="55752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rapezoid 400"/>
              <p:cNvSpPr/>
              <p:nvPr/>
            </p:nvSpPr>
            <p:spPr>
              <a:xfrm rot="20157861" flipH="1">
                <a:off x="5767268" y="2181219"/>
                <a:ext cx="547310" cy="1501486"/>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rapezoid 401"/>
              <p:cNvSpPr/>
              <p:nvPr/>
            </p:nvSpPr>
            <p:spPr>
              <a:xfrm rot="1350751" flipH="1">
                <a:off x="4274685" y="2182934"/>
                <a:ext cx="547310" cy="1501486"/>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Cloud 402"/>
              <p:cNvSpPr/>
              <p:nvPr/>
            </p:nvSpPr>
            <p:spPr>
              <a:xfrm rot="4544931" flipH="1">
                <a:off x="4985301" y="181177"/>
                <a:ext cx="876923" cy="126331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Cloud 403"/>
              <p:cNvSpPr/>
              <p:nvPr/>
            </p:nvSpPr>
            <p:spPr>
              <a:xfrm flipH="1">
                <a:off x="4495800" y="762000"/>
                <a:ext cx="1579656" cy="251970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Cloud 404"/>
              <p:cNvSpPr/>
              <p:nvPr/>
            </p:nvSpPr>
            <p:spPr>
              <a:xfrm flipH="1">
                <a:off x="4121307" y="1423514"/>
                <a:ext cx="970056" cy="168458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Cloud 405"/>
              <p:cNvSpPr/>
              <p:nvPr/>
            </p:nvSpPr>
            <p:spPr>
              <a:xfrm flipH="1">
                <a:off x="5652837" y="1280028"/>
                <a:ext cx="970056" cy="168458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4419600" y="457200"/>
                <a:ext cx="1828800" cy="23622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789"/>
            <p:cNvGrpSpPr/>
            <p:nvPr/>
          </p:nvGrpSpPr>
          <p:grpSpPr>
            <a:xfrm>
              <a:off x="6383485" y="4952398"/>
              <a:ext cx="970853" cy="1622108"/>
              <a:chOff x="6248400" y="838200"/>
              <a:chExt cx="2514349" cy="4200993"/>
            </a:xfrm>
          </p:grpSpPr>
          <p:sp>
            <p:nvSpPr>
              <p:cNvPr id="409" name="Oval 408"/>
              <p:cNvSpPr/>
              <p:nvPr/>
            </p:nvSpPr>
            <p:spPr>
              <a:xfrm rot="20950279">
                <a:off x="7492106" y="4590216"/>
                <a:ext cx="646499" cy="4489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20950279">
                <a:off x="6876615" y="4539040"/>
                <a:ext cx="646499" cy="4489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20950279">
                <a:off x="6248400" y="3793885"/>
                <a:ext cx="646499" cy="3030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rot="649721" flipH="1">
                <a:off x="8116250" y="3672106"/>
                <a:ext cx="646499" cy="3030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Trapezoid 412"/>
              <p:cNvSpPr/>
              <p:nvPr/>
            </p:nvSpPr>
            <p:spPr>
              <a:xfrm rot="1217087" flipH="1">
                <a:off x="6566246" y="2461349"/>
                <a:ext cx="630348" cy="1493382"/>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Trapezoid 413"/>
              <p:cNvSpPr/>
              <p:nvPr/>
            </p:nvSpPr>
            <p:spPr>
              <a:xfrm rot="20382913">
                <a:off x="7811778" y="2453698"/>
                <a:ext cx="579069" cy="1441147"/>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Trapezoid 414"/>
              <p:cNvSpPr/>
              <p:nvPr/>
            </p:nvSpPr>
            <p:spPr>
              <a:xfrm>
                <a:off x="6810571" y="2393678"/>
                <a:ext cx="1400890" cy="248967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7225720" y="2331841"/>
                <a:ext cx="533676" cy="6477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hord 416"/>
              <p:cNvSpPr/>
              <p:nvPr/>
            </p:nvSpPr>
            <p:spPr>
              <a:xfrm rot="7621963">
                <a:off x="6839209" y="804926"/>
                <a:ext cx="1298658" cy="1365205"/>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Cloud 417"/>
              <p:cNvSpPr/>
              <p:nvPr/>
            </p:nvSpPr>
            <p:spPr>
              <a:xfrm rot="671737">
                <a:off x="6551963" y="1216618"/>
                <a:ext cx="500261" cy="1972987"/>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Cloud 418"/>
              <p:cNvSpPr/>
              <p:nvPr/>
            </p:nvSpPr>
            <p:spPr>
              <a:xfrm rot="20928263" flipH="1">
                <a:off x="7919808" y="1330584"/>
                <a:ext cx="585082" cy="1749298"/>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Trapezoid 419"/>
              <p:cNvSpPr/>
              <p:nvPr/>
            </p:nvSpPr>
            <p:spPr>
              <a:xfrm>
                <a:off x="6927312" y="3733230"/>
                <a:ext cx="1167407" cy="297679"/>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1" name="Group 78"/>
              <p:cNvGrpSpPr/>
              <p:nvPr/>
            </p:nvGrpSpPr>
            <p:grpSpPr>
              <a:xfrm>
                <a:off x="6935019" y="3688808"/>
                <a:ext cx="1149788" cy="330835"/>
                <a:chOff x="4953000" y="3276600"/>
                <a:chExt cx="6172200" cy="990600"/>
              </a:xfrm>
            </p:grpSpPr>
            <p:grpSp>
              <p:nvGrpSpPr>
                <p:cNvPr id="447" name="Group 284"/>
                <p:cNvGrpSpPr/>
                <p:nvPr/>
              </p:nvGrpSpPr>
              <p:grpSpPr>
                <a:xfrm>
                  <a:off x="4953000" y="3276600"/>
                  <a:ext cx="1600200" cy="990600"/>
                  <a:chOff x="4953000" y="3276600"/>
                  <a:chExt cx="1600200" cy="990600"/>
                </a:xfrm>
              </p:grpSpPr>
              <p:sp>
                <p:nvSpPr>
                  <p:cNvPr id="463" name="Octagon 46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6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285"/>
                <p:cNvGrpSpPr/>
                <p:nvPr/>
              </p:nvGrpSpPr>
              <p:grpSpPr>
                <a:xfrm>
                  <a:off x="6477000" y="3276600"/>
                  <a:ext cx="1600200" cy="990600"/>
                  <a:chOff x="4953000" y="3276600"/>
                  <a:chExt cx="1600200" cy="990600"/>
                </a:xfrm>
              </p:grpSpPr>
              <p:sp>
                <p:nvSpPr>
                  <p:cNvPr id="459" name="Octagon 45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45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290"/>
                <p:cNvGrpSpPr/>
                <p:nvPr/>
              </p:nvGrpSpPr>
              <p:grpSpPr>
                <a:xfrm>
                  <a:off x="8001000" y="3276600"/>
                  <a:ext cx="1600200" cy="990600"/>
                  <a:chOff x="4953000" y="3276600"/>
                  <a:chExt cx="1600200" cy="990600"/>
                </a:xfrm>
              </p:grpSpPr>
              <p:sp>
                <p:nvSpPr>
                  <p:cNvPr id="455" name="Octagon 45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iamond 45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Diamond 45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Diamond 45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295"/>
                <p:cNvGrpSpPr/>
                <p:nvPr/>
              </p:nvGrpSpPr>
              <p:grpSpPr>
                <a:xfrm>
                  <a:off x="9525000" y="3276600"/>
                  <a:ext cx="1600200" cy="990600"/>
                  <a:chOff x="4953000" y="3276600"/>
                  <a:chExt cx="1600200" cy="990600"/>
                </a:xfrm>
              </p:grpSpPr>
              <p:sp>
                <p:nvSpPr>
                  <p:cNvPr id="451" name="Octagon 8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Diamond 8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8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45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2" name="Cloud 421"/>
              <p:cNvSpPr/>
              <p:nvPr/>
            </p:nvSpPr>
            <p:spPr>
              <a:xfrm rot="802447" flipH="1">
                <a:off x="6594984" y="1062561"/>
                <a:ext cx="1744081" cy="2237074"/>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6858000" y="914400"/>
                <a:ext cx="1295400" cy="1676400"/>
              </a:xfrm>
              <a:prstGeom prst="ellipse">
                <a:avLst/>
              </a:prstGeom>
              <a:solidFill>
                <a:srgbClr val="755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120"/>
              <p:cNvGrpSpPr/>
              <p:nvPr/>
            </p:nvGrpSpPr>
            <p:grpSpPr>
              <a:xfrm>
                <a:off x="6781800" y="1219200"/>
                <a:ext cx="1506465" cy="330835"/>
                <a:chOff x="7637535" y="381000"/>
                <a:chExt cx="1506465" cy="330835"/>
              </a:xfrm>
            </p:grpSpPr>
            <p:sp>
              <p:nvSpPr>
                <p:cNvPr id="425" name="Rectangle 424"/>
                <p:cNvSpPr/>
                <p:nvPr/>
              </p:nvSpPr>
              <p:spPr>
                <a:xfrm>
                  <a:off x="7637535" y="381000"/>
                  <a:ext cx="1506465" cy="31124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6" name="Group 99"/>
                <p:cNvGrpSpPr/>
                <p:nvPr/>
              </p:nvGrpSpPr>
              <p:grpSpPr>
                <a:xfrm>
                  <a:off x="7670969" y="381000"/>
                  <a:ext cx="1473031" cy="330835"/>
                  <a:chOff x="4953000" y="3276600"/>
                  <a:chExt cx="6172200" cy="990600"/>
                </a:xfrm>
              </p:grpSpPr>
              <p:grpSp>
                <p:nvGrpSpPr>
                  <p:cNvPr id="427" name="Group 284"/>
                  <p:cNvGrpSpPr/>
                  <p:nvPr/>
                </p:nvGrpSpPr>
                <p:grpSpPr>
                  <a:xfrm>
                    <a:off x="4953000" y="3276600"/>
                    <a:ext cx="1600200" cy="990600"/>
                    <a:chOff x="4953000" y="3276600"/>
                    <a:chExt cx="1600200" cy="990600"/>
                  </a:xfrm>
                </p:grpSpPr>
                <p:sp>
                  <p:nvSpPr>
                    <p:cNvPr id="443" name="Octagon 44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mond 44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44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285"/>
                  <p:cNvGrpSpPr/>
                  <p:nvPr/>
                </p:nvGrpSpPr>
                <p:grpSpPr>
                  <a:xfrm>
                    <a:off x="6477000" y="3276600"/>
                    <a:ext cx="1600200" cy="990600"/>
                    <a:chOff x="4953000" y="3276600"/>
                    <a:chExt cx="1600200" cy="990600"/>
                  </a:xfrm>
                </p:grpSpPr>
                <p:sp>
                  <p:nvSpPr>
                    <p:cNvPr id="439" name="Octagon 43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43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290"/>
                  <p:cNvGrpSpPr/>
                  <p:nvPr/>
                </p:nvGrpSpPr>
                <p:grpSpPr>
                  <a:xfrm>
                    <a:off x="8001000" y="3276600"/>
                    <a:ext cx="1600200" cy="990600"/>
                    <a:chOff x="4953000" y="3276600"/>
                    <a:chExt cx="1600200" cy="990600"/>
                  </a:xfrm>
                </p:grpSpPr>
                <p:sp>
                  <p:nvSpPr>
                    <p:cNvPr id="435" name="Octagon 43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Diamond 43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Diamond 43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295"/>
                  <p:cNvGrpSpPr/>
                  <p:nvPr/>
                </p:nvGrpSpPr>
                <p:grpSpPr>
                  <a:xfrm>
                    <a:off x="9525000" y="3276600"/>
                    <a:ext cx="1600200" cy="990600"/>
                    <a:chOff x="4953000" y="3276600"/>
                    <a:chExt cx="1600200" cy="990600"/>
                  </a:xfrm>
                </p:grpSpPr>
                <p:sp>
                  <p:nvSpPr>
                    <p:cNvPr id="431" name="Octagon 430"/>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431"/>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432"/>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43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67" name="Group 848"/>
            <p:cNvGrpSpPr/>
            <p:nvPr/>
          </p:nvGrpSpPr>
          <p:grpSpPr>
            <a:xfrm>
              <a:off x="4016084" y="4864716"/>
              <a:ext cx="789134" cy="1709790"/>
              <a:chOff x="427905" y="670262"/>
              <a:chExt cx="1995873" cy="5501938"/>
            </a:xfrm>
          </p:grpSpPr>
          <p:sp>
            <p:nvSpPr>
              <p:cNvPr id="468" name="Moon 467"/>
              <p:cNvSpPr/>
              <p:nvPr/>
            </p:nvSpPr>
            <p:spPr>
              <a:xfrm rot="6932695">
                <a:off x="1496528" y="565277"/>
                <a:ext cx="553191" cy="1301308"/>
              </a:xfrm>
              <a:prstGeom prst="moon">
                <a:avLst>
                  <a:gd name="adj" fmla="val 5941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9" name="Group 53"/>
              <p:cNvGrpSpPr/>
              <p:nvPr/>
            </p:nvGrpSpPr>
            <p:grpSpPr>
              <a:xfrm>
                <a:off x="1447800" y="5638800"/>
                <a:ext cx="849696" cy="457200"/>
                <a:chOff x="3277841" y="5049934"/>
                <a:chExt cx="1352361" cy="969254"/>
              </a:xfrm>
            </p:grpSpPr>
            <p:sp>
              <p:nvSpPr>
                <p:cNvPr id="510" name="Oval 509"/>
                <p:cNvSpPr/>
                <p:nvPr/>
              </p:nvSpPr>
              <p:spPr>
                <a:xfrm rot="17198993">
                  <a:off x="3519935" y="4833852"/>
                  <a:ext cx="888750" cy="13209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Moon 510"/>
                <p:cNvSpPr/>
                <p:nvPr/>
              </p:nvSpPr>
              <p:spPr>
                <a:xfrm rot="16673540">
                  <a:off x="3687530" y="5076516"/>
                  <a:ext cx="532983" cy="135236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Moon 511"/>
                <p:cNvSpPr/>
                <p:nvPr/>
              </p:nvSpPr>
              <p:spPr>
                <a:xfrm rot="3527137">
                  <a:off x="3852346" y="4964396"/>
                  <a:ext cx="414818" cy="689090"/>
                </a:xfrm>
                <a:prstGeom prst="moon">
                  <a:avLst>
                    <a:gd name="adj" fmla="val 5364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0" name="Oval 469"/>
              <p:cNvSpPr/>
              <p:nvPr/>
            </p:nvSpPr>
            <p:spPr>
              <a:xfrm>
                <a:off x="1981201" y="4191000"/>
                <a:ext cx="304799" cy="7119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rapezoid 470"/>
              <p:cNvSpPr/>
              <p:nvPr/>
            </p:nvSpPr>
            <p:spPr>
              <a:xfrm rot="21078051">
                <a:off x="1456103" y="2560976"/>
                <a:ext cx="779400" cy="2184336"/>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rapezoid 471"/>
              <p:cNvSpPr/>
              <p:nvPr/>
            </p:nvSpPr>
            <p:spPr>
              <a:xfrm>
                <a:off x="920590" y="4679933"/>
                <a:ext cx="1264449" cy="1062477"/>
              </a:xfrm>
              <a:prstGeom prst="trapezoid">
                <a:avLst>
                  <a:gd name="adj" fmla="val 12215"/>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Trapezoid 472"/>
              <p:cNvSpPr/>
              <p:nvPr/>
            </p:nvSpPr>
            <p:spPr>
              <a:xfrm>
                <a:off x="1066800" y="2667000"/>
                <a:ext cx="991626" cy="2233450"/>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Isosceles Triangle 473"/>
              <p:cNvSpPr/>
              <p:nvPr/>
            </p:nvSpPr>
            <p:spPr>
              <a:xfrm rot="10800000">
                <a:off x="1265615" y="2915872"/>
                <a:ext cx="507706" cy="71212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rapezoid 474"/>
              <p:cNvSpPr/>
              <p:nvPr/>
            </p:nvSpPr>
            <p:spPr>
              <a:xfrm>
                <a:off x="845106" y="2948368"/>
                <a:ext cx="1440893" cy="2522329"/>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942574" y="1206706"/>
                <a:ext cx="1232320" cy="18278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p:cNvSpPr/>
              <p:nvPr/>
            </p:nvSpPr>
            <p:spPr>
              <a:xfrm rot="20762573">
                <a:off x="923944" y="1752530"/>
                <a:ext cx="1292168" cy="237314"/>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8" name="Group 42"/>
              <p:cNvGrpSpPr/>
              <p:nvPr/>
            </p:nvGrpSpPr>
            <p:grpSpPr>
              <a:xfrm rot="17205383">
                <a:off x="669550" y="682988"/>
                <a:ext cx="1320615" cy="1324873"/>
                <a:chOff x="5207746" y="484206"/>
                <a:chExt cx="1365913" cy="774009"/>
              </a:xfrm>
            </p:grpSpPr>
            <p:sp>
              <p:nvSpPr>
                <p:cNvPr id="504" name="Moon 28"/>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Moon 29"/>
                <p:cNvSpPr/>
                <p:nvPr/>
              </p:nvSpPr>
              <p:spPr>
                <a:xfrm rot="8137030">
                  <a:off x="5394262" y="484206"/>
                  <a:ext cx="839052"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Moon 505"/>
                <p:cNvSpPr/>
                <p:nvPr/>
              </p:nvSpPr>
              <p:spPr>
                <a:xfrm rot="3582768">
                  <a:off x="5937631" y="585098"/>
                  <a:ext cx="282801"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506"/>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Moon 507"/>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Moon 508"/>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42"/>
              <p:cNvGrpSpPr/>
              <p:nvPr/>
            </p:nvGrpSpPr>
            <p:grpSpPr>
              <a:xfrm>
                <a:off x="999809" y="4156603"/>
                <a:ext cx="1160266" cy="528603"/>
                <a:chOff x="6172200" y="4565754"/>
                <a:chExt cx="3923675" cy="920646"/>
              </a:xfrm>
            </p:grpSpPr>
            <p:grpSp>
              <p:nvGrpSpPr>
                <p:cNvPr id="493" name="Group 303"/>
                <p:cNvGrpSpPr/>
                <p:nvPr/>
              </p:nvGrpSpPr>
              <p:grpSpPr>
                <a:xfrm>
                  <a:off x="6172200" y="4572000"/>
                  <a:ext cx="1295400" cy="914400"/>
                  <a:chOff x="6172200" y="4572000"/>
                  <a:chExt cx="1295400" cy="914400"/>
                </a:xfrm>
              </p:grpSpPr>
              <p:sp>
                <p:nvSpPr>
                  <p:cNvPr id="502" name="Quad Arrow Callout 501"/>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Diamond 27"/>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304"/>
                <p:cNvGrpSpPr/>
                <p:nvPr/>
              </p:nvGrpSpPr>
              <p:grpSpPr>
                <a:xfrm>
                  <a:off x="7510072" y="4567003"/>
                  <a:ext cx="1295400" cy="914400"/>
                  <a:chOff x="6172200" y="4572000"/>
                  <a:chExt cx="1295400" cy="914400"/>
                </a:xfrm>
              </p:grpSpPr>
              <p:sp>
                <p:nvSpPr>
                  <p:cNvPr id="500" name="Quad Arrow Callout 499"/>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iamond 500"/>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5" name="Group 307"/>
                <p:cNvGrpSpPr/>
                <p:nvPr/>
              </p:nvGrpSpPr>
              <p:grpSpPr>
                <a:xfrm>
                  <a:off x="8800475" y="4565754"/>
                  <a:ext cx="1295400" cy="914400"/>
                  <a:chOff x="6172200" y="4572000"/>
                  <a:chExt cx="1295400" cy="914400"/>
                </a:xfrm>
              </p:grpSpPr>
              <p:sp>
                <p:nvSpPr>
                  <p:cNvPr id="498" name="Quad Arrow Callout 497"/>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iamond 23"/>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6" name="Oval 495"/>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0" name="Oval 479"/>
              <p:cNvSpPr/>
              <p:nvPr/>
            </p:nvSpPr>
            <p:spPr>
              <a:xfrm>
                <a:off x="1219200" y="3962400"/>
                <a:ext cx="464107" cy="7551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rapezoid 480"/>
              <p:cNvSpPr/>
              <p:nvPr/>
            </p:nvSpPr>
            <p:spPr>
              <a:xfrm rot="21230172">
                <a:off x="1133164" y="2927756"/>
                <a:ext cx="667465" cy="1272097"/>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481"/>
              <p:cNvSpPr/>
              <p:nvPr/>
            </p:nvSpPr>
            <p:spPr>
              <a:xfrm rot="6932695">
                <a:off x="1127981" y="683942"/>
                <a:ext cx="714996" cy="1301308"/>
              </a:xfrm>
              <a:prstGeom prst="moon">
                <a:avLst>
                  <a:gd name="adj" fmla="val 5941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482"/>
              <p:cNvSpPr/>
              <p:nvPr/>
            </p:nvSpPr>
            <p:spPr>
              <a:xfrm rot="12566789">
                <a:off x="978882" y="779885"/>
                <a:ext cx="414720" cy="1301308"/>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483"/>
              <p:cNvSpPr/>
              <p:nvPr/>
            </p:nvSpPr>
            <p:spPr>
              <a:xfrm rot="9704861" flipH="1" flipV="1">
                <a:off x="1397430" y="693891"/>
                <a:ext cx="263295" cy="1317373"/>
              </a:xfrm>
              <a:prstGeom prst="moon">
                <a:avLst>
                  <a:gd name="adj" fmla="val 8120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Moon 484"/>
              <p:cNvSpPr/>
              <p:nvPr/>
            </p:nvSpPr>
            <p:spPr>
              <a:xfrm rot="4580787">
                <a:off x="801963" y="762313"/>
                <a:ext cx="553191" cy="1301308"/>
              </a:xfrm>
              <a:prstGeom prst="moon">
                <a:avLst>
                  <a:gd name="adj" fmla="val 5941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rot="17205383">
                <a:off x="914388" y="962783"/>
                <a:ext cx="663057" cy="970269"/>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Moon 486"/>
              <p:cNvSpPr/>
              <p:nvPr/>
            </p:nvSpPr>
            <p:spPr>
              <a:xfrm rot="11895139" flipV="1">
                <a:off x="1041672" y="670262"/>
                <a:ext cx="112414" cy="1317373"/>
              </a:xfrm>
              <a:prstGeom prst="moon">
                <a:avLst>
                  <a:gd name="adj" fmla="val 8120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rot="17205383">
                <a:off x="1078236" y="871628"/>
                <a:ext cx="681703" cy="809668"/>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9" name="Group 54"/>
              <p:cNvGrpSpPr/>
              <p:nvPr/>
            </p:nvGrpSpPr>
            <p:grpSpPr>
              <a:xfrm>
                <a:off x="1066800" y="5715000"/>
                <a:ext cx="849696" cy="457200"/>
                <a:chOff x="3277841" y="5049934"/>
                <a:chExt cx="1352361" cy="969254"/>
              </a:xfrm>
            </p:grpSpPr>
            <p:sp>
              <p:nvSpPr>
                <p:cNvPr id="490" name="Oval 489"/>
                <p:cNvSpPr/>
                <p:nvPr/>
              </p:nvSpPr>
              <p:spPr>
                <a:xfrm rot="17198993">
                  <a:off x="3519935" y="4833852"/>
                  <a:ext cx="888750" cy="13209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Moon 490"/>
                <p:cNvSpPr/>
                <p:nvPr/>
              </p:nvSpPr>
              <p:spPr>
                <a:xfrm rot="16673540">
                  <a:off x="3687530" y="5076516"/>
                  <a:ext cx="532983" cy="135236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Moon 491"/>
                <p:cNvSpPr/>
                <p:nvPr/>
              </p:nvSpPr>
              <p:spPr>
                <a:xfrm rot="3527137">
                  <a:off x="3852346" y="4964396"/>
                  <a:ext cx="414818" cy="689090"/>
                </a:xfrm>
                <a:prstGeom prst="moon">
                  <a:avLst>
                    <a:gd name="adj" fmla="val 5364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3" name="Group 512"/>
            <p:cNvGrpSpPr/>
            <p:nvPr/>
          </p:nvGrpSpPr>
          <p:grpSpPr>
            <a:xfrm>
              <a:off x="4453390" y="3536182"/>
              <a:ext cx="529675" cy="1166639"/>
              <a:chOff x="6934200" y="1265656"/>
              <a:chExt cx="1985484" cy="4373144"/>
            </a:xfrm>
          </p:grpSpPr>
          <p:sp>
            <p:nvSpPr>
              <p:cNvPr id="514" name="Oval 513"/>
              <p:cNvSpPr/>
              <p:nvPr/>
            </p:nvSpPr>
            <p:spPr>
              <a:xfrm rot="649721" flipH="1">
                <a:off x="7888635" y="5272466"/>
                <a:ext cx="597376" cy="366334"/>
              </a:xfrm>
              <a:prstGeom prst="ellipse">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rot="649721" flipH="1">
                <a:off x="7341974" y="5272466"/>
                <a:ext cx="597376" cy="366334"/>
              </a:xfrm>
              <a:prstGeom prst="ellipse">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515"/>
              <p:cNvSpPr/>
              <p:nvPr/>
            </p:nvSpPr>
            <p:spPr>
              <a:xfrm flipH="1">
                <a:off x="7244801" y="2741009"/>
                <a:ext cx="1393852" cy="2677352"/>
              </a:xfrm>
              <a:prstGeom prst="trapezoi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rot="6724914" flipH="1">
                <a:off x="6809060" y="3667864"/>
                <a:ext cx="601800" cy="351520"/>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rot="3549535" flipH="1">
                <a:off x="8409583" y="3649135"/>
                <a:ext cx="601800" cy="351520"/>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Trapezoid 518"/>
              <p:cNvSpPr/>
              <p:nvPr/>
            </p:nvSpPr>
            <p:spPr>
              <a:xfrm rot="1217087" flipH="1">
                <a:off x="7110119" y="2659657"/>
                <a:ext cx="535069" cy="1175870"/>
              </a:xfrm>
              <a:prstGeom prst="trapezoid">
                <a:avLst/>
              </a:prstGeom>
              <a:solidFill>
                <a:srgbClr val="BEA34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Trapezoid 519"/>
              <p:cNvSpPr/>
              <p:nvPr/>
            </p:nvSpPr>
            <p:spPr>
              <a:xfrm rot="20382913">
                <a:off x="8213629" y="2665899"/>
                <a:ext cx="582454" cy="1218491"/>
              </a:xfrm>
              <a:prstGeom prst="trapezoid">
                <a:avLst/>
              </a:prstGeom>
              <a:solidFill>
                <a:srgbClr val="BEA34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Cloud 520"/>
              <p:cNvSpPr/>
              <p:nvPr/>
            </p:nvSpPr>
            <p:spPr>
              <a:xfrm rot="671737">
                <a:off x="6993977" y="1670566"/>
                <a:ext cx="609128" cy="1320297"/>
              </a:xfrm>
              <a:prstGeom prst="cloud">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Cloud 521"/>
              <p:cNvSpPr/>
              <p:nvPr/>
            </p:nvSpPr>
            <p:spPr>
              <a:xfrm rot="20706537">
                <a:off x="8223399" y="1730671"/>
                <a:ext cx="696285" cy="1206904"/>
              </a:xfrm>
              <a:prstGeom prst="cloud">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Trapezoid 522"/>
              <p:cNvSpPr/>
              <p:nvPr/>
            </p:nvSpPr>
            <p:spPr>
              <a:xfrm flipH="1">
                <a:off x="7275873" y="2610683"/>
                <a:ext cx="1294448" cy="2333159"/>
              </a:xfrm>
              <a:prstGeom prst="trapezoid">
                <a:avLst/>
              </a:prstGeom>
              <a:solidFill>
                <a:srgbClr val="BEA34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Isosceles Triangle 523"/>
              <p:cNvSpPr/>
              <p:nvPr/>
            </p:nvSpPr>
            <p:spPr>
              <a:xfrm rot="10800000" flipH="1">
                <a:off x="7707357" y="2809408"/>
                <a:ext cx="431483" cy="596171"/>
              </a:xfrm>
              <a:prstGeom prst="triangl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5" name="Group 24"/>
              <p:cNvGrpSpPr/>
              <p:nvPr/>
            </p:nvGrpSpPr>
            <p:grpSpPr>
              <a:xfrm>
                <a:off x="7108136" y="2388756"/>
                <a:ext cx="1544360" cy="2210894"/>
                <a:chOff x="4553133" y="901823"/>
                <a:chExt cx="2186627" cy="3449921"/>
              </a:xfrm>
            </p:grpSpPr>
            <p:sp>
              <p:nvSpPr>
                <p:cNvPr id="592" name="Double Wave 23"/>
                <p:cNvSpPr/>
                <p:nvPr/>
              </p:nvSpPr>
              <p:spPr>
                <a:xfrm rot="16807465">
                  <a:off x="3382792" y="2343203"/>
                  <a:ext cx="3178882" cy="838200"/>
                </a:xfrm>
                <a:prstGeom prst="doubleWave">
                  <a:avLst>
                    <a:gd name="adj1" fmla="val 6250"/>
                    <a:gd name="adj2" fmla="val -10000"/>
                  </a:avLst>
                </a:prstGeom>
                <a:solidFill>
                  <a:srgbClr val="E0C13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3" name="Group 16"/>
                <p:cNvGrpSpPr/>
                <p:nvPr/>
              </p:nvGrpSpPr>
              <p:grpSpPr>
                <a:xfrm>
                  <a:off x="4694566" y="901823"/>
                  <a:ext cx="2045194" cy="1982724"/>
                  <a:chOff x="2594848" y="2213440"/>
                  <a:chExt cx="2045194" cy="1982724"/>
                </a:xfrm>
                <a:solidFill>
                  <a:srgbClr val="E0C13C"/>
                </a:solidFill>
              </p:grpSpPr>
              <p:sp>
                <p:nvSpPr>
                  <p:cNvPr id="594" name="Pie 17"/>
                  <p:cNvSpPr/>
                  <p:nvPr/>
                </p:nvSpPr>
                <p:spPr>
                  <a:xfrm rot="18695073">
                    <a:off x="2626083" y="2182205"/>
                    <a:ext cx="1982724" cy="2045194"/>
                  </a:xfrm>
                  <a:prstGeom prst="pi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95" name="Group 5"/>
                  <p:cNvGrpSpPr/>
                  <p:nvPr/>
                </p:nvGrpSpPr>
                <p:grpSpPr>
                  <a:xfrm>
                    <a:off x="2840416" y="2333435"/>
                    <a:ext cx="1586009" cy="1634505"/>
                    <a:chOff x="2838154" y="2333435"/>
                    <a:chExt cx="1586009" cy="1634505"/>
                  </a:xfrm>
                  <a:grpFill/>
                </p:grpSpPr>
                <p:sp>
                  <p:nvSpPr>
                    <p:cNvPr id="596" name="Moon 3"/>
                    <p:cNvSpPr/>
                    <p:nvPr/>
                  </p:nvSpPr>
                  <p:spPr>
                    <a:xfrm rot="16200000">
                      <a:off x="2921323" y="2465100"/>
                      <a:ext cx="1419672" cy="1586008"/>
                    </a:xfrm>
                    <a:prstGeom prst="moon">
                      <a:avLst>
                        <a:gd name="adj" fmla="val 67712"/>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Moon 20"/>
                    <p:cNvSpPr/>
                    <p:nvPr/>
                  </p:nvSpPr>
                  <p:spPr>
                    <a:xfrm rot="16200000">
                      <a:off x="3004894" y="2166695"/>
                      <a:ext cx="1171765" cy="1505246"/>
                    </a:xfrm>
                    <a:prstGeom prst="moon">
                      <a:avLst>
                        <a:gd name="adj" fmla="val 67712"/>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26" name="Oval 525"/>
              <p:cNvSpPr/>
              <p:nvPr/>
            </p:nvSpPr>
            <p:spPr>
              <a:xfrm flipH="1">
                <a:off x="7377452" y="1418345"/>
                <a:ext cx="1192870" cy="1490425"/>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7" name="Group 58"/>
              <p:cNvGrpSpPr/>
              <p:nvPr/>
            </p:nvGrpSpPr>
            <p:grpSpPr>
              <a:xfrm rot="175281">
                <a:off x="7281771" y="4966315"/>
                <a:ext cx="1319546" cy="446802"/>
                <a:chOff x="3810000" y="1677648"/>
                <a:chExt cx="4705061" cy="1827552"/>
              </a:xfrm>
            </p:grpSpPr>
            <p:grpSp>
              <p:nvGrpSpPr>
                <p:cNvPr id="562" name="Group 37"/>
                <p:cNvGrpSpPr/>
                <p:nvPr/>
              </p:nvGrpSpPr>
              <p:grpSpPr>
                <a:xfrm>
                  <a:off x="3810000" y="1828800"/>
                  <a:ext cx="1776984" cy="1676400"/>
                  <a:chOff x="3810000" y="1828800"/>
                  <a:chExt cx="4038600" cy="3810000"/>
                </a:xfrm>
              </p:grpSpPr>
              <p:sp>
                <p:nvSpPr>
                  <p:cNvPr id="583" name="Half Frame 582"/>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4" name="Half Frame 583"/>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5" name="Half Frame 584"/>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6" name="Half Frame 585"/>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7" name="Donut 586"/>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8" name="Diamond 587"/>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Diamond 588"/>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Diamond 589"/>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Diamond 590"/>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3" name="Group 38"/>
                <p:cNvGrpSpPr/>
                <p:nvPr/>
              </p:nvGrpSpPr>
              <p:grpSpPr>
                <a:xfrm>
                  <a:off x="5314014" y="1757596"/>
                  <a:ext cx="1776984" cy="1676400"/>
                  <a:chOff x="3810000" y="1828800"/>
                  <a:chExt cx="4038600" cy="3810000"/>
                </a:xfrm>
              </p:grpSpPr>
              <p:sp>
                <p:nvSpPr>
                  <p:cNvPr id="574" name="Half Frame 573"/>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5" name="Half Frame 574"/>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6" name="Half Frame 575"/>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7" name="Half Frame 576"/>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8" name="Donut 577"/>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9" name="Diamond 578"/>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Diamond 579"/>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Diamond 580"/>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iamond 581"/>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48"/>
                <p:cNvGrpSpPr/>
                <p:nvPr/>
              </p:nvGrpSpPr>
              <p:grpSpPr>
                <a:xfrm>
                  <a:off x="6738077" y="1677648"/>
                  <a:ext cx="1776984" cy="1676400"/>
                  <a:chOff x="3810000" y="1828800"/>
                  <a:chExt cx="4038600" cy="3810000"/>
                </a:xfrm>
              </p:grpSpPr>
              <p:sp>
                <p:nvSpPr>
                  <p:cNvPr id="565" name="Half Frame 564"/>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6" name="Half Frame 50"/>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7" name="Half Frame 51"/>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8" name="Half Frame 52"/>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9" name="Donut 568"/>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0" name="Diamond 569"/>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iamond 570"/>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iamond 571"/>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Diamond 572"/>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8" name="Cloud 527"/>
              <p:cNvSpPr/>
              <p:nvPr/>
            </p:nvSpPr>
            <p:spPr>
              <a:xfrm rot="11257361">
                <a:off x="7226737" y="1265656"/>
                <a:ext cx="1385232" cy="696968"/>
              </a:xfrm>
              <a:prstGeom prst="cloud">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9" name="Group 528"/>
              <p:cNvGrpSpPr/>
              <p:nvPr/>
            </p:nvGrpSpPr>
            <p:grpSpPr>
              <a:xfrm>
                <a:off x="7162023" y="1568903"/>
                <a:ext cx="1544762" cy="259293"/>
                <a:chOff x="7105896" y="1557210"/>
                <a:chExt cx="1544762" cy="488119"/>
              </a:xfrm>
            </p:grpSpPr>
            <p:sp>
              <p:nvSpPr>
                <p:cNvPr id="530" name="Rounded Rectangle 15"/>
                <p:cNvSpPr/>
                <p:nvPr/>
              </p:nvSpPr>
              <p:spPr>
                <a:xfrm>
                  <a:off x="7105896" y="1589474"/>
                  <a:ext cx="1544762" cy="444406"/>
                </a:xfrm>
                <a:prstGeom prst="roundRect">
                  <a:avLst>
                    <a:gd name="adj" fmla="val 50000"/>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1" name="Group 59"/>
                <p:cNvGrpSpPr/>
                <p:nvPr/>
              </p:nvGrpSpPr>
              <p:grpSpPr>
                <a:xfrm rot="160736">
                  <a:off x="7230848" y="1557210"/>
                  <a:ext cx="1269517" cy="488119"/>
                  <a:chOff x="3810000" y="1677648"/>
                  <a:chExt cx="4705061" cy="1827552"/>
                </a:xfrm>
              </p:grpSpPr>
              <p:grpSp>
                <p:nvGrpSpPr>
                  <p:cNvPr id="532" name="Group 37"/>
                  <p:cNvGrpSpPr/>
                  <p:nvPr/>
                </p:nvGrpSpPr>
                <p:grpSpPr>
                  <a:xfrm>
                    <a:off x="3810000" y="1828800"/>
                    <a:ext cx="1776984" cy="1676400"/>
                    <a:chOff x="3810000" y="1828800"/>
                    <a:chExt cx="4038600" cy="3810000"/>
                  </a:xfrm>
                </p:grpSpPr>
                <p:sp>
                  <p:nvSpPr>
                    <p:cNvPr id="553" name="Half Frame 552"/>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4" name="Half Frame 553"/>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5" name="Half Frame 554"/>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6" name="Half Frame 555"/>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7" name="Donut 556"/>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8" name="Diamond 557"/>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Diamond 558"/>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Diamond 559"/>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Diamond 560"/>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38"/>
                  <p:cNvGrpSpPr/>
                  <p:nvPr/>
                </p:nvGrpSpPr>
                <p:grpSpPr>
                  <a:xfrm>
                    <a:off x="5314014" y="1757596"/>
                    <a:ext cx="1776984" cy="1676400"/>
                    <a:chOff x="3810000" y="1828800"/>
                    <a:chExt cx="4038600" cy="3810000"/>
                  </a:xfrm>
                </p:grpSpPr>
                <p:sp>
                  <p:nvSpPr>
                    <p:cNvPr id="544" name="Half Frame 543"/>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5" name="Half Frame 544"/>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6" name="Half Frame 545"/>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7" name="Half Frame 546"/>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8" name="Donut 547"/>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9" name="Diamond 548"/>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Diamond 549"/>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Diamond 550"/>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Diamond 551"/>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4" name="Group 48"/>
                  <p:cNvGrpSpPr/>
                  <p:nvPr/>
                </p:nvGrpSpPr>
                <p:grpSpPr>
                  <a:xfrm>
                    <a:off x="6738077" y="1677648"/>
                    <a:ext cx="1776984" cy="1676400"/>
                    <a:chOff x="3810000" y="1828800"/>
                    <a:chExt cx="4038600" cy="3810000"/>
                  </a:xfrm>
                </p:grpSpPr>
                <p:sp>
                  <p:nvSpPr>
                    <p:cNvPr id="535" name="Half Frame 534"/>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6" name="Half Frame 535"/>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7" name="Half Frame 536"/>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8" name="Half Frame 537"/>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9" name="Donut 538"/>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0" name="Diamond 539"/>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Diamond 540"/>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Diamond 541"/>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Diamond 542"/>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98" name="Group 597"/>
            <p:cNvGrpSpPr/>
            <p:nvPr/>
          </p:nvGrpSpPr>
          <p:grpSpPr>
            <a:xfrm>
              <a:off x="3453976" y="4646424"/>
              <a:ext cx="619843" cy="1332454"/>
              <a:chOff x="0" y="914400"/>
              <a:chExt cx="2281003" cy="4903390"/>
            </a:xfrm>
          </p:grpSpPr>
          <p:grpSp>
            <p:nvGrpSpPr>
              <p:cNvPr id="599" name="Group 161"/>
              <p:cNvGrpSpPr/>
              <p:nvPr/>
            </p:nvGrpSpPr>
            <p:grpSpPr>
              <a:xfrm>
                <a:off x="0" y="914400"/>
                <a:ext cx="2281003" cy="4903390"/>
                <a:chOff x="533400" y="381000"/>
                <a:chExt cx="2281003" cy="4903390"/>
              </a:xfrm>
            </p:grpSpPr>
            <p:sp>
              <p:nvSpPr>
                <p:cNvPr id="601" name="Cloud 600"/>
                <p:cNvSpPr/>
                <p:nvPr/>
              </p:nvSpPr>
              <p:spPr>
                <a:xfrm rot="4581231">
                  <a:off x="1610138" y="791062"/>
                  <a:ext cx="1143000" cy="579798"/>
                </a:xfrm>
                <a:prstGeom prst="cloud">
                  <a:avLst/>
                </a:prstGeom>
                <a:solidFill>
                  <a:schemeClr val="bg2">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2" name="Group 47"/>
                <p:cNvGrpSpPr/>
                <p:nvPr/>
              </p:nvGrpSpPr>
              <p:grpSpPr>
                <a:xfrm rot="2613352">
                  <a:off x="991411" y="4510244"/>
                  <a:ext cx="666047" cy="774146"/>
                  <a:chOff x="6106804" y="4039302"/>
                  <a:chExt cx="666047" cy="774146"/>
                </a:xfrm>
              </p:grpSpPr>
              <p:sp>
                <p:nvSpPr>
                  <p:cNvPr id="649" name="Oval 648"/>
                  <p:cNvSpPr/>
                  <p:nvPr/>
                </p:nvSpPr>
                <p:spPr>
                  <a:xfrm rot="20163506">
                    <a:off x="6229710" y="4039302"/>
                    <a:ext cx="543141" cy="774146"/>
                  </a:xfrm>
                  <a:prstGeom prst="ellipse">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3" name="Group 46"/>
                <p:cNvGrpSpPr/>
                <p:nvPr/>
              </p:nvGrpSpPr>
              <p:grpSpPr>
                <a:xfrm>
                  <a:off x="1708441" y="4507745"/>
                  <a:ext cx="666047" cy="774146"/>
                  <a:chOff x="6106804" y="4039302"/>
                  <a:chExt cx="666047" cy="774146"/>
                </a:xfrm>
              </p:grpSpPr>
              <p:sp>
                <p:nvSpPr>
                  <p:cNvPr id="646" name="Oval 43"/>
                  <p:cNvSpPr/>
                  <p:nvPr/>
                </p:nvSpPr>
                <p:spPr>
                  <a:xfrm rot="20163506">
                    <a:off x="6229710" y="4039302"/>
                    <a:ext cx="543141" cy="774146"/>
                  </a:xfrm>
                  <a:prstGeom prst="ellipse">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44"/>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45"/>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4" name="Oval 603"/>
                <p:cNvSpPr/>
                <p:nvPr/>
              </p:nvSpPr>
              <p:spPr>
                <a:xfrm>
                  <a:off x="2364699" y="3319072"/>
                  <a:ext cx="449704" cy="65956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533400" y="3301584"/>
                  <a:ext cx="449704" cy="65956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Trapezoid 605"/>
                <p:cNvSpPr/>
                <p:nvPr/>
              </p:nvSpPr>
              <p:spPr>
                <a:xfrm rot="20537193">
                  <a:off x="1817582" y="1706433"/>
                  <a:ext cx="797234" cy="2034750"/>
                </a:xfrm>
                <a:prstGeom prst="trapezoid">
                  <a:avLst>
                    <a:gd name="adj" fmla="val 30461"/>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Trapezoid 606"/>
                <p:cNvSpPr/>
                <p:nvPr/>
              </p:nvSpPr>
              <p:spPr>
                <a:xfrm rot="1005497">
                  <a:off x="752833" y="1686577"/>
                  <a:ext cx="797234" cy="2081404"/>
                </a:xfrm>
                <a:prstGeom prst="trapezoid">
                  <a:avLst>
                    <a:gd name="adj" fmla="val 37064"/>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Trapezoid 607"/>
                <p:cNvSpPr/>
                <p:nvPr/>
              </p:nvSpPr>
              <p:spPr>
                <a:xfrm>
                  <a:off x="926892" y="1676400"/>
                  <a:ext cx="1676400" cy="3048000"/>
                </a:xfrm>
                <a:prstGeom prst="trapezoid">
                  <a:avLst>
                    <a:gd name="adj" fmla="val 31259"/>
                  </a:avLst>
                </a:prstGeom>
                <a:solidFill>
                  <a:srgbClr val="DBAE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Trapezoid 608"/>
                <p:cNvSpPr/>
                <p:nvPr/>
              </p:nvSpPr>
              <p:spPr>
                <a:xfrm>
                  <a:off x="926892" y="1524000"/>
                  <a:ext cx="1676400" cy="2590800"/>
                </a:xfrm>
                <a:prstGeom prst="trapezoid">
                  <a:avLst>
                    <a:gd name="adj" fmla="val 32153"/>
                  </a:avLst>
                </a:prstGeom>
                <a:solidFill>
                  <a:srgbClr val="AE881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Trapezoid 609"/>
                <p:cNvSpPr/>
                <p:nvPr/>
              </p:nvSpPr>
              <p:spPr>
                <a:xfrm rot="21039729">
                  <a:off x="1887528" y="1854467"/>
                  <a:ext cx="606620" cy="2332130"/>
                </a:xfrm>
                <a:prstGeom prst="trapezoid">
                  <a:avLst>
                    <a:gd name="adj" fmla="val 30878"/>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Trapezoid 610"/>
                <p:cNvSpPr/>
                <p:nvPr/>
              </p:nvSpPr>
              <p:spPr>
                <a:xfrm rot="508364">
                  <a:off x="915370" y="1810187"/>
                  <a:ext cx="654825" cy="2332130"/>
                </a:xfrm>
                <a:prstGeom prst="trapezoid">
                  <a:avLst>
                    <a:gd name="adj" fmla="val 36236"/>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3"/>
                <p:cNvSpPr/>
                <p:nvPr/>
              </p:nvSpPr>
              <p:spPr>
                <a:xfrm>
                  <a:off x="1372849" y="1340370"/>
                  <a:ext cx="734519" cy="866931"/>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4"/>
                <p:cNvSpPr/>
                <p:nvPr/>
              </p:nvSpPr>
              <p:spPr>
                <a:xfrm>
                  <a:off x="1160488" y="483433"/>
                  <a:ext cx="1141751" cy="149027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4" name="Group 26"/>
                <p:cNvGrpSpPr/>
                <p:nvPr/>
              </p:nvGrpSpPr>
              <p:grpSpPr>
                <a:xfrm rot="4901522">
                  <a:off x="1193513" y="2786195"/>
                  <a:ext cx="2047109" cy="485838"/>
                  <a:chOff x="5029200" y="1371600"/>
                  <a:chExt cx="6791793" cy="1933731"/>
                </a:xfrm>
              </p:grpSpPr>
              <p:grpSp>
                <p:nvGrpSpPr>
                  <p:cNvPr id="634" name="Group 633"/>
                  <p:cNvGrpSpPr/>
                  <p:nvPr/>
                </p:nvGrpSpPr>
                <p:grpSpPr>
                  <a:xfrm>
                    <a:off x="5029200" y="1371600"/>
                    <a:ext cx="1752600" cy="1905000"/>
                    <a:chOff x="5029200" y="1371600"/>
                    <a:chExt cx="1752600" cy="1905000"/>
                  </a:xfrm>
                </p:grpSpPr>
                <p:sp>
                  <p:nvSpPr>
                    <p:cNvPr id="644" name="4-Point Star 14"/>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4-Point Star 15"/>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17"/>
                  <p:cNvGrpSpPr/>
                  <p:nvPr/>
                </p:nvGrpSpPr>
                <p:grpSpPr>
                  <a:xfrm>
                    <a:off x="6713095" y="1400331"/>
                    <a:ext cx="1752600" cy="1905000"/>
                    <a:chOff x="5029200" y="1371600"/>
                    <a:chExt cx="1752600" cy="1905000"/>
                  </a:xfrm>
                </p:grpSpPr>
                <p:sp>
                  <p:nvSpPr>
                    <p:cNvPr id="642" name="4-Point Star 641"/>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4-Point Star 642"/>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20"/>
                  <p:cNvGrpSpPr/>
                  <p:nvPr/>
                </p:nvGrpSpPr>
                <p:grpSpPr>
                  <a:xfrm>
                    <a:off x="8404486" y="1389088"/>
                    <a:ext cx="1752600" cy="1905000"/>
                    <a:chOff x="5029200" y="1371600"/>
                    <a:chExt cx="1752600" cy="1905000"/>
                  </a:xfrm>
                </p:grpSpPr>
                <p:sp>
                  <p:nvSpPr>
                    <p:cNvPr id="640" name="4-Point Star 639"/>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4-Point Star 640"/>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7" name="Group 23"/>
                  <p:cNvGrpSpPr/>
                  <p:nvPr/>
                </p:nvGrpSpPr>
                <p:grpSpPr>
                  <a:xfrm>
                    <a:off x="10068393" y="1389089"/>
                    <a:ext cx="1752600" cy="1905000"/>
                    <a:chOff x="5029200" y="1371600"/>
                    <a:chExt cx="1752600" cy="1905000"/>
                  </a:xfrm>
                </p:grpSpPr>
                <p:sp>
                  <p:nvSpPr>
                    <p:cNvPr id="638" name="4-Point Star 24"/>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4-Point Star 25"/>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5" name="Group 27"/>
                <p:cNvGrpSpPr/>
                <p:nvPr/>
              </p:nvGrpSpPr>
              <p:grpSpPr>
                <a:xfrm rot="5946383">
                  <a:off x="249488" y="2811691"/>
                  <a:ext cx="1944170" cy="461165"/>
                  <a:chOff x="5029200" y="1371600"/>
                  <a:chExt cx="6791793" cy="1933731"/>
                </a:xfrm>
              </p:grpSpPr>
              <p:grpSp>
                <p:nvGrpSpPr>
                  <p:cNvPr id="622" name="Group 16"/>
                  <p:cNvGrpSpPr/>
                  <p:nvPr/>
                </p:nvGrpSpPr>
                <p:grpSpPr>
                  <a:xfrm>
                    <a:off x="5029200" y="1371600"/>
                    <a:ext cx="1752600" cy="1905000"/>
                    <a:chOff x="5029200" y="1371600"/>
                    <a:chExt cx="1752600" cy="1905000"/>
                  </a:xfrm>
                </p:grpSpPr>
                <p:sp>
                  <p:nvSpPr>
                    <p:cNvPr id="632" name="4-Point Star 631"/>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4-Point Star 632"/>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3" name="Group 17"/>
                  <p:cNvGrpSpPr/>
                  <p:nvPr/>
                </p:nvGrpSpPr>
                <p:grpSpPr>
                  <a:xfrm>
                    <a:off x="6713095" y="1400331"/>
                    <a:ext cx="1752600" cy="1905000"/>
                    <a:chOff x="5029200" y="1371600"/>
                    <a:chExt cx="1752600" cy="1905000"/>
                  </a:xfrm>
                </p:grpSpPr>
                <p:sp>
                  <p:nvSpPr>
                    <p:cNvPr id="630" name="4-Point Star 629"/>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4-Point Star 630"/>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4" name="Group 20"/>
                  <p:cNvGrpSpPr/>
                  <p:nvPr/>
                </p:nvGrpSpPr>
                <p:grpSpPr>
                  <a:xfrm>
                    <a:off x="8404486" y="1389088"/>
                    <a:ext cx="1752600" cy="1905000"/>
                    <a:chOff x="5029200" y="1371600"/>
                    <a:chExt cx="1752600" cy="1905000"/>
                  </a:xfrm>
                </p:grpSpPr>
                <p:sp>
                  <p:nvSpPr>
                    <p:cNvPr id="628" name="4-Point Star 627"/>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4-Point Star 628"/>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5" name="Group 23"/>
                  <p:cNvGrpSpPr/>
                  <p:nvPr/>
                </p:nvGrpSpPr>
                <p:grpSpPr>
                  <a:xfrm>
                    <a:off x="10068393" y="1389089"/>
                    <a:ext cx="1752600" cy="1905000"/>
                    <a:chOff x="5029200" y="1371600"/>
                    <a:chExt cx="1752600" cy="1905000"/>
                  </a:xfrm>
                </p:grpSpPr>
                <p:sp>
                  <p:nvSpPr>
                    <p:cNvPr id="626" name="4-Point Star 625"/>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4-Point Star 626"/>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6" name="Rounded Rectangle 615"/>
                <p:cNvSpPr/>
                <p:nvPr/>
              </p:nvSpPr>
              <p:spPr>
                <a:xfrm>
                  <a:off x="1460292" y="2438400"/>
                  <a:ext cx="533400" cy="228600"/>
                </a:xfrm>
                <a:prstGeom prst="roundRect">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ed Rectangle 616"/>
                <p:cNvSpPr/>
                <p:nvPr/>
              </p:nvSpPr>
              <p:spPr>
                <a:xfrm>
                  <a:off x="1447800" y="2881859"/>
                  <a:ext cx="545892" cy="242341"/>
                </a:xfrm>
                <a:prstGeom prst="roundRect">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Cloud 617"/>
                <p:cNvSpPr/>
                <p:nvPr/>
              </p:nvSpPr>
              <p:spPr>
                <a:xfrm>
                  <a:off x="1155492" y="381000"/>
                  <a:ext cx="1143000" cy="457200"/>
                </a:xfrm>
                <a:prstGeom prst="cloud">
                  <a:avLst/>
                </a:prstGeom>
                <a:solidFill>
                  <a:schemeClr val="bg2">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Cloud 618"/>
                <p:cNvSpPr/>
                <p:nvPr/>
              </p:nvSpPr>
              <p:spPr>
                <a:xfrm rot="5799345">
                  <a:off x="619539" y="867262"/>
                  <a:ext cx="1143000" cy="579798"/>
                </a:xfrm>
                <a:prstGeom prst="cloud">
                  <a:avLst/>
                </a:prstGeom>
                <a:solidFill>
                  <a:schemeClr val="bg2">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Cloud 619"/>
                <p:cNvSpPr/>
                <p:nvPr/>
              </p:nvSpPr>
              <p:spPr>
                <a:xfrm rot="5799345">
                  <a:off x="1332146" y="1533361"/>
                  <a:ext cx="844105" cy="734169"/>
                </a:xfrm>
                <a:prstGeom prst="cloud">
                  <a:avLst/>
                </a:prstGeom>
                <a:solidFill>
                  <a:schemeClr val="bg2">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1576530" y="1572190"/>
                  <a:ext cx="338515" cy="19337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0" name="Oval 599"/>
              <p:cNvSpPr/>
              <p:nvPr/>
            </p:nvSpPr>
            <p:spPr>
              <a:xfrm>
                <a:off x="597322" y="1107996"/>
                <a:ext cx="389324" cy="263604"/>
              </a:xfrm>
              <a:prstGeom prst="ellipse">
                <a:avLst/>
              </a:prstGeom>
              <a:solidFill>
                <a:schemeClr val="bg2">
                  <a:lumMod val="25000"/>
                </a:schemeClr>
              </a:solidFill>
              <a:ln w="63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2" name="Group 651">
              <a:extLst>
                <a:ext uri="{FF2B5EF4-FFF2-40B4-BE49-F238E27FC236}">
                  <a16:creationId xmlns:a16="http://schemas.microsoft.com/office/drawing/2014/main" id="{C5D13AE0-2807-42F1-8D91-BF1A1635EBE9}"/>
                </a:ext>
              </a:extLst>
            </p:cNvPr>
            <p:cNvGrpSpPr/>
            <p:nvPr/>
          </p:nvGrpSpPr>
          <p:grpSpPr>
            <a:xfrm>
              <a:off x="5126832" y="3374967"/>
              <a:ext cx="535574" cy="1357644"/>
              <a:chOff x="5199743" y="533154"/>
              <a:chExt cx="1886857" cy="4783054"/>
            </a:xfrm>
          </p:grpSpPr>
          <p:grpSp>
            <p:nvGrpSpPr>
              <p:cNvPr id="653" name="Group 652">
                <a:extLst>
                  <a:ext uri="{FF2B5EF4-FFF2-40B4-BE49-F238E27FC236}">
                    <a16:creationId xmlns:a16="http://schemas.microsoft.com/office/drawing/2014/main" id="{6E2AFE88-081D-4F55-8D71-18FCC8C8DEC6}"/>
                  </a:ext>
                </a:extLst>
              </p:cNvPr>
              <p:cNvGrpSpPr/>
              <p:nvPr/>
            </p:nvGrpSpPr>
            <p:grpSpPr>
              <a:xfrm>
                <a:off x="5199743" y="793067"/>
                <a:ext cx="1886857" cy="4523141"/>
                <a:chOff x="5199743" y="793067"/>
                <a:chExt cx="1886857" cy="4523141"/>
              </a:xfrm>
            </p:grpSpPr>
            <p:sp>
              <p:nvSpPr>
                <p:cNvPr id="656" name="Round Diagonal Corner Rectangle 790">
                  <a:extLst>
                    <a:ext uri="{FF2B5EF4-FFF2-40B4-BE49-F238E27FC236}">
                      <a16:creationId xmlns:a16="http://schemas.microsoft.com/office/drawing/2014/main" id="{6FFA2E48-F1A9-4802-8D28-19EA360C55AA}"/>
                    </a:ext>
                  </a:extLst>
                </p:cNvPr>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ound Diagonal Corner Rectangle 791">
                  <a:extLst>
                    <a:ext uri="{FF2B5EF4-FFF2-40B4-BE49-F238E27FC236}">
                      <a16:creationId xmlns:a16="http://schemas.microsoft.com/office/drawing/2014/main" id="{5B8D4F0A-BB0B-4F97-84DC-DCCB4035FD78}"/>
                    </a:ext>
                  </a:extLst>
                </p:cNvPr>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a:extLst>
                    <a:ext uri="{FF2B5EF4-FFF2-40B4-BE49-F238E27FC236}">
                      <a16:creationId xmlns:a16="http://schemas.microsoft.com/office/drawing/2014/main" id="{F98BC3CB-ADC5-48E6-8412-D3F01A1052C7}"/>
                    </a:ext>
                  </a:extLst>
                </p:cNvPr>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9" name="Group 33">
                  <a:extLst>
                    <a:ext uri="{FF2B5EF4-FFF2-40B4-BE49-F238E27FC236}">
                      <a16:creationId xmlns:a16="http://schemas.microsoft.com/office/drawing/2014/main" id="{2AA6C3A0-D83D-470F-A470-68B5B8669273}"/>
                    </a:ext>
                  </a:extLst>
                </p:cNvPr>
                <p:cNvGrpSpPr/>
                <p:nvPr/>
              </p:nvGrpSpPr>
              <p:grpSpPr>
                <a:xfrm rot="2754858">
                  <a:off x="5674192" y="4718893"/>
                  <a:ext cx="448734" cy="745895"/>
                  <a:chOff x="1676400" y="2133600"/>
                  <a:chExt cx="1447800" cy="2088845"/>
                </a:xfrm>
              </p:grpSpPr>
              <p:sp>
                <p:nvSpPr>
                  <p:cNvPr id="676" name="Oval 675">
                    <a:extLst>
                      <a:ext uri="{FF2B5EF4-FFF2-40B4-BE49-F238E27FC236}">
                        <a16:creationId xmlns:a16="http://schemas.microsoft.com/office/drawing/2014/main" id="{B2327990-72D1-496E-B1BB-829CDD99AC21}"/>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Moon 676">
                    <a:extLst>
                      <a:ext uri="{FF2B5EF4-FFF2-40B4-BE49-F238E27FC236}">
                        <a16:creationId xmlns:a16="http://schemas.microsoft.com/office/drawing/2014/main" id="{E682DA42-E128-4506-BEDC-8ACEC89FE503}"/>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Moon 677">
                    <a:extLst>
                      <a:ext uri="{FF2B5EF4-FFF2-40B4-BE49-F238E27FC236}">
                        <a16:creationId xmlns:a16="http://schemas.microsoft.com/office/drawing/2014/main" id="{1662E810-0376-4906-BF9A-D305CC3AE03F}"/>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0" name="Group 45">
                  <a:extLst>
                    <a:ext uri="{FF2B5EF4-FFF2-40B4-BE49-F238E27FC236}">
                      <a16:creationId xmlns:a16="http://schemas.microsoft.com/office/drawing/2014/main" id="{D52E496E-884A-435B-87AE-304E70B9D737}"/>
                    </a:ext>
                  </a:extLst>
                </p:cNvPr>
                <p:cNvGrpSpPr/>
                <p:nvPr/>
              </p:nvGrpSpPr>
              <p:grpSpPr>
                <a:xfrm rot="18845142" flipH="1">
                  <a:off x="6055984" y="4618707"/>
                  <a:ext cx="488027" cy="752549"/>
                  <a:chOff x="1676400" y="2133600"/>
                  <a:chExt cx="1447800" cy="2088845"/>
                </a:xfrm>
              </p:grpSpPr>
              <p:sp>
                <p:nvSpPr>
                  <p:cNvPr id="673" name="Oval 672">
                    <a:extLst>
                      <a:ext uri="{FF2B5EF4-FFF2-40B4-BE49-F238E27FC236}">
                        <a16:creationId xmlns:a16="http://schemas.microsoft.com/office/drawing/2014/main" id="{5BE64A2C-FFC4-455D-8C4A-12ECD6554CC8}"/>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Moon 673">
                    <a:extLst>
                      <a:ext uri="{FF2B5EF4-FFF2-40B4-BE49-F238E27FC236}">
                        <a16:creationId xmlns:a16="http://schemas.microsoft.com/office/drawing/2014/main" id="{F4C44922-2DDE-4459-92D8-83EED2470678}"/>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Moon 674">
                    <a:extLst>
                      <a:ext uri="{FF2B5EF4-FFF2-40B4-BE49-F238E27FC236}">
                        <a16:creationId xmlns:a16="http://schemas.microsoft.com/office/drawing/2014/main" id="{84E4412F-3699-48C0-A45A-E8B4B83882CE}"/>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1" name="Group 49">
                  <a:extLst>
                    <a:ext uri="{FF2B5EF4-FFF2-40B4-BE49-F238E27FC236}">
                      <a16:creationId xmlns:a16="http://schemas.microsoft.com/office/drawing/2014/main" id="{29B270B8-9F42-4A50-B808-8223F3CA4149}"/>
                    </a:ext>
                  </a:extLst>
                </p:cNvPr>
                <p:cNvGrpSpPr/>
                <p:nvPr/>
              </p:nvGrpSpPr>
              <p:grpSpPr>
                <a:xfrm>
                  <a:off x="5199743" y="2466218"/>
                  <a:ext cx="1886857" cy="2489323"/>
                  <a:chOff x="4419600" y="2060454"/>
                  <a:chExt cx="3045502" cy="4187946"/>
                </a:xfrm>
              </p:grpSpPr>
              <p:sp>
                <p:nvSpPr>
                  <p:cNvPr id="664" name="Oval 663">
                    <a:extLst>
                      <a:ext uri="{FF2B5EF4-FFF2-40B4-BE49-F238E27FC236}">
                        <a16:creationId xmlns:a16="http://schemas.microsoft.com/office/drawing/2014/main" id="{F6802C9C-28FC-4FBD-88A5-1054083786D9}"/>
                      </a:ext>
                    </a:extLst>
                  </p:cNvPr>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a:extLst>
                      <a:ext uri="{FF2B5EF4-FFF2-40B4-BE49-F238E27FC236}">
                        <a16:creationId xmlns:a16="http://schemas.microsoft.com/office/drawing/2014/main" id="{EB511B07-779E-4447-B1A8-E5D711B3AD4A}"/>
                      </a:ext>
                    </a:extLst>
                  </p:cNvPr>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Trapezoid 665">
                    <a:extLst>
                      <a:ext uri="{FF2B5EF4-FFF2-40B4-BE49-F238E27FC236}">
                        <a16:creationId xmlns:a16="http://schemas.microsoft.com/office/drawing/2014/main" id="{C64D9840-8393-439C-8A0F-0C4E5B244580}"/>
                      </a:ext>
                    </a:extLst>
                  </p:cNvPr>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Trapezoid 666">
                    <a:extLst>
                      <a:ext uri="{FF2B5EF4-FFF2-40B4-BE49-F238E27FC236}">
                        <a16:creationId xmlns:a16="http://schemas.microsoft.com/office/drawing/2014/main" id="{AC4C8754-D6F7-456D-A535-5B87B2D1BD01}"/>
                      </a:ext>
                    </a:extLst>
                  </p:cNvPr>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Trapezoid 667">
                    <a:extLst>
                      <a:ext uri="{FF2B5EF4-FFF2-40B4-BE49-F238E27FC236}">
                        <a16:creationId xmlns:a16="http://schemas.microsoft.com/office/drawing/2014/main" id="{0EB1603C-4F00-408A-AA92-BD1F68D9F212}"/>
                      </a:ext>
                    </a:extLst>
                  </p:cNvPr>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Isosceles Triangle 668">
                    <a:extLst>
                      <a:ext uri="{FF2B5EF4-FFF2-40B4-BE49-F238E27FC236}">
                        <a16:creationId xmlns:a16="http://schemas.microsoft.com/office/drawing/2014/main" id="{A908A867-33DF-4820-B058-5691C46834D7}"/>
                      </a:ext>
                    </a:extLst>
                  </p:cNvPr>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ectangle 669">
                    <a:extLst>
                      <a:ext uri="{FF2B5EF4-FFF2-40B4-BE49-F238E27FC236}">
                        <a16:creationId xmlns:a16="http://schemas.microsoft.com/office/drawing/2014/main" id="{C089CF9C-936E-4A4F-8873-798078A54598}"/>
                      </a:ext>
                    </a:extLst>
                  </p:cNvPr>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Trapezoid 670">
                    <a:extLst>
                      <a:ext uri="{FF2B5EF4-FFF2-40B4-BE49-F238E27FC236}">
                        <a16:creationId xmlns:a16="http://schemas.microsoft.com/office/drawing/2014/main" id="{1B456396-229E-452C-9C48-D41FD3BDFE2F}"/>
                      </a:ext>
                    </a:extLst>
                  </p:cNvPr>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Trapezoid 671">
                    <a:extLst>
                      <a:ext uri="{FF2B5EF4-FFF2-40B4-BE49-F238E27FC236}">
                        <a16:creationId xmlns:a16="http://schemas.microsoft.com/office/drawing/2014/main" id="{D26631AC-5EDB-43BC-89E4-957309B11AC3}"/>
                      </a:ext>
                    </a:extLst>
                  </p:cNvPr>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2" name="Round Diagonal Corner Rectangle 796">
                  <a:extLst>
                    <a:ext uri="{FF2B5EF4-FFF2-40B4-BE49-F238E27FC236}">
                      <a16:creationId xmlns:a16="http://schemas.microsoft.com/office/drawing/2014/main" id="{563DA131-DEC3-496A-A0E2-CD30E8987C11}"/>
                    </a:ext>
                  </a:extLst>
                </p:cNvPr>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a:extLst>
                    <a:ext uri="{FF2B5EF4-FFF2-40B4-BE49-F238E27FC236}">
                      <a16:creationId xmlns:a16="http://schemas.microsoft.com/office/drawing/2014/main" id="{0AFB9B5D-4F50-4156-BC2C-F53208A071FE}"/>
                    </a:ext>
                  </a:extLst>
                </p:cNvPr>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4" name="Freeform 788">
                <a:extLst>
                  <a:ext uri="{FF2B5EF4-FFF2-40B4-BE49-F238E27FC236}">
                    <a16:creationId xmlns:a16="http://schemas.microsoft.com/office/drawing/2014/main" id="{9A42C88B-D964-4560-997C-16D9316F937E}"/>
                  </a:ext>
                </a:extLst>
              </p:cNvPr>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5" name="Rectangle 654">
                <a:extLst>
                  <a:ext uri="{FF2B5EF4-FFF2-40B4-BE49-F238E27FC236}">
                    <a16:creationId xmlns:a16="http://schemas.microsoft.com/office/drawing/2014/main" id="{C8E3855D-DF08-4D78-A7B4-7244E5625B2D}"/>
                  </a:ext>
                </a:extLst>
              </p:cNvPr>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9" name="Group 678">
              <a:extLst>
                <a:ext uri="{FF2B5EF4-FFF2-40B4-BE49-F238E27FC236}">
                  <a16:creationId xmlns:a16="http://schemas.microsoft.com/office/drawing/2014/main" id="{F1022823-4F16-47C7-8195-61A124EFB9D3}"/>
                </a:ext>
              </a:extLst>
            </p:cNvPr>
            <p:cNvGrpSpPr/>
            <p:nvPr/>
          </p:nvGrpSpPr>
          <p:grpSpPr>
            <a:xfrm>
              <a:off x="7401095" y="4633090"/>
              <a:ext cx="760461" cy="1521792"/>
              <a:chOff x="1175670" y="721051"/>
              <a:chExt cx="2845470" cy="5694200"/>
            </a:xfrm>
          </p:grpSpPr>
          <p:grpSp>
            <p:nvGrpSpPr>
              <p:cNvPr id="680" name="Group 116">
                <a:extLst>
                  <a:ext uri="{FF2B5EF4-FFF2-40B4-BE49-F238E27FC236}">
                    <a16:creationId xmlns:a16="http://schemas.microsoft.com/office/drawing/2014/main" id="{C31EDC69-9A87-45D9-AB89-92B6F8B917F1}"/>
                  </a:ext>
                </a:extLst>
              </p:cNvPr>
              <p:cNvGrpSpPr/>
              <p:nvPr/>
            </p:nvGrpSpPr>
            <p:grpSpPr>
              <a:xfrm rot="2256287">
                <a:off x="1882006" y="5760635"/>
                <a:ext cx="675871" cy="654616"/>
                <a:chOff x="5400719" y="4152900"/>
                <a:chExt cx="945976" cy="1315703"/>
              </a:xfrm>
            </p:grpSpPr>
            <p:sp>
              <p:nvSpPr>
                <p:cNvPr id="742" name="Oval 741">
                  <a:extLst>
                    <a:ext uri="{FF2B5EF4-FFF2-40B4-BE49-F238E27FC236}">
                      <a16:creationId xmlns:a16="http://schemas.microsoft.com/office/drawing/2014/main" id="{64EEB7B2-9E1A-46CF-99D8-09D247C59BB0}"/>
                    </a:ext>
                  </a:extLst>
                </p:cNvPr>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Flowchart: Delay 742">
                  <a:extLst>
                    <a:ext uri="{FF2B5EF4-FFF2-40B4-BE49-F238E27FC236}">
                      <a16:creationId xmlns:a16="http://schemas.microsoft.com/office/drawing/2014/main" id="{23B9641B-E73A-4D5A-AA64-2E0582013797}"/>
                    </a:ext>
                  </a:extLst>
                </p:cNvPr>
                <p:cNvSpPr/>
                <p:nvPr/>
              </p:nvSpPr>
              <p:spPr>
                <a:xfrm rot="4018444">
                  <a:off x="5663334" y="4785241"/>
                  <a:ext cx="609600" cy="757123"/>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Moon 3">
                  <a:extLst>
                    <a:ext uri="{FF2B5EF4-FFF2-40B4-BE49-F238E27FC236}">
                      <a16:creationId xmlns:a16="http://schemas.microsoft.com/office/drawing/2014/main" id="{D29CFCEF-DAC9-4FF4-A6ED-571CFC399A72}"/>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1" name="Oval 680">
                <a:extLst>
                  <a:ext uri="{FF2B5EF4-FFF2-40B4-BE49-F238E27FC236}">
                    <a16:creationId xmlns:a16="http://schemas.microsoft.com/office/drawing/2014/main" id="{7B667E6A-3F74-4960-B0D5-4DB4EF5546B0}"/>
                  </a:ext>
                </a:extLst>
              </p:cNvPr>
              <p:cNvSpPr/>
              <p:nvPr/>
            </p:nvSpPr>
            <p:spPr>
              <a:xfrm rot="1303158">
                <a:off x="1364172" y="4022019"/>
                <a:ext cx="504452" cy="84728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a:extLst>
                  <a:ext uri="{FF2B5EF4-FFF2-40B4-BE49-F238E27FC236}">
                    <a16:creationId xmlns:a16="http://schemas.microsoft.com/office/drawing/2014/main" id="{4C3E04AC-40D8-45C2-A850-AF7735EC0011}"/>
                  </a:ext>
                </a:extLst>
              </p:cNvPr>
              <p:cNvSpPr/>
              <p:nvPr/>
            </p:nvSpPr>
            <p:spPr>
              <a:xfrm>
                <a:off x="3201336" y="4038600"/>
                <a:ext cx="484312" cy="84728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3" name="Group 115">
                <a:extLst>
                  <a:ext uri="{FF2B5EF4-FFF2-40B4-BE49-F238E27FC236}">
                    <a16:creationId xmlns:a16="http://schemas.microsoft.com/office/drawing/2014/main" id="{B736B333-F2AB-4BFF-B495-4B2135314967}"/>
                  </a:ext>
                </a:extLst>
              </p:cNvPr>
              <p:cNvGrpSpPr/>
              <p:nvPr/>
            </p:nvGrpSpPr>
            <p:grpSpPr>
              <a:xfrm>
                <a:off x="2605211" y="5750710"/>
                <a:ext cx="754256" cy="635356"/>
                <a:chOff x="5400719" y="4152900"/>
                <a:chExt cx="1008064" cy="1276992"/>
              </a:xfrm>
            </p:grpSpPr>
            <p:sp>
              <p:nvSpPr>
                <p:cNvPr id="739" name="Oval 112">
                  <a:extLst>
                    <a:ext uri="{FF2B5EF4-FFF2-40B4-BE49-F238E27FC236}">
                      <a16:creationId xmlns:a16="http://schemas.microsoft.com/office/drawing/2014/main" id="{B786980D-B8EC-43CB-8555-80DB9A85C547}"/>
                    </a:ext>
                  </a:extLst>
                </p:cNvPr>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Flowchart: Delay 113">
                  <a:extLst>
                    <a:ext uri="{FF2B5EF4-FFF2-40B4-BE49-F238E27FC236}">
                      <a16:creationId xmlns:a16="http://schemas.microsoft.com/office/drawing/2014/main" id="{D8DD904A-A980-49E0-B5F4-B4EADC3ABCAB}"/>
                    </a:ext>
                  </a:extLst>
                </p:cNvPr>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Moon 3">
                  <a:extLst>
                    <a:ext uri="{FF2B5EF4-FFF2-40B4-BE49-F238E27FC236}">
                      <a16:creationId xmlns:a16="http://schemas.microsoft.com/office/drawing/2014/main" id="{AE8095A5-0DA7-402F-B676-379C2A4BDE3C}"/>
                    </a:ext>
                  </a:extLst>
                </p:cNvPr>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4" name="Trapezoid 683">
                <a:extLst>
                  <a:ext uri="{FF2B5EF4-FFF2-40B4-BE49-F238E27FC236}">
                    <a16:creationId xmlns:a16="http://schemas.microsoft.com/office/drawing/2014/main" id="{E2F7AC73-9DB4-4478-90F8-E0DA7E55F36B}"/>
                  </a:ext>
                </a:extLst>
              </p:cNvPr>
              <p:cNvSpPr/>
              <p:nvPr/>
            </p:nvSpPr>
            <p:spPr>
              <a:xfrm>
                <a:off x="1844150" y="3301525"/>
                <a:ext cx="1522123" cy="2713962"/>
              </a:xfrm>
              <a:prstGeom prst="trapezoid">
                <a:avLst>
                  <a:gd name="adj" fmla="val 12481"/>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Trapezoid 684">
                <a:extLst>
                  <a:ext uri="{FF2B5EF4-FFF2-40B4-BE49-F238E27FC236}">
                    <a16:creationId xmlns:a16="http://schemas.microsoft.com/office/drawing/2014/main" id="{064BFCB6-26FC-4158-A004-F0680A3CE823}"/>
                  </a:ext>
                </a:extLst>
              </p:cNvPr>
              <p:cNvSpPr/>
              <p:nvPr/>
            </p:nvSpPr>
            <p:spPr>
              <a:xfrm rot="20482973">
                <a:off x="2819469" y="2831354"/>
                <a:ext cx="698680" cy="1808470"/>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Trapezoid 685">
                <a:extLst>
                  <a:ext uri="{FF2B5EF4-FFF2-40B4-BE49-F238E27FC236}">
                    <a16:creationId xmlns:a16="http://schemas.microsoft.com/office/drawing/2014/main" id="{ADAAFF85-CDC1-4D7B-84B6-53DA78022516}"/>
                  </a:ext>
                </a:extLst>
              </p:cNvPr>
              <p:cNvSpPr/>
              <p:nvPr/>
            </p:nvSpPr>
            <p:spPr>
              <a:xfrm rot="1324899">
                <a:off x="1594986" y="2831503"/>
                <a:ext cx="698680" cy="1802662"/>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Trapezoid 686">
                <a:extLst>
                  <a:ext uri="{FF2B5EF4-FFF2-40B4-BE49-F238E27FC236}">
                    <a16:creationId xmlns:a16="http://schemas.microsoft.com/office/drawing/2014/main" id="{D784509C-F8E4-4025-B735-D562AB946FB9}"/>
                  </a:ext>
                </a:extLst>
              </p:cNvPr>
              <p:cNvSpPr/>
              <p:nvPr/>
            </p:nvSpPr>
            <p:spPr>
              <a:xfrm>
                <a:off x="1837344" y="2757863"/>
                <a:ext cx="1522123" cy="2713962"/>
              </a:xfrm>
              <a:prstGeom prst="trapezoid">
                <a:avLst>
                  <a:gd name="adj" fmla="val 19634"/>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Isosceles Triangle 687">
                <a:extLst>
                  <a:ext uri="{FF2B5EF4-FFF2-40B4-BE49-F238E27FC236}">
                    <a16:creationId xmlns:a16="http://schemas.microsoft.com/office/drawing/2014/main" id="{131AF8B4-A0EF-4CDF-A125-2D045745A504}"/>
                  </a:ext>
                </a:extLst>
              </p:cNvPr>
              <p:cNvSpPr/>
              <p:nvPr/>
            </p:nvSpPr>
            <p:spPr>
              <a:xfrm rot="10800000">
                <a:off x="2190087" y="2771971"/>
                <a:ext cx="899436" cy="1390078"/>
              </a:xfrm>
              <a:prstGeom prst="triangle">
                <a:avLst>
                  <a:gd name="adj" fmla="val 5454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Rectangle 688">
                <a:extLst>
                  <a:ext uri="{FF2B5EF4-FFF2-40B4-BE49-F238E27FC236}">
                    <a16:creationId xmlns:a16="http://schemas.microsoft.com/office/drawing/2014/main" id="{453DB0E2-2E98-4718-90DA-D121CC36C3B2}"/>
                  </a:ext>
                </a:extLst>
              </p:cNvPr>
              <p:cNvSpPr/>
              <p:nvPr/>
            </p:nvSpPr>
            <p:spPr>
              <a:xfrm rot="21023553">
                <a:off x="3024648" y="2777072"/>
                <a:ext cx="166853" cy="1136017"/>
              </a:xfrm>
              <a:prstGeom prst="rect">
                <a:avLst/>
              </a:prstGeom>
              <a:solidFill>
                <a:srgbClr val="E0C1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ectangle 689">
                <a:extLst>
                  <a:ext uri="{FF2B5EF4-FFF2-40B4-BE49-F238E27FC236}">
                    <a16:creationId xmlns:a16="http://schemas.microsoft.com/office/drawing/2014/main" id="{7BFF777F-E8A8-4FBF-BF54-86603070E1CE}"/>
                  </a:ext>
                </a:extLst>
              </p:cNvPr>
              <p:cNvSpPr/>
              <p:nvPr/>
            </p:nvSpPr>
            <p:spPr>
              <a:xfrm rot="955511">
                <a:off x="1854991" y="2773549"/>
                <a:ext cx="244808" cy="1584159"/>
              </a:xfrm>
              <a:prstGeom prst="rect">
                <a:avLst/>
              </a:prstGeom>
              <a:solidFill>
                <a:srgbClr val="E0C1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1" name="Group 111">
                <a:extLst>
                  <a:ext uri="{FF2B5EF4-FFF2-40B4-BE49-F238E27FC236}">
                    <a16:creationId xmlns:a16="http://schemas.microsoft.com/office/drawing/2014/main" id="{DD0DE827-038E-45B9-8BFD-008C43365DF4}"/>
                  </a:ext>
                </a:extLst>
              </p:cNvPr>
              <p:cNvGrpSpPr/>
              <p:nvPr/>
            </p:nvGrpSpPr>
            <p:grpSpPr>
              <a:xfrm>
                <a:off x="1844150" y="5552127"/>
                <a:ext cx="1425553" cy="350503"/>
                <a:chOff x="5181600" y="4648200"/>
                <a:chExt cx="3810000" cy="1066800"/>
              </a:xfrm>
            </p:grpSpPr>
            <p:grpSp>
              <p:nvGrpSpPr>
                <p:cNvPr id="727" name="Group 101">
                  <a:extLst>
                    <a:ext uri="{FF2B5EF4-FFF2-40B4-BE49-F238E27FC236}">
                      <a16:creationId xmlns:a16="http://schemas.microsoft.com/office/drawing/2014/main" id="{8E1002D2-F557-41C2-9FDC-7C86D1A676BA}"/>
                    </a:ext>
                  </a:extLst>
                </p:cNvPr>
                <p:cNvGrpSpPr/>
                <p:nvPr/>
              </p:nvGrpSpPr>
              <p:grpSpPr>
                <a:xfrm>
                  <a:off x="5181600" y="4648200"/>
                  <a:ext cx="1295400" cy="1066800"/>
                  <a:chOff x="5181600" y="4648200"/>
                  <a:chExt cx="1295400" cy="1066800"/>
                </a:xfrm>
              </p:grpSpPr>
              <p:sp>
                <p:nvSpPr>
                  <p:cNvPr id="737" name="Lightning Bolt 99">
                    <a:extLst>
                      <a:ext uri="{FF2B5EF4-FFF2-40B4-BE49-F238E27FC236}">
                        <a16:creationId xmlns:a16="http://schemas.microsoft.com/office/drawing/2014/main" id="{8D310A36-D1E8-44CD-9666-FD2874F6D162}"/>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Lightning Bolt 100">
                    <a:extLst>
                      <a:ext uri="{FF2B5EF4-FFF2-40B4-BE49-F238E27FC236}">
                        <a16:creationId xmlns:a16="http://schemas.microsoft.com/office/drawing/2014/main" id="{8582E129-4A75-4CFF-8B01-0D76E5507C62}"/>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8" name="Group 102">
                  <a:extLst>
                    <a:ext uri="{FF2B5EF4-FFF2-40B4-BE49-F238E27FC236}">
                      <a16:creationId xmlns:a16="http://schemas.microsoft.com/office/drawing/2014/main" id="{FB54CC6D-BDD9-46F8-9337-BA32DFD22767}"/>
                    </a:ext>
                  </a:extLst>
                </p:cNvPr>
                <p:cNvGrpSpPr/>
                <p:nvPr/>
              </p:nvGrpSpPr>
              <p:grpSpPr>
                <a:xfrm>
                  <a:off x="6019800" y="4648200"/>
                  <a:ext cx="1295400" cy="1066800"/>
                  <a:chOff x="5181600" y="4648200"/>
                  <a:chExt cx="1295400" cy="1066800"/>
                </a:xfrm>
              </p:grpSpPr>
              <p:sp>
                <p:nvSpPr>
                  <p:cNvPr id="735" name="Lightning Bolt 103">
                    <a:extLst>
                      <a:ext uri="{FF2B5EF4-FFF2-40B4-BE49-F238E27FC236}">
                        <a16:creationId xmlns:a16="http://schemas.microsoft.com/office/drawing/2014/main" id="{81FC3656-1F22-41F6-B4B1-C76E1E5E9E0F}"/>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Lightning Bolt 104">
                    <a:extLst>
                      <a:ext uri="{FF2B5EF4-FFF2-40B4-BE49-F238E27FC236}">
                        <a16:creationId xmlns:a16="http://schemas.microsoft.com/office/drawing/2014/main" id="{EB77CD28-593D-4073-B48F-F7A1883C8986}"/>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9" name="Group 105">
                  <a:extLst>
                    <a:ext uri="{FF2B5EF4-FFF2-40B4-BE49-F238E27FC236}">
                      <a16:creationId xmlns:a16="http://schemas.microsoft.com/office/drawing/2014/main" id="{E6072A6A-1A3A-4590-8D45-51B7B0089789}"/>
                    </a:ext>
                  </a:extLst>
                </p:cNvPr>
                <p:cNvGrpSpPr/>
                <p:nvPr/>
              </p:nvGrpSpPr>
              <p:grpSpPr>
                <a:xfrm>
                  <a:off x="6858000" y="4648200"/>
                  <a:ext cx="1295400" cy="1066800"/>
                  <a:chOff x="5181600" y="4648200"/>
                  <a:chExt cx="1295400" cy="1066800"/>
                </a:xfrm>
              </p:grpSpPr>
              <p:sp>
                <p:nvSpPr>
                  <p:cNvPr id="733" name="Lightning Bolt 732">
                    <a:extLst>
                      <a:ext uri="{FF2B5EF4-FFF2-40B4-BE49-F238E27FC236}">
                        <a16:creationId xmlns:a16="http://schemas.microsoft.com/office/drawing/2014/main" id="{29785E2D-CBA0-4BEE-BCE0-A7127D62C83A}"/>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Lightning Bolt 733">
                    <a:extLst>
                      <a:ext uri="{FF2B5EF4-FFF2-40B4-BE49-F238E27FC236}">
                        <a16:creationId xmlns:a16="http://schemas.microsoft.com/office/drawing/2014/main" id="{E041C34F-27FC-4FA0-841B-C5A339E8565A}"/>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0" name="Group 108">
                  <a:extLst>
                    <a:ext uri="{FF2B5EF4-FFF2-40B4-BE49-F238E27FC236}">
                      <a16:creationId xmlns:a16="http://schemas.microsoft.com/office/drawing/2014/main" id="{0F8B8C4C-657C-46E3-9577-8B07044E5D2D}"/>
                    </a:ext>
                  </a:extLst>
                </p:cNvPr>
                <p:cNvGrpSpPr/>
                <p:nvPr/>
              </p:nvGrpSpPr>
              <p:grpSpPr>
                <a:xfrm>
                  <a:off x="7696200" y="4648200"/>
                  <a:ext cx="1295400" cy="1066800"/>
                  <a:chOff x="5181600" y="4648200"/>
                  <a:chExt cx="1295400" cy="1066800"/>
                </a:xfrm>
              </p:grpSpPr>
              <p:sp>
                <p:nvSpPr>
                  <p:cNvPr id="731" name="Lightning Bolt 730">
                    <a:extLst>
                      <a:ext uri="{FF2B5EF4-FFF2-40B4-BE49-F238E27FC236}">
                        <a16:creationId xmlns:a16="http://schemas.microsoft.com/office/drawing/2014/main" id="{3DA0860A-7048-4433-A62C-2274651EF1EE}"/>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Lightning Bolt 731">
                    <a:extLst>
                      <a:ext uri="{FF2B5EF4-FFF2-40B4-BE49-F238E27FC236}">
                        <a16:creationId xmlns:a16="http://schemas.microsoft.com/office/drawing/2014/main" id="{A5CB76D3-67A7-4EB4-BEAE-173D4BEDA4B7}"/>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2" name="Group 122">
                <a:extLst>
                  <a:ext uri="{FF2B5EF4-FFF2-40B4-BE49-F238E27FC236}">
                    <a16:creationId xmlns:a16="http://schemas.microsoft.com/office/drawing/2014/main" id="{C0FDA2D9-604C-4271-9AA3-DB7B07648149}"/>
                  </a:ext>
                </a:extLst>
              </p:cNvPr>
              <p:cNvGrpSpPr/>
              <p:nvPr/>
            </p:nvGrpSpPr>
            <p:grpSpPr>
              <a:xfrm rot="16993735">
                <a:off x="2195513" y="3557520"/>
                <a:ext cx="1363880" cy="366353"/>
                <a:chOff x="5181600" y="4648200"/>
                <a:chExt cx="3810000" cy="1066800"/>
              </a:xfrm>
            </p:grpSpPr>
            <p:grpSp>
              <p:nvGrpSpPr>
                <p:cNvPr id="715" name="Group 102">
                  <a:extLst>
                    <a:ext uri="{FF2B5EF4-FFF2-40B4-BE49-F238E27FC236}">
                      <a16:creationId xmlns:a16="http://schemas.microsoft.com/office/drawing/2014/main" id="{92A6D688-A13A-4131-8811-6ED500B46E91}"/>
                    </a:ext>
                  </a:extLst>
                </p:cNvPr>
                <p:cNvGrpSpPr/>
                <p:nvPr/>
              </p:nvGrpSpPr>
              <p:grpSpPr>
                <a:xfrm>
                  <a:off x="5181600" y="4648200"/>
                  <a:ext cx="1295400" cy="1066800"/>
                  <a:chOff x="5181600" y="4648200"/>
                  <a:chExt cx="1295400" cy="1066800"/>
                </a:xfrm>
              </p:grpSpPr>
              <p:sp>
                <p:nvSpPr>
                  <p:cNvPr id="725" name="Lightning Bolt 724">
                    <a:extLst>
                      <a:ext uri="{FF2B5EF4-FFF2-40B4-BE49-F238E27FC236}">
                        <a16:creationId xmlns:a16="http://schemas.microsoft.com/office/drawing/2014/main" id="{832167F3-FAAD-47BC-847D-66BFD0F050AA}"/>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Lightning Bolt 725">
                    <a:extLst>
                      <a:ext uri="{FF2B5EF4-FFF2-40B4-BE49-F238E27FC236}">
                        <a16:creationId xmlns:a16="http://schemas.microsoft.com/office/drawing/2014/main" id="{E4C281FB-E92D-4EA6-8C03-CA1B9EFAF99C}"/>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103">
                  <a:extLst>
                    <a:ext uri="{FF2B5EF4-FFF2-40B4-BE49-F238E27FC236}">
                      <a16:creationId xmlns:a16="http://schemas.microsoft.com/office/drawing/2014/main" id="{83A50525-78CD-470C-A4A5-E0973A9542B8}"/>
                    </a:ext>
                  </a:extLst>
                </p:cNvPr>
                <p:cNvGrpSpPr/>
                <p:nvPr/>
              </p:nvGrpSpPr>
              <p:grpSpPr>
                <a:xfrm>
                  <a:off x="6019800" y="4648200"/>
                  <a:ext cx="1295400" cy="1066800"/>
                  <a:chOff x="5181600" y="4648200"/>
                  <a:chExt cx="1295400" cy="1066800"/>
                </a:xfrm>
              </p:grpSpPr>
              <p:sp>
                <p:nvSpPr>
                  <p:cNvPr id="723" name="Lightning Bolt 722">
                    <a:extLst>
                      <a:ext uri="{FF2B5EF4-FFF2-40B4-BE49-F238E27FC236}">
                        <a16:creationId xmlns:a16="http://schemas.microsoft.com/office/drawing/2014/main" id="{0AE2F65D-ED2C-4EFB-821A-69D09FE528E9}"/>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Lightning Bolt 723">
                    <a:extLst>
                      <a:ext uri="{FF2B5EF4-FFF2-40B4-BE49-F238E27FC236}">
                        <a16:creationId xmlns:a16="http://schemas.microsoft.com/office/drawing/2014/main" id="{4BB32D29-79C3-4CE5-B1E4-699E9F0374E5}"/>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05">
                  <a:extLst>
                    <a:ext uri="{FF2B5EF4-FFF2-40B4-BE49-F238E27FC236}">
                      <a16:creationId xmlns:a16="http://schemas.microsoft.com/office/drawing/2014/main" id="{CD324F47-3DCA-46B8-AC59-161D3443A7C9}"/>
                    </a:ext>
                  </a:extLst>
                </p:cNvPr>
                <p:cNvGrpSpPr/>
                <p:nvPr/>
              </p:nvGrpSpPr>
              <p:grpSpPr>
                <a:xfrm>
                  <a:off x="6858000" y="4648200"/>
                  <a:ext cx="1295400" cy="1066800"/>
                  <a:chOff x="5181600" y="4648200"/>
                  <a:chExt cx="1295400" cy="1066800"/>
                </a:xfrm>
              </p:grpSpPr>
              <p:sp>
                <p:nvSpPr>
                  <p:cNvPr id="721" name="Lightning Bolt 720">
                    <a:extLst>
                      <a:ext uri="{FF2B5EF4-FFF2-40B4-BE49-F238E27FC236}">
                        <a16:creationId xmlns:a16="http://schemas.microsoft.com/office/drawing/2014/main" id="{0A80FD86-515E-4163-8CE8-5D358E610BC8}"/>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Lightning Bolt 721">
                    <a:extLst>
                      <a:ext uri="{FF2B5EF4-FFF2-40B4-BE49-F238E27FC236}">
                        <a16:creationId xmlns:a16="http://schemas.microsoft.com/office/drawing/2014/main" id="{14EC2878-E27E-436E-8CC8-7ABDB1E99325}"/>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8" name="Group 108">
                  <a:extLst>
                    <a:ext uri="{FF2B5EF4-FFF2-40B4-BE49-F238E27FC236}">
                      <a16:creationId xmlns:a16="http://schemas.microsoft.com/office/drawing/2014/main" id="{E426F55A-3B04-4CBA-B391-88FB79122B1D}"/>
                    </a:ext>
                  </a:extLst>
                </p:cNvPr>
                <p:cNvGrpSpPr/>
                <p:nvPr/>
              </p:nvGrpSpPr>
              <p:grpSpPr>
                <a:xfrm>
                  <a:off x="7696200" y="4648200"/>
                  <a:ext cx="1295400" cy="1066800"/>
                  <a:chOff x="5181600" y="4648200"/>
                  <a:chExt cx="1295400" cy="1066800"/>
                </a:xfrm>
              </p:grpSpPr>
              <p:sp>
                <p:nvSpPr>
                  <p:cNvPr id="719" name="Lightning Bolt 718">
                    <a:extLst>
                      <a:ext uri="{FF2B5EF4-FFF2-40B4-BE49-F238E27FC236}">
                        <a16:creationId xmlns:a16="http://schemas.microsoft.com/office/drawing/2014/main" id="{6F539521-0B88-4174-BBD8-FEB632BD1E11}"/>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Lightning Bolt 719">
                    <a:extLst>
                      <a:ext uri="{FF2B5EF4-FFF2-40B4-BE49-F238E27FC236}">
                        <a16:creationId xmlns:a16="http://schemas.microsoft.com/office/drawing/2014/main" id="{A4772287-0D5C-4714-9568-951BCDE8C697}"/>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3" name="Group 135">
                <a:extLst>
                  <a:ext uri="{FF2B5EF4-FFF2-40B4-BE49-F238E27FC236}">
                    <a16:creationId xmlns:a16="http://schemas.microsoft.com/office/drawing/2014/main" id="{60EB78E0-3F29-4E1A-9695-5411BE67F56D}"/>
                  </a:ext>
                </a:extLst>
              </p:cNvPr>
              <p:cNvGrpSpPr/>
              <p:nvPr/>
            </p:nvGrpSpPr>
            <p:grpSpPr>
              <a:xfrm rot="4606265" flipH="1">
                <a:off x="1642015" y="3623715"/>
                <a:ext cx="1363880" cy="366353"/>
                <a:chOff x="5181600" y="4648200"/>
                <a:chExt cx="3810000" cy="1066800"/>
              </a:xfrm>
            </p:grpSpPr>
            <p:grpSp>
              <p:nvGrpSpPr>
                <p:cNvPr id="703" name="Group 101">
                  <a:extLst>
                    <a:ext uri="{FF2B5EF4-FFF2-40B4-BE49-F238E27FC236}">
                      <a16:creationId xmlns:a16="http://schemas.microsoft.com/office/drawing/2014/main" id="{FC17A528-32F0-44E8-AEB6-8D5E26B39915}"/>
                    </a:ext>
                  </a:extLst>
                </p:cNvPr>
                <p:cNvGrpSpPr/>
                <p:nvPr/>
              </p:nvGrpSpPr>
              <p:grpSpPr>
                <a:xfrm>
                  <a:off x="5181600" y="4648200"/>
                  <a:ext cx="1295400" cy="1066800"/>
                  <a:chOff x="5181600" y="4648200"/>
                  <a:chExt cx="1295400" cy="1066800"/>
                </a:xfrm>
              </p:grpSpPr>
              <p:sp>
                <p:nvSpPr>
                  <p:cNvPr id="713" name="Lightning Bolt 712">
                    <a:extLst>
                      <a:ext uri="{FF2B5EF4-FFF2-40B4-BE49-F238E27FC236}">
                        <a16:creationId xmlns:a16="http://schemas.microsoft.com/office/drawing/2014/main" id="{07B521D3-D3EB-4879-8F1D-739E46FE6503}"/>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Lightning Bolt 713">
                    <a:extLst>
                      <a:ext uri="{FF2B5EF4-FFF2-40B4-BE49-F238E27FC236}">
                        <a16:creationId xmlns:a16="http://schemas.microsoft.com/office/drawing/2014/main" id="{32C55520-6F00-49B7-81F5-C9746AD935D0}"/>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102">
                  <a:extLst>
                    <a:ext uri="{FF2B5EF4-FFF2-40B4-BE49-F238E27FC236}">
                      <a16:creationId xmlns:a16="http://schemas.microsoft.com/office/drawing/2014/main" id="{2645D379-4378-4A7D-9C50-98CDF4E98106}"/>
                    </a:ext>
                  </a:extLst>
                </p:cNvPr>
                <p:cNvGrpSpPr/>
                <p:nvPr/>
              </p:nvGrpSpPr>
              <p:grpSpPr>
                <a:xfrm>
                  <a:off x="6019800" y="4648200"/>
                  <a:ext cx="1295400" cy="1066800"/>
                  <a:chOff x="5181600" y="4648200"/>
                  <a:chExt cx="1295400" cy="1066800"/>
                </a:xfrm>
              </p:grpSpPr>
              <p:sp>
                <p:nvSpPr>
                  <p:cNvPr id="711" name="Lightning Bolt 710">
                    <a:extLst>
                      <a:ext uri="{FF2B5EF4-FFF2-40B4-BE49-F238E27FC236}">
                        <a16:creationId xmlns:a16="http://schemas.microsoft.com/office/drawing/2014/main" id="{AEA69EB0-B861-404B-8BAA-53750388EC6A}"/>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Lightning Bolt 711">
                    <a:extLst>
                      <a:ext uri="{FF2B5EF4-FFF2-40B4-BE49-F238E27FC236}">
                        <a16:creationId xmlns:a16="http://schemas.microsoft.com/office/drawing/2014/main" id="{A2ECC985-6117-4914-931E-51A085D194FF}"/>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05">
                  <a:extLst>
                    <a:ext uri="{FF2B5EF4-FFF2-40B4-BE49-F238E27FC236}">
                      <a16:creationId xmlns:a16="http://schemas.microsoft.com/office/drawing/2014/main" id="{CD854663-205F-4801-A978-D20B52FC9F13}"/>
                    </a:ext>
                  </a:extLst>
                </p:cNvPr>
                <p:cNvGrpSpPr/>
                <p:nvPr/>
              </p:nvGrpSpPr>
              <p:grpSpPr>
                <a:xfrm>
                  <a:off x="6858000" y="4648200"/>
                  <a:ext cx="1295400" cy="1066800"/>
                  <a:chOff x="5181600" y="4648200"/>
                  <a:chExt cx="1295400" cy="1066800"/>
                </a:xfrm>
              </p:grpSpPr>
              <p:sp>
                <p:nvSpPr>
                  <p:cNvPr id="709" name="Lightning Bolt 708">
                    <a:extLst>
                      <a:ext uri="{FF2B5EF4-FFF2-40B4-BE49-F238E27FC236}">
                        <a16:creationId xmlns:a16="http://schemas.microsoft.com/office/drawing/2014/main" id="{567C3DA5-B1D8-4B83-923B-86A234776E92}"/>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Lightning Bolt 709">
                    <a:extLst>
                      <a:ext uri="{FF2B5EF4-FFF2-40B4-BE49-F238E27FC236}">
                        <a16:creationId xmlns:a16="http://schemas.microsoft.com/office/drawing/2014/main" id="{21FE6055-E2C2-4A9D-8860-B5F478926D3B}"/>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6" name="Group 108">
                  <a:extLst>
                    <a:ext uri="{FF2B5EF4-FFF2-40B4-BE49-F238E27FC236}">
                      <a16:creationId xmlns:a16="http://schemas.microsoft.com/office/drawing/2014/main" id="{F29FA72A-78E9-4EA4-B500-D098FF09FFA5}"/>
                    </a:ext>
                  </a:extLst>
                </p:cNvPr>
                <p:cNvGrpSpPr/>
                <p:nvPr/>
              </p:nvGrpSpPr>
              <p:grpSpPr>
                <a:xfrm>
                  <a:off x="7696200" y="4648200"/>
                  <a:ext cx="1295400" cy="1066800"/>
                  <a:chOff x="5181600" y="4648200"/>
                  <a:chExt cx="1295400" cy="1066800"/>
                </a:xfrm>
              </p:grpSpPr>
              <p:sp>
                <p:nvSpPr>
                  <p:cNvPr id="707" name="Lightning Bolt 706">
                    <a:extLst>
                      <a:ext uri="{FF2B5EF4-FFF2-40B4-BE49-F238E27FC236}">
                        <a16:creationId xmlns:a16="http://schemas.microsoft.com/office/drawing/2014/main" id="{5845DF94-06A6-42F5-825D-D964BD4AE248}"/>
                      </a:ext>
                    </a:extLst>
                  </p:cNvPr>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Lightning Bolt 707">
                    <a:extLst>
                      <a:ext uri="{FF2B5EF4-FFF2-40B4-BE49-F238E27FC236}">
                        <a16:creationId xmlns:a16="http://schemas.microsoft.com/office/drawing/2014/main" id="{69CB85A5-36F6-4AA0-A6BA-141237307732}"/>
                      </a:ext>
                    </a:extLst>
                  </p:cNvPr>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4" name="Group 693">
                <a:extLst>
                  <a:ext uri="{FF2B5EF4-FFF2-40B4-BE49-F238E27FC236}">
                    <a16:creationId xmlns:a16="http://schemas.microsoft.com/office/drawing/2014/main" id="{BCB781EF-1374-451E-921F-A95CDC524DE2}"/>
                  </a:ext>
                </a:extLst>
              </p:cNvPr>
              <p:cNvGrpSpPr/>
              <p:nvPr/>
            </p:nvGrpSpPr>
            <p:grpSpPr>
              <a:xfrm>
                <a:off x="1175670" y="721051"/>
                <a:ext cx="2845470" cy="2931880"/>
                <a:chOff x="3954097" y="576628"/>
                <a:chExt cx="2845470" cy="2931880"/>
              </a:xfrm>
            </p:grpSpPr>
            <p:sp>
              <p:nvSpPr>
                <p:cNvPr id="695" name="Freeform: Shape 694">
                  <a:extLst>
                    <a:ext uri="{FF2B5EF4-FFF2-40B4-BE49-F238E27FC236}">
                      <a16:creationId xmlns:a16="http://schemas.microsoft.com/office/drawing/2014/main" id="{C3C03278-515E-458B-97EE-455534637E5E}"/>
                    </a:ext>
                  </a:extLst>
                </p:cNvPr>
                <p:cNvSpPr/>
                <p:nvPr/>
              </p:nvSpPr>
              <p:spPr>
                <a:xfrm rot="2518030">
                  <a:off x="5290896" y="1405729"/>
                  <a:ext cx="1508671" cy="1426733"/>
                </a:xfrm>
                <a:custGeom>
                  <a:avLst/>
                  <a:gdLst>
                    <a:gd name="connsiteX0" fmla="*/ 145784 w 1508671"/>
                    <a:gd name="connsiteY0" fmla="*/ 77597 h 1426733"/>
                    <a:gd name="connsiteX1" fmla="*/ 226378 w 1508671"/>
                    <a:gd name="connsiteY1" fmla="*/ 52079 h 1426733"/>
                    <a:gd name="connsiteX2" fmla="*/ 277454 w 1508671"/>
                    <a:gd name="connsiteY2" fmla="*/ 60941 h 1426733"/>
                    <a:gd name="connsiteX3" fmla="*/ 257622 w 1508671"/>
                    <a:gd name="connsiteY3" fmla="*/ 42756 h 1426733"/>
                    <a:gd name="connsiteX4" fmla="*/ 257622 w 1508671"/>
                    <a:gd name="connsiteY4" fmla="*/ 42753 h 1426733"/>
                    <a:gd name="connsiteX5" fmla="*/ 612684 w 1508671"/>
                    <a:gd name="connsiteY5" fmla="*/ 58865 h 1426733"/>
                    <a:gd name="connsiteX6" fmla="*/ 701995 w 1508671"/>
                    <a:gd name="connsiteY6" fmla="*/ 111490 h 1426733"/>
                    <a:gd name="connsiteX7" fmla="*/ 729191 w 1508671"/>
                    <a:gd name="connsiteY7" fmla="*/ 121406 h 1426733"/>
                    <a:gd name="connsiteX8" fmla="*/ 876665 w 1508671"/>
                    <a:gd name="connsiteY8" fmla="*/ 241692 h 1426733"/>
                    <a:gd name="connsiteX9" fmla="*/ 885993 w 1508671"/>
                    <a:gd name="connsiteY9" fmla="*/ 261874 h 1426733"/>
                    <a:gd name="connsiteX10" fmla="*/ 933595 w 1508671"/>
                    <a:gd name="connsiteY10" fmla="*/ 307936 h 1426733"/>
                    <a:gd name="connsiteX11" fmla="*/ 1034310 w 1508671"/>
                    <a:gd name="connsiteY11" fmla="*/ 427841 h 1426733"/>
                    <a:gd name="connsiteX12" fmla="*/ 1036723 w 1508671"/>
                    <a:gd name="connsiteY12" fmla="*/ 431379 h 1426733"/>
                    <a:gd name="connsiteX13" fmla="*/ 1099076 w 1508671"/>
                    <a:gd name="connsiteY13" fmla="*/ 442720 h 1426733"/>
                    <a:gd name="connsiteX14" fmla="*/ 1499084 w 1508671"/>
                    <a:gd name="connsiteY14" fmla="*/ 946610 h 1426733"/>
                    <a:gd name="connsiteX15" fmla="*/ 1453146 w 1508671"/>
                    <a:gd name="connsiteY15" fmla="*/ 908299 h 1426733"/>
                    <a:gd name="connsiteX16" fmla="*/ 1476858 w 1508671"/>
                    <a:gd name="connsiteY16" fmla="*/ 952652 h 1426733"/>
                    <a:gd name="connsiteX17" fmla="*/ 1483999 w 1508671"/>
                    <a:gd name="connsiteY17" fmla="*/ 1114176 h 1426733"/>
                    <a:gd name="connsiteX18" fmla="*/ 1344765 w 1508671"/>
                    <a:gd name="connsiteY18" fmla="*/ 983109 h 1426733"/>
                    <a:gd name="connsiteX19" fmla="*/ 1273850 w 1508671"/>
                    <a:gd name="connsiteY19" fmla="*/ 927236 h 1426733"/>
                    <a:gd name="connsiteX20" fmla="*/ 1275518 w 1508671"/>
                    <a:gd name="connsiteY20" fmla="*/ 933539 h 1426733"/>
                    <a:gd name="connsiteX21" fmla="*/ 1278064 w 1508671"/>
                    <a:gd name="connsiteY21" fmla="*/ 1140274 h 1426733"/>
                    <a:gd name="connsiteX22" fmla="*/ 1258652 w 1508671"/>
                    <a:gd name="connsiteY22" fmla="*/ 1191088 h 1426733"/>
                    <a:gd name="connsiteX23" fmla="*/ 1274324 w 1508671"/>
                    <a:gd name="connsiteY23" fmla="*/ 1259903 h 1426733"/>
                    <a:gd name="connsiteX24" fmla="*/ 1239878 w 1508671"/>
                    <a:gd name="connsiteY24" fmla="*/ 1396807 h 1426733"/>
                    <a:gd name="connsiteX25" fmla="*/ 1174055 w 1508671"/>
                    <a:gd name="connsiteY25" fmla="*/ 1295316 h 1426733"/>
                    <a:gd name="connsiteX26" fmla="*/ 1174054 w 1508671"/>
                    <a:gd name="connsiteY26" fmla="*/ 1300902 h 1426733"/>
                    <a:gd name="connsiteX27" fmla="*/ 1110057 w 1508671"/>
                    <a:gd name="connsiteY27" fmla="*/ 1426733 h 1426733"/>
                    <a:gd name="connsiteX28" fmla="*/ 956505 w 1508671"/>
                    <a:gd name="connsiteY28" fmla="*/ 1060458 h 1426733"/>
                    <a:gd name="connsiteX29" fmla="*/ 902756 w 1508671"/>
                    <a:gd name="connsiteY29" fmla="*/ 965588 h 1426733"/>
                    <a:gd name="connsiteX30" fmla="*/ 868453 w 1508671"/>
                    <a:gd name="connsiteY30" fmla="*/ 983852 h 1426733"/>
                    <a:gd name="connsiteX31" fmla="*/ 715112 w 1508671"/>
                    <a:gd name="connsiteY31" fmla="*/ 975851 h 1426733"/>
                    <a:gd name="connsiteX32" fmla="*/ 680965 w 1508671"/>
                    <a:gd name="connsiteY32" fmla="*/ 958148 h 1426733"/>
                    <a:gd name="connsiteX33" fmla="*/ 656795 w 1508671"/>
                    <a:gd name="connsiteY33" fmla="*/ 954531 h 1426733"/>
                    <a:gd name="connsiteX34" fmla="*/ 526903 w 1508671"/>
                    <a:gd name="connsiteY34" fmla="*/ 858266 h 1426733"/>
                    <a:gd name="connsiteX35" fmla="*/ 526351 w 1508671"/>
                    <a:gd name="connsiteY35" fmla="*/ 856949 h 1426733"/>
                    <a:gd name="connsiteX36" fmla="*/ 484863 w 1508671"/>
                    <a:gd name="connsiteY36" fmla="*/ 817473 h 1426733"/>
                    <a:gd name="connsiteX37" fmla="*/ 433837 w 1508671"/>
                    <a:gd name="connsiteY37" fmla="*/ 757360 h 1426733"/>
                    <a:gd name="connsiteX38" fmla="*/ 373430 w 1508671"/>
                    <a:gd name="connsiteY38" fmla="*/ 751929 h 1426733"/>
                    <a:gd name="connsiteX39" fmla="*/ 139625 w 1508671"/>
                    <a:gd name="connsiteY39" fmla="*/ 426589 h 1426733"/>
                    <a:gd name="connsiteX40" fmla="*/ 199456 w 1508671"/>
                    <a:gd name="connsiteY40" fmla="*/ 480585 h 1426733"/>
                    <a:gd name="connsiteX41" fmla="*/ 209888 w 1508671"/>
                    <a:gd name="connsiteY41" fmla="*/ 487569 h 1426733"/>
                    <a:gd name="connsiteX42" fmla="*/ 190842 w 1508671"/>
                    <a:gd name="connsiteY42" fmla="*/ 460092 h 1426733"/>
                    <a:gd name="connsiteX43" fmla="*/ 161552 w 1508671"/>
                    <a:gd name="connsiteY43" fmla="*/ 381603 h 1426733"/>
                    <a:gd name="connsiteX44" fmla="*/ 162457 w 1508671"/>
                    <a:gd name="connsiteY44" fmla="*/ 375478 h 1426733"/>
                    <a:gd name="connsiteX45" fmla="*/ 160606 w 1508671"/>
                    <a:gd name="connsiteY45" fmla="*/ 374568 h 1426733"/>
                    <a:gd name="connsiteX46" fmla="*/ 17718 w 1508671"/>
                    <a:gd name="connsiteY46" fmla="*/ 339575 h 1426733"/>
                    <a:gd name="connsiteX47" fmla="*/ 39484 w 1508671"/>
                    <a:gd name="connsiteY47" fmla="*/ 315003 h 1426733"/>
                    <a:gd name="connsiteX48" fmla="*/ 0 w 1508671"/>
                    <a:gd name="connsiteY48" fmla="*/ 295584 h 1426733"/>
                    <a:gd name="connsiteX49" fmla="*/ 131880 w 1508671"/>
                    <a:gd name="connsiteY49" fmla="*/ 245220 h 1426733"/>
                    <a:gd name="connsiteX50" fmla="*/ 187712 w 1508671"/>
                    <a:gd name="connsiteY50" fmla="*/ 251137 h 1426733"/>
                    <a:gd name="connsiteX51" fmla="*/ 207963 w 1508671"/>
                    <a:gd name="connsiteY51" fmla="*/ 247662 h 1426733"/>
                    <a:gd name="connsiteX52" fmla="*/ 309221 w 1508671"/>
                    <a:gd name="connsiteY52" fmla="*/ 248912 h 1426733"/>
                    <a:gd name="connsiteX53" fmla="*/ 323331 w 1508671"/>
                    <a:gd name="connsiteY53" fmla="*/ 251215 h 1426733"/>
                    <a:gd name="connsiteX54" fmla="*/ 334810 w 1508671"/>
                    <a:gd name="connsiteY54" fmla="*/ 236233 h 1426733"/>
                    <a:gd name="connsiteX55" fmla="*/ 257095 w 1508671"/>
                    <a:gd name="connsiteY55" fmla="*/ 165589 h 1426733"/>
                    <a:gd name="connsiteX56" fmla="*/ 145784 w 1508671"/>
                    <a:gd name="connsiteY56" fmla="*/ 77597 h 14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08671" h="1426733">
                      <a:moveTo>
                        <a:pt x="145784" y="77597"/>
                      </a:moveTo>
                      <a:cubicBezTo>
                        <a:pt x="168372" y="61452"/>
                        <a:pt x="195561" y="53160"/>
                        <a:pt x="226378" y="52079"/>
                      </a:cubicBezTo>
                      <a:lnTo>
                        <a:pt x="277454" y="60941"/>
                      </a:lnTo>
                      <a:lnTo>
                        <a:pt x="257622" y="42756"/>
                      </a:lnTo>
                      <a:lnTo>
                        <a:pt x="257622" y="42753"/>
                      </a:lnTo>
                      <a:cubicBezTo>
                        <a:pt x="342672" y="-21699"/>
                        <a:pt x="472131" y="-10823"/>
                        <a:pt x="612684" y="58865"/>
                      </a:cubicBezTo>
                      <a:lnTo>
                        <a:pt x="701995" y="111490"/>
                      </a:lnTo>
                      <a:lnTo>
                        <a:pt x="729191" y="121406"/>
                      </a:lnTo>
                      <a:cubicBezTo>
                        <a:pt x="794156" y="150884"/>
                        <a:pt x="845769" y="192629"/>
                        <a:pt x="876665" y="241692"/>
                      </a:cubicBezTo>
                      <a:lnTo>
                        <a:pt x="885993" y="261874"/>
                      </a:lnTo>
                      <a:lnTo>
                        <a:pt x="933595" y="307936"/>
                      </a:lnTo>
                      <a:cubicBezTo>
                        <a:pt x="968208" y="345088"/>
                        <a:pt x="1001954" y="385143"/>
                        <a:pt x="1034310" y="427841"/>
                      </a:cubicBezTo>
                      <a:lnTo>
                        <a:pt x="1036723" y="431379"/>
                      </a:lnTo>
                      <a:lnTo>
                        <a:pt x="1099076" y="442720"/>
                      </a:lnTo>
                      <a:cubicBezTo>
                        <a:pt x="1373932" y="514514"/>
                        <a:pt x="1553021" y="740114"/>
                        <a:pt x="1499084" y="946610"/>
                      </a:cubicBezTo>
                      <a:lnTo>
                        <a:pt x="1453146" y="908299"/>
                      </a:lnTo>
                      <a:lnTo>
                        <a:pt x="1476858" y="952652"/>
                      </a:lnTo>
                      <a:cubicBezTo>
                        <a:pt x="1503479" y="1014438"/>
                        <a:pt x="1507343" y="1069988"/>
                        <a:pt x="1483999" y="1114176"/>
                      </a:cubicBezTo>
                      <a:cubicBezTo>
                        <a:pt x="1441843" y="1070251"/>
                        <a:pt x="1395206" y="1026399"/>
                        <a:pt x="1344765" y="983109"/>
                      </a:cubicBezTo>
                      <a:lnTo>
                        <a:pt x="1273850" y="927236"/>
                      </a:lnTo>
                      <a:lnTo>
                        <a:pt x="1275518" y="933539"/>
                      </a:lnTo>
                      <a:cubicBezTo>
                        <a:pt x="1290060" y="1010618"/>
                        <a:pt x="1291195" y="1081053"/>
                        <a:pt x="1278064" y="1140274"/>
                      </a:cubicBezTo>
                      <a:lnTo>
                        <a:pt x="1258652" y="1191088"/>
                      </a:lnTo>
                      <a:lnTo>
                        <a:pt x="1274324" y="1259903"/>
                      </a:lnTo>
                      <a:cubicBezTo>
                        <a:pt x="1280133" y="1316545"/>
                        <a:pt x="1269377" y="1363594"/>
                        <a:pt x="1239878" y="1396807"/>
                      </a:cubicBezTo>
                      <a:lnTo>
                        <a:pt x="1174055" y="1295316"/>
                      </a:lnTo>
                      <a:lnTo>
                        <a:pt x="1174054" y="1300902"/>
                      </a:lnTo>
                      <a:cubicBezTo>
                        <a:pt x="1167136" y="1357419"/>
                        <a:pt x="1146197" y="1400904"/>
                        <a:pt x="1110057" y="1426733"/>
                      </a:cubicBezTo>
                      <a:cubicBezTo>
                        <a:pt x="1074003" y="1310429"/>
                        <a:pt x="1021795" y="1186362"/>
                        <a:pt x="956505" y="1060458"/>
                      </a:cubicBezTo>
                      <a:lnTo>
                        <a:pt x="902756" y="965588"/>
                      </a:lnTo>
                      <a:lnTo>
                        <a:pt x="868453" y="983852"/>
                      </a:lnTo>
                      <a:cubicBezTo>
                        <a:pt x="824674" y="999052"/>
                        <a:pt x="771601" y="995510"/>
                        <a:pt x="715112" y="975851"/>
                      </a:cubicBezTo>
                      <a:lnTo>
                        <a:pt x="680965" y="958148"/>
                      </a:lnTo>
                      <a:lnTo>
                        <a:pt x="656795" y="954531"/>
                      </a:lnTo>
                      <a:cubicBezTo>
                        <a:pt x="598392" y="936224"/>
                        <a:pt x="551605" y="901549"/>
                        <a:pt x="526903" y="858266"/>
                      </a:cubicBezTo>
                      <a:lnTo>
                        <a:pt x="526351" y="856949"/>
                      </a:lnTo>
                      <a:lnTo>
                        <a:pt x="484863" y="817473"/>
                      </a:lnTo>
                      <a:lnTo>
                        <a:pt x="433837" y="757360"/>
                      </a:lnTo>
                      <a:lnTo>
                        <a:pt x="373430" y="751929"/>
                      </a:lnTo>
                      <a:cubicBezTo>
                        <a:pt x="208614" y="708878"/>
                        <a:pt x="103936" y="563218"/>
                        <a:pt x="139625" y="426589"/>
                      </a:cubicBezTo>
                      <a:cubicBezTo>
                        <a:pt x="158181" y="446052"/>
                        <a:pt x="178210" y="464074"/>
                        <a:pt x="199456" y="480585"/>
                      </a:cubicBezTo>
                      <a:lnTo>
                        <a:pt x="209888" y="487569"/>
                      </a:lnTo>
                      <a:lnTo>
                        <a:pt x="190842" y="460092"/>
                      </a:lnTo>
                      <a:cubicBezTo>
                        <a:pt x="175077" y="432551"/>
                        <a:pt x="165056" y="406071"/>
                        <a:pt x="161552" y="381603"/>
                      </a:cubicBezTo>
                      <a:lnTo>
                        <a:pt x="162457" y="375478"/>
                      </a:lnTo>
                      <a:lnTo>
                        <a:pt x="160606" y="374568"/>
                      </a:lnTo>
                      <a:lnTo>
                        <a:pt x="17718" y="339575"/>
                      </a:lnTo>
                      <a:lnTo>
                        <a:pt x="39484" y="315003"/>
                      </a:lnTo>
                      <a:lnTo>
                        <a:pt x="0" y="295584"/>
                      </a:lnTo>
                      <a:cubicBezTo>
                        <a:pt x="29498" y="262371"/>
                        <a:pt x="74948" y="246137"/>
                        <a:pt x="131880" y="245220"/>
                      </a:cubicBezTo>
                      <a:lnTo>
                        <a:pt x="187712" y="251137"/>
                      </a:lnTo>
                      <a:lnTo>
                        <a:pt x="207963" y="247662"/>
                      </a:lnTo>
                      <a:cubicBezTo>
                        <a:pt x="239050" y="245478"/>
                        <a:pt x="272965" y="245913"/>
                        <a:pt x="309221" y="248912"/>
                      </a:cubicBezTo>
                      <a:lnTo>
                        <a:pt x="323331" y="251215"/>
                      </a:lnTo>
                      <a:lnTo>
                        <a:pt x="334810" y="236233"/>
                      </a:lnTo>
                      <a:lnTo>
                        <a:pt x="257095" y="165589"/>
                      </a:lnTo>
                      <a:cubicBezTo>
                        <a:pt x="219857" y="133925"/>
                        <a:pt x="182671" y="104509"/>
                        <a:pt x="145784" y="77597"/>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6" name="Oval 695">
                  <a:extLst>
                    <a:ext uri="{FF2B5EF4-FFF2-40B4-BE49-F238E27FC236}">
                      <a16:creationId xmlns:a16="http://schemas.microsoft.com/office/drawing/2014/main" id="{E0F542E0-DF22-48B5-A836-9562A0CBF1FA}"/>
                    </a:ext>
                  </a:extLst>
                </p:cNvPr>
                <p:cNvSpPr/>
                <p:nvPr/>
              </p:nvSpPr>
              <p:spPr>
                <a:xfrm>
                  <a:off x="4860039" y="1206060"/>
                  <a:ext cx="1292433" cy="18640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7" name="Group 696">
                  <a:extLst>
                    <a:ext uri="{FF2B5EF4-FFF2-40B4-BE49-F238E27FC236}">
                      <a16:creationId xmlns:a16="http://schemas.microsoft.com/office/drawing/2014/main" id="{9C467EE5-A05B-48A4-A451-16ECBBFCE4A9}"/>
                    </a:ext>
                  </a:extLst>
                </p:cNvPr>
                <p:cNvGrpSpPr/>
                <p:nvPr/>
              </p:nvGrpSpPr>
              <p:grpSpPr>
                <a:xfrm>
                  <a:off x="3954097" y="1224737"/>
                  <a:ext cx="1198311" cy="1694065"/>
                  <a:chOff x="4249559" y="905454"/>
                  <a:chExt cx="1198311" cy="1694065"/>
                </a:xfrm>
              </p:grpSpPr>
              <p:sp>
                <p:nvSpPr>
                  <p:cNvPr id="701" name="Freeform: Shape 700">
                    <a:extLst>
                      <a:ext uri="{FF2B5EF4-FFF2-40B4-BE49-F238E27FC236}">
                        <a16:creationId xmlns:a16="http://schemas.microsoft.com/office/drawing/2014/main" id="{89B26A7E-147B-4EFC-B65E-AB2E9E516A22}"/>
                      </a:ext>
                    </a:extLst>
                  </p:cNvPr>
                  <p:cNvSpPr/>
                  <p:nvPr/>
                </p:nvSpPr>
                <p:spPr>
                  <a:xfrm rot="19931863" flipH="1">
                    <a:off x="4249559" y="1201132"/>
                    <a:ext cx="937609" cy="867131"/>
                  </a:xfrm>
                  <a:custGeom>
                    <a:avLst/>
                    <a:gdLst>
                      <a:gd name="connsiteX0" fmla="*/ 194123 w 937609"/>
                      <a:gd name="connsiteY0" fmla="*/ 12970 h 867131"/>
                      <a:gd name="connsiteX1" fmla="*/ 171608 w 937609"/>
                      <a:gd name="connsiteY1" fmla="*/ 128686 h 867131"/>
                      <a:gd name="connsiteX2" fmla="*/ 175422 w 937609"/>
                      <a:gd name="connsiteY2" fmla="*/ 140915 h 867131"/>
                      <a:gd name="connsiteX3" fmla="*/ 156936 w 937609"/>
                      <a:gd name="connsiteY3" fmla="*/ 183672 h 867131"/>
                      <a:gd name="connsiteX4" fmla="*/ 148232 w 937609"/>
                      <a:gd name="connsiteY4" fmla="*/ 244098 h 867131"/>
                      <a:gd name="connsiteX5" fmla="*/ 151369 w 937609"/>
                      <a:gd name="connsiteY5" fmla="*/ 295484 h 867131"/>
                      <a:gd name="connsiteX6" fmla="*/ 120729 w 937609"/>
                      <a:gd name="connsiteY6" fmla="*/ 270421 h 867131"/>
                      <a:gd name="connsiteX7" fmla="*/ 38711 w 937609"/>
                      <a:gd name="connsiteY7" fmla="*/ 189038 h 867131"/>
                      <a:gd name="connsiteX8" fmla="*/ 58197 w 937609"/>
                      <a:gd name="connsiteY8" fmla="*/ 333942 h 867131"/>
                      <a:gd name="connsiteX9" fmla="*/ 73818 w 937609"/>
                      <a:gd name="connsiteY9" fmla="*/ 356479 h 867131"/>
                      <a:gd name="connsiteX10" fmla="*/ 6979 w 937609"/>
                      <a:gd name="connsiteY10" fmla="*/ 300438 h 867131"/>
                      <a:gd name="connsiteX11" fmla="*/ 240786 w 937609"/>
                      <a:gd name="connsiteY11" fmla="*/ 625777 h 867131"/>
                      <a:gd name="connsiteX12" fmla="*/ 301191 w 937609"/>
                      <a:gd name="connsiteY12" fmla="*/ 631209 h 867131"/>
                      <a:gd name="connsiteX13" fmla="*/ 352218 w 937609"/>
                      <a:gd name="connsiteY13" fmla="*/ 691323 h 867131"/>
                      <a:gd name="connsiteX14" fmla="*/ 393321 w 937609"/>
                      <a:gd name="connsiteY14" fmla="*/ 729876 h 867131"/>
                      <a:gd name="connsiteX15" fmla="*/ 394260 w 937609"/>
                      <a:gd name="connsiteY15" fmla="*/ 732116 h 867131"/>
                      <a:gd name="connsiteX16" fmla="*/ 524152 w 937609"/>
                      <a:gd name="connsiteY16" fmla="*/ 828382 h 867131"/>
                      <a:gd name="connsiteX17" fmla="*/ 538377 w 937609"/>
                      <a:gd name="connsiteY17" fmla="*/ 830510 h 867131"/>
                      <a:gd name="connsiteX18" fmla="*/ 549856 w 937609"/>
                      <a:gd name="connsiteY18" fmla="*/ 836732 h 867131"/>
                      <a:gd name="connsiteX19" fmla="*/ 776272 w 937609"/>
                      <a:gd name="connsiteY19" fmla="*/ 836159 h 867131"/>
                      <a:gd name="connsiteX20" fmla="*/ 761758 w 937609"/>
                      <a:gd name="connsiteY20" fmla="*/ 822538 h 867131"/>
                      <a:gd name="connsiteX21" fmla="*/ 784236 w 937609"/>
                      <a:gd name="connsiteY21" fmla="*/ 827627 h 867131"/>
                      <a:gd name="connsiteX22" fmla="*/ 848735 w 937609"/>
                      <a:gd name="connsiteY22" fmla="*/ 809003 h 867131"/>
                      <a:gd name="connsiteX23" fmla="*/ 848735 w 937609"/>
                      <a:gd name="connsiteY23" fmla="*/ 809001 h 867131"/>
                      <a:gd name="connsiteX24" fmla="*/ 782049 w 937609"/>
                      <a:gd name="connsiteY24" fmla="*/ 755058 h 867131"/>
                      <a:gd name="connsiteX25" fmla="*/ 789787 w 937609"/>
                      <a:gd name="connsiteY25" fmla="*/ 720156 h 867131"/>
                      <a:gd name="connsiteX26" fmla="*/ 789343 w 937609"/>
                      <a:gd name="connsiteY26" fmla="*/ 718721 h 867131"/>
                      <a:gd name="connsiteX27" fmla="*/ 844706 w 937609"/>
                      <a:gd name="connsiteY27" fmla="*/ 708541 h 867131"/>
                      <a:gd name="connsiteX28" fmla="*/ 850197 w 937609"/>
                      <a:gd name="connsiteY28" fmla="*/ 705837 h 867131"/>
                      <a:gd name="connsiteX29" fmla="*/ 878859 w 937609"/>
                      <a:gd name="connsiteY29" fmla="*/ 705798 h 867131"/>
                      <a:gd name="connsiteX30" fmla="*/ 937609 w 937609"/>
                      <a:gd name="connsiteY30" fmla="*/ 673312 h 867131"/>
                      <a:gd name="connsiteX31" fmla="*/ 937608 w 937609"/>
                      <a:gd name="connsiteY31" fmla="*/ 673310 h 867131"/>
                      <a:gd name="connsiteX32" fmla="*/ 911262 w 937609"/>
                      <a:gd name="connsiteY32" fmla="*/ 661203 h 867131"/>
                      <a:gd name="connsiteX33" fmla="*/ 917959 w 937609"/>
                      <a:gd name="connsiteY33" fmla="*/ 653525 h 867131"/>
                      <a:gd name="connsiteX34" fmla="*/ 917957 w 937609"/>
                      <a:gd name="connsiteY34" fmla="*/ 653523 h 867131"/>
                      <a:gd name="connsiteX35" fmla="*/ 877619 w 937609"/>
                      <a:gd name="connsiteY35" fmla="*/ 645744 h 867131"/>
                      <a:gd name="connsiteX36" fmla="*/ 832620 w 937609"/>
                      <a:gd name="connsiteY36" fmla="*/ 625066 h 867131"/>
                      <a:gd name="connsiteX37" fmla="*/ 725287 w 937609"/>
                      <a:gd name="connsiteY37" fmla="*/ 562659 h 867131"/>
                      <a:gd name="connsiteX38" fmla="*/ 658503 w 937609"/>
                      <a:gd name="connsiteY38" fmla="*/ 515943 h 867131"/>
                      <a:gd name="connsiteX39" fmla="*/ 605552 w 937609"/>
                      <a:gd name="connsiteY39" fmla="*/ 468204 h 867131"/>
                      <a:gd name="connsiteX40" fmla="*/ 599580 w 937609"/>
                      <a:gd name="connsiteY40" fmla="*/ 464227 h 867131"/>
                      <a:gd name="connsiteX41" fmla="*/ 603831 w 937609"/>
                      <a:gd name="connsiteY41" fmla="*/ 456339 h 867131"/>
                      <a:gd name="connsiteX42" fmla="*/ 590726 w 937609"/>
                      <a:gd name="connsiteY42" fmla="*/ 458333 h 867131"/>
                      <a:gd name="connsiteX43" fmla="*/ 547035 w 937609"/>
                      <a:gd name="connsiteY43" fmla="*/ 429239 h 867131"/>
                      <a:gd name="connsiteX44" fmla="*/ 513724 w 937609"/>
                      <a:gd name="connsiteY44" fmla="*/ 401847 h 867131"/>
                      <a:gd name="connsiteX45" fmla="*/ 416134 w 937609"/>
                      <a:gd name="connsiteY45" fmla="*/ 308293 h 867131"/>
                      <a:gd name="connsiteX46" fmla="*/ 391735 w 937609"/>
                      <a:gd name="connsiteY46" fmla="*/ 280958 h 867131"/>
                      <a:gd name="connsiteX47" fmla="*/ 331135 w 937609"/>
                      <a:gd name="connsiteY47" fmla="*/ 165841 h 867131"/>
                      <a:gd name="connsiteX48" fmla="*/ 270514 w 937609"/>
                      <a:gd name="connsiteY48" fmla="*/ 0 h 867131"/>
                      <a:gd name="connsiteX49" fmla="*/ 235175 w 937609"/>
                      <a:gd name="connsiteY49" fmla="*/ 46426 h 867131"/>
                      <a:gd name="connsiteX50" fmla="*/ 230443 w 937609"/>
                      <a:gd name="connsiteY50" fmla="*/ 72335 h 86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37609" h="867131">
                        <a:moveTo>
                          <a:pt x="194123" y="12970"/>
                        </a:moveTo>
                        <a:cubicBezTo>
                          <a:pt x="169725" y="40440"/>
                          <a:pt x="163024" y="80720"/>
                          <a:pt x="171608" y="128686"/>
                        </a:cubicBezTo>
                        <a:lnTo>
                          <a:pt x="175422" y="140915"/>
                        </a:lnTo>
                        <a:lnTo>
                          <a:pt x="156936" y="183672"/>
                        </a:lnTo>
                        <a:cubicBezTo>
                          <a:pt x="151856" y="202293"/>
                          <a:pt x="148972" y="222553"/>
                          <a:pt x="148232" y="244098"/>
                        </a:cubicBezTo>
                        <a:lnTo>
                          <a:pt x="151369" y="295484"/>
                        </a:lnTo>
                        <a:lnTo>
                          <a:pt x="120729" y="270421"/>
                        </a:lnTo>
                        <a:cubicBezTo>
                          <a:pt x="90908" y="243656"/>
                          <a:pt x="63435" y="216428"/>
                          <a:pt x="38711" y="189038"/>
                        </a:cubicBezTo>
                        <a:cubicBezTo>
                          <a:pt x="18118" y="228021"/>
                          <a:pt x="26665" y="278859"/>
                          <a:pt x="58197" y="333942"/>
                        </a:cubicBezTo>
                        <a:lnTo>
                          <a:pt x="73818" y="356479"/>
                        </a:lnTo>
                        <a:lnTo>
                          <a:pt x="6979" y="300438"/>
                        </a:lnTo>
                        <a:cubicBezTo>
                          <a:pt x="-28708" y="437068"/>
                          <a:pt x="75970" y="582728"/>
                          <a:pt x="240786" y="625777"/>
                        </a:cubicBezTo>
                        <a:lnTo>
                          <a:pt x="301191" y="631209"/>
                        </a:lnTo>
                        <a:lnTo>
                          <a:pt x="352218" y="691323"/>
                        </a:lnTo>
                        <a:lnTo>
                          <a:pt x="393321" y="729876"/>
                        </a:lnTo>
                        <a:lnTo>
                          <a:pt x="394260" y="732116"/>
                        </a:lnTo>
                        <a:cubicBezTo>
                          <a:pt x="418962" y="775400"/>
                          <a:pt x="465749" y="810074"/>
                          <a:pt x="524152" y="828382"/>
                        </a:cubicBezTo>
                        <a:lnTo>
                          <a:pt x="538377" y="830510"/>
                        </a:lnTo>
                        <a:lnTo>
                          <a:pt x="549856" y="836732"/>
                        </a:lnTo>
                        <a:cubicBezTo>
                          <a:pt x="637594" y="875900"/>
                          <a:pt x="719998" y="878803"/>
                          <a:pt x="776272" y="836159"/>
                        </a:cubicBezTo>
                        <a:lnTo>
                          <a:pt x="761758" y="822538"/>
                        </a:lnTo>
                        <a:lnTo>
                          <a:pt x="784236" y="827627"/>
                        </a:lnTo>
                        <a:cubicBezTo>
                          <a:pt x="808952" y="827817"/>
                          <a:pt x="830801" y="821821"/>
                          <a:pt x="848735" y="809003"/>
                        </a:cubicBezTo>
                        <a:cubicBezTo>
                          <a:pt x="848735" y="809002"/>
                          <a:pt x="848736" y="809002"/>
                          <a:pt x="848735" y="809001"/>
                        </a:cubicBezTo>
                        <a:lnTo>
                          <a:pt x="782049" y="755058"/>
                        </a:lnTo>
                        <a:lnTo>
                          <a:pt x="789787" y="720156"/>
                        </a:lnTo>
                        <a:lnTo>
                          <a:pt x="789343" y="718721"/>
                        </a:lnTo>
                        <a:lnTo>
                          <a:pt x="844706" y="708541"/>
                        </a:lnTo>
                        <a:lnTo>
                          <a:pt x="850197" y="705837"/>
                        </a:lnTo>
                        <a:lnTo>
                          <a:pt x="878859" y="705798"/>
                        </a:lnTo>
                        <a:cubicBezTo>
                          <a:pt x="903000" y="700493"/>
                          <a:pt x="922971" y="689794"/>
                          <a:pt x="937609" y="673312"/>
                        </a:cubicBezTo>
                        <a:cubicBezTo>
                          <a:pt x="937609" y="673312"/>
                          <a:pt x="937609" y="673311"/>
                          <a:pt x="937608" y="673310"/>
                        </a:cubicBezTo>
                        <a:lnTo>
                          <a:pt x="911262" y="661203"/>
                        </a:lnTo>
                        <a:lnTo>
                          <a:pt x="917959" y="653525"/>
                        </a:lnTo>
                        <a:cubicBezTo>
                          <a:pt x="917958" y="653524"/>
                          <a:pt x="917958" y="653523"/>
                          <a:pt x="917957" y="653523"/>
                        </a:cubicBezTo>
                        <a:lnTo>
                          <a:pt x="877619" y="645744"/>
                        </a:lnTo>
                        <a:lnTo>
                          <a:pt x="832620" y="625066"/>
                        </a:lnTo>
                        <a:cubicBezTo>
                          <a:pt x="797092" y="606534"/>
                          <a:pt x="761174" y="585642"/>
                          <a:pt x="725287" y="562659"/>
                        </a:cubicBezTo>
                        <a:lnTo>
                          <a:pt x="658503" y="515943"/>
                        </a:lnTo>
                        <a:lnTo>
                          <a:pt x="605552" y="468204"/>
                        </a:lnTo>
                        <a:lnTo>
                          <a:pt x="599580" y="464227"/>
                        </a:lnTo>
                        <a:lnTo>
                          <a:pt x="603831" y="456339"/>
                        </a:lnTo>
                        <a:lnTo>
                          <a:pt x="590726" y="458333"/>
                        </a:lnTo>
                        <a:lnTo>
                          <a:pt x="547035" y="429239"/>
                        </a:lnTo>
                        <a:lnTo>
                          <a:pt x="513724" y="401847"/>
                        </a:lnTo>
                        <a:cubicBezTo>
                          <a:pt x="479653" y="371586"/>
                          <a:pt x="447016" y="340272"/>
                          <a:pt x="416134" y="308293"/>
                        </a:cubicBezTo>
                        <a:lnTo>
                          <a:pt x="391735" y="280958"/>
                        </a:lnTo>
                        <a:lnTo>
                          <a:pt x="331135" y="165841"/>
                        </a:lnTo>
                        <a:cubicBezTo>
                          <a:pt x="305740" y="109127"/>
                          <a:pt x="285280" y="53342"/>
                          <a:pt x="270514" y="0"/>
                        </a:cubicBezTo>
                        <a:cubicBezTo>
                          <a:pt x="254821" y="11217"/>
                          <a:pt x="243101" y="26959"/>
                          <a:pt x="235175" y="46426"/>
                        </a:cubicBezTo>
                        <a:lnTo>
                          <a:pt x="230443" y="72335"/>
                        </a:ln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2" name="Freeform: Shape 701">
                    <a:extLst>
                      <a:ext uri="{FF2B5EF4-FFF2-40B4-BE49-F238E27FC236}">
                        <a16:creationId xmlns:a16="http://schemas.microsoft.com/office/drawing/2014/main" id="{C0A5DE8E-A5EA-4D81-88F5-B13C9DC2D9A3}"/>
                      </a:ext>
                    </a:extLst>
                  </p:cNvPr>
                  <p:cNvSpPr/>
                  <p:nvPr/>
                </p:nvSpPr>
                <p:spPr>
                  <a:xfrm rot="11185339" flipH="1">
                    <a:off x="4622021" y="905454"/>
                    <a:ext cx="825849" cy="1694065"/>
                  </a:xfrm>
                  <a:custGeom>
                    <a:avLst/>
                    <a:gdLst>
                      <a:gd name="connsiteX0" fmla="*/ 457471 w 825849"/>
                      <a:gd name="connsiteY0" fmla="*/ 1694065 h 1694065"/>
                      <a:gd name="connsiteX1" fmla="*/ 449343 w 825849"/>
                      <a:gd name="connsiteY1" fmla="*/ 1552408 h 1694065"/>
                      <a:gd name="connsiteX2" fmla="*/ 450872 w 825849"/>
                      <a:gd name="connsiteY2" fmla="*/ 1419798 h 1694065"/>
                      <a:gd name="connsiteX3" fmla="*/ 459642 w 825849"/>
                      <a:gd name="connsiteY3" fmla="*/ 1434099 h 1694065"/>
                      <a:gd name="connsiteX4" fmla="*/ 529979 w 825849"/>
                      <a:gd name="connsiteY4" fmla="*/ 1521110 h 1694065"/>
                      <a:gd name="connsiteX5" fmla="*/ 557338 w 825849"/>
                      <a:gd name="connsiteY5" fmla="*/ 1544621 h 1694065"/>
                      <a:gd name="connsiteX6" fmla="*/ 592032 w 825849"/>
                      <a:gd name="connsiteY6" fmla="*/ 1593151 h 1694065"/>
                      <a:gd name="connsiteX7" fmla="*/ 717265 w 825849"/>
                      <a:gd name="connsiteY7" fmla="*/ 1658310 h 1694065"/>
                      <a:gd name="connsiteX8" fmla="*/ 705424 w 825849"/>
                      <a:gd name="connsiteY8" fmla="*/ 1615391 h 1694065"/>
                      <a:gd name="connsiteX9" fmla="*/ 738390 w 825849"/>
                      <a:gd name="connsiteY9" fmla="*/ 1615851 h 1694065"/>
                      <a:gd name="connsiteX10" fmla="*/ 673504 w 825849"/>
                      <a:gd name="connsiteY10" fmla="*/ 1499690 h 1694065"/>
                      <a:gd name="connsiteX11" fmla="*/ 666410 w 825849"/>
                      <a:gd name="connsiteY11" fmla="*/ 1473977 h 1694065"/>
                      <a:gd name="connsiteX12" fmla="*/ 629206 w 825849"/>
                      <a:gd name="connsiteY12" fmla="*/ 1271035 h 1694065"/>
                      <a:gd name="connsiteX13" fmla="*/ 607486 w 825849"/>
                      <a:gd name="connsiteY13" fmla="*/ 1065078 h 1694065"/>
                      <a:gd name="connsiteX14" fmla="*/ 627845 w 825849"/>
                      <a:gd name="connsiteY14" fmla="*/ 1066833 h 1694065"/>
                      <a:gd name="connsiteX15" fmla="*/ 606149 w 825849"/>
                      <a:gd name="connsiteY15" fmla="*/ 1048194 h 1694065"/>
                      <a:gd name="connsiteX16" fmla="*/ 605394 w 825849"/>
                      <a:gd name="connsiteY16" fmla="*/ 1026316 h 1694065"/>
                      <a:gd name="connsiteX17" fmla="*/ 649315 w 825849"/>
                      <a:gd name="connsiteY17" fmla="*/ 1010910 h 1694065"/>
                      <a:gd name="connsiteX18" fmla="*/ 649313 w 825849"/>
                      <a:gd name="connsiteY18" fmla="*/ 1010909 h 1694065"/>
                      <a:gd name="connsiteX19" fmla="*/ 603639 w 825849"/>
                      <a:gd name="connsiteY19" fmla="*/ 975428 h 1694065"/>
                      <a:gd name="connsiteX20" fmla="*/ 598593 w 825849"/>
                      <a:gd name="connsiteY20" fmla="*/ 829155 h 1694065"/>
                      <a:gd name="connsiteX21" fmla="*/ 606364 w 825849"/>
                      <a:gd name="connsiteY21" fmla="*/ 603867 h 1694065"/>
                      <a:gd name="connsiteX22" fmla="*/ 610830 w 825849"/>
                      <a:gd name="connsiteY22" fmla="*/ 561529 h 1694065"/>
                      <a:gd name="connsiteX23" fmla="*/ 653962 w 825849"/>
                      <a:gd name="connsiteY23" fmla="*/ 435227 h 1694065"/>
                      <a:gd name="connsiteX24" fmla="*/ 825849 w 825849"/>
                      <a:gd name="connsiteY24" fmla="*/ 77190 h 1694065"/>
                      <a:gd name="connsiteX25" fmla="*/ 689270 w 825849"/>
                      <a:gd name="connsiteY25" fmla="*/ 112901 h 1694065"/>
                      <a:gd name="connsiteX26" fmla="*/ 685094 w 825849"/>
                      <a:gd name="connsiteY26" fmla="*/ 116609 h 1694065"/>
                      <a:gd name="connsiteX27" fmla="*/ 717265 w 825849"/>
                      <a:gd name="connsiteY27" fmla="*/ 0 h 1694065"/>
                      <a:gd name="connsiteX28" fmla="*/ 592031 w 825849"/>
                      <a:gd name="connsiteY28" fmla="*/ 65159 h 1694065"/>
                      <a:gd name="connsiteX29" fmla="*/ 551159 w 825849"/>
                      <a:gd name="connsiteY29" fmla="*/ 122333 h 1694065"/>
                      <a:gd name="connsiteX30" fmla="*/ 510052 w 825849"/>
                      <a:gd name="connsiteY30" fmla="*/ 136484 h 1694065"/>
                      <a:gd name="connsiteX31" fmla="*/ 365391 w 825849"/>
                      <a:gd name="connsiteY31" fmla="*/ 258405 h 1694065"/>
                      <a:gd name="connsiteX32" fmla="*/ 343812 w 825849"/>
                      <a:gd name="connsiteY32" fmla="*/ 289728 h 1694065"/>
                      <a:gd name="connsiteX33" fmla="*/ 338302 w 825849"/>
                      <a:gd name="connsiteY33" fmla="*/ 196301 h 1694065"/>
                      <a:gd name="connsiteX34" fmla="*/ 343839 w 825849"/>
                      <a:gd name="connsiteY34" fmla="*/ 5161 h 1694065"/>
                      <a:gd name="connsiteX35" fmla="*/ 202811 w 825849"/>
                      <a:gd name="connsiteY35" fmla="*/ 185501 h 1694065"/>
                      <a:gd name="connsiteX36" fmla="*/ 190380 w 825849"/>
                      <a:gd name="connsiteY36" fmla="*/ 247026 h 1694065"/>
                      <a:gd name="connsiteX37" fmla="*/ 186836 w 825849"/>
                      <a:gd name="connsiteY37" fmla="*/ 225836 h 1694065"/>
                      <a:gd name="connsiteX38" fmla="*/ 182733 w 825849"/>
                      <a:gd name="connsiteY38" fmla="*/ 94066 h 1694065"/>
                      <a:gd name="connsiteX39" fmla="*/ 71616 w 825849"/>
                      <a:gd name="connsiteY39" fmla="*/ 727758 h 1694065"/>
                      <a:gd name="connsiteX40" fmla="*/ 125629 w 825849"/>
                      <a:gd name="connsiteY40" fmla="*/ 816585 h 1694065"/>
                      <a:gd name="connsiteX41" fmla="*/ 126324 w 825849"/>
                      <a:gd name="connsiteY41" fmla="*/ 817409 h 1694065"/>
                      <a:gd name="connsiteX42" fmla="*/ 106532 w 825849"/>
                      <a:gd name="connsiteY42" fmla="*/ 952081 h 1694065"/>
                      <a:gd name="connsiteX43" fmla="*/ 103704 w 825849"/>
                      <a:gd name="connsiteY43" fmla="*/ 1018262 h 1694065"/>
                      <a:gd name="connsiteX44" fmla="*/ 94810 w 825849"/>
                      <a:gd name="connsiteY44" fmla="*/ 1038635 h 1694065"/>
                      <a:gd name="connsiteX45" fmla="*/ 102806 w 825849"/>
                      <a:gd name="connsiteY45" fmla="*/ 1228774 h 1694065"/>
                      <a:gd name="connsiteX46" fmla="*/ 113451 w 825849"/>
                      <a:gd name="connsiteY46" fmla="*/ 1255684 h 1694065"/>
                      <a:gd name="connsiteX47" fmla="*/ 133413 w 825849"/>
                      <a:gd name="connsiteY47" fmla="*/ 1357417 h 1694065"/>
                      <a:gd name="connsiteX48" fmla="*/ 357151 w 825849"/>
                      <a:gd name="connsiteY48" fmla="*/ 1633587 h 1694065"/>
                      <a:gd name="connsiteX49" fmla="*/ 357150 w 825849"/>
                      <a:gd name="connsiteY49" fmla="*/ 1633585 h 1694065"/>
                      <a:gd name="connsiteX50" fmla="*/ 357487 w 825849"/>
                      <a:gd name="connsiteY50" fmla="*/ 1612328 h 1694065"/>
                      <a:gd name="connsiteX51" fmla="*/ 397991 w 825849"/>
                      <a:gd name="connsiteY51" fmla="*/ 1663238 h 1694065"/>
                      <a:gd name="connsiteX52" fmla="*/ 457471 w 825849"/>
                      <a:gd name="connsiteY52" fmla="*/ 1694065 h 169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25849" h="1694065">
                        <a:moveTo>
                          <a:pt x="457471" y="1694065"/>
                        </a:moveTo>
                        <a:cubicBezTo>
                          <a:pt x="453097" y="1648614"/>
                          <a:pt x="450397" y="1601278"/>
                          <a:pt x="449343" y="1552408"/>
                        </a:cubicBezTo>
                        <a:lnTo>
                          <a:pt x="450872" y="1419798"/>
                        </a:lnTo>
                        <a:lnTo>
                          <a:pt x="459642" y="1434099"/>
                        </a:lnTo>
                        <a:cubicBezTo>
                          <a:pt x="482704" y="1467070"/>
                          <a:pt x="506264" y="1496237"/>
                          <a:pt x="529979" y="1521110"/>
                        </a:cubicBezTo>
                        <a:lnTo>
                          <a:pt x="557338" y="1544621"/>
                        </a:lnTo>
                        <a:lnTo>
                          <a:pt x="592032" y="1593151"/>
                        </a:lnTo>
                        <a:cubicBezTo>
                          <a:pt x="630523" y="1635108"/>
                          <a:pt x="672843" y="1658310"/>
                          <a:pt x="717265" y="1658310"/>
                        </a:cubicBezTo>
                        <a:lnTo>
                          <a:pt x="705424" y="1615391"/>
                        </a:lnTo>
                        <a:lnTo>
                          <a:pt x="738390" y="1615851"/>
                        </a:lnTo>
                        <a:lnTo>
                          <a:pt x="673504" y="1499690"/>
                        </a:lnTo>
                        <a:lnTo>
                          <a:pt x="666410" y="1473977"/>
                        </a:lnTo>
                        <a:cubicBezTo>
                          <a:pt x="651694" y="1409155"/>
                          <a:pt x="639253" y="1341233"/>
                          <a:pt x="629206" y="1271035"/>
                        </a:cubicBezTo>
                        <a:lnTo>
                          <a:pt x="607486" y="1065078"/>
                        </a:lnTo>
                        <a:lnTo>
                          <a:pt x="627845" y="1066833"/>
                        </a:lnTo>
                        <a:lnTo>
                          <a:pt x="606149" y="1048194"/>
                        </a:lnTo>
                        <a:lnTo>
                          <a:pt x="605394" y="1026316"/>
                        </a:lnTo>
                        <a:lnTo>
                          <a:pt x="649315" y="1010910"/>
                        </a:lnTo>
                        <a:lnTo>
                          <a:pt x="649313" y="1010909"/>
                        </a:lnTo>
                        <a:lnTo>
                          <a:pt x="603639" y="975428"/>
                        </a:lnTo>
                        <a:lnTo>
                          <a:pt x="598593" y="829155"/>
                        </a:lnTo>
                        <a:cubicBezTo>
                          <a:pt x="598593" y="753160"/>
                          <a:pt x="601223" y="677789"/>
                          <a:pt x="606364" y="603867"/>
                        </a:cubicBezTo>
                        <a:lnTo>
                          <a:pt x="610830" y="561529"/>
                        </a:lnTo>
                        <a:lnTo>
                          <a:pt x="653962" y="435227"/>
                        </a:lnTo>
                        <a:cubicBezTo>
                          <a:pt x="704741" y="302803"/>
                          <a:pt x="762834" y="181380"/>
                          <a:pt x="825849" y="77190"/>
                        </a:cubicBezTo>
                        <a:cubicBezTo>
                          <a:pt x="782537" y="67322"/>
                          <a:pt x="736122" y="80543"/>
                          <a:pt x="689270" y="112901"/>
                        </a:cubicBezTo>
                        <a:lnTo>
                          <a:pt x="685094" y="116609"/>
                        </a:lnTo>
                        <a:lnTo>
                          <a:pt x="717265" y="0"/>
                        </a:lnTo>
                        <a:cubicBezTo>
                          <a:pt x="672843" y="0"/>
                          <a:pt x="630523" y="23202"/>
                          <a:pt x="592031" y="65159"/>
                        </a:cubicBezTo>
                        <a:lnTo>
                          <a:pt x="551159" y="122333"/>
                        </a:lnTo>
                        <a:lnTo>
                          <a:pt x="510052" y="136484"/>
                        </a:lnTo>
                        <a:cubicBezTo>
                          <a:pt x="460249" y="162012"/>
                          <a:pt x="411248" y="203663"/>
                          <a:pt x="365391" y="258405"/>
                        </a:cubicBezTo>
                        <a:lnTo>
                          <a:pt x="343812" y="289728"/>
                        </a:lnTo>
                        <a:lnTo>
                          <a:pt x="338302" y="196301"/>
                        </a:lnTo>
                        <a:cubicBezTo>
                          <a:pt x="337172" y="129840"/>
                          <a:pt x="338991" y="65850"/>
                          <a:pt x="343839" y="5161"/>
                        </a:cubicBezTo>
                        <a:cubicBezTo>
                          <a:pt x="279118" y="21015"/>
                          <a:pt x="231414" y="86447"/>
                          <a:pt x="202811" y="185501"/>
                        </a:cubicBezTo>
                        <a:lnTo>
                          <a:pt x="190380" y="247026"/>
                        </a:lnTo>
                        <a:lnTo>
                          <a:pt x="186836" y="225836"/>
                        </a:lnTo>
                        <a:cubicBezTo>
                          <a:pt x="182418" y="181810"/>
                          <a:pt x="180983" y="137755"/>
                          <a:pt x="182733" y="94066"/>
                        </a:cubicBezTo>
                        <a:cubicBezTo>
                          <a:pt x="-7479" y="190865"/>
                          <a:pt x="-57227" y="474578"/>
                          <a:pt x="71616" y="727758"/>
                        </a:cubicBezTo>
                        <a:cubicBezTo>
                          <a:pt x="87722" y="759406"/>
                          <a:pt x="105855" y="789077"/>
                          <a:pt x="125629" y="816585"/>
                        </a:cubicBezTo>
                        <a:lnTo>
                          <a:pt x="126324" y="817409"/>
                        </a:lnTo>
                        <a:lnTo>
                          <a:pt x="106532" y="952081"/>
                        </a:lnTo>
                        <a:lnTo>
                          <a:pt x="103704" y="1018262"/>
                        </a:lnTo>
                        <a:lnTo>
                          <a:pt x="94810" y="1038635"/>
                        </a:lnTo>
                        <a:cubicBezTo>
                          <a:pt x="78645" y="1094316"/>
                          <a:pt x="81707" y="1160626"/>
                          <a:pt x="102806" y="1228774"/>
                        </a:cubicBezTo>
                        <a:lnTo>
                          <a:pt x="113451" y="1255684"/>
                        </a:lnTo>
                        <a:lnTo>
                          <a:pt x="133413" y="1357417"/>
                        </a:lnTo>
                        <a:cubicBezTo>
                          <a:pt x="174645" y="1508782"/>
                          <a:pt x="252484" y="1612797"/>
                          <a:pt x="357151" y="1633587"/>
                        </a:cubicBezTo>
                        <a:lnTo>
                          <a:pt x="357150" y="1633585"/>
                        </a:lnTo>
                        <a:lnTo>
                          <a:pt x="357487" y="1612328"/>
                        </a:lnTo>
                        <a:lnTo>
                          <a:pt x="397991" y="1663238"/>
                        </a:lnTo>
                        <a:cubicBezTo>
                          <a:pt x="415959" y="1678660"/>
                          <a:pt x="435814" y="1689132"/>
                          <a:pt x="457471" y="1694065"/>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98" name="Freeform: Shape 697">
                  <a:extLst>
                    <a:ext uri="{FF2B5EF4-FFF2-40B4-BE49-F238E27FC236}">
                      <a16:creationId xmlns:a16="http://schemas.microsoft.com/office/drawing/2014/main" id="{61A81DEE-E26F-45C1-B3A9-98B28714B7D4}"/>
                    </a:ext>
                  </a:extLst>
                </p:cNvPr>
                <p:cNvSpPr/>
                <p:nvPr/>
              </p:nvSpPr>
              <p:spPr>
                <a:xfrm rot="19103369">
                  <a:off x="4868256" y="2410343"/>
                  <a:ext cx="1177534" cy="1098165"/>
                </a:xfrm>
                <a:custGeom>
                  <a:avLst/>
                  <a:gdLst>
                    <a:gd name="connsiteX0" fmla="*/ 1035389 w 1128401"/>
                    <a:gd name="connsiteY0" fmla="*/ 29585 h 1110157"/>
                    <a:gd name="connsiteX1" fmla="*/ 1082173 w 1128401"/>
                    <a:gd name="connsiteY1" fmla="*/ 684410 h 1110157"/>
                    <a:gd name="connsiteX2" fmla="*/ 1046229 w 1128401"/>
                    <a:gd name="connsiteY2" fmla="*/ 579788 h 1110157"/>
                    <a:gd name="connsiteX3" fmla="*/ 1009020 w 1128401"/>
                    <a:gd name="connsiteY3" fmla="*/ 515699 h 1110157"/>
                    <a:gd name="connsiteX4" fmla="*/ 998444 w 1128401"/>
                    <a:gd name="connsiteY4" fmla="*/ 537896 h 1110157"/>
                    <a:gd name="connsiteX5" fmla="*/ 999660 w 1128401"/>
                    <a:gd name="connsiteY5" fmla="*/ 549960 h 1110157"/>
                    <a:gd name="connsiteX6" fmla="*/ 925920 w 1128401"/>
                    <a:gd name="connsiteY6" fmla="*/ 845114 h 1110157"/>
                    <a:gd name="connsiteX7" fmla="*/ 880090 w 1128401"/>
                    <a:gd name="connsiteY7" fmla="*/ 724471 h 1110157"/>
                    <a:gd name="connsiteX8" fmla="*/ 876388 w 1128401"/>
                    <a:gd name="connsiteY8" fmla="*/ 718556 h 1110157"/>
                    <a:gd name="connsiteX9" fmla="*/ 812367 w 1128401"/>
                    <a:gd name="connsiteY9" fmla="*/ 783440 h 1110157"/>
                    <a:gd name="connsiteX10" fmla="*/ 797273 w 1128401"/>
                    <a:gd name="connsiteY10" fmla="*/ 796050 h 1110157"/>
                    <a:gd name="connsiteX11" fmla="*/ 794248 w 1128401"/>
                    <a:gd name="connsiteY11" fmla="*/ 803995 h 1110157"/>
                    <a:gd name="connsiteX12" fmla="*/ 779717 w 1128401"/>
                    <a:gd name="connsiteY12" fmla="*/ 829565 h 1110157"/>
                    <a:gd name="connsiteX13" fmla="*/ 778105 w 1128401"/>
                    <a:gd name="connsiteY13" fmla="*/ 841023 h 1110157"/>
                    <a:gd name="connsiteX14" fmla="*/ 636259 w 1128401"/>
                    <a:gd name="connsiteY14" fmla="*/ 1110157 h 1110157"/>
                    <a:gd name="connsiteX15" fmla="*/ 624164 w 1128401"/>
                    <a:gd name="connsiteY15" fmla="*/ 1012183 h 1110157"/>
                    <a:gd name="connsiteX16" fmla="*/ 596160 w 1128401"/>
                    <a:gd name="connsiteY16" fmla="*/ 1034894 h 1110157"/>
                    <a:gd name="connsiteX17" fmla="*/ 607638 w 1128401"/>
                    <a:gd name="connsiteY17" fmla="*/ 943286 h 1110157"/>
                    <a:gd name="connsiteX18" fmla="*/ 582375 w 1128401"/>
                    <a:gd name="connsiteY18" fmla="*/ 866801 h 1110157"/>
                    <a:gd name="connsiteX19" fmla="*/ 540430 w 1128401"/>
                    <a:gd name="connsiteY19" fmla="*/ 789837 h 1110157"/>
                    <a:gd name="connsiteX20" fmla="*/ 525241 w 1128401"/>
                    <a:gd name="connsiteY20" fmla="*/ 770157 h 1110157"/>
                    <a:gd name="connsiteX21" fmla="*/ 529737 w 1128401"/>
                    <a:gd name="connsiteY21" fmla="*/ 829883 h 1110157"/>
                    <a:gd name="connsiteX22" fmla="*/ 564018 w 1128401"/>
                    <a:gd name="connsiteY22" fmla="*/ 968638 h 1110157"/>
                    <a:gd name="connsiteX23" fmla="*/ 448609 w 1128401"/>
                    <a:gd name="connsiteY23" fmla="*/ 787198 h 1110157"/>
                    <a:gd name="connsiteX24" fmla="*/ 444340 w 1128401"/>
                    <a:gd name="connsiteY24" fmla="*/ 737051 h 1110157"/>
                    <a:gd name="connsiteX25" fmla="*/ 443048 w 1128401"/>
                    <a:gd name="connsiteY25" fmla="*/ 736280 h 1110157"/>
                    <a:gd name="connsiteX26" fmla="*/ 415057 w 1128401"/>
                    <a:gd name="connsiteY26" fmla="*/ 770609 h 1110157"/>
                    <a:gd name="connsiteX27" fmla="*/ 311311 w 1128401"/>
                    <a:gd name="connsiteY27" fmla="*/ 817629 h 1110157"/>
                    <a:gd name="connsiteX28" fmla="*/ 231113 w 1128401"/>
                    <a:gd name="connsiteY28" fmla="*/ 605335 h 1110157"/>
                    <a:gd name="connsiteX29" fmla="*/ 233162 w 1128401"/>
                    <a:gd name="connsiteY29" fmla="*/ 567193 h 1110157"/>
                    <a:gd name="connsiteX30" fmla="*/ 189923 w 1128401"/>
                    <a:gd name="connsiteY30" fmla="*/ 554894 h 1110157"/>
                    <a:gd name="connsiteX31" fmla="*/ 0 w 1128401"/>
                    <a:gd name="connsiteY31" fmla="*/ 545053 h 1110157"/>
                    <a:gd name="connsiteX32" fmla="*/ 161578 w 1128401"/>
                    <a:gd name="connsiteY32" fmla="*/ 413484 h 1110157"/>
                    <a:gd name="connsiteX33" fmla="*/ 209222 w 1128401"/>
                    <a:gd name="connsiteY33" fmla="*/ 391490 h 1110157"/>
                    <a:gd name="connsiteX34" fmla="*/ 222437 w 1128401"/>
                    <a:gd name="connsiteY34" fmla="*/ 370734 h 1110157"/>
                    <a:gd name="connsiteX35" fmla="*/ 101333 w 1128401"/>
                    <a:gd name="connsiteY35" fmla="*/ 342570 h 1110157"/>
                    <a:gd name="connsiteX36" fmla="*/ 288099 w 1128401"/>
                    <a:gd name="connsiteY36" fmla="*/ 250182 h 1110157"/>
                    <a:gd name="connsiteX37" fmla="*/ 330409 w 1128401"/>
                    <a:gd name="connsiteY37" fmla="*/ 241231 h 1110157"/>
                    <a:gd name="connsiteX38" fmla="*/ 257077 w 1128401"/>
                    <a:gd name="connsiteY38" fmla="*/ 210705 h 1110157"/>
                    <a:gd name="connsiteX39" fmla="*/ 782544 w 1128401"/>
                    <a:gd name="connsiteY39" fmla="*/ 32792 h 1110157"/>
                    <a:gd name="connsiteX40" fmla="*/ 848418 w 1128401"/>
                    <a:gd name="connsiteY40" fmla="*/ 46776 h 1110157"/>
                    <a:gd name="connsiteX41" fmla="*/ 875167 w 1128401"/>
                    <a:gd name="connsiteY41" fmla="*/ 25953 h 1110157"/>
                    <a:gd name="connsiteX42" fmla="*/ 987179 w 1128401"/>
                    <a:gd name="connsiteY42" fmla="*/ 3665 h 1110157"/>
                    <a:gd name="connsiteX43" fmla="*/ 1035389 w 1128401"/>
                    <a:gd name="connsiteY43" fmla="*/ 29585 h 111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8401" h="1110157">
                      <a:moveTo>
                        <a:pt x="1035389" y="29585"/>
                      </a:moveTo>
                      <a:cubicBezTo>
                        <a:pt x="1136809" y="117240"/>
                        <a:pt x="1159681" y="387678"/>
                        <a:pt x="1082173" y="684410"/>
                      </a:cubicBezTo>
                      <a:cubicBezTo>
                        <a:pt x="1072105" y="645502"/>
                        <a:pt x="1060051" y="610607"/>
                        <a:pt x="1046229" y="579788"/>
                      </a:cubicBezTo>
                      <a:lnTo>
                        <a:pt x="1009020" y="515699"/>
                      </a:lnTo>
                      <a:lnTo>
                        <a:pt x="998444" y="537896"/>
                      </a:lnTo>
                      <a:lnTo>
                        <a:pt x="999660" y="549960"/>
                      </a:lnTo>
                      <a:cubicBezTo>
                        <a:pt x="1000835" y="645953"/>
                        <a:pt x="977035" y="748356"/>
                        <a:pt x="925920" y="845114"/>
                      </a:cubicBezTo>
                      <a:cubicBezTo>
                        <a:pt x="914006" y="802084"/>
                        <a:pt x="898598" y="761800"/>
                        <a:pt x="880090" y="724471"/>
                      </a:cubicBezTo>
                      <a:lnTo>
                        <a:pt x="876388" y="718556"/>
                      </a:lnTo>
                      <a:lnTo>
                        <a:pt x="812367" y="783440"/>
                      </a:lnTo>
                      <a:lnTo>
                        <a:pt x="797273" y="796050"/>
                      </a:lnTo>
                      <a:lnTo>
                        <a:pt x="794248" y="803995"/>
                      </a:lnTo>
                      <a:lnTo>
                        <a:pt x="779717" y="829565"/>
                      </a:lnTo>
                      <a:lnTo>
                        <a:pt x="778105" y="841023"/>
                      </a:lnTo>
                      <a:cubicBezTo>
                        <a:pt x="756406" y="934540"/>
                        <a:pt x="708927" y="1028338"/>
                        <a:pt x="636259" y="1110157"/>
                      </a:cubicBezTo>
                      <a:lnTo>
                        <a:pt x="624164" y="1012183"/>
                      </a:lnTo>
                      <a:lnTo>
                        <a:pt x="596160" y="1034894"/>
                      </a:lnTo>
                      <a:lnTo>
                        <a:pt x="607638" y="943286"/>
                      </a:lnTo>
                      <a:lnTo>
                        <a:pt x="582375" y="866801"/>
                      </a:lnTo>
                      <a:cubicBezTo>
                        <a:pt x="570243" y="839734"/>
                        <a:pt x="556214" y="814037"/>
                        <a:pt x="540430" y="789837"/>
                      </a:cubicBezTo>
                      <a:lnTo>
                        <a:pt x="525241" y="770157"/>
                      </a:lnTo>
                      <a:lnTo>
                        <a:pt x="529737" y="829883"/>
                      </a:lnTo>
                      <a:cubicBezTo>
                        <a:pt x="537560" y="880185"/>
                        <a:pt x="549110" y="927225"/>
                        <a:pt x="564018" y="968638"/>
                      </a:cubicBezTo>
                      <a:cubicBezTo>
                        <a:pt x="512137" y="968638"/>
                        <a:pt x="467623" y="893823"/>
                        <a:pt x="448609" y="787198"/>
                      </a:cubicBezTo>
                      <a:lnTo>
                        <a:pt x="444340" y="737051"/>
                      </a:lnTo>
                      <a:lnTo>
                        <a:pt x="443048" y="736280"/>
                      </a:lnTo>
                      <a:lnTo>
                        <a:pt x="415057" y="770609"/>
                      </a:lnTo>
                      <a:cubicBezTo>
                        <a:pt x="379172" y="808031"/>
                        <a:pt x="343027" y="825915"/>
                        <a:pt x="311311" y="817629"/>
                      </a:cubicBezTo>
                      <a:cubicBezTo>
                        <a:pt x="258450" y="803822"/>
                        <a:pt x="230404" y="720594"/>
                        <a:pt x="231113" y="605335"/>
                      </a:cubicBezTo>
                      <a:lnTo>
                        <a:pt x="233162" y="567193"/>
                      </a:lnTo>
                      <a:lnTo>
                        <a:pt x="189923" y="554894"/>
                      </a:lnTo>
                      <a:cubicBezTo>
                        <a:pt x="130399" y="542755"/>
                        <a:pt x="66712" y="539137"/>
                        <a:pt x="0" y="545053"/>
                      </a:cubicBezTo>
                      <a:cubicBezTo>
                        <a:pt x="48447" y="490507"/>
                        <a:pt x="103501" y="446450"/>
                        <a:pt x="161578" y="413484"/>
                      </a:cubicBezTo>
                      <a:lnTo>
                        <a:pt x="209222" y="391490"/>
                      </a:lnTo>
                      <a:lnTo>
                        <a:pt x="222437" y="370734"/>
                      </a:lnTo>
                      <a:lnTo>
                        <a:pt x="101333" y="342570"/>
                      </a:lnTo>
                      <a:cubicBezTo>
                        <a:pt x="160685" y="300149"/>
                        <a:pt x="224150" y="269422"/>
                        <a:pt x="288099" y="250182"/>
                      </a:cubicBezTo>
                      <a:lnTo>
                        <a:pt x="330409" y="241231"/>
                      </a:lnTo>
                      <a:lnTo>
                        <a:pt x="257077" y="210705"/>
                      </a:lnTo>
                      <a:cubicBezTo>
                        <a:pt x="431670" y="78396"/>
                        <a:pt x="627668" y="17251"/>
                        <a:pt x="782544" y="32792"/>
                      </a:cubicBezTo>
                      <a:lnTo>
                        <a:pt x="848418" y="46776"/>
                      </a:lnTo>
                      <a:lnTo>
                        <a:pt x="875167" y="25953"/>
                      </a:lnTo>
                      <a:cubicBezTo>
                        <a:pt x="913837" y="2862"/>
                        <a:pt x="951917" y="-5545"/>
                        <a:pt x="987179" y="3665"/>
                      </a:cubicBezTo>
                      <a:cubicBezTo>
                        <a:pt x="1004810" y="8270"/>
                        <a:pt x="1020900" y="17062"/>
                        <a:pt x="1035389" y="29585"/>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9" name="Freeform: Shape 698">
                  <a:extLst>
                    <a:ext uri="{FF2B5EF4-FFF2-40B4-BE49-F238E27FC236}">
                      <a16:creationId xmlns:a16="http://schemas.microsoft.com/office/drawing/2014/main" id="{8546A813-B65E-4DB9-98DD-852696E823E7}"/>
                    </a:ext>
                  </a:extLst>
                </p:cNvPr>
                <p:cNvSpPr/>
                <p:nvPr/>
              </p:nvSpPr>
              <p:spPr>
                <a:xfrm>
                  <a:off x="4477970" y="576628"/>
                  <a:ext cx="1750824" cy="1073652"/>
                </a:xfrm>
                <a:custGeom>
                  <a:avLst/>
                  <a:gdLst>
                    <a:gd name="connsiteX0" fmla="*/ 988427 w 1750824"/>
                    <a:gd name="connsiteY0" fmla="*/ 195 h 1073652"/>
                    <a:gd name="connsiteX1" fmla="*/ 1117444 w 1750824"/>
                    <a:gd name="connsiteY1" fmla="*/ 10533 h 1073652"/>
                    <a:gd name="connsiteX2" fmla="*/ 1350711 w 1750824"/>
                    <a:gd name="connsiteY2" fmla="*/ 107380 h 1073652"/>
                    <a:gd name="connsiteX3" fmla="*/ 1365227 w 1750824"/>
                    <a:gd name="connsiteY3" fmla="*/ 119747 h 1073652"/>
                    <a:gd name="connsiteX4" fmla="*/ 1395737 w 1750824"/>
                    <a:gd name="connsiteY4" fmla="*/ 119793 h 1073652"/>
                    <a:gd name="connsiteX5" fmla="*/ 1750824 w 1750824"/>
                    <a:gd name="connsiteY5" fmla="*/ 428777 h 1073652"/>
                    <a:gd name="connsiteX6" fmla="*/ 1587902 w 1750824"/>
                    <a:gd name="connsiteY6" fmla="*/ 408980 h 1073652"/>
                    <a:gd name="connsiteX7" fmla="*/ 1581443 w 1750824"/>
                    <a:gd name="connsiteY7" fmla="*/ 409301 h 1073652"/>
                    <a:gd name="connsiteX8" fmla="*/ 1612255 w 1750824"/>
                    <a:gd name="connsiteY8" fmla="*/ 516918 h 1073652"/>
                    <a:gd name="connsiteX9" fmla="*/ 1623406 w 1750824"/>
                    <a:gd name="connsiteY9" fmla="*/ 646216 h 1073652"/>
                    <a:gd name="connsiteX10" fmla="*/ 1619974 w 1750824"/>
                    <a:gd name="connsiteY10" fmla="*/ 677911 h 1073652"/>
                    <a:gd name="connsiteX11" fmla="*/ 1665002 w 1750824"/>
                    <a:gd name="connsiteY11" fmla="*/ 745599 h 1073652"/>
                    <a:gd name="connsiteX12" fmla="*/ 1706056 w 1750824"/>
                    <a:gd name="connsiteY12" fmla="*/ 953783 h 1073652"/>
                    <a:gd name="connsiteX13" fmla="*/ 1631050 w 1750824"/>
                    <a:gd name="connsiteY13" fmla="*/ 916945 h 1073652"/>
                    <a:gd name="connsiteX14" fmla="*/ 1632843 w 1750824"/>
                    <a:gd name="connsiteY14" fmla="*/ 929679 h 1073652"/>
                    <a:gd name="connsiteX15" fmla="*/ 1621488 w 1750824"/>
                    <a:gd name="connsiteY15" fmla="*/ 1041780 h 1073652"/>
                    <a:gd name="connsiteX16" fmla="*/ 1493404 w 1750824"/>
                    <a:gd name="connsiteY16" fmla="*/ 922648 h 1073652"/>
                    <a:gd name="connsiteX17" fmla="*/ 1350805 w 1750824"/>
                    <a:gd name="connsiteY17" fmla="*/ 826846 h 1073652"/>
                    <a:gd name="connsiteX18" fmla="*/ 1347326 w 1750824"/>
                    <a:gd name="connsiteY18" fmla="*/ 826396 h 1073652"/>
                    <a:gd name="connsiteX19" fmla="*/ 1269719 w 1750824"/>
                    <a:gd name="connsiteY19" fmla="*/ 900836 h 1073652"/>
                    <a:gd name="connsiteX20" fmla="*/ 1267179 w 1750824"/>
                    <a:gd name="connsiteY20" fmla="*/ 902232 h 1073652"/>
                    <a:gd name="connsiteX21" fmla="*/ 1282067 w 1750824"/>
                    <a:gd name="connsiteY21" fmla="*/ 909337 h 1073652"/>
                    <a:gd name="connsiteX22" fmla="*/ 1339782 w 1750824"/>
                    <a:gd name="connsiteY22" fmla="*/ 925620 h 1073652"/>
                    <a:gd name="connsiteX23" fmla="*/ 1150595 w 1750824"/>
                    <a:gd name="connsiteY23" fmla="*/ 962856 h 1073652"/>
                    <a:gd name="connsiteX24" fmla="*/ 1131729 w 1750824"/>
                    <a:gd name="connsiteY24" fmla="*/ 955131 h 1073652"/>
                    <a:gd name="connsiteX25" fmla="*/ 1099967 w 1750824"/>
                    <a:gd name="connsiteY25" fmla="*/ 961269 h 1073652"/>
                    <a:gd name="connsiteX26" fmla="*/ 1035086 w 1750824"/>
                    <a:gd name="connsiteY26" fmla="*/ 964059 h 1073652"/>
                    <a:gd name="connsiteX27" fmla="*/ 1016886 w 1750824"/>
                    <a:gd name="connsiteY27" fmla="*/ 961983 h 1073652"/>
                    <a:gd name="connsiteX28" fmla="*/ 1006712 w 1750824"/>
                    <a:gd name="connsiteY28" fmla="*/ 973282 h 1073652"/>
                    <a:gd name="connsiteX29" fmla="*/ 964114 w 1750824"/>
                    <a:gd name="connsiteY29" fmla="*/ 1002106 h 1073652"/>
                    <a:gd name="connsiteX30" fmla="*/ 813637 w 1750824"/>
                    <a:gd name="connsiteY30" fmla="*/ 1018605 h 1073652"/>
                    <a:gd name="connsiteX31" fmla="*/ 757863 w 1750824"/>
                    <a:gd name="connsiteY31" fmla="*/ 996755 h 1073652"/>
                    <a:gd name="connsiteX32" fmla="*/ 701928 w 1750824"/>
                    <a:gd name="connsiteY32" fmla="*/ 1007517 h 1073652"/>
                    <a:gd name="connsiteX33" fmla="*/ 599044 w 1750824"/>
                    <a:gd name="connsiteY33" fmla="*/ 1017788 h 1073652"/>
                    <a:gd name="connsiteX34" fmla="*/ 481293 w 1750824"/>
                    <a:gd name="connsiteY34" fmla="*/ 1018331 h 1073652"/>
                    <a:gd name="connsiteX35" fmla="*/ 416224 w 1750824"/>
                    <a:gd name="connsiteY35" fmla="*/ 1011837 h 1073652"/>
                    <a:gd name="connsiteX36" fmla="*/ 317178 w 1750824"/>
                    <a:gd name="connsiteY36" fmla="*/ 1073652 h 1073652"/>
                    <a:gd name="connsiteX37" fmla="*/ 317178 w 1750824"/>
                    <a:gd name="connsiteY37" fmla="*/ 1073651 h 1073652"/>
                    <a:gd name="connsiteX38" fmla="*/ 331349 w 1750824"/>
                    <a:gd name="connsiteY38" fmla="*/ 998834 h 1073652"/>
                    <a:gd name="connsiteX39" fmla="*/ 270521 w 1750824"/>
                    <a:gd name="connsiteY39" fmla="*/ 985808 h 1073652"/>
                    <a:gd name="connsiteX40" fmla="*/ 228 w 1750824"/>
                    <a:gd name="connsiteY40" fmla="*/ 757322 h 1073652"/>
                    <a:gd name="connsiteX41" fmla="*/ 122987 w 1750824"/>
                    <a:gd name="connsiteY41" fmla="*/ 563807 h 1073652"/>
                    <a:gd name="connsiteX42" fmla="*/ 193971 w 1750824"/>
                    <a:gd name="connsiteY42" fmla="*/ 528158 h 1073652"/>
                    <a:gd name="connsiteX43" fmla="*/ 138623 w 1750824"/>
                    <a:gd name="connsiteY43" fmla="*/ 504181 h 1073652"/>
                    <a:gd name="connsiteX44" fmla="*/ 47616 w 1750824"/>
                    <a:gd name="connsiteY44" fmla="*/ 482928 h 1073652"/>
                    <a:gd name="connsiteX45" fmla="*/ 47615 w 1750824"/>
                    <a:gd name="connsiteY45" fmla="*/ 482927 h 1073652"/>
                    <a:gd name="connsiteX46" fmla="*/ 321443 w 1750824"/>
                    <a:gd name="connsiteY46" fmla="*/ 402884 h 1073652"/>
                    <a:gd name="connsiteX47" fmla="*/ 393032 w 1750824"/>
                    <a:gd name="connsiteY47" fmla="*/ 425074 h 1073652"/>
                    <a:gd name="connsiteX48" fmla="*/ 440274 w 1750824"/>
                    <a:gd name="connsiteY48" fmla="*/ 328696 h 1073652"/>
                    <a:gd name="connsiteX49" fmla="*/ 988427 w 1750824"/>
                    <a:gd name="connsiteY49" fmla="*/ 195 h 107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50824" h="1073652">
                      <a:moveTo>
                        <a:pt x="988427" y="195"/>
                      </a:moveTo>
                      <a:cubicBezTo>
                        <a:pt x="1031014" y="-876"/>
                        <a:pt x="1074189" y="2450"/>
                        <a:pt x="1117444" y="10533"/>
                      </a:cubicBezTo>
                      <a:cubicBezTo>
                        <a:pt x="1203952" y="26699"/>
                        <a:pt x="1282587" y="60356"/>
                        <a:pt x="1350711" y="107380"/>
                      </a:cubicBezTo>
                      <a:lnTo>
                        <a:pt x="1365227" y="119747"/>
                      </a:lnTo>
                      <a:lnTo>
                        <a:pt x="1395737" y="119793"/>
                      </a:lnTo>
                      <a:cubicBezTo>
                        <a:pt x="1590092" y="138556"/>
                        <a:pt x="1729418" y="248259"/>
                        <a:pt x="1750824" y="428777"/>
                      </a:cubicBezTo>
                      <a:cubicBezTo>
                        <a:pt x="1699126" y="417363"/>
                        <a:pt x="1644582" y="410792"/>
                        <a:pt x="1587902" y="408980"/>
                      </a:cubicBezTo>
                      <a:lnTo>
                        <a:pt x="1581443" y="409301"/>
                      </a:lnTo>
                      <a:lnTo>
                        <a:pt x="1612255" y="516918"/>
                      </a:lnTo>
                      <a:cubicBezTo>
                        <a:pt x="1620026" y="558909"/>
                        <a:pt x="1623854" y="602183"/>
                        <a:pt x="1623406" y="646216"/>
                      </a:cubicBezTo>
                      <a:lnTo>
                        <a:pt x="1619974" y="677911"/>
                      </a:lnTo>
                      <a:lnTo>
                        <a:pt x="1665002" y="745599"/>
                      </a:lnTo>
                      <a:cubicBezTo>
                        <a:pt x="1695987" y="808002"/>
                        <a:pt x="1710852" y="878266"/>
                        <a:pt x="1706056" y="953783"/>
                      </a:cubicBezTo>
                      <a:lnTo>
                        <a:pt x="1631050" y="916945"/>
                      </a:lnTo>
                      <a:lnTo>
                        <a:pt x="1632843" y="929679"/>
                      </a:lnTo>
                      <a:cubicBezTo>
                        <a:pt x="1633661" y="966911"/>
                        <a:pt x="1629997" y="1004432"/>
                        <a:pt x="1621488" y="1041780"/>
                      </a:cubicBezTo>
                      <a:cubicBezTo>
                        <a:pt x="1582558" y="999042"/>
                        <a:pt x="1539658" y="959215"/>
                        <a:pt x="1493404" y="922648"/>
                      </a:cubicBezTo>
                      <a:lnTo>
                        <a:pt x="1350805" y="826846"/>
                      </a:lnTo>
                      <a:lnTo>
                        <a:pt x="1347326" y="826396"/>
                      </a:lnTo>
                      <a:lnTo>
                        <a:pt x="1269719" y="900836"/>
                      </a:lnTo>
                      <a:lnTo>
                        <a:pt x="1267179" y="902232"/>
                      </a:lnTo>
                      <a:lnTo>
                        <a:pt x="1282067" y="909337"/>
                      </a:lnTo>
                      <a:cubicBezTo>
                        <a:pt x="1300676" y="916375"/>
                        <a:pt x="1319966" y="921862"/>
                        <a:pt x="1339782" y="925620"/>
                      </a:cubicBezTo>
                      <a:cubicBezTo>
                        <a:pt x="1288061" y="971556"/>
                        <a:pt x="1216701" y="983054"/>
                        <a:pt x="1150595" y="962856"/>
                      </a:cubicBezTo>
                      <a:lnTo>
                        <a:pt x="1131729" y="955131"/>
                      </a:lnTo>
                      <a:lnTo>
                        <a:pt x="1099967" y="961269"/>
                      </a:lnTo>
                      <a:cubicBezTo>
                        <a:pt x="1078835" y="963748"/>
                        <a:pt x="1057143" y="964714"/>
                        <a:pt x="1035086" y="964059"/>
                      </a:cubicBezTo>
                      <a:lnTo>
                        <a:pt x="1016886" y="961983"/>
                      </a:lnTo>
                      <a:lnTo>
                        <a:pt x="1006712" y="973282"/>
                      </a:lnTo>
                      <a:cubicBezTo>
                        <a:pt x="993913" y="984481"/>
                        <a:pt x="979696" y="994177"/>
                        <a:pt x="964114" y="1002106"/>
                      </a:cubicBezTo>
                      <a:cubicBezTo>
                        <a:pt x="917370" y="1025895"/>
                        <a:pt x="864992" y="1030402"/>
                        <a:pt x="813637" y="1018605"/>
                      </a:cubicBezTo>
                      <a:lnTo>
                        <a:pt x="757863" y="996755"/>
                      </a:lnTo>
                      <a:lnTo>
                        <a:pt x="701928" y="1007517"/>
                      </a:lnTo>
                      <a:cubicBezTo>
                        <a:pt x="668619" y="1012371"/>
                        <a:pt x="634239" y="1015843"/>
                        <a:pt x="599044" y="1017788"/>
                      </a:cubicBezTo>
                      <a:cubicBezTo>
                        <a:pt x="558821" y="1020011"/>
                        <a:pt x="519437" y="1020134"/>
                        <a:pt x="481293" y="1018331"/>
                      </a:cubicBezTo>
                      <a:lnTo>
                        <a:pt x="416224" y="1011837"/>
                      </a:lnTo>
                      <a:lnTo>
                        <a:pt x="317178" y="1073652"/>
                      </a:lnTo>
                      <a:lnTo>
                        <a:pt x="317178" y="1073651"/>
                      </a:lnTo>
                      <a:lnTo>
                        <a:pt x="331349" y="998834"/>
                      </a:lnTo>
                      <a:lnTo>
                        <a:pt x="270521" y="985808"/>
                      </a:lnTo>
                      <a:cubicBezTo>
                        <a:pt x="112631" y="941779"/>
                        <a:pt x="5811" y="858343"/>
                        <a:pt x="228" y="757322"/>
                      </a:cubicBezTo>
                      <a:cubicBezTo>
                        <a:pt x="-3679" y="686607"/>
                        <a:pt x="42666" y="618990"/>
                        <a:pt x="122987" y="563807"/>
                      </a:cubicBezTo>
                      <a:lnTo>
                        <a:pt x="193971" y="528158"/>
                      </a:lnTo>
                      <a:lnTo>
                        <a:pt x="138623" y="504181"/>
                      </a:lnTo>
                      <a:cubicBezTo>
                        <a:pt x="109418" y="494502"/>
                        <a:pt x="79004" y="487330"/>
                        <a:pt x="47616" y="482928"/>
                      </a:cubicBezTo>
                      <a:lnTo>
                        <a:pt x="47615" y="482927"/>
                      </a:lnTo>
                      <a:cubicBezTo>
                        <a:pt x="125242" y="413981"/>
                        <a:pt x="226137" y="387885"/>
                        <a:pt x="321443" y="402884"/>
                      </a:cubicBezTo>
                      <a:lnTo>
                        <a:pt x="393032" y="425074"/>
                      </a:lnTo>
                      <a:lnTo>
                        <a:pt x="440274" y="328696"/>
                      </a:lnTo>
                      <a:cubicBezTo>
                        <a:pt x="557510" y="132620"/>
                        <a:pt x="764849" y="5812"/>
                        <a:pt x="988427" y="195"/>
                      </a:cubicBezTo>
                      <a:close/>
                    </a:path>
                  </a:pathLst>
                </a:cu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0" name="Oval 699">
                  <a:extLst>
                    <a:ext uri="{FF2B5EF4-FFF2-40B4-BE49-F238E27FC236}">
                      <a16:creationId xmlns:a16="http://schemas.microsoft.com/office/drawing/2014/main" id="{7E8844B2-3406-416C-8E5F-060548C8FB61}"/>
                    </a:ext>
                  </a:extLst>
                </p:cNvPr>
                <p:cNvSpPr/>
                <p:nvPr/>
              </p:nvSpPr>
              <p:spPr>
                <a:xfrm>
                  <a:off x="5279450" y="2449261"/>
                  <a:ext cx="377792" cy="2137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5" name="Group 744">
              <a:extLst>
                <a:ext uri="{FF2B5EF4-FFF2-40B4-BE49-F238E27FC236}">
                  <a16:creationId xmlns:a16="http://schemas.microsoft.com/office/drawing/2014/main" id="{8AA2A4A0-FCF7-47B0-8CB2-83746F4F534D}"/>
                </a:ext>
              </a:extLst>
            </p:cNvPr>
            <p:cNvGrpSpPr/>
            <p:nvPr/>
          </p:nvGrpSpPr>
          <p:grpSpPr>
            <a:xfrm>
              <a:off x="5675237" y="3201119"/>
              <a:ext cx="685496" cy="1589680"/>
              <a:chOff x="1519855" y="349452"/>
              <a:chExt cx="2655905" cy="6159097"/>
            </a:xfrm>
          </p:grpSpPr>
          <p:sp>
            <p:nvSpPr>
              <p:cNvPr id="746" name="Freeform: Shape 745">
                <a:extLst>
                  <a:ext uri="{FF2B5EF4-FFF2-40B4-BE49-F238E27FC236}">
                    <a16:creationId xmlns:a16="http://schemas.microsoft.com/office/drawing/2014/main" id="{BD29A634-57CF-4A1A-97B1-DA692E969FCB}"/>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47" name="Oval 746">
                <a:extLst>
                  <a:ext uri="{FF2B5EF4-FFF2-40B4-BE49-F238E27FC236}">
                    <a16:creationId xmlns:a16="http://schemas.microsoft.com/office/drawing/2014/main" id="{4A53C608-4561-45ED-9634-2D8901B51B58}"/>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Trapezoid 747">
                <a:extLst>
                  <a:ext uri="{FF2B5EF4-FFF2-40B4-BE49-F238E27FC236}">
                    <a16:creationId xmlns:a16="http://schemas.microsoft.com/office/drawing/2014/main" id="{BEA28862-4897-4B91-B369-478488093DB3}"/>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Trapezoid 748">
                <a:extLst>
                  <a:ext uri="{FF2B5EF4-FFF2-40B4-BE49-F238E27FC236}">
                    <a16:creationId xmlns:a16="http://schemas.microsoft.com/office/drawing/2014/main" id="{F9CD8140-DE9F-4CDA-9830-3F0131E7626C}"/>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a:extLst>
                  <a:ext uri="{FF2B5EF4-FFF2-40B4-BE49-F238E27FC236}">
                    <a16:creationId xmlns:a16="http://schemas.microsoft.com/office/drawing/2014/main" id="{658900DD-4F03-429A-A718-076CD7D0E2CA}"/>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a:extLst>
                  <a:ext uri="{FF2B5EF4-FFF2-40B4-BE49-F238E27FC236}">
                    <a16:creationId xmlns:a16="http://schemas.microsoft.com/office/drawing/2014/main" id="{86287334-E7E5-490B-A479-F593A74C423F}"/>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Trapezoid 751">
                <a:extLst>
                  <a:ext uri="{FF2B5EF4-FFF2-40B4-BE49-F238E27FC236}">
                    <a16:creationId xmlns:a16="http://schemas.microsoft.com/office/drawing/2014/main" id="{DA18AB80-2594-4C8F-B5A2-1B9331E6BDB8}"/>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ectangle 752">
                <a:extLst>
                  <a:ext uri="{FF2B5EF4-FFF2-40B4-BE49-F238E27FC236}">
                    <a16:creationId xmlns:a16="http://schemas.microsoft.com/office/drawing/2014/main" id="{ABA9FFCD-808C-45DB-8BAA-7DBB55867122}"/>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ounded Rectangle 10">
                <a:extLst>
                  <a:ext uri="{FF2B5EF4-FFF2-40B4-BE49-F238E27FC236}">
                    <a16:creationId xmlns:a16="http://schemas.microsoft.com/office/drawing/2014/main" id="{C456EFD9-6CBB-4472-A8A6-C1CF76B4A889}"/>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ed Rectangle 11">
                <a:extLst>
                  <a:ext uri="{FF2B5EF4-FFF2-40B4-BE49-F238E27FC236}">
                    <a16:creationId xmlns:a16="http://schemas.microsoft.com/office/drawing/2014/main" id="{83A8CE57-60C4-42E1-A2ED-58C62A1CFCD0}"/>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Rounded Rectangle 12">
                <a:extLst>
                  <a:ext uri="{FF2B5EF4-FFF2-40B4-BE49-F238E27FC236}">
                    <a16:creationId xmlns:a16="http://schemas.microsoft.com/office/drawing/2014/main" id="{27F277F8-1989-40D7-9640-D8195D874725}"/>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a:extLst>
                  <a:ext uri="{FF2B5EF4-FFF2-40B4-BE49-F238E27FC236}">
                    <a16:creationId xmlns:a16="http://schemas.microsoft.com/office/drawing/2014/main" id="{A7D53AC0-0691-4B53-A1C9-8C343D86F564}"/>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5">
                <a:extLst>
                  <a:ext uri="{FF2B5EF4-FFF2-40B4-BE49-F238E27FC236}">
                    <a16:creationId xmlns:a16="http://schemas.microsoft.com/office/drawing/2014/main" id="{EE80FEC4-2F39-4398-8EC3-64D8699A6A81}"/>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Trapezoid 758">
                <a:extLst>
                  <a:ext uri="{FF2B5EF4-FFF2-40B4-BE49-F238E27FC236}">
                    <a16:creationId xmlns:a16="http://schemas.microsoft.com/office/drawing/2014/main" id="{91C46C62-F0D5-40CF-8FC9-1C2E361A9D12}"/>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a:extLst>
                  <a:ext uri="{FF2B5EF4-FFF2-40B4-BE49-F238E27FC236}">
                    <a16:creationId xmlns:a16="http://schemas.microsoft.com/office/drawing/2014/main" id="{BC77FE33-0BDC-4A44-B050-1806743C93EA}"/>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a:extLst>
                  <a:ext uri="{FF2B5EF4-FFF2-40B4-BE49-F238E27FC236}">
                    <a16:creationId xmlns:a16="http://schemas.microsoft.com/office/drawing/2014/main" id="{0E81E54C-12D7-4FE7-A324-C91A13D4282E}"/>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2" name="Freeform: Shape 761">
                <a:extLst>
                  <a:ext uri="{FF2B5EF4-FFF2-40B4-BE49-F238E27FC236}">
                    <a16:creationId xmlns:a16="http://schemas.microsoft.com/office/drawing/2014/main" id="{B7D7073A-4667-4D52-B969-9B5D703ED206}"/>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63" name="Oval 762">
                <a:extLst>
                  <a:ext uri="{FF2B5EF4-FFF2-40B4-BE49-F238E27FC236}">
                    <a16:creationId xmlns:a16="http://schemas.microsoft.com/office/drawing/2014/main" id="{BCC38A94-BAD5-47B9-96E2-B47A701F5D9A}"/>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Freeform: Shape 763">
                <a:extLst>
                  <a:ext uri="{FF2B5EF4-FFF2-40B4-BE49-F238E27FC236}">
                    <a16:creationId xmlns:a16="http://schemas.microsoft.com/office/drawing/2014/main" id="{EB691F9C-FBA6-4E41-823F-3E8DFA630A22}"/>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65" name="Oval 764">
                <a:extLst>
                  <a:ext uri="{FF2B5EF4-FFF2-40B4-BE49-F238E27FC236}">
                    <a16:creationId xmlns:a16="http://schemas.microsoft.com/office/drawing/2014/main" id="{DD536695-09CC-4D86-9576-88CC502DE84B}"/>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a:extLst>
                  <a:ext uri="{FF2B5EF4-FFF2-40B4-BE49-F238E27FC236}">
                    <a16:creationId xmlns:a16="http://schemas.microsoft.com/office/drawing/2014/main" id="{B5940577-6C6F-4A81-9654-610C942700F8}"/>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3570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2:18-20</a:t>
            </a:r>
          </a:p>
        </p:txBody>
      </p:sp>
      <p:sp>
        <p:nvSpPr>
          <p:cNvPr id="58" name="TextBox 57"/>
          <p:cNvSpPr txBox="1"/>
          <p:nvPr/>
        </p:nvSpPr>
        <p:spPr>
          <a:xfrm>
            <a:off x="0" y="25099"/>
            <a:ext cx="12192000" cy="769441"/>
          </a:xfrm>
          <a:prstGeom prst="rect">
            <a:avLst/>
          </a:prstGeom>
          <a:noFill/>
        </p:spPr>
        <p:txBody>
          <a:bodyPr wrap="square" rtlCol="0">
            <a:spAutoFit/>
          </a:bodyPr>
          <a:lstStyle/>
          <a:p>
            <a:pPr algn="ctr"/>
            <a:r>
              <a:rPr lang="en-US" sz="4400" dirty="0">
                <a:solidFill>
                  <a:schemeClr val="bg1"/>
                </a:solidFill>
                <a:latin typeface="AR CENA" panose="02000000000000000000" pitchFamily="2" charset="0"/>
              </a:rPr>
              <a:t>Fasting In the Presence of God?</a:t>
            </a:r>
          </a:p>
        </p:txBody>
      </p:sp>
      <p:sp>
        <p:nvSpPr>
          <p:cNvPr id="5" name="Rectangle 4"/>
          <p:cNvSpPr/>
          <p:nvPr/>
        </p:nvSpPr>
        <p:spPr>
          <a:xfrm>
            <a:off x="1739499" y="822276"/>
            <a:ext cx="9058835" cy="461665"/>
          </a:xfrm>
          <a:prstGeom prst="rect">
            <a:avLst/>
          </a:prstGeom>
        </p:spPr>
        <p:txBody>
          <a:bodyPr wrap="square">
            <a:spAutoFit/>
          </a:bodyPr>
          <a:lstStyle/>
          <a:p>
            <a:pPr fontAlgn="base"/>
            <a:r>
              <a:rPr lang="en-US" sz="2400" dirty="0">
                <a:solidFill>
                  <a:schemeClr val="bg1"/>
                </a:solidFill>
              </a:rPr>
              <a:t>“As Long as They Have the Bridegroom With Them, They Cannot Fast</a:t>
            </a:r>
          </a:p>
        </p:txBody>
      </p:sp>
      <p:sp>
        <p:nvSpPr>
          <p:cNvPr id="6" name="Rectangle 5"/>
          <p:cNvSpPr/>
          <p:nvPr/>
        </p:nvSpPr>
        <p:spPr>
          <a:xfrm>
            <a:off x="425824" y="1469176"/>
            <a:ext cx="6096000" cy="2677656"/>
          </a:xfrm>
          <a:prstGeom prst="rect">
            <a:avLst/>
          </a:prstGeom>
        </p:spPr>
        <p:txBody>
          <a:bodyPr>
            <a:spAutoFit/>
          </a:bodyPr>
          <a:lstStyle/>
          <a:p>
            <a:r>
              <a:rPr lang="en-US" sz="2400" dirty="0">
                <a:solidFill>
                  <a:schemeClr val="bg1"/>
                </a:solidFill>
              </a:rPr>
              <a:t>Christ's answer teaches us something fundamental about fasting. He indicates that since his disciples were in the presence of God already, they did not need to fast. Fasting, then, is intended to bring us closer to God. The disciples had already come as close as you can get, walking and talking with Jesus Christ.</a:t>
            </a:r>
          </a:p>
        </p:txBody>
      </p:sp>
      <p:sp>
        <p:nvSpPr>
          <p:cNvPr id="7" name="Rectangle 6"/>
          <p:cNvSpPr/>
          <p:nvPr/>
        </p:nvSpPr>
        <p:spPr>
          <a:xfrm>
            <a:off x="3216871" y="5196006"/>
            <a:ext cx="8544876" cy="1477328"/>
          </a:xfrm>
          <a:prstGeom prst="rect">
            <a:avLst/>
          </a:prstGeom>
        </p:spPr>
        <p:txBody>
          <a:bodyPr wrap="square">
            <a:spAutoFit/>
          </a:bodyPr>
          <a:lstStyle/>
          <a:p>
            <a:r>
              <a:rPr lang="en-US" dirty="0">
                <a:solidFill>
                  <a:schemeClr val="bg1"/>
                </a:solidFill>
                <a:latin typeface="Abadi" panose="020B0604020104020204" pitchFamily="34" charset="0"/>
              </a:rPr>
              <a:t>"As fasting should always be accompanied by prayer, this law would bring the people nearer to God, and divert their minds once a month at least, from the mad rush of worldly affairs and cause them to be brought into immediate contact with practical, pure, </a:t>
            </a:r>
            <a:r>
              <a:rPr lang="en-US" dirty="0">
                <a:solidFill>
                  <a:schemeClr val="bg1"/>
                </a:solidFill>
              </a:rPr>
              <a:t>and</a:t>
            </a:r>
            <a:r>
              <a:rPr lang="en-US" dirty="0">
                <a:solidFill>
                  <a:schemeClr val="bg1"/>
                </a:solidFill>
                <a:latin typeface="Abadi" panose="020B0604020104020204" pitchFamily="34" charset="0"/>
              </a:rPr>
              <a:t> undefiled religion - to visit the fatherless and the widow, and keep themselves unspotted from the sins of the world." (6)</a:t>
            </a:r>
            <a:endParaRPr lang="en-US"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815" y="4677020"/>
            <a:ext cx="1591056" cy="21275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648" y="1304189"/>
            <a:ext cx="2912316" cy="3838625"/>
          </a:xfrm>
          <a:prstGeom prst="rect">
            <a:avLst/>
          </a:prstGeom>
        </p:spPr>
      </p:pic>
    </p:spTree>
    <p:extLst>
      <p:ext uri="{BB962C8B-B14F-4D97-AF65-F5344CB8AC3E}">
        <p14:creationId xmlns:p14="http://schemas.microsoft.com/office/powerpoint/2010/main" val="107147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2:21-22</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New  VS  Old</a:t>
            </a:r>
          </a:p>
        </p:txBody>
      </p:sp>
      <p:sp>
        <p:nvSpPr>
          <p:cNvPr id="6" name="Rectangle 5"/>
          <p:cNvSpPr/>
          <p:nvPr/>
        </p:nvSpPr>
        <p:spPr>
          <a:xfrm>
            <a:off x="3216871" y="1445236"/>
            <a:ext cx="6096000" cy="2308324"/>
          </a:xfrm>
          <a:prstGeom prst="rect">
            <a:avLst/>
          </a:prstGeom>
        </p:spPr>
        <p:txBody>
          <a:bodyPr>
            <a:spAutoFit/>
          </a:bodyPr>
          <a:lstStyle/>
          <a:p>
            <a:pPr fontAlgn="base"/>
            <a:r>
              <a:rPr lang="en-US" i="1" dirty="0">
                <a:solidFill>
                  <a:srgbClr val="FFFF00"/>
                </a:solidFill>
              </a:rPr>
              <a:t>'Then said the Pharisees unto him, Why will ye not receive us with our baptism, seeing we keep the whole law?</a:t>
            </a:r>
            <a:endParaRPr lang="en-US" dirty="0">
              <a:solidFill>
                <a:srgbClr val="FFFF00"/>
              </a:solidFill>
            </a:endParaRPr>
          </a:p>
          <a:p>
            <a:pPr fontAlgn="base"/>
            <a:r>
              <a:rPr lang="en-US" i="1" dirty="0">
                <a:solidFill>
                  <a:srgbClr val="FFFF00"/>
                </a:solidFill>
              </a:rPr>
              <a:t>But Jesus said unto them, Ye keep not the law, If ye had kept the law, ye would have received me, for I am he who gave the law.</a:t>
            </a:r>
            <a:endParaRPr lang="en-US" dirty="0">
              <a:solidFill>
                <a:srgbClr val="FFFF00"/>
              </a:solidFill>
            </a:endParaRPr>
          </a:p>
          <a:p>
            <a:pPr fontAlgn="base"/>
            <a:r>
              <a:rPr lang="en-US" i="1" dirty="0">
                <a:solidFill>
                  <a:srgbClr val="FFFF00"/>
                </a:solidFill>
              </a:rPr>
              <a:t>I receive not you with your baptism, because it </a:t>
            </a:r>
            <a:r>
              <a:rPr lang="en-US" i="1" dirty="0" err="1">
                <a:solidFill>
                  <a:srgbClr val="FFFF00"/>
                </a:solidFill>
              </a:rPr>
              <a:t>profiteth</a:t>
            </a:r>
            <a:r>
              <a:rPr lang="en-US" i="1" dirty="0">
                <a:solidFill>
                  <a:srgbClr val="FFFF00"/>
                </a:solidFill>
              </a:rPr>
              <a:t> you nothing.</a:t>
            </a:r>
            <a:endParaRPr lang="en-US" dirty="0">
              <a:solidFill>
                <a:srgbClr val="FFFF00"/>
              </a:solidFill>
            </a:endParaRPr>
          </a:p>
          <a:p>
            <a:pPr fontAlgn="base"/>
            <a:r>
              <a:rPr lang="en-US" i="1" dirty="0">
                <a:solidFill>
                  <a:srgbClr val="FFFF00"/>
                </a:solidFill>
              </a:rPr>
              <a:t>For when that which is new is come, the old is ready to be put away.'</a:t>
            </a:r>
            <a:r>
              <a:rPr lang="en-US" dirty="0">
                <a:solidFill>
                  <a:srgbClr val="FFFF00"/>
                </a:solidFill>
              </a:rPr>
              <a:t> (JST Matt 9:18-21)</a:t>
            </a:r>
          </a:p>
        </p:txBody>
      </p:sp>
      <p:sp>
        <p:nvSpPr>
          <p:cNvPr id="2" name="Rectangle 1"/>
          <p:cNvSpPr/>
          <p:nvPr/>
        </p:nvSpPr>
        <p:spPr>
          <a:xfrm>
            <a:off x="7325749" y="4338741"/>
            <a:ext cx="4128247" cy="1631216"/>
          </a:xfrm>
          <a:prstGeom prst="rect">
            <a:avLst/>
          </a:prstGeom>
        </p:spPr>
        <p:txBody>
          <a:bodyPr wrap="square">
            <a:spAutoFit/>
          </a:bodyPr>
          <a:lstStyle/>
          <a:p>
            <a:r>
              <a:rPr lang="en-US" sz="2000" dirty="0">
                <a:solidFill>
                  <a:schemeClr val="bg1"/>
                </a:solidFill>
              </a:rPr>
              <a:t>The baptism of the Pharisees and their hypocritical application of the law were not to be mixed with the teachings of the Lawgiver and his baptism by fire. (7)</a:t>
            </a:r>
          </a:p>
        </p:txBody>
      </p:sp>
      <p:sp>
        <p:nvSpPr>
          <p:cNvPr id="11" name="Rectangle 10"/>
          <p:cNvSpPr/>
          <p:nvPr/>
        </p:nvSpPr>
        <p:spPr>
          <a:xfrm>
            <a:off x="7524504" y="6151285"/>
            <a:ext cx="4332317" cy="584775"/>
          </a:xfrm>
          <a:prstGeom prst="rect">
            <a:avLst/>
          </a:prstGeom>
        </p:spPr>
        <p:txBody>
          <a:bodyPr wrap="square">
            <a:spAutoFit/>
          </a:bodyPr>
          <a:lstStyle/>
          <a:p>
            <a:r>
              <a:rPr lang="en-US" sz="3200" dirty="0">
                <a:ln>
                  <a:solidFill>
                    <a:srgbClr val="FF0000"/>
                  </a:solidFill>
                </a:ln>
                <a:solidFill>
                  <a:schemeClr val="bg1"/>
                </a:solidFill>
                <a:latin typeface="Abadi" panose="020B0604020104020204" pitchFamily="34" charset="0"/>
              </a:rPr>
              <a:t>See JST Matthew 9:18</a:t>
            </a:r>
            <a:endParaRPr lang="en-US" sz="3200" dirty="0">
              <a:ln>
                <a:solidFill>
                  <a:srgbClr val="FF0000"/>
                </a:solidFill>
              </a:ln>
              <a:solidFill>
                <a:schemeClr val="bg1"/>
              </a:solidFill>
            </a:endParaRPr>
          </a:p>
        </p:txBody>
      </p:sp>
      <p:pic>
        <p:nvPicPr>
          <p:cNvPr id="12290" name="Picture 2" descr="http://thumbnail.image.rakuten.co.jp/@0_mall/jam-ing/cabinet/uploadbox2/00117/ne8180-1.jpg"/>
          <p:cNvPicPr>
            <a:picLocks noChangeAspect="1" noChangeArrowheads="1"/>
          </p:cNvPicPr>
          <p:nvPr/>
        </p:nvPicPr>
        <p:blipFill rotWithShape="1">
          <a:blip r:embed="rId3">
            <a:extLst>
              <a:ext uri="{28A0092B-C50C-407E-A947-70E740481C1C}">
                <a14:useLocalDpi xmlns:a14="http://schemas.microsoft.com/office/drawing/2010/main" val="0"/>
              </a:ext>
            </a:extLst>
          </a:blip>
          <a:srcRect l="47094" t="30252" r="21347" b="24595"/>
          <a:stretch/>
        </p:blipFill>
        <p:spPr bwMode="auto">
          <a:xfrm>
            <a:off x="564656" y="776289"/>
            <a:ext cx="2345146" cy="33553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30347" r="1569"/>
          <a:stretch/>
        </p:blipFill>
        <p:spPr>
          <a:xfrm>
            <a:off x="2501337" y="4248903"/>
            <a:ext cx="4500282" cy="2388408"/>
          </a:xfrm>
          <a:prstGeom prst="rect">
            <a:avLst/>
          </a:prstGeom>
        </p:spPr>
      </p:pic>
    </p:spTree>
    <p:extLst>
      <p:ext uri="{BB962C8B-B14F-4D97-AF65-F5344CB8AC3E}">
        <p14:creationId xmlns:p14="http://schemas.microsoft.com/office/powerpoint/2010/main" val="290141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2:23</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The Sabbath</a:t>
            </a:r>
          </a:p>
        </p:txBody>
      </p:sp>
      <p:grpSp>
        <p:nvGrpSpPr>
          <p:cNvPr id="7" name="Group 6"/>
          <p:cNvGrpSpPr/>
          <p:nvPr/>
        </p:nvGrpSpPr>
        <p:grpSpPr>
          <a:xfrm>
            <a:off x="3393625" y="1027276"/>
            <a:ext cx="6380813" cy="4176566"/>
            <a:chOff x="546846" y="892975"/>
            <a:chExt cx="6380813" cy="4176566"/>
          </a:xfrm>
        </p:grpSpPr>
        <p:grpSp>
          <p:nvGrpSpPr>
            <p:cNvPr id="10" name="Group 9"/>
            <p:cNvGrpSpPr/>
            <p:nvPr/>
          </p:nvGrpSpPr>
          <p:grpSpPr>
            <a:xfrm>
              <a:off x="546846" y="892975"/>
              <a:ext cx="6380813" cy="4176566"/>
              <a:chOff x="3124200" y="4267200"/>
              <a:chExt cx="2514600" cy="2057400"/>
            </a:xfrm>
          </p:grpSpPr>
          <p:sp>
            <p:nvSpPr>
              <p:cNvPr id="12" name="Frame 11"/>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3231954" y="4419600"/>
                <a:ext cx="2278707" cy="1752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1021976" y="1455690"/>
              <a:ext cx="2420471" cy="317009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rPr>
                <a:t>How do you know whether an activity is appropriate to do on the Sabbath?</a:t>
              </a:r>
              <a:endParaRPr lang="en-US" sz="2800" dirty="0">
                <a:solidFill>
                  <a:schemeClr val="tx1"/>
                </a:solidFill>
              </a:endParaRPr>
            </a:p>
          </p:txBody>
        </p:sp>
        <p:grpSp>
          <p:nvGrpSpPr>
            <p:cNvPr id="14" name="Group 13"/>
            <p:cNvGrpSpPr/>
            <p:nvPr/>
          </p:nvGrpSpPr>
          <p:grpSpPr>
            <a:xfrm>
              <a:off x="4000500" y="1933506"/>
              <a:ext cx="2095500" cy="2095501"/>
              <a:chOff x="3962400" y="4762499"/>
              <a:chExt cx="2095500" cy="2095501"/>
            </a:xfrm>
          </p:grpSpPr>
          <p:pic>
            <p:nvPicPr>
              <p:cNvPr id="15" name="Picture 4" descr="http://content.presentermedia.com/files/animsp/00005000/5562/question_mark_serious_thinker_md_wm_v2.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762499"/>
                <a:ext cx="2095500" cy="20955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038600" y="6553200"/>
                <a:ext cx="1742694"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4" descr="http://38.media.tumblr.com/0b10b33b301173f698aff7fdb40f0ec4/tumblr_niy3arF6zy1ra4argo1_400.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313" y="307098"/>
            <a:ext cx="2284548" cy="17134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techpolicydaily.com/wp-content/uploads/2013/12/shutterstock_89495341-e138844161084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23729" y="5327624"/>
            <a:ext cx="3518103" cy="15303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recordcollectorsguild.org/wp-content/uploads/2015/07/tumblr_nf1hqo2Z1C1s9ab4to1_400.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567" y="2408102"/>
            <a:ext cx="2743887" cy="1871554"/>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oakdome.com/k5/lesson-plans/pivot-animations/play-catc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41274" y="4667250"/>
            <a:ext cx="2819246" cy="176202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0001650" y="1177165"/>
            <a:ext cx="2119122" cy="1326098"/>
            <a:chOff x="9722710" y="1964323"/>
            <a:chExt cx="2119122" cy="1326098"/>
          </a:xfrm>
        </p:grpSpPr>
        <p:sp>
          <p:nvSpPr>
            <p:cNvPr id="8" name="Rectangle 7"/>
            <p:cNvSpPr/>
            <p:nvPr/>
          </p:nvSpPr>
          <p:spPr>
            <a:xfrm>
              <a:off x="9722710" y="1964323"/>
              <a:ext cx="2119122" cy="1326098"/>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descr="http://www.123gifs.eu/free-gifs/swimming/schwimmen-0002.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210326" y="2087364"/>
              <a:ext cx="1181100" cy="990601"/>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http://www.animateit.net/data/media/nov2011/snoop6.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679991" y="5312902"/>
            <a:ext cx="1914525" cy="149542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9774438" y="2802932"/>
            <a:ext cx="2342750" cy="2391032"/>
            <a:chOff x="9835530" y="2798965"/>
            <a:chExt cx="2342750" cy="2391032"/>
          </a:xfrm>
        </p:grpSpPr>
        <p:pic>
          <p:nvPicPr>
            <p:cNvPr id="14344" name="Picture 8" descr="http://content.presentermedia.com/files/animsp/00005000/5862/knocking_on_door_md_wm.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0082780" y="2798965"/>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randomwallpapers.net/plain-dark-green-grass-1920x1200-wallpaper6049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835530" y="4527303"/>
              <a:ext cx="2342750" cy="6626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3886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2:23</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The Sabbath</a:t>
            </a:r>
          </a:p>
        </p:txBody>
      </p:sp>
      <p:sp>
        <p:nvSpPr>
          <p:cNvPr id="2" name="Rectangle 1"/>
          <p:cNvSpPr/>
          <p:nvPr/>
        </p:nvSpPr>
        <p:spPr>
          <a:xfrm>
            <a:off x="331693" y="889843"/>
            <a:ext cx="9173814" cy="1477328"/>
          </a:xfrm>
          <a:prstGeom prst="rect">
            <a:avLst/>
          </a:prstGeom>
        </p:spPr>
        <p:txBody>
          <a:bodyPr wrap="square">
            <a:spAutoFit/>
          </a:bodyPr>
          <a:lstStyle/>
          <a:p>
            <a:r>
              <a:rPr lang="en-US" dirty="0">
                <a:solidFill>
                  <a:schemeClr val="bg1"/>
                </a:solidFill>
                <a:latin typeface="Open Sans"/>
              </a:rPr>
              <a:t>Many of the objections Jewish leaders brought against the Savior during His mortal ministry concerned what activities were appropriate on the Sabbath day. </a:t>
            </a:r>
          </a:p>
          <a:p>
            <a:endParaRPr lang="en-US" dirty="0">
              <a:solidFill>
                <a:schemeClr val="bg1"/>
              </a:solidFill>
              <a:latin typeface="Open Sans"/>
            </a:endParaRPr>
          </a:p>
          <a:p>
            <a:r>
              <a:rPr lang="en-US" dirty="0">
                <a:solidFill>
                  <a:schemeClr val="bg1"/>
                </a:solidFill>
                <a:latin typeface="Open Sans"/>
              </a:rPr>
              <a:t>In ancient Israel the Sabbath was regarded as something that set Israel apart from all other people.</a:t>
            </a:r>
            <a:endParaRPr lang="en-US" dirty="0">
              <a:solidFill>
                <a:schemeClr val="bg1"/>
              </a:solidFill>
            </a:endParaRPr>
          </a:p>
        </p:txBody>
      </p:sp>
      <p:sp>
        <p:nvSpPr>
          <p:cNvPr id="3" name="Rectangle 2"/>
          <p:cNvSpPr/>
          <p:nvPr/>
        </p:nvSpPr>
        <p:spPr>
          <a:xfrm>
            <a:off x="4668339" y="2871263"/>
            <a:ext cx="7218861" cy="646331"/>
          </a:xfrm>
          <a:prstGeom prst="rect">
            <a:avLst/>
          </a:prstGeom>
        </p:spPr>
        <p:txBody>
          <a:bodyPr wrap="square">
            <a:spAutoFit/>
          </a:bodyPr>
          <a:lstStyle/>
          <a:p>
            <a:r>
              <a:rPr lang="en-US" dirty="0">
                <a:solidFill>
                  <a:schemeClr val="bg1"/>
                </a:solidFill>
                <a:latin typeface="Open Sans"/>
              </a:rPr>
              <a:t>Other cultures had holy sites, sacrificial laws, and various religious customs, but only Israel had the Sabbath</a:t>
            </a:r>
            <a:endParaRPr lang="en-US" dirty="0">
              <a:solidFill>
                <a:schemeClr val="bg1"/>
              </a:solidFill>
            </a:endParaRPr>
          </a:p>
        </p:txBody>
      </p:sp>
      <p:sp>
        <p:nvSpPr>
          <p:cNvPr id="28" name="TextBox 27"/>
          <p:cNvSpPr txBox="1"/>
          <p:nvPr/>
        </p:nvSpPr>
        <p:spPr>
          <a:xfrm>
            <a:off x="8332694" y="6503953"/>
            <a:ext cx="3859306" cy="369332"/>
          </a:xfrm>
          <a:prstGeom prst="rect">
            <a:avLst/>
          </a:prstGeom>
          <a:noFill/>
        </p:spPr>
        <p:txBody>
          <a:bodyPr wrap="square" rtlCol="0">
            <a:spAutoFit/>
          </a:bodyPr>
          <a:lstStyle/>
          <a:p>
            <a:pPr algn="r"/>
            <a:r>
              <a:rPr lang="en-US" dirty="0">
                <a:solidFill>
                  <a:schemeClr val="bg1"/>
                </a:solidFill>
              </a:rPr>
              <a:t>(1)</a:t>
            </a:r>
          </a:p>
        </p:txBody>
      </p:sp>
      <p:sp>
        <p:nvSpPr>
          <p:cNvPr id="21" name="Rectangle 20"/>
          <p:cNvSpPr/>
          <p:nvPr/>
        </p:nvSpPr>
        <p:spPr>
          <a:xfrm>
            <a:off x="4668339" y="3643088"/>
            <a:ext cx="7218861" cy="646331"/>
          </a:xfrm>
          <a:prstGeom prst="rect">
            <a:avLst/>
          </a:prstGeom>
        </p:spPr>
        <p:txBody>
          <a:bodyPr wrap="square">
            <a:spAutoFit/>
          </a:bodyPr>
          <a:lstStyle/>
          <a:p>
            <a:r>
              <a:rPr lang="en-US" dirty="0">
                <a:solidFill>
                  <a:schemeClr val="bg1"/>
                </a:solidFill>
                <a:latin typeface="Open Sans"/>
              </a:rPr>
              <a:t>To safeguard their holy day, Jewish rabbis developed many rules about what activities were or were not permissible on the Sabbath.</a:t>
            </a:r>
            <a:endParaRPr lang="en-US" dirty="0">
              <a:solidFill>
                <a:schemeClr val="bg1"/>
              </a:solidFill>
            </a:endParaRPr>
          </a:p>
        </p:txBody>
      </p:sp>
      <p:sp>
        <p:nvSpPr>
          <p:cNvPr id="22" name="Rectangle 21"/>
          <p:cNvSpPr/>
          <p:nvPr/>
        </p:nvSpPr>
        <p:spPr>
          <a:xfrm>
            <a:off x="1568822" y="5413784"/>
            <a:ext cx="9999401" cy="1200329"/>
          </a:xfrm>
          <a:prstGeom prst="rect">
            <a:avLst/>
          </a:prstGeom>
        </p:spPr>
        <p:txBody>
          <a:bodyPr wrap="square">
            <a:spAutoFit/>
          </a:bodyPr>
          <a:lstStyle/>
          <a:p>
            <a:r>
              <a:rPr lang="en-US" dirty="0">
                <a:solidFill>
                  <a:schemeClr val="bg1"/>
                </a:solidFill>
                <a:latin typeface="Open Sans"/>
              </a:rPr>
              <a:t>Such traditions of the “oral law” were intended to prevent violations of the written law. </a:t>
            </a:r>
          </a:p>
          <a:p>
            <a:endParaRPr lang="en-US" dirty="0">
              <a:solidFill>
                <a:schemeClr val="bg1"/>
              </a:solidFill>
              <a:latin typeface="Open Sans"/>
            </a:endParaRPr>
          </a:p>
          <a:p>
            <a:r>
              <a:rPr lang="en-US" dirty="0">
                <a:solidFill>
                  <a:schemeClr val="bg1"/>
                </a:solidFill>
                <a:latin typeface="Open Sans"/>
              </a:rPr>
              <a:t>By New Testament times, these traditions of forbidding certain activities on the Sabbath day had become points of contention among many Jews.</a:t>
            </a:r>
            <a:endParaRPr lang="en-US" dirty="0">
              <a:solidFill>
                <a:schemeClr val="bg1"/>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8729" y="2553344"/>
            <a:ext cx="3128668" cy="2674266"/>
          </a:xfrm>
          <a:prstGeom prst="rect">
            <a:avLst/>
          </a:prstGeom>
        </p:spPr>
      </p:pic>
    </p:spTree>
    <p:extLst>
      <p:ext uri="{BB962C8B-B14F-4D97-AF65-F5344CB8AC3E}">
        <p14:creationId xmlns:p14="http://schemas.microsoft.com/office/powerpoint/2010/main" val="212741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2:27-28</a:t>
            </a:r>
          </a:p>
        </p:txBody>
      </p:sp>
      <p:sp>
        <p:nvSpPr>
          <p:cNvPr id="58" name="TextBox 57"/>
          <p:cNvSpPr txBox="1"/>
          <p:nvPr/>
        </p:nvSpPr>
        <p:spPr>
          <a:xfrm>
            <a:off x="0" y="25099"/>
            <a:ext cx="12192000" cy="769441"/>
          </a:xfrm>
          <a:prstGeom prst="rect">
            <a:avLst/>
          </a:prstGeom>
          <a:noFill/>
        </p:spPr>
        <p:txBody>
          <a:bodyPr wrap="square" rtlCol="0">
            <a:spAutoFit/>
          </a:bodyPr>
          <a:lstStyle/>
          <a:p>
            <a:pPr algn="ctr"/>
            <a:r>
              <a:rPr lang="en-US" sz="4400" dirty="0">
                <a:solidFill>
                  <a:schemeClr val="bg1"/>
                </a:solidFill>
                <a:latin typeface="AR CENA" panose="02000000000000000000" pitchFamily="2" charset="0"/>
              </a:rPr>
              <a:t>The Sabbath Was Made For Man</a:t>
            </a:r>
          </a:p>
        </p:txBody>
      </p:sp>
      <p:sp>
        <p:nvSpPr>
          <p:cNvPr id="3" name="Rectangle 2"/>
          <p:cNvSpPr/>
          <p:nvPr/>
        </p:nvSpPr>
        <p:spPr>
          <a:xfrm>
            <a:off x="445962" y="910900"/>
            <a:ext cx="7218861" cy="2677656"/>
          </a:xfrm>
          <a:prstGeom prst="rect">
            <a:avLst/>
          </a:prstGeom>
        </p:spPr>
        <p:txBody>
          <a:bodyPr wrap="square">
            <a:spAutoFit/>
          </a:bodyPr>
          <a:lstStyle/>
          <a:p>
            <a:r>
              <a:rPr lang="en-US" sz="2800" dirty="0">
                <a:solidFill>
                  <a:srgbClr val="FFFF00"/>
                </a:solidFill>
              </a:rPr>
              <a:t>“</a:t>
            </a:r>
            <a:r>
              <a:rPr lang="en-US" sz="2800" i="1" dirty="0">
                <a:solidFill>
                  <a:srgbClr val="FFFF00"/>
                </a:solidFill>
              </a:rPr>
              <a:t>Wherefore the Sabbath was given unto man for a day of rest; and also that man should glorify God, and not that man should not eat; for the Son of man made the Sabbath day,</a:t>
            </a:r>
            <a:r>
              <a:rPr lang="en-US" sz="2800" dirty="0">
                <a:solidFill>
                  <a:srgbClr val="FFFF00"/>
                </a:solidFill>
              </a:rPr>
              <a:t> therefore the Son of man is Lord also of the Sabbath” </a:t>
            </a:r>
          </a:p>
          <a:p>
            <a:r>
              <a:rPr lang="en-US" sz="2800" dirty="0">
                <a:solidFill>
                  <a:srgbClr val="FFFF00"/>
                </a:solidFill>
              </a:rPr>
              <a:t>JST Mark 2:26-27</a:t>
            </a:r>
          </a:p>
        </p:txBody>
      </p:sp>
      <p:sp>
        <p:nvSpPr>
          <p:cNvPr id="28" name="TextBox 27"/>
          <p:cNvSpPr txBox="1"/>
          <p:nvPr/>
        </p:nvSpPr>
        <p:spPr>
          <a:xfrm>
            <a:off x="8332694" y="6503953"/>
            <a:ext cx="3859306" cy="369332"/>
          </a:xfrm>
          <a:prstGeom prst="rect">
            <a:avLst/>
          </a:prstGeom>
          <a:noFill/>
        </p:spPr>
        <p:txBody>
          <a:bodyPr wrap="square" rtlCol="0">
            <a:spAutoFit/>
          </a:bodyPr>
          <a:lstStyle/>
          <a:p>
            <a:pPr algn="r"/>
            <a:r>
              <a:rPr lang="en-US" dirty="0">
                <a:solidFill>
                  <a:schemeClr val="bg1"/>
                </a:solidFill>
              </a:rPr>
              <a:t>(1)</a:t>
            </a:r>
          </a:p>
        </p:txBody>
      </p:sp>
      <p:pic>
        <p:nvPicPr>
          <p:cNvPr id="15362" name="Picture 2" descr="https://www.lds.org/bc/content/ldsorg/church/news/2015/07/20/580-1340659-sacra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62" y="3588556"/>
            <a:ext cx="552450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gospelideals.org/wp-content/uploads/shutterstock_63895897-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810" y="1288441"/>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www.theldsfamilyfellowship.org/wp-content/uploads/2016/06/9807-family-b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9341" y="4019338"/>
            <a:ext cx="5017849" cy="225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03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fade">
                                      <p:cBhvr>
                                        <p:cTn id="10" dur="500"/>
                                        <p:tgtEl>
                                          <p:spTgt spid="15362"/>
                                        </p:tgtEl>
                                      </p:cBhvr>
                                    </p:animEffect>
                                  </p:childTnLst>
                                </p:cTn>
                              </p:par>
                              <p:par>
                                <p:cTn id="11" presetID="10" presetClass="entr" presetSubtype="0" fill="hold" nodeType="withEffect">
                                  <p:stCondLst>
                                    <p:cond delay="0"/>
                                  </p:stCondLst>
                                  <p:childTnLst>
                                    <p:set>
                                      <p:cBhvr>
                                        <p:cTn id="12" dur="1" fill="hold">
                                          <p:stCondLst>
                                            <p:cond delay="0"/>
                                          </p:stCondLst>
                                        </p:cTn>
                                        <p:tgtEl>
                                          <p:spTgt spid="15366"/>
                                        </p:tgtEl>
                                        <p:attrNameLst>
                                          <p:attrName>style.visibility</p:attrName>
                                        </p:attrNameLst>
                                      </p:cBhvr>
                                      <p:to>
                                        <p:strVal val="visible"/>
                                      </p:to>
                                    </p:set>
                                    <p:animEffect transition="in" filter="fade">
                                      <p:cBhvr>
                                        <p:cTn id="13" dur="500"/>
                                        <p:tgtEl>
                                          <p:spTgt spid="15366"/>
                                        </p:tgtEl>
                                      </p:cBhvr>
                                    </p:animEffect>
                                  </p:childTnLst>
                                </p:cTn>
                              </p:par>
                              <p:par>
                                <p:cTn id="14" presetID="10" presetClass="entr" presetSubtype="0" fill="hold" nodeType="withEffect">
                                  <p:stCondLst>
                                    <p:cond delay="0"/>
                                  </p:stCondLst>
                                  <p:childTnLst>
                                    <p:set>
                                      <p:cBhvr>
                                        <p:cTn id="15" dur="1" fill="hold">
                                          <p:stCondLst>
                                            <p:cond delay="0"/>
                                          </p:stCondLst>
                                        </p:cTn>
                                        <p:tgtEl>
                                          <p:spTgt spid="15364"/>
                                        </p:tgtEl>
                                        <p:attrNameLst>
                                          <p:attrName>style.visibility</p:attrName>
                                        </p:attrNameLst>
                                      </p:cBhvr>
                                      <p:to>
                                        <p:strVal val="visible"/>
                                      </p:to>
                                    </p:set>
                                    <p:animEffect transition="in" filter="fade">
                                      <p:cBhvr>
                                        <p:cTn id="16"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3:1-6</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Good Vs Evil</a:t>
            </a:r>
          </a:p>
        </p:txBody>
      </p:sp>
      <p:sp>
        <p:nvSpPr>
          <p:cNvPr id="3" name="Rectangle 2"/>
          <p:cNvSpPr/>
          <p:nvPr/>
        </p:nvSpPr>
        <p:spPr>
          <a:xfrm>
            <a:off x="94129" y="808847"/>
            <a:ext cx="12192000" cy="523220"/>
          </a:xfrm>
          <a:prstGeom prst="rect">
            <a:avLst/>
          </a:prstGeom>
        </p:spPr>
        <p:txBody>
          <a:bodyPr wrap="square">
            <a:spAutoFit/>
          </a:bodyPr>
          <a:lstStyle/>
          <a:p>
            <a:r>
              <a:rPr lang="en-US" sz="2800" dirty="0">
                <a:solidFill>
                  <a:schemeClr val="bg1"/>
                </a:solidFill>
              </a:rPr>
              <a:t>“Is it lawful to do good on the </a:t>
            </a:r>
            <a:r>
              <a:rPr lang="en-US" sz="2800" dirty="0" err="1">
                <a:solidFill>
                  <a:schemeClr val="bg1"/>
                </a:solidFill>
              </a:rPr>
              <a:t>sabbath</a:t>
            </a:r>
            <a:r>
              <a:rPr lang="en-US" sz="2800" dirty="0">
                <a:solidFill>
                  <a:schemeClr val="bg1"/>
                </a:solidFill>
              </a:rPr>
              <a:t> days, or to do evil? to save life, or to kill?”</a:t>
            </a:r>
          </a:p>
        </p:txBody>
      </p:sp>
      <p:sp>
        <p:nvSpPr>
          <p:cNvPr id="2" name="Rectangle 1"/>
          <p:cNvSpPr/>
          <p:nvPr/>
        </p:nvSpPr>
        <p:spPr>
          <a:xfrm>
            <a:off x="4276165" y="1827478"/>
            <a:ext cx="3738281" cy="1323439"/>
          </a:xfrm>
          <a:prstGeom prst="rect">
            <a:avLst/>
          </a:prstGeom>
        </p:spPr>
        <p:txBody>
          <a:bodyPr wrap="square">
            <a:spAutoFit/>
          </a:bodyPr>
          <a:lstStyle/>
          <a:p>
            <a:pPr algn="ctr" fontAlgn="base"/>
            <a:r>
              <a:rPr lang="en-US" sz="2000" dirty="0">
                <a:solidFill>
                  <a:srgbClr val="FFFF00"/>
                </a:solidFill>
                <a:latin typeface="Open Sans"/>
              </a:rPr>
              <a:t>What did the Pharisees believe was unlawful for the Savior and His disciples to do on the Sabbath? </a:t>
            </a:r>
            <a:endParaRPr lang="en-US" sz="2000" b="0" i="0" dirty="0">
              <a:solidFill>
                <a:srgbClr val="FFFF00"/>
              </a:solidFill>
              <a:effectLst/>
              <a:latin typeface="Open Sans"/>
            </a:endParaRPr>
          </a:p>
        </p:txBody>
      </p:sp>
      <p:pic>
        <p:nvPicPr>
          <p:cNvPr id="17410" name="Picture 2" descr="https://thumbs.dreamstime.com/x/hands-picking-corn-109751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223" y="1531549"/>
            <a:ext cx="3810000" cy="29146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MTEhUTEhMVFhUXGBgYGRgXGBUdGxgbGhogGhcXGhobHSggGBolHxkYITIiJSkrLi4uGB8zODMtNygtLisBCgoKDg0OGxAQGy0lHyUtLS0tLy0tLS0tLS0vLy0tLS0tLS0tLS0tLS0tLS0tLS0tLS0tLS0tLS0tLS0tLS0tLf/AABEIAPwAyAMBIgACEQEDEQH/xAAbAAACAgMBAAAAAAAAAAAAAAAFBgMEAAECB//EAEEQAAECAwUFBgMGAwkBAQEAAAECEQADIQQFEjFBBiJRYXETgZGhscEy0fAUI0JSYuFygvEHJDNDY5KissIVc1P/xAAZAQADAQEBAAAAAAAAAAAAAAABAgMEAAX/xAApEQACAgICAQMCBwEAAAAAAAAAAQIRAyESMUEiMlEEcQUjM2GB0fAT/9oADAMBAAIRAxEAPwDzREdmOZcSFMcKcxkbaMEA4ZdjLwGPsJhOEupA/UNOTh/DnHogkYRQNTu6R4xInFC0rTQpII6ioj2WVPExCVJNFJCgeoBy4xmz+nZXG70RyRukfXLy9IjkqFKfQjiYSHoHIqR5U1ijfVoXKs8xSVMQPiYUdqB9HpEY7ZV6Ebam8zOnqrupJSnhTWA8baNpEb1pUZnswCJ5aI4QiLyE0Ec2KchEctExTGdlC2GiqUxvBFgS4jUI6ziEIzjl4nSA8aWgQbOIW1h/2VvUzpfZLqpAFaVSaAnUkZHuhBaCmzs8ptEpjmoIPMKLEe/dCZI3EaLpnpKQACGp1itInJJSlxr34foPEn2bEfhy4k+mUb7Fid0Anp9fQjGmaKN2iYPr1jzTaW3drOUx3U7qfc+PtDztBOMqQtbs2TMxJoB4mPMkRpwx8kcj8GYYyOxlGRcmQyxE0RyhEikxxxwuIyY2YwiOAaj0/ZVZ+zScxukDganhr50jzQCPWNln+yyQMPwDSI59xK49MnVLBDPzrx74WdtpjWdmDGYBRuBLUHJ+4Q1rkvUYRmHdXiz174UdvkBMpCeKyczoDVv5oz4q5IpPoRo2kRrDEssRuIEshEXUmK6conkQrASlDxHMcRIFM8ZMS8KEimxkpD9YnXZ3/rHMmWz0aOsNFcS6mIiC8X5cvPKIVyHLvHWCistDRqzqIWkgsQQQeBGRiabLrnEShTpDHWeyqkVBJJPcIqTpRclyaUdvlFuYogJxGrCoSwJ1oVRXSFYn45Zxgs0ipt3PV9nSnIFYHVgTn4QiJEPX9oUv7uXWmJRy4iEcCNuL2mefZyvKNRpZjcUEMlCOyY5k5RtEcE5KYxIjsiCVyXNMtMzAgMBVSjkkceZ4DjAbORQl2dS6ISpR4JBPpHoFwW1EuzIQpUxKgCFBIG6XO6QQ4NYbrrkJkp7GWlkoZhqXSN48TzjV+2SSwWuii7KSN7+ldYzzmpKi8IUxcnW5IGUwj9QI0zokQq7X3kmchIBqFZcm6ZwyW+eSg5lgSHbJqZfPSEO8EEqoHOfu8diirs6d9FEROlFImVdE0IxsG6h/CIpJeL3fRNxce0WEpoDHQEbScgOESmXSFsFEalxLLeIlpYxPLUzfWUAC7L8mUlSSTTh55eEQCZKJbEMXh3VgrY7nnIkqmFC1TCWFCyQdeHCFWfKViIL0/NCKn5NDjSDSZBAV/SKU0HhSLd12lUyWQouUsObHLwZvCILWk5QV2TktFKbLiIBw2sTLUY4UhooSPW1AhAcpLADE8VTbswCnVv6wr7EWvEOyWxALJetDp3GCd+S5dU4EuA7gfTxkcUnRqW1YI27mFSEF0s5ZiXy6ZQk4otXiRjIAYBvSI+zDRrguKozz2yNqRqJJiWEbhwEcsRMEUiKUItoEBhSI0SnOfXlBOTeE1EsIlLVLSSxCKOcwVHMnnlSmUVpqMCEFt5ZKv5Ruhupxf7Y7siDMUmXLFVqT8WjUHdU+EI2PGITubbC0yFgLV2qXD4viYcF5u3F4aLXeip3azWaVgCsaVGifwpwuQpsy4FSYVbz2bVKmjErGSCohCVMAmpzHvGxbTJlGQiYCCWUMP5swH4cojKpe0vCLjuQbXKVMlJW6QFo/EoDJ0a9B4wvWiygTCh0uSBQ05CHKzyj9jlPSi/DMt5wmWeWmZNSVZKmVS1ADU11MGLqwVbHq9rkSlAAKgQkDIFNBpk8Il03UmZazKX8AJJY4XAD5n4R9Zw3W+SqWiatKhhDYEhk6gFylmAcUhe2YWpC5low4sCCSSzBSlBs81MFHugY5abQcqek2NdpSiWlk2c4KD7tKiG5nCAfEwoX1KQFvKxYDqpCk11FRDPaLZMmkGcsdmoDdYapJYtTMeEdoKJ9jwDJG7zHZsoDvQR/thIyp2NPG+NCHML6REomsXbys5kzFSz+GnUaRQUrONMTFJbHmyXvaJstJlS5eBVCpZLuCxLOKc6wDv6yoE5IEwICiy1Vwhg9M8/eKdy3rMQpMoKGGuEEUdTkuzHU6t5Rl72krUE7uJ2ThyLlnZ6RFQcZGxTUoX5Kd1zQiYol8O8CMi2hI8POClplAsQeenlSGUbEm1YZiF9mrAnFuukgfE/A5+Aipe2ydpkJoO1QMlAjE3McekMpctolOPHQrTZI/NEM3nrFhZzBDHnx1isuKIixg2NknGVJlqUARUAmuZFIJX2FBZcMF5vmKxT2FsyVLJIqkgjwNIaNnbSicFrMtIWJik5AkBKQUlyNfnEXuReGonll62dp0xIqyjFUKj15S3CksGxtUD8oPq3jCbtPdsvEVpQEkFlhIYGrBTZA00i/KtMlwva+4prWTGRLMSztGQwpFIEFbmsKp01MpOajU8B+JXcIFyMoctk5M2TJm2pGBg4OIFyAASEkGmY7wIWbpBj2CtqFp+0qSlwiUBKSRwSG9XL9YqXZurSSWAUC/v5iNIJUoBiok5cS/rERlnEAeLN4fv4Qniiy07PRr5tvZyzOKnODCHG6cWit4PlpHndn3lJbNwfOILfaJhdJUrAFUS5YcInuZYxAnl4VeBjx8IjTycpUO9/WlarLJSklJSop6ghwC2lDCzPSUJxgEBKgDTJX7wdtt4S5klSQSFomJUKEFmIeo/UYFXxaCZbhwFMlSeLVB8vMRONp0Pqm0HrRdJmWdOJeJbFRJJoXfvZIAbKpMSbOWZIsSnAIWqY/SiS3gPGAtkvpSZJxVZNOb1Ajmw2pQkBALBSVv0Yl+VW8I5RdNHSq0y9Z5alyJYc1QsgO5+JYHgGiXZBaUrtEp9xSiEudQ4HeQfSMlWpKLNLmgFgZgSSzlNcx1qIBXdOUxW7GYVKbVtD1zzjoxcrQck4xSsep11ImTVqUhDkgAlDkNmz0OmYLMc4DbUbNywMaNw6kAYepYM3GkUbu2nmSltMeZLH+5IyJBObcCYYZl6ybQUypc1JKilAQSxJUdQawrjODJRlGSFXZTY2ZalqKyZcuWoJUrUlnwooxLNXKozhguLYZCp6lLDSEKWAMRxLKVMAVZtRz3Q93bYkyJaJSfhQkDrxV1Jr3xq7gwI/XM81v7xWUmxIpIvykpQhkgJSAwA6RSmTHpqc+jZRPOLkh2Ap7kxQs63xKNKEl+f9YVMNHmW0VkKlLWPwk+ANR4V7oX0zQx+qQ9XijE7D4ipPiMMD7v2SlhCTPOJZ+JALBD5O1V1oSCPeGU0lsEsbb0V9i1YcahWoFOLH674P3BYuynnCxlzfib8KklW6OWEnyinOsxl4ggCUmWlwlKU/FhJNVAnMPxrEthvYSpclU5bqOFRNGL6HgWLRJyfK0aFjqNHNqJTMw/6iq9UAD/AKq8IobSEGdOljIMP+DnzUYJ7T7ixMFUkpW4rRyfcwHnb1qU9RiHfuiLtkoL+hMX8MajoijRkUM5zIRDbaLalFgRJQoFRU6k97uQQ/CrtC3diHUkM5JA8YbtsEYDLQWCkgkkVfIAA0YUhJvobErYK2VRjm1BqKDmCGA7/WDu3t1pCsSAAAECmjUIPGp8oH7Gq+9Q7OVPn0NfrSPRL7uPt5aq1UFN3jd8DXvMZpNqdmxUkrPHV2czAR+JvFh6xBcMzDMD8awYvVCpLHCygoOk6EhlJPQwDMz7wqwtV2D0i8XaYuaMYtUOSrcgmak4cK0gZtowO9qGBgRJsvaAE1b8IepzqOEdyr0SU7uIEJbSp09o3c88hOI5Vf2hGqRy2yttJLwDAnVj3OzeIgcm8FJllNC6cNcwHq0Wb+nlc0lsgEU4jPzeG3+y64kfeWqaAVpJly0muAhIKl8MRCgByfjR46hslkbcjdq2YtJsclEuUpTIdVQKqLmhY8YD2y5bRZ1S1TpSkJbCS6SHLapJ5x7Cic4oaMK+rQubVTwqUp2KQFPwPLu9uOSRnxOmudHlq0nE4FKg99Ic/wCza6Euq1rqoLEuW+lN5Q5mo7jxi7cNwWKYiXNKlKxMcMxSUs+hAAdutYYTJEoYEpCUkOnCN10kmjcX8opkya0ThCnsv43J6t4f1jmz0WsfqB7iAfUGOJa3BI4v6GNW0KCkqQkqd0kDkXS/JnD8xEl0OSFbuDr6a+UVFTwJS1cX9WHpFlJIKnFGYJcFVNc2BObawJvmYlErCKDEBXxMc9bCu6BFjUlIJUWZ1F9HOcL177QF0qEvdyqd4pcg8hllFy8FOtEsFzMUqcr+CX/hjvUx/lgLPuS0TUFUqWVoU5SoEV5gP55Q0Yx7kDJOSdQDsy347KlZUKy15kOpnQkkZktnzgJd8qbaEBMlJKfhUoiie/VhoOUXbq2bXKln7XMKUH/JSXJ5E/h/lrzhk2cV2r9nLCJCKJoySeA48TxpXOJtqN1sum2rejV62ZJlCXVgN08sm9GhQkhSVqBzGR4gHCD9cIfb9AEtaiAwSSfD3hNx4pKVkurfqcyxCS/OqD3GDhm5KmLJU00KU5GEHi59YyJLYp8R/UfUxkakZCzswD9plFgWUCx5Vg9tulXaoUoZp4unPp9PFDYiz47SOSVH294dNqbpQZOJmwAGg0cP4xKb9RXDFvQgWAKQEzA7pKSUjgC5fXSPdbvtKZ0oLSQQoUI8jHkV0LwqCuCK89394bdj79CFiSuiVICxwScTNyeIzlbN2XA1FNAr+1CzJRNlVGKbVSQzugjebgpNP5esBbHcWOdLQFUU5VhYtUDXLSPTr7uKXa0KSsILkKSoE4goDClWLQAaVFYRZ1jnWGckzBilqUwXWoDvhrQ5Gukdfp0Ri77KW1NzmUlYloUUyikqWwD4nBOEZJBArzivcK5UqSqbODpxBhoVBJU3M0A/mfSCu1d/SptnmFEx1FIQzLBYqDvl5ws3BbjiRKKEqAWFjE+EKCSmoALje8oaCbhsE36iraAoEFVCt1gilSa+Bhw/s0vImcuQp1FaSQQcL4NM2Lg+UC9qJX937YkKUTKOJgGBSSQnglzlCtIVN7RKpOPG4w4HxPyarxSPqRKcqPf7apMtLzCE6BIJJUdA/sI8x2t2hVO+6kAFBXhJTUqKWOFIGSK6Ztm2eWyyXpOSEz5wIUKh0AgapUUgO/BzlWIbVdxsshBQfvCVYmVQijAhqZRO4p/IYxbJ7vkKkj71SkkpOGTiLEv8akuyQOcEtkLzULTLQl1IJKVVOEYgWplm0IlovRR08Wbv4nrElw3sqSsuosSlT805Qf8Ak+2O8sfaj3pM4M1BwpFW0zyQyVueCSnEekVbDbBaZKJ8pZAWHI3WByUMqEEGBt+TZCA81SQc8Ts3hAJlufe6UH7wYVga0po75ws39fQmhkkFgSW9YXrz2jBdMpUxY/MrXomvnFW6LUZilpIIOAuRmGIJoWpTSGUW+zpUotoktE7tCucgkBKOxS5qlOHDiLcznxEErj2r7Gxplr+NBKRzTmMuGXdA3DKdkEAqJZnauaSM2PTWCV2bGrVMR2isIYzCgVUEigJLslz308GyKPH1EcUpOVo6ucTrbOV2iViUn43BBLmktPAq14B+MPuPCkBgGDJQBRI6aCI+03QlDpA0HziMlqqOVSeAEYZT5dGyvkAbbWvDKTKfeWcSugy+uULd3reykjSaQO9Af0iLai8itZWfxUSOCRkfeOrtLWNf/wCn/mNmGNRJ5GL9tXvLb8yj5mMiEh3JzJPvGRdGZjj/AGby/vJq+CAPEv7QzbZWoizEAu9PIkegha2LtQkpWo1yp6RNf14KmoCSEtiDECpc6nUNEJr1Gr6dW0VUJ3e75CNFW8vkgDzcxYsmdeCv+0VzXtDxLd1Ige1VsJ2LayZZDKE0mZKWH/WirFtFDXQ8zHoEqdItcimGYhQoFOR+yh4g8I8ovBIUbMDkH+cOcu3hKUEMlyElX/VxqH7xxi6xco2uzxc8uGVrwVLx2NTJOFU1IlTSySoVcu0s8SdDyy4oc2y/ZrQUkkhKgxZnHFtI9Ctc6daFLTNAT2ZSZYCnxH8UxKmBcFg2YD8YR9pJZ3VlRUSpSCThzSxGWdFJ73jot3xZz9vIlv62A2NCHrjR4JC/bDDDsld4s0l1DfWHUdUjMIHDnz6Qk3cjHOkpNRiB7gXh5tsz7vqw+flC5PSuKOxx5OwlKmY3J7op2uUCkhaQRoDmdaDN9acDHFntGAYiCaEgcWFAODmkQziv45nxroB+VCano5Ap0iKW7LVuhUviSHUQNCa5wJsCMa0J4kjyeD17VQk8XSfaOdg5INsS4olKy3cB/wCo2Rl6LMmSNZKG/Y6VM7FUtymWJpxNnUCgfLwgbadk584zVFYwoWAkqLkjgAzUBAj0SwWVKFKwpABwlu5orzEYJUwfqUfBmjOm7soI9huaSiQtag5YEPpoqg5iAFwyQbYkGiS71IozgeLQ4bRyGlrw0o9NQ4Kh5QiyFYJiVOxFH4EMQffuh49MvGKeN/c9Ms9z2eUykJ3uaierPlwflG7asCYlb4SlJSQ7BSSXYvqK+MItpvCdIWiYFlckrCynNgVOz5seuvOHSaqQtOPEFJ4jDr0iWWL7ZDG49ItyrZLdkqQFHIYgSYWL8vbElQBaWl+0V+YgtgTxeOLxtjJXMkSVlAACpiXJY6JUaJH8LmFa+UWk4O0kqlSzRCSMjxOuLq0LjxWyspKIPttqM6YVGnLQAZCD9jS1i6zD5AQEs9nYE8vWGKXLaxShxKj4xtVKkiFN9itPND1MZGTw4J4kxkMiMuwzYJrAj9SS3EMaRtE50j+MeQ/aKtlJekT2YfB/GT4CJS6Nf0i/MDFmoCo/qA8YglH7tXMxMrUDn5xAgfdE9PeMx7SKt6zA8jQOQ/BxnDDY5oXLY6GvLV4V9oKIlngfnBy61mXLxLQwXLEwDjT3z743YfYeB+IKs7JDalBRSXBBxgB3wqDg0y3sT/xQu3pbxMOFmYksGZyAC2v4R0DDSrRIs6VJZVZi0EqmfickFv4WYNwSOsJ9vs6paxiYguyhkePQ8oaUU9kISa14Otnh/eOgV8veGm0TPhT/ABH2EBdlrN8cwjPdHkT7QctkvCELLMSE+JL/APmMmR3I3YFUSG2KJl5s+FPMOpnHR3jq1TjiKR8MuWXrxFB5gmKF6rKVpRwKH71UixbFNLUT/mL8oStFfILvOkiX1L+EcbJzim0YhmEn0Hyju+S8gclRUuWkwEcf294tHcGZcq/NR69s3e/bZhlYfQxcvRO4vgQrzEIdx2pUuaoA/CsN0Oni8P1rUFSwRr7iIhapi1fZxSjzlkjwjzYJ31A1oT3l/wBo9PtsrFLlg6ho88kS2WvFQh/LSHg6srBrgw3NsZnpSmTLMwBCN1HAJAKiSQE1DB+Bgh/Z/ZVyjPlrSU/eJLFtUngawUuFJsti7Rt6Zvt/F8I8K98QbMzSsrmqB3llj+YJDOOWIqEJlncWvBLHi47DdsQFhYVUHOF3aC0hU5MtQdJC1vqFJbCejFYg+qZ50hMtqsVpnf6csjvIJf8A4xDHt2VFCUrcbiRDRaaWeSn9A8zCvLQyUHv9/eGK12kNLA/DKR4xv8kkLNpDJ7z6xkanLdJB5+sZFEZWE7HL3geoieShlIHDF6x1diASC8dyazEnk/jWITZ6H0a9VkxVRRiOcWld0dKND1jVrpLVyAiSPVl0/sVL6l40y08VJT5tDfacC0rQSwCQA2jCFS+aIQrgUnzgnPn0Vwb/AM09Y1/T7ieJ+JazfwR3dbU4aK3k0w97k+AHiYBX8pWMpOQUVD+cv8/GJrtsImBaipSSgFWIcsxAaZNKsy76mKy6MUVsL3fe65UkBKg+IuDXq3CD02Z2yCHdiCOjaesLOzd2pnTSVh5aBiUHIc5JS4qHNegMNFuudSAPsxSgAFShMJwpau6akPWnpGPIkpfuehim630CsRmzJShmqhB4pFPaL9+SyCkaIS/eYD3da1Iny+0TgdjqxxjdI4OGg3fs4KQBqVYfCFkqaHjK9gu+ED7ODq8UbvDSyrX96xevUfcEcGinYVDsz4RSD9JLKvzP4D0ucyyfzYVeAPyj0awzcVnB5HyPyjy+ykqCOIdPyj0bZyc8nDw94k+zpFS0I+7CnyURCHbZJTNmPwJfjiMP6y6ZiDkFesK14SMSkS3DTJqEP1U3o8cns6IY24tmCSlI0DtzZkiLdyyymzyUnNKGPUgOfGA20kntrRKQcjPQn+UJUpXkPOGR6nrGfLKopFf2OAqvfCJj37crk3kr2h3mfOPPROcWzn+4hsCtP/eRZd/74BILoRyHu3sIhXNUFYga5d3COrIXH1xjrs2jd0Znsr2l2jI7tUogesZDxJsL2IsCeRi1IT94QNE+g/aKdgqGPIRds435h5fN4z5D0folqzZyji0n7tXdGxkIjtXwHuia7PTl7H9jV+/4I6D1i5P+AqHA/wDURSvv/B7h6xZWt5JPIedI1/Te1ni/in6q+xTshw2eaeTeML6IOWhbSlJGsBpSHpqS3jFZmPGtjpszZezsyC29MUZiv4QWR9c47tto7UnGfuyWIGo/KP4iw8YsleAJRwSEjoBFALHaNojLrxjzrttnpxhUaKN52slE5f8AqjD/ACMAPF4IfHLVSoZYfp5wJt0siThOYmMepIJMXbDeOBK0hJWsJNGoAKOTnrFK1oS6K1vxGSsq4QNsatzviS87yJRg3Q7Pm9c+5wRGWJO73mHSqJKUuU9BG7ZoFDyUIe9nZ29yUPaPP5Jw9mvTIw13FamWBwb684lL5Gl0MVqQAJpOVO8mFSzjHapGRZZP+0FTjk4EM99L3cIq5DjyBhRvCaqzrlz0gnBizzUGOY/CGNBnArdAj0ELS/8A9KVXdwrU2jgM/WsHtTABEucbbLVMRhAlzCFByFBRFHbOuXIweepjNm8fb+yy7K1tUyVHgI847Slp5/OH69JjS1nlHnE1TdqOLesX+mWmTyOqI7Ch04uBic1PKO7AgCV/MY6XLY0Eam9mdFa2ipaMjdoDk9IyGiKx3suyASzzi/HBT/tFqXsooY2mA4v0n5xYTbbS1ezJ4geNI2m3Twz4VHOj+kZ7vs0wnKCqIAvO6FyMJJCk5OHoeBgPbDuHqPWGu8rwWuWpK0pZVcqgirvClb6JA/UICWz0cWVyxO+zL3P3J/hiazD7tPApr3ViK9P8FXSJLAoGWgcm8o0/T9Mw/if6i+xRthdJJ1iG4pGOekaDePQV+Q74sXhQM2R9Y42fmMuY2eAf9g/tD5vaYsO5IYp851YzoHgYpVAXYrWPAF4kts1kAP8AERFOfN+8QkfhBPlGOKPSk0jV8kCmhU8F9mEJ+0TZ7Fky0sDqZnHlTzgFbk4lpcsmjluJ8/2hik2hKBhSkpXMYgEjGoJrjXpKlgOQM27nd+2iL3J2LN9yRj+uJizYJf3aTzMVLfOxLPT938x4xfuUYwhOmMDvJyMO/aRX6jDMjZmeuUkbqSreAUSCzUyBgjYtn7QhSCcB4sqhDdIbbYrClZI+FKv+IJBHD5PCsm/pwTiwpBzoFMTk2fnzhHXkPJhm29qU7qQ4Gbhqd8Ardds+dQJBYjF8IYdHzMSm/wCaAxQl613qPzEcpvxZWDhAVlmWI5hsu+ESOsZV4jLCSKgilOB1iuuUpvhMVlXshTDCpJzoQQHD1yjmdexDAAknRxUe0TeKPQ6myteFlmKlqAQchT1EJdo2atRxqEk4TriljXmpxD0L+CaKSvwT7GIDfcs1AWDT8Lg8iHrFsaUVoSbchXl3HPEoDsy7mgKTwZmNdY5NyWl/8GZ/tMOiLwlBIWRQ9XByINP6xku9ZbMlRz1xFvGrQ1oTYhTrgtNfuZhfQB4yH9d6SxmTz3VRqDyBRwlJZxwz5/TxGQ5etIqf/TQTg7QULEP9A90bm2rCkuRhydwx5RAsjhZClEOKg0bVtPGFi9k5MNfSDFqtQ7NbKrhUBUOOmusDbps0ubNkpBUog4l4gcgxoST074ol5KRzcE412MF5dlKsyJZQkqOEEMCST8TvoH8oqKueQCkIEwKIJCUHE/FgxLZxNtRNCJZURVTN0H9Ir7IT1IRNtKwQXwpxO5Zj5k/8YWLajaZ06k97I7Z2DtNlfFlVaXbQ1cH5RTsU6zSiodm4zBJqDpXNoMBUpv7wtCiVVC611wgZM/nGjY7GvQcAUlQ8vnB5N92LxS6QmXreWOYSDQfX10ipY5xKyWJ3dId72ZKQSErQlgNwOOZGXfzgNOtbOBug5hLB+4RRSVVQODbuwRPtBIFcsoMS0NLVM3cUxsaiXUU0+7GrEs/IRUn2ATQVINeIqCf1AVB5iJLYsypKEqzLMxBonPKA3dJBqrbBQS6lKP1WLdyJItEogmsyWCzs2MZ8oZbol2JMmXNXNQ+HEpG6VP8Alqc+XOJZd82efNlSkSVb8xAJUoDCHqAEk8OIh7fRmrdjNtFOJkzHLaeJqPSF6yzqJAAfnBTaikshLlONPEty8/KFP7UpwA+jUNXiNNlVQaTaZai3aSw1GBS4PDPjHMsAKL1ICvRoVZ00pny0KUrAFgYSVMz1YPTug7aZwdRSF6/hPDo4hpQoSE+QX7PdpwFacBHCiKOeYP1pEV3WsTVYUhTAAkqAAHCr8RG59qlkhCXcOWbQUfg2sI00MZaVYiQ4J6s45cYiXMCQAAPL2iKSnAofCDQsuhGuRyeMtV4yylTYQM2diTq0GrOui1JAKEuKMW7yTHSrNgDivOlIoWS8E9kgOzjMN5vkYxNrSxA49X511hWmgpki150cdfOMiMrf5RkLYwYtMlGOUAA4ViFNEpJbgKgaRZUS2QPd1yji0LSFJca5x0F7hwkPUB3oYOxSvPsfaEA1caUMWpNjKVYgwIy3U+winaJik41CpTLOVGZJrEVzW61KQk4AUmuOYDiPQD4hz84dRsDZaVZ5k+dLWsBAlhQclJxPQADQ64oo3hKmT1djZgMEs7633cRqAOLZ98HVWWdMTVWE1qAxHMPTugVM2ekhSlTZqwScpYCaMwBzBFM4ZQ+Q/wDQqS9k0hu1mpBOZce4hZvCb2cwoSBRw75tqCNDDpJuKzEndnHJt4serAHveJLVdFiUAlSUpI5zHp+omsOo/IrmxB/+s4wqJbgaiOUrQciSesNy7hsq3CUBIGocqU+TOWHeIsSLjsiQMUli3/8ARfmx9IOjucvIgTQQp0kjmHBjcyUpSSpRKlfCHNfPhHoarns53kyUu7AKWsue9RivIsaO0SMElCcQClApcVYihLHSuUDl8Af7iFdt1zVqwoQpRrlQU1JOQ+cHNmbBNTbJTpNFOTm26dYMW639nMUmSEjECAEpcliwduYd+BirdNpMuYZs3ChdR2bEZ1KqFnJeC5NklSYz37MwyVvxT31+vCAGJEpKapK/1UCf6cY3et9otCUhIKVJVvhiRhbN2oHpXjAC32jEX+cLCPyNkn6dFK9pO+TiCiD8QLjqkxeum+Cs4Vu/HjpWA86ZSC2yVjQe0mzACEMlILM6tSDmzecPOuOxMN2MsspTZ1uoYlLFAcw3DhUwEuQD7ZKf8xDcd0t7RNasZUVFLI4qID9BnA9c3CUrAZSVJKS9CQcoktmtqkGdtEkKE5IqHSrgRl4RzJsScAWrswkpCgGxEg5cOMTbU2oKK0BmbXQviJHcSIrbFp7bDiTuysyfxFyUJ6AF+4cYXahYNXs5nWLs0Fa0hKXZOW8Dq2fjEeFOgFahsucdX/bStZQqrEkHxpFOSSwAFR9NHU2rZ3R1aSwNSKaE+8biO2/Ca1asZFIJUTm3YyWizTVLScYYMSQg0zcMS5/pF0fCWWHyDJpTNw/vFUviCw+TEO3e2RiylCSKBtS1GJ19YhY5VnTFgTCkg0qCKkUByPB4vyLxWlIcF+Q0+XdHEoBKJp0bM+cDV3pL0USRwEVghWEJ98TPgSFlRr05U1iay3WoHGtR7RQY8AOEAbPblpUFhBUM3Ygv3j20aL9rv4MxTMlq5poPnFKFbL05eE4e0PBy/wBERUvIOEpMxSlFmDJy1OWfKIE2gqAqFK6gADlzgqizpSndSQSKk1fodI44oybPh+NRdWTUb9JrU9IoWydh/wAxQUMk4gxJLccu+C1rs6SA9DodfKK67NKV8RfkEinzPfAW2Gytd9hmYkKMw9oSCkO7V4nSmUMN5XDIWlX+UCStQQEgKLVUQQxLdNYCWPCma4WcaS+BhhZmFfwk9GeCsu3CqVzA9XSKMMiDBugPYEs92GzOqRNQQumJSUluQZTQLTZEpnBU9QUgEkgPUtQUJDV4wdvi9kOgJQVnN8WTcy7mBU6YlRLpYDMNw1cCuukBsCimQWqdLH3ktACgWBS6Q2rgfF3t0gJO1HCkEbYhw7Uo1COL0oOEDrSeA5fX1pBgJlVIH2kN+0NGzrJkylBAmJK3mgOVApUcKm1AGYHEwq2gw5bFqSqy4TmJimPMsQ1OekHJ7TsO2WL2lqUd0YwEh1UblWFqZacKsNCDmBl48YbbVKxFiVNV3ZnDsNSS9WPlAG22JAqQkbzAEFyHZ2ChxHjEY0jTJtlG2W7GlSi7l37/AGgqm29hIlIlK3hvLZqkje9W7oFGYAGCUO7UQmleYL+MQ2i2L0JYjSle7WH43oW/JpdoJU7HCaOQ3WCtnnJILZ6E+LekLyiSpi/eYupSoB8RY9PkYZxE5Fm3TAza1f5xkVZ6QofEp+TMfKNQYpJCt2PCcYIxMXIyyA5vFiUSC2uh4j5/KBtjnKXUnR6RxMtKklwYzcS2w1MlJMuY5YKDeYHrAmziQgVRXjEFutypiN5gxGTjXWvKO5IdFa1EWURei8ZMp8QY0p9GMtFrlkV0y4+MBZk4uUvTLWIJyWVTgNTxg1R3Yfs8kEOpTK/LR/H5R1a5nZjcdIGr592sAbXNKVpIJdm9osLtqkodgajMPB9T6EfFdlg3vMJqAR1Yjo0UrVeykrdIDDR35RXFqqN1NS+R8M8okTaCoCiRXQQetHLatF3ZqaubayopZJQoqHEAUanFoL3jjM1JTRKQyiwdiaA4gxArpxivs3NZUygcIAfXeWAa90X75cJYFQfNiecBo5Aa8SFLSMJAZVQEk0UACwDDw1ijaZYCiXyGRHvpG56f7xLRmns0583JitarQcZFPAPXnAocin2ndz7nplnk5gIm0kkgwQtayTnnAZZ3j1h4kcuyaamGbYeewmIcvQgO2Y/avSF+yocsYuXFMKZhIb4VCBk3Fo7Fpjba54TQkVqSxoBQsNT8XSBE5Y14uzB2bNROjpETG1liWDuA7VZohRISoKcfCUsKs5TiJbqTEEqRrvwC8NaAHLL/AM84hnSyK4W4PzcaZ5GNT5pZ35+BjlVqVk9AKCLJMk6IDKIIFKmjRMgFzmRGS0vXvgvKlDAC1XNY6UqAo2CFBsnIjIITkBnFDyjI5SsVq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6" name="Picture 8" descr="https://www.lds.org/bc/content/shared/content/images/gospel-library/manual/06500_all_05-19-heal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476530"/>
            <a:ext cx="4120590" cy="30246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48753" y="4797147"/>
            <a:ext cx="8503024" cy="1754326"/>
          </a:xfrm>
          <a:prstGeom prst="rect">
            <a:avLst/>
          </a:prstGeom>
        </p:spPr>
        <p:txBody>
          <a:bodyPr wrap="square">
            <a:spAutoFit/>
          </a:bodyPr>
          <a:lstStyle/>
          <a:p>
            <a:r>
              <a:rPr lang="en-US" dirty="0">
                <a:solidFill>
                  <a:schemeClr val="bg1"/>
                </a:solidFill>
                <a:latin typeface="Open Sans"/>
              </a:rPr>
              <a:t>Jewish teachers added their own rules and interpretations, called the oral law or tradition, to the law of Moses. </a:t>
            </a:r>
          </a:p>
          <a:p>
            <a:endParaRPr lang="en-US" dirty="0">
              <a:solidFill>
                <a:schemeClr val="bg1"/>
              </a:solidFill>
              <a:latin typeface="Open Sans"/>
            </a:endParaRPr>
          </a:p>
          <a:p>
            <a:r>
              <a:rPr lang="en-US" dirty="0">
                <a:solidFill>
                  <a:schemeClr val="bg1"/>
                </a:solidFill>
                <a:latin typeface="Open Sans"/>
              </a:rPr>
              <a:t>These added rules were intended to prevent violation of God’s law, but they also prevented some people from understanding the true purpose of certain commandments, including the command to keep the Sabbath day holy.</a:t>
            </a:r>
            <a:endParaRPr lang="en-US" dirty="0">
              <a:solidFill>
                <a:schemeClr val="bg1"/>
              </a:solidFill>
            </a:endParaRPr>
          </a:p>
        </p:txBody>
      </p:sp>
    </p:spTree>
    <p:extLst>
      <p:ext uri="{BB962C8B-B14F-4D97-AF65-F5344CB8AC3E}">
        <p14:creationId xmlns:p14="http://schemas.microsoft.com/office/powerpoint/2010/main" val="374116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416"/>
                                        </p:tgtEl>
                                        <p:attrNameLst>
                                          <p:attrName>style.visibility</p:attrName>
                                        </p:attrNameLst>
                                      </p:cBhvr>
                                      <p:to>
                                        <p:strVal val="visible"/>
                                      </p:to>
                                    </p:set>
                                    <p:animEffect transition="in" filter="fade">
                                      <p:cBhvr>
                                        <p:cTn id="11" dur="500"/>
                                        <p:tgtEl>
                                          <p:spTgt spid="17416"/>
                                        </p:tgtEl>
                                      </p:cBhvr>
                                    </p:animEffect>
                                  </p:childTnLst>
                                </p:cTn>
                              </p:par>
                              <p:par>
                                <p:cTn id="12" presetID="10" presetClass="entr" presetSubtype="0" fill="hold" nodeType="withEffect">
                                  <p:stCondLst>
                                    <p:cond delay="0"/>
                                  </p:stCondLst>
                                  <p:childTnLst>
                                    <p:set>
                                      <p:cBhvr>
                                        <p:cTn id="13" dur="1" fill="hold">
                                          <p:stCondLst>
                                            <p:cond delay="0"/>
                                          </p:stCondLst>
                                        </p:cTn>
                                        <p:tgtEl>
                                          <p:spTgt spid="17410"/>
                                        </p:tgtEl>
                                        <p:attrNameLst>
                                          <p:attrName>style.visibility</p:attrName>
                                        </p:attrNameLst>
                                      </p:cBhvr>
                                      <p:to>
                                        <p:strVal val="visible"/>
                                      </p:to>
                                    </p:set>
                                    <p:animEffect transition="in" filter="fade">
                                      <p:cBhvr>
                                        <p:cTn id="14" dur="500"/>
                                        <p:tgtEl>
                                          <p:spTgt spid="174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3:6; Matthew 22:15-16</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err="1">
                <a:solidFill>
                  <a:schemeClr val="bg1"/>
                </a:solidFill>
                <a:latin typeface="AR CENA" panose="02000000000000000000" pitchFamily="2" charset="0"/>
              </a:rPr>
              <a:t>Herodians</a:t>
            </a:r>
            <a:endParaRPr lang="en-US" sz="6000" dirty="0">
              <a:solidFill>
                <a:schemeClr val="bg1"/>
              </a:solidFill>
              <a:latin typeface="AR CENA" panose="02000000000000000000" pitchFamily="2" charset="0"/>
            </a:endParaRPr>
          </a:p>
        </p:txBody>
      </p:sp>
      <p:sp>
        <p:nvSpPr>
          <p:cNvPr id="3" name="Rectangle 2"/>
          <p:cNvSpPr/>
          <p:nvPr/>
        </p:nvSpPr>
        <p:spPr>
          <a:xfrm>
            <a:off x="460375" y="1185225"/>
            <a:ext cx="6125787" cy="4832092"/>
          </a:xfrm>
          <a:prstGeom prst="rect">
            <a:avLst/>
          </a:prstGeom>
        </p:spPr>
        <p:txBody>
          <a:bodyPr wrap="square">
            <a:spAutoFit/>
          </a:bodyPr>
          <a:lstStyle/>
          <a:p>
            <a:r>
              <a:rPr lang="en-US" sz="2800" dirty="0">
                <a:solidFill>
                  <a:schemeClr val="bg1"/>
                </a:solidFill>
              </a:rPr>
              <a:t>The </a:t>
            </a:r>
            <a:r>
              <a:rPr lang="en-US" sz="2800" dirty="0" err="1">
                <a:solidFill>
                  <a:schemeClr val="bg1"/>
                </a:solidFill>
              </a:rPr>
              <a:t>Herodians</a:t>
            </a:r>
            <a:r>
              <a:rPr lang="en-US" sz="2800" dirty="0">
                <a:solidFill>
                  <a:schemeClr val="bg1"/>
                </a:solidFill>
              </a:rPr>
              <a:t> were a political group with religious objectives. They supported the Herodian family and its leadership—in particular Herod Antipas during Jesus’s ministry. </a:t>
            </a:r>
          </a:p>
          <a:p>
            <a:endParaRPr lang="en-US" sz="2800" dirty="0">
              <a:solidFill>
                <a:schemeClr val="bg1"/>
              </a:solidFill>
            </a:endParaRPr>
          </a:p>
          <a:p>
            <a:r>
              <a:rPr lang="en-US" sz="2800" dirty="0">
                <a:solidFill>
                  <a:schemeClr val="bg1"/>
                </a:solidFill>
              </a:rPr>
              <a:t>They appear to have been in league with the Pharisees in opposing the Savior and attempting to entrap Him. To what extent they were influenced by the Pharisees is not known.</a:t>
            </a:r>
          </a:p>
        </p:txBody>
      </p:sp>
      <p:sp>
        <p:nvSpPr>
          <p:cNvPr id="5" name="AutoShape 6" descr="data:image/jpeg;base64,/9j/4AAQSkZJRgABAQAAAQABAAD/2wCEAAkGBxMTEhUTEhMVFhUXGBgYGRgXGBUdGxgbGhogGhcXGhobHSggGBolHxkYITIiJSkrLi4uGB8zODMtNygtLisBCgoKDg0OGxAQGy0lHyUtLS0tLy0tLS0tLS0vLy0tLS0tLS0tLS0tLS0tLS0tLS0tLS0tLS0tLS0tLS0tLS0tLf/AABEIAPwAyAMBIgACEQEDEQH/xAAbAAACAgMBAAAAAAAAAAAAAAAFBgMEAAECB//EAEEQAAECAwUFBgMGAwkBAQEAAAECEQADIQQFEjFBBiJRYXETgZGhscEy0fAUI0JSYuFygvEHJDNDY5KissIVc1P/xAAZAQADAQEBAAAAAAAAAAAAAAABAgMEAAX/xAApEQACAgICAQMCBwEAAAAAAAAAAQIRAyESMUEiMlEEcQUjM2GB0fAT/9oADAMBAAIRAxEAPwDzREdmOZcSFMcKcxkbaMEA4ZdjLwGPsJhOEupA/UNOTh/DnHogkYRQNTu6R4xInFC0rTQpII6ioj2WVPExCVJNFJCgeoBy4xmz+nZXG70RyRukfXLy9IjkqFKfQjiYSHoHIqR5U1ijfVoXKs8xSVMQPiYUdqB9HpEY7ZV6Ebam8zOnqrupJSnhTWA8baNpEb1pUZnswCJ5aI4QiLyE0Ec2KchEctExTGdlC2GiqUxvBFgS4jUI6ziEIzjl4nSA8aWgQbOIW1h/2VvUzpfZLqpAFaVSaAnUkZHuhBaCmzs8ptEpjmoIPMKLEe/dCZI3EaLpnpKQACGp1itInJJSlxr34foPEn2bEfhy4k+mUb7Fid0Anp9fQjGmaKN2iYPr1jzTaW3drOUx3U7qfc+PtDztBOMqQtbs2TMxJoB4mPMkRpwx8kcj8GYYyOxlGRcmQyxE0RyhEikxxxwuIyY2YwiOAaj0/ZVZ+zScxukDganhr50jzQCPWNln+yyQMPwDSI59xK49MnVLBDPzrx74WdtpjWdmDGYBRuBLUHJ+4Q1rkvUYRmHdXiz174UdvkBMpCeKyczoDVv5oz4q5IpPoRo2kRrDEssRuIEshEXUmK6conkQrASlDxHMcRIFM8ZMS8KEimxkpD9YnXZ3/rHMmWz0aOsNFcS6mIiC8X5cvPKIVyHLvHWCistDRqzqIWkgsQQQeBGRiabLrnEShTpDHWeyqkVBJJPcIqTpRclyaUdvlFuYogJxGrCoSwJ1oVRXSFYn45Zxgs0ipt3PV9nSnIFYHVgTn4QiJEPX9oUv7uXWmJRy4iEcCNuL2mefZyvKNRpZjcUEMlCOyY5k5RtEcE5KYxIjsiCVyXNMtMzAgMBVSjkkceZ4DjAbORQl2dS6ISpR4JBPpHoFwW1EuzIQpUxKgCFBIG6XO6QQ4NYbrrkJkp7GWlkoZhqXSN48TzjV+2SSwWuii7KSN7+ldYzzmpKi8IUxcnW5IGUwj9QI0zokQq7X3kmchIBqFZcm6ZwyW+eSg5lgSHbJqZfPSEO8EEqoHOfu8diirs6d9FEROlFImVdE0IxsG6h/CIpJeL3fRNxce0WEpoDHQEbScgOESmXSFsFEalxLLeIlpYxPLUzfWUAC7L8mUlSSTTh55eEQCZKJbEMXh3VgrY7nnIkqmFC1TCWFCyQdeHCFWfKViIL0/NCKn5NDjSDSZBAV/SKU0HhSLd12lUyWQouUsObHLwZvCILWk5QV2TktFKbLiIBw2sTLUY4UhooSPW1AhAcpLADE8VTbswCnVv6wr7EWvEOyWxALJetDp3GCd+S5dU4EuA7gfTxkcUnRqW1YI27mFSEF0s5ZiXy6ZQk4otXiRjIAYBvSI+zDRrguKozz2yNqRqJJiWEbhwEcsRMEUiKUItoEBhSI0SnOfXlBOTeE1EsIlLVLSSxCKOcwVHMnnlSmUVpqMCEFt5ZKv5Ruhupxf7Y7siDMUmXLFVqT8WjUHdU+EI2PGITubbC0yFgLV2qXD4viYcF5u3F4aLXeip3azWaVgCsaVGifwpwuQpsy4FSYVbz2bVKmjErGSCohCVMAmpzHvGxbTJlGQiYCCWUMP5swH4cojKpe0vCLjuQbXKVMlJW6QFo/EoDJ0a9B4wvWiygTCh0uSBQ05CHKzyj9jlPSi/DMt5wmWeWmZNSVZKmVS1ADU11MGLqwVbHq9rkSlAAKgQkDIFNBpk8Il03UmZazKX8AJJY4XAD5n4R9Zw3W+SqWiatKhhDYEhk6gFylmAcUhe2YWpC5low4sCCSSzBSlBs81MFHugY5abQcqek2NdpSiWlk2c4KD7tKiG5nCAfEwoX1KQFvKxYDqpCk11FRDPaLZMmkGcsdmoDdYapJYtTMeEdoKJ9jwDJG7zHZsoDvQR/thIyp2NPG+NCHML6REomsXbys5kzFSz+GnUaRQUrONMTFJbHmyXvaJstJlS5eBVCpZLuCxLOKc6wDv6yoE5IEwICiy1Vwhg9M8/eKdy3rMQpMoKGGuEEUdTkuzHU6t5Rl72krUE7uJ2ThyLlnZ6RFQcZGxTUoX5Kd1zQiYol8O8CMi2hI8POClplAsQeenlSGUbEm1YZiF9mrAnFuukgfE/A5+Aipe2ydpkJoO1QMlAjE3McekMpctolOPHQrTZI/NEM3nrFhZzBDHnx1isuKIixg2NknGVJlqUARUAmuZFIJX2FBZcMF5vmKxT2FsyVLJIqkgjwNIaNnbSicFrMtIWJik5AkBKQUlyNfnEXuReGonll62dp0xIqyjFUKj15S3CksGxtUD8oPq3jCbtPdsvEVpQEkFlhIYGrBTZA00i/KtMlwva+4prWTGRLMSztGQwpFIEFbmsKp01MpOajU8B+JXcIFyMoctk5M2TJm2pGBg4OIFyAASEkGmY7wIWbpBj2CtqFp+0qSlwiUBKSRwSG9XL9YqXZurSSWAUC/v5iNIJUoBiok5cS/rERlnEAeLN4fv4Qniiy07PRr5tvZyzOKnODCHG6cWit4PlpHndn3lJbNwfOILfaJhdJUrAFUS5YcInuZYxAnl4VeBjx8IjTycpUO9/WlarLJSklJSop6ghwC2lDCzPSUJxgEBKgDTJX7wdtt4S5klSQSFomJUKEFmIeo/UYFXxaCZbhwFMlSeLVB8vMRONp0Pqm0HrRdJmWdOJeJbFRJJoXfvZIAbKpMSbOWZIsSnAIWqY/SiS3gPGAtkvpSZJxVZNOb1Ajmw2pQkBALBSVv0Yl+VW8I5RdNHSq0y9Z5alyJYc1QsgO5+JYHgGiXZBaUrtEp9xSiEudQ4HeQfSMlWpKLNLmgFgZgSSzlNcx1qIBXdOUxW7GYVKbVtD1zzjoxcrQck4xSsep11ImTVqUhDkgAlDkNmz0OmYLMc4DbUbNywMaNw6kAYepYM3GkUbu2nmSltMeZLH+5IyJBObcCYYZl6ybQUypc1JKilAQSxJUdQawrjODJRlGSFXZTY2ZalqKyZcuWoJUrUlnwooxLNXKozhguLYZCp6lLDSEKWAMRxLKVMAVZtRz3Q93bYkyJaJSfhQkDrxV1Jr3xq7gwI/XM81v7xWUmxIpIvykpQhkgJSAwA6RSmTHpqc+jZRPOLkh2Ap7kxQs63xKNKEl+f9YVMNHmW0VkKlLWPwk+ANR4V7oX0zQx+qQ9XijE7D4ipPiMMD7v2SlhCTPOJZ+JALBD5O1V1oSCPeGU0lsEsbb0V9i1YcahWoFOLH674P3BYuynnCxlzfib8KklW6OWEnyinOsxl4ggCUmWlwlKU/FhJNVAnMPxrEthvYSpclU5bqOFRNGL6HgWLRJyfK0aFjqNHNqJTMw/6iq9UAD/AKq8IobSEGdOljIMP+DnzUYJ7T7ixMFUkpW4rRyfcwHnb1qU9RiHfuiLtkoL+hMX8MajoijRkUM5zIRDbaLalFgRJQoFRU6k97uQQ/CrtC3diHUkM5JA8YbtsEYDLQWCkgkkVfIAA0YUhJvobErYK2VRjm1BqKDmCGA7/WDu3t1pCsSAAAECmjUIPGp8oH7Gq+9Q7OVPn0NfrSPRL7uPt5aq1UFN3jd8DXvMZpNqdmxUkrPHV2czAR+JvFh6xBcMzDMD8awYvVCpLHCygoOk6EhlJPQwDMz7wqwtV2D0i8XaYuaMYtUOSrcgmak4cK0gZtowO9qGBgRJsvaAE1b8IepzqOEdyr0SU7uIEJbSp09o3c88hOI5Vf2hGqRy2yttJLwDAnVj3OzeIgcm8FJllNC6cNcwHq0Wb+nlc0lsgEU4jPzeG3+y64kfeWqaAVpJly0muAhIKl8MRCgByfjR46hslkbcjdq2YtJsclEuUpTIdVQKqLmhY8YD2y5bRZ1S1TpSkJbCS6SHLapJ5x7Cic4oaMK+rQubVTwqUp2KQFPwPLu9uOSRnxOmudHlq0nE4FKg99Ic/wCza6Euq1rqoLEuW+lN5Q5mo7jxi7cNwWKYiXNKlKxMcMxSUs+hAAdutYYTJEoYEpCUkOnCN10kmjcX8opkya0ThCnsv43J6t4f1jmz0WsfqB7iAfUGOJa3BI4v6GNW0KCkqQkqd0kDkXS/JnD8xEl0OSFbuDr6a+UVFTwJS1cX9WHpFlJIKnFGYJcFVNc2BObawJvmYlErCKDEBXxMc9bCu6BFjUlIJUWZ1F9HOcL177QF0qEvdyqd4pcg8hllFy8FOtEsFzMUqcr+CX/hjvUx/lgLPuS0TUFUqWVoU5SoEV5gP55Q0Yx7kDJOSdQDsy347KlZUKy15kOpnQkkZktnzgJd8qbaEBMlJKfhUoiie/VhoOUXbq2bXKln7XMKUH/JSXJ5E/h/lrzhk2cV2r9nLCJCKJoySeA48TxpXOJtqN1sum2rejV62ZJlCXVgN08sm9GhQkhSVqBzGR4gHCD9cIfb9AEtaiAwSSfD3hNx4pKVkurfqcyxCS/OqD3GDhm5KmLJU00KU5GEHi59YyJLYp8R/UfUxkakZCzswD9plFgWUCx5Vg9tulXaoUoZp4unPp9PFDYiz47SOSVH294dNqbpQZOJmwAGg0cP4xKb9RXDFvQgWAKQEzA7pKSUjgC5fXSPdbvtKZ0oLSQQoUI8jHkV0LwqCuCK89394bdj79CFiSuiVICxwScTNyeIzlbN2XA1FNAr+1CzJRNlVGKbVSQzugjebgpNP5esBbHcWOdLQFUU5VhYtUDXLSPTr7uKXa0KSsILkKSoE4goDClWLQAaVFYRZ1jnWGckzBilqUwXWoDvhrQ5Gukdfp0Ri77KW1NzmUlYloUUyikqWwD4nBOEZJBArzivcK5UqSqbODpxBhoVBJU3M0A/mfSCu1d/SptnmFEx1FIQzLBYqDvl5ws3BbjiRKKEqAWFjE+EKCSmoALje8oaCbhsE36iraAoEFVCt1gilSa+Bhw/s0vImcuQp1FaSQQcL4NM2Lg+UC9qJX937YkKUTKOJgGBSSQnglzlCtIVN7RKpOPG4w4HxPyarxSPqRKcqPf7apMtLzCE6BIJJUdA/sI8x2t2hVO+6kAFBXhJTUqKWOFIGSK6Ztm2eWyyXpOSEz5wIUKh0AgapUUgO/BzlWIbVdxsshBQfvCVYmVQijAhqZRO4p/IYxbJ7vkKkj71SkkpOGTiLEv8akuyQOcEtkLzULTLQl1IJKVVOEYgWplm0IlovRR08Wbv4nrElw3sqSsuosSlT805Qf8Ak+2O8sfaj3pM4M1BwpFW0zyQyVueCSnEekVbDbBaZKJ8pZAWHI3WByUMqEEGBt+TZCA81SQc8Ts3hAJlufe6UH7wYVga0po75ws39fQmhkkFgSW9YXrz2jBdMpUxY/MrXomvnFW6LUZilpIIOAuRmGIJoWpTSGUW+zpUotoktE7tCucgkBKOxS5qlOHDiLcznxEErj2r7Gxplr+NBKRzTmMuGXdA3DKdkEAqJZnauaSM2PTWCV2bGrVMR2isIYzCgVUEigJLslz308GyKPH1EcUpOVo6ucTrbOV2iViUn43BBLmktPAq14B+MPuPCkBgGDJQBRI6aCI+03QlDpA0HziMlqqOVSeAEYZT5dGyvkAbbWvDKTKfeWcSugy+uULd3reykjSaQO9Af0iLai8itZWfxUSOCRkfeOrtLWNf/wCn/mNmGNRJ5GL9tXvLb8yj5mMiEh3JzJPvGRdGZjj/AGby/vJq+CAPEv7QzbZWoizEAu9PIkegha2LtQkpWo1yp6RNf14KmoCSEtiDECpc6nUNEJr1Gr6dW0VUJ3e75CNFW8vkgDzcxYsmdeCv+0VzXtDxLd1Ige1VsJ2LayZZDKE0mZKWH/WirFtFDXQ8zHoEqdItcimGYhQoFOR+yh4g8I8ovBIUbMDkH+cOcu3hKUEMlyElX/VxqH7xxi6xco2uzxc8uGVrwVLx2NTJOFU1IlTSySoVcu0s8SdDyy4oc2y/ZrQUkkhKgxZnHFtI9Ctc6daFLTNAT2ZSZYCnxH8UxKmBcFg2YD8YR9pJZ3VlRUSpSCThzSxGWdFJ73jot3xZz9vIlv62A2NCHrjR4JC/bDDDsld4s0l1DfWHUdUjMIHDnz6Qk3cjHOkpNRiB7gXh5tsz7vqw+flC5PSuKOxx5OwlKmY3J7op2uUCkhaQRoDmdaDN9acDHFntGAYiCaEgcWFAODmkQziv45nxroB+VCano5Ap0iKW7LVuhUviSHUQNCa5wJsCMa0J4kjyeD17VQk8XSfaOdg5INsS4olKy3cB/wCo2Rl6LMmSNZKG/Y6VM7FUtymWJpxNnUCgfLwgbadk584zVFYwoWAkqLkjgAzUBAj0SwWVKFKwpABwlu5orzEYJUwfqUfBmjOm7soI9huaSiQtag5YEPpoqg5iAFwyQbYkGiS71IozgeLQ4bRyGlrw0o9NQ4Kh5QiyFYJiVOxFH4EMQffuh49MvGKeN/c9Ms9z2eUykJ3uaierPlwflG7asCYlb4SlJSQ7BSSXYvqK+MItpvCdIWiYFlckrCynNgVOz5seuvOHSaqQtOPEFJ4jDr0iWWL7ZDG49ItyrZLdkqQFHIYgSYWL8vbElQBaWl+0V+YgtgTxeOLxtjJXMkSVlAACpiXJY6JUaJH8LmFa+UWk4O0kqlSzRCSMjxOuLq0LjxWyspKIPttqM6YVGnLQAZCD9jS1i6zD5AQEs9nYE8vWGKXLaxShxKj4xtVKkiFN9itPND1MZGTw4J4kxkMiMuwzYJrAj9SS3EMaRtE50j+MeQ/aKtlJekT2YfB/GT4CJS6Nf0i/MDFmoCo/qA8YglH7tXMxMrUDn5xAgfdE9PeMx7SKt6zA8jQOQ/BxnDDY5oXLY6GvLV4V9oKIlngfnBy61mXLxLQwXLEwDjT3z743YfYeB+IKs7JDalBRSXBBxgB3wqDg0y3sT/xQu3pbxMOFmYksGZyAC2v4R0DDSrRIs6VJZVZi0EqmfickFv4WYNwSOsJ9vs6paxiYguyhkePQ8oaUU9kISa14Otnh/eOgV8veGm0TPhT/ABH2EBdlrN8cwjPdHkT7QctkvCELLMSE+JL/APmMmR3I3YFUSG2KJl5s+FPMOpnHR3jq1TjiKR8MuWXrxFB5gmKF6rKVpRwKH71UixbFNLUT/mL8oStFfILvOkiX1L+EcbJzim0YhmEn0Hyju+S8gclRUuWkwEcf294tHcGZcq/NR69s3e/bZhlYfQxcvRO4vgQrzEIdx2pUuaoA/CsN0Oni8P1rUFSwRr7iIhapi1fZxSjzlkjwjzYJ31A1oT3l/wBo9PtsrFLlg6ho88kS2WvFQh/LSHg6srBrgw3NsZnpSmTLMwBCN1HAJAKiSQE1DB+Bgh/Z/ZVyjPlrSU/eJLFtUngawUuFJsti7Rt6Zvt/F8I8K98QbMzSsrmqB3llj+YJDOOWIqEJlncWvBLHi47DdsQFhYVUHOF3aC0hU5MtQdJC1vqFJbCejFYg+qZ50hMtqsVpnf6csjvIJf8A4xDHt2VFCUrcbiRDRaaWeSn9A8zCvLQyUHv9/eGK12kNLA/DKR4xv8kkLNpDJ7z6xkanLdJB5+sZFEZWE7HL3geoieShlIHDF6x1diASC8dyazEnk/jWITZ6H0a9VkxVRRiOcWld0dKND1jVrpLVyAiSPVl0/sVL6l40y08VJT5tDfacC0rQSwCQA2jCFS+aIQrgUnzgnPn0Vwb/AM09Y1/T7ieJ+JazfwR3dbU4aK3k0w97k+AHiYBX8pWMpOQUVD+cv8/GJrtsImBaipSSgFWIcsxAaZNKsy76mKy6MUVsL3fe65UkBKg+IuDXq3CD02Z2yCHdiCOjaesLOzd2pnTSVh5aBiUHIc5JS4qHNegMNFuudSAPsxSgAFShMJwpau6akPWnpGPIkpfuehim630CsRmzJShmqhB4pFPaL9+SyCkaIS/eYD3da1Iny+0TgdjqxxjdI4OGg3fs4KQBqVYfCFkqaHjK9gu+ED7ODq8UbvDSyrX96xevUfcEcGinYVDsz4RSD9JLKvzP4D0ucyyfzYVeAPyj0awzcVnB5HyPyjy+ykqCOIdPyj0bZyc8nDw94k+zpFS0I+7CnyURCHbZJTNmPwJfjiMP6y6ZiDkFesK14SMSkS3DTJqEP1U3o8cns6IY24tmCSlI0DtzZkiLdyyymzyUnNKGPUgOfGA20kntrRKQcjPQn+UJUpXkPOGR6nrGfLKopFf2OAqvfCJj37crk3kr2h3mfOPPROcWzn+4hsCtP/eRZd/74BILoRyHu3sIhXNUFYga5d3COrIXH1xjrs2jd0Znsr2l2jI7tUogesZDxJsL2IsCeRi1IT94QNE+g/aKdgqGPIRds435h5fN4z5D0folqzZyji0n7tXdGxkIjtXwHuia7PTl7H9jV+/4I6D1i5P+AqHA/wDURSvv/B7h6xZWt5JPIedI1/Te1ni/in6q+xTshw2eaeTeML6IOWhbSlJGsBpSHpqS3jFZmPGtjpszZezsyC29MUZiv4QWR9c47tto7UnGfuyWIGo/KP4iw8YsleAJRwSEjoBFALHaNojLrxjzrttnpxhUaKN52slE5f8AqjD/ACMAPF4IfHLVSoZYfp5wJt0siThOYmMepIJMXbDeOBK0hJWsJNGoAKOTnrFK1oS6K1vxGSsq4QNsatzviS87yJRg3Q7Pm9c+5wRGWJO73mHSqJKUuU9BG7ZoFDyUIe9nZ29yUPaPP5Jw9mvTIw13FamWBwb684lL5Gl0MVqQAJpOVO8mFSzjHapGRZZP+0FTjk4EM99L3cIq5DjyBhRvCaqzrlz0gnBizzUGOY/CGNBnArdAj0ELS/8A9KVXdwrU2jgM/WsHtTABEucbbLVMRhAlzCFByFBRFHbOuXIweepjNm8fb+yy7K1tUyVHgI847Slp5/OH69JjS1nlHnE1TdqOLesX+mWmTyOqI7Ch04uBic1PKO7AgCV/MY6XLY0Eam9mdFa2ipaMjdoDk9IyGiKx3suyASzzi/HBT/tFqXsooY2mA4v0n5xYTbbS1ezJ4geNI2m3Twz4VHOj+kZ7vs0wnKCqIAvO6FyMJJCk5OHoeBgPbDuHqPWGu8rwWuWpK0pZVcqgirvClb6JA/UICWz0cWVyxO+zL3P3J/hiazD7tPApr3ViK9P8FXSJLAoGWgcm8o0/T9Mw/if6i+xRthdJJ1iG4pGOekaDePQV+Q74sXhQM2R9Y42fmMuY2eAf9g/tD5vaYsO5IYp851YzoHgYpVAXYrWPAF4kts1kAP8AERFOfN+8QkfhBPlGOKPSk0jV8kCmhU8F9mEJ+0TZ7Fky0sDqZnHlTzgFbk4lpcsmjluJ8/2hik2hKBhSkpXMYgEjGoJrjXpKlgOQM27nd+2iL3J2LN9yRj+uJizYJf3aTzMVLfOxLPT938x4xfuUYwhOmMDvJyMO/aRX6jDMjZmeuUkbqSreAUSCzUyBgjYtn7QhSCcB4sqhDdIbbYrClZI+FKv+IJBHD5PCsm/pwTiwpBzoFMTk2fnzhHXkPJhm29qU7qQ4Gbhqd8Ardds+dQJBYjF8IYdHzMSm/wCaAxQl613qPzEcpvxZWDhAVlmWI5hsu+ESOsZV4jLCSKgilOB1iuuUpvhMVlXshTDCpJzoQQHD1yjmdexDAAknRxUe0TeKPQ6myteFlmKlqAQchT1EJdo2atRxqEk4TriljXmpxD0L+CaKSvwT7GIDfcs1AWDT8Lg8iHrFsaUVoSbchXl3HPEoDsy7mgKTwZmNdY5NyWl/8GZ/tMOiLwlBIWRQ9XByINP6xku9ZbMlRz1xFvGrQ1oTYhTrgtNfuZhfQB4yH9d6SxmTz3VRqDyBRwlJZxwz5/TxGQ5etIqf/TQTg7QULEP9A90bm2rCkuRhydwx5RAsjhZClEOKg0bVtPGFi9k5MNfSDFqtQ7NbKrhUBUOOmusDbps0ubNkpBUog4l4gcgxoST074ol5KRzcE412MF5dlKsyJZQkqOEEMCST8TvoH8oqKueQCkIEwKIJCUHE/FgxLZxNtRNCJZURVTN0H9Ir7IT1IRNtKwQXwpxO5Zj5k/8YWLajaZ06k97I7Z2DtNlfFlVaXbQ1cH5RTsU6zSiodm4zBJqDpXNoMBUpv7wtCiVVC611wgZM/nGjY7GvQcAUlQ8vnB5N92LxS6QmXreWOYSDQfX10ipY5xKyWJ3dId72ZKQSErQlgNwOOZGXfzgNOtbOBug5hLB+4RRSVVQODbuwRPtBIFcsoMS0NLVM3cUxsaiXUU0+7GrEs/IRUn2ATQVINeIqCf1AVB5iJLYsypKEqzLMxBonPKA3dJBqrbBQS6lKP1WLdyJItEogmsyWCzs2MZ8oZbol2JMmXNXNQ+HEpG6VP8Alqc+XOJZd82efNlSkSVb8xAJUoDCHqAEk8OIh7fRmrdjNtFOJkzHLaeJqPSF6yzqJAAfnBTaikshLlONPEty8/KFP7UpwA+jUNXiNNlVQaTaZai3aSw1GBS4PDPjHMsAKL1ICvRoVZ00pny0KUrAFgYSVMz1YPTug7aZwdRSF6/hPDo4hpQoSE+QX7PdpwFacBHCiKOeYP1pEV3WsTVYUhTAAkqAAHCr8RG59qlkhCXcOWbQUfg2sI00MZaVYiQ4J6s45cYiXMCQAAPL2iKSnAofCDQsuhGuRyeMtV4yylTYQM2diTq0GrOui1JAKEuKMW7yTHSrNgDivOlIoWS8E9kgOzjMN5vkYxNrSxA49X511hWmgpki150cdfOMiMrf5RkLYwYtMlGOUAA4ViFNEpJbgKgaRZUS2QPd1yji0LSFJca5x0F7hwkPUB3oYOxSvPsfaEA1caUMWpNjKVYgwIy3U+winaJik41CpTLOVGZJrEVzW61KQk4AUmuOYDiPQD4hz84dRsDZaVZ5k+dLWsBAlhQclJxPQADQ64oo3hKmT1djZgMEs7633cRqAOLZ98HVWWdMTVWE1qAxHMPTugVM2ekhSlTZqwScpYCaMwBzBFM4ZQ+Q/wDQqS9k0hu1mpBOZce4hZvCb2cwoSBRw75tqCNDDpJuKzEndnHJt4serAHveJLVdFiUAlSUpI5zHp+omsOo/IrmxB/+s4wqJbgaiOUrQciSesNy7hsq3CUBIGocqU+TOWHeIsSLjsiQMUli3/8ARfmx9IOjucvIgTQQp0kjmHBjcyUpSSpRKlfCHNfPhHoarns53kyUu7AKWsue9RivIsaO0SMElCcQClApcVYihLHSuUDl8Af7iFdt1zVqwoQpRrlQU1JOQ+cHNmbBNTbJTpNFOTm26dYMW639nMUmSEjECAEpcliwduYd+BirdNpMuYZs3ChdR2bEZ1KqFnJeC5NklSYz37MwyVvxT31+vCAGJEpKapK/1UCf6cY3et9otCUhIKVJVvhiRhbN2oHpXjAC32jEX+cLCPyNkn6dFK9pO+TiCiD8QLjqkxeum+Cs4Vu/HjpWA86ZSC2yVjQe0mzACEMlILM6tSDmzecPOuOxMN2MsspTZ1uoYlLFAcw3DhUwEuQD7ZKf8xDcd0t7RNasZUVFLI4qID9BnA9c3CUrAZSVJKS9CQcoktmtqkGdtEkKE5IqHSrgRl4RzJsScAWrswkpCgGxEg5cOMTbU2oKK0BmbXQviJHcSIrbFp7bDiTuysyfxFyUJ6AF+4cYXahYNXs5nWLs0Fa0hKXZOW8Dq2fjEeFOgFahsucdX/bStZQqrEkHxpFOSSwAFR9NHU2rZ3R1aSwNSKaE+8biO2/Ca1asZFIJUTm3YyWizTVLScYYMSQg0zcMS5/pF0fCWWHyDJpTNw/vFUviCw+TEO3e2RiylCSKBtS1GJ19YhY5VnTFgTCkg0qCKkUByPB4vyLxWlIcF+Q0+XdHEoBKJp0bM+cDV3pL0USRwEVghWEJ98TPgSFlRr05U1iay3WoHGtR7RQY8AOEAbPblpUFhBUM3Ygv3j20aL9rv4MxTMlq5poPnFKFbL05eE4e0PBy/wBERUvIOEpMxSlFmDJy1OWfKIE2gqAqFK6gADlzgqizpSndSQSKk1fodI44oybPh+NRdWTUb9JrU9IoWydh/wAxQUMk4gxJLccu+C1rs6SA9DodfKK67NKV8RfkEinzPfAW2Gytd9hmYkKMw9oSCkO7V4nSmUMN5XDIWlX+UCStQQEgKLVUQQxLdNYCWPCma4WcaS+BhhZmFfwk9GeCsu3CqVzA9XSKMMiDBugPYEs92GzOqRNQQumJSUluQZTQLTZEpnBU9QUgEkgPUtQUJDV4wdvi9kOgJQVnN8WTcy7mBU6YlRLpYDMNw1cCuukBsCimQWqdLH3ktACgWBS6Q2rgfF3t0gJO1HCkEbYhw7Uo1COL0oOEDrSeA5fX1pBgJlVIH2kN+0NGzrJkylBAmJK3mgOVApUcKm1AGYHEwq2gw5bFqSqy4TmJimPMsQ1OekHJ7TsO2WL2lqUd0YwEh1UblWFqZacKsNCDmBl48YbbVKxFiVNV3ZnDsNSS9WPlAG22JAqQkbzAEFyHZ2ChxHjEY0jTJtlG2W7GlSi7l37/AGgqm29hIlIlK3hvLZqkje9W7oFGYAGCUO7UQmleYL+MQ2i2L0JYjSle7WH43oW/JpdoJU7HCaOQ3WCtnnJILZ6E+LekLyiSpi/eYupSoB8RY9PkYZxE5Fm3TAza1f5xkVZ6QofEp+TMfKNQYpJCt2PCcYIxMXIyyA5vFiUSC2uh4j5/KBtjnKXUnR6RxMtKklwYzcS2w1MlJMuY5YKDeYHrAmziQgVRXjEFutypiN5gxGTjXWvKO5IdFa1EWURei8ZMp8QY0p9GMtFrlkV0y4+MBZk4uUvTLWIJyWVTgNTxg1R3Yfs8kEOpTK/LR/H5R1a5nZjcdIGr592sAbXNKVpIJdm9osLtqkodgajMPB9T6EfFdlg3vMJqAR1Yjo0UrVeykrdIDDR35RXFqqN1NS+R8M8okTaCoCiRXQQetHLatF3ZqaubayopZJQoqHEAUanFoL3jjM1JTRKQyiwdiaA4gxArpxivs3NZUygcIAfXeWAa90X75cJYFQfNiecBo5Aa8SFLSMJAZVQEk0UACwDDw1ijaZYCiXyGRHvpG56f7xLRmns0583JitarQcZFPAPXnAocin2ndz7nplnk5gIm0kkgwQtayTnnAZZ3j1h4kcuyaamGbYeewmIcvQgO2Y/avSF+yocsYuXFMKZhIb4VCBk3Fo7Fpjba54TQkVqSxoBQsNT8XSBE5Y14uzB2bNROjpETG1liWDuA7VZohRISoKcfCUsKs5TiJbqTEEqRrvwC8NaAHLL/AM84hnSyK4W4PzcaZ5GNT5pZ35+BjlVqVk9AKCLJMk6IDKIIFKmjRMgFzmRGS0vXvgvKlDAC1XNY6UqAo2CFBsnIjIITkBnFDyjI5SsVq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i.istockimg.com/file_thumbview_approve/11382382/6/stock-illustration-11382382-jewish-priests-and-herodians-discuss-jesus-chr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660" y="2028555"/>
            <a:ext cx="4530725" cy="314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8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3:2-6</a:t>
            </a:r>
          </a:p>
        </p:txBody>
      </p:sp>
      <p:sp>
        <p:nvSpPr>
          <p:cNvPr id="28" name="TextBox 27"/>
          <p:cNvSpPr txBox="1"/>
          <p:nvPr/>
        </p:nvSpPr>
        <p:spPr>
          <a:xfrm>
            <a:off x="8332694" y="6503953"/>
            <a:ext cx="3859306" cy="369332"/>
          </a:xfrm>
          <a:prstGeom prst="rect">
            <a:avLst/>
          </a:prstGeom>
          <a:noFill/>
        </p:spPr>
        <p:txBody>
          <a:bodyPr wrap="square" rtlCol="0">
            <a:spAutoFit/>
          </a:bodyPr>
          <a:lstStyle/>
          <a:p>
            <a:pPr algn="r"/>
            <a:r>
              <a:rPr lang="en-US" dirty="0">
                <a:solidFill>
                  <a:schemeClr val="bg1"/>
                </a:solidFill>
              </a:rPr>
              <a:t>(8)</a:t>
            </a:r>
          </a:p>
        </p:txBody>
      </p:sp>
      <p:sp>
        <p:nvSpPr>
          <p:cNvPr id="5" name="AutoShape 6" descr="data:image/jpeg;base64,/9j/4AAQSkZJRgABAQAAAQABAAD/2wCEAAkGBxMTEhUTEhMVFhUXGBgYGRgXGBUdGxgbGhogGhcXGhobHSggGBolHxkYITIiJSkrLi4uGB8zODMtNygtLisBCgoKDg0OGxAQGy0lHyUtLS0tLy0tLS0tLS0vLy0tLS0tLS0tLS0tLS0tLS0tLS0tLS0tLS0tLS0tLS0tLS0tLf/AABEIAPwAyAMBIgACEQEDEQH/xAAbAAACAgMBAAAAAAAAAAAAAAAFBgMEAAECB//EAEEQAAECAwUFBgMGAwkBAQEAAAECEQADIQQFEjFBBiJRYXETgZGhscEy0fAUI0JSYuFygvEHJDNDY5KissIVc1P/xAAZAQADAQEBAAAAAAAAAAAAAAABAgMEAAX/xAApEQACAgICAQMCBwEAAAAAAAAAAQIRAyESMUEiMlEEcQUjM2GB0fAT/9oADAMBAAIRAxEAPwDzREdmOZcSFMcKcxkbaMEA4ZdjLwGPsJhOEupA/UNOTh/DnHogkYRQNTu6R4xInFC0rTQpII6ioj2WVPExCVJNFJCgeoBy4xmz+nZXG70RyRukfXLy9IjkqFKfQjiYSHoHIqR5U1ijfVoXKs8xSVMQPiYUdqB9HpEY7ZV6Ebam8zOnqrupJSnhTWA8baNpEb1pUZnswCJ5aI4QiLyE0Ec2KchEctExTGdlC2GiqUxvBFgS4jUI6ziEIzjl4nSA8aWgQbOIW1h/2VvUzpfZLqpAFaVSaAnUkZHuhBaCmzs8ptEpjmoIPMKLEe/dCZI3EaLpnpKQACGp1itInJJSlxr34foPEn2bEfhy4k+mUb7Fid0Anp9fQjGmaKN2iYPr1jzTaW3drOUx3U7qfc+PtDztBOMqQtbs2TMxJoB4mPMkRpwx8kcj8GYYyOxlGRcmQyxE0RyhEikxxxwuIyY2YwiOAaj0/ZVZ+zScxukDganhr50jzQCPWNln+yyQMPwDSI59xK49MnVLBDPzrx74WdtpjWdmDGYBRuBLUHJ+4Q1rkvUYRmHdXiz174UdvkBMpCeKyczoDVv5oz4q5IpPoRo2kRrDEssRuIEshEXUmK6conkQrASlDxHMcRIFM8ZMS8KEimxkpD9YnXZ3/rHMmWz0aOsNFcS6mIiC8X5cvPKIVyHLvHWCistDRqzqIWkgsQQQeBGRiabLrnEShTpDHWeyqkVBJJPcIqTpRclyaUdvlFuYogJxGrCoSwJ1oVRXSFYn45Zxgs0ipt3PV9nSnIFYHVgTn4QiJEPX9oUv7uXWmJRy4iEcCNuL2mefZyvKNRpZjcUEMlCOyY5k5RtEcE5KYxIjsiCVyXNMtMzAgMBVSjkkceZ4DjAbORQl2dS6ISpR4JBPpHoFwW1EuzIQpUxKgCFBIG6XO6QQ4NYbrrkJkp7GWlkoZhqXSN48TzjV+2SSwWuii7KSN7+ldYzzmpKi8IUxcnW5IGUwj9QI0zokQq7X3kmchIBqFZcm6ZwyW+eSg5lgSHbJqZfPSEO8EEqoHOfu8diirs6d9FEROlFImVdE0IxsG6h/CIpJeL3fRNxce0WEpoDHQEbScgOESmXSFsFEalxLLeIlpYxPLUzfWUAC7L8mUlSSTTh55eEQCZKJbEMXh3VgrY7nnIkqmFC1TCWFCyQdeHCFWfKViIL0/NCKn5NDjSDSZBAV/SKU0HhSLd12lUyWQouUsObHLwZvCILWk5QV2TktFKbLiIBw2sTLUY4UhooSPW1AhAcpLADE8VTbswCnVv6wr7EWvEOyWxALJetDp3GCd+S5dU4EuA7gfTxkcUnRqW1YI27mFSEF0s5ZiXy6ZQk4otXiRjIAYBvSI+zDRrguKozz2yNqRqJJiWEbhwEcsRMEUiKUItoEBhSI0SnOfXlBOTeE1EsIlLVLSSxCKOcwVHMnnlSmUVpqMCEFt5ZKv5Ruhupxf7Y7siDMUmXLFVqT8WjUHdU+EI2PGITubbC0yFgLV2qXD4viYcF5u3F4aLXeip3azWaVgCsaVGifwpwuQpsy4FSYVbz2bVKmjErGSCohCVMAmpzHvGxbTJlGQiYCCWUMP5swH4cojKpe0vCLjuQbXKVMlJW6QFo/EoDJ0a9B4wvWiygTCh0uSBQ05CHKzyj9jlPSi/DMt5wmWeWmZNSVZKmVS1ADU11MGLqwVbHq9rkSlAAKgQkDIFNBpk8Il03UmZazKX8AJJY4XAD5n4R9Zw3W+SqWiatKhhDYEhk6gFylmAcUhe2YWpC5low4sCCSSzBSlBs81MFHugY5abQcqek2NdpSiWlk2c4KD7tKiG5nCAfEwoX1KQFvKxYDqpCk11FRDPaLZMmkGcsdmoDdYapJYtTMeEdoKJ9jwDJG7zHZsoDvQR/thIyp2NPG+NCHML6REomsXbys5kzFSz+GnUaRQUrONMTFJbHmyXvaJstJlS5eBVCpZLuCxLOKc6wDv6yoE5IEwICiy1Vwhg9M8/eKdy3rMQpMoKGGuEEUdTkuzHU6t5Rl72krUE7uJ2ThyLlnZ6RFQcZGxTUoX5Kd1zQiYol8O8CMi2hI8POClplAsQeenlSGUbEm1YZiF9mrAnFuukgfE/A5+Aipe2ydpkJoO1QMlAjE3McekMpctolOPHQrTZI/NEM3nrFhZzBDHnx1isuKIixg2NknGVJlqUARUAmuZFIJX2FBZcMF5vmKxT2FsyVLJIqkgjwNIaNnbSicFrMtIWJik5AkBKQUlyNfnEXuReGonll62dp0xIqyjFUKj15S3CksGxtUD8oPq3jCbtPdsvEVpQEkFlhIYGrBTZA00i/KtMlwva+4prWTGRLMSztGQwpFIEFbmsKp01MpOajU8B+JXcIFyMoctk5M2TJm2pGBg4OIFyAASEkGmY7wIWbpBj2CtqFp+0qSlwiUBKSRwSG9XL9YqXZurSSWAUC/v5iNIJUoBiok5cS/rERlnEAeLN4fv4Qniiy07PRr5tvZyzOKnODCHG6cWit4PlpHndn3lJbNwfOILfaJhdJUrAFUS5YcInuZYxAnl4VeBjx8IjTycpUO9/WlarLJSklJSop6ghwC2lDCzPSUJxgEBKgDTJX7wdtt4S5klSQSFomJUKEFmIeo/UYFXxaCZbhwFMlSeLVB8vMRONp0Pqm0HrRdJmWdOJeJbFRJJoXfvZIAbKpMSbOWZIsSnAIWqY/SiS3gPGAtkvpSZJxVZNOb1Ajmw2pQkBALBSVv0Yl+VW8I5RdNHSq0y9Z5alyJYc1QsgO5+JYHgGiXZBaUrtEp9xSiEudQ4HeQfSMlWpKLNLmgFgZgSSzlNcx1qIBXdOUxW7GYVKbVtD1zzjoxcrQck4xSsep11ImTVqUhDkgAlDkNmz0OmYLMc4DbUbNywMaNw6kAYepYM3GkUbu2nmSltMeZLH+5IyJBObcCYYZl6ybQUypc1JKilAQSxJUdQawrjODJRlGSFXZTY2ZalqKyZcuWoJUrUlnwooxLNXKozhguLYZCp6lLDSEKWAMRxLKVMAVZtRz3Q93bYkyJaJSfhQkDrxV1Jr3xq7gwI/XM81v7xWUmxIpIvykpQhkgJSAwA6RSmTHpqc+jZRPOLkh2Ap7kxQs63xKNKEl+f9YVMNHmW0VkKlLWPwk+ANR4V7oX0zQx+qQ9XijE7D4ipPiMMD7v2SlhCTPOJZ+JALBD5O1V1oSCPeGU0lsEsbb0V9i1YcahWoFOLH674P3BYuynnCxlzfib8KklW6OWEnyinOsxl4ggCUmWlwlKU/FhJNVAnMPxrEthvYSpclU5bqOFRNGL6HgWLRJyfK0aFjqNHNqJTMw/6iq9UAD/AKq8IobSEGdOljIMP+DnzUYJ7T7ixMFUkpW4rRyfcwHnb1qU9RiHfuiLtkoL+hMX8MajoijRkUM5zIRDbaLalFgRJQoFRU6k97uQQ/CrtC3diHUkM5JA8YbtsEYDLQWCkgkkVfIAA0YUhJvobErYK2VRjm1BqKDmCGA7/WDu3t1pCsSAAAECmjUIPGp8oH7Gq+9Q7OVPn0NfrSPRL7uPt5aq1UFN3jd8DXvMZpNqdmxUkrPHV2czAR+JvFh6xBcMzDMD8awYvVCpLHCygoOk6EhlJPQwDMz7wqwtV2D0i8XaYuaMYtUOSrcgmak4cK0gZtowO9qGBgRJsvaAE1b8IepzqOEdyr0SU7uIEJbSp09o3c88hOI5Vf2hGqRy2yttJLwDAnVj3OzeIgcm8FJllNC6cNcwHq0Wb+nlc0lsgEU4jPzeG3+y64kfeWqaAVpJly0muAhIKl8MRCgByfjR46hslkbcjdq2YtJsclEuUpTIdVQKqLmhY8YD2y5bRZ1S1TpSkJbCS6SHLapJ5x7Cic4oaMK+rQubVTwqUp2KQFPwPLu9uOSRnxOmudHlq0nE4FKg99Ic/wCza6Euq1rqoLEuW+lN5Q5mo7jxi7cNwWKYiXNKlKxMcMxSUs+hAAdutYYTJEoYEpCUkOnCN10kmjcX8opkya0ThCnsv43J6t4f1jmz0WsfqB7iAfUGOJa3BI4v6GNW0KCkqQkqd0kDkXS/JnD8xEl0OSFbuDr6a+UVFTwJS1cX9WHpFlJIKnFGYJcFVNc2BObawJvmYlErCKDEBXxMc9bCu6BFjUlIJUWZ1F9HOcL177QF0qEvdyqd4pcg8hllFy8FOtEsFzMUqcr+CX/hjvUx/lgLPuS0TUFUqWVoU5SoEV5gP55Q0Yx7kDJOSdQDsy347KlZUKy15kOpnQkkZktnzgJd8qbaEBMlJKfhUoiie/VhoOUXbq2bXKln7XMKUH/JSXJ5E/h/lrzhk2cV2r9nLCJCKJoySeA48TxpXOJtqN1sum2rejV62ZJlCXVgN08sm9GhQkhSVqBzGR4gHCD9cIfb9AEtaiAwSSfD3hNx4pKVkurfqcyxCS/OqD3GDhm5KmLJU00KU5GEHi59YyJLYp8R/UfUxkakZCzswD9plFgWUCx5Vg9tulXaoUoZp4unPp9PFDYiz47SOSVH294dNqbpQZOJmwAGg0cP4xKb9RXDFvQgWAKQEzA7pKSUjgC5fXSPdbvtKZ0oLSQQoUI8jHkV0LwqCuCK89394bdj79CFiSuiVICxwScTNyeIzlbN2XA1FNAr+1CzJRNlVGKbVSQzugjebgpNP5esBbHcWOdLQFUU5VhYtUDXLSPTr7uKXa0KSsILkKSoE4goDClWLQAaVFYRZ1jnWGckzBilqUwXWoDvhrQ5Gukdfp0Ri77KW1NzmUlYloUUyikqWwD4nBOEZJBArzivcK5UqSqbODpxBhoVBJU3M0A/mfSCu1d/SptnmFEx1FIQzLBYqDvl5ws3BbjiRKKEqAWFjE+EKCSmoALje8oaCbhsE36iraAoEFVCt1gilSa+Bhw/s0vImcuQp1FaSQQcL4NM2Lg+UC9qJX937YkKUTKOJgGBSSQnglzlCtIVN7RKpOPG4w4HxPyarxSPqRKcqPf7apMtLzCE6BIJJUdA/sI8x2t2hVO+6kAFBXhJTUqKWOFIGSK6Ztm2eWyyXpOSEz5wIUKh0AgapUUgO/BzlWIbVdxsshBQfvCVYmVQijAhqZRO4p/IYxbJ7vkKkj71SkkpOGTiLEv8akuyQOcEtkLzULTLQl1IJKVVOEYgWplm0IlovRR08Wbv4nrElw3sqSsuosSlT805Qf8Ak+2O8sfaj3pM4M1BwpFW0zyQyVueCSnEekVbDbBaZKJ8pZAWHI3WByUMqEEGBt+TZCA81SQc8Ts3hAJlufe6UH7wYVga0po75ws39fQmhkkFgSW9YXrz2jBdMpUxY/MrXomvnFW6LUZilpIIOAuRmGIJoWpTSGUW+zpUotoktE7tCucgkBKOxS5qlOHDiLcznxEErj2r7Gxplr+NBKRzTmMuGXdA3DKdkEAqJZnauaSM2PTWCV2bGrVMR2isIYzCgVUEigJLslz308GyKPH1EcUpOVo6ucTrbOV2iViUn43BBLmktPAq14B+MPuPCkBgGDJQBRI6aCI+03QlDpA0HziMlqqOVSeAEYZT5dGyvkAbbWvDKTKfeWcSugy+uULd3reykjSaQO9Af0iLai8itZWfxUSOCRkfeOrtLWNf/wCn/mNmGNRJ5GL9tXvLb8yj5mMiEh3JzJPvGRdGZjj/AGby/vJq+CAPEv7QzbZWoizEAu9PIkegha2LtQkpWo1yp6RNf14KmoCSEtiDECpc6nUNEJr1Gr6dW0VUJ3e75CNFW8vkgDzcxYsmdeCv+0VzXtDxLd1Ige1VsJ2LayZZDKE0mZKWH/WirFtFDXQ8zHoEqdItcimGYhQoFOR+yh4g8I8ovBIUbMDkH+cOcu3hKUEMlyElX/VxqH7xxi6xco2uzxc8uGVrwVLx2NTJOFU1IlTSySoVcu0s8SdDyy4oc2y/ZrQUkkhKgxZnHFtI9Ctc6daFLTNAT2ZSZYCnxH8UxKmBcFg2YD8YR9pJZ3VlRUSpSCThzSxGWdFJ73jot3xZz9vIlv62A2NCHrjR4JC/bDDDsld4s0l1DfWHUdUjMIHDnz6Qk3cjHOkpNRiB7gXh5tsz7vqw+flC5PSuKOxx5OwlKmY3J7op2uUCkhaQRoDmdaDN9acDHFntGAYiCaEgcWFAODmkQziv45nxroB+VCano5Ap0iKW7LVuhUviSHUQNCa5wJsCMa0J4kjyeD17VQk8XSfaOdg5INsS4olKy3cB/wCo2Rl6LMmSNZKG/Y6VM7FUtymWJpxNnUCgfLwgbadk584zVFYwoWAkqLkjgAzUBAj0SwWVKFKwpABwlu5orzEYJUwfqUfBmjOm7soI9huaSiQtag5YEPpoqg5iAFwyQbYkGiS71IozgeLQ4bRyGlrw0o9NQ4Kh5QiyFYJiVOxFH4EMQffuh49MvGKeN/c9Ms9z2eUykJ3uaierPlwflG7asCYlb4SlJSQ7BSSXYvqK+MItpvCdIWiYFlckrCynNgVOz5seuvOHSaqQtOPEFJ4jDr0iWWL7ZDG49ItyrZLdkqQFHIYgSYWL8vbElQBaWl+0V+YgtgTxeOLxtjJXMkSVlAACpiXJY6JUaJH8LmFa+UWk4O0kqlSzRCSMjxOuLq0LjxWyspKIPttqM6YVGnLQAZCD9jS1i6zD5AQEs9nYE8vWGKXLaxShxKj4xtVKkiFN9itPND1MZGTw4J4kxkMiMuwzYJrAj9SS3EMaRtE50j+MeQ/aKtlJekT2YfB/GT4CJS6Nf0i/MDFmoCo/qA8YglH7tXMxMrUDn5xAgfdE9PeMx7SKt6zA8jQOQ/BxnDDY5oXLY6GvLV4V9oKIlngfnBy61mXLxLQwXLEwDjT3z743YfYeB+IKs7JDalBRSXBBxgB3wqDg0y3sT/xQu3pbxMOFmYksGZyAC2v4R0DDSrRIs6VJZVZi0EqmfickFv4WYNwSOsJ9vs6paxiYguyhkePQ8oaUU9kISa14Otnh/eOgV8veGm0TPhT/ABH2EBdlrN8cwjPdHkT7QctkvCELLMSE+JL/APmMmR3I3YFUSG2KJl5s+FPMOpnHR3jq1TjiKR8MuWXrxFB5gmKF6rKVpRwKH71UixbFNLUT/mL8oStFfILvOkiX1L+EcbJzim0YhmEn0Hyju+S8gclRUuWkwEcf294tHcGZcq/NR69s3e/bZhlYfQxcvRO4vgQrzEIdx2pUuaoA/CsN0Oni8P1rUFSwRr7iIhapi1fZxSjzlkjwjzYJ31A1oT3l/wBo9PtsrFLlg6ho88kS2WvFQh/LSHg6srBrgw3NsZnpSmTLMwBCN1HAJAKiSQE1DB+Bgh/Z/ZVyjPlrSU/eJLFtUngawUuFJsti7Rt6Zvt/F8I8K98QbMzSsrmqB3llj+YJDOOWIqEJlncWvBLHi47DdsQFhYVUHOF3aC0hU5MtQdJC1vqFJbCejFYg+qZ50hMtqsVpnf6csjvIJf8A4xDHt2VFCUrcbiRDRaaWeSn9A8zCvLQyUHv9/eGK12kNLA/DKR4xv8kkLNpDJ7z6xkanLdJB5+sZFEZWE7HL3geoieShlIHDF6x1diASC8dyazEnk/jWITZ6H0a9VkxVRRiOcWld0dKND1jVrpLVyAiSPVl0/sVL6l40y08VJT5tDfacC0rQSwCQA2jCFS+aIQrgUnzgnPn0Vwb/AM09Y1/T7ieJ+JazfwR3dbU4aK3k0w97k+AHiYBX8pWMpOQUVD+cv8/GJrtsImBaipSSgFWIcsxAaZNKsy76mKy6MUVsL3fe65UkBKg+IuDXq3CD02Z2yCHdiCOjaesLOzd2pnTSVh5aBiUHIc5JS4qHNegMNFuudSAPsxSgAFShMJwpau6akPWnpGPIkpfuehim630CsRmzJShmqhB4pFPaL9+SyCkaIS/eYD3da1Iny+0TgdjqxxjdI4OGg3fs4KQBqVYfCFkqaHjK9gu+ED7ODq8UbvDSyrX96xevUfcEcGinYVDsz4RSD9JLKvzP4D0ucyyfzYVeAPyj0awzcVnB5HyPyjy+ykqCOIdPyj0bZyc8nDw94k+zpFS0I+7CnyURCHbZJTNmPwJfjiMP6y6ZiDkFesK14SMSkS3DTJqEP1U3o8cns6IY24tmCSlI0DtzZkiLdyyymzyUnNKGPUgOfGA20kntrRKQcjPQn+UJUpXkPOGR6nrGfLKopFf2OAqvfCJj37crk3kr2h3mfOPPROcWzn+4hsCtP/eRZd/74BILoRyHu3sIhXNUFYga5d3COrIXH1xjrs2jd0Znsr2l2jI7tUogesZDxJsL2IsCeRi1IT94QNE+g/aKdgqGPIRds435h5fN4z5D0folqzZyji0n7tXdGxkIjtXwHuia7PTl7H9jV+/4I6D1i5P+AqHA/wDURSvv/B7h6xZWt5JPIedI1/Te1ni/in6q+xTshw2eaeTeML6IOWhbSlJGsBpSHpqS3jFZmPGtjpszZezsyC29MUZiv4QWR9c47tto7UnGfuyWIGo/KP4iw8YsleAJRwSEjoBFALHaNojLrxjzrttnpxhUaKN52slE5f8AqjD/ACMAPF4IfHLVSoZYfp5wJt0siThOYmMepIJMXbDeOBK0hJWsJNGoAKOTnrFK1oS6K1vxGSsq4QNsatzviS87yJRg3Q7Pm9c+5wRGWJO73mHSqJKUuU9BG7ZoFDyUIe9nZ29yUPaPP5Jw9mvTIw13FamWBwb684lL5Gl0MVqQAJpOVO8mFSzjHapGRZZP+0FTjk4EM99L3cIq5DjyBhRvCaqzrlz0gnBizzUGOY/CGNBnArdAj0ELS/8A9KVXdwrU2jgM/WsHtTABEucbbLVMRhAlzCFByFBRFHbOuXIweepjNm8fb+yy7K1tUyVHgI847Slp5/OH69JjS1nlHnE1TdqOLesX+mWmTyOqI7Ch04uBic1PKO7AgCV/MY6XLY0Eam9mdFa2ipaMjdoDk9IyGiKx3suyASzzi/HBT/tFqXsooY2mA4v0n5xYTbbS1ezJ4geNI2m3Twz4VHOj+kZ7vs0wnKCqIAvO6FyMJJCk5OHoeBgPbDuHqPWGu8rwWuWpK0pZVcqgirvClb6JA/UICWz0cWVyxO+zL3P3J/hiazD7tPApr3ViK9P8FXSJLAoGWgcm8o0/T9Mw/if6i+xRthdJJ1iG4pGOekaDePQV+Q74sXhQM2R9Y42fmMuY2eAf9g/tD5vaYsO5IYp851YzoHgYpVAXYrWPAF4kts1kAP8AERFOfN+8QkfhBPlGOKPSk0jV8kCmhU8F9mEJ+0TZ7Fky0sDqZnHlTzgFbk4lpcsmjluJ8/2hik2hKBhSkpXMYgEjGoJrjXpKlgOQM27nd+2iL3J2LN9yRj+uJizYJf3aTzMVLfOxLPT938x4xfuUYwhOmMDvJyMO/aRX6jDMjZmeuUkbqSreAUSCzUyBgjYtn7QhSCcB4sqhDdIbbYrClZI+FKv+IJBHD5PCsm/pwTiwpBzoFMTk2fnzhHXkPJhm29qU7qQ4Gbhqd8Ardds+dQJBYjF8IYdHzMSm/wCaAxQl613qPzEcpvxZWDhAVlmWI5hsu+ESOsZV4jLCSKgilOB1iuuUpvhMVlXshTDCpJzoQQHD1yjmdexDAAknRxUe0TeKPQ6myteFlmKlqAQchT1EJdo2atRxqEk4TriljXmpxD0L+CaKSvwT7GIDfcs1AWDT8Lg8iHrFsaUVoSbchXl3HPEoDsy7mgKTwZmNdY5NyWl/8GZ/tMOiLwlBIWRQ9XByINP6xku9ZbMlRz1xFvGrQ1oTYhTrgtNfuZhfQB4yH9d6SxmTz3VRqDyBRwlJZxwz5/TxGQ5etIqf/TQTg7QULEP9A90bm2rCkuRhydwx5RAsjhZClEOKg0bVtPGFi9k5MNfSDFqtQ7NbKrhUBUOOmusDbps0ubNkpBUog4l4gcgxoST074ol5KRzcE412MF5dlKsyJZQkqOEEMCST8TvoH8oqKueQCkIEwKIJCUHE/FgxLZxNtRNCJZURVTN0H9Ir7IT1IRNtKwQXwpxO5Zj5k/8YWLajaZ06k97I7Z2DtNlfFlVaXbQ1cH5RTsU6zSiodm4zBJqDpXNoMBUpv7wtCiVVC611wgZM/nGjY7GvQcAUlQ8vnB5N92LxS6QmXreWOYSDQfX10ipY5xKyWJ3dId72ZKQSErQlgNwOOZGXfzgNOtbOBug5hLB+4RRSVVQODbuwRPtBIFcsoMS0NLVM3cUxsaiXUU0+7GrEs/IRUn2ATQVINeIqCf1AVB5iJLYsypKEqzLMxBonPKA3dJBqrbBQS6lKP1WLdyJItEogmsyWCzs2MZ8oZbol2JMmXNXNQ+HEpG6VP8Alqc+XOJZd82efNlSkSVb8xAJUoDCHqAEk8OIh7fRmrdjNtFOJkzHLaeJqPSF6yzqJAAfnBTaikshLlONPEty8/KFP7UpwA+jUNXiNNlVQaTaZai3aSw1GBS4PDPjHMsAKL1ICvRoVZ00pny0KUrAFgYSVMz1YPTug7aZwdRSF6/hPDo4hpQoSE+QX7PdpwFacBHCiKOeYP1pEV3WsTVYUhTAAkqAAHCr8RG59qlkhCXcOWbQUfg2sI00MZaVYiQ4J6s45cYiXMCQAAPL2iKSnAofCDQsuhGuRyeMtV4yylTYQM2diTq0GrOui1JAKEuKMW7yTHSrNgDivOlIoWS8E9kgOzjMN5vkYxNrSxA49X511hWmgpki150cdfOMiMrf5RkLYwYtMlGOUAA4ViFNEpJbgKgaRZUS2QPd1yji0LSFJca5x0F7hwkPUB3oYOxSvPsfaEA1caUMWpNjKVYgwIy3U+winaJik41CpTLOVGZJrEVzW61KQk4AUmuOYDiPQD4hz84dRsDZaVZ5k+dLWsBAlhQclJxPQADQ64oo3hKmT1djZgMEs7633cRqAOLZ98HVWWdMTVWE1qAxHMPTugVM2ekhSlTZqwScpYCaMwBzBFM4ZQ+Q/wDQqS9k0hu1mpBOZce4hZvCb2cwoSBRw75tqCNDDpJuKzEndnHJt4serAHveJLVdFiUAlSUpI5zHp+omsOo/IrmxB/+s4wqJbgaiOUrQciSesNy7hsq3CUBIGocqU+TOWHeIsSLjsiQMUli3/8ARfmx9IOjucvIgTQQp0kjmHBjcyUpSSpRKlfCHNfPhHoarns53kyUu7AKWsue9RivIsaO0SMElCcQClApcVYihLHSuUDl8Af7iFdt1zVqwoQpRrlQU1JOQ+cHNmbBNTbJTpNFOTm26dYMW639nMUmSEjECAEpcliwduYd+BirdNpMuYZs3ChdR2bEZ1KqFnJeC5NklSYz37MwyVvxT31+vCAGJEpKapK/1UCf6cY3et9otCUhIKVJVvhiRhbN2oHpXjAC32jEX+cLCPyNkn6dFK9pO+TiCiD8QLjqkxeum+Cs4Vu/HjpWA86ZSC2yVjQe0mzACEMlILM6tSDmzecPOuOxMN2MsspTZ1uoYlLFAcw3DhUwEuQD7ZKf8xDcd0t7RNasZUVFLI4qID9BnA9c3CUrAZSVJKS9CQcoktmtqkGdtEkKE5IqHSrgRl4RzJsScAWrswkpCgGxEg5cOMTbU2oKK0BmbXQviJHcSIrbFp7bDiTuysyfxFyUJ6AF+4cYXahYNXs5nWLs0Fa0hKXZOW8Dq2fjEeFOgFahsucdX/bStZQqrEkHxpFOSSwAFR9NHU2rZ3R1aSwNSKaE+8biO2/Ca1asZFIJUTm3YyWizTVLScYYMSQg0zcMS5/pF0fCWWHyDJpTNw/vFUviCw+TEO3e2RiylCSKBtS1GJ19YhY5VnTFgTCkg0qCKkUByPB4vyLxWlIcF+Q0+XdHEoBKJp0bM+cDV3pL0USRwEVghWEJ98TPgSFlRr05U1iay3WoHGtR7RQY8AOEAbPblpUFhBUM3Ygv3j20aL9rv4MxTMlq5poPnFKFbL05eE4e0PBy/wBERUvIOEpMxSlFmDJy1OWfKIE2gqAqFK6gADlzgqizpSndSQSKk1fodI44oybPh+NRdWTUb9JrU9IoWydh/wAxQUMk4gxJLccu+C1rs6SA9DodfKK67NKV8RfkEinzPfAW2Gytd9hmYkKMw9oSCkO7V4nSmUMN5XDIWlX+UCStQQEgKLVUQQxLdNYCWPCma4WcaS+BhhZmFfwk9GeCsu3CqVzA9XSKMMiDBugPYEs92GzOqRNQQumJSUluQZTQLTZEpnBU9QUgEkgPUtQUJDV4wdvi9kOgJQVnN8WTcy7mBU6YlRLpYDMNw1cCuukBsCimQWqdLH3ktACgWBS6Q2rgfF3t0gJO1HCkEbYhw7Uo1COL0oOEDrSeA5fX1pBgJlVIH2kN+0NGzrJkylBAmJK3mgOVApUcKm1AGYHEwq2gw5bFqSqy4TmJimPMsQ1OekHJ7TsO2WL2lqUd0YwEh1UblWFqZacKsNCDmBl48YbbVKxFiVNV3ZnDsNSS9WPlAG22JAqQkbzAEFyHZ2ChxHjEY0jTJtlG2W7GlSi7l37/AGgqm29hIlIlK3hvLZqkje9W7oFGYAGCUO7UQmleYL+MQ2i2L0JYjSle7WH43oW/JpdoJU7HCaOQ3WCtnnJILZ6E+LekLyiSpi/eYupSoB8RY9PkYZxE5Fm3TAza1f5xkVZ6QofEp+TMfKNQYpJCt2PCcYIxMXIyyA5vFiUSC2uh4j5/KBtjnKXUnR6RxMtKklwYzcS2w1MlJMuY5YKDeYHrAmziQgVRXjEFutypiN5gxGTjXWvKO5IdFa1EWURei8ZMp8QY0p9GMtFrlkV0y4+MBZk4uUvTLWIJyWVTgNTxg1R3Yfs8kEOpTK/LR/H5R1a5nZjcdIGr592sAbXNKVpIJdm9osLtqkodgajMPB9T6EfFdlg3vMJqAR1Yjo0UrVeykrdIDDR35RXFqqN1NS+R8M8okTaCoCiRXQQetHLatF3ZqaubayopZJQoqHEAUanFoL3jjM1JTRKQyiwdiaA4gxArpxivs3NZUygcIAfXeWAa90X75cJYFQfNiecBo5Aa8SFLSMJAZVQEk0UACwDDw1ijaZYCiXyGRHvpG56f7xLRmns0583JitarQcZFPAPXnAocin2ndz7nplnk5gIm0kkgwQtayTnnAZZ3j1h4kcuyaamGbYeewmIcvQgO2Y/avSF+yocsYuXFMKZhIb4VCBk3Fo7Fpjba54TQkVqSxoBQsNT8XSBE5Y14uzB2bNROjpETG1liWDuA7VZohRISoKcfCUsKs5TiJbqTEEqRrvwC8NaAHLL/AM84hnSyK4W4PzcaZ5GNT5pZ35+BjlVqVk9AKCLJMk6IDKIIFKmjRMgFzmRGS0vXvgvKlDAC1XNY6UqAo2CFBsnIjIITkBnFDyjI5SsVq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460375" y="160338"/>
            <a:ext cx="3289208" cy="2390250"/>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99460" y="833642"/>
                <a:ext cx="621450" cy="986197"/>
                <a:chOff x="7031201" y="834275"/>
                <a:chExt cx="762000" cy="1488861"/>
              </a:xfrm>
            </p:grpSpPr>
            <p:sp>
              <p:nvSpPr>
                <p:cNvPr id="25" name="Rounded Rectangle 2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646520" y="1148254"/>
                <a:ext cx="621450" cy="1017899"/>
                <a:chOff x="7087348" y="824753"/>
                <a:chExt cx="762000" cy="1536722"/>
              </a:xfrm>
            </p:grpSpPr>
            <p:sp>
              <p:nvSpPr>
                <p:cNvPr id="23" name="Rounded Rectangle 2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761641" y="4781487"/>
              <a:ext cx="2437759" cy="1200329"/>
            </a:xfrm>
            <a:prstGeom prst="rect">
              <a:avLst/>
            </a:prstGeom>
          </p:spPr>
          <p:txBody>
            <a:bodyPr wrap="square">
              <a:spAutoFit/>
            </a:bodyPr>
            <a:lstStyle/>
            <a:p>
              <a:pPr algn="ctr"/>
              <a:r>
                <a:rPr lang="en-US" b="1" dirty="0"/>
                <a:t>We can keep the Sabbath day holy by glorifying God and doing good works</a:t>
              </a:r>
              <a:endParaRPr lang="en-US" dirty="0"/>
            </a:p>
          </p:txBody>
        </p:sp>
      </p:grpSp>
      <p:sp>
        <p:nvSpPr>
          <p:cNvPr id="7" name="Rectangle 6"/>
          <p:cNvSpPr/>
          <p:nvPr/>
        </p:nvSpPr>
        <p:spPr>
          <a:xfrm>
            <a:off x="4367755" y="1053800"/>
            <a:ext cx="6096000" cy="2862322"/>
          </a:xfrm>
          <a:prstGeom prst="rect">
            <a:avLst/>
          </a:prstGeom>
        </p:spPr>
        <p:txBody>
          <a:bodyPr>
            <a:spAutoFit/>
          </a:bodyPr>
          <a:lstStyle/>
          <a:p>
            <a:r>
              <a:rPr lang="en-US" dirty="0">
                <a:solidFill>
                  <a:schemeClr val="bg1"/>
                </a:solidFill>
              </a:rPr>
              <a:t>“Where is the line as to what is acceptable and unacceptable on the Sabbath? Within the guidelines, each of us must answer this question for ourselves. While these guidelines are contained in the scriptures and in the words of the modern prophets, they must also be written in our hearts and governed by our conscience. …</a:t>
            </a:r>
          </a:p>
          <a:p>
            <a:endParaRPr lang="en-US" dirty="0">
              <a:solidFill>
                <a:schemeClr val="bg1"/>
              </a:solidFill>
            </a:endParaRPr>
          </a:p>
          <a:p>
            <a:r>
              <a:rPr lang="en-US" dirty="0">
                <a:solidFill>
                  <a:schemeClr val="bg1"/>
                </a:solidFill>
              </a:rPr>
              <a:t>It is quite unlikely that there will be any serious violation of Sabbath worship if we come humbly before the Lord and offer him all our heart, our soul, and our mind. </a:t>
            </a:r>
          </a:p>
        </p:txBody>
      </p:sp>
      <p:sp>
        <p:nvSpPr>
          <p:cNvPr id="8" name="Rectangle 7"/>
          <p:cNvSpPr/>
          <p:nvPr/>
        </p:nvSpPr>
        <p:spPr>
          <a:xfrm>
            <a:off x="476101" y="4645324"/>
            <a:ext cx="6096000" cy="1477328"/>
          </a:xfrm>
          <a:prstGeom prst="rect">
            <a:avLst/>
          </a:prstGeom>
        </p:spPr>
        <p:txBody>
          <a:bodyPr>
            <a:spAutoFit/>
          </a:bodyPr>
          <a:lstStyle/>
          <a:p>
            <a:r>
              <a:rPr lang="en-US" dirty="0">
                <a:solidFill>
                  <a:schemeClr val="bg1"/>
                </a:solidFill>
                <a:latin typeface="Open Sans"/>
              </a:rPr>
              <a:t>“What is worthy or unworthy on the Sabbath day will have to be judged by each of us by trying to be honest with the Lord. On the Sabbath day we should do what we have to do and what we ought to do in an attitude of worshipfulness and then limit our other activities.”</a:t>
            </a:r>
            <a:endParaRPr lang="en-US"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029" y="181188"/>
            <a:ext cx="1581150" cy="1905000"/>
          </a:xfrm>
          <a:prstGeom prst="rect">
            <a:avLst/>
          </a:prstGeom>
        </p:spPr>
      </p:pic>
    </p:spTree>
    <p:extLst>
      <p:ext uri="{BB962C8B-B14F-4D97-AF65-F5344CB8AC3E}">
        <p14:creationId xmlns:p14="http://schemas.microsoft.com/office/powerpoint/2010/main" val="225019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3:7-8</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Those Who Followed Jesus</a:t>
            </a:r>
          </a:p>
        </p:txBody>
      </p:sp>
      <p:sp>
        <p:nvSpPr>
          <p:cNvPr id="5" name="AutoShape 6" descr="data:image/jpeg;base64,/9j/4AAQSkZJRgABAQAAAQABAAD/2wCEAAkGBxMTEhUTEhMVFhUXGBgYGRgXGBUdGxgbGhogGhcXGhobHSggGBolHxkYITIiJSkrLi4uGB8zODMtNygtLisBCgoKDg0OGxAQGy0lHyUtLS0tLy0tLS0tLS0vLy0tLS0tLS0tLS0tLS0tLS0tLS0tLS0tLS0tLS0tLS0tLS0tLf/AABEIAPwAyAMBIgACEQEDEQH/xAAbAAACAgMBAAAAAAAAAAAAAAAFBgMEAAECB//EAEEQAAECAwUFBgMGAwkBAQEAAAECEQADIQQFEjFBBiJRYXETgZGhscEy0fAUI0JSYuFygvEHJDNDY5KissIVc1P/xAAZAQADAQEBAAAAAAAAAAAAAAABAgMEAAX/xAApEQACAgICAQMCBwEAAAAAAAAAAQIRAyESMUEiMlEEcQUjM2GB0fAT/9oADAMBAAIRAxEAPwDzREdmOZcSFMcKcxkbaMEA4ZdjLwGPsJhOEupA/UNOTh/DnHogkYRQNTu6R4xInFC0rTQpII6ioj2WVPExCVJNFJCgeoBy4xmz+nZXG70RyRukfXLy9IjkqFKfQjiYSHoHIqR5U1ijfVoXKs8xSVMQPiYUdqB9HpEY7ZV6Ebam8zOnqrupJSnhTWA8baNpEb1pUZnswCJ5aI4QiLyE0Ec2KchEctExTGdlC2GiqUxvBFgS4jUI6ziEIzjl4nSA8aWgQbOIW1h/2VvUzpfZLqpAFaVSaAnUkZHuhBaCmzs8ptEpjmoIPMKLEe/dCZI3EaLpnpKQACGp1itInJJSlxr34foPEn2bEfhy4k+mUb7Fid0Anp9fQjGmaKN2iYPr1jzTaW3drOUx3U7qfc+PtDztBOMqQtbs2TMxJoB4mPMkRpwx8kcj8GYYyOxlGRcmQyxE0RyhEikxxxwuIyY2YwiOAaj0/ZVZ+zScxukDganhr50jzQCPWNln+yyQMPwDSI59xK49MnVLBDPzrx74WdtpjWdmDGYBRuBLUHJ+4Q1rkvUYRmHdXiz174UdvkBMpCeKyczoDVv5oz4q5IpPoRo2kRrDEssRuIEshEXUmK6conkQrASlDxHMcRIFM8ZMS8KEimxkpD9YnXZ3/rHMmWz0aOsNFcS6mIiC8X5cvPKIVyHLvHWCistDRqzqIWkgsQQQeBGRiabLrnEShTpDHWeyqkVBJJPcIqTpRclyaUdvlFuYogJxGrCoSwJ1oVRXSFYn45Zxgs0ipt3PV9nSnIFYHVgTn4QiJEPX9oUv7uXWmJRy4iEcCNuL2mefZyvKNRpZjcUEMlCOyY5k5RtEcE5KYxIjsiCVyXNMtMzAgMBVSjkkceZ4DjAbORQl2dS6ISpR4JBPpHoFwW1EuzIQpUxKgCFBIG6XO6QQ4NYbrrkJkp7GWlkoZhqXSN48TzjV+2SSwWuii7KSN7+ldYzzmpKi8IUxcnW5IGUwj9QI0zokQq7X3kmchIBqFZcm6ZwyW+eSg5lgSHbJqZfPSEO8EEqoHOfu8diirs6d9FEROlFImVdE0IxsG6h/CIpJeL3fRNxce0WEpoDHQEbScgOESmXSFsFEalxLLeIlpYxPLUzfWUAC7L8mUlSSTTh55eEQCZKJbEMXh3VgrY7nnIkqmFC1TCWFCyQdeHCFWfKViIL0/NCKn5NDjSDSZBAV/SKU0HhSLd12lUyWQouUsObHLwZvCILWk5QV2TktFKbLiIBw2sTLUY4UhooSPW1AhAcpLADE8VTbswCnVv6wr7EWvEOyWxALJetDp3GCd+S5dU4EuA7gfTxkcUnRqW1YI27mFSEF0s5ZiXy6ZQk4otXiRjIAYBvSI+zDRrguKozz2yNqRqJJiWEbhwEcsRMEUiKUItoEBhSI0SnOfXlBOTeE1EsIlLVLSSxCKOcwVHMnnlSmUVpqMCEFt5ZKv5Ruhupxf7Y7siDMUmXLFVqT8WjUHdU+EI2PGITubbC0yFgLV2qXD4viYcF5u3F4aLXeip3azWaVgCsaVGifwpwuQpsy4FSYVbz2bVKmjErGSCohCVMAmpzHvGxbTJlGQiYCCWUMP5swH4cojKpe0vCLjuQbXKVMlJW6QFo/EoDJ0a9B4wvWiygTCh0uSBQ05CHKzyj9jlPSi/DMt5wmWeWmZNSVZKmVS1ADU11MGLqwVbHq9rkSlAAKgQkDIFNBpk8Il03UmZazKX8AJJY4XAD5n4R9Zw3W+SqWiatKhhDYEhk6gFylmAcUhe2YWpC5low4sCCSSzBSlBs81MFHugY5abQcqek2NdpSiWlk2c4KD7tKiG5nCAfEwoX1KQFvKxYDqpCk11FRDPaLZMmkGcsdmoDdYapJYtTMeEdoKJ9jwDJG7zHZsoDvQR/thIyp2NPG+NCHML6REomsXbys5kzFSz+GnUaRQUrONMTFJbHmyXvaJstJlS5eBVCpZLuCxLOKc6wDv6yoE5IEwICiy1Vwhg9M8/eKdy3rMQpMoKGGuEEUdTkuzHU6t5Rl72krUE7uJ2ThyLlnZ6RFQcZGxTUoX5Kd1zQiYol8O8CMi2hI8POClplAsQeenlSGUbEm1YZiF9mrAnFuukgfE/A5+Aipe2ydpkJoO1QMlAjE3McekMpctolOPHQrTZI/NEM3nrFhZzBDHnx1isuKIixg2NknGVJlqUARUAmuZFIJX2FBZcMF5vmKxT2FsyVLJIqkgjwNIaNnbSicFrMtIWJik5AkBKQUlyNfnEXuReGonll62dp0xIqyjFUKj15S3CksGxtUD8oPq3jCbtPdsvEVpQEkFlhIYGrBTZA00i/KtMlwva+4prWTGRLMSztGQwpFIEFbmsKp01MpOajU8B+JXcIFyMoctk5M2TJm2pGBg4OIFyAASEkGmY7wIWbpBj2CtqFp+0qSlwiUBKSRwSG9XL9YqXZurSSWAUC/v5iNIJUoBiok5cS/rERlnEAeLN4fv4Qniiy07PRr5tvZyzOKnODCHG6cWit4PlpHndn3lJbNwfOILfaJhdJUrAFUS5YcInuZYxAnl4VeBjx8IjTycpUO9/WlarLJSklJSop6ghwC2lDCzPSUJxgEBKgDTJX7wdtt4S5klSQSFomJUKEFmIeo/UYFXxaCZbhwFMlSeLVB8vMRONp0Pqm0HrRdJmWdOJeJbFRJJoXfvZIAbKpMSbOWZIsSnAIWqY/SiS3gPGAtkvpSZJxVZNOb1Ajmw2pQkBALBSVv0Yl+VW8I5RdNHSq0y9Z5alyJYc1QsgO5+JYHgGiXZBaUrtEp9xSiEudQ4HeQfSMlWpKLNLmgFgZgSSzlNcx1qIBXdOUxW7GYVKbVtD1zzjoxcrQck4xSsep11ImTVqUhDkgAlDkNmz0OmYLMc4DbUbNywMaNw6kAYepYM3GkUbu2nmSltMeZLH+5IyJBObcCYYZl6ybQUypc1JKilAQSxJUdQawrjODJRlGSFXZTY2ZalqKyZcuWoJUrUlnwooxLNXKozhguLYZCp6lLDSEKWAMRxLKVMAVZtRz3Q93bYkyJaJSfhQkDrxV1Jr3xq7gwI/XM81v7xWUmxIpIvykpQhkgJSAwA6RSmTHpqc+jZRPOLkh2Ap7kxQs63xKNKEl+f9YVMNHmW0VkKlLWPwk+ANR4V7oX0zQx+qQ9XijE7D4ipPiMMD7v2SlhCTPOJZ+JALBD5O1V1oSCPeGU0lsEsbb0V9i1YcahWoFOLH674P3BYuynnCxlzfib8KklW6OWEnyinOsxl4ggCUmWlwlKU/FhJNVAnMPxrEthvYSpclU5bqOFRNGL6HgWLRJyfK0aFjqNHNqJTMw/6iq9UAD/AKq8IobSEGdOljIMP+DnzUYJ7T7ixMFUkpW4rRyfcwHnb1qU9RiHfuiLtkoL+hMX8MajoijRkUM5zIRDbaLalFgRJQoFRU6k97uQQ/CrtC3diHUkM5JA8YbtsEYDLQWCkgkkVfIAA0YUhJvobErYK2VRjm1BqKDmCGA7/WDu3t1pCsSAAAECmjUIPGp8oH7Gq+9Q7OVPn0NfrSPRL7uPt5aq1UFN3jd8DXvMZpNqdmxUkrPHV2czAR+JvFh6xBcMzDMD8awYvVCpLHCygoOk6EhlJPQwDMz7wqwtV2D0i8XaYuaMYtUOSrcgmak4cK0gZtowO9qGBgRJsvaAE1b8IepzqOEdyr0SU7uIEJbSp09o3c88hOI5Vf2hGqRy2yttJLwDAnVj3OzeIgcm8FJllNC6cNcwHq0Wb+nlc0lsgEU4jPzeG3+y64kfeWqaAVpJly0muAhIKl8MRCgByfjR46hslkbcjdq2YtJsclEuUpTIdVQKqLmhY8YD2y5bRZ1S1TpSkJbCS6SHLapJ5x7Cic4oaMK+rQubVTwqUp2KQFPwPLu9uOSRnxOmudHlq0nE4FKg99Ic/wCza6Euq1rqoLEuW+lN5Q5mo7jxi7cNwWKYiXNKlKxMcMxSUs+hAAdutYYTJEoYEpCUkOnCN10kmjcX8opkya0ThCnsv43J6t4f1jmz0WsfqB7iAfUGOJa3BI4v6GNW0KCkqQkqd0kDkXS/JnD8xEl0OSFbuDr6a+UVFTwJS1cX9WHpFlJIKnFGYJcFVNc2BObawJvmYlErCKDEBXxMc9bCu6BFjUlIJUWZ1F9HOcL177QF0qEvdyqd4pcg8hllFy8FOtEsFzMUqcr+CX/hjvUx/lgLPuS0TUFUqWVoU5SoEV5gP55Q0Yx7kDJOSdQDsy347KlZUKy15kOpnQkkZktnzgJd8qbaEBMlJKfhUoiie/VhoOUXbq2bXKln7XMKUH/JSXJ5E/h/lrzhk2cV2r9nLCJCKJoySeA48TxpXOJtqN1sum2rejV62ZJlCXVgN08sm9GhQkhSVqBzGR4gHCD9cIfb9AEtaiAwSSfD3hNx4pKVkurfqcyxCS/OqD3GDhm5KmLJU00KU5GEHi59YyJLYp8R/UfUxkakZCzswD9plFgWUCx5Vg9tulXaoUoZp4unPp9PFDYiz47SOSVH294dNqbpQZOJmwAGg0cP4xKb9RXDFvQgWAKQEzA7pKSUjgC5fXSPdbvtKZ0oLSQQoUI8jHkV0LwqCuCK89394bdj79CFiSuiVICxwScTNyeIzlbN2XA1FNAr+1CzJRNlVGKbVSQzugjebgpNP5esBbHcWOdLQFUU5VhYtUDXLSPTr7uKXa0KSsILkKSoE4goDClWLQAaVFYRZ1jnWGckzBilqUwXWoDvhrQ5Gukdfp0Ri77KW1NzmUlYloUUyikqWwD4nBOEZJBArzivcK5UqSqbODpxBhoVBJU3M0A/mfSCu1d/SptnmFEx1FIQzLBYqDvl5ws3BbjiRKKEqAWFjE+EKCSmoALje8oaCbhsE36iraAoEFVCt1gilSa+Bhw/s0vImcuQp1FaSQQcL4NM2Lg+UC9qJX937YkKUTKOJgGBSSQnglzlCtIVN7RKpOPG4w4HxPyarxSPqRKcqPf7apMtLzCE6BIJJUdA/sI8x2t2hVO+6kAFBXhJTUqKWOFIGSK6Ztm2eWyyXpOSEz5wIUKh0AgapUUgO/BzlWIbVdxsshBQfvCVYmVQijAhqZRO4p/IYxbJ7vkKkj71SkkpOGTiLEv8akuyQOcEtkLzULTLQl1IJKVVOEYgWplm0IlovRR08Wbv4nrElw3sqSsuosSlT805Qf8Ak+2O8sfaj3pM4M1BwpFW0zyQyVueCSnEekVbDbBaZKJ8pZAWHI3WByUMqEEGBt+TZCA81SQc8Ts3hAJlufe6UH7wYVga0po75ws39fQmhkkFgSW9YXrz2jBdMpUxY/MrXomvnFW6LUZilpIIOAuRmGIJoWpTSGUW+zpUotoktE7tCucgkBKOxS5qlOHDiLcznxEErj2r7Gxplr+NBKRzTmMuGXdA3DKdkEAqJZnauaSM2PTWCV2bGrVMR2isIYzCgVUEigJLslz308GyKPH1EcUpOVo6ucTrbOV2iViUn43BBLmktPAq14B+MPuPCkBgGDJQBRI6aCI+03QlDpA0HziMlqqOVSeAEYZT5dGyvkAbbWvDKTKfeWcSugy+uULd3reykjSaQO9Af0iLai8itZWfxUSOCRkfeOrtLWNf/wCn/mNmGNRJ5GL9tXvLb8yj5mMiEh3JzJPvGRdGZjj/AGby/vJq+CAPEv7QzbZWoizEAu9PIkegha2LtQkpWo1yp6RNf14KmoCSEtiDECpc6nUNEJr1Gr6dW0VUJ3e75CNFW8vkgDzcxYsmdeCv+0VzXtDxLd1Ige1VsJ2LayZZDKE0mZKWH/WirFtFDXQ8zHoEqdItcimGYhQoFOR+yh4g8I8ovBIUbMDkH+cOcu3hKUEMlyElX/VxqH7xxi6xco2uzxc8uGVrwVLx2NTJOFU1IlTSySoVcu0s8SdDyy4oc2y/ZrQUkkhKgxZnHFtI9Ctc6daFLTNAT2ZSZYCnxH8UxKmBcFg2YD8YR9pJZ3VlRUSpSCThzSxGWdFJ73jot3xZz9vIlv62A2NCHrjR4JC/bDDDsld4s0l1DfWHUdUjMIHDnz6Qk3cjHOkpNRiB7gXh5tsz7vqw+flC5PSuKOxx5OwlKmY3J7op2uUCkhaQRoDmdaDN9acDHFntGAYiCaEgcWFAODmkQziv45nxroB+VCano5Ap0iKW7LVuhUviSHUQNCa5wJsCMa0J4kjyeD17VQk8XSfaOdg5INsS4olKy3cB/wCo2Rl6LMmSNZKG/Y6VM7FUtymWJpxNnUCgfLwgbadk584zVFYwoWAkqLkjgAzUBAj0SwWVKFKwpABwlu5orzEYJUwfqUfBmjOm7soI9huaSiQtag5YEPpoqg5iAFwyQbYkGiS71IozgeLQ4bRyGlrw0o9NQ4Kh5QiyFYJiVOxFH4EMQffuh49MvGKeN/c9Ms9z2eUykJ3uaierPlwflG7asCYlb4SlJSQ7BSSXYvqK+MItpvCdIWiYFlckrCynNgVOz5seuvOHSaqQtOPEFJ4jDr0iWWL7ZDG49ItyrZLdkqQFHIYgSYWL8vbElQBaWl+0V+YgtgTxeOLxtjJXMkSVlAACpiXJY6JUaJH8LmFa+UWk4O0kqlSzRCSMjxOuLq0LjxWyspKIPttqM6YVGnLQAZCD9jS1i6zD5AQEs9nYE8vWGKXLaxShxKj4xtVKkiFN9itPND1MZGTw4J4kxkMiMuwzYJrAj9SS3EMaRtE50j+MeQ/aKtlJekT2YfB/GT4CJS6Nf0i/MDFmoCo/qA8YglH7tXMxMrUDn5xAgfdE9PeMx7SKt6zA8jQOQ/BxnDDY5oXLY6GvLV4V9oKIlngfnBy61mXLxLQwXLEwDjT3z743YfYeB+IKs7JDalBRSXBBxgB3wqDg0y3sT/xQu3pbxMOFmYksGZyAC2v4R0DDSrRIs6VJZVZi0EqmfickFv4WYNwSOsJ9vs6paxiYguyhkePQ8oaUU9kISa14Otnh/eOgV8veGm0TPhT/ABH2EBdlrN8cwjPdHkT7QctkvCELLMSE+JL/APmMmR3I3YFUSG2KJl5s+FPMOpnHR3jq1TjiKR8MuWXrxFB5gmKF6rKVpRwKH71UixbFNLUT/mL8oStFfILvOkiX1L+EcbJzim0YhmEn0Hyju+S8gclRUuWkwEcf294tHcGZcq/NR69s3e/bZhlYfQxcvRO4vgQrzEIdx2pUuaoA/CsN0Oni8P1rUFSwRr7iIhapi1fZxSjzlkjwjzYJ31A1oT3l/wBo9PtsrFLlg6ho88kS2WvFQh/LSHg6srBrgw3NsZnpSmTLMwBCN1HAJAKiSQE1DB+Bgh/Z/ZVyjPlrSU/eJLFtUngawUuFJsti7Rt6Zvt/F8I8K98QbMzSsrmqB3llj+YJDOOWIqEJlncWvBLHi47DdsQFhYVUHOF3aC0hU5MtQdJC1vqFJbCejFYg+qZ50hMtqsVpnf6csjvIJf8A4xDHt2VFCUrcbiRDRaaWeSn9A8zCvLQyUHv9/eGK12kNLA/DKR4xv8kkLNpDJ7z6xkanLdJB5+sZFEZWE7HL3geoieShlIHDF6x1diASC8dyazEnk/jWITZ6H0a9VkxVRRiOcWld0dKND1jVrpLVyAiSPVl0/sVL6l40y08VJT5tDfacC0rQSwCQA2jCFS+aIQrgUnzgnPn0Vwb/AM09Y1/T7ieJ+JazfwR3dbU4aK3k0w97k+AHiYBX8pWMpOQUVD+cv8/GJrtsImBaipSSgFWIcsxAaZNKsy76mKy6MUVsL3fe65UkBKg+IuDXq3CD02Z2yCHdiCOjaesLOzd2pnTSVh5aBiUHIc5JS4qHNegMNFuudSAPsxSgAFShMJwpau6akPWnpGPIkpfuehim630CsRmzJShmqhB4pFPaL9+SyCkaIS/eYD3da1Iny+0TgdjqxxjdI4OGg3fs4KQBqVYfCFkqaHjK9gu+ED7ODq8UbvDSyrX96xevUfcEcGinYVDsz4RSD9JLKvzP4D0ucyyfzYVeAPyj0awzcVnB5HyPyjy+ykqCOIdPyj0bZyc8nDw94k+zpFS0I+7CnyURCHbZJTNmPwJfjiMP6y6ZiDkFesK14SMSkS3DTJqEP1U3o8cns6IY24tmCSlI0DtzZkiLdyyymzyUnNKGPUgOfGA20kntrRKQcjPQn+UJUpXkPOGR6nrGfLKopFf2OAqvfCJj37crk3kr2h3mfOPPROcWzn+4hsCtP/eRZd/74BILoRyHu3sIhXNUFYga5d3COrIXH1xjrs2jd0Znsr2l2jI7tUogesZDxJsL2IsCeRi1IT94QNE+g/aKdgqGPIRds435h5fN4z5D0folqzZyji0n7tXdGxkIjtXwHuia7PTl7H9jV+/4I6D1i5P+AqHA/wDURSvv/B7h6xZWt5JPIedI1/Te1ni/in6q+xTshw2eaeTeML6IOWhbSlJGsBpSHpqS3jFZmPGtjpszZezsyC29MUZiv4QWR9c47tto7UnGfuyWIGo/KP4iw8YsleAJRwSEjoBFALHaNojLrxjzrttnpxhUaKN52slE5f8AqjD/ACMAPF4IfHLVSoZYfp5wJt0siThOYmMepIJMXbDeOBK0hJWsJNGoAKOTnrFK1oS6K1vxGSsq4QNsatzviS87yJRg3Q7Pm9c+5wRGWJO73mHSqJKUuU9BG7ZoFDyUIe9nZ29yUPaPP5Jw9mvTIw13FamWBwb684lL5Gl0MVqQAJpOVO8mFSzjHapGRZZP+0FTjk4EM99L3cIq5DjyBhRvCaqzrlz0gnBizzUGOY/CGNBnArdAj0ELS/8A9KVXdwrU2jgM/WsHtTABEucbbLVMRhAlzCFByFBRFHbOuXIweepjNm8fb+yy7K1tUyVHgI847Slp5/OH69JjS1nlHnE1TdqOLesX+mWmTyOqI7Ch04uBic1PKO7AgCV/MY6XLY0Eam9mdFa2ipaMjdoDk9IyGiKx3suyASzzi/HBT/tFqXsooY2mA4v0n5xYTbbS1ezJ4geNI2m3Twz4VHOj+kZ7vs0wnKCqIAvO6FyMJJCk5OHoeBgPbDuHqPWGu8rwWuWpK0pZVcqgirvClb6JA/UICWz0cWVyxO+zL3P3J/hiazD7tPApr3ViK9P8FXSJLAoGWgcm8o0/T9Mw/if6i+xRthdJJ1iG4pGOekaDePQV+Q74sXhQM2R9Y42fmMuY2eAf9g/tD5vaYsO5IYp851YzoHgYpVAXYrWPAF4kts1kAP8AERFOfN+8QkfhBPlGOKPSk0jV8kCmhU8F9mEJ+0TZ7Fky0sDqZnHlTzgFbk4lpcsmjluJ8/2hik2hKBhSkpXMYgEjGoJrjXpKlgOQM27nd+2iL3J2LN9yRj+uJizYJf3aTzMVLfOxLPT938x4xfuUYwhOmMDvJyMO/aRX6jDMjZmeuUkbqSreAUSCzUyBgjYtn7QhSCcB4sqhDdIbbYrClZI+FKv+IJBHD5PCsm/pwTiwpBzoFMTk2fnzhHXkPJhm29qU7qQ4Gbhqd8Ardds+dQJBYjF8IYdHzMSm/wCaAxQl613qPzEcpvxZWDhAVlmWI5hsu+ESOsZV4jLCSKgilOB1iuuUpvhMVlXshTDCpJzoQQHD1yjmdexDAAknRxUe0TeKPQ6myteFlmKlqAQchT1EJdo2atRxqEk4TriljXmpxD0L+CaKSvwT7GIDfcs1AWDT8Lg8iHrFsaUVoSbchXl3HPEoDsy7mgKTwZmNdY5NyWl/8GZ/tMOiLwlBIWRQ9XByINP6xku9ZbMlRz1xFvGrQ1oTYhTrgtNfuZhfQB4yH9d6SxmTz3VRqDyBRwlJZxwz5/TxGQ5etIqf/TQTg7QULEP9A90bm2rCkuRhydwx5RAsjhZClEOKg0bVtPGFi9k5MNfSDFqtQ7NbKrhUBUOOmusDbps0ubNkpBUog4l4gcgxoST074ol5KRzcE412MF5dlKsyJZQkqOEEMCST8TvoH8oqKueQCkIEwKIJCUHE/FgxLZxNtRNCJZURVTN0H9Ir7IT1IRNtKwQXwpxO5Zj5k/8YWLajaZ06k97I7Z2DtNlfFlVaXbQ1cH5RTsU6zSiodm4zBJqDpXNoMBUpv7wtCiVVC611wgZM/nGjY7GvQcAUlQ8vnB5N92LxS6QmXreWOYSDQfX10ipY5xKyWJ3dId72ZKQSErQlgNwOOZGXfzgNOtbOBug5hLB+4RRSVVQODbuwRPtBIFcsoMS0NLVM3cUxsaiXUU0+7GrEs/IRUn2ATQVINeIqCf1AVB5iJLYsypKEqzLMxBonPKA3dJBqrbBQS6lKP1WLdyJItEogmsyWCzs2MZ8oZbol2JMmXNXNQ+HEpG6VP8Alqc+XOJZd82efNlSkSVb8xAJUoDCHqAEk8OIh7fRmrdjNtFOJkzHLaeJqPSF6yzqJAAfnBTaikshLlONPEty8/KFP7UpwA+jUNXiNNlVQaTaZai3aSw1GBS4PDPjHMsAKL1ICvRoVZ00pny0KUrAFgYSVMz1YPTug7aZwdRSF6/hPDo4hpQoSE+QX7PdpwFacBHCiKOeYP1pEV3WsTVYUhTAAkqAAHCr8RG59qlkhCXcOWbQUfg2sI00MZaVYiQ4J6s45cYiXMCQAAPL2iKSnAofCDQsuhGuRyeMtV4yylTYQM2diTq0GrOui1JAKEuKMW7yTHSrNgDivOlIoWS8E9kgOzjMN5vkYxNrSxA49X511hWmgpki150cdfOMiMrf5RkLYwYtMlGOUAA4ViFNEpJbgKgaRZUS2QPd1yji0LSFJca5x0F7hwkPUB3oYOxSvPsfaEA1caUMWpNjKVYgwIy3U+winaJik41CpTLOVGZJrEVzW61KQk4AUmuOYDiPQD4hz84dRsDZaVZ5k+dLWsBAlhQclJxPQADQ64oo3hKmT1djZgMEs7633cRqAOLZ98HVWWdMTVWE1qAxHMPTugVM2ekhSlTZqwScpYCaMwBzBFM4ZQ+Q/wDQqS9k0hu1mpBOZce4hZvCb2cwoSBRw75tqCNDDpJuKzEndnHJt4serAHveJLVdFiUAlSUpI5zHp+omsOo/IrmxB/+s4wqJbgaiOUrQciSesNy7hsq3CUBIGocqU+TOWHeIsSLjsiQMUli3/8ARfmx9IOjucvIgTQQp0kjmHBjcyUpSSpRKlfCHNfPhHoarns53kyUu7AKWsue9RivIsaO0SMElCcQClApcVYihLHSuUDl8Af7iFdt1zVqwoQpRrlQU1JOQ+cHNmbBNTbJTpNFOTm26dYMW639nMUmSEjECAEpcliwduYd+BirdNpMuYZs3ChdR2bEZ1KqFnJeC5NklSYz37MwyVvxT31+vCAGJEpKapK/1UCf6cY3et9otCUhIKVJVvhiRhbN2oHpXjAC32jEX+cLCPyNkn6dFK9pO+TiCiD8QLjqkxeum+Cs4Vu/HjpWA86ZSC2yVjQe0mzACEMlILM6tSDmzecPOuOxMN2MsspTZ1uoYlLFAcw3DhUwEuQD7ZKf8xDcd0t7RNasZUVFLI4qID9BnA9c3CUrAZSVJKS9CQcoktmtqkGdtEkKE5IqHSrgRl4RzJsScAWrswkpCgGxEg5cOMTbU2oKK0BmbXQviJHcSIrbFp7bDiTuysyfxFyUJ6AF+4cYXahYNXs5nWLs0Fa0hKXZOW8Dq2fjEeFOgFahsucdX/bStZQqrEkHxpFOSSwAFR9NHU2rZ3R1aSwNSKaE+8biO2/Ca1asZFIJUTm3YyWizTVLScYYMSQg0zcMS5/pF0fCWWHyDJpTNw/vFUviCw+TEO3e2RiylCSKBtS1GJ19YhY5VnTFgTCkg0qCKkUByPB4vyLxWlIcF+Q0+XdHEoBKJp0bM+cDV3pL0USRwEVghWEJ98TPgSFlRr05U1iay3WoHGtR7RQY8AOEAbPblpUFhBUM3Ygv3j20aL9rv4MxTMlq5poPnFKFbL05eE4e0PBy/wBERUvIOEpMxSlFmDJy1OWfKIE2gqAqFK6gADlzgqizpSndSQSKk1fodI44oybPh+NRdWTUb9JrU9IoWydh/wAxQUMk4gxJLccu+C1rs6SA9DodfKK67NKV8RfkEinzPfAW2Gytd9hmYkKMw9oSCkO7V4nSmUMN5XDIWlX+UCStQQEgKLVUQQxLdNYCWPCma4WcaS+BhhZmFfwk9GeCsu3CqVzA9XSKMMiDBugPYEs92GzOqRNQQumJSUluQZTQLTZEpnBU9QUgEkgPUtQUJDV4wdvi9kOgJQVnN8WTcy7mBU6YlRLpYDMNw1cCuukBsCimQWqdLH3ktACgWBS6Q2rgfF3t0gJO1HCkEbYhw7Uo1COL0oOEDrSeA5fX1pBgJlVIH2kN+0NGzrJkylBAmJK3mgOVApUcKm1AGYHEwq2gw5bFqSqy4TmJimPMsQ1OekHJ7TsO2WL2lqUd0YwEh1UblWFqZacKsNCDmBl48YbbVKxFiVNV3ZnDsNSS9WPlAG22JAqQkbzAEFyHZ2ChxHjEY0jTJtlG2W7GlSi7l37/AGgqm29hIlIlK3hvLZqkje9W7oFGYAGCUO7UQmleYL+MQ2i2L0JYjSle7WH43oW/JpdoJU7HCaOQ3WCtnnJILZ6E+LekLyiSpi/eYupSoB8RY9PkYZxE5Fm3TAza1f5xkVZ6QofEp+TMfKNQYpJCt2PCcYIxMXIyyA5vFiUSC2uh4j5/KBtjnKXUnR6RxMtKklwYzcS2w1MlJMuY5YKDeYHrAmziQgVRXjEFutypiN5gxGTjXWvKO5IdFa1EWURei8ZMp8QY0p9GMtFrlkV0y4+MBZk4uUvTLWIJyWVTgNTxg1R3Yfs8kEOpTK/LR/H5R1a5nZjcdIGr592sAbXNKVpIJdm9osLtqkodgajMPB9T6EfFdlg3vMJqAR1Yjo0UrVeykrdIDDR35RXFqqN1NS+R8M8okTaCoCiRXQQetHLatF3ZqaubayopZJQoqHEAUanFoL3jjM1JTRKQyiwdiaA4gxArpxivs3NZUygcIAfXeWAa90X75cJYFQfNiecBo5Aa8SFLSMJAZVQEk0UACwDDw1ijaZYCiXyGRHvpG56f7xLRmns0583JitarQcZFPAPXnAocin2ndz7nplnk5gIm0kkgwQtayTnnAZZ3j1h4kcuyaamGbYeewmIcvQgO2Y/avSF+yocsYuXFMKZhIb4VCBk3Fo7Fpjba54TQkVqSxoBQsNT8XSBE5Y14uzB2bNROjpETG1liWDuA7VZohRISoKcfCUsKs5TiJbqTEEqRrvwC8NaAHLL/AM84hnSyK4W4PzcaZ5GNT5pZ35+BjlVqVk9AKCLJMk6IDKIIFKmjRMgFzmRGS0vXvgvKlDAC1XNY6UqAo2CFBsnIjIITkBnFDyjI5SsVq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07974" y="1314359"/>
            <a:ext cx="4757186" cy="1323439"/>
          </a:xfrm>
          <a:prstGeom prst="rect">
            <a:avLst/>
          </a:prstGeom>
        </p:spPr>
        <p:txBody>
          <a:bodyPr wrap="square">
            <a:spAutoFit/>
          </a:bodyPr>
          <a:lstStyle/>
          <a:p>
            <a:r>
              <a:rPr lang="en-US" sz="2000" dirty="0">
                <a:solidFill>
                  <a:schemeClr val="bg1"/>
                </a:solidFill>
              </a:rPr>
              <a:t>People came from all around Galilee to see Jesus. Some even came from </a:t>
            </a:r>
            <a:r>
              <a:rPr lang="en-US" sz="2000" dirty="0" err="1">
                <a:solidFill>
                  <a:schemeClr val="bg1"/>
                </a:solidFill>
              </a:rPr>
              <a:t>Idumea</a:t>
            </a:r>
            <a:r>
              <a:rPr lang="en-US" sz="2000" dirty="0">
                <a:solidFill>
                  <a:schemeClr val="bg1"/>
                </a:solidFill>
              </a:rPr>
              <a:t>, a region south of Judea, which was almost 120 miles from Galilee</a:t>
            </a:r>
            <a:r>
              <a:rPr lang="en-US" sz="2000" i="1" dirty="0">
                <a:solidFill>
                  <a:schemeClr val="bg1"/>
                </a:solidFill>
              </a:rPr>
              <a:t>.</a:t>
            </a:r>
          </a:p>
        </p:txBody>
      </p:sp>
      <p:sp>
        <p:nvSpPr>
          <p:cNvPr id="7" name="Rectangle 6"/>
          <p:cNvSpPr/>
          <p:nvPr/>
        </p:nvSpPr>
        <p:spPr>
          <a:xfrm>
            <a:off x="5522259" y="1602485"/>
            <a:ext cx="6096000" cy="3539430"/>
          </a:xfrm>
          <a:prstGeom prst="rect">
            <a:avLst/>
          </a:prstGeom>
        </p:spPr>
        <p:txBody>
          <a:bodyPr>
            <a:spAutoFit/>
          </a:bodyPr>
          <a:lstStyle/>
          <a:p>
            <a:r>
              <a:rPr lang="en-US" sz="2400" dirty="0">
                <a:solidFill>
                  <a:schemeClr val="bg1"/>
                </a:solidFill>
              </a:rPr>
              <a:t>They came when they heard of what great things </a:t>
            </a:r>
            <a:r>
              <a:rPr lang="en-US" sz="2400" i="1" dirty="0">
                <a:solidFill>
                  <a:schemeClr val="bg1"/>
                </a:solidFill>
              </a:rPr>
              <a:t>he did</a:t>
            </a:r>
            <a:r>
              <a:rPr lang="en-US" sz="2400" dirty="0">
                <a:solidFill>
                  <a:schemeClr val="bg1"/>
                </a:solidFill>
              </a:rPr>
              <a:t>. </a:t>
            </a:r>
          </a:p>
          <a:p>
            <a:endParaRPr lang="en-US" sz="24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They didn't come because of the great things </a:t>
            </a:r>
            <a:r>
              <a:rPr lang="en-US" sz="2000" i="1" dirty="0">
                <a:solidFill>
                  <a:schemeClr val="bg1"/>
                </a:solidFill>
                <a:latin typeface="Abadi" panose="020B0604020104020204" pitchFamily="34" charset="0"/>
              </a:rPr>
              <a:t>he said</a:t>
            </a:r>
            <a:r>
              <a:rPr lang="en-US" sz="2000" dirty="0">
                <a:solidFill>
                  <a:schemeClr val="bg1"/>
                </a:solidFill>
                <a:latin typeface="Abadi" panose="020B0604020104020204" pitchFamily="34" charset="0"/>
              </a:rPr>
              <a:t> or because of the great principles </a:t>
            </a:r>
            <a:r>
              <a:rPr lang="en-US" sz="2000" i="1" dirty="0">
                <a:solidFill>
                  <a:schemeClr val="bg1"/>
                </a:solidFill>
                <a:latin typeface="Abadi" panose="020B0604020104020204" pitchFamily="34" charset="0"/>
              </a:rPr>
              <a:t>he taught</a:t>
            </a:r>
            <a:r>
              <a:rPr lang="en-US" sz="2000" dirty="0">
                <a:solidFill>
                  <a:schemeClr val="bg1"/>
                </a:solidFill>
                <a:latin typeface="Abadi" panose="020B0604020104020204" pitchFamily="34" charset="0"/>
              </a:rPr>
              <a:t>, but because he could work mighty miracles.</a:t>
            </a:r>
          </a:p>
          <a:p>
            <a:endParaRPr lang="en-US" sz="2000" dirty="0">
              <a:solidFill>
                <a:schemeClr val="bg1"/>
              </a:solidFill>
              <a:latin typeface="Abadi" panose="020B0604020104020204" pitchFamily="34" charset="0"/>
            </a:endParaRPr>
          </a:p>
          <a:p>
            <a:r>
              <a:rPr lang="en-US" dirty="0">
                <a:solidFill>
                  <a:schemeClr val="bg1"/>
                </a:solidFill>
                <a:latin typeface="Abadi" panose="020B0604020104020204" pitchFamily="34" charset="0"/>
              </a:rPr>
              <a:t>Least of all, did they come because of who </a:t>
            </a:r>
            <a:r>
              <a:rPr lang="en-US" i="1" dirty="0">
                <a:solidFill>
                  <a:schemeClr val="bg1"/>
                </a:solidFill>
                <a:latin typeface="Abadi" panose="020B0604020104020204" pitchFamily="34" charset="0"/>
              </a:rPr>
              <a:t>he was</a:t>
            </a:r>
            <a:r>
              <a:rPr lang="en-US" dirty="0">
                <a:solidFill>
                  <a:schemeClr val="bg1"/>
                </a:solidFill>
                <a:latin typeface="Abadi" panose="020B0604020104020204" pitchFamily="34" charset="0"/>
              </a:rPr>
              <a:t>. Yet, the marvelous miracles,… were not as important as the timeless doctrines or the significance of who he was-the Great God of Israel, the long-awaited Messiah. (7)</a:t>
            </a:r>
            <a:endParaRPr lang="en-US" dirty="0">
              <a:solidFill>
                <a:schemeClr val="bg1"/>
              </a:solidFill>
            </a:endParaRPr>
          </a:p>
        </p:txBody>
      </p:sp>
      <p:pic>
        <p:nvPicPr>
          <p:cNvPr id="2052" name="Picture 4" descr="https://4jlkelly.files.wordpress.com/2015/03/follow-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44" y="2945575"/>
            <a:ext cx="4310716" cy="32976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11630" y="5658498"/>
            <a:ext cx="6375570" cy="584775"/>
          </a:xfrm>
          <a:prstGeom prst="rect">
            <a:avLst/>
          </a:prstGeom>
          <a:noFill/>
        </p:spPr>
        <p:txBody>
          <a:bodyPr wrap="square" rtlCol="0">
            <a:spAutoFit/>
          </a:bodyPr>
          <a:lstStyle/>
          <a:p>
            <a:r>
              <a:rPr lang="en-US" sz="3200" dirty="0">
                <a:ln>
                  <a:solidFill>
                    <a:schemeClr val="accent6">
                      <a:lumMod val="20000"/>
                      <a:lumOff val="80000"/>
                    </a:schemeClr>
                  </a:solidFill>
                </a:ln>
                <a:solidFill>
                  <a:srgbClr val="00B0F0"/>
                </a:solidFill>
              </a:rPr>
              <a:t>What Would Make You Follow Jesus?</a:t>
            </a:r>
          </a:p>
        </p:txBody>
      </p:sp>
    </p:spTree>
    <p:extLst>
      <p:ext uri="{BB962C8B-B14F-4D97-AF65-F5344CB8AC3E}">
        <p14:creationId xmlns:p14="http://schemas.microsoft.com/office/powerpoint/2010/main" val="1110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500" fill="hold"/>
                                        <p:tgtEl>
                                          <p:spTgt spid="8"/>
                                        </p:tgtEl>
                                        <p:attrNameLst>
                                          <p:attrName>ppt_w</p:attrName>
                                        </p:attrNameLst>
                                      </p:cBhvr>
                                      <p:tavLst>
                                        <p:tav tm="0">
                                          <p:val>
                                            <p:fltVal val="0"/>
                                          </p:val>
                                        </p:tav>
                                        <p:tav tm="100000">
                                          <p:val>
                                            <p:strVal val="#ppt_w"/>
                                          </p:val>
                                        </p:tav>
                                      </p:tavLst>
                                    </p:anim>
                                    <p:anim calcmode="lin" valueType="num">
                                      <p:cBhvr>
                                        <p:cTn id="20" dur="1500" fill="hold"/>
                                        <p:tgtEl>
                                          <p:spTgt spid="8"/>
                                        </p:tgtEl>
                                        <p:attrNameLst>
                                          <p:attrName>ppt_h</p:attrName>
                                        </p:attrNameLst>
                                      </p:cBhvr>
                                      <p:tavLst>
                                        <p:tav tm="0">
                                          <p:val>
                                            <p:fltVal val="0"/>
                                          </p:val>
                                        </p:tav>
                                        <p:tav tm="100000">
                                          <p:val>
                                            <p:strVal val="#ppt_h"/>
                                          </p:val>
                                        </p:tav>
                                      </p:tavLst>
                                    </p:anim>
                                    <p:animEffect transition="in" filter="fade">
                                      <p:cBhvr>
                                        <p:cTn id="21" dur="1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3:9</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Teaching From a Ship</a:t>
            </a:r>
          </a:p>
        </p:txBody>
      </p:sp>
      <p:sp>
        <p:nvSpPr>
          <p:cNvPr id="5" name="AutoShape 6" descr="data:image/jpeg;base64,/9j/4AAQSkZJRgABAQAAAQABAAD/2wCEAAkGBxMTEhUTEhMVFhUXGBgYGRgXGBUdGxgbGhogGhcXGhobHSggGBolHxkYITIiJSkrLi4uGB8zODMtNygtLisBCgoKDg0OGxAQGy0lHyUtLS0tLy0tLS0tLS0vLy0tLS0tLS0tLS0tLS0tLS0tLS0tLS0tLS0tLS0tLS0tLS0tLf/AABEIAPwAyAMBIgACEQEDEQH/xAAbAAACAgMBAAAAAAAAAAAAAAAFBgMEAAECB//EAEEQAAECAwUFBgMGAwkBAQEAAAECEQADIQQFEjFBBiJRYXETgZGhscEy0fAUI0JSYuFygvEHJDNDY5KissIVc1P/xAAZAQADAQEBAAAAAAAAAAAAAAABAgMEAAX/xAApEQACAgICAQMCBwEAAAAAAAAAAQIRAyESMUEiMlEEcQUjM2GB0fAT/9oADAMBAAIRAxEAPwDzREdmOZcSFMcKcxkbaMEA4ZdjLwGPsJhOEupA/UNOTh/DnHogkYRQNTu6R4xInFC0rTQpII6ioj2WVPExCVJNFJCgeoBy4xmz+nZXG70RyRukfXLy9IjkqFKfQjiYSHoHIqR5U1ijfVoXKs8xSVMQPiYUdqB9HpEY7ZV6Ebam8zOnqrupJSnhTWA8baNpEb1pUZnswCJ5aI4QiLyE0Ec2KchEctExTGdlC2GiqUxvBFgS4jUI6ziEIzjl4nSA8aWgQbOIW1h/2VvUzpfZLqpAFaVSaAnUkZHuhBaCmzs8ptEpjmoIPMKLEe/dCZI3EaLpnpKQACGp1itInJJSlxr34foPEn2bEfhy4k+mUb7Fid0Anp9fQjGmaKN2iYPr1jzTaW3drOUx3U7qfc+PtDztBOMqQtbs2TMxJoB4mPMkRpwx8kcj8GYYyOxlGRcmQyxE0RyhEikxxxwuIyY2YwiOAaj0/ZVZ+zScxukDganhr50jzQCPWNln+yyQMPwDSI59xK49MnVLBDPzrx74WdtpjWdmDGYBRuBLUHJ+4Q1rkvUYRmHdXiz174UdvkBMpCeKyczoDVv5oz4q5IpPoRo2kRrDEssRuIEshEXUmK6conkQrASlDxHMcRIFM8ZMS8KEimxkpD9YnXZ3/rHMmWz0aOsNFcS6mIiC8X5cvPKIVyHLvHWCistDRqzqIWkgsQQQeBGRiabLrnEShTpDHWeyqkVBJJPcIqTpRclyaUdvlFuYogJxGrCoSwJ1oVRXSFYn45Zxgs0ipt3PV9nSnIFYHVgTn4QiJEPX9oUv7uXWmJRy4iEcCNuL2mefZyvKNRpZjcUEMlCOyY5k5RtEcE5KYxIjsiCVyXNMtMzAgMBVSjkkceZ4DjAbORQl2dS6ISpR4JBPpHoFwW1EuzIQpUxKgCFBIG6XO6QQ4NYbrrkJkp7GWlkoZhqXSN48TzjV+2SSwWuii7KSN7+ldYzzmpKi8IUxcnW5IGUwj9QI0zokQq7X3kmchIBqFZcm6ZwyW+eSg5lgSHbJqZfPSEO8EEqoHOfu8diirs6d9FEROlFImVdE0IxsG6h/CIpJeL3fRNxce0WEpoDHQEbScgOESmXSFsFEalxLLeIlpYxPLUzfWUAC7L8mUlSSTTh55eEQCZKJbEMXh3VgrY7nnIkqmFC1TCWFCyQdeHCFWfKViIL0/NCKn5NDjSDSZBAV/SKU0HhSLd12lUyWQouUsObHLwZvCILWk5QV2TktFKbLiIBw2sTLUY4UhooSPW1AhAcpLADE8VTbswCnVv6wr7EWvEOyWxALJetDp3GCd+S5dU4EuA7gfTxkcUnRqW1YI27mFSEF0s5ZiXy6ZQk4otXiRjIAYBvSI+zDRrguKozz2yNqRqJJiWEbhwEcsRMEUiKUItoEBhSI0SnOfXlBOTeE1EsIlLVLSSxCKOcwVHMnnlSmUVpqMCEFt5ZKv5Ruhupxf7Y7siDMUmXLFVqT8WjUHdU+EI2PGITubbC0yFgLV2qXD4viYcF5u3F4aLXeip3azWaVgCsaVGifwpwuQpsy4FSYVbz2bVKmjErGSCohCVMAmpzHvGxbTJlGQiYCCWUMP5swH4cojKpe0vCLjuQbXKVMlJW6QFo/EoDJ0a9B4wvWiygTCh0uSBQ05CHKzyj9jlPSi/DMt5wmWeWmZNSVZKmVS1ADU11MGLqwVbHq9rkSlAAKgQkDIFNBpk8Il03UmZazKX8AJJY4XAD5n4R9Zw3W+SqWiatKhhDYEhk6gFylmAcUhe2YWpC5low4sCCSSzBSlBs81MFHugY5abQcqek2NdpSiWlk2c4KD7tKiG5nCAfEwoX1KQFvKxYDqpCk11FRDPaLZMmkGcsdmoDdYapJYtTMeEdoKJ9jwDJG7zHZsoDvQR/thIyp2NPG+NCHML6REomsXbys5kzFSz+GnUaRQUrONMTFJbHmyXvaJstJlS5eBVCpZLuCxLOKc6wDv6yoE5IEwICiy1Vwhg9M8/eKdy3rMQpMoKGGuEEUdTkuzHU6t5Rl72krUE7uJ2ThyLlnZ6RFQcZGxTUoX5Kd1zQiYol8O8CMi2hI8POClplAsQeenlSGUbEm1YZiF9mrAnFuukgfE/A5+Aipe2ydpkJoO1QMlAjE3McekMpctolOPHQrTZI/NEM3nrFhZzBDHnx1isuKIixg2NknGVJlqUARUAmuZFIJX2FBZcMF5vmKxT2FsyVLJIqkgjwNIaNnbSicFrMtIWJik5AkBKQUlyNfnEXuReGonll62dp0xIqyjFUKj15S3CksGxtUD8oPq3jCbtPdsvEVpQEkFlhIYGrBTZA00i/KtMlwva+4prWTGRLMSztGQwpFIEFbmsKp01MpOajU8B+JXcIFyMoctk5M2TJm2pGBg4OIFyAASEkGmY7wIWbpBj2CtqFp+0qSlwiUBKSRwSG9XL9YqXZurSSWAUC/v5iNIJUoBiok5cS/rERlnEAeLN4fv4Qniiy07PRr5tvZyzOKnODCHG6cWit4PlpHndn3lJbNwfOILfaJhdJUrAFUS5YcInuZYxAnl4VeBjx8IjTycpUO9/WlarLJSklJSop6ghwC2lDCzPSUJxgEBKgDTJX7wdtt4S5klSQSFomJUKEFmIeo/UYFXxaCZbhwFMlSeLVB8vMRONp0Pqm0HrRdJmWdOJeJbFRJJoXfvZIAbKpMSbOWZIsSnAIWqY/SiS3gPGAtkvpSZJxVZNOb1Ajmw2pQkBALBSVv0Yl+VW8I5RdNHSq0y9Z5alyJYc1QsgO5+JYHgGiXZBaUrtEp9xSiEudQ4HeQfSMlWpKLNLmgFgZgSSzlNcx1qIBXdOUxW7GYVKbVtD1zzjoxcrQck4xSsep11ImTVqUhDkgAlDkNmz0OmYLMc4DbUbNywMaNw6kAYepYM3GkUbu2nmSltMeZLH+5IyJBObcCYYZl6ybQUypc1JKilAQSxJUdQawrjODJRlGSFXZTY2ZalqKyZcuWoJUrUlnwooxLNXKozhguLYZCp6lLDSEKWAMRxLKVMAVZtRz3Q93bYkyJaJSfhQkDrxV1Jr3xq7gwI/XM81v7xWUmxIpIvykpQhkgJSAwA6RSmTHpqc+jZRPOLkh2Ap7kxQs63xKNKEl+f9YVMNHmW0VkKlLWPwk+ANR4V7oX0zQx+qQ9XijE7D4ipPiMMD7v2SlhCTPOJZ+JALBD5O1V1oSCPeGU0lsEsbb0V9i1YcahWoFOLH674P3BYuynnCxlzfib8KklW6OWEnyinOsxl4ggCUmWlwlKU/FhJNVAnMPxrEthvYSpclU5bqOFRNGL6HgWLRJyfK0aFjqNHNqJTMw/6iq9UAD/AKq8IobSEGdOljIMP+DnzUYJ7T7ixMFUkpW4rRyfcwHnb1qU9RiHfuiLtkoL+hMX8MajoijRkUM5zIRDbaLalFgRJQoFRU6k97uQQ/CrtC3diHUkM5JA8YbtsEYDLQWCkgkkVfIAA0YUhJvobErYK2VRjm1BqKDmCGA7/WDu3t1pCsSAAAECmjUIPGp8oH7Gq+9Q7OVPn0NfrSPRL7uPt5aq1UFN3jd8DXvMZpNqdmxUkrPHV2czAR+JvFh6xBcMzDMD8awYvVCpLHCygoOk6EhlJPQwDMz7wqwtV2D0i8XaYuaMYtUOSrcgmak4cK0gZtowO9qGBgRJsvaAE1b8IepzqOEdyr0SU7uIEJbSp09o3c88hOI5Vf2hGqRy2yttJLwDAnVj3OzeIgcm8FJllNC6cNcwHq0Wb+nlc0lsgEU4jPzeG3+y64kfeWqaAVpJly0muAhIKl8MRCgByfjR46hslkbcjdq2YtJsclEuUpTIdVQKqLmhY8YD2y5bRZ1S1TpSkJbCS6SHLapJ5x7Cic4oaMK+rQubVTwqUp2KQFPwPLu9uOSRnxOmudHlq0nE4FKg99Ic/wCza6Euq1rqoLEuW+lN5Q5mo7jxi7cNwWKYiXNKlKxMcMxSUs+hAAdutYYTJEoYEpCUkOnCN10kmjcX8opkya0ThCnsv43J6t4f1jmz0WsfqB7iAfUGOJa3BI4v6GNW0KCkqQkqd0kDkXS/JnD8xEl0OSFbuDr6a+UVFTwJS1cX9WHpFlJIKnFGYJcFVNc2BObawJvmYlErCKDEBXxMc9bCu6BFjUlIJUWZ1F9HOcL177QF0qEvdyqd4pcg8hllFy8FOtEsFzMUqcr+CX/hjvUx/lgLPuS0TUFUqWVoU5SoEV5gP55Q0Yx7kDJOSdQDsy347KlZUKy15kOpnQkkZktnzgJd8qbaEBMlJKfhUoiie/VhoOUXbq2bXKln7XMKUH/JSXJ5E/h/lrzhk2cV2r9nLCJCKJoySeA48TxpXOJtqN1sum2rejV62ZJlCXVgN08sm9GhQkhSVqBzGR4gHCD9cIfb9AEtaiAwSSfD3hNx4pKVkurfqcyxCS/OqD3GDhm5KmLJU00KU5GEHi59YyJLYp8R/UfUxkakZCzswD9plFgWUCx5Vg9tulXaoUoZp4unPp9PFDYiz47SOSVH294dNqbpQZOJmwAGg0cP4xKb9RXDFvQgWAKQEzA7pKSUjgC5fXSPdbvtKZ0oLSQQoUI8jHkV0LwqCuCK89394bdj79CFiSuiVICxwScTNyeIzlbN2XA1FNAr+1CzJRNlVGKbVSQzugjebgpNP5esBbHcWOdLQFUU5VhYtUDXLSPTr7uKXa0KSsILkKSoE4goDClWLQAaVFYRZ1jnWGckzBilqUwXWoDvhrQ5Gukdfp0Ri77KW1NzmUlYloUUyikqWwD4nBOEZJBArzivcK5UqSqbODpxBhoVBJU3M0A/mfSCu1d/SptnmFEx1FIQzLBYqDvl5ws3BbjiRKKEqAWFjE+EKCSmoALje8oaCbhsE36iraAoEFVCt1gilSa+Bhw/s0vImcuQp1FaSQQcL4NM2Lg+UC9qJX937YkKUTKOJgGBSSQnglzlCtIVN7RKpOPG4w4HxPyarxSPqRKcqPf7apMtLzCE6BIJJUdA/sI8x2t2hVO+6kAFBXhJTUqKWOFIGSK6Ztm2eWyyXpOSEz5wIUKh0AgapUUgO/BzlWIbVdxsshBQfvCVYmVQijAhqZRO4p/IYxbJ7vkKkj71SkkpOGTiLEv8akuyQOcEtkLzULTLQl1IJKVVOEYgWplm0IlovRR08Wbv4nrElw3sqSsuosSlT805Qf8Ak+2O8sfaj3pM4M1BwpFW0zyQyVueCSnEekVbDbBaZKJ8pZAWHI3WByUMqEEGBt+TZCA81SQc8Ts3hAJlufe6UH7wYVga0po75ws39fQmhkkFgSW9YXrz2jBdMpUxY/MrXomvnFW6LUZilpIIOAuRmGIJoWpTSGUW+zpUotoktE7tCucgkBKOxS5qlOHDiLcznxEErj2r7Gxplr+NBKRzTmMuGXdA3DKdkEAqJZnauaSM2PTWCV2bGrVMR2isIYzCgVUEigJLslz308GyKPH1EcUpOVo6ucTrbOV2iViUn43BBLmktPAq14B+MPuPCkBgGDJQBRI6aCI+03QlDpA0HziMlqqOVSeAEYZT5dGyvkAbbWvDKTKfeWcSugy+uULd3reykjSaQO9Af0iLai8itZWfxUSOCRkfeOrtLWNf/wCn/mNmGNRJ5GL9tXvLb8yj5mMiEh3JzJPvGRdGZjj/AGby/vJq+CAPEv7QzbZWoizEAu9PIkegha2LtQkpWo1yp6RNf14KmoCSEtiDECpc6nUNEJr1Gr6dW0VUJ3e75CNFW8vkgDzcxYsmdeCv+0VzXtDxLd1Ige1VsJ2LayZZDKE0mZKWH/WirFtFDXQ8zHoEqdItcimGYhQoFOR+yh4g8I8ovBIUbMDkH+cOcu3hKUEMlyElX/VxqH7xxi6xco2uzxc8uGVrwVLx2NTJOFU1IlTSySoVcu0s8SdDyy4oc2y/ZrQUkkhKgxZnHFtI9Ctc6daFLTNAT2ZSZYCnxH8UxKmBcFg2YD8YR9pJZ3VlRUSpSCThzSxGWdFJ73jot3xZz9vIlv62A2NCHrjR4JC/bDDDsld4s0l1DfWHUdUjMIHDnz6Qk3cjHOkpNRiB7gXh5tsz7vqw+flC5PSuKOxx5OwlKmY3J7op2uUCkhaQRoDmdaDN9acDHFntGAYiCaEgcWFAODmkQziv45nxroB+VCano5Ap0iKW7LVuhUviSHUQNCa5wJsCMa0J4kjyeD17VQk8XSfaOdg5INsS4olKy3cB/wCo2Rl6LMmSNZKG/Y6VM7FUtymWJpxNnUCgfLwgbadk584zVFYwoWAkqLkjgAzUBAj0SwWVKFKwpABwlu5orzEYJUwfqUfBmjOm7soI9huaSiQtag5YEPpoqg5iAFwyQbYkGiS71IozgeLQ4bRyGlrw0o9NQ4Kh5QiyFYJiVOxFH4EMQffuh49MvGKeN/c9Ms9z2eUykJ3uaierPlwflG7asCYlb4SlJSQ7BSSXYvqK+MItpvCdIWiYFlckrCynNgVOz5seuvOHSaqQtOPEFJ4jDr0iWWL7ZDG49ItyrZLdkqQFHIYgSYWL8vbElQBaWl+0V+YgtgTxeOLxtjJXMkSVlAACpiXJY6JUaJH8LmFa+UWk4O0kqlSzRCSMjxOuLq0LjxWyspKIPttqM6YVGnLQAZCD9jS1i6zD5AQEs9nYE8vWGKXLaxShxKj4xtVKkiFN9itPND1MZGTw4J4kxkMiMuwzYJrAj9SS3EMaRtE50j+MeQ/aKtlJekT2YfB/GT4CJS6Nf0i/MDFmoCo/qA8YglH7tXMxMrUDn5xAgfdE9PeMx7SKt6zA8jQOQ/BxnDDY5oXLY6GvLV4V9oKIlngfnBy61mXLxLQwXLEwDjT3z743YfYeB+IKs7JDalBRSXBBxgB3wqDg0y3sT/xQu3pbxMOFmYksGZyAC2v4R0DDSrRIs6VJZVZi0EqmfickFv4WYNwSOsJ9vs6paxiYguyhkePQ8oaUU9kISa14Otnh/eOgV8veGm0TPhT/ABH2EBdlrN8cwjPdHkT7QctkvCELLMSE+JL/APmMmR3I3YFUSG2KJl5s+FPMOpnHR3jq1TjiKR8MuWXrxFB5gmKF6rKVpRwKH71UixbFNLUT/mL8oStFfILvOkiX1L+EcbJzim0YhmEn0Hyju+S8gclRUuWkwEcf294tHcGZcq/NR69s3e/bZhlYfQxcvRO4vgQrzEIdx2pUuaoA/CsN0Oni8P1rUFSwRr7iIhapi1fZxSjzlkjwjzYJ31A1oT3l/wBo9PtsrFLlg6ho88kS2WvFQh/LSHg6srBrgw3NsZnpSmTLMwBCN1HAJAKiSQE1DB+Bgh/Z/ZVyjPlrSU/eJLFtUngawUuFJsti7Rt6Zvt/F8I8K98QbMzSsrmqB3llj+YJDOOWIqEJlncWvBLHi47DdsQFhYVUHOF3aC0hU5MtQdJC1vqFJbCejFYg+qZ50hMtqsVpnf6csjvIJf8A4xDHt2VFCUrcbiRDRaaWeSn9A8zCvLQyUHv9/eGK12kNLA/DKR4xv8kkLNpDJ7z6xkanLdJB5+sZFEZWE7HL3geoieShlIHDF6x1diASC8dyazEnk/jWITZ6H0a9VkxVRRiOcWld0dKND1jVrpLVyAiSPVl0/sVL6l40y08VJT5tDfacC0rQSwCQA2jCFS+aIQrgUnzgnPn0Vwb/AM09Y1/T7ieJ+JazfwR3dbU4aK3k0w97k+AHiYBX8pWMpOQUVD+cv8/GJrtsImBaipSSgFWIcsxAaZNKsy76mKy6MUVsL3fe65UkBKg+IuDXq3CD02Z2yCHdiCOjaesLOzd2pnTSVh5aBiUHIc5JS4qHNegMNFuudSAPsxSgAFShMJwpau6akPWnpGPIkpfuehim630CsRmzJShmqhB4pFPaL9+SyCkaIS/eYD3da1Iny+0TgdjqxxjdI4OGg3fs4KQBqVYfCFkqaHjK9gu+ED7ODq8UbvDSyrX96xevUfcEcGinYVDsz4RSD9JLKvzP4D0ucyyfzYVeAPyj0awzcVnB5HyPyjy+ykqCOIdPyj0bZyc8nDw94k+zpFS0I+7CnyURCHbZJTNmPwJfjiMP6y6ZiDkFesK14SMSkS3DTJqEP1U3o8cns6IY24tmCSlI0DtzZkiLdyyymzyUnNKGPUgOfGA20kntrRKQcjPQn+UJUpXkPOGR6nrGfLKopFf2OAqvfCJj37crk3kr2h3mfOPPROcWzn+4hsCtP/eRZd/74BILoRyHu3sIhXNUFYga5d3COrIXH1xjrs2jd0Znsr2l2jI7tUogesZDxJsL2IsCeRi1IT94QNE+g/aKdgqGPIRds435h5fN4z5D0folqzZyji0n7tXdGxkIjtXwHuia7PTl7H9jV+/4I6D1i5P+AqHA/wDURSvv/B7h6xZWt5JPIedI1/Te1ni/in6q+xTshw2eaeTeML6IOWhbSlJGsBpSHpqS3jFZmPGtjpszZezsyC29MUZiv4QWR9c47tto7UnGfuyWIGo/KP4iw8YsleAJRwSEjoBFALHaNojLrxjzrttnpxhUaKN52slE5f8AqjD/ACMAPF4IfHLVSoZYfp5wJt0siThOYmMepIJMXbDeOBK0hJWsJNGoAKOTnrFK1oS6K1vxGSsq4QNsatzviS87yJRg3Q7Pm9c+5wRGWJO73mHSqJKUuU9BG7ZoFDyUIe9nZ29yUPaPP5Jw9mvTIw13FamWBwb684lL5Gl0MVqQAJpOVO8mFSzjHapGRZZP+0FTjk4EM99L3cIq5DjyBhRvCaqzrlz0gnBizzUGOY/CGNBnArdAj0ELS/8A9KVXdwrU2jgM/WsHtTABEucbbLVMRhAlzCFByFBRFHbOuXIweepjNm8fb+yy7K1tUyVHgI847Slp5/OH69JjS1nlHnE1TdqOLesX+mWmTyOqI7Ch04uBic1PKO7AgCV/MY6XLY0Eam9mdFa2ipaMjdoDk9IyGiKx3suyASzzi/HBT/tFqXsooY2mA4v0n5xYTbbS1ezJ4geNI2m3Twz4VHOj+kZ7vs0wnKCqIAvO6FyMJJCk5OHoeBgPbDuHqPWGu8rwWuWpK0pZVcqgirvClb6JA/UICWz0cWVyxO+zL3P3J/hiazD7tPApr3ViK9P8FXSJLAoGWgcm8o0/T9Mw/if6i+xRthdJJ1iG4pGOekaDePQV+Q74sXhQM2R9Y42fmMuY2eAf9g/tD5vaYsO5IYp851YzoHgYpVAXYrWPAF4kts1kAP8AERFOfN+8QkfhBPlGOKPSk0jV8kCmhU8F9mEJ+0TZ7Fky0sDqZnHlTzgFbk4lpcsmjluJ8/2hik2hKBhSkpXMYgEjGoJrjXpKlgOQM27nd+2iL3J2LN9yRj+uJizYJf3aTzMVLfOxLPT938x4xfuUYwhOmMDvJyMO/aRX6jDMjZmeuUkbqSreAUSCzUyBgjYtn7QhSCcB4sqhDdIbbYrClZI+FKv+IJBHD5PCsm/pwTiwpBzoFMTk2fnzhHXkPJhm29qU7qQ4Gbhqd8Ardds+dQJBYjF8IYdHzMSm/wCaAxQl613qPzEcpvxZWDhAVlmWI5hsu+ESOsZV4jLCSKgilOB1iuuUpvhMVlXshTDCpJzoQQHD1yjmdexDAAknRxUe0TeKPQ6myteFlmKlqAQchT1EJdo2atRxqEk4TriljXmpxD0L+CaKSvwT7GIDfcs1AWDT8Lg8iHrFsaUVoSbchXl3HPEoDsy7mgKTwZmNdY5NyWl/8GZ/tMOiLwlBIWRQ9XByINP6xku9ZbMlRz1xFvGrQ1oTYhTrgtNfuZhfQB4yH9d6SxmTz3VRqDyBRwlJZxwz5/TxGQ5etIqf/TQTg7QULEP9A90bm2rCkuRhydwx5RAsjhZClEOKg0bVtPGFi9k5MNfSDFqtQ7NbKrhUBUOOmusDbps0ubNkpBUog4l4gcgxoST074ol5KRzcE412MF5dlKsyJZQkqOEEMCST8TvoH8oqKueQCkIEwKIJCUHE/FgxLZxNtRNCJZURVTN0H9Ir7IT1IRNtKwQXwpxO5Zj5k/8YWLajaZ06k97I7Z2DtNlfFlVaXbQ1cH5RTsU6zSiodm4zBJqDpXNoMBUpv7wtCiVVC611wgZM/nGjY7GvQcAUlQ8vnB5N92LxS6QmXreWOYSDQfX10ipY5xKyWJ3dId72ZKQSErQlgNwOOZGXfzgNOtbOBug5hLB+4RRSVVQODbuwRPtBIFcsoMS0NLVM3cUxsaiXUU0+7GrEs/IRUn2ATQVINeIqCf1AVB5iJLYsypKEqzLMxBonPKA3dJBqrbBQS6lKP1WLdyJItEogmsyWCzs2MZ8oZbol2JMmXNXNQ+HEpG6VP8Alqc+XOJZd82efNlSkSVb8xAJUoDCHqAEk8OIh7fRmrdjNtFOJkzHLaeJqPSF6yzqJAAfnBTaikshLlONPEty8/KFP7UpwA+jUNXiNNlVQaTaZai3aSw1GBS4PDPjHMsAKL1ICvRoVZ00pny0KUrAFgYSVMz1YPTug7aZwdRSF6/hPDo4hpQoSE+QX7PdpwFacBHCiKOeYP1pEV3WsTVYUhTAAkqAAHCr8RG59qlkhCXcOWbQUfg2sI00MZaVYiQ4J6s45cYiXMCQAAPL2iKSnAofCDQsuhGuRyeMtV4yylTYQM2diTq0GrOui1JAKEuKMW7yTHSrNgDivOlIoWS8E9kgOzjMN5vkYxNrSxA49X511hWmgpki150cdfOMiMrf5RkLYwYtMlGOUAA4ViFNEpJbgKgaRZUS2QPd1yji0LSFJca5x0F7hwkPUB3oYOxSvPsfaEA1caUMWpNjKVYgwIy3U+winaJik41CpTLOVGZJrEVzW61KQk4AUmuOYDiPQD4hz84dRsDZaVZ5k+dLWsBAlhQclJxPQADQ64oo3hKmT1djZgMEs7633cRqAOLZ98HVWWdMTVWE1qAxHMPTugVM2ekhSlTZqwScpYCaMwBzBFM4ZQ+Q/wDQqS9k0hu1mpBOZce4hZvCb2cwoSBRw75tqCNDDpJuKzEndnHJt4serAHveJLVdFiUAlSUpI5zHp+omsOo/IrmxB/+s4wqJbgaiOUrQciSesNy7hsq3CUBIGocqU+TOWHeIsSLjsiQMUli3/8ARfmx9IOjucvIgTQQp0kjmHBjcyUpSSpRKlfCHNfPhHoarns53kyUu7AKWsue9RivIsaO0SMElCcQClApcVYihLHSuUDl8Af7iFdt1zVqwoQpRrlQU1JOQ+cHNmbBNTbJTpNFOTm26dYMW639nMUmSEjECAEpcliwduYd+BirdNpMuYZs3ChdR2bEZ1KqFnJeC5NklSYz37MwyVvxT31+vCAGJEpKapK/1UCf6cY3et9otCUhIKVJVvhiRhbN2oHpXjAC32jEX+cLCPyNkn6dFK9pO+TiCiD8QLjqkxeum+Cs4Vu/HjpWA86ZSC2yVjQe0mzACEMlILM6tSDmzecPOuOxMN2MsspTZ1uoYlLFAcw3DhUwEuQD7ZKf8xDcd0t7RNasZUVFLI4qID9BnA9c3CUrAZSVJKS9CQcoktmtqkGdtEkKE5IqHSrgRl4RzJsScAWrswkpCgGxEg5cOMTbU2oKK0BmbXQviJHcSIrbFp7bDiTuysyfxFyUJ6AF+4cYXahYNXs5nWLs0Fa0hKXZOW8Dq2fjEeFOgFahsucdX/bStZQqrEkHxpFOSSwAFR9NHU2rZ3R1aSwNSKaE+8biO2/Ca1asZFIJUTm3YyWizTVLScYYMSQg0zcMS5/pF0fCWWHyDJpTNw/vFUviCw+TEO3e2RiylCSKBtS1GJ19YhY5VnTFgTCkg0qCKkUByPB4vyLxWlIcF+Q0+XdHEoBKJp0bM+cDV3pL0USRwEVghWEJ98TPgSFlRr05U1iay3WoHGtR7RQY8AOEAbPblpUFhBUM3Ygv3j20aL9rv4MxTMlq5poPnFKFbL05eE4e0PBy/wBERUvIOEpMxSlFmDJy1OWfKIE2gqAqFK6gADlzgqizpSndSQSKk1fodI44oybPh+NRdWTUb9JrU9IoWydh/wAxQUMk4gxJLccu+C1rs6SA9DodfKK67NKV8RfkEinzPfAW2Gytd9hmYkKMw9oSCkO7V4nSmUMN5XDIWlX+UCStQQEgKLVUQQxLdNYCWPCma4WcaS+BhhZmFfwk9GeCsu3CqVzA9XSKMMiDBugPYEs92GzOqRNQQumJSUluQZTQLTZEpnBU9QUgEkgPUtQUJDV4wdvi9kOgJQVnN8WTcy7mBU6YlRLpYDMNw1cCuukBsCimQWqdLH3ktACgWBS6Q2rgfF3t0gJO1HCkEbYhw7Uo1COL0oOEDrSeA5fX1pBgJlVIH2kN+0NGzrJkylBAmJK3mgOVApUcKm1AGYHEwq2gw5bFqSqy4TmJimPMsQ1OekHJ7TsO2WL2lqUd0YwEh1UblWFqZacKsNCDmBl48YbbVKxFiVNV3ZnDsNSS9WPlAG22JAqQkbzAEFyHZ2ChxHjEY0jTJtlG2W7GlSi7l37/AGgqm29hIlIlK3hvLZqkje9W7oFGYAGCUO7UQmleYL+MQ2i2L0JYjSle7WH43oW/JpdoJU7HCaOQ3WCtnnJILZ6E+LekLyiSpi/eYupSoB8RY9PkYZxE5Fm3TAza1f5xkVZ6QofEp+TMfKNQYpJCt2PCcYIxMXIyyA5vFiUSC2uh4j5/KBtjnKXUnR6RxMtKklwYzcS2w1MlJMuY5YKDeYHrAmziQgVRXjEFutypiN5gxGTjXWvKO5IdFa1EWURei8ZMp8QY0p9GMtFrlkV0y4+MBZk4uUvTLWIJyWVTgNTxg1R3Yfs8kEOpTK/LR/H5R1a5nZjcdIGr592sAbXNKVpIJdm9osLtqkodgajMPB9T6EfFdlg3vMJqAR1Yjo0UrVeykrdIDDR35RXFqqN1NS+R8M8okTaCoCiRXQQetHLatF3ZqaubayopZJQoqHEAUanFoL3jjM1JTRKQyiwdiaA4gxArpxivs3NZUygcIAfXeWAa90X75cJYFQfNiecBo5Aa8SFLSMJAZVQEk0UACwDDw1ijaZYCiXyGRHvpG56f7xLRmns0583JitarQcZFPAPXnAocin2ndz7nplnk5gIm0kkgwQtayTnnAZZ3j1h4kcuyaamGbYeewmIcvQgO2Y/avSF+yocsYuXFMKZhIb4VCBk3Fo7Fpjba54TQkVqSxoBQsNT8XSBE5Y14uzB2bNROjpETG1liWDuA7VZohRISoKcfCUsKs5TiJbqTEEqRrvwC8NaAHLL/AM84hnSyK4W4PzcaZ5GNT5pZ35+BjlVqVk9AKCLJMk6IDKIIFKmjRMgFzmRGS0vXvgvKlDAC1XNY6UqAo2CFBsnIjIITkBnFDyjI5SsVq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27516" y="1287058"/>
            <a:ext cx="5909050" cy="3046988"/>
          </a:xfrm>
          <a:prstGeom prst="rect">
            <a:avLst/>
          </a:prstGeom>
        </p:spPr>
        <p:txBody>
          <a:bodyPr wrap="square">
            <a:spAutoFit/>
          </a:bodyPr>
          <a:lstStyle/>
          <a:p>
            <a:r>
              <a:rPr lang="en-US" sz="2400" dirty="0">
                <a:solidFill>
                  <a:schemeClr val="bg1"/>
                </a:solidFill>
              </a:rPr>
              <a:t>"One effect of the people's eagerness, which led them to press and crowd around Him, was to render difficult if not impossible at times the effective delivery of any discourse. His usual place for open-air teaching while He tarried in the vicinity of the sea, or lake, of Galilee was the shore; and thither flocked the crowds to hear Him.</a:t>
            </a:r>
            <a:endParaRPr lang="en-US" dirty="0">
              <a:solidFill>
                <a:schemeClr val="bg1"/>
              </a:solidFill>
            </a:endParaRPr>
          </a:p>
        </p:txBody>
      </p:sp>
      <p:sp>
        <p:nvSpPr>
          <p:cNvPr id="2" name="Rectangle 1"/>
          <p:cNvSpPr/>
          <p:nvPr/>
        </p:nvSpPr>
        <p:spPr>
          <a:xfrm>
            <a:off x="3859306" y="4673723"/>
            <a:ext cx="7942729" cy="1938992"/>
          </a:xfrm>
          <a:prstGeom prst="rect">
            <a:avLst/>
          </a:prstGeom>
        </p:spPr>
        <p:txBody>
          <a:bodyPr wrap="square">
            <a:spAutoFit/>
          </a:bodyPr>
          <a:lstStyle/>
          <a:p>
            <a:r>
              <a:rPr lang="en-US" sz="2400" dirty="0">
                <a:solidFill>
                  <a:schemeClr val="bg1"/>
                </a:solidFill>
              </a:rPr>
              <a:t>At His request the disciples had provided a 'small ship,' which was kept in readiness on the beach; and it was usual with Him to sit in the boat a short distance off shore, and preach to the people, as He had done when in the earlier days He called the chosen fishermen to leave their nets and follow Him.“ (9)</a:t>
            </a:r>
          </a:p>
        </p:txBody>
      </p:sp>
      <p:grpSp>
        <p:nvGrpSpPr>
          <p:cNvPr id="3" name="Group 2"/>
          <p:cNvGrpSpPr/>
          <p:nvPr/>
        </p:nvGrpSpPr>
        <p:grpSpPr>
          <a:xfrm>
            <a:off x="6564082" y="968659"/>
            <a:ext cx="4765387" cy="3810633"/>
            <a:chOff x="6564081" y="875269"/>
            <a:chExt cx="4765387" cy="3810633"/>
          </a:xfrm>
        </p:grpSpPr>
        <p:pic>
          <p:nvPicPr>
            <p:cNvPr id="3074" name="Picture 2" descr="http://www.joyfulheart.com/easter/images-tissot/tissot-jesus-preaches-in-a-ship-709x5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081" y="875269"/>
              <a:ext cx="4765387" cy="36160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628093" y="4455070"/>
              <a:ext cx="1701375" cy="230832"/>
            </a:xfrm>
            <a:prstGeom prst="rect">
              <a:avLst/>
            </a:prstGeom>
            <a:noFill/>
          </p:spPr>
          <p:txBody>
            <a:bodyPr wrap="square" rtlCol="0">
              <a:spAutoFit/>
            </a:bodyPr>
            <a:lstStyle/>
            <a:p>
              <a:pPr algn="r"/>
              <a:r>
                <a:rPr lang="en-US" sz="900" dirty="0">
                  <a:solidFill>
                    <a:schemeClr val="bg1"/>
                  </a:solidFill>
                </a:rPr>
                <a:t>James J. </a:t>
              </a:r>
              <a:r>
                <a:rPr lang="en-US" sz="900" dirty="0" err="1">
                  <a:solidFill>
                    <a:schemeClr val="bg1"/>
                  </a:solidFill>
                </a:rPr>
                <a:t>Tissot</a:t>
              </a:r>
              <a:endParaRPr lang="en-US" sz="900" dirty="0">
                <a:solidFill>
                  <a:schemeClr val="bg1"/>
                </a:solidFill>
              </a:endParaRP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839" y="4444919"/>
            <a:ext cx="1708202" cy="2272553"/>
          </a:xfrm>
          <a:prstGeom prst="rect">
            <a:avLst/>
          </a:prstGeom>
        </p:spPr>
      </p:pic>
    </p:spTree>
    <p:extLst>
      <p:ext uri="{BB962C8B-B14F-4D97-AF65-F5344CB8AC3E}">
        <p14:creationId xmlns:p14="http://schemas.microsoft.com/office/powerpoint/2010/main" val="198238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2:1-4</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Palsy</a:t>
            </a:r>
          </a:p>
        </p:txBody>
      </p:sp>
      <p:sp>
        <p:nvSpPr>
          <p:cNvPr id="2" name="Rectangle 1"/>
          <p:cNvSpPr/>
          <p:nvPr/>
        </p:nvSpPr>
        <p:spPr>
          <a:xfrm>
            <a:off x="3924299" y="1065861"/>
            <a:ext cx="4343400" cy="5262979"/>
          </a:xfrm>
          <a:prstGeom prst="rect">
            <a:avLst/>
          </a:prstGeom>
        </p:spPr>
        <p:txBody>
          <a:bodyPr wrap="square">
            <a:spAutoFit/>
          </a:bodyPr>
          <a:lstStyle/>
          <a:p>
            <a:r>
              <a:rPr lang="en-US" sz="2400" dirty="0">
                <a:solidFill>
                  <a:schemeClr val="bg1"/>
                </a:solidFill>
              </a:rPr>
              <a:t>In the village of Capernaum in Galilee, there was a man “sick of the palsy” which means he was paralyzed. </a:t>
            </a:r>
          </a:p>
          <a:p>
            <a:endParaRPr lang="en-US" sz="2400" dirty="0">
              <a:solidFill>
                <a:schemeClr val="bg1"/>
              </a:solidFill>
            </a:endParaRPr>
          </a:p>
          <a:p>
            <a:r>
              <a:rPr lang="en-US" sz="2400" dirty="0">
                <a:solidFill>
                  <a:schemeClr val="bg1"/>
                </a:solidFill>
              </a:rPr>
              <a:t>Four other men carried this man to the house where Jesus was. </a:t>
            </a:r>
          </a:p>
          <a:p>
            <a:endParaRPr lang="en-US" sz="2400" dirty="0">
              <a:solidFill>
                <a:schemeClr val="bg1"/>
              </a:solidFill>
            </a:endParaRPr>
          </a:p>
          <a:p>
            <a:r>
              <a:rPr lang="en-US" sz="2400" dirty="0">
                <a:solidFill>
                  <a:schemeClr val="bg1"/>
                </a:solidFill>
              </a:rPr>
              <a:t>When they found that the house was so crowded that they could not enter it, they disassembled part of the roof of the house and lowered the paralytic man into the Savior’s presence.</a:t>
            </a:r>
          </a:p>
        </p:txBody>
      </p:sp>
      <p:pic>
        <p:nvPicPr>
          <p:cNvPr id="2054" name="Picture 6" descr="lesson 11 timeline"/>
          <p:cNvPicPr>
            <a:picLocks noChangeAspect="1" noChangeArrowheads="1"/>
          </p:cNvPicPr>
          <p:nvPr/>
        </p:nvPicPr>
        <p:blipFill rotWithShape="1">
          <a:blip r:embed="rId3">
            <a:extLst>
              <a:ext uri="{28A0092B-C50C-407E-A947-70E740481C1C}">
                <a14:useLocalDpi xmlns:a14="http://schemas.microsoft.com/office/drawing/2010/main" val="0"/>
              </a:ext>
            </a:extLst>
          </a:blip>
          <a:srcRect t="101" r="50798" b="-1"/>
          <a:stretch/>
        </p:blipFill>
        <p:spPr bwMode="auto">
          <a:xfrm>
            <a:off x="614081" y="963327"/>
            <a:ext cx="3003177" cy="47154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0.gstatic.com/images?q=tbn:ANd9GcTKQyH7mxTq4w5EcbgArxQxC1EZbTficSxOx4tJIaNcpreBwze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9" y="1045709"/>
            <a:ext cx="3470294" cy="463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57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3:14-15</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Sending Forth to Preach</a:t>
            </a:r>
          </a:p>
        </p:txBody>
      </p:sp>
      <p:sp>
        <p:nvSpPr>
          <p:cNvPr id="5" name="AutoShape 6" descr="data:image/jpeg;base64,/9j/4AAQSkZJRgABAQAAAQABAAD/2wCEAAkGBxMTEhUTEhMVFhUXGBgYGRgXGBUdGxgbGhogGhcXGhobHSggGBolHxkYITIiJSkrLi4uGB8zODMtNygtLisBCgoKDg0OGxAQGy0lHyUtLS0tLy0tLS0tLS0vLy0tLS0tLS0tLS0tLS0tLS0tLS0tLS0tLS0tLS0tLS0tLS0tLf/AABEIAPwAyAMBIgACEQEDEQH/xAAbAAACAgMBAAAAAAAAAAAAAAAFBgMEAAECB//EAEEQAAECAwUFBgMGAwkBAQEAAAECEQADIQQFEjFBBiJRYXETgZGhscEy0fAUI0JSYuFygvEHJDNDY5KissIVc1P/xAAZAQADAQEBAAAAAAAAAAAAAAABAgMEAAX/xAApEQACAgICAQMCBwEAAAAAAAAAAQIRAyESMUEiMlEEcQUjM2GB0fAT/9oADAMBAAIRAxEAPwDzREdmOZcSFMcKcxkbaMEA4ZdjLwGPsJhOEupA/UNOTh/DnHogkYRQNTu6R4xInFC0rTQpII6ioj2WVPExCVJNFJCgeoBy4xmz+nZXG70RyRukfXLy9IjkqFKfQjiYSHoHIqR5U1ijfVoXKs8xSVMQPiYUdqB9HpEY7ZV6Ebam8zOnqrupJSnhTWA8baNpEb1pUZnswCJ5aI4QiLyE0Ec2KchEctExTGdlC2GiqUxvBFgS4jUI6ziEIzjl4nSA8aWgQbOIW1h/2VvUzpfZLqpAFaVSaAnUkZHuhBaCmzs8ptEpjmoIPMKLEe/dCZI3EaLpnpKQACGp1itInJJSlxr34foPEn2bEfhy4k+mUb7Fid0Anp9fQjGmaKN2iYPr1jzTaW3drOUx3U7qfc+PtDztBOMqQtbs2TMxJoB4mPMkRpwx8kcj8GYYyOxlGRcmQyxE0RyhEikxxxwuIyY2YwiOAaj0/ZVZ+zScxukDganhr50jzQCPWNln+yyQMPwDSI59xK49MnVLBDPzrx74WdtpjWdmDGYBRuBLUHJ+4Q1rkvUYRmHdXiz174UdvkBMpCeKyczoDVv5oz4q5IpPoRo2kRrDEssRuIEshEXUmK6conkQrASlDxHMcRIFM8ZMS8KEimxkpD9YnXZ3/rHMmWz0aOsNFcS6mIiC8X5cvPKIVyHLvHWCistDRqzqIWkgsQQQeBGRiabLrnEShTpDHWeyqkVBJJPcIqTpRclyaUdvlFuYogJxGrCoSwJ1oVRXSFYn45Zxgs0ipt3PV9nSnIFYHVgTn4QiJEPX9oUv7uXWmJRy4iEcCNuL2mefZyvKNRpZjcUEMlCOyY5k5RtEcE5KYxIjsiCVyXNMtMzAgMBVSjkkceZ4DjAbORQl2dS6ISpR4JBPpHoFwW1EuzIQpUxKgCFBIG6XO6QQ4NYbrrkJkp7GWlkoZhqXSN48TzjV+2SSwWuii7KSN7+ldYzzmpKi8IUxcnW5IGUwj9QI0zokQq7X3kmchIBqFZcm6ZwyW+eSg5lgSHbJqZfPSEO8EEqoHOfu8diirs6d9FEROlFImVdE0IxsG6h/CIpJeL3fRNxce0WEpoDHQEbScgOESmXSFsFEalxLLeIlpYxPLUzfWUAC7L8mUlSSTTh55eEQCZKJbEMXh3VgrY7nnIkqmFC1TCWFCyQdeHCFWfKViIL0/NCKn5NDjSDSZBAV/SKU0HhSLd12lUyWQouUsObHLwZvCILWk5QV2TktFKbLiIBw2sTLUY4UhooSPW1AhAcpLADE8VTbswCnVv6wr7EWvEOyWxALJetDp3GCd+S5dU4EuA7gfTxkcUnRqW1YI27mFSEF0s5ZiXy6ZQk4otXiRjIAYBvSI+zDRrguKozz2yNqRqJJiWEbhwEcsRMEUiKUItoEBhSI0SnOfXlBOTeE1EsIlLVLSSxCKOcwVHMnnlSmUVpqMCEFt5ZKv5Ruhupxf7Y7siDMUmXLFVqT8WjUHdU+EI2PGITubbC0yFgLV2qXD4viYcF5u3F4aLXeip3azWaVgCsaVGifwpwuQpsy4FSYVbz2bVKmjErGSCohCVMAmpzHvGxbTJlGQiYCCWUMP5swH4cojKpe0vCLjuQbXKVMlJW6QFo/EoDJ0a9B4wvWiygTCh0uSBQ05CHKzyj9jlPSi/DMt5wmWeWmZNSVZKmVS1ADU11MGLqwVbHq9rkSlAAKgQkDIFNBpk8Il03UmZazKX8AJJY4XAD5n4R9Zw3W+SqWiatKhhDYEhk6gFylmAcUhe2YWpC5low4sCCSSzBSlBs81MFHugY5abQcqek2NdpSiWlk2c4KD7tKiG5nCAfEwoX1KQFvKxYDqpCk11FRDPaLZMmkGcsdmoDdYapJYtTMeEdoKJ9jwDJG7zHZsoDvQR/thIyp2NPG+NCHML6REomsXbys5kzFSz+GnUaRQUrONMTFJbHmyXvaJstJlS5eBVCpZLuCxLOKc6wDv6yoE5IEwICiy1Vwhg9M8/eKdy3rMQpMoKGGuEEUdTkuzHU6t5Rl72krUE7uJ2ThyLlnZ6RFQcZGxTUoX5Kd1zQiYol8O8CMi2hI8POClplAsQeenlSGUbEm1YZiF9mrAnFuukgfE/A5+Aipe2ydpkJoO1QMlAjE3McekMpctolOPHQrTZI/NEM3nrFhZzBDHnx1isuKIixg2NknGVJlqUARUAmuZFIJX2FBZcMF5vmKxT2FsyVLJIqkgjwNIaNnbSicFrMtIWJik5AkBKQUlyNfnEXuReGonll62dp0xIqyjFUKj15S3CksGxtUD8oPq3jCbtPdsvEVpQEkFlhIYGrBTZA00i/KtMlwva+4prWTGRLMSztGQwpFIEFbmsKp01MpOajU8B+JXcIFyMoctk5M2TJm2pGBg4OIFyAASEkGmY7wIWbpBj2CtqFp+0qSlwiUBKSRwSG9XL9YqXZurSSWAUC/v5iNIJUoBiok5cS/rERlnEAeLN4fv4Qniiy07PRr5tvZyzOKnODCHG6cWit4PlpHndn3lJbNwfOILfaJhdJUrAFUS5YcInuZYxAnl4VeBjx8IjTycpUO9/WlarLJSklJSop6ghwC2lDCzPSUJxgEBKgDTJX7wdtt4S5klSQSFomJUKEFmIeo/UYFXxaCZbhwFMlSeLVB8vMRONp0Pqm0HrRdJmWdOJeJbFRJJoXfvZIAbKpMSbOWZIsSnAIWqY/SiS3gPGAtkvpSZJxVZNOb1Ajmw2pQkBALBSVv0Yl+VW8I5RdNHSq0y9Z5alyJYc1QsgO5+JYHgGiXZBaUrtEp9xSiEudQ4HeQfSMlWpKLNLmgFgZgSSzlNcx1qIBXdOUxW7GYVKbVtD1zzjoxcrQck4xSsep11ImTVqUhDkgAlDkNmz0OmYLMc4DbUbNywMaNw6kAYepYM3GkUbu2nmSltMeZLH+5IyJBObcCYYZl6ybQUypc1JKilAQSxJUdQawrjODJRlGSFXZTY2ZalqKyZcuWoJUrUlnwooxLNXKozhguLYZCp6lLDSEKWAMRxLKVMAVZtRz3Q93bYkyJaJSfhQkDrxV1Jr3xq7gwI/XM81v7xWUmxIpIvykpQhkgJSAwA6RSmTHpqc+jZRPOLkh2Ap7kxQs63xKNKEl+f9YVMNHmW0VkKlLWPwk+ANR4V7oX0zQx+qQ9XijE7D4ipPiMMD7v2SlhCTPOJZ+JALBD5O1V1oSCPeGU0lsEsbb0V9i1YcahWoFOLH674P3BYuynnCxlzfib8KklW6OWEnyinOsxl4ggCUmWlwlKU/FhJNVAnMPxrEthvYSpclU5bqOFRNGL6HgWLRJyfK0aFjqNHNqJTMw/6iq9UAD/AKq8IobSEGdOljIMP+DnzUYJ7T7ixMFUkpW4rRyfcwHnb1qU9RiHfuiLtkoL+hMX8MajoijRkUM5zIRDbaLalFgRJQoFRU6k97uQQ/CrtC3diHUkM5JA8YbtsEYDLQWCkgkkVfIAA0YUhJvobErYK2VRjm1BqKDmCGA7/WDu3t1pCsSAAAECmjUIPGp8oH7Gq+9Q7OVPn0NfrSPRL7uPt5aq1UFN3jd8DXvMZpNqdmxUkrPHV2czAR+JvFh6xBcMzDMD8awYvVCpLHCygoOk6EhlJPQwDMz7wqwtV2D0i8XaYuaMYtUOSrcgmak4cK0gZtowO9qGBgRJsvaAE1b8IepzqOEdyr0SU7uIEJbSp09o3c88hOI5Vf2hGqRy2yttJLwDAnVj3OzeIgcm8FJllNC6cNcwHq0Wb+nlc0lsgEU4jPzeG3+y64kfeWqaAVpJly0muAhIKl8MRCgByfjR46hslkbcjdq2YtJsclEuUpTIdVQKqLmhY8YD2y5bRZ1S1TpSkJbCS6SHLapJ5x7Cic4oaMK+rQubVTwqUp2KQFPwPLu9uOSRnxOmudHlq0nE4FKg99Ic/wCza6Euq1rqoLEuW+lN5Q5mo7jxi7cNwWKYiXNKlKxMcMxSUs+hAAdutYYTJEoYEpCUkOnCN10kmjcX8opkya0ThCnsv43J6t4f1jmz0WsfqB7iAfUGOJa3BI4v6GNW0KCkqQkqd0kDkXS/JnD8xEl0OSFbuDr6a+UVFTwJS1cX9WHpFlJIKnFGYJcFVNc2BObawJvmYlErCKDEBXxMc9bCu6BFjUlIJUWZ1F9HOcL177QF0qEvdyqd4pcg8hllFy8FOtEsFzMUqcr+CX/hjvUx/lgLPuS0TUFUqWVoU5SoEV5gP55Q0Yx7kDJOSdQDsy347KlZUKy15kOpnQkkZktnzgJd8qbaEBMlJKfhUoiie/VhoOUXbq2bXKln7XMKUH/JSXJ5E/h/lrzhk2cV2r9nLCJCKJoySeA48TxpXOJtqN1sum2rejV62ZJlCXVgN08sm9GhQkhSVqBzGR4gHCD9cIfb9AEtaiAwSSfD3hNx4pKVkurfqcyxCS/OqD3GDhm5KmLJU00KU5GEHi59YyJLYp8R/UfUxkakZCzswD9plFgWUCx5Vg9tulXaoUoZp4unPp9PFDYiz47SOSVH294dNqbpQZOJmwAGg0cP4xKb9RXDFvQgWAKQEzA7pKSUjgC5fXSPdbvtKZ0oLSQQoUI8jHkV0LwqCuCK89394bdj79CFiSuiVICxwScTNyeIzlbN2XA1FNAr+1CzJRNlVGKbVSQzugjebgpNP5esBbHcWOdLQFUU5VhYtUDXLSPTr7uKXa0KSsILkKSoE4goDClWLQAaVFYRZ1jnWGckzBilqUwXWoDvhrQ5Gukdfp0Ri77KW1NzmUlYloUUyikqWwD4nBOEZJBArzivcK5UqSqbODpxBhoVBJU3M0A/mfSCu1d/SptnmFEx1FIQzLBYqDvl5ws3BbjiRKKEqAWFjE+EKCSmoALje8oaCbhsE36iraAoEFVCt1gilSa+Bhw/s0vImcuQp1FaSQQcL4NM2Lg+UC9qJX937YkKUTKOJgGBSSQnglzlCtIVN7RKpOPG4w4HxPyarxSPqRKcqPf7apMtLzCE6BIJJUdA/sI8x2t2hVO+6kAFBXhJTUqKWOFIGSK6Ztm2eWyyXpOSEz5wIUKh0AgapUUgO/BzlWIbVdxsshBQfvCVYmVQijAhqZRO4p/IYxbJ7vkKkj71SkkpOGTiLEv8akuyQOcEtkLzULTLQl1IJKVVOEYgWplm0IlovRR08Wbv4nrElw3sqSsuosSlT805Qf8Ak+2O8sfaj3pM4M1BwpFW0zyQyVueCSnEekVbDbBaZKJ8pZAWHI3WByUMqEEGBt+TZCA81SQc8Ts3hAJlufe6UH7wYVga0po75ws39fQmhkkFgSW9YXrz2jBdMpUxY/MrXomvnFW6LUZilpIIOAuRmGIJoWpTSGUW+zpUotoktE7tCucgkBKOxS5qlOHDiLcznxEErj2r7Gxplr+NBKRzTmMuGXdA3DKdkEAqJZnauaSM2PTWCV2bGrVMR2isIYzCgVUEigJLslz308GyKPH1EcUpOVo6ucTrbOV2iViUn43BBLmktPAq14B+MPuPCkBgGDJQBRI6aCI+03QlDpA0HziMlqqOVSeAEYZT5dGyvkAbbWvDKTKfeWcSugy+uULd3reykjSaQO9Af0iLai8itZWfxUSOCRkfeOrtLWNf/wCn/mNmGNRJ5GL9tXvLb8yj5mMiEh3JzJPvGRdGZjj/AGby/vJq+CAPEv7QzbZWoizEAu9PIkegha2LtQkpWo1yp6RNf14KmoCSEtiDECpc6nUNEJr1Gr6dW0VUJ3e75CNFW8vkgDzcxYsmdeCv+0VzXtDxLd1Ige1VsJ2LayZZDKE0mZKWH/WirFtFDXQ8zHoEqdItcimGYhQoFOR+yh4g8I8ovBIUbMDkH+cOcu3hKUEMlyElX/VxqH7xxi6xco2uzxc8uGVrwVLx2NTJOFU1IlTSySoVcu0s8SdDyy4oc2y/ZrQUkkhKgxZnHFtI9Ctc6daFLTNAT2ZSZYCnxH8UxKmBcFg2YD8YR9pJZ3VlRUSpSCThzSxGWdFJ73jot3xZz9vIlv62A2NCHrjR4JC/bDDDsld4s0l1DfWHUdUjMIHDnz6Qk3cjHOkpNRiB7gXh5tsz7vqw+flC5PSuKOxx5OwlKmY3J7op2uUCkhaQRoDmdaDN9acDHFntGAYiCaEgcWFAODmkQziv45nxroB+VCano5Ap0iKW7LVuhUviSHUQNCa5wJsCMa0J4kjyeD17VQk8XSfaOdg5INsS4olKy3cB/wCo2Rl6LMmSNZKG/Y6VM7FUtymWJpxNnUCgfLwgbadk584zVFYwoWAkqLkjgAzUBAj0SwWVKFKwpABwlu5orzEYJUwfqUfBmjOm7soI9huaSiQtag5YEPpoqg5iAFwyQbYkGiS71IozgeLQ4bRyGlrw0o9NQ4Kh5QiyFYJiVOxFH4EMQffuh49MvGKeN/c9Ms9z2eUykJ3uaierPlwflG7asCYlb4SlJSQ7BSSXYvqK+MItpvCdIWiYFlckrCynNgVOz5seuvOHSaqQtOPEFJ4jDr0iWWL7ZDG49ItyrZLdkqQFHIYgSYWL8vbElQBaWl+0V+YgtgTxeOLxtjJXMkSVlAACpiXJY6JUaJH8LmFa+UWk4O0kqlSzRCSMjxOuLq0LjxWyspKIPttqM6YVGnLQAZCD9jS1i6zD5AQEs9nYE8vWGKXLaxShxKj4xtVKkiFN9itPND1MZGTw4J4kxkMiMuwzYJrAj9SS3EMaRtE50j+MeQ/aKtlJekT2YfB/GT4CJS6Nf0i/MDFmoCo/qA8YglH7tXMxMrUDn5xAgfdE9PeMx7SKt6zA8jQOQ/BxnDDY5oXLY6GvLV4V9oKIlngfnBy61mXLxLQwXLEwDjT3z743YfYeB+IKs7JDalBRSXBBxgB3wqDg0y3sT/xQu3pbxMOFmYksGZyAC2v4R0DDSrRIs6VJZVZi0EqmfickFv4WYNwSOsJ9vs6paxiYguyhkePQ8oaUU9kISa14Otnh/eOgV8veGm0TPhT/ABH2EBdlrN8cwjPdHkT7QctkvCELLMSE+JL/APmMmR3I3YFUSG2KJl5s+FPMOpnHR3jq1TjiKR8MuWXrxFB5gmKF6rKVpRwKH71UixbFNLUT/mL8oStFfILvOkiX1L+EcbJzim0YhmEn0Hyju+S8gclRUuWkwEcf294tHcGZcq/NR69s3e/bZhlYfQxcvRO4vgQrzEIdx2pUuaoA/CsN0Oni8P1rUFSwRr7iIhapi1fZxSjzlkjwjzYJ31A1oT3l/wBo9PtsrFLlg6ho88kS2WvFQh/LSHg6srBrgw3NsZnpSmTLMwBCN1HAJAKiSQE1DB+Bgh/Z/ZVyjPlrSU/eJLFtUngawUuFJsti7Rt6Zvt/F8I8K98QbMzSsrmqB3llj+YJDOOWIqEJlncWvBLHi47DdsQFhYVUHOF3aC0hU5MtQdJC1vqFJbCejFYg+qZ50hMtqsVpnf6csjvIJf8A4xDHt2VFCUrcbiRDRaaWeSn9A8zCvLQyUHv9/eGK12kNLA/DKR4xv8kkLNpDJ7z6xkanLdJB5+sZFEZWE7HL3geoieShlIHDF6x1diASC8dyazEnk/jWITZ6H0a9VkxVRRiOcWld0dKND1jVrpLVyAiSPVl0/sVL6l40y08VJT5tDfacC0rQSwCQA2jCFS+aIQrgUnzgnPn0Vwb/AM09Y1/T7ieJ+JazfwR3dbU4aK3k0w97k+AHiYBX8pWMpOQUVD+cv8/GJrtsImBaipSSgFWIcsxAaZNKsy76mKy6MUVsL3fe65UkBKg+IuDXq3CD02Z2yCHdiCOjaesLOzd2pnTSVh5aBiUHIc5JS4qHNegMNFuudSAPsxSgAFShMJwpau6akPWnpGPIkpfuehim630CsRmzJShmqhB4pFPaL9+SyCkaIS/eYD3da1Iny+0TgdjqxxjdI4OGg3fs4KQBqVYfCFkqaHjK9gu+ED7ODq8UbvDSyrX96xevUfcEcGinYVDsz4RSD9JLKvzP4D0ucyyfzYVeAPyj0awzcVnB5HyPyjy+ykqCOIdPyj0bZyc8nDw94k+zpFS0I+7CnyURCHbZJTNmPwJfjiMP6y6ZiDkFesK14SMSkS3DTJqEP1U3o8cns6IY24tmCSlI0DtzZkiLdyyymzyUnNKGPUgOfGA20kntrRKQcjPQn+UJUpXkPOGR6nrGfLKopFf2OAqvfCJj37crk3kr2h3mfOPPROcWzn+4hsCtP/eRZd/74BILoRyHu3sIhXNUFYga5d3COrIXH1xjrs2jd0Znsr2l2jI7tUogesZDxJsL2IsCeRi1IT94QNE+g/aKdgqGPIRds435h5fN4z5D0folqzZyji0n7tXdGxkIjtXwHuia7PTl7H9jV+/4I6D1i5P+AqHA/wDURSvv/B7h6xZWt5JPIedI1/Te1ni/in6q+xTshw2eaeTeML6IOWhbSlJGsBpSHpqS3jFZmPGtjpszZezsyC29MUZiv4QWR9c47tto7UnGfuyWIGo/KP4iw8YsleAJRwSEjoBFALHaNojLrxjzrttnpxhUaKN52slE5f8AqjD/ACMAPF4IfHLVSoZYfp5wJt0siThOYmMepIJMXbDeOBK0hJWsJNGoAKOTnrFK1oS6K1vxGSsq4QNsatzviS87yJRg3Q7Pm9c+5wRGWJO73mHSqJKUuU9BG7ZoFDyUIe9nZ29yUPaPP5Jw9mvTIw13FamWBwb684lL5Gl0MVqQAJpOVO8mFSzjHapGRZZP+0FTjk4EM99L3cIq5DjyBhRvCaqzrlz0gnBizzUGOY/CGNBnArdAj0ELS/8A9KVXdwrU2jgM/WsHtTABEucbbLVMRhAlzCFByFBRFHbOuXIweepjNm8fb+yy7K1tUyVHgI847Slp5/OH69JjS1nlHnE1TdqOLesX+mWmTyOqI7Ch04uBic1PKO7AgCV/MY6XLY0Eam9mdFa2ipaMjdoDk9IyGiKx3suyASzzi/HBT/tFqXsooY2mA4v0n5xYTbbS1ezJ4geNI2m3Twz4VHOj+kZ7vs0wnKCqIAvO6FyMJJCk5OHoeBgPbDuHqPWGu8rwWuWpK0pZVcqgirvClb6JA/UICWz0cWVyxO+zL3P3J/hiazD7tPApr3ViK9P8FXSJLAoGWgcm8o0/T9Mw/if6i+xRthdJJ1iG4pGOekaDePQV+Q74sXhQM2R9Y42fmMuY2eAf9g/tD5vaYsO5IYp851YzoHgYpVAXYrWPAF4kts1kAP8AERFOfN+8QkfhBPlGOKPSk0jV8kCmhU8F9mEJ+0TZ7Fky0sDqZnHlTzgFbk4lpcsmjluJ8/2hik2hKBhSkpXMYgEjGoJrjXpKlgOQM27nd+2iL3J2LN9yRj+uJizYJf3aTzMVLfOxLPT938x4xfuUYwhOmMDvJyMO/aRX6jDMjZmeuUkbqSreAUSCzUyBgjYtn7QhSCcB4sqhDdIbbYrClZI+FKv+IJBHD5PCsm/pwTiwpBzoFMTk2fnzhHXkPJhm29qU7qQ4Gbhqd8Ardds+dQJBYjF8IYdHzMSm/wCaAxQl613qPzEcpvxZWDhAVlmWI5hsu+ESOsZV4jLCSKgilOB1iuuUpvhMVlXshTDCpJzoQQHD1yjmdexDAAknRxUe0TeKPQ6myteFlmKlqAQchT1EJdo2atRxqEk4TriljXmpxD0L+CaKSvwT7GIDfcs1AWDT8Lg8iHrFsaUVoSbchXl3HPEoDsy7mgKTwZmNdY5NyWl/8GZ/tMOiLwlBIWRQ9XByINP6xku9ZbMlRz1xFvGrQ1oTYhTrgtNfuZhfQB4yH9d6SxmTz3VRqDyBRwlJZxwz5/TxGQ5etIqf/TQTg7QULEP9A90bm2rCkuRhydwx5RAsjhZClEOKg0bVtPGFi9k5MNfSDFqtQ7NbKrhUBUOOmusDbps0ubNkpBUog4l4gcgxoST074ol5KRzcE412MF5dlKsyJZQkqOEEMCST8TvoH8oqKueQCkIEwKIJCUHE/FgxLZxNtRNCJZURVTN0H9Ir7IT1IRNtKwQXwpxO5Zj5k/8YWLajaZ06k97I7Z2DtNlfFlVaXbQ1cH5RTsU6zSiodm4zBJqDpXNoMBUpv7wtCiVVC611wgZM/nGjY7GvQcAUlQ8vnB5N92LxS6QmXreWOYSDQfX10ipY5xKyWJ3dId72ZKQSErQlgNwOOZGXfzgNOtbOBug5hLB+4RRSVVQODbuwRPtBIFcsoMS0NLVM3cUxsaiXUU0+7GrEs/IRUn2ATQVINeIqCf1AVB5iJLYsypKEqzLMxBonPKA3dJBqrbBQS6lKP1WLdyJItEogmsyWCzs2MZ8oZbol2JMmXNXNQ+HEpG6VP8Alqc+XOJZd82efNlSkSVb8xAJUoDCHqAEk8OIh7fRmrdjNtFOJkzHLaeJqPSF6yzqJAAfnBTaikshLlONPEty8/KFP7UpwA+jUNXiNNlVQaTaZai3aSw1GBS4PDPjHMsAKL1ICvRoVZ00pny0KUrAFgYSVMz1YPTug7aZwdRSF6/hPDo4hpQoSE+QX7PdpwFacBHCiKOeYP1pEV3WsTVYUhTAAkqAAHCr8RG59qlkhCXcOWbQUfg2sI00MZaVYiQ4J6s45cYiXMCQAAPL2iKSnAofCDQsuhGuRyeMtV4yylTYQM2diTq0GrOui1JAKEuKMW7yTHSrNgDivOlIoWS8E9kgOzjMN5vkYxNrSxA49X511hWmgpki150cdfOMiMrf5RkLYwYtMlGOUAA4ViFNEpJbgKgaRZUS2QPd1yji0LSFJca5x0F7hwkPUB3oYOxSvPsfaEA1caUMWpNjKVYgwIy3U+winaJik41CpTLOVGZJrEVzW61KQk4AUmuOYDiPQD4hz84dRsDZaVZ5k+dLWsBAlhQclJxPQADQ64oo3hKmT1djZgMEs7633cRqAOLZ98HVWWdMTVWE1qAxHMPTugVM2ekhSlTZqwScpYCaMwBzBFM4ZQ+Q/wDQqS9k0hu1mpBOZce4hZvCb2cwoSBRw75tqCNDDpJuKzEndnHJt4serAHveJLVdFiUAlSUpI5zHp+omsOo/IrmxB/+s4wqJbgaiOUrQciSesNy7hsq3CUBIGocqU+TOWHeIsSLjsiQMUli3/8ARfmx9IOjucvIgTQQp0kjmHBjcyUpSSpRKlfCHNfPhHoarns53kyUu7AKWsue9RivIsaO0SMElCcQClApcVYihLHSuUDl8Af7iFdt1zVqwoQpRrlQU1JOQ+cHNmbBNTbJTpNFOTm26dYMW639nMUmSEjECAEpcliwduYd+BirdNpMuYZs3ChdR2bEZ1KqFnJeC5NklSYz37MwyVvxT31+vCAGJEpKapK/1UCf6cY3et9otCUhIKVJVvhiRhbN2oHpXjAC32jEX+cLCPyNkn6dFK9pO+TiCiD8QLjqkxeum+Cs4Vu/HjpWA86ZSC2yVjQe0mzACEMlILM6tSDmzecPOuOxMN2MsspTZ1uoYlLFAcw3DhUwEuQD7ZKf8xDcd0t7RNasZUVFLI4qID9BnA9c3CUrAZSVJKS9CQcoktmtqkGdtEkKE5IqHSrgRl4RzJsScAWrswkpCgGxEg5cOMTbU2oKK0BmbXQviJHcSIrbFp7bDiTuysyfxFyUJ6AF+4cYXahYNXs5nWLs0Fa0hKXZOW8Dq2fjEeFOgFahsucdX/bStZQqrEkHxpFOSSwAFR9NHU2rZ3R1aSwNSKaE+8biO2/Ca1asZFIJUTm3YyWizTVLScYYMSQg0zcMS5/pF0fCWWHyDJpTNw/vFUviCw+TEO3e2RiylCSKBtS1GJ19YhY5VnTFgTCkg0qCKkUByPB4vyLxWlIcF+Q0+XdHEoBKJp0bM+cDV3pL0USRwEVghWEJ98TPgSFlRr05U1iay3WoHGtR7RQY8AOEAbPblpUFhBUM3Ygv3j20aL9rv4MxTMlq5poPnFKFbL05eE4e0PBy/wBERUvIOEpMxSlFmDJy1OWfKIE2gqAqFK6gADlzgqizpSndSQSKk1fodI44oybPh+NRdWTUb9JrU9IoWydh/wAxQUMk4gxJLccu+C1rs6SA9DodfKK67NKV8RfkEinzPfAW2Gytd9hmYkKMw9oSCkO7V4nSmUMN5XDIWlX+UCStQQEgKLVUQQxLdNYCWPCma4WcaS+BhhZmFfwk9GeCsu3CqVzA9XSKMMiDBugPYEs92GzOqRNQQumJSUluQZTQLTZEpnBU9QUgEkgPUtQUJDV4wdvi9kOgJQVnN8WTcy7mBU6YlRLpYDMNw1cCuukBsCimQWqdLH3ktACgWBS6Q2rgfF3t0gJO1HCkEbYhw7Uo1COL0oOEDrSeA5fX1pBgJlVIH2kN+0NGzrJkylBAmJK3mgOVApUcKm1AGYHEwq2gw5bFqSqy4TmJimPMsQ1OekHJ7TsO2WL2lqUd0YwEh1UblWFqZacKsNCDmBl48YbbVKxFiVNV3ZnDsNSS9WPlAG22JAqQkbzAEFyHZ2ChxHjEY0jTJtlG2W7GlSi7l37/AGgqm29hIlIlK3hvLZqkje9W7oFGYAGCUO7UQmleYL+MQ2i2L0JYjSle7WH43oW/JpdoJU7HCaOQ3WCtnnJILZ6E+LekLyiSpi/eYupSoB8RY9PkYZxE5Fm3TAza1f5xkVZ6QofEp+TMfKNQYpJCt2PCcYIxMXIyyA5vFiUSC2uh4j5/KBtjnKXUnR6RxMtKklwYzcS2w1MlJMuY5YKDeYHrAmziQgVRXjEFutypiN5gxGTjXWvKO5IdFa1EWURei8ZMp8QY0p9GMtFrlkV0y4+MBZk4uUvTLWIJyWVTgNTxg1R3Yfs8kEOpTK/LR/H5R1a5nZjcdIGr592sAbXNKVpIJdm9osLtqkodgajMPB9T6EfFdlg3vMJqAR1Yjo0UrVeykrdIDDR35RXFqqN1NS+R8M8okTaCoCiRXQQetHLatF3ZqaubayopZJQoqHEAUanFoL3jjM1JTRKQyiwdiaA4gxArpxivs3NZUygcIAfXeWAa90X75cJYFQfNiecBo5Aa8SFLSMJAZVQEk0UACwDDw1ijaZYCiXyGRHvpG56f7xLRmns0583JitarQcZFPAPXnAocin2ndz7nplnk5gIm0kkgwQtayTnnAZZ3j1h4kcuyaamGbYeewmIcvQgO2Y/avSF+yocsYuXFMKZhIb4VCBk3Fo7Fpjba54TQkVqSxoBQsNT8XSBE5Y14uzB2bNROjpETG1liWDuA7VZohRISoKcfCUsKs5TiJbqTEEqRrvwC8NaAHLL/AM84hnSyK4W4PzcaZ5GNT5pZ35+BjlVqVk9AKCLJMk6IDKIIFKmjRMgFzmRGS0vXvgvKlDAC1XNY6UqAo2CFBsnIjIITkBnFDyjI5SsVq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07975" y="1314359"/>
            <a:ext cx="2932766" cy="1323439"/>
          </a:xfrm>
          <a:prstGeom prst="rect">
            <a:avLst/>
          </a:prstGeom>
        </p:spPr>
        <p:txBody>
          <a:bodyPr wrap="square">
            <a:spAutoFit/>
          </a:bodyPr>
          <a:lstStyle/>
          <a:p>
            <a:r>
              <a:rPr lang="en-US" sz="2000" i="1" dirty="0">
                <a:solidFill>
                  <a:srgbClr val="FFFF00"/>
                </a:solidFill>
              </a:rPr>
              <a:t>And he ordained twelve, that they should be with him, and that he might send them forth to preach,</a:t>
            </a:r>
          </a:p>
        </p:txBody>
      </p:sp>
      <p:sp>
        <p:nvSpPr>
          <p:cNvPr id="12" name="Rectangle 11"/>
          <p:cNvSpPr/>
          <p:nvPr/>
        </p:nvSpPr>
        <p:spPr>
          <a:xfrm>
            <a:off x="4918731" y="4846357"/>
            <a:ext cx="4421658" cy="1569660"/>
          </a:xfrm>
          <a:prstGeom prst="rect">
            <a:avLst/>
          </a:prstGeom>
        </p:spPr>
        <p:txBody>
          <a:bodyPr wrap="square">
            <a:spAutoFit/>
          </a:bodyPr>
          <a:lstStyle/>
          <a:p>
            <a:pPr algn="ctr"/>
            <a:r>
              <a:rPr lang="en-US" sz="3200" dirty="0">
                <a:solidFill>
                  <a:schemeClr val="bg1"/>
                </a:solidFill>
              </a:rPr>
              <a:t>They had been given power to heal the sick and cast out devils</a:t>
            </a:r>
          </a:p>
        </p:txBody>
      </p:sp>
      <p:pic>
        <p:nvPicPr>
          <p:cNvPr id="2050" name="Picture 2" descr="https://www.lds.org/bc/content/ldsorg/prophets-and-apostles/2015/6/580-Christ%20ordains%20the%2012-1478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869" y="1259544"/>
            <a:ext cx="7869552" cy="351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7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3:27</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A Strong Man’s House</a:t>
            </a:r>
          </a:p>
        </p:txBody>
      </p:sp>
      <p:sp>
        <p:nvSpPr>
          <p:cNvPr id="5" name="AutoShape 6" descr="data:image/jpeg;base64,/9j/4AAQSkZJRgABAQAAAQABAAD/2wCEAAkGBxMTEhUTEhMVFhUXGBgYGRgXGBUdGxgbGhogGhcXGhobHSggGBolHxkYITIiJSkrLi4uGB8zODMtNygtLisBCgoKDg0OGxAQGy0lHyUtLS0tLy0tLS0tLS0vLy0tLS0tLS0tLS0tLS0tLS0tLS0tLS0tLS0tLS0tLS0tLS0tLf/AABEIAPwAyAMBIgACEQEDEQH/xAAbAAACAgMBAAAAAAAAAAAAAAAFBgMEAAECB//EAEEQAAECAwUFBgMGAwkBAQEAAAECEQADIQQFEjFBBiJRYXETgZGhscEy0fAUI0JSYuFygvEHJDNDY5KissIVc1P/xAAZAQADAQEBAAAAAAAAAAAAAAABAgMEAAX/xAApEQACAgICAQMCBwEAAAAAAAAAAQIRAyESMUEiMlEEcQUjM2GB0fAT/9oADAMBAAIRAxEAPwDzREdmOZcSFMcKcxkbaMEA4ZdjLwGPsJhOEupA/UNOTh/DnHogkYRQNTu6R4xInFC0rTQpII6ioj2WVPExCVJNFJCgeoBy4xmz+nZXG70RyRukfXLy9IjkqFKfQjiYSHoHIqR5U1ijfVoXKs8xSVMQPiYUdqB9HpEY7ZV6Ebam8zOnqrupJSnhTWA8baNpEb1pUZnswCJ5aI4QiLyE0Ec2KchEctExTGdlC2GiqUxvBFgS4jUI6ziEIzjl4nSA8aWgQbOIW1h/2VvUzpfZLqpAFaVSaAnUkZHuhBaCmzs8ptEpjmoIPMKLEe/dCZI3EaLpnpKQACGp1itInJJSlxr34foPEn2bEfhy4k+mUb7Fid0Anp9fQjGmaKN2iYPr1jzTaW3drOUx3U7qfc+PtDztBOMqQtbs2TMxJoB4mPMkRpwx8kcj8GYYyOxlGRcmQyxE0RyhEikxxxwuIyY2YwiOAaj0/ZVZ+zScxukDganhr50jzQCPWNln+yyQMPwDSI59xK49MnVLBDPzrx74WdtpjWdmDGYBRuBLUHJ+4Q1rkvUYRmHdXiz174UdvkBMpCeKyczoDVv5oz4q5IpPoRo2kRrDEssRuIEshEXUmK6conkQrASlDxHMcRIFM8ZMS8KEimxkpD9YnXZ3/rHMmWz0aOsNFcS6mIiC8X5cvPKIVyHLvHWCistDRqzqIWkgsQQQeBGRiabLrnEShTpDHWeyqkVBJJPcIqTpRclyaUdvlFuYogJxGrCoSwJ1oVRXSFYn45Zxgs0ipt3PV9nSnIFYHVgTn4QiJEPX9oUv7uXWmJRy4iEcCNuL2mefZyvKNRpZjcUEMlCOyY5k5RtEcE5KYxIjsiCVyXNMtMzAgMBVSjkkceZ4DjAbORQl2dS6ISpR4JBPpHoFwW1EuzIQpUxKgCFBIG6XO6QQ4NYbrrkJkp7GWlkoZhqXSN48TzjV+2SSwWuii7KSN7+ldYzzmpKi8IUxcnW5IGUwj9QI0zokQq7X3kmchIBqFZcm6ZwyW+eSg5lgSHbJqZfPSEO8EEqoHOfu8diirs6d9FEROlFImVdE0IxsG6h/CIpJeL3fRNxce0WEpoDHQEbScgOESmXSFsFEalxLLeIlpYxPLUzfWUAC7L8mUlSSTTh55eEQCZKJbEMXh3VgrY7nnIkqmFC1TCWFCyQdeHCFWfKViIL0/NCKn5NDjSDSZBAV/SKU0HhSLd12lUyWQouUsObHLwZvCILWk5QV2TktFKbLiIBw2sTLUY4UhooSPW1AhAcpLADE8VTbswCnVv6wr7EWvEOyWxALJetDp3GCd+S5dU4EuA7gfTxkcUnRqW1YI27mFSEF0s5ZiXy6ZQk4otXiRjIAYBvSI+zDRrguKozz2yNqRqJJiWEbhwEcsRMEUiKUItoEBhSI0SnOfXlBOTeE1EsIlLVLSSxCKOcwVHMnnlSmUVpqMCEFt5ZKv5Ruhupxf7Y7siDMUmXLFVqT8WjUHdU+EI2PGITubbC0yFgLV2qXD4viYcF5u3F4aLXeip3azWaVgCsaVGifwpwuQpsy4FSYVbz2bVKmjErGSCohCVMAmpzHvGxbTJlGQiYCCWUMP5swH4cojKpe0vCLjuQbXKVMlJW6QFo/EoDJ0a9B4wvWiygTCh0uSBQ05CHKzyj9jlPSi/DMt5wmWeWmZNSVZKmVS1ADU11MGLqwVbHq9rkSlAAKgQkDIFNBpk8Il03UmZazKX8AJJY4XAD5n4R9Zw3W+SqWiatKhhDYEhk6gFylmAcUhe2YWpC5low4sCCSSzBSlBs81MFHugY5abQcqek2NdpSiWlk2c4KD7tKiG5nCAfEwoX1KQFvKxYDqpCk11FRDPaLZMmkGcsdmoDdYapJYtTMeEdoKJ9jwDJG7zHZsoDvQR/thIyp2NPG+NCHML6REomsXbys5kzFSz+GnUaRQUrONMTFJbHmyXvaJstJlS5eBVCpZLuCxLOKc6wDv6yoE5IEwICiy1Vwhg9M8/eKdy3rMQpMoKGGuEEUdTkuzHU6t5Rl72krUE7uJ2ThyLlnZ6RFQcZGxTUoX5Kd1zQiYol8O8CMi2hI8POClplAsQeenlSGUbEm1YZiF9mrAnFuukgfE/A5+Aipe2ydpkJoO1QMlAjE3McekMpctolOPHQrTZI/NEM3nrFhZzBDHnx1isuKIixg2NknGVJlqUARUAmuZFIJX2FBZcMF5vmKxT2FsyVLJIqkgjwNIaNnbSicFrMtIWJik5AkBKQUlyNfnEXuReGonll62dp0xIqyjFUKj15S3CksGxtUD8oPq3jCbtPdsvEVpQEkFlhIYGrBTZA00i/KtMlwva+4prWTGRLMSztGQwpFIEFbmsKp01MpOajU8B+JXcIFyMoctk5M2TJm2pGBg4OIFyAASEkGmY7wIWbpBj2CtqFp+0qSlwiUBKSRwSG9XL9YqXZurSSWAUC/v5iNIJUoBiok5cS/rERlnEAeLN4fv4Qniiy07PRr5tvZyzOKnODCHG6cWit4PlpHndn3lJbNwfOILfaJhdJUrAFUS5YcInuZYxAnl4VeBjx8IjTycpUO9/WlarLJSklJSop6ghwC2lDCzPSUJxgEBKgDTJX7wdtt4S5klSQSFomJUKEFmIeo/UYFXxaCZbhwFMlSeLVB8vMRONp0Pqm0HrRdJmWdOJeJbFRJJoXfvZIAbKpMSbOWZIsSnAIWqY/SiS3gPGAtkvpSZJxVZNOb1Ajmw2pQkBALBSVv0Yl+VW8I5RdNHSq0y9Z5alyJYc1QsgO5+JYHgGiXZBaUrtEp9xSiEudQ4HeQfSMlWpKLNLmgFgZgSSzlNcx1qIBXdOUxW7GYVKbVtD1zzjoxcrQck4xSsep11ImTVqUhDkgAlDkNmz0OmYLMc4DbUbNywMaNw6kAYepYM3GkUbu2nmSltMeZLH+5IyJBObcCYYZl6ybQUypc1JKilAQSxJUdQawrjODJRlGSFXZTY2ZalqKyZcuWoJUrUlnwooxLNXKozhguLYZCp6lLDSEKWAMRxLKVMAVZtRz3Q93bYkyJaJSfhQkDrxV1Jr3xq7gwI/XM81v7xWUmxIpIvykpQhkgJSAwA6RSmTHpqc+jZRPOLkh2Ap7kxQs63xKNKEl+f9YVMNHmW0VkKlLWPwk+ANR4V7oX0zQx+qQ9XijE7D4ipPiMMD7v2SlhCTPOJZ+JALBD5O1V1oSCPeGU0lsEsbb0V9i1YcahWoFOLH674P3BYuynnCxlzfib8KklW6OWEnyinOsxl4ggCUmWlwlKU/FhJNVAnMPxrEthvYSpclU5bqOFRNGL6HgWLRJyfK0aFjqNHNqJTMw/6iq9UAD/AKq8IobSEGdOljIMP+DnzUYJ7T7ixMFUkpW4rRyfcwHnb1qU9RiHfuiLtkoL+hMX8MajoijRkUM5zIRDbaLalFgRJQoFRU6k97uQQ/CrtC3diHUkM5JA8YbtsEYDLQWCkgkkVfIAA0YUhJvobErYK2VRjm1BqKDmCGA7/WDu3t1pCsSAAAECmjUIPGp8oH7Gq+9Q7OVPn0NfrSPRL7uPt5aq1UFN3jd8DXvMZpNqdmxUkrPHV2czAR+JvFh6xBcMzDMD8awYvVCpLHCygoOk6EhlJPQwDMz7wqwtV2D0i8XaYuaMYtUOSrcgmak4cK0gZtowO9qGBgRJsvaAE1b8IepzqOEdyr0SU7uIEJbSp09o3c88hOI5Vf2hGqRy2yttJLwDAnVj3OzeIgcm8FJllNC6cNcwHq0Wb+nlc0lsgEU4jPzeG3+y64kfeWqaAVpJly0muAhIKl8MRCgByfjR46hslkbcjdq2YtJsclEuUpTIdVQKqLmhY8YD2y5bRZ1S1TpSkJbCS6SHLapJ5x7Cic4oaMK+rQubVTwqUp2KQFPwPLu9uOSRnxOmudHlq0nE4FKg99Ic/wCza6Euq1rqoLEuW+lN5Q5mo7jxi7cNwWKYiXNKlKxMcMxSUs+hAAdutYYTJEoYEpCUkOnCN10kmjcX8opkya0ThCnsv43J6t4f1jmz0WsfqB7iAfUGOJa3BI4v6GNW0KCkqQkqd0kDkXS/JnD8xEl0OSFbuDr6a+UVFTwJS1cX9WHpFlJIKnFGYJcFVNc2BObawJvmYlErCKDEBXxMc9bCu6BFjUlIJUWZ1F9HOcL177QF0qEvdyqd4pcg8hllFy8FOtEsFzMUqcr+CX/hjvUx/lgLPuS0TUFUqWVoU5SoEV5gP55Q0Yx7kDJOSdQDsy347KlZUKy15kOpnQkkZktnzgJd8qbaEBMlJKfhUoiie/VhoOUXbq2bXKln7XMKUH/JSXJ5E/h/lrzhk2cV2r9nLCJCKJoySeA48TxpXOJtqN1sum2rejV62ZJlCXVgN08sm9GhQkhSVqBzGR4gHCD9cIfb9AEtaiAwSSfD3hNx4pKVkurfqcyxCS/OqD3GDhm5KmLJU00KU5GEHi59YyJLYp8R/UfUxkakZCzswD9plFgWUCx5Vg9tulXaoUoZp4unPp9PFDYiz47SOSVH294dNqbpQZOJmwAGg0cP4xKb9RXDFvQgWAKQEzA7pKSUjgC5fXSPdbvtKZ0oLSQQoUI8jHkV0LwqCuCK89394bdj79CFiSuiVICxwScTNyeIzlbN2XA1FNAr+1CzJRNlVGKbVSQzugjebgpNP5esBbHcWOdLQFUU5VhYtUDXLSPTr7uKXa0KSsILkKSoE4goDClWLQAaVFYRZ1jnWGckzBilqUwXWoDvhrQ5Gukdfp0Ri77KW1NzmUlYloUUyikqWwD4nBOEZJBArzivcK5UqSqbODpxBhoVBJU3M0A/mfSCu1d/SptnmFEx1FIQzLBYqDvl5ws3BbjiRKKEqAWFjE+EKCSmoALje8oaCbhsE36iraAoEFVCt1gilSa+Bhw/s0vImcuQp1FaSQQcL4NM2Lg+UC9qJX937YkKUTKOJgGBSSQnglzlCtIVN7RKpOPG4w4HxPyarxSPqRKcqPf7apMtLzCE6BIJJUdA/sI8x2t2hVO+6kAFBXhJTUqKWOFIGSK6Ztm2eWyyXpOSEz5wIUKh0AgapUUgO/BzlWIbVdxsshBQfvCVYmVQijAhqZRO4p/IYxbJ7vkKkj71SkkpOGTiLEv8akuyQOcEtkLzULTLQl1IJKVVOEYgWplm0IlovRR08Wbv4nrElw3sqSsuosSlT805Qf8Ak+2O8sfaj3pM4M1BwpFW0zyQyVueCSnEekVbDbBaZKJ8pZAWHI3WByUMqEEGBt+TZCA81SQc8Ts3hAJlufe6UH7wYVga0po75ws39fQmhkkFgSW9YXrz2jBdMpUxY/MrXomvnFW6LUZilpIIOAuRmGIJoWpTSGUW+zpUotoktE7tCucgkBKOxS5qlOHDiLcznxEErj2r7Gxplr+NBKRzTmMuGXdA3DKdkEAqJZnauaSM2PTWCV2bGrVMR2isIYzCgVUEigJLslz308GyKPH1EcUpOVo6ucTrbOV2iViUn43BBLmktPAq14B+MPuPCkBgGDJQBRI6aCI+03QlDpA0HziMlqqOVSeAEYZT5dGyvkAbbWvDKTKfeWcSugy+uULd3reykjSaQO9Af0iLai8itZWfxUSOCRkfeOrtLWNf/wCn/mNmGNRJ5GL9tXvLb8yj5mMiEh3JzJPvGRdGZjj/AGby/vJq+CAPEv7QzbZWoizEAu9PIkegha2LtQkpWo1yp6RNf14KmoCSEtiDECpc6nUNEJr1Gr6dW0VUJ3e75CNFW8vkgDzcxYsmdeCv+0VzXtDxLd1Ige1VsJ2LayZZDKE0mZKWH/WirFtFDXQ8zHoEqdItcimGYhQoFOR+yh4g8I8ovBIUbMDkH+cOcu3hKUEMlyElX/VxqH7xxi6xco2uzxc8uGVrwVLx2NTJOFU1IlTSySoVcu0s8SdDyy4oc2y/ZrQUkkhKgxZnHFtI9Ctc6daFLTNAT2ZSZYCnxH8UxKmBcFg2YD8YR9pJZ3VlRUSpSCThzSxGWdFJ73jot3xZz9vIlv62A2NCHrjR4JC/bDDDsld4s0l1DfWHUdUjMIHDnz6Qk3cjHOkpNRiB7gXh5tsz7vqw+flC5PSuKOxx5OwlKmY3J7op2uUCkhaQRoDmdaDN9acDHFntGAYiCaEgcWFAODmkQziv45nxroB+VCano5Ap0iKW7LVuhUviSHUQNCa5wJsCMa0J4kjyeD17VQk8XSfaOdg5INsS4olKy3cB/wCo2Rl6LMmSNZKG/Y6VM7FUtymWJpxNnUCgfLwgbadk584zVFYwoWAkqLkjgAzUBAj0SwWVKFKwpABwlu5orzEYJUwfqUfBmjOm7soI9huaSiQtag5YEPpoqg5iAFwyQbYkGiS71IozgeLQ4bRyGlrw0o9NQ4Kh5QiyFYJiVOxFH4EMQffuh49MvGKeN/c9Ms9z2eUykJ3uaierPlwflG7asCYlb4SlJSQ7BSSXYvqK+MItpvCdIWiYFlckrCynNgVOz5seuvOHSaqQtOPEFJ4jDr0iWWL7ZDG49ItyrZLdkqQFHIYgSYWL8vbElQBaWl+0V+YgtgTxeOLxtjJXMkSVlAACpiXJY6JUaJH8LmFa+UWk4O0kqlSzRCSMjxOuLq0LjxWyspKIPttqM6YVGnLQAZCD9jS1i6zD5AQEs9nYE8vWGKXLaxShxKj4xtVKkiFN9itPND1MZGTw4J4kxkMiMuwzYJrAj9SS3EMaRtE50j+MeQ/aKtlJekT2YfB/GT4CJS6Nf0i/MDFmoCo/qA8YglH7tXMxMrUDn5xAgfdE9PeMx7SKt6zA8jQOQ/BxnDDY5oXLY6GvLV4V9oKIlngfnBy61mXLxLQwXLEwDjT3z743YfYeB+IKs7JDalBRSXBBxgB3wqDg0y3sT/xQu3pbxMOFmYksGZyAC2v4R0DDSrRIs6VJZVZi0EqmfickFv4WYNwSOsJ9vs6paxiYguyhkePQ8oaUU9kISa14Otnh/eOgV8veGm0TPhT/ABH2EBdlrN8cwjPdHkT7QctkvCELLMSE+JL/APmMmR3I3YFUSG2KJl5s+FPMOpnHR3jq1TjiKR8MuWXrxFB5gmKF6rKVpRwKH71UixbFNLUT/mL8oStFfILvOkiX1L+EcbJzim0YhmEn0Hyju+S8gclRUuWkwEcf294tHcGZcq/NR69s3e/bZhlYfQxcvRO4vgQrzEIdx2pUuaoA/CsN0Oni8P1rUFSwRr7iIhapi1fZxSjzlkjwjzYJ31A1oT3l/wBo9PtsrFLlg6ho88kS2WvFQh/LSHg6srBrgw3NsZnpSmTLMwBCN1HAJAKiSQE1DB+Bgh/Z/ZVyjPlrSU/eJLFtUngawUuFJsti7Rt6Zvt/F8I8K98QbMzSsrmqB3llj+YJDOOWIqEJlncWvBLHi47DdsQFhYVUHOF3aC0hU5MtQdJC1vqFJbCejFYg+qZ50hMtqsVpnf6csjvIJf8A4xDHt2VFCUrcbiRDRaaWeSn9A8zCvLQyUHv9/eGK12kNLA/DKR4xv8kkLNpDJ7z6xkanLdJB5+sZFEZWE7HL3geoieShlIHDF6x1diASC8dyazEnk/jWITZ6H0a9VkxVRRiOcWld0dKND1jVrpLVyAiSPVl0/sVL6l40y08VJT5tDfacC0rQSwCQA2jCFS+aIQrgUnzgnPn0Vwb/AM09Y1/T7ieJ+JazfwR3dbU4aK3k0w97k+AHiYBX8pWMpOQUVD+cv8/GJrtsImBaipSSgFWIcsxAaZNKsy76mKy6MUVsL3fe65UkBKg+IuDXq3CD02Z2yCHdiCOjaesLOzd2pnTSVh5aBiUHIc5JS4qHNegMNFuudSAPsxSgAFShMJwpau6akPWnpGPIkpfuehim630CsRmzJShmqhB4pFPaL9+SyCkaIS/eYD3da1Iny+0TgdjqxxjdI4OGg3fs4KQBqVYfCFkqaHjK9gu+ED7ODq8UbvDSyrX96xevUfcEcGinYVDsz4RSD9JLKvzP4D0ucyyfzYVeAPyj0awzcVnB5HyPyjy+ykqCOIdPyj0bZyc8nDw94k+zpFS0I+7CnyURCHbZJTNmPwJfjiMP6y6ZiDkFesK14SMSkS3DTJqEP1U3o8cns6IY24tmCSlI0DtzZkiLdyyymzyUnNKGPUgOfGA20kntrRKQcjPQn+UJUpXkPOGR6nrGfLKopFf2OAqvfCJj37crk3kr2h3mfOPPROcWzn+4hsCtP/eRZd/74BILoRyHu3sIhXNUFYga5d3COrIXH1xjrs2jd0Znsr2l2jI7tUogesZDxJsL2IsCeRi1IT94QNE+g/aKdgqGPIRds435h5fN4z5D0folqzZyji0n7tXdGxkIjtXwHuia7PTl7H9jV+/4I6D1i5P+AqHA/wDURSvv/B7h6xZWt5JPIedI1/Te1ni/in6q+xTshw2eaeTeML6IOWhbSlJGsBpSHpqS3jFZmPGtjpszZezsyC29MUZiv4QWR9c47tto7UnGfuyWIGo/KP4iw8YsleAJRwSEjoBFALHaNojLrxjzrttnpxhUaKN52slE5f8AqjD/ACMAPF4IfHLVSoZYfp5wJt0siThOYmMepIJMXbDeOBK0hJWsJNGoAKOTnrFK1oS6K1vxGSsq4QNsatzviS87yJRg3Q7Pm9c+5wRGWJO73mHSqJKUuU9BG7ZoFDyUIe9nZ29yUPaPP5Jw9mvTIw13FamWBwb684lL5Gl0MVqQAJpOVO8mFSzjHapGRZZP+0FTjk4EM99L3cIq5DjyBhRvCaqzrlz0gnBizzUGOY/CGNBnArdAj0ELS/8A9KVXdwrU2jgM/WsHtTABEucbbLVMRhAlzCFByFBRFHbOuXIweepjNm8fb+yy7K1tUyVHgI847Slp5/OH69JjS1nlHnE1TdqOLesX+mWmTyOqI7Ch04uBic1PKO7AgCV/MY6XLY0Eam9mdFa2ipaMjdoDk9IyGiKx3suyASzzi/HBT/tFqXsooY2mA4v0n5xYTbbS1ezJ4geNI2m3Twz4VHOj+kZ7vs0wnKCqIAvO6FyMJJCk5OHoeBgPbDuHqPWGu8rwWuWpK0pZVcqgirvClb6JA/UICWz0cWVyxO+zL3P3J/hiazD7tPApr3ViK9P8FXSJLAoGWgcm8o0/T9Mw/if6i+xRthdJJ1iG4pGOekaDePQV+Q74sXhQM2R9Y42fmMuY2eAf9g/tD5vaYsO5IYp851YzoHgYpVAXYrWPAF4kts1kAP8AERFOfN+8QkfhBPlGOKPSk0jV8kCmhU8F9mEJ+0TZ7Fky0sDqZnHlTzgFbk4lpcsmjluJ8/2hik2hKBhSkpXMYgEjGoJrjXpKlgOQM27nd+2iL3J2LN9yRj+uJizYJf3aTzMVLfOxLPT938x4xfuUYwhOmMDvJyMO/aRX6jDMjZmeuUkbqSreAUSCzUyBgjYtn7QhSCcB4sqhDdIbbYrClZI+FKv+IJBHD5PCsm/pwTiwpBzoFMTk2fnzhHXkPJhm29qU7qQ4Gbhqd8Ardds+dQJBYjF8IYdHzMSm/wCaAxQl613qPzEcpvxZWDhAVlmWI5hsu+ESOsZV4jLCSKgilOB1iuuUpvhMVlXshTDCpJzoQQHD1yjmdexDAAknRxUe0TeKPQ6myteFlmKlqAQchT1EJdo2atRxqEk4TriljXmpxD0L+CaKSvwT7GIDfcs1AWDT8Lg8iHrFsaUVoSbchXl3HPEoDsy7mgKTwZmNdY5NyWl/8GZ/tMOiLwlBIWRQ9XByINP6xku9ZbMlRz1xFvGrQ1oTYhTrgtNfuZhfQB4yH9d6SxmTz3VRqDyBRwlJZxwz5/TxGQ5etIqf/TQTg7QULEP9A90bm2rCkuRhydwx5RAsjhZClEOKg0bVtPGFi9k5MNfSDFqtQ7NbKrhUBUOOmusDbps0ubNkpBUog4l4gcgxoST074ol5KRzcE412MF5dlKsyJZQkqOEEMCST8TvoH8oqKueQCkIEwKIJCUHE/FgxLZxNtRNCJZURVTN0H9Ir7IT1IRNtKwQXwpxO5Zj5k/8YWLajaZ06k97I7Z2DtNlfFlVaXbQ1cH5RTsU6zSiodm4zBJqDpXNoMBUpv7wtCiVVC611wgZM/nGjY7GvQcAUlQ8vnB5N92LxS6QmXreWOYSDQfX10ipY5xKyWJ3dId72ZKQSErQlgNwOOZGXfzgNOtbOBug5hLB+4RRSVVQODbuwRPtBIFcsoMS0NLVM3cUxsaiXUU0+7GrEs/IRUn2ATQVINeIqCf1AVB5iJLYsypKEqzLMxBonPKA3dJBqrbBQS6lKP1WLdyJItEogmsyWCzs2MZ8oZbol2JMmXNXNQ+HEpG6VP8Alqc+XOJZd82efNlSkSVb8xAJUoDCHqAEk8OIh7fRmrdjNtFOJkzHLaeJqPSF6yzqJAAfnBTaikshLlONPEty8/KFP7UpwA+jUNXiNNlVQaTaZai3aSw1GBS4PDPjHMsAKL1ICvRoVZ00pny0KUrAFgYSVMz1YPTug7aZwdRSF6/hPDo4hpQoSE+QX7PdpwFacBHCiKOeYP1pEV3WsTVYUhTAAkqAAHCr8RG59qlkhCXcOWbQUfg2sI00MZaVYiQ4J6s45cYiXMCQAAPL2iKSnAofCDQsuhGuRyeMtV4yylTYQM2diTq0GrOui1JAKEuKMW7yTHSrNgDivOlIoWS8E9kgOzjMN5vkYxNrSxA49X511hWmgpki150cdfOMiMrf5RkLYwYtMlGOUAA4ViFNEpJbgKgaRZUS2QPd1yji0LSFJca5x0F7hwkPUB3oYOxSvPsfaEA1caUMWpNjKVYgwIy3U+winaJik41CpTLOVGZJrEVzW61KQk4AUmuOYDiPQD4hz84dRsDZaVZ5k+dLWsBAlhQclJxPQADQ64oo3hKmT1djZgMEs7633cRqAOLZ98HVWWdMTVWE1qAxHMPTugVM2ekhSlTZqwScpYCaMwBzBFM4ZQ+Q/wDQqS9k0hu1mpBOZce4hZvCb2cwoSBRw75tqCNDDpJuKzEndnHJt4serAHveJLVdFiUAlSUpI5zHp+omsOo/IrmxB/+s4wqJbgaiOUrQciSesNy7hsq3CUBIGocqU+TOWHeIsSLjsiQMUli3/8ARfmx9IOjucvIgTQQp0kjmHBjcyUpSSpRKlfCHNfPhHoarns53kyUu7AKWsue9RivIsaO0SMElCcQClApcVYihLHSuUDl8Af7iFdt1zVqwoQpRrlQU1JOQ+cHNmbBNTbJTpNFOTm26dYMW639nMUmSEjECAEpcliwduYd+BirdNpMuYZs3ChdR2bEZ1KqFnJeC5NklSYz37MwyVvxT31+vCAGJEpKapK/1UCf6cY3et9otCUhIKVJVvhiRhbN2oHpXjAC32jEX+cLCPyNkn6dFK9pO+TiCiD8QLjqkxeum+Cs4Vu/HjpWA86ZSC2yVjQe0mzACEMlILM6tSDmzecPOuOxMN2MsspTZ1uoYlLFAcw3DhUwEuQD7ZKf8xDcd0t7RNasZUVFLI4qID9BnA9c3CUrAZSVJKS9CQcoktmtqkGdtEkKE5IqHSrgRl4RzJsScAWrswkpCgGxEg5cOMTbU2oKK0BmbXQviJHcSIrbFp7bDiTuysyfxFyUJ6AF+4cYXahYNXs5nWLs0Fa0hKXZOW8Dq2fjEeFOgFahsucdX/bStZQqrEkHxpFOSSwAFR9NHU2rZ3R1aSwNSKaE+8biO2/Ca1asZFIJUTm3YyWizTVLScYYMSQg0zcMS5/pF0fCWWHyDJpTNw/vFUviCw+TEO3e2RiylCSKBtS1GJ19YhY5VnTFgTCkg0qCKkUByPB4vyLxWlIcF+Q0+XdHEoBKJp0bM+cDV3pL0USRwEVghWEJ98TPgSFlRr05U1iay3WoHGtR7RQY8AOEAbPblpUFhBUM3Ygv3j20aL9rv4MxTMlq5poPnFKFbL05eE4e0PBy/wBERUvIOEpMxSlFmDJy1OWfKIE2gqAqFK6gADlzgqizpSndSQSKk1fodI44oybPh+NRdWTUb9JrU9IoWydh/wAxQUMk4gxJLccu+C1rs6SA9DodfKK67NKV8RfkEinzPfAW2Gytd9hmYkKMw9oSCkO7V4nSmUMN5XDIWlX+UCStQQEgKLVUQQxLdNYCWPCma4WcaS+BhhZmFfwk9GeCsu3CqVzA9XSKMMiDBugPYEs92GzOqRNQQumJSUluQZTQLTZEpnBU9QUgEkgPUtQUJDV4wdvi9kOgJQVnN8WTcy7mBU6YlRLpYDMNw1cCuukBsCimQWqdLH3ktACgWBS6Q2rgfF3t0gJO1HCkEbYhw7Uo1COL0oOEDrSeA5fX1pBgJlVIH2kN+0NGzrJkylBAmJK3mgOVApUcKm1AGYHEwq2gw5bFqSqy4TmJimPMsQ1OekHJ7TsO2WL2lqUd0YwEh1UblWFqZacKsNCDmBl48YbbVKxFiVNV3ZnDsNSS9WPlAG22JAqQkbzAEFyHZ2ChxHjEY0jTJtlG2W7GlSi7l37/AGgqm29hIlIlK3hvLZqkje9W7oFGYAGCUO7UQmleYL+MQ2i2L0JYjSle7WH43oW/JpdoJU7HCaOQ3WCtnnJILZ6E+LekLyiSpi/eYupSoB8RY9PkYZxE5Fm3TAza1f5xkVZ6QofEp+TMfKNQYpJCt2PCcYIxMXIyyA5vFiUSC2uh4j5/KBtjnKXUnR6RxMtKklwYzcS2w1MlJMuY5YKDeYHrAmziQgVRXjEFutypiN5gxGTjXWvKO5IdFa1EWURei8ZMp8QY0p9GMtFrlkV0y4+MBZk4uUvTLWIJyWVTgNTxg1R3Yfs8kEOpTK/LR/H5R1a5nZjcdIGr592sAbXNKVpIJdm9osLtqkodgajMPB9T6EfFdlg3vMJqAR1Yjo0UrVeykrdIDDR35RXFqqN1NS+R8M8okTaCoCiRXQQetHLatF3ZqaubayopZJQoqHEAUanFoL3jjM1JTRKQyiwdiaA4gxArpxivs3NZUygcIAfXeWAa90X75cJYFQfNiecBo5Aa8SFLSMJAZVQEk0UACwDDw1ijaZYCiXyGRHvpG56f7xLRmns0583JitarQcZFPAPXnAocin2ndz7nplnk5gIm0kkgwQtayTnnAZZ3j1h4kcuyaamGbYeewmIcvQgO2Y/avSF+yocsYuXFMKZhIb4VCBk3Fo7Fpjba54TQkVqSxoBQsNT8XSBE5Y14uzB2bNROjpETG1liWDuA7VZohRISoKcfCUsKs5TiJbqTEEqRrvwC8NaAHLL/AM84hnSyK4W4PzcaZ5GNT5pZ35+BjlVqVk9AKCLJMk6IDKIIFKmjRMgFzmRGS0vXvgvKlDAC1XNY6UqAo2CFBsnIjIITkBnFDyjI5SsVq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07974" y="1314359"/>
            <a:ext cx="4907809" cy="4524315"/>
          </a:xfrm>
          <a:prstGeom prst="rect">
            <a:avLst/>
          </a:prstGeom>
        </p:spPr>
        <p:txBody>
          <a:bodyPr wrap="square">
            <a:spAutoFit/>
          </a:bodyPr>
          <a:lstStyle/>
          <a:p>
            <a:r>
              <a:rPr lang="en-US" sz="2400" dirty="0">
                <a:solidFill>
                  <a:schemeClr val="bg1"/>
                </a:solidFill>
              </a:rPr>
              <a:t>A Strong Man = Satan</a:t>
            </a:r>
          </a:p>
          <a:p>
            <a:endParaRPr lang="en-US" sz="2400" dirty="0">
              <a:solidFill>
                <a:schemeClr val="bg1"/>
              </a:solidFill>
            </a:endParaRPr>
          </a:p>
          <a:p>
            <a:r>
              <a:rPr lang="en-US" sz="2400" dirty="0">
                <a:solidFill>
                  <a:schemeClr val="bg1"/>
                </a:solidFill>
              </a:rPr>
              <a:t>Spoil his goods = cast out his servants</a:t>
            </a:r>
          </a:p>
          <a:p>
            <a:endParaRPr lang="en-US" sz="2400" dirty="0">
              <a:solidFill>
                <a:schemeClr val="bg1"/>
              </a:solidFill>
            </a:endParaRPr>
          </a:p>
          <a:p>
            <a:r>
              <a:rPr lang="en-US" sz="2400" dirty="0">
                <a:solidFill>
                  <a:schemeClr val="bg1"/>
                </a:solidFill>
              </a:rPr>
              <a:t>First bind a strong man = power and control over Satan</a:t>
            </a:r>
          </a:p>
          <a:p>
            <a:endParaRPr lang="en-US" sz="2400" dirty="0">
              <a:solidFill>
                <a:schemeClr val="bg1"/>
              </a:solidFill>
            </a:endParaRPr>
          </a:p>
          <a:p>
            <a:r>
              <a:rPr lang="en-US" sz="2400" dirty="0">
                <a:solidFill>
                  <a:schemeClr val="bg1"/>
                </a:solidFill>
              </a:rPr>
              <a:t>Spoil his house = The Savior had power to enter Satan's dominion and cast out his servants-not because he was a devil but because He was a God. (7)</a:t>
            </a:r>
          </a:p>
        </p:txBody>
      </p:sp>
      <p:sp>
        <p:nvSpPr>
          <p:cNvPr id="3" name="Rectangle 2"/>
          <p:cNvSpPr/>
          <p:nvPr/>
        </p:nvSpPr>
        <p:spPr>
          <a:xfrm>
            <a:off x="6400800" y="1993392"/>
            <a:ext cx="4224528" cy="2962656"/>
          </a:xfrm>
          <a:prstGeom prst="rect">
            <a:avLst/>
          </a:prstGeom>
          <a:solidFill>
            <a:schemeClr val="tx1"/>
          </a:solid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55286" y="2757397"/>
            <a:ext cx="2544147" cy="707886"/>
          </a:xfrm>
          <a:prstGeom prst="rect">
            <a:avLst/>
          </a:prstGeom>
          <a:noFill/>
        </p:spPr>
        <p:txBody>
          <a:bodyPr wrap="square" rtlCol="0">
            <a:spAutoFit/>
          </a:bodyPr>
          <a:lstStyle/>
          <a:p>
            <a:r>
              <a:rPr lang="en-US" sz="4000" b="1" u="sng" dirty="0">
                <a:solidFill>
                  <a:srgbClr val="00B0F0"/>
                </a:solidFill>
              </a:rPr>
              <a:t>DELETE</a:t>
            </a:r>
          </a:p>
        </p:txBody>
      </p:sp>
      <p:pic>
        <p:nvPicPr>
          <p:cNvPr id="6148" name="Picture 4" descr="http://iconspot.ru/image.php?width=128&amp;height=128&amp;cropratio=none&amp;valign=middle&amp;align=center&amp;watermark=0&amp;id=48847&amp;file=files/309088.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178181" y="3571714"/>
            <a:ext cx="1219200" cy="121920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64"/>
          <p:cNvGrpSpPr/>
          <p:nvPr/>
        </p:nvGrpSpPr>
        <p:grpSpPr>
          <a:xfrm>
            <a:off x="6830061" y="2331725"/>
            <a:ext cx="1251119" cy="2189927"/>
            <a:chOff x="6014594" y="3657600"/>
            <a:chExt cx="1281022" cy="2514600"/>
          </a:xfrm>
        </p:grpSpPr>
        <p:sp>
          <p:nvSpPr>
            <p:cNvPr id="17" name="Oval 16"/>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gular Pentagon 26"/>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tored Data 30"/>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88"/>
            <p:cNvGrpSpPr/>
            <p:nvPr/>
          </p:nvGrpSpPr>
          <p:grpSpPr>
            <a:xfrm>
              <a:off x="6773719" y="4511615"/>
              <a:ext cx="178160" cy="1493964"/>
              <a:chOff x="6629400" y="1447800"/>
              <a:chExt cx="806264" cy="3603319"/>
            </a:xfrm>
          </p:grpSpPr>
          <p:grpSp>
            <p:nvGrpSpPr>
              <p:cNvPr id="61" name="Group 79"/>
              <p:cNvGrpSpPr/>
              <p:nvPr/>
            </p:nvGrpSpPr>
            <p:grpSpPr>
              <a:xfrm>
                <a:off x="6629400" y="1447800"/>
                <a:ext cx="713825" cy="1174911"/>
                <a:chOff x="6629400" y="1447800"/>
                <a:chExt cx="713825" cy="1174911"/>
              </a:xfrm>
            </p:grpSpPr>
            <p:sp>
              <p:nvSpPr>
                <p:cNvPr id="70" name="Regular Pentagon 6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gular Pentagon 7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80"/>
              <p:cNvGrpSpPr/>
              <p:nvPr/>
            </p:nvGrpSpPr>
            <p:grpSpPr>
              <a:xfrm>
                <a:off x="6645639" y="2683240"/>
                <a:ext cx="713825" cy="1174911"/>
                <a:chOff x="6629400" y="1447800"/>
                <a:chExt cx="713825" cy="1174911"/>
              </a:xfrm>
            </p:grpSpPr>
            <p:sp>
              <p:nvSpPr>
                <p:cNvPr id="68" name="Regular Pentagon 6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gular Pentagon 6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83"/>
              <p:cNvGrpSpPr/>
              <p:nvPr/>
            </p:nvGrpSpPr>
            <p:grpSpPr>
              <a:xfrm>
                <a:off x="6721839" y="3876208"/>
                <a:ext cx="713825" cy="1174911"/>
                <a:chOff x="6629400" y="1447800"/>
                <a:chExt cx="713825" cy="1174911"/>
              </a:xfrm>
            </p:grpSpPr>
            <p:sp>
              <p:nvSpPr>
                <p:cNvPr id="66" name="Regular Pentagon 6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gular Pentagon 6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Quad Arrow 63"/>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89"/>
            <p:cNvGrpSpPr/>
            <p:nvPr/>
          </p:nvGrpSpPr>
          <p:grpSpPr>
            <a:xfrm>
              <a:off x="6346711" y="4511615"/>
              <a:ext cx="178160" cy="1493964"/>
              <a:chOff x="6629400" y="1447800"/>
              <a:chExt cx="806264" cy="3603319"/>
            </a:xfrm>
          </p:grpSpPr>
          <p:grpSp>
            <p:nvGrpSpPr>
              <p:cNvPr id="48" name="Group 79"/>
              <p:cNvGrpSpPr/>
              <p:nvPr/>
            </p:nvGrpSpPr>
            <p:grpSpPr>
              <a:xfrm>
                <a:off x="6629400" y="1447800"/>
                <a:ext cx="713825" cy="1174911"/>
                <a:chOff x="6629400" y="1447800"/>
                <a:chExt cx="713825" cy="1174911"/>
              </a:xfrm>
            </p:grpSpPr>
            <p:sp>
              <p:nvSpPr>
                <p:cNvPr id="59" name="Regular Pentagon 5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gular Pentagon 5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80"/>
              <p:cNvGrpSpPr/>
              <p:nvPr/>
            </p:nvGrpSpPr>
            <p:grpSpPr>
              <a:xfrm>
                <a:off x="6645639" y="2683240"/>
                <a:ext cx="713825" cy="1174911"/>
                <a:chOff x="6629400" y="1447800"/>
                <a:chExt cx="713825" cy="1174911"/>
              </a:xfrm>
            </p:grpSpPr>
            <p:sp>
              <p:nvSpPr>
                <p:cNvPr id="55" name="Regular Pentagon 5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5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83"/>
              <p:cNvGrpSpPr/>
              <p:nvPr/>
            </p:nvGrpSpPr>
            <p:grpSpPr>
              <a:xfrm>
                <a:off x="6721839" y="3876208"/>
                <a:ext cx="713825" cy="1174911"/>
                <a:chOff x="6629400" y="1447800"/>
                <a:chExt cx="713825" cy="1174911"/>
              </a:xfrm>
            </p:grpSpPr>
            <p:sp>
              <p:nvSpPr>
                <p:cNvPr id="53" name="Regular Pentagon 5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gular Pentagon 5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Quad Arrow 50"/>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01"/>
            <p:cNvGrpSpPr/>
            <p:nvPr/>
          </p:nvGrpSpPr>
          <p:grpSpPr>
            <a:xfrm rot="16355409">
              <a:off x="6559288" y="3284183"/>
              <a:ext cx="209602" cy="1100863"/>
              <a:chOff x="6629400" y="1447800"/>
              <a:chExt cx="806264" cy="3603319"/>
            </a:xfrm>
          </p:grpSpPr>
          <p:grpSp>
            <p:nvGrpSpPr>
              <p:cNvPr id="37" name="Group 79"/>
              <p:cNvGrpSpPr/>
              <p:nvPr/>
            </p:nvGrpSpPr>
            <p:grpSpPr>
              <a:xfrm>
                <a:off x="6629400" y="1447800"/>
                <a:ext cx="713825" cy="1174911"/>
                <a:chOff x="6629400" y="1447800"/>
                <a:chExt cx="713825" cy="1174911"/>
              </a:xfrm>
            </p:grpSpPr>
            <p:sp>
              <p:nvSpPr>
                <p:cNvPr id="46" name="Regular Pentagon 4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gular Pentagon 4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80"/>
              <p:cNvGrpSpPr/>
              <p:nvPr/>
            </p:nvGrpSpPr>
            <p:grpSpPr>
              <a:xfrm>
                <a:off x="6645639" y="2683240"/>
                <a:ext cx="713825" cy="1174911"/>
                <a:chOff x="6629400" y="1447800"/>
                <a:chExt cx="713825" cy="1174911"/>
              </a:xfrm>
            </p:grpSpPr>
            <p:sp>
              <p:nvSpPr>
                <p:cNvPr id="44" name="Regular Pentagon 4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gular Pentagon 4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3"/>
              <p:cNvGrpSpPr/>
              <p:nvPr/>
            </p:nvGrpSpPr>
            <p:grpSpPr>
              <a:xfrm>
                <a:off x="6721839" y="3876208"/>
                <a:ext cx="713825" cy="1174911"/>
                <a:chOff x="6629400" y="1447800"/>
                <a:chExt cx="713825" cy="1174911"/>
              </a:xfrm>
            </p:grpSpPr>
            <p:sp>
              <p:nvSpPr>
                <p:cNvPr id="42" name="Regular Pentagon 4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gular Pentagon 4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Quad Arrow 39"/>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Moon 34"/>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472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1500"/>
                                        <p:tgtEl>
                                          <p:spTgt spid="16"/>
                                        </p:tgtEl>
                                      </p:cBhvr>
                                    </p:animEffect>
                                    <p:set>
                                      <p:cBhvr>
                                        <p:cTn id="17" dur="1" fill="hold">
                                          <p:stCondLst>
                                            <p:cond delay="1499"/>
                                          </p:stCondLst>
                                        </p:cTn>
                                        <p:tgtEl>
                                          <p:spTgt spid="16"/>
                                        </p:tgtEl>
                                        <p:attrNameLst>
                                          <p:attrName>style.visibility</p:attrName>
                                        </p:attrNameLst>
                                      </p:cBhvr>
                                      <p:to>
                                        <p:strVal val="hidden"/>
                                      </p:to>
                                    </p:set>
                                  </p:childTnLst>
                                </p:cTn>
                              </p:par>
                              <p:par>
                                <p:cTn id="18" presetID="42" presetClass="path" presetSubtype="0" accel="50000" decel="50000" fill="hold" nodeType="withEffect">
                                  <p:stCondLst>
                                    <p:cond delay="0"/>
                                  </p:stCondLst>
                                  <p:childTnLst>
                                    <p:animMotion origin="layout" path="M -4.58333E-6 -2.22222E-6 L -0.04921 -0.09491 " pathEditMode="relative" rAng="0" ptsTypes="AA">
                                      <p:cBhvr>
                                        <p:cTn id="19" dur="500" fill="hold"/>
                                        <p:tgtEl>
                                          <p:spTgt spid="6148"/>
                                        </p:tgtEl>
                                        <p:attrNameLst>
                                          <p:attrName>ppt_x</p:attrName>
                                          <p:attrName>ppt_y</p:attrName>
                                        </p:attrNameLst>
                                      </p:cBhvr>
                                      <p:rCtr x="-2461" y="-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3:28</a:t>
            </a:r>
          </a:p>
        </p:txBody>
      </p:sp>
      <p:sp>
        <p:nvSpPr>
          <p:cNvPr id="5" name="AutoShape 6" descr="data:image/jpeg;base64,/9j/4AAQSkZJRgABAQAAAQABAAD/2wCEAAkGBxMTEhUTEhMVFhUXGBgYGRgXGBUdGxgbGhogGhcXGhobHSggGBolHxkYITIiJSkrLi4uGB8zODMtNygtLisBCgoKDg0OGxAQGy0lHyUtLS0tLy0tLS0tLS0vLy0tLS0tLS0tLS0tLS0tLS0tLS0tLS0tLS0tLS0tLS0tLS0tLf/AABEIAPwAyAMBIgACEQEDEQH/xAAbAAACAgMBAAAAAAAAAAAAAAAFBgMEAAECB//EAEEQAAECAwUFBgMGAwkBAQEAAAECEQADIQQFEjFBBiJRYXETgZGhscEy0fAUI0JSYuFygvEHJDNDY5KissIVc1P/xAAZAQADAQEBAAAAAAAAAAAAAAABAgMEAAX/xAApEQACAgICAQMCBwEAAAAAAAAAAQIRAyESMUEiMlEEcQUjM2GB0fAT/9oADAMBAAIRAxEAPwDzREdmOZcSFMcKcxkbaMEA4ZdjLwGPsJhOEupA/UNOTh/DnHogkYRQNTu6R4xInFC0rTQpII6ioj2WVPExCVJNFJCgeoBy4xmz+nZXG70RyRukfXLy9IjkqFKfQjiYSHoHIqR5U1ijfVoXKs8xSVMQPiYUdqB9HpEY7ZV6Ebam8zOnqrupJSnhTWA8baNpEb1pUZnswCJ5aI4QiLyE0Ec2KchEctExTGdlC2GiqUxvBFgS4jUI6ziEIzjl4nSA8aWgQbOIW1h/2VvUzpfZLqpAFaVSaAnUkZHuhBaCmzs8ptEpjmoIPMKLEe/dCZI3EaLpnpKQACGp1itInJJSlxr34foPEn2bEfhy4k+mUb7Fid0Anp9fQjGmaKN2iYPr1jzTaW3drOUx3U7qfc+PtDztBOMqQtbs2TMxJoB4mPMkRpwx8kcj8GYYyOxlGRcmQyxE0RyhEikxxxwuIyY2YwiOAaj0/ZVZ+zScxukDganhr50jzQCPWNln+yyQMPwDSI59xK49MnVLBDPzrx74WdtpjWdmDGYBRuBLUHJ+4Q1rkvUYRmHdXiz174UdvkBMpCeKyczoDVv5oz4q5IpPoRo2kRrDEssRuIEshEXUmK6conkQrASlDxHMcRIFM8ZMS8KEimxkpD9YnXZ3/rHMmWz0aOsNFcS6mIiC8X5cvPKIVyHLvHWCistDRqzqIWkgsQQQeBGRiabLrnEShTpDHWeyqkVBJJPcIqTpRclyaUdvlFuYogJxGrCoSwJ1oVRXSFYn45Zxgs0ipt3PV9nSnIFYHVgTn4QiJEPX9oUv7uXWmJRy4iEcCNuL2mefZyvKNRpZjcUEMlCOyY5k5RtEcE5KYxIjsiCVyXNMtMzAgMBVSjkkceZ4DjAbORQl2dS6ISpR4JBPpHoFwW1EuzIQpUxKgCFBIG6XO6QQ4NYbrrkJkp7GWlkoZhqXSN48TzjV+2SSwWuii7KSN7+ldYzzmpKi8IUxcnW5IGUwj9QI0zokQq7X3kmchIBqFZcm6ZwyW+eSg5lgSHbJqZfPSEO8EEqoHOfu8diirs6d9FEROlFImVdE0IxsG6h/CIpJeL3fRNxce0WEpoDHQEbScgOESmXSFsFEalxLLeIlpYxPLUzfWUAC7L8mUlSSTTh55eEQCZKJbEMXh3VgrY7nnIkqmFC1TCWFCyQdeHCFWfKViIL0/NCKn5NDjSDSZBAV/SKU0HhSLd12lUyWQouUsObHLwZvCILWk5QV2TktFKbLiIBw2sTLUY4UhooSPW1AhAcpLADE8VTbswCnVv6wr7EWvEOyWxALJetDp3GCd+S5dU4EuA7gfTxkcUnRqW1YI27mFSEF0s5ZiXy6ZQk4otXiRjIAYBvSI+zDRrguKozz2yNqRqJJiWEbhwEcsRMEUiKUItoEBhSI0SnOfXlBOTeE1EsIlLVLSSxCKOcwVHMnnlSmUVpqMCEFt5ZKv5Ruhupxf7Y7siDMUmXLFVqT8WjUHdU+EI2PGITubbC0yFgLV2qXD4viYcF5u3F4aLXeip3azWaVgCsaVGifwpwuQpsy4FSYVbz2bVKmjErGSCohCVMAmpzHvGxbTJlGQiYCCWUMP5swH4cojKpe0vCLjuQbXKVMlJW6QFo/EoDJ0a9B4wvWiygTCh0uSBQ05CHKzyj9jlPSi/DMt5wmWeWmZNSVZKmVS1ADU11MGLqwVbHq9rkSlAAKgQkDIFNBpk8Il03UmZazKX8AJJY4XAD5n4R9Zw3W+SqWiatKhhDYEhk6gFylmAcUhe2YWpC5low4sCCSSzBSlBs81MFHugY5abQcqek2NdpSiWlk2c4KD7tKiG5nCAfEwoX1KQFvKxYDqpCk11FRDPaLZMmkGcsdmoDdYapJYtTMeEdoKJ9jwDJG7zHZsoDvQR/thIyp2NPG+NCHML6REomsXbys5kzFSz+GnUaRQUrONMTFJbHmyXvaJstJlS5eBVCpZLuCxLOKc6wDv6yoE5IEwICiy1Vwhg9M8/eKdy3rMQpMoKGGuEEUdTkuzHU6t5Rl72krUE7uJ2ThyLlnZ6RFQcZGxTUoX5Kd1zQiYol8O8CMi2hI8POClplAsQeenlSGUbEm1YZiF9mrAnFuukgfE/A5+Aipe2ydpkJoO1QMlAjE3McekMpctolOPHQrTZI/NEM3nrFhZzBDHnx1isuKIixg2NknGVJlqUARUAmuZFIJX2FBZcMF5vmKxT2FsyVLJIqkgjwNIaNnbSicFrMtIWJik5AkBKQUlyNfnEXuReGonll62dp0xIqyjFUKj15S3CksGxtUD8oPq3jCbtPdsvEVpQEkFlhIYGrBTZA00i/KtMlwva+4prWTGRLMSztGQwpFIEFbmsKp01MpOajU8B+JXcIFyMoctk5M2TJm2pGBg4OIFyAASEkGmY7wIWbpBj2CtqFp+0qSlwiUBKSRwSG9XL9YqXZurSSWAUC/v5iNIJUoBiok5cS/rERlnEAeLN4fv4Qniiy07PRr5tvZyzOKnODCHG6cWit4PlpHndn3lJbNwfOILfaJhdJUrAFUS5YcInuZYxAnl4VeBjx8IjTycpUO9/WlarLJSklJSop6ghwC2lDCzPSUJxgEBKgDTJX7wdtt4S5klSQSFomJUKEFmIeo/UYFXxaCZbhwFMlSeLVB8vMRONp0Pqm0HrRdJmWdOJeJbFRJJoXfvZIAbKpMSbOWZIsSnAIWqY/SiS3gPGAtkvpSZJxVZNOb1Ajmw2pQkBALBSVv0Yl+VW8I5RdNHSq0y9Z5alyJYc1QsgO5+JYHgGiXZBaUrtEp9xSiEudQ4HeQfSMlWpKLNLmgFgZgSSzlNcx1qIBXdOUxW7GYVKbVtD1zzjoxcrQck4xSsep11ImTVqUhDkgAlDkNmz0OmYLMc4DbUbNywMaNw6kAYepYM3GkUbu2nmSltMeZLH+5IyJBObcCYYZl6ybQUypc1JKilAQSxJUdQawrjODJRlGSFXZTY2ZalqKyZcuWoJUrUlnwooxLNXKozhguLYZCp6lLDSEKWAMRxLKVMAVZtRz3Q93bYkyJaJSfhQkDrxV1Jr3xq7gwI/XM81v7xWUmxIpIvykpQhkgJSAwA6RSmTHpqc+jZRPOLkh2Ap7kxQs63xKNKEl+f9YVMNHmW0VkKlLWPwk+ANR4V7oX0zQx+qQ9XijE7D4ipPiMMD7v2SlhCTPOJZ+JALBD5O1V1oSCPeGU0lsEsbb0V9i1YcahWoFOLH674P3BYuynnCxlzfib8KklW6OWEnyinOsxl4ggCUmWlwlKU/FhJNVAnMPxrEthvYSpclU5bqOFRNGL6HgWLRJyfK0aFjqNHNqJTMw/6iq9UAD/AKq8IobSEGdOljIMP+DnzUYJ7T7ixMFUkpW4rRyfcwHnb1qU9RiHfuiLtkoL+hMX8MajoijRkUM5zIRDbaLalFgRJQoFRU6k97uQQ/CrtC3diHUkM5JA8YbtsEYDLQWCkgkkVfIAA0YUhJvobErYK2VRjm1BqKDmCGA7/WDu3t1pCsSAAAECmjUIPGp8oH7Gq+9Q7OVPn0NfrSPRL7uPt5aq1UFN3jd8DXvMZpNqdmxUkrPHV2czAR+JvFh6xBcMzDMD8awYvVCpLHCygoOk6EhlJPQwDMz7wqwtV2D0i8XaYuaMYtUOSrcgmak4cK0gZtowO9qGBgRJsvaAE1b8IepzqOEdyr0SU7uIEJbSp09o3c88hOI5Vf2hGqRy2yttJLwDAnVj3OzeIgcm8FJllNC6cNcwHq0Wb+nlc0lsgEU4jPzeG3+y64kfeWqaAVpJly0muAhIKl8MRCgByfjR46hslkbcjdq2YtJsclEuUpTIdVQKqLmhY8YD2y5bRZ1S1TpSkJbCS6SHLapJ5x7Cic4oaMK+rQubVTwqUp2KQFPwPLu9uOSRnxOmudHlq0nE4FKg99Ic/wCza6Euq1rqoLEuW+lN5Q5mo7jxi7cNwWKYiXNKlKxMcMxSUs+hAAdutYYTJEoYEpCUkOnCN10kmjcX8opkya0ThCnsv43J6t4f1jmz0WsfqB7iAfUGOJa3BI4v6GNW0KCkqQkqd0kDkXS/JnD8xEl0OSFbuDr6a+UVFTwJS1cX9WHpFlJIKnFGYJcFVNc2BObawJvmYlErCKDEBXxMc9bCu6BFjUlIJUWZ1F9HOcL177QF0qEvdyqd4pcg8hllFy8FOtEsFzMUqcr+CX/hjvUx/lgLPuS0TUFUqWVoU5SoEV5gP55Q0Yx7kDJOSdQDsy347KlZUKy15kOpnQkkZktnzgJd8qbaEBMlJKfhUoiie/VhoOUXbq2bXKln7XMKUH/JSXJ5E/h/lrzhk2cV2r9nLCJCKJoySeA48TxpXOJtqN1sum2rejV62ZJlCXVgN08sm9GhQkhSVqBzGR4gHCD9cIfb9AEtaiAwSSfD3hNx4pKVkurfqcyxCS/OqD3GDhm5KmLJU00KU5GEHi59YyJLYp8R/UfUxkakZCzswD9plFgWUCx5Vg9tulXaoUoZp4unPp9PFDYiz47SOSVH294dNqbpQZOJmwAGg0cP4xKb9RXDFvQgWAKQEzA7pKSUjgC5fXSPdbvtKZ0oLSQQoUI8jHkV0LwqCuCK89394bdj79CFiSuiVICxwScTNyeIzlbN2XA1FNAr+1CzJRNlVGKbVSQzugjebgpNP5esBbHcWOdLQFUU5VhYtUDXLSPTr7uKXa0KSsILkKSoE4goDClWLQAaVFYRZ1jnWGckzBilqUwXWoDvhrQ5Gukdfp0Ri77KW1NzmUlYloUUyikqWwD4nBOEZJBArzivcK5UqSqbODpxBhoVBJU3M0A/mfSCu1d/SptnmFEx1FIQzLBYqDvl5ws3BbjiRKKEqAWFjE+EKCSmoALje8oaCbhsE36iraAoEFVCt1gilSa+Bhw/s0vImcuQp1FaSQQcL4NM2Lg+UC9qJX937YkKUTKOJgGBSSQnglzlCtIVN7RKpOPG4w4HxPyarxSPqRKcqPf7apMtLzCE6BIJJUdA/sI8x2t2hVO+6kAFBXhJTUqKWOFIGSK6Ztm2eWyyXpOSEz5wIUKh0AgapUUgO/BzlWIbVdxsshBQfvCVYmVQijAhqZRO4p/IYxbJ7vkKkj71SkkpOGTiLEv8akuyQOcEtkLzULTLQl1IJKVVOEYgWplm0IlovRR08Wbv4nrElw3sqSsuosSlT805Qf8Ak+2O8sfaj3pM4M1BwpFW0zyQyVueCSnEekVbDbBaZKJ8pZAWHI3WByUMqEEGBt+TZCA81SQc8Ts3hAJlufe6UH7wYVga0po75ws39fQmhkkFgSW9YXrz2jBdMpUxY/MrXomvnFW6LUZilpIIOAuRmGIJoWpTSGUW+zpUotoktE7tCucgkBKOxS5qlOHDiLcznxEErj2r7Gxplr+NBKRzTmMuGXdA3DKdkEAqJZnauaSM2PTWCV2bGrVMR2isIYzCgVUEigJLslz308GyKPH1EcUpOVo6ucTrbOV2iViUn43BBLmktPAq14B+MPuPCkBgGDJQBRI6aCI+03QlDpA0HziMlqqOVSeAEYZT5dGyvkAbbWvDKTKfeWcSugy+uULd3reykjSaQO9Af0iLai8itZWfxUSOCRkfeOrtLWNf/wCn/mNmGNRJ5GL9tXvLb8yj5mMiEh3JzJPvGRdGZjj/AGby/vJq+CAPEv7QzbZWoizEAu9PIkegha2LtQkpWo1yp6RNf14KmoCSEtiDECpc6nUNEJr1Gr6dW0VUJ3e75CNFW8vkgDzcxYsmdeCv+0VzXtDxLd1Ige1VsJ2LayZZDKE0mZKWH/WirFtFDXQ8zHoEqdItcimGYhQoFOR+yh4g8I8ovBIUbMDkH+cOcu3hKUEMlyElX/VxqH7xxi6xco2uzxc8uGVrwVLx2NTJOFU1IlTSySoVcu0s8SdDyy4oc2y/ZrQUkkhKgxZnHFtI9Ctc6daFLTNAT2ZSZYCnxH8UxKmBcFg2YD8YR9pJZ3VlRUSpSCThzSxGWdFJ73jot3xZz9vIlv62A2NCHrjR4JC/bDDDsld4s0l1DfWHUdUjMIHDnz6Qk3cjHOkpNRiB7gXh5tsz7vqw+flC5PSuKOxx5OwlKmY3J7op2uUCkhaQRoDmdaDN9acDHFntGAYiCaEgcWFAODmkQziv45nxroB+VCano5Ap0iKW7LVuhUviSHUQNCa5wJsCMa0J4kjyeD17VQk8XSfaOdg5INsS4olKy3cB/wCo2Rl6LMmSNZKG/Y6VM7FUtymWJpxNnUCgfLwgbadk584zVFYwoWAkqLkjgAzUBAj0SwWVKFKwpABwlu5orzEYJUwfqUfBmjOm7soI9huaSiQtag5YEPpoqg5iAFwyQbYkGiS71IozgeLQ4bRyGlrw0o9NQ4Kh5QiyFYJiVOxFH4EMQffuh49MvGKeN/c9Ms9z2eUykJ3uaierPlwflG7asCYlb4SlJSQ7BSSXYvqK+MItpvCdIWiYFlckrCynNgVOz5seuvOHSaqQtOPEFJ4jDr0iWWL7ZDG49ItyrZLdkqQFHIYgSYWL8vbElQBaWl+0V+YgtgTxeOLxtjJXMkSVlAACpiXJY6JUaJH8LmFa+UWk4O0kqlSzRCSMjxOuLq0LjxWyspKIPttqM6YVGnLQAZCD9jS1i6zD5AQEs9nYE8vWGKXLaxShxKj4xtVKkiFN9itPND1MZGTw4J4kxkMiMuwzYJrAj9SS3EMaRtE50j+MeQ/aKtlJekT2YfB/GT4CJS6Nf0i/MDFmoCo/qA8YglH7tXMxMrUDn5xAgfdE9PeMx7SKt6zA8jQOQ/BxnDDY5oXLY6GvLV4V9oKIlngfnBy61mXLxLQwXLEwDjT3z743YfYeB+IKs7JDalBRSXBBxgB3wqDg0y3sT/xQu3pbxMOFmYksGZyAC2v4R0DDSrRIs6VJZVZi0EqmfickFv4WYNwSOsJ9vs6paxiYguyhkePQ8oaUU9kISa14Otnh/eOgV8veGm0TPhT/ABH2EBdlrN8cwjPdHkT7QctkvCELLMSE+JL/APmMmR3I3YFUSG2KJl5s+FPMOpnHR3jq1TjiKR8MuWXrxFB5gmKF6rKVpRwKH71UixbFNLUT/mL8oStFfILvOkiX1L+EcbJzim0YhmEn0Hyju+S8gclRUuWkwEcf294tHcGZcq/NR69s3e/bZhlYfQxcvRO4vgQrzEIdx2pUuaoA/CsN0Oni8P1rUFSwRr7iIhapi1fZxSjzlkjwjzYJ31A1oT3l/wBo9PtsrFLlg6ho88kS2WvFQh/LSHg6srBrgw3NsZnpSmTLMwBCN1HAJAKiSQE1DB+Bgh/Z/ZVyjPlrSU/eJLFtUngawUuFJsti7Rt6Zvt/F8I8K98QbMzSsrmqB3llj+YJDOOWIqEJlncWvBLHi47DdsQFhYVUHOF3aC0hU5MtQdJC1vqFJbCejFYg+qZ50hMtqsVpnf6csjvIJf8A4xDHt2VFCUrcbiRDRaaWeSn9A8zCvLQyUHv9/eGK12kNLA/DKR4xv8kkLNpDJ7z6xkanLdJB5+sZFEZWE7HL3geoieShlIHDF6x1diASC8dyazEnk/jWITZ6H0a9VkxVRRiOcWld0dKND1jVrpLVyAiSPVl0/sVL6l40y08VJT5tDfacC0rQSwCQA2jCFS+aIQrgUnzgnPn0Vwb/AM09Y1/T7ieJ+JazfwR3dbU4aK3k0w97k+AHiYBX8pWMpOQUVD+cv8/GJrtsImBaipSSgFWIcsxAaZNKsy76mKy6MUVsL3fe65UkBKg+IuDXq3CD02Z2yCHdiCOjaesLOzd2pnTSVh5aBiUHIc5JS4qHNegMNFuudSAPsxSgAFShMJwpau6akPWnpGPIkpfuehim630CsRmzJShmqhB4pFPaL9+SyCkaIS/eYD3da1Iny+0TgdjqxxjdI4OGg3fs4KQBqVYfCFkqaHjK9gu+ED7ODq8UbvDSyrX96xevUfcEcGinYVDsz4RSD9JLKvzP4D0ucyyfzYVeAPyj0awzcVnB5HyPyjy+ykqCOIdPyj0bZyc8nDw94k+zpFS0I+7CnyURCHbZJTNmPwJfjiMP6y6ZiDkFesK14SMSkS3DTJqEP1U3o8cns6IY24tmCSlI0DtzZkiLdyyymzyUnNKGPUgOfGA20kntrRKQcjPQn+UJUpXkPOGR6nrGfLKopFf2OAqvfCJj37crk3kr2h3mfOPPROcWzn+4hsCtP/eRZd/74BILoRyHu3sIhXNUFYga5d3COrIXH1xjrs2jd0Znsr2l2jI7tUogesZDxJsL2IsCeRi1IT94QNE+g/aKdgqGPIRds435h5fN4z5D0folqzZyji0n7tXdGxkIjtXwHuia7PTl7H9jV+/4I6D1i5P+AqHA/wDURSvv/B7h6xZWt5JPIedI1/Te1ni/in6q+xTshw2eaeTeML6IOWhbSlJGsBpSHpqS3jFZmPGtjpszZezsyC29MUZiv4QWR9c47tto7UnGfuyWIGo/KP4iw8YsleAJRwSEjoBFALHaNojLrxjzrttnpxhUaKN52slE5f8AqjD/ACMAPF4IfHLVSoZYfp5wJt0siThOYmMepIJMXbDeOBK0hJWsJNGoAKOTnrFK1oS6K1vxGSsq4QNsatzviS87yJRg3Q7Pm9c+5wRGWJO73mHSqJKUuU9BG7ZoFDyUIe9nZ29yUPaPP5Jw9mvTIw13FamWBwb684lL5Gl0MVqQAJpOVO8mFSzjHapGRZZP+0FTjk4EM99L3cIq5DjyBhRvCaqzrlz0gnBizzUGOY/CGNBnArdAj0ELS/8A9KVXdwrU2jgM/WsHtTABEucbbLVMRhAlzCFByFBRFHbOuXIweepjNm8fb+yy7K1tUyVHgI847Slp5/OH69JjS1nlHnE1TdqOLesX+mWmTyOqI7Ch04uBic1PKO7AgCV/MY6XLY0Eam9mdFa2ipaMjdoDk9IyGiKx3suyASzzi/HBT/tFqXsooY2mA4v0n5xYTbbS1ezJ4geNI2m3Twz4VHOj+kZ7vs0wnKCqIAvO6FyMJJCk5OHoeBgPbDuHqPWGu8rwWuWpK0pZVcqgirvClb6JA/UICWz0cWVyxO+zL3P3J/hiazD7tPApr3ViK9P8FXSJLAoGWgcm8o0/T9Mw/if6i+xRthdJJ1iG4pGOekaDePQV+Q74sXhQM2R9Y42fmMuY2eAf9g/tD5vaYsO5IYp851YzoHgYpVAXYrWPAF4kts1kAP8AERFOfN+8QkfhBPlGOKPSk0jV8kCmhU8F9mEJ+0TZ7Fky0sDqZnHlTzgFbk4lpcsmjluJ8/2hik2hKBhSkpXMYgEjGoJrjXpKlgOQM27nd+2iL3J2LN9yRj+uJizYJf3aTzMVLfOxLPT938x4xfuUYwhOmMDvJyMO/aRX6jDMjZmeuUkbqSreAUSCzUyBgjYtn7QhSCcB4sqhDdIbbYrClZI+FKv+IJBHD5PCsm/pwTiwpBzoFMTk2fnzhHXkPJhm29qU7qQ4Gbhqd8Ardds+dQJBYjF8IYdHzMSm/wCaAxQl613qPzEcpvxZWDhAVlmWI5hsu+ESOsZV4jLCSKgilOB1iuuUpvhMVlXshTDCpJzoQQHD1yjmdexDAAknRxUe0TeKPQ6myteFlmKlqAQchT1EJdo2atRxqEk4TriljXmpxD0L+CaKSvwT7GIDfcs1AWDT8Lg8iHrFsaUVoSbchXl3HPEoDsy7mgKTwZmNdY5NyWl/8GZ/tMOiLwlBIWRQ9XByINP6xku9ZbMlRz1xFvGrQ1oTYhTrgtNfuZhfQB4yH9d6SxmTz3VRqDyBRwlJZxwz5/TxGQ5etIqf/TQTg7QULEP9A90bm2rCkuRhydwx5RAsjhZClEOKg0bVtPGFi9k5MNfSDFqtQ7NbKrhUBUOOmusDbps0ubNkpBUog4l4gcgxoST074ol5KRzcE412MF5dlKsyJZQkqOEEMCST8TvoH8oqKueQCkIEwKIJCUHE/FgxLZxNtRNCJZURVTN0H9Ir7IT1IRNtKwQXwpxO5Zj5k/8YWLajaZ06k97I7Z2DtNlfFlVaXbQ1cH5RTsU6zSiodm4zBJqDpXNoMBUpv7wtCiVVC611wgZM/nGjY7GvQcAUlQ8vnB5N92LxS6QmXreWOYSDQfX10ipY5xKyWJ3dId72ZKQSErQlgNwOOZGXfzgNOtbOBug5hLB+4RRSVVQODbuwRPtBIFcsoMS0NLVM3cUxsaiXUU0+7GrEs/IRUn2ATQVINeIqCf1AVB5iJLYsypKEqzLMxBonPKA3dJBqrbBQS6lKP1WLdyJItEogmsyWCzs2MZ8oZbol2JMmXNXNQ+HEpG6VP8Alqc+XOJZd82efNlSkSVb8xAJUoDCHqAEk8OIh7fRmrdjNtFOJkzHLaeJqPSF6yzqJAAfnBTaikshLlONPEty8/KFP7UpwA+jUNXiNNlVQaTaZai3aSw1GBS4PDPjHMsAKL1ICvRoVZ00pny0KUrAFgYSVMz1YPTug7aZwdRSF6/hPDo4hpQoSE+QX7PdpwFacBHCiKOeYP1pEV3WsTVYUhTAAkqAAHCr8RG59qlkhCXcOWbQUfg2sI00MZaVYiQ4J6s45cYiXMCQAAPL2iKSnAofCDQsuhGuRyeMtV4yylTYQM2diTq0GrOui1JAKEuKMW7yTHSrNgDivOlIoWS8E9kgOzjMN5vkYxNrSxA49X511hWmgpki150cdfOMiMrf5RkLYwYtMlGOUAA4ViFNEpJbgKgaRZUS2QPd1yji0LSFJca5x0F7hwkPUB3oYOxSvPsfaEA1caUMWpNjKVYgwIy3U+winaJik41CpTLOVGZJrEVzW61KQk4AUmuOYDiPQD4hz84dRsDZaVZ5k+dLWsBAlhQclJxPQADQ64oo3hKmT1djZgMEs7633cRqAOLZ98HVWWdMTVWE1qAxHMPTugVM2ekhSlTZqwScpYCaMwBzBFM4ZQ+Q/wDQqS9k0hu1mpBOZce4hZvCb2cwoSBRw75tqCNDDpJuKzEndnHJt4serAHveJLVdFiUAlSUpI5zHp+omsOo/IrmxB/+s4wqJbgaiOUrQciSesNy7hsq3CUBIGocqU+TOWHeIsSLjsiQMUli3/8ARfmx9IOjucvIgTQQp0kjmHBjcyUpSSpRKlfCHNfPhHoarns53kyUu7AKWsue9RivIsaO0SMElCcQClApcVYihLHSuUDl8Af7iFdt1zVqwoQpRrlQU1JOQ+cHNmbBNTbJTpNFOTm26dYMW639nMUmSEjECAEpcliwduYd+BirdNpMuYZs3ChdR2bEZ1KqFnJeC5NklSYz37MwyVvxT31+vCAGJEpKapK/1UCf6cY3et9otCUhIKVJVvhiRhbN2oHpXjAC32jEX+cLCPyNkn6dFK9pO+TiCiD8QLjqkxeum+Cs4Vu/HjpWA86ZSC2yVjQe0mzACEMlILM6tSDmzecPOuOxMN2MsspTZ1uoYlLFAcw3DhUwEuQD7ZKf8xDcd0t7RNasZUVFLI4qID9BnA9c3CUrAZSVJKS9CQcoktmtqkGdtEkKE5IqHSrgRl4RzJsScAWrswkpCgGxEg5cOMTbU2oKK0BmbXQviJHcSIrbFp7bDiTuysyfxFyUJ6AF+4cYXahYNXs5nWLs0Fa0hKXZOW8Dq2fjEeFOgFahsucdX/bStZQqrEkHxpFOSSwAFR9NHU2rZ3R1aSwNSKaE+8biO2/Ca1asZFIJUTm3YyWizTVLScYYMSQg0zcMS5/pF0fCWWHyDJpTNw/vFUviCw+TEO3e2RiylCSKBtS1GJ19YhY5VnTFgTCkg0qCKkUByPB4vyLxWlIcF+Q0+XdHEoBKJp0bM+cDV3pL0USRwEVghWEJ98TPgSFlRr05U1iay3WoHGtR7RQY8AOEAbPblpUFhBUM3Ygv3j20aL9rv4MxTMlq5poPnFKFbL05eE4e0PBy/wBERUvIOEpMxSlFmDJy1OWfKIE2gqAqFK6gADlzgqizpSndSQSKk1fodI44oybPh+NRdWTUb9JrU9IoWydh/wAxQUMk4gxJLccu+C1rs6SA9DodfKK67NKV8RfkEinzPfAW2Gytd9hmYkKMw9oSCkO7V4nSmUMN5XDIWlX+UCStQQEgKLVUQQxLdNYCWPCma4WcaS+BhhZmFfwk9GeCsu3CqVzA9XSKMMiDBugPYEs92GzOqRNQQumJSUluQZTQLTZEpnBU9QUgEkgPUtQUJDV4wdvi9kOgJQVnN8WTcy7mBU6YlRLpYDMNw1cCuukBsCimQWqdLH3ktACgWBS6Q2rgfF3t0gJO1HCkEbYhw7Uo1COL0oOEDrSeA5fX1pBgJlVIH2kN+0NGzrJkylBAmJK3mgOVApUcKm1AGYHEwq2gw5bFqSqy4TmJimPMsQ1OekHJ7TsO2WL2lqUd0YwEh1UblWFqZacKsNCDmBl48YbbVKxFiVNV3ZnDsNSS9WPlAG22JAqQkbzAEFyHZ2ChxHjEY0jTJtlG2W7GlSi7l37/AGgqm29hIlIlK3hvLZqkje9W7oFGYAGCUO7UQmleYL+MQ2i2L0JYjSle7WH43oW/JpdoJU7HCaOQ3WCtnnJILZ6E+LekLyiSpi/eYupSoB8RY9PkYZxE5Fm3TAza1f5xkVZ6QofEp+TMfKNQYpJCt2PCcYIxMXIyyA5vFiUSC2uh4j5/KBtjnKXUnR6RxMtKklwYzcS2w1MlJMuY5YKDeYHrAmziQgVRXjEFutypiN5gxGTjXWvKO5IdFa1EWURei8ZMp8QY0p9GMtFrlkV0y4+MBZk4uUvTLWIJyWVTgNTxg1R3Yfs8kEOpTK/LR/H5R1a5nZjcdIGr592sAbXNKVpIJdm9osLtqkodgajMPB9T6EfFdlg3vMJqAR1Yjo0UrVeykrdIDDR35RXFqqN1NS+R8M8okTaCoCiRXQQetHLatF3ZqaubayopZJQoqHEAUanFoL3jjM1JTRKQyiwdiaA4gxArpxivs3NZUygcIAfXeWAa90X75cJYFQfNiecBo5Aa8SFLSMJAZVQEk0UACwDDw1ijaZYCiXyGRHvpG56f7xLRmns0583JitarQcZFPAPXnAocin2ndz7nplnk5gIm0kkgwQtayTnnAZZ3j1h4kcuyaamGbYeewmIcvQgO2Y/avSF+yocsYuXFMKZhIb4VCBk3Fo7Fpjba54TQkVqSxoBQsNT8XSBE5Y14uzB2bNROjpETG1liWDuA7VZohRISoKcfCUsKs5TiJbqTEEqRrvwC8NaAHLL/AM84hnSyK4W4PzcaZ5GNT5pZ35+BjlVqVk9AKCLJMk6IDKIIFKmjRMgFzmRGS0vXvgvKlDAC1XNY6UqAo2CFBsnIjIITkBnFDyjI5SsVq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292608" y="451820"/>
            <a:ext cx="8638031" cy="6001643"/>
          </a:xfrm>
          <a:prstGeom prst="rect">
            <a:avLst/>
          </a:prstGeom>
        </p:spPr>
        <p:txBody>
          <a:bodyPr wrap="square">
            <a:spAutoFit/>
          </a:bodyPr>
          <a:lstStyle/>
          <a:p>
            <a:r>
              <a:rPr lang="en-US" sz="2400" dirty="0">
                <a:solidFill>
                  <a:schemeClr val="bg1"/>
                </a:solidFill>
              </a:rPr>
              <a:t>All sin, and all blasphemies, and every transgression, except one, that man can be guilty of, may be forgiven; and there is a salvation for all men, either in this world or the world to come, who have not committed the unpardonable sin, there being a provision either in this world or the world of spirits. </a:t>
            </a:r>
          </a:p>
          <a:p>
            <a:endParaRPr lang="en-US" sz="2400" dirty="0">
              <a:solidFill>
                <a:schemeClr val="bg1"/>
              </a:solidFill>
            </a:endParaRPr>
          </a:p>
          <a:p>
            <a:r>
              <a:rPr lang="en-US" sz="2400" dirty="0">
                <a:solidFill>
                  <a:schemeClr val="bg1"/>
                </a:solidFill>
              </a:rPr>
              <a:t>Hence God hath made a provision that every spirit in the eternal world can be ferreted out and saved (at least in the </a:t>
            </a:r>
            <a:r>
              <a:rPr lang="en-US" sz="2400" dirty="0" err="1">
                <a:solidFill>
                  <a:schemeClr val="bg1"/>
                </a:solidFill>
              </a:rPr>
              <a:t>telestial</a:t>
            </a:r>
            <a:r>
              <a:rPr lang="en-US" sz="2400" dirty="0">
                <a:solidFill>
                  <a:schemeClr val="bg1"/>
                </a:solidFill>
              </a:rPr>
              <a:t> kingdom) unless he has committed that unpardonable sin which cannot be remitted to him either in this world or the world of spirits. </a:t>
            </a:r>
          </a:p>
          <a:p>
            <a:endParaRPr lang="en-US" sz="2400" dirty="0">
              <a:solidFill>
                <a:schemeClr val="bg1"/>
              </a:solidFill>
            </a:endParaRPr>
          </a:p>
          <a:p>
            <a:r>
              <a:rPr lang="en-US" sz="2400" dirty="0">
                <a:solidFill>
                  <a:schemeClr val="bg1"/>
                </a:solidFill>
              </a:rPr>
              <a:t>God has wrought out a salvation for all men, unless they have committed a certain sin; and every man who has a friend in the eternal world can save him, unless he has committed the unpardonable sin. And so you can see how far you can be a savior."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640" y="1928598"/>
            <a:ext cx="2523744" cy="3060192"/>
          </a:xfrm>
          <a:prstGeom prst="rect">
            <a:avLst/>
          </a:prstGeom>
        </p:spPr>
      </p:pic>
      <p:sp>
        <p:nvSpPr>
          <p:cNvPr id="8" name="Rectangle 7"/>
          <p:cNvSpPr/>
          <p:nvPr/>
        </p:nvSpPr>
        <p:spPr>
          <a:xfrm>
            <a:off x="11454384" y="6465568"/>
            <a:ext cx="559769" cy="369332"/>
          </a:xfrm>
          <a:prstGeom prst="rect">
            <a:avLst/>
          </a:prstGeom>
        </p:spPr>
        <p:txBody>
          <a:bodyPr wrap="none">
            <a:spAutoFit/>
          </a:bodyPr>
          <a:lstStyle/>
          <a:p>
            <a:r>
              <a:rPr lang="en-US" dirty="0">
                <a:solidFill>
                  <a:schemeClr val="bg1"/>
                </a:solidFill>
              </a:rPr>
              <a:t>(10)</a:t>
            </a:r>
          </a:p>
        </p:txBody>
      </p:sp>
      <p:sp>
        <p:nvSpPr>
          <p:cNvPr id="9" name="Rectangle 8"/>
          <p:cNvSpPr/>
          <p:nvPr/>
        </p:nvSpPr>
        <p:spPr>
          <a:xfrm>
            <a:off x="9106031" y="5075651"/>
            <a:ext cx="2844048" cy="1200329"/>
          </a:xfrm>
          <a:prstGeom prst="rect">
            <a:avLst/>
          </a:prstGeom>
        </p:spPr>
        <p:txBody>
          <a:bodyPr wrap="none">
            <a:spAutoFit/>
          </a:bodyPr>
          <a:lstStyle/>
          <a:p>
            <a:pPr algn="ctr"/>
            <a:r>
              <a:rPr lang="en-US" sz="3600" dirty="0">
                <a:ln>
                  <a:solidFill>
                    <a:schemeClr val="bg1"/>
                  </a:solidFill>
                </a:ln>
                <a:solidFill>
                  <a:srgbClr val="FF0000"/>
                </a:solidFill>
                <a:latin typeface="Abadi" panose="020B0604020104020204" pitchFamily="34" charset="0"/>
              </a:rPr>
              <a:t>READ</a:t>
            </a:r>
          </a:p>
          <a:p>
            <a:pPr algn="ctr"/>
            <a:r>
              <a:rPr lang="en-US" sz="3600" dirty="0">
                <a:ln>
                  <a:solidFill>
                    <a:schemeClr val="bg1"/>
                  </a:solidFill>
                </a:ln>
                <a:solidFill>
                  <a:srgbClr val="FF0000"/>
                </a:solidFill>
                <a:latin typeface="Abadi" panose="020B0604020104020204" pitchFamily="34" charset="0"/>
              </a:rPr>
              <a:t>DC 76:31-39</a:t>
            </a:r>
            <a:endParaRPr lang="en-US" sz="3600" dirty="0">
              <a:ln>
                <a:solidFill>
                  <a:schemeClr val="bg1"/>
                </a:solidFill>
              </a:ln>
              <a:solidFill>
                <a:srgbClr val="FF0000"/>
              </a:solidFill>
            </a:endParaRPr>
          </a:p>
        </p:txBody>
      </p:sp>
    </p:spTree>
    <p:extLst>
      <p:ext uri="{BB962C8B-B14F-4D97-AF65-F5344CB8AC3E}">
        <p14:creationId xmlns:p14="http://schemas.microsoft.com/office/powerpoint/2010/main" val="27083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0"/>
            <a:ext cx="12192000" cy="5909310"/>
          </a:xfrm>
          <a:prstGeom prst="rect">
            <a:avLst/>
          </a:prstGeom>
          <a:noFill/>
        </p:spPr>
        <p:txBody>
          <a:bodyPr wrap="square" rtlCol="0">
            <a:spAutoFit/>
          </a:bodyPr>
          <a:lstStyle/>
          <a:p>
            <a:r>
              <a:rPr lang="en-US" b="1" dirty="0">
                <a:solidFill>
                  <a:schemeClr val="bg1"/>
                </a:solidFill>
              </a:rPr>
              <a:t>Sources:</a:t>
            </a:r>
          </a:p>
          <a:p>
            <a:endParaRPr lang="en-US" b="1" dirty="0">
              <a:solidFill>
                <a:schemeClr val="bg1"/>
              </a:solidFill>
            </a:endParaRPr>
          </a:p>
          <a:p>
            <a:pPr fontAlgn="base"/>
            <a:r>
              <a:rPr lang="en-US" b="1" dirty="0">
                <a:solidFill>
                  <a:schemeClr val="bg1"/>
                </a:solidFill>
              </a:rPr>
              <a:t>Suggested Hymn:#116 </a:t>
            </a:r>
            <a:r>
              <a:rPr lang="en-US" b="1" i="1" dirty="0">
                <a:solidFill>
                  <a:schemeClr val="bg1"/>
                </a:solidFill>
              </a:rPr>
              <a:t>Come, Follow Me</a:t>
            </a:r>
            <a:endParaRPr lang="en-US" b="1" dirty="0">
              <a:solidFill>
                <a:schemeClr val="bg1"/>
              </a:solidFill>
            </a:endParaRPr>
          </a:p>
          <a:p>
            <a:pPr fontAlgn="base"/>
            <a:endParaRPr lang="en-US" b="1" i="1" dirty="0">
              <a:solidFill>
                <a:schemeClr val="bg1"/>
              </a:solidFill>
            </a:endParaRPr>
          </a:p>
          <a:p>
            <a:pPr fontAlgn="base"/>
            <a:r>
              <a:rPr lang="en-US" b="1" dirty="0">
                <a:solidFill>
                  <a:schemeClr val="bg1"/>
                </a:solidFill>
              </a:rPr>
              <a:t>Videos:</a:t>
            </a:r>
          </a:p>
          <a:p>
            <a:pPr fontAlgn="base"/>
            <a:r>
              <a:rPr lang="en-US" b="1" dirty="0">
                <a:solidFill>
                  <a:schemeClr val="bg1"/>
                </a:solidFill>
              </a:rPr>
              <a:t>Jesus Forgives Sins and Heals a Man Stricken with Palsy (2:57)</a:t>
            </a:r>
          </a:p>
          <a:p>
            <a:pPr fontAlgn="base"/>
            <a:r>
              <a:rPr lang="en-US" b="1" dirty="0">
                <a:solidFill>
                  <a:schemeClr val="bg1"/>
                </a:solidFill>
              </a:rPr>
              <a:t>The Savior Wants to Forgive (5:50). </a:t>
            </a:r>
            <a:endParaRPr lang="en-US" b="1" i="1" dirty="0">
              <a:solidFill>
                <a:schemeClr val="bg1"/>
              </a:solidFill>
            </a:endParaRPr>
          </a:p>
          <a:p>
            <a:pPr marL="342900" indent="-342900">
              <a:buFontTx/>
              <a:buAutoNum type="arabicPeriod"/>
            </a:pPr>
            <a:endParaRPr lang="en-US" b="1" dirty="0">
              <a:solidFill>
                <a:schemeClr val="bg1"/>
              </a:solidFill>
              <a:ea typeface="Calibri" panose="020F0502020204030204" pitchFamily="34" charset="0"/>
            </a:endParaRPr>
          </a:p>
          <a:p>
            <a:pPr marL="342900" indent="-342900">
              <a:buFontTx/>
              <a:buAutoNum type="arabicPeriod"/>
            </a:pPr>
            <a:r>
              <a:rPr lang="en-US" b="1" dirty="0">
                <a:solidFill>
                  <a:schemeClr val="bg1"/>
                </a:solidFill>
                <a:effectLst/>
                <a:ea typeface="Calibri" panose="020F0502020204030204" pitchFamily="34" charset="0"/>
              </a:rPr>
              <a:t>New Testament Institute Student Manual Chapter 11</a:t>
            </a:r>
            <a:endParaRPr lang="en-US" b="1" dirty="0">
              <a:solidFill>
                <a:schemeClr val="bg1"/>
              </a:solidFill>
              <a:ea typeface="Calibri" panose="020F0502020204030204" pitchFamily="34" charset="0"/>
            </a:endParaRPr>
          </a:p>
          <a:p>
            <a:pPr marL="342900" indent="-342900">
              <a:buFontTx/>
              <a:buAutoNum type="arabicPeriod"/>
            </a:pPr>
            <a:r>
              <a:rPr lang="en-US" b="1" dirty="0">
                <a:solidFill>
                  <a:schemeClr val="bg1"/>
                </a:solidFill>
              </a:rPr>
              <a:t>Wikipedia</a:t>
            </a:r>
          </a:p>
          <a:p>
            <a:pPr marL="342900" indent="-342900">
              <a:buFontTx/>
              <a:buAutoNum type="arabicPeriod"/>
            </a:pPr>
            <a:r>
              <a:rPr lang="en-US" b="1" dirty="0">
                <a:solidFill>
                  <a:schemeClr val="bg1"/>
                </a:solidFill>
              </a:rPr>
              <a:t>Robert J. Matthews, </a:t>
            </a:r>
            <a:r>
              <a:rPr lang="en-US" b="1" i="1" dirty="0">
                <a:solidFill>
                  <a:schemeClr val="bg1"/>
                </a:solidFill>
              </a:rPr>
              <a:t>Behold the Messiah </a:t>
            </a:r>
            <a:r>
              <a:rPr lang="en-US" b="1" dirty="0">
                <a:solidFill>
                  <a:schemeClr val="bg1"/>
                </a:solidFill>
              </a:rPr>
              <a:t>[Salt Lake City: </a:t>
            </a:r>
            <a:r>
              <a:rPr lang="en-US" b="1" dirty="0" err="1">
                <a:solidFill>
                  <a:schemeClr val="bg1"/>
                </a:solidFill>
              </a:rPr>
              <a:t>Bookcraft</a:t>
            </a:r>
            <a:r>
              <a:rPr lang="en-US" b="1" dirty="0">
                <a:solidFill>
                  <a:schemeClr val="bg1"/>
                </a:solidFill>
              </a:rPr>
              <a:t>, 1994], 137.</a:t>
            </a:r>
          </a:p>
          <a:p>
            <a:pPr marL="342900" indent="-342900">
              <a:buFontTx/>
              <a:buAutoNum type="arabicPeriod"/>
            </a:pPr>
            <a:r>
              <a:rPr lang="en-US" b="1" dirty="0">
                <a:solidFill>
                  <a:schemeClr val="bg1"/>
                </a:solidFill>
              </a:rPr>
              <a:t>Elder Bruce R. McConkie </a:t>
            </a:r>
            <a:r>
              <a:rPr lang="en-US" b="1" i="1" dirty="0">
                <a:solidFill>
                  <a:schemeClr val="bg1"/>
                </a:solidFill>
              </a:rPr>
              <a:t>New Testament Commentary 1:181.</a:t>
            </a:r>
          </a:p>
          <a:p>
            <a:r>
              <a:rPr lang="en-US" b="1" i="1" dirty="0">
                <a:solidFill>
                  <a:schemeClr val="bg1"/>
                </a:solidFill>
              </a:rPr>
              <a:t>              The Mortal Messiah: From Bethlehem to Calvary,</a:t>
            </a:r>
            <a:r>
              <a:rPr lang="en-US" b="1" dirty="0">
                <a:solidFill>
                  <a:schemeClr val="bg1"/>
                </a:solidFill>
              </a:rPr>
              <a:t> 4 vols. [Salt Lake City: Deseret Book Co., 1979-1981], 2: 56</a:t>
            </a:r>
          </a:p>
          <a:p>
            <a:pPr marL="342900" indent="-342900">
              <a:buAutoNum type="arabicPeriod" startAt="5"/>
            </a:pPr>
            <a:r>
              <a:rPr lang="en-US" b="1" dirty="0">
                <a:solidFill>
                  <a:schemeClr val="bg1"/>
                </a:solidFill>
              </a:rPr>
              <a:t>Elder Craig A. </a:t>
            </a:r>
            <a:r>
              <a:rPr lang="en-US" b="1" dirty="0" err="1">
                <a:solidFill>
                  <a:schemeClr val="bg1"/>
                </a:solidFill>
              </a:rPr>
              <a:t>Cardon</a:t>
            </a:r>
            <a:r>
              <a:rPr lang="en-US" b="1" dirty="0">
                <a:solidFill>
                  <a:schemeClr val="bg1"/>
                </a:solidFill>
              </a:rPr>
              <a:t> (“The Savior Wants to Forgive,”</a:t>
            </a:r>
            <a:r>
              <a:rPr lang="en-US" b="1" i="1" dirty="0">
                <a:solidFill>
                  <a:schemeClr val="bg1"/>
                </a:solidFill>
              </a:rPr>
              <a:t> Ensign</a:t>
            </a:r>
            <a:r>
              <a:rPr lang="en-US" b="1" dirty="0">
                <a:solidFill>
                  <a:schemeClr val="bg1"/>
                </a:solidFill>
              </a:rPr>
              <a:t> or </a:t>
            </a:r>
            <a:r>
              <a:rPr lang="en-US" b="1" i="1" dirty="0" err="1">
                <a:solidFill>
                  <a:schemeClr val="bg1"/>
                </a:solidFill>
              </a:rPr>
              <a:t>Liahona</a:t>
            </a:r>
            <a:r>
              <a:rPr lang="en-US" b="1" i="1" dirty="0">
                <a:solidFill>
                  <a:schemeClr val="bg1"/>
                </a:solidFill>
              </a:rPr>
              <a:t>,</a:t>
            </a:r>
            <a:r>
              <a:rPr lang="en-US" b="1" dirty="0">
                <a:solidFill>
                  <a:schemeClr val="bg1"/>
                </a:solidFill>
              </a:rPr>
              <a:t> May 2013, 16). </a:t>
            </a:r>
          </a:p>
          <a:p>
            <a:pPr marL="342900" indent="-342900">
              <a:buFontTx/>
              <a:buAutoNum type="arabicPeriod" startAt="5"/>
            </a:pPr>
            <a:r>
              <a:rPr lang="en-US" b="1" dirty="0">
                <a:solidFill>
                  <a:schemeClr val="bg1"/>
                </a:solidFill>
              </a:rPr>
              <a:t>Joseph F. Smith (</a:t>
            </a:r>
            <a:r>
              <a:rPr lang="en-US" b="1" i="1" dirty="0">
                <a:solidFill>
                  <a:schemeClr val="bg1"/>
                </a:solidFill>
              </a:rPr>
              <a:t>Gospel Doctrine</a:t>
            </a:r>
            <a:r>
              <a:rPr lang="en-US" b="1" dirty="0">
                <a:solidFill>
                  <a:schemeClr val="bg1"/>
                </a:solidFill>
              </a:rPr>
              <a:t>, 5th ed., pp. 237-238.)</a:t>
            </a:r>
          </a:p>
          <a:p>
            <a:pPr marL="342900" indent="-342900">
              <a:buFontTx/>
              <a:buAutoNum type="arabicPeriod" startAt="5"/>
            </a:pPr>
            <a:r>
              <a:rPr lang="en-US" b="1" dirty="0">
                <a:solidFill>
                  <a:schemeClr val="bg1"/>
                </a:solidFill>
              </a:rPr>
              <a:t>Gospeldoctrine.com</a:t>
            </a:r>
          </a:p>
          <a:p>
            <a:pPr marL="342900" indent="-342900">
              <a:buFontTx/>
              <a:buAutoNum type="arabicPeriod" startAt="5"/>
            </a:pPr>
            <a:r>
              <a:rPr lang="en-US" b="1" dirty="0">
                <a:solidFill>
                  <a:schemeClr val="bg1"/>
                </a:solidFill>
              </a:rPr>
              <a:t>President James E. Faust  (“The Lord’s Day,”</a:t>
            </a:r>
            <a:r>
              <a:rPr lang="en-US" b="1" i="1" dirty="0">
                <a:solidFill>
                  <a:schemeClr val="bg1"/>
                </a:solidFill>
              </a:rPr>
              <a:t> Ensign, </a:t>
            </a:r>
            <a:r>
              <a:rPr lang="en-US" b="1" dirty="0">
                <a:solidFill>
                  <a:schemeClr val="bg1"/>
                </a:solidFill>
              </a:rPr>
              <a:t>Nov. 1991, 35).</a:t>
            </a:r>
          </a:p>
          <a:p>
            <a:pPr marL="342900" indent="-342900">
              <a:buFontTx/>
              <a:buAutoNum type="arabicPeriod" startAt="5"/>
            </a:pPr>
            <a:r>
              <a:rPr lang="en-US" dirty="0">
                <a:solidFill>
                  <a:schemeClr val="bg1"/>
                </a:solidFill>
              </a:rPr>
              <a:t>James E. </a:t>
            </a:r>
            <a:r>
              <a:rPr lang="en-US" dirty="0" err="1">
                <a:solidFill>
                  <a:schemeClr val="bg1"/>
                </a:solidFill>
              </a:rPr>
              <a:t>Talmage</a:t>
            </a:r>
            <a:r>
              <a:rPr lang="en-US" dirty="0">
                <a:solidFill>
                  <a:schemeClr val="bg1"/>
                </a:solidFill>
              </a:rPr>
              <a:t> (</a:t>
            </a:r>
            <a:r>
              <a:rPr lang="en-US" i="1" dirty="0">
                <a:solidFill>
                  <a:schemeClr val="bg1"/>
                </a:solidFill>
              </a:rPr>
              <a:t>Jesus the Christ, </a:t>
            </a:r>
            <a:r>
              <a:rPr lang="en-US" dirty="0">
                <a:solidFill>
                  <a:schemeClr val="bg1"/>
                </a:solidFill>
              </a:rPr>
              <a:t>[Salt Lake City: Deseret Book Co., 1983], 262.)</a:t>
            </a:r>
          </a:p>
          <a:p>
            <a:pPr marL="342900" indent="-342900">
              <a:buFontTx/>
              <a:buAutoNum type="arabicPeriod" startAt="5"/>
            </a:pPr>
            <a:r>
              <a:rPr lang="en-US" dirty="0">
                <a:solidFill>
                  <a:schemeClr val="bg1"/>
                </a:solidFill>
              </a:rPr>
              <a:t>(</a:t>
            </a:r>
            <a:r>
              <a:rPr lang="en-US" i="1" dirty="0">
                <a:solidFill>
                  <a:schemeClr val="bg1"/>
                </a:solidFill>
              </a:rPr>
              <a:t>Teachings of the Prophet Joseph Smith, </a:t>
            </a:r>
            <a:r>
              <a:rPr lang="en-US" dirty="0">
                <a:solidFill>
                  <a:schemeClr val="bg1"/>
                </a:solidFill>
              </a:rPr>
              <a:t>selected and arranged by Joseph Fielding Smith [Salt Lake City: Deseret Book Co., 1976], 356-357.)</a:t>
            </a:r>
          </a:p>
          <a:p>
            <a:pPr marL="342900" indent="-342900">
              <a:buAutoNum type="arabicPeriod"/>
            </a:pPr>
            <a:endParaRPr lang="en-US" b="1" dirty="0">
              <a:solidFill>
                <a:schemeClr val="bg1"/>
              </a:solidFill>
            </a:endParaRPr>
          </a:p>
        </p:txBody>
      </p:sp>
      <p:grpSp>
        <p:nvGrpSpPr>
          <p:cNvPr id="5" name="Group 4"/>
          <p:cNvGrpSpPr/>
          <p:nvPr/>
        </p:nvGrpSpPr>
        <p:grpSpPr>
          <a:xfrm>
            <a:off x="6096000" y="964700"/>
            <a:ext cx="1548387" cy="1402977"/>
            <a:chOff x="5305110" y="533400"/>
            <a:chExt cx="1705290" cy="1545145"/>
          </a:xfrm>
        </p:grpSpPr>
        <p:sp>
          <p:nvSpPr>
            <p:cNvPr id="6" name="Right Arrow Callout 5"/>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ooter Placeholder 14">
            <a:extLst>
              <a:ext uri="{FF2B5EF4-FFF2-40B4-BE49-F238E27FC236}">
                <a16:creationId xmlns:a16="http://schemas.microsoft.com/office/drawing/2014/main" id="{78291EF1-F8BA-4320-8EDE-40DA64A7D912}"/>
              </a:ext>
            </a:extLst>
          </p:cNvPr>
          <p:cNvSpPr>
            <a:spLocks noGrp="1"/>
          </p:cNvSpPr>
          <p:nvPr/>
        </p:nvSpPr>
        <p:spPr>
          <a:xfrm>
            <a:off x="0" y="640160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971607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22154855"/>
              </p:ext>
            </p:extLst>
          </p:nvPr>
        </p:nvGraphicFramePr>
        <p:xfrm>
          <a:off x="1900518" y="225425"/>
          <a:ext cx="8763000" cy="4450080"/>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370840">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solidFill>
                      <a:schemeClr val="accent5">
                        <a:lumMod val="20000"/>
                        <a:lumOff val="80000"/>
                      </a:schemeClr>
                    </a:solidFill>
                  </a:tcPr>
                </a:tc>
                <a:tc>
                  <a:txBody>
                    <a:bodyPr/>
                    <a:lstStyle/>
                    <a:p>
                      <a:pPr algn="ctr"/>
                      <a:r>
                        <a:rPr lang="en-US" sz="1200" b="1" dirty="0"/>
                        <a:t>Luke </a:t>
                      </a:r>
                    </a:p>
                  </a:txBody>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r>
                        <a:rPr lang="en-US" sz="1200" dirty="0"/>
                        <a:t>Jesus Heals a Man with Palsy</a:t>
                      </a:r>
                    </a:p>
                  </a:txBody>
                  <a:tcPr/>
                </a:tc>
                <a:tc>
                  <a:txBody>
                    <a:bodyPr/>
                    <a:lstStyle/>
                    <a:p>
                      <a:r>
                        <a:rPr lang="en-US" sz="1200" dirty="0"/>
                        <a:t>9:2-8</a:t>
                      </a:r>
                    </a:p>
                  </a:txBody>
                  <a:tcPr/>
                </a:tc>
                <a:tc>
                  <a:txBody>
                    <a:bodyPr/>
                    <a:lstStyle/>
                    <a:p>
                      <a:r>
                        <a:rPr lang="en-US" sz="1200" dirty="0"/>
                        <a:t>2:1-12</a:t>
                      </a:r>
                    </a:p>
                  </a:txBody>
                  <a:tcPr>
                    <a:solidFill>
                      <a:schemeClr val="accent5">
                        <a:lumMod val="20000"/>
                        <a:lumOff val="80000"/>
                      </a:schemeClr>
                    </a:solidFill>
                  </a:tcPr>
                </a:tc>
                <a:tc>
                  <a:txBody>
                    <a:bodyPr/>
                    <a:lstStyle/>
                    <a:p>
                      <a:r>
                        <a:rPr lang="en-US" sz="1200" dirty="0"/>
                        <a:t>5:17-26</a:t>
                      </a:r>
                    </a:p>
                  </a:txBody>
                  <a:tcPr/>
                </a:tc>
                <a:tc>
                  <a:txBody>
                    <a:bodyPr/>
                    <a:lstStyle/>
                    <a:p>
                      <a:endParaRPr lang="en-US" sz="1200" dirty="0"/>
                    </a:p>
                  </a:txBody>
                  <a:tcPr/>
                </a:tc>
                <a:extLst>
                  <a:ext uri="{0D108BD9-81ED-4DB2-BD59-A6C34878D82A}">
                    <a16:rowId xmlns:a16="http://schemas.microsoft.com/office/drawing/2014/main" val="10001"/>
                  </a:ext>
                </a:extLst>
              </a:tr>
              <a:tr h="370840">
                <a:tc>
                  <a:txBody>
                    <a:bodyPr/>
                    <a:lstStyle/>
                    <a:p>
                      <a:r>
                        <a:rPr lang="en-US" sz="1200" dirty="0"/>
                        <a:t>Matthew Follows Jesus</a:t>
                      </a:r>
                    </a:p>
                  </a:txBody>
                  <a:tcPr/>
                </a:tc>
                <a:tc>
                  <a:txBody>
                    <a:bodyPr/>
                    <a:lstStyle/>
                    <a:p>
                      <a:r>
                        <a:rPr lang="en-US" sz="1200" dirty="0"/>
                        <a:t>9:9</a:t>
                      </a:r>
                    </a:p>
                  </a:txBody>
                  <a:tcPr/>
                </a:tc>
                <a:tc>
                  <a:txBody>
                    <a:bodyPr/>
                    <a:lstStyle/>
                    <a:p>
                      <a:r>
                        <a:rPr lang="en-US" sz="1200" dirty="0"/>
                        <a:t>2:13-14</a:t>
                      </a:r>
                    </a:p>
                  </a:txBody>
                  <a:tcPr>
                    <a:solidFill>
                      <a:schemeClr val="accent5">
                        <a:lumMod val="20000"/>
                        <a:lumOff val="80000"/>
                      </a:schemeClr>
                    </a:solidFill>
                  </a:tcPr>
                </a:tc>
                <a:tc>
                  <a:txBody>
                    <a:bodyPr/>
                    <a:lstStyle/>
                    <a:p>
                      <a:r>
                        <a:rPr lang="en-US" sz="1200" dirty="0"/>
                        <a:t>5:27, 28</a:t>
                      </a:r>
                    </a:p>
                  </a:txBody>
                  <a:tcPr/>
                </a:tc>
                <a:tc>
                  <a:txBody>
                    <a:bodyPr/>
                    <a:lstStyle/>
                    <a:p>
                      <a:endParaRPr lang="en-US" sz="1200" dirty="0"/>
                    </a:p>
                  </a:txBody>
                  <a:tcPr/>
                </a:tc>
                <a:extLst>
                  <a:ext uri="{0D108BD9-81ED-4DB2-BD59-A6C34878D82A}">
                    <a16:rowId xmlns:a16="http://schemas.microsoft.com/office/drawing/2014/main" val="10002"/>
                  </a:ext>
                </a:extLst>
              </a:tr>
              <a:tr h="370840">
                <a:tc>
                  <a:txBody>
                    <a:bodyPr/>
                    <a:lstStyle/>
                    <a:p>
                      <a:r>
                        <a:rPr lang="en-US" sz="1200" dirty="0"/>
                        <a:t>Jesus Came to Call Sinners to Repentance</a:t>
                      </a:r>
                    </a:p>
                  </a:txBody>
                  <a:tcPr/>
                </a:tc>
                <a:tc>
                  <a:txBody>
                    <a:bodyPr/>
                    <a:lstStyle/>
                    <a:p>
                      <a:r>
                        <a:rPr lang="en-US" sz="1200" dirty="0"/>
                        <a:t>9:10-13</a:t>
                      </a:r>
                    </a:p>
                  </a:txBody>
                  <a:tcPr/>
                </a:tc>
                <a:tc>
                  <a:txBody>
                    <a:bodyPr/>
                    <a:lstStyle/>
                    <a:p>
                      <a:r>
                        <a:rPr lang="en-US" sz="1200" dirty="0"/>
                        <a:t>2:15-17</a:t>
                      </a:r>
                    </a:p>
                  </a:txBody>
                  <a:tcPr>
                    <a:solidFill>
                      <a:schemeClr val="accent5">
                        <a:lumMod val="20000"/>
                        <a:lumOff val="80000"/>
                      </a:schemeClr>
                    </a:solidFill>
                  </a:tcPr>
                </a:tc>
                <a:tc>
                  <a:txBody>
                    <a:bodyPr/>
                    <a:lstStyle/>
                    <a:p>
                      <a:r>
                        <a:rPr lang="en-US" sz="1200" dirty="0"/>
                        <a:t>5:29-32</a:t>
                      </a:r>
                    </a:p>
                  </a:txBody>
                  <a:tcPr/>
                </a:tc>
                <a:tc>
                  <a:txBody>
                    <a:bodyPr/>
                    <a:lstStyle/>
                    <a:p>
                      <a:endParaRPr lang="en-US" sz="1200" dirty="0"/>
                    </a:p>
                  </a:txBody>
                  <a:tcPr/>
                </a:tc>
                <a:extLst>
                  <a:ext uri="{0D108BD9-81ED-4DB2-BD59-A6C34878D82A}">
                    <a16:rowId xmlns:a16="http://schemas.microsoft.com/office/drawing/2014/main" val="10003"/>
                  </a:ext>
                </a:extLst>
              </a:tr>
              <a:tr h="370840">
                <a:tc>
                  <a:txBody>
                    <a:bodyPr/>
                    <a:lstStyle/>
                    <a:p>
                      <a:r>
                        <a:rPr lang="en-US" sz="1200" dirty="0"/>
                        <a:t>Jesus is the New law</a:t>
                      </a:r>
                    </a:p>
                  </a:txBody>
                  <a:tcPr/>
                </a:tc>
                <a:tc>
                  <a:txBody>
                    <a:bodyPr/>
                    <a:lstStyle/>
                    <a:p>
                      <a:r>
                        <a:rPr lang="en-US" sz="1200" dirty="0"/>
                        <a:t>9:14-17</a:t>
                      </a:r>
                    </a:p>
                  </a:txBody>
                  <a:tcPr/>
                </a:tc>
                <a:tc>
                  <a:txBody>
                    <a:bodyPr/>
                    <a:lstStyle/>
                    <a:p>
                      <a:r>
                        <a:rPr lang="en-US" sz="1200" dirty="0"/>
                        <a:t>2:18-22</a:t>
                      </a:r>
                    </a:p>
                  </a:txBody>
                  <a:tcPr>
                    <a:solidFill>
                      <a:schemeClr val="accent5">
                        <a:lumMod val="20000"/>
                        <a:lumOff val="80000"/>
                      </a:schemeClr>
                    </a:solidFill>
                  </a:tcPr>
                </a:tc>
                <a:tc>
                  <a:txBody>
                    <a:bodyPr/>
                    <a:lstStyle/>
                    <a:p>
                      <a:r>
                        <a:rPr lang="en-US" sz="1200" dirty="0"/>
                        <a:t>5:33-39</a:t>
                      </a:r>
                    </a:p>
                  </a:txBody>
                  <a:tcPr/>
                </a:tc>
                <a:tc>
                  <a:txBody>
                    <a:bodyPr/>
                    <a:lstStyle/>
                    <a:p>
                      <a:endParaRPr lang="en-US" sz="1200" dirty="0"/>
                    </a:p>
                  </a:txBody>
                  <a:tcPr/>
                </a:tc>
                <a:extLst>
                  <a:ext uri="{0D108BD9-81ED-4DB2-BD59-A6C34878D82A}">
                    <a16:rowId xmlns:a16="http://schemas.microsoft.com/office/drawing/2014/main" val="10004"/>
                  </a:ext>
                </a:extLst>
              </a:tr>
              <a:tr h="370840">
                <a:tc>
                  <a:txBody>
                    <a:bodyPr/>
                    <a:lstStyle/>
                    <a:p>
                      <a:r>
                        <a:rPr lang="en-US" sz="1200" dirty="0"/>
                        <a:t>Jesus is Lord of the Sabbath</a:t>
                      </a:r>
                    </a:p>
                  </a:txBody>
                  <a:tcPr/>
                </a:tc>
                <a:tc>
                  <a:txBody>
                    <a:bodyPr/>
                    <a:lstStyle/>
                    <a:p>
                      <a:r>
                        <a:rPr lang="en-US" sz="1200" dirty="0"/>
                        <a:t>12:1-8</a:t>
                      </a:r>
                    </a:p>
                  </a:txBody>
                  <a:tcPr/>
                </a:tc>
                <a:tc>
                  <a:txBody>
                    <a:bodyPr/>
                    <a:lstStyle/>
                    <a:p>
                      <a:r>
                        <a:rPr lang="en-US" sz="1200" dirty="0"/>
                        <a:t>2:23-28</a:t>
                      </a:r>
                    </a:p>
                  </a:txBody>
                  <a:tcPr>
                    <a:solidFill>
                      <a:schemeClr val="accent5">
                        <a:lumMod val="20000"/>
                        <a:lumOff val="80000"/>
                      </a:schemeClr>
                    </a:solidFill>
                  </a:tcPr>
                </a:tc>
                <a:tc>
                  <a:txBody>
                    <a:bodyPr/>
                    <a:lstStyle/>
                    <a:p>
                      <a:r>
                        <a:rPr lang="en-US" sz="1200" dirty="0"/>
                        <a:t>6:1-5</a:t>
                      </a:r>
                    </a:p>
                  </a:txBody>
                  <a:tcPr/>
                </a:tc>
                <a:tc>
                  <a:txBody>
                    <a:bodyPr/>
                    <a:lstStyle/>
                    <a:p>
                      <a:r>
                        <a:rPr lang="en-US" sz="1200" dirty="0"/>
                        <a:t> </a:t>
                      </a:r>
                    </a:p>
                  </a:txBody>
                  <a:tcPr/>
                </a:tc>
                <a:extLst>
                  <a:ext uri="{0D108BD9-81ED-4DB2-BD59-A6C34878D82A}">
                    <a16:rowId xmlns:a16="http://schemas.microsoft.com/office/drawing/2014/main" val="10005"/>
                  </a:ext>
                </a:extLst>
              </a:tr>
              <a:tr h="370840">
                <a:tc>
                  <a:txBody>
                    <a:bodyPr/>
                    <a:lstStyle/>
                    <a:p>
                      <a:r>
                        <a:rPr lang="en-US" sz="1200" dirty="0"/>
                        <a:t>Jesus Heals Man</a:t>
                      </a:r>
                      <a:r>
                        <a:rPr lang="en-US" sz="1200" baseline="0" dirty="0"/>
                        <a:t> With Withered Hand on the Sabbath</a:t>
                      </a:r>
                      <a:endParaRPr lang="en-US" sz="1200" dirty="0"/>
                    </a:p>
                  </a:txBody>
                  <a:tcPr/>
                </a:tc>
                <a:tc>
                  <a:txBody>
                    <a:bodyPr/>
                    <a:lstStyle/>
                    <a:p>
                      <a:r>
                        <a:rPr lang="en-US" sz="1200" dirty="0"/>
                        <a:t>12:9-14</a:t>
                      </a:r>
                    </a:p>
                  </a:txBody>
                  <a:tcPr/>
                </a:tc>
                <a:tc>
                  <a:txBody>
                    <a:bodyPr/>
                    <a:lstStyle/>
                    <a:p>
                      <a:r>
                        <a:rPr lang="en-US" sz="1200" dirty="0"/>
                        <a:t>3:1-6</a:t>
                      </a:r>
                    </a:p>
                  </a:txBody>
                  <a:tcPr>
                    <a:solidFill>
                      <a:schemeClr val="accent5">
                        <a:lumMod val="20000"/>
                        <a:lumOff val="80000"/>
                      </a:schemeClr>
                    </a:solidFill>
                  </a:tcPr>
                </a:tc>
                <a:tc>
                  <a:txBody>
                    <a:bodyPr/>
                    <a:lstStyle/>
                    <a:p>
                      <a:r>
                        <a:rPr lang="en-US" sz="1200" dirty="0"/>
                        <a:t>6:6-11</a:t>
                      </a:r>
                    </a:p>
                  </a:txBody>
                  <a:tcPr/>
                </a:tc>
                <a:tc>
                  <a:txBody>
                    <a:bodyPr/>
                    <a:lstStyle/>
                    <a:p>
                      <a:endParaRPr lang="en-US" sz="1200" dirty="0"/>
                    </a:p>
                  </a:txBody>
                  <a:tcPr/>
                </a:tc>
                <a:extLst>
                  <a:ext uri="{0D108BD9-81ED-4DB2-BD59-A6C34878D82A}">
                    <a16:rowId xmlns:a16="http://schemas.microsoft.com/office/drawing/2014/main" val="10006"/>
                  </a:ext>
                </a:extLst>
              </a:tr>
              <a:tr h="370840">
                <a:tc>
                  <a:txBody>
                    <a:bodyPr/>
                    <a:lstStyle/>
                    <a:p>
                      <a:r>
                        <a:rPr lang="en-US" sz="1200" dirty="0"/>
                        <a:t>Multitudes Throng Jesus</a:t>
                      </a:r>
                    </a:p>
                  </a:txBody>
                  <a:tcPr/>
                </a:tc>
                <a:tc>
                  <a:txBody>
                    <a:bodyPr/>
                    <a:lstStyle/>
                    <a:p>
                      <a:r>
                        <a:rPr lang="en-US" sz="1200" dirty="0"/>
                        <a:t>12:15-21</a:t>
                      </a:r>
                    </a:p>
                  </a:txBody>
                  <a:tcPr/>
                </a:tc>
                <a:tc>
                  <a:txBody>
                    <a:bodyPr/>
                    <a:lstStyle/>
                    <a:p>
                      <a:r>
                        <a:rPr lang="en-US" sz="1200" dirty="0"/>
                        <a:t>3:7-12</a:t>
                      </a:r>
                    </a:p>
                  </a:txBody>
                  <a:tcPr>
                    <a:solidFill>
                      <a:schemeClr val="accent5">
                        <a:lumMod val="20000"/>
                        <a:lumOff val="80000"/>
                      </a:schemeClr>
                    </a:solidFill>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7"/>
                  </a:ext>
                </a:extLst>
              </a:tr>
              <a:tr h="370840">
                <a:tc>
                  <a:txBody>
                    <a:bodyPr/>
                    <a:lstStyle/>
                    <a:p>
                      <a:r>
                        <a:rPr lang="en-US" sz="1200" dirty="0"/>
                        <a:t>Call and Ordination of the Twelve Apostles</a:t>
                      </a:r>
                    </a:p>
                  </a:txBody>
                  <a:tcPr/>
                </a:tc>
                <a:tc>
                  <a:txBody>
                    <a:bodyPr/>
                    <a:lstStyle/>
                    <a:p>
                      <a:r>
                        <a:rPr lang="en-US" sz="1200" dirty="0"/>
                        <a:t>10:2-4</a:t>
                      </a:r>
                    </a:p>
                  </a:txBody>
                  <a:tcPr/>
                </a:tc>
                <a:tc>
                  <a:txBody>
                    <a:bodyPr/>
                    <a:lstStyle/>
                    <a:p>
                      <a:r>
                        <a:rPr lang="en-US" sz="1200" dirty="0"/>
                        <a:t>3:13-19</a:t>
                      </a:r>
                    </a:p>
                  </a:txBody>
                  <a:tcPr>
                    <a:solidFill>
                      <a:schemeClr val="accent5">
                        <a:lumMod val="20000"/>
                        <a:lumOff val="80000"/>
                      </a:schemeClr>
                    </a:solidFill>
                  </a:tcPr>
                </a:tc>
                <a:tc>
                  <a:txBody>
                    <a:bodyPr/>
                    <a:lstStyle/>
                    <a:p>
                      <a:r>
                        <a:rPr lang="en-US" sz="1200" dirty="0"/>
                        <a:t>6:12-16</a:t>
                      </a:r>
                    </a:p>
                  </a:txBody>
                  <a:tcPr/>
                </a:tc>
                <a:tc>
                  <a:txBody>
                    <a:bodyPr/>
                    <a:lstStyle/>
                    <a:p>
                      <a:r>
                        <a:rPr lang="en-US" sz="1200" dirty="0"/>
                        <a:t> </a:t>
                      </a:r>
                    </a:p>
                  </a:txBody>
                  <a:tcPr/>
                </a:tc>
                <a:extLst>
                  <a:ext uri="{0D108BD9-81ED-4DB2-BD59-A6C34878D82A}">
                    <a16:rowId xmlns:a16="http://schemas.microsoft.com/office/drawing/2014/main" val="10008"/>
                  </a:ext>
                </a:extLst>
              </a:tr>
              <a:tr h="370840">
                <a:tc>
                  <a:txBody>
                    <a:bodyPr/>
                    <a:lstStyle/>
                    <a:p>
                      <a:r>
                        <a:rPr lang="en-US" sz="1200" dirty="0"/>
                        <a:t>Jesus Accused of Working with Beelzebub</a:t>
                      </a:r>
                    </a:p>
                  </a:txBody>
                  <a:tcPr/>
                </a:tc>
                <a:tc>
                  <a:txBody>
                    <a:bodyPr/>
                    <a:lstStyle/>
                    <a:p>
                      <a:r>
                        <a:rPr lang="en-US" sz="1200" dirty="0"/>
                        <a:t>12:22-30</a:t>
                      </a:r>
                    </a:p>
                  </a:txBody>
                  <a:tcPr/>
                </a:tc>
                <a:tc>
                  <a:txBody>
                    <a:bodyPr/>
                    <a:lstStyle/>
                    <a:p>
                      <a:r>
                        <a:rPr lang="en-US" sz="1200" dirty="0"/>
                        <a:t>3:19-27</a:t>
                      </a:r>
                    </a:p>
                  </a:txBody>
                  <a:tcPr>
                    <a:solidFill>
                      <a:schemeClr val="accent5">
                        <a:lumMod val="20000"/>
                        <a:lumOff val="80000"/>
                      </a:schemeClr>
                    </a:solidFill>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9"/>
                  </a:ext>
                </a:extLst>
              </a:tr>
              <a:tr h="370840">
                <a:tc>
                  <a:txBody>
                    <a:bodyPr/>
                    <a:lstStyle/>
                    <a:p>
                      <a:r>
                        <a:rPr lang="en-US" sz="1200" dirty="0"/>
                        <a:t>No Forgiveness for Blasphemy Against Holy Ghost</a:t>
                      </a:r>
                    </a:p>
                  </a:txBody>
                  <a:tcPr/>
                </a:tc>
                <a:tc>
                  <a:txBody>
                    <a:bodyPr/>
                    <a:lstStyle/>
                    <a:p>
                      <a:r>
                        <a:rPr lang="en-US" sz="1200" dirty="0"/>
                        <a:t>12:31-37</a:t>
                      </a:r>
                    </a:p>
                  </a:txBody>
                  <a:tcPr/>
                </a:tc>
                <a:tc>
                  <a:txBody>
                    <a:bodyPr/>
                    <a:lstStyle/>
                    <a:p>
                      <a:r>
                        <a:rPr lang="en-US" sz="1200" dirty="0"/>
                        <a:t>3:28-20</a:t>
                      </a:r>
                    </a:p>
                  </a:txBody>
                  <a:tcPr>
                    <a:solidFill>
                      <a:schemeClr val="accent5">
                        <a:lumMod val="20000"/>
                        <a:lumOff val="80000"/>
                      </a:schemeClr>
                    </a:solidFill>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10"/>
                  </a:ext>
                </a:extLst>
              </a:tr>
              <a:tr h="370840">
                <a:tc>
                  <a:txBody>
                    <a:bodyPr/>
                    <a:lstStyle/>
                    <a:p>
                      <a:r>
                        <a:rPr lang="en-US" sz="1200" dirty="0"/>
                        <a:t>Jesus’ Mother</a:t>
                      </a:r>
                      <a:r>
                        <a:rPr lang="en-US" sz="1200" baseline="0" dirty="0"/>
                        <a:t> and Brother Seek Him</a:t>
                      </a:r>
                      <a:endParaRPr lang="en-US" sz="1200" dirty="0"/>
                    </a:p>
                  </a:txBody>
                  <a:tcPr/>
                </a:tc>
                <a:tc>
                  <a:txBody>
                    <a:bodyPr/>
                    <a:lstStyle/>
                    <a:p>
                      <a:r>
                        <a:rPr lang="en-US" sz="1200" dirty="0"/>
                        <a:t>12:46-50</a:t>
                      </a:r>
                    </a:p>
                  </a:txBody>
                  <a:tcPr/>
                </a:tc>
                <a:tc>
                  <a:txBody>
                    <a:bodyPr/>
                    <a:lstStyle/>
                    <a:p>
                      <a:r>
                        <a:rPr lang="en-US" sz="1200" dirty="0"/>
                        <a:t>3:31-35</a:t>
                      </a:r>
                    </a:p>
                  </a:txBody>
                  <a:tcPr>
                    <a:solidFill>
                      <a:schemeClr val="accent5">
                        <a:lumMod val="20000"/>
                        <a:lumOff val="80000"/>
                      </a:schemeClr>
                    </a:solidFill>
                  </a:tcPr>
                </a:tc>
                <a:tc>
                  <a:txBody>
                    <a:bodyPr/>
                    <a:lstStyle/>
                    <a:p>
                      <a:r>
                        <a:rPr lang="en-US" sz="1200" dirty="0"/>
                        <a:t>8:19-21 </a:t>
                      </a:r>
                    </a:p>
                  </a:txBody>
                  <a:tcPr/>
                </a:tc>
                <a:tc>
                  <a:txBody>
                    <a:bodyPr/>
                    <a:lstStyle/>
                    <a:p>
                      <a:r>
                        <a:rPr lang="en-US" sz="1200" dirty="0"/>
                        <a:t> </a:t>
                      </a:r>
                    </a:p>
                  </a:txBody>
                  <a:tcPr/>
                </a:tc>
                <a:extLst>
                  <a:ext uri="{0D108BD9-81ED-4DB2-BD59-A6C34878D82A}">
                    <a16:rowId xmlns:a16="http://schemas.microsoft.com/office/drawing/2014/main" val="10011"/>
                  </a:ext>
                </a:extLst>
              </a:tr>
            </a:tbl>
          </a:graphicData>
        </a:graphic>
      </p:graphicFrame>
      <p:sp>
        <p:nvSpPr>
          <p:cNvPr id="3" name="Rectangle 2"/>
          <p:cNvSpPr/>
          <p:nvPr/>
        </p:nvSpPr>
        <p:spPr>
          <a:xfrm>
            <a:off x="0" y="5657671"/>
            <a:ext cx="6096000" cy="1200329"/>
          </a:xfrm>
          <a:prstGeom prst="rect">
            <a:avLst/>
          </a:prstGeom>
          <a:ln>
            <a:solidFill>
              <a:schemeClr val="tx1"/>
            </a:solidFill>
          </a:ln>
        </p:spPr>
        <p:txBody>
          <a:bodyPr>
            <a:spAutoFit/>
          </a:bodyPr>
          <a:lstStyle/>
          <a:p>
            <a:r>
              <a:rPr lang="en-US" sz="1200" b="1" dirty="0">
                <a:solidFill>
                  <a:srgbClr val="333333"/>
                </a:solidFill>
                <a:latin typeface="Abadi" panose="020B0604020104020204" pitchFamily="34" charset="0"/>
              </a:rPr>
              <a:t>Jesus’ Followers: Mark 3:7-8:</a:t>
            </a:r>
          </a:p>
          <a:p>
            <a:r>
              <a:rPr lang="en-US" sz="1200" dirty="0">
                <a:solidFill>
                  <a:srgbClr val="333333"/>
                </a:solidFill>
                <a:latin typeface="Abadi" panose="020B0604020104020204" pitchFamily="34" charset="0"/>
              </a:rPr>
              <a:t>"The multitudes flocked to him in Palestine, not for the spiritual truths he proclaimed, nor to follow the pattern of life he declared and led. They cared little for either of these. They came to him because he healed their sick, made whole their crippled, cast out from them their evil spirits." J. Reuben Clark (</a:t>
            </a:r>
            <a:r>
              <a:rPr lang="en-US" sz="1200" i="1" dirty="0">
                <a:solidFill>
                  <a:srgbClr val="333333"/>
                </a:solidFill>
                <a:latin typeface="Abadi" panose="020B0604020104020204" pitchFamily="34" charset="0"/>
              </a:rPr>
              <a:t>Behold the Lamb of God</a:t>
            </a:r>
            <a:r>
              <a:rPr lang="en-US" sz="1200" dirty="0">
                <a:solidFill>
                  <a:srgbClr val="333333"/>
                </a:solidFill>
                <a:latin typeface="Abadi" panose="020B0604020104020204" pitchFamily="34" charset="0"/>
              </a:rPr>
              <a:t> [Salt Lake City: Deseret Book Co., 1991], 299.)</a:t>
            </a:r>
            <a:endParaRPr lang="en-US" sz="1200" dirty="0"/>
          </a:p>
        </p:txBody>
      </p:sp>
    </p:spTree>
    <p:extLst>
      <p:ext uri="{BB962C8B-B14F-4D97-AF65-F5344CB8AC3E}">
        <p14:creationId xmlns:p14="http://schemas.microsoft.com/office/powerpoint/2010/main" val="1018424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74228" y="0"/>
            <a:ext cx="6074228" cy="2308324"/>
          </a:xfrm>
          <a:prstGeom prst="rect">
            <a:avLst/>
          </a:prstGeom>
          <a:ln>
            <a:solidFill>
              <a:schemeClr val="tx1"/>
            </a:solidFill>
          </a:ln>
        </p:spPr>
        <p:txBody>
          <a:bodyPr wrap="square">
            <a:spAutoFit/>
          </a:bodyPr>
          <a:lstStyle/>
          <a:p>
            <a:r>
              <a:rPr lang="en-US" sz="1200" b="1" dirty="0"/>
              <a:t>Tax Collector Mark 2:14:</a:t>
            </a:r>
          </a:p>
          <a:p>
            <a:r>
              <a:rPr lang="en-US" sz="1200" dirty="0"/>
              <a:t> A </a:t>
            </a:r>
            <a:r>
              <a:rPr lang="en-US" sz="1200" b="1" dirty="0"/>
              <a:t>tax collector</a:t>
            </a:r>
            <a:r>
              <a:rPr lang="en-US" sz="1200" dirty="0"/>
              <a:t> or a </a:t>
            </a:r>
            <a:r>
              <a:rPr lang="en-US" sz="1200" b="1" dirty="0"/>
              <a:t>taxman</a:t>
            </a:r>
            <a:r>
              <a:rPr lang="en-US" sz="1200" dirty="0"/>
              <a:t> is a person who collects unpaid taxes from other people or corporations. Tax collectors are often portrayed in fiction as being evil, and in the modern world share a similar stereotype to that of lawyers.</a:t>
            </a:r>
          </a:p>
          <a:p>
            <a:r>
              <a:rPr lang="en-US" sz="1200" dirty="0"/>
              <a:t>Tax collectors, also known as publicans, are mentioned many times in the Bible (mainly in the New Testament). They were reviled by the Jews of Jesus' day because of their perceived greed and collaboration with the Roman occupiers. Tax collectors amassed personal wealth by demanding tax payments in excess of what Rome levied and keeping the difference.</a:t>
            </a:r>
            <a:r>
              <a:rPr lang="en-US" sz="1200" baseline="30000" dirty="0"/>
              <a:t> </a:t>
            </a:r>
            <a:r>
              <a:rPr lang="en-US" sz="1200" dirty="0"/>
              <a:t>They worked for tax farmers. In the Gospel of Luke, Jesus sympathizes with the tax collector Zacchaeus, causing outrage from the crowds that Jesus would rather be the guest of a sinner than of a more respectable or "righteous" person. Saint Matthew in the New Testament was a tax collector. Wikipedia</a:t>
            </a:r>
          </a:p>
        </p:txBody>
      </p:sp>
      <p:sp>
        <p:nvSpPr>
          <p:cNvPr id="3" name="Rectangle 2"/>
          <p:cNvSpPr/>
          <p:nvPr/>
        </p:nvSpPr>
        <p:spPr>
          <a:xfrm>
            <a:off x="0" y="0"/>
            <a:ext cx="6074229" cy="3600986"/>
          </a:xfrm>
          <a:prstGeom prst="rect">
            <a:avLst/>
          </a:prstGeom>
          <a:ln>
            <a:solidFill>
              <a:schemeClr val="tx1"/>
            </a:solidFill>
          </a:ln>
        </p:spPr>
        <p:txBody>
          <a:bodyPr wrap="square">
            <a:spAutoFit/>
          </a:bodyPr>
          <a:lstStyle/>
          <a:p>
            <a:r>
              <a:rPr lang="en-US" sz="1200" b="1" dirty="0"/>
              <a:t>Capernaum: was a fishing village established </a:t>
            </a:r>
            <a:r>
              <a:rPr lang="en-US" sz="1200" dirty="0"/>
              <a:t>during the time of the Hasmoneans, located on the northern shore of the Sea of Galilee. It had a population of about 1,500. Archaeological excavations have revealed two ancient synagogues built one over the other. A house turned into a church by the Byzantines is said to be the home of Saint Peter. The village was inhabited continuously from the 2nd century BCE to the 11th century CE, when it was abandoned sometime before the Crusader conquest.</a:t>
            </a:r>
          </a:p>
          <a:p>
            <a:r>
              <a:rPr lang="en-US" sz="1200" i="1" dirty="0" err="1"/>
              <a:t>Kfar</a:t>
            </a:r>
            <a:r>
              <a:rPr lang="en-US" sz="1200" i="1" dirty="0"/>
              <a:t> Nahum</a:t>
            </a:r>
            <a:r>
              <a:rPr lang="en-US" sz="1200" dirty="0"/>
              <a:t>, the original name of the small town, means "Nahum's village" in Hebrew, but apparently there is no connection with the prophet named Nahum.</a:t>
            </a:r>
          </a:p>
          <a:p>
            <a:r>
              <a:rPr lang="en-US" sz="1200" dirty="0"/>
              <a:t>The town is cited in all four gospels (where it was reported to have been near the hometown of the apostles Simon Peter, Andrew, James, and John, as well as the tax collector Matthew. </a:t>
            </a:r>
          </a:p>
          <a:p>
            <a:r>
              <a:rPr lang="en-US" sz="1200" dirty="0"/>
              <a:t>Given the coarse construction of the walls, there was no second story to a typical home, and the roof would have been constructed of light wooden beams and thatch mixed with mud. This, along with the discovery of the stairs to the roof, recalls the biblical story of the Healing of the Paralytic: "And when they could not come nigh unto him for the press, they uncovered the roof where he was: and when they had broken it up, let down the bed wherein the sick of the palsy lay." (Mark 2:4) With the type of construction seen in Capernaum, it would not have been difficult to raise the ceiling by the courtyard stairs and to remove a part to allow the bed to be brought down to where Jesus stood.</a:t>
            </a:r>
          </a:p>
          <a:p>
            <a:r>
              <a:rPr lang="en-US" sz="1200" dirty="0"/>
              <a:t>Wikipedia</a:t>
            </a:r>
          </a:p>
        </p:txBody>
      </p:sp>
      <p:sp>
        <p:nvSpPr>
          <p:cNvPr id="5" name="Rectangle 4"/>
          <p:cNvSpPr/>
          <p:nvPr/>
        </p:nvSpPr>
        <p:spPr>
          <a:xfrm>
            <a:off x="6074228" y="2338969"/>
            <a:ext cx="6074228" cy="4524315"/>
          </a:xfrm>
          <a:prstGeom prst="rect">
            <a:avLst/>
          </a:prstGeom>
          <a:ln>
            <a:solidFill>
              <a:schemeClr val="tx1"/>
            </a:solidFill>
          </a:ln>
        </p:spPr>
        <p:txBody>
          <a:bodyPr wrap="square">
            <a:spAutoFit/>
          </a:bodyPr>
          <a:lstStyle/>
          <a:p>
            <a:r>
              <a:rPr lang="en-US" sz="1200" b="1" dirty="0"/>
              <a:t>The Sabbath Mark 2:26-27</a:t>
            </a:r>
          </a:p>
          <a:p>
            <a:r>
              <a:rPr lang="en-US" sz="1200" dirty="0"/>
              <a:t>“The Mosaic injunctions of Sabbath day observance contained many detailed do’s and don’ts. This may have been necessary to teach obedience to those who had been in captivity and had long been denied individual freedom of choice. Thereafter, these Mosaic instructions were carried to many unwarranted extremes which the Savior condemned. In that day the technicalities of Sabbath day observance outweighed the ‘weightier matters of the law’ (Matt. 23:23) such as faith, charity, and the gifts of the Spirit.</a:t>
            </a:r>
          </a:p>
          <a:p>
            <a:r>
              <a:rPr lang="en-US" sz="1200" dirty="0"/>
              <a:t>“In our time God has recognized our intelligence by not requiring endless restrictions. Perhaps this was done with a hope that we would catch more of the spirit of Sabbath worship rather than the letter thereof. In our day, however, this pendulum of Sabbath day desecration has swung very far indeed. We stand in jeopardy of losing great blessings promised. After all, it is a test by which the Lord seeks to ‘prove you in all things’ (D&amp;C 98:14) to see if your devotion is complete.</a:t>
            </a:r>
          </a:p>
          <a:p>
            <a:r>
              <a:rPr lang="en-US" sz="1200" dirty="0"/>
              <a:t>“Where is the line as to what is acceptable and unacceptable on the Sabbath? Within the guidelines, each of us must answer this question for ourselves. While these guidelines are contained in the scriptures and in the words of the modern prophets, they must also be written in our hearts and governed by our conscience. … It is quite unlikely that there will be any serious violation of Sabbath worship if we come humbly before the Lord and offer him all our heart, our soul, and our mind. (See Matt. 22:37)</a:t>
            </a:r>
          </a:p>
          <a:p>
            <a:r>
              <a:rPr lang="en-US" sz="1200" dirty="0"/>
              <a:t>“What is worthy or unworthy on the Sabbath day will have to be judged by each of us by trying to be honest with the Lord. On the Sabbath day we should do what we have to do and what we ought to do in an attitude of worshipfulness and then limit our other activities. I wish to testify unequivocally concerning the blessings of Sabbath day worship” President James E. Faust (“The Lord’s Day,”</a:t>
            </a:r>
            <a:r>
              <a:rPr lang="en-US" sz="1200" i="1" dirty="0"/>
              <a:t> Ensign,</a:t>
            </a:r>
            <a:r>
              <a:rPr lang="en-US" sz="1200" dirty="0"/>
              <a:t> Nov. 1991, 35).</a:t>
            </a:r>
          </a:p>
        </p:txBody>
      </p:sp>
      <p:sp>
        <p:nvSpPr>
          <p:cNvPr id="10" name="Rectangle 9"/>
          <p:cNvSpPr/>
          <p:nvPr/>
        </p:nvSpPr>
        <p:spPr>
          <a:xfrm>
            <a:off x="0" y="3600986"/>
            <a:ext cx="6074228" cy="3231654"/>
          </a:xfrm>
          <a:prstGeom prst="rect">
            <a:avLst/>
          </a:prstGeom>
          <a:ln>
            <a:solidFill>
              <a:schemeClr val="tx1"/>
            </a:solidFill>
          </a:ln>
        </p:spPr>
        <p:txBody>
          <a:bodyPr wrap="square">
            <a:spAutoFit/>
          </a:bodyPr>
          <a:lstStyle/>
          <a:p>
            <a:r>
              <a:rPr lang="en-US" sz="1200" b="1" dirty="0"/>
              <a:t>Who Can Forgive Others: Mark 2:7</a:t>
            </a:r>
          </a:p>
          <a:p>
            <a:r>
              <a:rPr lang="en-US" sz="1200" dirty="0"/>
              <a:t>“This event in the life of our Lord was visible and irrefutable proof that he was the Messiah; and it was so recognized by those among whom he ministered. He had borne frequent verbal testimony that God was his Father and had supported that personal witness with an unparalleled ministry of preaching and healing. Now it was his purpose to announce that he had done what no one but God could do and to prove that he had done it by a further manifestation of his Father’s power.</a:t>
            </a:r>
          </a:p>
          <a:p>
            <a:r>
              <a:rPr lang="en-US" sz="1200" dirty="0"/>
              <a:t>“Both Jesus and the ‘doctors of the law’ who were then present knew that none but God can forgive sins. Accordingly, as a pointed and dramatic witness that the power of God was resident in him, Jesus took (perhaps sought) this appropriate occasion to forgive sins. Being then called in question by the </a:t>
            </a:r>
            <a:r>
              <a:rPr lang="en-US" sz="1200" dirty="0" err="1"/>
              <a:t>scripturalists</a:t>
            </a:r>
            <a:r>
              <a:rPr lang="en-US" sz="1200" dirty="0"/>
              <a:t> who knew (and that rightly) that the false assumption of the power to forgive sins was blasphemy, Jesus did what no imposter could have done—he proved his divine power by healing the forgiven man. To his query, ‘Does it require more power to forgive sins than to make the sick rise up and walk?’ there could be only one answer! They are as one; he that can do the one, can do the other” Elder Bruce R. McConkie (</a:t>
            </a:r>
            <a:r>
              <a:rPr lang="en-US" sz="1200" i="1" dirty="0"/>
              <a:t>Doctrinal New Testament Commentary,</a:t>
            </a:r>
            <a:r>
              <a:rPr lang="en-US" sz="1200" dirty="0"/>
              <a:t> 3 vols. [1965–73], 1:177–78).</a:t>
            </a:r>
          </a:p>
          <a:p>
            <a:endParaRPr lang="en-US" sz="1200" dirty="0"/>
          </a:p>
        </p:txBody>
      </p:sp>
    </p:spTree>
    <p:extLst>
      <p:ext uri="{BB962C8B-B14F-4D97-AF65-F5344CB8AC3E}">
        <p14:creationId xmlns:p14="http://schemas.microsoft.com/office/powerpoint/2010/main" val="4266204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66629316"/>
              </p:ext>
            </p:extLst>
          </p:nvPr>
        </p:nvGraphicFramePr>
        <p:xfrm>
          <a:off x="166624" y="1359746"/>
          <a:ext cx="11812016" cy="4846320"/>
        </p:xfrm>
        <a:graphic>
          <a:graphicData uri="http://schemas.openxmlformats.org/drawingml/2006/table">
            <a:tbl>
              <a:tblPr firstRow="1" bandRow="1">
                <a:tableStyleId>{5940675A-B579-460E-94D1-54222C63F5DA}</a:tableStyleId>
              </a:tblPr>
              <a:tblGrid>
                <a:gridCol w="1685645">
                  <a:extLst>
                    <a:ext uri="{9D8B030D-6E8A-4147-A177-3AD203B41FA5}">
                      <a16:colId xmlns:a16="http://schemas.microsoft.com/office/drawing/2014/main" val="20000"/>
                    </a:ext>
                  </a:extLst>
                </a:gridCol>
                <a:gridCol w="10126371">
                  <a:extLst>
                    <a:ext uri="{9D8B030D-6E8A-4147-A177-3AD203B41FA5}">
                      <a16:colId xmlns:a16="http://schemas.microsoft.com/office/drawing/2014/main" val="20001"/>
                    </a:ext>
                  </a:extLst>
                </a:gridCol>
              </a:tblGrid>
              <a:tr h="370840">
                <a:tc>
                  <a:txBody>
                    <a:bodyPr/>
                    <a:lstStyle/>
                    <a:p>
                      <a:r>
                        <a:rPr lang="en-US" sz="1400" dirty="0">
                          <a:latin typeface="+mn-lt"/>
                        </a:rPr>
                        <a:t>Simon</a:t>
                      </a:r>
                    </a:p>
                  </a:txBody>
                  <a:tcPr/>
                </a:tc>
                <a:tc>
                  <a:txBody>
                    <a:bodyPr/>
                    <a:lstStyle/>
                    <a:p>
                      <a:r>
                        <a:rPr lang="en-US" sz="1400" b="0" i="0" kern="1200" dirty="0">
                          <a:solidFill>
                            <a:schemeClr val="tx1"/>
                          </a:solidFill>
                          <a:effectLst/>
                          <a:latin typeface="+mn-lt"/>
                          <a:ea typeface="+mn-ea"/>
                          <a:cs typeface="+mn-cs"/>
                        </a:rPr>
                        <a:t>Given a special name by Jesus: Cephas (</a:t>
                      </a:r>
                      <a:r>
                        <a:rPr lang="en-US" sz="1400" b="0" i="0" kern="1200" dirty="0" err="1">
                          <a:solidFill>
                            <a:schemeClr val="tx1"/>
                          </a:solidFill>
                          <a:effectLst/>
                          <a:latin typeface="+mn-lt"/>
                          <a:ea typeface="+mn-ea"/>
                          <a:cs typeface="+mn-cs"/>
                        </a:rPr>
                        <a:t>Syriac</a:t>
                      </a:r>
                      <a:r>
                        <a:rPr lang="en-US" sz="1400" b="0" i="0" kern="1200" dirty="0">
                          <a:solidFill>
                            <a:schemeClr val="tx1"/>
                          </a:solidFill>
                          <a:effectLst/>
                          <a:latin typeface="+mn-lt"/>
                          <a:ea typeface="+mn-ea"/>
                          <a:cs typeface="+mn-cs"/>
                        </a:rPr>
                        <a:t>) or </a:t>
                      </a:r>
                      <a:r>
                        <a:rPr lang="en-US" sz="1400" b="0" i="0" kern="1200" dirty="0" err="1">
                          <a:solidFill>
                            <a:schemeClr val="tx1"/>
                          </a:solidFill>
                          <a:effectLst/>
                          <a:latin typeface="+mn-lt"/>
                          <a:ea typeface="+mn-ea"/>
                          <a:cs typeface="+mn-cs"/>
                        </a:rPr>
                        <a:t>Petros</a:t>
                      </a:r>
                      <a:r>
                        <a:rPr lang="en-US" sz="1400" b="0" i="0" kern="1200" dirty="0">
                          <a:solidFill>
                            <a:schemeClr val="tx1"/>
                          </a:solidFill>
                          <a:effectLst/>
                          <a:latin typeface="+mn-lt"/>
                          <a:ea typeface="+mn-ea"/>
                          <a:cs typeface="+mn-cs"/>
                        </a:rPr>
                        <a:t> (Greek) which means "stone or rock." He is Andrew's brother.</a:t>
                      </a:r>
                      <a:endParaRPr lang="en-US" sz="1400" dirty="0">
                        <a:latin typeface="+mn-lt"/>
                      </a:endParaRPr>
                    </a:p>
                  </a:txBody>
                  <a:tcPr/>
                </a:tc>
                <a:extLst>
                  <a:ext uri="{0D108BD9-81ED-4DB2-BD59-A6C34878D82A}">
                    <a16:rowId xmlns:a16="http://schemas.microsoft.com/office/drawing/2014/main" val="10000"/>
                  </a:ext>
                </a:extLst>
              </a:tr>
              <a:tr h="370840">
                <a:tc>
                  <a:txBody>
                    <a:bodyPr/>
                    <a:lstStyle/>
                    <a:p>
                      <a:pPr algn="l" fontAlgn="base"/>
                      <a:r>
                        <a:rPr lang="en-US" sz="1400" b="0" dirty="0">
                          <a:effectLst/>
                          <a:latin typeface="+mn-lt"/>
                        </a:rPr>
                        <a:t>James</a:t>
                      </a:r>
                    </a:p>
                  </a:txBody>
                  <a:tcPr marL="47625" marR="95250" marT="38100" marB="38100" anchor="ctr"/>
                </a:tc>
                <a:tc>
                  <a:txBody>
                    <a:bodyPr/>
                    <a:lstStyle/>
                    <a:p>
                      <a:pPr algn="l" fontAlgn="base"/>
                      <a:r>
                        <a:rPr lang="en-US" sz="1400" b="0">
                          <a:effectLst/>
                          <a:latin typeface="+mn-lt"/>
                        </a:rPr>
                        <a:t>James is the Greek form of the Hebrew Jacob. The Hebrew James means "supplanter." He is John's brother.</a:t>
                      </a:r>
                    </a:p>
                  </a:txBody>
                  <a:tcPr marL="47625" marR="95250" marT="38100" marB="38100" anchor="ctr"/>
                </a:tc>
                <a:extLst>
                  <a:ext uri="{0D108BD9-81ED-4DB2-BD59-A6C34878D82A}">
                    <a16:rowId xmlns:a16="http://schemas.microsoft.com/office/drawing/2014/main" val="10001"/>
                  </a:ext>
                </a:extLst>
              </a:tr>
              <a:tr h="370840">
                <a:tc>
                  <a:txBody>
                    <a:bodyPr/>
                    <a:lstStyle/>
                    <a:p>
                      <a:pPr algn="l" fontAlgn="base"/>
                      <a:r>
                        <a:rPr lang="en-US" sz="1400" b="0">
                          <a:effectLst/>
                          <a:latin typeface="+mn-lt"/>
                        </a:rPr>
                        <a:t>John</a:t>
                      </a:r>
                    </a:p>
                  </a:txBody>
                  <a:tcPr marL="47625" marR="95250" marT="38100" marB="38100" anchor="ctr"/>
                </a:tc>
                <a:tc>
                  <a:txBody>
                    <a:bodyPr/>
                    <a:lstStyle/>
                    <a:p>
                      <a:pPr algn="l" fontAlgn="base"/>
                      <a:r>
                        <a:rPr lang="en-US" sz="1400" b="0">
                          <a:effectLst/>
                          <a:latin typeface="+mn-lt"/>
                        </a:rPr>
                        <a:t>The name means "Jehovah's Gift," from the Hebrew Johanan. He is James' brother.</a:t>
                      </a:r>
                    </a:p>
                  </a:txBody>
                  <a:tcPr marL="47625" marR="95250" marT="38100" marB="38100" anchor="ctr"/>
                </a:tc>
                <a:extLst>
                  <a:ext uri="{0D108BD9-81ED-4DB2-BD59-A6C34878D82A}">
                    <a16:rowId xmlns:a16="http://schemas.microsoft.com/office/drawing/2014/main" val="10002"/>
                  </a:ext>
                </a:extLst>
              </a:tr>
              <a:tr h="370840">
                <a:tc>
                  <a:txBody>
                    <a:bodyPr/>
                    <a:lstStyle/>
                    <a:p>
                      <a:pPr algn="l" fontAlgn="base"/>
                      <a:r>
                        <a:rPr lang="en-US" sz="1400" b="0">
                          <a:effectLst/>
                          <a:latin typeface="+mn-lt"/>
                        </a:rPr>
                        <a:t>Andrew</a:t>
                      </a:r>
                    </a:p>
                  </a:txBody>
                  <a:tcPr marL="47625" marR="95250" marT="38100" marB="38100" anchor="ctr"/>
                </a:tc>
                <a:tc>
                  <a:txBody>
                    <a:bodyPr/>
                    <a:lstStyle/>
                    <a:p>
                      <a:pPr algn="l" fontAlgn="base"/>
                      <a:r>
                        <a:rPr lang="en-US" sz="1400" b="0">
                          <a:effectLst/>
                          <a:latin typeface="+mn-lt"/>
                        </a:rPr>
                        <a:t>The name means "manly." He is Simon Peter's brother.</a:t>
                      </a:r>
                    </a:p>
                  </a:txBody>
                  <a:tcPr marL="47625" marR="95250" marT="38100" marB="38100" anchor="ctr"/>
                </a:tc>
                <a:extLst>
                  <a:ext uri="{0D108BD9-81ED-4DB2-BD59-A6C34878D82A}">
                    <a16:rowId xmlns:a16="http://schemas.microsoft.com/office/drawing/2014/main" val="10003"/>
                  </a:ext>
                </a:extLst>
              </a:tr>
              <a:tr h="370840">
                <a:tc>
                  <a:txBody>
                    <a:bodyPr/>
                    <a:lstStyle/>
                    <a:p>
                      <a:pPr algn="l" fontAlgn="base"/>
                      <a:r>
                        <a:rPr lang="en-US" sz="1400" b="0">
                          <a:effectLst/>
                          <a:latin typeface="+mn-lt"/>
                        </a:rPr>
                        <a:t>Philip</a:t>
                      </a:r>
                    </a:p>
                  </a:txBody>
                  <a:tcPr marL="47625" marR="95250" marT="38100" marB="38100" anchor="ctr"/>
                </a:tc>
                <a:tc>
                  <a:txBody>
                    <a:bodyPr/>
                    <a:lstStyle/>
                    <a:p>
                      <a:pPr algn="l" fontAlgn="base"/>
                      <a:r>
                        <a:rPr lang="en-US" sz="1400" b="0" dirty="0">
                          <a:effectLst/>
                          <a:latin typeface="+mn-lt"/>
                        </a:rPr>
                        <a:t>The name comes from the Greek and means "lover of horses."</a:t>
                      </a:r>
                    </a:p>
                  </a:txBody>
                  <a:tcPr marL="47625" marR="95250" marT="38100" marB="38100" anchor="ctr"/>
                </a:tc>
                <a:extLst>
                  <a:ext uri="{0D108BD9-81ED-4DB2-BD59-A6C34878D82A}">
                    <a16:rowId xmlns:a16="http://schemas.microsoft.com/office/drawing/2014/main" val="10004"/>
                  </a:ext>
                </a:extLst>
              </a:tr>
              <a:tr h="370840">
                <a:tc>
                  <a:txBody>
                    <a:bodyPr/>
                    <a:lstStyle/>
                    <a:p>
                      <a:pPr algn="l" fontAlgn="base"/>
                      <a:r>
                        <a:rPr lang="en-US" sz="1400" b="0" dirty="0">
                          <a:effectLst/>
                          <a:latin typeface="+mn-lt"/>
                        </a:rPr>
                        <a:t>Bartholomew (Nathanael)</a:t>
                      </a:r>
                    </a:p>
                  </a:txBody>
                  <a:tcPr marL="47625" marR="95250" marT="38100" marB="38100" anchor="ctr"/>
                </a:tc>
                <a:tc>
                  <a:txBody>
                    <a:bodyPr/>
                    <a:lstStyle/>
                    <a:p>
                      <a:pPr algn="l" fontAlgn="base"/>
                      <a:r>
                        <a:rPr lang="en-US" sz="1400" b="0">
                          <a:effectLst/>
                          <a:latin typeface="+mn-lt"/>
                        </a:rPr>
                        <a:t>The name means "gift of God," and is from the Hebrew.</a:t>
                      </a:r>
                    </a:p>
                  </a:txBody>
                  <a:tcPr marL="47625" marR="95250" marT="38100" marB="38100" anchor="ctr"/>
                </a:tc>
                <a:extLst>
                  <a:ext uri="{0D108BD9-81ED-4DB2-BD59-A6C34878D82A}">
                    <a16:rowId xmlns:a16="http://schemas.microsoft.com/office/drawing/2014/main" val="10005"/>
                  </a:ext>
                </a:extLst>
              </a:tr>
              <a:tr h="370840">
                <a:tc>
                  <a:txBody>
                    <a:bodyPr/>
                    <a:lstStyle/>
                    <a:p>
                      <a:pPr algn="l" fontAlgn="base"/>
                      <a:r>
                        <a:rPr lang="en-US" sz="1400" b="0">
                          <a:effectLst/>
                          <a:latin typeface="+mn-lt"/>
                        </a:rPr>
                        <a:t>Thomas</a:t>
                      </a:r>
                    </a:p>
                  </a:txBody>
                  <a:tcPr marL="47625" marR="95250" marT="38100" marB="38100" anchor="ctr"/>
                </a:tc>
                <a:tc>
                  <a:txBody>
                    <a:bodyPr/>
                    <a:lstStyle/>
                    <a:p>
                      <a:pPr algn="l" fontAlgn="base"/>
                      <a:r>
                        <a:rPr lang="en-US" sz="1400" b="0">
                          <a:effectLst/>
                          <a:latin typeface="+mn-lt"/>
                        </a:rPr>
                        <a:t>He is also called Didymus, from the Greek, meaning "twin." See John 11:16; 20:24.</a:t>
                      </a:r>
                    </a:p>
                  </a:txBody>
                  <a:tcPr marL="47625" marR="95250" marT="38100" marB="38100" anchor="ctr"/>
                </a:tc>
                <a:extLst>
                  <a:ext uri="{0D108BD9-81ED-4DB2-BD59-A6C34878D82A}">
                    <a16:rowId xmlns:a16="http://schemas.microsoft.com/office/drawing/2014/main" val="10006"/>
                  </a:ext>
                </a:extLst>
              </a:tr>
              <a:tr h="370840">
                <a:tc>
                  <a:txBody>
                    <a:bodyPr/>
                    <a:lstStyle/>
                    <a:p>
                      <a:pPr algn="l" fontAlgn="base"/>
                      <a:r>
                        <a:rPr lang="en-US" sz="1400" b="0">
                          <a:effectLst/>
                          <a:latin typeface="+mn-lt"/>
                        </a:rPr>
                        <a:t>Matthew</a:t>
                      </a:r>
                    </a:p>
                  </a:txBody>
                  <a:tcPr marL="47625" marR="95250" marT="38100" marB="38100" anchor="ctr"/>
                </a:tc>
                <a:tc>
                  <a:txBody>
                    <a:bodyPr/>
                    <a:lstStyle/>
                    <a:p>
                      <a:pPr algn="l" fontAlgn="base"/>
                      <a:r>
                        <a:rPr lang="en-US" sz="1400" b="0">
                          <a:effectLst/>
                          <a:latin typeface="+mn-lt"/>
                        </a:rPr>
                        <a:t>He was also called Levi, a Hebrew word meaning "gift of Jehovah." Also called the Publican. He is James the Less' brother.</a:t>
                      </a:r>
                    </a:p>
                  </a:txBody>
                  <a:tcPr marL="47625" marR="95250" marT="38100" marB="38100" anchor="ctr"/>
                </a:tc>
                <a:extLst>
                  <a:ext uri="{0D108BD9-81ED-4DB2-BD59-A6C34878D82A}">
                    <a16:rowId xmlns:a16="http://schemas.microsoft.com/office/drawing/2014/main" val="10007"/>
                  </a:ext>
                </a:extLst>
              </a:tr>
              <a:tr h="370840">
                <a:tc>
                  <a:txBody>
                    <a:bodyPr/>
                    <a:lstStyle/>
                    <a:p>
                      <a:pPr algn="l" fontAlgn="base"/>
                      <a:r>
                        <a:rPr lang="en-US" sz="1400" b="0">
                          <a:effectLst/>
                          <a:latin typeface="+mn-lt"/>
                        </a:rPr>
                        <a:t>James</a:t>
                      </a:r>
                    </a:p>
                  </a:txBody>
                  <a:tcPr marL="47625" marR="95250" marT="38100" marB="38100" anchor="ctr"/>
                </a:tc>
                <a:tc>
                  <a:txBody>
                    <a:bodyPr/>
                    <a:lstStyle/>
                    <a:p>
                      <a:pPr algn="l" fontAlgn="base"/>
                      <a:r>
                        <a:rPr lang="en-US" sz="1400" b="0">
                          <a:effectLst/>
                          <a:latin typeface="+mn-lt"/>
                        </a:rPr>
                        <a:t>Called "the less" to distinguish him from James, son of Zebedee. He is Matthew's brother.</a:t>
                      </a:r>
                    </a:p>
                  </a:txBody>
                  <a:tcPr marL="47625" marR="95250" marT="38100" marB="38100" anchor="ctr"/>
                </a:tc>
                <a:extLst>
                  <a:ext uri="{0D108BD9-81ED-4DB2-BD59-A6C34878D82A}">
                    <a16:rowId xmlns:a16="http://schemas.microsoft.com/office/drawing/2014/main" val="10008"/>
                  </a:ext>
                </a:extLst>
              </a:tr>
              <a:tr h="370840">
                <a:tc>
                  <a:txBody>
                    <a:bodyPr/>
                    <a:lstStyle/>
                    <a:p>
                      <a:pPr algn="l" fontAlgn="base"/>
                      <a:r>
                        <a:rPr lang="en-US" sz="1400" b="0" dirty="0">
                          <a:effectLst/>
                          <a:latin typeface="+mn-lt"/>
                        </a:rPr>
                        <a:t>Thaddeus</a:t>
                      </a:r>
                    </a:p>
                    <a:p>
                      <a:pPr algn="l" fontAlgn="base"/>
                      <a:r>
                        <a:rPr lang="en-US" sz="1400" b="0" dirty="0">
                          <a:effectLst/>
                          <a:latin typeface="+mn-lt"/>
                        </a:rPr>
                        <a:t>(Judas, not Iscariot)</a:t>
                      </a:r>
                    </a:p>
                  </a:txBody>
                  <a:tcPr marL="47625" marR="95250" marT="38100" marB="38100" anchor="ctr"/>
                </a:tc>
                <a:tc>
                  <a:txBody>
                    <a:bodyPr/>
                    <a:lstStyle/>
                    <a:p>
                      <a:pPr algn="l" fontAlgn="base"/>
                      <a:r>
                        <a:rPr lang="en-US" sz="1400" b="0" dirty="0">
                          <a:effectLst/>
                          <a:latin typeface="+mn-lt"/>
                        </a:rPr>
                        <a:t>Thaddeus is the Hebrew root for "heart." He is also called </a:t>
                      </a:r>
                      <a:r>
                        <a:rPr lang="en-US" sz="1400" b="0" dirty="0" err="1">
                          <a:effectLst/>
                          <a:latin typeface="+mn-lt"/>
                        </a:rPr>
                        <a:t>Lebbaeus</a:t>
                      </a:r>
                      <a:r>
                        <a:rPr lang="en-US" sz="1400" b="0" dirty="0">
                          <a:effectLst/>
                          <a:latin typeface="+mn-lt"/>
                        </a:rPr>
                        <a:t> which is Arabic for "root."</a:t>
                      </a:r>
                    </a:p>
                  </a:txBody>
                  <a:tcPr marL="47625" marR="95250" marT="38100" marB="38100" anchor="ctr"/>
                </a:tc>
                <a:extLst>
                  <a:ext uri="{0D108BD9-81ED-4DB2-BD59-A6C34878D82A}">
                    <a16:rowId xmlns:a16="http://schemas.microsoft.com/office/drawing/2014/main" val="10009"/>
                  </a:ext>
                </a:extLst>
              </a:tr>
              <a:tr h="370840">
                <a:tc>
                  <a:txBody>
                    <a:bodyPr/>
                    <a:lstStyle/>
                    <a:p>
                      <a:pPr algn="l" fontAlgn="base"/>
                      <a:r>
                        <a:rPr lang="en-US" sz="1400" b="0" dirty="0">
                          <a:effectLst/>
                          <a:latin typeface="+mn-lt"/>
                        </a:rPr>
                        <a:t>Simon</a:t>
                      </a:r>
                    </a:p>
                  </a:txBody>
                  <a:tcPr marL="47625" marR="95250" marT="38100" marB="38100" anchor="ctr"/>
                </a:tc>
                <a:tc>
                  <a:txBody>
                    <a:bodyPr/>
                    <a:lstStyle/>
                    <a:p>
                      <a:pPr algn="l" fontAlgn="base"/>
                      <a:r>
                        <a:rPr lang="en-US" sz="1400" b="0">
                          <a:effectLst/>
                          <a:latin typeface="+mn-lt"/>
                        </a:rPr>
                        <a:t>Called "the Canaanite" (Matthew 10:4) and "the Zealot" (Lu. 6:15). The Hebrew word for zealots was</a:t>
                      </a:r>
                      <a:r>
                        <a:rPr lang="en-US" sz="1400" b="0" i="1">
                          <a:effectLst/>
                          <a:latin typeface="+mn-lt"/>
                        </a:rPr>
                        <a:t>Kananim</a:t>
                      </a:r>
                      <a:r>
                        <a:rPr lang="en-US" sz="1400" b="0">
                          <a:effectLst/>
                          <a:latin typeface="+mn-lt"/>
                        </a:rPr>
                        <a:t>. This would explain the title "Canaanite."</a:t>
                      </a:r>
                    </a:p>
                  </a:txBody>
                  <a:tcPr marL="47625" marR="95250" marT="38100" marB="38100" anchor="ctr"/>
                </a:tc>
                <a:extLst>
                  <a:ext uri="{0D108BD9-81ED-4DB2-BD59-A6C34878D82A}">
                    <a16:rowId xmlns:a16="http://schemas.microsoft.com/office/drawing/2014/main" val="10010"/>
                  </a:ext>
                </a:extLst>
              </a:tr>
              <a:tr h="370840">
                <a:tc>
                  <a:txBody>
                    <a:bodyPr/>
                    <a:lstStyle/>
                    <a:p>
                      <a:pPr algn="l" fontAlgn="base"/>
                      <a:r>
                        <a:rPr lang="en-US" sz="1400" b="0">
                          <a:effectLst/>
                          <a:latin typeface="+mn-lt"/>
                        </a:rPr>
                        <a:t>Judas</a:t>
                      </a:r>
                    </a:p>
                  </a:txBody>
                  <a:tcPr marL="47625" marR="95250" marT="38100" marB="38100" anchor="ctr"/>
                </a:tc>
                <a:tc>
                  <a:txBody>
                    <a:bodyPr/>
                    <a:lstStyle/>
                    <a:p>
                      <a:pPr algn="l" fontAlgn="base"/>
                      <a:r>
                        <a:rPr lang="en-US" sz="1400" b="0" dirty="0">
                          <a:effectLst/>
                          <a:latin typeface="+mn-lt"/>
                        </a:rPr>
                        <a:t>Called Iscariot, probably because he was from the village of </a:t>
                      </a:r>
                      <a:r>
                        <a:rPr lang="en-US" sz="1400" b="0" dirty="0" err="1">
                          <a:effectLst/>
                          <a:latin typeface="+mn-lt"/>
                        </a:rPr>
                        <a:t>Kerioth</a:t>
                      </a:r>
                      <a:r>
                        <a:rPr lang="en-US" sz="1400" b="0" dirty="0">
                          <a:effectLst/>
                          <a:latin typeface="+mn-lt"/>
                        </a:rPr>
                        <a:t> (Joshua 15:24).</a:t>
                      </a:r>
                    </a:p>
                  </a:txBody>
                  <a:tcPr marL="47625" marR="95250" marT="38100" marB="38100" anchor="ctr"/>
                </a:tc>
                <a:extLst>
                  <a:ext uri="{0D108BD9-81ED-4DB2-BD59-A6C34878D82A}">
                    <a16:rowId xmlns:a16="http://schemas.microsoft.com/office/drawing/2014/main" val="10011"/>
                  </a:ext>
                </a:extLst>
              </a:tr>
            </a:tbl>
          </a:graphicData>
        </a:graphic>
      </p:graphicFrame>
      <p:sp>
        <p:nvSpPr>
          <p:cNvPr id="3" name="Rectangle 2"/>
          <p:cNvSpPr/>
          <p:nvPr/>
        </p:nvSpPr>
        <p:spPr>
          <a:xfrm>
            <a:off x="166624" y="6452954"/>
            <a:ext cx="6096000" cy="261610"/>
          </a:xfrm>
          <a:prstGeom prst="rect">
            <a:avLst/>
          </a:prstGeom>
        </p:spPr>
        <p:txBody>
          <a:bodyPr>
            <a:spAutoFit/>
          </a:bodyPr>
          <a:lstStyle/>
          <a:p>
            <a:r>
              <a:rPr lang="en-US" sz="1100" dirty="0"/>
              <a:t>Adapted from Institute Manual, </a:t>
            </a:r>
            <a:r>
              <a:rPr lang="en-US" sz="1100" i="1" dirty="0"/>
              <a:t>The Life and Teachings of Jesus &amp; his Apostles</a:t>
            </a:r>
            <a:r>
              <a:rPr lang="en-US" sz="1100" dirty="0"/>
              <a:t>, 2</a:t>
            </a:r>
            <a:r>
              <a:rPr lang="en-US" sz="1100" baseline="30000" dirty="0"/>
              <a:t>nd</a:t>
            </a:r>
            <a:r>
              <a:rPr lang="en-US" sz="1100" dirty="0"/>
              <a:t> ed., p. 55</a:t>
            </a:r>
          </a:p>
        </p:txBody>
      </p:sp>
      <p:sp>
        <p:nvSpPr>
          <p:cNvPr id="4" name="TextBox 3"/>
          <p:cNvSpPr txBox="1"/>
          <p:nvPr/>
        </p:nvSpPr>
        <p:spPr>
          <a:xfrm>
            <a:off x="4121912" y="292608"/>
            <a:ext cx="4114800" cy="461665"/>
          </a:xfrm>
          <a:prstGeom prst="rect">
            <a:avLst/>
          </a:prstGeom>
          <a:noFill/>
        </p:spPr>
        <p:txBody>
          <a:bodyPr wrap="square" rtlCol="0">
            <a:spAutoFit/>
          </a:bodyPr>
          <a:lstStyle/>
          <a:p>
            <a:pPr algn="ctr"/>
            <a:r>
              <a:rPr lang="en-US" sz="2400" dirty="0"/>
              <a:t>The 12 Apostles Are Ordained</a:t>
            </a:r>
          </a:p>
        </p:txBody>
      </p:sp>
    </p:spTree>
    <p:extLst>
      <p:ext uri="{BB962C8B-B14F-4D97-AF65-F5344CB8AC3E}">
        <p14:creationId xmlns:p14="http://schemas.microsoft.com/office/powerpoint/2010/main" val="11504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2:1-4</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Houses in Capernaum</a:t>
            </a:r>
          </a:p>
        </p:txBody>
      </p:sp>
      <p:grpSp>
        <p:nvGrpSpPr>
          <p:cNvPr id="3" name="Group 2"/>
          <p:cNvGrpSpPr/>
          <p:nvPr/>
        </p:nvGrpSpPr>
        <p:grpSpPr>
          <a:xfrm>
            <a:off x="319926" y="987296"/>
            <a:ext cx="4286250" cy="3704805"/>
            <a:chOff x="491751" y="759624"/>
            <a:chExt cx="4286250" cy="3704805"/>
          </a:xfrm>
        </p:grpSpPr>
        <p:sp>
          <p:nvSpPr>
            <p:cNvPr id="2" name="Rectangle 1"/>
            <p:cNvSpPr/>
            <p:nvPr/>
          </p:nvSpPr>
          <p:spPr>
            <a:xfrm>
              <a:off x="602875" y="4033542"/>
              <a:ext cx="3928784" cy="430887"/>
            </a:xfrm>
            <a:prstGeom prst="rect">
              <a:avLst/>
            </a:prstGeom>
          </p:spPr>
          <p:txBody>
            <a:bodyPr wrap="square">
              <a:spAutoFit/>
            </a:bodyPr>
            <a:lstStyle/>
            <a:p>
              <a:r>
                <a:rPr lang="en-US" sz="1100" dirty="0">
                  <a:solidFill>
                    <a:schemeClr val="bg1"/>
                  </a:solidFill>
                </a:rPr>
                <a:t>Underside of the roof of a reconstructed ancient house in Israel by James Jeffrey</a:t>
              </a:r>
            </a:p>
          </p:txBody>
        </p:sp>
        <p:pic>
          <p:nvPicPr>
            <p:cNvPr id="5122" name="Picture 2" descr="underside of ro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51" y="759624"/>
              <a:ext cx="4286250" cy="321945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4926102" y="1003016"/>
            <a:ext cx="6588875" cy="1569660"/>
          </a:xfrm>
          <a:prstGeom prst="rect">
            <a:avLst/>
          </a:prstGeom>
        </p:spPr>
        <p:txBody>
          <a:bodyPr wrap="square">
            <a:spAutoFit/>
          </a:bodyPr>
          <a:lstStyle/>
          <a:p>
            <a:r>
              <a:rPr lang="en-US" sz="2400" dirty="0">
                <a:solidFill>
                  <a:schemeClr val="bg1"/>
                </a:solidFill>
              </a:rPr>
              <a:t>First-century houses in Capernaum were constructed of stone walls that were topped by a flat roof made from wooden beams, thatch, and packed earth. (1)</a:t>
            </a:r>
          </a:p>
        </p:txBody>
      </p:sp>
      <p:pic>
        <p:nvPicPr>
          <p:cNvPr id="5124" name="Picture 4" descr="https://s-media-cache-ak0.pinimg.com/564x/61/04/9d/61049dcb4d89536f864d75dc15ea86f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438" y="2150556"/>
            <a:ext cx="4062539" cy="26162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bloximages.chicago2.vip.townnews.com/weatherforddemocrat.com/content/tncms/assets/v3/editorial/7/29/7291495c-d6fd-11e4-b87a-87822a15ebb7/551982400cc08.image.jpg?resize=1200%2C80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755" t="5575"/>
          <a:stretch/>
        </p:blipFill>
        <p:spPr bwMode="auto">
          <a:xfrm>
            <a:off x="4467085" y="4328315"/>
            <a:ext cx="1877046" cy="23575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689429" y="5016953"/>
            <a:ext cx="5344581" cy="1569660"/>
          </a:xfrm>
          <a:prstGeom prst="rect">
            <a:avLst/>
          </a:prstGeom>
        </p:spPr>
        <p:txBody>
          <a:bodyPr wrap="square">
            <a:spAutoFit/>
          </a:bodyPr>
          <a:lstStyle/>
          <a:p>
            <a:r>
              <a:rPr lang="en-US" sz="2400" dirty="0">
                <a:solidFill>
                  <a:schemeClr val="bg1"/>
                </a:solidFill>
              </a:rPr>
              <a:t>It would not have been difficult to raise the ceiling by the courtyard stairs and to remove a part to allow the bed to be brought down to where Jesus stood. (2)</a:t>
            </a:r>
          </a:p>
        </p:txBody>
      </p:sp>
    </p:spTree>
    <p:extLst>
      <p:ext uri="{BB962C8B-B14F-4D97-AF65-F5344CB8AC3E}">
        <p14:creationId xmlns:p14="http://schemas.microsoft.com/office/powerpoint/2010/main" val="8296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2:5</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Jesus Saw Their Faith</a:t>
            </a:r>
          </a:p>
        </p:txBody>
      </p:sp>
      <p:sp>
        <p:nvSpPr>
          <p:cNvPr id="5" name="Rectangle 4"/>
          <p:cNvSpPr/>
          <p:nvPr/>
        </p:nvSpPr>
        <p:spPr>
          <a:xfrm>
            <a:off x="502023" y="1684401"/>
            <a:ext cx="7203141" cy="1384995"/>
          </a:xfrm>
          <a:prstGeom prst="rect">
            <a:avLst/>
          </a:prstGeom>
        </p:spPr>
        <p:txBody>
          <a:bodyPr wrap="square">
            <a:spAutoFit/>
          </a:bodyPr>
          <a:lstStyle/>
          <a:p>
            <a:r>
              <a:rPr lang="en-US" sz="2800" dirty="0">
                <a:solidFill>
                  <a:schemeClr val="bg1"/>
                </a:solidFill>
              </a:rPr>
              <a:t>This was the combined faith of all five, as demonstrated by their unusual persistence and united effort in striving to reach the Savior. (1)</a:t>
            </a:r>
          </a:p>
        </p:txBody>
      </p:sp>
      <p:pic>
        <p:nvPicPr>
          <p:cNvPr id="7170" name="Picture 2" descr="http://3.bp.blogspot.com/-xgHWMo3h9xA/T0BaKFtwBMI/AAAAAAAABLw/PwXWv4pfwJ0/s1600/paralytic_lowered_308x414_dropshad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164" y="1497418"/>
            <a:ext cx="3437962" cy="47420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33540" y="825741"/>
            <a:ext cx="5250155" cy="369332"/>
          </a:xfrm>
          <a:prstGeom prst="rect">
            <a:avLst/>
          </a:prstGeom>
        </p:spPr>
        <p:txBody>
          <a:bodyPr wrap="none">
            <a:spAutoFit/>
          </a:bodyPr>
          <a:lstStyle/>
          <a:p>
            <a:r>
              <a:rPr lang="en-US" dirty="0">
                <a:solidFill>
                  <a:schemeClr val="bg1"/>
                </a:solidFill>
                <a:latin typeface="Abadi" panose="020B0604020104020204" pitchFamily="34" charset="0"/>
              </a:rPr>
              <a:t>Faith is the power to see things which are unseen</a:t>
            </a:r>
            <a:endParaRPr lang="en-US" dirty="0">
              <a:solidFill>
                <a:schemeClr val="bg1"/>
              </a:solidFill>
            </a:endParaRPr>
          </a:p>
        </p:txBody>
      </p:sp>
      <p:grpSp>
        <p:nvGrpSpPr>
          <p:cNvPr id="11" name="Group 10"/>
          <p:cNvGrpSpPr/>
          <p:nvPr/>
        </p:nvGrpSpPr>
        <p:grpSpPr>
          <a:xfrm>
            <a:off x="2576076" y="3713035"/>
            <a:ext cx="3289208" cy="2390250"/>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47225" y="4834063"/>
              <a:ext cx="2437759" cy="830997"/>
            </a:xfrm>
            <a:prstGeom prst="rect">
              <a:avLst/>
            </a:prstGeom>
          </p:spPr>
          <p:txBody>
            <a:bodyPr wrap="square">
              <a:spAutoFit/>
            </a:bodyPr>
            <a:lstStyle/>
            <a:p>
              <a:pPr algn="ctr"/>
              <a:r>
                <a:rPr lang="en-US" sz="1600" dirty="0"/>
                <a:t> </a:t>
              </a:r>
              <a:r>
                <a:rPr lang="en-US" sz="1600" b="1" dirty="0"/>
                <a:t>Jesus Christ has the power to heal us spiritually and physically</a:t>
              </a:r>
              <a:endParaRPr lang="en-US" sz="1600" dirty="0"/>
            </a:p>
          </p:txBody>
        </p:sp>
      </p:grpSp>
    </p:spTree>
    <p:extLst>
      <p:ext uri="{BB962C8B-B14F-4D97-AF65-F5344CB8AC3E}">
        <p14:creationId xmlns:p14="http://schemas.microsoft.com/office/powerpoint/2010/main" val="39235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2:6-7</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Opposing and Plotting</a:t>
            </a:r>
          </a:p>
        </p:txBody>
      </p:sp>
      <p:sp>
        <p:nvSpPr>
          <p:cNvPr id="5" name="Rectangle 4"/>
          <p:cNvSpPr/>
          <p:nvPr/>
        </p:nvSpPr>
        <p:spPr>
          <a:xfrm>
            <a:off x="502024" y="1158007"/>
            <a:ext cx="4554070" cy="4524315"/>
          </a:xfrm>
          <a:prstGeom prst="rect">
            <a:avLst/>
          </a:prstGeom>
        </p:spPr>
        <p:txBody>
          <a:bodyPr wrap="square">
            <a:spAutoFit/>
          </a:bodyPr>
          <a:lstStyle/>
          <a:p>
            <a:r>
              <a:rPr lang="en-US" sz="2400" dirty="0">
                <a:solidFill>
                  <a:schemeClr val="bg1"/>
                </a:solidFill>
                <a:latin typeface="Open Sans"/>
              </a:rPr>
              <a:t>The Savior healed and forgave the man with palsy, called Matthew to the ministry, ate with sinners, and healed a man with a withered hand on the Sabbath. </a:t>
            </a:r>
          </a:p>
          <a:p>
            <a:endParaRPr lang="en-US" sz="2400" dirty="0">
              <a:solidFill>
                <a:schemeClr val="bg1"/>
              </a:solidFill>
              <a:latin typeface="Open Sans"/>
            </a:endParaRPr>
          </a:p>
          <a:p>
            <a:r>
              <a:rPr lang="en-US" sz="2400" dirty="0">
                <a:solidFill>
                  <a:schemeClr val="bg1"/>
                </a:solidFill>
                <a:latin typeface="Open Sans"/>
              </a:rPr>
              <a:t>The scribes and Pharisees opposed each event, increasing their opposition from skeptical thoughts to plotting to destroy Jesus. (1)</a:t>
            </a:r>
            <a:endParaRPr lang="en-US" sz="24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118" y="1665650"/>
            <a:ext cx="5104983" cy="3335256"/>
          </a:xfrm>
          <a:prstGeom prst="rect">
            <a:avLst/>
          </a:prstGeom>
        </p:spPr>
      </p:pic>
      <p:sp>
        <p:nvSpPr>
          <p:cNvPr id="11" name="Rectangle 10"/>
          <p:cNvSpPr/>
          <p:nvPr/>
        </p:nvSpPr>
        <p:spPr>
          <a:xfrm>
            <a:off x="5403473" y="5534561"/>
            <a:ext cx="6096000" cy="954107"/>
          </a:xfrm>
          <a:prstGeom prst="rect">
            <a:avLst/>
          </a:prstGeom>
        </p:spPr>
        <p:txBody>
          <a:bodyPr>
            <a:spAutoFit/>
          </a:bodyPr>
          <a:lstStyle/>
          <a:p>
            <a:r>
              <a:rPr lang="en-US" sz="2800" dirty="0">
                <a:solidFill>
                  <a:schemeClr val="bg1"/>
                </a:solidFill>
              </a:rPr>
              <a:t>They were angered by His claim to grant forgiveness for sins.</a:t>
            </a:r>
          </a:p>
        </p:txBody>
      </p:sp>
    </p:spTree>
    <p:extLst>
      <p:ext uri="{BB962C8B-B14F-4D97-AF65-F5344CB8AC3E}">
        <p14:creationId xmlns:p14="http://schemas.microsoft.com/office/powerpoint/2010/main" val="163688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2:9-12</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“Take Thy Bed”</a:t>
            </a:r>
          </a:p>
        </p:txBody>
      </p:sp>
      <p:sp>
        <p:nvSpPr>
          <p:cNvPr id="5" name="Rectangle 4"/>
          <p:cNvSpPr/>
          <p:nvPr/>
        </p:nvSpPr>
        <p:spPr>
          <a:xfrm>
            <a:off x="502024" y="1158007"/>
            <a:ext cx="3491752" cy="4524315"/>
          </a:xfrm>
          <a:prstGeom prst="rect">
            <a:avLst/>
          </a:prstGeom>
        </p:spPr>
        <p:txBody>
          <a:bodyPr wrap="square">
            <a:spAutoFit/>
          </a:bodyPr>
          <a:lstStyle/>
          <a:p>
            <a:r>
              <a:rPr lang="en-US" sz="2400" dirty="0">
                <a:solidFill>
                  <a:schemeClr val="bg1"/>
                </a:solidFill>
              </a:rPr>
              <a:t>"Jesus could have told the palsied man that his sins were forgiven, and no observer would have been able to prove or disprove whether it actually was so. </a:t>
            </a:r>
          </a:p>
          <a:p>
            <a:endParaRPr lang="en-US" sz="2400" dirty="0">
              <a:solidFill>
                <a:schemeClr val="bg1"/>
              </a:solidFill>
            </a:endParaRPr>
          </a:p>
          <a:p>
            <a:r>
              <a:rPr lang="en-US" sz="2400" dirty="0">
                <a:solidFill>
                  <a:schemeClr val="bg1"/>
                </a:solidFill>
              </a:rPr>
              <a:t>But when he commanded a sick man to rise and walk, the validity of his power was immediately able to be tested.</a:t>
            </a:r>
          </a:p>
        </p:txBody>
      </p:sp>
      <p:pic>
        <p:nvPicPr>
          <p:cNvPr id="10" name="Picture 4" descr="http://www.loveeachotherministries.org/wp-content/uploads/2010/01/This-is-the-LE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81383"/>
            <a:ext cx="3108162" cy="44731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33229" y="1697974"/>
            <a:ext cx="3792070" cy="3046988"/>
          </a:xfrm>
          <a:prstGeom prst="rect">
            <a:avLst/>
          </a:prstGeom>
        </p:spPr>
        <p:txBody>
          <a:bodyPr wrap="square">
            <a:spAutoFit/>
          </a:bodyPr>
          <a:lstStyle/>
          <a:p>
            <a:r>
              <a:rPr lang="en-US" sz="2400" dirty="0">
                <a:solidFill>
                  <a:schemeClr val="bg1"/>
                </a:solidFill>
              </a:rPr>
              <a:t>Hence in a hostile situation it is easier to say that sins are forgiven. But so that those present would know that he had power to do both, Jesus used the healing of the body as evidence of his power to forgive sins." (3)</a:t>
            </a:r>
          </a:p>
        </p:txBody>
      </p:sp>
      <p:sp>
        <p:nvSpPr>
          <p:cNvPr id="3" name="Rectangle 2"/>
          <p:cNvSpPr/>
          <p:nvPr/>
        </p:nvSpPr>
        <p:spPr>
          <a:xfrm>
            <a:off x="3648285" y="5671798"/>
            <a:ext cx="7911353" cy="923330"/>
          </a:xfrm>
          <a:prstGeom prst="rect">
            <a:avLst/>
          </a:prstGeom>
        </p:spPr>
        <p:txBody>
          <a:bodyPr wrap="square">
            <a:spAutoFit/>
          </a:bodyPr>
          <a:lstStyle/>
          <a:p>
            <a:r>
              <a:rPr lang="en-US" i="1" dirty="0">
                <a:solidFill>
                  <a:srgbClr val="FFFF00"/>
                </a:solidFill>
              </a:rPr>
              <a:t>And immediately he arose, took up the bed, and went forth before them all; insomuch that they were all amazed, and many glorified God, saying, We never saw the power of God after this manner” JST Mark 2:9</a:t>
            </a:r>
          </a:p>
        </p:txBody>
      </p:sp>
    </p:spTree>
    <p:extLst>
      <p:ext uri="{BB962C8B-B14F-4D97-AF65-F5344CB8AC3E}">
        <p14:creationId xmlns:p14="http://schemas.microsoft.com/office/powerpoint/2010/main" val="23265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2:13-32</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The Tax Collector</a:t>
            </a:r>
          </a:p>
        </p:txBody>
      </p:sp>
      <p:sp>
        <p:nvSpPr>
          <p:cNvPr id="5" name="Rectangle 4"/>
          <p:cNvSpPr/>
          <p:nvPr/>
        </p:nvSpPr>
        <p:spPr>
          <a:xfrm>
            <a:off x="492967" y="849044"/>
            <a:ext cx="9058835" cy="2308324"/>
          </a:xfrm>
          <a:prstGeom prst="rect">
            <a:avLst/>
          </a:prstGeom>
        </p:spPr>
        <p:txBody>
          <a:bodyPr wrap="square">
            <a:spAutoFit/>
          </a:bodyPr>
          <a:lstStyle/>
          <a:p>
            <a:pPr fontAlgn="base"/>
            <a:r>
              <a:rPr lang="en-US" sz="2400" dirty="0">
                <a:solidFill>
                  <a:schemeClr val="bg1"/>
                </a:solidFill>
              </a:rPr>
              <a:t>"Publicans are tax collectors; they represent Rome and are a symbol of the tyranny and oppression of the Gentile yoke. Partiality, avarice, greed, exacting more than is lawful, and petty oppression are deemed, in the public mind, to be a way of life with them. 'The rabbis ranked them as cutthroats and robbers, as social outcasts, as religiously half-excommunicated.' </a:t>
            </a:r>
          </a:p>
        </p:txBody>
      </p:sp>
      <p:sp>
        <p:nvSpPr>
          <p:cNvPr id="2" name="Rectangle 1"/>
          <p:cNvSpPr/>
          <p:nvPr/>
        </p:nvSpPr>
        <p:spPr>
          <a:xfrm>
            <a:off x="5715000" y="3583576"/>
            <a:ext cx="6277534" cy="3046988"/>
          </a:xfrm>
          <a:prstGeom prst="rect">
            <a:avLst/>
          </a:prstGeom>
        </p:spPr>
        <p:txBody>
          <a:bodyPr wrap="square">
            <a:spAutoFit/>
          </a:bodyPr>
          <a:lstStyle/>
          <a:p>
            <a:pPr fontAlgn="base"/>
            <a:r>
              <a:rPr lang="en-US" sz="2400" dirty="0">
                <a:solidFill>
                  <a:schemeClr val="bg1"/>
                </a:solidFill>
              </a:rPr>
              <a:t>It is assumed their wealth comes from rapine and their business is the business of </a:t>
            </a:r>
            <a:r>
              <a:rPr lang="en-US" sz="2400" dirty="0" err="1">
                <a:solidFill>
                  <a:schemeClr val="bg1"/>
                </a:solidFill>
              </a:rPr>
              <a:t>extortioners</a:t>
            </a:r>
            <a:r>
              <a:rPr lang="en-US" sz="2400" dirty="0">
                <a:solidFill>
                  <a:schemeClr val="bg1"/>
                </a:solidFill>
              </a:rPr>
              <a:t>.</a:t>
            </a:r>
          </a:p>
          <a:p>
            <a:pPr fontAlgn="base"/>
            <a:endParaRPr lang="en-US" sz="2400" dirty="0">
              <a:solidFill>
                <a:schemeClr val="bg1"/>
              </a:solidFill>
            </a:endParaRPr>
          </a:p>
          <a:p>
            <a:pPr fontAlgn="base"/>
            <a:r>
              <a:rPr lang="en-US" sz="2400" dirty="0">
                <a:solidFill>
                  <a:schemeClr val="bg1"/>
                </a:solidFill>
              </a:rPr>
              <a:t>"It is to this class of people that Matthew belongs. Manifestly the claims made against them are exaggerated and do not apply to all individual tax collectors."</a:t>
            </a:r>
          </a:p>
        </p:txBody>
      </p:sp>
      <p:grpSp>
        <p:nvGrpSpPr>
          <p:cNvPr id="8" name="Group 117"/>
          <p:cNvGrpSpPr/>
          <p:nvPr/>
        </p:nvGrpSpPr>
        <p:grpSpPr>
          <a:xfrm>
            <a:off x="9912723" y="364292"/>
            <a:ext cx="1188548" cy="2554979"/>
            <a:chOff x="533400" y="381000"/>
            <a:chExt cx="2281003" cy="4903390"/>
          </a:xfrm>
        </p:grpSpPr>
        <p:sp>
          <p:nvSpPr>
            <p:cNvPr id="9" name="Cloud 8"/>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47"/>
            <p:cNvGrpSpPr/>
            <p:nvPr/>
          </p:nvGrpSpPr>
          <p:grpSpPr>
            <a:xfrm rot="2613352">
              <a:off x="991411" y="4510244"/>
              <a:ext cx="666047" cy="774146"/>
              <a:chOff x="6106804" y="4039302"/>
              <a:chExt cx="666047" cy="774146"/>
            </a:xfrm>
          </p:grpSpPr>
          <p:sp>
            <p:nvSpPr>
              <p:cNvPr id="60" name="Oval 59"/>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6"/>
            <p:cNvGrpSpPr/>
            <p:nvPr/>
          </p:nvGrpSpPr>
          <p:grpSpPr>
            <a:xfrm>
              <a:off x="1708441" y="4507745"/>
              <a:ext cx="666047" cy="774146"/>
              <a:chOff x="6106804" y="4039302"/>
              <a:chExt cx="666047" cy="774146"/>
            </a:xfrm>
          </p:grpSpPr>
          <p:sp>
            <p:nvSpPr>
              <p:cNvPr id="55"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773405">
              <a:off x="1805173" y="1603726"/>
              <a:ext cx="797234" cy="2138955"/>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174596">
              <a:off x="749865" y="1706723"/>
              <a:ext cx="797234" cy="2060821"/>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233260">
              <a:off x="1879594" y="1705855"/>
              <a:ext cx="606621" cy="2481166"/>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508364">
              <a:off x="924667" y="1684677"/>
              <a:ext cx="654826" cy="24583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6"/>
            <p:cNvGrpSpPr/>
            <p:nvPr/>
          </p:nvGrpSpPr>
          <p:grpSpPr>
            <a:xfrm rot="4901522">
              <a:off x="1079356" y="2773919"/>
              <a:ext cx="2209671" cy="524419"/>
              <a:chOff x="5029200" y="1371600"/>
              <a:chExt cx="6791793" cy="1933731"/>
            </a:xfrm>
          </p:grpSpPr>
          <p:grpSp>
            <p:nvGrpSpPr>
              <p:cNvPr id="43" name="Group 16"/>
              <p:cNvGrpSpPr/>
              <p:nvPr/>
            </p:nvGrpSpPr>
            <p:grpSpPr>
              <a:xfrm>
                <a:off x="5029200" y="1371600"/>
                <a:ext cx="1752600" cy="1905000"/>
                <a:chOff x="5029200" y="1371600"/>
                <a:chExt cx="1752600" cy="1905000"/>
              </a:xfrm>
            </p:grpSpPr>
            <p:sp>
              <p:nvSpPr>
                <p:cNvPr id="53"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7"/>
              <p:cNvGrpSpPr/>
              <p:nvPr/>
            </p:nvGrpSpPr>
            <p:grpSpPr>
              <a:xfrm>
                <a:off x="6713095" y="1400331"/>
                <a:ext cx="1752600" cy="1905000"/>
                <a:chOff x="5029200" y="1371600"/>
                <a:chExt cx="1752600" cy="1905000"/>
              </a:xfrm>
            </p:grpSpPr>
            <p:sp>
              <p:nvSpPr>
                <p:cNvPr id="51" name="4-Point Star 5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4-Point Star 5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0"/>
              <p:cNvGrpSpPr/>
              <p:nvPr/>
            </p:nvGrpSpPr>
            <p:grpSpPr>
              <a:xfrm>
                <a:off x="8404486" y="1389088"/>
                <a:ext cx="1752600" cy="1905000"/>
                <a:chOff x="5029200" y="1371600"/>
                <a:chExt cx="1752600" cy="1905000"/>
              </a:xfrm>
            </p:grpSpPr>
            <p:sp>
              <p:nvSpPr>
                <p:cNvPr id="49" name="4-Point Star 4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4-Point Star 4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3"/>
              <p:cNvGrpSpPr/>
              <p:nvPr/>
            </p:nvGrpSpPr>
            <p:grpSpPr>
              <a:xfrm>
                <a:off x="10068393" y="1389089"/>
                <a:ext cx="1752600" cy="1905000"/>
                <a:chOff x="5029200" y="1371600"/>
                <a:chExt cx="1752600" cy="1905000"/>
              </a:xfrm>
            </p:grpSpPr>
            <p:sp>
              <p:nvSpPr>
                <p:cNvPr id="47"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7"/>
            <p:cNvGrpSpPr/>
            <p:nvPr/>
          </p:nvGrpSpPr>
          <p:grpSpPr>
            <a:xfrm rot="5740360">
              <a:off x="115989" y="2768133"/>
              <a:ext cx="2209671" cy="524419"/>
              <a:chOff x="5029200" y="1371600"/>
              <a:chExt cx="6791793" cy="1933731"/>
            </a:xfrm>
          </p:grpSpPr>
          <p:grpSp>
            <p:nvGrpSpPr>
              <p:cNvPr id="31" name="Group 16"/>
              <p:cNvGrpSpPr/>
              <p:nvPr/>
            </p:nvGrpSpPr>
            <p:grpSpPr>
              <a:xfrm>
                <a:off x="5029200" y="1371600"/>
                <a:ext cx="1752600" cy="1905000"/>
                <a:chOff x="5029200" y="1371600"/>
                <a:chExt cx="1752600" cy="1905000"/>
              </a:xfrm>
            </p:grpSpPr>
            <p:sp>
              <p:nvSpPr>
                <p:cNvPr id="41" name="4-Point Star 4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4-Point Star 4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7"/>
              <p:cNvGrpSpPr/>
              <p:nvPr/>
            </p:nvGrpSpPr>
            <p:grpSpPr>
              <a:xfrm>
                <a:off x="6713095" y="1400331"/>
                <a:ext cx="1752600" cy="1905000"/>
                <a:chOff x="5029200" y="1371600"/>
                <a:chExt cx="1752600" cy="1905000"/>
              </a:xfrm>
            </p:grpSpPr>
            <p:sp>
              <p:nvSpPr>
                <p:cNvPr id="39" name="4-Point Star 3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4-Point Star 3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0"/>
              <p:cNvGrpSpPr/>
              <p:nvPr/>
            </p:nvGrpSpPr>
            <p:grpSpPr>
              <a:xfrm>
                <a:off x="8404486" y="1389088"/>
                <a:ext cx="1752600" cy="1905000"/>
                <a:chOff x="5029200" y="1371600"/>
                <a:chExt cx="1752600" cy="1905000"/>
              </a:xfrm>
            </p:grpSpPr>
            <p:sp>
              <p:nvSpPr>
                <p:cNvPr id="37" name="4-Point Star 3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3"/>
              <p:cNvGrpSpPr/>
              <p:nvPr/>
            </p:nvGrpSpPr>
            <p:grpSpPr>
              <a:xfrm>
                <a:off x="10068393" y="1389089"/>
                <a:ext cx="1752600" cy="1905000"/>
                <a:chOff x="5029200" y="1371600"/>
                <a:chExt cx="1752600" cy="1905000"/>
              </a:xfrm>
            </p:grpSpPr>
            <p:sp>
              <p:nvSpPr>
                <p:cNvPr id="35"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ounded Rectangle 24"/>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609591" y="1565826"/>
              <a:ext cx="324239" cy="2548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8332694" y="6503953"/>
            <a:ext cx="3859306" cy="369332"/>
          </a:xfrm>
          <a:prstGeom prst="rect">
            <a:avLst/>
          </a:prstGeom>
          <a:noFill/>
        </p:spPr>
        <p:txBody>
          <a:bodyPr wrap="square" rtlCol="0">
            <a:spAutoFit/>
          </a:bodyPr>
          <a:lstStyle/>
          <a:p>
            <a:pPr algn="r"/>
            <a:r>
              <a:rPr lang="en-US" dirty="0">
                <a:solidFill>
                  <a:schemeClr val="bg1"/>
                </a:solidFill>
              </a:rPr>
              <a:t>(4)</a:t>
            </a:r>
          </a:p>
        </p:txBody>
      </p:sp>
      <p:pic>
        <p:nvPicPr>
          <p:cNvPr id="8194" name="Picture 2" descr="http://media.freebibleimages.org/stories/FB_LUMO_Jesus_Matthew/overview_images/001-lumo-jesus-matthew.jpg?14413631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737" y="3253850"/>
            <a:ext cx="4313091" cy="323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58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2:15-17</a:t>
            </a:r>
          </a:p>
        </p:txBody>
      </p:sp>
      <p:sp>
        <p:nvSpPr>
          <p:cNvPr id="58" name="TextBox 57"/>
          <p:cNvSpPr txBox="1"/>
          <p:nvPr/>
        </p:nvSpPr>
        <p:spPr>
          <a:xfrm>
            <a:off x="0" y="25099"/>
            <a:ext cx="12192000" cy="769441"/>
          </a:xfrm>
          <a:prstGeom prst="rect">
            <a:avLst/>
          </a:prstGeom>
          <a:noFill/>
        </p:spPr>
        <p:txBody>
          <a:bodyPr wrap="square" rtlCol="0">
            <a:spAutoFit/>
          </a:bodyPr>
          <a:lstStyle/>
          <a:p>
            <a:pPr algn="ctr"/>
            <a:r>
              <a:rPr lang="en-US" sz="4400" dirty="0">
                <a:solidFill>
                  <a:schemeClr val="bg1"/>
                </a:solidFill>
                <a:latin typeface="AR CENA" panose="02000000000000000000" pitchFamily="2" charset="0"/>
              </a:rPr>
              <a:t>Eating and Drinking with Publicans</a:t>
            </a:r>
          </a:p>
        </p:txBody>
      </p:sp>
      <p:sp>
        <p:nvSpPr>
          <p:cNvPr id="5" name="Rectangle 4"/>
          <p:cNvSpPr/>
          <p:nvPr/>
        </p:nvSpPr>
        <p:spPr>
          <a:xfrm>
            <a:off x="1905615" y="1077585"/>
            <a:ext cx="9058835" cy="1569660"/>
          </a:xfrm>
          <a:prstGeom prst="rect">
            <a:avLst/>
          </a:prstGeom>
        </p:spPr>
        <p:txBody>
          <a:bodyPr wrap="square">
            <a:spAutoFit/>
          </a:bodyPr>
          <a:lstStyle/>
          <a:p>
            <a:pPr fontAlgn="base"/>
            <a:r>
              <a:rPr lang="en-US" sz="2400" dirty="0">
                <a:solidFill>
                  <a:schemeClr val="bg1"/>
                </a:solidFill>
              </a:rPr>
              <a:t>In the ancient Near East, sharing a meal with others meant much more than simply eating and drinking together. It was a sign of fellowship; it indicated that a bond of friendship and peace existed or was at least being offered.</a:t>
            </a:r>
          </a:p>
        </p:txBody>
      </p:sp>
      <p:grpSp>
        <p:nvGrpSpPr>
          <p:cNvPr id="8" name="Group 117"/>
          <p:cNvGrpSpPr/>
          <p:nvPr/>
        </p:nvGrpSpPr>
        <p:grpSpPr>
          <a:xfrm>
            <a:off x="123264" y="329539"/>
            <a:ext cx="1188548" cy="2554979"/>
            <a:chOff x="533400" y="381000"/>
            <a:chExt cx="2281003" cy="4903390"/>
          </a:xfrm>
        </p:grpSpPr>
        <p:sp>
          <p:nvSpPr>
            <p:cNvPr id="9" name="Cloud 8"/>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47"/>
            <p:cNvGrpSpPr/>
            <p:nvPr/>
          </p:nvGrpSpPr>
          <p:grpSpPr>
            <a:xfrm rot="2613352">
              <a:off x="991411" y="4510244"/>
              <a:ext cx="666047" cy="774146"/>
              <a:chOff x="6106804" y="4039302"/>
              <a:chExt cx="666047" cy="774146"/>
            </a:xfrm>
          </p:grpSpPr>
          <p:sp>
            <p:nvSpPr>
              <p:cNvPr id="60" name="Oval 59"/>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6"/>
            <p:cNvGrpSpPr/>
            <p:nvPr/>
          </p:nvGrpSpPr>
          <p:grpSpPr>
            <a:xfrm>
              <a:off x="1708441" y="4507745"/>
              <a:ext cx="666047" cy="774146"/>
              <a:chOff x="6106804" y="4039302"/>
              <a:chExt cx="666047" cy="774146"/>
            </a:xfrm>
          </p:grpSpPr>
          <p:sp>
            <p:nvSpPr>
              <p:cNvPr id="55"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773405">
              <a:off x="1805173" y="1603726"/>
              <a:ext cx="797234" cy="2138955"/>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174596">
              <a:off x="749865" y="1706723"/>
              <a:ext cx="797234" cy="2060821"/>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233260">
              <a:off x="1879594" y="1705855"/>
              <a:ext cx="606621" cy="2481166"/>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508364">
              <a:off x="924667" y="1684677"/>
              <a:ext cx="654826" cy="24583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6"/>
            <p:cNvGrpSpPr/>
            <p:nvPr/>
          </p:nvGrpSpPr>
          <p:grpSpPr>
            <a:xfrm rot="4901522">
              <a:off x="1079356" y="2773919"/>
              <a:ext cx="2209671" cy="524419"/>
              <a:chOff x="5029200" y="1371600"/>
              <a:chExt cx="6791793" cy="1933731"/>
            </a:xfrm>
          </p:grpSpPr>
          <p:grpSp>
            <p:nvGrpSpPr>
              <p:cNvPr id="43" name="Group 16"/>
              <p:cNvGrpSpPr/>
              <p:nvPr/>
            </p:nvGrpSpPr>
            <p:grpSpPr>
              <a:xfrm>
                <a:off x="5029200" y="1371600"/>
                <a:ext cx="1752600" cy="1905000"/>
                <a:chOff x="5029200" y="1371600"/>
                <a:chExt cx="1752600" cy="1905000"/>
              </a:xfrm>
            </p:grpSpPr>
            <p:sp>
              <p:nvSpPr>
                <p:cNvPr id="53"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7"/>
              <p:cNvGrpSpPr/>
              <p:nvPr/>
            </p:nvGrpSpPr>
            <p:grpSpPr>
              <a:xfrm>
                <a:off x="6713095" y="1400331"/>
                <a:ext cx="1752600" cy="1905000"/>
                <a:chOff x="5029200" y="1371600"/>
                <a:chExt cx="1752600" cy="1905000"/>
              </a:xfrm>
            </p:grpSpPr>
            <p:sp>
              <p:nvSpPr>
                <p:cNvPr id="51" name="4-Point Star 5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4-Point Star 5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0"/>
              <p:cNvGrpSpPr/>
              <p:nvPr/>
            </p:nvGrpSpPr>
            <p:grpSpPr>
              <a:xfrm>
                <a:off x="8404486" y="1389088"/>
                <a:ext cx="1752600" cy="1905000"/>
                <a:chOff x="5029200" y="1371600"/>
                <a:chExt cx="1752600" cy="1905000"/>
              </a:xfrm>
            </p:grpSpPr>
            <p:sp>
              <p:nvSpPr>
                <p:cNvPr id="49" name="4-Point Star 4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4-Point Star 4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3"/>
              <p:cNvGrpSpPr/>
              <p:nvPr/>
            </p:nvGrpSpPr>
            <p:grpSpPr>
              <a:xfrm>
                <a:off x="10068393" y="1389089"/>
                <a:ext cx="1752600" cy="1905000"/>
                <a:chOff x="5029200" y="1371600"/>
                <a:chExt cx="1752600" cy="1905000"/>
              </a:xfrm>
            </p:grpSpPr>
            <p:sp>
              <p:nvSpPr>
                <p:cNvPr id="47"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7"/>
            <p:cNvGrpSpPr/>
            <p:nvPr/>
          </p:nvGrpSpPr>
          <p:grpSpPr>
            <a:xfrm rot="5740360">
              <a:off x="115989" y="2768133"/>
              <a:ext cx="2209671" cy="524419"/>
              <a:chOff x="5029200" y="1371600"/>
              <a:chExt cx="6791793" cy="1933731"/>
            </a:xfrm>
          </p:grpSpPr>
          <p:grpSp>
            <p:nvGrpSpPr>
              <p:cNvPr id="31" name="Group 16"/>
              <p:cNvGrpSpPr/>
              <p:nvPr/>
            </p:nvGrpSpPr>
            <p:grpSpPr>
              <a:xfrm>
                <a:off x="5029200" y="1371600"/>
                <a:ext cx="1752600" cy="1905000"/>
                <a:chOff x="5029200" y="1371600"/>
                <a:chExt cx="1752600" cy="1905000"/>
              </a:xfrm>
            </p:grpSpPr>
            <p:sp>
              <p:nvSpPr>
                <p:cNvPr id="41" name="4-Point Star 4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4-Point Star 4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7"/>
              <p:cNvGrpSpPr/>
              <p:nvPr/>
            </p:nvGrpSpPr>
            <p:grpSpPr>
              <a:xfrm>
                <a:off x="6713095" y="1400331"/>
                <a:ext cx="1752600" cy="1905000"/>
                <a:chOff x="5029200" y="1371600"/>
                <a:chExt cx="1752600" cy="1905000"/>
              </a:xfrm>
            </p:grpSpPr>
            <p:sp>
              <p:nvSpPr>
                <p:cNvPr id="39" name="4-Point Star 3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4-Point Star 3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0"/>
              <p:cNvGrpSpPr/>
              <p:nvPr/>
            </p:nvGrpSpPr>
            <p:grpSpPr>
              <a:xfrm>
                <a:off x="8404486" y="1389088"/>
                <a:ext cx="1752600" cy="1905000"/>
                <a:chOff x="5029200" y="1371600"/>
                <a:chExt cx="1752600" cy="1905000"/>
              </a:xfrm>
            </p:grpSpPr>
            <p:sp>
              <p:nvSpPr>
                <p:cNvPr id="37" name="4-Point Star 3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3"/>
              <p:cNvGrpSpPr/>
              <p:nvPr/>
            </p:nvGrpSpPr>
            <p:grpSpPr>
              <a:xfrm>
                <a:off x="10068393" y="1389089"/>
                <a:ext cx="1752600" cy="1905000"/>
                <a:chOff x="5029200" y="1371600"/>
                <a:chExt cx="1752600" cy="1905000"/>
              </a:xfrm>
            </p:grpSpPr>
            <p:sp>
              <p:nvSpPr>
                <p:cNvPr id="35"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ounded Rectangle 24"/>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609591" y="1565826"/>
              <a:ext cx="324239" cy="2548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8332694" y="6503953"/>
            <a:ext cx="3859306" cy="369332"/>
          </a:xfrm>
          <a:prstGeom prst="rect">
            <a:avLst/>
          </a:prstGeom>
          <a:noFill/>
        </p:spPr>
        <p:txBody>
          <a:bodyPr wrap="square" rtlCol="0">
            <a:spAutoFit/>
          </a:bodyPr>
          <a:lstStyle/>
          <a:p>
            <a:pPr algn="r"/>
            <a:r>
              <a:rPr lang="en-US" dirty="0">
                <a:solidFill>
                  <a:schemeClr val="bg1"/>
                </a:solidFill>
              </a:rPr>
              <a:t>(1)</a:t>
            </a:r>
          </a:p>
        </p:txBody>
      </p:sp>
      <p:sp>
        <p:nvSpPr>
          <p:cNvPr id="3" name="Rectangle 2"/>
          <p:cNvSpPr/>
          <p:nvPr/>
        </p:nvSpPr>
        <p:spPr>
          <a:xfrm>
            <a:off x="5355929" y="3458694"/>
            <a:ext cx="6096000" cy="2246769"/>
          </a:xfrm>
          <a:prstGeom prst="rect">
            <a:avLst/>
          </a:prstGeom>
        </p:spPr>
        <p:txBody>
          <a:bodyPr>
            <a:spAutoFit/>
          </a:bodyPr>
          <a:lstStyle/>
          <a:p>
            <a:r>
              <a:rPr lang="en-US" sz="2000" dirty="0">
                <a:solidFill>
                  <a:schemeClr val="bg1"/>
                </a:solidFill>
                <a:latin typeface="Open Sans"/>
              </a:rPr>
              <a:t>The Savior often used the occasion of sharing a meal to extend the invitation to repent and obtain forgiveness. </a:t>
            </a:r>
          </a:p>
          <a:p>
            <a:endParaRPr lang="en-US" sz="2000" dirty="0">
              <a:solidFill>
                <a:schemeClr val="bg1"/>
              </a:solidFill>
              <a:latin typeface="Open Sans"/>
            </a:endParaRPr>
          </a:p>
          <a:p>
            <a:r>
              <a:rPr lang="en-US" sz="2000" dirty="0">
                <a:solidFill>
                  <a:schemeClr val="bg1"/>
                </a:solidFill>
                <a:latin typeface="Open Sans"/>
              </a:rPr>
              <a:t>On a number of these occasions, pious Jews criticized Jesus for dining in fellowship with people they regarded as sinners.</a:t>
            </a:r>
            <a:endParaRPr lang="en-US" sz="2000" dirty="0">
              <a:solidFill>
                <a:schemeClr val="bg1"/>
              </a:solidFill>
            </a:endParaRPr>
          </a:p>
        </p:txBody>
      </p:sp>
      <p:pic>
        <p:nvPicPr>
          <p:cNvPr id="10242" name="Picture 2" descr="http://christianitymalaysia.com/wp/wp-content/uploads/2013/03/jesusdinn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812" y="3094955"/>
            <a:ext cx="3743325"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58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ndomwallpapers.net/plain-dark-green-grass-1920x1200-wallpaper60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3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0" y="6488668"/>
            <a:ext cx="3859306" cy="369332"/>
          </a:xfrm>
          <a:prstGeom prst="rect">
            <a:avLst/>
          </a:prstGeom>
          <a:noFill/>
        </p:spPr>
        <p:txBody>
          <a:bodyPr wrap="square" rtlCol="0">
            <a:spAutoFit/>
          </a:bodyPr>
          <a:lstStyle/>
          <a:p>
            <a:r>
              <a:rPr lang="en-US" dirty="0">
                <a:solidFill>
                  <a:schemeClr val="bg1"/>
                </a:solidFill>
              </a:rPr>
              <a:t>Mark 2:17</a:t>
            </a:r>
          </a:p>
        </p:txBody>
      </p:sp>
      <p:sp>
        <p:nvSpPr>
          <p:cNvPr id="58" name="TextBox 57"/>
          <p:cNvSpPr txBox="1"/>
          <p:nvPr/>
        </p:nvSpPr>
        <p:spPr>
          <a:xfrm>
            <a:off x="0" y="25099"/>
            <a:ext cx="12192000"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The Physician</a:t>
            </a:r>
          </a:p>
        </p:txBody>
      </p:sp>
      <p:sp>
        <p:nvSpPr>
          <p:cNvPr id="5" name="Rectangle 4"/>
          <p:cNvSpPr/>
          <p:nvPr/>
        </p:nvSpPr>
        <p:spPr>
          <a:xfrm>
            <a:off x="1739499" y="822276"/>
            <a:ext cx="9058835" cy="461665"/>
          </a:xfrm>
          <a:prstGeom prst="rect">
            <a:avLst/>
          </a:prstGeom>
        </p:spPr>
        <p:txBody>
          <a:bodyPr wrap="square">
            <a:spAutoFit/>
          </a:bodyPr>
          <a:lstStyle/>
          <a:p>
            <a:pPr fontAlgn="base"/>
            <a:r>
              <a:rPr lang="en-US" sz="2400" dirty="0">
                <a:solidFill>
                  <a:schemeClr val="bg1"/>
                </a:solidFill>
              </a:rPr>
              <a:t>The Savior reaffirmed His power to heal both spiritually and physically.</a:t>
            </a:r>
          </a:p>
        </p:txBody>
      </p:sp>
      <p:sp>
        <p:nvSpPr>
          <p:cNvPr id="3" name="Rectangle 2"/>
          <p:cNvSpPr/>
          <p:nvPr/>
        </p:nvSpPr>
        <p:spPr>
          <a:xfrm>
            <a:off x="4223453" y="1415238"/>
            <a:ext cx="6096000" cy="3416320"/>
          </a:xfrm>
          <a:prstGeom prst="rect">
            <a:avLst/>
          </a:prstGeom>
        </p:spPr>
        <p:txBody>
          <a:bodyPr>
            <a:spAutoFit/>
          </a:bodyPr>
          <a:lstStyle/>
          <a:p>
            <a:pPr fontAlgn="base"/>
            <a:r>
              <a:rPr lang="en-US" sz="2400" dirty="0">
                <a:solidFill>
                  <a:schemeClr val="bg1"/>
                </a:solidFill>
              </a:rPr>
              <a:t>The Lord loves us and wants us to understand His willingness to forgive. …</a:t>
            </a:r>
          </a:p>
          <a:p>
            <a:pPr fontAlgn="base"/>
            <a:endParaRPr lang="en-US" sz="2400" dirty="0">
              <a:solidFill>
                <a:schemeClr val="bg1"/>
              </a:solidFill>
            </a:endParaRPr>
          </a:p>
          <a:p>
            <a:pPr fontAlgn="base"/>
            <a:r>
              <a:rPr lang="en-US" sz="2400" dirty="0">
                <a:solidFill>
                  <a:schemeClr val="bg1"/>
                </a:solidFill>
              </a:rPr>
              <a:t>“… All of us, including those struggling to overcome addictive behaviors such as substance abuse or pornography and those close to them, can know that the Lord will recognize our righteous efforts and will lovingly forgive when repentance is complete” </a:t>
            </a:r>
            <a:r>
              <a:rPr lang="en-US" dirty="0">
                <a:solidFill>
                  <a:schemeClr val="bg1"/>
                </a:solidFill>
              </a:rPr>
              <a:t>(5)</a:t>
            </a:r>
          </a:p>
        </p:txBody>
      </p:sp>
      <p:grpSp>
        <p:nvGrpSpPr>
          <p:cNvPr id="64" name="Group 63"/>
          <p:cNvGrpSpPr/>
          <p:nvPr/>
        </p:nvGrpSpPr>
        <p:grpSpPr>
          <a:xfrm>
            <a:off x="504645" y="1147090"/>
            <a:ext cx="3289208" cy="2390250"/>
            <a:chOff x="384206" y="4158361"/>
            <a:chExt cx="3289208" cy="2390250"/>
          </a:xfrm>
        </p:grpSpPr>
        <p:grpSp>
          <p:nvGrpSpPr>
            <p:cNvPr id="65" name="Group 64"/>
            <p:cNvGrpSpPr/>
            <p:nvPr/>
          </p:nvGrpSpPr>
          <p:grpSpPr>
            <a:xfrm>
              <a:off x="384206" y="4158361"/>
              <a:ext cx="3289208" cy="2390250"/>
              <a:chOff x="609599" y="833642"/>
              <a:chExt cx="7941747" cy="5771225"/>
            </a:xfrm>
          </p:grpSpPr>
          <p:grpSp>
            <p:nvGrpSpPr>
              <p:cNvPr id="67" name="Group 14"/>
              <p:cNvGrpSpPr/>
              <p:nvPr/>
            </p:nvGrpSpPr>
            <p:grpSpPr>
              <a:xfrm rot="10800000">
                <a:off x="7696200" y="5257800"/>
                <a:ext cx="621450" cy="1347067"/>
                <a:chOff x="7010400" y="381000"/>
                <a:chExt cx="762000" cy="2033666"/>
              </a:xfrm>
            </p:grpSpPr>
            <p:sp>
              <p:nvSpPr>
                <p:cNvPr id="80" name="Rounded Rectangle 7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1"/>
              <p:cNvGrpSpPr/>
              <p:nvPr/>
            </p:nvGrpSpPr>
            <p:grpSpPr>
              <a:xfrm rot="10800000">
                <a:off x="939238" y="4923502"/>
                <a:ext cx="621450" cy="1347067"/>
                <a:chOff x="7010400" y="381000"/>
                <a:chExt cx="762000" cy="2033666"/>
              </a:xfrm>
            </p:grpSpPr>
            <p:sp>
              <p:nvSpPr>
                <p:cNvPr id="78" name="Rounded Rectangle 7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899460" y="833642"/>
                <a:ext cx="621450" cy="986197"/>
                <a:chOff x="7031201" y="834275"/>
                <a:chExt cx="762000" cy="1488861"/>
              </a:xfrm>
            </p:grpSpPr>
            <p:sp>
              <p:nvSpPr>
                <p:cNvPr id="76" name="Rounded Rectangle 7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7646520" y="1148254"/>
                <a:ext cx="621450" cy="1017899"/>
                <a:chOff x="7087348" y="824753"/>
                <a:chExt cx="762000" cy="1536722"/>
              </a:xfrm>
            </p:grpSpPr>
            <p:sp>
              <p:nvSpPr>
                <p:cNvPr id="74" name="Rounded Rectangle 7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Rectangle 65"/>
            <p:cNvSpPr/>
            <p:nvPr/>
          </p:nvSpPr>
          <p:spPr>
            <a:xfrm>
              <a:off x="747225" y="4834063"/>
              <a:ext cx="2437759" cy="923330"/>
            </a:xfrm>
            <a:prstGeom prst="rect">
              <a:avLst/>
            </a:prstGeom>
          </p:spPr>
          <p:txBody>
            <a:bodyPr wrap="square">
              <a:spAutoFit/>
            </a:bodyPr>
            <a:lstStyle/>
            <a:p>
              <a:pPr algn="ctr"/>
              <a:r>
                <a:rPr lang="en-US" b="1" dirty="0"/>
                <a:t>The Savior desires to help us repent of our sins and be healed</a:t>
              </a:r>
              <a:endParaRPr lang="en-US" dirty="0"/>
            </a:p>
          </p:txBody>
        </p:sp>
      </p:grpSp>
      <p:pic>
        <p:nvPicPr>
          <p:cNvPr id="11266" name="Picture 2" descr="Elder Craig A. Car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2444" y="1627840"/>
            <a:ext cx="1076325" cy="1428750"/>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p:cNvSpPr/>
          <p:nvPr/>
        </p:nvSpPr>
        <p:spPr>
          <a:xfrm>
            <a:off x="3697064" y="5517495"/>
            <a:ext cx="5605773" cy="830997"/>
          </a:xfrm>
          <a:prstGeom prst="rect">
            <a:avLst/>
          </a:prstGeom>
        </p:spPr>
        <p:txBody>
          <a:bodyPr wrap="square">
            <a:spAutoFit/>
          </a:bodyPr>
          <a:lstStyle/>
          <a:p>
            <a:pPr algn="ctr" fontAlgn="base"/>
            <a:r>
              <a:rPr lang="en-US" sz="2400" dirty="0">
                <a:solidFill>
                  <a:schemeClr val="bg1"/>
                </a:solidFill>
              </a:rPr>
              <a:t>The Pharisees and the Scribes did not come to Him to be healed</a:t>
            </a:r>
          </a:p>
        </p:txBody>
      </p:sp>
      <p:pic>
        <p:nvPicPr>
          <p:cNvPr id="11268" name="Picture 4" descr="https://backofthechoir.files.wordpress.com/2016/01/great-physician.jpg?w=6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268" y="3337717"/>
            <a:ext cx="2294622" cy="26705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6471" t="40275" r="29495" b="11389"/>
          <a:stretch/>
        </p:blipFill>
        <p:spPr>
          <a:xfrm>
            <a:off x="9426388" y="4569836"/>
            <a:ext cx="2552414" cy="2103497"/>
          </a:xfrm>
          <a:prstGeom prst="rect">
            <a:avLst/>
          </a:prstGeom>
        </p:spPr>
      </p:pic>
    </p:spTree>
    <p:extLst>
      <p:ext uri="{BB962C8B-B14F-4D97-AF65-F5344CB8AC3E}">
        <p14:creationId xmlns:p14="http://schemas.microsoft.com/office/powerpoint/2010/main" val="279578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out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26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268"/>
                                        </p:tgtEl>
                                        <p:attrNameLst>
                                          <p:attrName>style.visibility</p:attrName>
                                        </p:attrNameLst>
                                      </p:cBhvr>
                                      <p:to>
                                        <p:strVal val="visible"/>
                                      </p:to>
                                    </p:set>
                                    <p:animEffect transition="in" filter="fade">
                                      <p:cBhvr>
                                        <p:cTn id="20" dur="500"/>
                                        <p:tgtEl>
                                          <p:spTgt spid="1126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4059</Words>
  <Application>Microsoft Office PowerPoint</Application>
  <PresentationFormat>Widescreen</PresentationFormat>
  <Paragraphs>263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vt:lpstr>
      <vt:lpstr>Abadi</vt:lpstr>
      <vt:lpstr>AR CENA</vt:lpstr>
      <vt:lpstr>Open Sans</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78</cp:revision>
  <dcterms:created xsi:type="dcterms:W3CDTF">2016-05-23T13:21:08Z</dcterms:created>
  <dcterms:modified xsi:type="dcterms:W3CDTF">2020-08-27T19:05:04Z</dcterms:modified>
</cp:coreProperties>
</file>