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87" r:id="rId3"/>
    <p:sldId id="286" r:id="rId4"/>
    <p:sldId id="291" r:id="rId5"/>
    <p:sldId id="299" r:id="rId6"/>
    <p:sldId id="288" r:id="rId7"/>
    <p:sldId id="289" r:id="rId8"/>
    <p:sldId id="290" r:id="rId9"/>
    <p:sldId id="296" r:id="rId10"/>
    <p:sldId id="292" r:id="rId11"/>
    <p:sldId id="294" r:id="rId12"/>
    <p:sldId id="298" r:id="rId13"/>
    <p:sldId id="284" r:id="rId14"/>
    <p:sldId id="285" r:id="rId15"/>
    <p:sldId id="295" r:id="rId16"/>
    <p:sldId id="297" r:id="rId17"/>
    <p:sldId id="293" r:id="rId18"/>
  </p:sldIdLst>
  <p:sldSz cx="12192000" cy="6858000"/>
  <p:notesSz cx="6858000" cy="9144000"/>
  <p:embeddedFontLst>
    <p:embeddedFont>
      <p:font typeface="Berlin Sans FB" panose="020E0602020502020306" pitchFamily="34" charset="0"/>
      <p:regular r:id="rId19"/>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064C1C-B59B-4692-BD9D-822E16C9D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37</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Rejection in Nazareth</a:t>
            </a:r>
          </a:p>
          <a:p>
            <a:pPr algn="ctr"/>
            <a:r>
              <a:rPr lang="en-US" sz="6000" dirty="0">
                <a:solidFill>
                  <a:schemeClr val="bg1"/>
                </a:solidFill>
                <a:latin typeface="Berlin Sans FB" panose="020E0602020502020306" pitchFamily="34" charset="0"/>
              </a:rPr>
              <a:t>Mark 6</a:t>
            </a:r>
          </a:p>
        </p:txBody>
      </p:sp>
      <p:sp>
        <p:nvSpPr>
          <p:cNvPr id="7" name="TextBox 6"/>
          <p:cNvSpPr txBox="1"/>
          <p:nvPr/>
        </p:nvSpPr>
        <p:spPr>
          <a:xfrm>
            <a:off x="4173070" y="2711937"/>
            <a:ext cx="4365813" cy="461665"/>
          </a:xfrm>
          <a:prstGeom prst="rect">
            <a:avLst/>
          </a:prstGeom>
          <a:noFill/>
        </p:spPr>
        <p:txBody>
          <a:bodyPr wrap="square" rtlCol="0">
            <a:spAutoFit/>
          </a:bodyPr>
          <a:lstStyle/>
          <a:p>
            <a:r>
              <a:rPr lang="en-US" sz="2400" dirty="0">
                <a:solidFill>
                  <a:schemeClr val="bg1"/>
                </a:solidFill>
                <a:latin typeface="Berlin Sans FB" panose="020E0602020502020306" pitchFamily="34" charset="0"/>
              </a:rPr>
              <a:t>Including Anointing With Oil</a:t>
            </a:r>
          </a:p>
        </p:txBody>
      </p:sp>
      <p:sp>
        <p:nvSpPr>
          <p:cNvPr id="8" name="Rectangle 7"/>
          <p:cNvSpPr/>
          <p:nvPr/>
        </p:nvSpPr>
        <p:spPr>
          <a:xfrm>
            <a:off x="3343564" y="3974191"/>
            <a:ext cx="6096000" cy="1477328"/>
          </a:xfrm>
          <a:prstGeom prst="rect">
            <a:avLst/>
          </a:prstGeom>
        </p:spPr>
        <p:txBody>
          <a:bodyPr>
            <a:spAutoFit/>
          </a:bodyPr>
          <a:lstStyle/>
          <a:p>
            <a:r>
              <a:rPr lang="en-US" i="1" dirty="0">
                <a:solidFill>
                  <a:schemeClr val="bg1"/>
                </a:solidFill>
              </a:rPr>
              <a:t> And now behold, I say unto you that the right way is to believe in Christ, and deny him not; and Christ is the Holy One of Israel; wherefore ye must bow down before him, and worship him with all your might, mind, and strength, and your whole soul; and if ye do this ye shall in nowise be cast out. 2 Nephi 25:29</a:t>
            </a:r>
          </a:p>
        </p:txBody>
      </p:sp>
      <p:grpSp>
        <p:nvGrpSpPr>
          <p:cNvPr id="35" name="Group 34"/>
          <p:cNvGrpSpPr/>
          <p:nvPr/>
        </p:nvGrpSpPr>
        <p:grpSpPr>
          <a:xfrm>
            <a:off x="1026459" y="2711824"/>
            <a:ext cx="1936740" cy="1247192"/>
            <a:chOff x="5652247" y="5347447"/>
            <a:chExt cx="1936740" cy="1247192"/>
          </a:xfrm>
        </p:grpSpPr>
        <p:grpSp>
          <p:nvGrpSpPr>
            <p:cNvPr id="36" name="Group 32"/>
            <p:cNvGrpSpPr/>
            <p:nvPr/>
          </p:nvGrpSpPr>
          <p:grpSpPr>
            <a:xfrm rot="3950261">
              <a:off x="5943600" y="5056094"/>
              <a:ext cx="762000" cy="1344706"/>
              <a:chOff x="6248400" y="1828800"/>
              <a:chExt cx="1295400" cy="2286000"/>
            </a:xfrm>
          </p:grpSpPr>
          <p:sp>
            <p:nvSpPr>
              <p:cNvPr id="40" name="Rounded Rectangle 39"/>
              <p:cNvSpPr/>
              <p:nvPr/>
            </p:nvSpPr>
            <p:spPr>
              <a:xfrm>
                <a:off x="6629400" y="2057400"/>
                <a:ext cx="533400" cy="12192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248400" y="2971800"/>
                <a:ext cx="1295400" cy="1143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610663" y="2704476"/>
                <a:ext cx="569626" cy="773243"/>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10800000">
                <a:off x="6477000" y="1828800"/>
                <a:ext cx="838200" cy="304800"/>
              </a:xfrm>
              <a:prstGeom prst="trapezoi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658132" y="1957466"/>
                <a:ext cx="462196" cy="336029"/>
              </a:xfrm>
              <a:prstGeom prst="ellipse">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6736830" y="2789420"/>
                <a:ext cx="304800" cy="6096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ardrop 36"/>
            <p:cNvSpPr/>
            <p:nvPr/>
          </p:nvSpPr>
          <p:spPr>
            <a:xfrm rot="17865031">
              <a:off x="7140395" y="5612649"/>
              <a:ext cx="293551" cy="298830"/>
            </a:xfrm>
            <a:prstGeom prst="teardrop">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ardrop 37"/>
            <p:cNvSpPr/>
            <p:nvPr/>
          </p:nvSpPr>
          <p:spPr>
            <a:xfrm rot="17865031">
              <a:off x="7292796" y="5993650"/>
              <a:ext cx="293551" cy="298830"/>
            </a:xfrm>
            <a:prstGeom prst="teardrop">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p:nvSpPr>
          <p:spPr>
            <a:xfrm rot="17865031">
              <a:off x="7064196" y="6298449"/>
              <a:ext cx="293551" cy="298830"/>
            </a:xfrm>
            <a:prstGeom prst="teardrop">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2E336E46-EA83-4605-A69D-F1F1D1D509C9}"/>
              </a:ext>
            </a:extLst>
          </p:cNvPr>
          <p:cNvGrpSpPr/>
          <p:nvPr/>
        </p:nvGrpSpPr>
        <p:grpSpPr>
          <a:xfrm>
            <a:off x="9667295" y="1774090"/>
            <a:ext cx="2120175" cy="4916728"/>
            <a:chOff x="1519855" y="349452"/>
            <a:chExt cx="2655905" cy="6159097"/>
          </a:xfrm>
        </p:grpSpPr>
        <p:sp>
          <p:nvSpPr>
            <p:cNvPr id="48" name="Freeform: Shape 47">
              <a:extLst>
                <a:ext uri="{FF2B5EF4-FFF2-40B4-BE49-F238E27FC236}">
                  <a16:creationId xmlns:a16="http://schemas.microsoft.com/office/drawing/2014/main" id="{348B13BE-25C8-427D-99FE-186DC9B5F86A}"/>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9" name="Oval 48">
              <a:extLst>
                <a:ext uri="{FF2B5EF4-FFF2-40B4-BE49-F238E27FC236}">
                  <a16:creationId xmlns:a16="http://schemas.microsoft.com/office/drawing/2014/main" id="{0DCE7A43-3DEC-40D9-A311-6095641CF811}"/>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EC3DC43A-0ACD-4837-B9E9-0C9D9EAEB2C8}"/>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54D72572-0FE4-4881-9665-4C4C9A5AAB53}"/>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92875B0-FB02-4491-975D-C12F3D06214D}"/>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60631A9-4201-4488-8AB8-89DFA05C570A}"/>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C82DCD12-80BC-4FED-951A-EC16B7468638}"/>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DA2C93A-A897-4CE3-BC5F-8288004FB6B5}"/>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0">
              <a:extLst>
                <a:ext uri="{FF2B5EF4-FFF2-40B4-BE49-F238E27FC236}">
                  <a16:creationId xmlns:a16="http://schemas.microsoft.com/office/drawing/2014/main" id="{F69FDEE3-04D0-4C23-B5E7-6207798DEB96}"/>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1">
              <a:extLst>
                <a:ext uri="{FF2B5EF4-FFF2-40B4-BE49-F238E27FC236}">
                  <a16:creationId xmlns:a16="http://schemas.microsoft.com/office/drawing/2014/main" id="{07393A76-DECA-47D2-85A4-8797717F6AB3}"/>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2">
              <a:extLst>
                <a:ext uri="{FF2B5EF4-FFF2-40B4-BE49-F238E27FC236}">
                  <a16:creationId xmlns:a16="http://schemas.microsoft.com/office/drawing/2014/main" id="{6138D6C3-49F6-4EC4-928F-0CD8DA3B239E}"/>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0390ADF-DD0C-4E88-8A23-F8D4128252F7}"/>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
              <a:extLst>
                <a:ext uri="{FF2B5EF4-FFF2-40B4-BE49-F238E27FC236}">
                  <a16:creationId xmlns:a16="http://schemas.microsoft.com/office/drawing/2014/main" id="{EE0FA40B-4F31-43C4-BEE3-1E8F246554ED}"/>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a:extLst>
                <a:ext uri="{FF2B5EF4-FFF2-40B4-BE49-F238E27FC236}">
                  <a16:creationId xmlns:a16="http://schemas.microsoft.com/office/drawing/2014/main" id="{DDAFBCB0-49EF-44FE-B1D5-96A189B4A9FF}"/>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4660DDB-0BE1-4533-AB4A-23E88DEF4D8A}"/>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CF1CD2D0-C062-47F9-85A6-8DC48D0F286D}"/>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B2609653-3341-43B3-BD2F-A23E8564940D}"/>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5" name="Oval 64">
              <a:extLst>
                <a:ext uri="{FF2B5EF4-FFF2-40B4-BE49-F238E27FC236}">
                  <a16:creationId xmlns:a16="http://schemas.microsoft.com/office/drawing/2014/main" id="{69E428AD-0F73-493C-BDBF-C745DB02E3F5}"/>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343E1EF0-B3F5-4E2B-9738-9987C6BB751A}"/>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7" name="Oval 66">
              <a:extLst>
                <a:ext uri="{FF2B5EF4-FFF2-40B4-BE49-F238E27FC236}">
                  <a16:creationId xmlns:a16="http://schemas.microsoft.com/office/drawing/2014/main" id="{8A760E34-C70C-4F0C-8D47-97ACE723C8F7}"/>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A5AA6BC-7593-4DF0-9091-D41BAD9BA4D1}"/>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5708073" cy="1015663"/>
          </a:xfrm>
          <a:prstGeom prst="rect">
            <a:avLst/>
          </a:prstGeom>
          <a:noFill/>
        </p:spPr>
        <p:txBody>
          <a:bodyPr wrap="square" rtlCol="0">
            <a:spAutoFit/>
          </a:bodyPr>
          <a:lstStyle/>
          <a:p>
            <a:r>
              <a:rPr lang="en-US" sz="6000" dirty="0">
                <a:solidFill>
                  <a:schemeClr val="bg1"/>
                </a:solidFill>
                <a:latin typeface="Berlin Sans FB" panose="020E0602020502020306" pitchFamily="34" charset="0"/>
              </a:rPr>
              <a:t>   Feeding 5,000</a:t>
            </a:r>
          </a:p>
        </p:txBody>
      </p:sp>
      <p:sp>
        <p:nvSpPr>
          <p:cNvPr id="317" name="TextBox 316"/>
          <p:cNvSpPr txBox="1"/>
          <p:nvPr/>
        </p:nvSpPr>
        <p:spPr>
          <a:xfrm>
            <a:off x="0" y="6550223"/>
            <a:ext cx="1477818" cy="307777"/>
          </a:xfrm>
          <a:prstGeom prst="rect">
            <a:avLst/>
          </a:prstGeom>
          <a:noFill/>
        </p:spPr>
        <p:txBody>
          <a:bodyPr wrap="square" rtlCol="0">
            <a:spAutoFit/>
          </a:bodyPr>
          <a:lstStyle/>
          <a:p>
            <a:r>
              <a:rPr lang="en-US" sz="1400" dirty="0">
                <a:solidFill>
                  <a:schemeClr val="bg1"/>
                </a:solidFill>
              </a:rPr>
              <a:t>Mark 6:30-44</a:t>
            </a:r>
          </a:p>
        </p:txBody>
      </p:sp>
      <p:sp>
        <p:nvSpPr>
          <p:cNvPr id="183" name="Rectangle 182"/>
          <p:cNvSpPr/>
          <p:nvPr/>
        </p:nvSpPr>
        <p:spPr>
          <a:xfrm>
            <a:off x="212434" y="935289"/>
            <a:ext cx="6844147" cy="2246769"/>
          </a:xfrm>
          <a:prstGeom prst="rect">
            <a:avLst/>
          </a:prstGeom>
        </p:spPr>
        <p:txBody>
          <a:bodyPr wrap="square">
            <a:spAutoFit/>
          </a:bodyPr>
          <a:lstStyle/>
          <a:p>
            <a:r>
              <a:rPr lang="en-US" sz="2000" dirty="0">
                <a:solidFill>
                  <a:schemeClr val="bg1"/>
                </a:solidFill>
              </a:rPr>
              <a:t>The Twelve Apostles returned from preaching the gospel and reported to Jesus what they had done and taught. Jesus and the Twelve Apostles boarded a ship to travel to a place where they could be alone and rest. </a:t>
            </a:r>
          </a:p>
          <a:p>
            <a:endParaRPr lang="en-US" sz="2000" dirty="0">
              <a:solidFill>
                <a:schemeClr val="bg1"/>
              </a:solidFill>
            </a:endParaRPr>
          </a:p>
          <a:p>
            <a:r>
              <a:rPr lang="en-US" sz="2000" dirty="0">
                <a:solidFill>
                  <a:schemeClr val="bg1"/>
                </a:solidFill>
              </a:rPr>
              <a:t>However, people from several nearby towns went to where Jesus would land and were awaiting Him when He arrived.</a:t>
            </a:r>
          </a:p>
        </p:txBody>
      </p:sp>
      <p:pic>
        <p:nvPicPr>
          <p:cNvPr id="22530" name="Picture 2" descr="http://media.ldscdn.org/images/videos/scripture-and-lesson-support/the-life-of-jesus-christ-bible-videos-2014/2014-01-023-the-feeding-of-the-5000-590x331-still.jpg"/>
          <p:cNvPicPr>
            <a:picLocks noChangeAspect="1" noChangeArrowheads="1"/>
          </p:cNvPicPr>
          <p:nvPr/>
        </p:nvPicPr>
        <p:blipFill>
          <a:blip r:embed="rId3" cstate="print"/>
          <a:srcRect/>
          <a:stretch>
            <a:fillRect/>
          </a:stretch>
        </p:blipFill>
        <p:spPr bwMode="auto">
          <a:xfrm>
            <a:off x="822738" y="3140363"/>
            <a:ext cx="5153110" cy="2890982"/>
          </a:xfrm>
          <a:prstGeom prst="rect">
            <a:avLst/>
          </a:prstGeom>
          <a:noFill/>
        </p:spPr>
      </p:pic>
      <p:sp>
        <p:nvSpPr>
          <p:cNvPr id="10" name="Rectangle 9"/>
          <p:cNvSpPr/>
          <p:nvPr/>
        </p:nvSpPr>
        <p:spPr>
          <a:xfrm>
            <a:off x="7056581" y="834012"/>
            <a:ext cx="4747492" cy="5632311"/>
          </a:xfrm>
          <a:prstGeom prst="rect">
            <a:avLst/>
          </a:prstGeom>
        </p:spPr>
        <p:txBody>
          <a:bodyPr wrap="square">
            <a:spAutoFit/>
          </a:bodyPr>
          <a:lstStyle/>
          <a:p>
            <a:pPr fontAlgn="base"/>
            <a:r>
              <a:rPr lang="en-US" dirty="0">
                <a:solidFill>
                  <a:srgbClr val="FFFF00"/>
                </a:solidFill>
              </a:rPr>
              <a:t>____ The Savior multiplied what the disciples brought, meeting and surpassing what was needed.</a:t>
            </a:r>
          </a:p>
          <a:p>
            <a:pPr fontAlgn="base"/>
            <a:endParaRPr lang="en-US" dirty="0">
              <a:solidFill>
                <a:srgbClr val="FFFF00"/>
              </a:solidFill>
            </a:endParaRPr>
          </a:p>
          <a:p>
            <a:pPr fontAlgn="base"/>
            <a:r>
              <a:rPr lang="en-US" dirty="0">
                <a:solidFill>
                  <a:srgbClr val="FFFF00"/>
                </a:solidFill>
              </a:rPr>
              <a:t>____ The disciples said they had five loaves and two fishes.</a:t>
            </a:r>
          </a:p>
          <a:p>
            <a:pPr fontAlgn="base"/>
            <a:endParaRPr lang="en-US" dirty="0">
              <a:solidFill>
                <a:srgbClr val="FFFF00"/>
              </a:solidFill>
            </a:endParaRPr>
          </a:p>
          <a:p>
            <a:pPr fontAlgn="base"/>
            <a:r>
              <a:rPr lang="en-US" dirty="0">
                <a:solidFill>
                  <a:srgbClr val="FFFF00"/>
                </a:solidFill>
              </a:rPr>
              <a:t>____ The disciples proposed sending the people away to buy food.</a:t>
            </a:r>
          </a:p>
          <a:p>
            <a:pPr fontAlgn="base"/>
            <a:endParaRPr lang="en-US" dirty="0">
              <a:solidFill>
                <a:srgbClr val="FFFF00"/>
              </a:solidFill>
            </a:endParaRPr>
          </a:p>
          <a:p>
            <a:pPr fontAlgn="base"/>
            <a:r>
              <a:rPr lang="en-US" dirty="0">
                <a:solidFill>
                  <a:srgbClr val="FFFF00"/>
                </a:solidFill>
              </a:rPr>
              <a:t>____ The Savior asked what the disciples could provide.</a:t>
            </a:r>
          </a:p>
          <a:p>
            <a:pPr fontAlgn="base"/>
            <a:endParaRPr lang="en-US" dirty="0">
              <a:solidFill>
                <a:srgbClr val="FFFF00"/>
              </a:solidFill>
            </a:endParaRPr>
          </a:p>
          <a:p>
            <a:pPr fontAlgn="base"/>
            <a:r>
              <a:rPr lang="en-US" dirty="0">
                <a:solidFill>
                  <a:srgbClr val="FFFF00"/>
                </a:solidFill>
              </a:rPr>
              <a:t>____ The Savior told the disciples to give the people food.</a:t>
            </a:r>
          </a:p>
          <a:p>
            <a:pPr fontAlgn="base"/>
            <a:endParaRPr lang="en-US" dirty="0">
              <a:solidFill>
                <a:srgbClr val="FFFF00"/>
              </a:solidFill>
            </a:endParaRPr>
          </a:p>
          <a:p>
            <a:pPr fontAlgn="base"/>
            <a:r>
              <a:rPr lang="en-US" dirty="0">
                <a:solidFill>
                  <a:srgbClr val="FFFF00"/>
                </a:solidFill>
              </a:rPr>
              <a:t>____ The multitude had nothing to eat.</a:t>
            </a:r>
          </a:p>
          <a:p>
            <a:pPr fontAlgn="base"/>
            <a:endParaRPr lang="en-US" dirty="0">
              <a:solidFill>
                <a:srgbClr val="FFFF00"/>
              </a:solidFill>
            </a:endParaRPr>
          </a:p>
          <a:p>
            <a:pPr fontAlgn="base"/>
            <a:r>
              <a:rPr lang="en-US" dirty="0">
                <a:solidFill>
                  <a:srgbClr val="FFFF00"/>
                </a:solidFill>
              </a:rPr>
              <a:t>____ The Savior asked the disciples to give Him what they had.</a:t>
            </a:r>
          </a:p>
        </p:txBody>
      </p:sp>
      <p:sp>
        <p:nvSpPr>
          <p:cNvPr id="11" name="TextBox 10"/>
          <p:cNvSpPr txBox="1"/>
          <p:nvPr/>
        </p:nvSpPr>
        <p:spPr>
          <a:xfrm>
            <a:off x="6483927" y="0"/>
            <a:ext cx="5708073" cy="707886"/>
          </a:xfrm>
          <a:prstGeom prst="rect">
            <a:avLst/>
          </a:prstGeom>
          <a:noFill/>
        </p:spPr>
        <p:txBody>
          <a:bodyPr wrap="square" rtlCol="0">
            <a:spAutoFit/>
          </a:bodyPr>
          <a:lstStyle/>
          <a:p>
            <a:r>
              <a:rPr lang="en-US" sz="4000" dirty="0">
                <a:solidFill>
                  <a:schemeClr val="bg1"/>
                </a:solidFill>
                <a:latin typeface="Berlin Sans FB" panose="020E0602020502020306" pitchFamily="34" charset="0"/>
              </a:rPr>
              <a:t>   What Happened First?</a:t>
            </a:r>
          </a:p>
        </p:txBody>
      </p:sp>
      <p:sp>
        <p:nvSpPr>
          <p:cNvPr id="12" name="Rectangle 11"/>
          <p:cNvSpPr/>
          <p:nvPr/>
        </p:nvSpPr>
        <p:spPr>
          <a:xfrm>
            <a:off x="7145233" y="565881"/>
            <a:ext cx="45076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a:t>
            </a:r>
          </a:p>
        </p:txBody>
      </p:sp>
      <p:sp>
        <p:nvSpPr>
          <p:cNvPr id="13" name="Rectangle 12"/>
          <p:cNvSpPr/>
          <p:nvPr/>
        </p:nvSpPr>
        <p:spPr>
          <a:xfrm>
            <a:off x="7149852" y="1651155"/>
            <a:ext cx="45076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a:t>
            </a:r>
          </a:p>
        </p:txBody>
      </p:sp>
      <p:sp>
        <p:nvSpPr>
          <p:cNvPr id="14" name="Rectangle 13"/>
          <p:cNvSpPr/>
          <p:nvPr/>
        </p:nvSpPr>
        <p:spPr>
          <a:xfrm>
            <a:off x="7131379" y="2488621"/>
            <a:ext cx="45076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p>
        </p:txBody>
      </p:sp>
      <p:sp>
        <p:nvSpPr>
          <p:cNvPr id="15" name="Rectangle 14"/>
          <p:cNvSpPr/>
          <p:nvPr/>
        </p:nvSpPr>
        <p:spPr>
          <a:xfrm>
            <a:off x="7131378" y="3304463"/>
            <a:ext cx="45076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7168323" y="4089554"/>
            <a:ext cx="45076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p>
        </p:txBody>
      </p:sp>
      <p:sp>
        <p:nvSpPr>
          <p:cNvPr id="17" name="Rectangle 16"/>
          <p:cNvSpPr/>
          <p:nvPr/>
        </p:nvSpPr>
        <p:spPr>
          <a:xfrm>
            <a:off x="7140615" y="4930063"/>
            <a:ext cx="45076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p>
        </p:txBody>
      </p:sp>
      <p:sp>
        <p:nvSpPr>
          <p:cNvPr id="18" name="Rectangle 17"/>
          <p:cNvSpPr/>
          <p:nvPr/>
        </p:nvSpPr>
        <p:spPr>
          <a:xfrm>
            <a:off x="7168324" y="5511953"/>
            <a:ext cx="45076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a:t>
            </a:r>
          </a:p>
        </p:txBody>
      </p:sp>
      <p:sp>
        <p:nvSpPr>
          <p:cNvPr id="19" name="Rectangle 18"/>
          <p:cNvSpPr/>
          <p:nvPr/>
        </p:nvSpPr>
        <p:spPr>
          <a:xfrm>
            <a:off x="0" y="6026880"/>
            <a:ext cx="7333673" cy="523220"/>
          </a:xfrm>
          <a:prstGeom prst="rect">
            <a:avLst/>
          </a:prstGeom>
        </p:spPr>
        <p:txBody>
          <a:bodyPr wrap="square">
            <a:spAutoFit/>
          </a:bodyPr>
          <a:lstStyle/>
          <a:p>
            <a:r>
              <a:rPr lang="en-US" sz="1400" dirty="0">
                <a:solidFill>
                  <a:schemeClr val="bg1"/>
                </a:solidFill>
              </a:rPr>
              <a:t>“five thousand men” =  five thousand adult males. </a:t>
            </a:r>
          </a:p>
          <a:p>
            <a:r>
              <a:rPr lang="en-US" sz="1400" dirty="0">
                <a:solidFill>
                  <a:schemeClr val="bg1"/>
                </a:solidFill>
              </a:rPr>
              <a:t>Thus, the number fed was likely greater, considering that women and children were also present</a:t>
            </a:r>
          </a:p>
        </p:txBody>
      </p:sp>
    </p:spTree>
    <p:extLst>
      <p:ext uri="{BB962C8B-B14F-4D97-AF65-F5344CB8AC3E}">
        <p14:creationId xmlns:p14="http://schemas.microsoft.com/office/powerpoint/2010/main" val="17036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183">
                                            <p:txEl>
                                              <p:pRg st="0" end="0"/>
                                            </p:txEl>
                                          </p:spTgt>
                                        </p:tgtEl>
                                      </p:cBhvr>
                                    </p:animEffect>
                                    <p:set>
                                      <p:cBhvr>
                                        <p:cTn id="15" dur="1" fill="hold">
                                          <p:stCondLst>
                                            <p:cond delay="1999"/>
                                          </p:stCondLst>
                                        </p:cTn>
                                        <p:tgtEl>
                                          <p:spTgt spid="183">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183">
                                            <p:txEl>
                                              <p:pRg st="2" end="2"/>
                                            </p:txEl>
                                          </p:spTgt>
                                        </p:tgtEl>
                                      </p:cBhvr>
                                    </p:animEffect>
                                    <p:set>
                                      <p:cBhvr>
                                        <p:cTn id="18" dur="1" fill="hold">
                                          <p:stCondLst>
                                            <p:cond delay="1999"/>
                                          </p:stCondLst>
                                        </p:cTn>
                                        <p:tgtEl>
                                          <p:spTgt spid="183">
                                            <p:txEl>
                                              <p:pRg st="2" end="2"/>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22530"/>
                                        </p:tgtEl>
                                      </p:cBhvr>
                                    </p:animEffect>
                                    <p:set>
                                      <p:cBhvr>
                                        <p:cTn id="24" dur="1" fill="hold">
                                          <p:stCondLst>
                                            <p:cond delay="1999"/>
                                          </p:stCondLst>
                                        </p:cTn>
                                        <p:tgtEl>
                                          <p:spTgt spid="2253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19"/>
                                        </p:tgtEl>
                                      </p:cBhvr>
                                    </p:animEffect>
                                    <p:set>
                                      <p:cBhvr>
                                        <p:cTn id="27" dur="1" fill="hold">
                                          <p:stCondLst>
                                            <p:cond delay="1999"/>
                                          </p:stCondLst>
                                        </p:cTn>
                                        <p:tgtEl>
                                          <p:spTgt spid="19"/>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80">
                                          <p:stCondLst>
                                            <p:cond delay="0"/>
                                          </p:stCondLst>
                                        </p:cTn>
                                        <p:tgtEl>
                                          <p:spTgt spid="17"/>
                                        </p:tgtEl>
                                      </p:cBhvr>
                                    </p:animEffect>
                                    <p:anim calcmode="lin" valueType="num">
                                      <p:cBhvr>
                                        <p:cTn id="3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2" dur="26">
                                          <p:stCondLst>
                                            <p:cond delay="650"/>
                                          </p:stCondLst>
                                        </p:cTn>
                                        <p:tgtEl>
                                          <p:spTgt spid="17"/>
                                        </p:tgtEl>
                                      </p:cBhvr>
                                      <p:to x="100000" y="60000"/>
                                    </p:animScale>
                                    <p:animScale>
                                      <p:cBhvr>
                                        <p:cTn id="43" dur="166" decel="50000">
                                          <p:stCondLst>
                                            <p:cond delay="676"/>
                                          </p:stCondLst>
                                        </p:cTn>
                                        <p:tgtEl>
                                          <p:spTgt spid="17"/>
                                        </p:tgtEl>
                                      </p:cBhvr>
                                      <p:to x="100000" y="100000"/>
                                    </p:animScale>
                                    <p:animScale>
                                      <p:cBhvr>
                                        <p:cTn id="44" dur="26">
                                          <p:stCondLst>
                                            <p:cond delay="1312"/>
                                          </p:stCondLst>
                                        </p:cTn>
                                        <p:tgtEl>
                                          <p:spTgt spid="17"/>
                                        </p:tgtEl>
                                      </p:cBhvr>
                                      <p:to x="100000" y="80000"/>
                                    </p:animScale>
                                    <p:animScale>
                                      <p:cBhvr>
                                        <p:cTn id="45" dur="166" decel="50000">
                                          <p:stCondLst>
                                            <p:cond delay="1338"/>
                                          </p:stCondLst>
                                        </p:cTn>
                                        <p:tgtEl>
                                          <p:spTgt spid="17"/>
                                        </p:tgtEl>
                                      </p:cBhvr>
                                      <p:to x="100000" y="100000"/>
                                    </p:animScale>
                                    <p:animScale>
                                      <p:cBhvr>
                                        <p:cTn id="46" dur="26">
                                          <p:stCondLst>
                                            <p:cond delay="1642"/>
                                          </p:stCondLst>
                                        </p:cTn>
                                        <p:tgtEl>
                                          <p:spTgt spid="17"/>
                                        </p:tgtEl>
                                      </p:cBhvr>
                                      <p:to x="100000" y="90000"/>
                                    </p:animScale>
                                    <p:animScale>
                                      <p:cBhvr>
                                        <p:cTn id="47" dur="166" decel="50000">
                                          <p:stCondLst>
                                            <p:cond delay="1668"/>
                                          </p:stCondLst>
                                        </p:cTn>
                                        <p:tgtEl>
                                          <p:spTgt spid="17"/>
                                        </p:tgtEl>
                                      </p:cBhvr>
                                      <p:to x="100000" y="100000"/>
                                    </p:animScale>
                                    <p:animScale>
                                      <p:cBhvr>
                                        <p:cTn id="48" dur="26">
                                          <p:stCondLst>
                                            <p:cond delay="1808"/>
                                          </p:stCondLst>
                                        </p:cTn>
                                        <p:tgtEl>
                                          <p:spTgt spid="17"/>
                                        </p:tgtEl>
                                      </p:cBhvr>
                                      <p:to x="100000" y="95000"/>
                                    </p:animScale>
                                    <p:animScale>
                                      <p:cBhvr>
                                        <p:cTn id="49" dur="166" decel="50000">
                                          <p:stCondLst>
                                            <p:cond delay="1834"/>
                                          </p:stCondLst>
                                        </p:cTn>
                                        <p:tgtEl>
                                          <p:spTgt spid="17"/>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80">
                                          <p:stCondLst>
                                            <p:cond delay="0"/>
                                          </p:stCondLst>
                                        </p:cTn>
                                        <p:tgtEl>
                                          <p:spTgt spid="14"/>
                                        </p:tgtEl>
                                      </p:cBhvr>
                                    </p:animEffect>
                                    <p:anim calcmode="lin" valueType="num">
                                      <p:cBhvr>
                                        <p:cTn id="5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0" dur="26">
                                          <p:stCondLst>
                                            <p:cond delay="650"/>
                                          </p:stCondLst>
                                        </p:cTn>
                                        <p:tgtEl>
                                          <p:spTgt spid="14"/>
                                        </p:tgtEl>
                                      </p:cBhvr>
                                      <p:to x="100000" y="60000"/>
                                    </p:animScale>
                                    <p:animScale>
                                      <p:cBhvr>
                                        <p:cTn id="61" dur="166" decel="50000">
                                          <p:stCondLst>
                                            <p:cond delay="676"/>
                                          </p:stCondLst>
                                        </p:cTn>
                                        <p:tgtEl>
                                          <p:spTgt spid="14"/>
                                        </p:tgtEl>
                                      </p:cBhvr>
                                      <p:to x="100000" y="100000"/>
                                    </p:animScale>
                                    <p:animScale>
                                      <p:cBhvr>
                                        <p:cTn id="62" dur="26">
                                          <p:stCondLst>
                                            <p:cond delay="1312"/>
                                          </p:stCondLst>
                                        </p:cTn>
                                        <p:tgtEl>
                                          <p:spTgt spid="14"/>
                                        </p:tgtEl>
                                      </p:cBhvr>
                                      <p:to x="100000" y="80000"/>
                                    </p:animScale>
                                    <p:animScale>
                                      <p:cBhvr>
                                        <p:cTn id="63" dur="166" decel="50000">
                                          <p:stCondLst>
                                            <p:cond delay="1338"/>
                                          </p:stCondLst>
                                        </p:cTn>
                                        <p:tgtEl>
                                          <p:spTgt spid="14"/>
                                        </p:tgtEl>
                                      </p:cBhvr>
                                      <p:to x="100000" y="100000"/>
                                    </p:animScale>
                                    <p:animScale>
                                      <p:cBhvr>
                                        <p:cTn id="64" dur="26">
                                          <p:stCondLst>
                                            <p:cond delay="1642"/>
                                          </p:stCondLst>
                                        </p:cTn>
                                        <p:tgtEl>
                                          <p:spTgt spid="14"/>
                                        </p:tgtEl>
                                      </p:cBhvr>
                                      <p:to x="100000" y="90000"/>
                                    </p:animScale>
                                    <p:animScale>
                                      <p:cBhvr>
                                        <p:cTn id="65" dur="166" decel="50000">
                                          <p:stCondLst>
                                            <p:cond delay="1668"/>
                                          </p:stCondLst>
                                        </p:cTn>
                                        <p:tgtEl>
                                          <p:spTgt spid="14"/>
                                        </p:tgtEl>
                                      </p:cBhvr>
                                      <p:to x="100000" y="100000"/>
                                    </p:animScale>
                                    <p:animScale>
                                      <p:cBhvr>
                                        <p:cTn id="66" dur="26">
                                          <p:stCondLst>
                                            <p:cond delay="1808"/>
                                          </p:stCondLst>
                                        </p:cTn>
                                        <p:tgtEl>
                                          <p:spTgt spid="14"/>
                                        </p:tgtEl>
                                      </p:cBhvr>
                                      <p:to x="100000" y="95000"/>
                                    </p:animScale>
                                    <p:animScale>
                                      <p:cBhvr>
                                        <p:cTn id="67" dur="166" decel="50000">
                                          <p:stCondLst>
                                            <p:cond delay="1834"/>
                                          </p:stCondLst>
                                        </p:cTn>
                                        <p:tgtEl>
                                          <p:spTgt spid="14"/>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80">
                                          <p:stCondLst>
                                            <p:cond delay="0"/>
                                          </p:stCondLst>
                                        </p:cTn>
                                        <p:tgtEl>
                                          <p:spTgt spid="16"/>
                                        </p:tgtEl>
                                      </p:cBhvr>
                                    </p:animEffect>
                                    <p:anim calcmode="lin" valueType="num">
                                      <p:cBhvr>
                                        <p:cTn id="7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8" dur="26">
                                          <p:stCondLst>
                                            <p:cond delay="650"/>
                                          </p:stCondLst>
                                        </p:cTn>
                                        <p:tgtEl>
                                          <p:spTgt spid="16"/>
                                        </p:tgtEl>
                                      </p:cBhvr>
                                      <p:to x="100000" y="60000"/>
                                    </p:animScale>
                                    <p:animScale>
                                      <p:cBhvr>
                                        <p:cTn id="79" dur="166" decel="50000">
                                          <p:stCondLst>
                                            <p:cond delay="676"/>
                                          </p:stCondLst>
                                        </p:cTn>
                                        <p:tgtEl>
                                          <p:spTgt spid="16"/>
                                        </p:tgtEl>
                                      </p:cBhvr>
                                      <p:to x="100000" y="100000"/>
                                    </p:animScale>
                                    <p:animScale>
                                      <p:cBhvr>
                                        <p:cTn id="80" dur="26">
                                          <p:stCondLst>
                                            <p:cond delay="1312"/>
                                          </p:stCondLst>
                                        </p:cTn>
                                        <p:tgtEl>
                                          <p:spTgt spid="16"/>
                                        </p:tgtEl>
                                      </p:cBhvr>
                                      <p:to x="100000" y="80000"/>
                                    </p:animScale>
                                    <p:animScale>
                                      <p:cBhvr>
                                        <p:cTn id="81" dur="166" decel="50000">
                                          <p:stCondLst>
                                            <p:cond delay="1338"/>
                                          </p:stCondLst>
                                        </p:cTn>
                                        <p:tgtEl>
                                          <p:spTgt spid="16"/>
                                        </p:tgtEl>
                                      </p:cBhvr>
                                      <p:to x="100000" y="100000"/>
                                    </p:animScale>
                                    <p:animScale>
                                      <p:cBhvr>
                                        <p:cTn id="82" dur="26">
                                          <p:stCondLst>
                                            <p:cond delay="1642"/>
                                          </p:stCondLst>
                                        </p:cTn>
                                        <p:tgtEl>
                                          <p:spTgt spid="16"/>
                                        </p:tgtEl>
                                      </p:cBhvr>
                                      <p:to x="100000" y="90000"/>
                                    </p:animScale>
                                    <p:animScale>
                                      <p:cBhvr>
                                        <p:cTn id="83" dur="166" decel="50000">
                                          <p:stCondLst>
                                            <p:cond delay="1668"/>
                                          </p:stCondLst>
                                        </p:cTn>
                                        <p:tgtEl>
                                          <p:spTgt spid="16"/>
                                        </p:tgtEl>
                                      </p:cBhvr>
                                      <p:to x="100000" y="100000"/>
                                    </p:animScale>
                                    <p:animScale>
                                      <p:cBhvr>
                                        <p:cTn id="84" dur="26">
                                          <p:stCondLst>
                                            <p:cond delay="1808"/>
                                          </p:stCondLst>
                                        </p:cTn>
                                        <p:tgtEl>
                                          <p:spTgt spid="16"/>
                                        </p:tgtEl>
                                      </p:cBhvr>
                                      <p:to x="100000" y="95000"/>
                                    </p:animScale>
                                    <p:animScale>
                                      <p:cBhvr>
                                        <p:cTn id="85" dur="166" decel="50000">
                                          <p:stCondLst>
                                            <p:cond delay="1834"/>
                                          </p:stCondLst>
                                        </p:cTn>
                                        <p:tgtEl>
                                          <p:spTgt spid="16"/>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5">
                                            <p:txEl>
                                              <p:pRg st="0" end="0"/>
                                            </p:txEl>
                                          </p:spTgt>
                                        </p:tgtEl>
                                        <p:attrNameLst>
                                          <p:attrName>style.visibility</p:attrName>
                                        </p:attrNameLst>
                                      </p:cBhvr>
                                      <p:to>
                                        <p:strVal val="visible"/>
                                      </p:to>
                                    </p:set>
                                    <p:animEffect transition="in" filter="wipe(down)">
                                      <p:cBhvr>
                                        <p:cTn id="90" dur="580">
                                          <p:stCondLst>
                                            <p:cond delay="0"/>
                                          </p:stCondLst>
                                        </p:cTn>
                                        <p:tgtEl>
                                          <p:spTgt spid="15">
                                            <p:txEl>
                                              <p:pRg st="0" end="0"/>
                                            </p:txEl>
                                          </p:spTgt>
                                        </p:tgtEl>
                                      </p:cBhvr>
                                    </p:animEffect>
                                    <p:anim calcmode="lin" valueType="num">
                                      <p:cBhvr>
                                        <p:cTn id="91"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96" dur="26">
                                          <p:stCondLst>
                                            <p:cond delay="650"/>
                                          </p:stCondLst>
                                        </p:cTn>
                                        <p:tgtEl>
                                          <p:spTgt spid="15">
                                            <p:txEl>
                                              <p:pRg st="0" end="0"/>
                                            </p:txEl>
                                          </p:spTgt>
                                        </p:tgtEl>
                                      </p:cBhvr>
                                      <p:to x="100000" y="60000"/>
                                    </p:animScale>
                                    <p:animScale>
                                      <p:cBhvr>
                                        <p:cTn id="97" dur="166" decel="50000">
                                          <p:stCondLst>
                                            <p:cond delay="676"/>
                                          </p:stCondLst>
                                        </p:cTn>
                                        <p:tgtEl>
                                          <p:spTgt spid="15">
                                            <p:txEl>
                                              <p:pRg st="0" end="0"/>
                                            </p:txEl>
                                          </p:spTgt>
                                        </p:tgtEl>
                                      </p:cBhvr>
                                      <p:to x="100000" y="100000"/>
                                    </p:animScale>
                                    <p:animScale>
                                      <p:cBhvr>
                                        <p:cTn id="98" dur="26">
                                          <p:stCondLst>
                                            <p:cond delay="1312"/>
                                          </p:stCondLst>
                                        </p:cTn>
                                        <p:tgtEl>
                                          <p:spTgt spid="15">
                                            <p:txEl>
                                              <p:pRg st="0" end="0"/>
                                            </p:txEl>
                                          </p:spTgt>
                                        </p:tgtEl>
                                      </p:cBhvr>
                                      <p:to x="100000" y="80000"/>
                                    </p:animScale>
                                    <p:animScale>
                                      <p:cBhvr>
                                        <p:cTn id="99" dur="166" decel="50000">
                                          <p:stCondLst>
                                            <p:cond delay="1338"/>
                                          </p:stCondLst>
                                        </p:cTn>
                                        <p:tgtEl>
                                          <p:spTgt spid="15">
                                            <p:txEl>
                                              <p:pRg st="0" end="0"/>
                                            </p:txEl>
                                          </p:spTgt>
                                        </p:tgtEl>
                                      </p:cBhvr>
                                      <p:to x="100000" y="100000"/>
                                    </p:animScale>
                                    <p:animScale>
                                      <p:cBhvr>
                                        <p:cTn id="100" dur="26">
                                          <p:stCondLst>
                                            <p:cond delay="1642"/>
                                          </p:stCondLst>
                                        </p:cTn>
                                        <p:tgtEl>
                                          <p:spTgt spid="15">
                                            <p:txEl>
                                              <p:pRg st="0" end="0"/>
                                            </p:txEl>
                                          </p:spTgt>
                                        </p:tgtEl>
                                      </p:cBhvr>
                                      <p:to x="100000" y="90000"/>
                                    </p:animScale>
                                    <p:animScale>
                                      <p:cBhvr>
                                        <p:cTn id="101" dur="166" decel="50000">
                                          <p:stCondLst>
                                            <p:cond delay="1668"/>
                                          </p:stCondLst>
                                        </p:cTn>
                                        <p:tgtEl>
                                          <p:spTgt spid="15">
                                            <p:txEl>
                                              <p:pRg st="0" end="0"/>
                                            </p:txEl>
                                          </p:spTgt>
                                        </p:tgtEl>
                                      </p:cBhvr>
                                      <p:to x="100000" y="100000"/>
                                    </p:animScale>
                                    <p:animScale>
                                      <p:cBhvr>
                                        <p:cTn id="102" dur="26">
                                          <p:stCondLst>
                                            <p:cond delay="1808"/>
                                          </p:stCondLst>
                                        </p:cTn>
                                        <p:tgtEl>
                                          <p:spTgt spid="15">
                                            <p:txEl>
                                              <p:pRg st="0" end="0"/>
                                            </p:txEl>
                                          </p:spTgt>
                                        </p:tgtEl>
                                      </p:cBhvr>
                                      <p:to x="100000" y="95000"/>
                                    </p:animScale>
                                    <p:animScale>
                                      <p:cBhvr>
                                        <p:cTn id="103" dur="166" decel="50000">
                                          <p:stCondLst>
                                            <p:cond delay="1834"/>
                                          </p:stCondLst>
                                        </p:cTn>
                                        <p:tgtEl>
                                          <p:spTgt spid="15">
                                            <p:txEl>
                                              <p:pRg st="0" end="0"/>
                                            </p:txEl>
                                          </p:spTgt>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wipe(down)">
                                      <p:cBhvr>
                                        <p:cTn id="108" dur="580">
                                          <p:stCondLst>
                                            <p:cond delay="0"/>
                                          </p:stCondLst>
                                        </p:cTn>
                                        <p:tgtEl>
                                          <p:spTgt spid="13"/>
                                        </p:tgtEl>
                                      </p:cBhvr>
                                    </p:animEffect>
                                    <p:anim calcmode="lin" valueType="num">
                                      <p:cBhvr>
                                        <p:cTn id="10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4" dur="26">
                                          <p:stCondLst>
                                            <p:cond delay="650"/>
                                          </p:stCondLst>
                                        </p:cTn>
                                        <p:tgtEl>
                                          <p:spTgt spid="13"/>
                                        </p:tgtEl>
                                      </p:cBhvr>
                                      <p:to x="100000" y="60000"/>
                                    </p:animScale>
                                    <p:animScale>
                                      <p:cBhvr>
                                        <p:cTn id="115" dur="166" decel="50000">
                                          <p:stCondLst>
                                            <p:cond delay="676"/>
                                          </p:stCondLst>
                                        </p:cTn>
                                        <p:tgtEl>
                                          <p:spTgt spid="13"/>
                                        </p:tgtEl>
                                      </p:cBhvr>
                                      <p:to x="100000" y="100000"/>
                                    </p:animScale>
                                    <p:animScale>
                                      <p:cBhvr>
                                        <p:cTn id="116" dur="26">
                                          <p:stCondLst>
                                            <p:cond delay="1312"/>
                                          </p:stCondLst>
                                        </p:cTn>
                                        <p:tgtEl>
                                          <p:spTgt spid="13"/>
                                        </p:tgtEl>
                                      </p:cBhvr>
                                      <p:to x="100000" y="80000"/>
                                    </p:animScale>
                                    <p:animScale>
                                      <p:cBhvr>
                                        <p:cTn id="117" dur="166" decel="50000">
                                          <p:stCondLst>
                                            <p:cond delay="1338"/>
                                          </p:stCondLst>
                                        </p:cTn>
                                        <p:tgtEl>
                                          <p:spTgt spid="13"/>
                                        </p:tgtEl>
                                      </p:cBhvr>
                                      <p:to x="100000" y="100000"/>
                                    </p:animScale>
                                    <p:animScale>
                                      <p:cBhvr>
                                        <p:cTn id="118" dur="26">
                                          <p:stCondLst>
                                            <p:cond delay="1642"/>
                                          </p:stCondLst>
                                        </p:cTn>
                                        <p:tgtEl>
                                          <p:spTgt spid="13"/>
                                        </p:tgtEl>
                                      </p:cBhvr>
                                      <p:to x="100000" y="90000"/>
                                    </p:animScale>
                                    <p:animScale>
                                      <p:cBhvr>
                                        <p:cTn id="119" dur="166" decel="50000">
                                          <p:stCondLst>
                                            <p:cond delay="1668"/>
                                          </p:stCondLst>
                                        </p:cTn>
                                        <p:tgtEl>
                                          <p:spTgt spid="13"/>
                                        </p:tgtEl>
                                      </p:cBhvr>
                                      <p:to x="100000" y="100000"/>
                                    </p:animScale>
                                    <p:animScale>
                                      <p:cBhvr>
                                        <p:cTn id="120" dur="26">
                                          <p:stCondLst>
                                            <p:cond delay="1808"/>
                                          </p:stCondLst>
                                        </p:cTn>
                                        <p:tgtEl>
                                          <p:spTgt spid="13"/>
                                        </p:tgtEl>
                                      </p:cBhvr>
                                      <p:to x="100000" y="95000"/>
                                    </p:animScale>
                                    <p:animScale>
                                      <p:cBhvr>
                                        <p:cTn id="121" dur="166" decel="50000">
                                          <p:stCondLst>
                                            <p:cond delay="1834"/>
                                          </p:stCondLst>
                                        </p:cTn>
                                        <p:tgtEl>
                                          <p:spTgt spid="13"/>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wipe(down)">
                                      <p:cBhvr>
                                        <p:cTn id="126" dur="580">
                                          <p:stCondLst>
                                            <p:cond delay="0"/>
                                          </p:stCondLst>
                                        </p:cTn>
                                        <p:tgtEl>
                                          <p:spTgt spid="18"/>
                                        </p:tgtEl>
                                      </p:cBhvr>
                                    </p:animEffect>
                                    <p:anim calcmode="lin" valueType="num">
                                      <p:cBhvr>
                                        <p:cTn id="12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2" dur="26">
                                          <p:stCondLst>
                                            <p:cond delay="650"/>
                                          </p:stCondLst>
                                        </p:cTn>
                                        <p:tgtEl>
                                          <p:spTgt spid="18"/>
                                        </p:tgtEl>
                                      </p:cBhvr>
                                      <p:to x="100000" y="60000"/>
                                    </p:animScale>
                                    <p:animScale>
                                      <p:cBhvr>
                                        <p:cTn id="133" dur="166" decel="50000">
                                          <p:stCondLst>
                                            <p:cond delay="676"/>
                                          </p:stCondLst>
                                        </p:cTn>
                                        <p:tgtEl>
                                          <p:spTgt spid="18"/>
                                        </p:tgtEl>
                                      </p:cBhvr>
                                      <p:to x="100000" y="100000"/>
                                    </p:animScale>
                                    <p:animScale>
                                      <p:cBhvr>
                                        <p:cTn id="134" dur="26">
                                          <p:stCondLst>
                                            <p:cond delay="1312"/>
                                          </p:stCondLst>
                                        </p:cTn>
                                        <p:tgtEl>
                                          <p:spTgt spid="18"/>
                                        </p:tgtEl>
                                      </p:cBhvr>
                                      <p:to x="100000" y="80000"/>
                                    </p:animScale>
                                    <p:animScale>
                                      <p:cBhvr>
                                        <p:cTn id="135" dur="166" decel="50000">
                                          <p:stCondLst>
                                            <p:cond delay="1338"/>
                                          </p:stCondLst>
                                        </p:cTn>
                                        <p:tgtEl>
                                          <p:spTgt spid="18"/>
                                        </p:tgtEl>
                                      </p:cBhvr>
                                      <p:to x="100000" y="100000"/>
                                    </p:animScale>
                                    <p:animScale>
                                      <p:cBhvr>
                                        <p:cTn id="136" dur="26">
                                          <p:stCondLst>
                                            <p:cond delay="1642"/>
                                          </p:stCondLst>
                                        </p:cTn>
                                        <p:tgtEl>
                                          <p:spTgt spid="18"/>
                                        </p:tgtEl>
                                      </p:cBhvr>
                                      <p:to x="100000" y="90000"/>
                                    </p:animScale>
                                    <p:animScale>
                                      <p:cBhvr>
                                        <p:cTn id="137" dur="166" decel="50000">
                                          <p:stCondLst>
                                            <p:cond delay="1668"/>
                                          </p:stCondLst>
                                        </p:cTn>
                                        <p:tgtEl>
                                          <p:spTgt spid="18"/>
                                        </p:tgtEl>
                                      </p:cBhvr>
                                      <p:to x="100000" y="100000"/>
                                    </p:animScale>
                                    <p:animScale>
                                      <p:cBhvr>
                                        <p:cTn id="138" dur="26">
                                          <p:stCondLst>
                                            <p:cond delay="1808"/>
                                          </p:stCondLst>
                                        </p:cTn>
                                        <p:tgtEl>
                                          <p:spTgt spid="18"/>
                                        </p:tgtEl>
                                      </p:cBhvr>
                                      <p:to x="100000" y="95000"/>
                                    </p:animScale>
                                    <p:animScale>
                                      <p:cBhvr>
                                        <p:cTn id="139" dur="166" decel="50000">
                                          <p:stCondLst>
                                            <p:cond delay="1834"/>
                                          </p:stCondLst>
                                        </p:cTn>
                                        <p:tgtEl>
                                          <p:spTgt spid="18"/>
                                        </p:tgtEl>
                                      </p:cBhvr>
                                      <p:to x="100000" y="100000"/>
                                    </p:animScale>
                                  </p:childTnLst>
                                </p:cTn>
                              </p:par>
                            </p:childTnLst>
                          </p:cTn>
                        </p:par>
                      </p:childTnLst>
                    </p:cTn>
                  </p:par>
                  <p:par>
                    <p:cTn id="140" fill="hold">
                      <p:stCondLst>
                        <p:cond delay="indefinite"/>
                      </p:stCondLst>
                      <p:childTnLst>
                        <p:par>
                          <p:cTn id="141" fill="hold">
                            <p:stCondLst>
                              <p:cond delay="0"/>
                            </p:stCondLst>
                            <p:childTnLst>
                              <p:par>
                                <p:cTn id="142" presetID="26" presetClass="entr" presetSubtype="0" fill="hold" grpId="0" nodeType="clickEffect">
                                  <p:stCondLst>
                                    <p:cond delay="0"/>
                                  </p:stCondLst>
                                  <p:childTnLst>
                                    <p:set>
                                      <p:cBhvr>
                                        <p:cTn id="143" dur="1" fill="hold">
                                          <p:stCondLst>
                                            <p:cond delay="0"/>
                                          </p:stCondLst>
                                        </p:cTn>
                                        <p:tgtEl>
                                          <p:spTgt spid="12"/>
                                        </p:tgtEl>
                                        <p:attrNameLst>
                                          <p:attrName>style.visibility</p:attrName>
                                        </p:attrNameLst>
                                      </p:cBhvr>
                                      <p:to>
                                        <p:strVal val="visible"/>
                                      </p:to>
                                    </p:set>
                                    <p:animEffect transition="in" filter="wipe(down)">
                                      <p:cBhvr>
                                        <p:cTn id="144" dur="580">
                                          <p:stCondLst>
                                            <p:cond delay="0"/>
                                          </p:stCondLst>
                                        </p:cTn>
                                        <p:tgtEl>
                                          <p:spTgt spid="12"/>
                                        </p:tgtEl>
                                      </p:cBhvr>
                                    </p:animEffect>
                                    <p:anim calcmode="lin" valueType="num">
                                      <p:cBhvr>
                                        <p:cTn id="14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0" dur="26">
                                          <p:stCondLst>
                                            <p:cond delay="650"/>
                                          </p:stCondLst>
                                        </p:cTn>
                                        <p:tgtEl>
                                          <p:spTgt spid="12"/>
                                        </p:tgtEl>
                                      </p:cBhvr>
                                      <p:to x="100000" y="60000"/>
                                    </p:animScale>
                                    <p:animScale>
                                      <p:cBhvr>
                                        <p:cTn id="151" dur="166" decel="50000">
                                          <p:stCondLst>
                                            <p:cond delay="676"/>
                                          </p:stCondLst>
                                        </p:cTn>
                                        <p:tgtEl>
                                          <p:spTgt spid="12"/>
                                        </p:tgtEl>
                                      </p:cBhvr>
                                      <p:to x="100000" y="100000"/>
                                    </p:animScale>
                                    <p:animScale>
                                      <p:cBhvr>
                                        <p:cTn id="152" dur="26">
                                          <p:stCondLst>
                                            <p:cond delay="1312"/>
                                          </p:stCondLst>
                                        </p:cTn>
                                        <p:tgtEl>
                                          <p:spTgt spid="12"/>
                                        </p:tgtEl>
                                      </p:cBhvr>
                                      <p:to x="100000" y="80000"/>
                                    </p:animScale>
                                    <p:animScale>
                                      <p:cBhvr>
                                        <p:cTn id="153" dur="166" decel="50000">
                                          <p:stCondLst>
                                            <p:cond delay="1338"/>
                                          </p:stCondLst>
                                        </p:cTn>
                                        <p:tgtEl>
                                          <p:spTgt spid="12"/>
                                        </p:tgtEl>
                                      </p:cBhvr>
                                      <p:to x="100000" y="100000"/>
                                    </p:animScale>
                                    <p:animScale>
                                      <p:cBhvr>
                                        <p:cTn id="154" dur="26">
                                          <p:stCondLst>
                                            <p:cond delay="1642"/>
                                          </p:stCondLst>
                                        </p:cTn>
                                        <p:tgtEl>
                                          <p:spTgt spid="12"/>
                                        </p:tgtEl>
                                      </p:cBhvr>
                                      <p:to x="100000" y="90000"/>
                                    </p:animScale>
                                    <p:animScale>
                                      <p:cBhvr>
                                        <p:cTn id="155" dur="166" decel="50000">
                                          <p:stCondLst>
                                            <p:cond delay="1668"/>
                                          </p:stCondLst>
                                        </p:cTn>
                                        <p:tgtEl>
                                          <p:spTgt spid="12"/>
                                        </p:tgtEl>
                                      </p:cBhvr>
                                      <p:to x="100000" y="100000"/>
                                    </p:animScale>
                                    <p:animScale>
                                      <p:cBhvr>
                                        <p:cTn id="156" dur="26">
                                          <p:stCondLst>
                                            <p:cond delay="1808"/>
                                          </p:stCondLst>
                                        </p:cTn>
                                        <p:tgtEl>
                                          <p:spTgt spid="12"/>
                                        </p:tgtEl>
                                      </p:cBhvr>
                                      <p:to x="100000" y="95000"/>
                                    </p:animScale>
                                    <p:animScale>
                                      <p:cBhvr>
                                        <p:cTn id="15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3" grpId="0" build="allAtOnce"/>
      <p:bldP spid="10" grpId="0"/>
      <p:bldP spid="12" grpId="0"/>
      <p:bldP spid="13" grpId="0"/>
      <p:bldP spid="14" grpId="0"/>
      <p:bldP spid="16" grpId="0"/>
      <p:bldP spid="17" grpId="0"/>
      <p:bldP spid="18" grpId="0"/>
      <p:bldP spid="19" grpId="0"/>
      <p:bldP spid="1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Offer All We Have</a:t>
            </a:r>
          </a:p>
        </p:txBody>
      </p:sp>
      <p:sp>
        <p:nvSpPr>
          <p:cNvPr id="317" name="TextBox 316"/>
          <p:cNvSpPr txBox="1"/>
          <p:nvPr/>
        </p:nvSpPr>
        <p:spPr>
          <a:xfrm>
            <a:off x="-1" y="6550223"/>
            <a:ext cx="5264727" cy="307777"/>
          </a:xfrm>
          <a:prstGeom prst="rect">
            <a:avLst/>
          </a:prstGeom>
          <a:noFill/>
        </p:spPr>
        <p:txBody>
          <a:bodyPr wrap="square" rtlCol="0">
            <a:spAutoFit/>
          </a:bodyPr>
          <a:lstStyle/>
          <a:p>
            <a:r>
              <a:rPr lang="en-US" sz="1400" dirty="0">
                <a:solidFill>
                  <a:schemeClr val="bg1"/>
                </a:solidFill>
              </a:rPr>
              <a:t>Mark 6:30-44</a:t>
            </a:r>
          </a:p>
        </p:txBody>
      </p:sp>
      <p:sp>
        <p:nvSpPr>
          <p:cNvPr id="10" name="Rectangle 9"/>
          <p:cNvSpPr/>
          <p:nvPr/>
        </p:nvSpPr>
        <p:spPr>
          <a:xfrm>
            <a:off x="489527" y="1101543"/>
            <a:ext cx="7823200" cy="1384995"/>
          </a:xfrm>
          <a:prstGeom prst="rect">
            <a:avLst/>
          </a:prstGeom>
        </p:spPr>
        <p:txBody>
          <a:bodyPr wrap="square">
            <a:spAutoFit/>
          </a:bodyPr>
          <a:lstStyle/>
          <a:p>
            <a:r>
              <a:rPr lang="en-US" sz="2800" dirty="0">
                <a:solidFill>
                  <a:schemeClr val="bg1"/>
                </a:solidFill>
              </a:rPr>
              <a:t> The Savior first asked His disciples to offer the five loaves and two fishes—which was all that they had—to Him.</a:t>
            </a:r>
          </a:p>
        </p:txBody>
      </p:sp>
      <p:grpSp>
        <p:nvGrpSpPr>
          <p:cNvPr id="11" name="Group 10"/>
          <p:cNvGrpSpPr/>
          <p:nvPr/>
        </p:nvGrpSpPr>
        <p:grpSpPr>
          <a:xfrm>
            <a:off x="7366898" y="2472696"/>
            <a:ext cx="3289208" cy="2390250"/>
            <a:chOff x="384206" y="4158361"/>
            <a:chExt cx="3289208" cy="2390250"/>
          </a:xfrm>
        </p:grpSpPr>
        <p:grpSp>
          <p:nvGrpSpPr>
            <p:cNvPr id="12" name="Group 17"/>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3"/>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4"/>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21116" y="4769408"/>
              <a:ext cx="2437759" cy="1077218"/>
            </a:xfrm>
            <a:prstGeom prst="rect">
              <a:avLst/>
            </a:prstGeom>
          </p:spPr>
          <p:txBody>
            <a:bodyPr wrap="square">
              <a:spAutoFit/>
            </a:bodyPr>
            <a:lstStyle/>
            <a:p>
              <a:pPr algn="ctr"/>
              <a:r>
                <a:rPr lang="en-US" sz="1600" b="1" dirty="0"/>
                <a:t>When we offer the Savior all that we have, He can magnify our offering to accomplish His purposes</a:t>
              </a:r>
              <a:endParaRPr lang="en-US" sz="1600" dirty="0"/>
            </a:p>
          </p:txBody>
        </p:sp>
      </p:grpSp>
      <p:sp>
        <p:nvSpPr>
          <p:cNvPr id="32" name="Rectangle 31"/>
          <p:cNvSpPr/>
          <p:nvPr/>
        </p:nvSpPr>
        <p:spPr>
          <a:xfrm>
            <a:off x="600362" y="4906972"/>
            <a:ext cx="7426037" cy="646331"/>
          </a:xfrm>
          <a:prstGeom prst="rect">
            <a:avLst/>
          </a:prstGeom>
        </p:spPr>
        <p:txBody>
          <a:bodyPr wrap="square">
            <a:spAutoFit/>
          </a:bodyPr>
          <a:lstStyle/>
          <a:p>
            <a:r>
              <a:rPr lang="en-US" dirty="0">
                <a:solidFill>
                  <a:schemeClr val="bg1"/>
                </a:solidFill>
              </a:rPr>
              <a:t>The Savior invites all who seek to accomplish His purposes to give Him all of their desires, abilities, talents, skills, strengths, gifts, and efforts </a:t>
            </a:r>
          </a:p>
        </p:txBody>
      </p:sp>
      <p:sp>
        <p:nvSpPr>
          <p:cNvPr id="33" name="Rectangle 32"/>
          <p:cNvSpPr/>
          <p:nvPr/>
        </p:nvSpPr>
        <p:spPr>
          <a:xfrm>
            <a:off x="5089236" y="5535044"/>
            <a:ext cx="6779492" cy="923330"/>
          </a:xfrm>
          <a:prstGeom prst="rect">
            <a:avLst/>
          </a:prstGeom>
        </p:spPr>
        <p:txBody>
          <a:bodyPr wrap="square">
            <a:spAutoFit/>
          </a:bodyPr>
          <a:lstStyle/>
          <a:p>
            <a:r>
              <a:rPr lang="en-US" i="1" dirty="0">
                <a:solidFill>
                  <a:srgbClr val="FFFF00"/>
                </a:solidFill>
              </a:rPr>
              <a:t>… come unto him, and offer your whole souls as an offering unto him, and continue in fasting and praying, and endure to the end; and as the Lord </a:t>
            </a:r>
            <a:r>
              <a:rPr lang="en-US" i="1" dirty="0" err="1">
                <a:solidFill>
                  <a:srgbClr val="FFFF00"/>
                </a:solidFill>
              </a:rPr>
              <a:t>liveth</a:t>
            </a:r>
            <a:r>
              <a:rPr lang="en-US" i="1" dirty="0">
                <a:solidFill>
                  <a:srgbClr val="FFFF00"/>
                </a:solidFill>
              </a:rPr>
              <a:t> ye will be saved. Omni 1:26</a:t>
            </a:r>
          </a:p>
        </p:txBody>
      </p:sp>
      <p:pic>
        <p:nvPicPr>
          <p:cNvPr id="26626" name="Picture 2" descr="http://www.ststephens-normanhurst.org.au/wp-content/uploads/2014/09/GivingTheGift_wide-960x350.jpg"/>
          <p:cNvPicPr>
            <a:picLocks noChangeAspect="1" noChangeArrowheads="1"/>
          </p:cNvPicPr>
          <p:nvPr/>
        </p:nvPicPr>
        <p:blipFill>
          <a:blip r:embed="rId3" cstate="print"/>
          <a:srcRect l="46581" t="-762" r="20489" b="18199"/>
          <a:stretch>
            <a:fillRect/>
          </a:stretch>
        </p:blipFill>
        <p:spPr bwMode="auto">
          <a:xfrm>
            <a:off x="3089400" y="2099985"/>
            <a:ext cx="2983345" cy="2727106"/>
          </a:xfrm>
          <a:prstGeom prst="rect">
            <a:avLst/>
          </a:prstGeom>
          <a:noFill/>
        </p:spPr>
      </p:pic>
      <p:grpSp>
        <p:nvGrpSpPr>
          <p:cNvPr id="93" name="Group 92"/>
          <p:cNvGrpSpPr/>
          <p:nvPr/>
        </p:nvGrpSpPr>
        <p:grpSpPr>
          <a:xfrm>
            <a:off x="8054110" y="1087581"/>
            <a:ext cx="2879437" cy="1166091"/>
            <a:chOff x="8054110" y="533400"/>
            <a:chExt cx="2879437" cy="1166091"/>
          </a:xfrm>
        </p:grpSpPr>
        <p:grpSp>
          <p:nvGrpSpPr>
            <p:cNvPr id="35" name="Group 34"/>
            <p:cNvGrpSpPr/>
            <p:nvPr/>
          </p:nvGrpSpPr>
          <p:grpSpPr>
            <a:xfrm>
              <a:off x="9402619" y="533400"/>
              <a:ext cx="921328" cy="454891"/>
              <a:chOff x="3886200" y="2743200"/>
              <a:chExt cx="3124200" cy="1905000"/>
            </a:xfrm>
          </p:grpSpPr>
          <p:sp>
            <p:nvSpPr>
              <p:cNvPr id="36" name="Rounded Rectangle 35"/>
              <p:cNvSpPr/>
              <p:nvPr/>
            </p:nvSpPr>
            <p:spPr>
              <a:xfrm>
                <a:off x="4267200" y="2819400"/>
                <a:ext cx="2667000" cy="18288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0"/>
              <p:cNvGrpSpPr/>
              <p:nvPr/>
            </p:nvGrpSpPr>
            <p:grpSpPr>
              <a:xfrm>
                <a:off x="3886200" y="2819400"/>
                <a:ext cx="990600" cy="1828800"/>
                <a:chOff x="6019800" y="2209800"/>
                <a:chExt cx="1828800" cy="1981200"/>
              </a:xfrm>
            </p:grpSpPr>
            <p:sp>
              <p:nvSpPr>
                <p:cNvPr id="40" name="Rounded Rectangle 39"/>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5334000" y="2743200"/>
                <a:ext cx="1676400" cy="8382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953000" y="2819400"/>
                <a:ext cx="1981200" cy="10668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9582728" y="685800"/>
              <a:ext cx="921328" cy="454891"/>
              <a:chOff x="3886200" y="2743200"/>
              <a:chExt cx="3124200" cy="1905000"/>
            </a:xfrm>
          </p:grpSpPr>
          <p:sp>
            <p:nvSpPr>
              <p:cNvPr id="53" name="Rounded Rectangle 52"/>
              <p:cNvSpPr/>
              <p:nvPr/>
            </p:nvSpPr>
            <p:spPr>
              <a:xfrm>
                <a:off x="4267200" y="2819400"/>
                <a:ext cx="2667000" cy="18288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10"/>
              <p:cNvGrpSpPr/>
              <p:nvPr/>
            </p:nvGrpSpPr>
            <p:grpSpPr>
              <a:xfrm>
                <a:off x="3886200" y="2819400"/>
                <a:ext cx="990600" cy="1828800"/>
                <a:chOff x="6019800" y="2209800"/>
                <a:chExt cx="1828800" cy="1981200"/>
              </a:xfrm>
            </p:grpSpPr>
            <p:sp>
              <p:nvSpPr>
                <p:cNvPr id="57" name="Rounded Rectangle 56"/>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5334000" y="2743200"/>
                <a:ext cx="1676400" cy="8382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953000" y="2819400"/>
                <a:ext cx="1981200" cy="10668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9555019" y="685800"/>
              <a:ext cx="921328" cy="454891"/>
              <a:chOff x="3886200" y="2743200"/>
              <a:chExt cx="3124200" cy="1905000"/>
            </a:xfrm>
          </p:grpSpPr>
          <p:sp>
            <p:nvSpPr>
              <p:cNvPr id="61" name="Rounded Rectangle 60"/>
              <p:cNvSpPr/>
              <p:nvPr/>
            </p:nvSpPr>
            <p:spPr>
              <a:xfrm>
                <a:off x="4267200" y="2819400"/>
                <a:ext cx="2667000" cy="18288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0"/>
              <p:cNvGrpSpPr/>
              <p:nvPr/>
            </p:nvGrpSpPr>
            <p:grpSpPr>
              <a:xfrm>
                <a:off x="3886200" y="2819400"/>
                <a:ext cx="990600" cy="1828800"/>
                <a:chOff x="6019800" y="2209800"/>
                <a:chExt cx="1828800" cy="1981200"/>
              </a:xfrm>
            </p:grpSpPr>
            <p:sp>
              <p:nvSpPr>
                <p:cNvPr id="65" name="Rounded Rectangle 64"/>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p:cNvSpPr/>
              <p:nvPr/>
            </p:nvSpPr>
            <p:spPr>
              <a:xfrm>
                <a:off x="5334000" y="2743200"/>
                <a:ext cx="1676400" cy="8382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953000" y="2819400"/>
                <a:ext cx="1981200" cy="10668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9707419" y="838200"/>
              <a:ext cx="921328" cy="454891"/>
              <a:chOff x="3886200" y="2743200"/>
              <a:chExt cx="3124200" cy="1905000"/>
            </a:xfrm>
          </p:grpSpPr>
          <p:sp>
            <p:nvSpPr>
              <p:cNvPr id="69" name="Rounded Rectangle 68"/>
              <p:cNvSpPr/>
              <p:nvPr/>
            </p:nvSpPr>
            <p:spPr>
              <a:xfrm>
                <a:off x="4267200" y="2819400"/>
                <a:ext cx="2667000" cy="18288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0"/>
              <p:cNvGrpSpPr/>
              <p:nvPr/>
            </p:nvGrpSpPr>
            <p:grpSpPr>
              <a:xfrm>
                <a:off x="3886200" y="2819400"/>
                <a:ext cx="990600" cy="1828800"/>
                <a:chOff x="6019800" y="2209800"/>
                <a:chExt cx="1828800" cy="1981200"/>
              </a:xfrm>
            </p:grpSpPr>
            <p:sp>
              <p:nvSpPr>
                <p:cNvPr id="73" name="Rounded Rectangle 72"/>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5334000" y="2743200"/>
                <a:ext cx="1676400" cy="8382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953000" y="2819400"/>
                <a:ext cx="1981200" cy="10668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9859819" y="990600"/>
              <a:ext cx="921328" cy="454891"/>
              <a:chOff x="3886200" y="2743200"/>
              <a:chExt cx="3124200" cy="1905000"/>
            </a:xfrm>
          </p:grpSpPr>
          <p:sp>
            <p:nvSpPr>
              <p:cNvPr id="77" name="Rounded Rectangle 76"/>
              <p:cNvSpPr/>
              <p:nvPr/>
            </p:nvSpPr>
            <p:spPr>
              <a:xfrm>
                <a:off x="4267200" y="2819400"/>
                <a:ext cx="2667000" cy="18288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10"/>
              <p:cNvGrpSpPr/>
              <p:nvPr/>
            </p:nvGrpSpPr>
            <p:grpSpPr>
              <a:xfrm>
                <a:off x="3886200" y="2819400"/>
                <a:ext cx="990600" cy="1828800"/>
                <a:chOff x="6019800" y="2209800"/>
                <a:chExt cx="1828800" cy="1981200"/>
              </a:xfrm>
            </p:grpSpPr>
            <p:sp>
              <p:nvSpPr>
                <p:cNvPr id="81" name="Rounded Rectangle 80"/>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p:cNvSpPr/>
              <p:nvPr/>
            </p:nvSpPr>
            <p:spPr>
              <a:xfrm>
                <a:off x="5334000" y="2743200"/>
                <a:ext cx="1676400" cy="8382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953000" y="2819400"/>
                <a:ext cx="1981200" cy="10668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8054110" y="861291"/>
              <a:ext cx="2879437" cy="838200"/>
              <a:chOff x="8054110" y="861291"/>
              <a:chExt cx="2879437" cy="838200"/>
            </a:xfrm>
          </p:grpSpPr>
          <p:grpSp>
            <p:nvGrpSpPr>
              <p:cNvPr id="43" name="Group 42"/>
              <p:cNvGrpSpPr/>
              <p:nvPr/>
            </p:nvGrpSpPr>
            <p:grpSpPr>
              <a:xfrm>
                <a:off x="8054110" y="861291"/>
                <a:ext cx="1579036" cy="838200"/>
                <a:chOff x="4572000" y="4495800"/>
                <a:chExt cx="3987418" cy="1872910"/>
              </a:xfrm>
            </p:grpSpPr>
            <p:grpSp>
              <p:nvGrpSpPr>
                <p:cNvPr id="44" name="Group 33"/>
                <p:cNvGrpSpPr/>
                <p:nvPr/>
              </p:nvGrpSpPr>
              <p:grpSpPr>
                <a:xfrm>
                  <a:off x="4572000" y="4495800"/>
                  <a:ext cx="3073018" cy="1187110"/>
                  <a:chOff x="4495800" y="439707"/>
                  <a:chExt cx="3073018" cy="1187110"/>
                </a:xfrm>
              </p:grpSpPr>
              <p:sp>
                <p:nvSpPr>
                  <p:cNvPr id="49" name="Isosceles Triangle 48"/>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63"/>
                <p:cNvGrpSpPr/>
                <p:nvPr/>
              </p:nvGrpSpPr>
              <p:grpSpPr>
                <a:xfrm>
                  <a:off x="5486400" y="5181600"/>
                  <a:ext cx="3073018" cy="1187110"/>
                  <a:chOff x="4495800" y="439707"/>
                  <a:chExt cx="3073018" cy="1187110"/>
                </a:xfrm>
              </p:grpSpPr>
              <p:sp>
                <p:nvSpPr>
                  <p:cNvPr id="46" name="Isosceles Triangle 45"/>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10012219" y="1143000"/>
                <a:ext cx="921328" cy="454891"/>
                <a:chOff x="3886200" y="2743200"/>
                <a:chExt cx="3124200" cy="1905000"/>
              </a:xfrm>
            </p:grpSpPr>
            <p:sp>
              <p:nvSpPr>
                <p:cNvPr id="85" name="Rounded Rectangle 84"/>
                <p:cNvSpPr/>
                <p:nvPr/>
              </p:nvSpPr>
              <p:spPr>
                <a:xfrm>
                  <a:off x="4267200" y="2819400"/>
                  <a:ext cx="2667000" cy="18288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10"/>
                <p:cNvGrpSpPr/>
                <p:nvPr/>
              </p:nvGrpSpPr>
              <p:grpSpPr>
                <a:xfrm>
                  <a:off x="3886200" y="2819400"/>
                  <a:ext cx="990600" cy="1828800"/>
                  <a:chOff x="6019800" y="2209800"/>
                  <a:chExt cx="1828800" cy="1981200"/>
                </a:xfrm>
              </p:grpSpPr>
              <p:sp>
                <p:nvSpPr>
                  <p:cNvPr id="89" name="Rounded Rectangle 88"/>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Oval 86"/>
                <p:cNvSpPr/>
                <p:nvPr/>
              </p:nvSpPr>
              <p:spPr>
                <a:xfrm>
                  <a:off x="5334000" y="2743200"/>
                  <a:ext cx="1676400" cy="8382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953000" y="2819400"/>
                  <a:ext cx="1981200" cy="10668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036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1000"/>
                                        <p:tgtEl>
                                          <p:spTgt spid="11"/>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fade">
                                      <p:cBhvr>
                                        <p:cTn id="17" dur="20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After the Miracle</a:t>
            </a:r>
          </a:p>
        </p:txBody>
      </p:sp>
      <p:sp>
        <p:nvSpPr>
          <p:cNvPr id="317" name="TextBox 316"/>
          <p:cNvSpPr txBox="1"/>
          <p:nvPr/>
        </p:nvSpPr>
        <p:spPr>
          <a:xfrm>
            <a:off x="-1" y="6550223"/>
            <a:ext cx="5264727" cy="307777"/>
          </a:xfrm>
          <a:prstGeom prst="rect">
            <a:avLst/>
          </a:prstGeom>
          <a:noFill/>
        </p:spPr>
        <p:txBody>
          <a:bodyPr wrap="square" rtlCol="0">
            <a:spAutoFit/>
          </a:bodyPr>
          <a:lstStyle/>
          <a:p>
            <a:r>
              <a:rPr lang="en-US" sz="1400" dirty="0">
                <a:solidFill>
                  <a:schemeClr val="bg1"/>
                </a:solidFill>
              </a:rPr>
              <a:t>Mark 6:30-44; Matthew 14:15-21; 16:9-10; D&amp;C 104:17</a:t>
            </a:r>
          </a:p>
        </p:txBody>
      </p:sp>
      <p:sp>
        <p:nvSpPr>
          <p:cNvPr id="30" name="Rectangle 29"/>
          <p:cNvSpPr/>
          <p:nvPr/>
        </p:nvSpPr>
        <p:spPr>
          <a:xfrm>
            <a:off x="1745674" y="1120201"/>
            <a:ext cx="6096000" cy="1754326"/>
          </a:xfrm>
          <a:prstGeom prst="rect">
            <a:avLst/>
          </a:prstGeom>
        </p:spPr>
        <p:txBody>
          <a:bodyPr>
            <a:spAutoFit/>
          </a:bodyPr>
          <a:lstStyle/>
          <a:p>
            <a:r>
              <a:rPr lang="en-US" dirty="0">
                <a:solidFill>
                  <a:schemeClr val="bg1"/>
                </a:solidFill>
              </a:rPr>
              <a:t>"Only by persisting in His questioning did Jesus succeed in getting His disciples to remember that there were actually twelve baskets of 'leftovers' </a:t>
            </a:r>
            <a:r>
              <a:rPr lang="en-US" i="1" dirty="0">
                <a:solidFill>
                  <a:schemeClr val="bg1"/>
                </a:solidFill>
              </a:rPr>
              <a:t>after </a:t>
            </a:r>
            <a:r>
              <a:rPr lang="en-US" dirty="0">
                <a:solidFill>
                  <a:schemeClr val="bg1"/>
                </a:solidFill>
              </a:rPr>
              <a:t>the miracle of the loaves.</a:t>
            </a:r>
          </a:p>
          <a:p>
            <a:endParaRPr lang="en-US" dirty="0">
              <a:solidFill>
                <a:schemeClr val="bg1"/>
              </a:solidFill>
            </a:endParaRPr>
          </a:p>
          <a:p>
            <a:r>
              <a:rPr lang="en-US" dirty="0">
                <a:solidFill>
                  <a:schemeClr val="bg1"/>
                </a:solidFill>
              </a:rPr>
              <a:t>The Bread of Life always gives 'enough and to spare', but we're so forgetful." (5)</a:t>
            </a:r>
          </a:p>
        </p:txBody>
      </p:sp>
      <p:pic>
        <p:nvPicPr>
          <p:cNvPr id="31" name="Picture 30" descr="Neal A. Maxwell.jpg"/>
          <p:cNvPicPr>
            <a:picLocks noChangeAspect="1"/>
          </p:cNvPicPr>
          <p:nvPr/>
        </p:nvPicPr>
        <p:blipFill>
          <a:blip r:embed="rId3" cstate="print"/>
          <a:stretch>
            <a:fillRect/>
          </a:stretch>
        </p:blipFill>
        <p:spPr>
          <a:xfrm>
            <a:off x="471054" y="1370556"/>
            <a:ext cx="1046763" cy="1310021"/>
          </a:xfrm>
          <a:prstGeom prst="rect">
            <a:avLst/>
          </a:prstGeom>
        </p:spPr>
      </p:pic>
      <p:sp>
        <p:nvSpPr>
          <p:cNvPr id="29" name="Rectangle 28"/>
          <p:cNvSpPr/>
          <p:nvPr/>
        </p:nvSpPr>
        <p:spPr>
          <a:xfrm>
            <a:off x="5320146" y="3577257"/>
            <a:ext cx="5680364" cy="3139321"/>
          </a:xfrm>
          <a:prstGeom prst="rect">
            <a:avLst/>
          </a:prstGeom>
        </p:spPr>
        <p:txBody>
          <a:bodyPr wrap="square">
            <a:spAutoFit/>
          </a:bodyPr>
          <a:lstStyle/>
          <a:p>
            <a:r>
              <a:rPr lang="en-US" dirty="0">
                <a:solidFill>
                  <a:schemeClr val="bg1"/>
                </a:solidFill>
              </a:rPr>
              <a:t>"This region-a rich, fertile, and productive plain-extended southward along the western shore of the Sea of Galilee from Capernaum on the north to the region around </a:t>
            </a:r>
            <a:r>
              <a:rPr lang="en-US" dirty="0" err="1">
                <a:solidFill>
                  <a:schemeClr val="bg1"/>
                </a:solidFill>
              </a:rPr>
              <a:t>Magdala</a:t>
            </a:r>
            <a:r>
              <a:rPr lang="en-US" dirty="0">
                <a:solidFill>
                  <a:schemeClr val="bg1"/>
                </a:solidFill>
              </a:rPr>
              <a:t> and </a:t>
            </a:r>
            <a:r>
              <a:rPr lang="en-US" dirty="0" err="1">
                <a:solidFill>
                  <a:schemeClr val="bg1"/>
                </a:solidFill>
              </a:rPr>
              <a:t>Tiberias</a:t>
            </a:r>
            <a:r>
              <a:rPr lang="en-US" dirty="0">
                <a:solidFill>
                  <a:schemeClr val="bg1"/>
                </a:solidFill>
              </a:rPr>
              <a:t>. </a:t>
            </a:r>
          </a:p>
          <a:p>
            <a:endParaRPr lang="en-US" dirty="0">
              <a:solidFill>
                <a:schemeClr val="bg1"/>
              </a:solidFill>
            </a:endParaRPr>
          </a:p>
          <a:p>
            <a:r>
              <a:rPr lang="en-US" dirty="0">
                <a:solidFill>
                  <a:schemeClr val="bg1"/>
                </a:solidFill>
              </a:rPr>
              <a:t>Though having set out for Capernaum, apparently because of the storm, Jesus and the apostles landed somewhat south of that city. It was while traveling northward to Capernaum that the sick and diseased from the cities, villages, and whole region of </a:t>
            </a:r>
            <a:r>
              <a:rPr lang="en-US" dirty="0" err="1">
                <a:solidFill>
                  <a:schemeClr val="bg1"/>
                </a:solidFill>
              </a:rPr>
              <a:t>Gennesaret</a:t>
            </a:r>
            <a:r>
              <a:rPr lang="en-US" dirty="0">
                <a:solidFill>
                  <a:schemeClr val="bg1"/>
                </a:solidFill>
              </a:rPr>
              <a:t> were brought to him to be healed." (7)</a:t>
            </a:r>
          </a:p>
        </p:txBody>
      </p:sp>
      <p:sp>
        <p:nvSpPr>
          <p:cNvPr id="32" name="TextBox 31"/>
          <p:cNvSpPr txBox="1"/>
          <p:nvPr/>
        </p:nvSpPr>
        <p:spPr>
          <a:xfrm>
            <a:off x="5370999" y="3168072"/>
            <a:ext cx="5477164" cy="523220"/>
          </a:xfrm>
          <a:prstGeom prst="rect">
            <a:avLst/>
          </a:prstGeom>
          <a:noFill/>
        </p:spPr>
        <p:txBody>
          <a:bodyPr wrap="square" rtlCol="0">
            <a:spAutoFit/>
          </a:bodyPr>
          <a:lstStyle/>
          <a:p>
            <a:r>
              <a:rPr lang="en-US" sz="2800" dirty="0">
                <a:solidFill>
                  <a:schemeClr val="bg1"/>
                </a:solidFill>
              </a:rPr>
              <a:t>In the region of </a:t>
            </a:r>
            <a:r>
              <a:rPr lang="en-US" sz="2800" dirty="0" err="1">
                <a:solidFill>
                  <a:schemeClr val="bg1"/>
                </a:solidFill>
              </a:rPr>
              <a:t>Gennesaret</a:t>
            </a:r>
            <a:endParaRPr lang="en-US" sz="2800" dirty="0">
              <a:solidFill>
                <a:schemeClr val="bg1"/>
              </a:solidFill>
            </a:endParaRPr>
          </a:p>
        </p:txBody>
      </p:sp>
      <p:pic>
        <p:nvPicPr>
          <p:cNvPr id="28674" name="Picture 2" descr="https://ferrelljenkins.files.wordpress.com/2013/05/mount-arbel-gennesaret_fjenkins043013_034t.jpg"/>
          <p:cNvPicPr>
            <a:picLocks noChangeAspect="1" noChangeArrowheads="1"/>
          </p:cNvPicPr>
          <p:nvPr/>
        </p:nvPicPr>
        <p:blipFill>
          <a:blip r:embed="rId4" cstate="print"/>
          <a:srcRect l="5352" t="47515" r="37557" b="8364"/>
          <a:stretch>
            <a:fillRect/>
          </a:stretch>
        </p:blipFill>
        <p:spPr bwMode="auto">
          <a:xfrm>
            <a:off x="812800" y="3426691"/>
            <a:ext cx="4350328" cy="2521527"/>
          </a:xfrm>
          <a:prstGeom prst="rect">
            <a:avLst/>
          </a:prstGeom>
          <a:noFill/>
        </p:spPr>
      </p:pic>
      <p:grpSp>
        <p:nvGrpSpPr>
          <p:cNvPr id="53" name="Group 52"/>
          <p:cNvGrpSpPr/>
          <p:nvPr/>
        </p:nvGrpSpPr>
        <p:grpSpPr>
          <a:xfrm>
            <a:off x="9065543" y="375612"/>
            <a:ext cx="2711385" cy="2857115"/>
            <a:chOff x="7529689" y="643467"/>
            <a:chExt cx="4233332" cy="4538133"/>
          </a:xfrm>
        </p:grpSpPr>
        <p:grpSp>
          <p:nvGrpSpPr>
            <p:cNvPr id="54" name="Group 14"/>
            <p:cNvGrpSpPr/>
            <p:nvPr/>
          </p:nvGrpSpPr>
          <p:grpSpPr>
            <a:xfrm>
              <a:off x="7529689" y="643467"/>
              <a:ext cx="3804355" cy="4538133"/>
              <a:chOff x="6039556" y="1151467"/>
              <a:chExt cx="3804355" cy="4538133"/>
            </a:xfrm>
          </p:grpSpPr>
          <p:sp>
            <p:nvSpPr>
              <p:cNvPr id="63" name="Rectangle 62"/>
              <p:cNvSpPr/>
              <p:nvPr/>
            </p:nvSpPr>
            <p:spPr>
              <a:xfrm>
                <a:off x="6039556" y="1151467"/>
                <a:ext cx="3804355" cy="4538133"/>
              </a:xfrm>
              <a:prstGeom prst="rect">
                <a:avLst/>
              </a:prstGeom>
              <a:solidFill>
                <a:srgbClr val="ECB2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6728178" y="1455024"/>
                <a:ext cx="2269066" cy="3986790"/>
              </a:xfrm>
              <a:custGeom>
                <a:avLst/>
                <a:gdLst>
                  <a:gd name="connsiteX0" fmla="*/ 1535289 w 2269066"/>
                  <a:gd name="connsiteY0" fmla="*/ 68976 h 3986790"/>
                  <a:gd name="connsiteX1" fmla="*/ 1535289 w 2269066"/>
                  <a:gd name="connsiteY1" fmla="*/ 68976 h 3986790"/>
                  <a:gd name="connsiteX2" fmla="*/ 1433689 w 2269066"/>
                  <a:gd name="connsiteY2" fmla="*/ 91554 h 3986790"/>
                  <a:gd name="connsiteX3" fmla="*/ 1365955 w 2269066"/>
                  <a:gd name="connsiteY3" fmla="*/ 114132 h 3986790"/>
                  <a:gd name="connsiteX4" fmla="*/ 1332089 w 2269066"/>
                  <a:gd name="connsiteY4" fmla="*/ 125421 h 3986790"/>
                  <a:gd name="connsiteX5" fmla="*/ 1309511 w 2269066"/>
                  <a:gd name="connsiteY5" fmla="*/ 159287 h 3986790"/>
                  <a:gd name="connsiteX6" fmla="*/ 1298222 w 2269066"/>
                  <a:gd name="connsiteY6" fmla="*/ 193154 h 3986790"/>
                  <a:gd name="connsiteX7" fmla="*/ 1128889 w 2269066"/>
                  <a:gd name="connsiteY7" fmla="*/ 249598 h 3986790"/>
                  <a:gd name="connsiteX8" fmla="*/ 1027289 w 2269066"/>
                  <a:gd name="connsiteY8" fmla="*/ 272176 h 3986790"/>
                  <a:gd name="connsiteX9" fmla="*/ 959555 w 2269066"/>
                  <a:gd name="connsiteY9" fmla="*/ 294754 h 3986790"/>
                  <a:gd name="connsiteX10" fmla="*/ 948266 w 2269066"/>
                  <a:gd name="connsiteY10" fmla="*/ 328621 h 3986790"/>
                  <a:gd name="connsiteX11" fmla="*/ 914400 w 2269066"/>
                  <a:gd name="connsiteY11" fmla="*/ 351198 h 3986790"/>
                  <a:gd name="connsiteX12" fmla="*/ 880533 w 2269066"/>
                  <a:gd name="connsiteY12" fmla="*/ 385065 h 3986790"/>
                  <a:gd name="connsiteX13" fmla="*/ 857955 w 2269066"/>
                  <a:gd name="connsiteY13" fmla="*/ 418932 h 3986790"/>
                  <a:gd name="connsiteX14" fmla="*/ 790222 w 2269066"/>
                  <a:gd name="connsiteY14" fmla="*/ 464087 h 3986790"/>
                  <a:gd name="connsiteX15" fmla="*/ 756355 w 2269066"/>
                  <a:gd name="connsiteY15" fmla="*/ 486665 h 3986790"/>
                  <a:gd name="connsiteX16" fmla="*/ 711200 w 2269066"/>
                  <a:gd name="connsiteY16" fmla="*/ 497954 h 3986790"/>
                  <a:gd name="connsiteX17" fmla="*/ 677333 w 2269066"/>
                  <a:gd name="connsiteY17" fmla="*/ 509243 h 3986790"/>
                  <a:gd name="connsiteX18" fmla="*/ 620889 w 2269066"/>
                  <a:gd name="connsiteY18" fmla="*/ 520532 h 3986790"/>
                  <a:gd name="connsiteX19" fmla="*/ 564444 w 2269066"/>
                  <a:gd name="connsiteY19" fmla="*/ 576976 h 3986790"/>
                  <a:gd name="connsiteX20" fmla="*/ 530578 w 2269066"/>
                  <a:gd name="connsiteY20" fmla="*/ 599554 h 3986790"/>
                  <a:gd name="connsiteX21" fmla="*/ 496711 w 2269066"/>
                  <a:gd name="connsiteY21" fmla="*/ 633421 h 3986790"/>
                  <a:gd name="connsiteX22" fmla="*/ 462844 w 2269066"/>
                  <a:gd name="connsiteY22" fmla="*/ 644710 h 3986790"/>
                  <a:gd name="connsiteX23" fmla="*/ 428978 w 2269066"/>
                  <a:gd name="connsiteY23" fmla="*/ 667287 h 3986790"/>
                  <a:gd name="connsiteX24" fmla="*/ 395111 w 2269066"/>
                  <a:gd name="connsiteY24" fmla="*/ 678576 h 3986790"/>
                  <a:gd name="connsiteX25" fmla="*/ 327378 w 2269066"/>
                  <a:gd name="connsiteY25" fmla="*/ 735021 h 3986790"/>
                  <a:gd name="connsiteX26" fmla="*/ 282222 w 2269066"/>
                  <a:gd name="connsiteY26" fmla="*/ 757598 h 3986790"/>
                  <a:gd name="connsiteX27" fmla="*/ 237066 w 2269066"/>
                  <a:gd name="connsiteY27" fmla="*/ 825332 h 3986790"/>
                  <a:gd name="connsiteX28" fmla="*/ 203200 w 2269066"/>
                  <a:gd name="connsiteY28" fmla="*/ 893065 h 3986790"/>
                  <a:gd name="connsiteX29" fmla="*/ 191911 w 2269066"/>
                  <a:gd name="connsiteY29" fmla="*/ 949510 h 3986790"/>
                  <a:gd name="connsiteX30" fmla="*/ 169333 w 2269066"/>
                  <a:gd name="connsiteY30" fmla="*/ 1017243 h 3986790"/>
                  <a:gd name="connsiteX31" fmla="*/ 158044 w 2269066"/>
                  <a:gd name="connsiteY31" fmla="*/ 1051110 h 3986790"/>
                  <a:gd name="connsiteX32" fmla="*/ 146755 w 2269066"/>
                  <a:gd name="connsiteY32" fmla="*/ 1084976 h 3986790"/>
                  <a:gd name="connsiteX33" fmla="*/ 135466 w 2269066"/>
                  <a:gd name="connsiteY33" fmla="*/ 1118843 h 3986790"/>
                  <a:gd name="connsiteX34" fmla="*/ 112889 w 2269066"/>
                  <a:gd name="connsiteY34" fmla="*/ 1152710 h 3986790"/>
                  <a:gd name="connsiteX35" fmla="*/ 90311 w 2269066"/>
                  <a:gd name="connsiteY35" fmla="*/ 1220443 h 3986790"/>
                  <a:gd name="connsiteX36" fmla="*/ 79022 w 2269066"/>
                  <a:gd name="connsiteY36" fmla="*/ 1254310 h 3986790"/>
                  <a:gd name="connsiteX37" fmla="*/ 67733 w 2269066"/>
                  <a:gd name="connsiteY37" fmla="*/ 1299465 h 3986790"/>
                  <a:gd name="connsiteX38" fmla="*/ 45155 w 2269066"/>
                  <a:gd name="connsiteY38" fmla="*/ 1333332 h 3986790"/>
                  <a:gd name="connsiteX39" fmla="*/ 11289 w 2269066"/>
                  <a:gd name="connsiteY39" fmla="*/ 1446221 h 3986790"/>
                  <a:gd name="connsiteX40" fmla="*/ 0 w 2269066"/>
                  <a:gd name="connsiteY40" fmla="*/ 1480087 h 3986790"/>
                  <a:gd name="connsiteX41" fmla="*/ 22578 w 2269066"/>
                  <a:gd name="connsiteY41" fmla="*/ 1626843 h 3986790"/>
                  <a:gd name="connsiteX42" fmla="*/ 45155 w 2269066"/>
                  <a:gd name="connsiteY42" fmla="*/ 1694576 h 3986790"/>
                  <a:gd name="connsiteX43" fmla="*/ 90311 w 2269066"/>
                  <a:gd name="connsiteY43" fmla="*/ 1762310 h 3986790"/>
                  <a:gd name="connsiteX44" fmla="*/ 124178 w 2269066"/>
                  <a:gd name="connsiteY44" fmla="*/ 1841332 h 3986790"/>
                  <a:gd name="connsiteX45" fmla="*/ 135466 w 2269066"/>
                  <a:gd name="connsiteY45" fmla="*/ 1875198 h 3986790"/>
                  <a:gd name="connsiteX46" fmla="*/ 158044 w 2269066"/>
                  <a:gd name="connsiteY46" fmla="*/ 1909065 h 3986790"/>
                  <a:gd name="connsiteX47" fmla="*/ 169333 w 2269066"/>
                  <a:gd name="connsiteY47" fmla="*/ 1942932 h 3986790"/>
                  <a:gd name="connsiteX48" fmla="*/ 191911 w 2269066"/>
                  <a:gd name="connsiteY48" fmla="*/ 1976798 h 3986790"/>
                  <a:gd name="connsiteX49" fmla="*/ 259644 w 2269066"/>
                  <a:gd name="connsiteY49" fmla="*/ 2067110 h 3986790"/>
                  <a:gd name="connsiteX50" fmla="*/ 349955 w 2269066"/>
                  <a:gd name="connsiteY50" fmla="*/ 2202576 h 3986790"/>
                  <a:gd name="connsiteX51" fmla="*/ 372533 w 2269066"/>
                  <a:gd name="connsiteY51" fmla="*/ 2236443 h 3986790"/>
                  <a:gd name="connsiteX52" fmla="*/ 395111 w 2269066"/>
                  <a:gd name="connsiteY52" fmla="*/ 2270310 h 3986790"/>
                  <a:gd name="connsiteX53" fmla="*/ 428978 w 2269066"/>
                  <a:gd name="connsiteY53" fmla="*/ 2338043 h 3986790"/>
                  <a:gd name="connsiteX54" fmla="*/ 451555 w 2269066"/>
                  <a:gd name="connsiteY54" fmla="*/ 2405776 h 3986790"/>
                  <a:gd name="connsiteX55" fmla="*/ 530578 w 2269066"/>
                  <a:gd name="connsiteY55" fmla="*/ 2507376 h 3986790"/>
                  <a:gd name="connsiteX56" fmla="*/ 553155 w 2269066"/>
                  <a:gd name="connsiteY56" fmla="*/ 2541243 h 3986790"/>
                  <a:gd name="connsiteX57" fmla="*/ 575733 w 2269066"/>
                  <a:gd name="connsiteY57" fmla="*/ 2608976 h 3986790"/>
                  <a:gd name="connsiteX58" fmla="*/ 598311 w 2269066"/>
                  <a:gd name="connsiteY58" fmla="*/ 2642843 h 3986790"/>
                  <a:gd name="connsiteX59" fmla="*/ 620889 w 2269066"/>
                  <a:gd name="connsiteY59" fmla="*/ 2710576 h 3986790"/>
                  <a:gd name="connsiteX60" fmla="*/ 632178 w 2269066"/>
                  <a:gd name="connsiteY60" fmla="*/ 2744443 h 3986790"/>
                  <a:gd name="connsiteX61" fmla="*/ 643466 w 2269066"/>
                  <a:gd name="connsiteY61" fmla="*/ 2789598 h 3986790"/>
                  <a:gd name="connsiteX62" fmla="*/ 677333 w 2269066"/>
                  <a:gd name="connsiteY62" fmla="*/ 2891198 h 3986790"/>
                  <a:gd name="connsiteX63" fmla="*/ 688622 w 2269066"/>
                  <a:gd name="connsiteY63" fmla="*/ 2925065 h 3986790"/>
                  <a:gd name="connsiteX64" fmla="*/ 699911 w 2269066"/>
                  <a:gd name="connsiteY64" fmla="*/ 2958932 h 3986790"/>
                  <a:gd name="connsiteX65" fmla="*/ 756355 w 2269066"/>
                  <a:gd name="connsiteY65" fmla="*/ 3026665 h 3986790"/>
                  <a:gd name="connsiteX66" fmla="*/ 790222 w 2269066"/>
                  <a:gd name="connsiteY66" fmla="*/ 3116976 h 3986790"/>
                  <a:gd name="connsiteX67" fmla="*/ 824089 w 2269066"/>
                  <a:gd name="connsiteY67" fmla="*/ 3139554 h 3986790"/>
                  <a:gd name="connsiteX68" fmla="*/ 857955 w 2269066"/>
                  <a:gd name="connsiteY68" fmla="*/ 3207287 h 3986790"/>
                  <a:gd name="connsiteX69" fmla="*/ 880533 w 2269066"/>
                  <a:gd name="connsiteY69" fmla="*/ 3252443 h 3986790"/>
                  <a:gd name="connsiteX70" fmla="*/ 891822 w 2269066"/>
                  <a:gd name="connsiteY70" fmla="*/ 3286310 h 3986790"/>
                  <a:gd name="connsiteX71" fmla="*/ 914400 w 2269066"/>
                  <a:gd name="connsiteY71" fmla="*/ 3320176 h 3986790"/>
                  <a:gd name="connsiteX72" fmla="*/ 925689 w 2269066"/>
                  <a:gd name="connsiteY72" fmla="*/ 3365332 h 3986790"/>
                  <a:gd name="connsiteX73" fmla="*/ 948266 w 2269066"/>
                  <a:gd name="connsiteY73" fmla="*/ 3433065 h 3986790"/>
                  <a:gd name="connsiteX74" fmla="*/ 959555 w 2269066"/>
                  <a:gd name="connsiteY74" fmla="*/ 3489510 h 3986790"/>
                  <a:gd name="connsiteX75" fmla="*/ 982133 w 2269066"/>
                  <a:gd name="connsiteY75" fmla="*/ 3557243 h 3986790"/>
                  <a:gd name="connsiteX76" fmla="*/ 993422 w 2269066"/>
                  <a:gd name="connsiteY76" fmla="*/ 3591110 h 3986790"/>
                  <a:gd name="connsiteX77" fmla="*/ 1004711 w 2269066"/>
                  <a:gd name="connsiteY77" fmla="*/ 3624976 h 3986790"/>
                  <a:gd name="connsiteX78" fmla="*/ 1038578 w 2269066"/>
                  <a:gd name="connsiteY78" fmla="*/ 3737865 h 3986790"/>
                  <a:gd name="connsiteX79" fmla="*/ 1049866 w 2269066"/>
                  <a:gd name="connsiteY79" fmla="*/ 3771732 h 3986790"/>
                  <a:gd name="connsiteX80" fmla="*/ 1072444 w 2269066"/>
                  <a:gd name="connsiteY80" fmla="*/ 3805598 h 3986790"/>
                  <a:gd name="connsiteX81" fmla="*/ 1083733 w 2269066"/>
                  <a:gd name="connsiteY81" fmla="*/ 3839465 h 3986790"/>
                  <a:gd name="connsiteX82" fmla="*/ 1185333 w 2269066"/>
                  <a:gd name="connsiteY82" fmla="*/ 3929776 h 3986790"/>
                  <a:gd name="connsiteX83" fmla="*/ 1219200 w 2269066"/>
                  <a:gd name="connsiteY83" fmla="*/ 3941065 h 3986790"/>
                  <a:gd name="connsiteX84" fmla="*/ 1253066 w 2269066"/>
                  <a:gd name="connsiteY84" fmla="*/ 3963643 h 3986790"/>
                  <a:gd name="connsiteX85" fmla="*/ 1501422 w 2269066"/>
                  <a:gd name="connsiteY85" fmla="*/ 3963643 h 3986790"/>
                  <a:gd name="connsiteX86" fmla="*/ 1569155 w 2269066"/>
                  <a:gd name="connsiteY86" fmla="*/ 3907198 h 3986790"/>
                  <a:gd name="connsiteX87" fmla="*/ 1603022 w 2269066"/>
                  <a:gd name="connsiteY87" fmla="*/ 3884621 h 3986790"/>
                  <a:gd name="connsiteX88" fmla="*/ 1659466 w 2269066"/>
                  <a:gd name="connsiteY88" fmla="*/ 3828176 h 3986790"/>
                  <a:gd name="connsiteX89" fmla="*/ 1715911 w 2269066"/>
                  <a:gd name="connsiteY89" fmla="*/ 3783021 h 3986790"/>
                  <a:gd name="connsiteX90" fmla="*/ 1761066 w 2269066"/>
                  <a:gd name="connsiteY90" fmla="*/ 3749154 h 3986790"/>
                  <a:gd name="connsiteX91" fmla="*/ 1794933 w 2269066"/>
                  <a:gd name="connsiteY91" fmla="*/ 3715287 h 3986790"/>
                  <a:gd name="connsiteX92" fmla="*/ 1828800 w 2269066"/>
                  <a:gd name="connsiteY92" fmla="*/ 3703998 h 3986790"/>
                  <a:gd name="connsiteX93" fmla="*/ 1851378 w 2269066"/>
                  <a:gd name="connsiteY93" fmla="*/ 3670132 h 3986790"/>
                  <a:gd name="connsiteX94" fmla="*/ 1885244 w 2269066"/>
                  <a:gd name="connsiteY94" fmla="*/ 3658843 h 3986790"/>
                  <a:gd name="connsiteX95" fmla="*/ 1919111 w 2269066"/>
                  <a:gd name="connsiteY95" fmla="*/ 3636265 h 3986790"/>
                  <a:gd name="connsiteX96" fmla="*/ 1952978 w 2269066"/>
                  <a:gd name="connsiteY96" fmla="*/ 3568532 h 3986790"/>
                  <a:gd name="connsiteX97" fmla="*/ 1964266 w 2269066"/>
                  <a:gd name="connsiteY97" fmla="*/ 3534665 h 3986790"/>
                  <a:gd name="connsiteX98" fmla="*/ 1986844 w 2269066"/>
                  <a:gd name="connsiteY98" fmla="*/ 3331465 h 3986790"/>
                  <a:gd name="connsiteX99" fmla="*/ 1998133 w 2269066"/>
                  <a:gd name="connsiteY99" fmla="*/ 3263732 h 3986790"/>
                  <a:gd name="connsiteX100" fmla="*/ 2009422 w 2269066"/>
                  <a:gd name="connsiteY100" fmla="*/ 3229865 h 3986790"/>
                  <a:gd name="connsiteX101" fmla="*/ 2032000 w 2269066"/>
                  <a:gd name="connsiteY101" fmla="*/ 3150843 h 3986790"/>
                  <a:gd name="connsiteX102" fmla="*/ 2054578 w 2269066"/>
                  <a:gd name="connsiteY102" fmla="*/ 3116976 h 3986790"/>
                  <a:gd name="connsiteX103" fmla="*/ 2065866 w 2269066"/>
                  <a:gd name="connsiteY103" fmla="*/ 3083110 h 3986790"/>
                  <a:gd name="connsiteX104" fmla="*/ 2099733 w 2269066"/>
                  <a:gd name="connsiteY104" fmla="*/ 3060532 h 3986790"/>
                  <a:gd name="connsiteX105" fmla="*/ 2122311 w 2269066"/>
                  <a:gd name="connsiteY105" fmla="*/ 2992798 h 3986790"/>
                  <a:gd name="connsiteX106" fmla="*/ 2133600 w 2269066"/>
                  <a:gd name="connsiteY106" fmla="*/ 2958932 h 3986790"/>
                  <a:gd name="connsiteX107" fmla="*/ 2156178 w 2269066"/>
                  <a:gd name="connsiteY107" fmla="*/ 2925065 h 3986790"/>
                  <a:gd name="connsiteX108" fmla="*/ 2167466 w 2269066"/>
                  <a:gd name="connsiteY108" fmla="*/ 2755732 h 3986790"/>
                  <a:gd name="connsiteX109" fmla="*/ 2144889 w 2269066"/>
                  <a:gd name="connsiteY109" fmla="*/ 2405776 h 3986790"/>
                  <a:gd name="connsiteX110" fmla="*/ 2144889 w 2269066"/>
                  <a:gd name="connsiteY110" fmla="*/ 2123554 h 3986790"/>
                  <a:gd name="connsiteX111" fmla="*/ 2167466 w 2269066"/>
                  <a:gd name="connsiteY111" fmla="*/ 2033243 h 3986790"/>
                  <a:gd name="connsiteX112" fmla="*/ 2178755 w 2269066"/>
                  <a:gd name="connsiteY112" fmla="*/ 1965510 h 3986790"/>
                  <a:gd name="connsiteX113" fmla="*/ 2201333 w 2269066"/>
                  <a:gd name="connsiteY113" fmla="*/ 1897776 h 3986790"/>
                  <a:gd name="connsiteX114" fmla="*/ 2212622 w 2269066"/>
                  <a:gd name="connsiteY114" fmla="*/ 1863910 h 3986790"/>
                  <a:gd name="connsiteX115" fmla="*/ 2235200 w 2269066"/>
                  <a:gd name="connsiteY115" fmla="*/ 1830043 h 3986790"/>
                  <a:gd name="connsiteX116" fmla="*/ 2257778 w 2269066"/>
                  <a:gd name="connsiteY116" fmla="*/ 1762310 h 3986790"/>
                  <a:gd name="connsiteX117" fmla="*/ 2269066 w 2269066"/>
                  <a:gd name="connsiteY117" fmla="*/ 1728443 h 3986790"/>
                  <a:gd name="connsiteX118" fmla="*/ 2257778 w 2269066"/>
                  <a:gd name="connsiteY118" fmla="*/ 1513954 h 3986790"/>
                  <a:gd name="connsiteX119" fmla="*/ 2246489 w 2269066"/>
                  <a:gd name="connsiteY119" fmla="*/ 1480087 h 3986790"/>
                  <a:gd name="connsiteX120" fmla="*/ 2235200 w 2269066"/>
                  <a:gd name="connsiteY120" fmla="*/ 1434932 h 3986790"/>
                  <a:gd name="connsiteX121" fmla="*/ 2201333 w 2269066"/>
                  <a:gd name="connsiteY121" fmla="*/ 1333332 h 3986790"/>
                  <a:gd name="connsiteX122" fmla="*/ 2190044 w 2269066"/>
                  <a:gd name="connsiteY122" fmla="*/ 1299465 h 3986790"/>
                  <a:gd name="connsiteX123" fmla="*/ 2212622 w 2269066"/>
                  <a:gd name="connsiteY123" fmla="*/ 1186576 h 3986790"/>
                  <a:gd name="connsiteX124" fmla="*/ 2235200 w 2269066"/>
                  <a:gd name="connsiteY124" fmla="*/ 1152710 h 3986790"/>
                  <a:gd name="connsiteX125" fmla="*/ 2269066 w 2269066"/>
                  <a:gd name="connsiteY125" fmla="*/ 1028532 h 3986790"/>
                  <a:gd name="connsiteX126" fmla="*/ 2257778 w 2269066"/>
                  <a:gd name="connsiteY126" fmla="*/ 825332 h 3986790"/>
                  <a:gd name="connsiteX127" fmla="*/ 2246489 w 2269066"/>
                  <a:gd name="connsiteY127" fmla="*/ 791465 h 3986790"/>
                  <a:gd name="connsiteX128" fmla="*/ 2235200 w 2269066"/>
                  <a:gd name="connsiteY128" fmla="*/ 701154 h 3986790"/>
                  <a:gd name="connsiteX129" fmla="*/ 2212622 w 2269066"/>
                  <a:gd name="connsiteY129" fmla="*/ 554398 h 3986790"/>
                  <a:gd name="connsiteX130" fmla="*/ 2122311 w 2269066"/>
                  <a:gd name="connsiteY130" fmla="*/ 452798 h 3986790"/>
                  <a:gd name="connsiteX131" fmla="*/ 2043289 w 2269066"/>
                  <a:gd name="connsiteY131" fmla="*/ 351198 h 3986790"/>
                  <a:gd name="connsiteX132" fmla="*/ 2020711 w 2269066"/>
                  <a:gd name="connsiteY132" fmla="*/ 317332 h 3986790"/>
                  <a:gd name="connsiteX133" fmla="*/ 1986844 w 2269066"/>
                  <a:gd name="connsiteY133" fmla="*/ 294754 h 3986790"/>
                  <a:gd name="connsiteX134" fmla="*/ 1919111 w 2269066"/>
                  <a:gd name="connsiteY134" fmla="*/ 238310 h 3986790"/>
                  <a:gd name="connsiteX135" fmla="*/ 1862666 w 2269066"/>
                  <a:gd name="connsiteY135" fmla="*/ 181865 h 3986790"/>
                  <a:gd name="connsiteX136" fmla="*/ 1840089 w 2269066"/>
                  <a:gd name="connsiteY136" fmla="*/ 147998 h 3986790"/>
                  <a:gd name="connsiteX137" fmla="*/ 1772355 w 2269066"/>
                  <a:gd name="connsiteY137" fmla="*/ 102843 h 3986790"/>
                  <a:gd name="connsiteX138" fmla="*/ 1738489 w 2269066"/>
                  <a:gd name="connsiteY138" fmla="*/ 68976 h 3986790"/>
                  <a:gd name="connsiteX139" fmla="*/ 1715911 w 2269066"/>
                  <a:gd name="connsiteY139" fmla="*/ 35110 h 3986790"/>
                  <a:gd name="connsiteX140" fmla="*/ 1580444 w 2269066"/>
                  <a:gd name="connsiteY140" fmla="*/ 23821 h 3986790"/>
                  <a:gd name="connsiteX141" fmla="*/ 1478844 w 2269066"/>
                  <a:gd name="connsiteY141" fmla="*/ 23821 h 3986790"/>
                  <a:gd name="connsiteX142" fmla="*/ 1467555 w 2269066"/>
                  <a:gd name="connsiteY142" fmla="*/ 68976 h 3986790"/>
                  <a:gd name="connsiteX143" fmla="*/ 1467555 w 2269066"/>
                  <a:gd name="connsiteY143" fmla="*/ 68976 h 3986790"/>
                  <a:gd name="connsiteX144" fmla="*/ 1467555 w 2269066"/>
                  <a:gd name="connsiteY144" fmla="*/ 68976 h 39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69066" h="3986790">
                    <a:moveTo>
                      <a:pt x="1535289" y="68976"/>
                    </a:moveTo>
                    <a:lnTo>
                      <a:pt x="1535289" y="68976"/>
                    </a:lnTo>
                    <a:cubicBezTo>
                      <a:pt x="1501422" y="76502"/>
                      <a:pt x="1467210" y="82615"/>
                      <a:pt x="1433689" y="91554"/>
                    </a:cubicBezTo>
                    <a:cubicBezTo>
                      <a:pt x="1410693" y="97686"/>
                      <a:pt x="1388533" y="106606"/>
                      <a:pt x="1365955" y="114132"/>
                    </a:cubicBezTo>
                    <a:lnTo>
                      <a:pt x="1332089" y="125421"/>
                    </a:lnTo>
                    <a:cubicBezTo>
                      <a:pt x="1324563" y="136710"/>
                      <a:pt x="1315579" y="147152"/>
                      <a:pt x="1309511" y="159287"/>
                    </a:cubicBezTo>
                    <a:cubicBezTo>
                      <a:pt x="1304189" y="169930"/>
                      <a:pt x="1306636" y="184740"/>
                      <a:pt x="1298222" y="193154"/>
                    </a:cubicBezTo>
                    <a:cubicBezTo>
                      <a:pt x="1238168" y="253208"/>
                      <a:pt x="1212212" y="240341"/>
                      <a:pt x="1128889" y="249598"/>
                    </a:cubicBezTo>
                    <a:cubicBezTo>
                      <a:pt x="1031991" y="281897"/>
                      <a:pt x="1186232" y="232440"/>
                      <a:pt x="1027289" y="272176"/>
                    </a:cubicBezTo>
                    <a:cubicBezTo>
                      <a:pt x="1004200" y="277948"/>
                      <a:pt x="959555" y="294754"/>
                      <a:pt x="959555" y="294754"/>
                    </a:cubicBezTo>
                    <a:cubicBezTo>
                      <a:pt x="955792" y="306043"/>
                      <a:pt x="955700" y="319329"/>
                      <a:pt x="948266" y="328621"/>
                    </a:cubicBezTo>
                    <a:cubicBezTo>
                      <a:pt x="939791" y="339215"/>
                      <a:pt x="924823" y="342512"/>
                      <a:pt x="914400" y="351198"/>
                    </a:cubicBezTo>
                    <a:cubicBezTo>
                      <a:pt x="902135" y="361419"/>
                      <a:pt x="890754" y="372800"/>
                      <a:pt x="880533" y="385065"/>
                    </a:cubicBezTo>
                    <a:cubicBezTo>
                      <a:pt x="871847" y="395488"/>
                      <a:pt x="868166" y="409998"/>
                      <a:pt x="857955" y="418932"/>
                    </a:cubicBezTo>
                    <a:cubicBezTo>
                      <a:pt x="837534" y="436800"/>
                      <a:pt x="812800" y="449035"/>
                      <a:pt x="790222" y="464087"/>
                    </a:cubicBezTo>
                    <a:cubicBezTo>
                      <a:pt x="778933" y="471613"/>
                      <a:pt x="769518" y="483374"/>
                      <a:pt x="756355" y="486665"/>
                    </a:cubicBezTo>
                    <a:cubicBezTo>
                      <a:pt x="741303" y="490428"/>
                      <a:pt x="726118" y="493692"/>
                      <a:pt x="711200" y="497954"/>
                    </a:cubicBezTo>
                    <a:cubicBezTo>
                      <a:pt x="699758" y="501223"/>
                      <a:pt x="688877" y="506357"/>
                      <a:pt x="677333" y="509243"/>
                    </a:cubicBezTo>
                    <a:cubicBezTo>
                      <a:pt x="658719" y="513897"/>
                      <a:pt x="639704" y="516769"/>
                      <a:pt x="620889" y="520532"/>
                    </a:cubicBezTo>
                    <a:cubicBezTo>
                      <a:pt x="530580" y="580738"/>
                      <a:pt x="639700" y="501720"/>
                      <a:pt x="564444" y="576976"/>
                    </a:cubicBezTo>
                    <a:cubicBezTo>
                      <a:pt x="554850" y="586570"/>
                      <a:pt x="541001" y="590868"/>
                      <a:pt x="530578" y="599554"/>
                    </a:cubicBezTo>
                    <a:cubicBezTo>
                      <a:pt x="518313" y="609775"/>
                      <a:pt x="509995" y="624565"/>
                      <a:pt x="496711" y="633421"/>
                    </a:cubicBezTo>
                    <a:cubicBezTo>
                      <a:pt x="486810" y="640022"/>
                      <a:pt x="473487" y="639388"/>
                      <a:pt x="462844" y="644710"/>
                    </a:cubicBezTo>
                    <a:cubicBezTo>
                      <a:pt x="450709" y="650777"/>
                      <a:pt x="441113" y="661220"/>
                      <a:pt x="428978" y="667287"/>
                    </a:cubicBezTo>
                    <a:cubicBezTo>
                      <a:pt x="418335" y="672609"/>
                      <a:pt x="405754" y="673254"/>
                      <a:pt x="395111" y="678576"/>
                    </a:cubicBezTo>
                    <a:cubicBezTo>
                      <a:pt x="335382" y="708441"/>
                      <a:pt x="385639" y="693406"/>
                      <a:pt x="327378" y="735021"/>
                    </a:cubicBezTo>
                    <a:cubicBezTo>
                      <a:pt x="313684" y="744802"/>
                      <a:pt x="297274" y="750072"/>
                      <a:pt x="282222" y="757598"/>
                    </a:cubicBezTo>
                    <a:cubicBezTo>
                      <a:pt x="267170" y="780176"/>
                      <a:pt x="245647" y="799589"/>
                      <a:pt x="237066" y="825332"/>
                    </a:cubicBezTo>
                    <a:cubicBezTo>
                      <a:pt x="221488" y="872070"/>
                      <a:pt x="232379" y="849297"/>
                      <a:pt x="203200" y="893065"/>
                    </a:cubicBezTo>
                    <a:cubicBezTo>
                      <a:pt x="199437" y="911880"/>
                      <a:pt x="196960" y="930998"/>
                      <a:pt x="191911" y="949510"/>
                    </a:cubicBezTo>
                    <a:cubicBezTo>
                      <a:pt x="185649" y="972470"/>
                      <a:pt x="176859" y="994665"/>
                      <a:pt x="169333" y="1017243"/>
                    </a:cubicBezTo>
                    <a:lnTo>
                      <a:pt x="158044" y="1051110"/>
                    </a:lnTo>
                    <a:lnTo>
                      <a:pt x="146755" y="1084976"/>
                    </a:lnTo>
                    <a:cubicBezTo>
                      <a:pt x="142992" y="1096265"/>
                      <a:pt x="142067" y="1108942"/>
                      <a:pt x="135466" y="1118843"/>
                    </a:cubicBezTo>
                    <a:cubicBezTo>
                      <a:pt x="127940" y="1130132"/>
                      <a:pt x="118399" y="1140312"/>
                      <a:pt x="112889" y="1152710"/>
                    </a:cubicBezTo>
                    <a:cubicBezTo>
                      <a:pt x="103223" y="1174458"/>
                      <a:pt x="97837" y="1197865"/>
                      <a:pt x="90311" y="1220443"/>
                    </a:cubicBezTo>
                    <a:cubicBezTo>
                      <a:pt x="86548" y="1231732"/>
                      <a:pt x="81908" y="1242766"/>
                      <a:pt x="79022" y="1254310"/>
                    </a:cubicBezTo>
                    <a:cubicBezTo>
                      <a:pt x="75259" y="1269362"/>
                      <a:pt x="73845" y="1285205"/>
                      <a:pt x="67733" y="1299465"/>
                    </a:cubicBezTo>
                    <a:cubicBezTo>
                      <a:pt x="62388" y="1311936"/>
                      <a:pt x="50665" y="1320934"/>
                      <a:pt x="45155" y="1333332"/>
                    </a:cubicBezTo>
                    <a:cubicBezTo>
                      <a:pt x="23694" y="1381619"/>
                      <a:pt x="24424" y="1400250"/>
                      <a:pt x="11289" y="1446221"/>
                    </a:cubicBezTo>
                    <a:cubicBezTo>
                      <a:pt x="8020" y="1457662"/>
                      <a:pt x="3763" y="1468798"/>
                      <a:pt x="0" y="1480087"/>
                    </a:cubicBezTo>
                    <a:cubicBezTo>
                      <a:pt x="7951" y="1551641"/>
                      <a:pt x="5325" y="1569331"/>
                      <a:pt x="22578" y="1626843"/>
                    </a:cubicBezTo>
                    <a:cubicBezTo>
                      <a:pt x="29416" y="1649638"/>
                      <a:pt x="31954" y="1674774"/>
                      <a:pt x="45155" y="1694576"/>
                    </a:cubicBezTo>
                    <a:lnTo>
                      <a:pt x="90311" y="1762310"/>
                    </a:lnTo>
                    <a:cubicBezTo>
                      <a:pt x="113807" y="1856291"/>
                      <a:pt x="85197" y="1763369"/>
                      <a:pt x="124178" y="1841332"/>
                    </a:cubicBezTo>
                    <a:cubicBezTo>
                      <a:pt x="129499" y="1851975"/>
                      <a:pt x="130145" y="1864555"/>
                      <a:pt x="135466" y="1875198"/>
                    </a:cubicBezTo>
                    <a:cubicBezTo>
                      <a:pt x="141534" y="1887333"/>
                      <a:pt x="151976" y="1896930"/>
                      <a:pt x="158044" y="1909065"/>
                    </a:cubicBezTo>
                    <a:cubicBezTo>
                      <a:pt x="163366" y="1919708"/>
                      <a:pt x="164011" y="1932289"/>
                      <a:pt x="169333" y="1942932"/>
                    </a:cubicBezTo>
                    <a:cubicBezTo>
                      <a:pt x="175401" y="1955067"/>
                      <a:pt x="183931" y="1965826"/>
                      <a:pt x="191911" y="1976798"/>
                    </a:cubicBezTo>
                    <a:cubicBezTo>
                      <a:pt x="214044" y="2007231"/>
                      <a:pt x="238771" y="2035800"/>
                      <a:pt x="259644" y="2067110"/>
                    </a:cubicBezTo>
                    <a:lnTo>
                      <a:pt x="349955" y="2202576"/>
                    </a:lnTo>
                    <a:lnTo>
                      <a:pt x="372533" y="2236443"/>
                    </a:lnTo>
                    <a:cubicBezTo>
                      <a:pt x="380059" y="2247732"/>
                      <a:pt x="390820" y="2257439"/>
                      <a:pt x="395111" y="2270310"/>
                    </a:cubicBezTo>
                    <a:cubicBezTo>
                      <a:pt x="410691" y="2317047"/>
                      <a:pt x="399799" y="2294275"/>
                      <a:pt x="428978" y="2338043"/>
                    </a:cubicBezTo>
                    <a:cubicBezTo>
                      <a:pt x="436504" y="2360621"/>
                      <a:pt x="434727" y="2388948"/>
                      <a:pt x="451555" y="2405776"/>
                    </a:cubicBezTo>
                    <a:cubicBezTo>
                      <a:pt x="504608" y="2458829"/>
                      <a:pt x="476569" y="2426363"/>
                      <a:pt x="530578" y="2507376"/>
                    </a:cubicBezTo>
                    <a:cubicBezTo>
                      <a:pt x="538104" y="2518665"/>
                      <a:pt x="548865" y="2528372"/>
                      <a:pt x="553155" y="2541243"/>
                    </a:cubicBezTo>
                    <a:cubicBezTo>
                      <a:pt x="560681" y="2563821"/>
                      <a:pt x="562532" y="2589174"/>
                      <a:pt x="575733" y="2608976"/>
                    </a:cubicBezTo>
                    <a:cubicBezTo>
                      <a:pt x="583259" y="2620265"/>
                      <a:pt x="592801" y="2630445"/>
                      <a:pt x="598311" y="2642843"/>
                    </a:cubicBezTo>
                    <a:cubicBezTo>
                      <a:pt x="607977" y="2664591"/>
                      <a:pt x="613363" y="2687998"/>
                      <a:pt x="620889" y="2710576"/>
                    </a:cubicBezTo>
                    <a:cubicBezTo>
                      <a:pt x="624652" y="2721865"/>
                      <a:pt x="629292" y="2732899"/>
                      <a:pt x="632178" y="2744443"/>
                    </a:cubicBezTo>
                    <a:cubicBezTo>
                      <a:pt x="635941" y="2759495"/>
                      <a:pt x="639008" y="2774737"/>
                      <a:pt x="643466" y="2789598"/>
                    </a:cubicBezTo>
                    <a:cubicBezTo>
                      <a:pt x="643474" y="2789626"/>
                      <a:pt x="671684" y="2874250"/>
                      <a:pt x="677333" y="2891198"/>
                    </a:cubicBezTo>
                    <a:lnTo>
                      <a:pt x="688622" y="2925065"/>
                    </a:lnTo>
                    <a:cubicBezTo>
                      <a:pt x="692385" y="2936354"/>
                      <a:pt x="693310" y="2949031"/>
                      <a:pt x="699911" y="2958932"/>
                    </a:cubicBezTo>
                    <a:cubicBezTo>
                      <a:pt x="731345" y="3006081"/>
                      <a:pt x="712896" y="2983204"/>
                      <a:pt x="756355" y="3026665"/>
                    </a:cubicBezTo>
                    <a:cubicBezTo>
                      <a:pt x="763950" y="3057047"/>
                      <a:pt x="769138" y="3091676"/>
                      <a:pt x="790222" y="3116976"/>
                    </a:cubicBezTo>
                    <a:cubicBezTo>
                      <a:pt x="798908" y="3127399"/>
                      <a:pt x="812800" y="3132028"/>
                      <a:pt x="824089" y="3139554"/>
                    </a:cubicBezTo>
                    <a:cubicBezTo>
                      <a:pt x="844787" y="3201647"/>
                      <a:pt x="822942" y="3146013"/>
                      <a:pt x="857955" y="3207287"/>
                    </a:cubicBezTo>
                    <a:cubicBezTo>
                      <a:pt x="866304" y="3221898"/>
                      <a:pt x="873904" y="3236975"/>
                      <a:pt x="880533" y="3252443"/>
                    </a:cubicBezTo>
                    <a:cubicBezTo>
                      <a:pt x="885221" y="3263381"/>
                      <a:pt x="886500" y="3275667"/>
                      <a:pt x="891822" y="3286310"/>
                    </a:cubicBezTo>
                    <a:cubicBezTo>
                      <a:pt x="897890" y="3298445"/>
                      <a:pt x="906874" y="3308887"/>
                      <a:pt x="914400" y="3320176"/>
                    </a:cubicBezTo>
                    <a:cubicBezTo>
                      <a:pt x="918163" y="3335228"/>
                      <a:pt x="921231" y="3350471"/>
                      <a:pt x="925689" y="3365332"/>
                    </a:cubicBezTo>
                    <a:cubicBezTo>
                      <a:pt x="932527" y="3388127"/>
                      <a:pt x="943599" y="3409728"/>
                      <a:pt x="948266" y="3433065"/>
                    </a:cubicBezTo>
                    <a:cubicBezTo>
                      <a:pt x="952029" y="3451880"/>
                      <a:pt x="954506" y="3470998"/>
                      <a:pt x="959555" y="3489510"/>
                    </a:cubicBezTo>
                    <a:cubicBezTo>
                      <a:pt x="965817" y="3512470"/>
                      <a:pt x="974607" y="3534665"/>
                      <a:pt x="982133" y="3557243"/>
                    </a:cubicBezTo>
                    <a:lnTo>
                      <a:pt x="993422" y="3591110"/>
                    </a:lnTo>
                    <a:cubicBezTo>
                      <a:pt x="997185" y="3602399"/>
                      <a:pt x="1001825" y="3613432"/>
                      <a:pt x="1004711" y="3624976"/>
                    </a:cubicBezTo>
                    <a:cubicBezTo>
                      <a:pt x="1021774" y="3693228"/>
                      <a:pt x="1011091" y="3655402"/>
                      <a:pt x="1038578" y="3737865"/>
                    </a:cubicBezTo>
                    <a:cubicBezTo>
                      <a:pt x="1042341" y="3749154"/>
                      <a:pt x="1043265" y="3761831"/>
                      <a:pt x="1049866" y="3771732"/>
                    </a:cubicBezTo>
                    <a:lnTo>
                      <a:pt x="1072444" y="3805598"/>
                    </a:lnTo>
                    <a:cubicBezTo>
                      <a:pt x="1076207" y="3816887"/>
                      <a:pt x="1076427" y="3830072"/>
                      <a:pt x="1083733" y="3839465"/>
                    </a:cubicBezTo>
                    <a:cubicBezTo>
                      <a:pt x="1102772" y="3863944"/>
                      <a:pt x="1149667" y="3911943"/>
                      <a:pt x="1185333" y="3929776"/>
                    </a:cubicBezTo>
                    <a:cubicBezTo>
                      <a:pt x="1195976" y="3935098"/>
                      <a:pt x="1207911" y="3937302"/>
                      <a:pt x="1219200" y="3941065"/>
                    </a:cubicBezTo>
                    <a:cubicBezTo>
                      <a:pt x="1230489" y="3948591"/>
                      <a:pt x="1240071" y="3959744"/>
                      <a:pt x="1253066" y="3963643"/>
                    </a:cubicBezTo>
                    <a:cubicBezTo>
                      <a:pt x="1330222" y="3986790"/>
                      <a:pt x="1428567" y="3968500"/>
                      <a:pt x="1501422" y="3963643"/>
                    </a:cubicBezTo>
                    <a:cubicBezTo>
                      <a:pt x="1585514" y="3907581"/>
                      <a:pt x="1482227" y="3979638"/>
                      <a:pt x="1569155" y="3907198"/>
                    </a:cubicBezTo>
                    <a:cubicBezTo>
                      <a:pt x="1579578" y="3898512"/>
                      <a:pt x="1591733" y="3892147"/>
                      <a:pt x="1603022" y="3884621"/>
                    </a:cubicBezTo>
                    <a:cubicBezTo>
                      <a:pt x="1663228" y="3794312"/>
                      <a:pt x="1584210" y="3903432"/>
                      <a:pt x="1659466" y="3828176"/>
                    </a:cubicBezTo>
                    <a:cubicBezTo>
                      <a:pt x="1710527" y="3777115"/>
                      <a:pt x="1649980" y="3804998"/>
                      <a:pt x="1715911" y="3783021"/>
                    </a:cubicBezTo>
                    <a:cubicBezTo>
                      <a:pt x="1730963" y="3771732"/>
                      <a:pt x="1746781" y="3761399"/>
                      <a:pt x="1761066" y="3749154"/>
                    </a:cubicBezTo>
                    <a:cubicBezTo>
                      <a:pt x="1773188" y="3738764"/>
                      <a:pt x="1781649" y="3724143"/>
                      <a:pt x="1794933" y="3715287"/>
                    </a:cubicBezTo>
                    <a:cubicBezTo>
                      <a:pt x="1804834" y="3708686"/>
                      <a:pt x="1817511" y="3707761"/>
                      <a:pt x="1828800" y="3703998"/>
                    </a:cubicBezTo>
                    <a:cubicBezTo>
                      <a:pt x="1836326" y="3692709"/>
                      <a:pt x="1840784" y="3678607"/>
                      <a:pt x="1851378" y="3670132"/>
                    </a:cubicBezTo>
                    <a:cubicBezTo>
                      <a:pt x="1860670" y="3662699"/>
                      <a:pt x="1874601" y="3664165"/>
                      <a:pt x="1885244" y="3658843"/>
                    </a:cubicBezTo>
                    <a:cubicBezTo>
                      <a:pt x="1897379" y="3652775"/>
                      <a:pt x="1907822" y="3643791"/>
                      <a:pt x="1919111" y="3636265"/>
                    </a:cubicBezTo>
                    <a:cubicBezTo>
                      <a:pt x="1947489" y="3551132"/>
                      <a:pt x="1909207" y="3656075"/>
                      <a:pt x="1952978" y="3568532"/>
                    </a:cubicBezTo>
                    <a:cubicBezTo>
                      <a:pt x="1958300" y="3557889"/>
                      <a:pt x="1960503" y="3545954"/>
                      <a:pt x="1964266" y="3534665"/>
                    </a:cubicBezTo>
                    <a:cubicBezTo>
                      <a:pt x="1974984" y="3416763"/>
                      <a:pt x="1971584" y="3430651"/>
                      <a:pt x="1986844" y="3331465"/>
                    </a:cubicBezTo>
                    <a:cubicBezTo>
                      <a:pt x="1990324" y="3308842"/>
                      <a:pt x="1993168" y="3286076"/>
                      <a:pt x="1998133" y="3263732"/>
                    </a:cubicBezTo>
                    <a:cubicBezTo>
                      <a:pt x="2000714" y="3252116"/>
                      <a:pt x="2006153" y="3241307"/>
                      <a:pt x="2009422" y="3229865"/>
                    </a:cubicBezTo>
                    <a:cubicBezTo>
                      <a:pt x="2014244" y="3212987"/>
                      <a:pt x="2022978" y="3168887"/>
                      <a:pt x="2032000" y="3150843"/>
                    </a:cubicBezTo>
                    <a:cubicBezTo>
                      <a:pt x="2038068" y="3138708"/>
                      <a:pt x="2047052" y="3128265"/>
                      <a:pt x="2054578" y="3116976"/>
                    </a:cubicBezTo>
                    <a:cubicBezTo>
                      <a:pt x="2058341" y="3105687"/>
                      <a:pt x="2058433" y="3092402"/>
                      <a:pt x="2065866" y="3083110"/>
                    </a:cubicBezTo>
                    <a:cubicBezTo>
                      <a:pt x="2074342" y="3072515"/>
                      <a:pt x="2092542" y="3072037"/>
                      <a:pt x="2099733" y="3060532"/>
                    </a:cubicBezTo>
                    <a:cubicBezTo>
                      <a:pt x="2112347" y="3040350"/>
                      <a:pt x="2114785" y="3015376"/>
                      <a:pt x="2122311" y="2992798"/>
                    </a:cubicBezTo>
                    <a:cubicBezTo>
                      <a:pt x="2126074" y="2981509"/>
                      <a:pt x="2126999" y="2968833"/>
                      <a:pt x="2133600" y="2958932"/>
                    </a:cubicBezTo>
                    <a:lnTo>
                      <a:pt x="2156178" y="2925065"/>
                    </a:lnTo>
                    <a:cubicBezTo>
                      <a:pt x="2159941" y="2868621"/>
                      <a:pt x="2167466" y="2812302"/>
                      <a:pt x="2167466" y="2755732"/>
                    </a:cubicBezTo>
                    <a:cubicBezTo>
                      <a:pt x="2167466" y="2462889"/>
                      <a:pt x="2188196" y="2535697"/>
                      <a:pt x="2144889" y="2405776"/>
                    </a:cubicBezTo>
                    <a:cubicBezTo>
                      <a:pt x="2125765" y="2271912"/>
                      <a:pt x="2127639" y="2321926"/>
                      <a:pt x="2144889" y="2123554"/>
                    </a:cubicBezTo>
                    <a:cubicBezTo>
                      <a:pt x="2151858" y="2043412"/>
                      <a:pt x="2154237" y="2092774"/>
                      <a:pt x="2167466" y="2033243"/>
                    </a:cubicBezTo>
                    <a:cubicBezTo>
                      <a:pt x="2172431" y="2010899"/>
                      <a:pt x="2173204" y="1987716"/>
                      <a:pt x="2178755" y="1965510"/>
                    </a:cubicBezTo>
                    <a:cubicBezTo>
                      <a:pt x="2184527" y="1942421"/>
                      <a:pt x="2193807" y="1920354"/>
                      <a:pt x="2201333" y="1897776"/>
                    </a:cubicBezTo>
                    <a:cubicBezTo>
                      <a:pt x="2205096" y="1886487"/>
                      <a:pt x="2206021" y="1873811"/>
                      <a:pt x="2212622" y="1863910"/>
                    </a:cubicBezTo>
                    <a:cubicBezTo>
                      <a:pt x="2220148" y="1852621"/>
                      <a:pt x="2229690" y="1842441"/>
                      <a:pt x="2235200" y="1830043"/>
                    </a:cubicBezTo>
                    <a:cubicBezTo>
                      <a:pt x="2244866" y="1808295"/>
                      <a:pt x="2250252" y="1784888"/>
                      <a:pt x="2257778" y="1762310"/>
                    </a:cubicBezTo>
                    <a:lnTo>
                      <a:pt x="2269066" y="1728443"/>
                    </a:lnTo>
                    <a:cubicBezTo>
                      <a:pt x="2265303" y="1656947"/>
                      <a:pt x="2264260" y="1585255"/>
                      <a:pt x="2257778" y="1513954"/>
                    </a:cubicBezTo>
                    <a:cubicBezTo>
                      <a:pt x="2256701" y="1502103"/>
                      <a:pt x="2249758" y="1491529"/>
                      <a:pt x="2246489" y="1480087"/>
                    </a:cubicBezTo>
                    <a:cubicBezTo>
                      <a:pt x="2242227" y="1465169"/>
                      <a:pt x="2239658" y="1449793"/>
                      <a:pt x="2235200" y="1434932"/>
                    </a:cubicBezTo>
                    <a:cubicBezTo>
                      <a:pt x="2235192" y="1434904"/>
                      <a:pt x="2206982" y="1350280"/>
                      <a:pt x="2201333" y="1333332"/>
                    </a:cubicBezTo>
                    <a:lnTo>
                      <a:pt x="2190044" y="1299465"/>
                    </a:lnTo>
                    <a:cubicBezTo>
                      <a:pt x="2192591" y="1284186"/>
                      <a:pt x="2203437" y="1208008"/>
                      <a:pt x="2212622" y="1186576"/>
                    </a:cubicBezTo>
                    <a:cubicBezTo>
                      <a:pt x="2217967" y="1174106"/>
                      <a:pt x="2227674" y="1163999"/>
                      <a:pt x="2235200" y="1152710"/>
                    </a:cubicBezTo>
                    <a:cubicBezTo>
                      <a:pt x="2263846" y="1066773"/>
                      <a:pt x="2253111" y="1108313"/>
                      <a:pt x="2269066" y="1028532"/>
                    </a:cubicBezTo>
                    <a:cubicBezTo>
                      <a:pt x="2265303" y="960799"/>
                      <a:pt x="2264209" y="892864"/>
                      <a:pt x="2257778" y="825332"/>
                    </a:cubicBezTo>
                    <a:cubicBezTo>
                      <a:pt x="2256650" y="813486"/>
                      <a:pt x="2248618" y="803173"/>
                      <a:pt x="2246489" y="791465"/>
                    </a:cubicBezTo>
                    <a:cubicBezTo>
                      <a:pt x="2241062" y="761616"/>
                      <a:pt x="2238550" y="731306"/>
                      <a:pt x="2235200" y="701154"/>
                    </a:cubicBezTo>
                    <a:cubicBezTo>
                      <a:pt x="2231500" y="667855"/>
                      <a:pt x="2233109" y="595372"/>
                      <a:pt x="2212622" y="554398"/>
                    </a:cubicBezTo>
                    <a:cubicBezTo>
                      <a:pt x="2179769" y="488692"/>
                      <a:pt x="2182136" y="542534"/>
                      <a:pt x="2122311" y="452798"/>
                    </a:cubicBezTo>
                    <a:cubicBezTo>
                      <a:pt x="2008186" y="281613"/>
                      <a:pt x="2131709" y="457303"/>
                      <a:pt x="2043289" y="351198"/>
                    </a:cubicBezTo>
                    <a:cubicBezTo>
                      <a:pt x="2034603" y="340775"/>
                      <a:pt x="2030305" y="326926"/>
                      <a:pt x="2020711" y="317332"/>
                    </a:cubicBezTo>
                    <a:cubicBezTo>
                      <a:pt x="2011117" y="307738"/>
                      <a:pt x="1997267" y="303440"/>
                      <a:pt x="1986844" y="294754"/>
                    </a:cubicBezTo>
                    <a:cubicBezTo>
                      <a:pt x="1899931" y="222326"/>
                      <a:pt x="2003190" y="294360"/>
                      <a:pt x="1919111" y="238310"/>
                    </a:cubicBezTo>
                    <a:cubicBezTo>
                      <a:pt x="1858900" y="147994"/>
                      <a:pt x="1937929" y="257129"/>
                      <a:pt x="1862666" y="181865"/>
                    </a:cubicBezTo>
                    <a:cubicBezTo>
                      <a:pt x="1853072" y="172271"/>
                      <a:pt x="1850300" y="156932"/>
                      <a:pt x="1840089" y="147998"/>
                    </a:cubicBezTo>
                    <a:cubicBezTo>
                      <a:pt x="1819668" y="130129"/>
                      <a:pt x="1791542" y="122031"/>
                      <a:pt x="1772355" y="102843"/>
                    </a:cubicBezTo>
                    <a:cubicBezTo>
                      <a:pt x="1761066" y="91554"/>
                      <a:pt x="1748709" y="81241"/>
                      <a:pt x="1738489" y="68976"/>
                    </a:cubicBezTo>
                    <a:cubicBezTo>
                      <a:pt x="1729803" y="58553"/>
                      <a:pt x="1728956" y="38837"/>
                      <a:pt x="1715911" y="35110"/>
                    </a:cubicBezTo>
                    <a:cubicBezTo>
                      <a:pt x="1672342" y="22662"/>
                      <a:pt x="1625600" y="27584"/>
                      <a:pt x="1580444" y="23821"/>
                    </a:cubicBezTo>
                    <a:cubicBezTo>
                      <a:pt x="1562065" y="20758"/>
                      <a:pt x="1502665" y="0"/>
                      <a:pt x="1478844" y="23821"/>
                    </a:cubicBezTo>
                    <a:cubicBezTo>
                      <a:pt x="1466365" y="36300"/>
                      <a:pt x="1467555" y="53680"/>
                      <a:pt x="1467555" y="68976"/>
                    </a:cubicBezTo>
                    <a:lnTo>
                      <a:pt x="1467555" y="68976"/>
                    </a:lnTo>
                    <a:lnTo>
                      <a:pt x="1467555" y="68976"/>
                    </a:lnTo>
                  </a:path>
                </a:pathLst>
              </a:custGeom>
              <a:solidFill>
                <a:schemeClr val="accent5">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 name="5-Point Star 54"/>
            <p:cNvSpPr/>
            <p:nvPr/>
          </p:nvSpPr>
          <p:spPr>
            <a:xfrm>
              <a:off x="9290755" y="959556"/>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8889999" y="1258711"/>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789331" y="1241778"/>
              <a:ext cx="1546578" cy="391088"/>
            </a:xfrm>
            <a:prstGeom prst="rect">
              <a:avLst/>
            </a:prstGeom>
            <a:noFill/>
          </p:spPr>
          <p:txBody>
            <a:bodyPr wrap="square" rtlCol="0">
              <a:spAutoFit/>
            </a:bodyPr>
            <a:lstStyle/>
            <a:p>
              <a:r>
                <a:rPr lang="en-US" sz="1000" b="1" dirty="0" err="1"/>
                <a:t>Gennesaret</a:t>
              </a:r>
              <a:endParaRPr lang="en-US" sz="1000" b="1" dirty="0"/>
            </a:p>
          </p:txBody>
        </p:sp>
        <p:sp>
          <p:nvSpPr>
            <p:cNvPr id="58" name="TextBox 57"/>
            <p:cNvSpPr txBox="1"/>
            <p:nvPr/>
          </p:nvSpPr>
          <p:spPr>
            <a:xfrm>
              <a:off x="8754531" y="649112"/>
              <a:ext cx="1546578" cy="391088"/>
            </a:xfrm>
            <a:prstGeom prst="rect">
              <a:avLst/>
            </a:prstGeom>
            <a:noFill/>
          </p:spPr>
          <p:txBody>
            <a:bodyPr wrap="square" rtlCol="0">
              <a:spAutoFit/>
            </a:bodyPr>
            <a:lstStyle/>
            <a:p>
              <a:r>
                <a:rPr lang="en-US" sz="1000" b="1" dirty="0"/>
                <a:t>Capernaum</a:t>
              </a:r>
            </a:p>
          </p:txBody>
        </p:sp>
        <p:sp>
          <p:nvSpPr>
            <p:cNvPr id="59" name="5-Point Star 58"/>
            <p:cNvSpPr/>
            <p:nvPr/>
          </p:nvSpPr>
          <p:spPr>
            <a:xfrm>
              <a:off x="9985021" y="829734"/>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0216443" y="666046"/>
              <a:ext cx="1546578" cy="391088"/>
            </a:xfrm>
            <a:prstGeom prst="rect">
              <a:avLst/>
            </a:prstGeom>
            <a:noFill/>
          </p:spPr>
          <p:txBody>
            <a:bodyPr wrap="square" rtlCol="0">
              <a:spAutoFit/>
            </a:bodyPr>
            <a:lstStyle/>
            <a:p>
              <a:r>
                <a:rPr lang="en-US" sz="1000" b="1" dirty="0" err="1"/>
                <a:t>Besaida</a:t>
              </a:r>
              <a:endParaRPr lang="en-US" sz="1000" b="1" dirty="0"/>
            </a:p>
          </p:txBody>
        </p:sp>
        <p:sp>
          <p:nvSpPr>
            <p:cNvPr id="61" name="5-Point Star 60"/>
            <p:cNvSpPr/>
            <p:nvPr/>
          </p:nvSpPr>
          <p:spPr>
            <a:xfrm>
              <a:off x="8652933" y="3381022"/>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890933" y="3285069"/>
              <a:ext cx="1546578" cy="391088"/>
            </a:xfrm>
            <a:prstGeom prst="rect">
              <a:avLst/>
            </a:prstGeom>
            <a:noFill/>
          </p:spPr>
          <p:txBody>
            <a:bodyPr wrap="square" rtlCol="0">
              <a:spAutoFit/>
            </a:bodyPr>
            <a:lstStyle/>
            <a:p>
              <a:r>
                <a:rPr lang="en-US" sz="1000" b="1" dirty="0" err="1"/>
                <a:t>Tiberias</a:t>
              </a:r>
              <a:endParaRPr lang="en-US" sz="1000" b="1" dirty="0"/>
            </a:p>
          </p:txBody>
        </p:sp>
      </p:grpSp>
      <p:pic>
        <p:nvPicPr>
          <p:cNvPr id="65" name="Picture 64" descr="bruce R. McConkie.jpg"/>
          <p:cNvPicPr>
            <a:picLocks noChangeAspect="1"/>
          </p:cNvPicPr>
          <p:nvPr/>
        </p:nvPicPr>
        <p:blipFill>
          <a:blip r:embed="rId5" cstate="print"/>
          <a:stretch>
            <a:fillRect/>
          </a:stretch>
        </p:blipFill>
        <p:spPr>
          <a:xfrm>
            <a:off x="11035156" y="5373097"/>
            <a:ext cx="952448" cy="1329459"/>
          </a:xfrm>
          <a:prstGeom prst="rect">
            <a:avLst/>
          </a:prstGeom>
        </p:spPr>
      </p:pic>
    </p:spTree>
    <p:extLst>
      <p:ext uri="{BB962C8B-B14F-4D97-AF65-F5344CB8AC3E}">
        <p14:creationId xmlns:p14="http://schemas.microsoft.com/office/powerpoint/2010/main" val="17036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0" y="0"/>
            <a:ext cx="12192000"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#239 </a:t>
            </a:r>
            <a:r>
              <a:rPr lang="en-US" i="1" dirty="0">
                <a:solidFill>
                  <a:schemeClr val="bg1"/>
                </a:solidFill>
              </a:rPr>
              <a:t>Choose the Right</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i="1" dirty="0">
                <a:solidFill>
                  <a:schemeClr val="bg1"/>
                </a:solidFill>
              </a:rPr>
              <a:t>Leave the Party (6:26)</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12</a:t>
            </a:r>
          </a:p>
          <a:p>
            <a:pPr marL="342900" indent="-342900">
              <a:buFontTx/>
              <a:buAutoNum type="arabicPeriod"/>
            </a:pPr>
            <a:r>
              <a:rPr lang="en-US" dirty="0">
                <a:solidFill>
                  <a:schemeClr val="bg1"/>
                </a:solidFill>
              </a:rPr>
              <a:t>Elder Richard G. Scott  “Making the Right Choices,” </a:t>
            </a:r>
            <a:r>
              <a:rPr lang="en-US" i="1" dirty="0">
                <a:solidFill>
                  <a:schemeClr val="bg1"/>
                </a:solidFill>
              </a:rPr>
              <a:t>Ensign,</a:t>
            </a:r>
            <a:r>
              <a:rPr lang="en-US" dirty="0">
                <a:solidFill>
                  <a:schemeClr val="bg1"/>
                </a:solidFill>
              </a:rPr>
              <a:t> Nov. 1994, 37)</a:t>
            </a:r>
          </a:p>
          <a:p>
            <a:pPr marL="342900" indent="-342900">
              <a:buFontTx/>
              <a:buAutoNum type="arabicPeriod"/>
            </a:pPr>
            <a:r>
              <a:rPr lang="en-US" dirty="0">
                <a:solidFill>
                  <a:schemeClr val="bg1"/>
                </a:solidFill>
              </a:rPr>
              <a:t>"I Have a Question," </a:t>
            </a:r>
            <a:r>
              <a:rPr lang="en-US" i="1" dirty="0">
                <a:solidFill>
                  <a:schemeClr val="bg1"/>
                </a:solidFill>
              </a:rPr>
              <a:t>Ensign</a:t>
            </a:r>
            <a:r>
              <a:rPr lang="en-US" dirty="0">
                <a:solidFill>
                  <a:schemeClr val="bg1"/>
                </a:solidFill>
              </a:rPr>
              <a:t>, Oct. 1991, 61</a:t>
            </a:r>
          </a:p>
          <a:p>
            <a:pPr marL="342900" indent="-342900" fontAlgn="base">
              <a:buAutoNum type="arabicPeriod" startAt="4"/>
            </a:pPr>
            <a:r>
              <a:rPr lang="en-US" i="1" dirty="0">
                <a:solidFill>
                  <a:schemeClr val="bg1"/>
                </a:solidFill>
              </a:rPr>
              <a:t>The Hardest Part of Being a Missionary </a:t>
            </a:r>
            <a:r>
              <a:rPr lang="en-US" dirty="0">
                <a:solidFill>
                  <a:schemeClr val="bg1"/>
                </a:solidFill>
              </a:rPr>
              <a:t>By Wendy Ulrich, PhD June 2016 New Era</a:t>
            </a:r>
          </a:p>
          <a:p>
            <a:pPr marL="342900" indent="-342900" fontAlgn="base">
              <a:buAutoNum type="arabicPeriod" startAt="5"/>
            </a:pPr>
            <a:r>
              <a:rPr lang="en-US" dirty="0">
                <a:solidFill>
                  <a:schemeClr val="bg1"/>
                </a:solidFill>
              </a:rPr>
              <a:t>Elder Neal A. Maxwell (</a:t>
            </a:r>
            <a:r>
              <a:rPr lang="en-US" i="1" dirty="0">
                <a:solidFill>
                  <a:schemeClr val="bg1"/>
                </a:solidFill>
              </a:rPr>
              <a:t>That Ye May Believe, </a:t>
            </a:r>
            <a:r>
              <a:rPr lang="en-US" dirty="0">
                <a:solidFill>
                  <a:schemeClr val="bg1"/>
                </a:solidFill>
              </a:rPr>
              <a:t>199.)</a:t>
            </a:r>
          </a:p>
          <a:p>
            <a:pPr marL="342900" indent="-342900" fontAlgn="base">
              <a:buAutoNum type="arabicPeriod" startAt="5"/>
            </a:pPr>
            <a:r>
              <a:rPr lang="en-US" dirty="0">
                <a:solidFill>
                  <a:schemeClr val="bg1"/>
                </a:solidFill>
              </a:rPr>
              <a:t>Elder </a:t>
            </a:r>
            <a:r>
              <a:rPr lang="en-US" dirty="0" err="1">
                <a:solidFill>
                  <a:schemeClr val="bg1"/>
                </a:solidFill>
              </a:rPr>
              <a:t>Dallin</a:t>
            </a:r>
            <a:r>
              <a:rPr lang="en-US" dirty="0">
                <a:solidFill>
                  <a:schemeClr val="bg1"/>
                </a:solidFill>
              </a:rPr>
              <a:t> H. Oaks (“Healing the Sick,”</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2010, 48</a:t>
            </a:r>
          </a:p>
          <a:p>
            <a:pPr marL="342900" indent="-342900" fontAlgn="base">
              <a:buAutoNum type="arabicPeriod" startAt="5"/>
            </a:pPr>
            <a:r>
              <a:rPr lang="en-US" dirty="0">
                <a:solidFill>
                  <a:schemeClr val="bg1"/>
                </a:solidFill>
              </a:rPr>
              <a:t>Bruce R. McConkie (</a:t>
            </a:r>
            <a:r>
              <a:rPr lang="en-US" i="1" dirty="0">
                <a:solidFill>
                  <a:schemeClr val="bg1"/>
                </a:solidFill>
              </a:rPr>
              <a:t>Doctrinal New Testament Commentary, </a:t>
            </a:r>
            <a:r>
              <a:rPr lang="en-US" dirty="0">
                <a:solidFill>
                  <a:schemeClr val="bg1"/>
                </a:solidFill>
              </a:rPr>
              <a:t>3 vols. [Salt Lake City: </a:t>
            </a:r>
            <a:r>
              <a:rPr lang="en-US" dirty="0" err="1">
                <a:solidFill>
                  <a:schemeClr val="bg1"/>
                </a:solidFill>
              </a:rPr>
              <a:t>Bookcraft</a:t>
            </a:r>
            <a:r>
              <a:rPr lang="en-US" dirty="0">
                <a:solidFill>
                  <a:schemeClr val="bg1"/>
                </a:solidFill>
              </a:rPr>
              <a:t>, 1965-1973], 1: 350.)</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2401455" y="1198419"/>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8B406DFF-BCB4-40A8-9E9F-94F864A9CE67}"/>
              </a:ext>
            </a:extLst>
          </p:cNvPr>
          <p:cNvSpPr>
            <a:spLocks noGrp="1"/>
          </p:cNvSpPr>
          <p:nvPr/>
        </p:nvSpPr>
        <p:spPr>
          <a:xfrm>
            <a:off x="0" y="640160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43414" y="259922"/>
          <a:ext cx="10434045" cy="3461472"/>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Jesus is Rejected at Nazareth</a:t>
                      </a:r>
                      <a:r>
                        <a:rPr lang="en-US" sz="1200" b="0" i="0" u="none" strike="noStrike" kern="1200" baseline="0">
                          <a:solidFill>
                            <a:srgbClr val="000000"/>
                          </a:solidFill>
                          <a:effectLst/>
                          <a:latin typeface="Calibri" panose="020F0502020204030204" pitchFamily="34" charset="0"/>
                        </a:rPr>
                        <a:t> Once Again</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13:54-58</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6:1-6</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Jesus Again Tours Galilee</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9:35-38</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6:6</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a:t>
                      </a:r>
                      <a:endParaRPr 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Apostles</a:t>
                      </a:r>
                      <a:r>
                        <a:rPr lang="en-US" sz="1200" b="0" i="0" u="none" strike="noStrike" kern="1200" baseline="0">
                          <a:solidFill>
                            <a:srgbClr val="000000"/>
                          </a:solidFill>
                          <a:effectLst/>
                          <a:latin typeface="Calibri" panose="020F0502020204030204" pitchFamily="34" charset="0"/>
                        </a:rPr>
                        <a:t> Are Sent on Missions</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10:1, 5-42</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6:7-13</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9:1-6</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Herod Antipas Has John the Baptist Beheaded</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14:6-12</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6:21-29</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The Twelve Apostles Return and Depart—Jesus is to Rest</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14:13</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6:30-33</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9:10</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6:1,</a:t>
                      </a:r>
                      <a:r>
                        <a:rPr lang="en-US" sz="1200" b="0" i="0" u="none" strike="noStrike" kern="1200" baseline="0">
                          <a:solidFill>
                            <a:srgbClr val="000000"/>
                          </a:solidFill>
                          <a:effectLst/>
                          <a:latin typeface="Calibri" panose="020F0502020204030204" pitchFamily="34" charset="0"/>
                        </a:rPr>
                        <a:t> 2</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Jesus Feeds 5,000</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14:14-21</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6:34-44</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9:11-17</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6:3-14</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Jesus Departs to the Mountain to Avoid Being Made</a:t>
                      </a:r>
                      <a:r>
                        <a:rPr lang="en-US" sz="1200" b="0" i="0" u="none" strike="noStrike" kern="1200" baseline="0">
                          <a:solidFill>
                            <a:srgbClr val="000000"/>
                          </a:solidFill>
                          <a:effectLst/>
                          <a:latin typeface="Calibri" panose="020F0502020204030204" pitchFamily="34" charset="0"/>
                        </a:rPr>
                        <a:t> King</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14:22, 23</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6:45, 46</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6:15</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Jesus Walks on Water</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14:24-33</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6:47-52</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6:16-21</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968">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Jesus Heals People of Gennesaret</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14:34-36</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6:53-56</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rgbClr val="000000"/>
                          </a:solidFill>
                          <a:effectLst/>
                          <a:latin typeface="Calibri" panose="020F0502020204030204" pitchFamily="34" charset="0"/>
                        </a:rPr>
                        <a:t> </a:t>
                      </a:r>
                      <a:endParaRPr lang="en-US" sz="1800" b="0" i="0" u="none" strike="noStrike">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a:t>
                      </a:r>
                      <a:endParaRPr 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7185891" cy="2492990"/>
          </a:xfrm>
          <a:prstGeom prst="rect">
            <a:avLst/>
          </a:prstGeom>
          <a:ln>
            <a:solidFill>
              <a:schemeClr val="tx1"/>
            </a:solidFill>
          </a:ln>
        </p:spPr>
        <p:txBody>
          <a:bodyPr wrap="square">
            <a:spAutoFit/>
          </a:bodyPr>
          <a:lstStyle/>
          <a:p>
            <a:pPr fontAlgn="base"/>
            <a:r>
              <a:rPr lang="en-US" sz="1200" b="1" dirty="0"/>
              <a:t>Taking Nothing For Their Journey  Mark 6:8:</a:t>
            </a:r>
          </a:p>
          <a:p>
            <a:pPr fontAlgn="base"/>
            <a:r>
              <a:rPr lang="en-US" sz="1200" dirty="0"/>
              <a:t>Some people are really upset if they can't take everything with them. You can imagine the natural response to this commandment: "well, what am I going to eat? How will I buy provisions without any money? What if I get cold and only have one coat to wear?" These are all good questions. But Jesus is going to give them a crash course in relying on the Lord. It's one thing to follow the Savior around and let him make the major decisions and do all the teaching. It's quite another to rely completely on the Lord for your every temporal need. What a test of faith! It's a test of faith that most of us would fail. But the mentoring Lord was careful to reinforce the important lesson, asking them after their missions, 'When I sent you without purse, and scrip, and shoes, lacked ye any thing? And they said, Nothing' (Luke 22:35).</a:t>
            </a:r>
          </a:p>
          <a:p>
            <a:pPr fontAlgn="base"/>
            <a:r>
              <a:rPr lang="en-US" sz="1200" dirty="0"/>
              <a:t>If we could only learn to rely on the Lord as they did! How silly we are to always rely on ourselves instead of the Lord. Of course we believe in self-reliance, but in so many ways-especially in our spiritual endeavors-we make the mistake of relying on the puny arm of our own flesh rather than the unfailing strength of the arm of the Lord. Indeed, the spiritual journey must be done, as it were, without purse or scrip.  gospeldoctrine.com</a:t>
            </a:r>
          </a:p>
        </p:txBody>
      </p:sp>
      <p:sp>
        <p:nvSpPr>
          <p:cNvPr id="3" name="Rectangle 2"/>
          <p:cNvSpPr/>
          <p:nvPr/>
        </p:nvSpPr>
        <p:spPr>
          <a:xfrm>
            <a:off x="0" y="3700237"/>
            <a:ext cx="7195127" cy="2862322"/>
          </a:xfrm>
          <a:prstGeom prst="rect">
            <a:avLst/>
          </a:prstGeom>
          <a:ln>
            <a:solidFill>
              <a:schemeClr val="tx1"/>
            </a:solidFill>
          </a:ln>
        </p:spPr>
        <p:txBody>
          <a:bodyPr wrap="square">
            <a:spAutoFit/>
          </a:bodyPr>
          <a:lstStyle/>
          <a:p>
            <a:pPr fontAlgn="base"/>
            <a:r>
              <a:rPr lang="en-US" sz="1200" b="1" dirty="0"/>
              <a:t>Herod’s Decision Mark 6:22:</a:t>
            </a:r>
          </a:p>
          <a:p>
            <a:pPr fontAlgn="base"/>
            <a:r>
              <a:rPr lang="en-US" sz="1200" dirty="0"/>
              <a:t>"It is interesting that Herod, the king, should be outmaneuvered by his wife and by a dancing girl. His appetite and lust for the girl's bodily charms snared him into a compromising situation for which he afterward was very sorry. The whole caper was brought about in the first place because of his libidinous desire for Herodias, whom he had spirited away from Philip, and whom it was not lawful for him to have. It was bodily lust and passion that had caused him to forsake his wife, the daughter of </a:t>
            </a:r>
            <a:r>
              <a:rPr lang="en-US" sz="1200" dirty="0" err="1"/>
              <a:t>Aretas</a:t>
            </a:r>
            <a:r>
              <a:rPr lang="en-US" sz="1200" dirty="0"/>
              <a:t>, for Herodias, and now it was more of the same that made him vulnerable to the scheming of Herodias in her plan to make him destroy the very man he had previously protected. Herodias, above all others, knew what kind of a man Herod was. She knew his weakness for the flesh.</a:t>
            </a:r>
          </a:p>
          <a:p>
            <a:pPr fontAlgn="base"/>
            <a:r>
              <a:rPr lang="en-US" sz="1200" dirty="0"/>
              <a:t>"Since Herodias wished to kill John but could not because Herod protected him, she set about to devise a method not only to get John killed, but to get Herod to do it. Herod had shown himself to be a man of much passion, with fleeting moments of good intention but with little self-control and even less manly discipline. Herodias herself had beguiled him in their days at Rome, and now she again played upon his weaknesses. But this time she would use a younger woman: Salome would be the bait." (Robert J. Matthews, </a:t>
            </a:r>
            <a:r>
              <a:rPr lang="en-US" sz="1200" i="1" dirty="0"/>
              <a:t>Behold the Messiah </a:t>
            </a:r>
            <a:r>
              <a:rPr lang="en-US" sz="1200" dirty="0"/>
              <a:t>[Salt Lake City: </a:t>
            </a:r>
            <a:r>
              <a:rPr lang="en-US" sz="1200" dirty="0" err="1"/>
              <a:t>Bookcraft</a:t>
            </a:r>
            <a:r>
              <a:rPr lang="en-US" sz="1200" dirty="0"/>
              <a:t>, 1994], 69.)</a:t>
            </a:r>
          </a:p>
        </p:txBody>
      </p:sp>
      <p:sp>
        <p:nvSpPr>
          <p:cNvPr id="4" name="Rectangle 3"/>
          <p:cNvSpPr/>
          <p:nvPr/>
        </p:nvSpPr>
        <p:spPr>
          <a:xfrm>
            <a:off x="7185890" y="0"/>
            <a:ext cx="5006109" cy="3046988"/>
          </a:xfrm>
          <a:prstGeom prst="rect">
            <a:avLst/>
          </a:prstGeom>
          <a:ln>
            <a:solidFill>
              <a:schemeClr val="tx1"/>
            </a:solidFill>
          </a:ln>
        </p:spPr>
        <p:txBody>
          <a:bodyPr wrap="square">
            <a:spAutoFit/>
          </a:bodyPr>
          <a:lstStyle/>
          <a:p>
            <a:pPr fontAlgn="base"/>
            <a:r>
              <a:rPr lang="en-US" sz="1200" b="1" dirty="0"/>
              <a:t>Teaching the Apostles and the Order of the Priesthood Mark 6:37:</a:t>
            </a:r>
          </a:p>
          <a:p>
            <a:pPr fontAlgn="base"/>
            <a:r>
              <a:rPr lang="en-US" sz="1200" dirty="0"/>
              <a:t>"In addition to showing his miraculous power over the elements, Jesus also demonstrated an important gospel principle on this occasion. </a:t>
            </a:r>
            <a:r>
              <a:rPr lang="en-US" sz="1200" b="1" dirty="0"/>
              <a:t>When he gave food to his apostles and then commanded them to give it to others, he was teaching the order of priesthood government. </a:t>
            </a:r>
            <a:r>
              <a:rPr lang="en-US" sz="1200" dirty="0"/>
              <a:t>(See Matt. 14:19) The Lord's pattern is to call and instruct individuals to whom he gives responsibility and through whom he then works for the benefit of all. So it is with priesthood, with temple ordinances, with church administration, and with parenthood. Jesus blessed and divided the food, but perhaps the miraculous proliferation of it took place while it was in the hands of the apostles. Their distributing of the food, blessed and prepared as it was by divine power, typified their service in the church in other ways, as the Master gave into the hands of these mortals a portion of his mission and a portion of his authority, and sanctified their labors of righteousness." (Kent P. Jackson and Robert L. Millet, eds., </a:t>
            </a:r>
            <a:r>
              <a:rPr lang="en-US" sz="1200" i="1" dirty="0"/>
              <a:t>Studies in Scripture, Vol. 5: The Gospels</a:t>
            </a:r>
            <a:r>
              <a:rPr lang="en-US" sz="1200" dirty="0"/>
              <a:t> [Salt Lake City: Deseret Book Co., 1986], 290.)</a:t>
            </a:r>
          </a:p>
        </p:txBody>
      </p:sp>
      <p:sp>
        <p:nvSpPr>
          <p:cNvPr id="6" name="Rectangle 5"/>
          <p:cNvSpPr/>
          <p:nvPr/>
        </p:nvSpPr>
        <p:spPr>
          <a:xfrm>
            <a:off x="7195128" y="3072348"/>
            <a:ext cx="4996872" cy="3785652"/>
          </a:xfrm>
          <a:prstGeom prst="rect">
            <a:avLst/>
          </a:prstGeom>
          <a:ln>
            <a:solidFill>
              <a:schemeClr val="tx1"/>
            </a:solidFill>
          </a:ln>
        </p:spPr>
        <p:txBody>
          <a:bodyPr wrap="square">
            <a:spAutoFit/>
          </a:bodyPr>
          <a:lstStyle/>
          <a:p>
            <a:pPr fontAlgn="base"/>
            <a:r>
              <a:rPr lang="en-US" sz="1200" b="1" dirty="0"/>
              <a:t>Overcoming the Feeling of Inadequacy: </a:t>
            </a:r>
          </a:p>
          <a:p>
            <a:pPr fontAlgn="base"/>
            <a:r>
              <a:rPr lang="en-US" sz="1200" dirty="0"/>
              <a:t>Try doing new and hard things. Then you’ll learn not to take feelings of inadequacy too seriously. For example:</a:t>
            </a:r>
          </a:p>
          <a:p>
            <a:pPr fontAlgn="base"/>
            <a:r>
              <a:rPr lang="en-US" sz="1200" dirty="0"/>
              <a:t>• Try things that take you a little out of your comfort zone, like new jobs, extracurricular activities, or unfamiliar classes. Ask questions, get help, analyze mistakes, and keep trying. Take on things you must practice and work at so you learn to trust that you </a:t>
            </a:r>
            <a:r>
              <a:rPr lang="en-US" sz="1200" i="1" dirty="0"/>
              <a:t>will</a:t>
            </a:r>
            <a:r>
              <a:rPr lang="en-US" sz="1200" dirty="0"/>
              <a:t> improve with effort.</a:t>
            </a:r>
          </a:p>
          <a:p>
            <a:pPr fontAlgn="base"/>
            <a:r>
              <a:rPr lang="en-US" sz="1200" dirty="0"/>
              <a:t>• Talk back to voices in your head that tell you people are either born with talent, intelligence, or social skills or they aren’t. The world’s greatest athletes, musicians, scholars—and missionaries—experience many failures and practice many hours on their way to success. </a:t>
            </a:r>
          </a:p>
          <a:p>
            <a:pPr fontAlgn="base"/>
            <a:endParaRPr lang="en-US" sz="1200" dirty="0"/>
          </a:p>
          <a:p>
            <a:pPr fontAlgn="base"/>
            <a:r>
              <a:rPr lang="en-US" sz="1200" dirty="0"/>
              <a:t>Rejection and disappointment are daily experiences on a mission. Practice taking risks and facing rejection so you get better at taking them in stride.</a:t>
            </a:r>
          </a:p>
          <a:p>
            <a:pPr fontAlgn="base"/>
            <a:r>
              <a:rPr lang="en-US" sz="1200" dirty="0"/>
              <a:t>• Apply for a job, do job interviews, and work part-time or full-time.</a:t>
            </a:r>
          </a:p>
          <a:p>
            <a:pPr fontAlgn="base"/>
            <a:r>
              <a:rPr lang="en-US" sz="1200" dirty="0"/>
              <a:t>• Try out for a team or a play.</a:t>
            </a:r>
          </a:p>
          <a:p>
            <a:pPr fontAlgn="base"/>
            <a:r>
              <a:rPr lang="en-US" sz="1200" dirty="0"/>
              <a:t>• Ask people on dates or to activities.</a:t>
            </a:r>
          </a:p>
          <a:p>
            <a:pPr fontAlgn="base"/>
            <a:r>
              <a:rPr lang="en-US" sz="1200" dirty="0"/>
              <a:t>• When things don’t go well, notice thoughts and actions that help you cope and feel better.</a:t>
            </a:r>
          </a:p>
          <a:p>
            <a:pPr fontAlgn="base"/>
            <a:r>
              <a:rPr lang="en-US" sz="1200" dirty="0"/>
              <a:t>• Learn from setbacks and try again. (4)</a:t>
            </a:r>
          </a:p>
        </p:txBody>
      </p:sp>
      <p:sp>
        <p:nvSpPr>
          <p:cNvPr id="7" name="Rectangle 6"/>
          <p:cNvSpPr/>
          <p:nvPr/>
        </p:nvSpPr>
        <p:spPr>
          <a:xfrm>
            <a:off x="-1" y="2489201"/>
            <a:ext cx="7185891" cy="1200329"/>
          </a:xfrm>
          <a:prstGeom prst="rect">
            <a:avLst/>
          </a:prstGeom>
          <a:ln>
            <a:solidFill>
              <a:schemeClr val="tx1"/>
            </a:solidFill>
          </a:ln>
        </p:spPr>
        <p:txBody>
          <a:bodyPr wrap="square">
            <a:spAutoFit/>
          </a:bodyPr>
          <a:lstStyle/>
          <a:p>
            <a:pPr fontAlgn="base"/>
            <a:r>
              <a:rPr lang="en-US" sz="1200" b="1" dirty="0"/>
              <a:t>Symbols of oil:</a:t>
            </a:r>
          </a:p>
          <a:p>
            <a:pPr fontAlgn="base"/>
            <a:r>
              <a:rPr lang="en-US" sz="1200" dirty="0"/>
              <a:t>“We find through all the prophetic writings that olive trees and olive oil are emblems of sacredness and purity” (</a:t>
            </a:r>
            <a:r>
              <a:rPr lang="en-US" sz="1200" i="1" dirty="0"/>
              <a:t>Answers to Gospel Questions,</a:t>
            </a:r>
            <a:r>
              <a:rPr lang="en-US" sz="1200" dirty="0"/>
              <a:t> 5 vols. [1957–66], 1:152). In ancient times, anointing with oil was a symbol of sanctification. As described in Leviticus 8:12, Moses “poured of the anointing oil upon Aaron’s head, and anointed him, to sanctify him.” And sanctification leads to receiving the Holy Ghost (see Alma 13:12; 3 Nephi 27:20 </a:t>
            </a:r>
            <a:r>
              <a:rPr lang="en-US" sz="1200" i="1" dirty="0"/>
              <a:t>Institute Student Manual New Testament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308324"/>
          </a:xfrm>
          <a:prstGeom prst="rect">
            <a:avLst/>
          </a:prstGeom>
          <a:ln>
            <a:solidFill>
              <a:schemeClr val="tx1"/>
            </a:solidFill>
          </a:ln>
        </p:spPr>
        <p:txBody>
          <a:bodyPr>
            <a:spAutoFit/>
          </a:bodyPr>
          <a:lstStyle/>
          <a:p>
            <a:pPr fontAlgn="base"/>
            <a:r>
              <a:rPr lang="en-US" sz="1200" dirty="0"/>
              <a:t>The Miracle of Feeding 5,000  Mark 6:30-40:</a:t>
            </a:r>
          </a:p>
          <a:p>
            <a:pPr fontAlgn="base"/>
            <a:r>
              <a:rPr lang="en-US" sz="1200" dirty="0"/>
              <a:t>"In our time, we seem to have forgotten the miracle of the five loaves and the two fishes in favor of the miracles wrought by the mind and hand of men. I refer to the marvels of modern transportation and the increasing sophistication of all scientific knowledge, including the new electronic highway. We have forgotten that this amazing knowledge comes to mankind only as God chooses to reveal it, and it should be used for purposes nobler and wiser than mere entertainment....A miracle even greater than that of the loaves and the fishes was the vision of the Prophet Joseph Smith, who saw the Father and the Son in the Sacred Grove near Palmyra, New York. Subsequently the keys, the priesthood, and the saving ordinances were restored in their fulness, and Christ's church was reestablished in our time. Thus God has again 'fed' us and filled our 'baskets' to overflowing."  President James E. Faust ("Five Loaves and Two Fishes," </a:t>
            </a:r>
            <a:r>
              <a:rPr lang="en-US" sz="1200" i="1" dirty="0"/>
              <a:t>Ensign</a:t>
            </a:r>
            <a:r>
              <a:rPr lang="en-US" sz="1200" dirty="0"/>
              <a:t>, May 1994, 4-5)</a:t>
            </a:r>
          </a:p>
        </p:txBody>
      </p:sp>
      <p:sp>
        <p:nvSpPr>
          <p:cNvPr id="4" name="Rectangle 3"/>
          <p:cNvSpPr/>
          <p:nvPr/>
        </p:nvSpPr>
        <p:spPr>
          <a:xfrm>
            <a:off x="0" y="2299855"/>
            <a:ext cx="6096000" cy="2123658"/>
          </a:xfrm>
          <a:prstGeom prst="rect">
            <a:avLst/>
          </a:prstGeom>
          <a:ln>
            <a:solidFill>
              <a:schemeClr val="tx1"/>
            </a:solidFill>
          </a:ln>
        </p:spPr>
        <p:txBody>
          <a:bodyPr>
            <a:spAutoFit/>
          </a:bodyPr>
          <a:lstStyle/>
          <a:p>
            <a:pPr fontAlgn="base"/>
            <a:r>
              <a:rPr lang="en-US" sz="1200" b="1" dirty="0"/>
              <a:t>Those Who Give All:</a:t>
            </a:r>
          </a:p>
          <a:p>
            <a:pPr fontAlgn="base"/>
            <a:r>
              <a:rPr lang="en-US" sz="1200" dirty="0"/>
              <a:t>Many nameless people with gifts equal only to five loaves and two small fishes magnify their callings [in the Church] and serve without attention or recognition, feeding literally thousands. … These are the hundreds of thousands of leaders and teachers in all of the auxiliaries and priesthood quorums, the home teachers, the Relief Society visiting teachers. These are the many humble bishops in the Church, some without formal training, but greatly magnified, always learning, with a humble desire to serve the Lord and the people of their wards. …</a:t>
            </a:r>
          </a:p>
          <a:p>
            <a:pPr fontAlgn="base"/>
            <a:r>
              <a:rPr lang="en-US" sz="1200" dirty="0"/>
              <a:t>“A major reason this church has grown from its humble beginnings to its current strength is the faithfulness and devotion of millions of humble and devoted people who have only five loaves and two small fishes to offer in the service of the Master.” President James E. Faust (“Five Loaves and Two </a:t>
            </a:r>
            <a:r>
              <a:rPr lang="en-US" sz="1200" dirty="0" err="1"/>
              <a:t>Fishes”</a:t>
            </a:r>
            <a:r>
              <a:rPr lang="en-US" sz="1200" i="1" dirty="0" err="1"/>
              <a:t>Ensign</a:t>
            </a:r>
            <a:r>
              <a:rPr lang="en-US" sz="1200" i="1" dirty="0"/>
              <a:t>,</a:t>
            </a:r>
            <a:r>
              <a:rPr lang="en-US" sz="1200" dirty="0"/>
              <a:t> May 1994, 5–6).</a:t>
            </a:r>
          </a:p>
        </p:txBody>
      </p:sp>
      <p:sp>
        <p:nvSpPr>
          <p:cNvPr id="7" name="Rectangle 6"/>
          <p:cNvSpPr/>
          <p:nvPr/>
        </p:nvSpPr>
        <p:spPr>
          <a:xfrm>
            <a:off x="6096000" y="0"/>
            <a:ext cx="6096000" cy="5262979"/>
          </a:xfrm>
          <a:prstGeom prst="rect">
            <a:avLst/>
          </a:prstGeom>
          <a:ln>
            <a:solidFill>
              <a:schemeClr val="tx1"/>
            </a:solidFill>
          </a:ln>
        </p:spPr>
        <p:txBody>
          <a:bodyPr>
            <a:spAutoFit/>
          </a:bodyPr>
          <a:lstStyle/>
          <a:p>
            <a:pPr fontAlgn="base"/>
            <a:r>
              <a:rPr lang="en-US" sz="1200" b="1" dirty="0"/>
              <a:t>Jesus Walks on the Water Mark 6:45-56 and Matthew 14:27-31:</a:t>
            </a:r>
          </a:p>
          <a:p>
            <a:pPr fontAlgn="base"/>
            <a:r>
              <a:rPr lang="en-US" sz="1200" dirty="0"/>
              <a:t>“In [the disciples’] moment of greatest extremity they looked and saw in the darkness an image in a fluttering robe, walking toward them on the ridges of the sea. They cried out in terror at the sight, thinking that it was a phantom that walked upon the waves. And through the storm and darkness to them—as so often to us, when, amid the </a:t>
            </a:r>
            <a:r>
              <a:rPr lang="en-US" sz="1200" dirty="0" err="1"/>
              <a:t>darknesses</a:t>
            </a:r>
            <a:r>
              <a:rPr lang="en-US" sz="1200" dirty="0"/>
              <a:t> of life, the ocean seems so great and our little boats so small—there came the ultimate and reassuring voice of peace with this simple declaration, ‘It is I; be not afraid.’ Peter exclaimed, ‘Lord, if it be thou, bid me come unto thee on the water.’ And Christ’s answer to him was the same as to all of us: ‘Come.’</a:t>
            </a:r>
          </a:p>
          <a:p>
            <a:pPr fontAlgn="base"/>
            <a:r>
              <a:rPr lang="en-US" sz="1200" dirty="0"/>
              <a:t>“Peter sprang over the vessel’s side and into the troubled waves, and while his eyes were fixed upon the Lord, the wind might toss his hair and the spray might drench his robes, but all was well. Only when with wavering faith he removed his glance from the Master to look at the furious waves and the black gulf beneath him, only then did he begin to sink. Again, like most of us, he cried, ‘Lord, save me.’ Nor did Jesus fail him. He stretched out his hand and grasped the drowning disciple with the gentle rebuke, ‘O thou of little faith, wherefore didst thou doubt?’ … (Adapted from [Frederic W.] Farrar, </a:t>
            </a:r>
            <a:r>
              <a:rPr lang="en-US" sz="1200" i="1" dirty="0"/>
              <a:t>The Life of Christ,</a:t>
            </a:r>
            <a:r>
              <a:rPr lang="en-US" sz="1200" dirty="0"/>
              <a:t> pp. 310–13; see Matt. 14:22–33.)</a:t>
            </a:r>
          </a:p>
          <a:p>
            <a:pPr fontAlgn="base"/>
            <a:r>
              <a:rPr lang="en-US" sz="1200" dirty="0"/>
              <a:t>“It is my firm belief that if as individual people, as families, communities, and nations, we could, like Peter, fix our eyes on Jesus, we too might walk triumphantly over ‘the swelling waves of disbelief’ and remain ‘</a:t>
            </a:r>
            <a:r>
              <a:rPr lang="en-US" sz="1200" dirty="0" err="1"/>
              <a:t>unterrified</a:t>
            </a:r>
            <a:r>
              <a:rPr lang="en-US" sz="1200" dirty="0"/>
              <a:t> amid the rising winds of doubt.’ But if we turn away our eyes from him in whom we must believe, as it is so easy to do and the world is so much tempted to do, if we look to the power and fury of those terrible and destructive elements around us rather than to him who can help and save us, then we shall inevitably sink in a sea of conflict and sorrow and despair.</a:t>
            </a:r>
          </a:p>
          <a:p>
            <a:pPr fontAlgn="base"/>
            <a:r>
              <a:rPr lang="en-US" sz="1200" dirty="0"/>
              <a:t>“At such times when we feel the floods are threatening to drown us and the deep is going to swallow up the tossed vessel of our faith, I pray we may always hear amid the storm and the darkness that sweet utterance of the Savior of the world: ‘Be of good cheer; it is I; be not afraid.’ (Matt. 14:27.)” (“The Beacon in the Harbor of Peace,”</a:t>
            </a:r>
            <a:r>
              <a:rPr lang="en-US" sz="1200" i="1" dirty="0"/>
              <a:t> Pres. Howard W. Hunter Ensign,</a:t>
            </a:r>
            <a:r>
              <a:rPr lang="en-US" sz="1200" dirty="0"/>
              <a:t> Nov. 1992, 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994400" y="0"/>
            <a:ext cx="5985164" cy="2706255"/>
            <a:chOff x="212436" y="0"/>
            <a:chExt cx="5985164" cy="2706255"/>
          </a:xfrm>
        </p:grpSpPr>
        <p:pic>
          <p:nvPicPr>
            <p:cNvPr id="23554" name="Picture 2"/>
            <p:cNvPicPr>
              <a:picLocks noChangeAspect="1" noChangeArrowheads="1"/>
            </p:cNvPicPr>
            <p:nvPr/>
          </p:nvPicPr>
          <p:blipFill>
            <a:blip r:embed="rId2" cstate="print"/>
            <a:srcRect l="30936" t="19574" r="35147" b="53670"/>
            <a:stretch>
              <a:fillRect/>
            </a:stretch>
          </p:blipFill>
          <p:spPr bwMode="auto">
            <a:xfrm>
              <a:off x="286327" y="0"/>
              <a:ext cx="5911273" cy="2623128"/>
            </a:xfrm>
            <a:prstGeom prst="rect">
              <a:avLst/>
            </a:prstGeom>
            <a:noFill/>
            <a:ln w="9525">
              <a:noFill/>
              <a:miter lim="800000"/>
              <a:headEnd/>
              <a:tailEnd/>
            </a:ln>
          </p:spPr>
        </p:pic>
        <p:sp>
          <p:nvSpPr>
            <p:cNvPr id="3" name="Rectangle 2"/>
            <p:cNvSpPr/>
            <p:nvPr/>
          </p:nvSpPr>
          <p:spPr>
            <a:xfrm>
              <a:off x="212436" y="0"/>
              <a:ext cx="5985164" cy="2706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0" y="0"/>
            <a:ext cx="5985164" cy="2706255"/>
            <a:chOff x="212436" y="0"/>
            <a:chExt cx="5985164" cy="2706255"/>
          </a:xfrm>
        </p:grpSpPr>
        <p:pic>
          <p:nvPicPr>
            <p:cNvPr id="8" name="Picture 2"/>
            <p:cNvPicPr>
              <a:picLocks noChangeAspect="1" noChangeArrowheads="1"/>
            </p:cNvPicPr>
            <p:nvPr/>
          </p:nvPicPr>
          <p:blipFill>
            <a:blip r:embed="rId2" cstate="print"/>
            <a:srcRect l="30936" t="19574" r="35147" b="53670"/>
            <a:stretch>
              <a:fillRect/>
            </a:stretch>
          </p:blipFill>
          <p:spPr bwMode="auto">
            <a:xfrm>
              <a:off x="286327" y="0"/>
              <a:ext cx="5911273" cy="2623128"/>
            </a:xfrm>
            <a:prstGeom prst="rect">
              <a:avLst/>
            </a:prstGeom>
            <a:noFill/>
            <a:ln w="9525">
              <a:noFill/>
              <a:miter lim="800000"/>
              <a:headEnd/>
              <a:tailEnd/>
            </a:ln>
          </p:spPr>
        </p:pic>
        <p:sp>
          <p:nvSpPr>
            <p:cNvPr id="9" name="Rectangle 8"/>
            <p:cNvSpPr/>
            <p:nvPr/>
          </p:nvSpPr>
          <p:spPr>
            <a:xfrm>
              <a:off x="212436" y="0"/>
              <a:ext cx="5985164" cy="2706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0" y="2798618"/>
            <a:ext cx="5985164" cy="2706255"/>
            <a:chOff x="212436" y="0"/>
            <a:chExt cx="5985164" cy="2706255"/>
          </a:xfrm>
        </p:grpSpPr>
        <p:pic>
          <p:nvPicPr>
            <p:cNvPr id="11" name="Picture 2"/>
            <p:cNvPicPr>
              <a:picLocks noChangeAspect="1" noChangeArrowheads="1"/>
            </p:cNvPicPr>
            <p:nvPr/>
          </p:nvPicPr>
          <p:blipFill>
            <a:blip r:embed="rId2" cstate="print"/>
            <a:srcRect l="30936" t="19574" r="35147" b="53670"/>
            <a:stretch>
              <a:fillRect/>
            </a:stretch>
          </p:blipFill>
          <p:spPr bwMode="auto">
            <a:xfrm>
              <a:off x="286327" y="0"/>
              <a:ext cx="5911273" cy="2623128"/>
            </a:xfrm>
            <a:prstGeom prst="rect">
              <a:avLst/>
            </a:prstGeom>
            <a:noFill/>
            <a:ln w="9525">
              <a:noFill/>
              <a:miter lim="800000"/>
              <a:headEnd/>
              <a:tailEnd/>
            </a:ln>
          </p:spPr>
        </p:pic>
        <p:sp>
          <p:nvSpPr>
            <p:cNvPr id="12" name="Rectangle 11"/>
            <p:cNvSpPr/>
            <p:nvPr/>
          </p:nvSpPr>
          <p:spPr>
            <a:xfrm>
              <a:off x="212436" y="0"/>
              <a:ext cx="5985164" cy="2706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985164" y="2780145"/>
            <a:ext cx="5985164" cy="2706255"/>
            <a:chOff x="212436" y="0"/>
            <a:chExt cx="5985164" cy="2706255"/>
          </a:xfrm>
        </p:grpSpPr>
        <p:pic>
          <p:nvPicPr>
            <p:cNvPr id="14" name="Picture 2"/>
            <p:cNvPicPr>
              <a:picLocks noChangeAspect="1" noChangeArrowheads="1"/>
            </p:cNvPicPr>
            <p:nvPr/>
          </p:nvPicPr>
          <p:blipFill>
            <a:blip r:embed="rId2" cstate="print"/>
            <a:srcRect l="30936" t="19574" r="35147" b="53670"/>
            <a:stretch>
              <a:fillRect/>
            </a:stretch>
          </p:blipFill>
          <p:spPr bwMode="auto">
            <a:xfrm>
              <a:off x="286327" y="0"/>
              <a:ext cx="5911273" cy="2623128"/>
            </a:xfrm>
            <a:prstGeom prst="rect">
              <a:avLst/>
            </a:prstGeom>
            <a:noFill/>
            <a:ln w="9525">
              <a:noFill/>
              <a:miter lim="800000"/>
              <a:headEnd/>
              <a:tailEnd/>
            </a:ln>
          </p:spPr>
        </p:pic>
        <p:sp>
          <p:nvSpPr>
            <p:cNvPr id="15" name="Rectangle 14"/>
            <p:cNvSpPr/>
            <p:nvPr/>
          </p:nvSpPr>
          <p:spPr>
            <a:xfrm>
              <a:off x="212436" y="0"/>
              <a:ext cx="5985164" cy="2706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124356" y="5645788"/>
            <a:ext cx="5902706" cy="369332"/>
          </a:xfrm>
          <a:prstGeom prst="rect">
            <a:avLst/>
          </a:prstGeom>
        </p:spPr>
        <p:txBody>
          <a:bodyPr wrap="none">
            <a:spAutoFit/>
          </a:bodyPr>
          <a:lstStyle/>
          <a:p>
            <a:r>
              <a:rPr lang="en-US" dirty="0"/>
              <a:t>NEW TESTAMENT SEMINARY TEACHER MANUAL—LESSON 37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Joining Along With Others</a:t>
            </a:r>
          </a:p>
        </p:txBody>
      </p:sp>
      <p:grpSp>
        <p:nvGrpSpPr>
          <p:cNvPr id="9" name="Group 18"/>
          <p:cNvGrpSpPr/>
          <p:nvPr/>
        </p:nvGrpSpPr>
        <p:grpSpPr>
          <a:xfrm>
            <a:off x="683491" y="1052944"/>
            <a:ext cx="10326253" cy="5190837"/>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8303492" y="2964872"/>
            <a:ext cx="2281381" cy="2031325"/>
          </a:xfrm>
          <a:prstGeom prst="rect">
            <a:avLst/>
          </a:prstGeom>
          <a:noFill/>
        </p:spPr>
        <p:txBody>
          <a:bodyPr wrap="square" rtlCol="0">
            <a:spAutoFit/>
          </a:bodyPr>
          <a:lstStyle/>
          <a:p>
            <a:r>
              <a:rPr lang="en-US" dirty="0">
                <a:solidFill>
                  <a:schemeClr val="bg1"/>
                </a:solidFill>
              </a:rPr>
              <a:t>“Individuals who do wrong want you to join them because they feel more comfortable in what they are doing when others do it also.”  (2)</a:t>
            </a:r>
          </a:p>
        </p:txBody>
      </p:sp>
      <p:grpSp>
        <p:nvGrpSpPr>
          <p:cNvPr id="19" name="Group 18"/>
          <p:cNvGrpSpPr/>
          <p:nvPr/>
        </p:nvGrpSpPr>
        <p:grpSpPr>
          <a:xfrm>
            <a:off x="8857672" y="965200"/>
            <a:ext cx="1111801" cy="1737344"/>
            <a:chOff x="8626763" y="919018"/>
            <a:chExt cx="1111801" cy="1737344"/>
          </a:xfrm>
        </p:grpSpPr>
        <p:pic>
          <p:nvPicPr>
            <p:cNvPr id="16" name="Picture 15" descr="richard g scott.jpg"/>
            <p:cNvPicPr>
              <a:picLocks noChangeAspect="1"/>
            </p:cNvPicPr>
            <p:nvPr/>
          </p:nvPicPr>
          <p:blipFill>
            <a:blip r:embed="rId3" cstate="print"/>
            <a:stretch>
              <a:fillRect/>
            </a:stretch>
          </p:blipFill>
          <p:spPr>
            <a:xfrm>
              <a:off x="8626763" y="1261406"/>
              <a:ext cx="1111801" cy="1394956"/>
            </a:xfrm>
            <a:prstGeom prst="rect">
              <a:avLst/>
            </a:prstGeom>
          </p:spPr>
        </p:pic>
        <p:sp>
          <p:nvSpPr>
            <p:cNvPr id="17" name="Oval 16"/>
            <p:cNvSpPr/>
            <p:nvPr/>
          </p:nvSpPr>
          <p:spPr>
            <a:xfrm>
              <a:off x="8756073" y="932873"/>
              <a:ext cx="147782" cy="434109"/>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9434946" y="919018"/>
              <a:ext cx="147782" cy="434109"/>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ttp://www.northshoretaekwondo.com/wp-content/uploads/2014/05/Peer-pressure.jpg"/>
          <p:cNvPicPr>
            <a:picLocks noChangeAspect="1" noChangeArrowheads="1"/>
          </p:cNvPicPr>
          <p:nvPr/>
        </p:nvPicPr>
        <p:blipFill>
          <a:blip r:embed="rId4" cstate="print"/>
          <a:srcRect l="45889" t="-1065" r="1218" b="102"/>
          <a:stretch>
            <a:fillRect/>
          </a:stretch>
        </p:blipFill>
        <p:spPr bwMode="auto">
          <a:xfrm>
            <a:off x="1191492" y="3001819"/>
            <a:ext cx="2346036" cy="2162753"/>
          </a:xfrm>
          <a:prstGeom prst="rect">
            <a:avLst/>
          </a:prstGeom>
          <a:noFill/>
        </p:spPr>
      </p:pic>
      <p:pic>
        <p:nvPicPr>
          <p:cNvPr id="1028" name="Picture 4" descr="http://cf.ltkcdn.net/teens/images/std/194067-425x283-Black-and-White-Bullies.jpg"/>
          <p:cNvPicPr>
            <a:picLocks noChangeAspect="1" noChangeArrowheads="1"/>
          </p:cNvPicPr>
          <p:nvPr/>
        </p:nvPicPr>
        <p:blipFill>
          <a:blip r:embed="rId5" cstate="print"/>
          <a:srcRect/>
          <a:stretch>
            <a:fillRect/>
          </a:stretch>
        </p:blipFill>
        <p:spPr bwMode="auto">
          <a:xfrm>
            <a:off x="4470402" y="2946402"/>
            <a:ext cx="3159989" cy="2104182"/>
          </a:xfrm>
          <a:prstGeom prst="rect">
            <a:avLst/>
          </a:prstGeom>
          <a:noFill/>
        </p:spPr>
      </p:pic>
      <p:pic>
        <p:nvPicPr>
          <p:cNvPr id="1030" name="Picture 6" descr="https://aos.iacpublishinglabs.com/question/aq/700px-394px/examples-different-types-peer-pressure_691ee967937a8f6f.jpg?domain=cx.aos.ask.com"/>
          <p:cNvPicPr>
            <a:picLocks noChangeAspect="1" noChangeArrowheads="1"/>
          </p:cNvPicPr>
          <p:nvPr/>
        </p:nvPicPr>
        <p:blipFill>
          <a:blip r:embed="rId6" cstate="print"/>
          <a:srcRect l="43381" t="44728" r="29329" b="20324"/>
          <a:stretch>
            <a:fillRect/>
          </a:stretch>
        </p:blipFill>
        <p:spPr bwMode="auto">
          <a:xfrm>
            <a:off x="1237673" y="1330037"/>
            <a:ext cx="1819563" cy="1311563"/>
          </a:xfrm>
          <a:prstGeom prst="rect">
            <a:avLst/>
          </a:prstGeom>
          <a:noFill/>
        </p:spPr>
      </p:pic>
      <p:pic>
        <p:nvPicPr>
          <p:cNvPr id="1032" name="Picture 8" descr="http://jamaicahospital.org/newsletter/wp-content/uploads/2014/08/Teen_Smoking1.jpg"/>
          <p:cNvPicPr>
            <a:picLocks noChangeAspect="1" noChangeArrowheads="1"/>
          </p:cNvPicPr>
          <p:nvPr/>
        </p:nvPicPr>
        <p:blipFill>
          <a:blip r:embed="rId7" cstate="print"/>
          <a:srcRect t="33499" b="10345"/>
          <a:stretch>
            <a:fillRect/>
          </a:stretch>
        </p:blipFill>
        <p:spPr bwMode="auto">
          <a:xfrm>
            <a:off x="3970194" y="1403928"/>
            <a:ext cx="2910535" cy="1089891"/>
          </a:xfrm>
          <a:prstGeom prst="rect">
            <a:avLst/>
          </a:prstGeom>
          <a:noFill/>
        </p:spPr>
      </p:pic>
      <p:sp>
        <p:nvSpPr>
          <p:cNvPr id="22" name="TextBox 21"/>
          <p:cNvSpPr txBox="1"/>
          <p:nvPr/>
        </p:nvSpPr>
        <p:spPr>
          <a:xfrm>
            <a:off x="858983" y="5449456"/>
            <a:ext cx="10067636" cy="523220"/>
          </a:xfrm>
          <a:prstGeom prst="rect">
            <a:avLst/>
          </a:prstGeom>
          <a:solidFill>
            <a:schemeClr val="accent2">
              <a:lumMod val="75000"/>
            </a:schemeClr>
          </a:solidFill>
        </p:spPr>
        <p:txBody>
          <a:bodyPr wrap="square" rtlCol="0">
            <a:spAutoFit/>
          </a:bodyPr>
          <a:lstStyle/>
          <a:p>
            <a:r>
              <a:rPr lang="en-US" sz="2800" dirty="0"/>
              <a:t>Do others try to pressure you into something you know is wrong?</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1000"/>
                                        <p:tgtEl>
                                          <p:spTgt spid="1030"/>
                                        </p:tgtEl>
                                      </p:cBhvr>
                                    </p:animEffect>
                                    <p:anim calcmode="lin" valueType="num">
                                      <p:cBhvr>
                                        <p:cTn id="30" dur="1000" fill="hold"/>
                                        <p:tgtEl>
                                          <p:spTgt spid="1030"/>
                                        </p:tgtEl>
                                        <p:attrNameLst>
                                          <p:attrName>ppt_x</p:attrName>
                                        </p:attrNameLst>
                                      </p:cBhvr>
                                      <p:tavLst>
                                        <p:tav tm="0">
                                          <p:val>
                                            <p:strVal val="#ppt_x"/>
                                          </p:val>
                                        </p:tav>
                                        <p:tav tm="100000">
                                          <p:val>
                                            <p:strVal val="#ppt_x"/>
                                          </p:val>
                                        </p:tav>
                                      </p:tavLst>
                                    </p:anim>
                                    <p:anim calcmode="lin" valueType="num">
                                      <p:cBhvr>
                                        <p:cTn id="31" dur="1000" fill="hold"/>
                                        <p:tgtEl>
                                          <p:spTgt spid="10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1000"/>
                                        <p:tgtEl>
                                          <p:spTgt spid="1028"/>
                                        </p:tgtEl>
                                      </p:cBhvr>
                                    </p:animEffect>
                                    <p:anim calcmode="lin" valueType="num">
                                      <p:cBhvr>
                                        <p:cTn id="35" dur="1000" fill="hold"/>
                                        <p:tgtEl>
                                          <p:spTgt spid="1028"/>
                                        </p:tgtEl>
                                        <p:attrNameLst>
                                          <p:attrName>ppt_x</p:attrName>
                                        </p:attrNameLst>
                                      </p:cBhvr>
                                      <p:tavLst>
                                        <p:tav tm="0">
                                          <p:val>
                                            <p:strVal val="#ppt_x"/>
                                          </p:val>
                                        </p:tav>
                                        <p:tav tm="100000">
                                          <p:val>
                                            <p:strVal val="#ppt_x"/>
                                          </p:val>
                                        </p:tav>
                                      </p:tavLst>
                                    </p:anim>
                                    <p:anim calcmode="lin" valueType="num">
                                      <p:cBhvr>
                                        <p:cTn id="36" dur="1000" fill="hold"/>
                                        <p:tgtEl>
                                          <p:spTgt spid="10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295835" y="1187467"/>
            <a:ext cx="7515308" cy="4401205"/>
          </a:xfrm>
          <a:prstGeom prst="rect">
            <a:avLst/>
          </a:prstGeom>
          <a:noFill/>
        </p:spPr>
        <p:txBody>
          <a:bodyPr wrap="square" rtlCol="0">
            <a:spAutoFit/>
          </a:bodyPr>
          <a:lstStyle/>
          <a:p>
            <a:r>
              <a:rPr lang="en-US" sz="2000" dirty="0">
                <a:solidFill>
                  <a:schemeClr val="bg1"/>
                </a:solidFill>
              </a:rPr>
              <a:t>Jesus preached in His hometown of Nazareth. </a:t>
            </a:r>
          </a:p>
          <a:p>
            <a:endParaRPr lang="en-US" sz="2000" dirty="0">
              <a:solidFill>
                <a:schemeClr val="bg1"/>
              </a:solidFill>
            </a:endParaRPr>
          </a:p>
          <a:p>
            <a:r>
              <a:rPr lang="en-US" sz="2000" dirty="0">
                <a:solidFill>
                  <a:schemeClr val="bg1"/>
                </a:solidFill>
              </a:rPr>
              <a:t>However, because of the people’s unbelief He did not perform many miracles among them. </a:t>
            </a:r>
          </a:p>
          <a:p>
            <a:endParaRPr lang="en-US" sz="2000" dirty="0">
              <a:solidFill>
                <a:schemeClr val="bg1"/>
              </a:solidFill>
            </a:endParaRPr>
          </a:p>
          <a:p>
            <a:r>
              <a:rPr lang="en-US" sz="2000" dirty="0">
                <a:solidFill>
                  <a:schemeClr val="bg1"/>
                </a:solidFill>
              </a:rPr>
              <a:t>While there, Jesus sent the Twelve Apostles out two by two to preach the gospel. </a:t>
            </a:r>
          </a:p>
          <a:p>
            <a:endParaRPr lang="en-US" sz="2000" dirty="0">
              <a:solidFill>
                <a:schemeClr val="bg1"/>
              </a:solidFill>
            </a:endParaRPr>
          </a:p>
          <a:p>
            <a:r>
              <a:rPr lang="en-US" sz="2000" dirty="0">
                <a:solidFill>
                  <a:schemeClr val="bg1"/>
                </a:solidFill>
              </a:rPr>
              <a:t>While preaching the gospel, they also cast out devils and healed the sick. </a:t>
            </a:r>
          </a:p>
          <a:p>
            <a:endParaRPr lang="en-US" sz="2000" dirty="0">
              <a:solidFill>
                <a:schemeClr val="bg1"/>
              </a:solidFill>
            </a:endParaRPr>
          </a:p>
          <a:p>
            <a:r>
              <a:rPr lang="en-US" sz="2000" dirty="0">
                <a:solidFill>
                  <a:schemeClr val="bg1"/>
                </a:solidFill>
              </a:rPr>
              <a:t>When Herod heard about the many miracles that Jesus performed, he feared that John the Baptist had risen from the dead and was performing these miracles.</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Hometown--Nazareth</a:t>
            </a:r>
          </a:p>
        </p:txBody>
      </p:sp>
      <p:grpSp>
        <p:nvGrpSpPr>
          <p:cNvPr id="7" name="Group 6"/>
          <p:cNvGrpSpPr/>
          <p:nvPr/>
        </p:nvGrpSpPr>
        <p:grpSpPr>
          <a:xfrm>
            <a:off x="7992035" y="1412217"/>
            <a:ext cx="3702336" cy="4671821"/>
            <a:chOff x="7505323" y="495847"/>
            <a:chExt cx="3702336" cy="4671821"/>
          </a:xfrm>
        </p:grpSpPr>
        <p:grpSp>
          <p:nvGrpSpPr>
            <p:cNvPr id="8" name="Group 7"/>
            <p:cNvGrpSpPr/>
            <p:nvPr/>
          </p:nvGrpSpPr>
          <p:grpSpPr>
            <a:xfrm>
              <a:off x="7505323" y="495847"/>
              <a:ext cx="3702336" cy="4671821"/>
              <a:chOff x="8455499" y="1694834"/>
              <a:chExt cx="2752160" cy="3472834"/>
            </a:xfrm>
          </p:grpSpPr>
          <p:sp>
            <p:nvSpPr>
              <p:cNvPr id="20" name="Rectangle 19"/>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455499" y="1694834"/>
                <a:ext cx="2043369" cy="3071775"/>
                <a:chOff x="3730028" y="2278823"/>
                <a:chExt cx="2043369" cy="3071775"/>
              </a:xfrm>
            </p:grpSpPr>
            <p:grpSp>
              <p:nvGrpSpPr>
                <p:cNvPr id="22" name="Group 21"/>
                <p:cNvGrpSpPr/>
                <p:nvPr/>
              </p:nvGrpSpPr>
              <p:grpSpPr>
                <a:xfrm>
                  <a:off x="3730028" y="2278823"/>
                  <a:ext cx="1810693" cy="3071775"/>
                  <a:chOff x="3730028" y="2278823"/>
                  <a:chExt cx="1810693" cy="3071775"/>
                </a:xfrm>
              </p:grpSpPr>
              <p:sp>
                <p:nvSpPr>
                  <p:cNvPr id="34" name="Freeform 33"/>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Isosceles Triangle 23"/>
                <p:cNvSpPr/>
                <p:nvPr/>
              </p:nvSpPr>
              <p:spPr>
                <a:xfrm>
                  <a:off x="5209405" y="3241688"/>
                  <a:ext cx="177414" cy="162629"/>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523604" y="4286816"/>
                  <a:ext cx="249793" cy="206354"/>
                  <a:chOff x="8266989" y="4835584"/>
                  <a:chExt cx="396560" cy="327598"/>
                </a:xfrm>
              </p:grpSpPr>
              <p:sp>
                <p:nvSpPr>
                  <p:cNvPr id="27" name="Isosceles Triangle 26"/>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 name="TextBox 8"/>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Nazareth</a:t>
              </a:r>
            </a:p>
          </p:txBody>
        </p:sp>
        <p:sp>
          <p:nvSpPr>
            <p:cNvPr id="10" name="TextBox 9"/>
            <p:cNvSpPr txBox="1"/>
            <p:nvPr/>
          </p:nvSpPr>
          <p:spPr>
            <a:xfrm>
              <a:off x="9330026" y="1914225"/>
              <a:ext cx="1430447" cy="276999"/>
            </a:xfrm>
            <a:prstGeom prst="rect">
              <a:avLst/>
            </a:prstGeom>
            <a:noFill/>
          </p:spPr>
          <p:txBody>
            <a:bodyPr wrap="square" rtlCol="0">
              <a:spAutoFit/>
            </a:bodyPr>
            <a:lstStyle/>
            <a:p>
              <a:r>
                <a:rPr lang="en-US" sz="1200" dirty="0">
                  <a:solidFill>
                    <a:schemeClr val="bg1"/>
                  </a:solidFill>
                </a:rPr>
                <a:t>Mt. Tabor</a:t>
              </a:r>
            </a:p>
          </p:txBody>
        </p:sp>
        <p:sp>
          <p:nvSpPr>
            <p:cNvPr id="12" name="TextBox 11"/>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3" name="TextBox 12"/>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4" name="TextBox 13"/>
            <p:cNvSpPr txBox="1"/>
            <p:nvPr/>
          </p:nvSpPr>
          <p:spPr>
            <a:xfrm>
              <a:off x="8487680" y="3571307"/>
              <a:ext cx="1430447" cy="276999"/>
            </a:xfrm>
            <a:prstGeom prst="rect">
              <a:avLst/>
            </a:prstGeom>
            <a:noFill/>
          </p:spPr>
          <p:txBody>
            <a:bodyPr wrap="square" rtlCol="0">
              <a:spAutoFit/>
            </a:bodyPr>
            <a:lstStyle/>
            <a:p>
              <a:r>
                <a:rPr lang="en-US" sz="1200" dirty="0">
                  <a:solidFill>
                    <a:schemeClr val="bg1"/>
                  </a:solidFill>
                </a:rPr>
                <a:t>Bethlehem</a:t>
              </a:r>
            </a:p>
          </p:txBody>
        </p:sp>
        <p:sp>
          <p:nvSpPr>
            <p:cNvPr id="16" name="5-Point Star 15"/>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9057964" y="355953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p:cNvSpPr/>
            <p:nvPr/>
          </p:nvSpPr>
          <p:spPr>
            <a:xfrm>
              <a:off x="7505323" y="500334"/>
              <a:ext cx="3699360" cy="4662847"/>
            </a:xfrm>
            <a:prstGeom prst="frame">
              <a:avLst>
                <a:gd name="adj1" fmla="val 540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5-Point Star 36"/>
          <p:cNvSpPr/>
          <p:nvPr/>
        </p:nvSpPr>
        <p:spPr>
          <a:xfrm>
            <a:off x="9905472" y="253123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4980" y="2068207"/>
            <a:ext cx="1430447" cy="276999"/>
          </a:xfrm>
          <a:prstGeom prst="rect">
            <a:avLst/>
          </a:prstGeom>
          <a:noFill/>
        </p:spPr>
        <p:txBody>
          <a:bodyPr wrap="square" rtlCol="0">
            <a:spAutoFit/>
          </a:bodyPr>
          <a:lstStyle/>
          <a:p>
            <a:r>
              <a:rPr lang="en-US" sz="1200" dirty="0">
                <a:solidFill>
                  <a:schemeClr val="bg1"/>
                </a:solidFill>
              </a:rPr>
              <a:t>Bethsaida</a:t>
            </a:r>
          </a:p>
        </p:txBody>
      </p:sp>
      <p:sp>
        <p:nvSpPr>
          <p:cNvPr id="39" name="5-Point Star 38"/>
          <p:cNvSpPr/>
          <p:nvPr/>
        </p:nvSpPr>
        <p:spPr>
          <a:xfrm>
            <a:off x="10444216" y="2275666"/>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0563280" y="2313711"/>
            <a:ext cx="538829" cy="715819"/>
            <a:chOff x="9344080" y="2858654"/>
            <a:chExt cx="734190" cy="1021753"/>
          </a:xfrm>
        </p:grpSpPr>
        <p:grpSp>
          <p:nvGrpSpPr>
            <p:cNvPr id="30" name="Group 120"/>
            <p:cNvGrpSpPr/>
            <p:nvPr/>
          </p:nvGrpSpPr>
          <p:grpSpPr>
            <a:xfrm>
              <a:off x="9344080" y="2858654"/>
              <a:ext cx="341818" cy="789709"/>
              <a:chOff x="3962400" y="685800"/>
              <a:chExt cx="2514600" cy="4930345"/>
            </a:xfrm>
          </p:grpSpPr>
          <p:sp>
            <p:nvSpPr>
              <p:cNvPr id="31" name="Round Diagonal Corner Rectangle 30"/>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3"/>
              <p:cNvGrpSpPr/>
              <p:nvPr/>
            </p:nvGrpSpPr>
            <p:grpSpPr>
              <a:xfrm rot="2754858">
                <a:off x="4727425" y="4901111"/>
                <a:ext cx="483355" cy="946713"/>
                <a:chOff x="1676400" y="2133600"/>
                <a:chExt cx="1447800" cy="2088845"/>
              </a:xfrm>
            </p:grpSpPr>
            <p:sp>
              <p:nvSpPr>
                <p:cNvPr id="60" name="Oval 59"/>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5"/>
              <p:cNvGrpSpPr/>
              <p:nvPr/>
            </p:nvGrpSpPr>
            <p:grpSpPr>
              <a:xfrm rot="18845142" flipH="1">
                <a:off x="5215780" y="4792556"/>
                <a:ext cx="525679" cy="955158"/>
                <a:chOff x="1676400" y="2133600"/>
                <a:chExt cx="1447800" cy="2088845"/>
              </a:xfrm>
            </p:grpSpPr>
            <p:sp>
              <p:nvSpPr>
                <p:cNvPr id="57" name="Oval 56"/>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9"/>
              <p:cNvGrpSpPr/>
              <p:nvPr/>
            </p:nvGrpSpPr>
            <p:grpSpPr>
              <a:xfrm>
                <a:off x="4082143" y="2546274"/>
                <a:ext cx="2394857" cy="2681378"/>
                <a:chOff x="4419600" y="2060454"/>
                <a:chExt cx="3045502" cy="4187946"/>
              </a:xfrm>
            </p:grpSpPr>
            <p:sp>
              <p:nvSpPr>
                <p:cNvPr id="48" name="Oval 47"/>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Round Diagonal Corner Rectangle 42"/>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022377" y="2175279"/>
                <a:ext cx="463305" cy="2884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639742" y="3038765"/>
              <a:ext cx="438528" cy="841642"/>
              <a:chOff x="304800" y="466773"/>
              <a:chExt cx="2438400" cy="4679887"/>
            </a:xfrm>
          </p:grpSpPr>
          <p:sp>
            <p:nvSpPr>
              <p:cNvPr id="64" name="Cloud 63"/>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200"/>
          <p:cNvGrpSpPr/>
          <p:nvPr/>
        </p:nvGrpSpPr>
        <p:grpSpPr>
          <a:xfrm>
            <a:off x="8788679" y="4690288"/>
            <a:ext cx="732936" cy="759167"/>
            <a:chOff x="228600" y="330723"/>
            <a:chExt cx="2402687" cy="2488677"/>
          </a:xfrm>
        </p:grpSpPr>
        <p:grpSp>
          <p:nvGrpSpPr>
            <p:cNvPr id="84" name="Group 483"/>
            <p:cNvGrpSpPr/>
            <p:nvPr/>
          </p:nvGrpSpPr>
          <p:grpSpPr>
            <a:xfrm>
              <a:off x="228600" y="685800"/>
              <a:ext cx="1143000" cy="2133600"/>
              <a:chOff x="869243" y="304800"/>
              <a:chExt cx="3111707" cy="6095999"/>
            </a:xfrm>
          </p:grpSpPr>
          <p:sp>
            <p:nvSpPr>
              <p:cNvPr id="85" name="Cloud 84"/>
              <p:cNvSpPr/>
              <p:nvPr/>
            </p:nvSpPr>
            <p:spPr>
              <a:xfrm>
                <a:off x="2729163" y="879231"/>
                <a:ext cx="90437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19357175">
                <a:off x="2414968" y="304800"/>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rot="1400185">
                <a:off x="1253647" y="528425"/>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6128217">
                <a:off x="2599910" y="5789497"/>
                <a:ext cx="508459" cy="71414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4472555">
                <a:off x="1932241" y="5770418"/>
                <a:ext cx="465798" cy="75059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1378185" y="2713826"/>
                <a:ext cx="2298855" cy="337140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901859">
                <a:off x="1021687" y="3731146"/>
                <a:ext cx="519750" cy="8246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0226769">
                <a:off x="3383265" y="3887342"/>
                <a:ext cx="530504" cy="6559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442139">
                <a:off x="1296254" y="2512351"/>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249249">
                <a:off x="3044709" y="2514369"/>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1277925">
                <a:off x="2785040" y="2606313"/>
                <a:ext cx="608984" cy="3435274"/>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5844898">
                <a:off x="1724582" y="2490478"/>
                <a:ext cx="1545422" cy="144249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16400088">
                <a:off x="1876544" y="2731632"/>
                <a:ext cx="1139136" cy="1430567"/>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6400088">
                <a:off x="2122759" y="2827936"/>
                <a:ext cx="649347" cy="141273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08711" y="824958"/>
                <a:ext cx="1679932" cy="22706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rot="17055069">
                <a:off x="1823944" y="162547"/>
                <a:ext cx="1031674" cy="14798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1907005" y="2280226"/>
                <a:ext cx="1136352" cy="98893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153653" y="2445049"/>
                <a:ext cx="585789" cy="3202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rot="21215670">
                <a:off x="2901344" y="5460467"/>
                <a:ext cx="564019" cy="25305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rot="21215670">
                <a:off x="2907187" y="5038525"/>
                <a:ext cx="488987" cy="2799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21215670">
                <a:off x="2886751" y="4628571"/>
                <a:ext cx="475781" cy="21046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34"/>
              <p:cNvGrpSpPr/>
              <p:nvPr/>
            </p:nvGrpSpPr>
            <p:grpSpPr>
              <a:xfrm>
                <a:off x="1371600" y="5486400"/>
                <a:ext cx="1611443" cy="590264"/>
                <a:chOff x="4343400" y="1905000"/>
                <a:chExt cx="2892972" cy="1143000"/>
              </a:xfrm>
              <a:solidFill>
                <a:srgbClr val="F3D497"/>
              </a:solidFill>
            </p:grpSpPr>
            <p:sp>
              <p:nvSpPr>
                <p:cNvPr id="113"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35"/>
              <p:cNvGrpSpPr/>
              <p:nvPr/>
            </p:nvGrpSpPr>
            <p:grpSpPr>
              <a:xfrm rot="19800181">
                <a:off x="3262405" y="3875651"/>
                <a:ext cx="718545" cy="321447"/>
                <a:chOff x="4343400" y="1905000"/>
                <a:chExt cx="1978572" cy="1143000"/>
              </a:xfrm>
              <a:solidFill>
                <a:srgbClr val="F3D497"/>
              </a:solidFill>
            </p:grpSpPr>
            <p:sp>
              <p:nvSpPr>
                <p:cNvPr id="111" name="Quad Arrow Callout 110"/>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39"/>
              <p:cNvGrpSpPr/>
              <p:nvPr/>
            </p:nvGrpSpPr>
            <p:grpSpPr>
              <a:xfrm rot="1249093">
                <a:off x="955780" y="3864669"/>
                <a:ext cx="754699" cy="371495"/>
                <a:chOff x="4343400" y="1905000"/>
                <a:chExt cx="1978572" cy="1143000"/>
              </a:xfrm>
              <a:solidFill>
                <a:srgbClr val="F3D497"/>
              </a:solidFill>
            </p:grpSpPr>
            <p:sp>
              <p:nvSpPr>
                <p:cNvPr id="109" name="Quad Arrow Callout 10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Callout 10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p:cNvGrpSpPr/>
            <p:nvPr/>
          </p:nvGrpSpPr>
          <p:grpSpPr>
            <a:xfrm>
              <a:off x="1709369" y="330723"/>
              <a:ext cx="921918" cy="2332759"/>
              <a:chOff x="6934200" y="1265656"/>
              <a:chExt cx="1985484" cy="4373144"/>
            </a:xfrm>
          </p:grpSpPr>
          <p:sp>
            <p:nvSpPr>
              <p:cNvPr id="117" name="Oval 116"/>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6724914" flipH="1">
                <a:off x="6809060" y="3667864"/>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3549535" flipH="1">
                <a:off x="8409583" y="3649135"/>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24"/>
              <p:cNvGrpSpPr/>
              <p:nvPr/>
            </p:nvGrpSpPr>
            <p:grpSpPr>
              <a:xfrm>
                <a:off x="7108136" y="2388756"/>
                <a:ext cx="1544360" cy="2210894"/>
                <a:chOff x="4553133" y="901823"/>
                <a:chExt cx="2186627" cy="3449921"/>
              </a:xfrm>
            </p:grpSpPr>
            <p:sp>
              <p:nvSpPr>
                <p:cNvPr id="195"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6"/>
                <p:cNvGrpSpPr/>
                <p:nvPr/>
              </p:nvGrpSpPr>
              <p:grpSpPr>
                <a:xfrm>
                  <a:off x="4694566" y="901823"/>
                  <a:ext cx="2045194" cy="1982724"/>
                  <a:chOff x="2594848" y="2213440"/>
                  <a:chExt cx="2045194" cy="1982724"/>
                </a:xfrm>
                <a:solidFill>
                  <a:srgbClr val="E0C13C"/>
                </a:solidFill>
              </p:grpSpPr>
              <p:sp>
                <p:nvSpPr>
                  <p:cNvPr id="197" name="Pie 17"/>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8" name="Group 5"/>
                  <p:cNvGrpSpPr/>
                  <p:nvPr/>
                </p:nvGrpSpPr>
                <p:grpSpPr>
                  <a:xfrm>
                    <a:off x="2840416" y="2333435"/>
                    <a:ext cx="1586009" cy="1634505"/>
                    <a:chOff x="2838154" y="2333435"/>
                    <a:chExt cx="1586009" cy="1634505"/>
                  </a:xfrm>
                  <a:grpFill/>
                </p:grpSpPr>
                <p:sp>
                  <p:nvSpPr>
                    <p:cNvPr id="199" name="Moon 3"/>
                    <p:cNvSpPr/>
                    <p:nvPr/>
                  </p:nvSpPr>
                  <p:spPr>
                    <a:xfrm rot="16200000">
                      <a:off x="2921323" y="2465100"/>
                      <a:ext cx="1419672" cy="1586008"/>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20"/>
                    <p:cNvSpPr/>
                    <p:nvPr/>
                  </p:nvSpPr>
                  <p:spPr>
                    <a:xfrm rot="16200000">
                      <a:off x="3004894" y="2166695"/>
                      <a:ext cx="1171765" cy="1505246"/>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Oval 128"/>
              <p:cNvSpPr/>
              <p:nvPr/>
            </p:nvSpPr>
            <p:spPr>
              <a:xfrm flipH="1">
                <a:off x="7377452" y="1418345"/>
                <a:ext cx="1192870" cy="14904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58"/>
              <p:cNvGrpSpPr/>
              <p:nvPr/>
            </p:nvGrpSpPr>
            <p:grpSpPr>
              <a:xfrm rot="175281">
                <a:off x="7281771" y="4966315"/>
                <a:ext cx="1319546" cy="446802"/>
                <a:chOff x="3810000" y="1677648"/>
                <a:chExt cx="4705061" cy="1827552"/>
              </a:xfrm>
            </p:grpSpPr>
            <p:grpSp>
              <p:nvGrpSpPr>
                <p:cNvPr id="165" name="Group 37"/>
                <p:cNvGrpSpPr/>
                <p:nvPr/>
              </p:nvGrpSpPr>
              <p:grpSpPr>
                <a:xfrm>
                  <a:off x="3810000" y="1828800"/>
                  <a:ext cx="1776984" cy="1676400"/>
                  <a:chOff x="3810000" y="1828800"/>
                  <a:chExt cx="4038600" cy="3810000"/>
                </a:xfrm>
              </p:grpSpPr>
              <p:sp>
                <p:nvSpPr>
                  <p:cNvPr id="186" name="Half Frame 18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Half Frame 18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Half Frame 18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Half Frame 18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Donut 18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Diamond 19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38"/>
                <p:cNvGrpSpPr/>
                <p:nvPr/>
              </p:nvGrpSpPr>
              <p:grpSpPr>
                <a:xfrm>
                  <a:off x="5314014" y="1757596"/>
                  <a:ext cx="1776984" cy="1676400"/>
                  <a:chOff x="3810000" y="1828800"/>
                  <a:chExt cx="4038600" cy="3810000"/>
                </a:xfrm>
              </p:grpSpPr>
              <p:sp>
                <p:nvSpPr>
                  <p:cNvPr id="177" name="Half Frame 17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Half Frame 17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Half Frame 17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Half Frame 17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8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iamond 18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48"/>
                <p:cNvGrpSpPr/>
                <p:nvPr/>
              </p:nvGrpSpPr>
              <p:grpSpPr>
                <a:xfrm>
                  <a:off x="6738077" y="1677648"/>
                  <a:ext cx="1776984" cy="1676400"/>
                  <a:chOff x="3810000" y="1828800"/>
                  <a:chExt cx="4038600" cy="3810000"/>
                </a:xfrm>
              </p:grpSpPr>
              <p:sp>
                <p:nvSpPr>
                  <p:cNvPr id="168" name="Half Frame 16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iamond 17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1" name="Cloud 130"/>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717"/>
              <p:cNvGrpSpPr/>
              <p:nvPr/>
            </p:nvGrpSpPr>
            <p:grpSpPr>
              <a:xfrm>
                <a:off x="7162023" y="1568903"/>
                <a:ext cx="1544762" cy="259293"/>
                <a:chOff x="7105896" y="1557210"/>
                <a:chExt cx="1544762" cy="488119"/>
              </a:xfrm>
            </p:grpSpPr>
            <p:sp>
              <p:nvSpPr>
                <p:cNvPr id="133" name="Rounded Rectangle 15"/>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59"/>
                <p:cNvGrpSpPr/>
                <p:nvPr/>
              </p:nvGrpSpPr>
              <p:grpSpPr>
                <a:xfrm rot="160736">
                  <a:off x="7230848" y="1557210"/>
                  <a:ext cx="1269517" cy="488119"/>
                  <a:chOff x="3810000" y="1677648"/>
                  <a:chExt cx="4705061" cy="1827552"/>
                </a:xfrm>
              </p:grpSpPr>
              <p:grpSp>
                <p:nvGrpSpPr>
                  <p:cNvPr id="135" name="Group 37"/>
                  <p:cNvGrpSpPr/>
                  <p:nvPr/>
                </p:nvGrpSpPr>
                <p:grpSpPr>
                  <a:xfrm>
                    <a:off x="3810000" y="1828800"/>
                    <a:ext cx="1776984" cy="1676400"/>
                    <a:chOff x="3810000" y="1828800"/>
                    <a:chExt cx="4038600" cy="3810000"/>
                  </a:xfrm>
                </p:grpSpPr>
                <p:sp>
                  <p:nvSpPr>
                    <p:cNvPr id="156" name="Half Frame 15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Half Frame 15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Half Frame 15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Half Frame 15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Diamond 16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38"/>
                  <p:cNvGrpSpPr/>
                  <p:nvPr/>
                </p:nvGrpSpPr>
                <p:grpSpPr>
                  <a:xfrm>
                    <a:off x="5314014" y="1757596"/>
                    <a:ext cx="1776984" cy="1676400"/>
                    <a:chOff x="3810000" y="1828800"/>
                    <a:chExt cx="4038600" cy="3810000"/>
                  </a:xfrm>
                </p:grpSpPr>
                <p:sp>
                  <p:nvSpPr>
                    <p:cNvPr id="147" name="Half Frame 14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Half Frame 14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Half Frame 14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Half Frame 14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onut 15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iamond 15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48"/>
                  <p:cNvGrpSpPr/>
                  <p:nvPr/>
                </p:nvGrpSpPr>
                <p:grpSpPr>
                  <a:xfrm>
                    <a:off x="6738077" y="1677648"/>
                    <a:ext cx="1776984" cy="1676400"/>
                    <a:chOff x="3810000" y="1828800"/>
                    <a:chExt cx="4038600" cy="3810000"/>
                  </a:xfrm>
                </p:grpSpPr>
                <p:sp>
                  <p:nvSpPr>
                    <p:cNvPr id="138" name="Half Frame 13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Half Frame 13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Half Frame 13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Half Frame 14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Donut 14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iamond 14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290" name="Group 289"/>
          <p:cNvGrpSpPr/>
          <p:nvPr/>
        </p:nvGrpSpPr>
        <p:grpSpPr>
          <a:xfrm>
            <a:off x="9153643" y="3285836"/>
            <a:ext cx="869442" cy="759691"/>
            <a:chOff x="967740" y="838200"/>
            <a:chExt cx="5379272" cy="4700239"/>
          </a:xfrm>
        </p:grpSpPr>
        <p:grpSp>
          <p:nvGrpSpPr>
            <p:cNvPr id="202" name="Group 60"/>
            <p:cNvGrpSpPr/>
            <p:nvPr/>
          </p:nvGrpSpPr>
          <p:grpSpPr>
            <a:xfrm>
              <a:off x="967740" y="838200"/>
              <a:ext cx="2865120" cy="4700239"/>
              <a:chOff x="967740" y="838200"/>
              <a:chExt cx="2865120" cy="4700239"/>
            </a:xfrm>
          </p:grpSpPr>
          <p:sp>
            <p:nvSpPr>
              <p:cNvPr id="203" name="Oval 202"/>
              <p:cNvSpPr/>
              <p:nvPr/>
            </p:nvSpPr>
            <p:spPr>
              <a:xfrm rot="19336703">
                <a:off x="2316687" y="4995596"/>
                <a:ext cx="493986" cy="542843"/>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2192056">
                <a:off x="1732370" y="4966140"/>
                <a:ext cx="493986" cy="54071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1659321" y="2747298"/>
                <a:ext cx="1580756" cy="2453197"/>
              </a:xfrm>
              <a:prstGeom prst="trapezoid">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338874" y="3396674"/>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967740" y="3324521"/>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9984891">
                <a:off x="2845615" y="2361103"/>
                <a:ext cx="691581" cy="1318065"/>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2090544">
                <a:off x="1319024" y="2409071"/>
                <a:ext cx="691581" cy="1248823"/>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a:off x="1659321" y="2458687"/>
                <a:ext cx="1580756" cy="2453197"/>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p:cNvSpPr/>
              <p:nvPr/>
            </p:nvSpPr>
            <p:spPr>
              <a:xfrm rot="10800000">
                <a:off x="2153307" y="25308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657615">
                <a:off x="1413759" y="2489013"/>
                <a:ext cx="790378" cy="2691381"/>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1232594">
                <a:off x="2547765" y="2481693"/>
                <a:ext cx="790378" cy="2726517"/>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44"/>
              <p:cNvGrpSpPr/>
              <p:nvPr/>
            </p:nvGrpSpPr>
            <p:grpSpPr>
              <a:xfrm>
                <a:off x="2057400" y="2590800"/>
                <a:ext cx="685800" cy="990600"/>
                <a:chOff x="5867400" y="3048000"/>
                <a:chExt cx="723987" cy="1541930"/>
              </a:xfrm>
              <a:solidFill>
                <a:srgbClr val="F5DE7B"/>
              </a:solidFill>
            </p:grpSpPr>
            <p:sp>
              <p:nvSpPr>
                <p:cNvPr id="237" name="Hexagon 236"/>
                <p:cNvSpPr/>
                <p:nvPr/>
              </p:nvSpPr>
              <p:spPr>
                <a:xfrm>
                  <a:off x="5957047" y="3980330"/>
                  <a:ext cx="609600" cy="609600"/>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8" name="Hexagon 237"/>
                <p:cNvSpPr/>
                <p:nvPr/>
              </p:nvSpPr>
              <p:spPr>
                <a:xfrm>
                  <a:off x="6096000" y="4114800"/>
                  <a:ext cx="309282" cy="349624"/>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39" name="Group 42"/>
                <p:cNvGrpSpPr/>
                <p:nvPr/>
              </p:nvGrpSpPr>
              <p:grpSpPr>
                <a:xfrm>
                  <a:off x="5867400" y="3048000"/>
                  <a:ext cx="723987" cy="1012242"/>
                  <a:chOff x="6286413" y="968958"/>
                  <a:chExt cx="2408834" cy="2185901"/>
                </a:xfrm>
                <a:grpFill/>
              </p:grpSpPr>
              <p:grpSp>
                <p:nvGrpSpPr>
                  <p:cNvPr id="240" name="Group 37"/>
                  <p:cNvGrpSpPr/>
                  <p:nvPr/>
                </p:nvGrpSpPr>
                <p:grpSpPr>
                  <a:xfrm>
                    <a:off x="6286413" y="968958"/>
                    <a:ext cx="1151447" cy="2164259"/>
                    <a:chOff x="6286413" y="968958"/>
                    <a:chExt cx="1151447" cy="2164259"/>
                  </a:xfrm>
                  <a:grpFill/>
                </p:grpSpPr>
                <p:sp>
                  <p:nvSpPr>
                    <p:cNvPr id="245" name="Donut 244"/>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Donut 245"/>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Donut 246"/>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1" name="Group 38"/>
                  <p:cNvGrpSpPr/>
                  <p:nvPr/>
                </p:nvGrpSpPr>
                <p:grpSpPr>
                  <a:xfrm flipH="1">
                    <a:off x="7543800" y="990600"/>
                    <a:ext cx="1151447" cy="2164259"/>
                    <a:chOff x="6286413" y="968958"/>
                    <a:chExt cx="1151447" cy="2164259"/>
                  </a:xfrm>
                  <a:grpFill/>
                </p:grpSpPr>
                <p:sp>
                  <p:nvSpPr>
                    <p:cNvPr id="242" name="Donut 241"/>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Donut 242"/>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Donut 243"/>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15" name="Group 58"/>
              <p:cNvGrpSpPr/>
              <p:nvPr/>
            </p:nvGrpSpPr>
            <p:grpSpPr>
              <a:xfrm>
                <a:off x="2133600" y="1219200"/>
                <a:ext cx="499126" cy="342307"/>
                <a:chOff x="5847812" y="3296093"/>
                <a:chExt cx="384964" cy="361507"/>
              </a:xfrm>
            </p:grpSpPr>
            <p:sp>
              <p:nvSpPr>
                <p:cNvPr id="235" name="Hexagon 234"/>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6" name="Hexagon 235"/>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16" name="Pentagon 215"/>
              <p:cNvSpPr/>
              <p:nvPr/>
            </p:nvSpPr>
            <p:spPr>
              <a:xfrm rot="5400000">
                <a:off x="1752600" y="14478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13"/>
              <p:cNvSpPr/>
              <p:nvPr/>
            </p:nvSpPr>
            <p:spPr>
              <a:xfrm rot="15902291">
                <a:off x="2393292" y="14309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14"/>
              <p:cNvSpPr/>
              <p:nvPr/>
            </p:nvSpPr>
            <p:spPr>
              <a:xfrm>
                <a:off x="1560523" y="10156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17395536">
                <a:off x="1026082" y="14547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7"/>
              <p:cNvGrpSpPr/>
              <p:nvPr/>
            </p:nvGrpSpPr>
            <p:grpSpPr>
              <a:xfrm>
                <a:off x="1371600" y="838200"/>
                <a:ext cx="2074742" cy="793681"/>
                <a:chOff x="5486400" y="1371600"/>
                <a:chExt cx="1143000" cy="762000"/>
              </a:xfrm>
            </p:grpSpPr>
            <p:sp>
              <p:nvSpPr>
                <p:cNvPr id="231"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5"/>
              <p:cNvGrpSpPr/>
              <p:nvPr/>
            </p:nvGrpSpPr>
            <p:grpSpPr>
              <a:xfrm rot="15446483">
                <a:off x="1976166" y="3755736"/>
                <a:ext cx="2107255" cy="430080"/>
                <a:chOff x="5638800" y="4267200"/>
                <a:chExt cx="2590800" cy="838200"/>
              </a:xfrm>
              <a:solidFill>
                <a:srgbClr val="F5DE7B"/>
              </a:solidFill>
            </p:grpSpPr>
            <p:sp>
              <p:nvSpPr>
                <p:cNvPr id="227"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5"/>
              <p:cNvGrpSpPr/>
              <p:nvPr/>
            </p:nvGrpSpPr>
            <p:grpSpPr>
              <a:xfrm rot="6153517" flipH="1">
                <a:off x="604568" y="3908136"/>
                <a:ext cx="2107255" cy="430080"/>
                <a:chOff x="5638800" y="4267200"/>
                <a:chExt cx="2590800" cy="838200"/>
              </a:xfrm>
              <a:solidFill>
                <a:srgbClr val="F5DE7B"/>
              </a:solidFill>
            </p:grpSpPr>
            <p:sp>
              <p:nvSpPr>
                <p:cNvPr id="223"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80"/>
            <p:cNvGrpSpPr/>
            <p:nvPr/>
          </p:nvGrpSpPr>
          <p:grpSpPr>
            <a:xfrm>
              <a:off x="3962400" y="838200"/>
              <a:ext cx="2384612" cy="4667392"/>
              <a:chOff x="4648200" y="990600"/>
              <a:chExt cx="2144078" cy="4196596"/>
            </a:xfrm>
          </p:grpSpPr>
          <p:sp>
            <p:nvSpPr>
              <p:cNvPr id="249" name="Oval 248"/>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61"/>
              <p:cNvGrpSpPr/>
              <p:nvPr/>
            </p:nvGrpSpPr>
            <p:grpSpPr>
              <a:xfrm>
                <a:off x="5142345" y="4629728"/>
                <a:ext cx="520849" cy="515905"/>
                <a:chOff x="7122338" y="5361709"/>
                <a:chExt cx="520849" cy="515905"/>
              </a:xfrm>
            </p:grpSpPr>
            <p:sp>
              <p:nvSpPr>
                <p:cNvPr id="288" name="Oval 287"/>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60"/>
              <p:cNvGrpSpPr/>
              <p:nvPr/>
            </p:nvGrpSpPr>
            <p:grpSpPr>
              <a:xfrm>
                <a:off x="5634182" y="4671291"/>
                <a:ext cx="520849" cy="515905"/>
                <a:chOff x="7122338" y="5361709"/>
                <a:chExt cx="520849" cy="515905"/>
              </a:xfrm>
            </p:grpSpPr>
            <p:sp>
              <p:nvSpPr>
                <p:cNvPr id="286" name="Oval 285"/>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Trapezoid 252"/>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Isosceles Triangle 256"/>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loud 257"/>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loud 258"/>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58"/>
              <p:cNvGrpSpPr/>
              <p:nvPr/>
            </p:nvGrpSpPr>
            <p:grpSpPr>
              <a:xfrm rot="262221">
                <a:off x="4831890" y="3637028"/>
                <a:ext cx="1493485" cy="878243"/>
                <a:chOff x="5486400" y="5562600"/>
                <a:chExt cx="1088184" cy="878243"/>
              </a:xfrm>
            </p:grpSpPr>
            <p:sp>
              <p:nvSpPr>
                <p:cNvPr id="282" name="Diagonal Stripe 281"/>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Diagonal Stripe 282"/>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Diagonal Stripe 283"/>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Flowchart: Display 284"/>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66"/>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79"/>
              <p:cNvGrpSpPr/>
              <p:nvPr/>
            </p:nvGrpSpPr>
            <p:grpSpPr>
              <a:xfrm>
                <a:off x="5029200" y="1295400"/>
                <a:ext cx="1295400" cy="294409"/>
                <a:chOff x="6858000" y="2438400"/>
                <a:chExt cx="1676400" cy="381000"/>
              </a:xfrm>
            </p:grpSpPr>
            <p:sp>
              <p:nvSpPr>
                <p:cNvPr id="271" name="Rounded Rectangle 270"/>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78"/>
                <p:cNvGrpSpPr/>
                <p:nvPr/>
              </p:nvGrpSpPr>
              <p:grpSpPr>
                <a:xfrm>
                  <a:off x="7086600" y="2438400"/>
                  <a:ext cx="1219200" cy="353961"/>
                  <a:chOff x="6934200" y="990600"/>
                  <a:chExt cx="2362200" cy="685800"/>
                </a:xfrm>
              </p:grpSpPr>
              <p:grpSp>
                <p:nvGrpSpPr>
                  <p:cNvPr id="273" name="Group 71"/>
                  <p:cNvGrpSpPr/>
                  <p:nvPr/>
                </p:nvGrpSpPr>
                <p:grpSpPr>
                  <a:xfrm>
                    <a:off x="6934200" y="990600"/>
                    <a:ext cx="838200" cy="685800"/>
                    <a:chOff x="6934200" y="990600"/>
                    <a:chExt cx="838200" cy="685800"/>
                  </a:xfrm>
                </p:grpSpPr>
                <p:sp>
                  <p:nvSpPr>
                    <p:cNvPr id="280" name="Plaque 279"/>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72"/>
                  <p:cNvGrpSpPr/>
                  <p:nvPr/>
                </p:nvGrpSpPr>
                <p:grpSpPr>
                  <a:xfrm>
                    <a:off x="7696200" y="990600"/>
                    <a:ext cx="838200" cy="685800"/>
                    <a:chOff x="6934200" y="990600"/>
                    <a:chExt cx="838200" cy="685800"/>
                  </a:xfrm>
                </p:grpSpPr>
                <p:sp>
                  <p:nvSpPr>
                    <p:cNvPr id="278" name="Plaque 277"/>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75"/>
                  <p:cNvGrpSpPr/>
                  <p:nvPr/>
                </p:nvGrpSpPr>
                <p:grpSpPr>
                  <a:xfrm>
                    <a:off x="8458200" y="990600"/>
                    <a:ext cx="838200" cy="685800"/>
                    <a:chOff x="6934200" y="990600"/>
                    <a:chExt cx="838200" cy="685800"/>
                  </a:xfrm>
                </p:grpSpPr>
                <p:sp>
                  <p:nvSpPr>
                    <p:cNvPr id="276" name="Plaque 27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317" name="Group 316">
            <a:extLst>
              <a:ext uri="{FF2B5EF4-FFF2-40B4-BE49-F238E27FC236}">
                <a16:creationId xmlns:a16="http://schemas.microsoft.com/office/drawing/2014/main" id="{566DCA9F-6695-4B33-BD9C-0BB88A4477E8}"/>
              </a:ext>
            </a:extLst>
          </p:cNvPr>
          <p:cNvGrpSpPr/>
          <p:nvPr/>
        </p:nvGrpSpPr>
        <p:grpSpPr>
          <a:xfrm>
            <a:off x="9706153" y="1688883"/>
            <a:ext cx="285496" cy="662072"/>
            <a:chOff x="1519855" y="349452"/>
            <a:chExt cx="2655905" cy="6159097"/>
          </a:xfrm>
        </p:grpSpPr>
        <p:sp>
          <p:nvSpPr>
            <p:cNvPr id="318" name="Freeform: Shape 317">
              <a:extLst>
                <a:ext uri="{FF2B5EF4-FFF2-40B4-BE49-F238E27FC236}">
                  <a16:creationId xmlns:a16="http://schemas.microsoft.com/office/drawing/2014/main" id="{4C131FE3-B33C-4820-B190-60ED0E793519}"/>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19" name="Oval 318">
              <a:extLst>
                <a:ext uri="{FF2B5EF4-FFF2-40B4-BE49-F238E27FC236}">
                  <a16:creationId xmlns:a16="http://schemas.microsoft.com/office/drawing/2014/main" id="{29B5908D-BA09-403B-93F2-B7DC0B1FB9F2}"/>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rapezoid 319">
              <a:extLst>
                <a:ext uri="{FF2B5EF4-FFF2-40B4-BE49-F238E27FC236}">
                  <a16:creationId xmlns:a16="http://schemas.microsoft.com/office/drawing/2014/main" id="{FE6A796A-9EDA-4C28-8C87-F7FBA6BD693F}"/>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a:extLst>
                <a:ext uri="{FF2B5EF4-FFF2-40B4-BE49-F238E27FC236}">
                  <a16:creationId xmlns:a16="http://schemas.microsoft.com/office/drawing/2014/main" id="{3CBD264F-F9E0-4B8F-8604-AD3FE44C0FF7}"/>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C4D96862-1330-4765-B640-0786AC474F9A}"/>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6F6D15ED-73C8-4551-ADFA-F548C5EE7416}"/>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a:extLst>
                <a:ext uri="{FF2B5EF4-FFF2-40B4-BE49-F238E27FC236}">
                  <a16:creationId xmlns:a16="http://schemas.microsoft.com/office/drawing/2014/main" id="{50B7F89D-E4AC-4C70-9FF4-D7E94643647F}"/>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BFD8FAB6-8683-42A7-9C8D-ACE5657EF462}"/>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10">
              <a:extLst>
                <a:ext uri="{FF2B5EF4-FFF2-40B4-BE49-F238E27FC236}">
                  <a16:creationId xmlns:a16="http://schemas.microsoft.com/office/drawing/2014/main" id="{A7845C09-367C-416C-B493-25B1B68ECC86}"/>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11">
              <a:extLst>
                <a:ext uri="{FF2B5EF4-FFF2-40B4-BE49-F238E27FC236}">
                  <a16:creationId xmlns:a16="http://schemas.microsoft.com/office/drawing/2014/main" id="{D0825FD4-B1B5-4334-8B21-83E7DD43EC5F}"/>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12">
              <a:extLst>
                <a:ext uri="{FF2B5EF4-FFF2-40B4-BE49-F238E27FC236}">
                  <a16:creationId xmlns:a16="http://schemas.microsoft.com/office/drawing/2014/main" id="{37AE63B6-2771-4E80-924B-9D5D2E48C475}"/>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E6628E28-8B43-41C2-BA68-F98A61A1DEF0}"/>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5">
              <a:extLst>
                <a:ext uri="{FF2B5EF4-FFF2-40B4-BE49-F238E27FC236}">
                  <a16:creationId xmlns:a16="http://schemas.microsoft.com/office/drawing/2014/main" id="{313C5AEA-7958-4A48-ABB6-F80492E03632}"/>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a:extLst>
                <a:ext uri="{FF2B5EF4-FFF2-40B4-BE49-F238E27FC236}">
                  <a16:creationId xmlns:a16="http://schemas.microsoft.com/office/drawing/2014/main" id="{86F153F5-AF89-42C5-AE49-8A9CBE27969B}"/>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1D46B9E6-3AF1-450C-A98A-DF120217E87B}"/>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353A74B2-558A-49E2-8526-FF8A8620A067}"/>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Freeform: Shape 333">
              <a:extLst>
                <a:ext uri="{FF2B5EF4-FFF2-40B4-BE49-F238E27FC236}">
                  <a16:creationId xmlns:a16="http://schemas.microsoft.com/office/drawing/2014/main" id="{240645FB-40B1-47CC-815D-49B4F764D121}"/>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5" name="Oval 334">
              <a:extLst>
                <a:ext uri="{FF2B5EF4-FFF2-40B4-BE49-F238E27FC236}">
                  <a16:creationId xmlns:a16="http://schemas.microsoft.com/office/drawing/2014/main" id="{EB3567DC-2E56-4D04-B594-0B4A10F28DE6}"/>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34F051C9-0DCE-40B6-BB07-7010BC9AF805}"/>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7" name="Oval 336">
              <a:extLst>
                <a:ext uri="{FF2B5EF4-FFF2-40B4-BE49-F238E27FC236}">
                  <a16:creationId xmlns:a16="http://schemas.microsoft.com/office/drawing/2014/main" id="{9B80941E-7CC5-4E25-B31A-EB6A63F64D72}"/>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CA81A50E-CAD1-45DC-B265-82AC294E1874}"/>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6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Anointed With Oil</a:t>
            </a:r>
          </a:p>
        </p:txBody>
      </p:sp>
      <p:sp>
        <p:nvSpPr>
          <p:cNvPr id="317" name="TextBox 316"/>
          <p:cNvSpPr txBox="1"/>
          <p:nvPr/>
        </p:nvSpPr>
        <p:spPr>
          <a:xfrm>
            <a:off x="0" y="6550223"/>
            <a:ext cx="1477818" cy="307777"/>
          </a:xfrm>
          <a:prstGeom prst="rect">
            <a:avLst/>
          </a:prstGeom>
          <a:noFill/>
        </p:spPr>
        <p:txBody>
          <a:bodyPr wrap="square" rtlCol="0">
            <a:spAutoFit/>
          </a:bodyPr>
          <a:lstStyle/>
          <a:p>
            <a:r>
              <a:rPr lang="en-US" sz="1400" dirty="0">
                <a:solidFill>
                  <a:schemeClr val="bg1"/>
                </a:solidFill>
              </a:rPr>
              <a:t>Mark 6:13</a:t>
            </a:r>
          </a:p>
        </p:txBody>
      </p:sp>
      <p:sp>
        <p:nvSpPr>
          <p:cNvPr id="183" name="Rectangle 182"/>
          <p:cNvSpPr/>
          <p:nvPr/>
        </p:nvSpPr>
        <p:spPr>
          <a:xfrm>
            <a:off x="267853" y="1258562"/>
            <a:ext cx="5052291" cy="2862322"/>
          </a:xfrm>
          <a:prstGeom prst="rect">
            <a:avLst/>
          </a:prstGeom>
        </p:spPr>
        <p:txBody>
          <a:bodyPr wrap="square">
            <a:spAutoFit/>
          </a:bodyPr>
          <a:lstStyle/>
          <a:p>
            <a:r>
              <a:rPr lang="en-US" sz="2000" dirty="0">
                <a:solidFill>
                  <a:schemeClr val="bg1"/>
                </a:solidFill>
              </a:rPr>
              <a:t>"Although Jesus healed many people without anointing them with oil-sometimes even healed a person without touching him or her-it was a general practice for priesthood holders in the Church to anoint the sick with oil. </a:t>
            </a:r>
          </a:p>
          <a:p>
            <a:endParaRPr lang="en-US" sz="2000" dirty="0">
              <a:solidFill>
                <a:schemeClr val="bg1"/>
              </a:solidFill>
            </a:endParaRPr>
          </a:p>
          <a:p>
            <a:r>
              <a:rPr lang="en-US" sz="2000" dirty="0">
                <a:solidFill>
                  <a:schemeClr val="bg1"/>
                </a:solidFill>
              </a:rPr>
              <a:t>While performing their first missionary labors, the Twelve Apostles 'anointed with oil many that were sick, and healed them.' (3)</a:t>
            </a:r>
          </a:p>
        </p:txBody>
      </p:sp>
      <p:pic>
        <p:nvPicPr>
          <p:cNvPr id="21508" name="Picture 4" descr="https://seerssee.com/wp-content/uploads/2014/03/Anointing_of_fresh_oil.jpg"/>
          <p:cNvPicPr>
            <a:picLocks noChangeAspect="1" noChangeArrowheads="1"/>
          </p:cNvPicPr>
          <p:nvPr/>
        </p:nvPicPr>
        <p:blipFill>
          <a:blip r:embed="rId3" cstate="print"/>
          <a:srcRect/>
          <a:stretch>
            <a:fillRect/>
          </a:stretch>
        </p:blipFill>
        <p:spPr bwMode="auto">
          <a:xfrm>
            <a:off x="7193685" y="1391083"/>
            <a:ext cx="3810000" cy="2695576"/>
          </a:xfrm>
          <a:prstGeom prst="rect">
            <a:avLst/>
          </a:prstGeom>
          <a:noFill/>
        </p:spPr>
      </p:pic>
      <p:pic>
        <p:nvPicPr>
          <p:cNvPr id="21510" name="Picture 6" descr="https://waytruthlife2015.files.wordpress.com/2015/12/oil-flask.jpg?w=700"/>
          <p:cNvPicPr>
            <a:picLocks noChangeAspect="1" noChangeArrowheads="1"/>
          </p:cNvPicPr>
          <p:nvPr/>
        </p:nvPicPr>
        <p:blipFill>
          <a:blip r:embed="rId4" cstate="print"/>
          <a:srcRect/>
          <a:stretch>
            <a:fillRect/>
          </a:stretch>
        </p:blipFill>
        <p:spPr bwMode="auto">
          <a:xfrm>
            <a:off x="2327562" y="4288992"/>
            <a:ext cx="3497985" cy="2328659"/>
          </a:xfrm>
          <a:prstGeom prst="rect">
            <a:avLst/>
          </a:prstGeom>
          <a:noFill/>
        </p:spPr>
      </p:pic>
      <p:sp>
        <p:nvSpPr>
          <p:cNvPr id="192" name="Rectangle 191"/>
          <p:cNvSpPr/>
          <p:nvPr/>
        </p:nvSpPr>
        <p:spPr>
          <a:xfrm>
            <a:off x="6761018" y="4842271"/>
            <a:ext cx="4636654" cy="1569660"/>
          </a:xfrm>
          <a:prstGeom prst="rect">
            <a:avLst/>
          </a:prstGeom>
        </p:spPr>
        <p:txBody>
          <a:bodyPr wrap="square">
            <a:spAutoFit/>
          </a:bodyPr>
          <a:lstStyle/>
          <a:p>
            <a:r>
              <a:rPr lang="en-US" sz="2400" dirty="0">
                <a:solidFill>
                  <a:schemeClr val="bg1"/>
                </a:solidFill>
              </a:rPr>
              <a:t>Olive oil, which is exuded from crushed olives, can also be seen as a symbol of the atoning blood of Jesus Christ. (1)</a:t>
            </a:r>
          </a:p>
        </p:txBody>
      </p:sp>
    </p:spTree>
    <p:extLst>
      <p:ext uri="{BB962C8B-B14F-4D97-AF65-F5344CB8AC3E}">
        <p14:creationId xmlns:p14="http://schemas.microsoft.com/office/powerpoint/2010/main" val="17036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Miracles and Oil</a:t>
            </a:r>
          </a:p>
        </p:txBody>
      </p:sp>
      <p:sp>
        <p:nvSpPr>
          <p:cNvPr id="317" name="TextBox 316"/>
          <p:cNvSpPr txBox="1"/>
          <p:nvPr/>
        </p:nvSpPr>
        <p:spPr>
          <a:xfrm>
            <a:off x="0" y="6550223"/>
            <a:ext cx="1477818" cy="307777"/>
          </a:xfrm>
          <a:prstGeom prst="rect">
            <a:avLst/>
          </a:prstGeom>
          <a:noFill/>
        </p:spPr>
        <p:txBody>
          <a:bodyPr wrap="square" rtlCol="0">
            <a:spAutoFit/>
          </a:bodyPr>
          <a:lstStyle/>
          <a:p>
            <a:r>
              <a:rPr lang="en-US" sz="1400" dirty="0">
                <a:solidFill>
                  <a:schemeClr val="bg1"/>
                </a:solidFill>
              </a:rPr>
              <a:t>Mark 6:5, 13</a:t>
            </a:r>
          </a:p>
        </p:txBody>
      </p:sp>
      <p:sp>
        <p:nvSpPr>
          <p:cNvPr id="183" name="Rectangle 182"/>
          <p:cNvSpPr/>
          <p:nvPr/>
        </p:nvSpPr>
        <p:spPr>
          <a:xfrm>
            <a:off x="267853" y="1258562"/>
            <a:ext cx="5052291" cy="707886"/>
          </a:xfrm>
          <a:prstGeom prst="rect">
            <a:avLst/>
          </a:prstGeom>
        </p:spPr>
        <p:txBody>
          <a:bodyPr wrap="square">
            <a:spAutoFit/>
          </a:bodyPr>
          <a:lstStyle/>
          <a:p>
            <a:r>
              <a:rPr lang="en-US" sz="2000" dirty="0">
                <a:solidFill>
                  <a:schemeClr val="bg1"/>
                </a:solidFill>
              </a:rPr>
              <a:t>“Miracles happen when the authority of the priesthood is used to bless the sick.</a:t>
            </a:r>
          </a:p>
        </p:txBody>
      </p:sp>
      <p:sp>
        <p:nvSpPr>
          <p:cNvPr id="8" name="Rectangle 7"/>
          <p:cNvSpPr/>
          <p:nvPr/>
        </p:nvSpPr>
        <p:spPr>
          <a:xfrm>
            <a:off x="6410035" y="1766700"/>
            <a:ext cx="4017819" cy="2585323"/>
          </a:xfrm>
          <a:prstGeom prst="rect">
            <a:avLst/>
          </a:prstGeom>
        </p:spPr>
        <p:txBody>
          <a:bodyPr wrap="square">
            <a:spAutoFit/>
          </a:bodyPr>
          <a:lstStyle/>
          <a:p>
            <a:r>
              <a:rPr lang="en-US" dirty="0">
                <a:solidFill>
                  <a:schemeClr val="bg1"/>
                </a:solidFill>
              </a:rPr>
              <a:t>“The Old Testament frequently mentions anointing with oil as part of a blessing conferred by priesthood authority. </a:t>
            </a:r>
          </a:p>
          <a:p>
            <a:endParaRPr lang="en-US" dirty="0">
              <a:solidFill>
                <a:schemeClr val="bg1"/>
              </a:solidFill>
            </a:endParaRPr>
          </a:p>
          <a:p>
            <a:r>
              <a:rPr lang="en-US" dirty="0" err="1">
                <a:solidFill>
                  <a:schemeClr val="bg1"/>
                </a:solidFill>
              </a:rPr>
              <a:t>Anointings</a:t>
            </a:r>
            <a:r>
              <a:rPr lang="en-US" dirty="0">
                <a:solidFill>
                  <a:schemeClr val="bg1"/>
                </a:solidFill>
              </a:rPr>
              <a:t> were declared to be for sanctification and perhaps can also be seen as symbolic of the blessings to be poured out from heaven as a result of this sacred act.</a:t>
            </a:r>
          </a:p>
        </p:txBody>
      </p:sp>
      <p:sp>
        <p:nvSpPr>
          <p:cNvPr id="9" name="Rectangle 8"/>
          <p:cNvSpPr/>
          <p:nvPr/>
        </p:nvSpPr>
        <p:spPr>
          <a:xfrm>
            <a:off x="1273531" y="5405891"/>
            <a:ext cx="6096000" cy="923330"/>
          </a:xfrm>
          <a:prstGeom prst="rect">
            <a:avLst/>
          </a:prstGeom>
        </p:spPr>
        <p:txBody>
          <a:bodyPr>
            <a:spAutoFit/>
          </a:bodyPr>
          <a:lstStyle/>
          <a:p>
            <a:r>
              <a:rPr lang="en-US" dirty="0">
                <a:solidFill>
                  <a:schemeClr val="bg1"/>
                </a:solidFill>
              </a:rPr>
              <a:t>“… When elders anoint a sick person and seal the anointing, they open the windows of heaven for the Lord to pour forth the blessing He wills for the person afflicted.”</a:t>
            </a:r>
          </a:p>
        </p:txBody>
      </p:sp>
      <p:sp>
        <p:nvSpPr>
          <p:cNvPr id="10" name="Rectangle 9"/>
          <p:cNvSpPr/>
          <p:nvPr/>
        </p:nvSpPr>
        <p:spPr>
          <a:xfrm>
            <a:off x="6096000" y="6488668"/>
            <a:ext cx="6096000" cy="369332"/>
          </a:xfrm>
          <a:prstGeom prst="rect">
            <a:avLst/>
          </a:prstGeom>
        </p:spPr>
        <p:txBody>
          <a:bodyPr>
            <a:spAutoFit/>
          </a:bodyPr>
          <a:lstStyle/>
          <a:p>
            <a:pPr algn="r"/>
            <a:r>
              <a:rPr lang="en-US" dirty="0">
                <a:solidFill>
                  <a:schemeClr val="bg1"/>
                </a:solidFill>
              </a:rPr>
              <a:t>(6)</a:t>
            </a:r>
          </a:p>
        </p:txBody>
      </p:sp>
      <p:pic>
        <p:nvPicPr>
          <p:cNvPr id="11" name="Picture 10" descr="Dallin H. Oaks.jpg"/>
          <p:cNvPicPr>
            <a:picLocks noChangeAspect="1"/>
          </p:cNvPicPr>
          <p:nvPr/>
        </p:nvPicPr>
        <p:blipFill>
          <a:blip r:embed="rId3" cstate="print"/>
          <a:stretch>
            <a:fillRect/>
          </a:stretch>
        </p:blipFill>
        <p:spPr>
          <a:xfrm>
            <a:off x="10788073" y="192088"/>
            <a:ext cx="1123805" cy="1400604"/>
          </a:xfrm>
          <a:prstGeom prst="rect">
            <a:avLst/>
          </a:prstGeom>
        </p:spPr>
      </p:pic>
      <p:grpSp>
        <p:nvGrpSpPr>
          <p:cNvPr id="14" name="Group 13"/>
          <p:cNvGrpSpPr/>
          <p:nvPr/>
        </p:nvGrpSpPr>
        <p:grpSpPr>
          <a:xfrm>
            <a:off x="3009611" y="2070100"/>
            <a:ext cx="2375188" cy="3151437"/>
            <a:chOff x="3009611" y="2070100"/>
            <a:chExt cx="2375188" cy="3151437"/>
          </a:xfrm>
        </p:grpSpPr>
        <p:pic>
          <p:nvPicPr>
            <p:cNvPr id="27650" name="Picture 2" descr="Christ Healing a Blind Man"/>
            <p:cNvPicPr>
              <a:picLocks noChangeAspect="1" noChangeArrowheads="1"/>
            </p:cNvPicPr>
            <p:nvPr/>
          </p:nvPicPr>
          <p:blipFill>
            <a:blip r:embed="rId4" cstate="print"/>
            <a:srcRect/>
            <a:stretch>
              <a:fillRect/>
            </a:stretch>
          </p:blipFill>
          <p:spPr bwMode="auto">
            <a:xfrm>
              <a:off x="3009611" y="2070100"/>
              <a:ext cx="2362200" cy="3095625"/>
            </a:xfrm>
            <a:prstGeom prst="rect">
              <a:avLst/>
            </a:prstGeom>
            <a:noFill/>
          </p:spPr>
        </p:pic>
        <p:sp>
          <p:nvSpPr>
            <p:cNvPr id="13" name="TextBox 12"/>
            <p:cNvSpPr txBox="1"/>
            <p:nvPr/>
          </p:nvSpPr>
          <p:spPr>
            <a:xfrm>
              <a:off x="3528291" y="4959927"/>
              <a:ext cx="1856508" cy="261610"/>
            </a:xfrm>
            <a:prstGeom prst="rect">
              <a:avLst/>
            </a:prstGeom>
            <a:noFill/>
          </p:spPr>
          <p:txBody>
            <a:bodyPr wrap="square" rtlCol="0">
              <a:spAutoFit/>
            </a:bodyPr>
            <a:lstStyle/>
            <a:p>
              <a:pPr algn="r"/>
              <a:r>
                <a:rPr lang="en-US" sz="1100" dirty="0"/>
                <a:t>Sam </a:t>
              </a:r>
              <a:r>
                <a:rPr lang="en-US" sz="1100" dirty="0" err="1"/>
                <a:t>Lawlor</a:t>
              </a:r>
              <a:endParaRPr lang="en-US" sz="1100" dirty="0"/>
            </a:p>
          </p:txBody>
        </p:sp>
      </p:grpSp>
      <p:pic>
        <p:nvPicPr>
          <p:cNvPr id="27652" name="Picture 4" descr="http://lds.net/wp-content/uploads/2015/06/5138607493_a87fa82082_z.jpg"/>
          <p:cNvPicPr>
            <a:picLocks noChangeAspect="1" noChangeArrowheads="1"/>
          </p:cNvPicPr>
          <p:nvPr/>
        </p:nvPicPr>
        <p:blipFill>
          <a:blip r:embed="rId5" cstate="print"/>
          <a:srcRect/>
          <a:stretch>
            <a:fillRect/>
          </a:stretch>
        </p:blipFill>
        <p:spPr bwMode="auto">
          <a:xfrm>
            <a:off x="8072485" y="4636545"/>
            <a:ext cx="1660981" cy="2076227"/>
          </a:xfrm>
          <a:prstGeom prst="rect">
            <a:avLst/>
          </a:prstGeom>
          <a:noFill/>
        </p:spPr>
      </p:pic>
    </p:spTree>
    <p:extLst>
      <p:ext uri="{BB962C8B-B14F-4D97-AF65-F5344CB8AC3E}">
        <p14:creationId xmlns:p14="http://schemas.microsoft.com/office/powerpoint/2010/main" val="17036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295835" y="1187467"/>
            <a:ext cx="7515308" cy="1631216"/>
          </a:xfrm>
          <a:prstGeom prst="rect">
            <a:avLst/>
          </a:prstGeom>
          <a:noFill/>
        </p:spPr>
        <p:txBody>
          <a:bodyPr wrap="square" rtlCol="0">
            <a:spAutoFit/>
          </a:bodyPr>
          <a:lstStyle/>
          <a:p>
            <a:r>
              <a:rPr lang="en-US" sz="2000" dirty="0">
                <a:solidFill>
                  <a:schemeClr val="bg1"/>
                </a:solidFill>
              </a:rPr>
              <a:t>Herod Antipas, who governed the regions of Galilee and </a:t>
            </a:r>
            <a:r>
              <a:rPr lang="en-US" sz="2000" dirty="0" err="1">
                <a:solidFill>
                  <a:schemeClr val="bg1"/>
                </a:solidFill>
              </a:rPr>
              <a:t>Perea</a:t>
            </a:r>
            <a:r>
              <a:rPr lang="en-US" sz="2000" dirty="0">
                <a:solidFill>
                  <a:schemeClr val="bg1"/>
                </a:solidFill>
              </a:rPr>
              <a:t> following the death of his father, Herod the Great. </a:t>
            </a:r>
          </a:p>
          <a:p>
            <a:endParaRPr lang="en-US" sz="2000" dirty="0">
              <a:solidFill>
                <a:schemeClr val="bg1"/>
              </a:solidFill>
            </a:endParaRPr>
          </a:p>
          <a:p>
            <a:r>
              <a:rPr lang="en-US" sz="2000" dirty="0">
                <a:solidFill>
                  <a:schemeClr val="bg1"/>
                </a:solidFill>
              </a:rPr>
              <a:t>Herod Antipas had divorced his wife and married Herodias, the wife of his brother Philip.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Herod and John the Baptist</a:t>
            </a:r>
          </a:p>
        </p:txBody>
      </p:sp>
      <p:grpSp>
        <p:nvGrpSpPr>
          <p:cNvPr id="136" name="Group 60"/>
          <p:cNvGrpSpPr/>
          <p:nvPr/>
        </p:nvGrpSpPr>
        <p:grpSpPr>
          <a:xfrm>
            <a:off x="7823605" y="847435"/>
            <a:ext cx="1729880" cy="2837873"/>
            <a:chOff x="967740" y="838200"/>
            <a:chExt cx="2865120" cy="4700239"/>
          </a:xfrm>
        </p:grpSpPr>
        <p:sp>
          <p:nvSpPr>
            <p:cNvPr id="203" name="Oval 202"/>
            <p:cNvSpPr/>
            <p:nvPr/>
          </p:nvSpPr>
          <p:spPr>
            <a:xfrm rot="19336703">
              <a:off x="2316687" y="4995596"/>
              <a:ext cx="493986" cy="542843"/>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2192056">
              <a:off x="1732370" y="4966140"/>
              <a:ext cx="493986" cy="54071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1659321" y="2747298"/>
              <a:ext cx="1580756" cy="2453197"/>
            </a:xfrm>
            <a:prstGeom prst="trapezoid">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338874" y="3396674"/>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967740" y="3324521"/>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9984891">
              <a:off x="2845615" y="2361103"/>
              <a:ext cx="691581" cy="1318065"/>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2090544">
              <a:off x="1319024" y="2409071"/>
              <a:ext cx="691581" cy="1248823"/>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a:off x="1659321" y="2458687"/>
              <a:ext cx="1580756" cy="2453197"/>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p:cNvSpPr/>
            <p:nvPr/>
          </p:nvSpPr>
          <p:spPr>
            <a:xfrm rot="10800000">
              <a:off x="2153307" y="25308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657615">
              <a:off x="1413759" y="2489013"/>
              <a:ext cx="790378" cy="2691381"/>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1232594">
              <a:off x="2547765" y="2481693"/>
              <a:ext cx="790378" cy="2726517"/>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44"/>
            <p:cNvGrpSpPr/>
            <p:nvPr/>
          </p:nvGrpSpPr>
          <p:grpSpPr>
            <a:xfrm>
              <a:off x="2057400" y="2590800"/>
              <a:ext cx="685800" cy="990600"/>
              <a:chOff x="5867400" y="3048000"/>
              <a:chExt cx="723987" cy="1541930"/>
            </a:xfrm>
            <a:solidFill>
              <a:srgbClr val="F5DE7B"/>
            </a:solidFill>
          </p:grpSpPr>
          <p:sp>
            <p:nvSpPr>
              <p:cNvPr id="237" name="Hexagon 236"/>
              <p:cNvSpPr/>
              <p:nvPr/>
            </p:nvSpPr>
            <p:spPr>
              <a:xfrm>
                <a:off x="5957047" y="3980330"/>
                <a:ext cx="609600" cy="609600"/>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8" name="Hexagon 237"/>
              <p:cNvSpPr/>
              <p:nvPr/>
            </p:nvSpPr>
            <p:spPr>
              <a:xfrm>
                <a:off x="6096000" y="4114800"/>
                <a:ext cx="309282" cy="349624"/>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65" name="Group 42"/>
              <p:cNvGrpSpPr/>
              <p:nvPr/>
            </p:nvGrpSpPr>
            <p:grpSpPr>
              <a:xfrm>
                <a:off x="5867400" y="3048000"/>
                <a:ext cx="723987" cy="1012242"/>
                <a:chOff x="6286413" y="968958"/>
                <a:chExt cx="2408834" cy="2185901"/>
              </a:xfrm>
              <a:grpFill/>
            </p:grpSpPr>
            <p:grpSp>
              <p:nvGrpSpPr>
                <p:cNvPr id="166" name="Group 37"/>
                <p:cNvGrpSpPr/>
                <p:nvPr/>
              </p:nvGrpSpPr>
              <p:grpSpPr>
                <a:xfrm>
                  <a:off x="6286413" y="968958"/>
                  <a:ext cx="1151447" cy="2164259"/>
                  <a:chOff x="6286413" y="968958"/>
                  <a:chExt cx="1151447" cy="2164259"/>
                </a:xfrm>
                <a:grpFill/>
              </p:grpSpPr>
              <p:sp>
                <p:nvSpPr>
                  <p:cNvPr id="245" name="Donut 244"/>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Donut 245"/>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Donut 246"/>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7" name="Group 38"/>
                <p:cNvGrpSpPr/>
                <p:nvPr/>
              </p:nvGrpSpPr>
              <p:grpSpPr>
                <a:xfrm flipH="1">
                  <a:off x="7543800" y="990600"/>
                  <a:ext cx="1151447" cy="2164259"/>
                  <a:chOff x="6286413" y="968958"/>
                  <a:chExt cx="1151447" cy="2164259"/>
                </a:xfrm>
                <a:grpFill/>
              </p:grpSpPr>
              <p:sp>
                <p:nvSpPr>
                  <p:cNvPr id="242" name="Donut 241"/>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Donut 242"/>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Donut 243"/>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96" name="Group 58"/>
            <p:cNvGrpSpPr/>
            <p:nvPr/>
          </p:nvGrpSpPr>
          <p:grpSpPr>
            <a:xfrm>
              <a:off x="2133600" y="1219200"/>
              <a:ext cx="499126" cy="342307"/>
              <a:chOff x="5847812" y="3296093"/>
              <a:chExt cx="384964" cy="361507"/>
            </a:xfrm>
          </p:grpSpPr>
          <p:sp>
            <p:nvSpPr>
              <p:cNvPr id="235" name="Hexagon 234"/>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6" name="Hexagon 235"/>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16" name="Pentagon 215"/>
            <p:cNvSpPr/>
            <p:nvPr/>
          </p:nvSpPr>
          <p:spPr>
            <a:xfrm rot="5400000">
              <a:off x="1752600" y="14478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13"/>
            <p:cNvSpPr/>
            <p:nvPr/>
          </p:nvSpPr>
          <p:spPr>
            <a:xfrm rot="15902291">
              <a:off x="2393292" y="14309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14"/>
            <p:cNvSpPr/>
            <p:nvPr/>
          </p:nvSpPr>
          <p:spPr>
            <a:xfrm>
              <a:off x="1560523" y="10156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17395536">
              <a:off x="1026082" y="14547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7"/>
            <p:cNvGrpSpPr/>
            <p:nvPr/>
          </p:nvGrpSpPr>
          <p:grpSpPr>
            <a:xfrm>
              <a:off x="1371600" y="838200"/>
              <a:ext cx="2074742" cy="793681"/>
              <a:chOff x="5486400" y="1371600"/>
              <a:chExt cx="1143000" cy="762000"/>
            </a:xfrm>
          </p:grpSpPr>
          <p:sp>
            <p:nvSpPr>
              <p:cNvPr id="231"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5"/>
            <p:cNvGrpSpPr/>
            <p:nvPr/>
          </p:nvGrpSpPr>
          <p:grpSpPr>
            <a:xfrm rot="15446483">
              <a:off x="1976166" y="3755736"/>
              <a:ext cx="2107255" cy="430080"/>
              <a:chOff x="5638800" y="4267200"/>
              <a:chExt cx="2590800" cy="838200"/>
            </a:xfrm>
            <a:solidFill>
              <a:srgbClr val="F5DE7B"/>
            </a:solidFill>
          </p:grpSpPr>
          <p:sp>
            <p:nvSpPr>
              <p:cNvPr id="227"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5"/>
            <p:cNvGrpSpPr/>
            <p:nvPr/>
          </p:nvGrpSpPr>
          <p:grpSpPr>
            <a:xfrm rot="6153517" flipH="1">
              <a:off x="604568" y="3908136"/>
              <a:ext cx="2107255" cy="430080"/>
              <a:chOff x="5638800" y="4267200"/>
              <a:chExt cx="2590800" cy="838200"/>
            </a:xfrm>
            <a:solidFill>
              <a:srgbClr val="F5DE7B"/>
            </a:solidFill>
          </p:grpSpPr>
          <p:sp>
            <p:nvSpPr>
              <p:cNvPr id="223"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4" name="Group 80"/>
          <p:cNvGrpSpPr/>
          <p:nvPr/>
        </p:nvGrpSpPr>
        <p:grpSpPr>
          <a:xfrm>
            <a:off x="1817734" y="3710708"/>
            <a:ext cx="1439762" cy="2818041"/>
            <a:chOff x="4648200" y="990600"/>
            <a:chExt cx="2144078" cy="4196596"/>
          </a:xfrm>
        </p:grpSpPr>
        <p:sp>
          <p:nvSpPr>
            <p:cNvPr id="249" name="Oval 248"/>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61"/>
            <p:cNvGrpSpPr/>
            <p:nvPr/>
          </p:nvGrpSpPr>
          <p:grpSpPr>
            <a:xfrm>
              <a:off x="5142345" y="4629728"/>
              <a:ext cx="520849" cy="515905"/>
              <a:chOff x="7122338" y="5361709"/>
              <a:chExt cx="520849" cy="515905"/>
            </a:xfrm>
          </p:grpSpPr>
          <p:sp>
            <p:nvSpPr>
              <p:cNvPr id="288" name="Oval 287"/>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60"/>
            <p:cNvGrpSpPr/>
            <p:nvPr/>
          </p:nvGrpSpPr>
          <p:grpSpPr>
            <a:xfrm>
              <a:off x="5634182" y="4671291"/>
              <a:ext cx="520849" cy="515905"/>
              <a:chOff x="7122338" y="5361709"/>
              <a:chExt cx="520849" cy="515905"/>
            </a:xfrm>
          </p:grpSpPr>
          <p:sp>
            <p:nvSpPr>
              <p:cNvPr id="286" name="Oval 285"/>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Trapezoid 252"/>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Isosceles Triangle 256"/>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loud 257"/>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loud 258"/>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58"/>
            <p:cNvGrpSpPr/>
            <p:nvPr/>
          </p:nvGrpSpPr>
          <p:grpSpPr>
            <a:xfrm rot="262221">
              <a:off x="4831890" y="3637028"/>
              <a:ext cx="1493485" cy="878243"/>
              <a:chOff x="5486400" y="5562600"/>
              <a:chExt cx="1088184" cy="878243"/>
            </a:xfrm>
          </p:grpSpPr>
          <p:sp>
            <p:nvSpPr>
              <p:cNvPr id="282" name="Diagonal Stripe 281"/>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Diagonal Stripe 282"/>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Diagonal Stripe 283"/>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Flowchart: Display 284"/>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66"/>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79"/>
            <p:cNvGrpSpPr/>
            <p:nvPr/>
          </p:nvGrpSpPr>
          <p:grpSpPr>
            <a:xfrm>
              <a:off x="5029200" y="1295400"/>
              <a:ext cx="1295400" cy="294409"/>
              <a:chOff x="6858000" y="2438400"/>
              <a:chExt cx="1676400" cy="381000"/>
            </a:xfrm>
          </p:grpSpPr>
          <p:sp>
            <p:nvSpPr>
              <p:cNvPr id="271" name="Rounded Rectangle 270"/>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78"/>
              <p:cNvGrpSpPr/>
              <p:nvPr/>
            </p:nvGrpSpPr>
            <p:grpSpPr>
              <a:xfrm>
                <a:off x="7086600" y="2438400"/>
                <a:ext cx="1219200" cy="353961"/>
                <a:chOff x="6934200" y="990600"/>
                <a:chExt cx="2362200" cy="685800"/>
              </a:xfrm>
            </p:grpSpPr>
            <p:grpSp>
              <p:nvGrpSpPr>
                <p:cNvPr id="240" name="Group 71"/>
                <p:cNvGrpSpPr/>
                <p:nvPr/>
              </p:nvGrpSpPr>
              <p:grpSpPr>
                <a:xfrm>
                  <a:off x="6934200" y="990600"/>
                  <a:ext cx="838200" cy="685800"/>
                  <a:chOff x="6934200" y="990600"/>
                  <a:chExt cx="838200" cy="685800"/>
                </a:xfrm>
              </p:grpSpPr>
              <p:sp>
                <p:nvSpPr>
                  <p:cNvPr id="280" name="Plaque 279"/>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72"/>
                <p:cNvGrpSpPr/>
                <p:nvPr/>
              </p:nvGrpSpPr>
              <p:grpSpPr>
                <a:xfrm>
                  <a:off x="7696200" y="990600"/>
                  <a:ext cx="838200" cy="685800"/>
                  <a:chOff x="6934200" y="990600"/>
                  <a:chExt cx="838200" cy="685800"/>
                </a:xfrm>
              </p:grpSpPr>
              <p:sp>
                <p:nvSpPr>
                  <p:cNvPr id="278" name="Plaque 277"/>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75"/>
                <p:cNvGrpSpPr/>
                <p:nvPr/>
              </p:nvGrpSpPr>
              <p:grpSpPr>
                <a:xfrm>
                  <a:off x="8458200" y="990600"/>
                  <a:ext cx="838200" cy="685800"/>
                  <a:chOff x="6934200" y="990600"/>
                  <a:chExt cx="838200" cy="685800"/>
                </a:xfrm>
              </p:grpSpPr>
              <p:sp>
                <p:nvSpPr>
                  <p:cNvPr id="276" name="Plaque 27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317" name="TextBox 316"/>
          <p:cNvSpPr txBox="1"/>
          <p:nvPr/>
        </p:nvSpPr>
        <p:spPr>
          <a:xfrm>
            <a:off x="0" y="6550223"/>
            <a:ext cx="1477818" cy="307777"/>
          </a:xfrm>
          <a:prstGeom prst="rect">
            <a:avLst/>
          </a:prstGeom>
          <a:noFill/>
        </p:spPr>
        <p:txBody>
          <a:bodyPr wrap="square" rtlCol="0">
            <a:spAutoFit/>
          </a:bodyPr>
          <a:lstStyle/>
          <a:p>
            <a:r>
              <a:rPr lang="en-US" sz="1400" dirty="0">
                <a:solidFill>
                  <a:schemeClr val="bg1"/>
                </a:solidFill>
              </a:rPr>
              <a:t>Mark 6:17-29</a:t>
            </a:r>
          </a:p>
        </p:txBody>
      </p:sp>
      <p:grpSp>
        <p:nvGrpSpPr>
          <p:cNvPr id="318" name="Group 317"/>
          <p:cNvGrpSpPr/>
          <p:nvPr/>
        </p:nvGrpSpPr>
        <p:grpSpPr>
          <a:xfrm>
            <a:off x="9725891" y="930564"/>
            <a:ext cx="1376218" cy="2684216"/>
            <a:chOff x="4800560" y="1447800"/>
            <a:chExt cx="2288937" cy="4389300"/>
          </a:xfrm>
        </p:grpSpPr>
        <p:sp>
          <p:nvSpPr>
            <p:cNvPr id="319" name="Rounded Rectangle 318"/>
            <p:cNvSpPr/>
            <p:nvPr/>
          </p:nvSpPr>
          <p:spPr>
            <a:xfrm>
              <a:off x="5233306" y="1508439"/>
              <a:ext cx="1587135" cy="2425543"/>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9659091">
              <a:off x="6654114" y="3636711"/>
              <a:ext cx="435383" cy="7883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497304">
              <a:off x="4800560" y="3546518"/>
              <a:ext cx="451169" cy="8596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3145143">
              <a:off x="5589044" y="5187812"/>
              <a:ext cx="438879"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8594148">
              <a:off x="6112079" y="5142472"/>
              <a:ext cx="395450"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a:off x="5294967" y="4055259"/>
              <a:ext cx="1521004" cy="1583302"/>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1778885">
              <a:off x="5013988" y="2637528"/>
              <a:ext cx="859151" cy="157829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027387">
              <a:off x="6099961" y="2618761"/>
              <a:ext cx="859151" cy="157829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0800000">
              <a:off x="5264759" y="2781849"/>
              <a:ext cx="1521004" cy="14553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rot="10800000">
              <a:off x="5768723" y="2727909"/>
              <a:ext cx="529045" cy="606386"/>
            </a:xfrm>
            <a:prstGeom prst="trapezoid">
              <a:avLst>
                <a:gd name="adj" fmla="val 3804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127"/>
            <p:cNvGrpSpPr/>
            <p:nvPr/>
          </p:nvGrpSpPr>
          <p:grpSpPr>
            <a:xfrm>
              <a:off x="5562600" y="3886200"/>
              <a:ext cx="990600" cy="457200"/>
              <a:chOff x="4260012" y="304800"/>
              <a:chExt cx="1531188" cy="776378"/>
            </a:xfrm>
          </p:grpSpPr>
          <p:sp>
            <p:nvSpPr>
              <p:cNvPr id="368" name="Rounded Rectangle 367"/>
              <p:cNvSpPr/>
              <p:nvPr/>
            </p:nvSpPr>
            <p:spPr>
              <a:xfrm>
                <a:off x="4267200" y="304800"/>
                <a:ext cx="1524000" cy="762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116"/>
              <p:cNvGrpSpPr/>
              <p:nvPr/>
            </p:nvGrpSpPr>
            <p:grpSpPr>
              <a:xfrm>
                <a:off x="4267200" y="685800"/>
                <a:ext cx="1524000" cy="395378"/>
                <a:chOff x="4267200" y="685800"/>
                <a:chExt cx="1524000" cy="395378"/>
              </a:xfrm>
            </p:grpSpPr>
            <p:sp>
              <p:nvSpPr>
                <p:cNvPr id="379" name="Left-Right-Up Arrow 63"/>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Left-Right-Up Arrow 379"/>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Left-Right-Up Arrow 380"/>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Left-Right-Up Arrow 381"/>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117"/>
              <p:cNvGrpSpPr/>
              <p:nvPr/>
            </p:nvGrpSpPr>
            <p:grpSpPr>
              <a:xfrm rot="10800000">
                <a:off x="4260012" y="332118"/>
                <a:ext cx="1524000" cy="395378"/>
                <a:chOff x="4267200" y="685800"/>
                <a:chExt cx="1524000" cy="395378"/>
              </a:xfrm>
            </p:grpSpPr>
            <p:sp>
              <p:nvSpPr>
                <p:cNvPr id="375" name="Left-Right-Up Arrow 374"/>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Left-Right-Up Arrow 375"/>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Left-Right-Up Arrow 376"/>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Left-Right-Up Arrow 377"/>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Diamond 370"/>
              <p:cNvSpPr/>
              <p:nvPr/>
            </p:nvSpPr>
            <p:spPr>
              <a:xfrm>
                <a:off x="4343400" y="533400"/>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4721525" y="554966"/>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5065143" y="547778"/>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5436080" y="547777"/>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139"/>
            <p:cNvGrpSpPr/>
            <p:nvPr/>
          </p:nvGrpSpPr>
          <p:grpSpPr>
            <a:xfrm>
              <a:off x="5638800" y="2895600"/>
              <a:ext cx="609600" cy="838200"/>
              <a:chOff x="6845120" y="712958"/>
              <a:chExt cx="1504753" cy="1877842"/>
            </a:xfrm>
          </p:grpSpPr>
          <p:grpSp>
            <p:nvGrpSpPr>
              <p:cNvPr id="357" name="Group 131"/>
              <p:cNvGrpSpPr/>
              <p:nvPr/>
            </p:nvGrpSpPr>
            <p:grpSpPr>
              <a:xfrm>
                <a:off x="7761144" y="712958"/>
                <a:ext cx="588729" cy="1211617"/>
                <a:chOff x="7761144" y="712958"/>
                <a:chExt cx="588729" cy="1211617"/>
              </a:xfrm>
            </p:grpSpPr>
            <p:sp>
              <p:nvSpPr>
                <p:cNvPr id="365" name="Donut 364"/>
                <p:cNvSpPr/>
                <p:nvPr/>
              </p:nvSpPr>
              <p:spPr>
                <a:xfrm rot="1658801" flipH="1">
                  <a:off x="8065942" y="7129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Donut 365"/>
                <p:cNvSpPr/>
                <p:nvPr/>
              </p:nvSpPr>
              <p:spPr>
                <a:xfrm rot="1658801" flipH="1">
                  <a:off x="7913543" y="9415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Donut 366"/>
                <p:cNvSpPr/>
                <p:nvPr/>
              </p:nvSpPr>
              <p:spPr>
                <a:xfrm rot="1658801" flipH="1">
                  <a:off x="7761144" y="12463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8" name="Group 132"/>
              <p:cNvGrpSpPr/>
              <p:nvPr/>
            </p:nvGrpSpPr>
            <p:grpSpPr>
              <a:xfrm rot="18148524">
                <a:off x="7156564" y="729806"/>
                <a:ext cx="588729" cy="1211617"/>
                <a:chOff x="7761144" y="712958"/>
                <a:chExt cx="588729" cy="1211617"/>
              </a:xfrm>
            </p:grpSpPr>
            <p:sp>
              <p:nvSpPr>
                <p:cNvPr id="362" name="Donut 361"/>
                <p:cNvSpPr/>
                <p:nvPr/>
              </p:nvSpPr>
              <p:spPr>
                <a:xfrm rot="1658801" flipH="1">
                  <a:off x="8065942" y="7129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Donut 362"/>
                <p:cNvSpPr/>
                <p:nvPr/>
              </p:nvSpPr>
              <p:spPr>
                <a:xfrm rot="1658801" flipH="1">
                  <a:off x="7913543" y="9415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4" name="Donut 363"/>
                <p:cNvSpPr/>
                <p:nvPr/>
              </p:nvSpPr>
              <p:spPr>
                <a:xfrm rot="1658801" flipH="1">
                  <a:off x="7761144" y="12463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9" name="Quad Arrow 358"/>
              <p:cNvSpPr/>
              <p:nvPr/>
            </p:nvSpPr>
            <p:spPr>
              <a:xfrm>
                <a:off x="7315200" y="1676400"/>
                <a:ext cx="914400" cy="914400"/>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Quad Arrow 359"/>
              <p:cNvSpPr/>
              <p:nvPr/>
            </p:nvSpPr>
            <p:spPr>
              <a:xfrm>
                <a:off x="7467600" y="1828800"/>
                <a:ext cx="609600" cy="609600"/>
              </a:xfrm>
              <a:prstGeom prst="quadArrow">
                <a:avLst>
                  <a:gd name="adj1" fmla="val 43255"/>
                  <a:gd name="adj2" fmla="val 22500"/>
                  <a:gd name="adj3" fmla="val 225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Quad Arrow 360"/>
              <p:cNvSpPr/>
              <p:nvPr/>
            </p:nvSpPr>
            <p:spPr>
              <a:xfrm>
                <a:off x="7578306" y="1943819"/>
                <a:ext cx="381000" cy="381000"/>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Oval 330"/>
            <p:cNvSpPr/>
            <p:nvPr/>
          </p:nvSpPr>
          <p:spPr>
            <a:xfrm>
              <a:off x="5504201" y="1575776"/>
              <a:ext cx="1058090" cy="14553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5365567" y="1447800"/>
              <a:ext cx="1322612" cy="606386"/>
            </a:xfrm>
            <a:prstGeom prst="cloud">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140"/>
            <p:cNvGrpSpPr/>
            <p:nvPr/>
          </p:nvGrpSpPr>
          <p:grpSpPr>
            <a:xfrm>
              <a:off x="5257800" y="1600200"/>
              <a:ext cx="1524000" cy="304800"/>
              <a:chOff x="4260012" y="304800"/>
              <a:chExt cx="1531188" cy="776378"/>
            </a:xfrm>
          </p:grpSpPr>
          <p:sp>
            <p:nvSpPr>
              <p:cNvPr id="342" name="Rounded Rectangle 341"/>
              <p:cNvSpPr/>
              <p:nvPr/>
            </p:nvSpPr>
            <p:spPr>
              <a:xfrm>
                <a:off x="4267200" y="304800"/>
                <a:ext cx="1524000" cy="762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116"/>
              <p:cNvGrpSpPr/>
              <p:nvPr/>
            </p:nvGrpSpPr>
            <p:grpSpPr>
              <a:xfrm>
                <a:off x="4267200" y="685800"/>
                <a:ext cx="1524000" cy="395378"/>
                <a:chOff x="4267200" y="685800"/>
                <a:chExt cx="1524000" cy="395378"/>
              </a:xfrm>
            </p:grpSpPr>
            <p:sp>
              <p:nvSpPr>
                <p:cNvPr id="353" name="Left-Right-Up Arrow 352"/>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Left-Right-Up Arrow 353"/>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Left-Right-Up Arrow 354"/>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Left-Right-Up Arrow 355"/>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117"/>
              <p:cNvGrpSpPr/>
              <p:nvPr/>
            </p:nvGrpSpPr>
            <p:grpSpPr>
              <a:xfrm rot="10800000">
                <a:off x="4260012" y="332118"/>
                <a:ext cx="1524000" cy="395378"/>
                <a:chOff x="4267200" y="685800"/>
                <a:chExt cx="1524000" cy="395378"/>
              </a:xfrm>
            </p:grpSpPr>
            <p:sp>
              <p:nvSpPr>
                <p:cNvPr id="349" name="Left-Right-Up Arrow 348"/>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Left-Right-Up Arrow 349"/>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Left-Right-Up Arrow 350"/>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Left-Right-Up Arrow 351"/>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5" name="Diamond 344"/>
              <p:cNvSpPr/>
              <p:nvPr/>
            </p:nvSpPr>
            <p:spPr>
              <a:xfrm>
                <a:off x="4343400" y="533400"/>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345"/>
              <p:cNvSpPr/>
              <p:nvPr/>
            </p:nvSpPr>
            <p:spPr>
              <a:xfrm>
                <a:off x="4721525" y="554966"/>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p:cNvSpPr/>
              <p:nvPr/>
            </p:nvSpPr>
            <p:spPr>
              <a:xfrm>
                <a:off x="5065143" y="547778"/>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5436080" y="547777"/>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168"/>
            <p:cNvGrpSpPr/>
            <p:nvPr/>
          </p:nvGrpSpPr>
          <p:grpSpPr>
            <a:xfrm>
              <a:off x="6400801" y="2286000"/>
              <a:ext cx="304800" cy="461347"/>
              <a:chOff x="7377042" y="2112415"/>
              <a:chExt cx="416743" cy="630785"/>
            </a:xfrm>
          </p:grpSpPr>
          <p:sp>
            <p:nvSpPr>
              <p:cNvPr id="339" name="Quad Arrow 338"/>
              <p:cNvSpPr/>
              <p:nvPr/>
            </p:nvSpPr>
            <p:spPr>
              <a:xfrm>
                <a:off x="7377042" y="2112415"/>
                <a:ext cx="416743" cy="630785"/>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Quad Arrow 339"/>
              <p:cNvSpPr/>
              <p:nvPr/>
            </p:nvSpPr>
            <p:spPr>
              <a:xfrm>
                <a:off x="7446499" y="2217546"/>
                <a:ext cx="277829" cy="420523"/>
              </a:xfrm>
              <a:prstGeom prst="quadArrow">
                <a:avLst>
                  <a:gd name="adj1" fmla="val 43255"/>
                  <a:gd name="adj2" fmla="val 22500"/>
                  <a:gd name="adj3" fmla="val 225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Quad Arrow 340"/>
              <p:cNvSpPr/>
              <p:nvPr/>
            </p:nvSpPr>
            <p:spPr>
              <a:xfrm>
                <a:off x="7496954" y="2296890"/>
                <a:ext cx="173643" cy="262827"/>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169"/>
            <p:cNvGrpSpPr/>
            <p:nvPr/>
          </p:nvGrpSpPr>
          <p:grpSpPr>
            <a:xfrm>
              <a:off x="5334000" y="2286000"/>
              <a:ext cx="304800" cy="461347"/>
              <a:chOff x="7377042" y="2112415"/>
              <a:chExt cx="416743" cy="630785"/>
            </a:xfrm>
          </p:grpSpPr>
          <p:sp>
            <p:nvSpPr>
              <p:cNvPr id="336" name="Quad Arrow 335"/>
              <p:cNvSpPr/>
              <p:nvPr/>
            </p:nvSpPr>
            <p:spPr>
              <a:xfrm>
                <a:off x="7377042" y="2112415"/>
                <a:ext cx="416743" cy="630785"/>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336"/>
              <p:cNvSpPr/>
              <p:nvPr/>
            </p:nvSpPr>
            <p:spPr>
              <a:xfrm>
                <a:off x="7446499" y="2217546"/>
                <a:ext cx="277829" cy="420523"/>
              </a:xfrm>
              <a:prstGeom prst="quadArrow">
                <a:avLst>
                  <a:gd name="adj1" fmla="val 43255"/>
                  <a:gd name="adj2" fmla="val 22500"/>
                  <a:gd name="adj3" fmla="val 225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Quad Arrow 337"/>
              <p:cNvSpPr/>
              <p:nvPr/>
            </p:nvSpPr>
            <p:spPr>
              <a:xfrm>
                <a:off x="7496954" y="2296890"/>
                <a:ext cx="173643" cy="262827"/>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3" name="Rectangle 382"/>
          <p:cNvSpPr/>
          <p:nvPr/>
        </p:nvSpPr>
        <p:spPr>
          <a:xfrm>
            <a:off x="5384801" y="4888637"/>
            <a:ext cx="6096000" cy="1754326"/>
          </a:xfrm>
          <a:prstGeom prst="rect">
            <a:avLst/>
          </a:prstGeom>
        </p:spPr>
        <p:txBody>
          <a:bodyPr>
            <a:spAutoFit/>
          </a:bodyPr>
          <a:lstStyle/>
          <a:p>
            <a:endParaRPr lang="en-US" dirty="0">
              <a:solidFill>
                <a:schemeClr val="bg1"/>
              </a:solidFill>
            </a:endParaRPr>
          </a:p>
          <a:p>
            <a:r>
              <a:rPr lang="en-US" dirty="0">
                <a:solidFill>
                  <a:schemeClr val="bg1"/>
                </a:solidFill>
              </a:rPr>
              <a:t>This act was a blatant violation of Jewish law, and John the Baptist had vocally condemned it. </a:t>
            </a:r>
          </a:p>
          <a:p>
            <a:endParaRPr lang="en-US" dirty="0">
              <a:solidFill>
                <a:schemeClr val="bg1"/>
              </a:solidFill>
            </a:endParaRPr>
          </a:p>
          <a:p>
            <a:r>
              <a:rPr lang="en-US" dirty="0">
                <a:solidFill>
                  <a:schemeClr val="bg1"/>
                </a:solidFill>
              </a:rPr>
              <a:t>John’s opposition to this marriage angered Herodias, so Herod imprisoned John to appease her.</a:t>
            </a:r>
          </a:p>
        </p:txBody>
      </p:sp>
      <p:grpSp>
        <p:nvGrpSpPr>
          <p:cNvPr id="384" name="Group 383"/>
          <p:cNvGrpSpPr/>
          <p:nvPr/>
        </p:nvGrpSpPr>
        <p:grpSpPr>
          <a:xfrm>
            <a:off x="3866316" y="2486579"/>
            <a:ext cx="3289208" cy="2390250"/>
            <a:chOff x="384206" y="4158361"/>
            <a:chExt cx="3289208" cy="2390250"/>
          </a:xfrm>
        </p:grpSpPr>
        <p:grpSp>
          <p:nvGrpSpPr>
            <p:cNvPr id="385" name="Group 17"/>
            <p:cNvGrpSpPr/>
            <p:nvPr/>
          </p:nvGrpSpPr>
          <p:grpSpPr>
            <a:xfrm>
              <a:off x="384206" y="4158361"/>
              <a:ext cx="3289208" cy="2390250"/>
              <a:chOff x="609599" y="833642"/>
              <a:chExt cx="7941747" cy="5771225"/>
            </a:xfrm>
          </p:grpSpPr>
          <p:grpSp>
            <p:nvGrpSpPr>
              <p:cNvPr id="387" name="Group 14"/>
              <p:cNvGrpSpPr/>
              <p:nvPr/>
            </p:nvGrpSpPr>
            <p:grpSpPr>
              <a:xfrm rot="10800000">
                <a:off x="7696200" y="5257800"/>
                <a:ext cx="621450" cy="1347067"/>
                <a:chOff x="7010400" y="381000"/>
                <a:chExt cx="762000" cy="2033666"/>
              </a:xfrm>
            </p:grpSpPr>
            <p:sp>
              <p:nvSpPr>
                <p:cNvPr id="400" name="Rounded Rectangle 39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11"/>
              <p:cNvGrpSpPr/>
              <p:nvPr/>
            </p:nvGrpSpPr>
            <p:grpSpPr>
              <a:xfrm rot="10800000">
                <a:off x="939238" y="4923502"/>
                <a:ext cx="621450" cy="1347067"/>
                <a:chOff x="7010400" y="381000"/>
                <a:chExt cx="762000" cy="2033666"/>
              </a:xfrm>
            </p:grpSpPr>
            <p:sp>
              <p:nvSpPr>
                <p:cNvPr id="398" name="Rounded Rectangle 39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23"/>
              <p:cNvGrpSpPr/>
              <p:nvPr/>
            </p:nvGrpSpPr>
            <p:grpSpPr>
              <a:xfrm>
                <a:off x="899460" y="833642"/>
                <a:ext cx="621450" cy="986197"/>
                <a:chOff x="7031201" y="834275"/>
                <a:chExt cx="762000" cy="1488861"/>
              </a:xfrm>
            </p:grpSpPr>
            <p:sp>
              <p:nvSpPr>
                <p:cNvPr id="396" name="Rounded Rectangle 39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24"/>
              <p:cNvGrpSpPr/>
              <p:nvPr/>
            </p:nvGrpSpPr>
            <p:grpSpPr>
              <a:xfrm>
                <a:off x="7646520" y="1148254"/>
                <a:ext cx="621450" cy="1017899"/>
                <a:chOff x="7087348" y="824753"/>
                <a:chExt cx="762000" cy="1536722"/>
              </a:xfrm>
            </p:grpSpPr>
            <p:sp>
              <p:nvSpPr>
                <p:cNvPr id="394" name="Rounded Rectangle 39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6" name="Rectangle 385"/>
            <p:cNvSpPr/>
            <p:nvPr/>
          </p:nvSpPr>
          <p:spPr>
            <a:xfrm>
              <a:off x="821116" y="4769408"/>
              <a:ext cx="2437759" cy="1323439"/>
            </a:xfrm>
            <a:prstGeom prst="rect">
              <a:avLst/>
            </a:prstGeom>
          </p:spPr>
          <p:txBody>
            <a:bodyPr wrap="square">
              <a:spAutoFit/>
            </a:bodyPr>
            <a:lstStyle/>
            <a:p>
              <a:pPr algn="ctr"/>
              <a:r>
                <a:rPr lang="en-US" sz="1600" dirty="0"/>
                <a:t>Thou </a:t>
              </a:r>
              <a:r>
                <a:rPr lang="en-US" sz="1600" dirty="0" err="1"/>
                <a:t>shalt</a:t>
              </a:r>
              <a:r>
                <a:rPr lang="en-US" sz="1600" dirty="0"/>
                <a:t> not uncover the nakedness of thy brother’s wife: it </a:t>
              </a:r>
              <a:r>
                <a:rPr lang="en-US" sz="1600" i="1" dirty="0"/>
                <a:t>is</a:t>
              </a:r>
              <a:r>
                <a:rPr lang="en-US" sz="1600" dirty="0"/>
                <a:t> thy brother’s nakedness.</a:t>
              </a:r>
            </a:p>
            <a:p>
              <a:pPr algn="ctr"/>
              <a:r>
                <a:rPr lang="en-US" sz="1600" dirty="0"/>
                <a:t>Leviticus 18:16</a:t>
              </a:r>
            </a:p>
          </p:txBody>
        </p:sp>
      </p:grpSp>
      <p:grpSp>
        <p:nvGrpSpPr>
          <p:cNvPr id="402" name="Group 401"/>
          <p:cNvGrpSpPr/>
          <p:nvPr/>
        </p:nvGrpSpPr>
        <p:grpSpPr>
          <a:xfrm>
            <a:off x="1625600" y="3433618"/>
            <a:ext cx="1930400" cy="3216563"/>
            <a:chOff x="2743200" y="838200"/>
            <a:chExt cx="1828800" cy="2514600"/>
          </a:xfrm>
        </p:grpSpPr>
        <p:sp>
          <p:nvSpPr>
            <p:cNvPr id="403" name="Rectangle 402"/>
            <p:cNvSpPr/>
            <p:nvPr/>
          </p:nvSpPr>
          <p:spPr>
            <a:xfrm>
              <a:off x="2743200" y="838200"/>
              <a:ext cx="457200" cy="251460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3200400" y="838200"/>
              <a:ext cx="457200" cy="251460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a:off x="3657600" y="838200"/>
              <a:ext cx="457200" cy="251460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a:off x="4114800" y="838200"/>
              <a:ext cx="457200" cy="251460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6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384"/>
                                        </p:tgtEl>
                                        <p:attrNameLst>
                                          <p:attrName>style.visibility</p:attrName>
                                        </p:attrNameLst>
                                      </p:cBhvr>
                                      <p:to>
                                        <p:strVal val="visible"/>
                                      </p:to>
                                    </p:set>
                                    <p:animEffect transition="in" filter="barn(outVertical)">
                                      <p:cBhvr>
                                        <p:cTn id="13" dur="1000"/>
                                        <p:tgtEl>
                                          <p:spTgt spid="38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83">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83">
                                            <p:txEl>
                                              <p:pRg st="3" end="3"/>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402"/>
                                        </p:tgtEl>
                                        <p:attrNameLst>
                                          <p:attrName>style.visibility</p:attrName>
                                        </p:attrNameLst>
                                      </p:cBhvr>
                                      <p:to>
                                        <p:strVal val="visible"/>
                                      </p:to>
                                    </p:set>
                                    <p:animEffect transition="in" filter="fade">
                                      <p:cBhvr>
                                        <p:cTn id="26" dur="2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5" name="TextBox 4"/>
          <p:cNvSpPr txBox="1"/>
          <p:nvPr/>
        </p:nvSpPr>
        <p:spPr>
          <a:xfrm>
            <a:off x="4442962" y="1704703"/>
            <a:ext cx="4211510" cy="1015663"/>
          </a:xfrm>
          <a:prstGeom prst="rect">
            <a:avLst/>
          </a:prstGeom>
          <a:noFill/>
        </p:spPr>
        <p:txBody>
          <a:bodyPr wrap="square" rtlCol="0">
            <a:spAutoFit/>
          </a:bodyPr>
          <a:lstStyle/>
          <a:p>
            <a:r>
              <a:rPr lang="en-US" sz="2000" dirty="0">
                <a:solidFill>
                  <a:schemeClr val="bg1"/>
                </a:solidFill>
              </a:rPr>
              <a:t>Herodias quarreled that John be killed, but Herod feared John knowing he was a just man—a man of God</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Herodias’ Doing</a:t>
            </a:r>
          </a:p>
        </p:txBody>
      </p:sp>
      <p:grpSp>
        <p:nvGrpSpPr>
          <p:cNvPr id="2" name="Group 60"/>
          <p:cNvGrpSpPr/>
          <p:nvPr/>
        </p:nvGrpSpPr>
        <p:grpSpPr>
          <a:xfrm>
            <a:off x="656187" y="773544"/>
            <a:ext cx="1729880" cy="2837873"/>
            <a:chOff x="967740" y="838200"/>
            <a:chExt cx="2865120" cy="4700239"/>
          </a:xfrm>
        </p:grpSpPr>
        <p:sp>
          <p:nvSpPr>
            <p:cNvPr id="203" name="Oval 202"/>
            <p:cNvSpPr/>
            <p:nvPr/>
          </p:nvSpPr>
          <p:spPr>
            <a:xfrm rot="19336703">
              <a:off x="2316687" y="4995596"/>
              <a:ext cx="493986" cy="542843"/>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2192056">
              <a:off x="1732370" y="4966140"/>
              <a:ext cx="493986" cy="54071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1659321" y="2747298"/>
              <a:ext cx="1580756" cy="2453197"/>
            </a:xfrm>
            <a:prstGeom prst="trapezoid">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338874" y="3396674"/>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967740" y="3324521"/>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9984891">
              <a:off x="2845615" y="2361103"/>
              <a:ext cx="691581" cy="1318065"/>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2090544">
              <a:off x="1319024" y="2409071"/>
              <a:ext cx="691581" cy="1248823"/>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a:off x="1659321" y="2458687"/>
              <a:ext cx="1580756" cy="2453197"/>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p:cNvSpPr/>
            <p:nvPr/>
          </p:nvSpPr>
          <p:spPr>
            <a:xfrm rot="10800000">
              <a:off x="2153307" y="25308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657615">
              <a:off x="1413759" y="2489013"/>
              <a:ext cx="790378" cy="2691381"/>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1232594">
              <a:off x="2547765" y="2481693"/>
              <a:ext cx="790378" cy="2726517"/>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4"/>
            <p:cNvGrpSpPr/>
            <p:nvPr/>
          </p:nvGrpSpPr>
          <p:grpSpPr>
            <a:xfrm>
              <a:off x="2057400" y="2590800"/>
              <a:ext cx="685800" cy="990600"/>
              <a:chOff x="5867400" y="3048000"/>
              <a:chExt cx="723987" cy="1541930"/>
            </a:xfrm>
            <a:solidFill>
              <a:srgbClr val="F5DE7B"/>
            </a:solidFill>
          </p:grpSpPr>
          <p:sp>
            <p:nvSpPr>
              <p:cNvPr id="237" name="Hexagon 236"/>
              <p:cNvSpPr/>
              <p:nvPr/>
            </p:nvSpPr>
            <p:spPr>
              <a:xfrm>
                <a:off x="5957047" y="3980330"/>
                <a:ext cx="609600" cy="609600"/>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8" name="Hexagon 237"/>
              <p:cNvSpPr/>
              <p:nvPr/>
            </p:nvSpPr>
            <p:spPr>
              <a:xfrm>
                <a:off x="6096000" y="4114800"/>
                <a:ext cx="309282" cy="349624"/>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 name="Group 42"/>
              <p:cNvGrpSpPr/>
              <p:nvPr/>
            </p:nvGrpSpPr>
            <p:grpSpPr>
              <a:xfrm>
                <a:off x="5867400" y="3048000"/>
                <a:ext cx="723987" cy="1012242"/>
                <a:chOff x="6286413" y="968958"/>
                <a:chExt cx="2408834" cy="2185901"/>
              </a:xfrm>
              <a:grpFill/>
            </p:grpSpPr>
            <p:grpSp>
              <p:nvGrpSpPr>
                <p:cNvPr id="7" name="Group 37"/>
                <p:cNvGrpSpPr/>
                <p:nvPr/>
              </p:nvGrpSpPr>
              <p:grpSpPr>
                <a:xfrm>
                  <a:off x="6286413" y="968958"/>
                  <a:ext cx="1151447" cy="2164259"/>
                  <a:chOff x="6286413" y="968958"/>
                  <a:chExt cx="1151447" cy="2164259"/>
                </a:xfrm>
                <a:grpFill/>
              </p:grpSpPr>
              <p:sp>
                <p:nvSpPr>
                  <p:cNvPr id="245" name="Donut 244"/>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Donut 245"/>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Donut 246"/>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38"/>
                <p:cNvGrpSpPr/>
                <p:nvPr/>
              </p:nvGrpSpPr>
              <p:grpSpPr>
                <a:xfrm flipH="1">
                  <a:off x="7543800" y="990600"/>
                  <a:ext cx="1151447" cy="2164259"/>
                  <a:chOff x="6286413" y="968958"/>
                  <a:chExt cx="1151447" cy="2164259"/>
                </a:xfrm>
                <a:grpFill/>
              </p:grpSpPr>
              <p:sp>
                <p:nvSpPr>
                  <p:cNvPr id="242" name="Donut 241"/>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Donut 242"/>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Donut 243"/>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9" name="Group 58"/>
            <p:cNvGrpSpPr/>
            <p:nvPr/>
          </p:nvGrpSpPr>
          <p:grpSpPr>
            <a:xfrm>
              <a:off x="2133600" y="1219200"/>
              <a:ext cx="499126" cy="342307"/>
              <a:chOff x="5847812" y="3296093"/>
              <a:chExt cx="384964" cy="361507"/>
            </a:xfrm>
          </p:grpSpPr>
          <p:sp>
            <p:nvSpPr>
              <p:cNvPr id="235" name="Hexagon 234"/>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6" name="Hexagon 235"/>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16" name="Pentagon 215"/>
            <p:cNvSpPr/>
            <p:nvPr/>
          </p:nvSpPr>
          <p:spPr>
            <a:xfrm rot="5400000">
              <a:off x="1752600" y="14478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13"/>
            <p:cNvSpPr/>
            <p:nvPr/>
          </p:nvSpPr>
          <p:spPr>
            <a:xfrm rot="15902291">
              <a:off x="2393292" y="14309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14"/>
            <p:cNvSpPr/>
            <p:nvPr/>
          </p:nvSpPr>
          <p:spPr>
            <a:xfrm>
              <a:off x="1560523" y="10156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17395536">
              <a:off x="1026082" y="14547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7"/>
            <p:cNvGrpSpPr/>
            <p:nvPr/>
          </p:nvGrpSpPr>
          <p:grpSpPr>
            <a:xfrm>
              <a:off x="1371600" y="838200"/>
              <a:ext cx="2074742" cy="793681"/>
              <a:chOff x="5486400" y="1371600"/>
              <a:chExt cx="1143000" cy="762000"/>
            </a:xfrm>
          </p:grpSpPr>
          <p:sp>
            <p:nvSpPr>
              <p:cNvPr id="231"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5"/>
            <p:cNvGrpSpPr/>
            <p:nvPr/>
          </p:nvGrpSpPr>
          <p:grpSpPr>
            <a:xfrm rot="15446483">
              <a:off x="1976166" y="3755736"/>
              <a:ext cx="2107255" cy="430080"/>
              <a:chOff x="5638800" y="4267200"/>
              <a:chExt cx="2590800" cy="838200"/>
            </a:xfrm>
            <a:solidFill>
              <a:srgbClr val="F5DE7B"/>
            </a:solidFill>
          </p:grpSpPr>
          <p:sp>
            <p:nvSpPr>
              <p:cNvPr id="227"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5"/>
            <p:cNvGrpSpPr/>
            <p:nvPr/>
          </p:nvGrpSpPr>
          <p:grpSpPr>
            <a:xfrm rot="6153517" flipH="1">
              <a:off x="604568" y="3908136"/>
              <a:ext cx="2107255" cy="430080"/>
              <a:chOff x="5638800" y="4267200"/>
              <a:chExt cx="2590800" cy="838200"/>
            </a:xfrm>
            <a:solidFill>
              <a:srgbClr val="F5DE7B"/>
            </a:solidFill>
          </p:grpSpPr>
          <p:sp>
            <p:nvSpPr>
              <p:cNvPr id="223"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80"/>
          <p:cNvGrpSpPr/>
          <p:nvPr/>
        </p:nvGrpSpPr>
        <p:grpSpPr>
          <a:xfrm>
            <a:off x="9761007" y="3618345"/>
            <a:ext cx="1439762" cy="2818041"/>
            <a:chOff x="4648200" y="990600"/>
            <a:chExt cx="2144078" cy="4196596"/>
          </a:xfrm>
        </p:grpSpPr>
        <p:sp>
          <p:nvSpPr>
            <p:cNvPr id="249" name="Oval 248"/>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61"/>
            <p:cNvGrpSpPr/>
            <p:nvPr/>
          </p:nvGrpSpPr>
          <p:grpSpPr>
            <a:xfrm>
              <a:off x="5142345" y="4629728"/>
              <a:ext cx="520849" cy="515905"/>
              <a:chOff x="7122338" y="5361709"/>
              <a:chExt cx="520849" cy="515905"/>
            </a:xfrm>
          </p:grpSpPr>
          <p:sp>
            <p:nvSpPr>
              <p:cNvPr id="288" name="Oval 287"/>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60"/>
            <p:cNvGrpSpPr/>
            <p:nvPr/>
          </p:nvGrpSpPr>
          <p:grpSpPr>
            <a:xfrm>
              <a:off x="5634182" y="4671291"/>
              <a:ext cx="520849" cy="515905"/>
              <a:chOff x="7122338" y="5361709"/>
              <a:chExt cx="520849" cy="515905"/>
            </a:xfrm>
          </p:grpSpPr>
          <p:sp>
            <p:nvSpPr>
              <p:cNvPr id="286" name="Oval 285"/>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Trapezoid 252"/>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Isosceles Triangle 256"/>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loud 257"/>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loud 258"/>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8"/>
            <p:cNvGrpSpPr/>
            <p:nvPr/>
          </p:nvGrpSpPr>
          <p:grpSpPr>
            <a:xfrm rot="262221">
              <a:off x="4831890" y="3637028"/>
              <a:ext cx="1493485" cy="878243"/>
              <a:chOff x="5486400" y="5562600"/>
              <a:chExt cx="1088184" cy="878243"/>
            </a:xfrm>
          </p:grpSpPr>
          <p:sp>
            <p:nvSpPr>
              <p:cNvPr id="282" name="Diagonal Stripe 281"/>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Diagonal Stripe 282"/>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Diagonal Stripe 283"/>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Flowchart: Display 284"/>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66"/>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79"/>
            <p:cNvGrpSpPr/>
            <p:nvPr/>
          </p:nvGrpSpPr>
          <p:grpSpPr>
            <a:xfrm>
              <a:off x="5029200" y="1295400"/>
              <a:ext cx="1295400" cy="294409"/>
              <a:chOff x="6858000" y="2438400"/>
              <a:chExt cx="1676400" cy="381000"/>
            </a:xfrm>
          </p:grpSpPr>
          <p:sp>
            <p:nvSpPr>
              <p:cNvPr id="271" name="Rounded Rectangle 270"/>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78"/>
              <p:cNvGrpSpPr/>
              <p:nvPr/>
            </p:nvGrpSpPr>
            <p:grpSpPr>
              <a:xfrm>
                <a:off x="7086600" y="2438400"/>
                <a:ext cx="1219200" cy="353961"/>
                <a:chOff x="6934200" y="990600"/>
                <a:chExt cx="2362200" cy="685800"/>
              </a:xfrm>
            </p:grpSpPr>
            <p:grpSp>
              <p:nvGrpSpPr>
                <p:cNvPr id="19" name="Group 71"/>
                <p:cNvGrpSpPr/>
                <p:nvPr/>
              </p:nvGrpSpPr>
              <p:grpSpPr>
                <a:xfrm>
                  <a:off x="6934200" y="990600"/>
                  <a:ext cx="838200" cy="685800"/>
                  <a:chOff x="6934200" y="990600"/>
                  <a:chExt cx="838200" cy="685800"/>
                </a:xfrm>
              </p:grpSpPr>
              <p:sp>
                <p:nvSpPr>
                  <p:cNvPr id="280" name="Plaque 279"/>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72"/>
                <p:cNvGrpSpPr/>
                <p:nvPr/>
              </p:nvGrpSpPr>
              <p:grpSpPr>
                <a:xfrm>
                  <a:off x="7696200" y="990600"/>
                  <a:ext cx="838200" cy="685800"/>
                  <a:chOff x="6934200" y="990600"/>
                  <a:chExt cx="838200" cy="685800"/>
                </a:xfrm>
              </p:grpSpPr>
              <p:sp>
                <p:nvSpPr>
                  <p:cNvPr id="278" name="Plaque 277"/>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75"/>
                <p:cNvGrpSpPr/>
                <p:nvPr/>
              </p:nvGrpSpPr>
              <p:grpSpPr>
                <a:xfrm>
                  <a:off x="8458200" y="990600"/>
                  <a:ext cx="838200" cy="685800"/>
                  <a:chOff x="6934200" y="990600"/>
                  <a:chExt cx="838200" cy="685800"/>
                </a:xfrm>
              </p:grpSpPr>
              <p:sp>
                <p:nvSpPr>
                  <p:cNvPr id="276" name="Plaque 27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317" name="TextBox 316"/>
          <p:cNvSpPr txBox="1"/>
          <p:nvPr/>
        </p:nvSpPr>
        <p:spPr>
          <a:xfrm>
            <a:off x="0" y="6550223"/>
            <a:ext cx="1477818" cy="307777"/>
          </a:xfrm>
          <a:prstGeom prst="rect">
            <a:avLst/>
          </a:prstGeom>
          <a:noFill/>
        </p:spPr>
        <p:txBody>
          <a:bodyPr wrap="square" rtlCol="0">
            <a:spAutoFit/>
          </a:bodyPr>
          <a:lstStyle/>
          <a:p>
            <a:r>
              <a:rPr lang="en-US" sz="1400" dirty="0">
                <a:solidFill>
                  <a:schemeClr val="bg1"/>
                </a:solidFill>
              </a:rPr>
              <a:t>Mark 6:17-29</a:t>
            </a:r>
          </a:p>
        </p:txBody>
      </p:sp>
      <p:grpSp>
        <p:nvGrpSpPr>
          <p:cNvPr id="22" name="Group 317"/>
          <p:cNvGrpSpPr/>
          <p:nvPr/>
        </p:nvGrpSpPr>
        <p:grpSpPr>
          <a:xfrm>
            <a:off x="2484582" y="893619"/>
            <a:ext cx="1376218" cy="2684216"/>
            <a:chOff x="4800560" y="1447800"/>
            <a:chExt cx="2288937" cy="4389300"/>
          </a:xfrm>
        </p:grpSpPr>
        <p:sp>
          <p:nvSpPr>
            <p:cNvPr id="319" name="Rounded Rectangle 318"/>
            <p:cNvSpPr/>
            <p:nvPr/>
          </p:nvSpPr>
          <p:spPr>
            <a:xfrm>
              <a:off x="5233306" y="1508439"/>
              <a:ext cx="1587135" cy="2425543"/>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9659091">
              <a:off x="6654114" y="3636711"/>
              <a:ext cx="435383" cy="7883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497304">
              <a:off x="4800560" y="3546518"/>
              <a:ext cx="451169" cy="8596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3145143">
              <a:off x="5589044" y="5187812"/>
              <a:ext cx="438879"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8594148">
              <a:off x="6112079" y="5142472"/>
              <a:ext cx="395450"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a:off x="5294967" y="4055259"/>
              <a:ext cx="1521004" cy="1583302"/>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1778885">
              <a:off x="5013988" y="2637528"/>
              <a:ext cx="859151" cy="157829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027387">
              <a:off x="6099961" y="2618761"/>
              <a:ext cx="859151" cy="157829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0800000">
              <a:off x="5264759" y="2781849"/>
              <a:ext cx="1521004" cy="14553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rot="10800000">
              <a:off x="5768723" y="2727909"/>
              <a:ext cx="529045" cy="606386"/>
            </a:xfrm>
            <a:prstGeom prst="trapezoid">
              <a:avLst>
                <a:gd name="adj" fmla="val 3804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7"/>
            <p:cNvGrpSpPr/>
            <p:nvPr/>
          </p:nvGrpSpPr>
          <p:grpSpPr>
            <a:xfrm>
              <a:off x="5562600" y="3886200"/>
              <a:ext cx="990600" cy="457200"/>
              <a:chOff x="4260012" y="304800"/>
              <a:chExt cx="1531188" cy="776378"/>
            </a:xfrm>
          </p:grpSpPr>
          <p:sp>
            <p:nvSpPr>
              <p:cNvPr id="368" name="Rounded Rectangle 367"/>
              <p:cNvSpPr/>
              <p:nvPr/>
            </p:nvSpPr>
            <p:spPr>
              <a:xfrm>
                <a:off x="4267200" y="304800"/>
                <a:ext cx="1524000" cy="762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16"/>
              <p:cNvGrpSpPr/>
              <p:nvPr/>
            </p:nvGrpSpPr>
            <p:grpSpPr>
              <a:xfrm>
                <a:off x="4267200" y="685800"/>
                <a:ext cx="1524000" cy="395378"/>
                <a:chOff x="4267200" y="685800"/>
                <a:chExt cx="1524000" cy="395378"/>
              </a:xfrm>
            </p:grpSpPr>
            <p:sp>
              <p:nvSpPr>
                <p:cNvPr id="379" name="Left-Right-Up Arrow 63"/>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Left-Right-Up Arrow 379"/>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Left-Right-Up Arrow 380"/>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Left-Right-Up Arrow 381"/>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17"/>
              <p:cNvGrpSpPr/>
              <p:nvPr/>
            </p:nvGrpSpPr>
            <p:grpSpPr>
              <a:xfrm rot="10800000">
                <a:off x="4260012" y="332118"/>
                <a:ext cx="1524000" cy="395378"/>
                <a:chOff x="4267200" y="685800"/>
                <a:chExt cx="1524000" cy="395378"/>
              </a:xfrm>
            </p:grpSpPr>
            <p:sp>
              <p:nvSpPr>
                <p:cNvPr id="375" name="Left-Right-Up Arrow 374"/>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Left-Right-Up Arrow 375"/>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Left-Right-Up Arrow 376"/>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Left-Right-Up Arrow 377"/>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Diamond 370"/>
              <p:cNvSpPr/>
              <p:nvPr/>
            </p:nvSpPr>
            <p:spPr>
              <a:xfrm>
                <a:off x="4343400" y="533400"/>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4721525" y="554966"/>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5065143" y="547778"/>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5436080" y="547777"/>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39"/>
            <p:cNvGrpSpPr/>
            <p:nvPr/>
          </p:nvGrpSpPr>
          <p:grpSpPr>
            <a:xfrm>
              <a:off x="5638800" y="2895600"/>
              <a:ext cx="609600" cy="838200"/>
              <a:chOff x="6845120" y="712958"/>
              <a:chExt cx="1504753" cy="1877842"/>
            </a:xfrm>
          </p:grpSpPr>
          <p:grpSp>
            <p:nvGrpSpPr>
              <p:cNvPr id="27" name="Group 131"/>
              <p:cNvGrpSpPr/>
              <p:nvPr/>
            </p:nvGrpSpPr>
            <p:grpSpPr>
              <a:xfrm>
                <a:off x="7761144" y="712958"/>
                <a:ext cx="588729" cy="1211617"/>
                <a:chOff x="7761144" y="712958"/>
                <a:chExt cx="588729" cy="1211617"/>
              </a:xfrm>
            </p:grpSpPr>
            <p:sp>
              <p:nvSpPr>
                <p:cNvPr id="365" name="Donut 364"/>
                <p:cNvSpPr/>
                <p:nvPr/>
              </p:nvSpPr>
              <p:spPr>
                <a:xfrm rot="1658801" flipH="1">
                  <a:off x="8065942" y="7129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Donut 365"/>
                <p:cNvSpPr/>
                <p:nvPr/>
              </p:nvSpPr>
              <p:spPr>
                <a:xfrm rot="1658801" flipH="1">
                  <a:off x="7913543" y="9415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Donut 366"/>
                <p:cNvSpPr/>
                <p:nvPr/>
              </p:nvSpPr>
              <p:spPr>
                <a:xfrm rot="1658801" flipH="1">
                  <a:off x="7761144" y="12463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132"/>
              <p:cNvGrpSpPr/>
              <p:nvPr/>
            </p:nvGrpSpPr>
            <p:grpSpPr>
              <a:xfrm rot="18148524">
                <a:off x="7156564" y="729806"/>
                <a:ext cx="588729" cy="1211617"/>
                <a:chOff x="7761144" y="712958"/>
                <a:chExt cx="588729" cy="1211617"/>
              </a:xfrm>
            </p:grpSpPr>
            <p:sp>
              <p:nvSpPr>
                <p:cNvPr id="362" name="Donut 361"/>
                <p:cNvSpPr/>
                <p:nvPr/>
              </p:nvSpPr>
              <p:spPr>
                <a:xfrm rot="1658801" flipH="1">
                  <a:off x="8065942" y="7129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Donut 362"/>
                <p:cNvSpPr/>
                <p:nvPr/>
              </p:nvSpPr>
              <p:spPr>
                <a:xfrm rot="1658801" flipH="1">
                  <a:off x="7913543" y="9415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4" name="Donut 363"/>
                <p:cNvSpPr/>
                <p:nvPr/>
              </p:nvSpPr>
              <p:spPr>
                <a:xfrm rot="1658801" flipH="1">
                  <a:off x="7761144" y="1246358"/>
                  <a:ext cx="283931" cy="67821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9" name="Quad Arrow 358"/>
              <p:cNvSpPr/>
              <p:nvPr/>
            </p:nvSpPr>
            <p:spPr>
              <a:xfrm>
                <a:off x="7315200" y="1676400"/>
                <a:ext cx="914400" cy="914400"/>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Quad Arrow 359"/>
              <p:cNvSpPr/>
              <p:nvPr/>
            </p:nvSpPr>
            <p:spPr>
              <a:xfrm>
                <a:off x="7467600" y="1828800"/>
                <a:ext cx="609600" cy="609600"/>
              </a:xfrm>
              <a:prstGeom prst="quadArrow">
                <a:avLst>
                  <a:gd name="adj1" fmla="val 43255"/>
                  <a:gd name="adj2" fmla="val 22500"/>
                  <a:gd name="adj3" fmla="val 225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Quad Arrow 360"/>
              <p:cNvSpPr/>
              <p:nvPr/>
            </p:nvSpPr>
            <p:spPr>
              <a:xfrm>
                <a:off x="7578306" y="1943819"/>
                <a:ext cx="381000" cy="381000"/>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Oval 330"/>
            <p:cNvSpPr/>
            <p:nvPr/>
          </p:nvSpPr>
          <p:spPr>
            <a:xfrm>
              <a:off x="5504201" y="1575776"/>
              <a:ext cx="1058090" cy="14553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5365567" y="1447800"/>
              <a:ext cx="1322612" cy="606386"/>
            </a:xfrm>
            <a:prstGeom prst="cloud">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40"/>
            <p:cNvGrpSpPr/>
            <p:nvPr/>
          </p:nvGrpSpPr>
          <p:grpSpPr>
            <a:xfrm>
              <a:off x="5257800" y="1600200"/>
              <a:ext cx="1524000" cy="304800"/>
              <a:chOff x="4260012" y="304800"/>
              <a:chExt cx="1531188" cy="776378"/>
            </a:xfrm>
          </p:grpSpPr>
          <p:sp>
            <p:nvSpPr>
              <p:cNvPr id="342" name="Rounded Rectangle 341"/>
              <p:cNvSpPr/>
              <p:nvPr/>
            </p:nvSpPr>
            <p:spPr>
              <a:xfrm>
                <a:off x="4267200" y="304800"/>
                <a:ext cx="1524000" cy="762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16"/>
              <p:cNvGrpSpPr/>
              <p:nvPr/>
            </p:nvGrpSpPr>
            <p:grpSpPr>
              <a:xfrm>
                <a:off x="4267200" y="685800"/>
                <a:ext cx="1524000" cy="395378"/>
                <a:chOff x="4267200" y="685800"/>
                <a:chExt cx="1524000" cy="395378"/>
              </a:xfrm>
            </p:grpSpPr>
            <p:sp>
              <p:nvSpPr>
                <p:cNvPr id="353" name="Left-Right-Up Arrow 352"/>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Left-Right-Up Arrow 353"/>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Left-Right-Up Arrow 354"/>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Left-Right-Up Arrow 355"/>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17"/>
              <p:cNvGrpSpPr/>
              <p:nvPr/>
            </p:nvGrpSpPr>
            <p:grpSpPr>
              <a:xfrm rot="10800000">
                <a:off x="4260012" y="332118"/>
                <a:ext cx="1524000" cy="395378"/>
                <a:chOff x="4267200" y="685800"/>
                <a:chExt cx="1524000" cy="395378"/>
              </a:xfrm>
            </p:grpSpPr>
            <p:sp>
              <p:nvSpPr>
                <p:cNvPr id="349" name="Left-Right-Up Arrow 348"/>
                <p:cNvSpPr/>
                <p:nvPr/>
              </p:nvSpPr>
              <p:spPr>
                <a:xfrm rot="10800000">
                  <a:off x="4267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Left-Right-Up Arrow 349"/>
                <p:cNvSpPr/>
                <p:nvPr/>
              </p:nvSpPr>
              <p:spPr>
                <a:xfrm rot="10800000">
                  <a:off x="4648200"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Left-Right-Up Arrow 350"/>
                <p:cNvSpPr/>
                <p:nvPr/>
              </p:nvSpPr>
              <p:spPr>
                <a:xfrm rot="10800000">
                  <a:off x="4994694" y="685800"/>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Left-Right-Up Arrow 351"/>
                <p:cNvSpPr/>
                <p:nvPr/>
              </p:nvSpPr>
              <p:spPr>
                <a:xfrm rot="10800000">
                  <a:off x="5334000" y="700178"/>
                  <a:ext cx="457200" cy="381000"/>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5" name="Diamond 344"/>
              <p:cNvSpPr/>
              <p:nvPr/>
            </p:nvSpPr>
            <p:spPr>
              <a:xfrm>
                <a:off x="4343400" y="533400"/>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345"/>
              <p:cNvSpPr/>
              <p:nvPr/>
            </p:nvSpPr>
            <p:spPr>
              <a:xfrm>
                <a:off x="4721525" y="554966"/>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p:cNvSpPr/>
              <p:nvPr/>
            </p:nvSpPr>
            <p:spPr>
              <a:xfrm>
                <a:off x="5065143" y="547778"/>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5436080" y="547777"/>
                <a:ext cx="304800" cy="304800"/>
              </a:xfrm>
              <a:prstGeom prst="diamond">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68"/>
            <p:cNvGrpSpPr/>
            <p:nvPr/>
          </p:nvGrpSpPr>
          <p:grpSpPr>
            <a:xfrm>
              <a:off x="6400801" y="2286000"/>
              <a:ext cx="304800" cy="461347"/>
              <a:chOff x="7377042" y="2112415"/>
              <a:chExt cx="416743" cy="630785"/>
            </a:xfrm>
          </p:grpSpPr>
          <p:sp>
            <p:nvSpPr>
              <p:cNvPr id="339" name="Quad Arrow 338"/>
              <p:cNvSpPr/>
              <p:nvPr/>
            </p:nvSpPr>
            <p:spPr>
              <a:xfrm>
                <a:off x="7377042" y="2112415"/>
                <a:ext cx="416743" cy="630785"/>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Quad Arrow 339"/>
              <p:cNvSpPr/>
              <p:nvPr/>
            </p:nvSpPr>
            <p:spPr>
              <a:xfrm>
                <a:off x="7446499" y="2217546"/>
                <a:ext cx="277829" cy="420523"/>
              </a:xfrm>
              <a:prstGeom prst="quadArrow">
                <a:avLst>
                  <a:gd name="adj1" fmla="val 43255"/>
                  <a:gd name="adj2" fmla="val 22500"/>
                  <a:gd name="adj3" fmla="val 225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Quad Arrow 340"/>
              <p:cNvSpPr/>
              <p:nvPr/>
            </p:nvSpPr>
            <p:spPr>
              <a:xfrm>
                <a:off x="7496954" y="2296890"/>
                <a:ext cx="173643" cy="262827"/>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69"/>
            <p:cNvGrpSpPr/>
            <p:nvPr/>
          </p:nvGrpSpPr>
          <p:grpSpPr>
            <a:xfrm>
              <a:off x="5334000" y="2286000"/>
              <a:ext cx="304800" cy="461347"/>
              <a:chOff x="7377042" y="2112415"/>
              <a:chExt cx="416743" cy="630785"/>
            </a:xfrm>
          </p:grpSpPr>
          <p:sp>
            <p:nvSpPr>
              <p:cNvPr id="336" name="Quad Arrow 335"/>
              <p:cNvSpPr/>
              <p:nvPr/>
            </p:nvSpPr>
            <p:spPr>
              <a:xfrm>
                <a:off x="7377042" y="2112415"/>
                <a:ext cx="416743" cy="630785"/>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336"/>
              <p:cNvSpPr/>
              <p:nvPr/>
            </p:nvSpPr>
            <p:spPr>
              <a:xfrm>
                <a:off x="7446499" y="2217546"/>
                <a:ext cx="277829" cy="420523"/>
              </a:xfrm>
              <a:prstGeom prst="quadArrow">
                <a:avLst>
                  <a:gd name="adj1" fmla="val 43255"/>
                  <a:gd name="adj2" fmla="val 22500"/>
                  <a:gd name="adj3" fmla="val 22500"/>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Quad Arrow 337"/>
              <p:cNvSpPr/>
              <p:nvPr/>
            </p:nvSpPr>
            <p:spPr>
              <a:xfrm>
                <a:off x="7496954" y="2296890"/>
                <a:ext cx="173643" cy="262827"/>
              </a:xfrm>
              <a:prstGeom prst="quadArrow">
                <a:avLst>
                  <a:gd name="adj1" fmla="val 43255"/>
                  <a:gd name="adj2" fmla="val 22500"/>
                  <a:gd name="adj3" fmla="val 22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3" name="Rectangle 382"/>
          <p:cNvSpPr/>
          <p:nvPr/>
        </p:nvSpPr>
        <p:spPr>
          <a:xfrm>
            <a:off x="4276438" y="2995183"/>
            <a:ext cx="6096000" cy="830997"/>
          </a:xfrm>
          <a:prstGeom prst="rect">
            <a:avLst/>
          </a:prstGeom>
        </p:spPr>
        <p:txBody>
          <a:bodyPr>
            <a:spAutoFit/>
          </a:bodyPr>
          <a:lstStyle/>
          <a:p>
            <a:r>
              <a:rPr lang="en-US" sz="2400" dirty="0">
                <a:solidFill>
                  <a:srgbClr val="FFFF00"/>
                </a:solidFill>
              </a:rPr>
              <a:t>Why did Herod have John beheaded if he knew it was wrong and did not want to do it? </a:t>
            </a:r>
          </a:p>
        </p:txBody>
      </p:sp>
      <p:grpSp>
        <p:nvGrpSpPr>
          <p:cNvPr id="272" name="Group 401"/>
          <p:cNvGrpSpPr/>
          <p:nvPr/>
        </p:nvGrpSpPr>
        <p:grpSpPr>
          <a:xfrm>
            <a:off x="9476509" y="3479799"/>
            <a:ext cx="1930400" cy="3216563"/>
            <a:chOff x="2743200" y="838200"/>
            <a:chExt cx="1828800" cy="2514600"/>
          </a:xfrm>
        </p:grpSpPr>
        <p:sp>
          <p:nvSpPr>
            <p:cNvPr id="403" name="Rectangle 402"/>
            <p:cNvSpPr/>
            <p:nvPr/>
          </p:nvSpPr>
          <p:spPr>
            <a:xfrm>
              <a:off x="2743200" y="838200"/>
              <a:ext cx="457200" cy="251460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3200400" y="838200"/>
              <a:ext cx="457200" cy="251460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a:off x="3657600" y="838200"/>
              <a:ext cx="457200" cy="251460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a:off x="4114800" y="838200"/>
              <a:ext cx="457200" cy="251460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Rectangle 182"/>
          <p:cNvSpPr/>
          <p:nvPr/>
        </p:nvSpPr>
        <p:spPr>
          <a:xfrm>
            <a:off x="230908" y="4121835"/>
            <a:ext cx="5052291" cy="1015663"/>
          </a:xfrm>
          <a:prstGeom prst="rect">
            <a:avLst/>
          </a:prstGeom>
        </p:spPr>
        <p:txBody>
          <a:bodyPr wrap="square">
            <a:spAutoFit/>
          </a:bodyPr>
          <a:lstStyle/>
          <a:p>
            <a:r>
              <a:rPr lang="en-US" sz="2000" dirty="0">
                <a:solidFill>
                  <a:schemeClr val="bg1"/>
                </a:solidFill>
              </a:rPr>
              <a:t> “for their sakes which sat with him,” =  </a:t>
            </a:r>
          </a:p>
          <a:p>
            <a:r>
              <a:rPr lang="en-US" sz="2000" dirty="0">
                <a:solidFill>
                  <a:schemeClr val="bg1"/>
                </a:solidFill>
              </a:rPr>
              <a:t>Herod was concerned about the opinion of those who sat with him.</a:t>
            </a:r>
          </a:p>
        </p:txBody>
      </p:sp>
      <p:grpSp>
        <p:nvGrpSpPr>
          <p:cNvPr id="184" name="Group 183"/>
          <p:cNvGrpSpPr/>
          <p:nvPr/>
        </p:nvGrpSpPr>
        <p:grpSpPr>
          <a:xfrm>
            <a:off x="5288717" y="4135241"/>
            <a:ext cx="3289208" cy="2390250"/>
            <a:chOff x="384206" y="4158361"/>
            <a:chExt cx="3289208" cy="2390250"/>
          </a:xfrm>
        </p:grpSpPr>
        <p:grpSp>
          <p:nvGrpSpPr>
            <p:cNvPr id="185" name="Group 17"/>
            <p:cNvGrpSpPr/>
            <p:nvPr/>
          </p:nvGrpSpPr>
          <p:grpSpPr>
            <a:xfrm>
              <a:off x="384206" y="4158361"/>
              <a:ext cx="3289208" cy="2390250"/>
              <a:chOff x="609599" y="833642"/>
              <a:chExt cx="7941747" cy="5771225"/>
            </a:xfrm>
          </p:grpSpPr>
          <p:grpSp>
            <p:nvGrpSpPr>
              <p:cNvPr id="187" name="Group 14"/>
              <p:cNvGrpSpPr/>
              <p:nvPr/>
            </p:nvGrpSpPr>
            <p:grpSpPr>
              <a:xfrm rot="10800000">
                <a:off x="7696200" y="5257800"/>
                <a:ext cx="621450" cy="1347067"/>
                <a:chOff x="7010400" y="381000"/>
                <a:chExt cx="762000" cy="2033666"/>
              </a:xfrm>
            </p:grpSpPr>
            <p:sp>
              <p:nvSpPr>
                <p:cNvPr id="200" name="Rounded Rectangle 19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1"/>
              <p:cNvGrpSpPr/>
              <p:nvPr/>
            </p:nvGrpSpPr>
            <p:grpSpPr>
              <a:xfrm rot="10800000">
                <a:off x="939238" y="4923502"/>
                <a:ext cx="621450" cy="1347067"/>
                <a:chOff x="7010400" y="381000"/>
                <a:chExt cx="762000" cy="2033666"/>
              </a:xfrm>
            </p:grpSpPr>
            <p:sp>
              <p:nvSpPr>
                <p:cNvPr id="198" name="Rounded Rectangle 19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23"/>
              <p:cNvGrpSpPr/>
              <p:nvPr/>
            </p:nvGrpSpPr>
            <p:grpSpPr>
              <a:xfrm>
                <a:off x="899460" y="833642"/>
                <a:ext cx="621450" cy="986197"/>
                <a:chOff x="7031201" y="834275"/>
                <a:chExt cx="762000" cy="1488861"/>
              </a:xfrm>
            </p:grpSpPr>
            <p:sp>
              <p:nvSpPr>
                <p:cNvPr id="196" name="Rounded Rectangle 19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24"/>
              <p:cNvGrpSpPr/>
              <p:nvPr/>
            </p:nvGrpSpPr>
            <p:grpSpPr>
              <a:xfrm>
                <a:off x="7646520" y="1148254"/>
                <a:ext cx="621450" cy="1017899"/>
                <a:chOff x="7087348" y="824753"/>
                <a:chExt cx="762000" cy="1536722"/>
              </a:xfrm>
            </p:grpSpPr>
            <p:sp>
              <p:nvSpPr>
                <p:cNvPr id="194" name="Rounded Rectangle 19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Rectangle 185"/>
            <p:cNvSpPr/>
            <p:nvPr/>
          </p:nvSpPr>
          <p:spPr>
            <a:xfrm>
              <a:off x="821116" y="4769408"/>
              <a:ext cx="2437759" cy="1323439"/>
            </a:xfrm>
            <a:prstGeom prst="rect">
              <a:avLst/>
            </a:prstGeom>
          </p:spPr>
          <p:txBody>
            <a:bodyPr wrap="square">
              <a:spAutoFit/>
            </a:bodyPr>
            <a:lstStyle/>
            <a:p>
              <a:pPr algn="ctr"/>
              <a:r>
                <a:rPr lang="en-US" sz="1600" b="1" dirty="0"/>
                <a:t>Seeking to please others instead of doing what we know is right can lead to wrong choices, sorrow, and regret</a:t>
              </a:r>
              <a:endParaRPr lang="en-US" sz="1600" dirty="0"/>
            </a:p>
          </p:txBody>
        </p:sp>
      </p:grpSp>
    </p:spTree>
    <p:extLst>
      <p:ext uri="{BB962C8B-B14F-4D97-AF65-F5344CB8AC3E}">
        <p14:creationId xmlns:p14="http://schemas.microsoft.com/office/powerpoint/2010/main" val="17036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barn(outVertical)">
                                      <p:cBhvr>
                                        <p:cTn id="15" dur="2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p:bldP spid="1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Joining Along With Others</a:t>
            </a:r>
          </a:p>
        </p:txBody>
      </p:sp>
      <p:grpSp>
        <p:nvGrpSpPr>
          <p:cNvPr id="2" name="Group 18"/>
          <p:cNvGrpSpPr/>
          <p:nvPr/>
        </p:nvGrpSpPr>
        <p:grpSpPr>
          <a:xfrm>
            <a:off x="683491" y="1052944"/>
            <a:ext cx="10326253" cy="5190837"/>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708400" y="3819239"/>
            <a:ext cx="3283527" cy="1323439"/>
          </a:xfrm>
          <a:prstGeom prst="rect">
            <a:avLst/>
          </a:prstGeom>
          <a:solidFill>
            <a:srgbClr val="FFFF99"/>
          </a:solidFill>
        </p:spPr>
        <p:txBody>
          <a:bodyPr wrap="square" rtlCol="0">
            <a:spAutoFit/>
          </a:bodyPr>
          <a:lstStyle/>
          <a:p>
            <a:r>
              <a:rPr lang="en-US" sz="2000" dirty="0"/>
              <a:t>What can help us choose to do what we know is right instead of seeking to please others?</a:t>
            </a:r>
          </a:p>
        </p:txBody>
      </p:sp>
      <p:sp>
        <p:nvSpPr>
          <p:cNvPr id="21" name="TextBox 20"/>
          <p:cNvSpPr txBox="1"/>
          <p:nvPr/>
        </p:nvSpPr>
        <p:spPr>
          <a:xfrm>
            <a:off x="7204364" y="1376219"/>
            <a:ext cx="3371272" cy="1015663"/>
          </a:xfrm>
          <a:prstGeom prst="rect">
            <a:avLst/>
          </a:prstGeom>
          <a:solidFill>
            <a:srgbClr val="FFFF99"/>
          </a:solidFill>
        </p:spPr>
        <p:txBody>
          <a:bodyPr wrap="square" rtlCol="0">
            <a:spAutoFit/>
          </a:bodyPr>
          <a:lstStyle/>
          <a:p>
            <a:r>
              <a:rPr lang="en-US" sz="2000" dirty="0"/>
              <a:t>Do you know someone who chose to do right instead of seeking to please others?</a:t>
            </a:r>
          </a:p>
        </p:txBody>
      </p:sp>
      <p:pic>
        <p:nvPicPr>
          <p:cNvPr id="18434" name="Picture 2" descr="http://213.8.150.43/learning/english/drugseng/images/refusing.jpg"/>
          <p:cNvPicPr>
            <a:picLocks noChangeAspect="1" noChangeArrowheads="1"/>
          </p:cNvPicPr>
          <p:nvPr/>
        </p:nvPicPr>
        <p:blipFill>
          <a:blip r:embed="rId3" cstate="print"/>
          <a:srcRect t="26828" r="4689" b="32283"/>
          <a:stretch>
            <a:fillRect/>
          </a:stretch>
        </p:blipFill>
        <p:spPr bwMode="auto">
          <a:xfrm>
            <a:off x="7389090" y="2540000"/>
            <a:ext cx="3094182" cy="1991137"/>
          </a:xfrm>
          <a:prstGeom prst="rect">
            <a:avLst/>
          </a:prstGeom>
          <a:noFill/>
        </p:spPr>
      </p:pic>
      <p:grpSp>
        <p:nvGrpSpPr>
          <p:cNvPr id="25" name="Group 24"/>
          <p:cNvGrpSpPr/>
          <p:nvPr/>
        </p:nvGrpSpPr>
        <p:grpSpPr>
          <a:xfrm>
            <a:off x="1099128" y="1154546"/>
            <a:ext cx="5392017" cy="1932709"/>
            <a:chOff x="1099128" y="1154546"/>
            <a:chExt cx="5392017" cy="1932709"/>
          </a:xfrm>
        </p:grpSpPr>
        <p:sp>
          <p:nvSpPr>
            <p:cNvPr id="22" name="TextBox 21"/>
            <p:cNvSpPr txBox="1"/>
            <p:nvPr/>
          </p:nvSpPr>
          <p:spPr>
            <a:xfrm>
              <a:off x="1099128" y="1311565"/>
              <a:ext cx="3131127" cy="1015663"/>
            </a:xfrm>
            <a:prstGeom prst="rect">
              <a:avLst/>
            </a:prstGeom>
            <a:solidFill>
              <a:srgbClr val="FFFF99"/>
            </a:solidFill>
          </p:spPr>
          <p:txBody>
            <a:bodyPr wrap="square" rtlCol="0">
              <a:spAutoFit/>
            </a:bodyPr>
            <a:lstStyle/>
            <a:p>
              <a:r>
                <a:rPr lang="en-US" sz="2000" dirty="0"/>
                <a:t>Does giving in to pressures from other bring sorrow and regret?</a:t>
              </a:r>
            </a:p>
          </p:txBody>
        </p:sp>
        <p:pic>
          <p:nvPicPr>
            <p:cNvPr id="18436" name="Picture 4" descr="http://i2.wp.com/passnownow.com/wp-content/uploads/2014/04/4883660370dfe59faff5b0e0cc917b52bb5a9e33f.jpg?fit=500%2C374&amp;resize=350%2C200"/>
            <p:cNvPicPr>
              <a:picLocks noChangeAspect="1" noChangeArrowheads="1"/>
            </p:cNvPicPr>
            <p:nvPr/>
          </p:nvPicPr>
          <p:blipFill>
            <a:blip r:embed="rId4" cstate="print"/>
            <a:srcRect l="35506" t="-1455"/>
            <a:stretch>
              <a:fillRect/>
            </a:stretch>
          </p:blipFill>
          <p:spPr bwMode="auto">
            <a:xfrm>
              <a:off x="4341092" y="1154546"/>
              <a:ext cx="2150053" cy="1932709"/>
            </a:xfrm>
            <a:prstGeom prst="rect">
              <a:avLst/>
            </a:prstGeom>
            <a:noFill/>
          </p:spPr>
        </p:pic>
      </p:grpSp>
      <p:pic>
        <p:nvPicPr>
          <p:cNvPr id="18438" name="Picture 6" descr="http://pad2.whstatic.com/images/thumb/4/4e/Avoid-Peer-Pressure-As-a-Teen-Christian-Step-6.jpg/aid185911-728px-Avoid-Peer-Pressure-As-a-Teen-Christian-Step-6.jpg"/>
          <p:cNvPicPr>
            <a:picLocks noChangeAspect="1" noChangeArrowheads="1"/>
          </p:cNvPicPr>
          <p:nvPr/>
        </p:nvPicPr>
        <p:blipFill>
          <a:blip r:embed="rId5" cstate="print"/>
          <a:srcRect l="20267" t="6420" r="27385" b="8007"/>
          <a:stretch>
            <a:fillRect/>
          </a:stretch>
        </p:blipFill>
        <p:spPr bwMode="auto">
          <a:xfrm>
            <a:off x="1302327" y="2937164"/>
            <a:ext cx="2152073" cy="2343734"/>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Feeling Inadequate</a:t>
            </a:r>
          </a:p>
        </p:txBody>
      </p:sp>
      <p:sp>
        <p:nvSpPr>
          <p:cNvPr id="317" name="TextBox 316"/>
          <p:cNvSpPr txBox="1"/>
          <p:nvPr/>
        </p:nvSpPr>
        <p:spPr>
          <a:xfrm>
            <a:off x="0" y="6550223"/>
            <a:ext cx="1477818" cy="307777"/>
          </a:xfrm>
          <a:prstGeom prst="rect">
            <a:avLst/>
          </a:prstGeom>
          <a:noFill/>
        </p:spPr>
        <p:txBody>
          <a:bodyPr wrap="square" rtlCol="0">
            <a:spAutoFit/>
          </a:bodyPr>
          <a:lstStyle/>
          <a:p>
            <a:r>
              <a:rPr lang="en-US" sz="1400" dirty="0">
                <a:solidFill>
                  <a:schemeClr val="bg1"/>
                </a:solidFill>
              </a:rPr>
              <a:t>Mark 6:30-44</a:t>
            </a:r>
          </a:p>
        </p:txBody>
      </p:sp>
      <p:sp>
        <p:nvSpPr>
          <p:cNvPr id="183" name="Rectangle 182"/>
          <p:cNvSpPr/>
          <p:nvPr/>
        </p:nvSpPr>
        <p:spPr>
          <a:xfrm>
            <a:off x="267853" y="1258562"/>
            <a:ext cx="5052291" cy="1015663"/>
          </a:xfrm>
          <a:prstGeom prst="rect">
            <a:avLst/>
          </a:prstGeom>
        </p:spPr>
        <p:txBody>
          <a:bodyPr wrap="square">
            <a:spAutoFit/>
          </a:bodyPr>
          <a:lstStyle/>
          <a:p>
            <a:r>
              <a:rPr lang="en-US" sz="2000" dirty="0">
                <a:solidFill>
                  <a:schemeClr val="bg1"/>
                </a:solidFill>
              </a:rPr>
              <a:t>A newly called missionary is very nervous to depart on his or her mission. This person is not a good speaker and struggles in social settings.</a:t>
            </a:r>
          </a:p>
        </p:txBody>
      </p:sp>
      <p:grpSp>
        <p:nvGrpSpPr>
          <p:cNvPr id="2" name="Group 186"/>
          <p:cNvGrpSpPr/>
          <p:nvPr/>
        </p:nvGrpSpPr>
        <p:grpSpPr>
          <a:xfrm>
            <a:off x="6206835" y="1171720"/>
            <a:ext cx="3859357" cy="2571297"/>
            <a:chOff x="6031344" y="1171720"/>
            <a:chExt cx="3859357" cy="2571297"/>
          </a:xfrm>
        </p:grpSpPr>
        <p:pic>
          <p:nvPicPr>
            <p:cNvPr id="21506" name="Picture 2" descr="http://www.ldsdaily.com/wp-content/uploads/2014/11/elder-missionary-lds-933568-print.jpg"/>
            <p:cNvPicPr>
              <a:picLocks noChangeAspect="1" noChangeArrowheads="1"/>
            </p:cNvPicPr>
            <p:nvPr/>
          </p:nvPicPr>
          <p:blipFill>
            <a:blip r:embed="rId3" cstate="print"/>
            <a:srcRect/>
            <a:stretch>
              <a:fillRect/>
            </a:stretch>
          </p:blipFill>
          <p:spPr bwMode="auto">
            <a:xfrm>
              <a:off x="6031344" y="1171720"/>
              <a:ext cx="3859357" cy="2571297"/>
            </a:xfrm>
            <a:prstGeom prst="rect">
              <a:avLst/>
            </a:prstGeom>
            <a:noFill/>
          </p:spPr>
        </p:pic>
        <p:sp>
          <p:nvSpPr>
            <p:cNvPr id="185" name="Rectangle 184"/>
            <p:cNvSpPr/>
            <p:nvPr/>
          </p:nvSpPr>
          <p:spPr>
            <a:xfrm>
              <a:off x="8368146" y="2549236"/>
              <a:ext cx="360218" cy="6465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2974108" y="3761939"/>
            <a:ext cx="5467927" cy="2862322"/>
          </a:xfrm>
          <a:prstGeom prst="rect">
            <a:avLst/>
          </a:prstGeom>
        </p:spPr>
        <p:txBody>
          <a:bodyPr wrap="square">
            <a:spAutoFit/>
          </a:bodyPr>
          <a:lstStyle/>
          <a:p>
            <a:r>
              <a:rPr lang="en-US" dirty="0">
                <a:solidFill>
                  <a:schemeClr val="bg1"/>
                </a:solidFill>
              </a:rPr>
              <a:t>Whether you come into the mission with many successes under your belt or few, if you are humble, teachable, and willing to keep trying and working, the Lord can work with you. But your missionary skills will only improve as you practice, ask questions, get help, and keep trying.</a:t>
            </a:r>
          </a:p>
          <a:p>
            <a:endParaRPr lang="en-US" dirty="0">
              <a:solidFill>
                <a:schemeClr val="bg1"/>
              </a:solidFill>
            </a:endParaRPr>
          </a:p>
          <a:p>
            <a:r>
              <a:rPr lang="en-US" dirty="0">
                <a:solidFill>
                  <a:schemeClr val="bg1"/>
                </a:solidFill>
              </a:rPr>
              <a:t>If you are convinced that people are just naturally good (or naturally bad) at missionary work, languages, testimony, or relationships, you’ll have a harder time. (4)</a:t>
            </a:r>
          </a:p>
        </p:txBody>
      </p:sp>
      <p:pic>
        <p:nvPicPr>
          <p:cNvPr id="24578" name="Picture 2" descr="http://lds.net/wp-content/uploads/2015/03/al-ldsmissionaries.jpg"/>
          <p:cNvPicPr>
            <a:picLocks noChangeAspect="1" noChangeArrowheads="1"/>
          </p:cNvPicPr>
          <p:nvPr/>
        </p:nvPicPr>
        <p:blipFill>
          <a:blip r:embed="rId4" cstate="print"/>
          <a:srcRect/>
          <a:stretch>
            <a:fillRect/>
          </a:stretch>
        </p:blipFill>
        <p:spPr bwMode="auto">
          <a:xfrm>
            <a:off x="240366" y="2663681"/>
            <a:ext cx="2589136" cy="1695884"/>
          </a:xfrm>
          <a:prstGeom prst="rect">
            <a:avLst/>
          </a:prstGeom>
          <a:noFill/>
        </p:spPr>
      </p:pic>
      <p:pic>
        <p:nvPicPr>
          <p:cNvPr id="24580" name="Picture 4" descr="http://img.ksl.com/slc/153/15374/1537429.jpg"/>
          <p:cNvPicPr>
            <a:picLocks noChangeAspect="1" noChangeArrowheads="1"/>
          </p:cNvPicPr>
          <p:nvPr/>
        </p:nvPicPr>
        <p:blipFill>
          <a:blip r:embed="rId5" cstate="print"/>
          <a:srcRect/>
          <a:stretch>
            <a:fillRect/>
          </a:stretch>
        </p:blipFill>
        <p:spPr bwMode="auto">
          <a:xfrm>
            <a:off x="8616343" y="4423208"/>
            <a:ext cx="3269414" cy="1839046"/>
          </a:xfrm>
          <a:prstGeom prst="rect">
            <a:avLst/>
          </a:prstGeom>
          <a:noFill/>
        </p:spPr>
      </p:pic>
    </p:spTree>
    <p:extLst>
      <p:ext uri="{BB962C8B-B14F-4D97-AF65-F5344CB8AC3E}">
        <p14:creationId xmlns:p14="http://schemas.microsoft.com/office/powerpoint/2010/main" val="17036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3551</Words>
  <Application>Microsoft Office PowerPoint</Application>
  <PresentationFormat>Widescreen</PresentationFormat>
  <Paragraphs>215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Berlin Sans FB</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2016-05-16T13:36:31Z</dcterms:created>
  <dcterms:modified xsi:type="dcterms:W3CDTF">2020-08-27T19:07:46Z</dcterms:modified>
</cp:coreProperties>
</file>