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301" r:id="rId3"/>
    <p:sldId id="302" r:id="rId4"/>
    <p:sldId id="300" r:id="rId5"/>
    <p:sldId id="288" r:id="rId6"/>
    <p:sldId id="303" r:id="rId7"/>
    <p:sldId id="304" r:id="rId8"/>
    <p:sldId id="305" r:id="rId9"/>
    <p:sldId id="306" r:id="rId10"/>
    <p:sldId id="307" r:id="rId11"/>
    <p:sldId id="308" r:id="rId12"/>
    <p:sldId id="284" r:id="rId13"/>
    <p:sldId id="285" r:id="rId14"/>
    <p:sldId id="287" r:id="rId15"/>
    <p:sldId id="310" r:id="rId16"/>
  </p:sldIdLst>
  <p:sldSz cx="12192000" cy="6858000"/>
  <p:notesSz cx="6858000" cy="9144000"/>
  <p:embeddedFontLst>
    <p:embeddedFont>
      <p:font typeface="Berlin Sans FB" panose="020E0602020502020306" pitchFamily="34" charset="0"/>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B1E5AED-D2B3-446B-AFEF-ADDFCACA9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38</a:t>
            </a:r>
          </a:p>
        </p:txBody>
      </p:sp>
      <p:sp>
        <p:nvSpPr>
          <p:cNvPr id="6" name="TextBox 5"/>
          <p:cNvSpPr txBox="1"/>
          <p:nvPr/>
        </p:nvSpPr>
        <p:spPr>
          <a:xfrm>
            <a:off x="0" y="686555"/>
            <a:ext cx="12192000" cy="3416320"/>
          </a:xfrm>
          <a:prstGeom prst="rect">
            <a:avLst/>
          </a:prstGeom>
          <a:noFill/>
        </p:spPr>
        <p:txBody>
          <a:bodyPr wrap="square" rtlCol="0">
            <a:spAutoFit/>
          </a:bodyPr>
          <a:lstStyle/>
          <a:p>
            <a:pPr algn="ctr"/>
            <a:r>
              <a:rPr lang="en-US" sz="6000" dirty="0">
                <a:solidFill>
                  <a:schemeClr val="bg1"/>
                </a:solidFill>
                <a:latin typeface="Berlin Sans FB" pitchFamily="34" charset="0"/>
              </a:rPr>
              <a:t>Opportunities to Serve</a:t>
            </a:r>
          </a:p>
          <a:p>
            <a:pPr algn="ctr"/>
            <a:r>
              <a:rPr lang="en-US" sz="6000" dirty="0">
                <a:solidFill>
                  <a:schemeClr val="bg1"/>
                </a:solidFill>
                <a:latin typeface="Berlin Sans FB" pitchFamily="34" charset="0"/>
              </a:rPr>
              <a:t>Mark 7-8</a:t>
            </a:r>
          </a:p>
          <a:p>
            <a:pPr algn="ctr"/>
            <a:r>
              <a:rPr lang="en-US" sz="2400" dirty="0">
                <a:solidFill>
                  <a:schemeClr val="bg1"/>
                </a:solidFill>
                <a:latin typeface="Berlin Sans FB" pitchFamily="34" charset="0"/>
              </a:rPr>
              <a:t>Including:</a:t>
            </a:r>
          </a:p>
          <a:p>
            <a:pPr algn="ctr"/>
            <a:r>
              <a:rPr lang="en-US" sz="2400" dirty="0">
                <a:solidFill>
                  <a:schemeClr val="bg1"/>
                </a:solidFill>
                <a:latin typeface="Berlin Sans FB" pitchFamily="34" charset="0"/>
              </a:rPr>
              <a:t>Unwashed Hands</a:t>
            </a:r>
          </a:p>
          <a:p>
            <a:pPr algn="ctr"/>
            <a:r>
              <a:rPr lang="en-US" sz="2400" dirty="0">
                <a:solidFill>
                  <a:schemeClr val="bg1"/>
                </a:solidFill>
                <a:latin typeface="Berlin Sans FB" pitchFamily="34" charset="0"/>
              </a:rPr>
              <a:t>Jesus Heals </a:t>
            </a:r>
          </a:p>
          <a:p>
            <a:pPr algn="ctr"/>
            <a:r>
              <a:rPr lang="en-US" sz="2400" dirty="0">
                <a:solidFill>
                  <a:schemeClr val="bg1"/>
                </a:solidFill>
                <a:latin typeface="Berlin Sans FB" pitchFamily="34" charset="0"/>
              </a:rPr>
              <a:t>Jesus Feeds 4,000</a:t>
            </a:r>
          </a:p>
        </p:txBody>
      </p:sp>
      <p:grpSp>
        <p:nvGrpSpPr>
          <p:cNvPr id="7" name="Group 6"/>
          <p:cNvGrpSpPr/>
          <p:nvPr/>
        </p:nvGrpSpPr>
        <p:grpSpPr>
          <a:xfrm>
            <a:off x="1154546" y="3722254"/>
            <a:ext cx="3700051" cy="2540001"/>
            <a:chOff x="4236682" y="1733451"/>
            <a:chExt cx="5081371" cy="4097129"/>
          </a:xfrm>
        </p:grpSpPr>
        <p:grpSp>
          <p:nvGrpSpPr>
            <p:cNvPr id="8" name="Group 29"/>
            <p:cNvGrpSpPr/>
            <p:nvPr/>
          </p:nvGrpSpPr>
          <p:grpSpPr>
            <a:xfrm>
              <a:off x="4236682" y="1733451"/>
              <a:ext cx="1500743" cy="4097129"/>
              <a:chOff x="4281542" y="1713286"/>
              <a:chExt cx="1500743" cy="4097129"/>
            </a:xfrm>
          </p:grpSpPr>
          <p:sp>
            <p:nvSpPr>
              <p:cNvPr id="17" name="Oval 16"/>
              <p:cNvSpPr/>
              <p:nvPr/>
            </p:nvSpPr>
            <p:spPr>
              <a:xfrm>
                <a:off x="4281542" y="1713286"/>
                <a:ext cx="1229301" cy="12293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93719" y="2805196"/>
                <a:ext cx="368790" cy="2212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15047263">
                <a:off x="5116868" y="2643805"/>
                <a:ext cx="296228" cy="1034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16988078">
                <a:off x="5210532" y="2985738"/>
                <a:ext cx="259123" cy="851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rot="11760182">
                <a:off x="4561955" y="4502850"/>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9760774">
                <a:off x="4943056" y="4559013"/>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7890563" y="1997062"/>
              <a:ext cx="1427490" cy="3580848"/>
              <a:chOff x="6206852" y="2018086"/>
              <a:chExt cx="1427490" cy="3580848"/>
            </a:xfrm>
          </p:grpSpPr>
          <p:sp>
            <p:nvSpPr>
              <p:cNvPr id="11" name="Oval 10"/>
              <p:cNvSpPr/>
              <p:nvPr/>
            </p:nvSpPr>
            <p:spPr>
              <a:xfrm>
                <a:off x="6491342" y="2018086"/>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6142" y="2475286"/>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9760774">
                <a:off x="7060893" y="4262686"/>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1760182">
                <a:off x="6670590" y="4140011"/>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15357100">
                <a:off x="6558328" y="3306748"/>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5866519">
                <a:off x="6544408" y="3023015"/>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Cube 9"/>
            <p:cNvSpPr/>
            <p:nvPr/>
          </p:nvSpPr>
          <p:spPr>
            <a:xfrm>
              <a:off x="5427939" y="2865122"/>
              <a:ext cx="2707848" cy="896729"/>
            </a:xfrm>
            <a:prstGeom prst="cub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Our Gradual Healing</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8:22-26</a:t>
            </a:r>
          </a:p>
        </p:txBody>
      </p:sp>
      <p:sp>
        <p:nvSpPr>
          <p:cNvPr id="36" name="TextBox 35"/>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(6)</a:t>
            </a:r>
          </a:p>
        </p:txBody>
      </p:sp>
      <p:sp>
        <p:nvSpPr>
          <p:cNvPr id="41" name="Rectangle 40"/>
          <p:cNvSpPr/>
          <p:nvPr/>
        </p:nvSpPr>
        <p:spPr>
          <a:xfrm>
            <a:off x="1334818" y="2165791"/>
            <a:ext cx="6096000" cy="2246769"/>
          </a:xfrm>
          <a:prstGeom prst="rect">
            <a:avLst/>
          </a:prstGeom>
        </p:spPr>
        <p:txBody>
          <a:bodyPr>
            <a:spAutoFit/>
          </a:bodyPr>
          <a:lstStyle/>
          <a:p>
            <a:r>
              <a:rPr lang="en-US" sz="2800" dirty="0">
                <a:solidFill>
                  <a:schemeClr val="bg1"/>
                </a:solidFill>
              </a:rPr>
              <a:t> ”It must be remembered that whether the Lord sees fit to heal instantaneously or gradually, whether it be through surgery and treatment or without it, the healing is still the Lord’s miracle.”</a:t>
            </a:r>
          </a:p>
        </p:txBody>
      </p:sp>
      <p:pic>
        <p:nvPicPr>
          <p:cNvPr id="8" name="Picture 2" descr="https://upload.wikimedia.org/wikipedia/commons/e/e1/Christ_and_the_pauper.jpg"/>
          <p:cNvPicPr>
            <a:picLocks noChangeAspect="1" noChangeArrowheads="1"/>
          </p:cNvPicPr>
          <p:nvPr/>
        </p:nvPicPr>
        <p:blipFill>
          <a:blip r:embed="rId3" cstate="print"/>
          <a:srcRect/>
          <a:stretch>
            <a:fillRect/>
          </a:stretch>
        </p:blipFill>
        <p:spPr bwMode="auto">
          <a:xfrm>
            <a:off x="8280478" y="1256145"/>
            <a:ext cx="2840230" cy="5163127"/>
          </a:xfrm>
          <a:prstGeom prst="rect">
            <a:avLst/>
          </a:prstGeom>
          <a:noFill/>
        </p:spPr>
      </p:pic>
    </p:spTree>
    <p:extLst>
      <p:ext uri="{BB962C8B-B14F-4D97-AF65-F5344CB8AC3E}">
        <p14:creationId xmlns:p14="http://schemas.microsoft.com/office/powerpoint/2010/main" val="171003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Peter’s Testimony</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8:27-32</a:t>
            </a:r>
          </a:p>
        </p:txBody>
      </p:sp>
      <p:sp>
        <p:nvSpPr>
          <p:cNvPr id="41" name="Rectangle 40"/>
          <p:cNvSpPr/>
          <p:nvPr/>
        </p:nvSpPr>
        <p:spPr>
          <a:xfrm>
            <a:off x="517237" y="1563362"/>
            <a:ext cx="6096000" cy="3970318"/>
          </a:xfrm>
          <a:prstGeom prst="rect">
            <a:avLst/>
          </a:prstGeom>
        </p:spPr>
        <p:txBody>
          <a:bodyPr>
            <a:spAutoFit/>
          </a:bodyPr>
          <a:lstStyle/>
          <a:p>
            <a:r>
              <a:rPr lang="en-US" sz="2800" dirty="0">
                <a:solidFill>
                  <a:schemeClr val="bg1"/>
                </a:solidFill>
              </a:rPr>
              <a:t>Jesus prophesied that the Son of Man would suffer and be killed. </a:t>
            </a:r>
          </a:p>
          <a:p>
            <a:endParaRPr lang="en-US" sz="2800" dirty="0">
              <a:solidFill>
                <a:schemeClr val="bg1"/>
              </a:solidFill>
            </a:endParaRPr>
          </a:p>
          <a:p>
            <a:r>
              <a:rPr lang="en-US" sz="2800" dirty="0">
                <a:solidFill>
                  <a:schemeClr val="bg1"/>
                </a:solidFill>
              </a:rPr>
              <a:t>Because of the popular Jewish expectations of a conquering Messiah, it was difficult for Peter, as well as for many Jews of that time, to understand and accept the idea of a Messiah who would suffer and die.</a:t>
            </a:r>
          </a:p>
        </p:txBody>
      </p:sp>
      <p:pic>
        <p:nvPicPr>
          <p:cNvPr id="1026" name="Picture 2" descr="http://saltandlighttv.org/blog/wp-content/uploads/2010/04/JesusPeter.jpg"/>
          <p:cNvPicPr>
            <a:picLocks noChangeAspect="1" noChangeArrowheads="1"/>
          </p:cNvPicPr>
          <p:nvPr/>
        </p:nvPicPr>
        <p:blipFill>
          <a:blip r:embed="rId3" cstate="print"/>
          <a:srcRect t="-1697" r="33687"/>
          <a:stretch>
            <a:fillRect/>
          </a:stretch>
        </p:blipFill>
        <p:spPr bwMode="auto">
          <a:xfrm>
            <a:off x="7821755" y="960582"/>
            <a:ext cx="2633807" cy="5385563"/>
          </a:xfrm>
          <a:prstGeom prst="rect">
            <a:avLst/>
          </a:prstGeom>
          <a:noFill/>
        </p:spPr>
      </p:pic>
    </p:spTree>
    <p:extLst>
      <p:ext uri="{BB962C8B-B14F-4D97-AF65-F5344CB8AC3E}">
        <p14:creationId xmlns:p14="http://schemas.microsoft.com/office/powerpoint/2010/main" val="171003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5" name="TextBox 4"/>
          <p:cNvSpPr txBox="1"/>
          <p:nvPr/>
        </p:nvSpPr>
        <p:spPr>
          <a:xfrm>
            <a:off x="0" y="0"/>
            <a:ext cx="121920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#223 </a:t>
            </a:r>
            <a:r>
              <a:rPr lang="en-US" i="1" dirty="0">
                <a:solidFill>
                  <a:schemeClr val="bg1"/>
                </a:solidFill>
              </a:rPr>
              <a:t>Have I Done Any Good?</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“For Madison” (4:08)</a:t>
            </a:r>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12, 13</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1:373, 1:379–80).</a:t>
            </a:r>
          </a:p>
          <a:p>
            <a:pPr marL="342900" indent="-342900">
              <a:buFontTx/>
              <a:buAutoNum type="arabicPeriod"/>
            </a:pPr>
            <a:r>
              <a:rPr lang="en-US" dirty="0">
                <a:solidFill>
                  <a:schemeClr val="bg1"/>
                </a:solidFill>
              </a:rPr>
              <a:t>Elder Richard G. Scott “Removing Barriers to Happiness,”</a:t>
            </a:r>
            <a:r>
              <a:rPr lang="en-US" i="1" dirty="0">
                <a:solidFill>
                  <a:schemeClr val="bg1"/>
                </a:solidFill>
              </a:rPr>
              <a:t> Ensign,</a:t>
            </a:r>
            <a:r>
              <a:rPr lang="en-US" dirty="0">
                <a:solidFill>
                  <a:schemeClr val="bg1"/>
                </a:solidFill>
              </a:rPr>
              <a:t> May 1998, 87</a:t>
            </a:r>
          </a:p>
          <a:p>
            <a:pPr marL="342900" indent="-342900">
              <a:buFontTx/>
              <a:buAutoNum type="arabicPeriod"/>
            </a:pPr>
            <a:r>
              <a:rPr lang="en-US" dirty="0">
                <a:solidFill>
                  <a:schemeClr val="bg1"/>
                </a:solidFill>
              </a:rPr>
              <a:t>Linda K. Burton (“First Observe, Then Serve,”</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Nov. 2012, 78</a:t>
            </a:r>
          </a:p>
          <a:p>
            <a:pPr marL="342900" indent="-342900">
              <a:buFontTx/>
              <a:buAutoNum type="arabicPeriod"/>
            </a:pPr>
            <a:r>
              <a:rPr lang="en-US" dirty="0">
                <a:solidFill>
                  <a:schemeClr val="bg1"/>
                </a:solidFill>
              </a:rPr>
              <a:t>President Thomas S. Monson “What Have I Done for Someone Today?”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2009, 85</a:t>
            </a:r>
          </a:p>
          <a:p>
            <a:pPr marL="342900" indent="-342900">
              <a:buFontTx/>
              <a:buAutoNum type="arabicPeriod"/>
            </a:pPr>
            <a:r>
              <a:rPr lang="en-US" dirty="0">
                <a:solidFill>
                  <a:schemeClr val="bg1"/>
                </a:solidFill>
              </a:rPr>
              <a:t>President Spencer W. Kimball </a:t>
            </a:r>
            <a:r>
              <a:rPr lang="en-US" i="1" dirty="0">
                <a:solidFill>
                  <a:schemeClr val="bg1"/>
                </a:solidFill>
              </a:rPr>
              <a:t>President Kimball Speaks Out on Administration to the Sick </a:t>
            </a:r>
            <a:r>
              <a:rPr lang="en-US" dirty="0">
                <a:solidFill>
                  <a:schemeClr val="bg1"/>
                </a:solidFill>
              </a:rPr>
              <a:t> August 1982 Ensign</a:t>
            </a:r>
            <a:endParaRPr lang="en-US" i="1" dirty="0">
              <a:solidFill>
                <a:schemeClr val="bg1"/>
              </a:solidFill>
            </a:endParaRPr>
          </a:p>
        </p:txBody>
      </p:sp>
      <p:grpSp>
        <p:nvGrpSpPr>
          <p:cNvPr id="2" name="Group 7"/>
          <p:cNvGrpSpPr/>
          <p:nvPr/>
        </p:nvGrpSpPr>
        <p:grpSpPr>
          <a:xfrm>
            <a:off x="2198254" y="1133765"/>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85E9213-73CC-4F0F-B684-082E1980D191}"/>
              </a:ext>
            </a:extLst>
          </p:cNvPr>
          <p:cNvSpPr>
            <a:spLocks noGrp="1"/>
          </p:cNvSpPr>
          <p:nvPr/>
        </p:nvSpPr>
        <p:spPr>
          <a:xfrm>
            <a:off x="0" y="640160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87995" y="195267"/>
          <a:ext cx="10434045" cy="343968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Conflict with Scribes and Pharisees over Cleanliness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15:1-20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Heals a Gentile’s Daughter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15:21-28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7:24-30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Returns to the Sea of Galilee and Heals Many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15:29-31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7:31-37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Feeds 4,000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15:32-38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Goes to </a:t>
                      </a:r>
                      <a:r>
                        <a:rPr lang="en-US" sz="1200" dirty="0" err="1"/>
                        <a:t>Magdala</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Another Discourse on Signs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Conflict with Scribes and Pharisees over Cleanliness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15:1-20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Heals a Gentile’s Daughter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15:21-28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7:24-30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Jesus Returns to the Sea of Galilee and Heals Many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15:29-31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7:31-37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569660"/>
          </a:xfrm>
          <a:prstGeom prst="rect">
            <a:avLst/>
          </a:prstGeom>
          <a:ln>
            <a:solidFill>
              <a:schemeClr val="tx1"/>
            </a:solidFill>
          </a:ln>
        </p:spPr>
        <p:txBody>
          <a:bodyPr>
            <a:spAutoFit/>
          </a:bodyPr>
          <a:lstStyle/>
          <a:p>
            <a:r>
              <a:rPr lang="en-US" sz="1200" b="1" dirty="0"/>
              <a:t>Hypocrisy—tradition of </a:t>
            </a:r>
            <a:r>
              <a:rPr lang="en-US" sz="1200" b="1" i="1" dirty="0" err="1"/>
              <a:t>Corban</a:t>
            </a:r>
            <a:r>
              <a:rPr lang="en-US" sz="1200" b="1" i="1" dirty="0"/>
              <a:t>  </a:t>
            </a:r>
            <a:r>
              <a:rPr lang="en-US" sz="1200" b="1" dirty="0"/>
              <a:t>Mark 7:10-13</a:t>
            </a:r>
          </a:p>
          <a:p>
            <a:r>
              <a:rPr lang="en-US" sz="1200" dirty="0"/>
              <a:t>An example of this hypocrisy was the Pharisees’ observance of the tradition of “</a:t>
            </a:r>
            <a:r>
              <a:rPr lang="en-US" sz="1200" dirty="0" err="1"/>
              <a:t>corban</a:t>
            </a:r>
            <a:r>
              <a:rPr lang="en-US" sz="1200" dirty="0"/>
              <a:t>”.  </a:t>
            </a:r>
            <a:r>
              <a:rPr lang="en-US" sz="1200" i="1" dirty="0" err="1"/>
              <a:t>Corban</a:t>
            </a:r>
            <a:r>
              <a:rPr lang="en-US" sz="1200" dirty="0"/>
              <a:t> meant “given to God.” A tradition of the elders held that if a man had money or other resources he intended to give to God or the temple, those resources could be declared “</a:t>
            </a:r>
            <a:r>
              <a:rPr lang="en-US" sz="1200" dirty="0" err="1"/>
              <a:t>corban</a:t>
            </a:r>
            <a:r>
              <a:rPr lang="en-US" sz="1200" dirty="0"/>
              <a:t>” and need not be used to care for his aging parents, even though God had commanded, “</a:t>
            </a:r>
            <a:r>
              <a:rPr lang="en-US" sz="1200" dirty="0" err="1"/>
              <a:t>Honour</a:t>
            </a:r>
            <a:r>
              <a:rPr lang="en-US" sz="1200" dirty="0"/>
              <a:t> thy father and thy mother” (Exodus 20:12). Placing man-made tradition above the word of God in ways like this showed that traditions had taken precedence over the word of God (see Mark 7:6, 13). </a:t>
            </a:r>
            <a:r>
              <a:rPr lang="en-US" sz="1200" i="1" dirty="0"/>
              <a:t>New Testament Student Institute Manual Chapter 12</a:t>
            </a:r>
            <a:endParaRPr lang="en-US" sz="1200" dirty="0"/>
          </a:p>
        </p:txBody>
      </p:sp>
      <p:sp>
        <p:nvSpPr>
          <p:cNvPr id="4" name="Rectangle 3"/>
          <p:cNvSpPr/>
          <p:nvPr/>
        </p:nvSpPr>
        <p:spPr>
          <a:xfrm>
            <a:off x="0" y="1577492"/>
            <a:ext cx="6096000" cy="3231654"/>
          </a:xfrm>
          <a:prstGeom prst="rect">
            <a:avLst/>
          </a:prstGeom>
          <a:ln>
            <a:solidFill>
              <a:schemeClr val="tx1"/>
            </a:solidFill>
          </a:ln>
        </p:spPr>
        <p:txBody>
          <a:bodyPr>
            <a:spAutoFit/>
          </a:bodyPr>
          <a:lstStyle/>
          <a:p>
            <a:pPr fontAlgn="base"/>
            <a:r>
              <a:rPr lang="en-US" sz="1200" b="1" dirty="0"/>
              <a:t>Hypocrites: </a:t>
            </a:r>
          </a:p>
          <a:p>
            <a:pPr fontAlgn="base"/>
            <a:r>
              <a:rPr lang="en-US" sz="1200" dirty="0"/>
              <a:t>“The teachings of Jesus also challenged the traditions of different groups. … ‘Hypocrites’ is what He called those whose adherence to their traditions kept them from keeping the commandments of God [see Mark 7:6;Matthew 15:7]. …</a:t>
            </a:r>
          </a:p>
          <a:p>
            <a:pPr fontAlgn="base"/>
            <a:r>
              <a:rPr lang="en-US" sz="1200" dirty="0"/>
              <a:t>“The traditions or culture or way of life of a people inevitably include some practices that must be changed by those who wish to qualify for God’s choicest blessings.</a:t>
            </a:r>
          </a:p>
          <a:p>
            <a:pPr fontAlgn="base"/>
            <a:r>
              <a:rPr lang="en-US" sz="1200" dirty="0"/>
              <a:t>“Chastity is an example. … Always the prophets of God have condemned </a:t>
            </a:r>
            <a:r>
              <a:rPr lang="en-US" sz="1200" dirty="0" err="1"/>
              <a:t>whoredoms</a:t>
            </a:r>
            <a:r>
              <a:rPr lang="en-US" sz="1200" dirty="0"/>
              <a:t>. Yet these eternal commands have frequently been ignored, opposed, or mocked by powerful traditions in many lands. … Sexual relations out of wedlock are tolerated or advocated by many. So is the rapidly expanding culture of pornography.  All who have belonged to these cultures of sin must repent and change if they are to become the people of God, for He has warned that ‘no unclean thing can enter into his kingdom’ (3 Nephi 27:19). …</a:t>
            </a:r>
          </a:p>
          <a:p>
            <a:pPr fontAlgn="base"/>
            <a:r>
              <a:rPr lang="en-US" sz="1200" dirty="0"/>
              <a:t>“Another example is honesty. Some cultures allow lying, stealing, and other dishonest practices. But dishonesty in any form—whether to appease, to save face, or to get gain—is in direct conflict with gospel commandments and culture. God is a God of truth, and God does not change. We are the ones who must change.” Elder </a:t>
            </a:r>
            <a:r>
              <a:rPr lang="en-US" sz="1200" dirty="0" err="1"/>
              <a:t>Dallin</a:t>
            </a:r>
            <a:r>
              <a:rPr lang="en-US" sz="1200" dirty="0"/>
              <a:t> H. Oaks (“Repentance and Change,”</a:t>
            </a:r>
            <a:r>
              <a:rPr lang="en-US" sz="1200" i="1" dirty="0"/>
              <a:t> Ensign</a:t>
            </a:r>
            <a:r>
              <a:rPr lang="en-US" sz="1200" dirty="0"/>
              <a:t> or </a:t>
            </a:r>
            <a:r>
              <a:rPr lang="en-US" sz="1200" i="1" dirty="0"/>
              <a:t>Liahona,</a:t>
            </a:r>
            <a:r>
              <a:rPr lang="en-US" sz="1200" dirty="0"/>
              <a:t> Nov. 2003, 38). </a:t>
            </a:r>
          </a:p>
        </p:txBody>
      </p:sp>
      <p:sp>
        <p:nvSpPr>
          <p:cNvPr id="5" name="Rectangle 4"/>
          <p:cNvSpPr/>
          <p:nvPr/>
        </p:nvSpPr>
        <p:spPr>
          <a:xfrm>
            <a:off x="0" y="4805602"/>
            <a:ext cx="6096000" cy="1200329"/>
          </a:xfrm>
          <a:prstGeom prst="rect">
            <a:avLst/>
          </a:prstGeom>
          <a:ln>
            <a:solidFill>
              <a:schemeClr val="tx1"/>
            </a:solidFill>
          </a:ln>
        </p:spPr>
        <p:txBody>
          <a:bodyPr>
            <a:spAutoFit/>
          </a:bodyPr>
          <a:lstStyle/>
          <a:p>
            <a:r>
              <a:rPr lang="en-US" sz="1200" b="1" dirty="0"/>
              <a:t>Healing Mark 7:31-37</a:t>
            </a:r>
          </a:p>
          <a:p>
            <a:r>
              <a:rPr lang="en-US" sz="1200" dirty="0"/>
              <a:t>“The Lord is dealing with a believing soul who cannot hear his words or give fluent answer to them. And so what is more natural than to make use of common signs, known to and understood by the deaf and speech inhibited man, to indicate what the Master could and would do in accordance with the law of faith?” Elder Bruce R. McConkie (</a:t>
            </a:r>
            <a:r>
              <a:rPr lang="en-US" sz="1200" i="1" dirty="0"/>
              <a:t>Doctrinal New Testament Commentary,</a:t>
            </a:r>
            <a:r>
              <a:rPr lang="en-US" sz="1200" dirty="0"/>
              <a:t> 1:373). </a:t>
            </a:r>
          </a:p>
        </p:txBody>
      </p:sp>
      <p:sp>
        <p:nvSpPr>
          <p:cNvPr id="6" name="Rectangle 5"/>
          <p:cNvSpPr/>
          <p:nvPr/>
        </p:nvSpPr>
        <p:spPr>
          <a:xfrm>
            <a:off x="6096000" y="0"/>
            <a:ext cx="6096000" cy="5447645"/>
          </a:xfrm>
          <a:prstGeom prst="rect">
            <a:avLst/>
          </a:prstGeom>
          <a:ln>
            <a:solidFill>
              <a:schemeClr val="tx1"/>
            </a:solidFill>
          </a:ln>
        </p:spPr>
        <p:txBody>
          <a:bodyPr wrap="square">
            <a:spAutoFit/>
          </a:bodyPr>
          <a:lstStyle/>
          <a:p>
            <a:r>
              <a:rPr lang="en-US" sz="1200" b="1" dirty="0"/>
              <a:t>Feeding of the 4,000 Mark 7:31</a:t>
            </a:r>
          </a:p>
          <a:p>
            <a:r>
              <a:rPr lang="en-US" sz="1200" dirty="0"/>
              <a:t>According to Mark 7:31, the feeding of the four thousand occurred in the largely Gentile Decapolis region, which was on the southeastern shore of the Sea of Galilee. There had been people in this area who believed in Jesus Christ from at least the time of the healing of the man out of whom the Savior cast a legion of devils (see Mark 5:19–20; Matthew 4:25), and the number of believers had grown to a “very great” multitude (Mark 8:1).</a:t>
            </a:r>
          </a:p>
          <a:p>
            <a:endParaRPr lang="en-US" sz="1200" dirty="0"/>
          </a:p>
          <a:p>
            <a:r>
              <a:rPr lang="en-US" sz="1200" dirty="0"/>
              <a:t>“This miraculous feeding of the four thousand is not a mere duplication or repetition of the feeding of the five thousand which took place a short time before near Bethsaida. Then our Lord was mingling with his own kindred of Israel; now he is teaching other hosts who in substantial part, being inhabitants of Decapolis, are presumed to be Gentile. Then he was laying the foundation for his incomparable sermon on the Bread of Life; now he is prefiguring the future presentation of the living bread to the Gentile nations. And significantly, this mixed multitude from the east of the Jordan were more receptive, and took a more sane and sound view of the matchless miracle of feeding thousands by use of the creative powers resident in him, than did the members of the chosen seed”  elder Bruce R. McConkie (</a:t>
            </a:r>
            <a:r>
              <a:rPr lang="en-US" sz="1200" i="1" dirty="0"/>
              <a:t>Doctrinal New Testament Commentary,</a:t>
            </a:r>
            <a:r>
              <a:rPr lang="en-US" sz="1200" dirty="0"/>
              <a:t> 3 vols. [1965–73], 1:375).</a:t>
            </a:r>
          </a:p>
          <a:p>
            <a:endParaRPr lang="en-US" sz="1200" dirty="0"/>
          </a:p>
          <a:p>
            <a:pPr fontAlgn="base"/>
            <a:r>
              <a:rPr lang="en-US" sz="1200" b="1" dirty="0"/>
              <a:t>The Divine Gift of Gratitude:</a:t>
            </a:r>
          </a:p>
          <a:p>
            <a:pPr fontAlgn="base"/>
            <a:r>
              <a:rPr lang="en-US" sz="1200" dirty="0"/>
              <a:t>“‘[The Savior] took the seven loaves and the fishes, </a:t>
            </a:r>
            <a:r>
              <a:rPr lang="en-US" sz="1200" dirty="0" err="1"/>
              <a:t>and</a:t>
            </a:r>
            <a:r>
              <a:rPr lang="en-US" sz="1200" i="1" dirty="0" err="1"/>
              <a:t>gave</a:t>
            </a:r>
            <a:r>
              <a:rPr lang="en-US" sz="1200" i="1" dirty="0"/>
              <a:t> thanks,</a:t>
            </a:r>
            <a:r>
              <a:rPr lang="en-US" sz="1200" dirty="0"/>
              <a:t> and brake them, and gave to his disciples, and the disciples to the multitude.’</a:t>
            </a:r>
          </a:p>
          <a:p>
            <a:pPr fontAlgn="base"/>
            <a:r>
              <a:rPr lang="en-US" sz="1200" dirty="0"/>
              <a:t>“Notice that the Savior gave thanks for what they had—and a miracle followed: ‘And they did all eat, and were filled: and they took up of the broken meat that was left seven baskets full’ [see Matthew 15:32–38; italics added; see also Mark 8:1–8]. …</a:t>
            </a:r>
          </a:p>
          <a:p>
            <a:pPr fontAlgn="base"/>
            <a:r>
              <a:rPr lang="en-US" sz="1200" dirty="0"/>
              <a:t>“Regardless of our circumstances, each of us has much for which to be grateful if we will but pause and contemplate our blessings. … To live with gratitude ever in our hearts is to touch heaven” President Thomas S. Monson (“The Divine Gift of Gratitude,”</a:t>
            </a:r>
            <a:r>
              <a:rPr lang="en-US" sz="1200" i="1" dirty="0"/>
              <a:t> Ensign</a:t>
            </a:r>
            <a:r>
              <a:rPr lang="en-US" sz="1200" dirty="0"/>
              <a:t> or </a:t>
            </a:r>
            <a:r>
              <a:rPr lang="en-US" sz="1200" i="1" dirty="0"/>
              <a:t>Liahona,</a:t>
            </a:r>
            <a:r>
              <a:rPr lang="en-US" sz="1200" dirty="0"/>
              <a:t> Nov. 2010, 88, 90).</a:t>
            </a:r>
          </a:p>
        </p:txBody>
      </p:sp>
    </p:spTree>
    <p:extLst>
      <p:ext uri="{BB962C8B-B14F-4D97-AF65-F5344CB8AC3E}">
        <p14:creationId xmlns:p14="http://schemas.microsoft.com/office/powerpoint/2010/main" val="201278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555641"/>
          </a:xfrm>
          <a:prstGeom prst="rect">
            <a:avLst/>
          </a:prstGeom>
          <a:ln>
            <a:solidFill>
              <a:schemeClr val="tx1"/>
            </a:solidFill>
          </a:ln>
        </p:spPr>
        <p:txBody>
          <a:bodyPr>
            <a:spAutoFit/>
          </a:bodyPr>
          <a:lstStyle/>
          <a:p>
            <a:r>
              <a:rPr lang="en-US" sz="1200" b="1" dirty="0"/>
              <a:t>Why Did Jesus Instruct His Apostles Not to Tell People He Was the Messiah?</a:t>
            </a:r>
          </a:p>
          <a:p>
            <a:r>
              <a:rPr lang="en-US" sz="1200" b="1" dirty="0"/>
              <a:t>Mark 8:30:</a:t>
            </a:r>
          </a:p>
          <a:p>
            <a:pPr fontAlgn="base"/>
            <a:r>
              <a:rPr lang="en-US" sz="1200" dirty="0"/>
              <a:t>1. Mark relates that Jesus’s fame grew so great that it created difficulties. At times Jesus could not enter certain villages, people who wanted to see Him could not get through the crowds, and He and His disciples were so beset by throngs of people that they could not even find time or space to eat (see Mark 1:45; 2:2;3:20). Instructing people not to tell others about His miracles may have been one way the Savior carefully managed such difficulties so as not to hinder His overall mission.</a:t>
            </a:r>
          </a:p>
          <a:p>
            <a:pPr fontAlgn="base"/>
            <a:endParaRPr lang="en-US" sz="1200" dirty="0"/>
          </a:p>
          <a:p>
            <a:pPr fontAlgn="base"/>
            <a:r>
              <a:rPr lang="en-US" sz="1200" dirty="0"/>
              <a:t>2. The Savior may also have asked for silence in order to forestall the opposition that would lead to His Crucifixion—until the time was right (see Mark 9:30–31; compare John 7:1–10 with Matthew 26:18). The more people learned about Jesus, the more the chief priests increased their opposition to Him, for they did not want Him to undermine their place in society. After Jesus entered Jerusalem in a way that clearly and publicly proclaimed Him as the Messiah, less than a week passed before He was arrested and put to death (see Mark 11:8–11; 14:1–2; 15:22–25;2 Nephi 10:5).</a:t>
            </a:r>
          </a:p>
          <a:p>
            <a:pPr fontAlgn="base"/>
            <a:endParaRPr lang="en-US" sz="1200" dirty="0"/>
          </a:p>
          <a:p>
            <a:pPr fontAlgn="base"/>
            <a:r>
              <a:rPr lang="en-US" sz="1200" dirty="0"/>
              <a:t>3. Some of the Savior’s commandments for silence were directed at devils, who vocally acknowledged Jesus as the Son of God (see  Mark 1:24, 34; 3:11–12; compare Acts 16:16–18). </a:t>
            </a:r>
          </a:p>
          <a:p>
            <a:pPr fontAlgn="base"/>
            <a:r>
              <a:rPr lang="en-US" sz="1200" b="1" dirty="0"/>
              <a:t>Elder Bruce R. McConkie </a:t>
            </a:r>
            <a:r>
              <a:rPr lang="en-US" sz="1200" dirty="0"/>
              <a:t>taught that Jesus “consistently refused to permit [devils] to bear record of his divinity. Converting testimony comes from God, not from Lucifer. Had Jesus let unclean spirits go unrebuked, or had he acquiesced in their testimony of him (though in fact it was true), the Jews would have claimed greater justification for their false charge against him, ‘He hath a devil, and is mad; why hear ye him?’ (John 10:20)” (</a:t>
            </a:r>
            <a:r>
              <a:rPr lang="en-US" sz="1200" i="1" dirty="0"/>
              <a:t>Doctrinal New Testament Commentary,</a:t>
            </a:r>
            <a:r>
              <a:rPr lang="en-US" sz="1200" dirty="0"/>
              <a:t> 1:168).</a:t>
            </a:r>
          </a:p>
          <a:p>
            <a:pPr fontAlgn="base"/>
            <a:endParaRPr lang="en-US" sz="1200" dirty="0"/>
          </a:p>
          <a:p>
            <a:pPr fontAlgn="base"/>
            <a:r>
              <a:rPr lang="en-US" sz="1200" dirty="0"/>
              <a:t>4. The Savior knew that most Jews of His day were expecting the Messiah to put an end to Israel’s political enemies and reign as a Jewish king. It is clear that Jesus wanted to avoid presenting Himself as the Messiah of popular expectation. Therefore, one likely reason the Savior instructed His disciples not to tell people He was the Christ (see Matthew 16:20; Mark 8:29–30) was that He wanted to teach people a new understanding of what kind of salvation He had come to bring. He had come not to overthrow Rome but to conquer the eternal enemies of mankind—death, sin, and suffering.</a:t>
            </a:r>
          </a:p>
          <a:p>
            <a:pPr fontAlgn="base"/>
            <a:r>
              <a:rPr lang="en-US" sz="1200" dirty="0"/>
              <a:t>New Testament Institute Student Manual Chapter 13</a:t>
            </a:r>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0"/>
            <a:ext cx="12192000" cy="6858001"/>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7:1-13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itchFamily="34" charset="0"/>
              </a:rPr>
              <a:t>Unwashed Hands</a:t>
            </a:r>
          </a:p>
        </p:txBody>
      </p:sp>
      <p:sp>
        <p:nvSpPr>
          <p:cNvPr id="7" name="Rectangle 6"/>
          <p:cNvSpPr/>
          <p:nvPr/>
        </p:nvSpPr>
        <p:spPr>
          <a:xfrm>
            <a:off x="526473" y="1064599"/>
            <a:ext cx="2613891" cy="923330"/>
          </a:xfrm>
          <a:prstGeom prst="rect">
            <a:avLst/>
          </a:prstGeom>
        </p:spPr>
        <p:txBody>
          <a:bodyPr wrap="square">
            <a:spAutoFit/>
          </a:bodyPr>
          <a:lstStyle/>
          <a:p>
            <a:r>
              <a:rPr lang="en-US" dirty="0">
                <a:solidFill>
                  <a:schemeClr val="bg1"/>
                </a:solidFill>
              </a:rPr>
              <a:t>The washing of hands = a ceremonial washing for the sake of ritual purity. </a:t>
            </a:r>
          </a:p>
        </p:txBody>
      </p:sp>
      <p:sp>
        <p:nvSpPr>
          <p:cNvPr id="8" name="Rectangle 7"/>
          <p:cNvSpPr/>
          <p:nvPr/>
        </p:nvSpPr>
        <p:spPr>
          <a:xfrm>
            <a:off x="4793672" y="907764"/>
            <a:ext cx="3953164" cy="2862322"/>
          </a:xfrm>
          <a:prstGeom prst="rect">
            <a:avLst/>
          </a:prstGeom>
        </p:spPr>
        <p:txBody>
          <a:bodyPr wrap="square">
            <a:spAutoFit/>
          </a:bodyPr>
          <a:lstStyle/>
          <a:p>
            <a:r>
              <a:rPr lang="en-US" dirty="0">
                <a:solidFill>
                  <a:schemeClr val="bg1"/>
                </a:solidFill>
              </a:rPr>
              <a:t>Under the law of Moses, many aspects of daily life were divided into categories of “clean” and “unclean.” Uncleanness referred to being ceremonially or ritually unclean and did not mean that the person was either unsanitary or morally unclean, though ritually “unclean” persons were excluded from certain religious and social activities until they were purified.</a:t>
            </a:r>
          </a:p>
        </p:txBody>
      </p:sp>
      <p:sp>
        <p:nvSpPr>
          <p:cNvPr id="9" name="Rectangle 8"/>
          <p:cNvSpPr/>
          <p:nvPr/>
        </p:nvSpPr>
        <p:spPr>
          <a:xfrm>
            <a:off x="498764" y="4001946"/>
            <a:ext cx="4267199" cy="2308324"/>
          </a:xfrm>
          <a:prstGeom prst="rect">
            <a:avLst/>
          </a:prstGeom>
        </p:spPr>
        <p:txBody>
          <a:bodyPr wrap="square">
            <a:spAutoFit/>
          </a:bodyPr>
          <a:lstStyle/>
          <a:p>
            <a:r>
              <a:rPr lang="en-US" dirty="0">
                <a:solidFill>
                  <a:schemeClr val="bg1"/>
                </a:solidFill>
              </a:rPr>
              <a:t>By New Testament times, Jewish concern for ritual purity had given rise to many traditions, including the ritual washings. These traditions in Jesus' day were oral (not written) and were passed down from rabbi to rabbi and to their followers or students. They later became incorporated in written form in the Talmud.</a:t>
            </a:r>
          </a:p>
        </p:txBody>
      </p:sp>
      <p:sp>
        <p:nvSpPr>
          <p:cNvPr id="10" name="TextBox 9"/>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(1)</a:t>
            </a:r>
          </a:p>
        </p:txBody>
      </p:sp>
      <p:sp>
        <p:nvSpPr>
          <p:cNvPr id="11" name="Rectangle 10"/>
          <p:cNvSpPr/>
          <p:nvPr/>
        </p:nvSpPr>
        <p:spPr>
          <a:xfrm>
            <a:off x="7721599" y="4297464"/>
            <a:ext cx="4119419" cy="2031325"/>
          </a:xfrm>
          <a:prstGeom prst="rect">
            <a:avLst/>
          </a:prstGeom>
        </p:spPr>
        <p:txBody>
          <a:bodyPr wrap="square">
            <a:spAutoFit/>
          </a:bodyPr>
          <a:lstStyle/>
          <a:p>
            <a:r>
              <a:rPr lang="en-US" dirty="0">
                <a:solidFill>
                  <a:schemeClr val="bg1"/>
                </a:solidFill>
              </a:rPr>
              <a:t>When the Pharisees found fault with the Savior’s disciples for not observing these traditional rituals, the Savior reproved the Pharisees for professing devotion to God while placing a higher priority on man-made traditions than on God’s commandments.</a:t>
            </a:r>
          </a:p>
        </p:txBody>
      </p:sp>
      <p:pic>
        <p:nvPicPr>
          <p:cNvPr id="30722" name="Picture 2" descr="http://www.logicandlight.org/wp-content/uploads/2016/08/Washing-hands.jpeg"/>
          <p:cNvPicPr>
            <a:picLocks noChangeAspect="1" noChangeArrowheads="1"/>
          </p:cNvPicPr>
          <p:nvPr/>
        </p:nvPicPr>
        <p:blipFill>
          <a:blip r:embed="rId3" cstate="print"/>
          <a:srcRect/>
          <a:stretch>
            <a:fillRect/>
          </a:stretch>
        </p:blipFill>
        <p:spPr bwMode="auto">
          <a:xfrm>
            <a:off x="1079211" y="2256847"/>
            <a:ext cx="3076575" cy="1485900"/>
          </a:xfrm>
          <a:prstGeom prst="rect">
            <a:avLst/>
          </a:prstGeom>
          <a:noFill/>
        </p:spPr>
      </p:pic>
      <p:pic>
        <p:nvPicPr>
          <p:cNvPr id="30724" name="Picture 4" descr="https://www.scriptureseeds.org/christianity/images/PilateWashesHands.png"/>
          <p:cNvPicPr>
            <a:picLocks noChangeAspect="1" noChangeArrowheads="1"/>
          </p:cNvPicPr>
          <p:nvPr/>
        </p:nvPicPr>
        <p:blipFill>
          <a:blip r:embed="rId4" cstate="print"/>
          <a:srcRect/>
          <a:stretch>
            <a:fillRect/>
          </a:stretch>
        </p:blipFill>
        <p:spPr bwMode="auto">
          <a:xfrm>
            <a:off x="8635999" y="1634836"/>
            <a:ext cx="3379810" cy="2382767"/>
          </a:xfrm>
          <a:prstGeom prst="rect">
            <a:avLst/>
          </a:prstGeom>
          <a:noFill/>
        </p:spPr>
      </p:pic>
      <p:pic>
        <p:nvPicPr>
          <p:cNvPr id="30728" name="Picture 8" descr="https://encrypted-tbn3.gstatic.com/images?q=tbn:ANd9GcRxWTiSkmqEPCEHcImal0EuMv3PTmc9sKQQaYpxfa5KhJhqR-KE"/>
          <p:cNvPicPr>
            <a:picLocks noChangeAspect="1" noChangeArrowheads="1"/>
          </p:cNvPicPr>
          <p:nvPr/>
        </p:nvPicPr>
        <p:blipFill>
          <a:blip r:embed="rId5" cstate="print"/>
          <a:srcRect t="3596" r="2921"/>
          <a:stretch>
            <a:fillRect/>
          </a:stretch>
        </p:blipFill>
        <p:spPr bwMode="auto">
          <a:xfrm>
            <a:off x="5032375" y="4331855"/>
            <a:ext cx="2384425" cy="1733405"/>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5" name="TextBox 4"/>
          <p:cNvSpPr txBox="1"/>
          <p:nvPr/>
        </p:nvSpPr>
        <p:spPr>
          <a:xfrm>
            <a:off x="609600" y="387926"/>
            <a:ext cx="5652654" cy="2031325"/>
          </a:xfrm>
          <a:prstGeom prst="rect">
            <a:avLst/>
          </a:prstGeom>
          <a:noFill/>
        </p:spPr>
        <p:txBody>
          <a:bodyPr wrap="square" rtlCol="0">
            <a:spAutoFit/>
          </a:bodyPr>
          <a:lstStyle/>
          <a:p>
            <a:r>
              <a:rPr lang="en-US" dirty="0">
                <a:solidFill>
                  <a:schemeClr val="bg1"/>
                </a:solidFill>
              </a:rPr>
              <a:t> “I testify that you will remove barriers to happiness and find greater peace as you make your first allegiance your membership in the Church of Jesus Christ, and His teachings the foundation of your life. </a:t>
            </a:r>
          </a:p>
          <a:p>
            <a:endParaRPr lang="en-US" dirty="0">
              <a:solidFill>
                <a:schemeClr val="bg1"/>
              </a:solidFill>
            </a:endParaRPr>
          </a:p>
          <a:p>
            <a:r>
              <a:rPr lang="en-US" dirty="0">
                <a:solidFill>
                  <a:schemeClr val="bg1"/>
                </a:solidFill>
              </a:rPr>
              <a:t>Where family or national traditions or customs conflict with the teachings of God, set them aside. </a:t>
            </a:r>
          </a:p>
        </p:txBody>
      </p:sp>
      <p:sp>
        <p:nvSpPr>
          <p:cNvPr id="7" name="TextBox 6"/>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(3)</a:t>
            </a:r>
          </a:p>
        </p:txBody>
      </p:sp>
      <p:pic>
        <p:nvPicPr>
          <p:cNvPr id="8" name="Picture 7" descr="Richard G. Scott.jpg"/>
          <p:cNvPicPr>
            <a:picLocks noChangeAspect="1"/>
          </p:cNvPicPr>
          <p:nvPr/>
        </p:nvPicPr>
        <p:blipFill>
          <a:blip r:embed="rId3" cstate="print"/>
          <a:stretch>
            <a:fillRect/>
          </a:stretch>
        </p:blipFill>
        <p:spPr>
          <a:xfrm>
            <a:off x="11185674" y="5325226"/>
            <a:ext cx="805250" cy="1010920"/>
          </a:xfrm>
          <a:prstGeom prst="rect">
            <a:avLst/>
          </a:prstGeom>
        </p:spPr>
      </p:pic>
      <p:pic>
        <p:nvPicPr>
          <p:cNvPr id="32770" name="Picture 2" descr="http://globerove.com/wp-content/uploads/2010/03/Mexican-family-traditions.jpg"/>
          <p:cNvPicPr>
            <a:picLocks noChangeAspect="1" noChangeArrowheads="1"/>
          </p:cNvPicPr>
          <p:nvPr/>
        </p:nvPicPr>
        <p:blipFill>
          <a:blip r:embed="rId4" cstate="print"/>
          <a:srcRect/>
          <a:stretch>
            <a:fillRect/>
          </a:stretch>
        </p:blipFill>
        <p:spPr bwMode="auto">
          <a:xfrm>
            <a:off x="6750339" y="440890"/>
            <a:ext cx="3631334" cy="3093361"/>
          </a:xfrm>
          <a:prstGeom prst="rect">
            <a:avLst/>
          </a:prstGeom>
          <a:noFill/>
        </p:spPr>
      </p:pic>
      <p:sp>
        <p:nvSpPr>
          <p:cNvPr id="9" name="Rectangle 8"/>
          <p:cNvSpPr/>
          <p:nvPr/>
        </p:nvSpPr>
        <p:spPr>
          <a:xfrm>
            <a:off x="5440219" y="4057456"/>
            <a:ext cx="6096000" cy="2308324"/>
          </a:xfrm>
          <a:prstGeom prst="rect">
            <a:avLst/>
          </a:prstGeom>
        </p:spPr>
        <p:txBody>
          <a:bodyPr>
            <a:spAutoFit/>
          </a:bodyPr>
          <a:lstStyle/>
          <a:p>
            <a:r>
              <a:rPr lang="en-US" dirty="0">
                <a:solidFill>
                  <a:schemeClr val="bg1"/>
                </a:solidFill>
              </a:rPr>
              <a:t>Where traditions and customs are in harmony with His teachings, they should be cherished and followed to preserve your culture and heritage. </a:t>
            </a:r>
          </a:p>
          <a:p>
            <a:endParaRPr lang="en-US" dirty="0">
              <a:solidFill>
                <a:schemeClr val="bg1"/>
              </a:solidFill>
            </a:endParaRPr>
          </a:p>
          <a:p>
            <a:r>
              <a:rPr lang="en-US" dirty="0">
                <a:solidFill>
                  <a:schemeClr val="bg1"/>
                </a:solidFill>
              </a:rPr>
              <a:t>There is one heritage that you need never change. It is that heritage that comes from your being a daughter or son of Father in Heaven. For happiness, control your life by that heritage.”</a:t>
            </a:r>
          </a:p>
        </p:txBody>
      </p:sp>
      <p:grpSp>
        <p:nvGrpSpPr>
          <p:cNvPr id="11" name="Group 10"/>
          <p:cNvGrpSpPr/>
          <p:nvPr/>
        </p:nvGrpSpPr>
        <p:grpSpPr>
          <a:xfrm>
            <a:off x="824860" y="2571583"/>
            <a:ext cx="4443557" cy="3853826"/>
            <a:chOff x="674253" y="2614613"/>
            <a:chExt cx="4443557" cy="3853826"/>
          </a:xfrm>
        </p:grpSpPr>
        <p:pic>
          <p:nvPicPr>
            <p:cNvPr id="32772" name="Picture 4" descr="http://www.jwatsonfineart.com/weistling/images/indianstories.jpg"/>
            <p:cNvPicPr>
              <a:picLocks noChangeAspect="1" noChangeArrowheads="1"/>
            </p:cNvPicPr>
            <p:nvPr/>
          </p:nvPicPr>
          <p:blipFill>
            <a:blip r:embed="rId5" cstate="print"/>
            <a:srcRect/>
            <a:stretch>
              <a:fillRect/>
            </a:stretch>
          </p:blipFill>
          <p:spPr bwMode="auto">
            <a:xfrm>
              <a:off x="674253" y="2614613"/>
              <a:ext cx="4443557" cy="3853826"/>
            </a:xfrm>
            <a:prstGeom prst="rect">
              <a:avLst/>
            </a:prstGeom>
            <a:noFill/>
          </p:spPr>
        </p:pic>
        <p:sp>
          <p:nvSpPr>
            <p:cNvPr id="10" name="TextBox 9"/>
            <p:cNvSpPr txBox="1"/>
            <p:nvPr/>
          </p:nvSpPr>
          <p:spPr>
            <a:xfrm>
              <a:off x="2170547" y="6216535"/>
              <a:ext cx="2946400" cy="246221"/>
            </a:xfrm>
            <a:prstGeom prst="rect">
              <a:avLst/>
            </a:prstGeom>
            <a:noFill/>
          </p:spPr>
          <p:txBody>
            <a:bodyPr wrap="square" rtlCol="0">
              <a:spAutoFit/>
            </a:bodyPr>
            <a:lstStyle/>
            <a:p>
              <a:pPr algn="r"/>
              <a:r>
                <a:rPr lang="en-US" sz="1000" dirty="0">
                  <a:solidFill>
                    <a:schemeClr val="bg1"/>
                  </a:solidFill>
                </a:rPr>
                <a:t>Morgan </a:t>
              </a:r>
              <a:r>
                <a:rPr lang="en-US" sz="1000" dirty="0" err="1">
                  <a:solidFill>
                    <a:schemeClr val="bg1"/>
                  </a:solidFill>
                </a:rPr>
                <a:t>Weistling</a:t>
              </a:r>
              <a:endParaRPr lang="en-US" sz="1000" dirty="0">
                <a:solidFill>
                  <a:schemeClr val="bg1"/>
                </a:solidFill>
              </a:endParaRP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Man in Decapolis</a:t>
            </a:r>
          </a:p>
        </p:txBody>
      </p:sp>
      <p:sp>
        <p:nvSpPr>
          <p:cNvPr id="25" name="Rectangle 24"/>
          <p:cNvSpPr/>
          <p:nvPr/>
        </p:nvSpPr>
        <p:spPr>
          <a:xfrm>
            <a:off x="4110182" y="1027653"/>
            <a:ext cx="3888509" cy="923330"/>
          </a:xfrm>
          <a:prstGeom prst="rect">
            <a:avLst/>
          </a:prstGeom>
        </p:spPr>
        <p:txBody>
          <a:bodyPr wrap="square">
            <a:spAutoFit/>
          </a:bodyPr>
          <a:lstStyle/>
          <a:p>
            <a:r>
              <a:rPr lang="en-US" dirty="0">
                <a:solidFill>
                  <a:schemeClr val="bg1"/>
                </a:solidFill>
              </a:rPr>
              <a:t>After the Savior left </a:t>
            </a:r>
            <a:r>
              <a:rPr lang="en-US" dirty="0" err="1">
                <a:solidFill>
                  <a:schemeClr val="bg1"/>
                </a:solidFill>
              </a:rPr>
              <a:t>Tyre</a:t>
            </a:r>
            <a:r>
              <a:rPr lang="en-US" dirty="0">
                <a:solidFill>
                  <a:schemeClr val="bg1"/>
                </a:solidFill>
              </a:rPr>
              <a:t> and Sidon, He traveled to the east side of the Sea of Galilee, to the region of Decapolis.</a:t>
            </a:r>
          </a:p>
        </p:txBody>
      </p:sp>
      <p:grpSp>
        <p:nvGrpSpPr>
          <p:cNvPr id="29" name="Group 28"/>
          <p:cNvGrpSpPr/>
          <p:nvPr/>
        </p:nvGrpSpPr>
        <p:grpSpPr>
          <a:xfrm>
            <a:off x="8084128" y="983672"/>
            <a:ext cx="3890571" cy="5480159"/>
            <a:chOff x="6938819" y="919018"/>
            <a:chExt cx="3890571" cy="5480159"/>
          </a:xfrm>
        </p:grpSpPr>
        <p:grpSp>
          <p:nvGrpSpPr>
            <p:cNvPr id="11" name="Group 10"/>
            <p:cNvGrpSpPr/>
            <p:nvPr/>
          </p:nvGrpSpPr>
          <p:grpSpPr>
            <a:xfrm>
              <a:off x="6938819" y="919018"/>
              <a:ext cx="3890571" cy="5480159"/>
              <a:chOff x="2370363" y="1010310"/>
              <a:chExt cx="3890571" cy="5480159"/>
            </a:xfrm>
          </p:grpSpPr>
          <p:sp>
            <p:nvSpPr>
              <p:cNvPr id="12" name="Rectangle 11"/>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8243000" y="4160569"/>
              <a:ext cx="1430447" cy="337338"/>
              <a:chOff x="8243000" y="4160569"/>
              <a:chExt cx="1430447" cy="337338"/>
            </a:xfrm>
          </p:grpSpPr>
          <p:sp>
            <p:nvSpPr>
              <p:cNvPr id="16" name="TextBox 15"/>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17" name="5-Point Star 16"/>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19" name="Group 18"/>
            <p:cNvGrpSpPr/>
            <p:nvPr/>
          </p:nvGrpSpPr>
          <p:grpSpPr>
            <a:xfrm>
              <a:off x="8349220" y="1643661"/>
              <a:ext cx="674708" cy="328101"/>
              <a:chOff x="8381546" y="4169806"/>
              <a:chExt cx="674708" cy="328101"/>
            </a:xfrm>
          </p:grpSpPr>
          <p:sp>
            <p:nvSpPr>
              <p:cNvPr id="20" name="TextBox 19"/>
              <p:cNvSpPr txBox="1"/>
              <p:nvPr/>
            </p:nvSpPr>
            <p:spPr>
              <a:xfrm>
                <a:off x="8381546" y="4169806"/>
                <a:ext cx="674708" cy="276999"/>
              </a:xfrm>
              <a:prstGeom prst="rect">
                <a:avLst/>
              </a:prstGeom>
              <a:noFill/>
            </p:spPr>
            <p:txBody>
              <a:bodyPr wrap="square" rtlCol="0">
                <a:spAutoFit/>
              </a:bodyPr>
              <a:lstStyle/>
              <a:p>
                <a:r>
                  <a:rPr lang="en-US" sz="1200" b="1" dirty="0" err="1"/>
                  <a:t>Tyre</a:t>
                </a:r>
                <a:endParaRPr lang="en-US" sz="1200" b="1" dirty="0"/>
              </a:p>
            </p:txBody>
          </p:sp>
          <p:sp>
            <p:nvSpPr>
              <p:cNvPr id="21" name="5-Point Star 20"/>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22" name="Group 21"/>
            <p:cNvGrpSpPr/>
            <p:nvPr/>
          </p:nvGrpSpPr>
          <p:grpSpPr>
            <a:xfrm>
              <a:off x="8612457" y="992498"/>
              <a:ext cx="674708" cy="328101"/>
              <a:chOff x="8381546" y="4169806"/>
              <a:chExt cx="674708" cy="328101"/>
            </a:xfrm>
          </p:grpSpPr>
          <p:sp>
            <p:nvSpPr>
              <p:cNvPr id="23" name="TextBox 22"/>
              <p:cNvSpPr txBox="1"/>
              <p:nvPr/>
            </p:nvSpPr>
            <p:spPr>
              <a:xfrm>
                <a:off x="8381546" y="4169806"/>
                <a:ext cx="674708" cy="276999"/>
              </a:xfrm>
              <a:prstGeom prst="rect">
                <a:avLst/>
              </a:prstGeom>
              <a:noFill/>
            </p:spPr>
            <p:txBody>
              <a:bodyPr wrap="square" rtlCol="0">
                <a:spAutoFit/>
              </a:bodyPr>
              <a:lstStyle/>
              <a:p>
                <a:r>
                  <a:rPr lang="en-US" sz="1200" b="1" dirty="0"/>
                  <a:t>Sidon</a:t>
                </a:r>
              </a:p>
            </p:txBody>
          </p:sp>
          <p:sp>
            <p:nvSpPr>
              <p:cNvPr id="24" name="5-Point Star 23"/>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27" name="TextBox 26"/>
            <p:cNvSpPr txBox="1"/>
            <p:nvPr/>
          </p:nvSpPr>
          <p:spPr>
            <a:xfrm>
              <a:off x="9434492" y="3089152"/>
              <a:ext cx="1067253" cy="461665"/>
            </a:xfrm>
            <a:prstGeom prst="rect">
              <a:avLst/>
            </a:prstGeom>
            <a:noFill/>
          </p:spPr>
          <p:txBody>
            <a:bodyPr wrap="square" rtlCol="0">
              <a:spAutoFit/>
            </a:bodyPr>
            <a:lstStyle/>
            <a:p>
              <a:pPr algn="ctr"/>
              <a:r>
                <a:rPr lang="en-US" sz="1200" b="1" dirty="0"/>
                <a:t>Region of Decapolis</a:t>
              </a:r>
            </a:p>
          </p:txBody>
        </p:sp>
      </p:grpSp>
      <p:sp>
        <p:nvSpPr>
          <p:cNvPr id="30" name="Rectangle 29"/>
          <p:cNvSpPr/>
          <p:nvPr/>
        </p:nvSpPr>
        <p:spPr>
          <a:xfrm>
            <a:off x="4017819" y="2477946"/>
            <a:ext cx="3472871" cy="2585323"/>
          </a:xfrm>
          <a:prstGeom prst="rect">
            <a:avLst/>
          </a:prstGeom>
        </p:spPr>
        <p:txBody>
          <a:bodyPr wrap="square">
            <a:spAutoFit/>
          </a:bodyPr>
          <a:lstStyle/>
          <a:p>
            <a:r>
              <a:rPr lang="en-US" dirty="0">
                <a:solidFill>
                  <a:schemeClr val="bg1"/>
                </a:solidFill>
              </a:rPr>
              <a:t>“The Lord is dealing with a believing soul who cannot hear his words or give fluent answer to them. And so what is more natural than to make use of common signs, known to and understood by the deaf and speech inhibited man, to indicate what the Master could and would do … ?” (2)</a:t>
            </a:r>
          </a:p>
        </p:txBody>
      </p:sp>
      <p:pic>
        <p:nvPicPr>
          <p:cNvPr id="31" name="Picture 30" descr="bruce R. McConkie.jpg"/>
          <p:cNvPicPr>
            <a:picLocks noChangeAspect="1"/>
          </p:cNvPicPr>
          <p:nvPr/>
        </p:nvPicPr>
        <p:blipFill>
          <a:blip r:embed="rId3" cstate="print"/>
          <a:stretch>
            <a:fillRect/>
          </a:stretch>
        </p:blipFill>
        <p:spPr>
          <a:xfrm>
            <a:off x="6802413" y="5319203"/>
            <a:ext cx="959065" cy="1338695"/>
          </a:xfrm>
          <a:prstGeom prst="rect">
            <a:avLst/>
          </a:prstGeom>
        </p:spPr>
      </p:pic>
      <p:pic>
        <p:nvPicPr>
          <p:cNvPr id="31746" name="Picture 2" descr="http://drpaulose.com/wp-content/uploads/ephatha1.jpg"/>
          <p:cNvPicPr>
            <a:picLocks noChangeAspect="1" noChangeArrowheads="1"/>
          </p:cNvPicPr>
          <p:nvPr/>
        </p:nvPicPr>
        <p:blipFill>
          <a:blip r:embed="rId4" cstate="print"/>
          <a:srcRect/>
          <a:stretch>
            <a:fillRect/>
          </a:stretch>
        </p:blipFill>
        <p:spPr bwMode="auto">
          <a:xfrm>
            <a:off x="515793" y="858694"/>
            <a:ext cx="3133725" cy="4267200"/>
          </a:xfrm>
          <a:prstGeom prst="rect">
            <a:avLst/>
          </a:prstGeom>
          <a:noFill/>
        </p:spPr>
      </p:pic>
      <p:sp>
        <p:nvSpPr>
          <p:cNvPr id="33" name="Rectangle 32"/>
          <p:cNvSpPr/>
          <p:nvPr/>
        </p:nvSpPr>
        <p:spPr>
          <a:xfrm>
            <a:off x="489528" y="5288216"/>
            <a:ext cx="5957455" cy="1200329"/>
          </a:xfrm>
          <a:prstGeom prst="rect">
            <a:avLst/>
          </a:prstGeom>
        </p:spPr>
        <p:txBody>
          <a:bodyPr wrap="square">
            <a:spAutoFit/>
          </a:bodyPr>
          <a:lstStyle/>
          <a:p>
            <a:r>
              <a:rPr lang="en-US" dirty="0">
                <a:solidFill>
                  <a:schemeClr val="bg1"/>
                </a:solidFill>
              </a:rPr>
              <a:t>Despite the Savior’s warning to those He healed to not publish His miracles, people in the Decapolis region still heard about the wonderful things the Savior had done, and great multitudes gathered to Him </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7:31-37</a:t>
            </a:r>
          </a:p>
        </p:txBody>
      </p:sp>
      <p:sp>
        <p:nvSpPr>
          <p:cNvPr id="35" name="Rectangle 34"/>
          <p:cNvSpPr/>
          <p:nvPr/>
        </p:nvSpPr>
        <p:spPr>
          <a:xfrm>
            <a:off x="8599053" y="5784381"/>
            <a:ext cx="3066473" cy="923330"/>
          </a:xfrm>
          <a:prstGeom prst="rect">
            <a:avLst/>
          </a:prstGeom>
          <a:solidFill>
            <a:schemeClr val="accent3">
              <a:lumMod val="40000"/>
              <a:lumOff val="60000"/>
            </a:schemeClr>
          </a:solidFill>
        </p:spPr>
        <p:txBody>
          <a:bodyPr wrap="square">
            <a:spAutoFit/>
          </a:bodyPr>
          <a:lstStyle/>
          <a:p>
            <a:pPr algn="ctr"/>
            <a:r>
              <a:rPr lang="en-US" dirty="0"/>
              <a:t>The Savior’s healing enabled this man to speak immediately and plainly.</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5" name="TextBox 4"/>
          <p:cNvSpPr txBox="1"/>
          <p:nvPr/>
        </p:nvSpPr>
        <p:spPr>
          <a:xfrm>
            <a:off x="7361382" y="1463910"/>
            <a:ext cx="3990109" cy="461665"/>
          </a:xfrm>
          <a:prstGeom prst="rect">
            <a:avLst/>
          </a:prstGeom>
          <a:noFill/>
        </p:spPr>
        <p:txBody>
          <a:bodyPr wrap="square" rtlCol="0">
            <a:spAutoFit/>
          </a:bodyPr>
          <a:lstStyle/>
          <a:p>
            <a:r>
              <a:rPr lang="en-US" sz="2400" dirty="0">
                <a:solidFill>
                  <a:schemeClr val="bg1"/>
                </a:solidFill>
                <a:latin typeface="Berlin Sans FB" pitchFamily="34" charset="0"/>
              </a:rPr>
              <a:t>How often do we act upon it?</a:t>
            </a:r>
          </a:p>
        </p:txBody>
      </p:sp>
      <p:sp>
        <p:nvSpPr>
          <p:cNvPr id="6" name="TextBox 5"/>
          <p:cNvSpPr txBox="1"/>
          <p:nvPr/>
        </p:nvSpPr>
        <p:spPr>
          <a:xfrm>
            <a:off x="0" y="0"/>
            <a:ext cx="6382327" cy="954107"/>
          </a:xfrm>
          <a:prstGeom prst="rect">
            <a:avLst/>
          </a:prstGeom>
          <a:noFill/>
        </p:spPr>
        <p:txBody>
          <a:bodyPr wrap="square" rtlCol="0">
            <a:spAutoFit/>
          </a:bodyPr>
          <a:lstStyle/>
          <a:p>
            <a:pPr algn="ctr"/>
            <a:r>
              <a:rPr lang="en-US" sz="2800" dirty="0">
                <a:solidFill>
                  <a:schemeClr val="bg1"/>
                </a:solidFill>
                <a:latin typeface="Berlin Sans FB" pitchFamily="34" charset="0"/>
              </a:rPr>
              <a:t>How often do we have opportunities to help others in need?</a:t>
            </a:r>
          </a:p>
        </p:txBody>
      </p:sp>
      <p:pic>
        <p:nvPicPr>
          <p:cNvPr id="17412" name="Picture 4" descr="https://quinnscommentary.files.wordpress.com/2010/06/businessman_dropped_papers_lg_clr.gif"/>
          <p:cNvPicPr>
            <a:picLocks noChangeAspect="1" noChangeArrowheads="1" noCrop="1"/>
          </p:cNvPicPr>
          <p:nvPr/>
        </p:nvPicPr>
        <p:blipFill>
          <a:blip r:embed="rId3" cstate="print"/>
          <a:srcRect/>
          <a:stretch>
            <a:fillRect/>
          </a:stretch>
        </p:blipFill>
        <p:spPr bwMode="auto">
          <a:xfrm>
            <a:off x="358774" y="1028699"/>
            <a:ext cx="1913371" cy="2354918"/>
          </a:xfrm>
          <a:prstGeom prst="rect">
            <a:avLst/>
          </a:prstGeom>
          <a:noFill/>
        </p:spPr>
      </p:pic>
      <p:pic>
        <p:nvPicPr>
          <p:cNvPr id="17416" name="Picture 8" descr="http://stantonlibrary1.weebly.com/uploads/1/3/2/4/13241100/6460476_orig.gif"/>
          <p:cNvPicPr>
            <a:picLocks noChangeAspect="1" noChangeArrowheads="1" noCrop="1"/>
          </p:cNvPicPr>
          <p:nvPr/>
        </p:nvPicPr>
        <p:blipFill>
          <a:blip r:embed="rId4" cstate="print"/>
          <a:srcRect/>
          <a:stretch>
            <a:fillRect/>
          </a:stretch>
        </p:blipFill>
        <p:spPr bwMode="auto">
          <a:xfrm>
            <a:off x="1153103" y="3004703"/>
            <a:ext cx="2381250" cy="3714751"/>
          </a:xfrm>
          <a:prstGeom prst="rect">
            <a:avLst/>
          </a:prstGeom>
          <a:noFill/>
        </p:spPr>
      </p:pic>
      <p:pic>
        <p:nvPicPr>
          <p:cNvPr id="16386" name="Picture 2" descr="http://www.netanimations.net/old_man_walking_with__a_hc.gif"/>
          <p:cNvPicPr>
            <a:picLocks noChangeAspect="1" noChangeArrowheads="1" noCrop="1"/>
          </p:cNvPicPr>
          <p:nvPr/>
        </p:nvPicPr>
        <p:blipFill>
          <a:blip r:embed="rId5" cstate="print"/>
          <a:srcRect/>
          <a:stretch>
            <a:fillRect/>
          </a:stretch>
        </p:blipFill>
        <p:spPr bwMode="auto">
          <a:xfrm>
            <a:off x="4274993" y="450273"/>
            <a:ext cx="2181225" cy="3333750"/>
          </a:xfrm>
          <a:prstGeom prst="rect">
            <a:avLst/>
          </a:prstGeom>
          <a:noFill/>
        </p:spPr>
      </p:pic>
      <p:pic>
        <p:nvPicPr>
          <p:cNvPr id="16390" name="Picture 6" descr="http://i55.tinypic.com/2u9plap.jpg"/>
          <p:cNvPicPr>
            <a:picLocks noChangeAspect="1" noChangeArrowheads="1" noCrop="1"/>
          </p:cNvPicPr>
          <p:nvPr/>
        </p:nvPicPr>
        <p:blipFill>
          <a:blip r:embed="rId6" cstate="print"/>
          <a:srcRect/>
          <a:stretch>
            <a:fillRect/>
          </a:stretch>
        </p:blipFill>
        <p:spPr bwMode="auto">
          <a:xfrm>
            <a:off x="7239866" y="1943910"/>
            <a:ext cx="2227406" cy="2144674"/>
          </a:xfrm>
          <a:prstGeom prst="rect">
            <a:avLst/>
          </a:prstGeom>
          <a:noFill/>
        </p:spPr>
      </p:pic>
      <p:pic>
        <p:nvPicPr>
          <p:cNvPr id="16392" name="Picture 8" descr="http://www.animated-gifs.eu/kitchen-washing/0010.gif"/>
          <p:cNvPicPr>
            <a:picLocks noChangeAspect="1" noChangeArrowheads="1" noCrop="1"/>
          </p:cNvPicPr>
          <p:nvPr/>
        </p:nvPicPr>
        <p:blipFill>
          <a:blip r:embed="rId7" cstate="print"/>
          <a:srcRect/>
          <a:stretch>
            <a:fillRect/>
          </a:stretch>
        </p:blipFill>
        <p:spPr bwMode="auto">
          <a:xfrm>
            <a:off x="3685310" y="3627582"/>
            <a:ext cx="2179782" cy="2577445"/>
          </a:xfrm>
          <a:prstGeom prst="rect">
            <a:avLst/>
          </a:prstGeom>
          <a:noFill/>
        </p:spPr>
      </p:pic>
      <p:pic>
        <p:nvPicPr>
          <p:cNvPr id="16396" name="Picture 12" descr="http://i02.c.aliimg.com/img/ibank/2014/642/961/1641169246_1848750722.jpg"/>
          <p:cNvPicPr>
            <a:picLocks noChangeAspect="1" noChangeArrowheads="1" noCrop="1"/>
          </p:cNvPicPr>
          <p:nvPr/>
        </p:nvPicPr>
        <p:blipFill>
          <a:blip r:embed="rId8" cstate="print"/>
          <a:srcRect/>
          <a:stretch>
            <a:fillRect/>
          </a:stretch>
        </p:blipFill>
        <p:spPr bwMode="auto">
          <a:xfrm>
            <a:off x="8525164" y="4413683"/>
            <a:ext cx="3072535" cy="215402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“First Observe, Then Serve”</a:t>
            </a:r>
          </a:p>
        </p:txBody>
      </p:sp>
      <p:sp>
        <p:nvSpPr>
          <p:cNvPr id="25" name="Rectangle 24"/>
          <p:cNvSpPr/>
          <p:nvPr/>
        </p:nvSpPr>
        <p:spPr>
          <a:xfrm>
            <a:off x="7130472" y="2570126"/>
            <a:ext cx="3888509" cy="646331"/>
          </a:xfrm>
          <a:prstGeom prst="rect">
            <a:avLst/>
          </a:prstGeom>
        </p:spPr>
        <p:txBody>
          <a:bodyPr wrap="square">
            <a:spAutoFit/>
          </a:bodyPr>
          <a:lstStyle/>
          <a:p>
            <a:r>
              <a:rPr lang="en-US" dirty="0">
                <a:solidFill>
                  <a:schemeClr val="bg1"/>
                </a:solidFill>
              </a:rPr>
              <a:t>Many people followed Jesus and for three days they were without food.</a:t>
            </a:r>
          </a:p>
        </p:txBody>
      </p:sp>
      <p:sp>
        <p:nvSpPr>
          <p:cNvPr id="33" name="Rectangle 32"/>
          <p:cNvSpPr/>
          <p:nvPr/>
        </p:nvSpPr>
        <p:spPr>
          <a:xfrm>
            <a:off x="341745" y="1187271"/>
            <a:ext cx="5957455" cy="1200329"/>
          </a:xfrm>
          <a:prstGeom prst="rect">
            <a:avLst/>
          </a:prstGeom>
        </p:spPr>
        <p:txBody>
          <a:bodyPr wrap="square">
            <a:spAutoFit/>
          </a:bodyPr>
          <a:lstStyle/>
          <a:p>
            <a:r>
              <a:rPr lang="en-US" dirty="0">
                <a:solidFill>
                  <a:schemeClr val="bg1"/>
                </a:solidFill>
              </a:rPr>
              <a:t>Despite the Savior’s warning to those He healed to not publish His miracles, people in the Decapolis region still heard about the wonderful things the Savior had done, and great multitudes gathered to Him </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8:1-9</a:t>
            </a:r>
          </a:p>
        </p:txBody>
      </p:sp>
      <p:grpSp>
        <p:nvGrpSpPr>
          <p:cNvPr id="28" name="Group 27"/>
          <p:cNvGrpSpPr/>
          <p:nvPr/>
        </p:nvGrpSpPr>
        <p:grpSpPr>
          <a:xfrm>
            <a:off x="7625515" y="3650361"/>
            <a:ext cx="3289208" cy="2390250"/>
            <a:chOff x="384206" y="4158361"/>
            <a:chExt cx="3289208" cy="2390250"/>
          </a:xfrm>
        </p:grpSpPr>
        <p:grpSp>
          <p:nvGrpSpPr>
            <p:cNvPr id="29" name="Group 17"/>
            <p:cNvGrpSpPr/>
            <p:nvPr/>
          </p:nvGrpSpPr>
          <p:grpSpPr>
            <a:xfrm>
              <a:off x="384206" y="4158361"/>
              <a:ext cx="3289208" cy="2390250"/>
              <a:chOff x="609599" y="833642"/>
              <a:chExt cx="7941747" cy="5771225"/>
            </a:xfrm>
          </p:grpSpPr>
          <p:grpSp>
            <p:nvGrpSpPr>
              <p:cNvPr id="36" name="Group 14"/>
              <p:cNvGrpSpPr/>
              <p:nvPr/>
            </p:nvGrpSpPr>
            <p:grpSpPr>
              <a:xfrm rot="10800000">
                <a:off x="7696200" y="5257800"/>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
              <p:cNvGrpSpPr/>
              <p:nvPr/>
            </p:nvGrpSpPr>
            <p:grpSpPr>
              <a:xfrm rot="10800000">
                <a:off x="939238" y="4923502"/>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p:cNvGrpSpPr/>
              <p:nvPr/>
            </p:nvGrpSpPr>
            <p:grpSpPr>
              <a:xfrm>
                <a:off x="899460" y="833642"/>
                <a:ext cx="621450" cy="986197"/>
                <a:chOff x="7031201" y="834275"/>
                <a:chExt cx="762000" cy="1488861"/>
              </a:xfrm>
            </p:grpSpPr>
            <p:sp>
              <p:nvSpPr>
                <p:cNvPr id="45" name="Rounded Rectangle 4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4"/>
              <p:cNvGrpSpPr/>
              <p:nvPr/>
            </p:nvGrpSpPr>
            <p:grpSpPr>
              <a:xfrm>
                <a:off x="7646520" y="1148254"/>
                <a:ext cx="621450" cy="1017899"/>
                <a:chOff x="7087348" y="824753"/>
                <a:chExt cx="762000" cy="1536722"/>
              </a:xfrm>
            </p:grpSpPr>
            <p:sp>
              <p:nvSpPr>
                <p:cNvPr id="43" name="Rounded Rectangle 4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895928" y="4677044"/>
              <a:ext cx="2224402" cy="1323439"/>
            </a:xfrm>
            <a:prstGeom prst="rect">
              <a:avLst/>
            </a:prstGeom>
          </p:spPr>
          <p:txBody>
            <a:bodyPr wrap="square">
              <a:spAutoFit/>
            </a:bodyPr>
            <a:lstStyle/>
            <a:p>
              <a:pPr algn="ctr"/>
              <a:r>
                <a:rPr lang="en-US" sz="1600" b="1" dirty="0"/>
                <a:t>We can follow the Savior’s example by perceiving the needs of others and then helping to fulfill those needs</a:t>
              </a:r>
              <a:endParaRPr lang="en-US" sz="1600" dirty="0"/>
            </a:p>
          </p:txBody>
        </p:sp>
      </p:grpSp>
      <p:sp>
        <p:nvSpPr>
          <p:cNvPr id="51" name="Rectangle 50"/>
          <p:cNvSpPr/>
          <p:nvPr/>
        </p:nvSpPr>
        <p:spPr>
          <a:xfrm>
            <a:off x="3657901" y="732042"/>
            <a:ext cx="5404428" cy="523220"/>
          </a:xfrm>
          <a:prstGeom prst="rect">
            <a:avLst/>
          </a:prstGeom>
        </p:spPr>
        <p:txBody>
          <a:bodyPr wrap="none">
            <a:spAutoFit/>
          </a:bodyPr>
          <a:lstStyle/>
          <a:p>
            <a:r>
              <a:rPr lang="en-US" sz="2800" i="1" dirty="0">
                <a:solidFill>
                  <a:srgbClr val="FFFF00"/>
                </a:solidFill>
              </a:rPr>
              <a:t>I have compassion on the multitude</a:t>
            </a:r>
          </a:p>
        </p:txBody>
      </p:sp>
      <p:sp>
        <p:nvSpPr>
          <p:cNvPr id="52" name="TextBox 51"/>
          <p:cNvSpPr txBox="1"/>
          <p:nvPr/>
        </p:nvSpPr>
        <p:spPr>
          <a:xfrm>
            <a:off x="9439564" y="526473"/>
            <a:ext cx="1237672" cy="276999"/>
          </a:xfrm>
          <a:prstGeom prst="rect">
            <a:avLst/>
          </a:prstGeom>
          <a:noFill/>
        </p:spPr>
        <p:txBody>
          <a:bodyPr wrap="square" rtlCol="0">
            <a:spAutoFit/>
          </a:bodyPr>
          <a:lstStyle/>
          <a:p>
            <a:r>
              <a:rPr lang="en-US" sz="1200" dirty="0">
                <a:solidFill>
                  <a:schemeClr val="bg1"/>
                </a:solidFill>
              </a:rPr>
              <a:t>(4)</a:t>
            </a:r>
          </a:p>
        </p:txBody>
      </p:sp>
      <p:pic>
        <p:nvPicPr>
          <p:cNvPr id="34818" name="Picture 2" descr="https://sermonsfromsilverside.files.wordpress.com/2012/07/jesus_feeds_5000_people_31491947_std.jpeg"/>
          <p:cNvPicPr>
            <a:picLocks noChangeAspect="1" noChangeArrowheads="1"/>
          </p:cNvPicPr>
          <p:nvPr/>
        </p:nvPicPr>
        <p:blipFill>
          <a:blip r:embed="rId3" cstate="print"/>
          <a:srcRect/>
          <a:stretch>
            <a:fillRect/>
          </a:stretch>
        </p:blipFill>
        <p:spPr bwMode="auto">
          <a:xfrm>
            <a:off x="2104448" y="2790680"/>
            <a:ext cx="4267200" cy="3200401"/>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25" name="Rectangle 24"/>
          <p:cNvSpPr/>
          <p:nvPr/>
        </p:nvSpPr>
        <p:spPr>
          <a:xfrm>
            <a:off x="314035" y="344161"/>
            <a:ext cx="4941455" cy="3046988"/>
          </a:xfrm>
          <a:prstGeom prst="rect">
            <a:avLst/>
          </a:prstGeom>
        </p:spPr>
        <p:txBody>
          <a:bodyPr wrap="square">
            <a:spAutoFit/>
          </a:bodyPr>
          <a:lstStyle/>
          <a:p>
            <a:r>
              <a:rPr lang="en-US" sz="2400" dirty="0">
                <a:solidFill>
                  <a:schemeClr val="bg1"/>
                </a:solidFill>
              </a:rPr>
              <a:t>“How many times has your heart been touched as you have witnessed the need of another? How often have you </a:t>
            </a:r>
            <a:r>
              <a:rPr lang="en-US" sz="2400" i="1" dirty="0">
                <a:solidFill>
                  <a:schemeClr val="bg1"/>
                </a:solidFill>
              </a:rPr>
              <a:t>intended</a:t>
            </a:r>
            <a:r>
              <a:rPr lang="en-US" sz="2400" dirty="0">
                <a:solidFill>
                  <a:schemeClr val="bg1"/>
                </a:solidFill>
              </a:rPr>
              <a:t> to be the one to help? And yet how often has day-to-day living interfered and you’ve left it for others to help, feeling that ‘oh, surely someone will take care of that need.’</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a:t>
            </a:r>
          </a:p>
        </p:txBody>
      </p:sp>
      <p:sp>
        <p:nvSpPr>
          <p:cNvPr id="26" name="Rectangle 25"/>
          <p:cNvSpPr/>
          <p:nvPr/>
        </p:nvSpPr>
        <p:spPr>
          <a:xfrm>
            <a:off x="5015344" y="3414094"/>
            <a:ext cx="6816437" cy="3046988"/>
          </a:xfrm>
          <a:prstGeom prst="rect">
            <a:avLst/>
          </a:prstGeom>
        </p:spPr>
        <p:txBody>
          <a:bodyPr wrap="square">
            <a:spAutoFit/>
          </a:bodyPr>
          <a:lstStyle/>
          <a:p>
            <a:r>
              <a:rPr lang="en-US" sz="2400" dirty="0">
                <a:solidFill>
                  <a:schemeClr val="bg1"/>
                </a:solidFill>
              </a:rPr>
              <a:t>“We become so caught up in the busyness of our lives. Were we to step back, however, and take a good look at what we’re doing, we may find that we have immersed ourselves in the ‘thick of thin things.’ In other words, too often we spend most of our time taking care of the things which do not really matter much at all in the grand scheme of things, neglecting those more important causes.”</a:t>
            </a:r>
          </a:p>
        </p:txBody>
      </p:sp>
      <p:sp>
        <p:nvSpPr>
          <p:cNvPr id="27" name="TextBox 26"/>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(5)</a:t>
            </a:r>
          </a:p>
        </p:txBody>
      </p:sp>
      <p:pic>
        <p:nvPicPr>
          <p:cNvPr id="28" name="Picture 27" descr="Thomas S. Monson 1.jpg"/>
          <p:cNvPicPr>
            <a:picLocks noChangeAspect="1"/>
          </p:cNvPicPr>
          <p:nvPr/>
        </p:nvPicPr>
        <p:blipFill>
          <a:blip r:embed="rId3" cstate="print"/>
          <a:stretch>
            <a:fillRect/>
          </a:stretch>
        </p:blipFill>
        <p:spPr>
          <a:xfrm>
            <a:off x="10850223" y="186666"/>
            <a:ext cx="1069857" cy="1328098"/>
          </a:xfrm>
          <a:prstGeom prst="rect">
            <a:avLst/>
          </a:prstGeom>
        </p:spPr>
      </p:pic>
      <p:pic>
        <p:nvPicPr>
          <p:cNvPr id="29" name="Picture 16" descr="http://www.dent-artistry.com/images/Man-Thinking-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6977" y="376383"/>
            <a:ext cx="2842913" cy="284291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110513" y="3618933"/>
            <a:ext cx="2935014" cy="2754158"/>
            <a:chOff x="851896" y="3655878"/>
            <a:chExt cx="2095500" cy="2095501"/>
          </a:xfrm>
        </p:grpSpPr>
        <p:pic>
          <p:nvPicPr>
            <p:cNvPr id="30" name="Picture 6" descr="http://content.presentermedia.com/files/animsp/00005000/5177/solution_group_thinking_md_wm_v2.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896" y="3655878"/>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68218" y="5347855"/>
              <a:ext cx="205970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Gradual Healing</a:t>
            </a:r>
          </a:p>
        </p:txBody>
      </p:sp>
      <p:sp>
        <p:nvSpPr>
          <p:cNvPr id="25" name="Rectangle 24"/>
          <p:cNvSpPr/>
          <p:nvPr/>
        </p:nvSpPr>
        <p:spPr>
          <a:xfrm>
            <a:off x="3629891" y="1323217"/>
            <a:ext cx="8562109" cy="3970318"/>
          </a:xfrm>
          <a:prstGeom prst="rect">
            <a:avLst/>
          </a:prstGeom>
        </p:spPr>
        <p:txBody>
          <a:bodyPr wrap="square">
            <a:spAutoFit/>
          </a:bodyPr>
          <a:lstStyle/>
          <a:p>
            <a:r>
              <a:rPr lang="en-US" sz="2800" dirty="0">
                <a:solidFill>
                  <a:schemeClr val="bg1"/>
                </a:solidFill>
              </a:rPr>
              <a:t>Jesus personally:</a:t>
            </a:r>
          </a:p>
          <a:p>
            <a:endParaRPr lang="en-US" sz="2800" dirty="0">
              <a:solidFill>
                <a:schemeClr val="bg1"/>
              </a:solidFill>
            </a:endParaRPr>
          </a:p>
          <a:p>
            <a:r>
              <a:rPr lang="en-US" sz="2800" dirty="0">
                <a:solidFill>
                  <a:schemeClr val="bg1"/>
                </a:solidFill>
              </a:rPr>
              <a:t>(1) led the blind man by the hand out of the town, </a:t>
            </a:r>
          </a:p>
          <a:p>
            <a:endParaRPr lang="en-US" sz="2800" dirty="0">
              <a:solidFill>
                <a:schemeClr val="bg1"/>
              </a:solidFill>
            </a:endParaRPr>
          </a:p>
          <a:p>
            <a:r>
              <a:rPr lang="en-US" sz="2800" dirty="0">
                <a:solidFill>
                  <a:schemeClr val="bg1"/>
                </a:solidFill>
              </a:rPr>
              <a:t>(2) applied his own saliva to the eyes of the sightless one, </a:t>
            </a:r>
          </a:p>
          <a:p>
            <a:endParaRPr lang="en-US" sz="2800" dirty="0">
              <a:solidFill>
                <a:schemeClr val="bg1"/>
              </a:solidFill>
            </a:endParaRPr>
          </a:p>
          <a:p>
            <a:r>
              <a:rPr lang="en-US" sz="2800" dirty="0">
                <a:solidFill>
                  <a:schemeClr val="bg1"/>
                </a:solidFill>
              </a:rPr>
              <a:t>(3) performed the ordinance of laying on of hands, and </a:t>
            </a:r>
          </a:p>
          <a:p>
            <a:endParaRPr lang="en-US" sz="2800" dirty="0">
              <a:solidFill>
                <a:schemeClr val="bg1"/>
              </a:solidFill>
            </a:endParaRPr>
          </a:p>
          <a:p>
            <a:r>
              <a:rPr lang="en-US" sz="2800" dirty="0">
                <a:solidFill>
                  <a:schemeClr val="bg1"/>
                </a:solidFill>
              </a:rPr>
              <a:t>(4) put his hands a second time upon the man’s eyes.</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8:22-26</a:t>
            </a:r>
          </a:p>
        </p:txBody>
      </p:sp>
      <p:grpSp>
        <p:nvGrpSpPr>
          <p:cNvPr id="35" name="Group 34"/>
          <p:cNvGrpSpPr/>
          <p:nvPr/>
        </p:nvGrpSpPr>
        <p:grpSpPr>
          <a:xfrm>
            <a:off x="277091" y="1366981"/>
            <a:ext cx="2983345" cy="4169490"/>
            <a:chOff x="1023793" y="1072573"/>
            <a:chExt cx="2309256" cy="3140540"/>
          </a:xfrm>
        </p:grpSpPr>
        <p:pic>
          <p:nvPicPr>
            <p:cNvPr id="35844" name="Picture 4" descr="He Anointed the Eyes of the Blind Man"/>
            <p:cNvPicPr>
              <a:picLocks noChangeAspect="1" noChangeArrowheads="1"/>
            </p:cNvPicPr>
            <p:nvPr/>
          </p:nvPicPr>
          <p:blipFill>
            <a:blip r:embed="rId3" cstate="print"/>
            <a:srcRect/>
            <a:stretch>
              <a:fillRect/>
            </a:stretch>
          </p:blipFill>
          <p:spPr bwMode="auto">
            <a:xfrm>
              <a:off x="1023793" y="1072573"/>
              <a:ext cx="2295525" cy="3095625"/>
            </a:xfrm>
            <a:prstGeom prst="rect">
              <a:avLst/>
            </a:prstGeom>
            <a:noFill/>
          </p:spPr>
        </p:pic>
        <p:sp>
          <p:nvSpPr>
            <p:cNvPr id="31" name="Rectangle 30"/>
            <p:cNvSpPr/>
            <p:nvPr/>
          </p:nvSpPr>
          <p:spPr>
            <a:xfrm>
              <a:off x="2565403" y="4004472"/>
              <a:ext cx="767646" cy="208641"/>
            </a:xfrm>
            <a:prstGeom prst="rect">
              <a:avLst/>
            </a:prstGeom>
          </p:spPr>
          <p:txBody>
            <a:bodyPr wrap="square">
              <a:spAutoFit/>
            </a:bodyPr>
            <a:lstStyle/>
            <a:p>
              <a:r>
                <a:rPr lang="en-US" sz="1200" dirty="0"/>
                <a:t>Walter </a:t>
              </a:r>
              <a:r>
                <a:rPr lang="en-US" sz="1200" dirty="0" err="1"/>
                <a:t>Rane</a:t>
              </a:r>
              <a:endParaRPr lang="en-US" sz="1200" dirty="0"/>
            </a:p>
          </p:txBody>
        </p:sp>
      </p:grpSp>
      <p:sp>
        <p:nvSpPr>
          <p:cNvPr id="36" name="TextBox 35"/>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(5)</a:t>
            </a:r>
          </a:p>
        </p:txBody>
      </p:sp>
      <p:pic>
        <p:nvPicPr>
          <p:cNvPr id="37" name="Picture 36" descr="bruce R. McConkie.jpg"/>
          <p:cNvPicPr>
            <a:picLocks noChangeAspect="1"/>
          </p:cNvPicPr>
          <p:nvPr/>
        </p:nvPicPr>
        <p:blipFill>
          <a:blip r:embed="rId4" cstate="print"/>
          <a:stretch>
            <a:fillRect/>
          </a:stretch>
        </p:blipFill>
        <p:spPr>
          <a:xfrm>
            <a:off x="11057443" y="129887"/>
            <a:ext cx="959065" cy="1338695"/>
          </a:xfrm>
          <a:prstGeom prst="rect">
            <a:avLst/>
          </a:prstGeom>
        </p:spPr>
      </p:pic>
      <p:sp>
        <p:nvSpPr>
          <p:cNvPr id="41" name="Rectangle 40"/>
          <p:cNvSpPr/>
          <p:nvPr/>
        </p:nvSpPr>
        <p:spPr>
          <a:xfrm>
            <a:off x="2549237" y="5802853"/>
            <a:ext cx="6096000" cy="646331"/>
          </a:xfrm>
          <a:prstGeom prst="rect">
            <a:avLst/>
          </a:prstGeom>
        </p:spPr>
        <p:txBody>
          <a:bodyPr>
            <a:spAutoFit/>
          </a:bodyPr>
          <a:lstStyle/>
          <a:p>
            <a:r>
              <a:rPr lang="en-US" dirty="0">
                <a:solidFill>
                  <a:schemeClr val="bg1"/>
                </a:solidFill>
              </a:rPr>
              <a:t>“I see men as trees, walking” [verse 24] indicates that the blind man could see, but not clearly.)</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srcRect r="2689" b="12892"/>
          <a:stretch>
            <a:fillRect/>
          </a:stretch>
        </p:blipFill>
        <p:spPr bwMode="auto">
          <a:xfrm>
            <a:off x="0" y="-1"/>
            <a:ext cx="12192000" cy="6858001"/>
          </a:xfrm>
          <a:prstGeom prst="rect">
            <a:avLst/>
          </a:prstGeom>
          <a:noFill/>
        </p:spPr>
      </p:pic>
      <p:sp>
        <p:nvSpPr>
          <p:cNvPr id="25" name="Rectangle 24"/>
          <p:cNvSpPr/>
          <p:nvPr/>
        </p:nvSpPr>
        <p:spPr>
          <a:xfrm>
            <a:off x="1690254" y="722853"/>
            <a:ext cx="9190182" cy="5262979"/>
          </a:xfrm>
          <a:prstGeom prst="rect">
            <a:avLst/>
          </a:prstGeom>
        </p:spPr>
        <p:txBody>
          <a:bodyPr wrap="square">
            <a:spAutoFit/>
          </a:bodyPr>
          <a:lstStyle/>
          <a:p>
            <a:r>
              <a:rPr lang="en-US" sz="2800" dirty="0">
                <a:solidFill>
                  <a:schemeClr val="bg1"/>
                </a:solidFill>
              </a:rPr>
              <a:t>“Certainly the manner in which this healing took place teaches that men should seek the Lord’s healing grace with all their strength and faith, though such is sufficient for a partial cure only.” </a:t>
            </a:r>
          </a:p>
          <a:p>
            <a:endParaRPr lang="en-US" sz="2800" dirty="0">
              <a:solidFill>
                <a:schemeClr val="bg1"/>
              </a:solidFill>
            </a:endParaRPr>
          </a:p>
          <a:p>
            <a:r>
              <a:rPr lang="en-US" sz="2800" dirty="0">
                <a:solidFill>
                  <a:schemeClr val="bg1"/>
                </a:solidFill>
              </a:rPr>
              <a:t>Following the receipt of this partial cure, “they may then gain the added assurance and faith to be made whole and well every whit. </a:t>
            </a:r>
          </a:p>
          <a:p>
            <a:endParaRPr lang="en-US" sz="2800" dirty="0">
              <a:solidFill>
                <a:schemeClr val="bg1"/>
              </a:solidFill>
            </a:endParaRPr>
          </a:p>
          <a:p>
            <a:r>
              <a:rPr lang="en-US" sz="2800" dirty="0">
                <a:solidFill>
                  <a:schemeClr val="bg1"/>
                </a:solidFill>
              </a:rPr>
              <a:t>Men also are often healed of their spiritual maladies by degrees, step by step as they get their lives in harmony with the plans and purposes of Deity.” </a:t>
            </a:r>
          </a:p>
        </p:txBody>
      </p:sp>
      <p:sp>
        <p:nvSpPr>
          <p:cNvPr id="34" name="TextBox 33"/>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8:22-26</a:t>
            </a:r>
          </a:p>
        </p:txBody>
      </p:sp>
      <p:sp>
        <p:nvSpPr>
          <p:cNvPr id="36" name="TextBox 35"/>
          <p:cNvSpPr txBox="1"/>
          <p:nvPr/>
        </p:nvSpPr>
        <p:spPr>
          <a:xfrm>
            <a:off x="10926618" y="6479309"/>
            <a:ext cx="1265382" cy="378691"/>
          </a:xfrm>
          <a:prstGeom prst="rect">
            <a:avLst/>
          </a:prstGeom>
          <a:noFill/>
        </p:spPr>
        <p:txBody>
          <a:bodyPr wrap="square" rtlCol="0">
            <a:spAutoFit/>
          </a:bodyPr>
          <a:lstStyle/>
          <a:p>
            <a:pPr algn="r"/>
            <a:r>
              <a:rPr lang="en-US" dirty="0">
                <a:solidFill>
                  <a:schemeClr val="bg1"/>
                </a:solidFill>
              </a:rPr>
              <a:t>(5)</a:t>
            </a:r>
          </a:p>
        </p:txBody>
      </p:sp>
      <p:pic>
        <p:nvPicPr>
          <p:cNvPr id="10" name="Picture 9" descr="bruce R. McConkie.jpg"/>
          <p:cNvPicPr>
            <a:picLocks noChangeAspect="1"/>
          </p:cNvPicPr>
          <p:nvPr/>
        </p:nvPicPr>
        <p:blipFill>
          <a:blip r:embed="rId3" cstate="print"/>
          <a:stretch>
            <a:fillRect/>
          </a:stretch>
        </p:blipFill>
        <p:spPr>
          <a:xfrm>
            <a:off x="10965080" y="148360"/>
            <a:ext cx="959065" cy="1338695"/>
          </a:xfrm>
          <a:prstGeom prst="rect">
            <a:avLst/>
          </a:prstGeom>
        </p:spPr>
      </p:pic>
    </p:spTree>
    <p:extLst>
      <p:ext uri="{BB962C8B-B14F-4D97-AF65-F5344CB8AC3E}">
        <p14:creationId xmlns:p14="http://schemas.microsoft.com/office/powerpoint/2010/main" val="171003663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2639</Words>
  <Application>Microsoft Office PowerPoint</Application>
  <PresentationFormat>Widescreen</PresentationFormat>
  <Paragraphs>162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Berlin Sans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2016-05-16T13:36:31Z</dcterms:created>
  <dcterms:modified xsi:type="dcterms:W3CDTF">2020-08-27T19:08:46Z</dcterms:modified>
</cp:coreProperties>
</file>