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8" r:id="rId3"/>
    <p:sldId id="289" r:id="rId4"/>
    <p:sldId id="290" r:id="rId5"/>
    <p:sldId id="291" r:id="rId6"/>
    <p:sldId id="292" r:id="rId7"/>
    <p:sldId id="293" r:id="rId8"/>
    <p:sldId id="294" r:id="rId9"/>
    <p:sldId id="295" r:id="rId10"/>
    <p:sldId id="296" r:id="rId11"/>
    <p:sldId id="284" r:id="rId12"/>
    <p:sldId id="285" r:id="rId13"/>
    <p:sldId id="287" r:id="rId14"/>
  </p:sldIdLst>
  <p:sldSz cx="12192000" cy="6858000"/>
  <p:notesSz cx="6858000" cy="9144000"/>
  <p:embeddedFontLst>
    <p:embeddedFont>
      <p:font typeface="Berlin Sans FB" panose="020E0602020502020306" pitchFamily="34" charset="0"/>
      <p:regular r:id="rId15"/>
      <p:bold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Open Sans" panose="020B0606030504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41617F-2D4A-4589-B9C8-64A6D3E27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solidFill>
                  <a:schemeClr val="bg1"/>
                </a:solidFill>
              </a:rPr>
              <a:t>Lesson 39</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erlin Sans FB" pitchFamily="34" charset="0"/>
              </a:rPr>
              <a:t>That I May Heal You</a:t>
            </a:r>
          </a:p>
          <a:p>
            <a:pPr algn="ctr"/>
            <a:r>
              <a:rPr lang="en-US" sz="6000" dirty="0">
                <a:solidFill>
                  <a:schemeClr val="bg1"/>
                </a:solidFill>
                <a:latin typeface="Berlin Sans FB" pitchFamily="34" charset="0"/>
              </a:rPr>
              <a:t>Mark 9:1-29</a:t>
            </a:r>
          </a:p>
        </p:txBody>
      </p:sp>
      <p:sp>
        <p:nvSpPr>
          <p:cNvPr id="7" name="Rectangle 6"/>
          <p:cNvSpPr/>
          <p:nvPr/>
        </p:nvSpPr>
        <p:spPr>
          <a:xfrm>
            <a:off x="4174837" y="3798608"/>
            <a:ext cx="6096000" cy="1200329"/>
          </a:xfrm>
          <a:prstGeom prst="rect">
            <a:avLst/>
          </a:prstGeom>
        </p:spPr>
        <p:txBody>
          <a:bodyPr>
            <a:spAutoFit/>
          </a:bodyPr>
          <a:lstStyle/>
          <a:p>
            <a:r>
              <a:rPr lang="en-US" i="1" dirty="0">
                <a:solidFill>
                  <a:schemeClr val="bg1"/>
                </a:solidFill>
              </a:rPr>
              <a:t>O all ye that are spared because ye were more righteous than they, will ye not now return unto me, and repent of your sins, and be converted, that I may heal you? </a:t>
            </a:r>
          </a:p>
          <a:p>
            <a:r>
              <a:rPr lang="en-US" i="1" dirty="0">
                <a:solidFill>
                  <a:schemeClr val="bg1"/>
                </a:solidFill>
              </a:rPr>
              <a:t>3 Nephi 9:13</a:t>
            </a:r>
          </a:p>
        </p:txBody>
      </p:sp>
      <p:grpSp>
        <p:nvGrpSpPr>
          <p:cNvPr id="8" name="Group 7"/>
          <p:cNvGrpSpPr/>
          <p:nvPr/>
        </p:nvGrpSpPr>
        <p:grpSpPr>
          <a:xfrm>
            <a:off x="1736435" y="2433281"/>
            <a:ext cx="2249407" cy="3875155"/>
            <a:chOff x="208690" y="1038591"/>
            <a:chExt cx="2825807" cy="4676409"/>
          </a:xfrm>
        </p:grpSpPr>
        <p:sp>
          <p:nvSpPr>
            <p:cNvPr id="9" name="Oval 8"/>
            <p:cNvSpPr/>
            <p:nvPr/>
          </p:nvSpPr>
          <p:spPr>
            <a:xfrm rot="3638733">
              <a:off x="1992734" y="3250253"/>
              <a:ext cx="618614" cy="5631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86"/>
            <p:cNvGrpSpPr/>
            <p:nvPr/>
          </p:nvGrpSpPr>
          <p:grpSpPr>
            <a:xfrm rot="1847129">
              <a:off x="740034" y="1038591"/>
              <a:ext cx="554570" cy="1606576"/>
              <a:chOff x="7696200" y="914400"/>
              <a:chExt cx="685800" cy="2438400"/>
            </a:xfrm>
          </p:grpSpPr>
          <p:sp>
            <p:nvSpPr>
              <p:cNvPr id="49" name="Moon 42"/>
              <p:cNvSpPr/>
              <p:nvPr/>
            </p:nvSpPr>
            <p:spPr>
              <a:xfrm>
                <a:off x="7696200" y="914400"/>
                <a:ext cx="533400" cy="24384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3"/>
              <p:cNvSpPr/>
              <p:nvPr/>
            </p:nvSpPr>
            <p:spPr>
              <a:xfrm rot="20700267">
                <a:off x="7848600" y="914400"/>
                <a:ext cx="533400" cy="24384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44"/>
              <p:cNvSpPr/>
              <p:nvPr/>
            </p:nvSpPr>
            <p:spPr>
              <a:xfrm rot="19916241">
                <a:off x="7848600" y="1066800"/>
                <a:ext cx="457200" cy="19050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45"/>
              <p:cNvSpPr/>
              <p:nvPr/>
            </p:nvSpPr>
            <p:spPr>
              <a:xfrm>
                <a:off x="7772400" y="1066800"/>
                <a:ext cx="381000" cy="1828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818315" flipH="1">
              <a:off x="1884885" y="1108657"/>
              <a:ext cx="554570" cy="1399931"/>
              <a:chOff x="7696200" y="914400"/>
              <a:chExt cx="685800" cy="2438400"/>
            </a:xfrm>
          </p:grpSpPr>
          <p:sp>
            <p:nvSpPr>
              <p:cNvPr id="45" name="Moon 38"/>
              <p:cNvSpPr/>
              <p:nvPr/>
            </p:nvSpPr>
            <p:spPr>
              <a:xfrm>
                <a:off x="7696200" y="914400"/>
                <a:ext cx="533400" cy="24384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39"/>
              <p:cNvSpPr/>
              <p:nvPr/>
            </p:nvSpPr>
            <p:spPr>
              <a:xfrm rot="20700267">
                <a:off x="7848600" y="914400"/>
                <a:ext cx="533400" cy="24384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0"/>
              <p:cNvSpPr/>
              <p:nvPr/>
            </p:nvSpPr>
            <p:spPr>
              <a:xfrm rot="19916241">
                <a:off x="7848600" y="1066800"/>
                <a:ext cx="457200" cy="1905000"/>
              </a:xfrm>
              <a:prstGeom prst="moon">
                <a:avLst>
                  <a:gd name="adj" fmla="val 875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1"/>
              <p:cNvSpPr/>
              <p:nvPr/>
            </p:nvSpPr>
            <p:spPr>
              <a:xfrm>
                <a:off x="7772400" y="1066800"/>
                <a:ext cx="381000" cy="18288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7"/>
            <p:cNvGrpSpPr/>
            <p:nvPr/>
          </p:nvGrpSpPr>
          <p:grpSpPr>
            <a:xfrm rot="562843">
              <a:off x="1496305" y="5159287"/>
              <a:ext cx="496556" cy="555713"/>
              <a:chOff x="6106804" y="4039302"/>
              <a:chExt cx="666047" cy="774146"/>
            </a:xfrm>
          </p:grpSpPr>
          <p:sp>
            <p:nvSpPr>
              <p:cNvPr id="43" name="Oval 35"/>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7"/>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7"/>
            <p:cNvGrpSpPr/>
            <p:nvPr/>
          </p:nvGrpSpPr>
          <p:grpSpPr>
            <a:xfrm rot="2613352">
              <a:off x="1071802" y="5102870"/>
              <a:ext cx="496556" cy="555713"/>
              <a:chOff x="6106804" y="4039302"/>
              <a:chExt cx="666047" cy="774146"/>
            </a:xfrm>
          </p:grpSpPr>
          <p:sp>
            <p:nvSpPr>
              <p:cNvPr id="41" name="Oval 32"/>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4"/>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rapezoid 13"/>
            <p:cNvSpPr/>
            <p:nvPr/>
          </p:nvSpPr>
          <p:spPr>
            <a:xfrm>
              <a:off x="895673" y="2079703"/>
              <a:ext cx="1449098" cy="3208433"/>
            </a:xfrm>
            <a:prstGeom prst="trapezoid">
              <a:avLst>
                <a:gd name="adj" fmla="val 2472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1059313">
              <a:off x="1598473" y="2418410"/>
              <a:ext cx="797621" cy="1013789"/>
            </a:xfrm>
            <a:prstGeom prst="trapezoid">
              <a:avLst>
                <a:gd name="adj" fmla="val 3763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195734">
              <a:off x="715777" y="2372355"/>
              <a:ext cx="797621" cy="1584534"/>
            </a:xfrm>
            <a:prstGeom prst="trapezoid">
              <a:avLst>
                <a:gd name="adj" fmla="val 20902"/>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762000" y="2268908"/>
              <a:ext cx="1600200" cy="2760291"/>
            </a:xfrm>
            <a:prstGeom prst="trapezoid">
              <a:avLst>
                <a:gd name="adj" fmla="val 2840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589075">
              <a:off x="809361" y="2320926"/>
              <a:ext cx="615406" cy="2395867"/>
            </a:xfrm>
            <a:prstGeom prst="trapezoid">
              <a:avLst>
                <a:gd name="adj" fmla="val 2090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865370">
              <a:off x="1693974" y="2400301"/>
              <a:ext cx="615406" cy="2387612"/>
            </a:xfrm>
            <a:prstGeom prst="trapezoid">
              <a:avLst>
                <a:gd name="adj" fmla="val 2090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5"/>
            <p:cNvSpPr/>
            <p:nvPr/>
          </p:nvSpPr>
          <p:spPr>
            <a:xfrm>
              <a:off x="9981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17"/>
            <p:cNvSpPr/>
            <p:nvPr/>
          </p:nvSpPr>
          <p:spPr>
            <a:xfrm>
              <a:off x="1225353" y="2170271"/>
              <a:ext cx="681709" cy="546994"/>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21"/>
            <p:cNvSpPr/>
            <p:nvPr/>
          </p:nvSpPr>
          <p:spPr>
            <a:xfrm rot="16200000">
              <a:off x="1381403" y="686377"/>
              <a:ext cx="437595" cy="1219198"/>
            </a:xfrm>
            <a:prstGeom prst="flowChartDelay">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392055" y="2266219"/>
              <a:ext cx="305465" cy="959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72"/>
            <p:cNvGrpSpPr/>
            <p:nvPr/>
          </p:nvGrpSpPr>
          <p:grpSpPr>
            <a:xfrm rot="4161905">
              <a:off x="1138445" y="2142577"/>
              <a:ext cx="966297" cy="2825807"/>
              <a:chOff x="3166319" y="2057400"/>
              <a:chExt cx="1124865" cy="3363335"/>
            </a:xfrm>
          </p:grpSpPr>
          <p:grpSp>
            <p:nvGrpSpPr>
              <p:cNvPr id="29" name="Group 60"/>
              <p:cNvGrpSpPr/>
              <p:nvPr/>
            </p:nvGrpSpPr>
            <p:grpSpPr>
              <a:xfrm>
                <a:off x="3166319" y="2057400"/>
                <a:ext cx="1124865" cy="3363335"/>
                <a:chOff x="5067163" y="836392"/>
                <a:chExt cx="1124865" cy="3363335"/>
              </a:xfrm>
            </p:grpSpPr>
            <p:sp>
              <p:nvSpPr>
                <p:cNvPr id="31" name="Oval 30"/>
                <p:cNvSpPr/>
                <p:nvPr/>
              </p:nvSpPr>
              <p:spPr>
                <a:xfrm rot="19671902">
                  <a:off x="5838949" y="2485810"/>
                  <a:ext cx="35307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580009">
                  <a:off x="5357073" y="3535437"/>
                  <a:ext cx="256054" cy="6642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29844" y="1660161"/>
                  <a:ext cx="351428"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3276600" y="3962400"/>
                <a:ext cx="609600" cy="152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Oval 24"/>
            <p:cNvSpPr/>
            <p:nvPr/>
          </p:nvSpPr>
          <p:spPr>
            <a:xfrm rot="3638733">
              <a:off x="1950290" y="3297484"/>
              <a:ext cx="396720" cy="5108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3638733">
              <a:off x="499028" y="3920564"/>
              <a:ext cx="400903" cy="442529"/>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5008724">
              <a:off x="568363" y="3842929"/>
              <a:ext cx="294608" cy="4432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990600" y="1295400"/>
              <a:ext cx="1219200" cy="152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rayer hands.jpg"/>
          <p:cNvPicPr>
            <a:picLocks noChangeAspect="1"/>
          </p:cNvPicPr>
          <p:nvPr/>
        </p:nvPicPr>
        <p:blipFill>
          <a:blip r:embed="rId2" cstate="print"/>
          <a:stretch>
            <a:fillRect/>
          </a:stretch>
        </p:blipFill>
        <p:spPr>
          <a:xfrm>
            <a:off x="0" y="0"/>
            <a:ext cx="12192000" cy="6893196"/>
          </a:xfrm>
          <a:prstGeom prst="rect">
            <a:avLst/>
          </a:prstGeom>
        </p:spPr>
      </p:pic>
      <p:pic>
        <p:nvPicPr>
          <p:cNvPr id="4098" name="Picture 2" descr="https://encrypted-tbn1.gstatic.com/images?q=tbn:ANd9GcTonbR6pozY_PmwtQQRViJK_-kS4qOT1ZMIUYGQvvZyBJCi9q8wdA"/>
          <p:cNvPicPr>
            <a:picLocks noChangeAspect="1" noChangeArrowheads="1"/>
          </p:cNvPicPr>
          <p:nvPr/>
        </p:nvPicPr>
        <p:blipFill>
          <a:blip r:embed="rId3"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9:29</a:t>
            </a:r>
          </a:p>
        </p:txBody>
      </p:sp>
      <p:sp>
        <p:nvSpPr>
          <p:cNvPr id="40" name="Rectangle 39"/>
          <p:cNvSpPr/>
          <p:nvPr/>
        </p:nvSpPr>
        <p:spPr>
          <a:xfrm>
            <a:off x="988291" y="843109"/>
            <a:ext cx="7813964" cy="5262979"/>
          </a:xfrm>
          <a:prstGeom prst="rect">
            <a:avLst/>
          </a:prstGeom>
        </p:spPr>
        <p:txBody>
          <a:bodyPr wrap="square">
            <a:spAutoFit/>
          </a:bodyPr>
          <a:lstStyle/>
          <a:p>
            <a:r>
              <a:rPr lang="en-US" sz="2800" dirty="0">
                <a:solidFill>
                  <a:schemeClr val="bg1"/>
                </a:solidFill>
              </a:rPr>
              <a:t>“We observe that in the scriptures, fasting almost always is linked with prayer. </a:t>
            </a:r>
          </a:p>
          <a:p>
            <a:endParaRPr lang="en-US" sz="2800" dirty="0">
              <a:solidFill>
                <a:schemeClr val="bg1"/>
              </a:solidFill>
            </a:endParaRPr>
          </a:p>
          <a:p>
            <a:r>
              <a:rPr lang="en-US" sz="2800" dirty="0">
                <a:solidFill>
                  <a:schemeClr val="bg1"/>
                </a:solidFill>
              </a:rPr>
              <a:t>Without prayer, fasting is not complete fasting; it’s simply going hungry. </a:t>
            </a:r>
          </a:p>
          <a:p>
            <a:endParaRPr lang="en-US" sz="2800" dirty="0">
              <a:solidFill>
                <a:schemeClr val="bg1"/>
              </a:solidFill>
            </a:endParaRPr>
          </a:p>
          <a:p>
            <a:r>
              <a:rPr lang="en-US" sz="2800" dirty="0">
                <a:solidFill>
                  <a:schemeClr val="bg1"/>
                </a:solidFill>
              </a:rPr>
              <a:t>If we want our fasting to be more than just going without eating, we must lift our hearts, our minds, and our voices in communion with our Heavenly Father. </a:t>
            </a:r>
          </a:p>
          <a:p>
            <a:endParaRPr lang="en-US" sz="2800" dirty="0">
              <a:solidFill>
                <a:schemeClr val="bg1"/>
              </a:solidFill>
            </a:endParaRPr>
          </a:p>
          <a:p>
            <a:r>
              <a:rPr lang="en-US" sz="2800" dirty="0">
                <a:solidFill>
                  <a:schemeClr val="bg1"/>
                </a:solidFill>
              </a:rPr>
              <a:t>Fasting, coupled with mighty prayer, is powerful.”</a:t>
            </a:r>
          </a:p>
        </p:txBody>
      </p:sp>
      <p:sp>
        <p:nvSpPr>
          <p:cNvPr id="41" name="TextBox 40"/>
          <p:cNvSpPr txBox="1"/>
          <p:nvPr/>
        </p:nvSpPr>
        <p:spPr>
          <a:xfrm>
            <a:off x="11730182" y="6488668"/>
            <a:ext cx="461818" cy="369332"/>
          </a:xfrm>
          <a:prstGeom prst="rect">
            <a:avLst/>
          </a:prstGeom>
          <a:noFill/>
        </p:spPr>
        <p:txBody>
          <a:bodyPr wrap="square" rtlCol="0">
            <a:spAutoFit/>
          </a:bodyPr>
          <a:lstStyle/>
          <a:p>
            <a:r>
              <a:rPr lang="en-US" dirty="0">
                <a:solidFill>
                  <a:schemeClr val="bg1"/>
                </a:solidFill>
              </a:rPr>
              <a:t>(7)</a:t>
            </a:r>
          </a:p>
        </p:txBody>
      </p:sp>
      <p:sp>
        <p:nvSpPr>
          <p:cNvPr id="24582" name="AutoShape 6" descr="Image result for marvin j ash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 name="Picture 28" descr="Joseph_B._Wirthlin.jpg"/>
          <p:cNvPicPr>
            <a:picLocks noChangeAspect="1"/>
          </p:cNvPicPr>
          <p:nvPr/>
        </p:nvPicPr>
        <p:blipFill>
          <a:blip r:embed="rId4" cstate="print"/>
          <a:stretch>
            <a:fillRect/>
          </a:stretch>
        </p:blipFill>
        <p:spPr>
          <a:xfrm>
            <a:off x="9125528" y="2208645"/>
            <a:ext cx="1903268" cy="2401046"/>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5" name="TextBox 4"/>
          <p:cNvSpPr txBox="1"/>
          <p:nvPr/>
        </p:nvSpPr>
        <p:spPr>
          <a:xfrm>
            <a:off x="0" y="0"/>
            <a:ext cx="12192000" cy="606319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#128 </a:t>
            </a:r>
            <a:r>
              <a:rPr lang="en-US" i="1" dirty="0">
                <a:solidFill>
                  <a:schemeClr val="bg1"/>
                </a:solidFill>
              </a:rPr>
              <a:t>When Faith Endures</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“Lord, I Believe”</a:t>
            </a:r>
            <a:r>
              <a:rPr lang="en-US" dirty="0">
                <a:solidFill>
                  <a:schemeClr val="bg1"/>
                </a:solidFill>
              </a:rPr>
              <a:t> (3:00)</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13</a:t>
            </a:r>
          </a:p>
          <a:p>
            <a:pPr marL="342900" indent="-342900">
              <a:buFontTx/>
              <a:buAutoNum type="arabicPeriod"/>
            </a:pPr>
            <a:r>
              <a:rPr lang="en-US" dirty="0">
                <a:solidFill>
                  <a:schemeClr val="bg1"/>
                </a:solidFill>
              </a:rPr>
              <a:t>Elder Robert D. Hales (“Behold, We Count Them Happy Which Endure,”</a:t>
            </a:r>
            <a:r>
              <a:rPr lang="en-US" i="1" dirty="0">
                <a:solidFill>
                  <a:schemeClr val="bg1"/>
                </a:solidFill>
              </a:rPr>
              <a:t> Ensign,</a:t>
            </a:r>
            <a:r>
              <a:rPr lang="en-US" dirty="0">
                <a:solidFill>
                  <a:schemeClr val="bg1"/>
                </a:solidFill>
              </a:rPr>
              <a:t> May 1998, 75).</a:t>
            </a:r>
          </a:p>
          <a:p>
            <a:pPr marL="342900" indent="-342900">
              <a:buFontTx/>
              <a:buAutoNum type="arabicPeriod"/>
            </a:pPr>
            <a:r>
              <a:rPr lang="en-US" dirty="0">
                <a:solidFill>
                  <a:schemeClr val="bg1"/>
                </a:solidFill>
              </a:rPr>
              <a:t>Elder David B. </a:t>
            </a:r>
            <a:r>
              <a:rPr lang="en-US" dirty="0" err="1">
                <a:solidFill>
                  <a:schemeClr val="bg1"/>
                </a:solidFill>
              </a:rPr>
              <a:t>Haight</a:t>
            </a:r>
            <a:r>
              <a:rPr lang="en-US" dirty="0">
                <a:solidFill>
                  <a:schemeClr val="bg1"/>
                </a:solidFill>
              </a:rPr>
              <a:t> “The Keys of the Kingdom” Nov. 1982 Ensign</a:t>
            </a:r>
          </a:p>
          <a:p>
            <a:pPr marL="342900" indent="-342900">
              <a:buFontTx/>
              <a:buAutoNum type="arabicPeriod"/>
            </a:pPr>
            <a:r>
              <a:rPr lang="en-US" dirty="0">
                <a:solidFill>
                  <a:schemeClr val="bg1"/>
                </a:solidFill>
              </a:rPr>
              <a:t>Elder Jeffrey R. Holland (“Lord, I Believe,”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2013, 93–94).</a:t>
            </a:r>
          </a:p>
          <a:p>
            <a:pPr marL="342900" indent="-342900">
              <a:buFontTx/>
              <a:buAutoNum type="arabicPeriod"/>
            </a:pPr>
            <a:r>
              <a:rPr lang="en-US" dirty="0">
                <a:solidFill>
                  <a:schemeClr val="bg1"/>
                </a:solidFill>
              </a:rPr>
              <a:t>Elder Marvin J. Ashton  ("He Took Him by the Hand," </a:t>
            </a:r>
            <a:r>
              <a:rPr lang="en-US" i="1" dirty="0">
                <a:solidFill>
                  <a:schemeClr val="bg1"/>
                </a:solidFill>
              </a:rPr>
              <a:t>Ensign</a:t>
            </a:r>
            <a:r>
              <a:rPr lang="en-US" dirty="0">
                <a:solidFill>
                  <a:schemeClr val="bg1"/>
                </a:solidFill>
              </a:rPr>
              <a:t>, Jan. 1974, 102-104)</a:t>
            </a:r>
          </a:p>
          <a:p>
            <a:pPr marL="342900" indent="-342900">
              <a:buFontTx/>
              <a:buAutoNum type="arabicPeriod"/>
            </a:pPr>
            <a:r>
              <a:rPr lang="en-US" dirty="0">
                <a:solidFill>
                  <a:schemeClr val="bg1"/>
                </a:solidFill>
              </a:rPr>
              <a:t>(</a:t>
            </a:r>
            <a:r>
              <a:rPr lang="en-US" i="1" dirty="0">
                <a:solidFill>
                  <a:schemeClr val="bg1"/>
                </a:solidFill>
              </a:rPr>
              <a:t>True to the Faith: A Gospel Reference</a:t>
            </a:r>
            <a:r>
              <a:rPr lang="en-US" dirty="0">
                <a:solidFill>
                  <a:schemeClr val="bg1"/>
                </a:solidFill>
              </a:rPr>
              <a:t> [2004], 67)</a:t>
            </a:r>
          </a:p>
          <a:p>
            <a:pPr marL="342900" indent="-342900">
              <a:buFontTx/>
              <a:buAutoNum type="arabicPeriod"/>
            </a:pPr>
            <a:r>
              <a:rPr lang="en-US" dirty="0">
                <a:solidFill>
                  <a:schemeClr val="bg1"/>
                </a:solidFill>
              </a:rPr>
              <a:t>Elder Joseph B. </a:t>
            </a:r>
            <a:r>
              <a:rPr lang="en-US" dirty="0" err="1">
                <a:solidFill>
                  <a:schemeClr val="bg1"/>
                </a:solidFill>
              </a:rPr>
              <a:t>Wirthlin</a:t>
            </a:r>
            <a:r>
              <a:rPr lang="en-US" dirty="0">
                <a:solidFill>
                  <a:schemeClr val="bg1"/>
                </a:solidFill>
              </a:rPr>
              <a:t> (“The Law of the Fast,”</a:t>
            </a:r>
            <a:r>
              <a:rPr lang="en-US" i="1" dirty="0">
                <a:solidFill>
                  <a:schemeClr val="bg1"/>
                </a:solidFill>
              </a:rPr>
              <a:t> Ensign,</a:t>
            </a:r>
            <a:r>
              <a:rPr lang="en-US" dirty="0">
                <a:solidFill>
                  <a:schemeClr val="bg1"/>
                </a:solidFill>
              </a:rPr>
              <a:t> May 2001, 73).</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3029527" y="98598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F2D49C06-F115-4970-8D49-6017E360967C}"/>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684795" y="259921"/>
          <a:ext cx="10434045" cy="3783648"/>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The Transfiguration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9:28-36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Demonic Boy</a:t>
                      </a:r>
                      <a:r>
                        <a:rPr lang="en-US" sz="1200" baseline="0" dirty="0"/>
                        <a:t> Healed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9:14-29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9:37-43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Again</a:t>
                      </a:r>
                      <a:r>
                        <a:rPr lang="en-US" sz="1200" baseline="0" dirty="0"/>
                        <a:t> Foretells His Death and Resurrection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17:22, 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Tribute Money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17:24-27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Discourse on Humility, Service, and Forgiveness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18:1-35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The Transfiguration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9:28-36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Demonic Boy</a:t>
                      </a:r>
                      <a:r>
                        <a:rPr lang="en-US" sz="1200" baseline="0" dirty="0"/>
                        <a:t> Healed</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17:14-21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9:14-29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9:37-43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Again</a:t>
                      </a:r>
                      <a:r>
                        <a:rPr lang="en-US" sz="1200" baseline="0" dirty="0"/>
                        <a:t> Foretells His Death and Resurrection</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17:22, 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9:30-32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Tribute Money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17:24-27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Discourse on Humility, Service, and Forgiveness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18:1-35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9:33-50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9:46-50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830997"/>
          </a:xfrm>
          <a:prstGeom prst="rect">
            <a:avLst/>
          </a:prstGeom>
          <a:ln>
            <a:solidFill>
              <a:schemeClr val="tx1"/>
            </a:solidFill>
          </a:ln>
        </p:spPr>
        <p:txBody>
          <a:bodyPr>
            <a:spAutoFit/>
          </a:bodyPr>
          <a:lstStyle/>
          <a:p>
            <a:r>
              <a:rPr lang="en-US" sz="1200" b="1" dirty="0"/>
              <a:t>Master, I have brought unto Thee my son   Mark 9:17-18:</a:t>
            </a:r>
          </a:p>
          <a:p>
            <a:r>
              <a:rPr lang="en-US" sz="1200" dirty="0"/>
              <a:t>he son was possessed by an evil spirit, which caused speech loss, deafness and other maladies. Whenever the evil spirit seized hold of the son, the son would convulse, foam at the mouth, grind his teeth, and become rigid. Teacher Manual</a:t>
            </a:r>
          </a:p>
        </p:txBody>
      </p:sp>
      <p:sp>
        <p:nvSpPr>
          <p:cNvPr id="4" name="Rectangle 3"/>
          <p:cNvSpPr/>
          <p:nvPr/>
        </p:nvSpPr>
        <p:spPr>
          <a:xfrm>
            <a:off x="0" y="838582"/>
            <a:ext cx="6096000" cy="3600986"/>
          </a:xfrm>
          <a:prstGeom prst="rect">
            <a:avLst/>
          </a:prstGeom>
          <a:ln>
            <a:solidFill>
              <a:schemeClr val="tx1"/>
            </a:solidFill>
          </a:ln>
        </p:spPr>
        <p:txBody>
          <a:bodyPr>
            <a:spAutoFit/>
          </a:bodyPr>
          <a:lstStyle/>
          <a:p>
            <a:pPr fontAlgn="base"/>
            <a:r>
              <a:rPr lang="en-US" sz="1200" b="1" dirty="0"/>
              <a:t>Lord, I Believe  Mark 9:17-22:</a:t>
            </a:r>
          </a:p>
          <a:p>
            <a:pPr fontAlgn="base"/>
            <a:r>
              <a:rPr lang="en-US" sz="1200" dirty="0"/>
              <a:t>“With no other hope remaining, this father asserts what faith he has and pleads with the Savior of the world, ‘If </a:t>
            </a:r>
            <a:r>
              <a:rPr lang="en-US" sz="1200" i="1" dirty="0"/>
              <a:t>thou</a:t>
            </a:r>
            <a:r>
              <a:rPr lang="en-US" sz="1200" dirty="0"/>
              <a:t> canst do </a:t>
            </a:r>
            <a:r>
              <a:rPr lang="en-US" sz="1200" i="1" dirty="0"/>
              <a:t>any thing,</a:t>
            </a:r>
            <a:r>
              <a:rPr lang="en-US" sz="1200" dirty="0"/>
              <a:t> have compassion on </a:t>
            </a:r>
            <a:r>
              <a:rPr lang="en-US" sz="1200" i="1" dirty="0"/>
              <a:t>us,</a:t>
            </a:r>
            <a:r>
              <a:rPr lang="en-US" sz="1200" dirty="0"/>
              <a:t> and help </a:t>
            </a:r>
            <a:r>
              <a:rPr lang="en-US" sz="1200" i="1" dirty="0"/>
              <a:t>us</a:t>
            </a:r>
            <a:r>
              <a:rPr lang="en-US" sz="1200" dirty="0"/>
              <a:t>’ [Mark 9:22; italics added]. I can hardly read those words without weeping. The plural pronoun </a:t>
            </a:r>
            <a:r>
              <a:rPr lang="en-US" sz="1200" i="1" dirty="0"/>
              <a:t>us</a:t>
            </a:r>
            <a:r>
              <a:rPr lang="en-US" sz="1200" dirty="0"/>
              <a:t> is obviously used intentionally. This man is saying, in effect, ‘Our whole family is pleading. Our struggle never ceases. We are exhausted. Our son falls into the water. He falls into the fire. He is continually in danger, and we are continually afraid. We don’t know where else to turn. Can </a:t>
            </a:r>
            <a:r>
              <a:rPr lang="en-US" sz="1200" i="1" dirty="0"/>
              <a:t>you</a:t>
            </a:r>
            <a:r>
              <a:rPr lang="en-US" sz="1200" dirty="0"/>
              <a:t> help us? We will be grateful for </a:t>
            </a:r>
            <a:r>
              <a:rPr lang="en-US" sz="1200" i="1" dirty="0"/>
              <a:t>anything—</a:t>
            </a:r>
            <a:r>
              <a:rPr lang="en-US" sz="1200" dirty="0"/>
              <a:t>a partial blessing, a glimmer of hope, some small lifting of the burden carried by this boy’s mother every day of her life.’” </a:t>
            </a:r>
          </a:p>
          <a:p>
            <a:pPr fontAlgn="base"/>
            <a:endParaRPr lang="en-US" sz="1200" dirty="0"/>
          </a:p>
          <a:p>
            <a:pPr fontAlgn="base"/>
            <a:r>
              <a:rPr lang="en-US" sz="1200" dirty="0"/>
              <a:t>“When facing the challenge of faith, the father asserts his strength first and only then acknowledges his limitation. His initial declaration is affirmative and without hesitation: ‘Lord, I believe.’ I would say to all who wish for more faith, remember this man! In moments of fear or doubt or troubling times, hold the ground you have already won, even if that ground is limited. In the growth we all have to experience in mortality, the spiritual equivalent of this boy’s affliction or this parent’s desperation is going to come to all of us. When those moments come and issues surface, the resolution of which is not immediately forthcoming, </a:t>
            </a:r>
            <a:r>
              <a:rPr lang="en-US" sz="1200" i="1" dirty="0"/>
              <a:t>hold fast to what you already know and stand strong until additional knowledge comes</a:t>
            </a:r>
            <a:r>
              <a:rPr lang="en-US" sz="1200" dirty="0"/>
              <a:t>”. Elder Jeffrey R. Holland “Lord, I Believe,”</a:t>
            </a:r>
            <a:r>
              <a:rPr lang="en-US" sz="1200" i="1" dirty="0"/>
              <a:t> Ensign</a:t>
            </a:r>
            <a:r>
              <a:rPr lang="en-US" sz="1200" dirty="0"/>
              <a:t> or </a:t>
            </a:r>
            <a:r>
              <a:rPr lang="en-US" sz="1200" i="1" dirty="0"/>
              <a:t>Liahona,</a:t>
            </a:r>
            <a:r>
              <a:rPr lang="en-US" sz="1200" dirty="0"/>
              <a:t> May 2013, 93)</a:t>
            </a:r>
          </a:p>
        </p:txBody>
      </p:sp>
      <p:sp>
        <p:nvSpPr>
          <p:cNvPr id="5" name="Rectangle 4"/>
          <p:cNvSpPr/>
          <p:nvPr/>
        </p:nvSpPr>
        <p:spPr>
          <a:xfrm>
            <a:off x="0" y="4461358"/>
            <a:ext cx="6096000" cy="1200329"/>
          </a:xfrm>
          <a:prstGeom prst="rect">
            <a:avLst/>
          </a:prstGeom>
          <a:ln>
            <a:solidFill>
              <a:schemeClr val="tx1"/>
            </a:solidFill>
          </a:ln>
        </p:spPr>
        <p:txBody>
          <a:bodyPr>
            <a:spAutoFit/>
          </a:bodyPr>
          <a:lstStyle/>
          <a:p>
            <a:r>
              <a:rPr lang="en-US" sz="1200" b="1" dirty="0"/>
              <a:t>Healing Mark 7:31-37</a:t>
            </a:r>
          </a:p>
          <a:p>
            <a:r>
              <a:rPr lang="en-US" sz="1200" dirty="0"/>
              <a:t>“The Lord is dealing with a believing soul who cannot hear his words or give fluent answer to them. And so what is more natural than to make use of common signs, known to and understood by the deaf and speech inhibited man, to indicate what the Master could and would do in accordance with the law of faith?” Elder Bruce R. McConkie (</a:t>
            </a:r>
            <a:r>
              <a:rPr lang="en-US" sz="1200" i="1" dirty="0"/>
              <a:t>Doctrinal New Testament Commentary,</a:t>
            </a:r>
            <a:r>
              <a:rPr lang="en-US" sz="1200" dirty="0"/>
              <a:t> 1:373). </a:t>
            </a:r>
          </a:p>
        </p:txBody>
      </p:sp>
      <p:sp>
        <p:nvSpPr>
          <p:cNvPr id="6" name="Rectangle 5"/>
          <p:cNvSpPr/>
          <p:nvPr/>
        </p:nvSpPr>
        <p:spPr>
          <a:xfrm>
            <a:off x="6096000" y="1947134"/>
            <a:ext cx="6096000" cy="3785652"/>
          </a:xfrm>
          <a:prstGeom prst="rect">
            <a:avLst/>
          </a:prstGeom>
          <a:ln>
            <a:solidFill>
              <a:schemeClr val="tx1"/>
            </a:solidFill>
          </a:ln>
        </p:spPr>
        <p:txBody>
          <a:bodyPr wrap="square">
            <a:spAutoFit/>
          </a:bodyPr>
          <a:lstStyle/>
          <a:p>
            <a:pPr fontAlgn="base"/>
            <a:r>
              <a:rPr lang="en-US" sz="1200" b="1" dirty="0"/>
              <a:t>Having Enough Faith:</a:t>
            </a:r>
          </a:p>
          <a:p>
            <a:pPr fontAlgn="base"/>
            <a:r>
              <a:rPr lang="en-US" sz="1200" dirty="0"/>
              <a:t>"We do not need to wait for perfect faith to have enough faith to begin building Christ-centered families. When the apostles could not cast an evil spirit out of a boy, the father carried him to Jesus, who gave him a piercing challenge: 'If thou canst believe, all things are possible.' The father, knowing the imperfect state of his faith but also his desire for more, cried out, weeping, 'Lord, I believe; help thou mine unbelief.' (Mark 9:23-24.) Jesus did not rebuke him or say, 'Come back when you have more faith.' He healed the child.</a:t>
            </a:r>
          </a:p>
          <a:p>
            <a:pPr fontAlgn="base"/>
            <a:r>
              <a:rPr lang="en-US" sz="1200" dirty="0"/>
              <a:t>"The scriptures show us examples of families with whom Jesus interacted during his premortal and mortal ministries. They had hearts willing to receive him even if their circumstances were not ideal. They had faith and yearned for more. They sacrificed, served others, prayed, fasted, and pondered the promises of the prophets.</a:t>
            </a:r>
          </a:p>
          <a:p>
            <a:pPr fontAlgn="base"/>
            <a:r>
              <a:rPr lang="en-US" sz="1200" dirty="0"/>
              <a:t>"What is our Heavenly Father's work and glory? It is 'to bring to pass [our] immortality and eternal life.' (Moses 1:39.) The work of salvation goes on </a:t>
            </a:r>
            <a:r>
              <a:rPr lang="en-US" sz="1200" i="1" dirty="0"/>
              <a:t>despite </a:t>
            </a:r>
            <a:r>
              <a:rPr lang="en-US" sz="1200" dirty="0"/>
              <a:t>imperfect circumstances and imperfect faith. 'I am come that they might have life,' the Savior explained, 'and that they might have it more abundantly.' (John 10:10.) His task was not only to give life to the dead, miraculous though that was, but to give increased life to those living with less than flourishing faith, less than vibrant hope, less than burning charity.</a:t>
            </a:r>
          </a:p>
          <a:p>
            <a:pPr fontAlgn="base"/>
            <a:r>
              <a:rPr lang="en-US" sz="1200" dirty="0"/>
              <a:t>"He accepts our imperfections even as he challenges us to rise above them. He loves us even when we are not very lovable. He rewards even a struggling faith with miracles.“</a:t>
            </a:r>
            <a:r>
              <a:rPr lang="en-US" sz="1200" b="1" dirty="0"/>
              <a:t>Chieko N. Okazaki</a:t>
            </a:r>
            <a:r>
              <a:rPr lang="en-US" sz="1200" dirty="0"/>
              <a:t> (</a:t>
            </a:r>
            <a:r>
              <a:rPr lang="en-US" sz="1200" i="1" dirty="0"/>
              <a:t>Aloha!</a:t>
            </a:r>
            <a:r>
              <a:rPr lang="en-US" sz="1200" dirty="0"/>
              <a:t> [Salt Lake City: Deseret Book Co., 1995], 9-10.)</a:t>
            </a:r>
          </a:p>
        </p:txBody>
      </p:sp>
      <p:sp>
        <p:nvSpPr>
          <p:cNvPr id="7" name="Rectangle 6"/>
          <p:cNvSpPr/>
          <p:nvPr/>
        </p:nvSpPr>
        <p:spPr>
          <a:xfrm>
            <a:off x="6096000" y="0"/>
            <a:ext cx="6096000" cy="1938992"/>
          </a:xfrm>
          <a:prstGeom prst="rect">
            <a:avLst/>
          </a:prstGeom>
          <a:ln>
            <a:solidFill>
              <a:schemeClr val="tx1"/>
            </a:solidFill>
          </a:ln>
        </p:spPr>
        <p:txBody>
          <a:bodyPr wrap="square">
            <a:spAutoFit/>
          </a:bodyPr>
          <a:lstStyle/>
          <a:p>
            <a:pPr fontAlgn="base"/>
            <a:r>
              <a:rPr lang="en-US" sz="1200" b="1" dirty="0"/>
              <a:t>Trusting In the Lord:</a:t>
            </a:r>
          </a:p>
          <a:p>
            <a:pPr fontAlgn="base"/>
            <a:r>
              <a:rPr lang="en-US" sz="1200" dirty="0"/>
              <a:t>"Has someone convinced you that you are no good at music or mathematics, or that you'll always be overweight? Re-evaluate your attitudes. Each of us has great gifts, but many of us severely limit ourselves with negative attitudes about our potential.</a:t>
            </a:r>
          </a:p>
          <a:p>
            <a:pPr fontAlgn="base"/>
            <a:r>
              <a:rPr lang="en-US" sz="1200" dirty="0"/>
              <a:t>"The Lord said, 'As [a man] </a:t>
            </a:r>
            <a:r>
              <a:rPr lang="en-US" sz="1200" dirty="0" err="1"/>
              <a:t>thinketh</a:t>
            </a:r>
            <a:r>
              <a:rPr lang="en-US" sz="1200" dirty="0"/>
              <a:t> in his heart, so is he.' (Prov. 23:7.) And again, 'If thou canst believe, all things are possible to him that believeth.' (Mark 9:23.) You cannot rise higher than your own beliefs and thoughts about yourself.</a:t>
            </a:r>
          </a:p>
          <a:p>
            <a:pPr fontAlgn="base"/>
            <a:r>
              <a:rPr lang="en-US" sz="1200" dirty="0"/>
              <a:t>"Trust the Lord to help you unlock the door to the gifts you have just begun to recognize and use. There is literally genius locked inside each of us. Don't let anyone convince you otherwise!" Gene R. Cook ("Trust in the Lord," </a:t>
            </a:r>
            <a:r>
              <a:rPr lang="en-US" sz="1200" i="1" dirty="0"/>
              <a:t>Ensign</a:t>
            </a:r>
            <a:r>
              <a:rPr lang="en-US" sz="1200" dirty="0"/>
              <a:t>, Mar. 1986, 78-79)</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5" name="TextBox 4"/>
          <p:cNvSpPr txBox="1"/>
          <p:nvPr/>
        </p:nvSpPr>
        <p:spPr>
          <a:xfrm>
            <a:off x="3823852" y="1662545"/>
            <a:ext cx="5320146" cy="923330"/>
          </a:xfrm>
          <a:prstGeom prst="rect">
            <a:avLst/>
          </a:prstGeom>
          <a:noFill/>
        </p:spPr>
        <p:txBody>
          <a:bodyPr wrap="square" rtlCol="0">
            <a:spAutoFit/>
          </a:bodyPr>
          <a:lstStyle/>
          <a:p>
            <a:r>
              <a:rPr lang="en-US" i="1" dirty="0">
                <a:solidFill>
                  <a:srgbClr val="FFFF00"/>
                </a:solidFill>
              </a:rPr>
              <a:t>…that the Son of man must suffer many things, and be rejected of the elders, and of the chief priests, and scribes, and be killed, and after three days rise again. </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 Foretelling of the Savior’s Suffering, Death, and Resurrection</a:t>
            </a:r>
          </a:p>
        </p:txBody>
      </p:sp>
      <p:grpSp>
        <p:nvGrpSpPr>
          <p:cNvPr id="8" name="Group 7"/>
          <p:cNvGrpSpPr/>
          <p:nvPr/>
        </p:nvGrpSpPr>
        <p:grpSpPr>
          <a:xfrm>
            <a:off x="321827" y="1383973"/>
            <a:ext cx="3271117" cy="4453409"/>
            <a:chOff x="820592" y="2039755"/>
            <a:chExt cx="2960744" cy="3907673"/>
          </a:xfrm>
        </p:grpSpPr>
        <p:pic>
          <p:nvPicPr>
            <p:cNvPr id="1026" name="Picture 2" descr="Golgotha"/>
            <p:cNvPicPr>
              <a:picLocks noChangeAspect="1" noChangeArrowheads="1"/>
            </p:cNvPicPr>
            <p:nvPr/>
          </p:nvPicPr>
          <p:blipFill>
            <a:blip r:embed="rId3" cstate="print"/>
            <a:srcRect/>
            <a:stretch>
              <a:fillRect/>
            </a:stretch>
          </p:blipFill>
          <p:spPr bwMode="auto">
            <a:xfrm>
              <a:off x="820592" y="2039755"/>
              <a:ext cx="2929371" cy="3901826"/>
            </a:xfrm>
            <a:prstGeom prst="rect">
              <a:avLst/>
            </a:prstGeom>
            <a:noFill/>
          </p:spPr>
        </p:pic>
        <p:sp>
          <p:nvSpPr>
            <p:cNvPr id="7" name="Rectangle 6"/>
            <p:cNvSpPr/>
            <p:nvPr/>
          </p:nvSpPr>
          <p:spPr>
            <a:xfrm>
              <a:off x="2844861" y="5701207"/>
              <a:ext cx="936475" cy="246221"/>
            </a:xfrm>
            <a:prstGeom prst="rect">
              <a:avLst/>
            </a:prstGeom>
          </p:spPr>
          <p:txBody>
            <a:bodyPr wrap="none">
              <a:spAutoFit/>
            </a:bodyPr>
            <a:lstStyle/>
            <a:p>
              <a:r>
                <a:rPr lang="en-US" sz="1000" dirty="0">
                  <a:solidFill>
                    <a:schemeClr val="bg1"/>
                  </a:solidFill>
                </a:rPr>
                <a:t>Scott M. Snow</a:t>
              </a:r>
            </a:p>
          </p:txBody>
        </p:sp>
      </p:grpSp>
      <p:sp>
        <p:nvSpPr>
          <p:cNvPr id="9" name="Rectangle 8"/>
          <p:cNvSpPr/>
          <p:nvPr/>
        </p:nvSpPr>
        <p:spPr>
          <a:xfrm>
            <a:off x="2364509" y="658199"/>
            <a:ext cx="7232072" cy="646331"/>
          </a:xfrm>
          <a:prstGeom prst="rect">
            <a:avLst/>
          </a:prstGeom>
        </p:spPr>
        <p:txBody>
          <a:bodyPr wrap="square">
            <a:spAutoFit/>
          </a:bodyPr>
          <a:lstStyle/>
          <a:p>
            <a:pPr algn="ctr"/>
            <a:r>
              <a:rPr lang="en-US" dirty="0">
                <a:solidFill>
                  <a:schemeClr val="accent4">
                    <a:lumMod val="40000"/>
                    <a:lumOff val="60000"/>
                  </a:schemeClr>
                </a:solidFill>
              </a:rPr>
              <a:t> “He began to teach them, that the Son of man must suffer many things, … and be killed, and after three days rise again” </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8:31: Mark 9:31: Mark 10:33-34</a:t>
            </a:r>
          </a:p>
        </p:txBody>
      </p:sp>
      <p:sp>
        <p:nvSpPr>
          <p:cNvPr id="11" name="Rectangle 10"/>
          <p:cNvSpPr/>
          <p:nvPr/>
        </p:nvSpPr>
        <p:spPr>
          <a:xfrm>
            <a:off x="4969164" y="2948863"/>
            <a:ext cx="6096000" cy="923330"/>
          </a:xfrm>
          <a:prstGeom prst="rect">
            <a:avLst/>
          </a:prstGeom>
        </p:spPr>
        <p:txBody>
          <a:bodyPr>
            <a:spAutoFit/>
          </a:bodyPr>
          <a:lstStyle/>
          <a:p>
            <a:r>
              <a:rPr lang="en-US" i="1" dirty="0">
                <a:solidFill>
                  <a:srgbClr val="FFFF00"/>
                </a:solidFill>
              </a:rPr>
              <a:t>For he taught his disciples, and said unto them, The Son of man is delivered into the hands of men, and they shall kill him; and after that he is killed, he shall rise the third day.</a:t>
            </a:r>
          </a:p>
        </p:txBody>
      </p:sp>
      <p:sp>
        <p:nvSpPr>
          <p:cNvPr id="12" name="Rectangle 11"/>
          <p:cNvSpPr/>
          <p:nvPr/>
        </p:nvSpPr>
        <p:spPr>
          <a:xfrm>
            <a:off x="4239490" y="4325264"/>
            <a:ext cx="7139709" cy="1754326"/>
          </a:xfrm>
          <a:prstGeom prst="rect">
            <a:avLst/>
          </a:prstGeom>
        </p:spPr>
        <p:txBody>
          <a:bodyPr wrap="square">
            <a:spAutoFit/>
          </a:bodyPr>
          <a:lstStyle/>
          <a:p>
            <a:pPr fontAlgn="base"/>
            <a:r>
              <a:rPr lang="en-US" i="1" dirty="0">
                <a:solidFill>
                  <a:srgbClr val="FFFF00"/>
                </a:solidFill>
              </a:rPr>
              <a:t>…Saying,</a:t>
            </a:r>
            <a:r>
              <a:rPr lang="en-US" dirty="0">
                <a:solidFill>
                  <a:srgbClr val="FFFF00"/>
                </a:solidFill>
              </a:rPr>
              <a:t> Behold, we go up to Jerusalem; and the Son of man shall be delivered unto the chief priests, and unto the scribes; and they shall condemn him to death, and shall deliver him to the Gentiles:</a:t>
            </a:r>
          </a:p>
          <a:p>
            <a:pPr fontAlgn="base"/>
            <a:endParaRPr lang="en-US" dirty="0">
              <a:solidFill>
                <a:srgbClr val="FFFF00"/>
              </a:solidFill>
            </a:endParaRPr>
          </a:p>
          <a:p>
            <a:pPr fontAlgn="base"/>
            <a:r>
              <a:rPr lang="en-US" dirty="0">
                <a:solidFill>
                  <a:srgbClr val="FFFF00"/>
                </a:solidFill>
              </a:rPr>
              <a:t>And they shall mock him, and shall scourge him, and shall spit upon him, and shall kill him: and the third day he shall rise again.</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5" name="TextBox 4"/>
          <p:cNvSpPr txBox="1"/>
          <p:nvPr/>
        </p:nvSpPr>
        <p:spPr>
          <a:xfrm>
            <a:off x="757380" y="1505527"/>
            <a:ext cx="5588002" cy="3539430"/>
          </a:xfrm>
          <a:prstGeom prst="rect">
            <a:avLst/>
          </a:prstGeom>
          <a:noFill/>
        </p:spPr>
        <p:txBody>
          <a:bodyPr wrap="square" rtlCol="0">
            <a:spAutoFit/>
          </a:bodyPr>
          <a:lstStyle/>
          <a:p>
            <a:r>
              <a:rPr lang="en-US" sz="2800" dirty="0">
                <a:solidFill>
                  <a:schemeClr val="bg1"/>
                </a:solidFill>
              </a:rPr>
              <a:t> “Jesus knew who He was—the Son of God. He knew His purpose—to carry out the will of the Father through the Atonement. </a:t>
            </a:r>
          </a:p>
          <a:p>
            <a:endParaRPr lang="en-US" sz="2800" dirty="0">
              <a:solidFill>
                <a:schemeClr val="bg1"/>
              </a:solidFill>
            </a:endParaRPr>
          </a:p>
          <a:p>
            <a:r>
              <a:rPr lang="en-US" sz="2800" dirty="0">
                <a:solidFill>
                  <a:schemeClr val="bg1"/>
                </a:solidFill>
              </a:rPr>
              <a:t>His vision was eternal—‘to bring to pass the immortality and eternal life of man’ </a:t>
            </a:r>
            <a:endParaRPr lang="en-US" sz="2800" i="1" dirty="0">
              <a:solidFill>
                <a:schemeClr val="bg1"/>
              </a:solidFill>
            </a:endParaRPr>
          </a:p>
        </p:txBody>
      </p:sp>
      <p:pic>
        <p:nvPicPr>
          <p:cNvPr id="13" name="Picture 12" descr="LightofWorld_s.jpg"/>
          <p:cNvPicPr>
            <a:picLocks noChangeAspect="1"/>
          </p:cNvPicPr>
          <p:nvPr/>
        </p:nvPicPr>
        <p:blipFill>
          <a:blip r:embed="rId3" cstate="print"/>
          <a:stretch>
            <a:fillRect/>
          </a:stretch>
        </p:blipFill>
        <p:spPr>
          <a:xfrm>
            <a:off x="7180349" y="1163781"/>
            <a:ext cx="3561542" cy="4451927"/>
          </a:xfrm>
          <a:prstGeom prst="rect">
            <a:avLst/>
          </a:prstGeom>
        </p:spPr>
      </p:pic>
      <p:sp>
        <p:nvSpPr>
          <p:cNvPr id="14" name="TextBox 13"/>
          <p:cNvSpPr txBox="1"/>
          <p:nvPr/>
        </p:nvSpPr>
        <p:spPr>
          <a:xfrm>
            <a:off x="11730182" y="6488668"/>
            <a:ext cx="461818" cy="369332"/>
          </a:xfrm>
          <a:prstGeom prst="rect">
            <a:avLst/>
          </a:prstGeom>
          <a:noFill/>
        </p:spPr>
        <p:txBody>
          <a:bodyPr wrap="square" rtlCol="0">
            <a:spAutoFit/>
          </a:bodyPr>
          <a:lstStyle/>
          <a:p>
            <a:r>
              <a:rPr lang="en-US" dirty="0">
                <a:solidFill>
                  <a:schemeClr val="bg1"/>
                </a:solidFill>
              </a:rPr>
              <a:t>(2)</a:t>
            </a:r>
          </a:p>
        </p:txBody>
      </p:sp>
      <p:pic>
        <p:nvPicPr>
          <p:cNvPr id="15" name="Picture 14" descr="robert d. hales.jpg"/>
          <p:cNvPicPr>
            <a:picLocks noChangeAspect="1"/>
          </p:cNvPicPr>
          <p:nvPr/>
        </p:nvPicPr>
        <p:blipFill>
          <a:blip r:embed="rId4" cstate="print"/>
          <a:stretch>
            <a:fillRect/>
          </a:stretch>
        </p:blipFill>
        <p:spPr>
          <a:xfrm>
            <a:off x="252014" y="252557"/>
            <a:ext cx="850000" cy="1068243"/>
          </a:xfrm>
          <a:prstGeom prst="rect">
            <a:avLst/>
          </a:prstGeom>
        </p:spPr>
      </p:pic>
    </p:spTree>
    <p:extLst>
      <p:ext uri="{BB962C8B-B14F-4D97-AF65-F5344CB8AC3E}">
        <p14:creationId xmlns:p14="http://schemas.microsoft.com/office/powerpoint/2010/main" val="171003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 Elias—John the Baptist—One Who Prepares The Way</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9:1-13</a:t>
            </a:r>
          </a:p>
        </p:txBody>
      </p:sp>
      <p:sp>
        <p:nvSpPr>
          <p:cNvPr id="13" name="Rectangle 12"/>
          <p:cNvSpPr/>
          <p:nvPr/>
        </p:nvSpPr>
        <p:spPr>
          <a:xfrm>
            <a:off x="471054" y="1009181"/>
            <a:ext cx="6096000" cy="923330"/>
          </a:xfrm>
          <a:prstGeom prst="rect">
            <a:avLst/>
          </a:prstGeom>
        </p:spPr>
        <p:txBody>
          <a:bodyPr>
            <a:spAutoFit/>
          </a:bodyPr>
          <a:lstStyle/>
          <a:p>
            <a:r>
              <a:rPr lang="en-US" dirty="0">
                <a:solidFill>
                  <a:schemeClr val="bg1"/>
                </a:solidFill>
              </a:rPr>
              <a:t>The Joseph Smith Translation indicates that John the Baptist also appeared on the Mount of Transfiguration </a:t>
            </a:r>
          </a:p>
          <a:p>
            <a:r>
              <a:rPr lang="en-US" dirty="0">
                <a:solidFill>
                  <a:schemeClr val="bg1"/>
                </a:solidFill>
              </a:rPr>
              <a:t>JST Mark 9:4</a:t>
            </a:r>
          </a:p>
        </p:txBody>
      </p:sp>
      <p:sp>
        <p:nvSpPr>
          <p:cNvPr id="14" name="Rectangle 13"/>
          <p:cNvSpPr/>
          <p:nvPr/>
        </p:nvSpPr>
        <p:spPr>
          <a:xfrm>
            <a:off x="2179781" y="1979136"/>
            <a:ext cx="6096000" cy="1754326"/>
          </a:xfrm>
          <a:prstGeom prst="rect">
            <a:avLst/>
          </a:prstGeom>
        </p:spPr>
        <p:txBody>
          <a:bodyPr>
            <a:spAutoFit/>
          </a:bodyPr>
          <a:lstStyle/>
          <a:p>
            <a:r>
              <a:rPr lang="en-US" dirty="0">
                <a:solidFill>
                  <a:schemeClr val="bg1"/>
                </a:solidFill>
              </a:rPr>
              <a:t>John’s appearance to Jesus, Peter, James, and John foreshadowed his role in the latter days when he would come to restore the Aaronic Priesthood. </a:t>
            </a:r>
          </a:p>
          <a:p>
            <a:endParaRPr lang="en-US" dirty="0">
              <a:solidFill>
                <a:schemeClr val="bg1"/>
              </a:solidFill>
            </a:endParaRPr>
          </a:p>
          <a:p>
            <a:r>
              <a:rPr lang="en-US" dirty="0">
                <a:solidFill>
                  <a:schemeClr val="bg1"/>
                </a:solidFill>
              </a:rPr>
              <a:t>Many things happened on the Mount of Transfiguration that are not recorded in our scriptures.</a:t>
            </a:r>
          </a:p>
        </p:txBody>
      </p:sp>
      <p:sp>
        <p:nvSpPr>
          <p:cNvPr id="16" name="Rectangle 15"/>
          <p:cNvSpPr/>
          <p:nvPr/>
        </p:nvSpPr>
        <p:spPr>
          <a:xfrm>
            <a:off x="332507" y="4029516"/>
            <a:ext cx="7038109" cy="923330"/>
          </a:xfrm>
          <a:prstGeom prst="rect">
            <a:avLst/>
          </a:prstGeom>
        </p:spPr>
        <p:txBody>
          <a:bodyPr wrap="square">
            <a:spAutoFit/>
          </a:bodyPr>
          <a:lstStyle/>
          <a:p>
            <a:r>
              <a:rPr lang="en-US" i="1" dirty="0">
                <a:solidFill>
                  <a:srgbClr val="FFFF00"/>
                </a:solidFill>
              </a:rPr>
              <a:t>When the earth shall be transfigured, even according to the pattern which was shown unto mine apostles upon the mount; of which account the fulness ye have not yet received. D&amp;C 63:21</a:t>
            </a:r>
          </a:p>
        </p:txBody>
      </p:sp>
      <p:pic>
        <p:nvPicPr>
          <p:cNvPr id="18434" name="Picture 2" descr="http://livethefast.org/wp-content/uploads/2014/08/Transfiguration-pic.jpg"/>
          <p:cNvPicPr>
            <a:picLocks noChangeAspect="1" noChangeArrowheads="1"/>
          </p:cNvPicPr>
          <p:nvPr/>
        </p:nvPicPr>
        <p:blipFill>
          <a:blip r:embed="rId3" cstate="print"/>
          <a:srcRect/>
          <a:stretch>
            <a:fillRect/>
          </a:stretch>
        </p:blipFill>
        <p:spPr bwMode="auto">
          <a:xfrm>
            <a:off x="8275781" y="1310554"/>
            <a:ext cx="3085812" cy="4070899"/>
          </a:xfrm>
          <a:prstGeom prst="rect">
            <a:avLst/>
          </a:prstGeom>
          <a:noFill/>
        </p:spPr>
      </p:pic>
      <p:grpSp>
        <p:nvGrpSpPr>
          <p:cNvPr id="19" name="Group 18"/>
          <p:cNvGrpSpPr/>
          <p:nvPr/>
        </p:nvGrpSpPr>
        <p:grpSpPr>
          <a:xfrm>
            <a:off x="2436957" y="5419148"/>
            <a:ext cx="7150389" cy="1251617"/>
            <a:chOff x="2436957" y="5419148"/>
            <a:chExt cx="7150389" cy="1251617"/>
          </a:xfrm>
        </p:grpSpPr>
        <p:sp>
          <p:nvSpPr>
            <p:cNvPr id="17" name="Rectangle 16"/>
            <p:cNvSpPr/>
            <p:nvPr/>
          </p:nvSpPr>
          <p:spPr>
            <a:xfrm>
              <a:off x="3491346" y="5470436"/>
              <a:ext cx="6096000" cy="1200329"/>
            </a:xfrm>
            <a:prstGeom prst="rect">
              <a:avLst/>
            </a:prstGeom>
          </p:spPr>
          <p:txBody>
            <a:bodyPr>
              <a:spAutoFit/>
            </a:bodyPr>
            <a:lstStyle/>
            <a:p>
              <a:r>
                <a:rPr lang="en-US" dirty="0">
                  <a:solidFill>
                    <a:schemeClr val="bg1"/>
                  </a:solidFill>
                </a:rPr>
                <a:t>During this heavenly event Moses and Elias also appeared, and the three Apostles heard the voice of the Father bearing witness that Jesus is his Beloved Son and the command that they were to hear and obey. (3)</a:t>
              </a:r>
            </a:p>
          </p:txBody>
        </p:sp>
        <p:pic>
          <p:nvPicPr>
            <p:cNvPr id="18436" name="Picture 4" descr="David B. Haight"/>
            <p:cNvPicPr>
              <a:picLocks noChangeAspect="1" noChangeArrowheads="1"/>
            </p:cNvPicPr>
            <p:nvPr/>
          </p:nvPicPr>
          <p:blipFill>
            <a:blip r:embed="rId4" cstate="print"/>
            <a:srcRect/>
            <a:stretch>
              <a:fillRect/>
            </a:stretch>
          </p:blipFill>
          <p:spPr bwMode="auto">
            <a:xfrm>
              <a:off x="2436957" y="5419148"/>
              <a:ext cx="1000125" cy="1247775"/>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0" presetClass="exit" presetSubtype="0" fill="hold" grpId="1" nodeType="withEffect">
                                  <p:stCondLst>
                                    <p:cond delay="0"/>
                                  </p:stCondLst>
                                  <p:childTnLst>
                                    <p:animEffect transition="out" filter="fade">
                                      <p:cBhvr>
                                        <p:cTn id="22" dur="2000"/>
                                        <p:tgtEl>
                                          <p:spTgt spid="16"/>
                                        </p:tgtEl>
                                      </p:cBhvr>
                                    </p:animEffect>
                                    <p:set>
                                      <p:cBhvr>
                                        <p:cTn id="23" dur="1" fill="hold">
                                          <p:stCondLst>
                                            <p:cond delay="1999"/>
                                          </p:stCondLst>
                                        </p:cTn>
                                        <p:tgtEl>
                                          <p:spTgt spid="1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2000"/>
                                        <p:tgtEl>
                                          <p:spTgt spid="14"/>
                                        </p:tgtEl>
                                      </p:cBhvr>
                                    </p:animEffect>
                                    <p:set>
                                      <p:cBhvr>
                                        <p:cTn id="26" dur="1" fill="hold">
                                          <p:stCondLst>
                                            <p:cond delay="1999"/>
                                          </p:stCondLst>
                                        </p:cTn>
                                        <p:tgtEl>
                                          <p:spTgt spid="14"/>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2000"/>
                                        <p:tgtEl>
                                          <p:spTgt spid="13"/>
                                        </p:tgtEl>
                                      </p:cBhvr>
                                    </p:animEffect>
                                    <p:set>
                                      <p:cBhvr>
                                        <p:cTn id="2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 “Help Thou Mine Unbelief”</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9:14-29</a:t>
            </a:r>
          </a:p>
        </p:txBody>
      </p:sp>
      <p:sp>
        <p:nvSpPr>
          <p:cNvPr id="14" name="Rectangle 13"/>
          <p:cNvSpPr/>
          <p:nvPr/>
        </p:nvSpPr>
        <p:spPr>
          <a:xfrm>
            <a:off x="2955635" y="630627"/>
            <a:ext cx="6096000" cy="523220"/>
          </a:xfrm>
          <a:prstGeom prst="rect">
            <a:avLst/>
          </a:prstGeom>
        </p:spPr>
        <p:txBody>
          <a:bodyPr>
            <a:spAutoFit/>
          </a:bodyPr>
          <a:lstStyle/>
          <a:p>
            <a:pPr algn="ctr"/>
            <a:r>
              <a:rPr lang="en-US" sz="2800" dirty="0">
                <a:solidFill>
                  <a:schemeClr val="bg1"/>
                </a:solidFill>
              </a:rPr>
              <a:t>The challenge of faith</a:t>
            </a:r>
          </a:p>
        </p:txBody>
      </p:sp>
      <p:sp>
        <p:nvSpPr>
          <p:cNvPr id="16" name="Rectangle 15"/>
          <p:cNvSpPr/>
          <p:nvPr/>
        </p:nvSpPr>
        <p:spPr>
          <a:xfrm>
            <a:off x="443344" y="2450098"/>
            <a:ext cx="3602184" cy="2031325"/>
          </a:xfrm>
          <a:prstGeom prst="rect">
            <a:avLst/>
          </a:prstGeom>
        </p:spPr>
        <p:txBody>
          <a:bodyPr wrap="square">
            <a:spAutoFit/>
          </a:bodyPr>
          <a:lstStyle/>
          <a:p>
            <a:r>
              <a:rPr lang="en-US" dirty="0">
                <a:solidFill>
                  <a:schemeClr val="bg1"/>
                </a:solidFill>
              </a:rPr>
              <a:t>“…the father asserts his strength first and only then acknowledges his limitation. His initial declaration is affirmative and without hesitation: ‘Lord, I believe.’ I would say to all who wish for more faith, remember this man!</a:t>
            </a:r>
            <a:endParaRPr lang="en-US" i="1" dirty="0">
              <a:solidFill>
                <a:schemeClr val="bg1"/>
              </a:solidFill>
            </a:endParaRPr>
          </a:p>
        </p:txBody>
      </p:sp>
      <p:grpSp>
        <p:nvGrpSpPr>
          <p:cNvPr id="15" name="Group 14"/>
          <p:cNvGrpSpPr/>
          <p:nvPr/>
        </p:nvGrpSpPr>
        <p:grpSpPr>
          <a:xfrm>
            <a:off x="4553528" y="1626754"/>
            <a:ext cx="2882362" cy="3840429"/>
            <a:chOff x="4738254" y="1534391"/>
            <a:chExt cx="2882362" cy="3840429"/>
          </a:xfrm>
        </p:grpSpPr>
        <p:pic>
          <p:nvPicPr>
            <p:cNvPr id="20482" name="Picture 2" descr="Christ with man carrying son"/>
            <p:cNvPicPr>
              <a:picLocks noChangeAspect="1" noChangeArrowheads="1"/>
            </p:cNvPicPr>
            <p:nvPr/>
          </p:nvPicPr>
          <p:blipFill>
            <a:blip r:embed="rId3" cstate="print"/>
            <a:srcRect/>
            <a:stretch>
              <a:fillRect/>
            </a:stretch>
          </p:blipFill>
          <p:spPr bwMode="auto">
            <a:xfrm>
              <a:off x="4764519" y="1534391"/>
              <a:ext cx="2856097" cy="3804227"/>
            </a:xfrm>
            <a:prstGeom prst="rect">
              <a:avLst/>
            </a:prstGeom>
            <a:noFill/>
          </p:spPr>
        </p:pic>
        <p:sp>
          <p:nvSpPr>
            <p:cNvPr id="13" name="Rectangle 12"/>
            <p:cNvSpPr/>
            <p:nvPr/>
          </p:nvSpPr>
          <p:spPr>
            <a:xfrm>
              <a:off x="4738254" y="5128599"/>
              <a:ext cx="1357746" cy="246221"/>
            </a:xfrm>
            <a:prstGeom prst="rect">
              <a:avLst/>
            </a:prstGeom>
          </p:spPr>
          <p:txBody>
            <a:bodyPr wrap="square">
              <a:spAutoFit/>
            </a:bodyPr>
            <a:lstStyle/>
            <a:p>
              <a:r>
                <a:rPr lang="en-US" sz="1000" dirty="0"/>
                <a:t>Walter </a:t>
              </a:r>
              <a:r>
                <a:rPr lang="en-US" sz="1000" dirty="0" err="1"/>
                <a:t>Rane</a:t>
              </a:r>
              <a:endParaRPr lang="en-US" sz="1000" dirty="0"/>
            </a:p>
          </p:txBody>
        </p:sp>
      </p:grpSp>
      <p:sp>
        <p:nvSpPr>
          <p:cNvPr id="18" name="Rectangle 17"/>
          <p:cNvSpPr/>
          <p:nvPr/>
        </p:nvSpPr>
        <p:spPr>
          <a:xfrm>
            <a:off x="7777016" y="2173100"/>
            <a:ext cx="4027056" cy="2308324"/>
          </a:xfrm>
          <a:prstGeom prst="rect">
            <a:avLst/>
          </a:prstGeom>
        </p:spPr>
        <p:txBody>
          <a:bodyPr wrap="square">
            <a:spAutoFit/>
          </a:bodyPr>
          <a:lstStyle/>
          <a:p>
            <a:r>
              <a:rPr lang="en-US" dirty="0">
                <a:solidFill>
                  <a:schemeClr val="bg1"/>
                </a:solidFill>
              </a:rPr>
              <a:t>“In moments of fear or doubt or troubling times, hold the ground you have already won, even if that ground is limited. In the growth we all have to experience in mortality, the spiritual equivalent of this boy’s affliction or this parent’s desperation is going to come to all of us.”</a:t>
            </a:r>
          </a:p>
        </p:txBody>
      </p:sp>
      <p:sp>
        <p:nvSpPr>
          <p:cNvPr id="19" name="Rectangle 18"/>
          <p:cNvSpPr/>
          <p:nvPr/>
        </p:nvSpPr>
        <p:spPr>
          <a:xfrm>
            <a:off x="1717964" y="5608889"/>
            <a:ext cx="6696365" cy="830997"/>
          </a:xfrm>
          <a:prstGeom prst="rect">
            <a:avLst/>
          </a:prstGeom>
        </p:spPr>
        <p:txBody>
          <a:bodyPr wrap="square">
            <a:spAutoFit/>
          </a:bodyPr>
          <a:lstStyle/>
          <a:p>
            <a:r>
              <a:rPr lang="en-US" sz="2400" i="1" dirty="0">
                <a:solidFill>
                  <a:schemeClr val="bg1"/>
                </a:solidFill>
              </a:rPr>
              <a:t>“…hold fast to what you already know and stand strong until additional knowledge comes.</a:t>
            </a:r>
            <a:r>
              <a:rPr lang="en-US" sz="2400" dirty="0">
                <a:solidFill>
                  <a:schemeClr val="bg1"/>
                </a:solidFill>
              </a:rPr>
              <a:t> …”</a:t>
            </a:r>
          </a:p>
        </p:txBody>
      </p:sp>
      <p:pic>
        <p:nvPicPr>
          <p:cNvPr id="20" name="Picture 19" descr="Jeffrey R. Holland.jpg"/>
          <p:cNvPicPr>
            <a:picLocks noChangeAspect="1"/>
          </p:cNvPicPr>
          <p:nvPr/>
        </p:nvPicPr>
        <p:blipFill>
          <a:blip r:embed="rId4" cstate="print"/>
          <a:stretch>
            <a:fillRect/>
          </a:stretch>
        </p:blipFill>
        <p:spPr>
          <a:xfrm>
            <a:off x="10954279" y="168564"/>
            <a:ext cx="996420" cy="1244600"/>
          </a:xfrm>
          <a:prstGeom prst="rect">
            <a:avLst/>
          </a:prstGeom>
        </p:spPr>
      </p:pic>
      <p:grpSp>
        <p:nvGrpSpPr>
          <p:cNvPr id="21" name="Group 20"/>
          <p:cNvGrpSpPr/>
          <p:nvPr/>
        </p:nvGrpSpPr>
        <p:grpSpPr>
          <a:xfrm>
            <a:off x="8752351" y="4352325"/>
            <a:ext cx="3289208" cy="2390250"/>
            <a:chOff x="384206" y="4158361"/>
            <a:chExt cx="3289208" cy="2390250"/>
          </a:xfrm>
        </p:grpSpPr>
        <p:grpSp>
          <p:nvGrpSpPr>
            <p:cNvPr id="22" name="Group 17"/>
            <p:cNvGrpSpPr/>
            <p:nvPr/>
          </p:nvGrpSpPr>
          <p:grpSpPr>
            <a:xfrm>
              <a:off x="384206" y="4158361"/>
              <a:ext cx="3289208" cy="2390250"/>
              <a:chOff x="609599" y="833642"/>
              <a:chExt cx="7941747" cy="5771225"/>
            </a:xfrm>
          </p:grpSpPr>
          <p:grpSp>
            <p:nvGrpSpPr>
              <p:cNvPr id="24" name="Group 14"/>
              <p:cNvGrpSpPr/>
              <p:nvPr/>
            </p:nvGrpSpPr>
            <p:grpSpPr>
              <a:xfrm rot="10800000">
                <a:off x="7696200" y="5257800"/>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1"/>
              <p:cNvGrpSpPr/>
              <p:nvPr/>
            </p:nvGrpSpPr>
            <p:grpSpPr>
              <a:xfrm rot="10800000">
                <a:off x="939238" y="4923502"/>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3"/>
              <p:cNvGrpSpPr/>
              <p:nvPr/>
            </p:nvGrpSpPr>
            <p:grpSpPr>
              <a:xfrm>
                <a:off x="899460" y="833642"/>
                <a:ext cx="621450" cy="986197"/>
                <a:chOff x="7031201" y="834275"/>
                <a:chExt cx="762000" cy="1488861"/>
              </a:xfrm>
            </p:grpSpPr>
            <p:sp>
              <p:nvSpPr>
                <p:cNvPr id="33" name="Rounded Rectangle 3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4"/>
              <p:cNvGrpSpPr/>
              <p:nvPr/>
            </p:nvGrpSpPr>
            <p:grpSpPr>
              <a:xfrm>
                <a:off x="7646520" y="1148254"/>
                <a:ext cx="621450" cy="1017899"/>
                <a:chOff x="7087348" y="824753"/>
                <a:chExt cx="762000" cy="1536722"/>
              </a:xfrm>
            </p:grpSpPr>
            <p:sp>
              <p:nvSpPr>
                <p:cNvPr id="31" name="Rounded Rectangle 3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914400" y="4834063"/>
              <a:ext cx="2270584" cy="923330"/>
            </a:xfrm>
            <a:prstGeom prst="rect">
              <a:avLst/>
            </a:prstGeom>
          </p:spPr>
          <p:txBody>
            <a:bodyPr wrap="square">
              <a:spAutoFit/>
            </a:bodyPr>
            <a:lstStyle/>
            <a:p>
              <a:pPr algn="ctr"/>
              <a:r>
                <a:rPr lang="en-US" dirty="0">
                  <a:solidFill>
                    <a:srgbClr val="333333"/>
                  </a:solidFill>
                  <a:latin typeface="Open Sans"/>
                </a:rPr>
                <a:t> </a:t>
              </a:r>
              <a:r>
                <a:rPr lang="en-US" dirty="0"/>
                <a:t>  </a:t>
              </a:r>
              <a:r>
                <a:rPr lang="en-US" b="1" dirty="0"/>
                <a:t>If we believe in Jesus Christ, all things will be possible to us</a:t>
              </a:r>
              <a:endParaRPr lang="en-US" dirty="0"/>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2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9:14-29</a:t>
            </a:r>
          </a:p>
        </p:txBody>
      </p:sp>
      <p:sp>
        <p:nvSpPr>
          <p:cNvPr id="16" name="Rectangle 15"/>
          <p:cNvSpPr/>
          <p:nvPr/>
        </p:nvSpPr>
        <p:spPr>
          <a:xfrm>
            <a:off x="129309" y="362679"/>
            <a:ext cx="4525817" cy="3970318"/>
          </a:xfrm>
          <a:prstGeom prst="rect">
            <a:avLst/>
          </a:prstGeom>
        </p:spPr>
        <p:txBody>
          <a:bodyPr wrap="square">
            <a:spAutoFit/>
          </a:bodyPr>
          <a:lstStyle/>
          <a:p>
            <a:r>
              <a:rPr lang="en-US" dirty="0">
                <a:solidFill>
                  <a:schemeClr val="bg1"/>
                </a:solidFill>
              </a:rPr>
              <a:t>When problems come and questions arise, do not start your quest for faith by saying how much you do </a:t>
            </a:r>
            <a:r>
              <a:rPr lang="en-US" i="1" dirty="0">
                <a:solidFill>
                  <a:schemeClr val="bg1"/>
                </a:solidFill>
              </a:rPr>
              <a:t>not</a:t>
            </a:r>
            <a:r>
              <a:rPr lang="en-US" dirty="0">
                <a:solidFill>
                  <a:schemeClr val="bg1"/>
                </a:solidFill>
              </a:rPr>
              <a:t> have, leading as it were with your ‘unbelief.’ … </a:t>
            </a:r>
          </a:p>
          <a:p>
            <a:endParaRPr lang="en-US" dirty="0">
              <a:solidFill>
                <a:schemeClr val="bg1"/>
              </a:solidFill>
            </a:endParaRPr>
          </a:p>
          <a:p>
            <a:r>
              <a:rPr lang="en-US" dirty="0">
                <a:solidFill>
                  <a:schemeClr val="bg1"/>
                </a:solidFill>
              </a:rPr>
              <a:t>I am not asking you to pretend to faith you do not have. </a:t>
            </a:r>
          </a:p>
          <a:p>
            <a:endParaRPr lang="en-US" dirty="0">
              <a:solidFill>
                <a:schemeClr val="bg1"/>
              </a:solidFill>
            </a:endParaRPr>
          </a:p>
          <a:p>
            <a:r>
              <a:rPr lang="en-US" dirty="0">
                <a:solidFill>
                  <a:schemeClr val="bg1"/>
                </a:solidFill>
              </a:rPr>
              <a:t>I </a:t>
            </a:r>
            <a:r>
              <a:rPr lang="en-US" i="1" dirty="0">
                <a:solidFill>
                  <a:schemeClr val="bg1"/>
                </a:solidFill>
              </a:rPr>
              <a:t>am</a:t>
            </a:r>
            <a:r>
              <a:rPr lang="en-US" dirty="0">
                <a:solidFill>
                  <a:schemeClr val="bg1"/>
                </a:solidFill>
              </a:rPr>
              <a:t> asking you to be true to the faith you </a:t>
            </a:r>
            <a:r>
              <a:rPr lang="en-US" i="1" dirty="0">
                <a:solidFill>
                  <a:schemeClr val="bg1"/>
                </a:solidFill>
              </a:rPr>
              <a:t>do</a:t>
            </a:r>
            <a:r>
              <a:rPr lang="en-US" dirty="0">
                <a:solidFill>
                  <a:schemeClr val="bg1"/>
                </a:solidFill>
              </a:rPr>
              <a:t> have. </a:t>
            </a:r>
          </a:p>
          <a:p>
            <a:endParaRPr lang="en-US" dirty="0">
              <a:solidFill>
                <a:schemeClr val="bg1"/>
              </a:solidFill>
            </a:endParaRPr>
          </a:p>
          <a:p>
            <a:r>
              <a:rPr lang="en-US" dirty="0">
                <a:solidFill>
                  <a:schemeClr val="bg1"/>
                </a:solidFill>
              </a:rPr>
              <a:t>Sometimes we act as if an honest declaration of doubt is a higher manifestation of moral courage than is an honest declaration of faith.</a:t>
            </a:r>
            <a:endParaRPr lang="en-US" i="1" dirty="0">
              <a:solidFill>
                <a:schemeClr val="bg1"/>
              </a:solidFill>
            </a:endParaRPr>
          </a:p>
        </p:txBody>
      </p:sp>
      <p:sp>
        <p:nvSpPr>
          <p:cNvPr id="19" name="Rectangle 18"/>
          <p:cNvSpPr/>
          <p:nvPr/>
        </p:nvSpPr>
        <p:spPr>
          <a:xfrm>
            <a:off x="4729017" y="3188961"/>
            <a:ext cx="6696365" cy="3416320"/>
          </a:xfrm>
          <a:prstGeom prst="rect">
            <a:avLst/>
          </a:prstGeom>
        </p:spPr>
        <p:txBody>
          <a:bodyPr wrap="square">
            <a:spAutoFit/>
          </a:bodyPr>
          <a:lstStyle/>
          <a:p>
            <a:r>
              <a:rPr lang="en-US" sz="2400" dirty="0">
                <a:solidFill>
                  <a:schemeClr val="bg1"/>
                </a:solidFill>
              </a:rPr>
              <a:t>It is not! So let us all remember the clear message of this scriptural account: </a:t>
            </a:r>
          </a:p>
          <a:p>
            <a:endParaRPr lang="en-US" sz="2400" dirty="0">
              <a:solidFill>
                <a:schemeClr val="bg1"/>
              </a:solidFill>
            </a:endParaRPr>
          </a:p>
          <a:p>
            <a:r>
              <a:rPr lang="en-US" sz="2400" dirty="0">
                <a:solidFill>
                  <a:schemeClr val="bg1"/>
                </a:solidFill>
              </a:rPr>
              <a:t>Be as candid about your questions as you need to be; life is full of them on one subject or another. </a:t>
            </a:r>
          </a:p>
          <a:p>
            <a:endParaRPr lang="en-US" sz="2400" dirty="0">
              <a:solidFill>
                <a:schemeClr val="bg1"/>
              </a:solidFill>
            </a:endParaRPr>
          </a:p>
          <a:p>
            <a:r>
              <a:rPr lang="en-US" sz="2400" dirty="0">
                <a:solidFill>
                  <a:schemeClr val="bg1"/>
                </a:solidFill>
              </a:rPr>
              <a:t>But if you and your family want to be healed, don’t let those questions stand in the way of faith working its miracle. …</a:t>
            </a:r>
          </a:p>
        </p:txBody>
      </p:sp>
      <p:pic>
        <p:nvPicPr>
          <p:cNvPr id="20" name="Picture 19" descr="Jeffrey R. Holland.jpg"/>
          <p:cNvPicPr>
            <a:picLocks noChangeAspect="1"/>
          </p:cNvPicPr>
          <p:nvPr/>
        </p:nvPicPr>
        <p:blipFill>
          <a:blip r:embed="rId3" cstate="print"/>
          <a:stretch>
            <a:fillRect/>
          </a:stretch>
        </p:blipFill>
        <p:spPr>
          <a:xfrm>
            <a:off x="10954279" y="168564"/>
            <a:ext cx="996420" cy="1244600"/>
          </a:xfrm>
          <a:prstGeom prst="rect">
            <a:avLst/>
          </a:prstGeom>
        </p:spPr>
      </p:pic>
      <p:pic>
        <p:nvPicPr>
          <p:cNvPr id="21506" name="Picture 2" descr="http://www.medarcade.com/uploads/4/5/5/4/45547265/4460309_orig.jpg"/>
          <p:cNvPicPr>
            <a:picLocks noChangeAspect="1" noChangeArrowheads="1"/>
          </p:cNvPicPr>
          <p:nvPr/>
        </p:nvPicPr>
        <p:blipFill>
          <a:blip r:embed="rId4" cstate="print"/>
          <a:srcRect/>
          <a:stretch>
            <a:fillRect/>
          </a:stretch>
        </p:blipFill>
        <p:spPr bwMode="auto">
          <a:xfrm>
            <a:off x="5226339" y="327602"/>
            <a:ext cx="4076700" cy="2676525"/>
          </a:xfrm>
          <a:prstGeom prst="rect">
            <a:avLst/>
          </a:prstGeom>
          <a:noFill/>
        </p:spPr>
      </p:pic>
      <p:grpSp>
        <p:nvGrpSpPr>
          <p:cNvPr id="17" name="Group 16"/>
          <p:cNvGrpSpPr/>
          <p:nvPr/>
        </p:nvGrpSpPr>
        <p:grpSpPr>
          <a:xfrm>
            <a:off x="1339274" y="4411225"/>
            <a:ext cx="2686338" cy="2178921"/>
            <a:chOff x="1154546" y="4414982"/>
            <a:chExt cx="2686338" cy="2178921"/>
          </a:xfrm>
        </p:grpSpPr>
        <p:pic>
          <p:nvPicPr>
            <p:cNvPr id="21510" name="Picture 6" descr="https://s-media-cache-ak0.pinimg.com/736x/47/95/db/4795dba31d3c4e58d48c541fe91ee500.jpg"/>
            <p:cNvPicPr>
              <a:picLocks noChangeAspect="1" noChangeArrowheads="1"/>
            </p:cNvPicPr>
            <p:nvPr/>
          </p:nvPicPr>
          <p:blipFill>
            <a:blip r:embed="rId5" cstate="print"/>
            <a:srcRect/>
            <a:stretch>
              <a:fillRect/>
            </a:stretch>
          </p:blipFill>
          <p:spPr bwMode="auto">
            <a:xfrm>
              <a:off x="1154546" y="4414982"/>
              <a:ext cx="2686338" cy="2178921"/>
            </a:xfrm>
            <a:prstGeom prst="rect">
              <a:avLst/>
            </a:prstGeom>
            <a:noFill/>
          </p:spPr>
        </p:pic>
        <p:pic>
          <p:nvPicPr>
            <p:cNvPr id="21508" name="Picture 4" descr="http://www.healthyplace.com/blogs/relationshipsandmentalillness/files/2015/05/3d-happy-family-1.jpg"/>
            <p:cNvPicPr>
              <a:picLocks noChangeAspect="1" noChangeArrowheads="1"/>
            </p:cNvPicPr>
            <p:nvPr/>
          </p:nvPicPr>
          <p:blipFill>
            <a:blip r:embed="rId6" cstate="print"/>
            <a:srcRect t="6353" r="7017" b="6707"/>
            <a:stretch>
              <a:fillRect/>
            </a:stretch>
          </p:blipFill>
          <p:spPr bwMode="auto">
            <a:xfrm>
              <a:off x="1524000" y="4800600"/>
              <a:ext cx="1847272" cy="1459346"/>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21506"/>
                                        </p:tgtEl>
                                      </p:cBhvr>
                                    </p:animEffect>
                                    <p:set>
                                      <p:cBhvr>
                                        <p:cTn id="21" dur="1" fill="hold">
                                          <p:stCondLst>
                                            <p:cond delay="1999"/>
                                          </p:stCondLst>
                                        </p:cTn>
                                        <p:tgtEl>
                                          <p:spTgt spid="2150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16">
                                            <p:txEl>
                                              <p:pRg st="0" end="0"/>
                                            </p:txEl>
                                          </p:spTgt>
                                        </p:tgtEl>
                                      </p:cBhvr>
                                    </p:animEffect>
                                    <p:set>
                                      <p:cBhvr>
                                        <p:cTn id="24" dur="1" fill="hold">
                                          <p:stCondLst>
                                            <p:cond delay="1999"/>
                                          </p:stCondLst>
                                        </p:cTn>
                                        <p:tgtEl>
                                          <p:spTgt spid="16">
                                            <p:txEl>
                                              <p:pRg st="0" end="0"/>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2000"/>
                                        <p:tgtEl>
                                          <p:spTgt spid="16">
                                            <p:txEl>
                                              <p:pRg st="2" end="2"/>
                                            </p:txEl>
                                          </p:spTgt>
                                        </p:tgtEl>
                                      </p:cBhvr>
                                    </p:animEffect>
                                    <p:set>
                                      <p:cBhvr>
                                        <p:cTn id="27" dur="1" fill="hold">
                                          <p:stCondLst>
                                            <p:cond delay="1999"/>
                                          </p:stCondLst>
                                        </p:cTn>
                                        <p:tgtEl>
                                          <p:spTgt spid="16">
                                            <p:txEl>
                                              <p:pRg st="2" end="2"/>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2000"/>
                                        <p:tgtEl>
                                          <p:spTgt spid="16">
                                            <p:txEl>
                                              <p:pRg st="4" end="4"/>
                                            </p:txEl>
                                          </p:spTgt>
                                        </p:tgtEl>
                                      </p:cBhvr>
                                    </p:animEffect>
                                    <p:set>
                                      <p:cBhvr>
                                        <p:cTn id="30" dur="1" fill="hold">
                                          <p:stCondLst>
                                            <p:cond delay="1999"/>
                                          </p:stCondLst>
                                        </p:cTn>
                                        <p:tgtEl>
                                          <p:spTgt spid="16">
                                            <p:txEl>
                                              <p:pRg st="4" end="4"/>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2000"/>
                                        <p:tgtEl>
                                          <p:spTgt spid="16">
                                            <p:txEl>
                                              <p:pRg st="6" end="6"/>
                                            </p:txEl>
                                          </p:spTgt>
                                        </p:tgtEl>
                                      </p:cBhvr>
                                    </p:animEffect>
                                    <p:set>
                                      <p:cBhvr>
                                        <p:cTn id="33" dur="1" fill="hold">
                                          <p:stCondLst>
                                            <p:cond delay="1999"/>
                                          </p:stCondLst>
                                        </p:cTn>
                                        <p:tgtEl>
                                          <p:spTgt spid="16">
                                            <p:txEl>
                                              <p:pRg st="6" end="6"/>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Facing Challenges</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9:14-29</a:t>
            </a:r>
          </a:p>
        </p:txBody>
      </p:sp>
      <p:grpSp>
        <p:nvGrpSpPr>
          <p:cNvPr id="3" name="Group 20"/>
          <p:cNvGrpSpPr/>
          <p:nvPr/>
        </p:nvGrpSpPr>
        <p:grpSpPr>
          <a:xfrm>
            <a:off x="4420497" y="574652"/>
            <a:ext cx="3289208" cy="2390250"/>
            <a:chOff x="384206" y="4158361"/>
            <a:chExt cx="3289208" cy="2390250"/>
          </a:xfrm>
        </p:grpSpPr>
        <p:grpSp>
          <p:nvGrpSpPr>
            <p:cNvPr id="4" name="Group 17"/>
            <p:cNvGrpSpPr/>
            <p:nvPr/>
          </p:nvGrpSpPr>
          <p:grpSpPr>
            <a:xfrm>
              <a:off x="384206" y="4158361"/>
              <a:ext cx="3289208" cy="2390250"/>
              <a:chOff x="609599" y="833642"/>
              <a:chExt cx="7941747" cy="5771225"/>
            </a:xfrm>
          </p:grpSpPr>
          <p:grpSp>
            <p:nvGrpSpPr>
              <p:cNvPr id="5" name="Group 14"/>
              <p:cNvGrpSpPr/>
              <p:nvPr/>
            </p:nvGrpSpPr>
            <p:grpSpPr>
              <a:xfrm rot="10800000">
                <a:off x="7696200" y="5257800"/>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1"/>
              <p:cNvGrpSpPr/>
              <p:nvPr/>
            </p:nvGrpSpPr>
            <p:grpSpPr>
              <a:xfrm rot="10800000">
                <a:off x="939238" y="4923502"/>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3"/>
              <p:cNvGrpSpPr/>
              <p:nvPr/>
            </p:nvGrpSpPr>
            <p:grpSpPr>
              <a:xfrm>
                <a:off x="899460" y="833642"/>
                <a:ext cx="621450" cy="986197"/>
                <a:chOff x="7031201" y="834275"/>
                <a:chExt cx="762000" cy="1488861"/>
              </a:xfrm>
            </p:grpSpPr>
            <p:sp>
              <p:nvSpPr>
                <p:cNvPr id="33" name="Rounded Rectangle 3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4"/>
              <p:cNvGrpSpPr/>
              <p:nvPr/>
            </p:nvGrpSpPr>
            <p:grpSpPr>
              <a:xfrm>
                <a:off x="7646520" y="1148254"/>
                <a:ext cx="621450" cy="1017899"/>
                <a:chOff x="7087348" y="824753"/>
                <a:chExt cx="762000" cy="1536722"/>
              </a:xfrm>
            </p:grpSpPr>
            <p:sp>
              <p:nvSpPr>
                <p:cNvPr id="31" name="Rounded Rectangle 3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p:cNvSpPr/>
            <p:nvPr/>
          </p:nvSpPr>
          <p:spPr>
            <a:xfrm>
              <a:off x="868218" y="4695517"/>
              <a:ext cx="2270584" cy="1323439"/>
            </a:xfrm>
            <a:prstGeom prst="rect">
              <a:avLst/>
            </a:prstGeom>
          </p:spPr>
          <p:txBody>
            <a:bodyPr wrap="square">
              <a:spAutoFit/>
            </a:bodyPr>
            <a:lstStyle/>
            <a:p>
              <a:pPr algn="ctr"/>
              <a:r>
                <a:rPr lang="en-US" sz="1600" b="1" dirty="0"/>
                <a:t>If we hold on to what we believe and seek the Lord’s assistance, He will help us strengthen our faith</a:t>
              </a:r>
              <a:endParaRPr lang="en-US" sz="1600" dirty="0"/>
            </a:p>
          </p:txBody>
        </p:sp>
      </p:grpSp>
      <p:pic>
        <p:nvPicPr>
          <p:cNvPr id="22530" name="Picture 2" descr="https://ldsseminary.files.wordpress.com/2014/02/lds-youth.jpg"/>
          <p:cNvPicPr>
            <a:picLocks noChangeAspect="1" noChangeArrowheads="1"/>
          </p:cNvPicPr>
          <p:nvPr/>
        </p:nvPicPr>
        <p:blipFill>
          <a:blip r:embed="rId3" cstate="print"/>
          <a:srcRect/>
          <a:stretch>
            <a:fillRect/>
          </a:stretch>
        </p:blipFill>
        <p:spPr bwMode="auto">
          <a:xfrm>
            <a:off x="592649" y="1290873"/>
            <a:ext cx="3518188" cy="2032732"/>
          </a:xfrm>
          <a:prstGeom prst="rect">
            <a:avLst/>
          </a:prstGeom>
          <a:noFill/>
        </p:spPr>
      </p:pic>
      <p:pic>
        <p:nvPicPr>
          <p:cNvPr id="22532" name="Picture 4" descr="https://www.lds.org/youth/bc/youth/article/common-questions-people/images/Why-are-Mormons-against-gay-people-700x363-1080338.jpg"/>
          <p:cNvPicPr>
            <a:picLocks noChangeAspect="1" noChangeArrowheads="1"/>
          </p:cNvPicPr>
          <p:nvPr/>
        </p:nvPicPr>
        <p:blipFill>
          <a:blip r:embed="rId4" cstate="print"/>
          <a:srcRect/>
          <a:stretch>
            <a:fillRect/>
          </a:stretch>
        </p:blipFill>
        <p:spPr bwMode="auto">
          <a:xfrm>
            <a:off x="2364499" y="3584430"/>
            <a:ext cx="5252903" cy="2724006"/>
          </a:xfrm>
          <a:prstGeom prst="rect">
            <a:avLst/>
          </a:prstGeom>
          <a:noFill/>
        </p:spPr>
      </p:pic>
      <p:pic>
        <p:nvPicPr>
          <p:cNvPr id="22534" name="Picture 6" descr="http://momenjiao.com/files/2013/02/%E6%91%A9%E5%B0%94%E9%97%A8%E5%AD%A6%E7%94%9F%E9%9D%92%E5%B9%B4.jpg"/>
          <p:cNvPicPr>
            <a:picLocks noChangeAspect="1" noChangeArrowheads="1"/>
          </p:cNvPicPr>
          <p:nvPr/>
        </p:nvPicPr>
        <p:blipFill>
          <a:blip r:embed="rId5" cstate="print"/>
          <a:srcRect/>
          <a:stretch>
            <a:fillRect/>
          </a:stretch>
        </p:blipFill>
        <p:spPr bwMode="auto">
          <a:xfrm>
            <a:off x="8044871" y="2423391"/>
            <a:ext cx="3614593" cy="2891674"/>
          </a:xfrm>
          <a:prstGeom prst="rect">
            <a:avLst/>
          </a:prstGeom>
          <a:noFill/>
        </p:spPr>
      </p:pic>
      <p:sp>
        <p:nvSpPr>
          <p:cNvPr id="39" name="Rectangle 38"/>
          <p:cNvSpPr/>
          <p:nvPr/>
        </p:nvSpPr>
        <p:spPr>
          <a:xfrm>
            <a:off x="3142302" y="6375462"/>
            <a:ext cx="5500993" cy="369332"/>
          </a:xfrm>
          <a:prstGeom prst="rect">
            <a:avLst/>
          </a:prstGeom>
        </p:spPr>
        <p:txBody>
          <a:bodyPr wrap="none">
            <a:spAutoFit/>
          </a:bodyPr>
          <a:lstStyle/>
          <a:p>
            <a:r>
              <a:rPr lang="en-US" dirty="0">
                <a:solidFill>
                  <a:srgbClr val="FFFF00"/>
                </a:solidFill>
              </a:rPr>
              <a:t>What did the Savior do in response to the father’s pleas?</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fade">
                                      <p:cBhvr>
                                        <p:cTn id="10" dur="2000"/>
                                        <p:tgtEl>
                                          <p:spTgt spid="22530"/>
                                        </p:tgtEl>
                                      </p:cBhvr>
                                    </p:animEffect>
                                  </p:childTnLst>
                                </p:cTn>
                              </p:par>
                              <p:par>
                                <p:cTn id="11" presetID="10"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animEffect transition="in" filter="fade">
                                      <p:cBhvr>
                                        <p:cTn id="13" dur="2000"/>
                                        <p:tgtEl>
                                          <p:spTgt spid="22532"/>
                                        </p:tgtEl>
                                      </p:cBhvr>
                                    </p:animEffect>
                                  </p:childTnLst>
                                </p:cTn>
                              </p:par>
                              <p:par>
                                <p:cTn id="14" presetID="10" presetClass="entr" presetSubtype="0" fill="hold" nodeType="with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fade">
                                      <p:cBhvr>
                                        <p:cTn id="16" dur="2000"/>
                                        <p:tgtEl>
                                          <p:spTgt spid="2253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Why Couldn’t the Disciples Cast Out the Evil Spirit?</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9:28-29</a:t>
            </a:r>
          </a:p>
        </p:txBody>
      </p:sp>
      <p:sp>
        <p:nvSpPr>
          <p:cNvPr id="29" name="Rectangle 28"/>
          <p:cNvSpPr/>
          <p:nvPr/>
        </p:nvSpPr>
        <p:spPr>
          <a:xfrm>
            <a:off x="461818" y="741371"/>
            <a:ext cx="6096000" cy="923330"/>
          </a:xfrm>
          <a:prstGeom prst="rect">
            <a:avLst/>
          </a:prstGeom>
        </p:spPr>
        <p:txBody>
          <a:bodyPr>
            <a:spAutoFit/>
          </a:bodyPr>
          <a:lstStyle/>
          <a:p>
            <a:r>
              <a:rPr lang="en-US" dirty="0">
                <a:solidFill>
                  <a:schemeClr val="bg1"/>
                </a:solidFill>
              </a:rPr>
              <a:t>When the Savior cast a devil out of a deaf and dumb child, he used the occasion to teach His disciples about the power of fasting and prayer.</a:t>
            </a:r>
          </a:p>
        </p:txBody>
      </p:sp>
      <p:sp>
        <p:nvSpPr>
          <p:cNvPr id="30" name="Rectangle 29"/>
          <p:cNvSpPr/>
          <p:nvPr/>
        </p:nvSpPr>
        <p:spPr>
          <a:xfrm>
            <a:off x="4368799" y="1886865"/>
            <a:ext cx="6733309" cy="1754326"/>
          </a:xfrm>
          <a:prstGeom prst="rect">
            <a:avLst/>
          </a:prstGeom>
        </p:spPr>
        <p:txBody>
          <a:bodyPr wrap="square">
            <a:spAutoFit/>
          </a:bodyPr>
          <a:lstStyle/>
          <a:p>
            <a:r>
              <a:rPr lang="en-US" dirty="0">
                <a:solidFill>
                  <a:schemeClr val="bg1"/>
                </a:solidFill>
              </a:rPr>
              <a:t>"How beautiful in the eyes of the Lord are the spiritually well, those who have been taken by the hand and lifted up and made spiritually whole. How beautiful in the eyes of the Lord are those who take the time to lift the needy hand. Peace of mind only comes to us when we are spiritually healed. True joy comes from within. Freedom from a troubled soul is a worthy goal of all.</a:t>
            </a:r>
          </a:p>
        </p:txBody>
      </p:sp>
      <p:sp>
        <p:nvSpPr>
          <p:cNvPr id="40" name="Rectangle 39"/>
          <p:cNvSpPr/>
          <p:nvPr/>
        </p:nvSpPr>
        <p:spPr>
          <a:xfrm>
            <a:off x="1948873" y="4362165"/>
            <a:ext cx="6096000" cy="2031325"/>
          </a:xfrm>
          <a:prstGeom prst="rect">
            <a:avLst/>
          </a:prstGeom>
        </p:spPr>
        <p:txBody>
          <a:bodyPr>
            <a:spAutoFit/>
          </a:bodyPr>
          <a:lstStyle/>
          <a:p>
            <a:r>
              <a:rPr lang="en-US" dirty="0">
                <a:solidFill>
                  <a:schemeClr val="bg1"/>
                </a:solidFill>
              </a:rPr>
              <a:t>"Frequently the Savior admonished the physically healed to boast not of their new strength, but rather to go their ways, walking in truth and using their new powers to lift others. </a:t>
            </a:r>
          </a:p>
          <a:p>
            <a:endParaRPr lang="en-US" dirty="0">
              <a:solidFill>
                <a:schemeClr val="bg1"/>
              </a:solidFill>
            </a:endParaRPr>
          </a:p>
          <a:p>
            <a:r>
              <a:rPr lang="en-US" dirty="0">
                <a:solidFill>
                  <a:schemeClr val="bg1"/>
                </a:solidFill>
              </a:rPr>
              <a:t>Evidence teaches us many were healed physically but remained undisciplined and spiritually ill. '... return unto me, and repent of your sins, and be converted, that I may heal you' </a:t>
            </a:r>
          </a:p>
        </p:txBody>
      </p:sp>
      <p:pic>
        <p:nvPicPr>
          <p:cNvPr id="23554" name="Picture 2" descr="https://jesuschristmiracles.files.wordpress.com/2014/12/heals-young-boy.jpg"/>
          <p:cNvPicPr>
            <a:picLocks noChangeAspect="1" noChangeArrowheads="1"/>
          </p:cNvPicPr>
          <p:nvPr/>
        </p:nvPicPr>
        <p:blipFill>
          <a:blip r:embed="rId3" cstate="print"/>
          <a:srcRect/>
          <a:stretch>
            <a:fillRect/>
          </a:stretch>
        </p:blipFill>
        <p:spPr bwMode="auto">
          <a:xfrm>
            <a:off x="923637" y="1946564"/>
            <a:ext cx="3033280" cy="2278215"/>
          </a:xfrm>
          <a:prstGeom prst="rect">
            <a:avLst/>
          </a:prstGeom>
          <a:noFill/>
        </p:spPr>
      </p:pic>
      <p:pic>
        <p:nvPicPr>
          <p:cNvPr id="23556" name="Picture 4" descr="https://s-media-cache-ak0.pinimg.com/564x/1c/fe/51/1cfe517204aa4f4d0a2d867056a39b6f.jpg"/>
          <p:cNvPicPr>
            <a:picLocks noChangeAspect="1" noChangeArrowheads="1"/>
          </p:cNvPicPr>
          <p:nvPr/>
        </p:nvPicPr>
        <p:blipFill>
          <a:blip r:embed="rId4" cstate="print"/>
          <a:srcRect/>
          <a:stretch>
            <a:fillRect/>
          </a:stretch>
        </p:blipFill>
        <p:spPr bwMode="auto">
          <a:xfrm>
            <a:off x="8450226" y="3559553"/>
            <a:ext cx="2369885" cy="3159847"/>
          </a:xfrm>
          <a:prstGeom prst="rect">
            <a:avLst/>
          </a:prstGeom>
          <a:noFill/>
        </p:spPr>
      </p:pic>
      <p:sp>
        <p:nvSpPr>
          <p:cNvPr id="41" name="TextBox 40"/>
          <p:cNvSpPr txBox="1"/>
          <p:nvPr/>
        </p:nvSpPr>
        <p:spPr>
          <a:xfrm>
            <a:off x="11730182" y="6488668"/>
            <a:ext cx="461818" cy="369332"/>
          </a:xfrm>
          <a:prstGeom prst="rect">
            <a:avLst/>
          </a:prstGeom>
          <a:noFill/>
        </p:spPr>
        <p:txBody>
          <a:bodyPr wrap="square" rtlCol="0">
            <a:spAutoFit/>
          </a:bodyPr>
          <a:lstStyle/>
          <a:p>
            <a:r>
              <a:rPr lang="en-US" dirty="0">
                <a:solidFill>
                  <a:schemeClr val="bg1"/>
                </a:solidFill>
              </a:rPr>
              <a:t>(5)</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3556"/>
                                        </p:tgtEl>
                                        <p:attrNameLst>
                                          <p:attrName>style.visibility</p:attrName>
                                        </p:attrNameLst>
                                      </p:cBhvr>
                                      <p:to>
                                        <p:strVal val="visible"/>
                                      </p:to>
                                    </p:set>
                                    <p:animEffect transition="in" filter="fade">
                                      <p:cBhvr>
                                        <p:cTn id="19" dur="2000"/>
                                        <p:tgtEl>
                                          <p:spTgt spid="2355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encrypted-tbn1.gstatic.com/images?q=tbn:ANd9GcTonbR6pozY_PmwtQQRViJK_-kS4qOT1ZMIUYGQvvZyBJCi9q8wdA"/>
          <p:cNvPicPr>
            <a:picLocks noChangeAspect="1" noChangeArrowheads="1"/>
          </p:cNvPicPr>
          <p:nvPr/>
        </p:nvPicPr>
        <p:blipFill>
          <a:blip r:embed="rId2" cstate="print">
            <a:duotone>
              <a:prstClr val="black"/>
              <a:schemeClr val="accent5">
                <a:lumMod val="75000"/>
                <a:tint val="45000"/>
                <a:satMod val="400000"/>
              </a:schemeClr>
            </a:duotone>
          </a:blip>
          <a:srcRect r="2689" b="12892"/>
          <a:stretch>
            <a:fillRect/>
          </a:stretch>
        </p:blipFill>
        <p:spPr bwMode="auto">
          <a:xfrm>
            <a:off x="0" y="0"/>
            <a:ext cx="12192000" cy="6858001"/>
          </a:xfrm>
          <a:prstGeom prst="rect">
            <a:avLst/>
          </a:prstGeom>
          <a:noFill/>
        </p:spPr>
      </p:pic>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solidFill>
                  <a:schemeClr val="bg1"/>
                </a:solidFill>
                <a:latin typeface="Berlin Sans FB" pitchFamily="34" charset="0"/>
              </a:rPr>
              <a:t>Fasting and Prayer</a:t>
            </a:r>
          </a:p>
        </p:txBody>
      </p:sp>
      <p:sp>
        <p:nvSpPr>
          <p:cNvPr id="10" name="Rectangle 9"/>
          <p:cNvSpPr/>
          <p:nvPr/>
        </p:nvSpPr>
        <p:spPr>
          <a:xfrm>
            <a:off x="0" y="6550223"/>
            <a:ext cx="7232072" cy="307777"/>
          </a:xfrm>
          <a:prstGeom prst="rect">
            <a:avLst/>
          </a:prstGeom>
        </p:spPr>
        <p:txBody>
          <a:bodyPr wrap="square">
            <a:spAutoFit/>
          </a:bodyPr>
          <a:lstStyle/>
          <a:p>
            <a:r>
              <a:rPr lang="en-US" sz="1400" dirty="0">
                <a:solidFill>
                  <a:schemeClr val="bg1"/>
                </a:solidFill>
              </a:rPr>
              <a:t>Mark 9:29</a:t>
            </a:r>
          </a:p>
        </p:txBody>
      </p:sp>
      <p:sp>
        <p:nvSpPr>
          <p:cNvPr id="40" name="Rectangle 39"/>
          <p:cNvSpPr/>
          <p:nvPr/>
        </p:nvSpPr>
        <p:spPr>
          <a:xfrm>
            <a:off x="2179782" y="3410820"/>
            <a:ext cx="8478981" cy="2862322"/>
          </a:xfrm>
          <a:prstGeom prst="rect">
            <a:avLst/>
          </a:prstGeom>
        </p:spPr>
        <p:txBody>
          <a:bodyPr wrap="square">
            <a:spAutoFit/>
          </a:bodyPr>
          <a:lstStyle/>
          <a:p>
            <a:r>
              <a:rPr lang="en-US" dirty="0">
                <a:solidFill>
                  <a:schemeClr val="bg1"/>
                </a:solidFill>
              </a:rPr>
              <a:t>“This account [of Jesus casting out an evil spirit from a man’s son] teaches that prayer and fasting can give added strength to those giving and receiving priesthood blessings. </a:t>
            </a:r>
          </a:p>
          <a:p>
            <a:endParaRPr lang="en-US" dirty="0">
              <a:solidFill>
                <a:schemeClr val="bg1"/>
              </a:solidFill>
            </a:endParaRPr>
          </a:p>
          <a:p>
            <a:r>
              <a:rPr lang="en-US" dirty="0">
                <a:solidFill>
                  <a:schemeClr val="bg1"/>
                </a:solidFill>
              </a:rPr>
              <a:t>The account can also be applied to your personal efforts to live the gospel. </a:t>
            </a:r>
          </a:p>
          <a:p>
            <a:endParaRPr lang="en-US" dirty="0">
              <a:solidFill>
                <a:schemeClr val="bg1"/>
              </a:solidFill>
            </a:endParaRPr>
          </a:p>
          <a:p>
            <a:r>
              <a:rPr lang="en-US" dirty="0">
                <a:solidFill>
                  <a:schemeClr val="bg1"/>
                </a:solidFill>
              </a:rPr>
              <a:t>If you have a weakness or sin that you have struggled to overcome, you may need to fast and pray in order to receive the help or forgiveness you desire. </a:t>
            </a:r>
          </a:p>
          <a:p>
            <a:endParaRPr lang="en-US" dirty="0">
              <a:solidFill>
                <a:schemeClr val="bg1"/>
              </a:solidFill>
            </a:endParaRPr>
          </a:p>
          <a:p>
            <a:r>
              <a:rPr lang="en-US" dirty="0">
                <a:solidFill>
                  <a:schemeClr val="bg1"/>
                </a:solidFill>
              </a:rPr>
              <a:t>Like the demon that Christ cast out, your difficulty may be the kind that will go out only through prayer and fasting.”</a:t>
            </a:r>
          </a:p>
        </p:txBody>
      </p:sp>
      <p:sp>
        <p:nvSpPr>
          <p:cNvPr id="41" name="TextBox 40"/>
          <p:cNvSpPr txBox="1"/>
          <p:nvPr/>
        </p:nvSpPr>
        <p:spPr>
          <a:xfrm>
            <a:off x="11730182" y="6488668"/>
            <a:ext cx="461818" cy="369332"/>
          </a:xfrm>
          <a:prstGeom prst="rect">
            <a:avLst/>
          </a:prstGeom>
          <a:noFill/>
        </p:spPr>
        <p:txBody>
          <a:bodyPr wrap="square" rtlCol="0">
            <a:spAutoFit/>
          </a:bodyPr>
          <a:lstStyle/>
          <a:p>
            <a:r>
              <a:rPr lang="en-US" dirty="0">
                <a:solidFill>
                  <a:schemeClr val="bg1"/>
                </a:solidFill>
              </a:rPr>
              <a:t>(6)</a:t>
            </a:r>
          </a:p>
        </p:txBody>
      </p:sp>
      <p:grpSp>
        <p:nvGrpSpPr>
          <p:cNvPr id="11" name="Group 20"/>
          <p:cNvGrpSpPr/>
          <p:nvPr/>
        </p:nvGrpSpPr>
        <p:grpSpPr>
          <a:xfrm>
            <a:off x="4420497" y="574652"/>
            <a:ext cx="3289208" cy="2390250"/>
            <a:chOff x="384206" y="4158361"/>
            <a:chExt cx="3289208" cy="2390250"/>
          </a:xfrm>
        </p:grpSpPr>
        <p:grpSp>
          <p:nvGrpSpPr>
            <p:cNvPr id="12" name="Group 17"/>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23"/>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4"/>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77454" y="4797117"/>
              <a:ext cx="2270584" cy="1077218"/>
            </a:xfrm>
            <a:prstGeom prst="rect">
              <a:avLst/>
            </a:prstGeom>
          </p:spPr>
          <p:txBody>
            <a:bodyPr wrap="square">
              <a:spAutoFit/>
            </a:bodyPr>
            <a:lstStyle/>
            <a:p>
              <a:pPr algn="ctr"/>
              <a:r>
                <a:rPr lang="en-US" sz="1600" b="1" dirty="0"/>
                <a:t>We can increase our faith in Jesus Christ through prayer and fasting</a:t>
              </a:r>
              <a:endParaRPr lang="en-US" sz="1600" dirty="0"/>
            </a:p>
          </p:txBody>
        </p:sp>
      </p:grpSp>
      <p:pic>
        <p:nvPicPr>
          <p:cNvPr id="24578" name="Picture 2" descr="http://ubugingo.com/IMG/arton3218.jpg?1445440465"/>
          <p:cNvPicPr>
            <a:picLocks noChangeAspect="1" noChangeArrowheads="1"/>
          </p:cNvPicPr>
          <p:nvPr/>
        </p:nvPicPr>
        <p:blipFill>
          <a:blip r:embed="rId3" cstate="print"/>
          <a:srcRect/>
          <a:stretch>
            <a:fillRect/>
          </a:stretch>
        </p:blipFill>
        <p:spPr bwMode="auto">
          <a:xfrm>
            <a:off x="524448" y="765319"/>
            <a:ext cx="3252041" cy="2162608"/>
          </a:xfrm>
          <a:prstGeom prst="rect">
            <a:avLst/>
          </a:prstGeom>
          <a:noFill/>
        </p:spPr>
      </p:pic>
      <p:pic>
        <p:nvPicPr>
          <p:cNvPr id="24580" name="Picture 4" descr="https://www.lds.org/blog/bc/images/800x450/how-to-pray-Hero.jpg"/>
          <p:cNvPicPr>
            <a:picLocks noChangeAspect="1" noChangeArrowheads="1"/>
          </p:cNvPicPr>
          <p:nvPr/>
        </p:nvPicPr>
        <p:blipFill>
          <a:blip r:embed="rId4" cstate="print"/>
          <a:srcRect l="31901" r="11329"/>
          <a:stretch>
            <a:fillRect/>
          </a:stretch>
        </p:blipFill>
        <p:spPr bwMode="auto">
          <a:xfrm>
            <a:off x="8469746" y="508000"/>
            <a:ext cx="2678545" cy="2654023"/>
          </a:xfrm>
          <a:prstGeom prst="rect">
            <a:avLst/>
          </a:prstGeom>
          <a:noFill/>
        </p:spPr>
      </p:pic>
      <p:sp>
        <p:nvSpPr>
          <p:cNvPr id="24582" name="AutoShape 6" descr="Image result for marvin j ash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84" name="Picture 8" descr="https://speeches.byu.edu/wp-content/uploads/jpg/ashtomj1.jpg"/>
          <p:cNvPicPr>
            <a:picLocks noChangeAspect="1" noChangeArrowheads="1"/>
          </p:cNvPicPr>
          <p:nvPr/>
        </p:nvPicPr>
        <p:blipFill>
          <a:blip r:embed="rId5" cstate="print"/>
          <a:srcRect/>
          <a:stretch>
            <a:fillRect/>
          </a:stretch>
        </p:blipFill>
        <p:spPr bwMode="auto">
          <a:xfrm>
            <a:off x="10792522" y="5186939"/>
            <a:ext cx="947762" cy="1241569"/>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4584"/>
                                        </p:tgtEl>
                                        <p:attrNameLst>
                                          <p:attrName>style.visibility</p:attrName>
                                        </p:attrNameLst>
                                      </p:cBhvr>
                                      <p:to>
                                        <p:strVal val="visible"/>
                                      </p:to>
                                    </p:set>
                                    <p:animEffect transition="in" filter="fade">
                                      <p:cBhvr>
                                        <p:cTn id="9" dur="2000"/>
                                        <p:tgtEl>
                                          <p:spTgt spid="2458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2429</Words>
  <Application>Microsoft Office PowerPoint</Application>
  <PresentationFormat>Widescreen</PresentationFormat>
  <Paragraphs>172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Berlin Sans FB</vt:lpstr>
      <vt:lpstr>Open Sans</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2016-05-16T13:36:31Z</dcterms:created>
  <dcterms:modified xsi:type="dcterms:W3CDTF">2020-08-27T19:10:02Z</dcterms:modified>
</cp:coreProperties>
</file>