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9" r:id="rId21"/>
    <p:sldId id="276" r:id="rId22"/>
    <p:sldId id="277" r:id="rId23"/>
    <p:sldId id="278"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lifornian FB" panose="0207040306080B030204" pitchFamily="18" charset="0"/>
      <p:regular r:id="rId31"/>
      <p:bold r:id="rId32"/>
      <p:italic r:id="rId33"/>
    </p:embeddedFont>
    <p:embeddedFont>
      <p:font typeface="Century Schoolbook" panose="02040604050505020304"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5E4A-0EA0-4A68-9A5D-D8B13962C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DB354-2A84-45AA-A7DA-7AEF2D2BF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8CF065-A29E-441E-A29B-0D35E1DF6BD5}"/>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5" name="Footer Placeholder 4">
            <a:extLst>
              <a:ext uri="{FF2B5EF4-FFF2-40B4-BE49-F238E27FC236}">
                <a16:creationId xmlns:a16="http://schemas.microsoft.com/office/drawing/2014/main" id="{20B820A3-38EE-4ADC-8AE1-9D0BF0D44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771D-BD3A-425D-8F2C-399D93D7AF35}"/>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38801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8B26-3C0D-4734-ABBF-B9E2BA7FAB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F49AF-7131-4327-9BEC-31CB8C6533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1F34F-DC8B-4BFD-9AD8-B7F4BCFE70AA}"/>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5" name="Footer Placeholder 4">
            <a:extLst>
              <a:ext uri="{FF2B5EF4-FFF2-40B4-BE49-F238E27FC236}">
                <a16:creationId xmlns:a16="http://schemas.microsoft.com/office/drawing/2014/main" id="{A6FEB5FB-62F0-4174-BDFB-C43C33811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FF455-5685-41B3-86DF-F265EA7C0715}"/>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49178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1C7C8-D75E-4029-981F-DDB5A904F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701F38-9B8D-4F49-8A43-0F97A31AE5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55F1-DE9C-401F-945A-EEFEC5B50F04}"/>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5" name="Footer Placeholder 4">
            <a:extLst>
              <a:ext uri="{FF2B5EF4-FFF2-40B4-BE49-F238E27FC236}">
                <a16:creationId xmlns:a16="http://schemas.microsoft.com/office/drawing/2014/main" id="{3B4DEE38-531F-4ACA-AF9D-C849E4235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C3945-F617-4F0B-B9E8-D0CDA8490A47}"/>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49471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CDD6-B505-499A-B291-4CF8EFB010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6081-2A0E-4A81-8308-3896110D14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B936F-063F-4EFF-B690-ADE1BC62EA6E}"/>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5" name="Footer Placeholder 4">
            <a:extLst>
              <a:ext uri="{FF2B5EF4-FFF2-40B4-BE49-F238E27FC236}">
                <a16:creationId xmlns:a16="http://schemas.microsoft.com/office/drawing/2014/main" id="{05523886-5433-4388-82B2-7668C577B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98156-4328-400F-8688-2E7EE798B3D9}"/>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411177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559F-F8E5-4F6B-A16D-2D4D24A36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4E2595-C537-41AD-B926-7369E300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642EC1-7E87-45EF-AA84-486C10E5DE09}"/>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5" name="Footer Placeholder 4">
            <a:extLst>
              <a:ext uri="{FF2B5EF4-FFF2-40B4-BE49-F238E27FC236}">
                <a16:creationId xmlns:a16="http://schemas.microsoft.com/office/drawing/2014/main" id="{10BCC79F-545C-4F6D-9698-78400035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0EC1A-521B-4FF6-9D55-B7F123903BC0}"/>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8914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D173-A092-4702-B719-7D867EDA4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7054D-1ADD-4C81-9106-1A4731D720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155D5-58AE-47AB-9D12-31803AF796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09F731-A0EF-406A-B407-A3184055BB19}"/>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6" name="Footer Placeholder 5">
            <a:extLst>
              <a:ext uri="{FF2B5EF4-FFF2-40B4-BE49-F238E27FC236}">
                <a16:creationId xmlns:a16="http://schemas.microsoft.com/office/drawing/2014/main" id="{C3DD7DF2-7300-4020-9A8A-0891F1D8C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53893-DDB7-49DC-96AD-2337B1061CCB}"/>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209584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1A38-5C69-425D-B113-CB98109D1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F469EA-D3E0-4996-A6BF-658F97D37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634E6D-E21C-41BC-8DC6-04C83CA204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A3CF8B-E414-4DEE-9E31-B55D475FB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D62534-5579-4089-9A88-D0E07D262F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5B9C2-A9E2-4665-8827-B60FC2D20F94}"/>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8" name="Footer Placeholder 7">
            <a:extLst>
              <a:ext uri="{FF2B5EF4-FFF2-40B4-BE49-F238E27FC236}">
                <a16:creationId xmlns:a16="http://schemas.microsoft.com/office/drawing/2014/main" id="{62151237-FAE2-4ACA-89ED-6A6593C95F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6FC014-F30B-4831-898B-6066A2063727}"/>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200382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BA42-C760-4D0A-8F96-EA29E9F538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B48AD7-7B14-4332-8898-A9F536B78A4D}"/>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4" name="Footer Placeholder 3">
            <a:extLst>
              <a:ext uri="{FF2B5EF4-FFF2-40B4-BE49-F238E27FC236}">
                <a16:creationId xmlns:a16="http://schemas.microsoft.com/office/drawing/2014/main" id="{7BA09D03-4902-4F51-BFEF-0EE0D3B96F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B681DE-4714-4B58-B221-39A8EA45A301}"/>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119347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A58E66-A865-4EB7-8F88-25DADC17D637}"/>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3" name="Footer Placeholder 2">
            <a:extLst>
              <a:ext uri="{FF2B5EF4-FFF2-40B4-BE49-F238E27FC236}">
                <a16:creationId xmlns:a16="http://schemas.microsoft.com/office/drawing/2014/main" id="{F85FA7C7-5A23-40FD-964D-60154CA335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2632C-D5FD-4996-89DD-4CB6132A3F68}"/>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345828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412-ECF4-4D62-989B-698DFD02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6AD055-E9A4-4B55-A442-3EE6B2EA08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43A5C9-1EAE-42B8-A938-17EFDED8F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3DA369-F8F0-4844-B76E-1F068DF9E5ED}"/>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6" name="Footer Placeholder 5">
            <a:extLst>
              <a:ext uri="{FF2B5EF4-FFF2-40B4-BE49-F238E27FC236}">
                <a16:creationId xmlns:a16="http://schemas.microsoft.com/office/drawing/2014/main" id="{98C6692D-BDFD-4BB5-8049-03F306BC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555B2-F8E9-43A9-A6E3-5628D125B74F}"/>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93842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7140-1CF4-4D70-A158-C019DAD95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CC087-75EF-4126-89D1-745DA1842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A2194-4C37-4949-8BA7-7B2BA8350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AB607-225F-4B3E-8750-3A2F167870CE}"/>
              </a:ext>
            </a:extLst>
          </p:cNvPr>
          <p:cNvSpPr>
            <a:spLocks noGrp="1"/>
          </p:cNvSpPr>
          <p:nvPr>
            <p:ph type="dt" sz="half" idx="10"/>
          </p:nvPr>
        </p:nvSpPr>
        <p:spPr/>
        <p:txBody>
          <a:bodyPr/>
          <a:lstStyle/>
          <a:p>
            <a:fld id="{5FAC0955-9174-4474-B118-79947DE1F948}" type="datetimeFigureOut">
              <a:rPr lang="en-US" smtClean="0"/>
              <a:t>7/2/2020</a:t>
            </a:fld>
            <a:endParaRPr lang="en-US"/>
          </a:p>
        </p:txBody>
      </p:sp>
      <p:sp>
        <p:nvSpPr>
          <p:cNvPr id="6" name="Footer Placeholder 5">
            <a:extLst>
              <a:ext uri="{FF2B5EF4-FFF2-40B4-BE49-F238E27FC236}">
                <a16:creationId xmlns:a16="http://schemas.microsoft.com/office/drawing/2014/main" id="{4DA687A9-8F60-44AB-9F07-2B7A9E8AA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4B93A-3C47-48B8-9B1F-D059F46987CD}"/>
              </a:ext>
            </a:extLst>
          </p:cNvPr>
          <p:cNvSpPr>
            <a:spLocks noGrp="1"/>
          </p:cNvSpPr>
          <p:nvPr>
            <p:ph type="sldNum" sz="quarter" idx="12"/>
          </p:nvPr>
        </p:nvSpPr>
        <p:spPr/>
        <p:txBody>
          <a:bodyPr/>
          <a:lstStyle/>
          <a:p>
            <a:fld id="{0DA7658A-D9C8-40CD-A3E8-FAD5E0816D5F}" type="slidenum">
              <a:rPr lang="en-US" smtClean="0"/>
              <a:t>‹#›</a:t>
            </a:fld>
            <a:endParaRPr lang="en-US"/>
          </a:p>
        </p:txBody>
      </p:sp>
    </p:spTree>
    <p:extLst>
      <p:ext uri="{BB962C8B-B14F-4D97-AF65-F5344CB8AC3E}">
        <p14:creationId xmlns:p14="http://schemas.microsoft.com/office/powerpoint/2010/main" val="66583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DFFDE-F93C-4B44-ACE8-254859D13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05FE1-70B1-40AB-9C09-BA384DC9F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90D37-37CF-4635-B1D9-CBD5E7480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C0955-9174-4474-B118-79947DE1F948}" type="datetimeFigureOut">
              <a:rPr lang="en-US" smtClean="0"/>
              <a:t>7/2/2020</a:t>
            </a:fld>
            <a:endParaRPr lang="en-US"/>
          </a:p>
        </p:txBody>
      </p:sp>
      <p:sp>
        <p:nvSpPr>
          <p:cNvPr id="5" name="Footer Placeholder 4">
            <a:extLst>
              <a:ext uri="{FF2B5EF4-FFF2-40B4-BE49-F238E27FC236}">
                <a16:creationId xmlns:a16="http://schemas.microsoft.com/office/drawing/2014/main" id="{1B4DE71A-1799-4E2E-BDCC-6A2255156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66F882-1D7F-416F-A503-71D166B11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7658A-D9C8-40CD-A3E8-FAD5E0816D5F}" type="slidenum">
              <a:rPr lang="en-US" smtClean="0"/>
              <a:t>‹#›</a:t>
            </a:fld>
            <a:endParaRPr lang="en-US"/>
          </a:p>
        </p:txBody>
      </p:sp>
    </p:spTree>
    <p:extLst>
      <p:ext uri="{BB962C8B-B14F-4D97-AF65-F5344CB8AC3E}">
        <p14:creationId xmlns:p14="http://schemas.microsoft.com/office/powerpoint/2010/main" val="4171468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sacredharpbremen.org/lieder/026-bis-099/047b-idumea" TargetMode="External"/><Relationship Id="rId1" Type="http://schemas.openxmlformats.org/officeDocument/2006/relationships/slideLayout" Target="../slideLayouts/slideLayout7.xml"/><Relationship Id="rId4" Type="http://schemas.openxmlformats.org/officeDocument/2006/relationships/hyperlink" Target="http://en.wikipedia.org/wiki/Temperance_movement_in_the_United_St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C06117-A523-439D-AD56-53762D3FB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727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F3BFE-7137-44D9-82A0-6F366835E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nvGraphicFramePr>
        <p:xfrm>
          <a:off x="1828801" y="381000"/>
          <a:ext cx="8489577" cy="6172201"/>
        </p:xfrm>
        <a:graphic>
          <a:graphicData uri="http://schemas.openxmlformats.org/drawingml/2006/table">
            <a:tbl>
              <a:tblPr firstRow="1" bandRow="1">
                <a:tableStyleId>{08FB837D-C827-4EFA-A057-4D05807E0F7C}</a:tableStyleId>
              </a:tblPr>
              <a:tblGrid>
                <a:gridCol w="2829859">
                  <a:extLst>
                    <a:ext uri="{9D8B030D-6E8A-4147-A177-3AD203B41FA5}">
                      <a16:colId xmlns:a16="http://schemas.microsoft.com/office/drawing/2014/main" val="20000"/>
                    </a:ext>
                  </a:extLst>
                </a:gridCol>
                <a:gridCol w="2829859">
                  <a:extLst>
                    <a:ext uri="{9D8B030D-6E8A-4147-A177-3AD203B41FA5}">
                      <a16:colId xmlns:a16="http://schemas.microsoft.com/office/drawing/2014/main" val="20001"/>
                    </a:ext>
                  </a:extLst>
                </a:gridCol>
                <a:gridCol w="2829859">
                  <a:extLst>
                    <a:ext uri="{9D8B030D-6E8A-4147-A177-3AD203B41FA5}">
                      <a16:colId xmlns:a16="http://schemas.microsoft.com/office/drawing/2014/main" val="20002"/>
                    </a:ext>
                  </a:extLst>
                </a:gridCol>
              </a:tblGrid>
              <a:tr h="1436505">
                <a:tc>
                  <a:txBody>
                    <a:bodyPr/>
                    <a:lstStyle/>
                    <a:p>
                      <a:endParaRPr lang="en-US" sz="1800" dirty="0"/>
                    </a:p>
                  </a:txBody>
                  <a:tcPr marL="89182" marR="89182" marT="44591" marB="44591"/>
                </a:tc>
                <a:tc>
                  <a:txBody>
                    <a:bodyPr/>
                    <a:lstStyle/>
                    <a:p>
                      <a:r>
                        <a:rPr lang="en-US" sz="1800" dirty="0"/>
                        <a:t>What Solution did the Lord Give for the calamity that would come upon the Earth?</a:t>
                      </a:r>
                    </a:p>
                  </a:txBody>
                  <a:tcPr marL="89182" marR="89182" marT="44591" marB="44591"/>
                </a:tc>
                <a:tc>
                  <a:txBody>
                    <a:bodyPr/>
                    <a:lstStyle/>
                    <a:p>
                      <a:r>
                        <a:rPr lang="en-US" sz="1800" dirty="0"/>
                        <a:t>How can this solution help us face the calamity of the last days?</a:t>
                      </a:r>
                    </a:p>
                  </a:txBody>
                  <a:tcPr marL="89182" marR="89182" marT="44591" marB="44591"/>
                </a:tc>
                <a:extLst>
                  <a:ext uri="{0D108BD9-81ED-4DB2-BD59-A6C34878D82A}">
                    <a16:rowId xmlns:a16="http://schemas.microsoft.com/office/drawing/2014/main" val="10000"/>
                  </a:ext>
                </a:extLst>
              </a:tr>
              <a:tr h="1183924">
                <a:tc>
                  <a:txBody>
                    <a:bodyPr/>
                    <a:lstStyle/>
                    <a:p>
                      <a:r>
                        <a:rPr lang="en-US" sz="1800" dirty="0"/>
                        <a:t>D&amp;C 1:17</a:t>
                      </a:r>
                    </a:p>
                  </a:txBody>
                  <a:tcPr marL="89182" marR="89182" marT="44591" marB="44591"/>
                </a:tc>
                <a:tc>
                  <a:txBody>
                    <a:bodyPr/>
                    <a:lstStyle/>
                    <a:p>
                      <a:endParaRPr lang="en-US" sz="1800"/>
                    </a:p>
                  </a:txBody>
                  <a:tcPr marL="89182" marR="89182" marT="44591" marB="44591"/>
                </a:tc>
                <a:tc>
                  <a:txBody>
                    <a:bodyPr/>
                    <a:lstStyle/>
                    <a:p>
                      <a:endParaRPr lang="en-US" sz="1800"/>
                    </a:p>
                  </a:txBody>
                  <a:tcPr marL="89182" marR="89182" marT="44591" marB="44591"/>
                </a:tc>
                <a:extLst>
                  <a:ext uri="{0D108BD9-81ED-4DB2-BD59-A6C34878D82A}">
                    <a16:rowId xmlns:a16="http://schemas.microsoft.com/office/drawing/2014/main" val="10001"/>
                  </a:ext>
                </a:extLst>
              </a:tr>
              <a:tr h="1183924">
                <a:tc>
                  <a:txBody>
                    <a:bodyPr/>
                    <a:lstStyle/>
                    <a:p>
                      <a:r>
                        <a:rPr lang="en-US" sz="1800" dirty="0"/>
                        <a:t>D&amp;C</a:t>
                      </a:r>
                      <a:r>
                        <a:rPr lang="en-US" sz="1800" baseline="0" dirty="0"/>
                        <a:t> 1:</a:t>
                      </a:r>
                      <a:r>
                        <a:rPr lang="en-US" sz="1800" dirty="0"/>
                        <a:t>18-23</a:t>
                      </a:r>
                    </a:p>
                  </a:txBody>
                  <a:tcPr marL="89182" marR="89182" marT="44591" marB="44591"/>
                </a:tc>
                <a:tc>
                  <a:txBody>
                    <a:bodyPr/>
                    <a:lstStyle/>
                    <a:p>
                      <a:endParaRPr lang="en-US" sz="1800"/>
                    </a:p>
                  </a:txBody>
                  <a:tcPr marL="89182" marR="89182" marT="44591" marB="44591"/>
                </a:tc>
                <a:tc>
                  <a:txBody>
                    <a:bodyPr/>
                    <a:lstStyle/>
                    <a:p>
                      <a:endParaRPr lang="en-US" sz="1800"/>
                    </a:p>
                  </a:txBody>
                  <a:tcPr marL="89182" marR="89182" marT="44591" marB="44591"/>
                </a:tc>
                <a:extLst>
                  <a:ext uri="{0D108BD9-81ED-4DB2-BD59-A6C34878D82A}">
                    <a16:rowId xmlns:a16="http://schemas.microsoft.com/office/drawing/2014/main" val="10002"/>
                  </a:ext>
                </a:extLst>
              </a:tr>
              <a:tr h="1183924">
                <a:tc>
                  <a:txBody>
                    <a:bodyPr/>
                    <a:lstStyle/>
                    <a:p>
                      <a:r>
                        <a:rPr lang="en-US" sz="1800" dirty="0"/>
                        <a:t>D&amp;C 1:29</a:t>
                      </a:r>
                    </a:p>
                  </a:txBody>
                  <a:tcPr marL="89182" marR="89182" marT="44591" marB="44591"/>
                </a:tc>
                <a:tc>
                  <a:txBody>
                    <a:bodyPr/>
                    <a:lstStyle/>
                    <a:p>
                      <a:endParaRPr lang="en-US" sz="1800"/>
                    </a:p>
                  </a:txBody>
                  <a:tcPr marL="89182" marR="89182" marT="44591" marB="44591"/>
                </a:tc>
                <a:tc>
                  <a:txBody>
                    <a:bodyPr/>
                    <a:lstStyle/>
                    <a:p>
                      <a:endParaRPr lang="en-US" sz="1800" dirty="0"/>
                    </a:p>
                  </a:txBody>
                  <a:tcPr marL="89182" marR="89182" marT="44591" marB="44591"/>
                </a:tc>
                <a:extLst>
                  <a:ext uri="{0D108BD9-81ED-4DB2-BD59-A6C34878D82A}">
                    <a16:rowId xmlns:a16="http://schemas.microsoft.com/office/drawing/2014/main" val="10003"/>
                  </a:ext>
                </a:extLst>
              </a:tr>
              <a:tr h="1183924">
                <a:tc>
                  <a:txBody>
                    <a:bodyPr/>
                    <a:lstStyle/>
                    <a:p>
                      <a:r>
                        <a:rPr lang="en-US" sz="1800" dirty="0"/>
                        <a:t>D&amp;C 1:30</a:t>
                      </a:r>
                    </a:p>
                  </a:txBody>
                  <a:tcPr marL="89182" marR="89182" marT="44591" marB="44591"/>
                </a:tc>
                <a:tc>
                  <a:txBody>
                    <a:bodyPr/>
                    <a:lstStyle/>
                    <a:p>
                      <a:endParaRPr lang="en-US" sz="1800"/>
                    </a:p>
                  </a:txBody>
                  <a:tcPr marL="89182" marR="89182" marT="44591" marB="44591"/>
                </a:tc>
                <a:tc>
                  <a:txBody>
                    <a:bodyPr/>
                    <a:lstStyle/>
                    <a:p>
                      <a:endParaRPr lang="en-US" sz="1800" dirty="0"/>
                    </a:p>
                  </a:txBody>
                  <a:tcPr marL="89182" marR="89182" marT="44591" marB="44591"/>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F7B63C9C-5A56-4FA8-BA20-880FB5D3D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011" y="531663"/>
            <a:ext cx="1143160" cy="1217624"/>
          </a:xfrm>
          <a:prstGeom prst="rect">
            <a:avLst/>
          </a:prstGeom>
        </p:spPr>
      </p:pic>
    </p:spTree>
    <p:extLst>
      <p:ext uri="{BB962C8B-B14F-4D97-AF65-F5344CB8AC3E}">
        <p14:creationId xmlns:p14="http://schemas.microsoft.com/office/powerpoint/2010/main" val="407833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EA3BEEB3-C9B5-4D08-B443-545A42F20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33292" y="6396772"/>
            <a:ext cx="3043518" cy="369332"/>
          </a:xfrm>
          <a:prstGeom prst="rect">
            <a:avLst/>
          </a:prstGeom>
          <a:noFill/>
        </p:spPr>
        <p:txBody>
          <a:bodyPr wrap="square" rtlCol="0">
            <a:spAutoFit/>
          </a:bodyPr>
          <a:lstStyle/>
          <a:p>
            <a:r>
              <a:rPr lang="en-US" dirty="0">
                <a:solidFill>
                  <a:schemeClr val="bg1"/>
                </a:solidFill>
              </a:rPr>
              <a:t>D&amp;C 1:17-18</a:t>
            </a:r>
            <a:endParaRPr lang="en-US" sz="1200" dirty="0">
              <a:solidFill>
                <a:schemeClr val="bg1"/>
              </a:solidFill>
            </a:endParaRPr>
          </a:p>
        </p:txBody>
      </p:sp>
      <p:sp>
        <p:nvSpPr>
          <p:cNvPr id="17" name="TextBox 16"/>
          <p:cNvSpPr txBox="1"/>
          <p:nvPr/>
        </p:nvSpPr>
        <p:spPr>
          <a:xfrm>
            <a:off x="1828800" y="1143000"/>
            <a:ext cx="4267200" cy="1477328"/>
          </a:xfrm>
          <a:prstGeom prst="rect">
            <a:avLst/>
          </a:prstGeom>
          <a:noFill/>
        </p:spPr>
        <p:txBody>
          <a:bodyPr wrap="square" rtlCol="0">
            <a:spAutoFit/>
          </a:bodyPr>
          <a:lstStyle/>
          <a:p>
            <a:r>
              <a:rPr lang="en-US" dirty="0">
                <a:solidFill>
                  <a:schemeClr val="bg1"/>
                </a:solidFill>
              </a:rPr>
              <a:t>“…The Lord commissioned Joseph Smith and others to sound a voice of warning and find a place of refuge for those who would accept their message. They were weak in the estimation of the worlds.”</a:t>
            </a:r>
          </a:p>
        </p:txBody>
      </p:sp>
      <p:sp>
        <p:nvSpPr>
          <p:cNvPr id="9" name="Rectangle 8"/>
          <p:cNvSpPr/>
          <p:nvPr/>
        </p:nvSpPr>
        <p:spPr>
          <a:xfrm>
            <a:off x="6629400" y="1752601"/>
            <a:ext cx="2438400" cy="1384995"/>
          </a:xfrm>
          <a:prstGeom prst="rect">
            <a:avLst/>
          </a:prstGeom>
        </p:spPr>
        <p:txBody>
          <a:bodyPr wrap="square">
            <a:spAutoFit/>
          </a:bodyPr>
          <a:lstStyle/>
          <a:p>
            <a:r>
              <a:rPr lang="en-US" dirty="0">
                <a:solidFill>
                  <a:schemeClr val="bg1"/>
                </a:solidFill>
              </a:rPr>
              <a:t>Paul:</a:t>
            </a:r>
          </a:p>
          <a:p>
            <a:r>
              <a:rPr lang="en-US" dirty="0">
                <a:solidFill>
                  <a:schemeClr val="bg1"/>
                </a:solidFill>
              </a:rPr>
              <a:t>“And I was with you in weakness, and in fear, and in much trembling.”</a:t>
            </a:r>
          </a:p>
          <a:p>
            <a:r>
              <a:rPr lang="en-US" sz="1200" dirty="0">
                <a:solidFill>
                  <a:schemeClr val="bg1"/>
                </a:solidFill>
              </a:rPr>
              <a:t>1 Corinthians 2:3</a:t>
            </a:r>
          </a:p>
        </p:txBody>
      </p:sp>
      <p:sp>
        <p:nvSpPr>
          <p:cNvPr id="11" name="Rectangle 10"/>
          <p:cNvSpPr/>
          <p:nvPr/>
        </p:nvSpPr>
        <p:spPr>
          <a:xfrm>
            <a:off x="5448405" y="3880140"/>
            <a:ext cx="4572000" cy="2585323"/>
          </a:xfrm>
          <a:prstGeom prst="rect">
            <a:avLst/>
          </a:prstGeom>
        </p:spPr>
        <p:txBody>
          <a:bodyPr>
            <a:spAutoFit/>
          </a:bodyPr>
          <a:lstStyle/>
          <a:p>
            <a:r>
              <a:rPr lang="en-US" dirty="0">
                <a:solidFill>
                  <a:schemeClr val="bg1"/>
                </a:solidFill>
              </a:rPr>
              <a:t>The Lord knew the condition of the world, what was in 1830, and what it would be today…Knowing the calamities that were coming to his children, unless they changed their course,…he called upon his servant, Joseph Smith, to warn men, to call repentance, and others to join in this great proclamation to all me”</a:t>
            </a:r>
          </a:p>
          <a:p>
            <a:r>
              <a:rPr lang="en-US" sz="1200" dirty="0">
                <a:solidFill>
                  <a:schemeClr val="bg1"/>
                </a:solidFill>
              </a:rPr>
              <a:t>Elder Melvin J. Ballard</a:t>
            </a:r>
          </a:p>
        </p:txBody>
      </p:sp>
      <p:sp>
        <p:nvSpPr>
          <p:cNvPr id="12" name="TextBox 11"/>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The Condition of the World</a:t>
            </a:r>
          </a:p>
        </p:txBody>
      </p:sp>
      <p:grpSp>
        <p:nvGrpSpPr>
          <p:cNvPr id="63" name="Group 94">
            <a:extLst>
              <a:ext uri="{FF2B5EF4-FFF2-40B4-BE49-F238E27FC236}">
                <a16:creationId xmlns:a16="http://schemas.microsoft.com/office/drawing/2014/main" id="{A0D87BE2-E199-45FC-AC6D-42F068D58BD1}"/>
              </a:ext>
            </a:extLst>
          </p:cNvPr>
          <p:cNvGrpSpPr/>
          <p:nvPr/>
        </p:nvGrpSpPr>
        <p:grpSpPr>
          <a:xfrm>
            <a:off x="9155817" y="1030924"/>
            <a:ext cx="1347964" cy="2705100"/>
            <a:chOff x="4405860" y="139189"/>
            <a:chExt cx="2861871" cy="6475262"/>
          </a:xfrm>
        </p:grpSpPr>
        <p:grpSp>
          <p:nvGrpSpPr>
            <p:cNvPr id="64" name="Group 86">
              <a:extLst>
                <a:ext uri="{FF2B5EF4-FFF2-40B4-BE49-F238E27FC236}">
                  <a16:creationId xmlns:a16="http://schemas.microsoft.com/office/drawing/2014/main" id="{84EE75E8-D0C5-46D0-B836-B6875292A2B3}"/>
                </a:ext>
              </a:extLst>
            </p:cNvPr>
            <p:cNvGrpSpPr/>
            <p:nvPr/>
          </p:nvGrpSpPr>
          <p:grpSpPr>
            <a:xfrm rot="2107423">
              <a:off x="4802579" y="139189"/>
              <a:ext cx="743864" cy="1806453"/>
              <a:chOff x="7696200" y="914400"/>
              <a:chExt cx="685800" cy="2438400"/>
            </a:xfrm>
          </p:grpSpPr>
          <p:sp>
            <p:nvSpPr>
              <p:cNvPr id="104" name="Moon 103">
                <a:extLst>
                  <a:ext uri="{FF2B5EF4-FFF2-40B4-BE49-F238E27FC236}">
                    <a16:creationId xmlns:a16="http://schemas.microsoft.com/office/drawing/2014/main" id="{6028B677-FC19-4BE3-9D66-169F90D46C9E}"/>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AB7EC407-077C-4DCB-B300-02E77B06E84A}"/>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a:extLst>
                  <a:ext uri="{FF2B5EF4-FFF2-40B4-BE49-F238E27FC236}">
                    <a16:creationId xmlns:a16="http://schemas.microsoft.com/office/drawing/2014/main" id="{B6280DBC-6068-40FB-8AB5-3A07AE7486A3}"/>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B4502A17-EC8A-4683-9FAD-BAF8D1E0336E}"/>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7">
              <a:extLst>
                <a:ext uri="{FF2B5EF4-FFF2-40B4-BE49-F238E27FC236}">
                  <a16:creationId xmlns:a16="http://schemas.microsoft.com/office/drawing/2014/main" id="{FB3673FA-F2A5-4A79-B4A1-AEE374EA917A}"/>
                </a:ext>
              </a:extLst>
            </p:cNvPr>
            <p:cNvGrpSpPr/>
            <p:nvPr/>
          </p:nvGrpSpPr>
          <p:grpSpPr>
            <a:xfrm rot="19262140" flipH="1">
              <a:off x="6126313" y="231425"/>
              <a:ext cx="743864" cy="1645187"/>
              <a:chOff x="7696200" y="914400"/>
              <a:chExt cx="685800" cy="2438400"/>
            </a:xfrm>
          </p:grpSpPr>
          <p:sp>
            <p:nvSpPr>
              <p:cNvPr id="100" name="Moon 99">
                <a:extLst>
                  <a:ext uri="{FF2B5EF4-FFF2-40B4-BE49-F238E27FC236}">
                    <a16:creationId xmlns:a16="http://schemas.microsoft.com/office/drawing/2014/main" id="{0FF3AF0A-EE0D-4018-802D-D5A87FD44C56}"/>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a:extLst>
                  <a:ext uri="{FF2B5EF4-FFF2-40B4-BE49-F238E27FC236}">
                    <a16:creationId xmlns:a16="http://schemas.microsoft.com/office/drawing/2014/main" id="{FC941208-1BD2-46A0-818F-A6DCCBD1C788}"/>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5FC67404-F51A-4BCC-9ACE-E5C537F12345}"/>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2CCC52B-4FB8-4162-88B7-F33049A0284D}"/>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7">
              <a:extLst>
                <a:ext uri="{FF2B5EF4-FFF2-40B4-BE49-F238E27FC236}">
                  <a16:creationId xmlns:a16="http://schemas.microsoft.com/office/drawing/2014/main" id="{783D7F2F-B679-4838-A89A-91EEB676BB56}"/>
                </a:ext>
              </a:extLst>
            </p:cNvPr>
            <p:cNvGrpSpPr/>
            <p:nvPr/>
          </p:nvGrpSpPr>
          <p:grpSpPr>
            <a:xfrm rot="562843">
              <a:off x="5697438" y="5840305"/>
              <a:ext cx="666047" cy="774146"/>
              <a:chOff x="6106804" y="4039302"/>
              <a:chExt cx="666047" cy="774146"/>
            </a:xfrm>
          </p:grpSpPr>
          <p:sp>
            <p:nvSpPr>
              <p:cNvPr id="97" name="Oval 96">
                <a:extLst>
                  <a:ext uri="{FF2B5EF4-FFF2-40B4-BE49-F238E27FC236}">
                    <a16:creationId xmlns:a16="http://schemas.microsoft.com/office/drawing/2014/main" id="{ABAB6F18-EAD8-4601-ABB4-6C113ACBC9B3}"/>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93778A8-EB24-43E6-954D-7841B98B7853}"/>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82B6FCD-1C49-4126-B409-FE30F83851C2}"/>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47">
              <a:extLst>
                <a:ext uri="{FF2B5EF4-FFF2-40B4-BE49-F238E27FC236}">
                  <a16:creationId xmlns:a16="http://schemas.microsoft.com/office/drawing/2014/main" id="{2E4C5DA2-FD7C-4D54-9FB5-05433E926898}"/>
                </a:ext>
              </a:extLst>
            </p:cNvPr>
            <p:cNvGrpSpPr/>
            <p:nvPr/>
          </p:nvGrpSpPr>
          <p:grpSpPr>
            <a:xfrm rot="2613352">
              <a:off x="5128037" y="5761712"/>
              <a:ext cx="666047" cy="774146"/>
              <a:chOff x="6106804" y="4039302"/>
              <a:chExt cx="666047" cy="774146"/>
            </a:xfrm>
          </p:grpSpPr>
          <p:sp>
            <p:nvSpPr>
              <p:cNvPr id="94" name="Oval 93">
                <a:extLst>
                  <a:ext uri="{FF2B5EF4-FFF2-40B4-BE49-F238E27FC236}">
                    <a16:creationId xmlns:a16="http://schemas.microsoft.com/office/drawing/2014/main" id="{BA4E2B84-BE06-4BCB-952D-A9E5FFFC72A5}"/>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86C12F5-0AC6-4217-9E24-3E391A3812CB}"/>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C202C986-470F-4D5F-BC94-7433569B59A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a:extLst>
                <a:ext uri="{FF2B5EF4-FFF2-40B4-BE49-F238E27FC236}">
                  <a16:creationId xmlns:a16="http://schemas.microsoft.com/office/drawing/2014/main" id="{F4B5306C-4DCC-4805-8997-F735296BCB4A}"/>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0D0A584-F848-492F-AE32-8BDF311FE080}"/>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DA0162F1-E331-45AF-90A6-13C15DC18353}"/>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98A78B5A-49E7-4F51-8B02-09189722CAE4}"/>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a:extLst>
                <a:ext uri="{FF2B5EF4-FFF2-40B4-BE49-F238E27FC236}">
                  <a16:creationId xmlns:a16="http://schemas.microsoft.com/office/drawing/2014/main" id="{9271861C-1D6B-4730-9605-3A9BA11CE5A9}"/>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37674F8D-8E16-4877-BD01-8ACDC8208E32}"/>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D9BF9F35-4DDE-40C5-B7A1-EC690566B6A6}"/>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C20ED7C9-177D-4FA1-BA67-7F0553F3C406}"/>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3A3D2F2-50F4-4ABA-A1CE-7259046C31F4}"/>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79724FE-F470-4B49-B897-A80C548FF87E}"/>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7">
              <a:extLst>
                <a:ext uri="{FF2B5EF4-FFF2-40B4-BE49-F238E27FC236}">
                  <a16:creationId xmlns:a16="http://schemas.microsoft.com/office/drawing/2014/main" id="{BC5458BE-210E-4A92-BEB6-F73FF4F45042}"/>
                </a:ext>
              </a:extLst>
            </p:cNvPr>
            <p:cNvGrpSpPr/>
            <p:nvPr/>
          </p:nvGrpSpPr>
          <p:grpSpPr>
            <a:xfrm>
              <a:off x="4953000" y="5334000"/>
              <a:ext cx="1828800" cy="609600"/>
              <a:chOff x="1371600" y="3962400"/>
              <a:chExt cx="6705600" cy="2057400"/>
            </a:xfrm>
          </p:grpSpPr>
          <p:grpSp>
            <p:nvGrpSpPr>
              <p:cNvPr id="82" name="Group 195">
                <a:extLst>
                  <a:ext uri="{FF2B5EF4-FFF2-40B4-BE49-F238E27FC236}">
                    <a16:creationId xmlns:a16="http://schemas.microsoft.com/office/drawing/2014/main" id="{956C8813-FCC6-492A-86EE-D9A1AD206E38}"/>
                  </a:ext>
                </a:extLst>
              </p:cNvPr>
              <p:cNvGrpSpPr/>
              <p:nvPr/>
            </p:nvGrpSpPr>
            <p:grpSpPr>
              <a:xfrm>
                <a:off x="1371600" y="3962400"/>
                <a:ext cx="1676400" cy="2057400"/>
                <a:chOff x="1371600" y="3962400"/>
                <a:chExt cx="1676400" cy="2057400"/>
              </a:xfrm>
            </p:grpSpPr>
            <p:sp>
              <p:nvSpPr>
                <p:cNvPr id="92" name="Right Arrow Callout 111">
                  <a:extLst>
                    <a:ext uri="{FF2B5EF4-FFF2-40B4-BE49-F238E27FC236}">
                      <a16:creationId xmlns:a16="http://schemas.microsoft.com/office/drawing/2014/main" id="{6D07E703-D3F6-43CF-962A-961EFFBC587B}"/>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112">
                  <a:extLst>
                    <a:ext uri="{FF2B5EF4-FFF2-40B4-BE49-F238E27FC236}">
                      <a16:creationId xmlns:a16="http://schemas.microsoft.com/office/drawing/2014/main" id="{9C0C1AA4-450F-4EB8-BE7F-F41B280F3EA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96">
                <a:extLst>
                  <a:ext uri="{FF2B5EF4-FFF2-40B4-BE49-F238E27FC236}">
                    <a16:creationId xmlns:a16="http://schemas.microsoft.com/office/drawing/2014/main" id="{6C53C865-DAA8-49FF-8516-6A78FD781703}"/>
                  </a:ext>
                </a:extLst>
              </p:cNvPr>
              <p:cNvGrpSpPr/>
              <p:nvPr/>
            </p:nvGrpSpPr>
            <p:grpSpPr>
              <a:xfrm>
                <a:off x="3048000" y="3962400"/>
                <a:ext cx="1676400" cy="2057400"/>
                <a:chOff x="1371600" y="3962400"/>
                <a:chExt cx="1676400" cy="2057400"/>
              </a:xfrm>
            </p:grpSpPr>
            <p:sp>
              <p:nvSpPr>
                <p:cNvPr id="90" name="Right Arrow Callout 109">
                  <a:extLst>
                    <a:ext uri="{FF2B5EF4-FFF2-40B4-BE49-F238E27FC236}">
                      <a16:creationId xmlns:a16="http://schemas.microsoft.com/office/drawing/2014/main" id="{14A44D54-CDF3-4E16-BC4A-BE4EE509249F}"/>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110">
                  <a:extLst>
                    <a:ext uri="{FF2B5EF4-FFF2-40B4-BE49-F238E27FC236}">
                      <a16:creationId xmlns:a16="http://schemas.microsoft.com/office/drawing/2014/main" id="{ECC24CC5-9E2E-4955-B8BA-ECB28E05A47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99">
                <a:extLst>
                  <a:ext uri="{FF2B5EF4-FFF2-40B4-BE49-F238E27FC236}">
                    <a16:creationId xmlns:a16="http://schemas.microsoft.com/office/drawing/2014/main" id="{F46D6B53-D434-4AB0-8929-93E374D25DEE}"/>
                  </a:ext>
                </a:extLst>
              </p:cNvPr>
              <p:cNvGrpSpPr/>
              <p:nvPr/>
            </p:nvGrpSpPr>
            <p:grpSpPr>
              <a:xfrm>
                <a:off x="4724400" y="3962400"/>
                <a:ext cx="1676400" cy="2057400"/>
                <a:chOff x="1371600" y="3962400"/>
                <a:chExt cx="1676400" cy="2057400"/>
              </a:xfrm>
            </p:grpSpPr>
            <p:sp>
              <p:nvSpPr>
                <p:cNvPr id="88" name="Right Arrow Callout 107">
                  <a:extLst>
                    <a:ext uri="{FF2B5EF4-FFF2-40B4-BE49-F238E27FC236}">
                      <a16:creationId xmlns:a16="http://schemas.microsoft.com/office/drawing/2014/main" id="{C5752A68-5D7D-4076-9AF1-BCBD6300059D}"/>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108">
                  <a:extLst>
                    <a:ext uri="{FF2B5EF4-FFF2-40B4-BE49-F238E27FC236}">
                      <a16:creationId xmlns:a16="http://schemas.microsoft.com/office/drawing/2014/main" id="{B25B36BB-BA3E-4D4F-914C-6140744A59FE}"/>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02">
                <a:extLst>
                  <a:ext uri="{FF2B5EF4-FFF2-40B4-BE49-F238E27FC236}">
                    <a16:creationId xmlns:a16="http://schemas.microsoft.com/office/drawing/2014/main" id="{F45FB502-71E5-41D0-9C54-C6B10D001FD3}"/>
                  </a:ext>
                </a:extLst>
              </p:cNvPr>
              <p:cNvGrpSpPr/>
              <p:nvPr/>
            </p:nvGrpSpPr>
            <p:grpSpPr>
              <a:xfrm>
                <a:off x="6400800" y="3962400"/>
                <a:ext cx="1676400" cy="2057400"/>
                <a:chOff x="1371600" y="3962400"/>
                <a:chExt cx="1676400" cy="2057400"/>
              </a:xfrm>
            </p:grpSpPr>
            <p:sp>
              <p:nvSpPr>
                <p:cNvPr id="86" name="Right Arrow Callout 105">
                  <a:extLst>
                    <a:ext uri="{FF2B5EF4-FFF2-40B4-BE49-F238E27FC236}">
                      <a16:creationId xmlns:a16="http://schemas.microsoft.com/office/drawing/2014/main" id="{4ED7F896-EF39-4354-88D6-735151DD4D99}"/>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106">
                  <a:extLst>
                    <a:ext uri="{FF2B5EF4-FFF2-40B4-BE49-F238E27FC236}">
                      <a16:creationId xmlns:a16="http://schemas.microsoft.com/office/drawing/2014/main" id="{18BDD0F8-AA68-45DB-818A-ABACC742856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Cloud 78">
              <a:extLst>
                <a:ext uri="{FF2B5EF4-FFF2-40B4-BE49-F238E27FC236}">
                  <a16:creationId xmlns:a16="http://schemas.microsoft.com/office/drawing/2014/main" id="{4C71F0F0-EFAE-4774-B078-348D9A988849}"/>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84532BCE-61ED-4454-A6B4-9C91C85351A0}"/>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516CCE5-38FC-4755-B8E7-4EB751B8276C}"/>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D0E2E14-1C6D-492A-BD9E-CE18B1F4F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526" y="3654862"/>
            <a:ext cx="3835400" cy="2438400"/>
          </a:xfrm>
          <a:prstGeom prst="rect">
            <a:avLst/>
          </a:prstGeom>
        </p:spPr>
      </p:pic>
    </p:spTree>
    <p:extLst>
      <p:ext uri="{BB962C8B-B14F-4D97-AF65-F5344CB8AC3E}">
        <p14:creationId xmlns:p14="http://schemas.microsoft.com/office/powerpoint/2010/main" val="37694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B56F3B-2588-400C-A4AA-90DAA6080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07041" y="6351451"/>
            <a:ext cx="3043518" cy="369332"/>
          </a:xfrm>
          <a:prstGeom prst="rect">
            <a:avLst/>
          </a:prstGeom>
          <a:noFill/>
        </p:spPr>
        <p:txBody>
          <a:bodyPr wrap="square" rtlCol="0">
            <a:spAutoFit/>
          </a:bodyPr>
          <a:lstStyle/>
          <a:p>
            <a:r>
              <a:rPr lang="en-US" dirty="0">
                <a:solidFill>
                  <a:schemeClr val="bg1"/>
                </a:solidFill>
              </a:rPr>
              <a:t>D&amp;C 1:19-24</a:t>
            </a:r>
            <a:endParaRPr lang="en-US" sz="1200" dirty="0">
              <a:solidFill>
                <a:schemeClr val="bg1"/>
              </a:solidFill>
            </a:endParaRPr>
          </a:p>
        </p:txBody>
      </p:sp>
      <p:sp>
        <p:nvSpPr>
          <p:cNvPr id="17" name="TextBox 16"/>
          <p:cNvSpPr txBox="1"/>
          <p:nvPr/>
        </p:nvSpPr>
        <p:spPr>
          <a:xfrm>
            <a:off x="1828800" y="1143000"/>
            <a:ext cx="4267200" cy="707886"/>
          </a:xfrm>
          <a:prstGeom prst="rect">
            <a:avLst/>
          </a:prstGeom>
          <a:noFill/>
        </p:spPr>
        <p:txBody>
          <a:bodyPr wrap="square" rtlCol="0">
            <a:spAutoFit/>
          </a:bodyPr>
          <a:lstStyle/>
          <a:p>
            <a:r>
              <a:rPr lang="en-US" sz="2000" dirty="0">
                <a:solidFill>
                  <a:srgbClr val="FFFF00"/>
                </a:solidFill>
              </a:rPr>
              <a:t>Why does God Choose the “Weak Things of the World” to do His work?</a:t>
            </a:r>
          </a:p>
        </p:txBody>
      </p:sp>
      <p:sp>
        <p:nvSpPr>
          <p:cNvPr id="9" name="Rectangle 8"/>
          <p:cNvSpPr/>
          <p:nvPr/>
        </p:nvSpPr>
        <p:spPr>
          <a:xfrm>
            <a:off x="2166731" y="2026109"/>
            <a:ext cx="4419600" cy="1754326"/>
          </a:xfrm>
          <a:prstGeom prst="rect">
            <a:avLst/>
          </a:prstGeom>
        </p:spPr>
        <p:txBody>
          <a:bodyPr wrap="square">
            <a:spAutoFit/>
          </a:bodyPr>
          <a:lstStyle/>
          <a:p>
            <a:r>
              <a:rPr lang="en-US" dirty="0">
                <a:solidFill>
                  <a:schemeClr val="bg1"/>
                </a:solidFill>
              </a:rPr>
              <a:t>“The Lord called Joseph Smith and others from among the weak things of the world, because he and his associates were contrite and humble. The great and mighty ones in the nations the Lord could not use because of their pride and self-righteousness…</a:t>
            </a:r>
            <a:endParaRPr lang="en-US" sz="1200" dirty="0">
              <a:solidFill>
                <a:schemeClr val="bg1"/>
              </a:solidFill>
            </a:endParaRPr>
          </a:p>
        </p:txBody>
      </p:sp>
      <p:sp>
        <p:nvSpPr>
          <p:cNvPr id="11" name="Rectangle 10"/>
          <p:cNvSpPr/>
          <p:nvPr/>
        </p:nvSpPr>
        <p:spPr>
          <a:xfrm>
            <a:off x="5791200" y="4495800"/>
            <a:ext cx="4572000" cy="1938992"/>
          </a:xfrm>
          <a:prstGeom prst="rect">
            <a:avLst/>
          </a:prstGeom>
        </p:spPr>
        <p:txBody>
          <a:bodyPr>
            <a:spAutoFit/>
          </a:bodyPr>
          <a:lstStyle/>
          <a:p>
            <a:r>
              <a:rPr lang="en-US" dirty="0">
                <a:solidFill>
                  <a:schemeClr val="bg1"/>
                </a:solidFill>
              </a:rPr>
              <a:t>The Lord’s ways are not man’s ways, and he cannot choose those who in their own judgment are too wise to be taught. Therefore he chooses those who are willing to be taught and he make them mighty even to the breaking down of the great and might.”</a:t>
            </a:r>
          </a:p>
          <a:p>
            <a:r>
              <a:rPr lang="en-US" sz="1200" dirty="0">
                <a:solidFill>
                  <a:schemeClr val="bg1"/>
                </a:solidFill>
              </a:rPr>
              <a:t>Joseph Fielding Smith </a:t>
            </a:r>
          </a:p>
        </p:txBody>
      </p:sp>
      <p:sp>
        <p:nvSpPr>
          <p:cNvPr id="12" name="TextBox 11"/>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Week Things of the World</a:t>
            </a:r>
          </a:p>
        </p:txBody>
      </p:sp>
      <p:pic>
        <p:nvPicPr>
          <p:cNvPr id="3" name="Picture 2">
            <a:extLst>
              <a:ext uri="{FF2B5EF4-FFF2-40B4-BE49-F238E27FC236}">
                <a16:creationId xmlns:a16="http://schemas.microsoft.com/office/drawing/2014/main" id="{86AD6F9B-907B-449F-8A9F-A985CC66E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312" y="1216965"/>
            <a:ext cx="2133600" cy="2990850"/>
          </a:xfrm>
          <a:prstGeom prst="rect">
            <a:avLst/>
          </a:prstGeom>
        </p:spPr>
      </p:pic>
      <p:pic>
        <p:nvPicPr>
          <p:cNvPr id="5" name="Picture 4">
            <a:extLst>
              <a:ext uri="{FF2B5EF4-FFF2-40B4-BE49-F238E27FC236}">
                <a16:creationId xmlns:a16="http://schemas.microsoft.com/office/drawing/2014/main" id="{1D1CCF4F-40A2-4F9C-A6B3-10A929F85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828" y="4092030"/>
            <a:ext cx="2511552" cy="2304288"/>
          </a:xfrm>
          <a:prstGeom prst="rect">
            <a:avLst/>
          </a:prstGeom>
        </p:spPr>
      </p:pic>
    </p:spTree>
    <p:extLst>
      <p:ext uri="{BB962C8B-B14F-4D97-AF65-F5344CB8AC3E}">
        <p14:creationId xmlns:p14="http://schemas.microsoft.com/office/powerpoint/2010/main" val="3967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9D0218-6370-4895-A35C-2B938814D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98670" y="6375738"/>
            <a:ext cx="3043518" cy="369332"/>
          </a:xfrm>
          <a:prstGeom prst="rect">
            <a:avLst/>
          </a:prstGeom>
          <a:noFill/>
        </p:spPr>
        <p:txBody>
          <a:bodyPr wrap="square" rtlCol="0">
            <a:spAutoFit/>
          </a:bodyPr>
          <a:lstStyle/>
          <a:p>
            <a:r>
              <a:rPr lang="en-US" dirty="0">
                <a:solidFill>
                  <a:schemeClr val="bg1"/>
                </a:solidFill>
              </a:rPr>
              <a:t>D&amp;C 1:25-28</a:t>
            </a:r>
            <a:endParaRPr lang="en-US" sz="1200" dirty="0">
              <a:solidFill>
                <a:schemeClr val="bg1"/>
              </a:solidFill>
            </a:endParaRPr>
          </a:p>
        </p:txBody>
      </p:sp>
      <p:sp>
        <p:nvSpPr>
          <p:cNvPr id="9" name="Rectangle 8"/>
          <p:cNvSpPr/>
          <p:nvPr/>
        </p:nvSpPr>
        <p:spPr>
          <a:xfrm>
            <a:off x="1905000" y="1219201"/>
            <a:ext cx="3657600" cy="4524315"/>
          </a:xfrm>
          <a:prstGeom prst="rect">
            <a:avLst/>
          </a:prstGeom>
        </p:spPr>
        <p:txBody>
          <a:bodyPr wrap="square">
            <a:spAutoFit/>
          </a:bodyPr>
          <a:lstStyle/>
          <a:p>
            <a:pPr fontAlgn="base"/>
            <a:r>
              <a:rPr lang="en-US" dirty="0">
                <a:solidFill>
                  <a:schemeClr val="bg1"/>
                </a:solidFill>
              </a:rPr>
              <a:t>“And inasmuch as they erred it might be made known;</a:t>
            </a:r>
          </a:p>
          <a:p>
            <a:pPr fontAlgn="base"/>
            <a:endParaRPr lang="en-US" dirty="0">
              <a:solidFill>
                <a:schemeClr val="bg1"/>
              </a:solidFill>
            </a:endParaRPr>
          </a:p>
          <a:p>
            <a:pPr fontAlgn="base"/>
            <a:r>
              <a:rPr lang="en-US" dirty="0">
                <a:solidFill>
                  <a:schemeClr val="bg1"/>
                </a:solidFill>
              </a:rPr>
              <a:t>And inasmuch as they sought wisdom they might be</a:t>
            </a:r>
            <a:r>
              <a:rPr lang="en-US" baseline="30000" dirty="0">
                <a:solidFill>
                  <a:schemeClr val="bg1"/>
                </a:solidFill>
              </a:rPr>
              <a:t> </a:t>
            </a:r>
            <a:r>
              <a:rPr lang="en-US" dirty="0">
                <a:solidFill>
                  <a:schemeClr val="bg1"/>
                </a:solidFill>
              </a:rPr>
              <a:t>instructed;</a:t>
            </a:r>
          </a:p>
          <a:p>
            <a:pPr fontAlgn="base"/>
            <a:endParaRPr lang="en-US" dirty="0">
              <a:solidFill>
                <a:schemeClr val="bg1"/>
              </a:solidFill>
            </a:endParaRPr>
          </a:p>
          <a:p>
            <a:pPr fontAlgn="base"/>
            <a:r>
              <a:rPr lang="en-US" dirty="0">
                <a:solidFill>
                  <a:schemeClr val="bg1"/>
                </a:solidFill>
              </a:rPr>
              <a:t>And inasmuch as they sinned they might be chastened, that they might repent;</a:t>
            </a:r>
          </a:p>
          <a:p>
            <a:pPr fontAlgn="base"/>
            <a:endParaRPr lang="en-US" dirty="0">
              <a:solidFill>
                <a:schemeClr val="bg1"/>
              </a:solidFill>
            </a:endParaRPr>
          </a:p>
          <a:p>
            <a:pPr fontAlgn="base"/>
            <a:r>
              <a:rPr lang="en-US" dirty="0">
                <a:solidFill>
                  <a:schemeClr val="bg1"/>
                </a:solidFill>
              </a:rPr>
              <a:t>And inasmuch as they were humble they might be made strong, and blessed from on high, and receive knowledge from time to time.”</a:t>
            </a:r>
          </a:p>
        </p:txBody>
      </p:sp>
      <p:sp>
        <p:nvSpPr>
          <p:cNvPr id="12" name="TextBox 11"/>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Inasmuch:</a:t>
            </a:r>
          </a:p>
        </p:txBody>
      </p:sp>
      <p:pic>
        <p:nvPicPr>
          <p:cNvPr id="3" name="Picture 2">
            <a:extLst>
              <a:ext uri="{FF2B5EF4-FFF2-40B4-BE49-F238E27FC236}">
                <a16:creationId xmlns:a16="http://schemas.microsoft.com/office/drawing/2014/main" id="{E200CEEB-F68C-4C29-8F9D-3E5743B10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125" y="1228130"/>
            <a:ext cx="3457575" cy="2143125"/>
          </a:xfrm>
          <a:prstGeom prst="rect">
            <a:avLst/>
          </a:prstGeom>
        </p:spPr>
      </p:pic>
      <p:pic>
        <p:nvPicPr>
          <p:cNvPr id="5" name="Picture 4">
            <a:extLst>
              <a:ext uri="{FF2B5EF4-FFF2-40B4-BE49-F238E27FC236}">
                <a16:creationId xmlns:a16="http://schemas.microsoft.com/office/drawing/2014/main" id="{97EB34D9-1CC3-450E-960D-EB5BEBE92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929" y="3924576"/>
            <a:ext cx="6113969" cy="2087296"/>
          </a:xfrm>
          <a:prstGeom prst="rect">
            <a:avLst/>
          </a:prstGeom>
        </p:spPr>
      </p:pic>
    </p:spTree>
    <p:extLst>
      <p:ext uri="{BB962C8B-B14F-4D97-AF65-F5344CB8AC3E}">
        <p14:creationId xmlns:p14="http://schemas.microsoft.com/office/powerpoint/2010/main" val="355628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A73F5F-D2A3-4A82-880C-A5DF39F5C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88837" y="6340123"/>
            <a:ext cx="3043518" cy="369332"/>
          </a:xfrm>
          <a:prstGeom prst="rect">
            <a:avLst/>
          </a:prstGeom>
          <a:noFill/>
        </p:spPr>
        <p:txBody>
          <a:bodyPr wrap="square" rtlCol="0">
            <a:spAutoFit/>
          </a:bodyPr>
          <a:lstStyle/>
          <a:p>
            <a:r>
              <a:rPr lang="en-US" dirty="0">
                <a:solidFill>
                  <a:schemeClr val="bg1"/>
                </a:solidFill>
              </a:rPr>
              <a:t>D&amp;C 1:29-30</a:t>
            </a:r>
            <a:endParaRPr lang="en-US" sz="1200" dirty="0">
              <a:solidFill>
                <a:schemeClr val="bg1"/>
              </a:solidFill>
            </a:endParaRPr>
          </a:p>
        </p:txBody>
      </p:sp>
      <p:sp>
        <p:nvSpPr>
          <p:cNvPr id="12" name="TextBox 11"/>
          <p:cNvSpPr txBox="1"/>
          <p:nvPr/>
        </p:nvSpPr>
        <p:spPr>
          <a:xfrm>
            <a:off x="1609166" y="152400"/>
            <a:ext cx="9058835" cy="523220"/>
          </a:xfrm>
          <a:prstGeom prst="rect">
            <a:avLst/>
          </a:prstGeom>
          <a:noFill/>
        </p:spPr>
        <p:txBody>
          <a:bodyPr wrap="square" rtlCol="0">
            <a:spAutoFit/>
          </a:bodyPr>
          <a:lstStyle/>
          <a:p>
            <a:pPr algn="ctr"/>
            <a:r>
              <a:rPr lang="en-US" sz="2800" dirty="0">
                <a:solidFill>
                  <a:schemeClr val="bg1"/>
                </a:solidFill>
                <a:latin typeface="Century Schoolbook" pitchFamily="18" charset="0"/>
              </a:rPr>
              <a:t>Power To Translate and Establish This Church</a:t>
            </a:r>
          </a:p>
        </p:txBody>
      </p:sp>
      <p:sp>
        <p:nvSpPr>
          <p:cNvPr id="10" name="Rectangle 9"/>
          <p:cNvSpPr/>
          <p:nvPr/>
        </p:nvSpPr>
        <p:spPr>
          <a:xfrm>
            <a:off x="1981200" y="1066800"/>
            <a:ext cx="3657600" cy="1938992"/>
          </a:xfrm>
          <a:prstGeom prst="rect">
            <a:avLst/>
          </a:prstGeom>
        </p:spPr>
        <p:txBody>
          <a:bodyPr wrap="square">
            <a:spAutoFit/>
          </a:bodyPr>
          <a:lstStyle/>
          <a:p>
            <a:pPr algn="ctr" fontAlgn="base"/>
            <a:r>
              <a:rPr lang="en-US" sz="2400" dirty="0">
                <a:solidFill>
                  <a:schemeClr val="bg1"/>
                </a:solidFill>
              </a:rPr>
              <a:t>Joseph Smith was given the power to translate the Records of the Nephites by the mercy of God…called “The Book of Mormon”</a:t>
            </a:r>
          </a:p>
        </p:txBody>
      </p:sp>
      <p:sp>
        <p:nvSpPr>
          <p:cNvPr id="11" name="Rectangle 10"/>
          <p:cNvSpPr/>
          <p:nvPr/>
        </p:nvSpPr>
        <p:spPr>
          <a:xfrm>
            <a:off x="6629400" y="3810000"/>
            <a:ext cx="3657600" cy="2677656"/>
          </a:xfrm>
          <a:prstGeom prst="rect">
            <a:avLst/>
          </a:prstGeom>
        </p:spPr>
        <p:txBody>
          <a:bodyPr wrap="square">
            <a:spAutoFit/>
          </a:bodyPr>
          <a:lstStyle/>
          <a:p>
            <a:pPr algn="ctr" fontAlgn="base"/>
            <a:endParaRPr lang="en-US" sz="2400" dirty="0">
              <a:solidFill>
                <a:schemeClr val="bg1"/>
              </a:solidFill>
            </a:endParaRPr>
          </a:p>
          <a:p>
            <a:pPr algn="ctr" fontAlgn="base"/>
            <a:r>
              <a:rPr lang="en-US" sz="2400" dirty="0">
                <a:solidFill>
                  <a:schemeClr val="bg1"/>
                </a:solidFill>
              </a:rPr>
              <a:t>Those who accepted the restoration of the gospel and the revelation of Joseph Smith, would have the power to lay down the foundation of </a:t>
            </a:r>
            <a:r>
              <a:rPr lang="en-US" sz="2400" i="1" dirty="0">
                <a:solidFill>
                  <a:schemeClr val="bg1"/>
                </a:solidFill>
              </a:rPr>
              <a:t>this</a:t>
            </a:r>
            <a:r>
              <a:rPr lang="en-US" sz="2400" dirty="0">
                <a:solidFill>
                  <a:schemeClr val="bg1"/>
                </a:solidFill>
              </a:rPr>
              <a:t> church</a:t>
            </a:r>
          </a:p>
        </p:txBody>
      </p:sp>
      <p:pic>
        <p:nvPicPr>
          <p:cNvPr id="3" name="Picture 2">
            <a:extLst>
              <a:ext uri="{FF2B5EF4-FFF2-40B4-BE49-F238E27FC236}">
                <a16:creationId xmlns:a16="http://schemas.microsoft.com/office/drawing/2014/main" id="{65DA0282-B3A3-4677-BB27-2F2B1A096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964" y="1066800"/>
            <a:ext cx="2190750" cy="2667000"/>
          </a:xfrm>
          <a:prstGeom prst="rect">
            <a:avLst/>
          </a:prstGeom>
        </p:spPr>
      </p:pic>
      <p:pic>
        <p:nvPicPr>
          <p:cNvPr id="5" name="Picture 4">
            <a:extLst>
              <a:ext uri="{FF2B5EF4-FFF2-40B4-BE49-F238E27FC236}">
                <a16:creationId xmlns:a16="http://schemas.microsoft.com/office/drawing/2014/main" id="{46A433D5-1FE7-4C3F-B478-43255E6E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988" y="3438853"/>
            <a:ext cx="4133850" cy="2752725"/>
          </a:xfrm>
          <a:prstGeom prst="rect">
            <a:avLst/>
          </a:prstGeom>
        </p:spPr>
      </p:pic>
    </p:spTree>
    <p:extLst>
      <p:ext uri="{BB962C8B-B14F-4D97-AF65-F5344CB8AC3E}">
        <p14:creationId xmlns:p14="http://schemas.microsoft.com/office/powerpoint/2010/main" val="25997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1096BD-7D96-4E59-8A6E-4FFA018BF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82250" y="6336267"/>
            <a:ext cx="3043518" cy="369332"/>
          </a:xfrm>
          <a:prstGeom prst="rect">
            <a:avLst/>
          </a:prstGeom>
          <a:noFill/>
        </p:spPr>
        <p:txBody>
          <a:bodyPr wrap="square" rtlCol="0">
            <a:spAutoFit/>
          </a:bodyPr>
          <a:lstStyle/>
          <a:p>
            <a:r>
              <a:rPr lang="en-US" dirty="0">
                <a:solidFill>
                  <a:schemeClr val="bg1"/>
                </a:solidFill>
              </a:rPr>
              <a:t>D&amp;C 1:30</a:t>
            </a:r>
            <a:endParaRPr lang="en-US" sz="1200" dirty="0">
              <a:solidFill>
                <a:schemeClr val="bg1"/>
              </a:solidFill>
            </a:endParaRPr>
          </a:p>
        </p:txBody>
      </p:sp>
      <p:sp>
        <p:nvSpPr>
          <p:cNvPr id="12" name="TextBox 1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The Living Church—Modern Revelation</a:t>
            </a:r>
          </a:p>
        </p:txBody>
      </p:sp>
      <p:sp>
        <p:nvSpPr>
          <p:cNvPr id="10" name="Rectangle 9"/>
          <p:cNvSpPr/>
          <p:nvPr/>
        </p:nvSpPr>
        <p:spPr>
          <a:xfrm>
            <a:off x="1981200" y="1143000"/>
            <a:ext cx="5029200" cy="4339650"/>
          </a:xfrm>
          <a:prstGeom prst="rect">
            <a:avLst/>
          </a:prstGeom>
        </p:spPr>
        <p:txBody>
          <a:bodyPr wrap="square">
            <a:spAutoFit/>
          </a:bodyPr>
          <a:lstStyle/>
          <a:p>
            <a:pPr fontAlgn="base"/>
            <a:r>
              <a:rPr lang="en-US" sz="2400" dirty="0">
                <a:solidFill>
                  <a:schemeClr val="bg1"/>
                </a:solidFill>
              </a:rPr>
              <a:t>“There is much difference between a dead and living church. While one may have the form and shape, the ritual and dimensions, the living church has life. A living prophet leads the Church today. There is a vibrant, living movement to it, a captivating spirit about it, a glory to it that lifts and builds and helps and blesses the lives of all it touches. The Church will move forward to its divine destiny.”</a:t>
            </a:r>
          </a:p>
          <a:p>
            <a:pPr fontAlgn="base"/>
            <a:r>
              <a:rPr lang="en-US" sz="1200" dirty="0">
                <a:solidFill>
                  <a:schemeClr val="bg1"/>
                </a:solidFill>
              </a:rPr>
              <a:t>A. Theodore Tuttle</a:t>
            </a:r>
          </a:p>
        </p:txBody>
      </p:sp>
      <p:pic>
        <p:nvPicPr>
          <p:cNvPr id="3" name="Picture 2">
            <a:extLst>
              <a:ext uri="{FF2B5EF4-FFF2-40B4-BE49-F238E27FC236}">
                <a16:creationId xmlns:a16="http://schemas.microsoft.com/office/drawing/2014/main" id="{600102C4-9F5E-40EA-AC00-207BDC032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173" y="1204038"/>
            <a:ext cx="3744448" cy="2224962"/>
          </a:xfrm>
          <a:prstGeom prst="rect">
            <a:avLst/>
          </a:prstGeom>
        </p:spPr>
      </p:pic>
      <p:pic>
        <p:nvPicPr>
          <p:cNvPr id="5" name="Picture 4">
            <a:extLst>
              <a:ext uri="{FF2B5EF4-FFF2-40B4-BE49-F238E27FC236}">
                <a16:creationId xmlns:a16="http://schemas.microsoft.com/office/drawing/2014/main" id="{37560EB5-D495-4B31-B35F-ED5752507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09" y="2316519"/>
            <a:ext cx="1320800" cy="1752600"/>
          </a:xfrm>
          <a:prstGeom prst="rect">
            <a:avLst/>
          </a:prstGeom>
        </p:spPr>
      </p:pic>
    </p:spTree>
    <p:extLst>
      <p:ext uri="{BB962C8B-B14F-4D97-AF65-F5344CB8AC3E}">
        <p14:creationId xmlns:p14="http://schemas.microsoft.com/office/powerpoint/2010/main" val="115724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E6F94A-4045-45AE-964D-6DF2A3F15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4641" y="6357372"/>
            <a:ext cx="3043518" cy="369332"/>
          </a:xfrm>
          <a:prstGeom prst="rect">
            <a:avLst/>
          </a:prstGeom>
          <a:noFill/>
        </p:spPr>
        <p:txBody>
          <a:bodyPr wrap="square" rtlCol="0">
            <a:spAutoFit/>
          </a:bodyPr>
          <a:lstStyle/>
          <a:p>
            <a:r>
              <a:rPr lang="en-US" dirty="0">
                <a:solidFill>
                  <a:schemeClr val="bg1"/>
                </a:solidFill>
              </a:rPr>
              <a:t>D&amp;C 1:31-33  </a:t>
            </a:r>
            <a:r>
              <a:rPr lang="en-US" sz="1200" dirty="0">
                <a:solidFill>
                  <a:schemeClr val="bg1"/>
                </a:solidFill>
              </a:rPr>
              <a:t>Henry B. </a:t>
            </a:r>
            <a:r>
              <a:rPr lang="en-US" sz="1200" dirty="0" err="1">
                <a:solidFill>
                  <a:schemeClr val="bg1"/>
                </a:solidFill>
              </a:rPr>
              <a:t>Eyring</a:t>
            </a:r>
            <a:endParaRPr lang="en-US" sz="1200" dirty="0">
              <a:solidFill>
                <a:schemeClr val="bg1"/>
              </a:solidFill>
            </a:endParaRPr>
          </a:p>
        </p:txBody>
      </p:sp>
      <p:sp>
        <p:nvSpPr>
          <p:cNvPr id="12" name="TextBox 1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Repentance and Forgiveness</a:t>
            </a:r>
          </a:p>
        </p:txBody>
      </p:sp>
      <p:sp>
        <p:nvSpPr>
          <p:cNvPr id="10" name="Rectangle 9"/>
          <p:cNvSpPr/>
          <p:nvPr/>
        </p:nvSpPr>
        <p:spPr>
          <a:xfrm>
            <a:off x="6096000" y="914401"/>
            <a:ext cx="4038600" cy="2800767"/>
          </a:xfrm>
          <a:prstGeom prst="rect">
            <a:avLst/>
          </a:prstGeom>
        </p:spPr>
        <p:txBody>
          <a:bodyPr wrap="square">
            <a:spAutoFit/>
          </a:bodyPr>
          <a:lstStyle/>
          <a:p>
            <a:pPr fontAlgn="base"/>
            <a:r>
              <a:rPr lang="en-US" sz="1600" dirty="0">
                <a:solidFill>
                  <a:schemeClr val="bg1"/>
                </a:solidFill>
              </a:rPr>
              <a:t>“The truth is that we all need repentance. If we are capable of reason and past the age of eight, we all need the cleansing that comes through applying the full effects of the Atonement of Jesus Christ. When that is clear, we cannot be tricked into delay by the subtle question: “Have I crossed the line of serious sin, or can I put off even thinking about repentance?” The question that really matters is this: “How can I learn to sense even the beginning of sin and so repent early?...</a:t>
            </a:r>
          </a:p>
        </p:txBody>
      </p:sp>
      <p:sp>
        <p:nvSpPr>
          <p:cNvPr id="9" name="Rectangle 8"/>
          <p:cNvSpPr/>
          <p:nvPr/>
        </p:nvSpPr>
        <p:spPr>
          <a:xfrm>
            <a:off x="1828800" y="1066801"/>
            <a:ext cx="1828800" cy="2477601"/>
          </a:xfrm>
          <a:prstGeom prst="rect">
            <a:avLst/>
          </a:prstGeom>
        </p:spPr>
        <p:txBody>
          <a:bodyPr wrap="square">
            <a:spAutoFit/>
          </a:bodyPr>
          <a:lstStyle/>
          <a:p>
            <a:pPr fontAlgn="base"/>
            <a:r>
              <a:rPr lang="en-US" sz="2400" dirty="0">
                <a:solidFill>
                  <a:srgbClr val="FFFF00"/>
                </a:solidFill>
              </a:rPr>
              <a:t>The Lord cannot save us </a:t>
            </a:r>
            <a:r>
              <a:rPr lang="en-US" sz="2400" i="1" dirty="0">
                <a:solidFill>
                  <a:srgbClr val="FFFF00"/>
                </a:solidFill>
              </a:rPr>
              <a:t>in</a:t>
            </a:r>
            <a:r>
              <a:rPr lang="en-US" sz="2400" dirty="0">
                <a:solidFill>
                  <a:srgbClr val="FFFF00"/>
                </a:solidFill>
              </a:rPr>
              <a:t> our sins, but can save us </a:t>
            </a:r>
            <a:r>
              <a:rPr lang="en-US" sz="2400" i="1" dirty="0">
                <a:solidFill>
                  <a:srgbClr val="FFFF00"/>
                </a:solidFill>
              </a:rPr>
              <a:t>from</a:t>
            </a:r>
            <a:r>
              <a:rPr lang="en-US" sz="2400" dirty="0">
                <a:solidFill>
                  <a:srgbClr val="FFFF00"/>
                </a:solidFill>
              </a:rPr>
              <a:t> our sins</a:t>
            </a:r>
          </a:p>
          <a:p>
            <a:pPr fontAlgn="base"/>
            <a:r>
              <a:rPr lang="en-US" sz="1100" dirty="0">
                <a:solidFill>
                  <a:srgbClr val="FFFF00"/>
                </a:solidFill>
              </a:rPr>
              <a:t>Alma 11:37</a:t>
            </a:r>
          </a:p>
        </p:txBody>
      </p:sp>
      <p:sp>
        <p:nvSpPr>
          <p:cNvPr id="11" name="Rectangle 10"/>
          <p:cNvSpPr/>
          <p:nvPr/>
        </p:nvSpPr>
        <p:spPr>
          <a:xfrm>
            <a:off x="1676400" y="3810000"/>
            <a:ext cx="4572000" cy="1569660"/>
          </a:xfrm>
          <a:prstGeom prst="rect">
            <a:avLst/>
          </a:prstGeom>
        </p:spPr>
        <p:txBody>
          <a:bodyPr>
            <a:spAutoFit/>
          </a:bodyPr>
          <a:lstStyle/>
          <a:p>
            <a:r>
              <a:rPr lang="en-US" sz="1600" dirty="0">
                <a:solidFill>
                  <a:schemeClr val="bg1"/>
                </a:solidFill>
              </a:rPr>
              <a:t>…the world might be willing to excuse our bad behavior because those around us behave badly. It is not true that the behavior of others removes our responsibility for our own. God’s standards for our behavior are unchanged whether or not others choose to rise to them.”</a:t>
            </a:r>
          </a:p>
        </p:txBody>
      </p:sp>
      <p:sp>
        <p:nvSpPr>
          <p:cNvPr id="13" name="Rectangle 12"/>
          <p:cNvSpPr/>
          <p:nvPr/>
        </p:nvSpPr>
        <p:spPr>
          <a:xfrm>
            <a:off x="5867400" y="5486400"/>
            <a:ext cx="4572000" cy="1077218"/>
          </a:xfrm>
          <a:prstGeom prst="rect">
            <a:avLst/>
          </a:prstGeom>
        </p:spPr>
        <p:txBody>
          <a:bodyPr>
            <a:spAutoFit/>
          </a:bodyPr>
          <a:lstStyle/>
          <a:p>
            <a:r>
              <a:rPr lang="en-US" sz="1600" dirty="0">
                <a:solidFill>
                  <a:schemeClr val="bg1"/>
                </a:solidFill>
              </a:rPr>
              <a:t>The very faith we need to repent is weakened by delay. The choice to continue in sin diminishes our faith and lessens our right to claim the Holy Ghost as our companion and comforter.</a:t>
            </a:r>
          </a:p>
        </p:txBody>
      </p:sp>
      <p:pic>
        <p:nvPicPr>
          <p:cNvPr id="3" name="Picture 2">
            <a:extLst>
              <a:ext uri="{FF2B5EF4-FFF2-40B4-BE49-F238E27FC236}">
                <a16:creationId xmlns:a16="http://schemas.microsoft.com/office/drawing/2014/main" id="{23D35D96-6E43-4F4A-B280-6D4146676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128" y="990256"/>
            <a:ext cx="1914144" cy="2724912"/>
          </a:xfrm>
          <a:prstGeom prst="rect">
            <a:avLst/>
          </a:prstGeom>
        </p:spPr>
      </p:pic>
      <p:pic>
        <p:nvPicPr>
          <p:cNvPr id="5" name="Picture 4">
            <a:extLst>
              <a:ext uri="{FF2B5EF4-FFF2-40B4-BE49-F238E27FC236}">
                <a16:creationId xmlns:a16="http://schemas.microsoft.com/office/drawing/2014/main" id="{E1C4A720-C66C-4C57-9AA5-67FE55BC6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3934430"/>
            <a:ext cx="2514600" cy="1498600"/>
          </a:xfrm>
          <a:prstGeom prst="rect">
            <a:avLst/>
          </a:prstGeom>
        </p:spPr>
      </p:pic>
    </p:spTree>
    <p:extLst>
      <p:ext uri="{BB962C8B-B14F-4D97-AF65-F5344CB8AC3E}">
        <p14:creationId xmlns:p14="http://schemas.microsoft.com/office/powerpoint/2010/main" val="20473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D0C029-709A-4128-AD0B-79805AB13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828800" y="990601"/>
            <a:ext cx="4572000" cy="3477875"/>
          </a:xfrm>
          <a:prstGeom prst="rect">
            <a:avLst/>
          </a:prstGeom>
        </p:spPr>
        <p:txBody>
          <a:bodyPr>
            <a:spAutoFit/>
          </a:bodyPr>
          <a:lstStyle/>
          <a:p>
            <a:pPr fontAlgn="base"/>
            <a:r>
              <a:rPr lang="en-US" sz="2000" dirty="0" err="1">
                <a:solidFill>
                  <a:schemeClr val="bg1"/>
                </a:solidFill>
              </a:rPr>
              <a:t>Idumea</a:t>
            </a:r>
            <a:r>
              <a:rPr lang="en-US" sz="2000" dirty="0">
                <a:solidFill>
                  <a:schemeClr val="bg1"/>
                </a:solidFill>
              </a:rPr>
              <a:t> or Edom, of which </a:t>
            </a:r>
            <a:r>
              <a:rPr lang="en-US" sz="2000" dirty="0" err="1">
                <a:solidFill>
                  <a:schemeClr val="bg1"/>
                </a:solidFill>
              </a:rPr>
              <a:t>Bozrah</a:t>
            </a:r>
            <a:r>
              <a:rPr lang="en-US" sz="2000" dirty="0">
                <a:solidFill>
                  <a:schemeClr val="bg1"/>
                </a:solidFill>
              </a:rPr>
              <a:t> was the principal city, was a nation to the south of the Salt Sea, through which the trade route (called the King’s Highway) ran between Egypt and Arabia. The </a:t>
            </a:r>
            <a:r>
              <a:rPr lang="en-US" sz="2000" dirty="0" err="1">
                <a:solidFill>
                  <a:schemeClr val="bg1"/>
                </a:solidFill>
              </a:rPr>
              <a:t>Idumeans</a:t>
            </a:r>
            <a:r>
              <a:rPr lang="en-US" sz="2000" dirty="0">
                <a:solidFill>
                  <a:schemeClr val="bg1"/>
                </a:solidFill>
              </a:rPr>
              <a:t> or </a:t>
            </a:r>
            <a:r>
              <a:rPr lang="en-US" sz="2000" dirty="0" err="1">
                <a:solidFill>
                  <a:schemeClr val="bg1"/>
                </a:solidFill>
              </a:rPr>
              <a:t>Edomites</a:t>
            </a:r>
            <a:r>
              <a:rPr lang="en-US" sz="2000" dirty="0">
                <a:solidFill>
                  <a:schemeClr val="bg1"/>
                </a:solidFill>
              </a:rPr>
              <a:t> were a wicked non-</a:t>
            </a:r>
            <a:r>
              <a:rPr lang="en-US" sz="2000" dirty="0" err="1">
                <a:solidFill>
                  <a:schemeClr val="bg1"/>
                </a:solidFill>
              </a:rPr>
              <a:t>Israelitish</a:t>
            </a:r>
            <a:r>
              <a:rPr lang="en-US" sz="2000" dirty="0">
                <a:solidFill>
                  <a:schemeClr val="bg1"/>
                </a:solidFill>
              </a:rPr>
              <a:t> people; hence, traveling through their country symbolized to the prophetic mind the pilgrimage of men through a wicked world; and so, </a:t>
            </a:r>
            <a:r>
              <a:rPr lang="en-US" sz="2000" dirty="0" err="1">
                <a:solidFill>
                  <a:schemeClr val="bg1"/>
                </a:solidFill>
              </a:rPr>
              <a:t>Idumea</a:t>
            </a:r>
            <a:r>
              <a:rPr lang="en-US" sz="2000" dirty="0">
                <a:solidFill>
                  <a:schemeClr val="bg1"/>
                </a:solidFill>
              </a:rPr>
              <a:t> meant the world.” </a:t>
            </a:r>
          </a:p>
          <a:p>
            <a:pPr fontAlgn="base"/>
            <a:r>
              <a:rPr lang="en-US" sz="1200" dirty="0">
                <a:solidFill>
                  <a:schemeClr val="bg1"/>
                </a:solidFill>
              </a:rPr>
              <a:t>Bruce R. McConkie</a:t>
            </a:r>
          </a:p>
        </p:txBody>
      </p:sp>
      <p:sp>
        <p:nvSpPr>
          <p:cNvPr id="22" name="TextBox 21"/>
          <p:cNvSpPr txBox="1"/>
          <p:nvPr/>
        </p:nvSpPr>
        <p:spPr>
          <a:xfrm>
            <a:off x="1609166" y="152401"/>
            <a:ext cx="9058835" cy="646331"/>
          </a:xfrm>
          <a:prstGeom prst="rect">
            <a:avLst/>
          </a:prstGeom>
          <a:noFill/>
        </p:spPr>
        <p:txBody>
          <a:bodyPr wrap="square" rtlCol="0">
            <a:spAutoFit/>
          </a:bodyPr>
          <a:lstStyle/>
          <a:p>
            <a:pPr algn="ctr"/>
            <a:r>
              <a:rPr lang="en-US" sz="3600" dirty="0" err="1">
                <a:solidFill>
                  <a:schemeClr val="bg1"/>
                </a:solidFill>
                <a:latin typeface="Century Schoolbook" pitchFamily="18" charset="0"/>
              </a:rPr>
              <a:t>Idumea</a:t>
            </a:r>
            <a:endParaRPr lang="en-US" sz="3600" dirty="0">
              <a:solidFill>
                <a:schemeClr val="bg1"/>
              </a:solidFill>
              <a:latin typeface="Century Schoolbook" pitchFamily="18" charset="0"/>
            </a:endParaRPr>
          </a:p>
        </p:txBody>
      </p:sp>
      <p:sp>
        <p:nvSpPr>
          <p:cNvPr id="32770" name="AutoShape 2" descr="http://members.bib-arch.org/bswb_graphics/BSBA/32/04/BSBA32040240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http://members.bib-arch.org/bswb_graphics/BSBA/32/04/BSBA32040240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 name="Up Arrow 27"/>
          <p:cNvSpPr/>
          <p:nvPr/>
        </p:nvSpPr>
        <p:spPr>
          <a:xfrm>
            <a:off x="9220200" y="5638800"/>
            <a:ext cx="228600" cy="914400"/>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A4D4D9-2AE1-4655-90AB-4CCDCDCDE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009" y="780058"/>
            <a:ext cx="8461981" cy="5297883"/>
          </a:xfrm>
          <a:prstGeom prst="rect">
            <a:avLst/>
          </a:prstGeom>
        </p:spPr>
      </p:pic>
    </p:spTree>
    <p:extLst>
      <p:ext uri="{BB962C8B-B14F-4D97-AF65-F5344CB8AC3E}">
        <p14:creationId xmlns:p14="http://schemas.microsoft.com/office/powerpoint/2010/main" val="1784204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D34E719-A83E-4188-A21B-E3CBA9B0E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792869" y="1566208"/>
            <a:ext cx="4572000" cy="4524315"/>
          </a:xfrm>
          <a:prstGeom prst="rect">
            <a:avLst/>
          </a:prstGeom>
        </p:spPr>
        <p:txBody>
          <a:bodyPr>
            <a:spAutoFit/>
          </a:bodyPr>
          <a:lstStyle/>
          <a:p>
            <a:pPr fontAlgn="base"/>
            <a:r>
              <a:rPr lang="en-US" sz="2400" dirty="0">
                <a:solidFill>
                  <a:schemeClr val="bg1"/>
                </a:solidFill>
              </a:rPr>
              <a:t>And also those to whom these commandments were given, might have power to lay the foundation of this church, and to bring it forth out of obscurity and out of darkness, the only true and living church upon the face of the whole earth, with which I, the Lord, am well pleased, speaking unto the church collectively and not individually—</a:t>
            </a:r>
          </a:p>
        </p:txBody>
      </p:sp>
      <p:grpSp>
        <p:nvGrpSpPr>
          <p:cNvPr id="5" name="Group 12"/>
          <p:cNvGrpSpPr/>
          <p:nvPr/>
        </p:nvGrpSpPr>
        <p:grpSpPr>
          <a:xfrm>
            <a:off x="1981200" y="2133600"/>
            <a:ext cx="2286000" cy="2667000"/>
            <a:chOff x="2646084" y="2667000"/>
            <a:chExt cx="3886200" cy="3931920"/>
          </a:xfrm>
        </p:grpSpPr>
        <p:grpSp>
          <p:nvGrpSpPr>
            <p:cNvPr id="6"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1:30</a:t>
              </a:r>
            </a:p>
          </p:txBody>
        </p:sp>
        <p:sp>
          <p:nvSpPr>
            <p:cNvPr id="16" name="TextBox 15"/>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4038600" y="3124200"/>
            <a:ext cx="1143000" cy="533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Doctrinal Mastery</a:t>
            </a:r>
          </a:p>
        </p:txBody>
      </p:sp>
    </p:spTree>
    <p:extLst>
      <p:ext uri="{BB962C8B-B14F-4D97-AF65-F5344CB8AC3E}">
        <p14:creationId xmlns:p14="http://schemas.microsoft.com/office/powerpoint/2010/main" val="29856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0-#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0-#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942766F-1AA4-44DD-AA1B-C257775A3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604682" y="6396318"/>
            <a:ext cx="3043518" cy="369332"/>
          </a:xfrm>
          <a:prstGeom prst="rect">
            <a:avLst/>
          </a:prstGeom>
          <a:noFill/>
        </p:spPr>
        <p:txBody>
          <a:bodyPr wrap="square" rtlCol="0">
            <a:spAutoFit/>
          </a:bodyPr>
          <a:lstStyle/>
          <a:p>
            <a:r>
              <a:rPr lang="en-US" dirty="0">
                <a:solidFill>
                  <a:schemeClr val="bg1"/>
                </a:solidFill>
              </a:rPr>
              <a:t>D&amp;C 1:37-38</a:t>
            </a:r>
            <a:endParaRPr lang="en-US" sz="1200" dirty="0">
              <a:solidFill>
                <a:schemeClr val="bg1"/>
              </a:solidFill>
            </a:endParaRPr>
          </a:p>
        </p:txBody>
      </p:sp>
      <p:sp>
        <p:nvSpPr>
          <p:cNvPr id="12" name="TextBox 1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Search These Truths</a:t>
            </a:r>
          </a:p>
        </p:txBody>
      </p:sp>
      <p:grpSp>
        <p:nvGrpSpPr>
          <p:cNvPr id="9" name="Group 8"/>
          <p:cNvGrpSpPr/>
          <p:nvPr/>
        </p:nvGrpSpPr>
        <p:grpSpPr>
          <a:xfrm>
            <a:off x="4572000" y="914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133600"/>
              <a:ext cx="1981200" cy="1815882"/>
            </a:xfrm>
            <a:prstGeom prst="rect">
              <a:avLst/>
            </a:prstGeom>
          </p:spPr>
          <p:txBody>
            <a:bodyPr wrap="square">
              <a:spAutoFit/>
            </a:bodyPr>
            <a:lstStyle/>
            <a:p>
              <a:pPr algn="ctr"/>
              <a:r>
                <a:rPr lang="en-US" sz="1400" b="1" i="1" dirty="0"/>
                <a:t>We are to search the commandments the Lord has given. The Lord’s words will all be fulfilled. The Lord’s words are true whether they are stated by Him or by His servants</a:t>
              </a:r>
              <a:endParaRPr lang="en-US" sz="1400" i="1" dirty="0">
                <a:solidFill>
                  <a:schemeClr val="bg1"/>
                </a:solidFill>
              </a:endParaRPr>
            </a:p>
          </p:txBody>
        </p:sp>
      </p:grpSp>
      <p:pic>
        <p:nvPicPr>
          <p:cNvPr id="3" name="Picture 2">
            <a:extLst>
              <a:ext uri="{FF2B5EF4-FFF2-40B4-BE49-F238E27FC236}">
                <a16:creationId xmlns:a16="http://schemas.microsoft.com/office/drawing/2014/main" id="{338AB1C3-BD1C-49B2-95E8-6E0762754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70320"/>
            <a:ext cx="8467682" cy="5996285"/>
          </a:xfrm>
          <a:prstGeom prst="rect">
            <a:avLst/>
          </a:prstGeom>
        </p:spPr>
      </p:pic>
    </p:spTree>
    <p:extLst>
      <p:ext uri="{BB962C8B-B14F-4D97-AF65-F5344CB8AC3E}">
        <p14:creationId xmlns:p14="http://schemas.microsoft.com/office/powerpoint/2010/main" val="62557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E2540AB-C0C6-4461-9D14-925B2647E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676400" y="6324600"/>
            <a:ext cx="2286000" cy="369332"/>
          </a:xfrm>
          <a:prstGeom prst="rect">
            <a:avLst/>
          </a:prstGeom>
          <a:noFill/>
        </p:spPr>
        <p:txBody>
          <a:bodyPr wrap="square" rtlCol="0">
            <a:spAutoFit/>
          </a:bodyPr>
          <a:lstStyle/>
          <a:p>
            <a:r>
              <a:rPr lang="en-US" dirty="0">
                <a:solidFill>
                  <a:schemeClr val="bg1"/>
                </a:solidFill>
              </a:rPr>
              <a:t>November 1831</a:t>
            </a:r>
          </a:p>
        </p:txBody>
      </p:sp>
      <p:sp>
        <p:nvSpPr>
          <p:cNvPr id="9" name="TextBox 8"/>
          <p:cNvSpPr txBox="1"/>
          <p:nvPr/>
        </p:nvSpPr>
        <p:spPr>
          <a:xfrm>
            <a:off x="1609166" y="152400"/>
            <a:ext cx="9058835" cy="523220"/>
          </a:xfrm>
          <a:prstGeom prst="rect">
            <a:avLst/>
          </a:prstGeom>
          <a:noFill/>
        </p:spPr>
        <p:txBody>
          <a:bodyPr wrap="square" rtlCol="0">
            <a:spAutoFit/>
          </a:bodyPr>
          <a:lstStyle/>
          <a:p>
            <a:pPr algn="ctr"/>
            <a:r>
              <a:rPr lang="en-US" sz="2800" dirty="0">
                <a:solidFill>
                  <a:schemeClr val="bg1"/>
                </a:solidFill>
                <a:latin typeface="Century Schoolbook" pitchFamily="18" charset="0"/>
              </a:rPr>
              <a:t>Book of Commandments—Preface by Revelation</a:t>
            </a:r>
          </a:p>
        </p:txBody>
      </p:sp>
      <p:sp>
        <p:nvSpPr>
          <p:cNvPr id="6" name="Rectangle 5"/>
          <p:cNvSpPr/>
          <p:nvPr/>
        </p:nvSpPr>
        <p:spPr>
          <a:xfrm>
            <a:off x="5943600" y="3505201"/>
            <a:ext cx="4572000" cy="3139321"/>
          </a:xfrm>
          <a:prstGeom prst="rect">
            <a:avLst/>
          </a:prstGeom>
        </p:spPr>
        <p:txBody>
          <a:bodyPr>
            <a:spAutoFit/>
          </a:bodyPr>
          <a:lstStyle/>
          <a:p>
            <a:endParaRPr lang="en-US" dirty="0">
              <a:solidFill>
                <a:schemeClr val="bg1"/>
              </a:solidFill>
            </a:endParaRPr>
          </a:p>
          <a:p>
            <a:r>
              <a:rPr lang="en-US" dirty="0">
                <a:solidFill>
                  <a:schemeClr val="bg1"/>
                </a:solidFill>
              </a:rPr>
              <a:t>A committee of elders drafted a preface to the book. Unsatisfied with this draft, those who attended the conference requested that Joseph Smith ask the Lord for a preface. </a:t>
            </a:r>
          </a:p>
          <a:p>
            <a:endParaRPr lang="en-US" dirty="0">
              <a:solidFill>
                <a:schemeClr val="bg1"/>
              </a:solidFill>
            </a:endParaRPr>
          </a:p>
          <a:p>
            <a:r>
              <a:rPr lang="en-US" dirty="0">
                <a:solidFill>
                  <a:schemeClr val="bg1"/>
                </a:solidFill>
              </a:rPr>
              <a:t>After petitioning the Lord in prayer, Joseph received a preface by revelation. The Lord’s preface to the Book of Commandments became section 1 of the Doctrine and Covenants.</a:t>
            </a:r>
          </a:p>
        </p:txBody>
      </p:sp>
      <p:sp>
        <p:nvSpPr>
          <p:cNvPr id="10" name="Rectangle 9"/>
          <p:cNvSpPr/>
          <p:nvPr/>
        </p:nvSpPr>
        <p:spPr>
          <a:xfrm>
            <a:off x="1676400" y="990601"/>
            <a:ext cx="4572000" cy="2585323"/>
          </a:xfrm>
          <a:prstGeom prst="rect">
            <a:avLst/>
          </a:prstGeom>
        </p:spPr>
        <p:txBody>
          <a:bodyPr>
            <a:spAutoFit/>
          </a:bodyPr>
          <a:lstStyle/>
          <a:p>
            <a:r>
              <a:rPr lang="en-US" dirty="0">
                <a:solidFill>
                  <a:schemeClr val="bg1"/>
                </a:solidFill>
              </a:rPr>
              <a:t>By November 1831, Joseph Smith had received more than 60 revelations. </a:t>
            </a:r>
          </a:p>
          <a:p>
            <a:endParaRPr lang="en-US" dirty="0">
              <a:solidFill>
                <a:schemeClr val="bg1"/>
              </a:solidFill>
            </a:endParaRPr>
          </a:p>
          <a:p>
            <a:r>
              <a:rPr lang="en-US" dirty="0">
                <a:solidFill>
                  <a:schemeClr val="bg1"/>
                </a:solidFill>
              </a:rPr>
              <a:t>However, most Church members did not have access to copies of the revelations. </a:t>
            </a:r>
          </a:p>
          <a:p>
            <a:endParaRPr lang="en-US" dirty="0">
              <a:solidFill>
                <a:schemeClr val="bg1"/>
              </a:solidFill>
            </a:endParaRPr>
          </a:p>
          <a:p>
            <a:r>
              <a:rPr lang="en-US" dirty="0">
                <a:solidFill>
                  <a:schemeClr val="bg1"/>
                </a:solidFill>
              </a:rPr>
              <a:t>The Prophet convened a conference in Hiram, Ohio, to discuss publishing them as a book that would be called the Book of Commandments. </a:t>
            </a:r>
          </a:p>
        </p:txBody>
      </p:sp>
      <p:pic>
        <p:nvPicPr>
          <p:cNvPr id="3" name="Picture 2">
            <a:extLst>
              <a:ext uri="{FF2B5EF4-FFF2-40B4-BE49-F238E27FC236}">
                <a16:creationId xmlns:a16="http://schemas.microsoft.com/office/drawing/2014/main" id="{6C29C49B-B5DE-4731-B0EE-7CD7260BF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75" y="990601"/>
            <a:ext cx="3371850" cy="2257425"/>
          </a:xfrm>
          <a:prstGeom prst="rect">
            <a:avLst/>
          </a:prstGeom>
        </p:spPr>
      </p:pic>
      <p:pic>
        <p:nvPicPr>
          <p:cNvPr id="5" name="Picture 4">
            <a:extLst>
              <a:ext uri="{FF2B5EF4-FFF2-40B4-BE49-F238E27FC236}">
                <a16:creationId xmlns:a16="http://schemas.microsoft.com/office/drawing/2014/main" id="{BBF26DD9-0C38-4B4C-B78E-4140133B1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768826"/>
            <a:ext cx="3200400" cy="2476500"/>
          </a:xfrm>
          <a:prstGeom prst="rect">
            <a:avLst/>
          </a:prstGeom>
        </p:spPr>
      </p:pic>
    </p:spTree>
    <p:extLst>
      <p:ext uri="{BB962C8B-B14F-4D97-AF65-F5344CB8AC3E}">
        <p14:creationId xmlns:p14="http://schemas.microsoft.com/office/powerpoint/2010/main" val="412866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D34E719-A83E-4188-A21B-E3CBA9B0E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792869" y="1566208"/>
            <a:ext cx="4572000" cy="4893647"/>
          </a:xfrm>
          <a:prstGeom prst="rect">
            <a:avLst/>
          </a:prstGeom>
        </p:spPr>
        <p:txBody>
          <a:bodyPr>
            <a:spAutoFit/>
          </a:bodyPr>
          <a:lstStyle/>
          <a:p>
            <a:pPr fontAlgn="base"/>
            <a:r>
              <a:rPr lang="en-US" sz="2400" dirty="0">
                <a:solidFill>
                  <a:schemeClr val="bg1"/>
                </a:solidFill>
              </a:rPr>
              <a:t>Search these commandments, for they are true and faithful, and the prophecies and promises which are in them shall all be fulfilled.</a:t>
            </a:r>
          </a:p>
          <a:p>
            <a:pPr fontAlgn="base"/>
            <a:endParaRPr lang="en-US" sz="2400" b="1" dirty="0">
              <a:solidFill>
                <a:schemeClr val="bg1"/>
              </a:solidFill>
            </a:endParaRPr>
          </a:p>
          <a:p>
            <a:pPr fontAlgn="base"/>
            <a:r>
              <a:rPr lang="en-US" sz="2400" dirty="0">
                <a:solidFill>
                  <a:schemeClr val="bg1"/>
                </a:solidFill>
              </a:rPr>
              <a:t>What I the Lord have spoken, I have spoken, and I excuse not myself; and though the heavens and the earth pass away, my word shall not pass away, but shall all be fulfilled, whether by mine own voice or by the voice of my servants, it is the same.</a:t>
            </a:r>
          </a:p>
        </p:txBody>
      </p:sp>
      <p:grpSp>
        <p:nvGrpSpPr>
          <p:cNvPr id="5" name="Group 12"/>
          <p:cNvGrpSpPr/>
          <p:nvPr/>
        </p:nvGrpSpPr>
        <p:grpSpPr>
          <a:xfrm>
            <a:off x="1981200" y="2133600"/>
            <a:ext cx="2286000" cy="2667000"/>
            <a:chOff x="2646084" y="2667000"/>
            <a:chExt cx="3886200" cy="3931920"/>
          </a:xfrm>
        </p:grpSpPr>
        <p:grpSp>
          <p:nvGrpSpPr>
            <p:cNvPr id="6"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1:37-38</a:t>
              </a:r>
            </a:p>
          </p:txBody>
        </p:sp>
        <p:sp>
          <p:nvSpPr>
            <p:cNvPr id="16" name="TextBox 15"/>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4038600" y="3124200"/>
            <a:ext cx="1143000" cy="533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9166" y="152401"/>
            <a:ext cx="9058835" cy="646331"/>
          </a:xfrm>
          <a:prstGeom prst="rect">
            <a:avLst/>
          </a:prstGeom>
          <a:noFill/>
        </p:spPr>
        <p:txBody>
          <a:bodyPr wrap="square" rtlCol="0">
            <a:spAutoFit/>
          </a:bodyPr>
          <a:lstStyle/>
          <a:p>
            <a:pPr algn="ctr"/>
            <a:r>
              <a:rPr lang="en-US" sz="3600" dirty="0">
                <a:solidFill>
                  <a:schemeClr val="bg1"/>
                </a:solidFill>
                <a:latin typeface="Century Schoolbook" pitchFamily="18" charset="0"/>
              </a:rPr>
              <a:t>Doctrinal Mastery</a:t>
            </a:r>
          </a:p>
        </p:txBody>
      </p:sp>
    </p:spTree>
    <p:extLst>
      <p:ext uri="{BB962C8B-B14F-4D97-AF65-F5344CB8AC3E}">
        <p14:creationId xmlns:p14="http://schemas.microsoft.com/office/powerpoint/2010/main" val="37880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0-#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0-#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04094-A5E0-44F0-ADA1-A7DA7FF1D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01561" y="197346"/>
            <a:ext cx="11623994" cy="7294305"/>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Related Video:</a:t>
            </a:r>
          </a:p>
          <a:p>
            <a:r>
              <a:rPr lang="en-US" dirty="0">
                <a:solidFill>
                  <a:schemeClr val="bg1"/>
                </a:solidFill>
              </a:rPr>
              <a:t>Prophets Warning (1:24)</a:t>
            </a:r>
          </a:p>
          <a:p>
            <a:r>
              <a:rPr lang="en-US" dirty="0">
                <a:solidFill>
                  <a:schemeClr val="bg1"/>
                </a:solidFill>
              </a:rPr>
              <a:t>Seek the Lord (6:18)</a:t>
            </a:r>
          </a:p>
          <a:p>
            <a:r>
              <a:rPr lang="en-US" dirty="0">
                <a:solidFill>
                  <a:schemeClr val="bg1"/>
                </a:solidFill>
              </a:rPr>
              <a:t>The True and Living Church (1:24)</a:t>
            </a:r>
          </a:p>
          <a:p>
            <a:endParaRPr lang="en-US" dirty="0">
              <a:solidFill>
                <a:schemeClr val="bg1"/>
              </a:solidFill>
            </a:endParaRPr>
          </a:p>
          <a:p>
            <a:r>
              <a:rPr lang="en-US" dirty="0">
                <a:solidFill>
                  <a:schemeClr val="bg1"/>
                </a:solidFill>
              </a:rPr>
              <a:t>The John Johnson Sr. Farm in Hiram, OH. Located at: 6203 Pioneer Trail Hiram, Ohio</a:t>
            </a:r>
          </a:p>
          <a:p>
            <a:endParaRPr lang="en-US" dirty="0">
              <a:solidFill>
                <a:schemeClr val="bg1"/>
              </a:solidFill>
            </a:endParaRPr>
          </a:p>
          <a:p>
            <a:r>
              <a:rPr lang="en-US" dirty="0">
                <a:solidFill>
                  <a:schemeClr val="bg1"/>
                </a:solidFill>
              </a:rPr>
              <a:t>Joseph Fielding Smith Conference Report Oct 1919 pg. 146</a:t>
            </a:r>
          </a:p>
          <a:p>
            <a:r>
              <a:rPr lang="en-US" dirty="0">
                <a:solidFill>
                  <a:schemeClr val="bg1"/>
                </a:solidFill>
              </a:rPr>
              <a:t>	Weak things: </a:t>
            </a:r>
            <a:r>
              <a:rPr lang="en-US" i="1" dirty="0">
                <a:solidFill>
                  <a:schemeClr val="bg1"/>
                </a:solidFill>
              </a:rPr>
              <a:t>Church History and Modern Revelation </a:t>
            </a:r>
            <a:r>
              <a:rPr lang="en-US" dirty="0">
                <a:solidFill>
                  <a:schemeClr val="bg1"/>
                </a:solidFill>
              </a:rPr>
              <a:t>1:255</a:t>
            </a:r>
          </a:p>
          <a:p>
            <a:endParaRPr lang="en-US" dirty="0">
              <a:solidFill>
                <a:schemeClr val="bg1"/>
              </a:solidFill>
            </a:endParaRPr>
          </a:p>
          <a:p>
            <a:r>
              <a:rPr lang="en-US" dirty="0">
                <a:solidFill>
                  <a:schemeClr val="bg1"/>
                </a:solidFill>
              </a:rPr>
              <a:t>Doctrine and Covenants Commentary –containing revelation given to Joseph Smith Jr. Historical and Exegetical Notes by Hyrum M. Smith (of the Council of the Twelve Apostles)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Deseret Book Company pg. 3,6-7</a:t>
            </a:r>
          </a:p>
          <a:p>
            <a:endParaRPr lang="en-US" dirty="0">
              <a:solidFill>
                <a:schemeClr val="bg1"/>
              </a:solidFill>
            </a:endParaRPr>
          </a:p>
          <a:p>
            <a:r>
              <a:rPr lang="en-US" dirty="0">
                <a:solidFill>
                  <a:schemeClr val="bg1"/>
                </a:solidFill>
              </a:rPr>
              <a:t>Spencer W. Kimball—excerpts from Miracle of Forgiveness pg. 40-41</a:t>
            </a:r>
          </a:p>
          <a:p>
            <a:endParaRPr lang="en-US" dirty="0">
              <a:solidFill>
                <a:schemeClr val="bg1"/>
              </a:solidFill>
            </a:endParaRPr>
          </a:p>
          <a:p>
            <a:r>
              <a:rPr lang="en-US" dirty="0">
                <a:solidFill>
                  <a:schemeClr val="bg1"/>
                </a:solidFill>
              </a:rPr>
              <a:t>Elder Melvin J. Ballard Conf. Report Oct 1923 pp. 30-31</a:t>
            </a:r>
          </a:p>
          <a:p>
            <a:endParaRPr lang="en-US" dirty="0">
              <a:solidFill>
                <a:schemeClr val="bg1"/>
              </a:solidFill>
            </a:endParaRPr>
          </a:p>
          <a:p>
            <a:pPr marL="342900" indent="-342900"/>
            <a:r>
              <a:rPr lang="en-US" dirty="0">
                <a:solidFill>
                  <a:schemeClr val="bg1"/>
                </a:solidFill>
              </a:rPr>
              <a:t>A. Theodore Tuttle Conf. Report April 1975 or May 1975 Ensign</a:t>
            </a:r>
          </a:p>
          <a:p>
            <a:pPr marL="342900" indent="-342900"/>
            <a:endParaRPr lang="en-US" dirty="0">
              <a:solidFill>
                <a:schemeClr val="bg1"/>
              </a:solidFill>
            </a:endParaRPr>
          </a:p>
          <a:p>
            <a:pPr marL="342900" indent="-342900"/>
            <a:r>
              <a:rPr lang="en-US" dirty="0">
                <a:solidFill>
                  <a:schemeClr val="bg1"/>
                </a:solidFill>
              </a:rPr>
              <a:t>Henry B. </a:t>
            </a:r>
            <a:r>
              <a:rPr lang="en-US" dirty="0" err="1">
                <a:solidFill>
                  <a:schemeClr val="bg1"/>
                </a:solidFill>
              </a:rPr>
              <a:t>Eyring</a:t>
            </a:r>
            <a:r>
              <a:rPr lang="en-US" dirty="0">
                <a:solidFill>
                  <a:schemeClr val="bg1"/>
                </a:solidFill>
              </a:rPr>
              <a:t> </a:t>
            </a:r>
            <a:r>
              <a:rPr lang="en-US" i="1" dirty="0">
                <a:solidFill>
                  <a:schemeClr val="bg1"/>
                </a:solidFill>
              </a:rPr>
              <a:t>Do Not Delay </a:t>
            </a:r>
            <a:r>
              <a:rPr lang="en-US" dirty="0">
                <a:solidFill>
                  <a:schemeClr val="bg1"/>
                </a:solidFill>
              </a:rPr>
              <a:t>Oct. 1999 Conf. Report</a:t>
            </a:r>
          </a:p>
          <a:p>
            <a:pPr marL="342900" indent="-342900"/>
            <a:endParaRPr lang="en-US" dirty="0">
              <a:solidFill>
                <a:schemeClr val="bg1"/>
              </a:solidFill>
            </a:endParaRPr>
          </a:p>
          <a:p>
            <a:pPr marL="342900" indent="-342900"/>
            <a:r>
              <a:rPr lang="en-US" dirty="0">
                <a:solidFill>
                  <a:schemeClr val="bg1"/>
                </a:solidFill>
              </a:rPr>
              <a:t>Bruce R. McConkie </a:t>
            </a:r>
            <a:r>
              <a:rPr lang="en-US" i="1" dirty="0">
                <a:solidFill>
                  <a:schemeClr val="bg1"/>
                </a:solidFill>
              </a:rPr>
              <a:t>Mormon Doctrine </a:t>
            </a:r>
            <a:r>
              <a:rPr lang="en-US" dirty="0">
                <a:solidFill>
                  <a:schemeClr val="bg1"/>
                </a:solidFill>
              </a:rPr>
              <a:t>p. 374</a:t>
            </a:r>
          </a:p>
          <a:p>
            <a:pPr marL="342900" indent="-342900"/>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4" name="Group 3">
            <a:extLst>
              <a:ext uri="{FF2B5EF4-FFF2-40B4-BE49-F238E27FC236}">
                <a16:creationId xmlns:a16="http://schemas.microsoft.com/office/drawing/2014/main" id="{3D862595-1001-45C7-A693-AE1CD488731C}"/>
              </a:ext>
            </a:extLst>
          </p:cNvPr>
          <p:cNvGrpSpPr/>
          <p:nvPr/>
        </p:nvGrpSpPr>
        <p:grpSpPr>
          <a:xfrm>
            <a:off x="3678148" y="657546"/>
            <a:ext cx="875740" cy="1180562"/>
            <a:chOff x="7543800" y="3810000"/>
            <a:chExt cx="1143000" cy="1447800"/>
          </a:xfrm>
        </p:grpSpPr>
        <p:sp>
          <p:nvSpPr>
            <p:cNvPr id="6" name="Trapezoid 5">
              <a:extLst>
                <a:ext uri="{FF2B5EF4-FFF2-40B4-BE49-F238E27FC236}">
                  <a16:creationId xmlns:a16="http://schemas.microsoft.com/office/drawing/2014/main" id="{CE854928-24D4-456B-B162-B8881A703A1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057AEF9E-86B0-4942-8707-88EFF6A92A4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E8BC31A9-FD4B-4F62-87BA-B1F60600C6A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2A1196F9-C061-4F52-B7E8-36463680C95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E7088C2-8405-455A-9BA4-622AA61EEC17}"/>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9D6A2D72-6E2A-40F0-8178-E56E035831C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A127A8DF-23F5-46C8-9D6C-9C2E2A2B427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A169A7-5320-40BF-BA90-BDCB47D9862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79E4E3-6563-49D9-BAC1-FCC85AAA403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4183A3B-F91A-48F5-878C-2B0FD292964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F9E016E8-C9F1-4D8D-9F1F-EE56AB0C1C6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CFD8F86-25B0-49C0-B386-05772600A12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906307C3-3B01-4F90-A862-8E45A9CA611B}"/>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B0493408-9AD4-4896-B68E-065265D386F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354523-707B-42C1-8E0A-F2A3A829010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8A6135-ACC9-4C74-AAA1-C08BB7EF16C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B19F074-5E4E-4365-8F94-9CD0B86F598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9CD52A52-1A05-4405-970B-7572888F63F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8365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228601"/>
          <a:ext cx="8763000" cy="6400799"/>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1142271">
                <a:tc>
                  <a:txBody>
                    <a:bodyPr/>
                    <a:lstStyle/>
                    <a:p>
                      <a:r>
                        <a:rPr lang="en-US" sz="2800" dirty="0"/>
                        <a:t>D&amp;C 1:17-30</a:t>
                      </a:r>
                    </a:p>
                  </a:txBody>
                  <a:tcPr marL="89182" marR="89182" marT="44591" marB="44591"/>
                </a:tc>
                <a:tc>
                  <a:txBody>
                    <a:bodyPr/>
                    <a:lstStyle/>
                    <a:p>
                      <a:r>
                        <a:rPr lang="en-US" sz="1800" dirty="0"/>
                        <a:t>What Solution did the Lord Give for the calamity that would come upon the Earth?</a:t>
                      </a:r>
                    </a:p>
                  </a:txBody>
                  <a:tcPr marL="89182" marR="89182" marT="44591" marB="44591"/>
                </a:tc>
                <a:tc>
                  <a:txBody>
                    <a:bodyPr/>
                    <a:lstStyle/>
                    <a:p>
                      <a:r>
                        <a:rPr lang="en-US" sz="1800" dirty="0"/>
                        <a:t>How can this solution help us face the calamity of the last days?</a:t>
                      </a:r>
                    </a:p>
                  </a:txBody>
                  <a:tcPr marL="89182" marR="89182" marT="44591" marB="44591"/>
                </a:tc>
                <a:extLst>
                  <a:ext uri="{0D108BD9-81ED-4DB2-BD59-A6C34878D82A}">
                    <a16:rowId xmlns:a16="http://schemas.microsoft.com/office/drawing/2014/main" val="10000"/>
                  </a:ext>
                </a:extLst>
              </a:tr>
              <a:tr h="1314632">
                <a:tc>
                  <a:txBody>
                    <a:bodyPr/>
                    <a:lstStyle/>
                    <a:p>
                      <a:r>
                        <a:rPr lang="en-US" sz="1800" dirty="0"/>
                        <a:t>D&amp;C 1:17</a:t>
                      </a:r>
                    </a:p>
                  </a:txBody>
                  <a:tcPr marL="89182" marR="89182" marT="44591" marB="44591"/>
                </a:tc>
                <a:tc>
                  <a:txBody>
                    <a:bodyPr/>
                    <a:lstStyle/>
                    <a:p>
                      <a:endParaRPr lang="en-US" sz="1800" dirty="0"/>
                    </a:p>
                  </a:txBody>
                  <a:tcPr marL="89182" marR="89182" marT="44591" marB="44591"/>
                </a:tc>
                <a:tc>
                  <a:txBody>
                    <a:bodyPr/>
                    <a:lstStyle/>
                    <a:p>
                      <a:endParaRPr lang="en-US" sz="1800"/>
                    </a:p>
                  </a:txBody>
                  <a:tcPr marL="89182" marR="89182" marT="44591" marB="44591"/>
                </a:tc>
                <a:extLst>
                  <a:ext uri="{0D108BD9-81ED-4DB2-BD59-A6C34878D82A}">
                    <a16:rowId xmlns:a16="http://schemas.microsoft.com/office/drawing/2014/main" val="10001"/>
                  </a:ext>
                </a:extLst>
              </a:tr>
              <a:tr h="1314632">
                <a:tc>
                  <a:txBody>
                    <a:bodyPr/>
                    <a:lstStyle/>
                    <a:p>
                      <a:r>
                        <a:rPr lang="en-US" sz="1800" dirty="0"/>
                        <a:t>D&amp;C</a:t>
                      </a:r>
                      <a:r>
                        <a:rPr lang="en-US" sz="1800" baseline="0" dirty="0"/>
                        <a:t> 1:</a:t>
                      </a:r>
                      <a:r>
                        <a:rPr lang="en-US" sz="1800" dirty="0"/>
                        <a:t>18-23</a:t>
                      </a:r>
                    </a:p>
                  </a:txBody>
                  <a:tcPr marL="89182" marR="89182" marT="44591" marB="44591"/>
                </a:tc>
                <a:tc>
                  <a:txBody>
                    <a:bodyPr/>
                    <a:lstStyle/>
                    <a:p>
                      <a:endParaRPr lang="en-US" sz="1800"/>
                    </a:p>
                  </a:txBody>
                  <a:tcPr marL="89182" marR="89182" marT="44591" marB="44591"/>
                </a:tc>
                <a:tc>
                  <a:txBody>
                    <a:bodyPr/>
                    <a:lstStyle/>
                    <a:p>
                      <a:endParaRPr lang="en-US" sz="1800"/>
                    </a:p>
                  </a:txBody>
                  <a:tcPr marL="89182" marR="89182" marT="44591" marB="44591"/>
                </a:tc>
                <a:extLst>
                  <a:ext uri="{0D108BD9-81ED-4DB2-BD59-A6C34878D82A}">
                    <a16:rowId xmlns:a16="http://schemas.microsoft.com/office/drawing/2014/main" val="10002"/>
                  </a:ext>
                </a:extLst>
              </a:tr>
              <a:tr h="1314632">
                <a:tc>
                  <a:txBody>
                    <a:bodyPr/>
                    <a:lstStyle/>
                    <a:p>
                      <a:r>
                        <a:rPr lang="en-US" sz="1800" dirty="0"/>
                        <a:t>D&amp;C 1:29</a:t>
                      </a:r>
                    </a:p>
                  </a:txBody>
                  <a:tcPr marL="89182" marR="89182" marT="44591" marB="44591"/>
                </a:tc>
                <a:tc>
                  <a:txBody>
                    <a:bodyPr/>
                    <a:lstStyle/>
                    <a:p>
                      <a:endParaRPr lang="en-US" sz="1800"/>
                    </a:p>
                  </a:txBody>
                  <a:tcPr marL="89182" marR="89182" marT="44591" marB="44591"/>
                </a:tc>
                <a:tc>
                  <a:txBody>
                    <a:bodyPr/>
                    <a:lstStyle/>
                    <a:p>
                      <a:endParaRPr lang="en-US" sz="1800" dirty="0"/>
                    </a:p>
                  </a:txBody>
                  <a:tcPr marL="89182" marR="89182" marT="44591" marB="44591"/>
                </a:tc>
                <a:extLst>
                  <a:ext uri="{0D108BD9-81ED-4DB2-BD59-A6C34878D82A}">
                    <a16:rowId xmlns:a16="http://schemas.microsoft.com/office/drawing/2014/main" val="10003"/>
                  </a:ext>
                </a:extLst>
              </a:tr>
              <a:tr h="1314632">
                <a:tc>
                  <a:txBody>
                    <a:bodyPr/>
                    <a:lstStyle/>
                    <a:p>
                      <a:r>
                        <a:rPr lang="en-US" sz="1800" dirty="0"/>
                        <a:t>D&amp;C 1:30</a:t>
                      </a:r>
                    </a:p>
                  </a:txBody>
                  <a:tcPr marL="89182" marR="89182" marT="44591" marB="44591"/>
                </a:tc>
                <a:tc>
                  <a:txBody>
                    <a:bodyPr/>
                    <a:lstStyle/>
                    <a:p>
                      <a:endParaRPr lang="en-US" sz="1800"/>
                    </a:p>
                  </a:txBody>
                  <a:tcPr marL="89182" marR="89182" marT="44591" marB="44591"/>
                </a:tc>
                <a:tc>
                  <a:txBody>
                    <a:bodyPr/>
                    <a:lstStyle/>
                    <a:p>
                      <a:endParaRPr lang="en-US" sz="1800" dirty="0"/>
                    </a:p>
                  </a:txBody>
                  <a:tcPr marL="89182" marR="89182" marT="44591" marB="44591"/>
                </a:tc>
                <a:extLst>
                  <a:ext uri="{0D108BD9-81ED-4DB2-BD59-A6C34878D82A}">
                    <a16:rowId xmlns:a16="http://schemas.microsoft.com/office/drawing/2014/main" val="10004"/>
                  </a:ext>
                </a:extLst>
              </a:tr>
            </a:tbl>
          </a:graphicData>
        </a:graphic>
      </p:graphicFrame>
      <p:pic>
        <p:nvPicPr>
          <p:cNvPr id="26626" name="Picture 2" descr="http://www.clipartbest.com/cliparts/4c9/o7n/4c9o7npcE.png"/>
          <p:cNvPicPr>
            <a:picLocks noChangeAspect="1" noChangeArrowheads="1"/>
          </p:cNvPicPr>
          <p:nvPr/>
        </p:nvPicPr>
        <p:blipFill>
          <a:blip r:embed="rId2" cstate="print"/>
          <a:srcRect/>
          <a:stretch>
            <a:fillRect/>
          </a:stretch>
        </p:blipFill>
        <p:spPr bwMode="auto">
          <a:xfrm>
            <a:off x="3657601" y="533400"/>
            <a:ext cx="759443" cy="762000"/>
          </a:xfrm>
          <a:prstGeom prst="rect">
            <a:avLst/>
          </a:prstGeom>
          <a:noFill/>
        </p:spPr>
      </p:pic>
    </p:spTree>
    <p:extLst>
      <p:ext uri="{BB962C8B-B14F-4D97-AF65-F5344CB8AC3E}">
        <p14:creationId xmlns:p14="http://schemas.microsoft.com/office/powerpoint/2010/main" val="19162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2133600" cy="6924973"/>
          </a:xfrm>
          <a:prstGeom prst="rect">
            <a:avLst/>
          </a:prstGeom>
        </p:spPr>
        <p:txBody>
          <a:bodyPr wrap="square">
            <a:spAutoFit/>
          </a:bodyPr>
          <a:lstStyle/>
          <a:p>
            <a:r>
              <a:rPr lang="en-US" dirty="0" err="1"/>
              <a:t>Idumea</a:t>
            </a:r>
            <a:r>
              <a:rPr lang="en-US" dirty="0"/>
              <a:t> </a:t>
            </a:r>
          </a:p>
          <a:p>
            <a:r>
              <a:rPr lang="en-US" dirty="0"/>
              <a:t>Sacred Harp Music</a:t>
            </a:r>
          </a:p>
          <a:p>
            <a:r>
              <a:rPr lang="en-US" dirty="0"/>
              <a:t>Charles Wesley 1763</a:t>
            </a:r>
          </a:p>
          <a:p>
            <a:r>
              <a:rPr lang="en-US" dirty="0"/>
              <a:t>Ananias Davisson 1816</a:t>
            </a:r>
          </a:p>
          <a:p>
            <a:r>
              <a:rPr lang="en-US" sz="1200" dirty="0"/>
              <a:t>And am I born to die?</a:t>
            </a:r>
          </a:p>
          <a:p>
            <a:r>
              <a:rPr lang="en-US" sz="1200" dirty="0"/>
              <a:t>To lay this body down!</a:t>
            </a:r>
          </a:p>
          <a:p>
            <a:r>
              <a:rPr lang="en-US" sz="1200" dirty="0"/>
              <a:t>And must my trembling spirit fly</a:t>
            </a:r>
          </a:p>
          <a:p>
            <a:r>
              <a:rPr lang="en-US" sz="1200" dirty="0"/>
              <a:t>Into a world unknown?</a:t>
            </a:r>
          </a:p>
          <a:p>
            <a:br>
              <a:rPr lang="en-US" sz="1200" dirty="0"/>
            </a:br>
            <a:endParaRPr lang="en-US" sz="1200" dirty="0"/>
          </a:p>
          <a:p>
            <a:r>
              <a:rPr lang="en-US" sz="1200" dirty="0"/>
              <a:t>A land of deepest shade,</a:t>
            </a:r>
          </a:p>
          <a:p>
            <a:r>
              <a:rPr lang="en-US" sz="1200" dirty="0" err="1"/>
              <a:t>Unpierced</a:t>
            </a:r>
            <a:r>
              <a:rPr lang="en-US" sz="1200" dirty="0"/>
              <a:t> by human thought;</a:t>
            </a:r>
          </a:p>
          <a:p>
            <a:r>
              <a:rPr lang="en-US" sz="1200" dirty="0"/>
              <a:t>The dreary regions of the dead,</a:t>
            </a:r>
          </a:p>
          <a:p>
            <a:r>
              <a:rPr lang="en-US" sz="1200" dirty="0"/>
              <a:t>Where all things are forgot!</a:t>
            </a:r>
          </a:p>
          <a:p>
            <a:br>
              <a:rPr lang="en-US" sz="1200" dirty="0"/>
            </a:br>
            <a:endParaRPr lang="en-US" sz="1200" dirty="0"/>
          </a:p>
          <a:p>
            <a:r>
              <a:rPr lang="en-US" sz="1200" dirty="0"/>
              <a:t>Soon as from earth I go,</a:t>
            </a:r>
          </a:p>
          <a:p>
            <a:r>
              <a:rPr lang="en-US" sz="1200" dirty="0"/>
              <a:t>What will become of me?</a:t>
            </a:r>
          </a:p>
          <a:p>
            <a:r>
              <a:rPr lang="en-US" sz="1200" dirty="0"/>
              <a:t>Eternal happiness or woe</a:t>
            </a:r>
          </a:p>
          <a:p>
            <a:r>
              <a:rPr lang="en-US" sz="1200" dirty="0"/>
              <a:t>Must then my portion be!</a:t>
            </a:r>
          </a:p>
          <a:p>
            <a:br>
              <a:rPr lang="en-US" sz="1200" dirty="0"/>
            </a:br>
            <a:endParaRPr lang="en-US" sz="1200" dirty="0"/>
          </a:p>
          <a:p>
            <a:r>
              <a:rPr lang="en-US" sz="1200" dirty="0"/>
              <a:t>Waked by the trumpet sound,</a:t>
            </a:r>
          </a:p>
          <a:p>
            <a:r>
              <a:rPr lang="en-US" sz="1200" dirty="0"/>
              <a:t>I from my grave shall rise;</a:t>
            </a:r>
          </a:p>
          <a:p>
            <a:r>
              <a:rPr lang="en-US" sz="1200" dirty="0"/>
              <a:t>And see the Judge with glory crowned,</a:t>
            </a:r>
          </a:p>
          <a:p>
            <a:r>
              <a:rPr lang="en-US" sz="1200" dirty="0"/>
              <a:t>And see the flaming skies!</a:t>
            </a:r>
          </a:p>
          <a:p>
            <a:r>
              <a:rPr lang="en-US" sz="1200" dirty="0" err="1"/>
              <a:t>Ecc</a:t>
            </a:r>
            <a:r>
              <a:rPr lang="en-US" sz="1200" dirty="0"/>
              <a:t>. 3:2</a:t>
            </a:r>
          </a:p>
          <a:p>
            <a:r>
              <a:rPr lang="en-US" sz="1200" dirty="0">
                <a:hlinkClick r:id="rId2"/>
              </a:rPr>
              <a:t>http://www.sacredharpbremen.org/lieder/026-bis-099/047b-idumea </a:t>
            </a:r>
            <a:br>
              <a:rPr lang="en-US" dirty="0"/>
            </a:br>
            <a:endParaRPr lang="en-US" dirty="0"/>
          </a:p>
        </p:txBody>
      </p:sp>
      <p:sp>
        <p:nvSpPr>
          <p:cNvPr id="4" name="TextBox 3"/>
          <p:cNvSpPr txBox="1"/>
          <p:nvPr/>
        </p:nvSpPr>
        <p:spPr>
          <a:xfrm>
            <a:off x="4191000" y="152400"/>
            <a:ext cx="3505200" cy="2862322"/>
          </a:xfrm>
          <a:prstGeom prst="rect">
            <a:avLst/>
          </a:prstGeom>
          <a:noFill/>
        </p:spPr>
        <p:txBody>
          <a:bodyPr wrap="square" rtlCol="0">
            <a:spAutoFit/>
          </a:bodyPr>
          <a:lstStyle/>
          <a:p>
            <a:r>
              <a:rPr lang="en-US" sz="1200" b="1" dirty="0"/>
              <a:t>Idolatry</a:t>
            </a:r>
          </a:p>
          <a:p>
            <a:r>
              <a:rPr lang="en-US" sz="1200" dirty="0"/>
              <a:t>“Sadly, however, we find that to be shown the way is not necessarily to walk in it, and many have not been able to continue in faith. These have submitted themselves in one degree or another to the </a:t>
            </a:r>
            <a:r>
              <a:rPr lang="en-US" sz="1200" dirty="0" err="1"/>
              <a:t>enticings</a:t>
            </a:r>
            <a:r>
              <a:rPr lang="en-US" sz="1200" dirty="0"/>
              <a:t> of Satan and his servants and joined with those of “the world” in lives of ever-deepening idolatry…</a:t>
            </a:r>
          </a:p>
          <a:p>
            <a:endParaRPr lang="en-US" sz="1200" dirty="0"/>
          </a:p>
          <a:p>
            <a:r>
              <a:rPr lang="en-US" sz="1200" dirty="0"/>
              <a:t>…Whatever thing a man sets his heart and his trust in most is his god; and if his god doesn’t also happen to be the true and living God of Israel, that man is laboring in idolatry.</a:t>
            </a:r>
          </a:p>
          <a:p>
            <a:r>
              <a:rPr lang="en-US" sz="1200" dirty="0"/>
              <a:t>June 1976 Ensign “The False Gods We Worship”</a:t>
            </a:r>
          </a:p>
          <a:p>
            <a:endParaRPr lang="en-US" sz="1200" dirty="0"/>
          </a:p>
          <a:p>
            <a:endParaRPr lang="en-US" sz="1200" dirty="0"/>
          </a:p>
        </p:txBody>
      </p:sp>
      <p:grpSp>
        <p:nvGrpSpPr>
          <p:cNvPr id="13" name="Group 12"/>
          <p:cNvGrpSpPr/>
          <p:nvPr/>
        </p:nvGrpSpPr>
        <p:grpSpPr>
          <a:xfrm>
            <a:off x="4114801" y="3801035"/>
            <a:ext cx="6553199" cy="3123188"/>
            <a:chOff x="2438399" y="2514600"/>
            <a:chExt cx="6553199" cy="3123188"/>
          </a:xfrm>
        </p:grpSpPr>
        <p:grpSp>
          <p:nvGrpSpPr>
            <p:cNvPr id="9" name="Group 8"/>
            <p:cNvGrpSpPr/>
            <p:nvPr/>
          </p:nvGrpSpPr>
          <p:grpSpPr>
            <a:xfrm>
              <a:off x="2667000" y="3200400"/>
              <a:ext cx="2971800" cy="2334399"/>
              <a:chOff x="3124200" y="2743200"/>
              <a:chExt cx="2971800" cy="2334399"/>
            </a:xfrm>
          </p:grpSpPr>
          <p:pic>
            <p:nvPicPr>
              <p:cNvPr id="2050" name="Picture 2" descr="http://upload.wikimedia.org/wikipedia/commons/thumb/b/bf/R%C3%A9volution_de_1830_-_Combat_de_la_rue_de_Rohan_-_29.07.1830.jpg/300px-R%C3%A9volution_de_1830_-_Combat_de_la_rue_de_Rohan_-_29.07.1830.jpg"/>
              <p:cNvPicPr>
                <a:picLocks noChangeAspect="1" noChangeArrowheads="1"/>
              </p:cNvPicPr>
              <p:nvPr/>
            </p:nvPicPr>
            <p:blipFill>
              <a:blip r:embed="rId3" cstate="print"/>
              <a:srcRect/>
              <a:stretch>
                <a:fillRect/>
              </a:stretch>
            </p:blipFill>
            <p:spPr bwMode="auto">
              <a:xfrm>
                <a:off x="3124200" y="2743200"/>
                <a:ext cx="2857500" cy="2057401"/>
              </a:xfrm>
              <a:prstGeom prst="rect">
                <a:avLst/>
              </a:prstGeom>
              <a:noFill/>
            </p:spPr>
          </p:pic>
          <p:sp>
            <p:nvSpPr>
              <p:cNvPr id="8" name="TextBox 7"/>
              <p:cNvSpPr txBox="1"/>
              <p:nvPr/>
            </p:nvSpPr>
            <p:spPr>
              <a:xfrm>
                <a:off x="3200400" y="4800600"/>
                <a:ext cx="2895600" cy="276999"/>
              </a:xfrm>
              <a:prstGeom prst="rect">
                <a:avLst/>
              </a:prstGeom>
              <a:noFill/>
            </p:spPr>
            <p:txBody>
              <a:bodyPr wrap="square" rtlCol="0">
                <a:spAutoFit/>
              </a:bodyPr>
              <a:lstStyle/>
              <a:p>
                <a:r>
                  <a:rPr lang="en-US" sz="1200" dirty="0"/>
                  <a:t>July Revolution in 1830 in Paris</a:t>
                </a:r>
              </a:p>
            </p:txBody>
          </p:sp>
        </p:grpSp>
        <p:sp>
          <p:nvSpPr>
            <p:cNvPr id="10" name="Rectangle 9"/>
            <p:cNvSpPr/>
            <p:nvPr/>
          </p:nvSpPr>
          <p:spPr>
            <a:xfrm>
              <a:off x="5701552" y="2590800"/>
              <a:ext cx="3048000" cy="3046988"/>
            </a:xfrm>
            <a:prstGeom prst="rect">
              <a:avLst/>
            </a:prstGeom>
          </p:spPr>
          <p:txBody>
            <a:bodyPr wrap="square">
              <a:spAutoFit/>
            </a:bodyPr>
            <a:lstStyle/>
            <a:p>
              <a:r>
                <a:rPr lang="en-US" sz="1200" dirty="0"/>
                <a:t>1784-1861</a:t>
              </a:r>
            </a:p>
            <a:p>
              <a:r>
                <a:rPr lang="en-US" sz="1200" dirty="0"/>
                <a:t>In the late eighteenth and early nineteenth century, various factors contributed to an epidemic of alcoholism that went hand-in-hand with spousal abuse, family neglect, and chronic unemployment. Americans used to drinking lightly alcoholic beverages like cider "from the crack of dawn to the crack of dawn" began ingesting far more alcohol as they drank more of strong, cheap beverages like rum (in the colonial period) and whiskey (in the post-Revolutionary period).</a:t>
              </a:r>
              <a:r>
                <a:rPr lang="en-US" sz="1200" baseline="30000" dirty="0"/>
                <a:t> </a:t>
              </a:r>
              <a:r>
                <a:rPr lang="en-US" sz="1200" dirty="0"/>
                <a:t>Popular pressure for cheap and plentiful alcohol led to relaxed ordinances on alcohol sales.</a:t>
              </a:r>
            </a:p>
            <a:p>
              <a:r>
                <a:rPr lang="en-US" sz="1200" dirty="0">
                  <a:hlinkClick r:id="rId4"/>
                </a:rPr>
                <a:t>http://en.wikipedia.org/wiki/Temperance_movement_in_the_United_States</a:t>
              </a:r>
              <a:endParaRPr lang="en-US" sz="1200" dirty="0"/>
            </a:p>
          </p:txBody>
        </p:sp>
        <p:sp>
          <p:nvSpPr>
            <p:cNvPr id="11" name="TextBox 10"/>
            <p:cNvSpPr txBox="1"/>
            <p:nvPr/>
          </p:nvSpPr>
          <p:spPr>
            <a:xfrm>
              <a:off x="2743200" y="2667000"/>
              <a:ext cx="2895600" cy="523220"/>
            </a:xfrm>
            <a:prstGeom prst="rect">
              <a:avLst/>
            </a:prstGeom>
            <a:noFill/>
          </p:spPr>
          <p:txBody>
            <a:bodyPr wrap="square" rtlCol="0">
              <a:spAutoFit/>
            </a:bodyPr>
            <a:lstStyle/>
            <a:p>
              <a:r>
                <a:rPr lang="en-US" sz="1400" b="1" dirty="0"/>
                <a:t>The Condition of Paris and United States in 1830’s</a:t>
              </a:r>
            </a:p>
          </p:txBody>
        </p:sp>
        <p:sp>
          <p:nvSpPr>
            <p:cNvPr id="12" name="Rectangle 11"/>
            <p:cNvSpPr/>
            <p:nvPr/>
          </p:nvSpPr>
          <p:spPr>
            <a:xfrm>
              <a:off x="2438399" y="2514600"/>
              <a:ext cx="6553199"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696200" y="0"/>
            <a:ext cx="2971800" cy="3647152"/>
          </a:xfrm>
          <a:prstGeom prst="rect">
            <a:avLst/>
          </a:prstGeom>
        </p:spPr>
        <p:txBody>
          <a:bodyPr wrap="square">
            <a:spAutoFit/>
          </a:bodyPr>
          <a:lstStyle/>
          <a:p>
            <a:pPr fontAlgn="base"/>
            <a:r>
              <a:rPr lang="en-US" sz="1100" b="1" dirty="0"/>
              <a:t>Doctrine and Covenants 1:14. </a:t>
            </a:r>
          </a:p>
          <a:p>
            <a:pPr fontAlgn="base"/>
            <a:endParaRPr lang="en-US" sz="1100" b="1" dirty="0"/>
          </a:p>
          <a:p>
            <a:pPr fontAlgn="base"/>
            <a:r>
              <a:rPr lang="en-US" sz="1100" b="1" dirty="0"/>
              <a:t>“Give heed to the words of the prophets”</a:t>
            </a:r>
          </a:p>
          <a:p>
            <a:pPr fontAlgn="base"/>
            <a:endParaRPr lang="en-US" sz="1100" b="1" dirty="0"/>
          </a:p>
          <a:p>
            <a:pPr fontAlgn="base"/>
            <a:r>
              <a:rPr lang="en-US" sz="1100" dirty="0"/>
              <a:t>Elder M. Russell Ballard taught:</a:t>
            </a:r>
          </a:p>
          <a:p>
            <a:pPr fontAlgn="base"/>
            <a:r>
              <a:rPr lang="en-US" sz="1100" dirty="0"/>
              <a:t>“It is no small thing, my brothers and sisters, to have a prophet of God in our midst. Great and wonderful are the blessings that come into our lives as we listen to the word of the Lord given to us through him. At the same time, knowing that [the President of the Church] is God’s prophet also endows us with responsibility. When we hear the counsel of the Lord expressed through the words of the President of the Church, our response should be positive and prompt. History has shown that there is safety, peace, prosperity, and happiness in responding to prophetic counsel as did Nephi of old: ‘I will go and do the things which the Lord hath commanded’ (1 Ne. 3:7)” (“His Word Ye Shall </a:t>
            </a:r>
            <a:r>
              <a:rPr lang="en-US" sz="1100" dirty="0" err="1"/>
              <a:t>Receive,”</a:t>
            </a:r>
            <a:r>
              <a:rPr lang="en-US" sz="1100" i="1" dirty="0" err="1"/>
              <a:t>Ensign</a:t>
            </a:r>
            <a:r>
              <a:rPr lang="en-US" sz="1100" i="1" dirty="0"/>
              <a:t>,</a:t>
            </a:r>
            <a:r>
              <a:rPr lang="en-US" sz="1100" dirty="0"/>
              <a:t> May 2001, 65).</a:t>
            </a:r>
          </a:p>
        </p:txBody>
      </p:sp>
      <p:sp>
        <p:nvSpPr>
          <p:cNvPr id="22" name="Rectangle 21"/>
          <p:cNvSpPr/>
          <p:nvPr/>
        </p:nvSpPr>
        <p:spPr>
          <a:xfrm>
            <a:off x="1524000" y="0"/>
            <a:ext cx="25908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14800" y="0"/>
            <a:ext cx="35052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0" y="0"/>
            <a:ext cx="30480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114800" y="3124200"/>
            <a:ext cx="3505200" cy="369332"/>
          </a:xfrm>
          <a:prstGeom prst="rect">
            <a:avLst/>
          </a:prstGeom>
          <a:noFill/>
        </p:spPr>
        <p:txBody>
          <a:bodyPr wrap="square" rtlCol="0">
            <a:spAutoFit/>
          </a:bodyPr>
          <a:lstStyle/>
          <a:p>
            <a:pPr algn="ctr"/>
            <a:r>
              <a:rPr lang="en-US" dirty="0"/>
              <a:t>Other Interesting Topics</a:t>
            </a:r>
          </a:p>
        </p:txBody>
      </p:sp>
    </p:spTree>
    <p:extLst>
      <p:ext uri="{BB962C8B-B14F-4D97-AF65-F5344CB8AC3E}">
        <p14:creationId xmlns:p14="http://schemas.microsoft.com/office/powerpoint/2010/main" val="58382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5B8C851-94DB-4033-A205-2AD97B10F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57663" y="6336268"/>
            <a:ext cx="1447800" cy="369332"/>
          </a:xfrm>
          <a:prstGeom prst="rect">
            <a:avLst/>
          </a:prstGeom>
          <a:noFill/>
        </p:spPr>
        <p:txBody>
          <a:bodyPr wrap="square" rtlCol="0">
            <a:spAutoFit/>
          </a:bodyPr>
          <a:lstStyle/>
          <a:p>
            <a:r>
              <a:rPr lang="en-US" dirty="0">
                <a:solidFill>
                  <a:schemeClr val="bg1"/>
                </a:solidFill>
              </a:rPr>
              <a:t>D&amp;C 1:1-4</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Given in This Dispensation</a:t>
            </a:r>
          </a:p>
        </p:txBody>
      </p:sp>
      <p:sp>
        <p:nvSpPr>
          <p:cNvPr id="6" name="Rectangle 5"/>
          <p:cNvSpPr/>
          <p:nvPr/>
        </p:nvSpPr>
        <p:spPr>
          <a:xfrm>
            <a:off x="1905000" y="1143001"/>
            <a:ext cx="4572000" cy="1200329"/>
          </a:xfrm>
          <a:prstGeom prst="rect">
            <a:avLst/>
          </a:prstGeom>
        </p:spPr>
        <p:txBody>
          <a:bodyPr>
            <a:spAutoFit/>
          </a:bodyPr>
          <a:lstStyle/>
          <a:p>
            <a:r>
              <a:rPr lang="en-US" i="1" dirty="0">
                <a:solidFill>
                  <a:schemeClr val="bg1"/>
                </a:solidFill>
              </a:rPr>
              <a:t>Revelation given through Joseph Smith the Prophet, on November 1, 1831, during a special conference of elders of the Church, held at Hiram, Ohio.</a:t>
            </a:r>
            <a:endParaRPr lang="en-US" dirty="0">
              <a:solidFill>
                <a:schemeClr val="bg1"/>
              </a:solidFill>
            </a:endParaRPr>
          </a:p>
        </p:txBody>
      </p:sp>
      <p:sp>
        <p:nvSpPr>
          <p:cNvPr id="12" name="TextBox 11"/>
          <p:cNvSpPr txBox="1"/>
          <p:nvPr/>
        </p:nvSpPr>
        <p:spPr>
          <a:xfrm>
            <a:off x="6477000" y="3686414"/>
            <a:ext cx="3886200" cy="2215991"/>
          </a:xfrm>
          <a:prstGeom prst="rect">
            <a:avLst/>
          </a:prstGeom>
          <a:noFill/>
        </p:spPr>
        <p:txBody>
          <a:bodyPr wrap="square" rtlCol="0">
            <a:spAutoFit/>
          </a:bodyPr>
          <a:lstStyle/>
          <a:p>
            <a:r>
              <a:rPr lang="en-US" i="1" dirty="0">
                <a:solidFill>
                  <a:srgbClr val="FFFF00"/>
                </a:solidFill>
              </a:rPr>
              <a:t>A Voice of Warning…unto all</a:t>
            </a:r>
          </a:p>
          <a:p>
            <a:endParaRPr lang="en-US" i="1" dirty="0">
              <a:solidFill>
                <a:srgbClr val="FFFF00"/>
              </a:solidFill>
            </a:endParaRPr>
          </a:p>
          <a:p>
            <a:r>
              <a:rPr lang="en-US" dirty="0">
                <a:solidFill>
                  <a:schemeClr val="bg1"/>
                </a:solidFill>
              </a:rPr>
              <a:t>“The Doctrine and Covenants is not a book just for the Latter-day Saints; it is more that that, it belongs to all the world…it is his book if he will accept it, if he will receive it.”</a:t>
            </a:r>
          </a:p>
          <a:p>
            <a:r>
              <a:rPr lang="en-US" sz="1200" dirty="0">
                <a:solidFill>
                  <a:schemeClr val="bg1"/>
                </a:solidFill>
              </a:rPr>
              <a:t>Joseph Fielding Smith</a:t>
            </a:r>
          </a:p>
        </p:txBody>
      </p:sp>
      <p:pic>
        <p:nvPicPr>
          <p:cNvPr id="4" name="Picture 3">
            <a:extLst>
              <a:ext uri="{FF2B5EF4-FFF2-40B4-BE49-F238E27FC236}">
                <a16:creationId xmlns:a16="http://schemas.microsoft.com/office/drawing/2014/main" id="{502F3BD4-42D8-4D36-987D-C147895A4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915" y="1228130"/>
            <a:ext cx="3739272" cy="2048470"/>
          </a:xfrm>
          <a:prstGeom prst="rect">
            <a:avLst/>
          </a:prstGeom>
        </p:spPr>
      </p:pic>
      <p:pic>
        <p:nvPicPr>
          <p:cNvPr id="11" name="Picture 10">
            <a:extLst>
              <a:ext uri="{FF2B5EF4-FFF2-40B4-BE49-F238E27FC236}">
                <a16:creationId xmlns:a16="http://schemas.microsoft.com/office/drawing/2014/main" id="{70E1E8F5-E229-4ED5-A6FA-2D21D3EFC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002" y="3429000"/>
            <a:ext cx="1866900" cy="2590800"/>
          </a:xfrm>
          <a:prstGeom prst="rect">
            <a:avLst/>
          </a:prstGeom>
        </p:spPr>
      </p:pic>
    </p:spTree>
    <p:extLst>
      <p:ext uri="{BB962C8B-B14F-4D97-AF65-F5344CB8AC3E}">
        <p14:creationId xmlns:p14="http://schemas.microsoft.com/office/powerpoint/2010/main" val="2935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241DD9-07F0-4F64-B679-F516DA2F7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61366" y="6336268"/>
            <a:ext cx="1447800" cy="369332"/>
          </a:xfrm>
          <a:prstGeom prst="rect">
            <a:avLst/>
          </a:prstGeom>
          <a:noFill/>
        </p:spPr>
        <p:txBody>
          <a:bodyPr wrap="square" rtlCol="0">
            <a:spAutoFit/>
          </a:bodyPr>
          <a:lstStyle/>
          <a:p>
            <a:r>
              <a:rPr lang="en-US" dirty="0">
                <a:solidFill>
                  <a:schemeClr val="bg1"/>
                </a:solidFill>
              </a:rPr>
              <a:t>D&amp;C 1:3</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None Can Hide</a:t>
            </a:r>
          </a:p>
        </p:txBody>
      </p:sp>
      <p:sp>
        <p:nvSpPr>
          <p:cNvPr id="6" name="Rectangle 5"/>
          <p:cNvSpPr/>
          <p:nvPr/>
        </p:nvSpPr>
        <p:spPr>
          <a:xfrm>
            <a:off x="1905000" y="1524000"/>
            <a:ext cx="4572000" cy="923330"/>
          </a:xfrm>
          <a:prstGeom prst="rect">
            <a:avLst/>
          </a:prstGeom>
        </p:spPr>
        <p:txBody>
          <a:bodyPr>
            <a:spAutoFit/>
          </a:bodyPr>
          <a:lstStyle/>
          <a:p>
            <a:r>
              <a:rPr lang="en-US" dirty="0">
                <a:solidFill>
                  <a:schemeClr val="bg1"/>
                </a:solidFill>
              </a:rPr>
              <a:t>“…their iniquities shall be spoken upon the housetops, and their secret acts shall be revealed.”</a:t>
            </a:r>
          </a:p>
        </p:txBody>
      </p:sp>
      <p:sp>
        <p:nvSpPr>
          <p:cNvPr id="12" name="TextBox 11"/>
          <p:cNvSpPr txBox="1"/>
          <p:nvPr/>
        </p:nvSpPr>
        <p:spPr>
          <a:xfrm>
            <a:off x="6934200" y="2447330"/>
            <a:ext cx="3581400" cy="2477601"/>
          </a:xfrm>
          <a:prstGeom prst="rect">
            <a:avLst/>
          </a:prstGeom>
          <a:noFill/>
        </p:spPr>
        <p:txBody>
          <a:bodyPr wrap="square" rtlCol="0">
            <a:spAutoFit/>
          </a:bodyPr>
          <a:lstStyle/>
          <a:p>
            <a:r>
              <a:rPr lang="en-US" sz="2400" dirty="0">
                <a:solidFill>
                  <a:schemeClr val="bg1"/>
                </a:solidFill>
              </a:rPr>
              <a:t>For everyone who rejects the gospel—When the light comes they (those who rebel) can no longer hide their errors, their iniquities, their secrets.</a:t>
            </a:r>
          </a:p>
          <a:p>
            <a:r>
              <a:rPr lang="en-US" sz="1100" dirty="0">
                <a:solidFill>
                  <a:schemeClr val="bg1"/>
                </a:solidFill>
              </a:rPr>
              <a:t>D&amp;C Commentary</a:t>
            </a:r>
          </a:p>
        </p:txBody>
      </p:sp>
      <p:pic>
        <p:nvPicPr>
          <p:cNvPr id="3" name="Picture 2">
            <a:extLst>
              <a:ext uri="{FF2B5EF4-FFF2-40B4-BE49-F238E27FC236}">
                <a16:creationId xmlns:a16="http://schemas.microsoft.com/office/drawing/2014/main" id="{03CBA4D6-9C1D-4657-9BDC-EDF7DF651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608" y="2797609"/>
            <a:ext cx="4760976" cy="2676144"/>
          </a:xfrm>
          <a:prstGeom prst="rect">
            <a:avLst/>
          </a:prstGeom>
        </p:spPr>
      </p:pic>
    </p:spTree>
    <p:extLst>
      <p:ext uri="{BB962C8B-B14F-4D97-AF65-F5344CB8AC3E}">
        <p14:creationId xmlns:p14="http://schemas.microsoft.com/office/powerpoint/2010/main" val="7625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27C7F6E4-B6A6-4295-865F-084173D63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96991" y="6336268"/>
            <a:ext cx="1447800" cy="369332"/>
          </a:xfrm>
          <a:prstGeom prst="rect">
            <a:avLst/>
          </a:prstGeom>
          <a:noFill/>
        </p:spPr>
        <p:txBody>
          <a:bodyPr wrap="square" rtlCol="0">
            <a:spAutoFit/>
          </a:bodyPr>
          <a:lstStyle/>
          <a:p>
            <a:r>
              <a:rPr lang="en-US" dirty="0">
                <a:solidFill>
                  <a:schemeClr val="bg1"/>
                </a:solidFill>
              </a:rPr>
              <a:t>D&amp;C 1:4-7</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Through the Prophets</a:t>
            </a:r>
          </a:p>
        </p:txBody>
      </p:sp>
      <p:grpSp>
        <p:nvGrpSpPr>
          <p:cNvPr id="13" name="Group 12"/>
          <p:cNvGrpSpPr/>
          <p:nvPr/>
        </p:nvGrpSpPr>
        <p:grpSpPr>
          <a:xfrm>
            <a:off x="2895600" y="1066800"/>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95400" y="2362200"/>
              <a:ext cx="1905000" cy="1077218"/>
            </a:xfrm>
            <a:prstGeom prst="rect">
              <a:avLst/>
            </a:prstGeom>
          </p:spPr>
          <p:txBody>
            <a:bodyPr wrap="square">
              <a:spAutoFit/>
            </a:bodyPr>
            <a:lstStyle/>
            <a:p>
              <a:pPr algn="ctr"/>
              <a:r>
                <a:rPr lang="en-US" sz="1600" b="1" i="1" dirty="0"/>
                <a:t>The Lord speaks His warnings to all people through His chosen disciples.</a:t>
              </a:r>
              <a:r>
                <a:rPr lang="en-US" sz="1600" i="1" dirty="0"/>
                <a:t> </a:t>
              </a:r>
              <a:endParaRPr lang="en-US" sz="1600" i="1" dirty="0">
                <a:solidFill>
                  <a:schemeClr val="bg1"/>
                </a:solidFill>
              </a:endParaRPr>
            </a:p>
          </p:txBody>
        </p:sp>
      </p:grpSp>
      <p:sp>
        <p:nvSpPr>
          <p:cNvPr id="34" name="Rectangle 33"/>
          <p:cNvSpPr/>
          <p:nvPr/>
        </p:nvSpPr>
        <p:spPr>
          <a:xfrm>
            <a:off x="5638800" y="1524000"/>
            <a:ext cx="4572000" cy="1569660"/>
          </a:xfrm>
          <a:prstGeom prst="rect">
            <a:avLst/>
          </a:prstGeom>
        </p:spPr>
        <p:txBody>
          <a:bodyPr>
            <a:spAutoFit/>
          </a:bodyPr>
          <a:lstStyle/>
          <a:p>
            <a:pPr algn="ctr"/>
            <a:r>
              <a:rPr lang="en-US" sz="3200" dirty="0">
                <a:solidFill>
                  <a:srgbClr val="00B0F0"/>
                </a:solidFill>
              </a:rPr>
              <a:t>Given the divine authority to preach the gospel and warn the world </a:t>
            </a:r>
          </a:p>
        </p:txBody>
      </p:sp>
      <p:sp>
        <p:nvSpPr>
          <p:cNvPr id="35" name="Rectangle 34"/>
          <p:cNvSpPr/>
          <p:nvPr/>
        </p:nvSpPr>
        <p:spPr>
          <a:xfrm>
            <a:off x="6172200" y="4800600"/>
            <a:ext cx="4191000" cy="1569660"/>
          </a:xfrm>
          <a:prstGeom prst="rect">
            <a:avLst/>
          </a:prstGeom>
        </p:spPr>
        <p:txBody>
          <a:bodyPr wrap="square">
            <a:spAutoFit/>
          </a:bodyPr>
          <a:lstStyle/>
          <a:p>
            <a:pPr algn="ctr"/>
            <a:r>
              <a:rPr lang="en-US" sz="2400" dirty="0">
                <a:solidFill>
                  <a:schemeClr val="bg1"/>
                </a:solidFill>
              </a:rPr>
              <a:t>The Preface is given by the Lord Himself—it was not written by Joseph Smith but dictated by Jesus Christ</a:t>
            </a:r>
          </a:p>
        </p:txBody>
      </p:sp>
    </p:spTree>
    <p:extLst>
      <p:ext uri="{BB962C8B-B14F-4D97-AF65-F5344CB8AC3E}">
        <p14:creationId xmlns:p14="http://schemas.microsoft.com/office/powerpoint/2010/main" val="11525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64C796D-C3D2-4A42-8303-33C83A999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30841" y="6401668"/>
            <a:ext cx="3043518" cy="369332"/>
          </a:xfrm>
          <a:prstGeom prst="rect">
            <a:avLst/>
          </a:prstGeom>
          <a:noFill/>
        </p:spPr>
        <p:txBody>
          <a:bodyPr wrap="square" rtlCol="0">
            <a:spAutoFit/>
          </a:bodyPr>
          <a:lstStyle/>
          <a:p>
            <a:r>
              <a:rPr lang="en-US" dirty="0">
                <a:solidFill>
                  <a:schemeClr val="bg1"/>
                </a:solidFill>
              </a:rPr>
              <a:t>D&amp;C 1:8-10  </a:t>
            </a:r>
            <a:r>
              <a:rPr lang="en-US" sz="1200" dirty="0">
                <a:solidFill>
                  <a:schemeClr val="bg1"/>
                </a:solidFill>
              </a:rPr>
              <a:t>D&amp;C Commentary</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Power to Seal</a:t>
            </a:r>
          </a:p>
        </p:txBody>
      </p:sp>
      <p:sp>
        <p:nvSpPr>
          <p:cNvPr id="6" name="Rectangle 5"/>
          <p:cNvSpPr/>
          <p:nvPr/>
        </p:nvSpPr>
        <p:spPr>
          <a:xfrm>
            <a:off x="1905000" y="1143001"/>
            <a:ext cx="4572000" cy="1200329"/>
          </a:xfrm>
          <a:prstGeom prst="rect">
            <a:avLst/>
          </a:prstGeom>
        </p:spPr>
        <p:txBody>
          <a:bodyPr>
            <a:spAutoFit/>
          </a:bodyPr>
          <a:lstStyle/>
          <a:p>
            <a:r>
              <a:rPr lang="en-US" i="1" dirty="0" err="1">
                <a:solidFill>
                  <a:schemeClr val="bg1"/>
                </a:solidFill>
              </a:rPr>
              <a:t>Tav</a:t>
            </a:r>
            <a:r>
              <a:rPr lang="en-US" i="1" dirty="0">
                <a:solidFill>
                  <a:schemeClr val="bg1"/>
                </a:solidFill>
              </a:rPr>
              <a:t>—to seal on their foreheads…a mark “T” for those who would not partake in the  practice of abominations in Jerusalem—sealing the servants to God</a:t>
            </a:r>
          </a:p>
        </p:txBody>
      </p:sp>
      <p:sp>
        <p:nvSpPr>
          <p:cNvPr id="12" name="TextBox 11"/>
          <p:cNvSpPr txBox="1"/>
          <p:nvPr/>
        </p:nvSpPr>
        <p:spPr>
          <a:xfrm>
            <a:off x="4191000" y="3124201"/>
            <a:ext cx="3886200" cy="1200329"/>
          </a:xfrm>
          <a:prstGeom prst="rect">
            <a:avLst/>
          </a:prstGeom>
          <a:noFill/>
        </p:spPr>
        <p:txBody>
          <a:bodyPr wrap="square" rtlCol="0">
            <a:spAutoFit/>
          </a:bodyPr>
          <a:lstStyle/>
          <a:p>
            <a:r>
              <a:rPr lang="en-US" dirty="0">
                <a:solidFill>
                  <a:schemeClr val="bg1"/>
                </a:solidFill>
              </a:rPr>
              <a:t>That sealing was done on the eve of the Exodus on marking the door with blood in order to save those who were marked for destruction</a:t>
            </a:r>
            <a:endParaRPr lang="en-US" sz="1200" dirty="0">
              <a:solidFill>
                <a:schemeClr val="bg1"/>
              </a:solidFill>
            </a:endParaRPr>
          </a:p>
        </p:txBody>
      </p:sp>
      <p:sp>
        <p:nvSpPr>
          <p:cNvPr id="17" name="TextBox 16"/>
          <p:cNvSpPr txBox="1"/>
          <p:nvPr/>
        </p:nvSpPr>
        <p:spPr>
          <a:xfrm>
            <a:off x="6553200" y="4648200"/>
            <a:ext cx="3886200" cy="1754326"/>
          </a:xfrm>
          <a:prstGeom prst="rect">
            <a:avLst/>
          </a:prstGeom>
          <a:noFill/>
        </p:spPr>
        <p:txBody>
          <a:bodyPr wrap="square" rtlCol="0">
            <a:spAutoFit/>
          </a:bodyPr>
          <a:lstStyle/>
          <a:p>
            <a:r>
              <a:rPr lang="en-US" dirty="0">
                <a:solidFill>
                  <a:schemeClr val="bg1"/>
                </a:solidFill>
              </a:rPr>
              <a:t>Latter-days—they have the power to discuss between truth and error, right and wrong, and to declare, authoritatively, that such conduct is in accordance with the mind and will of God</a:t>
            </a:r>
            <a:endParaRPr lang="en-US" sz="1200" dirty="0">
              <a:solidFill>
                <a:schemeClr val="bg1"/>
              </a:solidFill>
            </a:endParaRPr>
          </a:p>
        </p:txBody>
      </p:sp>
      <p:pic>
        <p:nvPicPr>
          <p:cNvPr id="3" name="Picture 2">
            <a:extLst>
              <a:ext uri="{FF2B5EF4-FFF2-40B4-BE49-F238E27FC236}">
                <a16:creationId xmlns:a16="http://schemas.microsoft.com/office/drawing/2014/main" id="{24BB5A4F-2725-4FF2-8AF7-83CCB31D6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125" y="1914615"/>
            <a:ext cx="4248150" cy="1181100"/>
          </a:xfrm>
          <a:prstGeom prst="rect">
            <a:avLst/>
          </a:prstGeom>
        </p:spPr>
      </p:pic>
      <p:pic>
        <p:nvPicPr>
          <p:cNvPr id="5" name="Picture 4">
            <a:extLst>
              <a:ext uri="{FF2B5EF4-FFF2-40B4-BE49-F238E27FC236}">
                <a16:creationId xmlns:a16="http://schemas.microsoft.com/office/drawing/2014/main" id="{C4F09346-A904-4CEE-939E-A8A819676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682" y="2441012"/>
            <a:ext cx="1847850" cy="2057400"/>
          </a:xfrm>
          <a:prstGeom prst="rect">
            <a:avLst/>
          </a:prstGeom>
        </p:spPr>
      </p:pic>
      <p:pic>
        <p:nvPicPr>
          <p:cNvPr id="11" name="Picture 10">
            <a:extLst>
              <a:ext uri="{FF2B5EF4-FFF2-40B4-BE49-F238E27FC236}">
                <a16:creationId xmlns:a16="http://schemas.microsoft.com/office/drawing/2014/main" id="{823A115B-8ED4-410C-989E-0BFFBDFDD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450" y="4672293"/>
            <a:ext cx="2914650" cy="1724025"/>
          </a:xfrm>
          <a:prstGeom prst="rect">
            <a:avLst/>
          </a:prstGeom>
        </p:spPr>
      </p:pic>
    </p:spTree>
    <p:extLst>
      <p:ext uri="{BB962C8B-B14F-4D97-AF65-F5344CB8AC3E}">
        <p14:creationId xmlns:p14="http://schemas.microsoft.com/office/powerpoint/2010/main" val="23614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959DEA-B547-479C-AD3C-51045AB51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98669" y="6336268"/>
            <a:ext cx="3043518" cy="369332"/>
          </a:xfrm>
          <a:prstGeom prst="rect">
            <a:avLst/>
          </a:prstGeom>
          <a:noFill/>
        </p:spPr>
        <p:txBody>
          <a:bodyPr wrap="square" rtlCol="0">
            <a:spAutoFit/>
          </a:bodyPr>
          <a:lstStyle/>
          <a:p>
            <a:r>
              <a:rPr lang="en-US" dirty="0">
                <a:solidFill>
                  <a:schemeClr val="bg1"/>
                </a:solidFill>
              </a:rPr>
              <a:t>D&amp;C 1:11-14  </a:t>
            </a:r>
            <a:r>
              <a:rPr lang="en-US" sz="1200" dirty="0">
                <a:solidFill>
                  <a:schemeClr val="bg1"/>
                </a:solidFill>
              </a:rPr>
              <a:t>D&amp;C Commentary</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Prepare Ye</a:t>
            </a:r>
          </a:p>
        </p:txBody>
      </p:sp>
      <p:sp>
        <p:nvSpPr>
          <p:cNvPr id="6" name="Rectangle 5"/>
          <p:cNvSpPr/>
          <p:nvPr/>
        </p:nvSpPr>
        <p:spPr>
          <a:xfrm>
            <a:off x="1047749" y="1369378"/>
            <a:ext cx="3799231" cy="2308324"/>
          </a:xfrm>
          <a:prstGeom prst="rect">
            <a:avLst/>
          </a:prstGeom>
        </p:spPr>
        <p:txBody>
          <a:bodyPr wrap="square">
            <a:spAutoFit/>
          </a:bodyPr>
          <a:lstStyle/>
          <a:p>
            <a:r>
              <a:rPr lang="en-US" sz="2400" i="1" dirty="0">
                <a:solidFill>
                  <a:srgbClr val="FFFF00"/>
                </a:solidFill>
              </a:rPr>
              <a:t>Anger of the Lord--God is long suffering, and infinitely patient</a:t>
            </a:r>
          </a:p>
          <a:p>
            <a:endParaRPr lang="en-US" sz="2400" i="1" dirty="0">
              <a:solidFill>
                <a:srgbClr val="FFFF00"/>
              </a:solidFill>
            </a:endParaRPr>
          </a:p>
          <a:p>
            <a:r>
              <a:rPr lang="en-US" sz="2400" i="1" dirty="0">
                <a:solidFill>
                  <a:srgbClr val="FFFF00"/>
                </a:solidFill>
              </a:rPr>
              <a:t>Arm—God’s arm is of action—His strength</a:t>
            </a:r>
          </a:p>
        </p:txBody>
      </p:sp>
      <p:sp>
        <p:nvSpPr>
          <p:cNvPr id="12" name="TextBox 11"/>
          <p:cNvSpPr txBox="1"/>
          <p:nvPr/>
        </p:nvSpPr>
        <p:spPr>
          <a:xfrm>
            <a:off x="9029700" y="1321915"/>
            <a:ext cx="2438400" cy="1938992"/>
          </a:xfrm>
          <a:prstGeom prst="rect">
            <a:avLst/>
          </a:prstGeom>
          <a:noFill/>
        </p:spPr>
        <p:txBody>
          <a:bodyPr wrap="square" rtlCol="0">
            <a:spAutoFit/>
          </a:bodyPr>
          <a:lstStyle/>
          <a:p>
            <a:r>
              <a:rPr lang="en-US" dirty="0">
                <a:solidFill>
                  <a:schemeClr val="bg1"/>
                </a:solidFill>
              </a:rPr>
              <a:t>“For my sword shall be bathed in heaven: behold, it shall come down upon </a:t>
            </a:r>
            <a:r>
              <a:rPr lang="en-US" dirty="0" err="1">
                <a:solidFill>
                  <a:schemeClr val="bg1"/>
                </a:solidFill>
              </a:rPr>
              <a:t>Idumea</a:t>
            </a:r>
            <a:r>
              <a:rPr lang="en-US" dirty="0">
                <a:solidFill>
                  <a:schemeClr val="bg1"/>
                </a:solidFill>
              </a:rPr>
              <a:t>, and upon the people of my curse, to judgment.”</a:t>
            </a:r>
          </a:p>
          <a:p>
            <a:r>
              <a:rPr lang="en-US" sz="1200" dirty="0">
                <a:solidFill>
                  <a:schemeClr val="bg1"/>
                </a:solidFill>
              </a:rPr>
              <a:t>Isaiah 34:5</a:t>
            </a:r>
          </a:p>
        </p:txBody>
      </p:sp>
      <p:sp>
        <p:nvSpPr>
          <p:cNvPr id="17" name="TextBox 16"/>
          <p:cNvSpPr txBox="1"/>
          <p:nvPr/>
        </p:nvSpPr>
        <p:spPr>
          <a:xfrm>
            <a:off x="6019800" y="4419601"/>
            <a:ext cx="3886200" cy="1200329"/>
          </a:xfrm>
          <a:prstGeom prst="rect">
            <a:avLst/>
          </a:prstGeom>
          <a:noFill/>
        </p:spPr>
        <p:txBody>
          <a:bodyPr wrap="square" rtlCol="0">
            <a:spAutoFit/>
          </a:bodyPr>
          <a:lstStyle/>
          <a:p>
            <a:r>
              <a:rPr lang="en-US" dirty="0">
                <a:solidFill>
                  <a:schemeClr val="bg1"/>
                </a:solidFill>
              </a:rPr>
              <a:t>An expressive term indicating the Lord’s fury upon the armies. Delivering them to destruction and slaughter. –the prediction of Isaiah in the last days.</a:t>
            </a:r>
            <a:endParaRPr lang="en-US" sz="1200" dirty="0">
              <a:solidFill>
                <a:schemeClr val="bg1"/>
              </a:solidFill>
            </a:endParaRPr>
          </a:p>
        </p:txBody>
      </p:sp>
      <p:pic>
        <p:nvPicPr>
          <p:cNvPr id="3" name="Picture 2">
            <a:extLst>
              <a:ext uri="{FF2B5EF4-FFF2-40B4-BE49-F238E27FC236}">
                <a16:creationId xmlns:a16="http://schemas.microsoft.com/office/drawing/2014/main" id="{3E3231E5-AF2D-4E94-B82B-FA2855FCF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99" y="1320252"/>
            <a:ext cx="3437283" cy="2577962"/>
          </a:xfrm>
          <a:prstGeom prst="rect">
            <a:avLst/>
          </a:prstGeom>
        </p:spPr>
      </p:pic>
      <p:pic>
        <p:nvPicPr>
          <p:cNvPr id="5" name="Picture 4">
            <a:extLst>
              <a:ext uri="{FF2B5EF4-FFF2-40B4-BE49-F238E27FC236}">
                <a16:creationId xmlns:a16="http://schemas.microsoft.com/office/drawing/2014/main" id="{1C87DDCF-1E19-471B-87D4-379E8718F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840" y="3600770"/>
            <a:ext cx="3263900" cy="2501900"/>
          </a:xfrm>
          <a:prstGeom prst="rect">
            <a:avLst/>
          </a:prstGeom>
        </p:spPr>
      </p:pic>
    </p:spTree>
    <p:extLst>
      <p:ext uri="{BB962C8B-B14F-4D97-AF65-F5344CB8AC3E}">
        <p14:creationId xmlns:p14="http://schemas.microsoft.com/office/powerpoint/2010/main" val="42408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FB28CC8-44D7-4CF9-87D4-8834677B8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59340" y="6381066"/>
            <a:ext cx="3043518" cy="369332"/>
          </a:xfrm>
          <a:prstGeom prst="rect">
            <a:avLst/>
          </a:prstGeom>
          <a:noFill/>
        </p:spPr>
        <p:txBody>
          <a:bodyPr wrap="square" rtlCol="0">
            <a:spAutoFit/>
          </a:bodyPr>
          <a:lstStyle/>
          <a:p>
            <a:r>
              <a:rPr lang="en-US" dirty="0">
                <a:solidFill>
                  <a:schemeClr val="bg1"/>
                </a:solidFill>
              </a:rPr>
              <a:t>D&amp;C 1:15-16  </a:t>
            </a:r>
            <a:r>
              <a:rPr lang="en-US" sz="1200" dirty="0">
                <a:solidFill>
                  <a:schemeClr val="bg1"/>
                </a:solidFill>
              </a:rPr>
              <a:t>Spencer W. Kimball</a:t>
            </a:r>
          </a:p>
        </p:txBody>
      </p:sp>
      <p:sp>
        <p:nvSpPr>
          <p:cNvPr id="9" name="TextBox 8"/>
          <p:cNvSpPr txBox="1"/>
          <p:nvPr/>
        </p:nvSpPr>
        <p:spPr>
          <a:xfrm>
            <a:off x="1609166" y="152400"/>
            <a:ext cx="9058835" cy="923330"/>
          </a:xfrm>
          <a:prstGeom prst="rect">
            <a:avLst/>
          </a:prstGeom>
          <a:noFill/>
        </p:spPr>
        <p:txBody>
          <a:bodyPr wrap="square" rtlCol="0">
            <a:spAutoFit/>
          </a:bodyPr>
          <a:lstStyle/>
          <a:p>
            <a:pPr algn="ctr"/>
            <a:r>
              <a:rPr lang="en-US" sz="5400" dirty="0">
                <a:solidFill>
                  <a:schemeClr val="bg1"/>
                </a:solidFill>
                <a:latin typeface="Century Schoolbook" pitchFamily="18" charset="0"/>
              </a:rPr>
              <a:t>Walk In Your Own Way</a:t>
            </a:r>
          </a:p>
        </p:txBody>
      </p:sp>
      <p:sp>
        <p:nvSpPr>
          <p:cNvPr id="6" name="Rectangle 5"/>
          <p:cNvSpPr/>
          <p:nvPr/>
        </p:nvSpPr>
        <p:spPr>
          <a:xfrm>
            <a:off x="1905000" y="1143000"/>
            <a:ext cx="3124200" cy="369332"/>
          </a:xfrm>
          <a:prstGeom prst="rect">
            <a:avLst/>
          </a:prstGeom>
        </p:spPr>
        <p:txBody>
          <a:bodyPr wrap="square">
            <a:spAutoFit/>
          </a:bodyPr>
          <a:lstStyle/>
          <a:p>
            <a:r>
              <a:rPr lang="en-US" i="1" dirty="0">
                <a:solidFill>
                  <a:schemeClr val="bg1"/>
                </a:solidFill>
              </a:rPr>
              <a:t>The image of their own God</a:t>
            </a:r>
          </a:p>
        </p:txBody>
      </p:sp>
      <p:sp>
        <p:nvSpPr>
          <p:cNvPr id="17" name="TextBox 16"/>
          <p:cNvSpPr txBox="1"/>
          <p:nvPr/>
        </p:nvSpPr>
        <p:spPr>
          <a:xfrm>
            <a:off x="5638800" y="1066801"/>
            <a:ext cx="4876800" cy="4524315"/>
          </a:xfrm>
          <a:prstGeom prst="rect">
            <a:avLst/>
          </a:prstGeom>
          <a:noFill/>
        </p:spPr>
        <p:txBody>
          <a:bodyPr wrap="square" rtlCol="0">
            <a:spAutoFit/>
          </a:bodyPr>
          <a:lstStyle/>
          <a:p>
            <a:r>
              <a:rPr lang="en-US" dirty="0">
                <a:solidFill>
                  <a:schemeClr val="bg1"/>
                </a:solidFill>
              </a:rPr>
              <a:t>Idolatry—the worship of other gods</a:t>
            </a:r>
          </a:p>
          <a:p>
            <a:endParaRPr lang="en-US" dirty="0">
              <a:solidFill>
                <a:schemeClr val="bg1"/>
              </a:solidFill>
            </a:endParaRPr>
          </a:p>
          <a:p>
            <a:r>
              <a:rPr lang="en-US" dirty="0">
                <a:solidFill>
                  <a:schemeClr val="bg1"/>
                </a:solidFill>
              </a:rPr>
              <a:t>Developed of man to give comfort and enjoyment</a:t>
            </a:r>
          </a:p>
          <a:p>
            <a:endParaRPr lang="en-US" dirty="0">
              <a:solidFill>
                <a:schemeClr val="bg1"/>
              </a:solidFill>
            </a:endParaRPr>
          </a:p>
          <a:p>
            <a:r>
              <a:rPr lang="en-US" dirty="0">
                <a:solidFill>
                  <a:schemeClr val="bg1"/>
                </a:solidFill>
              </a:rPr>
              <a:t>To satisfy wants, passions and desires</a:t>
            </a:r>
          </a:p>
          <a:p>
            <a:endParaRPr lang="en-US" dirty="0">
              <a:solidFill>
                <a:schemeClr val="bg1"/>
              </a:solidFill>
            </a:endParaRPr>
          </a:p>
          <a:p>
            <a:r>
              <a:rPr lang="en-US" dirty="0">
                <a:solidFill>
                  <a:schemeClr val="bg1"/>
                </a:solidFill>
              </a:rPr>
              <a:t>Modern idols:</a:t>
            </a:r>
          </a:p>
          <a:p>
            <a:r>
              <a:rPr lang="en-US" dirty="0">
                <a:solidFill>
                  <a:schemeClr val="bg1"/>
                </a:solidFill>
              </a:rPr>
              <a:t>Bodily appetites—food, drink, physical prowess</a:t>
            </a:r>
          </a:p>
          <a:p>
            <a:endParaRPr lang="en-US" dirty="0">
              <a:solidFill>
                <a:schemeClr val="bg1"/>
              </a:solidFill>
            </a:endParaRPr>
          </a:p>
          <a:p>
            <a:r>
              <a:rPr lang="en-US" dirty="0">
                <a:solidFill>
                  <a:schemeClr val="bg1"/>
                </a:solidFill>
              </a:rPr>
              <a:t>Clothes –Homes- Careers- Electronics -Automobile</a:t>
            </a:r>
          </a:p>
          <a:p>
            <a:endParaRPr lang="en-US" dirty="0">
              <a:solidFill>
                <a:schemeClr val="bg1"/>
              </a:solidFill>
            </a:endParaRPr>
          </a:p>
          <a:p>
            <a:r>
              <a:rPr lang="en-US" dirty="0">
                <a:solidFill>
                  <a:schemeClr val="bg1"/>
                </a:solidFill>
              </a:rPr>
              <a:t>“I would soon see a man worshiping a little god made of brass or of wood as to see him worshipping his property” </a:t>
            </a:r>
            <a:r>
              <a:rPr lang="en-US" sz="1200" dirty="0">
                <a:solidFill>
                  <a:schemeClr val="bg1"/>
                </a:solidFill>
              </a:rPr>
              <a:t>Brigham Young</a:t>
            </a:r>
          </a:p>
          <a:p>
            <a:endParaRPr lang="en-US" dirty="0">
              <a:solidFill>
                <a:schemeClr val="bg1"/>
              </a:solidFill>
            </a:endParaRPr>
          </a:p>
          <a:p>
            <a:r>
              <a:rPr lang="en-US" dirty="0">
                <a:solidFill>
                  <a:schemeClr val="bg1"/>
                </a:solidFill>
              </a:rPr>
              <a:t>“Degrees, letters, and titles can become idols</a:t>
            </a:r>
          </a:p>
        </p:txBody>
      </p:sp>
      <p:sp>
        <p:nvSpPr>
          <p:cNvPr id="11" name="Rectangle 10"/>
          <p:cNvSpPr/>
          <p:nvPr/>
        </p:nvSpPr>
        <p:spPr>
          <a:xfrm>
            <a:off x="1828800" y="5257801"/>
            <a:ext cx="3657600" cy="1015663"/>
          </a:xfrm>
          <a:prstGeom prst="rect">
            <a:avLst/>
          </a:prstGeom>
        </p:spPr>
        <p:txBody>
          <a:bodyPr wrap="square">
            <a:spAutoFit/>
          </a:bodyPr>
          <a:lstStyle/>
          <a:p>
            <a:r>
              <a:rPr lang="en-US" sz="2000" i="1" dirty="0">
                <a:solidFill>
                  <a:srgbClr val="FFFF00"/>
                </a:solidFill>
              </a:rPr>
              <a:t>There is a difference between providing for oneself and family and worshipping “things”</a:t>
            </a:r>
          </a:p>
        </p:txBody>
      </p:sp>
      <p:pic>
        <p:nvPicPr>
          <p:cNvPr id="4100" name="Picture 4" descr="http://www.cradleofluxury.com/images/photo_index_montage.png"/>
          <p:cNvPicPr>
            <a:picLocks noChangeAspect="1" noChangeArrowheads="1"/>
          </p:cNvPicPr>
          <p:nvPr/>
        </p:nvPicPr>
        <p:blipFill>
          <a:blip r:embed="rId3" cstate="print"/>
          <a:srcRect/>
          <a:stretch>
            <a:fillRect/>
          </a:stretch>
        </p:blipFill>
        <p:spPr bwMode="auto">
          <a:xfrm>
            <a:off x="1905001" y="1905000"/>
            <a:ext cx="3454399" cy="2819400"/>
          </a:xfrm>
          <a:prstGeom prst="rect">
            <a:avLst/>
          </a:prstGeom>
          <a:noFill/>
        </p:spPr>
      </p:pic>
    </p:spTree>
    <p:extLst>
      <p:ext uri="{BB962C8B-B14F-4D97-AF65-F5344CB8AC3E}">
        <p14:creationId xmlns:p14="http://schemas.microsoft.com/office/powerpoint/2010/main" val="26454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20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19576C-7194-4915-A0C8-72FB2ACDA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39676" y="6368534"/>
            <a:ext cx="3043518" cy="369332"/>
          </a:xfrm>
          <a:prstGeom prst="rect">
            <a:avLst/>
          </a:prstGeom>
          <a:noFill/>
        </p:spPr>
        <p:txBody>
          <a:bodyPr wrap="square" rtlCol="0">
            <a:spAutoFit/>
          </a:bodyPr>
          <a:lstStyle/>
          <a:p>
            <a:r>
              <a:rPr lang="en-US" dirty="0">
                <a:solidFill>
                  <a:schemeClr val="bg1"/>
                </a:solidFill>
              </a:rPr>
              <a:t>D&amp;C 1:15-16  </a:t>
            </a:r>
            <a:r>
              <a:rPr lang="en-US" sz="1200" dirty="0">
                <a:solidFill>
                  <a:schemeClr val="bg1"/>
                </a:solidFill>
              </a:rPr>
              <a:t>Spencer W. Kimball</a:t>
            </a:r>
          </a:p>
        </p:txBody>
      </p:sp>
      <p:sp>
        <p:nvSpPr>
          <p:cNvPr id="17" name="TextBox 16"/>
          <p:cNvSpPr txBox="1"/>
          <p:nvPr/>
        </p:nvSpPr>
        <p:spPr>
          <a:xfrm>
            <a:off x="1981200" y="304800"/>
            <a:ext cx="4267200" cy="5909310"/>
          </a:xfrm>
          <a:prstGeom prst="rect">
            <a:avLst/>
          </a:prstGeom>
          <a:noFill/>
        </p:spPr>
        <p:txBody>
          <a:bodyPr wrap="square" rtlCol="0">
            <a:spAutoFit/>
          </a:bodyPr>
          <a:lstStyle/>
          <a:p>
            <a:r>
              <a:rPr lang="en-US" dirty="0">
                <a:solidFill>
                  <a:schemeClr val="bg1"/>
                </a:solidFill>
              </a:rPr>
              <a:t>“…Many young men decide to attend college when they should be on missions first. The degree, and the wealth and the security which come through it, appear so desirable that the mission takes second place. </a:t>
            </a:r>
          </a:p>
          <a:p>
            <a:endParaRPr lang="en-US" dirty="0">
              <a:solidFill>
                <a:schemeClr val="bg1"/>
              </a:solidFill>
            </a:endParaRPr>
          </a:p>
          <a:p>
            <a:r>
              <a:rPr lang="en-US" dirty="0">
                <a:solidFill>
                  <a:schemeClr val="bg1"/>
                </a:solidFill>
              </a:rPr>
              <a:t>Some neglect Church service through their college years, feeling to give preference to the secular training and ignoring the spiritual covenants they have made. </a:t>
            </a:r>
          </a:p>
          <a:p>
            <a:endParaRPr lang="en-US" dirty="0">
              <a:solidFill>
                <a:schemeClr val="bg1"/>
              </a:solidFill>
            </a:endParaRPr>
          </a:p>
          <a:p>
            <a:r>
              <a:rPr lang="en-US" dirty="0">
                <a:solidFill>
                  <a:schemeClr val="bg1"/>
                </a:solidFill>
              </a:rPr>
              <a:t>Many people build and furnish a home and buy an automobile first—and then find they “cannot afford’ to pay tithing. Whom do they worship?</a:t>
            </a:r>
          </a:p>
          <a:p>
            <a:endParaRPr lang="en-US" dirty="0">
              <a:solidFill>
                <a:schemeClr val="bg1"/>
              </a:solidFill>
            </a:endParaRPr>
          </a:p>
          <a:p>
            <a:r>
              <a:rPr lang="en-US" dirty="0">
                <a:solidFill>
                  <a:schemeClr val="bg1"/>
                </a:solidFill>
              </a:rPr>
              <a:t>Certainly not the Lord of heaven and earth, for we serve whom we love and give first consideration to the object of our affection and desires.” </a:t>
            </a:r>
          </a:p>
        </p:txBody>
      </p:sp>
      <p:pic>
        <p:nvPicPr>
          <p:cNvPr id="24578" name="Picture 2" descr="http://www.theprospect.net/wp-content/uploads/2013/12/student_HS_group_Sm.jpg"/>
          <p:cNvPicPr>
            <a:picLocks noChangeAspect="1" noChangeArrowheads="1"/>
          </p:cNvPicPr>
          <p:nvPr/>
        </p:nvPicPr>
        <p:blipFill>
          <a:blip r:embed="rId3" cstate="print"/>
          <a:srcRect/>
          <a:stretch>
            <a:fillRect/>
          </a:stretch>
        </p:blipFill>
        <p:spPr bwMode="auto">
          <a:xfrm>
            <a:off x="7010400" y="2667000"/>
            <a:ext cx="2654668" cy="1905000"/>
          </a:xfrm>
          <a:prstGeom prst="rect">
            <a:avLst/>
          </a:prstGeom>
          <a:noFill/>
        </p:spPr>
      </p:pic>
      <p:pic>
        <p:nvPicPr>
          <p:cNvPr id="10" name="Picture 9" descr="024_24.JPG"/>
          <p:cNvPicPr>
            <a:picLocks noChangeAspect="1"/>
          </p:cNvPicPr>
          <p:nvPr/>
        </p:nvPicPr>
        <p:blipFill>
          <a:blip r:embed="rId4" cstate="print"/>
          <a:stretch>
            <a:fillRect/>
          </a:stretch>
        </p:blipFill>
        <p:spPr>
          <a:xfrm>
            <a:off x="6553200" y="228600"/>
            <a:ext cx="2981960" cy="2236470"/>
          </a:xfrm>
          <a:prstGeom prst="rect">
            <a:avLst/>
          </a:prstGeom>
        </p:spPr>
      </p:pic>
      <p:pic>
        <p:nvPicPr>
          <p:cNvPr id="24580" name="Picture 4" descr="http://www.blogcdn.com/www.autoblog.com/media/2009/02/austria-car-house.jpg"/>
          <p:cNvPicPr>
            <a:picLocks noChangeAspect="1" noChangeArrowheads="1"/>
          </p:cNvPicPr>
          <p:nvPr/>
        </p:nvPicPr>
        <p:blipFill>
          <a:blip r:embed="rId5" cstate="print"/>
          <a:srcRect/>
          <a:stretch>
            <a:fillRect/>
          </a:stretch>
        </p:blipFill>
        <p:spPr bwMode="auto">
          <a:xfrm>
            <a:off x="7086600" y="4876800"/>
            <a:ext cx="2400300" cy="1605718"/>
          </a:xfrm>
          <a:prstGeom prst="rect">
            <a:avLst/>
          </a:prstGeom>
          <a:noFill/>
        </p:spPr>
      </p:pic>
    </p:spTree>
    <p:extLst>
      <p:ext uri="{BB962C8B-B14F-4D97-AF65-F5344CB8AC3E}">
        <p14:creationId xmlns:p14="http://schemas.microsoft.com/office/powerpoint/2010/main" val="40461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fade">
                                      <p:cBhvr>
                                        <p:cTn id="16" dur="2000"/>
                                        <p:tgtEl>
                                          <p:spTgt spid="2457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4580"/>
                                        </p:tgtEl>
                                        <p:attrNameLst>
                                          <p:attrName>style.visibility</p:attrName>
                                        </p:attrNameLst>
                                      </p:cBhvr>
                                      <p:to>
                                        <p:strVal val="visible"/>
                                      </p:to>
                                    </p:set>
                                    <p:animEffect transition="in" filter="fade">
                                      <p:cBhvr>
                                        <p:cTn id="23" dur="2000"/>
                                        <p:tgtEl>
                                          <p:spTgt spid="2458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2600</Words>
  <Application>Microsoft Office PowerPoint</Application>
  <PresentationFormat>Widescreen</PresentationFormat>
  <Paragraphs>198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Californian FB</vt:lpstr>
      <vt:lpstr>Arial</vt:lpstr>
      <vt:lpstr>Century Schoolbook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2018-01-22T02:39:29Z</dcterms:created>
  <dcterms:modified xsi:type="dcterms:W3CDTF">2020-07-02T14:54:33Z</dcterms:modified>
</cp:coreProperties>
</file>