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61" r:id="rId4"/>
    <p:sldId id="262" r:id="rId5"/>
    <p:sldId id="263" r:id="rId6"/>
    <p:sldId id="264" r:id="rId7"/>
    <p:sldId id="265" r:id="rId8"/>
    <p:sldId id="266" r:id="rId9"/>
    <p:sldId id="267" r:id="rId10"/>
    <p:sldId id="268" r:id="rId11"/>
    <p:sldId id="269" r:id="rId12"/>
    <p:sldId id="270" r:id="rId13"/>
    <p:sldId id="272" r:id="rId14"/>
    <p:sldId id="273" r:id="rId15"/>
    <p:sldId id="274" r:id="rId16"/>
    <p:sldId id="275" r:id="rId17"/>
    <p:sldId id="276" r:id="rId18"/>
    <p:sldId id="277" r:id="rId19"/>
    <p:sldId id="278" r:id="rId20"/>
    <p:sldId id="279" r:id="rId21"/>
    <p:sldId id="259" r:id="rId22"/>
    <p:sldId id="256" r:id="rId23"/>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astellar" panose="020A0402060406010301" pitchFamily="18" charset="0"/>
      <p:regular r:id="rId30"/>
    </p:embeddedFont>
    <p:embeddedFont>
      <p:font typeface="Open Sans" panose="020B0606030504020204" pitchFamily="34" charset="0"/>
      <p:regular r:id="rId31"/>
      <p:bold r:id="rId32"/>
      <p:italic r:id="rId33"/>
      <p:boldItalic r:id="rId34"/>
    </p:embeddedFont>
    <p:embeddedFont>
      <p:font typeface="Palatino" pitchFamily="2"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05F164-C3E2-42BA-B24B-9BD3BE328D38}"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62002-ECB3-458A-BA44-98D86E150B6A}" type="slidenum">
              <a:rPr lang="en-US" smtClean="0"/>
              <a:t>‹#›</a:t>
            </a:fld>
            <a:endParaRPr lang="en-US"/>
          </a:p>
        </p:txBody>
      </p:sp>
    </p:spTree>
    <p:extLst>
      <p:ext uri="{BB962C8B-B14F-4D97-AF65-F5344CB8AC3E}">
        <p14:creationId xmlns:p14="http://schemas.microsoft.com/office/powerpoint/2010/main" val="320218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05F164-C3E2-42BA-B24B-9BD3BE328D38}"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62002-ECB3-458A-BA44-98D86E150B6A}" type="slidenum">
              <a:rPr lang="en-US" smtClean="0"/>
              <a:t>‹#›</a:t>
            </a:fld>
            <a:endParaRPr lang="en-US"/>
          </a:p>
        </p:txBody>
      </p:sp>
    </p:spTree>
    <p:extLst>
      <p:ext uri="{BB962C8B-B14F-4D97-AF65-F5344CB8AC3E}">
        <p14:creationId xmlns:p14="http://schemas.microsoft.com/office/powerpoint/2010/main" val="1836327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05F164-C3E2-42BA-B24B-9BD3BE328D38}"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62002-ECB3-458A-BA44-98D86E150B6A}" type="slidenum">
              <a:rPr lang="en-US" smtClean="0"/>
              <a:t>‹#›</a:t>
            </a:fld>
            <a:endParaRPr lang="en-US"/>
          </a:p>
        </p:txBody>
      </p:sp>
    </p:spTree>
    <p:extLst>
      <p:ext uri="{BB962C8B-B14F-4D97-AF65-F5344CB8AC3E}">
        <p14:creationId xmlns:p14="http://schemas.microsoft.com/office/powerpoint/2010/main" val="3618449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05F164-C3E2-42BA-B24B-9BD3BE328D38}"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62002-ECB3-458A-BA44-98D86E150B6A}" type="slidenum">
              <a:rPr lang="en-US" smtClean="0"/>
              <a:t>‹#›</a:t>
            </a:fld>
            <a:endParaRPr lang="en-US"/>
          </a:p>
        </p:txBody>
      </p:sp>
    </p:spTree>
    <p:extLst>
      <p:ext uri="{BB962C8B-B14F-4D97-AF65-F5344CB8AC3E}">
        <p14:creationId xmlns:p14="http://schemas.microsoft.com/office/powerpoint/2010/main" val="430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05F164-C3E2-42BA-B24B-9BD3BE328D38}"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462002-ECB3-458A-BA44-98D86E150B6A}" type="slidenum">
              <a:rPr lang="en-US" smtClean="0"/>
              <a:t>‹#›</a:t>
            </a:fld>
            <a:endParaRPr lang="en-US"/>
          </a:p>
        </p:txBody>
      </p:sp>
    </p:spTree>
    <p:extLst>
      <p:ext uri="{BB962C8B-B14F-4D97-AF65-F5344CB8AC3E}">
        <p14:creationId xmlns:p14="http://schemas.microsoft.com/office/powerpoint/2010/main" val="1138826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05F164-C3E2-42BA-B24B-9BD3BE328D38}" type="datetimeFigureOut">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462002-ECB3-458A-BA44-98D86E150B6A}" type="slidenum">
              <a:rPr lang="en-US" smtClean="0"/>
              <a:t>‹#›</a:t>
            </a:fld>
            <a:endParaRPr lang="en-US"/>
          </a:p>
        </p:txBody>
      </p:sp>
    </p:spTree>
    <p:extLst>
      <p:ext uri="{BB962C8B-B14F-4D97-AF65-F5344CB8AC3E}">
        <p14:creationId xmlns:p14="http://schemas.microsoft.com/office/powerpoint/2010/main" val="195205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05F164-C3E2-42BA-B24B-9BD3BE328D38}" type="datetimeFigureOut">
              <a:rPr lang="en-US" smtClean="0"/>
              <a:t>8/19/2020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462002-ECB3-458A-BA44-98D86E150B6A}" type="slidenum">
              <a:rPr lang="en-US" smtClean="0"/>
              <a:t>‹#›</a:t>
            </a:fld>
            <a:endParaRPr lang="en-US"/>
          </a:p>
        </p:txBody>
      </p:sp>
    </p:spTree>
    <p:extLst>
      <p:ext uri="{BB962C8B-B14F-4D97-AF65-F5344CB8AC3E}">
        <p14:creationId xmlns:p14="http://schemas.microsoft.com/office/powerpoint/2010/main" val="696814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05F164-C3E2-42BA-B24B-9BD3BE328D38}" type="datetimeFigureOut">
              <a:rPr lang="en-US" smtClean="0"/>
              <a:t>8/19/2020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462002-ECB3-458A-BA44-98D86E150B6A}" type="slidenum">
              <a:rPr lang="en-US" smtClean="0"/>
              <a:t>‹#›</a:t>
            </a:fld>
            <a:endParaRPr lang="en-US"/>
          </a:p>
        </p:txBody>
      </p:sp>
    </p:spTree>
    <p:extLst>
      <p:ext uri="{BB962C8B-B14F-4D97-AF65-F5344CB8AC3E}">
        <p14:creationId xmlns:p14="http://schemas.microsoft.com/office/powerpoint/2010/main" val="946341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05F164-C3E2-42BA-B24B-9BD3BE328D38}" type="datetimeFigureOut">
              <a:rPr lang="en-US" smtClean="0"/>
              <a:t>8/19/2020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462002-ECB3-458A-BA44-98D86E150B6A}" type="slidenum">
              <a:rPr lang="en-US" smtClean="0"/>
              <a:t>‹#›</a:t>
            </a:fld>
            <a:endParaRPr lang="en-US"/>
          </a:p>
        </p:txBody>
      </p:sp>
    </p:spTree>
    <p:extLst>
      <p:ext uri="{BB962C8B-B14F-4D97-AF65-F5344CB8AC3E}">
        <p14:creationId xmlns:p14="http://schemas.microsoft.com/office/powerpoint/2010/main" val="1830786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05F164-C3E2-42BA-B24B-9BD3BE328D38}" type="datetimeFigureOut">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462002-ECB3-458A-BA44-98D86E150B6A}" type="slidenum">
              <a:rPr lang="en-US" smtClean="0"/>
              <a:t>‹#›</a:t>
            </a:fld>
            <a:endParaRPr lang="en-US"/>
          </a:p>
        </p:txBody>
      </p:sp>
    </p:spTree>
    <p:extLst>
      <p:ext uri="{BB962C8B-B14F-4D97-AF65-F5344CB8AC3E}">
        <p14:creationId xmlns:p14="http://schemas.microsoft.com/office/powerpoint/2010/main" val="91583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05F164-C3E2-42BA-B24B-9BD3BE328D38}" type="datetimeFigureOut">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462002-ECB3-458A-BA44-98D86E150B6A}" type="slidenum">
              <a:rPr lang="en-US" smtClean="0"/>
              <a:t>‹#›</a:t>
            </a:fld>
            <a:endParaRPr lang="en-US"/>
          </a:p>
        </p:txBody>
      </p:sp>
    </p:spTree>
    <p:extLst>
      <p:ext uri="{BB962C8B-B14F-4D97-AF65-F5344CB8AC3E}">
        <p14:creationId xmlns:p14="http://schemas.microsoft.com/office/powerpoint/2010/main" val="3962846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5F164-C3E2-42BA-B24B-9BD3BE328D38}" type="datetimeFigureOut">
              <a:rPr lang="en-US" smtClean="0"/>
              <a:t>8/19/2020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462002-ECB3-458A-BA44-98D86E150B6A}" type="slidenum">
              <a:rPr lang="en-US" smtClean="0"/>
              <a:t>‹#›</a:t>
            </a:fld>
            <a:endParaRPr lang="en-US"/>
          </a:p>
        </p:txBody>
      </p:sp>
    </p:spTree>
    <p:extLst>
      <p:ext uri="{BB962C8B-B14F-4D97-AF65-F5344CB8AC3E}">
        <p14:creationId xmlns:p14="http://schemas.microsoft.com/office/powerpoint/2010/main" val="1613451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www.lds.org/scriptures/bofm/3-ne/15.21?lang=eng#21b" TargetMode="External"/><Relationship Id="rId3" Type="http://schemas.openxmlformats.org/officeDocument/2006/relationships/hyperlink" Target="https://www.lds.org/scriptures/nt/john/10.16?lang=eng#16a" TargetMode="External"/><Relationship Id="rId7" Type="http://schemas.openxmlformats.org/officeDocument/2006/relationships/hyperlink" Target="https://www.lds.org/scriptures/bofm/3-ne/15.21?lang=eng#21a"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www.lds.org/scriptures/nt/john/10.16?lang=eng" TargetMode="External"/><Relationship Id="rId5" Type="http://schemas.openxmlformats.org/officeDocument/2006/relationships/hyperlink" Target="https://www.lds.org/scriptures/nt/john/10.16?lang=eng#16c" TargetMode="External"/><Relationship Id="rId4" Type="http://schemas.openxmlformats.org/officeDocument/2006/relationships/hyperlink" Target="https://www.lds.org/scriptures/nt/john/10.16?lang=eng#16b" TargetMode="External"/><Relationship Id="rId9" Type="http://schemas.openxmlformats.org/officeDocument/2006/relationships/hyperlink" Target="https://www.lds.org/scriptures/bofm/3-ne/15.21?lang=e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gif"/><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A9C9267-C038-468E-AE6B-B91F8B425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0"/>
            <a:ext cx="1197428" cy="369332"/>
          </a:xfrm>
          <a:prstGeom prst="rect">
            <a:avLst/>
          </a:prstGeom>
          <a:noFill/>
        </p:spPr>
        <p:txBody>
          <a:bodyPr wrap="square" rtlCol="0">
            <a:spAutoFit/>
          </a:bodyPr>
          <a:lstStyle/>
          <a:p>
            <a:r>
              <a:rPr lang="en-US" dirty="0">
                <a:solidFill>
                  <a:schemeClr val="bg1"/>
                </a:solidFill>
              </a:rPr>
              <a:t>Lesson 4</a:t>
            </a:r>
          </a:p>
        </p:txBody>
      </p:sp>
      <p:sp>
        <p:nvSpPr>
          <p:cNvPr id="4" name="TextBox 3"/>
          <p:cNvSpPr txBox="1"/>
          <p:nvPr/>
        </p:nvSpPr>
        <p:spPr>
          <a:xfrm>
            <a:off x="3060692" y="1477120"/>
            <a:ext cx="6346371" cy="3139321"/>
          </a:xfrm>
          <a:prstGeom prst="rect">
            <a:avLst/>
          </a:prstGeom>
          <a:noFill/>
        </p:spPr>
        <p:txBody>
          <a:bodyPr wrap="square" rtlCol="0">
            <a:spAutoFit/>
          </a:bodyPr>
          <a:lstStyle/>
          <a:p>
            <a:pPr algn="ctr"/>
            <a:r>
              <a:rPr lang="en-US" sz="6600" dirty="0">
                <a:effectLst>
                  <a:glow rad="101600">
                    <a:schemeClr val="accent6">
                      <a:lumMod val="50000"/>
                      <a:alpha val="60000"/>
                    </a:schemeClr>
                  </a:glow>
                </a:effectLst>
                <a:latin typeface="Castellar" panose="020A0402060406010301" pitchFamily="18" charset="0"/>
              </a:rPr>
              <a:t>Studying the Scriptures</a:t>
            </a:r>
          </a:p>
        </p:txBody>
      </p:sp>
      <p:grpSp>
        <p:nvGrpSpPr>
          <p:cNvPr id="23" name="Group 22"/>
          <p:cNvGrpSpPr/>
          <p:nvPr/>
        </p:nvGrpSpPr>
        <p:grpSpPr>
          <a:xfrm>
            <a:off x="4648202" y="4503626"/>
            <a:ext cx="3115095" cy="2125557"/>
            <a:chOff x="4430487" y="4547169"/>
            <a:chExt cx="3115095" cy="2125557"/>
          </a:xfrm>
        </p:grpSpPr>
        <p:grpSp>
          <p:nvGrpSpPr>
            <p:cNvPr id="7" name="Group 11"/>
            <p:cNvGrpSpPr/>
            <p:nvPr/>
          </p:nvGrpSpPr>
          <p:grpSpPr>
            <a:xfrm rot="10800000">
              <a:off x="4558894" y="6147992"/>
              <a:ext cx="242078" cy="524733"/>
              <a:chOff x="7010400" y="381000"/>
              <a:chExt cx="762000" cy="2033666"/>
            </a:xfrm>
          </p:grpSpPr>
          <p:sp>
            <p:nvSpPr>
              <p:cNvPr id="17" name="Rounded Rectangle 1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Wave 2"/>
            <p:cNvSpPr/>
            <p:nvPr/>
          </p:nvSpPr>
          <p:spPr>
            <a:xfrm>
              <a:off x="4596228" y="4962252"/>
              <a:ext cx="2839871" cy="1363349"/>
            </a:xfrm>
            <a:prstGeom prst="wave">
              <a:avLst>
                <a:gd name="adj1" fmla="val 0"/>
                <a:gd name="adj2" fmla="val 383"/>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n 1"/>
            <p:cNvSpPr/>
            <p:nvPr/>
          </p:nvSpPr>
          <p:spPr>
            <a:xfrm>
              <a:off x="4430487" y="4870135"/>
              <a:ext cx="481525" cy="1496027"/>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543399" y="4554837"/>
              <a:ext cx="242078" cy="384161"/>
              <a:chOff x="7031201" y="834275"/>
              <a:chExt cx="762000" cy="1488861"/>
            </a:xfrm>
          </p:grpSpPr>
          <p:sp>
            <p:nvSpPr>
              <p:cNvPr id="15" name="Rounded Rectangle 14"/>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7064057" y="4547169"/>
              <a:ext cx="481525" cy="2125557"/>
              <a:chOff x="7041669" y="4677390"/>
              <a:chExt cx="481525" cy="2125557"/>
            </a:xfrm>
          </p:grpSpPr>
          <p:grpSp>
            <p:nvGrpSpPr>
              <p:cNvPr id="6" name="Group 14"/>
              <p:cNvGrpSpPr/>
              <p:nvPr/>
            </p:nvGrpSpPr>
            <p:grpSpPr>
              <a:xfrm rot="10800000">
                <a:off x="7190985" y="6278214"/>
                <a:ext cx="242078" cy="524733"/>
                <a:chOff x="7010400" y="381000"/>
                <a:chExt cx="762000" cy="2033666"/>
              </a:xfrm>
            </p:grpSpPr>
            <p:sp>
              <p:nvSpPr>
                <p:cNvPr id="19" name="Rounded Rectangle 1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an 3"/>
              <p:cNvSpPr/>
              <p:nvPr/>
            </p:nvSpPr>
            <p:spPr>
              <a:xfrm>
                <a:off x="7041669" y="4991972"/>
                <a:ext cx="481525" cy="1496027"/>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171633" y="4677390"/>
                <a:ext cx="242078" cy="396510"/>
                <a:chOff x="7087348" y="824753"/>
                <a:chExt cx="762000" cy="1536722"/>
              </a:xfrm>
            </p:grpSpPr>
            <p:sp>
              <p:nvSpPr>
                <p:cNvPr id="13" name="Rounded Rectangle 12"/>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Rectangle 20"/>
            <p:cNvSpPr/>
            <p:nvPr/>
          </p:nvSpPr>
          <p:spPr>
            <a:xfrm>
              <a:off x="4892774" y="5092808"/>
              <a:ext cx="2175451" cy="1138773"/>
            </a:xfrm>
            <a:prstGeom prst="rect">
              <a:avLst/>
            </a:prstGeom>
          </p:spPr>
          <p:txBody>
            <a:bodyPr wrap="square">
              <a:spAutoFit/>
            </a:bodyPr>
            <a:lstStyle/>
            <a:p>
              <a:pPr algn="ctr"/>
              <a:r>
                <a:rPr lang="en-US" b="1" i="1" dirty="0">
                  <a:solidFill>
                    <a:srgbClr val="333333"/>
                  </a:solidFill>
                  <a:effectLst/>
                  <a:latin typeface="Open Sans"/>
                </a:rPr>
                <a:t>All scripture is given by inspiration of God</a:t>
              </a:r>
            </a:p>
            <a:p>
              <a:pPr algn="ctr"/>
              <a:r>
                <a:rPr lang="en-US" sz="1400" b="1" i="1" dirty="0">
                  <a:solidFill>
                    <a:srgbClr val="333333"/>
                  </a:solidFill>
                  <a:latin typeface="Open Sans"/>
                </a:rPr>
                <a:t>2 Timothy 3:16</a:t>
              </a:r>
              <a:endParaRPr lang="en-US" sz="1400" i="1" dirty="0"/>
            </a:p>
          </p:txBody>
        </p:sp>
      </p:grpSp>
    </p:spTree>
    <p:extLst>
      <p:ext uri="{BB962C8B-B14F-4D97-AF65-F5344CB8AC3E}">
        <p14:creationId xmlns:p14="http://schemas.microsoft.com/office/powerpoint/2010/main" val="3674172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5" name="Rectangle 4"/>
          <p:cNvSpPr/>
          <p:nvPr/>
        </p:nvSpPr>
        <p:spPr>
          <a:xfrm>
            <a:off x="1959428" y="873366"/>
            <a:ext cx="8273143" cy="3046988"/>
          </a:xfrm>
          <a:prstGeom prst="rect">
            <a:avLst/>
          </a:prstGeom>
        </p:spPr>
        <p:txBody>
          <a:bodyPr wrap="square">
            <a:spAutoFit/>
          </a:bodyPr>
          <a:lstStyle/>
          <a:p>
            <a:pPr algn="ctr"/>
            <a:r>
              <a:rPr lang="en-US" sz="4800" dirty="0">
                <a:effectLst>
                  <a:glow rad="101600">
                    <a:schemeClr val="accent6">
                      <a:lumMod val="50000"/>
                      <a:alpha val="60000"/>
                    </a:schemeClr>
                  </a:glow>
                </a:effectLst>
                <a:latin typeface="Castellar" panose="020A0402060406010301" pitchFamily="18" charset="0"/>
              </a:rPr>
              <a:t>Our need for the scriptures is greater today than in any previous time</a:t>
            </a:r>
          </a:p>
        </p:txBody>
      </p:sp>
      <p:pic>
        <p:nvPicPr>
          <p:cNvPr id="10242" name="Picture 2" descr="https://nubianq64.files.wordpress.com/2012/08/woman-in-prayer-myfa-therzs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6511" y="3169265"/>
            <a:ext cx="2772120" cy="3450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228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5" name="Rectangle 4"/>
          <p:cNvSpPr/>
          <p:nvPr/>
        </p:nvSpPr>
        <p:spPr>
          <a:xfrm>
            <a:off x="1785256" y="123918"/>
            <a:ext cx="8273143" cy="830997"/>
          </a:xfrm>
          <a:prstGeom prst="rect">
            <a:avLst/>
          </a:prstGeom>
        </p:spPr>
        <p:txBody>
          <a:bodyPr wrap="square">
            <a:spAutoFit/>
          </a:bodyPr>
          <a:lstStyle/>
          <a:p>
            <a:pPr algn="ctr"/>
            <a:r>
              <a:rPr lang="en-US" sz="4800" dirty="0">
                <a:effectLst>
                  <a:glow rad="101600">
                    <a:schemeClr val="accent6">
                      <a:lumMod val="50000"/>
                      <a:alpha val="60000"/>
                    </a:schemeClr>
                  </a:glow>
                </a:effectLst>
                <a:latin typeface="Castellar" panose="020A0402060406010301" pitchFamily="18" charset="0"/>
              </a:rPr>
              <a:t>In Times of Peril</a:t>
            </a:r>
          </a:p>
        </p:txBody>
      </p:sp>
      <p:sp>
        <p:nvSpPr>
          <p:cNvPr id="2" name="Rectangle 1"/>
          <p:cNvSpPr/>
          <p:nvPr/>
        </p:nvSpPr>
        <p:spPr>
          <a:xfrm>
            <a:off x="5519057" y="1118975"/>
            <a:ext cx="5998029" cy="5016758"/>
          </a:xfrm>
          <a:prstGeom prst="rect">
            <a:avLst/>
          </a:prstGeom>
        </p:spPr>
        <p:txBody>
          <a:bodyPr wrap="square">
            <a:spAutoFit/>
          </a:bodyPr>
          <a:lstStyle/>
          <a:p>
            <a:pPr fontAlgn="base"/>
            <a:r>
              <a:rPr lang="en-US" sz="2000" b="1" i="1" dirty="0">
                <a:solidFill>
                  <a:srgbClr val="333333"/>
                </a:solidFill>
                <a:effectLst/>
              </a:rPr>
              <a:t>But continue thou in the things which thou hast learned and hast been assured of, knowing of whom thou hast learned them;</a:t>
            </a:r>
          </a:p>
          <a:p>
            <a:pPr fontAlgn="base"/>
            <a:endParaRPr lang="en-US" sz="2000" b="1" i="1" dirty="0">
              <a:solidFill>
                <a:srgbClr val="333333"/>
              </a:solidFill>
              <a:effectLst/>
            </a:endParaRPr>
          </a:p>
          <a:p>
            <a:pPr fontAlgn="base"/>
            <a:r>
              <a:rPr lang="en-US" sz="2000" b="1" i="1" dirty="0">
                <a:solidFill>
                  <a:srgbClr val="333333"/>
                </a:solidFill>
                <a:effectLst/>
              </a:rPr>
              <a:t>And that from a child thou hast known the holy scriptures, which are able to make thee wise unto salvation through faith which is in Christ Jesus.</a:t>
            </a:r>
          </a:p>
          <a:p>
            <a:pPr fontAlgn="base"/>
            <a:endParaRPr lang="en-US" sz="2000" b="1" i="1" dirty="0">
              <a:solidFill>
                <a:srgbClr val="333333"/>
              </a:solidFill>
              <a:effectLst/>
            </a:endParaRPr>
          </a:p>
          <a:p>
            <a:pPr fontAlgn="base"/>
            <a:r>
              <a:rPr lang="en-US" sz="2000" b="1" i="1" dirty="0">
                <a:solidFill>
                  <a:srgbClr val="333333"/>
                </a:solidFill>
                <a:effectLst/>
              </a:rPr>
              <a:t>All scripture is given by inspiration of God, and is profitable for doctrine, for reproof, for correction, for instruction in righteousness:</a:t>
            </a:r>
          </a:p>
          <a:p>
            <a:pPr fontAlgn="base"/>
            <a:endParaRPr lang="en-US" sz="2000" b="1" i="1" dirty="0">
              <a:solidFill>
                <a:srgbClr val="333333"/>
              </a:solidFill>
              <a:effectLst/>
            </a:endParaRPr>
          </a:p>
          <a:p>
            <a:pPr fontAlgn="base"/>
            <a:r>
              <a:rPr lang="en-US" sz="2000" b="1" i="1" dirty="0">
                <a:solidFill>
                  <a:srgbClr val="333333"/>
                </a:solidFill>
                <a:effectLst/>
              </a:rPr>
              <a:t>That the man of God may be perfect, </a:t>
            </a:r>
            <a:r>
              <a:rPr lang="en-US" sz="2000" b="1" i="1" dirty="0" err="1">
                <a:solidFill>
                  <a:srgbClr val="333333"/>
                </a:solidFill>
                <a:effectLst/>
              </a:rPr>
              <a:t>throughly</a:t>
            </a:r>
            <a:r>
              <a:rPr lang="en-US" sz="2000" b="1" i="1" dirty="0">
                <a:solidFill>
                  <a:srgbClr val="333333"/>
                </a:solidFill>
                <a:effectLst/>
              </a:rPr>
              <a:t> furnished unto all good works.</a:t>
            </a:r>
          </a:p>
          <a:p>
            <a:pPr fontAlgn="base"/>
            <a:r>
              <a:rPr lang="en-US" sz="2000" b="1" i="1" dirty="0">
                <a:solidFill>
                  <a:srgbClr val="333333"/>
                </a:solidFill>
              </a:rPr>
              <a:t>2 Timothy 3:14-17</a:t>
            </a:r>
            <a:endParaRPr lang="en-US" sz="2000" b="1" i="1" dirty="0">
              <a:solidFill>
                <a:srgbClr val="333333"/>
              </a:solidFill>
              <a:effectLst/>
            </a:endParaRPr>
          </a:p>
        </p:txBody>
      </p:sp>
      <p:pic>
        <p:nvPicPr>
          <p:cNvPr id="11266" name="Picture 2" descr="http://i.telegraph.co.uk/multimedia/archive/00979/child-bible-460_97967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43" y="2063599"/>
            <a:ext cx="4381500"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46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5" name="Rectangle 4"/>
          <p:cNvSpPr/>
          <p:nvPr/>
        </p:nvSpPr>
        <p:spPr>
          <a:xfrm>
            <a:off x="1273629" y="884252"/>
            <a:ext cx="9361714" cy="4524315"/>
          </a:xfrm>
          <a:prstGeom prst="rect">
            <a:avLst/>
          </a:prstGeom>
        </p:spPr>
        <p:txBody>
          <a:bodyPr wrap="square">
            <a:spAutoFit/>
          </a:bodyPr>
          <a:lstStyle/>
          <a:p>
            <a:pPr algn="ctr"/>
            <a:r>
              <a:rPr lang="en-US" sz="4800" dirty="0">
                <a:effectLst>
                  <a:glow rad="101600">
                    <a:schemeClr val="accent6">
                      <a:lumMod val="50000"/>
                      <a:alpha val="60000"/>
                    </a:schemeClr>
                  </a:glow>
                </a:effectLst>
                <a:latin typeface="Castellar" panose="020A0402060406010301" pitchFamily="18" charset="0"/>
              </a:rPr>
              <a:t>As we study the scriptures, we can receive wisdom, correction, and instruction that will lead us to salvation</a:t>
            </a:r>
          </a:p>
        </p:txBody>
      </p:sp>
    </p:spTree>
    <p:extLst>
      <p:ext uri="{BB962C8B-B14F-4D97-AF65-F5344CB8AC3E}">
        <p14:creationId xmlns:p14="http://schemas.microsoft.com/office/powerpoint/2010/main" val="47596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5" name="Rectangle 4"/>
          <p:cNvSpPr/>
          <p:nvPr/>
        </p:nvSpPr>
        <p:spPr>
          <a:xfrm>
            <a:off x="1785256" y="123918"/>
            <a:ext cx="8273143" cy="830997"/>
          </a:xfrm>
          <a:prstGeom prst="rect">
            <a:avLst/>
          </a:prstGeom>
        </p:spPr>
        <p:txBody>
          <a:bodyPr wrap="square">
            <a:spAutoFit/>
          </a:bodyPr>
          <a:lstStyle/>
          <a:p>
            <a:pPr algn="ctr"/>
            <a:r>
              <a:rPr lang="en-US" sz="4800" dirty="0">
                <a:effectLst>
                  <a:glow rad="101600">
                    <a:schemeClr val="accent6">
                      <a:lumMod val="50000"/>
                      <a:alpha val="60000"/>
                    </a:schemeClr>
                  </a:glow>
                </a:effectLst>
                <a:latin typeface="Castellar" panose="020A0402060406010301" pitchFamily="18" charset="0"/>
              </a:rPr>
              <a:t>Name Substitution</a:t>
            </a:r>
          </a:p>
        </p:txBody>
      </p:sp>
      <p:sp>
        <p:nvSpPr>
          <p:cNvPr id="3" name="Rectangle 2"/>
          <p:cNvSpPr/>
          <p:nvPr/>
        </p:nvSpPr>
        <p:spPr>
          <a:xfrm>
            <a:off x="896301" y="944081"/>
            <a:ext cx="6096000" cy="1938992"/>
          </a:xfrm>
          <a:prstGeom prst="rect">
            <a:avLst/>
          </a:prstGeom>
        </p:spPr>
        <p:txBody>
          <a:bodyPr>
            <a:spAutoFit/>
          </a:bodyPr>
          <a:lstStyle/>
          <a:p>
            <a:pPr fontAlgn="base"/>
            <a:r>
              <a:rPr lang="en-US" sz="2400" b="1" i="0" dirty="0">
                <a:effectLst/>
              </a:rPr>
              <a:t>To help you relate doctrines and principles from the scriptures to your life, substitute your name for a name in the scriptures. Try using this scripture study skill with Peter’s name in </a:t>
            </a:r>
            <a:r>
              <a:rPr lang="en-US" sz="2400" b="1" i="0" u="none" strike="noStrike" dirty="0">
                <a:effectLst/>
              </a:rPr>
              <a:t>Matthew 16:15–17</a:t>
            </a:r>
            <a:r>
              <a:rPr lang="en-US" sz="2400" b="1" i="0" dirty="0">
                <a:effectLst/>
              </a:rPr>
              <a:t>.</a:t>
            </a:r>
          </a:p>
        </p:txBody>
      </p:sp>
      <p:sp>
        <p:nvSpPr>
          <p:cNvPr id="4" name="Rectangle 3"/>
          <p:cNvSpPr/>
          <p:nvPr/>
        </p:nvSpPr>
        <p:spPr>
          <a:xfrm>
            <a:off x="3983864" y="3095919"/>
            <a:ext cx="8268237" cy="3046988"/>
          </a:xfrm>
          <a:prstGeom prst="rect">
            <a:avLst/>
          </a:prstGeom>
        </p:spPr>
        <p:txBody>
          <a:bodyPr wrap="square">
            <a:spAutoFit/>
          </a:bodyPr>
          <a:lstStyle/>
          <a:p>
            <a:pPr fontAlgn="base"/>
            <a:r>
              <a:rPr lang="en-US" sz="2400" b="0" i="0" dirty="0">
                <a:solidFill>
                  <a:srgbClr val="0091BC"/>
                </a:solidFill>
                <a:effectLst/>
                <a:latin typeface="Palatino"/>
              </a:rPr>
              <a:t> </a:t>
            </a:r>
            <a:r>
              <a:rPr lang="en-US" sz="2400" b="0" i="0" dirty="0">
                <a:solidFill>
                  <a:srgbClr val="333333"/>
                </a:solidFill>
                <a:effectLst/>
                <a:latin typeface="Palatino"/>
              </a:rPr>
              <a:t>15 He </a:t>
            </a:r>
            <a:r>
              <a:rPr lang="en-US" sz="2400" b="0" i="0" dirty="0" err="1">
                <a:solidFill>
                  <a:srgbClr val="333333"/>
                </a:solidFill>
                <a:effectLst/>
                <a:latin typeface="Palatino"/>
              </a:rPr>
              <a:t>saith</a:t>
            </a:r>
            <a:r>
              <a:rPr lang="en-US" sz="2400" b="0" i="0" dirty="0">
                <a:solidFill>
                  <a:srgbClr val="333333"/>
                </a:solidFill>
                <a:effectLst/>
                <a:latin typeface="Palatino"/>
              </a:rPr>
              <a:t> unto them, But whom say ye that I am?</a:t>
            </a:r>
          </a:p>
          <a:p>
            <a:pPr fontAlgn="base"/>
            <a:endParaRPr lang="en-US" sz="2400" b="0" i="0" dirty="0">
              <a:solidFill>
                <a:srgbClr val="333333"/>
              </a:solidFill>
              <a:effectLst/>
              <a:latin typeface="Palatino"/>
            </a:endParaRPr>
          </a:p>
          <a:p>
            <a:pPr fontAlgn="base"/>
            <a:r>
              <a:rPr lang="en-US" sz="2400" b="0" i="0" dirty="0">
                <a:solidFill>
                  <a:srgbClr val="0091BC"/>
                </a:solidFill>
                <a:effectLst/>
                <a:latin typeface="Palatino"/>
              </a:rPr>
              <a:t> </a:t>
            </a:r>
            <a:r>
              <a:rPr lang="en-US" sz="2400" b="0" i="0" dirty="0">
                <a:solidFill>
                  <a:srgbClr val="333333"/>
                </a:solidFill>
                <a:effectLst/>
                <a:latin typeface="Palatino"/>
              </a:rPr>
              <a:t>16 And __________answered and said, Thou art the    Christ, the Son of the living God.</a:t>
            </a:r>
          </a:p>
          <a:p>
            <a:pPr fontAlgn="base"/>
            <a:endParaRPr lang="en-US" sz="2400" b="0" i="0" dirty="0">
              <a:solidFill>
                <a:srgbClr val="333333"/>
              </a:solidFill>
              <a:effectLst/>
              <a:latin typeface="Palatino"/>
            </a:endParaRPr>
          </a:p>
          <a:p>
            <a:pPr fontAlgn="base"/>
            <a:r>
              <a:rPr lang="en-US" sz="2400" b="0" i="0" dirty="0">
                <a:solidFill>
                  <a:srgbClr val="0091BC"/>
                </a:solidFill>
                <a:effectLst/>
                <a:latin typeface="Palatino"/>
              </a:rPr>
              <a:t> </a:t>
            </a:r>
            <a:r>
              <a:rPr lang="en-US" sz="2400" b="0" i="0" dirty="0">
                <a:solidFill>
                  <a:srgbClr val="333333"/>
                </a:solidFill>
                <a:effectLst/>
                <a:latin typeface="Palatino"/>
              </a:rPr>
              <a:t>17 And Jesus answered and said unto him, Blessed art thou, ____________: for flesh and blood hath not revealed </a:t>
            </a:r>
            <a:r>
              <a:rPr lang="en-US" sz="2400" b="0" i="1" dirty="0">
                <a:solidFill>
                  <a:srgbClr val="333333"/>
                </a:solidFill>
                <a:effectLst/>
                <a:latin typeface="Palatino"/>
              </a:rPr>
              <a:t>it</a:t>
            </a:r>
            <a:r>
              <a:rPr lang="en-US" sz="2400" b="0" i="0" dirty="0">
                <a:solidFill>
                  <a:srgbClr val="333333"/>
                </a:solidFill>
                <a:effectLst/>
                <a:latin typeface="Palatino"/>
              </a:rPr>
              <a:t> unto thee, but my Father which is in heaven.</a:t>
            </a:r>
          </a:p>
        </p:txBody>
      </p:sp>
      <p:grpSp>
        <p:nvGrpSpPr>
          <p:cNvPr id="8" name="Group 7"/>
          <p:cNvGrpSpPr/>
          <p:nvPr/>
        </p:nvGrpSpPr>
        <p:grpSpPr>
          <a:xfrm>
            <a:off x="1269190" y="4123973"/>
            <a:ext cx="1726855" cy="1753470"/>
            <a:chOff x="9679806" y="1526158"/>
            <a:chExt cx="1726855" cy="1753470"/>
          </a:xfrm>
        </p:grpSpPr>
        <p:sp>
          <p:nvSpPr>
            <p:cNvPr id="9" name="Rectangle 8"/>
            <p:cNvSpPr/>
            <p:nvPr/>
          </p:nvSpPr>
          <p:spPr>
            <a:xfrm>
              <a:off x="9788487" y="1645175"/>
              <a:ext cx="1543802" cy="14974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0197726" y="1829361"/>
              <a:ext cx="799917" cy="1320146"/>
              <a:chOff x="4455643" y="2321799"/>
              <a:chExt cx="1088409" cy="1874697"/>
            </a:xfrm>
            <a:solidFill>
              <a:schemeClr val="tx2">
                <a:lumMod val="20000"/>
                <a:lumOff val="80000"/>
              </a:schemeClr>
            </a:solidFill>
          </p:grpSpPr>
          <p:sp>
            <p:nvSpPr>
              <p:cNvPr id="12" name="Wave 11"/>
              <p:cNvSpPr/>
              <p:nvPr/>
            </p:nvSpPr>
            <p:spPr>
              <a:xfrm rot="6166839" flipH="1">
                <a:off x="4154514" y="3006296"/>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Wave 12"/>
              <p:cNvSpPr/>
              <p:nvPr/>
            </p:nvSpPr>
            <p:spPr>
              <a:xfrm rot="15868271">
                <a:off x="4778381" y="2911827"/>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a:off x="4496633" y="3570421"/>
                <a:ext cx="990603" cy="626075"/>
              </a:xfrm>
              <a:prstGeom prst="trapezoid">
                <a:avLst>
                  <a:gd name="adj" fmla="val 3882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10800000">
                <a:off x="4757351" y="3255270"/>
                <a:ext cx="457200" cy="533400"/>
              </a:xfrm>
              <a:prstGeom prst="trapezoi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574059" y="2466498"/>
                <a:ext cx="838200" cy="1219200"/>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ardrop 17"/>
              <p:cNvSpPr/>
              <p:nvPr/>
            </p:nvSpPr>
            <p:spPr>
              <a:xfrm rot="4836040">
                <a:off x="4839833" y="2410186"/>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ardrop 18"/>
              <p:cNvSpPr/>
              <p:nvPr/>
            </p:nvSpPr>
            <p:spPr>
              <a:xfrm rot="9510633">
                <a:off x="4486696" y="2391619"/>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ame 10"/>
            <p:cNvSpPr/>
            <p:nvPr/>
          </p:nvSpPr>
          <p:spPr>
            <a:xfrm>
              <a:off x="9679806" y="1526158"/>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9"/>
          <p:cNvGrpSpPr/>
          <p:nvPr/>
        </p:nvGrpSpPr>
        <p:grpSpPr>
          <a:xfrm>
            <a:off x="7623462" y="987808"/>
            <a:ext cx="1726855" cy="1753470"/>
            <a:chOff x="9696960" y="3459212"/>
            <a:chExt cx="1726855" cy="1753470"/>
          </a:xfrm>
        </p:grpSpPr>
        <p:sp>
          <p:nvSpPr>
            <p:cNvPr id="21" name="Rectangle 20"/>
            <p:cNvSpPr/>
            <p:nvPr/>
          </p:nvSpPr>
          <p:spPr>
            <a:xfrm>
              <a:off x="9791500" y="3558049"/>
              <a:ext cx="1543802" cy="14974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10100306" y="3735064"/>
              <a:ext cx="930774" cy="1393741"/>
              <a:chOff x="4508252" y="211638"/>
              <a:chExt cx="875337" cy="1373757"/>
            </a:xfrm>
            <a:solidFill>
              <a:schemeClr val="tx2">
                <a:lumMod val="20000"/>
                <a:lumOff val="80000"/>
              </a:schemeClr>
            </a:solidFill>
          </p:grpSpPr>
          <p:sp>
            <p:nvSpPr>
              <p:cNvPr id="24" name="Trapezoid 23"/>
              <p:cNvSpPr/>
              <p:nvPr/>
            </p:nvSpPr>
            <p:spPr>
              <a:xfrm>
                <a:off x="4616914" y="1236581"/>
                <a:ext cx="606083" cy="348814"/>
              </a:xfrm>
              <a:prstGeom prst="trapezoid">
                <a:avLst>
                  <a:gd name="adj" fmla="val 4714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773081" y="843353"/>
                <a:ext cx="303042" cy="459948"/>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574726" y="299777"/>
                <a:ext cx="727300" cy="919897"/>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26"/>
              <p:cNvSpPr/>
              <p:nvPr/>
            </p:nvSpPr>
            <p:spPr>
              <a:xfrm rot="3627039">
                <a:off x="4968006" y="307581"/>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loud 27"/>
              <p:cNvSpPr/>
              <p:nvPr/>
            </p:nvSpPr>
            <p:spPr>
              <a:xfrm rot="6849434">
                <a:off x="4420447" y="361433"/>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loud 28"/>
              <p:cNvSpPr/>
              <p:nvPr/>
            </p:nvSpPr>
            <p:spPr>
              <a:xfrm rot="21420985">
                <a:off x="4658183" y="211638"/>
                <a:ext cx="641327" cy="400315"/>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Frame 22"/>
            <p:cNvSpPr/>
            <p:nvPr/>
          </p:nvSpPr>
          <p:spPr>
            <a:xfrm>
              <a:off x="9696960" y="3459212"/>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423551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5" name="Rectangle 4"/>
          <p:cNvSpPr/>
          <p:nvPr/>
        </p:nvSpPr>
        <p:spPr>
          <a:xfrm>
            <a:off x="1785256" y="123918"/>
            <a:ext cx="8273143" cy="830997"/>
          </a:xfrm>
          <a:prstGeom prst="rect">
            <a:avLst/>
          </a:prstGeom>
        </p:spPr>
        <p:txBody>
          <a:bodyPr wrap="square">
            <a:spAutoFit/>
          </a:bodyPr>
          <a:lstStyle/>
          <a:p>
            <a:pPr algn="ctr"/>
            <a:r>
              <a:rPr lang="en-US" sz="4800" dirty="0">
                <a:effectLst>
                  <a:glow rad="101600">
                    <a:schemeClr val="accent6">
                      <a:lumMod val="50000"/>
                      <a:alpha val="60000"/>
                    </a:schemeClr>
                  </a:glow>
                </a:effectLst>
                <a:latin typeface="Castellar" panose="020A0402060406010301" pitchFamily="18" charset="0"/>
              </a:rPr>
              <a:t>Cause and Effect</a:t>
            </a:r>
          </a:p>
        </p:txBody>
      </p:sp>
      <p:sp>
        <p:nvSpPr>
          <p:cNvPr id="3" name="Rectangle 2"/>
          <p:cNvSpPr/>
          <p:nvPr/>
        </p:nvSpPr>
        <p:spPr>
          <a:xfrm>
            <a:off x="2414887" y="947585"/>
            <a:ext cx="7429634" cy="1200329"/>
          </a:xfrm>
          <a:prstGeom prst="rect">
            <a:avLst/>
          </a:prstGeom>
        </p:spPr>
        <p:txBody>
          <a:bodyPr wrap="square">
            <a:spAutoFit/>
          </a:bodyPr>
          <a:lstStyle/>
          <a:p>
            <a:pPr fontAlgn="base"/>
            <a:r>
              <a:rPr lang="en-US" sz="2400" b="1" i="0" dirty="0">
                <a:effectLst/>
              </a:rPr>
              <a:t>To help you identify gospel principles in the scriptures, look for “if–then” and “because–therefore” relationships. Try using this skill with </a:t>
            </a:r>
            <a:r>
              <a:rPr lang="en-US" sz="2400" b="1" i="0" u="none" strike="noStrike" dirty="0">
                <a:effectLst/>
              </a:rPr>
              <a:t>Matthew 6:14–15</a:t>
            </a:r>
            <a:r>
              <a:rPr lang="en-US" sz="2400" b="1" i="0" dirty="0">
                <a:effectLst/>
              </a:rPr>
              <a:t>.</a:t>
            </a:r>
          </a:p>
        </p:txBody>
      </p:sp>
      <p:sp>
        <p:nvSpPr>
          <p:cNvPr id="4" name="Rectangle 3"/>
          <p:cNvSpPr/>
          <p:nvPr/>
        </p:nvSpPr>
        <p:spPr>
          <a:xfrm>
            <a:off x="1" y="2855047"/>
            <a:ext cx="4936750" cy="830997"/>
          </a:xfrm>
          <a:prstGeom prst="rect">
            <a:avLst/>
          </a:prstGeom>
        </p:spPr>
        <p:txBody>
          <a:bodyPr wrap="square">
            <a:spAutoFit/>
          </a:bodyPr>
          <a:lstStyle/>
          <a:p>
            <a:pPr fontAlgn="base"/>
            <a:r>
              <a:rPr lang="en-US" sz="2400" dirty="0"/>
              <a:t> For if ye forgive men their trespasses</a:t>
            </a:r>
          </a:p>
          <a:p>
            <a:pPr fontAlgn="base"/>
            <a:r>
              <a:rPr lang="en-US" sz="2400" b="0" i="0" dirty="0">
                <a:solidFill>
                  <a:srgbClr val="333333"/>
                </a:solidFill>
                <a:effectLst/>
                <a:latin typeface="Palatino"/>
              </a:rPr>
              <a:t>.</a:t>
            </a:r>
          </a:p>
        </p:txBody>
      </p:sp>
      <p:grpSp>
        <p:nvGrpSpPr>
          <p:cNvPr id="8" name="Group 7"/>
          <p:cNvGrpSpPr/>
          <p:nvPr/>
        </p:nvGrpSpPr>
        <p:grpSpPr>
          <a:xfrm>
            <a:off x="1034259" y="4815428"/>
            <a:ext cx="1726855" cy="1753470"/>
            <a:chOff x="9679806" y="1526158"/>
            <a:chExt cx="1726855" cy="1753470"/>
          </a:xfrm>
        </p:grpSpPr>
        <p:sp>
          <p:nvSpPr>
            <p:cNvPr id="9" name="Rectangle 8"/>
            <p:cNvSpPr/>
            <p:nvPr/>
          </p:nvSpPr>
          <p:spPr>
            <a:xfrm>
              <a:off x="9788487" y="1645175"/>
              <a:ext cx="1543802" cy="14974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0197726" y="1829361"/>
              <a:ext cx="799917" cy="1320146"/>
              <a:chOff x="4455643" y="2321799"/>
              <a:chExt cx="1088409" cy="1874697"/>
            </a:xfrm>
            <a:solidFill>
              <a:schemeClr val="tx2">
                <a:lumMod val="20000"/>
                <a:lumOff val="80000"/>
              </a:schemeClr>
            </a:solidFill>
          </p:grpSpPr>
          <p:sp>
            <p:nvSpPr>
              <p:cNvPr id="12" name="Wave 11"/>
              <p:cNvSpPr/>
              <p:nvPr/>
            </p:nvSpPr>
            <p:spPr>
              <a:xfrm rot="6166839" flipH="1">
                <a:off x="4154514" y="3006296"/>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Wave 12"/>
              <p:cNvSpPr/>
              <p:nvPr/>
            </p:nvSpPr>
            <p:spPr>
              <a:xfrm rot="15868271">
                <a:off x="4778381" y="2911827"/>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a:off x="4496633" y="3570421"/>
                <a:ext cx="990603" cy="626075"/>
              </a:xfrm>
              <a:prstGeom prst="trapezoid">
                <a:avLst>
                  <a:gd name="adj" fmla="val 3882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10800000">
                <a:off x="4757351" y="3255270"/>
                <a:ext cx="457200" cy="533400"/>
              </a:xfrm>
              <a:prstGeom prst="trapezoi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574059" y="2466498"/>
                <a:ext cx="838200" cy="1219200"/>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ardrop 17"/>
              <p:cNvSpPr/>
              <p:nvPr/>
            </p:nvSpPr>
            <p:spPr>
              <a:xfrm rot="4836040">
                <a:off x="4839833" y="2410186"/>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ardrop 18"/>
              <p:cNvSpPr/>
              <p:nvPr/>
            </p:nvSpPr>
            <p:spPr>
              <a:xfrm rot="9510633">
                <a:off x="4486696" y="2391619"/>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ame 10"/>
            <p:cNvSpPr/>
            <p:nvPr/>
          </p:nvSpPr>
          <p:spPr>
            <a:xfrm>
              <a:off x="9679806" y="1526158"/>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9"/>
          <p:cNvGrpSpPr/>
          <p:nvPr/>
        </p:nvGrpSpPr>
        <p:grpSpPr>
          <a:xfrm>
            <a:off x="3200478" y="4831881"/>
            <a:ext cx="1726855" cy="1753470"/>
            <a:chOff x="9696960" y="3459212"/>
            <a:chExt cx="1726855" cy="1753470"/>
          </a:xfrm>
        </p:grpSpPr>
        <p:sp>
          <p:nvSpPr>
            <p:cNvPr id="21" name="Rectangle 20"/>
            <p:cNvSpPr/>
            <p:nvPr/>
          </p:nvSpPr>
          <p:spPr>
            <a:xfrm>
              <a:off x="9791500" y="3558049"/>
              <a:ext cx="1543802" cy="14974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10100306" y="3735064"/>
              <a:ext cx="930774" cy="1393741"/>
              <a:chOff x="4508252" y="211638"/>
              <a:chExt cx="875337" cy="1373757"/>
            </a:xfrm>
            <a:solidFill>
              <a:schemeClr val="tx2">
                <a:lumMod val="20000"/>
                <a:lumOff val="80000"/>
              </a:schemeClr>
            </a:solidFill>
          </p:grpSpPr>
          <p:sp>
            <p:nvSpPr>
              <p:cNvPr id="24" name="Trapezoid 23"/>
              <p:cNvSpPr/>
              <p:nvPr/>
            </p:nvSpPr>
            <p:spPr>
              <a:xfrm>
                <a:off x="4616914" y="1236581"/>
                <a:ext cx="606083" cy="348814"/>
              </a:xfrm>
              <a:prstGeom prst="trapezoid">
                <a:avLst>
                  <a:gd name="adj" fmla="val 4714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773081" y="843353"/>
                <a:ext cx="303042" cy="459948"/>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574726" y="299777"/>
                <a:ext cx="727300" cy="919897"/>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26"/>
              <p:cNvSpPr/>
              <p:nvPr/>
            </p:nvSpPr>
            <p:spPr>
              <a:xfrm rot="3627039">
                <a:off x="4968006" y="307581"/>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loud 27"/>
              <p:cNvSpPr/>
              <p:nvPr/>
            </p:nvSpPr>
            <p:spPr>
              <a:xfrm rot="6849434">
                <a:off x="4420447" y="361433"/>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loud 28"/>
              <p:cNvSpPr/>
              <p:nvPr/>
            </p:nvSpPr>
            <p:spPr>
              <a:xfrm rot="21420985">
                <a:off x="4658183" y="211638"/>
                <a:ext cx="641327" cy="400315"/>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Frame 22"/>
            <p:cNvSpPr/>
            <p:nvPr/>
          </p:nvSpPr>
          <p:spPr>
            <a:xfrm>
              <a:off x="9696960" y="3459212"/>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0" name="Rectangle 29"/>
          <p:cNvSpPr/>
          <p:nvPr/>
        </p:nvSpPr>
        <p:spPr>
          <a:xfrm>
            <a:off x="5812689" y="2848687"/>
            <a:ext cx="6688579" cy="1938992"/>
          </a:xfrm>
          <a:prstGeom prst="rect">
            <a:avLst/>
          </a:prstGeom>
        </p:spPr>
        <p:txBody>
          <a:bodyPr wrap="square">
            <a:spAutoFit/>
          </a:bodyPr>
          <a:lstStyle/>
          <a:p>
            <a:pPr fontAlgn="base"/>
            <a:r>
              <a:rPr lang="en-US" sz="2400" dirty="0"/>
              <a:t>your heavenly Father will also forgive you</a:t>
            </a:r>
          </a:p>
          <a:p>
            <a:pPr fontAlgn="base"/>
            <a:endParaRPr lang="en-US" sz="2400" dirty="0"/>
          </a:p>
          <a:p>
            <a:pPr fontAlgn="base"/>
            <a:endParaRPr lang="en-US" sz="2400" dirty="0"/>
          </a:p>
          <a:p>
            <a:pPr fontAlgn="base"/>
            <a:r>
              <a:rPr lang="en-US" sz="2400" dirty="0"/>
              <a:t>neither will your Father forgive your trespasses.</a:t>
            </a:r>
          </a:p>
          <a:p>
            <a:pPr fontAlgn="base"/>
            <a:r>
              <a:rPr lang="en-US" sz="2400" b="0" i="0" dirty="0">
                <a:solidFill>
                  <a:srgbClr val="333333"/>
                </a:solidFill>
                <a:effectLst/>
                <a:latin typeface="Palatino"/>
              </a:rPr>
              <a:t>.</a:t>
            </a:r>
          </a:p>
        </p:txBody>
      </p:sp>
      <p:sp>
        <p:nvSpPr>
          <p:cNvPr id="2" name="Right Arrow 1"/>
          <p:cNvSpPr/>
          <p:nvPr/>
        </p:nvSpPr>
        <p:spPr>
          <a:xfrm>
            <a:off x="4829577" y="2905475"/>
            <a:ext cx="983112" cy="45940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a:off x="4646421" y="3938040"/>
            <a:ext cx="983112" cy="45940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05844" y="3820869"/>
            <a:ext cx="2940577" cy="830997"/>
          </a:xfrm>
          <a:prstGeom prst="rect">
            <a:avLst/>
          </a:prstGeom>
        </p:spPr>
        <p:txBody>
          <a:bodyPr wrap="square">
            <a:spAutoFit/>
          </a:bodyPr>
          <a:lstStyle/>
          <a:p>
            <a:pPr algn="ctr" fontAlgn="base"/>
            <a:r>
              <a:rPr lang="en-US" sz="2400" dirty="0"/>
              <a:t>But if ye forgive not men their trespasses</a:t>
            </a:r>
            <a:endParaRPr lang="en-US" sz="2400" b="0" i="0" dirty="0">
              <a:solidFill>
                <a:srgbClr val="333333"/>
              </a:solidFill>
              <a:effectLst/>
            </a:endParaRPr>
          </a:p>
        </p:txBody>
      </p:sp>
      <p:sp>
        <p:nvSpPr>
          <p:cNvPr id="32" name="Right Arrow 31"/>
          <p:cNvSpPr/>
          <p:nvPr/>
        </p:nvSpPr>
        <p:spPr>
          <a:xfrm>
            <a:off x="5297676" y="5420100"/>
            <a:ext cx="983112" cy="45940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6548796" y="4559430"/>
            <a:ext cx="1888511" cy="2068092"/>
            <a:chOff x="7336947" y="4615566"/>
            <a:chExt cx="1977509" cy="2079334"/>
          </a:xfrm>
        </p:grpSpPr>
        <p:grpSp>
          <p:nvGrpSpPr>
            <p:cNvPr id="33" name="Group 32"/>
            <p:cNvGrpSpPr/>
            <p:nvPr/>
          </p:nvGrpSpPr>
          <p:grpSpPr>
            <a:xfrm>
              <a:off x="7506121" y="4775942"/>
              <a:ext cx="1650857" cy="1812142"/>
              <a:chOff x="5867400" y="609600"/>
              <a:chExt cx="2667000" cy="2989008"/>
            </a:xfrm>
          </p:grpSpPr>
          <p:sp>
            <p:nvSpPr>
              <p:cNvPr id="34" name="Rectangle 33"/>
              <p:cNvSpPr/>
              <p:nvPr/>
            </p:nvSpPr>
            <p:spPr>
              <a:xfrm>
                <a:off x="5867400" y="609600"/>
                <a:ext cx="2667000" cy="2989008"/>
              </a:xfrm>
              <a:prstGeom prst="rect">
                <a:avLst/>
              </a:prstGeom>
              <a:solidFill>
                <a:schemeClr val="tx2">
                  <a:lumMod val="40000"/>
                  <a:lumOff val="60000"/>
                </a:schemeClr>
              </a:solidFill>
              <a:ln w="95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6009733" y="760085"/>
                <a:ext cx="2401395" cy="2800256"/>
                <a:chOff x="1227491" y="381000"/>
                <a:chExt cx="2401395" cy="2800256"/>
              </a:xfrm>
              <a:solidFill>
                <a:schemeClr val="accent1">
                  <a:lumMod val="20000"/>
                  <a:lumOff val="80000"/>
                </a:schemeClr>
              </a:solidFill>
            </p:grpSpPr>
            <p:sp>
              <p:nvSpPr>
                <p:cNvPr id="36" name="Cloud 35"/>
                <p:cNvSpPr/>
                <p:nvPr/>
              </p:nvSpPr>
              <p:spPr>
                <a:xfrm rot="21271638">
                  <a:off x="1227491" y="624316"/>
                  <a:ext cx="2401395" cy="2314872"/>
                </a:xfrm>
                <a:prstGeom prst="cloud">
                  <a:avLst/>
                </a:prstGeom>
                <a:grpFill/>
                <a:ln w="95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a:off x="1682450" y="2238874"/>
                  <a:ext cx="1626133" cy="942382"/>
                </a:xfrm>
                <a:prstGeom prst="trapezoid">
                  <a:avLst>
                    <a:gd name="adj" fmla="val 58051"/>
                  </a:avLst>
                </a:prstGeom>
                <a:grpFill/>
                <a:ln w="95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flipH="1">
                  <a:off x="2162469" y="1391587"/>
                  <a:ext cx="570738" cy="1137657"/>
                </a:xfrm>
                <a:prstGeom prst="ellipse">
                  <a:avLst/>
                </a:prstGeom>
                <a:grpFill/>
                <a:ln w="95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839952" y="580862"/>
                  <a:ext cx="1155781" cy="1698820"/>
                </a:xfrm>
                <a:prstGeom prst="ellipse">
                  <a:avLst/>
                </a:prstGeom>
                <a:grpFill/>
                <a:ln w="95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674841" y="381000"/>
                  <a:ext cx="825559" cy="599584"/>
                </a:xfrm>
                <a:prstGeom prst="ellipse">
                  <a:avLst/>
                </a:prstGeom>
                <a:grpFill/>
                <a:ln w="95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417844" y="381000"/>
                  <a:ext cx="825559" cy="599584"/>
                </a:xfrm>
                <a:prstGeom prst="ellipse">
                  <a:avLst/>
                </a:prstGeom>
                <a:grpFill/>
                <a:ln w="95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Block Arc 41"/>
                <p:cNvSpPr/>
                <p:nvPr/>
              </p:nvSpPr>
              <p:spPr>
                <a:xfrm rot="10800000">
                  <a:off x="1839951" y="513688"/>
                  <a:ext cx="1238337" cy="1824777"/>
                </a:xfrm>
                <a:prstGeom prst="blockArc">
                  <a:avLst>
                    <a:gd name="adj1" fmla="val 10379194"/>
                    <a:gd name="adj2" fmla="val 20911045"/>
                    <a:gd name="adj3" fmla="val 14867"/>
                  </a:avLst>
                </a:prstGeom>
                <a:grpFill/>
                <a:ln w="95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Block Arc 42"/>
                <p:cNvSpPr/>
                <p:nvPr/>
              </p:nvSpPr>
              <p:spPr>
                <a:xfrm rot="21435521">
                  <a:off x="2092974" y="1698737"/>
                  <a:ext cx="649734" cy="289946"/>
                </a:xfrm>
                <a:prstGeom prst="blockArc">
                  <a:avLst/>
                </a:prstGeom>
                <a:grpFill/>
                <a:ln w="95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Cloud 43"/>
                <p:cNvSpPr/>
                <p:nvPr/>
              </p:nvSpPr>
              <p:spPr>
                <a:xfrm rot="21271638">
                  <a:off x="2779162" y="560816"/>
                  <a:ext cx="688970" cy="2385656"/>
                </a:xfrm>
                <a:prstGeom prst="cloud">
                  <a:avLst/>
                </a:prstGeom>
                <a:grpFill/>
                <a:ln w="95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loud 44"/>
                <p:cNvSpPr/>
                <p:nvPr/>
              </p:nvSpPr>
              <p:spPr>
                <a:xfrm rot="273561">
                  <a:off x="1444512" y="631601"/>
                  <a:ext cx="632176" cy="1974742"/>
                </a:xfrm>
                <a:prstGeom prst="cloud">
                  <a:avLst/>
                </a:prstGeom>
                <a:grpFill/>
                <a:ln w="95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743635" y="478114"/>
                  <a:ext cx="481578" cy="485576"/>
                </a:xfrm>
                <a:prstGeom prst="ellipse">
                  <a:avLst/>
                </a:prstGeom>
                <a:grpFill/>
                <a:ln w="95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706790" y="478114"/>
                  <a:ext cx="481578" cy="485576"/>
                </a:xfrm>
                <a:prstGeom prst="ellipse">
                  <a:avLst/>
                </a:prstGeom>
                <a:grpFill/>
                <a:ln w="95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200400" y="990600"/>
                  <a:ext cx="381000" cy="1371600"/>
                </a:xfrm>
                <a:prstGeom prst="ellipse">
                  <a:avLst/>
                </a:prstGeom>
                <a:grpFill/>
                <a:ln w="95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371600" y="990600"/>
                  <a:ext cx="381000" cy="1371600"/>
                </a:xfrm>
                <a:prstGeom prst="ellipse">
                  <a:avLst/>
                </a:prstGeom>
                <a:grpFill/>
                <a:ln w="952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Frame 6"/>
            <p:cNvSpPr/>
            <p:nvPr/>
          </p:nvSpPr>
          <p:spPr>
            <a:xfrm>
              <a:off x="7336947" y="4615566"/>
              <a:ext cx="1977509" cy="2079334"/>
            </a:xfrm>
            <a:prstGeom prst="frame">
              <a:avLst>
                <a:gd name="adj1" fmla="val 9056"/>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67415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1" grpId="0" animBg="1"/>
      <p:bldP spid="6" grpId="0"/>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5" name="Rectangle 4"/>
          <p:cNvSpPr/>
          <p:nvPr/>
        </p:nvSpPr>
        <p:spPr>
          <a:xfrm>
            <a:off x="1785256" y="123918"/>
            <a:ext cx="8273143" cy="830997"/>
          </a:xfrm>
          <a:prstGeom prst="rect">
            <a:avLst/>
          </a:prstGeom>
        </p:spPr>
        <p:txBody>
          <a:bodyPr wrap="square">
            <a:spAutoFit/>
          </a:bodyPr>
          <a:lstStyle/>
          <a:p>
            <a:pPr algn="ctr"/>
            <a:r>
              <a:rPr lang="en-US" sz="4800" dirty="0">
                <a:effectLst>
                  <a:glow rad="101600">
                    <a:schemeClr val="accent6">
                      <a:lumMod val="50000"/>
                      <a:alpha val="60000"/>
                    </a:schemeClr>
                  </a:glow>
                </a:effectLst>
                <a:latin typeface="Castellar" panose="020A0402060406010301" pitchFamily="18" charset="0"/>
              </a:rPr>
              <a:t>Scripture Lists</a:t>
            </a:r>
          </a:p>
        </p:txBody>
      </p:sp>
      <p:sp>
        <p:nvSpPr>
          <p:cNvPr id="3" name="Rectangle 2"/>
          <p:cNvSpPr/>
          <p:nvPr/>
        </p:nvSpPr>
        <p:spPr>
          <a:xfrm>
            <a:off x="2725431" y="869450"/>
            <a:ext cx="6096000" cy="1569660"/>
          </a:xfrm>
          <a:prstGeom prst="rect">
            <a:avLst/>
          </a:prstGeom>
        </p:spPr>
        <p:txBody>
          <a:bodyPr>
            <a:spAutoFit/>
          </a:bodyPr>
          <a:lstStyle/>
          <a:p>
            <a:pPr algn="ctr" fontAlgn="base"/>
            <a:r>
              <a:rPr lang="en-US" sz="2400" b="1" i="0" dirty="0">
                <a:effectLst/>
              </a:rPr>
              <a:t>The scriptures often contain lists of things such as instructions or warnings. When you find lists, consider numbering each element. Try using this skill with </a:t>
            </a:r>
            <a:r>
              <a:rPr lang="en-US" sz="2400" b="1" i="0" u="none" strike="noStrike" dirty="0">
                <a:effectLst/>
              </a:rPr>
              <a:t>Galatians 5:22–23</a:t>
            </a:r>
            <a:r>
              <a:rPr lang="en-US" sz="2400" b="1" i="0" dirty="0">
                <a:effectLst/>
              </a:rPr>
              <a:t>.</a:t>
            </a:r>
          </a:p>
        </p:txBody>
      </p:sp>
      <p:grpSp>
        <p:nvGrpSpPr>
          <p:cNvPr id="54" name="Group 53"/>
          <p:cNvGrpSpPr/>
          <p:nvPr/>
        </p:nvGrpSpPr>
        <p:grpSpPr>
          <a:xfrm>
            <a:off x="921828" y="2733680"/>
            <a:ext cx="9594705" cy="3035808"/>
            <a:chOff x="921828" y="2733680"/>
            <a:chExt cx="9594705" cy="3035808"/>
          </a:xfrm>
        </p:grpSpPr>
        <p:grpSp>
          <p:nvGrpSpPr>
            <p:cNvPr id="8" name="Group 7"/>
            <p:cNvGrpSpPr/>
            <p:nvPr/>
          </p:nvGrpSpPr>
          <p:grpSpPr>
            <a:xfrm>
              <a:off x="921828" y="3266588"/>
              <a:ext cx="1726855" cy="1753470"/>
              <a:chOff x="9679806" y="1526158"/>
              <a:chExt cx="1726855" cy="1753470"/>
            </a:xfrm>
          </p:grpSpPr>
          <p:sp>
            <p:nvSpPr>
              <p:cNvPr id="9" name="Rectangle 8"/>
              <p:cNvSpPr/>
              <p:nvPr/>
            </p:nvSpPr>
            <p:spPr>
              <a:xfrm>
                <a:off x="9788487" y="1645175"/>
                <a:ext cx="1543802" cy="14974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0197726" y="1829361"/>
                <a:ext cx="799917" cy="1320146"/>
                <a:chOff x="4455643" y="2321799"/>
                <a:chExt cx="1088409" cy="1874697"/>
              </a:xfrm>
              <a:solidFill>
                <a:schemeClr val="tx2">
                  <a:lumMod val="20000"/>
                  <a:lumOff val="80000"/>
                </a:schemeClr>
              </a:solidFill>
            </p:grpSpPr>
            <p:sp>
              <p:nvSpPr>
                <p:cNvPr id="12" name="Wave 11"/>
                <p:cNvSpPr/>
                <p:nvPr/>
              </p:nvSpPr>
              <p:spPr>
                <a:xfrm rot="6166839" flipH="1">
                  <a:off x="4154514" y="3006296"/>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Wave 12"/>
                <p:cNvSpPr/>
                <p:nvPr/>
              </p:nvSpPr>
              <p:spPr>
                <a:xfrm rot="15868271">
                  <a:off x="4778381" y="2911827"/>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a:off x="4496633" y="3570421"/>
                  <a:ext cx="990603" cy="626075"/>
                </a:xfrm>
                <a:prstGeom prst="trapezoid">
                  <a:avLst>
                    <a:gd name="adj" fmla="val 3882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10800000">
                  <a:off x="4757351" y="3255270"/>
                  <a:ext cx="457200" cy="533400"/>
                </a:xfrm>
                <a:prstGeom prst="trapezoi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574059" y="2466498"/>
                  <a:ext cx="838200" cy="1219200"/>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ardrop 17"/>
                <p:cNvSpPr/>
                <p:nvPr/>
              </p:nvSpPr>
              <p:spPr>
                <a:xfrm rot="4836040">
                  <a:off x="4839833" y="2410186"/>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ardrop 18"/>
                <p:cNvSpPr/>
                <p:nvPr/>
              </p:nvSpPr>
              <p:spPr>
                <a:xfrm rot="9510633">
                  <a:off x="4486696" y="2391619"/>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ame 10"/>
              <p:cNvSpPr/>
              <p:nvPr/>
            </p:nvSpPr>
            <p:spPr>
              <a:xfrm>
                <a:off x="9679806" y="1526158"/>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9"/>
            <p:cNvGrpSpPr/>
            <p:nvPr/>
          </p:nvGrpSpPr>
          <p:grpSpPr>
            <a:xfrm>
              <a:off x="8789678" y="3385605"/>
              <a:ext cx="1726855" cy="1753470"/>
              <a:chOff x="9696960" y="3459212"/>
              <a:chExt cx="1726855" cy="1753470"/>
            </a:xfrm>
          </p:grpSpPr>
          <p:sp>
            <p:nvSpPr>
              <p:cNvPr id="21" name="Rectangle 20"/>
              <p:cNvSpPr/>
              <p:nvPr/>
            </p:nvSpPr>
            <p:spPr>
              <a:xfrm>
                <a:off x="9791500" y="3558049"/>
                <a:ext cx="1543802" cy="14974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10100306" y="3735064"/>
                <a:ext cx="930774" cy="1393741"/>
                <a:chOff x="4508252" y="211638"/>
                <a:chExt cx="875337" cy="1373757"/>
              </a:xfrm>
              <a:solidFill>
                <a:schemeClr val="tx2">
                  <a:lumMod val="20000"/>
                  <a:lumOff val="80000"/>
                </a:schemeClr>
              </a:solidFill>
            </p:grpSpPr>
            <p:sp>
              <p:nvSpPr>
                <p:cNvPr id="24" name="Trapezoid 23"/>
                <p:cNvSpPr/>
                <p:nvPr/>
              </p:nvSpPr>
              <p:spPr>
                <a:xfrm>
                  <a:off x="4616914" y="1236581"/>
                  <a:ext cx="606083" cy="348814"/>
                </a:xfrm>
                <a:prstGeom prst="trapezoid">
                  <a:avLst>
                    <a:gd name="adj" fmla="val 4714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773081" y="843353"/>
                  <a:ext cx="303042" cy="459948"/>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574726" y="299777"/>
                  <a:ext cx="727300" cy="919897"/>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26"/>
                <p:cNvSpPr/>
                <p:nvPr/>
              </p:nvSpPr>
              <p:spPr>
                <a:xfrm rot="3627039">
                  <a:off x="4968006" y="307581"/>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loud 27"/>
                <p:cNvSpPr/>
                <p:nvPr/>
              </p:nvSpPr>
              <p:spPr>
                <a:xfrm rot="6849434">
                  <a:off x="4420447" y="361433"/>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loud 28"/>
                <p:cNvSpPr/>
                <p:nvPr/>
              </p:nvSpPr>
              <p:spPr>
                <a:xfrm rot="21420985">
                  <a:off x="4658183" y="211638"/>
                  <a:ext cx="641327" cy="400315"/>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Frame 22"/>
              <p:cNvSpPr/>
              <p:nvPr/>
            </p:nvSpPr>
            <p:spPr>
              <a:xfrm>
                <a:off x="9696960" y="3459212"/>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5951" y="2733680"/>
              <a:ext cx="5394960" cy="3035808"/>
            </a:xfrm>
            <a:prstGeom prst="rect">
              <a:avLst/>
            </a:prstGeom>
          </p:spPr>
        </p:pic>
        <p:grpSp>
          <p:nvGrpSpPr>
            <p:cNvPr id="55" name="Group 54"/>
            <p:cNvGrpSpPr/>
            <p:nvPr/>
          </p:nvGrpSpPr>
          <p:grpSpPr>
            <a:xfrm rot="4071394">
              <a:off x="6664860" y="2724693"/>
              <a:ext cx="404558" cy="1236149"/>
              <a:chOff x="5257800" y="990600"/>
              <a:chExt cx="1371600" cy="4191000"/>
            </a:xfrm>
          </p:grpSpPr>
          <p:sp>
            <p:nvSpPr>
              <p:cNvPr id="56" name="Rectangle 55"/>
              <p:cNvSpPr/>
              <p:nvPr/>
            </p:nvSpPr>
            <p:spPr>
              <a:xfrm>
                <a:off x="5334000" y="1905000"/>
                <a:ext cx="1219200" cy="23622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rot="10800000">
                <a:off x="5562600" y="4724400"/>
                <a:ext cx="762000" cy="457200"/>
              </a:xfrm>
              <a:prstGeom prst="triangle">
                <a:avLst>
                  <a:gd name="adj" fmla="val 4882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5486400" y="1981200"/>
                <a:ext cx="304800" cy="2286000"/>
              </a:xfrm>
              <a:prstGeom prst="rect">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6019800" y="1981200"/>
                <a:ext cx="304800" cy="2286000"/>
              </a:xfrm>
              <a:prstGeom prst="rect">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Manual Operation 59"/>
              <p:cNvSpPr/>
              <p:nvPr/>
            </p:nvSpPr>
            <p:spPr>
              <a:xfrm>
                <a:off x="5334000" y="4267200"/>
                <a:ext cx="1219200" cy="457200"/>
              </a:xfrm>
              <a:prstGeom prst="flowChartManualOperation">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5257800" y="1447800"/>
                <a:ext cx="1371600" cy="533400"/>
              </a:xfrm>
              <a:prstGeom prst="roundRect">
                <a:avLst>
                  <a:gd name="adj" fmla="val 354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Magnetic Disk 61"/>
              <p:cNvSpPr/>
              <p:nvPr/>
            </p:nvSpPr>
            <p:spPr>
              <a:xfrm>
                <a:off x="5257800" y="990600"/>
                <a:ext cx="1371600" cy="609600"/>
              </a:xfrm>
              <a:prstGeom prst="flowChartMagneticDisk">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14173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5" name="Rectangle 4"/>
          <p:cNvSpPr/>
          <p:nvPr/>
        </p:nvSpPr>
        <p:spPr>
          <a:xfrm>
            <a:off x="1785256" y="123918"/>
            <a:ext cx="8273143" cy="830997"/>
          </a:xfrm>
          <a:prstGeom prst="rect">
            <a:avLst/>
          </a:prstGeom>
        </p:spPr>
        <p:txBody>
          <a:bodyPr wrap="square">
            <a:spAutoFit/>
          </a:bodyPr>
          <a:lstStyle/>
          <a:p>
            <a:pPr algn="ctr"/>
            <a:r>
              <a:rPr lang="en-US" sz="4800" dirty="0">
                <a:effectLst>
                  <a:glow rad="101600">
                    <a:schemeClr val="accent6">
                      <a:lumMod val="50000"/>
                      <a:alpha val="60000"/>
                    </a:schemeClr>
                  </a:glow>
                </a:effectLst>
                <a:latin typeface="Castellar" panose="020A0402060406010301" pitchFamily="18" charset="0"/>
              </a:rPr>
              <a:t>Contrasts</a:t>
            </a:r>
          </a:p>
        </p:txBody>
      </p:sp>
      <p:sp>
        <p:nvSpPr>
          <p:cNvPr id="3" name="Rectangle 2"/>
          <p:cNvSpPr/>
          <p:nvPr/>
        </p:nvSpPr>
        <p:spPr>
          <a:xfrm>
            <a:off x="2419865" y="949452"/>
            <a:ext cx="8359752" cy="1323439"/>
          </a:xfrm>
          <a:prstGeom prst="rect">
            <a:avLst/>
          </a:prstGeom>
        </p:spPr>
        <p:txBody>
          <a:bodyPr wrap="square">
            <a:spAutoFit/>
          </a:bodyPr>
          <a:lstStyle/>
          <a:p>
            <a:pPr fontAlgn="base"/>
            <a:r>
              <a:rPr lang="en-US" sz="2000" b="1" i="0" dirty="0">
                <a:effectLst/>
              </a:rPr>
              <a:t>The scriptures often contrast ideas, events, and people. These contrasts emphasize gospel principles. Look for contrasts in single verses, in chapters, and across chapters and books. Try this skill with </a:t>
            </a:r>
            <a:r>
              <a:rPr lang="en-US" sz="2000" b="1" i="0" u="none" strike="noStrike" dirty="0">
                <a:effectLst/>
              </a:rPr>
              <a:t>Matthew 5:14–16</a:t>
            </a:r>
            <a:r>
              <a:rPr lang="en-US" sz="2000" b="1" i="0" dirty="0">
                <a:effectLst/>
              </a:rPr>
              <a:t>.</a:t>
            </a:r>
          </a:p>
          <a:p>
            <a:pPr fontAlgn="base"/>
            <a:r>
              <a:rPr lang="en-US" sz="2000" b="1" i="0" dirty="0">
                <a:effectLst/>
              </a:rPr>
              <a:t>.</a:t>
            </a:r>
          </a:p>
        </p:txBody>
      </p:sp>
      <p:sp>
        <p:nvSpPr>
          <p:cNvPr id="4" name="Rectangle 3"/>
          <p:cNvSpPr/>
          <p:nvPr/>
        </p:nvSpPr>
        <p:spPr>
          <a:xfrm>
            <a:off x="303879" y="2410127"/>
            <a:ext cx="5545166" cy="3785652"/>
          </a:xfrm>
          <a:prstGeom prst="rect">
            <a:avLst/>
          </a:prstGeom>
        </p:spPr>
        <p:txBody>
          <a:bodyPr wrap="square">
            <a:spAutoFit/>
          </a:bodyPr>
          <a:lstStyle/>
          <a:p>
            <a:pPr fontAlgn="base"/>
            <a:r>
              <a:rPr lang="en-US" sz="2400" dirty="0"/>
              <a:t> 14 Ye are the light of the world. A city that is set on an hill cannot be hid.</a:t>
            </a:r>
          </a:p>
          <a:p>
            <a:pPr fontAlgn="base"/>
            <a:endParaRPr lang="en-US" sz="2400" dirty="0"/>
          </a:p>
          <a:p>
            <a:pPr fontAlgn="base"/>
            <a:r>
              <a:rPr lang="en-US" sz="2400" dirty="0"/>
              <a:t> 15 Neither do men light a candle, and put it under a bushel, but on a candlestick; and it giveth light unto all that are in the house.</a:t>
            </a:r>
          </a:p>
          <a:p>
            <a:pPr fontAlgn="base"/>
            <a:endParaRPr lang="en-US" sz="2400" dirty="0"/>
          </a:p>
          <a:p>
            <a:pPr fontAlgn="base"/>
            <a:r>
              <a:rPr lang="en-US" sz="2400" dirty="0"/>
              <a:t> 16 Let your light so shine before men, that they may see your good works, and glorify your Father which is in heaven.</a:t>
            </a:r>
          </a:p>
        </p:txBody>
      </p:sp>
      <p:pic>
        <p:nvPicPr>
          <p:cNvPr id="51" name="Picture 2" descr="http://www.sebastien-laframboise.com/wp-content/uploads/twiz-light-bulb-li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379" y="154448"/>
            <a:ext cx="849877" cy="134451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impartnow.org/wp-content/uploads/2012/08/Lift-Ligh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563" y="3902736"/>
            <a:ext cx="4239519" cy="214961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www.topgalleryphotos.com/wp-content/uploads/2014/10/girl%20looking%20up-jdzx.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95247" y="5120971"/>
            <a:ext cx="2201671" cy="1651253"/>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storage.melfortjournal.com/v1/dynamic_resize/sws_path/suns-prod-images/1297792848230_ORIGINAL.jpg?quality=80&amp;size=650x&amp;stmp=14526164686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4227" y="2272891"/>
            <a:ext cx="2299272" cy="153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06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7416"/>
                                        </p:tgtEl>
                                        <p:attrNameLst>
                                          <p:attrName>style.visibility</p:attrName>
                                        </p:attrNameLst>
                                      </p:cBhvr>
                                      <p:to>
                                        <p:strVal val="visible"/>
                                      </p:to>
                                    </p:set>
                                    <p:animEffect transition="in" filter="fade">
                                      <p:cBhvr>
                                        <p:cTn id="9" dur="500"/>
                                        <p:tgtEl>
                                          <p:spTgt spid="174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7412"/>
                                        </p:tgtEl>
                                        <p:attrNameLst>
                                          <p:attrName>style.visibility</p:attrName>
                                        </p:attrNameLst>
                                      </p:cBhvr>
                                      <p:to>
                                        <p:strVal val="visible"/>
                                      </p:to>
                                    </p:set>
                                    <p:animEffect transition="in" filter="fade">
                                      <p:cBhvr>
                                        <p:cTn id="16" dur="500"/>
                                        <p:tgtEl>
                                          <p:spTgt spid="174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7414"/>
                                        </p:tgtEl>
                                        <p:attrNameLst>
                                          <p:attrName>style.visibility</p:attrName>
                                        </p:attrNameLst>
                                      </p:cBhvr>
                                      <p:to>
                                        <p:strVal val="visible"/>
                                      </p:to>
                                    </p:set>
                                    <p:animEffect transition="in" filter="fade">
                                      <p:cBhvr>
                                        <p:cTn id="23"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s://0.s3.envato.com/files/108082971/mallorca_sea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35"/>
            <a:ext cx="12182901" cy="685546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ttps://33.media.tumblr.com/040a9a69b76d17e231544c22bd438784/tumblr_nup5z2ve5Y1uxk5e0o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56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85256" y="123918"/>
            <a:ext cx="8273143" cy="830997"/>
          </a:xfrm>
          <a:prstGeom prst="rect">
            <a:avLst/>
          </a:prstGeom>
        </p:spPr>
        <p:txBody>
          <a:bodyPr wrap="square">
            <a:spAutoFit/>
          </a:bodyPr>
          <a:lstStyle/>
          <a:p>
            <a:pPr algn="ctr"/>
            <a:r>
              <a:rPr lang="en-US" sz="4800" dirty="0">
                <a:solidFill>
                  <a:schemeClr val="bg1"/>
                </a:solidFill>
                <a:effectLst>
                  <a:glow rad="101600">
                    <a:schemeClr val="accent6">
                      <a:lumMod val="50000"/>
                      <a:alpha val="60000"/>
                    </a:schemeClr>
                  </a:glow>
                </a:effectLst>
                <a:latin typeface="Castellar" panose="020A0402060406010301" pitchFamily="18" charset="0"/>
              </a:rPr>
              <a:t>Visualization</a:t>
            </a:r>
          </a:p>
        </p:txBody>
      </p:sp>
      <p:sp>
        <p:nvSpPr>
          <p:cNvPr id="3" name="Rectangle 2"/>
          <p:cNvSpPr/>
          <p:nvPr/>
        </p:nvSpPr>
        <p:spPr>
          <a:xfrm>
            <a:off x="2279561" y="856237"/>
            <a:ext cx="7893498" cy="1200329"/>
          </a:xfrm>
          <a:prstGeom prst="rect">
            <a:avLst/>
          </a:prstGeom>
        </p:spPr>
        <p:txBody>
          <a:bodyPr wrap="square">
            <a:spAutoFit/>
          </a:bodyPr>
          <a:lstStyle/>
          <a:p>
            <a:pPr fontAlgn="base"/>
            <a:r>
              <a:rPr lang="en-US" b="0" i="0" dirty="0">
                <a:solidFill>
                  <a:schemeClr val="bg1"/>
                </a:solidFill>
                <a:effectLst/>
                <a:latin typeface="Open Sans"/>
              </a:rPr>
              <a:t>Look for descriptive details that can help you create a mental picture as you read. Imagine being present at certain events. This can strengthen your testimony of the reality of what you read in the scriptures. Try this skill with </a:t>
            </a:r>
            <a:r>
              <a:rPr lang="en-US" b="0" i="0" u="none" strike="noStrike" dirty="0">
                <a:solidFill>
                  <a:schemeClr val="bg1"/>
                </a:solidFill>
                <a:effectLst/>
                <a:latin typeface="Open Sans"/>
              </a:rPr>
              <a:t>Matthew 8:23–27</a:t>
            </a:r>
            <a:endParaRPr lang="en-US" b="0" i="0" dirty="0">
              <a:solidFill>
                <a:schemeClr val="bg1"/>
              </a:solidFill>
              <a:effectLst/>
              <a:latin typeface="Open Sans"/>
            </a:endParaRPr>
          </a:p>
        </p:txBody>
      </p:sp>
      <p:sp>
        <p:nvSpPr>
          <p:cNvPr id="4" name="Rectangle 3"/>
          <p:cNvSpPr/>
          <p:nvPr/>
        </p:nvSpPr>
        <p:spPr>
          <a:xfrm>
            <a:off x="984956" y="2197981"/>
            <a:ext cx="10482707" cy="4154984"/>
          </a:xfrm>
          <a:prstGeom prst="rect">
            <a:avLst/>
          </a:prstGeom>
        </p:spPr>
        <p:txBody>
          <a:bodyPr wrap="square">
            <a:spAutoFit/>
          </a:bodyPr>
          <a:lstStyle/>
          <a:p>
            <a:pPr fontAlgn="base"/>
            <a:r>
              <a:rPr lang="en-US" sz="2400" dirty="0">
                <a:solidFill>
                  <a:schemeClr val="bg1"/>
                </a:solidFill>
              </a:rPr>
              <a:t>23 And when he was entered into a ship, his disciples followed him.</a:t>
            </a:r>
          </a:p>
          <a:p>
            <a:pPr fontAlgn="base"/>
            <a:endParaRPr lang="en-US" sz="2400" dirty="0">
              <a:solidFill>
                <a:schemeClr val="bg1"/>
              </a:solidFill>
            </a:endParaRPr>
          </a:p>
          <a:p>
            <a:pPr fontAlgn="base"/>
            <a:r>
              <a:rPr lang="en-US" sz="2400" dirty="0">
                <a:solidFill>
                  <a:schemeClr val="bg1"/>
                </a:solidFill>
              </a:rPr>
              <a:t> 24 And, behold, there arose a great tempest in the sea, insomuch that the ship was covered with the waves: but he was asleep.</a:t>
            </a:r>
          </a:p>
          <a:p>
            <a:pPr fontAlgn="base"/>
            <a:endParaRPr lang="en-US" sz="2400" dirty="0">
              <a:solidFill>
                <a:schemeClr val="bg1"/>
              </a:solidFill>
            </a:endParaRPr>
          </a:p>
          <a:p>
            <a:pPr fontAlgn="base"/>
            <a:r>
              <a:rPr lang="en-US" sz="2400" dirty="0">
                <a:solidFill>
                  <a:schemeClr val="bg1"/>
                </a:solidFill>
              </a:rPr>
              <a:t> 25 And his disciples came to </a:t>
            </a:r>
            <a:r>
              <a:rPr lang="en-US" sz="2400" i="1" dirty="0">
                <a:solidFill>
                  <a:schemeClr val="bg1"/>
                </a:solidFill>
              </a:rPr>
              <a:t>him,</a:t>
            </a:r>
            <a:r>
              <a:rPr lang="en-US" sz="2400" dirty="0">
                <a:solidFill>
                  <a:schemeClr val="bg1"/>
                </a:solidFill>
              </a:rPr>
              <a:t> and awoke him, saying, Lord, save us: we perish.</a:t>
            </a:r>
          </a:p>
          <a:p>
            <a:pPr fontAlgn="base"/>
            <a:r>
              <a:rPr lang="en-US" sz="2400" dirty="0">
                <a:solidFill>
                  <a:schemeClr val="bg1"/>
                </a:solidFill>
              </a:rPr>
              <a:t> 26 And he </a:t>
            </a:r>
            <a:r>
              <a:rPr lang="en-US" sz="2400" dirty="0" err="1">
                <a:solidFill>
                  <a:schemeClr val="bg1"/>
                </a:solidFill>
              </a:rPr>
              <a:t>saith</a:t>
            </a:r>
            <a:r>
              <a:rPr lang="en-US" sz="2400" dirty="0">
                <a:solidFill>
                  <a:schemeClr val="bg1"/>
                </a:solidFill>
              </a:rPr>
              <a:t> unto them, Why are ye fearful, O ye of little faith? Then he arose, and rebuked the winds and the sea; and there was a great calm.</a:t>
            </a:r>
          </a:p>
          <a:p>
            <a:pPr fontAlgn="base"/>
            <a:endParaRPr lang="en-US" sz="2400" dirty="0">
              <a:solidFill>
                <a:schemeClr val="bg1"/>
              </a:solidFill>
            </a:endParaRPr>
          </a:p>
          <a:p>
            <a:pPr fontAlgn="base"/>
            <a:r>
              <a:rPr lang="en-US" sz="2400" dirty="0">
                <a:solidFill>
                  <a:schemeClr val="bg1"/>
                </a:solidFill>
              </a:rPr>
              <a:t> 27 But the men </a:t>
            </a:r>
            <a:r>
              <a:rPr lang="en-US" sz="2400" dirty="0" err="1">
                <a:solidFill>
                  <a:schemeClr val="bg1"/>
                </a:solidFill>
              </a:rPr>
              <a:t>marvelled</a:t>
            </a:r>
            <a:r>
              <a:rPr lang="en-US" sz="2400" dirty="0">
                <a:solidFill>
                  <a:schemeClr val="bg1"/>
                </a:solidFill>
              </a:rPr>
              <a:t>, saying, What manner of man is this, that even the winds and the sea obey him!</a:t>
            </a:r>
          </a:p>
        </p:txBody>
      </p:sp>
    </p:spTree>
    <p:extLst>
      <p:ext uri="{BB962C8B-B14F-4D97-AF65-F5344CB8AC3E}">
        <p14:creationId xmlns:p14="http://schemas.microsoft.com/office/powerpoint/2010/main" val="208708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0" presetClass="exit" presetSubtype="0" fill="hold" nodeType="withEffect">
                                  <p:stCondLst>
                                    <p:cond delay="0"/>
                                  </p:stCondLst>
                                  <p:childTnLst>
                                    <p:animEffect transition="out" filter="fade">
                                      <p:cBhvr>
                                        <p:cTn id="20" dur="500"/>
                                        <p:tgtEl>
                                          <p:spTgt spid="16386"/>
                                        </p:tgtEl>
                                      </p:cBhvr>
                                    </p:animEffect>
                                    <p:set>
                                      <p:cBhvr>
                                        <p:cTn id="21" dur="1" fill="hold">
                                          <p:stCondLst>
                                            <p:cond delay="499"/>
                                          </p:stCondLst>
                                        </p:cTn>
                                        <p:tgtEl>
                                          <p:spTgt spid="16386"/>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4">
                                            <p:txEl>
                                              <p:pRg st="0" end="0"/>
                                            </p:txEl>
                                          </p:spTgt>
                                        </p:tgtEl>
                                      </p:cBhvr>
                                    </p:animEffect>
                                    <p:set>
                                      <p:cBhvr>
                                        <p:cTn id="24" dur="1" fill="hold">
                                          <p:stCondLst>
                                            <p:cond delay="499"/>
                                          </p:stCondLst>
                                        </p:cTn>
                                        <p:tgtEl>
                                          <p:spTgt spid="4">
                                            <p:txEl>
                                              <p:pRg st="0" end="0"/>
                                            </p:txEl>
                                          </p:spTgt>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4">
                                            <p:txEl>
                                              <p:pRg st="2" end="2"/>
                                            </p:txEl>
                                          </p:spTgt>
                                        </p:tgtEl>
                                      </p:cBhvr>
                                    </p:animEffect>
                                    <p:set>
                                      <p:cBhvr>
                                        <p:cTn id="27" dur="1" fill="hold">
                                          <p:stCondLst>
                                            <p:cond delay="499"/>
                                          </p:stCondLst>
                                        </p:cTn>
                                        <p:tgtEl>
                                          <p:spTgt spid="4">
                                            <p:txEl>
                                              <p:pRg st="2" end="2"/>
                                            </p:txEl>
                                          </p:spTgt>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
                                            <p:txEl>
                                              <p:pRg st="4" end="4"/>
                                            </p:txEl>
                                          </p:spTgt>
                                        </p:tgtEl>
                                      </p:cBhvr>
                                    </p:animEffect>
                                    <p:set>
                                      <p:cBhvr>
                                        <p:cTn id="30" dur="1" fill="hold">
                                          <p:stCondLst>
                                            <p:cond delay="499"/>
                                          </p:stCondLst>
                                        </p:cTn>
                                        <p:tgtEl>
                                          <p:spTgt spid="4">
                                            <p:txEl>
                                              <p:pRg st="4" end="4"/>
                                            </p:txEl>
                                          </p:spTgt>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5" name="Rectangle 4"/>
          <p:cNvSpPr/>
          <p:nvPr/>
        </p:nvSpPr>
        <p:spPr>
          <a:xfrm>
            <a:off x="1785256" y="123918"/>
            <a:ext cx="8273143" cy="830997"/>
          </a:xfrm>
          <a:prstGeom prst="rect">
            <a:avLst/>
          </a:prstGeom>
        </p:spPr>
        <p:txBody>
          <a:bodyPr wrap="square">
            <a:spAutoFit/>
          </a:bodyPr>
          <a:lstStyle/>
          <a:p>
            <a:pPr algn="ctr"/>
            <a:r>
              <a:rPr lang="en-US" sz="4800" dirty="0">
                <a:effectLst>
                  <a:glow rad="101600">
                    <a:schemeClr val="accent6">
                      <a:lumMod val="50000"/>
                      <a:alpha val="60000"/>
                    </a:schemeClr>
                  </a:glow>
                </a:effectLst>
                <a:latin typeface="Castellar" panose="020A0402060406010301" pitchFamily="18" charset="0"/>
              </a:rPr>
              <a:t>Cross-references</a:t>
            </a:r>
          </a:p>
        </p:txBody>
      </p:sp>
      <p:sp>
        <p:nvSpPr>
          <p:cNvPr id="3" name="Rectangle 2"/>
          <p:cNvSpPr/>
          <p:nvPr/>
        </p:nvSpPr>
        <p:spPr>
          <a:xfrm>
            <a:off x="1300766" y="838963"/>
            <a:ext cx="9800599" cy="1938992"/>
          </a:xfrm>
          <a:prstGeom prst="rect">
            <a:avLst/>
          </a:prstGeom>
        </p:spPr>
        <p:txBody>
          <a:bodyPr wrap="square">
            <a:spAutoFit/>
          </a:bodyPr>
          <a:lstStyle/>
          <a:p>
            <a:pPr fontAlgn="base"/>
            <a:r>
              <a:rPr lang="en-US" sz="2000" b="1" dirty="0"/>
              <a:t> Often, one scripture passage can explain or clarify a phrase or concept found in a different passage. Link scripture passages to each other by using the footnotes, the index, or the Topical Guide or Guide to the Scriptures to help unlock the meaning of a scripture passage. Practice this skill by reading John 10:16 and then following the cross-reference in footnote </a:t>
            </a:r>
            <a:r>
              <a:rPr lang="en-US" sz="2000" b="1" i="1" dirty="0"/>
              <a:t>a</a:t>
            </a:r>
            <a:r>
              <a:rPr lang="en-US" sz="2000" b="1" dirty="0"/>
              <a:t> to 3 Nephi 15:21. How does reading 3 Nephi 15:21 help you better understand the meaning of John 10:16?</a:t>
            </a:r>
          </a:p>
        </p:txBody>
      </p:sp>
      <p:sp>
        <p:nvSpPr>
          <p:cNvPr id="6" name="Rectangle 5"/>
          <p:cNvSpPr/>
          <p:nvPr/>
        </p:nvSpPr>
        <p:spPr>
          <a:xfrm>
            <a:off x="314967" y="3022378"/>
            <a:ext cx="5068402" cy="1569660"/>
          </a:xfrm>
          <a:prstGeom prst="rect">
            <a:avLst/>
          </a:prstGeom>
        </p:spPr>
        <p:txBody>
          <a:bodyPr wrap="square">
            <a:spAutoFit/>
          </a:bodyPr>
          <a:lstStyle/>
          <a:p>
            <a:pPr algn="ctr" fontAlgn="base"/>
            <a:r>
              <a:rPr lang="en-US" sz="2400" dirty="0"/>
              <a:t> 16 And </a:t>
            </a:r>
            <a:r>
              <a:rPr lang="en-US" sz="2400" baseline="30000" dirty="0" err="1"/>
              <a:t>a</a:t>
            </a:r>
            <a:r>
              <a:rPr lang="en-US" sz="2400" dirty="0" err="1">
                <a:hlinkClick r:id="rId3"/>
              </a:rPr>
              <a:t>other</a:t>
            </a:r>
            <a:r>
              <a:rPr lang="en-US" sz="2400" dirty="0"/>
              <a:t> </a:t>
            </a:r>
            <a:r>
              <a:rPr lang="en-US" sz="2400" baseline="30000" dirty="0" err="1"/>
              <a:t>b</a:t>
            </a:r>
            <a:r>
              <a:rPr lang="en-US" sz="2400" dirty="0" err="1">
                <a:hlinkClick r:id="rId4"/>
              </a:rPr>
              <a:t>sheep</a:t>
            </a:r>
            <a:r>
              <a:rPr lang="en-US" sz="2400" dirty="0"/>
              <a:t> I have, which are not of this fold: them also I must bring, and they shall hear my voice; and there shall be </a:t>
            </a:r>
            <a:r>
              <a:rPr lang="en-US" sz="2400" baseline="30000" dirty="0"/>
              <a:t>c</a:t>
            </a:r>
            <a:r>
              <a:rPr lang="en-US" sz="2400" dirty="0">
                <a:hlinkClick r:id="rId5"/>
              </a:rPr>
              <a:t>one</a:t>
            </a:r>
            <a:r>
              <a:rPr lang="en-US" sz="2400" dirty="0"/>
              <a:t> fold, </a:t>
            </a:r>
            <a:r>
              <a:rPr lang="en-US" sz="2400" i="1" dirty="0"/>
              <a:t>and</a:t>
            </a:r>
            <a:r>
              <a:rPr lang="en-US" sz="2400" dirty="0"/>
              <a:t> one shepherd.</a:t>
            </a:r>
            <a:endParaRPr lang="en-US" sz="2400" b="0" i="0" dirty="0">
              <a:solidFill>
                <a:srgbClr val="333333"/>
              </a:solidFill>
              <a:effectLst/>
            </a:endParaRPr>
          </a:p>
        </p:txBody>
      </p:sp>
      <p:grpSp>
        <p:nvGrpSpPr>
          <p:cNvPr id="61" name="Group 60"/>
          <p:cNvGrpSpPr/>
          <p:nvPr/>
        </p:nvGrpSpPr>
        <p:grpSpPr>
          <a:xfrm>
            <a:off x="5692462" y="2628813"/>
            <a:ext cx="6808806" cy="1050871"/>
            <a:chOff x="5692462" y="2628813"/>
            <a:chExt cx="6808806" cy="1050871"/>
          </a:xfrm>
        </p:grpSpPr>
        <p:sp>
          <p:nvSpPr>
            <p:cNvPr id="30" name="Rectangle 29"/>
            <p:cNvSpPr/>
            <p:nvPr/>
          </p:nvSpPr>
          <p:spPr>
            <a:xfrm>
              <a:off x="5812689" y="2848687"/>
              <a:ext cx="6688579" cy="830997"/>
            </a:xfrm>
            <a:prstGeom prst="rect">
              <a:avLst/>
            </a:prstGeom>
          </p:spPr>
          <p:txBody>
            <a:bodyPr wrap="square">
              <a:spAutoFit/>
            </a:bodyPr>
            <a:lstStyle/>
            <a:p>
              <a:pPr fontAlgn="base"/>
              <a:r>
                <a:rPr lang="en-US" sz="2400" u="sng" dirty="0">
                  <a:hlinkClick r:id="rId6"/>
                </a:rPr>
                <a:t>3 Ne. 15:21 (11–24)</a:t>
              </a:r>
              <a:r>
                <a:rPr lang="en-US" sz="2400" dirty="0"/>
                <a:t>; </a:t>
              </a:r>
              <a:r>
                <a:rPr lang="en-US" sz="2400" u="sng" dirty="0">
                  <a:hlinkClick r:id="rId6"/>
                </a:rPr>
                <a:t>16:1 (1–3)</a:t>
              </a:r>
              <a:r>
                <a:rPr lang="en-US" sz="2400" dirty="0"/>
                <a:t>; </a:t>
              </a:r>
              <a:r>
                <a:rPr lang="en-US" sz="2400" u="sng" dirty="0">
                  <a:hlinkClick r:id="rId6"/>
                </a:rPr>
                <a:t>D&amp;C 10:59</a:t>
              </a:r>
              <a:r>
                <a:rPr lang="en-US" sz="2400" dirty="0"/>
                <a:t>. </a:t>
              </a:r>
            </a:p>
            <a:p>
              <a:pPr fontAlgn="base"/>
              <a:r>
                <a:rPr lang="en-US" sz="2400" u="sng" dirty="0">
                  <a:hlinkClick r:id="rId6"/>
                </a:rPr>
                <a:t>TG Israel, Scattering of</a:t>
              </a:r>
              <a:r>
                <a:rPr lang="en-US" sz="2400" dirty="0"/>
                <a:t>.</a:t>
              </a:r>
              <a:r>
                <a:rPr lang="en-US" sz="2400" b="0" i="0" dirty="0">
                  <a:solidFill>
                    <a:srgbClr val="333333"/>
                  </a:solidFill>
                  <a:effectLst/>
                  <a:latin typeface="Palatino"/>
                </a:rPr>
                <a:t>.</a:t>
              </a:r>
            </a:p>
          </p:txBody>
        </p:sp>
        <p:sp>
          <p:nvSpPr>
            <p:cNvPr id="53" name="TextBox 52"/>
            <p:cNvSpPr txBox="1"/>
            <p:nvPr/>
          </p:nvSpPr>
          <p:spPr>
            <a:xfrm>
              <a:off x="5692462" y="2628813"/>
              <a:ext cx="1481070" cy="369332"/>
            </a:xfrm>
            <a:prstGeom prst="rect">
              <a:avLst/>
            </a:prstGeom>
            <a:noFill/>
          </p:spPr>
          <p:txBody>
            <a:bodyPr wrap="square" rtlCol="0">
              <a:spAutoFit/>
            </a:bodyPr>
            <a:lstStyle/>
            <a:p>
              <a:r>
                <a:rPr lang="en-US" b="1" dirty="0">
                  <a:solidFill>
                    <a:srgbClr val="FF0000"/>
                  </a:solidFill>
                </a:rPr>
                <a:t>OTHER</a:t>
              </a:r>
            </a:p>
          </p:txBody>
        </p:sp>
      </p:grpSp>
      <p:grpSp>
        <p:nvGrpSpPr>
          <p:cNvPr id="62" name="Group 61"/>
          <p:cNvGrpSpPr/>
          <p:nvPr/>
        </p:nvGrpSpPr>
        <p:grpSpPr>
          <a:xfrm>
            <a:off x="5598016" y="3702370"/>
            <a:ext cx="6096000" cy="1011377"/>
            <a:chOff x="5598016" y="3778850"/>
            <a:chExt cx="6096000" cy="1011377"/>
          </a:xfrm>
        </p:grpSpPr>
        <p:sp>
          <p:nvSpPr>
            <p:cNvPr id="51" name="Rectangle 50"/>
            <p:cNvSpPr/>
            <p:nvPr/>
          </p:nvSpPr>
          <p:spPr>
            <a:xfrm>
              <a:off x="5598016" y="4143896"/>
              <a:ext cx="6096000" cy="646331"/>
            </a:xfrm>
            <a:prstGeom prst="rect">
              <a:avLst/>
            </a:prstGeom>
          </p:spPr>
          <p:txBody>
            <a:bodyPr>
              <a:spAutoFit/>
            </a:bodyPr>
            <a:lstStyle/>
            <a:p>
              <a:r>
                <a:rPr lang="en-US" b="0" i="0" u="sng" dirty="0">
                  <a:solidFill>
                    <a:srgbClr val="0091BC"/>
                  </a:solidFill>
                  <a:effectLst/>
                  <a:latin typeface="Palatino"/>
                  <a:hlinkClick r:id="rId6"/>
                </a:rPr>
                <a:t>TG Book of Mormon</a:t>
              </a:r>
              <a:r>
                <a:rPr lang="en-US" b="0" i="0" dirty="0">
                  <a:solidFill>
                    <a:srgbClr val="111111"/>
                  </a:solidFill>
                  <a:effectLst/>
                  <a:latin typeface="Palatino"/>
                </a:rPr>
                <a:t>; </a:t>
              </a:r>
              <a:r>
                <a:rPr lang="en-US" b="0" i="0" u="sng" dirty="0">
                  <a:solidFill>
                    <a:srgbClr val="0091BC"/>
                  </a:solidFill>
                  <a:effectLst/>
                  <a:latin typeface="Palatino"/>
                  <a:hlinkClick r:id="rId6"/>
                </a:rPr>
                <a:t>Israel, Joseph, People of</a:t>
              </a:r>
              <a:r>
                <a:rPr lang="en-US" b="0" i="0" dirty="0">
                  <a:solidFill>
                    <a:srgbClr val="111111"/>
                  </a:solidFill>
                  <a:effectLst/>
                  <a:latin typeface="Palatino"/>
                </a:rPr>
                <a:t>; </a:t>
              </a:r>
              <a:r>
                <a:rPr lang="en-US" b="0" i="0" u="sng" dirty="0">
                  <a:solidFill>
                    <a:srgbClr val="0091BC"/>
                  </a:solidFill>
                  <a:effectLst/>
                  <a:latin typeface="Palatino"/>
                  <a:hlinkClick r:id="rId6"/>
                </a:rPr>
                <a:t>Israel, Ten Lost Tribes </a:t>
              </a:r>
              <a:r>
                <a:rPr lang="en-US" b="0" i="0" u="sng" dirty="0" err="1">
                  <a:solidFill>
                    <a:srgbClr val="0091BC"/>
                  </a:solidFill>
                  <a:effectLst/>
                  <a:latin typeface="Palatino"/>
                  <a:hlinkClick r:id="rId6"/>
                </a:rPr>
                <a:t>of</a:t>
              </a:r>
              <a:r>
                <a:rPr lang="en-US" b="0" i="0" dirty="0" err="1">
                  <a:solidFill>
                    <a:srgbClr val="111111"/>
                  </a:solidFill>
                  <a:effectLst/>
                  <a:latin typeface="Palatino"/>
                </a:rPr>
                <a:t>;</a:t>
              </a:r>
              <a:r>
                <a:rPr lang="en-US" b="0" i="0" u="sng" dirty="0" err="1">
                  <a:solidFill>
                    <a:srgbClr val="0091BC"/>
                  </a:solidFill>
                  <a:effectLst/>
                  <a:latin typeface="Palatino"/>
                  <a:hlinkClick r:id="rId6"/>
                </a:rPr>
                <a:t>Sheep</a:t>
              </a:r>
              <a:r>
                <a:rPr lang="en-US" b="0" i="0" dirty="0">
                  <a:solidFill>
                    <a:srgbClr val="111111"/>
                  </a:solidFill>
                  <a:effectLst/>
                  <a:latin typeface="Palatino"/>
                </a:rPr>
                <a:t>.</a:t>
              </a:r>
              <a:endParaRPr lang="en-US" dirty="0"/>
            </a:p>
          </p:txBody>
        </p:sp>
        <p:sp>
          <p:nvSpPr>
            <p:cNvPr id="54" name="TextBox 53"/>
            <p:cNvSpPr txBox="1"/>
            <p:nvPr/>
          </p:nvSpPr>
          <p:spPr>
            <a:xfrm>
              <a:off x="5692462" y="3778850"/>
              <a:ext cx="1481070" cy="369332"/>
            </a:xfrm>
            <a:prstGeom prst="rect">
              <a:avLst/>
            </a:prstGeom>
            <a:noFill/>
          </p:spPr>
          <p:txBody>
            <a:bodyPr wrap="square" rtlCol="0">
              <a:spAutoFit/>
            </a:bodyPr>
            <a:lstStyle/>
            <a:p>
              <a:r>
                <a:rPr lang="en-US" b="1" dirty="0">
                  <a:solidFill>
                    <a:srgbClr val="FF0000"/>
                  </a:solidFill>
                </a:rPr>
                <a:t>SHEEP</a:t>
              </a:r>
            </a:p>
          </p:txBody>
        </p:sp>
      </p:grpSp>
      <p:grpSp>
        <p:nvGrpSpPr>
          <p:cNvPr id="57" name="Group 56"/>
          <p:cNvGrpSpPr/>
          <p:nvPr/>
        </p:nvGrpSpPr>
        <p:grpSpPr>
          <a:xfrm>
            <a:off x="5692462" y="4668960"/>
            <a:ext cx="1481070" cy="620768"/>
            <a:chOff x="5692462" y="4898165"/>
            <a:chExt cx="1481070" cy="620768"/>
          </a:xfrm>
        </p:grpSpPr>
        <p:sp>
          <p:nvSpPr>
            <p:cNvPr id="52" name="Rectangle 51"/>
            <p:cNvSpPr/>
            <p:nvPr/>
          </p:nvSpPr>
          <p:spPr>
            <a:xfrm>
              <a:off x="5692462" y="5149601"/>
              <a:ext cx="1467068" cy="369332"/>
            </a:xfrm>
            <a:prstGeom prst="rect">
              <a:avLst/>
            </a:prstGeom>
          </p:spPr>
          <p:txBody>
            <a:bodyPr wrap="none">
              <a:spAutoFit/>
            </a:bodyPr>
            <a:lstStyle/>
            <a:p>
              <a:r>
                <a:rPr lang="en-US" b="0" i="0" u="sng" dirty="0">
                  <a:solidFill>
                    <a:srgbClr val="0091BC"/>
                  </a:solidFill>
                  <a:effectLst/>
                  <a:latin typeface="Palatino"/>
                  <a:hlinkClick r:id="rId6"/>
                </a:rPr>
                <a:t>Ezek. 37:22</a:t>
              </a:r>
              <a:r>
                <a:rPr lang="en-US" b="0" i="0" dirty="0">
                  <a:solidFill>
                    <a:srgbClr val="111111"/>
                  </a:solidFill>
                  <a:effectLst/>
                  <a:latin typeface="Palatino"/>
                </a:rPr>
                <a:t>.</a:t>
              </a:r>
              <a:endParaRPr lang="en-US" dirty="0"/>
            </a:p>
          </p:txBody>
        </p:sp>
        <p:sp>
          <p:nvSpPr>
            <p:cNvPr id="55" name="TextBox 54"/>
            <p:cNvSpPr txBox="1"/>
            <p:nvPr/>
          </p:nvSpPr>
          <p:spPr>
            <a:xfrm>
              <a:off x="5692462" y="4898165"/>
              <a:ext cx="1481070" cy="369332"/>
            </a:xfrm>
            <a:prstGeom prst="rect">
              <a:avLst/>
            </a:prstGeom>
            <a:noFill/>
          </p:spPr>
          <p:txBody>
            <a:bodyPr wrap="square" rtlCol="0">
              <a:spAutoFit/>
            </a:bodyPr>
            <a:lstStyle/>
            <a:p>
              <a:r>
                <a:rPr lang="en-US" b="1" dirty="0">
                  <a:solidFill>
                    <a:srgbClr val="FF0000"/>
                  </a:solidFill>
                </a:rPr>
                <a:t>ONE</a:t>
              </a:r>
            </a:p>
          </p:txBody>
        </p:sp>
      </p:grpSp>
      <p:sp>
        <p:nvSpPr>
          <p:cNvPr id="56" name="Rectangle 55"/>
          <p:cNvSpPr/>
          <p:nvPr/>
        </p:nvSpPr>
        <p:spPr>
          <a:xfrm>
            <a:off x="1300766" y="5811537"/>
            <a:ext cx="8404205" cy="923330"/>
          </a:xfrm>
          <a:prstGeom prst="rect">
            <a:avLst/>
          </a:prstGeom>
          <a:solidFill>
            <a:schemeClr val="bg2">
              <a:lumMod val="90000"/>
            </a:schemeClr>
          </a:solidFill>
        </p:spPr>
        <p:txBody>
          <a:bodyPr wrap="square">
            <a:spAutoFit/>
          </a:bodyPr>
          <a:lstStyle/>
          <a:p>
            <a:r>
              <a:rPr lang="en-US" b="0" i="0" dirty="0">
                <a:effectLst/>
                <a:latin typeface="Palatino"/>
              </a:rPr>
              <a:t> 21. And verily I say unto you, that ye are they of whom I said: </a:t>
            </a:r>
            <a:r>
              <a:rPr lang="en-US" b="0" i="0" baseline="30000" dirty="0" err="1">
                <a:effectLst/>
                <a:latin typeface="Palatino"/>
              </a:rPr>
              <a:t>a</a:t>
            </a:r>
            <a:r>
              <a:rPr lang="en-US" b="0" i="0" u="none" strike="noStrike" dirty="0" err="1">
                <a:effectLst/>
                <a:latin typeface="Palatino"/>
                <a:hlinkClick r:id="rId7"/>
              </a:rPr>
              <a:t>Other</a:t>
            </a:r>
            <a:r>
              <a:rPr lang="en-US" b="0" i="0" dirty="0">
                <a:effectLst/>
                <a:latin typeface="Palatino"/>
              </a:rPr>
              <a:t> sheep I have which are not of this fold; them also I must bring, and they shall hear my voice; and there shall be one fold, and one </a:t>
            </a:r>
            <a:r>
              <a:rPr lang="en-US" b="0" i="0" baseline="30000" dirty="0" err="1">
                <a:effectLst/>
                <a:latin typeface="Palatino"/>
              </a:rPr>
              <a:t>b</a:t>
            </a:r>
            <a:r>
              <a:rPr lang="en-US" b="0" i="0" u="none" strike="noStrike" dirty="0" err="1">
                <a:effectLst/>
                <a:latin typeface="Palatino"/>
                <a:hlinkClick r:id="rId8"/>
              </a:rPr>
              <a:t>shepherd</a:t>
            </a:r>
            <a:r>
              <a:rPr lang="en-US" b="0" i="0" dirty="0">
                <a:effectLst/>
                <a:latin typeface="Palatino"/>
              </a:rPr>
              <a:t>.</a:t>
            </a:r>
            <a:endParaRPr lang="en-US" dirty="0"/>
          </a:p>
        </p:txBody>
      </p:sp>
      <p:grpSp>
        <p:nvGrpSpPr>
          <p:cNvPr id="60" name="Group 59"/>
          <p:cNvGrpSpPr/>
          <p:nvPr/>
        </p:nvGrpSpPr>
        <p:grpSpPr>
          <a:xfrm>
            <a:off x="6820559" y="5373422"/>
            <a:ext cx="4672837" cy="373357"/>
            <a:chOff x="6785718" y="5460981"/>
            <a:chExt cx="4672837" cy="373357"/>
          </a:xfrm>
        </p:grpSpPr>
        <p:sp>
          <p:nvSpPr>
            <p:cNvPr id="58" name="Rectangle 57"/>
            <p:cNvSpPr/>
            <p:nvPr/>
          </p:nvSpPr>
          <p:spPr>
            <a:xfrm>
              <a:off x="7798579" y="5460981"/>
              <a:ext cx="3659976" cy="369332"/>
            </a:xfrm>
            <a:prstGeom prst="rect">
              <a:avLst/>
            </a:prstGeom>
          </p:spPr>
          <p:txBody>
            <a:bodyPr wrap="none">
              <a:spAutoFit/>
            </a:bodyPr>
            <a:lstStyle/>
            <a:p>
              <a:r>
                <a:rPr lang="en-US" b="0" i="0" u="sng" dirty="0">
                  <a:solidFill>
                    <a:srgbClr val="0091BC"/>
                  </a:solidFill>
                  <a:effectLst/>
                  <a:latin typeface="Palatino"/>
                  <a:hlinkClick r:id="rId9"/>
                </a:rPr>
                <a:t>TG Jesus Christ, Good Shepherd</a:t>
              </a:r>
              <a:r>
                <a:rPr lang="en-US" b="0" i="0" dirty="0">
                  <a:solidFill>
                    <a:srgbClr val="111111"/>
                  </a:solidFill>
                  <a:effectLst/>
                  <a:latin typeface="Palatino"/>
                </a:rPr>
                <a:t>.</a:t>
              </a:r>
              <a:endParaRPr lang="en-US" dirty="0"/>
            </a:p>
          </p:txBody>
        </p:sp>
        <p:sp>
          <p:nvSpPr>
            <p:cNvPr id="59" name="TextBox 58"/>
            <p:cNvSpPr txBox="1"/>
            <p:nvPr/>
          </p:nvSpPr>
          <p:spPr>
            <a:xfrm>
              <a:off x="6785718" y="5465006"/>
              <a:ext cx="1481070" cy="369332"/>
            </a:xfrm>
            <a:prstGeom prst="rect">
              <a:avLst/>
            </a:prstGeom>
            <a:noFill/>
          </p:spPr>
          <p:txBody>
            <a:bodyPr wrap="square" rtlCol="0">
              <a:spAutoFit/>
            </a:bodyPr>
            <a:lstStyle/>
            <a:p>
              <a:r>
                <a:rPr lang="en-US" b="1" dirty="0">
                  <a:solidFill>
                    <a:srgbClr val="FF0000"/>
                  </a:solidFill>
                </a:rPr>
                <a:t>SHEPERD</a:t>
              </a:r>
            </a:p>
          </p:txBody>
        </p:sp>
      </p:grpSp>
    </p:spTree>
    <p:extLst>
      <p:ext uri="{BB962C8B-B14F-4D97-AF65-F5344CB8AC3E}">
        <p14:creationId xmlns:p14="http://schemas.microsoft.com/office/powerpoint/2010/main" val="353281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5" name="Rectangle 4"/>
          <p:cNvSpPr/>
          <p:nvPr/>
        </p:nvSpPr>
        <p:spPr>
          <a:xfrm>
            <a:off x="1785256" y="123918"/>
            <a:ext cx="8273143" cy="830997"/>
          </a:xfrm>
          <a:prstGeom prst="rect">
            <a:avLst/>
          </a:prstGeom>
        </p:spPr>
        <p:txBody>
          <a:bodyPr wrap="square">
            <a:spAutoFit/>
          </a:bodyPr>
          <a:lstStyle/>
          <a:p>
            <a:pPr algn="ctr"/>
            <a:r>
              <a:rPr lang="en-US" sz="4800" dirty="0">
                <a:effectLst>
                  <a:glow rad="101600">
                    <a:schemeClr val="accent6">
                      <a:lumMod val="50000"/>
                      <a:alpha val="60000"/>
                    </a:schemeClr>
                  </a:glow>
                </a:effectLst>
                <a:latin typeface="Castellar" panose="020A0402060406010301" pitchFamily="18" charset="0"/>
              </a:rPr>
              <a:t>Pondering</a:t>
            </a:r>
          </a:p>
        </p:txBody>
      </p:sp>
      <p:sp>
        <p:nvSpPr>
          <p:cNvPr id="3" name="Rectangle 2"/>
          <p:cNvSpPr/>
          <p:nvPr/>
        </p:nvSpPr>
        <p:spPr>
          <a:xfrm>
            <a:off x="1880315" y="954915"/>
            <a:ext cx="8757733" cy="1938992"/>
          </a:xfrm>
          <a:prstGeom prst="rect">
            <a:avLst/>
          </a:prstGeom>
        </p:spPr>
        <p:txBody>
          <a:bodyPr wrap="square">
            <a:spAutoFit/>
          </a:bodyPr>
          <a:lstStyle/>
          <a:p>
            <a:pPr fontAlgn="base"/>
            <a:r>
              <a:rPr lang="en-US" sz="2400" dirty="0"/>
              <a:t>Pondering includes thinking, meditating, asking questions, and evaluating what you know and what you have learned. Pondering often helps us understand what we need to do to apply gospel principles. Ponder how you might apply the truths in Hebrews 12:9.</a:t>
            </a:r>
          </a:p>
          <a:p>
            <a:pPr fontAlgn="base"/>
            <a:r>
              <a:rPr lang="en-US" sz="2400" b="0" i="0" dirty="0">
                <a:effectLst/>
              </a:rPr>
              <a:t>.</a:t>
            </a:r>
          </a:p>
        </p:txBody>
      </p:sp>
      <p:sp>
        <p:nvSpPr>
          <p:cNvPr id="4" name="Rectangle 3"/>
          <p:cNvSpPr/>
          <p:nvPr/>
        </p:nvSpPr>
        <p:spPr>
          <a:xfrm>
            <a:off x="1244037" y="3079828"/>
            <a:ext cx="5545166" cy="1938992"/>
          </a:xfrm>
          <a:prstGeom prst="rect">
            <a:avLst/>
          </a:prstGeom>
        </p:spPr>
        <p:txBody>
          <a:bodyPr wrap="square">
            <a:spAutoFit/>
          </a:bodyPr>
          <a:lstStyle/>
          <a:p>
            <a:pPr fontAlgn="base"/>
            <a:r>
              <a:rPr lang="en-US" sz="2400" dirty="0"/>
              <a:t> 9 Furthermore we have had fathers of our flesh which corrected </a:t>
            </a:r>
            <a:r>
              <a:rPr lang="en-US" sz="2400" i="1" dirty="0"/>
              <a:t>us,</a:t>
            </a:r>
            <a:r>
              <a:rPr lang="en-US" sz="2400" dirty="0"/>
              <a:t> and we gave </a:t>
            </a:r>
            <a:r>
              <a:rPr lang="en-US" sz="2400" i="1" dirty="0"/>
              <a:t>them</a:t>
            </a:r>
            <a:r>
              <a:rPr lang="en-US" sz="2400" dirty="0"/>
              <a:t> reverence: shall we not much rather be in subjection unto the Father of spirits, and live?</a:t>
            </a:r>
          </a:p>
        </p:txBody>
      </p:sp>
      <p:pic>
        <p:nvPicPr>
          <p:cNvPr id="10" name="Picture 4" descr="http://2011susansdailydose.yolasite.com/resources/CHARITY/boy_pondering_1_19.gif?timestamp=1299033133796"/>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379594" y="2570657"/>
            <a:ext cx="2883501" cy="327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5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3" name="TextBox 2"/>
          <p:cNvSpPr txBox="1"/>
          <p:nvPr/>
        </p:nvSpPr>
        <p:spPr>
          <a:xfrm>
            <a:off x="1204573" y="907940"/>
            <a:ext cx="7238781" cy="1200329"/>
          </a:xfrm>
          <a:prstGeom prst="rect">
            <a:avLst/>
          </a:prstGeom>
          <a:noFill/>
        </p:spPr>
        <p:txBody>
          <a:bodyPr wrap="square" rtlCol="0">
            <a:spAutoFit/>
          </a:bodyPr>
          <a:lstStyle/>
          <a:p>
            <a:r>
              <a:rPr lang="en-US" sz="2400" b="1" dirty="0"/>
              <a:t>“The scriptures contain the words of Christ and are a reservoir of living water to which we have ready access and from which we can drink deeply and long. …</a:t>
            </a:r>
            <a:endParaRPr lang="en-US" sz="2400" b="1" dirty="0">
              <a:solidFill>
                <a:schemeClr val="bg1"/>
              </a:solidFill>
            </a:endParaRPr>
          </a:p>
        </p:txBody>
      </p:sp>
      <p:sp>
        <p:nvSpPr>
          <p:cNvPr id="5" name="Rectangle 4"/>
          <p:cNvSpPr/>
          <p:nvPr/>
        </p:nvSpPr>
        <p:spPr>
          <a:xfrm>
            <a:off x="4463144" y="3016208"/>
            <a:ext cx="7211566" cy="3170099"/>
          </a:xfrm>
          <a:prstGeom prst="rect">
            <a:avLst/>
          </a:prstGeom>
        </p:spPr>
        <p:txBody>
          <a:bodyPr wrap="square">
            <a:spAutoFit/>
          </a:bodyPr>
          <a:lstStyle/>
          <a:p>
            <a:r>
              <a:rPr lang="en-US" sz="2000" b="1" i="0" dirty="0">
                <a:effectLst/>
              </a:rPr>
              <a:t>“Through normal activity each day, you and I lose a substantial amount of the water that constitutes so much of our physical bodies. Thirst is a demand by the cells of the body for water, and the water in our bodies must be replenished daily. It frankly does not make sense to occasionally ‘fill up’ with water, with long periods of dehydration in between. </a:t>
            </a:r>
          </a:p>
          <a:p>
            <a:endParaRPr lang="en-US" sz="2000" b="1" dirty="0"/>
          </a:p>
          <a:p>
            <a:r>
              <a:rPr lang="en-US" sz="2000" b="1" i="0" dirty="0">
                <a:effectLst/>
              </a:rPr>
              <a:t>The same thing is true spiritually. Spiritual thirst is a need for living water. A constant flow of living water is far superior to sporadic sipping.” (1)</a:t>
            </a:r>
            <a:endParaRPr lang="en-US" sz="2000" b="1" dirty="0"/>
          </a:p>
        </p:txBody>
      </p:sp>
      <p:grpSp>
        <p:nvGrpSpPr>
          <p:cNvPr id="13" name="Group 12"/>
          <p:cNvGrpSpPr/>
          <p:nvPr/>
        </p:nvGrpSpPr>
        <p:grpSpPr>
          <a:xfrm>
            <a:off x="8965534" y="324022"/>
            <a:ext cx="1560953" cy="2442467"/>
            <a:chOff x="8965534" y="324022"/>
            <a:chExt cx="1560953" cy="2442467"/>
          </a:xfrm>
        </p:grpSpPr>
        <p:grpSp>
          <p:nvGrpSpPr>
            <p:cNvPr id="6" name="Group 5"/>
            <p:cNvGrpSpPr/>
            <p:nvPr/>
          </p:nvGrpSpPr>
          <p:grpSpPr>
            <a:xfrm>
              <a:off x="8965534" y="828306"/>
              <a:ext cx="1560953" cy="1938183"/>
              <a:chOff x="7376219" y="584327"/>
              <a:chExt cx="1560953" cy="1938183"/>
            </a:xfrm>
          </p:grpSpPr>
          <p:pic>
            <p:nvPicPr>
              <p:cNvPr id="1028" name="Picture 4" descr="http://ep.yimg.com/ca/I/yhst-27552781110784_2266_392548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187604" y="772942"/>
                <a:ext cx="1938183" cy="15609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lder David A. Bedn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7289" y="795861"/>
                <a:ext cx="1138811" cy="151511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 name="Straight Connector 7"/>
            <p:cNvCxnSpPr/>
            <p:nvPr/>
          </p:nvCxnSpPr>
          <p:spPr>
            <a:xfrm flipV="1">
              <a:off x="9220200" y="381000"/>
              <a:ext cx="533400" cy="4354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9746010" y="398190"/>
              <a:ext cx="486561" cy="3944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9666514" y="324022"/>
              <a:ext cx="174172" cy="13162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2" name="Picture 8" descr="https://www.somaticvision.com/img/drink-wa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4573" y="2507703"/>
            <a:ext cx="2942884" cy="3678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75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animEffect transition="in" filter="fade">
                                      <p:cBhvr>
                                        <p:cTn id="9" dur="500"/>
                                        <p:tgtEl>
                                          <p:spTgt spid="103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5" name="Rectangle 4"/>
          <p:cNvSpPr/>
          <p:nvPr/>
        </p:nvSpPr>
        <p:spPr>
          <a:xfrm>
            <a:off x="1785256" y="123918"/>
            <a:ext cx="8273143" cy="830997"/>
          </a:xfrm>
          <a:prstGeom prst="rect">
            <a:avLst/>
          </a:prstGeom>
        </p:spPr>
        <p:txBody>
          <a:bodyPr wrap="square">
            <a:spAutoFit/>
          </a:bodyPr>
          <a:lstStyle/>
          <a:p>
            <a:pPr algn="ctr"/>
            <a:r>
              <a:rPr lang="en-US" sz="4800" dirty="0">
                <a:effectLst>
                  <a:glow rad="101600">
                    <a:schemeClr val="accent6">
                      <a:lumMod val="50000"/>
                      <a:alpha val="60000"/>
                    </a:schemeClr>
                  </a:glow>
                </a:effectLst>
                <a:latin typeface="Castellar" panose="020A0402060406010301" pitchFamily="18" charset="0"/>
              </a:rPr>
              <a:t>Applying</a:t>
            </a:r>
          </a:p>
        </p:txBody>
      </p:sp>
      <p:sp>
        <p:nvSpPr>
          <p:cNvPr id="3" name="Rectangle 2"/>
          <p:cNvSpPr/>
          <p:nvPr/>
        </p:nvSpPr>
        <p:spPr>
          <a:xfrm>
            <a:off x="2665928" y="1003078"/>
            <a:ext cx="7497098" cy="1200329"/>
          </a:xfrm>
          <a:prstGeom prst="rect">
            <a:avLst/>
          </a:prstGeom>
        </p:spPr>
        <p:txBody>
          <a:bodyPr wrap="square">
            <a:spAutoFit/>
          </a:bodyPr>
          <a:lstStyle/>
          <a:p>
            <a:pPr fontAlgn="base"/>
            <a:r>
              <a:rPr lang="en-US" sz="2400" b="1" dirty="0"/>
              <a:t>As you identify and understand doctrines and principles found in the scriptures, you can gain deeper knowledge by acting on the truths you have discovered.</a:t>
            </a:r>
          </a:p>
        </p:txBody>
      </p:sp>
      <p:grpSp>
        <p:nvGrpSpPr>
          <p:cNvPr id="7" name="Group 6"/>
          <p:cNvGrpSpPr/>
          <p:nvPr/>
        </p:nvGrpSpPr>
        <p:grpSpPr>
          <a:xfrm>
            <a:off x="1064039" y="2492195"/>
            <a:ext cx="5545166" cy="2086605"/>
            <a:chOff x="1785256" y="2918255"/>
            <a:chExt cx="5545166" cy="2086605"/>
          </a:xfrm>
        </p:grpSpPr>
        <p:sp>
          <p:nvSpPr>
            <p:cNvPr id="4" name="Rectangle 3"/>
            <p:cNvSpPr/>
            <p:nvPr/>
          </p:nvSpPr>
          <p:spPr>
            <a:xfrm>
              <a:off x="1785256" y="3435200"/>
              <a:ext cx="5545166" cy="1569660"/>
            </a:xfrm>
            <a:prstGeom prst="rect">
              <a:avLst/>
            </a:prstGeom>
          </p:spPr>
          <p:txBody>
            <a:bodyPr wrap="square">
              <a:spAutoFit/>
            </a:bodyPr>
            <a:lstStyle/>
            <a:p>
              <a:pPr fontAlgn="base"/>
              <a:r>
                <a:rPr lang="en-US" sz="2400" dirty="0"/>
                <a:t> 17 If any man will do his will, he shall know of the doctrine, whether it be of God, or </a:t>
              </a:r>
              <a:r>
                <a:rPr lang="en-US" sz="2400" i="1" dirty="0"/>
                <a:t>whether</a:t>
              </a:r>
              <a:r>
                <a:rPr lang="en-US" sz="2400" dirty="0"/>
                <a:t> I speak of myself.</a:t>
              </a:r>
            </a:p>
            <a:p>
              <a:pPr fontAlgn="base"/>
              <a:r>
                <a:rPr lang="en-US" sz="2400" dirty="0"/>
                <a:t>John 7:17</a:t>
              </a:r>
            </a:p>
          </p:txBody>
        </p:sp>
        <p:sp>
          <p:nvSpPr>
            <p:cNvPr id="2" name="Rectangle 1"/>
            <p:cNvSpPr/>
            <p:nvPr/>
          </p:nvSpPr>
          <p:spPr>
            <a:xfrm>
              <a:off x="1785256" y="2918255"/>
              <a:ext cx="2268313" cy="461665"/>
            </a:xfrm>
            <a:prstGeom prst="rect">
              <a:avLst/>
            </a:prstGeom>
          </p:spPr>
          <p:txBody>
            <a:bodyPr wrap="none">
              <a:spAutoFit/>
            </a:bodyPr>
            <a:lstStyle/>
            <a:p>
              <a:r>
                <a:rPr lang="en-US" sz="2400" dirty="0"/>
                <a:t>Jesus Christ said </a:t>
              </a:r>
            </a:p>
          </p:txBody>
        </p:sp>
      </p:grpSp>
      <p:sp>
        <p:nvSpPr>
          <p:cNvPr id="6" name="Rectangle 5"/>
          <p:cNvSpPr/>
          <p:nvPr/>
        </p:nvSpPr>
        <p:spPr>
          <a:xfrm>
            <a:off x="4413160" y="5751986"/>
            <a:ext cx="6096000" cy="830997"/>
          </a:xfrm>
          <a:prstGeom prst="rect">
            <a:avLst/>
          </a:prstGeom>
        </p:spPr>
        <p:txBody>
          <a:bodyPr>
            <a:spAutoFit/>
          </a:bodyPr>
          <a:lstStyle/>
          <a:p>
            <a:pPr fontAlgn="base"/>
            <a:r>
              <a:rPr lang="en-US" sz="2400" b="1" dirty="0"/>
              <a:t>Look for opportunities to apply what you learn as you study the scriptures on your own.</a:t>
            </a:r>
          </a:p>
        </p:txBody>
      </p:sp>
      <p:pic>
        <p:nvPicPr>
          <p:cNvPr id="18434" name="Picture 2" descr="http://www.m4bmarketing.com/wp-content/uploads/2009/08/Market-Opportunities-300x1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6783" y="2338304"/>
            <a:ext cx="4579071" cy="3037452"/>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1.bp.blogspot.com/-WkiwD3oJ044/U5beelRW8CI/AAAAAAAABP4/wBNFN_kGwA0/s1600/appl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152" y="376034"/>
            <a:ext cx="209550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2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2" name="Rectangle 1"/>
          <p:cNvSpPr/>
          <p:nvPr/>
        </p:nvSpPr>
        <p:spPr>
          <a:xfrm>
            <a:off x="0" y="93506"/>
            <a:ext cx="12072257" cy="3970318"/>
          </a:xfrm>
          <a:prstGeom prst="rect">
            <a:avLst/>
          </a:prstGeom>
        </p:spPr>
        <p:txBody>
          <a:bodyPr wrap="square">
            <a:spAutoFit/>
          </a:bodyPr>
          <a:lstStyle/>
          <a:p>
            <a:r>
              <a:rPr lang="en-US" b="1" i="0" dirty="0">
                <a:effectLst/>
              </a:rPr>
              <a:t>Sources:</a:t>
            </a:r>
          </a:p>
          <a:p>
            <a:endParaRPr lang="en-US" b="1" dirty="0"/>
          </a:p>
          <a:p>
            <a:r>
              <a:rPr lang="en-US" b="1" i="0" dirty="0">
                <a:effectLst/>
              </a:rPr>
              <a:t>Suggested Hymn: #277 </a:t>
            </a:r>
            <a:r>
              <a:rPr lang="en-US" b="1" i="1" dirty="0">
                <a:effectLst/>
              </a:rPr>
              <a:t>As I Search the Holy Scriptures</a:t>
            </a:r>
            <a:endParaRPr lang="en-US" b="1" i="0" dirty="0">
              <a:effectLst/>
            </a:endParaRPr>
          </a:p>
          <a:p>
            <a:endParaRPr lang="en-US" b="1" dirty="0"/>
          </a:p>
          <a:p>
            <a:r>
              <a:rPr lang="en-US" b="1" i="0" dirty="0">
                <a:effectLst/>
              </a:rPr>
              <a:t>Video: </a:t>
            </a:r>
            <a:r>
              <a:rPr lang="en-US" b="1" dirty="0"/>
              <a:t> “The Blessings of Scripture” (3:04)</a:t>
            </a:r>
          </a:p>
          <a:p>
            <a:r>
              <a:rPr lang="en-US" b="1" dirty="0"/>
              <a:t>Can use story in power pt. or show the video</a:t>
            </a:r>
          </a:p>
          <a:p>
            <a:endParaRPr lang="en-US" b="1" i="0" dirty="0">
              <a:effectLst/>
            </a:endParaRPr>
          </a:p>
          <a:p>
            <a:endParaRPr lang="en-US" b="1" i="0" dirty="0">
              <a:effectLst/>
            </a:endParaRPr>
          </a:p>
          <a:p>
            <a:endParaRPr lang="en-US" b="1" dirty="0"/>
          </a:p>
          <a:p>
            <a:pPr marL="342900" indent="-342900">
              <a:buAutoNum type="arabicPeriod"/>
            </a:pPr>
            <a:r>
              <a:rPr lang="en-US" b="1" i="0" dirty="0">
                <a:effectLst/>
              </a:rPr>
              <a:t>Elder David A. Bednar (</a:t>
            </a:r>
            <a:r>
              <a:rPr lang="en-US" b="1" i="0" u="none" strike="noStrike" dirty="0">
                <a:effectLst/>
              </a:rPr>
              <a:t>“A Reservoir of Living Water”</a:t>
            </a:r>
            <a:r>
              <a:rPr lang="en-US" b="1" i="0" dirty="0">
                <a:effectLst/>
              </a:rPr>
              <a:t> [Church Educational System fireside, Feb. 4, 2007], 1, 7,broadcast.lds.org).</a:t>
            </a:r>
          </a:p>
          <a:p>
            <a:pPr marL="342900" indent="-342900">
              <a:buAutoNum type="arabicPeriod"/>
            </a:pPr>
            <a:endParaRPr lang="en-US" b="1" dirty="0"/>
          </a:p>
          <a:p>
            <a:pPr marL="342900" indent="-342900">
              <a:buFontTx/>
              <a:buAutoNum type="arabicPeriod"/>
            </a:pPr>
            <a:r>
              <a:rPr lang="en-US" b="1" dirty="0"/>
              <a:t> Elder D. Todd </a:t>
            </a:r>
            <a:r>
              <a:rPr lang="en-US" b="1" dirty="0" err="1"/>
              <a:t>Christofferson</a:t>
            </a:r>
            <a:r>
              <a:rPr lang="en-US" b="1" dirty="0"/>
              <a:t> </a:t>
            </a:r>
            <a:r>
              <a:rPr lang="en-US" b="1" i="0" dirty="0">
                <a:effectLst/>
              </a:rPr>
              <a:t>(</a:t>
            </a:r>
            <a:r>
              <a:rPr lang="en-US" b="1" i="0" u="none" strike="noStrike" dirty="0">
                <a:effectLst/>
              </a:rPr>
              <a:t>“The Blessing of Scripture,”</a:t>
            </a:r>
            <a:r>
              <a:rPr lang="en-US" b="1" i="1" dirty="0">
                <a:effectLst/>
              </a:rPr>
              <a:t> Ensign</a:t>
            </a:r>
            <a:r>
              <a:rPr lang="en-US" b="1" i="0" dirty="0">
                <a:effectLst/>
              </a:rPr>
              <a:t> or </a:t>
            </a:r>
            <a:r>
              <a:rPr lang="en-US" b="1" i="1" dirty="0">
                <a:effectLst/>
              </a:rPr>
              <a:t>Liahona,</a:t>
            </a:r>
            <a:r>
              <a:rPr lang="en-US" b="1" i="0" dirty="0">
                <a:effectLst/>
              </a:rPr>
              <a:t> May 2010, 32).</a:t>
            </a:r>
            <a:endParaRPr lang="en-US" b="1" dirty="0"/>
          </a:p>
          <a:p>
            <a:pPr marL="342900" indent="-342900">
              <a:buAutoNum type="arabicPeriod"/>
            </a:pPr>
            <a:endParaRPr lang="en-US" b="1" dirty="0"/>
          </a:p>
        </p:txBody>
      </p:sp>
      <p:grpSp>
        <p:nvGrpSpPr>
          <p:cNvPr id="4" name="Group 3"/>
          <p:cNvGrpSpPr/>
          <p:nvPr/>
        </p:nvGrpSpPr>
        <p:grpSpPr>
          <a:xfrm>
            <a:off x="4584878" y="1012835"/>
            <a:ext cx="841445" cy="1065830"/>
            <a:chOff x="7543800" y="3810000"/>
            <a:chExt cx="1143000" cy="1447800"/>
          </a:xfrm>
        </p:grpSpPr>
        <p:sp>
          <p:nvSpPr>
            <p:cNvPr id="5" name="Trapezoid 4"/>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7924800" y="3810000"/>
              <a:ext cx="645353" cy="610017"/>
              <a:chOff x="7924800" y="5867400"/>
              <a:chExt cx="645353" cy="610017"/>
            </a:xfrm>
          </p:grpSpPr>
          <p:grpSp>
            <p:nvGrpSpPr>
              <p:cNvPr id="17" name="Group 13"/>
              <p:cNvGrpSpPr/>
              <p:nvPr/>
            </p:nvGrpSpPr>
            <p:grpSpPr>
              <a:xfrm>
                <a:off x="7924800" y="5867400"/>
                <a:ext cx="645353" cy="610017"/>
                <a:chOff x="3037563" y="3121795"/>
                <a:chExt cx="1250371" cy="1224010"/>
              </a:xfrm>
            </p:grpSpPr>
            <p:sp>
              <p:nvSpPr>
                <p:cNvPr id="19" name="Oval 18"/>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543800" y="4038600"/>
              <a:ext cx="403070" cy="381000"/>
              <a:chOff x="7924800" y="5867400"/>
              <a:chExt cx="645353" cy="610017"/>
            </a:xfrm>
          </p:grpSpPr>
          <p:grpSp>
            <p:nvGrpSpPr>
              <p:cNvPr id="11" name="Group 13"/>
              <p:cNvGrpSpPr/>
              <p:nvPr/>
            </p:nvGrpSpPr>
            <p:grpSpPr>
              <a:xfrm>
                <a:off x="7924800" y="5867400"/>
                <a:ext cx="645353" cy="610017"/>
                <a:chOff x="3037563" y="3121795"/>
                <a:chExt cx="1250371" cy="1224010"/>
              </a:xfrm>
            </p:grpSpPr>
            <p:sp>
              <p:nvSpPr>
                <p:cNvPr id="13" name="Oval 12"/>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Footer Placeholder 14">
            <a:extLst>
              <a:ext uri="{FF2B5EF4-FFF2-40B4-BE49-F238E27FC236}">
                <a16:creationId xmlns:a16="http://schemas.microsoft.com/office/drawing/2014/main" id="{76483E37-2BBF-4082-999F-1481E3693239}"/>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4008838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88470" y="125186"/>
            <a:ext cx="10994574" cy="6564086"/>
            <a:chOff x="985155" y="136072"/>
            <a:chExt cx="10994574" cy="6564086"/>
          </a:xfrm>
        </p:grpSpPr>
        <p:pic>
          <p:nvPicPr>
            <p:cNvPr id="6" name="Picture 5"/>
            <p:cNvPicPr>
              <a:picLocks noChangeAspect="1"/>
            </p:cNvPicPr>
            <p:nvPr/>
          </p:nvPicPr>
          <p:blipFill rotWithShape="1">
            <a:blip r:embed="rId2"/>
            <a:srcRect l="33290" t="22683" r="32593" b="59582"/>
            <a:stretch/>
          </p:blipFill>
          <p:spPr>
            <a:xfrm rot="5400000">
              <a:off x="7315200" y="2035629"/>
              <a:ext cx="6564086" cy="2764972"/>
            </a:xfrm>
            <a:prstGeom prst="rect">
              <a:avLst/>
            </a:prstGeom>
          </p:spPr>
        </p:pic>
        <p:pic>
          <p:nvPicPr>
            <p:cNvPr id="8" name="Picture 7"/>
            <p:cNvPicPr>
              <a:picLocks noChangeAspect="1"/>
            </p:cNvPicPr>
            <p:nvPr/>
          </p:nvPicPr>
          <p:blipFill rotWithShape="1">
            <a:blip r:embed="rId2"/>
            <a:srcRect l="33290" t="22683" r="32593" b="59582"/>
            <a:stretch/>
          </p:blipFill>
          <p:spPr>
            <a:xfrm rot="5400000">
              <a:off x="4550228" y="2035629"/>
              <a:ext cx="6564086" cy="2764972"/>
            </a:xfrm>
            <a:prstGeom prst="rect">
              <a:avLst/>
            </a:prstGeom>
          </p:spPr>
        </p:pic>
        <p:pic>
          <p:nvPicPr>
            <p:cNvPr id="9" name="Picture 8"/>
            <p:cNvPicPr>
              <a:picLocks noChangeAspect="1"/>
            </p:cNvPicPr>
            <p:nvPr/>
          </p:nvPicPr>
          <p:blipFill rotWithShape="1">
            <a:blip r:embed="rId2"/>
            <a:srcRect l="33290" t="22683" r="32593" b="59582"/>
            <a:stretch/>
          </p:blipFill>
          <p:spPr>
            <a:xfrm rot="5400000">
              <a:off x="1856014" y="2035629"/>
              <a:ext cx="6564086" cy="2764972"/>
            </a:xfrm>
            <a:prstGeom prst="rect">
              <a:avLst/>
            </a:prstGeom>
          </p:spPr>
        </p:pic>
        <p:pic>
          <p:nvPicPr>
            <p:cNvPr id="10" name="Picture 9"/>
            <p:cNvPicPr>
              <a:picLocks noChangeAspect="1"/>
            </p:cNvPicPr>
            <p:nvPr/>
          </p:nvPicPr>
          <p:blipFill rotWithShape="1">
            <a:blip r:embed="rId2"/>
            <a:srcRect l="33290" t="22683" r="32593" b="59582"/>
            <a:stretch/>
          </p:blipFill>
          <p:spPr>
            <a:xfrm rot="5400000">
              <a:off x="-914402" y="2035629"/>
              <a:ext cx="6564086" cy="2764972"/>
            </a:xfrm>
            <a:prstGeom prst="rect">
              <a:avLst/>
            </a:prstGeom>
          </p:spPr>
        </p:pic>
      </p:grpSp>
      <p:sp>
        <p:nvSpPr>
          <p:cNvPr id="12" name="TextBox 11"/>
          <p:cNvSpPr txBox="1"/>
          <p:nvPr/>
        </p:nvSpPr>
        <p:spPr>
          <a:xfrm rot="5400000">
            <a:off x="11353605" y="2906681"/>
            <a:ext cx="1023648" cy="369332"/>
          </a:xfrm>
          <a:prstGeom prst="rect">
            <a:avLst/>
          </a:prstGeom>
          <a:noFill/>
        </p:spPr>
        <p:txBody>
          <a:bodyPr wrap="square" rtlCol="0">
            <a:spAutoFit/>
          </a:bodyPr>
          <a:lstStyle/>
          <a:p>
            <a:r>
              <a:rPr lang="en-US" dirty="0"/>
              <a:t>Handout</a:t>
            </a:r>
          </a:p>
        </p:txBody>
      </p:sp>
    </p:spTree>
    <p:extLst>
      <p:ext uri="{BB962C8B-B14F-4D97-AF65-F5344CB8AC3E}">
        <p14:creationId xmlns:p14="http://schemas.microsoft.com/office/powerpoint/2010/main" val="914739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5" name="Rectangle 4"/>
          <p:cNvSpPr/>
          <p:nvPr/>
        </p:nvSpPr>
        <p:spPr>
          <a:xfrm>
            <a:off x="1959428" y="873366"/>
            <a:ext cx="8273143" cy="3046988"/>
          </a:xfrm>
          <a:prstGeom prst="rect">
            <a:avLst/>
          </a:prstGeom>
        </p:spPr>
        <p:txBody>
          <a:bodyPr wrap="square">
            <a:spAutoFit/>
          </a:bodyPr>
          <a:lstStyle/>
          <a:p>
            <a:pPr algn="ctr"/>
            <a:r>
              <a:rPr lang="en-US" sz="4800" dirty="0">
                <a:effectLst>
                  <a:glow rad="101600">
                    <a:schemeClr val="accent6">
                      <a:lumMod val="50000"/>
                      <a:alpha val="60000"/>
                    </a:schemeClr>
                  </a:glow>
                </a:effectLst>
                <a:latin typeface="Castellar" panose="020A0402060406010301" pitchFamily="18" charset="0"/>
              </a:rPr>
              <a:t>As we study the scriptures daily, we receive the “living water” we need.</a:t>
            </a:r>
          </a:p>
        </p:txBody>
      </p:sp>
      <p:pic>
        <p:nvPicPr>
          <p:cNvPr id="14" name="Picture 6" descr="https://static-secure.guim.co.uk/sys-images/Guardian/Pix/pictures/2012/6/13/1339605206108/Access-to-drinking-water-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8358" y="3997455"/>
            <a:ext cx="4381500" cy="26289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539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2" name="Rectangle 1"/>
          <p:cNvSpPr/>
          <p:nvPr/>
        </p:nvSpPr>
        <p:spPr>
          <a:xfrm>
            <a:off x="2058877" y="677281"/>
            <a:ext cx="4321629" cy="1569660"/>
          </a:xfrm>
          <a:prstGeom prst="rect">
            <a:avLst/>
          </a:prstGeom>
        </p:spPr>
        <p:txBody>
          <a:bodyPr wrap="square">
            <a:spAutoFit/>
          </a:bodyPr>
          <a:lstStyle/>
          <a:p>
            <a:r>
              <a:rPr lang="en-US" sz="2400" b="1" i="0" dirty="0">
                <a:solidFill>
                  <a:srgbClr val="333333"/>
                </a:solidFill>
                <a:effectLst/>
              </a:rPr>
              <a:t>“On October 6, in the year 1536, a pitiful figure was led from a dungeon in </a:t>
            </a:r>
            <a:r>
              <a:rPr lang="en-US" sz="2400" b="1" i="0" dirty="0" err="1">
                <a:solidFill>
                  <a:srgbClr val="333333"/>
                </a:solidFill>
                <a:effectLst/>
              </a:rPr>
              <a:t>Vilvorde</a:t>
            </a:r>
            <a:r>
              <a:rPr lang="en-US" sz="2400" b="1" i="0" dirty="0">
                <a:solidFill>
                  <a:srgbClr val="333333"/>
                </a:solidFill>
                <a:effectLst/>
              </a:rPr>
              <a:t> Castle near Brussels, Belgium. </a:t>
            </a:r>
          </a:p>
        </p:txBody>
      </p:sp>
      <p:pic>
        <p:nvPicPr>
          <p:cNvPr id="3" name="Picture 2"/>
          <p:cNvPicPr>
            <a:picLocks noChangeAspect="1"/>
          </p:cNvPicPr>
          <p:nvPr/>
        </p:nvPicPr>
        <p:blipFill rotWithShape="1">
          <a:blip r:embed="rId3"/>
          <a:srcRect l="27023" t="1375" r="4642" b="12064"/>
          <a:stretch/>
        </p:blipFill>
        <p:spPr>
          <a:xfrm>
            <a:off x="6380506" y="2906487"/>
            <a:ext cx="5041494" cy="3592284"/>
          </a:xfrm>
          <a:prstGeom prst="rect">
            <a:avLst/>
          </a:prstGeom>
        </p:spPr>
      </p:pic>
      <p:grpSp>
        <p:nvGrpSpPr>
          <p:cNvPr id="6" name="Group 5"/>
          <p:cNvGrpSpPr/>
          <p:nvPr/>
        </p:nvGrpSpPr>
        <p:grpSpPr>
          <a:xfrm>
            <a:off x="7549832" y="759814"/>
            <a:ext cx="2767655" cy="1793685"/>
            <a:chOff x="329747" y="4925962"/>
            <a:chExt cx="2276476" cy="1347775"/>
          </a:xfrm>
        </p:grpSpPr>
        <p:pic>
          <p:nvPicPr>
            <p:cNvPr id="6146" name="Picture 2" descr="http://www.tyndale.org/tsj23/VilvoordeCast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747" y="4925962"/>
              <a:ext cx="2276475" cy="12858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9748" y="6088727"/>
              <a:ext cx="2276475" cy="185010"/>
            </a:xfrm>
            <a:prstGeom prst="rect">
              <a:avLst/>
            </a:prstGeom>
            <a:noFill/>
          </p:spPr>
          <p:txBody>
            <a:bodyPr wrap="square" rtlCol="0">
              <a:spAutoFit/>
            </a:bodyPr>
            <a:lstStyle/>
            <a:p>
              <a:r>
                <a:rPr lang="en-US" sz="1000" b="1" dirty="0"/>
                <a:t>Engraving of </a:t>
              </a:r>
              <a:r>
                <a:rPr lang="en-US" sz="1000" b="1" dirty="0" err="1"/>
                <a:t>Vilvorde</a:t>
              </a:r>
              <a:r>
                <a:rPr lang="en-US" sz="1000" b="1" dirty="0"/>
                <a:t> Castle</a:t>
              </a:r>
            </a:p>
          </p:txBody>
        </p:sp>
      </p:grpSp>
      <p:sp>
        <p:nvSpPr>
          <p:cNvPr id="7" name="TextBox 6"/>
          <p:cNvSpPr txBox="1"/>
          <p:nvPr/>
        </p:nvSpPr>
        <p:spPr>
          <a:xfrm>
            <a:off x="11625943" y="6498771"/>
            <a:ext cx="468086" cy="369332"/>
          </a:xfrm>
          <a:prstGeom prst="rect">
            <a:avLst/>
          </a:prstGeom>
          <a:noFill/>
        </p:spPr>
        <p:txBody>
          <a:bodyPr wrap="square" rtlCol="0">
            <a:spAutoFit/>
          </a:bodyPr>
          <a:lstStyle/>
          <a:p>
            <a:r>
              <a:rPr lang="en-US" dirty="0"/>
              <a:t>(2)</a:t>
            </a:r>
          </a:p>
        </p:txBody>
      </p:sp>
      <p:grpSp>
        <p:nvGrpSpPr>
          <p:cNvPr id="9" name="Group 8"/>
          <p:cNvGrpSpPr/>
          <p:nvPr/>
        </p:nvGrpSpPr>
        <p:grpSpPr>
          <a:xfrm>
            <a:off x="281757" y="90446"/>
            <a:ext cx="1489866" cy="2331235"/>
            <a:chOff x="10047514" y="128595"/>
            <a:chExt cx="1489866" cy="2331235"/>
          </a:xfrm>
        </p:grpSpPr>
        <p:grpSp>
          <p:nvGrpSpPr>
            <p:cNvPr id="12" name="Group 11"/>
            <p:cNvGrpSpPr/>
            <p:nvPr/>
          </p:nvGrpSpPr>
          <p:grpSpPr>
            <a:xfrm>
              <a:off x="10047514" y="128595"/>
              <a:ext cx="1489866" cy="2331235"/>
              <a:chOff x="8965534" y="324022"/>
              <a:chExt cx="1560953" cy="2442467"/>
            </a:xfrm>
          </p:grpSpPr>
          <p:pic>
            <p:nvPicPr>
              <p:cNvPr id="19" name="Picture 4" descr="http://ep.yimg.com/ca/I/yhst-27552781110784_2266_392548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776919" y="1016921"/>
                <a:ext cx="1938183" cy="1560953"/>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flipV="1">
                <a:off x="9220200" y="381000"/>
                <a:ext cx="533400" cy="4354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9746010" y="398190"/>
                <a:ext cx="486561" cy="3944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9666514" y="324022"/>
                <a:ext cx="174172" cy="13162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5902" y="797963"/>
              <a:ext cx="1153090" cy="1481804"/>
            </a:xfrm>
            <a:prstGeom prst="rect">
              <a:avLst/>
            </a:prstGeom>
          </p:spPr>
        </p:pic>
      </p:grpSp>
      <p:sp>
        <p:nvSpPr>
          <p:cNvPr id="10" name="Rectangle 9"/>
          <p:cNvSpPr/>
          <p:nvPr/>
        </p:nvSpPr>
        <p:spPr>
          <a:xfrm>
            <a:off x="1117054" y="3413430"/>
            <a:ext cx="4889413" cy="1815882"/>
          </a:xfrm>
          <a:prstGeom prst="rect">
            <a:avLst/>
          </a:prstGeom>
        </p:spPr>
        <p:txBody>
          <a:bodyPr wrap="square">
            <a:spAutoFit/>
          </a:bodyPr>
          <a:lstStyle/>
          <a:p>
            <a:endParaRPr lang="en-US" sz="2800" b="1" dirty="0">
              <a:solidFill>
                <a:srgbClr val="333333"/>
              </a:solidFill>
            </a:endParaRPr>
          </a:p>
          <a:p>
            <a:r>
              <a:rPr lang="en-US" sz="2800" b="1" i="0" dirty="0">
                <a:solidFill>
                  <a:srgbClr val="333333"/>
                </a:solidFill>
                <a:effectLst/>
              </a:rPr>
              <a:t>For nearly a year and a half, the man had suffered isolation in a dark, damp cell. </a:t>
            </a:r>
          </a:p>
        </p:txBody>
      </p:sp>
    </p:spTree>
    <p:extLst>
      <p:ext uri="{BB962C8B-B14F-4D97-AF65-F5344CB8AC3E}">
        <p14:creationId xmlns:p14="http://schemas.microsoft.com/office/powerpoint/2010/main" val="222654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2" name="Rectangle 1"/>
          <p:cNvSpPr/>
          <p:nvPr/>
        </p:nvSpPr>
        <p:spPr>
          <a:xfrm>
            <a:off x="6634895" y="1357708"/>
            <a:ext cx="4321629" cy="4154984"/>
          </a:xfrm>
          <a:prstGeom prst="rect">
            <a:avLst/>
          </a:prstGeom>
        </p:spPr>
        <p:txBody>
          <a:bodyPr wrap="square">
            <a:spAutoFit/>
          </a:bodyPr>
          <a:lstStyle/>
          <a:p>
            <a:r>
              <a:rPr lang="en-US" sz="2400" b="1" i="0" dirty="0">
                <a:solidFill>
                  <a:srgbClr val="333333"/>
                </a:solidFill>
                <a:effectLst/>
              </a:rPr>
              <a:t>Now outside the castle wall, the prisoner was fastened to a post. He had time to utter aloud his final prayer, ‘Lord! open the king of England’s eyes,’ and then he was strangled. </a:t>
            </a:r>
          </a:p>
          <a:p>
            <a:endParaRPr lang="en-US" sz="2400" b="1" dirty="0">
              <a:solidFill>
                <a:srgbClr val="333333"/>
              </a:solidFill>
            </a:endParaRPr>
          </a:p>
          <a:p>
            <a:r>
              <a:rPr lang="en-US" sz="2400" b="1" i="0" dirty="0">
                <a:solidFill>
                  <a:srgbClr val="333333"/>
                </a:solidFill>
                <a:effectLst/>
              </a:rPr>
              <a:t>Immediately, his body was burned at the stake. Who was this man, and what was the offense … ?”</a:t>
            </a:r>
            <a:endParaRPr lang="en-US" sz="2400" b="1" dirty="0"/>
          </a:p>
        </p:txBody>
      </p:sp>
      <p:pic>
        <p:nvPicPr>
          <p:cNvPr id="4" name="Picture 3"/>
          <p:cNvPicPr>
            <a:picLocks noChangeAspect="1"/>
          </p:cNvPicPr>
          <p:nvPr/>
        </p:nvPicPr>
        <p:blipFill rotWithShape="1">
          <a:blip r:embed="rId3"/>
          <a:srcRect l="13034" r="6966" b="22857"/>
          <a:stretch/>
        </p:blipFill>
        <p:spPr>
          <a:xfrm>
            <a:off x="424595" y="1636406"/>
            <a:ext cx="5867400" cy="3182540"/>
          </a:xfrm>
          <a:prstGeom prst="rect">
            <a:avLst/>
          </a:prstGeom>
        </p:spPr>
      </p:pic>
      <p:sp>
        <p:nvSpPr>
          <p:cNvPr id="6" name="TextBox 5"/>
          <p:cNvSpPr txBox="1"/>
          <p:nvPr/>
        </p:nvSpPr>
        <p:spPr>
          <a:xfrm>
            <a:off x="11625943" y="6498771"/>
            <a:ext cx="468086"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97801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2" name="Rectangle 1"/>
          <p:cNvSpPr/>
          <p:nvPr/>
        </p:nvSpPr>
        <p:spPr>
          <a:xfrm>
            <a:off x="6564087" y="681564"/>
            <a:ext cx="4619102" cy="5262979"/>
          </a:xfrm>
          <a:prstGeom prst="rect">
            <a:avLst/>
          </a:prstGeom>
        </p:spPr>
        <p:txBody>
          <a:bodyPr wrap="square">
            <a:spAutoFit/>
          </a:bodyPr>
          <a:lstStyle/>
          <a:p>
            <a:pPr fontAlgn="base"/>
            <a:r>
              <a:rPr lang="en-US" sz="2400" b="1" dirty="0"/>
              <a:t>“His name was William Tyndale, and his crime was to have translated and published the Bible in English.</a:t>
            </a:r>
          </a:p>
          <a:p>
            <a:pPr fontAlgn="base"/>
            <a:endParaRPr lang="en-US" sz="2400" b="1" dirty="0"/>
          </a:p>
          <a:p>
            <a:pPr fontAlgn="base"/>
            <a:endParaRPr lang="en-US" sz="2400" b="1" dirty="0"/>
          </a:p>
          <a:p>
            <a:pPr fontAlgn="base"/>
            <a:r>
              <a:rPr lang="en-US" sz="2400" b="1" dirty="0"/>
              <a:t>“… In a heated exchange with a cleric who argued against putting scripture in the hands of the common man, Tyndale vowed, ‘If God spare my life, ere many years I will cause a boy that </a:t>
            </a:r>
            <a:r>
              <a:rPr lang="en-US" sz="2400" b="1" dirty="0" err="1"/>
              <a:t>driveth</a:t>
            </a:r>
            <a:r>
              <a:rPr lang="en-US" sz="2400" b="1" dirty="0"/>
              <a:t> the plough, shall know more of the Scripture than thou dost!’ …</a:t>
            </a:r>
          </a:p>
        </p:txBody>
      </p:sp>
      <p:pic>
        <p:nvPicPr>
          <p:cNvPr id="3" name="Picture 2"/>
          <p:cNvPicPr>
            <a:picLocks noChangeAspect="1"/>
          </p:cNvPicPr>
          <p:nvPr/>
        </p:nvPicPr>
        <p:blipFill rotWithShape="1">
          <a:blip r:embed="rId3"/>
          <a:srcRect t="1163" r="12977" b="8467"/>
          <a:stretch/>
        </p:blipFill>
        <p:spPr>
          <a:xfrm>
            <a:off x="446314" y="2079171"/>
            <a:ext cx="5963435" cy="3483429"/>
          </a:xfrm>
          <a:prstGeom prst="rect">
            <a:avLst/>
          </a:prstGeom>
        </p:spPr>
      </p:pic>
      <p:sp>
        <p:nvSpPr>
          <p:cNvPr id="6" name="TextBox 5"/>
          <p:cNvSpPr txBox="1"/>
          <p:nvPr/>
        </p:nvSpPr>
        <p:spPr>
          <a:xfrm>
            <a:off x="11625943" y="6498771"/>
            <a:ext cx="468086"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62370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2" name="Rectangle 1"/>
          <p:cNvSpPr/>
          <p:nvPr/>
        </p:nvSpPr>
        <p:spPr>
          <a:xfrm>
            <a:off x="341474" y="436563"/>
            <a:ext cx="4686352" cy="3785652"/>
          </a:xfrm>
          <a:prstGeom prst="rect">
            <a:avLst/>
          </a:prstGeom>
        </p:spPr>
        <p:txBody>
          <a:bodyPr wrap="square">
            <a:spAutoFit/>
          </a:bodyPr>
          <a:lstStyle/>
          <a:p>
            <a:r>
              <a:rPr lang="en-US" sz="2400" b="1" dirty="0"/>
              <a:t>“William Tyndale was not the first, nor the last, of those who in many countries and languages have sacrificed, even to the point of death, to bring the word of God out of obscurity. …</a:t>
            </a:r>
          </a:p>
          <a:p>
            <a:endParaRPr lang="en-US" sz="2400" b="1" dirty="0"/>
          </a:p>
          <a:p>
            <a:r>
              <a:rPr lang="en-US" sz="2400" b="1" dirty="0"/>
              <a:t>What did they know about the importance of scriptures that we also need to know? </a:t>
            </a:r>
          </a:p>
        </p:txBody>
      </p:sp>
      <p:pic>
        <p:nvPicPr>
          <p:cNvPr id="3" name="Picture 2"/>
          <p:cNvPicPr>
            <a:picLocks noChangeAspect="1"/>
          </p:cNvPicPr>
          <p:nvPr/>
        </p:nvPicPr>
        <p:blipFill rotWithShape="1">
          <a:blip r:embed="rId3"/>
          <a:srcRect l="22381" t="-529" r="833" b="8466"/>
          <a:stretch/>
        </p:blipFill>
        <p:spPr>
          <a:xfrm>
            <a:off x="5374795" y="619044"/>
            <a:ext cx="5342634" cy="3603171"/>
          </a:xfrm>
          <a:prstGeom prst="rect">
            <a:avLst/>
          </a:prstGeom>
        </p:spPr>
      </p:pic>
      <p:sp>
        <p:nvSpPr>
          <p:cNvPr id="4" name="Rectangle 3"/>
          <p:cNvSpPr/>
          <p:nvPr/>
        </p:nvSpPr>
        <p:spPr>
          <a:xfrm>
            <a:off x="4672188" y="4736737"/>
            <a:ext cx="7429943" cy="1200329"/>
          </a:xfrm>
          <a:prstGeom prst="rect">
            <a:avLst/>
          </a:prstGeom>
        </p:spPr>
        <p:txBody>
          <a:bodyPr wrap="square">
            <a:spAutoFit/>
          </a:bodyPr>
          <a:lstStyle/>
          <a:p>
            <a:r>
              <a:rPr lang="en-US" sz="2400" b="1" dirty="0"/>
              <a:t>What did people in 16th-century England, who paid enormous sums and ran grave personal risks for access to a Bible, understand that we should also understand?”</a:t>
            </a:r>
          </a:p>
        </p:txBody>
      </p:sp>
      <p:pic>
        <p:nvPicPr>
          <p:cNvPr id="6" name="Picture 2" descr="http://www.users.ms11.net/~dejnarde/translato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4045" y="4222215"/>
            <a:ext cx="2401174" cy="26288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625943" y="6498771"/>
            <a:ext cx="468086"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57075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2" name="Rectangle 1"/>
          <p:cNvSpPr/>
          <p:nvPr/>
        </p:nvSpPr>
        <p:spPr>
          <a:xfrm>
            <a:off x="1399547" y="617350"/>
            <a:ext cx="9644690" cy="2308324"/>
          </a:xfrm>
          <a:prstGeom prst="rect">
            <a:avLst/>
          </a:prstGeom>
        </p:spPr>
        <p:txBody>
          <a:bodyPr wrap="square">
            <a:spAutoFit/>
          </a:bodyPr>
          <a:lstStyle/>
          <a:p>
            <a:r>
              <a:rPr lang="en-US" sz="2400" b="1" dirty="0"/>
              <a:t> “In Tyndale’s day, scriptural ignorance abounded because people lacked access to the Bible, especially in a language they could understand. </a:t>
            </a:r>
          </a:p>
          <a:p>
            <a:endParaRPr lang="en-US" sz="2400" b="1" dirty="0"/>
          </a:p>
          <a:p>
            <a:r>
              <a:rPr lang="en-US" sz="2400" b="1" dirty="0"/>
              <a:t>Today the Bible and other scripture are readily at hand, yet there is a growing scriptural illiteracy because people will not open the books. Consequently they have forgotten things their grandparents knew”</a:t>
            </a:r>
          </a:p>
        </p:txBody>
      </p:sp>
      <p:pic>
        <p:nvPicPr>
          <p:cNvPr id="2052" name="Picture 4" descr="https://img.buzzfeed.com/buzzfeed-static/static/2014-10/28/10/enhanced/webdr07/enhanced-11656-141450656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12" y="3188134"/>
            <a:ext cx="4361996" cy="34198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ldsmediatalk.com/wp-content/uploads/2013/04/scriptures-digital-print-300x2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519" y="3390900"/>
            <a:ext cx="3843565" cy="28826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625943" y="6498771"/>
            <a:ext cx="468086"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203354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animEffect transition="in" filter="fade">
                                      <p:cBhvr>
                                        <p:cTn id="9"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13214" t="16507" r="13304"/>
          <a:stretch/>
        </p:blipFill>
        <p:spPr>
          <a:xfrm>
            <a:off x="-5496" y="0"/>
            <a:ext cx="12197496" cy="6870400"/>
          </a:xfrm>
          <a:prstGeom prst="rect">
            <a:avLst/>
          </a:prstGeom>
          <a:solidFill>
            <a:schemeClr val="bg1">
              <a:alpha val="53000"/>
            </a:schemeClr>
          </a:solidFill>
        </p:spPr>
      </p:pic>
      <p:sp>
        <p:nvSpPr>
          <p:cNvPr id="2" name="Rectangle 1"/>
          <p:cNvSpPr/>
          <p:nvPr/>
        </p:nvSpPr>
        <p:spPr>
          <a:xfrm>
            <a:off x="1399547" y="617350"/>
            <a:ext cx="9644690" cy="1938992"/>
          </a:xfrm>
          <a:prstGeom prst="rect">
            <a:avLst/>
          </a:prstGeom>
        </p:spPr>
        <p:txBody>
          <a:bodyPr wrap="square">
            <a:spAutoFit/>
          </a:bodyPr>
          <a:lstStyle/>
          <a:p>
            <a:r>
              <a:rPr lang="en-US" sz="2400" b="1" dirty="0"/>
              <a:t>“Consider the magnitude of our blessing to have the Holy Bible and some 900 additional pages of scripture, including the Book of Mormon, the Doctrine and Covenants, and the Pearl of Great Price. … Surely with this blessing the Lord is telling us that our need for constant recourse to the scriptures is greater than in any previous time.”</a:t>
            </a:r>
          </a:p>
        </p:txBody>
      </p:sp>
      <p:pic>
        <p:nvPicPr>
          <p:cNvPr id="9218" name="Picture 2" descr="http://brotherofyeshua.com/Wisdom-of-God-teach-us-knowledg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66" t="110"/>
          <a:stretch/>
        </p:blipFill>
        <p:spPr bwMode="auto">
          <a:xfrm>
            <a:off x="4362957" y="2764969"/>
            <a:ext cx="2712696" cy="370114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lds.org/bc/content/shared/content/images/gospel-library/manual/10734/young-woman-reading-scriptures_1157243_in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71261" y="2718233"/>
            <a:ext cx="2848882" cy="379461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www.lds.org/bc/content/shared/content/images/gospel-library/manual/34187/p-004-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243659" y="2764969"/>
            <a:ext cx="2304597" cy="35965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25943" y="6498771"/>
            <a:ext cx="468086"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2241671823"/>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1743</Words>
  <Application>Microsoft Office PowerPoint</Application>
  <PresentationFormat>Widescreen</PresentationFormat>
  <Paragraphs>119</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Calibri</vt:lpstr>
      <vt:lpstr>Open Sans</vt:lpstr>
      <vt:lpstr>Palatino</vt:lpstr>
      <vt:lpstr>Castellar</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22</cp:revision>
  <dcterms:created xsi:type="dcterms:W3CDTF">2016-05-19T14:14:32Z</dcterms:created>
  <dcterms:modified xsi:type="dcterms:W3CDTF">2020-08-20T02:12:13Z</dcterms:modified>
</cp:coreProperties>
</file>