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2" r:id="rId2"/>
    <p:sldId id="287" r:id="rId3"/>
    <p:sldId id="288" r:id="rId4"/>
    <p:sldId id="290" r:id="rId5"/>
    <p:sldId id="289" r:id="rId6"/>
    <p:sldId id="295" r:id="rId7"/>
    <p:sldId id="296" r:id="rId8"/>
    <p:sldId id="297" r:id="rId9"/>
    <p:sldId id="291" r:id="rId10"/>
    <p:sldId id="294" r:id="rId11"/>
    <p:sldId id="292" r:id="rId12"/>
    <p:sldId id="293" r:id="rId13"/>
    <p:sldId id="284" r:id="rId14"/>
    <p:sldId id="286" r:id="rId15"/>
    <p:sldId id="285" r:id="rId16"/>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Elephant" panose="02020904090505020303" pitchFamily="18" charset="0"/>
      <p:regular r:id="rId23"/>
      <p: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8/27/2020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8/27/2020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8/27/2020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8/27/2020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2D1910-C91A-4E5B-80C7-DD10013F05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665838" cy="369332"/>
          </a:xfrm>
          <a:prstGeom prst="rect">
            <a:avLst/>
          </a:prstGeom>
          <a:noFill/>
        </p:spPr>
        <p:txBody>
          <a:bodyPr wrap="square" rtlCol="0">
            <a:spAutoFit/>
          </a:bodyPr>
          <a:lstStyle/>
          <a:p>
            <a:r>
              <a:rPr lang="en-US" dirty="0">
                <a:solidFill>
                  <a:schemeClr val="bg1"/>
                </a:solidFill>
              </a:rPr>
              <a:t>Lesson 40</a:t>
            </a:r>
          </a:p>
        </p:txBody>
      </p:sp>
      <p:sp>
        <p:nvSpPr>
          <p:cNvPr id="6" name="TextBox 5"/>
          <p:cNvSpPr txBox="1"/>
          <p:nvPr/>
        </p:nvSpPr>
        <p:spPr>
          <a:xfrm>
            <a:off x="0" y="686555"/>
            <a:ext cx="12192000" cy="2000548"/>
          </a:xfrm>
          <a:prstGeom prst="rect">
            <a:avLst/>
          </a:prstGeom>
          <a:noFill/>
        </p:spPr>
        <p:txBody>
          <a:bodyPr wrap="square" rtlCol="0">
            <a:spAutoFit/>
          </a:bodyPr>
          <a:lstStyle/>
          <a:p>
            <a:pPr algn="ctr"/>
            <a:r>
              <a:rPr lang="en-US" sz="4400" dirty="0">
                <a:solidFill>
                  <a:schemeClr val="bg1"/>
                </a:solidFill>
                <a:latin typeface="Elephant" pitchFamily="18" charset="0"/>
              </a:rPr>
              <a:t>Separating From Unrighteous Influences</a:t>
            </a:r>
          </a:p>
          <a:p>
            <a:pPr algn="ctr"/>
            <a:endParaRPr lang="en-US" sz="4400" dirty="0">
              <a:solidFill>
                <a:schemeClr val="bg1"/>
              </a:solidFill>
              <a:latin typeface="Elephant" pitchFamily="18" charset="0"/>
            </a:endParaRPr>
          </a:p>
          <a:p>
            <a:pPr algn="ctr"/>
            <a:r>
              <a:rPr lang="en-US" sz="3600" dirty="0">
                <a:solidFill>
                  <a:schemeClr val="bg1"/>
                </a:solidFill>
                <a:latin typeface="Elephant" pitchFamily="18" charset="0"/>
              </a:rPr>
              <a:t>Mark 9:30-50</a:t>
            </a:r>
          </a:p>
        </p:txBody>
      </p:sp>
      <p:sp>
        <p:nvSpPr>
          <p:cNvPr id="7" name="Rectangle 6"/>
          <p:cNvSpPr/>
          <p:nvPr/>
        </p:nvSpPr>
        <p:spPr>
          <a:xfrm>
            <a:off x="3094181" y="4336784"/>
            <a:ext cx="6096000" cy="2031325"/>
          </a:xfrm>
          <a:prstGeom prst="rect">
            <a:avLst/>
          </a:prstGeom>
        </p:spPr>
        <p:txBody>
          <a:bodyPr>
            <a:spAutoFit/>
          </a:bodyPr>
          <a:lstStyle/>
          <a:p>
            <a:pPr fontAlgn="base"/>
            <a:r>
              <a:rPr lang="en-US" i="1" dirty="0">
                <a:solidFill>
                  <a:schemeClr val="bg1"/>
                </a:solidFill>
              </a:rPr>
              <a:t>'When men are called unto mine everlasting gospel, and covenant with an everlasting covenant, they are accounted as the salt of the earth and the savor of men;</a:t>
            </a:r>
          </a:p>
          <a:p>
            <a:pPr fontAlgn="base"/>
            <a:r>
              <a:rPr lang="en-US" i="1" dirty="0">
                <a:solidFill>
                  <a:schemeClr val="bg1"/>
                </a:solidFill>
              </a:rPr>
              <a:t>They are called to be the savor of men; therefore, if that salt of the earth lose its savor, behold, it is thenceforth good for nothing only to be cast out and trodden under the feet of men.‘ D&amp;C 101:39-40</a:t>
            </a:r>
          </a:p>
        </p:txBody>
      </p:sp>
      <p:grpSp>
        <p:nvGrpSpPr>
          <p:cNvPr id="8" name="Group 18"/>
          <p:cNvGrpSpPr/>
          <p:nvPr/>
        </p:nvGrpSpPr>
        <p:grpSpPr>
          <a:xfrm>
            <a:off x="8234595" y="1738746"/>
            <a:ext cx="1103368" cy="2103581"/>
            <a:chOff x="3369330" y="990600"/>
            <a:chExt cx="1891155" cy="3834873"/>
          </a:xfrm>
          <a:solidFill>
            <a:schemeClr val="tx2">
              <a:lumMod val="60000"/>
              <a:lumOff val="40000"/>
            </a:schemeClr>
          </a:solidFill>
        </p:grpSpPr>
        <p:sp>
          <p:nvSpPr>
            <p:cNvPr id="9" name="Rounded Rectangle 8"/>
            <p:cNvSpPr/>
            <p:nvPr/>
          </p:nvSpPr>
          <p:spPr>
            <a:xfrm>
              <a:off x="3969136" y="1851513"/>
              <a:ext cx="473009" cy="1804808"/>
            </a:xfrm>
            <a:prstGeom prst="roundRect">
              <a:avLst>
                <a:gd name="adj" fmla="val 50000"/>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5745961">
              <a:off x="4829111" y="2296036"/>
              <a:ext cx="221193" cy="641554"/>
            </a:xfrm>
            <a:prstGeom prst="roundRect">
              <a:avLst>
                <a:gd name="adj" fmla="val 50000"/>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19242442">
              <a:off x="4383575" y="1823704"/>
              <a:ext cx="263635" cy="970284"/>
            </a:xfrm>
            <a:prstGeom prst="roundRect">
              <a:avLst>
                <a:gd name="adj" fmla="val 50000"/>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1069183">
              <a:off x="3771165" y="3357495"/>
              <a:ext cx="310163" cy="1467978"/>
            </a:xfrm>
            <a:prstGeom prst="roundRect">
              <a:avLst>
                <a:gd name="adj" fmla="val 50000"/>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7465154">
              <a:off x="4327124" y="3276318"/>
              <a:ext cx="339233" cy="714545"/>
            </a:xfrm>
            <a:prstGeom prst="roundRect">
              <a:avLst>
                <a:gd name="adj" fmla="val 50000"/>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828296" y="990600"/>
              <a:ext cx="754690" cy="754759"/>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8114643">
              <a:off x="3369330" y="2096811"/>
              <a:ext cx="1062605" cy="258840"/>
            </a:xfrm>
            <a:prstGeom prst="roundRect">
              <a:avLst>
                <a:gd name="adj" fmla="val 50000"/>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4566960" y="3629049"/>
              <a:ext cx="252342" cy="870346"/>
            </a:xfrm>
            <a:prstGeom prst="roundRect">
              <a:avLst>
                <a:gd name="adj" fmla="val 50000"/>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240782">
              <a:off x="3453400" y="2446870"/>
              <a:ext cx="221193" cy="753305"/>
            </a:xfrm>
            <a:prstGeom prst="roundRect">
              <a:avLst>
                <a:gd name="adj" fmla="val 50000"/>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28"/>
          <p:cNvGrpSpPr/>
          <p:nvPr/>
        </p:nvGrpSpPr>
        <p:grpSpPr>
          <a:xfrm flipH="1">
            <a:off x="3314807" y="1660952"/>
            <a:ext cx="585302" cy="2059589"/>
            <a:chOff x="3729193" y="976912"/>
            <a:chExt cx="1003199" cy="3754673"/>
          </a:xfrm>
          <a:solidFill>
            <a:schemeClr val="tx1"/>
          </a:solidFill>
        </p:grpSpPr>
        <p:sp>
          <p:nvSpPr>
            <p:cNvPr id="19" name="Rounded Rectangle 18"/>
            <p:cNvSpPr/>
            <p:nvPr/>
          </p:nvSpPr>
          <p:spPr>
            <a:xfrm>
              <a:off x="3969136" y="1851513"/>
              <a:ext cx="473009" cy="1804808"/>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19769779">
              <a:off x="4468757" y="1811105"/>
              <a:ext cx="263635" cy="1488011"/>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rot="1069183">
              <a:off x="3786997" y="3256465"/>
              <a:ext cx="310163" cy="1467978"/>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9815699">
              <a:off x="4320769" y="3360887"/>
              <a:ext cx="308310" cy="1370698"/>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774774" y="976912"/>
              <a:ext cx="808212" cy="80828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7027031">
              <a:off x="3113315" y="2417911"/>
              <a:ext cx="1490836" cy="259079"/>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flipH="1">
            <a:off x="9214307" y="3239450"/>
            <a:ext cx="843991" cy="1711441"/>
            <a:chOff x="6024626" y="2155709"/>
            <a:chExt cx="843991" cy="1711441"/>
          </a:xfrm>
          <a:solidFill>
            <a:srgbClr val="FF99CC"/>
          </a:solidFill>
        </p:grpSpPr>
        <p:grpSp>
          <p:nvGrpSpPr>
            <p:cNvPr id="26" name="Group 42"/>
            <p:cNvGrpSpPr/>
            <p:nvPr/>
          </p:nvGrpSpPr>
          <p:grpSpPr>
            <a:xfrm flipH="1">
              <a:off x="6024626" y="2155709"/>
              <a:ext cx="843991" cy="1711441"/>
              <a:chOff x="3369330" y="990600"/>
              <a:chExt cx="1891155" cy="3834873"/>
            </a:xfrm>
            <a:grpFill/>
          </p:grpSpPr>
          <p:sp>
            <p:nvSpPr>
              <p:cNvPr id="28" name="Rounded Rectangle 27"/>
              <p:cNvSpPr/>
              <p:nvPr/>
            </p:nvSpPr>
            <p:spPr>
              <a:xfrm>
                <a:off x="3969136" y="1851513"/>
                <a:ext cx="473009" cy="1804808"/>
              </a:xfrm>
              <a:prstGeom prst="roundRect">
                <a:avLst>
                  <a:gd name="adj" fmla="val 50000"/>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rot="5745961">
                <a:off x="4829111" y="2296036"/>
                <a:ext cx="221193" cy="641554"/>
              </a:xfrm>
              <a:prstGeom prst="roundRect">
                <a:avLst>
                  <a:gd name="adj" fmla="val 50000"/>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rot="19242442">
                <a:off x="4383575" y="1823704"/>
                <a:ext cx="263635" cy="970284"/>
              </a:xfrm>
              <a:prstGeom prst="roundRect">
                <a:avLst>
                  <a:gd name="adj" fmla="val 50000"/>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rot="1069183">
                <a:off x="3771165" y="3357495"/>
                <a:ext cx="310163" cy="1467978"/>
              </a:xfrm>
              <a:prstGeom prst="roundRect">
                <a:avLst>
                  <a:gd name="adj" fmla="val 50000"/>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rot="7465154">
                <a:off x="4327124" y="3276318"/>
                <a:ext cx="339233" cy="714545"/>
              </a:xfrm>
              <a:prstGeom prst="roundRect">
                <a:avLst>
                  <a:gd name="adj" fmla="val 50000"/>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828296" y="990600"/>
                <a:ext cx="754690" cy="754759"/>
              </a:xfrm>
              <a:prstGeom prst="ellipse">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rot="8114643">
                <a:off x="3369330" y="2096811"/>
                <a:ext cx="1062605" cy="258840"/>
              </a:xfrm>
              <a:prstGeom prst="roundRect">
                <a:avLst>
                  <a:gd name="adj" fmla="val 50000"/>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4566960" y="3629049"/>
                <a:ext cx="252342" cy="870346"/>
              </a:xfrm>
              <a:prstGeom prst="roundRect">
                <a:avLst>
                  <a:gd name="adj" fmla="val 50000"/>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rot="240782">
                <a:off x="3453400" y="2446870"/>
                <a:ext cx="221193" cy="753305"/>
              </a:xfrm>
              <a:prstGeom prst="roundRect">
                <a:avLst>
                  <a:gd name="adj" fmla="val 50000"/>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Isosceles Triangle 26"/>
            <p:cNvSpPr/>
            <p:nvPr/>
          </p:nvSpPr>
          <p:spPr>
            <a:xfrm>
              <a:off x="6261027" y="2678048"/>
              <a:ext cx="472875" cy="623045"/>
            </a:xfrm>
            <a:prstGeom prst="triangle">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28"/>
          <p:cNvGrpSpPr/>
          <p:nvPr/>
        </p:nvGrpSpPr>
        <p:grpSpPr>
          <a:xfrm flipH="1">
            <a:off x="2589753" y="1887243"/>
            <a:ext cx="585302" cy="2059589"/>
            <a:chOff x="3729193" y="976912"/>
            <a:chExt cx="1003199" cy="3754673"/>
          </a:xfrm>
          <a:solidFill>
            <a:schemeClr val="tx1"/>
          </a:solidFill>
        </p:grpSpPr>
        <p:sp>
          <p:nvSpPr>
            <p:cNvPr id="38" name="Rounded Rectangle 37"/>
            <p:cNvSpPr/>
            <p:nvPr/>
          </p:nvSpPr>
          <p:spPr>
            <a:xfrm>
              <a:off x="3969136" y="1851513"/>
              <a:ext cx="473009" cy="1804808"/>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19769779">
              <a:off x="4468757" y="1811105"/>
              <a:ext cx="263635" cy="1488011"/>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rot="1069183">
              <a:off x="3786997" y="3256465"/>
              <a:ext cx="310163" cy="1467978"/>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rot="9815699">
              <a:off x="4320769" y="3360887"/>
              <a:ext cx="308310" cy="1370698"/>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774774" y="976912"/>
              <a:ext cx="808212" cy="80828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rot="7027031">
              <a:off x="3113315" y="2417911"/>
              <a:ext cx="1490836" cy="259079"/>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28"/>
          <p:cNvGrpSpPr/>
          <p:nvPr/>
        </p:nvGrpSpPr>
        <p:grpSpPr>
          <a:xfrm flipH="1">
            <a:off x="1804661" y="1711752"/>
            <a:ext cx="585302" cy="2059589"/>
            <a:chOff x="3729193" y="976912"/>
            <a:chExt cx="1003199" cy="3754673"/>
          </a:xfrm>
          <a:solidFill>
            <a:schemeClr val="tx1"/>
          </a:solidFill>
        </p:grpSpPr>
        <p:sp>
          <p:nvSpPr>
            <p:cNvPr id="45" name="Rounded Rectangle 44"/>
            <p:cNvSpPr/>
            <p:nvPr/>
          </p:nvSpPr>
          <p:spPr>
            <a:xfrm>
              <a:off x="3969136" y="1851513"/>
              <a:ext cx="473009" cy="1804808"/>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rot="19769779">
              <a:off x="4468757" y="1811105"/>
              <a:ext cx="263635" cy="1488011"/>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rot="1069183">
              <a:off x="3786997" y="3256465"/>
              <a:ext cx="310163" cy="1467978"/>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rot="9815699">
              <a:off x="4320769" y="3360887"/>
              <a:ext cx="308310" cy="1370698"/>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774774" y="976912"/>
              <a:ext cx="808212" cy="80828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rot="7027031">
              <a:off x="3113315" y="2417911"/>
              <a:ext cx="1490836" cy="259079"/>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dn.wonderfulengineering.com/wp-content/uploads/2014/09/red-wallpaper-3.jpg"/>
          <p:cNvPicPr>
            <a:picLocks noChangeAspect="1" noChangeArrowheads="1"/>
          </p:cNvPicPr>
          <p:nvPr/>
        </p:nvPicPr>
        <p:blipFill>
          <a:blip r:embed="rId2" cstate="print"/>
          <a:srcRect/>
          <a:stretch>
            <a:fillRect/>
          </a:stretch>
        </p:blipFill>
        <p:spPr bwMode="auto">
          <a:xfrm>
            <a:off x="0" y="0"/>
            <a:ext cx="12192000" cy="6904183"/>
          </a:xfrm>
          <a:prstGeom prst="rect">
            <a:avLst/>
          </a:prstGeom>
          <a:noFill/>
        </p:spPr>
      </p:pic>
      <p:sp>
        <p:nvSpPr>
          <p:cNvPr id="7" name="TextBox 6"/>
          <p:cNvSpPr txBox="1"/>
          <p:nvPr/>
        </p:nvSpPr>
        <p:spPr>
          <a:xfrm>
            <a:off x="110836" y="6539345"/>
            <a:ext cx="2632364" cy="307777"/>
          </a:xfrm>
          <a:prstGeom prst="rect">
            <a:avLst/>
          </a:prstGeom>
          <a:noFill/>
        </p:spPr>
        <p:txBody>
          <a:bodyPr wrap="square" rtlCol="0">
            <a:spAutoFit/>
          </a:bodyPr>
          <a:lstStyle/>
          <a:p>
            <a:r>
              <a:rPr lang="en-US" sz="1400" dirty="0">
                <a:solidFill>
                  <a:schemeClr val="bg1"/>
                </a:solidFill>
              </a:rPr>
              <a:t>Mark 9:42-48</a:t>
            </a:r>
          </a:p>
        </p:txBody>
      </p:sp>
      <p:sp>
        <p:nvSpPr>
          <p:cNvPr id="13" name="TextBox 12"/>
          <p:cNvSpPr txBox="1"/>
          <p:nvPr/>
        </p:nvSpPr>
        <p:spPr>
          <a:xfrm>
            <a:off x="9559636" y="6550223"/>
            <a:ext cx="2632364" cy="307777"/>
          </a:xfrm>
          <a:prstGeom prst="rect">
            <a:avLst/>
          </a:prstGeom>
          <a:noFill/>
        </p:spPr>
        <p:txBody>
          <a:bodyPr wrap="square" rtlCol="0">
            <a:spAutoFit/>
          </a:bodyPr>
          <a:lstStyle/>
          <a:p>
            <a:pPr algn="r"/>
            <a:r>
              <a:rPr lang="en-US" sz="1400" dirty="0">
                <a:solidFill>
                  <a:schemeClr val="bg1"/>
                </a:solidFill>
              </a:rPr>
              <a:t>(1)</a:t>
            </a:r>
          </a:p>
        </p:txBody>
      </p:sp>
      <p:grpSp>
        <p:nvGrpSpPr>
          <p:cNvPr id="2" name="Group 18"/>
          <p:cNvGrpSpPr/>
          <p:nvPr/>
        </p:nvGrpSpPr>
        <p:grpSpPr>
          <a:xfrm>
            <a:off x="6902620" y="2800602"/>
            <a:ext cx="1891155" cy="3834873"/>
            <a:chOff x="3369330" y="990600"/>
            <a:chExt cx="1891155" cy="3834873"/>
          </a:xfrm>
          <a:solidFill>
            <a:srgbClr val="FFFF00"/>
          </a:solidFill>
        </p:grpSpPr>
        <p:sp>
          <p:nvSpPr>
            <p:cNvPr id="20" name="Rounded Rectangle 19"/>
            <p:cNvSpPr/>
            <p:nvPr/>
          </p:nvSpPr>
          <p:spPr>
            <a:xfrm>
              <a:off x="3969136" y="1851513"/>
              <a:ext cx="473009" cy="1804808"/>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rot="5745961">
              <a:off x="4829111" y="2296036"/>
              <a:ext cx="221193" cy="641554"/>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19242442">
              <a:off x="4383575" y="1823704"/>
              <a:ext cx="263635" cy="970284"/>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1069183">
              <a:off x="3771165" y="3357495"/>
              <a:ext cx="310163" cy="1467978"/>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7465154">
              <a:off x="4327124" y="3276318"/>
              <a:ext cx="339233" cy="71454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828296" y="990600"/>
              <a:ext cx="754690" cy="754759"/>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8114643">
              <a:off x="3369330" y="2096811"/>
              <a:ext cx="1062605" cy="258840"/>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4566960" y="3629049"/>
              <a:ext cx="252342" cy="870346"/>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rot="240782">
              <a:off x="3453400" y="2446870"/>
              <a:ext cx="221193" cy="753305"/>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8"/>
          <p:cNvGrpSpPr/>
          <p:nvPr/>
        </p:nvGrpSpPr>
        <p:grpSpPr>
          <a:xfrm>
            <a:off x="5482968" y="2667816"/>
            <a:ext cx="1003199" cy="3848561"/>
            <a:chOff x="3729193" y="976912"/>
            <a:chExt cx="1003199" cy="3848561"/>
          </a:xfrm>
          <a:solidFill>
            <a:schemeClr val="tx1"/>
          </a:solidFill>
        </p:grpSpPr>
        <p:sp>
          <p:nvSpPr>
            <p:cNvPr id="30" name="Rounded Rectangle 29"/>
            <p:cNvSpPr/>
            <p:nvPr/>
          </p:nvSpPr>
          <p:spPr>
            <a:xfrm>
              <a:off x="3969136" y="1851513"/>
              <a:ext cx="473009" cy="1804808"/>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rot="19769779">
              <a:off x="4468757" y="1811105"/>
              <a:ext cx="263635" cy="1488011"/>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rot="1069183">
              <a:off x="3771165" y="3357495"/>
              <a:ext cx="310163" cy="1467978"/>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rot="9815699">
              <a:off x="4320769" y="3360887"/>
              <a:ext cx="308310" cy="1370698"/>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774774" y="976912"/>
              <a:ext cx="808212" cy="80828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rot="7027031">
              <a:off x="3113315" y="2417911"/>
              <a:ext cx="1490836" cy="259079"/>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6323188" y="242144"/>
            <a:ext cx="3289208" cy="2390250"/>
            <a:chOff x="384206" y="4158361"/>
            <a:chExt cx="3289208" cy="2390250"/>
          </a:xfrm>
        </p:grpSpPr>
        <p:grpSp>
          <p:nvGrpSpPr>
            <p:cNvPr id="36" name="Group 17"/>
            <p:cNvGrpSpPr/>
            <p:nvPr/>
          </p:nvGrpSpPr>
          <p:grpSpPr>
            <a:xfrm>
              <a:off x="384206" y="4158361"/>
              <a:ext cx="3289208" cy="2390250"/>
              <a:chOff x="609599" y="833642"/>
              <a:chExt cx="7941747" cy="5771225"/>
            </a:xfrm>
          </p:grpSpPr>
          <p:grpSp>
            <p:nvGrpSpPr>
              <p:cNvPr id="38" name="Group 14"/>
              <p:cNvGrpSpPr/>
              <p:nvPr/>
            </p:nvGrpSpPr>
            <p:grpSpPr>
              <a:xfrm rot="10800000">
                <a:off x="7696200" y="5257800"/>
                <a:ext cx="621450" cy="1347067"/>
                <a:chOff x="7010400" y="381000"/>
                <a:chExt cx="762000" cy="2033666"/>
              </a:xfrm>
            </p:grpSpPr>
            <p:sp>
              <p:nvSpPr>
                <p:cNvPr id="51" name="Rounded Rectangle 50"/>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11"/>
              <p:cNvGrpSpPr/>
              <p:nvPr/>
            </p:nvGrpSpPr>
            <p:grpSpPr>
              <a:xfrm rot="10800000">
                <a:off x="939238" y="4923502"/>
                <a:ext cx="621450" cy="1347067"/>
                <a:chOff x="7010400" y="381000"/>
                <a:chExt cx="762000" cy="2033666"/>
              </a:xfrm>
            </p:grpSpPr>
            <p:sp>
              <p:nvSpPr>
                <p:cNvPr id="49" name="Rounded Rectangle 48"/>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23"/>
              <p:cNvGrpSpPr/>
              <p:nvPr/>
            </p:nvGrpSpPr>
            <p:grpSpPr>
              <a:xfrm>
                <a:off x="899460" y="833642"/>
                <a:ext cx="621450" cy="986197"/>
                <a:chOff x="7031201" y="834275"/>
                <a:chExt cx="762000" cy="1488861"/>
              </a:xfrm>
            </p:grpSpPr>
            <p:sp>
              <p:nvSpPr>
                <p:cNvPr id="47" name="Rounded Rectangle 46"/>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24"/>
              <p:cNvGrpSpPr/>
              <p:nvPr/>
            </p:nvGrpSpPr>
            <p:grpSpPr>
              <a:xfrm>
                <a:off x="7646520" y="1148254"/>
                <a:ext cx="621450" cy="1017899"/>
                <a:chOff x="7087348" y="824753"/>
                <a:chExt cx="762000" cy="1536722"/>
              </a:xfrm>
            </p:grpSpPr>
            <p:sp>
              <p:nvSpPr>
                <p:cNvPr id="45" name="Rounded Rectangle 44"/>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7" name="Rectangle 36"/>
            <p:cNvSpPr/>
            <p:nvPr/>
          </p:nvSpPr>
          <p:spPr>
            <a:xfrm>
              <a:off x="747225" y="4695518"/>
              <a:ext cx="2437759" cy="1323439"/>
            </a:xfrm>
            <a:prstGeom prst="rect">
              <a:avLst/>
            </a:prstGeom>
          </p:spPr>
          <p:txBody>
            <a:bodyPr wrap="square">
              <a:spAutoFit/>
            </a:bodyPr>
            <a:lstStyle/>
            <a:p>
              <a:pPr algn="ctr"/>
              <a:r>
                <a:rPr lang="en-US" sz="1600" dirty="0"/>
                <a:t> </a:t>
              </a:r>
              <a:r>
                <a:rPr lang="en-US" sz="1600" b="1" dirty="0"/>
                <a:t>It is better to separate ourselves from unrighteous influences than to end up being separated from God</a:t>
              </a:r>
              <a:endParaRPr lang="en-US" sz="1600" dirty="0"/>
            </a:p>
          </p:txBody>
        </p:sp>
      </p:grpSp>
      <p:sp>
        <p:nvSpPr>
          <p:cNvPr id="53" name="Rectangle 52"/>
          <p:cNvSpPr/>
          <p:nvPr/>
        </p:nvSpPr>
        <p:spPr>
          <a:xfrm>
            <a:off x="544943" y="1360208"/>
            <a:ext cx="5329383" cy="1569660"/>
          </a:xfrm>
          <a:prstGeom prst="rect">
            <a:avLst/>
          </a:prstGeom>
        </p:spPr>
        <p:txBody>
          <a:bodyPr wrap="square">
            <a:spAutoFit/>
          </a:bodyPr>
          <a:lstStyle/>
          <a:p>
            <a:r>
              <a:rPr lang="en-US" sz="2400" dirty="0">
                <a:solidFill>
                  <a:schemeClr val="bg1"/>
                </a:solidFill>
              </a:rPr>
              <a:t>Even though separating ourselves from influences that lead us to sin can sometimes be difficult, what can we gain through this sacrifice?</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barn(outVertical)">
                                      <p:cBhvr>
                                        <p:cTn id="11" dur="1000"/>
                                        <p:tgtEl>
                                          <p:spTgt spid="29"/>
                                        </p:tgtEl>
                                      </p:cBhvr>
                                    </p:animEffect>
                                  </p:childTnLst>
                                </p:cTn>
                              </p:par>
                              <p:par>
                                <p:cTn id="12" presetID="63" presetClass="path" presetSubtype="0" accel="50000" decel="50000" fill="hold" nodeType="withEffect">
                                  <p:stCondLst>
                                    <p:cond delay="0"/>
                                  </p:stCondLst>
                                  <p:childTnLst>
                                    <p:animMotion origin="layout" path="M 0 0  L 0.25 0  E" pathEditMode="relative" ptsTypes="">
                                      <p:cBhvr>
                                        <p:cTn id="13"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dn.wonderfulengineering.com/wp-content/uploads/2014/09/red-wallpaper-3.jpg"/>
          <p:cNvPicPr>
            <a:picLocks noChangeAspect="1" noChangeArrowheads="1"/>
          </p:cNvPicPr>
          <p:nvPr/>
        </p:nvPicPr>
        <p:blipFill>
          <a:blip r:embed="rId2" cstate="print"/>
          <a:srcRect/>
          <a:stretch>
            <a:fillRect/>
          </a:stretch>
        </p:blipFill>
        <p:spPr bwMode="auto">
          <a:xfrm>
            <a:off x="0" y="0"/>
            <a:ext cx="12192000" cy="6904183"/>
          </a:xfrm>
          <a:prstGeom prst="rect">
            <a:avLst/>
          </a:prstGeom>
          <a:noFill/>
        </p:spPr>
      </p:pic>
      <p:sp>
        <p:nvSpPr>
          <p:cNvPr id="7" name="TextBox 6"/>
          <p:cNvSpPr txBox="1"/>
          <p:nvPr/>
        </p:nvSpPr>
        <p:spPr>
          <a:xfrm>
            <a:off x="110836" y="6539345"/>
            <a:ext cx="2632364" cy="307777"/>
          </a:xfrm>
          <a:prstGeom prst="rect">
            <a:avLst/>
          </a:prstGeom>
          <a:noFill/>
        </p:spPr>
        <p:txBody>
          <a:bodyPr wrap="square" rtlCol="0">
            <a:spAutoFit/>
          </a:bodyPr>
          <a:lstStyle/>
          <a:p>
            <a:r>
              <a:rPr lang="en-US" sz="1400" dirty="0">
                <a:solidFill>
                  <a:schemeClr val="bg1"/>
                </a:solidFill>
              </a:rPr>
              <a:t>Mark 9:49</a:t>
            </a:r>
          </a:p>
        </p:txBody>
      </p:sp>
      <p:sp>
        <p:nvSpPr>
          <p:cNvPr id="11" name="TextBox 10"/>
          <p:cNvSpPr txBox="1"/>
          <p:nvPr/>
        </p:nvSpPr>
        <p:spPr>
          <a:xfrm>
            <a:off x="0" y="0"/>
            <a:ext cx="12192000" cy="769441"/>
          </a:xfrm>
          <a:prstGeom prst="rect">
            <a:avLst/>
          </a:prstGeom>
          <a:noFill/>
        </p:spPr>
        <p:txBody>
          <a:bodyPr wrap="square" rtlCol="0">
            <a:spAutoFit/>
          </a:bodyPr>
          <a:lstStyle/>
          <a:p>
            <a:pPr algn="ctr"/>
            <a:r>
              <a:rPr lang="en-US" sz="4400" dirty="0">
                <a:solidFill>
                  <a:schemeClr val="bg1"/>
                </a:solidFill>
                <a:latin typeface="Elephant" pitchFamily="18" charset="0"/>
              </a:rPr>
              <a:t>Salted With Fire</a:t>
            </a:r>
          </a:p>
        </p:txBody>
      </p:sp>
      <p:sp>
        <p:nvSpPr>
          <p:cNvPr id="13" name="TextBox 12"/>
          <p:cNvSpPr txBox="1"/>
          <p:nvPr/>
        </p:nvSpPr>
        <p:spPr>
          <a:xfrm>
            <a:off x="9559636" y="6550223"/>
            <a:ext cx="2632364" cy="307777"/>
          </a:xfrm>
          <a:prstGeom prst="rect">
            <a:avLst/>
          </a:prstGeom>
          <a:noFill/>
        </p:spPr>
        <p:txBody>
          <a:bodyPr wrap="square" rtlCol="0">
            <a:spAutoFit/>
          </a:bodyPr>
          <a:lstStyle/>
          <a:p>
            <a:pPr algn="r"/>
            <a:r>
              <a:rPr lang="en-US" sz="1400" dirty="0">
                <a:solidFill>
                  <a:schemeClr val="bg1"/>
                </a:solidFill>
              </a:rPr>
              <a:t>(1)</a:t>
            </a:r>
          </a:p>
        </p:txBody>
      </p:sp>
      <p:grpSp>
        <p:nvGrpSpPr>
          <p:cNvPr id="29" name="Group 28"/>
          <p:cNvGrpSpPr/>
          <p:nvPr/>
        </p:nvGrpSpPr>
        <p:grpSpPr>
          <a:xfrm>
            <a:off x="277092" y="835458"/>
            <a:ext cx="3916218" cy="2840615"/>
            <a:chOff x="277091" y="835458"/>
            <a:chExt cx="4330989" cy="3231096"/>
          </a:xfrm>
        </p:grpSpPr>
        <p:pic>
          <p:nvPicPr>
            <p:cNvPr id="22530" name="Picture 2" descr="Jesus Goes Up to Jerusalem"/>
            <p:cNvPicPr>
              <a:picLocks noChangeAspect="1" noChangeArrowheads="1"/>
            </p:cNvPicPr>
            <p:nvPr/>
          </p:nvPicPr>
          <p:blipFill>
            <a:blip r:embed="rId3" cstate="print"/>
            <a:srcRect/>
            <a:stretch>
              <a:fillRect/>
            </a:stretch>
          </p:blipFill>
          <p:spPr bwMode="auto">
            <a:xfrm>
              <a:off x="321830" y="835458"/>
              <a:ext cx="4286250" cy="3209926"/>
            </a:xfrm>
            <a:prstGeom prst="rect">
              <a:avLst/>
            </a:prstGeom>
            <a:noFill/>
          </p:spPr>
        </p:pic>
        <p:sp>
          <p:nvSpPr>
            <p:cNvPr id="17" name="Rectangle 16"/>
            <p:cNvSpPr/>
            <p:nvPr/>
          </p:nvSpPr>
          <p:spPr>
            <a:xfrm>
              <a:off x="277091" y="3789555"/>
              <a:ext cx="2881745" cy="276999"/>
            </a:xfrm>
            <a:prstGeom prst="rect">
              <a:avLst/>
            </a:prstGeom>
          </p:spPr>
          <p:txBody>
            <a:bodyPr wrap="square">
              <a:spAutoFit/>
            </a:bodyPr>
            <a:lstStyle/>
            <a:p>
              <a:r>
                <a:rPr lang="en-US" sz="1200" dirty="0">
                  <a:solidFill>
                    <a:schemeClr val="bg1"/>
                  </a:solidFill>
                </a:rPr>
                <a:t>James </a:t>
              </a:r>
              <a:r>
                <a:rPr lang="en-US" sz="1200" dirty="0" err="1">
                  <a:solidFill>
                    <a:schemeClr val="bg1"/>
                  </a:solidFill>
                </a:rPr>
                <a:t>Tissot</a:t>
              </a:r>
              <a:endParaRPr lang="en-US" sz="1200" dirty="0">
                <a:solidFill>
                  <a:schemeClr val="bg1"/>
                </a:solidFill>
              </a:endParaRPr>
            </a:p>
          </p:txBody>
        </p:sp>
      </p:grpSp>
      <p:sp>
        <p:nvSpPr>
          <p:cNvPr id="36" name="Rectangle 35"/>
          <p:cNvSpPr/>
          <p:nvPr/>
        </p:nvSpPr>
        <p:spPr>
          <a:xfrm>
            <a:off x="4793672" y="1489609"/>
            <a:ext cx="6096000" cy="1477328"/>
          </a:xfrm>
          <a:prstGeom prst="rect">
            <a:avLst/>
          </a:prstGeom>
        </p:spPr>
        <p:txBody>
          <a:bodyPr>
            <a:spAutoFit/>
          </a:bodyPr>
          <a:lstStyle/>
          <a:p>
            <a:r>
              <a:rPr lang="en-US" dirty="0">
                <a:solidFill>
                  <a:schemeClr val="bg1"/>
                </a:solidFill>
              </a:rPr>
              <a:t>The Savior emphasized that followers of Jesus Christ must be willing to sacrifice unworthy aspects of their lives (represented by their hands, feet, or eyes) in order to enter the kingdom. </a:t>
            </a:r>
          </a:p>
          <a:p>
            <a:endParaRPr lang="en-US" dirty="0">
              <a:solidFill>
                <a:schemeClr val="bg1"/>
              </a:solidFill>
            </a:endParaRPr>
          </a:p>
          <a:p>
            <a:r>
              <a:rPr lang="en-US" dirty="0">
                <a:solidFill>
                  <a:schemeClr val="bg1"/>
                </a:solidFill>
              </a:rPr>
              <a:t>The Savior then spoke of the entire person as a sacrifice to God </a:t>
            </a:r>
          </a:p>
        </p:txBody>
      </p:sp>
      <p:sp>
        <p:nvSpPr>
          <p:cNvPr id="37" name="Rectangle 36"/>
          <p:cNvSpPr/>
          <p:nvPr/>
        </p:nvSpPr>
        <p:spPr>
          <a:xfrm>
            <a:off x="480291" y="3955626"/>
            <a:ext cx="3805381" cy="1477328"/>
          </a:xfrm>
          <a:prstGeom prst="rect">
            <a:avLst/>
          </a:prstGeom>
        </p:spPr>
        <p:txBody>
          <a:bodyPr wrap="square">
            <a:spAutoFit/>
          </a:bodyPr>
          <a:lstStyle/>
          <a:p>
            <a:r>
              <a:rPr lang="en-US" i="1" dirty="0">
                <a:solidFill>
                  <a:srgbClr val="FFFF00"/>
                </a:solidFill>
              </a:rPr>
              <a:t>I beseech you therefore, brethren, by the mercies of God, that ye present your bodies a living sacrifice, holy, acceptable unto God, which is your reasonable service. Romans 12:1</a:t>
            </a:r>
          </a:p>
        </p:txBody>
      </p:sp>
      <p:sp>
        <p:nvSpPr>
          <p:cNvPr id="38" name="Rectangle 37"/>
          <p:cNvSpPr/>
          <p:nvPr/>
        </p:nvSpPr>
        <p:spPr>
          <a:xfrm>
            <a:off x="6788726" y="4426771"/>
            <a:ext cx="4895273" cy="2308324"/>
          </a:xfrm>
          <a:prstGeom prst="rect">
            <a:avLst/>
          </a:prstGeom>
        </p:spPr>
        <p:txBody>
          <a:bodyPr wrap="square">
            <a:spAutoFit/>
          </a:bodyPr>
          <a:lstStyle/>
          <a:p>
            <a:r>
              <a:rPr lang="en-US" dirty="0">
                <a:solidFill>
                  <a:schemeClr val="bg1"/>
                </a:solidFill>
              </a:rPr>
              <a:t>Sacrifices in ancient Israel were made with salt and with fire. Salt was an important symbol of the covenant between the Lord and Israel (see Leviticus 2:13), </a:t>
            </a:r>
          </a:p>
          <a:p>
            <a:endParaRPr lang="en-US" dirty="0">
              <a:solidFill>
                <a:schemeClr val="bg1"/>
              </a:solidFill>
            </a:endParaRPr>
          </a:p>
          <a:p>
            <a:r>
              <a:rPr lang="en-US" dirty="0">
                <a:solidFill>
                  <a:schemeClr val="bg1"/>
                </a:solidFill>
              </a:rPr>
              <a:t>and fire was often a symbol of spiritual preservation, purification, trials, and complete dedication to God.</a:t>
            </a:r>
          </a:p>
        </p:txBody>
      </p:sp>
      <p:pic>
        <p:nvPicPr>
          <p:cNvPr id="39" name="Picture 38" descr="High_Priest_Offering_Incense_on_the_Altar.jpg"/>
          <p:cNvPicPr>
            <a:picLocks noChangeAspect="1"/>
          </p:cNvPicPr>
          <p:nvPr/>
        </p:nvPicPr>
        <p:blipFill>
          <a:blip r:embed="rId4" cstate="print"/>
          <a:stretch>
            <a:fillRect/>
          </a:stretch>
        </p:blipFill>
        <p:spPr>
          <a:xfrm>
            <a:off x="4349095" y="4543282"/>
            <a:ext cx="2257214" cy="2116138"/>
          </a:xfrm>
          <a:prstGeom prst="rect">
            <a:avLst/>
          </a:prstGeom>
        </p:spPr>
      </p:pic>
    </p:spTree>
    <p:extLst>
      <p:ext uri="{BB962C8B-B14F-4D97-AF65-F5344CB8AC3E}">
        <p14:creationId xmlns:p14="http://schemas.microsoft.com/office/powerpoint/2010/main" val="1710036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dn.wonderfulengineering.com/wp-content/uploads/2014/09/red-wallpaper-3.jpg"/>
          <p:cNvPicPr>
            <a:picLocks noChangeAspect="1" noChangeArrowheads="1"/>
          </p:cNvPicPr>
          <p:nvPr/>
        </p:nvPicPr>
        <p:blipFill>
          <a:blip r:embed="rId2" cstate="print"/>
          <a:srcRect/>
          <a:stretch>
            <a:fillRect/>
          </a:stretch>
        </p:blipFill>
        <p:spPr bwMode="auto">
          <a:xfrm>
            <a:off x="0" y="0"/>
            <a:ext cx="12192000" cy="6904183"/>
          </a:xfrm>
          <a:prstGeom prst="rect">
            <a:avLst/>
          </a:prstGeom>
          <a:noFill/>
        </p:spPr>
      </p:pic>
      <p:pic>
        <p:nvPicPr>
          <p:cNvPr id="23554" name="Picture 2" descr="https://antiochcultureconflict.files.wordpress.com/2015/09/many-people-forming-a-sense-of-focused-culture-transparent.png"/>
          <p:cNvPicPr>
            <a:picLocks noChangeAspect="1" noChangeArrowheads="1"/>
          </p:cNvPicPr>
          <p:nvPr/>
        </p:nvPicPr>
        <p:blipFill>
          <a:blip r:embed="rId3" cstate="print"/>
          <a:srcRect/>
          <a:stretch>
            <a:fillRect/>
          </a:stretch>
        </p:blipFill>
        <p:spPr bwMode="auto">
          <a:xfrm>
            <a:off x="2050472" y="-431513"/>
            <a:ext cx="7658966" cy="7658967"/>
          </a:xfrm>
          <a:prstGeom prst="rect">
            <a:avLst/>
          </a:prstGeom>
          <a:noFill/>
        </p:spPr>
      </p:pic>
      <p:sp>
        <p:nvSpPr>
          <p:cNvPr id="7" name="TextBox 6"/>
          <p:cNvSpPr txBox="1"/>
          <p:nvPr/>
        </p:nvSpPr>
        <p:spPr>
          <a:xfrm>
            <a:off x="110836" y="6539345"/>
            <a:ext cx="2632364" cy="307777"/>
          </a:xfrm>
          <a:prstGeom prst="rect">
            <a:avLst/>
          </a:prstGeom>
          <a:noFill/>
        </p:spPr>
        <p:txBody>
          <a:bodyPr wrap="square" rtlCol="0">
            <a:spAutoFit/>
          </a:bodyPr>
          <a:lstStyle/>
          <a:p>
            <a:r>
              <a:rPr lang="en-US" sz="1400" dirty="0">
                <a:solidFill>
                  <a:schemeClr val="bg1"/>
                </a:solidFill>
              </a:rPr>
              <a:t>Mark 9:49</a:t>
            </a:r>
          </a:p>
        </p:txBody>
      </p:sp>
      <p:sp>
        <p:nvSpPr>
          <p:cNvPr id="13" name="TextBox 12"/>
          <p:cNvSpPr txBox="1"/>
          <p:nvPr/>
        </p:nvSpPr>
        <p:spPr>
          <a:xfrm>
            <a:off x="9559636" y="6550223"/>
            <a:ext cx="2632364" cy="307777"/>
          </a:xfrm>
          <a:prstGeom prst="rect">
            <a:avLst/>
          </a:prstGeom>
          <a:noFill/>
        </p:spPr>
        <p:txBody>
          <a:bodyPr wrap="square" rtlCol="0">
            <a:spAutoFit/>
          </a:bodyPr>
          <a:lstStyle/>
          <a:p>
            <a:pPr algn="r"/>
            <a:r>
              <a:rPr lang="en-US" sz="1400" dirty="0">
                <a:solidFill>
                  <a:schemeClr val="bg1"/>
                </a:solidFill>
              </a:rPr>
              <a:t>(6)</a:t>
            </a:r>
          </a:p>
        </p:txBody>
      </p:sp>
      <p:sp>
        <p:nvSpPr>
          <p:cNvPr id="40" name="Rectangle 39"/>
          <p:cNvSpPr/>
          <p:nvPr/>
        </p:nvSpPr>
        <p:spPr>
          <a:xfrm>
            <a:off x="4627420" y="2339263"/>
            <a:ext cx="2761672" cy="1938992"/>
          </a:xfrm>
          <a:prstGeom prst="rect">
            <a:avLst/>
          </a:prstGeom>
        </p:spPr>
        <p:txBody>
          <a:bodyPr wrap="square">
            <a:spAutoFit/>
          </a:bodyPr>
          <a:lstStyle/>
          <a:p>
            <a:r>
              <a:rPr lang="en-US" sz="2000" dirty="0">
                <a:solidFill>
                  <a:schemeClr val="bg1"/>
                </a:solidFill>
              </a:rPr>
              <a:t>“Every member of the Church shall be tested and tried in all things, to see whether he will abide in the covenant ‘even unto death.’” </a:t>
            </a:r>
          </a:p>
        </p:txBody>
      </p:sp>
    </p:spTree>
    <p:extLst>
      <p:ext uri="{BB962C8B-B14F-4D97-AF65-F5344CB8AC3E}">
        <p14:creationId xmlns:p14="http://schemas.microsoft.com/office/powerpoint/2010/main" val="1710036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cdn.wonderfulengineering.com/wp-content/uploads/2014/09/red-wallpaper-3.jpg"/>
          <p:cNvPicPr>
            <a:picLocks noChangeAspect="1" noChangeArrowheads="1"/>
          </p:cNvPicPr>
          <p:nvPr/>
        </p:nvPicPr>
        <p:blipFill>
          <a:blip r:embed="rId2" cstate="print"/>
          <a:srcRect/>
          <a:stretch>
            <a:fillRect/>
          </a:stretch>
        </p:blipFill>
        <p:spPr bwMode="auto">
          <a:xfrm>
            <a:off x="0" y="0"/>
            <a:ext cx="12192000" cy="6904183"/>
          </a:xfrm>
          <a:prstGeom prst="rect">
            <a:avLst/>
          </a:prstGeom>
          <a:noFill/>
        </p:spPr>
      </p:pic>
      <p:sp>
        <p:nvSpPr>
          <p:cNvPr id="5" name="TextBox 4"/>
          <p:cNvSpPr txBox="1"/>
          <p:nvPr/>
        </p:nvSpPr>
        <p:spPr>
          <a:xfrm>
            <a:off x="0" y="0"/>
            <a:ext cx="12192000" cy="5909310"/>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#237 </a:t>
            </a:r>
            <a:r>
              <a:rPr lang="en-US" i="1" dirty="0">
                <a:solidFill>
                  <a:schemeClr val="bg1"/>
                </a:solidFill>
              </a:rPr>
              <a:t>Do What is Right</a:t>
            </a:r>
          </a:p>
          <a:p>
            <a:endParaRPr lang="en-US" dirty="0">
              <a:solidFill>
                <a:schemeClr val="bg1"/>
              </a:solidFill>
            </a:endParaRPr>
          </a:p>
          <a:p>
            <a:endParaRPr lang="en-US" i="1" dirty="0">
              <a:solidFill>
                <a:schemeClr val="bg1"/>
              </a:solidFill>
            </a:endParaRPr>
          </a:p>
          <a:p>
            <a:r>
              <a:rPr lang="en-US" i="1" dirty="0">
                <a:solidFill>
                  <a:schemeClr val="bg1"/>
                </a:solidFill>
              </a:rPr>
              <a:t>Video: </a:t>
            </a:r>
          </a:p>
          <a:p>
            <a:r>
              <a:rPr lang="en-US" b="1" dirty="0">
                <a:solidFill>
                  <a:schemeClr val="bg1"/>
                </a:solidFill>
              </a:rPr>
              <a:t>Jesus Teaches That We Must Become as Little Children</a:t>
            </a:r>
            <a:r>
              <a:rPr lang="en-US" dirty="0">
                <a:solidFill>
                  <a:schemeClr val="bg1"/>
                </a:solidFill>
              </a:rPr>
              <a:t> (3:06)</a:t>
            </a:r>
            <a:endParaRPr lang="en-US" i="1" dirty="0">
              <a:solidFill>
                <a:schemeClr val="bg1"/>
              </a:solidFill>
            </a:endParaRPr>
          </a:p>
          <a:p>
            <a:endParaRPr lang="en-US"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13</a:t>
            </a:r>
          </a:p>
          <a:p>
            <a:pPr marL="342900" indent="-342900">
              <a:buFontTx/>
              <a:buAutoNum type="arabicPeriod"/>
            </a:pPr>
            <a:r>
              <a:rPr lang="en-US" dirty="0">
                <a:solidFill>
                  <a:schemeClr val="bg1"/>
                </a:solidFill>
              </a:rPr>
              <a:t>President Gordon B. Hinckley "Our Testimony to the World," </a:t>
            </a:r>
            <a:r>
              <a:rPr lang="en-US" i="1" dirty="0">
                <a:solidFill>
                  <a:schemeClr val="bg1"/>
                </a:solidFill>
              </a:rPr>
              <a:t>Ensign</a:t>
            </a:r>
            <a:r>
              <a:rPr lang="en-US" dirty="0">
                <a:solidFill>
                  <a:schemeClr val="bg1"/>
                </a:solidFill>
              </a:rPr>
              <a:t>, May 1997, 84)</a:t>
            </a:r>
          </a:p>
          <a:p>
            <a:pPr marL="342900" indent="-342900">
              <a:buFontTx/>
              <a:buAutoNum type="arabicPeriod"/>
            </a:pPr>
            <a:r>
              <a:rPr lang="en-US" dirty="0">
                <a:solidFill>
                  <a:schemeClr val="bg1"/>
                </a:solidFill>
              </a:rPr>
              <a:t>President Ezra Taft Benson (</a:t>
            </a:r>
            <a:r>
              <a:rPr lang="en-US" i="1" dirty="0">
                <a:solidFill>
                  <a:schemeClr val="bg1"/>
                </a:solidFill>
              </a:rPr>
              <a:t>The Teachings of Ezra Taft Benson </a:t>
            </a:r>
            <a:r>
              <a:rPr lang="en-US" dirty="0">
                <a:solidFill>
                  <a:schemeClr val="bg1"/>
                </a:solidFill>
              </a:rPr>
              <a:t>[Salt Lake City: </a:t>
            </a:r>
            <a:r>
              <a:rPr lang="en-US" dirty="0" err="1">
                <a:solidFill>
                  <a:schemeClr val="bg1"/>
                </a:solidFill>
              </a:rPr>
              <a:t>Bookcraft</a:t>
            </a:r>
            <a:r>
              <a:rPr lang="en-US" dirty="0">
                <a:solidFill>
                  <a:schemeClr val="bg1"/>
                </a:solidFill>
              </a:rPr>
              <a:t>, 1988], 202.)</a:t>
            </a:r>
          </a:p>
          <a:p>
            <a:pPr marL="342900" indent="-342900">
              <a:buFontTx/>
              <a:buAutoNum type="arabicPeriod"/>
            </a:pPr>
            <a:r>
              <a:rPr lang="en-US" dirty="0">
                <a:solidFill>
                  <a:schemeClr val="bg1"/>
                </a:solidFill>
              </a:rPr>
              <a:t>Elder M. Russell Ballard </a:t>
            </a:r>
            <a:r>
              <a:rPr lang="en-US" i="1" dirty="0">
                <a:solidFill>
                  <a:schemeClr val="bg1"/>
                </a:solidFill>
              </a:rPr>
              <a:t>Teach the Children</a:t>
            </a:r>
            <a:r>
              <a:rPr lang="en-US" dirty="0">
                <a:solidFill>
                  <a:schemeClr val="bg1"/>
                </a:solidFill>
              </a:rPr>
              <a:t>, </a:t>
            </a:r>
            <a:r>
              <a:rPr lang="en-US" i="1" dirty="0">
                <a:solidFill>
                  <a:schemeClr val="bg1"/>
                </a:solidFill>
              </a:rPr>
              <a:t>Ensign</a:t>
            </a:r>
            <a:r>
              <a:rPr lang="en-US" dirty="0">
                <a:solidFill>
                  <a:schemeClr val="bg1"/>
                </a:solidFill>
              </a:rPr>
              <a:t>, May 1991, 78-79</a:t>
            </a:r>
          </a:p>
          <a:p>
            <a:pPr marL="342900" indent="-342900">
              <a:buFontTx/>
              <a:buAutoNum type="arabicPeriod"/>
            </a:pPr>
            <a:r>
              <a:rPr lang="en-US" dirty="0">
                <a:solidFill>
                  <a:schemeClr val="bg1"/>
                </a:solidFill>
              </a:rPr>
              <a:t> Elder Walter F. </a:t>
            </a:r>
            <a:r>
              <a:rPr lang="en-US" dirty="0" err="1">
                <a:solidFill>
                  <a:schemeClr val="bg1"/>
                </a:solidFill>
              </a:rPr>
              <a:t>González</a:t>
            </a:r>
            <a:r>
              <a:rPr lang="en-US" dirty="0">
                <a:solidFill>
                  <a:schemeClr val="bg1"/>
                </a:solidFill>
              </a:rPr>
              <a:t> (“Today Is the Time,”</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Nov. 2007, 54–55)</a:t>
            </a:r>
          </a:p>
          <a:p>
            <a:pPr marL="342900" indent="-342900">
              <a:buFontTx/>
              <a:buAutoNum type="arabicPeriod"/>
            </a:pPr>
            <a:r>
              <a:rPr lang="en-US" dirty="0">
                <a:solidFill>
                  <a:schemeClr val="bg1"/>
                </a:solidFill>
              </a:rPr>
              <a:t>Elder Bruce R. McConkie (</a:t>
            </a:r>
            <a:r>
              <a:rPr lang="en-US" i="1" dirty="0">
                <a:solidFill>
                  <a:schemeClr val="bg1"/>
                </a:solidFill>
              </a:rPr>
              <a:t>Doctrinal New Testament Commentary,</a:t>
            </a:r>
            <a:r>
              <a:rPr lang="en-US" dirty="0">
                <a:solidFill>
                  <a:schemeClr val="bg1"/>
                </a:solidFill>
              </a:rPr>
              <a:t> 1:421; 3 vols. 1:420).</a:t>
            </a:r>
          </a:p>
          <a:p>
            <a:pPr marL="342900" indent="-342900">
              <a:buFontTx/>
              <a:buAutoNum type="arabicPeriod"/>
            </a:pPr>
            <a:r>
              <a:rPr lang="en-US" dirty="0">
                <a:solidFill>
                  <a:schemeClr val="bg1"/>
                </a:solidFill>
              </a:rPr>
              <a:t>Bible Dictionary “Hell”</a:t>
            </a: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AutoNum type="arabicPeriod"/>
            </a:pPr>
            <a:endParaRPr lang="en-US" dirty="0">
              <a:solidFill>
                <a:schemeClr val="bg1"/>
              </a:solidFill>
            </a:endParaRPr>
          </a:p>
          <a:p>
            <a:endParaRPr lang="en-US" i="1" dirty="0">
              <a:solidFill>
                <a:schemeClr val="bg1"/>
              </a:solidFill>
            </a:endParaRPr>
          </a:p>
        </p:txBody>
      </p:sp>
      <p:grpSp>
        <p:nvGrpSpPr>
          <p:cNvPr id="2" name="Group 7"/>
          <p:cNvGrpSpPr/>
          <p:nvPr/>
        </p:nvGrpSpPr>
        <p:grpSpPr>
          <a:xfrm>
            <a:off x="5892799" y="1022929"/>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ooter Placeholder 14">
            <a:extLst>
              <a:ext uri="{FF2B5EF4-FFF2-40B4-BE49-F238E27FC236}">
                <a16:creationId xmlns:a16="http://schemas.microsoft.com/office/drawing/2014/main" id="{C34E1FA0-DECE-4B0D-8D10-17F7D9FC2047}"/>
              </a:ext>
            </a:extLst>
          </p:cNvPr>
          <p:cNvSpPr>
            <a:spLocks noGrp="1"/>
          </p:cNvSpPr>
          <p:nvPr/>
        </p:nvSpPr>
        <p:spPr>
          <a:xfrm>
            <a:off x="12902" y="6533918"/>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684795" y="259921"/>
          <a:ext cx="10434045" cy="3783648"/>
        </p:xfrm>
        <a:graphic>
          <a:graphicData uri="http://schemas.openxmlformats.org/drawingml/2006/table">
            <a:tbl>
              <a:tblPr/>
              <a:tblGrid>
                <a:gridCol w="4718004">
                  <a:extLst>
                    <a:ext uri="{9D8B030D-6E8A-4147-A177-3AD203B41FA5}">
                      <a16:colId xmlns:a16="http://schemas.microsoft.com/office/drawing/2014/main" val="20000"/>
                    </a:ext>
                  </a:extLst>
                </a:gridCol>
                <a:gridCol w="1542424">
                  <a:extLst>
                    <a:ext uri="{9D8B030D-6E8A-4147-A177-3AD203B41FA5}">
                      <a16:colId xmlns:a16="http://schemas.microsoft.com/office/drawing/2014/main" val="20001"/>
                    </a:ext>
                  </a:extLst>
                </a:gridCol>
                <a:gridCol w="1451693">
                  <a:extLst>
                    <a:ext uri="{9D8B030D-6E8A-4147-A177-3AD203B41FA5}">
                      <a16:colId xmlns:a16="http://schemas.microsoft.com/office/drawing/2014/main" val="20002"/>
                    </a:ext>
                  </a:extLst>
                </a:gridCol>
                <a:gridCol w="1451693">
                  <a:extLst>
                    <a:ext uri="{9D8B030D-6E8A-4147-A177-3AD203B41FA5}">
                      <a16:colId xmlns:a16="http://schemas.microsoft.com/office/drawing/2014/main" val="20003"/>
                    </a:ext>
                  </a:extLst>
                </a:gridCol>
                <a:gridCol w="1270231">
                  <a:extLst>
                    <a:ext uri="{9D8B030D-6E8A-4147-A177-3AD203B41FA5}">
                      <a16:colId xmlns:a16="http://schemas.microsoft.com/office/drawing/2014/main" val="20004"/>
                    </a:ext>
                  </a:extLst>
                </a:gridCol>
              </a:tblGrid>
              <a:tr h="343968">
                <a:tc>
                  <a:txBody>
                    <a:bodyPr/>
                    <a:lstStyle/>
                    <a:p>
                      <a:pPr algn="ctr"/>
                      <a:r>
                        <a:rPr lang="en-US" sz="1200" b="1" dirty="0"/>
                        <a:t>Event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Matthew</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Mark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Luke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John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3968">
                <a:tc>
                  <a:txBody>
                    <a:bodyPr/>
                    <a:lstStyle/>
                    <a:p>
                      <a:r>
                        <a:rPr lang="en-US" sz="1200" dirty="0"/>
                        <a:t>The Transfiguration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17:1-13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9:2-13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9:28-36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3968">
                <a:tc>
                  <a:txBody>
                    <a:bodyPr/>
                    <a:lstStyle/>
                    <a:p>
                      <a:r>
                        <a:rPr lang="en-US" sz="1200" dirty="0"/>
                        <a:t>Demonic Boy</a:t>
                      </a:r>
                      <a:r>
                        <a:rPr lang="en-US" sz="1200" baseline="0" dirty="0"/>
                        <a:t> Healed</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17:14-21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9:14-29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9:37-43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3968">
                <a:tc>
                  <a:txBody>
                    <a:bodyPr/>
                    <a:lstStyle/>
                    <a:p>
                      <a:r>
                        <a:rPr lang="en-US" sz="1200" dirty="0"/>
                        <a:t>Jesus Again</a:t>
                      </a:r>
                      <a:r>
                        <a:rPr lang="en-US" sz="1200" baseline="0" dirty="0"/>
                        <a:t> Foretells His Death and Resurrection</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17:22, 23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9:30-32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9:43-45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3968">
                <a:tc>
                  <a:txBody>
                    <a:bodyPr/>
                    <a:lstStyle/>
                    <a:p>
                      <a:r>
                        <a:rPr lang="en-US" sz="1200" dirty="0"/>
                        <a:t>Tribute Money</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17:24-27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9:33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3968">
                <a:tc>
                  <a:txBody>
                    <a:bodyPr/>
                    <a:lstStyle/>
                    <a:p>
                      <a:r>
                        <a:rPr lang="en-US" sz="1200" dirty="0"/>
                        <a:t>Discourse on Humility, Service, and Forgiveness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18:1-35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9:33-50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9:46-50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3968">
                <a:tc>
                  <a:txBody>
                    <a:bodyPr/>
                    <a:lstStyle/>
                    <a:p>
                      <a:r>
                        <a:rPr lang="en-US" sz="1200" dirty="0"/>
                        <a:t>The Transfiguration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17:1-13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9:2-13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9:28-36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43968">
                <a:tc>
                  <a:txBody>
                    <a:bodyPr/>
                    <a:lstStyle/>
                    <a:p>
                      <a:r>
                        <a:rPr lang="en-US" sz="1200" dirty="0"/>
                        <a:t>Demonic Boy</a:t>
                      </a:r>
                      <a:r>
                        <a:rPr lang="en-US" sz="1200" baseline="0" dirty="0"/>
                        <a:t> Healed</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17:14-21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9:14-29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9:37-43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43968">
                <a:tc>
                  <a:txBody>
                    <a:bodyPr/>
                    <a:lstStyle/>
                    <a:p>
                      <a:r>
                        <a:rPr lang="en-US" sz="1200" dirty="0"/>
                        <a:t>Jesus Again</a:t>
                      </a:r>
                      <a:r>
                        <a:rPr lang="en-US" sz="1200" baseline="0" dirty="0"/>
                        <a:t> Foretells His Death and Resurrection</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17:22, 23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9:30-32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9:43-45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43968">
                <a:tc>
                  <a:txBody>
                    <a:bodyPr/>
                    <a:lstStyle/>
                    <a:p>
                      <a:r>
                        <a:rPr lang="en-US" sz="1200" dirty="0"/>
                        <a:t>Tribute Money</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17:24-27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9:33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43968">
                <a:tc>
                  <a:txBody>
                    <a:bodyPr/>
                    <a:lstStyle/>
                    <a:p>
                      <a:r>
                        <a:rPr lang="en-US" sz="1200" dirty="0"/>
                        <a:t>Discourse on Humility, Service, and Forgiveness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18:1-35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9:33-50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9:46-50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012781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096000" cy="1569660"/>
          </a:xfrm>
          <a:prstGeom prst="rect">
            <a:avLst/>
          </a:prstGeom>
          <a:ln>
            <a:solidFill>
              <a:schemeClr val="tx1"/>
            </a:solidFill>
          </a:ln>
        </p:spPr>
        <p:txBody>
          <a:bodyPr>
            <a:spAutoFit/>
          </a:bodyPr>
          <a:lstStyle/>
          <a:p>
            <a:pPr fontAlgn="base"/>
            <a:r>
              <a:rPr lang="en-US" sz="1200" b="1" dirty="0"/>
              <a:t>Who is the Greatest Mark 9:34</a:t>
            </a:r>
          </a:p>
          <a:p>
            <a:pPr fontAlgn="base"/>
            <a:r>
              <a:rPr lang="en-US" sz="1200" dirty="0"/>
              <a:t>“Position in the Church does not exalt anyone, but faithfulness does. On the other hand, aspiring to a visible position—striving to become a master rather than a servant—can destroy the spirit of the worker and the work.</a:t>
            </a:r>
          </a:p>
          <a:p>
            <a:pPr fontAlgn="base"/>
            <a:r>
              <a:rPr lang="en-US" sz="1200" dirty="0"/>
              <a:t>“Occasionally confusion exists regarding servants and masters. The Bible reports that a group of men ‘had disputed among themselves, who should be the greatest’ among them. Jesus said, ‘If any man desire to be first, the same shall be last of all, and </a:t>
            </a:r>
            <a:r>
              <a:rPr lang="en-US" sz="1200" i="1" dirty="0"/>
              <a:t>servant of all</a:t>
            </a:r>
            <a:r>
              <a:rPr lang="en-US" sz="1200" dirty="0"/>
              <a:t>’’. Elder Russell M. Nelson (“Thou </a:t>
            </a:r>
            <a:r>
              <a:rPr lang="en-US" sz="1200" dirty="0" err="1"/>
              <a:t>Shalt</a:t>
            </a:r>
            <a:r>
              <a:rPr lang="en-US" sz="1200" dirty="0"/>
              <a:t> Have No Other Gods,”</a:t>
            </a:r>
            <a:r>
              <a:rPr lang="en-US" sz="1200" i="1" dirty="0"/>
              <a:t> Ensign,</a:t>
            </a:r>
            <a:r>
              <a:rPr lang="en-US" sz="1200" dirty="0"/>
              <a:t> May 1996, 15–16).</a:t>
            </a:r>
          </a:p>
        </p:txBody>
      </p:sp>
      <p:sp>
        <p:nvSpPr>
          <p:cNvPr id="4" name="Rectangle 3"/>
          <p:cNvSpPr/>
          <p:nvPr/>
        </p:nvSpPr>
        <p:spPr>
          <a:xfrm>
            <a:off x="0" y="1577492"/>
            <a:ext cx="6096000" cy="2492990"/>
          </a:xfrm>
          <a:prstGeom prst="rect">
            <a:avLst/>
          </a:prstGeom>
          <a:ln>
            <a:solidFill>
              <a:schemeClr val="tx1"/>
            </a:solidFill>
          </a:ln>
        </p:spPr>
        <p:txBody>
          <a:bodyPr>
            <a:spAutoFit/>
          </a:bodyPr>
          <a:lstStyle/>
          <a:p>
            <a:r>
              <a:rPr lang="en-US" sz="1200" b="1" dirty="0"/>
              <a:t>He Followed Us Not Mark 9:38-40</a:t>
            </a:r>
          </a:p>
          <a:p>
            <a:r>
              <a:rPr lang="en-US" sz="1200" dirty="0"/>
              <a:t>John’s concern by explaining that the man “was not one of the inner circle of disciples who traveled, ate, slept, and communed continually with the Master. Luke has it: ‘He </a:t>
            </a:r>
            <a:r>
              <a:rPr lang="en-US" sz="1200" dirty="0" err="1"/>
              <a:t>followeth</a:t>
            </a:r>
            <a:r>
              <a:rPr lang="en-US" sz="1200" dirty="0"/>
              <a:t> not </a:t>
            </a:r>
            <a:r>
              <a:rPr lang="en-US" sz="1200" i="1" dirty="0"/>
              <a:t>with</a:t>
            </a:r>
            <a:r>
              <a:rPr lang="en-US" sz="1200" dirty="0"/>
              <a:t> us’ [Luke 9:49; italics added]; that is, he is not one of our traveling companions. But from our Lord’s reply it is evident that he was a member of the kingdom, a legal administrator who was acting in the authority of the priesthood and the power of faith. Either he was unknown to John who therefore erroneously supposed him to be without authority or else John falsely supposed that the power to cast out devils was limited to the Twelve and did not extend to all faithful priesthood holders. It is quite possible that the one casting out devils was a seventy. [see Luke 10:1, 17]</a:t>
            </a:r>
          </a:p>
          <a:p>
            <a:r>
              <a:rPr lang="en-US" sz="1200" dirty="0"/>
              <a:t>The Savior’s answer to John, recorded in Mark 9:40, reassured John and the Twelve that the man was a disciple with authority, though not an Apostle” Elder Bruce R. McConkie (</a:t>
            </a:r>
            <a:r>
              <a:rPr lang="en-US" sz="1200" i="1" dirty="0"/>
              <a:t>Doctrinal New Testament Commentary,</a:t>
            </a:r>
            <a:r>
              <a:rPr lang="en-US" sz="1200" dirty="0"/>
              <a:t> 1:417).</a:t>
            </a:r>
          </a:p>
        </p:txBody>
      </p:sp>
      <p:sp>
        <p:nvSpPr>
          <p:cNvPr id="5" name="Rectangle 4"/>
          <p:cNvSpPr/>
          <p:nvPr/>
        </p:nvSpPr>
        <p:spPr>
          <a:xfrm>
            <a:off x="0" y="4066693"/>
            <a:ext cx="6096000" cy="2677656"/>
          </a:xfrm>
          <a:prstGeom prst="rect">
            <a:avLst/>
          </a:prstGeom>
          <a:ln>
            <a:solidFill>
              <a:schemeClr val="tx1"/>
            </a:solidFill>
          </a:ln>
        </p:spPr>
        <p:txBody>
          <a:bodyPr>
            <a:spAutoFit/>
          </a:bodyPr>
          <a:lstStyle/>
          <a:p>
            <a:pPr fontAlgn="base"/>
            <a:r>
              <a:rPr lang="en-US" sz="1200" b="1" dirty="0"/>
              <a:t>Elder Walter F. </a:t>
            </a:r>
            <a:r>
              <a:rPr lang="en-US" sz="1200" b="1" dirty="0" err="1"/>
              <a:t>González</a:t>
            </a:r>
            <a:endParaRPr lang="en-US" sz="1200" b="1" dirty="0"/>
          </a:p>
          <a:p>
            <a:pPr fontAlgn="base"/>
            <a:r>
              <a:rPr lang="en-US" sz="1200" dirty="0"/>
              <a:t>General Authority Seventy Elder Walter F. </a:t>
            </a:r>
            <a:r>
              <a:rPr lang="en-US" sz="1200" dirty="0" err="1"/>
              <a:t>González</a:t>
            </a:r>
            <a:r>
              <a:rPr lang="en-US" sz="1200" dirty="0"/>
              <a:t> was sustained a member of the First Quorum of the Seventy of The Church of Jesus Christ of Latter-day Saints on March 31, 2001. He had previously served in the Fourth Quorum of the Seventy, beginning in April 1997, and as an Area Authority in the South America North Area since August 15, 1995.</a:t>
            </a:r>
          </a:p>
          <a:p>
            <a:pPr fontAlgn="base"/>
            <a:r>
              <a:rPr lang="en-US" sz="1200" dirty="0"/>
              <a:t>He is currently serving as president of the South America South Area. Elder </a:t>
            </a:r>
            <a:r>
              <a:rPr lang="en-US" sz="1200" dirty="0" err="1"/>
              <a:t>González</a:t>
            </a:r>
            <a:r>
              <a:rPr lang="en-US" sz="1200" dirty="0"/>
              <a:t> previously served in the Presidency of the Seventy with supervisory responsibility for the North America Southeast Area, as president of the South America West Area, president of the Brazil North Area, first counselor in the Brazil North Area Presidency, and first counselor in the South America North Area Presidency.</a:t>
            </a:r>
          </a:p>
          <a:p>
            <a:pPr fontAlgn="base"/>
            <a:r>
              <a:rPr lang="en-US" sz="1200" dirty="0"/>
              <a:t>He earned a bachelor of general studies degree at Indiana University and a technician’s certificate in business administration at CEMLAD Institute. His professional career led him to be director of the Church Educational System for the South America North Area. Prior to taking that position, he was a CES employee in several South American countries.</a:t>
            </a:r>
          </a:p>
        </p:txBody>
      </p:sp>
      <p:sp>
        <p:nvSpPr>
          <p:cNvPr id="6" name="Rectangle 5"/>
          <p:cNvSpPr/>
          <p:nvPr/>
        </p:nvSpPr>
        <p:spPr>
          <a:xfrm>
            <a:off x="6096000" y="0"/>
            <a:ext cx="6096000" cy="2123658"/>
          </a:xfrm>
          <a:prstGeom prst="rect">
            <a:avLst/>
          </a:prstGeom>
          <a:ln>
            <a:solidFill>
              <a:schemeClr val="tx1"/>
            </a:solidFill>
          </a:ln>
        </p:spPr>
        <p:txBody>
          <a:bodyPr>
            <a:spAutoFit/>
          </a:bodyPr>
          <a:lstStyle/>
          <a:p>
            <a:pPr fontAlgn="base"/>
            <a:r>
              <a:rPr lang="en-US" sz="1200" b="1" dirty="0"/>
              <a:t>Separating Ourselves from sin  Mark 9:43-48</a:t>
            </a:r>
          </a:p>
          <a:p>
            <a:pPr fontAlgn="base"/>
            <a:r>
              <a:rPr lang="en-US" sz="1200" dirty="0"/>
              <a:t>“With whom will you choose to associate?</a:t>
            </a:r>
          </a:p>
          <a:p>
            <a:pPr fontAlgn="base"/>
            <a:r>
              <a:rPr lang="en-US" sz="1200" dirty="0"/>
              <a:t>“You will mingle with many good people who also believe in God. Whether they be Jewish, Catholic, Protestant, or Muslim, believers know that there actually is absolute truth. …</a:t>
            </a:r>
          </a:p>
          <a:p>
            <a:pPr fontAlgn="base"/>
            <a:r>
              <a:rPr lang="en-US" sz="1200" dirty="0"/>
              <a:t>“As you move along life’s journey, you will also become acquainted with people who do not believe in God. Many of them have not yet found divine truth and don’t know where to look for it. But you youth of the noble birthright are coming to their rescue. …</a:t>
            </a:r>
          </a:p>
          <a:p>
            <a:pPr fontAlgn="base"/>
            <a:r>
              <a:rPr lang="en-US" sz="1200" dirty="0"/>
              <a:t>“As you mingle with nonbelievers, be aware that there may be a few who do not have your best interest at heart (see D&amp;C 1:16;89:4). As soon as you discern that, flee from them quickly and permanently (see 1 Timothy 6:5–6, 11)” (“What Will You Choose?”</a:t>
            </a:r>
            <a:r>
              <a:rPr lang="en-US" sz="1200" i="1" dirty="0"/>
              <a:t>Ensign,</a:t>
            </a:r>
            <a:r>
              <a:rPr lang="en-US" sz="1200" dirty="0"/>
              <a:t> Jan. 2015, 33, or </a:t>
            </a:r>
            <a:r>
              <a:rPr lang="en-US" sz="1200" i="1" dirty="0"/>
              <a:t>Liahona,</a:t>
            </a:r>
            <a:r>
              <a:rPr lang="en-US" sz="1200" dirty="0"/>
              <a:t> Jan. 2015, 21).</a:t>
            </a:r>
          </a:p>
        </p:txBody>
      </p:sp>
    </p:spTree>
    <p:extLst>
      <p:ext uri="{BB962C8B-B14F-4D97-AF65-F5344CB8AC3E}">
        <p14:creationId xmlns:p14="http://schemas.microsoft.com/office/powerpoint/2010/main" val="2012781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dn.wonderfulengineering.com/wp-content/uploads/2014/09/red-wallpaper-3.jpg"/>
          <p:cNvPicPr>
            <a:picLocks noChangeAspect="1" noChangeArrowheads="1"/>
          </p:cNvPicPr>
          <p:nvPr/>
        </p:nvPicPr>
        <p:blipFill>
          <a:blip r:embed="rId2" cstate="print"/>
          <a:srcRect/>
          <a:stretch>
            <a:fillRect/>
          </a:stretch>
        </p:blipFill>
        <p:spPr bwMode="auto">
          <a:xfrm>
            <a:off x="0" y="0"/>
            <a:ext cx="12192000" cy="6904183"/>
          </a:xfrm>
          <a:prstGeom prst="rect">
            <a:avLst/>
          </a:prstGeom>
          <a:noFill/>
        </p:spPr>
      </p:pic>
      <p:sp>
        <p:nvSpPr>
          <p:cNvPr id="5" name="TextBox 4"/>
          <p:cNvSpPr txBox="1"/>
          <p:nvPr/>
        </p:nvSpPr>
        <p:spPr>
          <a:xfrm>
            <a:off x="674255" y="1487054"/>
            <a:ext cx="4830617" cy="1477328"/>
          </a:xfrm>
          <a:prstGeom prst="rect">
            <a:avLst/>
          </a:prstGeom>
          <a:noFill/>
        </p:spPr>
        <p:txBody>
          <a:bodyPr wrap="square" rtlCol="0">
            <a:spAutoFit/>
          </a:bodyPr>
          <a:lstStyle/>
          <a:p>
            <a:r>
              <a:rPr lang="en-US" dirty="0">
                <a:solidFill>
                  <a:schemeClr val="bg1"/>
                </a:solidFill>
              </a:rPr>
              <a:t>The Apostles revealed a lack of understanding about leadership in the kingdom of God. In each instance, the Savior patiently taught them that their callings were not about receiving glory and honor, but about humbly serving others.</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Elephant" pitchFamily="18" charset="0"/>
              </a:rPr>
              <a:t>Lack of Understanding</a:t>
            </a:r>
          </a:p>
        </p:txBody>
      </p:sp>
      <p:sp>
        <p:nvSpPr>
          <p:cNvPr id="7" name="TextBox 6"/>
          <p:cNvSpPr txBox="1"/>
          <p:nvPr/>
        </p:nvSpPr>
        <p:spPr>
          <a:xfrm>
            <a:off x="110836" y="6539345"/>
            <a:ext cx="2632364" cy="307777"/>
          </a:xfrm>
          <a:prstGeom prst="rect">
            <a:avLst/>
          </a:prstGeom>
          <a:noFill/>
        </p:spPr>
        <p:txBody>
          <a:bodyPr wrap="square" rtlCol="0">
            <a:spAutoFit/>
          </a:bodyPr>
          <a:lstStyle/>
          <a:p>
            <a:r>
              <a:rPr lang="en-US" sz="1400" dirty="0">
                <a:solidFill>
                  <a:schemeClr val="bg1"/>
                </a:solidFill>
              </a:rPr>
              <a:t>Mark 9:33-39</a:t>
            </a:r>
          </a:p>
        </p:txBody>
      </p:sp>
      <p:pic>
        <p:nvPicPr>
          <p:cNvPr id="17412" name="Picture 4" descr="https://s-media-cache-ak0.pinimg.com/736x/3e/28/d3/3e28d324df6706bdd73fd0b308a4bdad.jpg"/>
          <p:cNvPicPr>
            <a:picLocks noChangeAspect="1" noChangeArrowheads="1"/>
          </p:cNvPicPr>
          <p:nvPr/>
        </p:nvPicPr>
        <p:blipFill>
          <a:blip r:embed="rId3" cstate="print"/>
          <a:srcRect/>
          <a:stretch>
            <a:fillRect/>
          </a:stretch>
        </p:blipFill>
        <p:spPr bwMode="auto">
          <a:xfrm>
            <a:off x="6974760" y="1161040"/>
            <a:ext cx="3637245" cy="5239762"/>
          </a:xfrm>
          <a:prstGeom prst="rect">
            <a:avLst/>
          </a:prstGeom>
          <a:noFill/>
        </p:spPr>
      </p:pic>
      <p:sp>
        <p:nvSpPr>
          <p:cNvPr id="9" name="Rectangle 8"/>
          <p:cNvSpPr/>
          <p:nvPr/>
        </p:nvSpPr>
        <p:spPr>
          <a:xfrm>
            <a:off x="1754909" y="3623071"/>
            <a:ext cx="4627418" cy="1200329"/>
          </a:xfrm>
          <a:prstGeom prst="rect">
            <a:avLst/>
          </a:prstGeom>
        </p:spPr>
        <p:txBody>
          <a:bodyPr wrap="square">
            <a:spAutoFit/>
          </a:bodyPr>
          <a:lstStyle/>
          <a:p>
            <a:r>
              <a:rPr lang="en-US" sz="2400" i="1" dirty="0">
                <a:solidFill>
                  <a:srgbClr val="FFFF00"/>
                </a:solidFill>
              </a:rPr>
              <a:t>If any man desire to be first, the same shall be last of all, and servant of all.</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dn.wonderfulengineering.com/wp-content/uploads/2014/09/red-wallpaper-3.jpg"/>
          <p:cNvPicPr>
            <a:picLocks noChangeAspect="1" noChangeArrowheads="1"/>
          </p:cNvPicPr>
          <p:nvPr/>
        </p:nvPicPr>
        <p:blipFill>
          <a:blip r:embed="rId2" cstate="print"/>
          <a:srcRect/>
          <a:stretch>
            <a:fillRect/>
          </a:stretch>
        </p:blipFill>
        <p:spPr bwMode="auto">
          <a:xfrm>
            <a:off x="0" y="0"/>
            <a:ext cx="12192000" cy="6904183"/>
          </a:xfrm>
          <a:prstGeom prst="rect">
            <a:avLst/>
          </a:prstGeom>
          <a:noFill/>
        </p:spPr>
      </p:pic>
      <p:sp>
        <p:nvSpPr>
          <p:cNvPr id="5" name="TextBox 4"/>
          <p:cNvSpPr txBox="1"/>
          <p:nvPr/>
        </p:nvSpPr>
        <p:spPr>
          <a:xfrm>
            <a:off x="2262909" y="2512289"/>
            <a:ext cx="2900218" cy="2031325"/>
          </a:xfrm>
          <a:prstGeom prst="rect">
            <a:avLst/>
          </a:prstGeom>
          <a:noFill/>
        </p:spPr>
        <p:txBody>
          <a:bodyPr wrap="square" rtlCol="0">
            <a:spAutoFit/>
          </a:bodyPr>
          <a:lstStyle/>
          <a:p>
            <a:r>
              <a:rPr lang="en-US" dirty="0">
                <a:solidFill>
                  <a:schemeClr val="bg1"/>
                </a:solidFill>
              </a:rPr>
              <a:t>“It matters not where we serve in this great cause, but how we serve. We each make our own contribution, and that contribution adds up to the building of the cause.” (2)</a:t>
            </a:r>
          </a:p>
        </p:txBody>
      </p:sp>
      <p:sp>
        <p:nvSpPr>
          <p:cNvPr id="6" name="TextBox 5"/>
          <p:cNvSpPr txBox="1"/>
          <p:nvPr/>
        </p:nvSpPr>
        <p:spPr>
          <a:xfrm>
            <a:off x="0" y="0"/>
            <a:ext cx="12192000" cy="769441"/>
          </a:xfrm>
          <a:prstGeom prst="rect">
            <a:avLst/>
          </a:prstGeom>
          <a:noFill/>
        </p:spPr>
        <p:txBody>
          <a:bodyPr wrap="square" rtlCol="0">
            <a:spAutoFit/>
          </a:bodyPr>
          <a:lstStyle/>
          <a:p>
            <a:pPr algn="ctr"/>
            <a:r>
              <a:rPr lang="en-US" sz="4400" dirty="0">
                <a:solidFill>
                  <a:schemeClr val="bg1"/>
                </a:solidFill>
                <a:latin typeface="Elephant" pitchFamily="18" charset="0"/>
              </a:rPr>
              <a:t>Who is Greatest?</a:t>
            </a:r>
          </a:p>
        </p:txBody>
      </p:sp>
      <p:sp>
        <p:nvSpPr>
          <p:cNvPr id="7" name="TextBox 6"/>
          <p:cNvSpPr txBox="1"/>
          <p:nvPr/>
        </p:nvSpPr>
        <p:spPr>
          <a:xfrm>
            <a:off x="110836" y="6539345"/>
            <a:ext cx="2632364" cy="307777"/>
          </a:xfrm>
          <a:prstGeom prst="rect">
            <a:avLst/>
          </a:prstGeom>
          <a:noFill/>
        </p:spPr>
        <p:txBody>
          <a:bodyPr wrap="square" rtlCol="0">
            <a:spAutoFit/>
          </a:bodyPr>
          <a:lstStyle/>
          <a:p>
            <a:r>
              <a:rPr lang="en-US" sz="1400" dirty="0">
                <a:solidFill>
                  <a:schemeClr val="bg1"/>
                </a:solidFill>
              </a:rPr>
              <a:t>Mark 9:34</a:t>
            </a:r>
          </a:p>
        </p:txBody>
      </p:sp>
      <p:grpSp>
        <p:nvGrpSpPr>
          <p:cNvPr id="23" name="Group 22"/>
          <p:cNvGrpSpPr/>
          <p:nvPr/>
        </p:nvGrpSpPr>
        <p:grpSpPr>
          <a:xfrm>
            <a:off x="1058325" y="2000434"/>
            <a:ext cx="927493" cy="1389311"/>
            <a:chOff x="3496725" y="1030616"/>
            <a:chExt cx="1882694" cy="2466108"/>
          </a:xfrm>
        </p:grpSpPr>
        <p:pic>
          <p:nvPicPr>
            <p:cNvPr id="18438" name="Picture 6" descr="http://www.free-photo-frames.com/images/frames/frame_7.jpg"/>
            <p:cNvPicPr>
              <a:picLocks noChangeAspect="1" noChangeArrowheads="1"/>
            </p:cNvPicPr>
            <p:nvPr/>
          </p:nvPicPr>
          <p:blipFill>
            <a:blip r:embed="rId3" cstate="print"/>
            <a:srcRect l="3015" t="5303" r="3268" b="6755"/>
            <a:stretch>
              <a:fillRect/>
            </a:stretch>
          </p:blipFill>
          <p:spPr bwMode="auto">
            <a:xfrm rot="5400000">
              <a:off x="3205018" y="1322323"/>
              <a:ext cx="2466108" cy="1882694"/>
            </a:xfrm>
            <a:prstGeom prst="rect">
              <a:avLst/>
            </a:prstGeom>
            <a:noFill/>
          </p:spPr>
        </p:pic>
        <p:pic>
          <p:nvPicPr>
            <p:cNvPr id="21" name="Picture 2" descr="http://i.imgur.com/AUO2E4h.png"/>
            <p:cNvPicPr>
              <a:picLocks noChangeAspect="1" noChangeArrowheads="1"/>
            </p:cNvPicPr>
            <p:nvPr/>
          </p:nvPicPr>
          <p:blipFill>
            <a:blip r:embed="rId4" cstate="print"/>
            <a:srcRect l="1551" t="4407" r="85300" b="59008"/>
            <a:stretch>
              <a:fillRect/>
            </a:stretch>
          </p:blipFill>
          <p:spPr bwMode="auto">
            <a:xfrm>
              <a:off x="3768437" y="1274618"/>
              <a:ext cx="1366981" cy="1980886"/>
            </a:xfrm>
            <a:prstGeom prst="rect">
              <a:avLst/>
            </a:prstGeom>
            <a:noFill/>
          </p:spPr>
        </p:pic>
      </p:grpSp>
      <p:grpSp>
        <p:nvGrpSpPr>
          <p:cNvPr id="25" name="Group 24"/>
          <p:cNvGrpSpPr/>
          <p:nvPr/>
        </p:nvGrpSpPr>
        <p:grpSpPr>
          <a:xfrm>
            <a:off x="2827088" y="841271"/>
            <a:ext cx="927493" cy="1389311"/>
            <a:chOff x="3316615" y="1118362"/>
            <a:chExt cx="927493" cy="1389311"/>
          </a:xfrm>
        </p:grpSpPr>
        <p:pic>
          <p:nvPicPr>
            <p:cNvPr id="24" name="Picture 6" descr="http://www.free-photo-frames.com/images/frames/frame_7.jpg"/>
            <p:cNvPicPr>
              <a:picLocks noChangeAspect="1" noChangeArrowheads="1"/>
            </p:cNvPicPr>
            <p:nvPr/>
          </p:nvPicPr>
          <p:blipFill>
            <a:blip r:embed="rId3" cstate="print"/>
            <a:srcRect l="3015" t="5303" r="3268" b="6755"/>
            <a:stretch>
              <a:fillRect/>
            </a:stretch>
          </p:blipFill>
          <p:spPr bwMode="auto">
            <a:xfrm rot="5400000">
              <a:off x="3085706" y="1349271"/>
              <a:ext cx="1389311" cy="927493"/>
            </a:xfrm>
            <a:prstGeom prst="rect">
              <a:avLst/>
            </a:prstGeom>
            <a:noFill/>
          </p:spPr>
        </p:pic>
        <p:pic>
          <p:nvPicPr>
            <p:cNvPr id="20" name="Picture 2" descr="http://i.imgur.com/AUO2E4h.png"/>
            <p:cNvPicPr>
              <a:picLocks noChangeAspect="1" noChangeArrowheads="1"/>
            </p:cNvPicPr>
            <p:nvPr/>
          </p:nvPicPr>
          <p:blipFill>
            <a:blip r:embed="rId4" cstate="print"/>
            <a:srcRect l="18378" t="3164" r="68503" b="56698"/>
            <a:stretch>
              <a:fillRect/>
            </a:stretch>
          </p:blipFill>
          <p:spPr bwMode="auto">
            <a:xfrm>
              <a:off x="3454400" y="1302327"/>
              <a:ext cx="637309" cy="1043709"/>
            </a:xfrm>
            <a:prstGeom prst="rect">
              <a:avLst/>
            </a:prstGeom>
            <a:noFill/>
          </p:spPr>
        </p:pic>
      </p:grpSp>
      <p:grpSp>
        <p:nvGrpSpPr>
          <p:cNvPr id="36" name="Group 35"/>
          <p:cNvGrpSpPr/>
          <p:nvPr/>
        </p:nvGrpSpPr>
        <p:grpSpPr>
          <a:xfrm>
            <a:off x="5071525" y="721197"/>
            <a:ext cx="927493" cy="1389311"/>
            <a:chOff x="6087525" y="2531525"/>
            <a:chExt cx="927493" cy="1389311"/>
          </a:xfrm>
        </p:grpSpPr>
        <p:pic>
          <p:nvPicPr>
            <p:cNvPr id="35" name="Picture 6" descr="http://www.free-photo-frames.com/images/frames/frame_7.jpg"/>
            <p:cNvPicPr>
              <a:picLocks noChangeAspect="1" noChangeArrowheads="1"/>
            </p:cNvPicPr>
            <p:nvPr/>
          </p:nvPicPr>
          <p:blipFill>
            <a:blip r:embed="rId3" cstate="print"/>
            <a:srcRect l="3015" t="5303" r="3268" b="6755"/>
            <a:stretch>
              <a:fillRect/>
            </a:stretch>
          </p:blipFill>
          <p:spPr bwMode="auto">
            <a:xfrm rot="5400000">
              <a:off x="5856616" y="2762434"/>
              <a:ext cx="1389311" cy="927493"/>
            </a:xfrm>
            <a:prstGeom prst="rect">
              <a:avLst/>
            </a:prstGeom>
            <a:noFill/>
          </p:spPr>
        </p:pic>
        <p:pic>
          <p:nvPicPr>
            <p:cNvPr id="19" name="Picture 2" descr="http://i.imgur.com/AUO2E4h.png"/>
            <p:cNvPicPr>
              <a:picLocks noChangeAspect="1" noChangeArrowheads="1"/>
            </p:cNvPicPr>
            <p:nvPr/>
          </p:nvPicPr>
          <p:blipFill>
            <a:blip r:embed="rId4" cstate="print"/>
            <a:srcRect l="36726" t="2631" r="51485" b="59718"/>
            <a:stretch>
              <a:fillRect/>
            </a:stretch>
          </p:blipFill>
          <p:spPr bwMode="auto">
            <a:xfrm>
              <a:off x="6253018" y="2724727"/>
              <a:ext cx="609600" cy="1042221"/>
            </a:xfrm>
            <a:prstGeom prst="rect">
              <a:avLst/>
            </a:prstGeom>
            <a:noFill/>
          </p:spPr>
        </p:pic>
      </p:grpSp>
      <p:grpSp>
        <p:nvGrpSpPr>
          <p:cNvPr id="37" name="Group 36"/>
          <p:cNvGrpSpPr/>
          <p:nvPr/>
        </p:nvGrpSpPr>
        <p:grpSpPr>
          <a:xfrm>
            <a:off x="7108142" y="753525"/>
            <a:ext cx="927493" cy="1389311"/>
            <a:chOff x="7265160" y="1658689"/>
            <a:chExt cx="927493" cy="1389311"/>
          </a:xfrm>
        </p:grpSpPr>
        <p:pic>
          <p:nvPicPr>
            <p:cNvPr id="34" name="Picture 6" descr="http://www.free-photo-frames.com/images/frames/frame_7.jpg"/>
            <p:cNvPicPr>
              <a:picLocks noChangeAspect="1" noChangeArrowheads="1"/>
            </p:cNvPicPr>
            <p:nvPr/>
          </p:nvPicPr>
          <p:blipFill>
            <a:blip r:embed="rId3" cstate="print"/>
            <a:srcRect l="3015" t="5303" r="3268" b="6755"/>
            <a:stretch>
              <a:fillRect/>
            </a:stretch>
          </p:blipFill>
          <p:spPr bwMode="auto">
            <a:xfrm rot="5400000">
              <a:off x="7034251" y="1889598"/>
              <a:ext cx="1389311" cy="927493"/>
            </a:xfrm>
            <a:prstGeom prst="rect">
              <a:avLst/>
            </a:prstGeom>
            <a:noFill/>
          </p:spPr>
        </p:pic>
        <p:pic>
          <p:nvPicPr>
            <p:cNvPr id="18" name="Picture 2" descr="http://i.imgur.com/AUO2E4h.png"/>
            <p:cNvPicPr>
              <a:picLocks noChangeAspect="1" noChangeArrowheads="1"/>
            </p:cNvPicPr>
            <p:nvPr/>
          </p:nvPicPr>
          <p:blipFill>
            <a:blip r:embed="rId4" cstate="print"/>
            <a:srcRect l="53743" t="2998" r="34278" b="59895"/>
            <a:stretch>
              <a:fillRect/>
            </a:stretch>
          </p:blipFill>
          <p:spPr bwMode="auto">
            <a:xfrm>
              <a:off x="7418774" y="1828800"/>
              <a:ext cx="610986" cy="1046018"/>
            </a:xfrm>
            <a:prstGeom prst="rect">
              <a:avLst/>
            </a:prstGeom>
            <a:noFill/>
          </p:spPr>
        </p:pic>
      </p:grpSp>
      <p:grpSp>
        <p:nvGrpSpPr>
          <p:cNvPr id="38" name="Group 37"/>
          <p:cNvGrpSpPr/>
          <p:nvPr/>
        </p:nvGrpSpPr>
        <p:grpSpPr>
          <a:xfrm>
            <a:off x="8599815" y="1201489"/>
            <a:ext cx="927493" cy="1389311"/>
            <a:chOff x="8230360" y="1072180"/>
            <a:chExt cx="927493" cy="1389311"/>
          </a:xfrm>
        </p:grpSpPr>
        <p:pic>
          <p:nvPicPr>
            <p:cNvPr id="33" name="Picture 6" descr="http://www.free-photo-frames.com/images/frames/frame_7.jpg"/>
            <p:cNvPicPr>
              <a:picLocks noChangeAspect="1" noChangeArrowheads="1"/>
            </p:cNvPicPr>
            <p:nvPr/>
          </p:nvPicPr>
          <p:blipFill>
            <a:blip r:embed="rId3" cstate="print"/>
            <a:srcRect l="3015" t="5303" r="3268" b="6755"/>
            <a:stretch>
              <a:fillRect/>
            </a:stretch>
          </p:blipFill>
          <p:spPr bwMode="auto">
            <a:xfrm rot="5400000">
              <a:off x="7999451" y="1303089"/>
              <a:ext cx="1389311" cy="927493"/>
            </a:xfrm>
            <a:prstGeom prst="rect">
              <a:avLst/>
            </a:prstGeom>
            <a:noFill/>
          </p:spPr>
        </p:pic>
        <p:pic>
          <p:nvPicPr>
            <p:cNvPr id="17" name="Picture 2" descr="http://i.imgur.com/AUO2E4h.png"/>
            <p:cNvPicPr>
              <a:picLocks noChangeAspect="1" noChangeArrowheads="1"/>
            </p:cNvPicPr>
            <p:nvPr/>
          </p:nvPicPr>
          <p:blipFill>
            <a:blip r:embed="rId4" cstate="print"/>
            <a:srcRect l="68669" t="1210" r="18212" b="59718"/>
            <a:stretch>
              <a:fillRect/>
            </a:stretch>
          </p:blipFill>
          <p:spPr bwMode="auto">
            <a:xfrm>
              <a:off x="8386619" y="1265383"/>
              <a:ext cx="637309" cy="1015999"/>
            </a:xfrm>
            <a:prstGeom prst="rect">
              <a:avLst/>
            </a:prstGeom>
            <a:noFill/>
          </p:spPr>
        </p:pic>
      </p:grpSp>
      <p:grpSp>
        <p:nvGrpSpPr>
          <p:cNvPr id="46" name="Group 45"/>
          <p:cNvGrpSpPr/>
          <p:nvPr/>
        </p:nvGrpSpPr>
        <p:grpSpPr>
          <a:xfrm>
            <a:off x="8688322" y="4910271"/>
            <a:ext cx="927493" cy="1389311"/>
            <a:chOff x="5791961" y="5228544"/>
            <a:chExt cx="927493" cy="1389311"/>
          </a:xfrm>
        </p:grpSpPr>
        <p:pic>
          <p:nvPicPr>
            <p:cNvPr id="27" name="Picture 6" descr="http://www.free-photo-frames.com/images/frames/frame_7.jpg"/>
            <p:cNvPicPr>
              <a:picLocks noChangeAspect="1" noChangeArrowheads="1"/>
            </p:cNvPicPr>
            <p:nvPr/>
          </p:nvPicPr>
          <p:blipFill>
            <a:blip r:embed="rId3" cstate="print"/>
            <a:srcRect l="3015" t="5303" r="3268" b="6755"/>
            <a:stretch>
              <a:fillRect/>
            </a:stretch>
          </p:blipFill>
          <p:spPr bwMode="auto">
            <a:xfrm rot="5400000">
              <a:off x="5561052" y="5459453"/>
              <a:ext cx="1389311" cy="927493"/>
            </a:xfrm>
            <a:prstGeom prst="rect">
              <a:avLst/>
            </a:prstGeom>
            <a:noFill/>
          </p:spPr>
        </p:pic>
        <p:pic>
          <p:nvPicPr>
            <p:cNvPr id="11" name="Picture 2" descr="http://i.imgur.com/AUO2E4h.png"/>
            <p:cNvPicPr>
              <a:picLocks noChangeAspect="1" noChangeArrowheads="1"/>
            </p:cNvPicPr>
            <p:nvPr/>
          </p:nvPicPr>
          <p:blipFill rotWithShape="1">
            <a:blip r:embed="rId4" cstate="print"/>
            <a:srcRect l="68859" t="53298" r="18021" b="8569"/>
            <a:stretch/>
          </p:blipFill>
          <p:spPr bwMode="auto">
            <a:xfrm>
              <a:off x="5938982" y="5419662"/>
              <a:ext cx="637309" cy="1027320"/>
            </a:xfrm>
            <a:prstGeom prst="rect">
              <a:avLst/>
            </a:prstGeom>
            <a:noFill/>
          </p:spPr>
        </p:pic>
      </p:grpSp>
      <p:grpSp>
        <p:nvGrpSpPr>
          <p:cNvPr id="44" name="Group 43"/>
          <p:cNvGrpSpPr/>
          <p:nvPr/>
        </p:nvGrpSpPr>
        <p:grpSpPr>
          <a:xfrm>
            <a:off x="6858761" y="5316288"/>
            <a:ext cx="927493" cy="1389311"/>
            <a:chOff x="9611197" y="3376652"/>
            <a:chExt cx="927493" cy="1389311"/>
          </a:xfrm>
        </p:grpSpPr>
        <p:pic>
          <p:nvPicPr>
            <p:cNvPr id="28" name="Picture 6" descr="http://www.free-photo-frames.com/images/frames/frame_7.jpg"/>
            <p:cNvPicPr>
              <a:picLocks noChangeAspect="1" noChangeArrowheads="1"/>
            </p:cNvPicPr>
            <p:nvPr/>
          </p:nvPicPr>
          <p:blipFill>
            <a:blip r:embed="rId3" cstate="print"/>
            <a:srcRect l="3015" t="5303" r="3268" b="6755"/>
            <a:stretch>
              <a:fillRect/>
            </a:stretch>
          </p:blipFill>
          <p:spPr bwMode="auto">
            <a:xfrm rot="5400000">
              <a:off x="9380288" y="3607561"/>
              <a:ext cx="1389311" cy="927493"/>
            </a:xfrm>
            <a:prstGeom prst="rect">
              <a:avLst/>
            </a:prstGeom>
            <a:noFill/>
          </p:spPr>
        </p:pic>
        <p:pic>
          <p:nvPicPr>
            <p:cNvPr id="12" name="Picture 2" descr="http://i.imgur.com/AUO2E4h.png"/>
            <p:cNvPicPr>
              <a:picLocks noChangeAspect="1" noChangeArrowheads="1"/>
            </p:cNvPicPr>
            <p:nvPr/>
          </p:nvPicPr>
          <p:blipFill>
            <a:blip r:embed="rId4" cstate="print"/>
            <a:srcRect l="52603" t="53958" r="34278" b="9102"/>
            <a:stretch>
              <a:fillRect/>
            </a:stretch>
          </p:blipFill>
          <p:spPr bwMode="auto">
            <a:xfrm>
              <a:off x="9733958" y="3556000"/>
              <a:ext cx="637309" cy="1043709"/>
            </a:xfrm>
            <a:prstGeom prst="rect">
              <a:avLst/>
            </a:prstGeom>
            <a:noFill/>
          </p:spPr>
        </p:pic>
      </p:grpSp>
      <p:grpSp>
        <p:nvGrpSpPr>
          <p:cNvPr id="43" name="Group 42"/>
          <p:cNvGrpSpPr/>
          <p:nvPr/>
        </p:nvGrpSpPr>
        <p:grpSpPr>
          <a:xfrm>
            <a:off x="4572761" y="5283961"/>
            <a:ext cx="927493" cy="1389311"/>
            <a:chOff x="8581343" y="2864034"/>
            <a:chExt cx="927493" cy="1389311"/>
          </a:xfrm>
        </p:grpSpPr>
        <p:pic>
          <p:nvPicPr>
            <p:cNvPr id="29" name="Picture 6" descr="http://www.free-photo-frames.com/images/frames/frame_7.jpg"/>
            <p:cNvPicPr>
              <a:picLocks noChangeAspect="1" noChangeArrowheads="1"/>
            </p:cNvPicPr>
            <p:nvPr/>
          </p:nvPicPr>
          <p:blipFill>
            <a:blip r:embed="rId3" cstate="print"/>
            <a:srcRect l="3015" t="5303" r="3268" b="6755"/>
            <a:stretch>
              <a:fillRect/>
            </a:stretch>
          </p:blipFill>
          <p:spPr bwMode="auto">
            <a:xfrm rot="5400000">
              <a:off x="8350434" y="3094943"/>
              <a:ext cx="1389311" cy="927493"/>
            </a:xfrm>
            <a:prstGeom prst="rect">
              <a:avLst/>
            </a:prstGeom>
            <a:noFill/>
          </p:spPr>
        </p:pic>
        <p:pic>
          <p:nvPicPr>
            <p:cNvPr id="13" name="Picture 2" descr="http://i.imgur.com/AUO2E4h.png"/>
            <p:cNvPicPr>
              <a:picLocks noChangeAspect="1" noChangeArrowheads="1"/>
            </p:cNvPicPr>
            <p:nvPr/>
          </p:nvPicPr>
          <p:blipFill>
            <a:blip r:embed="rId4" cstate="print"/>
            <a:srcRect l="34444" t="54845" r="51106" b="9635"/>
            <a:stretch>
              <a:fillRect/>
            </a:stretch>
          </p:blipFill>
          <p:spPr bwMode="auto">
            <a:xfrm>
              <a:off x="8709893" y="3038764"/>
              <a:ext cx="683490" cy="1025236"/>
            </a:xfrm>
            <a:prstGeom prst="rect">
              <a:avLst/>
            </a:prstGeom>
            <a:noFill/>
          </p:spPr>
        </p:pic>
      </p:grpSp>
      <p:grpSp>
        <p:nvGrpSpPr>
          <p:cNvPr id="42" name="Group 41"/>
          <p:cNvGrpSpPr/>
          <p:nvPr/>
        </p:nvGrpSpPr>
        <p:grpSpPr>
          <a:xfrm>
            <a:off x="2711633" y="5029962"/>
            <a:ext cx="927493" cy="1389311"/>
            <a:chOff x="7274397" y="3191925"/>
            <a:chExt cx="927493" cy="1389311"/>
          </a:xfrm>
        </p:grpSpPr>
        <p:pic>
          <p:nvPicPr>
            <p:cNvPr id="30" name="Picture 6" descr="http://www.free-photo-frames.com/images/frames/frame_7.jpg"/>
            <p:cNvPicPr>
              <a:picLocks noChangeAspect="1" noChangeArrowheads="1"/>
            </p:cNvPicPr>
            <p:nvPr/>
          </p:nvPicPr>
          <p:blipFill>
            <a:blip r:embed="rId3" cstate="print"/>
            <a:srcRect l="3015" t="5303" r="3268" b="6755"/>
            <a:stretch>
              <a:fillRect/>
            </a:stretch>
          </p:blipFill>
          <p:spPr bwMode="auto">
            <a:xfrm rot="5400000">
              <a:off x="7043488" y="3422834"/>
              <a:ext cx="1389311" cy="927493"/>
            </a:xfrm>
            <a:prstGeom prst="rect">
              <a:avLst/>
            </a:prstGeom>
            <a:noFill/>
          </p:spPr>
        </p:pic>
        <p:pic>
          <p:nvPicPr>
            <p:cNvPr id="14" name="Picture 2" descr="http://i.imgur.com/AUO2E4h.png"/>
            <p:cNvPicPr>
              <a:picLocks noChangeAspect="1" noChangeArrowheads="1"/>
            </p:cNvPicPr>
            <p:nvPr/>
          </p:nvPicPr>
          <p:blipFill>
            <a:blip r:embed="rId4" cstate="print"/>
            <a:srcRect l="17807" t="52537" r="68693" b="6260"/>
            <a:stretch>
              <a:fillRect/>
            </a:stretch>
          </p:blipFill>
          <p:spPr bwMode="auto">
            <a:xfrm>
              <a:off x="7410252" y="3334498"/>
              <a:ext cx="655782" cy="1102726"/>
            </a:xfrm>
            <a:prstGeom prst="rect">
              <a:avLst/>
            </a:prstGeom>
            <a:noFill/>
          </p:spPr>
        </p:pic>
      </p:grpSp>
      <p:grpSp>
        <p:nvGrpSpPr>
          <p:cNvPr id="41" name="Group 40"/>
          <p:cNvGrpSpPr/>
          <p:nvPr/>
        </p:nvGrpSpPr>
        <p:grpSpPr>
          <a:xfrm>
            <a:off x="776615" y="4406507"/>
            <a:ext cx="927493" cy="1389311"/>
            <a:chOff x="5930506" y="3584471"/>
            <a:chExt cx="927493" cy="1389311"/>
          </a:xfrm>
        </p:grpSpPr>
        <p:pic>
          <p:nvPicPr>
            <p:cNvPr id="31" name="Picture 6" descr="http://www.free-photo-frames.com/images/frames/frame_7.jpg"/>
            <p:cNvPicPr>
              <a:picLocks noChangeAspect="1" noChangeArrowheads="1"/>
            </p:cNvPicPr>
            <p:nvPr/>
          </p:nvPicPr>
          <p:blipFill>
            <a:blip r:embed="rId3" cstate="print"/>
            <a:srcRect l="3015" t="5303" r="3268" b="6755"/>
            <a:stretch>
              <a:fillRect/>
            </a:stretch>
          </p:blipFill>
          <p:spPr bwMode="auto">
            <a:xfrm rot="5400000">
              <a:off x="5699597" y="3815380"/>
              <a:ext cx="1389311" cy="927493"/>
            </a:xfrm>
            <a:prstGeom prst="rect">
              <a:avLst/>
            </a:prstGeom>
            <a:noFill/>
          </p:spPr>
        </p:pic>
        <p:pic>
          <p:nvPicPr>
            <p:cNvPr id="15" name="Picture 2" descr="http://i.imgur.com/AUO2E4h.png"/>
            <p:cNvPicPr>
              <a:picLocks noChangeAspect="1" noChangeArrowheads="1"/>
            </p:cNvPicPr>
            <p:nvPr/>
          </p:nvPicPr>
          <p:blipFill>
            <a:blip r:embed="rId4" cstate="print"/>
            <a:srcRect l="1171" t="54846" r="85329" b="5728"/>
            <a:stretch>
              <a:fillRect/>
            </a:stretch>
          </p:blipFill>
          <p:spPr bwMode="auto">
            <a:xfrm>
              <a:off x="6086764" y="3751981"/>
              <a:ext cx="649873" cy="1060164"/>
            </a:xfrm>
            <a:prstGeom prst="rect">
              <a:avLst/>
            </a:prstGeom>
            <a:noFill/>
          </p:spPr>
        </p:pic>
      </p:grpSp>
      <p:grpSp>
        <p:nvGrpSpPr>
          <p:cNvPr id="39" name="Group 38"/>
          <p:cNvGrpSpPr/>
          <p:nvPr/>
        </p:nvGrpSpPr>
        <p:grpSpPr>
          <a:xfrm>
            <a:off x="10340870" y="2175925"/>
            <a:ext cx="927493" cy="1389311"/>
            <a:chOff x="9703561" y="1002907"/>
            <a:chExt cx="927493" cy="1389311"/>
          </a:xfrm>
        </p:grpSpPr>
        <p:pic>
          <p:nvPicPr>
            <p:cNvPr id="32" name="Picture 6" descr="http://www.free-photo-frames.com/images/frames/frame_7.jpg"/>
            <p:cNvPicPr>
              <a:picLocks noChangeAspect="1" noChangeArrowheads="1"/>
            </p:cNvPicPr>
            <p:nvPr/>
          </p:nvPicPr>
          <p:blipFill>
            <a:blip r:embed="rId3" cstate="print"/>
            <a:srcRect l="3015" t="5303" r="3268" b="6755"/>
            <a:stretch>
              <a:fillRect/>
            </a:stretch>
          </p:blipFill>
          <p:spPr bwMode="auto">
            <a:xfrm rot="5400000">
              <a:off x="9472652" y="1233816"/>
              <a:ext cx="1389311" cy="927493"/>
            </a:xfrm>
            <a:prstGeom prst="rect">
              <a:avLst/>
            </a:prstGeom>
            <a:noFill/>
          </p:spPr>
        </p:pic>
        <p:pic>
          <p:nvPicPr>
            <p:cNvPr id="16" name="Picture 2" descr="http://i.imgur.com/AUO2E4h.png"/>
            <p:cNvPicPr>
              <a:picLocks noChangeAspect="1" noChangeArrowheads="1"/>
            </p:cNvPicPr>
            <p:nvPr/>
          </p:nvPicPr>
          <p:blipFill>
            <a:blip r:embed="rId4" cstate="print"/>
            <a:srcRect l="85686" t="2098" r="2335" b="58120"/>
            <a:stretch>
              <a:fillRect/>
            </a:stretch>
          </p:blipFill>
          <p:spPr bwMode="auto">
            <a:xfrm>
              <a:off x="9873672" y="1192885"/>
              <a:ext cx="581891" cy="1042316"/>
            </a:xfrm>
            <a:prstGeom prst="rect">
              <a:avLst/>
            </a:prstGeom>
            <a:noFill/>
          </p:spPr>
        </p:pic>
      </p:grpSp>
      <p:grpSp>
        <p:nvGrpSpPr>
          <p:cNvPr id="47" name="Group 46"/>
          <p:cNvGrpSpPr/>
          <p:nvPr/>
        </p:nvGrpSpPr>
        <p:grpSpPr>
          <a:xfrm>
            <a:off x="10451706" y="4355707"/>
            <a:ext cx="927493" cy="1389311"/>
            <a:chOff x="7569961" y="5233162"/>
            <a:chExt cx="927493" cy="1389311"/>
          </a:xfrm>
        </p:grpSpPr>
        <p:pic>
          <p:nvPicPr>
            <p:cNvPr id="45" name="Picture 6" descr="http://www.free-photo-frames.com/images/frames/frame_7.jpg"/>
            <p:cNvPicPr>
              <a:picLocks noChangeAspect="1" noChangeArrowheads="1"/>
            </p:cNvPicPr>
            <p:nvPr/>
          </p:nvPicPr>
          <p:blipFill>
            <a:blip r:embed="rId3" cstate="print"/>
            <a:srcRect l="3015" t="5303" r="3268" b="6755"/>
            <a:stretch>
              <a:fillRect/>
            </a:stretch>
          </p:blipFill>
          <p:spPr bwMode="auto">
            <a:xfrm rot="5400000">
              <a:off x="7339052" y="5464071"/>
              <a:ext cx="1389311" cy="927493"/>
            </a:xfrm>
            <a:prstGeom prst="rect">
              <a:avLst/>
            </a:prstGeom>
            <a:noFill/>
          </p:spPr>
        </p:pic>
        <p:pic>
          <p:nvPicPr>
            <p:cNvPr id="10" name="Picture 2" descr="http://i.imgur.com/AUO2E4h.png"/>
            <p:cNvPicPr>
              <a:picLocks noChangeAspect="1" noChangeArrowheads="1"/>
            </p:cNvPicPr>
            <p:nvPr/>
          </p:nvPicPr>
          <p:blipFill>
            <a:blip r:embed="rId4" cstate="print"/>
            <a:srcRect l="86066" t="53247" r="1194" b="7681"/>
            <a:stretch>
              <a:fillRect/>
            </a:stretch>
          </p:blipFill>
          <p:spPr bwMode="auto">
            <a:xfrm>
              <a:off x="7721599" y="5403272"/>
              <a:ext cx="618837" cy="1052945"/>
            </a:xfrm>
            <a:prstGeom prst="rect">
              <a:avLst/>
            </a:prstGeom>
            <a:noFill/>
          </p:spPr>
        </p:pic>
      </p:grpSp>
      <p:sp>
        <p:nvSpPr>
          <p:cNvPr id="48" name="Rectangle 47"/>
          <p:cNvSpPr/>
          <p:nvPr/>
        </p:nvSpPr>
        <p:spPr>
          <a:xfrm>
            <a:off x="5615709" y="2819691"/>
            <a:ext cx="4618182" cy="1754326"/>
          </a:xfrm>
          <a:prstGeom prst="rect">
            <a:avLst/>
          </a:prstGeom>
        </p:spPr>
        <p:txBody>
          <a:bodyPr wrap="square">
            <a:spAutoFit/>
          </a:bodyPr>
          <a:lstStyle/>
          <a:p>
            <a:r>
              <a:rPr lang="en-US" dirty="0">
                <a:solidFill>
                  <a:schemeClr val="bg1"/>
                </a:solidFill>
              </a:rPr>
              <a:t> Missionaries should be taught that it doesn't matter where they serve, but how. Position doesn't save anyone, but faithfulness does. Aspiring to positions of responsibility can destroy the spirit of the mission as well as the spirit of a missionary." (3)</a:t>
            </a:r>
          </a:p>
        </p:txBody>
      </p:sp>
      <p:pic>
        <p:nvPicPr>
          <p:cNvPr id="49" name="Picture 48" descr="Ezra t benson - Copy.jpg"/>
          <p:cNvPicPr>
            <a:picLocks noChangeAspect="1"/>
          </p:cNvPicPr>
          <p:nvPr/>
        </p:nvPicPr>
        <p:blipFill>
          <a:blip r:embed="rId5" cstate="print"/>
          <a:stretch>
            <a:fillRect/>
          </a:stretch>
        </p:blipFill>
        <p:spPr>
          <a:xfrm>
            <a:off x="10945090" y="129771"/>
            <a:ext cx="1021819" cy="1445660"/>
          </a:xfrm>
          <a:prstGeom prst="rect">
            <a:avLst/>
          </a:prstGeom>
        </p:spPr>
      </p:pic>
      <p:pic>
        <p:nvPicPr>
          <p:cNvPr id="50" name="Picture 49" descr="Gordon b hinckley 1.jpg"/>
          <p:cNvPicPr>
            <a:picLocks noChangeAspect="1"/>
          </p:cNvPicPr>
          <p:nvPr/>
        </p:nvPicPr>
        <p:blipFill>
          <a:blip r:embed="rId6" cstate="print"/>
          <a:stretch>
            <a:fillRect/>
          </a:stretch>
        </p:blipFill>
        <p:spPr>
          <a:xfrm>
            <a:off x="135856" y="120072"/>
            <a:ext cx="1129525" cy="1408420"/>
          </a:xfrm>
          <a:prstGeom prst="rect">
            <a:avLst/>
          </a:prstGeom>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dn.wonderfulengineering.com/wp-content/uploads/2014/09/red-wallpaper-3.jpg"/>
          <p:cNvPicPr>
            <a:picLocks noChangeAspect="1" noChangeArrowheads="1"/>
          </p:cNvPicPr>
          <p:nvPr/>
        </p:nvPicPr>
        <p:blipFill>
          <a:blip r:embed="rId2" cstate="print"/>
          <a:srcRect/>
          <a:stretch>
            <a:fillRect/>
          </a:stretch>
        </p:blipFill>
        <p:spPr bwMode="auto">
          <a:xfrm>
            <a:off x="0" y="0"/>
            <a:ext cx="12192000" cy="6904183"/>
          </a:xfrm>
          <a:prstGeom prst="rect">
            <a:avLst/>
          </a:prstGeom>
          <a:noFill/>
        </p:spPr>
      </p:pic>
      <p:sp>
        <p:nvSpPr>
          <p:cNvPr id="6" name="TextBox 5"/>
          <p:cNvSpPr txBox="1"/>
          <p:nvPr/>
        </p:nvSpPr>
        <p:spPr>
          <a:xfrm>
            <a:off x="0" y="0"/>
            <a:ext cx="12192000" cy="769441"/>
          </a:xfrm>
          <a:prstGeom prst="rect">
            <a:avLst/>
          </a:prstGeom>
          <a:noFill/>
        </p:spPr>
        <p:txBody>
          <a:bodyPr wrap="square" rtlCol="0">
            <a:spAutoFit/>
          </a:bodyPr>
          <a:lstStyle/>
          <a:p>
            <a:pPr algn="ctr"/>
            <a:r>
              <a:rPr lang="en-US" sz="4400" dirty="0">
                <a:solidFill>
                  <a:schemeClr val="bg1"/>
                </a:solidFill>
                <a:latin typeface="Elephant" pitchFamily="18" charset="0"/>
              </a:rPr>
              <a:t>Receive One</a:t>
            </a:r>
          </a:p>
        </p:txBody>
      </p:sp>
      <p:sp>
        <p:nvSpPr>
          <p:cNvPr id="7" name="TextBox 6"/>
          <p:cNvSpPr txBox="1"/>
          <p:nvPr/>
        </p:nvSpPr>
        <p:spPr>
          <a:xfrm>
            <a:off x="110836" y="6539345"/>
            <a:ext cx="2632364" cy="307777"/>
          </a:xfrm>
          <a:prstGeom prst="rect">
            <a:avLst/>
          </a:prstGeom>
          <a:noFill/>
        </p:spPr>
        <p:txBody>
          <a:bodyPr wrap="square" rtlCol="0">
            <a:spAutoFit/>
          </a:bodyPr>
          <a:lstStyle/>
          <a:p>
            <a:r>
              <a:rPr lang="en-US" sz="1400" dirty="0">
                <a:solidFill>
                  <a:schemeClr val="bg1"/>
                </a:solidFill>
              </a:rPr>
              <a:t>JST Mark 9:37</a:t>
            </a:r>
          </a:p>
        </p:txBody>
      </p:sp>
      <p:sp>
        <p:nvSpPr>
          <p:cNvPr id="8" name="Rectangle 7"/>
          <p:cNvSpPr/>
          <p:nvPr/>
        </p:nvSpPr>
        <p:spPr>
          <a:xfrm>
            <a:off x="461818" y="898344"/>
            <a:ext cx="6096000" cy="2308324"/>
          </a:xfrm>
          <a:prstGeom prst="rect">
            <a:avLst/>
          </a:prstGeom>
        </p:spPr>
        <p:txBody>
          <a:bodyPr>
            <a:spAutoFit/>
          </a:bodyPr>
          <a:lstStyle/>
          <a:p>
            <a:r>
              <a:rPr lang="en-US" dirty="0">
                <a:solidFill>
                  <a:schemeClr val="bg1"/>
                </a:solidFill>
              </a:rPr>
              <a:t>"Parents are to nourish, tend, and teach their children so they will grow to their full stature and potential.</a:t>
            </a:r>
          </a:p>
          <a:p>
            <a:endParaRPr lang="en-US" dirty="0">
              <a:solidFill>
                <a:schemeClr val="bg1"/>
              </a:solidFill>
            </a:endParaRPr>
          </a:p>
          <a:p>
            <a:r>
              <a:rPr lang="en-US" dirty="0">
                <a:solidFill>
                  <a:schemeClr val="bg1"/>
                </a:solidFill>
              </a:rPr>
              <a:t> True teachers and leaders see children as they may become.</a:t>
            </a:r>
          </a:p>
          <a:p>
            <a:endParaRPr lang="en-US" dirty="0">
              <a:solidFill>
                <a:schemeClr val="bg1"/>
              </a:solidFill>
            </a:endParaRPr>
          </a:p>
          <a:p>
            <a:r>
              <a:rPr lang="en-US" dirty="0">
                <a:solidFill>
                  <a:schemeClr val="bg1"/>
                </a:solidFill>
              </a:rPr>
              <a:t>"To see our children grow, succeed, and take their places in society and in the Lord's kingdom is an eternal reward worth any inconvenience or sacrifice.” (4)</a:t>
            </a:r>
          </a:p>
        </p:txBody>
      </p:sp>
      <p:sp>
        <p:nvSpPr>
          <p:cNvPr id="10" name="Rectangle 9"/>
          <p:cNvSpPr/>
          <p:nvPr/>
        </p:nvSpPr>
        <p:spPr>
          <a:xfrm>
            <a:off x="4779762" y="3604598"/>
            <a:ext cx="6096000" cy="1200329"/>
          </a:xfrm>
          <a:prstGeom prst="rect">
            <a:avLst/>
          </a:prstGeom>
        </p:spPr>
        <p:txBody>
          <a:bodyPr>
            <a:spAutoFit/>
          </a:bodyPr>
          <a:lstStyle/>
          <a:p>
            <a:r>
              <a:rPr lang="en-US" sz="2400" i="1" dirty="0">
                <a:solidFill>
                  <a:srgbClr val="FFFF00"/>
                </a:solidFill>
              </a:rPr>
              <a:t>Whosoever shall humble himself like one of these children, and </a:t>
            </a:r>
            <a:r>
              <a:rPr lang="en-US" sz="2400" i="1" dirty="0" err="1">
                <a:solidFill>
                  <a:srgbClr val="FFFF00"/>
                </a:solidFill>
              </a:rPr>
              <a:t>receiveth</a:t>
            </a:r>
            <a:r>
              <a:rPr lang="en-US" sz="2400" i="1" dirty="0">
                <a:solidFill>
                  <a:srgbClr val="FFFF00"/>
                </a:solidFill>
              </a:rPr>
              <a:t> me, ye shall receive in my name. (1)</a:t>
            </a:r>
          </a:p>
        </p:txBody>
      </p:sp>
      <p:pic>
        <p:nvPicPr>
          <p:cNvPr id="11" name="Picture 10" descr="20160809_131709.jpg"/>
          <p:cNvPicPr>
            <a:picLocks noChangeAspect="1"/>
          </p:cNvPicPr>
          <p:nvPr/>
        </p:nvPicPr>
        <p:blipFill>
          <a:blip r:embed="rId3" cstate="print"/>
          <a:stretch>
            <a:fillRect/>
          </a:stretch>
        </p:blipFill>
        <p:spPr>
          <a:xfrm>
            <a:off x="6830803" y="868218"/>
            <a:ext cx="4105051" cy="2309091"/>
          </a:xfrm>
          <a:prstGeom prst="rect">
            <a:avLst/>
          </a:prstGeom>
        </p:spPr>
      </p:pic>
      <p:pic>
        <p:nvPicPr>
          <p:cNvPr id="12" name="Picture 11" descr="jesus and child on path.jpg"/>
          <p:cNvPicPr>
            <a:picLocks noChangeAspect="1"/>
          </p:cNvPicPr>
          <p:nvPr/>
        </p:nvPicPr>
        <p:blipFill>
          <a:blip r:embed="rId4" cstate="print"/>
          <a:stretch>
            <a:fillRect/>
          </a:stretch>
        </p:blipFill>
        <p:spPr>
          <a:xfrm>
            <a:off x="2251885" y="3285548"/>
            <a:ext cx="2247900" cy="3371850"/>
          </a:xfrm>
          <a:prstGeom prst="rect">
            <a:avLst/>
          </a:prstGeom>
        </p:spPr>
      </p:pic>
      <p:sp>
        <p:nvSpPr>
          <p:cNvPr id="13" name="Rectangle 12"/>
          <p:cNvSpPr/>
          <p:nvPr/>
        </p:nvSpPr>
        <p:spPr>
          <a:xfrm>
            <a:off x="5347855" y="5359508"/>
            <a:ext cx="6096000" cy="830997"/>
          </a:xfrm>
          <a:prstGeom prst="rect">
            <a:avLst/>
          </a:prstGeom>
        </p:spPr>
        <p:txBody>
          <a:bodyPr>
            <a:spAutoFit/>
          </a:bodyPr>
          <a:lstStyle/>
          <a:p>
            <a:r>
              <a:rPr lang="en-US" sz="2400" i="1" dirty="0">
                <a:solidFill>
                  <a:srgbClr val="FFFF00"/>
                </a:solidFill>
              </a:rPr>
              <a:t>“And whosoever shall receive me, </a:t>
            </a:r>
            <a:r>
              <a:rPr lang="en-US" sz="2400" i="1" dirty="0" err="1">
                <a:solidFill>
                  <a:srgbClr val="FFFF00"/>
                </a:solidFill>
              </a:rPr>
              <a:t>receiveth</a:t>
            </a:r>
            <a:r>
              <a:rPr lang="en-US" sz="2400" i="1" dirty="0">
                <a:solidFill>
                  <a:srgbClr val="FFFF00"/>
                </a:solidFill>
              </a:rPr>
              <a:t> not me only, but him that sent me, even the Father”</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dn.wonderfulengineering.com/wp-content/uploads/2014/09/red-wallpaper-3.jpg"/>
          <p:cNvPicPr>
            <a:picLocks noChangeAspect="1" noChangeArrowheads="1"/>
          </p:cNvPicPr>
          <p:nvPr/>
        </p:nvPicPr>
        <p:blipFill>
          <a:blip r:embed="rId2" cstate="print"/>
          <a:srcRect/>
          <a:stretch>
            <a:fillRect/>
          </a:stretch>
        </p:blipFill>
        <p:spPr bwMode="auto">
          <a:xfrm>
            <a:off x="0" y="0"/>
            <a:ext cx="12192000" cy="6904183"/>
          </a:xfrm>
          <a:prstGeom prst="rect">
            <a:avLst/>
          </a:prstGeom>
          <a:noFill/>
        </p:spPr>
      </p:pic>
      <p:sp>
        <p:nvSpPr>
          <p:cNvPr id="6" name="TextBox 5"/>
          <p:cNvSpPr txBox="1"/>
          <p:nvPr/>
        </p:nvSpPr>
        <p:spPr>
          <a:xfrm>
            <a:off x="0" y="0"/>
            <a:ext cx="12192000" cy="769441"/>
          </a:xfrm>
          <a:prstGeom prst="rect">
            <a:avLst/>
          </a:prstGeom>
          <a:noFill/>
        </p:spPr>
        <p:txBody>
          <a:bodyPr wrap="square" rtlCol="0">
            <a:spAutoFit/>
          </a:bodyPr>
          <a:lstStyle/>
          <a:p>
            <a:pPr algn="ctr"/>
            <a:r>
              <a:rPr lang="en-US" sz="4400" dirty="0">
                <a:solidFill>
                  <a:schemeClr val="bg1"/>
                </a:solidFill>
                <a:latin typeface="Elephant" pitchFamily="18" charset="0"/>
              </a:rPr>
              <a:t>Casting Out Devils</a:t>
            </a:r>
          </a:p>
        </p:txBody>
      </p:sp>
      <p:sp>
        <p:nvSpPr>
          <p:cNvPr id="7" name="TextBox 6"/>
          <p:cNvSpPr txBox="1"/>
          <p:nvPr/>
        </p:nvSpPr>
        <p:spPr>
          <a:xfrm>
            <a:off x="110836" y="6539345"/>
            <a:ext cx="2632364" cy="307777"/>
          </a:xfrm>
          <a:prstGeom prst="rect">
            <a:avLst/>
          </a:prstGeom>
          <a:noFill/>
        </p:spPr>
        <p:txBody>
          <a:bodyPr wrap="square" rtlCol="0">
            <a:spAutoFit/>
          </a:bodyPr>
          <a:lstStyle/>
          <a:p>
            <a:r>
              <a:rPr lang="en-US" sz="1400" dirty="0">
                <a:solidFill>
                  <a:schemeClr val="bg1"/>
                </a:solidFill>
              </a:rPr>
              <a:t>Mark 9:38-40</a:t>
            </a:r>
          </a:p>
        </p:txBody>
      </p:sp>
      <p:sp>
        <p:nvSpPr>
          <p:cNvPr id="8" name="Rectangle 7"/>
          <p:cNvSpPr/>
          <p:nvPr/>
        </p:nvSpPr>
        <p:spPr>
          <a:xfrm>
            <a:off x="5116945" y="3392162"/>
            <a:ext cx="6096000" cy="1754326"/>
          </a:xfrm>
          <a:prstGeom prst="rect">
            <a:avLst/>
          </a:prstGeom>
        </p:spPr>
        <p:txBody>
          <a:bodyPr>
            <a:spAutoFit/>
          </a:bodyPr>
          <a:lstStyle/>
          <a:p>
            <a:r>
              <a:rPr lang="en-US" dirty="0">
                <a:solidFill>
                  <a:schemeClr val="bg1"/>
                </a:solidFill>
              </a:rPr>
              <a:t>The Apostles forbade this man from casting out devils because he was not a traveling companion of the Twelve Apostles. </a:t>
            </a:r>
          </a:p>
          <a:p>
            <a:endParaRPr lang="en-US" dirty="0">
              <a:solidFill>
                <a:schemeClr val="bg1"/>
              </a:solidFill>
            </a:endParaRPr>
          </a:p>
          <a:p>
            <a:r>
              <a:rPr lang="en-US" dirty="0">
                <a:solidFill>
                  <a:schemeClr val="bg1"/>
                </a:solidFill>
              </a:rPr>
              <a:t>However, the Savior told them not to forbid the man (indicating he was a righteous man who had authority) and taught that people who help His representatives will be rewarded. </a:t>
            </a:r>
          </a:p>
        </p:txBody>
      </p:sp>
      <p:sp>
        <p:nvSpPr>
          <p:cNvPr id="14" name="Rectangle 13"/>
          <p:cNvSpPr/>
          <p:nvPr/>
        </p:nvSpPr>
        <p:spPr>
          <a:xfrm>
            <a:off x="175490" y="852163"/>
            <a:ext cx="6096000" cy="1200329"/>
          </a:xfrm>
          <a:prstGeom prst="rect">
            <a:avLst/>
          </a:prstGeom>
        </p:spPr>
        <p:txBody>
          <a:bodyPr>
            <a:spAutoFit/>
          </a:bodyPr>
          <a:lstStyle/>
          <a:p>
            <a:r>
              <a:rPr lang="en-US" dirty="0">
                <a:solidFill>
                  <a:srgbClr val="FFFF00"/>
                </a:solidFill>
              </a:rPr>
              <a:t>“He that is not against us is on our part” (Mark 9:40)</a:t>
            </a:r>
          </a:p>
          <a:p>
            <a:endParaRPr lang="en-US" dirty="0">
              <a:solidFill>
                <a:srgbClr val="FFFF00"/>
              </a:solidFill>
            </a:endParaRPr>
          </a:p>
          <a:p>
            <a:endParaRPr lang="en-US" dirty="0">
              <a:solidFill>
                <a:srgbClr val="FFFF00"/>
              </a:solidFill>
            </a:endParaRPr>
          </a:p>
          <a:p>
            <a:r>
              <a:rPr lang="en-US" dirty="0">
                <a:solidFill>
                  <a:srgbClr val="FFFF00"/>
                </a:solidFill>
              </a:rPr>
              <a:t> “He that is not with me is against me” (Matthew 12:30)</a:t>
            </a:r>
          </a:p>
        </p:txBody>
      </p:sp>
      <p:sp>
        <p:nvSpPr>
          <p:cNvPr id="15" name="Rectangle 14"/>
          <p:cNvSpPr/>
          <p:nvPr/>
        </p:nvSpPr>
        <p:spPr>
          <a:xfrm>
            <a:off x="6096000" y="824544"/>
            <a:ext cx="6096000" cy="1754326"/>
          </a:xfrm>
          <a:prstGeom prst="rect">
            <a:avLst/>
          </a:prstGeom>
        </p:spPr>
        <p:txBody>
          <a:bodyPr>
            <a:spAutoFit/>
          </a:bodyPr>
          <a:lstStyle/>
          <a:p>
            <a:r>
              <a:rPr lang="en-US" b="1" dirty="0">
                <a:solidFill>
                  <a:schemeClr val="accent5">
                    <a:lumMod val="40000"/>
                    <a:lumOff val="60000"/>
                  </a:schemeClr>
                </a:solidFill>
              </a:rPr>
              <a:t>The Pharisees said that the Savior cast out devils by the power of the devil. </a:t>
            </a:r>
          </a:p>
          <a:p>
            <a:endParaRPr lang="en-US" b="1" dirty="0">
              <a:solidFill>
                <a:schemeClr val="accent5">
                  <a:lumMod val="40000"/>
                  <a:lumOff val="60000"/>
                </a:schemeClr>
              </a:solidFill>
            </a:endParaRPr>
          </a:p>
          <a:p>
            <a:r>
              <a:rPr lang="en-US" b="1" dirty="0">
                <a:solidFill>
                  <a:schemeClr val="accent5">
                    <a:lumMod val="40000"/>
                    <a:lumOff val="60000"/>
                  </a:schemeClr>
                </a:solidFill>
              </a:rPr>
              <a:t>The Savior declared that He cast out devils by the power of God and that the Pharisees could not take a neutral position concerning Him</a:t>
            </a:r>
          </a:p>
        </p:txBody>
      </p:sp>
      <p:sp>
        <p:nvSpPr>
          <p:cNvPr id="16" name="Right Brace 15"/>
          <p:cNvSpPr/>
          <p:nvPr/>
        </p:nvSpPr>
        <p:spPr>
          <a:xfrm>
            <a:off x="5486399" y="895927"/>
            <a:ext cx="434109" cy="1256146"/>
          </a:xfrm>
          <a:prstGeom prst="rightBrace">
            <a:avLst>
              <a:gd name="adj1" fmla="val 55875"/>
              <a:gd name="adj2" fmla="val 51136"/>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484" name="Picture 4" descr="https://principlesforlifeministries.files.wordpress.com/2014/07/jesus-and-peter.jpg"/>
          <p:cNvPicPr>
            <a:picLocks noChangeAspect="1" noChangeArrowheads="1"/>
          </p:cNvPicPr>
          <p:nvPr/>
        </p:nvPicPr>
        <p:blipFill>
          <a:blip r:embed="rId3" cstate="print"/>
          <a:srcRect l="14687" t="1029"/>
          <a:stretch>
            <a:fillRect/>
          </a:stretch>
        </p:blipFill>
        <p:spPr bwMode="auto">
          <a:xfrm>
            <a:off x="1089891" y="2576945"/>
            <a:ext cx="3656734" cy="3261736"/>
          </a:xfrm>
          <a:prstGeom prst="rect">
            <a:avLst/>
          </a:prstGeom>
          <a:noFill/>
        </p:spPr>
      </p:pic>
      <p:sp>
        <p:nvSpPr>
          <p:cNvPr id="18" name="Rectangle 17"/>
          <p:cNvSpPr/>
          <p:nvPr/>
        </p:nvSpPr>
        <p:spPr>
          <a:xfrm>
            <a:off x="4883182" y="5747389"/>
            <a:ext cx="6798271" cy="830997"/>
          </a:xfrm>
          <a:prstGeom prst="rect">
            <a:avLst/>
          </a:prstGeom>
        </p:spPr>
        <p:txBody>
          <a:bodyPr wrap="none">
            <a:spAutoFit/>
          </a:bodyPr>
          <a:lstStyle/>
          <a:p>
            <a:r>
              <a:rPr lang="en-US" sz="2400" i="1" dirty="0">
                <a:solidFill>
                  <a:srgbClr val="FFFF00"/>
                </a:solidFill>
              </a:rPr>
              <a:t>Wherefore, all things which are good cometh of God;</a:t>
            </a:r>
          </a:p>
          <a:p>
            <a:r>
              <a:rPr lang="en-US" sz="1400" i="1" dirty="0">
                <a:solidFill>
                  <a:srgbClr val="FFFF00"/>
                </a:solidFill>
              </a:rPr>
              <a:t>Moroni 7:12</a:t>
            </a:r>
            <a:r>
              <a:rPr lang="en-US" sz="2400" i="1" dirty="0">
                <a:solidFill>
                  <a:srgbClr val="FFFF00"/>
                </a:solidFill>
              </a:rPr>
              <a:t> </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dn.wonderfulengineering.com/wp-content/uploads/2014/09/red-wallpaper-3.jpg"/>
          <p:cNvPicPr>
            <a:picLocks noChangeAspect="1" noChangeArrowheads="1"/>
          </p:cNvPicPr>
          <p:nvPr/>
        </p:nvPicPr>
        <p:blipFill>
          <a:blip r:embed="rId2" cstate="print"/>
          <a:srcRect/>
          <a:stretch>
            <a:fillRect/>
          </a:stretch>
        </p:blipFill>
        <p:spPr bwMode="auto">
          <a:xfrm>
            <a:off x="0" y="0"/>
            <a:ext cx="12192000" cy="6904183"/>
          </a:xfrm>
          <a:prstGeom prst="rect">
            <a:avLst/>
          </a:prstGeom>
          <a:noFill/>
        </p:spPr>
      </p:pic>
      <p:sp>
        <p:nvSpPr>
          <p:cNvPr id="6" name="TextBox 5"/>
          <p:cNvSpPr txBox="1"/>
          <p:nvPr/>
        </p:nvSpPr>
        <p:spPr>
          <a:xfrm>
            <a:off x="0" y="0"/>
            <a:ext cx="12192000" cy="769441"/>
          </a:xfrm>
          <a:prstGeom prst="rect">
            <a:avLst/>
          </a:prstGeom>
          <a:noFill/>
        </p:spPr>
        <p:txBody>
          <a:bodyPr wrap="square" rtlCol="0">
            <a:spAutoFit/>
          </a:bodyPr>
          <a:lstStyle/>
          <a:p>
            <a:pPr algn="ctr"/>
            <a:r>
              <a:rPr lang="en-US" sz="4400" dirty="0">
                <a:solidFill>
                  <a:schemeClr val="bg1"/>
                </a:solidFill>
                <a:latin typeface="Elephant" pitchFamily="18" charset="0"/>
              </a:rPr>
              <a:t>Milestone Around Neck</a:t>
            </a:r>
          </a:p>
        </p:txBody>
      </p:sp>
      <p:sp>
        <p:nvSpPr>
          <p:cNvPr id="7" name="TextBox 6"/>
          <p:cNvSpPr txBox="1"/>
          <p:nvPr/>
        </p:nvSpPr>
        <p:spPr>
          <a:xfrm>
            <a:off x="110836" y="6539345"/>
            <a:ext cx="2632364" cy="307777"/>
          </a:xfrm>
          <a:prstGeom prst="rect">
            <a:avLst/>
          </a:prstGeom>
          <a:noFill/>
        </p:spPr>
        <p:txBody>
          <a:bodyPr wrap="square" rtlCol="0">
            <a:spAutoFit/>
          </a:bodyPr>
          <a:lstStyle/>
          <a:p>
            <a:r>
              <a:rPr lang="en-US" sz="1400" dirty="0">
                <a:solidFill>
                  <a:schemeClr val="bg1"/>
                </a:solidFill>
              </a:rPr>
              <a:t>Mark 9:42</a:t>
            </a:r>
          </a:p>
        </p:txBody>
      </p:sp>
      <p:sp>
        <p:nvSpPr>
          <p:cNvPr id="8" name="Rectangle 7"/>
          <p:cNvSpPr/>
          <p:nvPr/>
        </p:nvSpPr>
        <p:spPr>
          <a:xfrm>
            <a:off x="4487243" y="1919777"/>
            <a:ext cx="6096000" cy="4339650"/>
          </a:xfrm>
          <a:prstGeom prst="rect">
            <a:avLst/>
          </a:prstGeom>
        </p:spPr>
        <p:txBody>
          <a:bodyPr>
            <a:spAutoFit/>
          </a:bodyPr>
          <a:lstStyle/>
          <a:p>
            <a:pPr fontAlgn="base"/>
            <a:r>
              <a:rPr lang="en-US" sz="2000" dirty="0">
                <a:solidFill>
                  <a:schemeClr val="bg1"/>
                </a:solidFill>
              </a:rPr>
              <a:t>“Few crimes are as gross and wicked as that of teaching false doctrine and leading souls away from God and salvation. … If eternal joy is the reward given those who teach the truth and bring souls to salvation, shall not those who teach false doctrines and lead souls to damnation receive as their reward eternal remorse? </a:t>
            </a:r>
          </a:p>
          <a:p>
            <a:pPr fontAlgn="base"/>
            <a:endParaRPr lang="en-US" sz="2000" dirty="0">
              <a:solidFill>
                <a:schemeClr val="bg1"/>
              </a:solidFill>
            </a:endParaRPr>
          </a:p>
          <a:p>
            <a:pPr fontAlgn="base"/>
            <a:r>
              <a:rPr lang="en-US" sz="3600" dirty="0">
                <a:ln>
                  <a:solidFill>
                    <a:srgbClr val="FFFF00"/>
                  </a:solidFill>
                </a:ln>
                <a:solidFill>
                  <a:schemeClr val="bg1"/>
                </a:solidFill>
              </a:rPr>
              <a:t>Read: D&amp;C 18:10–16</a:t>
            </a:r>
          </a:p>
          <a:p>
            <a:pPr fontAlgn="base"/>
            <a:endParaRPr lang="en-US" sz="2000" dirty="0">
              <a:solidFill>
                <a:schemeClr val="bg1"/>
              </a:solidFill>
            </a:endParaRPr>
          </a:p>
          <a:p>
            <a:pPr fontAlgn="base"/>
            <a:r>
              <a:rPr lang="en-US" sz="2000" dirty="0">
                <a:solidFill>
                  <a:schemeClr val="bg1"/>
                </a:solidFill>
              </a:rPr>
              <a:t>“… It is better to die and be denied the blessings of continued mortal existence than to live and lead souls from the truth, thereby gaining eternal damnation for oneself.”</a:t>
            </a:r>
          </a:p>
        </p:txBody>
      </p:sp>
      <p:pic>
        <p:nvPicPr>
          <p:cNvPr id="11" name="Picture 10" descr="bruce R. McConkie.jpg"/>
          <p:cNvPicPr>
            <a:picLocks noChangeAspect="1"/>
          </p:cNvPicPr>
          <p:nvPr/>
        </p:nvPicPr>
        <p:blipFill>
          <a:blip r:embed="rId3" cstate="print"/>
          <a:stretch>
            <a:fillRect/>
          </a:stretch>
        </p:blipFill>
        <p:spPr>
          <a:xfrm>
            <a:off x="10806546" y="222250"/>
            <a:ext cx="1080654" cy="1508413"/>
          </a:xfrm>
          <a:prstGeom prst="rect">
            <a:avLst/>
          </a:prstGeom>
        </p:spPr>
      </p:pic>
      <p:pic>
        <p:nvPicPr>
          <p:cNvPr id="24578" name="Picture 2" descr="https://www.lds.org/bc/content/ldsorg/seminary-institute/online-resources/2016-millstone.png"/>
          <p:cNvPicPr>
            <a:picLocks noChangeAspect="1" noChangeArrowheads="1"/>
          </p:cNvPicPr>
          <p:nvPr/>
        </p:nvPicPr>
        <p:blipFill>
          <a:blip r:embed="rId4" cstate="print"/>
          <a:srcRect/>
          <a:stretch>
            <a:fillRect/>
          </a:stretch>
        </p:blipFill>
        <p:spPr bwMode="auto">
          <a:xfrm>
            <a:off x="303356" y="1244166"/>
            <a:ext cx="3858295" cy="2893724"/>
          </a:xfrm>
          <a:prstGeom prst="rect">
            <a:avLst/>
          </a:prstGeom>
          <a:noFill/>
        </p:spPr>
      </p:pic>
      <p:sp>
        <p:nvSpPr>
          <p:cNvPr id="13" name="Rectangle 12"/>
          <p:cNvSpPr/>
          <p:nvPr/>
        </p:nvSpPr>
        <p:spPr>
          <a:xfrm>
            <a:off x="11749250" y="6488668"/>
            <a:ext cx="442750" cy="369332"/>
          </a:xfrm>
          <a:prstGeom prst="rect">
            <a:avLst/>
          </a:prstGeom>
        </p:spPr>
        <p:txBody>
          <a:bodyPr wrap="none">
            <a:spAutoFit/>
          </a:bodyPr>
          <a:lstStyle/>
          <a:p>
            <a:r>
              <a:rPr lang="en-US" dirty="0">
                <a:solidFill>
                  <a:schemeClr val="bg1"/>
                </a:solidFill>
              </a:rPr>
              <a:t>(6)</a:t>
            </a:r>
            <a:endParaRPr lang="en-US" dirty="0"/>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p:cTn id="7"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8">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dn.wonderfulengineering.com/wp-content/uploads/2014/09/red-wallpaper-3.jpg"/>
          <p:cNvPicPr>
            <a:picLocks noChangeAspect="1" noChangeArrowheads="1"/>
          </p:cNvPicPr>
          <p:nvPr/>
        </p:nvPicPr>
        <p:blipFill>
          <a:blip r:embed="rId2" cstate="print"/>
          <a:srcRect/>
          <a:stretch>
            <a:fillRect/>
          </a:stretch>
        </p:blipFill>
        <p:spPr bwMode="auto">
          <a:xfrm>
            <a:off x="0" y="0"/>
            <a:ext cx="12192000" cy="6904183"/>
          </a:xfrm>
          <a:prstGeom prst="rect">
            <a:avLst/>
          </a:prstGeom>
          <a:noFill/>
        </p:spPr>
      </p:pic>
      <p:sp>
        <p:nvSpPr>
          <p:cNvPr id="7" name="TextBox 6"/>
          <p:cNvSpPr txBox="1"/>
          <p:nvPr/>
        </p:nvSpPr>
        <p:spPr>
          <a:xfrm>
            <a:off x="110836" y="6539345"/>
            <a:ext cx="2632364" cy="307777"/>
          </a:xfrm>
          <a:prstGeom prst="rect">
            <a:avLst/>
          </a:prstGeom>
          <a:noFill/>
        </p:spPr>
        <p:txBody>
          <a:bodyPr wrap="square" rtlCol="0">
            <a:spAutoFit/>
          </a:bodyPr>
          <a:lstStyle/>
          <a:p>
            <a:r>
              <a:rPr lang="en-US" sz="1400" dirty="0">
                <a:solidFill>
                  <a:schemeClr val="bg1"/>
                </a:solidFill>
              </a:rPr>
              <a:t>Mark 9:43, 45, 47</a:t>
            </a:r>
          </a:p>
        </p:txBody>
      </p:sp>
      <p:sp>
        <p:nvSpPr>
          <p:cNvPr id="11" name="TextBox 10"/>
          <p:cNvSpPr txBox="1"/>
          <p:nvPr/>
        </p:nvSpPr>
        <p:spPr>
          <a:xfrm>
            <a:off x="0" y="0"/>
            <a:ext cx="12192000" cy="769441"/>
          </a:xfrm>
          <a:prstGeom prst="rect">
            <a:avLst/>
          </a:prstGeom>
          <a:noFill/>
        </p:spPr>
        <p:txBody>
          <a:bodyPr wrap="square" rtlCol="0">
            <a:spAutoFit/>
          </a:bodyPr>
          <a:lstStyle/>
          <a:p>
            <a:pPr algn="ctr"/>
            <a:r>
              <a:rPr lang="en-US" sz="4400" dirty="0">
                <a:solidFill>
                  <a:schemeClr val="bg1"/>
                </a:solidFill>
                <a:latin typeface="Elephant" pitchFamily="18" charset="0"/>
              </a:rPr>
              <a:t>Hell—Valley of </a:t>
            </a:r>
            <a:r>
              <a:rPr lang="en-US" sz="4400" dirty="0" err="1">
                <a:solidFill>
                  <a:schemeClr val="bg1"/>
                </a:solidFill>
                <a:latin typeface="Elephant" pitchFamily="18" charset="0"/>
              </a:rPr>
              <a:t>Hinnom</a:t>
            </a:r>
            <a:endParaRPr lang="en-US" sz="4400" dirty="0">
              <a:solidFill>
                <a:schemeClr val="bg1"/>
              </a:solidFill>
              <a:latin typeface="Elephant" pitchFamily="18" charset="0"/>
            </a:endParaRPr>
          </a:p>
        </p:txBody>
      </p:sp>
      <p:sp>
        <p:nvSpPr>
          <p:cNvPr id="13" name="TextBox 12"/>
          <p:cNvSpPr txBox="1"/>
          <p:nvPr/>
        </p:nvSpPr>
        <p:spPr>
          <a:xfrm>
            <a:off x="9559636" y="6550223"/>
            <a:ext cx="2632364" cy="307777"/>
          </a:xfrm>
          <a:prstGeom prst="rect">
            <a:avLst/>
          </a:prstGeom>
          <a:noFill/>
        </p:spPr>
        <p:txBody>
          <a:bodyPr wrap="square" rtlCol="0">
            <a:spAutoFit/>
          </a:bodyPr>
          <a:lstStyle/>
          <a:p>
            <a:pPr algn="r"/>
            <a:r>
              <a:rPr lang="en-US" sz="1400" dirty="0">
                <a:solidFill>
                  <a:schemeClr val="bg1"/>
                </a:solidFill>
              </a:rPr>
              <a:t>(7)</a:t>
            </a:r>
          </a:p>
        </p:txBody>
      </p:sp>
      <p:sp>
        <p:nvSpPr>
          <p:cNvPr id="36" name="Rectangle 35"/>
          <p:cNvSpPr/>
          <p:nvPr/>
        </p:nvSpPr>
        <p:spPr>
          <a:xfrm>
            <a:off x="609599" y="1092445"/>
            <a:ext cx="6096000" cy="2031325"/>
          </a:xfrm>
          <a:prstGeom prst="rect">
            <a:avLst/>
          </a:prstGeom>
        </p:spPr>
        <p:txBody>
          <a:bodyPr>
            <a:spAutoFit/>
          </a:bodyPr>
          <a:lstStyle/>
          <a:p>
            <a:r>
              <a:rPr lang="en-US" dirty="0">
                <a:solidFill>
                  <a:schemeClr val="bg1"/>
                </a:solidFill>
              </a:rPr>
              <a:t>The word </a:t>
            </a:r>
            <a:r>
              <a:rPr lang="en-US" i="1" dirty="0">
                <a:solidFill>
                  <a:schemeClr val="bg1"/>
                </a:solidFill>
              </a:rPr>
              <a:t>hell</a:t>
            </a:r>
            <a:r>
              <a:rPr lang="en-US" dirty="0">
                <a:solidFill>
                  <a:schemeClr val="bg1"/>
                </a:solidFill>
              </a:rPr>
              <a:t>  is a translation of the word </a:t>
            </a:r>
            <a:r>
              <a:rPr lang="en-US" i="1" dirty="0" err="1">
                <a:solidFill>
                  <a:schemeClr val="bg1"/>
                </a:solidFill>
              </a:rPr>
              <a:t>gehenna</a:t>
            </a:r>
            <a:r>
              <a:rPr lang="en-US" i="1" dirty="0">
                <a:solidFill>
                  <a:schemeClr val="bg1"/>
                </a:solidFill>
              </a:rPr>
              <a:t>,</a:t>
            </a:r>
            <a:r>
              <a:rPr lang="en-US" dirty="0">
                <a:solidFill>
                  <a:schemeClr val="bg1"/>
                </a:solidFill>
              </a:rPr>
              <a:t> which is the Greek form of the Hebrew words </a:t>
            </a:r>
            <a:r>
              <a:rPr lang="en-US" i="1" dirty="0" err="1">
                <a:solidFill>
                  <a:schemeClr val="bg1"/>
                </a:solidFill>
              </a:rPr>
              <a:t>ge</a:t>
            </a:r>
            <a:r>
              <a:rPr lang="en-US" i="1" dirty="0">
                <a:solidFill>
                  <a:schemeClr val="bg1"/>
                </a:solidFill>
              </a:rPr>
              <a:t> </a:t>
            </a:r>
            <a:r>
              <a:rPr lang="en-US" i="1" dirty="0" err="1">
                <a:solidFill>
                  <a:schemeClr val="bg1"/>
                </a:solidFill>
              </a:rPr>
              <a:t>hinnom</a:t>
            </a:r>
            <a:r>
              <a:rPr lang="en-US" i="1" dirty="0">
                <a:solidFill>
                  <a:schemeClr val="bg1"/>
                </a:solidFill>
              </a:rPr>
              <a:t>,</a:t>
            </a:r>
            <a:r>
              <a:rPr lang="en-US" dirty="0">
                <a:solidFill>
                  <a:schemeClr val="bg1"/>
                </a:solidFill>
              </a:rPr>
              <a:t> meaning “valley of </a:t>
            </a:r>
            <a:r>
              <a:rPr lang="en-US" dirty="0" err="1">
                <a:solidFill>
                  <a:schemeClr val="bg1"/>
                </a:solidFill>
              </a:rPr>
              <a:t>Hinnom</a:t>
            </a:r>
            <a:r>
              <a:rPr lang="en-US" dirty="0">
                <a:solidFill>
                  <a:schemeClr val="bg1"/>
                </a:solidFill>
              </a:rPr>
              <a:t>.” </a:t>
            </a:r>
          </a:p>
          <a:p>
            <a:endParaRPr lang="en-US" dirty="0">
              <a:solidFill>
                <a:schemeClr val="bg1"/>
              </a:solidFill>
            </a:endParaRPr>
          </a:p>
          <a:p>
            <a:r>
              <a:rPr lang="en-US" dirty="0">
                <a:solidFill>
                  <a:schemeClr val="bg1"/>
                </a:solidFill>
              </a:rPr>
              <a:t>In this deep valley on the south side of Jerusalem, “idolatrous Jews offered their children [as sacrifices] to [the pagan god] Moloch.</a:t>
            </a:r>
          </a:p>
        </p:txBody>
      </p:sp>
      <p:sp>
        <p:nvSpPr>
          <p:cNvPr id="38" name="Rectangle 37"/>
          <p:cNvSpPr/>
          <p:nvPr/>
        </p:nvSpPr>
        <p:spPr>
          <a:xfrm>
            <a:off x="4437474" y="3913663"/>
            <a:ext cx="4895273" cy="2585323"/>
          </a:xfrm>
          <a:prstGeom prst="rect">
            <a:avLst/>
          </a:prstGeom>
        </p:spPr>
        <p:txBody>
          <a:bodyPr wrap="square">
            <a:spAutoFit/>
          </a:bodyPr>
          <a:lstStyle/>
          <a:p>
            <a:r>
              <a:rPr lang="en-US" dirty="0">
                <a:solidFill>
                  <a:schemeClr val="bg1"/>
                </a:solidFill>
              </a:rPr>
              <a:t> After King Josiah ended this practice, the valley was “used as a place for burning the refuse of the city (2 </a:t>
            </a:r>
            <a:r>
              <a:rPr lang="en-US" dirty="0" err="1">
                <a:solidFill>
                  <a:schemeClr val="bg1"/>
                </a:solidFill>
              </a:rPr>
              <a:t>Kgs</a:t>
            </a:r>
            <a:r>
              <a:rPr lang="en-US" dirty="0">
                <a:solidFill>
                  <a:schemeClr val="bg1"/>
                </a:solidFill>
              </a:rPr>
              <a:t>. 23:10) and in that way became symbolic of the place of torment.</a:t>
            </a:r>
          </a:p>
          <a:p>
            <a:endParaRPr lang="en-US" dirty="0">
              <a:solidFill>
                <a:schemeClr val="bg1"/>
              </a:solidFill>
            </a:endParaRPr>
          </a:p>
          <a:p>
            <a:r>
              <a:rPr lang="en-US" dirty="0">
                <a:solidFill>
                  <a:schemeClr val="bg1"/>
                </a:solidFill>
              </a:rPr>
              <a:t> Expressions about ‘hell-fire’ are probably due to the impression produced on men’s minds by the sight of this ceaseless burning and are figurative of the torment of those who willfully disobey God.” </a:t>
            </a:r>
          </a:p>
        </p:txBody>
      </p:sp>
      <p:pic>
        <p:nvPicPr>
          <p:cNvPr id="26626" name="Picture 2" descr="https://s-media-cache-ak0.pinimg.com/236x/d6/83/e2/d683e2134d1693c9d083cbb42a6f6249.jpg"/>
          <p:cNvPicPr>
            <a:picLocks noChangeAspect="1" noChangeArrowheads="1"/>
          </p:cNvPicPr>
          <p:nvPr/>
        </p:nvPicPr>
        <p:blipFill>
          <a:blip r:embed="rId3" cstate="print"/>
          <a:srcRect/>
          <a:stretch>
            <a:fillRect/>
          </a:stretch>
        </p:blipFill>
        <p:spPr bwMode="auto">
          <a:xfrm>
            <a:off x="6927925" y="879275"/>
            <a:ext cx="2741525" cy="2950626"/>
          </a:xfrm>
          <a:prstGeom prst="rect">
            <a:avLst/>
          </a:prstGeom>
          <a:noFill/>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dn.wonderfulengineering.com/wp-content/uploads/2014/09/red-wallpaper-3.jpg"/>
          <p:cNvPicPr>
            <a:picLocks noChangeAspect="1" noChangeArrowheads="1"/>
          </p:cNvPicPr>
          <p:nvPr/>
        </p:nvPicPr>
        <p:blipFill>
          <a:blip r:embed="rId2" cstate="print"/>
          <a:srcRect/>
          <a:stretch>
            <a:fillRect/>
          </a:stretch>
        </p:blipFill>
        <p:spPr bwMode="auto">
          <a:xfrm>
            <a:off x="0" y="0"/>
            <a:ext cx="12192000" cy="6904183"/>
          </a:xfrm>
          <a:prstGeom prst="rect">
            <a:avLst/>
          </a:prstGeom>
          <a:noFill/>
        </p:spPr>
      </p:pic>
      <p:sp>
        <p:nvSpPr>
          <p:cNvPr id="7" name="TextBox 6"/>
          <p:cNvSpPr txBox="1"/>
          <p:nvPr/>
        </p:nvSpPr>
        <p:spPr>
          <a:xfrm>
            <a:off x="110836" y="6539345"/>
            <a:ext cx="2632364" cy="307777"/>
          </a:xfrm>
          <a:prstGeom prst="rect">
            <a:avLst/>
          </a:prstGeom>
          <a:noFill/>
        </p:spPr>
        <p:txBody>
          <a:bodyPr wrap="square" rtlCol="0">
            <a:spAutoFit/>
          </a:bodyPr>
          <a:lstStyle/>
          <a:p>
            <a:r>
              <a:rPr lang="en-US" sz="1400" dirty="0">
                <a:solidFill>
                  <a:schemeClr val="bg1"/>
                </a:solidFill>
              </a:rPr>
              <a:t>Mark 9:44,46</a:t>
            </a:r>
          </a:p>
        </p:txBody>
      </p:sp>
      <p:sp>
        <p:nvSpPr>
          <p:cNvPr id="11" name="TextBox 10"/>
          <p:cNvSpPr txBox="1"/>
          <p:nvPr/>
        </p:nvSpPr>
        <p:spPr>
          <a:xfrm>
            <a:off x="0" y="0"/>
            <a:ext cx="12192000" cy="769441"/>
          </a:xfrm>
          <a:prstGeom prst="rect">
            <a:avLst/>
          </a:prstGeom>
          <a:noFill/>
        </p:spPr>
        <p:txBody>
          <a:bodyPr wrap="square" rtlCol="0">
            <a:spAutoFit/>
          </a:bodyPr>
          <a:lstStyle/>
          <a:p>
            <a:pPr algn="ctr"/>
            <a:r>
              <a:rPr lang="en-US" sz="4400" dirty="0">
                <a:solidFill>
                  <a:schemeClr val="bg1"/>
                </a:solidFill>
                <a:latin typeface="Elephant" pitchFamily="18" charset="0"/>
              </a:rPr>
              <a:t>Worms</a:t>
            </a:r>
          </a:p>
        </p:txBody>
      </p:sp>
      <p:sp>
        <p:nvSpPr>
          <p:cNvPr id="14" name="Rectangle 13"/>
          <p:cNvSpPr/>
          <p:nvPr/>
        </p:nvSpPr>
        <p:spPr>
          <a:xfrm>
            <a:off x="674255" y="1942238"/>
            <a:ext cx="5181600" cy="3139321"/>
          </a:xfrm>
          <a:prstGeom prst="rect">
            <a:avLst/>
          </a:prstGeom>
        </p:spPr>
        <p:txBody>
          <a:bodyPr wrap="square">
            <a:spAutoFit/>
          </a:bodyPr>
          <a:lstStyle/>
          <a:p>
            <a:r>
              <a:rPr lang="en-US" dirty="0">
                <a:solidFill>
                  <a:schemeClr val="bg1"/>
                </a:solidFill>
              </a:rPr>
              <a:t>The rebellious having a worm that “</a:t>
            </a:r>
            <a:r>
              <a:rPr lang="en-US" dirty="0" err="1">
                <a:solidFill>
                  <a:schemeClr val="bg1"/>
                </a:solidFill>
              </a:rPr>
              <a:t>dieth</a:t>
            </a:r>
            <a:r>
              <a:rPr lang="en-US" dirty="0">
                <a:solidFill>
                  <a:schemeClr val="bg1"/>
                </a:solidFill>
              </a:rPr>
              <a:t> not.” </a:t>
            </a:r>
          </a:p>
          <a:p>
            <a:endParaRPr lang="en-US" dirty="0">
              <a:solidFill>
                <a:schemeClr val="bg1"/>
              </a:solidFill>
            </a:endParaRPr>
          </a:p>
          <a:p>
            <a:r>
              <a:rPr lang="en-US" dirty="0">
                <a:solidFill>
                  <a:schemeClr val="bg1"/>
                </a:solidFill>
              </a:rPr>
              <a:t>Some types of worms gnaw through refuse. </a:t>
            </a:r>
          </a:p>
          <a:p>
            <a:endParaRPr lang="en-US" dirty="0">
              <a:solidFill>
                <a:schemeClr val="bg1"/>
              </a:solidFill>
            </a:endParaRPr>
          </a:p>
          <a:p>
            <a:r>
              <a:rPr lang="en-US" dirty="0">
                <a:solidFill>
                  <a:schemeClr val="bg1"/>
                </a:solidFill>
              </a:rPr>
              <a:t>Parasitic worms infest living bodies, causing various ailments and intense pain. </a:t>
            </a:r>
          </a:p>
          <a:p>
            <a:endParaRPr lang="en-US" dirty="0">
              <a:solidFill>
                <a:schemeClr val="bg1"/>
              </a:solidFill>
            </a:endParaRPr>
          </a:p>
          <a:p>
            <a:r>
              <a:rPr lang="en-US" dirty="0">
                <a:solidFill>
                  <a:schemeClr val="bg1"/>
                </a:solidFill>
              </a:rPr>
              <a:t>Thus, the worm that “</a:t>
            </a:r>
            <a:r>
              <a:rPr lang="en-US" dirty="0" err="1">
                <a:solidFill>
                  <a:schemeClr val="bg1"/>
                </a:solidFill>
              </a:rPr>
              <a:t>dieth</a:t>
            </a:r>
            <a:r>
              <a:rPr lang="en-US" dirty="0">
                <a:solidFill>
                  <a:schemeClr val="bg1"/>
                </a:solidFill>
              </a:rPr>
              <a:t> not” represents the memories and remorse of conscience of the rebellious that will continually gnaw at and torment them in the next life.</a:t>
            </a:r>
          </a:p>
        </p:txBody>
      </p:sp>
      <p:pic>
        <p:nvPicPr>
          <p:cNvPr id="27650" name="Picture 2" descr="https://i.ytimg.com/vi/Qt1TY799Oyw/maxresdefault.jpg"/>
          <p:cNvPicPr>
            <a:picLocks noChangeAspect="1" noChangeArrowheads="1"/>
          </p:cNvPicPr>
          <p:nvPr/>
        </p:nvPicPr>
        <p:blipFill>
          <a:blip r:embed="rId3" cstate="print"/>
          <a:srcRect/>
          <a:stretch>
            <a:fillRect/>
          </a:stretch>
        </p:blipFill>
        <p:spPr bwMode="auto">
          <a:xfrm>
            <a:off x="5948218" y="1768477"/>
            <a:ext cx="5401830" cy="3038530"/>
          </a:xfrm>
          <a:prstGeom prst="rect">
            <a:avLst/>
          </a:prstGeom>
          <a:noFill/>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dn.wonderfulengineering.com/wp-content/uploads/2014/09/red-wallpaper-3.jpg"/>
          <p:cNvPicPr>
            <a:picLocks noChangeAspect="1" noChangeArrowheads="1"/>
          </p:cNvPicPr>
          <p:nvPr/>
        </p:nvPicPr>
        <p:blipFill>
          <a:blip r:embed="rId2" cstate="print"/>
          <a:srcRect/>
          <a:stretch>
            <a:fillRect/>
          </a:stretch>
        </p:blipFill>
        <p:spPr bwMode="auto">
          <a:xfrm>
            <a:off x="0" y="0"/>
            <a:ext cx="12192000" cy="6904183"/>
          </a:xfrm>
          <a:prstGeom prst="rect">
            <a:avLst/>
          </a:prstGeom>
          <a:noFill/>
        </p:spPr>
      </p:pic>
      <p:sp>
        <p:nvSpPr>
          <p:cNvPr id="7" name="TextBox 6"/>
          <p:cNvSpPr txBox="1"/>
          <p:nvPr/>
        </p:nvSpPr>
        <p:spPr>
          <a:xfrm>
            <a:off x="110836" y="6539345"/>
            <a:ext cx="2632364" cy="307777"/>
          </a:xfrm>
          <a:prstGeom prst="rect">
            <a:avLst/>
          </a:prstGeom>
          <a:noFill/>
        </p:spPr>
        <p:txBody>
          <a:bodyPr wrap="square" rtlCol="0">
            <a:spAutoFit/>
          </a:bodyPr>
          <a:lstStyle/>
          <a:p>
            <a:r>
              <a:rPr lang="en-US" sz="1400" dirty="0">
                <a:solidFill>
                  <a:schemeClr val="bg1"/>
                </a:solidFill>
              </a:rPr>
              <a:t>Mark 9:42-48</a:t>
            </a:r>
          </a:p>
        </p:txBody>
      </p:sp>
      <p:sp>
        <p:nvSpPr>
          <p:cNvPr id="8" name="Rectangle 7"/>
          <p:cNvSpPr/>
          <p:nvPr/>
        </p:nvSpPr>
        <p:spPr>
          <a:xfrm>
            <a:off x="286327" y="870636"/>
            <a:ext cx="4498109" cy="923330"/>
          </a:xfrm>
          <a:prstGeom prst="rect">
            <a:avLst/>
          </a:prstGeom>
        </p:spPr>
        <p:txBody>
          <a:bodyPr wrap="square">
            <a:spAutoFit/>
          </a:bodyPr>
          <a:lstStyle/>
          <a:p>
            <a:r>
              <a:rPr lang="en-US" dirty="0">
                <a:solidFill>
                  <a:schemeClr val="bg1"/>
                </a:solidFill>
              </a:rPr>
              <a:t>“offend” comes from the Greek word </a:t>
            </a:r>
            <a:r>
              <a:rPr lang="en-US" i="1" dirty="0" err="1">
                <a:solidFill>
                  <a:schemeClr val="bg1"/>
                </a:solidFill>
              </a:rPr>
              <a:t>skandalizō</a:t>
            </a:r>
            <a:r>
              <a:rPr lang="en-US" i="1" dirty="0">
                <a:solidFill>
                  <a:schemeClr val="bg1"/>
                </a:solidFill>
              </a:rPr>
              <a:t>,</a:t>
            </a:r>
            <a:r>
              <a:rPr lang="en-US" dirty="0">
                <a:solidFill>
                  <a:schemeClr val="bg1"/>
                </a:solidFill>
              </a:rPr>
              <a:t> meaning “to put a stumbling block or impediment in the way; to cause to sin.” </a:t>
            </a:r>
          </a:p>
        </p:txBody>
      </p:sp>
      <p:sp>
        <p:nvSpPr>
          <p:cNvPr id="11" name="TextBox 10"/>
          <p:cNvSpPr txBox="1"/>
          <p:nvPr/>
        </p:nvSpPr>
        <p:spPr>
          <a:xfrm>
            <a:off x="0" y="0"/>
            <a:ext cx="12192000" cy="769441"/>
          </a:xfrm>
          <a:prstGeom prst="rect">
            <a:avLst/>
          </a:prstGeom>
          <a:noFill/>
        </p:spPr>
        <p:txBody>
          <a:bodyPr wrap="square" rtlCol="0">
            <a:spAutoFit/>
          </a:bodyPr>
          <a:lstStyle/>
          <a:p>
            <a:pPr algn="ctr"/>
            <a:r>
              <a:rPr lang="en-US" sz="4400" dirty="0">
                <a:solidFill>
                  <a:schemeClr val="bg1"/>
                </a:solidFill>
                <a:latin typeface="Elephant" pitchFamily="18" charset="0"/>
              </a:rPr>
              <a:t>If Thy Hand Offend Thee, Cut It Off</a:t>
            </a:r>
          </a:p>
        </p:txBody>
      </p:sp>
      <p:sp>
        <p:nvSpPr>
          <p:cNvPr id="12" name="Rectangle 11"/>
          <p:cNvSpPr/>
          <p:nvPr/>
        </p:nvSpPr>
        <p:spPr>
          <a:xfrm>
            <a:off x="6761019" y="898390"/>
            <a:ext cx="4165600" cy="1200329"/>
          </a:xfrm>
          <a:prstGeom prst="rect">
            <a:avLst/>
          </a:prstGeom>
        </p:spPr>
        <p:txBody>
          <a:bodyPr wrap="square">
            <a:spAutoFit/>
          </a:bodyPr>
          <a:lstStyle/>
          <a:p>
            <a:r>
              <a:rPr lang="en-US" dirty="0">
                <a:solidFill>
                  <a:schemeClr val="bg1"/>
                </a:solidFill>
              </a:rPr>
              <a:t>We must eliminate from our lives any association or influence, no matter how dear, that would keep us from entering the kingdom of God. </a:t>
            </a:r>
          </a:p>
        </p:txBody>
      </p:sp>
      <p:sp>
        <p:nvSpPr>
          <p:cNvPr id="13" name="TextBox 12"/>
          <p:cNvSpPr txBox="1"/>
          <p:nvPr/>
        </p:nvSpPr>
        <p:spPr>
          <a:xfrm>
            <a:off x="9559636" y="6550223"/>
            <a:ext cx="2632364" cy="307777"/>
          </a:xfrm>
          <a:prstGeom prst="rect">
            <a:avLst/>
          </a:prstGeom>
          <a:noFill/>
        </p:spPr>
        <p:txBody>
          <a:bodyPr wrap="square" rtlCol="0">
            <a:spAutoFit/>
          </a:bodyPr>
          <a:lstStyle/>
          <a:p>
            <a:pPr algn="r"/>
            <a:r>
              <a:rPr lang="en-US" sz="1400" dirty="0">
                <a:solidFill>
                  <a:schemeClr val="bg1"/>
                </a:solidFill>
              </a:rPr>
              <a:t>(1)</a:t>
            </a:r>
          </a:p>
        </p:txBody>
      </p:sp>
      <p:sp>
        <p:nvSpPr>
          <p:cNvPr id="17" name="Rectangle 16"/>
          <p:cNvSpPr/>
          <p:nvPr/>
        </p:nvSpPr>
        <p:spPr>
          <a:xfrm>
            <a:off x="3075709" y="2441046"/>
            <a:ext cx="5883564" cy="4247317"/>
          </a:xfrm>
          <a:prstGeom prst="rect">
            <a:avLst/>
          </a:prstGeom>
        </p:spPr>
        <p:txBody>
          <a:bodyPr wrap="square">
            <a:spAutoFit/>
          </a:bodyPr>
          <a:lstStyle/>
          <a:p>
            <a:r>
              <a:rPr lang="en-US" dirty="0">
                <a:solidFill>
                  <a:schemeClr val="bg1"/>
                </a:solidFill>
              </a:rPr>
              <a:t>“Fortunately, the Savior Himself taught the meaning of cutting off our hand. It’s not about self-mutilation but rather about removing from our lives today those influences that keep us from preparing for tomorrow’s [times of adversity]. </a:t>
            </a:r>
          </a:p>
          <a:p>
            <a:endParaRPr lang="en-US" dirty="0">
              <a:solidFill>
                <a:schemeClr val="bg1"/>
              </a:solidFill>
            </a:endParaRPr>
          </a:p>
          <a:p>
            <a:r>
              <a:rPr lang="en-US" dirty="0">
                <a:solidFill>
                  <a:schemeClr val="bg1"/>
                </a:solidFill>
              </a:rPr>
              <a:t>If I have friends who are bad influences for me, the advice is clear: </a:t>
            </a:r>
            <a:r>
              <a:rPr lang="en-US" i="1" dirty="0">
                <a:solidFill>
                  <a:schemeClr val="bg1"/>
                </a:solidFill>
              </a:rPr>
              <a:t>‘It is better for thee to enter into life without thy brother, than for thee and thy brother to be cast into hell’</a:t>
            </a:r>
          </a:p>
          <a:p>
            <a:endParaRPr lang="en-US" i="1" dirty="0">
              <a:solidFill>
                <a:schemeClr val="bg1"/>
              </a:solidFill>
            </a:endParaRPr>
          </a:p>
          <a:p>
            <a:r>
              <a:rPr lang="en-US" dirty="0">
                <a:solidFill>
                  <a:schemeClr val="bg1"/>
                </a:solidFill>
              </a:rPr>
              <a:t>It follows that such cutting off refers not only to friends but to every bad influence, such as inappropriate television shows, Internet sites, movies, literature, games, or music.</a:t>
            </a:r>
          </a:p>
          <a:p>
            <a:endParaRPr lang="en-US" dirty="0">
              <a:solidFill>
                <a:schemeClr val="bg1"/>
              </a:solidFill>
            </a:endParaRPr>
          </a:p>
          <a:p>
            <a:r>
              <a:rPr lang="en-US" dirty="0">
                <a:solidFill>
                  <a:schemeClr val="bg1"/>
                </a:solidFill>
              </a:rPr>
              <a:t>Engraving in our souls this principle will help us to </a:t>
            </a:r>
          </a:p>
          <a:p>
            <a:r>
              <a:rPr lang="en-US" dirty="0">
                <a:solidFill>
                  <a:schemeClr val="bg1"/>
                </a:solidFill>
              </a:rPr>
              <a:t>resist the temptation to yield to any bad influence.”   (5)</a:t>
            </a:r>
          </a:p>
        </p:txBody>
      </p:sp>
      <p:pic>
        <p:nvPicPr>
          <p:cNvPr id="21506" name="Picture 2" descr="https://www.lds.org/bc/content/shared/content/images/leaders/walter-f-gonzalez-large.jpg"/>
          <p:cNvPicPr>
            <a:picLocks noChangeAspect="1" noChangeArrowheads="1"/>
          </p:cNvPicPr>
          <p:nvPr/>
        </p:nvPicPr>
        <p:blipFill>
          <a:blip r:embed="rId3" cstate="print"/>
          <a:srcRect/>
          <a:stretch>
            <a:fillRect/>
          </a:stretch>
        </p:blipFill>
        <p:spPr bwMode="auto">
          <a:xfrm>
            <a:off x="8714076" y="5494339"/>
            <a:ext cx="911947" cy="1137372"/>
          </a:xfrm>
          <a:prstGeom prst="rect">
            <a:avLst/>
          </a:prstGeom>
          <a:noFill/>
        </p:spPr>
      </p:pic>
      <p:sp>
        <p:nvSpPr>
          <p:cNvPr id="36" name="&quot;No&quot; Symbol 35"/>
          <p:cNvSpPr/>
          <p:nvPr/>
        </p:nvSpPr>
        <p:spPr>
          <a:xfrm>
            <a:off x="5107709" y="812800"/>
            <a:ext cx="1357746" cy="1357745"/>
          </a:xfrm>
          <a:prstGeom prst="noSmoking">
            <a:avLst>
              <a:gd name="adj" fmla="val 990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7" name="Group 96"/>
          <p:cNvGrpSpPr/>
          <p:nvPr/>
        </p:nvGrpSpPr>
        <p:grpSpPr>
          <a:xfrm>
            <a:off x="129308" y="3064164"/>
            <a:ext cx="2964873" cy="1844810"/>
            <a:chOff x="762000" y="1752600"/>
            <a:chExt cx="6858000" cy="4267200"/>
          </a:xfrm>
        </p:grpSpPr>
        <p:sp>
          <p:nvSpPr>
            <p:cNvPr id="43" name="Cube 42"/>
            <p:cNvSpPr/>
            <p:nvPr/>
          </p:nvSpPr>
          <p:spPr>
            <a:xfrm>
              <a:off x="914400" y="3352800"/>
              <a:ext cx="609600" cy="2667000"/>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ube 43"/>
            <p:cNvSpPr/>
            <p:nvPr/>
          </p:nvSpPr>
          <p:spPr>
            <a:xfrm>
              <a:off x="6172200" y="3276600"/>
              <a:ext cx="609600" cy="2667000"/>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ube 44"/>
            <p:cNvSpPr/>
            <p:nvPr/>
          </p:nvSpPr>
          <p:spPr>
            <a:xfrm>
              <a:off x="1676400" y="3200400"/>
              <a:ext cx="573374" cy="2435902"/>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ube 45"/>
            <p:cNvSpPr/>
            <p:nvPr/>
          </p:nvSpPr>
          <p:spPr>
            <a:xfrm>
              <a:off x="6934200" y="2971800"/>
              <a:ext cx="573374" cy="2435902"/>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ube 46"/>
            <p:cNvSpPr/>
            <p:nvPr/>
          </p:nvSpPr>
          <p:spPr>
            <a:xfrm>
              <a:off x="762000" y="2590800"/>
              <a:ext cx="6858000" cy="1066800"/>
            </a:xfrm>
            <a:prstGeom prst="cube">
              <a:avLst>
                <a:gd name="adj" fmla="val 59017"/>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143000" y="2667000"/>
              <a:ext cx="2895600" cy="457200"/>
            </a:xfrm>
            <a:prstGeom prst="ellipse">
              <a:avLst/>
            </a:prstGeom>
            <a:solidFill>
              <a:schemeClr val="bg1">
                <a:lumMod val="8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122"/>
            <p:cNvGrpSpPr/>
            <p:nvPr/>
          </p:nvGrpSpPr>
          <p:grpSpPr>
            <a:xfrm flipH="1">
              <a:off x="4572000" y="1752600"/>
              <a:ext cx="575570" cy="1143000"/>
              <a:chOff x="1371600" y="1295400"/>
              <a:chExt cx="1371600" cy="2723804"/>
            </a:xfrm>
          </p:grpSpPr>
          <p:sp>
            <p:nvSpPr>
              <p:cNvPr id="50" name="Rounded Rectangle 11"/>
              <p:cNvSpPr/>
              <p:nvPr/>
            </p:nvSpPr>
            <p:spPr>
              <a:xfrm>
                <a:off x="1981200" y="2743200"/>
                <a:ext cx="152400" cy="1143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Delay 12"/>
              <p:cNvSpPr/>
              <p:nvPr/>
            </p:nvSpPr>
            <p:spPr>
              <a:xfrm rot="5400000">
                <a:off x="1333500" y="1333500"/>
                <a:ext cx="1447800" cy="1371600"/>
              </a:xfrm>
              <a:prstGeom prst="flowChartDela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Delay 13"/>
              <p:cNvSpPr/>
              <p:nvPr/>
            </p:nvSpPr>
            <p:spPr>
              <a:xfrm rot="5400000">
                <a:off x="1638300" y="1714500"/>
                <a:ext cx="838200" cy="1371600"/>
              </a:xfrm>
              <a:prstGeom prst="flowChartDelay">
                <a:avLst/>
              </a:prstGeom>
              <a:solidFill>
                <a:srgbClr val="BD4A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14"/>
              <p:cNvSpPr/>
              <p:nvPr/>
            </p:nvSpPr>
            <p:spPr>
              <a:xfrm>
                <a:off x="1472738" y="3638204"/>
                <a:ext cx="1143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rot="13503825">
              <a:off x="2643822" y="2547853"/>
              <a:ext cx="819865" cy="702447"/>
              <a:chOff x="1277065" y="2193153"/>
              <a:chExt cx="1905000" cy="1819390"/>
            </a:xfrm>
          </p:grpSpPr>
          <p:grpSp>
            <p:nvGrpSpPr>
              <p:cNvPr id="55" name="Group 132"/>
              <p:cNvGrpSpPr/>
              <p:nvPr/>
            </p:nvGrpSpPr>
            <p:grpSpPr>
              <a:xfrm rot="2633925">
                <a:off x="2262039" y="2193153"/>
                <a:ext cx="323014" cy="1819390"/>
                <a:chOff x="5029200" y="1295400"/>
                <a:chExt cx="990600" cy="2438400"/>
              </a:xfrm>
            </p:grpSpPr>
            <p:sp>
              <p:nvSpPr>
                <p:cNvPr id="60" name="Rounded Rectangle 8"/>
                <p:cNvSpPr/>
                <p:nvPr/>
              </p:nvSpPr>
              <p:spPr>
                <a:xfrm>
                  <a:off x="5029200" y="1295400"/>
                  <a:ext cx="990600" cy="2438400"/>
                </a:xfrm>
                <a:prstGeom prst="roundRect">
                  <a:avLst>
                    <a:gd name="adj" fmla="val 267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9"/>
                <p:cNvSpPr/>
                <p:nvPr/>
              </p:nvSpPr>
              <p:spPr>
                <a:xfrm>
                  <a:off x="5110547" y="1334193"/>
                  <a:ext cx="838199" cy="189807"/>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10"/>
                <p:cNvSpPr/>
                <p:nvPr/>
              </p:nvSpPr>
              <p:spPr>
                <a:xfrm>
                  <a:off x="5029200" y="2971800"/>
                  <a:ext cx="990600" cy="762000"/>
                </a:xfrm>
                <a:prstGeom prst="roundRect">
                  <a:avLst>
                    <a:gd name="adj" fmla="val 9954"/>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133"/>
              <p:cNvGrpSpPr/>
              <p:nvPr/>
            </p:nvGrpSpPr>
            <p:grpSpPr>
              <a:xfrm rot="2745629">
                <a:off x="2087137" y="1947659"/>
                <a:ext cx="284855" cy="1905000"/>
                <a:chOff x="5029200" y="1295400"/>
                <a:chExt cx="990600" cy="2438400"/>
              </a:xfrm>
            </p:grpSpPr>
            <p:sp>
              <p:nvSpPr>
                <p:cNvPr id="57" name="Rounded Rectangle 56"/>
                <p:cNvSpPr/>
                <p:nvPr/>
              </p:nvSpPr>
              <p:spPr>
                <a:xfrm>
                  <a:off x="5029200" y="1295400"/>
                  <a:ext cx="990600" cy="2438400"/>
                </a:xfrm>
                <a:prstGeom prst="roundRect">
                  <a:avLst>
                    <a:gd name="adj" fmla="val 267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5110547" y="1334193"/>
                  <a:ext cx="838199" cy="189807"/>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7"/>
                <p:cNvSpPr/>
                <p:nvPr/>
              </p:nvSpPr>
              <p:spPr>
                <a:xfrm>
                  <a:off x="5029200" y="2971800"/>
                  <a:ext cx="990600" cy="762000"/>
                </a:xfrm>
                <a:prstGeom prst="roundRect">
                  <a:avLst>
                    <a:gd name="adj" fmla="val 9954"/>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5"/>
            <p:cNvGrpSpPr/>
            <p:nvPr/>
          </p:nvGrpSpPr>
          <p:grpSpPr>
            <a:xfrm>
              <a:off x="6400800" y="2362200"/>
              <a:ext cx="755820" cy="636955"/>
              <a:chOff x="914400" y="4419600"/>
              <a:chExt cx="1898820" cy="1600200"/>
            </a:xfrm>
          </p:grpSpPr>
          <p:sp>
            <p:nvSpPr>
              <p:cNvPr id="64" name="Circular Arrow 63"/>
              <p:cNvSpPr/>
              <p:nvPr/>
            </p:nvSpPr>
            <p:spPr>
              <a:xfrm rot="5831179">
                <a:off x="1141800" y="4235758"/>
                <a:ext cx="1451157" cy="1891683"/>
              </a:xfrm>
              <a:prstGeom prst="circular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Rounded Rectangle 64"/>
              <p:cNvSpPr/>
              <p:nvPr/>
            </p:nvSpPr>
            <p:spPr>
              <a:xfrm>
                <a:off x="914400" y="4419600"/>
                <a:ext cx="1295400" cy="1600200"/>
              </a:xfrm>
              <a:prstGeom prst="roundRect">
                <a:avLst>
                  <a:gd name="adj" fmla="val 974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026459" y="4477871"/>
                <a:ext cx="1066800" cy="228600"/>
              </a:xfrm>
              <a:prstGeom prst="ellipse">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5"/>
            <p:cNvGrpSpPr/>
            <p:nvPr/>
          </p:nvGrpSpPr>
          <p:grpSpPr>
            <a:xfrm>
              <a:off x="5791200" y="2514600"/>
              <a:ext cx="755820" cy="636955"/>
              <a:chOff x="914400" y="4419600"/>
              <a:chExt cx="1898820" cy="1600200"/>
            </a:xfrm>
          </p:grpSpPr>
          <p:sp>
            <p:nvSpPr>
              <p:cNvPr id="68" name="Circular Arrow 67"/>
              <p:cNvSpPr/>
              <p:nvPr/>
            </p:nvSpPr>
            <p:spPr>
              <a:xfrm rot="5831179">
                <a:off x="1141800" y="4235758"/>
                <a:ext cx="1451157" cy="1891683"/>
              </a:xfrm>
              <a:prstGeom prst="circular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Rounded Rectangle 68"/>
              <p:cNvSpPr/>
              <p:nvPr/>
            </p:nvSpPr>
            <p:spPr>
              <a:xfrm>
                <a:off x="914400" y="4419600"/>
                <a:ext cx="1295400" cy="1600200"/>
              </a:xfrm>
              <a:prstGeom prst="roundRect">
                <a:avLst>
                  <a:gd name="adj" fmla="val 974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026459" y="4477871"/>
                <a:ext cx="1066800" cy="228600"/>
              </a:xfrm>
              <a:prstGeom prst="ellipse">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122"/>
            <p:cNvGrpSpPr/>
            <p:nvPr/>
          </p:nvGrpSpPr>
          <p:grpSpPr>
            <a:xfrm flipH="1">
              <a:off x="4191000" y="1905000"/>
              <a:ext cx="575570" cy="1143000"/>
              <a:chOff x="1371600" y="1295400"/>
              <a:chExt cx="1371600" cy="2723804"/>
            </a:xfrm>
          </p:grpSpPr>
          <p:sp>
            <p:nvSpPr>
              <p:cNvPr id="72" name="Rounded Rectangle 11"/>
              <p:cNvSpPr/>
              <p:nvPr/>
            </p:nvSpPr>
            <p:spPr>
              <a:xfrm>
                <a:off x="1981200" y="2743200"/>
                <a:ext cx="152400" cy="1143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Delay 12"/>
              <p:cNvSpPr/>
              <p:nvPr/>
            </p:nvSpPr>
            <p:spPr>
              <a:xfrm rot="5400000">
                <a:off x="1333500" y="1333500"/>
                <a:ext cx="1447800" cy="1371600"/>
              </a:xfrm>
              <a:prstGeom prst="flowChartDela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lowchart: Delay 13"/>
              <p:cNvSpPr/>
              <p:nvPr/>
            </p:nvSpPr>
            <p:spPr>
              <a:xfrm rot="5400000">
                <a:off x="1638300" y="1714500"/>
                <a:ext cx="838200" cy="1371600"/>
              </a:xfrm>
              <a:prstGeom prst="flowChartDelay">
                <a:avLst/>
              </a:prstGeom>
              <a:solidFill>
                <a:srgbClr val="BD4A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4"/>
              <p:cNvSpPr/>
              <p:nvPr/>
            </p:nvSpPr>
            <p:spPr>
              <a:xfrm>
                <a:off x="1472738" y="3638204"/>
                <a:ext cx="1143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1905000" y="1828800"/>
              <a:ext cx="361171" cy="1118558"/>
              <a:chOff x="1676400" y="481642"/>
              <a:chExt cx="533400" cy="1651958"/>
            </a:xfrm>
          </p:grpSpPr>
          <p:sp>
            <p:nvSpPr>
              <p:cNvPr id="77" name="Rounded Rectangle 76"/>
              <p:cNvSpPr/>
              <p:nvPr/>
            </p:nvSpPr>
            <p:spPr>
              <a:xfrm>
                <a:off x="1771291" y="481642"/>
                <a:ext cx="324928" cy="1143000"/>
              </a:xfrm>
              <a:prstGeom prst="roundRect">
                <a:avLst/>
              </a:prstGeom>
              <a:solidFill>
                <a:srgbClr val="7939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1676400" y="990600"/>
                <a:ext cx="533400" cy="1143000"/>
              </a:xfrm>
              <a:prstGeom prst="roundRect">
                <a:avLst/>
              </a:prstGeom>
              <a:solidFill>
                <a:srgbClr val="7939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1814423" y="864079"/>
                <a:ext cx="290422" cy="304800"/>
              </a:xfrm>
              <a:prstGeom prst="roundRect">
                <a:avLst/>
              </a:prstGeom>
              <a:solidFill>
                <a:srgbClr val="7939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a:off x="1676400" y="1371600"/>
                <a:ext cx="533400" cy="228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1752600" y="1905000"/>
              <a:ext cx="361171" cy="1118558"/>
              <a:chOff x="1676400" y="481642"/>
              <a:chExt cx="533400" cy="1651958"/>
            </a:xfrm>
          </p:grpSpPr>
          <p:sp>
            <p:nvSpPr>
              <p:cNvPr id="82" name="Rounded Rectangle 81"/>
              <p:cNvSpPr/>
              <p:nvPr/>
            </p:nvSpPr>
            <p:spPr>
              <a:xfrm>
                <a:off x="1771291" y="481642"/>
                <a:ext cx="324928" cy="1143000"/>
              </a:xfrm>
              <a:prstGeom prst="roundRect">
                <a:avLst/>
              </a:prstGeom>
              <a:solidFill>
                <a:srgbClr val="7939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a:off x="1676400" y="990600"/>
                <a:ext cx="533400" cy="1143000"/>
              </a:xfrm>
              <a:prstGeom prst="roundRect">
                <a:avLst/>
              </a:prstGeom>
              <a:solidFill>
                <a:srgbClr val="7939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a:off x="1814423" y="864079"/>
                <a:ext cx="290422" cy="304800"/>
              </a:xfrm>
              <a:prstGeom prst="roundRect">
                <a:avLst/>
              </a:prstGeom>
              <a:solidFill>
                <a:srgbClr val="7939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a:off x="1676400" y="1371600"/>
                <a:ext cx="533400" cy="228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1447800" y="1981200"/>
              <a:ext cx="361171" cy="1118558"/>
              <a:chOff x="1676400" y="481642"/>
              <a:chExt cx="533400" cy="1651958"/>
            </a:xfrm>
          </p:grpSpPr>
          <p:sp>
            <p:nvSpPr>
              <p:cNvPr id="87" name="Rounded Rectangle 86"/>
              <p:cNvSpPr/>
              <p:nvPr/>
            </p:nvSpPr>
            <p:spPr>
              <a:xfrm>
                <a:off x="1771291" y="481642"/>
                <a:ext cx="324928" cy="1143000"/>
              </a:xfrm>
              <a:prstGeom prst="roundRect">
                <a:avLst/>
              </a:prstGeom>
              <a:solidFill>
                <a:srgbClr val="7939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a:off x="1676400" y="990600"/>
                <a:ext cx="533400" cy="1143000"/>
              </a:xfrm>
              <a:prstGeom prst="roundRect">
                <a:avLst/>
              </a:prstGeom>
              <a:solidFill>
                <a:srgbClr val="7939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a:off x="1814423" y="864079"/>
                <a:ext cx="290422" cy="304800"/>
              </a:xfrm>
              <a:prstGeom prst="roundRect">
                <a:avLst/>
              </a:prstGeom>
              <a:solidFill>
                <a:srgbClr val="7939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a:off x="1676400" y="1371600"/>
                <a:ext cx="533400" cy="228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3352800" y="2133600"/>
              <a:ext cx="304800" cy="609600"/>
              <a:chOff x="3352800" y="2133600"/>
              <a:chExt cx="304800" cy="609600"/>
            </a:xfrm>
          </p:grpSpPr>
          <p:sp>
            <p:nvSpPr>
              <p:cNvPr id="92" name="Can 91"/>
              <p:cNvSpPr/>
              <p:nvPr/>
            </p:nvSpPr>
            <p:spPr>
              <a:xfrm>
                <a:off x="3352800" y="2133600"/>
                <a:ext cx="304800" cy="609600"/>
              </a:xfrm>
              <a:prstGeom prst="ca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a:off x="3352800" y="2362201"/>
                <a:ext cx="304799" cy="152399"/>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p:cNvGrpSpPr/>
            <p:nvPr/>
          </p:nvGrpSpPr>
          <p:grpSpPr>
            <a:xfrm>
              <a:off x="3505200" y="2286000"/>
              <a:ext cx="304800" cy="609600"/>
              <a:chOff x="3352800" y="2133600"/>
              <a:chExt cx="304800" cy="609600"/>
            </a:xfrm>
          </p:grpSpPr>
          <p:sp>
            <p:nvSpPr>
              <p:cNvPr id="95" name="Can 94"/>
              <p:cNvSpPr/>
              <p:nvPr/>
            </p:nvSpPr>
            <p:spPr>
              <a:xfrm>
                <a:off x="3352800" y="2133600"/>
                <a:ext cx="304800" cy="609600"/>
              </a:xfrm>
              <a:prstGeom prst="ca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p:cNvSpPr/>
              <p:nvPr/>
            </p:nvSpPr>
            <p:spPr>
              <a:xfrm>
                <a:off x="3352800" y="2362201"/>
                <a:ext cx="304799" cy="152399"/>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a:off x="8831375" y="2509985"/>
            <a:ext cx="3011055" cy="2246639"/>
            <a:chOff x="8831375" y="2509985"/>
            <a:chExt cx="3011055" cy="2246639"/>
          </a:xfrm>
        </p:grpSpPr>
        <p:grpSp>
          <p:nvGrpSpPr>
            <p:cNvPr id="110" name="Group 109"/>
            <p:cNvGrpSpPr/>
            <p:nvPr/>
          </p:nvGrpSpPr>
          <p:grpSpPr>
            <a:xfrm>
              <a:off x="8831375" y="3251097"/>
              <a:ext cx="3011055" cy="1505527"/>
              <a:chOff x="762000" y="2590800"/>
              <a:chExt cx="6858000" cy="3429000"/>
            </a:xfrm>
          </p:grpSpPr>
          <p:sp>
            <p:nvSpPr>
              <p:cNvPr id="111" name="Cube 110"/>
              <p:cNvSpPr/>
              <p:nvPr/>
            </p:nvSpPr>
            <p:spPr>
              <a:xfrm>
                <a:off x="914400" y="3352800"/>
                <a:ext cx="609600" cy="2667000"/>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Cube 111"/>
              <p:cNvSpPr/>
              <p:nvPr/>
            </p:nvSpPr>
            <p:spPr>
              <a:xfrm>
                <a:off x="6172200" y="3276600"/>
                <a:ext cx="609600" cy="2667000"/>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Cube 112"/>
              <p:cNvSpPr/>
              <p:nvPr/>
            </p:nvSpPr>
            <p:spPr>
              <a:xfrm>
                <a:off x="1676400" y="3200400"/>
                <a:ext cx="573374" cy="2435902"/>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Cube 113"/>
              <p:cNvSpPr/>
              <p:nvPr/>
            </p:nvSpPr>
            <p:spPr>
              <a:xfrm>
                <a:off x="6934200" y="2971800"/>
                <a:ext cx="573374" cy="2435902"/>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ube 114"/>
              <p:cNvSpPr/>
              <p:nvPr/>
            </p:nvSpPr>
            <p:spPr>
              <a:xfrm>
                <a:off x="762000" y="2590800"/>
                <a:ext cx="6858000" cy="1066800"/>
              </a:xfrm>
              <a:prstGeom prst="cube">
                <a:avLst>
                  <a:gd name="adj" fmla="val 59017"/>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9181960" y="3221289"/>
              <a:ext cx="488513" cy="464020"/>
              <a:chOff x="9126542" y="2916489"/>
              <a:chExt cx="516331" cy="586188"/>
            </a:xfrm>
          </p:grpSpPr>
          <p:sp>
            <p:nvSpPr>
              <p:cNvPr id="104" name="Moon 103"/>
              <p:cNvSpPr/>
              <p:nvPr/>
            </p:nvSpPr>
            <p:spPr>
              <a:xfrm rot="7327483">
                <a:off x="9246958" y="2934992"/>
                <a:ext cx="414417" cy="377412"/>
              </a:xfrm>
              <a:prstGeom prst="moon">
                <a:avLst>
                  <a:gd name="adj" fmla="val 1748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rot="1927483">
                <a:off x="9126542" y="3129486"/>
                <a:ext cx="117941" cy="1787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rot="1927483">
                <a:off x="9436181" y="3323909"/>
                <a:ext cx="117941" cy="1787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rot="20025289">
              <a:off x="9839342" y="3074453"/>
              <a:ext cx="274122" cy="454759"/>
              <a:chOff x="609600" y="914400"/>
              <a:chExt cx="4114800" cy="3505200"/>
            </a:xfrm>
          </p:grpSpPr>
          <p:sp>
            <p:nvSpPr>
              <p:cNvPr id="38" name="Rounded Rectangle 37"/>
              <p:cNvSpPr/>
              <p:nvPr/>
            </p:nvSpPr>
            <p:spPr>
              <a:xfrm>
                <a:off x="609600" y="914400"/>
                <a:ext cx="4114800"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833562" y="1061183"/>
                <a:ext cx="3693337" cy="2362200"/>
              </a:xfrm>
              <a:prstGeom prst="roundRect">
                <a:avLst>
                  <a:gd name="adj" fmla="val 950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73"/>
              <p:cNvGrpSpPr/>
              <p:nvPr/>
            </p:nvGrpSpPr>
            <p:grpSpPr>
              <a:xfrm>
                <a:off x="1447800" y="3200400"/>
                <a:ext cx="2590800" cy="1143000"/>
                <a:chOff x="1447800" y="4724400"/>
                <a:chExt cx="2590800" cy="1143000"/>
              </a:xfrm>
            </p:grpSpPr>
            <p:sp>
              <p:nvSpPr>
                <p:cNvPr id="41" name="Rounded Rectangle 40"/>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descr="Keyboard.png"/>
                <p:cNvPicPr>
                  <a:picLocks noChangeAspect="1"/>
                </p:cNvPicPr>
                <p:nvPr/>
              </p:nvPicPr>
              <p:blipFill>
                <a:blip r:embed="rId4" cstate="print"/>
                <a:stretch>
                  <a:fillRect/>
                </a:stretch>
              </p:blipFill>
              <p:spPr>
                <a:xfrm>
                  <a:off x="1524000" y="4800600"/>
                  <a:ext cx="2438400" cy="946150"/>
                </a:xfrm>
                <a:prstGeom prst="rect">
                  <a:avLst/>
                </a:prstGeom>
              </p:spPr>
            </p:pic>
          </p:grpSp>
        </p:grpSp>
        <p:grpSp>
          <p:nvGrpSpPr>
            <p:cNvPr id="98" name="Group 7"/>
            <p:cNvGrpSpPr/>
            <p:nvPr/>
          </p:nvGrpSpPr>
          <p:grpSpPr>
            <a:xfrm>
              <a:off x="10540105" y="2509985"/>
              <a:ext cx="1071418" cy="970800"/>
              <a:chOff x="5305110" y="533400"/>
              <a:chExt cx="1705290" cy="1545145"/>
            </a:xfrm>
          </p:grpSpPr>
          <p:sp>
            <p:nvSpPr>
              <p:cNvPr id="99" name="Right Arrow Callout 9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childTnLst>
                                </p:cTn>
                              </p:par>
                              <p:par>
                                <p:cTn id="13" presetID="10" presetClass="exit" presetSubtype="0" fill="hold" grpId="1" nodeType="withEffect">
                                  <p:stCondLst>
                                    <p:cond delay="0"/>
                                  </p:stCondLst>
                                  <p:childTnLst>
                                    <p:animEffect transition="out" filter="fade">
                                      <p:cBhvr>
                                        <p:cTn id="14" dur="2000"/>
                                        <p:tgtEl>
                                          <p:spTgt spid="12"/>
                                        </p:tgtEl>
                                      </p:cBhvr>
                                    </p:animEffect>
                                    <p:set>
                                      <p:cBhvr>
                                        <p:cTn id="15" dur="1" fill="hold">
                                          <p:stCondLst>
                                            <p:cond delay="1999"/>
                                          </p:stCondLst>
                                        </p:cTn>
                                        <p:tgtEl>
                                          <p:spTgt spid="12"/>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2150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7">
                                            <p:txEl>
                                              <p:pRg st="2" end="2"/>
                                            </p:txEl>
                                          </p:spTgt>
                                        </p:tgtEl>
                                        <p:attrNameLst>
                                          <p:attrName>style.visibility</p:attrName>
                                        </p:attrNameLst>
                                      </p:cBhvr>
                                      <p:to>
                                        <p:strVal val="visible"/>
                                      </p:to>
                                    </p:set>
                                  </p:childTnLst>
                                </p:cTn>
                              </p:par>
                              <p:par>
                                <p:cTn id="22" presetID="10" presetClass="exit" presetSubtype="0" fill="hold" grpId="1" nodeType="withEffect">
                                  <p:stCondLst>
                                    <p:cond delay="0"/>
                                  </p:stCondLst>
                                  <p:childTnLst>
                                    <p:animEffect transition="out" filter="fade">
                                      <p:cBhvr>
                                        <p:cTn id="23" dur="2000"/>
                                        <p:tgtEl>
                                          <p:spTgt spid="36"/>
                                        </p:tgtEl>
                                      </p:cBhvr>
                                    </p:animEffect>
                                    <p:set>
                                      <p:cBhvr>
                                        <p:cTn id="24" dur="1" fill="hold">
                                          <p:stCondLst>
                                            <p:cond delay="1999"/>
                                          </p:stCondLst>
                                        </p:cTn>
                                        <p:tgtEl>
                                          <p:spTgt spid="36"/>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2000"/>
                                        <p:tgtEl>
                                          <p:spTgt spid="8"/>
                                        </p:tgtEl>
                                      </p:cBhvr>
                                    </p:animEffect>
                                    <p:set>
                                      <p:cBhvr>
                                        <p:cTn id="27" dur="1" fill="hold">
                                          <p:stCondLst>
                                            <p:cond delay="19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7">
                                            <p:txEl>
                                              <p:pRg st="4" end="4"/>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21"/>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9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7">
                                            <p:txEl>
                                              <p:pRg st="6" end="6"/>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2" grpId="1"/>
      <p:bldP spid="36" grpId="0" animBg="1"/>
      <p:bldP spid="36" grpId="1"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581</TotalTime>
  <Words>2229</Words>
  <Application>Microsoft Office PowerPoint</Application>
  <PresentationFormat>Widescreen</PresentationFormat>
  <Paragraphs>184</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Elephant</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38</cp:revision>
  <dcterms:created xsi:type="dcterms:W3CDTF">2016-05-16T13:36:31Z</dcterms:created>
  <dcterms:modified xsi:type="dcterms:W3CDTF">2020-08-27T19:10:43Z</dcterms:modified>
</cp:coreProperties>
</file>