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92" r:id="rId3"/>
    <p:sldId id="295" r:id="rId4"/>
    <p:sldId id="294" r:id="rId5"/>
    <p:sldId id="296" r:id="rId6"/>
    <p:sldId id="297" r:id="rId7"/>
    <p:sldId id="286" r:id="rId8"/>
    <p:sldId id="299" r:id="rId9"/>
    <p:sldId id="298" r:id="rId10"/>
    <p:sldId id="287" r:id="rId11"/>
    <p:sldId id="288" r:id="rId12"/>
    <p:sldId id="302" r:id="rId13"/>
    <p:sldId id="289" r:id="rId14"/>
    <p:sldId id="303" r:id="rId15"/>
    <p:sldId id="284" r:id="rId16"/>
    <p:sldId id="285" r:id="rId17"/>
    <p:sldId id="293" r:id="rId18"/>
    <p:sldId id="300" r:id="rId19"/>
    <p:sldId id="301"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pen Sans" panose="020B0606030504020204" pitchFamily="34" charset="0"/>
      <p:regular r:id="rId27"/>
      <p:bold r:id="rId28"/>
      <p:italic r:id="rId29"/>
      <p:boldItalic r:id="rId30"/>
    </p:embeddedFont>
    <p:embeddedFont>
      <p:font typeface="Poor Richard" panose="02080502050505020702"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100"/>
    <a:srgbClr val="6633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B9282-8929-4E92-B38B-98AF002E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41</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Poor Richard" pitchFamily="18" charset="0"/>
              </a:rPr>
              <a:t>Rich Young Man</a:t>
            </a:r>
          </a:p>
          <a:p>
            <a:pPr algn="ctr"/>
            <a:r>
              <a:rPr lang="en-US" sz="6000" dirty="0">
                <a:solidFill>
                  <a:schemeClr val="bg1"/>
                </a:solidFill>
                <a:latin typeface="Poor Richard" pitchFamily="18" charset="0"/>
              </a:rPr>
              <a:t>Mark 10</a:t>
            </a:r>
          </a:p>
        </p:txBody>
      </p:sp>
      <p:grpSp>
        <p:nvGrpSpPr>
          <p:cNvPr id="58" name="Group 57"/>
          <p:cNvGrpSpPr/>
          <p:nvPr/>
        </p:nvGrpSpPr>
        <p:grpSpPr>
          <a:xfrm>
            <a:off x="979053" y="2299854"/>
            <a:ext cx="1902691" cy="3505200"/>
            <a:chOff x="979053" y="2299854"/>
            <a:chExt cx="1902691" cy="3505200"/>
          </a:xfrm>
        </p:grpSpPr>
        <p:grpSp>
          <p:nvGrpSpPr>
            <p:cNvPr id="7" name="Group 53"/>
            <p:cNvGrpSpPr/>
            <p:nvPr/>
          </p:nvGrpSpPr>
          <p:grpSpPr>
            <a:xfrm>
              <a:off x="979053" y="2299854"/>
              <a:ext cx="1902691" cy="3505200"/>
              <a:chOff x="3276600" y="786829"/>
              <a:chExt cx="1219200" cy="2489771"/>
            </a:xfrm>
          </p:grpSpPr>
          <p:sp>
            <p:nvSpPr>
              <p:cNvPr id="8"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2"/>
              <p:cNvGrpSpPr/>
              <p:nvPr/>
            </p:nvGrpSpPr>
            <p:grpSpPr>
              <a:xfrm rot="5201482">
                <a:off x="3803137" y="1994656"/>
                <a:ext cx="476901" cy="103518"/>
                <a:chOff x="3886200" y="6096000"/>
                <a:chExt cx="3124200" cy="533400"/>
              </a:xfrm>
            </p:grpSpPr>
            <p:sp>
              <p:nvSpPr>
                <p:cNvPr id="43" name="Left-Right Arrow 4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3"/>
              <p:cNvGrpSpPr/>
              <p:nvPr/>
            </p:nvGrpSpPr>
            <p:grpSpPr>
              <a:xfrm rot="5201482">
                <a:off x="3819688" y="2594378"/>
                <a:ext cx="476901" cy="103518"/>
                <a:chOff x="3886200" y="6096000"/>
                <a:chExt cx="3124200" cy="533400"/>
              </a:xfrm>
            </p:grpSpPr>
            <p:sp>
              <p:nvSpPr>
                <p:cNvPr id="40" name="Left-Right Arrow 3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7"/>
              <p:cNvGrpSpPr/>
              <p:nvPr/>
            </p:nvGrpSpPr>
            <p:grpSpPr>
              <a:xfrm rot="5400000">
                <a:off x="3578790" y="1999625"/>
                <a:ext cx="476901" cy="103518"/>
                <a:chOff x="3886200" y="6096000"/>
                <a:chExt cx="3124200" cy="533400"/>
              </a:xfrm>
            </p:grpSpPr>
            <p:sp>
              <p:nvSpPr>
                <p:cNvPr id="37" name="Left-Right Arrow 3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71"/>
              <p:cNvGrpSpPr/>
              <p:nvPr/>
            </p:nvGrpSpPr>
            <p:grpSpPr>
              <a:xfrm rot="5400000">
                <a:off x="3551568" y="2602446"/>
                <a:ext cx="476901" cy="103518"/>
                <a:chOff x="3886200" y="6096000"/>
                <a:chExt cx="3124200" cy="533400"/>
              </a:xfrm>
            </p:grpSpPr>
            <p:sp>
              <p:nvSpPr>
                <p:cNvPr id="3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mond 26"/>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92"/>
            <p:cNvGrpSpPr/>
            <p:nvPr/>
          </p:nvGrpSpPr>
          <p:grpSpPr>
            <a:xfrm>
              <a:off x="1145309" y="3985491"/>
              <a:ext cx="1681018" cy="609600"/>
              <a:chOff x="1981200" y="3276600"/>
              <a:chExt cx="3505200" cy="1371600"/>
            </a:xfrm>
          </p:grpSpPr>
          <p:sp>
            <p:nvSpPr>
              <p:cNvPr id="47" name="Cube 46"/>
              <p:cNvSpPr/>
              <p:nvPr/>
            </p:nvSpPr>
            <p:spPr>
              <a:xfrm>
                <a:off x="1981200" y="3276600"/>
                <a:ext cx="3505200" cy="1371600"/>
              </a:xfrm>
              <a:prstGeom prst="cube">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9"/>
              <p:cNvGrpSpPr/>
              <p:nvPr/>
            </p:nvGrpSpPr>
            <p:grpSpPr>
              <a:xfrm>
                <a:off x="2047408" y="3653853"/>
                <a:ext cx="2809406" cy="888167"/>
                <a:chOff x="1447800" y="1420318"/>
                <a:chExt cx="2956809" cy="1096781"/>
              </a:xfrm>
            </p:grpSpPr>
            <p:sp>
              <p:nvSpPr>
                <p:cNvPr id="49" name="Quad Arrow 48"/>
                <p:cNvSpPr/>
                <p:nvPr/>
              </p:nvSpPr>
              <p:spPr>
                <a:xfrm>
                  <a:off x="1447800" y="1447800"/>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3"/>
                <p:cNvSpPr/>
                <p:nvPr/>
              </p:nvSpPr>
              <p:spPr>
                <a:xfrm>
                  <a:off x="2434652" y="1444053"/>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4"/>
                <p:cNvSpPr/>
                <p:nvPr/>
              </p:nvSpPr>
              <p:spPr>
                <a:xfrm>
                  <a:off x="3414009" y="1450299"/>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
                <p:cNvSpPr/>
                <p:nvPr/>
              </p:nvSpPr>
              <p:spPr>
                <a:xfrm>
                  <a:off x="2286000" y="1447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6"/>
                <p:cNvSpPr/>
                <p:nvPr/>
              </p:nvSpPr>
              <p:spPr>
                <a:xfrm>
                  <a:off x="3247869" y="1420318"/>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7"/>
                <p:cNvSpPr/>
                <p:nvPr/>
              </p:nvSpPr>
              <p:spPr>
                <a:xfrm>
                  <a:off x="2303488" y="2184816"/>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8"/>
                <p:cNvSpPr/>
                <p:nvPr/>
              </p:nvSpPr>
              <p:spPr>
                <a:xfrm>
                  <a:off x="3262859" y="2154837"/>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Oval 4"/>
            <p:cNvSpPr/>
            <p:nvPr/>
          </p:nvSpPr>
          <p:spPr>
            <a:xfrm>
              <a:off x="2523777" y="4440642"/>
              <a:ext cx="265606" cy="205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
            <p:cNvSpPr/>
            <p:nvPr/>
          </p:nvSpPr>
          <p:spPr>
            <a:xfrm>
              <a:off x="1105996" y="4445260"/>
              <a:ext cx="265606" cy="205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p:cNvSpPr/>
          <p:nvPr/>
        </p:nvSpPr>
        <p:spPr>
          <a:xfrm>
            <a:off x="3537527" y="3272227"/>
            <a:ext cx="6096000" cy="923330"/>
          </a:xfrm>
          <a:prstGeom prst="rect">
            <a:avLst/>
          </a:prstGeom>
        </p:spPr>
        <p:txBody>
          <a:bodyPr>
            <a:spAutoFit/>
          </a:bodyPr>
          <a:lstStyle/>
          <a:p>
            <a:r>
              <a:rPr lang="en-US" i="1" dirty="0">
                <a:solidFill>
                  <a:schemeClr val="bg1"/>
                </a:solidFill>
              </a:rPr>
              <a:t>Jesus said unto him, If thou wilt be perfect, go and sell that thou hast, and give to the poor, and thou </a:t>
            </a:r>
            <a:r>
              <a:rPr lang="en-US" i="1" dirty="0" err="1">
                <a:solidFill>
                  <a:schemeClr val="bg1"/>
                </a:solidFill>
              </a:rPr>
              <a:t>shalt</a:t>
            </a:r>
            <a:r>
              <a:rPr lang="en-US" i="1" dirty="0">
                <a:solidFill>
                  <a:schemeClr val="bg1"/>
                </a:solidFill>
              </a:rPr>
              <a:t> have treasure in heaven; and come and follow me. Matthew 19:21</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a:off x="219785" y="259146"/>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a:t>Peter</a:t>
            </a:r>
          </a:p>
          <a:p>
            <a:pPr lvl="0" algn="ctr" defTabSz="1022350">
              <a:lnSpc>
                <a:spcPct val="90000"/>
              </a:lnSpc>
              <a:spcBef>
                <a:spcPct val="0"/>
              </a:spcBef>
              <a:spcAft>
                <a:spcPct val="35000"/>
              </a:spcAft>
            </a:pPr>
            <a:r>
              <a:rPr lang="en-US" sz="2300" kern="1200" dirty="0"/>
              <a:t>Mark 10: 28-30</a:t>
            </a:r>
          </a:p>
        </p:txBody>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253"/>
          <p:cNvGrpSpPr/>
          <p:nvPr/>
        </p:nvGrpSpPr>
        <p:grpSpPr>
          <a:xfrm rot="617383">
            <a:off x="5142484" y="3733104"/>
            <a:ext cx="1581835" cy="868826"/>
            <a:chOff x="381001" y="2133600"/>
            <a:chExt cx="2697938" cy="1981200"/>
          </a:xfrm>
        </p:grpSpPr>
        <p:grpSp>
          <p:nvGrpSpPr>
            <p:cNvPr id="5" name="Group 55"/>
            <p:cNvGrpSpPr/>
            <p:nvPr/>
          </p:nvGrpSpPr>
          <p:grpSpPr>
            <a:xfrm>
              <a:off x="1295400" y="2133600"/>
              <a:ext cx="1783539" cy="1078814"/>
              <a:chOff x="1295400" y="2133600"/>
              <a:chExt cx="1783539" cy="1078814"/>
            </a:xfrm>
          </p:grpSpPr>
          <p:grpSp>
            <p:nvGrpSpPr>
              <p:cNvPr id="7" name="Group 41"/>
              <p:cNvGrpSpPr/>
              <p:nvPr/>
            </p:nvGrpSpPr>
            <p:grpSpPr>
              <a:xfrm rot="5173132" flipH="1">
                <a:off x="2098135" y="2231610"/>
                <a:ext cx="971008" cy="990600"/>
                <a:chOff x="1740193" y="2050560"/>
                <a:chExt cx="3155925" cy="3219601"/>
              </a:xfrm>
            </p:grpSpPr>
            <p:sp>
              <p:nvSpPr>
                <p:cNvPr id="279" name="Oval 278"/>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Oval 280"/>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8"/>
              <p:cNvGrpSpPr/>
              <p:nvPr/>
            </p:nvGrpSpPr>
            <p:grpSpPr>
              <a:xfrm>
                <a:off x="1295400" y="2133600"/>
                <a:ext cx="971008" cy="990600"/>
                <a:chOff x="1740193" y="2050560"/>
                <a:chExt cx="3155925" cy="3219601"/>
              </a:xfrm>
            </p:grpSpPr>
            <p:sp>
              <p:nvSpPr>
                <p:cNvPr id="273" name="Oval 272"/>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Oval 274"/>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56"/>
            <p:cNvGrpSpPr/>
            <p:nvPr/>
          </p:nvGrpSpPr>
          <p:grpSpPr>
            <a:xfrm>
              <a:off x="381001" y="3200400"/>
              <a:ext cx="1511723" cy="914400"/>
              <a:chOff x="1295400" y="2133600"/>
              <a:chExt cx="1783539" cy="1078814"/>
            </a:xfrm>
          </p:grpSpPr>
          <p:grpSp>
            <p:nvGrpSpPr>
              <p:cNvPr id="17" name="Group 41"/>
              <p:cNvGrpSpPr/>
              <p:nvPr/>
            </p:nvGrpSpPr>
            <p:grpSpPr>
              <a:xfrm rot="5173132" flipH="1">
                <a:off x="2098135" y="2231610"/>
                <a:ext cx="971008" cy="990600"/>
                <a:chOff x="1740193" y="2050560"/>
                <a:chExt cx="3155925" cy="3219601"/>
              </a:xfrm>
            </p:grpSpPr>
            <p:sp>
              <p:nvSpPr>
                <p:cNvPr id="265" name="Oval 264"/>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Oval 266"/>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8"/>
              <p:cNvGrpSpPr/>
              <p:nvPr/>
            </p:nvGrpSpPr>
            <p:grpSpPr>
              <a:xfrm>
                <a:off x="1295400" y="2133600"/>
                <a:ext cx="971008" cy="990600"/>
                <a:chOff x="1740193" y="2050560"/>
                <a:chExt cx="3155925" cy="3219601"/>
              </a:xfrm>
            </p:grpSpPr>
            <p:sp>
              <p:nvSpPr>
                <p:cNvPr id="259" name="Oval 258"/>
                <p:cNvSpPr/>
                <p:nvPr/>
              </p:nvSpPr>
              <p:spPr>
                <a:xfrm rot="2441101" flipH="1">
                  <a:off x="4261896" y="2640038"/>
                  <a:ext cx="634222" cy="754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rot="20700000">
                  <a:off x="1740193" y="2700021"/>
                  <a:ext cx="2360020" cy="2570140"/>
                </a:xfrm>
                <a:custGeom>
                  <a:avLst/>
                  <a:gdLst>
                    <a:gd name="connsiteX0" fmla="*/ 464695 w 3124576"/>
                    <a:gd name="connsiteY0" fmla="*/ 1588957 h 3402767"/>
                    <a:gd name="connsiteX1" fmla="*/ 464695 w 3124576"/>
                    <a:gd name="connsiteY1" fmla="*/ 1588957 h 3402767"/>
                    <a:gd name="connsiteX2" fmla="*/ 614597 w 3124576"/>
                    <a:gd name="connsiteY2" fmla="*/ 1484026 h 3402767"/>
                    <a:gd name="connsiteX3" fmla="*/ 659567 w 3124576"/>
                    <a:gd name="connsiteY3" fmla="*/ 1454046 h 3402767"/>
                    <a:gd name="connsiteX4" fmla="*/ 719528 w 3124576"/>
                    <a:gd name="connsiteY4" fmla="*/ 1394085 h 3402767"/>
                    <a:gd name="connsiteX5" fmla="*/ 734518 w 3124576"/>
                    <a:gd name="connsiteY5" fmla="*/ 1349114 h 3402767"/>
                    <a:gd name="connsiteX6" fmla="*/ 809469 w 3124576"/>
                    <a:gd name="connsiteY6" fmla="*/ 1274164 h 3402767"/>
                    <a:gd name="connsiteX7" fmla="*/ 839449 w 3124576"/>
                    <a:gd name="connsiteY7" fmla="*/ 1244183 h 3402767"/>
                    <a:gd name="connsiteX8" fmla="*/ 869429 w 3124576"/>
                    <a:gd name="connsiteY8" fmla="*/ 1199213 h 3402767"/>
                    <a:gd name="connsiteX9" fmla="*/ 914400 w 3124576"/>
                    <a:gd name="connsiteY9" fmla="*/ 1124262 h 3402767"/>
                    <a:gd name="connsiteX10" fmla="*/ 959370 w 3124576"/>
                    <a:gd name="connsiteY10" fmla="*/ 1049311 h 3402767"/>
                    <a:gd name="connsiteX11" fmla="*/ 1004341 w 3124576"/>
                    <a:gd name="connsiteY11" fmla="*/ 914400 h 3402767"/>
                    <a:gd name="connsiteX12" fmla="*/ 1034321 w 3124576"/>
                    <a:gd name="connsiteY12" fmla="*/ 824459 h 3402767"/>
                    <a:gd name="connsiteX13" fmla="*/ 1064301 w 3124576"/>
                    <a:gd name="connsiteY13" fmla="*/ 794478 h 3402767"/>
                    <a:gd name="connsiteX14" fmla="*/ 1094282 w 3124576"/>
                    <a:gd name="connsiteY14" fmla="*/ 704537 h 3402767"/>
                    <a:gd name="connsiteX15" fmla="*/ 1109272 w 3124576"/>
                    <a:gd name="connsiteY15" fmla="*/ 659567 h 3402767"/>
                    <a:gd name="connsiteX16" fmla="*/ 1124262 w 3124576"/>
                    <a:gd name="connsiteY16" fmla="*/ 599606 h 3402767"/>
                    <a:gd name="connsiteX17" fmla="*/ 1154242 w 3124576"/>
                    <a:gd name="connsiteY17" fmla="*/ 554636 h 3402767"/>
                    <a:gd name="connsiteX18" fmla="*/ 1169233 w 3124576"/>
                    <a:gd name="connsiteY18" fmla="*/ 509665 h 3402767"/>
                    <a:gd name="connsiteX19" fmla="*/ 1259174 w 3124576"/>
                    <a:gd name="connsiteY19" fmla="*/ 404734 h 3402767"/>
                    <a:gd name="connsiteX20" fmla="*/ 1304144 w 3124576"/>
                    <a:gd name="connsiteY20" fmla="*/ 374754 h 3402767"/>
                    <a:gd name="connsiteX21" fmla="*/ 1364105 w 3124576"/>
                    <a:gd name="connsiteY21" fmla="*/ 314793 h 3402767"/>
                    <a:gd name="connsiteX22" fmla="*/ 1439056 w 3124576"/>
                    <a:gd name="connsiteY22" fmla="*/ 254832 h 3402767"/>
                    <a:gd name="connsiteX23" fmla="*/ 1484026 w 3124576"/>
                    <a:gd name="connsiteY23" fmla="*/ 224852 h 3402767"/>
                    <a:gd name="connsiteX24" fmla="*/ 1558977 w 3124576"/>
                    <a:gd name="connsiteY24" fmla="*/ 164892 h 3402767"/>
                    <a:gd name="connsiteX25" fmla="*/ 1633928 w 3124576"/>
                    <a:gd name="connsiteY25" fmla="*/ 119921 h 3402767"/>
                    <a:gd name="connsiteX26" fmla="*/ 1753849 w 3124576"/>
                    <a:gd name="connsiteY26" fmla="*/ 74951 h 3402767"/>
                    <a:gd name="connsiteX27" fmla="*/ 1843790 w 3124576"/>
                    <a:gd name="connsiteY27" fmla="*/ 44970 h 3402767"/>
                    <a:gd name="connsiteX28" fmla="*/ 1888760 w 3124576"/>
                    <a:gd name="connsiteY28" fmla="*/ 29980 h 3402767"/>
                    <a:gd name="connsiteX29" fmla="*/ 2038662 w 3124576"/>
                    <a:gd name="connsiteY29" fmla="*/ 0 h 3402767"/>
                    <a:gd name="connsiteX30" fmla="*/ 2428406 w 3124576"/>
                    <a:gd name="connsiteY30" fmla="*/ 29980 h 3402767"/>
                    <a:gd name="connsiteX31" fmla="*/ 2563318 w 3124576"/>
                    <a:gd name="connsiteY31" fmla="*/ 74951 h 3402767"/>
                    <a:gd name="connsiteX32" fmla="*/ 2608288 w 3124576"/>
                    <a:gd name="connsiteY32" fmla="*/ 89941 h 3402767"/>
                    <a:gd name="connsiteX33" fmla="*/ 2638269 w 3124576"/>
                    <a:gd name="connsiteY33" fmla="*/ 119921 h 3402767"/>
                    <a:gd name="connsiteX34" fmla="*/ 2668249 w 3124576"/>
                    <a:gd name="connsiteY34" fmla="*/ 164892 h 3402767"/>
                    <a:gd name="connsiteX35" fmla="*/ 2713219 w 3124576"/>
                    <a:gd name="connsiteY35" fmla="*/ 194872 h 3402767"/>
                    <a:gd name="connsiteX36" fmla="*/ 2773180 w 3124576"/>
                    <a:gd name="connsiteY36" fmla="*/ 329783 h 3402767"/>
                    <a:gd name="connsiteX37" fmla="*/ 2818151 w 3124576"/>
                    <a:gd name="connsiteY37" fmla="*/ 419724 h 3402767"/>
                    <a:gd name="connsiteX38" fmla="*/ 2878111 w 3124576"/>
                    <a:gd name="connsiteY38" fmla="*/ 509665 h 3402767"/>
                    <a:gd name="connsiteX39" fmla="*/ 2893101 w 3124576"/>
                    <a:gd name="connsiteY39" fmla="*/ 569626 h 3402767"/>
                    <a:gd name="connsiteX40" fmla="*/ 2923082 w 3124576"/>
                    <a:gd name="connsiteY40" fmla="*/ 599606 h 3402767"/>
                    <a:gd name="connsiteX41" fmla="*/ 2953062 w 3124576"/>
                    <a:gd name="connsiteY41" fmla="*/ 689547 h 3402767"/>
                    <a:gd name="connsiteX42" fmla="*/ 2953062 w 3124576"/>
                    <a:gd name="connsiteY42" fmla="*/ 689547 h 3402767"/>
                    <a:gd name="connsiteX43" fmla="*/ 2968052 w 3124576"/>
                    <a:gd name="connsiteY43" fmla="*/ 749508 h 3402767"/>
                    <a:gd name="connsiteX44" fmla="*/ 2998033 w 3124576"/>
                    <a:gd name="connsiteY44" fmla="*/ 839449 h 3402767"/>
                    <a:gd name="connsiteX45" fmla="*/ 3013023 w 3124576"/>
                    <a:gd name="connsiteY45" fmla="*/ 899410 h 3402767"/>
                    <a:gd name="connsiteX46" fmla="*/ 3028013 w 3124576"/>
                    <a:gd name="connsiteY46" fmla="*/ 944380 h 3402767"/>
                    <a:gd name="connsiteX47" fmla="*/ 3043003 w 3124576"/>
                    <a:gd name="connsiteY47" fmla="*/ 1019331 h 3402767"/>
                    <a:gd name="connsiteX48" fmla="*/ 3072983 w 3124576"/>
                    <a:gd name="connsiteY48" fmla="*/ 1109272 h 3402767"/>
                    <a:gd name="connsiteX49" fmla="*/ 3117954 w 3124576"/>
                    <a:gd name="connsiteY49" fmla="*/ 1319134 h 3402767"/>
                    <a:gd name="connsiteX50" fmla="*/ 3087974 w 3124576"/>
                    <a:gd name="connsiteY50" fmla="*/ 1753849 h 3402767"/>
                    <a:gd name="connsiteX51" fmla="*/ 3043003 w 3124576"/>
                    <a:gd name="connsiteY51" fmla="*/ 1843790 h 3402767"/>
                    <a:gd name="connsiteX52" fmla="*/ 3028013 w 3124576"/>
                    <a:gd name="connsiteY52" fmla="*/ 1888760 h 3402767"/>
                    <a:gd name="connsiteX53" fmla="*/ 2968052 w 3124576"/>
                    <a:gd name="connsiteY53" fmla="*/ 1948721 h 3402767"/>
                    <a:gd name="connsiteX54" fmla="*/ 2848131 w 3124576"/>
                    <a:gd name="connsiteY54" fmla="*/ 2083632 h 3402767"/>
                    <a:gd name="connsiteX55" fmla="*/ 2758190 w 3124576"/>
                    <a:gd name="connsiteY55" fmla="*/ 2143593 h 3402767"/>
                    <a:gd name="connsiteX56" fmla="*/ 2623278 w 3124576"/>
                    <a:gd name="connsiteY56" fmla="*/ 2188564 h 3402767"/>
                    <a:gd name="connsiteX57" fmla="*/ 2578308 w 3124576"/>
                    <a:gd name="connsiteY57" fmla="*/ 2203554 h 3402767"/>
                    <a:gd name="connsiteX58" fmla="*/ 2533337 w 3124576"/>
                    <a:gd name="connsiteY58" fmla="*/ 2233534 h 3402767"/>
                    <a:gd name="connsiteX59" fmla="*/ 2428406 w 3124576"/>
                    <a:gd name="connsiteY59" fmla="*/ 2263514 h 3402767"/>
                    <a:gd name="connsiteX60" fmla="*/ 2338465 w 3124576"/>
                    <a:gd name="connsiteY60" fmla="*/ 2293495 h 3402767"/>
                    <a:gd name="connsiteX61" fmla="*/ 2248524 w 3124576"/>
                    <a:gd name="connsiteY61" fmla="*/ 2308485 h 3402767"/>
                    <a:gd name="connsiteX62" fmla="*/ 2128603 w 3124576"/>
                    <a:gd name="connsiteY62" fmla="*/ 2323475 h 3402767"/>
                    <a:gd name="connsiteX63" fmla="*/ 2068642 w 3124576"/>
                    <a:gd name="connsiteY63" fmla="*/ 2338465 h 3402767"/>
                    <a:gd name="connsiteX64" fmla="*/ 1918741 w 3124576"/>
                    <a:gd name="connsiteY64" fmla="*/ 2368446 h 3402767"/>
                    <a:gd name="connsiteX65" fmla="*/ 1843790 w 3124576"/>
                    <a:gd name="connsiteY65" fmla="*/ 2428406 h 3402767"/>
                    <a:gd name="connsiteX66" fmla="*/ 1798819 w 3124576"/>
                    <a:gd name="connsiteY66" fmla="*/ 2413416 h 3402767"/>
                    <a:gd name="connsiteX67" fmla="*/ 1753849 w 3124576"/>
                    <a:gd name="connsiteY67" fmla="*/ 2443396 h 3402767"/>
                    <a:gd name="connsiteX68" fmla="*/ 1708878 w 3124576"/>
                    <a:gd name="connsiteY68" fmla="*/ 2548328 h 3402767"/>
                    <a:gd name="connsiteX69" fmla="*/ 1663908 w 3124576"/>
                    <a:gd name="connsiteY69" fmla="*/ 2608288 h 3402767"/>
                    <a:gd name="connsiteX70" fmla="*/ 1618937 w 3124576"/>
                    <a:gd name="connsiteY70" fmla="*/ 2683239 h 3402767"/>
                    <a:gd name="connsiteX71" fmla="*/ 1603947 w 3124576"/>
                    <a:gd name="connsiteY71" fmla="*/ 2728210 h 3402767"/>
                    <a:gd name="connsiteX72" fmla="*/ 1573967 w 3124576"/>
                    <a:gd name="connsiteY72" fmla="*/ 2773180 h 3402767"/>
                    <a:gd name="connsiteX73" fmla="*/ 1499016 w 3124576"/>
                    <a:gd name="connsiteY73" fmla="*/ 2908092 h 3402767"/>
                    <a:gd name="connsiteX74" fmla="*/ 1439056 w 3124576"/>
                    <a:gd name="connsiteY74" fmla="*/ 2998032 h 3402767"/>
                    <a:gd name="connsiteX75" fmla="*/ 1409075 w 3124576"/>
                    <a:gd name="connsiteY75" fmla="*/ 3043003 h 3402767"/>
                    <a:gd name="connsiteX76" fmla="*/ 1379095 w 3124576"/>
                    <a:gd name="connsiteY76" fmla="*/ 3087973 h 3402767"/>
                    <a:gd name="connsiteX77" fmla="*/ 1229193 w 3124576"/>
                    <a:gd name="connsiteY77" fmla="*/ 3192905 h 3402767"/>
                    <a:gd name="connsiteX78" fmla="*/ 1139252 w 3124576"/>
                    <a:gd name="connsiteY78" fmla="*/ 3267855 h 3402767"/>
                    <a:gd name="connsiteX79" fmla="*/ 1049311 w 3124576"/>
                    <a:gd name="connsiteY79" fmla="*/ 3297836 h 3402767"/>
                    <a:gd name="connsiteX80" fmla="*/ 929390 w 3124576"/>
                    <a:gd name="connsiteY80" fmla="*/ 3342806 h 3402767"/>
                    <a:gd name="connsiteX81" fmla="*/ 899410 w 3124576"/>
                    <a:gd name="connsiteY81" fmla="*/ 3372787 h 3402767"/>
                    <a:gd name="connsiteX82" fmla="*/ 809469 w 3124576"/>
                    <a:gd name="connsiteY82" fmla="*/ 3387777 h 3402767"/>
                    <a:gd name="connsiteX83" fmla="*/ 749508 w 3124576"/>
                    <a:gd name="connsiteY83" fmla="*/ 3402767 h 3402767"/>
                    <a:gd name="connsiteX84" fmla="*/ 629587 w 3124576"/>
                    <a:gd name="connsiteY84" fmla="*/ 3372787 h 3402767"/>
                    <a:gd name="connsiteX85" fmla="*/ 524656 w 3124576"/>
                    <a:gd name="connsiteY85" fmla="*/ 3357796 h 3402767"/>
                    <a:gd name="connsiteX86" fmla="*/ 434715 w 3124576"/>
                    <a:gd name="connsiteY86" fmla="*/ 3327816 h 3402767"/>
                    <a:gd name="connsiteX87" fmla="*/ 329783 w 3124576"/>
                    <a:gd name="connsiteY87" fmla="*/ 3297836 h 3402767"/>
                    <a:gd name="connsiteX88" fmla="*/ 254833 w 3124576"/>
                    <a:gd name="connsiteY88" fmla="*/ 3237875 h 3402767"/>
                    <a:gd name="connsiteX89" fmla="*/ 224852 w 3124576"/>
                    <a:gd name="connsiteY89" fmla="*/ 3207895 h 3402767"/>
                    <a:gd name="connsiteX90" fmla="*/ 179882 w 3124576"/>
                    <a:gd name="connsiteY90" fmla="*/ 3192905 h 3402767"/>
                    <a:gd name="connsiteX91" fmla="*/ 134911 w 3124576"/>
                    <a:gd name="connsiteY91" fmla="*/ 3102964 h 3402767"/>
                    <a:gd name="connsiteX92" fmla="*/ 74951 w 3124576"/>
                    <a:gd name="connsiteY92" fmla="*/ 3028013 h 3402767"/>
                    <a:gd name="connsiteX93" fmla="*/ 44970 w 3124576"/>
                    <a:gd name="connsiteY93" fmla="*/ 2938072 h 3402767"/>
                    <a:gd name="connsiteX94" fmla="*/ 29980 w 3124576"/>
                    <a:gd name="connsiteY94" fmla="*/ 2893101 h 3402767"/>
                    <a:gd name="connsiteX95" fmla="*/ 0 w 3124576"/>
                    <a:gd name="connsiteY95" fmla="*/ 2758190 h 3402767"/>
                    <a:gd name="connsiteX96" fmla="*/ 14990 w 3124576"/>
                    <a:gd name="connsiteY96" fmla="*/ 2233534 h 3402767"/>
                    <a:gd name="connsiteX97" fmla="*/ 44970 w 3124576"/>
                    <a:gd name="connsiteY97" fmla="*/ 2098623 h 3402767"/>
                    <a:gd name="connsiteX98" fmla="*/ 74951 w 3124576"/>
                    <a:gd name="connsiteY98" fmla="*/ 2068642 h 3402767"/>
                    <a:gd name="connsiteX99" fmla="*/ 89941 w 3124576"/>
                    <a:gd name="connsiteY99" fmla="*/ 2023672 h 3402767"/>
                    <a:gd name="connsiteX100" fmla="*/ 134911 w 3124576"/>
                    <a:gd name="connsiteY100" fmla="*/ 2008682 h 3402767"/>
                    <a:gd name="connsiteX101" fmla="*/ 164892 w 3124576"/>
                    <a:gd name="connsiteY101" fmla="*/ 1978701 h 3402767"/>
                    <a:gd name="connsiteX102" fmla="*/ 179882 w 3124576"/>
                    <a:gd name="connsiteY102" fmla="*/ 1933731 h 3402767"/>
                    <a:gd name="connsiteX103" fmla="*/ 254833 w 3124576"/>
                    <a:gd name="connsiteY103" fmla="*/ 1858780 h 3402767"/>
                    <a:gd name="connsiteX104" fmla="*/ 299803 w 3124576"/>
                    <a:gd name="connsiteY104" fmla="*/ 1783829 h 3402767"/>
                    <a:gd name="connsiteX105" fmla="*/ 329783 w 3124576"/>
                    <a:gd name="connsiteY105" fmla="*/ 1738859 h 3402767"/>
                    <a:gd name="connsiteX106" fmla="*/ 404734 w 3124576"/>
                    <a:gd name="connsiteY106" fmla="*/ 1723869 h 3402767"/>
                    <a:gd name="connsiteX107" fmla="*/ 464695 w 3124576"/>
                    <a:gd name="connsiteY107" fmla="*/ 1648918 h 3402767"/>
                    <a:gd name="connsiteX108" fmla="*/ 524656 w 3124576"/>
                    <a:gd name="connsiteY108" fmla="*/ 1588957 h 3402767"/>
                    <a:gd name="connsiteX109" fmla="*/ 569626 w 3124576"/>
                    <a:gd name="connsiteY109" fmla="*/ 1528996 h 3402767"/>
                    <a:gd name="connsiteX110" fmla="*/ 569626 w 3124576"/>
                    <a:gd name="connsiteY110" fmla="*/ 1528996 h 34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576" h="3402767">
                      <a:moveTo>
                        <a:pt x="464695" y="1588957"/>
                      </a:moveTo>
                      <a:lnTo>
                        <a:pt x="464695" y="1588957"/>
                      </a:lnTo>
                      <a:lnTo>
                        <a:pt x="614597" y="1484026"/>
                      </a:lnTo>
                      <a:cubicBezTo>
                        <a:pt x="629409" y="1473771"/>
                        <a:pt x="646828" y="1466785"/>
                        <a:pt x="659567" y="1454046"/>
                      </a:cubicBezTo>
                      <a:lnTo>
                        <a:pt x="719528" y="1394085"/>
                      </a:lnTo>
                      <a:cubicBezTo>
                        <a:pt x="724525" y="1379095"/>
                        <a:pt x="725037" y="1361755"/>
                        <a:pt x="734518" y="1349114"/>
                      </a:cubicBezTo>
                      <a:cubicBezTo>
                        <a:pt x="755717" y="1320848"/>
                        <a:pt x="784485" y="1299148"/>
                        <a:pt x="809469" y="1274164"/>
                      </a:cubicBezTo>
                      <a:cubicBezTo>
                        <a:pt x="819463" y="1264170"/>
                        <a:pt x="831609" y="1255942"/>
                        <a:pt x="839449" y="1244183"/>
                      </a:cubicBezTo>
                      <a:lnTo>
                        <a:pt x="869429" y="1199213"/>
                      </a:lnTo>
                      <a:cubicBezTo>
                        <a:pt x="911892" y="1071820"/>
                        <a:pt x="852670" y="1227143"/>
                        <a:pt x="914400" y="1124262"/>
                      </a:cubicBezTo>
                      <a:cubicBezTo>
                        <a:pt x="972783" y="1026959"/>
                        <a:pt x="883402" y="1125281"/>
                        <a:pt x="959370" y="1049311"/>
                      </a:cubicBezTo>
                      <a:lnTo>
                        <a:pt x="1004341" y="914400"/>
                      </a:lnTo>
                      <a:lnTo>
                        <a:pt x="1034321" y="824459"/>
                      </a:lnTo>
                      <a:lnTo>
                        <a:pt x="1064301" y="794478"/>
                      </a:lnTo>
                      <a:lnTo>
                        <a:pt x="1094282" y="704537"/>
                      </a:lnTo>
                      <a:cubicBezTo>
                        <a:pt x="1099279" y="689547"/>
                        <a:pt x="1105440" y="674896"/>
                        <a:pt x="1109272" y="659567"/>
                      </a:cubicBezTo>
                      <a:cubicBezTo>
                        <a:pt x="1114269" y="639580"/>
                        <a:pt x="1116146" y="618542"/>
                        <a:pt x="1124262" y="599606"/>
                      </a:cubicBezTo>
                      <a:cubicBezTo>
                        <a:pt x="1131359" y="583047"/>
                        <a:pt x="1146185" y="570750"/>
                        <a:pt x="1154242" y="554636"/>
                      </a:cubicBezTo>
                      <a:cubicBezTo>
                        <a:pt x="1161309" y="540503"/>
                        <a:pt x="1162166" y="523798"/>
                        <a:pt x="1169233" y="509665"/>
                      </a:cubicBezTo>
                      <a:cubicBezTo>
                        <a:pt x="1186186" y="475759"/>
                        <a:pt x="1231512" y="423175"/>
                        <a:pt x="1259174" y="404734"/>
                      </a:cubicBezTo>
                      <a:cubicBezTo>
                        <a:pt x="1274164" y="394741"/>
                        <a:pt x="1290465" y="386478"/>
                        <a:pt x="1304144" y="374754"/>
                      </a:cubicBezTo>
                      <a:cubicBezTo>
                        <a:pt x="1325605" y="356359"/>
                        <a:pt x="1340586" y="330472"/>
                        <a:pt x="1364105" y="314793"/>
                      </a:cubicBezTo>
                      <a:cubicBezTo>
                        <a:pt x="1502515" y="222519"/>
                        <a:pt x="1332258" y="340271"/>
                        <a:pt x="1439056" y="254832"/>
                      </a:cubicBezTo>
                      <a:cubicBezTo>
                        <a:pt x="1453124" y="243578"/>
                        <a:pt x="1469036" y="234845"/>
                        <a:pt x="1484026" y="224852"/>
                      </a:cubicBezTo>
                      <a:cubicBezTo>
                        <a:pt x="1543738" y="135284"/>
                        <a:pt x="1478525" y="213164"/>
                        <a:pt x="1558977" y="164892"/>
                      </a:cubicBezTo>
                      <a:cubicBezTo>
                        <a:pt x="1661861" y="103161"/>
                        <a:pt x="1506532" y="162385"/>
                        <a:pt x="1633928" y="119921"/>
                      </a:cubicBezTo>
                      <a:cubicBezTo>
                        <a:pt x="1712189" y="67747"/>
                        <a:pt x="1644132" y="104874"/>
                        <a:pt x="1753849" y="74951"/>
                      </a:cubicBezTo>
                      <a:cubicBezTo>
                        <a:pt x="1784338" y="66636"/>
                        <a:pt x="1813810" y="54964"/>
                        <a:pt x="1843790" y="44970"/>
                      </a:cubicBezTo>
                      <a:cubicBezTo>
                        <a:pt x="1858780" y="39973"/>
                        <a:pt x="1873174" y="32578"/>
                        <a:pt x="1888760" y="29980"/>
                      </a:cubicBezTo>
                      <a:cubicBezTo>
                        <a:pt x="1999023" y="11603"/>
                        <a:pt x="1949215" y="22361"/>
                        <a:pt x="2038662" y="0"/>
                      </a:cubicBezTo>
                      <a:cubicBezTo>
                        <a:pt x="2078782" y="2360"/>
                        <a:pt x="2347116" y="13722"/>
                        <a:pt x="2428406" y="29980"/>
                      </a:cubicBezTo>
                      <a:cubicBezTo>
                        <a:pt x="2428423" y="29983"/>
                        <a:pt x="2540825" y="67453"/>
                        <a:pt x="2563318" y="74951"/>
                      </a:cubicBezTo>
                      <a:lnTo>
                        <a:pt x="2608288" y="89941"/>
                      </a:lnTo>
                      <a:cubicBezTo>
                        <a:pt x="2618282" y="99934"/>
                        <a:pt x="2629440" y="108885"/>
                        <a:pt x="2638269" y="119921"/>
                      </a:cubicBezTo>
                      <a:cubicBezTo>
                        <a:pt x="2649524" y="133989"/>
                        <a:pt x="2655510" y="152153"/>
                        <a:pt x="2668249" y="164892"/>
                      </a:cubicBezTo>
                      <a:cubicBezTo>
                        <a:pt x="2680988" y="177631"/>
                        <a:pt x="2698229" y="184879"/>
                        <a:pt x="2713219" y="194872"/>
                      </a:cubicBezTo>
                      <a:cubicBezTo>
                        <a:pt x="2748897" y="301904"/>
                        <a:pt x="2725670" y="258518"/>
                        <a:pt x="2773180" y="329783"/>
                      </a:cubicBezTo>
                      <a:cubicBezTo>
                        <a:pt x="2810858" y="442819"/>
                        <a:pt x="2760032" y="303488"/>
                        <a:pt x="2818151" y="419724"/>
                      </a:cubicBezTo>
                      <a:cubicBezTo>
                        <a:pt x="2861541" y="506502"/>
                        <a:pt x="2792860" y="424414"/>
                        <a:pt x="2878111" y="509665"/>
                      </a:cubicBezTo>
                      <a:cubicBezTo>
                        <a:pt x="2883108" y="529652"/>
                        <a:pt x="2883887" y="551199"/>
                        <a:pt x="2893101" y="569626"/>
                      </a:cubicBezTo>
                      <a:cubicBezTo>
                        <a:pt x="2899422" y="582267"/>
                        <a:pt x="2916762" y="586965"/>
                        <a:pt x="2923082" y="599606"/>
                      </a:cubicBezTo>
                      <a:cubicBezTo>
                        <a:pt x="2937215" y="627872"/>
                        <a:pt x="2943069" y="659567"/>
                        <a:pt x="2953062" y="689547"/>
                      </a:cubicBezTo>
                      <a:lnTo>
                        <a:pt x="2953062" y="689547"/>
                      </a:lnTo>
                      <a:cubicBezTo>
                        <a:pt x="2958059" y="709534"/>
                        <a:pt x="2962132" y="729775"/>
                        <a:pt x="2968052" y="749508"/>
                      </a:cubicBezTo>
                      <a:cubicBezTo>
                        <a:pt x="2977133" y="779777"/>
                        <a:pt x="2990368" y="808790"/>
                        <a:pt x="2998033" y="839449"/>
                      </a:cubicBezTo>
                      <a:cubicBezTo>
                        <a:pt x="3003030" y="859436"/>
                        <a:pt x="3007363" y="879601"/>
                        <a:pt x="3013023" y="899410"/>
                      </a:cubicBezTo>
                      <a:cubicBezTo>
                        <a:pt x="3017364" y="914603"/>
                        <a:pt x="3024181" y="929051"/>
                        <a:pt x="3028013" y="944380"/>
                      </a:cubicBezTo>
                      <a:cubicBezTo>
                        <a:pt x="3034192" y="969098"/>
                        <a:pt x="3036299" y="994750"/>
                        <a:pt x="3043003" y="1019331"/>
                      </a:cubicBezTo>
                      <a:cubicBezTo>
                        <a:pt x="3051318" y="1049820"/>
                        <a:pt x="3065318" y="1078614"/>
                        <a:pt x="3072983" y="1109272"/>
                      </a:cubicBezTo>
                      <a:cubicBezTo>
                        <a:pt x="3110336" y="1258679"/>
                        <a:pt x="3096190" y="1188550"/>
                        <a:pt x="3117954" y="1319134"/>
                      </a:cubicBezTo>
                      <a:cubicBezTo>
                        <a:pt x="3110980" y="1486516"/>
                        <a:pt x="3124576" y="1607445"/>
                        <a:pt x="3087974" y="1753849"/>
                      </a:cubicBezTo>
                      <a:cubicBezTo>
                        <a:pt x="3069136" y="1829200"/>
                        <a:pt x="3079638" y="1770519"/>
                        <a:pt x="3043003" y="1843790"/>
                      </a:cubicBezTo>
                      <a:cubicBezTo>
                        <a:pt x="3035937" y="1857923"/>
                        <a:pt x="3037197" y="1875902"/>
                        <a:pt x="3028013" y="1888760"/>
                      </a:cubicBezTo>
                      <a:cubicBezTo>
                        <a:pt x="3011584" y="1911761"/>
                        <a:pt x="2985011" y="1926108"/>
                        <a:pt x="2968052" y="1948721"/>
                      </a:cubicBezTo>
                      <a:cubicBezTo>
                        <a:pt x="2934626" y="1993290"/>
                        <a:pt x="2894443" y="2052757"/>
                        <a:pt x="2848131" y="2083632"/>
                      </a:cubicBezTo>
                      <a:cubicBezTo>
                        <a:pt x="2818151" y="2103619"/>
                        <a:pt x="2792373" y="2132199"/>
                        <a:pt x="2758190" y="2143593"/>
                      </a:cubicBezTo>
                      <a:lnTo>
                        <a:pt x="2623278" y="2188564"/>
                      </a:lnTo>
                      <a:cubicBezTo>
                        <a:pt x="2608288" y="2193561"/>
                        <a:pt x="2591455" y="2194789"/>
                        <a:pt x="2578308" y="2203554"/>
                      </a:cubicBezTo>
                      <a:cubicBezTo>
                        <a:pt x="2563318" y="2213547"/>
                        <a:pt x="2549451" y="2225477"/>
                        <a:pt x="2533337" y="2233534"/>
                      </a:cubicBezTo>
                      <a:cubicBezTo>
                        <a:pt x="2508146" y="2246129"/>
                        <a:pt x="2452423" y="2256309"/>
                        <a:pt x="2428406" y="2263514"/>
                      </a:cubicBezTo>
                      <a:cubicBezTo>
                        <a:pt x="2398137" y="2272595"/>
                        <a:pt x="2369637" y="2288300"/>
                        <a:pt x="2338465" y="2293495"/>
                      </a:cubicBezTo>
                      <a:cubicBezTo>
                        <a:pt x="2308485" y="2298492"/>
                        <a:pt x="2278612" y="2304187"/>
                        <a:pt x="2248524" y="2308485"/>
                      </a:cubicBezTo>
                      <a:cubicBezTo>
                        <a:pt x="2208644" y="2314182"/>
                        <a:pt x="2168340" y="2316852"/>
                        <a:pt x="2128603" y="2323475"/>
                      </a:cubicBezTo>
                      <a:cubicBezTo>
                        <a:pt x="2108281" y="2326862"/>
                        <a:pt x="2088844" y="2334425"/>
                        <a:pt x="2068642" y="2338465"/>
                      </a:cubicBezTo>
                      <a:cubicBezTo>
                        <a:pt x="1884901" y="2375213"/>
                        <a:pt x="2057993" y="2333631"/>
                        <a:pt x="1918741" y="2368446"/>
                      </a:cubicBezTo>
                      <a:cubicBezTo>
                        <a:pt x="1902724" y="2384463"/>
                        <a:pt x="1866480" y="2424624"/>
                        <a:pt x="1843790" y="2428406"/>
                      </a:cubicBezTo>
                      <a:cubicBezTo>
                        <a:pt x="1828204" y="2431004"/>
                        <a:pt x="1813809" y="2418413"/>
                        <a:pt x="1798819" y="2413416"/>
                      </a:cubicBezTo>
                      <a:cubicBezTo>
                        <a:pt x="1783829" y="2423409"/>
                        <a:pt x="1765382" y="2429556"/>
                        <a:pt x="1753849" y="2443396"/>
                      </a:cubicBezTo>
                      <a:cubicBezTo>
                        <a:pt x="1699800" y="2508255"/>
                        <a:pt x="1742958" y="2488688"/>
                        <a:pt x="1708878" y="2548328"/>
                      </a:cubicBezTo>
                      <a:cubicBezTo>
                        <a:pt x="1696483" y="2570020"/>
                        <a:pt x="1678898" y="2588301"/>
                        <a:pt x="1663908" y="2608288"/>
                      </a:cubicBezTo>
                      <a:cubicBezTo>
                        <a:pt x="1621444" y="2735684"/>
                        <a:pt x="1680668" y="2580355"/>
                        <a:pt x="1618937" y="2683239"/>
                      </a:cubicBezTo>
                      <a:cubicBezTo>
                        <a:pt x="1610807" y="2696788"/>
                        <a:pt x="1611013" y="2714077"/>
                        <a:pt x="1603947" y="2728210"/>
                      </a:cubicBezTo>
                      <a:cubicBezTo>
                        <a:pt x="1595890" y="2744324"/>
                        <a:pt x="1583960" y="2758190"/>
                        <a:pt x="1573967" y="2773180"/>
                      </a:cubicBezTo>
                      <a:cubicBezTo>
                        <a:pt x="1520559" y="2933406"/>
                        <a:pt x="1577552" y="2807117"/>
                        <a:pt x="1499016" y="2908092"/>
                      </a:cubicBezTo>
                      <a:cubicBezTo>
                        <a:pt x="1476895" y="2936534"/>
                        <a:pt x="1459043" y="2968052"/>
                        <a:pt x="1439056" y="2998032"/>
                      </a:cubicBezTo>
                      <a:lnTo>
                        <a:pt x="1409075" y="3043003"/>
                      </a:lnTo>
                      <a:cubicBezTo>
                        <a:pt x="1399082" y="3057993"/>
                        <a:pt x="1394085" y="3077980"/>
                        <a:pt x="1379095" y="3087973"/>
                      </a:cubicBezTo>
                      <a:cubicBezTo>
                        <a:pt x="1340393" y="3113775"/>
                        <a:pt x="1268038" y="3159609"/>
                        <a:pt x="1229193" y="3192905"/>
                      </a:cubicBezTo>
                      <a:cubicBezTo>
                        <a:pt x="1191174" y="3225493"/>
                        <a:pt x="1185128" y="3247466"/>
                        <a:pt x="1139252" y="3267855"/>
                      </a:cubicBezTo>
                      <a:cubicBezTo>
                        <a:pt x="1110374" y="3280690"/>
                        <a:pt x="1077577" y="3283703"/>
                        <a:pt x="1049311" y="3297836"/>
                      </a:cubicBezTo>
                      <a:cubicBezTo>
                        <a:pt x="970924" y="3337030"/>
                        <a:pt x="1011030" y="3322396"/>
                        <a:pt x="929390" y="3342806"/>
                      </a:cubicBezTo>
                      <a:cubicBezTo>
                        <a:pt x="919397" y="3352800"/>
                        <a:pt x="912643" y="3367825"/>
                        <a:pt x="899410" y="3372787"/>
                      </a:cubicBezTo>
                      <a:cubicBezTo>
                        <a:pt x="870951" y="3383459"/>
                        <a:pt x="839273" y="3381816"/>
                        <a:pt x="809469" y="3387777"/>
                      </a:cubicBezTo>
                      <a:cubicBezTo>
                        <a:pt x="789267" y="3391817"/>
                        <a:pt x="769495" y="3397770"/>
                        <a:pt x="749508" y="3402767"/>
                      </a:cubicBezTo>
                      <a:cubicBezTo>
                        <a:pt x="709534" y="3392774"/>
                        <a:pt x="669991" y="3380868"/>
                        <a:pt x="629587" y="3372787"/>
                      </a:cubicBezTo>
                      <a:cubicBezTo>
                        <a:pt x="594941" y="3365858"/>
                        <a:pt x="559083" y="3365741"/>
                        <a:pt x="524656" y="3357796"/>
                      </a:cubicBezTo>
                      <a:cubicBezTo>
                        <a:pt x="493863" y="3350690"/>
                        <a:pt x="465373" y="3335480"/>
                        <a:pt x="434715" y="3327816"/>
                      </a:cubicBezTo>
                      <a:cubicBezTo>
                        <a:pt x="359425" y="3308994"/>
                        <a:pt x="394299" y="3319341"/>
                        <a:pt x="329783" y="3297836"/>
                      </a:cubicBezTo>
                      <a:cubicBezTo>
                        <a:pt x="257404" y="3225455"/>
                        <a:pt x="349371" y="3313504"/>
                        <a:pt x="254833" y="3237875"/>
                      </a:cubicBezTo>
                      <a:cubicBezTo>
                        <a:pt x="243797" y="3229046"/>
                        <a:pt x="236971" y="3215166"/>
                        <a:pt x="224852" y="3207895"/>
                      </a:cubicBezTo>
                      <a:cubicBezTo>
                        <a:pt x="211303" y="3199766"/>
                        <a:pt x="194872" y="3197902"/>
                        <a:pt x="179882" y="3192905"/>
                      </a:cubicBezTo>
                      <a:cubicBezTo>
                        <a:pt x="142910" y="3045014"/>
                        <a:pt x="192188" y="3198425"/>
                        <a:pt x="134911" y="3102964"/>
                      </a:cubicBezTo>
                      <a:cubicBezTo>
                        <a:pt x="86639" y="3022512"/>
                        <a:pt x="164519" y="3087725"/>
                        <a:pt x="74951" y="3028013"/>
                      </a:cubicBezTo>
                      <a:lnTo>
                        <a:pt x="44970" y="2938072"/>
                      </a:lnTo>
                      <a:cubicBezTo>
                        <a:pt x="39973" y="2923082"/>
                        <a:pt x="33408" y="2908526"/>
                        <a:pt x="29980" y="2893101"/>
                      </a:cubicBezTo>
                      <a:lnTo>
                        <a:pt x="0" y="2758190"/>
                      </a:lnTo>
                      <a:cubicBezTo>
                        <a:pt x="4997" y="2583305"/>
                        <a:pt x="6253" y="2408272"/>
                        <a:pt x="14990" y="2233534"/>
                      </a:cubicBezTo>
                      <a:cubicBezTo>
                        <a:pt x="15253" y="2228277"/>
                        <a:pt x="38976" y="2110611"/>
                        <a:pt x="44970" y="2098623"/>
                      </a:cubicBezTo>
                      <a:cubicBezTo>
                        <a:pt x="51291" y="2085982"/>
                        <a:pt x="64957" y="2078636"/>
                        <a:pt x="74951" y="2068642"/>
                      </a:cubicBezTo>
                      <a:cubicBezTo>
                        <a:pt x="79948" y="2053652"/>
                        <a:pt x="78768" y="2034845"/>
                        <a:pt x="89941" y="2023672"/>
                      </a:cubicBezTo>
                      <a:cubicBezTo>
                        <a:pt x="101114" y="2012499"/>
                        <a:pt x="121362" y="2016812"/>
                        <a:pt x="134911" y="2008682"/>
                      </a:cubicBezTo>
                      <a:cubicBezTo>
                        <a:pt x="147030" y="2001410"/>
                        <a:pt x="154898" y="1988695"/>
                        <a:pt x="164892" y="1978701"/>
                      </a:cubicBezTo>
                      <a:cubicBezTo>
                        <a:pt x="169889" y="1963711"/>
                        <a:pt x="170401" y="1946372"/>
                        <a:pt x="179882" y="1933731"/>
                      </a:cubicBezTo>
                      <a:cubicBezTo>
                        <a:pt x="201081" y="1905465"/>
                        <a:pt x="254833" y="1858780"/>
                        <a:pt x="254833" y="1858780"/>
                      </a:cubicBezTo>
                      <a:cubicBezTo>
                        <a:pt x="280865" y="1780685"/>
                        <a:pt x="252772" y="1842619"/>
                        <a:pt x="299803" y="1783829"/>
                      </a:cubicBezTo>
                      <a:cubicBezTo>
                        <a:pt x="311057" y="1769761"/>
                        <a:pt x="314141" y="1747797"/>
                        <a:pt x="329783" y="1738859"/>
                      </a:cubicBezTo>
                      <a:cubicBezTo>
                        <a:pt x="351905" y="1726218"/>
                        <a:pt x="379750" y="1728866"/>
                        <a:pt x="404734" y="1723869"/>
                      </a:cubicBezTo>
                      <a:cubicBezTo>
                        <a:pt x="506793" y="1621810"/>
                        <a:pt x="351235" y="1781288"/>
                        <a:pt x="464695" y="1648918"/>
                      </a:cubicBezTo>
                      <a:cubicBezTo>
                        <a:pt x="483090" y="1627457"/>
                        <a:pt x="524656" y="1588957"/>
                        <a:pt x="524656" y="1588957"/>
                      </a:cubicBezTo>
                      <a:cubicBezTo>
                        <a:pt x="543179" y="1533387"/>
                        <a:pt x="525513" y="1551054"/>
                        <a:pt x="569626" y="1528996"/>
                      </a:cubicBezTo>
                      <a:lnTo>
                        <a:pt x="569626" y="1528996"/>
                      </a:lnTo>
                    </a:path>
                  </a:pathLst>
                </a:cu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Oval 260"/>
                <p:cNvSpPr/>
                <p:nvPr/>
              </p:nvSpPr>
              <p:spPr>
                <a:xfrm rot="2441101" flipH="1">
                  <a:off x="3993150" y="2279010"/>
                  <a:ext cx="431873" cy="5137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441101" flipH="1">
                  <a:off x="3593300" y="2105410"/>
                  <a:ext cx="363207" cy="4320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441101" flipH="1">
                  <a:off x="3160733" y="2050560"/>
                  <a:ext cx="315751" cy="375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2441101" flipH="1">
                  <a:off x="2796994" y="2072215"/>
                  <a:ext cx="250687" cy="2981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20"/>
          <p:cNvGrpSpPr/>
          <p:nvPr/>
        </p:nvGrpSpPr>
        <p:grpSpPr>
          <a:xfrm>
            <a:off x="4978400" y="1905001"/>
            <a:ext cx="1838036" cy="3896591"/>
            <a:chOff x="3962400" y="685800"/>
            <a:chExt cx="2514600" cy="4930345"/>
          </a:xfrm>
        </p:grpSpPr>
        <p:sp>
          <p:nvSpPr>
            <p:cNvPr id="65" name="Round Diagonal Corner Rectangle 64"/>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3"/>
            <p:cNvGrpSpPr/>
            <p:nvPr/>
          </p:nvGrpSpPr>
          <p:grpSpPr>
            <a:xfrm rot="2754858">
              <a:off x="4727425" y="4901111"/>
              <a:ext cx="483355" cy="946713"/>
              <a:chOff x="1676400" y="2133600"/>
              <a:chExt cx="1447800" cy="2088845"/>
            </a:xfrm>
          </p:grpSpPr>
          <p:sp>
            <p:nvSpPr>
              <p:cNvPr id="88" name="Oval 8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5"/>
            <p:cNvGrpSpPr/>
            <p:nvPr/>
          </p:nvGrpSpPr>
          <p:grpSpPr>
            <a:xfrm rot="18845142" flipH="1">
              <a:off x="5215780" y="4792556"/>
              <a:ext cx="525679" cy="955158"/>
              <a:chOff x="1676400" y="2133600"/>
              <a:chExt cx="1447800" cy="2088845"/>
            </a:xfrm>
          </p:grpSpPr>
          <p:sp>
            <p:nvSpPr>
              <p:cNvPr id="85" name="Oval 8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9"/>
            <p:cNvGrpSpPr/>
            <p:nvPr/>
          </p:nvGrpSpPr>
          <p:grpSpPr>
            <a:xfrm>
              <a:off x="4082143" y="2546274"/>
              <a:ext cx="2394857" cy="2681378"/>
              <a:chOff x="4419600" y="2060454"/>
              <a:chExt cx="3045502" cy="4187946"/>
            </a:xfrm>
          </p:grpSpPr>
          <p:sp>
            <p:nvSpPr>
              <p:cNvPr id="76" name="Oval 75"/>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ound Diagonal Corner Rectangle 70"/>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24270" y="2175277"/>
              <a:ext cx="483709" cy="251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ounded Rectangular Callout 284"/>
          <p:cNvSpPr/>
          <p:nvPr/>
        </p:nvSpPr>
        <p:spPr>
          <a:xfrm>
            <a:off x="6558579" y="250115"/>
            <a:ext cx="2844800" cy="1600200"/>
          </a:xfrm>
          <a:prstGeom prst="wedgeRoundRectCallout">
            <a:avLst>
              <a:gd name="adj1" fmla="val -34825"/>
              <a:gd name="adj2" fmla="val 6586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We have left all, and have followed thee.</a:t>
            </a:r>
          </a:p>
        </p:txBody>
      </p:sp>
      <p:sp>
        <p:nvSpPr>
          <p:cNvPr id="91" name="Freeform 90"/>
          <p:cNvSpPr/>
          <p:nvPr/>
        </p:nvSpPr>
        <p:spPr>
          <a:xfrm>
            <a:off x="8632209" y="3775934"/>
            <a:ext cx="2902148" cy="2388198"/>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b="1" dirty="0"/>
              <a:t>To receive eternal life, we must be willing to give up whatever the Lord requires of us.</a:t>
            </a:r>
            <a:endParaRPr lang="en-US" sz="2300" kern="1200" dirty="0"/>
          </a:p>
        </p:txBody>
      </p:sp>
      <p:sp>
        <p:nvSpPr>
          <p:cNvPr id="93" name="Freeform 92"/>
          <p:cNvSpPr/>
          <p:nvPr/>
        </p:nvSpPr>
        <p:spPr>
          <a:xfrm>
            <a:off x="402609" y="3840481"/>
            <a:ext cx="3717570" cy="225910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Eternal life includes living forever in God’s presence with our righteous family members</a:t>
            </a:r>
            <a:endParaRPr lang="en-US" sz="23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42251E-6 -3.20379E-6 L 0.39724 -0.37636 " pathEditMode="relative" ptsTypes="AA">
                                      <p:cBhvr>
                                        <p:cTn id="8" dur="2000" fill="hold"/>
                                        <p:tgtEl>
                                          <p:spTgt spid="4"/>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91"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65175" y="272934"/>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a:t>James and John</a:t>
            </a:r>
          </a:p>
          <a:p>
            <a:pPr lvl="0" algn="ctr" defTabSz="1022350">
              <a:lnSpc>
                <a:spcPct val="90000"/>
              </a:lnSpc>
              <a:spcBef>
                <a:spcPct val="0"/>
              </a:spcBef>
              <a:spcAft>
                <a:spcPct val="35000"/>
              </a:spcAft>
            </a:pPr>
            <a:r>
              <a:rPr lang="en-US" sz="2300" kern="1200" dirty="0"/>
              <a:t>Mark 10:35-37</a:t>
            </a:r>
          </a:p>
        </p:txBody>
      </p:sp>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a:off x="8589234" y="2346129"/>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This blessing would be given to those who were prepared to receive it.</a:t>
            </a:r>
            <a:endParaRPr lang="en-US" sz="2300" kern="1200" dirty="0"/>
          </a:p>
        </p:txBody>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217"/>
          <p:cNvGrpSpPr/>
          <p:nvPr/>
        </p:nvGrpSpPr>
        <p:grpSpPr>
          <a:xfrm>
            <a:off x="4876800" y="2514600"/>
            <a:ext cx="2743200" cy="2209800"/>
            <a:chOff x="6096000" y="3124200"/>
            <a:chExt cx="2362200" cy="1981200"/>
          </a:xfrm>
        </p:grpSpPr>
        <p:sp>
          <p:nvSpPr>
            <p:cNvPr id="219" name="Rounded Rectangle 218"/>
            <p:cNvSpPr/>
            <p:nvPr/>
          </p:nvSpPr>
          <p:spPr>
            <a:xfrm>
              <a:off x="6096000" y="3581400"/>
              <a:ext cx="2362200" cy="12954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Rounded Rectangle 219"/>
            <p:cNvSpPr/>
            <p:nvPr/>
          </p:nvSpPr>
          <p:spPr>
            <a:xfrm>
              <a:off x="6477000" y="4038600"/>
              <a:ext cx="457200" cy="838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1" name="Rounded Rectangle 220"/>
            <p:cNvSpPr/>
            <p:nvPr/>
          </p:nvSpPr>
          <p:spPr>
            <a:xfrm>
              <a:off x="7543800" y="3886200"/>
              <a:ext cx="457200" cy="457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Flowchart: Delay 221"/>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Cloud 222"/>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Cloud 223"/>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Cloud 224"/>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Cloud 225"/>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1"/>
          <p:cNvGrpSpPr/>
          <p:nvPr/>
        </p:nvGrpSpPr>
        <p:grpSpPr>
          <a:xfrm>
            <a:off x="4470400" y="2133601"/>
            <a:ext cx="1164566" cy="2737739"/>
            <a:chOff x="949038" y="838201"/>
            <a:chExt cx="2214084" cy="4807874"/>
          </a:xfrm>
        </p:grpSpPr>
        <p:sp>
          <p:nvSpPr>
            <p:cNvPr id="114" name="Oval 113"/>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4"/>
            <p:cNvGrpSpPr/>
            <p:nvPr/>
          </p:nvGrpSpPr>
          <p:grpSpPr>
            <a:xfrm>
              <a:off x="1143000" y="2057400"/>
              <a:ext cx="1695267" cy="2438400"/>
              <a:chOff x="4553133" y="914400"/>
              <a:chExt cx="2152467" cy="3437344"/>
            </a:xfrm>
          </p:grpSpPr>
          <p:sp>
            <p:nvSpPr>
              <p:cNvPr id="192"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6"/>
              <p:cNvGrpSpPr/>
              <p:nvPr/>
            </p:nvGrpSpPr>
            <p:grpSpPr>
              <a:xfrm>
                <a:off x="4724400" y="914400"/>
                <a:ext cx="1981200" cy="2070031"/>
                <a:chOff x="2624682" y="2226017"/>
                <a:chExt cx="1981200" cy="2070031"/>
              </a:xfrm>
              <a:solidFill>
                <a:srgbClr val="E0C13C"/>
              </a:solidFill>
            </p:grpSpPr>
            <p:sp>
              <p:nvSpPr>
                <p:cNvPr id="194"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5"/>
                <p:cNvGrpSpPr/>
                <p:nvPr/>
              </p:nvGrpSpPr>
              <p:grpSpPr>
                <a:xfrm>
                  <a:off x="2743200" y="2438399"/>
                  <a:ext cx="1683225" cy="1529541"/>
                  <a:chOff x="2740938" y="2438399"/>
                  <a:chExt cx="1683225" cy="1529541"/>
                </a:xfrm>
                <a:grpFill/>
              </p:grpSpPr>
              <p:sp>
                <p:nvSpPr>
                  <p:cNvPr id="196"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20"/>
                  <p:cNvSpPr/>
                  <p:nvPr/>
                </p:nvSpPr>
                <p:spPr>
                  <a:xfrm rot="16873888">
                    <a:off x="3009901" y="2171699"/>
                    <a:ext cx="1066800" cy="1600200"/>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7" name="Oval 126"/>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8"/>
            <p:cNvGrpSpPr/>
            <p:nvPr/>
          </p:nvGrpSpPr>
          <p:grpSpPr>
            <a:xfrm>
              <a:off x="1236689" y="4868055"/>
              <a:ext cx="1586459" cy="585867"/>
              <a:chOff x="3810000" y="1677648"/>
              <a:chExt cx="4705061" cy="1827552"/>
            </a:xfrm>
          </p:grpSpPr>
          <p:grpSp>
            <p:nvGrpSpPr>
              <p:cNvPr id="15" name="Group 37"/>
              <p:cNvGrpSpPr/>
              <p:nvPr/>
            </p:nvGrpSpPr>
            <p:grpSpPr>
              <a:xfrm>
                <a:off x="3810000" y="1828800"/>
                <a:ext cx="1776984" cy="1676400"/>
                <a:chOff x="3810000" y="1828800"/>
                <a:chExt cx="4038600" cy="3810000"/>
              </a:xfrm>
            </p:grpSpPr>
            <p:sp>
              <p:nvSpPr>
                <p:cNvPr id="183" name="Half Frame 18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Half Frame 18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Half Frame 18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Half Frame 18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8"/>
              <p:cNvGrpSpPr/>
              <p:nvPr/>
            </p:nvGrpSpPr>
            <p:grpSpPr>
              <a:xfrm>
                <a:off x="5314014" y="1757596"/>
                <a:ext cx="1776984" cy="1676400"/>
                <a:chOff x="3810000" y="1828800"/>
                <a:chExt cx="4038600" cy="3810000"/>
              </a:xfrm>
            </p:grpSpPr>
            <p:sp>
              <p:nvSpPr>
                <p:cNvPr id="174" name="Half Frame 17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Half Frame 17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Half Frame 17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Half Frame 17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iamond 17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8"/>
              <p:cNvGrpSpPr/>
              <p:nvPr/>
            </p:nvGrpSpPr>
            <p:grpSpPr>
              <a:xfrm>
                <a:off x="6738077" y="1677648"/>
                <a:ext cx="1776984" cy="1676400"/>
                <a:chOff x="3810000" y="1828800"/>
                <a:chExt cx="4038600" cy="3810000"/>
              </a:xfrm>
            </p:grpSpPr>
            <p:sp>
              <p:nvSpPr>
                <p:cNvPr id="165" name="Half Frame 16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iamond 16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90"/>
            <p:cNvGrpSpPr/>
            <p:nvPr/>
          </p:nvGrpSpPr>
          <p:grpSpPr>
            <a:xfrm>
              <a:off x="1140502" y="1128010"/>
              <a:ext cx="1722619" cy="206116"/>
              <a:chOff x="3733800" y="723275"/>
              <a:chExt cx="1930420" cy="585867"/>
            </a:xfrm>
          </p:grpSpPr>
          <p:sp>
            <p:nvSpPr>
              <p:cNvPr id="130"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9"/>
              <p:cNvGrpSpPr/>
              <p:nvPr/>
            </p:nvGrpSpPr>
            <p:grpSpPr>
              <a:xfrm rot="228535">
                <a:off x="3889947" y="723275"/>
                <a:ext cx="1586459" cy="585867"/>
                <a:chOff x="3810000" y="1677648"/>
                <a:chExt cx="4705061" cy="1827552"/>
              </a:xfrm>
            </p:grpSpPr>
            <p:grpSp>
              <p:nvGrpSpPr>
                <p:cNvPr id="20" name="Group 37"/>
                <p:cNvGrpSpPr/>
                <p:nvPr/>
              </p:nvGrpSpPr>
              <p:grpSpPr>
                <a:xfrm>
                  <a:off x="3810000" y="1828800"/>
                  <a:ext cx="1776984" cy="1676400"/>
                  <a:chOff x="3810000" y="1828800"/>
                  <a:chExt cx="4038600" cy="3810000"/>
                </a:xfrm>
              </p:grpSpPr>
              <p:sp>
                <p:nvSpPr>
                  <p:cNvPr id="153" name="Half Frame 15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15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Half Frame 15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iamond 15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8"/>
                <p:cNvGrpSpPr/>
                <p:nvPr/>
              </p:nvGrpSpPr>
              <p:grpSpPr>
                <a:xfrm>
                  <a:off x="5314014" y="1757596"/>
                  <a:ext cx="1776984" cy="1676400"/>
                  <a:chOff x="3810000" y="1828800"/>
                  <a:chExt cx="4038600" cy="3810000"/>
                </a:xfrm>
              </p:grpSpPr>
              <p:sp>
                <p:nvSpPr>
                  <p:cNvPr id="144" name="Half Frame 14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Half Frame 14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Half Frame 14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Half Frame 14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iamond 14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8"/>
                <p:cNvGrpSpPr/>
                <p:nvPr/>
              </p:nvGrpSpPr>
              <p:grpSpPr>
                <a:xfrm>
                  <a:off x="6738077" y="1677648"/>
                  <a:ext cx="1776984" cy="1676400"/>
                  <a:chOff x="3810000" y="1828800"/>
                  <a:chExt cx="4038600" cy="3810000"/>
                </a:xfrm>
              </p:grpSpPr>
              <p:sp>
                <p:nvSpPr>
                  <p:cNvPr id="135" name="Half Frame 1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Half Frame 1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Half Frame 1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Half Frame 1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iamond 1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 name="Group 197"/>
          <p:cNvGrpSpPr/>
          <p:nvPr/>
        </p:nvGrpSpPr>
        <p:grpSpPr>
          <a:xfrm>
            <a:off x="6502400" y="2209800"/>
            <a:ext cx="1246909" cy="2590800"/>
            <a:chOff x="304800" y="466773"/>
            <a:chExt cx="2438400" cy="4679887"/>
          </a:xfrm>
        </p:grpSpPr>
        <p:sp>
          <p:nvSpPr>
            <p:cNvPr id="199" name="Cloud 198"/>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Rounded Rectangular Callout 294"/>
          <p:cNvSpPr/>
          <p:nvPr/>
        </p:nvSpPr>
        <p:spPr>
          <a:xfrm>
            <a:off x="4697505" y="207084"/>
            <a:ext cx="2844800" cy="1600200"/>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Grant unto us that we may sit, one on thy right hand, and the other on thy left hand, in thy glory.</a:t>
            </a:r>
          </a:p>
        </p:txBody>
      </p:sp>
      <p:sp>
        <p:nvSpPr>
          <p:cNvPr id="193" name="Freeform 192"/>
          <p:cNvSpPr/>
          <p:nvPr/>
        </p:nvSpPr>
        <p:spPr>
          <a:xfrm>
            <a:off x="716429" y="3711388"/>
            <a:ext cx="2902148" cy="199016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b="1" dirty="0"/>
              <a:t>To be truly great, we must follow the Savior’s example by serving others</a:t>
            </a:r>
            <a:endParaRPr lang="en-US" sz="2300" kern="1200" dirty="0"/>
          </a:p>
        </p:txBody>
      </p:sp>
      <p:sp>
        <p:nvSpPr>
          <p:cNvPr id="195" name="Rectangle 194"/>
          <p:cNvSpPr/>
          <p:nvPr/>
        </p:nvSpPr>
        <p:spPr>
          <a:xfrm>
            <a:off x="5002306" y="5537064"/>
            <a:ext cx="6551406" cy="830997"/>
          </a:xfrm>
          <a:prstGeom prst="rect">
            <a:avLst/>
          </a:prstGeom>
        </p:spPr>
        <p:txBody>
          <a:bodyPr wrap="square">
            <a:spAutoFit/>
          </a:bodyPr>
          <a:lstStyle/>
          <a:p>
            <a:pPr algn="ctr"/>
            <a:r>
              <a:rPr lang="en-US" sz="2400" i="1" dirty="0">
                <a:solidFill>
                  <a:schemeClr val="bg1"/>
                </a:solidFill>
              </a:rPr>
              <a:t>To minister</a:t>
            </a:r>
            <a:r>
              <a:rPr lang="en-US" sz="2400" dirty="0">
                <a:solidFill>
                  <a:schemeClr val="bg1"/>
                </a:solidFill>
              </a:rPr>
              <a:t> means to provide care, comfort, aid, and support for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95" grpId="0" animBg="1"/>
      <p:bldP spid="193" grpId="0" animBg="1"/>
      <p:bldP spid="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10:38-39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Drink of This Cup</a:t>
            </a: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(2)</a:t>
            </a:r>
          </a:p>
        </p:txBody>
      </p:sp>
      <p:sp>
        <p:nvSpPr>
          <p:cNvPr id="10" name="Rectangle 9"/>
          <p:cNvSpPr/>
          <p:nvPr/>
        </p:nvSpPr>
        <p:spPr>
          <a:xfrm>
            <a:off x="258309" y="1009134"/>
            <a:ext cx="8100294" cy="523220"/>
          </a:xfrm>
          <a:prstGeom prst="rect">
            <a:avLst/>
          </a:prstGeom>
        </p:spPr>
        <p:txBody>
          <a:bodyPr wrap="none">
            <a:spAutoFit/>
          </a:bodyPr>
          <a:lstStyle/>
          <a:p>
            <a:r>
              <a:rPr lang="en-US" sz="2800" dirty="0">
                <a:solidFill>
                  <a:schemeClr val="bg1"/>
                </a:solidFill>
              </a:rPr>
              <a:t>“To do the things which my lot in life requires of me.”’ </a:t>
            </a:r>
            <a:endParaRPr lang="en-US" sz="2800" dirty="0"/>
          </a:p>
        </p:txBody>
      </p:sp>
      <p:sp>
        <p:nvSpPr>
          <p:cNvPr id="11" name="Rectangle 10"/>
          <p:cNvSpPr/>
          <p:nvPr/>
        </p:nvSpPr>
        <p:spPr>
          <a:xfrm>
            <a:off x="5144656" y="2828789"/>
            <a:ext cx="3223489" cy="2554545"/>
          </a:xfrm>
          <a:prstGeom prst="rect">
            <a:avLst/>
          </a:prstGeom>
        </p:spPr>
        <p:txBody>
          <a:bodyPr wrap="square">
            <a:spAutoFit/>
          </a:bodyPr>
          <a:lstStyle/>
          <a:p>
            <a:r>
              <a:rPr lang="en-US" sz="2000" dirty="0">
                <a:solidFill>
                  <a:schemeClr val="bg1"/>
                </a:solidFill>
              </a:rPr>
              <a:t>Be baptized with the baptism that I am baptized with’ = </a:t>
            </a:r>
          </a:p>
          <a:p>
            <a:endParaRPr lang="en-US" sz="2000" dirty="0">
              <a:solidFill>
                <a:schemeClr val="bg1"/>
              </a:solidFill>
            </a:endParaRPr>
          </a:p>
          <a:p>
            <a:r>
              <a:rPr lang="en-US" sz="2000" dirty="0">
                <a:solidFill>
                  <a:schemeClr val="bg1"/>
                </a:solidFill>
              </a:rPr>
              <a:t>‘to follow my course, suffer persecution, be rejected of men, and finally be slain for the truth’s sake’ </a:t>
            </a:r>
            <a:endParaRPr lang="en-US" sz="2000" dirty="0"/>
          </a:p>
        </p:txBody>
      </p:sp>
      <p:pic>
        <p:nvPicPr>
          <p:cNvPr id="2" name="Picture 2" descr="sacrament bread and cup"/>
          <p:cNvPicPr>
            <a:picLocks noChangeAspect="1" noChangeArrowheads="1"/>
          </p:cNvPicPr>
          <p:nvPr/>
        </p:nvPicPr>
        <p:blipFill>
          <a:blip r:embed="rId3" cstate="print"/>
          <a:srcRect/>
          <a:stretch>
            <a:fillRect/>
          </a:stretch>
        </p:blipFill>
        <p:spPr bwMode="auto">
          <a:xfrm>
            <a:off x="1386895" y="1840201"/>
            <a:ext cx="2954195" cy="3701788"/>
          </a:xfrm>
          <a:prstGeom prst="rect">
            <a:avLst/>
          </a:prstGeom>
          <a:noFill/>
        </p:spPr>
      </p:pic>
      <p:pic>
        <p:nvPicPr>
          <p:cNvPr id="1028" name="Picture 4" descr="http://0.tqn.com/d/lds/1/0/J/g/2/baptism-river-africa.jpg"/>
          <p:cNvPicPr>
            <a:picLocks noChangeAspect="1" noChangeArrowheads="1"/>
          </p:cNvPicPr>
          <p:nvPr/>
        </p:nvPicPr>
        <p:blipFill>
          <a:blip r:embed="rId4" cstate="print"/>
          <a:srcRect/>
          <a:stretch>
            <a:fillRect/>
          </a:stretch>
        </p:blipFill>
        <p:spPr bwMode="auto">
          <a:xfrm>
            <a:off x="8614641" y="2648673"/>
            <a:ext cx="2255115" cy="3382673"/>
          </a:xfrm>
          <a:prstGeom prst="rect">
            <a:avLst/>
          </a:prstGeom>
          <a:noFill/>
        </p:spPr>
      </p:pic>
      <p:pic>
        <p:nvPicPr>
          <p:cNvPr id="14" name="Picture 13" descr="bruce R. McConkie.jpg"/>
          <p:cNvPicPr>
            <a:picLocks noChangeAspect="1"/>
          </p:cNvPicPr>
          <p:nvPr/>
        </p:nvPicPr>
        <p:blipFill>
          <a:blip r:embed="rId5" cstate="print"/>
          <a:stretch>
            <a:fillRect/>
          </a:stretch>
        </p:blipFill>
        <p:spPr>
          <a:xfrm>
            <a:off x="11028217" y="203777"/>
            <a:ext cx="951345" cy="1327919"/>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reeform 59"/>
          <p:cNvSpPr/>
          <p:nvPr/>
        </p:nvSpPr>
        <p:spPr>
          <a:xfrm>
            <a:off x="224197" y="141095"/>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err="1"/>
              <a:t>Bartimaeus</a:t>
            </a:r>
            <a:endParaRPr lang="en-US" sz="2300" kern="1200" dirty="0"/>
          </a:p>
          <a:p>
            <a:pPr lvl="0" algn="ctr" defTabSz="1022350">
              <a:lnSpc>
                <a:spcPct val="90000"/>
              </a:lnSpc>
              <a:spcBef>
                <a:spcPct val="0"/>
              </a:spcBef>
              <a:spcAft>
                <a:spcPct val="35000"/>
              </a:spcAft>
            </a:pPr>
            <a:r>
              <a:rPr lang="en-US" sz="2300" kern="1200" dirty="0"/>
              <a:t>Mark 10:46-52</a:t>
            </a:r>
          </a:p>
        </p:txBody>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oup 95"/>
          <p:cNvGrpSpPr/>
          <p:nvPr/>
        </p:nvGrpSpPr>
        <p:grpSpPr>
          <a:xfrm>
            <a:off x="4978400" y="1752601"/>
            <a:ext cx="2327564" cy="3788179"/>
            <a:chOff x="1066800" y="642332"/>
            <a:chExt cx="2971800" cy="5682268"/>
          </a:xfrm>
        </p:grpSpPr>
        <p:sp>
          <p:nvSpPr>
            <p:cNvPr id="97" name="Oval 4"/>
            <p:cNvSpPr/>
            <p:nvPr/>
          </p:nvSpPr>
          <p:spPr>
            <a:xfrm flipH="1">
              <a:off x="1066800" y="3970492"/>
              <a:ext cx="609601" cy="7701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5"/>
            <p:cNvSpPr/>
            <p:nvPr/>
          </p:nvSpPr>
          <p:spPr>
            <a:xfrm flipH="1">
              <a:off x="3428999" y="3815830"/>
              <a:ext cx="609601" cy="8542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6"/>
            <p:cNvSpPr/>
            <p:nvPr/>
          </p:nvSpPr>
          <p:spPr>
            <a:xfrm flipH="1">
              <a:off x="2514600" y="5562600"/>
              <a:ext cx="609596" cy="7566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7"/>
            <p:cNvSpPr/>
            <p:nvPr/>
          </p:nvSpPr>
          <p:spPr>
            <a:xfrm flipH="1">
              <a:off x="1828802" y="5567923"/>
              <a:ext cx="609598" cy="7566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8"/>
            <p:cNvSpPr/>
            <p:nvPr/>
          </p:nvSpPr>
          <p:spPr>
            <a:xfrm rot="19603844" flipH="1">
              <a:off x="2779514" y="2686475"/>
              <a:ext cx="1009860" cy="175684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
            <p:cNvSpPr/>
            <p:nvPr/>
          </p:nvSpPr>
          <p:spPr>
            <a:xfrm rot="1729040" flipH="1">
              <a:off x="1261717" y="2683228"/>
              <a:ext cx="948562" cy="176151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2"/>
            <p:cNvSpPr/>
            <p:nvPr/>
          </p:nvSpPr>
          <p:spPr>
            <a:xfrm flipH="1">
              <a:off x="1752601" y="2709365"/>
              <a:ext cx="1447800" cy="3194860"/>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3"/>
            <p:cNvSpPr/>
            <p:nvPr/>
          </p:nvSpPr>
          <p:spPr>
            <a:xfrm flipH="1">
              <a:off x="2199809" y="2457139"/>
              <a:ext cx="599606" cy="6726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6"/>
            <p:cNvSpPr/>
            <p:nvPr/>
          </p:nvSpPr>
          <p:spPr>
            <a:xfrm flipH="1">
              <a:off x="1752601" y="838200"/>
              <a:ext cx="1493518" cy="20587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6"/>
            <p:cNvSpPr/>
            <p:nvPr/>
          </p:nvSpPr>
          <p:spPr>
            <a:xfrm rot="5400000" flipH="1">
              <a:off x="1943101" y="3543299"/>
              <a:ext cx="1143000" cy="1524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20552374" flipH="1">
              <a:off x="1950497" y="2153535"/>
              <a:ext cx="1147589" cy="987410"/>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6"/>
            <p:cNvSpPr/>
            <p:nvPr/>
          </p:nvSpPr>
          <p:spPr>
            <a:xfrm flipH="1">
              <a:off x="2293256" y="2286002"/>
              <a:ext cx="318407" cy="2855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rot="18793003" flipH="1">
              <a:off x="2090539" y="633068"/>
              <a:ext cx="864695" cy="883223"/>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18793003" flipH="1">
              <a:off x="1614544" y="1072453"/>
              <a:ext cx="777105" cy="793756"/>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18793003" flipH="1">
              <a:off x="2757544" y="996253"/>
              <a:ext cx="777105" cy="793756"/>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6"/>
            <p:cNvSpPr/>
            <p:nvPr/>
          </p:nvSpPr>
          <p:spPr>
            <a:xfrm flipH="1">
              <a:off x="1676399" y="685800"/>
              <a:ext cx="1676400" cy="687909"/>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Rounded Rectangular Callout 325"/>
          <p:cNvSpPr/>
          <p:nvPr/>
        </p:nvSpPr>
        <p:spPr>
          <a:xfrm>
            <a:off x="6364941" y="174812"/>
            <a:ext cx="2844800" cy="1600200"/>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Have mercy on me.</a:t>
            </a:r>
          </a:p>
        </p:txBody>
      </p:sp>
      <p:sp>
        <p:nvSpPr>
          <p:cNvPr id="113" name="Freeform 112"/>
          <p:cNvSpPr/>
          <p:nvPr/>
        </p:nvSpPr>
        <p:spPr>
          <a:xfrm>
            <a:off x="402609" y="3297382"/>
            <a:ext cx="3900450" cy="2974109"/>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"How joyous it would be if we too could have the faith to call without ceasing, to arise, to see, to be whole again, and, by the power of our faith, take the way with our Master. </a:t>
            </a:r>
            <a:endParaRPr lang="en-US" sz="2300" kern="1200" dirty="0"/>
          </a:p>
        </p:txBody>
      </p:sp>
      <p:sp>
        <p:nvSpPr>
          <p:cNvPr id="28" name="Freeform 27"/>
          <p:cNvSpPr/>
          <p:nvPr/>
        </p:nvSpPr>
        <p:spPr>
          <a:xfrm>
            <a:off x="7860973" y="3482109"/>
            <a:ext cx="3900450" cy="2262909"/>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“Through the words of Mark this joy comes nearer to realization. Simplicity is power, in words and in faith." </a:t>
            </a:r>
            <a:endParaRPr lang="en-US" sz="2300" kern="1200" dirty="0"/>
          </a:p>
        </p:txBody>
      </p:sp>
      <p:sp>
        <p:nvSpPr>
          <p:cNvPr id="29" name="Rectangle 28"/>
          <p:cNvSpPr/>
          <p:nvPr/>
        </p:nvSpPr>
        <p:spPr>
          <a:xfrm>
            <a:off x="11638116" y="6375462"/>
            <a:ext cx="442750" cy="369332"/>
          </a:xfrm>
          <a:prstGeom prst="rect">
            <a:avLst/>
          </a:prstGeom>
        </p:spPr>
        <p:txBody>
          <a:bodyPr wrap="none">
            <a:spAutoFit/>
          </a:bodyPr>
          <a:lstStyle/>
          <a:p>
            <a:r>
              <a:rPr lang="en-US" dirty="0">
                <a:solidFill>
                  <a:schemeClr val="bg1"/>
                </a:solidFill>
              </a:rPr>
              <a:t>(5)</a:t>
            </a:r>
          </a:p>
        </p:txBody>
      </p:sp>
      <p:sp>
        <p:nvSpPr>
          <p:cNvPr id="30" name="Rectangle 29"/>
          <p:cNvSpPr/>
          <p:nvPr/>
        </p:nvSpPr>
        <p:spPr>
          <a:xfrm>
            <a:off x="4640131" y="5988884"/>
            <a:ext cx="6096000" cy="707886"/>
          </a:xfrm>
          <a:prstGeom prst="rect">
            <a:avLst/>
          </a:prstGeom>
        </p:spPr>
        <p:txBody>
          <a:bodyPr>
            <a:spAutoFit/>
          </a:bodyPr>
          <a:lstStyle/>
          <a:p>
            <a:r>
              <a:rPr lang="en-US" sz="2000" dirty="0" err="1">
                <a:solidFill>
                  <a:schemeClr val="bg1"/>
                </a:solidFill>
              </a:rPr>
              <a:t>Bartimeus</a:t>
            </a:r>
            <a:r>
              <a:rPr lang="en-US" sz="2000" dirty="0">
                <a:solidFill>
                  <a:schemeClr val="bg1"/>
                </a:solidFill>
              </a:rPr>
              <a:t> “received his sight after his persistent, faithful efforts to reach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13" grpId="1" animBg="1"/>
      <p:bldP spid="28" grpId="1"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10:42-45</a:t>
            </a: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(6)</a:t>
            </a:r>
          </a:p>
        </p:txBody>
      </p:sp>
      <p:sp>
        <p:nvSpPr>
          <p:cNvPr id="11" name="Rectangle 10"/>
          <p:cNvSpPr/>
          <p:nvPr/>
        </p:nvSpPr>
        <p:spPr>
          <a:xfrm>
            <a:off x="432807" y="386802"/>
            <a:ext cx="8485282" cy="2862322"/>
          </a:xfrm>
          <a:prstGeom prst="rect">
            <a:avLst/>
          </a:prstGeom>
        </p:spPr>
        <p:txBody>
          <a:bodyPr wrap="square">
            <a:spAutoFit/>
          </a:bodyPr>
          <a:lstStyle/>
          <a:p>
            <a:r>
              <a:rPr lang="en-US" dirty="0">
                <a:solidFill>
                  <a:schemeClr val="bg1"/>
                </a:solidFill>
              </a:rPr>
              <a:t>A selfless person is one who is more concerned about the happiness and well-being of another than about his or her own convenience or comfort, one who is willing to serve another when it is neither sought for nor appreciated, or one who is willing to serve even those whom he or she dislikes. </a:t>
            </a:r>
          </a:p>
          <a:p>
            <a:endParaRPr lang="en-US" dirty="0">
              <a:solidFill>
                <a:schemeClr val="bg1"/>
              </a:solidFill>
            </a:endParaRPr>
          </a:p>
          <a:p>
            <a:r>
              <a:rPr lang="en-US" dirty="0">
                <a:solidFill>
                  <a:schemeClr val="bg1"/>
                </a:solidFill>
              </a:rPr>
              <a:t>A selfless person displays a willingness to sacrifice, a willingness to purge from his or her mind and heart personal wants, and needs, and feelings. </a:t>
            </a:r>
          </a:p>
          <a:p>
            <a:endParaRPr lang="en-US" dirty="0">
              <a:solidFill>
                <a:schemeClr val="bg1"/>
              </a:solidFill>
            </a:endParaRPr>
          </a:p>
          <a:p>
            <a:r>
              <a:rPr lang="en-US" dirty="0">
                <a:solidFill>
                  <a:schemeClr val="bg1"/>
                </a:solidFill>
              </a:rPr>
              <a:t>Instead of reaching for and requiring praise and recognition for himself, or gratification of his or her own wants, the selfless person will meet these very human needs for others. </a:t>
            </a:r>
          </a:p>
        </p:txBody>
      </p:sp>
      <p:sp>
        <p:nvSpPr>
          <p:cNvPr id="12" name="Rectangle 11"/>
          <p:cNvSpPr/>
          <p:nvPr/>
        </p:nvSpPr>
        <p:spPr>
          <a:xfrm>
            <a:off x="5296350" y="4092880"/>
            <a:ext cx="6096000" cy="2031325"/>
          </a:xfrm>
          <a:prstGeom prst="rect">
            <a:avLst/>
          </a:prstGeom>
        </p:spPr>
        <p:txBody>
          <a:bodyPr>
            <a:spAutoFit/>
          </a:bodyPr>
          <a:lstStyle/>
          <a:p>
            <a:r>
              <a:rPr lang="en-US" dirty="0">
                <a:solidFill>
                  <a:schemeClr val="bg1"/>
                </a:solidFill>
              </a:rPr>
              <a:t>Remember the words of the Savior as he taught his disciples on an occasion when personal recognition was being sought: "But Jesus called them to him, and </a:t>
            </a:r>
            <a:r>
              <a:rPr lang="en-US" dirty="0" err="1">
                <a:solidFill>
                  <a:schemeClr val="bg1"/>
                </a:solidFill>
              </a:rPr>
              <a:t>saith</a:t>
            </a:r>
            <a:r>
              <a:rPr lang="en-US" dirty="0">
                <a:solidFill>
                  <a:schemeClr val="bg1"/>
                </a:solidFill>
              </a:rPr>
              <a:t> unto them, ... whosoever will be great among you, shall be your minister: And whosoever of you will be the </a:t>
            </a:r>
            <a:r>
              <a:rPr lang="en-US" dirty="0" err="1">
                <a:solidFill>
                  <a:schemeClr val="bg1"/>
                </a:solidFill>
              </a:rPr>
              <a:t>chiefest</a:t>
            </a:r>
            <a:r>
              <a:rPr lang="en-US" dirty="0">
                <a:solidFill>
                  <a:schemeClr val="bg1"/>
                </a:solidFill>
              </a:rPr>
              <a:t>, shall be servant of all. For even the son of man came not to be ministered unto, but to minister, and to give his life a ransom for many.”</a:t>
            </a:r>
            <a:endParaRPr lang="en-US" dirty="0"/>
          </a:p>
        </p:txBody>
      </p:sp>
      <p:pic>
        <p:nvPicPr>
          <p:cNvPr id="32770" name="Picture 2" descr="Bishop H. Burke Peterson"/>
          <p:cNvPicPr>
            <a:picLocks noChangeAspect="1" noChangeArrowheads="1"/>
          </p:cNvPicPr>
          <p:nvPr/>
        </p:nvPicPr>
        <p:blipFill>
          <a:blip r:embed="rId3" cstate="print"/>
          <a:srcRect/>
          <a:stretch>
            <a:fillRect/>
          </a:stretch>
        </p:blipFill>
        <p:spPr bwMode="auto">
          <a:xfrm>
            <a:off x="10644281" y="220980"/>
            <a:ext cx="1238250" cy="1828800"/>
          </a:xfrm>
          <a:prstGeom prst="rect">
            <a:avLst/>
          </a:prstGeom>
          <a:noFill/>
        </p:spPr>
      </p:pic>
      <p:pic>
        <p:nvPicPr>
          <p:cNvPr id="32772" name="Picture 4" descr="https://eastdailyoffice.files.wordpress.com/2012/07/jesusjamesjohn-srgregoryemsosb-800.jpg"/>
          <p:cNvPicPr>
            <a:picLocks noChangeAspect="1" noChangeArrowheads="1"/>
          </p:cNvPicPr>
          <p:nvPr/>
        </p:nvPicPr>
        <p:blipFill>
          <a:blip r:embed="rId4" cstate="print"/>
          <a:srcRect l="16594" t="669" r="11971"/>
          <a:stretch>
            <a:fillRect/>
          </a:stretch>
        </p:blipFill>
        <p:spPr bwMode="auto">
          <a:xfrm>
            <a:off x="1635160" y="3324113"/>
            <a:ext cx="3195023" cy="322650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#116 </a:t>
            </a:r>
            <a:r>
              <a:rPr lang="en-US" i="1" dirty="0">
                <a:solidFill>
                  <a:schemeClr val="bg1"/>
                </a:solidFill>
              </a:rPr>
              <a:t>Come Follow Me</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“Your Day for a Mission” (3:32)</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13</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Salt Lake City: </a:t>
            </a:r>
            <a:r>
              <a:rPr lang="en-US" dirty="0" err="1">
                <a:solidFill>
                  <a:schemeClr val="bg1"/>
                </a:solidFill>
              </a:rPr>
              <a:t>Bookcraft</a:t>
            </a:r>
            <a:r>
              <a:rPr lang="en-US" dirty="0">
                <a:solidFill>
                  <a:schemeClr val="bg1"/>
                </a:solidFill>
              </a:rPr>
              <a:t>, 1973, 1:547, 1:566.)            </a:t>
            </a:r>
            <a:r>
              <a:rPr lang="en-US" i="1" dirty="0">
                <a:solidFill>
                  <a:schemeClr val="bg1"/>
                </a:solidFill>
              </a:rPr>
              <a:t>Mormon Doctrine</a:t>
            </a:r>
            <a:r>
              <a:rPr lang="en-US" dirty="0">
                <a:solidFill>
                  <a:schemeClr val="bg1"/>
                </a:solidFill>
              </a:rPr>
              <a:t>, 2d ed., Salt Lake City: </a:t>
            </a:r>
            <a:r>
              <a:rPr lang="en-US" dirty="0" err="1">
                <a:solidFill>
                  <a:schemeClr val="bg1"/>
                </a:solidFill>
              </a:rPr>
              <a:t>Bookcraft</a:t>
            </a:r>
            <a:r>
              <a:rPr lang="en-US" dirty="0">
                <a:solidFill>
                  <a:schemeClr val="bg1"/>
                </a:solidFill>
              </a:rPr>
              <a:t>, 1966, p. 204.)</a:t>
            </a:r>
          </a:p>
          <a:p>
            <a:pPr marL="342900" indent="-342900">
              <a:buFontTx/>
              <a:buAutoNum type="arabicPeriod"/>
            </a:pPr>
            <a:r>
              <a:rPr lang="en-US" dirty="0">
                <a:solidFill>
                  <a:schemeClr val="bg1"/>
                </a:solidFill>
              </a:rPr>
              <a:t>Gospeldoctrine.com (Mark 10:10)</a:t>
            </a:r>
          </a:p>
          <a:p>
            <a:pPr marL="342900" indent="-342900">
              <a:buFontTx/>
              <a:buAutoNum type="arabicPeriod"/>
            </a:pPr>
            <a:r>
              <a:rPr lang="en-US" dirty="0">
                <a:solidFill>
                  <a:schemeClr val="bg1"/>
                </a:solidFill>
              </a:rPr>
              <a:t>Elder James E. Jensen "Little Children and the Gospel," </a:t>
            </a:r>
            <a:r>
              <a:rPr lang="en-US" i="1" dirty="0">
                <a:solidFill>
                  <a:schemeClr val="bg1"/>
                </a:solidFill>
              </a:rPr>
              <a:t>Ensign</a:t>
            </a:r>
            <a:r>
              <a:rPr lang="en-US" dirty="0">
                <a:solidFill>
                  <a:schemeClr val="bg1"/>
                </a:solidFill>
              </a:rPr>
              <a:t>, Jan. 1999, 34.</a:t>
            </a:r>
          </a:p>
          <a:p>
            <a:pPr marL="342900" indent="-342900">
              <a:buFontTx/>
              <a:buAutoNum type="arabicPeriod"/>
            </a:pPr>
            <a:r>
              <a:rPr lang="en-US" dirty="0">
                <a:solidFill>
                  <a:schemeClr val="bg1"/>
                </a:solidFill>
              </a:rPr>
              <a:t>Neal E. Lambert and Richard H. </a:t>
            </a:r>
            <a:r>
              <a:rPr lang="en-US" dirty="0" err="1">
                <a:solidFill>
                  <a:schemeClr val="bg1"/>
                </a:solidFill>
              </a:rPr>
              <a:t>Cracroft</a:t>
            </a:r>
            <a:r>
              <a:rPr lang="en-US" dirty="0">
                <a:solidFill>
                  <a:schemeClr val="bg1"/>
                </a:solidFill>
              </a:rPr>
              <a:t>, "The Powerful Voices of the Gospels," </a:t>
            </a:r>
            <a:r>
              <a:rPr lang="en-US" i="1" dirty="0">
                <a:solidFill>
                  <a:schemeClr val="bg1"/>
                </a:solidFill>
              </a:rPr>
              <a:t>New Era</a:t>
            </a:r>
            <a:r>
              <a:rPr lang="en-US" dirty="0">
                <a:solidFill>
                  <a:schemeClr val="bg1"/>
                </a:solidFill>
              </a:rPr>
              <a:t>, Jan. 1973, 39-40</a:t>
            </a:r>
          </a:p>
          <a:p>
            <a:pPr marL="342900" indent="-342900">
              <a:buFontTx/>
              <a:buAutoNum type="arabicPeriod"/>
            </a:pPr>
            <a:r>
              <a:rPr lang="en-US" dirty="0">
                <a:solidFill>
                  <a:schemeClr val="bg1"/>
                </a:solidFill>
              </a:rPr>
              <a:t>H. Burke Peterson  ("Selflessness: A Pattern for Happiness," </a:t>
            </a:r>
            <a:r>
              <a:rPr lang="en-US" i="1" dirty="0">
                <a:solidFill>
                  <a:schemeClr val="bg1"/>
                </a:solidFill>
              </a:rPr>
              <a:t>Ensign</a:t>
            </a:r>
            <a:r>
              <a:rPr lang="en-US" dirty="0">
                <a:solidFill>
                  <a:schemeClr val="bg1"/>
                </a:solidFill>
              </a:rPr>
              <a:t>, May 1985, 66)</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193157" y="126511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26AA7227-1A01-4732-B18C-F50F363096C7}"/>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04868" y="222976"/>
          <a:ext cx="10434045" cy="378364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Jesus Sends Forth</a:t>
                      </a:r>
                      <a:r>
                        <a:rPr lang="en-US" sz="1200" baseline="0" dirty="0"/>
                        <a:t> the Seventy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10:1:1-16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Travels from Galilee to Judea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a:t>
                      </a:r>
                      <a:r>
                        <a:rPr lang="en-US" sz="1200" baseline="0" dirty="0"/>
                        <a:t> 2</a:t>
                      </a:r>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Teaches About Marriage and Divorce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19:3-12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10:2-12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Blesses the Little Children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19:13-15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10:13-16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18:15-17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Teaches a Rich Young Ruler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19:16-26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10:17-27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18:18-27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Results of Following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19:27-30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10:28-31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18:28-30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Parable of Laborers in the Vineyard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20:1-16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Foretells his Death and Resurrection in Jerusalem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20:17-19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10:32-34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18:31-34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Seeking Greatness in the Kingdom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20:20-28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10:35-45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Blind </a:t>
                      </a:r>
                      <a:r>
                        <a:rPr lang="en-US" sz="1200" dirty="0" err="1"/>
                        <a:t>Bartimaeus</a:t>
                      </a:r>
                      <a:r>
                        <a:rPr lang="en-US" sz="1200" dirty="0"/>
                        <a:t> and Another</a:t>
                      </a:r>
                      <a:r>
                        <a:rPr lang="en-US" sz="1200" baseline="0" dirty="0"/>
                        <a:t> Healed Near Jericho</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20:29-34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10:46-52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200" dirty="0"/>
                        <a:t>18:35-43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949440" cy="1569660"/>
          </a:xfrm>
          <a:prstGeom prst="rect">
            <a:avLst/>
          </a:prstGeom>
          <a:ln>
            <a:solidFill>
              <a:schemeClr val="tx1"/>
            </a:solidFill>
          </a:ln>
        </p:spPr>
        <p:txBody>
          <a:bodyPr wrap="square">
            <a:spAutoFit/>
          </a:bodyPr>
          <a:lstStyle/>
          <a:p>
            <a:r>
              <a:rPr lang="en-US" sz="1200" b="1" dirty="0"/>
              <a:t>The unbroken Home Mark 10:6-9</a:t>
            </a:r>
          </a:p>
          <a:p>
            <a:r>
              <a:rPr lang="en-US" sz="1200" dirty="0"/>
              <a:t>"In the light of scripture, ancient and modern, we are justified in concluding that Christ's ideal pertaining to marriage is the unbroken home, and conditions that cause divorce are violations of his divine teachings. ... There may be circumstances which make the continuance of the marriage state a greater evil than divorce. But these are extreme cases-they are the mistakes, the calamities in the realm of marriage. If we could remove them I would say there never should be a divorce. It is Christ's ideal that home and marriage should be perpetual-eternal."  President David O. McKay (</a:t>
            </a:r>
            <a:r>
              <a:rPr lang="en-US" sz="1200" i="1" dirty="0"/>
              <a:t>Treasures of Life</a:t>
            </a:r>
            <a:r>
              <a:rPr lang="en-US" sz="1200" dirty="0"/>
              <a:t>, Salt Lake City: Deseret Book Co., 1965, p. 66.)" (Jonathan M. Chamberlain, "I Have a Question," </a:t>
            </a:r>
            <a:r>
              <a:rPr lang="en-US" sz="1200" i="1" dirty="0"/>
              <a:t>Ensign</a:t>
            </a:r>
            <a:r>
              <a:rPr lang="en-US" sz="1200" dirty="0"/>
              <a:t>, Jan. 1993, 59-60)</a:t>
            </a:r>
          </a:p>
        </p:txBody>
      </p:sp>
      <p:sp>
        <p:nvSpPr>
          <p:cNvPr id="4" name="Rectangle 3"/>
          <p:cNvSpPr/>
          <p:nvPr/>
        </p:nvSpPr>
        <p:spPr>
          <a:xfrm>
            <a:off x="0" y="1590098"/>
            <a:ext cx="6970955" cy="3416320"/>
          </a:xfrm>
          <a:prstGeom prst="rect">
            <a:avLst/>
          </a:prstGeom>
          <a:ln>
            <a:solidFill>
              <a:schemeClr val="tx1"/>
            </a:solidFill>
          </a:ln>
        </p:spPr>
        <p:txBody>
          <a:bodyPr wrap="square">
            <a:spAutoFit/>
          </a:bodyPr>
          <a:lstStyle/>
          <a:p>
            <a:pPr fontAlgn="base"/>
            <a:r>
              <a:rPr lang="en-US" sz="1200" b="1" dirty="0"/>
              <a:t>Marriage and Gospel Standards  Mark 10:6-9:</a:t>
            </a:r>
          </a:p>
          <a:p>
            <a:pPr fontAlgn="base"/>
            <a:r>
              <a:rPr lang="en-US" sz="1200" dirty="0"/>
              <a:t>It is sad, indeed, to see how lightly some take their marriage vows. There is great concern among the Brethren as to the increasing number of divorces in the Church today.</a:t>
            </a:r>
          </a:p>
          <a:p>
            <a:pPr fontAlgn="base"/>
            <a:r>
              <a:rPr lang="en-US" sz="1200" dirty="0"/>
              <a:t>Even though the divorce rate among members of the Church is considerably less than the national rate, and the rate of divorce among those married in the temple is less than with those married civilly, yet the rate is alarmingly high.</a:t>
            </a:r>
          </a:p>
          <a:p>
            <a:pPr fontAlgn="base"/>
            <a:r>
              <a:rPr lang="en-US" sz="1200" dirty="0"/>
              <a:t>Divorce is usually the result of one or both not living the gospel. I suppose this is the same reason divorce was finally permitted in the time of Moses, as referred to by the Savior as he answered the Pharisees, when he said: "Moses because of the hardness of your hearts suffered you to put away your wives: but from the beginning it was not so." (Matt. 19:8.) And so in our day members do not abide by the law of the gospel in its fullness, and, as in the day of Moses, divorce is permitted, when deemed necessary, although it was never intended to be.</a:t>
            </a:r>
          </a:p>
          <a:p>
            <a:pPr fontAlgn="base"/>
            <a:endParaRPr lang="en-US" sz="1200" dirty="0"/>
          </a:p>
          <a:p>
            <a:pPr fontAlgn="base"/>
            <a:r>
              <a:rPr lang="en-US" sz="1200" b="1" dirty="0"/>
              <a:t>If, in marriage, both parties would make gospel standards and principles the basis of their marriage, few problems would arise they could not handle</a:t>
            </a:r>
            <a:r>
              <a:rPr lang="en-US" sz="1200" dirty="0"/>
              <a:t>. When one or the other or both begin to compromise gospel standards, problems follow. Marriage is a sacred relationship, and good members of the Church would know that it is entered into primarily for the rearing of a family. James A. </a:t>
            </a:r>
            <a:r>
              <a:rPr lang="en-US" sz="1200" dirty="0" err="1"/>
              <a:t>Cullimore</a:t>
            </a:r>
            <a:r>
              <a:rPr lang="en-US" sz="1200" dirty="0"/>
              <a:t> ("Marriage Is Intended to Be Forever," </a:t>
            </a:r>
            <a:r>
              <a:rPr lang="en-US" sz="1200" i="1" dirty="0"/>
              <a:t>Ensign</a:t>
            </a:r>
            <a:r>
              <a:rPr lang="en-US" sz="1200" dirty="0"/>
              <a:t>, June 1971, 93)</a:t>
            </a:r>
          </a:p>
        </p:txBody>
      </p:sp>
      <p:sp>
        <p:nvSpPr>
          <p:cNvPr id="5" name="Rectangle 4"/>
          <p:cNvSpPr/>
          <p:nvPr/>
        </p:nvSpPr>
        <p:spPr>
          <a:xfrm>
            <a:off x="0" y="5029200"/>
            <a:ext cx="6981713" cy="1785104"/>
          </a:xfrm>
          <a:prstGeom prst="rect">
            <a:avLst/>
          </a:prstGeom>
          <a:ln>
            <a:solidFill>
              <a:schemeClr val="tx1"/>
            </a:solidFill>
          </a:ln>
        </p:spPr>
        <p:txBody>
          <a:bodyPr wrap="square">
            <a:spAutoFit/>
          </a:bodyPr>
          <a:lstStyle/>
          <a:p>
            <a:r>
              <a:rPr lang="en-US" sz="1100" b="1" dirty="0"/>
              <a:t>One thing thou </a:t>
            </a:r>
            <a:r>
              <a:rPr lang="en-US" sz="1100" b="1" dirty="0" err="1"/>
              <a:t>lackest</a:t>
            </a:r>
            <a:r>
              <a:rPr lang="en-US" sz="1100" b="1" dirty="0"/>
              <a:t> Mark 10:17-28:</a:t>
            </a:r>
          </a:p>
          <a:p>
            <a:r>
              <a:rPr lang="en-US" sz="1100" dirty="0"/>
              <a:t>"We may say quite sincerely and even somewhat accurately that we are doing reasonably well at commandment keeping. Let us ponder, however, the episode with the young man who told the Savior that he too had kept the commandments from his youth. Jesus then gave him an added and very customized challenge: to go and sell all that he had and give the proceeds to the poor and then 'take up the cross, and follow me.' Doing this, said the Savior to the young man, would take care of the 'one thing thou </a:t>
            </a:r>
            <a:r>
              <a:rPr lang="en-US" sz="1100" dirty="0" err="1"/>
              <a:t>lackest</a:t>
            </a:r>
            <a:r>
              <a:rPr lang="en-US" sz="1100" dirty="0"/>
              <a:t>.' (Mark 10:21.) For some of us, would that it were just one thing! But having a healthy consciousness of that which we yet lack can become an additional test and spur. Though we may have already proved we can play checkers, are we now ready to play chess? Are we willing to let the Lord lead us into further developmental experiences? Or do we shrink back? The things that 'greatly enlarge the soul' have no part with shrinking!" Elder Neal A. Maxwell (</a:t>
            </a:r>
            <a:r>
              <a:rPr lang="en-US" sz="1100" i="1" dirty="0"/>
              <a:t>Notwithstanding My Weakness</a:t>
            </a:r>
            <a:r>
              <a:rPr lang="en-US" sz="1100" dirty="0"/>
              <a:t> [Salt Lake City: Deseret Book Co., 1981], 115.)</a:t>
            </a:r>
          </a:p>
        </p:txBody>
      </p:sp>
      <p:sp>
        <p:nvSpPr>
          <p:cNvPr id="6" name="Rectangle 5"/>
          <p:cNvSpPr/>
          <p:nvPr/>
        </p:nvSpPr>
        <p:spPr>
          <a:xfrm>
            <a:off x="6960198" y="0"/>
            <a:ext cx="5231802" cy="1446550"/>
          </a:xfrm>
          <a:prstGeom prst="rect">
            <a:avLst/>
          </a:prstGeom>
          <a:ln>
            <a:solidFill>
              <a:schemeClr val="tx1"/>
            </a:solidFill>
          </a:ln>
        </p:spPr>
        <p:txBody>
          <a:bodyPr wrap="square">
            <a:spAutoFit/>
          </a:bodyPr>
          <a:lstStyle/>
          <a:p>
            <a:r>
              <a:rPr lang="en-US" sz="1100" b="1" dirty="0"/>
              <a:t>Rich Man’s Falling  Mark 10:17-28:</a:t>
            </a:r>
          </a:p>
          <a:p>
            <a:r>
              <a:rPr lang="en-US" sz="1100" dirty="0"/>
              <a:t>This man's failing was not his possession of riches but his attitude toward them. As was demonstrated by his apparent failure to follow the Savior's challenge, he still lacked the attitude toward the things of this world that is required to 'inherit eternal life.' As the </a:t>
            </a:r>
            <a:r>
              <a:rPr lang="en-US" sz="1100" b="1" dirty="0"/>
              <a:t>Prophet Joseph Smith</a:t>
            </a:r>
            <a:r>
              <a:rPr lang="en-US" sz="1100" dirty="0"/>
              <a:t> taught in our own day, 'A religion that does not require the sacrifice of all things never has power sufficient to produce the faith necessary unto life and salvation' (Lectures on Faith 6:7)."  Elder </a:t>
            </a:r>
            <a:r>
              <a:rPr lang="en-US" sz="1100" dirty="0" err="1"/>
              <a:t>Dallin</a:t>
            </a:r>
            <a:r>
              <a:rPr lang="en-US" sz="1100" dirty="0"/>
              <a:t> H. Oaks (</a:t>
            </a:r>
            <a:r>
              <a:rPr lang="en-US" sz="1100" i="1" dirty="0"/>
              <a:t>Pure in Heart </a:t>
            </a:r>
            <a:r>
              <a:rPr lang="en-US" sz="1100" dirty="0"/>
              <a:t>[Salt Lake City: </a:t>
            </a:r>
            <a:r>
              <a:rPr lang="en-US" sz="1100" dirty="0" err="1"/>
              <a:t>Bookcraft</a:t>
            </a:r>
            <a:r>
              <a:rPr lang="en-US" sz="1100" dirty="0"/>
              <a:t>, 1988], 76.)</a:t>
            </a:r>
          </a:p>
        </p:txBody>
      </p:sp>
      <p:sp>
        <p:nvSpPr>
          <p:cNvPr id="7" name="Rectangle 6"/>
          <p:cNvSpPr/>
          <p:nvPr/>
        </p:nvSpPr>
        <p:spPr>
          <a:xfrm>
            <a:off x="6981713" y="1459454"/>
            <a:ext cx="5210287" cy="2631490"/>
          </a:xfrm>
          <a:prstGeom prst="rect">
            <a:avLst/>
          </a:prstGeom>
          <a:ln>
            <a:solidFill>
              <a:schemeClr val="tx1"/>
            </a:solidFill>
          </a:ln>
        </p:spPr>
        <p:txBody>
          <a:bodyPr wrap="square">
            <a:spAutoFit/>
          </a:bodyPr>
          <a:lstStyle/>
          <a:p>
            <a:r>
              <a:rPr lang="en-US" sz="1100" b="1" dirty="0"/>
              <a:t>Camel through an Eye of a Needle  Mark 10:25:</a:t>
            </a:r>
          </a:p>
          <a:p>
            <a:r>
              <a:rPr lang="en-US" sz="1100" dirty="0"/>
              <a:t>"A hyperbole is a statement exaggerated for effect. It is a way of verbally underscoring an idea or principle. Hyperbole or overstatement is a figure of speech common to peoples of all ages, and it is natural that the scriptures would abound with it. It can be used in flattery, as in the song of the dancing women: 'Saul hath slain his thousands, and David his ten thousands' (1 Samuel 18:7). It is also used in lament: 'They were swifter than eagles, they were stronger than lions' (2 Samuel 1:23). It was a device frequently used by Jesus. To the Pharisees he said, you 'strain at a gnat, and swallow a camel' (Matthew 23:24). To those who trusted in their wealth he said, 'It is easier for a camel to go through the eye of a needle, than for a rich man to enter into the kingdom of God' (Mark 10:25). Literalists suggest to us that the needle's eye was the name for a low gate, like the door into the Church of the Nativity at Bethlehem, but since we find him using exaggerated statements so effectively and frequently one is left to wonder why the fuss in this instance." (Joseph Fielding McConkie, </a:t>
            </a:r>
            <a:r>
              <a:rPr lang="en-US" sz="1100" i="1" dirty="0"/>
              <a:t>Gospel Symbolism </a:t>
            </a:r>
            <a:r>
              <a:rPr lang="en-US" sz="1100" dirty="0"/>
              <a:t>[Salt Lake City: </a:t>
            </a:r>
            <a:r>
              <a:rPr lang="en-US" sz="1100" dirty="0" err="1"/>
              <a:t>Bookcraft</a:t>
            </a:r>
            <a:r>
              <a:rPr lang="en-US" sz="1100" dirty="0"/>
              <a:t>, 1999], 22.)</a:t>
            </a:r>
          </a:p>
        </p:txBody>
      </p:sp>
      <p:sp>
        <p:nvSpPr>
          <p:cNvPr id="8" name="Rectangle 7"/>
          <p:cNvSpPr/>
          <p:nvPr/>
        </p:nvSpPr>
        <p:spPr>
          <a:xfrm>
            <a:off x="6992471" y="4105836"/>
            <a:ext cx="5199529" cy="2292935"/>
          </a:xfrm>
          <a:prstGeom prst="rect">
            <a:avLst/>
          </a:prstGeom>
          <a:ln>
            <a:solidFill>
              <a:schemeClr val="tx1"/>
            </a:solidFill>
          </a:ln>
        </p:spPr>
        <p:txBody>
          <a:bodyPr wrap="square">
            <a:spAutoFit/>
          </a:bodyPr>
          <a:lstStyle/>
          <a:p>
            <a:pPr fontAlgn="base"/>
            <a:r>
              <a:rPr lang="en-US" sz="1100" b="1" dirty="0"/>
              <a:t>On the Right Hand of God  Mark 10:40</a:t>
            </a:r>
          </a:p>
          <a:p>
            <a:pPr fontAlgn="base"/>
            <a:r>
              <a:rPr lang="en-US" sz="1100" dirty="0"/>
              <a:t>The prophets who are on Christ's right and left hand will likely be the greatest prophets in the history of the earth. Michael and Gabriel would certainly be candidates. </a:t>
            </a:r>
          </a:p>
          <a:p>
            <a:pPr fontAlgn="base"/>
            <a:endParaRPr lang="en-US" sz="1100" dirty="0"/>
          </a:p>
          <a:p>
            <a:pPr fontAlgn="base"/>
            <a:r>
              <a:rPr lang="en-US" sz="1100" b="1" dirty="0"/>
              <a:t>However, </a:t>
            </a:r>
            <a:r>
              <a:rPr lang="en-US" sz="1100" dirty="0"/>
              <a:t>there is an irony in the Master's response. He appropriately puts down the brothers' lofty aspirations, but in reality, they will both be on his right side, clothed in glory, when He comes again.</a:t>
            </a:r>
          </a:p>
          <a:p>
            <a:pPr fontAlgn="base"/>
            <a:endParaRPr lang="en-US" sz="1100" dirty="0"/>
          </a:p>
          <a:p>
            <a:pPr fontAlgn="base"/>
            <a:r>
              <a:rPr lang="en-US" sz="1100" dirty="0"/>
              <a:t>And again, verily, verily, I say unto you, and it hath gone forth in a firm decree, by the will of the Father, that mine apostles, the Twelve which were with me in my ministry at Jerusalem, shall stand at my right hand at the day of my coming in a pillar of fire, being clothed with robes of righteousness, with crowns upon their heads, in glory even as I am, to judge the whole house of Israel... (D&amp;C 29:12)  gospeldoctrine.com</a:t>
            </a:r>
          </a:p>
        </p:txBody>
      </p:sp>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94305"/>
          </a:xfrm>
          <a:prstGeom prst="rect">
            <a:avLst/>
          </a:prstGeom>
        </p:spPr>
        <p:txBody>
          <a:bodyPr wrap="square">
            <a:spAutoFit/>
          </a:bodyPr>
          <a:lstStyle/>
          <a:p>
            <a:r>
              <a:rPr lang="en-US" sz="1200" b="1" dirty="0"/>
              <a:t>The Eye of a Needle:</a:t>
            </a:r>
          </a:p>
          <a:p>
            <a:r>
              <a:rPr lang="en-US" sz="1200" b="1" dirty="0"/>
              <a:t>John A. </a:t>
            </a:r>
            <a:r>
              <a:rPr lang="en-US" sz="1200" b="1" dirty="0" err="1"/>
              <a:t>Tvedtnes</a:t>
            </a:r>
            <a:r>
              <a:rPr lang="en-US" sz="1200" b="1" dirty="0"/>
              <a:t>, specialist in ancient Near Eastern studies and instructor at the Brigham Young University–Salt Lake Center.</a:t>
            </a:r>
            <a:r>
              <a:rPr lang="en-US" sz="1200" dirty="0"/>
              <a:t> </a:t>
            </a:r>
          </a:p>
          <a:p>
            <a:endParaRPr lang="en-US" sz="1200" dirty="0"/>
          </a:p>
          <a:p>
            <a:r>
              <a:rPr lang="en-US" sz="1200" dirty="0"/>
              <a:t>Over the years, biblical commentators have taken three approaches in exploring the meaning of this scripture. The first of these has found wide acceptance among Christians because of the beauty of its teachings. It holds that in ancient times there was a small gate cut inside the larger gate of the city through which one might enter after nightfall, when the city was closed. Although this small gate—termed the “eye of the needle”—could readily admit a man, a camel could enter only by first being relieved of its burden and then by walking through on its knees. The imagery here is that of the sinner casting away his faults (or the rich man his worldly possessions) and kneeling in prayer.</a:t>
            </a:r>
          </a:p>
          <a:p>
            <a:pPr fontAlgn="base"/>
            <a:r>
              <a:rPr lang="en-US" sz="1200" dirty="0"/>
              <a:t>Unfortunately, there are problems with this beautiful explanation. One is that the camel’s anatomy does not permit it to crawl on its knees. More serious, however, is the fact that there is absolutely no evidence whatsoever of the use of such small inset gates in the time of Christ. One may see them today in Jerusalem and Damascus, where the local tour guides will call them by the term “eye of the needle,” but there are no such gates dating prior to the twelfth century A.D. Moreover, the guides have taken the term “eye of the needle” from modern commentators of the Matthew passage and not from an authentic ancient tradition.</a:t>
            </a:r>
          </a:p>
          <a:p>
            <a:pPr fontAlgn="base"/>
            <a:endParaRPr lang="en-US" sz="1200" dirty="0"/>
          </a:p>
          <a:p>
            <a:pPr fontAlgn="base"/>
            <a:r>
              <a:rPr lang="en-US" sz="1200" dirty="0"/>
              <a:t>A second possibility is that Jesus actually used the word “rope,” the Greek form of which (</a:t>
            </a:r>
            <a:r>
              <a:rPr lang="en-US" sz="1200" i="1" dirty="0" err="1"/>
              <a:t>kamilos</a:t>
            </a:r>
            <a:r>
              <a:rPr lang="en-US" sz="1200" dirty="0"/>
              <a:t>) is similar to the word used for “camel” in Matthew 19:24 (</a:t>
            </a:r>
            <a:r>
              <a:rPr lang="en-US" sz="1200" i="1" dirty="0" err="1"/>
              <a:t>kamelos</a:t>
            </a:r>
            <a:r>
              <a:rPr lang="en-US" sz="1200" dirty="0"/>
              <a:t>) [Matt. 19:24]. The rope, after all, is just a larger version of string or thread, which one would expect to use with a needle.</a:t>
            </a:r>
          </a:p>
          <a:p>
            <a:pPr fontAlgn="base"/>
            <a:r>
              <a:rPr lang="en-US" sz="1200" dirty="0"/>
              <a:t>A third possibility is that Jesus really meant to say “camel” and that his speech was deliberate hyperbole—exaggeration for the purpose of emphasis—common in that part of the world. </a:t>
            </a:r>
            <a:r>
              <a:rPr lang="en-US" sz="1200" dirty="0" err="1"/>
              <a:t>Dummelow</a:t>
            </a:r>
            <a:r>
              <a:rPr lang="en-US" sz="1200" dirty="0"/>
              <a:t>, for example, cites the Greek saying, “It is easier to hide five elephants under one’s arm,” and the Latin, “More easily would a locust bring forth an elephant.” Alongside these, he notes the tradition in which one rabbi said to another, “Perhaps thou art one of those of </a:t>
            </a:r>
            <a:r>
              <a:rPr lang="en-US" sz="1200" dirty="0" err="1"/>
              <a:t>Pombeditha</a:t>
            </a:r>
            <a:r>
              <a:rPr lang="en-US" sz="1200" dirty="0"/>
              <a:t>, who can make an elephant pass through a needle’s eye.” The parallel with Jesus’ statement is remarkable, suggesting a lingering use in Judaism of this particular kind of hyperbole. (J. R. </a:t>
            </a:r>
            <a:r>
              <a:rPr lang="en-US" sz="1200" dirty="0" err="1"/>
              <a:t>Dummelow</a:t>
            </a:r>
            <a:r>
              <a:rPr lang="en-US" sz="1200" dirty="0"/>
              <a:t>, </a:t>
            </a:r>
            <a:r>
              <a:rPr lang="en-US" sz="1200" i="1" dirty="0"/>
              <a:t>A Commentary on the Holy Bible,</a:t>
            </a:r>
            <a:r>
              <a:rPr lang="en-US" sz="1200" dirty="0"/>
              <a:t> New York: MacMillan, 1973, pp. 689–90.)</a:t>
            </a:r>
          </a:p>
          <a:p>
            <a:pPr fontAlgn="base"/>
            <a:r>
              <a:rPr lang="en-US" sz="1200" dirty="0"/>
              <a:t>Evidence suggesting that hyperbole may have been intended when Jesus spoke of the camel and the needle’s eye comes from the fact that his hearers understood the impossibility of the statement and “were exceedingly amazed, saying, Who then can be saved?” To this, Jesus replied, “With men this is impossible; but with God </a:t>
            </a:r>
            <a:r>
              <a:rPr lang="en-US" sz="1200" i="1" dirty="0"/>
              <a:t>all things are possible.</a:t>
            </a:r>
            <a:r>
              <a:rPr lang="en-US" sz="1200" dirty="0"/>
              <a:t>” (Matt. 19:25–26; italics added.)</a:t>
            </a:r>
          </a:p>
          <a:p>
            <a:pPr fontAlgn="base"/>
            <a:endParaRPr lang="en-US" sz="1200" dirty="0"/>
          </a:p>
          <a:p>
            <a:pPr fontAlgn="base"/>
            <a:r>
              <a:rPr lang="en-US" sz="1200" dirty="0"/>
              <a:t>Jesus’ use of hyperbole is found in another of his sayings: “Ye blind guides, which strain at a gnat, and swallow a camel.” (Matt. 23:24.) Obviously, those to whom he addressed these words did not really swallow camels!</a:t>
            </a:r>
          </a:p>
          <a:p>
            <a:pPr fontAlgn="base"/>
            <a:endParaRPr lang="en-US" sz="1200" dirty="0"/>
          </a:p>
          <a:p>
            <a:pPr fontAlgn="base"/>
            <a:r>
              <a:rPr lang="en-US" sz="1200" dirty="0"/>
              <a:t>The prophet Joseph Smith knew that the Savior’s words about straining at a gnat and swallowing a camel were not to be taken literally. In his translation (JST, Matt. 23:21), he deleted reference to swallowing the camel and wrote, “Ye blind guides, who make yourselves appear unto men that ye would not commit the least sin, and yet ye yourselves, transgress the whole law.” The real intent of Jesus’ hyperbolic teaching is to be found in this translation, though the wording is not literal.</a:t>
            </a:r>
          </a:p>
          <a:p>
            <a:pPr fontAlgn="base"/>
            <a:endParaRPr lang="en-US" sz="1200" dirty="0"/>
          </a:p>
          <a:p>
            <a:pPr fontAlgn="base"/>
            <a:r>
              <a:rPr lang="en-US" sz="1200" dirty="0"/>
              <a:t>Hyperbole, exaggeration for the sake of emphasis, found in the Old as well as the New Testament, remains even today a part of everyday speech in the Middle East. It is a linguistic and cultural trait common to that area. Its usage in the Bible does not diminish the importance or the truthfulness of that sacred volume. Rather, it places it geographically and adds to its authenticity.</a:t>
            </a:r>
          </a:p>
          <a:p>
            <a:pPr fontAlgn="base"/>
            <a:r>
              <a:rPr lang="en-US" sz="1200" dirty="0"/>
              <a:t>All three possible explanations of Matthew 19:24—the gate, the rope, and the Jewish figure of speech—have been mentioned by prominent Latter-day Saint leaders. (See James E. Talmage, </a:t>
            </a:r>
            <a:r>
              <a:rPr lang="en-US" sz="1200" i="1" dirty="0"/>
              <a:t>Jesus the Christ,</a:t>
            </a:r>
            <a:r>
              <a:rPr lang="en-US" sz="1200" dirty="0"/>
              <a:t> Salt Lake City: Deseret Book, 1973, pp. 485–6; Bruce R. McConkie, </a:t>
            </a:r>
            <a:r>
              <a:rPr lang="en-US" sz="1200" i="1" dirty="0"/>
              <a:t>Doctrinal New Testament Commentary,</a:t>
            </a:r>
            <a:r>
              <a:rPr lang="en-US" sz="1200" dirty="0"/>
              <a:t> 3 vols., Salt Lake City: </a:t>
            </a:r>
            <a:r>
              <a:rPr lang="en-US" sz="1200" dirty="0" err="1"/>
              <a:t>Bookcraft</a:t>
            </a:r>
            <a:r>
              <a:rPr lang="en-US" sz="1200" dirty="0"/>
              <a:t>, 1965–73, 1:556.)</a:t>
            </a:r>
          </a:p>
          <a:p>
            <a:pPr fontAlgn="base"/>
            <a:r>
              <a:rPr lang="en-US" sz="1200" dirty="0"/>
              <a:t>In any event, the idea is clear—riches can become a serious stumbling block to a person seeking eternal life.</a:t>
            </a:r>
          </a:p>
          <a:p>
            <a:pPr fontAlgn="base"/>
            <a:r>
              <a:rPr lang="en-US" sz="1200" dirty="0"/>
              <a:t>March 1985 Ensign “I Have a Question”</a:t>
            </a:r>
          </a:p>
          <a:p>
            <a:pPr fontAlgn="base"/>
            <a:endParaRPr lang="en-US" sz="1200" dirty="0"/>
          </a:p>
          <a:p>
            <a:pPr fontAlgn="base"/>
            <a:endParaRPr lang="en-US" sz="1200" dirty="0"/>
          </a:p>
          <a:p>
            <a:pPr fontAlgn="base"/>
            <a:endParaRPr lang="en-US" sz="1200" dirty="0"/>
          </a:p>
          <a:p>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799" y="517237"/>
            <a:ext cx="7656946" cy="5262979"/>
          </a:xfrm>
          <a:prstGeom prst="rect">
            <a:avLst/>
          </a:prstGeom>
        </p:spPr>
        <p:txBody>
          <a:bodyPr wrap="square">
            <a:spAutoFit/>
          </a:bodyPr>
          <a:lstStyle/>
          <a:p>
            <a:pPr algn="ctr"/>
            <a:r>
              <a:rPr lang="en-US" sz="2400" dirty="0"/>
              <a:t>The Eye of the Needle: From Seminary Teacher Manual</a:t>
            </a:r>
          </a:p>
          <a:p>
            <a:pPr algn="ctr"/>
            <a:endParaRPr lang="en-US" sz="2400" dirty="0"/>
          </a:p>
          <a:p>
            <a:r>
              <a:rPr lang="en-US" dirty="0"/>
              <a:t>“Some have asserted that the eye of the needle was a small door in the Jerusalem city wall, requiring a camel to be stripped of its load in order to enter. There is no evidence that such a door ever existed. Others have proposed that altering one letter in the Greek text would change the scripture to mean that a rope, not a camel, would have to pass through the eye of a needle. </a:t>
            </a:r>
          </a:p>
          <a:p>
            <a:endParaRPr lang="en-US" dirty="0"/>
          </a:p>
          <a:p>
            <a:r>
              <a:rPr lang="en-US" dirty="0"/>
              <a:t>However, when Jesus Christ referred to a camel passing through the eye of a needle, it was likely an example of hyperbole, an intentional exaggeration to teach ‘that a rich man shall hardly [with difficulty] enter into the kingdom of heaven’ (Matthew 19:23). </a:t>
            </a:r>
          </a:p>
          <a:p>
            <a:endParaRPr lang="en-US" dirty="0"/>
          </a:p>
          <a:p>
            <a:r>
              <a:rPr lang="en-US" dirty="0"/>
              <a:t>The Joseph Smith Translation adds, ‘With men </a:t>
            </a:r>
            <a:r>
              <a:rPr lang="en-US" i="1" dirty="0"/>
              <a:t>that trust in riches,</a:t>
            </a:r>
            <a:r>
              <a:rPr lang="en-US" dirty="0"/>
              <a:t> it is impossible; but not </a:t>
            </a:r>
            <a:r>
              <a:rPr lang="en-US" i="1" dirty="0"/>
              <a:t>impossible with men who trust in God and leave all for my sake,</a:t>
            </a:r>
            <a:r>
              <a:rPr lang="en-US" dirty="0"/>
              <a:t> for with </a:t>
            </a:r>
            <a:r>
              <a:rPr lang="en-US" i="1" dirty="0"/>
              <a:t>such</a:t>
            </a:r>
            <a:r>
              <a:rPr lang="en-US" dirty="0"/>
              <a:t> all </a:t>
            </a:r>
            <a:r>
              <a:rPr lang="en-US" i="1" dirty="0"/>
              <a:t>these</a:t>
            </a:r>
            <a:r>
              <a:rPr lang="en-US" dirty="0"/>
              <a:t> things are possible’ (Joseph Smith Translation, Mark 10:26 [in Mark 10:27, footnote </a:t>
            </a:r>
            <a:r>
              <a:rPr lang="en-US" i="1" dirty="0"/>
              <a:t>a</a:t>
            </a:r>
            <a:r>
              <a:rPr lang="en-US" dirty="0"/>
              <a:t>])” (</a:t>
            </a:r>
            <a:r>
              <a:rPr lang="en-US" i="1" dirty="0"/>
              <a:t>New Testament Student Manual</a:t>
            </a:r>
            <a:r>
              <a:rPr lang="en-US" dirty="0"/>
              <a:t> [Church Educational System manual, 2014], 63).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Pharisees Tempt Jesus Again</a:t>
            </a:r>
          </a:p>
        </p:txBody>
      </p:sp>
      <p:grpSp>
        <p:nvGrpSpPr>
          <p:cNvPr id="58" name="Group 57"/>
          <p:cNvGrpSpPr/>
          <p:nvPr/>
        </p:nvGrpSpPr>
        <p:grpSpPr>
          <a:xfrm>
            <a:off x="7021946" y="1011382"/>
            <a:ext cx="3890571" cy="5480159"/>
            <a:chOff x="6938819" y="919018"/>
            <a:chExt cx="3890571" cy="5480159"/>
          </a:xfrm>
        </p:grpSpPr>
        <p:grpSp>
          <p:nvGrpSpPr>
            <p:cNvPr id="59" name="Group 10"/>
            <p:cNvGrpSpPr/>
            <p:nvPr/>
          </p:nvGrpSpPr>
          <p:grpSpPr>
            <a:xfrm>
              <a:off x="6938819" y="919018"/>
              <a:ext cx="3890571" cy="5480159"/>
              <a:chOff x="2370363" y="1010310"/>
              <a:chExt cx="3890571" cy="5480159"/>
            </a:xfrm>
          </p:grpSpPr>
          <p:sp>
            <p:nvSpPr>
              <p:cNvPr id="70" name="Rectangle 69"/>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7"/>
            <p:cNvGrpSpPr/>
            <p:nvPr/>
          </p:nvGrpSpPr>
          <p:grpSpPr>
            <a:xfrm>
              <a:off x="8243000" y="4160569"/>
              <a:ext cx="1430447" cy="337338"/>
              <a:chOff x="8243000" y="4160569"/>
              <a:chExt cx="1430447" cy="337338"/>
            </a:xfrm>
          </p:grpSpPr>
          <p:sp>
            <p:nvSpPr>
              <p:cNvPr id="68" name="TextBox 67"/>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69" name="5-Point Star 68"/>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66" name="TextBox 65"/>
            <p:cNvSpPr txBox="1"/>
            <p:nvPr/>
          </p:nvSpPr>
          <p:spPr>
            <a:xfrm>
              <a:off x="8460055" y="2096244"/>
              <a:ext cx="674708" cy="276999"/>
            </a:xfrm>
            <a:prstGeom prst="rect">
              <a:avLst/>
            </a:prstGeom>
            <a:noFill/>
          </p:spPr>
          <p:txBody>
            <a:bodyPr wrap="square" rtlCol="0">
              <a:spAutoFit/>
            </a:bodyPr>
            <a:lstStyle/>
            <a:p>
              <a:r>
                <a:rPr lang="en-US" sz="1200" b="1" dirty="0"/>
                <a:t>Galilee</a:t>
              </a:r>
            </a:p>
          </p:txBody>
        </p:sp>
        <p:sp>
          <p:nvSpPr>
            <p:cNvPr id="63" name="TextBox 62"/>
            <p:cNvSpPr txBox="1"/>
            <p:nvPr/>
          </p:nvSpPr>
          <p:spPr>
            <a:xfrm>
              <a:off x="8898782" y="3707989"/>
              <a:ext cx="1067253" cy="276999"/>
            </a:xfrm>
            <a:prstGeom prst="rect">
              <a:avLst/>
            </a:prstGeom>
            <a:noFill/>
          </p:spPr>
          <p:txBody>
            <a:bodyPr wrap="square" rtlCol="0">
              <a:spAutoFit/>
            </a:bodyPr>
            <a:lstStyle/>
            <a:p>
              <a:pPr algn="ctr"/>
              <a:r>
                <a:rPr lang="en-US" sz="1200" b="1" dirty="0" err="1"/>
                <a:t>Perea</a:t>
              </a:r>
              <a:endParaRPr lang="en-US" sz="1200" b="1" dirty="0"/>
            </a:p>
          </p:txBody>
        </p:sp>
      </p:grpSp>
      <p:sp>
        <p:nvSpPr>
          <p:cNvPr id="74" name="Rectangle 73"/>
          <p:cNvSpPr/>
          <p:nvPr/>
        </p:nvSpPr>
        <p:spPr>
          <a:xfrm>
            <a:off x="628072" y="1637253"/>
            <a:ext cx="3731492" cy="3108543"/>
          </a:xfrm>
          <a:prstGeom prst="rect">
            <a:avLst/>
          </a:prstGeom>
        </p:spPr>
        <p:txBody>
          <a:bodyPr wrap="square">
            <a:spAutoFit/>
          </a:bodyPr>
          <a:lstStyle/>
          <a:p>
            <a:r>
              <a:rPr lang="en-US" sz="2800" dirty="0">
                <a:solidFill>
                  <a:schemeClr val="bg1"/>
                </a:solidFill>
              </a:rPr>
              <a:t>Near the end of the Savior’s ministry, He left Galilee and went to an area called </a:t>
            </a:r>
            <a:r>
              <a:rPr lang="en-US" sz="2800" dirty="0" err="1">
                <a:solidFill>
                  <a:schemeClr val="bg1"/>
                </a:solidFill>
              </a:rPr>
              <a:t>Perea</a:t>
            </a:r>
            <a:r>
              <a:rPr lang="en-US" sz="2800" dirty="0">
                <a:solidFill>
                  <a:schemeClr val="bg1"/>
                </a:solidFill>
              </a:rPr>
              <a:t>.</a:t>
            </a:r>
          </a:p>
          <a:p>
            <a:endParaRPr lang="en-US" sz="2800" dirty="0">
              <a:solidFill>
                <a:schemeClr val="bg1"/>
              </a:solidFill>
            </a:endParaRPr>
          </a:p>
          <a:p>
            <a:r>
              <a:rPr lang="en-US" sz="2800" dirty="0">
                <a:solidFill>
                  <a:schemeClr val="bg1"/>
                </a:solidFill>
              </a:rPr>
              <a:t>There He taught the importance of marriage.</a:t>
            </a:r>
          </a:p>
        </p:txBody>
      </p:sp>
      <p:sp>
        <p:nvSpPr>
          <p:cNvPr id="75" name="Rectangle 74"/>
          <p:cNvSpPr/>
          <p:nvPr/>
        </p:nvSpPr>
        <p:spPr>
          <a:xfrm>
            <a:off x="348172" y="5331752"/>
            <a:ext cx="6340582" cy="523220"/>
          </a:xfrm>
          <a:prstGeom prst="rect">
            <a:avLst/>
          </a:prstGeom>
        </p:spPr>
        <p:txBody>
          <a:bodyPr wrap="none">
            <a:spAutoFit/>
          </a:bodyPr>
          <a:lstStyle/>
          <a:p>
            <a:r>
              <a:rPr lang="en-US" sz="2800" i="1" dirty="0">
                <a:solidFill>
                  <a:srgbClr val="FFFF00"/>
                </a:solidFill>
              </a:rPr>
              <a:t>Is it lawful for a man to put away his wife?</a:t>
            </a:r>
          </a:p>
        </p:txBody>
      </p:sp>
      <p:sp>
        <p:nvSpPr>
          <p:cNvPr id="76" name="TextBox 75"/>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10:2-5</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10:6-9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Divorce</a:t>
            </a:r>
          </a:p>
        </p:txBody>
      </p:sp>
      <p:sp>
        <p:nvSpPr>
          <p:cNvPr id="74" name="Rectangle 73"/>
          <p:cNvSpPr/>
          <p:nvPr/>
        </p:nvSpPr>
        <p:spPr>
          <a:xfrm>
            <a:off x="240144" y="1009180"/>
            <a:ext cx="4692073" cy="2308324"/>
          </a:xfrm>
          <a:prstGeom prst="rect">
            <a:avLst/>
          </a:prstGeom>
        </p:spPr>
        <p:txBody>
          <a:bodyPr wrap="square">
            <a:spAutoFit/>
          </a:bodyPr>
          <a:lstStyle/>
          <a:p>
            <a:pPr fontAlgn="base"/>
            <a:r>
              <a:rPr lang="en-US" i="1" dirty="0">
                <a:solidFill>
                  <a:srgbClr val="FFFF00"/>
                </a:solidFill>
              </a:rPr>
              <a:t>But from the beginning of the creation God made them male and female.</a:t>
            </a:r>
          </a:p>
          <a:p>
            <a:pPr fontAlgn="base"/>
            <a:r>
              <a:rPr lang="en-US" i="1" dirty="0">
                <a:solidFill>
                  <a:srgbClr val="FFFF00"/>
                </a:solidFill>
              </a:rPr>
              <a:t>For this cause shall a man leave his father and mother, and cleave to his wife;</a:t>
            </a:r>
          </a:p>
          <a:p>
            <a:pPr fontAlgn="base"/>
            <a:r>
              <a:rPr lang="en-US" i="1" dirty="0">
                <a:solidFill>
                  <a:srgbClr val="FFFF00"/>
                </a:solidFill>
              </a:rPr>
              <a:t>And they twain shall be one flesh: so then they are no more twain, but one flesh.</a:t>
            </a:r>
          </a:p>
          <a:p>
            <a:pPr fontAlgn="base"/>
            <a:r>
              <a:rPr lang="en-US" i="1" dirty="0">
                <a:solidFill>
                  <a:srgbClr val="FFFF00"/>
                </a:solidFill>
              </a:rPr>
              <a:t>What therefore God hath joined together, let not man put asunder.</a:t>
            </a:r>
          </a:p>
        </p:txBody>
      </p:sp>
      <p:sp>
        <p:nvSpPr>
          <p:cNvPr id="18" name="Rectangle 17"/>
          <p:cNvSpPr/>
          <p:nvPr/>
        </p:nvSpPr>
        <p:spPr>
          <a:xfrm>
            <a:off x="6012872" y="3429244"/>
            <a:ext cx="5384799" cy="3046988"/>
          </a:xfrm>
          <a:prstGeom prst="rect">
            <a:avLst/>
          </a:prstGeom>
        </p:spPr>
        <p:txBody>
          <a:bodyPr wrap="square">
            <a:spAutoFit/>
          </a:bodyPr>
          <a:lstStyle/>
          <a:p>
            <a:r>
              <a:rPr lang="en-US" sz="2400" dirty="0">
                <a:solidFill>
                  <a:schemeClr val="bg1"/>
                </a:solidFill>
              </a:rPr>
              <a:t>'Divorce is not part of the gospel plan no matter what kind of marriage is involved. But because men [and women] in practice do not always live in harmony with gospel standards, the Lord permits divorce [as in Moses' time] for one reason or another, depending upon the spiritual stability of the people involved. ...</a:t>
            </a:r>
          </a:p>
        </p:txBody>
      </p:sp>
      <p:pic>
        <p:nvPicPr>
          <p:cNvPr id="19" name="Picture 18" descr="bigstock-silhouette-of-man-and-woman-in-30168608.jpg"/>
          <p:cNvPicPr>
            <a:picLocks noChangeAspect="1"/>
          </p:cNvPicPr>
          <p:nvPr/>
        </p:nvPicPr>
        <p:blipFill>
          <a:blip r:embed="rId3" cstate="print"/>
          <a:stretch>
            <a:fillRect/>
          </a:stretch>
        </p:blipFill>
        <p:spPr>
          <a:xfrm>
            <a:off x="5301672" y="1227697"/>
            <a:ext cx="2068945" cy="1659294"/>
          </a:xfrm>
          <a:prstGeom prst="rect">
            <a:avLst/>
          </a:prstGeom>
        </p:spPr>
      </p:pic>
      <p:pic>
        <p:nvPicPr>
          <p:cNvPr id="20" name="Picture 19" descr="family torn apart.jpg"/>
          <p:cNvPicPr>
            <a:picLocks noChangeAspect="1"/>
          </p:cNvPicPr>
          <p:nvPr/>
        </p:nvPicPr>
        <p:blipFill>
          <a:blip r:embed="rId4" cstate="print"/>
          <a:stretch>
            <a:fillRect/>
          </a:stretch>
        </p:blipFill>
        <p:spPr>
          <a:xfrm>
            <a:off x="1644902" y="3808337"/>
            <a:ext cx="3822192" cy="2566416"/>
          </a:xfrm>
          <a:prstGeom prst="rect">
            <a:avLst/>
          </a:prstGeom>
        </p:spPr>
      </p:pic>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(2)</a:t>
            </a:r>
          </a:p>
        </p:txBody>
      </p:sp>
      <p:pic>
        <p:nvPicPr>
          <p:cNvPr id="10" name="Picture 9" descr="bruce R. McConkie.jpg"/>
          <p:cNvPicPr>
            <a:picLocks noChangeAspect="1"/>
          </p:cNvPicPr>
          <p:nvPr/>
        </p:nvPicPr>
        <p:blipFill>
          <a:blip r:embed="rId5" cstate="print"/>
          <a:stretch>
            <a:fillRect/>
          </a:stretch>
        </p:blipFill>
        <p:spPr>
          <a:xfrm>
            <a:off x="10936179" y="191499"/>
            <a:ext cx="951345" cy="1327919"/>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10:6-9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Allowing Divorce</a:t>
            </a:r>
          </a:p>
        </p:txBody>
      </p:sp>
      <p:sp>
        <p:nvSpPr>
          <p:cNvPr id="74" name="Rectangle 73"/>
          <p:cNvSpPr/>
          <p:nvPr/>
        </p:nvSpPr>
        <p:spPr>
          <a:xfrm>
            <a:off x="240144" y="1009180"/>
            <a:ext cx="4692073" cy="2585323"/>
          </a:xfrm>
          <a:prstGeom prst="rect">
            <a:avLst/>
          </a:prstGeom>
        </p:spPr>
        <p:txBody>
          <a:bodyPr wrap="square">
            <a:spAutoFit/>
          </a:bodyPr>
          <a:lstStyle/>
          <a:p>
            <a:pPr fontAlgn="base"/>
            <a:r>
              <a:rPr lang="en-US" dirty="0">
                <a:solidFill>
                  <a:schemeClr val="bg1"/>
                </a:solidFill>
              </a:rPr>
              <a:t>"If our societies were on a higher plane, then, marriage covenants would be held in great, sacred trust; essentially, divorce would not exist or be considered except for truly serious reasons such as adultery. I would also suggest that in a higher system, with individuals living in harmony with all the Lord's teachings, there would be no such serious problems and thus no divorce.</a:t>
            </a:r>
          </a:p>
        </p:txBody>
      </p:sp>
      <p:sp>
        <p:nvSpPr>
          <p:cNvPr id="18" name="Rectangle 17"/>
          <p:cNvSpPr/>
          <p:nvPr/>
        </p:nvSpPr>
        <p:spPr>
          <a:xfrm>
            <a:off x="5902036" y="3854117"/>
            <a:ext cx="5384799" cy="2308324"/>
          </a:xfrm>
          <a:prstGeom prst="rect">
            <a:avLst/>
          </a:prstGeom>
        </p:spPr>
        <p:txBody>
          <a:bodyPr wrap="square">
            <a:spAutoFit/>
          </a:bodyPr>
          <a:lstStyle/>
          <a:p>
            <a:pPr fontAlgn="base"/>
            <a:r>
              <a:rPr lang="en-US" dirty="0">
                <a:solidFill>
                  <a:schemeClr val="bg1"/>
                </a:solidFill>
              </a:rPr>
              <a:t>"Unfortunately, our societies are less than ideal. Some persons do live in unbearably difficult marital circumstances, suffering as victims of spouse abuse, substance abuse, promiscuity, and other evils that are sometimes addressed through divorce as a last resort. In such cases, the Lord in his mercy 'permits his agents to exercise the power to loose [to authorize divorce] as well as the power to bind.‘”</a:t>
            </a:r>
          </a:p>
        </p:txBody>
      </p:sp>
      <p:pic>
        <p:nvPicPr>
          <p:cNvPr id="21" name="Picture 20" descr="bruce R. McConkie.jpg"/>
          <p:cNvPicPr>
            <a:picLocks noChangeAspect="1"/>
          </p:cNvPicPr>
          <p:nvPr/>
        </p:nvPicPr>
        <p:blipFill>
          <a:blip r:embed="rId3" cstate="print"/>
          <a:stretch>
            <a:fillRect/>
          </a:stretch>
        </p:blipFill>
        <p:spPr>
          <a:xfrm>
            <a:off x="11129817" y="213014"/>
            <a:ext cx="951345" cy="1327919"/>
          </a:xfrm>
          <a:prstGeom prst="rect">
            <a:avLst/>
          </a:prstGeom>
        </p:spPr>
      </p:pic>
      <p:sp>
        <p:nvSpPr>
          <p:cNvPr id="22" name="TextBox 21"/>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(2)</a:t>
            </a:r>
          </a:p>
        </p:txBody>
      </p:sp>
      <p:pic>
        <p:nvPicPr>
          <p:cNvPr id="2050" name="Picture 2" descr="http://www.dralexandrasolomon.com/wp-content/uploads/2015/12/conflict-couple.jpg"/>
          <p:cNvPicPr>
            <a:picLocks noChangeAspect="1" noChangeArrowheads="1"/>
          </p:cNvPicPr>
          <p:nvPr/>
        </p:nvPicPr>
        <p:blipFill>
          <a:blip r:embed="rId4" cstate="print"/>
          <a:srcRect/>
          <a:stretch>
            <a:fillRect/>
          </a:stretch>
        </p:blipFill>
        <p:spPr bwMode="auto">
          <a:xfrm>
            <a:off x="1144873" y="3674774"/>
            <a:ext cx="4073671" cy="2713841"/>
          </a:xfrm>
          <a:prstGeom prst="rect">
            <a:avLst/>
          </a:prstGeom>
          <a:noFill/>
        </p:spPr>
      </p:pic>
      <p:pic>
        <p:nvPicPr>
          <p:cNvPr id="2052" name="Picture 4" descr="http://www.cc-ob.org/images/full/couples.jpg"/>
          <p:cNvPicPr>
            <a:picLocks noChangeAspect="1" noChangeArrowheads="1"/>
          </p:cNvPicPr>
          <p:nvPr/>
        </p:nvPicPr>
        <p:blipFill>
          <a:blip r:embed="rId5" cstate="print"/>
          <a:srcRect/>
          <a:stretch>
            <a:fillRect/>
          </a:stretch>
        </p:blipFill>
        <p:spPr bwMode="auto">
          <a:xfrm>
            <a:off x="5809673" y="1154689"/>
            <a:ext cx="3928800" cy="220734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10:10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Teaching the Disciples</a:t>
            </a:r>
          </a:p>
        </p:txBody>
      </p:sp>
      <p:sp>
        <p:nvSpPr>
          <p:cNvPr id="74" name="Rectangle 73"/>
          <p:cNvSpPr/>
          <p:nvPr/>
        </p:nvSpPr>
        <p:spPr>
          <a:xfrm>
            <a:off x="240144" y="1009180"/>
            <a:ext cx="5569529" cy="4524315"/>
          </a:xfrm>
          <a:prstGeom prst="rect">
            <a:avLst/>
          </a:prstGeom>
        </p:spPr>
        <p:txBody>
          <a:bodyPr wrap="square">
            <a:spAutoFit/>
          </a:bodyPr>
          <a:lstStyle/>
          <a:p>
            <a:pPr fontAlgn="base"/>
            <a:r>
              <a:rPr lang="en-US" dirty="0">
                <a:solidFill>
                  <a:schemeClr val="bg1"/>
                </a:solidFill>
              </a:rPr>
              <a:t>Once the group had gathered together in the house, this subject resurfaced. </a:t>
            </a:r>
          </a:p>
          <a:p>
            <a:pPr fontAlgn="base"/>
            <a:endParaRPr lang="en-US" dirty="0">
              <a:solidFill>
                <a:schemeClr val="bg1"/>
              </a:solidFill>
            </a:endParaRPr>
          </a:p>
          <a:p>
            <a:pPr fontAlgn="base"/>
            <a:r>
              <a:rPr lang="en-US" dirty="0">
                <a:solidFill>
                  <a:schemeClr val="bg1"/>
                </a:solidFill>
              </a:rPr>
              <a:t>It was to his disciples that He taught the celestial standard. Out of earshot of the wicked, the Master taught the consequences of divorce for one who understands the celestial standard. </a:t>
            </a:r>
          </a:p>
          <a:p>
            <a:pPr fontAlgn="base"/>
            <a:endParaRPr lang="en-US" dirty="0">
              <a:solidFill>
                <a:schemeClr val="bg1"/>
              </a:solidFill>
            </a:endParaRPr>
          </a:p>
          <a:p>
            <a:pPr fontAlgn="base"/>
            <a:r>
              <a:rPr lang="en-US" dirty="0">
                <a:solidFill>
                  <a:schemeClr val="bg1"/>
                </a:solidFill>
              </a:rPr>
              <a:t>The difficult doctrine was given not to the world but to the elect. Their response was incredulous, "If the case of the man be so with his wife, it is not good to marry" (Matt. 19:10). </a:t>
            </a:r>
          </a:p>
          <a:p>
            <a:pPr fontAlgn="base"/>
            <a:endParaRPr lang="en-US" dirty="0">
              <a:solidFill>
                <a:schemeClr val="bg1"/>
              </a:solidFill>
            </a:endParaRPr>
          </a:p>
          <a:p>
            <a:pPr fontAlgn="base"/>
            <a:r>
              <a:rPr lang="en-US" dirty="0">
                <a:solidFill>
                  <a:schemeClr val="bg1"/>
                </a:solidFill>
              </a:rPr>
              <a:t>The Savior's response again was meant for his disciples, "All men cannot receive this saying, save they to whom it is given" (Matt. 19:11)</a:t>
            </a:r>
            <a:endParaRPr lang="en-US" i="1" dirty="0">
              <a:solidFill>
                <a:schemeClr val="bg1"/>
              </a:solidFill>
            </a:endParaRP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(3)</a:t>
            </a:r>
          </a:p>
        </p:txBody>
      </p:sp>
      <p:sp>
        <p:nvSpPr>
          <p:cNvPr id="10" name="Rectangle 9"/>
          <p:cNvSpPr/>
          <p:nvPr/>
        </p:nvSpPr>
        <p:spPr>
          <a:xfrm>
            <a:off x="6239434" y="5047581"/>
            <a:ext cx="5426635" cy="1323439"/>
          </a:xfrm>
          <a:prstGeom prst="rect">
            <a:avLst/>
          </a:prstGeom>
        </p:spPr>
        <p:txBody>
          <a:bodyPr wrap="square">
            <a:spAutoFit/>
          </a:bodyPr>
          <a:lstStyle/>
          <a:p>
            <a:r>
              <a:rPr lang="en-US" sz="2000" dirty="0">
                <a:solidFill>
                  <a:schemeClr val="bg1"/>
                </a:solidFill>
              </a:rPr>
              <a:t>That statement is as true today as it was when the Master taught it. To whom was the saying given? It was to the elect whom the Lord expects can keep such a difficult standard</a:t>
            </a:r>
            <a:endParaRPr lang="en-US" sz="2000" dirty="0"/>
          </a:p>
        </p:txBody>
      </p:sp>
      <p:pic>
        <p:nvPicPr>
          <p:cNvPr id="26626" name="Picture 2" descr="http://www.turnbacktogod.com/wp-content/uploads/2012/06/Two-Types-Of-Jesus-Disciples.jpg"/>
          <p:cNvPicPr>
            <a:picLocks noChangeAspect="1" noChangeArrowheads="1"/>
          </p:cNvPicPr>
          <p:nvPr/>
        </p:nvPicPr>
        <p:blipFill>
          <a:blip r:embed="rId3" cstate="print">
            <a:lum bright="-10000" contrast="-10000"/>
          </a:blip>
          <a:srcRect l="1883" t="1505"/>
          <a:stretch>
            <a:fillRect/>
          </a:stretch>
        </p:blipFill>
        <p:spPr bwMode="auto">
          <a:xfrm>
            <a:off x="6234545" y="1163782"/>
            <a:ext cx="4470400" cy="3109294"/>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10:13-16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Suffer the Little Children</a:t>
            </a:r>
          </a:p>
        </p:txBody>
      </p:sp>
      <p:sp>
        <p:nvSpPr>
          <p:cNvPr id="74" name="Rectangle 73"/>
          <p:cNvSpPr/>
          <p:nvPr/>
        </p:nvSpPr>
        <p:spPr>
          <a:xfrm>
            <a:off x="434109" y="1480234"/>
            <a:ext cx="4045528" cy="923330"/>
          </a:xfrm>
          <a:prstGeom prst="rect">
            <a:avLst/>
          </a:prstGeom>
        </p:spPr>
        <p:txBody>
          <a:bodyPr wrap="square">
            <a:spAutoFit/>
          </a:bodyPr>
          <a:lstStyle/>
          <a:p>
            <a:pPr fontAlgn="base"/>
            <a:r>
              <a:rPr lang="en-US" dirty="0">
                <a:solidFill>
                  <a:schemeClr val="bg1"/>
                </a:solidFill>
              </a:rPr>
              <a:t> R</a:t>
            </a:r>
            <a:r>
              <a:rPr lang="en-US" i="1" dirty="0">
                <a:solidFill>
                  <a:schemeClr val="bg1"/>
                </a:solidFill>
              </a:rPr>
              <a:t>ebuked</a:t>
            </a:r>
            <a:r>
              <a:rPr lang="en-US" dirty="0">
                <a:solidFill>
                  <a:schemeClr val="bg1"/>
                </a:solidFill>
              </a:rPr>
              <a:t>  = the disciples told the people they were wrong to bring their children to the Savior</a:t>
            </a:r>
            <a:endParaRPr lang="en-US" i="1" dirty="0">
              <a:solidFill>
                <a:schemeClr val="bg1"/>
              </a:solidFill>
            </a:endParaRP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a:solidFill>
                  <a:schemeClr val="bg1"/>
                </a:solidFill>
              </a:rPr>
              <a:t>(4)</a:t>
            </a:r>
            <a:endParaRPr lang="en-US" sz="1400" dirty="0">
              <a:solidFill>
                <a:schemeClr val="bg1"/>
              </a:solidFill>
            </a:endParaRPr>
          </a:p>
        </p:txBody>
      </p:sp>
      <p:sp>
        <p:nvSpPr>
          <p:cNvPr id="10" name="Rectangle 9"/>
          <p:cNvSpPr/>
          <p:nvPr/>
        </p:nvSpPr>
        <p:spPr>
          <a:xfrm>
            <a:off x="3288146" y="926098"/>
            <a:ext cx="6096000" cy="369332"/>
          </a:xfrm>
          <a:prstGeom prst="rect">
            <a:avLst/>
          </a:prstGeom>
        </p:spPr>
        <p:txBody>
          <a:bodyPr>
            <a:spAutoFit/>
          </a:bodyPr>
          <a:lstStyle/>
          <a:p>
            <a:r>
              <a:rPr lang="en-US" i="1" dirty="0">
                <a:solidFill>
                  <a:srgbClr val="FFFF00"/>
                </a:solidFill>
              </a:rPr>
              <a:t>forbid them not: for of such is the kingdom of God.</a:t>
            </a:r>
          </a:p>
        </p:txBody>
      </p:sp>
      <p:grpSp>
        <p:nvGrpSpPr>
          <p:cNvPr id="11" name="Group 10"/>
          <p:cNvGrpSpPr/>
          <p:nvPr/>
        </p:nvGrpSpPr>
        <p:grpSpPr>
          <a:xfrm>
            <a:off x="1243187" y="3696544"/>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dirty="0"/>
                <a:t>  </a:t>
              </a:r>
              <a:r>
                <a:rPr lang="en-US" sz="1600" b="1" dirty="0"/>
                <a:t>As we receive the gospel like little children, we will be prepared to enter God’s kingdom</a:t>
              </a:r>
              <a:endParaRPr lang="en-US" sz="1600" dirty="0"/>
            </a:p>
          </p:txBody>
        </p:sp>
      </p:grpSp>
      <p:pic>
        <p:nvPicPr>
          <p:cNvPr id="27652" name="Picture 4" descr="https://media.ldscdn.org/images/media-library/bible-images-the-life-of-jesus-christ/teachings/jesus-christ-children-1402596-gallery.jpg"/>
          <p:cNvPicPr>
            <a:picLocks noChangeAspect="1" noChangeArrowheads="1"/>
          </p:cNvPicPr>
          <p:nvPr/>
        </p:nvPicPr>
        <p:blipFill>
          <a:blip r:embed="rId3" cstate="print"/>
          <a:srcRect/>
          <a:stretch>
            <a:fillRect/>
          </a:stretch>
        </p:blipFill>
        <p:spPr bwMode="auto">
          <a:xfrm>
            <a:off x="5200073" y="1559792"/>
            <a:ext cx="5510356" cy="2846464"/>
          </a:xfrm>
          <a:prstGeom prst="rect">
            <a:avLst/>
          </a:prstGeom>
          <a:noFill/>
        </p:spPr>
      </p:pic>
      <p:sp>
        <p:nvSpPr>
          <p:cNvPr id="29" name="Rectangle 28"/>
          <p:cNvSpPr/>
          <p:nvPr/>
        </p:nvSpPr>
        <p:spPr>
          <a:xfrm>
            <a:off x="5237017" y="4491704"/>
            <a:ext cx="6096000" cy="1477328"/>
          </a:xfrm>
          <a:prstGeom prst="rect">
            <a:avLst/>
          </a:prstGeom>
        </p:spPr>
        <p:txBody>
          <a:bodyPr>
            <a:spAutoFit/>
          </a:bodyPr>
          <a:lstStyle/>
          <a:p>
            <a:r>
              <a:rPr lang="en-US" dirty="0">
                <a:solidFill>
                  <a:schemeClr val="bg1"/>
                </a:solidFill>
              </a:rPr>
              <a:t>Only in Mark's account is found this tender experience: "And he took them up in his arms, put his hands upon them,</a:t>
            </a:r>
          </a:p>
          <a:p>
            <a:r>
              <a:rPr lang="en-US" dirty="0">
                <a:solidFill>
                  <a:schemeClr val="bg1"/>
                </a:solidFill>
              </a:rPr>
              <a:t>and blessed them. We do not know how many </a:t>
            </a:r>
          </a:p>
          <a:p>
            <a:r>
              <a:rPr lang="en-US" dirty="0">
                <a:solidFill>
                  <a:schemeClr val="bg1"/>
                </a:solidFill>
              </a:rPr>
              <a:t>children were so blessed to have Him take them</a:t>
            </a:r>
          </a:p>
          <a:p>
            <a:r>
              <a:rPr lang="en-US" dirty="0">
                <a:solidFill>
                  <a:schemeClr val="bg1"/>
                </a:solidFill>
              </a:rPr>
              <a:t>into His arms, put His hands on them, and bless them.”</a:t>
            </a:r>
          </a:p>
        </p:txBody>
      </p:sp>
      <p:pic>
        <p:nvPicPr>
          <p:cNvPr id="27654" name="Picture 6" descr="https://www.lds.org/bc/content/shared/content/images/gospel-library/magazine/JensenJE_08.jpg"/>
          <p:cNvPicPr>
            <a:picLocks noChangeAspect="1" noChangeArrowheads="1"/>
          </p:cNvPicPr>
          <p:nvPr/>
        </p:nvPicPr>
        <p:blipFill>
          <a:blip r:embed="rId4" cstate="print"/>
          <a:srcRect/>
          <a:stretch>
            <a:fillRect/>
          </a:stretch>
        </p:blipFill>
        <p:spPr bwMode="auto">
          <a:xfrm>
            <a:off x="10487312" y="5108864"/>
            <a:ext cx="1052080" cy="140277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ctangle 23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94268" y="229904"/>
            <a:ext cx="2902148" cy="1414797"/>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300" kern="1200" dirty="0"/>
              <a:t>The rich young man </a:t>
            </a:r>
          </a:p>
          <a:p>
            <a:pPr lvl="0" algn="ctr" defTabSz="1022350">
              <a:lnSpc>
                <a:spcPct val="90000"/>
              </a:lnSpc>
              <a:spcBef>
                <a:spcPct val="0"/>
              </a:spcBef>
              <a:spcAft>
                <a:spcPct val="35000"/>
              </a:spcAft>
            </a:pPr>
            <a:r>
              <a:rPr lang="en-US" sz="2300" kern="1200" dirty="0"/>
              <a:t>Mark 10:17-22</a:t>
            </a:r>
          </a:p>
        </p:txBody>
      </p:sp>
      <p:sp>
        <p:nvSpPr>
          <p:cNvPr id="55" name="Freeform 54"/>
          <p:cNvSpPr/>
          <p:nvPr/>
        </p:nvSpPr>
        <p:spPr>
          <a:xfrm>
            <a:off x="2476264" y="937301"/>
            <a:ext cx="7544271" cy="5658203"/>
          </a:xfrm>
          <a:custGeom>
            <a:avLst/>
            <a:gdLst/>
            <a:ahLst/>
            <a:cxnLst/>
            <a:rect l="0" t="0" r="0" b="0"/>
            <a:pathLst>
              <a:path>
                <a:moveTo>
                  <a:pt x="4209607" y="359684"/>
                </a:moveTo>
                <a:arcTo wR="2829101" hR="2829101" stAng="17952420"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2476264" y="937301"/>
            <a:ext cx="7544271" cy="5658203"/>
          </a:xfrm>
          <a:custGeom>
            <a:avLst/>
            <a:gdLst/>
            <a:ahLst/>
            <a:cxnLst/>
            <a:rect l="0" t="0" r="0" b="0"/>
            <a:pathLst>
              <a:path>
                <a:moveTo>
                  <a:pt x="5651447" y="3024505"/>
                </a:moveTo>
                <a:arcTo wR="2829101" hR="2829101" stAng="21837631"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2476264" y="937301"/>
            <a:ext cx="7544271" cy="5658203"/>
          </a:xfrm>
          <a:custGeom>
            <a:avLst/>
            <a:gdLst/>
            <a:ahLst/>
            <a:cxnLst/>
            <a:rect l="0" t="0" r="0" b="0"/>
            <a:pathLst>
              <a:path>
                <a:moveTo>
                  <a:pt x="3177003" y="5636730"/>
                </a:moveTo>
                <a:arcTo wR="2829101" hR="2829101" stAng="4976179" swAng="84764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Freeform 60"/>
          <p:cNvSpPr/>
          <p:nvPr/>
        </p:nvSpPr>
        <p:spPr>
          <a:xfrm>
            <a:off x="2476264" y="937301"/>
            <a:ext cx="7544271" cy="5658203"/>
          </a:xfrm>
          <a:custGeom>
            <a:avLst/>
            <a:gdLst/>
            <a:ahLst/>
            <a:cxnLst/>
            <a:rect l="0" t="0" r="0" b="0"/>
            <a:pathLst>
              <a:path>
                <a:moveTo>
                  <a:pt x="300409" y="4097774"/>
                </a:moveTo>
                <a:arcTo wR="2829101" hR="2829101" stAng="9201395" swAng="136097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Freeform 62"/>
          <p:cNvSpPr/>
          <p:nvPr/>
        </p:nvSpPr>
        <p:spPr>
          <a:xfrm>
            <a:off x="2476264" y="937301"/>
            <a:ext cx="7544271" cy="5658203"/>
          </a:xfrm>
          <a:custGeom>
            <a:avLst/>
            <a:gdLst/>
            <a:ahLst/>
            <a:cxnLst/>
            <a:rect l="0" t="0" r="0" b="0"/>
            <a:pathLst>
              <a:path>
                <a:moveTo>
                  <a:pt x="680204" y="988976"/>
                </a:moveTo>
                <a:arcTo wR="2829101" hR="2829101" stAng="13234429" swAng="121315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53"/>
          <p:cNvGrpSpPr/>
          <p:nvPr/>
        </p:nvGrpSpPr>
        <p:grpSpPr>
          <a:xfrm>
            <a:off x="4405744" y="1911927"/>
            <a:ext cx="1902691" cy="3505200"/>
            <a:chOff x="3276600" y="786829"/>
            <a:chExt cx="1219200" cy="2489771"/>
          </a:xfrm>
        </p:grpSpPr>
        <p:sp>
          <p:nvSpPr>
            <p:cNvPr id="15"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2"/>
            <p:cNvGrpSpPr/>
            <p:nvPr/>
          </p:nvGrpSpPr>
          <p:grpSpPr>
            <a:xfrm rot="5201482">
              <a:off x="3803137" y="1994656"/>
              <a:ext cx="476901" cy="103518"/>
              <a:chOff x="3886200" y="6096000"/>
              <a:chExt cx="3124200" cy="533400"/>
            </a:xfrm>
          </p:grpSpPr>
          <p:sp>
            <p:nvSpPr>
              <p:cNvPr id="50" name="Left-Right Arrow 4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3"/>
            <p:cNvGrpSpPr/>
            <p:nvPr/>
          </p:nvGrpSpPr>
          <p:grpSpPr>
            <a:xfrm rot="5201482">
              <a:off x="3819688" y="2594378"/>
              <a:ext cx="476901" cy="103518"/>
              <a:chOff x="3886200" y="6096000"/>
              <a:chExt cx="3124200" cy="533400"/>
            </a:xfrm>
          </p:grpSpPr>
          <p:sp>
            <p:nvSpPr>
              <p:cNvPr id="47" name="Left-Right Arrow 4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7"/>
            <p:cNvGrpSpPr/>
            <p:nvPr/>
          </p:nvGrpSpPr>
          <p:grpSpPr>
            <a:xfrm rot="5400000">
              <a:off x="3578790" y="1999625"/>
              <a:ext cx="476901" cy="103518"/>
              <a:chOff x="3886200" y="6096000"/>
              <a:chExt cx="3124200" cy="533400"/>
            </a:xfrm>
          </p:grpSpPr>
          <p:sp>
            <p:nvSpPr>
              <p:cNvPr id="44" name="Left-Right Arrow 4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1"/>
            <p:cNvGrpSpPr/>
            <p:nvPr/>
          </p:nvGrpSpPr>
          <p:grpSpPr>
            <a:xfrm rot="5400000">
              <a:off x="3551568" y="2602446"/>
              <a:ext cx="476901" cy="103518"/>
              <a:chOff x="3886200" y="6096000"/>
              <a:chExt cx="3124200" cy="533400"/>
            </a:xfrm>
          </p:grpSpPr>
          <p:sp>
            <p:nvSpPr>
              <p:cNvPr id="4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2"/>
          <p:cNvGrpSpPr/>
          <p:nvPr/>
        </p:nvGrpSpPr>
        <p:grpSpPr>
          <a:xfrm>
            <a:off x="4913745" y="3634509"/>
            <a:ext cx="1524000" cy="609600"/>
            <a:chOff x="1981200" y="3276600"/>
            <a:chExt cx="3505200" cy="1371600"/>
          </a:xfrm>
        </p:grpSpPr>
        <p:sp>
          <p:nvSpPr>
            <p:cNvPr id="6" name="Cube 5"/>
            <p:cNvSpPr/>
            <p:nvPr/>
          </p:nvSpPr>
          <p:spPr>
            <a:xfrm>
              <a:off x="1981200" y="3276600"/>
              <a:ext cx="3505200" cy="1371600"/>
            </a:xfrm>
            <a:prstGeom prst="cube">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9"/>
            <p:cNvGrpSpPr/>
            <p:nvPr/>
          </p:nvGrpSpPr>
          <p:grpSpPr>
            <a:xfrm>
              <a:off x="2047408" y="3653853"/>
              <a:ext cx="2809406" cy="888167"/>
              <a:chOff x="1447800" y="1420318"/>
              <a:chExt cx="2956809" cy="1096781"/>
            </a:xfrm>
          </p:grpSpPr>
          <p:sp>
            <p:nvSpPr>
              <p:cNvPr id="8" name="Quad Arrow 7"/>
              <p:cNvSpPr/>
              <p:nvPr/>
            </p:nvSpPr>
            <p:spPr>
              <a:xfrm>
                <a:off x="1447800" y="1447800"/>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ad Arrow 3"/>
              <p:cNvSpPr/>
              <p:nvPr/>
            </p:nvSpPr>
            <p:spPr>
              <a:xfrm>
                <a:off x="2434652" y="1444053"/>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4"/>
              <p:cNvSpPr/>
              <p:nvPr/>
            </p:nvSpPr>
            <p:spPr>
              <a:xfrm>
                <a:off x="3414009" y="1450299"/>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5"/>
              <p:cNvSpPr/>
              <p:nvPr/>
            </p:nvSpPr>
            <p:spPr>
              <a:xfrm>
                <a:off x="2286000" y="1447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6"/>
              <p:cNvSpPr/>
              <p:nvPr/>
            </p:nvSpPr>
            <p:spPr>
              <a:xfrm>
                <a:off x="3247869" y="1420318"/>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7"/>
              <p:cNvSpPr/>
              <p:nvPr/>
            </p:nvSpPr>
            <p:spPr>
              <a:xfrm>
                <a:off x="2303488" y="2184816"/>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a:off x="3262859" y="2154837"/>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3" name="Rounded Rectangular Callout 232"/>
          <p:cNvSpPr/>
          <p:nvPr/>
        </p:nvSpPr>
        <p:spPr>
          <a:xfrm>
            <a:off x="4912659" y="217843"/>
            <a:ext cx="2844800" cy="1600200"/>
          </a:xfrm>
          <a:prstGeom prst="wedgeRoundRectCallout">
            <a:avLst>
              <a:gd name="adj1" fmla="val 9797"/>
              <a:gd name="adj2" fmla="val 6586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rPr>
              <a:t>What lack I yet?</a:t>
            </a:r>
            <a:endParaRPr lang="en-US" sz="4400" dirty="0">
              <a:solidFill>
                <a:schemeClr val="tx1"/>
              </a:solidFill>
            </a:endParaRPr>
          </a:p>
        </p:txBody>
      </p:sp>
      <p:sp>
        <p:nvSpPr>
          <p:cNvPr id="62" name="Freeform 61"/>
          <p:cNvSpPr/>
          <p:nvPr/>
        </p:nvSpPr>
        <p:spPr>
          <a:xfrm>
            <a:off x="8782816" y="1764254"/>
            <a:ext cx="2902148" cy="334345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b="1" dirty="0"/>
              <a:t>Because He loves us, the Lord will help us know what we lack in our efforts to follow Him. If we ask the Lord, He will teach us what we need to do to inherit eternal life</a:t>
            </a:r>
            <a:endParaRPr lang="en-US" sz="2300" kern="1200" dirty="0"/>
          </a:p>
        </p:txBody>
      </p:sp>
      <p:sp>
        <p:nvSpPr>
          <p:cNvPr id="64" name="Freeform 63"/>
          <p:cNvSpPr/>
          <p:nvPr/>
        </p:nvSpPr>
        <p:spPr>
          <a:xfrm>
            <a:off x="694859" y="3218330"/>
            <a:ext cx="2902148" cy="3343455"/>
          </a:xfrm>
          <a:custGeom>
            <a:avLst/>
            <a:gdLst>
              <a:gd name="connsiteX0" fmla="*/ 0 w 2176611"/>
              <a:gd name="connsiteY0" fmla="*/ 235804 h 1414797"/>
              <a:gd name="connsiteX1" fmla="*/ 69066 w 2176611"/>
              <a:gd name="connsiteY1" fmla="*/ 69065 h 1414797"/>
              <a:gd name="connsiteX2" fmla="*/ 235805 w 2176611"/>
              <a:gd name="connsiteY2" fmla="*/ 0 h 1414797"/>
              <a:gd name="connsiteX3" fmla="*/ 1940807 w 2176611"/>
              <a:gd name="connsiteY3" fmla="*/ 0 h 1414797"/>
              <a:gd name="connsiteX4" fmla="*/ 2107546 w 2176611"/>
              <a:gd name="connsiteY4" fmla="*/ 69066 h 1414797"/>
              <a:gd name="connsiteX5" fmla="*/ 2176611 w 2176611"/>
              <a:gd name="connsiteY5" fmla="*/ 235805 h 1414797"/>
              <a:gd name="connsiteX6" fmla="*/ 2176611 w 2176611"/>
              <a:gd name="connsiteY6" fmla="*/ 1178993 h 1414797"/>
              <a:gd name="connsiteX7" fmla="*/ 2107546 w 2176611"/>
              <a:gd name="connsiteY7" fmla="*/ 1345732 h 1414797"/>
              <a:gd name="connsiteX8" fmla="*/ 1940807 w 2176611"/>
              <a:gd name="connsiteY8" fmla="*/ 1414797 h 1414797"/>
              <a:gd name="connsiteX9" fmla="*/ 235804 w 2176611"/>
              <a:gd name="connsiteY9" fmla="*/ 1414797 h 1414797"/>
              <a:gd name="connsiteX10" fmla="*/ 69065 w 2176611"/>
              <a:gd name="connsiteY10" fmla="*/ 1345731 h 1414797"/>
              <a:gd name="connsiteX11" fmla="*/ 0 w 2176611"/>
              <a:gd name="connsiteY11" fmla="*/ 1178992 h 1414797"/>
              <a:gd name="connsiteX12" fmla="*/ 0 w 2176611"/>
              <a:gd name="connsiteY12" fmla="*/ 235804 h 141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611" h="1414797">
                <a:moveTo>
                  <a:pt x="0" y="235804"/>
                </a:moveTo>
                <a:cubicBezTo>
                  <a:pt x="0" y="173265"/>
                  <a:pt x="24844" y="113287"/>
                  <a:pt x="69066" y="69065"/>
                </a:cubicBezTo>
                <a:cubicBezTo>
                  <a:pt x="113288" y="24843"/>
                  <a:pt x="173266" y="0"/>
                  <a:pt x="235805" y="0"/>
                </a:cubicBezTo>
                <a:lnTo>
                  <a:pt x="1940807" y="0"/>
                </a:lnTo>
                <a:cubicBezTo>
                  <a:pt x="2003346" y="0"/>
                  <a:pt x="2063324" y="24844"/>
                  <a:pt x="2107546" y="69066"/>
                </a:cubicBezTo>
                <a:cubicBezTo>
                  <a:pt x="2151768" y="113288"/>
                  <a:pt x="2176611" y="173266"/>
                  <a:pt x="2176611" y="235805"/>
                </a:cubicBezTo>
                <a:lnTo>
                  <a:pt x="2176611" y="1178993"/>
                </a:lnTo>
                <a:cubicBezTo>
                  <a:pt x="2176611" y="1241532"/>
                  <a:pt x="2151767" y="1301510"/>
                  <a:pt x="2107546" y="1345732"/>
                </a:cubicBezTo>
                <a:cubicBezTo>
                  <a:pt x="2063324" y="1389954"/>
                  <a:pt x="2003346" y="1414797"/>
                  <a:pt x="1940807" y="1414797"/>
                </a:cubicBezTo>
                <a:lnTo>
                  <a:pt x="235804" y="1414797"/>
                </a:lnTo>
                <a:cubicBezTo>
                  <a:pt x="173265" y="1414797"/>
                  <a:pt x="113287" y="1389953"/>
                  <a:pt x="69065" y="1345731"/>
                </a:cubicBezTo>
                <a:cubicBezTo>
                  <a:pt x="24843" y="1301509"/>
                  <a:pt x="0" y="1241531"/>
                  <a:pt x="0" y="1178992"/>
                </a:cubicBezTo>
                <a:lnTo>
                  <a:pt x="0" y="235804"/>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695" tIns="156695" rIns="156695" bIns="156695" numCol="1" spcCol="1270" anchor="ctr" anchorCtr="0">
            <a:noAutofit/>
          </a:bodyPr>
          <a:lstStyle/>
          <a:p>
            <a:pPr lvl="0" algn="ctr" defTabSz="1022350">
              <a:lnSpc>
                <a:spcPct val="90000"/>
              </a:lnSpc>
              <a:spcBef>
                <a:spcPct val="0"/>
              </a:spcBef>
              <a:spcAft>
                <a:spcPct val="35000"/>
              </a:spcAft>
            </a:pPr>
            <a:r>
              <a:rPr lang="en-US" sz="2400" dirty="0"/>
              <a:t> We may not be asked to give up great riches to follow the Lord, He has asked us to make other sacrifices to serve Him and obey His commandments.</a:t>
            </a:r>
            <a:endParaRPr lang="en-US" sz="23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7.33524E-6 -7.35369E-6 L 0.34071 -0.43882 " pathEditMode="relative" ptsTypes="AA">
                                      <p:cBhvr>
                                        <p:cTn id="10" dur="2000" fill="hold"/>
                                        <p:tgtEl>
                                          <p:spTgt spid="30"/>
                                        </p:tgtEl>
                                        <p:attrNameLst>
                                          <p:attrName>ppt_x</p:attrName>
                                          <p:attrName>ppt_y</p:attrName>
                                        </p:attrNameLst>
                                      </p:cBhvr>
                                    </p:animMotion>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62"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10:25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Eye of a Needle</a:t>
            </a:r>
          </a:p>
        </p:txBody>
      </p:sp>
      <p:sp>
        <p:nvSpPr>
          <p:cNvPr id="74" name="Rectangle 73"/>
          <p:cNvSpPr/>
          <p:nvPr/>
        </p:nvSpPr>
        <p:spPr>
          <a:xfrm>
            <a:off x="330010" y="1266277"/>
            <a:ext cx="4045528" cy="3785652"/>
          </a:xfrm>
          <a:prstGeom prst="rect">
            <a:avLst/>
          </a:prstGeom>
        </p:spPr>
        <p:txBody>
          <a:bodyPr wrap="square">
            <a:spAutoFit/>
          </a:bodyPr>
          <a:lstStyle/>
          <a:p>
            <a:pPr fontAlgn="base"/>
            <a:r>
              <a:rPr lang="en-US" sz="2000" b="1" dirty="0">
                <a:solidFill>
                  <a:schemeClr val="bg1"/>
                </a:solidFill>
              </a:rPr>
              <a:t>“…in ancient times there was a small gate cut inside the larger gate of the city through which one might enter after nightfall, when the city was closed. </a:t>
            </a:r>
          </a:p>
          <a:p>
            <a:pPr fontAlgn="base"/>
            <a:endParaRPr lang="en-US" sz="2000" b="1" dirty="0">
              <a:solidFill>
                <a:schemeClr val="bg1"/>
              </a:solidFill>
            </a:endParaRPr>
          </a:p>
          <a:p>
            <a:pPr fontAlgn="base"/>
            <a:r>
              <a:rPr lang="en-US" sz="2000" b="1" dirty="0">
                <a:solidFill>
                  <a:schemeClr val="bg1"/>
                </a:solidFill>
              </a:rPr>
              <a:t>Although this small gate—termed the “eye of the needle”—could readily admit a man, a camel could enter only by first being relieved of its burden and then by walking through on its knees. </a:t>
            </a:r>
            <a:endParaRPr lang="en-US" sz="2000" b="1" i="1" dirty="0">
              <a:solidFill>
                <a:schemeClr val="bg1"/>
              </a:solidFill>
            </a:endParaRPr>
          </a:p>
        </p:txBody>
      </p:sp>
      <p:sp>
        <p:nvSpPr>
          <p:cNvPr id="29698" name="AutoShape 2" descr="data:image/png;base64,iVBORw0KGgoAAAANSUhEUgAAAcAAAAFoCAYAAADAaivwAAADHmlDQ1BJQ0MgUHJvZmlsZQAAeAGFVN9r01AU/tplnbDhizpnEQk+aJFuZFN0Q5y2a1e6zVrqNrchSJumbVyaxiTtfrAH2YtvOsV38Qc++QcM2YNve5INxhRh+KyIIkz2IrOemzRNJ1MDufe73/nuOSfn5F6g+XFa0xQvDxRVU0/FwvzE5BTf8gFeHEMr/GhNi4YWSiZHQA/Tsnnvs/MOHsZsdO5v36v+Y9WalQwR8BwgvpQ1xCLhWaBpXNR0E+DWie+dMTXCzUxzWKcECR9nOG9jgeGMjSOWZjQ1QJoJwgfFQjpLuEA4mGng8w3YzoEU5CcmqZIuizyrRVIv5WRFsgz28B9zg/JfsKiU6Zut5xCNbZoZTtF8it4fOX1wjOYA1cE/Xxi9QbidcFg246M1fkLNJK4RJr3n7nRpmO1lmpdZKRIlHCS8YlSuM2xp5gsDiZrm0+30UJKwnzS/NDNZ8+PtUJUE6zHF9fZLRvS6vdfbkZMH4zU+pynWf0D+vff1corleZLw67QejdX0W5I6Vtvb5M2mI8PEd1E/A0hCgo4cZCjgkUIMYZpjxKr4TBYZIkqk0ml0VHmyONY7KJOW7RxHeMlfDrheFvVbsrj24Pue3SXXjrwVhcW3o9hR7bWB6bqyE5obf3VhpaNu4Te55ZsbbasLCFH+iuWxSF5lyk+CUdd1NuaQU5f8dQvPMpTuJXYSWAy6rPBe+CpsCk+FF8KXv9TIzt6tEcuAcSw+q55TzcbsJdJM0utkuL+K9ULGGPmQMUNanb4kTZyKOfLaUAsnBneC6+biXC/XB567zF3h+rkIrS5yI47CF/VFfCHwvjO+Pl+3b4hhp9u+02TrozFa67vTkbqisXqUj9sn9j2OqhMZsrG+sX5WCCu0omNqSrN0TwADJW1Ol/MFk+8RhAt8iK4tiY+rYleQTysKb5kMXpcMSa9I2S6wO4/tA7ZT1l3maV9zOfMqcOkb/cPrLjdVBl4ZwNFzLhegM3XkCbB8XizrFdsfPJ63gJE722OtPW1huos+VqvbdC5bHgG7D6vVn8+q1d3n5H8LeKP8BqkjCtbCoV8yAAAgAElEQVR4Aeyd+XYkt5Kfa+XW0tXY84+fy+/hV/DzzvE5nvHcq+4mi7X4+36ByEoWi+xNGklzBmQWMrEEYkMEgERmLv/n//rfpwXhdDrluDz32rBcLnNcnifznZ/tdvt27vJInkdQeLvcGzmn5WKxWm4XR+PAAU/oMCzH9Wbl1XGxtpnliX9PKqw5356eySPfPI41NZer42IDTqvFYbFdb2jjUNer02K7XC1WwFylPKWXt4v98/Pi8PR5cdx9BNZucbPeL+43y8Xt+rT47788LDbEd9ubxRpkjtD8TPnd037x8bhZfLz7H4vd+mGxXq+Bu5p4fAQnZdKh+T+PzWs6V4Ouvl4OnoIGZ4fF6oB8jaljO7a3BZeHLeeL58UGZq64lq619Mpczi0bCZ1Wi72tkb4PUhvOgfh85meSL36sb7iqX7QXudBC589j68mHNwP1l/KMJuSLbfXRfPK6+TiH7TliXmyPyHCw+SCvOIwNnj8+PuYc0Uc3aK14KFok/vuv/7bYn/aL46FoXG22C3V+rby3G3QD2oRJPduUf4UHtNnw2jzkciwk1Ls1BN2At+d3N7eJt8Cw7TUwrL88HBdPlPsHx3GzWdyTfw9B96fD4vb4tLjbI9Pj8+IOWSoxdf00CG369opmu17sSD+SuAPm4+6w+OQB3jtofCT9WdnDJ6AsTvaHmxtovF+sV9vF7eoW/oEDdNECuNmatFR8Er8VNC/h8xoKrK9MSFdGT09PxRfqKOs9bRofT7QFnVRI//Y0+jb4eLLTE+haCc3XIzCbz2bs9ofo73K5UUkWp5V9tmyZVQuXs36e4B+YBKbnx2Np+wJdqzAapMwKutfP6hGMhEbhLgZ8NDvXe/qd4dByh+7GTxJ28qwAX/09HFCsN8JR3qp3xF8Ktjk/LH8gbbW+of6c/nO5L8FcordrdN+4w0keEOBO4C5OaDFJsiHtD/o9N5yihDm9+vMe/VcrXCQq38iF9JZ7xxZFK/66If1ZKxaTdI2Oyku50fmvlao0lQjhU04RKh7Ma2WNa9tRmBVK6epypsIXHWW/V0FwpSuUZE3paNsQCp3m9w1z+jmfoXlutxLtjEN3kzXsy8TZrhr6uejrM5w/6KyE+92Na+SwiiWWQZe0NZ0C7g4kN5c6KhhV+TVA0BCehgOzY2vAl+Ow/pdCm6+vIaXxavkIO4OfoUqYRP0yAdw4Fxed33EYKes3fbFBDMpsd24cPXcgaf4qDUKyIAmWlQeWqXYq/a3fgmubacSGgpMO41oQpnyu3ypjWpvY+flb9bts54+ezSU9UTRG068xqJar3vy8IVH5q4NlX7fw1dW/ouCZV19R+K0isVetgW8V+s+b/pd2gC0WO/q1oFhjVK5kZqak8Bm9nYiFwGC8AgatKg6407W9h/Jk6yaX9iQasP2TI2z+VErV3thRo7M9Ia91foeaoWSU5MiEUfVvEXr2dwkruNCsqFyGnilKwrDpNZOmsFS3M/Q8ZYzNG/CSPvLe4jHZv3uIQQZjpBGR5Ro8cz3SgriYSMD8UHI6KpMVj7zoYp5zMM3hhAKzoFEvpjJbYyYtjBPM7tGq+Ulj8LNy5vFOsImX0IfujDpxIJQQt+BpaeBXOjNHnTF/zgzXEKFc50dmNDp565Hnr7QWCegyQ/PUUH8tNg7TwwCY4F/xAK0PErQVJbEXeEJQYQRq2ZSpPnRkBiN8+bOkr1kssy6q1cAiGKVK4Lz4SSHgAmsW1OtDDDeJI088MsO9KDurVnhRTqfujLSD6MqbKeSaK2LQrdBpXnXbI6uuz/A6OQAC9yX+lW97Nfg4N3Ku2WdT+50wi88ozXCf5b88tfT8MLegh/55Vp+/BPDq6j3cXhX+kya83zv/pEi/jZaSU6xOwFspiNMhzek0zytoDKoTpQtRF3NCeZenMrI3JddRV9IdRVJJw2MZYB4xHi74VJvWs82Cr1HE1y32B5Z+7CPUE7uDSwGzTlilv+03kGyrgx0TFkjD2Sma32Xkz2u1lRyXZs3xvK6Llw7Uy+lpYIDM0tR0fQVWo/KXiKF5D/80qPo46dbRhH55wREj7eAlBczDGXFeJo0SCNe/8E/Z4gR0fvwo6pL5F5gByLRlMc/nbG0HGIclQMvaBkcVRe8w+uKJRnEubtJE+5ZhCa9muaUD0ib8kjHnOjzhBmXKW6ePLN9BHfSKl/ClP85Pb+nS3wjeWtBRxp0C3EGlDWVgGCfqJdcss5pjnzheOKvQbp40Eoc+z4G1AobX/hhb5jJYv/LAM3/lYKQ1MMmUVENkzrmXwTXw/PEoXsWxJd3rnFBh5JESHhMXlJy88UMdGw7z50Ua1kBqnvVV58K14FkOX1VtFFJPmmffUu9FWfkxWPMi/S9y8Zd3gH3Pr/l9TZVU9u5cld+KV7U06Ka/qPuic6JgGIVW/nl5O77r4OafcII6pSrXSmlch2v23rCy9QMzg1yn3TIehUNhETgzzapx+MtfqiZUWU6bzheEjO6hkppPVOVrxCotYme2Rtw5wrmvck2+9xiSz0+uidOXTfyDg7RoGoszTZ9x/4lgI2o8P6S86Da1aH0Zr4fFVLo6wdy3C5eAhOx/JMSIz9ApbF5CfOEAwcE7VNKgnPxzMCYc74VpkFc4Jg/5Ek3TMVnFoLGadGPeGueUiRNDj+1TLnNWv5G3BK4t5D1iHaL3lJ0N6nDVmwBQKWxsGHpXSErXui3LTQhMZlvITVfqx6ha7lyWC0KQJCpcKq30V4pfB9vzIESOA2aKjnSzGlzHqcDPaC6XDd4yCdZvukzwesCfcLmYFYZPlm3ADC44VZZvhUv79qIcNKX+BPdF7sWFbcwPr4qoktE8r88vQPwnvPzLO8C5TEqQqmUptx3aJaJzJyBd2Y4Qxe8L4tFv50Xo3I6uq57nc5W2/mpZN4GZS2QZqkbe1anMX7JEttyMYwW7GfoesLQqX68yzVD4ptMagRatVswYGXJNr2uNoCQPhU5HkR+j43LtrE63Z6r0W1Ijr3ET/6RRrtxMJaQOabWEZVtzQ8DlXyTIp9O4Lyudqkr4xY/XoYpEnRCXmXU1jxFi+O1sL8udlEk5Z4TjcIPOl4IGTJ57yG9riIfnNirMyINLnURmYcQaTQ/xchOCeKGpHOX4WgfW4LDUKVJO/W0ZOxBbsQJxWt2QQ7viPGatwgovRC5KWrqgs3MGqDOMYWYHhtqTlRLzrEcsHvpLY/XIjWjNXxGh6aSTXbNlToIfeIRu8aG+FOpCa4XGdkoWZE3BegbpFhvxAQvKyjeuR+HwiR+vyUr71i0HYiET1WULdJ8y5mggnieMOOUbg5H1Ihp1JT5157EFzTd+D4b5b4WB93fWj+wGl99q4b10sZ5Y817BP3HeX94BKsQO7fi8jvNTme0U6raJxCp8KfpIMPreQAewo7GVCSzofnYcjtqZJl6r7AjcsPNtye7ABbv1NEIHyuwxSrpOg8aqR/Lp8CaSpvHrYPrl3zmvyrXRM72Uu3CIkg5Q1emrveqUc5du+XObLg2l744OlhmSwM9FvPqDA7SAkLwJbWCTjjm45bmG2VAm+vxrSQ1/B1f0pDcpxEV7qwswBiNr5qehxT94jwtZHTNDKkhZjgTuWnm7xPiF0PIp3XxZODpQahJ90AnqnMTNjTc6K/Wt7gHWdWZylkMrpaUGgXAocOglIRD3hANcsi6fYR0wVmwos6ws2SD7zOx0cgg+jk2CUZE4SuheZ02fhMAlE6TiPC00kPQWqvlH1k0zIHBNnf8VsUXsC0WMjpNzm0Dv42gjgEpLpTgcyjmAnPoGcMWLax2uYXAhZ+e+bh6H9BH7F5Hp+Gk3WiEJ4yg4/hKEH5oal4rd/Zp0IAg6R2iwHevYtyirx59gkBS6TLC+vw03ly9+HAS8FVxCtpl5v3+rrPyaH5ZzwGDoQdW5Z9RZMt/9eRu3d6v9iTL/8g6weFkdvfl6dn7VOdpJRtEic7oI+ud1K1C6RHqSZwQ7WxzT0GWuy0DZgexibkmv5U9H2N5rObgUGkcYaJyzlR0juOJw+7c3hHzAQtf3TFuT+gAbaGnTWMcjDolR8ro+54tbygd/O9LAjTPD2flJZ+VrUDRcsToALwzNN40yod3Klu+Ddkb71rC7ORcMDK6qHNEfFET1mtP4anTCxzJCoc7rTE/kL+lcK8PEWuuJR6ZDPXI/OviBr2U44bEGVqM6jiMzxfeCchas9Y27mcKqasbpmTd2Tupsy0mU3jcMS5+NYbXrowdlfJFeClasBp9ckeAxIlwoTpEG3PKvU4RubXTN8Ek30KYLsA7UlmxtD344R/tQdIL0NqThnnpDjkvIws4wCwKXPJahhw3s4AOecQjCpU37HM1prNPPcs9ZWsynAmXsD1XH8iJXIbpMLXGSPmem00yQNKb7pBLyE8mSVrQWBNsRCWNPBe7BddJGunkJpnMSHEIh116YaN5oyPNulLPACr/gHMVDfqi2nNTPYyvMr8/50lnjK3tzofEtsboiz6r9gXPjPsXn9l7jIW5/7fDKAfYoQbI8f/c5Psq4C+5HQu2ciwZdBfMl+BofFUEFyw41zlzV0pCpiyeNE/l5zs9SZQUYvVaHu6Gwf/b/cpR2HR2bTuW4uNV5YejsDLnPAjxh1HN0tLVjHocR3B92PNv3iRH/0+LD3e3i54d/Xvz8T39jhgBuGCEWgpj1rWvzC8/e+PzihpHsESNkV7eE/7YtijF25Nnp88xUYnCrYsTA5SKG1nrqb/gwOjYQdX43zjwxajGMGARDjAt15B0Nao8WW3428GIrTHHgSP+3h8Irn01z086GQ5J4/Il+TBuOxmFPZkLyOpWEOYxcWhQ/5RMkRwqRhhb+dZ1zxvnMAcRbQRzlm88vCjvOZ8TdnvLvVhOLw4QHdeCxzsTRsJriBhfn8+Kkg8tAA/grZGi5I2nPz0+L50ee/dzvzjRpbKF5fszpbXxocZCj/tHGgV3C8LJkD2qeg6LtN5qeH6AjfYUCKVPFFnnMBvyUj8+cgRWC9Z40xlXYyE6/GVwAeALHehYOZ8Cg7MSzfFpAZ2K5L21h9eAWviLnPU+qKe8VP3txE/84y9KdkzNE4K5o31mdvcc/eSUBmy3PyQJ7T/1n8QE99cZnCO1QtzwzadEDuE/PzFE2NJKx5vaBveNggv+C5RBH+bJGH0tW9nIO4Ng+qaHp7lYHj+ykXfTFfwQNfzYv5bpyz6deI/dChHPbS24QiHwEQLp6nNjzXI+Y+nuex7RNugnI24eIEzyhj8DLJDVhF7H0RxHsu9AgjI6FRY8M3aIp/TB+is3fZNBdOvM632c8R/8IYtAxj9UrZ/lpF2DXYjkNDEPkMGJXRQJqxIPKlOu+4MV+YmqyvvnH/vYjYSMyEabEzcK1tFn2b3aajvmd0MoA2lnsjAqo+iaiIC3dkDON5OhQg0adoWXy0DcCyD0UkzR0wJoMq3Czi64eJLbn6e4dR2qWcQU4DEfNtIIi35Kpk7i9wbnxgPHWLfKU0wG53OnDu88ILMZWdOnE6mwtUYmHiRVjTyrkWhimv4zF9ey4zZRWA2WBKx3StMw6XDBJrvwQWNXHWAiHBh2te2gqNM5xvpzLmgJYONROQNPFKFjB/opTdHbu9ZdC6+C8XKfN4c7zPa8Wz3Rd5qfMF3DRUOZheujd22NhqAbTwdQJY3M4OKuHs/Dw5HInRvzEw9XO+PUM7hq1E3qvzUGRh9f2nwwwUvvtH1qCkOEwKKY8I9PgHc6ncgyo+RwxLKYqY8r1YebSWY42S2+lgwuTgB8vqD6qFRZQDx2U1YPu6qSrEgdxUUfFn7rrDQ9KY1Rjh3HCLuHHybOJy3ZgCEhpQ4iBIe/EK3YaAA4IdfriyDsXKlDe5dYU5Nea6q6oejioSaCO584wc/+PuNowl/ISNzkfTqmWvgTu0U0STNPJORvUCVovOArJ8qaYnFA4WcxWpaZwVBfUE66EzVGh88kIHjLEMnp5HQMXpqd4l7FF00nU1qRt81L4dRyaLS9uL2Orpi+HS0VroORHIjwZIEfc+ZUDJyijTCc8G98r7RWwOR7Fr6R/5897/ftrQH5t/bfKZXht5lmo1ey1tK9B6D+6jM7PTqIyxOkh2Zz7Q8jMzzRorLe92ElK/N43KSfoKNbSOgIVSeV3VI0iY/RybTvotyNtF4AcdzlbulHnHXUSr25k52bxcH/LGzzqjSAalLxBA4jOmrRLRwD1KHyFQVUJxU8c+rDXfFEGFBbfyWDQxiAtPBCYzk9aDNVZij9JIH8jPbSLOeMYs1zh8Jf7MMKwg1ibWB5ndE++tIhjGxDPDUWL9epI4rUf84ezsGwbl44b3rWqnaYDWdNZbTq8kB8cXntc6nXXqxhjTiH5F1uKYUaUXKsJGkYBwD9H1fDxwHN9vNplcXrm/R0cudbQ8ZoWnUK9AWYbuuNA1B0VI7jwk3COPVNeOSxE0E+Jk2nG4pUwYlCZQsrSrn9ZMbAMepoGmV3V8nVJPzt5qaDuHeQ5sHWEO4SnhtR9ad/2g7uhjDNdy6y9fw3EtV0BPoU7pMfJyy/eNpMmbZrs9EYqnHjmVQG4AuJMM5txhEXbMbiUt4LPCUJtZDBtvqKey7CDZAtyXnrum2Z0b6luOftOamvITbUuEYySPzkn36CuGFpfhaI7tAsLU16bVjMa9ZEL6wCk0inDifnRUbP19Dq8KJDXtu+wSroYjIiA+hgIqeBPwAp3LCZX2pXf9/S3+Aj1CiC4hwpaEk8QJc0+77Vhlpvz+T3E0EOdeWwdBx7vheble2V+JO9rbMCX4DcM4/lhvcwAvwTg98xv5H6bNsrQx3ogfYUf8UF4Ob/qFLZV7ToG1tFRDiXSJNSMqu5t5Jp3M2kiNKouWdqRN4x+b1gSuyHtVlgMbVeMvDcsbbrkcHd/v7i/va0ZAUp1oJOoj74OSQPrcmi/EsqMzDpnwjnj59nbISasCByF7GgEOxztxLEO5Q8vyIwR6LbIky/S5ive4gS1W/IEXMkpQydI6jjbcckiXI4R0IBUh2/FGoi8UrROfxEDk4L8yx9w5vyyA74of3FBzfoLDOG8Pi6qvLjUeJZpDNcCS15Ip8G+f3e3xYj7srLd4umZ2FkfjvDwuGNJj6ENryoLHPWC5Vo3vkhDylFv6xJuyBxAvUhAl5CRONsQpyMUH4oWdeVlEKcOGjCNd0CCtzuOY7xx1m508W00LjJIj47JUZqaHT2k2hE9fgJXZ4HCOmDIdY7ViwqvNUvotqGcWbQEIfLJCt70m6cnHCAw+ggl0FT3/uQueHH4IoiVu6GzlFxy3uvN7XvjdXQOREigCXVSJyxcMEc/cDHRaUvYR8Uh/WZgJw91eNYXN9AsaNQ1PfSTG50mrtmgJzgI68G/OpF68cOB2dAslOPToTgUEAlo81VfAkhRsZRbxO0EGydgVhhxImVNahAY2d8Q6WbFZqLlG+qmKLwvvBu3bwXw4+WjR++A+dH8Bi2cy8O8/zQOsBwYREKUumzX86IZqKKh1snLFn+yLaNJ2LCcpdFXG8oB1rWmIJ2Me3zYBZjl+zOXi3t0/IbrO2LcnI1Q346wxjHiHO9whHkJKZ07ebZcrWXTAcBO3APU8K94RZpLkOJn+8YlKK/pShjc98JEH8ZCCgOGX1sTWMGFVtrSKGV2obH0HJw1anbZrVekOxt05mDnOjED9l5pPbBveeHJFTtOuJkWneUWztV6Nf06zfQXwXoyltAG1HNheW3oOBcXP9QO7j3jM865cgNPwEjFRa3zpRTphCzVwftYZUhJpf4tA5m8u/WZ+7waZJzfcecM0HuAOECWCMNL6Ogl0Cx9fkFu3V7qSq9YAL9oUgjy74z/pAWkdZBzzux0BjqoaDDXeUsKMeTxr7w0lOX4LKfD09F5v/MRWz3d8wweA56ek7DMqkbpfnNJfSm5oDMHHJVLozqSyAwaGAQ6I13n3jdlcXzey1pGuQKW8q42gDOx2FWftC44o3/lVBxI2KqUiQ/ndm7ilMmZTkd22Q89kYfAAAfll1fUAVS+VqhYGuLIac+UmlkKechC5ltLntA/dcaVUjC9t5wwaE5jlggwByLNLUs1DZyan0DDBFeUzmlJevHzXv8Xo+jPaEtOzv8CyLzGpc9HHN0QtcHTwtOEPkTN8+tB/v5oEP/3wo/mN2zhXB7m/ekd4EtFanLei0dncXQT4TkaVVXsZHYDzgczNPJrRnrOAst8IHDqOd6s2QEwcH7OEGEUzs9NMTo5XjyMB/Rl1w+4Dm518/LoGo25DOb9P3XKmYMdK0uHmOqVS0DuunN06D0U6ghXY21ovDo27Uv3kSxraDXKM4tchR6QcAlLE2hHsyw2KbM6z92PuuYepk5dEyEuLuLqRCo4ywVXjFmWS6DFDuZSKcDADfYQ58+Yo0Ofd9zpL2LKu5RmUM7zw3pfkv1o+RXfrNvtdvyi3XHhEjheDDnIFHlDmxjkeEDODSccn8d+97x4fmLZk8ONOwfSXF4W/2ttNA7JA9S5TPNIHM8yHyhNaZ6YDxM661WsAc8LjZUwhXVougNXI2rZfsWmGGgyD9l5eEfTl1WnLOlPCNG3EhmqKYByaZ2kGXGeAUXzRFlF+Lx4mwGCG3mecVQr9d2yzETrsR+dEg4SZ6qDykuxVZ0M+JS9LdD3olc2W3LTGer3lIt9SHW0qLR5zv8UepIGiOTJ52zGGTTVIx/UJ9+eLaSu75U65gCh5DOzHWHGkIF40VDeA2tp6cdu2LdjK+wjKR+AIGKeKKobITJ9xBR5WaHi1v+R+Cp6r/+DVYh2sfWtMOF1tQD0pmrheLXIO4mRC/VrCPJOwXeyzv3ieqEfzW+owpkfpnsdByiTLhu6ltbAfsv4st1L2O8LsNTZDnVWrDMEBZTdnuqJfzKBbOMs/aH4dR9QFaJ7UD6xZewUiNZrHaVOYkuBWzrzLUueNxy36M0N6QeWcHzEQIO0cbSL0u+5fta44CBPG2DR250huNOO1tPBvc/iW//bIAQ/ceQw9HUu3vnRkV4L0u89vozGgWlnawfoBNUR4JINHc4MN+Tp+Bz4yyVy0qld0tW4uHQmPhqLNdZJw2sIrvKNvJzPELmWNsu2UhmroX/Ken5Y/4sGQGPKEQOdc+iSZs+p/16IcfIeFfjXjAMaYJCzQqqH7v/3r3ztAee346sQj58+L3YfP+P8cCvWA7g8bSMm7o1veC0vxaHjIGMtg/xSBsXrmmFU2eSSGfSLzanhj7LoIN5xgLS750LN0rmZ7hqoMxdhuPmqv+LxzHXWNyjjppd8jYCB3cSrtHtuJMuQXMb3DQforA0TTzsMAFkiZowIUDQES+hKh0uda78CQ+zXMeJw1RmXZgdfi/5aLi7XpCupIC5iEPrROLk0D9KXRyFoTdosn3ku+NlvM41sOuQFwZnyPIhngoMYa7nkWbWlLIf54hAQMB5yw1t7QS4GaudNLxSwEAHM+AVmMS6wk1FEpUSkL55VJdmXP+L2VnCwYVWdc9lJr+oI3sGl04TS5x0XD9J+J81jYXv9Rpjr4htFvpg86d0bJX80v8FGp+S1jCF0zKLE6CQvmIUKKPghzAZyPXYx4ftDGPxKxmoW6gHz49waPB21QwlGRbSygjQeCuF5cK+OndkcBOmkYuStQf5GA8F5BUfROkG7kk6vgozSWW4Y1d0y0rthxnSHE3ugW9/hLe6B4xbtR+rmcQUMoo7QrwQ9ubyDEdg7QuT+IFND4Hpvg85O3tJRs/D5C2npwHZDBQXx/ItNh5wV4Z1EOe8xUX7Iyrp1T9EuzswVJgrL2JmsjzsY6ySkydmrtIJVDKj4yBsZk01FXHsefpDueyDBFifBrJeYj0mFPzUO1D1SlxAnJKxxncTLnypaHVimyQTlSVw1h0lMOjK+jIHXS18agyynQl9mITpB0tRh9WgemoVqzYkZoEYmsxDKpl1wyJIc9f/lX/8lnzTasey549EHHztwWS4aRxvrwddsH4Enzlps10MeaKhrs0LJMcYztcE9sjW99DSGVFyoWwFYzjS4VC8N7WA9D/56FPkF/ywi53zsAAkLKX/8oIMO1IgB5mYsW7VchnjO0Jw1Rleq/cbBZV/vfddzpMVIZ0KZDTE7u+dxBt/pnkcmSM8AyUEBgz1GfKj8ho02OFocjc7axyZsWz4PNkhKgvTUW284G0JqHimf3JcGhm3kX8ZwFSrlO9c0HX5JczajQGM1VI6uKK8+bnU3uunM1X9tRuxNZndyZvCY9D2bfXx5hRte3A2c+4FSAT00VPjYf4OT9bQHxMrCdsAvWZGN9FdwFQbGj6tzZJ0I9Jw0nVUTBcH7pQJueXUh9d6092249k6eG5cdqxi6uBYHtShxykmPHES+iSXbstWqvbX7UepTbmRVeeCd7XnTrHyEC8eCx2Xc+F2mqyNi8nUhOgKu+Uv/Kv5sXMYzyKj50Wnd4a7mAc6HaS9HVwE4fnoJYJ7W5+r4ie/nxdhwrsCyDZ+MMkASjyIOLqpMHewYmqETTqXMUecoFDu2Ssfshu+ysdmbeRjnXjPmXXnPD8W1E3uT/2gPxpBogBywbfhZwZcb34zBNu4tZv6BtIftafHBZc/l8+IeeLc08jfrM4z4jCF4xDB+pt29TomloQ33hz4j2D082itgRsrMCzNqdalRp7XcqWI6JRJsNwd0oVVL7w/y7TXH2wapqhvxykpDQveJ3BCrvGkHT113qLrtfH34nJmrM81bYJueJWHqgQjElvFlopeZjDO+ntXomklVOfwPv5wV+226NTTrzp/JfqaH4BfiGFpfxFZ53rJJxNAd8VKP1vIKOLAnbXRMa9UmU1VprmtlNMqpE3YonydjWRkmoYcm1AH3RCEdRA7rtGMkNNIYsOCp80MPcu8T3sSZAfbofT4fd6CxX46fGMgcFr/un3CEO/LcNCIzbNfO/8SgwGVy+OHznYwQfA/b6esAACAASURBVLaTvmmLLA1y0noL7zUWbQTU62dn4MFNp6H8wRbUxdl8BziaaPEVH3VFOmqGqSx3kafL16a7M5d9xfACmRHfsyEr3+qjvrjsoeUZHoiW6Us26Qhbp+5OV2G4auJqxRZ87m7vhJb0tCsNGcjxvUP0747vaR4PjwzmmBVDiyZJZ+JKw3J5h45wAr+f+f7l8ZHnJ0EwA0VpRbZuKhPPog8aQyd0EBs+8BxfNiEBIzjCS0olL/QOnFHIDDh8bs1ZV749SEkgUdY2oHc4GjmjZutIloxL18Bwd2/bBfcEuMyvDHzkxR2yO/DRiZcCUk+IwNs/fobO0Wec+UKuM+BahkWvKZY+C072b+UXIyP0yJF0YKkiyle3a6yeGG+936LtsMxIM71uraRSydq04BRodR4aU5Ozc3qVBBhBO1fP0ZYNUufCF34qth6BPh6+i0T4CvmkBe/BV8gB+xFCbskVdSOkRyZTuFOfSErVk0qzXsToh6wTr8vYqj6DXdIdgN6I5Hz/hU0iC0yefZaZnOW6WXNO0xEZZjlTeQE4o/ruXUjAVQl0BO34UA/SYBZplQdTbAfmNOM5IYgRfYsfO1R1l2RQNtn50cnpEHMvj86gcvsBWDeeqFHu4lKQxyHMI05PMcgf27CcjsSZ3y3CuAeZB87vafPOA5XdY+10RDurEMTJZSZc++KwpgNr1amrRklLtBu8dHobnK8zKTtUj/JtOptVSDU4Qk1gMBBqtK7gpUM/LnyXo/UpC9J2bPFWLipGNvmQsqEsK7F8AJgOb1Hpp0yWktIxqZvm5F61F8cbbRUmgfIaa0fB4usmmTLfKKG4ccTyV+nIL+mRJdWIC3bHGAF6ei1jpYGRD/TUEaHSg6prmcJt6C/0x0zRPlkkKjtnCkOAhQ7pzsasGgdkHXsl/7nnCz+lPYYbQ7fR+aEnDjKUtbOE04prBwtUws3lfpb3tLjd60SHQZMygy82IBYiVD1fsadebajy3E5rXLKwgPR0UO87xEh6I0t0wz/rQQ86lRk9kFw8zD1eIbpkDQ32SQ3WDthqjRJzGHXAWCs13YKYqkoHZn9xKzqP8EQ9ApZ6a/8J/6TPlRANko7LARCrCHFU6CH6pKHPLIltp8cd9YFNLZwe0FlG9hNLjreRaPA1tp/HsFp0CkpVeLQt0rah89HZkebsIraB+qKYQTaEyHJcDwmUDR1eSaX9RNcDHCo40xCvZDHIrJmvuMFHHPqW+MZ2oNd+aG33CWSRVnAiRb73VLVbtqHNUr7Z0KY8OR+aSQWbCuEpJwjrg64UhE5p6HTLKi+F4Ywq+BKnmniT70xZGmopOFnf8SMOaAK4woTgM8ViH4TkHEWgU95bowZw4gEG8jN4BN3QYA7mdNQPp+V8riVDuHnEKmklE2qM8t8QV8vUE/r7AazPf9AS/hPTb8WoDI709tFpZAbyi3RKRTk16oT3ECgmptirn5grAKtEMqDbsmA6fk5og+xqqUu0YqjMEMZRht8KBUdl9dAYLE+6JpenNDx8KZtzx9XZNq6xAAff5OIIODMCJiXeE9vCWB3fDR3mjt71wPDugYH/B+5v3DEDclbliFOHpxKFJyqJncMRKx3RTil+FjGEH1xEHHYCaffaeATPVbYSTRlvYVaHspDwOCxnNbTNP7Qx9TTGgWG+f2aBiOLyyADD8v6bQMiSZTVZOMKUxs227YjiTpWM2h2xa3SVnbwKvvI6CNmGJUu2VEswnh8QIMoUHvpEbv/ZUNoFjnGup9wqb6Lt2lTjFmqq6bTZfPCizpMswUDTeFkDEwcAv6JQs00MHHL3MYIbEVS58HQ6yTtmMH6tPM/ToQ83PO/J63byCERmziIKQsP3VZtUL7yUBtn5M7ZoGe4Y0BcyCpjMjDTE4REYG6Q3aZxn56lNKgN5BVTxSPvwJrM7dDMzPujJ5hd0UxvOf+hXszRjslkda9nZVnjvCek6RVcI1iiYbbgSsNk9srxPmjMJO0Jmava7J2bLxDwm8Yycfd7QGWdaHLiKszMs+ZHNRyLtISLElnazkTRkhkjcOmGeBcQj8teAD7jUHjSoj16FqpQvOuwypFNfqpjTp7ybvTTouqIMKqh5A20uGzNuABlo4N6GdAUnQWNJhBJwINL6VrFtcJSX5rzyxQYVIkBj0NASare8AKlElJEPL4LXdfh8nk7mDw8ZTMyweIXTcE6v0q1TtmdW+zc/bV1+KZdCxjRsVyEhsy+PrixW8zyvK09AGHuNRIQMsZdxCl9JtxyhEJNJKgcKAUhz2inGQGskogtRnSrrNWWrvhfkZSRgIsYZvLLBhZH8Cse3ZqnVEfqG5csts7xbAKLvLN05klMRncXhGDm2oMNDCtzzq3IPIPQTuz5/osf/hLH7iWWJe5ZcXO5w9rISOTU5yknnssNS1zgzORV//AXnCXeqoPjJSwcmA6SKD/KCc681HLShS9co+1yXbymJ4aJKWJneoEPCoJCfB9yl0T/wfHHI5+DAT9rwwjLyl8ojpAPOOqH46EilS8MLFNAFvrqDhU198QFE4Ad3gImQhs22iETVuJ730uUpu3N65xuL0fx6Xi7TF/lngwTFIPpeWS5ioU11KX/Ewc1rDvFx2VE6MNUyFXnWwCmzDNJ8m085eX0gAyAm3HksBLqfmd2feO3dASe4YvlTRxBabT9t6DsH/sHJdoum4Jdyart8VU5Qm3p1TUau53GfW855m6+v85k5FCVlXRpTn6VdlnvPUjnmfCwjuqTnhCr396hb915si3rRv9EuOqyeZSYEXJdjaSZ45plHOQceVIE3zCUYFGY1haXlZ9pi7yxLmeyctQ3vFeI8s0PUOtAsv/XM8j442m/G0fbG684zntNfM1H0MDyD08T8BHZK5lx51cqFPc1884Y/I7NoDR3KAHod6Jjv0vgNfT3P/zpaoG85SHYJ3RcAEMGMbr/aLblUO8EFhtk/4QyxVMtA8gk63Cgk55VCFnzOu1OlFVyVm7L0kv+UMzbk/iKxOv1f4ToHohNkGfdhyU7faMQNYXAzesSmN28v880zKFxNcSzOtdiRTRyThXV05zhLBkg3nYFkcMy5cSGo2nRaYaLhSMCJReWsYyII1mjP8iowcHWEOj8OZ37eq7nhlRY6vwdGsS7j6EzcFOCOOLY3oPy1ucXZ3h33c+4Z4H2gR/zMraxf2vmxxn9nuyj0J2cNhVriRm9gGTrCeLEdBY3E0cM8O3CMPXE5zOKF9NgZ+x5rui6VjP2zQevlynTYiw2KY04n5txrZ4RlYCkLzVnzF1Hgm46p5BBuKUnOLwnh2vxU0wpanlgbEBcO3OykJBYaUegSD6+VaQYagVDX1isH0bI7x9WChsugjlRcMu5ytimsQpYmgMgRJOtCVDtdOF7HF1MmGwi8h4xeqprir5EtM6XjhA7v51BWR3PH+nFhAg+5z7ej7u7uLrGPtfg4gRuccm+NOpE7hEuDOMiEwqVj5VLnisFDPvW5VSQwsoaoxAUG/kKLf5TPwblkG8p5VLzHSnvtvUHP616fjiag0R8kKA7g7nN72TUMjOApDQ00kM8/9l1njdoPV1Jcxr9RH+lQz7wjNffOcBLeH64NYPDBe6PimcGhe0OZXbmpSMrAce782vEVLZVv6+qrbfpgfZ43ZCBqsA8lqHiG8Eu6ZFASKpJLXURloF2NWN3HY/DDuXTJB1x2Bj0ukdqmfTMzVZZ0s9xPValI2zbjQdksg8s4YIiv/R2NSd8LmlP7TiopR/ALF/ZlS1Z2OFX4JZlUcU2+cWsDKaGBtOSbdT6f8oTR6R1rMH44vAFj0DjZ/G6n0/t69PDp8jc+ifyB2bHgu196nhmgSmbiXNk8n4fLPK9dYdeI6QTDXImz3izO80IKWQtzJdZ4tQETjAqSTRrEQOZcYJ6nEUCYIdM1UxpbOg6xaZYwuJbv0tIGS+fmAJcyXcPfch/HUd092szu7SxvHLgL7gthdxmvltG7pU+51PnAstcH7vs8MPP7md1szvx+Ju2GTpZnyGwbS6JhtxMbog5aMNpQ+eVraNC4ci76oZPiiUmTTiL6C+fhh+clk3Q+2cefhlhSjTzsMMKQtZGXzVLA9pyVCrlwGLAsH5zkHZWc7YjrlXCWvy0ZqOyv+Iqs57QupBh4OrsORfFrgxS1J5GSxb3umAtxM7EM+WsczDVY39DXuegfZOw2fY2HQbQKlyovDvIjODcEygd/CovFCTkdj873Kcz9WGcr7hbmac4A8b2Y3lN0s0A/S1k89HnQm8XTwz3pmyzzKZ8dDqD+qA6LYzTFLQdwKBPaSYis0VGNb/NV2AW/8Fa/DM3zPvdaWMXYIX+uNdC5B+hmExTDr1Fkxqe4vSbdjTDlAKmgnvLHGu7AA5xhYgynPYtGnA2Hs9R3Ruizk27qckWFbhIZOjsWU19ovZYHts95qlpGPjoao3q+ZsFglHliNhZl4ABClw6Qaq/oDhwdLvh6TgH6FDFhcKocjrwoZqtl5MrnLqc0kgLuVW/Of1+w7f1VB9HunpYIy6XXMF44oQu+bEBW2J99EUSv9JS+c61GoYCwJe1TBFyrfe2A7YWrAIj6ymdO4JgF8y9w7ZspQYPYC6/9FaQQi27T/itc40D3nZZxx5Z1YFtKhJBlbB9RLNIiuFn6PN/Rj51Yo1MFyU2FcxzhaKEV1UXssmMZS+GU4S7kAAOIMuRlAtMhSVQROujyNNQ9ilJdzA9OpLvN3+VOl4q2dDCdoM7LjVX3/NzSkRy57yzLzW+39Nup7umoH1jyvL/hvp/n7B75iZ0wD7zt2nuBsozeS8C4MKrOrjrxIKWZmyXCiyUxckOvTJaeKhuEyalOIfs87HzS4Ui0pGKH4oyfHKRCff7sjBl1QqMOxV2sytXDNur+n4aVOvzYzdIe516nc4FPBeH3+Wi6c0RMJAjC1XD5AoCUVjZiQ+y1RQ3i0/kAJoODOPnAEhtM3yg/8q1BmdYN49QJJHGv+oJzU0U9/E/sHzD7r3TF4RF/Eh8wVKB+HAuGrncx+5FitTQ6ZAnwdL7yzADpyEYJ9YZphyNGjuGwfLSF3b5qmAZ/5zIwxVC58NT70yFZuDY7eMJZ6alJwGunnbqUkT4Nqnj2n2k6MEOWnbmOasSBFk0OxHRsGZQNx+fStPKkGA6JYRp4ZhnPcsBYk2ZLOjn55Sww/CVNqDWAKJzcOW19X/Ppcp4uzF2v6oL3wm9A6MBgccusbodOutKwZfnBHZl+TcMZm9LzlWt77qM9gZtxjHxwf+kExfuGXdCG1mMdisutGi5fJ2jdIEoZ+RdaOXelQ/ztQ1WAijkvmkisazYYpS+CU9FqfwFfYOkEvVmqo09dQLkidETpMtijXJ6jpCV1X123z0XoKoEQR/txvjBYOvwziKODgZTnWr56bhX7uPL1Kxw6SPmWWw3E1aPqVzipllRptWz95aK4+yJ9yqd4nG8V/P5f+VQkvYZh3rUQPpkR73GtxG+SFn6nL4GivJ8dNjAehHfGJBtFVszsNBYugc3TO1+218gQJxDim9CLeGLARXraoinaEylb73YUcc38NF6UQCkywxsGwJIqSZbyKKERrLpC87BTu+lFByKmQznJcznQDrRF+bYsb53YBap1OObBYR0HGxtIunGmx5LXLRWY/OXaOJiqtLo7onymhnakTiWFbenw9iA7kumhjxPJsI64Q3Vd8FuJIzYyyygDBC6oaFXNx/wvykuZgoXMANyPONiBi6/WrFDlwVFjFEQpT21LWPaF4+tKV2LLGjLqhRfZUTvoKYlJNW0AuZ1Q9AlcjeMoRxzZcG7b8kUeGfOb2UzwCr+pZ76QjVNQ0dVIHWuCwbB1jY4DITuWRrj0WIilI+IOfjAosyWcmC8y2KMXziYNfqrKpUEHFjsMvG8AsryPDDgTdMlPWSy4r+VAh7vBcTruLC3WFBxbCheUxTifYtMoFlo9Hzy1/T7v2DTD5bV8UM7xbuAjv0U1Tg9P6EzQc7kGm4Jj2CaeJksDCS33DKLgjXBE2JmwNsA2XPLM4IY0uJo6birTEWj0M2CgoEuTPmvKf/Tf6aTfw6xvYtIrgw79hZ22B5xfHCptiFc55nLQXteGJB0gFyAki+Kc0o6DVfqf5YizkzgllQGOGHwdKARuEVsFLZNr+wDwuBawvO0/FSznpGWpk/bN13bYhxwMHTieuJZHunAhCa/67DDqJNi/8myjmdEGYZaeqhtB0HZANDy2L0QG2A7OvfLWiWliZSj9L1xILHhdD2akvte2Y77w5um5rnygBOZ3/TRfB17fBeN3rtR9puPL5hhC1XJhBI7yxoCgWcb2kh3P72T0HAaiWI4AEfqeFwPbFfw7ueSBEA2XsUo9T/O8jzZ+uglbVGHNU9HifEmt79khQDutnVCNVrBc8xtcVC1DjeFVEBWP8moKGuALie8B+mF9m+VMHi2iQ6pUHgSUWRqzrKJjw8ipbpklsNGBiULKpKztWwtcNJgufdopMvo2h3PrdrDDUhmYHPAw93zILqdNPZaTslRDnRgYANiu9Gf5+ImNO9AhmLxRPzSBL/Tbdv7lKbAN8lQ+yQvjLSPocsOUd7ZqHiTmHo5tOO8VtkZ9yF0eS2YZxpZryUY+tTw5AQcdmrMizuUbsPOR2IwPaF/ggNBAdSx3ci2+3BcyVJu2W0en1UwNOZluOTNoV/zsf3nBMrTGCppAuiWjK1z77b4Yce8/aQ3kEKN66ztD2/NWl2cHPwy/faREnXBgJZ98YGD9wCYX7mXFzEHCHl24ZXDkd+x8+fkTdD3zfNuvn58WO/qED9m4jOqqQL5vh5MsnQZn2x/4hbfIOascchDYNVPnRArIC7ZegqczrNQxV+TJTd9iEBeYpLk54xkcfGj/CefiPb+8azMgvV9rHZcpTSeGxtt73mUKdXFI3AxPn6FvpP8EsH0T3HT02IcsA6OD4rC2D/L8nJvgXHIXrfDdR0g8aEcQRzaeHX1glJnhM3q641VyT/BdHH02z/uAz7vaWKIcXSr1e4E+JyiikE7bPJfIqs2WZ2uNN+mXwAKGwWVFOSYO9ss4Hq7djKNMHdCAZcrWD/xATtlARIJ0xf7Qnjrns58Hdo9v3AVOta3PGVLO/pyy6glH+hktp3XaTvvoBD0iPDpRX51zYwtNENQv+xC4cihDMTPIU+uTQVrhG52FtnrLDkKzJeRm2Sz/axhsPzDlP61R3n6qLaqBACdUVQ0MHZtv00J9K6T/kenANfhBW+Ep/tSlsl07sCw3gKMaFcb11OhI/q0i5SHNbwVtnqF9TsedhlUY5CcG2xexip+iEV7W/7kndmK4vGZZEDtSBtUhYNRDFRzCHdcldJ1gjcw7tjysJJ0zOBijStsql1IRokolPnloXSI9n1CsTuo9iBrRcTKCZXzzgvfpbEMPZnWF0x0lb2Mh14eDHSTnfYgqOUZ8zTvOtvc189veAScPN4MNuLl8s8TIWOkJRdy4AxAtsOPHIUaJr0tEyhRWaLMIF3Wfgvr+cR3cPc/SC7hIL2WzvEKV9KG0YZ2hvOKUJivNVM15Zs4aIs5pCfzpWPDQ1Rnb81VsBRBA3xliEAs6uNvpdBUVu1vSB4rtDMohnUI+2ZadGAIqX3ojbdIHTRRWVhn9SminJ4ZPlLctBxJNO6cEoOdktJPWilO1yiE3KEJdzaT6Ktd8tMGuYqpBJ5iDa2WCBQMXltQZAD7jrXYYNJfWNTYaBImLYaC8fw5QTJNu6wsXrqS8CJZMy6GkE0urnTmNBYXJ0HiVNip5Om99EgcNkfgbvAY92i7eVF3xoVCI97xELx4TbPUhddVFT1mCZACjDdBRlzHWQcBDdV7jjWNZMYg7Ims1bY8ja6MpLX4dA9bRCINm83F8O96n+sTXNJ5wfAyvGYKBu44KPoYHzMh9STytpu2k6UDEYRb3kqOzQAmKTkQOwNIqo4+uiChf/6Zn5ywOLvatpGErAttSEk67dpIy+jpKykJD7J8dRoZwWFbc6iDJc3EEtrKu9sVMBE1RX2rAV/hqA0mzIxBafp3Wz//VCzqoj8yyYYs2QnIo0+5YW/rfjsMF8uexpf/QQB+DoN8dhZLpy2Y6jcmFPQJZXfkz3SXELsxJWO56vuMTRxkH3wARcWgAClYklTRH0SqXkCg/P4TLtQbM2cM5X3UlCApdq5mfCVwOXtHsOYw2L9kY5Yxio350TpWRrpmRuW2i+SjjOiO9PARPkvcUlg733AXDKHPpg044QFXT0VreTqFRi9x8MwT4sy/elwAzxM2IN5sOaMDOHAOeDqFBkmDb9FyDEhQkO+mSC5YEEmhLeYQnRNK7oX7f2yuDpeF2nEgpELK0TBPbOD5iDUQMVZhpQwTT0jbGyZ7DfU7x6UNZWVK9nOsm1dKG7VRbtgvONFjXYBwadRQUQqZt9IVYZQRiZsWaCS/F08Zaj6InVLC+RlewXQ8xFqzq9bSlUxHmOUifwSh2kJNaDShTVPCrvRhrLLTgPNwvLH9roCYt1InjEEcfkGbWuPcRGVYWyLtncBRHR+UsNwbBAhY4wIq8SJIGWy1HUki6ZKjc3ZFsNwj/rTP+DvmiuOlVnqJFvycE09VHTWnNesqh9LUzgMAillZJ8UdZCbFwlMZAK+D0C+/XuYHMmZf6J7w4H+h01kLHpw6zG3ZVH7h/7rmDyR3Pyfnu1CODRDfBrHxsJE2Sbj6vk/vMjPkzDvAzzlAHKOGT8wC+pGY3Jjhqf+SL/cXhSh9lt5CP9eGrg8+8Ag7clGNopX6tMNg/LCvB8IAqCZwnDU0zSTWKvnAeZ4Qsk86PzwLad5E6ZWAWhb3/uT0xg4ZHkU/ooDD15Jk2I3ZIguSCWbSpXQhTTE7bOQEXJEU7sa2c24/cYFMdABxlBGnpt5zWQLP4IqRrQekbWp/mcUR+rdI3pNWAZFahSIkMTY3uz7LDUK8tVw9DznO/+Tz6PwF9u3rKwcuOLel5D0ferKliXlaarhGm77ysEV5kg34paNhsT0NRnO57Lb05nceI3IWFGEwUgRIT46zrM2862cARrEqnQlhSYkhr46fikps84QQbHGCmOzQQ50cdjY36q5Kp3p8z8izTq5Nyd5sDYXpm3vCyObIJgnp2cGeJGkCNQ17yC/1b1lPXvGF4BSN0RCA0cKgoeEqXf9TVSFlCTI3NF0dpIZs0O00dzmDdkbYBbgyARcWbWNJqRJrdOAEmjAToLZ5iGBygiD+4BpfAtiEbtF0HB6PeN0a2kUHQhLO0yVd1ppZo3Q7PBe1YuGi3GZt09F0j9DI0nW7cklTe5cQK3tm5y4SSYRwvdeSfoclpY6bBKdo7h7IwMbzGYNYcUNOADIEpnBgpYXmPEDw1sBovDZbY+k3IrQMrBTELqQ8kQ3Iw+uKho/aNQVlI03CqQ+DlJqeaQVTcoNpwzOM5DZ7rBOSffPUQLw91zHd/1jUY0yftlzoufVcZRTQJfPySQ+41kbHX2QHKN9zoePw56uQIytkkm8qD8MZ0/BuXsH3uz/o8/uD3AR+5bfK0Y4XEqdnmlq7EMillH9GFHTNEXymX18rBG1+aveLwKyrS1PQ2rXP7Y5ohPFb2tKk+RCzERRw0YTdMU6J+FsmZP5oe/JWrNkCZQE2tQMApqUubKUVm6mSOj/yRH/U0bdZ3OfMEb1whcLfwiuXaQGM0KNejW9SXWQ5a601VhbtpiiztY2hMVe/UFtMN9itNkHmZAJiBntFywZcAlFTb56C8dZXU//BQcpo1eyazEpXL7xjOMnu/kcJzyBgZGExDjIVgmG3i7LCQwbR2PM7+yrBYjxveKIDGQTo1yDEe/JSBppPECthwNfgipo4dLoYUBUjQcRLG1egQ1ZY4TIrquR1YlUDbXZ5U4TUx4iBuMZYoJ2qS+xTPlNcQie8KbZYBTxiy1AOGhnTFXfpH1O8Rx3jDMoyzx1uWeT6ApM8FPkiz9yPoWCccl+2GuRC6ZpfMkt6Sb5FhMHScwVdcxp/XTXOoCvHmyh+xHvE4pxlwVlB03BwaYjsNf97XgF3FMXkpREPBE6Bv/tDjd471DDEICo1gtekwoQvPzifcLGu6ITjqxMa5hQjRFQCa7j2YJCdLwLPyACh5DgRsODQoVQNyorL8MowoceOrVer8MmrUoqAtTe1y7Xlfyy9YQlNukmIBLsaO+TSJ4pzlcBlPS9nByEYpZ9tlhMCHPO//bSNvdDw4iicyivJp9KgtLIy8BtvZSUbLYKZtNKg3NfORBmkuSWYlhfIZRGY0NspG1+pc2NOLt4EVw0xidHEWt7MQj733m5tJMo1/7785WHmmTq0WgAfnW4066PgJKO/J5VNe3JPzPjnZ2ewiGTH93BhNXV+4ZDs77ofiBHc4QPXM/ZV7HCCrx7RHGn1cunX+dx8+8P3M23xWidq5f1k4yRv1uAbRZfxBCH6o886ufIXbnv7qYFY6hatKF83E8lpkw1s1guA1QTmJm1zPgNOK5NUf9KSOLLCedSxXp26A8SX33vd0ENT654krB+lbxNaUzqhEYAivZOwMt0RRWFCU8qMt2h6VoIXywDKEFuCoZ9rX4ATevQvalMsglRWE/fIQhx8NNVgHSrF1AjfYTHq3P2XNTn6L9ktiM6BXTy/7hYVM++IMUGUyGEeYYXh1XF3HLQ8DO0Iq5SslzJIi5bLjL9qhYrw8hKmCO8PJKCdtKGyVUmNThkMG6iPythXKCEc8NCaZTdF2djiJA1JQoakRg2AbBt/eqELbVXjhWZyCztPg/Zx0HkqRlQ7sDfAnNgRscYCbzROrhDhE2vuAIdjzmhifI3SVVNy90e8GGD39hnxfncSwF4frqLPw5ff8J/4UJzI59EQPw1cyUhJKKOCftLp4K68Az7l1gM3I3GZ1+4FFegAmtn5dq6A5E16OarPSyshXx0ixb/oJaBxQdXDgBn2xJkTuzqLr2jLSnbIiLoKJJ7qppwAAIABJREFUlFgZic43Foix9Bu8V5rRfsdU7k1Tg8Rql7Ly3XY8+J8GIjXrq7TokbzLvSZMKPe2VeTneCfOxR/B+LWI3Eh3JuQBPurdLfL248fugN0ro3GgCGIW3J3BP0dO9gsGAjiHLC0C22YsWQaqdBBUSxcx5H1PrGRWsovew7eOcUXRhxDpeeRrWg2WMouQx+Bh//QVXqBQejDqulyZJXTh6v1Z0lPPsrElu2HBkXtyJ/iUWSB52fkK/psjGPiGJWjXMW42uLoNL5Xm2mCbT09PaK/3V+k7wwkqV9hH4GsqtzeL24eHxQOH4ZHPTlnHPplHiYg9Tx8FnvwweL1iAPrs9xoRtM7ENGVmn1B+8wGC9dQLtTE6SCz/dXDKK/oo/5JvG57R8wDlQNbr4IHg1KMTsnflRl45yxN2hdLlunb/AK2IK/W0E9JeThWIDk5nwVZMUZ9TjgTTnNlqI9Q8iDYFWSSHss7Q6zwZ3/RTHPmmKheFSz9JvEBhiOmi9G9/mfYvG7/STOGJTJXxQM7Y58ITxP/yMKOWNHPmVTVFnTJ2jADZEafCRQnTcVEqAEcXA5s6adCYetOBeqGJcWIqlCMdoKuOaQ0AthElSX3rDgLQDkePqp164AjIp7ZMyehdjCgbxQ7WNUpUpR2BZfNHNYPhoyxtBWeNWKjBqGXkvVz8naUcX3h94F4Heqj2Lo7cG/RFuD5KkRmDeIKPMwJcJvB8u0gpaoi58jMpePAsHkmmOPpnkF7507vOKt8ydDo7IiduK593v1S0bug7G4zmXR4aFpBlJCZxwTQ19aw7Py7LcJ1ABXlXbY2kAXuUCP6ez8EFtZHm7KlGuZaZ/alAwO9Z7SwnpcKEWL1u6e24aYehKZRfz5Hxlll9Pe9FC+qhAy4HMBClBn3k+38uE/oFeH54nhSjzzOhbgBxAOjuSA2+h6sC3kPUtWWVARqiW/SLLMtF+6R3GLHQbjtD9yE55V2Wp44OpJyado/+QrWKPS9HrAKoI7VQWTyQXkPHjUOcoPpCfpZOgelsy94hrcL0XrODQp/fy85gdhEbh0ZKqbdu0HKQKzxne3FvwHQZ8+7uxOYWl+aU2Ir7fM7PcKjAdTUCjXTSTho4DvrVb3d724aZ6pM42+6nT59GuWSVrokEhy+ud8dr0Ul/AO/8yStghgeWld+0NbiSOCIAp54Jmk+hwKjzMZOjekJgeMbgEzz9xicMAEdlpwxqwKsd5J8wWlOPwEW6TZEu6ZPnJgQ9rzMgtzFLVV1OXoaUKdkL03Z89dwfH8qOBI9X6Iy8V+mUDj0/hr2yb8legxR+R7Yvc7tvoO8DM+PpEDn+I2M6oQIfnTkVYyR0JM6S+OAlMyQkmk6oQnnj1hvgkU06gl1BgKpPw1YxVFRUA+XKlmCcoA+d2rHSa8Iga8jEUugIXfjOHC3kUlVupppmK+c/YVYgjdNysuDFuaXAAMi+8AjEUOS6x+PM0hmXiso34JgBBCp1Ml8Cp3rtla9+oqzlwMf3HPqJHPc9rt3FxmjXGYAG3G4/tUjnFO3whrzczA8P7AzCIhN84EhQ9zodinqJ7djwKUu+KW+6mJ2DVElSNjqAm0Ecp2MYBXmQYOfuI0n+0L5pwb1jaSR9VDNWVs7GLWusce/rScGVYwRXccrBgEKN+sBRv/jN4YylMFAfSEqqfKw/CicNTWOmQpm6LJ6SYxVXJXRs8rnMjzpcPJTP8tAlZGVrDZeYMwjyOnrEyB2+amCPzjK4b+VM/Jm6xz0Lf6i8OGu8mfugRW7o0JkCUVgoGSpAIVyT+DkDJM1bZu56diNWRvS057b2lkXenkJ+OStmGFlylFelG/qIrARIl7KAfod/slhGOKOtGZ3loRccz4fXKRiaxcC3wniLwDI6Px/dOIG4nwiz6O32Ls7SgYLLxT7+HtqB4OMhPoaQARqILR0MA+f2jrt+DBic8fiSeVrFHuhQnNlCG1CkWLa4xHq8zwecmEmxVgN9qp1q7orK7lceNUcJltQPv0KoC1fSBRwGJy4RqkORm+LzwmMoj/yoAFBC+lHOTNc2KUxEBC9lqQiIg/wp/a9SXsdOAbtnw+JZQf2S59JGzJ8hMrC8jSa/ZJJM8UcHbTKwc1ZXCtQlyiydq1OtI/JZ7gFP2Op+vctVWAH06kcK4darv2gd9YuEiZDgMgEZ6IC66AOjqItN41ocYrNCC7UsI+s9JdbWKm/13WuDXJfP4pUAreUDvi22bmz24NWZD8U7rzMwSYw+wyyvjZ18GW98BiqAuBA/ES0jTKEQV1g76tMwObKqUegm79R0iSf3AchzNE+m4kFBVHhGg58fE4dgssnJs1v57hyJbvDIDE7uYl99w4Tsq+UBOwzKSR2drRz0L2+VB5aO6Oamlk6kQQW0jMKJIpPmDLWWgOjkdr7c9CeDjp77HnzZzxf1akzqZdl0POr7/I9GbbkHf5Z59tzn+KSxUKKUcPz/zCjQcq6GbLe3xLe0Bf0sn+65B+Kut8XeLwTaYZ0ZOlIfQjfGOOpAbS/3kaBfY5Ln8cCnNjhYjpF2qNJUjdE7U093sW7vfoJHtMVIPstmWWajNTuNhoN6UVJ5As90lbkmzw7mKFv4MQXhn3qgQaG+hUew7suDBAIk0fHkOx0MWVYINE51QGqBnVy5+WZ/Uom9FxV5ZbAjjZQRRvRMcMCk7oElOt8GcsPs2jQ3WqgbteTmIiDwpVN0OAoGsqSMW/TveFMLqZTSPXGGDLWLMWR2Bq0Gb3vJvT51j9mLGzUeafeZ79z933/9R74A74YL3wR0y70fneBHDLdb/n+5uUfEnLOzcY+jZBtIvhvnW050Ds9sCokzAy6iRjD0nz33D7W50OR7aH0m1dmTNLmsvvKzS8hGXrgL0/7o85R5/yWESrO8dRa6ZjaaGRp9wXY+o247vl34+PTr4uPn58Wv/3AGRZ7yRK5rdzoT6+TE93H3iUd+6Mv0E/vGZwEw8Pv54Z8X//Tzw+KXB3SXmW++90df1+BoF2TViWfxPnIv1PgG3O/xXr+A18NPnxb3d2tmzx95eTj8ZIPYx91p8YnNYp+VE7TZx+3HvpTi8PRp8env3FrgXuAN/Lm5Qe7I2fQPKz9Ey1InM13GIEgSepkt+q1NPzBtiOEDIceg2iaYCN/AGzxVI+sU/SkenfVMIwgjoKnSrSpe46qipHEKIGGpY5mpWoyBd/pPspHLKGOWc2qDzzzajHCVmgC8dvOZptd3pwao7fI/u0rpDd8zlV/tJh3AaINO7rylrs9mOonRIcZGUqsHx9K9ZMQVyx5GUM/2xdM84CyRzaybp82JQbkK8pT3D1TGIW8ZfsYG9SSqHXDoBWfpXbIN2LYML/ngNfaQ9nWQ2cdhSejTYlzGaGzKayelT0cmDmllyNBzZTmPMzgLv6lPOcBw0IL9i/7CoK+QqxyBwxTSRMCyRb7oV8hIRAV2tMSfRrqMFUkyluvEEkGVPdcymJyUy1IKsNMdaaCZHxijjYZn65avUQatQbAHXB24ce4mF4VrwGDGyHDZ9/i8R2O+DLSjSI94i5xY5OXFaH7dEEY5omoqiW2g4H4xM23qghQ5S0RIesVSmP5tgyN1prGjnSWOSMCmG7zP4SxQ83vEURavvTLYOrxmxC4PPYfr4C3/hWksHsyIbZ98UgaPicmXGnltLOzMeDOQkfMwgXrelLet8I2zlrOUZvTEcq1F5Uod58jUl0HMu5xtcgndCfDgWlyzQQqKF3zL21rsKQpKuQkEWhCE6AYX5eWzlQbRV5bOPDJTYkaRZTscit9ajCNVXyW5LBiVACQMkvBZ8C+Q0tQJw1OO2gEaD1IfMBDoEJIGDbsOTovBBKYLEPAcYYqmwcjOJ2puKvEF6p8Z4D1+4kH4Xx8Xn9z8Aa5qio/I9Ds3j86qhEP91bPtusTqwA68ee0QUgQ48qMhZS2flLYNZ0AQxihDOr585Fp9URQ3LMdLu188EZ8NS/UbZ2vQfYMj9a1GxclgXwwNbHXSDxZDu/VTF3wYxH14uCOdJV3SfJH8iZnekkNHWDuTi7d7+H3c8Glo5KDjceUHFHFgNHrPB6Fp2bem+Cmkm0eM5Wd0+ZF2Ya88yD1HuOCVeuywEki1qAM/5JGvoVO1stFD/kiGfdp7q85SwyN1P4DCm8zOht2oD+sWB+T3PGSGILzwN+w8Zw+A1QfltQ1YuILtjmqdlDjokWdmOyQzGoPGsyvZPzttkNBZU2wPtxeHVnDoP2E6mCkAsQK0iQy0GeREh1QS6yKY1CPfWN3Xzsj3t9pNxSs/1hMXekzqKxNtT2Z5QuPaPud1W3jbM12npxTMCg7gmm4rLhZ/Nwao7QxZpA9YJfWk2Itvi9HUHw+TksxAdZojpFLSYprpfVg8ikQs8qYndDxLNy/O0/qkOwo1NCwdtgpeyTrmUvY4bBLj7VWCGERx0RChpIhCI6MwvaGc5Td7HJ0xMzR3e8nUKLzKo4EDCNmaS78m7c7RbNLhZds+6FqfPaHe6IQRGvUzU6JiqYDtlRKJc8+2PS+aKq7R3rmzga1klzOQLpWKn1IeK9eAQYPW3a74OhR2gl9yCLDf8afargZaVvM0dxVHB8DLWIJaJ6zlG0HUoe50znKzLOnSF8FZtfAs40PXmUUxs3LmpGVHtPAkRctOeEH5DPLkWkYr8EZjLm/RoyOzj2dmHz6rxhAdOTlvh8cYK2ddbkByN6Po+mD3p18/L/7978y4+Daeb5BxRuomKPxe8Iovpx1Fgl0n1EBpA6zbzUP06ODNXJ2gOiMmGgbieh5RXeMvdBJTRnx02PeMXzynaAYNB75Qzzcq2LGsgoJjvmBRsGumrm5XcAaycaOLy8i06iz0nt1dP324X/zEVy50jDqavOghVk5jKREcyguavFeYWYlOXj7rOIGzZXfnHTP3W75I727Nexzg4e+fF5/2H/Gj0E/Znj2JTeuGaW4qybc6cYluiJGRLinXgM3mvUZO3isVkPXhe1YtoFn+lM4gB3E133IRgP0AdrV9gKfvB1qgSHRT2sdRaZ1uXOdTTLmq8z50c9NV3ygmX4qCbvkci4N0yYXmg2Bs1zqutFTp1zSqWxEYQF7nCuXtIPzgJbE/GITzLgMG/BSz6DhMFvNcfzMFZ6R/2AGGgDO8V2cqogxTYVshuo5xC3+eJpD5dcpZdnZ0mSpHB1ahAWZH1hqUA0TI9nKMieWyvEqZmhUJwc5bTksHqqqpGL7xIx9H9drOhOELXNI1Ir7mqkZa5ANXo2mbtuGHQTc3jH5Z1vIrAcFZnNKuThV89J6qqI7Vzi4MQspalGuTjH3tXOXVtfVM18E1P43FY3K4wlLB0648ptOTP4db59VuGvidfsRJ/BrXbqbTpq3YoJsyo6z0eF1LgNIgz6qMTvCJ3YLOBN2EYRsa3RuM9v39AytjLKOxdLRhWdpNFDHvwgtP0Ud4rrzsvm6jjygcGJHgZpcdzu/p46/M7j6Fz87wXZZ2ucnDyatLdNkI8rhYfGK5++8sgX5kNpgXszv90vmiNX4ktula4wh8ttWZlGn5agJ6oupKA/9j6VrM1CfuiW11kEgyhr2chmV1Es76tqwsrICX5XYcy4qBgd++vLUNv35yr7kXF/lJ0xLJle27+nZEV3c4YvXzloHDLz9/iAO8c6lWChwAOHvFEYo7NVOf4tzzw/SSHhWlXVaEuS/O8iRO0Pem+vq2B5ZIne0dwWX7mVkb7eb+IPC9Xy6d1Q+FC0zkpM3wcPqvXO0n4s4iP62j2UOX7ZOW56fqwcjoAjKKOaD9FcvQyr02u6SBUOCAt9vLyXf+1D1VOAp+0mZs8PxLQT1KP46E3y4tjcILrfNiRULSbS7txzZ5QZ1QWtJPnvwya4Kh/YF9GblMiV91chWfKzUbZ1quXOU1Aj0xu43F8EtBOH1YtuCWzZ1gfwnIlfwfdoDlcLpbFHObwcbukstojXNjgywoklUYzUSREALNvyA2dQbjivCCQWX6Rjk3s4WiYrsE0p0jb63gemI7SMXYpFuSHpRqRKqjrCUBHSoFB76uyTjT0EK5DKcTdJfbivdHCouE0CEOLmhhk2IwJbLxlYbQXA1yVQZYB61PlFdRUk5KWU2Z8Uz6woPREcSPIEydhZe5PzvSE1HHkTMV/U/9jsMnL37nIH+KrsK3m+s0lx4TQMU0GWGsHIy9h5uyGGFh9cheXTpwU+jXf/xbduMebu7gPN9yxPlwRytf+lhi0PO8ptoQwqEao6pzwn3Q+XBkCssdiAxWnOk80yP8Cjw+tDZkyD6cjY+33JMY+MCSrTriPQafVT1a9hEK9IAjs0vbwbrUEhynMTLkUVbH5iMJG2jSuXrvWfy8x+fD6HkXJjFJwb9eMF3PnuYBep0wvHAGuXS5lmVhblhyGDMDdOTvagSP7GzuWMIHt7rnWnpaai23oIN871c647y/vVv8k48kMJBwydkH3JfQmKV9ymSWpVzgDxH4QQwzTj+xpCx8LnZ7YMbOyyO8l1eqSJ9RVvKK+z06PwcursDs1+AI7zvfMmUjSl72Y2f0cCt6bN+SKfmwLn3S169lUOsgEn7JEw95WfLWQIZ86uk6DSJuREyAI4m//GO5+WENB/ZVf4ALmOjrKJ2Ed36C61fgAMdBudqXplwjpb49goDJ93BwToxNgnpaLqoLhSgfrCiczav230Hwvaw56DfKRQ7k0VKViEDOhb+W/qqmDAfOAfcVCJybunr2gw5wKFgTd6WJFwp5ka/xtpMozIlRUDqv0+kXVXOZG6JxWgg79UhOByixa2gyclbepqMSWD/VxgQOyrlONUKW06JEJKDYedbGEe7AKTbMm8oqEIbTNf4VD0lntgINGc25BOqIl8IpRt0SE4bOpjAaZRikm8/0YsTiXCln8Ff4jswMGgR5YFvFixEPIKGIwnH60IhtLPwmx6epV2mkuGKdnyGzxpz9fj/KUnrCs1kznZZnKUPbwBsehf6y0tGF8AA4GkNuMMWAPrPceHhm+oWRljdHvNmB+2uHZ97csr9jLOOMhU0wOMETy3xZSswWzJpZhCEwy48k++YT83fMBl0q3/OxyD2eMC+7/sTuT4yrXwV5YJOGy3qcsgw7djlC04H8Ezf71zwHp1PN7EWY5DXdnsfYcuKdZASb++MHNtPkvjn18pUJ7p+tfcgegen4/CqJvnTjjEkjP5xfszI6Lf90hsicojh/Zqq8oeiO9Fs2AbXzk4/qWpwMZdmTwueLoM1HO2j/ntngB9rnVbjgRx59wRt2Olln4G4g0gk6a0/fwnG7ic2Z6P6gI+T+KbQ9cn1kIJKdivD8EV/68SOvPmODjU7OoC6n7+NYj+AbB0k7OkhXb/J6MfBXf+TDhg1n9dkv9IkNLnnZhBt67FPO9CjHDzpeurYEb51s9c20GJE7M7LPjIoVZ1XGxO8LJeMaXIByZC5aHjSQ37d+3rNvb9VJ/4B/OrzQb+cm5Be51iM0ox/BI+1M8YVC2rcJJ22LVkGBvx26vVclaLD1+1XeSGj6qjeQOHDt8p3f15fxvO3ojHozjppBX9Z4ef0l/H7QAdLZQcbRozzVkU1/agJp3kdQ4Tyi8KZ7Tp4Hap1ZmyLoGYyOxJvqXSYVxs9LgmjNjScUzI1vFVnDTygm6e5syH9H2wVEPJrxPggpzPOhUDlUDOiyY9q5qoNpPEWa8uT7BQGXeRz/29Ewg/RF0jnX0Pj17S2zBq4wEtIjF1RHAu2qiqJvxzWENtq2Le9diGPjZbMpQx2Do7x2ZBoj2JXryMMyaIeGrugvFfdcMGf6C1YA/k4/zWfBl0zkwyCGNGmVRnEq+ksW5xJVj0pxgMpQuvbMdE7MfB74moGzlTy2QnxgB6T3757o+Btk52YmgeclxCxP534u8ZKBiqN339avyhyP7OLEAR6453QEht+HxJWyyxK5skx5w2aRDzqVO7pMnAGtIjuXD3EPGGW4i3PUcYmrei2ekQ356rP8VxvCC2mmjPMwN2rpVLbolLs9b51p4oR1+Dc6EprMvU1nrjPeZeDkbkibRLU88sYg8NA4WNavGMhXcTkf4Ifj8TsQzlrzZQscrDGrlwwKcGMo5konovODRiorIFCHZzpFcPX+6R3vyvUZv51sVr0pqznwDUBe6rw/8f7PXz/VA+7Snm/80W+W8FXczs6PtoHrH15Pvxb9cDVA5+/OZuf3OsANM0fjLM/ajnxBl4x0DEEXuQdPWQ6O8kldsMca7H9USloS3viJfgYG5eUBR6cZe5CYuLI5T4oArfh20GZ8TRDi/C91JBZ6AgGafVF/ynBeeKFz8oJialucoCWCb6VV20rq7VA8lZeWacqIhfsF9Ftfy/JQvYBMjdXejeny6kmaterFYULke7VWJTatbxX5YQeoGtnJ5bIm3VGfsUqMSPilCXTM/NyEtx/RU9wGrEOwavWcFCLNdJmtocRgxcEoUMlPl0rstXWdzguijU2uSMioehQXI4UfuNYZDsd0HWAcHfCEYf0sIXhGOUek4mInV4V00pbxTytTjpdlKwycYHX42gZxzaxN5BSUSeGLCAy6qeCo2hmjbYSGlKPI4IECNK8FmXYpQ1LSooDCJ2E6aELS4SQSIE9UhWs5m7eylyPOxe/0M29jwm/WbqfFCwWHS9xAmGC5Gojw5iGMq/eG9hwf2G2IJYRe5YjGYbyfnx7Zbs/3HBmAPLHsFtfDDC0vRkaf1uxajGVGZju22TuzEKayfvSzRsxU9rnH+MyjD24GYZaE573DYN/GaDvTLHm709PBSj1bpAEW33I47pz03qEG10GdsaQ7YDReka/DzLtege/myRvgP+Bs73WA0McEjYLAGPSrhWmBNtUcnmEoWtgRCSTuK9r39B9QHV2tmWHeA6oTZJYWR7jBwTk4YPnSL7s4UPORhHDSgYHeXYMKTzNr0KPosLmOTNF9jdedL4UADzZrUkxaql/ah1z+XTP7zieafCwIuEscV96W5O5tHLw7btXhcoKgA6/zZh0SdeLKPLwitueN6XAGBC5dAzX8ADkC+cNOpL9AP9VQLTkiHcajCLEWSqo8ey9Ib/e/Ltdpnd5x539TjP4Ft3djFCb58BfGyOvWNXUifVzyIy9PhEkVJKqc4HwO8Qofc42uyFz+32tfTdP2GddAQthW+vEQXQJMUHgn7pl8t9rxj2Lw1Q5QAdtx5GoM9egA0VJG0enmpmF4HO1GXcHSV4Xp6DZ4Bnfp5fkmro1VSh2Vs7NMxT3PtQJ2ZkccCs0fjjEdwro1GvZly17JkCy5pDzn4kp9R86UpL6xbZHMj4y3A2TErvOGvszaokSeI26E7CaLbHZIR62RaC1FAQ/Yt3ZMcUbJVMwYOR9tsGupsMFON3QRkufzgxgClol05MFJWOAmjoYspxlPOBdHMkvmFHsZmg7g5664ODwq5xlCYNaIWkjgl0ieFgwkCYD3O79V3gsaqAJ8vZSGzVD8rXYnpVcG1DfPgYQxP3U9wDmgSDrGU73bj68j/PTTT4ufP9wsfl3zqi1mbHnmjmeuvL/kxpcndmSs15+R0R0AkAbPtikLuRBdykhlybNpn2JEs6FGHmbprPB0KfAnnqNYsYx6z0zzw4c75MXLnSl3QC8ekbNLkrfsnHTzkztC9zhfHalT+yW4Rqb0h2zMoc3wC0x8G5GzUfXkBpk707th+nXH83P3NOyGlA1p7rKkIDqiXtC/OI9OpI+xHMxSLK6ZDSnulkWeOGT51LOBDY4mz1/ywGEcNfja15xJQRlLuj4GA+9Tz409xf/ahcoSqq8oY4PLEZr9DFrN/kpuAFj8/V//T5YwnZ2pB9bL18JwrFoFH22Io5bfBHmzky8sF2947ZqjxeInL53gZuonZnX38Pze2TRfZPnAblIByzf7gLcWdJq+Ao2nGPO9S/mTQJwznGhebMBVdAu+2ZftjzoO1d90V2rsoeVICkT1vQGPpOheYpwlfPUwzTj6lNi6RZ+4RubQVVpEXEhZKG3WSZUfGFiNwM9F7G0Y7ZLmcjRZ5WQGea4+HNE1ZewLxuUvYyAmG91+4dlOUOL9O+NrPiHtcn4RH9ALoHGIr/laU3SR9os+kskrGoUeAClnTm/iG61M9HddJw4GRBQYl3EGcRS5TM/Eh/SSQ0B8189VB3gW+kTO28BRKpFTuXKj/0UsQ0b+lbhYSn6svSySGRWflbJZ9zLfci4r0l+rWiLKAKKWG83AYATewM0GTR5Cyv0MkadOlTavz3WwGCaXkBRSjnK6VegMs5y57QoLnqmtiYFF1ZoV2wzYcN8EWzYU5qw4gfmVP8Uv2oFvYR310ulowWtnC+1QjQ0k/yVDDBU0iH9oxBAaZ4aPef3wt58xzmzk8CsEWzdYONrV0Wg0lnm3pDqSTReoh8bEmbkccfy/y45MZzq2oS4yG6KT1yAH14KR13bfJd0BU+mYr8Fz8OGMjSzOvZ9bsykfjYlDwUH6dXTr+5YT72PVO23Lyfhw+U/MYphEkcdyJb3xlnK2sVZPoNPl3dzL4swgH8RVHXeFYu/9TdPghdMwaZKO7DT1HPzd+enGEWcHkt4vLNAo6oStXbM9ypFmoezuJAfm+kM52sfBuvGkg/3H2WtWY9KDqvd6mscMiDOzYxa+Z6Cq3Fz+9GsSOjIdsgbWlaJ8+QV4Grx+l3A7m+AsisLFCyhPHbVtCD/th1fgmH4nD1yVsRyH+MsV+qXyzQ5uyss3WEiu/carCvPz1r/OMzatYpyD/LO/f0+Qd5MDLZgAG5A6Vj40A3rqZOFTOHjuYCDPmTKoaLwyOKa8/Ck3JQx0Cf7GmQaieFMoZPtT7Xxb/J10p/1q2r7Toc9fxKI4ylyLJeFHwqaZ1ox3dBADA3PnivBWIyLlWEM8Lo+qM6PwChAFm/oqJOd9iI/tlwDfgG2Dpb6UU8Ae1rNNjQe/zTxhiytHll6Tb8emHHkHlFiHRv18AAAgAElEQVReWAc1QTEpS94No3u7T4IFyctNDqO06Ti6grkeudZgBE6l+pCwdNY/acxKuCKmnEXeCC0Dqg9+dCzFxR/VXGC2mHKcW6/kIvAqaRMhwRNCBix1+qf9VSYeoUKahhFwBOoqw/bmv7FuxgvLuXe34fDL4kw+wtfMx3Ekjv59cH3pPT4O3150cIaCkB8fP2XmnsGOszAOlx691cfYZ/Hgg+bY/C0OyvtjZAcfH4fYcvFwixECPz+RY7u6Cw27TlZH44P4GmJniM7QdMy2FdvDbORvft1c+bAK4GxSd0azuXeTe4MqLUeZJ3+VcuFg4sFNV5MO4UjY/YlbicSPOnfal3cLdlyq00JQR9rQLeFPrsks56fzLsMc24CTro4jEXAcxGO0LQM0Xxto7FzP++IS5szKoA4+4/gemS0/uUuU6598LhCcHxmwfPZtOjgwHWD6LTj4Ll8doI5NvpfDAyZs8F2iOTiPA0x5LuCpM0T7MOpBUF+iMZypP17B/6H83afs7dlsY5UXAZgjOKNtHawBhBwUprEOtdoZXCbtTHuB4Dr/lT6YX+Woq55AcRW98uvgJbNfCDMWlwwq4KuLKzsev3GzUmZCLPlrVXxXqWjVfgCBSg+HugQvMlAnJd8adBqffKIrIeRdSU8S8Bzsh9eDvEv6m9clD2rNAFrF4z36M5hLY69/Jrv8OmtK6fanhIuTqw6wy6QD9MW1WIa+I7xrVeZpVtfJGER0fnRaMt/4sX7zvWZfsrkUs5g68AueAukKCu7crmpj32h6NTH1rBgxH4xNTRXPzk3ch2BddXIru8GSkpPYpjnJiMuC+U8O6Waa5PX7oQUYuPJoFE86YMIzUsuxE5NvWuzAVN56VXOqT115P7HmfTT+sNyWiQhMtDpsb07wKjK3Xt6w1LfM8iRGFHFERhhTX5nliN+ZoUtvOw0vBtlXVGl8n3YfYzSytAhzfHOJzu8u98R87IGWcF6ZwSExBxX4qcz+NqQ/3GLk1QtQcrHI70naXpb2edDOr4ZYZxUH6MxUxiN5D8p+YDbkm190J754YcEzfO5ozWv7aGe9vGMkT/2hQ/IB4ixNBK3sQvaVgJEjOKiK3v9TzjmcZeDkKlDL68x6GRB4aanAK4em89Sh5SDfD15reB1wxJNbh1NL2b5vikk7mX2aiQkmIbc0yHF50xcXuDS3XN+ylHyPU9bF8+UHnSIyUFZxdLSbGOdqrIHX2IefgK6ZX8VUSfsUgw775dBnC0mYfE6e6eAa50wCXlUn4XtexdNNa/Kg9Sx6I7ARrqWfyyBDmVEcGDW8lv6Kk8dpSSQZya+UarekOZKvRMJSBh7yxfblyzNLn0/shm47YovumdDxZfTGtUuQPRtvjJq6zAhj+OxP18OZjiv5tGN+aGvg4cWZ/q7/mn45IP/sB1PlK428naSNd1bfA65rJbv9a3mmvekAJ6HIzHdCmaIsIoQRxY7BFOq958HlldCrI47z1KkGzWsFnMN9yUyMgxK9gmfDhc/DMZzbishpoJUnLQ4YJdTCwY0JrfDroXxRQoEiuNrBJ6bAHgaovA8J6Zg2wgHsKKIUzwVuVmpf/2kBzskLfqOe6T7kG15y4XXjP0mBREfuhvotflzj2XUs/qSpEuO0S++DUdVAeB+t1IHuBd0bnmmLHJCdDtCl0g0bXPzsTnZ98kC720eYP8SpucnF14sZex/VZwJ1Gr4YIQ6KlzLrYdUJDYifRVIHnF6VnmB3lYNOYzjALEf76kDvlVM9q4g4FOVGMwScKKP3PKSOUXNG61dKICjGLPdHKaMjzJdMOK9Zn8qpASjF06HqYOXAJHtxcxk1BzNC3m/q8mY24oi2VcEzOEa/dZY6COiBjtxLhFb8NzAN4iGNKQZ+8Aa8bC8vwads3c8vDHzMx6VhByV+LcV73kteUuAAxCW9DQ5cI63OaouN5WM5QjD33qMU0b5WRs21jMEB3AYe5f5oUrRayok4fUJYZIxl29SjjrEgygnWORUpa2HryrO6diCQc2LPbaFimSet3EMNXoVTnRcdqWhe/ke+DScUf8oB2O71EMdnfXGCj96L9ZlL9ya4rOweCAfrllNPssLAasJJRSNM9/BCcNEHV/hD8B2Q4VthQvdqgcHLQWMVKfpaRlerzRLTvQa/Z8lfdRq9/0LJL+ERB2ihEn7EH5CyKOF9Dnyh+fezJd7xV/5ppxSzYmvO8boGSQcnDOsnRJAogV1FZQ7uFiAkb5ynwRI6difK1Yy6jFWsMmyoDO3YMdNRfcNMOr6j4IFAOkT6RVAyOXXFg4vqwHB28NRaGt8vhcLJzmankSx5RMy5ajzH2fQYdDMpUZFxzsZv1Q0Qi/2Jg7RNuqlMOZSB3OSCWRybW3K/jA4fA4D8HdVzHkFFD+Cd2TiKOB1k4ZcPZMYvv/wtxt03nnjfzPdfbnyg2+ocLvEdlTUzM57cjgzzWR83HtC2I272pVIYnDhWvHqMVsCBJTy/CuIMiQ6Oe6CMMuRAgdYsn3qutrrs51KkvlwHtgZ/d2Su4gRBM6KjHn/qe5thDbW8SbbkkGl/Uj/d4elM4Dg25Jx4Tg+rCc4+PsI5dd2VuU9ZFaD0XJ7aXu75STa8drbnIc/FFxRyiMwaGHUf0TxXUqCNfHFhLS5wlaH9SMRyDqQ84sH9QJ8XzEYJZjRL+C/+rc/S1g5Qp+rowTx35XotHptsk4UP7eSobxDvqIjpyNblZSkIfHARjiqQnemjju1Zz8PzPoTnecfzcx1OFGnAqHN+gV+BOP/jepauPB0EvDcDkk8G2+zZdH8z0QEdjKatGvxZ1o8QhDbqZCEctJUC2hcMiwouvjKc6bhWoWQlHQGeIkVn15viLjDRX1Wsm/rXwJPWvH4j+4vJ3f5bBcNdGxEv43Z8Hb9V8bdMVynVZlk3HUGI6yGxKX2USfsmjhD34gi4E67EwrJf1vN4VdmlBJkU+IlLIHUv0fPBG+Cp6zqv3FOwE9H5a9t5wRJVldl27FyG5qkdrXgqppZsXDSyb4fg9gI/8acN4NtEmgGcPPQvxsfM4G2KhSrPc+lP8MJyfT2S/2zRpMDgKS/z/kf1NJsz3ASAY9IQ6zCgxzKOlDNiRgi5D0a6Bjh8R0Fy/xDNL2fIW2AYBblKqMzdtaic84C3RlvHyOzJe4ZyWX6hMozCcYDOHjE4eJRyosj4xqVOSrqD0zfLnPzcQ+NLOe24j0a4JOpu1A2zov2exwFwVH6T1+cetnnekKVdHkxXwkOKnJ9D6xXgoBFYcU5uIpEP0JEBHwBx0j4v6YYbZ5YLZoBHZhC1uYUIHLLEKB2E1jc3oxh8lEH4B5dlAZeH4J31YrgtE4cuU2jTGbOOMpfg0bKr97kW7HJMOEt44IYYHUjuA0K/k2xAUE9GyLYy+o5eFIUO0Hruvnbg4SDHDTXOZg22LY7im/uZpFmm8ZCkGnTAL+pnhouuUHpyfO0A2wlaNzol7Aw4dI4e1msa05mCAy0k7jZzTdIkQ+BVMEVZid9IuhLdwqMsd8Ifdxn7CkCPLCszG9yyS1ceypM40yFHZartqoF/yXIOvqzQOw2Pwmc65rX7/Ovrv6a/OCWOyuStcN4k9FaJ17S9VfJauh8zKAUZcZgG62pkhBIqHY7soFJkpaHAitqk2zkWq1GMDJkdQ5EnozthoIIjeNuMVykcZHYfFn2f+QVMQYoz0DiAq0JlXUe8UdKKzAGeo23KR+nEszqZaEqm93kM3a5w+ya1pTWqzgGKROFQHwMpBlXP9s48Kl4Kkw5vz+R0egN9asAFcAwfAkUa0q1IK1zKEEmf1xnT0VqXS6vAsH3yg4blBg6mSq/FCOZk6SpX/mBMWJaTh3HDMiK8e+da8245YuuJWdEH90nXQF6PnQOZf46pmLpNa8EDqxgXqShZxXWJGry2Q/ioQhko74GRIVG0nW36zLwsM8kQ9FY4Ix2Dy41+DmjFFvwlr+vSkB34lJGfTso9ZNq1TZ8NjXH3yvaSSjt4Po1tNmJ4zvKT9wddPnUZ1O9D5s2XbES54VrV3vlMAHXkWLlGNdV7dnpgHkW/+Qm7jhx4HlGjveIZxe0dzs+DZxBJhDYlCCFRZg2+OlMdv+akylCnVzyr2a0OzdmrLCbXJVbXIX0u0tgDOMpKmS9zM1vclC+AfDSHOLym3eI3eudgw2ycUm2Fh4+MHlg4Dp+Uf6BAi1vz3UK2hR8b7hH6maUjDriagFeyANn4Sjgh5GPWzKxLn8Gb4MAjuHmfE8gnne//p+5M1OO4kXRbe3HRYk+//8Pde2fpaVuyJO613nP+AKqSZBVtyT3zuUFmIRNLIBARiMCWSPKM4WPfOOQuWWlih8PvQ1al1U/FR6cI5avNO5teqFfpMWlatJMMdmhDF4nmJZ01oJRr/a0bIHP5LNSa/hZTSkOv1B31Im+kqdFXWUhc+OYD8EiRkTZpzrUbd6E/IT/i5qfA/DzYmkMgtq5h0x58Dcu12XQMHE2CQ8TEPgE4DN3zpx5DPePE3fvv8SkiFZMS3dXdof0hB+JTlKGE1J+0hMmTgzO80eqP+z23NbPc137h8Tq8p5+N+fxJOcUlTSaPEQbuwiB8hb7EqHwTo0oQWgWNeAIsLIv7MMt7GRzSQIQ4KqiyD/NhjnrLA6Nznh+hRiU6Pz6Qpt1bPa8IpbgA3xMr5jbIygVsSkMwc7SVqe21RhArffBrxi/z5sTN7F1SA/HMi7pkm6qwVEbc9zMN7d3aMNO848vY6eiRj4QO2HioH1oYZFGmUXYl7KKfkYk3xCkYtPw4y1KI8yIxuEhvnS9Tp64qZcJzUr4NhrQ2TagXfCv18bfj1DdEqKZ1nbTea3gQAKCIRCvQiDghkFqhxE/fPszgOb77HSmbBmqlNSanfEhFycoD0fxUXahJKg8ElJ/QdeIjv6SNsOXLlvfqxKHkBnytRnq5qH7CL9nkkvWqljeKCfx6Lz1fbKcMdZNGYuI9ymPGblG/SjDmSw4qq1KIxFkQae0oKZ8Xl9cYMXrebDZwNDmek4fNHI4eL3nH0K8xjF1XwxiCLPBR4BjoMurAYq0m798BLN+dnF5yWDTTrtcfAM47dpxhahvI6DN1AAz+2pOq74Hj7lCNkSNKjU5kj5pQfmQbWe1C1NusbTIyTaXn4ytqjVFD0TvqSxryeoSfbr8CL/nii/RMWe4YkVqehtiOw9PDTcp0rSsjLtuPlGQtdEOdVo8aWsLCX2ghryi/XhPhIAL+PHdggbw+QZvV5huHZvONQjYt1TnB0B8MfUVENEEg9XJjkB2NJZ9mCi5sdpraIQAndznWDkaOb7t8Tzo2N2WjDetidpI0pzQoLw/K0TBllNToZ72VYahc8uUzNJFnykI6Q9TJFL7IXztOyYJu2XNsnE7jLy9qJqIasdpOF+mlTCX5CvnxI8NPvreIjAACB71oN8L3O5c8JBOUC17B1Xvk3G80rh4fRt++fht9u4V2fKHEDVYLKuaB7478cjQc8DIqBpad9tgZaCgt8IAGz2USPlWlvsWz1AmenXOl3Xv8C58KKvbW87UrmsyQJcsvqsjiDoMgcCjdn0bd0nhvmvKTdfDcw/Wth7MpqU9LP4wXziYzRUd4L+OZdRkUCCHSy7FAG4WEVOAheIbU+JoAq2xPo1QXbKMibgOPciNPGikKMUIodYSVSphbZBSeDovHP+GEaw9cZykaJf3WmsBUfCGFOOTiwTrxpwKVeOpz25735jy6qlspYCMtC98eWWc79e7kDeNSX/MZClzyUFXyGVH3iTCQ/xLWoqpppHmmRbwnTUYiwKrefbBu8cAijYbzOc6BPvg5YDoIq9vKV3gGmQSLp+6P+1bF9Cd9Ak+GN/gZ7VHngmBdlCrpJV7WEUdA0Y/4RleDTWOP0hxlcAwjh0SRqXiRBu491DmjRzdVaPjYFTrhI61+ykpVJG/dTAGAKGBl1kc/x/OIcn18slNEGDOJvLoXZUOfnHEPCjK4IAdotykKy3MoQ3VxVVbE0c0SEzqbE3ZBco0wTF4eguDJJ2XMaG8qrdDDMPmt/DrSQEKR29TIeIU1cm9HRFfpDDWfG67EH4tNUuWV8jV6GLk9p9jUId3kcTRlGkYPvog4QanuCdugUHM2KV/XSJuiXVXLKj8tiALS8ZF+zoRYb4xcwuxEEj6LgYY25K9XMqoT50jOJcKptME4a599VcVuHVCpjnhRbwxlLCjpU2XC9KW5dHIdTLqXIjebdILf8g+6eoaqs1nVCsBI0kkXgJhf2YxvmYkE+CGMdBQU+bVDoiYPErIC5OFvHbghn8Evo1woExBiyOYmvigS3Uk+ZyF8FUOlL2dlZz7wTIEd32nWNKUFMw3MHtw/3WXD1hMdQU/xEfYcAVwuMX5Oj1JfeWdddZn+lR7UQZp0x2NcQz9VMcDOY7nv92tTX8t+xosOOxMnYeV4Hzkr2+WGvrq96vbah8IShH9qwuXNc/+43PU8vKfjdaYeIRDZooffgi0gPSN9osK6JDKZYfxBxGocCB1xx3AhBmDS2SCDcMIswOuf49LLsewDuMbQxuC8v9QiVbLiHXxIL3mtr9Eh9RFIGod4VqNJ06QOtotqiH7ZvoTK8qCCVQrNSnVJr/oXqKXqkZtM5lNADjQzXxIYbn7izEOCpEPIlfMa/ZVxtD/a8wj6pTvS+2UM+V4H/cuFuCYoI4vs0qlfjZdEeAyYJ6bklAx30ZkHZTtTSzQFHWVG7YUEZ/IrgZ7ocXs9cJ6lywUzpk8Xl0zrMXPiQNQOSs2SkFhwCIqG1pGIxlojEPmQnygqv1DhFxCSmSwqUnmaDzCb19IjbHDf59yfYItyTXm6Ln9KYHVgDVUJOv2IeY/SRerx3VPpyGqPctVETWfXGDpeTkeherEAWYdTUy/h7q/BVUIoZJlqNFwKeTl1SanU1dHvzu8hAdtPRbFgFQXsxgzT+npJNgzxgWk/oLtz5I6Rdf1PWnG2i0inXRQPNdyYbXeNkk569XX0UMm6g+Daw8SlEXWVjrYVDxO3jWBz4/MLLklCWfik5R+/09r7onVAheYVZ1kxrhRRfsmX97ZJwJAZ2ug1X7EiW/B3w4qjeI/fc73Y6W4CKgG/vsqgy5oq8uG6qLCVVfP+9ttvGMk6JFy5tV7SxEPOp1wbR1jqIHmEy2iV/OJQOIqvMRXfHjKDEZ3Zw01ywp2Vv5Y2vHoDRiv1BOSQqIWHiifTSONzLvVSl55LQLhLTG85ZtzMXggo0kJLHvxSwCpoyOtz8703jWRH3sjS/hJPAPDCY+4ilPr0kKL4gVouYmyJ/6NOPJXLbvRyBmkTFzG1jhlVUCnvragGX1pETFGQGaU0QE6wRNxIp3DYqKsXZepihklLKUqfqrfG1tLEI36e+bERElKNPnehc02BqjREnsYNnNBS/MRV33ztwjvpir8no5I3hZ+O/pcILaWkMpJW6S6EyipC3Q7Dl91zjOQczbmRQL7ZYbPumZJBG5KdcHzijE8HJQDc7YnxY91F5emh2uMdygcmO10dvgInRgWjumfNyqOp8h09w117c8MLI5Exi15+KzJv06sIxZHLsuWkdYjkBYd6Nj/IWBMuZWzoglBYKM7KuQYu+KMEUfsYOAyQ03YYXUd2Gh2nEL20VzmKj+nFJdOLE752seFoNBWjdc0L1qTLFCKUKlQwMOIKGk7F3fP1DeZ5Gfk5lU4dqUPQBR9p4IFrnpJjR3EDDluM046p4z2+oxcPE9cIpCNBmq433CDkVKwjOA14RnGQoY6qs01JFgwgXwQRH7JCSkd88JTpkmwIkcY42BJjoKxIzx2juW6spJUu9Avd657fhNmJMB//LU35aVfiJexiIBFS5eCFZY7ow2bgZTkiSTpMOmHyR1pBZy+d8upxfjc3N/GN78bMepnHK9P7jNidb1D+TAOwwJNZkWdo4nhKHK2pnCs05SPJD888nHCdPieiIvvqIWGcc6HTuUhzRlheyvUxw1v5xd8aNbIfMw3u3spvMtb7IZq9SVxwwS90VOZctHCVQjHR4rhIaJoyiBCyxRMUolhor5LDfjOVAaj8kt0RmUzJ5joz/gl3HIofGdHvrAPFpWFKKXE7/lnHqm/CqEf8npm4NAwAVDMRVFYYEJ4Kc1OAeeKEHSk7hJRgE9lBdr8lRGjNn4kAaMafMEjkpUvDwC8FIa6tQdlgDOfqfOP2u5w8PVTsu3L+dRJnDVH5hWCwj+pATQgTuQNN14Y2jBLcOWePesf0p27naIw/p+g8DN1mXIQUiMqjeOgSzRwD5kkw7hStj+Lqux6Jcgae6387Npf4jhbbUrV6pYzAq5YOXE9DYWFc6sJoqPjkdbAJRnUXxouDMb0V9US20840cOTWEL/Dp6LNaJNnlXYcsiUEOwP5PBHGV6PkkoHGyypvL675KO4leF2y/AZejFQ2xGH2aZuFf/DQKuJst2Z1LVE63xcCGDrXG9nAw4aXuUqa6VYpjBkjkwaJXZ/U2QPMdxjhNcY4a1aaSAy0I5kZB3TvV9RCRpKvzv+lXFFlejX1onzzOZoNPtSn1ibJT5g8sSzbjXXUJjgc0jjkvU8GmhpAdUYpR8sCfngu3+veQius8Okjq244Ky8G2PSBcPxp6pSAMnDduOWVGGgSI66MkPHq+mMblRaOfjKqG7/b29sAtawYPOpkh0UjqBO/MqA+wCsloNXD+I7j8T53JXO2Fx/5kZ/n3FtxZtMWvJXmpQQPyyn5lxc/hkByWf4Q6Iv7osGLwMEjMnMsvMkUFSKM8CzMh0JpAun12j4lnYVmJATRa3G1EYNwe3HVtIljKBPjl3yFqo0oAASGUvlRV2ZD/N8GAolJo6EWK3Hnl7LFCz12CJNYeW40qZEgeQlXsHQ0i+YLqQxon0fv61M0vaSxXHu+utqZSnpHwomXBtRAgRUjyjC9a6uH0R8pHWkQxVW+tLZBBVdy2utt6FrMK9fxfhVBAGD/5V0afKO3ayTy1dNFsuYLGx5u7w4jQI1hdm6aBrq7rqriQCOq2aFjKcD0SgnewwgX8f0mn8pTveMHevNVePLKZ4+iyovrTPtt3PFJunxjMlOrwEgZ9P7hmetrE0eAwPBFd5V48Z90Kdvym6y5puTCWLhkgyqZUqkeOUdZwDDEcnIEm8oevDJi4G5G/ZQVp105uA08tHGU7XQnRm178Q7DdzXaMiW5RVY9TiybcMjn+3l2DXQZEWsEwTOzOZTjVO99DJ0y7PQeL7qziWXKTlwPUJpBsOx+Bq7rVDHC1HsDElvoIY8coapJ/LyR/NvyEV87KRmpAd/PnTnytE7WMafIMA3tdyQ1kDCIe0Z+wPRS39gOI/ewQ1lwlnEDzBVD3i0vPu5dB3UTDrSTNoF+oL9VlNbyouqo/9IA2gZJAl5uIbNNH1lEzQ7PMX7yTnmQZvzZ4Srd6YiVkTMVc9RnB03jp+Hr3050SjT8ozzTemkAhet6n3HWIA74FlWdaHhOhCN56WZnJH0YHnxWhvTsKBa2gfBdP8kfuAF4Mm/R92RUE2PrUPQ7leqt/JZqLVrf7FT20OlkRAu0LeNkuMCKFDIwwfyoFGqd0J6yxfEHlSUcpAwjZWbyk96qGBMjYDruyeCvOiauv+dToRX2Z36rn9uE7gCo1cUyMTSWNfzTCItj8DJJ/nzmryQEAWoIqySpQxpCq3dV2Yahknpeto3VrNJzzKkioVvrFiqUnd6mMHdG0qSVFzWqbqM7gPQGhJmLQNvDlf423imcT7ggzzgbyTkXVM5F/iuFN8UCg8IWFbj0V97u7u6iqFWqKsN0u6l4mQnSo4wc05vXzFF+wpE40heBhuUoHX6guc/y280LFDsaY/Sy8cOpVeDnC+qWLzDSa0RU0Gjm7OR0N6fTkbWTUXQsu8qNwu04KJ2UXwpA+SJfCZWJefbiF7TEz3JSBe7d4CIlfPZFdQ/kdh0thhvjO99i/FC4E9b0HmbvgcG6Hzi6W1GDR00wOk4OW3l8ZT5lUytgu0PTytvZGM042xOjmbQIs2eRZhep9QaOdY+Rhn4aQQ1fOing7gjTNbF85484PmWPcWTKesyXIZiuljRrdtHaet2DUs1S2ccIKP9cvm+pLiKI59QaHPG5MuoDj5z/yiYmv0i/YfdqeKNmSr0kZ9EyBG0/PUxfOKEtPz2pYdbQ9uuuW13Xb3IrOpTgHOwd6pSOsD/sDtls1uETXel8Ma0uPA3g169fYwSFV+9J1mjWkZ/X0AAqZZbpaDyDFjPhrFfBRwOx45no0C74iVMlS5hpQemsI/lZJ5zKfz7VQYeegKLMKAvFjxMJhI8MnXOKoTOUb+H/VvnCZSZHFnanqOmaApHFMNceVRUEykHYVAgicTX6I57w7jISAjF7fzYcY0J8fkpWWqV8kDs2tD/thPGcWAqhhddIjlIy4pLg/U8R1thY7/aX+pmHZ/KmIXCjf6xjYxzFZcebtEjpVX4Mn3HAJWVoYPW8Lwdsb8FHJZGmlF5Q0TCdjpBEvLgsG8XR84uHgqFiqb8G9oR3xPl1pKV1jF7H/vVDxF+5Qk+GRl1ZKVMqBQ2hijTTdSiYkrVWL+KdIit5TFMmovziucpU2DKiy7GdD8FoTC0Y/mbERz5GLw5VLKvMAQkBLgfd6eg6lpshGPJgCEihTFmCGhU56CM/yzaoRn92bxwhiZdXhCJwi3GUFzhE6YCjOddldzGAXGKQTr6uMnbUI7UYpflKxAWvPqxHbNPfsz7IKNivCmywOtaZGkIfjAtKt3d8M21KnUK31A35ZQRGAHwAF+rnqSRUFvzLcGigJJoduY3EAyZvJwW+htMa1qsejhatIXSBllUvcOEVB2FpmIUTfUQRyr1rsEumXTO6TrStxalbN+A4DW01NYDgjO99dtnS1oI2cPmPK7rXs/eWUGGv4w3p7Qp2U6LYlByq80qugCU2LkDi23FwF2xeeYEmS2YD/IDyPVHPNiUAACAASURBVKPSdIboPDlD4cjPteoLjvBzo4ubYdIJhn4avz4FahgUp64iUJd6Inq20Tt0FzeQE8fqQHSDJ60qq+G2g+/1lXP/yIqrdvI9vvmrfRX9hCMd/6ifuja8xeCU63w6FWfYzOkdi6yEmgOEFcTKcFE5e2leUNE0xtvQch+CQ3TDESp4AoOZknARWjg2FtJYQq0lVgX79Ibn1M3nHParZIgFaYdXAn/nZ+wUgs2j4WaZhRs4onTslaNvEHjxAy+RxOUr19RrQaTMJzvOvPxyWZ8SGMPLddz6s2JFt5I6U1ZgFI1spLX1msbI5gnLzboI3T8FV/qV4vaePDx0HMQ9jdxwCqop1OqIAAbkbEzeIMCUac9fQTbfy4vgQ3077kPf+qoloJJJT7rgezKmAm2sw3JN7/PLfMNyvdfp+zpCv0+4IzLClUFHZ/nOHBhWR8uU1B34cdBxTlrXn5w+U1m4K3D1UF8f9xuJd99ukrTkuvCqKSQNJLvtOAigjI3cpLcMaJulL1TLfzhFeXRTMupA81I/sfcdubyD5QkrqQ7pIl9gYxuIDMg3FBdrf3Pf90OhMZ8KOA2Rm1OoO6MdS7GDU7XiF8OQevIrqXrbUnQszDapgatRH/fiCkTpHoPDvc+BG1pRM6d5lRVomo6rpWkUmRJkXJF6KVvcpD5VBjLFNwBDcoiRWRPqw38lg/5Tvhe12z3WWqobhaD5Ezxw09CMk2dYdaXeF8gx9ab6vv3ujsjajCYKNcUn7la2ywYpo0Pkv5uIFnYe1CssynpNnIomzzU0dXTviNxOhLonU5sgvaLt+6WOvZuYqL5TbRlVuREHK6xB3DBija4LnSxVNKAt86b6Gxb5Creir8RIOPVkcnZ0+eFnNvKQXhw8lg8aOg3rjIGdDr8buaWz4WlDS+qtUdO4yW1nzG0nX9ns8vnz58xWWL7fQDRcg9jbUeEE75QTcA1O+E/IuptgxEuY6RSLP7yOnJJeOXbautRGb+3F13TOiBeC6V76TmsnHGCvfbtT0e7kVih0z31Htsphuee++CGOgSuywn/pqxdF6pwPd5/p3tDFLI2fVX49d7r1OP3ZAqGwAamQM83RAArVqhWAKsTRipmiAiCy6a1u5VORco8SSG+wIdCNn3ls5EgPTNTDt6FTbicL2b/bCUei6+VdxDwDUYohmCoicbTR+/HbvKhLlJtXLNijr9IX4pFEgSVOhRXYA+/4norhQZlfYAEZ6hVzjNCwhQrU1fqalwYhKplWlSb8W3TqT17xsoww5Vl+4EchCbNom8wUk3WVRt9oo0iOCHyfCx7fl+VV6i5MRgzvrV9/Lh49z3oq7HmKehIGoFBIZRgzZdTKyqwEHSBHYxotZVVlqCF0t6enZthjzgko9haac8osu+mg7JqXjDUK9U4oOEMUX4KX9JliQQScHnTaLS+jo8inruUx0rE3f3GFMlf5rfiwLp9Wis+7Ww8of6fHrz/+1OQHKSzrGj+jqY5QfFuBkoqj/KMR5F58aCt15Je+dalwiBz5UnStohCi6ISTJ2UacMJA+FgV5MG5SulKNzWVpI0IjvyugQuHxzzbFpRdZUV4xoubUKW6078eFG7InA6eW/2lrYZVyU1C6CcfJ9DOzUe1bV88oDWw/dN5kotYdtlRr7jmSnbyAsNpUqc8NXLeAn+CodW6ublH1BgjUVfhUb640MGxQq4BrhkJqp+YgSY/G4KAaT27K3kFG2kKCPHoBkh4Q5lNGjTkitdjNECOOB39Syg75Kk4jx4mnnrwWZC8usBrJtJvzchwhQH+9dvX0Q1GzLW/PtoTn8KhcBGHPvrrU6Cm6fhEaizLQJy1l1+NtQnzp3hY4RIr+cTdSDKZ76WfmpA2US98w4RRNOyU/ON+8DS/dgCn/H2Pb9pj+cman+Ij8CIHR/+Y4hjGUYQ0KCtv4TY8XKYuixyhKikAVspaoI7uks60YKCyz+iKO4ncys29oy+f7cUqCBbh7rFe2U6uAPyBH82bkzYdpw4ijUj8xIny69R6p00o2wANU8KB0AivsdINcRJ+FtVthTjFu5zPJXK9GWWqkvjUsxmlhHEffAAsrSxBKDb3oq1hQgZXf4nU96aMn/HStjALfNOZiqjQPClMdby4PTh15svLyC4kh4TfedPzd9/svWHqdwXi/fDq6cT3LSfcbEBAyeX9PRWNdFEhCp/etPyZOO2lkqPX7LSno0BHI1ceKQaRNI5yzHxzerUzL8LvGDmyAhMi+iK8dHdKKp01WeAIhecJ7/1p+KZsGHHUkve6GBkumcFwp8FitRit+RLF08129OCB074HB9+zHkb+OBmgVpJn/KH+Iw3PJc6UpLehNMWQdUrpIP8JKzoiQ8BLx4r06l6SZK1MeWiSEikJPGrpSFfJc/QlPUhGQuVOI1byRVeAZ9qLJAFgtQmwrcQxlGZLGf5QT1sgVMosx9RNG74SscHY9fbEyGfHqGuP7wkwNQJ2ypOc4Z0yb/0AbJ24T2cbg+dJKcq7fJvYeFEojr41ctSIXbi+c0g7BI4bYwwjMXkc1WpkjIP/yIbH0nkGKHOPGGuTAavrJeCVK1x8ND7KUbQOvYpKJ44z8H90tKtuiH6UJ8pizDj1AW8Iqbwtl5ejS3bcutln/cTrI/er0T2dr//+x6+jJ2io8dPZYQteqUPJeTd+jl6919kW5KHtPxhZbcIpMlrJcJ9LDsxxdMXLsD6B/fmYYnjX6TIMq3slBQ6EX69jK+RA1hMJzN95fSL6d4Ni4FN+yb5l9cvMuZcIDccep9/DZkt6WKpxiWDDiqMxhLAw0hurqRC6DyBASCfikremFOkZpjIw3Iy4wEMonHYwrbKUQomw16miKQEz/Mddx1lGRNCB6863qmD5teGFRgXKLpzHYIkTAuTXv2l6qbsnNKTBNzKkQ0eeUp3PcRSyVUp1JUVEjRsVFxAtP8YrjaHSZQs1tAuuZpGOTfqkUQybIEJz4RNvvXA16vNZV7+5/ZM/xccfB1J4H/GRH4Yd+MKzzufh1cMS+cZPh9OTCFu5URGoyyBgojR2KhGnjbx8duQXOUNhZgqaPNmQQo7AhTdTFFK22wtLnQm4GdrRctylOWf6LidtoDSZL8FwYnCdwnOUg9RrnCPbHGA92zOdjzLziK05U32OADWejEPAgwJssTa2bDW2rZTBSgXy06Wq+TGC0rboWTgfU3uXEZsSSjKXEnxWIUeqCQu9aM8lRhpBRiyAN51yKL4KccmkMoscAs9fZdo6ll90FrKVMN5zMDX0MzauzDE2Hhs4cT1xs0x4wSS5xy3akZDWjLyyFiof6QnLp6yH0hbFCQSDs/yVXC7RSN8YBQ0gFc2JPSSVPFt47mkszjq5CWYGn+yMpx4ICGOt5M2I3+Pe4F1kB6DSpq6CD0iKt976YC8uQNBXF4T+xB3yyVciilZJQCz8B58tnQ07E1fXl9TBac8ryuWdPU7huWGd78uXu9HN3S3TnpwUY3sHl+CoXCszylcL0yhq/LwM1/h1Awg2ohsXXQQaxaGwNffiXgn4Fc2WxXR9Q1IleP0rDudcxRH/u2lOQ1CynAlR6n7EWWxwaL73Hd/ux8YAvMf18O7znimEV4mE4ahsmMdD/lS+WS+IIAA8vgSW6UJV4EqQ0kiaMjJKYbFapvOKnvcGBqTnLuwYKsL+hLMc/yykDqAt7HsdjLMnWgv54Ar3NYIKiw0rI0OFgstNEw1aCXyD+xK95waRjCoKvF7X1NcfXPALfH8IiDR646PrMYoBuABApqTh8uw0XUE0tlxCyNoVlDS1F/2y7Nc5yW+RLy8SdkFoRbzyeqN/FdECuoD52NMO/Q6/6AB1pbHEPqQX2/Oup7XhRwlSiexw4zm6WUOHEnTK09GfPX3pYq87IzqYrOK45kOsF7yCoLyqdDWSfkni8sOHkmd6R7IiRhVFK947wpYorvpcEZPlynqm2Bwz2goYfIC+ywi6bG6xl4Wid+flZIJBhN8HGllv+c+snLsfnQmxk+TU/cGlTRQ8w4p+yDDGtFzFIcWREUccqvmQFEGw9SpR7ppUNrLMkFBasxYF+XeHpJ3QTBuT0ZkIxyzE4qw79zYO4VYg90LGDdq4Iz9fgp8xKg87qLtGzXXODYcFuBbmiHWcY7suoS+dCHY+2imeUL4G4ugsj3ZkGwCYdHa60xmq2D2i3VGtE1tPkPEu23Woj3VmrIgvvXmQf5ThWr9Ts5euQy6UIc8T5Tg6UkpT+WB9O49eGUCmvjNaRi8WL0o2vNeQ8y0G6kFdKMep9BrVczBAOsI71vP+LYZvSlrXJG9vN6PfMH5fvvC+H4ZwinH0PdMu3/r9Xpw0fhpsL8NTLmXrqm2ARxOfgRQl/tyP6TtfA+9cQsNbWaeSULIco85vlXw+ri8tCeVHnM1G/K1LoakM88dDR9t73SE+aY/x2WNh4xFNRz8qYg2GPSpXKDVSynyMn4IiMEougAickj9wkiOIUSnhlUD1BkbpCSslGGMrwB90Vtw1BNWSTLCs6lGkNlaIeBqnVQFh10Hy7hDP5lF5ODIwne8GpWmZNn88mt4NOvRu6zxHEX0D4Qi9BG/l547mIWzeos46DmFhmsqDcoN7mFLh1qSYJq4kxoUHkXIDFJYWYeSfdF1AzoHpBuhcfM9vutRLWrbLPD1/D+v+Me736xLDd1C80hZHGWid0Y738Dwn0S3kjgCFH4WBslM2NYSXbDy45kzLqR/HBc6CdMZN144kOZPTZqzQqrDjExR5QVcyhWoHUYVp52nHe2/KWaSOLCrVsIO1KJYi87X5Dfg4FeeL3055OQ2aVqoBsoMp7lwHllqfZ64rhJK1oplZDe/KGhgAkHrKhwbPDQ0GaGPNaerIVzpJyjjtkUDr4bmbeDECiidZ8gJ8WrhAkeUoKGHivBdfRysVYiiHijPSmXAGZjbJud6FQfHEGTf8TFx/JdWEk18mbALSz4daQweNuvpG+lU9pKpnf07m8oeRnKZF46aBSKfEMjG5GJK8GJ/pawLAVxrVZjxhaRilC1yCjxo4+e12KaeuswZJpdUJtXOVcpKO1idRcMITv3zuSlgALPpTHGmFJ+4z6uhobAOdsuHGc1fB1e8UOtpcukkIIrgx6OZuNfry+Wn05esjR+uRh1cyPr5jTZkTmYXXyxW+Mq8cdwM4bFuWJ35iaj3tCuh8lt7ySTGWzLnHVxa8N37ohPuWezteHCzkPIS38offYHY8yOQ8nLdiehn6w8s8/Xl4PwxzNzBEsWEXQeWWQpfGQmuJUAmoXfX+n8+GqKSLpPVMuNweOIUmPUrSdaODJPHP1AdTEuHgIP333ioIoqJvyf76J18TxxRNPuLtSJfy9mgK/2IMUz+UE2lp7sE98tCqECGzmidcKYcSvZDgYPyOiQ0PLZFG0dQVvtBEGgM7nQnCO1N6cXkGJwX5lFMl29BNn3L0X1zP8gnn5fUswY892FBTJ8G3Sur3e6EO73spp8J63NCXDk5pIYgVzKYLP/KaaU533aHI13ypIcecMbIzvSM+e/xuNbeDE2OHIYoW05C2qaTLHQYRGsKM8iU2xFQ2HP3p6svaUDojdScyXe2y1VR8KRZlmYOL2fF3j/HTAF5Qrl9Alz6pQ2jPj+3DS4Pi4clxQhHmSwd/qTd2BfhIaOjbFDP41UgKWPyrPoUmVtWmi2QZAVqfLoDE5vxUeQQeTtVpFPOenWWRX7mMwSOfG4Icxek6hgdsyUv/ghGaaWzTyKTAXKdjy6e42Oonrpky0tn7FQ3+nDb0s0zSYYKB0GUURrBl+IUSzZ9jxDUdHOFExsFPOuTC+HnyztwdnRCo45R2ARzra5WrHWGqHfWTN50ppqejBbpskdvwctLVC1wI85LupcOCSeITBw+lb97/NA1wnF1aXiz4igWyx8YXKWDH7Nvdmp2e96PfPmv8qBvT5YsLjL0v9cPLXk7ns88aPy/xEYdu+I7Tn4VxN3atAn/Ik57RP1b0DWfZb7nQ8Y0E8uCc6+V3G3Iu3dnwsEO6l8sjt903VPslDzpPfawqVRgGUNUvlkyxKMS2Ni5HbyrpKB9iO5IKmgBKbKtxW4Quxg+hyDpaQkp4iCHM/pwKGx+47vyhr0SqQExqEQ2yUq1RLg2KUAntxIiuiF55dygRkxpmK7F3G+WCsFsWeskYcEbI6UnWF7rtLRcB2MZALHiaRjjU26agMonxId80vUXwVNjBFxkPqnrRmcNngNjzrN54b5YmBxcLIXMEmjzCmgOzFDBxcSjZ1AP8UlALTroAICDYtgjKsCEaCszuJ7LhVaRRsYsbDan5cDu4NEA/5MUIU05teFDpSHfx8x4fpIJG7n2u6xAmwnHmUfbwPXPMx46faahjWQI/TVTHRbmD0w+GrjA8azZDaIRUHFOm4JaXF9lu7maXKhMYgYlvmCeyKMhPfJonyEhH2wJSyrO8cXZB+Ulnh7T1vpoy71Qaqpx09zdfGFeQdn3PJosH8GADDDAc/cw8bcViERLldJJXHghzViFO2iBPra6NexUDHXWmMI11UDmaxhGpZWcnM7w8OHY8SqrwFazIRJnVBpXrzI5IX9NQN+tYNSYl9Qu/pAVO82NKN8NUZzHBhBJHhMV6Ly5g4yQJ+VsL59085y39k8YawFr7AxfSmTdnpdKZcUraHbj5HCHYuCTjurw7PO1sr0fu0rUM+a9Mkd8hq2eQ+ZLjEq2QKGVZwwJsh+IULU7i59msGqFH8sSwsE4556iavK6AERe0te2GJiNDZUEwqYI1fe1c99yv7pgC9uSaO6jAB5Kp+hID66sMS9b/Pn+5YVZgy7ofI7/bRwwhn87iPcxLPmR7eYkM7r7BIzpu8kOd5eW7jVRkDpMdoYiDXPX1MXlUcmA4FI6cUBd1k/QJ16gLfmkFeWwVARQo5ZeGI1y98sKZ8+AkQnOu1Q6dT1CXv0H6YQLuxfGsixDRwHqSU7j0uEOi59DkPYLRyim+J2nPRxmFw/O4HjbbPHJSRqtkfO7TKAN0UAGFS4LnkihVQoRfFITBVb4oFUNy+C/x1SODWDC4pgJpoCDnOzJ7tyo3J73QYRFkg7oNiFHteGpJuNIwOT/QNZS9o8k2l5NP5KRB7mgfLB7TMOkncvkBSXze/ZlqOBHZ+ewDONCAHUmg7fKOIsKosRWXKFDrAi59qF4CYvOWVghpfslBBpWDykPehkYRbBty9tpBGCvHvwv0KPqLbKdXRHEIs/yMEJPPd+ScTglEGSlsLkqxBO5RGDHqzWCY1HjL9uK5jgdrODXjq5KhhUXBmKYrP3k3vIDwplNOXHPT9XyiwEMu7/P1ccOaMyxp8qw82ABa/YlQoKvxVoY1RsUj7DJFRH23vNO12T60i92eX27TS/7w4R2vJHioMyMPtFCm4qQB00iheWSGAprsOHIUzw0FIoEEEyfNUT7ZGejIEUFUXl0nyiHY8NcpMt8RW7edno93v2GvMXruRmSDybv3TPVxtqW0WW3Ak5HHFGO75HiwyJRTXfn2nZtPHA8hc8oy01oxto0H0kh5cjerdV9kF2oZlgimTLajAC6OUv0wr7sg5bsdS19PQHrAFdyAQzVSF6uvIXQq0ynBnKlZRKeO1r/JPnmFZXr97iJbPJAsyhNqAYWZFQRzzasfK149EYajcHkxh/5+z88MK2jhSF1crumkfGBX5D2Gg1IoG2woR0NoD8QilawFHRldDDYZ7WTP6UC4scRlwkfCdr7LRxu3TXl0ncerKTPyXfquHjajhzveUXSDzJSR4OZmtASX63fL0ZVT5bYx8q3ZJfoAH31lwk6O39xbsnbsy+k5/ABYTqH6rqUaYbe+5buSGED4js0bza/Z7IIcTi4XfAVxhrHbjP7Pf3wZ3dyvRze3rlOb5hp5ZXoY+q62N6MF1/xqOrpYstYMOx8wlFvXsiUGRnrOByfVfa7f2snUSErAegdUAwntwx/1KppJ+RE3eYw/YUOXpIBKoSPSlnQ1I4B8u0s2jkQHR/jhUY2kA+OBgap4dJBtg7+zTmV+xuXVI4gi78t1LJXRypcNU0SWzjX8gBj4+D1FeNGznyoHmpE5MqnO7H89LLqw59fPBcUSdizrBWjtviQhlQKYVkJeiZ+r7s2kQdEZDhr4VTGZVIpPBhRzTBcFT1QnW0fByobBpAksn2kiiEIEI+lVpKzRFAzYYuX5V9+rkBz1+bFbp1YQP8qwh24eWpLx4ud6jUIGoRVSd7rxxF3BqFobYqw9bo2gphTSAl9e2r/X5x9ck/H4DKAaUZRf9BJBe35Aozx7ZVJYRfLcWUvLfukopCd95YsA7lV4Bf8zfqVtq20Dl5r/AdA00eDVcDRHN4byjvt0hqx2wqGvIymevfKyMQos53PS0H3Op38wBiVfAch90TbTWJ0QjTFubLErlHzQPTS3cxLOUkgYCZJpkCJrU1QZiRMNEAUg35Seres/GFB7871Rb/KiPO8JcqLJ0+5ptMA4OkMQuAiqp6+EBOR3JCBclwcQU5QdyppPMbm70mPK6tQmDIICrZzqWzs6dd6qHCRViHrAW3km0qShoTImdare1TzNbLzpkON2CapGJMAlvsuj9ffeMm0fZrNMzY1tocqiXIyILcNORFo5Ft4RWL4qH9LSfjTiXDNwJEfKERnxKyVbvugJz6KczRFyWmH6vbZ1jRP5gZ+q28EB9IbRl52QjJ6Qi8JbHDJIBR74q5PUC+CXZ2Dry4enBwYIWKYFwOtIODAgbRklOj27B4w88RjKGdOejnwfmd69xYjdEv3pi4cDUAd0jN/6S/2x8qkDssGKJB0m2gFftVB/OOpzU9XS9T9kS/pmc570pu7WWZd6BM+Sn64T1Uf+hVBOUUMz5TvyAfweXxSGXgWO37orw6POg5PhK3S2yvzJWyHowvMUkscf/hk7TFcuYxeUluJ39H2YTZn4vWwN2JEGrdjI9XkUSm4jwIU4yPcwDkipBmH2UsYUaAPh6mG5OfPjfHS6rsT3fN2vLIVuFWj51qr53lcxTfAJb8+V9/mvpE88aXqylCVjIsD2htr9oA5RcO3ZXlHSgFZ6wYbbUiBi1uMIV5GKp8zOFHChXMhYdp4jIsGbdhXhjZJIqiYmpiVxRhfDukoSJLKEETwQ8hzUDdyA1g+dei2r6A4/aQ5iYD2ARVIF9aWfpiw8RYh0UVH4/vnvaOCv7EphFq4QJQrEEZEbBBzFeRLQgilN10omrrkRZz1hKxTyRz5RT32si7sPtTKG2QvOl70HBBjKp/fDa5CswlXmvmfIDILrUVPef3NERhOOPDiN9cRZjHaq1siBn0ryawczmIQuhFkYNod9uEzfxWAgjViltUdksUv1gTWwNYrwkncMxWWhwUhm85e6RoX6ABAVLVJF5Yrv0kF595mLm8i/8VpaSUGM7wemngRo3IyAXAlzRKGs1OhQlMvMmd637sbbx9TXVHY4aTqRqbxu1BqrnYC1lpY2lkO50744R3Ns7x8cLQGayI+s2YgsLqMU0fEeX6OhrNekCLQn3K90OGoUzxyGDX5JTwWk44rDCfLNQEY66QABW0OpDHmwgUVpYEgcQy2NRDsjLTq4D4zAsxnFNWRKVN9lLU7ZU/Eu4CUzD+4mHi8Y0TLN+hXL9+nb4+iW9/2+fH5go5Rfb2cXKh0Z82j0nX5d0Jlzulf96ehZ2irHCzYM+fpNZj1Sm/ZDXqqv2HSCgJH54SGyYDWskD4hpJOu0M3wRsfmwTud8XI32RJSus0CgJcIARhvGH4DYCc9U6IiZKE/4MIP8gcDkKzyoL9IW6j/VLbjVKUoozpyySvyKUFvO9ORXnjtEmfDYgDNLOO7X42mnmW2CXUFREDtQuAzhWVrwfV83U9g++l5ZPIRnpkq7zDty3sZKAYnqykRjMFPnzC9M41666UZaxyXbb4MEvCUIijrJoAcWBs8EDAaYnC1L1JJIHiVLKb2m0vheE+DByjqL/gFDwvRNT/TaXKQSyFyBCwLxUMhzBSE9DTU8rzTinkXuhtCicKwwb1wBuuM8f6VX0UnHEAH32w9r/n/qk55QWOAXpinEEKn2iGnQXOaMrs+XXPDGMpXz5oMO5OlFGv/CoeU7Xyy/vZ4A1056nLdfGmS8r3BKUPdGb5ntmHOlvoc5cf0mWs79WkljKHA4eMFSjg9eKbtnATV8GREkpGik692skDYRo9SdL3KDtOadufXJfIiN4VOeXaa3o/42mmOVuNe/HNhjJQUDYj5NRgyuDevtIEEVj2sStWGX9OGKphD5dNI6UJmlZHkt+MEhpFDlbcK0FeIsqEGhR4QdkKppbI8NcwRG0rezoFG0GlpvxDh+aJZ0rBTAr6WHa9h5Pgj3yKUhhoyvFLA8Nv6gZBcs07u8t36zL27RcVX2I46PYfTzVJ+oNddr77zWW2o1L9t0B2lnucqLA1mlmisA3F+1WPPyF205GfSMGXnqNgdvnMM22x6xbQmn5NiOveR3XZfbp9Gv3y6z8jvjp2eO3fg7dkEBI9DV2YBdhh+1/Y8nDyvbmE0xVU5cPOWU/nZrRo90WouS6i7PJCNMW6GSSPqb0cm8ks90rHTD90UK/VcACiSJRtSnfv6EWo5eWenWH6r1arTbB7uSVLxpi39lXXlZA1m3P1xP2VEfgsNq6LcBRv5bGnxLUBc8OSDfjCxbnXv71sutAFW903rPfIYCDAX2Pzop7D4dW/C3A0ABJBIuBjd6Wee4ZVMDZAgcvHc783PY3rMpsV1UGEOzynZnyDWYFGIAp/2jBIIEJ4zbDadxs8sioUEs0E0H5mmDMtVMJkisXGiUKruTYiop9M0Xv2cSMBBsCqK3D5GeOemAwfjfPE6YgIO/unEKcbL8lVYSqDx0tLUNCZSkZoLpeIIxiQpK/kTzc/QNYNIENAPEVWiYeX0OybC7+Ucfcv+izsJ8cKpKKoHT+2J9z7PKFiYVtQkm1KQMfCGRAAAIABJREFUWneCvIDjY8lx+YdnedOuGCciVIw65aS3h3zPDkXoVxWcxnMdumTZUR24IMSX7zDIyN8WLe4uRDfWbBDcLdNkY6bYVHYy25NL0uTVzUzBOsU5dt2QdagJ2tJ1NNe47HyF48CR0VvyKXXCQCK5J5h718dB1RZASOHtcx5tM+Dkoz1ol84Dk5DQizDRUHaDDuHGK6XZPKayzjMGfPNI5gYLY+Kh2mWEyIkyq4vVvKzza6zBEYUtHaudkt5RMDSxPI8Ii9Ej2u8S2ufTAB7rLUwNgX6QJB+x8D2bggwkb6ZdwQfLAgDKJyz0hQeuPdnu89oMI+1MZ4oP4bY96xb6QCc3ck6p31jDJTxgea7whRutmPIcX2qAp6Nv8PPLzWr091/vR7/++sC6n6O6/ejq6mdeiXDUSjmsXbtZZsw6pDMPGQ03A6DkuG7aD8EWC/ckpP2KWyoLH5BxyAJ+RcPcG0tYcYE0VCBZCO/8l8/+SQjrV/fAghfl4E1u5JE3oUK7rxQJr0RBR0jq4ILQI/64LzzeACn5Qwijz4FpeLDEF72OorId9hKWRDCrRoCF31u/No/hZVqfMYCKOPCg2PDqYV0R+NzvDz7kzRqBSA/y97z63XWl0X3DD1OPPdEZPzaDuM7s/hz2Yuz0bTxy3QZTtx2nY91oajGEfupl7O4vnh+zeQExMRPOhhShoKHaeO1pWd7BSfzmnPLxMGZ3l7phxd6QjSyL1YQL0zn4TIHCVQ1cv2Sgf2hp6EAc5UqPQkOFCB6WlUZJpXggVUqu0WDHonyFRveWbxLju2/64NDg+vyXdBIFWoc4ja6RI5RBOhUgbeOpJssDtILUkM7aEWEnzwS2IPgpFWuqrejZ5ZlgspJjcGFZyYd8CbOYY7KSE8JCTJ61gaMJG3DEE2UnDl5uc5mSP58osqNkQ7c6YMvYAyXoi+GmE76GnUbpphkYteFhwffxlMmFU2OMdnIIgIYFXDJzQd18RUOTQInwt+JCAErpOJdvGaXwbS9SwsOOnZYTXWkiFKtiW6tTk6CHaaUBdUs7U8Zdp2Qks8UA1oyFZKINaHDA57ApzfVU2ofm3faxY8OIX2awzlJBgyJujtAkGzf8M0qWZiQhKiN6YYobjxEFmSmO6YCDfxS6daesjC7NCI72ifKtwNaOLMsD6vXFYc2rNOJtu/VDup6M5cYSn+38LniVRni+6G7BzJpiqDgDFsvoLt87dvbeYUS/8W7fJ15x+PJ5PbrlK8FrkYeS10yRZ51rxIkv5I+6paLZW8AIf7SvM0md+vTYvgtPFHJUCx2c4ah6wRugUdtcTnfmCaELX6NXqA918k9qyNBQi1vbPGSJ0zM+9AefvKMauEZXKTE+PkFPKWP+mvIkkLAGygwpw2ZFKfn9Hj+1ocjMkum38t1smDINQfYLPvdmoK4xlN4nB+XmvhV/xrO+w8tkPtfHBnhQXoaXCXwuRVwlDAHknvgJ00D25Co95JcJ7TLMdD3uuU+1kt/QqqJ3vS7d78ZHZpb4m4qMXMYVUQwrV+m8F6a4KMjcATC5cmOvHCEHN3uCvvphecHVhgaRaS+B7YuwVQVz6464KlQeu+YIUDzcmVVKgjJp0Bbl1InrTn1dKtmDCz9kMk/VmjIpqObkKROk7d3E2PUUDYXe6xG++PTdqT69dBEWAq3Dy6vT9mWev9JzRsjQQbp6n0uG4qSXU/AqMGcEnOaRD6Gj8faWbVTyh4YUmQmngadyIbFpuYvfYRrW74kowpkb+F6Bbzj5VRCRfpOx15dA7G1aMwGFp2dg2nN3cwNbIbKD34GOsPouaXG0bk4vYuZQ3E4TUhYQfVUgMBteRFAnjZDcV0GoOqyfqVVQlltyKgqBQ54yDBasnJqGDtphM405VdmpFn4pUGVECoV6jkhQzBq/HKLNRrIdL3hvsqkDWgDXS4z2bPbRCAola1+s1Xl6SzYFOR3qy/JYAzf6hBdUxjVSDeAOfwM9HAFqNKWVBjB8YcSbhgVc1/78fFM6HcKiQUgBnXX2cjOJm4jmjKZtL+K+xgB78Z8Rp8ZGqi0dqY1Yf2Mvi5wFAH7rMLAe6Kk0rs85UpuC/5q6/vr1bvTpwRfcH0c3X900A35Mb2dNGpnzE2wQCZ/NTHzv0FNpjN9peN3tSZoL1geveSXiitmABSPLTCtCA3HVQAEhHAiHoYfPcdzbLQi/qZty2NiautsWlKvq+9XoPWnJocv0Zpcpk7ZwS4s0BH4oQVuxLDMVvNyaLvz26UecNRE+MiNvWvnKWxm6krvIXq83fkeZW+1x2v650iP7ZggvlY/218L4okioFEREQYTKt1h7LDAUP/P5KVwy+IxyAYGc0JDTMUrguuDp67oy6eHpJbY4e6MpSyHB6MTqaHwgqgwo268Ss8FKFn0ZXniGUDCYzLlcf5Hh1iA0NNi6AzrvdBUkkkhYchNfRypVHnFVT9qQUjnwqD6x5Uno8oMnz/bi7NlKKQUrlAJo5vXxLce5f9EoNE3FE+FBjR8VuIJYrvXo1GwoDJW63Lb+MYSSyIyVu937bDy/gHntayANp77Wb+Cbs2DV3V/xt+QohIJs0FRFKV1w8kvlZTe/Oh4VHqMvTZUFfYyK28i5C29tNKErcIyv8MorXF3y1U3SJnDwk3jLJ8wrazHQNrAaTGnrif+Z1maDTl6p4SgwZc/vuGXkgYLOFJ15bF/IS3xHZsq5rxBEZmQ+zxbGmpYu6zq5K94DAv4qs02+iHNWweqWYQK+8VzKo7h6ILhTjEhe6pyVRAAptdap2qBpyxA4pVivbAjHA7+dXrQDSUr8vAxvzxDl7dcmMN0gpSEAImnXdjiB4Zmdjri68XMdTuPnx2udaoxKEH+RJP8OmDnEmwhMZsMN3Jl6dMetlyNofihTV3Kikc27hWhYMA+Ofm8QLGw1HESNj0xJM7/ukXt1EBDymhW4ilfOGWWUdnHlqx1LjCfrs4xUf/n2MPrEppcvXziN6B4dAIwLeL3A1/htN/dQ4Ak9ybF7sPryggMBkMUnjOajryBgxadscPLQhgtGlq6Ruv5rxyBLKsCIJpQgdAJ0rumVk87iLm2r3njUhKSkqbVAyMezYV46uyW9XZV2KooFLAR3c6CpG0RglRSUnqoZAuHUqzSkA7fo5e/0O0ZFbXGmXGjfy7de4pcRIeWlzSkQvSLSpN2HX6bhMqj7zmr4nBkf7rtvPADhVyqbe5MZOrjqWeNnuAjUZW9MtCEG+ctgkeSEk9DDqyuwCrPZ2Ws2Db9WLnUCUbHm3h6xvuJqb8OEEVYaTxpG1iDBA8FxV1qmcZJXvBAkGlytAwKDlr7JDgJwFxbusb3HZnm0M+QJAVCoMOoS/uGe98xoPHO22y9arzVlgdaEHq7nIKqqJKaXUzdPwPSLBI4uVWh+v2zO+0x+TcBRiT2d9IZBoR+1ZL3cAJERodvc2sKM9JZKnkziC74ZyVg/nN6KF7ldS8iL2VZAQoLDGhxspDas4qIZis7yMgaZIOF3/vAYZxmd1zEwhJpG19PqAwV6J/iHf0LrAYwio5JV9HRnp7sh3czgtWP0oJMH4nlxfVW4cp+NE9LceSpH7qSxixhZCkSbdKcR+Ldy9YU3dL2enLF2CO40MaDkGFsEAQy3x++oDQpxodhUnNAoa3fEC0/88uFZ5Lw2xsAP35tDHSNs0FKZFKmSc7gO+r6qUzwtmMS7gwI5WoLzuo0QHCYpO2UUVZrOZEAGlam8UqESbzo7VsqEtLhlBDPznEyPLoOGbsYwff+0kTA0SCteJM+GrQzHyEu9HZleMG235XuAGw0Y9St52uZ4uiemR9+Pf8oMyAQ5XDC9t6AcDaFfZ/cgaym2wRCs2W25uucggSe/3Uf7UObl3bXfUeTdSt7nVdE+PT0wVUpedNIFcn/FiGkB3h5JBhOBVk5+XJNmzbrbzz9x3utindHat683rMWCO2e8Ov0sFdyheXnBFxt8pQYjFd66+QWafbvlXT9etr+8fs/FhhdGgHeMen/9/NvoH7cPo//rsWZsdNmxAzgnwPC1EHd27jmcYcU7gu8+sqGF2sxcA6V9r1gbtM0s4OuF7w0uHPU5okRGKM8dxa4xjjGUc6ZYbX9ySx3mnWrLzowONhFjpxlZw2VUH97a7SFSUYpMQRpvZTqBqtlEaujtNAwdskqo4iiEyESm1QmtUnt+8CB+7+YvfELP+ja0FEm90v66j+1Im0YulTnpLnJjO38RXvWbB0uUtIqT8YU/98TkHU4wEWcJmz99q4/vzInpfc4SFeWIrz+Gw+48VogRL57BPU6/FED5pivjWWSpVK9/bVRWrl/VQNozbNqp6IFlvNY/SBJmsa6LEUKYysEGYfUsn3hu7FVmvt5pIxSBZdm7AVji0yOUeBBTo5NFZeR6M3H7deHqVIjEye4yRwyk92gnF8oBFyWiorf3KU8gGL69alNy36ofRSFuhoGcCkQmZms+rcqeXea6iZPiTo3aQ7Pu3ZUQ8azupHCVWU7KEA+5L0JxCkzduZMMK49C4YOgqyMsY7Wjvpxt/SSIfnh4lCDg0OfvwJLMTEfX+dX9Y8w/5064nQb9/igrkAKj57RZNis5ekCJVDpygXcMF8xURgz3SvXavVhKOh4Tri/J4xv5J10vUzDik46VCgk8Ee7sTE1hzqSEp8qwf6ZHrjSUUSV6xb/gpkCZKiMs7h0tNANGxqqAihclbt3zWgM5hKHciYey6esTjtjchFNHhjlaq/a2gVBXyKUb4TSm+mBEOqbepC1rVRmRoZijXFHiThvb6XVqLtP1iKSzRHt2M7i+OSNfMAcn6b7CYE3AcwrvJqvqtAjD3azOlNzTwdhjDPcYvj2dtgkKNaNV2ran52TtSuOdrb3SDZrStvJxWTo6GgubQJx0sXx9nPrgEqPrrCOQGHFhQG1b/NhZeKJMVvGjC0JaDO8Kw7exvnTMcxoLRujy3TUvzX+govPRb3cPo8/fvnHdjL4+sbFpAw849k05FK+815g2x6vwY+pGvae8J+ipMeoO26C8Un/IZ0eLcwy5+kJ8I9vKhVUAKdPZ+S9to2wLAJ86Wu2YJZU8z0qSziR952fgNPpEpIg/amzh6+q3hysfzhRFB9KJKI5SHuXoxEan/peXfcSWwHDfOytQYpqbQ7gMEAY6lAJzUIaCEp61MmwTEMfZDNe9jaYgqn0s37rkAJRm/EXpUFfbkcTFtw66wua1z3kDnWxJ9+qnjE0wKKAC5ipGeet9J92r7DDVvHXJpOFlal8Erh4McEDYeGoeP0yg4fOUP4sWXLYA84C8IHScCEEL8MzHgwABJ7CsGwKaOqKQsvMLohIZ4op7H1EoaDkVgLwSV4xVLHa2dfWuEX6hlzQtiljvisSO1zw1xC6XI+e5PWsaar5cz3RXN+bWeaIEmA18qD0w/SUIHDV+CoBbvFVMqAsUTkhDiuoxcZORqb1E1wv8Arr0s16+EiA99t1gEBZepSRLsY70TVF2aY49fuAnDc/nXMP2XPQfChenc84e4QYD6GlB1q1GXUXn9BbJKG3jrCu08hKmqSBn6Hu+hMr61u9b+MksO1wxQNA9hoPGq5H2M0H26N0qH2GwEJAyfW8tuWctyJCiJWk6PSIXFKAhhb/MHTpUAjbtQR4Tv6HO6+U1Z90qvZVV2Z1g7FSMpvEMThuNx3WtUcyepJORnDAIX/Lu2hwaXjgVCymVPYpB/lC7jLRqRFi9fNtb1lUBrMKPPNEg8nFg64fr7Vv+FP/gnS+jUy/TJx/llcKnnHu+GU/ddpyAwkuTdOLUR8CkMGd/dowAlO8xSCmvLim4K9YTQJaM8hz92R4yNIqugB+tDTht6W5NvyMo1GtGVQ8YvydOx9m4zsgI1KURDy9Y+b4mxne9d72OE6ToODjrc/X+Pcbv3WjKi+4eZ/Zfn7+N/vPXT6Nb3s/cYPhWa2Z1YsQwgDBhIr8YEc/oZM8XGnBeeQCfpa+9gKevhCiYebfQUSpHosV4Qv9MCUNbqKFKgH/SvYyiXfgu0OE2ZWVaX3mB1vJfhvvnUYcQoToGkCftgOjuS7E4R39kNLkOcYgr+USGfE6kOUjUEiq3Okv1zRJy+nPSRQeBy1AuvFc25MmOkXLN0GmsxIGOFfIciOA3o9MhDUS18DINPAMdB0VZwmr60zaUP2kiuviHjuFJ7BwkmPgNFyFvafr9wZcEIGGh55zM7c6KP3c0tsxowVKNn623EatuYWaCZGuVIWEkakZ+lO02cbcUp/dFuLhpXNJjRRmF2DT6LVOlKxuiUy8qqDaV4zSHAhViamg0pJQhgVUQtNSCqUSiWFR2xvlTaw6omjR2wvBj4GykMG5DD3bJ9I34IfHAJj9xsj7CgwHc0uO0k1FCZahwwZveqqmi1B19przeG6Os0Ml6QovGB0CDgshBLacKkahsGiFEmlEQdWq+dKJOW0fgNM6u0JKO9ENXNAUmeYYufH/F02GK378fwuyNxFzStGhsfQr/4AgNzSOeXoalYcCr8IuwOt7riGtRJNUvJUBUR7srhRRy4meI36to4EgSKIiDd9A+7/HlOK36InyOiqNBR07VFgi2rzPIbzs0W9J6wsuxnAY0Msa9Iz87OCjrbNv3GafMblUO1N/3D51dcKRTa4DUz160lZS/mR24H239Yj1GJgZa+QGLC6biZihxhmiRl7EG1ulO2wcyt8G3jun9Q+PsisaAZTZD0XFNs9UJlBS9dLocOWoMlEeV/lYjh1zLAA0u1iEKf+8IEOPDYhwXMps1PdG2xbNGx7ToFp77BQcVo1OGHqntzLA0iJaXVuJtE/U+rsmJONmBciYBOvQp/ZYox5+BAElYl8P4OVV5sZyM3nFk2SWXIz9p7HFm//Xl2+g/Pt+Mfrlhupa2NcEI+2V5dY8tU2XmmbCYU/CcjK4YfY45ym+pbLrpBRwtf8Z07iUHYV87rcrSiHJ8GGhAH3WfHWD1jDtxlW+pUe2BZyOUOhLyG51jfcxnjA5VFXbYJtI+COuy3n3THaZAtTBxyBF5+9hQvDICo6SCjS9NeVaT5f3A4GOgKZ77GnU7VTbnor33JReO0HxHU0MuPOGq73RITSCJiXoqNVUHBw/iwDfh0bnKaOXT75dwoke8OeOcQXjTxcAVbABTveEFiikMJM+5yt8AtCp1ZCWWvbrQDwAxkBBFX2Vi+Abi5bkRRqFX6fURn8dg2QgcqZUgWRb4CAcTYl6PIlozXaFxUrBcZHYKJMSh1ydMwbtbbcqY2N1nMlfmbZGqTMPwLJ9kcQwZz5Ku9DShRqo08GMkwZExGDBVLgRHOxlNGRKRAjPypd1nHTVEICH4KSjiphITF8NMn943SYDCv3RROdJzRjAojgu4lN+nC7MmBCzp3Q1GppVhus97elv7rV/qpgFzhZddICgzdBfX5nzWdf7JvRCkxf+IFzzUXLgOP37Kgg/iCg42ZMPtCPT6xAdv4208rpOqKAwPpuYBdEj7I8j9gTxRwvDDKcfiB50rGrhK19H3vVOAKPx89431ozE7Ae0c+foB0oVtYk0rXZ0qTCUmvh3nGA94uGGtMGvKyLU08bxLqsc0ErLCjeoosxOyCzmsTRTgccNIBcWfNbYHTkXhyxnGhYfuRpxfQyvljowUmvU4TiVRlO2Quh4DaC5KYIiTDwEnuYXb2TBOGSadSCN/dj6F71SsGzsYc2HbMAAYVkV2o7HLwZ/kw+B5bqlThRMuO35RhOEr+LiWBqwtzzPfvcO8jDl9hUYSg8Piq4KTK8Y2tyW7SpVnk94zyvz29ZbzOJ84WYdON9P+Ew0/OO94Wb1elne5gaURwM3nnOxyeT26YuRnZ+Xr/dPo7799wfh9G33iMGsOPxvtmNmZAsNdpr7msnea/umWkep9dpO6s/O9BpBOrh8djvHl9QvpsmAk+uH95ejDB0d/GUJJbKQIta9CsX1HCFTs0U6EEZSfMpCZClXW/WvCogpS8JPVtDrZmoz12IJC47qHV+TxR7qHluapFoScGuiFvuA3zOY3afOYTNyd9n0FxXYLt4Kb7RGKJLW+ThNtmrzSlEKkBOnUZXRIStMey2+iCg4OEoQsnaRDXYHZ7l92eIwbusN7gMPA4b2ICVjXCzj6FGwjOVBjmPP1/TFfh0cDQBgBUgRQkDV8XjSqUniwQhwMA49uAD2JgfaXBWTRczFUxVDCAGElaC6NCaMxepy1NRmlD74PTr3Sm17RM/VEi2wzh+wb6qMMmsZONH1HhEAfJQZ6KoacRg/RgQzzaETyMRoD5USaiKzaKUrBulZ9hZnbKD9uwdfeURnvolemZLNeg3igqDRi1qlOqwERytSlbvawOVrL0zbSQ7cY8HBUYU9/Tbz0VFNaPxWxvVU/3CqBd+zEIye3bcu9hGy8boXwWLjnuf2EH4YD+s+6kglwST3lddXNG2njlJeNM++kdf4alvBWOvUTHUkOB9L7HdYj4mkcsPEqips0/N+pwKn69yzCCj9s1eFLyWiUiVHQ+FEegFVGqoz0ppwJaYPXYKpktkzxoaZp/HmKgdCQ1juMzpCUcvXVAOVBQzPlHTR9v1yv7cqoTB5LB4R2y7Tb3nfdMCh+okkjssb4uR6nzEsnN3a5CDN27Y0R0J72YOdwRdkqjXS2kBWTpdOEInSqz9kMO3jWSYXrukxe9CevKjyBti2IntNi6AC6fGC+J9YUs4GDMibMyIjLkmWCLcrflk2q/MWQyUkZRJqaGUIWGEHbY1eGwYSyAOzUcOif7Mg/xlIaUAfl1KPM/Or6LZtZ7vkaw2rjTAx8ckaGxpqs1Efq+4rDezamvHvHqxAY1i00v326G/2Dkd+///J59AsHaj9pIS/ek9/NPJBfQ82U546Dz/ee9QrOS+q6ACYlUAc24uww/qHzjq9AXIw+vr8affzAqw8YwScMsrQSVjrt3nCpRzKbJEWAaTutdTlpj8Ozo6FZKH7ATvLIEylJcN2Dhzw0vAWXn/xFcWG1XOFnntQP3ERvmN/AlBbopEsA4TFtPFSK3/OtS3V63QkMezWQ/MlKIef1MWmQirip0PoZob4iRUZ+VbZlaQRd5ys9Iq3qMoX3ysBb7ncNYLegHXD3ewEF/HwhKrGQGWS6E4ZO355s2AuIUqxUOJwsmDlvjrQG2R76991qjetoAN0McjCAEgWKpkeOGOp2y0vW41hvodemrXLX2p7h9w6htfGFthDdD+NGGYk2zLHXavqc4KHSggEyIVNNNl6YIPOSCGY5uss6lAogyoHkxEcAFXTCqDVGFRiC4uOfCkIUvXiSeB+DVsyT/tnAQCFSLQ0DplJq6OZngNB2aQzZPk367rsj1UZiA1GJjdmMkLVI38/i2R2MGkFfctaFL403NsIWWF49vfg98vRFxB9+HMrCUFi9909lKG+sfNJqvCWceNqydXq5rbp6K/bWysYjzU65NKxTEcOwTo9h2OC+5BscCUvnK+gxGkMxOrJ/h8Kj58EI0LUoLjsg8oP68Yvi1PjVFxJcn/NdODtBskRj5ogpXyLAF/7UMyUxfhM/P8B35zyMe5vOn/JGRVUYyYfcMPJ4uP+WdRYN7RZDaEfSNbTsWhVHhdMpSgpUojJNCV3dtOXu5ew9sU6UkTZiH4x02dEKAZ1yDN809Bo2DJAG3k+IeWdbQboxWtb/ouQbQw6FuPAph9MkchyZ/JSl2Px0Nq1LOmzUa08H9pL6XjF60l8Cz3Kw6hIGBJUJO5TgZhug3WYmxA6AnQGXBNALkJ/kbHGhzo8YLr9bKA6X7Gb9209Xo3/76Zr1ReN5r+/L19EXpmA/3d2NvrL5ZeWmI6ZgJ/BgwzSm08U7ZmA8D5WdNRg+1hnh8RWzUnaWNw+sA4La7kldg2FkRPjh4/vRTz+/G11ds/GFdxPhOLy2E1Gdg9YUg2NmPqil7aDaiX4IDlAAW28elTM7L3kwwPSSHd+6GSIrdM9kHt7Uqy6Aq+iKJ7xvOEm5FhUAvQyfTWP55uy5G5CBpw6OfJBG3L1kVSCCpEfZiSfSCt+hE/EuLcXugCw5Cv/oA40tOAQNy3c2D94GHhDBZ3ilFHF8w9kkQ8vYHNK+9B0GqdCzX4OCZKwFokKjXCXMW2Wk+DCnIQgyhomoRkR9ZrSC35IdfGtqe6Oewcs8pp8xfTJLo+ee7mVNCbU2IPDgCOFYO5P4xusURloDH9mcjFYA8pWI6sFIZJokBWno3GLNRvCMJHxnSaa5Ni+cgMIiim+0EzjFaGm4+PPUF42gI2ONjpvcUwvCNZ4TzwU0XiVG+Qpa6oRvg/brBNKhpkARLBSknzya+hUBp64yZaJQ1WW6rSNZprYc+TmnruJUGdqA5J++025+ENjyJ55ZCW4q6Q071EqAKUtCe8W9FGzD6xKsdJUfx9CKNWsPC5i3foAjDGpySCUVi5Lyzx4gu/EUOEavNgZMSUuLT3yIh6dQpaGJk7jBz2BimtzhUzc3FaEHk15Zr9gkefVTWJ1PkbUY5UNAMk3CKBjQ1hHUDh77mkDCbejIlZpJiBkJYTTcmexBCunoMB2v0nZk5LPrt9klGoFoL1FzMkxmKxQajKobrTKlqmCqjPT48RNL9p5XwHRaMSfRgGJG0k7JMjKrTxVBbeUQqrsrWYPuDk+/dO8GnidkrqbN3fXpeqs8L8pYnLxRabvGl92mlBndQIdUMkdxgI/0QNsBm9qj8HkKJGmVjw2zWW2y9oBs62BOLwwnuIam4LLk1QWnJpcLX32p+q75+HA2xVkUaMWoMuKikWct01cmbDegw0eKma2hDtUBdpbkCRKyD5T1z2s+O/QRA/jh5w+UzCHWnx5H//h6P/p8y+gRGq5oN2OM8AyNKeZ+wWFMW5ts+A7gmgvaXUKza9b2LjXq6JlHRn3m8TNQjl5mjDCvrt9l7c/OBTYx+iZntyKn5csD6YucNlkvXUlaQ4ky1vYdOafSed9NdVNgAAAgAElEQVSP+tleqsNrItsnCaVjfA2GzwOXhhCBaWmET+1JZznUIuWYI3w3f3AzpNppNmUBJ3gd4MvdcuIpPQ8hIGW9/JWFS+RC8+d7sXbE1/jZrUykO38d9ads6hlZq0qBYyDQgVQxKysAI8zlgLR95cxQZLm7DCqp19DHloAegb1uL313RhIdYpZigfCUWeARniBiitMuAvwsSgxkJTAsm4Yukcq4uWYm0jQG4RK+QbGrMqyPgs6uHXzTu44BLEZLtn2nGnynLkZKputojDoNrYrFHvD67tvo4evn0c3nT6Mbpkb2zOXvEFiN35r8KoANL6ne0XujaY7+xi4woVi+rx9rEG1kTkepcJYokgisdTEeqclZhzSq4NK+x5VeO0BUC34RgNK4Q2lkaznKB4bbqOzR7u5uRxuuLXX3Myx+wkkhWfm+FTA2TCX5jp9k1JDaY2JfHL1lp1OhiwqAKRk3wjgyttdv42DuBwPrxgl3ELCDjZdz7xfU4Wd6rfTOSYjewJDCE0fYvhvm5oGTTnBEuIv04AiLg0cHCbFO5xzJNAB2Q0AQxcQ9t7kArlzO+U5a6Ag+6c0CW+Pvu2KuGdSJKb1g8hxv04CbCECnQkmRgVhxtv8oSMuqoGf5hZVpF+J6fEbyLa30UvZ0YMOvsolR0sBwokg6i9BS2Q4CGvJ2r4zDLHYZ/pQGr9Fz1DJhtOLGmUlG9kgJH/2VEMqwhQnC3vKETRXs4x/tLi6QC1qI2tQ0IOjHZ2fXvLfKs2uNjghzZBkGV4OqEbTzQ+Tonm/dUWBN5SHLbtpyjQprgwbk3bapciHetdnIaThHi7aTKWXN6UxpqLeOjhB+aSZNXI+2ilgshAQ5R5Y3bHZRYWYUajydTAqHyayNQjP5O5vxDUVlEHo8gdeKuu/BJ4YHZcZgio0lyDlyL/0dWVN56gQoRmJT6DLh/bsJ78eOLY/1RrqcfH+QDTV2OBjRbcBzwUjuHdOd19P16P2H5einv70bLfk+4AOzKX//cjf690/feMn9iSVUKuSX7IMDilv+2a4Yecx4x3B292l0CR7uSmU8PppHLVhHFTNfhmAEbp4lp7xcfPjIZ5M+QkqmUMHfDsWY8lUuOfQCOsaAUed0gKG7fFK/eGWtET+jPdJqGLbMHigTOjvYYBcRU269t+2Uwu8GUIMzcNDE7E5Xx4FrOnbKEs4tFjrL10Cbt/CB5mDgLDwlEggnSaOrtHUPmoFfxjkYgae8p26UMfbbrNBvQ2PZIQN2FjwgwKWplXpL+VCQQi9tgjhQBwUtdNfAqYOsl3V0AKPm9p4BiPwwacIaLqQRbXUDm54QZgD1XTUv/bK6gINAeS9k4FvvRh/AnXbIwFmnMso5hFApSi7PJIeQyER8DZ6NpK+TSSyJUAffVn5r46jKbc9uo63eUaXRWMfAqjwYOS4ZOS4YNbLRa3SP8dxx75qYMKuD3ogdJmFsqCRFhhnSOSdSgE82EsBAme27emnsZrWrSRl+o80h+gOGSGb7MU4b7bRth/ZFexvuBT3PCEHoxA8Nx5eX59DE+XA7II4QUraICBsDGCEDt/mcxhQhQ4lZV8ods5ifxXO5bA/JxuJcVVYl7H9h3CQveLmJKMrKtNQrnQp879PTyb1xp53C9Zb7vXgKlMLV6MJ0AbYLgy1hPS5KoVYRVwNo9AVF5fWZCx2PISqUc07F4F4MnSV6q0y+xLlDML1uGJ9duoTRnBMn5XLQep5IK37WUSDWj/vhNWOECKfTk/Vl7dmaDhmjB3u2boN/UgH6jExoBG3gNve5MqGCEC5lZBTkaJBnOwge0mD+sXM8GEjFcsfHo91wIm/Np0LzLEwSQH/W13ietG9jBkeNpJd8SAbL8nIk7twROoFNJuIhF9Lbpi1pACcQtkbGyhGGB6ztuGV5g3hPoJEevWO2RxHaDvc0dI2huPuu7IIOxc6RLkCd2uc9BoztmPfn6Cx7dFkMoIzRuIubMwbsrNWo0xFcCs9RIHX2hXRfm9hh2Cd07i54+f3DBcbxnV8S2fGC++3oHxxo/Z+f70a/3tE51KjbMSS9xiozVtChOu6s9zECvITgV1x13Jo6SFyitvFtfu4EZ9qW1x0c/c0w9lsE6YlPJaUjRx1pdY2s1N+8Gh8VCmVpCHW29+7HSPJgnWKswnTlCvraRogLRIPapS6Cu0C3tcEyfsxv+9E/ONnigxlxPa4bMH1xKXzMTwYIb7hGXPnMsoDpAOH6r37UT2BXHZMe+KgzykBe8XM6EtVegJx6WbpYD2cyovOAlQ5pFDUJictadjpnwuWifOvpIfGRyjQ88hGWepGLoogrn1Q0Eh9B/pRv4iKbIExz9M0DBfw/72yoZ5zMLlQsvogakCEicCWOrQmnFyPVwhJOwQknzh6gjdxnfWXI/K4hSWQt6NhDbNlJ5oGz7k5brvlOG4kVGuEVfBoV3PA0h0wPazwoxzVDjUM2qTjq4bKX5zfN8j06pj6WKBt3kmaaJ0JBD94RrEKGcDol5kdPfXdRBeBa39QTLqS85dD7ybpF8zO9qTC4LoSQaLrSe7JCVE6FY49dx+FLUXQTD+FFJ43WCALTpivWLjKqBULeG7JhITC+vOzpHBdMK02ZXlLBCLPTIPxQ4fyOM/1b7u34Y95ern7nuXB7uPfV6LyrcAhL4Ns4Zhq4srz6dYRmW4oYBmYlOWDFTToELeBVVQ1PYyyDUrkJ6jf6kFUpzysaHUB8gWOYLnnHzDoo+JEB7p1dQLZUtG7MyCYWX19A4SYZGsURcNagNJQoi5wEhOyRscEqOJmwg7f+OTkpMr56ky35lOO38typOMaY2NGIQhNhtZY1sf2qhCnHVyI0mmqrvOtKca5Byy9HKn593Hv+SSMQ8tEFz3F/zjsCy2B5mqlYErrRJJaLMPNmzQ8Z3dOWNIJOG+4xcs58eCrIio0oKz5BNXmHcWQTiV9XByCVEmXaDzjX1GLhalkqe0fBNDlGarRrDxvn5Xa/9v6O88ncHPZIm/nl69fR//vl2+i/Od7swQMiZlc5vUZjJPU0gPLEU3Vs++7AXYDnEmPvaS7Omuhq/YrCYJZr+5eM0j8wk+SrFU47+06r612SxNNokJ7k6zqQjHnWl99d7ss3rnSj7TptJbqkslTOMCAsdB+CbFTH6MJWfHWSIYpv3RmrM3Hlr+fhLwgnl6UUvGHsj9xHbqhkNlKiMx1kufM/p+nAczsLksOZwtCMcp0pyJc0KDCvrVEpRSA4ceOf5s+/yCC/NnNdp2W/Z1LcVapyp3wLC5zkaAmLynl41QNvSbo3LLCHdV+Dm96MkokzbWd4IQ9zrBBMVBGlcYGkfhQjBPK0Ctml72kwjhDLdZ8hPlx2qJ55d3p9j7x788SnTFY7jjWCeNuUYVkSqojWy7Jc8dIYsR0G4XVK0NbmxZSVyoE2OMvWaqdwC4ccqUaajLCbiDvZF+OIAcu6Ks8qNU/Id5eYxnLDlJdb431Jd9N669GxYKZhdzMB3KcRY54xnh6XpDLy9Bq6TaBGRUXRxBzPtPXoCwXLOqhwzc8OtkkUC1Ne0GJsLxqahviNer3O7fGsJx/ecm/HV96eJo0ZYJbdwzJVR1h/7mUlLQrV6TTr585c17Je+u4yPhWenbzSTAVBvjR6n5Wm5udosij8iq8DH47xZIJswKcaTYSD3qB5QHdkABoZljpIr37B/3LC9w75YENIyVbFedyXB06vkIsVL187OnRNTkVvt3rsCB/52SP/EUuUs7s/N7x/ZmdNI5mOK/EaFDtZylxeq2BtyylCLDBxZbz2TIujzYFFOCMgFpcjOyvSPaVDRNtjPdlDvMMbkjjr4cYaZxKsmtP1lhNjAWHSaQRvp0KJTvt1xgZKptqOku3cqazTw2+GxBRT5HutDmLU5ysl9/eM4mbrTNmPr2gDHoQBA6RWOowoTw2LJfkKkTMfa2gUY0MDv2IENscQXXx4z3TkVaYT/Xr7rxyR9l+fvmIE7/moLZhhWK2fu83jaOcaQNcT/UZgDsDnuQw5mNp+cBo/p7L7yO2Kkd815em78cjwrPMi47K8ZhAqbwAMfpSXDsc2oTMs8pQ2At1UWuooCavjxnu6ykoT8U7HQxvyFQSkwbShOVSnDqY+uoZLEtFBkXD/k87ZN3DJOj8zDS5FsfuCOokiGNObseMVfYRMIsWpR802UEf4q42sylVXwpqLvnA9hEDX6ZeHwQ8fp367gs75v+Wg65vu7eiqWMM+SIqvyJZ4APqNAtKbpLJafMnSLxHKPbBkp7ZAOcmJFzTua3p+K97x0bjvHlEGEEo7ViM1hJqG6LSp06zZbUpPz+lI1/3cLg7JW1kIFuFOV6ZM8mTK0lJVSNB2QcGpj4qQvygrk1OGtHlgTWLPeoIKyW3qGsKt60CWSXyx1BEeWeip5uvSTKm4QWGKIfMVBqdoorSlFXpLeto7DJa+4KyBADenPqcojKk72TgBZIwSG9sDNZ91kO5NYIRi4+sN2+dTLkr9VMQfDEtjlneNzyqdjoP+y/J7mOndSSs9rW86Kid8lYOycMo3H0xPfuNzWX/vW57k4zlTTS088IjPdEsMIJw1yyknjuAaluOLd+qKbxmO/MM7+K0RiMAijylfmEzRTZi6vMDoTGa1k1O+VKMnHUaFrnGSr5mVyCwC8rONAdxkk4EG0A6i8uj6orsilTePAQwg+U7pWw0rXy2YTljfokPB3NPokffe1nQynAFxg4I4ThcaN/JgHOyAhYZ0IrKDj7QeNFGGdp3TWmL4wNOpfaxp6VtkNlOeQNQ6ZZrfqLQ96oxRziiFaLGz9+/GEqwL8kEgncX9CuNHJ1a5VWc6mnRk7NfnARkj6AeFfdaw9raz8PQVpv415F84C/UX3hH8+y9fOObsnpfhmRVxVM6u8XQUyWeHJJ0IcNcA1kiQZQpwN9yWLD0829R3CjVwyq2y/Leff2YZlJGqck39nRLt7So74EHUJShdbwNKhs5ndU3dH+PruQwZ0HhUUOpZzV8qWxkiNNNf5B3EJ0K6w0v7fpHng56vfOonnbNP5fS5TCe9kz6ZW/yPeTn5JRWWisgpvPIVl5RmMdRvC33cdayMOE2fNpl6s6dBmeru0AhJKwAduKbNcasvXw505tlpdFMZfdK3F3cu3lwWlF4b96dcV2an4gJXYqZ8frkPbfV7mHdWHn4oONEb5LAi9q5znBjhsis99EwzmkehBHfAOzfNE+xm7Q/Bf8fob7L7kI+R7m4UehoPSiTw0SxOwyy44tNQq5dBeUwrqngyXEdJZb5dBdeoHc8GjrJxwRqMUSbibRsHPustNBP0kJf1ZS1gdUs4m3NoPG7SUSFal7nvXIVBGGMMn2t1cxfiueZ+iwzlo/Hz+E/XSiKwCi14O6+xYS0nx5yxhhE4CjvpZ2xqmLmuYbhKiKzWu2gv3UpgQOEPuS5M5xK/Ha/MgW5javc7rI7LKdwiyMpsjKAUA04o98IPbGliihd+1hiNqPy90R98wlM29JROyc+vq0nlpLcT5fjEhw3wo9JWivCb29RNXNpVdWU0wCaG9MYJt6wadaoMWiNmBFi8RSaZst6vLmqEwegOMWKE7zt8yFZGORgepiT7i/hO09sfEpafDVIQHY35SkB2zyGDdojs1AGJVMghYcrDHHl0d+kdBtDRlFOfyotTT06tezA7WyDzbJvYanyR/RwBJy4YWqcI4yxP+XYEqOxTVz/2O7bz0Do8rAYQZ5u180kbRJbt1OSsXhUbeUmNQWdDCW3fzXtMlWAIqWEMv687+MI5ZZtcnNEFawz61lcWwNsX3Md0/Nyk9gTdHh882YXPGX3jI7ac7rJmxLtkne7i6gPp6BhSZ2lhY3Xac0I9fPHJKWuXMCBHcKkjzCptH91p/Py47cePH6Or5HePkyY+81+dhdS1+F/hxhGJU851Pfz5vTIC31raLsdqO536SdlRHu1MyCcLldu6POaBOx8iuAZYZve5Pemgyz/BWaQaL/W144cStR2DdWTMWQWnQ5MKWrgeqH5zJi0drkPdC2u4AAhhiF9RQjnqZ63CFjomwAeWF6oVp4CJyUnfAhUCifnCTxHi/AYxpOM5Z3m454qunmWI4VkQpjKWIMLmiFCaMeEIJr5V3TNNIpqpB9y29+D0ZwwhcYY7GvQ9Ig3cUsXPLsMVCsRT6DN1QY/H6QMFOO8WUuCOhrFZMZ1og1bgyCcugIr+9V5neJSPWNpICLNn6NFTNtRdetH2QjBg7P6aMm3k6E8D6LSVxs+GP8PY9TWFBcbO0zecPnFruqNAKhXa+KJ7Rq/wzjWcLDhzv6au7pbb4I+d8jH/tK2XsKON7i+YOWqkfFC1FyWtdcOGloA/+dMb8mkwUrDcMN3w3tjIgbRtOBqWNKE7dSnUDX7tBnleRVp8413iOjrdJzBrszxXQ30JgQg7HBG6SmNW03bnQEpcVT76wwtGkJh/ZMW65VLGkFONgdWa2uCRF6xfpibHbDNc0FFyOhTzgH8TY1YjLkdmKGjKtPPmjIcvwAs/MqjxQZHbbpRx5dt2lelx4nb0ppwutB2sXRSjXHfj5aQgOkwqDte8hDvnfsfowu0tjjyd6s+wi7ak4XPg4WyIU6lOwyKU7N6so8ikgdO4aDhGWr5QThuBv26Dt752JKEUdKTnr+GUh1yYsXxNYk5HgE2dtCk6D8yagDgTAc3Igq+vgPgqEwdA5V3JnFKD/I/4UsOGzT53LAv8duM7fhve8WMzHB3b/ZT1PmZEZoz8ysjbNh35gbc8Ydp4Cu14eQFlCi5cKuZLXv5btFGWoyWn8JyZ8P3Pd8wyXaFrrJttTLHwO4KpP/XZSFvC5AeBTadY8/ozpsuL97XRibgmR6Eh/JLMOnmps4OhECqHktnw2JaKLEPoPU6cj/pbguGkNzWHedGtFQQ8wod/hvcyvf9eZ970o1p9kQBCkP3Ur+qrwVJp28yUDWkZI0iwWn/i8o1JwE07AJaZTu2G0LbgrIJvIzhoUI/mHVgGGDGA8q7vHDrlqwAkh0bklS++FJsG748G7Xt8ckvU8Ct+AAr0EJ6GAVx7lzrTingPzxoQmLkG4nt/WecgqajYsNMIJaxKBl8BzciHqaXscKUn+kSj9ZWAJ18WVlDJGwMI4ey1+pJqQFDuXmUkHpaB5OWoIHdT0CB6Q3Yd0rVB59fdbODUjSfdpxcMTqofX4Df8+7T3LyUn4ZPITae7Bpj2mTq0U9s2HEEmHU6fAqJsVzTG3V6R+Xku2Bb1v484UImreHBGs27crs3CmsH453yZMGPijFlpfErplE0dVaUGv1j2COAR16kwmd+FNY/6zqMl36HK25D19NFGOjly5tzTvl9y+V9MhM0GD11yEOwmy966T3M5Bo0e9V7e6P86SLHhAvKPI3EGXEY73qPuHuppJIr4kRnSvlGDpAcEqp0BaT8MBpzcwt8DOB0XkgL703vqMJ7jZYK26RucFoqOyx8u6Ys+Wwv/ACbNkHZvujuu3nuqNxYlgYQeQUkcJmqEz51E5/aYY342DFTgTA68isnWrlbjv5yZUYcNIJpCrQbp/79w6IGXtoR8b7ukeKkA4mVa2dCnGWJsad4KV4700FXoxniaXBUYqxbU0lnrjw6LaNA1+SovzjYVDU17gJ057Br3VsPDmVDy47ZDzuHN7xi9A9GfL984XScPSNC4mZ8kFbF6KjUqdS9U+sAyw5y2lreJWR3KfNBvLfPSBRd4K7zSwz4lHpIWkcr6g19R3/v3tUrPHllijpojDJzg/JYu/6KUd07jARPqkOZKHHoossv926iUZayF4L7oe8ISJVfhoM8KiVkMpqavKXvzGsYUfjG81sO+XLDiS5ZeXYEnh2j0ffgpR/8hArPLOKQnjvy/LgTr1Y+sC3HNhN5TSngDm1dhrPzZQdfOZ7YTvA1hMqjLq9UIIlT1xHjl/wZK4lRgaRlq6CDn8gvS0jwCn6GXI3wGojWOEWEe8/Sy5SFpfAsA0JYBFzUrUDZJolryHM/i5VWhnwh3Qu/GABMap1G2nyZYHp3Viafv8a1eJUIzTXr9YYfRjEKiZfMIk0MmmmDAvVr4aZR8PgeS0ZdExUG3UpxUBkJ00wTBHnLYcGbeRnImuOnzjZ4GsmKEyNIne242DMahg2Azib0cWrynrWYMUrAzQpuQbc3olBrJFVEW17kTTmkX7Ce4vftXFeR5r4EfsVZjVI1ZyRGO3EPKT1D0OkgT7ZRodjL9xuArh3aIPyGmt8C9KQFebBjqk5ZTW9PPpHJrcXmlWXd8PFUdffmf8GpENKqzpQVfkALhXXowm/oMWNHYBqO/MLJt3757LSvrod1v4dVB4r4pApZcieNdR6ILP111VIafeQBEfXKAw/gCBnjR9bhJ2xAQtllSZyXQzONTqe1QSXmaO3InMaCUpwx4LxLRx6e4alCnzoKMbGCDD8XvmDPGvDuvSOfGlk5KnOHc7biA0Pj8f7jz8gq03sYQneTuokrLxpTY0dceW9RJYf8uH7mcoYdO0DhY8iQI79jOfNCluxAamiloyOt+/VXOnMYBWqvXPM2AeXSqeSoMw3iFv0RGpPW2ZA5Mitw+bm3W0/71ng/8u4f54KxBsRrAxjWObu0J3RSr1ikcuRHCwofyJk27CjMeq4/fQpnsGuJl1d2MP36BN91YNbkegTUEYO90S3r7XcPu9E32jwndo6mvPe3e0Q+kCE1pC/JhzfSWktqm4JujvZUqr74DrEx/hg4NtC4q/Ph4WZ0x0v3j7w77Ik9F8wo/cRpL3/7+afRO448W0NzXwfJN/7ww1t8Z2VmjBKR4LRnWavMPfOVSnikHFXkSx+60ylxCjTyRbSdYcdC2VyjQYHmERmAexiC7Uk5jq4lwqlBp+lN1N8t3jgs41la5qQWHi2/OKCfAAJhJU8ZWijMOGOGrpeXD5JTdkDjx1TwM2f3PJKXmZa+Pkp0cLVjFF3Is/JZxaaLSBGOwp0etc7QlxDr4uttzu4pH2xwkbpBR3lbwrOrd++BySwYsiqb/Z4rECQKVUHY9F3D6r49hqo4whHu0IDxc4I3BRyd5NJ9n39kXDExSiHEpMHglwKUiaj1QbglgQU9GIUTorieg++EqL00Q11PcYeZLK6XxWU19QH/2nWEIDPt4Vz/nhNRTFMK0nzUTcmh9p4Y48hy42kVGQHSO5QqCBh2DeUEY2m4O+ZcFAYFKFMhlqbRIm9wgl6u/4X7ZHTbeearLUu8UQ55pYIeigzKLjZiQC8uvj+N7Jp5kkWxZLcWNJJOisje9w0hSXa4QgEmm4Dh8rKX8YJBCOD1/2fvTpjuONL0PGNfCJDdPTNabCv0//+ZwyFp1N0kQOzwfT15CviIJtnSWPJEWE6gvqpTlcub7577v2aYIOKrf2E4AnU3PWQR0fPOOBZaentoixfOtZi3pBeOF1FcVxGQay2WW369Dr/lH28Ae6CPfn70MR5dWmT3+xbkMfbtt+8Ld777JhuvpLtQcmYJeimVSOTrVrt+PkkJf35XKz/+WwtEy0wm9TqcHgpGt1cVwPjeb7eVrSuMZ0VzyW/f8XnPeGrdbaXDx6vxKqtsskVW4v9aREzT0ksnzwhy3RnYrZeVTKCQy1yXPsdHz8RkgDHUy9FQA3nYTOkhBBy4vHe9P1XPHfCNMeob+MwSNMb5Lpje927rBnMQjHXbsuxNvSM/hZ8/N8zxl/bebG/re+1zkTxX0U0kg7NgKNsp2upHZm0k8Sxj/EBrMCfCiQ4P83rMDNUFS68k9KVJ3hntxlNfvHy+WZ9PU+yU7vuWSQ3LvE/YvnOHew7BpdL7+athtEG/27WlDcWEGy3l6/dKECe4Rh+06iV06QkJ86VKP3gX6Ezc9KpqeBlPj82qu/T7gXfkI9+YWBpzIHCFoO6yvWTK+70DRd82Ltx3d2WQxOu9XMivLLbxNX0bGMdQex9dtfILm3dRfDjHz+v+XeTcnMEQvWotWubyMhl4+byt87Toy2O6uXKzizsWDJ/Z8pLOfPQuxoCgdRzckOX3mfI930BSEQbEvoWAMaHaBlAs5+FXw0n5q5+mWEp+8vomyvLv42UAYeZ6dzGCd4Efu2pNEZSY4ob0CU6V37qi3l3wLu3gDv1xwfMMIKPFOBzBxgSLMM91s8pi4k8pDnkKYGLktnNJZfOc/Hbc0uNcUYro4KTy8wpR+Bzv0r3072Mw/f/Q/nQG9WCYc2wd4SP7POYZJ1ObgXew248b3GA4vke47zXjvFO2YxZMg3fX0ohTwLqjZMKPnXKMp1Ao5/+pp/z+Z4VDs9/K/QjDrWK/Gun306MFAbnx52HkQ+twIFTt8HOeV2dVv13e/sKH6/daxN0l8cxYINSUsnddp7TrThqvAkQoRvHxFDocAnVfKF7AmFE6OSpiqf+bwuHJZHVKSj6Hzo/zaGO+c6moMt31nHxIATCEn1v28qxF9sYOGzN732WHn01KSYDwztchhngxPqcssi4bc9YSHB7Ld3DEb/CwXZHA0TjgFt57Gf9beH4MYfU0BphjKYMZ4ozHDomux0VX7YfgXKvzcXCUTrHryhtjB8IMRPnMcVR+LQ44jjjG5vWoUJg/l9amLe9Tfp8s82nD6ofPXt77y88fMn6f7/3XNx/u/eef3nUihJ4crR1UrEs3RanVpEwtVIbvU608xs7EF6fEG76w9OFhk352DmHvHmQIDR+crudwG0FftNvLn/7wQxtdf19LsC42LdSwgyTCSHPnrt7rAdnXX/9z8f/01hf+hqPqjx5X5iWHMpyLDIyL6DvXsUjFHI3pg0W4CcE2WJDKe+9iJY7LMu730RXk9Ga8ltMtP+iqjMObdwCRn7x6Nf2j7CJ6ZvDcy25x3tZbACBFKuHalF365RHuheGh/OKuL/KnxO1wRM+HCz1iL+si/1OTHP/ULj/f1a1NXt7UE2JbOj0W9IWjrz7WYMLzj+8Uy2oAACAASURBVLYQNcyN+N1X4dt9yGX19z2AvYfM616hFMjiDcz/vj8nrVqpyqmkx0Psk9fGIKvghKJXCHkFrHUORAy5ZXaf8eERJbDWf/AaTn4xOATHcMo86wpjmJ4x6a2TrHpUOMLkSSyEJDvln7IR6Xgk7zN0DtAkAA/r/nlfKwohNad5dMYGttA9/FifpwvksE86CbEzVNubMdrbnWYKIjgO0wQAOBjbbju7sPuBhw8XbFqqvdjkHvmnwHStbHafRHn6Jv8YO9xJ2gk6IT+htJgLM6js9fr29X/0bYz7m5keoagCvxnj267PuxHhohr2ihNXvV3C3Wc7nQgEcjxx7ucZDs/n6y904GfXIUP48hCqbhpm/C++zjjo3vsJQQRlLILHdG3Ttyns45TIeZmUxl3a7ivfb9zsHj1378PkSwSUiq+nOOSHcXyPRxg647r24Iqm0yxLrwIlzdCsXAakY46evGkzeC2ue80+Lr9tdRfvUECMNl5lli0B0tPzMI96BjBvbCdB9F6+l4KyvGJrHZdBaU1LDpTNEk13mBADfXI9hjVe1EoFVx66dXwPtJKKxxDP8Va/hXpQtMCgpRwSuCktRnabOpC7WneOS3rf9SHl97ElPh8bNvjQZK+P7b70z3Wt/vX1x7Y1e9OSh7eNeARv6Z3Jt8XU4QId8IFxv8lUd2N+99vgOgHtnvHL4D1Nnl4YQ2Jk+/76NWPaEEdlX+P2m/himUX5anmo8yUD7ncvJvgJGUXHvxOuPES7nqXSgubIMyjIPbYIV/SN/3A2enXDh1jDHbnUFe2uY4gOTeXyTRhyvCvRSrnu8qKRh7zb8+3drXg8BhZgiItF7xpAk65AS+AGi/zuXKHsF+Fs+q38HPr4RQPjWfr6uxoNL2t1/8N3HTX17MG972uiP8WrkBQ7KeVDNKMPGeNYYLA8YpGVv3IOHPtdnADx3sP+7h72f3kv4yOwv4Dzy4/l++XXLx8UvUkIt1oe5vAOo5y44vxW4KEPfgjr37z023PUXTKGfXhQlwv0vsgeMXIhOLp+ZSB1E/A49sLHcu3iFXbZQeNtHsmbrrd5FB+avfncoEddJY50MZ5JdC+PkprZXqnBMJKt/IQvYwdujCiOu1YchkR83SqMHGgwD5WIBv2pLglUz6L5DX7lP6A8FjOFMQWWEUw4MBvqXUKzVCVWprp9rasv/+PD3XL/NvcLz3/75b/lDXw5CmrSDx/DyS3lxUBNbFpYndX7XN553hKSE+Pr38AaZO51R68OXmxgrAeMt/yTrmiJVqPPeC4gfO69VgFHJ2qVuL+9x2cLfdNbsVd7J07fZhw9n9/bTqw8Dg/2XZTxyy0GJr5NBNrxPvHCumdxQS2s+wyNQmYAKfv4R4sxHjYr+d3HzrCLr2eopVEfXaUUd8r5rPMrn3oqNgO59EfhHpgYSkMA24t0k1wqqzvWmmM3+IKR/a9OYJwvBpflvx1sev+pTRu0WLfQnKEjh6U1KQx6J6zhhjSQnfX0tNTnr8nhZ5O76vL83K5GHxqzfN2476taeT9H+//zv/zYkUbtydm5iK9qDX5sxueTjO7TB448ygiW98ag4BQeujiUD+xRiVeScYfkmh/gENunjHey+jrD+vb1qxk5E460+L5rUwn3cwZesIZzM2YvGXC/e6H+32sBwpowvXAe/drvbfCAtsGOyLATyKEK/sJbP/ZMl2Cd3ouqUXF1fWqt96X/tIQQVD2UzfgGrx0r4kXBh12VULzmC/XTnxtMPu/5Fs2zf4vyt/d39NfCgfeq5xpkty/eTROeTMqLTgbkh3t/aCef73PSfsjw/aEx3R+aNe9UjvuNy75vTQ9H5FMzmq17dfg3l7kB5ng4fHXV/jCC5m8fy5P6nKD2B+ORR7/X8uvu5fmOK5fdDcx/2e0oFxlX1hjk6/32svcJY1Du+5d4AzZhAFwwrbUGvAS1V8a8eLCauvN4tIiCFxIoFWOAiGtqc+atNBGnyq576lbG9NwYYJB8+fOFwJU9DycP5BwPA06t0Lo2Y/wckQmRcngu/tkSzVhflAm3j9pLMGKsDtb2ZbSUUlzeI7hG89s7jHgU1XJa3nWSV1nGrxqjlziUjfqUeB5o78beGFeglMATXMZOeUP/s8Lo+5uZBy0NNMPxm5F+88Nw1dgMQVCfLxdpF3r3rs2eL6E6dDt4GW5Kwn+5ih9fS3bDB/o/y5sfQ90Mw3kGcx8bZy32ufvunfuu3ndH+2Pm4jE8h9cmQ7eCizYFtFj9UA9x5Lu46kJxabn0/mZQDl6da1krw0Sn+Duu6V+wlf/Dmk0OfXUawZpkKtN0Eie/f06Jf6619OBJTld8OkVfpRk908qfNJHmcS2dR62bc+9DdSkvxii54hamg1bNzEHlBSPvmgGsJ2TLkchZ75PG4p86TJ5WLwqNci5reWplVQcy4VDjhOXgLWNus+t144m/f8GszHLAt215vVbwk2fNco5Wzuv7sV1r/nPLP/5aa/T//K8/pQg7l7Hnz8nb45yFJ9XFcUoPw5mzE9FE61NXLlxtd6mYwqAIo+iQ7Ce1MJy/CMMfTHp58zoD++beiyZU2OXlhx9+uPd9252ZYXjxPOU7nYUvCtfzde9NzjDq9ud3Al6V5i7/LnoIxCc4bOwf359uvhum9lLZ1Q1TI1Np1gJbmtPlLC/5373D79eAfuf713fnaTCVFwDOs8cbPHciX/DfebXHwdUTXXTKwPeeKj8aHFzhlwPP6Y2bN8V43fvHtrTT2pvxa19lOtem6B/fdfizpTF1uTOE/KmteY0mMVXVi7q9Tv5PQZ8SmsC4EaMKTKCgFuIB98vvDA+5EC4Fcn798u/vfRtOEVYe3c91nsGy3wmlSivKb4JzxVVSchjM1SJ4T6Rj0HmW4F7TG3GrAtla2uE4Q3Uj2rwNZeiOROee3bUoN1ifcLu7TJV2XpjBfd08n1toi+ASyBvTi/c0gXlGEdbtpNkNs8YxNjkm2ExttwvC909elhc8V8+ESYtjxrG8YH2Gc/AG0w3eeSa9q/Tyr4vP5r9TUpRC6SqWcjGmQrEE2e1f74JBN9PxosqzMv5nBjj57XBw9i8GAl+2Dm4tZkYvY2BMY04JnIYvS1tGn4A4gkk4z6VrrR7snIAD4WX4bj+HxwdtS8dbnCORsnaf0e5uolFtqByOuvHwaVd94OE8XqTZor8WjC6X8y8YFDWU+OMKgL31pWce54J79Au47T40mOP27pOY8jSFfjP2KsMMuACKNQ709/FXryakGZhpgL5TeZYIbPJHvPC8WccPUvJ4ijG0xZkZpk9qVd3PAK6LVb0Y+9GyeOEW5JQXs4t7pyM4YuH/MCAFQ16N092myqiD+NFt49aVfw7mDW55hy/Qf6Q0Rsfkbl1WumhdBzdr6cpJ/GTmU8bvQ+tdP0WHV8nknxue+M8//Xzvz21o/ZcOwU2ogjmjXrfnjF8K8HGO32ap1tL7eJ+MJs/lT3tsCCM8OtQ2jGxsyVIH5zW+sYC+kyasT6QnGL8/dsrDP/3DP84IrsUBP+FMF+vFe5fOuu5Vk4KZzjhKfW/+5o/0UHPyOXgeFnuPP7T23a/Z8TOA4QCFTnfh2k7jwclF0Zeek9HTaVxUwHSegrpG3QNbJLoTSow2qLR43cBxg8/zvg62cu+++i7HI+tyJyvg9Q28R7tfcTEtfV5MMPmXbtus2XjanA76dZOOsmprAaa3v691bsISicQ7IabycwfjQb1wH0rzoOuTvWPTse/m+OfkmCAh6LIB0Bmg5+n0jodU//ze9wbwp4VU3BjkxJJaYKIw6H/fnbweoVXVKh5ihyQIgFvC5z1fsnebidobz2gwoUigKf5TtpZfafr4ufeUh6buaQ3K+yD1U11nUO+sPSWsUEY/dMi7P8PJo7xl+2k8fFceecwPnyYgIVh7sg74GmDF1eoEqzRdPEVEqu8kOBpDxBBrXVbOFE3Csb0GUypNYjBhYLOcUp5ZzjXRl1/MsZ0eDoSgPGFKUh1Ta8XhyfLMZ/Sr+9btYCzVGFySHeXhSUvXN2Jy971v/7Jw0f2XqVd25X8Nw/TXnz2lu4PlFglQhfN3j6PvmeV1wX8H5rz3ez//FMN3x/Rd2wezVvEMYXjfBgOy6pnQua80v3s6R/ucsvzlPFwBHj905M1lAGf4GDfKDV/WkmgUah7lpypia6sHH9Av2rfROiN4P2OSqj38Iu8vF0arLoBZvT0cmn6lycEXsIV5ywRbJv339cgMpV1Z5aNVZKxuBhEcGY5Frij2Y+etBc3kXhfgd38o3yPjlkTYe/NhXYn3u3QVhQAZ3i4lBswcupSLllszKTkS0G8mX6y8coA8I5B+Ib22WYNbVXat5/oM7hVTXHQhq0dxcTAvRyZWLl/ahn7C35UTvt8+eJ5i+75uz+9TbD2n/n6O9h0Y0RaDH7vKQzdYYFsiYu3ek+qiZWeiy8bNW0T/YE5sBjCFyUElTU8rw1T6p9HbuL4hhrdNInr986vG/0+3OgeX4v3Ti2cdm/ZdvQXnsO23tYQ5z3ZzUn4Y+aIb7j6fZUjlDQF4gBx8cx/te38mKdGP5aD5DecQGU7ghbGDp4OrDKLvvbN+TljPgXv8Iw49OAMVnDGwKL0Ew9Fh9BQO2x6zPZXkXD3subLRQtiKgD19/bO8+zk7McLHtdVDfdA5AFb+KlJe07l7X/nhYDInu+C1nOFxutQ437O6OJ+FV8s/nqV3/9iGIt/VRW1W7jnNJJrjuGiG0vdzesxefRKv4pHPJj3mODLshic6oSeLqJyQSkGc1ogms2p+qt/bTg286jwl3QS8m5DEbiZyeWgBw3hi8nJ9W9/4hyYeaN2w0s/qkIUnMQjEVEFM5U4SjvcDOQjh3utdB7mjJEIMRhCJdwK8PklQfRs0i5SQVDnTXAXrRFYTzJWITPpimZWNdZ601nEMJd/gMxW7ym38JKTpivx8v/GCl7zHvoWDjy3+fd8A+Rb1mo2dh2lg/Ls2560rOuIoubJohe/bdixh/FhLkOrKtb73uEM97XK/yQvfNYuPR17AzvifFgMtnDCeN0wsxqrRk9jivkkBcVTWAgnRD2MKz8YhKK45CDHRFTbmylOKBlqN72/f0PvQ/Ip57kvf42ABz+3y1TOvmOCmBr98W5xLqCZIRVYhNdn99kyA876lH1ziUrZovGcOQPmjF+xoqdTl+a7ujQ9dD9oP8ll7uU5Jx5fWp23zZzwK99XpfV2gag+Hir57p2w3Tb1u6ZXp7wVvz2D48N4KN8qEJ11RI5CPfQ5/9lNF8HXhNRZk4XVTC3unJa/V9ENXOciX8ayVdb4xkGTAVWbRbQXVIrlvQen4B34Isy7O1DZ8fTEM0Svl+jI6v3vfgu7XjXEY50CPws83OlHE+AGtySyj7Qiup82Q1J33JAV+MCMVQE5gNgH0IPk4ARZuT+Xjl4OV7/2UAzIl1bZ8TcTJNq6uzp3UEtY1SUHjYx31wnFqk+ms5UfWCo8ntJQthfkuhaYeH7o+tWzBlmYfw8/HDLRjxd6V76dk8+fG8e7/4X/fRJh/bmH7Ty1w/0vjcn9tvZ8x+gd1xz5vM4hMQ8oxI59SdMwOBeh8QadoNH80HdG34H4cHzKOqcx7z6rTw3pQvouOn5JdXZ6vXv9UV2qTXpIfG1z/KefmP/7DD/f+7R+/v/cPP3SsVTrgL5Vt3eX9HNzH4fpd+eAchgeeI8XKYpU1Op5qlcSYDJw677nWaCw8vXuWXXEK0gnpKXdOTwIzmXndWO45RBt3i1M6PIXuofudluotwH4oWDotLAaMgbgM2PR/GZxJMfJLfjhAnryX+Z3npHbbx90RiX0n/6HoBNWu0AOXngr53D4lE0+CAV/M2Smjc6++EFF9/1AXvDHZx3VrPo0//vFZTsd38VVd+d59lx5uJWn0rS7p7jlIksYj8PBzg5SO+vqcnVuvJn3OPkWI56GpLlAYCajIFAm6VNt1CBa79NQiT/cAuYzWxjEgPPxU3TIUn2JlCm9KWCuIBwpDleGO0ezEf5/SiSkwPITJ6ChOuZyr26D4+subO6EsN722BGUzuDemVZSt8xO1io5h5DRlo3bBjTu6W2v3pWtR/JqAZDjzsAyrUWAfL2s4KtknawZjjHJJp7XAMmF6nvKz7RED+Kwd/Z+Y2Vbr79SfoIVjTFlcR6DoatJlQ6h31p2yfyUYm7gb0OgKnj6lGOANjFqCGMC/Kl75WPSbQIkW5ml/8+m//+fJ66SDV+FW4vXTqz2DSbju59fogzekwyced/dQ/gl4f3oHl7XGcj4+dwL3pwxgLvm993VxPd7OHXFsWmMGu3pz1JT0eIqnh18Jjs95n8FxvwzfwV3QMFjh6jFYCn4D0ySkE6i1ZKIz5EyrZtw+1/p73wbN9590IGuK5VMXpRqBSpixcDGMmknsDvRtJW+8Jo4X8idLHLhef2r8CqviHwqTEqICtZrxH2hSYXt+PzyWBQ0DB33bwatAKC3JnKyVr+9afJ/wYfkrXbhlMXnyezvCdL9qfX0/91JZRJ5ltbfn08rRJWs4BfbXgi5/WmVjT2BXzy69NM7HtGeo7lB7lGq1F3FxbBPIMbQJt9b154zJ/XZsaX1D+YbnDOCHHNM3Hx7dexX+6+2891NLHV630P19RvNDC/HhOeko/8otO+PvyrXe+fODjF6QnXZlXa2q0puoc1oT3bmllnFsN5qcCxsOqPezaGiXlz+++L6xpxf3XrYsAgJtMkGx6mpzH17pt3hIz9Z0J6r0eHRtPWzVm87Br8f63bkH98eU9d8Ynt57txbYnKzKv71D9VG+Mrz7tYA6YBDIy8z+0p8kkp2kfbvFk9OV25fnHi56LrNf+bONVcjg6nxB110Bt7w9LB9wFTzDjyGq9zkTDJzG1PP44HktvhfZmMdks5b7k8+vohNuY/B0OR/eYxdq09fYaAcg7/uu63/2Ao9xMlbzi6NvwF+GZAiokB3OiUF5aAOQ0QIl4dO9kOKtLgwGNY/IO5i2jDRd111Qheb1uacocIbfM0IlOcZoVZfxncs76P6N8AWBv/H99nq89002q3bpLQMhIOO/tRooiZiZ/FVDWy/pot1av7pXtqhS5AJC2R3DeJ8ZYC9bd/LieURKqU576Y+qi856KwQ3k07X6AbKaynYYeOrOVuWf/PnYv6/+XB7QdCE6357fcpTkb8TDgP/nUi/83klwO3KulPenceT/ODsC9MvTe/wAxpfeWi+c5rmAcZR7bTBR/ycp6c78uN7kxq68sRtf/WWAbxlrZxv8WUM7rcCW7MeCLDfcMXDJgNx6N8kw0dXUeLg9XdNiPicAtYCtL1VfeX3Pr/RWsuxqezvyE2GZl0x0fsxujdue/9pddRV0Bq9Nc3QESquMKuXIigPXV4U9ybBBMRaAQECBK1IUad8OZRdDMmFB0KuapOB8romZkjqG/yv+l4ULnWw+vV7m2bvy6/8oQja+WR1gK54/NHodgzh4Aw+eW7Xmb4fOWDUyX/558RQwhad2yrQiREnzumh+HnrMHtujO9+ZX16WO9JiNo6vk5ueN2eqPb2/MuPr+792PXqlS7KTmQAR8EONjNKlYWw6A1HYILyQCo3zmNXL5CA4XPBK3mXn54td9sTav39m8b8/v2f/uHePzb5xVIGwSxwk3ocu0ZJbnyWloxPNqYl9wrWk6bgbZBfOuOn6nwmqJw7uFwWa1+0dL97rbv7VvYxIANjf8SbIZHJbwTmiF5X0N18RfdboBsX3L955uCQgTB14vzq3xv/La28zjVx61ELN417yuf05ZzgB80QDoudi1Kvm327Rkb4fwLHce9ZYkNSTxOH0ZQ7vtZTgx4v69LXSGDk7Ztsf2Ry9HEzlW1QsqASJ+n5ff5iEgygdXZaIiytKzijpbtdEYw3YLJta1ahNt5ds7rnD7ymaus74dPq20Bx9xnCmOW/hVh34br7vLTBCXrwbnC1Z0jYb8rhboI7z6vfFC6EYAbISRB5H5Tu6nXGRzDt69edHGFrqrxBLUCBo7odXHpgCO2/GD1Y1u4RNqG2U4X2IhwwgPe7ejhX0X4vXIz4W3HuKjT53xWEv5dWnosP3n9RgNmDh99OHiVGgP0pGl47tNpzzBniu8rHHWPmMJx3bTXXjv3WYzlJ4+PHpp3X+vtQl59uqbVOEhC6jhLjSP3NvXc8cQr927tuV9zMOFxccrUErxafL78XTtdWeWuFJrAWZ+f2zdvUsl+LNGNoU3LK+IMJJh/a7o6ybzB+MyeTgZ27iZkIFsYEU7DntJY53MXPA4S6KBTHAD8ec02mwt88+pSNu+vih0sG8UiMeNKUVBcd3bQ8T7YrZQJ1nn7nr7wCcNfJc+RNZ9zn9EUYDm8YHvIHj3fBO9CvnNMvdvzYxBJpkxfd+qeLWas5I/ukccmuT/ef7gCIlvPV+vvUwva6Ppvmzvj9+OOP21Jtu4eER+U818/VPXXajVINb7crKILA70Sxb4ZyNMwHb0gxbvae8WsiFUfepDKzu7+v9fcPHXP0TxnAJy1+z5JN77xNJxjyW+sj3HPaTJTTsvTfvpZxaaWmnNHHEwdJN23loQOn4euOVL0DYuF8P4bq9mLx96f63f1+yf31bvF/5c96vsD5Tf53049ffiXt9erw18U919uv9/P96++7T0sV7HopztBa0kiHoUt4y85tXO+7Bvi+r3FhdxfOxs4w3BhurecMMAeDwwFV9P+WrNWqps97s4vjg+05OnQBmhMr2mcweTkC7BcSRay96zkqHE9AJpgJkxyvSXcAkR/SIqb9Bq+ZdxfyIMGzftkZgPLbt/LagOfKhIiu/o0i7oXfQyCYq+3i+bMnlSgYAAbnFEF1hJ4pq5B1GD/C98zDEkeXybpbzDorHQUoBw4A5PEu3rQvoD0LrSkRDJif/egi1gH34AHXliciMnzrax+RCGNQUXLCYL0lPG/+5u/v1V/kORW3VMNfOPx/P3wt8ws11PcWjoE5P768Lck2sJ3hS5txGIxndFbdNg7PwFGi71//JVw2k48B/GDdVV2gPTsBYIeS5nDolsSP876HX7wZ/YA1hds9wIaaX9zxQvQo3l3DB9KrqxMZ9/vcvvy92A4/b11ctMz8lU/3CsZjoHrf+O+s2KMcp7bm0sppK5ZcWkdSNXv0RfxnQhQjaIeR5GluKWD9JzfxGWW5Wtb1p8WAO8/koSpEmivTxgeTRT/DnSyGA9+/vfYRz2eoqlUxFsi8MNnqfr3fy2/+gEJLzD/d75PdefCRS0Z1LR9Nc/TDFLLSwpG46xZUM/KH1hkbmzko0+QNLedH9ax8greM4Ps6KF815v1jXZ1/tcPLu0/3/txRRq/bmGLOaYbK1HcBHrS6thl+dQcjWM6YaKUrJDyCWhvk7M8LquALnvX0xGfG/sg742fj5ReWPDSG/6KWvF1hJs/F+7lyX8XLTmF5W/2cQfg5p4jxoxueVh+T45S/+RRaN2bccfgi0l2jA/6yKHBscpL8GM7cDi79lq9Oh01qu73/8n15qMsyktnfhHIqmzK40USeXy6x+w1NJ8jnyuv23A2eTYz8zXD7trKUd/sn/jha68zQ1FUSeCsUffC4FtwPHWL+fWNLL5oAYwzxnP5BH0SXxgTVQPwZv35piHkmhz83Y/e+Wdo5H2ZNcy4YzTXoohf/skDKFXzu5wY8ESmJG2MUB6iUy9VlAOFmWSrQ6QQWiv98dWv0fjusd1/jj1KKkXh2iLe9Akv3Lfoocvn+PeVfFiPSL9J/ya98V6VMUHUwY+r09zNJUKauvQ/hjKC1Ijv0M0Gkk3ligm6P001W3Jj8UwZ+Xb4x9PP6pZ81ivqslh9vZWMZKQTqyszOoTQCG+fs41qUY1DKybhq5TqX7/fCXQP3a/EuJ+Pbb8oR/i4Ow3XA/Ga48vnNCL/z4YbC+EMkdD8wLQmh79/9FhrnfRzjF24d82ODcBMJPte6+9h5ieseYwQ/dPQNr9qweYKrlfC4DZM1MdUTLu7elUOxXtX723t8jTTlSNwGnrwknFEN6ssCencnrG5FdMyKuvH6TaPHWRQ7A0qWZ2DKeI6YcYcU/IcPjRO2g4gtu9Zi7aDbT9bd1R3KjFLJuhY2aM9w9ebAdDPYg4OxDYc0oBi3+jPI129K/MLJxQeTq1udJgE9o8ryd79IdLuT9d8Kxp0bPQtX1SJ+Z3AWu4zRpp+n3sqI168lKoOhj2DSk8JokTNHL+kGnJOc4jeR5HObWZtQ87ZF783zufeXjJ3lDX99lcFpucNff6rLMyOyLcniefKizu7XddV9u0QFE84zTkkup89SRmv5qXzC/4FirecKX1rysFM2Ml4vM8Z/aNmItX+WE73pAN3HDtSOx15dV/V8o07qW73rgN0cAVu0Pcm5dtSZnaa0WjYeVZ0frIV/YfkLJfZiy7s80Wt3Lq9QTm+brtC73zwL17v9+NU/jGhasegXjq5o0n777vp29y7O78X73W9RAq3G1WQX3MbjqxfaPIp/X9ZL8jLZeJmOfZasdUBXvFbNKenoVczihlOk6xdpcHcW6scUz6s3rxo/rEevcZIH8ZDWNvqaHIRn4l5i8DWcLh3ZLv8xCID6VUUjYB+2FiMG14/vYEmVROy3eUquw8gVWKWCbvflyLL2++ti3vKCaEb2hsjrDiLPy8OPXwlrWSUwU0ZALEDJCefJXqfGR45HTrlA8Hk3T+AmnJSF0xTe57WtO7RYmECLFgw7qLSxKYbOIlo7Q3yXsnkRERjC5zH2jHpllRTwu2zGTDl89lHpPicsuO5dE2WemSX6O+H36i/Z9f1ieu/uPvv9ewGOB+9vRPq7eaVITjj1uzToaLIPhx5+r6viKkex4eqBWZwpGy0jZ9fZp/J9U80/dIpGyI92tQS1Ctp27nNG0IC3Rd4Gxa1n1HKiiH/JNwqJr7y/yvuV+7i68bsZ6ACEijFTFbklIQAAIABJREFUH6T0/UD/VUqu2sr4a974S/ocvQkxnq5ra3zDOSSw8UC8lvTFX9U5BW0SVBVoIkrdaMXnOuHJsw/vUZSUOBpsDJ2tx8sAXd8op/PrEIM4voERTmKOwwvu/dYrIq/BURyKYvn3fNXlMoB8tgVW/LcCJ6FdVTjAKYD+H/VjcgsaKf9DLag8zBmRnVlI3oYjpqfW0q3VttnjGQ787KST+89+yDf8bkbPsV6vI9KPjfX9ub7PP2cJf6zb0/aDuj/pHlmaYBY3rE6MqLxMyrsCvIyqRbZVIZw/6Xu1aEIFBVw+KVcTc/AhIwg+Jzm8aHMAXZ8/OE3AeG8nSvw5A/iub9U0tdwknIzRX9OHP0+PHJiepiftFPMxo/mxMUvT8Vnb9T5BbTN+D6f1fAuj7+15TnLPoxva3S6fKyFNlhGc2v/1OF/oeMvv7g3fI10cttfl/ot/XtKbwvXl7rMvG1O9pfft26Buo3cfrjx2rx6HX9mRYoX3SHDURzA58JgRfBKdniQTO90hWNBXntas3o/3TGDT2+BfKbrS2fHsxlc5obXONbiOrajVnd61L+jPzT6+GcAgm2EqUwIqc5UOAKTd4O2edQi2HqO/EHaOoWiX9TIyAUAlc846g46JKYZCy2meNEC6Tt82NpRDFS/NFSZ4CIIv+xc77r7f1/tv7krABl+6q26ZfVW+feWJiSMupHbX9QZd0gbUkI+HyO9O1g5JR6j6Bsa8CdtaUUy8DYOyz/NMXqR8X7QI82lwOSvNWCCGGgOHk1XGvenWUKxJDgKnXOs2MFHt983fVwN34enbu7LAeN2//f6v+/uiL1xXl/C+EDI84SdGriZfyqarFt7Ht83wbJzvowXoGcEnvOX6+x9kALc/I+MXjndKtNZOepQC7tWUAe4i2O6Ug4dT1t/eQWeC0zEZ+E10BPShPHuxvLrjKb/vBj+3MTPiFlEcPQfKnkAW4YkunuizrvYU7nSV5RwpRruy3Hvz/fg3PZrUl5Zg1foza7M+ib07OZZkPNh3rcKhMqPGwSux68v3G5B+++5+hbt8TQoe1xWrHleMq46X4ry6+6/0394tJ9iEFJ57ikcnrJbWxgXL9H5Gaue3Zdy2BRseCEepqXDfNPX0x7ucgnd1Z1pq8sTs2fbytJH1o9Yovvlz43q1kNrD+t6Poc39VduZvanZ8673HG7oUEfGXJcn43eebzgj933Hb1oZFK1A32nA00bGBf022c2Wh4zgh5bZ6PVxNNPjZrt+15Kw53XJIZFeije+a+lmsD+U0ZtaFurzU0YQvQVLLih3Y4ycNnub3q8l+BGC6SGoomNuYbS6iNG795zlwvTQ7e55V3nYA5k0SaIXrg9f7hddf+s+XCRMePxfElaFW0J8c8nIt/eQD7jDZ+KVhpyd9P26ABhv6FOozsnKIw2OnN+H0dpyO/FHq2B+WCOEnPzcsMicifIjyduRS3GeV1Ip4GQT60xaayvLepl+bi7HnBvj7sA5aDy1kWDdk2VhPRnWkT0AXLaPAoh/jN+PnYWlD55FxXgPrC0sjymHYvKweKw7m61ZlfUD9NPvDFPXzELxh6LyF/o5hDpBmaCOwN19GPGH0MyaJlVKxpZJlADTKf7VBWEB7IerdZFShVAnOD/PeNmNxYxMWokQHqbmWZ7mMWXxsj5/3QQlOVcIcCDnd71o2d+9P3ZwrZ00rjqEaTb/KB2C0fR965h0/9m427q0Bym+nWQcHuANPnQVX4J76o9o8HOTVi9/JYjzbbir8H4vPVT/bepf5nall+fdS6yVEy6+vi9H4GL4250hm2cR3nQXmhTBDvxc18Tb6n7/rx3J3djq21oKNhb+2KxK+NxuHHVb8NTnQ+R66XnQAueMzBr1O2KkvPBnxcQbd+9AOLuRBE5pXMZ6wDfHLuX1Ki8ewc7kAzgvbtW4eI4waz2daexlWMVW71PBlCksjsN9XF7n4RhQ3xghXill9imv56LZhwcp0E8p/HjwQZNjHneUzuP3L+oqe3nvYYurH7aE4H0KVR4rF3r1d+WgucjB07rlBM9nO77zvgoGZ3BBSEF9Tgvt/N67vpFZ+NhC+u5HxIqb0pbn8FRk2fgt7N7j5DXlpd3l1IYRyrpNY7TyRccUjvr7/bkuy/cZCbMj1xcTfD+mjN6FG12mdqB59v0f6tb+zuq8ujnf3fu/OrT251pNr8PbX1veoPX351dvp3N0m+KVJ/Eg+aF77L15Gb8By6uN4Wwq78gknOK7NOvN6Znsrkst4lPkJqZY8oVO6vqHzvf7j//7/9Y5fz+Ej+Q4flUnKY8DVVWLa37AX/7y19WJY/CseuhNetd49c+hZwY4/nuSXgCDRRdvfj50G6y3P2TukikcDQaov+Dx+/BQ8OVcMwCTgIjtbuazeiD+HJjK3u9v76JUFu76rQDHC/HGeiH6cfi/h9J+MOkL39DH3dyDCJMs2QwPuIpj/PM4diqjZtZgBzu4SvUonUpHPGl5i162x7WYH7djwnetJX/W+LguUMNPZnDOQYmXHtSyjsPKT5bBEEy2xWyKeOVHq/gPdsivWdo/1mVO5zrMAB5zoQVqkCECFKJjBL+9Pgy03yUYg/Rl/bVl/LqugDd5Ye/LkPc0EtAxSNF9Rh2GA2AogSXI9L3MGBfP/TnhmztkT8f03l3y6y4XL3Yf4qE+Kx+jbz1STGkh58e6Md/XlWEdDwPo1IhHfcsNayfxEF35Zne9S4i3ILfWCMNKTB81WE1YdIE8r7XXEr+8+s8RAyMHy834kX84Gkjw5KH/dNUwSxlhTHWvLBvx2qdx3Ue9uwKiCNf9ev+vef/C8HeAuN5d96+fRuzzcwqHYHSF742LxiPG9j5Hjwb8umcgM3q2jNPNGRXiG60aLb3wyEm6eBPuQtXOlBt+49bwejy9iryh8WDwBtEN596BNW5eHkdI+9s7HCjxqctROOdE9nR6imohI4nvGBUyIL4LpTH68l0h+PMGiGjxZTpq9YcD3ZD4BJZmzMIFH39lV9Tn+OozZy7m0tug5XAYXuZU6AnXXTq8cmC/fex2vfv2/dcYyrz76/efL368e4+q0S1ayYgA+E2ueNsm+iRruny3tCEDyBH9UDfR24wrv/V9dftghmxdhE9riT7JmN9vcgmD97bZJMb2Xtf9aTHzjza0buLLq7rMf2683tg9vD9unNBuTuvyZFS0yIYTOO596JtYBh4IgfoontrklL5rrOIz9XofLd5Z7pBRTsvO+X/c5IvvcnKfd3itw4Z3PFZ5mvqnzKdPX6wnx8G3ZgJzph7lkFs+hXcY/QeN8z+x9rf4eMCw0YN0D7q+bzMBY4AXXi96zjClzIWLht4dw1fS27cvO3NVsf273ceW/bnirfLLbFkOGdgUfg433t5/c7vSXzAsC0hcyJnomY4bYsPhHqHBq/58kR/xvRSinfqyNQ9yDrY8LN63m4vj4R63jCztuBmgGh7b5aW7RtdCOCb36O9ggo9Z0OFvhi85jahPZkCbBLOdzMiw9+WVs4lFH7aeEC4zgP36Jhy039pSMeEUex7ROImFzeuzq0Lcfe+ddTcptY8JAoOh6xOcdq4Ynsr+TDuu0D5t3eDtrnK2tLmpmG+gOD/FD1cL7ncvkFtU7zPrv8ksVep98PAqeWmM31nIqout/nzN6mC3A4quiPsErzo9qJvj47s8TdKSZ0EAwGvMqQ3Hm/nVTKRmI2kvPi5/G+ZukfN2KjnEwSRU4uDdn7IpO4PdiLzteRIKRHjStHgtP+eYzYMqX0S8BKGfC9/+vt7/v3W/GH91U7/bpXzP2Bhzjdu73Sp/YyuKuU9aK+FzWi/cfUrRfMwL+6D1a5lDjomZnSbEOHqGUDplgGLDG+N16gzv9cN9GWcgbkPmxboTgHQLlI5w4dF9XUXnbcqpEvCz/Pu2+qIdwAuqtKeE7tu7F5npYCIjldFvRpLkXOm2bVX5bcYqRp3x+4K1eFT3bp1Y8eWH6k5WrP0zY9pp85ZKDKcrHERwngJYPfJuvUeHfi97RSza7R2p/41wkva39Bddv8S+1R9m7uIOLMOTelaXjyYxzUlBE8zO6B3nxq49nrW+OJS89rcZxPaqjhWc39f4Z8bl4Xcv7j19+UNdjbV4k9tXnVarV4mhs8D9ldme29uz7sXG/Ay14AOzfp82QYIqMtan9TCHesQAX5hSD//7jsZThf3ZlmeB7CQL6d93Z/he//RjcKYnYsJntS6+a9ecP/6xM/6+/6HJGFrkr3Oic4rTW45A+u75DxlncJm0pQFAx6F/eAvOh9HQRhkvWpD91Jq09Chj+d74R11pn9JBegdGP/BKy4jqMet+GZDruxbUF0KrT3Cr4N/8u9HPLkK/FfCOM0Lv+mvfxr1fPa8Ahrshrh8fxql77evdy8st7+l+t/Uqln+6bh+mG9iB5/H7d05y6MfTaGvHLY0Njugmv+jtWXlSoW3OSMJm9i150c842e1eoeFND6Oet76XYL0Q8cd3ehrqztbz4d3BDoZxlfWM3YrwKuWcYK57QOUDaru4jJmKXoh8GwN7VOto4x9575qp61MP4AcxkinNvlsi9yR3eBa9u8FljHTUxcnvt/5eyL8Ywd1RNmbK4SUIfp+gvc0Le9v9XYZFl9DHlOtl0Cga4xTx1RjOdlm6O4b0PIZPeXg/BWSrzGbcjCdo4T2qjO/q+H+Zp/o8w2cSy8MurWMtCevPJl40dQFsun+/wFo9EedJRKaQnyQ49ffMAD6si8uZXlc69TiE3KvlcZ7+df5esLjfvQZNeLmMNyv1hXdwXHgZ53kMVzNyHItw9rGW34ccpw9tEnA/hXI/LxCPtWigMhKKGHuHCoeWDZRPiScA4cm4kRM/Et1+EyMeYIoDLxQfN/GKv9xTPqiUjt6du0qE6Gr02TE/0J+g7XeU3L36uFOoC7M0X+NRcJ9Wf0krrere9G51kDfZcCdTZKOyvIPHW1w423KFNKVWsRmiDMCUYHlaVL7xoY13lOn4RMnFl2cwGVOqlIH4a38u+v3aN4pPysF00feK2G9lfBtW7spWJwrcXfsX8iGZ0cuxaa1mp+/2XReolk50r+KfyAqnI2Ldr16fW9z+sAkv99vP8320/amu8P9aN+dfO2vvTYL95jbR5Z9//PneX141btNvLWNjl3pRniSTDBhdAj1w75y49TisB8LQSO/7x9U+zjhHpzTqlw4wjoYOjNvbJmCpz7PnL1vw/rz1fn+496c//bGTHl6092QwZxwftBTDxJaXdXHK3HpMitpSmqCJI0NBVvpTvRt/bNLMi/L6w8s/JPcP183/qWUcZxo+HBcvOruGzxx6+vLQjRxQ/OAN4FGrcjwe7uoNAVNv779ed98twq/8wdIM1O8ZwCvZxQt37/R25B3SvT8wXinOfa3eGx9dRvCCk5045yya7Rk+M4DP07+Ph9OyrWp669b1Wd2UUYM6knnuig8+OkYrnqKHyIMy4Ind5vs+qYcA/+lt1KtU58rifFgvglmgpPGbcAkooT57spUpQSaQMgpxm/2TMfhDHpKuDMAp/ACALw4xeD0EGiFtDsuzepwxQVeevoWNR3F+A8Tt51eEB0JlDNoho9+Vy4Pa4ZsxMqv+NsZ7pSsjbwwsq3jCZ3YexIOFsGxQunqYalvnxJlNGKyvW2z5oe2s3qeUCVbmNUXU9yj9OG9Xl+h93XWVMWNaJGNQrouTlMujHC6q6A6nVWYUMVah5TcE9G0MLm1h9bvBeTHJDQ3/areLqS949js8LnTXJbgQ3F+Cx+rPYdo9pZXk1x1Uyy+H5KMZdimaT40DPmiii02IdVusuzMmvZ9koJOyNmlgY6iVw/C1DZaNnM/pHxi+LlTrzRiheGpqjkGMcptNWZpbx+fuwLx+h/DReHBX1nhN3XrP+97vBI0cSHV9d6c8OD92mSByfZ4oMVj993OBUYtleheuKP3btzg3dqn8+G/bN4UjvSjJahMDqeqEOyF9VkGfTeHW9cBzvOEbbqa4wKswMN69lK4s338j+KIlKc6X64p7vbtqsnqp25FzEzvU82O0Wzkp7sdr/WUA7dXKCDLo1UkrneH7mMDrDnxQy+8R4/ew9X1taP2++6vk+G0tv7/89PbeP3d4raVUWnqbX9CsvVc5im/SfqmgDUmQI2fz2VbQjiH4MLtRSdUHccC/uow6yS05PboLjaJutMhRTY7R12SXjZdVAKP6slbpD394ee8f//FPO+VBa1BX7saQo49Nte0N/HNdspZJRNngSk/U4niQrvgUrLpwv/unf98i7maPlp8jld6UDue85fRZ6hH/vI/3dZ9uKzhIndNUZbrnBi1+zF+d1IVcFKfyVtcex1cXvW73Ioym5Oi3wvhHMb/NIuHsyMHA6s+Xe/jbqR70vPf+nY/Du98CHYrHznedrQBmH6JXsMKG+RgvMnzfte/sTnSozAd1fZs0Z4hIHvK+ltnB6/ROWdXBXLyMeHRzULmJLfTuk/al1dP28kXjthXCyZOHa+O38i4d7BbKENKJ8swuIHvuBn2auHAuE0xEpawiZfYPDdwbtyBACrYmxl0FXboJfLt+827in34vw82oWn/u4PjtPxfw113MKZUyM/aozBnAhOVNXhpkmXSihalu9ktU2UvQMSxDDslmhaZWUeLenz41Ay0FDJFaF/r8tRBNxzdVX3fO43XXJZ3eU1Dr7g1T1WmeSXgZLir/qWNl7tR/W8H1uwhRT3dsk3xCxd16qZs0gve/F654vxfn/8m3K3/3PYPrBpu7d9cUY/yyAOZTqZRhrb5aAjY9nuHLAH6qBfjJOX11Gz00e1CvgbwYvq518+APReUgUVebQKXLLMV5P2tANZiA8mDG7/AXWC4+G4xgC8cRZv91KUbsUsa98heCkyNDoIbr0rhPifZ5RxEhhehdF53W/Sd5/AU+1d0sYWKT7EyMJFm6MphBTVH3jjyBs79THpcC0V/OSfjwqjWCGZT7GYSNaTmFpMbGo+pfs2V5BeYpbw9l+htBOb8X1lIqj4u+4Fu4vVu9r3fd1R9vS3fwxQjWfZhcOCBaSz9ih7fkp/cfM062pXof3fR0fNqMphR/Ru/Bw+dNHCl6XZwfan39nOz+WN21/hjAVj3c+8tff6xnR69OeEtWLEF49qzxuLpOGcCzHuyXdbz4FIani24Gku5CraEsnYE4n+qW3eQ0Y5b1dm2xezrtD3+o5deklz91f1rLREvNIv0tqaKgy8eMcYvdKeBnLWl5aoNmm5nn+HGgbJLxnTHK6i6OSVwM6af7L5vo1D62AeK9ycDTN2sNwite5Bjd9goN7+MtgNf679d+93D4aLx3aOjdRcvru/uvBYYvdv3dgH8unh/dw9n1W2KytHkMd3LxHQzjj95/id+z9+jogp8XdXs7uf1ZBtDJ7o+TZy7lGVVXsfLqN+fETjuv4hGz6Lf5fA2Jt/EhWaV3fzYZsx2BGDgOEj4xe/eJMjKG4NhB5jk96Aad2YRfRwGDp2DWV/cSZmKtsZpK+G1Da1ODHzVgf421KByiVPB6J77w9a7whINwlsfGDRfjb/9caYK9Cny9xHTigy7ZzRPto7KPEWw3GgYwAZy6gySVDeGcw36OaITnIaXSCwz9PKQ9tLdfHuDrWifva+kZP3xWixVRPG8tU2M1ZzZhHmjpdizJEFbmg/EoCU1vg/Sa5+px6lIcbn7CtN3v6wqli8F+MczqVn3Ev/vub7HzFae/9u1/1LuLBr/ID0ILuiE8Ddbwu4kuCMUiQAaFyADyzKz503ru3cO8tU0xrzdY2jMjuPpy40PIujTk6ze1tdZf7KopxAjWErQGKAu59LpKvxg/fDXeqtWh9XkL8xoDVnlg3gB+sFRqv0oDbt8YxMX4She/cdMZexsDHcnJo58DUNKdLr9syrECir008mfklGF9oECawLET2MtuO1QUZbsRmYgRj3x6WHdb3XwPnhs2SJ4yGiGkbE7aGbdwPh4pr7vhy7tv3t+N4xkMV7jwcvHct7+9v3vZHtARUJYNfMiA3K81r4twk5mSPf3Ow1f1zi3eWrn30Za8uLz7sXV96sphNUWdEbSzy4+v2+Oz8b6//lRLMtrTJU/q9uRQP8/48e69e90JEJUUueFh5Ft1DuzVLdg4O6dOqBgtbg6z/jsTcxjBtwxgwfl+jN4f//jHWn66QV9UjbpxU8C2daQrcLwW8NsmbT151EG8OcK5efeexOPUgG7zF2b1Jvu0k7HBd32zTIpefBbs+XyTkYetATWRI4ykFjjc47L4p3u0+aBVXVh9+o3manH+nbJQ8Pp+3a807r8f0o1Y8zeCcobYkLueOo4DBYoXQFFd1yKF/LuX/PptzHNysHvOQvBbDqI1zAD+sW5mJ3VsTDYcnFNcThp6cfo13Wg7yTfxAyP3nsHjKKeXX0c34/hsjtmdP/3Y3svFf57R0z3/+tnP4b2TOZrMJM7butfflYcqGGZ5tHUsEDDBTYmoBGJU714lhIydyndFlOEjyNZdFUFyjrb/5dP6t7UQz/5rZ3ILK8yzCRMRM5teHrI/swIroP/0ZHX5RaA8riBPQZTrAtvCjM4tMYGrVrqcwtaY2m/enRarcSFdZ+qDxQjEtmsqo+0q0tuqMONnlufTlOvb+uopWL9NeNkBmuWHwR/2Pss/waXMTPoJKcsTTj+UPzKa6XnVAczKvTwpLVfHRQ0JvV93s0jqXF5aDau0d/8Tw7cCcBf/BErYPYY9sN0I0Dfv1422WNGAhxqz757i2ISIKcf4wE4utcg27sWbrv7GIBRBMazKaKOYyIrOXI/DiYweYxO+JABLX40HaQl+GctrVu8YdwYzGpfP6a6XjgAymMWXTzzjzlbyIIfsvm2yTXCU7WDBYTe11Nt4a78prLq1QVEEsnL+5kyh22IlOQmrHVvA6sIrJ4jjNwXC0cSjvUogNn6Usv1sU/XnGRX8lUDfexoOTT0Wlh1IpKf8Qfk1nHe+BoO4fxMuGOEiOOD0FqhYyhcsp17VPlytSyoDjm66v9wZAw4DQ3L2yI2uw1Yg1lr7EJ3qZMxYdHxRI2Rv69p6H863KXHg/1hLzwYUNqz4mDP7PtzZweNtsz5ftdzhTa3gRy20fVzXKYPCq2cE6RZLtF6bo3DDdZXofzSNRhyqPNb0QQpSfVzlfVorCBude7fWX708eq4oRN1x3zcb9YeGQr5vTsCLlCvnzSnwWueGW+RnSYnrRSdCMHLvKssJBZT50+5PgpPxtG3Xh84SffPWMItWjtZvVyDQO8+ri2AC3mYzljfewXvTVIcpxt/eU3NYaL0ZNz4+dQ4qchA0EaT7kYsjTHBx3t+9j2/L//DHxQ+g+RoYrPF8+GIDxKLH6dbDe+QEf9xw6l64+HF7nUZbvCI4s09vvvMWtfxePquJIq/4Rws8z2J6EMWUQH5NIjRz+G35uN7VeutzzuOnxozpELhqPl0886ZLy9zyqSdPcqzMuHqZ/i4SGf8xfthOU5VpKdqjD/WtzOMtswfWTgA0om/RcYrsEQ+qwnlJ7x3uygPRIqqVZFIHIFjy53ljBh4JzceIXinl28SRGEpLzOB+/1NqsWfGws4ohC61tvJVFtJclM2FwAeVM+Esvmp6f2bNHe/6XfDNy8ibs9C2XW86y4uBqssFIwyDIQnnBN+DmPpZzeLv29Lou7bR+tBCSt03tqbipz6JSV9UnxfONWqh37s22DURqEqNQRm9D6tD7JmGvt95Z2DXnTEy4LOnMXp71GHttXK7fwni0bipTu3Hd2uhhNOUwtlW60vMw2Njua/vvn3aThHV818a1or4JvGV2xGM6HKrWuRDpDEbmlAh7+vKmVe6uf5954DYxaVTHHK17n346a/pgJRc3tn71k+ZATrByxCZWv7IgVxwVn5rocFNik2eNpM2Y2tjpjGrlgDG10pyJuD7ynrX3qB61ShHM4oj31EegA1WgiPLXcq4vdfFRJk9NBO4dytfkn5wRE5Lj+irZb/Dsevzly7IQz9ePdaCoorJLuumK8/98rdJPsGB+c8gvbhUGz7oXp3wNKP8GDx9oSS2gTpYWle2g1vj3c95zrqJGcH3/Xa47f2PJnkY0zbrTV2OjMzJUlKyMGOvbkEzulXupQgfOxZIBcprDliK4chY3jhcCcnHp1pATjXJEvSeQknGuh7UWnN+5r0menD87NjC6aXutu1U9XtXi/1jQwEP2s/T2Zlv33y+98+tx/rrqz8Xt7yL/Lbxzjf1c75uizMbXL/KS7c4/t/+u/9t6yGftxkyw2dM2IxZB9Nyrn5os+uz+w7lGe/FEx9qmdkBRMbfa2FUXwvswRvZV74F9B8yvmhx9GlbGzYH4E9Ndvn3zfr8t+mHl+mKj3/553RgQylwxCohMoWd7hM+fmqrtHjA+XQvn3Ve3cu0yMdgpV86Kumnzgf88NmuMXaJ+anJOy2o7/3z7142zli/Uvh8Gf6eNUb4ofJ07+1cwIqwnZeitA5xDSde1/O6XlWEfmPocVO4P1353Ue4aB3P7TxBsAP8m/t6z3JM4OBUzP0EciBsghDe6KcW1ZnVHI8kV6RDBw1+Gb/1bhFLBzt4LSiSs+IFt9+Ol3zRkNkL25ulID/9+H8Vtx6hhHgyWD0+hs9tE1eZ70rHIVp3cY0Ja045WtbxvTZU0OboH5JhrewPHY2la/2JFp9JUuX5T//4j5tEc3aXyhlKJ6XVS2PSGYOs8oiqgtNEjMXxGqtW79SkyvIuCNcUAR+rAqtQUA/wUhexdCGZQDE48dshim/TonlglfM5olkcvllT/S5L2RwkK6537JZwiOoBIANz5IL0Xt5elwHGCNEEdEKaN6k1S5kgg7U5GlsOqaQoeAOayrqtHOTLA9Q9I/7DDLy8lfYIE1YXcAuEnOIy+9TA/jmDD3gXHn75/Lvjm7yyId/9XxLg/P9ZOFj9modqkvPR/evrUXc4hOeqAAAgAElEQVQYuVDTfQ7G8ASOLgooXPF6dT1RRrYx2y4udRJl0g5aS7s1fuKWbmNmnKLweVpo4SN6aRXp7pyFHEDiU/AmPdBBCVSnPOMz3WGbch0P42nKHIucFmK8kMKagSjheKePPQVjMHUHCn7/cl/i3iuxcnbQ8J3vlIEUpGiTnKLlJlnEPwwW3vZtLVvxyFQO1uETpiiPNFh402pFj4GL0/gQs/WbR2+SzH1T39q54lPLcBzgbCLQ4enyKOJamL1ehfsiLP++UowgVT5cFHt5B+aR88rcOKAo6uwa7kor4WCCK/HRSsmB0DUl55c0zdh0+vmndzlFWZQd0krGHzt4t8kirXd7l4Ky0vNVivJ1C6jfJqN6ZRgjhoLhe/Nzwxg5lo+0+OomM4b+ICd6U9qje2J+6hxwnIHMVy/C6xxh/JeSa1jlod061N+YXGUEVbiu/uWt58U6YYbPjG7K2zKKZznbWn8vlBumHtbqe5ixpe3UGToW4tO1goLhU+URFi1OM9yNY2V+c0iMA6ZocwYp89qX8UXqO9wq901/rD22zRe+0bAIWz3XYo6HtSjteUkGDEFd6/0AcqABCajUU3BHlWikXnT2AL77/Yp33cM/Xrul8/YEdPaET899PBL+xyPhj55XwPmeXqUX05trmQbDGUMvTv83RLRsciRqmDyOXk/COd42I3yL1vEWZzCel2tfwxn+yAkJFviuHT6nT2NKowo94TLkjTZmFT9OPuh5x9N912HPT3jH5Wayk94AM8xtW2n9qYZNw4h1IZR5KK64o1h4EGem1LAwoY0y5RMR+wZABCW0GBizryu1LxBHSAz4Fi3iA7aKdI1permxuwhOGQxyyPk7YYgvjtK/PINb5btjYgaNIXNH18soWevCG7B/5+Nq7L04vAjTcLUAj6/Pa0JS8UJcngr87lL9G7hjjp7/Vw8M5RlXwwj9oJ3yxGZUwm+uao9HkMdj4R3uT7qwF4uMX3o08WUbBWg96YGIXjsnsufJ543ulIk0+v11aW2CQhlexg1Ntg9gsOCJzRKM1741gOCxNu/Tu1fjfQ7ReOB2J1Qxw4zfWFkLC7wxwRnzwm8Jbf82uQL8eCLFul1HGIOcMWs/vfb3dCvuqVS968N2hpFLctWvFAilKl+GNKmET5uDv04p5q6uhfgpo1CLyBl559QFhEh249uL51dWOQJK+SAoZy/2y2/4qUKjmzijkXfhBTgcWYoPXQ/9QoB8CH7AS7pJXaN13U3hw/rb1H8fKLFaySmlD+HMLhw/Nxb8c7JmYbvJCFp96vdTyxv+659/6mQHZ2da29chsy+f3Xve3VIEckcnFXtwxWTBwKyC+cZnKeVzbmIORLxD/zzOGG2M9VY3O4joXtbluh1C6mb+ZGwuzDx14kCTX/70/csZwUQ/2tQy6ZuawA96oZKgSw1c9AgHCCwm3OmivV/+4m68t+904EeyUE+I1rEdYx6/+nHO0XcZ3WtHKuOpgjxddNmjej4OTfsgzzJGQWULWj7fBnEueXP/rWAOAuMyQooUjseG1fdUNPlJxo5urB7ma4w3ET68lPe2k0u+7MCzsxeDTpxrWcdHOnZOGIZiFziTFRq98NnYqzS4lC4xMxPGGXkcveeSMno6y2w0rlfHTl9b6w3z5QtuTvCjWvFOjXjZMVWOT3J+o20WzQ2xJIejYcOFJ6XH/4+eVKkhFiOtUnlU7sGY7AYAEAKw3RkAaOKL2VyAYwR1Z2qe6pnZMTAMSNQxjrJJBgFulpjuGrOaNtiv3SzXkAvw3wsXAb/QEUzLS35fU55ZUzcPpdcEBrym8WopPK7baMswEg7fTjeDNX7EiqJGDMx1lO/ZAo7ndZjNneKN9Aue//9Av96QEkPl+ned5Q6fU3Z+W/x8nxcdH4iLHozdhBTxGbwMmMkuuxg/Rm9jguWNEQtXlyRuPOsuE7i+PW7SwpeAL2JqykY3GZBsSTXvevnhh2iKcbo2PnHfqs9DVV1OWlNatnh/92C5X7cbBypmOcyQIv0S5ANGdegfJSy/dy0CN2zwVDr588i7GEup51qFC2sYp6zwctngzRPEKseE9n2tqs/3z/o0OxiJ39zqyY8xbROH1oqghdHDrXwxLzwLM4ilu+QJDrRshiRSfvtGoQmUmxgzkt1BfOqYudAS6M0gLTrVYQyPo2uIYN3CxrnmXtddm9L6uZ1dfoo3HGf0KgP4qu7Hzfqs1Wc3qb+20N0SJuOGj5tY9+L771t794foF47SH4ZVGIVPehlAluOqzlfLGZxnWn5GL4XrXE5pzQlQN93mjB4DyPFlXDhrWgEb9mjI449Nevnh5ct1hW7iS62GR+vqpBsPHrf8Zs/pvCDRDQ/X5gA8TQE/fxpc9CPdE5yGh063dLBDbXC8z7B+bEwQrT9nMK8JgxQ4XgUvDEfpKXV4TjrGN6Cge+LKo5uK+2vhMoIXvX8tDjy+N8SFtnIvq1OK8g4f6BGTB2eIQZ/RG3S4A/7VMaclPtwykOGr3MItmrxBs3Ahf/qY6rf+MssxvDw0qS254F2uV7A726IFqAROkhnAbzJgP0ez1102U1gLvvzxMEzp3karp3Ujv6yL+YcuLUDbq72rq9wacTO6GWrd4fBIRzz67mEZrIJo3DPBqbJz8maNK8S7Cpgn1Ar8HiNCTFWF6uwqsNwRJau+wywDPlLW1NXdQGDdh+IKiZT6nXnUQ0zJvwh9maCC6/buqAtEOMIM1ssL2fOqAjwMf1tnB4m3+BjFqe2YbAtMqwvCQEhimyeHeUNEddJs52Xs5OBgyHdIQR241W9N8VKNX8IgOWAY/5cO8+Qoky7jKu2mwat2GQu0qwalqmUzpwSehzuGLNwb0+kyiYV0nF1QGMUikZbCJjBFRxMYJna+4R1XzDyCjG0wWTw8vsKtCSwBYyDiiZNfZckFQR80BpRA2IVmHmspZiiCyz+tNzy6xeaT3MqN4CZB4T3QHcN+QPGOkfiU8DB2hgmoa+KMj9dCqVzKiXNIDVTAvmJ3ykR62awrtJTzlGcA8mDhunwJO2WCIR++aEnInNh+A6i0B8HdaGjvegn/67ZSrgKqBxmuhOFDfU9i8e+GMli9KjOZohYpEjKkR+fa6NrMPAps5xmGq091Mdkk+qdmcf6Y0bG04a9NUHA84qu6S19nAM32/E//5c8pM2osxfTd97X6WjP3hz/de/lDz40RU1LgNpv3c8bvk3kIF9y3uoSyqYsgHG3oAgaJ48sBM15lGv0MX2VuEXSKmRtv3dnLWtP/kMH9Y6c92HfSe934ZokPR5UPp9ON1f9MeIO5K/geXSjguk9nAMOV1vmL75ozEF3fderD2/C2Mb7yUy9hC/Apd2UUOIHrzk+XcQTft/E3HplBu93B4rdrincJJf7m8n503cPf/FkLsO/4h7QIGw/uPv4PrzhkLBROdKuOFyoH92LBx/EBCXSZ2GKN9ZGDk6Oel8nt7f02RVGl6stx0tU9p696r7t+Lc5j1kyIeh3d3oS/1zktrzdDOAMY7tb7Eo4NUW0IAETPDu42wzRDaKawZlpErHYBCz9wGF7R6GF26IsBVEmA4/UkOEUUc/dMiEsxBoOOgwwEl2mersxjFH3rpSqBOPWp61hIAgmJPBkw9vqsxYpBeYuDSIG/HYbMPl+xEObAee7G7ygX3h7rXw03nfo46SE15q/OQ/IRWjyjW650eT9v61Z6ZE5y1JyXX2RGbSoLkW5lB/7ef4FjeaZTfxv0/89/obRHGU0tCsYkly5bnH1qRw+bBWgFHZ8uhBUw3hHeWCVcP67L4lNO2CZqMDKk6kYDeW/QPV7TozCjGE/tHv9sRh9exVf9c2fAfKdIjAWdMUTvSydvMQOFUh1HJgwsRe5cAileuYiQ8uSNr1XafcLgPc8QnC1OnyGsRXM4e5yZ6CgzdY4Vi791avHYxqfjKpMKhrcbHjYcEB7lwrAIw1RpGURK15jgJjvlU/jIWVhdi+/IIN7z6toQxeC7GdYi9VtuXVgc/L2b/JDGZEBV7jqXQXG+F3XYKgJ8Tg7DNcVtXZ+F21rbuuDWMvNMTxRfr1B2ZhO8/mxSi+UMrl7+HL5scTYD2ASYXqfon7Sur23Fas2bOfnStmG6EqsO+f7EGFFkOapUY4CvSiAELwXKv6FbrOFlwgQK1nqvDzm7O29Qyy8+DdThwjj0y4zsn/7wotPda3HWbcYAWLJgN5lxRTzMiV4rr3yPExbuwqVr/HzDKVhMDPR+kziKz/Hy/DQaPtUKjWZan2aJV7XqqIVMfmrpexE+Pj426ebQocThtZqOB095iHaVjy6eR5/V+pd/fuv98NMfa3BLjupfWBwORnt6Vd2Ltx6GANn67SXGl9Wv56YbZogyolrDPetlWX59NHFrJwHhD3mVmXG4mTjGzlicl6GAS0AETHzZocLl+dccahM59Ri8ii6bBQpPcNvf6fH0D2nW2fL5Uzu/VJLStG43zFH2GzJpDJZISD386SX4jpUrQNQukMRMhELQGppy2q/zZy0w8Yti42neM4eGKiLE6Y5V6n4CidlO3iGvoiiVs64QUkVUfpFWXM/77Z3r9tPH0u3tLf7VDYO5lcxrsj5oW66ldO0WMIMX4iYmpdPtOcWHWCOIRZUlb9O5DeJSSilEQgyBG0uq6BlEoILHNVh7+P9D3BQCQ6I9Vz+GawveTyswpVUL0K4Y89gzPlrZWj4j+wxNglA3hTFaNBS2u497/9btGW+NvmYDpyxoujF4XMzurtusVh5jRNnLe0t06iKzl+jYJf6hFuVDnOXICvlngsWM5gjbnxJQ+Fp9Z9OGA9d4lEPU94lb2c2gVq4JL5sV57t6VdFq29KFIgWkb/dT/IRB+kExPDSW7gjx3lytsckE+KQhK+RH68LvFP/DFPj9ugzBXHEdR8KIhQyGzgvMWboJ1G7Vyadu5OFUvrzG/8kBnl/dJ70zuGC8gjpuHEi9kxuRdTEbk9nONRm141gqF75byhDNXzU9/aeUupMbXmXwrPezqkiX2Jt+m+X5uhbh07ZBcwrEy7oeXc+aHWhMDL7fKycemnPSFIgG16omgQ1+f4OHnoKzjcOt6vBUNQMVXKfrs1ZfcL6PPxlsyk+9daH/YLuzWpt/bP3v8xxop5GYuOLEmGfxBmOINg9qLawFiO6VLz29oNUHHrwKb/BFF6Eyp+tBxg60FLtdr3ZWXd1KFvczjFtKwwlPacIbmJGVo8HpCdwKxNdd6SXl2Uh7v8vf5CzE9fvcF12ShRu3nx/f/OWMYZstowg+9+no614tGMAdBRdUhrnUffjDxZGJ6JqFe7aGDPZb6woA4j2ugFOFgy8grMUXgbBj3LvvcGdLy3WXp0/eVH9jfK9qHb9Jl7u/NoYaTqZ/y3u7+5TJHO3yfVgGxvo4GBwePKBFChcP0CQ6rkdyspSeD7ZHT0lYAQDnuj1XuRG0CiLgENz9xM3Lm7DVNVHyCRCyBTCvkJLz8zRNj2Adlh6NQp0C93cIpVICscsdRbqvll/fHy81DPU90esuhHBYLDxMaHa4pWwq3xqqZC0lHAKKB65NLsgrWDOfslr6gb36YWqegrrKdXWUeUHJA6kHd5ggAP/LB95rl7Eq3aBns4BafqbLk170iccIyviEwcAf/rvPqHX/glxUheSo3IUOGFWgAHjU6xIr3wmN8sufsUL6dXWSTPlHY10lUpukhRNO96h8E/6KYXw/lfZ+ewpqvZkEtSU6Wlk8ue7lQlL773u84TWD2n95BGj5B0fXZrSqKxiEIm/cu4N3ZwyrEzyM18rAjimb6cxY9yG57zuF1r18j/E7vLZ1k3paLD1pbdlpAVcG7VqZMKe35txlEAzAACP4PJa3qz+7kmzArICevob9QCuJ+i5dtCJTtV9SThR0Srv62ZtxE9yKRx+8zqj/uYP7fmxyi7P8XtcK0/Iz81F8G0G/C/63Gcg/teD8SY7rd7X8nrd04GkzCTm3llx8bDmD3WVOy685gTkARzLRnhOrepraR9GphqGVyXf8wfRQglqrxvgZP/ri4J7R/Nw4UZMmlG9SUTSwUPqDFmAtkwd6J/BZSNhGDdWP814p5Rxuwgm9U5SbfqEnD21j1p7rgIueNOB6E/oWqzV0ZPyaPmoBQDQyzmZdIwedwba0aAYyGVreDFV8OPlpNu0a+n5HU3UJutFH4aAT3Ef237kzaDKthnIoze3e+2PsatGWp6Etv08r8Pq2BKvveGPGu/JD+BxVFSWTZKu0sUh3BRaAC7rw8Lbx7U2i7JuWsL1fbXBtrM8hC7aU/LkLr9gsYcvp0gdTG+XBCTLHAJ2ooIND3d2NwUebz41DW5ZkDeZEMCfI2s8N6yU0j140M5JAEA/KYq05mfWCp21m00HLgVw8IX98AptrGhJUTGVR2BMmbuZ2ltw+eAwjgkxZ9LxJCBkiR5rYAgdzHIbR8iJQ/awgBksfsll3jipRObK+FkUMQOlZ+wXWQM4A1u/b74ftA/e+LXHe2HmkHDd2EpJ0R1kgycN8FmIedm7hwwxly0vqPn2yS1cq5I6oVUL3zlEahACsKcbibByg8q0lEnybd9Z9AiZuzCP9b4byNzEHxn4rXAb+t77/vff/renBel3y3M4aEU16hsc39arih196byf3OHOzFHeae9tZWSxscom9Ep2w8ba1OklzvFQ+JeexbhePWnSPotW2RAsFD+sGizCV02QljH3RvzIf1x32oOnwR3swamiCZaJ3x9GY/vzIWCC6pWAdoGucB//I95qkMCMsEsWRMqNA3vxZtxqerH7lt9mia/2VTn7Ft6RCb8B7tCx/73mW6H0G+ynr5CCYzOSDKzsGnVl8x0Nf3PKYI1Y+lyf6IP4/eSZlWIWiAF+GA6hm85soY4E1nGxcKpz3OFn4/J/+071HP/zh3oO27SphL9MCGZhWGQAmA9C7Kj4lWZb2wGUMxGUcDAOoP0O/slPKWodb/1UhZmtyPtdtF0552MfLJldADz8JEHq8aveWv3SagvGaDy3VeNCBth9ayP6uND828/EvbWhtHIfPgqeePmmD6WZ6Pm1N3Iu6PzdhoXVab5uZ+7GJC+aaa8UPsd2EKVGIrkB+0emu64FegRQhWZ/czfplfIPLu2dtJmC3kD//5b/c+4c//PHev/uP/+Hef/gP/0cLslOw9qetLIboabu7cOB++umnJuL8sLprUbzVXRTwj6w5babhdAXxDefTUfHA5IXVCy9HD4yJRoO1pOCdIAjFafl8siELzoFlExluujEakZoSzgk6h2mfFi/jHwJCQXwS0SabiBdC9jvcurPV130oG75K+eUeX/kwwoubTu1XyZMPMnK2coPjYxC7D8dfLQIDtbG76qW+x0kNZsS5dEV5MrJ0ALpYLoP/PzWx8t7Dl5M9cy82s5OzAmo82/XjX/48Aym/J3X3szsmfglank9ykh7nvCjbOmo4efM2PVQulpm8fZCDOWk5dTopc3Ti0RiWDgpRJRqTTziASYnn3cBUYZ5md2bsRs5+adIejjvm7SDyipGeWKBeEAgCN2gewglcbyuT8eQpFdX7HvbNPabkbVNa0M0DM0tTZY5BMmajwiX2XyaIuXx4ZryEjOP6EMB5XfKurC5K/lEKiEH8YrwGF+LHYBHplFW+quemjIRtEzi6r1zgrxI9fBN+6/2JpuK/H/5eeornf3RQpmzdvy3/Cz76PvrROimFBzG17p4PKQ5G8JwiktcOR/HX6BKt5JyqGg4pix1oPNwZcylEF5SioxeTokvxOEQ4rbwuEt3e6ZpokKAV1ywz8qbVRbckpqOP+4w2hRAjbXbpLd/TZZmDQmjjI7yMlzYeUTp8myu19HD8KUfpc9736F4hZ0PuhC6jrXW53W2qh+n3cPZBeV0cSr9721W9GL/wJL7lBIzdJuRUYXWZsBa/IagpoiJVN7AFZ8phtasltN1YwgOcr58Mn9MitFcYsMekjao5B0cm5N23KvOovDbpp3LGgRcb9ntAeAsXFWcdnhMY0OlNLRMbN2ilrFUbHio9mmRkMso/1nr68TauR/451D/+bLyv77X4Pmi6hKvHOd2P2gLwUZMUvmsB/aMWuJO/a4syzoM9eJuvueUGmezgqa4AAmM/3emUzQSdM9N7r4tT7Xc/8htK6KrVufiB8EMtTYfc/tCkF7jCS4xN1SrbUwa+ceSOpR2RMHqzdNBiT9MWrIcfrL/u795vGVhMuFYSGIs/2Qke93Wzd/d8eHWabK0TdKHfHhq/qkEBT5MN9S3AZRif/iR/ngX8arphUJyyPCnjUBXZqy9+8OHcfnk3Ztl3PFhcPBqke851grX1QkzK5KUu3cW5gpbp8F255HYghzAxwCpo8CAZmTYpTDw2pdy3U4s1fUeNVPfkw7Ca4+o+VNjjusfV8BP+QBPIGwLT2eXw3HFYnD40L77Z+4LGkvWYky0vbnX0eCAQjzMzBPQYhBBgcTc+1fq7jpc4SqEKVciSQ2YMVfQA70+Z+x091HoKad/3s5dVvCoGoHhdsNgdM84Y+S07WZW+eg5wFfIMj4uLE2NIBvssRE4wE/TM3ZTNFGJAjMlKyLi97xDNZSCTYiqDYiJw+t0tftXf/yRF9rh3csPxZ2f2FIgypfXan+qwcZrV4TD3mK6Mr3sFLVwMcP3+l9ynwH8nIUFZpX4nzu99ArPwBfYv9djLfbv+zPj1Y0JYuVNIPCnrqTJ6dgv5lIdv0/DPeWYPeaox1gQGDmksPMZD19WYNOA3LMH7Zhw2GxQPxhAzgMHzKeNnMg3Gt5bLep7xZk0mxm9j1BwpTIJE/sU3m8GJ1tF256J13/el1wNR3vHLZiOXN0wMHwSNkeuNNWXSVNlzjRllXlm3i9zECQeH3gVzUO1Sp9OqPLMDjT3XhGq8tFZJdbpvXCse2w4v5DieXEswhUjz2cDhc0YHmWwsjf9xIrw6hSBrdA4XbvLRYKwngyyNZdWtVi25CBwQLqmPkyu/0ehUsFu/hb5L74tp48qcfQ2+d1qXfdhSlIDaOE09LX+tpf9j478MnQXulkVQYn/pQD9bV1kG8cHhr42LOindhBfHgr3oHEDLTExIWQ9UiktrbUtnUpd4zGkhMIwjpoRXwaMAORyZmhvYeCnAw9tYLzTZW9PvyUn1sDD6RWv9/u2/+adteH2qa2JK8UIT+Yavx+GNamTc0XabsKcfdDFzfjLHMw7HIvSObuuzQFHPoIcfzo5AZ1wydskcvjNDHa8oczq3VhE9M1lDnuq/7uXyuN6feNUzen1udulFN3GFu3frFX8zhHNLFw6nB3+BWjs4JoHlH+/BgP8rvzjosKD84CdDgu9Dfzy+XWN6DRdyMCNWq09dpI5rl+bHNnigvxlz8RjLtEdVKu9Asq4S82tZIggndjoxucj1vPeib4YEiNXGTXuA3+EtHiR/VyDCC9EKrCAO/4CX6UH6FFNA7KysqoqA8U8IwB1fcL3nIIPtnjHIUSaUBoRApwsgYrhrucJV4PXmdq/cCWZA3w0XsyyeSoZI1wbvy2vjefKmAAONIY1yMb56UBiVF8OO8f3euyufahwyXd8lhGT8ad1xNoBBLkxwbQt1QeV3VTyQV67iGEdlXDBejH3dr/eL8Kt/rtx/9eNe3s3rb2MdocIg/9Jw5e++51tenlHpeudZQMd5p5gZc+X5P2D4ZvyaCNOyB91HD2NKXnXj+2USjbui4PKA3+VRCR+tccvGGKd5UEtsu3tgdq2qqmXjAhNc4HutqXAu/eDCD8E5/ow4U8q4qeSEeMYtBWCiy/q5EZqExpkEwBjvUW6p0F4f3iyfyvfetn22GNtYIKWKgUt/NuwuLwXlgBX58LCsaUG4Iw9Fv0/BuGrt1EczuJ5wFsr344MmCcEL7xNc0NPjDm8tPXvHOGwnkxuJl6e6FdEat0/WW4ajB6+rAwat7LT8Kb88dbup3MZGS7fv/Ya3jVOqtAr4pvCM19bdJUcmaLxrUohNqnVP6YYrxpS/FiEV+bpZej9lAO3S/7ZBlig/A/hTM15etYDLcUYfwpEW2MOMii7PF012+aFz8p62ILmXfYtTdPs1zNGfcg3ecJ20hi+laMtr8fUefgub+AKCGOMaW5qugZt402UG6Ju6P60h3HZyxX2Wg/DHPzrj7w9NuvmuDQZMckn1hlh1HO8gK/6LdyxaN6Zlpqo1ipZ30Gtmwq7VD87wzAn7oqPiy35g4cq9KWRAh2oyAOXFLq+u4FQoKuie9oDGgnirU/cZDnULN3QzY7EIHKSyuFv361keMxYefiVUg6CoSKT3FB207OlW/HDyOax5i3HingRSRgf1OHr28E2OTukZOLAGXnKEs8As25yC1eNU8m1xtWMtdRLIjQlNcFzSWJsDd9PbyYKhjgcpavV6mOJ4kd62rO6s4z46abS/wU8/w6Ps3a/wsHoaX+d7raLnW8iFhxILu1f4SXjeXRn0dZmOyArrH6bYQGPP/hMwVp93FxpP0go1mw3yB1QI6Kn4FwRy8u52IUa/XDtjEI+AkQBOaWCeFEsIgWCVp5hdDCGvQM7LXdnVB1LM1Or/jslwzNoWVcewxGvdU6qAsYMLOr5CEcP3zj+5HgZQ1wP/db9w+HsMeIOqfP71wgXvdR8kU47V51TpC3ATCJQJxy4zE983dvLQ8gezQDlLmgq9n0IvLoNG6Dmi45VwHceONpC6qf8QjM+661IaZimdaGpMZi08hqz8OCkYxxjsxxQ/JmYd1zWJeOfzKRP9yndEZUFdWk51p1n0rrtFlxa+UurGL7pjxUtgHL1E7fNkt72ZOnlehYLILMiyNbtvOOwZy56FuvFVTGaskpGqMn1Ux4DsTsy1dOAxACo08MCr0YAGcIKv8DttkGZcUgWWBm+b1v85QyqenU8cQP2pskTZBT8hfnUqi6+hCL7pa/VxxEDbFFW03ezJaPHnv7QX7iDVKVb5GXTfq/8AACAASURBVAF01hVqEfhfWsBugbLFylvwEj5NXrhmfuqAgasHjbc/7vDb5+15aR/Mp3VtPWns8FXjfWcvX93mb6pqThNFd6v0tq8KYZQ+o8cQMoKGZ+b0UrXq0X8VZnCs/bMDCR3AgMlfZ+137Qzyssk2jO8Zc2wTj4fhr3zTXsXh9FDYQYFZw7/dQvULKdORXLpCNRaxuSLrsRStxon4HDiGM4IF8/B11P5Be++Yc9/c0fJLA0OMMsJDFL5QlRc2w7RXcpwMjod8DKZgjUxf3y/d13jrrTrZ/Mrf6rsWrpqUx3TmTTbTnUq8jPIi9GeQHfDUZHQCJ5ZdF2c/6PzLAF5dxLoz4RbUV/cn59G+yfc+m8V96j7d4JmsFqYTSmf3GHH4oMr1rG6xypylGbrK/qwFTT8FqbR0iJwGR3G/BoY7Azgv/uvbr099LP8BIt2B5yDqiuQ7BCEMYVt8KIKR3k+Oe95kBPUMLMxKWS3P3sxQ9QtbC31dBba+Tz4jivzkX6wq5PKsvL50PxVFgA95ke9qhWy7Iwo5ZGiPKkGQ1swtCDP+qYuA0fesgUAZaVWuC6w7qNQPU/Ji1KtMxnjrI+n5lvVgWiF3/kwp3vn9y8cD0y/f/fIXIv52CI9D+t/P57fzOHjd9yuv291NuAvBJYDwinbvagE8qhU4RRy+t3atBPBMZz+M3s74G5pqWXkPj/gFtTH0nvsDtbxpikirj+JcK0Vi8eHC924EYg5Wr4cDSgPAxZ2D0vOjDIby9n5WqYTBaBLHu1qpxhK1MDedOsV2orKi8UAKlgNlHaHyNpckPjsealn2Hrx96g+HTtcVPit98XSV7birKc2p7AN/tbOT0gO7UTypnAbswbjxqvBUgQlV7/Mk2SW7l1z89cn3AAn1vWN4i2Ny2ButzfKw21G7qDzY+XXJVtHHP3ME5Rw+FQGPk60ykpnn8KUhmj5ct59lRHqDfm4bNjhQVy1Cht1kkJ+ju0luf21T63daT126Q5vzklGrYyCw68AMX7Xg27Lt+fNafha6N+PS2Wz3M5T4531dwR8zfFpoNuN/snW5w+LNAY1/yneKL9geZZjs9IJHQk/w6jCLoyqf8WZQ3jN+OSaexzLB+SjP6fsWu/9jmyO7c0zGoyZf4SnecAhAfSSwc1XJo+gx/Er8aGwuRDBeFHzgLB7YOBlzNPpmooh4+IL7vS7F8Ht6tePzYI164aBx2nAg9Grv9yNe9nuhdJO5fpMbzzOIKjYIcqoqY3T2VHzX9fu6L69f+aM1JqvlGx62pjueGE6D34S1LyEYqtXX0O/Ht/TjHamqu3E+TkLsU905FeULf+74dExY4gzgo5ZBMaMCmsL40WllIJThevPCyRwgMAQvntB7srH8yuFob4OIKLi63HBi+OEEBq8n3sItkK9HPNcrDHlrcQHmAKILQpD2IHwPEyRxbPUjZ8ZOuAqXbWTcb5UavVZx+VHcvkMYBgDkUeZDfUzBaE7JRowRVDkFTOtiwORLyP1enOJi+s3YMhaFkCv4MCuFKd6V3k4RFG0o233eRHmBB2LLYEpIHgQMCFtQrbyU87x18Q9ot7JAeYJ0yvvt8HvfTip1+O2QASF9v1vGb6f2ZfBd6d1/cRXhVgdcMjz0G0wXbt/bzDYlZoyOEkfibUuUcHMs4Mx9XXkZwIOPIhUX7YzhoHnYBc3osHELCsnF1RZwbzxhnEgLhUe3ZQvBawkCp2qScVhJVruOsJVHfEbZjD8as3xXFy2P91lej5YW795wANVL+MeWYKoe2/uyOJssFhzzuHtPIO/XvVrJE2oLfB+WDycPbw/k1U81FktNyqevpdcluAlm4Hf5p5rSR1fLCz7UypuCli5MlWx02BAA/o/fGSrLDD+/C6aPzZZtMgVaMQijU3Ce6fspjYDaLM++7R4OzsSR0veNPnhvtmcazA4tj4LRpsPGXt/mNLxunO9V6xB/7v6msh1ga9aeFuCrTm9o9UPvbTbczN12+XiSg/HkWbM8a3V9X+vvaa0+LHtm6Wa8bQu2he7BUb3xC72ycd4cWYdVU4DoPePnHo12HFlOwIXXtVzjjbVcg+u9Lvnq9rTy32Rcn+UY/Jt/+nf3/v2//zcpdbyprArLAGKd00XfuwiPL/AYPhj9g+g9bU7hRgf15cSE4kgDf2m6rjTT7uhEFiLg4qwVX9yJaukr9chBdaOL0Oposz4URjuZF/Q2CJM9/OH97ZtnTtycRHHV53a/nhd/b//2jxLEm1EPXvez8xX5Roiv8vrFaB3gl9kMOQNVVfG0MV+SzBZ8KO2H6GO29MdwrVWNr+FzE87o4tIYYtCFKZPNtwiHMxPj2QxsazNVq7fhAp7AxAlWEnzAMfcTT1QGOVCxLnU49cdRZeK9NOrQbzbqEa/tQlaUH1NQARKYvacltG1rTpoDXF+BJBgQhhyFyRDPnEh5dEpSZwAvvwrsrvtipwEAOAFf/2/elXjK5elgwAnvGEBqF+RReNIcBgXbo9LaleDh3NeKbFypgQgYGDYgeuX1Wt0qNWSanMBLLxo4Bmql9A4G7TXI05J2GB1s/a566zJTp2DxxjtEUNm7d19Nt98AOcqMU+7c5QVnpQODO7yOUaSLcaaIS7dp8ZhEPsU7O+moEPi8++8PA7k6KMeswS9BVW5h1fcMhvCxpSSEPsF7xGs3bpNi/JwSAywmnRLLQSG8ieiON2GoGUFyRTmgI4W7yGGwnIsvTmUBhTcifsb1QfTF6MYYtqcfNNkVhIJuayx8hgcO9/ctHH7921PlrYUF1hRjHtIGzk22sN5LUXOoAJ6ARtp4tD+u4OxNNAHjuct9a12VYxmPZGiDmGstFTODMUUvi/LhWY+XDsHHb+TuroI6z2VW8EwetpvF6KsQ4iXDqlTRoWMystmeWUDdzxtzij8cP6OVvKPDwKlS8sRX8NFPf+bowX6/+Xy6pDkZurHs8vSkheJvLDBuy5ZX4e6vdXW/6nqjlyVN93NxpbPw/a/b9aW04fRxO6w87UgaLUDHGDFAz55bk1Wdcz7el/7d+5+qIz3ROFyVsTH9+LuuVetJP9T6NAYE32bCVttwiq/gJnze8NSvpVcvF0dnV/RmeJ3lZ5eoPzbz8x9aLjKebK/WOY96J6IwWgn42njbyQdfkEf8h/chqCvdcaSF7Pd7clnieBRx6A3GTx5aKfTiaI12t3DoG2/pUu79YQt06Oofntv78V1FyqMLFuTi20qPhzdDuHjrmhe/ulzOPofvCl9L9wZW+wu/4G2WM+FcN+jSh8fK0IJV/1Oy0uMfCQuGIahc5mfaOLqD3RaZp9u2uhUHVlZ2sC3tBSMYyLySwBBNwbBZ4yHNv6edJjL8lubA0L1kovsehSb2WtNhu7TB27+rKx/JtlVgfA8vArXjh9+PPl8erBxVrhtLDj0QvsIhoe9bNlDltihzcesOqQJr7lbSvC8L0MMK4oNyB1eW5upqZMZ0d3zIW7ReK/s5RkQ8C0Cdjuy4EoPODxsk1wXBw61Ho/kWLYpM0F7Vz/KmLhgzD18kLNAPdk62uAbotycp69Fg/Dz3BvqePX+0/f6+/768MTbvOs63HvGnXNgdpluXyuOQbXqw9T7eMbJDK8UPuY0pWKd0731r2urWIZQB3BUAsNt31XfCM4Eeq02JISHqwT9iHcXs7XCfIHm/Fk33MBR8Uif4SOFeWl9utKzldYokYJcjc/d5XTvjltiiO7pMyHrmoTk+hAOymXbBuAkFuYGcmorqW2VN4QRK8D5KMX3euF+jI93vvf6xNOUTH5jevjGzmN6i5XmNLNr/Tdp9NumVIwt+L19FstluembuaOwNmdUb6ft/E4VWoQhpV9dMG/oiy5f+v8Rz2NUckrN355BPHYcDJBLpkEgAAU1gX4WP6x1DHrXm4km7YeuJgXd68RRm6cDVRoJTsWtCJXcgBWWVnrOs95nOAC9WBWk/tkMEmBK3TdAKStEG/TSC8gY30WKMdpzwOi2q9IaQ7f6mydrHhVJnapaHwiuvXu3PwVQ8CXq3ZdOZIVbGwZkyLt+Gwgafnp8QJsb5wt11QlcP6VS4vwArzzd3TMKRy3jwZhCfuzPinZ5H2mSzhCGD8qBhVGVbYHjcVIwj7RE4di6x6r09+g4yRgrFHMt75kb23dA/WqvNwUs5yM92NPK/az7U2/PmzYroTSDvhwtzZEWgWoz4Tfz6oqXtnrWDwauCRgTF2ApNgM+bDE0ux/OLpkn0+cFJ43zN7zt69OXwz9MCTtZwQ9/ctLdh7uc4OaAsNF1PvChAygfqp/dlYnT/8JyITS7SA9MmCl45S4lRh+pv7JlxQEhz076rV6rHvAzEsu8Nr0Rkuffb33y39+c//tPeX/7wuybeP26eWHMVzyulPE7PnoYX32nW2oDyRlutDuVYniZtvjt2fFwjz39LtkU0wVuaUdLru8W3ZOXP345g3/LpjNf1uKngEco9C6075brOQbbe9Vz7ObazaxgYWu+awTRAVWTN29EYHrpzVR1HNO3yQFtD/zt+HIWJugNgFHjplCPwZ30/GO2ZvAOmgwG7f/ykc0poB59vtoCduY5+Jm3vN/kEjnUdwTRnO+kwdSbXGAQMN719usI8UMqMHDA/EgdGyTLo/eHeo36mw12WZpNTxvLHq5PQvJwgp2Ad+RC86BaSO5yPMu7mULE5ygjiCEI/LgptiLmXRZ/CI5QSICN3muysQjPPKjlyAhmtZSfJVCj1hEknkg8tTO0XYWAiegP1TQQRxFZ54wMV1rNcFY0fmMj67MX53k8vXu89f37eBNWES0x3mBX5tGWLHiWgj5rkehLjcrsc5PYgDNREw5oLc9IYwFna1ga+XFWixQ/bOHHmnYhga7DcKu1gPs0oML/kUY1xaidu1nvP9ZIQ8USUGmwFr/Yl3WmoHXPY9YJwErnANUIoq7bn62CtwE8NAFHDOD3oPOk6x8tdK9MXNXn3GwMtGDwvz+q3uyjBPHhwjog1EsaYDAITwnf3B+YcFYavB2juCwWnj77yK9+BKygHDnlgtkgwQjzUm0owHtbzq8WnPosB1+dcKXNoTwSUdY9hLCIw9alNoAPzg2eUcJXlLtk+RYozdaY8oFiLDvEnvaOOBR9DBNIYOwnU6UL23USFhZBRnNoMhOqXYrJsm61uRhGEj5sybziuj+TT/+431/wEOTHCqrspNwyIERbxBgVvPlgPKofh0rV0ekXKQnsp7RGC864yfKfLRKmlbLe6Dq76o737P000wJRC9RxDSnAx3RVlhU9tlNFmHcx7Sp1AowTtmAvvGYmE2ATUIJD+h6mBYepflMpNaabnGIzawyokDBN70v3UghJv4o+fXjeBvJ+pDpajQtfKvMnYvUkATd3DwcFBijM+PM7Vedz40QQBhSeOMfDlSO27enxzziDJGEE38ABFi8927VUqvGjCuZX+vQc9A9Q+fAyTd2n0i+BnfFPqg88QCOfG+vX8vv3266Y9/KrVZuLlwVX79s3SenmAoA/zRmzak/FBWYTmzsHFQu9YfDjom3uY0j6LZ8pk6Gte/eJPWX72WMJ4KqZp/ubwfkEAzgUTKMDmIEMmpgKDDIKCv2e+Qy8+Gg9XF9ps3OLzEMzqh799gU7jK/IBwQ0i4+/GqsfbNpnpqZU3CirNbWm5hqdbEN7kDa6HRrbxdseq5y/P8jmIf4/Jn3gFX42uiA/J4alDBtaMHcbftXor58i/DKM1ckd7TYBUUC3dEXy9c/DaoHGgg9vFwNHz7gZfDcEsC2EIQMXKVCVWgm7LzFwgliJClO426SYCrJt6WgEQdUyW81HvARuT8E8fteu6PKWdpqmSEDpMXWWUX3+qbF1bHaJeX4CSEZa9Oc86ffHyfO/7f/th79/+/ce9Z89fFXqdoAtF+ocix4x/mLB7V5TZ6WnWWMpaz0dl4eIkC9JSR2ft8P6oHoTe3eNcMgZ4nz23OsVFKw68bDPOVgYovd3iTY6/Lx+TddeGjTUzJAbX1GOoMQGg26n+O5wNnoMuMTS1nh7V1L77wc967iWmIstGOJdmMt+dMc4QQedRRPMtQnmY7sF1dZ2cw+86uyeotE2/LKp5JR3u7p4L6CZL/HPHRrjSTM8k6hs3SYSld4VWavGp6+TTfcjoOSqNoRBbIK2yFb2eHxbsIDhG9G1vF2F2JbfpsZQMjRCgg9P5E0Z6vjEZXExPMzsY/0Oohc7pfCvJS2dx5RFoA7dQez2W4I0xWd+HRSMesPpTcpbRAug2DjJ112vzLbd7dfZPvlPh6oYpZ6oGmutbPcu18PWC3fzSxW4BS0mXh3mStykp66T+vWPK2iUCz/brImHVi2BjkK2l5+LLjMJ2ds6yrf7wHqD7BdXsR8eUIKHBmh4vTD0ke9RRxPgNTZRylMl5Hpbz3v/0/HUuz9u9l+3mYGmz1/VcjQ8OLWfgWeN02qS6z96LKb9Ti1lbl3cUYeOc04MmF8J57XPQeS0tVvvHZwybGm5qie63Q10FzJjPO9uTdQ+33Hpc4TMmWc/PCj2m0YBDXvIo6fD3V18/3fvd//BPe7/73e+KPs3Yqfc3+ZJnGbeX9VyjxCl/cB0czlDrvFzdQ1oDVtmu88BJKQ/idk//4ycKaJX28W/B+pAGpNruDSPMvNkBaqfwej8mZLCPsqpdpNe+PF3j3sabkaJhhYmyjm9mAQcEFdGIWl5yiUFjjLvE5TN0PA3vipKK3uuIrEUGGCApK23ReVOC4jEcG90+PGc2DT/WvNPGY+xkVMG5NhSFz4AfWfJentTOwCRjwv2UF8y+ofAGX/ARrWuZwdXIGFVb771TG1U5Mil1ot2SNgi1mzmPJRSAlg9CgLOzbgiz0gcClLHCWJssfOMojgEIk+S6oP1FiRowFrCgscfiCACCzzybWiDBSlASGJgUE7fpYYPrBtv/9V//vZ2i3+49f/Zq7/zlqxEejxMqxhee1Kv79rCosqoq+OC4XyVFAcFESYago3qoj2PIbxp/ePS00OsUMvcb159l1NSB9WjZtPN2pT7NMnzyJETV8IQv0Q62aZDqDGsYbYgqfOg0YN5h4qjGv0F89fatG4jGL547XDuOalSNOEqS28/RWZa+lt7ZB6yldTw8A+xhrgNMyZxXKXomVbL70jlPObv3Q1Qr1+0vpeygfFy+J9jqrs4zfheR39a25v/JN4qRcnfuK/WCK7CFhzkUXYqx9ocOEsbhayyz+V7+k8jnU7byl4AIp+Ah0bvY4Co33tEe+aDf/A9jykyYT8PFzDN3FPNPz6GkvY/lh5GOTr9oQe4nWVBrTprG3a9XwmxTd0ubzcLp1Xemx+wYfOonlxTjSb0MwR0BmFseENFzNGqfNFZtL3pWuyGclMqslzqKpwhalfkPHGCCk0FC1IHaRkDVE5+Q9rbPOaD86gHOXDoo7bcWUM7YDQ94e00VsKxZ9NY9XmQAaLbZoT1lR+m96Wcqw5Uhi3p6Q8xDs+rWPDmGcN/gl+O8NZarovxOcg1SgMPvvRfMMyu88CBEy8vzIQipcSPv5AmOeEqdAjmh1kRtS45NHXoa/mw2vILc7BKQK5QxUf6EJUUuCpzMOQ2W03j9N9/9au83v/p2Ntbdr2w7DYxLNqMe3LN8ltaesnuwO0+rhQwYdmx8se6qb0n7u7vYnnr2Hzu05+Tzic/W+0DVMB3Om3KhAM0nDeTggbX1PiyudEN7FFR8EpJmAfPo1xCT5cjw7SEvRPSkF2aIAW6wocO8zxA+FDZbJ1U2ZeRLtEx2XWUcbQpwU37bGayuHRvdPjwzxiynyEQ8jZbOoiFBS4PbXT0ZOopz2BXFPwFiNUxf1TqTfTBJQ6d0goe5LtngKjwpV3XmXLqonSgZGSzLKqbCldUfXdkuAqTKDZE1rHDXGn35zC9SEje5RygHEXT2gJrVBLLUDlNmXI8jPMqVL5elOwEPIdY3BPKhMRG+ZQoml4myp2E7XxVS//Llm73vv/9+70W9vf/yX/6/BM8idLX8oh6cAfVHtrxPAf7mUXmxKBOOYM+8jblzj4Q41uJBGur0UT2+o5Y+SvEd1guciMQwN/ODCCkCJbhYQ1YemFDtLET324aaTKgxEGr4sWi7r4YzVsDy4OIl7DdEq8/805AapCPo5oB4R2qkv70lwB09x3jTmLvrXdIhCu+kmYw6b/mNkgmGCpdinbfrFPocC8l9VFlTQOXHCKMnSrAx+Eq8/sqNANjg990sKKznMD+uLD2ilEPlLfIDF9wEHfqpsrMck9v6S5a4UxnhyQKNLH/1/gAbDExF4dIbxItcPeznISu1fzMBt2tnzyKs8rSWI0OqetemxkCm3WrjmV81bvC+jvaMFx0//rLd1VtP1FgOOqh9ZxEI5bjvR4EeJWiTrvObYKDwyRV9sH85bjrz73x7XJ1BOwEoDLzwNDhngiec77u/EznbWTCIbZU+dwwdKcs/MA1Yq/5wod3WmEs4j+ZnyMLqILZ+qXe25s727Q3XdjDi7/gJPRNOEzwQnyIJ+Vz2jUnsr95c7j3n8kwBXuYev2hszmLWxtgtEQaQWQe072x8a6qDeX7GxHhW8A4FDCb4J4iW4Kbcuo7mx1i1ljAaIGgZ4KCsXnhyYO+a0BUUN8ovb81Fv+sMVj3AFfRTmirAMBcVawjktPD6r9oU9bf/9Jt6foY69HTrHXcYMzXGeJEb/LgxS9iFGiyC2J3h1Xkpunk93273cw62z7fefPJ3/1T6p4+A8H7oIBxMMNcOl7CFppkUAJnAk9KH0UlP8S25WprqMl658DPbLoXyrV0oPT1AKyaNAixPB4Ux7VaeZNZwtfzB5FlIuxJsWHlb+27n93SrLftN4OCw03Yd75XpWe38mPJr/P5RuuAkJQi3A7dKVe4a8olukq+UJlpdvVs0uAAFsh6uY66j84F/5HR5oKNebPJZxt4fff/9j2WG+NBgBLUjtFnLseeXKTydCMxy8fZ8FpNNK4yieJoS+qbBtCcpi4Pm1jx+ugb722JiuqRXKblnz54NRKwMCMYYBrRH02chvisvRvP0+irr1as3ez+0wO8Pf/1h7009vvPXb0JeyErZ6rGdUVQpr8MZ+4kpYjKrleuOWziYRXCEofpNqHhUcthcq/3L8kkoRPrBM6zXXLAYhhBjeRSQgXGtE/hFW6PYlgXC7gWELBYJTzskV06fRXi5EHo3CiwEj7sE9jsG2Z3HmFiPpFzH7n4iRBFTOWExULGmuAkR1xrzC965W/fbYDvbdB3O1RelzM/TB9eUK8CVDuiuh4k6861P4/qkY8DaATm59oAgItB9jsEQOFqY6LLwZ1I5ltt6bxKGte5jw6SIbwQnlE2H+hlXUFKwTDrndYyA9z2FRulhniH56j73PZueyqiYnuUtSOFpv7VUVe3L7YYej3eLZ8chglcS31OIPMcQC45rLs96fgcJ74gyXFQuRnC43u57JuLNwunciZjToXduHIw7bw5CPTolPOEAJ+vtjYBP6dylABkOgre4kcdTUfdm5bay+Ht/F46QMBxWl3jiIGbn1sT/xmdvo3PBMLO1VyHmdymwfT21wJwxoNpNO2oz0z+sgGJunwC0twWZPX/1bsbbX7y+SAm2Ekx1vIoPruoBpl4SOtUrfIjEtKbn9KgagrC02XH3a/hB63I3W+oKbJUffpa3B32gjWip8di0VjCjpeVytJ0UXmJEMLjEHDBoZ/4mBdh4veAZcxUZXgHS+xTg9NKbu5YS/vbrL/b+6Te/md4fN7kdHsg0rlS423aGWPiES9k4L9j0Rt2vKNl5/dE/D7//WIKNVj72DvtptImC/1iC3bPB1Y7v8N6mZLR3rTzSQxorsGjTmcLRubvxClCIlIP324opq/0ruzYnXwVMrf0hM24iYPksFyP48K1+++Lz8RhGBwMX0YPaK9/P8fAsbzjyGx0QTzn76XWexsO8gXqBVWzhG953ecHRewmnTarT0P4UVd7K659DOt+h8bKY+o+xp70loC3l3b1OmePo//jP/1cfQSollwKM4JxnHKOHiO0sN+LsV1XP6jJCIpit5XeVq+M2a+oqguMLvm6wnILTbX0XYV/G6H/98YcBZEqr0Olmcw9lpRE6LwuvNpBqt+a3Tap908oTItKEXSM+6URl2eXB/lzHCQxjjocNglsE9eYt4cQG4irJkimvRFeCEnNUr+p5ePtu7+r81d6715V/UpebwIOuGhZTIZSTepV2c/66dQK/SAkKX+bu1butuqVl9a6DaxP6MIl0SI1IXg0L+QvhaGOs84Xr4Fnf78Rl345E0mq98JRao/yqH2IgSSt8cutMFYP55/TyS3lGRNPiu0b9xXVBHw+PIazgkDQ6mFIRmd+Hx4fPxkVVmyCqESB6NMMUCS8ZqsdUMpJkiSBGgt67MdXUDPYwj/qiO8pfEkxCqMLjUoDwOVMlSu8dJURgJ2H7Lat1Pxq6pjClGUXIbd37cGJKi/IXBruuQpbOstSSneJPyuOydANyIAZw3w0wEU04TZnVzehxsHoewijdlSQ44T0avL1ttZEECQE7QRElEIVseOAmQ20tWN17gTfSUUa9RzcTCaToTxybIPAabhQ+uMLkhEj1htERjGhBTzh+9vPtlnbKLY9RgCkL7cGoEKZ+EYyvCzR72bDDmybyPXsl4Oy8iM/m/aUQ8/dUhhjaXbBL36w2sJZuChA/p/xOUoKzdmhom3YNb9eX50OeBwVbTX35fIMdTtHAdXKCct4EMgNHJKpgLZHFtrVhsOHF967PvERXyRp1xl8z9zLcc3/iQ5vr/vY3v9r7y59/3+7yjxvnezt7VVKoY3z1Hdp+0vjveKfCnzZduO4FOphfp40JPHp4+ABlaZP5+uHLn68ftt/PT3++Uu+/d2y9vm3sfWi670zWv+qHg0bJofWanlEvWyCTq1gPyqWZvkFvhjYkKL2E19Uzz3/kU7skYyjA1OXK+J4VAAAAIABJREFUr/NEpzuXmefaDmq0QRS3w8M6Tw9+aLWCpfOvtNy0fjiIDew5HifSjMuD7Xo3VAav4F5L8NX+vTQ1hwShwCqw/yqQdBwGDpbeq1fQTTpn/BoIA5/UU2oZTx7dHf0//+9/nY8ItVmPrwrNSuydMZEynugVNa9nKYXVYPF9BNdGhfUKw3KIKBz5XWHxVe/tRczTuN27el6vCmKBMD5oy08RXNU5K7weVoT+/cuW0crCvG0swvc3CZzjgP6iSbNfxFCPc+GRQxTgaWOR8VoKkNLrHChHKcKG8/bKrV8uqAAG57a2KdeUcOnLd/UA39TN/6KdpnODHrCcK8d4x13WLXjOUuhnT77Iii0wJ2FltZCz6j4b+5ZmhMkQPESCgSJO+Tr3RPc8B0s4xlAEZI2foNMc8KL5nFcgCDKIeLTOHH0zLRTsu/tJPnl68PP7ed39tPt8I4+QMD9vf74mNDa4nYfg1KEfywvzbBDQt++PrgcOaRXUPeJ6/0OMuOz9scEwJDpPx7CqfubpzcTaDBVFTB7DRAVdDP7kD4PASoRVJkFo/tGMQ1A08DaKL/zqmRHCGSeH9fjwsJ6Yc5mPpRu3VFZMVfkTkRt4U676yE45FGaCc3qI2pfycEijOuqdUJXnCOgdgy18aj9lLD4w5o1fZhuo2t26lvc9E20acwxPUYCUYpnNuOJwvrL+Gw5lgv/hmWGEl8bijScG7vetuTKd3nSXmsqkbe1AN0MCo0Ww0EU99Ne5PV/m9nz5qvH2eoAvuj43jn5oxwQGRTyT63O/nsIYg9qgsg8b++RmNlZKucyWaOF8eZASXBlgE3ld8sOj6D0iF3U8Pat6hXe5JkUUE+4Lr9yTGbHopja6ZKAGPAXIWH3/G8Oj5wlOm2CjNUYZA/txHqZvmu/3T01/OGp89u6qtorWbUhLcMvLUIx9CK1lSkNvdP1ha3ju2J26mNvdH3z+Dx5l7B/eR24fnmu0eQ9fQ4OdKR33Q3sUfyBo39lVISaYMb5pb/su/qwA11xjdLCgVtbMq6z+DIehiYFn0doowRQPOll8BA9LikHEGneNp8sInaHFZcS6D+c9nzFmBSUXt/H/1eGqvB7bdstqNIgSzaxORN/WPkOfGUcU+tStSo6bt7ptPGhBBDBtihke9FTLbuhspgJVxijJgWN5MIbX49Oj73/8qZcaYGdFlsNyz1SxiOq7b38Vci1/tEKHT+speW4aAjfEb83VK1T6ZZGa5vHZZ+ltis/2KLPaBi4BQAhiXYyWHzeNiu8N0x3mrppNKbPIHrU6vN3ZdYkJZOMkGklXuaG8UXAzrpAwUd7d7dthxIOmNKz9oErkO4RTnbh/rApxcf02J1hWk/mACd3blOllYyUvXsQAB40nCoJ4cGiI44Tr9EA0UMdCenBhpIhi5ioN0UaCITxNG/Z385NS+IIuBjiygquu3qvVPxDCEkzBE/Mv/3hwd4xSqbyN8bhlXSN60W7bc/ChY2MemH6NryLCn5lZXu7B7djOc+OPcsKTLX1GuUzPbrnHWPjgva2NzbfjusJlE7DTNxhz2gceapsJYlCO/wmbdS8MPYODcC7xjLWCZ6qKORN8w/U+qixCMOGnKPmwRE+ap8VoymLpRxB3TVFpEkaTtSTD0UlGi7B7aUztkfftjE/4POHXdxPQUkMRujf1PK73MtgyfOw8ft+czhkLSZDPhp6im9rZ4DqjDA69c54jImaw2Qvtuv3rKFq4RSYEdH69DJ96g4MvOKsdKGOTOEs0CjmcRtx7b1I4mzWtbaty96UbJCit+u6OacvwpSy4D5NzHWSVZTrHUv52Mb9QVL2kx+HqRlvGH8fc/LWHjUUv6llRcC/z8Pzw/OXevzfkQPnZucGqLlfR8mWIHEEbUCLvBB/gxaOUnrHWoefwR8lwO6MNwyRoMg4ZfN019GBtTzDbIPm2qOPrJqHrrdnJ+6TeZ7kN/aJhP8atICtu0UvjfV2b98v7NPgNHwTsSR4bRvHrFy+LFn89nps//OGPe//pf/2fi/z8dXDuFzj3LOzkoQmGwXPXhl8g+qY8R5nkrRjZuCEaOe6aWlrtMbSuXfqt9um6nGvN7auPnoefP/pmPdRxkGdFDkl/eJ7pH72d7d0YiSn70x0ceq85+2fVlUgsCgMbZbXOWMsUspkG0TNsC/ZqO4WTbVZzcXju0tl3DvnMeXf//vk83f1hQIYDecl5O+NR9yfpB7iuBrszIOiYeKXzswwtsn5kk4bfyaulAIM//iNrZ25fZ8fAij+q0NkxA62so8vlMavhymd5kVJwOlrK934HB9mk7ZTVMogE8sr0uBcyn0lRFYBwMJVVLQ7qmjqMAmh04eQHaee/5jYx8O87g6s2v+T+JIC4Qgm9QWxlrAZaBKS7CognMeRRRHaWgBFQY/xuZslV7gxsE1ZZmPctmHrQQCnlaFL9fUw3Rm9gCbw5zWI4rUfZ0+WG0pD9QGtT1BMWa4I+Hmw5pxR16ydeJeTe1uO0JYlovncJhP39N3vv6h0at7HqyXWMo7VW6LqB9CU8l4s4l68Md/Vf5NLtNMBqiOmBUVDVYa2IUZBARDHCuuen+wwKeA8dnZeLoOs4kECZxZYxWe+5FuCMxVWCYO03woWQ3CkOb3xbUkJbsMcvjslj90SayhxXXt+TAohZ9ttvBDG6qL38EF0pp2wwBcEuM4oXnDFC5tfMLSzBwSg1+dYOwTXKpF45uljwg73PVAnTlGYx0YjQCuj9e86rLJJojlWWOq5fRK+NoyVCQa9g5uLVPBSgZlx51QtRgdadFN15WdvNWqB6oupYe47dsgqZd2AfPGxwBOxAF5JmQ9BAIUjATeDN+BHcDD6UKwG4O8MvXtK2PRs8V+eRTpLu0Ak/w4u7B6uNeu9fzyZZWb5LgWkWxuSt+mcoHMdTB0Vj7udBOXKeHlyWcrzOpXSRhrNLw6uirH9601SHeny2LTLH7zqesKi9gJfLfsbzZ65p/DXjm9HsGFzxTLMgpj2N9RJ2IzBnmkN8VF36cjabLeVE28HHftGqev12e99vt/d01HhwYrn4FM0uWtEbMHY8nqloCF63H0yOwOxsQQHj0VHT3hdFe//6V9/s/batjr779psWqcjFmYGCptfSWc591AHv5K1l+8inaR7P523vdukmrTYYAt29lK5nOgKrTX9+/uHVBueHz9c9g0LhCPLjx9bWwJFqOyMU16Ftns76sj1AYZ6z3xymc0XVPVyucpHUgrxi4zLsOnpBrzwtqw1XvShJ9Rt+RL99915xyHFgTj8wksoLDfRwIW7yqq3lEV0MQIyM/g0vbM89qeGHTWoMn4N1pjg4B+JdUcDqutUXT8y2WVKW4BFjTEIyV7oO8nfw1i2d5JsFOxB395OSb4OA6ZheSDn5UM9mIT4LNyupTlTEV4+uEGtFcBtxfx5GeOe5E45wYAeBMz2VnnuPKR/ljx+4AgI6ZgCzB1ZbAfCTepQikE5TEPbj08iiT8dESIFikNOUE8V2lAXUEN4oQULeJE3WAeHGpbHyJjgWQan4slqz5CvbcM55EaaXjXEIh76Jg9+0IsTx6dvmBT7ae/169QK4aRgDGMQ2SXqc941/GtC/6Weu1azk0fMTzBeSMSfEE8ZH9Ub03PQ47EAdl1VGm382bvrky6JRb1sl44twSRJnSZdZ+CqPcDmCtPIT6xAR7qonYtML0lQ7S4alp90t5aWe08ihzSTs6SmEF20YBZQK/XTt56vt2iMvZTRHd8G0lkYCW9e91HLzjU93Py4TK+PrCXi2Ph/TaC5HWVYOCxdvaBtW2NRHXRKkyurP9umUM/uIBbJekvEdq4UM5YzSqIJ9M7RZ3pbh03s3r6wtEPrVwDi/dxYtGMjVtfZJ2lbPAEFbky4hjc5jfq7BgaW8YWtwuRO4tu4hLTYcA3Yrf6zaeoLrvXPKlWTZ/Xwzq1P4PiSMkKgeBAsDQdnaaqWrPaXflU8qr3I0emWS0s6TYi53AiMcdztrU8JnfCQKUjDQfWPdJ4+eZmmXpi7cbG9UxNmrFpIwn/ZZAS7fv+i6+xeN+fHaoDzbF11G1zonBDQ6ZVyYs3dcr0sUN36jAM3nrPTwHo8wduC29jhgUATYI4FDhJ/nO76+a+6uBRQYk/JjwJ7Im3KtPGM9epGiFi1sb91QPb+J8qyowZNmLZ0ob/LjUe3029/+eu9Pf/j93u+K/DxpyIbnYoYhgg8LMSiRw9Cr3lTHoShUz+Zu967r9wpQ20079rDztG1Ycg3W+Xj37cdO2vfTh7ZX1qfTbIYPWn74b+UZfwwIaGdUR2Sz6Ah/Dtz1kKmeUWByiBZWD1G7mS7CAI8HhozhvOvqTHYvGYPPfF9+6ivf3Xmu5R1C5fHw3xTpWW00eCq/Rc8bXZcPCOqcwDXy9v2cu55ulmeV5bsx5p3LeKKw5Ruc+9HPxhsw4JizOnX9Vg+y67hu6MW7kdU9c0TCC/nufUDZA2IYucQirSyZdNuEK667se4jbkRJkHwRs0XikxnFM8iJkAUrWCmckASAJKNkI4jNak/0731diLIFta00Y4I6S24YJWVgRvKTAmzijUkzOzb0DYVTSYOYcgv/NVINp9EsIzYIL12fj8uH6/A8S/lZ7pmXWb1vq5MBZHt7nWcJn2UpPxpXXUXrAaQuDcDPcmhgiqFn7zVMGENiXJYpOL6iuEcZV+cUniCg49NyKGz84KjIunqVcHLYZKrLAgo8VzXn48dZwCnKy9y5l7kahchTdgJvRulVBwP1Y9FMF6YKhR4ujSH36sDNSsm8FxDV1bERmx4oJvTb3KTjZuqe7SMwRHTtqe40moC0aaxeqrseJAYN6LtC5DeClP/kq2deelgrt660TDAEowhR28QQ/O8HxkuBsbQZgmMoxbtzDHP29fSkdrnZ1QPDrvGLEDdKdJV9P0I5AyDhPgEm6KyeXaUl8DeYZJ2gjGHQFePKuqUi3uR7RYlWf/NchfVjsOk5ln65KoPHN6U3DjGCMbwQuvCDXt6veav8fjwXo9wUHZ76P+dx0YTK4Qf17B/mHXrtm13yda59pOvt3MP1fLeS7fIos/gP1yy+y31YUEpE1ZAqd3D1KUgoEMfAusgCfNP8vmcvmmb0w8uCXd7uff+qnl/Pz5vugNeXUVa5BQlRbuN6ivaOmn5kbPwwixRJHIiGnbqVJjhn+kH8IKCFshONaoR5GZAiMBtPRLVNfTmql3hb788iFs3SDefhMzoMnR1VsHxMZTJ+dJ1SZsWjE8Y1WocHMkpbnQWnxQ6+/frLvX/+y1/2/viHP+x9mZHZh0WQv6hdg5WhA0saAv46+eMWL8hrHnm6w++mAAUPrdRzepBwu9++3N1/cNpk0QeP53Z4wNUQyMdSePVz/q7VffsxTiawaygpwEuKDwc/FGI0M0MbZY28+rT38phCw38u1LwjWCNqD7fQ408yv185zPOarLb2p3Tk63yv/YcFerxoc4NrO4OXspnSuna//bZnm4KnG+QnLoHCLWm00ubKub0ZXzoT2ooHUB7ax3DJZXQLykUbeSAzxOYa//Y7t1VbKXgc3aOlTQGC82ghpix6OVaEc5n0IBhjeB9XaWulwgCNPtGi4UlP8CQGk9G87TzAdcM153hTROc8qzGWACYukS4L/XbvyxTAWRi2CoBxHJZgKEhgxcABxz0lp3HVdbW2roGoNH/vrEM3RzCubm7whx1KQw/BpOiXMcP39fr++tOL3D1v9t6KOEpBixJ8U7DOUd3sM0KjcvXsWLOjAFm45TOBLr3jIgOb6uJVOuPRN98kJAiHAmhMAK4+XEV6L6yp/aPcMOWsx3lVoMHl7XkC57ZlpWL+uPO0Pcou61VSgIaIHmURmVStNwyvl6cpxhCgNZztq8U6IqRBYx4OyxihbGMkWwPDi2vCk2LmggWfs3sK8KAIIlG+j1pQwHiDQAcGymlKXGBJ1kEFBxiFkTC4DT9+g6eMIHnXGtNGIagzFgvQrns5bb6WMyuP/m+GCgUx9CSYxYoiiBquh/grt3vWLFgQL+UDDEgX9TcWIQV9RhoHQ98N+5evMcBt2bmBT7vVpvaWm+CMmIBr1rgWl6CyfD7MFc0gXQvoct2VcX9Rhr+rHQhTTI8BTUEgIHbA9YwICgNA6jzKELcCvra7rZFXTjFQ7ynhz/UA4GWOycIfWVVC9VSssToAH1oKMPrj8jyo13ffuPpdStB43tvG5c/f2rmhnl5j9T/9+Hzv+59ermCXhsBNdL/O8JkNgIcvwm84Bb9gJEZQ/+naUYAWrSaBAqUUhZ5Ff/BqcfQjRk9tPxMmUnTubxsXt+PDLEBffdCDBe0pSF4PZrjpRjORP6GMnhl0AjgYcNp+hHP1VvcR8uPjwwt3e9+m8H7/u/9h789//vPebwp8iYH2rptC9fbtm73TL5vjGd4p6QG4Wq1zeO0/mkNTS6hPEw2639/v2m7dl8dcdPZ8pdyd//tPW1kfy+H9u604592PGYxWKafVGsCL5vqHEz2dfQr7xD0URK5zxn7G6hm2vhnZFpIZhvMbfsNzClPGnP7mPPjzfpfvw7Mvynk+RMcPfx4OhQXIioeI2qK5O/K/n10klDkbEfetxQ2GF9C9X3xLT72uUxM7Z7ytACnDb0M70Q/ZZxgOvcAFxTiRpD3fZGTze7OYg9oDCfRsuIT09DCzJcNAsrrNCpWVSlXjmONtVprvt583hA6AMdBRk2P1aDbBa1oDRagypw2IP0ogPK4VTy1X1soN0urxcU/J893rVwu7Wgw69Sxj7JVPAQy5dPivCSwqATGILLqr68+SOG8Q/XmRqNY0/KmzxXut/Uj6sYAyLBsniI0SJOOaCmHG/4QFX5aMCzZDZH68dhQjS1X9RL0dtvDvScLmrKhVEaMUCwyxiAkGklXvQaCFqSICD/bfRHQH56Ev4ZdQESp+W/kWFviqidnmV4puEpX7IiEr2McGpO8KHrAOY+qn9lDn1vpOek3DVhEh4+N61kOtXupzMvO0ElOdrYto5R9n9wdZ+Ect+mu1jcdHtVMGwVHjrNrHih7HDIPGUVjromKvi6S9z6C5f+dXPSrnjPAN98vvrvGjjvCj0zhHF8NCiK4r12ussKveibrVrqPEoomlzPo4vG3M1aaVZbuI1nN4N3ZQBWqQfr73LSYpW33SvpjiLc4wQV3ouvcifiUSmWjLlncJUmNaBxkFgjlm0Dy83dUuMx2ofNWthg0GSgsjRl96i9Gk3h/DpVze12MizIb6q29ph1/CywgH6fAb6AA7tuYSwOgdgoaXNGCHr93rKeJRHzpTgIygt/WQjg6KmM5oetzOB/tffJ0CMAey9ZHycPxYb+9VNPKyaOvnKb9XGYLPWt5ML/DlecEyGZqmOUQJoa9aRAPGzNc4XwEWlTcuz/A9wSyUn/orH7BJVAoLLRg8nS2hoCuL+UAwUMnbsDAea99DzWXB8pqOkVpwZp80pECChduDgtJ4AfREl7sz3o7uKGaoJ4O2Y3DkprK+bN7u73//+7Y6+qcW0BcUkeKtLpY/HO8DRgGrk/PQBiMLcJ8/RuiWZD6V9P3F57/b3k6bbjcfnnftjR4+dWzfT31Lt52l56EQYLbJSjKBe7An/cMLzLTSBXPoHv6zEw8+XPRKKSDAhd/x2JRumRVkXsowFK1eH4WkZ7jO5Kd8DcFMftroAXwb3O/x13vX2w/8R/KikdF136In0PMkkt2BGk/WMekdemB0C/AyLGcfUrJuFmYvi03pMZhmr0/p4Qdc5bNNocA7I4d2sB69K1LMAVkzdyfC9s8x5IH5H9DJVAAFo59e3aYEJ9MyZu1COGR7yY33Zb55PRp7gRkDs7TaWOWVdxxjnFz+OEuZnZWXPpixN31DViJkHJfZKOUE2KoEV1wCqp9Ah+pbRVUwCyBWvi09K5slYeFlLs9XTbB/I33K+MsmuB+0V9lNrUdxfBF8Nw3I69kSsqqrfBzHqhVcw6LFUAaUBdOIyOICS1z27OlYKTe5YkwWJiK5hgTYmN5xUWAB/Myi25U3jN2Z8EJwt/UIb1vQm9D8MmUjmk9/Sq/T6hX3Ve5dA/mvLRLQzgvnVfjS83CrnMtMfG0yrUwwRVAT7j4Co7octMt2CuM4oWa85fTkfM7u97m4bELaCjnTAyzPg3pjelcmOOuhmh9p/NdE5H1z2iLAo4TdYQr7MPw8SUlasopVkD4JF8swMEcFWBA6FnhleT/KxrmyhjijGcwa0DBXNX4mWmSHLeDuenBVpcp0FPT0tHP51a6oDj4Ib66/mUvGQ9C91rQElrZUh+bZVNZiNbtHn7Y7+UF0wTA4DD+k9LjwMjiGJ+IeFqqoMiHeJajd+h5XTckDfXVw9Dc4pmsNJ46Nd6rXYozqSODAi9pFByNU8F08IdmcCQf35eOMt9DRWqmpRBlCDL+zBP5JK548+TLF9+VXuRAYFNFh7XOe4fIiN+fLen4/PqP0Xu+9ftWcv1Z4OS86kEv0Ihq9rWHwpGkHYAfb9ACjgxF6DL1oPhT0fhki+C1wgi8+0ovIyxJQoS++yHjgWooUgjfaib6NoU9vN8N0dk8pP7tgEGR6gxMVSkOCvXoNr4fCqTPCCVvKYhSNa9qjyvj1r3+998c//nHvT3/6097XeWO0beHpXrYV0uPwAK4ymuZardSD98dqS0h//2gufk65o+PaYOWzzpPdtA+kfPoA/6eOIRE4/KDsj6UfGkAHu580UUSdV7QcjOtBD8sMzUbz3IueDx/OM+9WQvKGIUohzpCERP2foYrwbTNpdDALLEwG3e/OPDPKmH5EwOOAgWtg2hVRGs/06kY+DRyrDd1PW5bHbV4xIN/GxzOXPPktOnS8XBvtl4C85w4XuTuLIFCEKbkkd1QXLGRs3zmPd2zOZE6wQUKHcxhcLKkO/Y7uTEQFbAmkW89j+LmJKXpqCgPX1ggT/K3SGKU05mGZdzK9xwpV6WEmbqrev+VSDIhHAbfGgrK+y2sGRxOk7Adkb11MjWmPNyBOL7S8RLSZHHnZeMFFQsliw/sx9375HjRz0+adrFTWuu12bvVGdNHquplnyMV1zg+UsHtcz+rRk6ZZ5Ja0ht1FE2TTzSG+qQv1hCf4haUbp5usbC7Xab0hzylAQmB6SSPsI5KgNwvjrnGw68bHZhupil6IhjEKuHw0YLUyfgFWK+hfJdQFC7w9b9ufBIh1I0VkWd+w28GBUHvCnsAUeCMk+HVEEOhZX+GqshjeqmsKiLRH9aQdIzgq9109Nda6MZghjgA4vEyJH16MArQY9jFX7EEr/iCkYEtE1a7llSTjykZiM45S+550HcpmtxhjvNel138Yt0XlH9ajTG6GKwoJLiiPaKY6WFPWBGfjEihLgou38l8MtGDOuNnR0eAxZbPGgBgLaEk9hcDH4MF4W9QuxrTD+kGNORG/1q89NHacwrPNQ9/dh7e7ehvjvs9UguHr6OPJr35bRHGGRz3AIQaMYHsiOKx+engrCCRihvCO1RvTCO4wOCFYWZgni3zSTdranatORcZVH93WFsqWzDi7FTp4VSbnylOwNPhD3uPOD3dgsUqQOVOz9mJn7vBv2+XgRC+aAtT7C5bbenw/1bs71/N7l7u9SM/nr6/mZ8L72xaZeBcdXJbvzBSpTLxK4Y8XRPldD5wRF/oiBxwj6HqHlo2LW+t+v7l+d+GXd0RE9XG8djKGTFjJ6NADJ8BEb6snBYjr9TDubtY84VvrjOJdvKfe5E6Eo44VOm0MvYOrZEUIAs3en/9Q4MufflPgy6/2cmPstXDw3vmbV3mJotX2MpyeKWGmOg6ZqIv6zfU8ff9HMilCzTr6dnAx591nFY2ffQ+8Tx2TxeDx4ylWp6O6lZv9PgVGfXg+zBWxAqaiATyPFpzJyQkMg4vwRtkpC1r8GeaBT7fK6AIe0XPnMB9to10KQl7aWJLkQ/+mnYeuZVh7qUzDI7Ld7uV5tV4sXFY8dMxv6h1fgmuHZ3oDp8jCTyvfJECPoiVxGu+ip2XoFqlMlvf+eVN0FLpN5ZiNlJP5MxwTrK8ZVgFOCY8ei36c5T+b7XalBuCm3E3Fm/Jdd9FmDW7XMT03lwP8OhvvcWypVG5VsYy6MTevQKp6JaUoR4sTz2LErMfe2cMrSFICVa45W6meBGSurwA4aS8oATas86tWZTfgTIjrgRCSLBDuj5P8+EdPWpH+xx/3/vr8p3lm/zPMcF1gifOmgKOQvo1pJ4/2O2ts7tHJ13tftRXKWb0GEyNHAD8OAUFzf9NE/hh2MfbPwnc/wiuIe5AZajsT7OCiqHYWszURc+ncNuikl6LCJldDlnUK3/FDFyV53hqq5zOfJVwltG0D9ToL5vzNyyb7pwyiCjtv35cXhXKRhjMtJJVbD/rpRNKeYO6zrOOXz3Pj1tP1TYrg+L46VLSeJcUBjqk/t15wntrrrgNRuB/i6Nq5P6UPh0X3DvP1fsYeTS6NcIX4X76pd7r7tmas7ilGbd77Rn9NeRtluF9Qz2xuOmW4Rmz7e0+ftrdcdRnl3Ieup2xUREgmMK8ywqw4tI1hoitppowU07g/qh/lhWkp0uPW0ORNuzxufOkwo0iccIg8K/LxzLzS9imzuK4pPMY41f0mYfv66k3MVZBTi6O37cfeV7lY9r9MgdQDjOMSoM2Fa7wMe540CXwppyqMy7BSMDAar0w/yKV9YI1NsObat7YpDo+d+zn3tx60DX1tWXIYnaVy6qGUjV9K4aT6zNh77Tarx8R7lK5VbyiAy/a+FLB1vVuGTA/3wDSH6iggZf/X3+4dtnrRKL8MsXf18P7tx5YTfNaqSm9v977vTOkZ+3v2qh5gilHQFVqBwOPqbY6qFZZOwmnNEw0Hyz7vQ9uNfflttaCwopFEwYxtJ1BFlJK/J3evioQWiND0peA+atzgIN45ZJBpp/3238t78S6cXtbjPGglq4OXAAAgAElEQVTaz1lC8yaau6hu2vm6cq5p4gzAo+p2HzzmKl7FV3ZjASvDiYfqbSs6cYX9U5Ge/+Of/7T3v/9v/9wYYN/cJigb37et2a0trxjG0YzVnYimwN8pK+3oSIX1jNzYxN16vqVbd6KzPzyGfoObvLQ34cjNzWjYZUaeMGS8m+vtvEvnWTUOJgpImuBKoH94FtQxfDLpyFzp+3LSM/jLeHJa9WF8TXXlGQ1rL8eSbxTguoYFHiiKYxDTi63nxEhf8PW2dpyyyk0bjzFd2vWeIeunRNmss2udBsfEkzjPNxT4+lYduMifvH3Zovp5ApP9OkOnIew4PFhA4h3d01j1fjxtrvh1NGCc2PxU3gNwP6aA4pM1vzqdM3wKl543Ek03BHk5rnNgzdST7ssluVth//GjzHfHbDxbIZUEPQkjVl7vU3LTK6gXkYxLOCwlki8kBlkCOBE7Qg4SpyGmURMkkJpLUQ/uQORZkaDVfO82991ViBhLoTLvcl2eJSBnN/oEDAZhMVEos6dgYCxrGbBL+Av0wOSWTVu2gTOBl8Ce0Ohl/eyqV55/ix+NuRRuOTQGGZ9NTzMEJARqxhrmMsayEAAleEloQlkCISlTu0UIN52vj1OETcFI6RPWQZ/yy/pJoJ+2ea+6URy46PS2MZ6Eg30KuXqTn9p9LCH4kg5jjvKbOi5FQ+E4hmk/OCPRJycmmq/vfPvwt77JrdSxCHhHvDsGoBzm3Q5H7jCcfLFCl3vX9TwqPHII/34915vRw5leTQ8MVHOF8d/Dq2PGWEuvxz24jr7AMK7naOqsnp1l7W4eJezsAxhdsVwv6vWddX+d67fZlrPW9E04J4wv9LhTgjcF+AgaYQwZNzGWF+DzS54lfHuPmT1PkLIRzU9jXAVMRXWdlGB4qKP2Vq/QOH8o/hFk3d6V1qLjB+VjTqcZ6vtNsD9q4v24Qgd3hGg8Af/OikqQyZXA4a7X87vBSAkDC3if1Ns7pMQzjK5TEsd9R8E8o+zamf1V48xvKutF+D/PzcQLkr5RneisvKdbh88COTjVTW/TmJJxvJpsyufe1syEm94qRQguvV7R20e12RE3iCx81M/Y9UU7Uuw31xZd6i0qZXCbosNvFAvDcTw9PgZP306UnnrXlmSGIIg0cXhPtnB3lMnjAp9+/e1Xe3/43XctXVgQXYFc9w2n0FXGDBmrjCG0v616ooh1gGV3dFm1/uZ4+Ozh9ZZwe6btR5Z58SAfdEqqTLpwFrbCH97Zcqi63vdgxtd2j5c8khVO2p3DifpMa3xwhq/pRe7K9lqZ2nNyqE33EzwbvPJ0aCdlL/4OacOx3e90QS21jAYtnUxcClchDyrQnXRTjscKV/Yuyfs6bPolPKAefycornvzx8/uCwa8qxMSrMb9bqKXd2VylnFnPvbpzTL27ou1eJd+eBkdn0TEJ3diGJrHvd+3pbelGTmY5AhMMg90Gb1oIhisQkbOoP9bwyHaIzr0xT90bGGnXHoTrVVuXFOI77izcT9a/RSzoPGuw/8cLJSJkiRUEEMtdc/9tOuBxAEBWMWmcn3f83R9xC4SMYsyYm8p8UGssS8IJrjyECzCqrKxWkIwtxAk5Ly7ioHANT2ZkD6LBvfdIobgG+AQ3QLSWATYBr6ul+Jbz7gjbuqBYvCJYENwCSlBOFc1sA1Fx5JlOmNIPZLOxkVuc+maDKxbTkjYhWIJi9y99Q4vCf+DenfqUxrBNZaHEwBzmDC/rDGNMbafVcy+Alfg3I8S2+CXpwP82/n9dQ8MMpPc0m/Kb7ve0jMC1Jub2G/rkWl79Z11S0uzKbZZ5GDaE1548xURS3iGTvp5Lt1BHgJCT74muIbCYAkuysDPx33HcgQXBTgBVTcpMAK0PRynwcNFqiwaySiKal5HM6cxjEnx5nga57zIDfymHeSPWg7v0dcp0bZCCrLao3JZMdox2NR3yZos6OiMAkS7gZPSCna/YJp6hTvjUpbem/Vn0VK0xpU4EaF5AmaKhl57ysnqLHaw5+oiqCgCuKkSlTM5lm/1wqiVQdfyqHANctOetlLS46+/rcP362g/4y8Bwsg7P8/dWe/v++9fNcWhOX7tc0np/VTk87sUrzl+F/2mR1NxM2+2cmeCOLrtGfyypGcy+sAUjPFcEA5e1rhctJKyWjhJ2cWL7+kJTsBcW8KhaxHH7l17xo3P0HEvMpQQ2s+4sBO4sb8ZJggno/ziF8MOt3kXrvvGYtfa/jfffTsRn3/5y1/2vvrqq3BZecGxeUGGpwLQ+sUTcBV2P3UMyj/1sufLZPt4gmm18OS8/iwcqttGr11OXdGI5/2Z8/v3Q0WIXtv3++AMD586QpfsPntoU7DtoJzzwNfz7bxlIO0kd+6h3+eOxN+0X4Rfsurw/m8XGNlpq1/8MZ6OXf1DR2/QfspsOizhrIu7euxnMdtxPHYRHTyKBo6tBtWKLy8z8A7325UoI+1xQxwnT872nuVQEbBoNsDEFaQvUiqVvOhJlDTZf3DbswNT2JZM2vj8H1aAMtp+kfxUmrXP3y+i84vm6AhseVSFTwPUGBKHSh/FEDEWP3PCQh4Tred9XV+h1vutHbifADpOQFFc1xAQ1k+GKXtWcZa0YkUNcVU6gtBwoXNoibvxsuAUY2gX9bhmDC+49ASzwbPMm36QxhxCr1Vm/h2BJpfO3DdTrwQwRCZt3p9HOSXMloKIwYM9VI/FJLDA9JGSp/ti8KyZOhxlWeDBjTHH81mH9OvwMztR5Iqy+add65dgbOyyiEtroJpInGZfqx48/Wa2a6J8ast2uf4m4cutuxQGPGzt4UwhOjzfhNJ27vMljKrqIn4MQJiDYD0zkV8+hAtBRng5j7BJ6Dwv/+nRltmGp+2MQfGzM3x6jgC5WPo0POYhTKWzQQl88GAMIHPxDhi1PSQiE8wpKOomfFxnXBzl27rNtUZxYFltN0Geyi2vCcoqw3FIVoBeub7+QcR4nHHxOMZilEzGgKwo9R8jIgDgITAHJu2qnm70hqyBuV9v0xJryh4lPIxYfTJs7uqRzNw3vZZo9IZrrl7uQfQ8u2OUn/xlaXxjrO7yISRmzJMy5hFJIZnUfhqsJ7nDT7/8bu/kq29zeX4Z8prq8OLHxvSu1qbRze376/cv203l5azl+a7e1k8/vphxGpvYXimssibCE50laCLRoU8CehlQ3EloTnuFz2BYtJOQYcxUVQqGy9cavGMYlEZ66TY62WjEeaM3dOTeoe6zIk78wBiFAcekQbfhwnNjPXakuSjy2Dj8dym/f/7Ln/f++U9/nL3+Toz173jQ9/L1c8gLXP/I8bnv5TzlIdyoV/37M8W9V3iVL49N4Xkv3VIMSBtFOmqIOX55Xr0/Jcn3l2djd2Nsrg8/+nfg77Oh0clBHsAMhoFtbufPdj/nnqyUP7//26sF6/QQN/h/8VEw12YOcmCIhwyt7HHNJssnkj7+RlOU4eaFOJvq5vHJQD9ra6vb5CCvUeZeorDgxZrYmq/XLYQxHsHQyKNSg1Sv6HaK2cm8wV3lozOyPv0Br37/uAIMKJY9pKmEwoco3IdCzMSaN6ncmJFp85ZQizoThDFMLr/7BBkDvJ7pMMteWl5+DmNTZ2+L5qrClBFhaPmbtUtEqrRxCw0wjQZpHch/Grj7UWjd82Bl5oeYFG1W+U1lhtJRrrH4MBzXlQm5zhjQ+SKL3VlPZJ6rX9aqe71ZUaKEFleVqQ7jJoJcPS/WW3U3oXPC8bNmbwpssTKHhYEJ+ioUHuCi+3qmT4359eIga/0+3/jr16+HSExWP2hZqqcFbDxplQvp9Q4OTp+kQFLltQHhYyk6PUhjau7hxbuHv00gKf1NPShCbcP3h2cK0LeEiZ88O82P0jrIXQu1oahMfnn+5XMI6z/l1lmZQ6R95jqEB4M8oprqP8EQHtRwyh/899poH5HB42Dw/CyXM+E5wS/NST0r/N+SeMv92fJYol9ro5mDFrxo8fTki3p/X3Zu3G81wgJGfXqvt61HMrjAnLWRa/StrQUrweFMEi99nDd0Wbc22jJlpEXdG2s00Jd8nkWxLYxdN2bGDY/1/lJAVq8xpskQmKk8eKmfnhbeiFL3nrSk11Hz+h41Fnf4Ze7oDJ6Z5hAMCODlq5tRdj/U8/v3vz7b+6E5fs9eiPLMDZmx8SaembxD8h06TGPp/fEMqOMsYF0VRDhbkYWQmF91xcEU4G0CZ9zdnQVDMXAFrQlmG29K1XegD8fUITpZtLKU0EMamvYsj1lFRpHVlfycU8iouScPZV4UoGZLtIt3d3tff3m49+siPf/y+9/vfffN10GXgEtBhvTxoE4U76584f08DXqMnzuMqX3uiJU/eaDJjynA9/Q6fLc+p/A8d6Al9yrNAFnawZuPHZ8BAL/8nWNouHQfKsDts0CZA2wDl7QDn286PlP8fJhC2WUxt7/8U+XQ+a7uytBpgIb5hcCDGMQiFeN+pcCKXEYIMy1NTEg9u5n3W1bjbk8mHiaTTdc6vLKEZkZqNGPRdDKdITpL/uVJNJ1m5skmnATjTTBRdRsej/ZB/g8pQIJrfhVgwqVJzAcRHDcV5YeAWW8Huexuc3WxPCF0BOlYxfUqMpBn2SoNMIiRAKIStP0bZvKRimZNW0LNfl8U66PG/YqmSVh6XYka7n0eKcbyxOgTURcsQ4C4rGMIFwIqa9m6kNRzcD84z2Ku6kfxGdhXt87uWRBPmsjue71D1q2eWS/GtSeKkjU/gjL4Cba3rUygB3hW8MvNWWNSzVNMTibnD/e+yKJHMGeF5p89rsXrbb1qP0WCUICJhXnhknKGYQz047OXowgJm03xbQElmwJU36n7B2f0Zs6MYxhlrn75Z3u+iJdFtd6TlZQZZQT/O+MLAlV/nklZ52SUIz3DKt7yC6DaXcDPSi+/yXMasEL6r56UTie36+gb3zI4PDw9a5pNXWtKawKe6i3ZXPMsoIyLPa5g5ZhSciy4IxfLI3NTS6+EiGoEPGEOeGMmAoFmknBtwoU3Uqp2dOhEUYnGyeKofiALh9zclWHTVetP3nPziY4EfnRhSyQTjJHyRNSOqx+zctWsbAwhEBBFfoxyYmg9/fa7NmSot/e0Xt+Tpjmk4COqgj1e59a83/uXf6+3V4DLX1vM+vsfns9cv3M9pvB6nQtpXPjRahn2v7rFD8fR0dq9oWEK9Bzi8cm4y7tXvzWGGc1W1hb44A0371FSG04diw+4LpdxtPX83ONd5+FL7dixXTtX3ci9QIVBIVwoF43AK6N4TYS37jCyYE+eNZ4rsM4wyOvcvOYP85JQdMZQudjRqrI3mp2CP/FnQfWJlzt4P/XWt3AHNg07UZiVrdytx7dDUyS8U4C791sPkRG9XPjVmTbETA/OhlYe3j98j1R66c8nj8Ez2Db8/0369e79+7JzLVe/Df6PFTAs4MVo8Qcp1KFjIlO1c/cLSoh68IvWKiwkLpkbhqb9TL0Q6HRTtPJRBu7tfeN8yW/ekxOdjLI4FP15Ec9/UZAhOovgLwzwxU93Rba/rWP1Lt6erg0ZIEiN/pkDTC7+QQW4MsNbBEbWbAXsC0WvYgjARPAXz54n6HPjNCfnGOEmMq8ogTevm8+RO62osaNZqT5h07ciNAfxVZR1PPv/1TOy5JexExtaPs73MhGQuYfude0oKJUkQTsQv1BhhEgwTsCFCL2Q6NDA0k/vcMm1aenBCQKVaHc+MUFR+vLGrLObtG8RfpR/+jjGKwkFuJ/QS2KMsJ5VV4oAfDET+WPsGNr4xqxukSuXYIlXyydBXIEU0ct6e3ZIPqzs03qCT/oZ1De+Yaxllp8z86VyCZp34fdf2tD4ovTuN+FjnCcUTCMH6hxgdPxM6LsH6/HgymVZ/eKw4v52wOd2uGZw2QyWHtjy9d71lvK+EOFRArVRid+nm7yiEe5wrbZ+ehbheX6LCRkc017wDzdRh3s/DPjkLBd7OCQAT7gKjYfGBCIUrW7hG5uhXqaUbopstH6saR8T7p81edd+kldwlLJDe4d9bxGCUYCUIqZBNpg8+uGymh4/eiTBC2KaCfIZPhjPYs/WwdQr6c9MvzjoO20axOW74MIf2POmBpoAl8FtTJphdGpFoeb3HRb0dPjdb1ePb1a9D5Z45qUNa20WXS/vX/71RdGd7/a+/+uLlF9KsXHGq8qb3b8rw8T+sUB2/LkpOuNjen92Uxgh7v0oP2puBehgjelhqX71D5Xh31s9F0ipbSntnaLiHmeEUVx+2nhTRNOG1VX5ylvv4vHKvRnPiQYLRyn99T4FnrekhBkhAm7q8UdD9vY7f/li73U9Vi7mb9r49rh5vfsMGnwfH9hJguHEyBnjN0g/fjCwPv7m56efSdAr9ZrjQbK5lLE2hzRt2/2mIOdc28yYVecReEuLDg5WfouDxkXqe0T4wdntmoKDez59DIyTFk89ALRP3GsLaYYnPVOnKevTeW5vxrMWvy5lvHu6u0EhgmiUGJUozJN+6hNvtEekyM6R+eGHYWiOIVQw+PFhBJZMRRv8XPtF9BdVXgJywrzek3aRR5Mjd1OQdamyDwuOKTbjTQrUCl0Cqcy1DUoAjFE2QVgJ4J+l27z67/ijoftx303wSxVyP8iMEe0XeHDLNRWzBfhdFbN3Gtfa2ybo3uTbPGpO19OifI6bQ0ZhjWFQJQzu25kdo/J0jDEUIx43yfrIZoAh7G15SX+fEAzXLio7YVRixHN433ZNncdy58KB8PIzP8V33ENghRrnYWj3OwLQlkMPpYBoQRAQSUgjlKMax5n1rsstEs8HLOVaae9VYfVjmZYPBfUqxf+6VTjOC1hojv7er79rIn150c/2JvvrzbMS5roJuNOTAh5a5cL40WzqmRK8ojzraejlvckKev78+V7BdlNflvTwUfxgbMYAOlex9gja92c9UvfqBqatrlp/cLGru3uGgmNL8/A8dF4ZhLrnm7DblO98uPuzvd/yGvkZvF9w7QYLoTdGDNz1o9wcp8Mgq+cywju8SDe477v6MtOLWe/Ko2/jjPCRgdHZGMlVK+1cti3PTcpYkJRx2LppeR9yDzZX7qrCqFZzCfelyZXa7Wr46hflVUHCPjrKUMFkVgu6aRzytr0vra7PvW5sQtnGlhGXvCwqTXciB3UcORaMFPCK7MyzEQJvjCVWpu2jTp5+vXfW2pYN9ja/L5dnAT2z2HdW7etXFrJuUnu/141//vj8bT3AVnlpab1Xr5fyST0pJtpOUGTAwFVSYPC29fy23ji8DX3gWQ2p4lk0mY9TbT24eVoF1oIQklPoCweWpKJ0KD806bz1/spsjumt45ldG2u/oZXyQUMMQQo76yPjJSWZ4KPEGdBctqdHKbijjJdqddlqTq9ePJ9ACeM5X38hUCxY+1F2mxHIIDKFYvZp3AD5m7N2q9z477/nQBllMP+dPn4oo5dgfHh4Bsfvj+36l2fG1jp++dy3qa3J+n0WH7nQ9pPS+UMYSj+00dk718B6f+35R/L85SO8Gu8/QABuikrmYxy6Kb9xfw40XvnGGB5eZnzqjQUDeWMVoQjjsGly+Mn77qbzcYb2IlnTIDgAGUxxa/QYBLxvtaUx9qt6kH42zPYObRz2jWOmfhVAYo5qvPv5Kg6DzGflvUu7nT2eydIQp/cHex1Lg4eYwBZsYsHgC4SbC/M0paCijwv+sHZmVR0rFcFaosuE7nBSxcsrhnzXen4GuUewpCAxzuvXzwETAqtY54uYzqLJ0GprJcgUUWjjy5MsBs8NGDuX6c/nkHWVUBku7OnHDgp5EcYSzMrbGBwsolw/PIDeToeTrag3KxZYo4517FsC58zqI0110Ct8FBM/aeWVgKlb34ovDfi/bIK8nTT0CBGQsPVtErmJxnqjxfPv6SC8jUiskjDzuyhkgmQEcMTADTDwEHALA5Q8w8qxKbh197d/CZSPHXBCN3BPTb7hJQxNAZrvIY1A+6hcdLL7kbP0wVePnybwetvNvNu+JQDDr8XAwWitVrSo1y5v75KQQxfojHEymyD3zKRr+8gJoDoJhyJuBayc1pt/9KRFGRpLpQRvC0Tav7ZrQPiNFu7qZdy1uMLtSUI/nVOBtUntNYoNndTDTwk6z6oyPX/c6j1WHgHKDKz7pv/2EhSldRj8+3w23DP9hGPDWSA2Cb2xi/BwPwP9zV9sKb3Hreqy3zkG4d8t0zLL6Hn3JppIyT1rXt8PP77c+7e//rT37OXbvR8bA+TuETD1tlWH9LzgFt2OUUoW1VA8F4O/8bIsXIe8epvNoYPPDNGZbhFeR6kFm+ezG8TUvzrn5p2l3Vo9aOoazicMv2/Qid/Qd0WOIVuberbGGVeZ4NvSyMvqM8dgCmbGKEoh8NC+VZpY+69fPZtx3F8b94t2/+///H/uXbz69d5/+l/+p6qQEdxegFfNteV1eWTKVHMNRY2+ff1y6lymHz9GWGIESPr4MUbLx18ha9Cut24c5Izfdj880Y1k4fP9DwNWT8peUrje6Hq7HvyTn757kOb9+8mUFPz5WLyuZRe/JwoC5yE8K61n8pl3PVLPybfr7Vkpwqs239rGy8WrG7+K5nYw4uf73ndR+dNNSB9xSaZsqq9d3yd4j3Gq99UasW8u28exSV1n4YKisqACeQcGi6y8fvmydhW1z+NkXHzFAOg9zwT+5Kr4km+e1pFoMY8XbevFA0AGyIP8xY6mmSEy8nB4JP5bc5pJoc8cG7FKsiFmu9Yso6dC0HKJwM8CfsLYNUIa2hqChBikTbg4YkA6pbXSCnTdJKRucm+olOd9UmYhrl6Oas+WRCFt1tfEpEmc1YBteFuFx+Wya9RNaVMENv50LKU0l+VX1v2CtHwrX5k91NAfnl83vkJhjeD1UQ3J3QnBjNZXuaE+dShnEwomxm+4NBZzbyyPYEr4jfiucFMkxoWc8LrLEBDkMqH0MBCMYa97ir2w9qybN9Xty6+/KpDHqjbNp9FT3LmgzHmxjBpcLLBVMELuj+jI7aAoP3c8bPMP08nXThjDgG46yn1d7O4fChDX6IBwBJexttPc2DX3ag+MU9tC7CyELe/u2X+3KSdtwN2q3aVh1U1vv7Jir/5QbL0rrR74QUqPXXmUUiMIDlN85owdFTh1cLTa7aqpAuOKKm/pG6xe7ZQART9c1OhPCTMmPUqQUtQLCta+806x49pyi9h2OH4/ORie0X/tbu4bBULpnj39KgWYMZgiPW1awz6Faiw4pUD5XTR5/W09vVd6eC9b1zalZx3P87YwetvEvle5PKvCTLuZYC2emJiHYWqYQHsv9/0ydjY+XO2aQEg5L3DhfsEEvYNjbaH328+YJ05NTU7Qgt7w4hUVXnlvxuJ8O0/Xc2Vt5W6C02uCrpauKTPgGAm1FuN13ik7Hhdtap+/r1vV5be/ogATohctco2HovG3rfrC82Qa0YzXztcLfjJhkwW7x//h08O6fOzjzcUKF784tnsGr2PjuYXc3T1u2f3bcL44oQ/ggSwdgtrdaw/Pt3N3ZNc867Gj+zl51n/8Q67NFDP81c1WJ+cN/rnevffNUPzKavLb/kx+0g1tRBnJXsfKKz6tHptXbdbefZfCqu4TkJLcolDXwtXxc4uQ/PpRbZSxyVOlponJ4T/0QkEJbjMWLijOdKCkWupyeSX0KB9FB4/rEFzrWLHIo4+hzeh1radcpinXNb5cfQfPO4z1PeX42WO0ZSkgeiPe7TxM1HOETCCMqyOmpvwIVgCZLBt9zlgDRWhjXZYFZiU/kn8JdAOYTe5O6Ihu1PAkVtksodIzg973uQYRPeVTYYN0FqRAE8qFwBq3T7WEQPC9SSk4hgh2DVrui2TAOm8plpXmwzOrmgIcSw9z1phgFOAzPFt0GsH7sYNgQRiLaFwvBTBCuUCN6fbX8N6PpVy9jdkIJDK+9ja8UIRgZxHw1hjkFwz0xuoy4etxrjK9bLFuo8i7HjzG/PLVUwRDf36GRdrul8D+vALU1p87Ui+fe/1eAGkLbUJIrt7+muQP1mGe2lTdyIkBtxaCH6vRMFQoPOONoBmcEiwJyDEQ4NlqKzMHSHPFXN3uC5FvzJTRxZV21sTxx4/tioG2uCBrxwJJKDFj2H53jUswSPztzbTHRBmXxyitYJjABfcaxnyNYJtVXHzhIxXQ+JsUqd1XnaKFyjLXCX0f59o8/CIXZ16KCeyi/DKI0Jv5h9f1uP61wJbX9ut7bhHr83Gdc4O+blHrVylAK7twDpbr0D+eo2R5UuA7xui8cD/4T5gs/sVc4ZcCBDLaQsqlnwn6KTi9LeNsh4yPqgT/3JCMUDxo7M6CAtp2U37KwIuL5uFMOy66p4w22VGRIzcuGIbTI2YUlBY5hVdwXMXzppk8bam33/32V01+/zIZ0NDBq2U432b9v8gInHHq24KhqrOfIQcuaj91+NyxVg7RaB8/fnZBfvz9Dabs2BRgrT5H5DHHRM92Zcz3IR96P+PQCHrod9HbhPKHBzhwQovej4yZ8zyc9/N8OGKK+uifaYuIEucM38BtxDiw+AIPIE6XnTcFyQAdzutc6p/f7+qhfRGNlcKYhqE6fuLZ6Fdy9yT9pViH7i+T3Zf1vi5Lf4G2uz+4e7336Lt4Ml3x1IpVVc2YM76cm4jhuDiKw2JE7pN/PFf50KL3Miwtfad99QAfpWQESI5+EDeRUkSL1XroKsoaGl+0XfbxJ35uL9vPE8goljJGuBCESLdfF8PIen9cjo4J73YOQhFmZ7OzQd3dCqO/lYexjaXM+pRZ1BiJAmAZmOCth7U1ysjfkE5Y28KGxWILGjjQbrNo9qSv8vKum317f1nl06xRGbCEv+o6EGQEUDcDoTwEl4AWQZJZH565kWb6Q/VxXoRcXgkAzJOKLxt5rqMs3h+R7tRjq4sXGoUg8HONQbhqjSsJ8LEdkjVFz8PHbW7Qr79KwZX9DAgnSIi0rdIAACAASURBVCO1vWIMJ/DFbuaXL16MZbS1yYx9lPcmgB6eXW/CaXtOhm/M+x7wBxdg/NThO2M2DpiQlzMB7t12zzA5TvDC5XZGmrSdnitGI1DB5KcN1KdWnzad/MP1QW66zdNgLHbfOK82reGGNsMHg2gTshhEj7ni0ytosZ5CP6vCGJSbZayivQl+UVpAE7zJ494xdGob9NJ/cmhceZGVs2qDr5zj/PIK/qiie7TVmRRouS/L7HETCX6yzB36E/R1lIvPLiKHucLvG+OKIPqqX7z/LqPgVWPkbxoT/qmNa1+m7H78oXG/n17tvXmdAGmll3dtn/U24XJBgVUXvb1ZsNp5FJ76NE2h9uM6N43Gz1qdeJRg1T7voj0wDf7gsfItpDxzO6PJ+1msIeUKl+ob3tG+OblWZjFWrc3hnBJ0xst+G72FkMnfWbs6lDf/AoLgDNV9G866946X4yZhuH/aMEO4suefecXXRdaK+sQTN7m5L4yLXy1633hAb9A1eP7eoawK/WQydfhvOTYeWrVTv/XVpxSg9xTgpNvhf4jMZ2NQS1Alq8cIbzBqsN0ZGjfFtEr6+N+fFWCpK2xTcKvemnP14LavybJJVwGK0wNd039SQIOLZGo8MnrBuWhkvGghEj15W8BZf5ncNbxF2d1Uj/Rd9J98xuf9yqDCRa5HR4YJ8JdKJTuUT7FFWtOrJz+oWYrRWqHCDC1Mj9fBDz7TjfCfjhLaM21u34L8yVOGrbroMZI1lCCXLSHVTjMB8pljI6qPnTWO31IMP2eiAttP1E5mW4UGNmGfdr5uUWK9vnv7s8XQsjFXjgIqw9KGrODCGBgKX2Ayy4ypbG3SXTKjygjJJrik4BYd4RW2ryvHh9Y5TGr2Cz3OpXOvoc0BYn12QxYPkj48zxpzNYqgmaG/ytI4AnRGIAqYgMzdAdaHB6W84cJz70eJEiLD9QhqCQsK8L5lusDJhaknc9r4oB40KwcrGEq6DVf3CQHBEW8KMpol4+Bp95u2mvThiAsP4VfWJpC2a5Um8DfmfQj3dv13FWCC1JgNkfrQUNjuZ8PYBJcxvAmSUgd1z3I3MftVc7y4NdXOMXXoelxhaCsYtRqCZvcsZlSfql+9rPQyq6rIZNoBvST8p7HQRL0X+YcbypcCoMyW8ElBoLGYCryUq9V1lDmuoe7psWk0zAMQeZO+U34ZVf5d9MYS7utdf7iXNZTn2gK/v+vavDy9kxnrbozvpMntB49awLo8qtjQJCFxntfhx3ZueBFuXp6vbYx+sIP7i5e5/IIpnycFZGus/SznGWLg9hwlWFYRGawB3ZQBgmItAfizcQBnVDZvBkvdP/SgRio3W+GEl2z3qf5a8ishVCPMXFaWer/bHb3C78cOY/Pob6PNjRfInSmbMg6+xdfRf3j2jpDcZJO2EczyooAjO0scxRcQjYYEMljkYpZJi564wA/2vxqXqAC6bYzqY7DNMzQTfJ88wsnnjoVltLhSLSruenc/dNTthz1A7xWrVyMxOnl4LNdnb3blS/vwJ60ixqh/8OGQffdRxpJnZQ/GKaUMPlSA2mM7NhhGfoDH/9p15bnkS9LqvRxhLR1ZSKSgPMaisW71dJ69UKMvyqbQjRRUyioafVwPfXisTCf4r1iJNTk9PqzMTJkMeu1IIeYebcgiMyE+5HWonPkXfVokJS/aTYs9TGR+HqBRgsFLP4zMi44OM3w32pxn8NFvLTlYeZ8TcBDj4w0hD689G9QRtLBLHofMjZG4Tu3uQBtvK2LcWK8vhN3YX67KiMRjxekpztb2Sfqx4GNks/V97wg1/aO9CbcEDuRUuCfWjLOrMdchJF0kiN4Vmk74jEDK4h9hEFb0FtirowjlE6Ks47haev5ul+/PM72hAg3YOxYSWThLcFj1fh0LQjBCCAGzEOOtNOURwdQmcw6z81wXH9O75z64z61DIbZqT8q7yb+5Ok9ys1nUN4jHMmaz3TUf6jhiig56Wg1r1cF1bfCQqAUSaKuNCFxLK40q3dTb2Ji3bP/m+Bx9UDLmcE7+1Y+mIay2M4WIGgVIKV+ZJifPGEC9m0sGS3TCnBe8tPWKN3jQk57Advh++23PTIidHk3GQCoulC9FhcDjHDw6DMwS921/Qhh8ySEGq/fEoMG0jCL1YaSYQ8jVaZLutF7foBvNbW7WMLmxh373Isqiu2qomaed7sfNU68+uqRgWtKissqztTyPHj3ZO8ytd9CE/Lo2SfK+G6Pgui2MGu/L5fmsVfB/KNz/5RvTHuoBttDzq6Kmr1s03gpKO5N5xpC5h5YxZtwD3ahbZdXWJ6MA630nWjYaIJRmybFqNmvl1kaokaipYlMPrk49SAKNqhxDpGsGox1YuLBE2qI5BoayHB8aWfC8GVwb3Wlz3xGSB/XWDsrgoEAHx9CINu9DwVEO6UV+XhcQd1CP9LtvvpzpIvaFw7+zfU5p0OqjAuv0FufgvUBfnzne08Rn0vyjr5SxsPNzTlNut4sOe49PqgtjoKf91nm9R7vkx8/nRWWLpsm17djkVK236J6Cr3Dlrd+6ln7gqt22tptz5TvPlkfR6+yf2dlE8km/iGuuD2uL4zo3fgJdroPD+B/Hhy3pbrq2NvSs9hV/imNAtzwOPBAH8e51+0SaimM8HR8epfTs2DBOGoYp/VI+EV644tpM+oWa2XYtkrnPG7JfOCgaYmR/0VjxeeNHFONFcM/4d7KHzkD3VAoZgdtl1FKSuV8+c2xWmCS/QNTuG8+WYgRoDRhzQpRIHOErr17Z0DYg9XJEz+WeDDUDgG1RzOGCDsAJ2jCUY9Pbo3o4wR/AGs4FJKQAqsCcS2tw9VdWRuHeqhut8c/trB49HFCyIfBYpUM45C+rSmNGFOWpPUyf8P5Tx1hw03AldlS3kYLBPD2N3i2ig9B+856wXPd6joh1rThRmeCp7KlvxAl38DBVTCFYqPVdcPc4Zt8rvP31uO9OWjxZRNyMv4RL89RMaD4NBwSEsTQCxjX8O7TNphTnwe7P9t4tpTOgPkzw4Hpr8weP3l8izGi2ozYP4MGv8/arfHsKriiwYEspGOeb5ZvqiTF8njyprU1uzlOwudD0GtVD2nNd3h3+qFeiGvEuNPekfOAvSgr3hAY6MQ6Vh2EEaUK2CsY/GUX4KCOo3xg/ocmO5ePC71q79KS6oL2Yo7NpA7c1RJgfsaRHabFnlrtVUg7vC5opCtPWVRNuXbtg5Pvon5LwrwoWeVpftToeRKfm9x00P2ncp/Xk7guketWKPOcZhy/r1fzQjh//9ft/2/v35tC+S7lSfC+b4lCA8BhWlOpa/b4qJylmSbEhs67TgDY6tuSftpvxMXQWXnqTQqgm8ZQhi6uQeB8NTbWhOQE204PChexg0zJ+Y0VU7+n5BU/kF61pA4o0RVhe27EpO8/Rmd7p5vLfjKCRD72/TvEfHdcLD4aT8OJbLnFtr5VPMpxmiCBcvmrO0Pmr53sN4e796svHQ7Mz1h3MREMIiRbDNdx3nusaPQrdQPvbs1fVo4/+9t3uiV7Jp475asdrn0rj+fDQB+k8gwd1Xu8rB9LDKf6JCIfH7bWosvisv/N+IIb/Ppm9Pz+jANGx76YMsPTPoWzPth3jXY+BVHrX+Fn+kUs0FTy5ESd95Tr7pb5acanVmCpf2lmTM2OWwacFb+LHu76btWyjJjEKJglt8na2u8r9f1YX0XquScZS1YbRnOUzD9IX3PcDa5bsfbpjP13C4J2l+FKAM5+1stH7F8mSXwX/VVu9XRc0hl5HFlUuat622CujKhVPBPSRcPwR6CH8Y+fLJhN6TmC/PxMFkz68tJzTTBruNcvZsYSENDFN1uyGkqk+i7sKslSNH9lRnZVOKFJofF0HCU0r9es5VO1BwIwTJKz0jsbdlHCzMWsxQLnBWnS7kFkNSGkQPoISCjgaBlV/P1YNxcSmHTjB7Ju5+/gf2y5tDe68Me9dmhpxcKlp/EroF9HOzUIuJM/UhV4RPnQhpC9LbhHhFWYPBnlfV/+7ehIEN3eBZ8Lbb24itaJV4SxETTuImkJckd2UrU0nCElJ5ccadhYVKp/t2K6dKT4BS45RZj34j5xVuWYrf4Kz+vSzGpD1/BCD+5MWQbBM0XV0JNBpPqjM0/BKMILRuOWjlMI2ZkNpz6aXKfWLOH+EMmCjO1mP4ABrv/uE/Sizkda9Q0OQQRaaKIRWw9kYV4R/yspmvgI6GGKWzBJENTuKBPC40xWiVxWOjvTYymxounylJYwsD6Z3ZNk+hGDwvSIrlOiuZzTu+CithyfV9bR9KA+K+GyuQ7gJWPyUpfquZcvevDaPrx5eUdCvUgDfN677r//+fO/fnr0Ih4eNBWYIVEx6K2WRldzno+gSTDaTvddTq2gowouEAZzOwtbK0kuPT4dGqtPwEp5T37GwA6mPzZEkLmeeX3nivomqzWDgapxxWoZE3x4E+yjBrlP/5Y2u13lFaIOIAuSiRY8F/ETAi14YaYuXKAA0oO034833I+SiYe89x/Pnbe90GPruG0O9bcGCC9OK0ETNbDuxxWt8EOElmLm2lwILMR87tsdk2UcOT5cBW4N/5NCERHYlDf5XkpVW1r4fXohOfjlMVJoaYxSAIKrywI8oZ3i3M+w50Dp662pw5lIw3fRmKoAcolgcYwjogHS7ybh7MQzzTd/XpiCWXIDQREaGtzFceygf5S9YFkxR8uDgqHez0H+8zigUj3Fa2tYo2HtEbkVHmbDDi9ZBpvz0/AwuLLVGKa5VfxiF0/7R1JPc1McWqKjNyUVGfoRS/XUU0Lc84tQeuzemjp7tRH/YJPiD+OGgMw/LaQL2abTxtqGy8z4QRKXG1XzyHtwNxSzsCDQsWrqPA3E119+e9xNghMLM1u+MgCkh29GzIk+swhBAGljX1UR321rcHeiRxLjN0XnU9iVnWapWjHjbHDcc9EWuv7N2rz45eNx2LRczX8NKMo/bo81SVWG9ChgvTCFAesz1tv0ELYq77Rt4kttEkIPB8SfCxvum4cUieyxSHPH3iHdJRRGBCNGedj01D4GlhdPqwWLdrFbKYwsmIYznaw2goUOAn0PUkQVZfQcf6qthMSSGdyZ0RKtxOREAJ83383xWhDEOltX/tDksyrTHHHcxd6d7eH4jDL4P9IgJNs8dt21BQyBZF3Ws5K4Dox8YqmH4dyy3CpgI934UE6A6MBFB41iuZUJjuYq382mExcWy3T88oxsuBkdVH0ZNTtVeSxg72+ttlo6r/c+iNfRt6ofIPuHtplEYm7MK0FY3lj3FDfcE8rQNJZo7WGtIN+7ScPL2oP37tDtFcNcSaLfhvUZv5kNMXvvkbjTnj6sTnswNbFuI2QXkpmkPr1uW7o5FWZ6rNxmO8wpwRWlL+yGqovfHGRwzlpF7/qZyeDTub14HUXlGnzM+FoPODhl6tAVvPH78dR3ApLad2p1TROb1XVq6KSb96UX79hXJ+UO9vb+2jucEvWQ0to9t5X2TERgswXnUpOAry6xF27ciVauPScNftrMFlyQccYkzJPSm8SsyPWlfRJ0IEXjjtkzocD1RTI+mbWMSR3UxdijcgAIc5dH1be0gA+N9lqayb+d12ywFytDb1aM2Ui6LRyl283oNXcxCDa1YY13ap7ngv3j6eN57/uple/aZW1bbMAxEkRrvvnzxbCm6ykEkzNKlSI9H0SGqk+q6H+28uuptiuP47NumifyYG6024m9qK7QvnzSmmhFtLcl3wfv46+5rmxEAq6JdY8qQgv7bQ/EugbkdpMM6wq+L0lAQ71Vc+EeXlLIx2KMWLdDD4f0avqLsKJnOScGRT0FTPt2DozNgpCXcL2sD01jucucyNuxnbSxrP1wJ8DgJudImXqaDYKuuCSYpHzyHnwfvEak2vo8mzpqbbOjGYiNP0A+mi4Zm+6kEpDE3S8odZiRdZFjfVcZ4O6rHVDlaukM01e9JbSoy877fQXRnvdjTnp9UvmDE8+TTRAfXjmo228CFM/P/6ISL8GWqNVqHL6u04A89ytPGeb48TZGGl8h5cHox7V/b1s42Lr8xxCDeIYP0oHmDt29ft0dm6YP7qOEt8ESOA99NMtdxltL/MnjuUm1vQu7ldTIiY5iCP82gtdoS3cWYrQOg0qviHzsftprFCM4+dmASg49jQWdtnAQkcqWkJqw8ZM/mtzWAf4/abHTW6+tze6PZ6PA+4tSoo0yHTJaVQJGuvf2qUI00E+AT7OWYRZdATJHY/UHjzthMYG/WCuEk1P0uxN0VeXoW8k2cPC99pDSNiSQJNVMLkmjVgVAukxjwNqbxo9zAthbMvkmALteM56NcynetmKFsbrKyqo9gl4KxxnzbD5ErVmDLwUTHRa0dlJo6eika0eojs9dcQpRVVjtPAxK4Fi6Q1+Af3LoA1X3uw/nM88IZU95iVIp34MdstQnmHQaY0ld+LheM8AHW6g7eyvjwrLewqvKRc3WoCLn58/603Tq/S2kd3iwFI8nAniFwVe/9qjXIGATcPG8xXAd4tjbAj9qUQEwT1CZhrXZAZ+PeiDYOTlrjMxzrrRHl0fUwE7iMw47ruevbooNvmrJy3TLzRzEIYSRI8Cjr8SZ49B5mPdvwN8qw8sDal4s7Yni0Q+pw+VGmy9MhJjfYoSB6EHHGQjafc7+8jvT6DnN3tn1LBJmeaYkm7rw3XJ7Xe//VNIcm6z5/9nrvp9Z1fd6qLm8KgqGnGW/mwkcxyc1wHSQDm+GBaEfUp16XXs5BZVr6a6JsRxCEt76/5rIcvMWjhG88FpAhR27RDLg7VrBFxmtuJr+WoAh/8WoCDG4Fs91lUWbL7l018HzVyiyW5rNuI0G8TWc5aJL8oim0T9EmYHvPoPEjlH03PZ2EsPvcULuglVZtCljKBS8gLmPYbDT39orTBM/C3ctwdBhB3Lx7vfe09Xi/TtEZR37TvMiDH5/NAhWntfNJ7mMkhN+HIdE7wUPulTEPFtpabV2yEDLXwxcwU9qhgx2iei+oI3YPlUtedLfTa2RHdZvPpI9mdv/QUS8hevAzMi38GznmigYLKchDxXtg/VhzoC8T+vJHe2O7hTtxDm+7gSd4pwD39YrL+7ghoS++znORHNTjepMhcpRGNfMG7hzk2FV0qEN4nTIyRKFXhs7SfGNY40mbSQt+ogx51GKT6IthmJQIhtvgo8juG3OaeXqqF22R++TIDAPVZpADhZS1ubx4xNqcpsgdtM7nRPVXb3UkU9cUjAyplF9g9tz2b6Kj61leK7+2pN3i+Eh76s0HwnN2G89rm5mBUNnv6lTMYtv4FWwZAmCppn3HQwHAzxxLQQICgKm6CAeBrHPXs3M6W6dKBijBg4gpMIEihK+KcVWEt3ChFapklQjegMqiQshSlP9h3+5TkiWe3RVqrJv8w6zGt6zKzAn6g2viOjhUWF6pk5Zba0wpS9QqaTfHWYSle9FEWVbJSSbGRYR/5bvqYJdt4wSzEkP3E4HU95uiQ1wsPds5gdjv4XjA4GOIIwHU9wZrKTrPfeuH0GxgG9XsiA78waWelUVgHWUBIgyEbMxLtN62Ea5nVjKoPQfnU2bfbvifieGIa/d+tdVSaiWb7zyDS3e+X0877Q71/dyhDp8+YpDa98M8H6aHQzD4bXBvZc6qDEcZNFl96gpnG26mh6c91Bd+0Vz34Nlwi74aQpr6Iy79+5makiGDSNaYNMMh2istC9hi87etCKM3TvrbBSHIlvsvgsEsyrK7e38nzSAyOGYjzd6v9jUO2JTcBAbPDMY1LnHYmMZhVuZBa3ceUHpPW9Isa5Xyu2mVi9ctgSea82Xrdr7O6v+XH561S72eUUK9YBe9QdsYLd7oG7AH47g8U3rwclQ3YQW9JAzCh16X54YzThOAxn2mWWuaSytrMO52SrAaBuvUeNpjueO1YeXAYR/ux2+Ewwjz0ob+hGgWubV8i8q7CumX7QIimOn8XbtehEvtpg2342GbL4Hbyiwpu7ct1A02czHxwEYLrtWB98ih944v5MNorKajJANwFCm6YsQ8zgh4lDfhm199V+/3JIG3eMYKTU9bUcd+nJ4LjjkOTm2HVpRl/uXwxFhxlafdVbbzEFXnuww4R1zUd8s4E/xDjin/oPxrrUnuPRzq/VEpYF0H3PbM856hSwcDPcrvmbzQW/jPyLVf6HWC2+o2NhNAW36z68FmQBXrYIrBu4yKk8aXRwEG+nEG5dO8ZKd5PmgCRtLj5r9+0SIL1lXmGbgJn0MXpKax10oG6fRiI5Tl6o6uoy28QAEOX4YbW9OhFR6BuqKVq83KoXdwAsZaJvoZdE2PtNr3D26XAoyY+r+Cwu6vW+nLv+pPrsP97NxQXvD1zjSJ2kcP0kYChlMYC47xOgbP0FfnTXFShtr39LQM86YM7oN5eKI6BUl8WwY9yLW7CG5y/MgfhCmDjVCll7kfl5GoNAwVvDKrCQvOqCbXWVZ3BQi8fP5DCExwIYiIxTptenq0Owu3l9NDI7MQhPXcav9QIi3ll5VZpS0ldlHjo18wib677iObfp4fX+896Xw2VkUNnXFwz3VQHgjUfLknIdiU+HcB+qbex8sIjEX6OvfJJpiNQ6x6LQSr88uW4sGEC6E1WvWGD8x+HaAXb97Uk2gJphiM23RjfGnA7x68A3P1UBdMuFauyAqa7viqq/TSKQMsyp8VXnb41jye+YGZAmTpUMxbHWBuGrzy/VP+ar+Yy7Pw4JBey3vmm08dYPr08fcV4Cp7CQD5KBcO4F5v5Uc0ET4Gnz2XHg7U31kPYMOHnttJvZAmrw5ureJzHPXo+dX3id+rUUyTrsuQWmUO/OUJR3p4poWEtUkXEUaLtRGajP6GazFyys9EeZjSow7CwfmE7aPJ4JWvnuiMhyRYMfRh8/pOLL7b71Cvz9gEa7W017ltXljEul7eszapfZHr6E0T2Z8V5PS2/KwDKyqWELCSi7qD15QRe2CKctPWLPA1JhrMPSe89HzQ01nKj2uTe9GYOmV2lTJ1Hqs5/BgjLPfV/mhgyCG66CKRU5nSpByiE6uu4OgZty5P9RXk5jCnkwV/s199fVNecKIdnf3QnrZ2uHcdKO8PdHyc8NbWDt9e2R2ltCa0n1TGm/jLMIF7vTyKDZ+hk5MMg2+/+mLvq1ysj1OClI9o3MmnAAgC84sUxddWSxJ4VB7/P2t3wqVHch1mugq1AIW10c1uNmXZkj3yOfP/f9CMfKxDUmQvaGy1oVDzPje+AMAWKdk+k0BWfpkZGcvd48aNiFoV3zJegmvqh/tYT2X4oTYYl1Pvfs4zBug6wLB06GvgiZf0IPBiaUe5Lam/DE4kVvqEvjVfK2LS+2bnYzoTA4r6tFi6eujpC3SbHnMy6n0xADOFJbqd3tUoyOqfUlqKiSsPfdf2aJ4L0SIZVlAJmSm+86PneeHgyG/mXqmTq9FO6U9aFWmpv1pZPlWut7UnOgOLPoyEk3lw2pckBe+HNW4JY+5abshyqh2rg5FKL23pXKNfZlHo6FklybKrg8KcAMUDTQSlXkbrMeMo0IFDNFHaqzo+OkHmGM7qTPGCnHiotP+mdk9LQoY8R+5mKH7Ca+kEr2EwdD5lV+5/uBaoim6kuf76nl9/CsOwBEGWinGdRxAWkXF5ArCtYEJrwCuHQXqArZVCrW8TNsJmFwGUX0pweo19o0yBItet2PGBH3f89SnXFOxNAPzl7XWDr20v9OhqFKDFlc9y0bKYx43Snm8XMfcHzFod34k2epdrtEWpr+sdvq1JCBhTEbZnTxKqCRQEiyB+//s/9y7i6Z1xqgk+iQGum9Jxk9DiunqUX4ir6Oj+8QjriXRMyXIjrImag1qU0zOuoyzsmPdj40iIyakXNJaXqInKVT4Fh1iUScGCM+G7hcogV9rBysLTZtxaVbu2lR1sMVb1HldaiXz7v3L45m8f5TfZLLr4a+kI8in3C6GhDZuWtBtZKcZ1kVg3KQeHhREscUXwPTlt82CCtzwdD3KDnGTAnAX70+iBqxVTyHuYtUwZUMmBcbmcZvHP2rUYO68DeB9zBUUfawyb8uv7aAVR6Nmdn9dGjDx5LUU4kcFKisbPGiPnfiRgz+qBnTQkkFTpbbjNK3HbfL7LhOyb6NS2RbavevVzAS9vWrsz3vip6Q3X1dfCvdfxw4dBfHgLdyb7Wh5vlGH1mgn7B5qY3m04trvF7ILRWN8ZoZcgMr7BCADTwKempRRwRHm6cvktGCYKerd6MMqZdAUYQGupo9UWKkh63TRevaJdA02G5/4eXYri9S26vE9h3XJzZlwQeacZOkuhJNgGTkuBoKrbejAPuHPDB3pEFwy+iZ7NCPjY+Nyj2kShGdejGPGpMXPXx3lX0AOe+jk4C2hSb3Uz3HJd3Y13XjyO7yAzfElAEAqSOTYf+Xa1ZQtKXqX9u6wG765oamh2CHTRB7F/f5BvCHenIbscaFBe8508Yhafa7s/Ri+oFfiZYZ2DETJTVErn6pDHLHJQuxIb4SUvQzQqMvxjfGKyt7FUi7JbHcrqVbMYSLD9+LGI2XDzuD1ERQQXX5icBYfaXzVnL8bk0q7jFIgOvOyYfUz7jYzIjlkcIjzwqqGL1imYfPpklNZVbb8J1qiK6/Iy+GwFCDsTYV09zb/V/32anEanM5UDTTK+gofvKbubyrDbzU34NDdc71Cvk9Sz9yq4GctjnIIntzT+nUhTaIqOlpCqvMDJlTuu2b6HhP9wIvwWgF8CyG/Eiq1u+OJrPSvdhpSzJRLeChD+fff1N0O4t1l211Xcsk0msLI+WCwnKZfqXfIaHcKBZZaz0ZjeA04yMk0PLjFazMLqDgp9f3f0JqvgUW60J7lHn1ywHOvFDQPLlfujMR6Kh/IwbhJDsLR/6TcL9qoR1Ck/d9bDh6sHAvmY0hk/DiGe5VLV5n1gRozpva07zs+vl/KrwtvaOTJVbwAAIABJREFU9Z4l516evvd7f7t6kxhAGSHwkD8h4AB71jFmpwR2nZZAtOzTWYuFf96wduFqMR2Lj8tQWogu+yHyjUdXNL4IHTH89WPj/6+/RVF//c1+qs7yUN4qcwmE1d56HJmQ6sCKXHXZsFi4NxH8URY77wDuZ0Gezxh0vfJoxVQUAgftYAJciDnIIMKCQolPAkFlRU8ZvJP+QdFzegMmLXHjko96QVlfyw3XPeXOVc4diEZY9MPAQ2MJn5jXPE7jfVxPdom3OEF6NaMthk0wW7fzylSGXDGvCgD5OTfnm8awLt/nqgspP7ZbCE8I5lX9iqj26AVuWhO74Jk1jlvV0ORwXeX2EqOfVK4VZc64XZUdiVoIWsdrvC2Zh+t77eS1ERRRxh3wMZOQp9AKrgIzZKGxHS6CdURgXkeTN/VijcNalUg+LPHnuRkJVrTsUEf54lvFwLN770dGRI+eoYkJSqvCUfcnGaJu2jBBJAVJfPvym2BLui6jSV54Aj8QhLYQu2zFJO7VBMYYik+3NyYZcVaglfEmvYTTgEynzFn5xyFq9YxXHacBaKJDOQ6Lcvd24b5rFsnAb+Ei2mhu4hjapR3ZFdGMyYQme7aE7cEo6/OhVRmHZUFTaAg89LjHqMmdOO7V4IB/ubSF+vOWLNj2vCp69vDu0dH7u3Y5YdiUdvA8bUzlRBuW17OO5tBkjIMusVFgqiXSR88Ea/Jw8AFpHWMA9j1cTAQ3WR1SwARf6ZBcZfzfRxuPeOXiYQuSkOEWt6DoBJaxPN9eGeLCC3hJszFWBmuVuSv685snU5PKj2uJqv54Ik6CfmAGU4Zc44u/or3wOWX1zdBQ+YtoHnh3ZaDe9T0DYjxJ2l1bGLpavlKqSjSxexO9+asH5KyPPzMNQIxgVIE4bStAS1WNwC3jfVh+iZWvHJOu+c/DzggXBCNXXqKZStHvjQjaHUEAwvzuG4qPu1EZM1UgohFh1JZunVl8Nf4DBsrVYfNTUkUjZ95TiFEr3z5OaL189rTXfZgw4mbSxkhiGK8Cs264YhsDzKDv1TyfdeoaU5mjNNLhzXRp31bfBAiCAhMT/LX3upVa7qq3/O+6lwZziwwV4n9zuaYBaI9vRb3y+6uLw7iRPvTUqfqCozaY7HuWb/8+Ivds4DbChvuO8kbgmIUCWnkNAQdTxzB4j72Hj791DJ7/1stDHf/m616gny3wlEUIqtcwVFFlLMxdT/mo17gr8wyYn3d5GdOZK3f8fojdmIc85GXe3eMkcps3ZP1mhMXkZym2bOFRVMYEWM6zNVbfvQuSlw2CP3lwUeBAhlK9J65Oka0DlgQCmmNVHsA0vfw8pJUfbeg5aUPfocMJMe9qTKPJfTFgkbzR3GVM/64FrC8TDqI6L5vGQAH+8vp9yq9xvtxyXJNcRSWdicPDvQtNQ3DK8Y/xs/C2oAyvhKHx4+N6P/bBo/xOG29EzrfjAoxOIlPCdke0gpcTrJ3ECoZgIPt9J+AlQ+P2Y2N0eXU+5uEw54qnZIILeI+qq4Nnh6NsuZEqK0FjWshlxqhTsAb5N65NFn3lMja4tvC5KQvoyrhXFDL0vOq0+L/ktbuxq9ZGnSXQGibAT9KgJfCY4YuUHxfpBK4EE3ietXvL9WV88bytxL75zXczzjtrngb3oftpenVJiegRJDKrBYMrvFNgXSf4q3xmygiaOJQbchbtxYOMEAEcM1WyNORZt10J4fI50I22w8WCGfgpbykTwn48ZdGN77tZ9N9Y8r0xrIKKQG8C2eZ19JoMMTXnLFiCz7vawEOhh2SDba7fh4/yRkSbz198VQ84mVl+txEyGOlYQLs99SzDSDOuKGEuxpShtoQrdD89qxo18KAUazf+YNwbH31aenEYqaXelV/tnAnv4d1YtG2+RgGmfK7JRziPPkx7EN2MZ7iIY9jqRDZQ2Hr7ycLaNEYqOGfNZkJFz+gpXEdgeoh6mQONeBe/axhlaNcJ648uo4tM7BWEpA8mmWtV+Q97gAQVwtvMA3meOceFFOHXriqcFZI7QTo5S+ccy6wEiIqYJbz1TlxZLPf1noaCjMNwgw6SfY9KI5r1ICJfVtCsGh4AWNdrnkjwBOSAPydrPIuEz9q0DEs6ibKyOzAlIqqQUOHStA9bJnQRVSsAQ50cwwC1D5KfPy+MvN8OV8pGG9XLNWOz/NbYITj5FrOstFxb1bNnm3kno/70qHd6nPvJetanw9zbWn7TBOjLetmQVlblK4BgfaMdhIy67HJEJjoQxrb8lb2eLZzMzeHPerfef/n8f/X3zvtvpQeHrQDBd7dr6CQ6YMFhKCu+aMfgu8zmqlqhKFAlVFPyKcOrDIddJgX4VbC3aksYmPNRY4TjBqksUxa42K6qw00KME47eloE48uCOZ5bX7K0djmwt91wQ2VNL7DIZ2VilpusXBaxE3PK8ziaEehS9+/ounuLKXB5WqHF1lxviza1ggtF+PodRdhmx0Un/lL0p91DDOyLhLyJTyzYzd25ivuMs3FVEo6VG4AGHtrtPK3e55UtVDyWi5e4LLnhoz37pNWrnZ3EAx63aNw7PAfmI0hX68qzOEE0jz/jY6szCdKafRJbcsyqG+/eMA4rowqmL8qn9qtX7SbE7dt3QogmXN41mR+tsnEvoktbLektVqsAS4wT9+CX4ImH7S8YeoaG8QilJshNefjz63Z/0F40znCUBl24oiuLbPj95MWLxrceTcCYFWOuUsKOi/J4+fLl8OwElPSNWmizyGFjayOrasOAJPhQ5KOe4kv1fWOt3ehMD4XBrD5cyOjYUM+L2tirSTuKrm/QDiVA4Y3SC2J9GRTIs/Vb3iEMZsq/Z92Owc/AQWNZJhRrta2KtYeiMXYZrHUo8JT8nrRf5G3er7d5FN4FPwYWD8NdcH8aPT7u/UyrqlOgZuTmzJHsN4Uh0tPcY3R+mfIUa0F5yFtPzi42sU31S2GQrdEcmgT/j1zY4QrCziuLvNntNE8PrXyM/rimx10575eMp9r0gE0hmbH7yvK96RiUr2lNt+UpbwQza3+GH3PbFkwPdSqt3iDPDDpXvrru8XoKG92PvBGeE6ylIlg+xt+flkL7tfDZgoiPf7/bVhAiQETRUNZhTYmR9Ja8X64LVTwwK6GGwLzrNyU0y9j0MUX1SpRjjd1jCtn1+fUTZ3aRT7C8y2U0nFcW0vBzC7aZ6Mznz/o2S/FJjJYldJ1x8HOM+0tKqq5VvbgGz+ueZUuM5TlBEKXHvKKkXhSBefH0xVgaEEqJbIFtfbnnjTW8igH2Xmpw/S6Lc8NDtOZFvcl9zJhfTIKwTfQ2L4uv3nUrKtMilDGCrDJq1fyWh3L2ux0R+uL5o+ZSCthJaJQ82Sv7Jk83/6a2UIJcpq6/+93vRhmzit82vqk9gniMzYpSnTpAfHXUBmVZqWMx9SaSCKv3O413u71+O7ciQ4/mB+3AGm3Y76VBdAwg12HYaGDfD/2UxobBycbS+HZ9L5+opnztB7v2A5Sv+i4cRUul5cKG6+zGaCvYxDDTE6yN2T4jQGy3xYVmGTLj0T/9WCBKlutv73979H1Laj0qeOqrxpLkZ76QABj701lJhnsNgwozv6g3wc25l3UyjnIfM549eloQy8fwYT/GyxRgczcpu9o1QqkxGr3WV/X+jPu9651eIga8Cyd6ih9TuNpvwfjz6no2hk2LZderGb4Qql8bwfEMzTbWKOjFIg16ASId3yb0rhJidJFI2NMs/okGzbBkcEb05eUEXcIZDYIyoUDUpaRSMqJlwZkbVbQgcla35Esd3WVwnVeH1XtujCf+5U6e6SbxFRjhO2M3N41vev6kIJVn8SeDwhqmxpKePn7a3ocXuYR/HsUnH7g9L3Bh88qb4D/zLqufqEj133RpgYgffvhhFCX6F8wk/c8//TT0aUkstPY//+f/HHepNVHRHFmkfXpClul6FG/O9lEUNeMz4WiKgJ6k/TUJaQrBNj4W6oCDhwU5nV8EyLT3q6J2ZzWSeuPcjdxzhPAoumhHVOoI5Z7pMeMlyoXCg4yP0UOAX4aB7yovjoqmedMycILjGA19he950NRfb/0ur8f0/HpxU+Un8AntGw+04lD4epgLGNzGKKwzoBdOcFtXU/DZVb1FgYeCrJ48LV7iKDkaEb3OC2WPUUE1cMnb8KRleLidb+q9cb0bi32cFyfgtDl3sMotqk2mYAi3mYUJMtTsw3lKi1YmJbvGNmt7RCVwjEzXw0zFUg/TfleKzTjuLKWYm31WUMrTgloZzGYb0JHn9XBtj2VM+W1GmICyGS8MV2gDDS+ZtYwnPe6qmUyITwY4VcDVAUFfHkMsB4G4FeBO4xM7O9ComEyGFB+LllvC7+pXnlW2Cht8Xt+itMsa0TzB3Bs3UQOg0OFCdQU5TKRbIHmWG2SUqh7N+BRi2uozE0Vr/V1ECHjILNDW2Bi4tUCvLn8JIe8aQzHJsw1oExiPA56JophIWO1lCH6fWwRBANDuUY0ASLC6er5hs4BIKIW8A0z2tAbt2sz5GT5L6Ox34CqPfb/cmcudJ89djnzA2nvC4NGjxjZbdFj9PGdlXye4WcCCQwgPp3wfpZClmbr2rcOE4t0zHBdUSmHqHxq+PHa9v3zm95d1c+9bdSNAuZDC8Ke6b2UnL9+57tO3jk/3vXvYUhILrZ/pbpfn+mWPcee337MW0VfVqFJoaOyraFLDKr/8f2wi+0PWdAnRmNo+jvauEnh6HP/t5Ys8BFRo3gpOgtrFVp6ArFFy5cTq6DzOpXTWZquUH0Fgbt+bentcUJeNj13GgFfh5W3rE/7yNjdoeKIE30dnr7saD3mfMCFUa9ooB1znJORm3UMvOgbG3MDdmqqDH0SanjcmRPg8SLgRuNcJH8JgeBMgOyhNnDfXvhs8ldGCWxDg+wk2Wa8J0gQrQZLQQyck0PBbeZgQfzrzgMs0WOuvAO2H6qV3KD9K4WTaw2iq3sGuxOt/36BZN3qH6qhdcHr7MMFauVxuW8YsuljGl3TSw1HZzHcU5FbQysbTvvlQTMFVMkblJho7mYBv7FT/MSNVgNo9HJdmqKx0DGftFVkIWtOW8jJ5/6r5beapGhrRw53F213JqIkjSE5Vqft63ucpjem5VV91Gc02MK/S9RQbsJ7no7wGPpU7OFq46mXG+aJL+Qz0JO5XkAjWS2Zy/+koLE8EapXJ4kPTIXhIZo1dX1U+2midy+5qW/8GTz1fUzFyoEJW5ZHZjBS3YNCf/of76j5rweIGsty3Paea5cEwNM52XPAXb5MTTYAw5Y+pI50UVIZiVbWf57jMU9r0wR6zK6t+H8BWnmOKlZdna4oRjw5YDpamHctjVNt9XBtMw+AhnLH0PtTWccuH33Fhq0EkaRrMbNDS/SxXqP2DNODu5q8dBN0mRgTpAKitGNgz6yGNGmEEeFaVU8A543PGxoIwFwtiF1EmXz7hs6zrWVUmISHs1j5mQp5rcoyZeyMBH4q6rwU1TIjwTVYkC/Wq95ZFsmKMFQ0eJHww9eX7X3Ld5AppkuzzdtgWKfYsUrhLaDwKESyfdwVXsCJfv361lGPlYJ6Tyr4L2NHknKzwaXdlzZyaEI6BPcOQw2ShzVJRI0yC44YPZVCFqrd3MU+ItKIL48A2IFaDOSuC1KK/3iFcwgeMCCI9a0w+K/1Upt/gprf9poHP65aG+tBKJBk5Q8A3NyziVuQonagvvn+C4Kolti4TQPA4C2gfFGBi74D3paSGAdS4NuxzP3Pdz+TjRMjcNL0ay3inGXr4VT6ebRqTzvdgY9WSRdCUtGflhb7gIPgRNJab800/0xTjFPoEY2yBLtBKmK2M6lW7etgpKq5Pgv0ExARWRbzr/vakXcSD/9ftSL/2CuSqy5DKMBpPRYR7n/AUXGD9ztN6XadtXNtNxWF2htdZPYB6dSm19zN/z/hLPcBo65fDWJ+eIAv6XVapXoUtkXDM8EXtYeUL7MKcyzOikQQK3DIQUrY1/Cw4CYg4b36hnhjhKzBoWdQr7QIpWIEdw0rPsdzooxA1Ai1hEYX1lOEaHxlbGyUUXeH1ehZBdHgu0/vTItXyYdJWpXqZxFQ/PEPe3cHPjNd/cc9IsMYnmrV9E7qW7lF0rqfcMj7DQ8ah8BP6UDY6cG+7KwrQghF4lpFnWoBnxvcEwlgd6DIk34Qnczqft5KUIJhH0b1gu9u2SjqrzaYcMP7kPW2sHuQ0A1adpv7RhnB6LmtuVCuujDuusrnRpwcobXU7KR908jScaJeTMp+gksFrMASc5EkaIzlBmWljhcojpMDPnbVkNbqDnHSIzNRL5mTORxN80UzjWQyv2mLtV/U1tm/Mz7jre0YwmcK7gJ6SU7xcE1AzUF1t7/MAjJfVK3wEt9w4U65XsNrrpWizGgU1Ro3RT7wguj6aYIRUxWBe4mSMYCuKGazUW8/UGGjVLH+Kszx7Dn7cr8b2yDzLxM03vlMn3bnqHnsSf5M+5qy9FdQp39UjL69wQLkB3Yl8g9JVBss+b+qRymd6ilWAkcHAjHVLWft82/u/UIBbwG1B9eX9fta31XEJbK61mwYhZnFggA9QggMw7Yu63k/q3QkTXmwYERS2bnWD5EA+5+bjRTDvIpyPuQmuGx+ZSMAEwvn5skwCQ8s11SOModdSPQG5UPebat6S183xuz96mxX0oQjOd1niyZ7KKK96fnaEsCXSXTsSnxUufBWQbM74qOWo+NDfJ5gui+C66hxFFlIcLFbEpY0UnQPTbFhQVNJgaoxrHl9N+PReemkoHlfp9rfy9czVc+MuFL60TumUO5YuYXCoh6tjw919+C+P6tY8ZL8dyYVgX+BOYx8zbSAXk7oSplwdO/+twPEbApH9rqN8/N5XZe3yXXe6ESQyKOn+Xv32dxtmytr57Xx2Gt/6Rtg+jlrXsmx9T0ZPL5diS3DwKkw+pXP13qkc3/o3+dIsETzWUN7Zk2BctabsTMRBc/x0W5o6aq23macgTnl+2nzDaJc1GYvWywpXuSMJWW69Y8ov5ROF8+QkwKO3DK/X7+rxcXvmpn4fDb+Plt8ljF63vue7jLpX9UAJ0ptob/buU02KKbhoU+w9ChAdPIif8NSM+1ULTGotVUtCUYDnTekR1DIjWeFND8ZKFyVMqMPNoi2uz00rYLV6gMGAVWfMXc+vXO4TfMb7lgJcQpwgH5iqZvAfATYCE+wIMXysbr4PGiniffh2K7L5NvhLu9LH07UZnbuicTSZGdn7lZd84MnpGz12ZQyvlLffPZ57zx5mTOq96q0xhB4W2PYiV+uzlKB7PcPrRlCO7+LpaNXUI5KVaxfNjAs4GeEgpPVKGOMzZpzRclO74X56PuQMek923LcIwMcH5d3t8ckv8+0olfJw8Irc5bYWHY7ffSe4bcMmJFafBHruUi71GcOqbUPvlVkG1T8FWFsZWRZnENylvufg3UIEhlsoRWPiswNOV0Ef8CNYUAAMb0HcXVvxSkf5jQJEBspJG3CNem8snrxVsl8VVnXKJwU0a8RWrjE93xjrZrReV09eT4YP0KDLiCzYRH8UpbYFUz3GyPWg/NBtFZmj8vtGHSkrVVUNHkHtcJWffHK/jHzguWNQUn5jRZaDifJgwwAxHGAcXnyFOo7Gk3X51JTqUt0qxDv1+BQEg7i+PNXP/RbY7jdRb+ZSqPfWKOSjfxCRnjwscITgOH589CJfMH/xeYwneCWYTgWuU5rXl6dH76rE//NDE80TDjnfA0SMdRpDm9cSo8z+Uikyg/wEkbmFx+PybIHlGn0W0yPaRpHqFcZMacC7tuj4aNA4QWiJJV117tebFN675mKdnbwP+aVPUFnn0JqH1ynPmjKKUe+J0tCu2UojrHgHiSNoQ7behjyN05kbqOeb3JoxHXD6ktHf10aE74Bu6cDBN9YwFc13Xh6fFGDlbWEPziMIYjr+ePUgHAj+XOL4pd7vyNLqTPkdXL3mzCUIhHBLrz3qREC5d7g6N84983tfv3w+Dw9/fLPpYFpU3fpyvt3t/HU+u0zfOT69D6Z6zWDpSi5po4CDB6fL80CYWPdvFg6OYPVSuG/0zLCRZfX2Qb4TfCFv8Oe5cRDwcpzWCwLPqU9zzPTG/t8//nT0U72Kr943ntEc0JMmNp9fFNzQfn1P2owY3VFYlgG7Qm8JyMt63np8b1Oob2q/qTh2Zv/cCxSQkHHXyeiqmIRDwiDk6+VNrxLOq5lVi2bogOxIGAERfmcdqyc8mtT8oHE3e1vqfRJ4okjNwdUzou7LvPTLVTqrEkX3vmf8dOlYCnW4LMVnubOAHuzjN8K0fD5ETFtIjzfChwlHQgwFMyrAHn6mpx29mIQfiuZgSFD28Ku3RbgZA3NQJHgLPJVhvO5d6zpePGZkrrai0T5b9HWgKc+ujef3DTreHgxl6AlO2w2t9GutcdmYbeOIaOq63pEdNj42XUBvigKcMcDgptK+/USL1WIEcUFEeiijfPtq+KZ0s/NL7U72NrTCPdqzpl8Zb7fjyaPGBe0/KH0YDDdrxSc4oOC1ecMWWPXS73Lt3GZ43eZW983UJVhHBaN0yIsgHE/w1fSUUok2LFAwiqY8l9DXO11KQY+PATREFB9wU06+1Z0LeGRq9DiL3mszeoPmShqlUj3ixlHq3MQjB1N4s1Tg0F/tAQOAiB/eZgjwVNXIUeR4/L56RqxTD/XDcwwLpx4ydyofn7ynvrUtiMtiruZs6smK8qRzx/2Kh6Kv65TbdbhVQbqgx9NjNgTnGwrQHpQMJErOWHUZlGoRqbFO9MtzxdN0Sig6AOnLcz/bwm4hdqXzDjJZkxposPgmN9t9BHly2+KuuRxvIwYEd04Blj5PfNZLFalBj2v4B4P5IedPbVtxHVD0AlnWrrcP3o3FOwYb5kzaR1K5Y1JOQaRO19F5QALE1G5AZGHXI6vhxrrUmSuTNa19Bt4/JKSuyuus0FtfBu8KS8BkKclbujVguiwDjKrNX7bbbzACXOkhluIasRswt3CFWGnVw3v3jiWQoCyB0PPlplpKYR72xzf7W99x+4A1i9n3O7+LCxaxtTZtMJD1e6gvIcOVO2MhwW1cSNWF8NjHZ0ZczKFNX9ZNuk0LfmvXPtRJHVYds1veca0i3qXod16bbuTr3PfykWbnOTDTkA7kEW32J2KPLGc/yd4ZJA+In8tQVslGsSHDXjPGHLu8aU/5jVCf51TjAdbh/UM9uHcpsJ+v3h79kDB+/MtPhYxfzPlVxtuT05eN77wYZTW9gtJai/amBRkuGywU9PImWk38tThzgrBoXYu6G1Myd8pajXp9HxIeY+FHAvYuZP1TZOAnivBhdDyTkYdBMWz3ufwIVe6zc0FWeoylJZiM81wlfK7QtM1hezYid2AsewKQsNwKMFjHHzPmoafV3KtZ7zOlwVsyPUHCE5/EgKJH4Ye5DIaq5X6EYtd5N5BesCaUHRv/i7bQ8eJD95tmXAcv5bPSLwW0o8K9J6ukmfpWKjhdttqUfND0EzEBvXevzo9Cqe/Rl6Cokc6EbqfVVab3GGHdidSO78UP8Er5fpSaNnaMOEioEsgoS3622XL4rR56QrZYE2AxcyL7SmQmxTcL2p+2wXGStVYEpwAXvMmlci2XcIu4o9MVOFjd2kjgbS7aD+W/y0THmlENKm/+hoDeT4+xF7WFAhT1mNRLyJdnH0ygSPWzapAmwBdc3uVBI/BLOG03bUN9hhtqe9DorE2MoYBgf0VKE368gxMuRhGzxqJn3K08TIJn+FwO32nfgtODAhvNteWRAFrDDGhGMA8+KlusPPkKwHOAvY7MGpftdxWhvBgh/VpTTerwKFseszoSHmJEgMWBnqbOFTA97oPinR587zfd9mvR18A8FkNEDgm+PPczyB9iqNabeIdZQqze1mU+htmZmYCuJXzqJqa+DVFnKcVvWoYnjFVADey9TV5n80MIKs/ffv2ynlrujBBu5wNRhTdFIJ1FZJQY5Fr9ZdARvPisDXgKX9e7e57gV+/rJhuz8C2PNkAbxphiK9rXEf8Qlx5bSqv62aPwIg46rh2OaWvkMeNJ1QNuHzeGsYHnfV8deixsshiLC0UXvO9Fgw3zomeICRnGJVh78sB0QoL9PjcWmKv40oonKCDkeg6J8mDFz6ozuTu4f5O/U57fWQdTN4R+2iS4i8b9KCV4WeUfGDZYDaNXbwpS/noNG+fDWKrac+c+vrxXH/ef67UU4FqS6vToTfXmaqag5SubCYgiMA7lr/YkFg5EJy+HfMGTj5+sERbvnddTHcnKf86QAR9OcN+nsYQBd7CYeiIy9XUqI4bxhQ/h6KRgiGlTzJUZM26sUNIGw0UmBteHrd35KJo9K0rxJIHLgLiK1i/fmgyeyEkBXuUxeJ//9G1K6FUu/V+ieePJxuNEorFQR0nVo6L8hjq6UiozYble00iB6mXaBs+JYLKaNjBirDxqbOVBQnu1KZjULmMoFVmdq8fgJUMQi4AJPg2IS/nV3GntgsmCBz6HHyHpCc5o3lgWETi02m+9JuOOA/vSRYUjYOAPFF1H2OKD4Dk4+AKn6lo2gz/uv+EX31ZXxiX6oEj2cdEUAovrM1S3UUWBz4FPtKLvBwaI4nCgaXnW0WNP1MtfrlW8ZlUYwysOPSin8dU5ey+bWcmmHyhEk2ZcrvTK8m95fsi7DMgMjo+IMxolsClICoMhgpfHLCGwecFuuavJIeOOld15mwzUvvESkWUxux4Txaxd727yRJARGTngxeU40YmlJWEoqtUW3x4aLCq4OsHeclMmB4KrFo2Cqh1grWNiDFb7zIWeAJiuQKz3g958o+dHqaOv6ZkyEHs2nphgMLuEdB38+wpv6bTUbjENJV91RIfDb4sG6mvUzowRtFt90Fc3gVIbwSq4atPhoMzJaPUQxMK1CkfG8CWbzbSD+ZJpwSB4yRu+tIUCpTjBdWgxHIMAr+wxAAAgAElEQVTpkilLtszWbT2DI+8ySrIC+8CxlupZH+9nNq1cltvqschsgJtguI35r3I9mjjLrYgRq+9ofYEA/Tj6qpUiaGSrile3KluDaiQLiaD8/lnzVNq75jzOfhCTvE2A3GU5X9e1vuN6qqdoXOY+i/LTuEPIZ/8QfU+zBNCI8GW9zOtcGFZ6uYvIBJ6wrkU5RWPRTAInITfrQbKqmrtoqatNZBAMKE7t106C3r132g74iNc9uFwHA2Mr8x1hLN2BSBAcwtz5jVVzIBDIP29cR5AEZQ5GynSO1RVTU3CY23nasmmWnDIPBwVvROshUNJTv4jNpGW4AKFZ6Lt7v+2WMfBkiaX4qZAxLBWifd2bFwSHs+pKqIxkR+HMRNVwJz23nflAxhe4WC8L9oBLhL6PBRtCibIBG3ClAHGKc3hoGMjzMUy6RqIxCQsOs7hTNcoRTtb7UWC9WS4Zgqb8KmMRefCb34uZFyz10Mtn8tLK8JY1/YHRMvDuXXz45KuLo+/+0/dH3//dt23fc3H0sOi++9PHjRE3znb9oN4e16del/UtW0EoC/e63p09/N7ECyI+LxsQYbXCpcg83hEKcAqfWqzW691UfPAMNvX2UPI99+rUscqkIE8b77PKjHFF+Jj5koQ2yzpQ6818JJxqfmgbI2Jg5WboL8NqfuXirAS8kzjCIcFoRVMG5AO9qsMq45NHucoQfOYrrsjDgxwIftMkeIlWNm1rJHhXxU8nXhG4I/jNFI27djZAG2IEHjVR+6LtbO7ajmrGQstv3JsyrzbaRl5QGPJ1EHaEOlz7hgGJSvVOrEbDvUwpXda7n63DyoqtMbshBOezTkDm/hsoRdB6MUrxhEoYPioZttBBsawbw8XG3QTtRMUmF+6LzrzNjZydknK9no1hrTRzetu4e3UfT01tvc3QmC2/4ncBgtqCd62lyU16fNUYIn8cZVBlGfv3yQw1WjUrWIkx0qlHe17F9AB51s5Swg3WNNyUzOElKJ8PyUrG8siqcamBH+zGUwcZE/UtounKNU9CVJv5DtBnc4HKQXOmiIDXx/KehcojOJw58tXz3LgUDy1YSVOWnudJZY2cwgPlsxY0gUNlJwvI7ZTnNQvmQ67gke/yTm1oQwxyU74jQ3tKEcof7NwRVPj2OH4Yej9Ay2/t9Q+BhrIp31CA9sMvo2EN32WYXF/Zz2kJfdYHC5UAXolYEiGLFdxYHH8qF5vVXa6vQ65eHwUZb31ce/cMwwOgIANrwv3Q/KQXfOMpQiHEUItpLWT7LPdjUQoFIHw4elGlrerx+wc/tFB14ykMxQZIfmzD0ZcpyadZi28T3hcB85sE/ovmOT1M2IjCuoiY3vft25DwLoBYEeS2QVOWiVVYHoW8+7bB8YBysNo6+MwCtMBXOjDQ7nF1TPsXTIRvA9o+PzEjJPSdb33HapcHpgev3SN60SRd9wjSe8+dfNnPn7d/Wwp2JpD2XjqnsjaiZy5Uiu/bxqMoY/VjTZufaPxB+qeNV333bSte1AvUE7lKaP75X/+cIH9y9Pt/+dcpV/0uHj1vPpYI1iY4Z6CIHHvYfCnLF1FgljiaVT/gqOYRfLfhwjjjgKy2Pi7Ixv4Uxoj0RF601N2HghlOG1ud9mXIIDaRumAxE7JH2kd8K9NPVwS6Vp0INtEKfC2LNmEVfVgf0DZGls0zBhSfRjsJ/mjAGMz1zfujZ7nFZ7NWQjE8WFwZY9z2HTi/fn0T3CKzenPa/Tr4ZLOUNhqM/B49Ozr6/ndPjv7pn/7p6L/+4387+vrrr2O06KjglT/86c3Rv/7xx4Rk0Y/R+bXArWD7bsb7ir6LHn9IAYIDPAhIGJdbdYmcB36icYd2YnQBLIu3Fm1R7Jft23hsnlSBLjMm3FiZ3voDvDEcHhy0hWu1FWUELbHo5XWm99g8qyi6Ooej4fmYMTcnJUvLPuCPitiJuhGCxqZC5qz2Ul638e2Ix3h/OhbdGecUUDO9wb4kFygYfE8/GdOi1EJzG/kahFjygmFpf0LlrV6VaU7t91k5103WjrxSeo1TN172PPfyw0cJ77OX7ZDx08iSSC5BC79r/dcX7bWHZsD053rXP71q5ZGnH46+av7m4/A+baoup9Hw06fPyjd4VPYE1SREA1LyKUEanZiacl4Pjdwhc0+aVhSVB7PKQ9/RV2gLjgziqcnk//AxBYH+TPDnW2ov02A6y84mS5KE9GPtoHQFqwT7tu05zkgCg8d9xxB9WLQn2TfDNcHuQ/Rypof2vsn89022D7DH0eh5i3qfpVT02PQyI7yj0+jK+NB1+X+o/k/im4tk2qPmV7ZQTOUWDJiiepfiv46n3ze38P3Z26N3j82j1LtOPvVd1mt56u1Fy/FbcV4NYeRt095oabsg8ZbpAnfJ65muwM4ozeumlnFpXt03zzMDgKu/5g5faiM6n7mrlTXjdskPxht5ZfNidDFDM41rH2fcefJzRGe6g7zIVjzhaglyDnqxIOD+MT7TIZnf1e1D49jHOjvB8HjWiO6babugRvNC9fzzKr55NfUim2Z4oTox7BJ00Xk92Oh6LNHkQcVFCSEtvNZ6BFJBAQNBaZxwZALYQdjqTV3arqO0tTNyWse4auLG1NBEwSEu35NEF3o05Tzh5hHHwyI0C/pMGRbYUvTipUm0MeuPVc62MGdPm0yNmGNmRpJVA2yAettJ0dk+yQaNWNzqB1Z/URfcieV7kSBl2/VtVVBJCmeNu9RDI2Qk6hhLJSBTVlPfnkGewz0gEmDOgUN5fYiBoqUsvdrI8ujbsYQqjAJZKyn0vHeUy2Ki2l+9X+cqtlWNQAJ5Sj9n5cmDG8L3nlk81jMtoSic6rvH9vRsGCfa/nPE9L6eGcFBgdxELB9SSJjqyWFtxIcZFx9axeYy3JJq5trAH8Um6swx4Eqo5Cef+tNjrEs+eKtOOB4FE+6QoY8MJIuaE5yUEoG34ahF/lOO+yB4HyUEIUV7/vo178Hh/b4GkNLDaHUJd5hBcIalu+7yw9dfLkl1ajyieepjpLzLUxE4gn+0m0J83gIDT5+dH/32u2dHv/3+5dE//Jd/bEudb8oxJWfSejs3vM89nR4cxWJfvcvC/t4XAPO2sHuu6/cZDc7bcLOWbaoR0dPQl+6D3A50s1yTjL+YOkAHtuoVjyWcJhKPFC3YRS+AVW44gc63souoO9EKlJqJ/uCkjVhKVNtaSBjO5A8OIBvwh2LA24kGExox/vB59Dr0Xv1DVbBJGcZHcKdc7nsHOk8FVpZyPx/aRUKQD2jvOIG4+INxgUeqbwpRGXqBX3+9xqDJDSc+uTUvsoUubhpGEQH7IMVvMQiKg/Aamorp5ac62TOjqEb2ZFDDN3fmozwR5xnIvCMCPT4mEGfOX2U/a7cIcxzHSMqIuM/rY2UUfM8jMb2CwEtgTn+ossFqjW3Gc/FMpXdmlJFDIW7R8LQ6mVRvPVrjHj1JQekHDdwjaG2s6uE7ORZOLPI/3pl+G6+E1m9SsDoKd7XzQcENJxkI9ylTiiquW0spVv/j+LRPxoVPkdr0+2F1fRosSSgy98Z7RKEGMd91hulN204dF0Rm0YQIqPaH35pRjWqRmObqES3NN9HjyJ1uLClpLI6xGXZL6VnwqC14q5EExL1or3qY4nESbZqQLzrf2ssiTSmtmXNYWvSg58fdqyfIyf565JLfpa+BozjRVeVY45RsQldoQS1m26jgqqb0krNEA+uZZw7+BFUp/OtVZ3/m2qUyGFVz9qzo69W4cDEMCRyzf1pIIXgNJmNa7pXzkGRVDURtM9bZkDWrWk/KgaAGUDGZMTkAN8/o6sp0AD2J26OvGq8y/jUEymKpjVyBBLntTm76xoT2d7+8yqUUQi9qRoQLQP6Nnzem9c8KFACsPuboJapHAM/g7yjuEBYwtE3Dp46TS8S6qhzB1O5+y4Oidv3y1IvYB0Yc5kvREAy25/lQiPXYhVHVuBrmewIB4yIAyEhgh7S19BlYLtegXob3FyklVj8kL2ZfinQsntqHAHzvGEIYYlr4meWwwhFL6Hn1KVb26O7Vx1YeWeHZiFjPxLjmrOBQGy7SAL5rDnqCHAEF557vcrRfea7KcwiYqCpzUKysLQ/Y4TOmWx23MpYI3AhV1qdj56kZZTunFpngf0DFpPvf/TO9zDKNJOaYybjd73obo1AP+lrZGdlH33zz8uj7778/evn1s6N//MfvCnxp7tiTFyPsbFX053Zm18uT55sUYfq+POxHlsDu+bt6gRYjEC5/GVxuKTJ4798sBn/AD3h+Yl6/wXif3VfJUXgCGGZ1lWhK4IW8picZv4i2I4Q3/nd+xspYy4IXjHGTzUF1ziXGPCDAXAnmrgFAT9pYjPy4p/X88Qs61LuEY3Caz/rKyjTKXEc05+XhAGO3lIhjmlMbHOjJqS07MGsrvvGAhBAr59xcN48nn+7D5pnJYDwCFa73c8yzkDIz9oOJ6WDDAI+a32ZXD14GLrIJfU9GTLn9UcdZ3aayTx60sklG9eW7N7W9Mf9kzZN6jBf1IKtebQsHpWeMqMeI+35rCzfZRNl2xbPAsBQ7vC432nlGlmOP81Pe05usyiBlBwyZGUa4D7iGmYgEof0Wgn9SJ+KRHl/X42SA3dlnAfbqygVpEfKHwYPBN8axfBQ58iyeayUVS4aeUTxFB49cqkz4vbQvYEr5vqk0qf2R10gkEZuOAKNV9+FNRnDP1xACxb9kkN7gyJzaS/bG7cnS6LR8w66mzyGPabd8pTucXz7bdUNP0qM34+YhZtKjlzKt7tF78AOrGl1TlVe5SuyZ8XLvKWS8rRaTH3d97yfdEPBqH4M01TqnvJYxunizRbyhHI5Y2pqUPYDSAnigmkbX4kH8VLD0E6UzUWQwWU3KQKYIhmZVGT0czKYLfl333VSJObPankWAqiPE/WGKUoMvsuj0KL968qwIuoRLBPCxaFChrx8SOCf1ZFhbdw0yW/zKwq4zQTJNpsH8/xjMhFc7AExXudbM3LKIZcqrLsYOIIelxJpItQTx3BwEQ8gbi6Xf7rVDWs/9dnVsRHrmt670/m4LqE0A3m+Ey9OxFYUBe7tRHB/XvhCs/tOGQzpC0LHzmnqXbpcvLaZ404LbD35J+TVupSzr+b2O+NVPGH2oyk0X8/X8UWWeNh9TXptwhAb7zuEb9fwSHp57Pxbuoql5r3aWm7IMkTYt93gW8aHND7j3KsexYbeMBOV09lx5rv8nB/6AZ3nhncmz38MUXd0rHtqqXrB4dPTtt98e/d3f/d0owOf1Dr79zbMUXZvU/vi6hatfHf34w6tZsszk3vyH9fZShP22RuVl02wuuZe4hRvTshDDVWM8VvQHH6e2w6XTvfaBwYLf5+fu1wr3WcX1+gzKz5qeegPh6i5X04y/RTJDdrUFT+opoeaDcdw7VrDGek+oodHD2T3+1CtZUZUU4MqPUuWRWMdBwfXt1BVtHB6pJwHiwcJhvNBHBD34MoJnWTE9i7JbY42LXuS94cHAQ69oelxiCXYu7EcpWK4p6QjEUfw1WPsoysV71b86XFw0TJK7X1o4Njxw0zzet+kY+evZWfLMJHi/z5INr968bZy63SJyfU/v9zGXYDAvQuMkhWSxCL3maj/wgy8HNxlYcJOPAA32C6eUIVwf8BqewSLNPYppFMjApjyrs/oPemLCyGUM0aB8SM8gCr551iysTs5ypwukskKV7dauch1Px8LeduSzT6stvp/pDlNXOApm1Uvbnjyu3NphuTQ7qMfwGanJh95zTOgtVqtpH+/d6JnSG3bBTzxPIwOqO5xQeEoFD5T1iZ6rj3IQgmeOfd2/p/3wOTD7LGfkb4WetZj5ohN1XzQmy5Xnp7IweId8HNKJFRl6Ka17Mtix0+w8PNv5eLd50+9TG8bOARH9GGGI4AOwe+0yB8vdrBZfxU00vEroXudWghxqU7p+TuFjKcSorCpryNkV4eeCCK7u27qkntvLj8/GF/wwRWtc5ljfvSJ1063z+TI/OIvHavB/ePXjuEruLFCcawCx3eSDvgyplqh6UDdmurN1vwmH8XkbB+x3hu24mzRE3dRxote6AUbBMVwf3n+JOIBzAiqf9QAbdx+Ofc8HDV5j1YWMEUThiZWIKGYAtzoCuDTnZ4RVzocCewYJWSPvWKYH5FEiTmUbUyIA3GP4Xb+NVN97x73wLiVkTNEEWErI2B6rGYLtFu33uDK695s/Xn6MlCGM8L1XXpH/LE1HsEYbNhidMgPTmq8W0SSsuZAYE4QZHKsjAnZVrnzdI0rfa6NzNpo9/MZM3pX1//GBQcFbgIJjwRIDDwrm2ePmmn2Te1Ovz3qplODaUy74R8fWS/3zn39suyKr6gheSRjESyJmuTopwOsMMMucuSZ7g2c4jY4EpSQSR0iAv54J3DjBYGDXFUzmPLxb9+iHMHZGOAclo9dn+gbmrmWTR1/P97FF10XHFJ75k7p/gVHrI2VQ7Z5Ad6XxMm5XIER0UPoRPsGNEsS98nOuOi96HqaoPtsVCK4LU/4yFgFh4Xi5oxedqI4IUAfcM8C0w9g02vAMzaBvNCvSuRdT47WqTYopGD0MLpj2XdNseFJ4cOzTWebTa1Afq7XI631tP263DdOjnjWM8lU9egrxNP74+eefanOGWELchsGPMxJFRhpbslC+aQshc4gFJuHLsRRcipXr8HDAZwk7a2RKImpONgXbrvKgQGZZsXkyUnHaG5gXL/VD75T7j0SNdOLfNZRAvoLT2zoEb/MuGGsmNwn5+4wEeLKyDiwomSKEtGuGUo7MUXjBaHq2KW1wFqGeeZ67tb0Ta8ZF7lDHnmhufM9QFFxX9XCKT6vT0L9OBD6KRhhRBxqW1qHtiE5gkmPB5i+vw9sHeO7fiz+XHNQBQAfwPVOF4EP39JCf9u5zvQfjpcCnY1M6RuLES4ArPFavMSTjjaHZyl8GDDonmxiahx5lbTqduTNKLCGgTpCIcYKIG6gx0EaaTQkxJ3ebipucPS4SzODwfcRqVQvzmGbV+gJgmixy9CGkvqnLcGeR1Xj9WWmfUgQhR2/vQ6HlDxuktpCquXknz9aWPwj8XYOaBPd5llKiAqaGiT8GMArUU/7mGeurHTPBMYFypvt/aJfqUcxz7RmCQYTryUIcoQQZDr99i5EA0umA6J0GwCc68fBeeu+d0hM0lJg8KCbfuXfIXyTckydrv0AE66Bwfe9bvSvfud+CY9dlrpWH/XibRSg++OmHGeO7FJkaDvZ5Xo8bXAkUvWbwngnB4W1cctVlKy7lOnbdXZW/BPZKpx1O7GSLp+yAaZd08gGHDaP9vXc7H3WXpr8LP1Pi/8mfLN3qt61x+ctXr8RC6+pMCVN+f//3fz89P0FJDAd1EGH5pz/9eXoSrxv3u46+j1vqLMwnWKPXAgSsucpGRPsmoHOFCorBK3D/oAn1XFna/WsDQIvUYbd7w21g13Nzuer+STU9M72nvdgxuKnjYl50ilLRNvoEN7zpV5UDz6DpWFeCoOcJAb1JUdfmS/lAvhPolCRZeAAzwgx+CNp+VxSB6wqe3nGzrjU1+768lEMZi47kU9Omqb869XzXXxmUH0sfLKTzDj0nRppGY+WiokX7t4OZFr/kps99fV2vWxt9JxCHQH6doTK4nUCY2hS9W5VpJmBrwwR0GClbE/EvzNN7/rjAm1yf8ZOlFgf0tSkVMrAaGKBIsNC2odfl4dljfnrbq+cLBmBSUNsI4GBVzw1U4oyeRw+domP0tmaOW3DRF+8lzAzsKUC8MxHyRZ1YWYbBxcXOECPc9djg5bTxYXLVMmhwH9WPB8FapTxe0wstX7RtcQ7y+T1vT80RJPOoH4+DZ8UXONNCCuFwAhVrq8UVymHqr/dH1k5PkOyvztqD6ihu9DDt6To8jAg7FrwWj+/f86I/ky46gHPyD/43DVBoszILukQ4HZtv8RO8y8+7oZnq7up79RpPX3m7l26n32W4Onad5L3p0LPTpwHsUwUrHxFycY6fGiEDNqR1neigEKoCCBvYENP2G08hVdj4ksmhxgunN4Q+cl3emTgcvG4NzoaQu+awffWiaRI9t8bnDPKnQGc3iASKmK7vn78o0iyrL2Ta3Pai+oaJELuEDta/j4lmUWYIihgse4Tp9QYh3Jl+7DMEvoCMrRgbJtb36hPwAGcLcYAD0A1U7dsAdKVQWMKLKSAfcFkZa9zJuMq7d6+OCF1C+NmzF6PULGI964CGYGsaEg5gqm6YH+L3BHh12Ah3VTcHQnKeCgDI9BU4tCKteqme4cUV3vQC7XSv5cY0pCMYGQF6LObSWXNz2sRPg5kT9vYiFGLu+YbDJ1iUGaYBE7SA4dRv8qgcbXFuAtxw79V8M7QS4L1fGPHmf/9A3jOwn/JwyBcMLQfHmBDVuXt/nqnrq+abgq/6/vTTqxGyFJ2en2g/a0G+qUfxXuRiQkgPcNxzFdHnwTS6IBIioJlnFUq+VH7qAbYO+Jq2BkNzWGftxaGdxYhEZuQcyBcTcyeimz3WtuBE/R2gdKBhYmcs3gnDc7feLwXo3tG1fKeH1nfGfdwzfubsVllgIvKTchGUFRQPPAH3hA8PAvrsu1ESQR3TuJjsFXOp55d8o3QHGDPkrvIAIV3jbzud6mQXHz1+FiwS2hVVvco0WkQVgldMBVE+XD5JgeklrR1OTtrW6tnR05ffNhZoJwmLIyYAo2djt7P3YgYytzVD87yl7KyPWYUzdLgE61GOsS4GsooMvoJhz3ePgbeIAnMs+oWFz+d8lnJaC0FTDOUUjEIyAhlCMdZn3U9zCi3ocJ9RPt/hs/If+qgeIAu+xilHFnYvEloH1fQJ9DXjiTg9GK1gETy9vDjgj/celO4k+helO2uewk1pbFh71llLqmfGR9bHUpr1KoPJko21TUdCFZ1QgVbLmzHhlA79O5fy+Wwgb1qdekyb+642wxkac3XvvXu0MXMBu5/8sjQ9BxMrOO3en1qTE/YsnFWQuu58yq5vgnvnGp9d8poM5onQU1z4hIN1juF6kHenT/OZT2UOPTvuAj4e41qYUqQOxO6Jkho980N0Jau44JP7mAbyuCLLNySkRBLKiFcXWYi3XR5uHxSiegiHvk94z5y5mIIRfFc3xioL07DyeiDarXK/bkdsXfmTQosfpVjP6x2yRCOnsRAxcDmErLAV8SIk39XUlGSAhdzDs95UnyWYh+ACGivO6428ksxvVwfAQxjBP4g5KATpKVaWmjrvQ1rvHL59VUDK2dn7o++++27cbp5jYApDOmMaerm7Z4jQWXHKg5dNKF/Ww3eI57bTuJ9eYjWZesCZepb5fCsNBfjw0JMk+I+D/a6xvJxwMb/LSZkUZfQazBPgtWkUobaXzrcEtPO8d7wE6v8lHHa+v37Wp1OO6/8fB9BXjWCNCSiipXSeP/+qoKrnR//5P/9DBsizzpfV7y6X2C9HP/74Y4aJNTpZpAIuuPXN8zOhXfSnAA2uz/KMttF7sviTUUjAWdaMMNRLERFnitC46pJ8iZhgEvyjZ7ZzIApuFGFtn3vwXjgagVq9BZ6NMjoIARS0YbjxsuCF3tUr+NeeunPRoWfOjuBx4IIRWSsNfpIesNB/dZ+TUMoQSsFv+IkU5opdZe+eXTlWFF6etpXEkfwOdjwwS5l/SfveKw/dzvhpMVORYfS+BOASgsElNkfvFNxNqyvjC3W5rBdkZRpGC8HGeBS8xFjc/HP7MXenObCEHSEy9ctt2vjZTN9p6pao88ePw2WGBRc2+cZrZFrAwwz0s+fGw2GhBhKQ1VnzZqmwEDbjsHgDWHpPrrjCjysDkjExISHRE4OTygFq38wydhAPRsEVb1WBoiSDQ7ibMPwUnOW/TsoH9VDMNCgY3SVf0A954D7CK2NKu7aoR7w+Ar35qSJx1yLbSmN85Pr9yDtWnaoQip1eLBj07gO5zdWsuA6ykVzU0/Nb4I55thPgg+ZLp3XwumRT1fGwbzafoxv13Kd0nrl+mcY92jjXi9eu6BLsyHHBXQ7X+XbqzRCtV0wudYWBnW7n6xvlgtX+PT8OfxZNa8/n8/TbeieLSNfCum+a63T/oRXsA5LlbriFulS5kBCsZnX6KoZIuUCLsI2ZA9T09lalKMk3hfjfF4hxIeClShkvmblj5VPb6/a38kaws17n45TweYEofCJ3Kcj35hzW5Tc4HFccfdVYoDlwXJ6V0FhhwiYFCG78244ZjwkxOJU1MKtcBNAg5i1y+YRgOCtl3y9kXccwgIIJAZPF6l6ZAK5H4Z7ygDgMC2bmCLo3VeG3v/3t9DTMz/upPckIFtX5T//puer1LQV1VI+keXMJuT/84Q+F2r/JIn463ykDc//xj3+cvCg15SiTQqMYlUlZKtO9bxze++39Prz3fNaSjCC0Yx+ea6f0yJdy4zbRc7+PICfvxltWhFaMWm/SeB8CNSYIv+5FBV8Hg90bR3jyHSJNgRDoLP6/eVT4tGuwEU769svTd2BAuVpiLBR0v9q183xc/t4HkqY1PMrQ+D5X5/fB9Nvw+XCudsP4wx//FCwLuW/MBC4oOZOzLcPHrSnY4L3xpASv1fXVPXnUUXu6cq8LWiFsKDuLvmdSF7kXbFNAcMv4oHAYg6QK4aBHgs7WVBeCAXOivmVY3jSGROiMEI1uKaDp2Y2C08MEF7S7BMZK1xfeR9UnZ9H6KMCynFzXlQgh9OC1LkW4LggjGvhgzCh6hfspZ0SlPFDCEmx6g8vdV/BUsMBnTgoQiSWvo7fOYDCLLZAPvYC7lc+qg78UGFp+9myN+82C4cFYfvJI7g+cB9bVwbigsb2HjVehHRu8fvObr49evPyqfQWbJlXUoMC4n18V6PXm90c//Pmnyf+FXSCsiBRtX102B+6Xdnr5xTrEJsa3Wk8ubhGbvD4M6Ret9vOiBQ8M+VhB6mH0/iBlGapmbL6XtgUAACAASURBVPyWuzs6F5iXLTPf/bWrKUEwUYqUuRB/NEyBaH0YIjwHxmiixs4R3QQAvbhRbPENLwzX+k3zlcc1bhHs0tyc3KQQF/+KkKccP/a8YpPLuY5bMOFN7vq3RZRfBsSLokI3H+KLBw+eDY9tnp8hpca9jf3dF33KPf2xCFzfUHSMjVOBhhiq/wwL9G9hcdNkhj6nvehAACCD+3MAn3I2DaAHbdDzIxOc3uN5aZRpvu5dgZGzSkzA19sdoyFYUsSWMrPDvYVV3lRXspocIn+mM13dxriE2P7Lj/Epb+O3E0RUu6Qxd3Z4N92iDup2+rFBZli3msDJRd3nB7kL+sCefJaAunn1bgZrwWP4OqtltsVgiMT8GB5zyoySfNDERvOS3DMZWIgqY0AVQckDbQSa6V1atYVrgHUya/PF1LOaeivU6AU+nQmT5Ve6ROBYIfIWBq6HV63LrbL7HsAdY11MjqXH6J5XnXHnYPS+1ZMRCbq/8d3+DTnygDiKBdIcrp5Lh5BEoWH8vCylezXKBrPbhZoli7gc0kD+VlwUKwS4lwf4UHRC6/UWP/cOH8+32rvr5ptNPPs77SO+pJvNe8v7YYpjxvdqi/IJv4HOAUbSl2kMuuB6HUHtMgjXySti1CsfYquOM85qjccDDNSFgpplnnr/63oqwjPHp7wrc/+eesPBVGaSfWKezUS7ZzkrfZSXNn+ZH5ipw8smR//mN7+Znja3J8ELX7u3AL7gCg+E+ijV2n5t7IWb0/NxdwaTaNTJ/QVcUz89uIQPF3dclNAAzSreS7+0SVoHJaf+4/aqDmDg5IJZx6K71Qvr23l4gD+NQPJ0yOOTYpn8KS2n98rLqClNtZV8aMAfskDvI4TNdeh/V67Hfq76LoWXKJuyZhkyfF3eq0e4lK52qLsVix4UcEOH70ACVYWTzRurbgvv2rzpXFuUqepT5eqBH/Uyhj6jUfCYIYR6MnpecIv/xB3Y8Nf3b9pUGB5jzb5rDDHPx8JbhmjpDJ+YV2hlnvRCezCygZXRwtsJRMY6I4iCUsbD334z9bnJkp85wdVhIs+rpzUxb+tBAaJhoF9fuZZn/K22DD7gVxsBf+gCzr3pOo+iifDbzwMMGBpLfc6c0ISj3uisblQagWmZKlNXUcnaca2joIck494zuuTtO3mBzX18y4NRgrVdUuuNWuSCh4JS+VC7bPt03YIJqf7SqXb0VPoxtLqfXmBFUH4UDtmOjtRW2nWg8RJ1LNwut+bGtWd+q5crOvlSHgytRAOO3dtz9R29scvCq7OqknLJ7mA4vUbfVr9/7yCPlalstIhOdz08P/3AgvciqwjxiL6yzYgw4suA9DYhnsybyZZTEKGgC9rHIiD56cGAIsR4KuTCLz7KLgKUVqPMNzq0YRFCyLBAdfJkXJolg7OyqOkBTUDAmdCuPmJ9zpYiZSq/jyH5rnNFafHpK3dKLousuk6MfK9+AzSAPtS5ez1GyrNO5QCkl3Oop5OgxJh6hUOkPdtI3Gk8Tw/GbE0+P/3l6OVX34wAfvG81S1SbCwRBGkg/+3sRnFZlNqLBuKLUms1jGTZCOjdywnPB0V4OeXqvSlLOZSx+uw6QKLzJsGAaFhO5+HQ/nozxy/LVc+NgjM+IqQaD8+uHKXHNAF1YP1RmiJrXTfBwqVxQUJ078k3E66ZXSzB6kRRntV757HZRKW+8nCqr+cbXvsK0PN78AVvGBh+1vXL354NrcF5ZcrTdT8Xzfn8q68nunO7mRG6gwvzzz/+PMqOwbJxCpbwYkHp97neucd4M+xcQDhOYAHDrjwIyggoGmUZL+aZ4KLqi8IwKeG4elOr3RMle0hrWxrt0QbHgH3a0ZfdaMpQ6hQ0SXpAcC461N6BqfqUePii3yoWlZYW3BY8Bqc7i657QYNhROkPml2vh0SbJa7q/R7HPKO0wzfDcAUVheOKuTS21nttsHdhrQ0enR3qc2uMLVreMN+GHlg5twIEc/e2YNJu8CjL6FbtGcrRSm7JGfOL+LQbBvCpPe/+9MOPR+ev19i4dVbVAOyAwJjWXfRLgT5s7VxTQQR2PDjVQ66synig7ilyFM+rFeIr436MpjttSzagY/Ck+KwQQ7lUQyV1wt+/vcIBGiBNKA2HsjVSkAac9L8rqeQa3ZRs4arfteUYT6lkCUSvk4alIOuHDsQ0mPZxWedCWuOlx3qs8ZaemQM87/La3eS9EuXJyFOfN/W2n+QJuUrZF/HY5PLGSGvtZWmvkuPLxVA9qsKsvFSbkckc1RmMZmyzKxoHEvhyoNEJzKniaBTuHZvPh26DAVwu+vlsJG9eZnTMLIPV2H6n9CtHDMIxeZTc8v3wLiiLBEZAiAdA158vrvD0+TT+u+XHlpneTy+9tiDJGCVCqfIMGIRwTkAmTBHvV40xXVaBMwKj9rEI9KpmbKF0Uwf16AAcK3FALqtBo2cQErF7H5ETrNpqRRfAvW4Q/yGrmgs1BvAcf+rju4ylXpCLXZrND+R+k++E4UcAd02Unygple8YoJdBpDLERnhzXZmrZcWNaHvSrDDaLMZ29R4oINjDueqN6Jag3AgAyO2aFLxiHU5jSvct16Yt6spipbggbOoZhP3WA5mB/N5t4eD9VS6wvYqGdUk9Uy7YKw/S3Mtb/RzSOAkrrpPT4GdLJS6phxYV6LcyfH8bwK+rm4AWx32Lf4MJi77HgR2zha8Dkfm9y3HdddgKTjrPHEF0weyLb7zb32x47utWXPu+kuZ7bZn8Du3av13B0wGGYHCTiyOQjHv6ogWr/+G//l8TSKTXp2etfnreFJzyuLNH2aUAwXG3k0IcBVgvwb5vGG5W7YnA0S4aRIFE27jKG8O2PyA4CGTZbZi6B6fdBu/hzvklnqcR/VGnfS59FBQrC88M3ZOOc1AQLGrhWotvZupBiYf3XNVQ+ngOX/V/aN5136vnLs9135PlY9F31b5RuoO71TZz4xIMfdsrTDNCg3BcipiL+FaQQWR1Uo9Nu+UPT06H9oMLWKB9aeDQ+6lTNTYGpgwC+7QxKbRznttr1bP8M06MZcGhdxNrUF0ePVo4OrN6jrp1piPGzXnSMokXrbByfn519Lhenx0knrYkXR7OMQJMSHfoEd3GB8utF74rCxTVB24Y8R/Ad3DyV66lpjopDu7mOHnwyCACMfiEh1ljtyfrvmvvPA84CmnlFEX4mtG56I1M61edvVL3oR4gw2xtTBts41tp4GHEfX/A1NrE1+WJ1nkw9I6tjXpVOuuIWmOVy/NDuLNqS1Jm6sCgYFzp/Q4eFRss1ua3lR9PiBBFb8Ax9VP3GjIGR99u2hrcHu7hf5/w5/d+L0+aV4/OO6cDj6q//NCKbxw7n32vHlMXsPwbx/Dr4Xv5yXvad8j39HHuIwgReWSRZNp9BlcjDssRffPyxSjAt/UU3+R/fZcWTAaVUUhEJQyXAciqgapWTjyJQQ81C4ljAZVcE2ebkZhKOLYpFR/I4PLROxlfeJncJbC5TQ3wszScye0hNC4GVgn4vX6bCzEi5ifXWL8dM8G/fLRhlF+ExV0xiMzy4XplSFv42HebcSEB42JaSDAuh/m83+5QgtaqNRSgKEK9DK42VhqCRCR6EsPU5VUzEsofZ67Zkyb6iwodpd07hofy9AIfPowYKh+SKExXgkM9nO4hX303sTyvB/RlndVbcBI8QARX6A1h3DcIYCx8BKGdPXtc/vKVv+gyvxGIQ1nqNcFOpffc77VcFZxUBDhOUQvXvtn1kQeB55iy+9Z1n0FqlTeVnWT/5s8Wlkv5gU9TaGqzOX1fN8739//lHxOi9XZ7cRme4IsC1B6HOnP/cAnJw3NX8BUUwX19GwPOnMcR7tW17wbO6hsfPKibIrDLwsDmmg4RT6P7HX1NwFbf7HbDweAh+ALSgsyCwVJ6S8COdc0KKcNIM7j0c/50PRzwoRcuE3AbosWxfQBsJndjBJ/OUVsc7idPfAifh4LRvDNp/amowXcPpxfbh5IvHMlp/ZbGeZtAjW0nf6B4lqLBFwxD73234YBON81Kg5bAn/GBp7i5XIeX68HFBqWJ9zrlQQTDP4V/R3t0SPMw49wQDXB8SDGEtq4ZoPGf8Tyy4mRkSeP4ucIvHp3OQhsXB28FNyj8ol+bt3I/6gVuTOm5MZblv+qh5AXXL69RjRcdMFFeI5HVuqNvYUitR2mUmaCZeTbvvIiekoNBduqgQpTyuGLnuzws5Kt8wL9l3Mgwij6dNvuhgo8exTaGx5XaO+g2VigI0M4h7/J0nEXr2vuhuImPjfOJng9bA3+Nhb9FkwwrNa++wZ2hNIbW0NZSaFzVs3hKCpBnYX37WX5sWiiTkVf4weH5Pt2PvBkF0g2EVCw6FCchnfbBgXNFeR7ouzoFitJvvLhxuP98as9k6tUnfM3N/Dl9XMWMzd2U4eyn12NMH6ll6UbgBWmcR4AmqetJ3bYF+W2rlwyAyzua/qvHwK832sSC8Y+bUs+DeLYWp0ZysZ6nIF+0vBGis5+UMUBAtVM1C7FRuIIzUhZ3rRo+Qqp38gxwb1rpYSLqcg/MN7TkF8eAp3KHKHsOsYB+I+Ami+/6vC5AL7egxch6cK6QRlBiWj3G01wqhKe0mFmgxZPHLepb3eUp7c8//zy/uUAxt2MUc9Xyree+VQ+BFK6/7ilA/HbZQbzvtiDZytkVEz8ritQxxIARgonfvCro4LEyLlKcLPbgyVU6Y1F9y52gLtqjHspVjsO9U92Vs++9W+0x7tO78lwGymKMJVjWb2ndOz4LkrldefZKO3Uwdv6uXzKI9/v7py20zHgQcGRC+1cvW7szRlR/sKb44AC8HMr227stdHda6d6nAG8KPJhJ7cqNRhkmI1Aor+ApHHuu0SazfSIuWV6oGGOWjkEHJnCyYaO9ylfel4e27TZWZG3V+Oo6iYLb/PKtMhbcJfANRTgiNQQPvg9wCwmriBEGqzdIMPTFwPJzeZ9hqwmxUOWsOnygAMO9HpYen+IcC331kOOVODb6kH49Z2vCh8nX+EU5YLDhDxZ+g8WGx8rzM61cNotdSx3Qdp1b+rTF8cfYXUAJpuiDkltln7d4sPwoxfe5rfGmba+u8yBNz5T3irDRyD68uloBZPcF0ViFigIVHGQKo+Cg++mCLfwugQq+C38MnEEJ2KrPF1d+JlGlYhc+KTlJVDb6cKVgerKuk24BthLmH0Uyu3P0jhJjwCNBWdgVReAO5axcfT0UQKZnX/d78asy0BrY23P1jpuzNHqi+hZ2UX+dK5RC5D7Vq/1QJCnAjpejwob3h//DMtqonKGFaXPFq0P8kISZskJAtxWiolq484hA5LUP9K9u+/2XvK3thh+OW+Rkp3HdaVy/pJudx847oP6Hx6/5Tx6Ofc2mTbDDbQ06TtkM4GprhlVA6t1o7hrQ/W07K+ux3TRXigXp6LN557e8hzH7va/j4+0FAtG46ToHRlLPnKefmxN32iDjVykRE+Oz/YZc9NScE8IbUikjK47YZoMgN7aFvlmW8vXdIjVccmD0crJjxX0N5JefnmDtTQVWQ9cVhMIvT/ADtt4dpkZMhKSozI0cDC0dJaZn9rQ5is877f92clJE2g8/Vc8/x3DtCJ4wXm5RyvJR6dTOsZjUVX7qrz5fCgqplONcyncBGwwIGt/4lhFgceshmOow8IKD/mEkwtmYoPqfxVVwp6ej5eNKSgHOeJBa1XZ5OuS3CcTz/Ux9PPdMHQgSQUprOa5lrUmzCdh3C+cL975zeuaKpqadMDHMt75Vxq7DMHVKmsvZfD6BLiN0g798fskDYECfgtuwQuK7HnrmYLvfy1c60YZ6M5bO3gsoTL0CgTHVsTZT8OfBe8ELtXSmKNb4cYUwOKZXuAwJ+PkShsrSy9kwAI81j4rokh9YV9v+E37zo5v5KXGHbz3w1lXkoJulAKuL7k+tWPxGcK9cQpQvBl8blp/HANXDu4V3ys1Uhcij+pTfPIejZSxtWih1z6L16akZb1vDJOoI3o6pb9eBcYYHmPh+41Rddn2GjgoSFk0oHQVPYHFz89iXdIZlQnXlJo96lq4rPfde9J4SEBhCiKYrJt8Ty++RHYz40jDQ7lpwf9YeLsNN7+OBKclJi7EPJpIPIxcOMKFwxA5M2weovfjVtbcVsWRbb4Gt9DDlDST5feD78ptjnvWr+1FpwXhoqt6YY3kYyhM4q69FHWbOX5nbl/DYCkTJzsiq18uVbAMA5YjEv7CuaOOdtx8F4OndrSX88kFNTIdtzOpVpAzDC2Ub7QimAtftkRj8qH/Hpl0UOB0N7Tnw8fSTeIC+wO/A6/Cd7zeuXR3oRBp8Av8f40Vl6AztBS2km45S8Mf/O/999d4BHcMZG/gegv8XJx3xl8ehXYf2naqYCnBrCRMljmcQdWGgFiQiqohxQXNqLnIFNV1nenOUJH5U/l8cFaoOUD6CjoXWv7KpWPZKxzBalvubiPgsF+OTelkNYLN2ENVEYhFQ+bTNs7JqPgWGKMZdFaNglvMUlpIAA1ezBmc+YbfCdt8DcERzksUj7xmYzt+aiPNVg8QFAdUIzbVdE6Z/XDj1k+YfXjy5bKpCe37X+6WwWf9XzRUzxeP8VeMMT4r8fP51RFvetfntuyKtTl/XyGX5a7s6LmWht2dOZKVW2Zn0PwDKYs4PRzlJD+Gszk1Im4C8E5L9pHlPlKC6e3ceTpShZ8ztDK/gbDxVD81i0FbGEOF30r52ekOE07j25KEHF0GyYs8qgwo0KO2oyZrSsQUYBVUbgoe89R5n+6AUECUj751/WJj6LSqgAMF29ZQE52gPuqOYZiWIIaLopCu3C4BiXspOOLwAF2t4Kk8D7XbxSwt+37SUxlVMZd6qLXysq8mdf93UB6u5/NJO7bMQe/Wb1eIrANzAa4JXGgXx3bSyZs8ixeHA/Cp4EFBkLzPLxq2oUBVcLrrjaOpBUdPHCRTbF9mfDujGJdReceO6q4ehnRTc9JQDqqAG+A+sI5CB2L10M19rBoiWvU9IAspY28NDfdQxgV0p72pVHgtfk3befv6zhcZcKwhOydaRr8ofj0mwToFEFtFSz3ovFP7kZAnlADEZqh+8m/v4uHVV9fzg/db8s2nfUoS7x02pvnz5bOhTOkIOfsfNF3xN7H5ZwNijNByD0sFwfN0WNu/emRtbfVTB/PX+aYM6gvG4YqurwC89uLtcHuw375YTKLh1EPiefTDFIOv+HY9CeCWIofibJ19PneQN9hqPVsk1V8+n9BEwXq77yTwuRENzjNBd70i7avHp25Xg8Ld080nw4jIVsTnRvH3iKy/tqrBW3QGrjFSP6wn6QcEO7baCDWUe9qvS4ltr8pIfenqx+tAU4+YyBUemX3aet7i4qTV29jH2eyCdqWvYqT2L18coqA1qtXAbDQKp4axgYCiEnImZpn5lMFePNi3MtXvvnEODpR9YhyzinNExrNAfY65bLuzr2lM0+sTj8SHedcgbrOKsBU/5K3zu1dtzMoaLuzoOSsBqPvt0TR6nWKoGawKBGnfjDh3BW+qJQDpo+ecx+Ivvvzt68/zy6F//9U9Hf/y5zCI6W2fshrOnZjm0Ck/0jkVDnpXxNDSIDRPicV6KZ+2F9vRjQv1DEYzHzffjHkwNX9OutfVBDR8Z0AVyaKqz6qgfAwMPUgaztt3M20kRxDEDpNJA7psEULguWlK49F1b3nx19P13v5uxw3/+5z+0UK65eSsE2irjPxXUcpky+vvf/f3Rf/+//3u7BHx19D/+5X8cvWqXAEEQZ03q/+mXn2bB5LYNOHr88rsGnT+27c7TiPHo6Pd/tIFmY6dN2iXEL69akT24IUwRWx8zY9+9SXCb25IA/1AQDEKYvRIjCusdErpczqwkSmaUSsKc0qPkWgY1F0+Ar5zXrXW4rOYVJCO9KQBP6pkRKt5dp+SNjVF8CIcwBiNENYQWXGPFcF3GCBHsOhFULNUfBBXRVaRxw7NWl3/cqhzc48+ePG/T0IRKwgVWZnPPcGUM1KK+o0Cqg7ldH1v3UPnaxigQgPO4iFhEqZ72GaM8jAFZpNheid989229v2dHX32doAzXt3kfTFafoJ7w//sffwoOLTNHYtWKG9GchcDv4Jfb9q38yD1OWJS3gAqnCL/Mh/DShoDHGRTASSgkaEQO6gWS+7aJMm6SRRF8MBB4cHWmODtPn36dsEzohMSbGmJyM4t+GD7G456kCD9mzI1QSyCNggTr8nvIFRWUh8j7WyH9DCB+quF2b6J3gJqj3352tsojzHXjWWWIssQd/Xbc5qIjcGZchdIvj2JNkObg98aYfrvcCyYsxmwOikHAiF7ZCDE4q33ajCbHiIu5jHG/fv3zVLckPV9jxsrDnzW5xajbky64nsxgVp6OymDwnF+0mfXzhhraL9B4uh7+GFAWyqgHmMgZzxRQMmAtq/j4YQtiHMYc0e7b5itfvi3wrMAuO3o8eVyPdBaNDrcZZXo0Fi6n2J48OTl63py50+hO5DlavSgg5PWPvzROvnqgg4XwF4amjbPIwaFnppHTu9vXhDUIr30sE7bDQb4MEP2vyLmKpxjBTyDHUJ5vJaO80/Ak6pSw4kq3w01oin/0yoNDhXgtXzMgSFp8yTunF9kmgjMX2kjURXnhLUMbjzJK7m+ftR/r2xZsz2CUV0g+Db4XbR1lcQBjoh/ReZVCL1PlymDkOKaXHDEMPnu/ZcZMxUlXoPM7uzl0BeNSjlKc9pIfPXtWWZOXFsSvx9HQKC8Py9PUFO1bhxrU+I5ezTHz+gCtg4xiCK78XSPScMggnSk8ESHlzCjhEsfz9Iz815S3aLj3n+573tflsfL3cw7WqH8IFROeaEyJbHsjrSV1gl3Em3+5TCB5CkIcCivN7BvV1+chdjFRSOs5K4I8eRihXmQ5/30urecJtucFh5zXdZ/uXmVaBscY2XFzVfQEWPi3MTdLfPa3K01gD7EFiJSvgdrxlacAEJYyrcd3kfCGuI/vtWgFqRgnIHj/7vtv2+7mXcTwdJTD6ccG10MYxvnx1c9HT37/x3G5WVVEgAvr1DZD5iQR4BcRlcnT9u4K1Al7FjBErzJFzFE6zjpkgxxKbBReDy64fSJiRghFYVEAvSuW8QhgBFPbRMmeNzHYvMdHEdBZQKYEUdua71feIUA7Rzj1W2/nNmtvLUOV8r9ZQTUUnnOO8LiCY9BA34Nb9R8RoOCeURbSz0IDipzv+4EZg69AJuOOD8NlXHd0krupN7NkURw46zZOuqGTXjkug1sBVQjaguifej8x3vM2NjXh2U4NFOCLFB+DCgwtkLB6mGu1kEoObinFJIPQeNNNhOXr+a0eQkqpHiKXEYF/l+SfflWejpmQHr4fFDF4nBA55sqs6rM4cm0XaIUJ1zJX4ygKBvVajqNJE4e1FzO3a3zA713pg9xazShaC/cWYyActrdjzZ+UabWYvBkj0nQD3g6/51hX/LcO+PDrcE8AYt/avkLsCY6ALFF4W4nng24XX+LNCWjw1u+ulJre3sM2Ot5kMQowDUgQ+nYfflM8rsYoCRtjUVIomRAw1kyJRxYrfz3GhAX32bjowxM429LIlCD0RKmOARQvGXaARz3SHkefyJwBEw2YssLMJPB6eZ7hc//xahT17AJxYaUoxlS9Um5RhnvfTS8gOL2z0s97Y/PFHYQ+E+F/9/I3Rx+vy78ANOvH0tOzolX4u0+JLljWVvmMQAUTwlWjtTqa6kJSAlVJehecFkQkmnP1FMMmninh0FcQyv4d3pMPPlnTL5JTzU+9S7BNVGbwnAAaNNYp6pRR9iA4nGW8cWeepLhPozVLhIDSWbg5jbbGaEafnZlm1SVYk4fB6MZ7212oYWUzjDe+p47BbwX1gSWa/stzNxjlzxzh8mcQpBY/XT2fvTkPV+/d1/8rFRoKPnqVnqOpX12ncqUH5DX+vq7Vdlqzenh9C850uT/gpGcGVqOTpC2PksBVDR08uZJW/+aQqORTgEZiFifBOEyCqFMUTyI+AmZ2VkcRkI/wK1g5Slx0su6GQHr/sK2In7c01csE3e+K5osWR8izjK4NSgf4qWjlEDR3WWxWZrCiw4Sqh1xlmDNyk9uNG2AjbjMUBvEbw1ICGCz8jcvNvcnq//AP/zDz8ygt63NCMMWmt/SnP/1pvjXuxA0nH2N/ayf2j1ms1bWyX/30cwzDj39YMSbXl3LlRTmYX3ZzZjWHUBbA+fP5+c+t9DD7AFpRpR5R8KR8Z+4eWMeA8uA6mrGWItm4amv2nNYydFjBQs9sl+mZ7/aY1+75yQeMlgW/XHi+YeVLTzjb1FIayjB2l1Xtqh3d9x+XDMGqx7zrGwLrOGHTlwnMlS9iOx+XV/Ps6uki8oWP6KFvjL+B3Yd62tZi5WLXu/uq3vZvWvXjm2/XON95PU2rc7xrBRewt+0TRTiMMowejhOOrP2reoUME8uZUX5L8HFFL6YVMAHPY6xl9cLBaQtfHydAjo8zPvT+4ob7xriMqYiI7ctRVLFlbU9ZZqCdJnRP24V9ApjcB//FL+i2b8O5RQc+Rq/3LeaAbkwz0qtePWxMMsAcGA7dusU8c/z6enj871wmj6qopxmmus7fvli/fbpweHhXEVOFhAWBcRKfoeEzO1N3oIvNP+jGIb2hCXn2a3Bag2bcEHgoq5qZEYrjlTPyJnwHd8oo2jLxPHCUf2kJphJtGodXOGZkKtL3owAzTNCPdDO8MTppTSlCux8OPTTf21pMGTM2Ntfyrzwy1nuR2FdXr7u2c0Ry35rE4g5uyweenjzNAKX4FRwsyYylFJZAV9/pOXetOWNwgziX44zjaU/AIAp3zw9sfQcaozgXdPpdpfrWYiMMwJPomLLKSqhosDIOunqxFIZXc41X8DswKw2u5kxxDG13bwij/3PquYs0lb6/5c8LQnb1dQbyxAqUGL6dDrBeYka4qAAAIABJREFU8F4G/H628eXdtEm7NHYqR9arJAV1UEjdVsNpd7Up3dT4cJ+CDzFk+BqWKl33FNtfXMlWClWDejttUA6mOzwDXccnOJXPuHdrdKnKb9WREe/B5H+4/lUFOJnNh5VTAzkMrNiAkfsZwiPOFrt+VENP33Jt6d2FOISuNt2TkbqrVqGfeWeEP8WYhcY1Zyzndwk625cIbJkVSUL6spYRv3GYEJmiYGmyiCg6vT1unLHgSwMRU+QBae7Hmgk4rpQdJYA5HNcpJIwmlH7OrFCCcwRyBE+Ib2XnalkzLkXBMfK7bpf6aHaYg5IR9anXJq2gEGjiVUBotX6eG4O6q8drIvFBd4zi0bN7nkC9aGzvUXOVhPMHtNmt4bK8r5ojaQHxh23n89ii1wnbfFoRbpCoOZTpTYp3C6xNoITWFlzahWAdm1k2se/vtMs53we3WbR3lAUFa5rMQViVB4LSVmstvheCnpCHb8csmRYTuSWcTBN58eDFtAm9+u4Gw6v/oUx1sSCuyNuX33x99O1vv5tlr3xPuLwLN29TgG9bschUhvkuixehRW65ol8nKCw6/j7rPsWq9xAZ6SVgRGUyrERbmgMlPN4Se3B2kgIcm7nAgREU0dvHxpMoP8prdltP0ZI4D3J9n+aROKvHZ3mms5acMiEeVQ2eKdq+o9Rv24D13tg192MKkWLiRRk8VG8GxnwYNMF8/ZaT41dXAP+bB0FUY2vnKL/ymn+Hq7zk/+UZMrrvu5DkOfgQOmhh42QXp74Uh2O/c933I1W7IVcCRfDUQ15C9ERkZdF9FNIHsKhZoX1d+4bnBY0a42F04rvp/Q29lif50bnLUyahps6WrjtpiTDufvSjDW8a621YeHhPD7bRitInPGundnCvcxhPnMPDq3qKS+hbWo1hovz7dvYYHuldhNERrw0tANaCF+JWh+nxBItuh75gzfNRgF15f6pB8mvh07s5D+k8hitLqVFCYyAnWLnm76LnWbKudk59KJWFpbnCV5AJNgtng4DS6F31CNA+4Wu+H/z2WB1G1iZGunLba7cTnDcNTDvUAz2HtE9132344qrHNsfQYI2CtOoGEWjSNAwHXtSKuYLbaPHqGY6Oxx2iLYD7l9dZTLz026CdtslfG+c6pU0ZqygwAFl6oDqkNaQFP3AaPPXTPRuEZ27herL4yz+QO5sjBgw7Ty8rR6YdUfwsmZZCGEkUvrEKxDpc/ezTiIKFE8HVUIOn5/V8uB0vcndZ13OmO/T8XjgszkxIjGgJIIId7Lg9ATACOlhKNHvlI/DPaxESPI07xbCrt6f2BaakoOMpMBirL5z2TI/ibT27960J+HIYEDN9+Z3eAgb953/+5wm+2MyGuZLNc3j/up3rHxaY4piI1xhyE8wmriEBlkHnIq4CTnJpPssN+9X5k6OL3FAWrOZ/sb6ffD/UDkrmMgU+FmlCF/NaHgnN1Zwxgvi6WUh6GDO21PcIF9M7EbZ6bQJH5F+uVEJRMzBBa6dRR2IMuTBWJuq2PNGCA5xGWFk/M6TbjWG+OQgz6186KDEw0Ju9SjGol1Md9HYfZkR93SLH3Fd62V//5puJrGU1/tKSV3qP2nDdhrUEC8XjW25w63u+S9n96w+/BFYutPLm7kR0AWgCVvom8RKhN16Xz3gUdBR/pjddXY+53FsC65hCDaYMu/sMrrkWecFyfJABIMjphAKcdVKfpgQJXm7UaDYlN/AOJh/yUNw2zmKs9/5DZ72TmSYy2ka9AJqgwoEwOJVdl8VVh2ddDvfo9t87wF1aV+J3FCF6GFy5P7z7dC11n8xZXQSKDT9VkPZ44Rtwd72qF6IOlM+XhpMIY8/P2uOS233jWl1965ll09DU0HN0Kv3DpjMNDsv3beN3hNbFxfIA7HYiH1XZgll+vsGDjY6NAjTG7GDIsAbXSjYFtlDEnVxjTq5oUyvuow3BVDNv9qS5s+H2UUbpTPSuXtqmDPV1zO/kyygA8D38GyUCeN1Tcetv+YTPhQMgBEO5LOPHrxG48tjpes8otPv7CkjLOIezZBjvAcVLZMzQQt+r10QfT/1wpjMgzYEvw1f5DR/3ZhknpSqJVBN4ZPHrA43M1JEKuL1dU7JWPqsc8N4yRPsd2vRvr+VXAQOzCjfGpxITWKUywX/IUJpqoS77Kp1pbzFXz3s36f/KdRSlFiwYlsEnHK3f88rPaehfXLsBpznArx/qWwbr7P5TD1CPYh/qApCu/PasBUJnlGA9MdMKEIiNPA1isoOsrjCLVfeh/AlQ1Y7OvO3ZYigA4Ep5376Ar34uYrJgCnsSikJ9kFIYYWycDyEE9B8sqs2S6PdHSi+gTXnlfYcpE27myzggDsIw3Li7KpsBqz70y6MGy6XhIuPKtDGt1f5ZoHp4voNoCEUwiOBf/uVfJm8D9b41gJwjdZjT+9tcgKw2DMR1O5DrasWGR3qGrUChB+uYQeMEgfaY8Cs4xv5k53omfW8BWj02rr5xB6X8XtdbVScGhGxsCXWS8DaP0oNhNmTdt/O7tA5tWDhK4QVb+Q8THd5L6xgG7/fORxnSGW9EA9Pr7Eq5wk2gnLJMLicBPmatWjRd+RTfTNPgyp3vs7/gAz6DrfU2J+96yoKduG9/W5DLo2ChB/gwZQvPNlu25uPb2j/RgQkiPbfESQI5o6N3v4Q/vcJXLXK8olz1rlnwXCZRXkpw9u3DXNENhfcgfAiwEXZvF5O0W73p6l565W5h6DmmjNrqxbZQgvItMtx44VnuzwkHx5h9YynAj3cFN6G5ehN34e8uBWgrGgrQ2MwnAyP4zRhIMBzrtfxHQCzW7Klj4WVfwfvfO9CStEvxfb76ZtPDFrpgUpUrUzrvV847HXr2Gy43PfUomE5uXdcHcLhPPCT8/jy4sLxnvuCh9yyNZf+Oj8NRlniyruEPcDSel7F7XC9waKfvKkh6dLMU4KJbSg9PeI+GKdqPPCPVi8HLqEFzz5oj+vhJBldlGP++aYyZkrQ8GBlgxGkivJs3e5IxZNurWe0mWSRfrnbHLMzRMwEwdoxwqNcntMyT/oyw3zcSxS0EZtQ0PbP5IFl5ADLILTivK0YaHOTFMp53mwzI6h1+4jUQ2WtowBj14kS4oxSrU/ipAlOcoSDytdx6jpbVIdlV5spTd7x8Wt0Gr8FnxjMP9cGfG9eu4L9pYNe9pJ+OgUV361patasM91+e+4Nx/YOfw/VwSguEs8D8fr1STQsmuU+qj9diUBiOrgO42uE6+nFgvsonlHY9AAhk3O+r8t3PtXefFGC/5xgcSn04EB4L3nym2bhWk0egGJ9pLCtCwWD8yVY+z9CS9zQuHTIFV796DytTSHyT4Lq7+9O4D79tpZmLBOLTmXyeACvZVcEO7xL8rhTBWJiloTTWCg0s1yzuFNnxSQgcGZDyjIhmJYgYciP1cdblYqplsWMmvRdjRX/+85+HSYwFcofud9I7hHG/L93Dh38eQY5YMOQmDD2E5SI6KEDCtDR3YYXCepJAZzHqGUABYWnJrdlbLcU4iimhDH6WJRJ9+sv7t82N/GVO7tv3/x9r99VsV5Il9v16D1N2qmd6SClCEQpFSA960ff/DHoRQ5QhNUN2VxVQsBfXAtD/t/JsVFV3jwzJDZy7z9kmzfJr5crMknfuP74eOGoX5Sd7Cx0oB/MOISTUKFqKm/XhWYjWJyHo8Ry1JXzOGodmyqfUeJq/PabntR2fVdL0dRhnmG4RE9rToFngvPfX2FD3ega9CA17Z/McKS7Yl6FGoT159nTgfZFyuShManI+WGDk2wSXxKLb4Fhnhm6QzqfCQcJV6OF147U3rX4/XmUEN2sp9pDoAW9v5nzy6lh7lb3fQL8EI17nzGsVntkZZEIk6HsJAh1TbQJxvLyMlKbDMGZ43wcJe0L0c8Jpkkl6z7Yyn3i3o/wowJXpa71cSUAAtf7VzvrR3zkviPQXYObYvvzlGRb+5WPRIggzgJx/VYjrLQKte7kb6tqU3yjDrlFcFkeGN2G7LdVcuZ6XGesgiFjPk8yB3ykOQn96xLjqfjgfgyfFY4xP34/iT3Xx0IyN3pYJbEePs3Av0elToUnyQn2MJHSDbuHAR3aoYQZjg54Z3CQ5ffee9sIJJShbmB67CweE/MdHiyLUj5qZFJh3Jh/gY9dLhKk3e98+b1UmRnUfhtqHjBfXLxlxKdURZL09lenR1O2La6v3eJswd6mvq21uzk/4cG212Xn9rl3BzLBIxFW/MxGCmWQ/C4GcoLeuU3SgDK0gOttmxffKkZNxEt/kfYyhBc/Na6tRnIf18RbcfPHg4YWcUJiyw/vG33BHbmyywxOjLHbn7bvrc4RTtCPs7d7f+ihze+8v7/dqBzis4v7m3+qA6wGn8+6zrkXXizzX/cqZumqL7ikWvS9U9CCC+fIZKfarApxGeGt3bI1SEQBhEJ5TuAl+EXUFnUR4J4WCDD5SfMbnpoj+lFgWXldDVgLCansozPorYeFdK0j3DEX35PJ0UqGvdquavHufAnj1cix8qdU8pSsNp3gxEqE17Qm5EmYQRw2GOJPO1SH84WwxVErBb9lhkL7CpJSbydMv2jPuH0cgGyvEhMrBwOmOOTDfxpAA7PswandlhoENxc3y/Fh7joORdNtR2B+zYBNMxgFNxn3chczGoyJUInLeqmc+9My7Nvd8V3jvbV7Q9U1CoTaA6+Hx+72zy4u9Jh7M7s7wmqYdxRG1b8AdXBNW41HXTklCDoP540WDW0Q5hN99bXf8ljjZXF8GirvPS9JehWMkwgJd9HeId2Ma4Sj3KD5K0CLGFJtwmUWOza+UfCSxiEfN636fMht4Vp7xWdmhjK2ZxJ+QHME3OPvYpPc8v3YD5/nBt7DkQWNBBEmsG7HXtvoSNmprjIM2++ybo1eo+bDyRgEGixkDKZwGJsapHxIe6HQxEINB2JN302K6GVbCpQQt+qnXg38eHqu9ORnBKMUX/nzflJ8pRJ5drfJmras+bfPrv8hBqzpI+RGV1agOlzqv76Diu7PPaga4zbhzg6meQwvbO7sixuOaF/ozsOmM9h0oh5PkWe/hmaUAM4p2iozBgj7cvy1kzd66uLjLEGqH9pTb5eV30WNLLMZj3sF/26E+4+8S1LxnvtxGp7xRCUjIV/hblva8Wx+39qkXehxoTEIU+nn3/pcMLTzaFKiU5tZnUY3blnxUT68Wos/Yid7H80D3ul2b1gGr6KVPdQbB9X3g63tPJZ1dXzCfl+dV9S1S6LlkGg+Q8YLF0KUhsRnDjHYT8QutI4N3crhn9JECPCqCJnltQrMkY4/H/XN/6lmNHQU9uJqKC10z4mo72p9M58pTJpgNz3b2fYP3rpjf/UY/7k8bfUfSu/MKQdeYsaTBY8njeQjNzrvJaTwbYEVGZLf+9bnug3HP1evBhbPoDPoLcvPeTHOoLc491fVwUnvgGOT9diansYEzBXwkzIQ4CK9hhoA724ckjGRcAhBkCoWNcOs+D0K6+d1NIZ6EQz/jhpJAkg8QN8JzOo4YdX55JgQUIGPEhZxPKbomLNcGiSg20XX9LiXwoSWSakLI+BwTNP+nOUCnJS2cpAydz1sEWzmesSA1ZcZTNDaDIWrFKCD7Cj5t76+vWjaLIrR253/4D/80q7ZcX0v9fpgwJ8/EElvaJ/FFCvjVFaIQDqnvAQFBLEZigS2hYTd2TM9yE0r9+vlXeTWF4+rz6+bomSzs+wA8Crdyi7GIZ3mciP7NdWuZJliJypvCZm9Tfq/zAt+ZBxRcy88o9GvmwOPei7evw0eTw+NeS6DZ12xwZ0A/4Q6xFNV4XsZDEya8LO9s+/hNyC9cmUenD78jckxeP6ONuadNLGtzDsEAFw3j1V9K17M8ZxagctxjXPA6KT8JL8Y2KW6KT5ILoWdzXh7UdXjn1WmHd7UTUZoc7L55hBJceIT2ArNsnlV2PsW8lBFFJwQ0BpYXa89R+D8+a/m+k6s8P9NanqQAmx9WO6wk5HgIzjZZfgym2R4xSgovL3F2CU9Znpeif5Hnx5iC/1GAlR0AxoN/aP7beLn313tH92/3Pt9nOIU3O5M/Fg6VIjjj3b2DFsEJcmS9jYzovF2bBv2//PHsPN9zX2BV2wd/kB5rz/UE93h7I9QWfSraPW33pKPS6hM8N9baSjmJ0bk+zwULimUTgvgCfcMp3FKS2oLuCJdvW6AAbbnn+pYwRhl5B5xCW2Xg5QRR8gGu0YtnTUn4UJKT5zb+UhZ6ExYXrdkO5ZjnaINjvKZbMiXt8/hnUaMP0Wp1GB+mTU6bBK9OOlWSzIcPP1fAyN7oca/5wO0z2DQbbZpkmPDG8Dqpbgbbonf0lTzp/8A7WA3PMYiSEbcp+KHZrZEEe3CNVeaYaMtg3c8YOhhNI+ZuYjmD0dzV+4aEPkVXMuqVyzDT96uvvh54gfF91rBr2oEvyRFTgyK62Uz3KM15UFKdqUzvkyEvfvk5uVHnCt8nQKsrYNQXxrndTeikV2VPz4T8yoRz5eof+G/42HCvyRtdoAly5jD5hrCmu5W7FHmyYfraPMDkQ9q5avtEl9t5Mqbj97PeF9Zcu2T89dmOQHIgLPhvOtSs2qWcrs8+goWyR76CsXaAX+eJdERnVsJi2IhOcgzogzHU00/kTQbxUmwbxhCxjg8wKsncP3NKxkLu+9oZPiXY9zW3heCLSHr2MWGEuBezpZtjpjsCi2mAUXdlL0u7x7pmGbTaPFMcDlK4BN98eqUhnbIjQd18LnPHxO1DYjCfVPw6ARFbqvtJ1jqm2QQxQsGwazxwMQQBfH399RpjKkEGc/D8CALvekeYEyF4Fxx8HAgBY29CwHWMqD7vUcDGDShaTHRY6ryyity299YKqQ799/wIjMYSbUVjLTzhxOs8CIt0P0J0+gZjOtgS1gVwj4fIwOAlCX9Y7T5aThEsi007QtfCYe8Kq0zShfvaCbcljeALz45iU0ff50OxhUt04B9BsqYEBMuecYzM7bzBBTz0p9IHFsZTLo9Kcup1S5edpwB5fFcxwwYvsGRgsZEpWh4MHI8lH7Eqz7YoL1+8muxPuLfHG1yjVXvTMXaizqGzGXeJyQ/K0hxvrwnWB403HfDgAuRnxFRtEnkYFuaJVV19TQhV/YQ4g40xLdmeFKwyA0qtoyoIbuHelEATsD9KcinE9qloxucEk223+pGlmpeibb1HyRA2FTJ026/KXB9ABGMw/887CFU8B4bKWrS44XPw0u3Z9V000vyoejNJPAnzZO0KvYVDxyb8nDdZ4LwdvsM7uhG6hsfHeMJ4nMcoT+f13FYGXGUchwKsJIogFPnjjz/Waoo1JuxQJ9mjKaYq6APDyfmkqVO2ZRJVwW/4kNz5+QUPc69J8C3jSBn23mSDVt7lxc1OHrQsYVWIJl22wMLZeSvQPL8sE/3JlDWJflVqcWdrb1IU2gGq2oT/fPDCZsTbMFzYa+trd9cxF+KhoZjOftdL55Uxic8quz5pN6U2ciU4Spgyt9EC/kcZeUnd4TnKZMRnMDQEMg4F4zfDtyYDaO1KbmQAyYcw/1n74SiKnNyCGS6pTlvdjZEYHyjT6lIyNTc63HgZjvWd/PLddcf0o/I9vwxW7VzX1emzPeMsCckD2kw5jbfX86KGSsTHcwyf9O0vzvt5VKs8T+HEsML4q9zP8eLQU/JyM8JXlAbMe3ocrvCuvf1T9NyBx76bbpJizQV3O6IihKdTXTFuNEDsjaobwWGsxAR3wEA03hOeq7yxbo/rTEV0HbX0idlTGX0LEDWCQIlmEwoLgBCrcanzCfWxlrpdWKC3+yTbm5vT1kIR210MdpgAPM7yghjFi4dLfzeehxns9nt5kcVfmZuiGsRGcMYL90qCuWrlkm+/+TgJOC9fvo8R98bjo/y2+X4QTlATHhShMihaZfqAi/s+vMsJP/SM+Uf6Kq2f5yd0K9Hjvt/GBIUghpDq50MEP4oTPGsv2L7Ps7NKhbDLcWsUhtd5BjKhzjhhFsW0xW70J7Xj+xRLPDsw2QSI/kc2EVd/w4lQhfCCa8ItHzM6PjUGqF+bQloKhzECA3iqnvTxe40NUdKLCUzUByOKhUKaMGL3WMLmPV2mfJRrzM+i1SwuzCj5BBzN52TJSjg4z9Ieg6dy/LaKy/u8eQqPQnzzut04RiEW4ooGIF7Y6DhgWqXFKjCfhyZqU5auHbKPTltUoTZYEUPyCqWvV4wBq8FQsvMhcGQlJnAoBNbhqTl+xv8ozOhm7bawgwEh0xjRQ17Lw32Ew3ttpZ+DhxShEHcwMFUo9NVK/6KJKoYPfN7pCxO6pnx4maOfv//y5cJ242+eB7+DMz1cOCVaZiUYdB/I6mZ0V1ugL74dYRHsCIuDEkIeM1JtDUUxWWjB+Cfcj6IJLyZjM3bxta2gLDd3lGVt/P+6CIYFoZUdac07klwIH+1APxyPigvWCaN+GCZ4U/b09YfX4WzBRTjcZxROXYk9arvxd/kCa1cU98ANrVIaun3ZkmzPn+Pp55VViPP1y+p9FW8cxs9ftQ3S0/rccEphVPjl3V9eGYvOMKpy03hmy6lpZwZhAp+SESq3ED/Pa9birF6GZ03vEy80nEJeWsAithplAkGw8NuDkoFnAlh7RwjvUIsvRbvu4oX7ZJitkA4z2s5EkIJntQRzSMNbhQuD61GWMTif9MxhIdrD8PbRtlS1SegdbACbMa6c2xqMfxix+3nEJyXVXJhfG86MeVJwIiT4fYMrGYdf3Rv8BXe/HZuxDw+nvYNnJ0zcd2X89uMZnr1D/829HV4ECNc616UvsJuLf/HHNJntGFlEeQ0QU2gxlduz7GNtXEqb59rFDD0RQrphwqyKCQ8jF/tLT7l+xJMYxUepRcVLKNeqkDEuI6LrXV7EYS8Ey9kgVw7FJLzUA2IJH/stBIP0+1JDCQFsGeP0HaXMPwK5X+Nddo8qXf96oscgeE1MThGkSD7ddHesb0TUJ+v9rlDTXcs4vX31fjYyxRwYBfIAYjyvnfXinRG8QgqFXXxmjcmLn8sGvc8D/DwT3zfEe1ZZCMK7I6y0PoQqFzFQmMJDtotyYAhM+ZBw91y0sKyt4Ggd08/S7ZtnZL4jYEFeQBoGeAi2vDsTxMF/lEVKQznaoQ1jZeh7EtU4AcmqhLsIjIGiz9vnt4pQWQMz7/bZCNjZwYofpqk81+CnHo/CHs+pd4Y56tBhq2kwUTZ4rHHBnqVAau/APcVHkJ3OvMbjSXjBfGB7U0avs9DJ1g70MsZUhGVlf8ucyfJ8X0joptBQFDCKy3JRElwQN0XKS0vTFeYsRNBY4Em/T07LJO1znPKzgIKJ60m5aTOYfQyf5l3JQARXIBBROEhY8NglhBynAIT1u0PuzHMj3aM/89kkT9zf1o9CT/vh+lPhtiNjy5VPWYLQ8MrwQXAJhxu8nDf6D2rY4cs939exfdnOsPwvHXDoPsUHMxTf4uGBL+27O0Lj9Jeh65+zDWM9B//kFA/ruPV4XfMBI57advxWuKGlxVMNoUTLa6safSKEw2k8RPlqQqwZfQRRII3OyWifz0U3KcDQ2TNr93cw8rxrPgSoa3gNXSkXn83Uhsr+w9+vnUF+aGf3TxahCGzgcFo0gAIk8K9LmDJk445Vgj6WiGO+5t199HkZT7agB1q22tKjqRGA1aFe9eFV060Uzkh4SDttvDSCb56uc3/jADPPjjmkXMqw86KDYFhfhM59DjO2RYtOU1CfJRIV9olzBlezwED3Ds0nDjD7MuZ5Rz1j3EyE6CHY3vflsF3s8SKYvS9CEdEPPkUjDM/YH/HzQ+9kcMsmtxYrgxVvwvuC792UgTbcI/cci29yXLQhuJjrPRJDn3p3pjMMr7qafKGsOmaKxPr2K837DWH/D4fo1nYAHwkl98QwCE+6gaLoT8QND3OOeMjJ22RVLJF8CBYpw/uBe7BpTAleez2jLhqTVk7xQfQmbCFtzbML2FU4kznr3AjhCOVwhCVBGACyxm3mOGyljFxClra4MusFsrd/OmIe3yhE3/vHpDqmKHUggEqLHdlQz8WoIUSDR7hSPmlH2WQ3TaR9KynirTBBzl3LcN2UQCErjNAXcntemEPIExMZSJ+tk3ofIz179nwm47/85c/VIQwq5PLqi8eHCDBLVXVtveM9ZfvwDDclK+5tjcjH1t8zCI2ZZhWYiMeqIvoApsZRhYWh0e/xkD3T85lovViIJwRaeHwIo37DievzDNhXfpAZBRU/jPAaZuz9j2XcfYwwwWoItPe1E5g9M0fVf/nuQm37WFu0Z9rUpd9adGORd81UFYcIwRJuwi2FlVnSwQOTYDjje+AiDDrjGxReQMRcdymMeZcC74hPEk7vFv3F8BPmTAG+azz4w3XwTyme59HD76R/18YJWU6GJ9ch4j5vOa1jik/dKUIhT4oxIhoDrHdm7cKNxnfCQP36C5f6KHogI0+2Iu8lwNeuBEdtluwi5ClZ476VRHh/HxMs++HuoGtrsnQ0EF7HgIvih/3jAywaB9XWpfzmvH2vDWh7jt1pkPW7Czu8raf+6i8ejPhCGqWG3ygwxoxLK/RYE5YOr45ZECBasLpSEnNgbJyVXYYMedkHu/FhuDKPNhAF1xUVAf+KzWNM6afw1cUK522gOfR60/xQCjUWCi/eXcpMm5AzBRfoNWv4y7Xlla9xRFa/OtET3sU/Drja4OUdoDNd5vw8TzLGuH+43nv58uVEhR5S7p65ij5Mh9BOYcJr+Mrg/VC7blsC7aatkkJkCi7+TCkIO2IycH1IkeA7SmIbFsBG04b4ASePfMug3XgKxh3jpcw3f74g98sVvR8JyXgKzuhFNMzY3ExByiijbD/ujEVG4ijg5O2EBZOXH5OXPiJQCelpwyio5C5vUQSKYWGSPWWBR8kwO8QnqYKLHqzFPzbZJjID5vhVP+FA33zf5AN8DM/Ulv4qgkmxAAAgAElEQVR3LPxsMFiYhd0drDrry1aG8/bZcDsP/40/+uNZx+CgCrVjvf85WWGZSbojXoaTzuhe1OpzxgB9QZ6Rw/h6omKV1yOBM3gPUEOaDm0VqcBvYbuTLOnpWJ2227sPouCS3/Z5CLhCl9g/HMw9vDW7OYhA13YhPl2wliJE+7c8wi7WKAJimKI/s3VRQJ009W5jQla/kJd1L8H6rjCUCfLX71oeLQOn29PGEbJxnfYTwoCn7ZtCcH+VtwbgrUbz7NmfewailjKpyoGD5/BdMi7m9pFm/fQLE4IVYbOy1yj+LNuIeSk7/ecRZgxULpZApEJDFvZlBCzBlSI1jkBwdn8QS/n1QT61Pq73pYZo5DBjwgR+wo0Q6ef6q49D+PBQn7Ud/pTn41gEAwu//+7Z6WjXlYlQs108VJsQ7ipjjaPpc4KmXQKmrWkmnvBxsMFALElCCsExqrTlXeOrnnVNuIhS/BweTGFQt7VVne9LALBw8a3J9Xn2D0KrdZsXSKjMzgs6nNJjxc34Xwrr3GLUQq6FjijBmdze8+ajMYYYcL6zZNWjTazWSTHXpl34Z8ImGEelfYS5GGezikkew8cHy+lZveR9yu9Dt25LPIg2g1FUC1zBLZgBGnxWFj065bpZO/wbuHrOd1dZeYh6/XTF5Y51Vtr/t6MyOuAHqaDdUDCH6nlowkLGofDn8GzPrISxpaCQivfBatER73CVcdg4NdreBJYzhVJwo7BhwjavReKYaQftSLQMgbmXAkzZLPmiHsYSmUJBMkwlY6064GeTQfiX8FXPJpTR2nZoqzG9bQnD16+aqlRCxOeZZsE0jHYSDtdvkxUWa49W1Ss0KLQKJvr66tVNbS+UmpE72djx0/V1HkXP7R8IGUbPlSX3YTjJZPLeG/mVohyYUIBTY2XuzoZ85tid15KCBO+GV1IwuKTYJoyXAW19ZP3aL9Fn5EFhNgtiyy7f3qMkKQICnIBXsxIXf68ytY8htxnBYHmUt/j0Scld8anFv/dbrQg7STDZZIUyhq87wz86IPO2+8rZ8DP1Vfssyp9OGM9v2k5+4Njg1FnCGMBZ6Hs2SaADqng2Re+65BTP/UtJMI/3q7ytfMkwFlZfSTHBP740FgpPnDHsN4sLBDfJnInoccrGo47+rTqWIM6owSPphovW4wQwHweG1rklYCPsBMTcJxgiRoCZTMK+3/fw66h9ENRtk1qrzmNVriEIv9fUNohf3hxBAVWJ6CGgqHbQuLYxCnChlFwQgnVAAKtQuyDl3vhQIY3GQKfDmr613/PaiPgxB09OyJP143D28QxioAQnnl+DlTGIrZ7NM7DShUwmhIABv7QhIW4zzZtS08TeQ8W0U9YRN9xBKaZTSMHguYgrtqoMCA8u3bK9kUQgFiiFN2OyOwVCICDiz2XCgvmsTBLSCHXWi6I/BhsrsWBEfdKHL0qrel3f+uS83fPdISzo2BSw71BFeDsG38qA1ISo97Z5e2ch6QkGiTFke24WOo9vJhR3hgd1eheW4U+GqOsMkrfv86g8n6K7pfgYxFWlHsLK+CCvw7iccLiJ1VYSovD28vwOW0R9T+izjE3rcwas6qBAU3hZ/oEvwajcZRhQbpKUjPGwkkfAQVJwnVAsOPcxZ7M/a2pDc9UeG+dbyS+N98n0ZNxFtyxOdAwn0rWFxPRTSFLb1dXPaIDK6ztBAPYe7exr3+a/b79+mRuVs67+S3+FoYQzHcOnPe+nj3cDsaqHXoamg+VwH09xV7jFqoFutYdwzRBQTmVmUyDfaKJsRXDpbTQ544BdK0CdAqz/FGx917GjBqUvLzOOrpaArcrqXzt8/F07sTz/6umXebiPjz/GfyIiq/3obVvlBa0wPBmZojtohhBGTxauPo0ejCvh8ev3d+RaCys8aeWmH0ruOEvx3ez907/7j8MDaBYPP3nCMJa0U0ppC+0fpNifPjufiNHpKUw+lpl4NDLjabtVjLGPDhKmQvnrd/0si2ztwxecRgEuawOcutG1hb8t9LcpMLINnrbfwGabOavBWBCCSiNPoYac8N16pw8hhExG39360g7j73Mdb/oMTaG05EBlog/zLo+aBkSOyQoXlpT44lkLe5CvYA2OzpvMAOeFj4iow/Nk53ad/COELWUmRDx4aQgBXx0XpZHochO/OR9TfPgto/W3922lBX5/Pf0BDMviTLFlAkRaKeX+qWeV4/y5bPpk8lZfvGXXFeFtCTIM39siSXcpolmsI3/vU5GBGeMOhfj96PJJyQJBNND2WUjDIg6/EdwwVhwFGFZ7H4EfQh5q4Md+H/qg4P5jAdbJfPyoKIJCurqbhWbngESWM6EuueNzjUxOVXZMEwGNxVB5zkchkisLCLZK2VaLVzbmWsIaE7IMVtz+0VzDtmp5W7uPDv6w9/Qrg+SW30pQxvD7jxF7FsNFE9IfTeKvXJld6oCwWWKtczZDe/61WW9C1xQMz93k6Vlp4iFL8vWLF9NX9H7RdixnlLVEghrHC9gZfL8hTLANmcGEUjkPvocxmKzBAVfWDaK2JRUYnSZsxsqsLNfhIij1GXBOn4klAncSmEi+4IkYESxPbGMK1373AcDFt3N9ZFjvqEcrnWei966+HpoEAZa0jWKNsxnrW8koiQ5tqH7K5rbkgeVxNc6ZYXQvfJg0lgCzQiy8sYyZlN/y3JuDVchM89ERD20moEfwswJLXt55CUyXJTWcp/TM7zT+d/M5r69El+PGeoQxZRiDpH4bawT/me7Aig7Oy/tLd1Y+j0XoZARSFT9i5pSnie0YaDZRzatooC+l2PywJlDv14/9vAze3xIyCQTICG7KHsEWemaqj+vR8oxJaAig7g44cTALKM5hjxEEVefcvTkHj7Goe/9319Wx4WVK2v4otzvIoGdEKutm4yPBkfCJYbw3grVHDxgEPUBB1IEx2uQF4FlNFC4DS4IfvpinMdQYDifmPAWH4UG1Rkto5qBpSheXK1OUzFCX4yK8/eEf/r7pRt9NqPJ9OzOYevU5IYhfGMY8cE6D0N/+4Ye9b79ubK93I5uuy/orJBLOZqpGWpuCkcVd1DxhXntbXvHv//iPk/7+tulRv7xsmkptEjEw8f7bb5/X5Lu9V6/3Crk/7n39zXd733z7bO+7777LiOIFChmWfdoE+edfXe29+eXlCNT7kmVs3moKDSIFXw0zVAQkw+fhOsh2Iwj3fQ5AGah5h3pzT197qt88OvJiCXXjz9GQ8uffMgApP7xt4Ape+hFu4SO8VLYkkOUxJCuCTRgdWKofXfGQLpJdl330cT85p42M8rOS0NCXSIc9NM3RtqWXZKXTFMtdSV6Oh8ZLP1nYAW3uFObkOwRLwyOMIoq2zVJacVXMm7Iiu7VQ6HEyLvtt/JCsXnJpbWujhuittjovyAFwxdReYXt9Nem+zkeXyYZoxq/z6HN5qNFvMC+uJLGl5MvgEL9LqHsoxD9GVln5HzOckJBICJge3TUQep7XcpVAuYiCbKqIYAgmhH90LtV8h5SI8yDgs0FyqmvI573vPjWXJ2K1buPrwpIvf3m799PrN3tts7XX8FxeYU2uR5/S1p8LnaU2O9dYxF6HMdVZgLZUlQSCiXXXMGwKsE+zUFjktv/hBcpceveusEZ4iZ8DUEgtzf7pVV7B8GOJCRHrbVbjQ1lmFyn4uzvLCbUEU8i++/Rh783PMcbrt7OOpz4M0Q3gAR2yeAYUZIQa/QqHUMJrV2khQwSCeI/3biKubTsf0cooKfda+ObXDUNdBlPGgv757uAY3z6+H2ScBI8qHriYHM8qfFa/eEvCh5+yDg38eh+DjJIi4TBFGYuTfh6RLGW5ntm8J3URuKx3xIjQZmuXqrwvQYAXxNI2uK5tjwl5+LQGp2SU6DjYtXt9yu7JaXsNlkr+5FkGQUbBp+q+C5FClZsFuZbDqh51Nolx7dhu+bs85j4SGBCkhA1Zn879HMJn5BIqMtMslHv+JMOlqQ0njQWeX7RuaGM6xh1PjtsHL8GRKgwWZaNG5HaNILxFIjZL9tqGj3XYtkMsYiE7MssqJqaFfHyXYIsGZ8HywkIPTW0w5ve5KQ18cktmCXUn/eY6/I43PEohQyE8zZ5qgOyoz9nJMWX9Cb5r2oNrQT5ArrPv6/Ge6Dn00GdOzmhkuK570WB1DaoJ11HwncOTIhgTDFK4jXLDIQ9Hsk/jXabQVZx38U05ecEKf8NL1yv7rNClrMcthORh3vvdbkGCuHTgNYZNvDzbTaWhPp43lnaRUG21lPv44daawJVtdw1Zwo8ZLh8L0VEIr95ch8tPe0++OW5R6k97Pzef1YowX5e48uKXd3GmsbaGE/Lw7hIY2ktsMoh+eXWdh/mkNnwsOaqF7N8Wjq7vhPdtIemb5iI7BAK+/gaNPA3/n8r2Ptv7wz8+2/vzTy8ysPLYw/d5uz2cZvBeNydwaKtnDw9lXdqP8PuWU8uYSz5ZIu08uUc5nP+9LHTru9a2FIQ5hx9K5pIcZIrX2WFZ4MEdsglmPAe2lH5oS/hmLDHMk7EMb4h3fxLBoitbm02kqHdFMM4z9MBa9OqXN2/HazttXivDlXE3CVzJQ3NUTyQI9r7+PTaU8rlkMFPOrseZiKeS1xyCy3D81fNk5JOSWVJAkmVCeX082XtVn2yJNPuTts/pfrj/OpnJ8REZu2V5xIeZOcnLtoN793K8UUNcdoE5cs7grdd5/ecZLHIrnq/F/dO+gSDaiueSpfslSB2kRI/zYi8yWk9SXj+HQ/yOM6yBKiOZAhR5NEXDPFGl00X41XKckqyi+v4xOHieIoSykpsDmVI4Po0+Zt5ZYe/CEPaetCxiJJYMttlA9FW70dHRL03kPD9da+2N5VFBLLposGMJ0tkmR3W1zAoMxzHyCYTV6KMs5ssqvUqIXlGkIeZcptF5c+si6Jft+N5Q2FSa3BviFmbgfUn4IFs+Bxw0RPhGe1M/y4hiskt5FcYAakst9oyU7LGKe/+JieeFcb/KujtLA34MYG9ev9h70yT0xsdjolaaefqqCbvfjKJ50yLYL5rz976dAwizd016n30Oqw+RrQH4lQLMqmFd2tLo+uDdF294FpeOluPlvW8spUT89L7nhZkmDIoZQpgyHdo9lt+cfV/w7NXeBW1cHxmhmPrnYDiYG4QAPM/qW8pvKVEkcAou3u8+xU04S1pa9QXP2rUdvqupBitxFCHFpz+ObYzsPiaYrEn1dV24yWT2p88LBbdoNaPiNCVohZXbmO0+y4x49XlICNpYeClB4zwRNYKVap+wIrCEuNQ1CRsRYs2dNs1WUTvlhyllcZ4W8jzK07MkmQnuhwkIe/A9UiYpPp7aKCzjITG2CbIUmnlP45EO0wEyWASbITVKJyNLxbVjFqyO2T8n6A7y8qT1H5RR2I3gabxIG2V47owl8K7+ql/w9XvYttN2Docgv8b4fj17AvS7sjv/+g0dLbzs2ttjYDRPOtfmNV6y8Ic/VT2CwCvRGppM3HRHOAUvoeuINUMlCh3Gn7mWLOr6Ph5xiv+ud39Hq73MyNuuWawhiddc3041aEKvwc8Y7zK6dCejsedigXmX4H+dofn+uq3CGmezKbLFDEQD3l+nBKWo9zw8Mu7HU4bXOoXHyQKLcQ/N115egO9oe9F1RnLJb5Pg0vvKt4wggSpsihdFeM6tliLykKJ4U1TIPfSN9p/lYZoqY5yQAQf3+3krFymH6+uTlKKsyZO95982/lj/LdphpSqKkBGXjTjtRg/aRHlrozmsA5f6McJ5ErTydqOPiYRk2Ipmfb5tmcMRuBTEGuIRavU+2Mt2ZtxakH2cg94ZGPCKEuaTxZ9CNH5ZSxYNBB+eNIObP8hBlGBoH1ey19gt2Qo/Nqn+JA+hd87SihyKizJjDcmwn4aPS66bJQYrB49JfrMjB167aPF4dKbj+Po+Ia99YHvZCl/fHz9PLvVAdc9SkBmW6rYoerZaHnkbakeHFu2YBCyeXeXit3vRl/o2WeYiNsmhWDJ5koGX4XebAv74UZZ4dMf4CkZgZXH8+ztRqGGKge/wYfAd77Hm0Dvo+OifI1ALWr8vHPDh6nHveYLmUohLaK5U4vEihpkppF7oI54rFfW4EgaYXOy09dP9ZwnJ+z7P9r4qS/N9Jtz/9aefW9WkNS7N78oQSxYOk1ouDGI+VujEsKGv8tIhWbHdM2CduY6YhT+Fb1g/Vq9nCVX9eCyUnzUAv2mVkWdPS4lPkFHACP56FlXeSyG2/FGK/qROv25dwT/96c8Bu50OqoMH0hBG/ZUxpR5MvJQXLwKzjbUXc4h/G5ifsZSeY5mfnX4zMPntu3VlHfVxpdSjEUTQufK2D7pgwwzX9MYwzJy71kEBDtP33rq3MdVShITfQRYdRG7lTxZUdWyHuhy/PfMuHIGx0EhWbwQ7hD0hnpip+wOHsil516dZalfW7+xjUjsLXxEG6G/vUngRHAv0sQabYG5O2dqWqNVeEjZbcgGLGZNs3pk6Z8eAFAnlh/koOGN9dl6wEPDF06/zALqWIjw9s6qLrFawB5sYIaGmb48pwFmkIfqYaT0sCX1PGY/WC0aTtp0G3GAWO0QHLPWYNqU/67jGjDxS3j5um/E1gK6s4WMhWcZauHHM4Pz6Nn+78hfnrkBQh/P8c95d2/BSQ3fv/fVpe8Z5fZYSqBXz8Lq2aCTVMN3WdVVMZEAm1a7R4732FnpCW6aA8DhmntiuXQw50QB8MM9QjuruvSA95Y9HGNyuU27q8iFV1jZFj/Hg8iKMwwXiSYRRFl66/tD0JV4gBdhSgWDonn5scNExbUQr7vmEmq7t6qol+nditYW+q583vLJA2/C2finrWeP2xg5D8siAD81b9JzFrid8Frysz8vjQk+PGQMUoCjHZV7g/U10+H2rGNmguTmEPGV0RHbg3g+tJpWKiyQXQeCpaXdfhDjJK7LUourkRj+X1x6952eHn+Cc4GYA6P9EUeqo7zwa45wji9MWFOBdK1fxysDBAgQiNXABAMOzA7ewlKDFa1Qeo8QcSErASizaZZuh4+S2A2wVSL5dUlx5yiJE++12PrSVjE6NjoErA19EbozlIi1yEHqq56ovh+J985Ov7vJi+y3p7bvvv61/ASVakT19q73J6LrfWzz3Igj14zZeO7QTS7w1+2lmzNwVlsV/5n6TCRJuGEV3DUmYynKXkpMwJ8wv2YZxwdg47DOzDZJLdnoRHXEwEEVUVG6PRDA/+jFFBak35zrQRUuE9JI9084CXORRsesY5vG+ptdBUxbGQk0asI5NABdSgFRLSd0GWAh8X8LKqzyvX0xFiOhNal8TNxM0A4jOdYwXaGV5Y0zSqpcSrsyUK4nDIrBgtFVnJh0+wprxo53HAuBXEar5PEIuZ5c/7v3851z2EPXnP/+0d3ZVin0C+c4cs9qw/xFxFeuOeNWFQB3K9EEYiGIswxBB+ekb62Ys4+BlDMmEYO66uXDIQbgJU7EyZ9oG1KCBzgjLfobOgxeCeuDYdUwTISfe5lmWrcOzQ4je7z7NRSb7jhChdxMc23ne2wk03+f9nnf+8rty7iMmXDkCUTvD+1GhlMnYzCL8tt0aKDx7+wmVscyFyAiRD0KNB1eLMWIsgu7mVtbeCm0SXgTgEl5L8cGFuqYdCGvoMcMnoj2W3BLdnLbMm7l8lN3Vk5aqsjpLiS6mN4h7s45ZjSzKu7IyhQBNvbnvE29OG8EQQ3zx+oKxdHAGHKMDzLTBKiSzLmptfcw6ne/CYNE3osSA6D2zqLIqMYIFY5YkXEuOWMfGJbtzcFrHOq93Rv3t3l/XYTqE7p51HsR++b3wtaOIwd+C3bqubvUt5bHCpqz6rbzuRp8iCkvGGXdVrzEYQxjRb7SLh1d5i468s33g8C8PZXmeMowMKmf3RM1xbz8r/qT5hIj0olDk8UnGYyF078x6uwm26+s2oGbBJ71MIdLm7bPR8NQxfWb4qXN9ftue9++XAUi/O9YUDGWOTN97uf9q2pQNN7xCSUuSMoGed0jxjazJI5mQXyHzCZd/yug6vOh+tJCRSb6dpRBNh5G9yvBf3n2WeMcGv9XGABLM4QPtkx8SiPRL6JBsMWTAA3Qw8kW8hEVt/I2+jWefFNEif2ZyfhERC11ToMKUJu9TiAwKVMDwVb5xYm3ZeM41Y6tkjMM9cHYdDVCMeEAI2piuxECwIa8O+40Oih6OAsRf+2RjZ4brTMCP9ibRKyfFamHvC6m+fP0q/j2Oi3JG8r7X6jOV0TPacl8nJN99TIEVCNWqYJuxnTNjOUKLhLxryUpOC3kh6oHMD6LVRtL2TjOazh5KZOy922SwsASZOjZvNHXUd12eObE4XWfSHxM15Dl1zPSRHjp6FQEfNTb3MMqvmxGj5ANZXpYEkijQ6wFNqAmjBDxArEXCSFJ2P6XRH5tTwgX9nLCUuHKZMjhrRPTsh5RrnXhj65oWon2Rx/mqVSDemusVb+0XwqC7yQAeH0UiU0mIjUIi2NQvkcE8sZsAN1toVJfpFT+9+DkroBHwCNv8uZNCnU/a5Pb0v26rnT/8sPfPz/9p7+eXL/Z+/unl3tGbiDtCEl/GUPd5qFcUHy+zuig3xLEpQJvfIoD7iBJjHx0tjxAAHZ41ef3gUwPJhZhS1btwYp4QuRMyicm+jcB1/v2nfo0AXFeV+ZeH+itocLg9BYXDcMHGmpbow4Gof3v2XZ/mqAzlTMd335UhWQXwWYkUuKkM51nNEk0owa+//b4WhqNwL0QB/pIHblN0dwnTm+CeYR58oqHuyeScsb5CnX6beA5OlPssiZeNsWCymFCTtdEcPuM35v2djAKk8LSnVMLoMS7rxeUpyPDUFmOVj/fvKjthkGBBK8a4JsNNyK/ChYUlCTDQMerIgcBAQKBng/+kyiT7oG+IDh4o3BlEZ/5R34w1THKWcvs38E4QrqMK5tidw70DDTg8O5/K2b7PjR3u5vvf+DN4rjXzL3z5vT474QmAQdRcx1Fk/bJbxXJR9WF5cQSwsJjwEMHN4ENbLPLpHzrrEPExNWIWnsAkHds2SK7nVHTfNdDRL/hbv5F3r3cteu++8q8am6ckedPXJb3c3K5dXjx3mkE143E7GHh++6hXPzdYwd0KRbuz6lN3K+XVl5UAw351Tdv0BsmI7kCp+ma8eYEtpbfzYnY3JfkY43vXuBuFZ8K4zFWKxc4j/3z9H8aToRynf1WkbQeNeTKGfvUAU0LBTeLKtD8Zyuu6C3aMVdN73Edhk4hR/byVNU2FEouy8phM6mZ0Lngkk3sm6tbz+qO8aF55KVEkZhhJfgZ611dhVWWZ1uQdHuHjsRt+UkTRfA+Se1afgvctiuUsBMoYVv+mAO+C0UHILHgWv6hHecGh8hwiKcr6+fUvJbvd7v34S5m4ed9CyFdFjnjddIXVb8gGSTUnt9FIst4ayjN2mMI3xY08kYMgMdHqY2YITF3B3PzGpxnexy1/91jdnKazs3RQ/A8ndNPQcLC+ST4vQzh45NkfJK9wr345jnLIRih8Kjz1KWvaxDXMjYEg7eqJEFmN7WOs5DCE3acE6W0jDeLKI4EBIilDCfLYWOvG7SiYDKe9y6497fOk61dV/kvIeVMc/S4he5MQQRTAaCLo7C8WV8k2ugewAPXh+n7vdeGLmwT2QUSF61gcbxoUZ2ERYFsI44fc7mdNgjcZXvo84fvyl1d5f1l+T1KUEmuipQ+lQrNEcuqHEAAP8kfx4vJUM0TBM2YiqAEO4l3n5X1OKYtZG0dz30oNQWGeO4xyhgkqaRHLYoopcLvWeZihM0T419MDC7Q7CEWcfVh8LDwEEfWEIsIqBaaB3uo89cyv3//Zrv/uzGqq99rNCj5vwFimnvNZSoixgAayX8aC5TWLrd+zuEr0sKzR+0JAQo6Y8V4mWZYtJSgRxRiJtSeHQaM3ghZtLab+VditMZKyPFu4WqbnSeEzGbtCQzw+yRrGMz42HeG+8yjWaHH24ZO0EpNQgMLrQjXCHsIdBIvpDkLss0Zr8OTZjQCqL7+mtKNvQh+TJVD6R8jxAGeN0EqtCV+U36RiuxCmWcLrWAzl2hw63RFo5oDH+cDwvLtwq8Xroz547FMb1wF+Ab92LNxuZ4Jw4Xs7uz9jYV3QP79VM4Km0DQ5T3CqAV1JrHJYSpCy2jVp2utZ5K/tzSDa1Y3mffyujN07yasEUpGb+Fq9LPbVP3AWygNPhka8lDeVPIpGmldrFsuz7uhe5alfmRPG64uyxkhRWYcylxLc8VYM6fnjxlUi3+FPZXhGhOYq787579p5xDq/v2QoS54Lzau9QxcJ02QSXEuCYhAzfmWBDo31/Wn8oE/3lrszDhzPrSxG0opiedv75F6NSWYG+YGbcDz4PUuw4w18QU5N8kgNlQOxDf3o4fQyuWa4FsO4T7Gkc0JEMKwMHqL2mUM7RjrZtNA48Nrwjr/w9OeSQSx6D46yr13zAUv0wRN2drjO23T2/Cj5lCoYGqvCV4cMqN69TSbclUmiXxoQpQ0NEV3prdrWWP/dq71DmbYtyi055nlLRl6URAdM6H1kQHDez3H6WBh7QpXB0YpPY8wG29knsfLHcEvRU11LeYNPzlXZxuRWFu7ecZbZjJFWOiMDkXWl1W6CUddEgvoTK6XHwqEQKNgdMYAZFt55bE7f/k3pm/22OevV/fne18ZBKoinJwvnOKKm/ACCQWEvNrzEOiaU6V8DmDMJsRj3hAnEoLv/JKQeZRGexRRP+/7u4WrvRUh9F3IgCBkcQUiAFY5gjeu81OM3ZV69ioDB/CLNL5MUcmkKbX9biNU7d7K0Cgv8wx//MAkql1etCNNA95OfWhn9pzdZnPb7EgpbiTxV+rtjMdpSgm6wGutqxCEs29jUjkCGQbKGjiOGT/XP/BNLtFFKyjAoS1Aipjlg4beffkZOCfXeC4BDFzi6Qx7XdZQAACAASURBVDjEAUEIhXWGUA+DPyKH6C0senDUOFoFu78xwHZWxuxFuCtPuxzOvgkJXISP48I/lzH6xdXTUXyHKR+ZpTyp13nNjynyurlCjBE4hTip2dV8eyv0uMJKsjuNC84kdkkpKb8J424StnqXlRn8gyOv05qdx5YyS+mdXxT+lPRSOPQgwYSreFDL8zAmUPhpLN8UFmBGk/uFLSXCoAtw0jGK2bEUXwkEjJOuif/v96Aw59AnaR59WcPTmN8SX2h4bMZKiMbRde+hmURS1/oWbgm7gWN0BJNTcX//8tyr66q6faYMRQ4Gdjd3hOH0F8cSUPCLr+LF6aPvHl5t0Bb3Io0K9uxqJ0XKQ1AVWC9aaryWQI920ckYDTtlp8gpfp7vHcEDtN1p0u676TuQHDX53Vi7CMRZ48h4YwRtFj/ewIuUHeU3UaPK1GLsoI6cvxkm+ZxiqelzoAkfsCHglTdCdt2e9m/C3XOU3R/+sBTtCMkaBy7a8n27VJjj+3Vz/5T3rqhTo2+Vv7Ifva+OV60dOlNihP577uuM5jFqkmVvMprFvyyQzSOTlIVW9MR0KbR8P0lSLukd+Cw+HGOjS/oweAlHs+zeTj6M0qx0494SgYQGCWUOAJmAb4zh8QbHoylKh/YtCC/Zxy4Y+oxP4BFeVnJgNJFsJN/UJ4mFZyQJTbiTI2KKkUx5GbdWu/K+sT/zpUUG7ptcLmLAAxwFqG3xIvrfDBQwXXIr/tTB6kDahklqwcgd2cG/vH23d13I2NrFxlzPUrKXeYPPmq4ipPztd183NQPnnbQmc+v+1rfr5gZbvk6UR5QQGVJ+cIG1g+jAlNxZCnMpPXDTLs+OB9yz2gN+097at847ednvlnOv7VXCw7Tq33EC4ujwXXHpxnpYPGVBhQpdSuE1rlZxM/6BoQbZGGIBRtx6GhAsPtHINZA1MHur5U0A3nkNPCrMdlF462nK72OdlfZvfNGETxmZFJ902JnTErdhKCuElJldZbW1ckw4FSu3TJm5MRAtTfrh4edhAhaUa998W5bo+dMSZL5pZ4E3TY/IODho6kcC95TlIK48zFQ5tc0xBIWo+mBYoRWEwULSB0w2CrB2nQaH7T3Xl2CaYubP9nu7t53dHHOBkA+mFRIjLEEbtU2ZysXw3pk2+V6bGCJiooSesOVW5movgbfCMK5vCngra2vrdjYPVDryZWHjMynDZfEKI/K0Qt0MMn+KmUw1sM6gkOZdUpOHZ/rLSj4JpmVc3SVsKUC8MLsO1A/zueogXRYN+ROc6wemT9OlAJ+Ot3fK6yvZxYLWE34H10j+bpQbC9oGuOYStgxZ/xyRXbAIDgkONOAMdowPnuaEk1Lk28o5vD/t2rdOYF6sMSgGG6UR1ncf7VxHT46wp/AC95Q3ym+IMCaba57ePt7b3t7Oyv79scF+ndW7Hb5vbenrWK2/ueZ39+HVQbnsy8KrzqEBt8P9dt8zvHD0fUTwJRAZMuZF3UzWY0lcV8JFS6Agq14fejc9Qka0qpbydS/aC4WUiLF9W0ypS/miJmh1PJMUyyiunlcGRXUS/7O895t8zlh5Ukq+CA1cfGQ8Vo738Rc6BhvX2Cja5ANHnnHPWXjvh+9/SIi3f2bZn7Y3U7YyTPo2t+9DY3w8Lx99OW3IZYR6pUmOefnidUJZNvfl3t/98P3sPkHWvU9h8hyFyL9pDvFF8wdtRL0Uu2GH1d414VsD0duY/+NlCjHqB4HOIFn9CxZd950eTbqUgNg8Vl2Lxhp9WsZA9+DkIXq34MN6Zyk94+/LwCD8ZVsS8AEJ03UggYHRTiYLWVJQ3jsLOOreFqSGI2P5CfyRb8b/GAE3eXcW6N5/gLcM0Sl00d28rwx9qNyZ8pIiJmdyFJNH0UJurPHDiZDVUYlAFPfkRhSFGF6nCJ88C+b/WJ8Nm3xoysur2ZhA4pzy4fGmqEOUtRwuMiEeTy8Ond3Fv3dNs7opEW+igLXBeKr+mx7CK0eXtXKciQ0+A29w6nP09wk+A7of88Buje2kBX8MWO/uX+xdvNvf+/H9i0KSLCBJMa3uEICeRfzfp8HPA9hJjYxNBkiAMESQtGNtz7qWMdJYNIRlStGh4ssaZjL1nXG/6n7X77eNEXDzZZxZouqoOMmPL14W+rQzvDAp5O5i+bzMiHN/TFhEH1NdHs8i1zKc/vf/8//a+zf/y7/d+1f/+o/jCQhj2IvvMDV/moch8eVTEyMpQIACcIQFqQhjY8KnTxPIO6aDmA05nid8LY58k2UlsYelxYqSLHNWCMZ7mAyR3ch+Cj6QSmCAE4FwzNOqL8srWQkt3vOcMwSqy0ebrAjDKhS+G0v/NOaCv8qekGNtMPg7c8d6/lmhh3VvwV7d2jfEHm7+8F/9IfaJ4xKOQo6WHDOPSrLRh8Kdxu14guMFhmaRgVv3Y2zofN1KC6Y+gNnALSXDWyCeERorES4HzhDf4fssJt60hssnP0QrK/QifE5psX4nEyzvztijuXmWv7trEWrLXREcvJAaHTw65aFmVmXJxyoZYTJJhVBZvJ8L6fd/aDCMJ1kIHwI0JjW5NONuKUYZz9FB9DfMwyKsv3Qj5TdUS8Hyrua33qVc8p53EsJDHbtOjhe26PX313f3F3QGzyIsobd+L0E5+K6PFM9MVA6fHwtjahdcCvWjBfi/z7qe0GfvjtcQHVIavHRC1jHzTwsT1/mxmLcwpektlKEmz3JmnZen2KPhwTwy4WnzzHj1DDRDIoPL7guhWZknUp5IyYQRU36MHUpP/oB9+Pw+PW2FlTxGiRbHhY4sZMDYOj9vXLlELLSDJyjQlTksKeMkhWSJu7Vy00qKkDm8lCDlcvg2dAQfdP3kSXxTXeBnT0/8fFMihcQbR6w0h7om5B+vXuWFSI66jF9nOlC0Z9EACvQ041J52nkw6YnVm8BlrOO5O/IuPh34I4uhfbyKRNB/+wVmyDtmWkcw28blLEGmvzwrfGsoA27hNbCv4Y7w+5jVL/mF8TL7YhbpMpVkjLtg2Y3aEt1GL6h5JbwkO/AGZVsd8CQEaxcQhtB4eckR9ZJNMr3BjBIizx1+XzcWB1ZH4W2/cXhjgO965jqvEQ7A6KZF4UWQLDiNVxineEhjKKPDroNLei8Y8m4zaiPOt22IbvTmjz9of7R035DWo+Eqcxv1BAzbk/XJ02kL2Nx/AB+yrcJkNvd5+bLt0mJwcNOmo2R61Ld4pWeFcgePY8zlCSfXlDXPRjNH/9N//z8MgV9HJK8LB7xpt+TrBF993PuQsLg6aqJ0/blqD639BNcpoRLSEv/DYLPOp85CZg3ATYn2mlDHujZejSyvkGHsaizoQXzPB6BSHqaDn6LOTzXoBhEpL2CbGGkQmgAaQVTpYIOBZQHex7wn3WN52C/s6qlpGF9NW+5a6uF9xPNv/tf/Y+9psefT6opPpv3n9eE0RBOuAFdzhoE2KxbSWRSYcfUpxAY01z3vg0AowAOCofNhC+setbAuZdrdpchrO+bznsSNOSLqEbKVYULqXQId0QzVg17vUH6zo7u+95mjOrZ6p839RvRdHBhrOyHgnvp8tjZr66Z4KT6E63Myc/lYeI0rBGur3ATdCCqBlnDBu0KdgqwWl7WkkHlZH3qOxyebS/q8TZNXEgbmR5yLHpCwdq0Phb6uW1GHUDE5GGOvMBvBgvEWjKfcIgL6M+O7JbwYixb2BGHqJ3KPPvJsYgQhj88ptVk9prVCKbhU7/R7ntWsiGf/ILhEvyi01vRvR1yd7eJgxaKi+j276FcyAAm+6LYzJehatQ6Xj9jp63/KocPqXyDru999FiDm+4Q94blrKwmNYlxwBur1fUFjvb8MD1fQNWUovLPCailQQgjOqga2ZxQhUFBKKytwhUrxswP8B9LR1tDlDp9zL8FjiTJhO/co5KGzEG1akQzrOCFaXB1cnsv6rtwx4GCz7+7hN3wnwapqhm7++Mc/jrGEnv/0pz+1h+BP8VRzyQ7xZnybAei8LbYMmJsSVe4vP/00gr2hqPpd+PNMP9tcOxp0KP9TYVjlT/0NoRzuFx3KgLJAyKx6lIChHMHbuPLYPORW9c5E8WC10X1PVCrEoA+f4Nf3CXmCaZ8v37suP8E74M2jE/Y0xEG+Gtua+gsxC+MzPmdMO0NvcIg3K14/J4nFuY/IGw4hlybaEn4mcbHq3R+50DPq4YTgT+2fMmsNHPKSeXEbXORiyAGQVCLyNu7q8EEv7I7Qr9buVa++Do+hMtdcTqHXYGPJxhCtOPO//dt/P/WBlfnDTcZILiVLM2TlgrxrloKxV4uACCuHpvBFvulnBljGfMJ1xm/rWbK1MlIWDDnzWCcZpvdllw4d12bDVPST4+h//O/+24i41VFy91++ebL386urvZ/evGy1hlZKSQm+jXAMWB80CdS8v1TsdE5npkGDLETYp0JlMwH6CI2uEcpCUwBPbVJkrBbjMwY5v8oiAXDJNUe8v6oYqz+GQBAym8RtqmYUYZcmPk1B1+/xBNJnE4550iTtZ22gyeJ5JY22pJd0+t7ffXe/920hDtaNzLPLkmAm7p9V/CEvstJXG9zfhXUgEFGwRh1L0CzEujcIrp9CgqFmbz9J8vmgpYQiDok6iIryYrV61/chtEBjHg3L67bVJd7eZMKGELDzDHh5zj6CrMRRgJXJCNjaMA1ChARlY7QWJTBGMbCuro1oCRX1WOpKvyg/6yGuNRHbyb3Q51v7oaXQZG/ZrYGQMLF9wpmlsprXJ9lIqPPWcxlHN2lG1rfQhuzceKm2oczYTl/DIUZAByxt7ZI44AzX9uDDYEKe+lcvenUpvmHOqFyoaTzZyrM81acywiYJC2tHRCxL744CzDqd5KsIgaVq0XVRAK2wzZFj5rHVvgnn9V4AH3jiYW1GlohzfV/Kb7Y1oqDd8kIfVvS8PL+Vl/c2isxT/6kHCGz47Hvt2Q443xZA2PA/ShHf7XhwNliNHtx3YFMfPLm86RRdXjvhwZDpVnDqb13BT7qyDNaEfP2b9Sx39I9vXRPqmrmB0aX7c702GyPHS4waYF34XXPsLJAt8w4NCo1ThBSyZpowvU2a1m40Ox7bDQXGIF0K0Ia4PupTzosXL6qTta8uvV14NB6GdggK51ndqXfQyNCJXIXeieyGDyYCwRCroodCfcbD7ovW2P1DlIWMQKevXvwyhof67TaAj4x94tFFCpvyW+coaPq3lLtfNTJ4jYIG6MrgvYGBM0FOWEMKO2FFVjL8U3KU+2zRtZORjJazs/Il4sGPGQrbPp1EpJooQ0MXM42jzsKzcuCAIzKrxoBTJi3jlRMxii6ZSJ7pI6DiU/KHouBJg/u7Ij0fgtGjhndv5tOh2Z0cGpqqDDwzfexWve1+8PCvsuVImDphLefrnCKLCLz95Z8HpicpslmiMqVvHp89Pj+mH45axaWmByMeZr2siXYy+ZihQE/cZXyfFAW5qY/6RDb0qIr7gErwiCYmylNBlCJgM2h5kq1AFoM1CGmTyP3j9s9qDb/TZyH4l4Tm+1d7r5tDipl8TES0ZuBpVrcMx5nHo0BShMUTQq3qYPK3OPMoiizxWSQ4YKYyd9eWkpwJ9b1jO6STsCjJA2DfF3K5SbBi2s+0fYkWE8EJqKpKVo6gBoySgb4wiwFlawsaGM3IGE+m5kawbZr57OtSm1MuAegshWDjUq6zdT0hnuW5GGURwCirAP7ihSyv1X9MiTiEENxnFb59LGmoRkFGHD3nw8KdBIH+8wB9H8apHCFBzH7dM++bczRLjdUnZSvT4b0RSNV/2zw6BwU45yHr9X1Wc8A7Pa/t2rYdhIB+TSgnphWa3Rb01hZtCowzoH4TnCm6BbfaFy6EN2+TViaaui7zk1I0AE/BS65gac4RIhC4ps3+dwlESzAJD5nSwtMfg4NXQLF3ln1Xh2sjHkoqRrxf5k9mlIARy492jUIrXyKW0AX+mhG+YBKuhDwnnJnyk7wTw7PvCIVZMmus3+iu31NOjJLbXlt9YhhZnDGt+33DGuvs+WganHqh+1Xcc+Oxzu8Yu5eizgWD/9y/iLk6d38697trYLApvGUkhNcYmtzBwODXz55BXKv9YLToh0Ea/mriGDYplh7dRUyCYfA/KVNwIhBqrDB8sNFTl6b/229ndLU8udrVd+n1Y8wG8M0LGz7KUGb08AJnrV0N6KiIaY/Q4PBGFyhA7/jYld0zPn4zIPGF79qHdo0jzjBDiuggz3WS3xKCPEckeXb2GN0RhhblLpu5d48O1rgS5UXoK5Ox/tOf/zRew7Yp7n1LaE0oMJo1diwzVMg5kKY4z5sQ39J80QSlVRMDuYYu42MMFNfqT/87vLV4k1TWnp10HlR7Zus7ueC+yeQUzkErhZz2jiUpa2jF9MFXRU5OSvmPI0bWCE2jawcvH24ckrf0m/Zw3sYk8dWGQ7RjV4WBT7JjWwVrzXskrReu0YSPkPg+GaMfHeA+Gqnv6E2n9AEvzapUYFCzJ9u6NvBIZymyhtpKz9x7MAQR3ZDzoWvvuPIPW0N0Lxx82i85qiLJWjLjYpeEOJExcOtZlPvu9s3e+X3JeEUowY6zxZCwuwxjwNBdoAgMGsM4R2d9q3CwP/rx9Z8HIJaPwuPnre/33OTmiOywAeOD1oezBI1lzi7L1rvqc54CPEkBWrR6rMEhBqUGhmFEVj1RQvv7qLoPIAQg0xsWUiPQWnfUvls2g6SUso2GoQ4SggdZYm8bCC7RCrxa/FhHel/Dq47nxwMuMjuHhJsP1ylP1twAaG/vq2+O9v7wx3/c+2/+9b8qjFvYomSKu8Ya3zdZ8yHiJuAQ0SilvL2NyVwH/NOsMG32m4L57Qfh2AUBMJGg9OCoZDVm9xfhYLYJuyX0P2eJCnuIp6s3fKHrURasbMpCXUO8leF9x8zLAdEdDLWpikfhDHKFIcPhEGCtYelQozLhtrAnYaD9y9K+Lgu37NoYwlTaGX9KkVDmBK3w7G3Ghy2K0nW1VbhHGDQLDrzAl/U1zG8APDz3GcaTNZdiQmnmUwmFGxg3/sCyJHj1BxysDiEUYz1EYRbp8uP9xZ1wAbIIFYMt3AcbiokHWIgzilp9RheIHBw6ewdSLGCN9rDzeKmyvpqobc+e/bzfZR0OKAfOsUjnSp33MQw4V3Yl4GYwVVpsVPG/x/UU8P/7T438ovz++mUwmLGlHTz87v98KD56hfHR156rqOCqyUM/WdkWP2Y8HDZsEHqmF1YAkbl5lAd03upJEiSMVfuInqxylLFTIJWJz8fjj15+VYDNl8vgGOtcpcGESbCFqsjuaX+tc9t6kPBCISvDFIyLMlAGvzv+OjjIw2kOqbrx5E+FMLVLf16/fj1nRh0FaJzxsSXr0PSnZAjBrmx1qfe3wh5k8dVSfEtgqNdHXQSr562B+j7rme2Fbv71P37bX3OHS9or74ECvCxzWlnw/95CDFOOvsHB7jyQTvoNPhbf8sYoMs9TVoMNTaHYoqvDaJJiVQYDs7DSMgCSAbb6WlENkSRTTrpdyNA8ZLjB97HTGK9RRXIEHcMI3FVnNMYolLzm2VnirHbos2lrYMi44ORYZYUSNg+PMWD4xjvkob0/Re66NO+qZqZM4I2eGakTPBmnm0GEEZmx6BihSnqa5RIzPuFjbR2n1bUt+efZ22SZtsGjeq/qv51zzBOfzOyB+WNL2S3P8TK9tTzrIlVF495bLzrZdZohsbLRVY0B4tvaNzK7slsJ5scFKNjuERXeFnLC3hdZ6t88a/mpGiRp5DwE+pylAM/ty0Yw0EqbIlRB3038rKb5b7I8Tc0a78sCUgIK4E69F9FaEPYypO61khkgIoiD2xROQvZta3YefG6uEnrw/gDa3LW8iwawz4rpG9dRC4tydh5oAjtF6BBC4Pn88MMPe1+1KsF9G7D+8lP3ufZ5VyfPLgcgG1NjNjDAYAiCAtGmTSG5h9Eopr7G7ghvXXN9Y6rpx7SgbqfYD+JMIV7bqDgm8zXr2DgDRuZZIwYhmVGAwcQhTDH1A15CgDLRFlY3wgMH561u727E7L2/+7u/m37oj+uIylgHWL2JyD/EcDeVBbKqBEcp1laqEOq8rp+bRyg5RohXso+2UBKWOUIr6loCpn7kluuLZbhmHGjoZOe19R5vdrYoCi7qkQSkXRhh+gFOHSAF3pQd4mZz+0tcUIKMK2WBr3FCipSAkbgzU0fqj9AWxZio7L0YrPHOoFp5fbq2WarIs4ug3HMdGXhCQPDZny9n34fe61NNALb/gofaHfrRp59rLh0DhUfM+9OWadLQXyQ3z3kTUzsopOlFcGOkSnY5yrIOJdO/saoTKrI4jcXCOfpHV8oOFXOgq4uL1fff0v2mJHV/aBUtBPNJdpgGZci2LyDv+kuYrnZGmshmzgAH1z5wD87ahU59Vx8ec1/b/CaMHSM0e0cYngKUlINXvS8xbnsHjV90Tb+E2JQtKWyl+69o0HH8bx6ptSgnyQ0tCTfV1sihtSq/HYErfV84f9b5Db5WspKwh7IWz4P/hpuAiJb6rQywodjAauizvkziTI9J1MKXKNvEd96pRA1Lez0mi9AvhXd8mkMyiRwLbuTAlNWbyfMd7hbcoE9d/oEF2G0wBWu86je4zDJqu+f99izld930BRGqSfpLPlmKkgELeaJrxvwnJDk0V1maUzkMRrJpWzFpsmSjMLyHrvWbklyLUVPGXY6u5REcRfOGNCp+xvfuKcFwbxqcnThuc15OdnIgRqjMMlsvvw0MRfWSo2d56HaFkatwcW7JPVNGilplTFiE39xMhZtfSX5wSo5eXrcYtAZrXEgFICtraAQNzvOjpIzRZTjmrbUxbZb3WYpPZy2S2vDQCGYgEGeedHTgSIBIhaX/Y+f5Dcj+1fUutOhsHbHDvBCZNUkPDspIGvcuBVt73hWCOz9724TXkLjVk9uEySk3FuN4lJVGeYlVC9NZgmuF8RqvajLkTESN0CyzI+NSPJ/1aS076c0ID8P5YDjM5HDemNxv8EEgnpGM86HpGdFSiF0fCK2LvVMv+7KVwyZgQesrgre2XZI9kAlB8GK71kcIcY5eWAwFEx1dHkXYw/DFCpJFSmHOGFllm5t5cthafvWLlaxPz1u/03sw/1iYSP/uG/O19qVDuw2u60+O3Sg7CTGWrPuQcjJ2I3Fixgx+10eMx2pti5rKhg/KWJafrCuClcU7Rp8uANIAKgbe1Tfz+kpAeMgTW4y6BKHQLtjNOqoVwNcDI7tvCEFaOkv6PJgIhQjFoo1Ps3lmlAw2wV+/HyKCmaaTMJZOflhdk0yDIQuDjoUePfk3hfQOOPpJCcGBdjtJgBnPsP5+wY3n/oscgPTXx1bPr+dfaW3AGU4wq7en2f7U+AnVBqfxemP2RTu1272AuX3evGsNzAwQHsmEpnv9AC0UR0Ibrk/fe8/3fo13gScsxP6pZKjAH8x7OCE2lmotMLZV9HXqIXcqMhyvPmoiHth4g0G2lOpKmtI2fIZWnQll9MEz9O7h4coanUhBhsznpoIcRvdDM7XLsz4SIKwF6rq1O/EEBYgvanFNbawtGpD8Y8NthqgcAe/iL+PH9hWkYClAfcbzwrcTziucbq9O8g5kF44qusN3FtLmAW7wjmnnfiTesTJdhfBDWA6BOXKXowAZn+boGb+j6A/6TQHiqUF578PG8HbtonDUuZLRlgwetRNy4HHyMHrHkmHk+niNlHLftc27A+sQRenJCXlXpIyskwWKNkQa8K7olaQU7822WfUkrpk2dCVuXWXGhTk6vM9g29VaF29N93uvNml/MizpMzCPwBDcyP/P4eVTjo35pgwx34GUTlGDLZ7Iwde//FiyTjBtHrMxW8soXraY99OmdFF8L9qW6F1zCmefwOjBsMH0uXfB7Mh+SXYqr9wAsCwh9RjANl3Agqu07cRcc8MmTFmDEAsBZV3O8Fxn1lEV82UhQ6gsYtzdd009MjvXYHzTBPI2KQHXEKItkIpqdr+Ox1RPi3dbPeaXYsIDn8rb70sBmQQiK4Rlr05MUipvTPPBJogVm9HcOW+ndQdfthza3ftCJaYjZEnsxwSXh9803eN2LC/EjSkxm33hJgGjMqXfsziNWXlmXPQE/UMCFsFkZBKlg5zFnDF3uvOEQEjB7UNO8JMFOxv+EhK1mMK3s7mwcV2fsoUFhz6GwJbV28MRT1cJb0irr56Prob4l3JblhvCrtBZ6eZJC5JftUi4Nhtbk3AgNCw8YD7fY5aScOsMv0UYH2KyUY4YPKVBCX6A+5AbeQaX+oCTOqzEY7IwZT3+GGOoRh2XgHIy3t/mAVpnkIAiRH0qJwXESLKX4n3h7cfm3SSqpmz39XVwoY+6jWYiGt9ncL86wXkADhaFNO2nKFt1xsYovxh7WlabPuYRiEgg+s/hQ3iU5zf7qs33ng+uSAijDbSdfer7jG32BtqF6WW4oTmhrJi+ywTNr8eCUa2dS9pPOa/jt891BeN4bs7K//LgeryS1bvGAJ17VPG7s9+Uj7cGJugneuIZHFhYuIvIbcObQgkcLU7c9Wm3hva7mx21M/RsAYYu0fYyBPH9+BO9p2w4r8XRFI/rPCPuXUki5utaYxQYHWihlO7Aha9rT22Y4SLvdqsrjcMvpfQYneGjbNf60ELUFbJkh3aTSUF8lFzFVI4+U5jrOT1H+655LkVeCJeQRkeqHkUM711TD4E+0zoo+bv3bWdUwsvZmvB91jjSuR1HUkhnwYNXgX7NtZ0NlIMnY36mEyQrzhLCr2+bxzyGEs5c9LV54qDsKh5FW/pu3DisTHIfWiRHLSbiGVmXx81rtgee5w0JHMZnIhqzY0k7HxymCBh3QWvghFcOox9wXklj4BhARl4YJ8RbffoHJrMU3rxNgfVYOEfL4HOf186DlthkG7aBlVjnQ/wUnCoi5dczfVIaGdvhuIjK0ERljWyP8Y1hnQAAIABJREFU2McL7KxP02f0HS7Qo+z+xUv6YEyXR0ku1K/dP9MiPgu7BnuL1Y+MC95HyRbUexjtCUkL1/7Szj8nhqkiDIbNZ+HxFs0/bEFvUy5WWL9FuoMjmgdL/ZWfAG95nYXF8rIkccwq+tVAiVl3E1XOZocJv6sALJxl3pPQ0Ic2COUxXlShRtXKOde/gKisPt2wAS2idd8cs74E7MiizKtryitl8ZCpaBzvKMJjuSKsw88RYDA/22/O2sHl3teXf977d63m8uL9Q4orIES0R8IfeauzckptKjlsEAk/yYDxWOHo5S9/3vufr1/OppD/6o9/nNRn4ZQf//0/7b1KWZY6kdVQPcX47XxAMD9EAB9u2k/QuCEE1V9MTUXxeHwsT/b1Vy0nFfNShKZU5fhkTfbRvvpx16oKNWoE0V0hhdvgeD7Co7lqIfV581wchMZp8KVsedwPxir7nLU0mO/3JdiM5yILN8KZpJWeOzv5tnG1wjolL1l4drYs+trODfpyvvenxlCM5U2iC+JN6d7XhusE1nUE/zJ4XuchW7/TcyMoau9NYWTjfYiPAPcxzudgnQ2y6+/pyVXwX2Oj2m4uHmas9/W7cGqWyBBw5cjeumne5G1TGkQGCKtESwnllVsZE5oIDsM4aKb2Cp1jyk+fGsvrOziNggx20fDe25cve76G4LQ+k1GXgPh0h8Cb9Fw2n3CVsC5jTDje+wbWZ8Ju50lwCR6f85h01GR57DkhPIxYWyLFGJwwi2annmiwG3cN6MPH9LEz3phjByvCYCnIrvsPhJVPNBJSe41dzfWEhL0HCe8xNuKNLfy5hRYpgGR48PhVGSiuV0YRMip54svjDY71zVjwUYsbn5cExbMhUNaSdW3pU3LZ7XV9kkHXOreBdLwd8HkS3PYvGk9JYdC6YDkGD4FZ/62Icn/TghkJb/MpeSYUzH1lTiJLwxOH9e3BbhFNEboguGtsKB/DtNS98F4WYnNz7y4zylJGowQLa11GxxctiycSZQEMSSjmK9b06TuldnV5NwttP3v+7fQHP8++f7XVVjsneS2mEDCAq3HvJq9GBulgY0glCs2Afp61/Sq8CPjYLPcPf/hDWadtkRQMpNvfvLxOWUX74cuyigc7D/FWyL2kmzGI69d4gdEHGG00GiMMzUY5oTgFEx1vB1hwPPaDO4/KYQGI83ZHeLJ3NXOiPyfQjnNEDDuY68cIYbRSgCNjhWxSigcl831urMt0FNm4I6+ipevWWxb2Fc/juc4YYs9gHLwUW8xi1LIzr1tSjoKY9XV7lsd3ddhWb9W5FFbOTnDC62v/y9pTn6zxSUlr09BFHfO8Ls17LDAGGeWeYUoNkTE+jMvrmyKQ8bHkGuPx+9XtOYaYjO4P0Rn4CX0a/7PPqkiZBTY4J1etXoXeGCV4f+2gkfFXW8EbbaY3W2g/I6dyLPKBoSXeGTI5evHTy34QC30q6JOw3FglnerYfUxjybMgUQHNB4zBLqqM8LBhLAsD8wPAjE8NAcR0lNy8B7lV2qHTS1C44YjAAqMQDCF4UuPUVbtG6BgbfNqk5se24nr/LKskpfzw8dXe+xBPe2tqEE2Q1vbi9jIVDfJClCrhmsAgSDKvQkIAiPCuA8zrBrtfNefnoUY+WJg7BjJWcprSMimY8jpugjbP92NWjh3rx9rJeoBoA7ImAd9mjZ6d3KZc8zpj0Lrdu0C4GvekPbGEXBFZ4MzibDpCRsGFlWgKr9jIFaHwEMeC6pnZw616hA+sVYpZTicUW7uynEWIvUOBMjRkvtqs9rLV1O3bFyesiez1+75Csd2H2nBTXcbxLF/2PoV3nZJ7b+eGNmyk8GaPLyCNenxYsiuEQ/H4Xp86639PBeJlsBgHTjzWqHCe545m0RIvfgi9p1HY/KsdwjSfUiSR0d5diRBoifKc5coqVZjCGKF3hKyX96g9lVD9j7XjHp0Fs6+fMV+CL/SA41i7BMZc3fvUWPAWDltzriCoQXyNrJy7QuvDcOoPnkemUdQ3Ia6hG2XDTbXoO6afdiWUBxxd8U/9FJrveqst66idfQmtHe75tTswI5hRuvPA9lu4Z3t/vem9gcP2UxE9gjbWBOPqjMZm0eC5EQxKoojlpt0U8wioqoA+C72j1xE+q2ur5eCiGfWf8Pu0E87qcfzlOTk5iugMn8aX162yZMiBkr5PgF819SZsj9dAWUqaovMFRiTnaBePSwYi7ai9ohU8Ix38UChena7jZwZz9mNjk60tmTC8zvqkpE3lItCT/3snKZGvmg88k/YjslevM5x/elFCSfe6/+23h+UEtFRamzpfHheJaE8+noJ1K//jf/znynzXghpfjUfx/d9/vxS7aRtWCYHhHRA+hu9ZnCA8oGkH/NelwalIFUWqH3/r4I0nVqOjZfQsGkoRRGcicHarQBdogRHAeDpghKPD2jARITzqRs/hpxrUvehQYZUvoUVkRJN/p6B6B28yWsYQG7rOe64ehpQXlPd0Z6DPyk7qYfoTchEJ+j+Oz/HE8MYOLiMDe1e7zZNcnKg9ch1S4PEZuOxnjH+cXQMW3j2/yZuk7LT5m5KO8OIot+Tccckw3sXTnABJm0BM0Z9FE9ols14WKC/2bTkfJu5bZYz8MdzzqTZvGDl68zZPTr/qk2GVDLmsnARtwpcQcWMYr1cmhCDE2L0yOjSxhBiA4lTqWM3OQljhzBEZA/SgOchbTE2wbNUTuii739WFGEAVQ3s2cOTFnOw9izn+PmZ86HNfXZ+KT3/IAjNxe8Kr4dCmvdzz9N+8B9kSNDDlZFzVTm6776YgvG2vQCsrBJPCgmU6NSYmBPL1V1a4aTse9WQl3BeqkzElHfo2xoZrYxdXtu0Rcw5gNgG+K1R7V5vuE9IIhwVFoI5bTonqZ+fD+nnM25l2yeJaXheC/pQHcpDna1cMxMLaQ9DGEyfzCcMlNB7V0fNj7VfPSYxy+bz5fV8/K/xp8ej6GJ5kUmFQoU9E8SFlN/s+1o/3rcQwe2lFgNKQhZUQFWHvGCaADkTtP3j6CJdv3wfrwo3aC5ThEccmiSh7fZDE4/rskE3gwas6oMM7MelnYymVidw+BvMZj6z9wqSrnz0blbOY1zxTLayIqrOikBVc0KZBbl7lyupdeCdMKbvJTCRFqxi9zvSJlN1tMGGIyJT1kZRUUyqTEouwQrj+4gcGAGUFTmPUhM8T13XGMThE22hXXR14BUwA6C+P4ECZbsei+WARfuc7WFVfp/n8+tz67frQTXBmqOkeA4fSAsfpbcSoFp0iVI+KMugPIzEQJzRWqYPmujFh9C4N3jsb03Voz986W6nmqijQ01aUYkDtfXqV8ltzX8HdwvOWKiNsgWL2oIP/2iyUdhT+JYJYGcZijPjVJq1Hja1RgkPjgc748oJL/BN/jKcfTAfvGYn6QgHSm/qH7yS7XCYwrW35+uhFZUQvGdMSW/7hH/5h7/tv8h4+vklRn82Y1/sMYVGP64zj07PyAHr3ydPns2XSbbtrU7QzTDPG6K9wmazjHQkgBXoCzHn/aO1fOgLBwBkdR2y9Q5nk7SSnrvKMPz41D5kByBgMLnWQswAXFMU6Fq2hE3LVcAFcgoE7PD8HOOKhLvd+1TEU+8zD0eeCLU8qGCb/9yU3puwuioitw4siJPqt7uR7DLuMVnhSaZ/aybPSl2mnx3WwioXaJ3TeAhyiUya6gxN+B1vRok/RENqT20B+XrY7DF5zaP9p7pz78H732P2MHU4BfFu8/9pQTivYWEvUXolvknPUTSI8GUNx1rLoDnwIoOqoERi7xtOkEz7pmsqETy4SOqdVeJF7af3Oo5BzT4vWYGtSEoiy9FYDFbqElN+AYrxAiHK8zAH0YvkJGfSMjpABB8IowiQAG4a2LCKMA2jffNN4ZIR/m3C4SbB/eGWQGLgXTijvR/UVZqWAIECWFh1SaQlBQngt8XWQQkCkdjyQCUrBCa+cF/Kxj+GTrI7eyJItrNLgM4IZgMdkVR2Dt7Bs4xW2xnmW1fE5aW91mbsISjaTSo8TDBTleED6k/s8BByCKNO7mE2Z2oBgEAsFKDhmvgf8OHhGBL9eCOEJfSBWZe8nzJ4U7jy/auC3fRBPC3W5dt8Ee6s2fMj6Sp7svSuMxNB5k7VsM9J3eUXShG8o9LxcyTmIQrmIGIFxTpyHUDqbOD0MFD5HEYkA1Frpzuib90+xsTYpejhFVzNRPqb9MrWhG8pUFqVn26vx5MPYZIbmnRt3Fs4yrYMQQ6OT5ZVyn2kUtUXbWJ43GUM9mKGijnAWIp1niknNYCWG9jGMsjXm+zROFuh+u5EUITs+arA/hrxNAZ5VB9huCk8G3vDK9D/rNzwNA1YngbPaUd91eI6AUbs854C5vz7guEZ1eG6Ez+6d7b1f77m/+yRw1vfe6/WpAiF3hJ1wB7YL/JjefXgjBGex9uq8CO6Ux9GRKUDxgLV0d8J0w/dvz3jPsbVho+f1e6WxT5ZicCKoR24kuKKSEUpgOXNfaxA8zwa90QUvhbIDK+05zYiEt/sJ96cUDwuR5s49SwFpnnHcBwZm/KM/H6JlgvOicOl4A31veHkO1yVyJKr2Xv748+w+Dxbp6TzDlRxG2No89/G2lTKaY6VuApcB7+N9z1DO5iL6OC5LrhieDHgWezbdgAm4wQfshk9CBDr3+188uoV3sDpaIiMZWeYZXiUXhJWP9stmLPK1/9ni0JiKIoQPciAF1DNfaKL3fVfjwqGJ9jucBAx8hE7wOvqTFDbysXeGb71XYzwHFrYRg9Ppg1fEgqtzuqTdKZQnMi+TUVbW8c6m0D7kVJiXd9rc65VI1QtDb4xNiSpNyUq5yny9Cc7gPRn4GXDgJ+lIecaZ9cHiIdqx+DK5lHw7SAEKGwekWbzjph2D7puWIq+FQrVIidXAjiXkhUfjfnJYZj/Wvis//EqDFqSIhbnMnYU/VDgeYPdtyDirhWcpn0EwjZw0MUBu2oEFrFnvx3luklIqegGtazJzIvFBjDowEERDlHCkcFygGeFe9b0X6yR9l3hY+5XZdPas3Zi/Ony+913jc68bS3vz3uK3a8I2w6RoXNt/BBChzsqRUm/+ynle3ecImpCX1XiQwtsPuAd5Tl999+3eTYoBQTw8vhriMN/maUuqnQTUWYA55WG+5vFpwsPcyP6xVi9rz0UWxzeN0dlJnAD2YXdjeNYFZX5baEUCDQvlpLZ8bO3D69bzE5LkdbHCjPmBBxg+trvDYaHc5W2kxGNmlnO9q50J7b4RSletenPeQtbPv/+6QeH63JjLXR23kgXv731lX+f9vE9QvE/hvXpDAZbeXOjzQ9l0EoVmhfiTBWmE3dtD4MO4O4sRMdaYiL+e92HQSCjBnMMYuzUqhwnD7ZxRERzHzIPviI43sITnuqc/cVCn6CE6QuTjVcXYyrcjtyQh2Vw8AWN2s7EmYMS4ohIMMEk9FKCNMnmdlLJ5PvHGtOGwvcgIyFncO3owv2onR4bGjNsaX3psa6ybogKTxRp8KdzjjAkC2PiCaSukA6POSvuMFJlpszA5odC/ujzHggEaN9643quR3ev7l7NH1zPgvgQa2OxgCH5/8zMg8/IoQUadcjF3ImjhJmA8RkxuWd/1sfFT8LV04PFxY331ixd1cdHwRsLrV+9gCe0pe1c32P3291+2SR2yFN/lvcnkFNHg9eAjQhyN6J9i6Du2kcgMhUbajBcSTPE9OOsLOggSY+wtOltCfQRhsPbuCLEQqT1olAA+aMcEHok2E6jWjf35T4Z4xi6PB8N1/ESZ4e0jY9mPjWPmLRP6Kwqw5q2+totBZbyJV9WrH7JIrVYiT8DvomoJhhRKcNcOh+v4Z/ts8Jubf/nHKwGkyHDv970/a8pOCULJjMmJKOR5XNarKWc3yR8TySdXo/fIrf3x0KL5ECFUuEKIjJwgiVaL1BH0lqYTap564stjofce+lQeRQJofcLTJLB0nWLstcpgIKFu/E6m+b19chiaJnPZfHEbkZNxUe94XwdvO3/A/8nedAmjhcFz27XxaAPeYVnbpxnQd+RmhmqYLIrIU4yS9b8GkDtCxTTU8FhtqQFdC+YBTvKesViRJnRIpuL1QDP8apN3vGvjZ2NTHBvyHM2g/SOWMq9lc1uH3AGv57Fr3vDM0/uYIrTup22INMqWNTWhBUrfFw3toSrZj/CEyjTQ73i5KRMasjy7SDPmqNywED5H0T3UkJ70VIDJWoWMDp2NOgJOKuWhxgop5kI/jwi/a4eHd2V2Pn56PRticm+TgSnt3hmEeR9h1s6UdypmGFP4YFLcK+tJYwSXDaCaNnD97sPeq0I3dpNmZZnH9jzPKlzMPdaE7EaH0OeVhcAb/zutM08r/1NAFzqxO4IQqLHKV7b0yBLBbBJsvv4qJn1amnPCFeDPasP5pXGHD/U/uCawWF+EhUWFETSFp+66Me+cNrDPI/rq6+d5xN/l/reUWCm/UtBv69tD4yWIgOv/npeZsH/5KkOhuZSv31KEpogwWoJHZ7if7ZTCmczOWVIr3CB4BCLzDSMPPj3Txz2UMYzUtyAK2LXbv8iUAEesHtiEObz33owh9vBK1a5/PfcxS3EnyZHMDHRTfpaikomHNsZDJGlLnsFMDAYepbDf08ZiYxGoqbTVPt6o+vwmiCkJBhBaGgWYECSYjP/+nAcpCeERPHj3rVH4sYSnxwytw+aiUr68AJ6Mz1IYCxZo63PGhpqJ+SUE9X8J5k0oTuN++ycFvriLsiPqPf/X5+2VCYP2ygKpenbfd3SPV0aBRLA8coR7EE/WreHrpNrwG6FgTCaKmfoPUpQWjwjN0y/9g2O0NwZJ583z0Zat3u27MzhbDeb9ISXbe5W3CX90+5AhCtZ41LQIXsEsb9i7Vv34HB7h3aGf3j0s41C5fqvfd4dytA0+jPlQejb0pUS9R8jzEPo67Q+xJbQUQjP1hfEY3BdfUQrG4VvZ5clXQ4OuE+DKnWfqC96zFJj63YPPDacjQIOrZQJX66aJ86znt8/2/Lr713/RMA1NBsxBW9f+Gd9L3jXGFGDigpDHM509GRkzQtzBw4F2MKF2Tyiy7wuO0X9GJJqFW20S7eqN4W8RrFuJTHExEI/CrE6KJ/bvd0l+yRoHL9374yHPd6Zm11OgF5ctjH2VMrtIEdcUQxK3rebykNy25mcNnCEg65zaV/ZDu3Zcn4SPBoIP3tIK6H/JHZnw5JIPXML10GLyVf0MYbD3PHp+VbhTHob5xKY80SuzqD73v/c/1v+U1njN6CINW5kLPmB2NDtFxxCAhy14IcFHm6cwCuG2uV5vc8VlRd3WwPMAeplrehGgCBGECoksEBCAU3Up6zAg9K3G1+gIUCccmNYBOWO58Pp6XcW8KEJtOhziJnQJUX0/K232+8a67u/XBO+b2x9nz6icmhJ2mhNY+vd+ZR42voOxAGm2A4lgJPTYQ+oxocYa2H9a+1NSxgJzDAcGMiEB7rwYvPGNH/7wD3uv2qbjzd7rkdM2bL180ka71XFU4Vz4INpY0MHeVzEgVf+yhbh/KcT5y+u3ey9+ud67rHDz6CjIq55HnLwUAvQo5PGkzX0kbCkJqd9r08u1ZxtmsGvERd7Q1998G1Ea4H9aJmxeXwk6tq0i2Cm+D5Rudb/P87Rg9esWk+XxvSvL60MhT3P6WNDENMG4GIXCo9QQFSbSpZWRCgeDlkU9IYhgGjSH32WXwa9359PTzkNE3oTm2r/m9mGQ6CNYyMxElSYhu4fhwPQ8Lx6OzxsfOA0mnxKYVt8XDjV3UWSiAlKKFOP+3leFUjZawaT6k1YPjs5VHt1RLQwMfWM189TRe5iexCHroK4kiA/jFQ9PJNQlKL3af5k1vJQfIXgaXfDAB/+Vb/Hsof0dvU705AssamuwWQdA+O7sqH0dg4md8lswwwI7WLpeHwecnq2q4bXpz/qNvnkNujpqeJ6Hx/gohpLSbtWeyUbtWl3vOtdlvR/5Reubl7CEpHuEDmt69LsLHVh3x75fztctTH1d5ubWxuPgT9ia47l33fBFNCp0H7jjgeo0QZ58qPulQEykRtuHJ7oO1iPwK5CMeJ9xOjitfnBBj0fC1DNuW4bje+PEPKBgtnvGd7kFkp7+Mf5lgFOAhgbsMuJA3zy+P/7xh3iH9xp9aWQHRWtrMALE9VUvZV5IjcHq3YYbhNYm+ab2L5oHn3iqdm6fWQBkSv3rP0gnqpwbmwIcONZupCKC4rrEERmQaOZjHgkj4rAEp4MiENvxK830rmGJYEKhSU7SV+Nkq43xU9dHgSdvri4Y+ivs6BlhT/DWD424anhl+tQ117dsy3mm9+6KKh0dwb9ZAVGz/I1kkgzqRGz1NH3sPlkbt8V5wTOabrzqY7wl8nPTMFNBiqEZdAPm8CA6pb0fH9eOFGSiNjNo8d9qXwow+XZTsos1VM03PMkxOTm0ak6+HrpPbhpr3gez3pfbwZEyHBWFFDkiKDp4biwkOx4n/3tYZ3OVs5RY1OaFPeZVtPDPrBBz39jXR9ZS7yI84FpYC/gpmd6e37dx0GQ7AWifisWxg1hnIQ6ZYAZUZyBfMQkqhzKlsVuEVUorm15yydMrOz0Xmurd//inVzF7YUVZjDGX5YMses1SOMi7+9RWK1Q78OvqR4AqLHh8FiGnJN9aNDsgEgTgX2fV0tM8or29r7/7bhTS20IiD7WDhyU1m2XzsUncZ8eFICtXWIRXaSHXh9p19POL0L2/97rpEZZIe9j7pWSUu9l2xXwrUVtrW5qQv3oaTEYBsuR4I3lrPS/sYhFiiTkXzeu7bHzyJMalaG9S3HdZ0aWLTOacSfnv6tvbBuzfpvCEB2+a4nIt5KnNYyFhjoi0eqEktA9BBLLA/n8zdic8khzJgt+z7qPvg+RwrjfvWGAlYbEQ9AX1KQUJq33aNzvDIdl3d3V33aX/z7ySQ+wKCwUZnVmRER7udpu5uXl/xHx+dx3BOLoyxkzYGtQMW/YsA+dulCAKcN+9NUzCGda9QJmMWC/rtvhi4Iqgb1N+DxKQ1veZ+D8ILrNze3CxaF/ZuikBFz0xEvYp52AkGiAVWojoQbCxjGGEJLrKwoMQAgDCGRIsXS83f42Wj8MPJruMvu2IYe6WJ/7p7CiPI9i1+fKXtl4J1ZubT3kjdkQ5XGFECmcrEG7qr+/oaqy3GbcBMi+WUdAvfz/8ji+GvsHI3/efEdvWC5xrrv/q2Co+z6t8M0fj1tZEZqJbYzQu4aRQPYzP+98mLjFAZ3ePxjWo6RFjdBxVaYRgAcfxjhP8FCA6gLpfnwTrCKDe//GseW9yOLgMuTRVYPsetGsed3evZTz112gMN3QMqOTWSPxc4cUoKryRO94/AqohrjqoCUH471l6AbtMoY6lKWYuSTRg1vb1qb2ZK+992rOgW3Kb8Lk+U2jCn6Irl20O+pvkiMaVArSWcEJo9Vs7cPjb3/5+7qfoPKu6jHZN7bR15RhT9a4mAAn9p3jyYIUbpwh1f8/A4QoAfvWpfdNB9WzokrIbzDZQwxNFgQsDx4uTxh/NjVMRvndyqSV5eX831YfeMYzXv+gywmQogCc8GrM6n+TxNuP9eTWSKQUhcUbd8FGtbBUqLxjuPe+EY2uA3Uc/3MpPQFchFu3dNiUimtKXeLepjAoPzC4yeXwU3Ox20ZDAyxTCRbKJUrUF1UnOgTni9NbA/zI6fl8EQIRBDgdFflIlrasUqO9I/ksy/4voTZ97wuCNd+egBKIasdPOYbwupwA+9635NF0ERvX5zjUVB1YSBoqJKHNLj3M7TUIqJMojEd6zfojVPfvoYcIUDeGiUoxki+Js4w09ynJi9QEAQj1ImK1jAc3eWzZNJPDEce1iIHRCuYxXEDpHuDUY1qB6dPrLO7L247KwBuX8m5fPN99+9/3mxxTg5Y9v28UijydmPmpOC0FZZ/b16qyQZfNuEUdwSLhaG5Td2Th/LC36L//1b00BREA9N0o/IpAB9te//JAF8qUw3LL0xZTtmH5g9/XmfsCD0uNx/PhWdpltncKasYfAy4gj0VFSTgK4y622KOu0wtqHZ6UVn22ePi50mudyAundf0GR5Z1F7vUjxolwEBMiY5hIcnnZDtcvmrOUFcUy/Jxym/V0xd+/NABVIyi+Dx8+VTOxnTyynGV5fi0sisXGkxhFEDA7MNS8J894kiQiKvv2WaMo7LDbaWdphONAsPdsVltLuM/SjWWwT18lQzFixsOLNuAfNXuSl0/A1/UhPorflkXS4mf9UjAkpBgH1p4G3gl9MhK6VN/KHMOo9UnVDlmxCjHsNF+qAj2GnWxPwqw1pmM99mbjnBJi4WErqOr9jB0DHbfhM3p/9lQW4rdj3Lxucfjffvx58zZYUiQEPDlkXvnTpw8J/Q+tf3q8edlGqUcYKVxNeK6+zoLeBmlM4Ps1ITuGg+SsBNJOFmk+TDDwnWADHffWQZLGdMIc8VhjuojeY6XwsJQHHul1gw+3RTrhiQfXDcGDd29e3nPCSHbhNs4emXdIfEj99xdEbDZP6idhAk6EO3zrNz550jyzv9GUda7JxzaxvS/X1Ys/530pRxhW/47fxkTh3dWHSDf0L1rRh9ild/XmXg2n+0WRhEjRrnWu2jddQBhfimrEEzytKdCREEQTlktYjwzOvPb3n97O/eA4Rk1KjABNP0VHjFrFGCx1qJxiYx/+TwB8ij/evm5v0P3/3D6iyqTZ9xB+mx9MAbrPMoTjjHxsg+f2WhDuPebBycO7jKbFq6CZYRYdoVMyk6C/KBoj4mA8KiPNPNwYX8mcrjvJKmj3j7ZmbitgxS7BKfop3wG+hf5HTkYf6AK+yI6rkj5k3dfA0KBpHKHH29vwlOwzj9lt93QGJ+YyHyQ7X7bR7+PNd8/KJWhqxTuMncIDRwlA82zj1S/PGaWSgzNnF0zR/HUKbBLUKkkzm1OHAAAgAElEQVRJiFLIQpJoVtblef0/UsPzWfLuYfAdZ6P1vyH7sFyK3xw8mIgEeMnZuA1/nCKVsh60vyuj5O27ZFo0KOHleU7NQUsfLOi/NP8fzR8fFQUK2fAu032TY6K+6e5+VcXq9a3knVwG8GtiaHjHzkbwlP8QsLrNf/3djz3QCTlXXWBfREsRLoUkTEca5cIigu7/nDJQVBrA9gr1Sb542iJs4YXDBjFZkb3BWpVZ/1Vbe6PRQwaungyWxYQY0QHUGOcm7801/bKmphbmNxxtHsj1P3xfIkvM9iYFGC5ixJQTQYvDYnXeh7DUbYOfLN6e9QZMaEI5fbcYpWoCR23P4yZKcIdn2DgnJh2xC50MsUZME1MORteEX94Xj/e2kM9dyD7sXeLSn4LHl8bpnbrC4s1xiUgIM95FyTXB1pxhwO5y49W0fyOcwxip6fbN0xcVs04BnqaAJ2EpgvS8pQ1faoN3OVmxMduHFOBZc30fy4b6nAdDsVmL59h6+lvrHc9M6HEIoVfioaGC+lyfKC+ieVmsi8F0vtu73t/TbHDOe0M7mGb2q/OZxjAOGADu2UC0MVr3hbPHeuyFs2NEYyD7HcNofNtoS8guWTrKDg7MRTf0cEvB5b0xMbJ4jwt3WNw6Cs+7e+FknbEwu9/1Qfl0RL/1E41nVfI8JQZEI4SlJTey2o5U40jJEr4//PhKcfqws2hSP2shHKzEnUgkOgwOdVZ/+6u2FzzmL0Tq6RkkOHa4ph91BJz+R54fWKFfuHGg27o+13DEcUk+uILik/WcDElp4537fvZlvP14l8FGgENMJDYCYKYfaneEWWMCF3igDAam+KxH0gejvPTBPeQAeN2VRSyJY55rPISKtr0mEBaaYpgyEHowY2nW+4WvEYApBX26vUvwWpMaL14mvNI5o+SOU67X9wawtbn6kyCYaBAY3rSgUFh6RoqPOiyzOAi2+C1baaYvZI8yco3DjIVIz3ZMr1692/z8t58HuuaGKL1RwikzcP45Qxl+ZD57l98Y+PCCymerqC1a05TgAJaUM2WCToxVW729d8ODuWVj6RLZoZ1u2NIpXsVj8MYIYXCfWwOdPLT0i6GHhoek65d7vXdoHYxcqX8USR/9Fk9FnKZ0nj57WH3gl+3E/k35FA83T6NxmfDmOp3WVer/lh54X1sGXe37bYWLeaiKHdAVlAs8XNdX88DTn/rFIdBZheeFQSXlyBPYP5BrcR08j8fIbFP3FCcliCNqK/ljffffx4X/cixi6my7GZcomIjbjoWlA84AmkLMFUz59Yl3GouQq+5lnvf3kj/oSH/Vm+5jKQQCr9+zdLm0GBNiYoQk+AAzRM76tqww5Y8ImPPu+9L5IYuqcW9O20Dwm5D+fd7b0+Kxs8uAAcWck+ZbT0ZJQTKCqVwSj0Om5NYFN8+DcCBhdvkmNOuuZgbzfY7waAz/WAzfvN27d29SBoU1ukYZHRW6Hbc+ZhjPINl7k8t92/YvNrXMPesdzZFkRHTrWCMUzGVtvUn5vX+PmYNh/xDALMKHhX0Pmp/SG3MMF6VPmwFR4OZrDKmo9M5eluWbSq8Fh08xgS5nB2yelq49FW5SmMM64DHwrrX6SDCELi/MMs4raa7JOqRvfvPdfB4XCt2vD5jOEoczFniW6ocsMXsamiv5aP3LxzWnaU4QYdZg44ghjGWYYjGHCW7HdmdqYyW84BzcMZHOW1bS1X6DAVbTSE6PxlThr/TsrIsh1NlRJNqZbYsMxU1x6SiEiNsEOIFrnmHqL/ZStVFrMSuW19RnzxGoyWvx+Sbxo4/ebUmOa+NJel80gll2ixR4E0aZszHPXJ/31m8Cluth7ISm/6a6TPRl0fhe+8954e5dhQQSuCobnVa8gKFgndLHXJ+dDKLzrD2hOHOYcHoejdnPcVLGwa6+j3ExbCYUtIQIGPVr/xNU6BZsQQb8tdSnbMSEwihCPKfnPjspGsJxjJG53lNo3Nl/RyVBTVizCwoHs5jt3WguBuzXruUNEZTTCPprPdZ4fd1iXtVzcO59aMWJ/4T8HMZ1enpv/Pa339xjPua6kJTaq1IZdGrmfmoXuOHLHnvIEHxkUB7mDaAl0R1JXfus/vB5cyMNvi53b8PtwBMyAdecIjjoI0MbntEqZa7ii2tzPdja1WEKWQB5oTpzlORSOnD6RHFQgBSZaMebV83Xv67QRlGap0/vNv/0Ty1BePx8vCYJNq/fvU1xtBaZUZ/COElB6hsFJ/HioLJbsxGzAXdOvkG0bumCesT6epDMoyhXckbGFgMv4DBAb6MhQhrNCt0CgAo+vDrZtI8q1r1faItSvIxXpmA8xdD95O9SruhlGQgiNXAzXpTEPbSVfDlOaX//25ebP/3pD31+Mx4vo/uqPr5783rztx/+tnn/7uMymvUjjA7PMC6ppHseN3bt9Qrs1F3RgoScnInFV40lnUFxmm64uVkePHwN79fyVCcafs4bzYhKnCVF+70xcSZmk/DkiBwD3APPxjluQvAcWq1t7aPj4ZM4BI3fZtBOuC+eB79Z5gbpaKZ3MJAm/F7/GZblgfXtF4YMsI2dNjcw9f3M01wz5dwVUqYuXkx0JE2ciZUgigM3F7m2Hz6nCEvqu959X3w8tzTCkak1SjRgTSWOOqIzdbV3BKwAd1wZnwFm7XsH721S7WOuxZAEme73TK+bBcp1vhZTSkeb71882rz73csU4N/azLd5DYVjIT3gzsJQ76YAmQERD4CFz0HSjD4gssooDIthr2b38TimQ3Fcyu9ZltjpSX2IwC4DKMCeKd+0236BWadHwUFpsZusjffvzlp28HHmkTKk23HicPPy+TezG8VOcenrixYKpwyEh49zIcDRovdE0KDxICZ71FKM4zy/R4+fTfmlvbgWwQsVqNE5+wn2+a40beFQc1dncfGXvL+xxmIIgsZYwc7J45oQTsrG3454cWCMBhApAgfaO6GW/ttuKDs0MvMXi8GWZ9i94ZIxMlX4UXKAraXxAIZJNDYe9JJCXrGXUj3IcrW+1H5kgS8PrMSG+d5v+lsbhCaiHlro3pkvjRTRc2+ayMRaGIxOu9YPEznQn+4xdsy6P2tMxf5RjPsKT0UQGPWqSdqb1gRa2iK0zsrfSwBNODaX/WlzGMao4Hjz9iPMGcV7wZ6FPx5NY5GxRrGD+SJNsDHvgIX1o7P/HUsJNugYfJQezNdn9D1n/dZ356J/MF/P3rNP/YEpoOURdC/iqA8SHPCXlox1Mn27EbcJT6vFyBriuesPnjA+fCdcuBUoxnZeCF33lRQDF/3hGVKA7peqPv2ZcRmP/3tPY0VfqvRPYYbgjXhlWJ4EZ31lmEyIvRAxj/vlUaXPGhSlq33wwIffffftL/2i5D5/XsoZT2pvKj/13BSp6P3m5YwhlAx+62Y46lqfxlJgKuVnY+jm03veZtAXJdjR9Q2z3ypEVna4yM6MNWQfPGquuSkLoVd9OJsM708ZzzebF9/mgVDEwQ6uHOC5+GIZMJQ3eP368Lc5NInr+IyRPnuKxre7hWgn/V9b/U422OlASPHgcCXIiQKhdf0HN8f2c3AjYhcchBUZPcb7xz/+fvPv/v2/22xelOBTEfSvr19t/u3//s+bH//6w+bVq9ZDFlYUqp1IgXdNSBeOU4DhED2jJGKfHKGkL8ss72t4x/eNN37zt3+QGrng2PYNXHCEg6GcSxtNJq/7TgLKB6h5EOmd6Yb0x8PbjKbiYd4gjFzXap6uqP1o3+t4y9aOM3brRWe9CXgjA+qHT9Nv5gAfZ+iq1Swita84qAMSpqU+CRPLESgbabMD7JsUQ4A2f7aTUjg4gYy8ts7jFNVxSudji0qbKy4E2NzD+7I2A/yL0mhn0r5nZ7Fl7Y711ssIOWvoykwJQISWGP3KuIM860FUA+nG8RTQF8N2ZRsllELK1ZePm8ctYP/H3387GZ4XNz+X2h5gqtHI4zvM8gknk3wBf1cmaBPuU5klZXWURwhoGOmq9PerLLLxLIIJAO88NL+yYFL3RrnYOsXk+vsv7zfXzevtxcDHMYqSYhnUKcA8sTyynITZx3A/wnpabcPfFs48DvAXXz/UD5ZC+1VljvBUVXpH7Dys/axkWZ5HMSpEEmY27OSZT1WXwhSWWFjX+InHl4nL0v1S3cXL+mA5wwjkKIXXglhMSCMAYZ4RfgEFUewWQoT69c8iGHD229CEn351zHUddYRLzEGRqMAClzuEVw0Eqj47A9pkbsaw0t+t04qEg0Ox+4hWgYXIZJhVthslCO5oo6en3dmFAT3U7giTpJmFrfrCIPA5M6jok1DRp+n9oumBYQKV08sboSiD5jD1XVVC1OBkIX3J8PgqxJX3TTGlD5vrO5kMM5Xll+dTr7TROGdJwXi1hHnKY+bMCfdlyG0/MZb3DiEaV/ghCObvezgPXH2fU+/Xe8BgWfd965Ffzm7QDyGrUWgZEGATkmfkPFD85B6vmlBQNGo+9Cr6H0OIUo7uWeRrzquoQ/xsbASWpTKMArzIAtc31/0+iqp2vqq5msDhbRFMcIl+CEDjfvr06eas55UCNBcEbww0fdLO2ef3452YMjkogcE1c09n0XO6pv7gjyXszOE5GbWukRVf4iWKqv/rQ2MtCWd76C+QiMJRgHVj5ruMh7IiIF+++LY+JxSfmKvK8+pmvHVddOeLXVOMLt4U+RJiHr5//7Z+Si6yDKOpjCYcvWNotk5YUnSQg0A0gyu8gJ+2dZKBxBnAH2Ow9RbLKZwQjOO3nxclZJFP5h1P8kCPWnJwEg6suYSLLxnApmfQmvGC31bhuuZvxhd6GwVtLgGSinrgmre5v+/Lcv/4/kOXU+Y2RG+s+nucMuRJLu9vAZLssD8sWmdQf60PQ7N1Gcb1c7ffElejnPTNOCnH+dcf3YmnRXHOSi685TEGD9NUIkCii2C32z1HRWMYXw8f1NuGQrbMmtzu817VtwaXZf8T8v5bBTn6vTe5Z5Ru/VN4+2Fzvc/bA/Mo5YYnii5FGXXPv726185j85CBw0n3zXldiaIRag2cNcK6tGAc9k+rnfcIMFouwHd6nycF0EtWhlTaJ+IV6hqXtuftBC8DaDZH7FnIurpa1qZBC38sy4HVQHBTmnUoXDSyOT+fvW0X+yZzXz4ZZFjsfX6ZdRMCkk0Bq+QdyIGExqEKi9Jb1qokRichp7uGkMW2eYogYG7HKxIVQDrLGBC7NlnH71pf966tpG4fVErLIAur7mcIlLxY0gvlF1H23nRn1yOWNPeDmJ/1sRujXU9KtmzU+hHwV3gkxAcXBoZ1lgjYmkJGB+9DiBdznrVgm+D7klA+a+JESFRJL8pXFhYvROhypSz3brQbLA/qDKsTQ0wdxsY185f3sIX/dQCw7/qGYYNBwJi51B6fhawRAga6jnhnR3cSjeWE4MKlcEagTPCtsKcKDMLJShxZ5DsJQJi6sVHOMjXh2D5dNTowp4SGJrp0WKLHjTHEmEKTI8QSaOaGGVaR5Ci93tiz/ZfAhRbeo5qNfq13g1NKch6or9L2iRwq+0bmYnNWQieUwlpr1hpQGX8RRPK+1oVOa61zBG94FS2ZsCLFkrAagddo4BXtUHighZ4c4/XNdz3CM+7qBOPG7L7tOQZGtw14t+jpqaHn8Hw1BZkzLCqiO9WTQp0ye8Y+Uw76jF/hC6x6H+ePsjKHM99LpNJnMIXv7eErnsODFJ57KEj9xAMSt2QZo32L20cJcNsxzyjOvfGcPH9prqEDPs8zThtm97eQeQph5AEkR/aiz33GdSEB/eNB2MkF7RLElM5kgDYGhvHXr2vXCm2CF4NF/0fQB9ElGNd1CrPuT9/hbYpoZDx99/L7zYva5vXJJMVXnykdSyeib7vAG++EgxPYkuPICTR4VNKbsB+PZWTTPezAcdHOqgblt+2pLf0duTaKKboMPqhgdENtwRsjbidetm5XYtxhCnXmDmtbxqS9HLUlrDj5CUJ/HTzULQ7HyOoaXL169Wrzr/9q3vZ288d/+L5iIC38T6HaJzWKjXZS/JUP05fl8OhnBneJPuT2hDATaGvuEjXHMdGfbNc6H6SWoS20y8BViEJbwsSN3t3RYbIff0eP9nDV7hhwE6Y11aK98Bfyk4DBo3+LGDzsMw5r2kFyTgl/nZKQjO92YtvL6yPXBh61O/AMPiNPKLEILiot4W0tsTruHQzfinsDXCIgApqOdvNiwsWwteGHkBLxNlC77LKeFRo1+KMybWTEHTfR9ejpi1GYn/PKrEEyBzYeXO0f1DlEfZT1QAgKranwfdIkaCMP4QYTYXSvUMDXFASGO63dIeyADQnaGKYNjiMPmlw9CJgAZX3g75vc5SXJChXWMPkd/yzi7wEeUmo2xRiasvwcvCsEbozupTAIVAcgi2fLpmxVUgCzxcbFZMYJ+VJwQj23R0uQ8SydW+UX3Y5Vcx1jXaaszH3Zm0wW7E0JBDsJH/7IKL6EZ1JgBK21K1Lz7eKQrzLhlgl71s6nFKzlDpJ/PtroMYl8WRLBdeFdkg8RjtdEsSCmGROLLQIxD0r6CGn0cVsqNasKDijOLaMSpghy/kYAmg4WhJJQcV+7xHJbk9v9OjTkvgho4bKb79LK5vKEL4WTZVzaaNlShKMAvVdDyBfhhvjGzqusb10XxJvPaPJrXSBfxjKd0HrZqsIhhaUIAtYcY072YQgxmK7HuNEawQI7Izz7Y0r/BSPK6ja4eZ7lo/SdTDjjRhvHDBF9jA69d/YZDJ5XGYILDgniYDkedvTDMhauIoAU+CYILR9y4C3/rvHUz2GsAVbvw2vOejnX55H5hxBqaHNuf4ITIUb9PCj7zqeDYDX/Z26b8NGWe8HCOWHJbvWnR8YYCs7ucS/hOYqtT98dW4GIP1allLWuzHWFqtMhg5jhpO3Y8TbPLdwwJrTteYL1LqFOcaKfw5T29KUmGMWTdRkfn2Qk3t297d0iLYVI46HjvEdGiGxN9DHCtfCpMeu/SA5RBk/gPkEwAAt+/Vn7aDkZ04vBZynVNXbJehje2sVPPKqs3JOmTx603OpR+2lahsT7I3gO4t0Huw9HDolQyZZ2jZdorLjC50H0s4VrF0epiYYM0/W332BwjMc+0Sj+g5juavzRZXKJN4l2p25x67F3C9ePRxr/UBYULYNzFNG0m2DnuDR2fMoDvUpevHnzKlqs2MfF25b7/MPmD3/87eZJSv+f/vmfm0L6rozmnzc//PXn6p6KiCQjM64/nq8lCGOcJOPg05ZiDOHRO73vaL/892A8EYb6AybuJwBtY3U6MGk8wZ7u40EOXHyGnlmm1Jhds0xpkqJqZxIrUnxjjIJv85nn4e2jzOz4dLu0IU7v3mAe/m7jUxG04YeAyGAlE+g2/SPvwJRMImeuM3j2DwOU6iizVmuAjylrrA+IwLf9XENQ07X4WZr1eSE+9LW3+2Fz+00131ovJ532upDRjbBlEsK975uX8jwhfJiAuI4xbgpTzMLVBmxBOEA4EMEk4FwX1umoF5ujl980IO/pvn4PVNPf5bmW2ZQ3oV9+e1i8+JunDyPiCvOmqN9zmzBojKHEjtCXZQnJ2QCdNdv7AcQC/3htiBqzRMvTp2AW/4Tw4fIm32vKeiWe4Kc8hfh/c9hzR73jrrTj9iRJkGexhWlAh8dTWV/1mWD5kHB9kOV1dHgyyRvCBdUCak6xGxs8L3C4OEY5z8A46z06pVLJVHjJrVXN5VOZnp/yAinA88oJyYy67Tv+wjjaMlZ/WzNHQXvX8FfAVtn9qntYr1NJvnsnfh6kt0qwh+r3IsxRhcFhzQNod1mtzeD3LuuEVghm6CQozZxBTMH6mEpLAcPQQn+Kr7PhBobCnb0vAVYjnYveKL0JtSPYBtDww8F6Xy0GHoKUIk7IBBfbP4H50Ej/3CZIMX/NDFHgP3+Pl1h7sWXC0dHoavyjzIuu17Xg0Uj3qvnY2A9LeOKFY0wKjYC2FUw9Tniil2W1Tzgxz182WYlt4b3PaJWhY0Q7mG0opz8ReO/95cBk/Yn+f33q/vYcIwVKu2b8qwk8Q7HnpSa8JU/MXGCwxJvINRnGFppzVGXfjXeKFyeg0ObMQdVvihHOzPlRfPaF8z73+Ex39b2M2Tw2VZLAw1rYnZZC9XNjZgRlKNSOpDXLVPCl+dEpTl4Do1CNgwK0XskRvJOpjaFdBx6ebr558aK5qseTYMIYvrp4nZLtNjwZ/B81D0fBUaaMQ+tb4ZZ3uFeY5zCiMk83uALm6NwmyutvdJEqCdeUobmuByXp+a0bp0qN36X5m8M8KQL1JOX38vnL/i56ob8x0EntW+og09GOGk8e3iv7YMpApzwG3sEIz9mOaeiv9/LCtwe6glG8KENzkmS6Nk83JklM+PO0HAfyh8MxiYk9Zm2fCBlv/PAo2kzSo+CDPtHh9r7rEtQeRcfnLYu4bNuzL6/X5seMNMsEbr/d2zz7/nebk/IN/sCbJfh+eD1emWL5n5NXxjpJgGSlzkdDFOAKM4JKsiScyti03jSm7v4+EXTjtdn4yKSuTZKLnzrBxNiva8/SMkamzE2fCxawEudUc/m4ayIDenCRYt2lxCjBDCpLqXacQwMrOZPzkVk002YEAVnIwWL4gI0CIVeWf0WHe//b8c7/TgnMUoZCQLwhL7bvlUluBWmVxLJlDM/mNg9K6bPHrd942hzVTtbw27dfNq9+ep0QfhfhZOUjwkhmL8q1fcdXi2ULdRznLSopdtV7nOYGhfS+RtB3DVJGl3U3B31KHsCYF4UrLsrG0j8gmX3c6hdSYQUGtZm/w1SsrmdZNQ+zIi975mth2F4zISvWgz3wznlZEcVeJcX2Eh77IcKaEHuDkRoETnywFHZLI3pNxggANwFeG+8KjwjvivxgTGFHC7jtyXebIPza2qgJJQQrAsYO1FKfD1qTc9ImjQetbbHl1KeszbcsrJjxovffGEfjPU+4f47geX7J2MKc1jtdt64vhZ41/OFDxV7t5JAXKnX8S8i86BlzApNFVlsTjgtvB4Xu1AlltS0iiAAao40iJ3NtssTuBXzEZ8NJp9ApgWaBuTnEFRq2ELzwT2srb687bz51PWu5dUgHhE/Ev0/AhC+nRet2Sjjo8zeFp63bFP59UJ8ewm/wvmr8j2LwCYvHwqrQr1JHKaLee5UC5S2syjHBI6B/CRbm/fRPSDUMNPbSw0PEmk9OFPQsJcfoOs4tGJswprWpaDcP0u6y/gi7uDBab6wx0HUMq3wc73s3GtvLfU+eDGN2W1Z486wlP1HQXh3khgiEZs4T2EKr+wycliYIkdlVZSzhEbLhmBHBWEm4LXM4A8P8Y974zJX2XmFK7wxsY4QSmiIvuk3IKd5gX033mLdWDJkxyXCc5R81LVPZ3MlJaxzvssKTkyMoT4P9aXTxsE/JADxx9TLHm+yF43V4cQfWYpucVt6KwMMHBC5PjCIl2K2XA2d9AbO9lOSjslKVsYOb6+BlLlrC2HX8iacZnYwStRlPmwqwXrc/W4f5ZPMv//Qvm9/99vcD1/dlYpsfgsPfff+bzR9+94ciTRWFiE+s55VMc5wCy/cLHoxKZQJPhg4vL0vpTMCd1pd/+OPvCvvFqNGmIvZ38Yq5P8k/FymVy/anfPX6hzyLt2NsPa4NGaK2LLP33FnZ3OD7+MGTdpH4Ltn2YBLNzj4ULiQ3S9R5FL6NmUdx0aJfBmNEGM6WgvYnowrN3pE/fXcK8e2okr8fTEtFV7iD52PKATwZ37zPieikfO1a8+F983Uf3w3N2zXjbrdTVZisL2UNd5rySUNk8Ps7egz3x81tnybvKNePFcH/WN7AeXIc3Qr1Pq6O5357IcrStaJgTwHrcPlFhmpdFbpUtUrYVTF+ayiVZDsocenTdbTQOAJ8YdVUVKFmzyaN6hchGb+et760+VTLUx7VxkM8Sb5Zgxb+bAJA7tr67Zpe6L231eZVBebu8lORI8mC8UYG93ny91N0cWG9Yzj8lDzYiw5OZp32oqdLiSgl33jfTVV+juI/9E5OM57lTpyTm+WA7D8L4SroS/MmfNlmy+Ltx4DPUhkrOOam4WdhckRtXztx1L2I7IAbZCgBmzUoe9RAzgsR3rXc4DYvxQT3biE/mWjXFi/HXQXQQnIT2EmXlbou3NNgI75j1kBCSBbRTgKDwEmJ9+xy75XIIohYEUIAE1raNZdg14rdzTclkXx5kcD6a+FYcq/nb/S/ftx1D6/LJOx+Anav8WMIii8aGXqt+RFYlNYsXs7K4EVYqFrudshF1d3e0C3loAj1Q2HlacdvtTXrEXm+3f8pZtt8CGnVmGQtRuKbvep5Eti8RLJH2OJirEuWfGujKPEG8NWGtQkRQukmoShmz3q9Gyarz97F6hSGStDsJWB8x2t1eL0vgmCxGaMjcdxfMK6vC8/LMtU/SihhHYx4fpSFyeq7EdjBrLZUvNDnZqLGypAwdRODsMCsY1Qs/Nm31W599qw1R82lBFQ1NlfoLfzlDt4kJHng8CfDicXJQhfakXFsYS1rUS3P8Thqn/KwzOPCJq4Y434MaxyNGxzCk7FQqNqmnEYEUeosy+1/KRDWbF0f/AnFqhnKoNo54OUsA2Ey44K3sFO9DnPrMJe8pZnZG867Or1LyE0oQJtDC/dwX0+G8SEUn93bxe3PPRLM71/QB+XLm5ustu6iCL2Lcvx7JZAwG95hFa1JTOrG4LhCgqYcrMky7TDv6QXgStDX2YGZsQ7OjSE6BDdh9UmaqmUC3ZwNuTBGSP1Kn1UEH932XcONaeaAKWT8WTtOMAh0g3v3UbqH4fmoDEvK6jLP81WbN/uUaKI4hCUNDCDXFJXXP22OfKoxXuFNySqUMbq6uORRUhol4aVchUu/+fZF7ZkrLWoS81wn5xikFk9b7vLmzV/qU9Gjwp3Pih5R8sbpHYajOMCEVKOTo1JML5SdAEwAACAASURBVJNvspgPi+LspLAetx/laQYdXJpDvDQ1FJz3U2yUv+mJRtsYkzdCMOilA7/CI3i7ZmxzPfzNfG2/MUQp/Bn3hBThnBezPGChzp02C79N8ZgjlI1qdwoiiqAXOREhQruMqFRWdFHU49Pl5t/+7VWZ6lU9usjQSNH88Xe/b+PkstV/l5JPJ+iWkmtfy6kQ7TAttV+bkUS8VJ9SWrafk4FOrqrzutff+8HXrj6ptPp92Rx/OCKjOhmgClHf1p+hkdo7LDlQpFAlGQYFOhnuKnQkW/tZC/X3g/ns2JHSviiD/jo5qnDK9bUQ9GlvEvYd8I0snU3c4wXRgjTIwGzWJgd06KjZxrP4c//bb55NyOHjpwQehRXhskZ3EWw3s+TmP4wMuEO4eQsmqiM26cEnQkOs6w6CXaz4ul2gQ0EEEJL8R6DWAZreJ+Pjzj8E4m6E8/V++/q8Sos/jwqFHCmNg1vqkyQKxy8TyCF/MUOWVEQxzOpdAR8R2/Nrp4Xtb97/H5u3bcwZbKOzQjiYpiav8y7E9W8LZR7EVACIBrcnpRkmNidjAiHUnp8erLEYJ1GEnr1biAehqk4w8xLduwQx4q6p3kGZqYwQf4Qcbv1O1V2eA/K8TMiDi66Emcr9wlmSbVSBMMdnPsl2MDw9MPTcCJlgywqeUE9Cw/ghf82HLIbDbkjr78caTZf/u2MxY+NMMCq3tmAbgVKAUc8s+u7dPIHthqn6cZGXHzpnWcNpyo0S+81vf1fZuhcVHS7/HEN9Ma+wChgjhp/+8kO94u3VkWjOPMvs6J0HtV9oZD/OmoSAvL7pR4gQqiIENuGVOvO3Q79N0hu3TDTG0GGGmoo13qFizG4CAGOtAvCLZrcAQEeqDdX4hKwVfl8eT2Gd2trCFPx5peMZ/QqA+gcO8A+35gb7Nzht6YpQQD+EnHGgofsDPp1z5R43/eUehw/fPXcbAW/fdREMZ+6odlf4t/sIkfoCtSz3CX0mwHmLesSomQXLQsfT8Gpb30bwz+cStrw1ihV/+M39xuga/FoL6VqPzOk3uEkWzn03RVlcW33vvujGs04wtQN5JLa5+Old3v1SrrPGrqQuXQuUQ4PvU4rg6vSsvrKFCjaM/LLNlz7UpU1L9jZ7ZfoxpvSFMUNxfzzLOOj+x/cyQpnB86+t7U2WyVZ1alcWqv7KWJ2i/7XD8FVK8GMe4YdO/XiQcYw+8KJalLMG0zx8bdj3c+akCY5gHubmP4PazrnDvveYB/TpWPQBRkWdascaaUegWviLKYVZvxY5U/wZuR6n6E+aV7AM5zqP7LLMXH2ZzPpkrOLiiwbKfjzs2eD85vWn6hT/nLH3Ohh9Klqzs/mH3//D5sXLwtAtYYvaM5iONj9VJOCsqNOlyEsKyxrq2D7ayqioH5d5ahPVaHRWPNTMeO378aH6yOf1eycHQQY39hbRuuo3M52S2niJYXrwhG5VeFpyJcJrXmp3t7Jmt9WDbu5KOUeVy+zReh3tgiyeBCcJUg6K1WGe1Nysng791Rf34BsJcq6nLTf7v8n1PTtjwTTABNNlBWwR1lWW/nUWtmLPXkAP1d9RSGrB2Yqi2bPx1CTSLLlh0rZYfe72k0J9jyp98/7tWYKxIQY81txeC2p5B5BvK46ZsK/t65b3T2HZLDWdPIrIrY97kPs+1mOMjkjMscyhT8NIwnS57PVfur2yNxhdlYODXOPf/e77zVVlrT69jcgiFpk/SBGYWCzadhBS24QHWJzySeAQMCxCFUPmpa4SU7VQX+rCnABMAbqmDp77spFqlAW4BJRirIwBAltizIPdQr0tJJYlZUTGTAlQcJJ4wIyL/yF3XzhEyEFFiBEuPTDvSrj6nFc1ANV6rJOZsksUYIYIoQXZc98v9/9d+CLeaUAj98dSKMa4aidOCDSD4SaiC1Mx2lJ+iJjVKZuQZU0Ymf5lgRqPw8fawzB8jUBZRLmzk4Xcs6ePmtQuFHKb0LmMiAaWwWpl7qbgg6W+O9Gh8Wh7iDomryvR0b0g731+P6wcnukMVSemlm3PrrBjF8cijPbql5DktBMjNJJ7GN0LpW7wHu0R1IyKdS6jbpToPe0Y54Ix5RceoxklBTEyGg1bfUcri9bcPeMZzPvrf3zU/WWA1Wev3I6fxw3KqJnxFIr63u+9ki5Fn18t4p/Pksqi42SPgd979t3j3unbfR/83uGdjsftlmDcBDJYTJJBP7p2d1dI7L2Eliz3+/dteWG82OBHUbjm3Cou7UxbIhTj/RgTbytvI56LFOZvyS8vXypJVpSkF8jeJLx9d6gwkw8bvM1d9kzX/GStH95RPeX/+j//U0KzykzvWl4hubNxXZU4RBjq27OiE3HXtGle0Vw9r887ZueVfpdIgr/9/nNeqoxK49/sZry+TsE0VWIpBRo6yOgW9Rml0Lvw0Mg6XY7X4GWA27gnipSs0af/lsaX17n4W1/int7RvF91Li9zo0YOxI4fPzSF9KVpk9YHkl8O/Gp+DJ1E6WMYMQzJxdOUW1w0YxkDuz0RHz7c27yr1OL3L1tzWRGAgydHm+9mfXYbfWdYiG5d5nmlRjMow3syZqI9ehVLHaRg9c8YCNapzdv4ph5ql3jL8j8oRfJPn+gb46LG6mnCWP8KsVe8G2zJZYv+hUdFDHnSqxhFYM+4nX1ERRSTKbfxJ/qCT9Ek7a5iG+BB/nkDaeV7sP4VH+4/LzR1kNK4vFASp7qUTSxnlPU3gqqjQim1M4uTm1u4ayB2LigoV7sm3QtZNXBzh7KnxLIfFVN+/OBFz+5vfvrhXdbGh82bn18n7G1OWHy9Bd57xb0vm0/aa+PLbhwFifjtDygTz44T+vm4unUytu6nYOedBitsNMNL2i57ImEZkBC2JBSLOB/WhjmATzHO27NXw1z+uSlxo5eOgDJ3IBwLaCyGIey+X0YsgPA1RbQbMSAgwtj2MYRct4wl1CsmxKN24RBxygrRExTaxLQkDMG1H5wRzHGW1ZH9BPOKVIzQrjGx6FirrEnKjuIT9pRRqwaqOR9I5jgTGLdZT+YRJObMMgdK71cnhiBoKLTFYPeMFsTm6EMfeQU6SJxKhgAblpRnhLIx0socjZUJS4+7HxB8ve+PP8mFphJ6b4RbR//2Q7t1lFn36WNzs8331XDn5cBZmOpxy2e+7je3SFBEH2pdmpwmVMFE/+f9+tA5iUtJ1zWePmtOEeDtPYj9OmG1l+fo2W02HkbwjPsmUzccUmI24aUEINP9iJ3w2QogQts6UHSxBGE4Cqc79XO8ODzyCxyWYLoq3n7TfPB4ogN/96z7tvcCIot3PboYs5H0/u3pK/iuv8mWqagztJIar//ClOYv0UUgW/PSNcVpkBwhqWCq6icordfi+TEsGLNOw81GHNrs59pb6PEup+PoUI1O4falANHGFvZ+BzNrS1c/tVEjrk8b+HGrAPV/4XBuuP/nUTvJn5yIAgl/q/3YvOFhW53VZ6HKxxWYn0zHnt3NWNwz1zUwDXbREsXEhjOWUDEeiKaNWwb6p48Wgjfefq+M7vQLviWRXUc8Td3VZyHPIkG9X3tbBcjjs2XaVUl55tyN5W0RGbutHB9n/OdVWke3j44fPWkLtfpafkHdGCNoIhcUQ0jewjOsB6roFeLDpSztCWUOU6EHsmMpPBKO0+Dvht/BuJMAw6vDI2ioEH6/TXZ7RrIokB0YGMKem/nd4DSL7Gth8XctdZ+lWRcZHZcp/Os8ylyr7qhfDNWK7z/JkjqReKS6Se8zf3mbEqZATAfx3k6qyynszFO1HR26hBDG+HHTTWBLriprZ3NcmuOmuUvz9ub5JZYVwe236KiIz1F6QXEMXtpOMoDBo1oAZwtf7Yaj47ajK1Oh16SgWyR/Ga/xeCk/9GPcDp4yWtFX3+PAfksuMzrAuHHsH8YRJ2nUJ8XDr87LBOrGu7KHWhKSe9y7axjBFEkKNgEXMzTvQiAKF30tVLdr3iu8hst11LBFpcdNkt6lBCFSlZKvb5QPOt88vlNVoSH07gMTwD3Hs9P56zxAB0vsU9IWQe40F2hxpsGg8PkMyGhihEDPI17ScCzwyUpbwLIQ/1ne4KOT1wmtGDJmHTe5tk8RUwS5CBTxJLS6xoK7K86frzM7A9j0FGGNkhrBUzfqSnifsDDGHiVTn/DhMCgkROj6ixFmHqSHzGvs51XzrCUZCbdMgkrtGr85HcpvFuZnqV8ktMYD9Ht/91N/13TvFsrdL9Q462YSUGAwWVu9Y+bAgrx5hO34MNEI7elvHU3AUp7LM4lQpl1hAnBdwmoEWsIbI02obUZI+DZmwq6OuN9wZcSdZMEdxSTZf6OcXr15O/UY37aeSkLQCYMDzRUae2SRa9b1bktIDk6ivfoCBooRfCnLS+KT+WAC17FVTOCrX86VAagb+rH67HM89xSc0Bdcwe3gpfuWQbAU/FZIzHKJeUteW/Bz//YZ7z2I5inAw6ra+9v8xvZYzES4LI9nKUDZb2gqAw1v1AcwWrDuy//PY5TN4G1APe9A885YMwUfPfR78r5tsboHSozXsoBeqhLTtTByP8KTgxGDXRpG20E1h8QQSLiP19Dz2/vcOzzZb+b8FvyWAvRbd86/C4bg6lmfOGeNEUzgSZuDs4zALT6vE2xNUUXPKb2BMUW7DBBteN/79+9HFmgHr2hjeL03w3F/9gzj1csTpFNHVHm4QmZ5LxTfg9P9skwrJRiw0NSEWJNDF7ZBus6Aj75ln74oVK9tnt7InRD2+vXrgY3+UcS80S1dWALx9ePHBqCvZZU+iUckKaGxii4HivCdvOnTMZ4HY42yA6zuYrAPjudv8CNLwlXj8ixFPs92DY7Ad0tT5g/JWN6g3xZe7zNhk3PoTSRLLdSJaEn8CmCUknc0yzAGgcQU50StkrcTVqk9ynf2z6wv1/WbHKdsr0bRgXvJQZIeW8olOcgQLgtdk8G2b+PRMYJnHjTlbDbJRgg1N1u48eAfJZsf1IZ51Zl/7vWfe69ImjFJ8GMH3hR1lLlOER2nM8jVu6Jou1fJ66tgGtzAAc1s4bXGGu312ILxijy4hwHgc9+WPpIS7HxwW3Vw8SsLL/f2K6uV9+NhtEwAmreSzcg5knXGORyvKKEM2CfF0oUiPyCKRvvotLmQAGPjVqV4PnxowrW1Aw9m54h2VygU+vRJNTJZBykdA/jy8cMQ/MSMG5QJ8duskcMme8c19qJfHRTlJH6EvjX4kJtiFrZck7FZkrU9RY5TBoqu7sjkq40HCQdleKTwXt0TnqZna5aEgwXFdyoMNBbIBcQwwfYIYSmz2hpwRxQjBOrbUig+Keg8lrLV7HknzDILk3FkGt/ShtvCUxMCHeRlzSZkwIDSawgiVXNNNhivjyIcZjKGumLpwljmo/wQXLgpWWeU338Dpy3IFiHcW6S1YZLdeOrgEBHjYIi2fiCq/ukdYEkxLOG3Qiz1CTf0nPM03D9/3g4dL34THRTaVZC78mxfnE2kWztpfCqr8IKPWs6gksrz6ILXpwD2YcrOZ1Df7MT4Ci/0YoCPJwnzPOdwBs/S60coZ2kOQXcNDlbfliWIAVa9znAVg0nRnyUhuSdo3vrEkyrhMPB0ahb7j9EyWJ3xT9uNbyugCUgC0Ltm6DSOo/bAa3lmtTWXFz0wQNb6p3tgiXigpREFxufsz0Vk61ObGM91EOnzHh3rs/b9zfINVUMX/TmHe0dBCsXWXxiWuHOoJFy/Sc6Y3TTCJ4E+SU4jGOP32jU2lvLAOTqkBOEPvLVNFvjt3oKed/bIL330HXwHRj1grDU/fboWtbi/hg6+ytauHquMxpOTdi6oT8L92oAXa8x2GgfYmoMyZlLb3ysEytNNaSZ3kON+XuMRnks4WdYhI/24RIsHJcWJknytUcrx1oQVvgK87jloLu/ld78ZJUj5TSJOn3/+858TyN2bQnMPGgdTYxtlnWE+3mQKwgL/i+M8NjQbzBm7hDjNFNhw2S/ffYXeSe7pdu05hqWCj3FSCPBorBQfeoaf9fe0VrvahzSecX1qjIoSkDeicqmF+qNwvATB7m0t4WEKi4d4ctjG2g+ebv7dv/xpwp8SVS4r/q6q0VnbaL19X5JM6wKVV1Tzmdzaie8Y6PphOdBJhiH4oanJ8whnq2D3UtyWb1xXoYqe2E3jKum2E47tuYmekjaTDfygRCK65ktGySfTIaZFGqLQfsTU+JJSKS2rBVYmLV1DJjQHGz9xyILU8OnQbzSBRkXUht76NarqvmibxBueSwHausKNAPKQFo5VpOFqfKfQlInHfh5ki70qfbbXRGrQ9bohUC5mcJ97eDPvSyk29/D59KJKC3/ofq70WkArjd1+aw+FXmtLOPSR1OM8Igg+a/LmYwrULuuUzGRh9SmNlRCy0SQCAB3AoQC52NYeobsZPC3h5BFmSXClT1LevA7zIZdZRBZgH+fCXUU4NyahJ3wqHDGOcmMj4LKJ4lJCeTIshXizYIVfWdcyAlVUWWsSe3ew2yofCqr/s45OE/wYrfd08aaxxN9lT5n5xyYhuXf7fTy8mHOMixiqNw2hxANdEy+vTcjoqWHAmHkUXv2DQ+9enh+JvpTVvCE4CbcJzfqbB7QdJ6JFEpP8FO4mQSILcVK808K2HOrnUa6zbrF2FvyXku6R3okZsrKzor/77rsE2aP2WVTvtGzOh2VsNTZ7sH0NF3vNz/HEhacoOgrc+iD9n+y54C0piXe8u99C1YwkeCSwVxhSUkcw3I6PME4JHhFKMdbmxhZazSHGLD5njWd4UXUI8yjf1KDW38Fl9kqLWWToTW3F+ka0YJqBUYJpwXaFU9b3Bf9uuz884Zkhy4TDPazxECneOFHTVsj5e52ecsCpI6kyh79Xmwtf2+9dDofeM0zd5SLyQ09a9Ca4IkgmShCU5pIxUBLhyCbC623aCRf9NiIBEjvW8iNhzQXnk+OH98ogb4Ci7Z28YbeDxVaZzcP3/+iffmh7+/svsKkBwtwhYYMM+NzaVpEubR83P1c3x/O3MP7585e9b6Wvq8GJlryb8MySzUiP/4yh9yFv3pGi9jKK96MfgnaiQilPBxnj/mXI9O5S+tV1ffDg83h9W5zrN+VojpABwCv0rIgEOqf8CObTvv/0008jp2TTW7C+jSBYVsCY1RacrFFvcVxnujCe5j0s9QvteA/FSfnh7/X3ii4MbD06X2o32OlzT5W2khy4yZHpr+X5tV9pzoWcDR7yfrxn3ZxtkiQAPWn5xj9//93mT7//XeHhJ5VD+7R51RKLW1u+FdV7m/L7VMKP4idj/MSD5OLXPDQ4LMi3OY8WamZzUySKvGbIzNxdfZoIYUsgzorCfEqPxGzJgzJtc2hMeXA8LkoKfPYU5a553tnlJtkoKxTvTPQsXCaEu4d+MuXV2TXK7LRpOaHcg0rP3InQ1Kehh+jdM1fXyaHgLLHT/V2cTwlx6c3N/l//9iNKTmg1b/fkxew+cPq4l//1x83VK/X4+t773Q1ZN+2fFwwTNiGnF3xOu0s4SP4syyphT/hfnH+cotBqVUqZFaM+bg7osglGRPtThVifXp5svi1NXrtSohEVi3QYa7htdPYgezy9+qk6x3iCo6TvNt9//33ttfXIKOr9MsAeD5I+RRgfP73LOis5JWsvUDaf1uL9iOy4EBwL9aZQ2+MsEvbdGXc/omPN7YknJ/ixjEwnCtacxtee5yFR1taUmBtQYgnn9vMQnp2nZ+uoUdj2O8tiioEkpDxvPZyFrZ7j/bBIvxRr3i8cjGkgRLjCAl8CjMVVkC8Bl51XP+aaNyXAt94enEq2EFK2bomXpF1EoEHMsxRf7d0fW+ueGWdcQyEUm3tZx5i2T4rJDg9HhTUZDyzbiwwb3pdzuhKdvXx+vPnmeRPozW3+8MOPPfNz+NSf1oo++6a/G+fPP25evfnQ2AqBFwq9S7hdZ1nu7iT5eo/s3BVibP4iofswQoXnY7Dvu9/RRR/RY+EbmW+FpN41f2HBtXqMDTq88XTy7guvEkBKOdlzzlzmZXC3RIDQPXnU1kcHD6eY+FjyMafySuDlPfpyHLP6tFaNcnJ9KWEwloyh//1Um5HAHHCoDcKL4DWPBf4EGoHqvhHAXScwvpxVMxecMSgcwIdjlOd6btu291NzmP8m63sPbdED9QFcaDbdSO9Hc3pMkTAC1u+PqvP4tDmt2bMynvtaEei/leXHE2MwjFDtvRQl3BH2Ej4oAL/h8YaxyKVO6c9BcBsFkzAjaAggzz3IWxolE+7cd34owWQtsh/SDFDjWarEo//1ISczHk0UNi+pTBphKyP6JC9FUtHHYPW6kDqD23tZvM+qrzu1OxukdiW/mG5RJ/RRCR1Kl6UzJ3uTUpjSXsHl0ePqS1bzVSktyyXU7vxrOyL8QB52wJF+k0cS2d69lzz3um2Evp86veDBS3xTDU0CXtTsNBnKCBZ2t4TneYvLN80tDkq7fymt4AdX98fnL2XmdKBlSslB1tkp40HziTNFEtB5MnsZZ9qAH3Q4fF5Ga+zfdUqTkZJhnZf9qAL8R8ctIQhMZM6DnAwhS+M6SWN9U+GSb8q2f/GHf+7+bipR8Mfm639600YGrfG2kOFtax1/+pkMrd3oAg4ocmtlh44b7W2JUOfn0UxzhBIWJQ5ZRwnWo8Q3FUYJAmeN4Szef1c2p/WKu8mK3IrNx6Tv5+rBnp21sUF9PAkPD1sTqiQhfnlXYWd5DvqoesvN5D1IQFrOyeVV0cYOuLKjkOkg31XWQhCTODi8iCdFCZYBWSwk3q3ff3vzLkBGLMVRdwpXPmniUompR08fJyyKo1/9ZQQ7Ii/029q9BEFfLK7G7CIJwb6XrhMRLlXgs5TblMZBc0I8DUJKtYYJ29SZs7T/X//61/EAL6u6gAjod0iGKJOVwghrcXTKIMGy0r4jM1rWQO+piRAbF1xvG3Biovc25ZrgM/Fqc99urhJM1mteW+Cbyde9Fgrbjoh/lczPY4zxEu7X0uX93f2zILVx6ZODoki15DVmTeZ1cO8JrCUkWasBultnjqO4+1XZrg+CgTm7dEFriYTmYqiMAiHIyf6MuAlgW54I31KphKgEmMlW7BU8Qocg7Iyw/rB4jR3SKcLx6MZa6kac15jvv/Shn6uNLpKXo+gmbb7Bqymo7xBKyUy4LFqQrSnBiSAltFYasffdZIEl9GJG78e4Xwud2OHj0WlWcmniNdSzebLFcMsdKPSbERVB29OL4QSn+1mocHxSVx/Ud+uqnqbMdws3Wfi6+k0p179gwtqVJRYrZc2WJBXhWzPaq2JMHgElxyiIaRrzvizhzNU190EtRLeFzMxNCJ840Nyvz7n4P/hn6PMelPdk0Vi3D4QfoA7W8zmvuPcGozfXHDDjWDQMG9u+rIZmTiRJE4iCqRNVoAvMvISQhepR24TwsUTgEbGfwwdHhbBCBttMZkKMN4/v3yfklgI0/u4JT3fNoe/vOym0NZdpcDwx7YGTw5zhyfC2sPAytkRF0AKaRBdKGRJkKsOgDxVUHO6BL0YJfN2W2JFOnlPW4ZfoyHvs7IImwftdi+O/lPGoX8fJESHJWcrUAP2ubyIgcfgYE960wrY8ovqcwQfCIK1N+QgUFVjaC881c9vbdagUuflC/d7imCf4ruLR3vepqRSbUJONtkyaqZgM47uSNfDyu7ypeTYZscbrzQt+28xlCkNbFC0F6DuFDH6WmFmrqF9ORhLlp19OiU7FJLt3RSdWXoYolaQS2eDtsvHN0z6X3EVfeIfB+LDKO7ZySssFjBRRxqld1Q/y/hjIdoMZeUKSxitoSMNHciTygP7uicf3IXI//XEYjXo36QS3ls0dtxrga17pQXjcyePfuW5JQyks11XOki169rkpr+YNZXg+y6t//JjiTqYxfMPNcbDHp5dVs7k2FdWz8jN8Ethg32vm6K+oNFnVr2QaqS7TdarARNemkRT2GAro2Qnh/+0tyy4tnCa9SStLK4WMJ80HHhem/FAx2k9ZUXYaLjw7zMX7Q0UUX5nm8zlU1SvTzdMhiBQatLQCQC19OModv+aiF7poTBHHXYT3LqZTUaIOB2XFSofBQjgv5ChvYSvg/T5hrT4PG7WEHINwzLYzAdQziFinKMAjnlfzTMeFYM977n3Wmbg4CwGBxbd5KzgnoGVOf4lRLuPAy4iCkDb5u19f7EY+sf0AztJSqZwgW4IIwBPKCRZxakRgnaH1Z7MdSUDh/RJO24SWWUAakzx99HyYBaNKfDFGHp8Qwdbru+5d13ONGKof/TchgeBqoll6s88tnMB+HdtPf6GSe0oZqdyfwWuyuRBJYzYhbzwsGwaG8apwAR+8oEnQSUrVxd5lvrHIQYKI8qKsz6vA8L7thSyevlZ5YPeocAnPu9BQoe+SQTd7GahXLbxl2dsS6bb9zlSRAefbrMidKlvwuB+l2Lw7+y/B7915b1EwAcrLDvrBV0LRw2zIPNPgxwpGDya4VfdpRG3cHLyE8+LIbNjGu4SJRb4W929hZYxO8OfW+e43n78+XCPM1rkgugW3O92+2lr0obmtkfbrdiYMfX+vh355ZgyU9XfQGhqDLu3M2Rgt6ViWbA2whLvB/A9cKkdm42oZoPA33ltGAV71PIGRPdD9a52UhDd99hvU8xxHRfUPankwST8iPBKB8hS6ShhTan2MQBbGdsy1roOh8YzQDzhbZeiem+hmjXUJSQaIlHZtiwSZ/iAXyAfGn6SVvcMKkqdMaepE1OAlTMeD5gWDR21ISIEb6/UYrHeTmGdN7cK3tX7kwexnmsFlvpdyO03ZzHsyes/zTihhIcOvVZM56t36StHHXtHRweZD3uXm51czJrxijEfRqYpZI3h5GfWHt/E5z2kMxn7RN2vTzGEfFXUyTTAZnTkcDErjp9R4TpaBOCaT1xQBOk8uikbw5JaX9aC/zcszNhas2CPFvAAAIABJREFU8S3Y4wFKnPdHFlEFa9ojRWauNDoZY6T+ffhLW0FVJk0NVBWn9orcTPH7ZI4SZejE0rFlGCgaXviy38wJiwKpgAQG+/H7YXwvksBAMW1kdxfVYy5TpscpuYOI66Jo4E2nqFCIi96KcMXTFyq/RKS7h0UoqsNqA3D0e5a3eVdE7AKBlvG605y9KlbkC5l1k0Euu14+ydB8crxmGwPHBE2DSbTUdzR1TUeEU4aAYz98R0TdUKjwJgvLjS9ePps49+MG+12bKO62VuSszrecJpESUCOG4DLhMyJWQpx9RTHEsbMknZOsE/Xb1P5jYQ5QEkI3LYoUw5V+jsEQBORvmWURXAwWcRJ2FBhXmQJyDwQ7MTKi6q8B1GQ79p2V7CQghc2+KUSizzcpvM918EBWV3N+4gZCcSpjfGmukne62xYsd1mePN8MkjkoOwsvebHbPhL2bKmG1/gCJeHRS+pOY6JA+oJxxsuIb2Naco01Unx1tm3qkXtFR+jIWGu+4p6hIudRfv6O91b79QdCCRMW0EIAAmvjX4IhATDzgTHLej0hSoDfn3o837fXl5Biyd1JpAg21lMJn2CavRiOtSkUM6Gq8EGJsc7ZCwwOTAYmfr9uSct5hIqxblq3Y39Cn+Z33r/7VOgzg6fmGRyhPy+wUHHtPJKFCGrRhvCVhANtUqr6gXh2gsNKCOgz5bedu+IpE1hfUmTeS3h0qX5FYXn8BIFQGEHAQl9r80JGDSvvtJKlUDB0hcfeMwIkJvn14TfHCNiA61MfKZ3ZUaHb55Z7mkEFW7hjPt9d27YhYUGbk3TT7+aU1xztaoDCm+ejMfjmXW0NvRW+plQSNN3O00jlDG1E9JE1IZ8VnVDGVxTK8BTFWXuD54h10Yx528YSvPS/pnpx6InmwB6e9Rw9GbNj+t2g8EDgGhrhGQ4vdl1SBxjiWdfOS3gb+I0gamApp+1hzASkOTXeDwW67bN7KD1tiAxthb7v8gLQ3HnIt3UYzwstOkL5ZC4qsmzdqss34ek4oXlatRdLb9D4RZ6c56+qq3vS/BVj+PHjhHF9GHqOHyj6XtX7VYppLVv9GcXRdd9NW7z89rvGt5YZfK0MmogD+gzDSxEWNoH+utDYqlL16LhnXkyyzaOE/G2e05T16r0M0M8ljH381DZrff/yVaa4MGzzjkqx5c09L6ud3FIyctI44/deGFzBNkqobyIdcACZP/zw1+ELvIG+SS5tG8dtDHlyfbo5a/s2BrhoynFrRTRHho437XvPwTd5+jA4Zbo0npRgOoPXeJlnRslddB6kfZIc4aOoVPSTcA5WpgKKurVeci/jzSbKppYUdDgu3n0rSnYj87tlD50cj8MicJO01lIHTD3JawzZwrMU8Bl5hLaqZJMd0LRJ0cNwQg6qNDMytH4qon1Xv8lqTCJyxHhCk+7ZP6gQKmvFvkqvsgJsuXNRxtBtAuLpwZPNs2o4XgTYN63Nu23+T1YuxlMm08Lmhhnzij1jsPra9cK4AWiFQLi5M7+w1bjFkU9oRIDq3od5m1LhET6By0obRYO76uxU508LGBILCWAxBdU3iInYdnkPCZXeOs9AvhMiWUw7iLVOfQzpH88+lFDBy6q3KUJbsFjHclS/itK01gg9EShIZUtbqz2u9mTAYdyGYGPNywjuLuOAe+2YheGN3YHoTeoLabBQeR1XQgHBVu1JRsR5hHdRG5QdV3+KDDS+cDVKcBY49928z9okM4hTDp0YcHl+wfIeLt67FVIzDkQfg0L7gsv6HAIAo6hNiTLhT/AeBdI/srokjITdmKq+ZUkLd4sgwFv/91v9zEjx290tTyLcYchuUDPT/K/6pYoGM7KMt6jGfI7S6/08xOlLY75jGXYN/g+a75n51Ppwm3Bw3TG0Uf+Exm+zBj/mznzMulSP1oJn6+22yi8TZGjPpL95CYlXaIg1LYRi3sZu1gOvcL7gk7K5fxc685tjaK6/l+JbNDpMnpAdYHTP/a3zzLRZl8FLu/7WxvaY8QTvaR9++31IctpxvWs1zLJlLKrmMWuZkqYEE+Vkn0kCd3aqJ4R7ZjdFc5choyak0LndBKxjZKhROLwZxRYYIXYHoVAoBP1R1FwPdZPhwOP4kgHjoJAphKX40BRcbPGxxqWNqxgh3RRNra11ZpoA3Ob+ZEG4G7h5uMdUX3nSSQHyAEULZu0rnPfOw5iSoFrCikLgoSSwkzd4ZP8ULzXG6A4MrSE1577S6AurPWUImF9uXrI5uYeV+7IOzU4TrKeimRUirYZpoTeKGI4oB94hZfgxmciQ34baGRCXlEm4PW7tGmWigMNSnAQ5ego+0S1P8KlIWh7u0+a1nrROcJRXf5N1YSweyeNLCX9JeZqvfN9eg+8/tEV9I1bL9GWVusjZx0+PNt9+92jz/JsnvItg1+DD5208pvyiPp8XJfFJgeuPvq1s1gqcdA18KCVyc+7LKn2RfDprJ3h0+nSvRMUE+2VyiIMxjoqoS2Mmx8kEoWyN2FaugjOUQAWtC4PW9mH3rnnGZHyaQYRJEospkcy19HVyM1ygU0kpplX2Urr1qD6Ft2jzfXWO5Wl8bn3iyMzGdnkZr0cD1o6b6kBjdNSXpteuMvCOym4+KJytsAivOk2YHAu+0dqj8hdGqEUfaHAlu/X+aGuN8ORxTBNhV9T4suLEV6oxmBdrEvoqoYYoDrKapuTZSTX64vf62TOUlXgsRYaYs8Zi0vDa+0K+U7cJMEIiRoUACkcoQHYhhTIeFOF/L+T27xnvLoV43QT+2zdt4xFSz2rN86f9PsIeEPsbMiHIgXizBQMVwaP/CY6Ioghb7w0AtaEe3ez71vu+hpCbkCdksjI1l/WXEbLG2Ts0NsojYvadFdSFic2/zBpjyXzMTLxtm46a/OVYe7DxhktM6VSbc9KHeZO8E50MNuYhCKVh8lx5oU+eQcOaa8Ja/Nmh3BTrKD/wixBY8UsgL6NAB8dzqE+EIviAjU/KUPiDkIIP15SXE0KwSzhhO/BLslIgJtjB+RfGDsQ9OsJx4B+ca6Lfw139D6zdD85puAhfqaZPhVbKExgL2G/J084YIXrShiLYn8YSTzFWM8nuz2pTmnO86O94ZZSwLF79xoC7hbKE+BRmuCl89OFcLdsK9FbByE4ZjC3zzDwmMGh4/d2C5geXm0eF8R8+tNVN2WIiD7VRb+cAjwWbaHbgBfn//QFGv1aCdfGXo5/mGHhn4G3n8HyCyfYYAUlIBk/3+m0+u2GejQYALaw1jvXc6tvCQT92Z/fUf0Wh8S/jamqthkvl+L42cLyHf8338ZIYMoR1seHhG/BP3IcHym91Hv/CDeXnnISbiHE7l6YfDvh0+HvCqvOJroxheZOShMB43Re9jcZctOodvFVp7K6jU0LaOYownndQ0PhfMgil4bt5OCyvHCP6xJIR3sAzlEeLcAlGvC6GTpCMd8iKUQQZRuDMVot06MFpXz8Y4n5jKHm30CA46K/rxrv9ZHz85W8/1JcVSt8vWmWIIj/LAdjffPPdi5Tf40kufNp2bUEsBfdu85f/+l83H0VG3rUhQApQYXF0oS0GyZPqkj5/8WTz299+mxJ9WPLN882z5ymLkwZ7WzJe+RPnlQL86Ycq1JRAwlHYrl8Ey7VhbkDqWDy8+jhwH3hHD5cZOAynPDGRBZ6VpSXCyoJBNAZcyHkwnWUpEo966LKx66/M9oE1rUa2FvUxhKvgyJmxzMsZeY5x3OXhuR1eanhQTJxDsJ+HThF+zvCA45XbkN45fZbcij/ifX0X0rxIhk7lr5we/M4WmKS8JkMYaDvpLsatLe/0/674tU10lTbMWooX+o6MA+X+51zY2YepBBhJrjdZ0Z9b//f6w5sUSC5uwgeBn2S1PH7c+q4yJyeZIeCrhmHzVueD4rbHZTEcn6R0yvJBbJ/FlBPKga0BLoEaHw5jTkinXrBuWQNs8gm51dFlpVNYK/whKWW7CHa3hZPbTNElFFidmB8weltCkafkt6sAn7hqVPUhhUHny95cGZxhpHu+VlgVcFdRY4hezM3Q0Xc1ORcrAWo9AvAA9zClNoVaK3102AS68J2wH+aABApHvbpEfv1a4bxZ3M67rl3xev2+vUigMwayWvSHQuGRrxJl3QdPI5x67y8w5C1nCNyHntbv697FnLWRJFjCaTE7Yv27AlzESwFe14cJGDSuSSGPDq3FmvBelCWss+oK6kfEGw3Bk3fqZyCZ6/oZysNnmX4l93zNsyRYAsfAlGBdm51mEJRFS6iYA/z0/se592te3JeqAl0/EtNfmYpUgN0j9uvHCKfgaG6SAmTU3EbQ5m0+tdvIu/cJyS9CnhJp7gVRHYKLyHg8pct2s1AFvzXR0VC0FcgnizeMbIUamAlrbg/XnQ5j3p7647wnju3tM941P1fvGTMxmjZ//bzvq925fN8+JagfnvO5moafJcAKNQ08ky6tTdWkOY198yIxdaQ/AqoLg4hamLkQtK2blB29al2defTrhIfkL7wXKcdzhaMKE4+yXt2K75fBpK/GbbwMo+3ftTZ982mMThY+L4B+nGdiKLIgUpnfceNBa0BdQ78/v361OfiE/lcRhBHkCcCGPTC4aY7SWI+O2hYnpQQWolBoTSLeRfNYB2i9CM7idbTCQEzRNmZJZqoKCZuq6mQPQrQ4iW/BQ+Ilm43XeX1j813zdKv8mjDjg4iF8Yx3e+uMwbiSwzMG4crzstAZ9eoPC9WaTnn87FFhzmebf/jHP/R8OK0vstI/pPx+el22ZUsnPlfG7OpzSSLtICOBhWH2KBn7vIzqP/3j72fj2idPmy+020Q7e+yE2+tPb8ZLfPP2p82nCut/fHvSUo5q7GdpUhxwQw6Che8O8ltlIn/DnzHuWqhen9w3ETtwShLINiXLYptfFCBcrYpKXQyRfpMdrqoMgwqtqVT1tfatsz7pHTa8nh3jmyukG3OpRrCq5JQ6nN0gEizjQJClp6dPuoPxlrdatmjivL7pX61HQ0pv7lT4XI4FvZT1Ph7y4WHPUfj1mSOjr8UBZrkPXpKla+6WXhAFtJsKgcQmFWHY/1SW3YMAfJo0UM3g7jak9PazFNymFPVAVmiw+GqV0E9TcCfFcs+y7Lmhd1dleIobJ4ztcffwIeKJSG6qpJBHSSsDkhTZ4xHWtErU14FZJKxQMtZfnXfvXt6Q2DrvKdzUl4giAvzc+p8vbePBZuAhHuLY2gkkkaTwo7myBDlBOSeAB8yQMwueG2zcOO679OxHpT9jF2GRT4XwxKyFUa4iMJP+3PGCFAHpcPMhoVnwp219sg4L0THk7Xd1HDAfFVJ58KQkloCuWO9ZSSATpkrJCT+Fk4hvhURMZCNA1ilGYsGY7DcntlO2FoU2AqmEIJYY5MnCmkXU9WBI9V7oSvJg+bCwKNL+6X4en4ESHAm/CIj3OAlBPQ0PmGzr/flEuNdlqHrsKAZYWWwJ9ntFD2YXJTERRtobQRr6CNtG1nuEPPzBu4zsKush6SA0LiFVu+jNczUf3SV0G7A1m/aOPE5Q3FxK9TZHGA2ARV7DcUlZvFsT5afHj8fKFKbWH21NkkF/IvV3FdcWnn+dFS2N/mFw3zkwx0XwhqeEyl1hTkLAgutGXDtgVQON6+mTxp2AlFCx2/0NJJAuOKKRKKoXdvY2YSDHKJyohpi5SflMe8EHZreH9tfZDx2+R5qdqLaBDr7mh94gw23h0bsYSMKVXBRzWSISE5Wg+zxSx3VfclQrh4dfMLl5MIlJR/deF7wqCxj2g1ujCX68FkkX8xa/60rsdNjuCBMOrX1KRv1WcuDCpC8YdO9EbrR3Pza0B648HvSHZy0xmQL63W++5Sohhw+yRcfb6vIkHhy2gwxvwMbV2TXzffo3xuO8bugM3Rmr+W0yRoynSeuhMTpJ3dMjPGBOmRA3phQOI4mwZdBe9/LzhGqsPn8XDU9WJaiLRDx9gn69g/CkxJMHPecAM0qXUB1jNRrRRxGS7u56707Qn1dxRmF/kQulG3l6f/zj7zd/+pd/HO/vzbvXm3/7r3/e/Jc//7n8mR8z1Jq7Qm/JF/xjiRQYP3oszPmszWp/s/mf/5d/2vy250vO6KfGF79eZoy+aRnIDz/8sPnxpx82H6pverDz27ZsWh6gPtqv0Q4g5Cg+1u5u9G6LIjKXTFEm0u/H8eEmWb0M3gU7MJAU1BvntdYmk0f1tLEXlUN3jZWCghfe4sx7hgzRNaFQdZxP1eHtc0rx8bqCGSEwa30jzKDWGS3UL87TiwwGilnZxLO9PPzeYc2iou3oeJyCnDUVYTghB8mDg+T4wyyYmwSOpBzblSmqAZejXxr3WbJBJbGDoyKUo8ciRHAZPku7XXxtwjXCuPjSnF3ItNcWC45SefuJ1djEZ4yoxNXJSZPFJ70oJdEUDxlIdSTECiEUy5ZVl3Hfyxqg7UBSelx6pYamUwFIKGKv8NNhHichZb8t+wAKfcloOiu2bOdzwBBuPE1h7TXxaiG8idz3eahfYziW1sMmUHfKqArDM9G9MiVTuPX5LuI+PGiSOQLgc+33bsQgjPawsEviotBkz1fL9P3HqpXEJCyN45DdlFXITyGXyHPyaHlnYt8UukQQgsxWP08fPW0LkVX8lqA6q9p8NNa6pYig9PTTFNvDqtJfZ7m0HrNeWH5RthhiCaZH3JiseVlRV0l/SGOpIbhlfRM+lB0FGRHGKLO3YDy7V5hkmCicLYXQs/WBElzt3Av5YEF4zT8RxvJM12JVc7dC5NqxzYvsJnOT4HCdtXyZy/HhXYON2B2hqPeb2yUEV+iZBwbGCpJLU25k09Z59GMyO/QluHqOnOn9VzGcAuinlXB68expe719t/nxxx82f/nzX7NoCaqEfZGeBz17U99/ftd60bacOUqRzfxoQomgNwfx+vO7zbuI/91VKdwJ0VCRcdOXYCAEFOsHV1Zv5kwwlCBw9rH09ybPP57ebB63OHj3XdVoqmd4nOA6KVSy0xj2A8qTikA/f/HtfVIOGBEg0VUhnp0U5V737SXAzPmQ4BMZaPSjHFiYfWdk2NpqrAfD797ZNYXkdKYZdoNjqdf1lBJcly0ZWVMNGQW977K1VreVM7tKqEgXN5/qcep8p9DZSoxBPyVuUES9X2LKGJNFPMy1bL25MfwSOH6TSR3ndAaT8HhRdIfQdzaoGQvcomnjGjqM3hyErcose4WbtWLOhVrw7Mwdk3eM0cjqNg/HlknyBig0BlKOxhhcY5R1jVchKrR9v3f57lNo7yxPb69GZCmqGGQ9sWeA1xpr+2WeHl+kgMqUbOkAZcRbYQCdlVjifY8epaCqU4x2J5RaIe8XGe1C7zaONiYFGyyOx+OmZwhQChDv8fC+rWi0fiqRRplZ9vMgvpDL8Kh2/vS732z+w3/8D3MfvvxQVvR/+U//tvnxb9XETUZ++llIsGz3hHEc3HjANuWdZ/rimweb//i//tPm3/9P/7w5fZFrutsat5wH+2uaT3/z+n3tvI1f3m9ev4qWG/Px/oeGGQYS6A9ah8h7JTvhS/RAKTlKewtLChJfOSmrEd56Uh94RCM/wqdMUBKLkbFfwVinDbg/tu7bO04KTe4kX29a3/mh8PTXQrKskb1+u4z+OANfW0EAptaUPsyD5RXuJd/2UrCn6QcFsp89q7Qc+RQdnyQTnv3mu9pq/eFPr9qn8e145soUogOOEmq1zyn5P2s0IwBS9Tb5iBZlcEVFM2Z6YZdxVr+vhU2/fGzP1RW9ApMxZhieeDDHti/9YesKxEe1ARK5yDSvId7LYZ2Jphgk6KtPHSCwE4DWatSHxp/x2st7XkFUFivKl1lkJ955cYqA//ckIeh9Sp+Nkuw+vwOKmC0i6ULtYbwUaRretcvuk/03awR5hQlFgr/eTn96aqxBjD6VWvpdfN9c5rMnTxPuWUuFLyHpOEXH81Dk+5B0acbRejyKmqc7XmzEzEveu6n4aqEGcwkYU9o5ZuLpzdHYETUlYU6AxW9sjb7vbP8sGIR2f7NFnqru9Lo5Jb1QUg26PhFEhr+QhfHm1EZnEOp0D1G4vqNpp+vW78xvtQc2yyPklSN4wjqCCs41H6ydPaOv9Y+FN+vkVlcyRta4MNLyoPiPrN4sw7tgnDLw3MwrhbzdvYRpTE2op5KmfR6Ck0FEWdtAVFabahvnChbcvSr7t3nDdsCQnHLeLLtF9ibSvzKkgqGNVKVBs1IvEkxf8lCF86Sp1/0R9j06nrXQvoSQmaPIqCNsZ81lxgPhfddat5YpbU4K205t2vBtC5jdGgMvOO7VI2ix1Sg3uOtsCENgs8dbv+Hhe1AtzIQE7GpbHIf94qBlMH+PJLThQV5pEJtfB+cZif52f90fIdTIY+54p3b2i1QQ0HC8tprptw6GhRAnvOLPa950yrzedmsUsx6KH3oYDrSALuoGz8f4hjfjtRUmq30wxPvuSyHAunvG6u9+wka4/SYD8jYjqifiq7zQFC9PaeZoYl2RDl6ZCi22LDPno3D0Ue9lbBOUFA2P0jMrBM/rWNER/ZkoSfRnXu/Bg0bV97M8pMv6NaRe88aAEBhqPAhLmsZYMOT6zeua9cXx5n5lwfYp1Ixb3u9OYXEVivQFmcP/JGMMPy/FP3N0wW0K/8OScbXch0I7aSMA82Q8IaXYEPuf//U/bf7yX/6fikAUKs14/lqmuczJneSKBLrTihM4DhPqj0rSevL0tOoy4bN565ihseT1FPITJXnTmu1XP7/fvHuTB9zGBY0y+Cc7wTo+nI3LyUkMDal9kq1DKr1DlMY0CKWmGhOFNwl53bDCh/AcbuG538il/aJkwoYUG+dFKJg8xwO+8ShVYbrJ8zHHPMq1d6MES+rgiuwmiaaoSp66+yS2jQIhN4PTzk1GZIhC3zPNkSy2dGWMzvjbFmQj38lEoCnH4DPvtAQbtIh21rzvMuC2htQJ67tj6GK+1Ws0cg+U2b0erMLJAOGqDh5mdUzCQVTA0dO4bL9RVA1WhfDb27KW+vEqRNfnLL0s7oDtxdikG2IeSibAIdAueetasxSA4ojb3vWscAHCXAKHF9k9McTa26yWamc7GKWsKAhCFXE6DiIgCKBo3WsOjbUbfqa/KgtMGz1DuO23AacyOCZHeTx/+dv7ad/6IFKeKNqpskEDmPZfVjHB/CNEPi1j9qpY1JtXr0cQ8FQttN+mZXsA/R2GOFaSgtez+LrrRAXAU0I+wYgag3wCa4SWcXcOnPrJATboeXsuzMFeZwKNMlshJ33u2vxUe8G8RnsfhPeutILMN+3z+PzmCLUx7YIV/DrAD3wRrIMwCMSNaxlHYAOm82zCZpRizLKE1oLbCJvGtn2V/senCYw1sBEuLMc8ekrNfCrr+83Xd1ns9acQCQF3V7V3DKkoLytP5iPrlJ1yHi6+VklH6LIgwihaDlkJiJMaHf8FYVY2RtVfYd9opGdlPdMHn/MaP2fQncaQds62cXMDnXFLky8O0HPRf6cxO+FvZQkvGLp5e32Nbh6fa2HPr0P32+e392rH71tlB2bbgyGi7J1U/nuIJtfX4ma0PaHxhEH6I1ETnOCzZ6wdXcaU8cI7xVQblBg+7DbX7O1I0RzFA/qzFNAiC3N06JfB6Nj+7h1LES2hjV7gftarRjPgav4UzRG7k4GagBy6KGRF0TCslVIzp2Stl6kA9SIHpgiqY9E8ul/n1qvxLnhwnWFL4N+mZHdNGySf0vEA0+8UQrhMCb79+HrCr+gQpFahCAZ2xFifjPuaddex2lywpHDQYw5g829/5w+8MbSAb3oH2XNURaG9lKDF9uYwP35839RIRnlRqPPLEgcvbcqdVxksFGeYJUR5QDdNP1DI5IVykMq+qTW6ablG67E2d5UR28nbtRH1ebkKvLlXr5oDfMswyxhviYC1srO+EGxjMNNKk20e/yoSgEKj2KF1QpiSuWfBpbwbOvmANsZB6Rnf4ZQC5GXt2a3eRGnH+YUlKKZLRD3CbYbUUXCOkiYqA56K5Iep8F0ELcOCZOot9Zn86V0RChiy0gJx7TOc104g1nZvcYz+hEKNQ6KgZxlkE81o2YTdY+7yOvGDA11sdcWvacdvnkVjPrffh56j8y4sQRhuG3RKrQZtkbQndnwvDBGYwUzFjj6Fk+6yTGyCqsERUnUWsRPvTGc7hp8V8posH20KuSA84AGADouro4vp/Nbj4UmY1OzX7uTSR2z9M4syAZIVk6K7bb7y2ARngzAnx8KBXQPjZc36oJhmlKIFlZJ0uvc6pHZTinRt6plbV7HtLiXM71qpXVy4Z7JSI9bnL1/U3QRv0vTFNy9DXqGiBKMQnAzOD7nriJ713atGUUDc9hS2hSCCV7/mv/tPgkKRZAubt4jZImeLwP8vpLo2YwSiaUvrvmNexgSceNMiGkqPIB0FcK8Q/YpueDLR3hgLiEcShLFTUGwMSsK4LB2AA+/mCayJ9ZRNuECUDnQE1kuYIrTpni72nHckrBLa8Vsw5M2cbf71X/9zTBYTF0a0IB4t8OAaysBw5iMo14QNhlI2Tp8IhLPmhc/L/sznaG66exrzeSGaomN5Fwmu0tSfPi5U07uDcMZaIa6EpQxJY8sRiaaXvtsyjsogu1mNo3zruCStq2gVvTr/v/C0TTiCE+1s8eNe4200A4gtbt3nO14byEHE3OIf/OH2hePpl/Gj5wCXTbG89miyq9FWNDS+3FLyg4pYiy2Db5TGWvseLh6Hkx4ZmIgm7B3LDtzi1hgX7Rird+snWjBfvY74ooYnshJgKcGo/Z7fM1q6bTYDvleO2zF7FlwUVYcPylAb5/Gl684tfS1eBze01yg7vWf1ww7wa/NpBSp4tTPPaX6pdlGDQgwMbFi3tRhnI7Jf18WWI3oGFbjZUV49XwgY4R1ulCd7XyFoawB79RhuwngUsTYZkvorg1VtVfTHUzySRfXdAAAgAElEQVRPYe22XdPzF80Dviyk3tq9b1rG8PptSzzwRTvWm1YQKQsS08bs5J5cfJAx4DTnGPEl+tZWQKfJEsfa63OtcxOunM1w8/AtFt8ttLiTcVqDoyxm3rjoivGA//ZY88HBuTHAPdq7lKHSPePR9XUUCllVF9CcDPZZshV8FfW4ul+2ZNecgwx8RsdBEYmgPwpVuPEyuXwQTdkn8XHhaFgBf86A6bLL4C0yo2ao5LdZttTzcKy3aG+LC7yyDPKQ2MExc7gmcsCAqJsDS3Sy/W3k4z1duea37bXtd9f3T5oR1phF54QCC7r3p0z87EhQIjSADNhj9SUMLWAN1ylIIc3uCqBKzhAqYt8E7H6NtJxrlIKJZxlIs/YqYEa2AeBm8+rtmyEs5a+0jbB0VIiSRTVMUV+0PcoDkdfuFYgGNDsN+LrbHBShRfGZDBdioQBt58TiMG8zlkeYvYyB1OD8kjLDhLfCY3GPcKBknEkGqQ8UoEQaBBWOh7gC9VyTPHRdXy3c/toJBvgjR3GADV6QOIjUZ5oGNEmIDmEYwpHSpqhGQYVQHqIDksCCQTFneN+GrkZreWEw9J5QiwLmuclA7FpAjJi3nxFc47jtFPokAREuPtMd7YO9YxEb74/XxWv2O4Hqd+9bBIlGam5Ky+0dSLmPQaIdwolnFvpEuwb307MZtjEtQnTfjTnd5luev1jzqeDgXYayTlUiCKqUY6G8Y+GYbmB8nH2WeNR8Yn3cay7hWAw0f02JM0rCVODzCjn8859+G0xXZynAyxTCecLBPMNtpY1++6R2s2CHmWvbOGd9JWUfvUvigMNhOHwSTH8J/wVjB3qlOOaY/i9cLCXiamI5vMLV30+Kxi/3bdx/lwyjKUbgjXCh+UW3zDsaobBPz/zyXK6wxBfw2sIPDNMvwR4/Rcee1f4iB03NMc/0hwXahLtxbMfqBn0V3g9V43HXbPyyaGG8pWDEU8Cj+21N06RQFBK9xk+iCuh1ascG/jo9gk2ISz8kZYCP6IqsVN/Bftuud7u2YLgMZn2Z+6PNGUMKYC8jZ/FJvcPDhcS+Nl8okiSH4CKFJ1owhkMMzvCSq4CueCmP2ippjTN67H1gYIcKtKyfbGVekKkTMFr4Q5+SSfbj/7Kko7mLKmk12hIz7poa+UMDFsKrpF9rHC1FUZv4c+uo4Yg3I2qDF/He1tiyPvNz86Un1ciVAHWw327oM/2kLuiTzbfftGj+SwLmtrnvNzKag1993UtoH8SsWx7G3BPR6hO8HEuu9lm/KAz3zFz/RELmgovhMlnQn1G/x1abgVZfhX3xz8is6GpH/DexIOkIX+6FU0ktdwlLSWwiRooM4Pm4quesH6TY0xn1eXIPpr1UcuPV/+Gv8DD7Od7Lzy1ejMG5PeBKN399fUsz6Nixhcn2Hp9b2er3/W144bIB7DZjfRmlECr1YeSsdzhZ/ISWqvyjlBIOBnh70nOjglE5RbmEQeA1JxqS1vPkpwW5TvMOCAhgpmJIL9MpYaxAOkRGoGAWhLxbnwj5CRXWPmtllF2DsQh7J09UZttYjiyPXrb23lrCumbgtnuquJLQe1/9Ozs72/Lj5wguO2qEHQX4riykN00495qKIbeYN8Sp/SdkM+POQ3r7vnTmd2Wslkwh+47AAosBLs7vwKxFOGIkodauNf71+5ZhIbPwWv0Gsy3Dg/UwxT2iwGWLsC0S5wX9gygxKSqYucHa49et9rS5rGt3IJY5GxHmI6TAaWLuESuLVFsMD7vRC80PDaRIxPmZhPoo25Zh4jeH+0a69NHr+pviX88aS45bfVs0sO2DZ4VJVORJFgyMrprvMNeUTEkBoTeblpZlnBBnXyqBdJOAvcgC/VgywbuyPj997AX9n/jN4uyhjIzIsqiAvQkr0t36qd9+9zy8m9dJwEUnN7NbhB2+iwRcHpcE0RxZ4xJuHGs6mFCA9oQE7zEOG9gs6K3Pv+DqXqFJfjGuhQcQWXhe13jm6GEpwF+udbP72TpL2S1g2vn6psxXhoVwFM/tLqEBXhOeCtgqvygLhT6Nfc2trXkz7YN1bBUczZWt9XzeXw9ry3sYIOt9vp9/vN+cmCvcgW4dcI3uvHv62jVtb40ltON3mw9TdOa5TYFYE7xVgCNAprW6Wl+HfrL+yRKRGsYwQ2QpQMZoyr52tkIL7P2+xrVw4XeGpoiLCP112cM103jBqv5Em1cJZtmJhPBlmcl4jEcDZuTKZDH2O0FPucnrwdsO7ySMT1ogfnTUvL8lCCk/pRyHX9Ft9xC0LDze4uQh1Jg5zadlhfMWKdiPFYEAO9mrc732ajUDvH9LAmTsXCaPGDSXGWUSa/7t38zrVSLxmRq3JZ40Nw5Pin+/eCGc2J6ax083Pz1401z51xJQ1o49m88p/CIXkgZNvZTjGW1Z5pVsrEX/3yaH6k5SegAxMgk8wtg93fSZIYufZ26s+2frqOjfeBWVR9FBM75NRjK+GFj3vLITbs1PCy+bgz0WCYtAl4EWbQYviYUSRe4K+0LKXkLXHOGitd4T/XkXQwWc4d5vs3Y63MO/aw7XneSr6w405tSG+0Ti/Obc3r/97n5bog3jz44HGrSGrzkAShDyGksN9b1TFQTx+oPWHiFSz2C2qb+Jpodhe34eGPiOR6RvBOXn3F3rek5DkBR46b9j/YQAFura72sNYF7awCBRyMaBcb3LQShP7bcGeg1YnYj4sDkcg1b+JlZL/GTVNK7DuIQVIh36fdlUP//w8+Z9E6l/ruhCkYnaqtHOChFs2gVk+l0R0PvahAnQwqRTBDfGJSQCBTJKmctOMzdjwldij+xJZYwyJrqnS90U8msbk/JQwc78i5eai4Ioc3ng7VgIZiRAGsGDCNan70F6wHMP/OnIEK4GGAcka7gwH4P43IBwU2E9h0DBpD4EX63pj3exTFlOFJjxObplDn3ahpIpLcfqk88IuTYYKoSEjAQ4X4J43TckMX3qwfopjAqXLS+tL92sX30eZ1AtYZ03mSy+esR7yTJMOZiTtGWLuZC3lW+K98M3AhfU6Wgw+Er1pKcpthclFFRMY7xCFud1cynCrDwDqdpXuUm8n2GWGc8aBzqCiknOuGd+98xke2OYZAK9NKiOhT/4mT9/+QcjzhqmxjajMm7Xem7BIzh7Uc3IMlUDtghSEQbvbsxlzE24tneqwH8e4G0QCv4UpyMHaAn37nFoF4n8ei0iQ3PmiRsz+hhinJvjr1kXtwTQVnj4hFNw4BHg61gpHC9c6z/h5L5RmKIb9X+WuKR0JMFYGyy0hS8mXB4M0Nj/S9qdbsmVJIedj9wT+1KF2rpL3aTYmi86Z15Rr6RXGR2NNENx1M1ease+JJAJYP4/87hANdktzpAXuBkRd3E3NzO3zc3dTe+AS8lwtiFyzVglL3NNQVhL4S0cFY7MG/JdOXjsTjsYCBOqn3fz6HFGqHan5ITj4QXs+NBYm1VNgJ89MGN2EqOyo+oDy9OZ0HuGwvRd7wcbmMYx2I9hCXU6eGh4cPNO8O9JW8PdT1l99rkM0fu7L3/5IGV3Z/fNn37c/bf//vezKLVd5K1ScrfJ7SenZXcm+G/fvlvo8rBMx2+Si8+KaCSTMsqtnfy8qMjX/+7LFN792l5yWTBZNkxSDyV4PUV7p80DHj95vvvHb9twuiz2Z09aQ7XwqnacHOTNB6/EJdvQ4dtJUPEZMkSChgaFYoUqGQ74ZngHsnpPx4+klZE8CNcDAxnCGK7/WLdTdIQCJNsH59WpD5tNMFnIIZ0U1pnGawxfMlNdkwF6ZPxZ+DyaGAMcGVTdWx+B82lPZUrAcX2mXYSPmrJg7Br+dnh/O/3GN9vnxk/a4fCc49gFPzTA2Acmu+o8KoEF0pTB03XMHBEN2D9v7Oes96aMeq7dDyazqE6mwTqijXZNjmbVFhquEbw9A6SrQ7CWVqgmtMS9VnCB/22/PQJC/ayWYXS/ay94zddBD3M/PoRuIuay1Ay4LgtvrcpgnKm25aHoOE+ahFqYP9iHPiNAlUthTdgjD8JKDBYBZ+EgPAKk36ac8/Pw1vOUHGsJoXTSsZJ6Toc2Ly3jcYwIZe/p8QF/05Dwuojz8T5cb4TcPrdrPrcjUfIzIiMswcpCWk8wGDbm2N5Z5S2FCnemYczyZdRjtFnW8UdYvB+rDi51HoqRAF40WJ+YlyCxZiU8hWagjJwVGjXOqY3wxwBw6lwcEdMkNuWApufGFYpErDFeHacwZM8newotNfWhtHILbj9tVwCKwnZJFODUV508wIzPrORSpYuDWpLrXZmCb5tDJZlg5ohFL1mmPBTb4QzfVXf9LJgzBjqrcoQsmJfiY9rA7zrhM1toFAt8bzh3HY4dP3/W9+1Y19c7WModt32P/fe49rkfb2Z0xbeEeR8J+u71Tk0dOqAPQ2+MKIZF9/G1cKBM6TGgwsmimbc+HvoEeNWlDzHe9Ge0oADxtd0hNMnpOvgpIIfnZ+H3fmrHaUbj9TI0s//Hw5s+kWzgHUzIP8C9rw51Kv8gS0ebjA8dtzoxmJyOEid3x0UlwELxCSk61W+d05cvf1e9KzpRdG3KYWjqdJYQE0YmrA05KMNSWZNgJIIV2winnxRd4LEE0BL6EWHwUisY1Hi7W50UoIUe1iej5e7dW7tf/PLz3W9+8++buP51S5bdyDB7tvt//vv/3P3X//Z/pkhL5Igmn3/11e7LL/B29VamsOhpS/TdvH2y++nR97s//OF1CvDbZXAXIuT5X7ZQtKkXFxORKTkx6262DEpmyse4GR4Omjpw3Ca2aMdbFqnYaAhWS8zBtfv9WUZCuEMDUydOe79eOb8x1ez8gD64PXqTISsJpfcHZ/ELBZgQkBEbxorMiAAs49F0sVF+GRWiEBha/YafwLB0Sl5jt0Z+F+alAJeMyTgMNrTFk3AlkUqSD2dBuyjA4T3A6QFoGwegl+e3vjf025ex+tuSP3hu++3zGMIc28UkTpTurDC7K2NgwJtMOqGv4s5v02TG706acHzNnLqynaxWsIjQ9iCFmwg5PcbWGUdVJIU7TpyipdIaazPh3W7tg6QE0gySGoMLoZgdInmTPENb5vCazNeZzhF8I7hixjFAQwZLcxZVDVZCeZTWEDdXvjZdeyvsEL5LpLBNx63SoNuHcXdY7NW43zPhmC41dFQ21u32GvskRr03u0ILo/zq669nPuTvf/eP7aP2zRDA5MvjkCqUgqmfx/xrAeK1yoSOswTH+oTrJWwSANhMLHyhO4ZBh/UcZYT5TlqAYHu/JiPLnHDR/8Zcf05QRkWM0As6O8Vgbpcxjxn/Y4UMsnB2jGP+WYxD2VjNYkKfI4QqN7KoV+dfDIxPeJRrfI2Vjw5vTZrswJyv4w1tY+GK76tOyFIGf+SoQ/dcdWH+szLLrjVALuNQWZsBgYExuFAsZWzs40Wh6pcvfmxspqSjLN1nWchVN4aFaQizVmh8c5ChxTIMZbvbZdXdbQ7mmxITLrOwLxur0WG1S5ung8UbQtg6sX5gBwmdDS9I8mJRm7RsCTvLOc1qE6VLv+76q05tvkxCR7I54Ev7wX+29yoYgeOB9cR00J72zNA3WCt6Dso0woXwOn0/Eh+NkxHeeUDdEp7l2ZvfpsMP/MoO17owj7qXu9ehz1h/NcXCoBhFP3TyjGN5eL5JHOrvgq0G4Ju5Xt1kgjaCe213hB+ORqi6h88fPU0w94rhC5XX9GjUOFpj7Cenoj3rGrbjHQgH2iR6kskq2zqZ5nTZkQafqQv+fHd8WTKJtq4+s5I6FjwRskO/I3csZSgCEStVb21OcOrrkqYuGUAMg4hvcX1RF/swFv1NWSsFPZYBYGqT35Ydu9/anYzl9y+F5AolpsR9blMhRFeEK21Z9MmnpvOkTDL2fvzx+93f//3f7/7Lf/l++vOvft0+eckRGZzXS4w57zmh2vc5Al9+9WVKs/lv9z5pa7hPd7/97W+TLT/0XkZYeQ2vmmRvmhA58LhVTf7wh2/HO2UE2MP1s8+0dXmJJshbEUZSnrAt3MAlfPFolzGylPcoy/rY9yWSzbKU0X3L4seLE23rUyYsUT5TaPoiwxQ91hEfxXx4chZhiDfwDx5Rp+eE7DcFCJaPEbwItT+mvGg1+qM+7lNEazz9ZMAkX8YzeBGbo4FnbNlkas3KYk2e7eHyuZ3q/PmxXd+uNT7+0aL1HcX884kFhxlrpEnmjvi4a76vhlFW7yzNpOPUQVXAImMt40DWBVdgQnFN5jVERkgTJizLvPA60LI2V/0xu3r6MxNtK4PQIgxOCdYEN4WjHtbylAfiylWvgxc67Qgez8h+pNneNnXjZSHQao4hb+2utfr7F+2JdZiQAO9PT1pZPCarmyVAb3Xe3N1r6sObB5/RF7PZLoFjj7O7ZWwB7PLdk1nRHLPpyDwM0yIu3zUoHhj6MdRpj9M8Rp0tybVwMxB//IOGH89+7A/t/fkxdAtmBwvft/VEZScIF/WElyhYynQ9awxnlED4xKQOXuMAO7/6qogOr6z3erZHDHpTgBO+7R1hNkaHTEQCfTJAc8tWyGu197DFE4aiPW+hal4zET7QEvRlcRmHNG1D9qn68JzsYOMP3yc0Zg5oeMf0BBTPelBYKXXb6heG6d06S5GVOk481ViD5BdbbS0DoJfwZ+UQnRsMQwvlxL8SByi/mQtZBe45tykPvruHf7Zj0Ao3ndAJpx/x+pEqQ68e/vi5SvAOdM+amykjK7DwZCzB98ZOKgmTqsUuFd4fD0cMQwciG6/LemU/4w9lLQPIZ0qy37OU357+c63nLDiBR2Y8L5qAiXDRvhFS/Vaec3mAPDZKE+2X4kEL4U+Ok6iJy+obVqr09P/+evgM7+pwbO33HZ6U49wU3s/xBx7HxvueI+CV4Xk7xNttYp7pz9ofLznEgNGmeEK/Dk1jQOgHyrC9D34Gd82Op5IJVUXBKRcvLN72PQ+4m+bsrZ3OjQ22RFoK5oblIe0wkTdmP0FTJ6ys9ONP7RBfSFOLf/lLUY7Tme7DmGxUKmqdZtAVQg73FMxRuyVQUF99+cv610lh0e8Gz+TI559/Pu2T7Pddnp5xQpmjDx60sXQbmL/LkEQTc5vhyxigDcJ5WgwUv9/VaQ15MKLWeGX+eWUwCh59/9P0E55VzQ/XIWuGMjD0OoemGoOG/QjygYn6148YYMxAxviFBTo803deoT4NuTMlh/byRh+SvEQE8J0VgxjNeG/62NSzDEW03+iNNr67hk84UP/WIw/wz5nTuJFK+jNlv0uozNqIq890fdqTPumLwbn29jttTPC0WDVLgvUQ5lI2CZ/KvlEnnmkQEcnWFBbexYjSk2Hc4tjm0rBOjBnMRNIaJn7NamR9U5CjYOvq0o5H6EJEiLtp4vIwL9CqHHw6K/C6fqgThDh0OKxO8Xs94l5zbm60ksvpjRYLrn5zvjCSJXVkVknSkNJr+gdmmYYRTsIMhU3KIakcqy+0rFrvIx7h/CbrUjnWRDS5dAmlQSU+mGOs0b4RrJO8CGedBIgj+s73eXeY0cVenhsMDM1Ep3Vd+6fh7rtLg/noAQpXWMPcSvF6CmwWge6LpZKuZP5MWau8KdOV3ue5EAQUpvR1yxjxOi1ptr3DGHof01t2bMYIqy/UjaVG02wCDWgYfrY1mbLrOJoUTYE7k4OzLme1B/SKhrzuF60ooU/29vBTaNa0wRuLNXaY3wRbuS6FlSxzRSjp4E3TScC8LcEAfXTYCdH2jY+FXwg2klC694o6NMm+xhv/G6HXJ/5xToZm+BiF2DNxMsCGLGg1GXTBpM0/P7b+tJUzdOlVOPboGCBb+9Rb38Kmtpi5yksX+hQxmRDfvr5J+gipSxhFowQIHl1jvgsmnCLjGZROlOYlOSYLES1DLrg2wQO2TeG4RhnArWMl1qyxGtesAlS3Xf12+Kk+m/6RBLNNhLdL9/BFBg16osMoYvB2sOZ5Ffgo1E3dI9yCAyz6knN71vgvxQBGnv8af1r8YEJ4TBp9ErzhcaZqVcbaHNmEfpGOdgwpQjWPBnsLUeVlGZsyXQt+luLHmxeWmKnfTbcKAHUyCK7V52/dutPqL6aDvWlVlpLqWrnEBP8bd4ostdv83/3m690nnz0MVkkqr1OQhSnzUt+3qs/by8w2fSaqUGw3mvj+mUWzmwsL3xS5nSFk8ppKdtW8HrvOU35//OO30bFtrlrF5ubtF7tb9xonDPfw/NmnD2YfzcdPn3T/yShC0btJb09IUIAUobHRQ257x+tWQNrG/uFrxnuDC871/9RYvxYHCSXPGKIr4TXNOUooVNVvKawlZ99UFxoyfee5PS0nWbJnKUYKz4n+CaHwsbJxwQTPU2PvMUAc0/+Cz+eU2bXpZ4ud55l/zZ9j4xtzaEwVjrJzQQM7aPhqmnGuZFWKYWnzel6NXhaUeSlhI2BXHIQSXAB3P0tAkoNVUXROCyCzpDT8wpJAtW+NMbB2U5AT4tSRY+ZgwIgVMWFUgkfGnk/KEyyXxpgGdsimXEHdCyledsnssN7FNUbVoHjeIIa5Vmx85vUVasD5QrzvUpCvsyifPJHK//2kcD8qYUZbKPfHMedFWTKsvbc9e6j31wlYwi9f2oqHd7CEie8EIq8n2VYDELYmOYNxO0H788MzhOJ4an3ZhKnyHGi0nX6zphgYBLpjxgCDIl6MiRLcjVv45v3xGn5WtkQASnr0ZYANTIH7EbZVl7lphAs5RAFqCGt5+EV78Aj1Em3UT8CF4mkzhTOeX49owrQrxl9WIsWSUpX5OFq8+nrXPR2iwMKuoEH03nek4aPKCK/C4/jFknwESXZaz6XLslVulQK6xl7M9ysbdzp2AqB/umVcOPiiEGdPuoQaD95GpSb3ojehvAQzT5RCBive1/aP3iFcaT3cEF4E5BIeC+Zu156AiyDKXac2dr0XV9QiZKFPygjuJut58JWCTuulO3YNA5Vkr60V1bvHKclUSy3RohE13XGvhxv3Qpu+YG2VrPpcCZQxWsyxxSPVS7GBfeM17RuDIrwph9IK9JTdShbBSxvtt+9+e5+HYTeOa/VjBq1MTBl9F4ZNUjxWZsEroGbZqMeKQ8rHH8qDP3hybPh0jbdg3thFYXVdT9g1sOe9mjx8YN6meWZ2OCDb8CsFeNw584fr55afM73nvHD3m9Y2hs+aODQkd4xbq3/WsfRsQopxdNx2PODTP7cQ4rMUDY/SRPdr1w93f3PjF+3g8MXusy8/rZnvd//5P//nwuiyd42BrbC59ZbJQslzT0pkefGKJ5SBkxw5m0XJC5m2Koz5sWh4KWRbtqkEHArf+NsPLf/3w49P266u3Soy3nikYLSkJJKfDd7Jsfg/2sxZQ0WEDqye0jPaYiUmeNXWtTNNNO+efqsTm2/oXSNtjOWPvI+nonm8wwjDSwzGMSsbWhr6dp3c1AY8OkX2m2g+TgZQiIamJl4YLBvt8dH0+WjHMaK4OVOLD5d8BYfEJ0lN/5bjmLJyVP80vDZ9+D3XEapeZGFTAOIWzHFp/CyJM4zbO4d94Qlo+CAshDAcZywnweWwesAxc75znonpWkGNnoq5LDhdiAAiErasD4jbpjt4XqNH+XVnCdomusZYnnTfMdmF82zXatxSrrK6DHSXkaZzd75OmJmc+mbSrMtQzaq8aAkSGwNbgcgSaG8vH8e4FGCdKLCNpwizvXxWGIU0Omv8L3hf19GWwJimVU+dpM6/Bt6DrvZbDR7+Ep2rHXpdt4C9IF80gGIdTEzd835vn+tJT2PoyiFYPUNhVMeUr+NjDhZwnxTksmIJqISdsvsk/B3wtuFuj8IF09xGt17YDhIbQLVhO0bYR3NLFmFcwluIdMasZL32PFqBRaf3DINFJ56dCdJwlkabsGrPzxzM4JtB9eq+bMNQPCcTLUinE3WzDtn7svbKlqy1vReNOm/eaSX/BnHx0Ex9QDz4gKM6yyiZUYCVG/6MTZ4lNKxudFYo600d8zKhQSigKYOJhazzMRYk5UxSTHXiRTiDEvQirDeBTZGN4pv29z0YlvJDf3hfGFz4h1M4c1YWxR8+j5MUx9ET753G57OItffQsPpES84TKKIRyhmhMJmMMKX+2mYBzo7tt2vq1zcdxnaslKNvgF07CU3thzpKr69T1qLvUq6+nzfHS3YqkGY6TcyFH4TzrtVXKEB0hPs3eVPaz+CHF4ubWytYOTwzRu4EFirLNQdYKGZlaptyRWi6XN2nu/tlVVrODJ1fZiU860zXzqLqupdD+HwWYA42hrrIVPbT4NSyfdYNpYDVtei45Jz60H8ZWtvYVoJ48CPxp9CdOngBPKPaBK6ZcoHXasNR7ZfEcnZ+M+WQ8XDUOqT9o8wslWbuaU1rjqDFNPLa2i3idivIUH6fNqZ4925TeILjojZv0wKsSGW9Zpmb6PSiDFCfF1mCFCA6wte1hmmcFThlDC/vedr34ZVwMfOvowVlTX6b/7sMv/hVe4ZXGRPTDYcnXMNDxIB1P3HY8u7q78PYKwJXD9FVw0X82nP6uOgTRai8iSTVjukD4QXOeKfzm27RP7sGzauf+La+r75EATIS/vVHyZYLAMJRJRU/n6vbrIKj54g8wn52CuhzhG2WFkHmgBQcoMHbTgjhdwjn7bcG+/p039I3vMWTkxV7xzgmrB62G61J7GBaYbbVGTCzffeswACRGFX9PJiLmN/37eCiY0JhxsXEC77TrCcMwornfb6IGVhds/J1z0pqsBjA7TyBo1aDeYdKddAr2+zIFo2It0rRv9Z2TCetFfoqWC3N9TJmOo6RpdMrl4LTaQkziRVjScHtXgGCdU4rBoSzQP1waEZNn/bDwXZ6YHvP90Wn/eeUR9E4F248o+2YRJkfPL8E3QqBLdzUqspadJ/P4MEC29m3qVd58DkA9/xMgE0KK3tdI7CWonMFrGDnNW6Keqn+SgwXOJ8ko0QAACAASURBVHpoRFpFL9MS4I8fM4oDk/QMlSd89rqeyAObVT/w2R5O200dHVwfeAmTOzcOS1ySXWfCcsaNHqy+zrFA4y1LVh2WB7/anXVflh7vzykL+qKEG3R0flSCCbfKG57a89UIkD2u4IHQQfcPntTeQyYd0Gt1WGXApWvTxFVmBsBVeH3XtAeCpX6/7vcQuOxEcto71xK0I3yUqc4ePgl/ElkWvSnXxftTRqiSYLTxFEMIHJQfpabfoRzY1QN2SR8EZM0fWMzrAuvwUX+2dvTavPPmso2yg3cUGKMxQLf2ikwE2SiNJYBXveCxcLH+2GqIebgt+xUsCy+L54Z/gstB6Ww8T4j67l1TIk6O8lxKdLpqk9z3RZS0CSx1hTEmhll6h2Fhv0TtEFXLfghuY3wJ0K6pDw7x7jKc8aJwekMkPavdiy9WOB0uhRNlPR7P2J7+cJVH93T3u9/+oQUeWoS6Or/44pe7L/oi3f+qJbYeP37dotZlrxZpEk26eet65VpsIDw3sf9N4dGL9rhEE0a7NhrCMK9QX9B2e2oeWUx6lF0GWXz+ulDr65TgTECvLxi2Mab9SSFSimSiZT03C56Eh0lszCCwpdTJMIgpbZRgir+pJ6+KnDBuZM2+LQIUSgUx1qcIw95zmsUa4qJudTOEdRxK4AlOC8u/qW4Z/bHWeH3mhs+uK5UkwHpsIiv4Qjbca7cDvinik9brxetoqkz3GWocHfT7tx4fFOAUBGiCtE60hUK5wKMcC1FJRNGYTcAJFUyMOjjqmwFdT4nlAdr/Ee6QCM5spu5l+aVUrqX8rOPXBIkZDN46pCkEw4AhxLifw3YjGNPYmrDbzN+BhE7IeNvL3knkzvPTGesFk4iBaQsh2c/u4OBZjNO6esHyqkQYzP3w7NHuPM1mKFOPOEwYfnr/k92D6rTuKG/x+snjxhoeDuUfZJE9aIeApw3EC4O+rpH2r+I5KE9HfW3lhkJTAm2RNaatU+lt0RWcwNzwA2AY0wHn8Nk5Ic2YkQ72fR19er9zXSEIMJEi1QYHq6ChXTTE9DP4rSxjANFW0lL/47mgA6oxuKHXKhXdnA7XN3pgSAxnMq1x2005jyLTQWunDuoUviCBZoJ5ZYynGoNg7Vh4KoArmXC9UKhzwQ3nI8gDUH1uC/mgA6NqChi4lgdDf56d83Lz8AsXffJpmbv3JSLFb01/OCzcc8ad6lVYYy1SfrZ1EfqEg2utcn9e6FMig4Xch9fGOIpja69s5xX61H73F17Q9ue4gg8KBE8unPF6PfPx1D8q7uN7NRsJps1dh0OCMIM/jybF0LWzsqvJFWWnzoanxisFWwQ8mXH4+BuNu7t452Md1RgfiYDwTte6nzZfPWjvxPawnon0lIn2g2MpvwWnKrVHdGZYtza6j3YOHpnTDul1zVE+jIaCKkvZDExr9RVTWChVBp+5i+pbWdOt3JLxqbFIDIbpz1Wo7s0IcX14Zry17Tn5A4XUihJI7Onxda5O0Q9KrUIdCXbY9syMrfXLmDGjWmIKOjnwnfrHe+1hMHjPYvebUeT+WYrBLhJCvdbCfPuuxJZ2G3j8KO/u/Te7G4+kl7/f/c3f/qoxwZY5a8wwgHLI3uTZNYfv8dPdkxbd4P1aIdWh3JeUT7gSpjZh/uuv0QzvtiVd/DuJg+H7KO97FiKBr+HL+khaQmYpXNlD9ej1Gh6ysIP5siNz2/kkyIZB3sY7r64yHLBWRhb8Pi3D+uioyFdlWfUF/pMio6A8s3aJ8PiC2Xjr+qaPrQOm/fB7bRJQ74uXyac1PW71CVbPWfMofYrpgNuMAZ/2Z5yQbH1CVGhWRAo/lJ9DAtgh4fBvPBQdZIRpQO0LG228Zwi8TnC+y7oRdnkXQ5zMFIMEXMLwJEvk/ftSVzVQy3uWYJ2y+hP8M6nehePm/hngL29pCKq6p2/bbqQ6anPlFHJpU1TCxLZAOjSLBmEo4klj7xkx/eHiYJcsETZ6loirjOCwh5VsOgJMdlMZ2XWS2C+P0/3ZyqmHz09ezHYtWFzyxP1P7s6K7DcKG1DuYto8BcoOHm6VVv/pAwPVhYlet9V5F88ihBUsCIYXL8pSa1A9R6KQWsQsBPI2pEhAoXQYEoBcQlG36sAlPzsiRdjhsVAVCbWlpaZzMEwcoxR9dXq/c4WK94ZLtKr7dGa8pABG8WXpsYq9FDVH+K8iFFAPQH+Kay6u76NUA8gKDsKNFOtsSdRDR02gBqd0divImyIz2/iE3xkQF89qrMHEc4pmwVnNCQVNYivVRwcHA1/04Z2+DUe2GLIzNQV3ftMKHOEv+Gc/unDtrXfx3El0PsowqnvubjUe+GmTfu9aHLgxFmsNmjaAZ/szzSIQ7fgBBuHMy4hyo7lYRwiWVY3/jBnbZUJw4LJ2wcmatA918Vn31xld4aoDWYXTnIwWO8r3everD0r7w4peYWm4ndfWvb6ChWKEQysnlRcxSsQMkvFsypQ6yOjQL2Uom5f1OsHEoznJqFOPvhKihsYjs1eLowW1STm3Z6d29hw+eNtiwoE7BKBEbE02ijVlFCsPuSb0youvPsKZY24Xj9eF3MbTrW4ekEpe8ybgrH533NSQt4xO+AdzBWYnjoxQJcVq+sONvJ8LGZlDnwRg9zZFJLxrEQFJaLP7SjBgowI5g1vtv4hIk2wWJ4plzzBKMgZ/1cppBIF71AXeyEh6fGTcKI39OtnwJl47bAsdMmdC1sGAQKcZSQQvL6Q78Vtl1JbNyBmjQRi2Cel2chgvLphevnpa3RJ7Aine/+Mff9p9XoLgedN5eHt3m+7wxS/epwBtaWRvv28n74EidDAUhDQpgbipsu2zWh1lc5rU/vjJs9odf8d8DBr9j2JyaAM50Leh+/uU2D/+/o95y8q4OdNX1qo2K3OUsjxuMvqx7eviMfi9dr2dWJJpFKBw/1NZQkFiIjqWIvOVD6dcXPR61ydeQtvpE+HJgfeTwtDZ9figz3nOO1VGLsLtCOWwVoll+Bc5q+wZk8wSpC+MlQrlW+GGQU/5yUuwmcEFx6hSFn+uevtRhfvvA8kerv33n38c/e+f3/hPvDoxXApsVmrQ+E4WhZTbWT0hBguUEIuh98Iuqw0eiGzZOvZd07vGG6t+YwsaT/mU1d2yZTFvFpdOedB4H0Qfl+UkLq/jz/Xeg2NKzxqbr0pRTnRHbGMKOnCWSg8SSqzzZ7n+F3UwnoixPUQkUGBfJ3j0MMXZNXzRR/XV+Zqoe+tmSG2PqpObrT5yL6uouTknrR4iZXgG0YNJ1tP/8V//++6LL+/u/uN//E1zbpoY/+ZRTFia86sfd89kg5bi/CyNat8vBgn5PFv2wFVwIsz0xepfHt0iFmadhsYxPBY6ndcrSWjo0W2vYpARJLGSQIRMzth7PjMNxvpcVn8dJsVn3phV5p1Yyso+h4WxxqKtntkkMy4kGODp5KQ5Wfaca2d6+QlXLR3F+jTe5JPwQsRr4f5m2W/GDE5xcWMYV4WtbcfzrA05H5dJ9xZzZknYEiX0UasTUqYQxnusvuGHbvJ0FH12LdrO+FO0TdHah/Ayy9e0AAkJtj56H28dxIcHWcAMo9cXeRUlDrxvwvCDXvv61unuVxkmX7ab9p3wd5pQfVv26Jtn7fAdDBT3hGP7PuGgcH3tTnuUfd78qiYuX2vn7vd1su9bIu9PP/7UJPsEdgz7Mg1kbqPtbk54juHDbtVvGrOJ+WYsqVyqBAyjJyWjTw65F931g+dZX+MVh493xX9Qz+eMJdaXXtWX8P3iW7y7FAWDkpFg5ReGmCxQxtzr+s/MrUqAe+dV8F3luuqXnmmLuML7vUsDDw9lsFpTskiH8TMwCXca27MW642MtPMS1PSWixYLsFISRXendtmk9JMyE+/cbu81YeU68mWaTBvNc7QIxnF1nxqHHJqbviJ7Mtry6BLOb+KLk2SC9Uh5iYHU7goJ9oTZ6+q35ZmJ1HHf0IlACY2T1WjtV0uAbd66hIt+ju17njKQtGSnbynBFku39iK5wVCUBHI9nn0XDd+kkK8KbetLtj96X9b6Rcs/yQO4jJcPKvewjisz0upWYOOh2h1kpsXEr8Lt5M02lvu6LM1njb+Z5/ykJc8etULR0+TAi8Y6zQ2mnF/HL6f1h1f9fplb/KxEueeFmF+9luF5XLj+bjLl3u4Xv/h89+CzT0ZBnrSAg/nXdsl43h57wphOyk8i4fOU38N2m3he/eSdHe95gqJbeNzcaHkXppnhD4liFriWOPS8BbufPHmVUrtozLGzMOzNxlEpKqHOe+1E8dVXvwymL8pwbZpY+DU0EbPGKxlbMUbdK+OS8ZXhWf/sVvWEl/jHgiHaNYkx4euy58gbJx3tZHyOEayvdP1W9VxvYv+Nm2XkF405SKnF5smi4AdYig5vR9b6JEeo9ukY8Zw5vC+7ISplaIWByDMd73SEZ3ikKzzePwKVqej7ZKTjy9HY8wAm9CAmrTsoAMuQWPtPys7P8RS6aiBWRxvjisJRWM+wXeYIKNa9VP82gB6BTjCapHtR7Jctj4BHeX08W5ars/ZmFMR0FEpZUWNlRM3xRPtUBved5QHOsS5CipCbfu/5AbvvGVAfvoNp0uCrRFaocToKDGAsnIuIZtfl94WHGGTKAc9pK4qYOH+Yu/42hZy6rnOkvPNOjm5+tjt+3NSIsrJYxoQ6nBwW1tOx1lFh/+xwb4Vbqi0Q4Ls24hJpxChR/VvIkugcT6nr/sXV83sQDu8Rc44JiQWE4uZ0r/rn+/6ZPXk8z2IU5pEWj5F5zuht5wVC3ViB+4yVGRuJO00z0UYJpkcU1RROySXAg8t47WnlztqO6trzDUZMRdesyu1yere1WdEKc7Aqo8MQX30xafVeBI+kHt5ktVavzhCchZpbh6GwZ+McxdTuhe/kahsa8yQSdHXEy4ObFWsxAdZ8ofTuz/yjnj8pFHQa/d5Hf6FP7XyeQJ7kqNonikBxUcTKy5abduhNvHJDF7RrfXhO28IEffTztH6z8R1a9ZC29crw5pTod/R3esSf6Ogj1DGu/RwcQ4nqan24Z7hkJLjQEeWGZ+zaMmToWo9PXTWp9qdawNl7vMzSUcKr6+EvnJ2O5ySqk6BJ2F0vrHfQwBwPzNgSZVKPm0+wuU6A2W191tqso7xPMEmhZ0SH9lEaotqzoEXlUZ6s/ePjF+G/CFC/x9tPyFuthcK5WT0H1ys3WtnCTPmMRN4Q/jOmxXuXDPW6fjoeW7C8MDdEe2ubJLvZFBZjRD889A4gHdonbEkBwrrhFsZERYTcXvZ+dAqK8Bltoid6yZqUWXqVdzfGYLwInpOE/bZ1j+EWQz1vGCMlLVl28bSJ2zdLrHqRR6fNpmU8b5oUWSK780a5BNeKVjxosj3+vHV8s/BoXloepWkeFl4Qjj3L6LyWwXKtxC4LeDxIwVIEj5qz/DoFc94EeePjjN9agFIjPyfXoRjvWXuejmcrzhnPeNZCDoflIBzk+b5tgZLDvGaeIcfm3j3h3WvNX/xliTgPgs/qNM9nGcinhbdMsn/RcpYMDQVKbJs9+2rjFj7uRtfqrfpJdITHwOpp2A3K3pmzGxPexJC8ADc7PcX7JwVH10THilr39BE8WX0urfYmKypLH1rq7UNBahvZBoheGWXYxelnPjPMCKTuKKr35mQVeaMa1n1V7QHrusfXOyG0nlhf+tAonXY7MKBB60m8qI3kmBNTu0ez35hQYYKr94RGjFUIWyEaxUCgHkW0bJreAZOrlF8NG0DqqH3aCXtginmVPdl+fcoInHBCdS2YwYMAeqqGaGnCrk41E2FjZOGbFdprlYcEpW1KjBURphMaCE+WGDq7db9O+2lC/UkeoLBF3kF8kSjJOlrKc6i2IeQvfCJVqOkI5wM32OfCWNX6J6ZwbZ3rvk76Z7/3L30sQ3mrnH/xLwCik7E2mbHJzDLIZPmd717ZzipcY8AZ482qJYS1kwJkEVokAV1n7lx06Hb4XQPxW2iHjCGqCCoqaqU5R8ku1pRan4VJGiVAgA2GaUAdbaISVRAbTD3afh792C73W0XjbskvN7JWCV8KRabZacLlVgruVQbNrHNrrAjn9O5p1v2t5j/daPJw+4rO4tI8tRdZxMZ5JmTXp+/ZvAFSuVgvGDa+j4UCcvHs9N/gwVcOz4zlGbx/+fCcBqYqvdPzi1/XVcpUv6nE6LEX8HAcbiaLuTeXuFu8Q0EpUYjzbBZDzRAsfpzMHs/FOA5WZ5G/YXCkBK+1C8JkRmedypIcegTTofH5kTYsb8o2kvR7Vl2qDGMxPN2jIjJC0oY/9E67mcDDWaHNCVVVi9CprD7TCAT1LzN0CG3ZmIT4m/okI5jgxbcMpmvxHOVHyKHDKJ2eoSRs+cNg4x3MGHH3tQ2+Cb5RlNzxDvNfPTPh935T3MKXizZBPGU3naKgVa/Ps57Hp2C5umq8Fb1rF2HvHAHfw8qRgGL8k5wiN0S2jHcZKpBtDN7JWm3/vBoz8sU8YdMxrln9Jm+cJy7ES/ncahUpXudZK9988knbrukUtYrHKARqDBFcNmsGryjYwx8fjUKaEHj8p/0Schym64B3jXlXVuVpu/5ITi2d/2b3hGcci+vrj356OvsRPvj0s1lu7pN7nxYJME3iakK23/zpu1mv9GkbVkuWehnsF+TB8Ef4Dl+iLeCskuFJkYGpFy6DC/3wvBwOHuSsvBRtXPecpzaDDwqUCdYZPhrFhwd7vg45HmJvjM5Rp3P6lTqJNNfU6kTnPv0H41yJL4rruLV/bylBCmuEXp+sbU+vzCgIVKi3VxEDYK8bGxrF0vUhVE+szh0gNVYHxESXE/pSvtCmDRO7V+89z9PDMNcKsXn+XR3luOWR3uS6W4OPpTII69mpp5cGaYExxIzY/Q9O99WpDplmjZ/U+QgJQknjJ5svpgWUdf18jgBCsrDPQtRMc9HEz/0w78duAlaNsETXWUIDHMJRW+eIVoPqmvr/+RhmiUiLfn0Gy3TmLiDyTAfZvIu5toqe94ZuaIYhFj18rjMKrUv/S1iM+wjHDVPBBxyGGmvBnhyvjLdhal4M3CizdsaLPgoJL0ErxJ28ndN1ggDzbUwNn+iU/A2PvrvXg11XJGOGdcpZVfKpZdr6oUukYUfZxj6jjq6fvd/dLVX8XuGTT28nPCLRed4qH9GDcGixdbTH3wb/7Zk2dE05nrU3lzGRa43JGE97Wmc2tsLyZpzJSLYwAuE64exgo+SFxMFG0FPT9r2TJk+AEIpDg9o0be5RfOb7Wmw4ngpp+s8Yd/NcLa+deBY+KDjPh43aTlBUR539bXwYJ3S1vz2MHtuRCJkQ5I3C+Zbvul2bCOPHPz1MaJWhGXsT9qNQEC24Dp6bXkBZFeIqdBYKRtFKtX8dPVn05gZSwcZE9Stj7Vd5w0JNE5pm2XNT+w/Hvp5kNN1sGOHajcYlg1WI1XxZhiNhTPnlEOU9pySqf3jtdZ5MzPM+JWjy/GXKYBtXBDd6YGQCWlXKuWjoYRQfnqrT6X8YktKxMAU5ciTEi5/271CI807t8M677kGHd2b+RXjVf/Fo2ChCFb93WObL4TlyCe59d1KC6ojyZeMamilKEiwUon3/XhWmN6+U/FkKiGIVatY3RIve7p48fDQ4u3333vCkMT/lHuet2gHh2rVWqgpZEmGEOe/f+2xFQeKVk8K+3/z+D8lU4cY8ueTRtTxPho138NJ2PbKFxuDr2uAsol8lz16Z81U441k7ADz8qSGAP36X8vtmwqAyUK1OY6zxbqvOWLz6XkqRLPwp5fv9jz/svm3IoN4xNNjK1hecI/eDafAdchdvDzoHVs9M2BIdg4uz4xydUqkUIYNvZEeEIefQrDt9j7+iVz2qfx8P37s1dJ/vH2/NNzD8HI7xAN1ZQpMAJvgrWOEK6vscCZW50PU/O/b3Mc+42nsBrAM7EAUiWGDqeG98JiYDxChEHmT8cZR1x1I3JwtzvS+r6v3bs933Lx9OtQTs+zYghISZT1aZizEaBA00yHCCAwKMKxIghzEZ5hkllSBdCFhKwtQEsXayPV5bz4/6SfjwQrtvFYfvfvix7ChLMK0xELtpXxTHN9j/5ujF7sdHL0d46odavdbGA1+A/Bl5YOTPj1FyXSJQ4Z3YWbTwuejimnuOIS4cT9k/f3Y9MELYc/PuvPJX/4Sq8EJt1dYhPHiXYMoZShkVKun328Il7yEooXjMsKjLh7lp3/M2Sm1u8ig+bxNSIBHyYsRsE9x5NIQiuwMtrxqXcJxFU3sxNsGltsXsDK4OYy7l2Qw9x2vsO1jYt3f78/W9a7vPG6O6fycPo1T4kwywA5I8Y0FCB2F6Buas6himMP2yOg/rzOcJaV4Jvrxs1R/WrGWjrLYh+8wAPMGhM/Im17FwA7/eU8dR3taEeYPfwLx7eHEiCSm0LRN59aXuUXJ7HnWt1tYXCE7PGoNdYX9h3tVJ6zd5ZMvAqS06b3WMkA0pILL1DI/Cwu1f/eJBAvJW8L8cg5NCe1kmHzi0YrUg/EdyVv1VYRd9hpH70vhVeHCv5uWdLAud4lsbJGeE1nH151kMucJMTxnG7Pn0Wbjg7WV42IxRn8uAcVKOvCN0F5ZdBkOk6rHnM7GdAkbbeOFtSSQpMeytvifPjT31TvXqV7xyvEnsXb17PuFEiq2hsZ4JxirgUQmjogdZ4jAuRpleUbaVnT00cIys6TkCTzvJJjhowb2p/0bhyjHMUz7KMzTjAA8KMhQY21lY/a6fZLALHTOmLMJgyUVZxyfyI5LkkzUNF8k9kS5ZpFeXTYZvzc+jo7LNQxb+EqWgCCXNTDtSarJmb9y63dSIe7u//ZvT3eeffpnxUw5CUy8sEad9K9OYnCR/lvIB7xjWIVWdhoGAP2H92jMGSrLxVdlXT8piffRTCTrfU8w3dw9/eDzRLivf8Fi/+qKoV3i4e+thw0A3ZoeSY6s1hQt0mHKVXRs8h4ajsHD76gjhgWcenvBD6LSvKs90ohsJUSHuy56dNyuLIhyida1Hpw/5pBjJz7nnwv6cPtLlLsw/lOru3P74xX18WwHT2fbvE9pjpSZIfEpL3eZ8jCU799UZ9DyHGMD7W7qxT0jAoBCwGEXlrMqs+jy9QQoujGFe5RFKTlvzjVbdA1gdv4uFUyJiHdjjc+4VqzpZ78I045X20rS/T6BhU4wIHladOvHuVKuCjlF8zUfqW8+HgN5jiZg+wGphNT9tVZiDh2Uc1mGESzgVBISwzdWL1iI8eNWcHyuxe3chGvGHAcSGBxK1/fNDJ0ei5YEuz08bJLr4NIZS6/sOV1v7eqMX4XNd63ff//nv9fw89L/4E2arIYaLy2SWjTGi6HBFEORYpcSiVEwpG/R9igV9Df5b4eUqF0MrHeZcm1ZFyNtn67IxCJ7l7MDQJyX1KvySmwWuhm6SHIwdh87IMD7cKLqKntA6R5IALG9plGv5Lrsv7h4vBVhS0q0beK/3UrYIf5ZXxvOTmk5gHhQn5Vm+DWdHFXTeItnnJspHIx7Jk2d5f4V0eIErzb0O2PXkU3pTGwesukn4gfdg0SaLsp+GnEkSCB8UID6k/LR/CaLwU0F4dcYSu74UYNfAHAPKcqPzLS04u4Y3V2yEgrKmD4YX9Oj34gmWdf2SKz4CQUhOYksh38LyTr8pAQLsTSEuwtZhOExR/qCtpJh37Y+ob0i2KacoGGp38KDjrCaScrYcoZCl/iTZzfh76rPyIlq40mcQjXeoLILQLWOV+oHxV2M9eCv7Iw+xMzoMD5WgZY3emRIDtBo5HkT9nNFazTPeuvH4eC89p0UMzq2vYdhslhRP8ITkd+dWiynJrbodW/+Afwe5xMPyLP4cwzq6Cpl6Rtm49GbRAvAoSxmXKeCBK3yBYrZ+mn4Tf1WVU/KPsUPrsAp7vnuXlx3S1cm7GfkXDeAjgu3eRK8slYEldE+bzkISxfvNNw+n3pMcAwrw0wefT5jyZgrp/t1PotFpy5492n3XUmyWSmPEaNMcBBxC7A98SHZpqzZh5gI9w9fvGgc8zMMTmZP8+DJjEE0eP/pvgXinsOwnbcj7RWuQMo5u1seut/Ta5yX8lJSTc6A844Nwo50bvdS5Ha757RmHz7d2VXcE64TaeeoZCL5TgDNv2P3e3RRhXWF4H/9PaNT9jrncJ7mqVk3vtfW9u+rn2Gyw+fzgASpgnu5xBXltXgiHrLzVibuq8IHAtTpKVIRvRB3Ez/0A988DAOjTPcx6muW9IUEcm3U6FRYm2R0WFu3Zs5bHMsAerFlQbX2SJWXbEkp3Hqeg6pTqnVMBmZVLUVRXD233SJf5XvE+B6Qeh5hAzAOINWMK1uNSPAlsgn4U60pL3xjbGn23yog7L3UeLOTKNw/XYrzK7eced8rflP+ewN37S8d4cr3L0RCzlowCsMgUIaNBN9xbsfUYuLth/kM9nlPXz49/+vvn9/7pdyG8V0lc4RiegH5RYmgdaymeliGcOoeGWYnGWpcNUrsS0Kz5di9qTmcZn7cTvIVN0PR1GWdS5lM9hQoLiVQPHJ2EN9qOEpywRz1ePw3rQxwt518eJJRO6pQ5A43xtbntrbPdreY+3W7s6X4JBF+0V9q9xv8M4L/ME3+ZABF1uGFZqDyimSoTRSyccGVMN56Z8ShjhT3D67ICh9Cn8I91H12TwKNjWo3/VPg8JoRjzDMdO7iy+YOt+ylBymYx02Zt4x2KEA8u/tZfNsGKBxlkwy/4r6zbWHmvZKo/HIee8JwySdHMmqh9visMyhAx7jH9D9Jq36pnjWnx/F6+VN6yxBkCFJaVUrRCGDE9lEIsgzCavSzZ5eLiWW0pRCxx40z2YG1XsnpqN1paxotnTKmfUPABD843LPmSUEBCsEoCeV6ChBDl4sFK6nn1wj80Bk6GyN4jqk03bxZmxQ+vm5LU45N92fOMT0f2cv1tdsZq7gAAIABJREFUP1G/5BlDDqcJefg7l8xUWeo6alLjRbAYU34lxPjW7h9tzZQn5T5l4vO0idVkFcWoX/OahG7tYUeIH4YT7czG6PngdS2Bvsks4T/RgZPoPvPwAFI/oNiMsfJkwHScwlTnGOl7owCjMwqUxSCoxpRGk9fjpUkGqUJ4FxwxKV5I/FHenfp1tO+Of2paxY8poQe7L75qv8Amud9plwnLzwVpJ+H+0yhBnqZF6sHgMCQxw1j1xzFKwr1yRxF2f4xfRmPC0LtwxYvkWcqivcg7fNYenN/8oTmON26OQrx17+7u17/+9e5m65zKBdCpKeBxPDaxF17wRzWsf7Xd9IxL46W9c3lZpM+74WaM8ejOE+TYUIITtnUf83TgivV8X7o0uKTpkKEb4J5kGPB3DRstGSlyuCI32u30bFgjth2rQ7EOpq6lbhfyuzveXyWyZFWqE04BOmYM45rO+PPDNc9MJw1YyN4Y1nVjamseX7XHuKGjZ0NAwlg6LSV4vzTsV6+EROuMMR7FM5tcJqxZq4TahIiG+BWRl2FLEhmN8d0gJjD6vU61OIgxKH36bAnxk+JtJ40z2vmd5p0s0eo6OnlT6n9CWEp4WyTdv2ewuvBZFDe36/Grf2gcjGU1DRhsaq+2/8uHZ+BoYX+jBYW3eX4rC7Rnkg4zJ9DDQT4093V/wKfj46fv+5t/7aP71l4lDWdPt/BVXxyPPB3SzupHu6fcEUw0SKTOjHN0LRyvuUh1YxlllXWrVO3bZbGh39Osg5c8QO9mxxucj50nc3M6RLjFLQSs8Ous8NOzQ5eYk3V+2ir5n316vvvy/vnu68/upgTzchJUtwLydlYoL+dFE95NQp7FjOuwtuW63hhURYzw4bUZB9OZWBKT7l4ZvNOXGVbPC/1JW8eHeHpg8qf2jNeiP3TE4ZCQQqwM94JvLXe3DK/VH0iunqvFe3RN3/Dqxn9L+ekrypS2Dwd4vk9nqO1neE4AhFdjppIM5p++V9l1t/ntb6pv2kL5PXv+JNi82dNVoL8RdnHL/NP3bD9mX8SLKk5P1a9Kwrhd9meG6dnhjcblWPHhokZKNLPJrPUapZ7rT/qWewe9ZyucIqy9p2/HS8EppM4QXUKGR3ZVen/GZX1Kf8Unpt1QwKA/aqxreXGV0U0w+j2JJRRYyTqyIIXfjlLoxmavXWtppo651rMjV5IVh4fR8vlaKm3tgiFyI9mnCfspJF7cZf2ZAkOgg8a+In/8xzha+DLuL58hLp82DP6Ci9KkLHl03jcJ3nMUX+bA8BcDksCVyMf7xp/PXjyfcoyXGpbBF0KQdpgHz1uueDRVrwPdLgvXvm9cT3b88GTv8KovLp7uLtsR4vvvf0gxPtl93i41f/frX6coGX9LtopaUCZWj3EsXC5+IFvXWrYMXRwdMTrIqi0/QjnmnA5/dt30MzDZpFcWqDAxvP/m7/633X+or3/5xeeB/35CvoYRNgNhc4g2BbvJpVUX+byHKXFLoeFrB96eZ/p0DK/5BOsgb31ST+uN9Twu3zdnPsaAwmy1eeru6zgYCYbpF/H23gBYiIdoFfuciufvIoivoxh9IVnm8Jm1WYgFKCqZxlahcoJ4Golp3CP8IIUnt2ngeR6hyI1KMcmVNU9gxkMxiIHsJMWUCS6DwTy/mK7LvKWZpzXJCHvPMiabeYAxnCSFsQb3yISZAQ1sfXHevhOzTJNrT4xjaR/K044A0XX34PP7wSM9u3BBYdnzXJJ7pS5fKzvUHKaHeR6v/sfvVqcKwkCe9mnrQVSiuMCaYTgEothWhyc4I0JrYUpJpyjgyb9RNnVKwE7oLUERSgZHHjyMQXneFDVc9NocQ+i+bdbNGoP0uzKjm3M7JmmpEqWHf/rp/cKXL3e/e9iqNwmEz748SuF8PlbuwecHWX3fJ1yzsKPNizrAjesHk2whZPj0KQG5wloPWr/wq19+1XSQy93vEhIvC4lEut1nLbh77VYLyDXedpCh8Lw5SED+pFDkVYPw2nLY3mcz4B1MlOWdUsI/vXu6+82vP919/eD67st7JUgluI8alzyH0Munu58am02Gj2C8nWdu5Qp4Z2Vr6euU3NtwTEQd5z2cl/l5nvXKDXmZ5f2kzE/p5s41wTih01jLraIO4lOyWi9LZpiMTIrPmKIOFD5l8xmzVh8eZQQSjLZxMvZmzIklPRZ4DBaZRrFcxghWJjJfjtHRtLsIT5gSYISSUOMmCJiEi+4E8oRbE1DaR6kTCvDI07tZ28abTxHKfH1tNZE8K/NkMd6x9yIUXEuSSGTV15rfufeuCGzwTxsStqMsE9CEGh5LzwyfTfi1H7w6iWBvLBuorQEdRuqzFsYwP7cx1WBsum1y4cbIhCel02vPO/NUc3MYHrvDFEqeAx7Gn7w2fIUveYN+O3kWhylX9/o5h+8jW8iDMWAskbZWjiIAySHvOvRl8obSUY/dzHnKbheFnWeVtcbHovEeHm03niehR3nyD4SZRx40iGbh79dvGjuNt5XFMN5wpz7fHbI6R5mGO+VQaAN/5b9p49uZ79fzB/oCPASvqIxEP8a46SFBN0LyWWH7//v/+h+7//kPv909LYnGAtgSVcBpKban7QahXgpYHeAYRZisZZy+K5dBHZTbxXjTVVbp4BovsU9CEW8xTEU6jGGi8aOLx7vH1fmnP/6xZLKz9lB93ILcxiR/VdklJzVP1NADelkxC1+pa07yTcdUnbr6jT7k76YA6Qk43xShfgauMTT274ycq0yf5k5zZcjP7VjysxZ5Plkx3m035RgsE5L8nK4sBKqZ4PHwhoT1u0cCcC+5EyMUROzbuX1WcUBA3odj/3W7ssVoFzq3elgYyunNOlFt6Utv1KuFHhHfNV7hRUkW1CdJan83mJlG7WHFMLO0Vb91eBMlTc1wjDXjy8Co7upwdkx76xUUnhDGEMWjg0gIrb5+S0yY+z1z1pjJ8xfNrTlr7cKCfgcxnQ6F0e7dKzRS3YdHZeFVP+FLmJxuixH/jEALZ6AA2iLefAZPcqZr2lxZgTqe32pOP9ysXfuytOFfOvZNn8d+Xq8LfjNQjPnYNsegeNHB3YNmQd+/22TpjAiLf180wdwmrQdvy5CMJgfRQKq+8Y/7eWdPC3eKwvAuJIdY9nVoVh3KPEuw3+GZFc86PU05CJG1aep5uDmYJI88oca+zMGry/cy/qBY6qw8ihZNsGLF7OKexycMO8TBK04T50exlNXWey9LULIKDytRSv5BHsC1BuxP8hplNRIg3z162MT3x4V/U+B5PP2fIhM/q0MCA/Jqz8TDsAlaudb/RYQ61/Sbxc9VHdx4q/vTV4JraKdfeQ2vhrvC/RSKxyhI+2mayiMkNxOx+35Rv5NkYr5jxWZs4X+hWXVWfe9bc9F0G3TgdUyokdJPsc58regiVJdIzjBrIYnpa7UhL+Hs9Ea/o3n4P62Nph74PGgVJAq00gt9tZhAGnpr0zR7ukueTPCJgBxW1judNfyb0zvrrMY3MgYLbmbw1KieEQIWLm/qWTBFiybng/lN8G4HXI7wi+6bAhvFusf7JkiRoEfm2e1dzy1+ga1IVqs9rzynvqh8At1vdKQUJkcquFzTFyCXkpc1THFQIN5jbHte+r4+b2PdFf7m3SbDLGoafeQGzNhqU6N4Q1Fr4FmeDKItHrI8HY64iEbKnTEv7UbYDv2AvDpvLHDw0r2Bv2fnCMd46UmZvm/OzfdrPmB9ZXmKje3G5/jBb4tgaAt8jAIKJpnCFgnYQqPKrJlTxwclGA+g0eiFIFrGyEomevjwx935H6xwc9y2Ty0fWVhWXeqwyo3QKRzD+0aDD/2nuuZabbLmsghQWJl+BysOV+CMrENR12GyJs+PkYFd9Lm9053VLffPzfVgmGfDhzF1bSDbA2DgO2a5OiB3G/caRbG/FowLMx7aE7O355dOPrs7rF/r7x6aDag1prUHXAnVg1EhQ6cQlxVqUTRL2njD6CMCqd8HxfYJNw2vCV38CK8KzwvdsK5YNtzziyxw40v65GRnDcMk1JKGQkn0H+Sv9q46+rtgr+ixHqB/VRNy9TREZ5la6SHP4UlWV2E2YxlPu47Rtcc8rKOyBy7MdxpBRDBr9J8TSWUbM1By0xd6KIzoH90Ljv5BhOxZwMxC0N7bnwSOibuxUFd65q8cU1bIGOb3o8P3+R0uh/XCcwichJf0XpmVxfgliiTRT9ri5fJFiQCqqU0vX/DQCj81/nKQVXjcgOH73Q8JuryJfQbgjEGR/LXbszfzUL5ojU4e+ROZFtV1+P553lZh0/PbPccbeJcXVhgvz8yYL1l0cQa3LE8ZeHgmGjcoadK3sRJC4nka+eoVzKG/1PM8iuA8TbGYA3rjoMy5prKcN5B/mLR7Fp9896j92x61m3nphC/2HtskS4UN5DLuMGMPeIj1nIc+oejqm+kJ0cOed4nW4WV9iNGzBAQPLqpofjDiuTnWgouDd2Gqd6yOqec8eNElvCZUbW1jZYuXteVlbuL7LHrZk7HZlK8088wIYcbGecLN1AObrgoz6gf40TY7j3P+bHgucxe/T4guWk+IzxhWq6hMNmz1ycrDv6cZP9fqU8/bGWVwmZO2eAjfdE5HrN0J24nXvos+gIoXjZtWW8pHxKQVgXhElF/XYEsCAvlul/ZZlxQ3Y3j1R1tKaxPUZJF+OgJLxR0b3/oOv8s4933RgWetO4BXt/e8e4QwIJU10Qb830NWuDpponhPJGuW8mLECA+edXrf4ZPi8zlzy7qGxiqjXLR98Ux82WVjkeZvUmzWmZ1ytH34SDm1tDaTATxGisyBRsqMy+b3GMLdm8n465FgSwkXjYJz8pOnRSae1g/Pz9a52zW1JMXtpJSMsS6vdCl15eor8MHTroWr7qHhklkLFviLh2uT35JjujLy6nX97Lvvv9nd+/z27qvLz5sv+Pnu9Fdfj0f23XffZfTWxmTUo0ePFgzBob2bNyp5Mg5KjFVf8CxPDe3QZn0yYPu/FFjtHxT404nGgza6IZg+HPPQesZXPKU88mGSG3tef4sjFjyzgOogfiFhtH2/KYypKaSsw++OD783IsW8Pa9xc+w/ujjXaHaHv4PUoFrI7bOLbxKI3HwMhKGNgwCnbbp271p55arBAmJJY/e6YJW3r+c4k1I2IkafXcTDal8juAYu93lZNKvcRUww9xzEJ7jAwT3uiVEqKhjk+pJguCrsxlB9EhIfPnyz+/7ao4RqhMk6sk/bjw8L98WH522PJFGG16iDKJdgBTeiqXNTfD51jKXgKHr42oiPaGCJgJVBrkwR3gfT/49DHc6tPq/C/9QdgLYBMtj+puyv85ZNk2hytzBveT55H29mXtXtfhw0WH31xv577VkmKeVeu2L03Ms8dCESc6lmhYtCjQQw5Q32fjZeV8p2mSySGe5ZyaKlnF4JvRTu+7t/92lC8qwVPd7v/rEB/t+GyKf17qclppwUln327LjyJFGkGCKsRJVZiglX5GXYMPfVKByC7nXPpziq/vz6y9392nreQP1BYbmDrOFEUkqhaSuF4ijiAp4z0fhCCC/yLyEWzxBOnfkxg7ehH3rUHgaS7ZtwC+sZz67wJwXMSu53IQx0N15eAT3ZGe0cSkVrwrESe77uW2FrPLUVQQplHjfGfDOB/DyDi//HS02aRRAFZJVT6IVypfrfTPFdY4xU5qs2e33ROCChyIBwhIq8LokfINaTYCFjJQMBPU7C/bsULW/z6P31iWYcpwgvw+tF17Jp4pVNoSyhjX9k3b6Jf17HD7WmfzhUv8sbStjP2FHNNndSVh/a6Q/4bvoFaPouNGsMjkEzwkplHerQh+DWrheOre/43u3u+aaPbYZI17uWzTLPKt98PweP1fvvKD0w7j2i84winiw5877QrOgTkqnfaSUTtBIy85tCARehC1SZmapItMfHvRO9erI2VUiHd9EGekYB1inG++tZ8Ni4efiuwqZ91ecYuTD0WjwlHG9KjHmhYGKcSvhRsLDz/ZYxu3v3bvDcHbw+efpoylO/PUGNEVtGkFc41wLa1BTGlOOD3Eccv0f+SyhaiYlghM/JsE7u+U0zPnnUlImyT+/du5cBdTbJMZ7baEXhCc0KpcMdHDrA0GzNaEfgqx++uxGuVuJf/FA5ru0v7znMs/NYb+/fmyeU2uFhR5/kJ150iCiMl60vdWxwHM+A97y0eUVLoW1e4CwcO2+sgpY0d2H9tsDvVth8TkMqcFrzM3jmkj8fKycAXrzMkxn3AhMHZPgYEkSXaXzXCCCNxVPa41Ptrl+UeRaeBgZhrB6fo7d6wGryQiz7NkXURehVdjhJCa4TslQ47nFAzu8uzeoOlLGzZ5IJc4DhtAnAEmDGW+k6HXrVyikEoDlkGb/ThiHKHi4vb8wx7dCwDp6F69OuPmWkagJGMVapcFbxXHbLpZ9bPquYf/YXM/789MBiNm1cQkdZhI/Mz+sJh5tNIr+ZBWeC8mEhx9NstWsZI/eabH1VGPR6421ffn63/cyu7/7hH5sIm9QBr3g8pSdsKRNM+3LCmjN0trvX/IWbbSf1Mlr/2LXHzUGjRv79l3cSxDdbvzJh3POPH7UW56PG5oLz+bNdayz+lFJrPcVXN2Lm8BvBhESvdI6wtfZ1XIsR8PwyvruWIA6Rb7OW77Wu4bXmTr2NGE/SjN822ffbn1pBI0VM6Br/0wem0yYMJhuvctECb8yYTDWNv1kb7aU4XkBtHs8vK9q8PcpPB1cWHhn2X39gfC58NMSWAeb3WOlkQAx31rxXvEwonuddn13l1cVDFOB4qjH3YW7z9VYmMh/M2I+1DK/e5MmWbPH8RWtElpIuUYQSKN9Dzdiog+3u3/SMUbrGqC/zti/bjmd4IsCNbw6/9BwM34hmG/8MTlI2PAc6iZJ/OuXnPaohHFwWyhb+tDvDWUBYqkw0RMjN2pVntdOqMaIE6qS0jQGKQeNB3r1PWd4iOsP6/dl4dn0OOufeKNa5v67huXWudlCA3mEATL8LIdojeW47xivZt/vSmGbtUi56SjChMGcRddfq7NpPDumb5lMuGFOS8duHvS0pup6ZMWBYr93kFcFizH/pGcoRFAyAEIpYfYLzPS8RBbo2kauuy39gbOit62EwmnZwPIrvl7/8ZWt5ftX4+a3dt9/9qT5jc2/8sMaFKW5tkmCoDjQy1KD/rzb4ok74XlzDMx68Bc2MB2YcwRf6v2rM/fHjh7s//OM/Bulu9/nnn49B8NUXX8Q3LVRRRrhQPC+QV2hTAcbxGDYVoM6zlLqyyMwoNc2S9zDKDx90zwHGgWiBOPLZ7wmVZ0C5P8f+0731dbVHZTzmbYrbxk/HPC7HR8baa+JeR5OBcpqnOM3sc5CzICOUWfven6PfvgNsjv3HHvx5HULn6HOSayY81K2SHCiweYVQ8L1qPL4GpXsr2mMs743lyPqa1hNa/egdSJNZZ01Diy7PMYWur6v+KWRgnXrmfhVN27RhwWhRX4JXcqhVphoayApKsAs7CW80+P26tHJP8xCqtPoLgVUebIEl9HxQqCBQv044uwdoTE8KyWhnraiDBDsc1kZ1H5b//r5OMy35eXOU29s/a5ri/+xQz1af7w700cH9tpHmYQqFC6RbWeD4vIZcS4Mc5w2+bI7c+5SgpceOUmKHJ7d3t0tqedC+eyaLHR/+MA2k8KyI/7R90IwBYHTV3WplEtMSbjWY3XKqhVLft2vD8e7l3XDXIPzntxtgz+O5874xjIt7u58ef5ZA/l3KqvHX2vfo0fuutQD50xRgBRyXMHIkkSH6yE4UwrqKKO/r2MnY5viVtXu3JJ08v7tNlfj0iy9T34d5fK9nsetvWoH/uxa9fp53OzRmNXVM1m9jusaxEBLO0MMx43Po4XqSL+6YyIGwJ8Fq3IewNva8RTC863V1LEEG5wSxk/VNkaTA48+cE3JnrPRXF4U23xTiLDxpQvmXrTVrPPCi59/kqR9RjG2weu1moco8wJfh+0X9ZrJaZ9dw4XhKNFxkyBS8qPDwVdLJtDfeZPSbw6jfoD9LfhkuTTd6qf0pVSmiCdxzg7v9xpezPmbMxlvVuH0XgaI5hLEsEmGLnEyJNebX6294yizI2jhjmZ6pzQ5L0CGBrquPn9h6qd9oSTTdqN85Pnp5FNq6pp2bAvSd0tdJ6LaN11df73oPbN/xPxpoxyzl2G+elXec+u8sCB+czU9PiZV4ldJwmGivLiFo3lQUmev1+j7DUx3W2OBkCY9A0DinxwCOe/Zt6LpVh8i4JOjQB04HzviQl2VhkJGn03XxzDIcxigOobJSbZ8kS9PY4yct7P6b3/xmPLFHj4uo/Pa3GRn1sQxaXqA8CiFVyts+gPCwDrBF48IMg97gYKBdL3qjbzjIMqF/Y6S2kZIYdNFi53/84x8re2XI/upXv5rxQPMG5Ua4zgPkoX777bejCDf5gHbXrURUn7ic4Y1lTEAwFsNzg6++71luUDj3XOsLXA5DDNDzOFBXG+Zb5XQPDrdz4xm/GwNcT/V9Dp8Isv1GIIhZN/efOHl/nOk5EXIrnOT3Lpo7RgHMa5iDMFiMiMismRu5CO8Lg+hsFxcRpDEeNTr98araMJ1zFOImpLqz5tAoM0Ys7n4Qg2SgFfeWMGVJIgVVRoV4H09u32f1EzGTrkXr9Vx/WSCrVu3yvPGCPiO+d93eOqSXdLiMxL3VYmWHLBIN7xg8/gy3Wyf0udqUeBzTkMIb7OzhjPy9JxQiksZbqbQpE7yIusG8Lv7lv8rcOvZW9/YbgxtHJKxMen5nQl+KTDbXuyz59z7zEN5l6UlcGM+kFOibrWJ/s/S+i9p5o6kPpquYJybrS/bjd998k0fSROTwcquJxDeMLYW705iC8P30dhZEdZ/fyItsIQFxJwLk/p3z3X/42383FuZvf/e72ckj/TvjWfYpu3FiHHHNbTtsBWt7RN4s7GN5Y+OzLF0d+07hmLtl6p4FG2/wSavqf9vqFnZ6eGgdw2B9WZiaJX8rhQIfwkuIPFvzIMw/OT7w99BgWeMWSRZWWp6g8hhe60V8MmFsDBet1vuhtw5H+VnPUvINpYRHCFze0OPHlV1K/s2mJJxmYJ2XsXnG3WhM6oiWlDHafeFetGLRi3LwDrR9EmEI9zKRTDdgUL4NV8KxmmVZOAYWOC7qaxaIK0+okH7juRIeEo7CXq9nR4zaUNKSagsSzie+mz4UbXW5G/Uz7Js+jZYJ/mATZtW3e3T2M3xvSGCE5zIgPbOWYIT3viqzsk4J5S6o423ZwkciECrrgL+Fu+V9uqbf6YfrO2+q5+Mk9Nx4ffqUPjB9rHq6ryzvvWN5lEB1OAJ40WZW44mGlLHyV+1TxXqn6lznBRlzs1sOetqeadYDzQsGp0QxY7JRavAtG2x4ojAHBcKQWnyxjGXhuVkpqIs8uiyW+bzK+JXMR7HW2ujO0KrM3i8dp2uNF6cEf//73xf6f777m7Ixf1kmtpAkY0TGqox1fPG8zNwXGUmU6CiBYMILY61X7zgVfS6e9FtbhVgzMMOZ7O53WXjLO4XD+KzohyEN2Z92yHj54tnup88+m3rhiAdsMYFr578oc7xlC3McKEIhUVGT97K/yUvbaaFLeOtjeAx+hjegv+/9X8f+unsDe8rzw73tkQ/P7A1WimOe4mHXtlEkutVeim6NBsT2XQXGjz/WvlWzmC4StuICLun3XvEBfhqw/4xmqzFDb0gNq5jaZ+ctY1CRElEldPi8jDH3enkYMHZQzDynt+lc3kU8E051IgfYU30xYH+TD34uSKuy+p347ghDTYfwvGP/lJ5OIO2vxHrTyY1RgtmyaemDJv82XSPL5qQMruRWc8kqoTqPGv/TPh3QnKje6uGFHijCa/FcRdUJ3A9AOyB4aHVULdsIBE7X69h1Bu/32sDmz0fl172EU7VG1J4dQm+t9o7yVRE0JJavPVsR/U4p5Sqc5t4KOV2UFPKmTvOiPc2etXfi23ba1mYLldmm5MzE4zyC63kmMgYpPeODxoksT/Usa/5pIe0fHjUOF/5bxrDOk0VcFqhEkpMQICvxbiE+YbJbKa9nL8tiM32hoOf1vMtffdmq97tPEsA/NU5YNlm4bveW+bxVSJBFfDhCvNBPxsvtOpTl1qy7qGzbxnz21S9aGuxBuuJk97uU8cO2rfnux4e7Ryk/48ToY2sXM8tloY3AIXhZuhhkjrC0p83H5DAdB451VMZaPJEgHT4L5WTx2FOLpCOkrJ4ToqOf8Y4l5N7G3/X98XDfZhEkzirHFITsbyuClGV8kNHwPuVMmXSl+92rLNtc8ZiUiZLacdlSWnjAMmR28aBMmZGzjBlvJgHjO+F/lrePR3iMlbq7U5MZkddbXIBy5EVYGKFZL2NE7vX5UghV2aMf+hGhfOdm7eozf2XKxW7VGGyNL3XNVjeTsORS94RFJaKsMa62XSrDmLxxnNVek7onuStD6qqIAuE+cxvjSzuCSNbZcIzn9TvloqExNjJr+pKLbgUQgafvOZY+jQ7hE8HYxwe0cweBzK7wqHYK697JKFtTHjIBgqccZg2MHp3hURRoQt/Rb/YXTECQXjLYzRmd+XiVxfCzzdFJfVBSkOxduBL9wDcH0eht4+jgHQU+7YnehJloTL9XBEGClXFcnpm5kMtDpFR++PG7eOPt9AFz9dDxJAVUb422taY6hZ/tW4oXV1g4OLBoTMyD9wmJYJsQuXB676GluZ/gO4ledbWmwMRHPTv7ZxbqfFk0TLjzD3/64+5u2cSS0L78/IsxRv2W4MVIswD2rcdPBt8/fPv90AZNx3isXqTBoyjIwwuy+b6k1pJzPTW07pF/duCf7ZhF3iuPs6McBdlBaNvQ9+ir44P/xBC6aixL+EayRwbCnMInsnlGucXA4W5CFfHZeA1ucckQEIOpllyZE9E7MQpkqrhHAkR4b9iwAAAgAElEQVSTdD3/QqyBJ4wbMk0UZZWzqJQF6b3e35giDjI/DKPrUFaRkUJ9S1gMc7HeNYxwqhx9qn42dS9mHVC7WDp9A/9XWR4Ejj20JlxbRQTdClEJS62kBkteDcwBP8hUR6f0+xzMBMY0bdo6iwR0XScDixZrR02mskeIGOfSya+FPMt2HTeOKLR6lsnJm549t/rU6cdSERvCHXP0YP9H4FYmvA/uesa0BHq62+FHY/yPOYVYuibd3Ur/VpOvR3Wtjti4WAbwhBSPU95HrZJxeloHykEzn2oUXnBeb9mq8Q5iIhPJD+CsjnzeDhlPG6NTJxZ9Wjjkmx9bS/B5pVdNumj3q69as/OTlFLppYcx0Ms8OQJQZqZwzPO8HnxSMDDAU4IWur5tekmNySN9G41/bO/hbxq7O8jYMWfx2o1gv3ocnzzN8n4yy9PdToDfz+q1l9nduw+i38Hup9Y1/Pt/+MNklz5tJQvrul5kGSkTv8riPT29XZvaay1r3sLQH8I90f9tHYInjw8nBN83GzO/KXz6JmtYh33ZpzDaCOLQjs50qOw6CR4E1yi/4BlFFG/Pai+8jpTRRRtKv2gI4HnlPo93eNVXkjI6Z5k044t5UPpeDDjjbAf9OIypj8ynu6L81pgfQkgSskB59kxzII8yZsoEjB8oav/qHf2rn4V77MOwupNHfieD4Rg9M2p+zKJ7bjpR5R2iQ40ntChI40BwZ/Fq035u3vl0prIQ2sf1ZUrYyiq1IvyEJ4k8eap4hPHH+WOAzkasEf6sbFh9wJjc7GuXR6V/2BPTOqyXKcDbzTe7l/fgPllQECDDrVBxz14rEWumNtTuGZsMLwS5a+hw1Riv+bCj+OAhopEPx8kcWbfXrpckdWjLoAoNXzPGW3vr5dPPx3OOqrPwfvDrW2sPvhRLHvNZnvOMb9bWS0q6csmU0+4dF4K+zIAcu7r2m1scmOFGz8xQ6bcJ8lcJiLGT0iqW6MOX61xhUM/PyiiYrPcdPCXhWNY+T0upMk8l91wv4/k4XsYys08hw7Ykn+tNBTrPsHpj7mvjg9pic13epOk35u9VavgxDissXCQCnoPvKBlzHq3KAoj3eqeTzJVcVmXhK2VNfvKGg+N1feRZmcSvq0tmv1wSzooFALRNFvCJBeubCiUZi1fMELNllbHJgSQFdK36ZeUeBQuHIJIme9Q27kkwhnLXwyOqzbzpeGxkec8yFg2VXEWEmS0QX8kHkAzlzLdd7u1I1QgycdU+MXnlLWurl2cVkq5hZLJ97ofh+ulYENUz190b2d9vh+97ms3vYFnMqCnV88Zq5AHF2oB8Ex/Pu04RjdeU4CAwueI62Uj5nlxhSuNt1aHM7om9G7A+aT+wWU4n+Ch3x/pgBdTeFACgjemIh/d2oMSMnRMaqLy+zrHGMrXasX36jgAJkwCY9qZxt8Wvx9LvujK8UVX4c06/raBh7ECLxyMMmdpD3a8aYrIatUBAkz/HIQawMg9rBB2mjnm3zhYjrImgKlz3WNg8AN4mT45gsBUVT8RuEFbnb0p3gkxYJRwW979pl4XS4Q96xl5vlrm6SCLqtOL6hLOVNw6zCk+zXK2gE5vlQVZXMCUD89SqP+/vsjHE5y8Kb1XXZR0D/EnQlG9zlRJCFsN+V0fZvcvzqbOcNkfs3q3j3S++/KwpC72bQJdt+6h1Hn9o3hMxeL31I9u4cUIsOsnNtO1RSuyw9HtrV/70+EUr1T/aPWyjYqueWPXF1AJjUSN+BtHhAE72igpvIdUs1Ft9vGLTKZYAxSNS9QsaRj9hRYKPgf6BzpWpafiRl4ifLOm2RVRME9Ax8aZ1QKkFi5Q12WH8pQKq0a6ly5KGl4Uw34TvY3Mc3a1Mnf2UBxW+eFisedOE3jbWPcZXAs1xQOl6oZ8EqwQMJ7HCK7GA9mFeIkXgeJ2ilwxkiarnWfyv4pWScquXMo9ufc6cw9rD+NQ2RjClYuHw19VL6aS3hrZHJToRaJBxGiwU0zIsgdS/EAQuBrRxcNOVpv/OhOsUUWBRXMK8eJXRKGIi4U5q/fSv4ADfVcvZCcttdcDMcThnXovyCKEqG6yBPY2aT0TqkFTFWGKUTIZxnr3+SuZYJLqagxjmUjKEbXLpMpnxNKXyKmPqyfPHNTP4uzchvwS4Zf/QndK8eMNCDtbaOWyv8PCPGl7iBBjP2+TP6hshF5Cuz0sD6l/8o31rcZAh9/D+47LHzoqsqd+8V2PIFoqnsOwycbMEKlmxr4JtMnSrZ+Qe5HX0Guj2eFtwwCjkha3AWvCBbejanbXrRV86bNz8nmcQL1GAz/ouO/qTiwdFbG42N/fa7pOMl7dv7+weJShEnk7O6udNgbKZ8mHPw4eoyITLKY3Bx/L6yErw6Rn+zoeK5zGNqD3h2V0t6fGhoV9bdu5YJf0+1vA5VLA/4Nzp2Ajj+1z3pcN1FcHFnpf60qWfn37ui/14OWZgBnXBoPqkUfed6GVZWWLIwPtMJajj2OuKqsDErLoR/jVnNH3XufHvU+Isd1bkhFtYR/Ypq2NZNs3hr8634K56jYkBzSujabd2bvc/oKPy/9rBTa8/TifVUAJycNLLK5OsoqPUVpbPj+V7PobSMzvAs875se51C5je2+7N7/3zq2Xe/usHvKHxWMd96qTKYqmxDgj591n3BONM8O3eWdbZtSzIO4UXLYZuy6iXvDHzG60LmLV79XZN8kWTZXTE9Hkkwtf4NVKknFYnet7Ugx+yjku4T5jmIWR58aop3xvtN5b4GiFkQjs4uz0hlIOzTwthltZ/8dPu+VP7n32/+/ZGlmiLC5/eavwx6/tm27NcM85xo6Sctod507iXFUd+/813uz98833h2MYlg2dbYZ61bcdqVu+M941hRbZRDIT7ZiwtnC981SndoLy0rxOc5p3VhDmSd9gJWw9P0C0z+bsLupjfvLAZ60EP3+NK+1BSopXaP17CVnaeS/xrTz2Zt72cMj5qp27TSYpiKGO8i3g92NCzS9GW0Id3Ahc06/B9lFnC2Zw2TPtepkmep7aYOmHVHMlL/Ryem8b0+vSNYB0hGRrmIIF6QIgy1dn3zMqUiT6Mp0fJMowySAeOlMbwe4/6PUopGJU5ylppKQYm4GSJ1m4hSdmAnq/ohcP69iQQkWphTRKPdut6oBjboG9Ui35N6DOeZbeOrKvPel49EP5uhlzCex4SgYvG5qtSHmgvZAfWBbNwr8hQBkLJS+Mpxas5No2Fh9cxvvPe4i+TrtXn/aTEBwW4ygr/+8MzSwEylOBAK0AXcB2T2zDf+jNt1m7PONE5QyyCTRh5Tz9Lpc0WRkVEtMHBUMHDd5vjKyHF1YPHy5iFXPy5+BfzoNkyHjIjFkzVHbV6VL2+R4feo1wv8dkep+Sxf1ZD0u6n7djxNBoJrfv8qqS0+59KkFmLtpuH+ioFeO1mwyf7ecBPW593+CD+FglA+0Xg1T+DaJwjVg1ZE+j/6qOVYBYip46++1zErs5+f7jfDe10fzu8up3u/bVju7ee1TFX2Z4XRnHdDsVHrRRi5+ejOvpV8/sksNRHRgn67K0QHXo7N7iu8kzexng8WZYXP8Q44pX1ISPOoXmGYOtVRWxtWjBlffTMUK+/68CIU9n85PH8tYMMENKZsqsjWnWAb8Cc+uaeuvfFGHPdYJjx1zgRvj+eFbH/7TnXp4K5Nrfc9tCf0cKVv3TocMK1M8aapFWejkpgHk3be2s6vXBO88MyOKQkv8iyPq1+CSwWk9bJnDbwNNna7gUYXKbXLOMkVNbzHGpoEEa9WfanaSRPGsh7/6wtVJoQf6f5a5biooDe5QbooLwi7s27vKpJ+U74MYSOrt1uvcP7hXEKq/7Q+MLDJsvf/Wl3ef/Twjmthn//Vgk5nyWUWlEkkScs+aTBq2/bwuVP331f1uejSXjhaRmrMMF8VtoIJ+YHWcrOIP0kYQXzJC8gVDiAoy2iwOMJuPAYr40AxpuWO1t0HnFWo1EEfkdQxFY8rKqZcoVhvMsT72NOc7tWIg1xB5u907834flV402WrLqsAItXU4DXCwXOzuh5iZSrdy3jQ2n6KswjMrCEpj7SuaTHwIUXCORRSnWoURqFH7XXdIyL4ZN4JDjoyGTg8CphNMvLJdRFEQhbPMjDmp0PRqlQ572nXOZs0QkG4anfPW9e4ElWwoQ/C8XP72C3qAT07g5etEVeCjPvn9FrjUyetsn+2qOMNaeQwVB75x33ehXAPtfHlKcPhpDGnTJtorO5dyIv8IYuDNQo0rPxs/A03o7GhOvCISW9+spkderc8dCmEI03qkMEkPhxHR71M5sOv6kjGD9nVMpOBw5FX6n9hr+lBDdZMGOSPVMh1b/OTYFOj6r97v2lg0EwCj0Q7eLw/fffT+TCHMc7zQuUIGZ6zLNWsZKRff/uTa0MVvNmi6RERxG4UbDBNYbg0JG/p9lxdFXjUH12vtd4o7wX0eJ1sI0i7xrYHauNlRsOXySDL8u+lpCWSVJfZxmXRdtWTtdu3os2tiwrFlLewclpvF5ExtQYBkaDOEM3EYUVgRFFqbWhbyIJ8d5fQcvA8S/9GQ8QsD8vZIDfN0Jr/cYM2/URzLVz+1TJxnwfP6PGkEUvQn6dc9igqj4SksAcnOGfOrm3WKgnjQUZMPZbJzafB+NbHWbK81KneTAnYfb8+kfvhlA9aSxLhz85MeAbfOqpLGWIJ4MTAlkxy6pZROuyL/uPRdj58Rf+CF86pqz1tUp6J7jc0trV4j678IGJeoOnOvibzrDH7XxX4PoN4qGNsvf3+tiD1zNT8x4Iz/yFAw6Ydxh0Onntn1VE6rXpu8mU9Yx6TmNMUzKt5v9dYc4nMd2DJvqiyyQI1NEoq2x8km48Bh0fvg8P1xJcDESLh99ubNZUEQrwRcJc/z2Lh27diqaMnLxO45Zv8kJMKJ/6ExZ0shCThIP3QiUtQn6tuWiOmjEWPqXLiv30wSe7d22K+6hkJJu/PinZRcLLDw/LRMsLvEhKvs2stVTXdOraM6EasbeEsWW8KEALAZjv9TbLnliSiXia4tfprHgyq9uHFziQCYfnOAuBvShQ24YdUX3oirauCT3jMcpKuC2FF/6EpeZ3Dy2vcLVvGtkfdJJYEalGgQq1BkoGifHoyoWL/qKpX8bDZZVmQg5zuKwM8OIxv9cKR24v3prEqt6exd8T0MZtKGnPS+GfqbnhrUsJwASscrZ6I/IsUyV0nDyrmupgJOVQZhhYPaTePnDaU5JHZF4jnA6PpQBFbI5mmtI4odWvdCHti5kCIqM0URw8tavzMGQQ9Pov3L1LQMOa7MbVRgopAAZg+BlgRwYsxV9bMGft98iIokEMxUc2wepH/PjuGt6mAEcA16KqnmtWcNG1btyM2feYgfNtnhmVx8e3ninZaSoNt4VnudFgKbapSW2+9FGhzmldxF4S0J1/cqxnZgcTURxKrD4lI/iyaMmTvKg795/vvv7666IyrXWbMfis1YFeXH/VFKZ7ZWPeLtHMxraPV9tDmPAg+KZhcfbQOxzBA7ELTzOOGQLRWHDtZZ9voss/NbD1K6soOWZVmhf1892zwp+N2We8HrcU37vk+/uymq9kNtcnz1LO79+fFZJPBsX/eOqltaajG+NhzY2Op0NLsbuRP1X9bzryAGt4f6DzI2HWdyXT4K7L2pr7XfM8QuvgtHK35uixD2V4FpiOGa+ab0voq7OrXV/kJUWg6hBiI1Zm5jDZaQPqY7HF8eOJYTCci4NxYu9ZDNuYH8GkTmznWJZaWY4NsrKu8sjnFWJCJ2LRe7LAzMCRbdr7LLQ+QzYmFKI1RjT+Nqbs9zDn/lN3MD7hmOZ6dv9d2/yatiruw7nhoAv7Y/BaAeuzZ7u+8PfxUwXq2E6l+7ee3kr6559LuVFctTz8EawUoPMoRZQsz6NL4XTvLYbNMhMWfl269HMKrwcoPPBIx4ZXHoRJXu+cvSNb8n0h5/F4Inlh/gm13Eo4sLp1FPLN/DA2tjE5AlIo8mXrTl4VWq3EYGpeVbi/qge8vmq91bx4m9oahJcr1bDk7kHrDn5WmvWNOjAP7lnTLb796Vmp1d/PgP+Tkl2sTXqR1+r+bC2Dh1OEOpmw5yTxpMBX5mAFB6POP21LAMAND1Q7n5XiLelEGPii1FahnKvCXzwux9ADbWMpLGmMSIYo+ihzlN+0PUEfDZby4wnu+RETzhE8e6ambGYprRCHwkJTkksIFQLZgdXcZcqBhbJjLxv/s6URJQ3WZZkDsPri+zmHlbtQu+HXNV6nUCYLncCmvoRr570eNeanx2j2hFCrlxdv2OGoumbBiJ6Jlaa/wQD9YuzuOJxIgILvyb7t3vC39yP84EIbgDQtKsuxG6M44kFC/ihcgJMRsfpWSEmAij4YFyST3r3LQBi5pH9rQfwbVtU1u9fvSwfXiACwteMIOaafDH+PnCMT4sPkjjplMuMJSuDSWGn3bPFlnUwIGnkY7CMLaxO+OWPgjeIUAsUZnuszWPwbAg4egg+U8b1y5q5nOsE0x16uRIUp5+MnfGe4hB9DCkLcY1BdHrbRsEnwz3Z/+7dnDTNYOOFmyWA/NtWmoaHquV726nVzSRs3n5By9J9IDGarHvIWH+q3fUwfljeQrh3c2VXCprV68uvqN9SkHDC/z1pjvDAwKT/0lZlMsz2tD1mE4l7Xrqf4nqYYHUmVSdxpluvuepVOKD7j6fnLHwcAIf84HRo/GHPG43GMvvavPUYBerly0WYOyN8IgTx+GxQeYdoT06kCBsEwmvuOec+7+9M1z85z++9TUe951XfGuNfjGw9nya65SafH5kAVQstNp+/ewWIMFP/PCReaHu4nQYMi7BvsVOwK9RFomJdw7+ti+u5ahV/lxjyAwe8cmPdtFdoZS6jr74SI+hwg/8nnJOLEeMqYwdXBQ2VqX6X6BJ+mgc65wazO6ew/w9XCWw99IOhHvKpju68a+PP7Xzo8Aw+zaHR4wJCs5mut4nK9DLpXdRapy8b2EjndS6A0CfugXdaN6b2B9wSixZLhkHc0Qq/fsqleJYSgiPLT+ZJHrQt41i4blV/I7gxNWx3nKEEiXf6lhJbXT8IrI6X3eAGtZHIanDbePG6lEwaLcNdBueRW2bdAgpDqg88Om+P0y90nDz7t/lXje892f3j8evfHkl2+/6lVJhrneNWimbY4ukzZymw1zvi+inghM4Yc/AeUdtcIZAtzM+7sbGC8yKr7BJhxSvJHSrWtgC4pZZvLZmhN9l2I55UNLfo+zkfEnbyJqC+xBh9RCHhg8J8FPUI0wcGSxlnwoJDEXT/QFe/Ufjhwq7NM+Um3ty2QZcpUHFqzxRKdaXjCaBaC712JGwQig/BVs7gpkXm2ckaBxAM4b1bQyLMUZTFuW5Sq/tBD7U7yNtzYRJhQM23BsltoMrzbMwQoD234cc+rXVr9FLvUFL/nSHgb5nhXPzYu9Po0WuYVOS0baNWSk/MWhLZIegg5LCwmZX/hIxhC2HH1H0ZH4WNtAYe240PKcaEQsQKfAKYwCI3wLKC7RVv0uckErACCvNtFIpb8kqVI9pN3KMPrNyfSGOdZ2YqbAnxZZiMjUhITr9B8Px4K2cirncXMS+ySAUoBeraa1r+QsnQZ3OX99G/m97m+/+e6spZxVls0tnvTuGmpdtU+CO5zohGeiZdH+fe+zGMZx08Lb74IfuOBlkj7saEHHKUOwxBDA0ZnfekdAyPMira9jR81a4XreX0puq6jz6bM8DODlmzprepPbhDivTtjgxmgl/EXMMVV3DPUgKcYpz7fR+uXRXqUof/J6jVV6qyKzq4/7bMpMjoI/MwZc2l28FTaYGXhpWb9K49RgDqxQyUa4NiEq89FEETBHvsjQCm3pSj6DKnjQdUxNNkg6mJVZXnWe/7EYNOIaVd9OeGEkcYCisEzA68aD8TArpMSxm8mKxJ4nYrB30ojJOrTdTKdvfvCm6qOmdW7Qhjd67eH1+u94Ofixq5tbVZA3xUweNAZHFur//xz+LCOqNTBFxx0kTU2V3mK3QOrcKmyxmtGPkj42bHwva75vt3fvq/Pjy/M748//+o3z20nerEYGQRoeVonOD0njFu5PuVh/7/bCdnTrEI7uh9ngY2PUXukdp/p4H3KQpQu3pBd8f9wtfFCze12yqpU7BI1TPO4dlgI6E3ZmdVr2oWl62SRWh6L9W81+Vd5m7PYcILPfn4bXdDvTXMRJYJkgLcN1a2ZBmEpsFfPfirL88nu9w+b5P7wxWxthB48rgvt7B0D6ONtBhTBeNY4MT+LgJAubjzqogQdu3pYCJpAsG8cYw/+JwNY++qEQp4SsyhCpNNpKRcwbvu84S+KgvCeUFftzSyI/gmUrrOoCRZjkhJXkgHDZ+iDx2YNUrzt12KF+X4jEGSjfvQA9a9qCX5GFCE5+7ypV9kpipkwXRnGcRXlnPpriBVolgJMsdtzMBldBBX408+USaHW3AyfYKs/aEdkDsbOgVddqdJwDVd4XB1z9EVfXHhqfLYKzMudtPtjSTYr5G1Kzs07LYbQGNXRWbglFPPiJiNcWG8Ub++FtLdVPglEiKym+lpEiJ8KsXaFMhxlH2x4M9DC4cLNygjU55bRLmxW0WOAlOM7vCFRZham/n85u9Nuu44jze+Y7sVMipRKUtv1zn7X3//LeOi1XHa7q1QSxQEkZsD/35PngKBaYnl1Avvus/fOITIiMiIycipr9Dy4MhzAs9EayRkCKMPrFG5ogtau2htzxlXlU5JO3GBITVZCXbgD8VWSeBj6ZIRePfguXPmA8jvviXllVpldAYcAF0xDBQOvkcrxy9atBgc3fxySounosZa02F/24QyODIu68rwE+N847A7TRWsyD++W6ZmtzKBN+ZXT1fVpjPlNBtcZz9Ybz8NG6VWe3phzBCnhsNwORP3Ntf68Mf/YVE0rUw+1Nplyts3i6+jt2ekkH+OFe7nJkY5nyrItm1PgrXGwO4aCDzCW3zYygTxLEf4HAxlxAtwifhUQdvRQd9OuWY4qg6gYbY2v32v8McKIC7a1kAjZ/fSOaOpeU3ClwzQGiDUWgtKsNsqLFXQ0ekIBUlh67x2u+OOEclmsLGvTdkhoDZZlPR4sr5+4pyL2404ueF7Pg1/+fj0/yHrYWCIr6UFbLBnzspPIvbv5mSOAQWC1ZWRgKg202xqON4J1PAI23b8L945BYwiLX8XAcsrbPpE1ztOLlHENZY23n0U0/mg7MLEJeriNa3oqJPWWfYpzhI8gBNlCcJXRcK+xVhN8UJriXgYjCSPkI4TRUl7eEda3MTgLfAuLo93TjgZ6YuJksz1/89vfzTVlJ4dvsnC/bHOD5y1gTi3c+fEvf6pHUGml/5hCs9j8UT0kAuFtTPuK26leFKYPtXc69OHO79op5nm9v/v1JvCXRbkGbnDK24C+W8NT7xftGtF+11Nuehyv26nlN1/ebRH7H0PZoxauO9/M2WZ37/wv/+sXd/7zf/7P24bt/22W25/+a9ulNXPxf/+3+CQ6EKpcf+5Ewsdw9Lqeo7VH3GnuenZwAbcs5LhxWzE9rkdsXJECpPyWV3VyZtxf2uj3bb93OkLuVetl4TXvzQQ13n4fI1KQAlGATnYhkv5l5YSFTQB4FXHmLorcZTOXYwtKyo+77wje66QruVhKwsv2zAkNwYbe2MDaM+55C4+PAZlrtPqeCRj1ssI1GG6KYydAjqJbyjq+MHkJJZ7UPpxoYuel5E+KMl4vbh6+ph2AeZy7SUTSF2XCCd+2NLHv4a+uv7WV8H2WZohTOX3fuqz40tik3/eb8JKs3jc00La/ad/X522Ft91pWr5C0NlsnZsRSz8s3k9NgH38uGUvufBqynd+ev8ib0UH37Z86l49/d+248+8D9oh66IAFq5WE53MGUDvSakQyBgJNRPKq9PkWMZcfPMyOr9jSIf8p3lCnrX+9VleEnKPl+RlxtgP3+kBVkaJrSP++uvWj168Btqv9cMUvvMtHcnFGTicIGgFj4bBAyZK2PaBFMM1D8pPIIpqurUTdQpmEmPKD34PjuVnuzx3cq2Mci+29VgniDhm7ItwYwKQ0zfIXwbXTXEs3vf+RRNmKEhLIiY7Brv2U3uuzgyHuewDRC+QZ4FRZJnOMeiCI5qq02b9hm+4mzwlw3tf16Xv4Kew9HovvXB5zb1dz7IZuK87DebNw+R1iLWkR50YKk9bQF9Hss3ZzRcwzyBK+s4nHw6HmmL/R+EqT0s13MOldwfbv5JaJAj/PEwBqmylb/HnMpW1CmsOfWFplM46u7NmTXc/uEMQ63b3KyFDzIhaWRp2mcxFoQlinr6Wtntg3CUREqzWDtWm7tx9rcstSf+6b5ZeAumsuznMgoFXNrxO9YCVjSRU2IInvyOUjLr/TbU/fb++ZwBI8nPKco0bWDHLdQSqUK7bUrMPVjJFVRkg8Ly20V0Yrq8FfMp5X3z95SXeLqX5dtKf14NgQhGzXF2gLC6NXSM10/Bh27Xc1Oi16DfB+V3+eTNqt+jUZIgmokTFGgDXBTOekmlJQ/Hf5z66bRIKRbKtuSrfWNXTdoexI4l0ykK3bapOUdUqzH4koo0h4pcpjxBxE007PrPICfQWiN8m+M6m4hpxBlR5ffNtu9R0lt9fauS2M3udNKZM+pTwodQqjLCPPxkjT9uLlGvqXvDeT0iwzu/2DM/46jZGNJajd8Uaxu9mur7MdfQy6WvdIiF+JrwcYQbPXI96bAQsQUZYjReQoXqaZUvgcJWRYfhitO9e36ard5fLSeibrl/d71W2OgsUUkb16uJ8Ony82ZiMvyxAQstGB3bksX2ZGc1mNL5JSGxSjLTL6ec/ns87AqoLXNWZUTo4B/+qskQg6dOn358UiQ8lmEFRjmBxHUFTnfuG3x8Svgw7y5LCVXbTcG3Rs6OEUpH1COKpV5vBEnkAACAASURBVHYECnY9B8wRLizz0JaOd4nw9DvaxiLEhEbNzXc1ILUjhtnOKCw9o41hRlhvbHY11x5/rhOBClYTaMwCFcgKYcK28vAwI8fwgZAtlbHdjHVTQCtHvbUndQ8D4aSyc4NSagzOxNuQvvHn8pvw7pUqoOPafL/PnIpwVZ5LsBpfgImP/l6Am20SkiuTUH3AsKuM+9ZUxu9kzLc/dHh0bQbvPGoZjbaAZ+zRqW7bCSfaBMCKGI7Lg4fhY40TDwPlLI2ofvEnbp4x0bfj2Sh9uMQP87rpGfcbbuSLpNraTTizIP9hRvHDjG88QY7XWsM7dXTwyZg5dLnwaGiLVYezoQcNgXWB+Xr/ezj6tXf/oQLEBBqexi5cC1pFqxCf/RGKCTIULVSFCZ/jkui5BuA3kWhhtHj4AFrqN6zhbSIFfVxcswLJ5BOvsakQeZtP/WEMpTHdZF2977ykG1tZySgJyN8MYdvLr4Fti7qVOQYJzrKYoJJ+4qcWZHrylM+q5o8KYLTLPULve298XUPuh7s3/ol9YZvdMQkW9g/F1jte2hORZUths6YM7G92x9ij75dwZcA1qCtS5fe3l7pfrpUbM5y0XgdbwE2gVNejAKtZ0kWj49p5UA/qeftxPmra5sNclh0oMMv8/ZsEcifJ3W9x+bNcGPeayWnzW1seWTdoDIgC34GoCQID1hoTIfq0vJ4Z+6vXZvnE+5Qm2ODCjhA7MX1rrvQaY261qhqR986T3GFf/u4/tZn1VzXQ6NS4JCU9ZZZg+zFX2f/93153Evx/a81Qp1A0YeeVDaUr+G0wrrEldbcDiwkvKTvrjBZI4+GZYixOSpBb9It6ug43fZjAiGWyRCszofVdivan6uTkeCQwRmJ6PqG60LuPvcPDFPiGlfugkSqHJ8MYylvjc1VwY365aig/QtJfY25wNkv5yqtNv7QtlgBiO57oQdvizRKDCePG98zsM+ngx7afcwamCS96l4RSHZPRWy6gBRJecnfhC/xx+EsNguHvXMp3Xb/3cxU01vuOPKg8wk5derH8rPH1XUna5o0pwcX42Njk/aa6kxtchU/bH7JFN01YauP0PA/ff98ONvRLBbJxt5ifYLz8ToL4FC9ktmjbyQfjrPBxDfhpsIIv//yb6rmt4tZeZR2/BTZZNnwEJp4h46YIiu9EE8oZfnyj9OwximfAbkYy/FHenq9CGgybtl/+Ox6sZ3JzSnS/cxFWh7nG9YQI7uLO3SlD9QsedazA8x31xFso8oK4lxA/mty1JSXJRnRnMdwkkx81xq+nhx+/7exLl1Pdv/yiZQcpmr+mEP8tjwvD1eRDCgdfAorMnMen+t0Lv5tBHe/yLD1geVTme/KzzI3RUaDXUzc0Mx4XBjI6W19qAh5cPEohf9nEm9+0EN9OUHZLMrdAfZUJn0CAM7iHI/vlMmAYhbpWm7eh3OFI9MN34BYfunavJqvNFW0XlP3t7f+HAgSfrE7GAFMZDHKDCVjxASy49Vl9PHU1KaJ9vsR3sXC4xfDsuXSpq1bvw39xJCy/yqNECdq8Ep0LGAPWEKzjug2J3I0snAf55n7kI6mqs0Iq8iAPrODAVAFUAJNrzb3y1MkY4ycFGIJXS701aYPfM3bbHQ5Kv30JvQdjrzQmDCTAiXAIQRl5f4jiC97hBtLYjMO868UOnKw+8PO3QX7XPFc4AD6/LpU6pZ/yT/zrG7AMgt3l7/sYKyXIDfUkQeo064e5PR2T8lPGxw/NiNheheHkUVOmrcWyQ4lF8edw2KijbUaUb9sD8M9NQPn2O4TPMk6TPcn6s40Sl7Je2/beo6hSLhtTCSc39egeFo+7RQ/st7/5bTu//POdP/7TP6PunW//nz+tl2dWJ7hQ47us/Z8aL/xz65zSdykH7j5umpSMBtM/Sgxd18MIlg8G4tW77w7ttQdgXHHcZPWqjI8c2iSAU+Q/tlWb3epftFkv5aIXiAuQ0tgIFh1Oa/R6KvLGy+gqHP6ItinAY8X2vTSMBfwcFGsZop9e4VEYeILnQVtCVmvm7Gjyu9/97s7XLff4KleQXZNetJ+pnVve1ePYbM/SbYlK0o/ehIONjXRXL71cAcy+YrPJnBkEwVAa7OvSYkVb1Mu9z2sjhLd2OQSU5zYtzoBk0TOqNlu7TPzbUIJyq4/81UfbhyO9ZTyox32v+r1sl6CPuTJfvsz9WVmZ07l+TbgyJcs2aeF8sqOcK15aAlw9TKoyUQ4hropMj/xl+LG5svDFdZlCBWuPgbT85jYtP6efkBmCPAltk170Nz80OxlPkHM38eqj9rDlIqfoXreLCuGuXIJ7wrs6w51ejeUgcKXe+xfchPzBRXmXDk+v3fsGv1Xw9ALjkuL+atD9Kc3SBzgDV6/OXIgHwfkkl/7TvDPwPc9Nbfg3z7+aS5Hr/F8bRnCO32092zOLlgwOjuIBcr3o8OXEEYr1zDQNrhq+/U0/Zr2hrSEAbWrtIzrDz0LwwKtJZvK0ucazpod/nXHrbkKab2m3Rc/Hc+Sp567hIaxwk24Ge7ihAI8b9eBJwr72F569c+G17r3dl8P+ov7d8B8qQJW8Zj7lUjaeuYswY7LpCJUIdqYN+w6kRTyzCofQozTf12vjLrDVkp4QtxWrcXsbhsxzLElMHfiqbGxPw3tge6X8QfeyJFlfGzesJRvY3piXFIPVj4iYGw8S9Tgs7PYblcBWqXOjnI1p8WmER7BKpKSMw7izFgV3ZO3VRel5PpU0vgFWZS7rCyP3snflg0/lA7aYkes6nqv3V30qhOC7lw8ALsUd40vXswDXlx+efvH7SuYT53y7xneXVKMmEEHHbdzf3hHQemN2X2iacQxKYT1uPOFlBIVz2xdpPcbGnDr+vAkzZrYZ/6tz1zfUuXfnL//P2WTa2FGG3Xp/juG5bWmKbt27XNRK30GkBIvJHI1nfdli3GdthPyhmZ6Ex5fPvmzs8A8J/id3/u1f/3LnX/7ff7vzf3YixA/1Sh89q7cfTG8T/naRb138cPosQLj9KBX11fYoP/xhNw+Ke4hnpHR5T7g9bgztEQvUQHtlc3m+SJhZFPx96wmdYfaq8RE92DXgaKxXeXrZ5YgR9HT6h6d4ziZDw/dYLyzvfLM+4yV8ZcYcI82ym14H85VfxEkY6ln3HsQ6rU8TEsay/6d//p8b5/piguj7Hw6fEJ7STACBa/+OwB+2Q4TeKh7GR5v8Me49/MBFBx9wRmlGymh5uKtXh++7I/Ou8SZjt3SX/NRFexvfKv8zfo17q6WUnSnZ4nbbWdk8AYR2z7m6b01C4ibUU3fcF3j7OSV0G20soblX19pY1HoA2ujacXnLvjAFENY27yDj2iQMQh9B1AWfw5MTNvAGMPWadnRa0fCe75Qj/qAAGU+2fjQZ5hjKp7enLPUc/md4xHMzHoN7rldGjrkF8Wppf6pnS9F/ArZfcH7Sh4fiqH9gLly/HVzC4FXq+IwzChhswZ0yCifV9V3882MKRW/J+P2zlgk9rAeoDMMPX3751YwBbs0//3tj6H/683j+ebywbebCKzl3N+8aGtetC08ZKrlWH/SBMULxMxzuTnBTTGRKeiC8cu+WECVW3bd5ft7Uu7Sf7qPbx607fFr7/vrOV7/p/M8mnDmA+HWKWC8QX30IjkiQN+W4kw/dGNCG0HidgiC4yDL8Onx0XyvCi/2Gi0/3YiyaqL8S/kMFeM3kShyWnwFtCnBjQI3UQ8TWWcVkXALxxgTChEJcTbCbRTjGaiNq+xzef9BC56w+K8BY8fzTawARgBtivcEqDdfxWDXVk0h5NPZiyyVxNPwhPcTboSI8xqAxYY1g66JSfFu3FUDgAo/6oO/i4qEYghWhfk6epkwZxxoF9iMgou+C+9Je7gimqWsYXAGHAAdj5ViargtRlkHpwOBC4E0mCMazSJlSPg00Eq+hBcXgXlrac3mWCSoreUwazJ5CntcawHHLnDpI+zlcGpdnjbTdzO68++bf2pHejM1cFrmnjeHFt/UuOuWi8a+/pAyepTCclPAgyeycOlYfLvyYMWP1iUb89dfvWph+ZmlygZpd9fB+btTKutckj/p70dy4Xi5S+4ymAJ+0XIJjw1Ro0lFv78V33975L//lX+78b//Hf7nzb39qr8IqZ2nBj41x3U3L/hRMeUenhNGGG3Au0hogpWcT7Zt6dhN2JSTQ0OdBE3Zsdv2oyRZ2pedJMMvMETFvGvc02cb14vvKrCxuTYIKHxy8w388Gk/C37RV9CCPPFIG7vhj3gixRSsZ5bItzi6NN4ird3QaPeV+uKWkjZNkbNQr/aff/dOMBOeqOZPt9LDAc3gDHV3cX4TfvQyJ7XRCBJUHwCgFQXu4FFW8azvxjTAO3v06UbSxE3A22hH+8MdFvBZ3PB4lSuz+XAeVVza4TrHLxixNE6c+RCcYzF4Z7+F/k0QYpugTmVpzSvmd2Ynb+B4R4nv4RmfKZbjX7rvw+otoVUcyGE8vbPtwlhkM6/W/qfzVv9+2TDw7yxzcqbH8lK9XiWc8UyjrjfddD5Ns95471DZ4FAEQHjaJD0YoKnmo+8YK9c43dtZ62K++aIwrmba2bU7DcX/KzzUF3B1dzzveIL2K8iWffiVA8zYIqe3PyI8mT5rc9lWbRDipHn9TWNt8GpIK33S25r/+63+bl2PlRRU9dt6JlSkSWDE2AXURhm6Gb/QWzzAOeXne6QFuaIBhVRzGSsQZjz9vvO/Zl+3oFD//7uvftpa33l9Kz1DKu06BQecGTMs3GCyJCsfGTXl69FTJqbDTpV2Vrrri0XVoKsb4+dl399Bo1fCn9+r3H4X/UAF+ngHBSuhw+d1G5E6naYd+zAdRMXO5GYMzfdl6do3/TRZgurLGkzBK6Djf7EPuNAr0fq7N7cr9Kku+hZutBCoNZuDiULEyiBF0v98n9Uyouc0iaJOXDkHF8MFRgzF+uOV6a8qngXETIT4LQgOgSMEDJTNWoi8+Uw5r/CrsJhD6Y9cI+DNOEy4X3D+/vKzk/fsc4cogPBAOQ3gW5A2GTxcemwL0tYZYfeQv3RFwcOFbAVMtLEK/YgoWQ0Be8/eZAv9UTp+rvpir/0keAOKRzmm62zaUfv+hWYU1dIaMHr3Zudteq3jOz+NCMfXZQu7XIZKy1HNS9vNOff5jjeX3f/jYOr2v7/zxj40p2tmovUPvtwTC5rf1vfpN6TRjro9cXxTfD81Ae5UWNkj/6oe24sr1+td//+HOv/zLf73z73/KzRTsJcECzaY0GB//BXftZ43gJe3YRzhmgW+9VgY316Exm7k9sx4T4V0JrfjBkorXeC3PAMH13TffnkaXu9M4pnPwNqFB4y+gAz6YgAp1Wz7gBQGRATJDrXheCecurTjRugvl0OBMfOrd+dpfpk5KtbtJMFy9BMbvfvvlnT/8/g8JT/slnlnYr+qR/1AvFT8TUBt7q57vtZPguOaFdzZtd2Ve2uan8k59JqyDZzx/+QZGVRj8p+rj66NYTg+Id4ZBsyVLVQznr1egqlcElIf3qYN+qWu9HO4tbsvwLyiXknFNqcRb2SwL91PoGgF8KUE+G3MsLjcf3lbW+Ly7/TudeqGfpV5KvwbDExuPBHOX7ctixEPT4skHrfViKHlKz7PZ6jw8eq4E+1yX8Tu4ZzjGQzcZWoyrGVa1B/xgXJaL/2VjtInB4fP+gx+KmyLSw232+YYTwkVkrb1VP3JTparpdfIduCYHuv8i4LnifR7McNeTht+5GFM0/+k//c9bU3uNJz/rQn/IdfJdp7d808xu9TQ+fjeZeoZqwjgjHiwpeUeNaXdv2qB+vS+uz9o+f4Me+aOMGrhFJWt2ydol6Pt1EhA+/X3wfFGvz/2r39QrJWCqgg3wM1dxxjoYhpSM49vblZv/u782DPHjd9E8eBj3F47QA1Sm1usffuwx3Ln6ckGZ3/9/giH3CojY7stJthJfni+50LjyZM36QiDqXkOJLjNl4ssadLigpSmd8F6Mrqa41gXY+Vf3mrxgGvnHmwRqRH0XE781sF8B2QUhv97eaSuznFZuBdOHFTvoNK3bTEZr1sYsTdygyATWorEnSwgQUXr6Q1pxWVbqu/VeESJST+FRegTW4khXXsvx8s6LXn+6lrn05Y03DcyOlzXUC5Qil+15ci9uBXYVN8ltXCQdiFeC++BSrxRDgMdRMuqwAedy2X3PMuq65N/DyphOLH93n0PD4AOXV9vDsEqezUpq6Hry4BjgWXBF0gvR+DHRq8btKI0J/hoGxeFg3McpTPj7Mgv3toZkqvU//dNXuVpMbqgLmZHjKK37XyZK6rVPCTa7kwvrxw7u/Oav7dzyoo2u6/1ZYoD+ZPt3ren707+b2Zjyy7h6aI/RkLOFusGm/lwmGxdIUBEo4LiNoYwdmWlG+R23eBZlCs3Sk/e5zx+U/7uUxeiEl8rPtHaTWQhiO9BwRTLwueXRaguVi3sE9sErftLjxk830VyDxCijbfSYWOiOJ/R4ym64F097W3yEK5SyPDrHMHzancMGAnD6/KtcxG1c/PrlDxsm+LEZSsac7NrDeLxJmH7IK6LFaL0Ewvi4JwvXo2iXoQOq4ZSjTWJ+208FffyltYaUy3ewBPLay5EBYOvqbaJyyqBOm8ZfWhUsvvGgEMmLQYCOWZeLFqZNpuDFTcF32tb4nMDlUoMwS0wgaOuxUjLGhuAXvncCTUnhk4dormKCuXQTcMXjW7Dub2X0Tdv3zYxOCguM8nPd69lyoMWNT9T/p+JbLvIwDwH6fcjY0yOaKzZD6/vG+r543sYReoK8S8WfIWNMt/jPnjdLuvqBlzv+ZYrF7l2KLno7n+RVaUOJuwn++7n+mGLX0+drefFIkcITZgrE4Dw4nDfI+73FXBB/DZ77Vl0Y+tqIDRLs7MJj8NuvOyQ6r40T4LfDTOPgL5yt+dc/3/m+61W9K50W7tmPbZZwnViyreJGs+Q5ZAStHrRZoFM80ZeMlZaSUxeGsl4oeY3j9Dq5ry1qv5/i/+qf/rDeqIOrHSDMVeq0lRmsIRmNtm4TldMDb16/aNw9o7sTLX7KMD6IDJSqzBxCR7+u9J+gG5r8cYGjO5jFC0drc/Gc1Qh4aZgWpbgPNpurB4tPdW3HtqME9k0AVVnEMUUezikzn52q7XrUOpkOHM7fnPDZtmPl08SBdrFyWk1WffcY4vUPWd4tuK4vEdOEoNaLfZFr51WD4LY/s86jDuDyLruVrZwv7R2p8vUg9VAgQI8y+m588dbWXfUEXr7kcy8fjTNisNqc1vxTW++sAVzylNfa3mXmKMRqlZS42U7qh8jHqumh8o7bKDhSTKOEOIHLAfQqvLxlgVeIHgr8jTlCPOvOuiJ4xOaKUra9jd/WMMBiNlu828SRegDGLZvYgxH1fk0DN3iMFZGTfMGYGq47dqQfFK8Rwle/ck2EpwnwpmpXMCeCgWyCveGugrKDC1N8iCJNv3t/y1WVu7CvtxGaQqacdfT0rl9yDTYj8vv7DZw3AYn1q3dgmYE9/J7ef37n3/7SwbNtWC1fvRkzvI6FTUjlaq4i3J3G2L5vi7GfEn7ffdum21n9rPCXKau/fsMFMhCHm3v1TqtO9QnP3J/JSz5RkwufmWzD7ZB1+uHHFsD3/U2Pc7UnqSn3jwF/d642PanqX4/zx5iSm+V1i+Tu546nAPFNumVxIDJ07nrdAb/od0HuCEkBqzsJ9zokUUHWYtp55upy3Vq8lOmfv4mO0he0HwJJXtx36Gohthlxv2uy0W9/7yT7Zsg9y7iod/f63Q/RzVKMtmBLMOjF2K/0ZVbyXLEpMm7j10liZ/eBlBBqSlA548PwbvlIxlbslPu5Wb0JotsEj7HU7zJAVGMCrbrMLV+8XsWTnVlZ+4mUG6fZrD6KBtzJBDNcTTSxQwsRka1TORlMpQUJtzh3OfozcD+0hqusdlnH9+pl7TPtas/RDn9PQKRYosP7tGTbQW4d54YkcpO9rju13n14iqXWUwgNM36ML2EQ3iEGec1uHgY7QDFeCFjCEr4I3/xRwZKBHMJeh5fHrS+k7eoH1Y5UhIyzA04zPstD3Xg7jHFXyoYGcv7FG+VT/t9VF2VYGrTeofoEf0k3g5UXw4QxPLLxuPC10xPgIrhGmGAb4PHr9TDX4+5tLNimD5XxOje99rO9VCEhKPWIn37524YmOi+xkx/+8Ic/bKtABqpNvg1V/d//1/9Ze4vW36b4MqYYD2cuQEdfJafvZ6g66orCJVE+GQdgis9NUjyKsSIpk4QNOBg2a5jhnWFBcRsvfJLr9avf/aG1vH/YhJs//PGPF16ojJjQrHCY1MPWLvGztT7v4/F//8u/3vmv/9e/3PlLG9m/zfCok9l61SZZFXudpPiIIUQXzTtYHqNFdIv1kmURK5ck2e/sU67W1xnJRwn2vc8uSlNU4cGOhykx8blvEWV02Z9iLKI/CjshkGeQ6C1YU6K3gLm4c1lJba6z3lw/j8+/9kjwvkoZPDb2VY9AIyMoHySIbxu8NvBf/VY24UsACcYdKLz7WWgksRlnGi0XhIb7rsXOW6TZ3RZnhBzgKC1C9VFCCYNylbjLN+NlaW1VZL2glwg/JYIRYiyKDJI2OE+ZxfDlWOYnP8SHh4YvYwV2xYGdEvTG3wcEc/ei7O4lIwOjyX+9mBqW769jNjsi7MTxYNpuDDGmHfovqYNzmP/0LC9jHphJHRB6FJamS3Tu3zEsfo1L/BYYeKKbq+LV8dtTiirdt3BIXNj6bHiToP+qZ7IT4fcuun1T4yKDrImi8MXVsP1m5Xm+Br8JWTPkpmzIafnBqdmcubn1AhsfDzvn2+k9hqPyTCdMmJRksHwon63pO1wdTNJJGS6jF1jtXv82d6azD+/GPxqSA0HfZDTht3cpOIYBvnFJI+DBZeW531XnchF+5+M4QMThvYgx1nhoRK4HU7t4VDpNXjvXSGuPw7cccNPTlMxvWubw1RfP73zdZf/U+/G2GYgW0jst4X3Iep0hZ0LOB+vk+NdqQ+8JozI61Y+ngmXj8fKu8Xs21sIihBc0wXn4b+sTkQbLxCtzD15g6tVcijcTNHp/qQ0ug+DXBrhAWfoMkdtc3aqvp6tO0vZzdL/ywqcPF1bAnk6kNwlrCIlHIUX6Po1/9LQ+NiZk7oDJYnorZmF+6JSYx3olGbDWud2PT21XSNmTJ7sSTOqKYXgOwHGWWSVwVSOEVYPh703p8Tqlp81wx9yv3sSCd7bRY1asLqlJoEbY4ZcBZEcV2/XN+A7VZB6D9ialZIzzfcrLxu93MwjuMshSXoddgkubgrG1OZhLzgyDBxdoq/mQY9mb+w3/3pEd6Pgst+Kjxoy/Nr6W8lHtn+o9vbC8pJ7et+vxdTBti/jfZYTMpRtfjIXL601LjZQ7ng74vR9DjRKDG1UMTdmUXdnrAfdj7S0FaRza2OPz33x953mbWHz1u9/3+3etEW78Ij7Rw7RE52N8/FHjrt6PNObKJZffNkz2stluL374Np6wB3AthnEVAu69T/gHFMOApIMxHp5EY3HIab3CYKmd601vLDO87HxM3/o9fodLRaLp7n7X0yfse3cq466EU/e9o2T+UVjjq5DYq0yzSkKs3Rdu63Y8rTvH3fsmn3ibN2SdnzKePkwRZbkTFoBjXbEWH/YeksPniICQwlWQsgDnlosJNbGzGzvh9rNQTV6cXksNYONA5X0/zco9cU7XLkIBseU7gWCl8RiCiEiVhB1KYy6uWvJxSWAQKY9w11AIeRbhxwQ6hI4p4a9YBJ0fV8UIpd5f75ofJHtHEXjUyE5DU+feiY3QayR+S+2S9gTRbBRtndkEb4xGFe+w22BnIdplHzzwqvG6Tg4rdPViyNgZ5X6mOJxwQ52dbEwsyZos0c5KK3eCYAojibfNwgOijtcMETgZDUnAApxFgt6dC44E73alvB2ACZMahT0C80JOJoqHv+wFCR/qt8W9TfYY/H0bIxdpYxc9j27joWKkaY4BFoI1FhIN/P2bOzNY1ANf9uoT/SjA0br8dpe08rmtKPS5RCWBhyBJx0W3QXR4buU0ulGij3Vvnj9LUFdOQ5zVpYQF4Bg2siXbH9qtwxKH337d8U4Js5uO73mboPqxccpXr368820z9hDtY4rsfbtlfCgTM+V4VWxNNcEeLAyE4xXACwRDcAeXY4X0HO0AYtsqZWMGfFsVV2/gm4QgjZfJ7Xig9ItQeXhJXb2ID+HFae3W5Nl1Rf2HtzKHU2Rem8u4HY56xlcMBlniRbOzX3aCCGPouC3LWsZdw+3kUtvzxSNkCtwzsj6E00f1hpIWveskAbsgXIL0J4sggg+0KR8kCSWnzfb+TFICM35FFHn0nvUVXjb7lNHQJwagHV8CIcXViwqwyH0hnFJOHxon45mQVRMwpwweJfwpQLjjDaEkNrEnIQ0Ha9cD3dN/Hw4FsXFyonJuGpe/zixmyMIJmn792y+aVPa8HmCKsDiU8V//8ueWJv3rlvK8ftNSjXqnesjji+i1PXFDyiQQ5NAmw924I9guMGkX/VQvctZuTZujEbhrj6W5edRyi3qpv2vM+rd/+J/W+3vSWsMHrUMEt0mIxqi5PfEc4uMt+82OR2qAXLJ/bSnVXzvv86cmpYFVGH0m/8DK0EkOx3cbcougaGtIBLRiwLV4eHEdEbQOxisuD2cu6/2RXwpwqccgmOSTAuz1BQ0/p/g7v16SWEW8Z11D1o31S5r4/bv1CPr9MAnxutYKuPY8vvPmUQz/JEuckA1BelaEy20L29/X8LlyhOAekiEcIobwkFaV1mhZrQbYraODSLilTJRDF4s/BRcsGpRniHFhBO+01MmrIRkTRKgL8TEopDoK5YTTqDZ5RMuArIgKTvkUdeEC/sGnOpzXn+6Xx90kYRBJj0w9VZewR6hIKP3PP3qBQcVTYCEYeAvH2NMSxg/WigAAIABJREFUcHLgpAS3gS2cVCfV3WSikofS4eHk3+9gUBz3HLfJw4wCm0IbW7NpLZ4wg8505MmlkAhvmOtR22kpv9R9V3q/ssgPHgm8BFjPpOvZEIEwc3FRtCNF7rwP3L7oaeJJWa0q/XTXYzzxm1WaW+5RCkL9V2cwvVTfY0mKazB+k4PECnCYgsKijC+Wd1m417mYIhJp7HC5X/nkepeewcVQM6X8Kji5Yyxtt1YNPFzfc3FWCWsON93+WQIzpQVDepzsrfvV4VGS8tHtkzv//E9/7NxEW7HlSq4grqCXPzUb9YdvGvNrJlxbcNXsI3V5a/Dxx70ZfYQRmpYxIZCSJJYnKuAwuLj0wOq9pSxPaj830dCs0ftZ897DD1pSFlg9kk+pbcJLdTrT0I8a4y16EM3gwrIQggxOcB1Vdy9FsXoOjjKkVKvTcD/O2CudrG3JZuYqA0c94PoSZTBvYXVEsX1cXrrG4MgH7ROtjhEjAdf1qYWn85uq1UMq6dohoODh80uNXGcvzaU4xmw0DQ3hB/z9gEd1q64MKl4uPL2SKmPGF/z3XS/tWeNwX7Spu9nOEMstbxejKUA8P/4Z0VaXkn0W5CqA4ATyT09+s9thuaR6u9u3tjHj37RN3sN6xk4sedF49jf1+P6cIvmu2dRv7bGK4YJ2PJwX7ZNsmZyrJmYfrW0fXjn4hSvmeP8CCZ+Dg0HNALRvLvc24+DLJsF90aHWlN9vm+jyqOVMFI69hV831mNsnRzmyWNEaCuWtVnfh54U3nfftCYxt+f3HdlkG7wgCcMHMzxTahDnjznNm7AWUJyhCZm0czLc/3qCJu2osJTwpqp96gle/aJM3YNnf/9H/wSD6em8LHZeeN3JAphAw+C6qu9b7yFgEe1SRkN+d17/mPWmMVf63Xy2EKQhWbrwfkLMe8KkdXxZsISVcR3Tuyd8WBOEbZUzxf4wdmUGz5DlfmF4x7QQjD83ngsgESFUjSgS6fENWaVjaRHI8XflXpB2yVPqzZCCzuqpXkPwwfAy9w7MfZ5w2b3f7r5hxl39BjP3kY4tInIv2lz3KJUG6MPLIo94xRsBy2UEzCrLlQdPXFjwM4unPNd+A+zNmxprhcEHRTjXSbASIkW7Y+jV/cIPKZvgaXISHNxkvLB69SBmgLDAAF5QXe7oNxk+GoqZv6TN9oDMsIEUIsb6r+1+Efwlr9zGXoKZYKikrsY4a4AOdzXN2ZrImzamhD8Kxd6KGFxDtZ+nBftrxNX3XpOGfsIzzNSELxpvE+hAQTtoncC6IF5vDTqNTd7Kr8Z8a41NtJZ2s4UvhlSPx5g61V29KQe4rqJdcIJ+KZOqaxLHvgUrXPcqvGsPGXn1WhgWN4jSpJSbFig/TVA4iuaPua6Ydf69zJ38Y2N936X8fugAUzukmJhDMZmIwgVEWZ3xoejTb7YFTOMrl1D0CX4Gh3eWITxmPITPu+H5XeMwd7O8wHip3lzzKycG2D6afdl4c/jFH1HyKIHqRxnbCeRjdRqCo7WtD+32gpFC52CQUttWSL/WTkaT1QHa8SUcXq5iwZ0CT/uNP6tfzb2x8MaEqsPLBLExsf5Xdt6AMlRfinZrASsLmq/BrjJltwJOnqcMv1ezCA1/41ZMI2rXNYsZzpdnuPTsmjyprHsNOpN1xr9sjP2FxebN5DUDlbv9fnMUjH/fb/kXWUV5DmI4k56w/ocB/4fv+JtBPmVYoke5V5//JkWby/M2Bfc+nvmmQ6dt4PDXbxlOnage0igc5z2uLSFu4aybrubV3zCLnt3ehddNaqzi2hxU9CWlbxxdvVNi9cDtMGO2qV4fJfiHP/ynzQN52iJgvb6X8csPuWC/bSbnD62l1Ws3Ge5JMD9JURsyU97LTv35+CYXbb3VFynAH775c4f5tq1dzPOwNmJpE/rAkd6cJr61tL1Dm9Guu+8YbCdY9GAYlwlz6DbO+ETLK1XldQ2bfKVR1VbWuJbk8tu7XwsQ47Rfssz5ZQ9zA/AOQDyfrN1DXpOwKUHjCMplBb/+oZ1GcsbbFu1eTIPnjzLTJCFfwQQ790Myo42s3zTLc40o3/DPe/Y1fphE08hGZLx1gflqJZ7jQqCs+oErIA7SKqHX6i6NdwiznksVv2TTs14e5RsjymRC5STCU+l76C6zCHOKmQEwpdR7jDac9htR2C7uy0o5KbzeJGxrMDUGcN9NmFOALgP2I85SXArY7/6UDbeaXoclFOt99Pva0M243Fhi8ZSMoV3qSWnoLXFHwb9Lftx13lnAShAGwvBGiFI8Z1r4gR+j3YvOGungrl47PBS+DkJ73/ZXDJWsVnQaXTJINjkiy8nSGNY+xW9JCGza/HoTOErzpsFwAmC9u/DDAjX+K2ziUgKAQKY8oYoexj4gBPt4Mb4oqxpf9ErxmZZ+U0PkvjO549Du6kpP0OuZxNNrTOFCmJCINjZigMvxXHkyKHaAs/qVHx7YOjGKUn0r1C75N41hPWXxNeZ32/6r9mB9mAKkmMw8fdnYxw/Nfvs+i/jbxkKsgzL5w9j4pTYK0zwG7+iCXj1qNavvKbJiD4+hAXyz2J1vCBdvuRz0DBJ4eFcvWEAunQG4tzh5bu/o4rNveP20n/A9LjpDFmasaC07b+/aRkpjpu3ir4C4Dl5KiafJjePWrO1mgOxdtCLo4BON4Rc3qC96bmZ3RDHRBm0SCzOsxVH/ShysfsHNlaeh/GRU3mNysJ2yAin8xMXVTR37v0ud4eo+Pow+3GzFXG/Kc0DX885gi25nRxSGqh1kmqSTwlhvKX5+k+uxyJdc5UEwH4Qr00S1AZPR8N8HESjargvc0jpu6SFvgas9d82YfN2OTtd1rPiGcsBXxiG1R7g8xqdlHhlAF6Wnsj/UGYE5cg9+0EhxA6370zatgAw9WCfMW2DvbMFnT1O+8fIXTXbRNa6bUm+u9Xu5PL9vVrddmxgqZqWi0CbzqU9P1kr+aKOJH79v2dOfWgLVlmzNDA+wtfsZMmRa/7Z7UsQJ04PJSgFyTT7jQ1Zp70q5d+sdDrlkEOMf/qHy7+EYX0dMSmANqrvonq/vlvpX/kTnCZ7ayhShDhMvqN0F7jX9t0lcNdIGcTG1fDFGEw+4c+43a/Q2K3I2WJUYAXovLw2G7xhjIg7BYpxqIlw+46PT0BFYwyVAsVmRygOK9P4wOOHNDXEE84QZd14RjRWqNGHhGvFLq9wJs16wRaDbd7gV9rtyJHZ0EEHjErZjhjIPNHtHSV7L8OKavmZ16l05GvrHKT8xTl6vda8vv1nXvwyHKbQpQnaKMCRfFSDwrC/D4Cu7Z/iBJYqd65DyEtRbnSeoevU+OF6nVBt6DXen0uCb9YQu6NQ/O6rI04nqwvHPH+HFkEkllmnPKcrjio15q9I5hT0X0cYn8H69dPQLiG1YHcxruD3DK0vVkoz79aYm6sCQy3TWtfpnTLEa7Rl7lnQARp2qKx6PznhgeYaTGReEXw1EGynKlPuZfMQQIoiD84JydTHTrzfBl1VdWegLH3ie63/r40pHpEDmtl6b0aD3leVbuo+5PR37cpdwjZ5bftE42KtcP68a23qVAHnTjEjjTvAkc0p9S4TgE4569g7NntOA6nfh8U91VH4XvJqZaubueNRYUDyl+VCADhOQj2BJiRmi0ukN69VntA8PxurlvXAxeOxyM14bP6HLSG1uzHCKL+Ed+x6PSjxaJHglUCegWzOwMZ/Yp+pVZni/0r5GflNmoXA9aeVb4iF9c2GmoAzboR93nL1S0XXdQvgJHo+uCxkPvMGNRt7pTTOgDr0SuT1T9jcUSLi3mff4Dd3DlbFIM8TRzbFIH/EguIKZrLF1HuNO/s6sFLILqteRLVN41TAUdyl7Uf47AU0RVVq9SD1q9M1rEUxPUnxnj8+WcGTI/PTtv8cznfu3JTJmcnN3J28DFl7mvam+46Hojs/MVkVjvTFuuE2+u/DPjglTn/iVAuGq32kV8Sy3ro2suV8dz3WvjS14YHaSy/DRWt4ULNlrg+5n9QrFRS98Ai/a/ZsUo03M3zH22o7tXj1BNDtrJNW1x4Og0bCkwwFs7iimGOXqBVHhbScJv/hwlab0a2+UxPQAPMjz4BoPnhBNIcL7T1c/Pv2+xvuVO/UwADHuAA3IMkger1DlE4qP24GD0PzY8Stcndwz9pu8HwNZJHr1pRM4iEV4uc+1ARkF5aik4NUYrx8/N/7jI5fuKCMZiXuE6lUBstA3USSkY2iADw/FQyj5IaI8WJt81hrWdtgoP8JyVkq9jtsQvx0KgmvIv5Q3QQvIyzMCXMu43vcxYNfjTaiMqJleK6+alqRJD2fSh5w8/+LeQ3pleObe++Tfv1BQXUxUIOSlPOVCbe/X8OGYGDgBuJ682tuEy8MOo5uQKy/456a1WXnABrdJJJYmEAbRsO83N6ZfnzRn/OLU+1qGuuKJK53v3m32buUkp5d+p3xcexLhpqwGD92Thz2lnOsEcBBRuifOG2w2KkOuptzLGjXBqxX1boaQismo/2A8vTnw1+vr+eDlCHdtBl/Zek8y9JcteNewy1d6wmEGh6wj7ukts0TRLR7q/crzPYlKoFKA/KU5RBJsTYevcAbI1tQmPB3iW5OsvBRlPaOPd21tpQeixx7NmOXVWf0pmYpp4XxwgLkGbysvd88EMh59nYvafrx6u29yv9wLkdJWCvDutHopWIpfXhTIoy4ZO+RIcRvSCB9n/LM8e6f389YWQKWbKrlKFgK9TMU5Honu2raIfZOzMHJc8tT+yAOZ+Y7XhLXphP7jXIt3M6QpIoo8bgkWS6irg3VsqRp8b2wt+7Zal74Z4WZv47WKHVeoa4xbexnE4Xbo8xZ0KxsfoD1WAZdJLNyuImv/6YTBhRZoZo2zHuxN33kGLDa3P+t4j+IvP3vefpJHDMHqx52oVDw0Zd177PK3vZRN3y9vMvaeE1IyNm9TgPdMdskTZjnJj832fNfSonlsKvOmKdlgV/f1UmPcuTErlzFtazqwa6Pcfw/bmYUC1LM10/YmfLtb16se5hGsPWSwbOlTdzvLfNAOguvHFym9lKreHgUHh9yetj6z5aA0fNjWEjvcXFu3O5D477pe/th2cVF14+hzM+D/6AQh0YpesAxDWQ4pvrbD9Qx7eJCiwTHzHhTnU1uufuTe2n+41rL8O5Q+hgkaNAmml+VwSHARksquIhjZ2rgTB9KOFci64fI0/mx3ANTDNBiQQBY0HukfRhD7y9W+l6cjaexcQFRw8XxMgG6ygrwiEpdYmdYoWu+UhWXCKMvqbr8xk4Z43GlK0StIIKaIpFWVKazKxbeQf9buBQtkFkdAWFt73UR4bgqMB3HCQSCim/AAJrOYzvueLt8PomHtdXtd6pKXw5huDK4Mcd0xUY3CgtUZA+GHJXd844+2GTA3n90nCM3HbdfF4jLl/aXGVB5Vq9zO/YLeCTAvW/44YwOfsdrRSpnq7nrdJJPD2FWmgAlNq4cssxC56KYI5hZRz2AuKlld+5+CNPnkadYfA8Ip2Xonpp4LrLk4ZT1Fz1A8nug3Wdpci/KMfctrKFYZspMOJfeKQ/m5rs9v88O+6WKb1A7nVncPNRsDtOWZwX0975sYDp8d0uIDeErIpTT6HN9Fvwp/YKCuO6HD0KCct1NMvIlmVxen3zsY1RZHhdc1bnyFf6HNrEVK/uamTfwSvM8TSg9MeFFulXjXd9WKhNEo4U5zh9B0UL2+hGENZe6mWc7Wo3GV1Z4IhcbmbKB9P1fa882iy0XVrv0UHjcxBXhTHR61dd3TBNXjXMF3o2cUrGpmqNYOY1p3z/D+JEAoCLyBz94nAHECxfc44+ZetL1uXaVdO/lDj/lJLtNnnXyAT6/tHj65a18183I2UHDhrTchBn9z6ZFhY3wWWYLNeXdwvc5QODJEMq9zDGDLOb0RLrlk8gLhjW+5zB7kHXpcAsoWXfCp707HuNcQyr3i3XRklh7khxbcwWEPgyEW2b1O9QK5RAhzWxoThwWehlg5XOGLkg7RwY0HonVqrdmUL+7kaWzMFlyJ0WBwyDI5gy/ARchaVqMu+v/kFfsAz3z1tV5bWwImu8BuKYdgn0zxHQl09Ui5g8FhxG9L/K6lIrcPm1BjpmXjxo+eMnJ8a4bwu8bL3vyQImkZUvk91PUb4XkqGC9H3lkPx6DlOmZg3W3c7pxHGs/VG3veOt7bh09bRN8VXm/iPfhAD3V73qGh6mzd5+vxt3WPzSwNX1G72p6e4v16iM5OfBQceGJDDQyTeND4Pjkrn+GvNbjWAr9uoo7x+GpVXmUYEbDB8u6RUtOW1p73pYfCZHQAXmU1+SscHpGiODwl5bcvrKDwqtMVVXxcnNUAEUXaQGOF6G77J6o/u/dTZteG4K0FsBrkrJS+07A9fgpgqilWgZOXLq1qqijGKrdl7rgNFT6VyYJNQLDwWFSQdZjzYi2Vu0oepgvwhWNVeXcNvmh0GIxilneZdb8irTuFGK4cJAnW6zd5HFi8PEzt2+fvZefqbz3wYK4xqrt66CGJzfXwM0TinjQn7RJP8VqHOAsWLHoKCR4NRY8m7V49yg8jRHD1uuZ5/e2OWa90S3pdGKEv0YjSMgML8eHTdGSzAAmkt/W++jkmk6+89Nz9yICusehhpKyD6Ul7hIKPjLBx9ipb1O+/S1KAyv8u/OTuEjwPV6PDeWYRw/2uvl/LU2V6Krm2KzQkMI4hMkWYy3wnkASkngUjzWxGinY4QsgKtiSA0iMEKKd1ecRR5oqLNgBLKsLdFWf9Wj6bog7ocGkpUywaL537tZ6EFUXmVADbkRkb1TNe/QfG4VO8xMAilGRiTIcDcrOXS/994yZvMvZsNzf3Ef4pv2tbe9RYi92AmM4msGhDN9OutZ9wwOh8oHG35EBb0SNh+aK3sg+eei4ud3Z7FtxJfyekuvQME8y8IR+jLf4Q5DO3cXduWqjozUFe/lc4vW19rTwfRyy8Ku3pbRdNNsofZ51k2gbdOEO5+AQkJff2lkFF9dZe++6Ui7ncMEJ104blu05T3wVlUZrq58BheLdM5G7xSlK5JV3dKfLw2Yt3/TGfU4+fW5Gi6csUA5xyaW83m0u6GRLh5DftV/u8mc7PUhSGGSjZe7keb5rwwHX61fOvJ83AQl5wv1uPbHapSTAmjDhqTJsmzg+OMB18RB9oLZ8+nnYYz+50BbTkxjSJpd7fve5+f2jpCNfz23qAH0yoWKtVY0i/tP1+XdsDY9RpKRv7I6QonIwamy/Ydu7Js+DnMo0h7gaj9aFmaO5YuRrqy/ftRBR9nNkIdnJGXfQYeTb6EW16Dn8PoqkhpcgbbqJpsktv97W9PTcxx2QwPeLoJKkexgL4heDvZ9RYbeiW7ejTl6t818OfhiqDtd2+rY1deK1cK/uqN8Ah3/5EGxeNNFx5LmwZhOJF9IoipLJWSO80BgGwKu5SwIOQs4Xni1k6HBrxWVpSBEaVKRdll7PnLbrfN++UUZIYHO8Y+KYUVUbvi6Wu0gTNxmnkX14j7DRtD+Wr8RXtErdXlxAN73zMep91fmHOq5LbnQIs7r2PSdtP34M3WMAwhpa/UfSQdd4FswiFc7PTSu6AXr2pomuUfYPDAdVvTL70gS/leF3ZK1/D7ro5VisL82EuLTuj3LaB7k0zIK6TeAhQR51gQtkvt8qksPDREXjweGDDKCT+wwTcbZaYXh1Lv774ZvwNP0VhPV5YQqZRIAFZlePvWevPMn8tPXja7MujAGvkeoIqgtIUdAgglI4QHBtghcHJKFfv8V8/NHgB/sA6NpRVwXNtsV4HAX14zYy39fZqWA+anUouWg8Kas1kTeXSEuD6NHx8UzOqDMUtdhb1jJQVqDTve4Cm8CJQaCcF+PDHpcHG6+pDh7lX5dHY7i+1/9L1XAW5nZQnFy2ZgCVccD+D7H0zOq3ZfB/89q+s+WWA1BPgCuUh4CqqRtqCXhBvxybJ6F01ecU4q0XaRGkk3ebt+LvW8gmfh/7lMkTHr939tobPKR1cZe+D+WEKbLjNC0IZwBf6LZBOwantq8NwUrnUFD675Wqr4u+j0+PccYve92rRUoiEGzxJBf/DTTjrDi9FTxEHS0qcZ+FtvPSyciiHki08SCa8S/jL17grrwNGH48VQxtwqoTdgV6lAI214a/YI5iLWkE3MYpNIh5mQOF7PaCf8ECCXHudogomKmTjjtVLrxGMG38KX+rvrExb0tmg/NpzeIsOFcLd/HXbjqnkkUuUnp5bbSUF+L7ZzZsFHEzo/FO7P+kJgVGoyHlgyiB0V3LP10AG3mvm6FlukBu4ntvdcGb7O14CLlBHfcHR2B/gZTA4+qXjMWVf3O0U1LhUUix46qVlVP2mReuPWrLBZcrY0Ybxwavo97JG+zrPHCX+sd2fjgfrdEju16M0rvcEfCnA4ymrnuF6xnb0ZTR9rJ7oYhP0F53d+X2bcAuPc7nOnV7lUR1MhOLkotYcHig+vIOHtgTjgpcosvoyfO1WlS15+Ky/o1nxz/BR7SEMOCDhoIWcwF1hJZjGLBgzOB+MQfuNJsrxvLu//cd0iKNQDDEF2AeAPQi5fMQayRkbOnlrnPJQvKnyZlHJf9q7byq+hbtR7n6MjIiE1Xo9g6H8WOsBs93dcfclrJFC8EVoTVAprDDmT0DGGwd5qlCDFwL/F9cw07u3VkJX+FFs6nqJB+DCkxrAKiMBjlWr7uKrl/VSiMjaYaYSA/t3QaQ6iLtDJRNWMwoUUthalKTFztmjdCirejmEk0kjJnTMnREns5JZw5TslGDFUaIPNP4xXbSpfAJvC9mDX8/vKL9w3DeK5CaBcHu/nt9l4e5tLhly7wg/A9F6WYRTgq2ZBg62fcji73pg5kGRGTmQgl5fPPo6WkTneIEAZy3OausZ7X/4ng90//dnZOvZHTahSYASPLDxnYQ/BcDoAkugD3b8dzZDCMulY2XiHcx1nuOL+FFeo0lwOWX+uv4x8MJdcS9lnXiHpuiEvjjV+z12dwhwaA/veiOr/r7hNYL0Nlfk1EQJ7DSDr8Hjmzo+SXBZ2cRNY7LAFKD6JqDh8WzZVRuJiMbwjNfcpvQ30QAO8FTEsksOiZatXRkJpoTT/QS6Bek3KxsOGYTuh0fhFS9ee4NoeTffJ1rDL+HMbblx2Qs/AX5DAln1LCW0nSDrO7cB/OiAEv4mHZk04ozI2KVtq44yfNsm9/AJz2AxOe19zQw+xBP/PkFkrG6wX+VDryoGfMaT1kun/HpJgOH7qVnGIMVX/bkwobxsJ0Rjl3im3mUuA25BeNxav4zH14YzSiM+nmf4ha7xMd4CIHh4W6Zkww3t8vhNyj5tz+3/OkPE2khem4fRa+fhFW/1jR+5Y+eSZTRVx3fNcRjtY763zQg0i5Mhuc5E/K2uaAxXC9Nm1advdx90ZFdzJ+67cjGKg69tBfYm5fch/D3CZyV09WllgZ9cNqvc/qQbWy4/p7Hc5NK8ffrVuXJZ6mVOyQTv69z3Fq7/lAI0IcsYIkM5rERHdc0zpceXgX63vO7qmWasrSfnmwZcnd+n/JrWGb+WV2tZv/3rXzpn84fxnHFBijOm3jFkm8FdJ2N0j1fIR50pLVF90UFbmgytiozcPu8eAHc6TfLQc233AmeUTdqVJjxiumHNXWfK/aIEex+X/8cBcRHKXbgqQhbXDjwNUgJwn/FMcUxmoCjOmVoBHSD97R86sUgpwbZSigvJVQeJasCqRvlplCz0pyFaIyTY1umAFc/F/DxAEOEpf5Xko8fgLiFQzuV3kSBRHss7U0J6ZVMgfnNhiuGG+HsceOd9HyXu4yAG9ZANZkJBQx0wPY8AAYA/4vaYqKTBKDmrWeud4AoRH5uCz17Z5JUSOHkBLu43A6R961IwehqKBkfulsY/BeWPLgklinBlKtvEh3A392rS50HumLv1elnC76r3hzYs0M4pcE6oWc/1RLdPY9Lkbet1rFUygQky1S1RPmYHs0M2V0zfbJW03Soq0z3q33laHu4jHvrKC45VejhImFcXCmCNrMZg/EqjUh98N9ysjqql/pQr/PWNRC0MG/CLdmEDj4yk+EUYvtyLIvJJ5kuhOhXt8ECPYBwO403MWSLJA2n3nCA1Zj2ZemjWfMWwDJW7rQdDh1nUpVozzM2XvE8ugDnMlRHe0MSVa6a0CdzHwGCknN6ZvWEpR0rAvqIfWHXtWGDnH5t71weovOgVDk4jhsOyLC8YkL36bGMA+Oi3dnGb0Mbz2ympaIScRfRgpF5w0pk5KK+SxaxnX9xDTxnPxRouKIG37TwiPz1TPUMzoN8jmKCNR8sprvyudBkQ9bRsi1UTjb/O2BCl+rDiTa7gvj6Gn00GihRsthz0zqg4I5BgHrQJ07CjqMpGr+M5uO2uF2g2pPBaBQtHlp20KKDnMmVTvbSBmhc9WH71ursTxq9SgBSfHiB+hFflWE5D2YXlUhe572e3mEMvuyeZ/Y6VKEoGDnAco7Qju8yFaOzwY9/kefY6rlaMoXpaD+qtPUgJcn06UHnwVVvr9BglLrxGQ2Bz/JU0meKbAgwyx8fdNYPTMWCNJT5KAT54+LwWnDvVbMWUlV42T5PJKa8bS31VXWcElH6ucL31xga5Sa0DPN6JFBnFVRaTRfHRZF5j7g3uNib7Ip5/3e4u/95El9YlGjvPoLcF2o32H7+Yj0D5JzmxaxdMugry7ZLnWnQRuNzFn9erbyY0mdAjnvj0jckFUTQuOe0gE6MPfuOccy9SCXBPbSe8TzBLe8nncl8zKtKp4FmrVeYE03y9MXbA2AjV1GRhgrT7BD2AK3gdIxxQrid/DfVUamMXJRW/6FWwv/3HZFjKO4JUjTHIjj2SE6CX23nvkQ8abMYW3jaD7157FL7mcpLJr4RHDQATR/I8yk+eJ4Hnjb8kOPa998OT6ixVUFb3bTxNgXRNePT6hCq0AAAgAElEQVQ1thua4479DqBDKA1cWV1XJagqwGQxvmm7HDviODFDAj0MukcMeNOIhGseLExCLpRNAGy7q6JgyjPel0KVpIZ4m8X2NKvPwlSZJldbQIvZj6KhVBgq443q7t893SYchs6MHLQrDmVgIfk9+/ZpZKcGwU0Y6S0Wt3RPOt1gsICnC9wU24ROeb2XfmkhHeDEubtnva6Ydvgq7SUe9sUf3CUU8xphf/wTax6HcBYkc8GwMoc7sB9tUTxIufBc9ys+lb3fUQ2PPXvGAEngPqZ4lRzPB79tuNxNyHpHiBUXjjf5JF70BirfhOQ31cVEF5tSv+nlXDdgz/398sVfS5kgS40ZS2FcWN7xoR6fCTzKePvq2w7o/S785z6LdpTXA8aE8T71UJB7ubgf78i5MxYO3hMyCR3fGZqqwvLXQOBQdqz34eWCI/mtF+a9fDBGuCQUe4xPUkYJtoWqv1ndWEuD1pYLjFK7c3wgxDdOFx+trPiyOsIp+KpmilG8ZsuWXFuaWCm/PtcmAvWiAP2Whev0Qi/wg7fI8pzSDcfX387x24bq2grACsNW9KNwx/eXd2W/thEZMnBMJjr54B0bMtze72ives8UwXXB+cbxuQU1NnKvf5rO3IIZMpYQWCivd2/yDbra99fRSYwGPDrxp42Ev8my8k9dBC9PUHWqx8dsMJt3Q1Xx2cfax9pBdMVz3Jjva49n2Uztobzv5YW4edS60ybS3D5+Fn3agSmyva9HyiW43m6GyBRf/BCF6qWlRuLHyfp6fJvYkuxQ5+vEwiAdvtGFRfKutny3Wf4fXnfCSnLsY/m/6PglMnTGYjh7nPxygC4PQM0xiKtD+Zw2gSLl2Qd1EgGeqMexVHc9OkZRuYRrraZ6i1rK8cO+afkn3bwi0SIKdp1hkxkq2kz5n4Xwiq1sTYiSWeZF945AnzXQ/WNIQhiD8Gcvupin2YpCnwPvwpiXvDCy5qFw3wioo/z81qCywKTph16xLjTkYrjFUHbIW9oxYd8xCx7rn5Z0BFdpg8vRL/eavXczhUmAtWmuVfrLreiSXK4l7zeBdZWK5xsG7FL5SnZGlfezIpa2b4RtL+HmHUuxxrquekidwBEfjEtYPkt3ea6OJz/5F9+tIAkXG9fOesLlK95tVhJaUSYyhR9Tvs9i4URn0uBjDWOzBEsAq+IaL9rUY9UPFQ9qlPfahu62uj2qQWK7twmw245DoQgZL8YWbKkEKJsIF2XjgXodjBlMiCni36xrV7DWGC8AlifYizvXGTgoQrCXZXkeQadxnwu9lT1GC2b4OlZw73penRMokbxv1Xljf9Vt+fneRsTw5PkS3zfpgmIsPw/4ha82ZqHmAbReJL40BiuD3o+31hMNFmYLeJZf1n6tjjClOE56RseZJOVEefSfEZaVvHERxCv/H1sXxgVlU/NX4ftVOH5br4+dei/cvcsFr0d0r80erF1iStx9/1NCJLrU68eLr5vq/tO3P2L3aBjeG44yRhtaVssxDzjVB4AiVqY72TT7Mya63sU/ii0Bbyel/sEYuq6lQke/1N8s1mrdVzg+77GIjbjJCQgC81xXSxXmK57MiAwYr/9hE8PUyM3O2zhcfG7nkcPH8o2Py2s8QikF7F1LUYozhVeeVwW4KpaiaPHtar0eYWCut3wfLcr/fQqCB+UNt2Wy60yoqR7FQx78LM8ZY8PCKqhW+4bvCHz10FPGUQK8oP2bBDy6622KZ1xQnviJMbuhgO4K44G53QQ34ryxS7Njm017t9NO/l6YnE3xaKN422zht3kA3lkaoydaGYaHagC1c0Chz0WZKKHfaHA3ZX0m0iRpk48faPF43CSsIyeO7JK/9g/WLSmZm7N1gI6bS94cHJWusixb+xTQOVy8r7f3oZ7fHWv6KL8uBpuT3x8Uf2fBhh+9P0MjhmecR7jjlioT5im+w4l72jvlHq/T6ScmWkZAvPe++PNG4L9win/xI7msp8j1v/Mrew0zBMWlpNGpyOuRT4Bs1lSfN1Yl7v5BqqyxZ9FD0BimtUl2vyDITATQPDApt0TkrrATdEUdFVT9TgDAGGR4VsgUZCQ5CtD4RxbWxhcQouuvTQNfqCzLKa6BsJJemNDtUYPYLMFg4t7TOzLEdy3/U9mSlhY63kQ4NVxjjjjX+7LuWe/GWN1OcvZdg+ujeGhxWmfvYgSNEZ6k1UiYdMoQPO8qpX9rVWWEoQgmeZV8z+7X8PZiYS+76mxLLYLt9BaCLQnP1UKRhN4pMhaWKflcTugic2vPTMQ4oQLXmNtYuKnuetlvepUMjt6HWerMjCZw6jd8Q7l03NcYkxsIDyxEezMJwYAf3Cc4mojEKpXxxGh02ayxKonHKGp1Q8ODowqpfhThUKe99m3GUQLNy+EJ7irnjfMKUaOXkuyjDHsAGatf/e/TxHgoZJsAIfXi9Iy+c7/qgZX2GGHKagYbU/laph5PeL2Oxx6ld3ANJm6tjWEOYeGmer969X2CK5kQPIyVt5W9dX/gy3Bqn41NDFG1hwl8Lted7l4ahtYby4TaWeOdtcKBPBJSftBU2iuix3mlwXH7L3I/hxM8cIl6fvXe594/egRP4S8cUJpqPelAkve0DaL76Sk2uMiBk28q6yzFCGfaxIY5QgQYlbsymrShYTqaaq75eCfbP1lhRR93fbkWhZt1Blh37n/jd2z4t29Nucc7P8sX1TnQwf3P9Zypq9xIZp0lZ8nDcK4XToGdZUIlvgQ8rWeFZ6a4FFIgZfA9haZe6Gy5FQPsGEHlF0QmvqHxGaY42xY6Lgh/bFlLsufB/XMM1E3+Xcsb1ovL0v3pp05oyMj57fPfrwyN7G0GHW6746zH+01OMe5XI9qYYu3kfYbRx47Hwh+PsprisCoL76jWVdxNSKs+loZRiGZ27pSE6rrxUtn7V4VnYC5N2chCT53iqNxmD6UckvO5TY/BV92Dm7E3WVDRDLcHs4Zq49yebd2n9/chmm3uBR6M3tMyPFm5dfksFsqbS/X13Y5oCo8ndI+XSFZ/x7/9Ga+ri8peos5Y8i1jQI74Qa9bULeDGDkJKej+etvH/iQD8Hv4e9Aw6L7IkBDhPhFRB+BT6EW8sC68tSKn6x8DxBgfGy/KuLrToe5TfrIj+KR/3wSXHaezwuSm0IK8fe8RErdGKgvq1uyiLA/CYIvmi/D1l09jOhYP4cD1hKi2G7LolGKqwShTswJPKGaBf/Hl7Z0vf5OrohO/CXjWHziLMiUzOEL83QSOf0CiIODAoLXyvd22UDHnrNwooRFzAc1SL7202/y5b2Dc9PjlBpehOAaoiv3ur+pXxhRB6cTXWMnra1hDXIoqJQTvIXaJU+w7hqi61p5PCM5QEr8GG8ErpFXlqXPbfBpyfzR50caKb959m5D+sQaUe6WEr9otnsKhNDHaLCd5eNfttlmgBBshwqCAaX/vtp7sXgc+fvWbUyY+33jBZ/cJxT6z0g7+Dt7Egxw9CzuCHMRc6nvBHbko3DZp4Cw5gM/LBSloF7PJ8YxJ9XsKkvBDhwRHcD9uzIOMI8S4/DZ1vLTGqzhKTO/uMRBYsfWaS+dgTgLELvkvWqbwIcWHNzbBJwVOCBI0cMQBMuVVNR60ro7LKtv2kr7jv1rn9d2fvmlrKLh0gGpFybrkeYTuPOlBze16NF7uvMKPHzqnbfmE+xaUPY7Wa4/BadKDaTcPgk0a7rNfCybm/MMAR320aBzxD36RJtqsax6Oo11Fdp1ycvJ52DXlUA74fAIrRHAp7ZBggqyLwUARWvdGQRGeiZ0mYzW+lVv0RedMvm1tG5wQINZm2ux7kEWYGZ7q0PcPhLl6N4mLqr5JUD9I2cQVjRHWJrSsYHtLg3XHri9SqNqbubN25rntmcdGRMrvKcOoNjQPSskkzcGVDFHfFHwyaW5Cs0fxSnUy8eh4YYIiGDdRKzxZM/qynh1lmeiTvHxNKHPMVXu+plVfpPi+d7ZmY256zf/W3p3OJHzaBtr3H3V1RmpTz+782Ni8Ret4fzB1TuKN01rwcUroQ+tvt41iPch3KS6GlR6fMwpNTb6x3i+X64PGqB1QeLfxxLu5Dd7X5k9PKxyEmXeN8W/JQrDk56zuedFSVia6fEyO/mCSYnUzmc6aPZu/J9hbv53gilfvJz/up/Cc33e3iS9mpoLZ8Nj74r8MXovrbx89u/P+2Vd33tceN2yEGW5fRaPkdfE1IupKW8ZLhjFmEBdtRO0212vVE0+TDeLm2dTT7Ae6M1rwl5qVU3gsVIczY11t/SZD8FG4LU06GUIwBMEe48Vg9CWrwnuL1g22Ytu5rgAY0Qlbw8smWBBWuw5f9bJu/oFiymQis7wUuHC5Y9CyI2cmPFVqCqWy/UqjTbjPokx4EUL3E0AToEEEQRqX7CCB24ECo7xU18QKEwk0jr3pj8ZKCbq77I0I1F+E3p+AscoPQYNpyK3uygqM3U1gIAiFWdF93+/9rYyV3MNg6q5Q7yIC+OfDvsC6JJf3IfE8VrZGpgzblyVPlmcGVIwVsTPrwENJ6YUqZ0UEkrt23K3v1bW0xgv1jt9yv3ApZk2ii9LkIz7BFknULIYufQ0enc9YQxmJWDlwoLGfHlocMrM5Pon+E3TFm8dA/AK9h1ju6u6BH/+U3u3vhQnwU0cVWioMU+AaepZBRlwqb++qrbU9Zlyqs/EWVvrrHqyJYkzBFRmoPowjIFBo+AtvqDO+MhPXtmSzpvet+uRa26zGnsVZxzJw6rCccZIauw2QTb2X36sOrGWswKt9Pa3DgyYszji5TYA50+5OazLxD5enQAiMcO2B2/9diMJYfND0eC4ksQ5xA+QfhAvq//7XcDKekU243T+4GAPV/i93iU8vw69gXaAS64FnWG45SJXyz1tCbKG8GMGjNcVXnKWqPErJaeJ2NUEv+/0mO+dhQYAzrqqfdZQ/freJBmG2NcJcdl3DXflcmRjvuoCJr/dMHjFEQ8bFdB0PmgJvMwjQHDwlIoP9sLE7/PQtWmIYcrBXKfLkULiT35PWBzKaKDRG9g5lbkz4CoPNos38fJMhYxaoY65e57UAoPG1myal6SGlBoI3AV3Pz/EX78ZDTQIq77Ac3JVdD3AbH2jITWB5zzCTbtZDlcVG1dXsTErvnD1Y/ioUv8ClDg6yMhu4l9FB3aXTbseoxRNp3hkNRUOKlyff6rnfzWt2N0F0NwV45+33jfUduMz85HEhbd8G/9tgv+mkiPuPUnop97d1t3L4zwB5VVvc5K54fvvrkqEAqdxjdPndK7BcAn6E8zjq8ubApmbogt4S4b51RnpeneO9te/LV3WmsOCgORVHsGFaRDPj7+f77Osh2Xttbv7YStJONWoF2woouTDEKlxd9KJY+NO0vdtHALpKI4hHbs29dRVgMRzA6HF5cbNtJtsIEnKjvfY1Zu7HlT7Lszj80R8T7NcTz6UXV8FOSVY4mToh1xPhBEmfB7FPAD/xKqRwQ8wa0PIDBxdIjMBw6J1JPGC7VGWpAumE64/dewnW/k0oLD+1LRCGC6dU0Ql33XrbLKk/gV2HeT1xB9KtRxIiTs/kpEYr2Vr/NeEmXRVVb0op58+MltpekfpfXHArdfBf0sszpB6IagjyHQ7FDDizxsS/ukIHawWrl99XppXq0Cwc9v3QRHl/i30xfw5HCP8yra/S4xK9/SuFxNXrU78tN+k3GAj5xYfzruEBLqYATvWuys+YISWIL9AevnoaXuBSmgpenKJMiRmKsWBfb8HOKcp8awwvOPQg5YdefW5ZjRmA1T+cPTBe/b5z49A8Q3P7s1aWMKGWoj90zopu55lAX3s4rmc4OLRcgn/wByy/FrSfg+MR9lPUK94/vfgHP+ANT5jleMZdKi84x4sB/LaJLpsRnp6ZcO6biphwxdi9iX5nEXU4xYuQSjAXZz89dkH7VemTF9qOheb1Ofvu6cQTN3IMV+SYSxi/4Zmho/a0t8EefnyTP8HLwzMFWBkmdKGhHqDJfpt5HMLg5irv7j6o5yNf8BaXGxfKHzbZ5WETX37/+993WO7LTkf4frufWEKhzO3OVI/LxBSKKix1VXblfyRYDW3EOFySmzHZBBP84aDgc8xViqDKBF1zkaStztoc5VejNvNTvoyG9QoT+IuDt/v1LqNhHYVgf5DiBZNJLwcXYV5vV8uqIWztqfh4Uw/P2Ar4Gsv+MeXHjTWPQfw6eCrrXYPVLdK48+VX/xzzP03R58nLcHMu61t73lpnWC9y+C/n0Wc0QTuQ/v3wy29hLD6aIin6bOnuFOH0mHw9M5DCo+GreXiqv3zwbcvYEhISQA9mUDYrorudtQ1YE45miPERv9PNraJ6gJuqH9GjfG6LkoGlqHpuy0dWoFFgt3B9GHKRALYiY7gjLCVFdKBw610V45XBNFbWgplWEKcwAqq6XQJGdBF8Pv+MWGUfV0X1qYVMCFaOYcV4drCAZ1flXH/LuNeFXhY4U86LCgBQQV3PwuMa3wUWMK2+J8rJUMILPkq8MmwyfOp3kMJS+ZzIfp/xqfMdug884Sjlbnu4ufdyi0zwX+DcWO4AuMQOSDiR2Gu57b4f5ze8nEujCMfwFD0G35WgcKpuy+HkDVcCWF2E31UAjsEVVJDP59deXrl2D//9n1P/n9Nd8xtMca1d+A/9LuV6KFzhMPmBUrQWbOsoIx/aC6qEt68GNDDhCE81zF0e57cyz7Fbp+f8Kr/nvcZ3MvinoJJjCbT2UqyLZzNp56YZg3XieV6xXEddU35NA0+j2X1lveYE2G2Kb96W+GE4i0BgL8LKt2j4wYOz9Rq4j/LLWi9PVDgaw+//gVD5p0cAZ6dcRSvf/YRDu+vT394NSdjw+kqXK+3xot/4VaAEr8H78WyFEKt1IUaHUBgBwk1tQHqsTIGN9bp/aBJIjrjFx8ouyo9Ad2ElpBWfd4KR7ru6TUnKa0T2RvpEevx98tLOelk4vFOeCU78Y3arT+pIQZ2lJXi803B+vEySW8riRBeG0JcddOzUBHkZD3zx4sX2vzS7kpH01PZoucdvmpVpfJjLkOwCH3nMPOBOHKTx75RfiudeMod7kOBSx7cprQ/J6QYsK9vazJSZMbyUIIVo4Tr5kUSsrpM6iS3YSr1VvyRv7fnQj+yaSvU9BbcJbtHh07t6f2scFGCeFAaMzezhfHNIlFvPb+sD68lawvHoqz9mdDAKeRZtb/ljc2RetTvMj20MkQu1+vonjDbdD/+hx8GHZ+Fv73qwS3k+D28ICx6BwpvShq900qjYd17CMpsoto57PzBBNYWOKnBVhHdbFJnGV0q5QtyH3A7wbRKM1n8/BNk3j/KTxxUgMPl97JrK6LcAuOtv8fUcro3adwxpAsQWS2oMFyT4Bu7j5jtV3I4rSglAabjEzu/i1QqMf1yRJj2Fah/Ovav7Kf4tJV8epwcQSbOwuLgw9/B0ipJ8wbuff8Q4vaAQCE7Mv/vlWbzA/yx4+OwKhnX3F+lnxXdgvgjCz1L/vZ/bG5WALl+42nhOEa8K0AGTwqceWnEYHMeAIRb6rv0E1sZYNRo0qVLqs3Fele47MEePSjsCz1gaPFOuQVCEI/SO8PMMvl8LsPFrYeWVz9+7A2oCN/jgbEK1hrszIGukxvx+yuXETjGGhqbIqR7otLKro+efe94wyS1WhK5z3mLCxQbV5UEwv371YBYshZrcGd6sJ4MHayHNqHtd4z7u4XqHzdx8+rxxkNx96E1SG16wEfZ9jRj8BF6/zz26FCcJlkFlVum1HfTuEq48ssfTrbl++sV9+fzizecPB2/XvNzV8XoXc7j5PMnf/H68nUQucMFvdbIX5haqJ3DxlSvV0cej1Bnt77mSo8abD20lx3guX1trPTD7sOzeN3a20zdSnHWmD3kI3fKUnpLAr9uXNqzhZMpyxlD3/o/WxoPh28Qn2O3pyLNLxd7yYPSOwa3uhhvw1KGIXkKKIAXv2LXtRRz9ZjTEX/htrvbPkETBbQ2fdXxdf/nLX++86KQGLlLj3fbcdI4fJamH9q7N3EGlzuoFGYOyh/spfLRgwBmXNsdBffRuGqSrP5JSq8dnWYNF6ia8UHwb86vx7jSEFJIg710pPYp2lQ1unRiY2tARBasP17CQ5QwWst/Xyw7vllRN4cBneYBX+W/rjBibDTlTvA9un+XabVjipjG/xjHvPGydcLlStu8aJ3zbtmhvO8LpfWN3xrp5IKfQAXkJhx+BSLZc5BriFEabfvs2WFWKK1E4UUZPv/WeVXq4XRspHibxUd79SnwR/4UK2mSCKjVX3gruNVxLIq8Y0eBunbAGVBufS/ubJPIoAJSdHjx5dS/KLhbGmXHTcxlBN/yDw+/rMStr5DHqDmOsEfHN8/dfK1zUI7RKN6aIGTB1fYBe+OoPRVgEpp/fVZ7AWk+ywn7uaQZveUPhFrMWO9lzEaDHOh2dIT1gD0Ewfogv/8+fj2F76XFWrrK2vVlghMJfChAVh6HLfWdXiXQJ8p1Ar/CV1TNldN6vkjWq6tElqNu7dpK54ogSArLwc65gCKbe+Q7f6zmWyb2obyIRNyrLdvjpfuBG8IPH67O6nfG9kpQXgW9Rb9hT5KcA3lnwvVGmcGVk9+uze812z//ozzX99fsVL/IhKNSdu/3g6NCOYNoVUftJ/h0WKRPguLR7eYDuaoQYMzbQvrV8/faV4Noi/XErK5r7qvVMrQ+7lgM21dLjM0HBrvsvs3Df5uaR/6P2UX2SFvyYFbolAMHMfW6piaUQawwJWla+xqwup8EdYl7r7PXqW6XOWOEv8Q6Ovw3i/1o4eYtxhMqKVrwfhQu59vvv/cFL1Wq4QPODk1MmPBuDh2e8JYDnxDtxKD/EYYhvOUECnLKUD+W2Y6xsEl40u1FRmwTa4RpK7cgZEkiOmhbQvYd7ZZm9PgVYnvYEJfF8F/RKNKcphUuu6s64lo/0FtTjw+0w02+GiuPC1OtJe326X+vF6NJrdD6fCTF6f/KyT6Ze3/Mvv9im0/KzSN1cowMB3JzythStfHQ0bDfpg/kN5JlK6vE5tkiv8QPXAoFgfDQcn2OAyIG+9X3LU6SpEchfFr0NgWGn24OQCU/blSclp9d5L8V3r5PLKT6nh5i0cq9rPFEasO9qso3Ntj+m2O/zbHS/SQHaweaj6ZXGAZMvGzYon7evXtx5l/J718zoexk+TclJ7sAjeK/8VwGFK/8p5/r78ziHr5NbxdUJwRFX3Sa9wD16lD0+Ls7K6IO7yvdf734/KD0JPO8KKEzGfRN9hzxcoywKVxxM+xwSQvb9Fu1m+PZRAr2qmDCMs7ociIpr3+smFgCKUVldKnhVTBC9isWoFs8ubnmouHgAJYTlsgZSq3jURJCa14DCiKvMBCIhc/LwfkqwZ4g4bh+Ck/ujtP3deF7J72fBTTkOm30ae0SECgUbhF4J4evmaPgRVMYCzx0cfl+Q26/lE54+v8PBYCneYVAC/ZTjrhyzzYaTAFC9TQaI39FBQ7vOTDvUGpoXf72KIoHkGq5w/3xnXam/cBoxmNf4e4arowwO3s+2R40rpJQpTIre+A1YPg/yP7TgJuQiOlC4f35JI89fCwSs/ISf4b489w58w2NwB3lv4En5YDbmdva6PDNDTwzg4Cew4KMDHlyRRmjcPbzgAz1pOMEAaF9ttyaQ68Qkmbv1DNHBDMBXzXTkSXiTAnzVMUTpwrEBYwGPr2fKtRT9TLEn1U3XHw/WqA4cB7ajAI8BiP74IVAHL6E8LVBdT7uonH8QwPNr4Uq7g1s4Ppc012+/mh5sen3VGS7lM2OqdqTOW0fXu1OHE9euOGQIutWci39kgV1bLJguZXyjivAWDrJxyYr7TSa5t1mJfQxOE5LKYeCp5ap6hb88fT073cBbMAbfOVWcsCxCQbtxbRyyQng+tAU9sbnKFqs3xb/iWl3QAG8/7mT0Ky9ZnvB+Su/NPGfkj56exe9P2gPz9PxSDJUBX5sIkvp9H57wA76bV6GK3AbLlmFceoR6UOpjn0yuGUvF9MAsV9hkl/CmN8eonpFeHciUjV2W0O/hXW3Vpeu0EQhrKnO9PhtwWLxOGd5L8Rp7HB4ozzFDPD/mvSg+s3Ab37PFmt64Q6a1R4rXdmjvIrJlKvNK9fzmZUc3dd19/UMUNqs1no+QQTIs/712fjWcLmQYf8G/uMZkz74gJ/01zuf3k+eR2ehZVZZWCt/qA0DqSB7gISygN8sS8CHppmlnY7NSciPp8XhmdKzScymWQd9v9CYgKCRgRtNyX5plWb6m3mJ24aoAiT529lUogkXlrsJ7cS+V9RujHQWoQWHq3ilvjaDcpiQUQpicZ5Mk8AmmqzpVunqVeDP5FNg04GtP7OTP2mO1HkZZj7L8h/DKLPnSH8RW3fLeb5mLt34wJdujOl+I29MJkC303c8JjR7EP2Uc+NTvWgZ4SYxNNIgAcC9wM73uiu+PgEhYVOTgQyTJLHq/5nPNf0K/eOJS/Ork23ol3gVXrwqtE2xPxTWUXv7c0MMR/ETQudguVUJHQbxroByEK40/v3uvCfxauOZ5rcOV+T0H6qeyDr3CNx4JH/dzH1apel9P4sWEVQxpvWRysNeU3umZwAWLXjg06F48vwVuLMroavhUk1OXOBc9HnEBFv9151KdiS+xFMWWjGa8y8dkgytd1qMIdzZuODgWp++hYbgZj+OaiFwdzEJVZ7R0HXg945kMuE+4hnM5/vI+C3iYgmeV+tv7gbEPvwjX+v/i5d8+xMCUkM2hrX2jZLRPa3HtYLRdUMKfmbfne72hQBztSkv4mT0LYrPNz4G8vchVhLqpoPgsZYCgTRwym5L77cG2C4z/pVvMA9i15p4Gf1WFu5rO7t6Nf8L/hbwpEsMBKT7K73MFiB6bNHfocvI8QhcNj9FTB6HlCNz8xqIXqpcy1vPJoHrWuhcTXp40CYQytIMQQ8mO95MAACAASURBVMixWnlf26JN+0qhzTgu//j07mXtpCO8VickK4BZr8+mEJQeQXBXD+ziFvqY3MVIuGAznqvw4dvDQ6fS+r9bQVg58bcuSvX8YJJNLkrbl9lYA/6DJoRRHpUbL6YuSmOP3ni+ZRZtLNo6wcY54+VtllF+ZsxSogwv+sJZg3pLWx7xqjV/LZS/l3vVUVeWy6D+tW3j/+vv670In8Ln7/Y72BgBcLQwol6e4HN4OzjwO+4smpfeiRwmCGEXpPW+H/4Y4OxlzIx480HH3I9br3P/WQVm3c0tEDENAmOAL2L4WeOxJGGD4bkDnt17Wlefr7wuMCQrKYRotyzFx1kwZhD9+MriyUoNMGsHBUx2pskfwTY4Yy51w6wbM1gPoQZSIBDOVSlamipPDh6X3ARRSCYszcRjhBvC3TIQyAddyY7QwGiHOMfteYhzFYQQSHGYNn0QB6kJUgaED1pdwU7/FJTdc/TmzO5bL6G6sUhZOCyZbXUU3i6yuJThOSTBwRSQKgYvnpE1/Pl9QdXgXmMfE0h9vh88qFMvCgSoKw9O9Q6v5UvGG9MF/nYICQ8sUC6fU88aUHS9rYE9af0WvKOZHTbsUC9r8ZTlWhr46boqvM9/X5Wa+4uXL8ZjJgZ4vqaHF72/nxozwF/DU3kTPvLybqdSh4hXNTiW8xRCPGm9UjEnTAjfufnjZbwFZ0EaDsDJ7ZYlXb7DS3hFOu/Fc1mbd4ymU7/VpzJNLpjxlbDYJuN5IjrCMBdo6eGxPND9N785vbjvvvlrjZVh1tKRyn7dVPnRsch6Og71XZkRbrRNvBNU33+X+y9B6Z08I914wiJlOMNL8KEXtl4CnyJtq7F03yba/ZT4sKrK+X/ueOIa5O/17peXb+upDK7oL1wNSAqYgftgM1eiR4amzbaP8ajo+tMpRxt5rz1UIiVHRhPeynifHMhJSATXzmtr6zknB0pLkCpxC691EUvv/MB3Ld/hdX/Sqw5XWNrzVZlFi36haGKMKHvgFJNc1pZbqIsBxTfhSqXwlJ1ICHmwbZy8zMaDEF00uH/88KwHfPI0ZU5x2cUFjfv+zTc/xr8p53pDDKxXLXeAr8fPnjTu+2SnLrxKsfzQCeh4TIN7G07srfnFl78L5qd3fkwTkpdfPm/SSFszvu+8vw/1xkxAe5WCleEmHF7G2c4J7mZ3xhQZYHFyshYy8OrhB7CH3iNDw50hJb1cIXYvrvbhMNsWqOaO/NjvgGg0JBytEWjz5H/nA+astHnFhxbof2zM0RKHD41BWsp1L3m2nlWusLcUZ23RDjnbVzQZYWIOPnV81t0W8Tvc2Gbu5dS+oLfFq91e5eyF8bSxq2EHZ9c6ocv18m5MFHSq83PQUDxFhNoVD0ucv99u5Rxi9nVJHhjTQzDX0BNz0alnzVeMUQ/gTB+9IPZSEgXJWpkf9JKeYIG7TRfuByCd78UC152+5oNF10Z79/J9m6aCod4jghkUVXnC17RnDCdAigr44+cJV4F5Xmho54KDYWEw6NlMiVSvs0uAvKCFtZoCmtK65AH+cYgSoLb3IfLgu0Zf45mwjDDiPWiroJW2SlxIcVF+crji9mfFSJGKd+BjCVb9MeW12MMA1x7KJc/P8+r3NVxxcaAftPt0fb7G+0f3qsHeCR2EM0F6YOZwAQc5OqOib+jy6Na4XzMTM3g6WKVx8u/LAE0OLcS5Mqz7lZGVPxr6cQm+r3EYP5ghc5QMvPrmfs1Xkmt+3sl38cLeiX8aCoW3uL0X344jMN3T3s/VnWi9ztrlFhKv/7+4Frk/4JI/+m3aOOEcLljNDIht9l5ii9o/tBmBqfO3KUFNg0PEmKt46B07r4xRtD/LFlyl3+++i3PeFyGe4kKkrGZcjVPKu8wZRuA2dd394OBAPfaSJqGIP1zY+Bd3r3oxpbj8L7Dhh0JZLixNv36m3aF1MU59EnI8OhTiiUNhXuP8nO7gWD3OJXMi9m0eDUXZ7HtrijGgXocIa0fygizSKbqHnLNdY+X3RrxadfcrwPI9eKRAtyNSdzEMFzCyDc1EzckgY9B6gZQhngL7eLjfcsrO2PPBL2P2GGbdTg+0O3fkeoEpivutZxTn6RfPN+EF/T6dgJ7xZi9RZdzP4NnxZg0jbL/jekTo6tKrfs9zFk+t/RRf7269Pu0reMkxyxtm1GmkaohoFGF3KBtGyCX1qi5wRMaWw2gWcsJnhhaPB6Yrne9iLO9SvaPoTLjJ1W8Zw3t3G2n3brhioIcJe/repUhbJfC+Hp7Nzq2/vbnXxinle9MaF6dXgBeMgwOsfyesHr13X/0vca585R16eCbFwav+Qil23wSYPTOGz/dTmtr/HNo+8ySU6efXtbDNJCr+YgWQgqcAIuZm9qhQ2CZQ9JQIVARFSIG1NEQFA+XWQxXrqvKS/tRelO58sXpk962RGoPUy6x3YTxF8O4A4fteebseAUY9SDt3v4Og75dGmdJSNwt2IcvvyaTyIeBivcGubgc++RwCHGHCqkuQgbsX6o95Q0E71yhHkPcp80KLva2oz+C95ClzISDkIZWiF/p0Fc5XGqzqq/NJd312tzZNWH0+ux826MWlKHH+XliHociEmKC9gH9CDQ1N3Ah/xtAMxOv58wo87nJ00/edSn3tKWv4wz38X+oI18v38nx9f31HcIweF6Je6yweelwVo2fxroJK+o0xX/iw2FW1f5dGhU6yXI+x+9YF9oKLTgCzipqxufWdSH+54OwCTr3J6lS573uB7gQ9pBIoxkpmQGQg7WDkrGOb/ZZl7+PAovKGDLIQi8TqpOQZGnKSX8TDZ8qU+8oGf7+5EjXzrRG84ASvJF8qoxPF53mLtyUUs/u5llP4Ovi/4vV6X+zKtZ8k5SpP9VOWOnqWzzV+rW6/rx4QtFAX8QS4P4bvAFla7694/Bmuk69vNsLo2MvhhacnzEWDlMylt4kgMzaKy4hAQ4ypx/wgmFXdCCrYiLV3xuCLosN4BH3p6mlv1h6w4uPtNCO//imLS5IL9MpXXPvGfntRXnlooiccTOaFH8ry6pEow4wAysxSFa7BvCSV7bsxv8dt0nDSftx6UL+92wzQ6jE3ar0i3gDnOr5tspTx4o2nxkR4y/FDkHh2eAm2vlsnOFx4//8VdydKetxGg665NBdJXsdx4sz9X92JmMW/ZZEUKVI875NZ6P5IUbIl2zPorg9VKCCRGzIBFAo1goIzHbnM/2F2dGKudAyZNRGdzrvSlTPF68Pm1n4YzZMtx4GbcPVoqNWO6b5BQqvnuzfvd0dj7Kt8CP7w92C0+Gtegm+06mX97ETAkmIDjHqGdi3qcV+4pPvF5Pu0+gI88pxvo5b/0DD4qqI0enbSS5owbUg6+sf5D5i5d3Gg9G3fOr6bJX2Fd7QJw7/iu6/agufzMBXK1PFdK9kwYxgSQmP8a32mnPgm47N0Yg1LNXwYreZ4IrJpBcE8vkUDz1OSVWhzzjnQmPHu+3U2+BP40jQ+DYujmeK/+GPaIa0I1+3x3zLvFAz9YSLWDzcYBcShpyGwEeCGZTbjqAy43/scUL0vhnP4EANtzzRfPUiao4C0TGMN6JSr6ImnHQ3jmUGG5jLULF4hOSaszY8fkvGBwVOf+8v/zYN/YJ+DggglfxJvanBq9L8U4AeExivE/X63wzANO7o/Nm1h5xjO+tGPTZkU1Pejjwl/FhZXZRahg99RYvdvz62SUze94uyci+UTnHNi+Oac8wVz0ppqed8UyjqYnzYgMMDTAA4XLjYNDmjYF2aVPXxfglxDYcp3ceiCx8iwNHTQV/xjOC2Y0WHUgXnX+dhjHQiGJQTEWow9Y4VRgTm9rkUd6hXLsN8voweeUdVZmx7Lthlg8OE8z6zEfTg8Vu7gfs5PjCs7zW1169LITa/uLaiTl1HcsLgsguFa+qlr46BGq0MYWoovkid27mCQ2BBs4bBm2rMb2smUxddu+DNymMUUTbmZSbKwzk4upolhNh/bTqAt0g1eMgme9FlgUy6O5Vk0UmE6znF6DqtDp5Nw2vfUC+kODoMzc4nPPnTr+SaeLF+05+pMd92fssGiH+zjk3Qb7+m4V2Lo0tetBDXrAa5HIN9+9+0shnmZo3jftoM2rJ5ORnSpmG2dr2ukXzMCLG30GXE5oLsIHnmNHOLbWHmduhggkH95bX49sippOipxQS9M52/0ML4Ox/AZwTPlWdsBN1ys45gNvru1RsrIr/Lv2/vTlK3XGlo5+rip1Pneo7UXHWNqg4knZHhezyKFB73pSr3XUQ1zLj66O+XxI3qEuc6ee84411dcicUZ0QU+VjgO72FkuPfvNFjAzkGY5xxC28DW+AO0wk5x8zt6um+quE5UhEYABUsP1Gmg/KJ9Ni2iMA30wnPDhng+uFqJMMowVO+HmIYIu8TzQ1U5dTayHsHPoA2z5g8GGCV2tgoYVp8xb+HIQ5ZpTsLrpHI6BnrdGKlBvTNcLw2jH/b32+kQmrM93ktJAjGOfWjQa9zRIKcE+Rm5yaNioZNIn3pdLF/FaECE9xI1aM+2PDelnAxlt0aBP7Z83lRoOb94rNEq932dp+4TA/VLwbNQ0zJWcPFq+x5hhnGeAe6L3dI/tBS9NjyO8N27b+u4vK0xv3j0u1ZhWwqLfyfcnqP583CUWvrf/+u74dGMKlskoHfsnLEQ8GlkVcwBMBwCPTzxbnPlSiPdDoYpIj3QWUU7mrKNcKa/wmnYzyjUw9UUNHP6dBtQNO8oxUQ9/RBZPld4V8VdfNcT7s6ILXLVoR0g3QdHV9Z0CT0UsPzOVTYGy4l7N7H7lX/ruXnGSTl8sMwdv41OoMRxsQlrxFGi3oxNN3cUvHzcTt2BcQz4lpWfA4An9I6RObwfeQ2X4LhyBls+038zcghGLbpWXxx909GNhsB2P6Su2On9IS1SxqBHK0xHXyAhROOT9HPy9+P7b4FPJjkm+MZGT0ondzqqE+LchtTshnMLaGw2MM/40unBu7b1Y/plLYMRwvKKfqQBKit1R4pzMTixg+/ak86UqU7I0WttFhZ4sBvVr5F+3cDhaZuY01cfmTUrZm3DVy2G+d3v/jC8+67O2+sc4Nsqffzxq+B6nBIcMs5EkitWHHaUK2xzsMNnOaNnpjHDs0z0dxftrT3ELPkdZS7gSIFiknV0sNlPWmbLYcpt9TPFUkYHwKMwr+8Ms4N/7DEw7FZzcMHr+aF3Fk2nwirn6Rm5j/gaQXqaOyumw1E7snhMDfNqB5zhfpQ/uKOHN9fq+lKgNz7lNvSVYVUTfzqvBsHMDbrv81w8OM3u7m998h5DKZOtheYFVfzpGqB0BqVTTAVs/VQAbkJip7xrySdQBh1U9xVr1rr7jQS7qSHMNkMhdNe1HpyHuB9STg+lPzalaI4eAAyYRQ0Vsn0Scs7ebqCDL4x6Quj+orQuD+/ERmuwce7VCoq6vd3qTLCvafwom1Fq89bha4EN5ZsGXi+GIZqNZusxjXD0mgCs7mkI4/zAV9/oz6CE9/gzddOhTvaY23PuxXw9MdNQphpHMHDdLNM4K3nBY7AX/omvbL8xupQ1JO+N3rSRhymhGQVasdVWXG/b1qpHE+EZRvMA/e2j5/9PU3ReDC0cxyY+18Onz+7d5tPRwaNM/b1zg4tDWY7O+SmzPfFrFd4ssFjenPyMmKDxzkrLhKKxMXwHF/fJxI+RgcY5U1+9ize9MKP5iwaLk6aDA2ZpjlMXeFe2ZL9G0TNBbYAg4fKkBzl0gjy5T1NYnKreM8f9oy+9Fo7zvdCSMMF7iMqrk25Ofdib7g1/MqyLx+J1cNzSSITjykPawX95Sn+3vQ0/rkLuCafslLl61A8O8Nzf9nl4coGongd+qx6s23BQ8pqVJjjXjWbwZnW/xGT243tWJDwrbwouqPGxkUUwn8OT4+2cjHwex4hDG/LlBiPFecZXOQvu2MRxnJjbyI/i2fFknVlwtL9B03qFylebF+F5Zhr+rlmQhm3l21WtSNLmvfhvloR8pnh5raRnLz0D9CqGcHjPKeKHqUivC8x0Xe1f53oWVi1ZY0xGLwIKlvp0MfDLzM50BMaBaSvVIcMcY2yqMNm7rtQ4s2QtqHtoxmgjP/PQg/nymKZOo1Rnna0dYebGvC5hZqqpU21qmNW+peMsuiYfHU+rV5/efdMCuUazPTdMKgPeB9Apc1eVjWdggDQ4lqX49pDt9to5vB1zXvEoIyVZpw64gypNvNfuly96Qmh46Y7ruzf1VDgXQ2HMpYAzhbA4T8Ob+9Cuwd7lsJ40DfCsXsqPfRL+cXsbdjF2400b/37Xui7bw9FNWz5ZYWn4bdrnfcxLFUfQ3rejMF+//Kr5YErs8yirNDp624O8BBUpDw6wc9gXELiNy8men5t46t42TJRHeHhMQxpGVz7cqAQHN22p7o09RNfoGT/0nk8jEiu0bJrt0zhePTiwwbe5sbYVCaMzgZswDboz9W8D23T5lHcIBHkCHBxowANBowHr9qjU/b0DO13ftAdwm/APflehzPFXaWFXgaZYdDVcdEQEjfbFC9Meizu00TKrVBtJL37rIBbnPefATsPHCzIXO6Q32JvgHC7b094FHoc2Zca4VOmZToKXDpsOxFnEIL9pNEGDN2J80yo6RtMhnHpntJ7je1rj13AxHA/T1gpfMErwYjtdVP/QgVB6OpwYbgwfLHgZXlY/QzYfzC2Pztb9aLGyHK0w7xfWGN9hYoGhG55e8jtqMXHVHN6pHjXbIWMw6Mby+uDo+ujV5zM4U9nNj/uo5thOmaGT152wcqqG63rrgs/QO8b/MlxouYgYfQy3A3PYj7ZzOA1k/iHbEE9yfmO0eoTCMPrDmb4Qlc3tqiyOiJ2CRrTDE4mjf0kknDjDebm6ekwfW63MiDO8DLYRT6DHgfimKf3c6T387xx+MCnmZL2bnL/VR07Xsw1lINNBTtbCkZVzOAk2Qyd3+qduYOmsqVCHfK4twkOY9kV+0j+00bV6+N6P2cmRd7jM10wCP3wv9amOmyPlWwc5WgTpRWraQjQnDN0GqiefWRIHmX6sgzYzDOXYe5wwwpevGGJHrSeN8Hz9xUKXJznC+W5oM2s/vO8Du+3aw7dZFUouH1st6osWLXELViPbzjhNnU0LYhbLer4xxUbz4yAVd+/mKGloPWlDdzrm2rlNDebZZLRN3tCO2cFzLa68tiC5aw5PfIL02QvUByt9DufxWdkTohqBzMcAKkQ4jIpejcMD4t/9xec29IJ+fPT3J98+evq6lZ0J9nlCf2EoPAqHBRmTQN7lBK0ossMDZj3P6WDIe2Nrx0jBCJHAGnGkwMupCEmQiCDXJSZ40OwQrfIuiHM9xgAtMUyDMhKo8zSZ3xvaX/w4bVdWq7Bm5VlQf98zUp/JeW9pb88rGwSF7danjnkRv4pno+TuzUrXwUYmKuYhNoWkdNsDOwaxHDngGl3l4SUY8MbmCSOCsKa4e65G55d8UgQdC6ajqidsDnRepJXAGOGXRi2fPNgs2IfQSrmesI3hmBGXewokO73XmQWocT5rOtb0EnLMmDp+iJn7rAteOhDic3BoeJlok+2DYZa2DuXlV23lhPlRATebCX/smYlylovbPsrXt3uikOFpyqjppFevvuseKYRDK1LZNrqJJh05wfUsKIi2Q+s07JBhKCdPvV+97x8zhLp/uafBVQNb/UdfjV/+iOS8SBS8ckyc/Rm9QgIq3BtHZIOIaLT8fRzsMGVhDANBKs0rX+o7gawmqKPzqbofOAwe1fxjVt6xMxnlTrDyTRxMGiHvfWdvblUugPTT44DdTgusKlHXaTzlXdksXge1w49SL95ESwWtYq7ioeEYqrLIhsIHuFfauQcuG+vzO5uGx2sjxsDFTfyk2fv4IlgVMqKxpkA8juvqrNx/7aHred4T7zl1G8ib1jctS0YWc+VPR042lZ5dXUang9c9WjWsLHbeUxz9+zr7jPx2iBh74qxJ7Ixh96tu7CHZWzxitarXxzhAK3VVrrP45tXrR9+/fpMdbWSYnTTdr615rcXMk5GjqWQdE7r03ECDfKsT3QkMY6s/m1MbqaZZUDKj43jiD7/wDR+WF2KdA0KIrjEoA6aPSmiHKC4dHcH2nEwnQrvSIQbNqws+xTTTnjPtSu69xtKjkR9/vFkLkFC1jRGe/NkI9mkScoJ0H+5CmI6M6NHIVlo08BaLXaWipaQ5DJDsQ01OM5MXZEOq2QuVMpVvm3/1g9W9oR9OmxTYPYeCtLu//E7fBuFJUACosAqfAlWAUdTYfOrCe29fO3onxea/T9rY9MXVi3nRcNimwd/pusRNivMuBdAYfYvLV6E1PNNn03BSwN/1rsw3jSo/vOx7WnWWXn1nwUXKnyfgbC2PRpTemRHbsGcYGD6IwNsC455qrLF33eHa+4fKu89YjbE0xdk1g6anlh7Rz+pCN8XOAVc3Zf6vv36797o/u/jXevKPA7vsj/73K66j934S9PM+beIbZwMk5MD8GE9mD9UU6H2I/Gj6pIq0W3j5FAx9sesDh4+mLRfQgibZ7e6dqdlRl5wyXqSYERSE+7DSK39wDj/QKpx899dl8p6i6ZQnTT8PbwLA4enhPamT9vXXX43RUN4esXdfV39IAvkumtqnuUaKN927FhTIO0as+7sBOWMfzSO3KIrAUfiY7X1E+xhydJyh+F0Lj77NSLzKWDx71jPaZE8/Z8Pp3kt62cvFT+qN22/zq753lmmbjpL3Tenp6GszG+qYBpWM8dRxAodB1j6XpCFQfw7TEvvjOOT9qu+oCQfW3itBTyUAXvOhV3V+t470Xqfto4+CduNNO8SQs7ruj6tucDnlFY+4JgtWCfMsJ/3zwdhpm6XZRm1XWOtY1C6jW3N9mgF/akNemhKtHin4EvdbnQRKEKr7jm5yiAf49LbR8/BVnQcDCAbjGERX703flf5jbZpNGD4EY0ZGerQRN2364vXhU0Unbxx1umHBn6sxxK/qMM/L3aut420yv5Vij6IlJzGhNgO2NESdzgroSOTA36G9+7mOkQVaX9aOMzyJy16uOZcc9jg9dNIXz61GL8tWu9e6dqEGJxs6bFDw37YAhj2w3ZcR4dIZD6txTGfomuFinLXll00NGSSYQTLim71ADRzC4+3rnqc3inpb3r/1LP3F7/9Q57JFMeHyqvdiaYLVk/DS6fPhZOHZ2L85TSbZ0+h91iIUFmCdmjI6qYx8zzfFtVlcw6MhRBSc6czV0OdLEGPzq+OCabTG1lsh2hiv5GQQrhy/b2P2Edj4Rphxq5gezbmOpPUEM0CK5zn5t71naDBhrf3T4NzNuWlSq5vpcSupPUOF68gXJFYeF/pAcO0Z9Q4v44+s2e2u40Btr3dhp9Hc6Fn3BO16O42k+hDww7X47g9ft0fhKG8VRLQeISHqaEifF9EhhgHFmO4TGYTy2EjPV6yvlZ9PUq6nFDbDOf2YYL3IuOmdPQtJBl4LxLtBoko8AxnFitj3HE9K9q48et4chQ2DJzdDTyMrO8hHr1gS7mCMgGjAldKeyXaS+nmIo8VFGZ5kuVbhl75SY9pldAhYnvBGO4ecmkf7NjBsuURfIa2i3lp02IUErjWxjCG+oqPYuYYccvAbJuyZq8UXiXC7wjnXGOAgaMjUpJPo2LS50U/gJ3Bmgtv4jfVuSR7dLYahG+nT3ugS6NCdfPLP51sCQpFyFRObOprrMvs0ijKpxxwVKQx1g+egqqZLwdGAL9Sa6X3aFOY8NK8H7EPHXqzP1fWZmHQjuH/9a/PpBd+Lc29mFnr30haIX//YprsI9B/B82wthpHZduCmaCRqpNVbPnjiqXiITJ5p5NyXW77DZ9dG2Of63MP/OQ/ANMRFYXiPKqDnwX7nPjpshkUgQ6fawTG6RnJDwCBDpq5lkrzGqzMX87t00ct4lfaF3aQPHzqf93cJm7ws0ipNGR09o4jpEUuVBYQ6UgyR8MCzbU2u0Sk+h+uxDwxEDn6msIYfwQ7mOcDb88XP9edh7QBdKO/c9Lt1n7zDjnNxxYtv9HQ9sqh0WHaMJAfCUBQPdbBMLI2awL18swkEmqUTiNKHRnCc96dHiEy8nBFzCKtHwIeE++ibr9LJfOLahrCv8bBhZ1HXGVg8rgMhz3QIVkEGhtkXG6j/2A4sP/xQC5vVmCuPGYWxmwzGhGofhlR3YWxxTmVmnTi+5O4OHI32rIwNsxnZKTalsq0C3ps+xURwttTqAjdjxOczSHg9o+4BjHZTpvj54LCWh/im01KojulchVvWfPDTXRu4MVQ3Y3DpFx9NVWtnoB/+AgNHKRay+Iitlspm0HX5uOd5RSmcprDsPwm05KfhcPTufRWPMCOISu02aDGdQancuwTDqK5HHtrGK7/TcEIkW1ioz1VDNh02o6lSEEhwL/SYrgbP0BKE+Wd5GYJ37cxw17NEK7IoTnaw92LqE8w02DJkdDR8TGXoeBPaIYux7tan4eZ6dzv/9Pa5IkQLJebB++Xg8WIFWt3XuWu4jdEvlj48C4t3reTa94DWKUhnIKJyqsEjHQub2t6PpIc5Bwv1PJwPrV2Kpaf/c5wcYB/8pI3unkKTsDkPzM/jEcxmSRYXP7vGsmkv1TngipW1vZcRYfMs8SqdYFgTpB6kJeTjACOVofjQSGTxO/xJXeOXsLyc021A5NmfXjIBgk1PHKbW9aDFf/3bOkB6Y0MFh1VXnpnYbPdtX6TWGBitc2AYeoaAewbADYzl2aHxQ+/y7Rge3VPqk1iZexAXT1zPMQ19Je2axLUVzXT/MhcUugD2Oj5Xq/vSbHU2BmFae4Upc8TOs/jio2uDmp+ysDMw3eneEgonnxkBeno3jxjk4uyO00JMcsSf5AfcPgMcEF/82bzw3wOsWSwyHbk1SKfuz2MA6fzPhZmSWwPyc1n+cboGgL7wuz/IAFs6TH1mzvtbPljAMjpUJxUTz/FQVQAAIABJREFU+x/ZfF7R0YVty7h48bgS93Tq/nh3rxHm87wgWn30VmxnGMEG2CP7x3bEoRXZSJ1GOJfPbiyPP/QYoDTnaf/cm8Kuah/VeF0mu2wWB3Mb0K19pDy3yXO+uA4r9l71nivv8fkaiQ6CsKs6a7PaGG2ekV2U1wjA6WeP7u4rPVfFRcOvlGTicNTxmoaunYNfmlkDbdX74wNfHW5NhsPXridNPGfXtfMNw8/gsEE/r10n9y/Hd//rf/ZeV3xj5OZTHo1k9v0NjM4p9tCT0aAI5mP1Ot81nPGOi53xpXjvQ09wNhzW47V/aL0LTuNxQ/khVguqC+qZF0OrZ/EkwG+aQ25ioL9Y01y56XJOuI7RvGIxfQW0p9G12ymb3R2mApldHjY6F8QjhL385PxKuo8YTLuq3zrAo/CrOOqs0gKYawwuIU9avT8OfhRvhUn5GZWzI4lpFTA/NKW4hgO04KElXEf2mzTXc++ixflV/eRYRZnT+59Ne1CO0ZbuHrifx+c+AEqNq0ggfE9CuWSzFMmjjeuUWiZt9GoaAy2mZBmw/WI1Axu85oaHXzXQlUEqrHUOC7ch7Oi1dIhlyWf6xIgZj+KdAIaDc/zzny0PX8fq3iy6iXHSlrfoSDcrOjAZCBpRPCsR1a85Frsv3zGOjIbNevXOp1F9QcYHJ2VvD7gw/+gGDzlz7vrCRZ3esxMWPh3vmJ7y4VEzJoPzSYevuraMZ8NSNihPFnSxPPFIm6NHwsFv61o+ntWY035DNC5MvuFdwB7XmHRUd1SL/7W4MVDLRyMaMBZnTmT1eWkNlpPhROc3f5CGjw72zwXj0+lY/3yWnyt6n751XjIoFaipshPnpqzRPo9PnEfrjhOXj3abOvwbvoX40QWVnH1iUTn8xcEDs8bx3XfJzyKbgmd6332XvaRjHeD8+c9/mc6aKVD36e/pdLwr04s6AM+T5Rza4cXLAdjPTvoFi6OfUHzxS96Zko/XbDP3ok2OXnZ+rw+KjI50Ms6TI03S0eERTOZ76gV+7HLp4pntmviifYAA5O4ArNOhnWUgsgfb9s1+lWX0Qh30iN4s0sO7cCMTd+a6/BPTLbnFHWQrTPtyTvk51P74HfzdHJPtN/3cveq5G7o4wMctd3/e8bgHO549GNKeUR0vqHlQiB8yguhjnJExC1G6R/CmqZ71LKemPwxZwg+iF7qEWaWz8fboTj+G8vHx4lvEYQrWPQTF8NYPnGfQ0CWo0jHE2f0zjGGQtJ8PI7RoEBOKcAzu4r5w3T8N4+G8T0H1TGqmOJvLpuCemVBwc/fA+RTOGB8Nb8EPbVAddD9DDU9vg07EwQOcg8PGeBT1F1tvy136loHa1Pss9yelO2cULxaJEsGEg8bgU770bpyjT/gQDKNIMX3jTqOisABa0LO0hevoh3KjrlsfuQdMA4K71bWeLeLpfOH74vN0ngL01TdttxY/h7fFMyORVujFm1JamUMpmNGqaUzjqSz4plbMouvEnbgkJFDeaXCUZ3FeFM+5eFPkfzAow/PuMN9g9j98Vv8c4HeuDsZFGJjxg/2Z6U91lr58u9pHNGw9lZ27lwnYQpWL1wEVgce4HDkpt/q7LWZ4cYPzIHH9HB3Cc+9rEezgGyXiXZYPp0YrPUckR9NgZoWKhpf3tKKhAztvD1W5Xtfg6qcBrPM8+ad3f10KXuJFpNwHaQLLxakPb8MWZdLMAJ2RsHzDl+4e/kgTViYL+Dy/njYdlNxfaxZ6IT27OavFe/zDDtJXx+SLWeyBRV1gHfhmv79uz9CvakPf9CD9mwYO5LqL4q58MxobNL7wU7sLh+X/UDT6NCsfq2f+Jo62yTXE+JnDc/67kLUw8SGsc7zPX17nnrEuH1YHtH0cFw3vtdur7co3+hGPzRIx1rMIZ/S79n8pzLQfEK70gR+8is8xU50ppG4BWqaiqU8DWJtxyCr5N4W77PfAoDiMhI9P+uitLkx4jUIhdhtGzAi7x08Z+0YB3WcApjFGPAynhz+MCOXue0dma2C8A6S2IkpgGa9rI4f3TbU+njXPy1QjwbuUiWiUwmR803OB3igK/AIROyZIA1fQuAVM/fmAiU3jXXmOYrrmBI3YnJ/0MRg5JPHCr+c2I8BVDmUY63WA6kZ/08PFsBAvjvDb85MGx4P/oUGsHjg41sAtNZvHPVxxfBrAFe7jvVxEznlxbWA6Ehg8OF381BnBVzjh5LmWx6zV4FYhH+H00vChb+q77qt8R4CLzI4y0hHoBthI/11GwYv4nBn60CkcXp8R2OGJ+6eDIp/VolNHGCx88fIMBRaDzGs4OW7PYNV9VTE9VfpDUW/hq+Nciw9O4ttDT3cb+sKd8+B7jq4Odb2bRRark3h5nv9tW1C+RHnnYKSd96PRF89pV8qWuzjduwSjYzGdwGiQd/ly4RhcafuO2sprXpbvuZXOxdn04XSw5p3ECPD3+BqRBz0YCIo/9HB4B8HVuy7nedqY4cEV3t0eWez5POKc1C//rMPavF/O8cup2EKE00HD3+saRLzba5TEj9Jcn6PTkfPy9jrvLpnfyv+cyy/g63KqrxHluKzoZEfu2s/x5Us63AYgNoBuBmNtwc5gcII6y9oQfbdBSOvmHtkAxvFinjVgN9ltXWcEOvUO5ps+1xFiBM3CprHF+9xvOn1xhauXYwgfeIYrpCZ3E/81/qc+Smu4egU2WzgdCdeKonl10rjd4Gj1c3iVQs5zUzpCEEd3a3O+8KGzfMLo6ShSaeNUo7X7wMt1Rn+zkCe9m+d/YTtbwEFBvdUxHZfwKOGA/k3xna15qn6Q8Z6J2Q9OzdSG3un3r+vFBHrSr+pmJ5Vh+7B3UHhsKbH7Fz47ZeL6KFRMD577jI5sxFAfdKZUzc3bed/7Uxg4L4tWxxsrQiev/BgEt61nYZTWySxxr5yy5oYJSJhVbHP2pZ+2dY3ztwo+yh3tDKueHGUenNWRgBkZ8dKVM6w7Tqn17vT4rPgU0u8JBDvHXg4sDWCPHXW6/8C3wy/UbZ23jsH5cYoPeC+tUwCThBPv1U+vJz3e6mEUdNQEeFnUK/asz1SZRUKMpw0MNFy9uoO/Bv5ja/mNDEePghEFIMUb8vKMlaQvp4Afk0OeprqnK9nU6ih1Cn91IND2tLnX5bMGsAdeD497NcUMRewY/gaseIm+jX3RHs/OSI0uQQ+/ce1pq/JWc7c8CFP+8O8nMLc+yQ7ok/g5d83wrDNuRei8JqC+uFLvTb2c36We8chL0YNVcTwaxwXe6pGMyhg6knt3Jh8atEMO8ITVk2QaOGoIp7PRgGeCa3R3z8od+cQ/+frbd8Myi7VRI5Dla3eu4Saa0DB5YaH+fqy4XOmCI61rJ8MD5Z3/fDAN968EJlAdfAdVNhsFJJvA7s4CmOF3id2Y1wnKt2iRx9Z/9IzuOhfu07o+adKPfjnn/Ng6vBDP1xPC5WXvN7u3j0Li3oWDRwm+pvK8L1RYIe0zQi+aQu2liEfPaiv4Pc8tQ2vrXN1QF/d1G/C9Ycikkw+NGfkFU1tcPV76DBxIT+6F1GrV2sZdz8B99X1bw/ISQ1PDScOP0eWuB7Z6uo/HjllNGn/EXuKH/0zkpkCDeffMKKh37P+UC+roHccn4YI3OKtXmdKUpYgDQzI4LnVn0t0xMPL/9lA3pKnKKZ9Qipfpm6KSb7/7/4ZQxITqEjX5l2XeeECDmyI4iXlMZb55WUKJ8+5ODRgJephLisaTsjZKzHeUT4OpV5LiWABhfl4Ljv7JN3CB7mTq7NzzKcLdhndydKOAlltl3dSf/t7mOXDwnULtT3XEknU+lJmyOxJg+SbvTHl2Ea561cdBmPM/AR3nYMwcI+Arw/J+8T7nx9nJcvA88W3aBaJMe3b483l8n+86GQcYbQwDRZg+VUj6fAoantW7M+Lg9Lx0/qJerYbrw6Vw+99/+6/wSprJbZ5Xqb9yDOwoQxeknCTo+dzUQDSGCpSmE9GoxCragnyYygi7/9VX+5kkNDPWb+NzPrKRXVNK9bifP7MXm6yAb+XrPKo/DbQ37THo5CSMDJzQL87cefBNbw1O17XnK/evKai/4/a+2rCNDsytcV5RYHWkI5x81Vx95dh6hzeLg9RnfWIs717eeDHg1ygcGR9dk1dYgy3vZVQ3+Sq7ujj6aLQbPJ24rX/1khMkN/KB3063Ked88x9+wcG354Zf5Dn8PfCiM/5Z0OCzRoN7hleMocMTRl+54hH+Z/FcokmZ3xCU0wEYZ0eUwYClGQrGh0qwDWQYtSRQnstRqO9izGlrkk44aXglnOuBotyFM520Mb5R/ywS6958ry9G6Cyf14C0oZ3Wb+TFAbY24kWPR2whZpnmvlieO8O4BGFWhcO7rzc+Gr197gQ5qh/gSJbl8epDpQ96gzsedHdg7127ujiaAk1+ZwpUu0SWOk5tdFPp0ZW5B3bOB57sX/Q6zMuf54F4NLAoVJAOs8ijEgNvMJQAdpESHCUZXUOpdbSLeb9hjgcjj2CqcmCr47eHOwta7K5hNaZg2K4XY4qEgX/ei8YzGiqfHFB+HiIvfPDSuyrzzkMoZ7Bm94OmM70nN5ahzK/6MrahuWDwzMzl3x691PtJEV6kGT50+ZyjHGaXQcPq0v0/Zmi9C8KRvMvyadALbbKFI2aUgjEdM/IL5golFlX+KBEcnN9eH0PDEVFYh2mjsb+Tv/oCT5bkLOTfRhB49H3fKOuqexp7sMNdzECBSdGF7f0DwHDJA+5S4lw418odHGeEdeEGB+G8liE/xVyDtnGYbJ5Au08uU2ajT40N+TZ6e9Y0ju/ioYGB0Gi/evEyPUgXWsXoXZ33jXDn3c1weNK7N0/Ti+c5p//ee3hvm2b0cu+rN69bNVreepTj2Kt7ngHAGV7hQ648mdGlVb0+JIos78stX3K+rag757yvdzJda9h9W6a8LcTKbtgH8S9/qQebQLx/aXchIyjyM/KyvFz67HPZCHWcdPenEZInnrSKiq7Mefoj5hdPbM9TCbPyNWvrncmz3ZkVz6bqLR6zfN3qvu9b1WkjhRkptxLwxwycjcTto8pxU9eaWI59Y9+P28ZS9IXgvVH6YSROzmSKt2DRh2/6MN7qwbD3ylsbKz+e/e53vYc6em06tEJXG8Mj7dqXCPbVJ+XhsrpsSk+Tmhe1cSw9c3/i5GDBmm7sG1t5TWMvc2fKP8SdCuEc5T+JZ7sxDPkXwvAm0KBwfJwgHZPORreV6DgTH+3FD9OOTxt1c5pGEK/Tu9tQ8oSDFXuFqqv5DPznGXvfMeXIXmjftSOBo50dk14+bwS4n/j629/+Oi/De99Qu8LD170HCOLXX/3h0R//+Ifazt8f/fV//Y/hNf6+tlNM7fGb3nd9+XUfnI1/81dsenNsk3MCYkwZJM5jeGnW5HJgiElfx23GjCSYXu+Y0ayM6R+DjLVQZR3YybZ8dMxU7MY51vAaPsRcDmrr0l7oBDsUvClvhT/nz542mPleB9cbfdXdnxmznRIN3/6EqTeiLLIbTk8nzehY5zv7MxhZDhQO4TH1lzeNTkdhf6QF2q8Ld2/roWqDpqKg6JtcMy0xCr9e1zQH4rd5iNfbR2cjPM4yA5EQKB2js9v9mBIcuYx+KE8eoyqVs/3RXUaj9hdztrF6OkpJB1CCgRHGKnfX6MM8sJWjGr6eF8CMGaW/F8J1XnQfRjhdgX2bz/UYhSvnyWe6j+DpNXQ+DweGPP9qoDcCXd6R466ePU6N8Trno4zVqQwDZtqZ8f25gD5KODytjHj+xAjr/669+jTcfT8xXYix9YrGiHuo/7Y9QDUiKz8xvfeBL/7X2Nsa7knP7+D4zlc10iEc2elvdWiwXfeTOo0cvbeo8TFSY0zxWVo4LJ14oSw4a1RG1J3b1NyI78XzviFZRfTL9nTa/wcLt2ZPw3U0pkq9tPsu+h8CRwrOaNasUHwabXD7ueDejAKLJxvcJnEFh//GFbSU8z3OhBOc5wal67B4G+LQVPsu7arxdPpuEbgMqqSjH+hZB7VpyhtVLJyM2KUH8o9+houYbEaXGcUy0zGBrPpNzgxY7Xn0CoUrC2WNCj3XQvnq/ENcYuZHZf3fO7FD1D8X69H/OwK+ZoJmpykUoBDWYxdTnkS2JlIig33xgB5OXoWukCpOuMXMHsY+GI13OkLTdsqFZ69aRcj+cXw7uk646Ye2g/d2gvm+DRs6HVuj6mctdvn9H7559Kc//+HRh14U99HgyT8Lwmz+oWP6cuBB5vDXyGxIiGAabLTHCc6ob3jp/ubRvk5wih6jPp2Op9FtJCjnOMLuzXP0mzKnTciptOszLTm6MOk0iOZfozNxBwc3tiac5r3UmMounNcturswK+s0SjrkLblgcRI46uXsZLp1fjMTU9rgI9sls85+dWgv0Hr2PU+pg9Qo1rLYUNE9ilGIzj5UkTrUtOQiQPrTMnij35egPfTVIzIl8vrZd4++/fhfj17X64nXQ7z88ATFMm6HVT5WmQ7UhPq4Cfwn4RALY4KMxR27031xPWqGwDuI+0qBaVZDgfL1twb1qiPcKzppQdoAZoEAhVGVjPoKa+s6RkLaOhyGR5nPDwaCWP894eAwjexqbAeHc2/x0fvfkbDqXzJ8Q070x9MZzSC8oJxRktvO++0cnVFeIsWNuXPOoXqn0ciKjJ6/+NAD+msnF7SngtN4yv+22YJXr3fk9bwdLCjuGkjGdOuZaaBK+VK50o8t/ep8aYEPrOrD0ZEsFL4f3jPqh2bgbLrgHph37czyst1o3v/Ydmilv2nE9eTJ23TPaxHr7PBpR84cwJA4OoS34DIwpjun55kGwf/nAmdO3/2F7vBqGmc4aqZPfSS0dNteNcicwyItWm8zh+kMRN9dHxJ+au9c5dCX0WTYPnUCR5/KUHlhQC2rpk0Qo/JNPozRP1OaesJoI1eGlwPGhzdvPFuoo1PbRL/8ZDUdqMy/Vbi7Tdjqubxkw2mPDFrdKJw2s3KWlwmG5zkm26/8OfT+ymL32Wlz+EazGCaROXYrcWwa3jnHmMKop96zzCXN7IDCVxi17NztCRk/PPsq+zZfKUlm2+GzEDDrU4OZTT7SE58GxXPpNad4dGyL8+2wsaV3TXuTh1dk3vUaxbteBXtrFNLWS8+aeblr5oVD3XUQFxphhALtewx/V/j/vuvZ8WUw7t5kx4SOqyNlWhX97nJ+8wJ93ZdxSNFuhEUx6TlXNHGVKTE66v7VrtUqbdr5wMepxU1Pg86Mkheb9ZowuCjHp2z+vXH93ncCeQJ4B+Pcqm70QuEh0PNPEh5u/cqzRoBtKaWNXArjm1kMVXIsiaFg+rBuj/pAnXN0jZ44Iw/5syC8tqVMvvtnqP+yPe4M+5shmekGzwoZCGiPoxoFqYee8PXedgcQJjlHZ0FNjVXmM5VpPz09bd28O09QlclxW9oHQ0GjpIDiEURpDKfrc/82nk0A8vy72KPhdnkdx0goZ2HLwgV7wHTNyMQRxPyLYfTlgqMejWvrA19PcqduDm6HLmp7G9At4NfkHUVj/ONZgdqB67gd9RpGTFojONN0dUYnvIylFhA9Kx2OesGecTyZqUQ8U38N6g2+6aTYJmr555qA/BphjIWiQadBOM9gaBDfNwUA/pMeQh44YKFhaLUwIJxdMwimne0f+TRj0RKte5l41vY+fcCGnX4RVzXccxacvo5UHIFVMMO+zoH9WX/JAdIFAQ63AW6mZ8YY1EbUy66mjBOcaz+L8zreHemWISu7HQD5cekKl8yUXIktbxbXzTPNIjLGAeJTHaC7ZLgrEWuX4TLL75PdGmO8pQfbJvARLfBnbhrsxwNG7x71Edd8oDY838fXuRueYo7lxD/q1Ixxu/D/tdGN4fu1RU9+8r090DoLYQ5bQ5HY17GFOTrSu+2AKwvAgfZwepKM/uU5h5z4d440vpQcR/bgbYZU+zUyJ9+4117C31hm0b22Q5tOyeqlbfxMjzKQ6ho0Lh1/+fKbRy96vEBWTfItzuW6d35lZpPnI811CjlAevS5cxm4qRsMHd6Z1gRJnvPjGN8nA/sVr5TX1rPPy6d1ipzS/asVU1d8DDiY8nGuu/AQ4aWOZ1WBiU9lp8tYbuFylkMPCMHInoM3q7ejTRmeYOgJPlrhJNaBoLdVWaj8vQ65/vWh2a7ENEq9DLL92Me6L8ZWfKHrZFuVjmUIZeA8KNGbXvz8Pka+fvrd7N7xdet6n9TD8UzpY9Ojb/pacPR7zrszQnBExcBK/p2q52l1IgrpQR6mztyFlDGozAmRMmCA9Y/ZjmFJ13DqCqBR7E5n1/1JwrQEl6U6yktwZvb2G3iBiq7bAyj5twzrNqCBH4VVL8H/K0GDBW8XHqhj+XBgMqyMnikujgF+GgbDzKgtTUuXMqM6eu/BHadEDlWwL7LvdNihieHTwCiRjX7J+bhVPVgLY2bF72aRM+MyHB75d3c+J6PB2wv0WTvLj8E3ktcbLL+R0eRbIjsX4L01zSLJMgJr1LEfGt5zOd/bab6yaH7es0r1fGiG4kN1eWi+DoqM4mHGh9PzqOs8I/O8bRrN1ahhpdHusboX+382rHg3x/Dxop9DHSeuYYbfDzUilLJ+ZjHo6eDU/V0pR4+pq3t08NLDrUDJwvJqlXhTzu2rWjbFeoM56A6+HJ3dEnE3fM4BB+Fe5iW4d38dOrRusZqsI2fXZZtR9k69cpx0kzG6YgXx4TcaITMKt7Ru7b/ul2NjHjg5o78xpPgck9yzwI4e4hG6BfZovpDgcmzLJH/xB3+VOy+wR+1cr03wvc6v76/f9jxRR0x7mGe2V/u0rmLaw5PX6WfT4elkEmhq9PWjr0N87uedHtehsir/a3vd9noVu+yTcdD02Tj2794JRE+utnumQDWgC/0hcd3yLUEzCgzCzOIU+wIP2Z32nsaU6pf95QhXJ6aDp554MPZ2PdV197aGPR/7REHDwzP3K7WI70gwU4PYEQ4TOh+8z/WmSpp6xfPn2kEGteEEXE3/UrCRx4StLEazFlmP8bgMSjhBAvM366UAECivhSn1fWYzhB96l69XOh+9bP7a6sGPGd8PvcznGdCTAOkVg0FoSzuyNkw93TTCqHl1vxq79pL07L05qcFk+FphZ2PpmdbAkQsKPAngNhwFHhqCeRR35H8Vde7+CceouD5O56H8VduVnbL/K2HxjQ/Bg8fiAp89kLNp67wOPnCkRG/zIGiaZ16Vl3rX+5QHL/uaDm0BFH96NMJMRxdUi2CM8Bq1k41Z8G2Aje6Sm4bB+c1zWFedm6Gf78kNAxhWuNTAk5Fl9zYFpkf9+B8pDS7ld101o1+X+FberFN3jhiNQAT0vmuayHQnGDPKqS4jQu9KnQfrpyyawPDs7cgTH+UTC+PA0vHTBjb1098zIoevACZ4Dg1wvxSiycSL+MQhW2jh+aN6vC+LJ0s9nQUEpOXBJz3YSa8QhzJ8WEOqkPo5Q3Q5tjxHVL3dM6rHFyMR5/ARHz7Sj7n2yKDgXJoqHTdouX2l73Sf63WCYmZSfjFELmRk+r8Q0Hd7kIsFQHoIeP3RzAJrfvEwAgZLPBs6ut6UC/nr4j4tUNqX12nwF0y6fw572dIRerf8L8+wZPO8fv261Z7bceUUTSj8rlHh73oB3iK/5zoTOUiPdTiYuxYXPm/gwLS/aTqG4zTyc286bcWcoLr2e6ruVf10Qqp4K5+2Nf2wbg3O4a3vNRJDA3KLdSL5tH3pnJ5dsEtzPo9LgjlcuninqMCh+cafldwzO1c+U/HyzteFppPKTQcrePAQnJ/rdYpglDY3q0veKXXh0vksyBl8Nw3Ht4CT3x5a6hXyLFz/eAghHbNpQJ5hjI+t0quORQxJ3WGAZglL04SVtAm07wU+zyjpcUwPnQEey9O8dxwYWzDQULNwMGzga/udDJ+7RbH1WD72xWEOb3Ygvzac9jxofY/eDjjKKTyne97pGuGFyclCZY7yBf5+BdSW+umvBiWso9r7qriq2YR/4XdwvsqrCs23enb4oY0xpPO+ZPnWCO8CFPfOAVswp3dNcawUKczAQxzX5vt5ZdSo3uXpZuu7jLbdLB61Z6FXDDwX0j2EU+qZY+RkGfge+BuNjocN2rz+EG7d+6F6OUHcGQNx8U79Jxx6xIlC1lV+8a383SptNuMeetPBnlef8kDjwe7MAYxWEz4ZFdODJ5wpTNejewEYGOW/lenJ/3l8Oha39Rp5n2DxwrsOm7bPM8pW5c0nftIsG02/fddWgxEGz9ArD950JJA1ogfSFVNK4YpnkU15ZwTBgoxjXBp0ULzHalUqPLYjxAHWcU12cDZ7QN/JzuMKclKvDoSRtNkVG8LD0Z8wLSpk5UPp6uganrmWJuP1e3Rrkn7FzyH1VxT5YlZsEcZeMAqUA/6lL48v+zK5FutDhzbF4J5wYJ1rGwRMwMwCSLd2xoK/I8edlUn/cnRPWzzkuTeZJIVKmZ2wOnjXS/z+97/fFaQNGmbGra/qeBylY7JT0nXy6qCY9RjHpy1Hk/MgTwcVZG14MCue0MUNOZv2yW96mKwtdOT4ONMZSXaNLt0ajFyZLx/HMVz3ZuQM3rLjE8jnYt4H7IIYzMpM1stB+wj5wW+17ZT6cjx4VEDc/3Xc4vjlcv9s6p0RAiUwE1BzqAKHRlOjDXWi23DQ3qudBjGcrwf0zvO5nne87BMgHU8bvtsk2QavemIzP4EZx1gGIlFmX6kFwVGrBAP01P0gRJ05OmSqdlYq9sIokU/DrqiaZw58rNsR3DIKOA691GjSQzv0qW+q6n5KUB2ecY0yfUImo7aGUgzVwIwhzY4M5ue3y98UtpfFwGm56tNbZBz32lL1NWxrxBgyimWnfx/vxRtGjcFzD12jeN1Q7n3PJaCOPg3Ts9V1nvFFb62HQJ5RmGKdd8GamrSSFzwGVidHeVMm+itkiBfTMQieDak/yK+6FdHHAAAT9ElEQVTuDo3KkHE21E3pGZBR3JEBChfH4X8/YOOBTMNb9HQcZYeHaT/To875c/devOjJRbr3zrLUoXp5h41mH4bWgE+TrsDyMI1WOPgjz5EghGHz5Rgu5zg4kQ8es5zDd58mCrez0MQ0MPl9MAVGyyv4UK+yyaI/Fnpm4K7R3iCmEteY0f2n0T35M5xi7c6IYxw/fjdDMq9mnJFf/LnlX8VqYxcNc89V4GtP5OUTUMs+cXXGEzhNXXieEYbPyOiK10ziV+VHonN6/4ObvxRGR8oQ+NEXrPytgepMPzogZIqv7Nj8pfMt9ZiKsNTon0ROcIZiJAoHD5QtJ9zTzuJJOgX+PDaJwTodir3uEU9j/pyZRSvelfVOa7qInXUGX/ZKz/OGfV6ReZ2OGGlxQEZ/1ko8vXs506sfW03quSBb+fUPfWO1jpRXaFpYkZplhdFZhWwV/nl04VzAx9PhHczH2VS/vIhyv2j0WJsMubXuaztnIVZ6N6NAHBodrO1U0dOBZbpx4fR7H9Q7ejE300+8Z7fi08q2c0oWzfDy+7DCE35LwHxRhIB6KwAuj+uQGfEdiQw+QwHXP+SkkuHZhePzcD7u/ZC+klV/GFzJm3b3gQGJyGkHEc7gToMtm9HdCQ9KhT6gMOzRo7+/+7YR35Pei+ndrYb6r7JQ3/29b7GZgknQb161aTbS07LkP0wwaYohrqGziD2cuDut9jYu0wOxldTj1qOiacE6ZCkiDIrF75qCcO/gv81jR48U+vuU1MPhQSn6LXFPRUahfI7kzkqtjMX7NOmjaa3p1ZU9fJTXQNS1TquawCh9eTSXe31RefLd4kuJPGtbZoQMgKOEYrCaOtETsCQdE+a+MuE9sjO1oqF2vzTp73UYanTb8EueE1VQ8GjpeNx057NWTt75VEvzRL4+jXqbnJuS8fHfr2Lv+GYKwoFWPQP8xgKkKvv9n7yIXjlTTd3TMXmac8ov9hzDayaQJB8dEb+reCvM6vneSzUnpHvBEJTSAF69qsMT4Md9RBkxP4RzCxebHlJXi3Reve99qZeP/vi7P8zuGkzDx/JwvEZZb757dUFaPlrUcIzZLCrIKkz7HbzUuvp0Ys/3dDasVIXVyCpdNvXPmL5/97x3QX9otWX3ml58+fJdXwB4e62Kvnv03//fP/dR3L+34IGBS4QR+7J28rRexyzK6btws11U/PO+JQdPpX0n9cW1z+roRk52HE8MGkPzo/cqHj36n//De6hzOvHFXRJxO3tqw4JKpl+z4UR46qwwhkbsz57Lmc5wpMW7y0cONsOl0/iDjIX9LZ+LKbDGKFHPpVHL2o3BUq7NO2eVV+YKVFvgikc95urLPzoVPx8WKDmw9NuOwmeKlKqttvDkGFAYz+4hIUAbNanGzZrQBM1K0IwE15M/+PP9wyttb5ICeVpAku73asOLVif3Nmgr6t/0fvPzR3/sVYf/9qe/tEH2d7Pg5etkYTr0ZbLnmm028d13+7UTC0fAeffudTMKr/u+aHuD2h+tds00WIvh26zvkr/ngePEwl8HxyxApIZvvHcfnPT8Q4lNyo2dZbvotJHfDjpWJvNx6G5p14JNSmLY8BIfZ6emaZQybAuevF1yo/aMnhmlMhuM+PQYmb5PyXZR2vJ33vmtIAe37O08mRmgCFMFYgrrkMt33V/LAUccL32LzLqS7RAodwktiLM460oxov6o80JaOjI+IxYcrUh8x1iOJ47Bo+SEXmGkhnq/wlagCsoBWUjpRTADzpBiyXviH8023NfrflclFJABnu2WggH+OYA2grts+s/HlVHvfb6B0PUwY8uXZcLBcfKWsvxCEUzRkmEons6t1BijlzVTD/hQwX3WYRVfLiP8hRFSP3Af43nB+1IveAr0s85QnfEpBaA8J548A1RGV25+Gu8CIKXh5F7nIQA/lE2j7wZhMtT4wcmej3p65qD0LgYCgFQZQXVJl9Jq3VKNDjn66R1Oeh2IitiileOY6ZdRYgZERToG3YRz9T82KqXE2lC3m5gbuat/JQ6VlQZEZzPnhBWY+Ike8UQLs/TWBUwDm9F5jRgfvJPoGZtVyO+jY16d6YOwz+t0ae42ZxgeZAB0vugDAywWlpd4BpcLn7lzzh/iGTWEM7npNCh9H0IWH88uKtLJaGcb6HudK40vPPQfHOBMALO8Lj/6JBOvVOAgdTjyR90rTZ6pW/sCOx5EzDib6j/gpvDND72YgHAwiKlzRnLqLe2WGlpdUml4Jqw8QAFCDOTEbjsRAjywpzTOLtwtPTk++TloyffPhJP/S3kHRnho0+dvvj6AT9p0sREHrOSRX7sdLC+i2CXpQ1c/eOPWsSHqRcv0f1xcYfJ1btbrQ49oyDZt7Ly21FSmb+n90MzYuzaIeN/U/YccsRzWhdg28fvX9MYz82BX2MEuGCm+6aO4nvV/SBHubBSBwbmX4cU4v8peCGm/M6K0JVY2wRfT7+XUvWnmleb/2DvHOkt8AXcDmocRJ+HEo/MuaItw4k4xjneOGXRr7LyON7jZf20BTZORHDCNUBQbTXPHqE8KfDawLgQij5O5duseFxfdAy74S0UFgn/0BUznH+tAhV114C/e5KbZqtmSJa7KRAXgOQgAqq75U9GeV3yQmjzKDHWNFmTABM8dyvO4mOM7x5Qvr+yyKQ9h8ZQNgZkWuNICPff+mbisCRSkT8Qy5U/aoQM8QayxzKg0ojFjRxhbI7yNXCmVXQ4o5jwnuOoZINfPOMYR8G3qp+fKC2en9DMyfCh2MPu03LlS/jhgafBb4xefKHzMBEs+jYacjHzW2Pc9xjzg9PnwnvJdshhlKS1/NwEfTaXxIfNcAIDOtVvygrc65qmwCoftNfkKPMnxef5hSmcXv8zNwXOh/9xvz42NKss+nbDgbsmlqd8ZBem9TYOp9Q47q1692Y/Kg+2TXY0GOft5xhAF5TF4aD3B4h/gMRZloROCev9R2Ab8pVwK77O0eW6DSQXyIKNZGBESI5ORzYVrxVZ+2ybgiRbqxfFZtGNKGp2TlqETK0MP50gu6uHklL8NqcSEozM6nXMO3S8EPDggJoZH+WQf21a8utT1KX8VGP6dwufevzk+dHwJ7JJ0pLlXMCezKfc5c74E5F9Mm+nuOi/ahzp1ZBp0xLNdOfrq1atG/j1X92wv3dRh8nI8p/n4u4/NFvQ1+ISubTm+byWphTN3vfN899XXX8QOfQ9H8ruuZe5O17dphy9fBPUvJ658VgnGNtU5NcO3j6tyb/XkZhtMrY5yrjKvfKp9HNVoHAe56KzjG0mWoEu2RkonWJh8/YjvnePcCP6VZzNWuuvpPHN82ZHND87C6jvbK7gpH3K3fwPk+qH8FB7Co/hdsz16VhqKB/7eKQB2vgtYd9UU58tWJEyvo3zvw5iJq/0WK+skpTky+pWxusATBpbrC4Z7e7q/53rLlG8aRwJK6eZUfgo8BiPMszBgmWabkQ/BFUbZnHSJV78lrMKekpfUz+UXYvlX0R5uXuhgwMjcQ3fK5p2wcVaDn8ag/6NB9hOc2cXkBm9fYlgltJUXGTUeLC+Z4KmD3lrAVOduevslBTOoXVvlONtNBXtWQDYCNB26zvlIRYkvh3GA3RoHmPaMclerKQq1PE9xKatFUE9TJIuaOAcOgHOW30bc73sxf55ldk8bMIJ6JzZzWp4g1xum/sufxstq/bRTWcqXwuG/+NNgBJh+xCz4uE0uxwF2OjxRRidrpiLHeV0dRHiFhrIO53ho4YPOyjrGcAzQOTyT87xxy2zHFfx7fXBROPpy7wCnju2Vb45tv3CMTRMGRglDZbFBxrbxvT/pnQZqgnLayH8yHDq+VMepeuNPr0Y9P2fKl4D8i2lkPYb/MPEzeByfzhA6/M3iox712UERH580Leoe3eIAyZXDVOalzisauuf+5GHQNYAO+Y2ojl5Onginhyd/AD7D6N9/eeryXNosxftwGquTAs2q9fuOdxxYxV1+4Al6rkdtq1fHoscLCjcjR3TepCOhe5v/M8YzVgwAssvjcYfTutr9avvFYHYlbnZrBTPX1/mmfMo4uNwem99IKoZXbpweQXZwqgJHZyiMkGtAMTAgDtaJZfstYRgA9hcKj1PtHvmrC0c2vui4yDuOgaJRZKgb/ZGZxj09tzGfRwmB2sL49I/CUe5R5Ml8lTlFT/wLgB7KPmQa3a9sbeRSeI0o/COS/GckiP6e1bmmpMpw+BqOawWf2F0nOPmxHGD7rcY4jjCxjfyGx1VrMcFuYK3D06GqGIRP+btRaNidxoBFh/YHrH96xujTmZkeuaajJtcIK5ryZGeHG8+DXszetL4LWA+7Z2r0Gf6QhasFjQ1El+bo1S8bUssj1hzE9F6YZ8gzxTSXP/kZPl2pRw4PaQ86gbcn0CN640G93r1yy3OzI3SKg08uSckiF/iMbML7yOZSsVG15SV+/vQwAr7NC4e5vvKORSqN7E55edTpmo7fLGrdtAvGtKHOD2llnXDSr8v/aHRo+1IlB5+NP7uq4En5Utl/V5rRXG6tHVyM4pqBsQAq52VdxIzstETMLqCF/Ofd466n3fXQl5OQd1eRyreYez/wbZkOJadticexFNs0mwWeOq5yt/n+00xQF511WA/BcXt+7IPZu/lECprCmF1CFweovQ8/KssB8iHCOLz4pVN77/i6N+nl21KXY5SFZk5mpYWuteVxgq6dS6PBGsp2MErY9FLbQCrDXyvQEMSktMZh2T64lBEI5U4sq3sHeVczxBUPqhvPI/ohWG4BBKQs5MnV6VT9K+OFBt8t71q4xdG9SJ/RKBZO3iutKGFFO2dXb4UDoUzQG5SLk2dl4kjCwshVru4nSFT8ozBOtUwPy94ZPHWcuPNfCKcxTBlwKnsOxWZLraRgD8rZr3MUogZCAWPEvI8Tcz0D5Gxa9puyxiMXeQ8LIUx7ft/P960IfdtDP8v67dFaMrcnc7SmPME2CvyxvPO+aIrWM+VWO+KT6R2wJ2fk/VPciRYNpbwOHL3YoWt1ryucRDKw+ToixsF8+H4MiMUbaPew3kjUyO+p1XUdPq/1Q41xnnkgI/y3M6YSfcJGrZ39Ujh8v82DNulIZLS8nmMkKBCtESEHqB08e+Y5D61bnaJPjvkAdLQ/u0a0ZMLBgyv/bRn1HHaCL6/gfPHDO/iIr7xXmavqccYHxmTqR/lh+RbblqmcDP0YAWoPi/2VfsrJ838gfI7zbZUX2pC8+CNlU/Hi/v5toX/z+ffvvt9OTJtfc1heA6Nzu+o6HWSACyPTYh2WfN28DI/hypChgxN0/QPd+RnC5eNsKMGUS6fnb4S58sID9/5PBI74HDrNNrhA6yyM6d7gGqF0fmRCLt0fJxiO82iDoYpPR17j2EKfNWbE5hoPR0NRJ/AcpSl7HyDQNdInk7Lahbzi8jvnkDnJwjUClD/nMExfBwgGEy8Gccw9oBfwWRShzGTYSvbmcRLMSz3haYEPBfV6F7sFpJFNKB6cf0WsHAcu3LLh6M6pib15qObQNMUicticQDiIbTTy0h/xCM6JoaL4V4Z52Vg5xTPyA1c8CJd4kP0ZuNh3yuw02sMIDgyfjTqvStRuxqE/a99Jz784l3EayWEcYGmq5YxJF+Bvv+39oxjkCwu2xGtv6XE9qx41LS/VlY+iMfF6ctPDKgamz5oNj+BgekedZ5R1FvD8DGmTPM8l7+cMlv9uJI7hzdmxYxp+D/GewCcltwAmN/3o1Vsv83vmMNnriVcuJ/nE+3h5PrttoIV/taoXWA4KvEo1xTouvtQvh18yJO5Z+j4vEycoDb+kEalVuFWzjjAZb+NfXpGpTE9aEfFVe6lyop6f0j8wLKQQwJL3VkXYPgaPLmjY22Ynd/m3zslf3eKrnY+sTvoAB7/7jv4nOHdBR5zCf43r3B4+OnPvhClzLv4vxeg6fD/Y/Z9ygOxPPm1kOPshG4HM/o+rD6agdQ6njSbPl3315ptvvnr0hz9+3StjFmTsu7wcBUfy/Ic+ojv5m+WwMa85/CvQt3MgeJxLBnhlRLMf5HWf7yr7n4rgvCPX2tFRNniEn3tw3GfVq6vj2BPYYgur9JjGZV+mzZeyFpkkaWId3Im7JuTC6l/pLq8OxtyY2xrMNJJJmjbQGV3eRxXaYllqWHCZvd4Hqcl+gENiq3n4xea9L9bwEHk88Jquy/llgHbRR++/ZIBOyUQ2EDbeCk8D2noe6v9nry1sENYRx64KYiS47MxtcE1ZhZOHc4QVeoYx6L5g4vcYqwd+Ds0PWIL0y2FgAqmSK0i7qviHoNQPD4bvBHynWGBSPk7kXUM2zhpcU5I/tjBFwefPvaYw/awRuDnLpdNLtx9zgI38wseWZN464uQOn8DyruA0ptEHBlYPqhsBwbtDn7o18nR+8Np9N8vwj8JMWcgUEhNOXO0JkUOYHlvEzggp3dKgXvzwbBz3hz4tc79QJxyWttXD+Yhu4EDEPqNX8ucotmeOwl8f8EObEeO/EbTGjnMlDQ7kxikzfoL8cJv0rkdG3ZeurN6/qYh5RlQ6OEAqI4il9Rt/UbOG5eM9fPcegvxT9qb8w91Pz7QZ7Qd42U+sllBZJ1ni59fd+o+HQ/+XKrpIG4Qf+POlnP+5NLzSFrcT06sttQrXVoLONHjcXAdYxuRJ1l9//fWjP/3pT4+++f1X7b/7wzzzGz2PCHAEZTnAuzpII5BJ3R96RxlGD2/Sz+nc7+LEJ/0/EaP19jh1qPukWyUtbBtY5+ccDcfJscfCp87PNa2rLJrF1/Wx96uV7tDUwjg/56sdbJWreRbuPUP2xErZiR8/+v8B8xLW9B/2i2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9" name="Picture 3"/>
          <p:cNvPicPr>
            <a:picLocks noChangeAspect="1" noChangeArrowheads="1"/>
          </p:cNvPicPr>
          <p:nvPr/>
        </p:nvPicPr>
        <p:blipFill>
          <a:blip r:embed="rId3" cstate="print"/>
          <a:srcRect l="38117" t="18614" r="39412" b="50013"/>
          <a:stretch>
            <a:fillRect/>
          </a:stretch>
        </p:blipFill>
        <p:spPr bwMode="auto">
          <a:xfrm>
            <a:off x="4234688" y="1356875"/>
            <a:ext cx="4383382" cy="3442447"/>
          </a:xfrm>
          <a:prstGeom prst="rect">
            <a:avLst/>
          </a:prstGeom>
          <a:noFill/>
          <a:ln w="9525">
            <a:noFill/>
            <a:miter lim="800000"/>
            <a:headEnd/>
            <a:tailEnd/>
          </a:ln>
        </p:spPr>
      </p:pic>
      <p:sp>
        <p:nvSpPr>
          <p:cNvPr id="12" name="Rectangle 11"/>
          <p:cNvSpPr/>
          <p:nvPr/>
        </p:nvSpPr>
        <p:spPr>
          <a:xfrm>
            <a:off x="4167772" y="5210366"/>
            <a:ext cx="5277496" cy="1231106"/>
          </a:xfrm>
          <a:prstGeom prst="rect">
            <a:avLst/>
          </a:prstGeom>
        </p:spPr>
        <p:txBody>
          <a:bodyPr wrap="square">
            <a:spAutoFit/>
          </a:bodyPr>
          <a:lstStyle/>
          <a:p>
            <a:pPr fontAlgn="base"/>
            <a:r>
              <a:rPr lang="en-US" sz="2000" b="1" dirty="0">
                <a:solidFill>
                  <a:schemeClr val="bg1"/>
                </a:solidFill>
              </a:rPr>
              <a:t>“The imagery here is that of the sinner casting away his faults (or the rich man his worldly possessions) and kneeling in prayer.” </a:t>
            </a:r>
          </a:p>
          <a:p>
            <a:pPr fontAlgn="base"/>
            <a:r>
              <a:rPr lang="en-US" sz="1400" b="1" dirty="0">
                <a:solidFill>
                  <a:schemeClr val="bg1"/>
                </a:solidFill>
              </a:rPr>
              <a:t>See rest of Article by John A. </a:t>
            </a:r>
            <a:r>
              <a:rPr lang="en-US" sz="1400" b="1" dirty="0" err="1">
                <a:solidFill>
                  <a:schemeClr val="bg1"/>
                </a:solidFill>
              </a:rPr>
              <a:t>Tvedtnes</a:t>
            </a:r>
            <a:endParaRPr lang="en-US" sz="1400" b="1" i="1" dirty="0">
              <a:solidFill>
                <a:schemeClr val="bg1"/>
              </a:solidFill>
            </a:endParaRPr>
          </a:p>
        </p:txBody>
      </p:sp>
      <p:sp>
        <p:nvSpPr>
          <p:cNvPr id="9" name="Rectangle 8"/>
          <p:cNvSpPr/>
          <p:nvPr/>
        </p:nvSpPr>
        <p:spPr>
          <a:xfrm>
            <a:off x="9033164" y="2450054"/>
            <a:ext cx="2549236" cy="1477328"/>
          </a:xfrm>
          <a:prstGeom prst="rect">
            <a:avLst/>
          </a:prstGeom>
        </p:spPr>
        <p:txBody>
          <a:bodyPr wrap="square">
            <a:spAutoFit/>
          </a:bodyPr>
          <a:lstStyle/>
          <a:p>
            <a:r>
              <a:rPr lang="en-US" b="1" dirty="0">
                <a:solidFill>
                  <a:schemeClr val="bg1"/>
                </a:solidFill>
              </a:rPr>
              <a:t>“…there is absolutely no evidence whatsoever of the use of such small inset gates in the time of Christ.</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tx1">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Mark 10:27 JST</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itchFamily="18" charset="0"/>
              </a:rPr>
              <a:t>Riches and Desires</a:t>
            </a:r>
          </a:p>
        </p:txBody>
      </p:sp>
      <p:sp>
        <p:nvSpPr>
          <p:cNvPr id="74" name="Rectangle 73"/>
          <p:cNvSpPr/>
          <p:nvPr/>
        </p:nvSpPr>
        <p:spPr>
          <a:xfrm>
            <a:off x="434109" y="1480234"/>
            <a:ext cx="4045528" cy="2246769"/>
          </a:xfrm>
          <a:prstGeom prst="rect">
            <a:avLst/>
          </a:prstGeom>
        </p:spPr>
        <p:txBody>
          <a:bodyPr wrap="square">
            <a:spAutoFit/>
          </a:bodyPr>
          <a:lstStyle/>
          <a:p>
            <a:pPr fontAlgn="base"/>
            <a:r>
              <a:rPr lang="en-US" sz="2800" dirty="0">
                <a:solidFill>
                  <a:srgbClr val="FFFF00"/>
                </a:solidFill>
              </a:rPr>
              <a:t>Why do you think it is so hard for those who trust in riches or other worldly things to enter the kingdom of God?</a:t>
            </a:r>
            <a:endParaRPr lang="en-US" sz="2800" i="1" dirty="0">
              <a:solidFill>
                <a:srgbClr val="FFFF00"/>
              </a:solidFill>
            </a:endParaRP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solidFill>
                  <a:schemeClr val="bg1"/>
                </a:solidFill>
              </a:rPr>
              <a:t>(5)</a:t>
            </a:r>
          </a:p>
        </p:txBody>
      </p:sp>
      <p:sp>
        <p:nvSpPr>
          <p:cNvPr id="30" name="Rectangle 29"/>
          <p:cNvSpPr/>
          <p:nvPr/>
        </p:nvSpPr>
        <p:spPr>
          <a:xfrm>
            <a:off x="6271707" y="4644179"/>
            <a:ext cx="4421393" cy="1384995"/>
          </a:xfrm>
          <a:prstGeom prst="rect">
            <a:avLst/>
          </a:prstGeom>
        </p:spPr>
        <p:txBody>
          <a:bodyPr wrap="square">
            <a:spAutoFit/>
          </a:bodyPr>
          <a:lstStyle/>
          <a:p>
            <a:r>
              <a:rPr lang="en-US" sz="2800" dirty="0">
                <a:solidFill>
                  <a:srgbClr val="FFFF00"/>
                </a:solidFill>
              </a:rPr>
              <a:t>What do you think it means that all things are possible for those who trust in God?</a:t>
            </a:r>
          </a:p>
        </p:txBody>
      </p:sp>
      <p:pic>
        <p:nvPicPr>
          <p:cNvPr id="1026" name="Picture 2" descr="http://4.bp.blogspot.com/_x1WfsDqBYyw/TD9zFQm5htI/AAAAAAAAATY/ximZVrZuaFk/s1600/gold-coins2.jpg"/>
          <p:cNvPicPr>
            <a:picLocks noChangeAspect="1" noChangeArrowheads="1"/>
          </p:cNvPicPr>
          <p:nvPr/>
        </p:nvPicPr>
        <p:blipFill>
          <a:blip r:embed="rId3" cstate="print"/>
          <a:srcRect/>
          <a:stretch>
            <a:fillRect/>
          </a:stretch>
        </p:blipFill>
        <p:spPr bwMode="auto">
          <a:xfrm>
            <a:off x="5104094" y="1281112"/>
            <a:ext cx="3810000" cy="3048001"/>
          </a:xfrm>
          <a:prstGeom prst="rect">
            <a:avLst/>
          </a:prstGeom>
          <a:noFill/>
        </p:spPr>
      </p:pic>
      <p:sp>
        <p:nvSpPr>
          <p:cNvPr id="31" name="Rectangle 30"/>
          <p:cNvSpPr/>
          <p:nvPr/>
        </p:nvSpPr>
        <p:spPr>
          <a:xfrm>
            <a:off x="638287" y="4794786"/>
            <a:ext cx="5353722" cy="923330"/>
          </a:xfrm>
          <a:prstGeom prst="rect">
            <a:avLst/>
          </a:prstGeom>
        </p:spPr>
        <p:txBody>
          <a:bodyPr wrap="square">
            <a:spAutoFit/>
          </a:bodyPr>
          <a:lstStyle/>
          <a:p>
            <a:r>
              <a:rPr lang="en-US" i="1" dirty="0">
                <a:solidFill>
                  <a:schemeClr val="bg1"/>
                </a:solidFill>
              </a:rPr>
              <a:t> And Jesus looking upon them </a:t>
            </a:r>
            <a:r>
              <a:rPr lang="en-US" i="1" dirty="0" err="1">
                <a:solidFill>
                  <a:schemeClr val="bg1"/>
                </a:solidFill>
              </a:rPr>
              <a:t>saith</a:t>
            </a:r>
            <a:r>
              <a:rPr lang="en-US" i="1" dirty="0">
                <a:solidFill>
                  <a:schemeClr val="bg1"/>
                </a:solidFill>
              </a:rPr>
              <a:t>, With men it is impossible, but not with God: for with God all things are possible.</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4079</Words>
  <Application>Microsoft Office PowerPoint</Application>
  <PresentationFormat>Widescreen</PresentationFormat>
  <Paragraphs>214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Arial</vt:lpstr>
      <vt:lpstr>Poor Richard</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2016-05-16T13:36:31Z</dcterms:created>
  <dcterms:modified xsi:type="dcterms:W3CDTF">2020-08-27T19:12:01Z</dcterms:modified>
</cp:coreProperties>
</file>